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8"/>
  </p:notesMasterIdLst>
  <p:sldIdLst>
    <p:sldId id="289" r:id="rId2"/>
    <p:sldId id="290" r:id="rId3"/>
    <p:sldId id="338" r:id="rId4"/>
    <p:sldId id="345" r:id="rId5"/>
    <p:sldId id="343" r:id="rId6"/>
    <p:sldId id="346" r:id="rId7"/>
    <p:sldId id="344" r:id="rId8"/>
    <p:sldId id="340" r:id="rId9"/>
    <p:sldId id="347" r:id="rId10"/>
    <p:sldId id="348" r:id="rId11"/>
    <p:sldId id="366" r:id="rId12"/>
    <p:sldId id="349" r:id="rId13"/>
    <p:sldId id="350" r:id="rId14"/>
    <p:sldId id="351" r:id="rId15"/>
    <p:sldId id="352" r:id="rId16"/>
    <p:sldId id="364" r:id="rId17"/>
    <p:sldId id="354" r:id="rId18"/>
    <p:sldId id="357" r:id="rId19"/>
    <p:sldId id="292" r:id="rId20"/>
    <p:sldId id="293" r:id="rId21"/>
    <p:sldId id="358" r:id="rId22"/>
    <p:sldId id="295" r:id="rId23"/>
    <p:sldId id="359" r:id="rId24"/>
    <p:sldId id="296" r:id="rId25"/>
    <p:sldId id="297" r:id="rId26"/>
    <p:sldId id="298" r:id="rId27"/>
    <p:sldId id="299" r:id="rId28"/>
    <p:sldId id="361" r:id="rId29"/>
    <p:sldId id="363" r:id="rId30"/>
    <p:sldId id="365" r:id="rId31"/>
    <p:sldId id="362" r:id="rId32"/>
    <p:sldId id="303" r:id="rId33"/>
    <p:sldId id="312" r:id="rId34"/>
    <p:sldId id="335" r:id="rId35"/>
    <p:sldId id="307" r:id="rId36"/>
    <p:sldId id="309" r:id="rId37"/>
    <p:sldId id="317" r:id="rId38"/>
    <p:sldId id="328" r:id="rId39"/>
    <p:sldId id="331" r:id="rId40"/>
    <p:sldId id="332" r:id="rId41"/>
    <p:sldId id="333" r:id="rId42"/>
    <p:sldId id="334" r:id="rId43"/>
    <p:sldId id="336" r:id="rId44"/>
    <p:sldId id="287" r:id="rId45"/>
    <p:sldId id="288" r:id="rId46"/>
    <p:sldId id="322"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nd negative consequence" id="{3CCED770-8677-429D-9169-9CCDE82D9741}">
          <p14:sldIdLst>
            <p14:sldId id="289"/>
            <p14:sldId id="290"/>
            <p14:sldId id="338"/>
            <p14:sldId id="345"/>
            <p14:sldId id="343"/>
            <p14:sldId id="346"/>
            <p14:sldId id="344"/>
            <p14:sldId id="340"/>
            <p14:sldId id="347"/>
            <p14:sldId id="348"/>
            <p14:sldId id="366"/>
            <p14:sldId id="349"/>
            <p14:sldId id="350"/>
            <p14:sldId id="351"/>
            <p14:sldId id="352"/>
            <p14:sldId id="364"/>
            <p14:sldId id="354"/>
            <p14:sldId id="357"/>
            <p14:sldId id="292"/>
            <p14:sldId id="293"/>
            <p14:sldId id="358"/>
            <p14:sldId id="295"/>
            <p14:sldId id="359"/>
            <p14:sldId id="296"/>
            <p14:sldId id="297"/>
            <p14:sldId id="298"/>
            <p14:sldId id="299"/>
            <p14:sldId id="361"/>
            <p14:sldId id="363"/>
            <p14:sldId id="365"/>
            <p14:sldId id="362"/>
          </p14:sldIdLst>
        </p14:section>
        <p14:section name="Guidelines CH and recidivism" id="{4648FD10-1F74-4A84-8DD6-54C2BB7E4959}">
          <p14:sldIdLst>
            <p14:sldId id="303"/>
            <p14:sldId id="312"/>
            <p14:sldId id="335"/>
            <p14:sldId id="307"/>
            <p14:sldId id="309"/>
            <p14:sldId id="317"/>
            <p14:sldId id="328"/>
            <p14:sldId id="331"/>
            <p14:sldId id="332"/>
            <p14:sldId id="333"/>
            <p14:sldId id="334"/>
          </p14:sldIdLst>
        </p14:section>
        <p14:section name="Implications" id="{ACEACCE6-B7DB-4C4A-A005-1F6F21BC7FBA}">
          <p14:sldIdLst>
            <p14:sldId id="336"/>
            <p14:sldId id="287"/>
            <p14:sldId id="288"/>
            <p14:sldId id="32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Laskorunsky" initials="J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78141" autoAdjust="0"/>
  </p:normalViewPr>
  <p:slideViewPr>
    <p:cSldViewPr>
      <p:cViewPr varScale="1">
        <p:scale>
          <a:sx n="54" d="100"/>
          <a:sy n="54" d="100"/>
        </p:scale>
        <p:origin x="1644"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6" d="100"/>
          <a:sy n="56" d="100"/>
        </p:scale>
        <p:origin x="-283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C9EB4-E4E0-5B46-89A4-49B66A18A783}" type="doc">
      <dgm:prSet loTypeId="urn:microsoft.com/office/officeart/2005/8/layout/chevron1" loCatId="" qsTypeId="urn:microsoft.com/office/officeart/2005/8/quickstyle/simple1" qsCatId="simple" csTypeId="urn:microsoft.com/office/officeart/2005/8/colors/accent1_2" csCatId="accent1" phldr="1"/>
      <dgm:spPr/>
    </dgm:pt>
    <dgm:pt modelId="{FAFA382B-7B64-5F41-8858-975CDE569105}">
      <dgm:prSet phldrT="[Text]"/>
      <dgm:spPr>
        <a:solidFill>
          <a:srgbClr val="0070C0"/>
        </a:solidFill>
      </dgm:spPr>
      <dgm:t>
        <a:bodyPr/>
        <a:lstStyle/>
        <a:p>
          <a:r>
            <a:rPr lang="en-US" dirty="0"/>
            <a:t>Federal Parole Guidelines (1960s)</a:t>
          </a:r>
        </a:p>
      </dgm:t>
    </dgm:pt>
    <dgm:pt modelId="{0E21E031-1C40-0D4F-90F8-5F0F915548D8}" type="parTrans" cxnId="{FB19CBDC-F5AC-4840-B6B9-848DF17FC3E4}">
      <dgm:prSet/>
      <dgm:spPr/>
      <dgm:t>
        <a:bodyPr/>
        <a:lstStyle/>
        <a:p>
          <a:endParaRPr lang="en-US"/>
        </a:p>
      </dgm:t>
    </dgm:pt>
    <dgm:pt modelId="{35758818-F689-2844-BB02-D72C2E535582}" type="sibTrans" cxnId="{FB19CBDC-F5AC-4840-B6B9-848DF17FC3E4}">
      <dgm:prSet/>
      <dgm:spPr/>
      <dgm:t>
        <a:bodyPr/>
        <a:lstStyle/>
        <a:p>
          <a:endParaRPr lang="en-US"/>
        </a:p>
      </dgm:t>
    </dgm:pt>
    <dgm:pt modelId="{48D98892-C582-9941-B52A-BAFE92DA69DE}">
      <dgm:prSet phldrT="[Text]"/>
      <dgm:spPr>
        <a:solidFill>
          <a:srgbClr val="0070C0"/>
        </a:solidFill>
      </dgm:spPr>
      <dgm:t>
        <a:bodyPr/>
        <a:lstStyle/>
        <a:p>
          <a:r>
            <a:rPr lang="en-US" dirty="0"/>
            <a:t>1979: Statewide Sentencing Guidelines</a:t>
          </a:r>
        </a:p>
      </dgm:t>
    </dgm:pt>
    <dgm:pt modelId="{771668BE-1145-2F48-BC60-240690491C84}" type="parTrans" cxnId="{6332D961-4FED-E04D-B449-4EE1CC6E4239}">
      <dgm:prSet/>
      <dgm:spPr/>
      <dgm:t>
        <a:bodyPr/>
        <a:lstStyle/>
        <a:p>
          <a:endParaRPr lang="en-US"/>
        </a:p>
      </dgm:t>
    </dgm:pt>
    <dgm:pt modelId="{71BC2F51-34CF-4942-B103-F85C1016F040}" type="sibTrans" cxnId="{6332D961-4FED-E04D-B449-4EE1CC6E4239}">
      <dgm:prSet/>
      <dgm:spPr/>
      <dgm:t>
        <a:bodyPr/>
        <a:lstStyle/>
        <a:p>
          <a:endParaRPr lang="en-US"/>
        </a:p>
      </dgm:t>
    </dgm:pt>
    <dgm:pt modelId="{9E644A44-BCE8-314C-BFF3-D06FF9D176CF}">
      <dgm:prSet/>
      <dgm:spPr>
        <a:solidFill>
          <a:srgbClr val="0070C0"/>
        </a:solidFill>
      </dgm:spPr>
      <dgm:t>
        <a:bodyPr/>
        <a:lstStyle/>
        <a:p>
          <a:r>
            <a:rPr lang="en-US" dirty="0"/>
            <a:t>Ad hoc voluntary sentencing guidelines (early 70s)</a:t>
          </a:r>
        </a:p>
      </dgm:t>
    </dgm:pt>
    <dgm:pt modelId="{769A7ABA-8FB6-F54F-BDD5-44BAFFDE20DD}" type="parTrans" cxnId="{37133A1C-5009-A146-AC62-7C401FBA33CB}">
      <dgm:prSet/>
      <dgm:spPr/>
      <dgm:t>
        <a:bodyPr/>
        <a:lstStyle/>
        <a:p>
          <a:endParaRPr lang="en-US"/>
        </a:p>
      </dgm:t>
    </dgm:pt>
    <dgm:pt modelId="{D5CE10E1-6E50-2449-A4A4-A126804B4C2B}" type="sibTrans" cxnId="{37133A1C-5009-A146-AC62-7C401FBA33CB}">
      <dgm:prSet/>
      <dgm:spPr/>
      <dgm:t>
        <a:bodyPr/>
        <a:lstStyle/>
        <a:p>
          <a:endParaRPr lang="en-US"/>
        </a:p>
      </dgm:t>
    </dgm:pt>
    <dgm:pt modelId="{CD9CCEFB-3CEB-A242-82CB-9ABA7878310C}">
      <dgm:prSet/>
      <dgm:spPr>
        <a:solidFill>
          <a:srgbClr val="0070C0"/>
        </a:solidFill>
      </dgm:spPr>
      <dgm:t>
        <a:bodyPr/>
        <a:lstStyle/>
        <a:p>
          <a:r>
            <a:rPr lang="en-US" dirty="0"/>
            <a:t>Parole GL team embarks on Pilot Sentencing GL project (mid 70s)</a:t>
          </a:r>
        </a:p>
      </dgm:t>
    </dgm:pt>
    <dgm:pt modelId="{82682763-0B53-6F47-8936-8B47CB900D49}" type="parTrans" cxnId="{6A38B3C3-C51C-A741-B881-83EF94FA27CD}">
      <dgm:prSet/>
      <dgm:spPr/>
      <dgm:t>
        <a:bodyPr/>
        <a:lstStyle/>
        <a:p>
          <a:endParaRPr lang="en-US"/>
        </a:p>
      </dgm:t>
    </dgm:pt>
    <dgm:pt modelId="{98771A43-4BB9-9B4E-BE7A-8D068DC184E2}" type="sibTrans" cxnId="{6A38B3C3-C51C-A741-B881-83EF94FA27CD}">
      <dgm:prSet/>
      <dgm:spPr/>
      <dgm:t>
        <a:bodyPr/>
        <a:lstStyle/>
        <a:p>
          <a:endParaRPr lang="en-US"/>
        </a:p>
      </dgm:t>
    </dgm:pt>
    <dgm:pt modelId="{DECFD8AF-AFDF-4F48-B400-DA27DAA407A4}" type="pres">
      <dgm:prSet presAssocID="{E97C9EB4-E4E0-5B46-89A4-49B66A18A783}" presName="Name0" presStyleCnt="0">
        <dgm:presLayoutVars>
          <dgm:dir/>
          <dgm:animLvl val="lvl"/>
          <dgm:resizeHandles val="exact"/>
        </dgm:presLayoutVars>
      </dgm:prSet>
      <dgm:spPr/>
    </dgm:pt>
    <dgm:pt modelId="{383998CB-0771-6748-843B-246DE722A935}" type="pres">
      <dgm:prSet presAssocID="{FAFA382B-7B64-5F41-8858-975CDE569105}" presName="parTxOnly" presStyleLbl="node1" presStyleIdx="0" presStyleCnt="4">
        <dgm:presLayoutVars>
          <dgm:chMax val="0"/>
          <dgm:chPref val="0"/>
          <dgm:bulletEnabled val="1"/>
        </dgm:presLayoutVars>
      </dgm:prSet>
      <dgm:spPr/>
      <dgm:t>
        <a:bodyPr/>
        <a:lstStyle/>
        <a:p>
          <a:endParaRPr lang="en-US"/>
        </a:p>
      </dgm:t>
    </dgm:pt>
    <dgm:pt modelId="{549A6B0E-E081-1743-8DE9-DA2013341BAC}" type="pres">
      <dgm:prSet presAssocID="{35758818-F689-2844-BB02-D72C2E535582}" presName="parTxOnlySpace" presStyleCnt="0"/>
      <dgm:spPr/>
    </dgm:pt>
    <dgm:pt modelId="{FECDBF9E-5E1A-4C47-8A92-114A2CD48FF1}" type="pres">
      <dgm:prSet presAssocID="{9E644A44-BCE8-314C-BFF3-D06FF9D176CF}" presName="parTxOnly" presStyleLbl="node1" presStyleIdx="1" presStyleCnt="4">
        <dgm:presLayoutVars>
          <dgm:chMax val="0"/>
          <dgm:chPref val="0"/>
          <dgm:bulletEnabled val="1"/>
        </dgm:presLayoutVars>
      </dgm:prSet>
      <dgm:spPr/>
      <dgm:t>
        <a:bodyPr/>
        <a:lstStyle/>
        <a:p>
          <a:endParaRPr lang="en-US"/>
        </a:p>
      </dgm:t>
    </dgm:pt>
    <dgm:pt modelId="{AE9309A7-3854-DA42-AEAD-DE7384958679}" type="pres">
      <dgm:prSet presAssocID="{D5CE10E1-6E50-2449-A4A4-A126804B4C2B}" presName="parTxOnlySpace" presStyleCnt="0"/>
      <dgm:spPr/>
    </dgm:pt>
    <dgm:pt modelId="{8EF741E3-8D64-BE4F-B7DB-6834D3640598}" type="pres">
      <dgm:prSet presAssocID="{CD9CCEFB-3CEB-A242-82CB-9ABA7878310C}" presName="parTxOnly" presStyleLbl="node1" presStyleIdx="2" presStyleCnt="4">
        <dgm:presLayoutVars>
          <dgm:chMax val="0"/>
          <dgm:chPref val="0"/>
          <dgm:bulletEnabled val="1"/>
        </dgm:presLayoutVars>
      </dgm:prSet>
      <dgm:spPr/>
      <dgm:t>
        <a:bodyPr/>
        <a:lstStyle/>
        <a:p>
          <a:endParaRPr lang="en-US"/>
        </a:p>
      </dgm:t>
    </dgm:pt>
    <dgm:pt modelId="{58037A22-7D6E-3A47-B5F0-B1E4260D3C07}" type="pres">
      <dgm:prSet presAssocID="{98771A43-4BB9-9B4E-BE7A-8D068DC184E2}" presName="parTxOnlySpace" presStyleCnt="0"/>
      <dgm:spPr/>
    </dgm:pt>
    <dgm:pt modelId="{097E6422-ED8E-4A43-ABC7-C559CC9006CF}" type="pres">
      <dgm:prSet presAssocID="{48D98892-C582-9941-B52A-BAFE92DA69DE}" presName="parTxOnly" presStyleLbl="node1" presStyleIdx="3" presStyleCnt="4">
        <dgm:presLayoutVars>
          <dgm:chMax val="0"/>
          <dgm:chPref val="0"/>
          <dgm:bulletEnabled val="1"/>
        </dgm:presLayoutVars>
      </dgm:prSet>
      <dgm:spPr/>
      <dgm:t>
        <a:bodyPr/>
        <a:lstStyle/>
        <a:p>
          <a:endParaRPr lang="en-US"/>
        </a:p>
      </dgm:t>
    </dgm:pt>
  </dgm:ptLst>
  <dgm:cxnLst>
    <dgm:cxn modelId="{D4739879-ECB6-4C1A-A081-26214731AE72}" type="presOf" srcId="{48D98892-C582-9941-B52A-BAFE92DA69DE}" destId="{097E6422-ED8E-4A43-ABC7-C559CC9006CF}" srcOrd="0" destOrd="0" presId="urn:microsoft.com/office/officeart/2005/8/layout/chevron1"/>
    <dgm:cxn modelId="{CD7182FA-90B8-47DD-87AE-8CA4A13D2954}" type="presOf" srcId="{E97C9EB4-E4E0-5B46-89A4-49B66A18A783}" destId="{DECFD8AF-AFDF-4F48-B400-DA27DAA407A4}" srcOrd="0" destOrd="0" presId="urn:microsoft.com/office/officeart/2005/8/layout/chevron1"/>
    <dgm:cxn modelId="{CFCE1978-B66A-40B4-AD45-D655FB4552D7}" type="presOf" srcId="{9E644A44-BCE8-314C-BFF3-D06FF9D176CF}" destId="{FECDBF9E-5E1A-4C47-8A92-114A2CD48FF1}" srcOrd="0" destOrd="0" presId="urn:microsoft.com/office/officeart/2005/8/layout/chevron1"/>
    <dgm:cxn modelId="{FB19CBDC-F5AC-4840-B6B9-848DF17FC3E4}" srcId="{E97C9EB4-E4E0-5B46-89A4-49B66A18A783}" destId="{FAFA382B-7B64-5F41-8858-975CDE569105}" srcOrd="0" destOrd="0" parTransId="{0E21E031-1C40-0D4F-90F8-5F0F915548D8}" sibTransId="{35758818-F689-2844-BB02-D72C2E535582}"/>
    <dgm:cxn modelId="{6332D961-4FED-E04D-B449-4EE1CC6E4239}" srcId="{E97C9EB4-E4E0-5B46-89A4-49B66A18A783}" destId="{48D98892-C582-9941-B52A-BAFE92DA69DE}" srcOrd="3" destOrd="0" parTransId="{771668BE-1145-2F48-BC60-240690491C84}" sibTransId="{71BC2F51-34CF-4942-B103-F85C1016F040}"/>
    <dgm:cxn modelId="{72C7F66F-EC08-4148-BD57-F6EC7B727A99}" type="presOf" srcId="{CD9CCEFB-3CEB-A242-82CB-9ABA7878310C}" destId="{8EF741E3-8D64-BE4F-B7DB-6834D3640598}" srcOrd="0" destOrd="0" presId="urn:microsoft.com/office/officeart/2005/8/layout/chevron1"/>
    <dgm:cxn modelId="{37133A1C-5009-A146-AC62-7C401FBA33CB}" srcId="{E97C9EB4-E4E0-5B46-89A4-49B66A18A783}" destId="{9E644A44-BCE8-314C-BFF3-D06FF9D176CF}" srcOrd="1" destOrd="0" parTransId="{769A7ABA-8FB6-F54F-BDD5-44BAFFDE20DD}" sibTransId="{D5CE10E1-6E50-2449-A4A4-A126804B4C2B}"/>
    <dgm:cxn modelId="{F04B17BB-78F1-431B-B81F-2151AA18D3E7}" type="presOf" srcId="{FAFA382B-7B64-5F41-8858-975CDE569105}" destId="{383998CB-0771-6748-843B-246DE722A935}" srcOrd="0" destOrd="0" presId="urn:microsoft.com/office/officeart/2005/8/layout/chevron1"/>
    <dgm:cxn modelId="{6A38B3C3-C51C-A741-B881-83EF94FA27CD}" srcId="{E97C9EB4-E4E0-5B46-89A4-49B66A18A783}" destId="{CD9CCEFB-3CEB-A242-82CB-9ABA7878310C}" srcOrd="2" destOrd="0" parTransId="{82682763-0B53-6F47-8936-8B47CB900D49}" sibTransId="{98771A43-4BB9-9B4E-BE7A-8D068DC184E2}"/>
    <dgm:cxn modelId="{1BDAD0F9-C1D1-45B7-8868-36930F44A228}" type="presParOf" srcId="{DECFD8AF-AFDF-4F48-B400-DA27DAA407A4}" destId="{383998CB-0771-6748-843B-246DE722A935}" srcOrd="0" destOrd="0" presId="urn:microsoft.com/office/officeart/2005/8/layout/chevron1"/>
    <dgm:cxn modelId="{9DE57DDC-00DA-4DB3-BA42-20F90D2E6D5D}" type="presParOf" srcId="{DECFD8AF-AFDF-4F48-B400-DA27DAA407A4}" destId="{549A6B0E-E081-1743-8DE9-DA2013341BAC}" srcOrd="1" destOrd="0" presId="urn:microsoft.com/office/officeart/2005/8/layout/chevron1"/>
    <dgm:cxn modelId="{A38BC4AA-F5CB-4822-BEA1-26A9175E1FED}" type="presParOf" srcId="{DECFD8AF-AFDF-4F48-B400-DA27DAA407A4}" destId="{FECDBF9E-5E1A-4C47-8A92-114A2CD48FF1}" srcOrd="2" destOrd="0" presId="urn:microsoft.com/office/officeart/2005/8/layout/chevron1"/>
    <dgm:cxn modelId="{62406959-37ED-4565-A7DE-F6BF241D2AE7}" type="presParOf" srcId="{DECFD8AF-AFDF-4F48-B400-DA27DAA407A4}" destId="{AE9309A7-3854-DA42-AEAD-DE7384958679}" srcOrd="3" destOrd="0" presId="urn:microsoft.com/office/officeart/2005/8/layout/chevron1"/>
    <dgm:cxn modelId="{26F820CD-58B3-48D5-ADE2-5139EBDAA99C}" type="presParOf" srcId="{DECFD8AF-AFDF-4F48-B400-DA27DAA407A4}" destId="{8EF741E3-8D64-BE4F-B7DB-6834D3640598}" srcOrd="4" destOrd="0" presId="urn:microsoft.com/office/officeart/2005/8/layout/chevron1"/>
    <dgm:cxn modelId="{38EA8EBC-2A8B-4045-BEBE-F1122118B7D7}" type="presParOf" srcId="{DECFD8AF-AFDF-4F48-B400-DA27DAA407A4}" destId="{58037A22-7D6E-3A47-B5F0-B1E4260D3C07}" srcOrd="5" destOrd="0" presId="urn:microsoft.com/office/officeart/2005/8/layout/chevron1"/>
    <dgm:cxn modelId="{CA876240-F60D-4A28-B036-C073E364FE3B}" type="presParOf" srcId="{DECFD8AF-AFDF-4F48-B400-DA27DAA407A4}" destId="{097E6422-ED8E-4A43-ABC7-C559CC9006CF}"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998CB-0771-6748-843B-246DE722A935}">
      <dsp:nvSpPr>
        <dsp:cNvPr id="0" name=""/>
        <dsp:cNvSpPr/>
      </dsp:nvSpPr>
      <dsp:spPr>
        <a:xfrm>
          <a:off x="4170" y="913253"/>
          <a:ext cx="2427907" cy="971163"/>
        </a:xfrm>
        <a:prstGeom prst="chevron">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Federal Parole Guidelines (1960s)</a:t>
          </a:r>
        </a:p>
      </dsp:txBody>
      <dsp:txXfrm>
        <a:off x="489752" y="913253"/>
        <a:ext cx="1456744" cy="971163"/>
      </dsp:txXfrm>
    </dsp:sp>
    <dsp:sp modelId="{FECDBF9E-5E1A-4C47-8A92-114A2CD48FF1}">
      <dsp:nvSpPr>
        <dsp:cNvPr id="0" name=""/>
        <dsp:cNvSpPr/>
      </dsp:nvSpPr>
      <dsp:spPr>
        <a:xfrm>
          <a:off x="2189287" y="913253"/>
          <a:ext cx="2427907" cy="971163"/>
        </a:xfrm>
        <a:prstGeom prst="chevron">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Ad hoc voluntary sentencing guidelines (early 70s)</a:t>
          </a:r>
        </a:p>
      </dsp:txBody>
      <dsp:txXfrm>
        <a:off x="2674869" y="913253"/>
        <a:ext cx="1456744" cy="971163"/>
      </dsp:txXfrm>
    </dsp:sp>
    <dsp:sp modelId="{8EF741E3-8D64-BE4F-B7DB-6834D3640598}">
      <dsp:nvSpPr>
        <dsp:cNvPr id="0" name=""/>
        <dsp:cNvSpPr/>
      </dsp:nvSpPr>
      <dsp:spPr>
        <a:xfrm>
          <a:off x="4374404" y="913253"/>
          <a:ext cx="2427907" cy="971163"/>
        </a:xfrm>
        <a:prstGeom prst="chevron">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Parole GL team embarks on Pilot Sentencing GL project (mid 70s)</a:t>
          </a:r>
        </a:p>
      </dsp:txBody>
      <dsp:txXfrm>
        <a:off x="4859986" y="913253"/>
        <a:ext cx="1456744" cy="971163"/>
      </dsp:txXfrm>
    </dsp:sp>
    <dsp:sp modelId="{097E6422-ED8E-4A43-ABC7-C559CC9006CF}">
      <dsp:nvSpPr>
        <dsp:cNvPr id="0" name=""/>
        <dsp:cNvSpPr/>
      </dsp:nvSpPr>
      <dsp:spPr>
        <a:xfrm>
          <a:off x="6559521" y="913253"/>
          <a:ext cx="2427907" cy="971163"/>
        </a:xfrm>
        <a:prstGeom prst="chevron">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1979: Statewide Sentencing Guidelines</a:t>
          </a:r>
        </a:p>
      </dsp:txBody>
      <dsp:txXfrm>
        <a:off x="7045103" y="913253"/>
        <a:ext cx="1456744" cy="9711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12E0C4D7-5BEC-4456-B465-F0E14C2501F6}" type="datetimeFigureOut">
              <a:rPr lang="en-US" smtClean="0"/>
              <a:t>6/5/2024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EB5F944E-90BC-4355-B72C-C7EE5F0E8D3D}" type="slidenum">
              <a:rPr lang="en-US" smtClean="0"/>
              <a:t>‹#›</a:t>
            </a:fld>
            <a:endParaRPr lang="en-US"/>
          </a:p>
        </p:txBody>
      </p:sp>
    </p:spTree>
    <p:extLst>
      <p:ext uri="{BB962C8B-B14F-4D97-AF65-F5344CB8AC3E}">
        <p14:creationId xmlns:p14="http://schemas.microsoft.com/office/powerpoint/2010/main" val="1485759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1</a:t>
            </a:fld>
            <a:endParaRPr lang="en-US"/>
          </a:p>
        </p:txBody>
      </p:sp>
    </p:spTree>
    <p:extLst>
      <p:ext uri="{BB962C8B-B14F-4D97-AF65-F5344CB8AC3E}">
        <p14:creationId xmlns:p14="http://schemas.microsoft.com/office/powerpoint/2010/main" val="265625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10</a:t>
            </a:fld>
            <a:endParaRPr lang="en-US"/>
          </a:p>
        </p:txBody>
      </p:sp>
    </p:spTree>
    <p:extLst>
      <p:ext uri="{BB962C8B-B14F-4D97-AF65-F5344CB8AC3E}">
        <p14:creationId xmlns:p14="http://schemas.microsoft.com/office/powerpoint/2010/main" val="224051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11</a:t>
            </a:fld>
            <a:endParaRPr lang="en-US"/>
          </a:p>
        </p:txBody>
      </p:sp>
    </p:spTree>
    <p:extLst>
      <p:ext uri="{BB962C8B-B14F-4D97-AF65-F5344CB8AC3E}">
        <p14:creationId xmlns:p14="http://schemas.microsoft.com/office/powerpoint/2010/main" val="136526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12</a:t>
            </a:fld>
            <a:endParaRPr lang="en-US"/>
          </a:p>
        </p:txBody>
      </p:sp>
    </p:spTree>
    <p:extLst>
      <p:ext uri="{BB962C8B-B14F-4D97-AF65-F5344CB8AC3E}">
        <p14:creationId xmlns:p14="http://schemas.microsoft.com/office/powerpoint/2010/main" val="59388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Each component of the score increases the total score and thus results in a higher incarceration rate and longer sentences for offenders in the Minnesota system. Thus, we would expect that each component of the score would also increase the score’s ability to classify recidivists and non-recidivists. </a:t>
            </a:r>
          </a:p>
          <a:p>
            <a:endParaRPr lang="en-US" dirty="0"/>
          </a:p>
          <a:p>
            <a:endParaRPr lang="en-US" dirty="0"/>
          </a:p>
        </p:txBody>
      </p:sp>
      <p:sp>
        <p:nvSpPr>
          <p:cNvPr id="4" name="Slide Number Placeholder 3"/>
          <p:cNvSpPr>
            <a:spLocks noGrp="1"/>
          </p:cNvSpPr>
          <p:nvPr>
            <p:ph type="sldNum" sz="quarter" idx="10"/>
          </p:nvPr>
        </p:nvSpPr>
        <p:spPr/>
        <p:txBody>
          <a:bodyPr/>
          <a:lstStyle/>
          <a:p>
            <a:fld id="{EB5F944E-90BC-4355-B72C-C7EE5F0E8D3D}" type="slidenum">
              <a:rPr lang="en-US" smtClean="0"/>
              <a:t>13</a:t>
            </a:fld>
            <a:endParaRPr lang="en-US"/>
          </a:p>
        </p:txBody>
      </p:sp>
    </p:spTree>
    <p:extLst>
      <p:ext uri="{BB962C8B-B14F-4D97-AF65-F5344CB8AC3E}">
        <p14:creationId xmlns:p14="http://schemas.microsoft.com/office/powerpoint/2010/main" val="2381379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Each component of the score increases the total score and thus results in a higher incarceration rate and longer sentences for offenders in the Minnesota system. Thus, we would expect that each component of the score would also increase the score’s ability to classify recidivists and non-recidivists. </a:t>
            </a:r>
          </a:p>
          <a:p>
            <a:endParaRPr lang="en-US" dirty="0"/>
          </a:p>
          <a:p>
            <a:endParaRPr lang="en-US" dirty="0"/>
          </a:p>
        </p:txBody>
      </p:sp>
      <p:sp>
        <p:nvSpPr>
          <p:cNvPr id="4" name="Slide Number Placeholder 3"/>
          <p:cNvSpPr>
            <a:spLocks noGrp="1"/>
          </p:cNvSpPr>
          <p:nvPr>
            <p:ph type="sldNum" sz="quarter" idx="10"/>
          </p:nvPr>
        </p:nvSpPr>
        <p:spPr/>
        <p:txBody>
          <a:bodyPr/>
          <a:lstStyle/>
          <a:p>
            <a:fld id="{EB5F944E-90BC-4355-B72C-C7EE5F0E8D3D}" type="slidenum">
              <a:rPr lang="en-US" smtClean="0"/>
              <a:t>14</a:t>
            </a:fld>
            <a:endParaRPr lang="en-US"/>
          </a:p>
        </p:txBody>
      </p:sp>
    </p:spTree>
    <p:extLst>
      <p:ext uri="{BB962C8B-B14F-4D97-AF65-F5344CB8AC3E}">
        <p14:creationId xmlns:p14="http://schemas.microsoft.com/office/powerpoint/2010/main" val="2196505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Each component of the score increases the total score and thus results in a higher incarceration rate and longer sentences for offenders in the Minnesota system. Thus, we would expect that each component of the score would also increase the score’s ability to classify recidivists and non-recidivists. </a:t>
            </a:r>
          </a:p>
          <a:p>
            <a:endParaRPr lang="en-US" dirty="0"/>
          </a:p>
          <a:p>
            <a:endParaRPr lang="en-US" dirty="0"/>
          </a:p>
        </p:txBody>
      </p:sp>
      <p:sp>
        <p:nvSpPr>
          <p:cNvPr id="4" name="Slide Number Placeholder 3"/>
          <p:cNvSpPr>
            <a:spLocks noGrp="1"/>
          </p:cNvSpPr>
          <p:nvPr>
            <p:ph type="sldNum" sz="quarter" idx="10"/>
          </p:nvPr>
        </p:nvSpPr>
        <p:spPr/>
        <p:txBody>
          <a:bodyPr/>
          <a:lstStyle/>
          <a:p>
            <a:fld id="{EB5F944E-90BC-4355-B72C-C7EE5F0E8D3D}" type="slidenum">
              <a:rPr lang="en-US" smtClean="0"/>
              <a:t>15</a:t>
            </a:fld>
            <a:endParaRPr lang="en-US"/>
          </a:p>
        </p:txBody>
      </p:sp>
    </p:spTree>
    <p:extLst>
      <p:ext uri="{BB962C8B-B14F-4D97-AF65-F5344CB8AC3E}">
        <p14:creationId xmlns:p14="http://schemas.microsoft.com/office/powerpoint/2010/main" val="3702130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Minnesota,</a:t>
            </a:r>
            <a:r>
              <a:rPr lang="en-US" baseline="0" dirty="0"/>
              <a:t> Pennsylvania, Federal CH score</a:t>
            </a:r>
            <a:endParaRPr lang="en-US" dirty="0"/>
          </a:p>
        </p:txBody>
      </p:sp>
      <p:sp>
        <p:nvSpPr>
          <p:cNvPr id="4" name="Slide Number Placeholder 3"/>
          <p:cNvSpPr>
            <a:spLocks noGrp="1"/>
          </p:cNvSpPr>
          <p:nvPr>
            <p:ph type="sldNum" sz="quarter" idx="10"/>
          </p:nvPr>
        </p:nvSpPr>
        <p:spPr/>
        <p:txBody>
          <a:bodyPr/>
          <a:lstStyle/>
          <a:p>
            <a:fld id="{EB5F944E-90BC-4355-B72C-C7EE5F0E8D3D}" type="slidenum">
              <a:rPr lang="en-US" smtClean="0"/>
              <a:t>16</a:t>
            </a:fld>
            <a:endParaRPr lang="en-US"/>
          </a:p>
        </p:txBody>
      </p:sp>
    </p:spTree>
    <p:extLst>
      <p:ext uri="{BB962C8B-B14F-4D97-AF65-F5344CB8AC3E}">
        <p14:creationId xmlns:p14="http://schemas.microsoft.com/office/powerpoint/2010/main" val="696270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23">
              <a:defRPr/>
            </a:pPr>
            <a:r>
              <a:rPr lang="en-US" dirty="0"/>
              <a:t>INACP: in one sense go too far, in another sense don’t go far enough. </a:t>
            </a:r>
          </a:p>
          <a:p>
            <a:pPr defTabSz="931723">
              <a:defRPr/>
            </a:pPr>
            <a:endParaRPr lang="en-US" dirty="0"/>
          </a:p>
          <a:p>
            <a:pPr defTabSz="931723">
              <a:defRPr/>
            </a:pPr>
            <a:r>
              <a:rPr lang="en-US" dirty="0"/>
              <a:t>CONCLUSION: We’ve stopped short of saying there are no crime control benefits for recidivist premiums. But we have suggested the connections between PREs and utilitarian purposes are not as straightforward as one might initially think. This raises several related questions...</a:t>
            </a:r>
          </a:p>
          <a:p>
            <a:endParaRPr lang="en-US" dirty="0"/>
          </a:p>
        </p:txBody>
      </p:sp>
      <p:sp>
        <p:nvSpPr>
          <p:cNvPr id="4" name="Slide Number Placeholder 3"/>
          <p:cNvSpPr>
            <a:spLocks noGrp="1"/>
          </p:cNvSpPr>
          <p:nvPr>
            <p:ph type="sldNum" sz="quarter" idx="5"/>
          </p:nvPr>
        </p:nvSpPr>
        <p:spPr/>
        <p:txBody>
          <a:bodyPr/>
          <a:lstStyle/>
          <a:p>
            <a:fld id="{5C06FEB0-D9FD-1646-AB87-019ED47CB0E1}" type="slidenum">
              <a:rPr lang="en-US" smtClean="0"/>
              <a:t>17</a:t>
            </a:fld>
            <a:endParaRPr lang="en-US"/>
          </a:p>
        </p:txBody>
      </p:sp>
    </p:spTree>
    <p:extLst>
      <p:ext uri="{BB962C8B-B14F-4D97-AF65-F5344CB8AC3E}">
        <p14:creationId xmlns:p14="http://schemas.microsoft.com/office/powerpoint/2010/main" val="3475214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19</a:t>
            </a:fld>
            <a:endParaRPr lang="en-US"/>
          </a:p>
        </p:txBody>
      </p:sp>
    </p:spTree>
    <p:extLst>
      <p:ext uri="{BB962C8B-B14F-4D97-AF65-F5344CB8AC3E}">
        <p14:creationId xmlns:p14="http://schemas.microsoft.com/office/powerpoint/2010/main" val="2758394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20</a:t>
            </a:fld>
            <a:endParaRPr lang="en-US"/>
          </a:p>
        </p:txBody>
      </p:sp>
    </p:spTree>
    <p:extLst>
      <p:ext uri="{BB962C8B-B14F-4D97-AF65-F5344CB8AC3E}">
        <p14:creationId xmlns:p14="http://schemas.microsoft.com/office/powerpoint/2010/main" val="265645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2</a:t>
            </a:fld>
            <a:endParaRPr lang="en-US"/>
          </a:p>
        </p:txBody>
      </p:sp>
    </p:spTree>
    <p:extLst>
      <p:ext uri="{BB962C8B-B14F-4D97-AF65-F5344CB8AC3E}">
        <p14:creationId xmlns:p14="http://schemas.microsoft.com/office/powerpoint/2010/main" val="1555323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21</a:t>
            </a:fld>
            <a:endParaRPr lang="en-US"/>
          </a:p>
        </p:txBody>
      </p:sp>
    </p:spTree>
    <p:extLst>
      <p:ext uri="{BB962C8B-B14F-4D97-AF65-F5344CB8AC3E}">
        <p14:creationId xmlns:p14="http://schemas.microsoft.com/office/powerpoint/2010/main" val="3176718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22</a:t>
            </a:fld>
            <a:endParaRPr lang="en-US"/>
          </a:p>
        </p:txBody>
      </p:sp>
    </p:spTree>
    <p:extLst>
      <p:ext uri="{BB962C8B-B14F-4D97-AF65-F5344CB8AC3E}">
        <p14:creationId xmlns:p14="http://schemas.microsoft.com/office/powerpoint/2010/main" val="553526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23</a:t>
            </a:fld>
            <a:endParaRPr lang="en-US"/>
          </a:p>
        </p:txBody>
      </p:sp>
    </p:spTree>
    <p:extLst>
      <p:ext uri="{BB962C8B-B14F-4D97-AF65-F5344CB8AC3E}">
        <p14:creationId xmlns:p14="http://schemas.microsoft.com/office/powerpoint/2010/main" val="3551408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24</a:t>
            </a:fld>
            <a:endParaRPr lang="en-US"/>
          </a:p>
        </p:txBody>
      </p:sp>
    </p:spTree>
    <p:extLst>
      <p:ext uri="{BB962C8B-B14F-4D97-AF65-F5344CB8AC3E}">
        <p14:creationId xmlns:p14="http://schemas.microsoft.com/office/powerpoint/2010/main" val="3879384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25</a:t>
            </a:fld>
            <a:endParaRPr lang="en-US"/>
          </a:p>
        </p:txBody>
      </p:sp>
    </p:spTree>
    <p:extLst>
      <p:ext uri="{BB962C8B-B14F-4D97-AF65-F5344CB8AC3E}">
        <p14:creationId xmlns:p14="http://schemas.microsoft.com/office/powerpoint/2010/main" val="1517155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26</a:t>
            </a:fld>
            <a:endParaRPr lang="en-US"/>
          </a:p>
        </p:txBody>
      </p:sp>
    </p:spTree>
    <p:extLst>
      <p:ext uri="{BB962C8B-B14F-4D97-AF65-F5344CB8AC3E}">
        <p14:creationId xmlns:p14="http://schemas.microsoft.com/office/powerpoint/2010/main" val="3836881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27</a:t>
            </a:fld>
            <a:endParaRPr lang="en-US"/>
          </a:p>
        </p:txBody>
      </p:sp>
    </p:spTree>
    <p:extLst>
      <p:ext uri="{BB962C8B-B14F-4D97-AF65-F5344CB8AC3E}">
        <p14:creationId xmlns:p14="http://schemas.microsoft.com/office/powerpoint/2010/main" val="3238135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28</a:t>
            </a:fld>
            <a:endParaRPr lang="en-US"/>
          </a:p>
        </p:txBody>
      </p:sp>
    </p:spTree>
    <p:extLst>
      <p:ext uri="{BB962C8B-B14F-4D97-AF65-F5344CB8AC3E}">
        <p14:creationId xmlns:p14="http://schemas.microsoft.com/office/powerpoint/2010/main" val="3763590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30</a:t>
            </a:fld>
            <a:endParaRPr lang="en-US"/>
          </a:p>
        </p:txBody>
      </p:sp>
    </p:spTree>
    <p:extLst>
      <p:ext uri="{BB962C8B-B14F-4D97-AF65-F5344CB8AC3E}">
        <p14:creationId xmlns:p14="http://schemas.microsoft.com/office/powerpoint/2010/main" val="3195184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31</a:t>
            </a:fld>
            <a:endParaRPr lang="en-US"/>
          </a:p>
        </p:txBody>
      </p:sp>
    </p:spTree>
    <p:extLst>
      <p:ext uri="{BB962C8B-B14F-4D97-AF65-F5344CB8AC3E}">
        <p14:creationId xmlns:p14="http://schemas.microsoft.com/office/powerpoint/2010/main" val="72723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3</a:t>
            </a:fld>
            <a:endParaRPr lang="en-US"/>
          </a:p>
        </p:txBody>
      </p:sp>
    </p:spTree>
    <p:extLst>
      <p:ext uri="{BB962C8B-B14F-4D97-AF65-F5344CB8AC3E}">
        <p14:creationId xmlns:p14="http://schemas.microsoft.com/office/powerpoint/2010/main" val="2341069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Copy of a slide</a:t>
            </a:r>
            <a:r>
              <a:rPr lang="en-US" baseline="0" dirty="0"/>
              <a:t> from last presentation</a:t>
            </a:r>
          </a:p>
          <a:p>
            <a:r>
              <a:rPr lang="en-US" baseline="0" dirty="0"/>
              <a:t>Outcome: felony reconviction</a:t>
            </a:r>
          </a:p>
          <a:p>
            <a:endParaRPr lang="en-US" dirty="0"/>
          </a:p>
          <a:p>
            <a:r>
              <a:rPr lang="en-US" dirty="0"/>
              <a:t>7 point</a:t>
            </a:r>
            <a:r>
              <a:rPr lang="en-US" baseline="0" dirty="0"/>
              <a:t> jump on both</a:t>
            </a:r>
          </a:p>
          <a:p>
            <a:r>
              <a:rPr lang="en-US" baseline="0" dirty="0"/>
              <a:t>4 all others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72DF681-CBA9-43E0-B94B-5357A496BFAF}" type="slidenum">
              <a:rPr lang="en-US" smtClean="0"/>
              <a:t>32</a:t>
            </a:fld>
            <a:endParaRPr lang="en-US"/>
          </a:p>
        </p:txBody>
      </p:sp>
    </p:spTree>
    <p:extLst>
      <p:ext uri="{BB962C8B-B14F-4D97-AF65-F5344CB8AC3E}">
        <p14:creationId xmlns:p14="http://schemas.microsoft.com/office/powerpoint/2010/main" val="918287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5F944E-90BC-4355-B72C-C7EE5F0E8D3D}" type="slidenum">
              <a:rPr lang="en-US" smtClean="0"/>
              <a:t>37</a:t>
            </a:fld>
            <a:endParaRPr lang="en-US"/>
          </a:p>
        </p:txBody>
      </p:sp>
    </p:spTree>
    <p:extLst>
      <p:ext uri="{BB962C8B-B14F-4D97-AF65-F5344CB8AC3E}">
        <p14:creationId xmlns:p14="http://schemas.microsoft.com/office/powerpoint/2010/main" val="571785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6FEB0-D9FD-1646-AB87-019ED47CB0E1}" type="slidenum">
              <a:rPr lang="en-US" smtClean="0"/>
              <a:t>38</a:t>
            </a:fld>
            <a:endParaRPr lang="en-US"/>
          </a:p>
        </p:txBody>
      </p:sp>
    </p:spTree>
    <p:extLst>
      <p:ext uri="{BB962C8B-B14F-4D97-AF65-F5344CB8AC3E}">
        <p14:creationId xmlns:p14="http://schemas.microsoft.com/office/powerpoint/2010/main" val="2835347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They found that release decisions were generally based on three “focal concerns” of crime seriousness, parole prognosis, and institutional behavior, and that release decisions “could be predicted fairly accurately by knowledge of their crime seriousness and prognosis ratings.” </a:t>
            </a:r>
            <a:r>
              <a:rPr lang="en-US" i="1" dirty="0"/>
              <a:t>Id.</a:t>
            </a:r>
            <a:r>
              <a:rPr lang="en-US" dirty="0"/>
              <a:t> at 15.</a:t>
            </a:r>
          </a:p>
          <a:p>
            <a:r>
              <a:rPr lang="en-US" i="1" dirty="0"/>
              <a:t>Id.</a:t>
            </a:r>
            <a:r>
              <a:rPr lang="en-US" dirty="0"/>
              <a:t> at 16.</a:t>
            </a:r>
          </a:p>
          <a:p>
            <a:endParaRPr lang="en-US" dirty="0"/>
          </a:p>
          <a:p>
            <a:r>
              <a:rPr lang="en-US" dirty="0"/>
              <a:t>For their reflections, see </a:t>
            </a:r>
            <a:r>
              <a:rPr lang="en-US" cap="small" dirty="0"/>
              <a:t>Don M. </a:t>
            </a:r>
            <a:r>
              <a:rPr lang="en-US" cap="small" dirty="0" err="1"/>
              <a:t>Gottfreson</a:t>
            </a:r>
            <a:r>
              <a:rPr lang="en-US" cap="small" dirty="0"/>
              <a:t> et al., Guidelines for Parole and Sentencing—A Policy Control Method</a:t>
            </a:r>
            <a:r>
              <a:rPr lang="en-US" dirty="0"/>
              <a:t> (Lexington Books 1978) [hereinafter </a:t>
            </a:r>
            <a:r>
              <a:rPr lang="en-US" cap="small" dirty="0"/>
              <a:t>Policy Control Method]</a:t>
            </a:r>
            <a:r>
              <a:rPr lang="en-US" dirty="0"/>
              <a:t>; Don M. Gottfredson et al., </a:t>
            </a:r>
            <a:r>
              <a:rPr lang="en-US" i="1" dirty="0"/>
              <a:t>Making Paroling Policy Explicit</a:t>
            </a:r>
            <a:r>
              <a:rPr lang="en-US" dirty="0"/>
              <a:t>, 21 </a:t>
            </a:r>
            <a:r>
              <a:rPr lang="en-US" cap="small" dirty="0"/>
              <a:t>Crime &amp; </a:t>
            </a:r>
            <a:r>
              <a:rPr lang="en-US" cap="small" dirty="0" err="1"/>
              <a:t>Delinq</a:t>
            </a:r>
            <a:r>
              <a:rPr lang="en-US" cap="small" dirty="0"/>
              <a:t>.</a:t>
            </a:r>
            <a:r>
              <a:rPr lang="en-US" dirty="0"/>
              <a:t> 34, 38–39 (1975) (explaining how the United States Board of Parole requested the initial guidelines and how the researchers formulated the original guidelines). The United States Board of Parole was later renamed the United States Parole Commission.</a:t>
            </a:r>
            <a:r>
              <a:rPr lang="en-US" dirty="0">
                <a:effectLst/>
              </a:rPr>
              <a:t> </a:t>
            </a:r>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40</a:t>
            </a:fld>
            <a:endParaRPr lang="en-US"/>
          </a:p>
        </p:txBody>
      </p:sp>
    </p:spTree>
    <p:extLst>
      <p:ext uri="{BB962C8B-B14F-4D97-AF65-F5344CB8AC3E}">
        <p14:creationId xmlns:p14="http://schemas.microsoft.com/office/powerpoint/2010/main" val="1492517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Source: </a:t>
            </a:r>
            <a:r>
              <a:rPr lang="en-US" cap="small" dirty="0"/>
              <a:t>Analytic Basis</a:t>
            </a:r>
            <a:r>
              <a:rPr lang="en-US" dirty="0"/>
              <a:t>, </a:t>
            </a:r>
          </a:p>
        </p:txBody>
      </p:sp>
      <p:sp>
        <p:nvSpPr>
          <p:cNvPr id="4" name="Slide Number Placeholder 3"/>
          <p:cNvSpPr>
            <a:spLocks noGrp="1"/>
          </p:cNvSpPr>
          <p:nvPr>
            <p:ph type="sldNum" sz="quarter" idx="5"/>
          </p:nvPr>
        </p:nvSpPr>
        <p:spPr/>
        <p:txBody>
          <a:bodyPr/>
          <a:lstStyle/>
          <a:p>
            <a:fld id="{E3B9A36A-B88E-4142-8A49-1081EC90EE92}" type="slidenum">
              <a:rPr lang="en-US" smtClean="0"/>
              <a:t>41</a:t>
            </a:fld>
            <a:endParaRPr lang="en-US"/>
          </a:p>
        </p:txBody>
      </p:sp>
    </p:spTree>
    <p:extLst>
      <p:ext uri="{BB962C8B-B14F-4D97-AF65-F5344CB8AC3E}">
        <p14:creationId xmlns:p14="http://schemas.microsoft.com/office/powerpoint/2010/main" val="3268547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Source: </a:t>
            </a:r>
            <a:r>
              <a:rPr lang="en-US" cap="small" dirty="0"/>
              <a:t>Analytic Basis</a:t>
            </a:r>
            <a:r>
              <a:rPr lang="en-US" dirty="0"/>
              <a:t>, </a:t>
            </a:r>
          </a:p>
        </p:txBody>
      </p:sp>
      <p:sp>
        <p:nvSpPr>
          <p:cNvPr id="4" name="Slide Number Placeholder 3"/>
          <p:cNvSpPr>
            <a:spLocks noGrp="1"/>
          </p:cNvSpPr>
          <p:nvPr>
            <p:ph type="sldNum" sz="quarter" idx="5"/>
          </p:nvPr>
        </p:nvSpPr>
        <p:spPr/>
        <p:txBody>
          <a:bodyPr/>
          <a:lstStyle/>
          <a:p>
            <a:fld id="{E3B9A36A-B88E-4142-8A49-1081EC90EE92}" type="slidenum">
              <a:rPr lang="en-US" smtClean="0"/>
              <a:t>42</a:t>
            </a:fld>
            <a:endParaRPr lang="en-US"/>
          </a:p>
        </p:txBody>
      </p:sp>
    </p:spTree>
    <p:extLst>
      <p:ext uri="{BB962C8B-B14F-4D97-AF65-F5344CB8AC3E}">
        <p14:creationId xmlns:p14="http://schemas.microsoft.com/office/powerpoint/2010/main" val="3268547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5F944E-90BC-4355-B72C-C7EE5F0E8D3D}" type="slidenum">
              <a:rPr lang="en-US" smtClean="0"/>
              <a:t>46</a:t>
            </a:fld>
            <a:endParaRPr lang="en-US"/>
          </a:p>
        </p:txBody>
      </p:sp>
    </p:spTree>
    <p:extLst>
      <p:ext uri="{BB962C8B-B14F-4D97-AF65-F5344CB8AC3E}">
        <p14:creationId xmlns:p14="http://schemas.microsoft.com/office/powerpoint/2010/main" val="269238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4</a:t>
            </a:fld>
            <a:endParaRPr lang="en-US"/>
          </a:p>
        </p:txBody>
      </p:sp>
    </p:spTree>
    <p:extLst>
      <p:ext uri="{BB962C8B-B14F-4D97-AF65-F5344CB8AC3E}">
        <p14:creationId xmlns:p14="http://schemas.microsoft.com/office/powerpoint/2010/main" val="2707834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5</a:t>
            </a:fld>
            <a:endParaRPr lang="en-US"/>
          </a:p>
        </p:txBody>
      </p:sp>
    </p:spTree>
    <p:extLst>
      <p:ext uri="{BB962C8B-B14F-4D97-AF65-F5344CB8AC3E}">
        <p14:creationId xmlns:p14="http://schemas.microsoft.com/office/powerpoint/2010/main" val="2159722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6</a:t>
            </a:fld>
            <a:endParaRPr lang="en-US"/>
          </a:p>
        </p:txBody>
      </p:sp>
    </p:spTree>
    <p:extLst>
      <p:ext uri="{BB962C8B-B14F-4D97-AF65-F5344CB8AC3E}">
        <p14:creationId xmlns:p14="http://schemas.microsoft.com/office/powerpoint/2010/main" val="331041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7</a:t>
            </a:fld>
            <a:endParaRPr lang="en-US"/>
          </a:p>
        </p:txBody>
      </p:sp>
    </p:spTree>
    <p:extLst>
      <p:ext uri="{BB962C8B-B14F-4D97-AF65-F5344CB8AC3E}">
        <p14:creationId xmlns:p14="http://schemas.microsoft.com/office/powerpoint/2010/main" val="412171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8</a:t>
            </a:fld>
            <a:endParaRPr lang="en-US"/>
          </a:p>
        </p:txBody>
      </p:sp>
    </p:spTree>
    <p:extLst>
      <p:ext uri="{BB962C8B-B14F-4D97-AF65-F5344CB8AC3E}">
        <p14:creationId xmlns:p14="http://schemas.microsoft.com/office/powerpoint/2010/main" val="3799897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9A36A-B88E-4142-8A49-1081EC90EE92}" type="slidenum">
              <a:rPr lang="en-US" smtClean="0"/>
              <a:t>9</a:t>
            </a:fld>
            <a:endParaRPr lang="en-US"/>
          </a:p>
        </p:txBody>
      </p:sp>
    </p:spTree>
    <p:extLst>
      <p:ext uri="{BB962C8B-B14F-4D97-AF65-F5344CB8AC3E}">
        <p14:creationId xmlns:p14="http://schemas.microsoft.com/office/powerpoint/2010/main" val="215537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E84AA8-CB27-4652-8772-A94EFAFAD47C}"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31C38-64DC-45B5-9092-A3DD7E57944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74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CBA5A-0C97-449D-9C40-9CB7DB5405B4}"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31C38-64DC-45B5-9092-A3DD7E579446}" type="slidenum">
              <a:rPr lang="en-US" smtClean="0"/>
              <a:t>‹#›</a:t>
            </a:fld>
            <a:endParaRPr lang="en-US"/>
          </a:p>
        </p:txBody>
      </p:sp>
    </p:spTree>
    <p:extLst>
      <p:ext uri="{BB962C8B-B14F-4D97-AF65-F5344CB8AC3E}">
        <p14:creationId xmlns:p14="http://schemas.microsoft.com/office/powerpoint/2010/main" val="164906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1"/>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4778"/>
            <a:ext cx="5800725"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7F80C2-E138-49DB-90AD-F7A94CE90BC4}"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31C38-64DC-45B5-9092-A3DD7E579446}" type="slidenum">
              <a:rPr lang="en-US" smtClean="0"/>
              <a:t>‹#›</a:t>
            </a:fld>
            <a:endParaRPr lang="en-US"/>
          </a:p>
        </p:txBody>
      </p:sp>
    </p:spTree>
    <p:extLst>
      <p:ext uri="{BB962C8B-B14F-4D97-AF65-F5344CB8AC3E}">
        <p14:creationId xmlns:p14="http://schemas.microsoft.com/office/powerpoint/2010/main" val="167944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FC350-E6C5-4019-84E6-096743B0EC2B}"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31C38-64DC-45B5-9092-A3DD7E579446}" type="slidenum">
              <a:rPr lang="en-US" smtClean="0"/>
              <a:t>‹#›</a:t>
            </a:fld>
            <a:endParaRPr lang="en-US"/>
          </a:p>
        </p:txBody>
      </p:sp>
    </p:spTree>
    <p:extLst>
      <p:ext uri="{BB962C8B-B14F-4D97-AF65-F5344CB8AC3E}">
        <p14:creationId xmlns:p14="http://schemas.microsoft.com/office/powerpoint/2010/main" val="977020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D068A5-77ED-49FC-A156-A3ACFF7BF7F4}"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31C38-64DC-45B5-9092-A3DD7E57944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52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3C08B1-153F-42F0-9CDD-DE7E06B4E0AD}" type="datetime1">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31C38-64DC-45B5-9092-A3DD7E579446}" type="slidenum">
              <a:rPr lang="en-US" smtClean="0"/>
              <a:t>‹#›</a:t>
            </a:fld>
            <a:endParaRPr lang="en-US"/>
          </a:p>
        </p:txBody>
      </p:sp>
    </p:spTree>
    <p:extLst>
      <p:ext uri="{BB962C8B-B14F-4D97-AF65-F5344CB8AC3E}">
        <p14:creationId xmlns:p14="http://schemas.microsoft.com/office/powerpoint/2010/main" val="172289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F32A51-180F-4B4A-B168-5AA065628413}" type="datetime1">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31C38-64DC-45B5-9092-A3DD7E579446}" type="slidenum">
              <a:rPr lang="en-US" smtClean="0"/>
              <a:t>‹#›</a:t>
            </a:fld>
            <a:endParaRPr lang="en-US"/>
          </a:p>
        </p:txBody>
      </p:sp>
    </p:spTree>
    <p:extLst>
      <p:ext uri="{BB962C8B-B14F-4D97-AF65-F5344CB8AC3E}">
        <p14:creationId xmlns:p14="http://schemas.microsoft.com/office/powerpoint/2010/main" val="302675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14237C-76B5-40F7-B950-86939308BA81}" type="datetime1">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31C38-64DC-45B5-9092-A3DD7E579446}" type="slidenum">
              <a:rPr lang="en-US" smtClean="0"/>
              <a:t>‹#›</a:t>
            </a:fld>
            <a:endParaRPr lang="en-US"/>
          </a:p>
        </p:txBody>
      </p:sp>
    </p:spTree>
    <p:extLst>
      <p:ext uri="{BB962C8B-B14F-4D97-AF65-F5344CB8AC3E}">
        <p14:creationId xmlns:p14="http://schemas.microsoft.com/office/powerpoint/2010/main" val="301619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A408F19-0252-4983-99F8-51AA8B3A26D5}" type="datetime1">
              <a:rPr lang="en-US" smtClean="0"/>
              <a:t>6/5/2024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7331C38-64DC-45B5-9092-A3DD7E579446}" type="slidenum">
              <a:rPr lang="en-US" smtClean="0"/>
              <a:t>‹#›</a:t>
            </a:fld>
            <a:endParaRPr lang="en-US"/>
          </a:p>
        </p:txBody>
      </p:sp>
    </p:spTree>
    <p:extLst>
      <p:ext uri="{BB962C8B-B14F-4D97-AF65-F5344CB8AC3E}">
        <p14:creationId xmlns:p14="http://schemas.microsoft.com/office/powerpoint/2010/main" val="231241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2145F79E-E9F3-4E54-9331-6A1D50850CC3}" type="datetime1">
              <a:rPr lang="en-US" smtClean="0"/>
              <a:t>6/5/2024</a:t>
            </a:fld>
            <a:endParaRPr 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7331C38-64DC-45B5-9092-A3DD7E579446}" type="slidenum">
              <a:rPr lang="en-US" smtClean="0"/>
              <a:t>‹#›</a:t>
            </a:fld>
            <a:endParaRPr lang="en-US"/>
          </a:p>
        </p:txBody>
      </p:sp>
    </p:spTree>
    <p:extLst>
      <p:ext uri="{BB962C8B-B14F-4D97-AF65-F5344CB8AC3E}">
        <p14:creationId xmlns:p14="http://schemas.microsoft.com/office/powerpoint/2010/main" val="318119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342EE5D-15E5-4AC2-9238-CD4A6C1D064D}" type="datetime1">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31C38-64DC-45B5-9092-A3DD7E579446}" type="slidenum">
              <a:rPr lang="en-US" smtClean="0"/>
              <a:t>‹#›</a:t>
            </a:fld>
            <a:endParaRPr lang="en-US"/>
          </a:p>
        </p:txBody>
      </p:sp>
    </p:spTree>
    <p:extLst>
      <p:ext uri="{BB962C8B-B14F-4D97-AF65-F5344CB8AC3E}">
        <p14:creationId xmlns:p14="http://schemas.microsoft.com/office/powerpoint/2010/main" val="160346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fld id="{6BDFDB04-09CB-4D4C-A2AF-13AD76E10F71}" type="datetime1">
              <a:rPr lang="en-US" smtClean="0"/>
              <a:t>6/5/2024</a:t>
            </a:fld>
            <a:endParaRPr lang="en-US"/>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788">
                <a:solidFill>
                  <a:srgbClr val="FFFFFF"/>
                </a:solidFill>
              </a:defRPr>
            </a:lvl1pPr>
          </a:lstStyle>
          <a:p>
            <a:fld id="{77331C38-64DC-45B5-9092-A3DD7E579446}"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03122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7331C38-64DC-45B5-9092-A3DD7E579446}" type="slidenum">
              <a:rPr lang="en-US" smtClean="0"/>
              <a:t>1</a:t>
            </a:fld>
            <a:endParaRPr lang="en-US"/>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304801"/>
            <a:ext cx="9144000" cy="1676400"/>
          </a:xfrm>
        </p:spPr>
        <p:txBody>
          <a:bodyPr>
            <a:noAutofit/>
          </a:bodyPr>
          <a:lstStyle/>
          <a:p>
            <a:pPr algn="ctr">
              <a:lnSpc>
                <a:spcPct val="90000"/>
              </a:lnSpc>
              <a:spcBef>
                <a:spcPts val="900"/>
              </a:spcBef>
              <a:spcAft>
                <a:spcPts val="150"/>
              </a:spcAft>
              <a:buClr>
                <a:srgbClr val="FFD147"/>
              </a:buClr>
              <a:buSzPct val="100000"/>
            </a:pPr>
            <a:r>
              <a:rPr lang="en-US" sz="3200" b="1" dirty="0" smtClean="0">
                <a:latin typeface="+mn-lt"/>
              </a:rPr>
              <a:t>Criminal History Issues and Solutions – Overview</a:t>
            </a:r>
            <a:br>
              <a:rPr lang="en-US" sz="3200" b="1" dirty="0" smtClean="0">
                <a:latin typeface="+mn-lt"/>
              </a:rPr>
            </a:br>
            <a:endParaRPr lang="en-US" sz="3200" b="1" dirty="0">
              <a:latin typeface="+mn-lt"/>
            </a:endParaRPr>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0" y="2667000"/>
            <a:ext cx="9144000" cy="5562600"/>
          </a:xfrm>
        </p:spPr>
        <p:txBody>
          <a:bodyPr>
            <a:normAutofit/>
          </a:bodyPr>
          <a:lstStyle/>
          <a:p>
            <a:pPr marL="0" indent="0" algn="ctr">
              <a:spcBef>
                <a:spcPts val="1200"/>
              </a:spcBef>
              <a:buNone/>
            </a:pPr>
            <a:r>
              <a:rPr lang="en-US" sz="2800" b="1" dirty="0" smtClean="0"/>
              <a:t>Minnesota Sentencing Guidelines Commission</a:t>
            </a:r>
          </a:p>
          <a:p>
            <a:pPr marL="0" indent="0" algn="ctr">
              <a:spcBef>
                <a:spcPts val="1200"/>
              </a:spcBef>
              <a:buNone/>
            </a:pPr>
            <a:r>
              <a:rPr lang="en-US" sz="2800" b="1" dirty="0" smtClean="0"/>
              <a:t> June 6, 2024 meeting</a:t>
            </a:r>
            <a:endParaRPr lang="en-US" sz="2800" dirty="0"/>
          </a:p>
          <a:p>
            <a:pPr marL="0" indent="0" algn="ctr">
              <a:spcBef>
                <a:spcPts val="1200"/>
              </a:spcBef>
              <a:buNone/>
            </a:pPr>
            <a:endParaRPr lang="en-US" sz="2400" dirty="0"/>
          </a:p>
          <a:p>
            <a:pPr marL="1206420" lvl="8" indent="0">
              <a:spcBef>
                <a:spcPts val="1200"/>
              </a:spcBef>
              <a:buNone/>
            </a:pPr>
            <a:r>
              <a:rPr lang="en-US" sz="2400" dirty="0" smtClean="0"/>
              <a:t>Richard </a:t>
            </a:r>
            <a:r>
              <a:rPr lang="en-US" sz="2400" dirty="0"/>
              <a:t>S. Frase, </a:t>
            </a:r>
            <a:r>
              <a:rPr lang="en-US" sz="2400" dirty="0" smtClean="0"/>
              <a:t>Commission </a:t>
            </a:r>
            <a:r>
              <a:rPr lang="en-US" sz="2400" dirty="0" smtClean="0"/>
              <a:t>Member, and</a:t>
            </a:r>
          </a:p>
          <a:p>
            <a:pPr marL="1206420" lvl="8" indent="0">
              <a:spcBef>
                <a:spcPts val="1200"/>
              </a:spcBef>
              <a:buNone/>
            </a:pPr>
            <a:r>
              <a:rPr lang="en-US" sz="2400" dirty="0" smtClean="0"/>
              <a:t>Benjamin N. Berger Professor of Criminal Law Emeritus, University </a:t>
            </a:r>
            <a:r>
              <a:rPr lang="en-US" sz="2400" dirty="0"/>
              <a:t>of </a:t>
            </a:r>
            <a:r>
              <a:rPr lang="en-US" sz="2400" dirty="0" smtClean="0"/>
              <a:t>Minnesota</a:t>
            </a:r>
            <a:endParaRPr lang="en-US" sz="2400" dirty="0"/>
          </a:p>
        </p:txBody>
      </p:sp>
    </p:spTree>
    <p:extLst>
      <p:ext uri="{BB962C8B-B14F-4D97-AF65-F5344CB8AC3E}">
        <p14:creationId xmlns:p14="http://schemas.microsoft.com/office/powerpoint/2010/main" val="3108563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10</a:t>
            </a:fld>
            <a:endParaRPr lang="en-US"/>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0"/>
            <a:ext cx="9144000" cy="838200"/>
          </a:xfrm>
        </p:spPr>
        <p:txBody>
          <a:bodyPr>
            <a:noAutofit/>
          </a:bodyPr>
          <a:lstStyle/>
          <a:p>
            <a:pPr algn="ctr"/>
            <a:r>
              <a:rPr lang="en-US" sz="2800" b="1" dirty="0" smtClean="0"/>
              <a:t>Rationales </a:t>
            </a:r>
            <a:r>
              <a:rPr lang="en-US" sz="2800" b="1" dirty="0"/>
              <a:t>for Criminal History Enhancements, cont’d -- </a:t>
            </a:r>
            <a:r>
              <a:rPr lang="en-US" sz="2800" b="1" i="1" dirty="0">
                <a:solidFill>
                  <a:srgbClr val="FF0000"/>
                </a:solidFill>
              </a:rPr>
              <a:t>Retribution (Just Deserts)</a:t>
            </a:r>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76200" y="1447800"/>
            <a:ext cx="9067800" cy="4876800"/>
          </a:xfrm>
        </p:spPr>
        <p:txBody>
          <a:bodyPr>
            <a:normAutofit fontScale="25000" lnSpcReduction="20000"/>
          </a:bodyPr>
          <a:lstStyle/>
          <a:p>
            <a:pPr marL="0" indent="0">
              <a:lnSpc>
                <a:spcPct val="120000"/>
              </a:lnSpc>
              <a:buNone/>
            </a:pPr>
            <a:r>
              <a:rPr lang="en-US" sz="9600" u="sng" dirty="0" smtClean="0"/>
              <a:t>Are</a:t>
            </a:r>
            <a:r>
              <a:rPr lang="en-US" sz="9600" dirty="0" smtClean="0"/>
              <a:t> crimes by repeat </a:t>
            </a:r>
            <a:r>
              <a:rPr lang="en-US" sz="9600" dirty="0"/>
              <a:t>offenders more blameworthy?  </a:t>
            </a:r>
            <a:endParaRPr lang="en-US" sz="9600" dirty="0" smtClean="0"/>
          </a:p>
          <a:p>
            <a:pPr marL="0" indent="0">
              <a:lnSpc>
                <a:spcPct val="120000"/>
              </a:lnSpc>
              <a:buNone/>
            </a:pPr>
            <a:r>
              <a:rPr lang="en-US" sz="9600" dirty="0" smtClean="0"/>
              <a:t>	Why</a:t>
            </a:r>
            <a:r>
              <a:rPr lang="en-US" sz="9600" dirty="0"/>
              <a:t>?  </a:t>
            </a:r>
            <a:r>
              <a:rPr lang="en-US" sz="9600" dirty="0" smtClean="0"/>
              <a:t>How much more blameworthy?</a:t>
            </a:r>
            <a:endParaRPr lang="en-US" sz="9600" dirty="0"/>
          </a:p>
          <a:p>
            <a:pPr marL="0" indent="0">
              <a:lnSpc>
                <a:spcPct val="120000"/>
              </a:lnSpc>
              <a:spcBef>
                <a:spcPts val="1200"/>
              </a:spcBef>
              <a:buNone/>
            </a:pPr>
            <a:r>
              <a:rPr lang="en-US" sz="9600" dirty="0" smtClean="0"/>
              <a:t>Some writers </a:t>
            </a:r>
            <a:r>
              <a:rPr lang="en-US" sz="9600" dirty="0"/>
              <a:t>who strongly </a:t>
            </a:r>
            <a:r>
              <a:rPr lang="en-US" sz="9600" dirty="0" smtClean="0"/>
              <a:t>favor punishment based on retributive values argue that prior convictions should not be considered because they do not increase an  offender’s deserved punishment for a new crime – </a:t>
            </a:r>
          </a:p>
          <a:p>
            <a:pPr lvl="1">
              <a:lnSpc>
                <a:spcPct val="120000"/>
              </a:lnSpc>
              <a:spcBef>
                <a:spcPts val="1200"/>
              </a:spcBef>
              <a:buFont typeface="Wingdings" panose="05000000000000000000" pitchFamily="2" charset="2"/>
              <a:buChar char="§"/>
            </a:pPr>
            <a:r>
              <a:rPr lang="en-US" sz="9450" dirty="0" smtClean="0"/>
              <a:t>prior convictions do </a:t>
            </a:r>
            <a:r>
              <a:rPr lang="en-US" sz="9450" dirty="0"/>
              <a:t>not aggravate either the harm caused or </a:t>
            </a:r>
            <a:r>
              <a:rPr lang="en-US" sz="9450" dirty="0" smtClean="0"/>
              <a:t>risked by that new crime, or the offender’s culpability (</a:t>
            </a:r>
            <a:r>
              <a:rPr lang="en-US" sz="9450" dirty="0" err="1" smtClean="0"/>
              <a:t>mens</a:t>
            </a:r>
            <a:r>
              <a:rPr lang="en-US" sz="9450" dirty="0" smtClean="0"/>
              <a:t> rea, motives, etc.) in committing the crime; and </a:t>
            </a:r>
          </a:p>
          <a:p>
            <a:pPr lvl="1">
              <a:lnSpc>
                <a:spcPct val="120000"/>
              </a:lnSpc>
              <a:spcBef>
                <a:spcPts val="1200"/>
              </a:spcBef>
              <a:buFont typeface="Wingdings" panose="05000000000000000000" pitchFamily="2" charset="2"/>
              <a:buChar char="§"/>
            </a:pPr>
            <a:r>
              <a:rPr lang="en-US" sz="9450" dirty="0" smtClean="0"/>
              <a:t>the offender has already been punished for the prior crimes and cannot fairly be given new punishment for those (indeed, to do so would violate Double Jeopardy rules).</a:t>
            </a:r>
            <a:endParaRPr lang="en-US" sz="9450" dirty="0"/>
          </a:p>
        </p:txBody>
      </p:sp>
    </p:spTree>
    <p:extLst>
      <p:ext uri="{BB962C8B-B14F-4D97-AF65-F5344CB8AC3E}">
        <p14:creationId xmlns:p14="http://schemas.microsoft.com/office/powerpoint/2010/main" val="228081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11</a:t>
            </a:fld>
            <a:endParaRPr lang="en-US"/>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0"/>
            <a:ext cx="9144000" cy="838200"/>
          </a:xfrm>
        </p:spPr>
        <p:txBody>
          <a:bodyPr>
            <a:noAutofit/>
          </a:bodyPr>
          <a:lstStyle/>
          <a:p>
            <a:pPr algn="ctr"/>
            <a:r>
              <a:rPr lang="en-US" sz="2800" b="1" dirty="0" smtClean="0"/>
              <a:t>Rationales </a:t>
            </a:r>
            <a:r>
              <a:rPr lang="en-US" sz="2800" b="1" dirty="0"/>
              <a:t>for Criminal History Enhancements, </a:t>
            </a:r>
            <a:r>
              <a:rPr lang="en-US" sz="2800" b="1" dirty="0" smtClean="0"/>
              <a:t/>
            </a:r>
            <a:br>
              <a:rPr lang="en-US" sz="2800" b="1" dirty="0" smtClean="0"/>
            </a:br>
            <a:r>
              <a:rPr lang="en-US" sz="2800" b="1" i="1" dirty="0" smtClean="0">
                <a:solidFill>
                  <a:srgbClr val="FF0000"/>
                </a:solidFill>
              </a:rPr>
              <a:t>Retribution </a:t>
            </a:r>
            <a:r>
              <a:rPr lang="en-US" sz="2800" b="1" i="1" dirty="0">
                <a:solidFill>
                  <a:srgbClr val="FF0000"/>
                </a:solidFill>
              </a:rPr>
              <a:t>(Just Deserts</a:t>
            </a:r>
            <a:r>
              <a:rPr lang="en-US" sz="2800" b="1" i="1" dirty="0" smtClean="0">
                <a:solidFill>
                  <a:srgbClr val="FF0000"/>
                </a:solidFill>
              </a:rPr>
              <a:t>) </a:t>
            </a:r>
            <a:r>
              <a:rPr lang="en-US" sz="2800" b="1" i="1" dirty="0" smtClean="0"/>
              <a:t>– cont’d</a:t>
            </a:r>
            <a:endParaRPr lang="en-US" sz="2800" b="1" i="1" dirty="0"/>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152400" y="838200"/>
            <a:ext cx="8991600" cy="5410200"/>
          </a:xfrm>
        </p:spPr>
        <p:txBody>
          <a:bodyPr>
            <a:normAutofit fontScale="25000" lnSpcReduction="20000"/>
          </a:bodyPr>
          <a:lstStyle/>
          <a:p>
            <a:pPr marL="0" indent="0">
              <a:lnSpc>
                <a:spcPct val="120000"/>
              </a:lnSpc>
              <a:buNone/>
            </a:pPr>
            <a:r>
              <a:rPr lang="en-US" sz="9600" dirty="0" smtClean="0"/>
              <a:t>However, most writers who strongly </a:t>
            </a:r>
            <a:r>
              <a:rPr lang="en-US" sz="9600" dirty="0"/>
              <a:t>favor punishment based on retributive values </a:t>
            </a:r>
            <a:r>
              <a:rPr lang="en-US" sz="9600" dirty="0" smtClean="0"/>
              <a:t>would allow prior record to be considered at sentencing to some extent. Among those writers there is broad agreement on the following principles --</a:t>
            </a:r>
            <a:endParaRPr lang="en-US" sz="9600" dirty="0"/>
          </a:p>
          <a:p>
            <a:pPr>
              <a:lnSpc>
                <a:spcPct val="120000"/>
              </a:lnSpc>
              <a:buFont typeface="Arial" panose="020B0604020202020204" pitchFamily="34" charset="0"/>
              <a:buChar char="•"/>
            </a:pPr>
            <a:r>
              <a:rPr lang="en-US" sz="9600" dirty="0" smtClean="0"/>
              <a:t>First </a:t>
            </a:r>
            <a:r>
              <a:rPr lang="en-US" sz="9600" dirty="0"/>
              <a:t>offenders </a:t>
            </a:r>
            <a:r>
              <a:rPr lang="en-US" sz="9600" dirty="0" smtClean="0"/>
              <a:t>are significantly </a:t>
            </a:r>
            <a:r>
              <a:rPr lang="en-US" sz="9600" dirty="0"/>
              <a:t>less blameworthy than repeaters.</a:t>
            </a:r>
          </a:p>
          <a:p>
            <a:pPr>
              <a:lnSpc>
                <a:spcPct val="120000"/>
              </a:lnSpc>
              <a:buFont typeface="Arial" panose="020B0604020202020204" pitchFamily="34" charset="0"/>
              <a:buChar char="•"/>
            </a:pPr>
            <a:r>
              <a:rPr lang="en-US" sz="9600" dirty="0" smtClean="0"/>
              <a:t>After that, desert </a:t>
            </a:r>
            <a:r>
              <a:rPr lang="en-US" sz="9600" dirty="0"/>
              <a:t>increases modestly with rising prior record.</a:t>
            </a:r>
          </a:p>
          <a:p>
            <a:pPr>
              <a:lnSpc>
                <a:spcPct val="120000"/>
              </a:lnSpc>
              <a:buFont typeface="Arial" panose="020B0604020202020204" pitchFamily="34" charset="0"/>
              <a:buChar char="•"/>
            </a:pPr>
            <a:r>
              <a:rPr lang="en-US" sz="9600" dirty="0" smtClean="0"/>
              <a:t>Overall, desert </a:t>
            </a:r>
            <a:r>
              <a:rPr lang="en-US" sz="9600" dirty="0"/>
              <a:t>depends </a:t>
            </a:r>
            <a:r>
              <a:rPr lang="en-US" sz="9600" dirty="0" smtClean="0"/>
              <a:t>much more </a:t>
            </a:r>
            <a:r>
              <a:rPr lang="en-US" sz="9600" dirty="0"/>
              <a:t>on </a:t>
            </a:r>
            <a:r>
              <a:rPr lang="en-US" sz="9600" dirty="0" smtClean="0"/>
              <a:t>the seriousness of the offense(s) being punished than </a:t>
            </a:r>
            <a:r>
              <a:rPr lang="en-US" sz="9600" dirty="0"/>
              <a:t>on prior </a:t>
            </a:r>
            <a:r>
              <a:rPr lang="en-US" sz="9600" dirty="0" smtClean="0"/>
              <a:t>record.  Accordingly --</a:t>
            </a:r>
            <a:endParaRPr lang="en-US" sz="9600" dirty="0"/>
          </a:p>
          <a:p>
            <a:pPr marL="288036" lvl="2" indent="0">
              <a:lnSpc>
                <a:spcPct val="120000"/>
              </a:lnSpc>
              <a:spcBef>
                <a:spcPts val="600"/>
              </a:spcBef>
              <a:buNone/>
            </a:pPr>
            <a:r>
              <a:rPr lang="en-US" sz="9300" dirty="0" smtClean="0"/>
              <a:t>Prior </a:t>
            </a:r>
            <a:r>
              <a:rPr lang="en-US" sz="9300" dirty="0"/>
              <a:t>record enhancements must be “</a:t>
            </a:r>
            <a:r>
              <a:rPr lang="en-US" sz="9300" dirty="0" smtClean="0"/>
              <a:t>capped,” not go on increasing. </a:t>
            </a:r>
          </a:p>
          <a:p>
            <a:pPr marL="288036" lvl="2" indent="0">
              <a:lnSpc>
                <a:spcPct val="120000"/>
              </a:lnSpc>
              <a:spcBef>
                <a:spcPts val="600"/>
              </a:spcBef>
              <a:buNone/>
            </a:pPr>
            <a:r>
              <a:rPr lang="en-US" sz="9300" dirty="0" smtClean="0"/>
              <a:t>Prior record should never carry more weight than the gravity of the crime being sentenced.  Thus, enhancement should never more than double the recommended typical-case penalty for a first offender (some writers would set the enhancement ratio lower -- at 1.5, not 2.0).</a:t>
            </a:r>
            <a:endParaRPr lang="en-US" sz="9300" dirty="0"/>
          </a:p>
        </p:txBody>
      </p:sp>
    </p:spTree>
    <p:extLst>
      <p:ext uri="{BB962C8B-B14F-4D97-AF65-F5344CB8AC3E}">
        <p14:creationId xmlns:p14="http://schemas.microsoft.com/office/powerpoint/2010/main" val="219467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12</a:t>
            </a:fld>
            <a:endParaRPr lang="en-US"/>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0"/>
            <a:ext cx="9144000" cy="838200"/>
          </a:xfrm>
        </p:spPr>
        <p:txBody>
          <a:bodyPr>
            <a:normAutofit/>
          </a:bodyPr>
          <a:lstStyle/>
          <a:p>
            <a:pPr algn="ctr"/>
            <a:r>
              <a:rPr lang="en-US" sz="2800" b="1" dirty="0"/>
              <a:t> Rationales for Criminal History Enhancements, cont’d </a:t>
            </a:r>
            <a:r>
              <a:rPr lang="en-US" sz="2800" b="1" dirty="0" smtClean="0"/>
              <a:t>–</a:t>
            </a:r>
            <a:br>
              <a:rPr lang="en-US" sz="2800" b="1" dirty="0" smtClean="0"/>
            </a:br>
            <a:r>
              <a:rPr lang="en-US" sz="2800" b="1" i="1" dirty="0" smtClean="0">
                <a:solidFill>
                  <a:srgbClr val="FF0000"/>
                </a:solidFill>
              </a:rPr>
              <a:t>Crime Control</a:t>
            </a:r>
            <a:endParaRPr lang="en-US" sz="2800" i="1" dirty="0">
              <a:solidFill>
                <a:srgbClr val="FF0000"/>
              </a:solidFill>
            </a:endParaRPr>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155369" y="1066799"/>
            <a:ext cx="8991600" cy="5421687"/>
          </a:xfrm>
        </p:spPr>
        <p:txBody>
          <a:bodyPr>
            <a:noAutofit/>
          </a:bodyPr>
          <a:lstStyle/>
          <a:p>
            <a:pPr marL="0" indent="0">
              <a:lnSpc>
                <a:spcPct val="100000"/>
              </a:lnSpc>
              <a:buNone/>
            </a:pPr>
            <a:r>
              <a:rPr lang="en-US" sz="2400" u="sng" dirty="0" smtClean="0"/>
              <a:t>Do</a:t>
            </a:r>
            <a:r>
              <a:rPr lang="en-US" sz="2400" dirty="0" smtClean="0"/>
              <a:t> repeat </a:t>
            </a:r>
            <a:r>
              <a:rPr lang="en-US" sz="2400" dirty="0"/>
              <a:t>offenders pose risks of recidivism (continued offending) </a:t>
            </a:r>
            <a:r>
              <a:rPr lang="en-US" sz="2400" dirty="0" smtClean="0"/>
              <a:t>in direct </a:t>
            </a:r>
            <a:r>
              <a:rPr lang="en-US" sz="2400" dirty="0"/>
              <a:t>proportion to their prior </a:t>
            </a:r>
            <a:r>
              <a:rPr lang="en-US" sz="2400" dirty="0" smtClean="0"/>
              <a:t>records?       </a:t>
            </a:r>
            <a:r>
              <a:rPr lang="en-US" sz="2400" dirty="0"/>
              <a:t>In particular: </a:t>
            </a:r>
            <a:endParaRPr lang="en-US" sz="2400" dirty="0" smtClean="0"/>
          </a:p>
          <a:p>
            <a:pPr marL="219456" lvl="1" indent="0">
              <a:lnSpc>
                <a:spcPct val="100000"/>
              </a:lnSpc>
              <a:spcBef>
                <a:spcPts val="1800"/>
              </a:spcBef>
              <a:buNone/>
            </a:pPr>
            <a:r>
              <a:rPr lang="en-US" sz="2400" dirty="0" smtClean="0"/>
              <a:t>1) Does </a:t>
            </a:r>
            <a:r>
              <a:rPr lang="en-US" sz="2400" dirty="0"/>
              <a:t>the </a:t>
            </a:r>
            <a:r>
              <a:rPr lang="en-US" sz="2400" dirty="0" smtClean="0"/>
              <a:t>criminal </a:t>
            </a:r>
            <a:r>
              <a:rPr lang="en-US" sz="2400" dirty="0"/>
              <a:t>history score accurately predict recidivism risk?  </a:t>
            </a:r>
          </a:p>
          <a:p>
            <a:pPr marL="219456" lvl="1" indent="0">
              <a:lnSpc>
                <a:spcPct val="100000"/>
              </a:lnSpc>
              <a:buNone/>
            </a:pPr>
            <a:r>
              <a:rPr lang="en-US" sz="2400" dirty="0" smtClean="0"/>
              <a:t>2) Does </a:t>
            </a:r>
            <a:r>
              <a:rPr lang="en-US" sz="2400" i="1" dirty="0"/>
              <a:t>each component</a:t>
            </a:r>
            <a:r>
              <a:rPr lang="en-US" sz="2400" dirty="0"/>
              <a:t> of the score add predictive value? </a:t>
            </a:r>
          </a:p>
          <a:p>
            <a:pPr marL="219456" lvl="1" indent="0">
              <a:lnSpc>
                <a:spcPct val="100000"/>
              </a:lnSpc>
              <a:buNone/>
            </a:pPr>
            <a:r>
              <a:rPr lang="en-US" sz="2400" dirty="0" smtClean="0"/>
              <a:t>3) </a:t>
            </a:r>
            <a:r>
              <a:rPr lang="en-US" sz="2400" dirty="0"/>
              <a:t>What kinds of recidivism crimes does a higher CH predict? </a:t>
            </a:r>
          </a:p>
          <a:p>
            <a:pPr marL="0" indent="0">
              <a:lnSpc>
                <a:spcPct val="100000"/>
              </a:lnSpc>
              <a:spcBef>
                <a:spcPts val="1800"/>
              </a:spcBef>
              <a:buNone/>
            </a:pPr>
            <a:r>
              <a:rPr lang="en-US" sz="2400" dirty="0" smtClean="0"/>
              <a:t>Until </a:t>
            </a:r>
            <a:r>
              <a:rPr lang="en-US" sz="2400" dirty="0"/>
              <a:t>recently, these questions had not been addressed by sentencing commissions or outside researchers -- criminal history scores were based on historical sentencing patterns and/or </a:t>
            </a:r>
            <a:r>
              <a:rPr lang="en-US" sz="2400" dirty="0" smtClean="0"/>
              <a:t>intuition, </a:t>
            </a:r>
            <a:r>
              <a:rPr lang="en-US" sz="2400" dirty="0"/>
              <a:t>and the scores  were simply </a:t>
            </a:r>
            <a:r>
              <a:rPr lang="en-US" sz="2400" i="1" dirty="0"/>
              <a:t>assumed</a:t>
            </a:r>
            <a:r>
              <a:rPr lang="en-US" sz="2400" dirty="0"/>
              <a:t> to accurately predict recidivism risk.   </a:t>
            </a:r>
          </a:p>
          <a:p>
            <a:pPr marL="0" indent="0">
              <a:lnSpc>
                <a:spcPct val="100000"/>
              </a:lnSpc>
              <a:spcBef>
                <a:spcPts val="1200"/>
              </a:spcBef>
              <a:buNone/>
            </a:pPr>
            <a:r>
              <a:rPr lang="en-US" sz="2400" dirty="0"/>
              <a:t>Research in Minnesota, Pennsylvania, and the federal system has now </a:t>
            </a:r>
            <a:r>
              <a:rPr lang="en-US" sz="2400" dirty="0" smtClean="0"/>
              <a:t>examined and collected data on some of these </a:t>
            </a:r>
            <a:r>
              <a:rPr lang="en-US" sz="2400" dirty="0"/>
              <a:t>issues.</a:t>
            </a:r>
          </a:p>
        </p:txBody>
      </p:sp>
    </p:spTree>
    <p:extLst>
      <p:ext uri="{BB962C8B-B14F-4D97-AF65-F5344CB8AC3E}">
        <p14:creationId xmlns:p14="http://schemas.microsoft.com/office/powerpoint/2010/main" val="364554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13</a:t>
            </a:fld>
            <a:endParaRPr lang="en-US"/>
          </a:p>
        </p:txBody>
      </p:sp>
      <p:sp>
        <p:nvSpPr>
          <p:cNvPr id="2" name="Title 1"/>
          <p:cNvSpPr>
            <a:spLocks noGrp="1"/>
          </p:cNvSpPr>
          <p:nvPr>
            <p:ph type="title" idx="4294967295"/>
          </p:nvPr>
        </p:nvSpPr>
        <p:spPr>
          <a:xfrm>
            <a:off x="76200" y="76200"/>
            <a:ext cx="9067800" cy="838199"/>
          </a:xfrm>
        </p:spPr>
        <p:txBody>
          <a:bodyPr>
            <a:normAutofit/>
          </a:bodyPr>
          <a:lstStyle/>
          <a:p>
            <a:pPr algn="ctr"/>
            <a:r>
              <a:rPr lang="en-US" sz="2800" b="1" dirty="0" smtClean="0"/>
              <a:t>Three CH-and-Recidivism Questions (previous slide), &amp; Findings</a:t>
            </a:r>
            <a:endParaRPr lang="en-US" sz="2800" b="1" dirty="0"/>
          </a:p>
        </p:txBody>
      </p:sp>
      <p:sp>
        <p:nvSpPr>
          <p:cNvPr id="3" name="Content Placeholder 2"/>
          <p:cNvSpPr>
            <a:spLocks noGrp="1"/>
          </p:cNvSpPr>
          <p:nvPr>
            <p:ph idx="4294967295"/>
          </p:nvPr>
        </p:nvSpPr>
        <p:spPr>
          <a:xfrm>
            <a:off x="228600" y="1219200"/>
            <a:ext cx="8915400" cy="5105399"/>
          </a:xfrm>
        </p:spPr>
        <p:txBody>
          <a:bodyPr>
            <a:normAutofit fontScale="92500" lnSpcReduction="20000"/>
          </a:bodyPr>
          <a:lstStyle/>
          <a:p>
            <a:r>
              <a:rPr lang="en-US" sz="2800" b="1" dirty="0"/>
              <a:t>1. What is the relationship between Minnesota’s criminal history score </a:t>
            </a:r>
            <a:r>
              <a:rPr lang="en-US" sz="2800" b="1" dirty="0" smtClean="0"/>
              <a:t>and offender rates </a:t>
            </a:r>
            <a:r>
              <a:rPr lang="en-US" sz="2800" b="1" dirty="0"/>
              <a:t>of recidivism</a:t>
            </a:r>
            <a:r>
              <a:rPr lang="en-US" sz="2800" b="1" dirty="0" smtClean="0"/>
              <a:t>?</a:t>
            </a:r>
          </a:p>
          <a:p>
            <a:r>
              <a:rPr lang="en-US" sz="2800" dirty="0" smtClean="0"/>
              <a:t>Major Findings -- </a:t>
            </a:r>
            <a:endParaRPr lang="en-US" sz="2800" dirty="0"/>
          </a:p>
          <a:p>
            <a:pPr>
              <a:buFont typeface="Wingdings" panose="05000000000000000000" pitchFamily="2" charset="2"/>
              <a:buChar char="§"/>
            </a:pPr>
            <a:r>
              <a:rPr lang="en-US" sz="2800" dirty="0"/>
              <a:t>Increases in the score are accompanied </a:t>
            </a:r>
            <a:r>
              <a:rPr lang="en-US" sz="2800" dirty="0" smtClean="0"/>
              <a:t>by steadily </a:t>
            </a:r>
            <a:r>
              <a:rPr lang="en-US" sz="2800" dirty="0"/>
              <a:t>higher rates of recidivism</a:t>
            </a:r>
            <a:r>
              <a:rPr lang="en-US" sz="2800" dirty="0" smtClean="0"/>
              <a:t>.    </a:t>
            </a:r>
            <a:r>
              <a:rPr lang="en-US" sz="2800" b="1" i="1" dirty="0" smtClean="0"/>
              <a:t>However…</a:t>
            </a:r>
            <a:endParaRPr lang="en-US" sz="2800" b="1" i="1" dirty="0"/>
          </a:p>
          <a:p>
            <a:pPr>
              <a:buFont typeface="Wingdings" panose="05000000000000000000" pitchFamily="2" charset="2"/>
              <a:buChar char="§"/>
            </a:pPr>
            <a:r>
              <a:rPr lang="en-US" sz="2800" dirty="0" smtClean="0"/>
              <a:t>The biggest jumps </a:t>
            </a:r>
            <a:r>
              <a:rPr lang="en-US" sz="2800" dirty="0"/>
              <a:t>in recidivism </a:t>
            </a:r>
            <a:r>
              <a:rPr lang="en-US" sz="2800" dirty="0" smtClean="0"/>
              <a:t>rates occur </a:t>
            </a:r>
            <a:r>
              <a:rPr lang="en-US" sz="2800" dirty="0"/>
              <a:t>on </a:t>
            </a:r>
            <a:r>
              <a:rPr lang="en-US" sz="2800" dirty="0" smtClean="0"/>
              <a:t>the low and high ends </a:t>
            </a:r>
            <a:r>
              <a:rPr lang="en-US" sz="2800" dirty="0"/>
              <a:t>of the criminal history score </a:t>
            </a:r>
            <a:r>
              <a:rPr lang="en-US" sz="2800" dirty="0" smtClean="0"/>
              <a:t>range (CH=1 vs CH=0; and CH=7 points vs CH= exactly 6 points). </a:t>
            </a:r>
            <a:endParaRPr lang="en-US" sz="2800" dirty="0"/>
          </a:p>
          <a:p>
            <a:pPr>
              <a:buFont typeface="Wingdings" panose="05000000000000000000" pitchFamily="2" charset="2"/>
              <a:buChar char="§"/>
            </a:pPr>
            <a:r>
              <a:rPr lang="en-US" sz="2800" dirty="0"/>
              <a:t>For offenders </a:t>
            </a:r>
            <a:r>
              <a:rPr lang="en-US" sz="2800" dirty="0" smtClean="0"/>
              <a:t>at CH=0</a:t>
            </a:r>
            <a:r>
              <a:rPr lang="en-US" sz="2800" dirty="0"/>
              <a:t>, true first-time offenders </a:t>
            </a:r>
            <a:r>
              <a:rPr lang="en-US" sz="2800" dirty="0" smtClean="0"/>
              <a:t>have much lower </a:t>
            </a:r>
            <a:r>
              <a:rPr lang="en-US" sz="2800" dirty="0"/>
              <a:t>rates of </a:t>
            </a:r>
            <a:r>
              <a:rPr lang="en-US" sz="2800" dirty="0" smtClean="0"/>
              <a:t>recidivism than those with one or more unscored priors. </a:t>
            </a:r>
            <a:endParaRPr lang="en-US" sz="2800" dirty="0"/>
          </a:p>
          <a:p>
            <a:pPr>
              <a:buFont typeface="Wingdings" panose="05000000000000000000" pitchFamily="2" charset="2"/>
              <a:buChar char="§"/>
            </a:pPr>
            <a:r>
              <a:rPr lang="en-US" sz="2800" dirty="0" smtClean="0"/>
              <a:t>For offenders at CH=0 through CH=3, recidivism decreases with age (at CH=4, offenders 45 and older have the lowest recidivism rate, while those 25 to 34 and 35-44 have the highest rates).</a:t>
            </a:r>
          </a:p>
          <a:p>
            <a:endParaRPr lang="en-US" dirty="0"/>
          </a:p>
          <a:p>
            <a:r>
              <a:rPr lang="en-US" dirty="0"/>
              <a:t> </a:t>
            </a:r>
          </a:p>
          <a:p>
            <a:endParaRPr lang="en-US" dirty="0"/>
          </a:p>
        </p:txBody>
      </p:sp>
    </p:spTree>
    <p:extLst>
      <p:ext uri="{BB962C8B-B14F-4D97-AF65-F5344CB8AC3E}">
        <p14:creationId xmlns:p14="http://schemas.microsoft.com/office/powerpoint/2010/main" val="25142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14</a:t>
            </a:fld>
            <a:r>
              <a:rPr lang="en-US" dirty="0" smtClean="0"/>
              <a:t>(1</a:t>
            </a:r>
            <a:endParaRPr lang="en-US" dirty="0"/>
          </a:p>
        </p:txBody>
      </p:sp>
      <p:sp>
        <p:nvSpPr>
          <p:cNvPr id="2" name="Title 1"/>
          <p:cNvSpPr>
            <a:spLocks noGrp="1"/>
          </p:cNvSpPr>
          <p:nvPr>
            <p:ph type="title" idx="4294967295"/>
          </p:nvPr>
        </p:nvSpPr>
        <p:spPr>
          <a:xfrm>
            <a:off x="76200" y="76201"/>
            <a:ext cx="9067800" cy="838199"/>
          </a:xfrm>
        </p:spPr>
        <p:txBody>
          <a:bodyPr>
            <a:normAutofit/>
          </a:bodyPr>
          <a:lstStyle/>
          <a:p>
            <a:pPr algn="ctr"/>
            <a:r>
              <a:rPr lang="en-US" sz="2800" b="1" dirty="0"/>
              <a:t>Three </a:t>
            </a:r>
            <a:r>
              <a:rPr lang="en-US" sz="2800" b="1" dirty="0" smtClean="0"/>
              <a:t>CH vs Recidivism </a:t>
            </a:r>
            <a:r>
              <a:rPr lang="en-US" sz="2800" b="1" dirty="0"/>
              <a:t>Research </a:t>
            </a:r>
            <a:r>
              <a:rPr lang="en-US" sz="2800" b="1" dirty="0" smtClean="0"/>
              <a:t>Questions, &amp; Findings, cont’d</a:t>
            </a:r>
            <a:endParaRPr lang="en-US" sz="2800" b="1" dirty="0"/>
          </a:p>
        </p:txBody>
      </p:sp>
      <p:sp>
        <p:nvSpPr>
          <p:cNvPr id="3" name="Content Placeholder 2"/>
          <p:cNvSpPr>
            <a:spLocks noGrp="1"/>
          </p:cNvSpPr>
          <p:nvPr>
            <p:ph idx="4294967295"/>
          </p:nvPr>
        </p:nvSpPr>
        <p:spPr>
          <a:xfrm>
            <a:off x="76200" y="1143000"/>
            <a:ext cx="8915400" cy="5105400"/>
          </a:xfrm>
        </p:spPr>
        <p:txBody>
          <a:bodyPr>
            <a:normAutofit fontScale="25000" lnSpcReduction="20000"/>
          </a:bodyPr>
          <a:lstStyle/>
          <a:p>
            <a:r>
              <a:rPr lang="en-US" sz="9600" b="1" dirty="0" smtClean="0"/>
              <a:t>2</a:t>
            </a:r>
            <a:r>
              <a:rPr lang="en-US" sz="9600" b="1" dirty="0"/>
              <a:t>. Does each component of </a:t>
            </a:r>
            <a:r>
              <a:rPr lang="en-US" sz="9600" b="1" dirty="0" smtClean="0"/>
              <a:t>the criminal history </a:t>
            </a:r>
            <a:r>
              <a:rPr lang="en-US" sz="9600" b="1" dirty="0"/>
              <a:t>score (e.g. juvenile adjudications, custody status </a:t>
            </a:r>
            <a:r>
              <a:rPr lang="en-US" sz="9600" b="1" dirty="0" smtClean="0"/>
              <a:t>points) </a:t>
            </a:r>
            <a:r>
              <a:rPr lang="en-US" sz="9600" b="1" dirty="0"/>
              <a:t>add to the score’s predictive utility in targeting </a:t>
            </a:r>
            <a:r>
              <a:rPr lang="en-US" sz="9600" b="1" dirty="0" smtClean="0"/>
              <a:t>recidivists?  </a:t>
            </a:r>
            <a:r>
              <a:rPr lang="en-US" sz="9600" dirty="0" smtClean="0"/>
              <a:t>[and even if it does -- is the added power </a:t>
            </a:r>
            <a:r>
              <a:rPr lang="en-US" sz="9600" dirty="0"/>
              <a:t>worth </a:t>
            </a:r>
            <a:r>
              <a:rPr lang="en-US" sz="9600" dirty="0" smtClean="0"/>
              <a:t>the costs and negative consequences?  See </a:t>
            </a:r>
            <a:r>
              <a:rPr lang="en-US" sz="9600" i="1" dirty="0" smtClean="0"/>
              <a:t>infra</a:t>
            </a:r>
            <a:r>
              <a:rPr lang="en-US" sz="9600" dirty="0" smtClean="0"/>
              <a:t>.] </a:t>
            </a:r>
          </a:p>
          <a:p>
            <a:pPr marL="0" indent="0">
              <a:buNone/>
            </a:pPr>
            <a:r>
              <a:rPr lang="en-US" sz="9600" dirty="0" smtClean="0"/>
              <a:t>Major </a:t>
            </a:r>
            <a:r>
              <a:rPr lang="en-US" sz="9600" dirty="0"/>
              <a:t>Findings -- </a:t>
            </a:r>
          </a:p>
          <a:p>
            <a:pPr marL="0">
              <a:spcBef>
                <a:spcPts val="600"/>
              </a:spcBef>
              <a:buFont typeface="Wingdings" panose="05000000000000000000" pitchFamily="2" charset="2"/>
              <a:buChar char="§"/>
            </a:pPr>
            <a:r>
              <a:rPr lang="en-US" sz="9600" dirty="0" smtClean="0"/>
              <a:t>Some score components add little or no predictive power to the score:</a:t>
            </a:r>
          </a:p>
          <a:p>
            <a:pPr marL="0" lvl="1">
              <a:spcBef>
                <a:spcPts val="600"/>
              </a:spcBef>
              <a:buFont typeface="Arial" panose="020B0604020202020204" pitchFamily="34" charset="0"/>
              <a:buChar char="•"/>
            </a:pPr>
            <a:r>
              <a:rPr lang="en-US" sz="9600" dirty="0" smtClean="0"/>
              <a:t>Custody </a:t>
            </a:r>
            <a:r>
              <a:rPr lang="en-US" sz="9600" dirty="0"/>
              <a:t>status </a:t>
            </a:r>
            <a:r>
              <a:rPr lang="en-US" sz="9600" dirty="0" smtClean="0"/>
              <a:t>points and misdemeanor points add only modest predictive power (raising AUC statistics for both from .63 to .64).</a:t>
            </a:r>
          </a:p>
          <a:p>
            <a:pPr marL="0" lvl="1">
              <a:spcBef>
                <a:spcPts val="600"/>
              </a:spcBef>
              <a:buFont typeface="Arial" panose="020B0604020202020204" pitchFamily="34" charset="0"/>
              <a:buChar char="•"/>
            </a:pPr>
            <a:r>
              <a:rPr lang="en-US" sz="9600" dirty="0" smtClean="0"/>
              <a:t>Juvenile points add no predictive power to the score. </a:t>
            </a:r>
          </a:p>
          <a:p>
            <a:pPr marL="0" lvl="1">
              <a:spcBef>
                <a:spcPts val="600"/>
              </a:spcBef>
              <a:buFont typeface="Arial" panose="020B0604020202020204" pitchFamily="34" charset="0"/>
              <a:buChar char="•"/>
            </a:pPr>
            <a:r>
              <a:rPr lang="en-US" sz="9600" dirty="0" smtClean="0"/>
              <a:t>Felony weighting adds no predictive power to the score (indeed, recidivism odds are </a:t>
            </a:r>
            <a:r>
              <a:rPr lang="en-US" sz="9600" i="1" dirty="0" smtClean="0"/>
              <a:t>negatively</a:t>
            </a:r>
            <a:r>
              <a:rPr lang="en-US" sz="9600" dirty="0" smtClean="0"/>
              <a:t> correlated with Severity ranking).</a:t>
            </a:r>
          </a:p>
          <a:p>
            <a:pPr marL="0" lvl="1" indent="0">
              <a:spcBef>
                <a:spcPts val="600"/>
              </a:spcBef>
              <a:buNone/>
            </a:pPr>
            <a:endParaRPr lang="en-US" sz="9600" dirty="0" smtClean="0"/>
          </a:p>
          <a:p>
            <a:pPr marL="0" lvl="1" indent="0">
              <a:spcBef>
                <a:spcPts val="600"/>
              </a:spcBef>
              <a:buNone/>
            </a:pPr>
            <a:r>
              <a:rPr lang="en-US" sz="9600" dirty="0" smtClean="0"/>
              <a:t>However, half-point down-weighting is justified on grounds unrelated to prediction of recidivism; that policy was adopted to reduce the number of non-person offenders subject to presumptive prison terms.</a:t>
            </a:r>
            <a:endParaRPr lang="en-US" sz="9600" dirty="0"/>
          </a:p>
          <a:p>
            <a:pPr lvl="1"/>
            <a:endParaRPr lang="en-US" sz="9600" dirty="0"/>
          </a:p>
          <a:p>
            <a:endParaRPr lang="en-US" sz="9600" dirty="0"/>
          </a:p>
          <a:p>
            <a:r>
              <a:rPr lang="en-US" sz="9600" dirty="0"/>
              <a:t> </a:t>
            </a:r>
          </a:p>
          <a:p>
            <a:endParaRPr lang="en-US" dirty="0"/>
          </a:p>
        </p:txBody>
      </p:sp>
    </p:spTree>
    <p:extLst>
      <p:ext uri="{BB962C8B-B14F-4D97-AF65-F5344CB8AC3E}">
        <p14:creationId xmlns:p14="http://schemas.microsoft.com/office/powerpoint/2010/main" val="397366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15</a:t>
            </a:fld>
            <a:endParaRPr lang="en-US"/>
          </a:p>
        </p:txBody>
      </p:sp>
      <p:sp>
        <p:nvSpPr>
          <p:cNvPr id="2" name="Title 1"/>
          <p:cNvSpPr>
            <a:spLocks noGrp="1"/>
          </p:cNvSpPr>
          <p:nvPr>
            <p:ph type="title" idx="4294967295"/>
          </p:nvPr>
        </p:nvSpPr>
        <p:spPr>
          <a:xfrm>
            <a:off x="76200" y="1"/>
            <a:ext cx="9067800" cy="1066799"/>
          </a:xfrm>
        </p:spPr>
        <p:txBody>
          <a:bodyPr>
            <a:normAutofit/>
          </a:bodyPr>
          <a:lstStyle/>
          <a:p>
            <a:pPr algn="ctr"/>
            <a:r>
              <a:rPr lang="en-US" sz="2800" b="1" dirty="0"/>
              <a:t>Three CH-and-Recidivism</a:t>
            </a:r>
            <a:r>
              <a:rPr lang="en-US" sz="2800" b="1" dirty="0" smtClean="0"/>
              <a:t> </a:t>
            </a:r>
            <a:r>
              <a:rPr lang="en-US" sz="2800" b="1" dirty="0"/>
              <a:t>Research Questions (previous slide), &amp; Findings, cont’d</a:t>
            </a:r>
            <a:endParaRPr lang="en-US" sz="2800" dirty="0"/>
          </a:p>
        </p:txBody>
      </p:sp>
      <p:sp>
        <p:nvSpPr>
          <p:cNvPr id="3" name="Content Placeholder 2"/>
          <p:cNvSpPr>
            <a:spLocks noGrp="1"/>
          </p:cNvSpPr>
          <p:nvPr>
            <p:ph idx="4294967295"/>
          </p:nvPr>
        </p:nvSpPr>
        <p:spPr>
          <a:xfrm>
            <a:off x="76200" y="1219200"/>
            <a:ext cx="9067800" cy="5105400"/>
          </a:xfrm>
        </p:spPr>
        <p:txBody>
          <a:bodyPr>
            <a:noAutofit/>
          </a:bodyPr>
          <a:lstStyle/>
          <a:p>
            <a:pPr marL="219456" lvl="1" indent="0">
              <a:lnSpc>
                <a:spcPct val="100000"/>
              </a:lnSpc>
              <a:buNone/>
            </a:pPr>
            <a:r>
              <a:rPr lang="en-US" sz="2300" b="1" dirty="0"/>
              <a:t>3. What </a:t>
            </a:r>
            <a:r>
              <a:rPr lang="en-US" sz="2300" b="1" dirty="0" smtClean="0"/>
              <a:t>kinds of recidivism crimes does a higher CH predict? </a:t>
            </a:r>
          </a:p>
          <a:p>
            <a:pPr marL="219456" lvl="1" indent="0">
              <a:lnSpc>
                <a:spcPct val="100000"/>
              </a:lnSpc>
              <a:buNone/>
            </a:pPr>
            <a:endParaRPr lang="en-US" sz="2300" b="1" dirty="0"/>
          </a:p>
          <a:p>
            <a:pPr marL="150876" lvl="1" indent="0">
              <a:buNone/>
            </a:pPr>
            <a:r>
              <a:rPr lang="en-US" sz="2300" dirty="0"/>
              <a:t>Major Findings </a:t>
            </a:r>
            <a:r>
              <a:rPr lang="en-US" sz="2300" dirty="0" smtClean="0"/>
              <a:t>-- </a:t>
            </a:r>
          </a:p>
          <a:p>
            <a:pPr marL="150876" lvl="1" indent="0">
              <a:buNone/>
            </a:pPr>
            <a:endParaRPr lang="en-US" sz="2300" dirty="0"/>
          </a:p>
          <a:p>
            <a:pPr lvl="2">
              <a:buFont typeface="Wingdings" panose="05000000000000000000" pitchFamily="2" charset="2"/>
              <a:buChar char="§"/>
            </a:pPr>
            <a:r>
              <a:rPr lang="en-US" sz="2300" dirty="0" smtClean="0"/>
              <a:t>Most recidivism offenses are either a property crime or a drug crime, and that remains true of high-CH-score offenders – among offenders in the two highest CH categories who later recidivate, about two-thirds recidivate with a property or a drug crime.   </a:t>
            </a:r>
            <a:endParaRPr lang="en-US" sz="2300" dirty="0"/>
          </a:p>
          <a:p>
            <a:pPr marL="150876" lvl="1" indent="0">
              <a:buNone/>
            </a:pPr>
            <a:endParaRPr lang="en-US" sz="2300" dirty="0"/>
          </a:p>
          <a:p>
            <a:pPr lvl="1"/>
            <a:endParaRPr lang="en-US" sz="2300" dirty="0"/>
          </a:p>
          <a:p>
            <a:endParaRPr lang="en-US" sz="2300" dirty="0"/>
          </a:p>
          <a:p>
            <a:r>
              <a:rPr lang="en-US" sz="2300" dirty="0"/>
              <a:t> </a:t>
            </a:r>
          </a:p>
          <a:p>
            <a:endParaRPr lang="en-US" sz="2300" dirty="0"/>
          </a:p>
        </p:txBody>
      </p:sp>
    </p:spTree>
    <p:extLst>
      <p:ext uri="{BB962C8B-B14F-4D97-AF65-F5344CB8AC3E}">
        <p14:creationId xmlns:p14="http://schemas.microsoft.com/office/powerpoint/2010/main" val="46175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16</a:t>
            </a:fld>
            <a:endParaRPr lang="en-US"/>
          </a:p>
        </p:txBody>
      </p:sp>
      <p:sp>
        <p:nvSpPr>
          <p:cNvPr id="2" name="Title 1"/>
          <p:cNvSpPr>
            <a:spLocks noGrp="1"/>
          </p:cNvSpPr>
          <p:nvPr>
            <p:ph type="title" idx="4294967295"/>
          </p:nvPr>
        </p:nvSpPr>
        <p:spPr>
          <a:xfrm>
            <a:off x="152400" y="152401"/>
            <a:ext cx="8991600" cy="761999"/>
          </a:xfrm>
        </p:spPr>
        <p:txBody>
          <a:bodyPr>
            <a:normAutofit/>
          </a:bodyPr>
          <a:lstStyle/>
          <a:p>
            <a:pPr algn="ctr"/>
            <a:r>
              <a:rPr lang="en-US" sz="3000" b="1" dirty="0" smtClean="0"/>
              <a:t>Summary: CH enhancements </a:t>
            </a:r>
            <a:r>
              <a:rPr lang="en-US" sz="3000" b="1" dirty="0"/>
              <a:t>and </a:t>
            </a:r>
            <a:r>
              <a:rPr lang="en-US" sz="3000" b="1" dirty="0" smtClean="0"/>
              <a:t>Recidivism Risk</a:t>
            </a:r>
            <a:endParaRPr lang="en-US" sz="3000" b="1" dirty="0"/>
          </a:p>
        </p:txBody>
      </p:sp>
      <p:sp>
        <p:nvSpPr>
          <p:cNvPr id="3" name="Content Placeholder 2"/>
          <p:cNvSpPr>
            <a:spLocks noGrp="1"/>
          </p:cNvSpPr>
          <p:nvPr>
            <p:ph idx="4294967295"/>
          </p:nvPr>
        </p:nvSpPr>
        <p:spPr>
          <a:xfrm>
            <a:off x="228600" y="1143000"/>
            <a:ext cx="8915400" cy="5105399"/>
          </a:xfrm>
        </p:spPr>
        <p:txBody>
          <a:bodyPr>
            <a:normAutofit/>
          </a:bodyPr>
          <a:lstStyle/>
          <a:p>
            <a:pPr>
              <a:buFont typeface="Wingdings" panose="05000000000000000000" pitchFamily="2" charset="2"/>
              <a:buChar char="§"/>
            </a:pPr>
            <a:r>
              <a:rPr lang="en-US" sz="2400" dirty="0"/>
              <a:t>Offenders with longer criminal histories are more likely to recidivate. </a:t>
            </a:r>
          </a:p>
          <a:p>
            <a:pPr>
              <a:buFont typeface="Wingdings" panose="05000000000000000000" pitchFamily="2" charset="2"/>
              <a:buChar char="§"/>
            </a:pPr>
            <a:r>
              <a:rPr lang="en-US" sz="2400" dirty="0" smtClean="0"/>
              <a:t>However -- the Guidelines Criminal </a:t>
            </a:r>
            <a:r>
              <a:rPr lang="en-US" sz="2400" dirty="0"/>
              <a:t>History </a:t>
            </a:r>
            <a:r>
              <a:rPr lang="en-US" sz="2400" dirty="0" smtClean="0"/>
              <a:t>Score </a:t>
            </a:r>
            <a:r>
              <a:rPr lang="en-US" sz="2400" dirty="0"/>
              <a:t>doesn’t always reflect this relationship well. </a:t>
            </a:r>
          </a:p>
          <a:p>
            <a:pPr lvl="1">
              <a:buFont typeface="Wingdings" panose="05000000000000000000" pitchFamily="2" charset="2"/>
              <a:buChar char="Ø"/>
            </a:pPr>
            <a:r>
              <a:rPr lang="en-US" sz="2400" dirty="0" smtClean="0"/>
              <a:t>The CH score sometimes produces </a:t>
            </a:r>
            <a:r>
              <a:rPr lang="en-US" sz="2400" dirty="0"/>
              <a:t>increases </a:t>
            </a:r>
            <a:r>
              <a:rPr lang="en-US" sz="2400" dirty="0" smtClean="0"/>
              <a:t>in recommended sentence length </a:t>
            </a:r>
            <a:r>
              <a:rPr lang="en-US" sz="2400" dirty="0"/>
              <a:t>and severity that </a:t>
            </a:r>
            <a:r>
              <a:rPr lang="en-US" sz="2400" dirty="0" smtClean="0"/>
              <a:t>exceed increases </a:t>
            </a:r>
            <a:r>
              <a:rPr lang="en-US" sz="2400" dirty="0"/>
              <a:t>in recidivism risk. </a:t>
            </a:r>
          </a:p>
          <a:p>
            <a:pPr lvl="1">
              <a:buFont typeface="Wingdings" panose="05000000000000000000" pitchFamily="2" charset="2"/>
              <a:buChar char="Ø"/>
            </a:pPr>
            <a:r>
              <a:rPr lang="en-US" sz="2400" dirty="0" smtClean="0"/>
              <a:t>The CH score includes individual </a:t>
            </a:r>
            <a:r>
              <a:rPr lang="en-US" sz="2400" dirty="0"/>
              <a:t>scoring components that provide no (or </a:t>
            </a:r>
            <a:r>
              <a:rPr lang="en-US" sz="2400" dirty="0" smtClean="0"/>
              <a:t>low</a:t>
            </a:r>
            <a:r>
              <a:rPr lang="en-US" sz="2400" dirty="0"/>
              <a:t>) </a:t>
            </a:r>
            <a:r>
              <a:rPr lang="en-US" sz="2400" dirty="0" smtClean="0"/>
              <a:t>added predictive </a:t>
            </a:r>
            <a:r>
              <a:rPr lang="en-US" sz="2400" dirty="0"/>
              <a:t>benefit while increasing the </a:t>
            </a:r>
            <a:r>
              <a:rPr lang="en-US" sz="2400" dirty="0" smtClean="0"/>
              <a:t>sentence </a:t>
            </a:r>
            <a:r>
              <a:rPr lang="en-US" sz="2400" dirty="0"/>
              <a:t>severity of a significant number of offenders. </a:t>
            </a:r>
          </a:p>
          <a:p>
            <a:pPr lvl="1">
              <a:buFont typeface="Wingdings" panose="05000000000000000000" pitchFamily="2" charset="2"/>
              <a:buChar char="Ø"/>
            </a:pPr>
            <a:r>
              <a:rPr lang="en-US" sz="2400" dirty="0" smtClean="0"/>
              <a:t>The CH score most often targets low-level </a:t>
            </a:r>
            <a:r>
              <a:rPr lang="en-US" sz="2400" dirty="0"/>
              <a:t>repeat offenders – not offenders most likely to recidivate with a violent or serious crime. </a:t>
            </a:r>
          </a:p>
          <a:p>
            <a:pPr lvl="1">
              <a:buFont typeface="Wingdings" panose="05000000000000000000" pitchFamily="2" charset="2"/>
              <a:buChar char="Ø"/>
            </a:pPr>
            <a:r>
              <a:rPr lang="en-US" sz="2400" dirty="0"/>
              <a:t>Other risk factors (e.g., offender age) interact with prior record to produce different likelihoods of recidivism within each score, </a:t>
            </a:r>
            <a:r>
              <a:rPr lang="en-US" sz="2400" dirty="0" smtClean="0"/>
              <a:t>but </a:t>
            </a:r>
            <a:r>
              <a:rPr lang="en-US" sz="2400" dirty="0"/>
              <a:t>these interactions are not factored into recommended sentences. </a:t>
            </a:r>
            <a:endParaRPr lang="en-US" dirty="0"/>
          </a:p>
          <a:p>
            <a:endParaRPr lang="en-US" dirty="0"/>
          </a:p>
        </p:txBody>
      </p:sp>
    </p:spTree>
    <p:extLst>
      <p:ext uri="{BB962C8B-B14F-4D97-AF65-F5344CB8AC3E}">
        <p14:creationId xmlns:p14="http://schemas.microsoft.com/office/powerpoint/2010/main" val="333903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7331C38-64DC-45B5-9092-A3DD7E579446}" type="slidenum">
              <a:rPr lang="en-US" smtClean="0"/>
              <a:t>17</a:t>
            </a:fld>
            <a:endParaRPr lang="en-US"/>
          </a:p>
        </p:txBody>
      </p:sp>
      <p:sp>
        <p:nvSpPr>
          <p:cNvPr id="2" name="Title 1">
            <a:extLst>
              <a:ext uri="{FF2B5EF4-FFF2-40B4-BE49-F238E27FC236}">
                <a16:creationId xmlns:a16="http://schemas.microsoft.com/office/drawing/2014/main" id="{EEB2C040-FB42-A94B-A099-DAA6F51A855A}"/>
              </a:ext>
            </a:extLst>
          </p:cNvPr>
          <p:cNvSpPr>
            <a:spLocks noGrp="1"/>
          </p:cNvSpPr>
          <p:nvPr>
            <p:ph type="title" idx="4294967295"/>
          </p:nvPr>
        </p:nvSpPr>
        <p:spPr>
          <a:xfrm>
            <a:off x="0" y="-1"/>
            <a:ext cx="9144000" cy="1143001"/>
          </a:xfrm>
        </p:spPr>
        <p:txBody>
          <a:bodyPr>
            <a:noAutofit/>
          </a:bodyPr>
          <a:lstStyle/>
          <a:p>
            <a:pPr lvl="1" algn="ctr" defTabSz="685800" rtl="0">
              <a:lnSpc>
                <a:spcPct val="85000"/>
              </a:lnSpc>
              <a:spcBef>
                <a:spcPct val="0"/>
              </a:spcBef>
            </a:pPr>
            <a:r>
              <a:rPr lang="en-US" sz="2800" b="1" dirty="0" smtClean="0">
                <a:latin typeface="+mj-lt"/>
              </a:rPr>
              <a:t>Rationales for CH Enhancements, </a:t>
            </a:r>
            <a:r>
              <a:rPr lang="en-US" sz="2800" b="1" i="1" dirty="0" smtClean="0">
                <a:latin typeface="+mj-lt"/>
              </a:rPr>
              <a:t>Crime Control,</a:t>
            </a:r>
            <a:r>
              <a:rPr lang="en-US" sz="2800" b="1" dirty="0" smtClean="0">
                <a:latin typeface="+mj-lt"/>
              </a:rPr>
              <a:t> cont’d --</a:t>
            </a:r>
            <a:r>
              <a:rPr lang="en-US" sz="2800" dirty="0">
                <a:latin typeface="+mj-lt"/>
              </a:rPr>
              <a:t/>
            </a:r>
            <a:br>
              <a:rPr lang="en-US" sz="2800" dirty="0">
                <a:latin typeface="+mj-lt"/>
              </a:rPr>
            </a:br>
            <a:r>
              <a:rPr lang="en-US" sz="2800" b="1" dirty="0">
                <a:latin typeface="+mj-lt"/>
              </a:rPr>
              <a:t>Are Prior Record Enhancements Cost Effective? </a:t>
            </a:r>
          </a:p>
        </p:txBody>
      </p:sp>
      <p:graphicFrame>
        <p:nvGraphicFramePr>
          <p:cNvPr id="4" name="Content Placeholder 3">
            <a:extLst>
              <a:ext uri="{FF2B5EF4-FFF2-40B4-BE49-F238E27FC236}">
                <a16:creationId xmlns:a16="http://schemas.microsoft.com/office/drawing/2014/main" id="{554EA78E-38FB-5746-9C3D-3220A2B3D4FD}"/>
              </a:ext>
            </a:extLst>
          </p:cNvPr>
          <p:cNvGraphicFramePr>
            <a:graphicFrameLocks noGrp="1"/>
          </p:cNvGraphicFramePr>
          <p:nvPr>
            <p:ph idx="4294967295"/>
            <p:extLst>
              <p:ext uri="{D42A27DB-BD31-4B8C-83A1-F6EECF244321}">
                <p14:modId xmlns:p14="http://schemas.microsoft.com/office/powerpoint/2010/main" val="4227859395"/>
              </p:ext>
            </p:extLst>
          </p:nvPr>
        </p:nvGraphicFramePr>
        <p:xfrm>
          <a:off x="0" y="2895602"/>
          <a:ext cx="9144000" cy="3568555"/>
        </p:xfrm>
        <a:graphic>
          <a:graphicData uri="http://schemas.openxmlformats.org/drawingml/2006/table">
            <a:tbl>
              <a:tblPr firstRow="1" bandRow="1">
                <a:tableStyleId>{5C22544A-7EE6-4342-B048-85BDC9FD1C3A}</a:tableStyleId>
              </a:tblPr>
              <a:tblGrid>
                <a:gridCol w="2578180">
                  <a:extLst>
                    <a:ext uri="{9D8B030D-6E8A-4147-A177-3AD203B41FA5}">
                      <a16:colId xmlns:a16="http://schemas.microsoft.com/office/drawing/2014/main" val="706167179"/>
                    </a:ext>
                  </a:extLst>
                </a:gridCol>
                <a:gridCol w="6565820">
                  <a:extLst>
                    <a:ext uri="{9D8B030D-6E8A-4147-A177-3AD203B41FA5}">
                      <a16:colId xmlns:a16="http://schemas.microsoft.com/office/drawing/2014/main" val="260680858"/>
                    </a:ext>
                  </a:extLst>
                </a:gridCol>
              </a:tblGrid>
              <a:tr h="368155">
                <a:tc>
                  <a:txBody>
                    <a:bodyPr/>
                    <a:lstStyle/>
                    <a:p>
                      <a:r>
                        <a:rPr lang="en-US" sz="1600" dirty="0"/>
                        <a:t>Justification</a:t>
                      </a:r>
                    </a:p>
                  </a:txBody>
                  <a:tcPr marL="68580" marR="68580" marT="34290" marB="34290">
                    <a:solidFill>
                      <a:srgbClr val="0070C0"/>
                    </a:solidFill>
                  </a:tcPr>
                </a:tc>
                <a:tc>
                  <a:txBody>
                    <a:bodyPr/>
                    <a:lstStyle/>
                    <a:p>
                      <a:r>
                        <a:rPr lang="en-US" sz="1600" dirty="0"/>
                        <a:t>Critique re: application to prior record</a:t>
                      </a:r>
                    </a:p>
                  </a:txBody>
                  <a:tcPr marL="68580" marR="68580" marT="34290" marB="34290">
                    <a:solidFill>
                      <a:srgbClr val="0070C0"/>
                    </a:solidFill>
                  </a:tcPr>
                </a:tc>
                <a:extLst>
                  <a:ext uri="{0D108BD9-81ED-4DB2-BD59-A6C34878D82A}">
                    <a16:rowId xmlns:a16="http://schemas.microsoft.com/office/drawing/2014/main" val="3912300237"/>
                  </a:ext>
                </a:extLst>
              </a:tr>
              <a:tr h="368155">
                <a:tc>
                  <a:txBody>
                    <a:bodyPr/>
                    <a:lstStyle/>
                    <a:p>
                      <a:r>
                        <a:rPr lang="en-US" sz="1600" b="1" i="1" dirty="0"/>
                        <a:t>Rehabilitation</a:t>
                      </a:r>
                      <a:r>
                        <a:rPr lang="en-US" sz="1600" i="1" dirty="0"/>
                        <a:t> </a:t>
                      </a:r>
                      <a:r>
                        <a:rPr lang="en-US" sz="1600" i="1" dirty="0" smtClean="0"/>
                        <a:t>– address the personal causes</a:t>
                      </a:r>
                      <a:r>
                        <a:rPr lang="en-US" sz="1600" i="1" baseline="0" dirty="0" smtClean="0"/>
                        <a:t> of </a:t>
                      </a:r>
                      <a:r>
                        <a:rPr lang="en-US" sz="1600" i="1" dirty="0" smtClean="0"/>
                        <a:t>offending</a:t>
                      </a:r>
                      <a:endParaRPr lang="en-US" sz="1600" i="1" dirty="0"/>
                    </a:p>
                  </a:txBody>
                  <a:tcPr marL="68580" marR="68580" marT="34290" marB="34290">
                    <a:solidFill>
                      <a:schemeClr val="bg1">
                        <a:lumMod val="95000"/>
                      </a:schemeClr>
                    </a:solidFill>
                  </a:tcPr>
                </a:tc>
                <a:tc>
                  <a:txBody>
                    <a:bodyPr/>
                    <a:lstStyle/>
                    <a:p>
                      <a:r>
                        <a:rPr lang="en-US" sz="1600" dirty="0"/>
                        <a:t>More prison </a:t>
                      </a:r>
                      <a:r>
                        <a:rPr lang="en-US" sz="1600" dirty="0" smtClean="0"/>
                        <a:t>often</a:t>
                      </a:r>
                      <a:r>
                        <a:rPr lang="en-US" sz="1600" baseline="0" dirty="0" smtClean="0"/>
                        <a:t> </a:t>
                      </a:r>
                      <a:r>
                        <a:rPr lang="en-US" sz="1600" dirty="0" smtClean="0"/>
                        <a:t>does not improve the odds of rehabilitation (due to limited prison program resources;</a:t>
                      </a:r>
                      <a:r>
                        <a:rPr lang="en-US" sz="1600" baseline="0" dirty="0" smtClean="0"/>
                        <a:t> also</a:t>
                      </a:r>
                      <a:r>
                        <a:rPr lang="en-US" sz="1600" dirty="0" smtClean="0"/>
                        <a:t> </a:t>
                      </a:r>
                      <a:r>
                        <a:rPr lang="en-US" sz="1600" baseline="0" dirty="0" smtClean="0"/>
                        <a:t>not a therapeutic or real-world environment)</a:t>
                      </a:r>
                      <a:r>
                        <a:rPr lang="en-US" sz="1600" dirty="0" smtClean="0"/>
                        <a:t>.</a:t>
                      </a:r>
                      <a:endParaRPr lang="en-US" sz="1600" dirty="0"/>
                    </a:p>
                  </a:txBody>
                  <a:tcPr marL="68580" marR="68580" marT="34290" marB="34290">
                    <a:solidFill>
                      <a:schemeClr val="bg1">
                        <a:lumMod val="95000"/>
                      </a:schemeClr>
                    </a:solidFill>
                  </a:tcPr>
                </a:tc>
                <a:extLst>
                  <a:ext uri="{0D108BD9-81ED-4DB2-BD59-A6C34878D82A}">
                    <a16:rowId xmlns:a16="http://schemas.microsoft.com/office/drawing/2014/main" val="58495613"/>
                  </a:ext>
                </a:extLst>
              </a:tr>
              <a:tr h="499280">
                <a:tc>
                  <a:txBody>
                    <a:bodyPr/>
                    <a:lstStyle/>
                    <a:p>
                      <a:r>
                        <a:rPr lang="en-US" sz="1600" b="1" dirty="0"/>
                        <a:t>Specific Deterrence </a:t>
                      </a:r>
                      <a:r>
                        <a:rPr lang="en-US" sz="1600" dirty="0"/>
                        <a:t>– </a:t>
                      </a:r>
                      <a:r>
                        <a:rPr lang="en-US" sz="1600" i="1" dirty="0" smtClean="0"/>
                        <a:t>teach the </a:t>
                      </a:r>
                      <a:r>
                        <a:rPr lang="en-US" sz="1600" i="1" dirty="0"/>
                        <a:t>offender a lesson</a:t>
                      </a:r>
                    </a:p>
                  </a:txBody>
                  <a:tcPr marL="68580" marR="68580" marT="34290" marB="34290">
                    <a:solidFill>
                      <a:schemeClr val="bg1">
                        <a:lumMod val="85000"/>
                      </a:schemeClr>
                    </a:solidFill>
                  </a:tcPr>
                </a:tc>
                <a:tc>
                  <a:txBody>
                    <a:bodyPr/>
                    <a:lstStyle/>
                    <a:p>
                      <a:r>
                        <a:rPr lang="en-US" sz="1600" dirty="0"/>
                        <a:t>Research fails to </a:t>
                      </a:r>
                      <a:r>
                        <a:rPr lang="en-US" sz="1600" dirty="0" smtClean="0"/>
                        <a:t>find</a:t>
                      </a:r>
                      <a:r>
                        <a:rPr lang="en-US" sz="1600" baseline="0" dirty="0" smtClean="0"/>
                        <a:t> much effect</a:t>
                      </a:r>
                      <a:r>
                        <a:rPr lang="en-US" sz="1600" dirty="0" smtClean="0"/>
                        <a:t>, in part because longer </a:t>
                      </a:r>
                      <a:r>
                        <a:rPr lang="en-US" sz="1600" dirty="0"/>
                        <a:t>prison </a:t>
                      </a:r>
                      <a:r>
                        <a:rPr lang="en-US" sz="1600" dirty="0" smtClean="0"/>
                        <a:t>terms make some</a:t>
                      </a:r>
                      <a:r>
                        <a:rPr lang="en-US" sz="1600" baseline="0" dirty="0" smtClean="0"/>
                        <a:t> of the offenders more crime-prone</a:t>
                      </a:r>
                      <a:r>
                        <a:rPr lang="en-US" sz="1600" dirty="0" smtClean="0"/>
                        <a:t>. </a:t>
                      </a:r>
                      <a:endParaRPr lang="en-US" sz="1600" dirty="0"/>
                    </a:p>
                  </a:txBody>
                  <a:tcPr marL="68580" marR="68580" marT="34290" marB="34290">
                    <a:solidFill>
                      <a:schemeClr val="bg1">
                        <a:lumMod val="85000"/>
                      </a:schemeClr>
                    </a:solidFill>
                  </a:tcPr>
                </a:tc>
                <a:extLst>
                  <a:ext uri="{0D108BD9-81ED-4DB2-BD59-A6C34878D82A}">
                    <a16:rowId xmlns:a16="http://schemas.microsoft.com/office/drawing/2014/main" val="1411501403"/>
                  </a:ext>
                </a:extLst>
              </a:tr>
              <a:tr h="499280">
                <a:tc>
                  <a:txBody>
                    <a:bodyPr/>
                    <a:lstStyle/>
                    <a:p>
                      <a:r>
                        <a:rPr lang="en-US" sz="1600" b="1" dirty="0"/>
                        <a:t>General Deterrence </a:t>
                      </a:r>
                      <a:r>
                        <a:rPr lang="en-US" sz="1600" dirty="0"/>
                        <a:t>– </a:t>
                      </a:r>
                      <a:r>
                        <a:rPr lang="en-US" sz="1600" dirty="0" smtClean="0"/>
                        <a:t>deter </a:t>
                      </a:r>
                      <a:r>
                        <a:rPr lang="en-US" sz="1600" i="1" dirty="0" smtClean="0"/>
                        <a:t>others </a:t>
                      </a:r>
                      <a:r>
                        <a:rPr lang="en-US" sz="1600" i="0" dirty="0" smtClean="0"/>
                        <a:t>by fear of punishment</a:t>
                      </a:r>
                      <a:endParaRPr lang="en-US" sz="1600" i="0" dirty="0"/>
                    </a:p>
                  </a:txBody>
                  <a:tcPr marL="68580" marR="68580" marT="34290" marB="34290">
                    <a:solidFill>
                      <a:schemeClr val="bg1">
                        <a:lumMod val="95000"/>
                      </a:schemeClr>
                    </a:solidFill>
                  </a:tcPr>
                </a:tc>
                <a:tc>
                  <a:txBody>
                    <a:bodyPr/>
                    <a:lstStyle/>
                    <a:p>
                      <a:r>
                        <a:rPr lang="en-US" sz="1600" dirty="0" smtClean="0"/>
                        <a:t>Research </a:t>
                      </a:r>
                      <a:r>
                        <a:rPr lang="en-US" sz="1600" dirty="0"/>
                        <a:t>suggests that marginal increases in </a:t>
                      </a:r>
                      <a:r>
                        <a:rPr lang="en-US" sz="1600" dirty="0" smtClean="0"/>
                        <a:t>penalty severity </a:t>
                      </a:r>
                      <a:r>
                        <a:rPr lang="en-US" sz="1600" dirty="0"/>
                        <a:t>do not </a:t>
                      </a:r>
                      <a:r>
                        <a:rPr lang="en-US" sz="1600" dirty="0" smtClean="0"/>
                        <a:t>yield measurable</a:t>
                      </a:r>
                      <a:r>
                        <a:rPr lang="en-US" sz="1600" baseline="0" dirty="0" smtClean="0"/>
                        <a:t> </a:t>
                      </a:r>
                      <a:r>
                        <a:rPr lang="en-US" sz="1600" dirty="0" smtClean="0"/>
                        <a:t>increase </a:t>
                      </a:r>
                      <a:r>
                        <a:rPr lang="en-US" sz="1600" dirty="0"/>
                        <a:t>in general deterrence </a:t>
                      </a:r>
                      <a:r>
                        <a:rPr lang="en-US" sz="1600" dirty="0" smtClean="0"/>
                        <a:t>benefits (“certainty” yields more).</a:t>
                      </a:r>
                      <a:endParaRPr lang="en-US" sz="1600" dirty="0"/>
                    </a:p>
                  </a:txBody>
                  <a:tcPr marL="68580" marR="68580" marT="34290" marB="34290">
                    <a:solidFill>
                      <a:schemeClr val="bg1">
                        <a:lumMod val="95000"/>
                      </a:schemeClr>
                    </a:solidFill>
                  </a:tcPr>
                </a:tc>
                <a:extLst>
                  <a:ext uri="{0D108BD9-81ED-4DB2-BD59-A6C34878D82A}">
                    <a16:rowId xmlns:a16="http://schemas.microsoft.com/office/drawing/2014/main" val="1260504800"/>
                  </a:ext>
                </a:extLst>
              </a:tr>
              <a:tr h="703530">
                <a:tc>
                  <a:txBody>
                    <a:bodyPr/>
                    <a:lstStyle/>
                    <a:p>
                      <a:r>
                        <a:rPr lang="en-US" sz="1600" b="1" dirty="0"/>
                        <a:t>Incapacitation</a:t>
                      </a:r>
                      <a:r>
                        <a:rPr lang="en-US" sz="1600" dirty="0"/>
                        <a:t> – physically</a:t>
                      </a:r>
                      <a:r>
                        <a:rPr lang="en-US" sz="1600" baseline="0" dirty="0"/>
                        <a:t> </a:t>
                      </a:r>
                      <a:r>
                        <a:rPr lang="en-US" sz="1600" i="1" dirty="0"/>
                        <a:t>prevent offenders’ crimes through incarceration</a:t>
                      </a:r>
                    </a:p>
                  </a:txBody>
                  <a:tcPr marL="68580" marR="68580" marT="34290" marB="34290">
                    <a:solidFill>
                      <a:schemeClr val="bg1">
                        <a:lumMod val="85000"/>
                      </a:schemeClr>
                    </a:solidFill>
                  </a:tcPr>
                </a:tc>
                <a:tc>
                  <a:txBody>
                    <a:bodyPr/>
                    <a:lstStyle/>
                    <a:p>
                      <a:r>
                        <a:rPr lang="en-US" sz="1600" dirty="0" smtClean="0"/>
                        <a:t>E</a:t>
                      </a:r>
                      <a:r>
                        <a:rPr lang="en-US" sz="1600" baseline="0" dirty="0" smtClean="0"/>
                        <a:t>ven a</a:t>
                      </a:r>
                      <a:r>
                        <a:rPr lang="en-US" sz="1600" dirty="0" smtClean="0"/>
                        <a:t>t </a:t>
                      </a:r>
                      <a:r>
                        <a:rPr lang="en-US" sz="1600" dirty="0"/>
                        <a:t>its best, </a:t>
                      </a:r>
                      <a:r>
                        <a:rPr lang="en-US" sz="1600" dirty="0" smtClean="0"/>
                        <a:t>selective </a:t>
                      </a:r>
                      <a:r>
                        <a:rPr lang="en-US" sz="1600" dirty="0"/>
                        <a:t>incapacitation (targeting the most violent and/or most </a:t>
                      </a:r>
                      <a:r>
                        <a:rPr lang="en-US" sz="1600" dirty="0" smtClean="0"/>
                        <a:t>frequent </a:t>
                      </a:r>
                      <a:r>
                        <a:rPr lang="en-US" sz="1600" dirty="0"/>
                        <a:t>repeat</a:t>
                      </a:r>
                      <a:r>
                        <a:rPr lang="en-US" sz="1600" baseline="0" dirty="0"/>
                        <a:t> </a:t>
                      </a:r>
                      <a:r>
                        <a:rPr lang="en-US" sz="1600" dirty="0"/>
                        <a:t>offenders) is overly broad. Most prior record enhancements apply to lower-level offenders. Also, some imprisoned offenders are replaced by other</a:t>
                      </a:r>
                      <a:r>
                        <a:rPr lang="en-US" sz="1600" baseline="0" dirty="0"/>
                        <a:t> criminals; some are made </a:t>
                      </a:r>
                      <a:r>
                        <a:rPr lang="en-US" sz="1600" baseline="0" dirty="0" smtClean="0"/>
                        <a:t>more </a:t>
                      </a:r>
                      <a:r>
                        <a:rPr lang="en-US" sz="1600" baseline="0" dirty="0"/>
                        <a:t>crime-prone; and many will become less crime-prone, due to age alone, long before the expiration of </a:t>
                      </a:r>
                      <a:r>
                        <a:rPr lang="en-US" sz="1600" baseline="0" dirty="0" smtClean="0"/>
                        <a:t>a </a:t>
                      </a:r>
                      <a:r>
                        <a:rPr lang="en-US" sz="1600" baseline="0" dirty="0"/>
                        <a:t>lengthy prison terms</a:t>
                      </a:r>
                      <a:r>
                        <a:rPr lang="en-US" sz="1600" dirty="0"/>
                        <a:t>. </a:t>
                      </a:r>
                    </a:p>
                  </a:txBody>
                  <a:tcPr marL="68580" marR="68580" marT="34290" marB="34290">
                    <a:solidFill>
                      <a:schemeClr val="bg1">
                        <a:lumMod val="85000"/>
                      </a:schemeClr>
                    </a:solidFill>
                  </a:tcPr>
                </a:tc>
                <a:extLst>
                  <a:ext uri="{0D108BD9-81ED-4DB2-BD59-A6C34878D82A}">
                    <a16:rowId xmlns:a16="http://schemas.microsoft.com/office/drawing/2014/main" val="3015350699"/>
                  </a:ext>
                </a:extLst>
              </a:tr>
            </a:tbl>
          </a:graphicData>
        </a:graphic>
      </p:graphicFrame>
      <p:sp>
        <p:nvSpPr>
          <p:cNvPr id="5" name="TextBox 4">
            <a:extLst>
              <a:ext uri="{FF2B5EF4-FFF2-40B4-BE49-F238E27FC236}">
                <a16:creationId xmlns:a16="http://schemas.microsoft.com/office/drawing/2014/main" id="{9529BFEA-F780-4A47-85E0-17AC2690BBF1}"/>
              </a:ext>
            </a:extLst>
          </p:cNvPr>
          <p:cNvSpPr txBox="1"/>
          <p:nvPr/>
        </p:nvSpPr>
        <p:spPr>
          <a:xfrm>
            <a:off x="-1" y="1747187"/>
            <a:ext cx="9144001" cy="1200329"/>
          </a:xfrm>
          <a:prstGeom prst="rect">
            <a:avLst/>
          </a:prstGeom>
          <a:noFill/>
        </p:spPr>
        <p:txBody>
          <a:bodyPr wrap="square" rtlCol="0">
            <a:spAutoFit/>
          </a:bodyPr>
          <a:lstStyle/>
          <a:p>
            <a:r>
              <a:rPr lang="en-US" sz="2400" dirty="0"/>
              <a:t>Even if </a:t>
            </a:r>
            <a:r>
              <a:rPr lang="en-US" sz="2400" dirty="0" smtClean="0"/>
              <a:t>repeat offenders pose </a:t>
            </a:r>
            <a:r>
              <a:rPr lang="en-US" sz="2400" dirty="0"/>
              <a:t>risks of continued offending in proportion to their prior records, is it likely that </a:t>
            </a:r>
            <a:r>
              <a:rPr lang="en-US" sz="2400" dirty="0" smtClean="0"/>
              <a:t>imposing prison or </a:t>
            </a:r>
            <a:r>
              <a:rPr lang="en-US" sz="2400" dirty="0"/>
              <a:t>more prison on these offenders will translate into </a:t>
            </a:r>
            <a:r>
              <a:rPr lang="en-US" sz="2400" dirty="0" smtClean="0"/>
              <a:t>cost-effective crime </a:t>
            </a:r>
            <a:r>
              <a:rPr lang="en-US" sz="2400" dirty="0"/>
              <a:t>control benefits</a:t>
            </a:r>
            <a:r>
              <a:rPr lang="en-US" sz="2400" dirty="0" smtClean="0"/>
              <a:t>?</a:t>
            </a:r>
            <a:endParaRPr lang="en-US" sz="2400" dirty="0"/>
          </a:p>
        </p:txBody>
      </p:sp>
    </p:spTree>
    <p:extLst>
      <p:ext uri="{BB962C8B-B14F-4D97-AF65-F5344CB8AC3E}">
        <p14:creationId xmlns:p14="http://schemas.microsoft.com/office/powerpoint/2010/main" val="387656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18</a:t>
            </a:fld>
            <a:endParaRPr lang="en-US"/>
          </a:p>
        </p:txBody>
      </p:sp>
      <p:sp>
        <p:nvSpPr>
          <p:cNvPr id="2" name="Title 1">
            <a:extLst>
              <a:ext uri="{FF2B5EF4-FFF2-40B4-BE49-F238E27FC236}">
                <a16:creationId xmlns:a16="http://schemas.microsoft.com/office/drawing/2014/main" id="{50EF3A5B-66D9-AD4B-B33F-CA511B06904C}"/>
              </a:ext>
            </a:extLst>
          </p:cNvPr>
          <p:cNvSpPr>
            <a:spLocks noGrp="1"/>
          </p:cNvSpPr>
          <p:nvPr>
            <p:ph type="title" idx="4294967295"/>
          </p:nvPr>
        </p:nvSpPr>
        <p:spPr>
          <a:xfrm>
            <a:off x="0" y="152400"/>
            <a:ext cx="9144000" cy="931860"/>
          </a:xfrm>
        </p:spPr>
        <p:txBody>
          <a:bodyPr>
            <a:noAutofit/>
          </a:bodyPr>
          <a:lstStyle/>
          <a:p>
            <a:pPr algn="ctr"/>
            <a:r>
              <a:rPr lang="en-US" sz="3200" b="1" dirty="0"/>
              <a:t>Rationales for Criminal History Enhancements, cont’d –</a:t>
            </a:r>
            <a:br>
              <a:rPr lang="en-US" sz="3200" b="1" dirty="0"/>
            </a:br>
            <a:r>
              <a:rPr lang="en-US" sz="3000" b="1" dirty="0" smtClean="0">
                <a:solidFill>
                  <a:srgbClr val="FF0000"/>
                </a:solidFill>
              </a:rPr>
              <a:t>Public Opinion </a:t>
            </a:r>
            <a:endParaRPr lang="en-US" sz="3000" b="1" dirty="0">
              <a:solidFill>
                <a:srgbClr val="FF0000"/>
              </a:solidFill>
            </a:endParaRPr>
          </a:p>
        </p:txBody>
      </p:sp>
      <p:sp>
        <p:nvSpPr>
          <p:cNvPr id="3" name="Content Placeholder 2">
            <a:extLst>
              <a:ext uri="{FF2B5EF4-FFF2-40B4-BE49-F238E27FC236}">
                <a16:creationId xmlns:a16="http://schemas.microsoft.com/office/drawing/2014/main" id="{960D9D5D-0174-5B4C-B438-CD0AF9B3ECB2}"/>
              </a:ext>
            </a:extLst>
          </p:cNvPr>
          <p:cNvSpPr>
            <a:spLocks noGrp="1"/>
          </p:cNvSpPr>
          <p:nvPr>
            <p:ph idx="4294967295"/>
          </p:nvPr>
        </p:nvSpPr>
        <p:spPr>
          <a:xfrm>
            <a:off x="152400" y="1371600"/>
            <a:ext cx="8991600" cy="5088188"/>
          </a:xfrm>
        </p:spPr>
        <p:txBody>
          <a:bodyPr>
            <a:normAutofit/>
          </a:bodyPr>
          <a:lstStyle/>
          <a:p>
            <a:pPr marL="0" indent="0">
              <a:buNone/>
            </a:pPr>
            <a:r>
              <a:rPr lang="en-US" sz="2400" b="1" dirty="0" smtClean="0"/>
              <a:t>Does the public strongly </a:t>
            </a:r>
            <a:r>
              <a:rPr lang="en-US" sz="2400" b="1" dirty="0"/>
              <a:t>support </a:t>
            </a:r>
            <a:r>
              <a:rPr lang="en-US" sz="2400" b="1" dirty="0" smtClean="0"/>
              <a:t>Criminal History </a:t>
            </a:r>
            <a:r>
              <a:rPr lang="en-US" sz="2400" b="1" dirty="0"/>
              <a:t>enhancements? </a:t>
            </a:r>
          </a:p>
          <a:p>
            <a:pPr marL="0" indent="0">
              <a:buNone/>
            </a:pPr>
            <a:r>
              <a:rPr lang="en-US" sz="2400" dirty="0" smtClean="0"/>
              <a:t>Answer:  Research reveals public support for such enhancements as a general matter, but also support </a:t>
            </a:r>
            <a:r>
              <a:rPr lang="en-US" sz="2400" dirty="0"/>
              <a:t>for more </a:t>
            </a:r>
            <a:r>
              <a:rPr lang="en-US" sz="2400" dirty="0" smtClean="0"/>
              <a:t>lenient policies in some respects, compared with existing guidelines policies –</a:t>
            </a:r>
          </a:p>
          <a:p>
            <a:pPr marL="0" indent="0">
              <a:buNone/>
            </a:pPr>
            <a:endParaRPr lang="en-US" sz="2400" dirty="0"/>
          </a:p>
          <a:p>
            <a:pPr lvl="1">
              <a:buFont typeface="Arial" panose="020B0604020202020204" pitchFamily="34" charset="0"/>
              <a:buChar char="•"/>
            </a:pPr>
            <a:r>
              <a:rPr lang="en-US" sz="2400" dirty="0" smtClean="0"/>
              <a:t>The public favors shorter lookback (“decay”) periods: prior crimes would no longer be counted after 10 years.</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The public would not count juvenile </a:t>
            </a:r>
            <a:r>
              <a:rPr lang="en-US" sz="2400" dirty="0"/>
              <a:t>court </a:t>
            </a:r>
            <a:r>
              <a:rPr lang="en-US" sz="2400" dirty="0" smtClean="0"/>
              <a:t>priors at all.</a:t>
            </a:r>
            <a:endParaRPr lang="en-US" sz="2400" dirty="0"/>
          </a:p>
        </p:txBody>
      </p:sp>
    </p:spTree>
    <p:extLst>
      <p:ext uri="{BB962C8B-B14F-4D97-AF65-F5344CB8AC3E}">
        <p14:creationId xmlns:p14="http://schemas.microsoft.com/office/powerpoint/2010/main" val="25804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19</a:t>
            </a:fld>
            <a:endParaRPr lang="en-US"/>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1"/>
            <a:ext cx="9144000" cy="1176087"/>
          </a:xfrm>
        </p:spPr>
        <p:txBody>
          <a:bodyPr>
            <a:normAutofit/>
          </a:bodyPr>
          <a:lstStyle/>
          <a:p>
            <a:pPr algn="ctr"/>
            <a:r>
              <a:rPr lang="en-US" sz="2800" b="1" dirty="0"/>
              <a:t>III. Costs and negative consequences of </a:t>
            </a:r>
            <a:r>
              <a:rPr lang="en-US" sz="2800" b="1" dirty="0" smtClean="0"/>
              <a:t>Criminal </a:t>
            </a:r>
            <a:r>
              <a:rPr lang="en-US" sz="2800" b="1" dirty="0"/>
              <a:t>History </a:t>
            </a:r>
            <a:r>
              <a:rPr lang="en-US" sz="2800" b="1" dirty="0" smtClean="0"/>
              <a:t>enhancements</a:t>
            </a:r>
            <a:endParaRPr lang="en-US" sz="2800" b="1" dirty="0"/>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0" y="1447801"/>
            <a:ext cx="9144000" cy="5105399"/>
          </a:xfrm>
        </p:spPr>
        <p:txBody>
          <a:bodyPr>
            <a:noAutofit/>
          </a:bodyPr>
          <a:lstStyle/>
          <a:p>
            <a:pPr marL="356616" lvl="2" indent="0">
              <a:lnSpc>
                <a:spcPct val="150000"/>
              </a:lnSpc>
              <a:buNone/>
            </a:pPr>
            <a:r>
              <a:rPr lang="en-US" sz="2400" dirty="0"/>
              <a:t>1. Increased size and expense of prison populations.</a:t>
            </a:r>
          </a:p>
          <a:p>
            <a:pPr marL="356616" lvl="2" indent="0">
              <a:lnSpc>
                <a:spcPct val="150000"/>
              </a:lnSpc>
              <a:buNone/>
            </a:pPr>
            <a:r>
              <a:rPr lang="en-US" sz="2400" dirty="0"/>
              <a:t>2. Reduced proportionality of </a:t>
            </a:r>
            <a:r>
              <a:rPr lang="en-US" sz="2400" dirty="0" smtClean="0"/>
              <a:t>punishment severity </a:t>
            </a:r>
            <a:r>
              <a:rPr lang="en-US" sz="2400" dirty="0"/>
              <a:t>to conviction </a:t>
            </a:r>
            <a:r>
              <a:rPr lang="en-US" sz="2400" dirty="0" smtClean="0"/>
              <a:t>offense gravity</a:t>
            </a:r>
            <a:r>
              <a:rPr lang="en-US" sz="2400" dirty="0"/>
              <a:t>.</a:t>
            </a:r>
          </a:p>
          <a:p>
            <a:pPr marL="356616" lvl="2" indent="0">
              <a:lnSpc>
                <a:spcPct val="150000"/>
              </a:lnSpc>
              <a:buNone/>
            </a:pPr>
            <a:r>
              <a:rPr lang="en-US" sz="2400" dirty="0"/>
              <a:t>3. Increased need for prison beds to house property and other nonviolent offenders.</a:t>
            </a:r>
          </a:p>
          <a:p>
            <a:pPr marL="356616" lvl="2" indent="0">
              <a:lnSpc>
                <a:spcPct val="150000"/>
              </a:lnSpc>
              <a:buNone/>
            </a:pPr>
            <a:r>
              <a:rPr lang="en-US" sz="2400" dirty="0"/>
              <a:t>4. Increased numbers of aging, low-risk, high-cost prison inmates.</a:t>
            </a:r>
          </a:p>
          <a:p>
            <a:pPr marL="356616" lvl="2" indent="0">
              <a:lnSpc>
                <a:spcPct val="150000"/>
              </a:lnSpc>
              <a:buNone/>
            </a:pPr>
            <a:r>
              <a:rPr lang="en-US" sz="2400" dirty="0"/>
              <a:t>5. Increased racial disproportionality in prison populations.</a:t>
            </a:r>
          </a:p>
          <a:p>
            <a:pPr marL="356616" lvl="2" indent="0">
              <a:lnSpc>
                <a:spcPct val="150000"/>
              </a:lnSpc>
              <a:buNone/>
            </a:pPr>
            <a:r>
              <a:rPr lang="en-US" sz="2400" dirty="0"/>
              <a:t>6. Interference with offender efforts to reintegrate into society.</a:t>
            </a:r>
          </a:p>
        </p:txBody>
      </p:sp>
    </p:spTree>
    <p:extLst>
      <p:ext uri="{BB962C8B-B14F-4D97-AF65-F5344CB8AC3E}">
        <p14:creationId xmlns:p14="http://schemas.microsoft.com/office/powerpoint/2010/main" val="694703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2</a:t>
            </a:fld>
            <a:endParaRPr lang="en-US"/>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1"/>
            <a:ext cx="9144000" cy="685799"/>
          </a:xfrm>
        </p:spPr>
        <p:txBody>
          <a:bodyPr>
            <a:normAutofit/>
          </a:bodyPr>
          <a:lstStyle/>
          <a:p>
            <a:pPr algn="ctr"/>
            <a:r>
              <a:rPr lang="en-US" sz="2800" b="1" dirty="0" smtClean="0"/>
              <a:t>Introduction</a:t>
            </a:r>
            <a:endParaRPr lang="en-US" sz="2800" b="1" dirty="0"/>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76200" y="838200"/>
            <a:ext cx="8915400" cy="5621588"/>
          </a:xfrm>
        </p:spPr>
        <p:txBody>
          <a:bodyPr>
            <a:normAutofit/>
          </a:bodyPr>
          <a:lstStyle/>
          <a:p>
            <a:pPr marL="0" indent="0">
              <a:lnSpc>
                <a:spcPct val="110000"/>
              </a:lnSpc>
              <a:buNone/>
            </a:pPr>
            <a:r>
              <a:rPr lang="en-US" sz="2400" dirty="0"/>
              <a:t>Criminal History enhancements are </a:t>
            </a:r>
            <a:r>
              <a:rPr lang="en-US" sz="2400" dirty="0" smtClean="0"/>
              <a:t>found in all American sentencing guidelines systems, and are likewise a </a:t>
            </a:r>
            <a:r>
              <a:rPr lang="en-US" sz="2400" dirty="0"/>
              <a:t>nearly </a:t>
            </a:r>
            <a:r>
              <a:rPr lang="en-US" sz="2400" dirty="0" smtClean="0"/>
              <a:t>universal sentencing factor in non-guidelines systems in the U.S. and abroad. </a:t>
            </a:r>
            <a:endParaRPr lang="en-US" sz="2400" dirty="0"/>
          </a:p>
          <a:p>
            <a:pPr marL="0" indent="0">
              <a:lnSpc>
                <a:spcPct val="110000"/>
              </a:lnSpc>
              <a:spcBef>
                <a:spcPts val="1800"/>
              </a:spcBef>
              <a:buNone/>
            </a:pPr>
            <a:r>
              <a:rPr lang="en-US" sz="2400" dirty="0" smtClean="0"/>
              <a:t>But until </a:t>
            </a:r>
            <a:r>
              <a:rPr lang="en-US" sz="2400" dirty="0"/>
              <a:t>recently, very little was known </a:t>
            </a:r>
            <a:r>
              <a:rPr lang="en-US" sz="2400" dirty="0" smtClean="0"/>
              <a:t>about – </a:t>
            </a:r>
          </a:p>
          <a:p>
            <a:pPr lvl="1">
              <a:lnSpc>
                <a:spcPct val="110000"/>
              </a:lnSpc>
              <a:spcBef>
                <a:spcPts val="1800"/>
              </a:spcBef>
              <a:buFont typeface="Arial" panose="020B0604020202020204" pitchFamily="34" charset="0"/>
              <a:buChar char="•"/>
            </a:pPr>
            <a:r>
              <a:rPr lang="en-US" sz="2400" dirty="0" smtClean="0"/>
              <a:t>the </a:t>
            </a:r>
            <a:r>
              <a:rPr lang="en-US" sz="2400" dirty="0"/>
              <a:t>varied formulas </a:t>
            </a:r>
            <a:r>
              <a:rPr lang="en-US" sz="2400" dirty="0" smtClean="0"/>
              <a:t>used in different guidelines systems, and the impacts of different formulas on sentence type and severity;</a:t>
            </a:r>
          </a:p>
          <a:p>
            <a:pPr lvl="1">
              <a:lnSpc>
                <a:spcPct val="110000"/>
              </a:lnSpc>
              <a:spcBef>
                <a:spcPts val="1800"/>
              </a:spcBef>
              <a:buFont typeface="Arial" panose="020B0604020202020204" pitchFamily="34" charset="0"/>
              <a:buChar char="•"/>
            </a:pPr>
            <a:r>
              <a:rPr lang="en-US" sz="2400" dirty="0" smtClean="0"/>
              <a:t>the validity </a:t>
            </a:r>
            <a:r>
              <a:rPr lang="en-US" sz="2400" dirty="0"/>
              <a:t>of the most common </a:t>
            </a:r>
            <a:r>
              <a:rPr lang="en-US" sz="2400" dirty="0" smtClean="0"/>
              <a:t>rationales for these enhancements;   </a:t>
            </a:r>
          </a:p>
          <a:p>
            <a:pPr lvl="1">
              <a:lnSpc>
                <a:spcPct val="110000"/>
              </a:lnSpc>
              <a:spcBef>
                <a:spcPts val="1800"/>
              </a:spcBef>
              <a:buFont typeface="Arial" panose="020B0604020202020204" pitchFamily="34" charset="0"/>
              <a:buChar char="•"/>
            </a:pPr>
            <a:r>
              <a:rPr lang="en-US" sz="2400" dirty="0" smtClean="0"/>
              <a:t>the costs and negative </a:t>
            </a:r>
            <a:r>
              <a:rPr lang="en-US" sz="2400" dirty="0"/>
              <a:t>consequences of such enhancements.</a:t>
            </a:r>
          </a:p>
          <a:p>
            <a:pPr marL="0" indent="0">
              <a:lnSpc>
                <a:spcPct val="110000"/>
              </a:lnSpc>
              <a:spcBef>
                <a:spcPts val="2400"/>
              </a:spcBef>
              <a:buNone/>
            </a:pPr>
            <a:r>
              <a:rPr lang="en-US" sz="2400" dirty="0"/>
              <a:t>The Robina Criminal History </a:t>
            </a:r>
            <a:r>
              <a:rPr lang="en-US" sz="2400" dirty="0" smtClean="0"/>
              <a:t>Project team and other researchers have sought </a:t>
            </a:r>
            <a:r>
              <a:rPr lang="en-US" sz="2400" dirty="0"/>
              <a:t>to shed light on all of these neglected matters.</a:t>
            </a:r>
          </a:p>
        </p:txBody>
      </p:sp>
    </p:spTree>
    <p:extLst>
      <p:ext uri="{BB962C8B-B14F-4D97-AF65-F5344CB8AC3E}">
        <p14:creationId xmlns:p14="http://schemas.microsoft.com/office/powerpoint/2010/main" val="352416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20</a:t>
            </a:fld>
            <a:endParaRPr lang="en-US"/>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0"/>
            <a:ext cx="8229600" cy="1295400"/>
          </a:xfrm>
        </p:spPr>
        <p:txBody>
          <a:bodyPr>
            <a:normAutofit/>
          </a:bodyPr>
          <a:lstStyle/>
          <a:p>
            <a:pPr algn="ctr"/>
            <a:r>
              <a:rPr lang="en-US" sz="3000" b="1" dirty="0" smtClean="0"/>
              <a:t>Costs </a:t>
            </a:r>
            <a:r>
              <a:rPr lang="en-US" sz="3000" b="1" dirty="0"/>
              <a:t>and negative consequences of Criminal History enhancements – cont’d</a:t>
            </a:r>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0" y="1524000"/>
            <a:ext cx="9144000" cy="5029200"/>
          </a:xfrm>
        </p:spPr>
        <p:txBody>
          <a:bodyPr>
            <a:normAutofit/>
          </a:bodyPr>
          <a:lstStyle/>
          <a:p>
            <a:pPr marL="0" indent="0">
              <a:buNone/>
            </a:pPr>
            <a:r>
              <a:rPr lang="en-US" sz="2600" dirty="0" smtClean="0"/>
              <a:t>1. </a:t>
            </a:r>
            <a:r>
              <a:rPr lang="en-US" sz="2600" u="sng" dirty="0" smtClean="0"/>
              <a:t>Increased </a:t>
            </a:r>
            <a:r>
              <a:rPr lang="en-US" sz="2600" u="sng" dirty="0"/>
              <a:t>size and expense of prison </a:t>
            </a:r>
            <a:r>
              <a:rPr lang="en-US" sz="2600" u="sng" dirty="0" smtClean="0"/>
              <a:t>populations</a:t>
            </a:r>
            <a:endParaRPr lang="en-US" sz="2600" u="sng" dirty="0"/>
          </a:p>
          <a:p>
            <a:pPr>
              <a:spcBef>
                <a:spcPts val="1800"/>
              </a:spcBef>
              <a:buFont typeface="Wingdings" panose="05000000000000000000" pitchFamily="2" charset="2"/>
              <a:buChar char="§"/>
            </a:pPr>
            <a:r>
              <a:rPr lang="en-US" sz="2400" dirty="0"/>
              <a:t>Elevated criminal history scores cause large numbers of offenders convicted of medium- and low-severity crimes to be recommended for and receive prison, who would </a:t>
            </a:r>
            <a:r>
              <a:rPr lang="en-US" sz="2400" dirty="0" smtClean="0"/>
              <a:t>otherwise </a:t>
            </a:r>
            <a:r>
              <a:rPr lang="en-US" sz="2400" dirty="0"/>
              <a:t>have non-prison </a:t>
            </a:r>
            <a:r>
              <a:rPr lang="en-US" sz="2400" dirty="0" smtClean="0"/>
              <a:t>sentences. </a:t>
            </a:r>
          </a:p>
          <a:p>
            <a:pPr marL="288036" lvl="2" indent="0">
              <a:spcBef>
                <a:spcPts val="1200"/>
              </a:spcBef>
              <a:buNone/>
            </a:pPr>
            <a:r>
              <a:rPr lang="en-US" sz="2400" dirty="0" smtClean="0"/>
              <a:t>Moreover, as noted earlier, the proportion of such </a:t>
            </a:r>
            <a:r>
              <a:rPr lang="en-US" sz="2400" i="1" dirty="0" smtClean="0"/>
              <a:t>“Zone 2” offenders </a:t>
            </a:r>
            <a:r>
              <a:rPr lang="en-US" sz="2400" dirty="0" smtClean="0"/>
              <a:t>has grown substantially since the Guidelines first went into effect. Such offenders now account for about two-thirds of the cases with presumptive executed-prison sentences under the Guidelines.</a:t>
            </a:r>
            <a:endParaRPr lang="en-US" sz="2400" dirty="0"/>
          </a:p>
          <a:p>
            <a:pPr>
              <a:spcBef>
                <a:spcPts val="1200"/>
              </a:spcBef>
              <a:buFont typeface="Wingdings" panose="05000000000000000000" pitchFamily="2" charset="2"/>
              <a:buChar char="§"/>
            </a:pPr>
            <a:r>
              <a:rPr lang="en-US" sz="2400" dirty="0" smtClean="0"/>
              <a:t>For all offenders, in all zones of the grids, steadily rising criminal history scores increase the duration of recommended and imposed prison terms.</a:t>
            </a:r>
            <a:endParaRPr lang="en-US" sz="2400" dirty="0"/>
          </a:p>
          <a:p>
            <a:pPr>
              <a:spcBef>
                <a:spcPts val="1200"/>
              </a:spcBef>
              <a:buFont typeface="Wingdings" panose="05000000000000000000" pitchFamily="2" charset="2"/>
              <a:buChar char="§"/>
            </a:pPr>
            <a:endParaRPr lang="en-US" sz="2600" dirty="0"/>
          </a:p>
        </p:txBody>
      </p:sp>
    </p:spTree>
    <p:extLst>
      <p:ext uri="{BB962C8B-B14F-4D97-AF65-F5344CB8AC3E}">
        <p14:creationId xmlns:p14="http://schemas.microsoft.com/office/powerpoint/2010/main" val="244492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331C38-64DC-45B5-9092-A3DD7E579446}" type="slidenum">
              <a:rPr lang="en-US" smtClean="0"/>
              <a:t>21</a:t>
            </a:fld>
            <a:endParaRPr lang="en-US"/>
          </a:p>
        </p:txBody>
      </p:sp>
      <p:sp>
        <p:nvSpPr>
          <p:cNvPr id="4" name="Title 3"/>
          <p:cNvSpPr>
            <a:spLocks noGrp="1"/>
          </p:cNvSpPr>
          <p:nvPr>
            <p:ph type="title" idx="4294967295"/>
          </p:nvPr>
        </p:nvSpPr>
        <p:spPr>
          <a:xfrm>
            <a:off x="0" y="0"/>
            <a:ext cx="9144000" cy="1142999"/>
          </a:xfrm>
        </p:spPr>
        <p:txBody>
          <a:bodyPr>
            <a:normAutofit/>
          </a:bodyPr>
          <a:lstStyle/>
          <a:p>
            <a:pPr algn="ctr"/>
            <a:r>
              <a:rPr lang="en-US" sz="3200" b="1" dirty="0" smtClean="0"/>
              <a:t>Offenders recommended for prison come from three zones on the Minnesota Guidelines grids, for example:  </a:t>
            </a:r>
            <a:endParaRPr lang="en-US" sz="3200" b="1" dirty="0"/>
          </a:p>
        </p:txBody>
      </p:sp>
      <p:pic>
        <p:nvPicPr>
          <p:cNvPr id="3" name="Content Placeholder 2"/>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6200" y="1371600"/>
            <a:ext cx="9067800" cy="4953000"/>
          </a:xfrm>
        </p:spPr>
      </p:pic>
      <p:sp>
        <p:nvSpPr>
          <p:cNvPr id="7" name="Title 3"/>
          <p:cNvSpPr txBox="1">
            <a:spLocks/>
          </p:cNvSpPr>
          <p:nvPr/>
        </p:nvSpPr>
        <p:spPr>
          <a:xfrm>
            <a:off x="1771650" y="1071805"/>
            <a:ext cx="5657850" cy="384315"/>
          </a:xfrm>
          <a:prstGeom prst="rect">
            <a:avLst/>
          </a:prstGeom>
        </p:spPr>
        <p:txBody>
          <a:bodyPr vert="horz" lIns="68580" tIns="34290" rIns="68580" bIns="34290" rtlCol="0" anchor="b">
            <a:normAutofit fontScale="92500" lnSpcReduction="10000"/>
          </a:bodyPr>
          <a:lstStyle>
            <a:lvl1pPr marL="0"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sz="2700" dirty="0"/>
          </a:p>
        </p:txBody>
      </p:sp>
    </p:spTree>
    <p:extLst>
      <p:ext uri="{BB962C8B-B14F-4D97-AF65-F5344CB8AC3E}">
        <p14:creationId xmlns:p14="http://schemas.microsoft.com/office/powerpoint/2010/main" val="2281272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22</a:t>
            </a:fld>
            <a:endParaRPr lang="en-US"/>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0"/>
            <a:ext cx="9144000" cy="1371600"/>
          </a:xfrm>
        </p:spPr>
        <p:txBody>
          <a:bodyPr>
            <a:normAutofit/>
          </a:bodyPr>
          <a:lstStyle/>
          <a:p>
            <a:pPr algn="ctr"/>
            <a:r>
              <a:rPr lang="en-US" sz="3000" b="1" dirty="0" smtClean="0"/>
              <a:t>Costs </a:t>
            </a:r>
            <a:r>
              <a:rPr lang="en-US" sz="3000" b="1" dirty="0"/>
              <a:t>and negative consequences of Criminal History enhancements – cont’d</a:t>
            </a:r>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0" y="1600200"/>
            <a:ext cx="9144000" cy="4953000"/>
          </a:xfrm>
        </p:spPr>
        <p:txBody>
          <a:bodyPr>
            <a:normAutofit/>
          </a:bodyPr>
          <a:lstStyle/>
          <a:p>
            <a:pPr marL="0" indent="0">
              <a:buNone/>
            </a:pPr>
            <a:r>
              <a:rPr lang="en-US" sz="2600" dirty="0"/>
              <a:t>2. </a:t>
            </a:r>
            <a:r>
              <a:rPr lang="en-US" sz="2600" u="sng" dirty="0"/>
              <a:t>Reduced proportionality of </a:t>
            </a:r>
            <a:r>
              <a:rPr lang="en-US" sz="2600" u="sng" dirty="0" smtClean="0"/>
              <a:t>punishment severity </a:t>
            </a:r>
            <a:r>
              <a:rPr lang="en-US" sz="2600" u="sng" dirty="0"/>
              <a:t>to conviction offense </a:t>
            </a:r>
            <a:r>
              <a:rPr lang="en-US" sz="2600" u="sng" dirty="0" smtClean="0"/>
              <a:t>gravity</a:t>
            </a:r>
            <a:endParaRPr lang="en-US" sz="2600" dirty="0" smtClean="0"/>
          </a:p>
          <a:p>
            <a:pPr>
              <a:buFont typeface="Wingdings" panose="05000000000000000000" pitchFamily="2" charset="2"/>
              <a:buChar char="§"/>
            </a:pPr>
            <a:r>
              <a:rPr lang="en-US" sz="2400" dirty="0" smtClean="0"/>
              <a:t>Elevated criminal history scores cause many offenders to be recommended for and receive sentences more severe than those given to offenders convicted of more serious crimes.  </a:t>
            </a:r>
          </a:p>
          <a:p>
            <a:pPr marL="400050" lvl="1" indent="0">
              <a:buNone/>
            </a:pPr>
            <a:r>
              <a:rPr lang="en-US" sz="2400" u="sng" dirty="0" smtClean="0"/>
              <a:t>Example (prison disposition)</a:t>
            </a:r>
            <a:r>
              <a:rPr lang="en-US" sz="2400" dirty="0" smtClean="0"/>
              <a:t>: On the MN standard grid, </a:t>
            </a:r>
            <a:r>
              <a:rPr lang="en-US" sz="2400" dirty="0"/>
              <a:t>highest-history offenders at Severity </a:t>
            </a:r>
            <a:r>
              <a:rPr lang="en-US" sz="2400" dirty="0" smtClean="0"/>
              <a:t>Level </a:t>
            </a:r>
            <a:r>
              <a:rPr lang="en-US" sz="2400" dirty="0"/>
              <a:t>1 have a recommended disposition (executed prison) more severe than for lowest-history offenders at </a:t>
            </a:r>
            <a:r>
              <a:rPr lang="en-US" sz="2400" dirty="0" smtClean="0"/>
              <a:t>Severity Level </a:t>
            </a:r>
            <a:r>
              <a:rPr lang="en-US" sz="2400" dirty="0"/>
              <a:t>7 </a:t>
            </a:r>
            <a:r>
              <a:rPr lang="en-US" sz="2400" dirty="0" smtClean="0"/>
              <a:t>(stayed prison term).</a:t>
            </a:r>
          </a:p>
          <a:p>
            <a:pPr marL="400050" lvl="1" indent="0">
              <a:buNone/>
            </a:pPr>
            <a:r>
              <a:rPr lang="en-US" sz="2400" u="sng" dirty="0" smtClean="0"/>
              <a:t>Example (prison duration)</a:t>
            </a:r>
            <a:r>
              <a:rPr lang="en-US" sz="2400" dirty="0" smtClean="0"/>
              <a:t>: the </a:t>
            </a:r>
            <a:r>
              <a:rPr lang="en-US" sz="2400" dirty="0"/>
              <a:t>recommended prison duration for highest-history offenders </a:t>
            </a:r>
            <a:r>
              <a:rPr lang="en-US" sz="2400" dirty="0" smtClean="0"/>
              <a:t>at Severity Level </a:t>
            </a:r>
            <a:r>
              <a:rPr lang="en-US" sz="2400" dirty="0"/>
              <a:t>1 (19 months) is greater than the recommended duration for lowest-history offenders </a:t>
            </a:r>
            <a:r>
              <a:rPr lang="en-US" sz="2400" dirty="0" smtClean="0"/>
              <a:t>at Severity Level </a:t>
            </a:r>
            <a:r>
              <a:rPr lang="en-US" sz="2400" dirty="0"/>
              <a:t>5 (18 months).  </a:t>
            </a:r>
          </a:p>
          <a:p>
            <a:pPr marL="400050" lvl="1" indent="0">
              <a:buNone/>
            </a:pPr>
            <a:endParaRPr lang="en-US" sz="2600" dirty="0"/>
          </a:p>
          <a:p>
            <a:pPr marL="0" indent="0">
              <a:buNone/>
            </a:pPr>
            <a:endParaRPr lang="en-US" sz="2800" dirty="0"/>
          </a:p>
        </p:txBody>
      </p:sp>
    </p:spTree>
    <p:extLst>
      <p:ext uri="{BB962C8B-B14F-4D97-AF65-F5344CB8AC3E}">
        <p14:creationId xmlns:p14="http://schemas.microsoft.com/office/powerpoint/2010/main" val="316089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331C38-64DC-45B5-9092-A3DD7E579446}" type="slidenum">
              <a:rPr lang="en-US" smtClean="0"/>
              <a:t>23</a:t>
            </a:fld>
            <a:endParaRPr lang="en-US"/>
          </a:p>
        </p:txBody>
      </p:sp>
      <p:sp>
        <p:nvSpPr>
          <p:cNvPr id="4" name="Title 3"/>
          <p:cNvSpPr>
            <a:spLocks noGrp="1"/>
          </p:cNvSpPr>
          <p:nvPr>
            <p:ph type="title" idx="4294967295"/>
          </p:nvPr>
        </p:nvSpPr>
        <p:spPr>
          <a:xfrm>
            <a:off x="0" y="228600"/>
            <a:ext cx="9144003" cy="685800"/>
          </a:xfrm>
        </p:spPr>
        <p:txBody>
          <a:bodyPr>
            <a:normAutofit/>
          </a:bodyPr>
          <a:lstStyle/>
          <a:p>
            <a:pPr algn="ctr"/>
            <a:r>
              <a:rPr lang="en-US" sz="3200" b="1" dirty="0"/>
              <a:t>Minnesota Main Grid</a:t>
            </a: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914400"/>
            <a:ext cx="9144000" cy="5410200"/>
          </a:xfrm>
        </p:spPr>
      </p:pic>
      <p:sp>
        <p:nvSpPr>
          <p:cNvPr id="7" name="Title 3"/>
          <p:cNvSpPr txBox="1">
            <a:spLocks/>
          </p:cNvSpPr>
          <p:nvPr/>
        </p:nvSpPr>
        <p:spPr>
          <a:xfrm>
            <a:off x="1771650" y="1071805"/>
            <a:ext cx="5657850" cy="384315"/>
          </a:xfrm>
          <a:prstGeom prst="rect">
            <a:avLst/>
          </a:prstGeom>
        </p:spPr>
        <p:txBody>
          <a:bodyPr vert="horz" lIns="68580" tIns="34290" rIns="68580" bIns="34290" rtlCol="0" anchor="b">
            <a:normAutofit fontScale="92500" lnSpcReduction="10000"/>
          </a:bodyPr>
          <a:lstStyle>
            <a:lvl1pPr marL="0"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sz="2700" dirty="0"/>
          </a:p>
        </p:txBody>
      </p:sp>
    </p:spTree>
    <p:extLst>
      <p:ext uri="{BB962C8B-B14F-4D97-AF65-F5344CB8AC3E}">
        <p14:creationId xmlns:p14="http://schemas.microsoft.com/office/powerpoint/2010/main" val="4014386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24</a:t>
            </a:fld>
            <a:endParaRPr lang="en-US"/>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0"/>
            <a:ext cx="9144000" cy="1295400"/>
          </a:xfrm>
        </p:spPr>
        <p:txBody>
          <a:bodyPr>
            <a:normAutofit/>
          </a:bodyPr>
          <a:lstStyle/>
          <a:p>
            <a:pPr algn="ctr"/>
            <a:r>
              <a:rPr lang="en-US" sz="3000" b="1" dirty="0" smtClean="0"/>
              <a:t>Costs </a:t>
            </a:r>
            <a:r>
              <a:rPr lang="en-US" sz="3000" b="1" dirty="0"/>
              <a:t>and negative consequences of Criminal History enhancements – cont’d</a:t>
            </a:r>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0" y="1600200"/>
            <a:ext cx="9144000" cy="4953000"/>
          </a:xfrm>
        </p:spPr>
        <p:txBody>
          <a:bodyPr>
            <a:normAutofit/>
          </a:bodyPr>
          <a:lstStyle/>
          <a:p>
            <a:pPr marL="0" indent="0">
              <a:buNone/>
            </a:pPr>
            <a:r>
              <a:rPr lang="en-US" sz="2600" dirty="0"/>
              <a:t>3. </a:t>
            </a:r>
            <a:r>
              <a:rPr lang="en-US" sz="2400" u="sng" dirty="0"/>
              <a:t>Increased need for prison beds to house property and other nonviolent offenders</a:t>
            </a:r>
            <a:endParaRPr lang="en-US" sz="2400" dirty="0"/>
          </a:p>
          <a:p>
            <a:pPr>
              <a:buFont typeface="Wingdings" panose="05000000000000000000" pitchFamily="2" charset="2"/>
              <a:buChar char="§"/>
            </a:pPr>
            <a:r>
              <a:rPr lang="en-US" sz="2400" dirty="0"/>
              <a:t>Many guidelines systems have chosen to give priority to high-offense-severity and violent offenses, when using expensive prison resources. But non-violent and lower-severity offenders tend to have higher criminal history scores, sending large numbers of these offenders to prison.</a:t>
            </a:r>
          </a:p>
          <a:p>
            <a:pPr marL="400050" lvl="2" indent="0">
              <a:spcBef>
                <a:spcPts val="1200"/>
              </a:spcBef>
              <a:buNone/>
            </a:pPr>
            <a:r>
              <a:rPr lang="en-US" sz="2400" u="sng" dirty="0" smtClean="0"/>
              <a:t>Example</a:t>
            </a:r>
            <a:r>
              <a:rPr lang="en-US" sz="2400" dirty="0" smtClean="0"/>
              <a:t>: About two-thirds of Zone 2 offenders [medium-  </a:t>
            </a:r>
            <a:r>
              <a:rPr lang="en-US" sz="2400" dirty="0"/>
              <a:t>and </a:t>
            </a:r>
            <a:r>
              <a:rPr lang="en-US" sz="2400" dirty="0" smtClean="0"/>
              <a:t>low-offense severity, recommended </a:t>
            </a:r>
            <a:r>
              <a:rPr lang="en-US" sz="2400" dirty="0"/>
              <a:t>for prison due to elevated criminal </a:t>
            </a:r>
            <a:r>
              <a:rPr lang="en-US" sz="2400" dirty="0" smtClean="0"/>
              <a:t>history] </a:t>
            </a:r>
            <a:r>
              <a:rPr lang="en-US" sz="2400" dirty="0"/>
              <a:t>have been convicted of a non-person offense. </a:t>
            </a:r>
            <a:endParaRPr lang="en-US" sz="2400" dirty="0" smtClean="0"/>
          </a:p>
          <a:p>
            <a:pPr marL="425196" lvl="3" indent="0">
              <a:buNone/>
            </a:pPr>
            <a:r>
              <a:rPr lang="en-US" sz="2400" u="sng" dirty="0" smtClean="0"/>
              <a:t>Example</a:t>
            </a:r>
            <a:r>
              <a:rPr lang="en-US" sz="2400" dirty="0" smtClean="0"/>
              <a:t>: about 60 percent of offenders </a:t>
            </a:r>
            <a:r>
              <a:rPr lang="en-US" sz="2400" dirty="0"/>
              <a:t>receiving the </a:t>
            </a:r>
            <a:r>
              <a:rPr lang="en-US" sz="2400" dirty="0" smtClean="0"/>
              <a:t>greatest CH enhancements (those </a:t>
            </a:r>
            <a:r>
              <a:rPr lang="en-US" sz="2400" dirty="0"/>
              <a:t>in the two highest CH score categories) </a:t>
            </a:r>
            <a:r>
              <a:rPr lang="en-US" sz="2400" dirty="0" smtClean="0"/>
              <a:t>have </a:t>
            </a:r>
            <a:r>
              <a:rPr lang="en-US" sz="2400" dirty="0"/>
              <a:t>been convicted of a property or </a:t>
            </a:r>
            <a:r>
              <a:rPr lang="en-US" sz="2400" dirty="0" smtClean="0"/>
              <a:t>a drug crime (most often: property).</a:t>
            </a:r>
            <a:endParaRPr lang="en-US" sz="2400" dirty="0"/>
          </a:p>
          <a:p>
            <a:pPr marL="400050" lvl="2" indent="0">
              <a:spcBef>
                <a:spcPts val="1200"/>
              </a:spcBef>
              <a:buNone/>
            </a:pPr>
            <a:endParaRPr lang="en-US" sz="2400" dirty="0"/>
          </a:p>
        </p:txBody>
      </p:sp>
    </p:spTree>
    <p:extLst>
      <p:ext uri="{BB962C8B-B14F-4D97-AF65-F5344CB8AC3E}">
        <p14:creationId xmlns:p14="http://schemas.microsoft.com/office/powerpoint/2010/main" val="26380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25</a:t>
            </a:fld>
            <a:endParaRPr lang="en-US"/>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0"/>
            <a:ext cx="9144000" cy="1371600"/>
          </a:xfrm>
        </p:spPr>
        <p:txBody>
          <a:bodyPr>
            <a:normAutofit/>
          </a:bodyPr>
          <a:lstStyle/>
          <a:p>
            <a:pPr algn="ctr"/>
            <a:r>
              <a:rPr lang="en-US" sz="3000" b="1" dirty="0" smtClean="0"/>
              <a:t>Costs </a:t>
            </a:r>
            <a:r>
              <a:rPr lang="en-US" sz="3000" b="1" dirty="0"/>
              <a:t>and negative consequences of Criminal History enhancements – cont’d</a:t>
            </a:r>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0" y="1752600"/>
            <a:ext cx="9144000" cy="5105400"/>
          </a:xfrm>
        </p:spPr>
        <p:txBody>
          <a:bodyPr>
            <a:noAutofit/>
          </a:bodyPr>
          <a:lstStyle/>
          <a:p>
            <a:pPr marL="0" indent="0">
              <a:buNone/>
            </a:pPr>
            <a:r>
              <a:rPr lang="en-US" sz="2600" dirty="0"/>
              <a:t>4. </a:t>
            </a:r>
            <a:r>
              <a:rPr lang="en-US" sz="2400" u="sng" dirty="0"/>
              <a:t>Increased numbers of aging, low-risk, high-cost prison inmates</a:t>
            </a:r>
            <a:r>
              <a:rPr lang="en-US" sz="2400" dirty="0"/>
              <a:t> </a:t>
            </a:r>
          </a:p>
          <a:p>
            <a:pPr>
              <a:buFont typeface="Wingdings" panose="05000000000000000000" pitchFamily="2" charset="2"/>
              <a:buChar char="§"/>
            </a:pPr>
            <a:r>
              <a:rPr lang="en-US" sz="2400" dirty="0"/>
              <a:t>Even with lookback </a:t>
            </a:r>
            <a:r>
              <a:rPr lang="en-US" sz="2400" dirty="0" smtClean="0"/>
              <a:t>limitations, </a:t>
            </a:r>
            <a:r>
              <a:rPr lang="en-US" sz="2400" dirty="0"/>
              <a:t>many older offenders have high criminal history scores. Yet older offenders, even many with high scores, have lower recidivism rates, and costs to hold them can be high.  Large numbers of them go to prison because of their record. </a:t>
            </a:r>
          </a:p>
        </p:txBody>
      </p:sp>
    </p:spTree>
    <p:extLst>
      <p:ext uri="{BB962C8B-B14F-4D97-AF65-F5344CB8AC3E}">
        <p14:creationId xmlns:p14="http://schemas.microsoft.com/office/powerpoint/2010/main" val="413070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26</a:t>
            </a:fld>
            <a:endParaRPr lang="en-US"/>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15875"/>
            <a:ext cx="9144000" cy="1463675"/>
          </a:xfrm>
        </p:spPr>
        <p:txBody>
          <a:bodyPr>
            <a:normAutofit/>
          </a:bodyPr>
          <a:lstStyle/>
          <a:p>
            <a:pPr algn="ctr"/>
            <a:r>
              <a:rPr lang="en-US" sz="3000" b="1" dirty="0" smtClean="0"/>
              <a:t>Costs </a:t>
            </a:r>
            <a:r>
              <a:rPr lang="en-US" sz="3000" b="1" dirty="0"/>
              <a:t>and negative consequences of Criminal History enhancements – cont’d</a:t>
            </a:r>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0" y="1752600"/>
            <a:ext cx="9296400" cy="4800600"/>
          </a:xfrm>
        </p:spPr>
        <p:txBody>
          <a:bodyPr>
            <a:normAutofit/>
          </a:bodyPr>
          <a:lstStyle/>
          <a:p>
            <a:pPr marL="0" indent="0">
              <a:buNone/>
            </a:pPr>
            <a:r>
              <a:rPr lang="en-US" sz="2400" dirty="0"/>
              <a:t>5. </a:t>
            </a:r>
            <a:r>
              <a:rPr lang="en-US" sz="2400" u="sng" dirty="0"/>
              <a:t>Increased racial disproportionality in prison populations</a:t>
            </a:r>
            <a:endParaRPr lang="en-US" sz="2400" dirty="0"/>
          </a:p>
          <a:p>
            <a:pPr>
              <a:buFont typeface="Wingdings" panose="05000000000000000000" pitchFamily="2" charset="2"/>
              <a:buChar char="§"/>
            </a:pPr>
            <a:r>
              <a:rPr lang="en-US" sz="2400" dirty="0"/>
              <a:t>African American and Native American offenders tend to have higher criminal history scores, so prior record sentence enhancements are a major contributing factor to over-representation of these groups in prison populations. </a:t>
            </a:r>
          </a:p>
        </p:txBody>
      </p:sp>
    </p:spTree>
    <p:extLst>
      <p:ext uri="{BB962C8B-B14F-4D97-AF65-F5344CB8AC3E}">
        <p14:creationId xmlns:p14="http://schemas.microsoft.com/office/powerpoint/2010/main" val="338830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27</a:t>
            </a:fld>
            <a:endParaRPr lang="en-US"/>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0"/>
            <a:ext cx="9144000" cy="1143000"/>
          </a:xfrm>
        </p:spPr>
        <p:txBody>
          <a:bodyPr>
            <a:normAutofit/>
          </a:bodyPr>
          <a:lstStyle/>
          <a:p>
            <a:pPr algn="ctr"/>
            <a:r>
              <a:rPr lang="en-US" sz="3000" b="1" dirty="0" smtClean="0"/>
              <a:t>Costs </a:t>
            </a:r>
            <a:r>
              <a:rPr lang="en-US" sz="3000" b="1" dirty="0"/>
              <a:t>and negative consequences of Criminal History enhancements – cont’d</a:t>
            </a:r>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0" y="1371600"/>
            <a:ext cx="9144000" cy="5257800"/>
          </a:xfrm>
        </p:spPr>
        <p:txBody>
          <a:bodyPr>
            <a:normAutofit/>
          </a:bodyPr>
          <a:lstStyle/>
          <a:p>
            <a:pPr marL="0" indent="0">
              <a:buNone/>
            </a:pPr>
            <a:r>
              <a:rPr lang="en-US" sz="2400" dirty="0"/>
              <a:t>6. </a:t>
            </a:r>
            <a:r>
              <a:rPr lang="en-US" sz="2400" u="sng" dirty="0"/>
              <a:t>Interfering with offender efforts to reintegrate into society</a:t>
            </a:r>
            <a:endParaRPr lang="en-US" sz="2400" dirty="0"/>
          </a:p>
          <a:p>
            <a:pPr>
              <a:buFont typeface="Wingdings" panose="05000000000000000000" pitchFamily="2" charset="2"/>
              <a:buChar char="§"/>
            </a:pPr>
            <a:r>
              <a:rPr lang="en-US" sz="2400" dirty="0"/>
              <a:t>For </a:t>
            </a:r>
            <a:r>
              <a:rPr lang="en-US" sz="2400" dirty="0" smtClean="0"/>
              <a:t>most </a:t>
            </a:r>
            <a:r>
              <a:rPr lang="en-US" sz="2400" dirty="0"/>
              <a:t>offenders the journey toward total desistance is interrupted by lapses back into criminality. </a:t>
            </a:r>
            <a:r>
              <a:rPr lang="en-US" sz="2400" dirty="0" smtClean="0"/>
              <a:t>But </a:t>
            </a:r>
            <a:r>
              <a:rPr lang="en-US" sz="2400" dirty="0"/>
              <a:t>many offenders, even some with substantial conviction records, make </a:t>
            </a:r>
            <a:r>
              <a:rPr lang="en-US" sz="2400" dirty="0" smtClean="0"/>
              <a:t>significant </a:t>
            </a:r>
            <a:r>
              <a:rPr lang="en-US" sz="2400" dirty="0"/>
              <a:t>efforts </a:t>
            </a:r>
            <a:r>
              <a:rPr lang="en-US" sz="2400" dirty="0" smtClean="0"/>
              <a:t>to achieve desistance despite continued lapses. </a:t>
            </a:r>
            <a:r>
              <a:rPr lang="en-US" sz="2400" dirty="0"/>
              <a:t>Imposing enhanced punishment on such an offender may impede progress in rebuilding a career or supporting a family, and </a:t>
            </a:r>
            <a:r>
              <a:rPr lang="en-US" sz="2400" dirty="0" smtClean="0"/>
              <a:t>can magnify </a:t>
            </a:r>
            <a:r>
              <a:rPr lang="en-US" sz="2400" dirty="0"/>
              <a:t>the employment, housing and other debilitating consequences of conviction.</a:t>
            </a:r>
          </a:p>
          <a:p>
            <a:pPr>
              <a:spcBef>
                <a:spcPts val="1200"/>
              </a:spcBef>
              <a:buFont typeface="Wingdings" panose="05000000000000000000" pitchFamily="2" charset="2"/>
              <a:buChar char="§"/>
            </a:pPr>
            <a:r>
              <a:rPr lang="en-US" sz="2400" dirty="0" smtClean="0"/>
              <a:t>Surprisingly, no existing </a:t>
            </a:r>
            <a:r>
              <a:rPr lang="en-US" sz="2400" dirty="0"/>
              <a:t>system gives formal credit </a:t>
            </a:r>
            <a:r>
              <a:rPr lang="en-US" sz="2400" dirty="0" smtClean="0"/>
              <a:t>for an offender’s good faith albeit unsuccessful </a:t>
            </a:r>
            <a:r>
              <a:rPr lang="en-US" sz="2400" dirty="0"/>
              <a:t>efforts toward desistance, or takes account of trends toward less serious or less frequent offending. </a:t>
            </a:r>
            <a:endParaRPr lang="en-US" sz="2400" dirty="0" smtClean="0"/>
          </a:p>
          <a:p>
            <a:pPr>
              <a:spcBef>
                <a:spcPts val="1200"/>
              </a:spcBef>
              <a:buFont typeface="Wingdings" panose="05000000000000000000" pitchFamily="2" charset="2"/>
              <a:buChar char="§"/>
            </a:pPr>
            <a:r>
              <a:rPr lang="en-US" sz="2400" dirty="0" smtClean="0"/>
              <a:t>However, several guidelines states do give </a:t>
            </a:r>
            <a:r>
              <a:rPr lang="en-US" sz="2400" dirty="0"/>
              <a:t>offenders formal credit for substantial crime-free gaps in offending. </a:t>
            </a:r>
          </a:p>
        </p:txBody>
      </p:sp>
    </p:spTree>
    <p:extLst>
      <p:ext uri="{BB962C8B-B14F-4D97-AF65-F5344CB8AC3E}">
        <p14:creationId xmlns:p14="http://schemas.microsoft.com/office/powerpoint/2010/main" val="243368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28</a:t>
            </a:fld>
            <a:endParaRPr lang="en-US"/>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14288" y="700644"/>
            <a:ext cx="9129712" cy="5700156"/>
          </a:xfrm>
        </p:spPr>
        <p:txBody>
          <a:bodyPr>
            <a:noAutofit/>
          </a:bodyPr>
          <a:lstStyle/>
          <a:p>
            <a:r>
              <a:rPr lang="en-US" sz="2400" dirty="0"/>
              <a:t>In general – any </a:t>
            </a:r>
            <a:r>
              <a:rPr lang="en-US" sz="2400" dirty="0" smtClean="0"/>
              <a:t>change </a:t>
            </a:r>
            <a:r>
              <a:rPr lang="en-US" sz="2400" dirty="0"/>
              <a:t>that </a:t>
            </a:r>
            <a:r>
              <a:rPr lang="en-US" sz="2400" dirty="0" smtClean="0"/>
              <a:t>reduces </a:t>
            </a:r>
            <a:r>
              <a:rPr lang="en-US" sz="2400" dirty="0"/>
              <a:t>the numbers of offenders with high CH scores will lessen </a:t>
            </a:r>
            <a:r>
              <a:rPr lang="en-US" sz="2400" dirty="0" smtClean="0"/>
              <a:t>most if not all </a:t>
            </a:r>
            <a:r>
              <a:rPr lang="en-US" sz="2400" dirty="0"/>
              <a:t>of the </a:t>
            </a:r>
            <a:r>
              <a:rPr lang="en-US" sz="2400" dirty="0" smtClean="0"/>
              <a:t>high-costs and other </a:t>
            </a:r>
            <a:r>
              <a:rPr lang="en-US" sz="2400" dirty="0"/>
              <a:t>negative consequences listed above. Some </a:t>
            </a:r>
            <a:r>
              <a:rPr lang="en-US" sz="2400" dirty="0" smtClean="0"/>
              <a:t>ways to have fewer high CH scores are:  </a:t>
            </a:r>
            <a:endParaRPr lang="en-US" sz="2400" dirty="0"/>
          </a:p>
          <a:p>
            <a:pPr>
              <a:buFont typeface="Wingdings" panose="05000000000000000000" pitchFamily="2" charset="2"/>
              <a:buChar char="§"/>
            </a:pPr>
            <a:r>
              <a:rPr lang="en-US" sz="2400" dirty="0" smtClean="0"/>
              <a:t>reduce or drop CH points based on prior misdemeanors, juvenile adjudications, and/or custody status;  </a:t>
            </a:r>
          </a:p>
          <a:p>
            <a:pPr>
              <a:buFont typeface="Wingdings" panose="05000000000000000000" pitchFamily="2" charset="2"/>
              <a:buChar char="§"/>
            </a:pPr>
            <a:r>
              <a:rPr lang="en-US" sz="2400" dirty="0" smtClean="0"/>
              <a:t>reduce </a:t>
            </a:r>
            <a:r>
              <a:rPr lang="en-US" sz="2400" dirty="0"/>
              <a:t>or </a:t>
            </a:r>
            <a:r>
              <a:rPr lang="en-US" sz="2400" dirty="0" smtClean="0"/>
              <a:t>drop </a:t>
            </a:r>
            <a:r>
              <a:rPr lang="en-US" sz="2400" dirty="0"/>
              <a:t>felony up-weighting </a:t>
            </a:r>
            <a:r>
              <a:rPr lang="en-US" sz="2400" dirty="0" smtClean="0"/>
              <a:t>(assigning more </a:t>
            </a:r>
            <a:r>
              <a:rPr lang="en-US" sz="2400" dirty="0"/>
              <a:t>than one </a:t>
            </a:r>
            <a:r>
              <a:rPr lang="en-US" sz="2400" dirty="0" smtClean="0"/>
              <a:t>point);  </a:t>
            </a:r>
            <a:endParaRPr lang="en-US" sz="2400" dirty="0"/>
          </a:p>
          <a:p>
            <a:pPr>
              <a:buFont typeface="Wingdings" panose="05000000000000000000" pitchFamily="2" charset="2"/>
              <a:buChar char="§"/>
            </a:pPr>
            <a:r>
              <a:rPr lang="en-US" sz="2400" dirty="0" smtClean="0"/>
              <a:t>shorten </a:t>
            </a:r>
            <a:r>
              <a:rPr lang="en-US" sz="2400" dirty="0"/>
              <a:t>look-back periods and/or </a:t>
            </a:r>
            <a:r>
              <a:rPr lang="en-US" sz="2400" dirty="0" smtClean="0"/>
              <a:t>add a further wash-out option </a:t>
            </a:r>
            <a:r>
              <a:rPr lang="en-US" sz="2400" dirty="0"/>
              <a:t>based on crime-free gaps (see </a:t>
            </a:r>
            <a:r>
              <a:rPr lang="en-US" sz="2400" dirty="0" smtClean="0"/>
              <a:t>next slide);</a:t>
            </a:r>
            <a:endParaRPr lang="en-US" sz="2400" dirty="0"/>
          </a:p>
          <a:p>
            <a:pPr>
              <a:buFont typeface="Wingdings" panose="05000000000000000000" pitchFamily="2" charset="2"/>
              <a:buChar char="§"/>
            </a:pPr>
            <a:r>
              <a:rPr lang="en-US" sz="2400" dirty="0" smtClean="0"/>
              <a:t>reduce or stop counting </a:t>
            </a:r>
            <a:r>
              <a:rPr lang="en-US" sz="2400" i="1" dirty="0" smtClean="0"/>
              <a:t>Hernandez</a:t>
            </a:r>
            <a:r>
              <a:rPr lang="en-US" sz="2400" dirty="0" smtClean="0"/>
              <a:t>-rule same-day “prior” convictions </a:t>
            </a:r>
            <a:r>
              <a:rPr lang="en-US" sz="2400" dirty="0"/>
              <a:t>(only one other guidelines state </a:t>
            </a:r>
            <a:r>
              <a:rPr lang="en-US" sz="2400" dirty="0" smtClean="0"/>
              <a:t>has a rule like </a:t>
            </a:r>
            <a:r>
              <a:rPr lang="en-US" sz="2400" i="1" dirty="0" smtClean="0"/>
              <a:t>Hernandez</a:t>
            </a:r>
            <a:r>
              <a:rPr lang="en-US" sz="2400" dirty="0" smtClean="0"/>
              <a:t>);</a:t>
            </a:r>
            <a:endParaRPr lang="en-US" sz="2400" dirty="0"/>
          </a:p>
          <a:p>
            <a:pPr>
              <a:buFont typeface="Wingdings" panose="05000000000000000000" pitchFamily="2" charset="2"/>
              <a:buChar char="§"/>
            </a:pPr>
            <a:r>
              <a:rPr lang="en-US" sz="2400" dirty="0" smtClean="0"/>
              <a:t>limit eligibility for the highest CH categories to offenders with one or more violent priors (several other guidelines states do this);</a:t>
            </a:r>
          </a:p>
          <a:p>
            <a:pPr>
              <a:buFont typeface="Wingdings" panose="05000000000000000000" pitchFamily="2" charset="2"/>
              <a:buChar char="§"/>
            </a:pPr>
            <a:r>
              <a:rPr lang="en-US" sz="2400" dirty="0" smtClean="0"/>
              <a:t>limit </a:t>
            </a:r>
            <a:r>
              <a:rPr lang="en-US" sz="2400" dirty="0"/>
              <a:t>CH enhancements to </a:t>
            </a:r>
            <a:r>
              <a:rPr lang="en-US" sz="2400" dirty="0" smtClean="0"/>
              <a:t>priors that are the </a:t>
            </a:r>
            <a:r>
              <a:rPr lang="en-US" sz="2400" dirty="0"/>
              <a:t>same or </a:t>
            </a:r>
            <a:r>
              <a:rPr lang="en-US" sz="2400" dirty="0" smtClean="0"/>
              <a:t>similar to the current crime (= the strongest retributive case for enhancement)</a:t>
            </a:r>
            <a:endParaRPr lang="en-US" sz="2400" dirty="0"/>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457200"/>
            <a:ext cx="9144000" cy="1066800"/>
          </a:xfrm>
        </p:spPr>
        <p:txBody>
          <a:bodyPr>
            <a:normAutofit/>
          </a:bodyPr>
          <a:lstStyle/>
          <a:p>
            <a:pPr algn="ctr"/>
            <a:r>
              <a:rPr lang="en-US" sz="2800" b="1" dirty="0"/>
              <a:t>IV. Possible </a:t>
            </a:r>
            <a:r>
              <a:rPr lang="en-US" sz="2800" b="1" dirty="0" smtClean="0"/>
              <a:t>Solutions – a preliminary list </a:t>
            </a:r>
            <a:endParaRPr lang="en-US" sz="2800" b="1" u="sng" dirty="0">
              <a:solidFill>
                <a:srgbClr val="FF0000"/>
              </a:solidFill>
            </a:endParaRPr>
          </a:p>
        </p:txBody>
      </p:sp>
    </p:spTree>
    <p:extLst>
      <p:ext uri="{BB962C8B-B14F-4D97-AF65-F5344CB8AC3E}">
        <p14:creationId xmlns:p14="http://schemas.microsoft.com/office/powerpoint/2010/main" val="156187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29</a:t>
            </a:fld>
            <a:endParaRPr lang="en-US"/>
          </a:p>
        </p:txBody>
      </p:sp>
      <p:sp>
        <p:nvSpPr>
          <p:cNvPr id="2" name="Title 1"/>
          <p:cNvSpPr>
            <a:spLocks noGrp="1"/>
          </p:cNvSpPr>
          <p:nvPr>
            <p:ph type="title" idx="4294967295"/>
          </p:nvPr>
        </p:nvSpPr>
        <p:spPr>
          <a:xfrm>
            <a:off x="0" y="76200"/>
            <a:ext cx="9144000" cy="533400"/>
          </a:xfrm>
        </p:spPr>
        <p:txBody>
          <a:bodyPr>
            <a:normAutofit/>
          </a:bodyPr>
          <a:lstStyle/>
          <a:p>
            <a:pPr algn="ctr"/>
            <a:r>
              <a:rPr lang="en-US" sz="2800" b="1" dirty="0"/>
              <a:t>IV. Possible Solutions – a preliminary </a:t>
            </a:r>
            <a:r>
              <a:rPr lang="en-US" sz="2800" b="1" dirty="0" smtClean="0"/>
              <a:t>list, cont’d – other ideas</a:t>
            </a:r>
            <a:endParaRPr lang="en-US" sz="2800" b="1" dirty="0"/>
          </a:p>
        </p:txBody>
      </p:sp>
      <p:sp>
        <p:nvSpPr>
          <p:cNvPr id="3" name="Content Placeholder 2"/>
          <p:cNvSpPr>
            <a:spLocks noGrp="1"/>
          </p:cNvSpPr>
          <p:nvPr>
            <p:ph idx="4294967295"/>
          </p:nvPr>
        </p:nvSpPr>
        <p:spPr>
          <a:xfrm>
            <a:off x="0" y="609600"/>
            <a:ext cx="9144000" cy="5715000"/>
          </a:xfrm>
        </p:spPr>
        <p:txBody>
          <a:bodyPr>
            <a:noAutofit/>
          </a:bodyPr>
          <a:lstStyle/>
          <a:p>
            <a:pPr>
              <a:buFont typeface="Wingdings" panose="05000000000000000000" pitchFamily="2" charset="2"/>
              <a:buChar char="§"/>
            </a:pPr>
            <a:r>
              <a:rPr lang="en-US" sz="2300" dirty="0" smtClean="0"/>
              <a:t>Reduce </a:t>
            </a:r>
            <a:r>
              <a:rPr lang="en-US" sz="2300" dirty="0"/>
              <a:t>severity level overlaps to improve offense-based proportionality.</a:t>
            </a:r>
          </a:p>
          <a:p>
            <a:pPr>
              <a:buFont typeface="Wingdings" panose="05000000000000000000" pitchFamily="2" charset="2"/>
              <a:buChar char="§"/>
            </a:pPr>
            <a:r>
              <a:rPr lang="en-US" sz="2300" dirty="0"/>
              <a:t>Adopt more modest increases in recommended prison durations across the middle </a:t>
            </a:r>
            <a:r>
              <a:rPr lang="en-US" sz="2300" dirty="0" smtClean="0"/>
              <a:t>CH categories (2</a:t>
            </a:r>
            <a:r>
              <a:rPr lang="en-US" sz="2300" dirty="0"/>
              <a:t>, 3, and 4), or consider </a:t>
            </a:r>
            <a:r>
              <a:rPr lang="en-US" sz="2300" dirty="0" smtClean="0"/>
              <a:t>collapsing CH into </a:t>
            </a:r>
            <a:r>
              <a:rPr lang="en-US" sz="2300" dirty="0"/>
              <a:t>fewer </a:t>
            </a:r>
            <a:r>
              <a:rPr lang="en-US" sz="2300" dirty="0" smtClean="0"/>
              <a:t>categories, to better match penalties to different levels of recidivism risk.</a:t>
            </a:r>
            <a:endParaRPr lang="en-US" sz="2300" dirty="0"/>
          </a:p>
          <a:p>
            <a:pPr>
              <a:buFont typeface="Wingdings" panose="05000000000000000000" pitchFamily="2" charset="2"/>
              <a:buChar char="§"/>
            </a:pPr>
            <a:r>
              <a:rPr lang="en-US" sz="2300" dirty="0"/>
              <a:t>Reduce recommended sentences for first-time offenders </a:t>
            </a:r>
            <a:r>
              <a:rPr lang="en-US" sz="2300" dirty="0" smtClean="0"/>
              <a:t>(</a:t>
            </a:r>
            <a:r>
              <a:rPr lang="en-US" sz="2300" dirty="0"/>
              <a:t>Washington </a:t>
            </a:r>
            <a:r>
              <a:rPr lang="en-US" sz="2300" dirty="0" smtClean="0"/>
              <a:t>has such a policy; it’s justifiable on </a:t>
            </a:r>
            <a:r>
              <a:rPr lang="en-US" sz="2300" dirty="0"/>
              <a:t>both retributive and offender-risk </a:t>
            </a:r>
            <a:r>
              <a:rPr lang="en-US" sz="2300" dirty="0" smtClean="0"/>
              <a:t>grounds).</a:t>
            </a:r>
            <a:endParaRPr lang="en-US" sz="2300" dirty="0"/>
          </a:p>
          <a:p>
            <a:pPr>
              <a:buFont typeface="Wingdings" panose="05000000000000000000" pitchFamily="2" charset="2"/>
              <a:buChar char="§"/>
            </a:pPr>
            <a:r>
              <a:rPr lang="en-US" sz="2300" dirty="0"/>
              <a:t>Enact policies that give credit </a:t>
            </a:r>
            <a:r>
              <a:rPr lang="en-US" sz="2300" dirty="0" smtClean="0"/>
              <a:t>for an offender’s </a:t>
            </a:r>
            <a:r>
              <a:rPr lang="en-US" sz="2300" dirty="0"/>
              <a:t>efforts toward desistance</a:t>
            </a:r>
            <a:r>
              <a:rPr lang="en-US" sz="2300" dirty="0" smtClean="0"/>
              <a:t>, trends </a:t>
            </a:r>
            <a:r>
              <a:rPr lang="en-US" sz="2300" dirty="0"/>
              <a:t>toward less serious or less frequent offending</a:t>
            </a:r>
            <a:r>
              <a:rPr lang="en-US" sz="2300" dirty="0" smtClean="0"/>
              <a:t>, crime-free gap periods, and/or his or her advancing age</a:t>
            </a:r>
            <a:r>
              <a:rPr lang="en-US" sz="2300" dirty="0"/>
              <a:t>. </a:t>
            </a:r>
          </a:p>
          <a:p>
            <a:pPr>
              <a:buFont typeface="Wingdings" panose="05000000000000000000" pitchFamily="2" charset="2"/>
              <a:buChar char="§"/>
            </a:pPr>
            <a:r>
              <a:rPr lang="en-US" sz="2300" dirty="0"/>
              <a:t>Given judges authority to </a:t>
            </a:r>
            <a:r>
              <a:rPr lang="en-US" sz="2300" dirty="0" smtClean="0"/>
              <a:t>depart </a:t>
            </a:r>
            <a:r>
              <a:rPr lang="en-US" sz="2300" dirty="0"/>
              <a:t>based on atypical </a:t>
            </a:r>
            <a:r>
              <a:rPr lang="en-US" sz="2300" dirty="0" smtClean="0"/>
              <a:t>circumstances of </a:t>
            </a:r>
            <a:r>
              <a:rPr lang="en-US" sz="2300" dirty="0"/>
              <a:t>the offender’s prior record -- just as judges now may depart based on atypical circumstances of the conviction </a:t>
            </a:r>
            <a:r>
              <a:rPr lang="en-US" sz="2300" dirty="0" smtClean="0"/>
              <a:t>offense. </a:t>
            </a:r>
            <a:r>
              <a:rPr lang="en-US" sz="2300" dirty="0"/>
              <a:t>Such atypical CH circumstances might relate to the nature of the prior offenses and/or </a:t>
            </a:r>
            <a:r>
              <a:rPr lang="en-US" sz="2300" dirty="0" smtClean="0"/>
              <a:t>to subsequent </a:t>
            </a:r>
            <a:r>
              <a:rPr lang="en-US" sz="2300" dirty="0"/>
              <a:t>major life-course changes (e.g., marriage or other long-term relationship, parenthood, stable housing and/or employment, successful treatment) which cause the CH score to over-predict recidivism risk.  </a:t>
            </a:r>
          </a:p>
        </p:txBody>
      </p:sp>
    </p:spTree>
    <p:extLst>
      <p:ext uri="{BB962C8B-B14F-4D97-AF65-F5344CB8AC3E}">
        <p14:creationId xmlns:p14="http://schemas.microsoft.com/office/powerpoint/2010/main" val="104186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3</a:t>
            </a:fld>
            <a:endParaRPr lang="en-US"/>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14288" y="1524000"/>
            <a:ext cx="9129712" cy="4876800"/>
          </a:xfrm>
        </p:spPr>
        <p:txBody>
          <a:bodyPr>
            <a:noAutofit/>
          </a:bodyPr>
          <a:lstStyle/>
          <a:p>
            <a:pPr marL="150876" lvl="1" indent="0">
              <a:buNone/>
            </a:pPr>
            <a:r>
              <a:rPr lang="en-US" sz="2400" dirty="0" smtClean="0"/>
              <a:t>I. Overview of Criminal History impacts in Minnesota, at present and over time </a:t>
            </a:r>
          </a:p>
          <a:p>
            <a:pPr marL="150876" lvl="1" indent="0">
              <a:buNone/>
            </a:pPr>
            <a:endParaRPr lang="en-US" sz="2400" dirty="0"/>
          </a:p>
          <a:p>
            <a:pPr marL="150876" lvl="1" indent="0">
              <a:buNone/>
            </a:pPr>
            <a:r>
              <a:rPr lang="en-US" sz="2400" dirty="0"/>
              <a:t>II. </a:t>
            </a:r>
            <a:r>
              <a:rPr lang="en-US" sz="2400" dirty="0" smtClean="0"/>
              <a:t>Rationales for </a:t>
            </a:r>
            <a:r>
              <a:rPr lang="en-US" sz="2400" dirty="0"/>
              <a:t>Criminal History Enhancements</a:t>
            </a:r>
          </a:p>
          <a:p>
            <a:pPr lvl="2">
              <a:buFont typeface="Arial" panose="020B0604020202020204" pitchFamily="34" charset="0"/>
              <a:buChar char="•"/>
            </a:pPr>
            <a:r>
              <a:rPr lang="en-US" sz="2400" dirty="0" smtClean="0"/>
              <a:t>Retribution </a:t>
            </a:r>
            <a:r>
              <a:rPr lang="en-US" sz="2400" dirty="0"/>
              <a:t>– Are repeat offenders more culpable?  Why?  How much?</a:t>
            </a:r>
          </a:p>
          <a:p>
            <a:pPr lvl="2">
              <a:buFont typeface="Arial" panose="020B0604020202020204" pitchFamily="34" charset="0"/>
              <a:buChar char="•"/>
            </a:pPr>
            <a:r>
              <a:rPr lang="en-US" sz="2400" dirty="0" smtClean="0"/>
              <a:t>Crime </a:t>
            </a:r>
            <a:r>
              <a:rPr lang="en-US" sz="2400" dirty="0"/>
              <a:t>control – Are </a:t>
            </a:r>
            <a:r>
              <a:rPr lang="en-US" sz="2400" dirty="0" smtClean="0"/>
              <a:t>CH </a:t>
            </a:r>
            <a:r>
              <a:rPr lang="en-US" sz="2400" dirty="0"/>
              <a:t>enhancements cost effective</a:t>
            </a:r>
            <a:r>
              <a:rPr lang="en-US" sz="2400" dirty="0" smtClean="0"/>
              <a:t>? </a:t>
            </a:r>
          </a:p>
          <a:p>
            <a:pPr lvl="2">
              <a:buFont typeface="Arial" panose="020B0604020202020204" pitchFamily="34" charset="0"/>
              <a:buChar char="•"/>
            </a:pPr>
            <a:r>
              <a:rPr lang="en-US" sz="2400" dirty="0"/>
              <a:t>Public opinion </a:t>
            </a:r>
            <a:r>
              <a:rPr lang="en-US" sz="2400" dirty="0" smtClean="0"/>
              <a:t>– Does it strongly support </a:t>
            </a:r>
            <a:r>
              <a:rPr lang="en-US" sz="2400" dirty="0"/>
              <a:t>existing CH </a:t>
            </a:r>
            <a:r>
              <a:rPr lang="en-US" sz="2400" dirty="0" smtClean="0"/>
              <a:t>enhancements? </a:t>
            </a:r>
          </a:p>
          <a:p>
            <a:pPr lvl="2">
              <a:buFont typeface="Arial" panose="020B0604020202020204" pitchFamily="34" charset="0"/>
              <a:buChar char="•"/>
            </a:pPr>
            <a:endParaRPr lang="en-US" sz="2400" dirty="0"/>
          </a:p>
          <a:p>
            <a:pPr marL="150876" lvl="1" indent="0">
              <a:buNone/>
            </a:pPr>
            <a:r>
              <a:rPr lang="en-US" sz="2400" dirty="0" smtClean="0"/>
              <a:t>III. Costs </a:t>
            </a:r>
            <a:r>
              <a:rPr lang="en-US" sz="2400" dirty="0"/>
              <a:t>and </a:t>
            </a:r>
            <a:r>
              <a:rPr lang="en-US" sz="2400" dirty="0" smtClean="0"/>
              <a:t>other negative </a:t>
            </a:r>
            <a:r>
              <a:rPr lang="en-US" sz="2400" dirty="0"/>
              <a:t>consequences of such </a:t>
            </a:r>
            <a:r>
              <a:rPr lang="en-US" sz="2400" dirty="0" smtClean="0"/>
              <a:t>enhancements</a:t>
            </a:r>
          </a:p>
          <a:p>
            <a:pPr marL="150876" lvl="1" indent="0">
              <a:buNone/>
            </a:pPr>
            <a:endParaRPr lang="en-US" sz="2400" dirty="0"/>
          </a:p>
          <a:p>
            <a:pPr marL="150876" lvl="1" indent="0">
              <a:buNone/>
            </a:pPr>
            <a:r>
              <a:rPr lang="en-US" sz="2400" dirty="0" smtClean="0"/>
              <a:t>IV</a:t>
            </a:r>
            <a:r>
              <a:rPr lang="en-US" sz="2400" dirty="0"/>
              <a:t>. </a:t>
            </a:r>
            <a:r>
              <a:rPr lang="en-US" sz="2400" dirty="0" smtClean="0"/>
              <a:t>Possible Solutions </a:t>
            </a:r>
            <a:endParaRPr lang="en-US" sz="2400" dirty="0"/>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457200"/>
            <a:ext cx="9144000" cy="1371600"/>
          </a:xfrm>
        </p:spPr>
        <p:txBody>
          <a:bodyPr>
            <a:normAutofit/>
          </a:bodyPr>
          <a:lstStyle/>
          <a:p>
            <a:pPr algn="ctr"/>
            <a:r>
              <a:rPr lang="en-US" sz="2800" b="1" dirty="0" smtClean="0"/>
              <a:t>Topics today</a:t>
            </a:r>
            <a:r>
              <a:rPr lang="en-US" sz="2800" b="1" u="sng" dirty="0" smtClean="0"/>
              <a:t> </a:t>
            </a:r>
            <a:endParaRPr lang="en-US" sz="2800" b="1" u="sng" dirty="0">
              <a:solidFill>
                <a:srgbClr val="FF0000"/>
              </a:solidFill>
            </a:endParaRPr>
          </a:p>
        </p:txBody>
      </p:sp>
    </p:spTree>
    <p:extLst>
      <p:ext uri="{BB962C8B-B14F-4D97-AF65-F5344CB8AC3E}">
        <p14:creationId xmlns:p14="http://schemas.microsoft.com/office/powerpoint/2010/main" val="3977298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30</a:t>
            </a:fld>
            <a:endParaRPr lang="en-US"/>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76200" y="2209800"/>
            <a:ext cx="9067800" cy="4038600"/>
          </a:xfrm>
        </p:spPr>
        <p:txBody>
          <a:bodyPr>
            <a:noAutofit/>
          </a:bodyPr>
          <a:lstStyle/>
          <a:p>
            <a:pPr marL="150876" lvl="1" indent="0">
              <a:buNone/>
            </a:pPr>
            <a:endParaRPr lang="en-US" sz="2400" dirty="0" smtClean="0"/>
          </a:p>
          <a:p>
            <a:pPr marL="150876" lvl="1" indent="0">
              <a:buNone/>
            </a:pPr>
            <a:endParaRPr lang="en-US" sz="2400" dirty="0"/>
          </a:p>
          <a:p>
            <a:pPr marL="150876" lvl="1" indent="0" algn="ctr">
              <a:buNone/>
            </a:pPr>
            <a:r>
              <a:rPr lang="en-US" sz="2400" b="1" dirty="0" smtClean="0"/>
              <a:t>Questions?</a:t>
            </a:r>
            <a:endParaRPr lang="en-US" sz="2400" b="1" dirty="0"/>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457200"/>
            <a:ext cx="9144000" cy="2362200"/>
          </a:xfrm>
        </p:spPr>
        <p:txBody>
          <a:bodyPr>
            <a:normAutofit/>
          </a:bodyPr>
          <a:lstStyle/>
          <a:p>
            <a:pPr algn="ctr"/>
            <a:r>
              <a:rPr lang="en-US" sz="2800" b="1" dirty="0" smtClean="0"/>
              <a:t>Thank for your attention!</a:t>
            </a:r>
            <a:r>
              <a:rPr lang="en-US" sz="2800" b="1" u="sng" dirty="0" smtClean="0"/>
              <a:t> </a:t>
            </a:r>
            <a:endParaRPr lang="en-US" sz="2800" b="1" u="sng" dirty="0">
              <a:solidFill>
                <a:srgbClr val="FF0000"/>
              </a:solidFill>
            </a:endParaRPr>
          </a:p>
        </p:txBody>
      </p:sp>
    </p:spTree>
    <p:extLst>
      <p:ext uri="{BB962C8B-B14F-4D97-AF65-F5344CB8AC3E}">
        <p14:creationId xmlns:p14="http://schemas.microsoft.com/office/powerpoint/2010/main" val="3566355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31</a:t>
            </a:fld>
            <a:endParaRPr lang="en-US"/>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14288" y="1219200"/>
            <a:ext cx="9129712" cy="5181600"/>
          </a:xfrm>
        </p:spPr>
        <p:txBody>
          <a:bodyPr>
            <a:noAutofit/>
          </a:bodyPr>
          <a:lstStyle/>
          <a:p>
            <a:pPr marL="150876" lvl="1" indent="0">
              <a:buNone/>
            </a:pPr>
            <a:r>
              <a:rPr lang="en-US" sz="2400" dirty="0" smtClean="0"/>
              <a:t>[ Bonus slides from here on…]</a:t>
            </a:r>
            <a:endParaRPr lang="en-US" sz="2400" dirty="0"/>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457200"/>
            <a:ext cx="9144000" cy="1371600"/>
          </a:xfrm>
        </p:spPr>
        <p:txBody>
          <a:bodyPr>
            <a:normAutofit/>
          </a:bodyPr>
          <a:lstStyle/>
          <a:p>
            <a:pPr algn="ctr"/>
            <a:r>
              <a:rPr lang="en-US" sz="2800" b="1" dirty="0" smtClean="0"/>
              <a:t> </a:t>
            </a:r>
            <a:endParaRPr lang="en-US" sz="2800" b="1" u="sng" dirty="0">
              <a:solidFill>
                <a:srgbClr val="FF0000"/>
              </a:solidFill>
            </a:endParaRPr>
          </a:p>
        </p:txBody>
      </p:sp>
    </p:spTree>
    <p:extLst>
      <p:ext uri="{BB962C8B-B14F-4D97-AF65-F5344CB8AC3E}">
        <p14:creationId xmlns:p14="http://schemas.microsoft.com/office/powerpoint/2010/main" val="969573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CF81E8-6DE5-4C92-89BE-5D6CD56A8BF1}" type="slidenum">
              <a:rPr lang="en-US" smtClean="0">
                <a:solidFill>
                  <a:prstClr val="black">
                    <a:tint val="75000"/>
                  </a:prstClr>
                </a:solidFill>
              </a:rPr>
              <a:pPr/>
              <a:t>32</a:t>
            </a:fld>
            <a:endParaRPr lang="en-US">
              <a:solidFill>
                <a:prstClr val="black">
                  <a:tint val="75000"/>
                </a:prstClr>
              </a:solidFill>
            </a:endParaRPr>
          </a:p>
        </p:txBody>
      </p:sp>
      <p:sp>
        <p:nvSpPr>
          <p:cNvPr id="2" name="Title 1"/>
          <p:cNvSpPr>
            <a:spLocks noGrp="1"/>
          </p:cNvSpPr>
          <p:nvPr>
            <p:ph type="title" idx="4294967295"/>
          </p:nvPr>
        </p:nvSpPr>
        <p:spPr>
          <a:xfrm>
            <a:off x="0" y="0"/>
            <a:ext cx="9144000" cy="1066800"/>
          </a:xfrm>
        </p:spPr>
        <p:txBody>
          <a:bodyPr>
            <a:noAutofit/>
          </a:bodyPr>
          <a:lstStyle/>
          <a:p>
            <a:pPr algn="ctr"/>
            <a:r>
              <a:rPr lang="en-US" sz="3000" b="1" dirty="0"/>
              <a:t>Felony Reconviction Rates, </a:t>
            </a:r>
            <a:r>
              <a:rPr lang="en-US" sz="3000" b="1" dirty="0" smtClean="0"/>
              <a:t/>
            </a:r>
            <a:br>
              <a:rPr lang="en-US" sz="3000" b="1" dirty="0" smtClean="0"/>
            </a:br>
            <a:r>
              <a:rPr lang="en-US" sz="3000" b="1" dirty="0" smtClean="0"/>
              <a:t>by </a:t>
            </a:r>
            <a:r>
              <a:rPr lang="en-US" sz="3000" b="1" dirty="0"/>
              <a:t>Minnesota Guidelines Criminal History </a:t>
            </a:r>
            <a:r>
              <a:rPr lang="en-US" sz="3000" b="1" dirty="0" smtClean="0"/>
              <a:t>Score</a:t>
            </a:r>
            <a:endParaRPr lang="en-US" sz="3000" dirty="0"/>
          </a:p>
        </p:txBody>
      </p:sp>
      <p:pic>
        <p:nvPicPr>
          <p:cNvPr id="8" name="Content Placeholder 7" descr="Screen Clipping"/>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 y="1066800"/>
            <a:ext cx="9144002" cy="5119688"/>
          </a:xfrm>
        </p:spPr>
      </p:pic>
      <p:sp>
        <p:nvSpPr>
          <p:cNvPr id="4" name="TextBox 3"/>
          <p:cNvSpPr txBox="1"/>
          <p:nvPr/>
        </p:nvSpPr>
        <p:spPr>
          <a:xfrm>
            <a:off x="2514600" y="2857501"/>
            <a:ext cx="457200"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dirty="0"/>
              <a:t>6.9%</a:t>
            </a:r>
          </a:p>
        </p:txBody>
      </p:sp>
    </p:spTree>
    <p:extLst>
      <p:ext uri="{BB962C8B-B14F-4D97-AF65-F5344CB8AC3E}">
        <p14:creationId xmlns:p14="http://schemas.microsoft.com/office/powerpoint/2010/main" val="1380555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7331C38-64DC-45B5-9092-A3DD7E579446}" type="slidenum">
              <a:rPr lang="en-US" smtClean="0"/>
              <a:t>33</a:t>
            </a:fld>
            <a:endParaRPr lang="en-US"/>
          </a:p>
        </p:txBody>
      </p:sp>
      <p:pic>
        <p:nvPicPr>
          <p:cNvPr id="4" name="Content Placeholder 3" descr="Screen Clipping"/>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6096000"/>
          </a:xfrm>
        </p:spPr>
      </p:pic>
    </p:spTree>
    <p:extLst>
      <p:ext uri="{BB962C8B-B14F-4D97-AF65-F5344CB8AC3E}">
        <p14:creationId xmlns:p14="http://schemas.microsoft.com/office/powerpoint/2010/main" val="3885787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81000"/>
            <a:ext cx="8991600" cy="5713512"/>
          </a:xfrm>
          <a:prstGeom prst="rect">
            <a:avLst/>
          </a:prstGeom>
        </p:spPr>
      </p:pic>
      <p:sp>
        <p:nvSpPr>
          <p:cNvPr id="6" name="Slide Number Placeholder 5"/>
          <p:cNvSpPr>
            <a:spLocks noGrp="1"/>
          </p:cNvSpPr>
          <p:nvPr>
            <p:ph type="sldNum" sz="quarter" idx="12"/>
          </p:nvPr>
        </p:nvSpPr>
        <p:spPr/>
        <p:txBody>
          <a:bodyPr/>
          <a:lstStyle/>
          <a:p>
            <a:fld id="{77331C38-64DC-45B5-9092-A3DD7E579446}" type="slidenum">
              <a:rPr lang="en-US" smtClean="0"/>
              <a:t>34</a:t>
            </a:fld>
            <a:endParaRPr lang="en-US"/>
          </a:p>
        </p:txBody>
      </p:sp>
    </p:spTree>
    <p:extLst>
      <p:ext uri="{BB962C8B-B14F-4D97-AF65-F5344CB8AC3E}">
        <p14:creationId xmlns:p14="http://schemas.microsoft.com/office/powerpoint/2010/main" val="2108211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7331C38-64DC-45B5-9092-A3DD7E579446}" type="slidenum">
              <a:rPr lang="en-US" smtClean="0"/>
              <a:t>35</a:t>
            </a:fld>
            <a:endParaRPr lang="en-US"/>
          </a:p>
        </p:txBody>
      </p:sp>
      <p:sp>
        <p:nvSpPr>
          <p:cNvPr id="2" name="Title 1"/>
          <p:cNvSpPr>
            <a:spLocks noGrp="1"/>
          </p:cNvSpPr>
          <p:nvPr>
            <p:ph type="title" idx="4294967295"/>
          </p:nvPr>
        </p:nvSpPr>
        <p:spPr>
          <a:xfrm>
            <a:off x="0" y="287341"/>
            <a:ext cx="9144000" cy="779460"/>
          </a:xfrm>
        </p:spPr>
        <p:txBody>
          <a:bodyPr>
            <a:normAutofit/>
          </a:bodyPr>
          <a:lstStyle/>
          <a:p>
            <a:pPr algn="ctr"/>
            <a:r>
              <a:rPr lang="en-US" sz="3000" b="1" dirty="0"/>
              <a:t>Recidivism Specialization by Offense Type</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0" y="1295400"/>
            <a:ext cx="8917940" cy="5029200"/>
          </a:xfrm>
          <a:prstGeom prst="rect">
            <a:avLst/>
          </a:prstGeom>
        </p:spPr>
      </p:pic>
    </p:spTree>
    <p:extLst>
      <p:ext uri="{BB962C8B-B14F-4D97-AF65-F5344CB8AC3E}">
        <p14:creationId xmlns:p14="http://schemas.microsoft.com/office/powerpoint/2010/main" val="13841106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36</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2" y="304800"/>
            <a:ext cx="8667843" cy="5791200"/>
          </a:xfrm>
          <a:prstGeom prst="rect">
            <a:avLst/>
          </a:prstGeom>
        </p:spPr>
      </p:pic>
    </p:spTree>
    <p:extLst>
      <p:ext uri="{BB962C8B-B14F-4D97-AF65-F5344CB8AC3E}">
        <p14:creationId xmlns:p14="http://schemas.microsoft.com/office/powerpoint/2010/main" val="1987776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37</a:t>
            </a:fld>
            <a:endParaRPr lang="en-US"/>
          </a:p>
        </p:txBody>
      </p:sp>
      <p:sp>
        <p:nvSpPr>
          <p:cNvPr id="2" name="Title 1"/>
          <p:cNvSpPr>
            <a:spLocks noGrp="1"/>
          </p:cNvSpPr>
          <p:nvPr>
            <p:ph type="title" idx="4294967295"/>
          </p:nvPr>
        </p:nvSpPr>
        <p:spPr>
          <a:xfrm>
            <a:off x="0" y="1"/>
            <a:ext cx="9144000" cy="1066799"/>
          </a:xfrm>
        </p:spPr>
        <p:txBody>
          <a:bodyPr>
            <a:normAutofit/>
          </a:bodyPr>
          <a:lstStyle/>
          <a:p>
            <a:pPr algn="ctr"/>
            <a:r>
              <a:rPr lang="en-US" sz="3000" b="1" dirty="0"/>
              <a:t>Unanswered Questions About Criminal History, </a:t>
            </a:r>
            <a:r>
              <a:rPr lang="en-US" sz="3000" b="1" dirty="0" smtClean="0"/>
              <a:t/>
            </a:r>
            <a:br>
              <a:rPr lang="en-US" sz="3000" b="1" dirty="0" smtClean="0"/>
            </a:br>
            <a:r>
              <a:rPr lang="en-US" sz="3000" b="1" dirty="0" smtClean="0"/>
              <a:t>Sentencing</a:t>
            </a:r>
            <a:r>
              <a:rPr lang="en-US" sz="3000" b="1" dirty="0"/>
              <a:t>, and Recidivism</a:t>
            </a:r>
          </a:p>
        </p:txBody>
      </p:sp>
      <p:sp>
        <p:nvSpPr>
          <p:cNvPr id="3" name="Content Placeholder 2"/>
          <p:cNvSpPr>
            <a:spLocks noGrp="1"/>
          </p:cNvSpPr>
          <p:nvPr>
            <p:ph idx="4294967295"/>
          </p:nvPr>
        </p:nvSpPr>
        <p:spPr>
          <a:xfrm>
            <a:off x="152400" y="1143000"/>
            <a:ext cx="8991600" cy="5257801"/>
          </a:xfrm>
        </p:spPr>
        <p:txBody>
          <a:bodyPr>
            <a:noAutofit/>
          </a:bodyPr>
          <a:lstStyle/>
          <a:p>
            <a:pPr>
              <a:buFont typeface="Wingdings" panose="05000000000000000000" pitchFamily="2" charset="2"/>
              <a:buChar char="§"/>
            </a:pPr>
            <a:r>
              <a:rPr lang="en-US" sz="2400" dirty="0"/>
              <a:t>How well do varying formulations of the criminal history score target high-risk and serious offenders? </a:t>
            </a:r>
          </a:p>
          <a:p>
            <a:pPr lvl="1">
              <a:buFont typeface="Wingdings" panose="05000000000000000000" pitchFamily="2" charset="2"/>
              <a:buChar char="Ø"/>
            </a:pPr>
            <a:r>
              <a:rPr lang="en-US" sz="2400" dirty="0" smtClean="0"/>
              <a:t> Empirical </a:t>
            </a:r>
            <a:r>
              <a:rPr lang="en-US" sz="2400" dirty="0"/>
              <a:t>research done in MN, PA, and federal system. </a:t>
            </a:r>
          </a:p>
          <a:p>
            <a:pPr>
              <a:buFont typeface="Wingdings" panose="05000000000000000000" pitchFamily="2" charset="2"/>
              <a:buChar char="§"/>
            </a:pPr>
            <a:r>
              <a:rPr lang="en-US" sz="2400" dirty="0"/>
              <a:t>How should jurisdictions sentence low-risk, serious offenders compared to high-risk, low-level offenders? </a:t>
            </a:r>
          </a:p>
          <a:p>
            <a:pPr>
              <a:buFont typeface="Wingdings" panose="05000000000000000000" pitchFamily="2" charset="2"/>
              <a:buChar char="§"/>
            </a:pPr>
            <a:r>
              <a:rPr lang="en-US" sz="2400" dirty="0"/>
              <a:t>How do non-codified considerations of criminal history affect sentencing under guidelines? </a:t>
            </a:r>
          </a:p>
          <a:p>
            <a:pPr lvl="1">
              <a:buFont typeface="Wingdings" panose="05000000000000000000" pitchFamily="2" charset="2"/>
              <a:buChar char="Ø"/>
            </a:pPr>
            <a:r>
              <a:rPr lang="en-US" sz="2400" dirty="0" smtClean="0"/>
              <a:t> How </a:t>
            </a:r>
            <a:r>
              <a:rPr lang="en-US" sz="2400" dirty="0"/>
              <a:t>do such factors affect sentencing in non-guideline states?</a:t>
            </a:r>
          </a:p>
          <a:p>
            <a:pPr>
              <a:buFont typeface="Wingdings" panose="05000000000000000000" pitchFamily="2" charset="2"/>
              <a:buChar char="§"/>
            </a:pPr>
            <a:r>
              <a:rPr lang="en-US" sz="2400" dirty="0"/>
              <a:t>How do other risk factors (age, offense type, etc.) interact with the criminal history score to affect likelihood of recidivism? 	</a:t>
            </a:r>
          </a:p>
          <a:p>
            <a:pPr lvl="1">
              <a:buFont typeface="Wingdings" panose="05000000000000000000" pitchFamily="2" charset="2"/>
              <a:buChar char="Ø"/>
            </a:pPr>
            <a:r>
              <a:rPr lang="en-US" sz="2400" dirty="0" smtClean="0"/>
              <a:t> Should </a:t>
            </a:r>
            <a:r>
              <a:rPr lang="en-US" sz="2400" dirty="0"/>
              <a:t>these be codified into sentencing schemes?</a:t>
            </a:r>
          </a:p>
          <a:p>
            <a:pPr>
              <a:buFont typeface="Wingdings" panose="05000000000000000000" pitchFamily="2" charset="2"/>
              <a:buChar char="§"/>
            </a:pPr>
            <a:r>
              <a:rPr lang="en-US" sz="2400" dirty="0"/>
              <a:t>How does the sentence itself (prison; not) affect risk of recidivism? </a:t>
            </a:r>
          </a:p>
        </p:txBody>
      </p:sp>
    </p:spTree>
    <p:extLst>
      <p:ext uri="{BB962C8B-B14F-4D97-AF65-F5344CB8AC3E}">
        <p14:creationId xmlns:p14="http://schemas.microsoft.com/office/powerpoint/2010/main" val="369213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6B14F9-D15D-9A40-A0E9-6BE4400062C2}"/>
              </a:ext>
            </a:extLst>
          </p:cNvPr>
          <p:cNvPicPr>
            <a:picLocks noChangeAspect="1"/>
          </p:cNvPicPr>
          <p:nvPr/>
        </p:nvPicPr>
        <p:blipFill>
          <a:blip r:embed="rId3">
            <a:alphaModFix amt="35000"/>
          </a:blip>
          <a:stretch>
            <a:fillRect/>
          </a:stretch>
        </p:blipFill>
        <p:spPr>
          <a:xfrm rot="433220">
            <a:off x="4929775" y="23429"/>
            <a:ext cx="4840088" cy="6064299"/>
          </a:xfrm>
          <a:prstGeom prst="rect">
            <a:avLst/>
          </a:prstGeom>
        </p:spPr>
      </p:pic>
      <p:sp>
        <p:nvSpPr>
          <p:cNvPr id="3" name="Slide Number Placeholder 2"/>
          <p:cNvSpPr>
            <a:spLocks noGrp="1"/>
          </p:cNvSpPr>
          <p:nvPr>
            <p:ph type="sldNum" sz="quarter" idx="12"/>
          </p:nvPr>
        </p:nvSpPr>
        <p:spPr/>
        <p:txBody>
          <a:bodyPr/>
          <a:lstStyle/>
          <a:p>
            <a:fld id="{77331C38-64DC-45B5-9092-A3DD7E579446}" type="slidenum">
              <a:rPr lang="en-US" smtClean="0"/>
              <a:t>38</a:t>
            </a:fld>
            <a:endParaRPr lang="en-US"/>
          </a:p>
        </p:txBody>
      </p:sp>
      <p:sp>
        <p:nvSpPr>
          <p:cNvPr id="2" name="Title 1">
            <a:extLst>
              <a:ext uri="{FF2B5EF4-FFF2-40B4-BE49-F238E27FC236}">
                <a16:creationId xmlns:a16="http://schemas.microsoft.com/office/drawing/2014/main" id="{988E4963-7CA5-6F4F-8F17-9638B2DE3A66}"/>
              </a:ext>
            </a:extLst>
          </p:cNvPr>
          <p:cNvSpPr>
            <a:spLocks noGrp="1"/>
          </p:cNvSpPr>
          <p:nvPr>
            <p:ph type="title" idx="4294967295"/>
          </p:nvPr>
        </p:nvSpPr>
        <p:spPr>
          <a:xfrm>
            <a:off x="0" y="304801"/>
            <a:ext cx="9144000" cy="1143000"/>
          </a:xfrm>
        </p:spPr>
        <p:txBody>
          <a:bodyPr>
            <a:normAutofit/>
          </a:bodyPr>
          <a:lstStyle/>
          <a:p>
            <a:pPr algn="ctr"/>
            <a:r>
              <a:rPr lang="en-US" sz="3000" b="1" dirty="0" smtClean="0"/>
              <a:t>IV.  Origins </a:t>
            </a:r>
            <a:r>
              <a:rPr lang="en-US" sz="3000" b="1" dirty="0"/>
              <a:t>of Guidelines Criminal History Scores</a:t>
            </a:r>
            <a:br>
              <a:rPr lang="en-US" sz="3000" b="1" dirty="0"/>
            </a:br>
            <a:endParaRPr lang="en-US" sz="3000" b="1" dirty="0"/>
          </a:p>
        </p:txBody>
      </p:sp>
      <p:graphicFrame>
        <p:nvGraphicFramePr>
          <p:cNvPr id="4" name="Content Placeholder 3">
            <a:extLst>
              <a:ext uri="{FF2B5EF4-FFF2-40B4-BE49-F238E27FC236}">
                <a16:creationId xmlns:a16="http://schemas.microsoft.com/office/drawing/2014/main" id="{C61F4D25-3C31-2B4C-99F0-84AA5E80CF68}"/>
              </a:ext>
            </a:extLst>
          </p:cNvPr>
          <p:cNvGraphicFramePr>
            <a:graphicFrameLocks noGrp="1"/>
          </p:cNvGraphicFramePr>
          <p:nvPr>
            <p:ph idx="4294967295"/>
            <p:extLst>
              <p:ext uri="{D42A27DB-BD31-4B8C-83A1-F6EECF244321}">
                <p14:modId xmlns:p14="http://schemas.microsoft.com/office/powerpoint/2010/main" val="2658079563"/>
              </p:ext>
            </p:extLst>
          </p:nvPr>
        </p:nvGraphicFramePr>
        <p:xfrm>
          <a:off x="0" y="1066801"/>
          <a:ext cx="8991600" cy="27976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2">
            <a:extLst>
              <a:ext uri="{FF2B5EF4-FFF2-40B4-BE49-F238E27FC236}">
                <a16:creationId xmlns:a16="http://schemas.microsoft.com/office/drawing/2014/main" id="{1696F0DD-EF70-7240-96AC-31965FCB06D2}"/>
              </a:ext>
            </a:extLst>
          </p:cNvPr>
          <p:cNvSpPr txBox="1">
            <a:spLocks/>
          </p:cNvSpPr>
          <p:nvPr/>
        </p:nvSpPr>
        <p:spPr>
          <a:xfrm>
            <a:off x="271330" y="3505200"/>
            <a:ext cx="8720270" cy="19812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400" dirty="0" smtClean="0"/>
              <a:t>A </a:t>
            </a:r>
            <a:r>
              <a:rPr lang="en-US" sz="2400" dirty="0"/>
              <a:t>longer prior record didn’t always correlate with more prison, in pre-guidelines periods.</a:t>
            </a:r>
          </a:p>
          <a:p>
            <a:pPr>
              <a:buFont typeface="Wingdings" panose="05000000000000000000" pitchFamily="2" charset="2"/>
              <a:buChar char="§"/>
            </a:pPr>
            <a:r>
              <a:rPr lang="en-US" sz="2400" dirty="0"/>
              <a:t>The architects of pilot guidelines projects built out the grid anyway.</a:t>
            </a:r>
          </a:p>
        </p:txBody>
      </p:sp>
    </p:spTree>
    <p:extLst>
      <p:ext uri="{BB962C8B-B14F-4D97-AF65-F5344CB8AC3E}">
        <p14:creationId xmlns:p14="http://schemas.microsoft.com/office/powerpoint/2010/main" val="450062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39</a:t>
            </a:fld>
            <a:endParaRPr lang="en-US"/>
          </a:p>
        </p:txBody>
      </p:sp>
      <p:sp>
        <p:nvSpPr>
          <p:cNvPr id="2" name="Title 1">
            <a:extLst>
              <a:ext uri="{FF2B5EF4-FFF2-40B4-BE49-F238E27FC236}">
                <a16:creationId xmlns:a16="http://schemas.microsoft.com/office/drawing/2014/main" id="{4E289B91-6423-A44D-81C0-2A82EAB6712B}"/>
              </a:ext>
            </a:extLst>
          </p:cNvPr>
          <p:cNvSpPr>
            <a:spLocks noGrp="1"/>
          </p:cNvSpPr>
          <p:nvPr>
            <p:ph type="title" idx="4294967295"/>
          </p:nvPr>
        </p:nvSpPr>
        <p:spPr>
          <a:xfrm>
            <a:off x="0" y="287341"/>
            <a:ext cx="9144000" cy="855659"/>
          </a:xfrm>
        </p:spPr>
        <p:txBody>
          <a:bodyPr>
            <a:normAutofit/>
          </a:bodyPr>
          <a:lstStyle/>
          <a:p>
            <a:pPr algn="ctr"/>
            <a:r>
              <a:rPr lang="en-US" sz="3000" b="1" dirty="0"/>
              <a:t>Origins Cont’d (1970s Pilot Project)</a:t>
            </a:r>
          </a:p>
        </p:txBody>
      </p:sp>
      <p:sp>
        <p:nvSpPr>
          <p:cNvPr id="3" name="Content Placeholder 2">
            <a:extLst>
              <a:ext uri="{FF2B5EF4-FFF2-40B4-BE49-F238E27FC236}">
                <a16:creationId xmlns:a16="http://schemas.microsoft.com/office/drawing/2014/main" id="{B91AC9E4-D33B-254A-A0F0-A0A555476E1D}"/>
              </a:ext>
            </a:extLst>
          </p:cNvPr>
          <p:cNvSpPr>
            <a:spLocks noGrp="1"/>
          </p:cNvSpPr>
          <p:nvPr>
            <p:ph idx="4294967295"/>
          </p:nvPr>
        </p:nvSpPr>
        <p:spPr>
          <a:xfrm>
            <a:off x="167244" y="1524000"/>
            <a:ext cx="8991600" cy="4192590"/>
          </a:xfrm>
        </p:spPr>
        <p:txBody>
          <a:bodyPr>
            <a:normAutofit/>
          </a:bodyPr>
          <a:lstStyle/>
          <a:p>
            <a:pPr marL="0" indent="0">
              <a:buNone/>
            </a:pPr>
            <a:r>
              <a:rPr lang="en-US" sz="2400" b="1" dirty="0"/>
              <a:t>Maricopa County </a:t>
            </a:r>
          </a:p>
          <a:p>
            <a:pPr>
              <a:buFont typeface="Arial" panose="020B0604020202020204" pitchFamily="34" charset="0"/>
              <a:buChar char="•"/>
            </a:pPr>
            <a:r>
              <a:rPr lang="en-US" sz="2400" dirty="0"/>
              <a:t>For the general model, the researchers considered </a:t>
            </a:r>
            <a:r>
              <a:rPr lang="en-US" sz="2400" u="sng" dirty="0"/>
              <a:t>21</a:t>
            </a:r>
            <a:r>
              <a:rPr lang="en-US" sz="2400" dirty="0"/>
              <a:t> potential criminal-history-related variables. Of these, </a:t>
            </a:r>
            <a:r>
              <a:rPr lang="en-US" sz="2400" u="sng" dirty="0"/>
              <a:t>19 variables held a statistically significant relationship with </a:t>
            </a:r>
            <a:r>
              <a:rPr lang="en-US" sz="2400" b="1" u="sng" dirty="0"/>
              <a:t>disposition</a:t>
            </a:r>
            <a:r>
              <a:rPr lang="en-US" sz="2400" b="1" dirty="0"/>
              <a:t> (</a:t>
            </a:r>
            <a:r>
              <a:rPr lang="en-US" sz="2400" dirty="0"/>
              <a:t>and the other two variables were marginally significant, at .057 and .093). </a:t>
            </a:r>
          </a:p>
          <a:p>
            <a:pPr marL="0" indent="0">
              <a:buNone/>
            </a:pPr>
            <a:endParaRPr lang="en-US" sz="2400" dirty="0" smtClean="0"/>
          </a:p>
          <a:p>
            <a:pPr>
              <a:buFont typeface="Arial" panose="020B0604020202020204" pitchFamily="34" charset="0"/>
              <a:buChar char="•"/>
            </a:pPr>
            <a:r>
              <a:rPr lang="en-US" sz="2400" dirty="0" smtClean="0"/>
              <a:t>But </a:t>
            </a:r>
            <a:r>
              <a:rPr lang="en-US" sz="2400" u="sng" dirty="0"/>
              <a:t>only four</a:t>
            </a:r>
            <a:r>
              <a:rPr lang="en-US" sz="2400" dirty="0"/>
              <a:t> of the 21 variables were related to the minimum and maximum </a:t>
            </a:r>
            <a:r>
              <a:rPr lang="en-US" sz="2400" b="1" dirty="0"/>
              <a:t>sentence-length</a:t>
            </a:r>
            <a:r>
              <a:rPr lang="en-US" sz="2400" dirty="0"/>
              <a:t> outcomes at statistically significant levels.</a:t>
            </a:r>
          </a:p>
        </p:txBody>
      </p:sp>
    </p:spTree>
    <p:extLst>
      <p:ext uri="{BB962C8B-B14F-4D97-AF65-F5344CB8AC3E}">
        <p14:creationId xmlns:p14="http://schemas.microsoft.com/office/powerpoint/2010/main" val="1720683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4</a:t>
            </a:fld>
            <a:endParaRPr lang="en-US"/>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14288" y="1524000"/>
            <a:ext cx="9129712" cy="4876800"/>
          </a:xfrm>
        </p:spPr>
        <p:txBody>
          <a:bodyPr>
            <a:noAutofit/>
          </a:bodyPr>
          <a:lstStyle/>
          <a:p>
            <a:pPr marL="150876" lvl="1" indent="0">
              <a:buNone/>
            </a:pPr>
            <a:r>
              <a:rPr lang="en-US" sz="2400" dirty="0" smtClean="0"/>
              <a:t>CH enhancements have a major and growing impact on the type and severity of recommended and imposed sentences under the Guidelines. Here are several ways to measure the current and changing impact –</a:t>
            </a:r>
          </a:p>
          <a:p>
            <a:pPr marL="150876" lvl="1" indent="0">
              <a:buNone/>
            </a:pPr>
            <a:endParaRPr lang="en-US" sz="2400" dirty="0" smtClean="0"/>
          </a:p>
          <a:p>
            <a:pPr marL="150876" lvl="1" indent="0">
              <a:buNone/>
            </a:pPr>
            <a:r>
              <a:rPr lang="en-US" sz="2400" u="sng" dirty="0" smtClean="0"/>
              <a:t>The CH “multiplier”</a:t>
            </a:r>
            <a:r>
              <a:rPr lang="en-US" sz="2400" dirty="0" smtClean="0"/>
              <a:t> – how much more severe are recommended custody sentences for highest-history offenders, compared to lowest-history offenders?  </a:t>
            </a:r>
          </a:p>
          <a:p>
            <a:pPr marL="150876" lvl="1" indent="0">
              <a:buNone/>
            </a:pPr>
            <a:endParaRPr lang="en-US" sz="2400" dirty="0" smtClean="0"/>
          </a:p>
          <a:p>
            <a:pPr marL="150876" lvl="1" indent="0">
              <a:buNone/>
            </a:pPr>
            <a:r>
              <a:rPr lang="en-US" sz="2400" dirty="0" smtClean="0"/>
              <a:t>Answer </a:t>
            </a:r>
            <a:r>
              <a:rPr lang="en-US" sz="2400" dirty="0"/>
              <a:t>– on the standard grid, </a:t>
            </a:r>
            <a:r>
              <a:rPr lang="en-US" sz="2400" dirty="0" smtClean="0"/>
              <a:t>recommended highest-history prison terms are, on average, 2 times more severe than recommended lowest-history prison terms.   (Note: many of the latter are stayed terms; if in lieu of the stayed terms we use the mid-point of the allowable jail-sentence range [0-12 months], the grid average multiplier rises to 4.7) </a:t>
            </a:r>
          </a:p>
          <a:p>
            <a:pPr marL="150876" lvl="1" indent="0">
              <a:buNone/>
            </a:pPr>
            <a:endParaRPr lang="en-US" sz="2400" dirty="0" smtClean="0"/>
          </a:p>
          <a:p>
            <a:pPr marL="150876" lvl="1" indent="0">
              <a:buNone/>
            </a:pPr>
            <a:endParaRPr lang="en-US" sz="2400" dirty="0"/>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0"/>
            <a:ext cx="9144000" cy="1295400"/>
          </a:xfrm>
        </p:spPr>
        <p:txBody>
          <a:bodyPr>
            <a:normAutofit/>
          </a:bodyPr>
          <a:lstStyle/>
          <a:p>
            <a:pPr algn="ctr"/>
            <a:r>
              <a:rPr lang="en-US" sz="2800" b="1" dirty="0" smtClean="0"/>
              <a:t>I. Overview </a:t>
            </a:r>
            <a:r>
              <a:rPr lang="en-US" sz="2800" b="1" dirty="0"/>
              <a:t>of Criminal History impacts in Minnesota, </a:t>
            </a:r>
            <a:r>
              <a:rPr lang="en-US" sz="2800" b="1" dirty="0" smtClean="0"/>
              <a:t/>
            </a:r>
            <a:br>
              <a:rPr lang="en-US" sz="2800" b="1" dirty="0" smtClean="0"/>
            </a:br>
            <a:r>
              <a:rPr lang="en-US" sz="2800" b="1" dirty="0" smtClean="0"/>
              <a:t>at </a:t>
            </a:r>
            <a:r>
              <a:rPr lang="en-US" sz="2800" b="1" dirty="0"/>
              <a:t>present and </a:t>
            </a:r>
            <a:r>
              <a:rPr lang="en-US" sz="2800" b="1" dirty="0" smtClean="0"/>
              <a:t>over </a:t>
            </a:r>
            <a:r>
              <a:rPr lang="en-US" sz="2800" b="1" dirty="0"/>
              <a:t>time </a:t>
            </a:r>
            <a:endParaRPr lang="en-US" sz="2800" b="1" u="sng" dirty="0">
              <a:solidFill>
                <a:srgbClr val="FF0000"/>
              </a:solidFill>
            </a:endParaRPr>
          </a:p>
        </p:txBody>
      </p:sp>
    </p:spTree>
    <p:extLst>
      <p:ext uri="{BB962C8B-B14F-4D97-AF65-F5344CB8AC3E}">
        <p14:creationId xmlns:p14="http://schemas.microsoft.com/office/powerpoint/2010/main" val="40783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40</a:t>
            </a:fld>
            <a:endParaRPr lang="en-US"/>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287341"/>
            <a:ext cx="9144000" cy="855660"/>
          </a:xfrm>
        </p:spPr>
        <p:txBody>
          <a:bodyPr>
            <a:normAutofit/>
          </a:bodyPr>
          <a:lstStyle/>
          <a:p>
            <a:pPr algn="ctr"/>
            <a:r>
              <a:rPr lang="en-US" sz="3000" b="1" dirty="0"/>
              <a:t>Origins Cont’d</a:t>
            </a:r>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152400" y="1447801"/>
            <a:ext cx="8991600" cy="4421190"/>
          </a:xfrm>
        </p:spPr>
        <p:txBody>
          <a:bodyPr>
            <a:normAutofit/>
          </a:bodyPr>
          <a:lstStyle/>
          <a:p>
            <a:pPr marL="0" indent="0">
              <a:buNone/>
            </a:pPr>
            <a:r>
              <a:rPr lang="en-US" sz="2800" b="1" dirty="0"/>
              <a:t>Cook County</a:t>
            </a:r>
            <a:r>
              <a:rPr lang="en-US" sz="2800" dirty="0"/>
              <a:t> </a:t>
            </a:r>
          </a:p>
          <a:p>
            <a:pPr>
              <a:buFont typeface="Wingdings" panose="05000000000000000000" pitchFamily="2" charset="2"/>
              <a:buChar char="§"/>
            </a:pPr>
            <a:r>
              <a:rPr lang="en-US" sz="2800" u="sng" dirty="0"/>
              <a:t>Many Individual cells did not conform to the overall pattern</a:t>
            </a:r>
            <a:r>
              <a:rPr lang="en-US" sz="2800" dirty="0"/>
              <a:t>, whereby increasing offense and offenders scores were paralleled by increasing prison-length sentence severity.</a:t>
            </a:r>
          </a:p>
          <a:p>
            <a:pPr>
              <a:buFont typeface="Wingdings" panose="05000000000000000000" pitchFamily="2" charset="2"/>
              <a:buChar char="§"/>
            </a:pPr>
            <a:r>
              <a:rPr lang="en-US" sz="2800" dirty="0"/>
              <a:t>But rather than creating a separate scoring mechanism to predict the prison length decision, the researchers “utilized the minimum and maximum sentences of contiguous cells to resolve this problem.”</a:t>
            </a:r>
          </a:p>
          <a:p>
            <a:pPr>
              <a:buFont typeface="Wingdings" panose="05000000000000000000" pitchFamily="2" charset="2"/>
              <a:buChar char="§"/>
            </a:pPr>
            <a:r>
              <a:rPr lang="en-US" sz="2800" dirty="0"/>
              <a:t>As a result, “</a:t>
            </a:r>
            <a:r>
              <a:rPr lang="en-US" sz="2800" u="sng" dirty="0"/>
              <a:t>mapping the length of sentences was not predictive</a:t>
            </a:r>
            <a:r>
              <a:rPr lang="en-US" sz="2800" dirty="0"/>
              <a:t> in the statistical sense.”</a:t>
            </a:r>
          </a:p>
        </p:txBody>
      </p:sp>
    </p:spTree>
    <p:extLst>
      <p:ext uri="{BB962C8B-B14F-4D97-AF65-F5344CB8AC3E}">
        <p14:creationId xmlns:p14="http://schemas.microsoft.com/office/powerpoint/2010/main" val="3206623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41</a:t>
            </a:fld>
            <a:endParaRPr lang="en-US"/>
          </a:p>
        </p:txBody>
      </p:sp>
      <p:sp>
        <p:nvSpPr>
          <p:cNvPr id="2" name="Title 1">
            <a:extLst>
              <a:ext uri="{FF2B5EF4-FFF2-40B4-BE49-F238E27FC236}">
                <a16:creationId xmlns:a16="http://schemas.microsoft.com/office/drawing/2014/main" id="{B248382A-8FC8-9A49-87E1-A91A44B12FD2}"/>
              </a:ext>
            </a:extLst>
          </p:cNvPr>
          <p:cNvSpPr>
            <a:spLocks noGrp="1"/>
          </p:cNvSpPr>
          <p:nvPr>
            <p:ph type="title" idx="4294967295"/>
          </p:nvPr>
        </p:nvSpPr>
        <p:spPr>
          <a:xfrm>
            <a:off x="0" y="1"/>
            <a:ext cx="9144000" cy="533399"/>
          </a:xfrm>
        </p:spPr>
        <p:txBody>
          <a:bodyPr>
            <a:normAutofit/>
          </a:bodyPr>
          <a:lstStyle/>
          <a:p>
            <a:pPr algn="ctr"/>
            <a:r>
              <a:rPr lang="en-US" sz="3000" b="1" dirty="0"/>
              <a:t>Origins Cont’d</a:t>
            </a:r>
          </a:p>
        </p:txBody>
      </p:sp>
      <p:sp>
        <p:nvSpPr>
          <p:cNvPr id="3" name="Content Placeholder 2">
            <a:extLst>
              <a:ext uri="{FF2B5EF4-FFF2-40B4-BE49-F238E27FC236}">
                <a16:creationId xmlns:a16="http://schemas.microsoft.com/office/drawing/2014/main" id="{3BD0799B-5B2C-A345-A817-44401A6A150D}"/>
              </a:ext>
            </a:extLst>
          </p:cNvPr>
          <p:cNvSpPr>
            <a:spLocks noGrp="1"/>
          </p:cNvSpPr>
          <p:nvPr>
            <p:ph idx="4294967295"/>
          </p:nvPr>
        </p:nvSpPr>
        <p:spPr>
          <a:xfrm>
            <a:off x="152400" y="533400"/>
            <a:ext cx="8991600" cy="5791200"/>
          </a:xfrm>
        </p:spPr>
        <p:txBody>
          <a:bodyPr>
            <a:noAutofit/>
          </a:bodyPr>
          <a:lstStyle/>
          <a:p>
            <a:pPr marL="0" indent="0">
              <a:buNone/>
            </a:pPr>
            <a:r>
              <a:rPr lang="en-US" sz="2300" b="1" dirty="0"/>
              <a:t>Maryland </a:t>
            </a:r>
          </a:p>
          <a:p>
            <a:pPr>
              <a:buFont typeface="Arial" panose="020B0604020202020204" pitchFamily="34" charset="0"/>
              <a:buChar char="•"/>
            </a:pPr>
            <a:r>
              <a:rPr lang="en-US" sz="2300" dirty="0" smtClean="0"/>
              <a:t>In </a:t>
            </a:r>
            <a:r>
              <a:rPr lang="en-US" sz="2300" dirty="0"/>
              <a:t>constructing the Maryland grids, the Maryland staff first sought to base the grids on empirical analysis. However, </a:t>
            </a:r>
            <a:r>
              <a:rPr lang="en-US" sz="2300" u="sng" dirty="0"/>
              <a:t>these efforts “proved ‘inconclusive’ and ‘disappointing</a:t>
            </a:r>
            <a:r>
              <a:rPr lang="en-US" sz="2300" dirty="0"/>
              <a:t>’”.</a:t>
            </a:r>
          </a:p>
          <a:p>
            <a:pPr>
              <a:buFont typeface="Arial" panose="020B0604020202020204" pitchFamily="34" charset="0"/>
              <a:buChar char="•"/>
            </a:pPr>
            <a:r>
              <a:rPr lang="en-US" sz="2300" dirty="0"/>
              <a:t>Consequently, the grids were constructed with the consideration of the empirical analysis supplemented with “</a:t>
            </a:r>
            <a:r>
              <a:rPr lang="en-US" sz="2300" u="sng" dirty="0"/>
              <a:t>a good deal of collective judgment</a:t>
            </a:r>
            <a:r>
              <a:rPr lang="en-US" sz="2300" dirty="0"/>
              <a:t>.”</a:t>
            </a:r>
          </a:p>
          <a:p>
            <a:pPr>
              <a:buFont typeface="Arial" panose="020B0604020202020204" pitchFamily="34" charset="0"/>
              <a:buChar char="•"/>
            </a:pPr>
            <a:r>
              <a:rPr lang="en-US" sz="2300" dirty="0"/>
              <a:t>In fact, “The Advisory Board’s choice of factors was </a:t>
            </a:r>
            <a:r>
              <a:rPr lang="en-US" sz="2300" u="sng" dirty="0"/>
              <a:t>little, if at all, influenced by the analytic results</a:t>
            </a:r>
            <a:r>
              <a:rPr lang="en-US" sz="2300" dirty="0"/>
              <a:t>. . . . Score weights were also set independent of any analysis or modeling.”</a:t>
            </a:r>
          </a:p>
          <a:p>
            <a:pPr>
              <a:buFont typeface="Arial" panose="020B0604020202020204" pitchFamily="34" charset="0"/>
              <a:buChar char="•"/>
            </a:pPr>
            <a:r>
              <a:rPr lang="en-US" sz="2300" dirty="0"/>
              <a:t>As with the pilot Albany Guidelines, </a:t>
            </a:r>
            <a:r>
              <a:rPr lang="en-US" sz="2300" b="1" u="sng" dirty="0"/>
              <a:t>the grids were “shaped on the basis of analyzing the decision to incarcerate (IN/OUT) rather than sentence length</a:t>
            </a:r>
            <a:r>
              <a:rPr lang="en-US" sz="2300" dirty="0"/>
              <a:t>[.]”</a:t>
            </a:r>
          </a:p>
          <a:p>
            <a:pPr>
              <a:buFont typeface="Arial" panose="020B0604020202020204" pitchFamily="34" charset="0"/>
              <a:buChar char="•"/>
            </a:pPr>
            <a:r>
              <a:rPr lang="en-US" sz="2300" dirty="0"/>
              <a:t>The result, based on an impact evaluation performed after the guidelines had been in effect for a year, was that “</a:t>
            </a:r>
            <a:r>
              <a:rPr lang="en-US" sz="2300" b="1" u="sng" dirty="0"/>
              <a:t>offenders with serious prior convictions received significantly more severe sentences under the guidelines</a:t>
            </a:r>
            <a:r>
              <a:rPr lang="en-US" sz="2300" b="1" dirty="0"/>
              <a:t> </a:t>
            </a:r>
            <a:r>
              <a:rPr lang="en-US" sz="2300" dirty="0"/>
              <a:t>than they had before.”</a:t>
            </a:r>
          </a:p>
        </p:txBody>
      </p:sp>
    </p:spTree>
    <p:extLst>
      <p:ext uri="{BB962C8B-B14F-4D97-AF65-F5344CB8AC3E}">
        <p14:creationId xmlns:p14="http://schemas.microsoft.com/office/powerpoint/2010/main" val="3160730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42</a:t>
            </a:fld>
            <a:endParaRPr lang="en-US"/>
          </a:p>
        </p:txBody>
      </p:sp>
      <p:sp>
        <p:nvSpPr>
          <p:cNvPr id="2" name="Title 1">
            <a:extLst>
              <a:ext uri="{FF2B5EF4-FFF2-40B4-BE49-F238E27FC236}">
                <a16:creationId xmlns:a16="http://schemas.microsoft.com/office/drawing/2014/main" id="{B248382A-8FC8-9A49-87E1-A91A44B12FD2}"/>
              </a:ext>
            </a:extLst>
          </p:cNvPr>
          <p:cNvSpPr>
            <a:spLocks noGrp="1"/>
          </p:cNvSpPr>
          <p:nvPr>
            <p:ph type="title" idx="4294967295"/>
          </p:nvPr>
        </p:nvSpPr>
        <p:spPr>
          <a:xfrm>
            <a:off x="0" y="76200"/>
            <a:ext cx="9144000" cy="762001"/>
          </a:xfrm>
        </p:spPr>
        <p:txBody>
          <a:bodyPr>
            <a:normAutofit/>
          </a:bodyPr>
          <a:lstStyle/>
          <a:p>
            <a:pPr algn="ctr"/>
            <a:r>
              <a:rPr lang="en-US" sz="3000" b="1" dirty="0"/>
              <a:t>Origins </a:t>
            </a:r>
            <a:r>
              <a:rPr lang="en-US" sz="3000" b="1" dirty="0" smtClean="0"/>
              <a:t>Cont’d</a:t>
            </a:r>
            <a:endParaRPr lang="en-US" sz="3000" b="1" dirty="0"/>
          </a:p>
        </p:txBody>
      </p:sp>
      <p:sp>
        <p:nvSpPr>
          <p:cNvPr id="3" name="Content Placeholder 2">
            <a:extLst>
              <a:ext uri="{FF2B5EF4-FFF2-40B4-BE49-F238E27FC236}">
                <a16:creationId xmlns:a16="http://schemas.microsoft.com/office/drawing/2014/main" id="{3BD0799B-5B2C-A345-A817-44401A6A150D}"/>
              </a:ext>
            </a:extLst>
          </p:cNvPr>
          <p:cNvSpPr>
            <a:spLocks noGrp="1"/>
          </p:cNvSpPr>
          <p:nvPr>
            <p:ph idx="4294967295"/>
          </p:nvPr>
        </p:nvSpPr>
        <p:spPr>
          <a:xfrm>
            <a:off x="152400" y="990600"/>
            <a:ext cx="8839200" cy="4878390"/>
          </a:xfrm>
        </p:spPr>
        <p:txBody>
          <a:bodyPr>
            <a:normAutofit/>
          </a:bodyPr>
          <a:lstStyle/>
          <a:p>
            <a:pPr marL="0" indent="0">
              <a:buNone/>
            </a:pPr>
            <a:r>
              <a:rPr lang="en-US" sz="2400" b="1" dirty="0"/>
              <a:t>Minnesota</a:t>
            </a:r>
          </a:p>
          <a:p>
            <a:pPr>
              <a:buFont typeface="Arial" panose="020B0604020202020204" pitchFamily="34" charset="0"/>
              <a:buChar char="•"/>
            </a:pPr>
            <a:r>
              <a:rPr lang="en-US" sz="2400" dirty="0"/>
              <a:t>Criminal history enhancements in the initial, 1980 guidelines  were based in part on pre-guidelines time served before first parole release, but prison durations were deliberately increased for offenders with high criminal history scores, and were lowered for offenders with </a:t>
            </a:r>
            <a:r>
              <a:rPr lang="en-US" sz="2400" dirty="0" smtClean="0"/>
              <a:t>low </a:t>
            </a:r>
            <a:r>
              <a:rPr lang="en-US" sz="2400" dirty="0"/>
              <a:t>criminal history scores (Parent 1988, </a:t>
            </a:r>
            <a:r>
              <a:rPr lang="en-US" sz="2400" dirty="0" err="1"/>
              <a:t>ch.</a:t>
            </a:r>
            <a:r>
              <a:rPr lang="en-US" sz="2400" dirty="0"/>
              <a:t> 7).</a:t>
            </a:r>
          </a:p>
          <a:p>
            <a:pPr marL="0" indent="0">
              <a:buNone/>
            </a:pPr>
            <a:r>
              <a:rPr lang="en-US" sz="2400" dirty="0" smtClean="0"/>
              <a:t>Thus </a:t>
            </a:r>
            <a:r>
              <a:rPr lang="en-US" sz="2400" dirty="0"/>
              <a:t>-- like the three jurisdictions explored above, variations in offender criminal history had a greater effect on recommended prison duration under the initial Minnesota guidelines than they had had under pre-guidelines sentencing practice.</a:t>
            </a:r>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31607301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43</a:t>
            </a:fld>
            <a:endParaRPr lang="en-US"/>
          </a:p>
        </p:txBody>
      </p:sp>
      <p:sp>
        <p:nvSpPr>
          <p:cNvPr id="2" name="Title 1">
            <a:extLst>
              <a:ext uri="{FF2B5EF4-FFF2-40B4-BE49-F238E27FC236}">
                <a16:creationId xmlns:a16="http://schemas.microsoft.com/office/drawing/2014/main" id="{C898BD60-C66C-034F-B503-500403370FA4}"/>
              </a:ext>
            </a:extLst>
          </p:cNvPr>
          <p:cNvSpPr>
            <a:spLocks noGrp="1"/>
          </p:cNvSpPr>
          <p:nvPr>
            <p:ph type="title" idx="4294967295"/>
          </p:nvPr>
        </p:nvSpPr>
        <p:spPr>
          <a:xfrm>
            <a:off x="0" y="287341"/>
            <a:ext cx="9144000" cy="703260"/>
          </a:xfrm>
        </p:spPr>
        <p:txBody>
          <a:bodyPr>
            <a:normAutofit/>
          </a:bodyPr>
          <a:lstStyle/>
          <a:p>
            <a:pPr algn="ctr"/>
            <a:r>
              <a:rPr lang="en-US" sz="3000" b="1" dirty="0" smtClean="0"/>
              <a:t>V.  Some </a:t>
            </a:r>
            <a:r>
              <a:rPr lang="en-US" sz="3000" b="1" dirty="0"/>
              <a:t>Major Takeaways</a:t>
            </a:r>
          </a:p>
        </p:txBody>
      </p:sp>
      <p:sp>
        <p:nvSpPr>
          <p:cNvPr id="3" name="Content Placeholder 2">
            <a:extLst>
              <a:ext uri="{FF2B5EF4-FFF2-40B4-BE49-F238E27FC236}">
                <a16:creationId xmlns:a16="http://schemas.microsoft.com/office/drawing/2014/main" id="{693756F4-42EE-0148-BF42-6D6BDAD315AA}"/>
              </a:ext>
            </a:extLst>
          </p:cNvPr>
          <p:cNvSpPr>
            <a:spLocks noGrp="1"/>
          </p:cNvSpPr>
          <p:nvPr>
            <p:ph idx="4294967295"/>
          </p:nvPr>
        </p:nvSpPr>
        <p:spPr>
          <a:xfrm>
            <a:off x="152400" y="1295401"/>
            <a:ext cx="8991600" cy="4573590"/>
          </a:xfrm>
        </p:spPr>
        <p:txBody>
          <a:bodyPr/>
          <a:lstStyle/>
          <a:p>
            <a:pPr marL="385763" indent="-385763">
              <a:buFont typeface="+mj-lt"/>
              <a:buAutoNum type="arabicPeriod"/>
            </a:pPr>
            <a:r>
              <a:rPr lang="en-US" sz="2400" dirty="0"/>
              <a:t>The patterns and overall magnitude of criminal history enhancements are difficult to justify on a retributive (Just Deserts) theory of punishment. </a:t>
            </a:r>
          </a:p>
          <a:p>
            <a:pPr marL="385763" indent="-385763">
              <a:buFont typeface="+mj-lt"/>
              <a:buAutoNum type="arabicPeriod"/>
            </a:pPr>
            <a:r>
              <a:rPr lang="en-US" sz="2400" dirty="0"/>
              <a:t>The crime control benefits of marginal prison increases based on increases in prior record are more tenuous than may be expected.</a:t>
            </a:r>
          </a:p>
          <a:p>
            <a:pPr marL="385763" indent="-385763">
              <a:buFont typeface="+mj-lt"/>
              <a:buAutoNum type="arabicPeriod"/>
            </a:pPr>
            <a:r>
              <a:rPr lang="en-US" sz="2400" dirty="0"/>
              <a:t>Guidelines criminal history scores and recommended sentence severity do not always correspond to differences in recidivism risk.</a:t>
            </a:r>
          </a:p>
          <a:p>
            <a:pPr marL="385763" indent="-385763">
              <a:buFont typeface="+mj-lt"/>
              <a:buAutoNum type="arabicPeriod"/>
            </a:pPr>
            <a:r>
              <a:rPr lang="en-US" sz="2400" dirty="0"/>
              <a:t>There is some evidence that public opinion may be receptive to giving less weight to older convictions and to juvenile priors.</a:t>
            </a:r>
          </a:p>
          <a:p>
            <a:pPr marL="385763" indent="-385763">
              <a:buFont typeface="+mj-lt"/>
              <a:buAutoNum type="arabicPeriod"/>
            </a:pPr>
            <a:r>
              <a:rPr lang="en-US" sz="2400" dirty="0"/>
              <a:t>Some early guideline grids may have inflated prior record premiums as to recommended sentence length, compared with prior practice.</a:t>
            </a:r>
          </a:p>
          <a:p>
            <a:pPr marL="385763" indent="-385763">
              <a:buFont typeface="+mj-lt"/>
              <a:buAutoNum type="arabicPeriod"/>
            </a:pPr>
            <a:endParaRPr lang="en-US" sz="2000" dirty="0"/>
          </a:p>
          <a:p>
            <a:endParaRPr lang="en-US" dirty="0"/>
          </a:p>
        </p:txBody>
      </p:sp>
    </p:spTree>
    <p:extLst>
      <p:ext uri="{BB962C8B-B14F-4D97-AF65-F5344CB8AC3E}">
        <p14:creationId xmlns:p14="http://schemas.microsoft.com/office/powerpoint/2010/main" val="9767217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44</a:t>
            </a:fld>
            <a:endParaRPr lang="en-US"/>
          </a:p>
        </p:txBody>
      </p:sp>
      <p:sp>
        <p:nvSpPr>
          <p:cNvPr id="2" name="Title 1"/>
          <p:cNvSpPr>
            <a:spLocks noGrp="1"/>
          </p:cNvSpPr>
          <p:nvPr>
            <p:ph type="title" idx="4294967295"/>
          </p:nvPr>
        </p:nvSpPr>
        <p:spPr>
          <a:xfrm>
            <a:off x="228600" y="287338"/>
            <a:ext cx="8915400" cy="627062"/>
          </a:xfrm>
        </p:spPr>
        <p:txBody>
          <a:bodyPr>
            <a:normAutofit/>
          </a:bodyPr>
          <a:lstStyle/>
          <a:p>
            <a:pPr algn="ctr"/>
            <a:r>
              <a:rPr lang="en-US" sz="3000" b="1" dirty="0"/>
              <a:t>Process Recommendations</a:t>
            </a:r>
          </a:p>
        </p:txBody>
      </p:sp>
      <p:sp>
        <p:nvSpPr>
          <p:cNvPr id="3" name="Content Placeholder 2"/>
          <p:cNvSpPr>
            <a:spLocks noGrp="1"/>
          </p:cNvSpPr>
          <p:nvPr>
            <p:ph idx="4294967295"/>
          </p:nvPr>
        </p:nvSpPr>
        <p:spPr>
          <a:xfrm>
            <a:off x="190995" y="1143000"/>
            <a:ext cx="8991600" cy="4632327"/>
          </a:xfrm>
        </p:spPr>
        <p:txBody>
          <a:bodyPr>
            <a:normAutofit/>
          </a:bodyPr>
          <a:lstStyle/>
          <a:p>
            <a:pPr marL="0" lvl="1" indent="0">
              <a:spcBef>
                <a:spcPts val="900"/>
              </a:spcBef>
              <a:spcAft>
                <a:spcPts val="150"/>
              </a:spcAft>
              <a:buSzPct val="100000"/>
              <a:buNone/>
            </a:pPr>
            <a:r>
              <a:rPr lang="en-US" sz="2400" dirty="0"/>
              <a:t>Sentencing commissions need to: </a:t>
            </a:r>
          </a:p>
          <a:p>
            <a:pPr marL="342900" lvl="1" indent="-342900">
              <a:spcBef>
                <a:spcPts val="900"/>
              </a:spcBef>
              <a:spcAft>
                <a:spcPts val="150"/>
              </a:spcAft>
              <a:buSzPct val="100000"/>
              <a:buFont typeface="Arial" panose="020B0604020202020204" pitchFamily="34" charset="0"/>
              <a:buChar char="•"/>
            </a:pPr>
            <a:r>
              <a:rPr lang="en-US" sz="2400" dirty="0"/>
              <a:t>explicitly identify the purposes they want criminal history enhancements and each criminal history score component to serve; </a:t>
            </a:r>
          </a:p>
          <a:p>
            <a:pPr marL="342900" lvl="1" indent="-342900">
              <a:spcBef>
                <a:spcPts val="900"/>
              </a:spcBef>
              <a:spcAft>
                <a:spcPts val="150"/>
              </a:spcAft>
              <a:buSzPct val="100000"/>
              <a:buFont typeface="Arial" panose="020B0604020202020204" pitchFamily="34" charset="0"/>
              <a:buChar char="•"/>
            </a:pPr>
            <a:r>
              <a:rPr lang="en-US" sz="2400" dirty="0"/>
              <a:t>use sentencing data to assess how well those purposes are being served; </a:t>
            </a:r>
            <a:r>
              <a:rPr lang="en-US" sz="2400" dirty="0" smtClean="0"/>
              <a:t>and</a:t>
            </a:r>
            <a:endParaRPr lang="en-US" sz="2400" dirty="0"/>
          </a:p>
          <a:p>
            <a:pPr marL="342900" lvl="1" indent="-342900">
              <a:spcBef>
                <a:spcPts val="900"/>
              </a:spcBef>
              <a:spcAft>
                <a:spcPts val="150"/>
              </a:spcAft>
              <a:buSzPct val="100000"/>
              <a:buFont typeface="Arial" panose="020B0604020202020204" pitchFamily="34" charset="0"/>
              <a:buChar char="•"/>
            </a:pPr>
            <a:r>
              <a:rPr lang="en-US" sz="2400" dirty="0"/>
              <a:t>Based on such data and assessments, consider changes in guidelines criminal history rules, to better achieve the commission’s purposes.</a:t>
            </a:r>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1930031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77331C38-64DC-45B5-9092-A3DD7E579446}" type="slidenum">
              <a:rPr lang="en-US" smtClean="0"/>
              <a:t>45</a:t>
            </a:fld>
            <a:endParaRPr lang="en-US"/>
          </a:p>
        </p:txBody>
      </p:sp>
      <p:sp>
        <p:nvSpPr>
          <p:cNvPr id="3" name="Content Placeholder 2"/>
          <p:cNvSpPr>
            <a:spLocks noGrp="1"/>
          </p:cNvSpPr>
          <p:nvPr>
            <p:ph idx="4294967295"/>
          </p:nvPr>
        </p:nvSpPr>
        <p:spPr>
          <a:xfrm>
            <a:off x="0" y="1524000"/>
            <a:ext cx="9144000" cy="4935787"/>
          </a:xfrm>
        </p:spPr>
        <p:txBody>
          <a:bodyPr/>
          <a:lstStyle/>
          <a:p>
            <a:r>
              <a:rPr lang="en-US" b="1" dirty="0">
                <a:solidFill>
                  <a:schemeClr val="tx1"/>
                </a:solidFill>
              </a:rPr>
              <a:t>Website: </a:t>
            </a:r>
            <a:r>
              <a:rPr lang="en-US" b="1" u="sng" dirty="0">
                <a:solidFill>
                  <a:srgbClr val="0070C0"/>
                </a:solidFill>
              </a:rPr>
              <a:t>www.robinainstitute.com</a:t>
            </a:r>
          </a:p>
          <a:p>
            <a:r>
              <a:rPr lang="en-US" b="1" dirty="0">
                <a:solidFill>
                  <a:schemeClr val="tx1"/>
                </a:solidFill>
              </a:rPr>
              <a:t>Select publications:</a:t>
            </a:r>
          </a:p>
          <a:p>
            <a:endParaRPr lang="en-US" b="1" dirty="0">
              <a:solidFill>
                <a:schemeClr val="tx1"/>
              </a:solidFill>
            </a:endParaRPr>
          </a:p>
          <a:p>
            <a:endParaRPr lang="en-US" b="1" dirty="0" smtClean="0">
              <a:solidFill>
                <a:schemeClr val="tx1"/>
              </a:solidFill>
            </a:endParaRPr>
          </a:p>
          <a:p>
            <a:endParaRPr lang="en-US" b="1" dirty="0">
              <a:solidFill>
                <a:schemeClr val="tx1"/>
              </a:solidFill>
            </a:endParaRPr>
          </a:p>
          <a:p>
            <a:endParaRPr lang="en-US" b="1" dirty="0" smtClean="0">
              <a:solidFill>
                <a:schemeClr val="tx1"/>
              </a:solidFill>
            </a:endParaRPr>
          </a:p>
          <a:p>
            <a:endParaRPr lang="en-US" b="1" dirty="0">
              <a:solidFill>
                <a:schemeClr val="tx1"/>
              </a:solidFill>
            </a:endParaRPr>
          </a:p>
          <a:p>
            <a:endParaRPr lang="en-US" b="1" dirty="0" smtClean="0">
              <a:solidFill>
                <a:schemeClr val="tx1"/>
              </a:solidFill>
            </a:endParaRPr>
          </a:p>
          <a:p>
            <a:endParaRPr lang="en-US" b="1" dirty="0">
              <a:solidFill>
                <a:schemeClr val="tx1"/>
              </a:solidFill>
            </a:endParaRPr>
          </a:p>
          <a:p>
            <a:endParaRPr lang="en-US" b="1" dirty="0" smtClean="0">
              <a:solidFill>
                <a:schemeClr val="tx1"/>
              </a:solidFill>
            </a:endParaRPr>
          </a:p>
          <a:p>
            <a:endParaRPr lang="en-US" b="1" dirty="0">
              <a:solidFill>
                <a:schemeClr val="tx1"/>
              </a:solidFill>
            </a:endParaRPr>
          </a:p>
          <a:p>
            <a:endParaRPr lang="en-US" b="1" dirty="0" smtClean="0">
              <a:solidFill>
                <a:schemeClr val="tx1"/>
              </a:solidFill>
            </a:endParaRPr>
          </a:p>
          <a:p>
            <a:r>
              <a:rPr lang="en-US" b="1" dirty="0" smtClean="0">
                <a:solidFill>
                  <a:schemeClr val="tx1"/>
                </a:solidFill>
              </a:rPr>
              <a:t>See also: </a:t>
            </a:r>
            <a:r>
              <a:rPr lang="en-US" dirty="0" smtClean="0">
                <a:solidFill>
                  <a:schemeClr val="tx1"/>
                </a:solidFill>
              </a:rPr>
              <a:t>Richard S. Frase,</a:t>
            </a:r>
            <a:r>
              <a:rPr lang="en-US" b="1" dirty="0" smtClean="0">
                <a:solidFill>
                  <a:schemeClr val="tx1"/>
                </a:solidFill>
              </a:rPr>
              <a:t> </a:t>
            </a:r>
            <a:r>
              <a:rPr lang="en-US" dirty="0"/>
              <a:t>“Criminal Record,” in </a:t>
            </a:r>
            <a:r>
              <a:rPr lang="en-US" u="sng" dirty="0"/>
              <a:t>The Oxford Handbook of Punishment Theory and Philosophy</a:t>
            </a:r>
            <a:r>
              <a:rPr lang="en-US" dirty="0"/>
              <a:t> (</a:t>
            </a:r>
            <a:r>
              <a:rPr lang="en-US" dirty="0" err="1"/>
              <a:t>Jesper</a:t>
            </a:r>
            <a:r>
              <a:rPr lang="en-US" dirty="0"/>
              <a:t> </a:t>
            </a:r>
            <a:r>
              <a:rPr lang="en-US" dirty="0" err="1"/>
              <a:t>Ryberg</a:t>
            </a:r>
            <a:r>
              <a:rPr lang="en-US" dirty="0"/>
              <a:t>, ed.) (Oxford University Press, forthcoming)</a:t>
            </a:r>
            <a:endParaRPr lang="en-US" b="1" dirty="0">
              <a:solidFill>
                <a:schemeClr val="tx1"/>
              </a:solidFill>
            </a:endParaRPr>
          </a:p>
        </p:txBody>
      </p:sp>
      <p:sp>
        <p:nvSpPr>
          <p:cNvPr id="4" name="AutoShape 2" descr="Image result for Criminal History Enhancements Sour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Criminal History Enhancement Sourcebook | Robina Institut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86000"/>
            <a:ext cx="2203396" cy="2971800"/>
          </a:xfrm>
          <a:prstGeom prst="rect">
            <a:avLst/>
          </a:prstGeom>
        </p:spPr>
      </p:pic>
      <p:pic>
        <p:nvPicPr>
          <p:cNvPr id="7" name="Picture 6" descr="Robina Institute of Criminal Law and Criminal Just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286000"/>
            <a:ext cx="1731010" cy="1219200"/>
          </a:xfrm>
          <a:prstGeom prst="rect">
            <a:avLst/>
          </a:prstGeom>
        </p:spPr>
      </p:pic>
      <p:pic>
        <p:nvPicPr>
          <p:cNvPr id="1030" name="Picture 6" descr="Image result for Criminal History Enhancements Sour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684210"/>
            <a:ext cx="1975354" cy="15735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PAYING FOR THE PA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7946" y="2286000"/>
            <a:ext cx="2057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228601"/>
            <a:ext cx="3429000" cy="1116390"/>
          </a:xfrm>
          <a:prstGeom prst="rect">
            <a:avLst/>
          </a:prstGeom>
        </p:spPr>
      </p:pic>
    </p:spTree>
    <p:extLst>
      <p:ext uri="{BB962C8B-B14F-4D97-AF65-F5344CB8AC3E}">
        <p14:creationId xmlns:p14="http://schemas.microsoft.com/office/powerpoint/2010/main" val="19010750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331C38-64DC-45B5-9092-A3DD7E579446}" type="slidenum">
              <a:rPr lang="en-US" smtClean="0"/>
              <a:t>46</a:t>
            </a:fld>
            <a:endParaRPr lang="en-US"/>
          </a:p>
        </p:txBody>
      </p:sp>
      <p:sp>
        <p:nvSpPr>
          <p:cNvPr id="3" name="Content Placeholder 2">
            <a:extLst>
              <a:ext uri="{FF2B5EF4-FFF2-40B4-BE49-F238E27FC236}">
                <a16:creationId xmlns:a16="http://schemas.microsoft.com/office/drawing/2014/main" id="{2DA6EF3E-A832-5248-BD12-84C8BC577D1E}"/>
              </a:ext>
            </a:extLst>
          </p:cNvPr>
          <p:cNvSpPr>
            <a:spLocks noGrp="1"/>
          </p:cNvSpPr>
          <p:nvPr>
            <p:ph idx="4294967295"/>
          </p:nvPr>
        </p:nvSpPr>
        <p:spPr>
          <a:xfrm>
            <a:off x="228600" y="457200"/>
            <a:ext cx="8915400" cy="5867399"/>
          </a:xfrm>
        </p:spPr>
        <p:txBody>
          <a:bodyPr>
            <a:normAutofit fontScale="85000" lnSpcReduction="20000"/>
          </a:bodyPr>
          <a:lstStyle/>
          <a:p>
            <a:pPr marL="0" indent="0" algn="ctr">
              <a:buNone/>
            </a:pPr>
            <a:r>
              <a:rPr lang="en-US" sz="1700" b="1" dirty="0"/>
              <a:t>SELECTED BIBLIOGRAPHY</a:t>
            </a:r>
          </a:p>
          <a:p>
            <a:r>
              <a:rPr lang="en-US" sz="1700" dirty="0" smtClean="0"/>
              <a:t>Frase (forthcoming) </a:t>
            </a:r>
            <a:r>
              <a:rPr lang="en-US" dirty="0"/>
              <a:t>“Criminal Record,” in </a:t>
            </a:r>
            <a:r>
              <a:rPr lang="en-US" i="1" dirty="0"/>
              <a:t>The Oxford Handbook of Punishment Theory and Philosophy</a:t>
            </a:r>
            <a:r>
              <a:rPr lang="en-US" dirty="0"/>
              <a:t> (</a:t>
            </a:r>
            <a:r>
              <a:rPr lang="en-US" dirty="0" err="1"/>
              <a:t>Jesper</a:t>
            </a:r>
            <a:r>
              <a:rPr lang="en-US" dirty="0"/>
              <a:t> </a:t>
            </a:r>
            <a:r>
              <a:rPr lang="en-US" dirty="0" err="1"/>
              <a:t>Ryberg</a:t>
            </a:r>
            <a:r>
              <a:rPr lang="en-US" dirty="0"/>
              <a:t>, ed.) (Oxford University Press.</a:t>
            </a:r>
            <a:endParaRPr lang="en-US" sz="1700" dirty="0" smtClean="0"/>
          </a:p>
          <a:p>
            <a:r>
              <a:rPr lang="en-US" sz="1700" dirty="0" smtClean="0"/>
              <a:t>Frase </a:t>
            </a:r>
            <a:r>
              <a:rPr lang="en-US" sz="1700" dirty="0"/>
              <a:t>(2009) What explains persistent racial disproportionality in Minnesota’s prison and jail populations? </a:t>
            </a:r>
            <a:r>
              <a:rPr lang="en-US" sz="1700" i="1" dirty="0"/>
              <a:t>Crime &amp; Justice </a:t>
            </a:r>
            <a:r>
              <a:rPr lang="en-US" sz="1700" dirty="0"/>
              <a:t>38:201-280.</a:t>
            </a:r>
          </a:p>
          <a:p>
            <a:r>
              <a:rPr lang="en-US" sz="1700" dirty="0"/>
              <a:t>Frase &amp; Roberts (2019) </a:t>
            </a:r>
            <a:r>
              <a:rPr lang="en-US" sz="1700" i="1" dirty="0"/>
              <a:t>Paying for the Past: The Case Against Prior Record Sentence Enhancements.</a:t>
            </a:r>
            <a:r>
              <a:rPr lang="en-US" sz="1700" dirty="0"/>
              <a:t> Oxford University Press.  </a:t>
            </a:r>
          </a:p>
          <a:p>
            <a:r>
              <a:rPr lang="en-US" sz="1700" dirty="0"/>
              <a:t>Frase, Roberts, Hester, &amp; Mitchell (2015) </a:t>
            </a:r>
            <a:r>
              <a:rPr lang="en-US" sz="1700" i="1" dirty="0"/>
              <a:t>Criminal History Enhancements Sourcebook</a:t>
            </a:r>
            <a:r>
              <a:rPr lang="en-US" sz="1700" dirty="0"/>
              <a:t>. </a:t>
            </a:r>
            <a:r>
              <a:rPr lang="en-US" sz="1700" dirty="0" err="1"/>
              <a:t>Robina</a:t>
            </a:r>
            <a:r>
              <a:rPr lang="en-US" sz="1700" dirty="0"/>
              <a:t> Institute, sentencing.umn.edu.</a:t>
            </a:r>
          </a:p>
          <a:p>
            <a:r>
              <a:rPr lang="en-US" sz="1700" dirty="0"/>
              <a:t>Hester (2019) Prior record and recidivism risk. </a:t>
            </a:r>
            <a:r>
              <a:rPr lang="en-US" sz="1700" i="1" dirty="0"/>
              <a:t>American Journal of Criminal Justice </a:t>
            </a:r>
            <a:r>
              <a:rPr lang="en-US" sz="1700" dirty="0"/>
              <a:t>44(3):353-375.</a:t>
            </a:r>
          </a:p>
          <a:p>
            <a:r>
              <a:rPr lang="en-US" sz="1700" dirty="0"/>
              <a:t>Hester, Frase, </a:t>
            </a:r>
            <a:r>
              <a:rPr lang="en-US" sz="1700" dirty="0" err="1"/>
              <a:t>Laskorunsky</a:t>
            </a:r>
            <a:r>
              <a:rPr lang="en-US" sz="1700" dirty="0"/>
              <a:t>, &amp; Mitchell (2019) Rethinking the role of criminal history in sentencing in </a:t>
            </a:r>
            <a:r>
              <a:rPr lang="en-US" sz="1700" dirty="0" err="1"/>
              <a:t>Spohn</a:t>
            </a:r>
            <a:r>
              <a:rPr lang="en-US" sz="1700" dirty="0"/>
              <a:t> &amp; Brennan (</a:t>
            </a:r>
            <a:r>
              <a:rPr lang="en-US" sz="1700" dirty="0" err="1"/>
              <a:t>eds</a:t>
            </a:r>
            <a:r>
              <a:rPr lang="en-US" sz="1700" dirty="0"/>
              <a:t>) </a:t>
            </a:r>
            <a:r>
              <a:rPr lang="en-US" sz="1700" i="1" dirty="0"/>
              <a:t>Handbook on Sentencing Policies and Practices in the 21</a:t>
            </a:r>
            <a:r>
              <a:rPr lang="en-US" sz="1700" i="1" baseline="30000" dirty="0"/>
              <a:t>st</a:t>
            </a:r>
            <a:r>
              <a:rPr lang="en-US" sz="1700" i="1" dirty="0"/>
              <a:t> Century</a:t>
            </a:r>
            <a:r>
              <a:rPr lang="en-US" sz="1700" dirty="0"/>
              <a:t>. Rutledge. </a:t>
            </a:r>
          </a:p>
          <a:p>
            <a:r>
              <a:rPr lang="en-US" sz="1700" dirty="0"/>
              <a:t>Hester, Frase, Roberts, &amp; Mitchell (2018) Prior record enhancements at sentencing: Unsettled justifications and unsettling consequences. </a:t>
            </a:r>
            <a:r>
              <a:rPr lang="en-US" sz="1700" i="1" dirty="0"/>
              <a:t>Crime &amp; Justice </a:t>
            </a:r>
            <a:r>
              <a:rPr lang="en-US" sz="1700" dirty="0"/>
              <a:t>47:209-254.</a:t>
            </a:r>
          </a:p>
          <a:p>
            <a:r>
              <a:rPr lang="en-US" sz="1700" dirty="0"/>
              <a:t>Hester, Roberts, Frase, &amp; Mitchell (2018) A measure of tolerance: Public attitudes on sentencing enhancements for old and juvenile prior records. </a:t>
            </a:r>
            <a:r>
              <a:rPr lang="en-US" sz="1700" i="1" dirty="0"/>
              <a:t>Corrections: Policy, Practice and Research </a:t>
            </a:r>
            <a:r>
              <a:rPr lang="en-US" sz="1700" dirty="0"/>
              <a:t>3:137-151.</a:t>
            </a:r>
          </a:p>
          <a:p>
            <a:r>
              <a:rPr lang="en-US" sz="1700" dirty="0"/>
              <a:t>Jacobs (2015) </a:t>
            </a:r>
            <a:r>
              <a:rPr lang="en-US" sz="1700" i="1" dirty="0"/>
              <a:t>The Eternal Criminal Record</a:t>
            </a:r>
            <a:r>
              <a:rPr lang="en-US" sz="1700" dirty="0"/>
              <a:t>. Harvard University Press.</a:t>
            </a:r>
          </a:p>
          <a:p>
            <a:r>
              <a:rPr lang="en-US" sz="1700" dirty="0"/>
              <a:t>King (2019) Cumulative impact: Why prison sentences have increased. </a:t>
            </a:r>
            <a:r>
              <a:rPr lang="en-US" sz="1700" i="1" dirty="0"/>
              <a:t>Criminology</a:t>
            </a:r>
            <a:r>
              <a:rPr lang="en-US" sz="1700" dirty="0"/>
              <a:t> 57:157-180.</a:t>
            </a:r>
          </a:p>
          <a:p>
            <a:r>
              <a:rPr lang="en-US" sz="1700" dirty="0" err="1"/>
              <a:t>Laskorunsky</a:t>
            </a:r>
            <a:r>
              <a:rPr lang="en-US" sz="1700" dirty="0"/>
              <a:t> (2018) </a:t>
            </a:r>
            <a:r>
              <a:rPr lang="en-US" sz="1700" i="1" dirty="0"/>
              <a:t>Minnesota Criminal History Score Recidivism Project</a:t>
            </a:r>
            <a:r>
              <a:rPr lang="en-US" sz="1700" dirty="0"/>
              <a:t>. </a:t>
            </a:r>
            <a:r>
              <a:rPr lang="en-US" sz="1700" dirty="0" err="1"/>
              <a:t>Robina</a:t>
            </a:r>
            <a:r>
              <a:rPr lang="en-US" sz="1700" dirty="0"/>
              <a:t> Institute, sentencing.umn.edu.</a:t>
            </a:r>
          </a:p>
          <a:p>
            <a:r>
              <a:rPr lang="en-US" sz="1700" dirty="0"/>
              <a:t>Roberts (1997) The role of criminal record in the sentencing process. </a:t>
            </a:r>
            <a:r>
              <a:rPr lang="en-US" sz="1700" i="1" dirty="0"/>
              <a:t>Crime &amp; Justice </a:t>
            </a:r>
            <a:r>
              <a:rPr lang="en-US" sz="1700" dirty="0"/>
              <a:t>22:303-362. </a:t>
            </a:r>
          </a:p>
          <a:p>
            <a:r>
              <a:rPr lang="en-US" sz="1700" dirty="0"/>
              <a:t>Roberts (2008) </a:t>
            </a:r>
            <a:r>
              <a:rPr lang="en-US" sz="1700" i="1" dirty="0"/>
              <a:t>Punishing Persistent Offenders</a:t>
            </a:r>
            <a:r>
              <a:rPr lang="en-US" sz="1700" dirty="0"/>
              <a:t>. Oxford University Press. </a:t>
            </a:r>
          </a:p>
          <a:p>
            <a:r>
              <a:rPr lang="en-US" sz="1700" dirty="0"/>
              <a:t>Roberts and von Hirsch (Eds) (2010). </a:t>
            </a:r>
            <a:r>
              <a:rPr lang="en-US" sz="1700" i="1" dirty="0"/>
              <a:t>Previous Convictions at Sentencing: Theoretical and Applied Perspectives</a:t>
            </a:r>
            <a:r>
              <a:rPr lang="en-US" sz="1700" dirty="0"/>
              <a:t>. Bloomsbury Publishing. </a:t>
            </a:r>
          </a:p>
          <a:p>
            <a:r>
              <a:rPr lang="en-US" sz="1700" dirty="0" err="1"/>
              <a:t>Tamburrini</a:t>
            </a:r>
            <a:r>
              <a:rPr lang="en-US" sz="1700" dirty="0"/>
              <a:t> &amp; </a:t>
            </a:r>
            <a:r>
              <a:rPr lang="en-US" sz="1700" dirty="0" err="1"/>
              <a:t>Ryberg</a:t>
            </a:r>
            <a:r>
              <a:rPr lang="en-US" sz="1700" dirty="0"/>
              <a:t> (</a:t>
            </a:r>
            <a:r>
              <a:rPr lang="en-US" sz="1700" dirty="0" err="1"/>
              <a:t>Eds</a:t>
            </a:r>
            <a:r>
              <a:rPr lang="en-US" sz="1700" dirty="0"/>
              <a:t>) (2012). </a:t>
            </a:r>
            <a:r>
              <a:rPr lang="en-US" sz="1700" i="1" dirty="0"/>
              <a:t>Recidivist Punishments: The Philosopher’s View</a:t>
            </a:r>
            <a:r>
              <a:rPr lang="en-US" sz="1700" dirty="0"/>
              <a:t>. Lexington Books</a:t>
            </a:r>
            <a:r>
              <a:rPr lang="en-US" sz="1700" dirty="0" smtClean="0"/>
              <a:t>.</a:t>
            </a:r>
            <a:endParaRPr lang="en-US" sz="1700" dirty="0"/>
          </a:p>
        </p:txBody>
      </p:sp>
    </p:spTree>
    <p:extLst>
      <p:ext uri="{BB962C8B-B14F-4D97-AF65-F5344CB8AC3E}">
        <p14:creationId xmlns:p14="http://schemas.microsoft.com/office/powerpoint/2010/main" val="3365062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331C38-64DC-45B5-9092-A3DD7E579446}" type="slidenum">
              <a:rPr lang="en-US" smtClean="0"/>
              <a:t>5</a:t>
            </a:fld>
            <a:endParaRPr lang="en-US"/>
          </a:p>
        </p:txBody>
      </p:sp>
      <p:sp>
        <p:nvSpPr>
          <p:cNvPr id="4" name="Title 3"/>
          <p:cNvSpPr>
            <a:spLocks noGrp="1"/>
          </p:cNvSpPr>
          <p:nvPr>
            <p:ph type="title" idx="4294967295"/>
          </p:nvPr>
        </p:nvSpPr>
        <p:spPr>
          <a:xfrm>
            <a:off x="0" y="228600"/>
            <a:ext cx="9144003" cy="685800"/>
          </a:xfrm>
        </p:spPr>
        <p:txBody>
          <a:bodyPr>
            <a:normAutofit/>
          </a:bodyPr>
          <a:lstStyle/>
          <a:p>
            <a:pPr algn="ctr"/>
            <a:r>
              <a:rPr lang="en-US" sz="3200" b="1" dirty="0"/>
              <a:t>Minnesota Main Grid</a:t>
            </a: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914400"/>
            <a:ext cx="9144000" cy="5410200"/>
          </a:xfrm>
        </p:spPr>
      </p:pic>
      <p:sp>
        <p:nvSpPr>
          <p:cNvPr id="7" name="Title 3"/>
          <p:cNvSpPr txBox="1">
            <a:spLocks/>
          </p:cNvSpPr>
          <p:nvPr/>
        </p:nvSpPr>
        <p:spPr>
          <a:xfrm>
            <a:off x="1771650" y="1071805"/>
            <a:ext cx="5657850" cy="384315"/>
          </a:xfrm>
          <a:prstGeom prst="rect">
            <a:avLst/>
          </a:prstGeom>
        </p:spPr>
        <p:txBody>
          <a:bodyPr vert="horz" lIns="68580" tIns="34290" rIns="68580" bIns="34290" rtlCol="0" anchor="b">
            <a:normAutofit fontScale="92500" lnSpcReduction="10000"/>
          </a:bodyPr>
          <a:lstStyle>
            <a:lvl1pPr marL="0"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sz="2700" dirty="0"/>
          </a:p>
        </p:txBody>
      </p:sp>
    </p:spTree>
    <p:extLst>
      <p:ext uri="{BB962C8B-B14F-4D97-AF65-F5344CB8AC3E}">
        <p14:creationId xmlns:p14="http://schemas.microsoft.com/office/powerpoint/2010/main" val="3595143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6</a:t>
            </a:fld>
            <a:endParaRPr lang="en-US"/>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14288" y="1447800"/>
            <a:ext cx="9129712" cy="4953000"/>
          </a:xfrm>
        </p:spPr>
        <p:txBody>
          <a:bodyPr>
            <a:noAutofit/>
          </a:bodyPr>
          <a:lstStyle/>
          <a:p>
            <a:pPr marL="150876" lvl="1" indent="0">
              <a:buNone/>
            </a:pPr>
            <a:r>
              <a:rPr lang="en-US" sz="2400" dirty="0" smtClean="0"/>
              <a:t> Here is a second CH impact measure – </a:t>
            </a:r>
          </a:p>
          <a:p>
            <a:pPr marL="150876" lvl="1" indent="0">
              <a:buNone/>
            </a:pPr>
            <a:endParaRPr lang="en-US" sz="2400" dirty="0" smtClean="0"/>
          </a:p>
          <a:p>
            <a:pPr marL="150876" lvl="1" indent="0">
              <a:buNone/>
            </a:pPr>
            <a:r>
              <a:rPr lang="en-US" sz="2400" u="sng" dirty="0" smtClean="0"/>
              <a:t>The “pushed into prison” effect of an elevated CH score</a:t>
            </a:r>
            <a:r>
              <a:rPr lang="en-US" sz="2400" dirty="0" smtClean="0"/>
              <a:t> -- how many offenders are recommended for prison solely because of their high CH score?</a:t>
            </a:r>
          </a:p>
          <a:p>
            <a:pPr marL="150876" lvl="1" indent="0">
              <a:buNone/>
            </a:pPr>
            <a:r>
              <a:rPr lang="en-US" sz="2400" dirty="0" smtClean="0"/>
              <a:t>(These are offenders, convicted of felonies ranked at medium- or low </a:t>
            </a:r>
            <a:r>
              <a:rPr lang="en-US" sz="2400" dirty="0"/>
              <a:t>offense </a:t>
            </a:r>
            <a:r>
              <a:rPr lang="en-US" sz="2400" dirty="0" smtClean="0"/>
              <a:t>severity, who would not be recommended for prison if their CH scores were lower – their high score pushes them across the disposition line into grid cells subject to presumptive executed-prison terms.)</a:t>
            </a:r>
            <a:endParaRPr lang="en-US" sz="2400" dirty="0"/>
          </a:p>
          <a:p>
            <a:pPr marL="150876" lvl="1" indent="0">
              <a:buNone/>
            </a:pPr>
            <a:endParaRPr lang="en-US" sz="2400" dirty="0" smtClean="0"/>
          </a:p>
          <a:p>
            <a:pPr marL="150876" lvl="1" indent="0">
              <a:buNone/>
            </a:pPr>
            <a:r>
              <a:rPr lang="en-US" sz="2400" dirty="0" smtClean="0"/>
              <a:t>Answer – in 2019, 22 percent of offenders (combining all three grids) fell into “Zone 2” of the grids. </a:t>
            </a:r>
          </a:p>
          <a:p>
            <a:pPr marL="150876" lvl="1" indent="0">
              <a:buNone/>
            </a:pPr>
            <a:r>
              <a:rPr lang="en-US" sz="2400" dirty="0" smtClean="0"/>
              <a:t>Pre-guidelines (1978), only 5 percent of offenders fell into Zone 2.</a:t>
            </a:r>
          </a:p>
          <a:p>
            <a:pPr marL="150876" lvl="1" indent="0">
              <a:buNone/>
            </a:pPr>
            <a:endParaRPr lang="en-US" sz="2400" dirty="0"/>
          </a:p>
          <a:p>
            <a:pPr marL="150876" lvl="1" indent="0">
              <a:buNone/>
            </a:pPr>
            <a:endParaRPr lang="en-US" sz="2400" dirty="0"/>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0"/>
            <a:ext cx="9144000" cy="914400"/>
          </a:xfrm>
        </p:spPr>
        <p:txBody>
          <a:bodyPr>
            <a:normAutofit/>
          </a:bodyPr>
          <a:lstStyle/>
          <a:p>
            <a:pPr algn="ctr"/>
            <a:r>
              <a:rPr lang="en-US" sz="2800" b="1" dirty="0"/>
              <a:t>Overview of Criminal History impacts in Minnesota, at present and </a:t>
            </a:r>
            <a:r>
              <a:rPr lang="en-US" sz="2800" b="1" dirty="0" smtClean="0"/>
              <a:t>over </a:t>
            </a:r>
            <a:r>
              <a:rPr lang="en-US" sz="2800" b="1" dirty="0"/>
              <a:t>time </a:t>
            </a:r>
            <a:endParaRPr lang="en-US" sz="2800" b="1" u="sng" dirty="0">
              <a:solidFill>
                <a:srgbClr val="FF0000"/>
              </a:solidFill>
            </a:endParaRPr>
          </a:p>
        </p:txBody>
      </p:sp>
    </p:spTree>
    <p:extLst>
      <p:ext uri="{BB962C8B-B14F-4D97-AF65-F5344CB8AC3E}">
        <p14:creationId xmlns:p14="http://schemas.microsoft.com/office/powerpoint/2010/main" val="186240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331C38-64DC-45B5-9092-A3DD7E579446}" type="slidenum">
              <a:rPr lang="en-US" smtClean="0"/>
              <a:t>7</a:t>
            </a:fld>
            <a:endParaRPr lang="en-US"/>
          </a:p>
        </p:txBody>
      </p:sp>
      <p:sp>
        <p:nvSpPr>
          <p:cNvPr id="4" name="Title 3"/>
          <p:cNvSpPr>
            <a:spLocks noGrp="1"/>
          </p:cNvSpPr>
          <p:nvPr>
            <p:ph type="title" idx="4294967295"/>
          </p:nvPr>
        </p:nvSpPr>
        <p:spPr>
          <a:xfrm>
            <a:off x="0" y="0"/>
            <a:ext cx="9144000" cy="1142999"/>
          </a:xfrm>
        </p:spPr>
        <p:txBody>
          <a:bodyPr>
            <a:normAutofit/>
          </a:bodyPr>
          <a:lstStyle/>
          <a:p>
            <a:pPr algn="ctr"/>
            <a:r>
              <a:rPr lang="en-US" sz="3200" b="1" dirty="0" smtClean="0"/>
              <a:t>Offenders recommended for prison come from three zones on the Minnesota Guidelines grids, for example:  </a:t>
            </a:r>
            <a:endParaRPr lang="en-US" sz="3200" b="1" dirty="0"/>
          </a:p>
        </p:txBody>
      </p:sp>
      <p:pic>
        <p:nvPicPr>
          <p:cNvPr id="3" name="Content Placeholder 2"/>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6200" y="1371600"/>
            <a:ext cx="9067800" cy="4953000"/>
          </a:xfrm>
        </p:spPr>
      </p:pic>
      <p:sp>
        <p:nvSpPr>
          <p:cNvPr id="7" name="Title 3"/>
          <p:cNvSpPr txBox="1">
            <a:spLocks/>
          </p:cNvSpPr>
          <p:nvPr/>
        </p:nvSpPr>
        <p:spPr>
          <a:xfrm>
            <a:off x="1771650" y="1071805"/>
            <a:ext cx="5657850" cy="384315"/>
          </a:xfrm>
          <a:prstGeom prst="rect">
            <a:avLst/>
          </a:prstGeom>
        </p:spPr>
        <p:txBody>
          <a:bodyPr vert="horz" lIns="68580" tIns="34290" rIns="68580" bIns="34290" rtlCol="0" anchor="b">
            <a:normAutofit fontScale="92500" lnSpcReduction="10000"/>
          </a:bodyPr>
          <a:lstStyle>
            <a:lvl1pPr marL="0"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sz="2700" dirty="0"/>
          </a:p>
        </p:txBody>
      </p:sp>
    </p:spTree>
    <p:extLst>
      <p:ext uri="{BB962C8B-B14F-4D97-AF65-F5344CB8AC3E}">
        <p14:creationId xmlns:p14="http://schemas.microsoft.com/office/powerpoint/2010/main" val="986368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8</a:t>
            </a:fld>
            <a:endParaRPr lang="en-US"/>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14288" y="1066800"/>
            <a:ext cx="9129712" cy="5334000"/>
          </a:xfrm>
        </p:spPr>
        <p:txBody>
          <a:bodyPr>
            <a:noAutofit/>
          </a:bodyPr>
          <a:lstStyle/>
          <a:p>
            <a:pPr marL="150876" lvl="1" indent="0">
              <a:buNone/>
            </a:pPr>
            <a:r>
              <a:rPr lang="en-US" sz="2400" dirty="0" smtClean="0"/>
              <a:t>Here are two more CH impact measures –</a:t>
            </a:r>
          </a:p>
          <a:p>
            <a:pPr marL="150876" lvl="1" indent="0">
              <a:buNone/>
            </a:pPr>
            <a:endParaRPr lang="en-US" sz="2400" dirty="0"/>
          </a:p>
          <a:p>
            <a:pPr marL="150876" lvl="1" indent="0">
              <a:buNone/>
            </a:pPr>
            <a:r>
              <a:rPr lang="en-US" sz="2400" u="sng" dirty="0" smtClean="0"/>
              <a:t>What proportions of offenders have high CH scores?</a:t>
            </a:r>
          </a:p>
          <a:p>
            <a:pPr marL="150876" lvl="1" indent="0">
              <a:buNone/>
            </a:pPr>
            <a:endParaRPr lang="en-US" sz="2400" u="sng" dirty="0" smtClean="0"/>
          </a:p>
          <a:p>
            <a:pPr marL="150876" lvl="1" indent="0">
              <a:buNone/>
            </a:pPr>
            <a:r>
              <a:rPr lang="en-US" sz="2400" dirty="0" smtClean="0"/>
              <a:t>Answer – In 2019, 29 percent of offenders had 4 or more CH points</a:t>
            </a:r>
          </a:p>
          <a:p>
            <a:pPr marL="150876" lvl="1" indent="0">
              <a:buNone/>
            </a:pPr>
            <a:endParaRPr lang="en-US" sz="2400" dirty="0"/>
          </a:p>
          <a:p>
            <a:pPr marL="150876" lvl="1" indent="0">
              <a:buNone/>
            </a:pPr>
            <a:r>
              <a:rPr lang="en-US" sz="2400" dirty="0"/>
              <a:t>Pre-guidelines (1978), </a:t>
            </a:r>
            <a:r>
              <a:rPr lang="en-US" sz="2400" dirty="0" smtClean="0"/>
              <a:t>only 7 percent of offenders had that many points . </a:t>
            </a:r>
            <a:endParaRPr lang="en-US" sz="2400" dirty="0"/>
          </a:p>
          <a:p>
            <a:pPr marL="150876" lvl="1" indent="0">
              <a:buNone/>
            </a:pPr>
            <a:endParaRPr lang="en-US" sz="2400" dirty="0" smtClean="0"/>
          </a:p>
          <a:p>
            <a:pPr marL="150876" lvl="1" indent="0">
              <a:buNone/>
            </a:pPr>
            <a:r>
              <a:rPr lang="en-US" sz="2400" u="sng" dirty="0" smtClean="0"/>
              <a:t>What proportion of offenders have no </a:t>
            </a:r>
            <a:r>
              <a:rPr lang="en-US" sz="2400" u="sng" dirty="0" err="1" smtClean="0"/>
              <a:t>scoreable</a:t>
            </a:r>
            <a:r>
              <a:rPr lang="en-US" sz="2400" u="sng" dirty="0" smtClean="0"/>
              <a:t> priors (CH=0)?</a:t>
            </a:r>
          </a:p>
          <a:p>
            <a:pPr marL="150876" lvl="1" indent="0">
              <a:buNone/>
            </a:pPr>
            <a:endParaRPr lang="en-US" sz="2400" dirty="0"/>
          </a:p>
          <a:p>
            <a:pPr marL="150876" lvl="1" indent="0">
              <a:buNone/>
            </a:pPr>
            <a:r>
              <a:rPr lang="en-US" sz="2400" dirty="0" smtClean="0"/>
              <a:t>Answer – in 2019, 28 percent of offenders had CH=0.</a:t>
            </a:r>
          </a:p>
          <a:p>
            <a:pPr marL="150876" lvl="1" indent="0">
              <a:buNone/>
            </a:pPr>
            <a:endParaRPr lang="en-US" sz="2400" dirty="0"/>
          </a:p>
          <a:p>
            <a:pPr marL="150876" lvl="1" indent="0">
              <a:buNone/>
            </a:pPr>
            <a:r>
              <a:rPr lang="en-US" sz="2400" dirty="0"/>
              <a:t>Pre-guidelines (1978</a:t>
            </a:r>
            <a:r>
              <a:rPr lang="en-US" sz="2400" dirty="0" smtClean="0"/>
              <a:t>),  59 percent of offenders had CH=0.</a:t>
            </a:r>
            <a:endParaRPr lang="en-US" sz="2400" dirty="0"/>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0"/>
            <a:ext cx="9144000" cy="914400"/>
          </a:xfrm>
        </p:spPr>
        <p:txBody>
          <a:bodyPr>
            <a:normAutofit/>
          </a:bodyPr>
          <a:lstStyle/>
          <a:p>
            <a:pPr algn="ctr"/>
            <a:r>
              <a:rPr lang="en-US" sz="2800" b="1" dirty="0"/>
              <a:t>Overview of Criminal History impacts in Minnesota, at present and </a:t>
            </a:r>
            <a:r>
              <a:rPr lang="en-US" sz="2800" b="1" dirty="0" smtClean="0"/>
              <a:t>over time, cont’d</a:t>
            </a:r>
            <a:endParaRPr lang="en-US" sz="2800" b="1" u="sng" dirty="0">
              <a:solidFill>
                <a:srgbClr val="FF0000"/>
              </a:solidFill>
            </a:endParaRPr>
          </a:p>
        </p:txBody>
      </p:sp>
    </p:spTree>
    <p:extLst>
      <p:ext uri="{BB962C8B-B14F-4D97-AF65-F5344CB8AC3E}">
        <p14:creationId xmlns:p14="http://schemas.microsoft.com/office/powerpoint/2010/main" val="198360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31C38-64DC-45B5-9092-A3DD7E579446}" type="slidenum">
              <a:rPr lang="en-US" smtClean="0"/>
              <a:t>9</a:t>
            </a:fld>
            <a:endParaRPr lang="en-US"/>
          </a:p>
        </p:txBody>
      </p:sp>
      <p:sp>
        <p:nvSpPr>
          <p:cNvPr id="2" name="Title 1">
            <a:extLst>
              <a:ext uri="{FF2B5EF4-FFF2-40B4-BE49-F238E27FC236}">
                <a16:creationId xmlns:a16="http://schemas.microsoft.com/office/drawing/2014/main" id="{90246064-2448-DB4D-AF5E-785E93A9F37D}"/>
              </a:ext>
            </a:extLst>
          </p:cNvPr>
          <p:cNvSpPr>
            <a:spLocks noGrp="1"/>
          </p:cNvSpPr>
          <p:nvPr>
            <p:ph type="title" idx="4294967295"/>
          </p:nvPr>
        </p:nvSpPr>
        <p:spPr>
          <a:xfrm>
            <a:off x="0" y="0"/>
            <a:ext cx="9144000" cy="685800"/>
          </a:xfrm>
        </p:spPr>
        <p:txBody>
          <a:bodyPr>
            <a:normAutofit/>
          </a:bodyPr>
          <a:lstStyle/>
          <a:p>
            <a:pPr algn="ctr"/>
            <a:r>
              <a:rPr lang="en-US" sz="2800" b="1" dirty="0" smtClean="0"/>
              <a:t>II. Rationales for </a:t>
            </a:r>
            <a:r>
              <a:rPr lang="en-US" sz="2800" b="1" dirty="0"/>
              <a:t>Criminal History enhancements </a:t>
            </a:r>
          </a:p>
        </p:txBody>
      </p:sp>
      <p:sp>
        <p:nvSpPr>
          <p:cNvPr id="3" name="Content Placeholder 2">
            <a:extLst>
              <a:ext uri="{FF2B5EF4-FFF2-40B4-BE49-F238E27FC236}">
                <a16:creationId xmlns:a16="http://schemas.microsoft.com/office/drawing/2014/main" id="{85010C4B-C45D-5D4B-82EC-03FFEAA4F136}"/>
              </a:ext>
            </a:extLst>
          </p:cNvPr>
          <p:cNvSpPr>
            <a:spLocks noGrp="1"/>
          </p:cNvSpPr>
          <p:nvPr>
            <p:ph idx="4294967295"/>
          </p:nvPr>
        </p:nvSpPr>
        <p:spPr>
          <a:xfrm>
            <a:off x="76200" y="805113"/>
            <a:ext cx="9144000" cy="6019800"/>
          </a:xfrm>
        </p:spPr>
        <p:txBody>
          <a:bodyPr>
            <a:noAutofit/>
          </a:bodyPr>
          <a:lstStyle/>
          <a:p>
            <a:pPr marL="0" indent="0">
              <a:lnSpc>
                <a:spcPct val="120000"/>
              </a:lnSpc>
              <a:buNone/>
            </a:pPr>
            <a:r>
              <a:rPr lang="en-US" sz="2400" b="1" dirty="0"/>
              <a:t>Retribution (Just Deserts)</a:t>
            </a:r>
          </a:p>
          <a:p>
            <a:pPr>
              <a:lnSpc>
                <a:spcPct val="120000"/>
              </a:lnSpc>
              <a:buFont typeface="Arial" panose="020B0604020202020204" pitchFamily="34" charset="0"/>
              <a:buChar char="•"/>
            </a:pPr>
            <a:r>
              <a:rPr lang="en-US" sz="2400" i="1" dirty="0"/>
              <a:t>Assumption</a:t>
            </a:r>
            <a:r>
              <a:rPr lang="en-US" sz="2400" dirty="0"/>
              <a:t>: </a:t>
            </a:r>
            <a:r>
              <a:rPr lang="en-US" sz="2400" dirty="0" smtClean="0"/>
              <a:t> Crimes committed by repeat offenders are more blame-worthy and deserve increased punishment in </a:t>
            </a:r>
            <a:r>
              <a:rPr lang="en-US" sz="2400" dirty="0"/>
              <a:t>proportion to </a:t>
            </a:r>
            <a:r>
              <a:rPr lang="en-US" sz="2400" dirty="0" smtClean="0"/>
              <a:t>prior record.</a:t>
            </a:r>
            <a:endParaRPr lang="en-US" sz="2400" dirty="0"/>
          </a:p>
          <a:p>
            <a:pPr marL="0" indent="0">
              <a:lnSpc>
                <a:spcPct val="120000"/>
              </a:lnSpc>
              <a:buNone/>
            </a:pPr>
            <a:r>
              <a:rPr lang="en-US" sz="2400" b="1" dirty="0"/>
              <a:t>Crime Control </a:t>
            </a:r>
          </a:p>
          <a:p>
            <a:pPr>
              <a:lnSpc>
                <a:spcPct val="120000"/>
              </a:lnSpc>
              <a:buFont typeface="Arial" panose="020B0604020202020204" pitchFamily="34" charset="0"/>
              <a:buChar char="•"/>
            </a:pPr>
            <a:r>
              <a:rPr lang="en-US" sz="2400" i="1" dirty="0"/>
              <a:t>Assumptions</a:t>
            </a:r>
            <a:r>
              <a:rPr lang="en-US" sz="2400" dirty="0"/>
              <a:t>: </a:t>
            </a:r>
            <a:r>
              <a:rPr lang="en-US" sz="2400" dirty="0" smtClean="0"/>
              <a:t> 1</a:t>
            </a:r>
            <a:r>
              <a:rPr lang="en-US" sz="2400" dirty="0"/>
              <a:t>) </a:t>
            </a:r>
            <a:r>
              <a:rPr lang="en-US" sz="2400" dirty="0" smtClean="0"/>
              <a:t>Repeat offenders </a:t>
            </a:r>
            <a:r>
              <a:rPr lang="en-US" sz="2400" dirty="0"/>
              <a:t>pose risks of recidivism (continued offending) in </a:t>
            </a:r>
            <a:r>
              <a:rPr lang="en-US" sz="2400" dirty="0" smtClean="0"/>
              <a:t>direct proportion </a:t>
            </a:r>
            <a:r>
              <a:rPr lang="en-US" sz="2400" dirty="0"/>
              <a:t>to their prior records</a:t>
            </a:r>
            <a:r>
              <a:rPr lang="en-US" sz="2400" dirty="0" smtClean="0"/>
              <a:t>;   </a:t>
            </a:r>
            <a:r>
              <a:rPr lang="en-US" sz="2400" b="1" i="1" dirty="0" smtClean="0"/>
              <a:t>AND</a:t>
            </a:r>
            <a:endParaRPr lang="en-US" sz="2400" b="1" i="1" dirty="0"/>
          </a:p>
          <a:p>
            <a:pPr marL="0" indent="0">
              <a:lnSpc>
                <a:spcPct val="120000"/>
              </a:lnSpc>
              <a:buNone/>
            </a:pPr>
            <a:r>
              <a:rPr lang="en-US" sz="2400" dirty="0"/>
              <a:t>2) Giving  proportionately more severe punishments to higher-risk offenders prevents crime in a cost-effective </a:t>
            </a:r>
            <a:r>
              <a:rPr lang="en-US" sz="2400" dirty="0" smtClean="0"/>
              <a:t>manner.</a:t>
            </a:r>
            <a:endParaRPr lang="en-US" sz="2400" dirty="0"/>
          </a:p>
          <a:p>
            <a:pPr marL="0" indent="0">
              <a:lnSpc>
                <a:spcPct val="120000"/>
              </a:lnSpc>
              <a:buNone/>
            </a:pPr>
            <a:r>
              <a:rPr lang="en-US" sz="2400" b="1" dirty="0" smtClean="0"/>
              <a:t>Public Opinion</a:t>
            </a:r>
          </a:p>
          <a:p>
            <a:pPr>
              <a:lnSpc>
                <a:spcPct val="120000"/>
              </a:lnSpc>
              <a:buFont typeface="Arial" panose="020B0604020202020204" pitchFamily="34" charset="0"/>
              <a:buChar char="•"/>
            </a:pPr>
            <a:r>
              <a:rPr lang="en-US" sz="2400" i="1" dirty="0" smtClean="0"/>
              <a:t>Assumption</a:t>
            </a:r>
            <a:r>
              <a:rPr lang="en-US" sz="2400" dirty="0" smtClean="0"/>
              <a:t>: The public strongly supports existing CH enhancements.</a:t>
            </a:r>
            <a:endParaRPr lang="en-US" sz="2400" dirty="0"/>
          </a:p>
        </p:txBody>
      </p:sp>
    </p:spTree>
    <p:extLst>
      <p:ext uri="{BB962C8B-B14F-4D97-AF65-F5344CB8AC3E}">
        <p14:creationId xmlns:p14="http://schemas.microsoft.com/office/powerpoint/2010/main" val="308972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696464"/>
      </a:dk2>
      <a:lt2>
        <a:srgbClr val="E9E5DC"/>
      </a:lt2>
      <a:accent1>
        <a:srgbClr val="FFD14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8984</TotalTime>
  <Words>4702</Words>
  <Application>Microsoft Office PowerPoint</Application>
  <PresentationFormat>On-screen Show (4:3)</PresentationFormat>
  <Paragraphs>374</Paragraphs>
  <Slides>46</Slides>
  <Notes>36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Wingdings</vt:lpstr>
      <vt:lpstr>Retrospect</vt:lpstr>
      <vt:lpstr>Criminal History Issues and Solutions – Overview </vt:lpstr>
      <vt:lpstr>Introduction</vt:lpstr>
      <vt:lpstr>Topics today </vt:lpstr>
      <vt:lpstr>I. Overview of Criminal History impacts in Minnesota,  at present and over time </vt:lpstr>
      <vt:lpstr>Minnesota Main Grid</vt:lpstr>
      <vt:lpstr>Overview of Criminal History impacts in Minnesota, at present and over time </vt:lpstr>
      <vt:lpstr>Offenders recommended for prison come from three zones on the Minnesota Guidelines grids, for example:  </vt:lpstr>
      <vt:lpstr>Overview of Criminal History impacts in Minnesota, at present and over time, cont’d</vt:lpstr>
      <vt:lpstr>II. Rationales for Criminal History enhancements </vt:lpstr>
      <vt:lpstr>Rationales for Criminal History Enhancements, cont’d -- Retribution (Just Deserts)</vt:lpstr>
      <vt:lpstr>Rationales for Criminal History Enhancements,  Retribution (Just Deserts) – cont’d</vt:lpstr>
      <vt:lpstr> Rationales for Criminal History Enhancements, cont’d – Crime Control</vt:lpstr>
      <vt:lpstr>Three CH-and-Recidivism Questions (previous slide), &amp; Findings</vt:lpstr>
      <vt:lpstr>Three CH vs Recidivism Research Questions, &amp; Findings, cont’d</vt:lpstr>
      <vt:lpstr>Three CH-and-Recidivism Research Questions (previous slide), &amp; Findings, cont’d</vt:lpstr>
      <vt:lpstr>Summary: CH enhancements and Recidivism Risk</vt:lpstr>
      <vt:lpstr>Rationales for CH Enhancements, Crime Control, cont’d -- Are Prior Record Enhancements Cost Effective? </vt:lpstr>
      <vt:lpstr>Rationales for Criminal History Enhancements, cont’d – Public Opinion </vt:lpstr>
      <vt:lpstr>III. Costs and negative consequences of Criminal History enhancements</vt:lpstr>
      <vt:lpstr>Costs and negative consequences of Criminal History enhancements – cont’d</vt:lpstr>
      <vt:lpstr>Offenders recommended for prison come from three zones on the Minnesota Guidelines grids, for example:  </vt:lpstr>
      <vt:lpstr>Costs and negative consequences of Criminal History enhancements – cont’d</vt:lpstr>
      <vt:lpstr>Minnesota Main Grid</vt:lpstr>
      <vt:lpstr>Costs and negative consequences of Criminal History enhancements – cont’d</vt:lpstr>
      <vt:lpstr>Costs and negative consequences of Criminal History enhancements – cont’d</vt:lpstr>
      <vt:lpstr>Costs and negative consequences of Criminal History enhancements – cont’d</vt:lpstr>
      <vt:lpstr>Costs and negative consequences of Criminal History enhancements – cont’d</vt:lpstr>
      <vt:lpstr>IV. Possible Solutions – a preliminary list </vt:lpstr>
      <vt:lpstr>IV. Possible Solutions – a preliminary list, cont’d – other ideas</vt:lpstr>
      <vt:lpstr>Thank for your attention! </vt:lpstr>
      <vt:lpstr> </vt:lpstr>
      <vt:lpstr>Felony Reconviction Rates,  by Minnesota Guidelines Criminal History Score</vt:lpstr>
      <vt:lpstr>PowerPoint Presentation</vt:lpstr>
      <vt:lpstr>PowerPoint Presentation</vt:lpstr>
      <vt:lpstr>Recidivism Specialization by Offense Type</vt:lpstr>
      <vt:lpstr>PowerPoint Presentation</vt:lpstr>
      <vt:lpstr>Unanswered Questions About Criminal History,  Sentencing, and Recidivism</vt:lpstr>
      <vt:lpstr>IV.  Origins of Guidelines Criminal History Scores </vt:lpstr>
      <vt:lpstr>Origins Cont’d (1970s Pilot Project)</vt:lpstr>
      <vt:lpstr>Origins Cont’d</vt:lpstr>
      <vt:lpstr>Origins Cont’d</vt:lpstr>
      <vt:lpstr>Origins Cont’d</vt:lpstr>
      <vt:lpstr>V.  Some Major Takeaways</vt:lpstr>
      <vt:lpstr>Process Recommendations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History Enhancements &amp; Guidelines:</dc:title>
  <dc:creator>Richard</dc:creator>
  <cp:lastModifiedBy>Richard Frase</cp:lastModifiedBy>
  <cp:revision>212</cp:revision>
  <cp:lastPrinted>2019-11-02T00:07:59Z</cp:lastPrinted>
  <dcterms:created xsi:type="dcterms:W3CDTF">2019-07-28T02:57:17Z</dcterms:created>
  <dcterms:modified xsi:type="dcterms:W3CDTF">2024-06-06T15:02:31Z</dcterms:modified>
</cp:coreProperties>
</file>