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0"/>
  </p:notesMasterIdLst>
  <p:handoutMasterIdLst>
    <p:handoutMasterId r:id="rId21"/>
  </p:handoutMasterIdLst>
  <p:sldIdLst>
    <p:sldId id="946" r:id="rId5"/>
    <p:sldId id="3360" r:id="rId6"/>
    <p:sldId id="3358" r:id="rId7"/>
    <p:sldId id="3363" r:id="rId8"/>
    <p:sldId id="3370" r:id="rId9"/>
    <p:sldId id="3359" r:id="rId10"/>
    <p:sldId id="3361" r:id="rId11"/>
    <p:sldId id="3372" r:id="rId12"/>
    <p:sldId id="3373" r:id="rId13"/>
    <p:sldId id="3371" r:id="rId14"/>
    <p:sldId id="3364" r:id="rId15"/>
    <p:sldId id="3366" r:id="rId16"/>
    <p:sldId id="3368" r:id="rId17"/>
    <p:sldId id="3369" r:id="rId18"/>
    <p:sldId id="268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99D1FF"/>
    <a:srgbClr val="D6EDFF"/>
    <a:srgbClr val="003865"/>
    <a:srgbClr val="78BE21"/>
    <a:srgbClr val="000000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2AEF1-6FF9-4FA3-B974-2656EDCECC04}" v="80" dt="2025-09-24T19:42:26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6" autoAdjust="0"/>
    <p:restoredTop sz="95036" autoAdjust="0"/>
  </p:normalViewPr>
  <p:slideViewPr>
    <p:cSldViewPr snapToGrid="0">
      <p:cViewPr varScale="1">
        <p:scale>
          <a:sx n="90" d="100"/>
          <a:sy n="90" d="100"/>
        </p:scale>
        <p:origin x="102" y="4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7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pp, Kate (She/Her/Hers) (SCRB)" userId="11337343-9b6a-4162-a4d3-a08a508537b8" providerId="ADAL" clId="{5772AEF1-6FF9-4FA3-B974-2656EDCECC04}"/>
    <pc:docChg chg="undo redo custSel addSld delSld modSld sldOrd">
      <pc:chgData name="Yapp, Kate (She/Her/Hers) (SCRB)" userId="11337343-9b6a-4162-a4d3-a08a508537b8" providerId="ADAL" clId="{5772AEF1-6FF9-4FA3-B974-2656EDCECC04}" dt="2025-09-24T19:48:12.488" v="9808" actId="1076"/>
      <pc:docMkLst>
        <pc:docMk/>
      </pc:docMkLst>
      <pc:sldChg chg="del">
        <pc:chgData name="Yapp, Kate (She/Her/Hers) (SCRB)" userId="11337343-9b6a-4162-a4d3-a08a508537b8" providerId="ADAL" clId="{5772AEF1-6FF9-4FA3-B974-2656EDCECC04}" dt="2025-09-18T21:06:27.995" v="7243" actId="2696"/>
        <pc:sldMkLst>
          <pc:docMk/>
          <pc:sldMk cId="3842569988" sldId="262"/>
        </pc:sldMkLst>
      </pc:sldChg>
      <pc:sldChg chg="del">
        <pc:chgData name="Yapp, Kate (She/Her/Hers) (SCRB)" userId="11337343-9b6a-4162-a4d3-a08a508537b8" providerId="ADAL" clId="{5772AEF1-6FF9-4FA3-B974-2656EDCECC04}" dt="2025-09-18T18:38:59.123" v="1021" actId="2696"/>
        <pc:sldMkLst>
          <pc:docMk/>
          <pc:sldMk cId="170340103" sldId="263"/>
        </pc:sldMkLst>
      </pc:sldChg>
      <pc:sldChg chg="del">
        <pc:chgData name="Yapp, Kate (She/Her/Hers) (SCRB)" userId="11337343-9b6a-4162-a4d3-a08a508537b8" providerId="ADAL" clId="{5772AEF1-6FF9-4FA3-B974-2656EDCECC04}" dt="2025-09-18T20:19:25.068" v="6240" actId="2696"/>
        <pc:sldMkLst>
          <pc:docMk/>
          <pc:sldMk cId="2010311953" sldId="267"/>
        </pc:sldMkLst>
      </pc:sldChg>
      <pc:sldChg chg="addSp delSp modSp mod">
        <pc:chgData name="Yapp, Kate (She/Her/Hers) (SCRB)" userId="11337343-9b6a-4162-a4d3-a08a508537b8" providerId="ADAL" clId="{5772AEF1-6FF9-4FA3-B974-2656EDCECC04}" dt="2025-09-18T21:12:02.128" v="7248" actId="478"/>
        <pc:sldMkLst>
          <pc:docMk/>
          <pc:sldMk cId="242918816" sldId="268"/>
        </pc:sldMkLst>
      </pc:sldChg>
      <pc:sldChg chg="del">
        <pc:chgData name="Yapp, Kate (She/Her/Hers) (SCRB)" userId="11337343-9b6a-4162-a4d3-a08a508537b8" providerId="ADAL" clId="{5772AEF1-6FF9-4FA3-B974-2656EDCECC04}" dt="2025-09-18T18:39:03.314" v="1022" actId="2696"/>
        <pc:sldMkLst>
          <pc:docMk/>
          <pc:sldMk cId="3080663250" sldId="269"/>
        </pc:sldMkLst>
      </pc:sldChg>
      <pc:sldChg chg="del">
        <pc:chgData name="Yapp, Kate (She/Her/Hers) (SCRB)" userId="11337343-9b6a-4162-a4d3-a08a508537b8" providerId="ADAL" clId="{5772AEF1-6FF9-4FA3-B974-2656EDCECC04}" dt="2025-09-18T20:19:14.570" v="6239" actId="2696"/>
        <pc:sldMkLst>
          <pc:docMk/>
          <pc:sldMk cId="820759342" sldId="270"/>
        </pc:sldMkLst>
      </pc:sldChg>
      <pc:sldChg chg="del">
        <pc:chgData name="Yapp, Kate (She/Her/Hers) (SCRB)" userId="11337343-9b6a-4162-a4d3-a08a508537b8" providerId="ADAL" clId="{5772AEF1-6FF9-4FA3-B974-2656EDCECC04}" dt="2025-09-18T18:39:07.098" v="1023" actId="2696"/>
        <pc:sldMkLst>
          <pc:docMk/>
          <pc:sldMk cId="4226018097" sldId="271"/>
        </pc:sldMkLst>
      </pc:sldChg>
      <pc:sldChg chg="del">
        <pc:chgData name="Yapp, Kate (She/Her/Hers) (SCRB)" userId="11337343-9b6a-4162-a4d3-a08a508537b8" providerId="ADAL" clId="{5772AEF1-6FF9-4FA3-B974-2656EDCECC04}" dt="2025-09-18T20:19:31.013" v="6241" actId="2696"/>
        <pc:sldMkLst>
          <pc:docMk/>
          <pc:sldMk cId="4090567192" sldId="272"/>
        </pc:sldMkLst>
      </pc:sldChg>
      <pc:sldChg chg="del">
        <pc:chgData name="Yapp, Kate (She/Her/Hers) (SCRB)" userId="11337343-9b6a-4162-a4d3-a08a508537b8" providerId="ADAL" clId="{5772AEF1-6FF9-4FA3-B974-2656EDCECC04}" dt="2025-09-18T21:06:23.861" v="7242" actId="2696"/>
        <pc:sldMkLst>
          <pc:docMk/>
          <pc:sldMk cId="2401569384" sldId="274"/>
        </pc:sldMkLst>
      </pc:sldChg>
      <pc:sldChg chg="del">
        <pc:chgData name="Yapp, Kate (She/Her/Hers) (SCRB)" userId="11337343-9b6a-4162-a4d3-a08a508537b8" providerId="ADAL" clId="{5772AEF1-6FF9-4FA3-B974-2656EDCECC04}" dt="2025-09-18T18:39:10.425" v="1024" actId="2696"/>
        <pc:sldMkLst>
          <pc:docMk/>
          <pc:sldMk cId="2111942625" sldId="925"/>
        </pc:sldMkLst>
      </pc:sldChg>
      <pc:sldChg chg="del">
        <pc:chgData name="Yapp, Kate (She/Her/Hers) (SCRB)" userId="11337343-9b6a-4162-a4d3-a08a508537b8" providerId="ADAL" clId="{5772AEF1-6FF9-4FA3-B974-2656EDCECC04}" dt="2025-09-18T18:39:19.434" v="1025" actId="2696"/>
        <pc:sldMkLst>
          <pc:docMk/>
          <pc:sldMk cId="2292409593" sldId="942"/>
        </pc:sldMkLst>
      </pc:sldChg>
      <pc:sldChg chg="addSp delSp modSp del mod ord modClrScheme modShow chgLayout">
        <pc:chgData name="Yapp, Kate (She/Her/Hers) (SCRB)" userId="11337343-9b6a-4162-a4d3-a08a508537b8" providerId="ADAL" clId="{5772AEF1-6FF9-4FA3-B974-2656EDCECC04}" dt="2025-09-22T14:03:38.014" v="9788" actId="2696"/>
        <pc:sldMkLst>
          <pc:docMk/>
          <pc:sldMk cId="1555904488" sldId="944"/>
        </pc:sldMkLst>
      </pc:sldChg>
      <pc:sldChg chg="modSp mod">
        <pc:chgData name="Yapp, Kate (She/Her/Hers) (SCRB)" userId="11337343-9b6a-4162-a4d3-a08a508537b8" providerId="ADAL" clId="{5772AEF1-6FF9-4FA3-B974-2656EDCECC04}" dt="2025-09-19T15:59:15.093" v="7615" actId="27636"/>
        <pc:sldMkLst>
          <pc:docMk/>
          <pc:sldMk cId="1930300879" sldId="946"/>
        </pc:sldMkLst>
        <pc:spChg chg="mod ord">
          <ac:chgData name="Yapp, Kate (She/Her/Hers) (SCRB)" userId="11337343-9b6a-4162-a4d3-a08a508537b8" providerId="ADAL" clId="{5772AEF1-6FF9-4FA3-B974-2656EDCECC04}" dt="2025-09-19T15:59:15.093" v="7615" actId="27636"/>
          <ac:spMkLst>
            <pc:docMk/>
            <pc:sldMk cId="1930300879" sldId="946"/>
            <ac:spMk id="3" creationId="{C3C785FE-DB04-4270-906F-A9C63114450B}"/>
          </ac:spMkLst>
        </pc:spChg>
        <pc:picChg chg="mod">
          <ac:chgData name="Yapp, Kate (She/Her/Hers) (SCRB)" userId="11337343-9b6a-4162-a4d3-a08a508537b8" providerId="ADAL" clId="{5772AEF1-6FF9-4FA3-B974-2656EDCECC04}" dt="2025-09-19T15:13:57.426" v="7253" actId="962"/>
          <ac:picMkLst>
            <pc:docMk/>
            <pc:sldMk cId="1930300879" sldId="946"/>
            <ac:picMk id="5" creationId="{306D0EF7-91C7-558B-9CCC-7C5968AB4C35}"/>
          </ac:picMkLst>
        </pc:picChg>
      </pc:sldChg>
      <pc:sldChg chg="del">
        <pc:chgData name="Yapp, Kate (She/Her/Hers) (SCRB)" userId="11337343-9b6a-4162-a4d3-a08a508537b8" providerId="ADAL" clId="{5772AEF1-6FF9-4FA3-B974-2656EDCECC04}" dt="2025-09-19T16:41:56.625" v="9787" actId="2696"/>
        <pc:sldMkLst>
          <pc:docMk/>
          <pc:sldMk cId="2367674326" sldId="947"/>
        </pc:sldMkLst>
      </pc:sldChg>
      <pc:sldChg chg="del">
        <pc:chgData name="Yapp, Kate (She/Her/Hers) (SCRB)" userId="11337343-9b6a-4162-a4d3-a08a508537b8" providerId="ADAL" clId="{5772AEF1-6FF9-4FA3-B974-2656EDCECC04}" dt="2025-09-18T18:39:22.259" v="1026" actId="2696"/>
        <pc:sldMkLst>
          <pc:docMk/>
          <pc:sldMk cId="3579431846" sldId="948"/>
        </pc:sldMkLst>
      </pc:sldChg>
      <pc:sldChg chg="del">
        <pc:chgData name="Yapp, Kate (She/Her/Hers) (SCRB)" userId="11337343-9b6a-4162-a4d3-a08a508537b8" providerId="ADAL" clId="{5772AEF1-6FF9-4FA3-B974-2656EDCECC04}" dt="2025-09-18T18:39:25.147" v="1027" actId="2696"/>
        <pc:sldMkLst>
          <pc:docMk/>
          <pc:sldMk cId="4037005785" sldId="3350"/>
        </pc:sldMkLst>
      </pc:sldChg>
      <pc:sldChg chg="del">
        <pc:chgData name="Yapp, Kate (She/Her/Hers) (SCRB)" userId="11337343-9b6a-4162-a4d3-a08a508537b8" providerId="ADAL" clId="{5772AEF1-6FF9-4FA3-B974-2656EDCECC04}" dt="2025-09-18T18:38:51.038" v="1019" actId="2696"/>
        <pc:sldMkLst>
          <pc:docMk/>
          <pc:sldMk cId="1128149674" sldId="3352"/>
        </pc:sldMkLst>
      </pc:sldChg>
      <pc:sldChg chg="del">
        <pc:chgData name="Yapp, Kate (She/Her/Hers) (SCRB)" userId="11337343-9b6a-4162-a4d3-a08a508537b8" providerId="ADAL" clId="{5772AEF1-6FF9-4FA3-B974-2656EDCECC04}" dt="2025-09-18T18:38:55.905" v="1020" actId="2696"/>
        <pc:sldMkLst>
          <pc:docMk/>
          <pc:sldMk cId="2172990544" sldId="3353"/>
        </pc:sldMkLst>
      </pc:sldChg>
      <pc:sldChg chg="modSp del mod">
        <pc:chgData name="Yapp, Kate (She/Her/Hers) (SCRB)" userId="11337343-9b6a-4162-a4d3-a08a508537b8" providerId="ADAL" clId="{5772AEF1-6FF9-4FA3-B974-2656EDCECC04}" dt="2025-09-18T18:25:38.203" v="906" actId="2696"/>
        <pc:sldMkLst>
          <pc:docMk/>
          <pc:sldMk cId="3993744453" sldId="3354"/>
        </pc:sldMkLst>
      </pc:sldChg>
      <pc:sldChg chg="new del">
        <pc:chgData name="Yapp, Kate (She/Her/Hers) (SCRB)" userId="11337343-9b6a-4162-a4d3-a08a508537b8" providerId="ADAL" clId="{5772AEF1-6FF9-4FA3-B974-2656EDCECC04}" dt="2025-09-18T20:18:59.471" v="6238" actId="2696"/>
        <pc:sldMkLst>
          <pc:docMk/>
          <pc:sldMk cId="3592353473" sldId="3355"/>
        </pc:sldMkLst>
      </pc:sldChg>
      <pc:sldChg chg="addSp delSp modSp new del mod modClrScheme modShow chgLayout">
        <pc:chgData name="Yapp, Kate (She/Her/Hers) (SCRB)" userId="11337343-9b6a-4162-a4d3-a08a508537b8" providerId="ADAL" clId="{5772AEF1-6FF9-4FA3-B974-2656EDCECC04}" dt="2025-09-22T14:03:40.820" v="9789" actId="2696"/>
        <pc:sldMkLst>
          <pc:docMk/>
          <pc:sldMk cId="2647183836" sldId="3356"/>
        </pc:sldMkLst>
      </pc:sldChg>
      <pc:sldChg chg="addSp delSp modSp new del mod modClrScheme modShow chgLayout">
        <pc:chgData name="Yapp, Kate (She/Her/Hers) (SCRB)" userId="11337343-9b6a-4162-a4d3-a08a508537b8" providerId="ADAL" clId="{5772AEF1-6FF9-4FA3-B974-2656EDCECC04}" dt="2025-09-22T14:03:43.563" v="9790" actId="2696"/>
        <pc:sldMkLst>
          <pc:docMk/>
          <pc:sldMk cId="3990800401" sldId="3357"/>
        </pc:sldMkLst>
      </pc:sldChg>
      <pc:sldChg chg="addSp delSp modSp new mod ord modClrScheme chgLayout">
        <pc:chgData name="Yapp, Kate (She/Her/Hers) (SCRB)" userId="11337343-9b6a-4162-a4d3-a08a508537b8" providerId="ADAL" clId="{5772AEF1-6FF9-4FA3-B974-2656EDCECC04}" dt="2025-09-24T19:48:12.488" v="9808" actId="1076"/>
        <pc:sldMkLst>
          <pc:docMk/>
          <pc:sldMk cId="1531359068" sldId="3358"/>
        </pc:sldMkLst>
        <pc:spChg chg="mod">
          <ac:chgData name="Yapp, Kate (She/Her/Hers) (SCRB)" userId="11337343-9b6a-4162-a4d3-a08a508537b8" providerId="ADAL" clId="{5772AEF1-6FF9-4FA3-B974-2656EDCECC04}" dt="2025-09-18T19:20:04.829" v="3303" actId="122"/>
          <ac:spMkLst>
            <pc:docMk/>
            <pc:sldMk cId="1531359068" sldId="3358"/>
            <ac:spMk id="2" creationId="{7FA4584B-9587-D5E5-3872-9970F06C9042}"/>
          </ac:spMkLst>
        </pc:spChg>
        <pc:graphicFrameChg chg="add mod ord modGraphic">
          <ac:chgData name="Yapp, Kate (She/Her/Hers) (SCRB)" userId="11337343-9b6a-4162-a4d3-a08a508537b8" providerId="ADAL" clId="{5772AEF1-6FF9-4FA3-B974-2656EDCECC04}" dt="2025-09-24T19:48:12.488" v="9808" actId="1076"/>
          <ac:graphicFrameMkLst>
            <pc:docMk/>
            <pc:sldMk cId="1531359068" sldId="3358"/>
            <ac:graphicFrameMk id="7" creationId="{0CA7A7B0-7F16-4349-9240-A6DE6AB5EA78}"/>
          </ac:graphicFrameMkLst>
        </pc:graphicFrameChg>
      </pc:sldChg>
      <pc:sldChg chg="modSp new del mod">
        <pc:chgData name="Yapp, Kate (She/Her/Hers) (SCRB)" userId="11337343-9b6a-4162-a4d3-a08a508537b8" providerId="ADAL" clId="{5772AEF1-6FF9-4FA3-B974-2656EDCECC04}" dt="2025-09-18T18:37:54.679" v="989" actId="2696"/>
        <pc:sldMkLst>
          <pc:docMk/>
          <pc:sldMk cId="1901962469" sldId="3358"/>
        </pc:sldMkLst>
      </pc:sldChg>
      <pc:sldChg chg="modSp new mod ord">
        <pc:chgData name="Yapp, Kate (She/Her/Hers) (SCRB)" userId="11337343-9b6a-4162-a4d3-a08a508537b8" providerId="ADAL" clId="{5772AEF1-6FF9-4FA3-B974-2656EDCECC04}" dt="2025-09-19T16:37:28.955" v="9708" actId="20577"/>
        <pc:sldMkLst>
          <pc:docMk/>
          <pc:sldMk cId="3417104065" sldId="3359"/>
        </pc:sldMkLst>
        <pc:spChg chg="mod">
          <ac:chgData name="Yapp, Kate (She/Her/Hers) (SCRB)" userId="11337343-9b6a-4162-a4d3-a08a508537b8" providerId="ADAL" clId="{5772AEF1-6FF9-4FA3-B974-2656EDCECC04}" dt="2025-09-18T19:20:16.523" v="3305" actId="122"/>
          <ac:spMkLst>
            <pc:docMk/>
            <pc:sldMk cId="3417104065" sldId="3359"/>
            <ac:spMk id="2" creationId="{6CC64A1F-C7CA-0C05-9943-D0B70BD118A6}"/>
          </ac:spMkLst>
        </pc:spChg>
        <pc:spChg chg="mod">
          <ac:chgData name="Yapp, Kate (She/Her/Hers) (SCRB)" userId="11337343-9b6a-4162-a4d3-a08a508537b8" providerId="ADAL" clId="{5772AEF1-6FF9-4FA3-B974-2656EDCECC04}" dt="2025-09-19T16:37:28.955" v="9708" actId="20577"/>
          <ac:spMkLst>
            <pc:docMk/>
            <pc:sldMk cId="3417104065" sldId="3359"/>
            <ac:spMk id="3" creationId="{25F0A7B1-EF22-DE10-EEA5-53CEF2FDDFCC}"/>
          </ac:spMkLst>
        </pc:spChg>
      </pc:sldChg>
      <pc:sldChg chg="delSp modSp new mod">
        <pc:chgData name="Yapp, Kate (She/Her/Hers) (SCRB)" userId="11337343-9b6a-4162-a4d3-a08a508537b8" providerId="ADAL" clId="{5772AEF1-6FF9-4FA3-B974-2656EDCECC04}" dt="2025-09-19T15:15:09.260" v="7259" actId="21"/>
        <pc:sldMkLst>
          <pc:docMk/>
          <pc:sldMk cId="3502177350" sldId="3360"/>
        </pc:sldMkLst>
        <pc:spChg chg="mod">
          <ac:chgData name="Yapp, Kate (She/Her/Hers) (SCRB)" userId="11337343-9b6a-4162-a4d3-a08a508537b8" providerId="ADAL" clId="{5772AEF1-6FF9-4FA3-B974-2656EDCECC04}" dt="2025-09-18T18:46:06.901" v="1391" actId="255"/>
          <ac:spMkLst>
            <pc:docMk/>
            <pc:sldMk cId="3502177350" sldId="3360"/>
            <ac:spMk id="3" creationId="{85A969CB-24A7-6605-6FB1-E1DBEDF3FE4F}"/>
          </ac:spMkLst>
        </pc:spChg>
      </pc:sldChg>
      <pc:sldChg chg="modSp add mod ord">
        <pc:chgData name="Yapp, Kate (She/Her/Hers) (SCRB)" userId="11337343-9b6a-4162-a4d3-a08a508537b8" providerId="ADAL" clId="{5772AEF1-6FF9-4FA3-B974-2656EDCECC04}" dt="2025-09-19T16:38:07.486" v="9720" actId="20577"/>
        <pc:sldMkLst>
          <pc:docMk/>
          <pc:sldMk cId="2666470472" sldId="3361"/>
        </pc:sldMkLst>
        <pc:spChg chg="mod">
          <ac:chgData name="Yapp, Kate (She/Her/Hers) (SCRB)" userId="11337343-9b6a-4162-a4d3-a08a508537b8" providerId="ADAL" clId="{5772AEF1-6FF9-4FA3-B974-2656EDCECC04}" dt="2025-09-19T16:38:07.486" v="9720" actId="20577"/>
          <ac:spMkLst>
            <pc:docMk/>
            <pc:sldMk cId="2666470472" sldId="3361"/>
            <ac:spMk id="2" creationId="{B73B4A07-A5A7-B5E8-7D8F-AF0158C008A6}"/>
          </ac:spMkLst>
        </pc:spChg>
        <pc:graphicFrameChg chg="mod modGraphic">
          <ac:chgData name="Yapp, Kate (She/Her/Hers) (SCRB)" userId="11337343-9b6a-4162-a4d3-a08a508537b8" providerId="ADAL" clId="{5772AEF1-6FF9-4FA3-B974-2656EDCECC04}" dt="2025-09-18T20:42:59.848" v="7224" actId="1076"/>
          <ac:graphicFrameMkLst>
            <pc:docMk/>
            <pc:sldMk cId="2666470472" sldId="3361"/>
            <ac:graphicFrameMk id="7" creationId="{FF880E72-BAC5-20D0-DB6E-A7C1956B7031}"/>
          </ac:graphicFrameMkLst>
        </pc:graphicFrameChg>
      </pc:sldChg>
      <pc:sldChg chg="new del">
        <pc:chgData name="Yapp, Kate (She/Her/Hers) (SCRB)" userId="11337343-9b6a-4162-a4d3-a08a508537b8" providerId="ADAL" clId="{5772AEF1-6FF9-4FA3-B974-2656EDCECC04}" dt="2025-09-18T19:03:57.078" v="2498" actId="680"/>
        <pc:sldMkLst>
          <pc:docMk/>
          <pc:sldMk cId="3370728755" sldId="3361"/>
        </pc:sldMkLst>
      </pc:sldChg>
      <pc:sldChg chg="modSp new del mod modShow">
        <pc:chgData name="Yapp, Kate (She/Her/Hers) (SCRB)" userId="11337343-9b6a-4162-a4d3-a08a508537b8" providerId="ADAL" clId="{5772AEF1-6FF9-4FA3-B974-2656EDCECC04}" dt="2025-09-22T14:03:53.728" v="9791" actId="2696"/>
        <pc:sldMkLst>
          <pc:docMk/>
          <pc:sldMk cId="1425352540" sldId="3362"/>
        </pc:sldMkLst>
      </pc:sldChg>
      <pc:sldChg chg="modSp add mod">
        <pc:chgData name="Yapp, Kate (She/Her/Hers) (SCRB)" userId="11337343-9b6a-4162-a4d3-a08a508537b8" providerId="ADAL" clId="{5772AEF1-6FF9-4FA3-B974-2656EDCECC04}" dt="2025-09-22T14:07:29.173" v="9799" actId="6549"/>
        <pc:sldMkLst>
          <pc:docMk/>
          <pc:sldMk cId="3257527998" sldId="3363"/>
        </pc:sldMkLst>
        <pc:spChg chg="mod">
          <ac:chgData name="Yapp, Kate (She/Her/Hers) (SCRB)" userId="11337343-9b6a-4162-a4d3-a08a508537b8" providerId="ADAL" clId="{5772AEF1-6FF9-4FA3-B974-2656EDCECC04}" dt="2025-09-18T20:02:19.164" v="5496" actId="20577"/>
          <ac:spMkLst>
            <pc:docMk/>
            <pc:sldMk cId="3257527998" sldId="3363"/>
            <ac:spMk id="2" creationId="{60D224BA-CD67-BDE9-644E-47796197F4AF}"/>
          </ac:spMkLst>
        </pc:spChg>
        <pc:graphicFrameChg chg="mod modGraphic">
          <ac:chgData name="Yapp, Kate (She/Her/Hers) (SCRB)" userId="11337343-9b6a-4162-a4d3-a08a508537b8" providerId="ADAL" clId="{5772AEF1-6FF9-4FA3-B974-2656EDCECC04}" dt="2025-09-22T14:07:29.173" v="9799" actId="6549"/>
          <ac:graphicFrameMkLst>
            <pc:docMk/>
            <pc:sldMk cId="3257527998" sldId="3363"/>
            <ac:graphicFrameMk id="7" creationId="{33EE40E6-1452-93A5-DF3B-5A572E807047}"/>
          </ac:graphicFrameMkLst>
        </pc:graphicFrameChg>
      </pc:sldChg>
      <pc:sldChg chg="modSp add mod ord">
        <pc:chgData name="Yapp, Kate (She/Her/Hers) (SCRB)" userId="11337343-9b6a-4162-a4d3-a08a508537b8" providerId="ADAL" clId="{5772AEF1-6FF9-4FA3-B974-2656EDCECC04}" dt="2025-09-19T16:38:45.877" v="9724"/>
        <pc:sldMkLst>
          <pc:docMk/>
          <pc:sldMk cId="2042828424" sldId="3364"/>
        </pc:sldMkLst>
        <pc:spChg chg="mod">
          <ac:chgData name="Yapp, Kate (She/Her/Hers) (SCRB)" userId="11337343-9b6a-4162-a4d3-a08a508537b8" providerId="ADAL" clId="{5772AEF1-6FF9-4FA3-B974-2656EDCECC04}" dt="2025-09-18T20:05:16.510" v="5557" actId="20577"/>
          <ac:spMkLst>
            <pc:docMk/>
            <pc:sldMk cId="2042828424" sldId="3364"/>
            <ac:spMk id="2" creationId="{7443D4AE-551C-F8ED-BA02-931CF8EB0CD3}"/>
          </ac:spMkLst>
        </pc:spChg>
        <pc:graphicFrameChg chg="mod modGraphic">
          <ac:chgData name="Yapp, Kate (She/Her/Hers) (SCRB)" userId="11337343-9b6a-4162-a4d3-a08a508537b8" providerId="ADAL" clId="{5772AEF1-6FF9-4FA3-B974-2656EDCECC04}" dt="2025-09-18T20:10:47.713" v="5737" actId="1076"/>
          <ac:graphicFrameMkLst>
            <pc:docMk/>
            <pc:sldMk cId="2042828424" sldId="3364"/>
            <ac:graphicFrameMk id="7" creationId="{7C6AD89A-0C2C-14A0-C4F8-E73BFC46E46E}"/>
          </ac:graphicFrameMkLst>
        </pc:graphicFrameChg>
      </pc:sldChg>
      <pc:sldChg chg="modSp add del mod">
        <pc:chgData name="Yapp, Kate (She/Her/Hers) (SCRB)" userId="11337343-9b6a-4162-a4d3-a08a508537b8" providerId="ADAL" clId="{5772AEF1-6FF9-4FA3-B974-2656EDCECC04}" dt="2025-09-19T15:21:58.752" v="7262" actId="2696"/>
        <pc:sldMkLst>
          <pc:docMk/>
          <pc:sldMk cId="1901338456" sldId="3365"/>
        </pc:sldMkLst>
      </pc:sldChg>
      <pc:sldChg chg="delSp modSp add mod ord">
        <pc:chgData name="Yapp, Kate (She/Her/Hers) (SCRB)" userId="11337343-9b6a-4162-a4d3-a08a508537b8" providerId="ADAL" clId="{5772AEF1-6FF9-4FA3-B974-2656EDCECC04}" dt="2025-09-19T15:16:27.722" v="7260" actId="21"/>
        <pc:sldMkLst>
          <pc:docMk/>
          <pc:sldMk cId="3217575050" sldId="3366"/>
        </pc:sldMkLst>
        <pc:spChg chg="mod">
          <ac:chgData name="Yapp, Kate (She/Her/Hers) (SCRB)" userId="11337343-9b6a-4162-a4d3-a08a508537b8" providerId="ADAL" clId="{5772AEF1-6FF9-4FA3-B974-2656EDCECC04}" dt="2025-09-18T20:45:39.235" v="7233" actId="20577"/>
          <ac:spMkLst>
            <pc:docMk/>
            <pc:sldMk cId="3217575050" sldId="3366"/>
            <ac:spMk id="3" creationId="{481568BA-821C-A6BA-38D4-EF26A0707F91}"/>
          </ac:spMkLst>
        </pc:spChg>
      </pc:sldChg>
      <pc:sldChg chg="modSp add del mod ord modShow">
        <pc:chgData name="Yapp, Kate (She/Her/Hers) (SCRB)" userId="11337343-9b6a-4162-a4d3-a08a508537b8" providerId="ADAL" clId="{5772AEF1-6FF9-4FA3-B974-2656EDCECC04}" dt="2025-09-22T14:04:05.914" v="9792" actId="2696"/>
        <pc:sldMkLst>
          <pc:docMk/>
          <pc:sldMk cId="2746269665" sldId="3367"/>
        </pc:sldMkLst>
      </pc:sldChg>
      <pc:sldChg chg="modSp add mod ord">
        <pc:chgData name="Yapp, Kate (She/Her/Hers) (SCRB)" userId="11337343-9b6a-4162-a4d3-a08a508537b8" providerId="ADAL" clId="{5772AEF1-6FF9-4FA3-B974-2656EDCECC04}" dt="2025-09-22T14:05:58.243" v="9796"/>
        <pc:sldMkLst>
          <pc:docMk/>
          <pc:sldMk cId="53547859" sldId="3368"/>
        </pc:sldMkLst>
        <pc:spChg chg="mod">
          <ac:chgData name="Yapp, Kate (She/Her/Hers) (SCRB)" userId="11337343-9b6a-4162-a4d3-a08a508537b8" providerId="ADAL" clId="{5772AEF1-6FF9-4FA3-B974-2656EDCECC04}" dt="2025-09-18T20:35:21.499" v="7186" actId="20577"/>
          <ac:spMkLst>
            <pc:docMk/>
            <pc:sldMk cId="53547859" sldId="3368"/>
            <ac:spMk id="2" creationId="{ED326B8A-7A07-F5A2-A07C-1AF89709D508}"/>
          </ac:spMkLst>
        </pc:spChg>
        <pc:graphicFrameChg chg="mod modGraphic">
          <ac:chgData name="Yapp, Kate (She/Her/Hers) (SCRB)" userId="11337343-9b6a-4162-a4d3-a08a508537b8" providerId="ADAL" clId="{5772AEF1-6FF9-4FA3-B974-2656EDCECC04}" dt="2025-09-22T14:05:58.243" v="9796"/>
          <ac:graphicFrameMkLst>
            <pc:docMk/>
            <pc:sldMk cId="53547859" sldId="3368"/>
            <ac:graphicFrameMk id="7" creationId="{6B52A355-735B-19D3-E49E-79FE28C1BD33}"/>
          </ac:graphicFrameMkLst>
        </pc:graphicFrameChg>
      </pc:sldChg>
      <pc:sldChg chg="delSp modSp add mod ord">
        <pc:chgData name="Yapp, Kate (She/Her/Hers) (SCRB)" userId="11337343-9b6a-4162-a4d3-a08a508537b8" providerId="ADAL" clId="{5772AEF1-6FF9-4FA3-B974-2656EDCECC04}" dt="2025-09-19T15:17:37.423" v="7261" actId="21"/>
        <pc:sldMkLst>
          <pc:docMk/>
          <pc:sldMk cId="593973485" sldId="3369"/>
        </pc:sldMkLst>
        <pc:spChg chg="mod">
          <ac:chgData name="Yapp, Kate (She/Her/Hers) (SCRB)" userId="11337343-9b6a-4162-a4d3-a08a508537b8" providerId="ADAL" clId="{5772AEF1-6FF9-4FA3-B974-2656EDCECC04}" dt="2025-09-18T20:33:22.287" v="7151" actId="20577"/>
          <ac:spMkLst>
            <pc:docMk/>
            <pc:sldMk cId="593973485" sldId="3369"/>
            <ac:spMk id="3" creationId="{7451DB2D-BEA4-BEAD-E374-B7F9D448797A}"/>
          </ac:spMkLst>
        </pc:spChg>
      </pc:sldChg>
      <pc:sldChg chg="modSp new mod">
        <pc:chgData name="Yapp, Kate (She/Her/Hers) (SCRB)" userId="11337343-9b6a-4162-a4d3-a08a508537b8" providerId="ADAL" clId="{5772AEF1-6FF9-4FA3-B974-2656EDCECC04}" dt="2025-09-19T16:36:51.302" v="9698" actId="404"/>
        <pc:sldMkLst>
          <pc:docMk/>
          <pc:sldMk cId="3373222996" sldId="3370"/>
        </pc:sldMkLst>
        <pc:spChg chg="mod">
          <ac:chgData name="Yapp, Kate (She/Her/Hers) (SCRB)" userId="11337343-9b6a-4162-a4d3-a08a508537b8" providerId="ADAL" clId="{5772AEF1-6FF9-4FA3-B974-2656EDCECC04}" dt="2025-09-19T15:40:03.476" v="7324" actId="20577"/>
          <ac:spMkLst>
            <pc:docMk/>
            <pc:sldMk cId="3373222996" sldId="3370"/>
            <ac:spMk id="2" creationId="{56B53961-8C5B-A61F-0536-754B86D055FD}"/>
          </ac:spMkLst>
        </pc:spChg>
        <pc:spChg chg="mod">
          <ac:chgData name="Yapp, Kate (She/Her/Hers) (SCRB)" userId="11337343-9b6a-4162-a4d3-a08a508537b8" providerId="ADAL" clId="{5772AEF1-6FF9-4FA3-B974-2656EDCECC04}" dt="2025-09-19T16:36:51.302" v="9698" actId="404"/>
          <ac:spMkLst>
            <pc:docMk/>
            <pc:sldMk cId="3373222996" sldId="3370"/>
            <ac:spMk id="3" creationId="{58914F8F-C448-C67B-EDE4-02B51265077D}"/>
          </ac:spMkLst>
        </pc:spChg>
      </pc:sldChg>
      <pc:sldChg chg="modSp new mod ord">
        <pc:chgData name="Yapp, Kate (She/Her/Hers) (SCRB)" userId="11337343-9b6a-4162-a4d3-a08a508537b8" providerId="ADAL" clId="{5772AEF1-6FF9-4FA3-B974-2656EDCECC04}" dt="2025-09-19T16:40:44.285" v="9785" actId="20577"/>
        <pc:sldMkLst>
          <pc:docMk/>
          <pc:sldMk cId="734661109" sldId="3371"/>
        </pc:sldMkLst>
        <pc:spChg chg="mod">
          <ac:chgData name="Yapp, Kate (She/Her/Hers) (SCRB)" userId="11337343-9b6a-4162-a4d3-a08a508537b8" providerId="ADAL" clId="{5772AEF1-6FF9-4FA3-B974-2656EDCECC04}" dt="2025-09-19T16:31:36.095" v="9379" actId="20577"/>
          <ac:spMkLst>
            <pc:docMk/>
            <pc:sldMk cId="734661109" sldId="3371"/>
            <ac:spMk id="2" creationId="{34347433-D9A2-1637-5B1E-5FB8529F253A}"/>
          </ac:spMkLst>
        </pc:spChg>
        <pc:spChg chg="mod">
          <ac:chgData name="Yapp, Kate (She/Her/Hers) (SCRB)" userId="11337343-9b6a-4162-a4d3-a08a508537b8" providerId="ADAL" clId="{5772AEF1-6FF9-4FA3-B974-2656EDCECC04}" dt="2025-09-19T16:40:44.285" v="9785" actId="20577"/>
          <ac:spMkLst>
            <pc:docMk/>
            <pc:sldMk cId="734661109" sldId="3371"/>
            <ac:spMk id="3" creationId="{8F47D53E-9FB5-72C2-0B16-739684478AAD}"/>
          </ac:spMkLst>
        </pc:spChg>
      </pc:sldChg>
      <pc:sldChg chg="modSp new mod">
        <pc:chgData name="Yapp, Kate (She/Her/Hers) (SCRB)" userId="11337343-9b6a-4162-a4d3-a08a508537b8" providerId="ADAL" clId="{5772AEF1-6FF9-4FA3-B974-2656EDCECC04}" dt="2025-09-19T16:31:46.433" v="9389" actId="20577"/>
        <pc:sldMkLst>
          <pc:docMk/>
          <pc:sldMk cId="4107232518" sldId="3372"/>
        </pc:sldMkLst>
        <pc:spChg chg="mod">
          <ac:chgData name="Yapp, Kate (She/Her/Hers) (SCRB)" userId="11337343-9b6a-4162-a4d3-a08a508537b8" providerId="ADAL" clId="{5772AEF1-6FF9-4FA3-B974-2656EDCECC04}" dt="2025-09-19T16:31:46.433" v="9389" actId="20577"/>
          <ac:spMkLst>
            <pc:docMk/>
            <pc:sldMk cId="4107232518" sldId="3372"/>
            <ac:spMk id="2" creationId="{392A25E8-605C-CAAC-524A-CB5FF9FEB491}"/>
          </ac:spMkLst>
        </pc:spChg>
        <pc:spChg chg="mod">
          <ac:chgData name="Yapp, Kate (She/Her/Hers) (SCRB)" userId="11337343-9b6a-4162-a4d3-a08a508537b8" providerId="ADAL" clId="{5772AEF1-6FF9-4FA3-B974-2656EDCECC04}" dt="2025-09-19T16:27:36.417" v="9208" actId="20577"/>
          <ac:spMkLst>
            <pc:docMk/>
            <pc:sldMk cId="4107232518" sldId="3372"/>
            <ac:spMk id="3" creationId="{CE9FA544-0E95-9E80-0255-99226FB0EA62}"/>
          </ac:spMkLst>
        </pc:spChg>
      </pc:sldChg>
      <pc:sldChg chg="modSp add mod">
        <pc:chgData name="Yapp, Kate (She/Her/Hers) (SCRB)" userId="11337343-9b6a-4162-a4d3-a08a508537b8" providerId="ADAL" clId="{5772AEF1-6FF9-4FA3-B974-2656EDCECC04}" dt="2025-09-19T16:31:41.717" v="9384" actId="20577"/>
        <pc:sldMkLst>
          <pc:docMk/>
          <pc:sldMk cId="3916384774" sldId="3373"/>
        </pc:sldMkLst>
        <pc:spChg chg="mod">
          <ac:chgData name="Yapp, Kate (She/Her/Hers) (SCRB)" userId="11337343-9b6a-4162-a4d3-a08a508537b8" providerId="ADAL" clId="{5772AEF1-6FF9-4FA3-B974-2656EDCECC04}" dt="2025-09-19T16:31:41.717" v="9384" actId="20577"/>
          <ac:spMkLst>
            <pc:docMk/>
            <pc:sldMk cId="3916384774" sldId="3373"/>
            <ac:spMk id="2" creationId="{779C43AF-A1B4-AD27-05A3-55741E4AC794}"/>
          </ac:spMkLst>
        </pc:spChg>
        <pc:spChg chg="mod">
          <ac:chgData name="Yapp, Kate (She/Her/Hers) (SCRB)" userId="11337343-9b6a-4162-a4d3-a08a508537b8" providerId="ADAL" clId="{5772AEF1-6FF9-4FA3-B974-2656EDCECC04}" dt="2025-09-19T16:29:04.689" v="9226" actId="255"/>
          <ac:spMkLst>
            <pc:docMk/>
            <pc:sldMk cId="3916384774" sldId="3373"/>
            <ac:spMk id="3" creationId="{298EB1FD-198D-4B40-2391-854A62BC7DF6}"/>
          </ac:spMkLst>
        </pc:spChg>
      </pc:sldChg>
      <pc:sldChg chg="modSp new del mod">
        <pc:chgData name="Yapp, Kate (She/Her/Hers) (SCRB)" userId="11337343-9b6a-4162-a4d3-a08a508537b8" providerId="ADAL" clId="{5772AEF1-6FF9-4FA3-B974-2656EDCECC04}" dt="2025-09-24T19:46:37.659" v="9807" actId="2696"/>
        <pc:sldMkLst>
          <pc:docMk/>
          <pc:sldMk cId="2338422543" sldId="3374"/>
        </pc:sldMkLst>
        <pc:spChg chg="mod">
          <ac:chgData name="Yapp, Kate (She/Her/Hers) (SCRB)" userId="11337343-9b6a-4162-a4d3-a08a508537b8" providerId="ADAL" clId="{5772AEF1-6FF9-4FA3-B974-2656EDCECC04}" dt="2025-09-24T19:43:01.365" v="9804" actId="1076"/>
          <ac:spMkLst>
            <pc:docMk/>
            <pc:sldMk cId="2338422543" sldId="3374"/>
            <ac:spMk id="5" creationId="{07F13303-8AE0-4348-268C-B9F86D3754EE}"/>
          </ac:spMkLst>
        </pc:spChg>
      </pc:sldChg>
      <pc:sldChg chg="modSp new del mod">
        <pc:chgData name="Yapp, Kate (She/Her/Hers) (SCRB)" userId="11337343-9b6a-4162-a4d3-a08a508537b8" providerId="ADAL" clId="{5772AEF1-6FF9-4FA3-B974-2656EDCECC04}" dt="2025-09-19T16:33:11.119" v="9457" actId="2696"/>
        <pc:sldMkLst>
          <pc:docMk/>
          <pc:sldMk cId="4027803681" sldId="3374"/>
        </pc:sldMkLst>
      </pc:sldChg>
      <pc:sldChg chg="new del">
        <pc:chgData name="Yapp, Kate (She/Her/Hers) (SCRB)" userId="11337343-9b6a-4162-a4d3-a08a508537b8" providerId="ADAL" clId="{5772AEF1-6FF9-4FA3-B974-2656EDCECC04}" dt="2025-09-24T19:44:11.516" v="9806" actId="2696"/>
        <pc:sldMkLst>
          <pc:docMk/>
          <pc:sldMk cId="3701187745" sldId="33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>
                <a:latin typeface="Calibri" panose="020F0502020204030204" pitchFamily="34" charset="0"/>
              </a:rPr>
              <a:t>09/24/2025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r>
              <a:rPr lang="en-US"/>
              <a:t>09/24/2025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606AD-8E2F-F58A-1BCA-97BA052F1AD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09/24/2025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gray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4092602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B3B11EE-C01C-D9CA-D865-6B203379E0A5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4F07B8F8-077E-B79B-342D-94F3E95DD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79799F-7249-7297-5574-0386D71964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 descr="Minnesota Secure Choice Retirement Board logo">
            <a:extLst>
              <a:ext uri="{FF2B5EF4-FFF2-40B4-BE49-F238E27FC236}">
                <a16:creationId xmlns:a16="http://schemas.microsoft.com/office/drawing/2014/main" id="{ACCB6450-A8B5-5C5E-0228-590EE0A1D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8500" y="1398672"/>
            <a:ext cx="5715000" cy="20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 Click to edit slide title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 lIns="0" tIns="91440" rIns="0" bIns="9144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0" tIns="91440" rIns="274320" bIns="91440"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 hasCustomPrompt="1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0" tIns="91440" rIns="0" bIns="91440"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1280033"/>
            <a:ext cx="10515600" cy="489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4"/>
          <p:cNvSpPr>
            <a:spLocks noGrp="1"/>
          </p:cNvSpPr>
          <p:nvPr>
            <p:ph idx="1" hasCustomPrompt="1"/>
          </p:nvPr>
        </p:nvSpPr>
        <p:spPr bwMode="gray">
          <a:xfrm>
            <a:off x="838200" y="1280033"/>
            <a:ext cx="10515600" cy="4896931"/>
          </a:xfrm>
          <a:noFill/>
        </p:spPr>
        <p:txBody>
          <a:bodyPr lIns="274320" tIns="274320" rIns="274320" bIns="27432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4"/>
          <p:cNvSpPr>
            <a:spLocks noGrp="1"/>
          </p:cNvSpPr>
          <p:nvPr>
            <p:ph sz="half" idx="1" hasCustomPrompt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274320" tIns="274320" rIns="274320" bIns="274320"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6"/>
          <p:cNvSpPr>
            <a:spLocks noGrp="1"/>
          </p:cNvSpPr>
          <p:nvPr>
            <p:ph sz="half" idx="2" hasCustomPrompt="1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274320" tIns="274320" rIns="274320" bIns="274320"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ue Gradien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B9A518-5B17-ED80-1AD8-2DD3847D5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20194"/>
            <a:ext cx="12192000" cy="2208806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0" tIns="182880" rIns="0" bIns="18288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64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en Gradien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85BE29E-4A21-6AAA-F5AE-A9CC9B59C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20194"/>
            <a:ext cx="12192000" cy="2208806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0" tIns="182880" rIns="0" bIns="18288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98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en Bar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0" tIns="182880" rIns="0" bIns="18288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FCCACB82-4C63-865B-470E-7A193EF86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38200" y="1187413"/>
            <a:ext cx="105156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502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Green Bar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138748"/>
            <a:ext cx="4164623" cy="4788393"/>
          </a:xfrm>
          <a:noFill/>
        </p:spPr>
        <p:txBody>
          <a:bodyPr lIns="0" tIns="91440" rIns="0" bIns="91440" anchor="t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5662246" y="1159870"/>
            <a:ext cx="5691554" cy="4788393"/>
          </a:xfrm>
          <a:noFill/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EAA32018-5087-2ABA-790C-1E17CCDCF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30822" y="775037"/>
            <a:ext cx="4568009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5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Blue Box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A0D15-3F5C-39B3-6395-49E2D9A9C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49619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449224" y="811964"/>
            <a:ext cx="3698160" cy="5234072"/>
          </a:xfrm>
          <a:noFill/>
        </p:spPr>
        <p:txBody>
          <a:bodyPr lIns="0" tIns="91440" rIns="0" bIns="91440" anchor="ctr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5207350" y="808073"/>
            <a:ext cx="6067425" cy="5237963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7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innesota 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gray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4092602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8" descr="State of Minnesota logo">
            <a:extLst>
              <a:ext uri="{FF2B5EF4-FFF2-40B4-BE49-F238E27FC236}">
                <a16:creationId xmlns:a16="http://schemas.microsoft.com/office/drawing/2014/main" id="{42349561-5F62-42F4-B212-FA53CED7E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047470" y="1836432"/>
            <a:ext cx="6097061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8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Blue Box + Section Label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A0D15-3F5C-39B3-6395-49E2D9A9C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49619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F52F42D8-5209-3C82-7A53-D2CC804C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9224" y="0"/>
            <a:ext cx="3574314" cy="730102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558ED61-28EC-0772-88E9-F909DF6CFA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041" y="215900"/>
            <a:ext cx="3154680" cy="3200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Section ID text goes here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 bwMode="white">
          <a:xfrm>
            <a:off x="449224" y="811964"/>
            <a:ext cx="3698160" cy="5234072"/>
          </a:xfrm>
          <a:noFill/>
        </p:spPr>
        <p:txBody>
          <a:bodyPr lIns="0" tIns="182880" rIns="0" bIns="182880" anchor="ctr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 bwMode="gray">
          <a:xfrm>
            <a:off x="5207350" y="808073"/>
            <a:ext cx="6067425" cy="5237963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09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Green Gradien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FC215644-CDAE-443E-F7FF-A4F11D791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49619" y="-1946"/>
            <a:ext cx="4572000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49224" y="811964"/>
            <a:ext cx="3698160" cy="5234072"/>
          </a:xfrm>
          <a:noFill/>
        </p:spPr>
        <p:txBody>
          <a:bodyPr lIns="0" tIns="91440" rIns="0" bIns="91440" anchor="ctr">
            <a:normAutofit/>
          </a:bodyPr>
          <a:lstStyle>
            <a:lvl1pPr algn="l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5207350" y="808073"/>
            <a:ext cx="6067425" cy="5237963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09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Green Gradient + Section Label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FC215644-CDAE-443E-F7FF-A4F11D791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9619" y="-1946"/>
            <a:ext cx="4572000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F52F42D8-5209-3C82-7A53-D2CC804C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 rot="10800000">
            <a:off x="449224" y="0"/>
            <a:ext cx="3574314" cy="730102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3FDC0FD-800B-B715-CF83-5CF7249B58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59041" y="215900"/>
            <a:ext cx="3154680" cy="3200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ID text goes here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 bwMode="black">
          <a:xfrm>
            <a:off x="449224" y="811964"/>
            <a:ext cx="3698160" cy="5234072"/>
          </a:xfrm>
          <a:noFill/>
        </p:spPr>
        <p:txBody>
          <a:bodyPr lIns="0" tIns="182880" rIns="0" bIns="182880" anchor="ctr">
            <a:normAutofit/>
          </a:bodyPr>
          <a:lstStyle>
            <a:lvl1pPr algn="l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 bwMode="gray">
          <a:xfrm>
            <a:off x="5207350" y="808073"/>
            <a:ext cx="6067425" cy="5237963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89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ltGray">
          <a:xfrm>
            <a:off x="838200" y="1366345"/>
            <a:ext cx="10515600" cy="478839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gray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ltGray">
          <a:xfrm>
            <a:off x="838200" y="1366345"/>
            <a:ext cx="10515600" cy="478839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6234953" cy="4788393"/>
          </a:xfrm>
        </p:spPr>
        <p:txBody>
          <a:bodyPr lIns="0" tIns="91440" rIns="0" bIns="9144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 bwMode="ltGray">
          <a:xfrm>
            <a:off x="838200" y="1366345"/>
            <a:ext cx="6234953" cy="478839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gray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 bwMode="ltGray">
          <a:xfrm>
            <a:off x="838200" y="1366345"/>
            <a:ext cx="6234953" cy="478839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6234953" cy="4788393"/>
          </a:xfrm>
        </p:spPr>
        <p:txBody>
          <a:bodyPr lIns="0" tIns="91440" rIns="0" bIns="9144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gray">
          <a:xfrm>
            <a:off x="0" y="4092604"/>
            <a:ext cx="12192000" cy="1295182"/>
          </a:xfrm>
          <a:prstGeom prst="rect">
            <a:avLst/>
          </a:prstGeom>
          <a:solidFill>
            <a:srgbClr val="E8E8E8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609600" y="4092602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3838AE-09D5-5423-8E77-296563EB18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38501" y="1398672"/>
            <a:ext cx="5714997" cy="20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378C81C-38CA-4D22-9B63-324111B493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645813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4B3DD3E-4071-4513-9DAD-DBBE02E05F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484428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03E6E0CE-BDC5-4A27-A3F6-F46D21F7DFC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323043" y="2002884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54BE781A-916B-D771-E89E-DD96FF819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56683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55F61E2-2EE6-4C2E-9E57-37997A4DF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57917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9921214-0833-4B73-BEEC-FC86E7FF78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82218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5B35329-7A36-4EF4-A793-2D020420E2A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6519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E29F42DD-D6F6-760B-99E9-9B0CA6F71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8036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2876550" y="1674771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3939360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876550" y="3939361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70023" y="1674772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8270023" y="3939360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5BA19DA7-202E-FEDF-597A-34FCF4DB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876550" y="2571730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70023" y="2571730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219FFEEA-CA4D-4F39-A9B6-2B3A8CFE3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CB67518B-D906-BC91-0000-85D6DCB8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10DA68F0-5F04-F220-0744-1ECF5CF56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876550" y="1674772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2876550" y="3939361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70023" y="1674772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8270023" y="3939360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94B307B2-FF61-AE23-215B-3E663344A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891C734E-7506-F9E6-4011-1787B6FE5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 bwMode="gray"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 bwMode="gray"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 bwMode="gray"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 bwMode="gray"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 bwMode="gray"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 bwMode="gray">
          <a:xfrm>
            <a:off x="295833" y="4000500"/>
            <a:ext cx="2069630" cy="2171701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 bwMode="gray">
          <a:xfrm>
            <a:off x="2671704" y="4000499"/>
            <a:ext cx="2069630" cy="2171701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 bwMode="gray">
          <a:xfrm>
            <a:off x="5055980" y="4000501"/>
            <a:ext cx="2069630" cy="2171699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 bwMode="gray">
          <a:xfrm>
            <a:off x="7445462" y="4000499"/>
            <a:ext cx="2069630" cy="2171699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 bwMode="gray">
          <a:xfrm>
            <a:off x="9804246" y="4000498"/>
            <a:ext cx="2069630" cy="2171699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EEF45914-338E-246E-27EB-FE236183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5638801"/>
            <a:ext cx="10515600" cy="121920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Minnesota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gray">
          <a:xfrm>
            <a:off x="0" y="4092604"/>
            <a:ext cx="12192000" cy="1295182"/>
          </a:xfrm>
          <a:prstGeom prst="rect">
            <a:avLst/>
          </a:prstGeom>
          <a:solidFill>
            <a:srgbClr val="E8E8E8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609600" y="4092602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8" descr="State of Minnesota logo">
            <a:extLst>
              <a:ext uri="{FF2B5EF4-FFF2-40B4-BE49-F238E27FC236}">
                <a16:creationId xmlns:a16="http://schemas.microsoft.com/office/drawing/2014/main" id="{E8CC904E-32AE-4C9C-B9CA-A01E1294C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gray">
          <a:xfrm>
            <a:off x="3047470" y="1836432"/>
            <a:ext cx="6097060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5638801"/>
            <a:ext cx="10515600" cy="121920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5638800"/>
            <a:ext cx="121920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5638800"/>
            <a:ext cx="10515600" cy="121920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451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5638800"/>
            <a:ext cx="10515600" cy="121920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 lIns="0" tIns="91440" rIns="0" bIns="91440"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15975" y="3211513"/>
            <a:ext cx="3521849" cy="2475609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1365203"/>
            <a:ext cx="10515600" cy="156718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 lIns="0" tIns="182880" rIns="0" bIns="18288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815975" y="3211513"/>
            <a:ext cx="3521849" cy="2475609"/>
          </a:xfrm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838200" y="1365203"/>
            <a:ext cx="10515600" cy="1567183"/>
          </a:xfrm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 lIns="0" tIns="182880" rIns="0" bIns="182880"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15975" y="3211513"/>
            <a:ext cx="3521849" cy="2475609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 i="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3477837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Graphic 6" descr="Minnesota Secure Choice Retirement Board logo">
            <a:extLst>
              <a:ext uri="{FF2B5EF4-FFF2-40B4-BE49-F238E27FC236}">
                <a16:creationId xmlns:a16="http://schemas.microsoft.com/office/drawing/2014/main" id="{A75E674A-3658-8B9F-ED4D-F2B7CCD95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675" y="5627911"/>
            <a:ext cx="3462474" cy="123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1365203"/>
            <a:ext cx="10515600" cy="156718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 lIns="0" tIns="182880" rIns="0" bIns="182880"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15975" y="3211513"/>
            <a:ext cx="3521849" cy="2475609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 lIns="0" tIns="182880" rIns="0" bIns="18288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peech bubble">
            <a:extLst>
              <a:ext uri="{FF2B5EF4-FFF2-40B4-BE49-F238E27FC236}">
                <a16:creationId xmlns:a16="http://schemas.microsoft.com/office/drawing/2014/main" id="{6449201A-9881-4BD5-9EDB-134148F7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B050E54-664D-466A-8DB7-324C516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06A78E-2FCE-427D-98A4-31316D7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Teal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peech bubble">
            <a:extLst>
              <a:ext uri="{FF2B5EF4-FFF2-40B4-BE49-F238E27FC236}">
                <a16:creationId xmlns:a16="http://schemas.microsoft.com/office/drawing/2014/main" id="{28F32915-284F-4F48-8220-F8136AD1F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7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peech bubble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533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Teal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peech bubble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71113A8F-A3E6-4773-A564-980D4D0C4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B1812-DAFE-4A6A-B301-7770908A2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3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C1F7E9D-0503-4BE4-8143-B788D4726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3305909" y="612167"/>
            <a:ext cx="5580183" cy="808751"/>
          </a:xfrm>
        </p:spPr>
        <p:txBody>
          <a:bodyPr tIns="91440" bIns="9144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Click to edit slide title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562BBE-B5B7-42B5-8ABD-CE74CD647F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408113" y="1755775"/>
            <a:ext cx="9434512" cy="4045935"/>
          </a:xfrm>
        </p:spPr>
        <p:txBody>
          <a:bodyPr lIns="0" tIns="91440" rIns="0" bIns="91440"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69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5-Up with Icons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A5D6346A-285F-46E0-9AAB-F8F29A1C2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60951" y="0"/>
            <a:ext cx="406399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4325757" y="363682"/>
            <a:ext cx="3531339" cy="2809009"/>
          </a:xfrm>
          <a:noFill/>
        </p:spPr>
        <p:txBody>
          <a:bodyPr lIns="91440" tIns="91440" rIns="91440" bIns="9144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B1D6FB0-3CFA-4F98-9E32-13372A14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3048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1253B02-FE9E-42BD-9273-EB07447C4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24953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95525E-0F0F-42A1-814D-8A0F5F6C9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F620B4-FC61-4BCB-BFAB-5DAE7EDBC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63999" y="342900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D8EBE3F-0971-43E7-9934-99422D606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28001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8DD7EF7-A01F-4BC7-80C9-B7ED221F63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65351" y="347961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Content Placeholder 9"/>
          <p:cNvSpPr>
            <a:spLocks noGrp="1"/>
          </p:cNvSpPr>
          <p:nvPr userDrawn="1">
            <p:ph idx="1" hasCustomPrompt="1"/>
          </p:nvPr>
        </p:nvSpPr>
        <p:spPr bwMode="black">
          <a:xfrm>
            <a:off x="360218" y="1683143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D04436AB-D3A4-4BCB-A795-5F8437FE2E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68035" y="293132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6F9304B1-6B55-4695-943B-30DD680AEE6A}"/>
              </a:ext>
            </a:extLst>
          </p:cNvPr>
          <p:cNvSpPr>
            <a:spLocks noGrp="1"/>
          </p:cNvSpPr>
          <p:nvPr>
            <p:ph idx="20" hasCustomPrompt="1"/>
          </p:nvPr>
        </p:nvSpPr>
        <p:spPr bwMode="black">
          <a:xfrm>
            <a:off x="8462902" y="1628314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28D5B16-4425-46F4-9F63-B46F360294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565351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AD263849-863B-4132-B6E1-C61464355379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black">
          <a:xfrm>
            <a:off x="360218" y="5153708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2CE6DAA4-2E97-4817-A549-1F198B25D7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10137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B029AC8-AE17-421E-A0F3-247B7315CD29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black">
          <a:xfrm>
            <a:off x="4405004" y="5153708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F2965326-2267-4131-8529-A5DD17D8D7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668035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69D189A1-22A5-49F4-835C-1A0417D045F6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black">
          <a:xfrm>
            <a:off x="8462902" y="5153708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Slide Number Placeholder 18"/>
          <p:cNvSpPr>
            <a:spLocks noGrp="1"/>
          </p:cNvSpPr>
          <p:nvPr userDrawn="1"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, Minnesota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3477837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13" name="Graphic 5" descr="State of Minnesota logo">
            <a:extLst>
              <a:ext uri="{FF2B5EF4-FFF2-40B4-BE49-F238E27FC236}">
                <a16:creationId xmlns:a16="http://schemas.microsoft.com/office/drawing/2014/main" id="{AB91618F-0F80-4130-B959-FE0C5B87D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435506" y="6081704"/>
            <a:ext cx="3256627" cy="346770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768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9-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D138E0-2756-4912-9525-2DF109D30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80033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14F3C95-F0D6-41F7-AA29-3C6EE80A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4062984" y="1280033"/>
            <a:ext cx="4062984" cy="185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748B337-33F7-40A1-88D8-CD2BA65D8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25968" y="1280033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D8785B-E7B0-45E9-A241-DE1334515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3139356"/>
            <a:ext cx="4062984" cy="185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B929D3F-61AE-48F2-891C-9DFD75256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62984" y="3139356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B7CC1275-0931-46C8-8F97-B088A9519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8125968" y="3139356"/>
            <a:ext cx="4062984" cy="185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30A8418-CF1B-46A4-B5BE-AFE11C079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4998679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19FCF12-F13A-4B9B-A958-B33602A70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4062984" y="4998678"/>
            <a:ext cx="4062984" cy="185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2C994B8F-9B33-413F-9097-B33609846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25968" y="4998678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01AB76E-7762-46CE-9516-D338BC43B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black">
          <a:xfrm>
            <a:off x="229362" y="1588094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DF20C971-9987-4982-B10F-B0CC4C009517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black">
          <a:xfrm>
            <a:off x="4303014" y="1569933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345C34D9-17B4-4613-B9BD-59F326907F3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black">
          <a:xfrm>
            <a:off x="8360664" y="1569933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A1AA7C28-B086-407F-8AF1-4301768182D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black">
          <a:xfrm>
            <a:off x="229362" y="3447161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D76E17B9-0002-44B8-AF7E-8969D01E0AA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 bwMode="black">
          <a:xfrm>
            <a:off x="4303014" y="3429000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B3D2B886-4EAE-44EA-AE7C-F3ADDAF4FAC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black">
          <a:xfrm>
            <a:off x="8360664" y="3429000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2DDB0377-5DDF-4FE6-AC8F-55DC9333105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 bwMode="black">
          <a:xfrm>
            <a:off x="229362" y="5242666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FB77825-C8FD-42A1-8FA6-A3FE7450E66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 bwMode="black">
          <a:xfrm>
            <a:off x="4303014" y="5224505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494D3609-5A57-469E-BBF2-662F0C4358D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 bwMode="black">
          <a:xfrm>
            <a:off x="8360664" y="5224505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CF8F9587-D45C-C876-F0C6-A9F420343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91484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D28B90B5-0ADD-4FAB-AAA7-60B10917D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7253" y="-1"/>
            <a:ext cx="10876547" cy="6852225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908884" y="2376739"/>
            <a:ext cx="2088682" cy="2098744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4026A8F-5767-4C60-A899-B201C44729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77838" y="452438"/>
            <a:ext cx="2746375" cy="2714625"/>
          </a:xfrm>
        </p:spPr>
        <p:txBody>
          <a:bodyPr tIns="91440" bIns="91440"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5A3E4B8-CACE-4AB4-A8FC-7AEF75EDAF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561365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032A610F-10B9-4A8A-83D5-C97FF538D3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8776001" y="450884"/>
            <a:ext cx="2746375" cy="2714625"/>
          </a:xfrm>
        </p:spPr>
        <p:txBody>
          <a:bodyPr tIns="91440" bIns="91440"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EA34264D-D28C-49EA-828E-9A4D4603A2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51508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15663BA5-2702-4695-9A70-94EAAC58829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 bwMode="gray">
          <a:xfrm>
            <a:off x="477253" y="3743578"/>
            <a:ext cx="2746375" cy="2612772"/>
          </a:xfrm>
        </p:spPr>
        <p:txBody>
          <a:bodyPr tIns="91440" bIns="91440"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61365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 bwMode="gray">
          <a:xfrm>
            <a:off x="8775416" y="3742023"/>
            <a:ext cx="2746375" cy="2612773"/>
          </a:xfrm>
        </p:spPr>
        <p:txBody>
          <a:bodyPr tIns="91440" bIns="91440"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51508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" name="Date Placeholder 11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53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58A98041-598A-4B86-A4FE-CE64268EA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50440" y="401352"/>
            <a:ext cx="8467375" cy="5571533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433862" y="1550632"/>
            <a:ext cx="3268003" cy="3272972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357005" y="1344489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 bwMode="gray">
          <a:xfrm>
            <a:off x="555802" y="2718639"/>
            <a:ext cx="2746375" cy="3300984"/>
          </a:xfrm>
        </p:spPr>
        <p:txBody>
          <a:bodyPr tIns="91440" bIns="91440"/>
          <a:lstStyle>
            <a:lvl1pPr marL="0" indent="0">
              <a:buNone/>
              <a:defRPr sz="25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81072" y="401352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0EA3296-E774-4946-8E91-E5BC0EDF7F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 bwMode="gray">
          <a:xfrm>
            <a:off x="8742872" y="1788132"/>
            <a:ext cx="2811462" cy="3300014"/>
          </a:xfrm>
        </p:spPr>
        <p:txBody>
          <a:bodyPr tIns="91440" bIns="91440"/>
          <a:lstStyle>
            <a:lvl1pPr marL="0" indent="0">
              <a:buNone/>
              <a:defRPr b="1"/>
            </a:lvl1pPr>
            <a:lvl2pPr marL="346075" indent="-228600">
              <a:defRPr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93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Up Pictures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>
            <a:off x="0" y="2820924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82105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162C60-CB96-4A1A-A18D-22B32089E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B3DCC4C-18F1-44A1-83F2-567249AC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877349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8CF2B0C9-EA38-4390-A84A-EBCFEDC0A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9754696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3D0C31E3-527C-4CBA-97E5-DBDF2A52A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435850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id="{591E0941-ABF1-462A-AA3A-64D47089A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7314342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EB20B2C-E9C0-4B6F-9D8F-0B7BAAE1ED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99634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1B2EA53-4275-4D74-9FC5-D8EA8CF60C8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black">
          <a:xfrm>
            <a:off x="144193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513F8D1A-87BC-4B26-9247-B2DC62BB13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284090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6D665270-BCFF-43F6-9CEB-51DA6F7F1FA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black">
          <a:xfrm>
            <a:off x="2596612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0" name="Picture Placeholder 12">
            <a:extLst>
              <a:ext uri="{FF2B5EF4-FFF2-40B4-BE49-F238E27FC236}">
                <a16:creationId xmlns:a16="http://schemas.microsoft.com/office/drawing/2014/main" id="{04897160-9BF7-44CA-9ACE-9621AC1F8A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525181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C7CDD40B-9D6C-4966-A99A-F976E43A89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black">
          <a:xfrm>
            <a:off x="5024862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2" name="Picture Placeholder 14">
            <a:extLst>
              <a:ext uri="{FF2B5EF4-FFF2-40B4-BE49-F238E27FC236}">
                <a16:creationId xmlns:a16="http://schemas.microsoft.com/office/drawing/2014/main" id="{74F24F6E-7165-4401-A9FB-B018D4A703F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 bwMode="gray">
          <a:xfrm>
            <a:off x="766272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C28FB982-4B84-4C4C-9989-BA2563472E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black">
          <a:xfrm>
            <a:off x="7474206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4" name="Picture Placeholder 16">
            <a:extLst>
              <a:ext uri="{FF2B5EF4-FFF2-40B4-BE49-F238E27FC236}">
                <a16:creationId xmlns:a16="http://schemas.microsoft.com/office/drawing/2014/main" id="{6626904F-CC3B-4AAC-9351-389DC5A32A6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 bwMode="gray">
          <a:xfrm>
            <a:off x="10117655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1" name="Text Placeholder 17">
            <a:extLst>
              <a:ext uri="{FF2B5EF4-FFF2-40B4-BE49-F238E27FC236}">
                <a16:creationId xmlns:a16="http://schemas.microsoft.com/office/drawing/2014/main" id="{CD0CF586-7B0D-45A0-B7D6-DB10979C2E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black">
          <a:xfrm>
            <a:off x="9898967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1" name="Picture Placeholder 18">
            <a:extLst>
              <a:ext uri="{FF2B5EF4-FFF2-40B4-BE49-F238E27FC236}">
                <a16:creationId xmlns:a16="http://schemas.microsoft.com/office/drawing/2014/main" id="{CE73143E-94A3-454F-9304-4BC606CA8D3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 bwMode="gray">
          <a:xfrm>
            <a:off x="397289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CCC4D160-A359-419D-BD12-F65BE6183B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black">
          <a:xfrm>
            <a:off x="144193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3" name="Picture Placeholder 20">
            <a:extLst>
              <a:ext uri="{FF2B5EF4-FFF2-40B4-BE49-F238E27FC236}">
                <a16:creationId xmlns:a16="http://schemas.microsoft.com/office/drawing/2014/main" id="{0D271139-EB02-4351-B32D-98286D27AD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 bwMode="gray">
          <a:xfrm>
            <a:off x="283856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3" name="Text Placeholder 21">
            <a:extLst>
              <a:ext uri="{FF2B5EF4-FFF2-40B4-BE49-F238E27FC236}">
                <a16:creationId xmlns:a16="http://schemas.microsoft.com/office/drawing/2014/main" id="{49EF6F7E-E510-4C65-A550-B5300CCADE0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black">
          <a:xfrm>
            <a:off x="2596612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5" name="Picture Placeholder 22">
            <a:extLst>
              <a:ext uri="{FF2B5EF4-FFF2-40B4-BE49-F238E27FC236}">
                <a16:creationId xmlns:a16="http://schemas.microsoft.com/office/drawing/2014/main" id="{51DCDB0D-A1AA-42EB-8125-F4656517D2C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524947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87DF68F9-C9AB-4D3A-8431-FF108ED3DF9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black">
          <a:xfrm>
            <a:off x="5024862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Picture Placeholder 24">
            <a:extLst>
              <a:ext uri="{FF2B5EF4-FFF2-40B4-BE49-F238E27FC236}">
                <a16:creationId xmlns:a16="http://schemas.microsoft.com/office/drawing/2014/main" id="{D82E0B0A-7218-4FD5-9991-8E5E9FFBFFC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 bwMode="gray">
          <a:xfrm>
            <a:off x="766038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5" name="Text Placeholder 25">
            <a:extLst>
              <a:ext uri="{FF2B5EF4-FFF2-40B4-BE49-F238E27FC236}">
                <a16:creationId xmlns:a16="http://schemas.microsoft.com/office/drawing/2014/main" id="{D6FF2AA9-E000-4B0D-956F-F94226FE2E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black">
          <a:xfrm>
            <a:off x="7474206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9" name="Picture Placeholder 26">
            <a:extLst>
              <a:ext uri="{FF2B5EF4-FFF2-40B4-BE49-F238E27FC236}">
                <a16:creationId xmlns:a16="http://schemas.microsoft.com/office/drawing/2014/main" id="{F4AE9E1B-D8F1-43B5-8EC9-55F377B7EA0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 bwMode="gray">
          <a:xfrm>
            <a:off x="10115310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6" name="Text Placeholder 27">
            <a:extLst>
              <a:ext uri="{FF2B5EF4-FFF2-40B4-BE49-F238E27FC236}">
                <a16:creationId xmlns:a16="http://schemas.microsoft.com/office/drawing/2014/main" id="{86B304D2-5934-49D0-828A-58E73AB34C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black">
          <a:xfrm>
            <a:off x="9898967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623871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 hasCustomPrompt="1"/>
          </p:nvPr>
        </p:nvSpPr>
        <p:spPr bwMode="gray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tIns="91440" rIns="274320" bIns="9144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 hasCustomPrompt="1"/>
          </p:nvPr>
        </p:nvSpPr>
        <p:spPr bwMode="gray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lIns="91440" tIns="91440" rIns="274320" bIns="91440" anchor="ctr"/>
          <a:lstStyle>
            <a:lvl1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+mj-lt"/>
              <a:buNone/>
              <a:tabLst/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 tIns="91440" bIns="91440"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 tIns="91440" bIns="91440"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 lIns="274320" tIns="274320" rIns="274320" bIns="274320"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Quote or 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nd White Overlay,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0" y="1445132"/>
            <a:ext cx="12191999" cy="2443973"/>
          </a:xfrm>
          <a:solidFill>
            <a:srgbClr val="003865">
              <a:alpha val="87843"/>
            </a:srgbClr>
          </a:solidFill>
        </p:spPr>
        <p:txBody>
          <a:bodyPr lIns="274320" tIns="274320" rIns="274320" bIns="274320"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0FDF79-D1A5-EC08-48ED-49790FC298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gray">
          <a:xfrm>
            <a:off x="0" y="3889105"/>
            <a:ext cx="12191999" cy="1542812"/>
          </a:xfrm>
          <a:solidFill>
            <a:schemeClr val="bg1"/>
          </a:solidFill>
        </p:spPr>
        <p:txBody>
          <a:bodyPr lIns="274320" tIns="274320" rIns="274320" bIns="27432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supporting text</a:t>
            </a:r>
          </a:p>
        </p:txBody>
      </p:sp>
    </p:spTree>
    <p:extLst>
      <p:ext uri="{BB962C8B-B14F-4D97-AF65-F5344CB8AC3E}">
        <p14:creationId xmlns:p14="http://schemas.microsoft.com/office/powerpoint/2010/main" val="185855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, 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3477837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44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background picture. Ensure sufficient contrast exists between photo and white text.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651380"/>
            <a:ext cx="10515600" cy="1733266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Minnesota Secure Choice Retirement Board logo">
            <a:extLst>
              <a:ext uri="{FF2B5EF4-FFF2-40B4-BE49-F238E27FC236}">
                <a16:creationId xmlns:a16="http://schemas.microsoft.com/office/drawing/2014/main" id="{5591FE7C-9E10-979E-4353-A26F4787A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9895" y="424823"/>
            <a:ext cx="3462474" cy="123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Minnesota Logo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651380"/>
            <a:ext cx="10515600" cy="1733266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7" descr="State of Minnesota logo">
            <a:extLst>
              <a:ext uri="{FF2B5EF4-FFF2-40B4-BE49-F238E27FC236}">
                <a16:creationId xmlns:a16="http://schemas.microsoft.com/office/drawing/2014/main" id="{5592C70C-B546-4A40-9C26-6C857E0F9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8165472" y="705704"/>
            <a:ext cx="3256627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7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No Contact Info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2562367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562367"/>
            <a:ext cx="10515600" cy="1733266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-1"/>
            <a:ext cx="12192000" cy="2562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Minnesota Secure Choice Retirement Board logo">
            <a:extLst>
              <a:ext uri="{FF2B5EF4-FFF2-40B4-BE49-F238E27FC236}">
                <a16:creationId xmlns:a16="http://schemas.microsoft.com/office/drawing/2014/main" id="{87EEA36F-6014-27C5-6274-E597B6C78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9895" y="826267"/>
            <a:ext cx="3462474" cy="123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798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No Contact Info, Minnesota Logo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2562367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562367"/>
            <a:ext cx="10515600" cy="1733266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"/>
            <a:ext cx="12192000" cy="2562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7" descr="State of Minnesota logo">
            <a:extLst>
              <a:ext uri="{FF2B5EF4-FFF2-40B4-BE49-F238E27FC236}">
                <a16:creationId xmlns:a16="http://schemas.microsoft.com/office/drawing/2014/main" id="{5592C70C-B546-4A40-9C26-6C857E0F9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5472" y="705704"/>
            <a:ext cx="3256627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263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lIns="0" tIns="182880" rIns="0" bIns="18288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7" descr="State of Minnesota logo">
            <a:extLst>
              <a:ext uri="{FF2B5EF4-FFF2-40B4-BE49-F238E27FC236}">
                <a16:creationId xmlns:a16="http://schemas.microsoft.com/office/drawing/2014/main" id="{2A40E8AF-55F5-4194-AB93-9716C4257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8165472" y="705704"/>
            <a:ext cx="3256627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8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4188564"/>
            <a:ext cx="10972800" cy="1199223"/>
          </a:xfrm>
          <a:noFill/>
        </p:spPr>
        <p:txBody>
          <a:bodyPr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7B782D3D-5461-7DE1-379A-53492AAF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07488-ED82-917A-8E74-5FE562A53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E1ADD-1C06-E947-C9C1-27531B6F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Graphic 7" descr="Minnesota Secure Choice Retirement Board logo">
            <a:extLst>
              <a:ext uri="{FF2B5EF4-FFF2-40B4-BE49-F238E27FC236}">
                <a16:creationId xmlns:a16="http://schemas.microsoft.com/office/drawing/2014/main" id="{4A927CD3-9090-E71D-B962-D2113150B1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9895" y="458276"/>
            <a:ext cx="3462474" cy="123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(Minnesota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4188564"/>
            <a:ext cx="10972800" cy="1199223"/>
          </a:xfrm>
          <a:noFill/>
        </p:spPr>
        <p:txBody>
          <a:bodyPr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3BA07A2E-34FB-7D3F-D46B-7C59DC5B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360D706-149E-B351-A87B-053879D2C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1CC1C7A-EF7C-3EBC-44CD-C5E0CDC7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Graphic 8" descr="State of Minnesota logo">
            <a:extLst>
              <a:ext uri="{FF2B5EF4-FFF2-40B4-BE49-F238E27FC236}">
                <a16:creationId xmlns:a16="http://schemas.microsoft.com/office/drawing/2014/main" id="{430308AB-F9FA-4CB8-AB13-ED0CD2A9F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8165472" y="705704"/>
            <a:ext cx="3256627" cy="346770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024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57" r:id="rId2"/>
    <p:sldLayoutId id="2147483788" r:id="rId3"/>
    <p:sldLayoutId id="2147483858" r:id="rId4"/>
    <p:sldLayoutId id="2147483787" r:id="rId5"/>
    <p:sldLayoutId id="2147483859" r:id="rId6"/>
    <p:sldLayoutId id="2147483856" r:id="rId7"/>
    <p:sldLayoutId id="2147483711" r:id="rId8"/>
    <p:sldLayoutId id="2147483860" r:id="rId9"/>
    <p:sldLayoutId id="2147483712" r:id="rId10"/>
    <p:sldLayoutId id="2147483790" r:id="rId11"/>
    <p:sldLayoutId id="2147483789" r:id="rId12"/>
    <p:sldLayoutId id="2147483714" r:id="rId13"/>
    <p:sldLayoutId id="2147483780" r:id="rId14"/>
    <p:sldLayoutId id="2147483846" r:id="rId15"/>
    <p:sldLayoutId id="2147483847" r:id="rId16"/>
    <p:sldLayoutId id="2147483853" r:id="rId17"/>
    <p:sldLayoutId id="2147483845" r:id="rId18"/>
    <p:sldLayoutId id="2147483849" r:id="rId19"/>
    <p:sldLayoutId id="2147483854" r:id="rId20"/>
    <p:sldLayoutId id="2147483850" r:id="rId21"/>
    <p:sldLayoutId id="2147483855" r:id="rId22"/>
    <p:sldLayoutId id="2147483773" r:id="rId23"/>
    <p:sldLayoutId id="2147483800" r:id="rId24"/>
    <p:sldLayoutId id="2147483688" r:id="rId25"/>
    <p:sldLayoutId id="2147483826" r:id="rId26"/>
    <p:sldLayoutId id="2147483801" r:id="rId27"/>
    <p:sldLayoutId id="2147483802" r:id="rId28"/>
    <p:sldLayoutId id="2147483803" r:id="rId29"/>
    <p:sldLayoutId id="2147483843" r:id="rId30"/>
    <p:sldLayoutId id="2147483844" r:id="rId31"/>
    <p:sldLayoutId id="2147483767" r:id="rId32"/>
    <p:sldLayoutId id="2147483771" r:id="rId33"/>
    <p:sldLayoutId id="2147483772" r:id="rId34"/>
    <p:sldLayoutId id="2147483820" r:id="rId35"/>
    <p:sldLayoutId id="2147483769" r:id="rId36"/>
    <p:sldLayoutId id="2147483770" r:id="rId37"/>
    <p:sldLayoutId id="2147483829" r:id="rId38"/>
    <p:sldLayoutId id="2147483732" r:id="rId39"/>
    <p:sldLayoutId id="2147483794" r:id="rId40"/>
    <p:sldLayoutId id="2147483733" r:id="rId41"/>
    <p:sldLayoutId id="2147483821" r:id="rId42"/>
    <p:sldLayoutId id="2147483805" r:id="rId43"/>
    <p:sldLayoutId id="2147483806" r:id="rId44"/>
    <p:sldLayoutId id="2147483822" r:id="rId45"/>
    <p:sldLayoutId id="2147483750" r:id="rId46"/>
    <p:sldLayoutId id="2147483765" r:id="rId47"/>
    <p:sldLayoutId id="2147483823" r:id="rId48"/>
    <p:sldLayoutId id="2147483809" r:id="rId49"/>
    <p:sldLayoutId id="2147483808" r:id="rId50"/>
    <p:sldLayoutId id="2147483824" r:id="rId51"/>
    <p:sldLayoutId id="2147483781" r:id="rId52"/>
    <p:sldLayoutId id="2147483825" r:id="rId53"/>
    <p:sldLayoutId id="2147483807" r:id="rId54"/>
    <p:sldLayoutId id="2147483838" r:id="rId55"/>
    <p:sldLayoutId id="2147483832" r:id="rId56"/>
    <p:sldLayoutId id="2147483830" r:id="rId57"/>
    <p:sldLayoutId id="2147483837" r:id="rId58"/>
    <p:sldLayoutId id="2147483831" r:id="rId59"/>
    <p:sldLayoutId id="2147483836" r:id="rId60"/>
    <p:sldLayoutId id="2147483833" r:id="rId61"/>
    <p:sldLayoutId id="2147483842" r:id="rId62"/>
    <p:sldLayoutId id="2147483841" r:id="rId63"/>
    <p:sldLayoutId id="2147483738" r:id="rId64"/>
    <p:sldLayoutId id="2147483739" r:id="rId65"/>
    <p:sldLayoutId id="2147483754" r:id="rId66"/>
    <p:sldLayoutId id="2147483755" r:id="rId67"/>
    <p:sldLayoutId id="2147483759" r:id="rId68"/>
    <p:sldLayoutId id="2147483848" r:id="rId69"/>
    <p:sldLayoutId id="2147483753" r:id="rId70"/>
    <p:sldLayoutId id="2147483763" r:id="rId71"/>
    <p:sldLayoutId id="2147483762" r:id="rId72"/>
    <p:sldLayoutId id="2147483797" r:id="rId73"/>
    <p:sldLayoutId id="2147483861" r:id="rId74"/>
    <p:sldLayoutId id="2147483851" r:id="rId75"/>
    <p:sldLayoutId id="2147483862" r:id="rId76"/>
    <p:sldLayoutId id="2147483863" r:id="rId7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9A24-AE6D-49AF-AAC9-44025F87A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Board of Directors Meeting</a:t>
            </a:r>
          </a:p>
        </p:txBody>
      </p:sp>
      <p:pic>
        <p:nvPicPr>
          <p:cNvPr id="5" name="Graphic 4" descr="Minnesota Secure Choice Retirement Board logo">
            <a:extLst>
              <a:ext uri="{FF2B5EF4-FFF2-40B4-BE49-F238E27FC236}">
                <a16:creationId xmlns:a16="http://schemas.microsoft.com/office/drawing/2014/main" id="{306D0EF7-91C7-558B-9CCC-7C5968AB4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8500" y="1398672"/>
            <a:ext cx="5715000" cy="20303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85FE-DB04-4270-906F-A9C631144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Sept. 24, 2025</a:t>
            </a:r>
          </a:p>
        </p:txBody>
      </p:sp>
    </p:spTree>
    <p:extLst>
      <p:ext uri="{BB962C8B-B14F-4D97-AF65-F5344CB8AC3E}">
        <p14:creationId xmlns:p14="http://schemas.microsoft.com/office/powerpoint/2010/main" val="193030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7433-D9A2-1637-5B1E-5FB8529F2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Projected Revenue Generation Before Year Five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7D53E-9FB5-72C2-0B16-739684478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In the first four years of the program being live, participant fees and interest from the agency’s administrative account will likely generate a total of $750,000 to $1 million.</a:t>
            </a:r>
          </a:p>
          <a:p>
            <a:r>
              <a:rPr lang="en-US" sz="3600" dirty="0">
                <a:solidFill>
                  <a:schemeClr val="tx1"/>
                </a:solidFill>
              </a:rPr>
              <a:t>The Board of Directors can change the annual dollar-based participant fee if revenue is too high or too low.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1C3F5-D50B-73C7-A0C5-ECF325BB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6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645BA-42FB-1CAD-77CF-35A130B2A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D4AE-551C-F8ED-BA02-931CF8EB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Dollar-Based Fees in Comparison to Other States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C6AD89A-0C2C-14A0-C4F8-E73BFC46E46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8417717"/>
              </p:ext>
            </p:extLst>
          </p:nvPr>
        </p:nvGraphicFramePr>
        <p:xfrm>
          <a:off x="646609" y="1730827"/>
          <a:ext cx="10951574" cy="4392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361">
                  <a:extLst>
                    <a:ext uri="{9D8B030D-6E8A-4147-A177-3AD203B41FA5}">
                      <a16:colId xmlns:a16="http://schemas.microsoft.com/office/drawing/2014/main" val="518521184"/>
                    </a:ext>
                  </a:extLst>
                </a:gridCol>
                <a:gridCol w="2946260">
                  <a:extLst>
                    <a:ext uri="{9D8B030D-6E8A-4147-A177-3AD203B41FA5}">
                      <a16:colId xmlns:a16="http://schemas.microsoft.com/office/drawing/2014/main" val="2018940383"/>
                    </a:ext>
                  </a:extLst>
                </a:gridCol>
                <a:gridCol w="2942693">
                  <a:extLst>
                    <a:ext uri="{9D8B030D-6E8A-4147-A177-3AD203B41FA5}">
                      <a16:colId xmlns:a16="http://schemas.microsoft.com/office/drawing/2014/main" val="1896250795"/>
                    </a:ext>
                  </a:extLst>
                </a:gridCol>
                <a:gridCol w="2946260">
                  <a:extLst>
                    <a:ext uri="{9D8B030D-6E8A-4147-A177-3AD203B41FA5}">
                      <a16:colId xmlns:a16="http://schemas.microsoft.com/office/drawing/2014/main" val="1921453640"/>
                    </a:ext>
                  </a:extLst>
                </a:gridCol>
              </a:tblGrid>
              <a:tr h="11717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Vestwell</a:t>
                      </a:r>
                      <a:r>
                        <a:rPr lang="en-US" dirty="0"/>
                        <a:t> dollar-based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 administrative dollar-based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participant dollar-based 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814518"/>
                  </a:ext>
                </a:extLst>
              </a:tr>
              <a:tr h="644128">
                <a:tc>
                  <a:txBody>
                    <a:bodyPr/>
                    <a:lstStyle/>
                    <a:p>
                      <a:r>
                        <a:rPr lang="en-US" dirty="0"/>
                        <a:t>Colorado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083035"/>
                  </a:ext>
                </a:extLst>
              </a:tr>
              <a:tr h="644128">
                <a:tc>
                  <a:txBody>
                    <a:bodyPr/>
                    <a:lstStyle/>
                    <a:p>
                      <a:r>
                        <a:rPr lang="en-US" dirty="0"/>
                        <a:t>Delaware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852033"/>
                  </a:ext>
                </a:extLst>
              </a:tr>
              <a:tr h="644128">
                <a:tc>
                  <a:txBody>
                    <a:bodyPr/>
                    <a:lstStyle/>
                    <a:p>
                      <a:r>
                        <a:rPr lang="en-US" dirty="0"/>
                        <a:t>Maine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625352"/>
                  </a:ext>
                </a:extLst>
              </a:tr>
              <a:tr h="644128">
                <a:tc>
                  <a:txBody>
                    <a:bodyPr/>
                    <a:lstStyle/>
                    <a:p>
                      <a:r>
                        <a:rPr lang="en-US" dirty="0"/>
                        <a:t>Nevada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866686"/>
                  </a:ext>
                </a:extLst>
              </a:tr>
              <a:tr h="644128">
                <a:tc>
                  <a:txBody>
                    <a:bodyPr/>
                    <a:lstStyle/>
                    <a:p>
                      <a:r>
                        <a:rPr lang="en-US" dirty="0"/>
                        <a:t>Vermont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81715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0F518-C15A-E40D-46BA-9EC62198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2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279F6-222F-93E5-CF9E-910FB029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1568BA-821C-A6BA-38D4-EF26A070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Proposed Program Launch Date</a:t>
            </a:r>
          </a:p>
        </p:txBody>
      </p:sp>
    </p:spTree>
    <p:extLst>
      <p:ext uri="{BB962C8B-B14F-4D97-AF65-F5344CB8AC3E}">
        <p14:creationId xmlns:p14="http://schemas.microsoft.com/office/powerpoint/2010/main" val="321757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7DF50-BE11-C7CF-0FF7-498921279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6B8A-7A07-F5A2-A07C-1AF89709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Proposed Program Launch Dates and Phases </a:t>
            </a:r>
            <a:br>
              <a:rPr lang="en-US" dirty="0"/>
            </a:br>
            <a:r>
              <a:rPr lang="en-US" dirty="0"/>
              <a:t>*2024 Data from Bureau of Labor Statistics on Minnesota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52A355-735B-19D3-E49E-79FE28C1BD3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0868455"/>
              </p:ext>
            </p:extLst>
          </p:nvPr>
        </p:nvGraphicFramePr>
        <p:xfrm>
          <a:off x="458560" y="1281167"/>
          <a:ext cx="11274879" cy="5172961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086099">
                  <a:extLst>
                    <a:ext uri="{9D8B030D-6E8A-4147-A177-3AD203B41FA5}">
                      <a16:colId xmlns:a16="http://schemas.microsoft.com/office/drawing/2014/main" val="518521184"/>
                    </a:ext>
                  </a:extLst>
                </a:gridCol>
                <a:gridCol w="2578555">
                  <a:extLst>
                    <a:ext uri="{9D8B030D-6E8A-4147-A177-3AD203B41FA5}">
                      <a16:colId xmlns:a16="http://schemas.microsoft.com/office/drawing/2014/main" val="2018940383"/>
                    </a:ext>
                  </a:extLst>
                </a:gridCol>
                <a:gridCol w="2777217">
                  <a:extLst>
                    <a:ext uri="{9D8B030D-6E8A-4147-A177-3AD203B41FA5}">
                      <a16:colId xmlns:a16="http://schemas.microsoft.com/office/drawing/2014/main" val="1896250795"/>
                    </a:ext>
                  </a:extLst>
                </a:gridCol>
                <a:gridCol w="2833008">
                  <a:extLst>
                    <a:ext uri="{9D8B030D-6E8A-4147-A177-3AD203B41FA5}">
                      <a16:colId xmlns:a16="http://schemas.microsoft.com/office/drawing/2014/main" val="1921453640"/>
                    </a:ext>
                  </a:extLst>
                </a:gridCol>
              </a:tblGrid>
              <a:tr h="7838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employees at covered employer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duration and/or 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Minnesota employers in this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Minnesota employees in this phase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81451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Soft launch for any sized Minnesota covered employer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Jan. 1, 2026 to March 30,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08303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100 or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1, 2026 to June 30,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5,500*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1,821,000*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85203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50 to 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1, 2026 to Dec. 31,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2,861*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179,818*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62535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25 to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Jan. 1, 2027 to June 30,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5,677*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187,939*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8666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10 to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1, 2027 to Dec. 31,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14,962*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223,243*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81715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5 to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Jan. 1, 2028 to June 30, 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19,000*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121,000*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79502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48,000*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2,533,000*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6529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12F564-3315-E324-D72B-EA5FD767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BFF23-B8C8-CC52-8AC1-527EE7AFF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51DB2D-BEA4-BEAD-E374-B7F9D4487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593973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4" name="Graphic 3" descr="Minnesota Secure Choice Retirement Board logo">
            <a:extLst>
              <a:ext uri="{FF2B5EF4-FFF2-40B4-BE49-F238E27FC236}">
                <a16:creationId xmlns:a16="http://schemas.microsoft.com/office/drawing/2014/main" id="{C152BE6A-6069-4853-D680-9A777941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9895" y="424823"/>
            <a:ext cx="3462474" cy="123008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A8433D-F7A5-F9F9-A6A5-F6C37F747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A969CB-24A7-6605-6FB1-E1DBEDF3F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Proposed Fee Structure</a:t>
            </a:r>
          </a:p>
        </p:txBody>
      </p:sp>
    </p:spTree>
    <p:extLst>
      <p:ext uri="{BB962C8B-B14F-4D97-AF65-F5344CB8AC3E}">
        <p14:creationId xmlns:p14="http://schemas.microsoft.com/office/powerpoint/2010/main" val="350217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584B-9587-D5E5-3872-9970F06C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Projected Depletion of Appropriation Without Participant Fees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CA7A7B0-7F16-4349-9240-A6DE6AB5EA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9116636"/>
              </p:ext>
            </p:extLst>
          </p:nvPr>
        </p:nvGraphicFramePr>
        <p:xfrm>
          <a:off x="182301" y="1644706"/>
          <a:ext cx="11827397" cy="4848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68">
                  <a:extLst>
                    <a:ext uri="{9D8B030D-6E8A-4147-A177-3AD203B41FA5}">
                      <a16:colId xmlns:a16="http://schemas.microsoft.com/office/drawing/2014/main" val="518521184"/>
                    </a:ext>
                  </a:extLst>
                </a:gridCol>
                <a:gridCol w="1546174">
                  <a:extLst>
                    <a:ext uri="{9D8B030D-6E8A-4147-A177-3AD203B41FA5}">
                      <a16:colId xmlns:a16="http://schemas.microsoft.com/office/drawing/2014/main" val="2018940383"/>
                    </a:ext>
                  </a:extLst>
                </a:gridCol>
                <a:gridCol w="2642074">
                  <a:extLst>
                    <a:ext uri="{9D8B030D-6E8A-4147-A177-3AD203B41FA5}">
                      <a16:colId xmlns:a16="http://schemas.microsoft.com/office/drawing/2014/main" val="4146984753"/>
                    </a:ext>
                  </a:extLst>
                </a:gridCol>
                <a:gridCol w="1796565">
                  <a:extLst>
                    <a:ext uri="{9D8B030D-6E8A-4147-A177-3AD203B41FA5}">
                      <a16:colId xmlns:a16="http://schemas.microsoft.com/office/drawing/2014/main" val="1650768298"/>
                    </a:ext>
                  </a:extLst>
                </a:gridCol>
                <a:gridCol w="2202680">
                  <a:extLst>
                    <a:ext uri="{9D8B030D-6E8A-4147-A177-3AD203B41FA5}">
                      <a16:colId xmlns:a16="http://schemas.microsoft.com/office/drawing/2014/main" val="1896250795"/>
                    </a:ext>
                  </a:extLst>
                </a:gridCol>
                <a:gridCol w="2314936">
                  <a:extLst>
                    <a:ext uri="{9D8B030D-6E8A-4147-A177-3AD203B41FA5}">
                      <a16:colId xmlns:a16="http://schemas.microsoft.com/office/drawing/2014/main" val="1921453640"/>
                    </a:ext>
                  </a:extLst>
                </a:gridCol>
              </a:tblGrid>
              <a:tr h="9169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Fiscal year 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Beginning balance of appropriation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Agency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Vestwell</a:t>
                      </a:r>
                      <a:r>
                        <a:rPr lang="en-US" dirty="0"/>
                        <a:t> expenses paid by appropriation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amount spent out of appropriation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Fiscal yearend appropriation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814518"/>
                  </a:ext>
                </a:extLst>
              </a:tr>
              <a:tr h="1152941">
                <a:tc>
                  <a:txBody>
                    <a:bodyPr/>
                    <a:lstStyle/>
                    <a:p>
                      <a:r>
                        <a:rPr lang="en-US" dirty="0"/>
                        <a:t>07/01/2024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 million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$225,000 (agency not fully staffed and contract not yet signed with </a:t>
                      </a:r>
                      <a:r>
                        <a:rPr lang="en-US" dirty="0" err="1"/>
                        <a:t>Vestwell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 (expenses covered by interest on appropriation)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 million (expenses incurred covered by interest earned on appropriation)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083035"/>
                  </a:ext>
                </a:extLst>
              </a:tr>
              <a:tr h="886877">
                <a:tc>
                  <a:txBody>
                    <a:bodyPr/>
                    <a:lstStyle/>
                    <a:p>
                      <a:r>
                        <a:rPr lang="en-US" dirty="0"/>
                        <a:t>07/01/2025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$600,000 (agency will not be fully staffed for the entire fiscal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$425,000 (to be paid in December 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$1,025,000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$3,975,000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8520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07/01/2026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$3,975,000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$3,175,000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62535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07/01/2027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$3,175,000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$2,375,000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8666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07/01/2028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$2,375,000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$1,575,000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81715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07/01/2029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$1,575,000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$775,000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20004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07/01/2030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-$25,000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86011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6448F0-2655-2C9B-CF9B-05B14763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5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8DDBF-EEC4-5FB6-E448-FFF46CB4B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24BA-CD67-BDE9-644E-47796197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Projected Program Participation in Minnesota</a:t>
            </a:r>
            <a:br>
              <a:rPr lang="en-US" dirty="0"/>
            </a:br>
            <a:r>
              <a:rPr lang="en-US" dirty="0"/>
              <a:t>*2024 Data from Bureau of Labor Statistics on Minnesota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3EE40E6-1452-93A5-DF3B-5A572E80704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2583848"/>
              </p:ext>
            </p:extLst>
          </p:nvPr>
        </p:nvGraphicFramePr>
        <p:xfrm>
          <a:off x="274864" y="1300021"/>
          <a:ext cx="11642271" cy="5167933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308178">
                  <a:extLst>
                    <a:ext uri="{9D8B030D-6E8A-4147-A177-3AD203B41FA5}">
                      <a16:colId xmlns:a16="http://schemas.microsoft.com/office/drawing/2014/main" val="518521184"/>
                    </a:ext>
                  </a:extLst>
                </a:gridCol>
                <a:gridCol w="1418507">
                  <a:extLst>
                    <a:ext uri="{9D8B030D-6E8A-4147-A177-3AD203B41FA5}">
                      <a16:colId xmlns:a16="http://schemas.microsoft.com/office/drawing/2014/main" val="2018940383"/>
                    </a:ext>
                  </a:extLst>
                </a:gridCol>
                <a:gridCol w="2419537">
                  <a:extLst>
                    <a:ext uri="{9D8B030D-6E8A-4147-A177-3AD203B41FA5}">
                      <a16:colId xmlns:a16="http://schemas.microsoft.com/office/drawing/2014/main" val="4146984753"/>
                    </a:ext>
                  </a:extLst>
                </a:gridCol>
                <a:gridCol w="2073728">
                  <a:extLst>
                    <a:ext uri="{9D8B030D-6E8A-4147-A177-3AD203B41FA5}">
                      <a16:colId xmlns:a16="http://schemas.microsoft.com/office/drawing/2014/main" val="1650768298"/>
                    </a:ext>
                  </a:extLst>
                </a:gridCol>
                <a:gridCol w="4422321">
                  <a:extLst>
                    <a:ext uri="{9D8B030D-6E8A-4147-A177-3AD203B41FA5}">
                      <a16:colId xmlns:a16="http://schemas.microsoft.com/office/drawing/2014/main" val="1896250795"/>
                    </a:ext>
                  </a:extLst>
                </a:gridCol>
              </a:tblGrid>
              <a:tr h="13074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employees at employer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Minnesota employers in that size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 of Minnesota employers without pension plans in that size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Minnesota employees at employers in that size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 of eligible Minnesota employees in that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814518"/>
                  </a:ext>
                </a:extLst>
              </a:tr>
              <a:tr h="647065">
                <a:tc>
                  <a:txBody>
                    <a:bodyPr/>
                    <a:lstStyle/>
                    <a:p>
                      <a:r>
                        <a:rPr lang="en-US" dirty="0"/>
                        <a:t>100 or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5,500*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275 (5%)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1,821,000*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27,500 (assumes 100 employees per participating employer)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083035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r>
                        <a:rPr lang="en-US" dirty="0"/>
                        <a:t>50 to 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2,861*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430 (15%)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179,818*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21,500 (assumes 50 employees per participating employer)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852033"/>
                  </a:ext>
                </a:extLst>
              </a:tr>
              <a:tr h="402279">
                <a:tc>
                  <a:txBody>
                    <a:bodyPr/>
                    <a:lstStyle/>
                    <a:p>
                      <a:r>
                        <a:rPr lang="en-US" dirty="0"/>
                        <a:t>25 to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5,677*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1,420 (25%)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187,939*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49,700 (assumes 35 employees per participating employer)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625352"/>
                  </a:ext>
                </a:extLst>
              </a:tr>
              <a:tr h="402279">
                <a:tc>
                  <a:txBody>
                    <a:bodyPr/>
                    <a:lstStyle/>
                    <a:p>
                      <a:r>
                        <a:rPr lang="en-US" dirty="0"/>
                        <a:t>10 to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14,962*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5,984 (40%)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223,243*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89,760 (assumes 15 employees per participating employer)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866686"/>
                  </a:ext>
                </a:extLst>
              </a:tr>
              <a:tr h="402279">
                <a:tc>
                  <a:txBody>
                    <a:bodyPr/>
                    <a:lstStyle/>
                    <a:p>
                      <a:r>
                        <a:rPr lang="en-US" dirty="0"/>
                        <a:t>5 to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19,000*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9,500 (50%)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121,000*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57,000 (</a:t>
                      </a:r>
                      <a:r>
                        <a:rPr lang="en-US"/>
                        <a:t>assumes six </a:t>
                      </a:r>
                      <a:r>
                        <a:rPr lang="en-US" dirty="0"/>
                        <a:t>employees per participating employer)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817150"/>
                  </a:ext>
                </a:extLst>
              </a:tr>
              <a:tr h="402279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245,460 total projected Minnesota employees who could enroll in the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76908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12FD85-C347-9CE9-6508-3997F964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2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3961-8C5B-A61F-0536-754B86D0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Projected Participation After Opt-Outs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14F8F-C448-C67B-EDE4-02B512650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091"/>
            <a:ext cx="10515600" cy="45493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dirty="0">
                <a:solidFill>
                  <a:schemeClr val="tx1"/>
                </a:solidFill>
              </a:rPr>
              <a:t>245,460 eligible Minnesota employees</a:t>
            </a:r>
          </a:p>
          <a:p>
            <a:pPr marL="0" indent="0">
              <a:buNone/>
            </a:pPr>
            <a:r>
              <a:rPr lang="en-US" sz="4500" dirty="0">
                <a:solidFill>
                  <a:schemeClr val="tx1"/>
                </a:solidFill>
              </a:rPr>
              <a:t>x 0.65*</a:t>
            </a:r>
          </a:p>
          <a:p>
            <a:pPr marL="0" indent="0">
              <a:buNone/>
            </a:pPr>
            <a:r>
              <a:rPr lang="en-US" sz="4500" dirty="0">
                <a:solidFill>
                  <a:schemeClr val="tx1"/>
                </a:solidFill>
              </a:rPr>
              <a:t>= </a:t>
            </a:r>
            <a:r>
              <a:rPr lang="en-US" sz="4500" b="1" dirty="0">
                <a:solidFill>
                  <a:schemeClr val="tx1"/>
                </a:solidFill>
              </a:rPr>
              <a:t>159,549 projected Minnesota participants at year five of program</a:t>
            </a: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*Assumes a 35% opt-out rate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85E20-DFB9-B572-F287-99E5F858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2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4A1F-C7CA-0C05-9943-D0B70BD1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Proposed Fee Structure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A7B1-EF22-DE10-EEA5-53CEF2FDD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Minnesota Secure Choice Retirement Program should be self-sustaining in five years with no need for additional legislative appropriations.</a:t>
            </a:r>
          </a:p>
          <a:p>
            <a:r>
              <a:rPr lang="en-US" sz="4000" dirty="0">
                <a:solidFill>
                  <a:schemeClr val="tx1"/>
                </a:solidFill>
              </a:rPr>
              <a:t>Participant fees are stable.</a:t>
            </a:r>
          </a:p>
          <a:p>
            <a:r>
              <a:rPr lang="en-US" sz="4000" dirty="0">
                <a:solidFill>
                  <a:schemeClr val="tx1"/>
                </a:solidFill>
              </a:rPr>
              <a:t>Participant fees are competitive with similar programs.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7E41A-1B35-DCD7-7066-C9CC4850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0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D1DD9-6F05-CE73-AF16-F29F62CCB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4A07-A5A7-B5E8-7D8F-AF0158C00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Proposed Dollar-Based Annual Participant Fee Structure for Minnesota Participants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880E72-BAC5-20D0-DB6E-A7C1956B703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3904724"/>
              </p:ext>
            </p:extLst>
          </p:nvPr>
        </p:nvGraphicFramePr>
        <p:xfrm>
          <a:off x="978009" y="1828799"/>
          <a:ext cx="10235982" cy="4198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225">
                  <a:extLst>
                    <a:ext uri="{9D8B030D-6E8A-4147-A177-3AD203B41FA5}">
                      <a16:colId xmlns:a16="http://schemas.microsoft.com/office/drawing/2014/main" val="518521184"/>
                    </a:ext>
                  </a:extLst>
                </a:gridCol>
                <a:gridCol w="2922814">
                  <a:extLst>
                    <a:ext uri="{9D8B030D-6E8A-4147-A177-3AD203B41FA5}">
                      <a16:colId xmlns:a16="http://schemas.microsoft.com/office/drawing/2014/main" val="2018940383"/>
                    </a:ext>
                  </a:extLst>
                </a:gridCol>
                <a:gridCol w="3184072">
                  <a:extLst>
                    <a:ext uri="{9D8B030D-6E8A-4147-A177-3AD203B41FA5}">
                      <a16:colId xmlns:a16="http://schemas.microsoft.com/office/drawing/2014/main" val="1896250795"/>
                    </a:ext>
                  </a:extLst>
                </a:gridCol>
                <a:gridCol w="3107871">
                  <a:extLst>
                    <a:ext uri="{9D8B030D-6E8A-4147-A177-3AD203B41FA5}">
                      <a16:colId xmlns:a16="http://schemas.microsoft.com/office/drawing/2014/main" val="1921453640"/>
                    </a:ext>
                  </a:extLst>
                </a:gridCol>
              </a:tblGrid>
              <a:tr h="9980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Vestwell</a:t>
                      </a:r>
                      <a:r>
                        <a:rPr lang="en-US" dirty="0"/>
                        <a:t> dollar-based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Minnesota administrative dollar-based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Minnesota participant dollar-based 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81451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08303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 (200,000 account partnership threshold met)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85203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625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 (350,000 account partnership threshold met)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8666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2030+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81715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6AB32D-E377-BCC1-CDC7-F8A43D9B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7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A25E8-605C-CAAC-524A-CB5FF9FE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Projected Year Five Revenue From Dollar-Based Participant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FA544-0E95-9E80-0255-99226FB0E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500" dirty="0">
                <a:solidFill>
                  <a:schemeClr val="tx1"/>
                </a:solidFill>
              </a:rPr>
              <a:t>   159,549  projected Minnesota participants</a:t>
            </a:r>
          </a:p>
          <a:p>
            <a:pPr marL="0" indent="0">
              <a:buNone/>
            </a:pPr>
            <a:r>
              <a:rPr lang="en-US" sz="4500" u="sng" dirty="0">
                <a:solidFill>
                  <a:schemeClr val="tx1"/>
                </a:solidFill>
              </a:rPr>
              <a:t>x           $6  participant fee in year five</a:t>
            </a:r>
          </a:p>
          <a:p>
            <a:pPr marL="0" indent="0">
              <a:buNone/>
            </a:pPr>
            <a:r>
              <a:rPr lang="en-US" sz="4500" b="1" dirty="0">
                <a:solidFill>
                  <a:schemeClr val="tx1"/>
                </a:solidFill>
              </a:rPr>
              <a:t>$957,294 projected annual revenue in year five and after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CE61F-2558-726F-98D2-CE1BC5D8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3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6BCDD-3D53-FD74-E002-8FBB3C165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C43AF-A1B4-AD27-05A3-55741E4A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Projected Year Five Revenue From Asset-Based Participant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EB1FD-198D-4B40-2391-854A62BC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43" y="1594624"/>
            <a:ext cx="11435137" cy="458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200" dirty="0">
                <a:solidFill>
                  <a:schemeClr val="tx1"/>
                </a:solidFill>
              </a:rPr>
              <a:t>$159,549,000  projected amount in trust in year five</a:t>
            </a:r>
          </a:p>
          <a:p>
            <a:pPr marL="0" indent="0">
              <a:buNone/>
            </a:pPr>
            <a:r>
              <a:rPr lang="en-US" sz="4200" u="sng" dirty="0">
                <a:solidFill>
                  <a:schemeClr val="tx1"/>
                </a:solidFill>
              </a:rPr>
              <a:t>x   0.0005  (0.05%)*  asset-based annual fee</a:t>
            </a:r>
          </a:p>
          <a:p>
            <a:pPr marL="0" indent="0">
              <a:buNone/>
            </a:pP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b="1" dirty="0">
                <a:solidFill>
                  <a:schemeClr val="tx1"/>
                </a:solidFill>
              </a:rPr>
              <a:t>$79,774.50 projected annual revenue in year five and after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tx1"/>
                </a:solidFill>
              </a:rPr>
              <a:t>*Our partnership requires our program to charge 0.05 percent asset-based participant fee to pay for our agency expenses.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7D1C4-713F-32C1-82B7-7C1CDEB6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84774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1C52F40-67C2-4B9E-AB53-0C284448C0A9}" vid="{3F781F3A-573A-4CCD-BFB9-F89AE60FD9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8A56FF14D494BB783E9AD571460B6" ma:contentTypeVersion="12" ma:contentTypeDescription="Create a new document." ma:contentTypeScope="" ma:versionID="8b4d6df7b3cd89849a44057b5590297e">
  <xsd:schema xmlns:xsd="http://www.w3.org/2001/XMLSchema" xmlns:xs="http://www.w3.org/2001/XMLSchema" xmlns:p="http://schemas.microsoft.com/office/2006/metadata/properties" xmlns:ns2="47525ce4-260b-40f3-9846-25b811e3622c" xmlns:ns3="49b2b308-cd05-4541-a8b2-17944a20dfa0" targetNamespace="http://schemas.microsoft.com/office/2006/metadata/properties" ma:root="true" ma:fieldsID="dd8e43166fd6f735c698293537e16ce9" ns2:_="" ns3:_="">
    <xsd:import namespace="47525ce4-260b-40f3-9846-25b811e3622c"/>
    <xsd:import namespace="49b2b308-cd05-4541-a8b2-17944a20d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25ce4-260b-40f3-9846-25b811e362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2b308-cd05-4541-a8b2-17944a20dfa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da12ea8-cdae-4325-b514-4ee5653fed2c}" ma:internalName="TaxCatchAll" ma:showField="CatchAllData" ma:web="49b2b308-cd05-4541-a8b2-17944a20d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b2b308-cd05-4541-a8b2-17944a20dfa0" xsi:nil="true"/>
    <lcf76f155ced4ddcb4097134ff3c332f xmlns="47525ce4-260b-40f3-9846-25b811e362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B04B73-4EA4-4807-B388-93A26E9B65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525ce4-260b-40f3-9846-25b811e3622c"/>
    <ds:schemaRef ds:uri="49b2b308-cd05-4541-a8b2-17944a20df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purl.org/dc/terms/"/>
    <ds:schemaRef ds:uri="49b2b308-cd05-4541-a8b2-17944a20dfa0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7525ce4-260b-40f3-9846-25b811e3622c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SCRP PowerPoint Template</Template>
  <TotalTime>3285</TotalTime>
  <Words>863</Words>
  <Application>Microsoft Office PowerPoint</Application>
  <PresentationFormat>Widescreen</PresentationFormat>
  <Paragraphs>205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Minnesota</vt:lpstr>
      <vt:lpstr>Board of Directors Meeting</vt:lpstr>
      <vt:lpstr>Proposed Fee Structure</vt:lpstr>
      <vt:lpstr>Projected Depletion of Appropriation Without Participant Fees </vt:lpstr>
      <vt:lpstr>Projected Program Participation in Minnesota *2024 Data from Bureau of Labor Statistics on Minnesota </vt:lpstr>
      <vt:lpstr>Projected Participation After Opt-Outs</vt:lpstr>
      <vt:lpstr>Proposed Fee Structure Goals</vt:lpstr>
      <vt:lpstr>Proposed Dollar-Based Annual Participant Fee Structure for Minnesota Participants</vt:lpstr>
      <vt:lpstr>Projected Year Five Revenue From Dollar-Based Participant Fees</vt:lpstr>
      <vt:lpstr>Projected Year Five Revenue From Asset-Based Participant Fees</vt:lpstr>
      <vt:lpstr>Projected Revenue Generation Before Year Five</vt:lpstr>
      <vt:lpstr>Dollar-Based Fees in Comparison to Other States</vt:lpstr>
      <vt:lpstr>Proposed Program Launch Date</vt:lpstr>
      <vt:lpstr>Proposed Program Launch Dates and Phases  *2024 Data from Bureau of Labor Statistics on Minnesota </vt:lpstr>
      <vt:lpstr>Adjournment</vt:lpstr>
      <vt:lpstr>Thank You!</vt:lpstr>
    </vt:vector>
  </TitlesOfParts>
  <Company>MN Secure Choice Retirement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Sept. 24, 2025 MN Secure Choice Retirement Board of Directors Meeting</dc:title>
  <dc:subject>Sept. 24, 2025 MN Secure Choice Retirement Board of Directors Meeting</dc:subject>
  <dc:creator>Yapp, Kate (She/Her/Hers) (SCRB)</dc:creator>
  <cp:keywords/>
  <dc:description/>
  <cp:lastModifiedBy>Yapp, Kate (She/Her/Hers) (SCRB)</cp:lastModifiedBy>
  <cp:revision>4</cp:revision>
  <cp:lastPrinted>2017-03-14T16:27:36Z</cp:lastPrinted>
  <dcterms:created xsi:type="dcterms:W3CDTF">2025-09-18T17:14:55Z</dcterms:created>
  <dcterms:modified xsi:type="dcterms:W3CDTF">2025-09-24T19:48:21Z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2.1</vt:lpwstr>
  </property>
  <property fmtid="{D5CDD505-2E9C-101B-9397-08002B2CF9AE}" pid="3" name="ContentTypeId">
    <vt:lpwstr>0x0101008588A56FF14D494BB783E9AD571460B6</vt:lpwstr>
  </property>
  <property fmtid="{D5CDD505-2E9C-101B-9397-08002B2CF9AE}" pid="4" name="MediaServiceImageTags">
    <vt:lpwstr/>
  </property>
</Properties>
</file>