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43"/>
  </p:notesMasterIdLst>
  <p:handoutMasterIdLst>
    <p:handoutMasterId r:id="rId44"/>
  </p:handoutMasterIdLst>
  <p:sldIdLst>
    <p:sldId id="945" r:id="rId5"/>
    <p:sldId id="946" r:id="rId6"/>
    <p:sldId id="947" r:id="rId7"/>
    <p:sldId id="948" r:id="rId8"/>
    <p:sldId id="951" r:id="rId9"/>
    <p:sldId id="952" r:id="rId10"/>
    <p:sldId id="958" r:id="rId11"/>
    <p:sldId id="987" r:id="rId12"/>
    <p:sldId id="986" r:id="rId13"/>
    <p:sldId id="985" r:id="rId14"/>
    <p:sldId id="992" r:id="rId15"/>
    <p:sldId id="954" r:id="rId16"/>
    <p:sldId id="962" r:id="rId17"/>
    <p:sldId id="956" r:id="rId18"/>
    <p:sldId id="998" r:id="rId19"/>
    <p:sldId id="995" r:id="rId20"/>
    <p:sldId id="256" r:id="rId21"/>
    <p:sldId id="991" r:id="rId22"/>
    <p:sldId id="994" r:id="rId23"/>
    <p:sldId id="979" r:id="rId24"/>
    <p:sldId id="967" r:id="rId25"/>
    <p:sldId id="989" r:id="rId26"/>
    <p:sldId id="980" r:id="rId27"/>
    <p:sldId id="3360" r:id="rId28"/>
    <p:sldId id="990" r:id="rId29"/>
    <p:sldId id="982" r:id="rId30"/>
    <p:sldId id="969" r:id="rId31"/>
    <p:sldId id="964" r:id="rId32"/>
    <p:sldId id="965" r:id="rId33"/>
    <p:sldId id="976" r:id="rId34"/>
    <p:sldId id="978" r:id="rId35"/>
    <p:sldId id="3359" r:id="rId36"/>
    <p:sldId id="3361" r:id="rId37"/>
    <p:sldId id="971" r:id="rId38"/>
    <p:sldId id="981" r:id="rId39"/>
    <p:sldId id="984" r:id="rId40"/>
    <p:sldId id="3362" r:id="rId41"/>
    <p:sldId id="3363" r:id="rId42"/>
  </p:sldIdLst>
  <p:sldSz cx="16184563" cy="7772400"/>
  <p:notesSz cx="6950075" cy="9236075"/>
  <p:defaultTextStyle>
    <a:defPPr>
      <a:defRPr lang="en-US"/>
    </a:defPPr>
    <a:lvl1pPr marL="0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1pPr>
    <a:lvl2pPr marL="554960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2pPr>
    <a:lvl3pPr marL="1109922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3pPr>
    <a:lvl4pPr marL="1664882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4pPr>
    <a:lvl5pPr marL="2219843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5pPr>
    <a:lvl6pPr marL="2774804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6pPr>
    <a:lvl7pPr marL="3329765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7pPr>
    <a:lvl8pPr marL="3884725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8pPr>
    <a:lvl9pPr marL="4439687" algn="l" defTabSz="1109922" rtl="0" eaLnBrk="1" latinLnBrk="0" hangingPunct="1">
      <a:defRPr sz="21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9FAD2"/>
    <a:srgbClr val="F7F8BA"/>
    <a:srgbClr val="FFFFCC"/>
    <a:srgbClr val="FFFF99"/>
    <a:srgbClr val="FADFA8"/>
    <a:srgbClr val="FFCC00"/>
    <a:srgbClr val="EACC99"/>
    <a:srgbClr val="009999"/>
    <a:srgbClr val="B20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5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, Kristi (SCRB)" userId="2ad091dc-6c38-4255-8814-456208f29c22" providerId="ADAL" clId="{621FBB48-C0FB-4405-8483-F591B59ED46B}"/>
    <pc:docChg chg="delSld modSld">
      <pc:chgData name="Martinez, Kristi (SCRB)" userId="2ad091dc-6c38-4255-8814-456208f29c22" providerId="ADAL" clId="{621FBB48-C0FB-4405-8483-F591B59ED46B}" dt="2025-06-13T21:57:51.609" v="14" actId="27107"/>
      <pc:docMkLst>
        <pc:docMk/>
      </pc:docMkLst>
      <pc:sldChg chg="modSp mod">
        <pc:chgData name="Martinez, Kristi (SCRB)" userId="2ad091dc-6c38-4255-8814-456208f29c22" providerId="ADAL" clId="{621FBB48-C0FB-4405-8483-F591B59ED46B}" dt="2025-06-13T21:56:34.783" v="6" actId="1076"/>
        <pc:sldMkLst>
          <pc:docMk/>
          <pc:sldMk cId="4020505105" sldId="980"/>
        </pc:sldMkLst>
        <pc:spChg chg="mod">
          <ac:chgData name="Martinez, Kristi (SCRB)" userId="2ad091dc-6c38-4255-8814-456208f29c22" providerId="ADAL" clId="{621FBB48-C0FB-4405-8483-F591B59ED46B}" dt="2025-06-13T21:56:34.783" v="6" actId="1076"/>
          <ac:spMkLst>
            <pc:docMk/>
            <pc:sldMk cId="4020505105" sldId="980"/>
            <ac:spMk id="3" creationId="{843C3867-063C-7F27-CA80-B4F7DD333231}"/>
          </ac:spMkLst>
        </pc:spChg>
      </pc:sldChg>
      <pc:sldChg chg="modSp mod">
        <pc:chgData name="Martinez, Kristi (SCRB)" userId="2ad091dc-6c38-4255-8814-456208f29c22" providerId="ADAL" clId="{621FBB48-C0FB-4405-8483-F591B59ED46B}" dt="2025-06-13T21:57:51.609" v="14" actId="27107"/>
        <pc:sldMkLst>
          <pc:docMk/>
          <pc:sldMk cId="3876339278" sldId="982"/>
        </pc:sldMkLst>
        <pc:spChg chg="mod">
          <ac:chgData name="Martinez, Kristi (SCRB)" userId="2ad091dc-6c38-4255-8814-456208f29c22" providerId="ADAL" clId="{621FBB48-C0FB-4405-8483-F591B59ED46B}" dt="2025-06-13T21:57:51.609" v="14" actId="27107"/>
          <ac:spMkLst>
            <pc:docMk/>
            <pc:sldMk cId="3876339278" sldId="982"/>
            <ac:spMk id="3" creationId="{993D8B36-0F33-8921-AF9B-C65CD9150704}"/>
          </ac:spMkLst>
        </pc:spChg>
      </pc:sldChg>
      <pc:sldChg chg="modSp mod">
        <pc:chgData name="Martinez, Kristi (SCRB)" userId="2ad091dc-6c38-4255-8814-456208f29c22" providerId="ADAL" clId="{621FBB48-C0FB-4405-8483-F591B59ED46B}" dt="2025-06-13T21:57:31.165" v="12" actId="1076"/>
        <pc:sldMkLst>
          <pc:docMk/>
          <pc:sldMk cId="1281014099" sldId="989"/>
        </pc:sldMkLst>
        <pc:spChg chg="mod">
          <ac:chgData name="Martinez, Kristi (SCRB)" userId="2ad091dc-6c38-4255-8814-456208f29c22" providerId="ADAL" clId="{621FBB48-C0FB-4405-8483-F591B59ED46B}" dt="2025-06-13T21:57:31.165" v="12" actId="1076"/>
          <ac:spMkLst>
            <pc:docMk/>
            <pc:sldMk cId="1281014099" sldId="989"/>
            <ac:spMk id="3" creationId="{F5B3DD40-F08E-2A5F-F1BA-5668884754C7}"/>
          </ac:spMkLst>
        </pc:spChg>
        <pc:spChg chg="mod">
          <ac:chgData name="Martinez, Kristi (SCRB)" userId="2ad091dc-6c38-4255-8814-456208f29c22" providerId="ADAL" clId="{621FBB48-C0FB-4405-8483-F591B59ED46B}" dt="2025-06-13T21:56:08.999" v="5" actId="1076"/>
          <ac:spMkLst>
            <pc:docMk/>
            <pc:sldMk cId="1281014099" sldId="989"/>
            <ac:spMk id="11" creationId="{3FB80E41-E63E-282D-9C69-51EC46E3E508}"/>
          </ac:spMkLst>
        </pc:spChg>
      </pc:sldChg>
      <pc:sldChg chg="modSp mod">
        <pc:chgData name="Martinez, Kristi (SCRB)" userId="2ad091dc-6c38-4255-8814-456208f29c22" providerId="ADAL" clId="{621FBB48-C0FB-4405-8483-F591B59ED46B}" dt="2025-06-13T21:57:46.697" v="13" actId="1076"/>
        <pc:sldMkLst>
          <pc:docMk/>
          <pc:sldMk cId="1330314499" sldId="990"/>
        </pc:sldMkLst>
        <pc:spChg chg="mod">
          <ac:chgData name="Martinez, Kristi (SCRB)" userId="2ad091dc-6c38-4255-8814-456208f29c22" providerId="ADAL" clId="{621FBB48-C0FB-4405-8483-F591B59ED46B}" dt="2025-06-13T21:57:46.697" v="13" actId="1076"/>
          <ac:spMkLst>
            <pc:docMk/>
            <pc:sldMk cId="1330314499" sldId="990"/>
            <ac:spMk id="4" creationId="{0DB589BC-31F4-C5C7-E718-0973E47F8472}"/>
          </ac:spMkLst>
        </pc:spChg>
      </pc:sldChg>
      <pc:sldChg chg="del">
        <pc:chgData name="Martinez, Kristi (SCRB)" userId="2ad091dc-6c38-4255-8814-456208f29c22" providerId="ADAL" clId="{621FBB48-C0FB-4405-8483-F591B59ED46B}" dt="2025-06-13T21:54:27.796" v="0" actId="47"/>
        <pc:sldMkLst>
          <pc:docMk/>
          <pc:sldMk cId="1253422720" sldId="996"/>
        </pc:sldMkLst>
      </pc:sldChg>
      <pc:sldChg chg="del">
        <pc:chgData name="Martinez, Kristi (SCRB)" userId="2ad091dc-6c38-4255-8814-456208f29c22" providerId="ADAL" clId="{621FBB48-C0FB-4405-8483-F591B59ED46B}" dt="2025-06-13T21:54:29.935" v="1" actId="47"/>
        <pc:sldMkLst>
          <pc:docMk/>
          <pc:sldMk cId="3221501063" sldId="997"/>
        </pc:sldMkLst>
      </pc:sldChg>
      <pc:sldChg chg="modSp mod">
        <pc:chgData name="Martinez, Kristi (SCRB)" userId="2ad091dc-6c38-4255-8814-456208f29c22" providerId="ADAL" clId="{621FBB48-C0FB-4405-8483-F591B59ED46B}" dt="2025-06-13T21:56:40.536" v="7" actId="1076"/>
        <pc:sldMkLst>
          <pc:docMk/>
          <pc:sldMk cId="2748269637" sldId="3360"/>
        </pc:sldMkLst>
        <pc:spChg chg="mod">
          <ac:chgData name="Martinez, Kristi (SCRB)" userId="2ad091dc-6c38-4255-8814-456208f29c22" providerId="ADAL" clId="{621FBB48-C0FB-4405-8483-F591B59ED46B}" dt="2025-06-13T21:56:40.536" v="7" actId="1076"/>
          <ac:spMkLst>
            <pc:docMk/>
            <pc:sldMk cId="2748269637" sldId="3360"/>
            <ac:spMk id="12" creationId="{994B7399-56B2-5E13-B2DF-AFBC307E87CA}"/>
          </ac:spMkLst>
        </pc:spChg>
        <pc:picChg chg="mod">
          <ac:chgData name="Martinez, Kristi (SCRB)" userId="2ad091dc-6c38-4255-8814-456208f29c22" providerId="ADAL" clId="{621FBB48-C0FB-4405-8483-F591B59ED46B}" dt="2025-06-13T21:55:45.412" v="2" actId="1076"/>
          <ac:picMkLst>
            <pc:docMk/>
            <pc:sldMk cId="2748269637" sldId="3360"/>
            <ac:picMk id="4" creationId="{9C657000-2D42-EA83-4155-5FCDB32CB5F8}"/>
          </ac:picMkLst>
        </pc:picChg>
        <pc:picChg chg="mod">
          <ac:chgData name="Martinez, Kristi (SCRB)" userId="2ad091dc-6c38-4255-8814-456208f29c22" providerId="ADAL" clId="{621FBB48-C0FB-4405-8483-F591B59ED46B}" dt="2025-06-13T21:55:53.904" v="4" actId="1076"/>
          <ac:picMkLst>
            <pc:docMk/>
            <pc:sldMk cId="2748269637" sldId="3360"/>
            <ac:picMk id="8" creationId="{BF19A6D3-19B1-7229-31B1-58E105DC0A9B}"/>
          </ac:picMkLst>
        </pc:picChg>
        <pc:picChg chg="mod">
          <ac:chgData name="Martinez, Kristi (SCRB)" userId="2ad091dc-6c38-4255-8814-456208f29c22" providerId="ADAL" clId="{621FBB48-C0FB-4405-8483-F591B59ED46B}" dt="2025-06-13T21:55:52.345" v="3" actId="1076"/>
          <ac:picMkLst>
            <pc:docMk/>
            <pc:sldMk cId="2748269637" sldId="3360"/>
            <ac:picMk id="13" creationId="{4FB55715-F468-622F-FBA3-14DFE914D74E}"/>
          </ac:picMkLst>
        </pc:picChg>
      </pc:sldChg>
    </pc:docChg>
  </pc:docChgLst>
  <pc:docChgLst>
    <pc:chgData name="Martinez, Kristi (SCRB)" userId="2ad091dc-6c38-4255-8814-456208f29c22" providerId="ADAL" clId="{CF77D2F9-6EA5-420C-8D18-90D33A19C669}"/>
    <pc:docChg chg="modSld">
      <pc:chgData name="Martinez, Kristi (SCRB)" userId="2ad091dc-6c38-4255-8814-456208f29c22" providerId="ADAL" clId="{CF77D2F9-6EA5-420C-8D18-90D33A19C669}" dt="2025-06-17T13:44:54.470" v="9" actId="20577"/>
      <pc:docMkLst>
        <pc:docMk/>
      </pc:docMkLst>
      <pc:sldChg chg="modSp mod">
        <pc:chgData name="Martinez, Kristi (SCRB)" userId="2ad091dc-6c38-4255-8814-456208f29c22" providerId="ADAL" clId="{CF77D2F9-6EA5-420C-8D18-90D33A19C669}" dt="2025-06-17T13:33:29.453" v="7" actId="14100"/>
        <pc:sldMkLst>
          <pc:docMk/>
          <pc:sldMk cId="1281014099" sldId="989"/>
        </pc:sldMkLst>
        <pc:spChg chg="mod">
          <ac:chgData name="Martinez, Kristi (SCRB)" userId="2ad091dc-6c38-4255-8814-456208f29c22" providerId="ADAL" clId="{CF77D2F9-6EA5-420C-8D18-90D33A19C669}" dt="2025-06-17T13:33:29.453" v="7" actId="14100"/>
          <ac:spMkLst>
            <pc:docMk/>
            <pc:sldMk cId="1281014099" sldId="989"/>
            <ac:spMk id="7" creationId="{83B0C712-4916-B3E4-121B-1A361F3B2E67}"/>
          </ac:spMkLst>
        </pc:spChg>
        <pc:spChg chg="mod">
          <ac:chgData name="Martinez, Kristi (SCRB)" userId="2ad091dc-6c38-4255-8814-456208f29c22" providerId="ADAL" clId="{CF77D2F9-6EA5-420C-8D18-90D33A19C669}" dt="2025-06-17T13:33:16.228" v="2" actId="255"/>
          <ac:spMkLst>
            <pc:docMk/>
            <pc:sldMk cId="1281014099" sldId="989"/>
            <ac:spMk id="11" creationId="{3FB80E41-E63E-282D-9C69-51EC46E3E508}"/>
          </ac:spMkLst>
        </pc:spChg>
      </pc:sldChg>
      <pc:sldChg chg="modSp mod">
        <pc:chgData name="Martinez, Kristi (SCRB)" userId="2ad091dc-6c38-4255-8814-456208f29c22" providerId="ADAL" clId="{CF77D2F9-6EA5-420C-8D18-90D33A19C669}" dt="2025-06-17T13:44:54.470" v="9" actId="20577"/>
        <pc:sldMkLst>
          <pc:docMk/>
          <pc:sldMk cId="2385522676" sldId="991"/>
        </pc:sldMkLst>
        <pc:graphicFrameChg chg="modGraphic">
          <ac:chgData name="Martinez, Kristi (SCRB)" userId="2ad091dc-6c38-4255-8814-456208f29c22" providerId="ADAL" clId="{CF77D2F9-6EA5-420C-8D18-90D33A19C669}" dt="2025-06-17T13:44:54.470" v="9" actId="20577"/>
          <ac:graphicFrameMkLst>
            <pc:docMk/>
            <pc:sldMk cId="2385522676" sldId="991"/>
            <ac:graphicFrameMk id="9" creationId="{C2F76143-D68A-0E06-4208-D1690804CB47}"/>
          </ac:graphicFrameMkLst>
        </pc:graphicFrame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3531B-AEE0-48EB-B742-F8EC14156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68FA6C-8A9F-42F6-B674-E6B0DC314C73}">
      <dgm:prSet/>
      <dgm:spPr/>
      <dgm:t>
        <a:bodyPr/>
        <a:lstStyle/>
        <a:p>
          <a:r>
            <a:rPr lang="en-US"/>
            <a:t>What does a Service Provider Do?</a:t>
          </a:r>
          <a:br>
            <a:rPr lang="en-US"/>
          </a:br>
          <a:r>
            <a:rPr lang="en-US"/>
            <a:t>For the </a:t>
          </a:r>
          <a:r>
            <a:rPr lang="en-US" b="1">
              <a:solidFill>
                <a:srgbClr val="FFFF00"/>
              </a:solidFill>
            </a:rPr>
            <a:t>Employer</a:t>
          </a:r>
          <a:r>
            <a:rPr lang="en-US" b="1">
              <a:sym typeface="Symbol" panose="05050102010706020507" pitchFamily="18" charset="2"/>
            </a:rPr>
            <a:t></a:t>
          </a:r>
          <a:endParaRPr lang="en-US"/>
        </a:p>
      </dgm:t>
    </dgm:pt>
    <dgm:pt modelId="{CE5EF1A5-03B8-4C46-B584-E0045B0BE474}" type="parTrans" cxnId="{C66B573B-89A0-4C52-8F4C-9BFFA50F525A}">
      <dgm:prSet/>
      <dgm:spPr/>
      <dgm:t>
        <a:bodyPr/>
        <a:lstStyle/>
        <a:p>
          <a:endParaRPr lang="en-US"/>
        </a:p>
      </dgm:t>
    </dgm:pt>
    <dgm:pt modelId="{7B6AFA8E-7303-49F8-B9EC-50EDA80EED21}" type="sibTrans" cxnId="{C66B573B-89A0-4C52-8F4C-9BFFA50F525A}">
      <dgm:prSet/>
      <dgm:spPr/>
      <dgm:t>
        <a:bodyPr/>
        <a:lstStyle/>
        <a:p>
          <a:endParaRPr lang="en-US"/>
        </a:p>
      </dgm:t>
    </dgm:pt>
    <dgm:pt modelId="{A101FF06-6E39-42D8-AC2D-D38A635929F2}" type="pres">
      <dgm:prSet presAssocID="{78A3531B-AEE0-48EB-B742-F8EC14156014}" presName="linear" presStyleCnt="0">
        <dgm:presLayoutVars>
          <dgm:animLvl val="lvl"/>
          <dgm:resizeHandles val="exact"/>
        </dgm:presLayoutVars>
      </dgm:prSet>
      <dgm:spPr/>
    </dgm:pt>
    <dgm:pt modelId="{E5FC0AA8-B75C-4940-914C-90E4B1857126}" type="pres">
      <dgm:prSet presAssocID="{AE68FA6C-8A9F-42F6-B674-E6B0DC314C73}" presName="parentText" presStyleLbl="node1" presStyleIdx="0" presStyleCnt="1" custLinFactNeighborX="-257">
        <dgm:presLayoutVars>
          <dgm:chMax val="0"/>
          <dgm:bulletEnabled val="1"/>
        </dgm:presLayoutVars>
      </dgm:prSet>
      <dgm:spPr/>
    </dgm:pt>
  </dgm:ptLst>
  <dgm:cxnLst>
    <dgm:cxn modelId="{5D29320E-45EC-4F05-AEEB-9E5BBE257BB0}" type="presOf" srcId="{AE68FA6C-8A9F-42F6-B674-E6B0DC314C73}" destId="{E5FC0AA8-B75C-4940-914C-90E4B1857126}" srcOrd="0" destOrd="0" presId="urn:microsoft.com/office/officeart/2005/8/layout/vList2"/>
    <dgm:cxn modelId="{3670E315-9AE8-4C45-914D-D9EDD491AF62}" type="presOf" srcId="{78A3531B-AEE0-48EB-B742-F8EC14156014}" destId="{A101FF06-6E39-42D8-AC2D-D38A635929F2}" srcOrd="0" destOrd="0" presId="urn:microsoft.com/office/officeart/2005/8/layout/vList2"/>
    <dgm:cxn modelId="{C66B573B-89A0-4C52-8F4C-9BFFA50F525A}" srcId="{78A3531B-AEE0-48EB-B742-F8EC14156014}" destId="{AE68FA6C-8A9F-42F6-B674-E6B0DC314C73}" srcOrd="0" destOrd="0" parTransId="{CE5EF1A5-03B8-4C46-B584-E0045B0BE474}" sibTransId="{7B6AFA8E-7303-49F8-B9EC-50EDA80EED21}"/>
    <dgm:cxn modelId="{3AD31B8B-9119-42B7-AD6E-4355D7F07EAF}" type="presParOf" srcId="{A101FF06-6E39-42D8-AC2D-D38A635929F2}" destId="{E5FC0AA8-B75C-4940-914C-90E4B18571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199517-A9DF-46A2-9DD7-F892877CFB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540E8B-2E16-421D-B658-8339DA5C3FA5}">
      <dgm:prSet/>
      <dgm:spPr/>
      <dgm:t>
        <a:bodyPr/>
        <a:lstStyle/>
        <a:p>
          <a:r>
            <a:rPr lang="en-US"/>
            <a:t>Capability</a:t>
          </a:r>
        </a:p>
      </dgm:t>
    </dgm:pt>
    <dgm:pt modelId="{2635861B-482A-462B-9010-2F62844E212F}" type="parTrans" cxnId="{AC909D87-BFEF-4613-9D25-0F45BB504A35}">
      <dgm:prSet/>
      <dgm:spPr/>
      <dgm:t>
        <a:bodyPr/>
        <a:lstStyle/>
        <a:p>
          <a:endParaRPr lang="en-US"/>
        </a:p>
      </dgm:t>
    </dgm:pt>
    <dgm:pt modelId="{592877F7-911A-409B-BE69-1FEF6C7DB6E6}" type="sibTrans" cxnId="{AC909D87-BFEF-4613-9D25-0F45BB504A35}">
      <dgm:prSet/>
      <dgm:spPr/>
      <dgm:t>
        <a:bodyPr/>
        <a:lstStyle/>
        <a:p>
          <a:endParaRPr lang="en-US"/>
        </a:p>
      </dgm:t>
    </dgm:pt>
    <dgm:pt modelId="{E5564BD3-06D4-4716-BFD6-1FD6597B5215}">
      <dgm:prSet/>
      <dgm:spPr/>
      <dgm:t>
        <a:bodyPr/>
        <a:lstStyle/>
        <a:p>
          <a:r>
            <a:rPr lang="en-US"/>
            <a:t>Data Security</a:t>
          </a:r>
        </a:p>
      </dgm:t>
    </dgm:pt>
    <dgm:pt modelId="{BA0B0046-AA28-4C56-9914-98A59FFDEBCE}" type="parTrans" cxnId="{561C382D-95BE-4C46-B7F3-264FC4C97D1F}">
      <dgm:prSet/>
      <dgm:spPr/>
      <dgm:t>
        <a:bodyPr/>
        <a:lstStyle/>
        <a:p>
          <a:endParaRPr lang="en-US"/>
        </a:p>
      </dgm:t>
    </dgm:pt>
    <dgm:pt modelId="{C5049C81-B9B8-4324-8FB8-A4AC85FCE060}" type="sibTrans" cxnId="{561C382D-95BE-4C46-B7F3-264FC4C97D1F}">
      <dgm:prSet/>
      <dgm:spPr/>
      <dgm:t>
        <a:bodyPr/>
        <a:lstStyle/>
        <a:p>
          <a:endParaRPr lang="en-US"/>
        </a:p>
      </dgm:t>
    </dgm:pt>
    <dgm:pt modelId="{75BA62BB-6B5A-4780-ADDB-BFB20BDD8616}">
      <dgm:prSet/>
      <dgm:spPr/>
      <dgm:t>
        <a:bodyPr/>
        <a:lstStyle/>
        <a:p>
          <a:r>
            <a:rPr lang="en-US"/>
            <a:t>Customer Service</a:t>
          </a:r>
        </a:p>
      </dgm:t>
    </dgm:pt>
    <dgm:pt modelId="{9F514CD3-76E7-4D22-AFE5-4CE4692AA38D}" type="parTrans" cxnId="{787F3FCD-530D-4283-A9C2-0E716BECDE53}">
      <dgm:prSet/>
      <dgm:spPr/>
      <dgm:t>
        <a:bodyPr/>
        <a:lstStyle/>
        <a:p>
          <a:endParaRPr lang="en-US"/>
        </a:p>
      </dgm:t>
    </dgm:pt>
    <dgm:pt modelId="{6D5C6BBE-219E-4CCB-93D2-26C98147393B}" type="sibTrans" cxnId="{787F3FCD-530D-4283-A9C2-0E716BECDE53}">
      <dgm:prSet/>
      <dgm:spPr/>
      <dgm:t>
        <a:bodyPr/>
        <a:lstStyle/>
        <a:p>
          <a:endParaRPr lang="en-US"/>
        </a:p>
      </dgm:t>
    </dgm:pt>
    <dgm:pt modelId="{76E2FA5B-9648-4E49-B3A8-84AA68C92A2C}">
      <dgm:prSet/>
      <dgm:spPr/>
      <dgm:t>
        <a:bodyPr/>
        <a:lstStyle/>
        <a:p>
          <a:r>
            <a:rPr lang="en-US"/>
            <a:t>Long-term Viability</a:t>
          </a:r>
        </a:p>
      </dgm:t>
    </dgm:pt>
    <dgm:pt modelId="{1C3764EB-E45B-41FB-AA85-75EE5709B844}" type="parTrans" cxnId="{3A594ADF-8FCC-4750-92E4-961B788CB4F8}">
      <dgm:prSet/>
      <dgm:spPr/>
      <dgm:t>
        <a:bodyPr/>
        <a:lstStyle/>
        <a:p>
          <a:endParaRPr lang="en-US"/>
        </a:p>
      </dgm:t>
    </dgm:pt>
    <dgm:pt modelId="{A54F41FE-2495-4414-8C70-64CEBF924D5E}" type="sibTrans" cxnId="{3A594ADF-8FCC-4750-92E4-961B788CB4F8}">
      <dgm:prSet/>
      <dgm:spPr/>
      <dgm:t>
        <a:bodyPr/>
        <a:lstStyle/>
        <a:p>
          <a:endParaRPr lang="en-US"/>
        </a:p>
      </dgm:t>
    </dgm:pt>
    <dgm:pt modelId="{2A95B2F9-3CB6-478D-A0B8-FFC2C9AEEB53}" type="pres">
      <dgm:prSet presAssocID="{79199517-A9DF-46A2-9DD7-F892877CFBDD}" presName="vert0" presStyleCnt="0">
        <dgm:presLayoutVars>
          <dgm:dir/>
          <dgm:animOne val="branch"/>
          <dgm:animLvl val="lvl"/>
        </dgm:presLayoutVars>
      </dgm:prSet>
      <dgm:spPr/>
    </dgm:pt>
    <dgm:pt modelId="{ABB95A97-4820-4EBB-812B-2E1D9D95EEB8}" type="pres">
      <dgm:prSet presAssocID="{CE540E8B-2E16-421D-B658-8339DA5C3FA5}" presName="thickLine" presStyleLbl="alignNode1" presStyleIdx="0" presStyleCnt="4"/>
      <dgm:spPr/>
    </dgm:pt>
    <dgm:pt modelId="{60D36C59-1680-4426-95FC-7108EF34777B}" type="pres">
      <dgm:prSet presAssocID="{CE540E8B-2E16-421D-B658-8339DA5C3FA5}" presName="horz1" presStyleCnt="0"/>
      <dgm:spPr/>
    </dgm:pt>
    <dgm:pt modelId="{0C523567-0FCA-4418-A6AB-E1D19290D45A}" type="pres">
      <dgm:prSet presAssocID="{CE540E8B-2E16-421D-B658-8339DA5C3FA5}" presName="tx1" presStyleLbl="revTx" presStyleIdx="0" presStyleCnt="4"/>
      <dgm:spPr/>
    </dgm:pt>
    <dgm:pt modelId="{0B828297-3A96-4BEF-834A-023B712AFABD}" type="pres">
      <dgm:prSet presAssocID="{CE540E8B-2E16-421D-B658-8339DA5C3FA5}" presName="vert1" presStyleCnt="0"/>
      <dgm:spPr/>
    </dgm:pt>
    <dgm:pt modelId="{8FD8A820-7804-4D6D-87F1-BFC1E474EF00}" type="pres">
      <dgm:prSet presAssocID="{E5564BD3-06D4-4716-BFD6-1FD6597B5215}" presName="thickLine" presStyleLbl="alignNode1" presStyleIdx="1" presStyleCnt="4"/>
      <dgm:spPr/>
    </dgm:pt>
    <dgm:pt modelId="{5E16C895-F559-424F-9480-6C7AB9A2BFC5}" type="pres">
      <dgm:prSet presAssocID="{E5564BD3-06D4-4716-BFD6-1FD6597B5215}" presName="horz1" presStyleCnt="0"/>
      <dgm:spPr/>
    </dgm:pt>
    <dgm:pt modelId="{2828749D-9D87-49F0-B50E-03B120827D57}" type="pres">
      <dgm:prSet presAssocID="{E5564BD3-06D4-4716-BFD6-1FD6597B5215}" presName="tx1" presStyleLbl="revTx" presStyleIdx="1" presStyleCnt="4"/>
      <dgm:spPr/>
    </dgm:pt>
    <dgm:pt modelId="{A7DE7635-225D-48C7-BAF9-F03E49A13F8B}" type="pres">
      <dgm:prSet presAssocID="{E5564BD3-06D4-4716-BFD6-1FD6597B5215}" presName="vert1" presStyleCnt="0"/>
      <dgm:spPr/>
    </dgm:pt>
    <dgm:pt modelId="{95591072-ABF7-4876-A54A-B3D8FA0C9B20}" type="pres">
      <dgm:prSet presAssocID="{75BA62BB-6B5A-4780-ADDB-BFB20BDD8616}" presName="thickLine" presStyleLbl="alignNode1" presStyleIdx="2" presStyleCnt="4"/>
      <dgm:spPr/>
    </dgm:pt>
    <dgm:pt modelId="{232EA0A1-EA48-4EE5-9A51-4E2FF994E9D5}" type="pres">
      <dgm:prSet presAssocID="{75BA62BB-6B5A-4780-ADDB-BFB20BDD8616}" presName="horz1" presStyleCnt="0"/>
      <dgm:spPr/>
    </dgm:pt>
    <dgm:pt modelId="{B328BED8-F4E2-4F32-9690-8792F706322E}" type="pres">
      <dgm:prSet presAssocID="{75BA62BB-6B5A-4780-ADDB-BFB20BDD8616}" presName="tx1" presStyleLbl="revTx" presStyleIdx="2" presStyleCnt="4"/>
      <dgm:spPr/>
    </dgm:pt>
    <dgm:pt modelId="{CCFBD625-2F93-41DF-8965-01B2181407D5}" type="pres">
      <dgm:prSet presAssocID="{75BA62BB-6B5A-4780-ADDB-BFB20BDD8616}" presName="vert1" presStyleCnt="0"/>
      <dgm:spPr/>
    </dgm:pt>
    <dgm:pt modelId="{2A5D6C18-6DE0-40C4-BDCA-65C3C2D77AF2}" type="pres">
      <dgm:prSet presAssocID="{76E2FA5B-9648-4E49-B3A8-84AA68C92A2C}" presName="thickLine" presStyleLbl="alignNode1" presStyleIdx="3" presStyleCnt="4"/>
      <dgm:spPr/>
    </dgm:pt>
    <dgm:pt modelId="{7C79D398-3178-4071-AEBA-BB302F071A59}" type="pres">
      <dgm:prSet presAssocID="{76E2FA5B-9648-4E49-B3A8-84AA68C92A2C}" presName="horz1" presStyleCnt="0"/>
      <dgm:spPr/>
    </dgm:pt>
    <dgm:pt modelId="{02524578-5FEB-4019-8118-202B6393A402}" type="pres">
      <dgm:prSet presAssocID="{76E2FA5B-9648-4E49-B3A8-84AA68C92A2C}" presName="tx1" presStyleLbl="revTx" presStyleIdx="3" presStyleCnt="4"/>
      <dgm:spPr/>
    </dgm:pt>
    <dgm:pt modelId="{B39C4B31-2296-4FE8-8F37-FA24BDE80437}" type="pres">
      <dgm:prSet presAssocID="{76E2FA5B-9648-4E49-B3A8-84AA68C92A2C}" presName="vert1" presStyleCnt="0"/>
      <dgm:spPr/>
    </dgm:pt>
  </dgm:ptLst>
  <dgm:cxnLst>
    <dgm:cxn modelId="{561C382D-95BE-4C46-B7F3-264FC4C97D1F}" srcId="{79199517-A9DF-46A2-9DD7-F892877CFBDD}" destId="{E5564BD3-06D4-4716-BFD6-1FD6597B5215}" srcOrd="1" destOrd="0" parTransId="{BA0B0046-AA28-4C56-9914-98A59FFDEBCE}" sibTransId="{C5049C81-B9B8-4324-8FB8-A4AC85FCE060}"/>
    <dgm:cxn modelId="{4B484430-6459-4717-B44D-68EA5E2038AE}" type="presOf" srcId="{79199517-A9DF-46A2-9DD7-F892877CFBDD}" destId="{2A95B2F9-3CB6-478D-A0B8-FFC2C9AEEB53}" srcOrd="0" destOrd="0" presId="urn:microsoft.com/office/officeart/2008/layout/LinedList"/>
    <dgm:cxn modelId="{BB5C1B31-B52F-4CC2-B771-8C890BFB9BFE}" type="presOf" srcId="{76E2FA5B-9648-4E49-B3A8-84AA68C92A2C}" destId="{02524578-5FEB-4019-8118-202B6393A402}" srcOrd="0" destOrd="0" presId="urn:microsoft.com/office/officeart/2008/layout/LinedList"/>
    <dgm:cxn modelId="{E72A235F-11F9-4995-B0AB-A260D81B7EDD}" type="presOf" srcId="{CE540E8B-2E16-421D-B658-8339DA5C3FA5}" destId="{0C523567-0FCA-4418-A6AB-E1D19290D45A}" srcOrd="0" destOrd="0" presId="urn:microsoft.com/office/officeart/2008/layout/LinedList"/>
    <dgm:cxn modelId="{58220C65-E0AC-4823-B1B6-5154EA794F61}" type="presOf" srcId="{E5564BD3-06D4-4716-BFD6-1FD6597B5215}" destId="{2828749D-9D87-49F0-B50E-03B120827D57}" srcOrd="0" destOrd="0" presId="urn:microsoft.com/office/officeart/2008/layout/LinedList"/>
    <dgm:cxn modelId="{AC909D87-BFEF-4613-9D25-0F45BB504A35}" srcId="{79199517-A9DF-46A2-9DD7-F892877CFBDD}" destId="{CE540E8B-2E16-421D-B658-8339DA5C3FA5}" srcOrd="0" destOrd="0" parTransId="{2635861B-482A-462B-9010-2F62844E212F}" sibTransId="{592877F7-911A-409B-BE69-1FEF6C7DB6E6}"/>
    <dgm:cxn modelId="{787F3FCD-530D-4283-A9C2-0E716BECDE53}" srcId="{79199517-A9DF-46A2-9DD7-F892877CFBDD}" destId="{75BA62BB-6B5A-4780-ADDB-BFB20BDD8616}" srcOrd="2" destOrd="0" parTransId="{9F514CD3-76E7-4D22-AFE5-4CE4692AA38D}" sibTransId="{6D5C6BBE-219E-4CCB-93D2-26C98147393B}"/>
    <dgm:cxn modelId="{3A594ADF-8FCC-4750-92E4-961B788CB4F8}" srcId="{79199517-A9DF-46A2-9DD7-F892877CFBDD}" destId="{76E2FA5B-9648-4E49-B3A8-84AA68C92A2C}" srcOrd="3" destOrd="0" parTransId="{1C3764EB-E45B-41FB-AA85-75EE5709B844}" sibTransId="{A54F41FE-2495-4414-8C70-64CEBF924D5E}"/>
    <dgm:cxn modelId="{321FB6F0-49F3-4516-B335-617B78037181}" type="presOf" srcId="{75BA62BB-6B5A-4780-ADDB-BFB20BDD8616}" destId="{B328BED8-F4E2-4F32-9690-8792F706322E}" srcOrd="0" destOrd="0" presId="urn:microsoft.com/office/officeart/2008/layout/LinedList"/>
    <dgm:cxn modelId="{C07C2635-7F54-433A-ACA6-01A103CA1E75}" type="presParOf" srcId="{2A95B2F9-3CB6-478D-A0B8-FFC2C9AEEB53}" destId="{ABB95A97-4820-4EBB-812B-2E1D9D95EEB8}" srcOrd="0" destOrd="0" presId="urn:microsoft.com/office/officeart/2008/layout/LinedList"/>
    <dgm:cxn modelId="{D0FFA67A-0F5C-44C7-BBCF-3FDDBCF85965}" type="presParOf" srcId="{2A95B2F9-3CB6-478D-A0B8-FFC2C9AEEB53}" destId="{60D36C59-1680-4426-95FC-7108EF34777B}" srcOrd="1" destOrd="0" presId="urn:microsoft.com/office/officeart/2008/layout/LinedList"/>
    <dgm:cxn modelId="{68936BBE-6A3C-465A-882A-F523AF773368}" type="presParOf" srcId="{60D36C59-1680-4426-95FC-7108EF34777B}" destId="{0C523567-0FCA-4418-A6AB-E1D19290D45A}" srcOrd="0" destOrd="0" presId="urn:microsoft.com/office/officeart/2008/layout/LinedList"/>
    <dgm:cxn modelId="{62A17E79-00AC-4501-BC7C-D4DC13C2AD8C}" type="presParOf" srcId="{60D36C59-1680-4426-95FC-7108EF34777B}" destId="{0B828297-3A96-4BEF-834A-023B712AFABD}" srcOrd="1" destOrd="0" presId="urn:microsoft.com/office/officeart/2008/layout/LinedList"/>
    <dgm:cxn modelId="{88CEADB8-8689-499E-AB14-88F8DE7D855C}" type="presParOf" srcId="{2A95B2F9-3CB6-478D-A0B8-FFC2C9AEEB53}" destId="{8FD8A820-7804-4D6D-87F1-BFC1E474EF00}" srcOrd="2" destOrd="0" presId="urn:microsoft.com/office/officeart/2008/layout/LinedList"/>
    <dgm:cxn modelId="{203AD0B0-D016-464B-A331-6F2E1616930D}" type="presParOf" srcId="{2A95B2F9-3CB6-478D-A0B8-FFC2C9AEEB53}" destId="{5E16C895-F559-424F-9480-6C7AB9A2BFC5}" srcOrd="3" destOrd="0" presId="urn:microsoft.com/office/officeart/2008/layout/LinedList"/>
    <dgm:cxn modelId="{7ACF51A4-182F-43E3-924F-350150AA35F4}" type="presParOf" srcId="{5E16C895-F559-424F-9480-6C7AB9A2BFC5}" destId="{2828749D-9D87-49F0-B50E-03B120827D57}" srcOrd="0" destOrd="0" presId="urn:microsoft.com/office/officeart/2008/layout/LinedList"/>
    <dgm:cxn modelId="{0C0E59A1-2A13-4643-AB94-A14B354A0CE9}" type="presParOf" srcId="{5E16C895-F559-424F-9480-6C7AB9A2BFC5}" destId="{A7DE7635-225D-48C7-BAF9-F03E49A13F8B}" srcOrd="1" destOrd="0" presId="urn:microsoft.com/office/officeart/2008/layout/LinedList"/>
    <dgm:cxn modelId="{8512066F-8B01-4689-9F94-C1D481782FB1}" type="presParOf" srcId="{2A95B2F9-3CB6-478D-A0B8-FFC2C9AEEB53}" destId="{95591072-ABF7-4876-A54A-B3D8FA0C9B20}" srcOrd="4" destOrd="0" presId="urn:microsoft.com/office/officeart/2008/layout/LinedList"/>
    <dgm:cxn modelId="{02D7B329-FB99-41CB-ADB4-54D4F79B06B7}" type="presParOf" srcId="{2A95B2F9-3CB6-478D-A0B8-FFC2C9AEEB53}" destId="{232EA0A1-EA48-4EE5-9A51-4E2FF994E9D5}" srcOrd="5" destOrd="0" presId="urn:microsoft.com/office/officeart/2008/layout/LinedList"/>
    <dgm:cxn modelId="{E060D192-C26E-47A2-83FF-211E759D09C6}" type="presParOf" srcId="{232EA0A1-EA48-4EE5-9A51-4E2FF994E9D5}" destId="{B328BED8-F4E2-4F32-9690-8792F706322E}" srcOrd="0" destOrd="0" presId="urn:microsoft.com/office/officeart/2008/layout/LinedList"/>
    <dgm:cxn modelId="{2946BADF-37AC-4934-9B2B-E0D08A02CA4E}" type="presParOf" srcId="{232EA0A1-EA48-4EE5-9A51-4E2FF994E9D5}" destId="{CCFBD625-2F93-41DF-8965-01B2181407D5}" srcOrd="1" destOrd="0" presId="urn:microsoft.com/office/officeart/2008/layout/LinedList"/>
    <dgm:cxn modelId="{08CB0094-C452-426B-BEF0-D575AAB3E43D}" type="presParOf" srcId="{2A95B2F9-3CB6-478D-A0B8-FFC2C9AEEB53}" destId="{2A5D6C18-6DE0-40C4-BDCA-65C3C2D77AF2}" srcOrd="6" destOrd="0" presId="urn:microsoft.com/office/officeart/2008/layout/LinedList"/>
    <dgm:cxn modelId="{ACFC346F-04B7-40F1-89F7-0B93062C1D79}" type="presParOf" srcId="{2A95B2F9-3CB6-478D-A0B8-FFC2C9AEEB53}" destId="{7C79D398-3178-4071-AEBA-BB302F071A59}" srcOrd="7" destOrd="0" presId="urn:microsoft.com/office/officeart/2008/layout/LinedList"/>
    <dgm:cxn modelId="{2AFBBF46-9D50-4B60-933C-F15FFAC55869}" type="presParOf" srcId="{7C79D398-3178-4071-AEBA-BB302F071A59}" destId="{02524578-5FEB-4019-8118-202B6393A402}" srcOrd="0" destOrd="0" presId="urn:microsoft.com/office/officeart/2008/layout/LinedList"/>
    <dgm:cxn modelId="{7312E122-704D-422B-B3A6-28BD0240E196}" type="presParOf" srcId="{7C79D398-3178-4071-AEBA-BB302F071A59}" destId="{B39C4B31-2296-4FE8-8F37-FA24BDE804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9A1258-C88B-4BD9-A6E3-F8F1A07911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4857F-B071-4A5C-9D68-00F781052F01}">
      <dgm:prSet phldrT="[Text]" custT="1"/>
      <dgm:spPr/>
      <dgm:t>
        <a:bodyPr/>
        <a:lstStyle/>
        <a:p>
          <a:r>
            <a:rPr lang="en-US" sz="2000" dirty="0"/>
            <a:t>Diversification and Risk Considerations</a:t>
          </a:r>
        </a:p>
      </dgm:t>
    </dgm:pt>
    <dgm:pt modelId="{74706F17-2FB4-4373-B887-937BAC533FAA}" type="parTrans" cxnId="{F3D9FF1A-C9F3-4983-9AB7-B8F1F4C26752}">
      <dgm:prSet/>
      <dgm:spPr/>
      <dgm:t>
        <a:bodyPr/>
        <a:lstStyle/>
        <a:p>
          <a:endParaRPr lang="en-US"/>
        </a:p>
      </dgm:t>
    </dgm:pt>
    <dgm:pt modelId="{62A3B580-BCDB-4EC7-8A0E-398F86ADAC57}" type="sibTrans" cxnId="{F3D9FF1A-C9F3-4983-9AB7-B8F1F4C26752}">
      <dgm:prSet/>
      <dgm:spPr/>
      <dgm:t>
        <a:bodyPr/>
        <a:lstStyle/>
        <a:p>
          <a:endParaRPr lang="en-US"/>
        </a:p>
      </dgm:t>
    </dgm:pt>
    <dgm:pt modelId="{B353928F-4278-454B-9033-129D21D976D9}">
      <dgm:prSet phldrT="[Text]" custT="1"/>
      <dgm:spPr/>
      <dgm:t>
        <a:bodyPr/>
        <a:lstStyle/>
        <a:p>
          <a:pPr marL="285750" indent="-114300"/>
          <a:r>
            <a:rPr lang="en-US" sz="1400" dirty="0"/>
            <a:t>Offer broad asset class investment choices.</a:t>
          </a:r>
        </a:p>
      </dgm:t>
    </dgm:pt>
    <dgm:pt modelId="{26513A24-F708-4DD4-8823-D109682E5D1C}" type="parTrans" cxnId="{0DBF83E2-22DB-4EEE-9DF2-49E9201D68EB}">
      <dgm:prSet/>
      <dgm:spPr/>
      <dgm:t>
        <a:bodyPr/>
        <a:lstStyle/>
        <a:p>
          <a:endParaRPr lang="en-US"/>
        </a:p>
      </dgm:t>
    </dgm:pt>
    <dgm:pt modelId="{FEECC690-5914-4869-B42C-D8EC6FD6F2F0}" type="sibTrans" cxnId="{0DBF83E2-22DB-4EEE-9DF2-49E9201D68EB}">
      <dgm:prSet/>
      <dgm:spPr/>
      <dgm:t>
        <a:bodyPr/>
        <a:lstStyle/>
        <a:p>
          <a:endParaRPr lang="en-US"/>
        </a:p>
      </dgm:t>
    </dgm:pt>
    <dgm:pt modelId="{3C133280-4641-4866-9E3B-8F0C948DB642}">
      <dgm:prSet phldrT="[Text]" custT="1"/>
      <dgm:spPr/>
      <dgm:t>
        <a:bodyPr/>
        <a:lstStyle/>
        <a:p>
          <a:r>
            <a:rPr lang="en-US" sz="2000" dirty="0"/>
            <a:t>Simplicity and Accessibility</a:t>
          </a:r>
        </a:p>
      </dgm:t>
    </dgm:pt>
    <dgm:pt modelId="{1CA243AD-3C0E-424F-9B20-F1A95504C7E1}" type="parTrans" cxnId="{884003F6-C3E8-4AF1-B707-338F2E5F65D0}">
      <dgm:prSet/>
      <dgm:spPr/>
      <dgm:t>
        <a:bodyPr/>
        <a:lstStyle/>
        <a:p>
          <a:endParaRPr lang="en-US"/>
        </a:p>
      </dgm:t>
    </dgm:pt>
    <dgm:pt modelId="{4B60929C-5473-4225-A604-699F3D929FAF}" type="sibTrans" cxnId="{884003F6-C3E8-4AF1-B707-338F2E5F65D0}">
      <dgm:prSet/>
      <dgm:spPr/>
      <dgm:t>
        <a:bodyPr/>
        <a:lstStyle/>
        <a:p>
          <a:endParaRPr lang="en-US"/>
        </a:p>
      </dgm:t>
    </dgm:pt>
    <dgm:pt modelId="{48DD817A-5FA1-470F-8205-137A55ABAA91}">
      <dgm:prSet phldrT="[Text]" custT="1"/>
      <dgm:spPr/>
      <dgm:t>
        <a:bodyPr anchor="ctr" anchorCtr="0"/>
        <a:lstStyle/>
        <a:p>
          <a:pPr marL="171450" indent="0"/>
          <a:r>
            <a:rPr lang="en-US" sz="1400" dirty="0"/>
            <a:t>Offer clear, easy-to-understand range of investment options.</a:t>
          </a:r>
        </a:p>
      </dgm:t>
    </dgm:pt>
    <dgm:pt modelId="{75EC9D1B-2805-475E-944F-D77A43B09828}" type="parTrans" cxnId="{E72383AA-BF3F-4D80-AA77-43084EFECEF4}">
      <dgm:prSet/>
      <dgm:spPr/>
      <dgm:t>
        <a:bodyPr/>
        <a:lstStyle/>
        <a:p>
          <a:endParaRPr lang="en-US"/>
        </a:p>
      </dgm:t>
    </dgm:pt>
    <dgm:pt modelId="{B3625FFA-FD86-47E8-A338-D5248CC9F2EE}" type="sibTrans" cxnId="{E72383AA-BF3F-4D80-AA77-43084EFECEF4}">
      <dgm:prSet/>
      <dgm:spPr/>
      <dgm:t>
        <a:bodyPr/>
        <a:lstStyle/>
        <a:p>
          <a:endParaRPr lang="en-US"/>
        </a:p>
      </dgm:t>
    </dgm:pt>
    <dgm:pt modelId="{28332993-C3BA-44D5-8C37-5579BBC15001}">
      <dgm:prSet phldrT="[Text]" custT="1"/>
      <dgm:spPr/>
      <dgm:t>
        <a:bodyPr anchor="ctr" anchorCtr="0"/>
        <a:lstStyle/>
        <a:p>
          <a:pPr marL="171450" indent="0"/>
          <a:r>
            <a:rPr lang="en-US" sz="1400" dirty="0"/>
            <a:t>Provide a diversified default option for those who prefer not to choose.</a:t>
          </a:r>
        </a:p>
      </dgm:t>
    </dgm:pt>
    <dgm:pt modelId="{4F3889A4-8B9F-4198-A815-69FA358EE8AA}" type="parTrans" cxnId="{B07DDE04-0F8E-4096-96E9-35F8494D598D}">
      <dgm:prSet/>
      <dgm:spPr/>
      <dgm:t>
        <a:bodyPr/>
        <a:lstStyle/>
        <a:p>
          <a:endParaRPr lang="en-US"/>
        </a:p>
      </dgm:t>
    </dgm:pt>
    <dgm:pt modelId="{5E7B06D6-668C-48E3-AC1F-869CA8BAB0A8}" type="sibTrans" cxnId="{B07DDE04-0F8E-4096-96E9-35F8494D598D}">
      <dgm:prSet/>
      <dgm:spPr/>
      <dgm:t>
        <a:bodyPr/>
        <a:lstStyle/>
        <a:p>
          <a:endParaRPr lang="en-US"/>
        </a:p>
      </dgm:t>
    </dgm:pt>
    <dgm:pt modelId="{83783665-42C5-497C-B8D6-53C3B26AFE53}">
      <dgm:prSet phldrT="[Text]" custT="1"/>
      <dgm:spPr/>
      <dgm:t>
        <a:bodyPr anchor="ctr" anchorCtr="0"/>
        <a:lstStyle/>
        <a:p>
          <a:pPr marL="171450" indent="0"/>
          <a:r>
            <a:rPr lang="en-US" sz="1400" dirty="0"/>
            <a:t>Support savers with different levels of return objectives.</a:t>
          </a:r>
        </a:p>
      </dgm:t>
    </dgm:pt>
    <dgm:pt modelId="{295FB743-9F5E-443D-A8FC-0F7C0191ABD6}" type="parTrans" cxnId="{599719B0-DECA-41DB-828E-A75FCB5FC9B9}">
      <dgm:prSet/>
      <dgm:spPr/>
      <dgm:t>
        <a:bodyPr/>
        <a:lstStyle/>
        <a:p>
          <a:endParaRPr lang="en-US"/>
        </a:p>
      </dgm:t>
    </dgm:pt>
    <dgm:pt modelId="{BE01BA73-EE73-4F28-A8DD-F6922820183E}" type="sibTrans" cxnId="{599719B0-DECA-41DB-828E-A75FCB5FC9B9}">
      <dgm:prSet/>
      <dgm:spPr/>
      <dgm:t>
        <a:bodyPr/>
        <a:lstStyle/>
        <a:p>
          <a:endParaRPr lang="en-US"/>
        </a:p>
      </dgm:t>
    </dgm:pt>
    <dgm:pt modelId="{B7750B5B-EE1C-4BEE-B2A6-8AFF4A6ECBE8}">
      <dgm:prSet phldrT="[Text]"/>
      <dgm:spPr/>
      <dgm:t>
        <a:bodyPr/>
        <a:lstStyle/>
        <a:p>
          <a:pPr marL="114300" indent="0"/>
          <a:endParaRPr lang="en-US" sz="900" dirty="0"/>
        </a:p>
      </dgm:t>
    </dgm:pt>
    <dgm:pt modelId="{8D44538E-6206-4E9A-8A1E-F75FED15367E}" type="parTrans" cxnId="{4F45D91D-8020-49A6-B138-F01B23FC8AD0}">
      <dgm:prSet/>
      <dgm:spPr/>
      <dgm:t>
        <a:bodyPr/>
        <a:lstStyle/>
        <a:p>
          <a:endParaRPr lang="en-US"/>
        </a:p>
      </dgm:t>
    </dgm:pt>
    <dgm:pt modelId="{1AF4A0E1-3457-4E0D-9D18-A2EC23132357}" type="sibTrans" cxnId="{4F45D91D-8020-49A6-B138-F01B23FC8AD0}">
      <dgm:prSet/>
      <dgm:spPr/>
      <dgm:t>
        <a:bodyPr/>
        <a:lstStyle/>
        <a:p>
          <a:endParaRPr lang="en-US"/>
        </a:p>
      </dgm:t>
    </dgm:pt>
    <dgm:pt modelId="{710B84AA-3CEC-445B-96B1-736A4F979454}">
      <dgm:prSet phldrT="[Text]" custT="1"/>
      <dgm:spPr/>
      <dgm:t>
        <a:bodyPr/>
        <a:lstStyle/>
        <a:p>
          <a:pPr marL="285750" indent="-114300"/>
          <a:r>
            <a:rPr lang="en-US" sz="1400" dirty="0"/>
            <a:t>Support savers with varying levels of risk tolerance.</a:t>
          </a:r>
        </a:p>
      </dgm:t>
    </dgm:pt>
    <dgm:pt modelId="{5422DB48-0921-4791-8EE7-16140B148D29}" type="parTrans" cxnId="{0E78A85C-4AF0-4A75-B843-FBBF4DAC21A5}">
      <dgm:prSet/>
      <dgm:spPr/>
      <dgm:t>
        <a:bodyPr/>
        <a:lstStyle/>
        <a:p>
          <a:endParaRPr lang="en-US"/>
        </a:p>
      </dgm:t>
    </dgm:pt>
    <dgm:pt modelId="{CA9E34D3-4DF6-4D27-B1A2-62112D840E8D}" type="sibTrans" cxnId="{0E78A85C-4AF0-4A75-B843-FBBF4DAC21A5}">
      <dgm:prSet/>
      <dgm:spPr/>
      <dgm:t>
        <a:bodyPr/>
        <a:lstStyle/>
        <a:p>
          <a:endParaRPr lang="en-US"/>
        </a:p>
      </dgm:t>
    </dgm:pt>
    <dgm:pt modelId="{2ED385FE-9685-48E8-927D-CF3A787655FE}">
      <dgm:prSet phldrT="[Text]" custT="1"/>
      <dgm:spPr/>
      <dgm:t>
        <a:bodyPr/>
        <a:lstStyle/>
        <a:p>
          <a:pPr marL="285750" indent="-114300"/>
          <a:r>
            <a:rPr lang="en-US" sz="1400" dirty="0"/>
            <a:t>Include a target-date option that automatically adjust the saver’s allocation over time.</a:t>
          </a:r>
        </a:p>
      </dgm:t>
    </dgm:pt>
    <dgm:pt modelId="{0FE4D44D-4015-4B18-8DDC-9738A00F5325}" type="parTrans" cxnId="{1BC95B2C-1B3E-4881-9724-1C9E33A56206}">
      <dgm:prSet/>
      <dgm:spPr/>
      <dgm:t>
        <a:bodyPr/>
        <a:lstStyle/>
        <a:p>
          <a:endParaRPr lang="en-US"/>
        </a:p>
      </dgm:t>
    </dgm:pt>
    <dgm:pt modelId="{92104E54-4683-4113-8D78-1F91735B626E}" type="sibTrans" cxnId="{1BC95B2C-1B3E-4881-9724-1C9E33A56206}">
      <dgm:prSet/>
      <dgm:spPr/>
      <dgm:t>
        <a:bodyPr/>
        <a:lstStyle/>
        <a:p>
          <a:endParaRPr lang="en-US"/>
        </a:p>
      </dgm:t>
    </dgm:pt>
    <dgm:pt modelId="{4CB6853C-14FF-4A7C-B20B-82B48BF9079A}" type="pres">
      <dgm:prSet presAssocID="{8E9A1258-C88B-4BD9-A6E3-F8F1A079112E}" presName="Name0" presStyleCnt="0">
        <dgm:presLayoutVars>
          <dgm:dir/>
          <dgm:animLvl val="lvl"/>
          <dgm:resizeHandles/>
        </dgm:presLayoutVars>
      </dgm:prSet>
      <dgm:spPr/>
    </dgm:pt>
    <dgm:pt modelId="{3786C690-9D77-400E-BD5B-F9D5EFA45FA4}" type="pres">
      <dgm:prSet presAssocID="{6014857F-B071-4A5C-9D68-00F781052F01}" presName="linNode" presStyleCnt="0"/>
      <dgm:spPr/>
    </dgm:pt>
    <dgm:pt modelId="{CD651B75-2EAA-4790-AF2E-E25FD50C386E}" type="pres">
      <dgm:prSet presAssocID="{6014857F-B071-4A5C-9D68-00F781052F01}" presName="parentShp" presStyleLbl="node1" presStyleIdx="0" presStyleCnt="2" custScaleX="78656" custScaleY="103164" custLinFactY="23662" custLinFactNeighborX="1357" custLinFactNeighborY="100000">
        <dgm:presLayoutVars>
          <dgm:bulletEnabled val="1"/>
        </dgm:presLayoutVars>
      </dgm:prSet>
      <dgm:spPr/>
    </dgm:pt>
    <dgm:pt modelId="{8F2EF7EA-7B4E-474C-A9A9-5193998A5EDD}" type="pres">
      <dgm:prSet presAssocID="{6014857F-B071-4A5C-9D68-00F781052F01}" presName="childShp" presStyleLbl="bgAccFollowNode1" presStyleIdx="0" presStyleCnt="2" custScaleX="117156" custScaleY="127421" custLinFactY="24895" custLinFactNeighborX="1080" custLinFactNeighborY="100000">
        <dgm:presLayoutVars>
          <dgm:bulletEnabled val="1"/>
        </dgm:presLayoutVars>
      </dgm:prSet>
      <dgm:spPr/>
    </dgm:pt>
    <dgm:pt modelId="{296F82B1-4433-49CA-BE40-688AB678DCEC}" type="pres">
      <dgm:prSet presAssocID="{62A3B580-BCDB-4EC7-8A0E-398F86ADAC57}" presName="spacing" presStyleCnt="0"/>
      <dgm:spPr/>
    </dgm:pt>
    <dgm:pt modelId="{FAC8F814-CC76-4E99-84BB-F583A82D332A}" type="pres">
      <dgm:prSet presAssocID="{3C133280-4641-4866-9E3B-8F0C948DB642}" presName="linNode" presStyleCnt="0"/>
      <dgm:spPr/>
    </dgm:pt>
    <dgm:pt modelId="{54467A4C-CAE0-4BAE-B7E2-CFC228B37997}" type="pres">
      <dgm:prSet presAssocID="{3C133280-4641-4866-9E3B-8F0C948DB642}" presName="parentShp" presStyleLbl="node1" presStyleIdx="1" presStyleCnt="2" custScaleX="78724" custScaleY="102986" custLinFactY="-25031" custLinFactNeighborX="-179" custLinFactNeighborY="-100000">
        <dgm:presLayoutVars>
          <dgm:bulletEnabled val="1"/>
        </dgm:presLayoutVars>
      </dgm:prSet>
      <dgm:spPr/>
    </dgm:pt>
    <dgm:pt modelId="{9B5CC8CA-88C4-4B3D-8236-AC6B5FD2DD4A}" type="pres">
      <dgm:prSet presAssocID="{3C133280-4641-4866-9E3B-8F0C948DB642}" presName="childShp" presStyleLbl="bgAccFollowNode1" presStyleIdx="1" presStyleCnt="2" custScaleX="112663" custScaleY="115393" custLinFactY="-18650" custLinFactNeighborX="-572" custLinFactNeighborY="-100000">
        <dgm:presLayoutVars>
          <dgm:bulletEnabled val="1"/>
        </dgm:presLayoutVars>
      </dgm:prSet>
      <dgm:spPr/>
    </dgm:pt>
  </dgm:ptLst>
  <dgm:cxnLst>
    <dgm:cxn modelId="{B07DDE04-0F8E-4096-96E9-35F8494D598D}" srcId="{3C133280-4641-4866-9E3B-8F0C948DB642}" destId="{28332993-C3BA-44D5-8C37-5579BBC15001}" srcOrd="2" destOrd="0" parTransId="{4F3889A4-8B9F-4198-A815-69FA358EE8AA}" sibTransId="{5E7B06D6-668C-48E3-AC1F-869CA8BAB0A8}"/>
    <dgm:cxn modelId="{31CDEF14-3D81-4BA4-B5AD-BF0C6581521C}" type="presOf" srcId="{6014857F-B071-4A5C-9D68-00F781052F01}" destId="{CD651B75-2EAA-4790-AF2E-E25FD50C386E}" srcOrd="0" destOrd="0" presId="urn:microsoft.com/office/officeart/2005/8/layout/vList6"/>
    <dgm:cxn modelId="{F3D9FF1A-C9F3-4983-9AB7-B8F1F4C26752}" srcId="{8E9A1258-C88B-4BD9-A6E3-F8F1A079112E}" destId="{6014857F-B071-4A5C-9D68-00F781052F01}" srcOrd="0" destOrd="0" parTransId="{74706F17-2FB4-4373-B887-937BAC533FAA}" sibTransId="{62A3B580-BCDB-4EC7-8A0E-398F86ADAC57}"/>
    <dgm:cxn modelId="{4F45D91D-8020-49A6-B138-F01B23FC8AD0}" srcId="{710B84AA-3CEC-445B-96B1-736A4F979454}" destId="{B7750B5B-EE1C-4BEE-B2A6-8AFF4A6ECBE8}" srcOrd="0" destOrd="0" parTransId="{8D44538E-6206-4E9A-8A1E-F75FED15367E}" sibTransId="{1AF4A0E1-3457-4E0D-9D18-A2EC23132357}"/>
    <dgm:cxn modelId="{1BC95B2C-1B3E-4881-9724-1C9E33A56206}" srcId="{6014857F-B071-4A5C-9D68-00F781052F01}" destId="{2ED385FE-9685-48E8-927D-CF3A787655FE}" srcOrd="1" destOrd="0" parTransId="{0FE4D44D-4015-4B18-8DDC-9738A00F5325}" sibTransId="{92104E54-4683-4113-8D78-1F91735B626E}"/>
    <dgm:cxn modelId="{0E78A85C-4AF0-4A75-B843-FBBF4DAC21A5}" srcId="{6014857F-B071-4A5C-9D68-00F781052F01}" destId="{710B84AA-3CEC-445B-96B1-736A4F979454}" srcOrd="2" destOrd="0" parTransId="{5422DB48-0921-4791-8EE7-16140B148D29}" sibTransId="{CA9E34D3-4DF6-4D27-B1A2-62112D840E8D}"/>
    <dgm:cxn modelId="{4F5CCF65-1CA3-4B09-8820-F085D569DC74}" type="presOf" srcId="{B7750B5B-EE1C-4BEE-B2A6-8AFF4A6ECBE8}" destId="{8F2EF7EA-7B4E-474C-A9A9-5193998A5EDD}" srcOrd="0" destOrd="3" presId="urn:microsoft.com/office/officeart/2005/8/layout/vList6"/>
    <dgm:cxn modelId="{0F45446B-04CE-4DC1-B519-C1DC3E882480}" type="presOf" srcId="{B353928F-4278-454B-9033-129D21D976D9}" destId="{8F2EF7EA-7B4E-474C-A9A9-5193998A5EDD}" srcOrd="0" destOrd="0" presId="urn:microsoft.com/office/officeart/2005/8/layout/vList6"/>
    <dgm:cxn modelId="{52306383-712C-4DBD-8F7E-9F5C75E24851}" type="presOf" srcId="{3C133280-4641-4866-9E3B-8F0C948DB642}" destId="{54467A4C-CAE0-4BAE-B7E2-CFC228B37997}" srcOrd="0" destOrd="0" presId="urn:microsoft.com/office/officeart/2005/8/layout/vList6"/>
    <dgm:cxn modelId="{E72383AA-BF3F-4D80-AA77-43084EFECEF4}" srcId="{3C133280-4641-4866-9E3B-8F0C948DB642}" destId="{48DD817A-5FA1-470F-8205-137A55ABAA91}" srcOrd="0" destOrd="0" parTransId="{75EC9D1B-2805-475E-944F-D77A43B09828}" sibTransId="{B3625FFA-FD86-47E8-A338-D5248CC9F2EE}"/>
    <dgm:cxn modelId="{04D555AB-7909-4E35-861B-484107F2C6C3}" type="presOf" srcId="{2ED385FE-9685-48E8-927D-CF3A787655FE}" destId="{8F2EF7EA-7B4E-474C-A9A9-5193998A5EDD}" srcOrd="0" destOrd="1" presId="urn:microsoft.com/office/officeart/2005/8/layout/vList6"/>
    <dgm:cxn modelId="{599719B0-DECA-41DB-828E-A75FCB5FC9B9}" srcId="{3C133280-4641-4866-9E3B-8F0C948DB642}" destId="{83783665-42C5-497C-B8D6-53C3B26AFE53}" srcOrd="1" destOrd="0" parTransId="{295FB743-9F5E-443D-A8FC-0F7C0191ABD6}" sibTransId="{BE01BA73-EE73-4F28-A8DD-F6922820183E}"/>
    <dgm:cxn modelId="{0DDA22B9-3DFA-45F9-A3DA-75D03D2B9AE2}" type="presOf" srcId="{83783665-42C5-497C-B8D6-53C3B26AFE53}" destId="{9B5CC8CA-88C4-4B3D-8236-AC6B5FD2DD4A}" srcOrd="0" destOrd="1" presId="urn:microsoft.com/office/officeart/2005/8/layout/vList6"/>
    <dgm:cxn modelId="{DBA251C9-947B-437B-9CB8-328BF3C3CD64}" type="presOf" srcId="{48DD817A-5FA1-470F-8205-137A55ABAA91}" destId="{9B5CC8CA-88C4-4B3D-8236-AC6B5FD2DD4A}" srcOrd="0" destOrd="0" presId="urn:microsoft.com/office/officeart/2005/8/layout/vList6"/>
    <dgm:cxn modelId="{9B56E7C9-18AA-476D-A084-2847F510A800}" type="presOf" srcId="{8E9A1258-C88B-4BD9-A6E3-F8F1A079112E}" destId="{4CB6853C-14FF-4A7C-B20B-82B48BF9079A}" srcOrd="0" destOrd="0" presId="urn:microsoft.com/office/officeart/2005/8/layout/vList6"/>
    <dgm:cxn modelId="{7ABC7FD7-065A-4B1C-9A8B-4772272B1D7D}" type="presOf" srcId="{710B84AA-3CEC-445B-96B1-736A4F979454}" destId="{8F2EF7EA-7B4E-474C-A9A9-5193998A5EDD}" srcOrd="0" destOrd="2" presId="urn:microsoft.com/office/officeart/2005/8/layout/vList6"/>
    <dgm:cxn modelId="{0DBF83E2-22DB-4EEE-9DF2-49E9201D68EB}" srcId="{6014857F-B071-4A5C-9D68-00F781052F01}" destId="{B353928F-4278-454B-9033-129D21D976D9}" srcOrd="0" destOrd="0" parTransId="{26513A24-F708-4DD4-8823-D109682E5D1C}" sibTransId="{FEECC690-5914-4869-B42C-D8EC6FD6F2F0}"/>
    <dgm:cxn modelId="{884003F6-C3E8-4AF1-B707-338F2E5F65D0}" srcId="{8E9A1258-C88B-4BD9-A6E3-F8F1A079112E}" destId="{3C133280-4641-4866-9E3B-8F0C948DB642}" srcOrd="1" destOrd="0" parTransId="{1CA243AD-3C0E-424F-9B20-F1A95504C7E1}" sibTransId="{4B60929C-5473-4225-A604-699F3D929FAF}"/>
    <dgm:cxn modelId="{6188CEFA-994F-4EDC-B52B-EEC928ADAA2C}" type="presOf" srcId="{28332993-C3BA-44D5-8C37-5579BBC15001}" destId="{9B5CC8CA-88C4-4B3D-8236-AC6B5FD2DD4A}" srcOrd="0" destOrd="2" presId="urn:microsoft.com/office/officeart/2005/8/layout/vList6"/>
    <dgm:cxn modelId="{81EC5E84-FFB5-4549-9358-431884C6FA49}" type="presParOf" srcId="{4CB6853C-14FF-4A7C-B20B-82B48BF9079A}" destId="{3786C690-9D77-400E-BD5B-F9D5EFA45FA4}" srcOrd="0" destOrd="0" presId="urn:microsoft.com/office/officeart/2005/8/layout/vList6"/>
    <dgm:cxn modelId="{CB808AA2-AFB5-477F-9B05-56E8E6FBC6CF}" type="presParOf" srcId="{3786C690-9D77-400E-BD5B-F9D5EFA45FA4}" destId="{CD651B75-2EAA-4790-AF2E-E25FD50C386E}" srcOrd="0" destOrd="0" presId="urn:microsoft.com/office/officeart/2005/8/layout/vList6"/>
    <dgm:cxn modelId="{738D0607-0AD8-429A-819A-0D119F009B3C}" type="presParOf" srcId="{3786C690-9D77-400E-BD5B-F9D5EFA45FA4}" destId="{8F2EF7EA-7B4E-474C-A9A9-5193998A5EDD}" srcOrd="1" destOrd="0" presId="urn:microsoft.com/office/officeart/2005/8/layout/vList6"/>
    <dgm:cxn modelId="{FA6A200C-0C17-4B95-AFC3-33906E07BE5D}" type="presParOf" srcId="{4CB6853C-14FF-4A7C-B20B-82B48BF9079A}" destId="{296F82B1-4433-49CA-BE40-688AB678DCEC}" srcOrd="1" destOrd="0" presId="urn:microsoft.com/office/officeart/2005/8/layout/vList6"/>
    <dgm:cxn modelId="{766F041E-82FE-457B-B80A-CDAFA7CFD4CA}" type="presParOf" srcId="{4CB6853C-14FF-4A7C-B20B-82B48BF9079A}" destId="{FAC8F814-CC76-4E99-84BB-F583A82D332A}" srcOrd="2" destOrd="0" presId="urn:microsoft.com/office/officeart/2005/8/layout/vList6"/>
    <dgm:cxn modelId="{3037A536-ED35-410A-98E9-9F97567DA96F}" type="presParOf" srcId="{FAC8F814-CC76-4E99-84BB-F583A82D332A}" destId="{54467A4C-CAE0-4BAE-B7E2-CFC228B37997}" srcOrd="0" destOrd="0" presId="urn:microsoft.com/office/officeart/2005/8/layout/vList6"/>
    <dgm:cxn modelId="{470434AF-FF67-4A2B-BD9A-1F1DA10BBFE7}" type="presParOf" srcId="{FAC8F814-CC76-4E99-84BB-F583A82D332A}" destId="{9B5CC8CA-88C4-4B3D-8236-AC6B5FD2DD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9A1258-C88B-4BD9-A6E3-F8F1A07911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4857F-B071-4A5C-9D68-00F781052F01}">
      <dgm:prSet phldrT="[Text]" custT="1"/>
      <dgm:spPr/>
      <dgm:t>
        <a:bodyPr/>
        <a:lstStyle/>
        <a:p>
          <a:r>
            <a:rPr lang="en-US" sz="2000" dirty="0"/>
            <a:t>Affordability</a:t>
          </a:r>
        </a:p>
      </dgm:t>
    </dgm:pt>
    <dgm:pt modelId="{74706F17-2FB4-4373-B887-937BAC533FAA}" type="parTrans" cxnId="{F3D9FF1A-C9F3-4983-9AB7-B8F1F4C26752}">
      <dgm:prSet/>
      <dgm:spPr/>
      <dgm:t>
        <a:bodyPr/>
        <a:lstStyle/>
        <a:p>
          <a:endParaRPr lang="en-US"/>
        </a:p>
      </dgm:t>
    </dgm:pt>
    <dgm:pt modelId="{62A3B580-BCDB-4EC7-8A0E-398F86ADAC57}" type="sibTrans" cxnId="{F3D9FF1A-C9F3-4983-9AB7-B8F1F4C26752}">
      <dgm:prSet/>
      <dgm:spPr/>
      <dgm:t>
        <a:bodyPr/>
        <a:lstStyle/>
        <a:p>
          <a:endParaRPr lang="en-US"/>
        </a:p>
      </dgm:t>
    </dgm:pt>
    <dgm:pt modelId="{B353928F-4278-454B-9033-129D21D976D9}">
      <dgm:prSet phldrT="[Text]" custT="1"/>
      <dgm:spPr/>
      <dgm:t>
        <a:bodyPr anchor="ctr" anchorCtr="0"/>
        <a:lstStyle/>
        <a:p>
          <a:pPr marL="285750" indent="-114300"/>
          <a:r>
            <a:rPr lang="en-US" sz="1400" dirty="0"/>
            <a:t>Offer competitively priced investment options.</a:t>
          </a:r>
        </a:p>
      </dgm:t>
    </dgm:pt>
    <dgm:pt modelId="{26513A24-F708-4DD4-8823-D109682E5D1C}" type="parTrans" cxnId="{0DBF83E2-22DB-4EEE-9DF2-49E9201D68EB}">
      <dgm:prSet/>
      <dgm:spPr/>
      <dgm:t>
        <a:bodyPr/>
        <a:lstStyle/>
        <a:p>
          <a:endParaRPr lang="en-US"/>
        </a:p>
      </dgm:t>
    </dgm:pt>
    <dgm:pt modelId="{FEECC690-5914-4869-B42C-D8EC6FD6F2F0}" type="sibTrans" cxnId="{0DBF83E2-22DB-4EEE-9DF2-49E9201D68EB}">
      <dgm:prSet/>
      <dgm:spPr/>
      <dgm:t>
        <a:bodyPr/>
        <a:lstStyle/>
        <a:p>
          <a:endParaRPr lang="en-US"/>
        </a:p>
      </dgm:t>
    </dgm:pt>
    <dgm:pt modelId="{6D5C490A-F7EA-4FFD-8254-5EA7C8915DBC}">
      <dgm:prSet phldrT="[Text]" custT="1"/>
      <dgm:spPr/>
      <dgm:t>
        <a:bodyPr anchor="ctr" anchorCtr="0"/>
        <a:lstStyle/>
        <a:p>
          <a:pPr marL="285750" indent="-114300"/>
          <a:r>
            <a:rPr lang="en-US" sz="1400" dirty="0"/>
            <a:t>Access to institutional share classes.</a:t>
          </a:r>
        </a:p>
      </dgm:t>
    </dgm:pt>
    <dgm:pt modelId="{033BEEE1-6B9E-451D-A6AC-7390AE6006E2}" type="parTrans" cxnId="{6227CA14-57C9-4944-B2C7-5995B079DE1C}">
      <dgm:prSet/>
      <dgm:spPr/>
      <dgm:t>
        <a:bodyPr/>
        <a:lstStyle/>
        <a:p>
          <a:endParaRPr lang="en-US"/>
        </a:p>
      </dgm:t>
    </dgm:pt>
    <dgm:pt modelId="{648852F0-21DA-4DFA-A19A-0A7B396D4BA6}" type="sibTrans" cxnId="{6227CA14-57C9-4944-B2C7-5995B079DE1C}">
      <dgm:prSet/>
      <dgm:spPr/>
      <dgm:t>
        <a:bodyPr/>
        <a:lstStyle/>
        <a:p>
          <a:endParaRPr lang="en-US"/>
        </a:p>
      </dgm:t>
    </dgm:pt>
    <dgm:pt modelId="{3C133280-4641-4866-9E3B-8F0C948DB642}">
      <dgm:prSet phldrT="[Text]" custT="1"/>
      <dgm:spPr/>
      <dgm:t>
        <a:bodyPr/>
        <a:lstStyle/>
        <a:p>
          <a:r>
            <a:rPr lang="en-US" sz="2000" dirty="0"/>
            <a:t>Institutional Management</a:t>
          </a:r>
        </a:p>
      </dgm:t>
    </dgm:pt>
    <dgm:pt modelId="{1CA243AD-3C0E-424F-9B20-F1A95504C7E1}" type="parTrans" cxnId="{884003F6-C3E8-4AF1-B707-338F2E5F65D0}">
      <dgm:prSet/>
      <dgm:spPr/>
      <dgm:t>
        <a:bodyPr/>
        <a:lstStyle/>
        <a:p>
          <a:endParaRPr lang="en-US"/>
        </a:p>
      </dgm:t>
    </dgm:pt>
    <dgm:pt modelId="{4B60929C-5473-4225-A604-699F3D929FAF}" type="sibTrans" cxnId="{884003F6-C3E8-4AF1-B707-338F2E5F65D0}">
      <dgm:prSet/>
      <dgm:spPr/>
      <dgm:t>
        <a:bodyPr/>
        <a:lstStyle/>
        <a:p>
          <a:endParaRPr lang="en-US"/>
        </a:p>
      </dgm:t>
    </dgm:pt>
    <dgm:pt modelId="{5C76C98C-5C6F-4DEC-BF09-2A64DC3D5459}">
      <dgm:prSet phldrT="[Text]" custT="1"/>
      <dgm:spPr/>
      <dgm:t>
        <a:bodyPr anchor="ctr" anchorCtr="0"/>
        <a:lstStyle/>
        <a:p>
          <a:pPr marL="285750" indent="-114300"/>
          <a:r>
            <a:rPr lang="en-US" sz="1400" dirty="0"/>
            <a:t>Keep investment management fees low so that more money stays invested.</a:t>
          </a:r>
        </a:p>
      </dgm:t>
    </dgm:pt>
    <dgm:pt modelId="{1CD1A9CE-178E-448E-BAEF-1FC33A615C08}" type="parTrans" cxnId="{A4255FA4-3FA4-47FE-B14C-9F8BE824EA8C}">
      <dgm:prSet/>
      <dgm:spPr/>
      <dgm:t>
        <a:bodyPr/>
        <a:lstStyle/>
        <a:p>
          <a:endParaRPr lang="en-US"/>
        </a:p>
      </dgm:t>
    </dgm:pt>
    <dgm:pt modelId="{263A5863-7320-475B-9303-706CE7479917}" type="sibTrans" cxnId="{A4255FA4-3FA4-47FE-B14C-9F8BE824EA8C}">
      <dgm:prSet/>
      <dgm:spPr/>
      <dgm:t>
        <a:bodyPr/>
        <a:lstStyle/>
        <a:p>
          <a:endParaRPr lang="en-US"/>
        </a:p>
      </dgm:t>
    </dgm:pt>
    <dgm:pt modelId="{CEBE5147-E3A4-4329-8D8B-8E307F7D6C5C}">
      <dgm:prSet phldrT="[Text]" custT="1"/>
      <dgm:spPr/>
      <dgm:t>
        <a:bodyPr anchor="ctr" anchorCtr="0"/>
        <a:lstStyle/>
        <a:p>
          <a:pPr marL="285750" indent="-114300"/>
          <a:r>
            <a:rPr lang="en-US" sz="1400" dirty="0"/>
            <a:t>Offer investment options managed by reputable investment firms with </a:t>
          </a:r>
          <a:br>
            <a:rPr lang="en-US" sz="1400" dirty="0"/>
          </a:br>
          <a:r>
            <a:rPr lang="en-US" sz="1400" dirty="0"/>
            <a:t>an attractive long-term track record. </a:t>
          </a:r>
        </a:p>
      </dgm:t>
    </dgm:pt>
    <dgm:pt modelId="{9B4C7CC3-2133-49E6-B185-8F0A75CB3C84}" type="parTrans" cxnId="{DA7A915D-2852-4C4C-BAD2-09B36E5B64EF}">
      <dgm:prSet/>
      <dgm:spPr/>
      <dgm:t>
        <a:bodyPr/>
        <a:lstStyle/>
        <a:p>
          <a:endParaRPr lang="en-US"/>
        </a:p>
      </dgm:t>
    </dgm:pt>
    <dgm:pt modelId="{142A9461-95F5-4163-9584-92CD989D87C0}" type="sibTrans" cxnId="{DA7A915D-2852-4C4C-BAD2-09B36E5B64EF}">
      <dgm:prSet/>
      <dgm:spPr/>
      <dgm:t>
        <a:bodyPr/>
        <a:lstStyle/>
        <a:p>
          <a:endParaRPr lang="en-US"/>
        </a:p>
      </dgm:t>
    </dgm:pt>
    <dgm:pt modelId="{C8D5B5E2-07DF-4A97-AA2A-DED05F4A2E5B}">
      <dgm:prSet phldrT="[Text]" custT="1"/>
      <dgm:spPr/>
      <dgm:t>
        <a:bodyPr anchor="ctr" anchorCtr="0"/>
        <a:lstStyle/>
        <a:p>
          <a:pPr marL="285750" indent="-114300"/>
          <a:r>
            <a:rPr lang="en-US" sz="1400" dirty="0"/>
            <a:t>Provides research capabilities and trading infrastructure.</a:t>
          </a:r>
        </a:p>
      </dgm:t>
    </dgm:pt>
    <dgm:pt modelId="{2205D9DA-8082-4499-861D-E4ABB05503FC}" type="parTrans" cxnId="{5BD465E8-80D6-4E8B-9183-0F66E65693B9}">
      <dgm:prSet/>
      <dgm:spPr/>
      <dgm:t>
        <a:bodyPr/>
        <a:lstStyle/>
        <a:p>
          <a:endParaRPr lang="en-US"/>
        </a:p>
      </dgm:t>
    </dgm:pt>
    <dgm:pt modelId="{CA7A9CE6-493E-45B8-91BD-2D9F9CC0D235}" type="sibTrans" cxnId="{5BD465E8-80D6-4E8B-9183-0F66E65693B9}">
      <dgm:prSet/>
      <dgm:spPr/>
      <dgm:t>
        <a:bodyPr/>
        <a:lstStyle/>
        <a:p>
          <a:endParaRPr lang="en-US"/>
        </a:p>
      </dgm:t>
    </dgm:pt>
    <dgm:pt modelId="{BF624454-1268-4705-9906-835AADA8DB56}">
      <dgm:prSet phldrT="[Text]" custT="1"/>
      <dgm:spPr/>
      <dgm:t>
        <a:bodyPr anchor="ctr" anchorCtr="0"/>
        <a:lstStyle/>
        <a:p>
          <a:pPr marL="285750" indent="-114300"/>
          <a:r>
            <a:rPr lang="en-US" sz="1400" dirty="0"/>
            <a:t>Access to highly skilled portfolio managers, risk managers, and analysts.</a:t>
          </a:r>
        </a:p>
      </dgm:t>
    </dgm:pt>
    <dgm:pt modelId="{16F47592-C686-42A4-B272-0F40B75669F2}" type="parTrans" cxnId="{E687FF2C-F015-4B51-8538-BD630179D718}">
      <dgm:prSet/>
      <dgm:spPr/>
      <dgm:t>
        <a:bodyPr/>
        <a:lstStyle/>
        <a:p>
          <a:endParaRPr lang="en-US"/>
        </a:p>
      </dgm:t>
    </dgm:pt>
    <dgm:pt modelId="{BE211FF2-2A31-4D49-BCCA-A5A72D97CF05}" type="sibTrans" cxnId="{E687FF2C-F015-4B51-8538-BD630179D718}">
      <dgm:prSet/>
      <dgm:spPr/>
      <dgm:t>
        <a:bodyPr/>
        <a:lstStyle/>
        <a:p>
          <a:endParaRPr lang="en-US"/>
        </a:p>
      </dgm:t>
    </dgm:pt>
    <dgm:pt modelId="{4CB6853C-14FF-4A7C-B20B-82B48BF9079A}" type="pres">
      <dgm:prSet presAssocID="{8E9A1258-C88B-4BD9-A6E3-F8F1A079112E}" presName="Name0" presStyleCnt="0">
        <dgm:presLayoutVars>
          <dgm:dir/>
          <dgm:animLvl val="lvl"/>
          <dgm:resizeHandles/>
        </dgm:presLayoutVars>
      </dgm:prSet>
      <dgm:spPr/>
    </dgm:pt>
    <dgm:pt modelId="{3786C690-9D77-400E-BD5B-F9D5EFA45FA4}" type="pres">
      <dgm:prSet presAssocID="{6014857F-B071-4A5C-9D68-00F781052F01}" presName="linNode" presStyleCnt="0"/>
      <dgm:spPr/>
    </dgm:pt>
    <dgm:pt modelId="{CD651B75-2EAA-4790-AF2E-E25FD50C386E}" type="pres">
      <dgm:prSet presAssocID="{6014857F-B071-4A5C-9D68-00F781052F01}" presName="parentShp" presStyleLbl="node1" presStyleIdx="0" presStyleCnt="2" custScaleX="76823" custScaleY="88624" custLinFactNeighborX="-698" custLinFactNeighborY="4104">
        <dgm:presLayoutVars>
          <dgm:bulletEnabled val="1"/>
        </dgm:presLayoutVars>
      </dgm:prSet>
      <dgm:spPr/>
    </dgm:pt>
    <dgm:pt modelId="{8F2EF7EA-7B4E-474C-A9A9-5193998A5EDD}" type="pres">
      <dgm:prSet presAssocID="{6014857F-B071-4A5C-9D68-00F781052F01}" presName="childShp" presStyleLbl="bgAccFollowNode1" presStyleIdx="0" presStyleCnt="2" custScaleX="115714" custLinFactNeighborX="-1035" custLinFactNeighborY="9792">
        <dgm:presLayoutVars>
          <dgm:bulletEnabled val="1"/>
        </dgm:presLayoutVars>
      </dgm:prSet>
      <dgm:spPr/>
    </dgm:pt>
    <dgm:pt modelId="{296F82B1-4433-49CA-BE40-688AB678DCEC}" type="pres">
      <dgm:prSet presAssocID="{62A3B580-BCDB-4EC7-8A0E-398F86ADAC57}" presName="spacing" presStyleCnt="0"/>
      <dgm:spPr/>
    </dgm:pt>
    <dgm:pt modelId="{FAC8F814-CC76-4E99-84BB-F583A82D332A}" type="pres">
      <dgm:prSet presAssocID="{3C133280-4641-4866-9E3B-8F0C948DB642}" presName="linNode" presStyleCnt="0"/>
      <dgm:spPr/>
    </dgm:pt>
    <dgm:pt modelId="{54467A4C-CAE0-4BAE-B7E2-CFC228B37997}" type="pres">
      <dgm:prSet presAssocID="{3C133280-4641-4866-9E3B-8F0C948DB642}" presName="parentShp" presStyleLbl="node1" presStyleIdx="1" presStyleCnt="2" custScaleX="78805" custScaleY="88624" custLinFactNeighborX="-672" custLinFactNeighborY="-5884">
        <dgm:presLayoutVars>
          <dgm:bulletEnabled val="1"/>
        </dgm:presLayoutVars>
      </dgm:prSet>
      <dgm:spPr/>
    </dgm:pt>
    <dgm:pt modelId="{9B5CC8CA-88C4-4B3D-8236-AC6B5FD2DD4A}" type="pres">
      <dgm:prSet presAssocID="{3C133280-4641-4866-9E3B-8F0C948DB642}" presName="childShp" presStyleLbl="bgAccFollowNode1" presStyleIdx="1" presStyleCnt="2" custScaleX="122489" custLinFactNeighborX="-3344" custLinFactNeighborY="-4524">
        <dgm:presLayoutVars>
          <dgm:bulletEnabled val="1"/>
        </dgm:presLayoutVars>
      </dgm:prSet>
      <dgm:spPr/>
    </dgm:pt>
  </dgm:ptLst>
  <dgm:cxnLst>
    <dgm:cxn modelId="{6227CA14-57C9-4944-B2C7-5995B079DE1C}" srcId="{6014857F-B071-4A5C-9D68-00F781052F01}" destId="{6D5C490A-F7EA-4FFD-8254-5EA7C8915DBC}" srcOrd="1" destOrd="0" parTransId="{033BEEE1-6B9E-451D-A6AC-7390AE6006E2}" sibTransId="{648852F0-21DA-4DFA-A19A-0A7B396D4BA6}"/>
    <dgm:cxn modelId="{31CDEF14-3D81-4BA4-B5AD-BF0C6581521C}" type="presOf" srcId="{6014857F-B071-4A5C-9D68-00F781052F01}" destId="{CD651B75-2EAA-4790-AF2E-E25FD50C386E}" srcOrd="0" destOrd="0" presId="urn:microsoft.com/office/officeart/2005/8/layout/vList6"/>
    <dgm:cxn modelId="{F3D9FF1A-C9F3-4983-9AB7-B8F1F4C26752}" srcId="{8E9A1258-C88B-4BD9-A6E3-F8F1A079112E}" destId="{6014857F-B071-4A5C-9D68-00F781052F01}" srcOrd="0" destOrd="0" parTransId="{74706F17-2FB4-4373-B887-937BAC533FAA}" sibTransId="{62A3B580-BCDB-4EC7-8A0E-398F86ADAC57}"/>
    <dgm:cxn modelId="{E687FF2C-F015-4B51-8538-BD630179D718}" srcId="{3C133280-4641-4866-9E3B-8F0C948DB642}" destId="{BF624454-1268-4705-9906-835AADA8DB56}" srcOrd="1" destOrd="0" parTransId="{16F47592-C686-42A4-B272-0F40B75669F2}" sibTransId="{BE211FF2-2A31-4D49-BCCA-A5A72D97CF05}"/>
    <dgm:cxn modelId="{DA7A915D-2852-4C4C-BAD2-09B36E5B64EF}" srcId="{3C133280-4641-4866-9E3B-8F0C948DB642}" destId="{CEBE5147-E3A4-4329-8D8B-8E307F7D6C5C}" srcOrd="0" destOrd="0" parTransId="{9B4C7CC3-2133-49E6-B185-8F0A75CB3C84}" sibTransId="{142A9461-95F5-4163-9584-92CD989D87C0}"/>
    <dgm:cxn modelId="{0F45446B-04CE-4DC1-B519-C1DC3E882480}" type="presOf" srcId="{B353928F-4278-454B-9033-129D21D976D9}" destId="{8F2EF7EA-7B4E-474C-A9A9-5193998A5EDD}" srcOrd="0" destOrd="0" presId="urn:microsoft.com/office/officeart/2005/8/layout/vList6"/>
    <dgm:cxn modelId="{12797E7C-FB81-434B-8121-C88F21DFAD67}" type="presOf" srcId="{CEBE5147-E3A4-4329-8D8B-8E307F7D6C5C}" destId="{9B5CC8CA-88C4-4B3D-8236-AC6B5FD2DD4A}" srcOrd="0" destOrd="0" presId="urn:microsoft.com/office/officeart/2005/8/layout/vList6"/>
    <dgm:cxn modelId="{52306383-712C-4DBD-8F7E-9F5C75E24851}" type="presOf" srcId="{3C133280-4641-4866-9E3B-8F0C948DB642}" destId="{54467A4C-CAE0-4BAE-B7E2-CFC228B37997}" srcOrd="0" destOrd="0" presId="urn:microsoft.com/office/officeart/2005/8/layout/vList6"/>
    <dgm:cxn modelId="{BF9D1A96-3D82-44CF-B01B-100DA81AE151}" type="presOf" srcId="{6D5C490A-F7EA-4FFD-8254-5EA7C8915DBC}" destId="{8F2EF7EA-7B4E-474C-A9A9-5193998A5EDD}" srcOrd="0" destOrd="1" presId="urn:microsoft.com/office/officeart/2005/8/layout/vList6"/>
    <dgm:cxn modelId="{A4255FA4-3FA4-47FE-B14C-9F8BE824EA8C}" srcId="{6014857F-B071-4A5C-9D68-00F781052F01}" destId="{5C76C98C-5C6F-4DEC-BF09-2A64DC3D5459}" srcOrd="2" destOrd="0" parTransId="{1CD1A9CE-178E-448E-BAEF-1FC33A615C08}" sibTransId="{263A5863-7320-475B-9303-706CE7479917}"/>
    <dgm:cxn modelId="{E07F21B2-9E17-4FD9-AC2E-87AC018D2C55}" type="presOf" srcId="{BF624454-1268-4705-9906-835AADA8DB56}" destId="{9B5CC8CA-88C4-4B3D-8236-AC6B5FD2DD4A}" srcOrd="0" destOrd="1" presId="urn:microsoft.com/office/officeart/2005/8/layout/vList6"/>
    <dgm:cxn modelId="{9B56E7C9-18AA-476D-A084-2847F510A800}" type="presOf" srcId="{8E9A1258-C88B-4BD9-A6E3-F8F1A079112E}" destId="{4CB6853C-14FF-4A7C-B20B-82B48BF9079A}" srcOrd="0" destOrd="0" presId="urn:microsoft.com/office/officeart/2005/8/layout/vList6"/>
    <dgm:cxn modelId="{28B6ABD6-AE41-49C0-9EFF-2A6B60E3293F}" type="presOf" srcId="{C8D5B5E2-07DF-4A97-AA2A-DED05F4A2E5B}" destId="{9B5CC8CA-88C4-4B3D-8236-AC6B5FD2DD4A}" srcOrd="0" destOrd="2" presId="urn:microsoft.com/office/officeart/2005/8/layout/vList6"/>
    <dgm:cxn modelId="{0DBF83E2-22DB-4EEE-9DF2-49E9201D68EB}" srcId="{6014857F-B071-4A5C-9D68-00F781052F01}" destId="{B353928F-4278-454B-9033-129D21D976D9}" srcOrd="0" destOrd="0" parTransId="{26513A24-F708-4DD4-8823-D109682E5D1C}" sibTransId="{FEECC690-5914-4869-B42C-D8EC6FD6F2F0}"/>
    <dgm:cxn modelId="{DA91B3E4-EE24-4B12-9426-C083D0C17EE6}" type="presOf" srcId="{5C76C98C-5C6F-4DEC-BF09-2A64DC3D5459}" destId="{8F2EF7EA-7B4E-474C-A9A9-5193998A5EDD}" srcOrd="0" destOrd="2" presId="urn:microsoft.com/office/officeart/2005/8/layout/vList6"/>
    <dgm:cxn modelId="{5BD465E8-80D6-4E8B-9183-0F66E65693B9}" srcId="{3C133280-4641-4866-9E3B-8F0C948DB642}" destId="{C8D5B5E2-07DF-4A97-AA2A-DED05F4A2E5B}" srcOrd="2" destOrd="0" parTransId="{2205D9DA-8082-4499-861D-E4ABB05503FC}" sibTransId="{CA7A9CE6-493E-45B8-91BD-2D9F9CC0D235}"/>
    <dgm:cxn modelId="{884003F6-C3E8-4AF1-B707-338F2E5F65D0}" srcId="{8E9A1258-C88B-4BD9-A6E3-F8F1A079112E}" destId="{3C133280-4641-4866-9E3B-8F0C948DB642}" srcOrd="1" destOrd="0" parTransId="{1CA243AD-3C0E-424F-9B20-F1A95504C7E1}" sibTransId="{4B60929C-5473-4225-A604-699F3D929FAF}"/>
    <dgm:cxn modelId="{81EC5E84-FFB5-4549-9358-431884C6FA49}" type="presParOf" srcId="{4CB6853C-14FF-4A7C-B20B-82B48BF9079A}" destId="{3786C690-9D77-400E-BD5B-F9D5EFA45FA4}" srcOrd="0" destOrd="0" presId="urn:microsoft.com/office/officeart/2005/8/layout/vList6"/>
    <dgm:cxn modelId="{CB808AA2-AFB5-477F-9B05-56E8E6FBC6CF}" type="presParOf" srcId="{3786C690-9D77-400E-BD5B-F9D5EFA45FA4}" destId="{CD651B75-2EAA-4790-AF2E-E25FD50C386E}" srcOrd="0" destOrd="0" presId="urn:microsoft.com/office/officeart/2005/8/layout/vList6"/>
    <dgm:cxn modelId="{738D0607-0AD8-429A-819A-0D119F009B3C}" type="presParOf" srcId="{3786C690-9D77-400E-BD5B-F9D5EFA45FA4}" destId="{8F2EF7EA-7B4E-474C-A9A9-5193998A5EDD}" srcOrd="1" destOrd="0" presId="urn:microsoft.com/office/officeart/2005/8/layout/vList6"/>
    <dgm:cxn modelId="{FA6A200C-0C17-4B95-AFC3-33906E07BE5D}" type="presParOf" srcId="{4CB6853C-14FF-4A7C-B20B-82B48BF9079A}" destId="{296F82B1-4433-49CA-BE40-688AB678DCEC}" srcOrd="1" destOrd="0" presId="urn:microsoft.com/office/officeart/2005/8/layout/vList6"/>
    <dgm:cxn modelId="{766F041E-82FE-457B-B80A-CDAFA7CFD4CA}" type="presParOf" srcId="{4CB6853C-14FF-4A7C-B20B-82B48BF9079A}" destId="{FAC8F814-CC76-4E99-84BB-F583A82D332A}" srcOrd="2" destOrd="0" presId="urn:microsoft.com/office/officeart/2005/8/layout/vList6"/>
    <dgm:cxn modelId="{3037A536-ED35-410A-98E9-9F97567DA96F}" type="presParOf" srcId="{FAC8F814-CC76-4E99-84BB-F583A82D332A}" destId="{54467A4C-CAE0-4BAE-B7E2-CFC228B37997}" srcOrd="0" destOrd="0" presId="urn:microsoft.com/office/officeart/2005/8/layout/vList6"/>
    <dgm:cxn modelId="{470434AF-FF67-4A2B-BD9A-1F1DA10BBFE7}" type="presParOf" srcId="{FAC8F814-CC76-4E99-84BB-F583A82D332A}" destId="{9B5CC8CA-88C4-4B3D-8236-AC6B5FD2DD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1E85EA-BF52-4E22-8D1E-EC3EF12CCF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68EE89-7B99-4084-966E-D870D6810161}">
      <dgm:prSet phldrT="[Text]"/>
      <dgm:spPr/>
      <dgm:t>
        <a:bodyPr/>
        <a:lstStyle/>
        <a:p>
          <a:r>
            <a:rPr lang="en-US"/>
            <a:t>Dollar Amount</a:t>
          </a:r>
        </a:p>
      </dgm:t>
    </dgm:pt>
    <dgm:pt modelId="{91EBE38C-8E51-4175-87AE-AD09FBE5DA4B}" type="parTrans" cxnId="{0974FD53-1783-4D60-851A-F3B9FAEF7EF5}">
      <dgm:prSet/>
      <dgm:spPr/>
      <dgm:t>
        <a:bodyPr/>
        <a:lstStyle/>
        <a:p>
          <a:endParaRPr lang="en-US"/>
        </a:p>
      </dgm:t>
    </dgm:pt>
    <dgm:pt modelId="{6CF5FECC-24C1-4D7E-BCD9-5C32AE8927AE}" type="sibTrans" cxnId="{0974FD53-1783-4D60-851A-F3B9FAEF7EF5}">
      <dgm:prSet/>
      <dgm:spPr/>
      <dgm:t>
        <a:bodyPr/>
        <a:lstStyle/>
        <a:p>
          <a:endParaRPr lang="en-US"/>
        </a:p>
      </dgm:t>
    </dgm:pt>
    <dgm:pt modelId="{367DBC6C-552C-4DB5-9B89-EA154A840007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$250</a:t>
          </a:r>
        </a:p>
      </dgm:t>
    </dgm:pt>
    <dgm:pt modelId="{E1B4D0AC-6D51-4093-9942-D251B2C1F8DF}" type="parTrans" cxnId="{E091DAEF-40BB-49C2-9CC1-F7F4027D1CBB}">
      <dgm:prSet/>
      <dgm:spPr/>
      <dgm:t>
        <a:bodyPr/>
        <a:lstStyle/>
        <a:p>
          <a:endParaRPr lang="en-US"/>
        </a:p>
      </dgm:t>
    </dgm:pt>
    <dgm:pt modelId="{47820799-CB43-4D9A-BF75-050B9DD9D40C}" type="sibTrans" cxnId="{E091DAEF-40BB-49C2-9CC1-F7F4027D1CBB}">
      <dgm:prSet/>
      <dgm:spPr/>
      <dgm:t>
        <a:bodyPr/>
        <a:lstStyle/>
        <a:p>
          <a:endParaRPr lang="en-US"/>
        </a:p>
      </dgm:t>
    </dgm:pt>
    <dgm:pt modelId="{2C82F49A-A31A-4BEC-8C52-B85BF5E496E1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$500</a:t>
          </a:r>
        </a:p>
      </dgm:t>
    </dgm:pt>
    <dgm:pt modelId="{2E411AAC-6280-4A0B-A6FF-C1E4080F2F9C}" type="parTrans" cxnId="{76A850BC-BDE0-48DF-AED1-F0A7C19A8A78}">
      <dgm:prSet/>
      <dgm:spPr/>
      <dgm:t>
        <a:bodyPr/>
        <a:lstStyle/>
        <a:p>
          <a:endParaRPr lang="en-US"/>
        </a:p>
      </dgm:t>
    </dgm:pt>
    <dgm:pt modelId="{02C9F7AD-DD7E-40CB-BE1A-2AF966ECE02D}" type="sibTrans" cxnId="{76A850BC-BDE0-48DF-AED1-F0A7C19A8A78}">
      <dgm:prSet/>
      <dgm:spPr/>
      <dgm:t>
        <a:bodyPr/>
        <a:lstStyle/>
        <a:p>
          <a:endParaRPr lang="en-US"/>
        </a:p>
      </dgm:t>
    </dgm:pt>
    <dgm:pt modelId="{C4C6E40B-5365-4BDF-B1E8-54F35E4468A8}">
      <dgm:prSet phldrT="[Text]"/>
      <dgm:spPr/>
      <dgm:t>
        <a:bodyPr/>
        <a:lstStyle/>
        <a:p>
          <a:r>
            <a:rPr lang="en-US"/>
            <a:t>Dollar Level Fees</a:t>
          </a:r>
        </a:p>
      </dgm:t>
    </dgm:pt>
    <dgm:pt modelId="{C19BFD44-6CD3-441D-B7F9-44E1004802AF}" type="parTrans" cxnId="{760C9EBA-0C1F-46B0-B019-E06F607956FA}">
      <dgm:prSet/>
      <dgm:spPr/>
      <dgm:t>
        <a:bodyPr/>
        <a:lstStyle/>
        <a:p>
          <a:endParaRPr lang="en-US"/>
        </a:p>
      </dgm:t>
    </dgm:pt>
    <dgm:pt modelId="{077FF895-6259-4930-9EFF-7719E4FECD9C}" type="sibTrans" cxnId="{760C9EBA-0C1F-46B0-B019-E06F607956FA}">
      <dgm:prSet/>
      <dgm:spPr/>
      <dgm:t>
        <a:bodyPr/>
        <a:lstStyle/>
        <a:p>
          <a:endParaRPr lang="en-US"/>
        </a:p>
      </dgm:t>
    </dgm:pt>
    <dgm:pt modelId="{A4193142-671C-479F-9E72-F27EE79AA964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$22</a:t>
          </a:r>
        </a:p>
      </dgm:t>
    </dgm:pt>
    <dgm:pt modelId="{2EB756D3-E753-428B-B97E-F5A01A28007F}" type="parTrans" cxnId="{544D5F77-CD81-413C-9226-F132096A50FF}">
      <dgm:prSet/>
      <dgm:spPr/>
      <dgm:t>
        <a:bodyPr/>
        <a:lstStyle/>
        <a:p>
          <a:endParaRPr lang="en-US"/>
        </a:p>
      </dgm:t>
    </dgm:pt>
    <dgm:pt modelId="{B4633962-2EC9-401D-AD0B-02F50C3E6C49}" type="sibTrans" cxnId="{544D5F77-CD81-413C-9226-F132096A50FF}">
      <dgm:prSet/>
      <dgm:spPr/>
      <dgm:t>
        <a:bodyPr/>
        <a:lstStyle/>
        <a:p>
          <a:endParaRPr lang="en-US"/>
        </a:p>
      </dgm:t>
    </dgm:pt>
    <dgm:pt modelId="{AFDC1D8C-A7CF-4B73-9AB6-C38644F38E72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$22</a:t>
          </a:r>
        </a:p>
      </dgm:t>
    </dgm:pt>
    <dgm:pt modelId="{001DE4D6-B012-4C47-8A11-1C28978F5609}" type="parTrans" cxnId="{CFED2F1E-23C7-40FB-868F-578488285048}">
      <dgm:prSet/>
      <dgm:spPr/>
      <dgm:t>
        <a:bodyPr/>
        <a:lstStyle/>
        <a:p>
          <a:endParaRPr lang="en-US"/>
        </a:p>
      </dgm:t>
    </dgm:pt>
    <dgm:pt modelId="{7031C6BE-1AA2-449D-A952-E5F7BA01AA11}" type="sibTrans" cxnId="{CFED2F1E-23C7-40FB-868F-578488285048}">
      <dgm:prSet/>
      <dgm:spPr/>
      <dgm:t>
        <a:bodyPr/>
        <a:lstStyle/>
        <a:p>
          <a:endParaRPr lang="en-US"/>
        </a:p>
      </dgm:t>
    </dgm:pt>
    <dgm:pt modelId="{CB26D670-A5DC-4029-A9DB-F9D0C6D47ACD}">
      <dgm:prSet phldrT="[Text]"/>
      <dgm:spPr/>
      <dgm:t>
        <a:bodyPr/>
        <a:lstStyle/>
        <a:p>
          <a:r>
            <a:rPr lang="en-US" dirty="0"/>
            <a:t>Asset Based Fees (0.20%)</a:t>
          </a:r>
        </a:p>
      </dgm:t>
    </dgm:pt>
    <dgm:pt modelId="{883813AC-95E9-4AB4-B716-24F33E94C91F}" type="parTrans" cxnId="{0EAADD2D-60D7-4B01-B4AD-77BEE0CE246D}">
      <dgm:prSet/>
      <dgm:spPr/>
      <dgm:t>
        <a:bodyPr/>
        <a:lstStyle/>
        <a:p>
          <a:endParaRPr lang="en-US"/>
        </a:p>
      </dgm:t>
    </dgm:pt>
    <dgm:pt modelId="{7938E0EB-F2E1-4690-B522-7DB5DFC727B7}" type="sibTrans" cxnId="{0EAADD2D-60D7-4B01-B4AD-77BEE0CE246D}">
      <dgm:prSet/>
      <dgm:spPr/>
      <dgm:t>
        <a:bodyPr/>
        <a:lstStyle/>
        <a:p>
          <a:endParaRPr lang="en-US"/>
        </a:p>
      </dgm:t>
    </dgm:pt>
    <dgm:pt modelId="{E5ABC4D6-AFC9-4A43-878A-93246A02D0A1}">
      <dgm:prSet phldrT="[Text]"/>
      <dgm:spPr/>
      <dgm:t>
        <a:bodyPr/>
        <a:lstStyle/>
        <a:p>
          <a:pPr algn="ctr">
            <a:buFontTx/>
            <a:buNone/>
          </a:pPr>
          <a:r>
            <a:rPr lang="en-US" dirty="0"/>
            <a:t>  50¢</a:t>
          </a:r>
        </a:p>
      </dgm:t>
    </dgm:pt>
    <dgm:pt modelId="{68F2255A-906B-4E36-8A16-7B3FF6C09300}" type="parTrans" cxnId="{D49795FE-312C-4DE8-94C7-5ED581BB0F28}">
      <dgm:prSet/>
      <dgm:spPr/>
      <dgm:t>
        <a:bodyPr/>
        <a:lstStyle/>
        <a:p>
          <a:endParaRPr lang="en-US"/>
        </a:p>
      </dgm:t>
    </dgm:pt>
    <dgm:pt modelId="{091332CF-5924-42C1-90AE-918AB7D66AF5}" type="sibTrans" cxnId="{D49795FE-312C-4DE8-94C7-5ED581BB0F28}">
      <dgm:prSet/>
      <dgm:spPr/>
      <dgm:t>
        <a:bodyPr/>
        <a:lstStyle/>
        <a:p>
          <a:endParaRPr lang="en-US"/>
        </a:p>
      </dgm:t>
    </dgm:pt>
    <dgm:pt modelId="{0609DF3E-D62D-4379-AA3B-DBBA9DA0FFF8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$22</a:t>
          </a:r>
        </a:p>
      </dgm:t>
    </dgm:pt>
    <dgm:pt modelId="{49CEFC74-C93A-4D1C-AC57-BF01E9120EAD}" type="parTrans" cxnId="{93B862D5-947B-4F34-828C-BACEB77E96D1}">
      <dgm:prSet/>
      <dgm:spPr/>
      <dgm:t>
        <a:bodyPr/>
        <a:lstStyle/>
        <a:p>
          <a:endParaRPr lang="en-US"/>
        </a:p>
      </dgm:t>
    </dgm:pt>
    <dgm:pt modelId="{5E205169-08E1-4864-9A03-CA64CD5E9181}" type="sibTrans" cxnId="{93B862D5-947B-4F34-828C-BACEB77E96D1}">
      <dgm:prSet/>
      <dgm:spPr/>
      <dgm:t>
        <a:bodyPr/>
        <a:lstStyle/>
        <a:p>
          <a:endParaRPr lang="en-US"/>
        </a:p>
      </dgm:t>
    </dgm:pt>
    <dgm:pt modelId="{60CD5518-165F-4130-9D31-0D61E7F80A28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$22</a:t>
          </a:r>
        </a:p>
      </dgm:t>
    </dgm:pt>
    <dgm:pt modelId="{87F9268A-ED60-4ED3-8EA8-9803DFBCDC21}" type="parTrans" cxnId="{4C4E3BBC-17FD-48A3-84DE-E347CCEBA147}">
      <dgm:prSet/>
      <dgm:spPr/>
      <dgm:t>
        <a:bodyPr/>
        <a:lstStyle/>
        <a:p>
          <a:endParaRPr lang="en-US"/>
        </a:p>
      </dgm:t>
    </dgm:pt>
    <dgm:pt modelId="{F1EDB86A-806D-4F83-B70C-0D71CDE4609B}" type="sibTrans" cxnId="{4C4E3BBC-17FD-48A3-84DE-E347CCEBA147}">
      <dgm:prSet/>
      <dgm:spPr/>
      <dgm:t>
        <a:bodyPr/>
        <a:lstStyle/>
        <a:p>
          <a:endParaRPr lang="en-US"/>
        </a:p>
      </dgm:t>
    </dgm:pt>
    <dgm:pt modelId="{7292C0BB-714B-4315-911F-21122ECF9118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$22</a:t>
          </a:r>
        </a:p>
      </dgm:t>
    </dgm:pt>
    <dgm:pt modelId="{C8130CA0-1D3E-449A-9D4C-2630D1B4FBFE}" type="parTrans" cxnId="{4EF43B18-4BB5-48E6-AACB-4B5664A9B511}">
      <dgm:prSet/>
      <dgm:spPr/>
      <dgm:t>
        <a:bodyPr/>
        <a:lstStyle/>
        <a:p>
          <a:endParaRPr lang="en-US"/>
        </a:p>
      </dgm:t>
    </dgm:pt>
    <dgm:pt modelId="{637B04E6-ECF9-46E3-9D1A-A6890D442CCE}" type="sibTrans" cxnId="{4EF43B18-4BB5-48E6-AACB-4B5664A9B511}">
      <dgm:prSet/>
      <dgm:spPr/>
      <dgm:t>
        <a:bodyPr/>
        <a:lstStyle/>
        <a:p>
          <a:endParaRPr lang="en-US"/>
        </a:p>
      </dgm:t>
    </dgm:pt>
    <dgm:pt modelId="{5306947B-3506-4173-B1D8-FCE3AF830890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   $1,000</a:t>
          </a:r>
        </a:p>
      </dgm:t>
    </dgm:pt>
    <dgm:pt modelId="{E83DA5C1-EFBA-4F1E-BDEB-F0E6893405EF}" type="parTrans" cxnId="{F03B64D8-41AA-4739-9434-F4BEB70D2CFF}">
      <dgm:prSet/>
      <dgm:spPr/>
      <dgm:t>
        <a:bodyPr/>
        <a:lstStyle/>
        <a:p>
          <a:endParaRPr lang="en-US"/>
        </a:p>
      </dgm:t>
    </dgm:pt>
    <dgm:pt modelId="{0B889C4E-86D2-456D-9AD3-BEB423EE5295}" type="sibTrans" cxnId="{F03B64D8-41AA-4739-9434-F4BEB70D2CFF}">
      <dgm:prSet/>
      <dgm:spPr/>
      <dgm:t>
        <a:bodyPr/>
        <a:lstStyle/>
        <a:p>
          <a:endParaRPr lang="en-US"/>
        </a:p>
      </dgm:t>
    </dgm:pt>
    <dgm:pt modelId="{BB487884-A445-4962-BF6A-6B4E9168613A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   $5,000</a:t>
          </a:r>
        </a:p>
      </dgm:t>
    </dgm:pt>
    <dgm:pt modelId="{577CA9DE-E6C6-457F-BA5A-0AB6F5CE25B5}" type="parTrans" cxnId="{F37CBE0B-6941-4F60-A0D9-423C6E25910F}">
      <dgm:prSet/>
      <dgm:spPr/>
      <dgm:t>
        <a:bodyPr/>
        <a:lstStyle/>
        <a:p>
          <a:endParaRPr lang="en-US"/>
        </a:p>
      </dgm:t>
    </dgm:pt>
    <dgm:pt modelId="{E4DD4389-1791-42AE-B212-647E7343FEE8}" type="sibTrans" cxnId="{F37CBE0B-6941-4F60-A0D9-423C6E25910F}">
      <dgm:prSet/>
      <dgm:spPr/>
      <dgm:t>
        <a:bodyPr/>
        <a:lstStyle/>
        <a:p>
          <a:endParaRPr lang="en-US"/>
        </a:p>
      </dgm:t>
    </dgm:pt>
    <dgm:pt modelId="{551005AC-FAF5-45F9-A1AA-E24A893BF974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     $10,000</a:t>
          </a:r>
        </a:p>
      </dgm:t>
    </dgm:pt>
    <dgm:pt modelId="{C91FD489-984A-4ABC-9B5F-B7530110C55D}" type="parTrans" cxnId="{25637E7B-22F3-4DB1-8486-7CF7179CE997}">
      <dgm:prSet/>
      <dgm:spPr/>
      <dgm:t>
        <a:bodyPr/>
        <a:lstStyle/>
        <a:p>
          <a:endParaRPr lang="en-US"/>
        </a:p>
      </dgm:t>
    </dgm:pt>
    <dgm:pt modelId="{2F6693A4-FC0A-4CBA-8E41-B34E8A8FFB1D}" type="sibTrans" cxnId="{25637E7B-22F3-4DB1-8486-7CF7179CE997}">
      <dgm:prSet/>
      <dgm:spPr/>
      <dgm:t>
        <a:bodyPr/>
        <a:lstStyle/>
        <a:p>
          <a:endParaRPr lang="en-US"/>
        </a:p>
      </dgm:t>
    </dgm:pt>
    <dgm:pt modelId="{686126CB-AFD3-4F76-9629-F1D035CF3B1D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 $10</a:t>
          </a:r>
        </a:p>
      </dgm:t>
    </dgm:pt>
    <dgm:pt modelId="{5290D09F-70AB-4867-B14D-BC647195235E}" type="parTrans" cxnId="{44AF5547-458C-4E51-9D53-0BC6A455B123}">
      <dgm:prSet/>
      <dgm:spPr/>
      <dgm:t>
        <a:bodyPr/>
        <a:lstStyle/>
        <a:p>
          <a:endParaRPr lang="en-US"/>
        </a:p>
      </dgm:t>
    </dgm:pt>
    <dgm:pt modelId="{013C1299-A3C4-4A1F-AF65-54B0D00959E4}" type="sibTrans" cxnId="{44AF5547-458C-4E51-9D53-0BC6A455B123}">
      <dgm:prSet/>
      <dgm:spPr/>
      <dgm:t>
        <a:bodyPr/>
        <a:lstStyle/>
        <a:p>
          <a:endParaRPr lang="en-US"/>
        </a:p>
      </dgm:t>
    </dgm:pt>
    <dgm:pt modelId="{FA21D84E-9BF8-4997-AC6C-BCBDFA3F8703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$2</a:t>
          </a:r>
        </a:p>
      </dgm:t>
    </dgm:pt>
    <dgm:pt modelId="{9FC70F6A-328C-45FE-A874-EE94BD4F0B0B}" type="parTrans" cxnId="{8E598BCB-EC90-497A-8E0D-C0C19B4528B6}">
      <dgm:prSet/>
      <dgm:spPr/>
      <dgm:t>
        <a:bodyPr/>
        <a:lstStyle/>
        <a:p>
          <a:endParaRPr lang="en-US"/>
        </a:p>
      </dgm:t>
    </dgm:pt>
    <dgm:pt modelId="{ADF30229-65C1-4518-87C2-1CAEAAD15F50}" type="sibTrans" cxnId="{8E598BCB-EC90-497A-8E0D-C0C19B4528B6}">
      <dgm:prSet/>
      <dgm:spPr/>
      <dgm:t>
        <a:bodyPr/>
        <a:lstStyle/>
        <a:p>
          <a:endParaRPr lang="en-US"/>
        </a:p>
      </dgm:t>
    </dgm:pt>
    <dgm:pt modelId="{0B156247-BCA4-425F-A18D-CAD46BAD3CE4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$1</a:t>
          </a:r>
        </a:p>
      </dgm:t>
    </dgm:pt>
    <dgm:pt modelId="{7559FAD8-C7F0-4335-8B4C-AFFD3888E0D0}" type="parTrans" cxnId="{E09D9CC0-3C0B-43DB-851F-C4467DA4C1E3}">
      <dgm:prSet/>
      <dgm:spPr/>
      <dgm:t>
        <a:bodyPr/>
        <a:lstStyle/>
        <a:p>
          <a:endParaRPr lang="en-US"/>
        </a:p>
      </dgm:t>
    </dgm:pt>
    <dgm:pt modelId="{05CA4F20-1A23-41FF-82A0-A60CD026B6F7}" type="sibTrans" cxnId="{E09D9CC0-3C0B-43DB-851F-C4467DA4C1E3}">
      <dgm:prSet/>
      <dgm:spPr/>
      <dgm:t>
        <a:bodyPr/>
        <a:lstStyle/>
        <a:p>
          <a:endParaRPr lang="en-US"/>
        </a:p>
      </dgm:t>
    </dgm:pt>
    <dgm:pt modelId="{8C4127AF-6D60-495F-873B-12300B3781B3}">
      <dgm:prSet phldrT="[Text]"/>
      <dgm:spPr/>
      <dgm:t>
        <a:bodyPr/>
        <a:lstStyle/>
        <a:p>
          <a:pPr algn="ctr">
            <a:buFontTx/>
            <a:buNone/>
          </a:pPr>
          <a:r>
            <a:rPr lang="en-US"/>
            <a:t> $20</a:t>
          </a:r>
        </a:p>
      </dgm:t>
    </dgm:pt>
    <dgm:pt modelId="{E64EA31C-E27F-4981-901C-5506264D7E41}" type="parTrans" cxnId="{7DFFF50D-75BC-4D22-B51C-43DD5DDC3B55}">
      <dgm:prSet/>
      <dgm:spPr/>
      <dgm:t>
        <a:bodyPr/>
        <a:lstStyle/>
        <a:p>
          <a:endParaRPr lang="en-US"/>
        </a:p>
      </dgm:t>
    </dgm:pt>
    <dgm:pt modelId="{77CFBC0D-2542-434B-81EB-4CB1740EA2C8}" type="sibTrans" cxnId="{7DFFF50D-75BC-4D22-B51C-43DD5DDC3B55}">
      <dgm:prSet/>
      <dgm:spPr/>
      <dgm:t>
        <a:bodyPr/>
        <a:lstStyle/>
        <a:p>
          <a:endParaRPr lang="en-US"/>
        </a:p>
      </dgm:t>
    </dgm:pt>
    <dgm:pt modelId="{7808E1D2-0BA1-43E5-A159-BC317F9F59EE}">
      <dgm:prSet phldrT="[Text]"/>
      <dgm:spPr/>
      <dgm:t>
        <a:bodyPr/>
        <a:lstStyle/>
        <a:p>
          <a:pPr algn="l"/>
          <a:endParaRPr lang="en-US"/>
        </a:p>
      </dgm:t>
    </dgm:pt>
    <dgm:pt modelId="{21ECA317-38A4-4F78-A406-F5FF4FF8A498}" type="parTrans" cxnId="{110292BD-A87C-4FBA-B3E2-EF5E26160DF7}">
      <dgm:prSet/>
      <dgm:spPr/>
      <dgm:t>
        <a:bodyPr/>
        <a:lstStyle/>
        <a:p>
          <a:endParaRPr lang="en-US"/>
        </a:p>
      </dgm:t>
    </dgm:pt>
    <dgm:pt modelId="{815A4BCF-D65E-497C-9FEB-1396AA27B535}" type="sibTrans" cxnId="{110292BD-A87C-4FBA-B3E2-EF5E26160DF7}">
      <dgm:prSet/>
      <dgm:spPr/>
      <dgm:t>
        <a:bodyPr/>
        <a:lstStyle/>
        <a:p>
          <a:endParaRPr lang="en-US"/>
        </a:p>
      </dgm:t>
    </dgm:pt>
    <dgm:pt modelId="{90F208F6-C19E-43E8-AD54-B51203D38EA7}">
      <dgm:prSet/>
      <dgm:spPr/>
      <dgm:t>
        <a:bodyPr/>
        <a:lstStyle/>
        <a:p>
          <a:r>
            <a:rPr lang="en-US"/>
            <a:t>Total Cost</a:t>
          </a:r>
        </a:p>
      </dgm:t>
    </dgm:pt>
    <dgm:pt modelId="{FFCF094C-B081-4A82-B327-E619E04B4287}" type="parTrans" cxnId="{92528A33-B652-468B-8C62-B8192324B8DA}">
      <dgm:prSet/>
      <dgm:spPr/>
      <dgm:t>
        <a:bodyPr/>
        <a:lstStyle/>
        <a:p>
          <a:endParaRPr lang="en-US"/>
        </a:p>
      </dgm:t>
    </dgm:pt>
    <dgm:pt modelId="{21413327-19D4-466E-87DE-0F7CB408E5F9}" type="sibTrans" cxnId="{92528A33-B652-468B-8C62-B8192324B8DA}">
      <dgm:prSet/>
      <dgm:spPr/>
      <dgm:t>
        <a:bodyPr/>
        <a:lstStyle/>
        <a:p>
          <a:endParaRPr lang="en-US"/>
        </a:p>
      </dgm:t>
    </dgm:pt>
    <dgm:pt modelId="{33D8F89F-0B80-45BD-8C13-8D48CB77E267}">
      <dgm:prSet/>
      <dgm:spPr/>
      <dgm:t>
        <a:bodyPr/>
        <a:lstStyle/>
        <a:p>
          <a:pPr algn="ctr">
            <a:buFontTx/>
            <a:buNone/>
          </a:pPr>
          <a:r>
            <a:rPr lang="en-US"/>
            <a:t>     $22.50</a:t>
          </a:r>
        </a:p>
      </dgm:t>
    </dgm:pt>
    <dgm:pt modelId="{A45F5D33-C124-439B-9DE8-712E1EAF28DE}" type="parTrans" cxnId="{D8669182-51EC-427A-9A6D-A73EC7E0DF6B}">
      <dgm:prSet/>
      <dgm:spPr/>
      <dgm:t>
        <a:bodyPr/>
        <a:lstStyle/>
        <a:p>
          <a:endParaRPr lang="en-US"/>
        </a:p>
      </dgm:t>
    </dgm:pt>
    <dgm:pt modelId="{D7E0F532-3F38-41FC-A7C2-B5CBA34A4D36}" type="sibTrans" cxnId="{D8669182-51EC-427A-9A6D-A73EC7E0DF6B}">
      <dgm:prSet/>
      <dgm:spPr/>
      <dgm:t>
        <a:bodyPr/>
        <a:lstStyle/>
        <a:p>
          <a:endParaRPr lang="en-US"/>
        </a:p>
      </dgm:t>
    </dgm:pt>
    <dgm:pt modelId="{1EB10FBC-C0ED-401C-93DC-3B7E18333481}">
      <dgm:prSet/>
      <dgm:spPr/>
      <dgm:t>
        <a:bodyPr/>
        <a:lstStyle/>
        <a:p>
          <a:pPr algn="ctr">
            <a:buFontTx/>
            <a:buNone/>
          </a:pPr>
          <a:r>
            <a:rPr lang="en-US"/>
            <a:t>$23</a:t>
          </a:r>
        </a:p>
      </dgm:t>
    </dgm:pt>
    <dgm:pt modelId="{0550CF83-E79F-4BD6-B4BD-D5D16D0EBB99}" type="parTrans" cxnId="{85D79D7A-A1A9-4EE8-9DDB-F90368F95AB6}">
      <dgm:prSet/>
      <dgm:spPr/>
      <dgm:t>
        <a:bodyPr/>
        <a:lstStyle/>
        <a:p>
          <a:endParaRPr lang="en-US"/>
        </a:p>
      </dgm:t>
    </dgm:pt>
    <dgm:pt modelId="{A00F4C7D-0B4D-4127-B043-A81435FEF89E}" type="sibTrans" cxnId="{85D79D7A-A1A9-4EE8-9DDB-F90368F95AB6}">
      <dgm:prSet/>
      <dgm:spPr/>
      <dgm:t>
        <a:bodyPr/>
        <a:lstStyle/>
        <a:p>
          <a:endParaRPr lang="en-US"/>
        </a:p>
      </dgm:t>
    </dgm:pt>
    <dgm:pt modelId="{75E53D63-1BCC-418F-B7C5-CF4E59B2E31D}">
      <dgm:prSet/>
      <dgm:spPr/>
      <dgm:t>
        <a:bodyPr/>
        <a:lstStyle/>
        <a:p>
          <a:pPr algn="ctr">
            <a:buFontTx/>
            <a:buNone/>
          </a:pPr>
          <a:r>
            <a:rPr lang="en-US"/>
            <a:t>$24</a:t>
          </a:r>
        </a:p>
      </dgm:t>
    </dgm:pt>
    <dgm:pt modelId="{143B4C6D-FC27-4834-8022-BA0F84E74389}" type="parTrans" cxnId="{5C4695DF-6827-4BE5-A166-0E3E3FAF065C}">
      <dgm:prSet/>
      <dgm:spPr/>
      <dgm:t>
        <a:bodyPr/>
        <a:lstStyle/>
        <a:p>
          <a:endParaRPr lang="en-US"/>
        </a:p>
      </dgm:t>
    </dgm:pt>
    <dgm:pt modelId="{5671877A-AECD-4D65-BDCF-E4A6B8E1CCFC}" type="sibTrans" cxnId="{5C4695DF-6827-4BE5-A166-0E3E3FAF065C}">
      <dgm:prSet/>
      <dgm:spPr/>
      <dgm:t>
        <a:bodyPr/>
        <a:lstStyle/>
        <a:p>
          <a:endParaRPr lang="en-US"/>
        </a:p>
      </dgm:t>
    </dgm:pt>
    <dgm:pt modelId="{8B748E26-E5E3-4915-899C-31C493947178}">
      <dgm:prSet/>
      <dgm:spPr/>
      <dgm:t>
        <a:bodyPr/>
        <a:lstStyle/>
        <a:p>
          <a:pPr algn="ctr">
            <a:buFontTx/>
            <a:buNone/>
          </a:pPr>
          <a:r>
            <a:rPr lang="en-US"/>
            <a:t>$32</a:t>
          </a:r>
        </a:p>
      </dgm:t>
    </dgm:pt>
    <dgm:pt modelId="{FDFA8BE5-088F-4C75-BD63-79012C7F9331}" type="parTrans" cxnId="{DCD4F57D-E2F5-400A-94FA-6B55F67985CB}">
      <dgm:prSet/>
      <dgm:spPr/>
      <dgm:t>
        <a:bodyPr/>
        <a:lstStyle/>
        <a:p>
          <a:endParaRPr lang="en-US"/>
        </a:p>
      </dgm:t>
    </dgm:pt>
    <dgm:pt modelId="{B7AB018B-7C0B-4F3A-AD06-08B0495A172B}" type="sibTrans" cxnId="{DCD4F57D-E2F5-400A-94FA-6B55F67985CB}">
      <dgm:prSet/>
      <dgm:spPr/>
      <dgm:t>
        <a:bodyPr/>
        <a:lstStyle/>
        <a:p>
          <a:endParaRPr lang="en-US"/>
        </a:p>
      </dgm:t>
    </dgm:pt>
    <dgm:pt modelId="{6F200351-6A1A-4ED8-8DA0-9835484E64FE}">
      <dgm:prSet/>
      <dgm:spPr/>
      <dgm:t>
        <a:bodyPr/>
        <a:lstStyle/>
        <a:p>
          <a:pPr algn="ctr">
            <a:buFontTx/>
            <a:buNone/>
          </a:pPr>
          <a:r>
            <a:rPr lang="en-US"/>
            <a:t>$42</a:t>
          </a:r>
        </a:p>
      </dgm:t>
    </dgm:pt>
    <dgm:pt modelId="{9404EFF8-410B-47B0-9754-514218D9F7EB}" type="parTrans" cxnId="{0C683667-9464-49B3-9883-0D567E589B46}">
      <dgm:prSet/>
      <dgm:spPr/>
      <dgm:t>
        <a:bodyPr/>
        <a:lstStyle/>
        <a:p>
          <a:endParaRPr lang="en-US"/>
        </a:p>
      </dgm:t>
    </dgm:pt>
    <dgm:pt modelId="{9F6ACCDF-8BEC-4629-9A24-4D37761DECAE}" type="sibTrans" cxnId="{0C683667-9464-49B3-9883-0D567E589B46}">
      <dgm:prSet/>
      <dgm:spPr/>
      <dgm:t>
        <a:bodyPr/>
        <a:lstStyle/>
        <a:p>
          <a:endParaRPr lang="en-US"/>
        </a:p>
      </dgm:t>
    </dgm:pt>
    <dgm:pt modelId="{96375937-F569-4EAF-B075-AD5C3AB5B212}">
      <dgm:prSet/>
      <dgm:spPr/>
      <dgm:t>
        <a:bodyPr/>
        <a:lstStyle/>
        <a:p>
          <a:r>
            <a:rPr lang="en-US"/>
            <a:t>5% Return</a:t>
          </a:r>
        </a:p>
      </dgm:t>
    </dgm:pt>
    <dgm:pt modelId="{375DD344-D8AA-40F1-BC17-89CBDBDBC4D7}" type="parTrans" cxnId="{4C367A1F-17B1-4BC7-BA8C-4E5AA5041504}">
      <dgm:prSet/>
      <dgm:spPr/>
      <dgm:t>
        <a:bodyPr/>
        <a:lstStyle/>
        <a:p>
          <a:endParaRPr lang="en-US"/>
        </a:p>
      </dgm:t>
    </dgm:pt>
    <dgm:pt modelId="{14C9C8B3-C101-4FFB-AB81-FEAA8B18C7C1}" type="sibTrans" cxnId="{4C367A1F-17B1-4BC7-BA8C-4E5AA5041504}">
      <dgm:prSet/>
      <dgm:spPr/>
      <dgm:t>
        <a:bodyPr/>
        <a:lstStyle/>
        <a:p>
          <a:endParaRPr lang="en-US"/>
        </a:p>
      </dgm:t>
    </dgm:pt>
    <dgm:pt modelId="{B4FCA99E-5CD4-4BDA-97D2-8671B5EEA6C9}">
      <dgm:prSet/>
      <dgm:spPr/>
      <dgm:t>
        <a:bodyPr/>
        <a:lstStyle/>
        <a:p>
          <a:pPr algn="ctr">
            <a:buFontTx/>
            <a:buNone/>
          </a:pPr>
          <a:r>
            <a:rPr lang="en-US"/>
            <a:t>     $12.50</a:t>
          </a:r>
        </a:p>
      </dgm:t>
    </dgm:pt>
    <dgm:pt modelId="{67429B09-059A-43AD-83BC-F964DC2A4655}" type="parTrans" cxnId="{366F4BB0-EF3C-4C71-AE0D-41C978ED4FCD}">
      <dgm:prSet/>
      <dgm:spPr/>
      <dgm:t>
        <a:bodyPr/>
        <a:lstStyle/>
        <a:p>
          <a:endParaRPr lang="en-US"/>
        </a:p>
      </dgm:t>
    </dgm:pt>
    <dgm:pt modelId="{6054A518-16BC-4CC0-99CC-C42A521A6D4E}" type="sibTrans" cxnId="{366F4BB0-EF3C-4C71-AE0D-41C978ED4FCD}">
      <dgm:prSet/>
      <dgm:spPr/>
      <dgm:t>
        <a:bodyPr/>
        <a:lstStyle/>
        <a:p>
          <a:endParaRPr lang="en-US"/>
        </a:p>
      </dgm:t>
    </dgm:pt>
    <dgm:pt modelId="{8E0000F9-B78D-47AB-BFB9-8E8484400CD9}">
      <dgm:prSet/>
      <dgm:spPr/>
      <dgm:t>
        <a:bodyPr/>
        <a:lstStyle/>
        <a:p>
          <a:pPr algn="ctr">
            <a:buFontTx/>
            <a:buNone/>
          </a:pPr>
          <a:r>
            <a:rPr lang="en-US"/>
            <a:t>$25</a:t>
          </a:r>
        </a:p>
      </dgm:t>
    </dgm:pt>
    <dgm:pt modelId="{C3170618-A39F-44DF-AA65-8745EE617A59}" type="parTrans" cxnId="{330505C1-3ECD-42B1-A92A-43CC0EC3D9CD}">
      <dgm:prSet/>
      <dgm:spPr/>
      <dgm:t>
        <a:bodyPr/>
        <a:lstStyle/>
        <a:p>
          <a:endParaRPr lang="en-US"/>
        </a:p>
      </dgm:t>
    </dgm:pt>
    <dgm:pt modelId="{0FCF9DB5-B754-4C3D-ACD6-ED7F2212DBE9}" type="sibTrans" cxnId="{330505C1-3ECD-42B1-A92A-43CC0EC3D9CD}">
      <dgm:prSet/>
      <dgm:spPr/>
      <dgm:t>
        <a:bodyPr/>
        <a:lstStyle/>
        <a:p>
          <a:endParaRPr lang="en-US"/>
        </a:p>
      </dgm:t>
    </dgm:pt>
    <dgm:pt modelId="{B49DB548-5E3B-4FAF-BECA-1BD6F301CB4A}">
      <dgm:prSet/>
      <dgm:spPr/>
      <dgm:t>
        <a:bodyPr/>
        <a:lstStyle/>
        <a:p>
          <a:pPr algn="ctr">
            <a:buFontTx/>
            <a:buNone/>
          </a:pPr>
          <a:r>
            <a:rPr lang="en-US"/>
            <a:t>$50</a:t>
          </a:r>
        </a:p>
      </dgm:t>
    </dgm:pt>
    <dgm:pt modelId="{D60FCC75-C03C-4453-850E-A441EFC5BE87}" type="parTrans" cxnId="{BA423BBD-B18F-4FCD-9E75-FCDA39CB8BCC}">
      <dgm:prSet/>
      <dgm:spPr/>
      <dgm:t>
        <a:bodyPr/>
        <a:lstStyle/>
        <a:p>
          <a:endParaRPr lang="en-US"/>
        </a:p>
      </dgm:t>
    </dgm:pt>
    <dgm:pt modelId="{4E8D3049-743B-4C5D-9F8D-5D6BA7EB5645}" type="sibTrans" cxnId="{BA423BBD-B18F-4FCD-9E75-FCDA39CB8BCC}">
      <dgm:prSet/>
      <dgm:spPr/>
      <dgm:t>
        <a:bodyPr/>
        <a:lstStyle/>
        <a:p>
          <a:endParaRPr lang="en-US"/>
        </a:p>
      </dgm:t>
    </dgm:pt>
    <dgm:pt modelId="{6DADCD9B-CFDE-4B1C-8BB3-77196D70A97F}">
      <dgm:prSet/>
      <dgm:spPr/>
      <dgm:t>
        <a:bodyPr/>
        <a:lstStyle/>
        <a:p>
          <a:pPr algn="ctr">
            <a:buFontTx/>
            <a:buNone/>
          </a:pPr>
          <a:r>
            <a:rPr lang="en-US"/>
            <a:t>  $250</a:t>
          </a:r>
        </a:p>
      </dgm:t>
    </dgm:pt>
    <dgm:pt modelId="{36C237DB-37D5-4548-A797-EC425943B414}" type="parTrans" cxnId="{85B9A083-FB0F-4290-B6C9-9668902273EF}">
      <dgm:prSet/>
      <dgm:spPr/>
      <dgm:t>
        <a:bodyPr/>
        <a:lstStyle/>
        <a:p>
          <a:endParaRPr lang="en-US"/>
        </a:p>
      </dgm:t>
    </dgm:pt>
    <dgm:pt modelId="{8686ACD2-646A-4CFA-88DC-803CB8E6A817}" type="sibTrans" cxnId="{85B9A083-FB0F-4290-B6C9-9668902273EF}">
      <dgm:prSet/>
      <dgm:spPr/>
      <dgm:t>
        <a:bodyPr/>
        <a:lstStyle/>
        <a:p>
          <a:endParaRPr lang="en-US"/>
        </a:p>
      </dgm:t>
    </dgm:pt>
    <dgm:pt modelId="{807C8693-43EE-4639-B1C1-25146031F6D7}">
      <dgm:prSet/>
      <dgm:spPr/>
      <dgm:t>
        <a:bodyPr/>
        <a:lstStyle/>
        <a:p>
          <a:pPr algn="ctr">
            <a:buFontTx/>
            <a:buNone/>
            <a:tabLst>
              <a:tab pos="746125" algn="l"/>
            </a:tabLst>
          </a:pPr>
          <a:r>
            <a:rPr lang="en-US"/>
            <a:t>  $500</a:t>
          </a:r>
        </a:p>
      </dgm:t>
    </dgm:pt>
    <dgm:pt modelId="{7E223EE6-0FE9-401A-9530-DCAE8ACF28E1}" type="parTrans" cxnId="{7950374F-BB80-4B4C-B270-42AA2F4032DE}">
      <dgm:prSet/>
      <dgm:spPr/>
      <dgm:t>
        <a:bodyPr/>
        <a:lstStyle/>
        <a:p>
          <a:endParaRPr lang="en-US"/>
        </a:p>
      </dgm:t>
    </dgm:pt>
    <dgm:pt modelId="{B06A218F-B1A8-49E6-8F72-741017AE4188}" type="sibTrans" cxnId="{7950374F-BB80-4B4C-B270-42AA2F4032DE}">
      <dgm:prSet/>
      <dgm:spPr/>
      <dgm:t>
        <a:bodyPr/>
        <a:lstStyle/>
        <a:p>
          <a:endParaRPr lang="en-US"/>
        </a:p>
      </dgm:t>
    </dgm:pt>
    <dgm:pt modelId="{8E622C15-C657-4D32-AE6C-F2DAB8EA29F0}" type="pres">
      <dgm:prSet presAssocID="{651E85EA-BF52-4E22-8D1E-EC3EF12CCFBC}" presName="Name0" presStyleCnt="0">
        <dgm:presLayoutVars>
          <dgm:dir/>
          <dgm:animLvl val="lvl"/>
          <dgm:resizeHandles val="exact"/>
        </dgm:presLayoutVars>
      </dgm:prSet>
      <dgm:spPr/>
    </dgm:pt>
    <dgm:pt modelId="{59D11CB8-B54D-493B-B656-7D57265291A7}" type="pres">
      <dgm:prSet presAssocID="{3A68EE89-7B99-4084-966E-D870D6810161}" presName="composite" presStyleCnt="0"/>
      <dgm:spPr/>
    </dgm:pt>
    <dgm:pt modelId="{718D9EBD-2BC5-406C-B9CE-8900C9566B0A}" type="pres">
      <dgm:prSet presAssocID="{3A68EE89-7B99-4084-966E-D870D681016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47BC2A1-7646-47B1-AFD9-66B3ECAFB0C1}" type="pres">
      <dgm:prSet presAssocID="{3A68EE89-7B99-4084-966E-D870D6810161}" presName="desTx" presStyleLbl="alignAccFollowNode1" presStyleIdx="0" presStyleCnt="5">
        <dgm:presLayoutVars>
          <dgm:bulletEnabled val="1"/>
        </dgm:presLayoutVars>
      </dgm:prSet>
      <dgm:spPr/>
    </dgm:pt>
    <dgm:pt modelId="{EE4A2361-E623-4B6C-B928-2B00A9712C6C}" type="pres">
      <dgm:prSet presAssocID="{6CF5FECC-24C1-4D7E-BCD9-5C32AE8927AE}" presName="space" presStyleCnt="0"/>
      <dgm:spPr/>
    </dgm:pt>
    <dgm:pt modelId="{7740E64F-0644-4FB6-8F58-14685B8814B0}" type="pres">
      <dgm:prSet presAssocID="{C4C6E40B-5365-4BDF-B1E8-54F35E4468A8}" presName="composite" presStyleCnt="0"/>
      <dgm:spPr/>
    </dgm:pt>
    <dgm:pt modelId="{9CDF12B6-9329-49D7-AC5A-4A768DCBD3AB}" type="pres">
      <dgm:prSet presAssocID="{C4C6E40B-5365-4BDF-B1E8-54F35E4468A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40C5513-A821-4E5D-A266-6550147BD6EE}" type="pres">
      <dgm:prSet presAssocID="{C4C6E40B-5365-4BDF-B1E8-54F35E4468A8}" presName="desTx" presStyleLbl="alignAccFollowNode1" presStyleIdx="1" presStyleCnt="5">
        <dgm:presLayoutVars>
          <dgm:bulletEnabled val="1"/>
        </dgm:presLayoutVars>
      </dgm:prSet>
      <dgm:spPr/>
    </dgm:pt>
    <dgm:pt modelId="{7000C339-5528-4B91-9A66-B84A57A80BC4}" type="pres">
      <dgm:prSet presAssocID="{077FF895-6259-4930-9EFF-7719E4FECD9C}" presName="space" presStyleCnt="0"/>
      <dgm:spPr/>
    </dgm:pt>
    <dgm:pt modelId="{E907AC08-CE0E-4E72-915D-C0930C8D1BEE}" type="pres">
      <dgm:prSet presAssocID="{CB26D670-A5DC-4029-A9DB-F9D0C6D47ACD}" presName="composite" presStyleCnt="0"/>
      <dgm:spPr/>
    </dgm:pt>
    <dgm:pt modelId="{495B9804-441D-4714-B55B-E0FA5A804F9A}" type="pres">
      <dgm:prSet presAssocID="{CB26D670-A5DC-4029-A9DB-F9D0C6D47AC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84BE0B4-2736-4A70-BAE0-ABC662DA4A1D}" type="pres">
      <dgm:prSet presAssocID="{CB26D670-A5DC-4029-A9DB-F9D0C6D47ACD}" presName="desTx" presStyleLbl="alignAccFollowNode1" presStyleIdx="2" presStyleCnt="5">
        <dgm:presLayoutVars>
          <dgm:bulletEnabled val="1"/>
        </dgm:presLayoutVars>
      </dgm:prSet>
      <dgm:spPr/>
    </dgm:pt>
    <dgm:pt modelId="{518EFC49-4E65-4DC0-BC07-5CA6EBB345A0}" type="pres">
      <dgm:prSet presAssocID="{7938E0EB-F2E1-4690-B522-7DB5DFC727B7}" presName="space" presStyleCnt="0"/>
      <dgm:spPr/>
    </dgm:pt>
    <dgm:pt modelId="{5193BD75-41ED-4013-BEB5-FD13801F815F}" type="pres">
      <dgm:prSet presAssocID="{90F208F6-C19E-43E8-AD54-B51203D38EA7}" presName="composite" presStyleCnt="0"/>
      <dgm:spPr/>
    </dgm:pt>
    <dgm:pt modelId="{D950A6ED-2285-435F-939C-3DE140DCEAB1}" type="pres">
      <dgm:prSet presAssocID="{90F208F6-C19E-43E8-AD54-B51203D38EA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6F0B1DF-47D4-4B60-A86F-28CAB9F1E127}" type="pres">
      <dgm:prSet presAssocID="{90F208F6-C19E-43E8-AD54-B51203D38EA7}" presName="desTx" presStyleLbl="alignAccFollowNode1" presStyleIdx="3" presStyleCnt="5">
        <dgm:presLayoutVars>
          <dgm:bulletEnabled val="1"/>
        </dgm:presLayoutVars>
      </dgm:prSet>
      <dgm:spPr/>
    </dgm:pt>
    <dgm:pt modelId="{D858305D-AF69-4912-BCE4-9DE5FA868878}" type="pres">
      <dgm:prSet presAssocID="{21413327-19D4-466E-87DE-0F7CB408E5F9}" presName="space" presStyleCnt="0"/>
      <dgm:spPr/>
    </dgm:pt>
    <dgm:pt modelId="{FC32CD26-99FC-455F-BFF9-23AB718EC895}" type="pres">
      <dgm:prSet presAssocID="{96375937-F569-4EAF-B075-AD5C3AB5B212}" presName="composite" presStyleCnt="0"/>
      <dgm:spPr/>
    </dgm:pt>
    <dgm:pt modelId="{5A5BF009-C062-4A19-A53F-09C54168BAC6}" type="pres">
      <dgm:prSet presAssocID="{96375937-F569-4EAF-B075-AD5C3AB5B21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B7E5B34-EFBD-4D8D-A4D5-993C2B9CC7BB}" type="pres">
      <dgm:prSet presAssocID="{96375937-F569-4EAF-B075-AD5C3AB5B21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241A403-4908-4B8B-A3B7-3E815CAF3A51}" type="presOf" srcId="{60CD5518-165F-4130-9D31-0D61E7F80A28}" destId="{240C5513-A821-4E5D-A266-6550147BD6EE}" srcOrd="0" destOrd="3" presId="urn:microsoft.com/office/officeart/2005/8/layout/hList1"/>
    <dgm:cxn modelId="{546BC003-6E71-4EF6-BA67-815FC77FC874}" type="presOf" srcId="{B49DB548-5E3B-4FAF-BECA-1BD6F301CB4A}" destId="{1B7E5B34-EFBD-4D8D-A4D5-993C2B9CC7BB}" srcOrd="0" destOrd="2" presId="urn:microsoft.com/office/officeart/2005/8/layout/hList1"/>
    <dgm:cxn modelId="{16FC510B-15C3-4CE1-B7A1-DBF305C477EC}" type="presOf" srcId="{551005AC-FAF5-45F9-A1AA-E24A893BF974}" destId="{947BC2A1-7646-47B1-AFD9-66B3ECAFB0C1}" srcOrd="0" destOrd="4" presId="urn:microsoft.com/office/officeart/2005/8/layout/hList1"/>
    <dgm:cxn modelId="{F37CBE0B-6941-4F60-A0D9-423C6E25910F}" srcId="{3A68EE89-7B99-4084-966E-D870D6810161}" destId="{BB487884-A445-4962-BF6A-6B4E9168613A}" srcOrd="3" destOrd="0" parTransId="{577CA9DE-E6C6-457F-BA5A-0AB6F5CE25B5}" sibTransId="{E4DD4389-1791-42AE-B212-647E7343FEE8}"/>
    <dgm:cxn modelId="{8657820D-1471-4332-8804-23F635B92A9F}" type="presOf" srcId="{0B156247-BCA4-425F-A18D-CAD46BAD3CE4}" destId="{984BE0B4-2736-4A70-BAE0-ABC662DA4A1D}" srcOrd="0" destOrd="1" presId="urn:microsoft.com/office/officeart/2005/8/layout/hList1"/>
    <dgm:cxn modelId="{BB73C90D-A646-4579-ABD5-3B6D5CF4D312}" type="presOf" srcId="{B4FCA99E-5CD4-4BDA-97D2-8671B5EEA6C9}" destId="{1B7E5B34-EFBD-4D8D-A4D5-993C2B9CC7BB}" srcOrd="0" destOrd="0" presId="urn:microsoft.com/office/officeart/2005/8/layout/hList1"/>
    <dgm:cxn modelId="{7DFFF50D-75BC-4D22-B51C-43DD5DDC3B55}" srcId="{CB26D670-A5DC-4029-A9DB-F9D0C6D47ACD}" destId="{8C4127AF-6D60-495F-873B-12300B3781B3}" srcOrd="4" destOrd="0" parTransId="{E64EA31C-E27F-4981-901C-5506264D7E41}" sibTransId="{77CFBC0D-2542-434B-81EB-4CB1740EA2C8}"/>
    <dgm:cxn modelId="{4CAFA314-FA27-40BC-A621-5AFD548F9FBC}" type="presOf" srcId="{651E85EA-BF52-4E22-8D1E-EC3EF12CCFBC}" destId="{8E622C15-C657-4D32-AE6C-F2DAB8EA29F0}" srcOrd="0" destOrd="0" presId="urn:microsoft.com/office/officeart/2005/8/layout/hList1"/>
    <dgm:cxn modelId="{4F68C117-96F2-4128-9330-7B9BF018369D}" type="presOf" srcId="{8E0000F9-B78D-47AB-BFB9-8E8484400CD9}" destId="{1B7E5B34-EFBD-4D8D-A4D5-993C2B9CC7BB}" srcOrd="0" destOrd="1" presId="urn:microsoft.com/office/officeart/2005/8/layout/hList1"/>
    <dgm:cxn modelId="{4EF43B18-4BB5-48E6-AACB-4B5664A9B511}" srcId="{C4C6E40B-5365-4BDF-B1E8-54F35E4468A8}" destId="{7292C0BB-714B-4315-911F-21122ECF9118}" srcOrd="4" destOrd="0" parTransId="{C8130CA0-1D3E-449A-9D4C-2630D1B4FBFE}" sibTransId="{637B04E6-ECF9-46E3-9D1A-A6890D442CCE}"/>
    <dgm:cxn modelId="{CFED2F1E-23C7-40FB-868F-578488285048}" srcId="{C4C6E40B-5365-4BDF-B1E8-54F35E4468A8}" destId="{AFDC1D8C-A7CF-4B73-9AB6-C38644F38E72}" srcOrd="1" destOrd="0" parTransId="{001DE4D6-B012-4C47-8A11-1C28978F5609}" sibTransId="{7031C6BE-1AA2-449D-A952-E5F7BA01AA11}"/>
    <dgm:cxn modelId="{4C367A1F-17B1-4BC7-BA8C-4E5AA5041504}" srcId="{651E85EA-BF52-4E22-8D1E-EC3EF12CCFBC}" destId="{96375937-F569-4EAF-B075-AD5C3AB5B212}" srcOrd="4" destOrd="0" parTransId="{375DD344-D8AA-40F1-BC17-89CBDBDBC4D7}" sibTransId="{14C9C8B3-C101-4FFB-AB81-FEAA8B18C7C1}"/>
    <dgm:cxn modelId="{25187B25-AB65-4F6F-948B-7F0ABDEA3704}" type="presOf" srcId="{1EB10FBC-C0ED-401C-93DC-3B7E18333481}" destId="{C6F0B1DF-47D4-4B60-A86F-28CAB9F1E127}" srcOrd="0" destOrd="1" presId="urn:microsoft.com/office/officeart/2005/8/layout/hList1"/>
    <dgm:cxn modelId="{532FDB2A-EAC1-4F76-83F8-15AEAB05B46A}" type="presOf" srcId="{8C4127AF-6D60-495F-873B-12300B3781B3}" destId="{984BE0B4-2736-4A70-BAE0-ABC662DA4A1D}" srcOrd="0" destOrd="4" presId="urn:microsoft.com/office/officeart/2005/8/layout/hList1"/>
    <dgm:cxn modelId="{0EAADD2D-60D7-4B01-B4AD-77BEE0CE246D}" srcId="{651E85EA-BF52-4E22-8D1E-EC3EF12CCFBC}" destId="{CB26D670-A5DC-4029-A9DB-F9D0C6D47ACD}" srcOrd="2" destOrd="0" parTransId="{883813AC-95E9-4AB4-B716-24F33E94C91F}" sibTransId="{7938E0EB-F2E1-4690-B522-7DB5DFC727B7}"/>
    <dgm:cxn modelId="{92528A33-B652-468B-8C62-B8192324B8DA}" srcId="{651E85EA-BF52-4E22-8D1E-EC3EF12CCFBC}" destId="{90F208F6-C19E-43E8-AD54-B51203D38EA7}" srcOrd="3" destOrd="0" parTransId="{FFCF094C-B081-4A82-B327-E619E04B4287}" sibTransId="{21413327-19D4-466E-87DE-0F7CB408E5F9}"/>
    <dgm:cxn modelId="{DF2E993E-FCF2-41D5-A1DE-0F3F9F6E2424}" type="presOf" srcId="{367DBC6C-552C-4DB5-9B89-EA154A840007}" destId="{947BC2A1-7646-47B1-AFD9-66B3ECAFB0C1}" srcOrd="0" destOrd="0" presId="urn:microsoft.com/office/officeart/2005/8/layout/hList1"/>
    <dgm:cxn modelId="{D2271B60-5A90-4DB7-9994-4A4DC2875E05}" type="presOf" srcId="{7292C0BB-714B-4315-911F-21122ECF9118}" destId="{240C5513-A821-4E5D-A266-6550147BD6EE}" srcOrd="0" destOrd="4" presId="urn:microsoft.com/office/officeart/2005/8/layout/hList1"/>
    <dgm:cxn modelId="{DDBEDE42-406D-488A-A7D2-D01F1C1CC5EB}" type="presOf" srcId="{BB487884-A445-4962-BF6A-6B4E9168613A}" destId="{947BC2A1-7646-47B1-AFD9-66B3ECAFB0C1}" srcOrd="0" destOrd="3" presId="urn:microsoft.com/office/officeart/2005/8/layout/hList1"/>
    <dgm:cxn modelId="{9342C646-E485-4970-800F-CCCE5536092B}" type="presOf" srcId="{3A68EE89-7B99-4084-966E-D870D6810161}" destId="{718D9EBD-2BC5-406C-B9CE-8900C9566B0A}" srcOrd="0" destOrd="0" presId="urn:microsoft.com/office/officeart/2005/8/layout/hList1"/>
    <dgm:cxn modelId="{0C683667-9464-49B3-9883-0D567E589B46}" srcId="{90F208F6-C19E-43E8-AD54-B51203D38EA7}" destId="{6F200351-6A1A-4ED8-8DA0-9835484E64FE}" srcOrd="4" destOrd="0" parTransId="{9404EFF8-410B-47B0-9754-514218D9F7EB}" sibTransId="{9F6ACCDF-8BEC-4629-9A24-4D37761DECAE}"/>
    <dgm:cxn modelId="{44AF5547-458C-4E51-9D53-0BC6A455B123}" srcId="{CB26D670-A5DC-4029-A9DB-F9D0C6D47ACD}" destId="{686126CB-AFD3-4F76-9629-F1D035CF3B1D}" srcOrd="3" destOrd="0" parTransId="{5290D09F-70AB-4867-B14D-BC647195235E}" sibTransId="{013C1299-A3C4-4A1F-AF65-54B0D00959E4}"/>
    <dgm:cxn modelId="{B047E968-DDDE-427F-853C-F4C86104754B}" type="presOf" srcId="{75E53D63-1BCC-418F-B7C5-CF4E59B2E31D}" destId="{C6F0B1DF-47D4-4B60-A86F-28CAB9F1E127}" srcOrd="0" destOrd="2" presId="urn:microsoft.com/office/officeart/2005/8/layout/hList1"/>
    <dgm:cxn modelId="{53B1924D-9467-4789-8C4C-3BF97D76689B}" type="presOf" srcId="{2C82F49A-A31A-4BEC-8C52-B85BF5E496E1}" destId="{947BC2A1-7646-47B1-AFD9-66B3ECAFB0C1}" srcOrd="0" destOrd="1" presId="urn:microsoft.com/office/officeart/2005/8/layout/hList1"/>
    <dgm:cxn modelId="{7950374F-BB80-4B4C-B270-42AA2F4032DE}" srcId="{96375937-F569-4EAF-B075-AD5C3AB5B212}" destId="{807C8693-43EE-4639-B1C1-25146031F6D7}" srcOrd="4" destOrd="0" parTransId="{7E223EE6-0FE9-401A-9530-DCAE8ACF28E1}" sibTransId="{B06A218F-B1A8-49E6-8F72-741017AE4188}"/>
    <dgm:cxn modelId="{0974FD53-1783-4D60-851A-F3B9FAEF7EF5}" srcId="{651E85EA-BF52-4E22-8D1E-EC3EF12CCFBC}" destId="{3A68EE89-7B99-4084-966E-D870D6810161}" srcOrd="0" destOrd="0" parTransId="{91EBE38C-8E51-4175-87AE-AD09FBE5DA4B}" sibTransId="{6CF5FECC-24C1-4D7E-BCD9-5C32AE8927AE}"/>
    <dgm:cxn modelId="{24790155-7B77-449D-976D-B525D01252DB}" type="presOf" srcId="{0609DF3E-D62D-4379-AA3B-DBBA9DA0FFF8}" destId="{240C5513-A821-4E5D-A266-6550147BD6EE}" srcOrd="0" destOrd="2" presId="urn:microsoft.com/office/officeart/2005/8/layout/hList1"/>
    <dgm:cxn modelId="{544D5F77-CD81-413C-9226-F132096A50FF}" srcId="{C4C6E40B-5365-4BDF-B1E8-54F35E4468A8}" destId="{A4193142-671C-479F-9E72-F27EE79AA964}" srcOrd="0" destOrd="0" parTransId="{2EB756D3-E753-428B-B97E-F5A01A28007F}" sibTransId="{B4633962-2EC9-401D-AD0B-02F50C3E6C49}"/>
    <dgm:cxn modelId="{F5164178-2D31-448C-9E60-850AE051269A}" type="presOf" srcId="{90F208F6-C19E-43E8-AD54-B51203D38EA7}" destId="{D950A6ED-2285-435F-939C-3DE140DCEAB1}" srcOrd="0" destOrd="0" presId="urn:microsoft.com/office/officeart/2005/8/layout/hList1"/>
    <dgm:cxn modelId="{33614379-36D0-4678-BD7E-5415A7F14CD7}" type="presOf" srcId="{5306947B-3506-4173-B1D8-FCE3AF830890}" destId="{947BC2A1-7646-47B1-AFD9-66B3ECAFB0C1}" srcOrd="0" destOrd="2" presId="urn:microsoft.com/office/officeart/2005/8/layout/hList1"/>
    <dgm:cxn modelId="{11122C5A-8C45-4D1C-BD24-5B3E087BBF64}" type="presOf" srcId="{C4C6E40B-5365-4BDF-B1E8-54F35E4468A8}" destId="{9CDF12B6-9329-49D7-AC5A-4A768DCBD3AB}" srcOrd="0" destOrd="0" presId="urn:microsoft.com/office/officeart/2005/8/layout/hList1"/>
    <dgm:cxn modelId="{85D79D7A-A1A9-4EE8-9DDB-F90368F95AB6}" srcId="{90F208F6-C19E-43E8-AD54-B51203D38EA7}" destId="{1EB10FBC-C0ED-401C-93DC-3B7E18333481}" srcOrd="1" destOrd="0" parTransId="{0550CF83-E79F-4BD6-B4BD-D5D16D0EBB99}" sibTransId="{A00F4C7D-0B4D-4127-B043-A81435FEF89E}"/>
    <dgm:cxn modelId="{25637E7B-22F3-4DB1-8486-7CF7179CE997}" srcId="{3A68EE89-7B99-4084-966E-D870D6810161}" destId="{551005AC-FAF5-45F9-A1AA-E24A893BF974}" srcOrd="4" destOrd="0" parTransId="{C91FD489-984A-4ABC-9B5F-B7530110C55D}" sibTransId="{2F6693A4-FC0A-4CBA-8E41-B34E8A8FFB1D}"/>
    <dgm:cxn modelId="{DE30167D-6753-4A35-BAEE-F6821DC8FAAA}" type="presOf" srcId="{8B748E26-E5E3-4915-899C-31C493947178}" destId="{C6F0B1DF-47D4-4B60-A86F-28CAB9F1E127}" srcOrd="0" destOrd="3" presId="urn:microsoft.com/office/officeart/2005/8/layout/hList1"/>
    <dgm:cxn modelId="{A64D3A7D-0D71-4DE9-9F6E-4E629B286016}" type="presOf" srcId="{6DADCD9B-CFDE-4B1C-8BB3-77196D70A97F}" destId="{1B7E5B34-EFBD-4D8D-A4D5-993C2B9CC7BB}" srcOrd="0" destOrd="3" presId="urn:microsoft.com/office/officeart/2005/8/layout/hList1"/>
    <dgm:cxn modelId="{DCD4F57D-E2F5-400A-94FA-6B55F67985CB}" srcId="{90F208F6-C19E-43E8-AD54-B51203D38EA7}" destId="{8B748E26-E5E3-4915-899C-31C493947178}" srcOrd="3" destOrd="0" parTransId="{FDFA8BE5-088F-4C75-BD63-79012C7F9331}" sibTransId="{B7AB018B-7C0B-4F3A-AD06-08B0495A172B}"/>
    <dgm:cxn modelId="{D8669182-51EC-427A-9A6D-A73EC7E0DF6B}" srcId="{90F208F6-C19E-43E8-AD54-B51203D38EA7}" destId="{33D8F89F-0B80-45BD-8C13-8D48CB77E267}" srcOrd="0" destOrd="0" parTransId="{A45F5D33-C124-439B-9DE8-712E1EAF28DE}" sibTransId="{D7E0F532-3F38-41FC-A7C2-B5CBA34A4D36}"/>
    <dgm:cxn modelId="{93F87283-5AE4-4FD0-BFE2-FA397F1E9D26}" type="presOf" srcId="{686126CB-AFD3-4F76-9629-F1D035CF3B1D}" destId="{984BE0B4-2736-4A70-BAE0-ABC662DA4A1D}" srcOrd="0" destOrd="3" presId="urn:microsoft.com/office/officeart/2005/8/layout/hList1"/>
    <dgm:cxn modelId="{85B9A083-FB0F-4290-B6C9-9668902273EF}" srcId="{96375937-F569-4EAF-B075-AD5C3AB5B212}" destId="{6DADCD9B-CFDE-4B1C-8BB3-77196D70A97F}" srcOrd="3" destOrd="0" parTransId="{36C237DB-37D5-4548-A797-EC425943B414}" sibTransId="{8686ACD2-646A-4CFA-88DC-803CB8E6A817}"/>
    <dgm:cxn modelId="{99BE3D86-551D-4541-9DC1-922525FC8731}" type="presOf" srcId="{FA21D84E-9BF8-4997-AC6C-BCBDFA3F8703}" destId="{984BE0B4-2736-4A70-BAE0-ABC662DA4A1D}" srcOrd="0" destOrd="2" presId="urn:microsoft.com/office/officeart/2005/8/layout/hList1"/>
    <dgm:cxn modelId="{1FA7F794-A0CF-40C5-98CA-76D15019B97A}" type="presOf" srcId="{807C8693-43EE-4639-B1C1-25146031F6D7}" destId="{1B7E5B34-EFBD-4D8D-A4D5-993C2B9CC7BB}" srcOrd="0" destOrd="4" presId="urn:microsoft.com/office/officeart/2005/8/layout/hList1"/>
    <dgm:cxn modelId="{E0F3CB9C-9C18-4554-BDB5-A240AA29B8C8}" type="presOf" srcId="{96375937-F569-4EAF-B075-AD5C3AB5B212}" destId="{5A5BF009-C062-4A19-A53F-09C54168BAC6}" srcOrd="0" destOrd="0" presId="urn:microsoft.com/office/officeart/2005/8/layout/hList1"/>
    <dgm:cxn modelId="{EA8489A2-57E7-4215-BB62-02DE554AAA83}" type="presOf" srcId="{7808E1D2-0BA1-43E5-A159-BC317F9F59EE}" destId="{984BE0B4-2736-4A70-BAE0-ABC662DA4A1D}" srcOrd="0" destOrd="5" presId="urn:microsoft.com/office/officeart/2005/8/layout/hList1"/>
    <dgm:cxn modelId="{366F4BB0-EF3C-4C71-AE0D-41C978ED4FCD}" srcId="{96375937-F569-4EAF-B075-AD5C3AB5B212}" destId="{B4FCA99E-5CD4-4BDA-97D2-8671B5EEA6C9}" srcOrd="0" destOrd="0" parTransId="{67429B09-059A-43AD-83BC-F964DC2A4655}" sibTransId="{6054A518-16BC-4CC0-99CC-C42A521A6D4E}"/>
    <dgm:cxn modelId="{FB2B87B1-5F32-4CE5-8BE4-2A8550C1421B}" type="presOf" srcId="{CB26D670-A5DC-4029-A9DB-F9D0C6D47ACD}" destId="{495B9804-441D-4714-B55B-E0FA5A804F9A}" srcOrd="0" destOrd="0" presId="urn:microsoft.com/office/officeart/2005/8/layout/hList1"/>
    <dgm:cxn modelId="{760C9EBA-0C1F-46B0-B019-E06F607956FA}" srcId="{651E85EA-BF52-4E22-8D1E-EC3EF12CCFBC}" destId="{C4C6E40B-5365-4BDF-B1E8-54F35E4468A8}" srcOrd="1" destOrd="0" parTransId="{C19BFD44-6CD3-441D-B7F9-44E1004802AF}" sibTransId="{077FF895-6259-4930-9EFF-7719E4FECD9C}"/>
    <dgm:cxn modelId="{4C4E3BBC-17FD-48A3-84DE-E347CCEBA147}" srcId="{C4C6E40B-5365-4BDF-B1E8-54F35E4468A8}" destId="{60CD5518-165F-4130-9D31-0D61E7F80A28}" srcOrd="3" destOrd="0" parTransId="{87F9268A-ED60-4ED3-8EA8-9803DFBCDC21}" sibTransId="{F1EDB86A-806D-4F83-B70C-0D71CDE4609B}"/>
    <dgm:cxn modelId="{76A850BC-BDE0-48DF-AED1-F0A7C19A8A78}" srcId="{3A68EE89-7B99-4084-966E-D870D6810161}" destId="{2C82F49A-A31A-4BEC-8C52-B85BF5E496E1}" srcOrd="1" destOrd="0" parTransId="{2E411AAC-6280-4A0B-A6FF-C1E4080F2F9C}" sibTransId="{02C9F7AD-DD7E-40CB-BE1A-2AF966ECE02D}"/>
    <dgm:cxn modelId="{BA423BBD-B18F-4FCD-9E75-FCDA39CB8BCC}" srcId="{96375937-F569-4EAF-B075-AD5C3AB5B212}" destId="{B49DB548-5E3B-4FAF-BECA-1BD6F301CB4A}" srcOrd="2" destOrd="0" parTransId="{D60FCC75-C03C-4453-850E-A441EFC5BE87}" sibTransId="{4E8D3049-743B-4C5D-9F8D-5D6BA7EB5645}"/>
    <dgm:cxn modelId="{110292BD-A87C-4FBA-B3E2-EF5E26160DF7}" srcId="{CB26D670-A5DC-4029-A9DB-F9D0C6D47ACD}" destId="{7808E1D2-0BA1-43E5-A159-BC317F9F59EE}" srcOrd="5" destOrd="0" parTransId="{21ECA317-38A4-4F78-A406-F5FF4FF8A498}" sibTransId="{815A4BCF-D65E-497C-9FEB-1396AA27B535}"/>
    <dgm:cxn modelId="{E09D9CC0-3C0B-43DB-851F-C4467DA4C1E3}" srcId="{CB26D670-A5DC-4029-A9DB-F9D0C6D47ACD}" destId="{0B156247-BCA4-425F-A18D-CAD46BAD3CE4}" srcOrd="1" destOrd="0" parTransId="{7559FAD8-C7F0-4335-8B4C-AFFD3888E0D0}" sibTransId="{05CA4F20-1A23-41FF-82A0-A60CD026B6F7}"/>
    <dgm:cxn modelId="{A256ABC0-B410-4D1D-826B-B7A0A8B41025}" type="presOf" srcId="{6F200351-6A1A-4ED8-8DA0-9835484E64FE}" destId="{C6F0B1DF-47D4-4B60-A86F-28CAB9F1E127}" srcOrd="0" destOrd="4" presId="urn:microsoft.com/office/officeart/2005/8/layout/hList1"/>
    <dgm:cxn modelId="{330505C1-3ECD-42B1-A92A-43CC0EC3D9CD}" srcId="{96375937-F569-4EAF-B075-AD5C3AB5B212}" destId="{8E0000F9-B78D-47AB-BFB9-8E8484400CD9}" srcOrd="1" destOrd="0" parTransId="{C3170618-A39F-44DF-AA65-8745EE617A59}" sibTransId="{0FCF9DB5-B754-4C3D-ACD6-ED7F2212DBE9}"/>
    <dgm:cxn modelId="{8E598BCB-EC90-497A-8E0D-C0C19B4528B6}" srcId="{CB26D670-A5DC-4029-A9DB-F9D0C6D47ACD}" destId="{FA21D84E-9BF8-4997-AC6C-BCBDFA3F8703}" srcOrd="2" destOrd="0" parTransId="{9FC70F6A-328C-45FE-A874-EE94BD4F0B0B}" sibTransId="{ADF30229-65C1-4518-87C2-1CAEAAD15F50}"/>
    <dgm:cxn modelId="{93B862D5-947B-4F34-828C-BACEB77E96D1}" srcId="{C4C6E40B-5365-4BDF-B1E8-54F35E4468A8}" destId="{0609DF3E-D62D-4379-AA3B-DBBA9DA0FFF8}" srcOrd="2" destOrd="0" parTransId="{49CEFC74-C93A-4D1C-AC57-BF01E9120EAD}" sibTransId="{5E205169-08E1-4864-9A03-CA64CD5E9181}"/>
    <dgm:cxn modelId="{F03B64D8-41AA-4739-9434-F4BEB70D2CFF}" srcId="{3A68EE89-7B99-4084-966E-D870D6810161}" destId="{5306947B-3506-4173-B1D8-FCE3AF830890}" srcOrd="2" destOrd="0" parTransId="{E83DA5C1-EFBA-4F1E-BDEB-F0E6893405EF}" sibTransId="{0B889C4E-86D2-456D-9AD3-BEB423EE5295}"/>
    <dgm:cxn modelId="{5C4695DF-6827-4BE5-A166-0E3E3FAF065C}" srcId="{90F208F6-C19E-43E8-AD54-B51203D38EA7}" destId="{75E53D63-1BCC-418F-B7C5-CF4E59B2E31D}" srcOrd="2" destOrd="0" parTransId="{143B4C6D-FC27-4834-8022-BA0F84E74389}" sibTransId="{5671877A-AECD-4D65-BDCF-E4A6B8E1CCFC}"/>
    <dgm:cxn modelId="{3DB67BE5-A657-4451-BB84-56DA0116AC10}" type="presOf" srcId="{AFDC1D8C-A7CF-4B73-9AB6-C38644F38E72}" destId="{240C5513-A821-4E5D-A266-6550147BD6EE}" srcOrd="0" destOrd="1" presId="urn:microsoft.com/office/officeart/2005/8/layout/hList1"/>
    <dgm:cxn modelId="{7ABAF3E7-F84F-4E8B-9B28-99C127AF267C}" type="presOf" srcId="{A4193142-671C-479F-9E72-F27EE79AA964}" destId="{240C5513-A821-4E5D-A266-6550147BD6EE}" srcOrd="0" destOrd="0" presId="urn:microsoft.com/office/officeart/2005/8/layout/hList1"/>
    <dgm:cxn modelId="{3A25CBEB-D67E-4345-A263-AF91DE0D830C}" type="presOf" srcId="{E5ABC4D6-AFC9-4A43-878A-93246A02D0A1}" destId="{984BE0B4-2736-4A70-BAE0-ABC662DA4A1D}" srcOrd="0" destOrd="0" presId="urn:microsoft.com/office/officeart/2005/8/layout/hList1"/>
    <dgm:cxn modelId="{E091DAEF-40BB-49C2-9CC1-F7F4027D1CBB}" srcId="{3A68EE89-7B99-4084-966E-D870D6810161}" destId="{367DBC6C-552C-4DB5-9B89-EA154A840007}" srcOrd="0" destOrd="0" parTransId="{E1B4D0AC-6D51-4093-9942-D251B2C1F8DF}" sibTransId="{47820799-CB43-4D9A-BF75-050B9DD9D40C}"/>
    <dgm:cxn modelId="{69F70EF1-9084-48CA-BEA9-28FC7594625F}" type="presOf" srcId="{33D8F89F-0B80-45BD-8C13-8D48CB77E267}" destId="{C6F0B1DF-47D4-4B60-A86F-28CAB9F1E127}" srcOrd="0" destOrd="0" presId="urn:microsoft.com/office/officeart/2005/8/layout/hList1"/>
    <dgm:cxn modelId="{D49795FE-312C-4DE8-94C7-5ED581BB0F28}" srcId="{CB26D670-A5DC-4029-A9DB-F9D0C6D47ACD}" destId="{E5ABC4D6-AFC9-4A43-878A-93246A02D0A1}" srcOrd="0" destOrd="0" parTransId="{68F2255A-906B-4E36-8A16-7B3FF6C09300}" sibTransId="{091332CF-5924-42C1-90AE-918AB7D66AF5}"/>
    <dgm:cxn modelId="{6AAB7FD8-098D-44AA-A33E-4AD2A033D3DD}" type="presParOf" srcId="{8E622C15-C657-4D32-AE6C-F2DAB8EA29F0}" destId="{59D11CB8-B54D-493B-B656-7D57265291A7}" srcOrd="0" destOrd="0" presId="urn:microsoft.com/office/officeart/2005/8/layout/hList1"/>
    <dgm:cxn modelId="{20E52675-64D3-4C34-8B62-052B8A420B17}" type="presParOf" srcId="{59D11CB8-B54D-493B-B656-7D57265291A7}" destId="{718D9EBD-2BC5-406C-B9CE-8900C9566B0A}" srcOrd="0" destOrd="0" presId="urn:microsoft.com/office/officeart/2005/8/layout/hList1"/>
    <dgm:cxn modelId="{203D4C05-03EE-4FCE-AE76-36E131DA2063}" type="presParOf" srcId="{59D11CB8-B54D-493B-B656-7D57265291A7}" destId="{947BC2A1-7646-47B1-AFD9-66B3ECAFB0C1}" srcOrd="1" destOrd="0" presId="urn:microsoft.com/office/officeart/2005/8/layout/hList1"/>
    <dgm:cxn modelId="{C834CA92-FA51-4DBF-8AFA-A7A44ECB4EE4}" type="presParOf" srcId="{8E622C15-C657-4D32-AE6C-F2DAB8EA29F0}" destId="{EE4A2361-E623-4B6C-B928-2B00A9712C6C}" srcOrd="1" destOrd="0" presId="urn:microsoft.com/office/officeart/2005/8/layout/hList1"/>
    <dgm:cxn modelId="{E9A5FD3E-4F4F-4C7F-881A-5FAF96576CFA}" type="presParOf" srcId="{8E622C15-C657-4D32-AE6C-F2DAB8EA29F0}" destId="{7740E64F-0644-4FB6-8F58-14685B8814B0}" srcOrd="2" destOrd="0" presId="urn:microsoft.com/office/officeart/2005/8/layout/hList1"/>
    <dgm:cxn modelId="{D7D27D1F-D0DE-49A9-9936-F5BDE8573873}" type="presParOf" srcId="{7740E64F-0644-4FB6-8F58-14685B8814B0}" destId="{9CDF12B6-9329-49D7-AC5A-4A768DCBD3AB}" srcOrd="0" destOrd="0" presId="urn:microsoft.com/office/officeart/2005/8/layout/hList1"/>
    <dgm:cxn modelId="{6BD78F7F-4683-45F6-9EEA-04BE3726515E}" type="presParOf" srcId="{7740E64F-0644-4FB6-8F58-14685B8814B0}" destId="{240C5513-A821-4E5D-A266-6550147BD6EE}" srcOrd="1" destOrd="0" presId="urn:microsoft.com/office/officeart/2005/8/layout/hList1"/>
    <dgm:cxn modelId="{5F4BCB4C-20CA-4BCF-98D5-624E1E0E0A8C}" type="presParOf" srcId="{8E622C15-C657-4D32-AE6C-F2DAB8EA29F0}" destId="{7000C339-5528-4B91-9A66-B84A57A80BC4}" srcOrd="3" destOrd="0" presId="urn:microsoft.com/office/officeart/2005/8/layout/hList1"/>
    <dgm:cxn modelId="{9BD6F31D-4309-4607-ACA1-EDA23C26D21F}" type="presParOf" srcId="{8E622C15-C657-4D32-AE6C-F2DAB8EA29F0}" destId="{E907AC08-CE0E-4E72-915D-C0930C8D1BEE}" srcOrd="4" destOrd="0" presId="urn:microsoft.com/office/officeart/2005/8/layout/hList1"/>
    <dgm:cxn modelId="{F6E6205A-FF69-44BE-ACFF-90C54CB2BC98}" type="presParOf" srcId="{E907AC08-CE0E-4E72-915D-C0930C8D1BEE}" destId="{495B9804-441D-4714-B55B-E0FA5A804F9A}" srcOrd="0" destOrd="0" presId="urn:microsoft.com/office/officeart/2005/8/layout/hList1"/>
    <dgm:cxn modelId="{B8AF1EF5-1257-469B-AAB9-B11F27D30DAC}" type="presParOf" srcId="{E907AC08-CE0E-4E72-915D-C0930C8D1BEE}" destId="{984BE0B4-2736-4A70-BAE0-ABC662DA4A1D}" srcOrd="1" destOrd="0" presId="urn:microsoft.com/office/officeart/2005/8/layout/hList1"/>
    <dgm:cxn modelId="{36B807CD-0A90-4D73-9BEE-B27AFF115EB7}" type="presParOf" srcId="{8E622C15-C657-4D32-AE6C-F2DAB8EA29F0}" destId="{518EFC49-4E65-4DC0-BC07-5CA6EBB345A0}" srcOrd="5" destOrd="0" presId="urn:microsoft.com/office/officeart/2005/8/layout/hList1"/>
    <dgm:cxn modelId="{56ADE595-3853-4472-9997-FACB19C927E5}" type="presParOf" srcId="{8E622C15-C657-4D32-AE6C-F2DAB8EA29F0}" destId="{5193BD75-41ED-4013-BEB5-FD13801F815F}" srcOrd="6" destOrd="0" presId="urn:microsoft.com/office/officeart/2005/8/layout/hList1"/>
    <dgm:cxn modelId="{D109F83E-2F54-4FA2-91D1-BC473AAABAE7}" type="presParOf" srcId="{5193BD75-41ED-4013-BEB5-FD13801F815F}" destId="{D950A6ED-2285-435F-939C-3DE140DCEAB1}" srcOrd="0" destOrd="0" presId="urn:microsoft.com/office/officeart/2005/8/layout/hList1"/>
    <dgm:cxn modelId="{7E369901-DF7E-47CA-802E-A7725B7D63D7}" type="presParOf" srcId="{5193BD75-41ED-4013-BEB5-FD13801F815F}" destId="{C6F0B1DF-47D4-4B60-A86F-28CAB9F1E127}" srcOrd="1" destOrd="0" presId="urn:microsoft.com/office/officeart/2005/8/layout/hList1"/>
    <dgm:cxn modelId="{9D54B8B5-72E7-48C7-A00D-18BDA4E1B0AA}" type="presParOf" srcId="{8E622C15-C657-4D32-AE6C-F2DAB8EA29F0}" destId="{D858305D-AF69-4912-BCE4-9DE5FA868878}" srcOrd="7" destOrd="0" presId="urn:microsoft.com/office/officeart/2005/8/layout/hList1"/>
    <dgm:cxn modelId="{3BECA1D1-09DA-46D1-A8F4-355427EDB0AA}" type="presParOf" srcId="{8E622C15-C657-4D32-AE6C-F2DAB8EA29F0}" destId="{FC32CD26-99FC-455F-BFF9-23AB718EC895}" srcOrd="8" destOrd="0" presId="urn:microsoft.com/office/officeart/2005/8/layout/hList1"/>
    <dgm:cxn modelId="{34DD20F9-2D6C-4566-A39B-6100C6DCE369}" type="presParOf" srcId="{FC32CD26-99FC-455F-BFF9-23AB718EC895}" destId="{5A5BF009-C062-4A19-A53F-09C54168BAC6}" srcOrd="0" destOrd="0" presId="urn:microsoft.com/office/officeart/2005/8/layout/hList1"/>
    <dgm:cxn modelId="{6BF17299-091F-4CF6-9461-A46071B5C55E}" type="presParOf" srcId="{FC32CD26-99FC-455F-BFF9-23AB718EC895}" destId="{1B7E5B34-EFBD-4D8D-A4D5-993C2B9CC7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776AD9-EE5B-4331-B37A-2589D28E94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820EC-292C-45FC-8602-1F1BF3FB051B}">
      <dgm:prSet/>
      <dgm:spPr/>
      <dgm:t>
        <a:bodyPr/>
        <a:lstStyle/>
        <a:p>
          <a:pPr algn="ctr"/>
          <a:r>
            <a:rPr lang="en-US" dirty="0"/>
            <a:t>Asset-based Fee</a:t>
          </a:r>
        </a:p>
      </dgm:t>
    </dgm:pt>
    <dgm:pt modelId="{A58C37DD-5055-4616-A482-58A91167F5E9}" type="parTrans" cxnId="{F01DDBFF-021B-43CF-813B-112ED12259B5}">
      <dgm:prSet/>
      <dgm:spPr/>
      <dgm:t>
        <a:bodyPr/>
        <a:lstStyle/>
        <a:p>
          <a:endParaRPr lang="en-US"/>
        </a:p>
      </dgm:t>
    </dgm:pt>
    <dgm:pt modelId="{4714198D-D2D3-4363-B3A3-F22AB9ADADCE}" type="sibTrans" cxnId="{F01DDBFF-021B-43CF-813B-112ED12259B5}">
      <dgm:prSet/>
      <dgm:spPr/>
      <dgm:t>
        <a:bodyPr/>
        <a:lstStyle/>
        <a:p>
          <a:endParaRPr lang="en-US"/>
        </a:p>
      </dgm:t>
    </dgm:pt>
    <dgm:pt modelId="{28486BC9-084B-4EEE-812A-ABE111400123}">
      <dgm:prSet/>
      <dgm:spPr/>
      <dgm:t>
        <a:bodyPr/>
        <a:lstStyle/>
        <a:p>
          <a:r>
            <a:rPr lang="en-US" dirty="0"/>
            <a:t>Small accounts pay less/larger accounts. For example, if the fee is 0.20%, an account of $1000 pays $2.00, a $10,000 account pays $20</a:t>
          </a:r>
        </a:p>
      </dgm:t>
    </dgm:pt>
    <dgm:pt modelId="{2F6EA07B-729C-4329-A371-EDD58E71FDE0}" type="parTrans" cxnId="{97ABEBF3-2FE2-4C19-88F1-F800A1DAD0EC}">
      <dgm:prSet/>
      <dgm:spPr/>
      <dgm:t>
        <a:bodyPr/>
        <a:lstStyle/>
        <a:p>
          <a:endParaRPr lang="en-US"/>
        </a:p>
      </dgm:t>
    </dgm:pt>
    <dgm:pt modelId="{59597296-6FE6-492B-A87A-9B4C1B9CAF9F}" type="sibTrans" cxnId="{97ABEBF3-2FE2-4C19-88F1-F800A1DAD0EC}">
      <dgm:prSet/>
      <dgm:spPr/>
      <dgm:t>
        <a:bodyPr/>
        <a:lstStyle/>
        <a:p>
          <a:endParaRPr lang="en-US"/>
        </a:p>
      </dgm:t>
    </dgm:pt>
    <dgm:pt modelId="{37B4CA67-507F-4408-BD2C-5E75ACAF3ED4}">
      <dgm:prSet/>
      <dgm:spPr/>
      <dgm:t>
        <a:bodyPr/>
        <a:lstStyle/>
        <a:p>
          <a:r>
            <a:rPr lang="en-US" dirty="0"/>
            <a:t>Will bring in very little money at the start of the Program. </a:t>
          </a:r>
        </a:p>
      </dgm:t>
    </dgm:pt>
    <dgm:pt modelId="{B59D28FB-6526-4880-8B45-8F41896D2C82}" type="parTrans" cxnId="{F6946B53-552B-4FE6-A215-B06070163AE3}">
      <dgm:prSet/>
      <dgm:spPr/>
      <dgm:t>
        <a:bodyPr/>
        <a:lstStyle/>
        <a:p>
          <a:endParaRPr lang="en-US"/>
        </a:p>
      </dgm:t>
    </dgm:pt>
    <dgm:pt modelId="{6CA5B1AB-D71C-4E37-8123-D36D41EFCF5C}" type="sibTrans" cxnId="{F6946B53-552B-4FE6-A215-B06070163AE3}">
      <dgm:prSet/>
      <dgm:spPr/>
      <dgm:t>
        <a:bodyPr/>
        <a:lstStyle/>
        <a:p>
          <a:endParaRPr lang="en-US"/>
        </a:p>
      </dgm:t>
    </dgm:pt>
    <dgm:pt modelId="{10A595FC-73C1-47DB-A4B9-969DA4C54BAE}">
      <dgm:prSet/>
      <dgm:spPr/>
      <dgm:t>
        <a:bodyPr/>
        <a:lstStyle/>
        <a:p>
          <a:r>
            <a:rPr lang="en-US" dirty="0"/>
            <a:t>As assets grow, the revenue will increase.</a:t>
          </a:r>
        </a:p>
      </dgm:t>
    </dgm:pt>
    <dgm:pt modelId="{DC05C348-CA8F-4909-9137-7CA1C5310DE7}" type="parTrans" cxnId="{353DBDBD-A55C-4F80-8F99-F1F0ECDBEBA2}">
      <dgm:prSet/>
      <dgm:spPr/>
      <dgm:t>
        <a:bodyPr/>
        <a:lstStyle/>
        <a:p>
          <a:endParaRPr lang="en-US"/>
        </a:p>
      </dgm:t>
    </dgm:pt>
    <dgm:pt modelId="{D85CD890-8218-4CA7-8815-D848104BBF52}" type="sibTrans" cxnId="{353DBDBD-A55C-4F80-8F99-F1F0ECDBEBA2}">
      <dgm:prSet/>
      <dgm:spPr/>
      <dgm:t>
        <a:bodyPr/>
        <a:lstStyle/>
        <a:p>
          <a:endParaRPr lang="en-US"/>
        </a:p>
      </dgm:t>
    </dgm:pt>
    <dgm:pt modelId="{2CA0C8F1-61F5-485B-9C95-5DD6906F94B1}">
      <dgm:prSet/>
      <dgm:spPr/>
      <dgm:t>
        <a:bodyPr/>
        <a:lstStyle/>
        <a:p>
          <a:r>
            <a:rPr lang="en-US"/>
            <a:t>It is likely that participants will earn enough to offset their fees since it is a small percentage of their account value.</a:t>
          </a:r>
        </a:p>
      </dgm:t>
    </dgm:pt>
    <dgm:pt modelId="{06D7473F-5AEE-4768-9B8D-70DA0DDC9102}" type="parTrans" cxnId="{84DBA926-2AB3-4BE2-85DC-E691E2B1E3C2}">
      <dgm:prSet/>
      <dgm:spPr/>
      <dgm:t>
        <a:bodyPr/>
        <a:lstStyle/>
        <a:p>
          <a:endParaRPr lang="en-US"/>
        </a:p>
      </dgm:t>
    </dgm:pt>
    <dgm:pt modelId="{0C7416AF-5D6C-483C-A573-23F660C4C856}" type="sibTrans" cxnId="{84DBA926-2AB3-4BE2-85DC-E691E2B1E3C2}">
      <dgm:prSet/>
      <dgm:spPr/>
      <dgm:t>
        <a:bodyPr/>
        <a:lstStyle/>
        <a:p>
          <a:endParaRPr lang="en-US"/>
        </a:p>
      </dgm:t>
    </dgm:pt>
    <dgm:pt modelId="{0E71CE83-BBAC-4B74-B3AF-E837B5B9C9DB}" type="pres">
      <dgm:prSet presAssocID="{0A776AD9-EE5B-4331-B37A-2589D28E94A8}" presName="linear" presStyleCnt="0">
        <dgm:presLayoutVars>
          <dgm:animLvl val="lvl"/>
          <dgm:resizeHandles val="exact"/>
        </dgm:presLayoutVars>
      </dgm:prSet>
      <dgm:spPr/>
    </dgm:pt>
    <dgm:pt modelId="{17DF8723-9CC3-4E58-ABEB-FB273606472D}" type="pres">
      <dgm:prSet presAssocID="{A49820EC-292C-45FC-8602-1F1BF3FB051B}" presName="parentText" presStyleLbl="node1" presStyleIdx="0" presStyleCnt="1" custLinFactNeighborX="0" custLinFactNeighborY="-3596">
        <dgm:presLayoutVars>
          <dgm:chMax val="0"/>
          <dgm:bulletEnabled val="1"/>
        </dgm:presLayoutVars>
      </dgm:prSet>
      <dgm:spPr/>
    </dgm:pt>
    <dgm:pt modelId="{FB7CE782-F37D-461D-9372-B9EE886DD1B2}" type="pres">
      <dgm:prSet presAssocID="{A49820EC-292C-45FC-8602-1F1BF3FB051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C7B940B-8559-48F8-B22E-3A170BAF6623}" type="presOf" srcId="{0A776AD9-EE5B-4331-B37A-2589D28E94A8}" destId="{0E71CE83-BBAC-4B74-B3AF-E837B5B9C9DB}" srcOrd="0" destOrd="0" presId="urn:microsoft.com/office/officeart/2005/8/layout/vList2"/>
    <dgm:cxn modelId="{84DBA926-2AB3-4BE2-85DC-E691E2B1E3C2}" srcId="{A49820EC-292C-45FC-8602-1F1BF3FB051B}" destId="{2CA0C8F1-61F5-485B-9C95-5DD6906F94B1}" srcOrd="3" destOrd="0" parTransId="{06D7473F-5AEE-4768-9B8D-70DA0DDC9102}" sibTransId="{0C7416AF-5D6C-483C-A573-23F660C4C856}"/>
    <dgm:cxn modelId="{BF5DF126-690A-4A9F-B961-E09A4C709063}" type="presOf" srcId="{A49820EC-292C-45FC-8602-1F1BF3FB051B}" destId="{17DF8723-9CC3-4E58-ABEB-FB273606472D}" srcOrd="0" destOrd="0" presId="urn:microsoft.com/office/officeart/2005/8/layout/vList2"/>
    <dgm:cxn modelId="{85F8766C-E692-4850-91CD-52D28BC8DF0C}" type="presOf" srcId="{28486BC9-084B-4EEE-812A-ABE111400123}" destId="{FB7CE782-F37D-461D-9372-B9EE886DD1B2}" srcOrd="0" destOrd="0" presId="urn:microsoft.com/office/officeart/2005/8/layout/vList2"/>
    <dgm:cxn modelId="{F6946B53-552B-4FE6-A215-B06070163AE3}" srcId="{A49820EC-292C-45FC-8602-1F1BF3FB051B}" destId="{37B4CA67-507F-4408-BD2C-5E75ACAF3ED4}" srcOrd="1" destOrd="0" parTransId="{B59D28FB-6526-4880-8B45-8F41896D2C82}" sibTransId="{6CA5B1AB-D71C-4E37-8123-D36D41EFCF5C}"/>
    <dgm:cxn modelId="{774F1CAE-F66F-4E88-97F9-83500077DAF3}" type="presOf" srcId="{2CA0C8F1-61F5-485B-9C95-5DD6906F94B1}" destId="{FB7CE782-F37D-461D-9372-B9EE886DD1B2}" srcOrd="0" destOrd="3" presId="urn:microsoft.com/office/officeart/2005/8/layout/vList2"/>
    <dgm:cxn modelId="{5DD425BD-6633-4C55-8E88-0B64DF7D6EB7}" type="presOf" srcId="{37B4CA67-507F-4408-BD2C-5E75ACAF3ED4}" destId="{FB7CE782-F37D-461D-9372-B9EE886DD1B2}" srcOrd="0" destOrd="1" presId="urn:microsoft.com/office/officeart/2005/8/layout/vList2"/>
    <dgm:cxn modelId="{353DBDBD-A55C-4F80-8F99-F1F0ECDBEBA2}" srcId="{A49820EC-292C-45FC-8602-1F1BF3FB051B}" destId="{10A595FC-73C1-47DB-A4B9-969DA4C54BAE}" srcOrd="2" destOrd="0" parTransId="{DC05C348-CA8F-4909-9137-7CA1C5310DE7}" sibTransId="{D85CD890-8218-4CA7-8815-D848104BBF52}"/>
    <dgm:cxn modelId="{8FEBD7D9-D3DF-4F14-89B5-42787E14656F}" type="presOf" srcId="{10A595FC-73C1-47DB-A4B9-969DA4C54BAE}" destId="{FB7CE782-F37D-461D-9372-B9EE886DD1B2}" srcOrd="0" destOrd="2" presId="urn:microsoft.com/office/officeart/2005/8/layout/vList2"/>
    <dgm:cxn modelId="{97ABEBF3-2FE2-4C19-88F1-F800A1DAD0EC}" srcId="{A49820EC-292C-45FC-8602-1F1BF3FB051B}" destId="{28486BC9-084B-4EEE-812A-ABE111400123}" srcOrd="0" destOrd="0" parTransId="{2F6EA07B-729C-4329-A371-EDD58E71FDE0}" sibTransId="{59597296-6FE6-492B-A87A-9B4C1B9CAF9F}"/>
    <dgm:cxn modelId="{F01DDBFF-021B-43CF-813B-112ED12259B5}" srcId="{0A776AD9-EE5B-4331-B37A-2589D28E94A8}" destId="{A49820EC-292C-45FC-8602-1F1BF3FB051B}" srcOrd="0" destOrd="0" parTransId="{A58C37DD-5055-4616-A482-58A91167F5E9}" sibTransId="{4714198D-D2D3-4363-B3A3-F22AB9ADADCE}"/>
    <dgm:cxn modelId="{F871ECBD-D82E-4B06-9F8E-4CF3CE35D92C}" type="presParOf" srcId="{0E71CE83-BBAC-4B74-B3AF-E837B5B9C9DB}" destId="{17DF8723-9CC3-4E58-ABEB-FB273606472D}" srcOrd="0" destOrd="0" presId="urn:microsoft.com/office/officeart/2005/8/layout/vList2"/>
    <dgm:cxn modelId="{5EADEAF1-AA4E-4FF5-A948-97CAA0CBBD09}" type="presParOf" srcId="{0E71CE83-BBAC-4B74-B3AF-E837B5B9C9DB}" destId="{FB7CE782-F37D-461D-9372-B9EE886DD1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263054-6678-4BD3-86DC-FB90B0EC4D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60072-D67C-4693-845C-065C4353C323}">
      <dgm:prSet custT="1"/>
      <dgm:spPr/>
      <dgm:t>
        <a:bodyPr/>
        <a:lstStyle/>
        <a:p>
          <a:pPr algn="ctr"/>
          <a:r>
            <a:rPr lang="en-US" sz="3100" dirty="0"/>
            <a:t>Dollar-based Fee</a:t>
          </a:r>
        </a:p>
      </dgm:t>
    </dgm:pt>
    <dgm:pt modelId="{62FDEC9D-79D0-4ED0-A419-BFD3F74B1367}" type="parTrans" cxnId="{F7799730-8E2D-425A-8AC8-0C535B400E24}">
      <dgm:prSet/>
      <dgm:spPr/>
      <dgm:t>
        <a:bodyPr/>
        <a:lstStyle/>
        <a:p>
          <a:endParaRPr lang="en-US"/>
        </a:p>
      </dgm:t>
    </dgm:pt>
    <dgm:pt modelId="{8BA909F5-44F0-4C7F-8F6C-FC96C866FADB}" type="sibTrans" cxnId="{F7799730-8E2D-425A-8AC8-0C535B400E24}">
      <dgm:prSet/>
      <dgm:spPr/>
      <dgm:t>
        <a:bodyPr/>
        <a:lstStyle/>
        <a:p>
          <a:endParaRPr lang="en-US"/>
        </a:p>
      </dgm:t>
    </dgm:pt>
    <dgm:pt modelId="{17C3BECA-EEF3-425C-AE40-3E64F0B0E210}">
      <dgm:prSet custT="1"/>
      <dgm:spPr/>
      <dgm:t>
        <a:bodyPr/>
        <a:lstStyle/>
        <a:p>
          <a:r>
            <a:rPr lang="en-US" sz="2400" dirty="0"/>
            <a:t>Every participant pays the same amount. For example, $20.</a:t>
          </a:r>
        </a:p>
      </dgm:t>
    </dgm:pt>
    <dgm:pt modelId="{D4B742D0-B960-4BAA-92AA-C0D62EE8AE96}" type="parTrans" cxnId="{7D0E39DA-EBC2-4E4D-BAF5-8DEC254EE6BD}">
      <dgm:prSet/>
      <dgm:spPr/>
      <dgm:t>
        <a:bodyPr/>
        <a:lstStyle/>
        <a:p>
          <a:endParaRPr lang="en-US"/>
        </a:p>
      </dgm:t>
    </dgm:pt>
    <dgm:pt modelId="{C284DB6F-5DEC-48D5-9AB5-92884E89D212}" type="sibTrans" cxnId="{7D0E39DA-EBC2-4E4D-BAF5-8DEC254EE6BD}">
      <dgm:prSet/>
      <dgm:spPr/>
      <dgm:t>
        <a:bodyPr/>
        <a:lstStyle/>
        <a:p>
          <a:endParaRPr lang="en-US"/>
        </a:p>
      </dgm:t>
    </dgm:pt>
    <dgm:pt modelId="{40E3968D-A9A4-4681-B427-A37333980896}">
      <dgm:prSet custT="1"/>
      <dgm:spPr/>
      <dgm:t>
        <a:bodyPr/>
        <a:lstStyle/>
        <a:p>
          <a:r>
            <a:rPr lang="en-US" sz="2400" dirty="0"/>
            <a:t>Will drive Service Provider revenue at the start of the Program.</a:t>
          </a:r>
        </a:p>
      </dgm:t>
    </dgm:pt>
    <dgm:pt modelId="{C2D6C160-E04D-4547-B290-BCC9B9155B9B}" type="parTrans" cxnId="{7DA42FB4-3292-4598-902F-BB7BB34A01F7}">
      <dgm:prSet/>
      <dgm:spPr/>
      <dgm:t>
        <a:bodyPr/>
        <a:lstStyle/>
        <a:p>
          <a:endParaRPr lang="en-US"/>
        </a:p>
      </dgm:t>
    </dgm:pt>
    <dgm:pt modelId="{8152F3EB-5F2D-45EF-856C-F2EE4442C6B7}" type="sibTrans" cxnId="{7DA42FB4-3292-4598-902F-BB7BB34A01F7}">
      <dgm:prSet/>
      <dgm:spPr/>
      <dgm:t>
        <a:bodyPr/>
        <a:lstStyle/>
        <a:p>
          <a:endParaRPr lang="en-US"/>
        </a:p>
      </dgm:t>
    </dgm:pt>
    <dgm:pt modelId="{8800A306-FEDE-4DFE-8337-12D21C6C71FF}">
      <dgm:prSet custT="1"/>
      <dgm:spPr/>
      <dgm:t>
        <a:bodyPr/>
        <a:lstStyle/>
        <a:p>
          <a:r>
            <a:rPr lang="en-US" sz="2400" dirty="0"/>
            <a:t>As participation increases, the revenue will increase.</a:t>
          </a:r>
        </a:p>
      </dgm:t>
    </dgm:pt>
    <dgm:pt modelId="{FBD9F9DD-A61E-4D19-9125-7BB3058772D1}" type="parTrans" cxnId="{0DE808A5-E443-4033-BCD7-BC1F060717D9}">
      <dgm:prSet/>
      <dgm:spPr/>
      <dgm:t>
        <a:bodyPr/>
        <a:lstStyle/>
        <a:p>
          <a:endParaRPr lang="en-US"/>
        </a:p>
      </dgm:t>
    </dgm:pt>
    <dgm:pt modelId="{D5CC848D-EAB3-4C9C-B3C9-7093C6518D75}" type="sibTrans" cxnId="{0DE808A5-E443-4033-BCD7-BC1F060717D9}">
      <dgm:prSet/>
      <dgm:spPr/>
      <dgm:t>
        <a:bodyPr/>
        <a:lstStyle/>
        <a:p>
          <a:endParaRPr lang="en-US"/>
        </a:p>
      </dgm:t>
    </dgm:pt>
    <dgm:pt modelId="{6BF63914-65D2-42D6-8E94-C8202BF0C34F}">
      <dgm:prSet custT="1"/>
      <dgm:spPr/>
      <dgm:t>
        <a:bodyPr/>
        <a:lstStyle/>
        <a:p>
          <a:r>
            <a:rPr lang="en-US" sz="2400" dirty="0"/>
            <a:t>It is possible that a participant may pay fees in excess of what they might earn.</a:t>
          </a:r>
        </a:p>
      </dgm:t>
    </dgm:pt>
    <dgm:pt modelId="{19FB0596-9FAE-47E1-A90D-CBB5AA2FEFEA}" type="parTrans" cxnId="{B67B3F51-8B5C-43F5-AA8B-41B398CCCC0F}">
      <dgm:prSet/>
      <dgm:spPr/>
      <dgm:t>
        <a:bodyPr/>
        <a:lstStyle/>
        <a:p>
          <a:endParaRPr lang="en-US"/>
        </a:p>
      </dgm:t>
    </dgm:pt>
    <dgm:pt modelId="{1B1BEC16-28CA-4FE7-9624-36725598F68B}" type="sibTrans" cxnId="{B67B3F51-8B5C-43F5-AA8B-41B398CCCC0F}">
      <dgm:prSet/>
      <dgm:spPr/>
      <dgm:t>
        <a:bodyPr/>
        <a:lstStyle/>
        <a:p>
          <a:endParaRPr lang="en-US"/>
        </a:p>
      </dgm:t>
    </dgm:pt>
    <dgm:pt modelId="{B8419CD0-63F5-4EDB-BCAE-0B8C13F71EF0}">
      <dgm:prSet custT="1"/>
      <dgm:spPr/>
      <dgm:t>
        <a:bodyPr/>
        <a:lstStyle/>
        <a:p>
          <a:r>
            <a:rPr lang="en-US" sz="2400" dirty="0"/>
            <a:t>Fairest way to collect fees.</a:t>
          </a:r>
        </a:p>
      </dgm:t>
    </dgm:pt>
    <dgm:pt modelId="{C18889D4-6B1B-4A5A-BEA3-78F28A64BADC}" type="parTrans" cxnId="{EB58849D-D302-4085-826D-46F6762A0F4E}">
      <dgm:prSet/>
      <dgm:spPr/>
      <dgm:t>
        <a:bodyPr/>
        <a:lstStyle/>
        <a:p>
          <a:endParaRPr lang="en-US"/>
        </a:p>
      </dgm:t>
    </dgm:pt>
    <dgm:pt modelId="{D43C402F-CB65-4A85-8BD9-6871AD6B9D20}" type="sibTrans" cxnId="{EB58849D-D302-4085-826D-46F6762A0F4E}">
      <dgm:prSet/>
      <dgm:spPr/>
      <dgm:t>
        <a:bodyPr/>
        <a:lstStyle/>
        <a:p>
          <a:endParaRPr lang="en-US"/>
        </a:p>
      </dgm:t>
    </dgm:pt>
    <dgm:pt modelId="{F3FA5FB1-F0CE-4F2A-AA5A-97B0E53B9826}" type="pres">
      <dgm:prSet presAssocID="{D7263054-6678-4BD3-86DC-FB90B0EC4D4E}" presName="linear" presStyleCnt="0">
        <dgm:presLayoutVars>
          <dgm:animLvl val="lvl"/>
          <dgm:resizeHandles val="exact"/>
        </dgm:presLayoutVars>
      </dgm:prSet>
      <dgm:spPr/>
    </dgm:pt>
    <dgm:pt modelId="{69DCC7F9-6370-48A6-B6B1-67520E53FB62}" type="pres">
      <dgm:prSet presAssocID="{7BF60072-D67C-4693-845C-065C4353C323}" presName="parentText" presStyleLbl="node1" presStyleIdx="0" presStyleCnt="1" custScaleY="62122" custLinFactNeighborX="0" custLinFactNeighborY="-6300">
        <dgm:presLayoutVars>
          <dgm:chMax val="0"/>
          <dgm:bulletEnabled val="1"/>
        </dgm:presLayoutVars>
      </dgm:prSet>
      <dgm:spPr/>
    </dgm:pt>
    <dgm:pt modelId="{31D76339-8EE2-442A-935E-F0AB9DDBBEB0}" type="pres">
      <dgm:prSet presAssocID="{7BF60072-D67C-4693-845C-065C4353C32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CE400E-025E-498E-8180-02CB315C5482}" type="presOf" srcId="{D7263054-6678-4BD3-86DC-FB90B0EC4D4E}" destId="{F3FA5FB1-F0CE-4F2A-AA5A-97B0E53B9826}" srcOrd="0" destOrd="0" presId="urn:microsoft.com/office/officeart/2005/8/layout/vList2"/>
    <dgm:cxn modelId="{62C8EE1C-38C6-414A-91B8-77C3C0A68BA4}" type="presOf" srcId="{17C3BECA-EEF3-425C-AE40-3E64F0B0E210}" destId="{31D76339-8EE2-442A-935E-F0AB9DDBBEB0}" srcOrd="0" destOrd="0" presId="urn:microsoft.com/office/officeart/2005/8/layout/vList2"/>
    <dgm:cxn modelId="{BB07382A-424E-4EF0-8DFA-DD967C7EE5F7}" type="presOf" srcId="{6BF63914-65D2-42D6-8E94-C8202BF0C34F}" destId="{31D76339-8EE2-442A-935E-F0AB9DDBBEB0}" srcOrd="0" destOrd="3" presId="urn:microsoft.com/office/officeart/2005/8/layout/vList2"/>
    <dgm:cxn modelId="{F7799730-8E2D-425A-8AC8-0C535B400E24}" srcId="{D7263054-6678-4BD3-86DC-FB90B0EC4D4E}" destId="{7BF60072-D67C-4693-845C-065C4353C323}" srcOrd="0" destOrd="0" parTransId="{62FDEC9D-79D0-4ED0-A419-BFD3F74B1367}" sibTransId="{8BA909F5-44F0-4C7F-8F6C-FC96C866FADB}"/>
    <dgm:cxn modelId="{94659939-11AD-40FB-A822-AB9CE6937694}" type="presOf" srcId="{40E3968D-A9A4-4681-B427-A37333980896}" destId="{31D76339-8EE2-442A-935E-F0AB9DDBBEB0}" srcOrd="0" destOrd="1" presId="urn:microsoft.com/office/officeart/2005/8/layout/vList2"/>
    <dgm:cxn modelId="{64B3E84B-13CD-4AEB-B406-113D813E761D}" type="presOf" srcId="{7BF60072-D67C-4693-845C-065C4353C323}" destId="{69DCC7F9-6370-48A6-B6B1-67520E53FB62}" srcOrd="0" destOrd="0" presId="urn:microsoft.com/office/officeart/2005/8/layout/vList2"/>
    <dgm:cxn modelId="{B67B3F51-8B5C-43F5-AA8B-41B398CCCC0F}" srcId="{7BF60072-D67C-4693-845C-065C4353C323}" destId="{6BF63914-65D2-42D6-8E94-C8202BF0C34F}" srcOrd="3" destOrd="0" parTransId="{19FB0596-9FAE-47E1-A90D-CBB5AA2FEFEA}" sibTransId="{1B1BEC16-28CA-4FE7-9624-36725598F68B}"/>
    <dgm:cxn modelId="{EB58849D-D302-4085-826D-46F6762A0F4E}" srcId="{7BF60072-D67C-4693-845C-065C4353C323}" destId="{B8419CD0-63F5-4EDB-BCAE-0B8C13F71EF0}" srcOrd="4" destOrd="0" parTransId="{C18889D4-6B1B-4A5A-BEA3-78F28A64BADC}" sibTransId="{D43C402F-CB65-4A85-8BD9-6871AD6B9D20}"/>
    <dgm:cxn modelId="{0DE808A5-E443-4033-BCD7-BC1F060717D9}" srcId="{7BF60072-D67C-4693-845C-065C4353C323}" destId="{8800A306-FEDE-4DFE-8337-12D21C6C71FF}" srcOrd="2" destOrd="0" parTransId="{FBD9F9DD-A61E-4D19-9125-7BB3058772D1}" sibTransId="{D5CC848D-EAB3-4C9C-B3C9-7093C6518D75}"/>
    <dgm:cxn modelId="{7DA42FB4-3292-4598-902F-BB7BB34A01F7}" srcId="{7BF60072-D67C-4693-845C-065C4353C323}" destId="{40E3968D-A9A4-4681-B427-A37333980896}" srcOrd="1" destOrd="0" parTransId="{C2D6C160-E04D-4547-B290-BCC9B9155B9B}" sibTransId="{8152F3EB-5F2D-45EF-856C-F2EE4442C6B7}"/>
    <dgm:cxn modelId="{9AE73ED7-093F-404F-836C-227A25005131}" type="presOf" srcId="{B8419CD0-63F5-4EDB-BCAE-0B8C13F71EF0}" destId="{31D76339-8EE2-442A-935E-F0AB9DDBBEB0}" srcOrd="0" destOrd="4" presId="urn:microsoft.com/office/officeart/2005/8/layout/vList2"/>
    <dgm:cxn modelId="{7D0E39DA-EBC2-4E4D-BAF5-8DEC254EE6BD}" srcId="{7BF60072-D67C-4693-845C-065C4353C323}" destId="{17C3BECA-EEF3-425C-AE40-3E64F0B0E210}" srcOrd="0" destOrd="0" parTransId="{D4B742D0-B960-4BAA-92AA-C0D62EE8AE96}" sibTransId="{C284DB6F-5DEC-48D5-9AB5-92884E89D212}"/>
    <dgm:cxn modelId="{62B148DC-9724-4E09-9743-512373951170}" type="presOf" srcId="{8800A306-FEDE-4DFE-8337-12D21C6C71FF}" destId="{31D76339-8EE2-442A-935E-F0AB9DDBBEB0}" srcOrd="0" destOrd="2" presId="urn:microsoft.com/office/officeart/2005/8/layout/vList2"/>
    <dgm:cxn modelId="{F699237A-D8E1-47DD-8120-B2FF7A0E2324}" type="presParOf" srcId="{F3FA5FB1-F0CE-4F2A-AA5A-97B0E53B9826}" destId="{69DCC7F9-6370-48A6-B6B1-67520E53FB62}" srcOrd="0" destOrd="0" presId="urn:microsoft.com/office/officeart/2005/8/layout/vList2"/>
    <dgm:cxn modelId="{09C8CD73-AEB7-47D2-9971-9DBB8292F825}" type="presParOf" srcId="{F3FA5FB1-F0CE-4F2A-AA5A-97B0E53B9826}" destId="{31D76339-8EE2-442A-935E-F0AB9DDBBE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31C4F-FF90-4804-B8BB-A58D8419E28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225D7-5A53-4F6B-9D6F-EB39E3617D74}">
      <dgm:prSet/>
      <dgm:spPr/>
      <dgm:t>
        <a:bodyPr/>
        <a:lstStyle/>
        <a:p>
          <a:r>
            <a:rPr lang="en-US"/>
            <a:t>Contacts employers to enroll them in the Program</a:t>
          </a:r>
        </a:p>
      </dgm:t>
    </dgm:pt>
    <dgm:pt modelId="{591167C8-6AED-4BAF-9DD7-64B314E7624A}" type="parTrans" cxnId="{D4F853B3-0D46-407E-8DCE-1E12ADA9E994}">
      <dgm:prSet/>
      <dgm:spPr/>
      <dgm:t>
        <a:bodyPr/>
        <a:lstStyle/>
        <a:p>
          <a:endParaRPr lang="en-US"/>
        </a:p>
      </dgm:t>
    </dgm:pt>
    <dgm:pt modelId="{4BAB6553-6012-4CB3-ABDA-E783C68FB2A8}" type="sibTrans" cxnId="{D4F853B3-0D46-407E-8DCE-1E12ADA9E994}">
      <dgm:prSet/>
      <dgm:spPr/>
      <dgm:t>
        <a:bodyPr/>
        <a:lstStyle/>
        <a:p>
          <a:endParaRPr lang="en-US"/>
        </a:p>
      </dgm:t>
    </dgm:pt>
    <dgm:pt modelId="{6D37A125-8D0B-4F75-8B6B-AA39CF26DAFD}">
      <dgm:prSet/>
      <dgm:spPr/>
      <dgm:t>
        <a:bodyPr/>
        <a:lstStyle/>
        <a:p>
          <a:r>
            <a:rPr lang="en-US"/>
            <a:t>Works with employers to set up payroll interface</a:t>
          </a:r>
        </a:p>
      </dgm:t>
    </dgm:pt>
    <dgm:pt modelId="{63341BEF-3B94-4208-A073-D316736DE43C}" type="parTrans" cxnId="{38CD5A68-3B64-4157-8828-4193AC589EE2}">
      <dgm:prSet/>
      <dgm:spPr/>
      <dgm:t>
        <a:bodyPr/>
        <a:lstStyle/>
        <a:p>
          <a:endParaRPr lang="en-US"/>
        </a:p>
      </dgm:t>
    </dgm:pt>
    <dgm:pt modelId="{BE41A4E5-1AA6-4D14-8CF5-5EBCBCA9376D}" type="sibTrans" cxnId="{38CD5A68-3B64-4157-8828-4193AC589EE2}">
      <dgm:prSet/>
      <dgm:spPr/>
      <dgm:t>
        <a:bodyPr/>
        <a:lstStyle/>
        <a:p>
          <a:endParaRPr lang="en-US"/>
        </a:p>
      </dgm:t>
    </dgm:pt>
    <dgm:pt modelId="{422846F9-5777-4D91-A8FD-6DCC9155D428}">
      <dgm:prSet/>
      <dgm:spPr/>
      <dgm:t>
        <a:bodyPr/>
        <a:lstStyle/>
        <a:p>
          <a:r>
            <a:rPr lang="en-US"/>
            <a:t>Receives ongoing payroll deductions from employer</a:t>
          </a:r>
        </a:p>
      </dgm:t>
    </dgm:pt>
    <dgm:pt modelId="{B9A2D7F3-6DFE-4288-ADDF-FF2667700C1B}" type="parTrans" cxnId="{23C87AFD-1373-426B-8E86-C9A8514811AB}">
      <dgm:prSet/>
      <dgm:spPr/>
      <dgm:t>
        <a:bodyPr/>
        <a:lstStyle/>
        <a:p>
          <a:endParaRPr lang="en-US"/>
        </a:p>
      </dgm:t>
    </dgm:pt>
    <dgm:pt modelId="{0C938F6A-1365-4891-816D-6B74736C54E1}" type="sibTrans" cxnId="{23C87AFD-1373-426B-8E86-C9A8514811AB}">
      <dgm:prSet/>
      <dgm:spPr/>
      <dgm:t>
        <a:bodyPr/>
        <a:lstStyle/>
        <a:p>
          <a:endParaRPr lang="en-US"/>
        </a:p>
      </dgm:t>
    </dgm:pt>
    <dgm:pt modelId="{428572AB-E349-480B-9B4A-254F5B810310}" type="pres">
      <dgm:prSet presAssocID="{BA531C4F-FF90-4804-B8BB-A58D8419E28A}" presName="vert0" presStyleCnt="0">
        <dgm:presLayoutVars>
          <dgm:dir/>
          <dgm:animOne val="branch"/>
          <dgm:animLvl val="lvl"/>
        </dgm:presLayoutVars>
      </dgm:prSet>
      <dgm:spPr/>
    </dgm:pt>
    <dgm:pt modelId="{FB7DBEE0-D3D0-40E4-B51E-762C3705CB36}" type="pres">
      <dgm:prSet presAssocID="{094225D7-5A53-4F6B-9D6F-EB39E3617D74}" presName="thickLine" presStyleLbl="alignNode1" presStyleIdx="0" presStyleCnt="3"/>
      <dgm:spPr/>
    </dgm:pt>
    <dgm:pt modelId="{DFB1782E-EBAD-4D97-96A5-857021C3D528}" type="pres">
      <dgm:prSet presAssocID="{094225D7-5A53-4F6B-9D6F-EB39E3617D74}" presName="horz1" presStyleCnt="0"/>
      <dgm:spPr/>
    </dgm:pt>
    <dgm:pt modelId="{AAE7FD41-D64A-41EB-8CDF-E670053015E0}" type="pres">
      <dgm:prSet presAssocID="{094225D7-5A53-4F6B-9D6F-EB39E3617D74}" presName="tx1" presStyleLbl="revTx" presStyleIdx="0" presStyleCnt="3"/>
      <dgm:spPr/>
    </dgm:pt>
    <dgm:pt modelId="{EC8F3918-4A01-41C5-8E87-31A3B11D20ED}" type="pres">
      <dgm:prSet presAssocID="{094225D7-5A53-4F6B-9D6F-EB39E3617D74}" presName="vert1" presStyleCnt="0"/>
      <dgm:spPr/>
    </dgm:pt>
    <dgm:pt modelId="{4551C737-13FA-4488-8613-81795018D2CD}" type="pres">
      <dgm:prSet presAssocID="{6D37A125-8D0B-4F75-8B6B-AA39CF26DAFD}" presName="thickLine" presStyleLbl="alignNode1" presStyleIdx="1" presStyleCnt="3"/>
      <dgm:spPr/>
    </dgm:pt>
    <dgm:pt modelId="{50A19576-8F2B-4739-9B87-2B8C657DAA75}" type="pres">
      <dgm:prSet presAssocID="{6D37A125-8D0B-4F75-8B6B-AA39CF26DAFD}" presName="horz1" presStyleCnt="0"/>
      <dgm:spPr/>
    </dgm:pt>
    <dgm:pt modelId="{5B6D4596-9C78-4778-849E-DB5B447D3496}" type="pres">
      <dgm:prSet presAssocID="{6D37A125-8D0B-4F75-8B6B-AA39CF26DAFD}" presName="tx1" presStyleLbl="revTx" presStyleIdx="1" presStyleCnt="3"/>
      <dgm:spPr/>
    </dgm:pt>
    <dgm:pt modelId="{96A71FB8-36FA-4FDF-BE1F-78C422BBA710}" type="pres">
      <dgm:prSet presAssocID="{6D37A125-8D0B-4F75-8B6B-AA39CF26DAFD}" presName="vert1" presStyleCnt="0"/>
      <dgm:spPr/>
    </dgm:pt>
    <dgm:pt modelId="{2ABD66D1-7203-4007-B305-C054F3961EC6}" type="pres">
      <dgm:prSet presAssocID="{422846F9-5777-4D91-A8FD-6DCC9155D428}" presName="thickLine" presStyleLbl="alignNode1" presStyleIdx="2" presStyleCnt="3"/>
      <dgm:spPr/>
    </dgm:pt>
    <dgm:pt modelId="{7A0F2919-8501-42C3-95B0-2F5C82673F4B}" type="pres">
      <dgm:prSet presAssocID="{422846F9-5777-4D91-A8FD-6DCC9155D428}" presName="horz1" presStyleCnt="0"/>
      <dgm:spPr/>
    </dgm:pt>
    <dgm:pt modelId="{DE7A6C54-C94E-40B9-98ED-30015F5F2C65}" type="pres">
      <dgm:prSet presAssocID="{422846F9-5777-4D91-A8FD-6DCC9155D428}" presName="tx1" presStyleLbl="revTx" presStyleIdx="2" presStyleCnt="3"/>
      <dgm:spPr/>
    </dgm:pt>
    <dgm:pt modelId="{586A01FF-1D29-42F6-82F0-98B929F23C4F}" type="pres">
      <dgm:prSet presAssocID="{422846F9-5777-4D91-A8FD-6DCC9155D428}" presName="vert1" presStyleCnt="0"/>
      <dgm:spPr/>
    </dgm:pt>
  </dgm:ptLst>
  <dgm:cxnLst>
    <dgm:cxn modelId="{22563C06-784B-492E-9AB5-773335F7F38A}" type="presOf" srcId="{BA531C4F-FF90-4804-B8BB-A58D8419E28A}" destId="{428572AB-E349-480B-9B4A-254F5B810310}" srcOrd="0" destOrd="0" presId="urn:microsoft.com/office/officeart/2008/layout/LinedList"/>
    <dgm:cxn modelId="{38CD5A68-3B64-4157-8828-4193AC589EE2}" srcId="{BA531C4F-FF90-4804-B8BB-A58D8419E28A}" destId="{6D37A125-8D0B-4F75-8B6B-AA39CF26DAFD}" srcOrd="1" destOrd="0" parTransId="{63341BEF-3B94-4208-A073-D316736DE43C}" sibTransId="{BE41A4E5-1AA6-4D14-8CF5-5EBCBCA9376D}"/>
    <dgm:cxn modelId="{8658DAAB-DAA5-44EC-B289-A76A7B5F1A66}" type="presOf" srcId="{6D37A125-8D0B-4F75-8B6B-AA39CF26DAFD}" destId="{5B6D4596-9C78-4778-849E-DB5B447D3496}" srcOrd="0" destOrd="0" presId="urn:microsoft.com/office/officeart/2008/layout/LinedList"/>
    <dgm:cxn modelId="{D4F853B3-0D46-407E-8DCE-1E12ADA9E994}" srcId="{BA531C4F-FF90-4804-B8BB-A58D8419E28A}" destId="{094225D7-5A53-4F6B-9D6F-EB39E3617D74}" srcOrd="0" destOrd="0" parTransId="{591167C8-6AED-4BAF-9DD7-64B314E7624A}" sibTransId="{4BAB6553-6012-4CB3-ABDA-E783C68FB2A8}"/>
    <dgm:cxn modelId="{73CE2CC2-F4ED-437E-983F-9D07B4D1686C}" type="presOf" srcId="{094225D7-5A53-4F6B-9D6F-EB39E3617D74}" destId="{AAE7FD41-D64A-41EB-8CDF-E670053015E0}" srcOrd="0" destOrd="0" presId="urn:microsoft.com/office/officeart/2008/layout/LinedList"/>
    <dgm:cxn modelId="{6D23B4D1-4B05-4D66-8E7F-1F94DBDBB6AC}" type="presOf" srcId="{422846F9-5777-4D91-A8FD-6DCC9155D428}" destId="{DE7A6C54-C94E-40B9-98ED-30015F5F2C65}" srcOrd="0" destOrd="0" presId="urn:microsoft.com/office/officeart/2008/layout/LinedList"/>
    <dgm:cxn modelId="{23C87AFD-1373-426B-8E86-C9A8514811AB}" srcId="{BA531C4F-FF90-4804-B8BB-A58D8419E28A}" destId="{422846F9-5777-4D91-A8FD-6DCC9155D428}" srcOrd="2" destOrd="0" parTransId="{B9A2D7F3-6DFE-4288-ADDF-FF2667700C1B}" sibTransId="{0C938F6A-1365-4891-816D-6B74736C54E1}"/>
    <dgm:cxn modelId="{0C82FB1B-8180-49EB-B872-49C4B0BA7E06}" type="presParOf" srcId="{428572AB-E349-480B-9B4A-254F5B810310}" destId="{FB7DBEE0-D3D0-40E4-B51E-762C3705CB36}" srcOrd="0" destOrd="0" presId="urn:microsoft.com/office/officeart/2008/layout/LinedList"/>
    <dgm:cxn modelId="{290405B8-563E-4962-AED0-12BD6885B6D3}" type="presParOf" srcId="{428572AB-E349-480B-9B4A-254F5B810310}" destId="{DFB1782E-EBAD-4D97-96A5-857021C3D528}" srcOrd="1" destOrd="0" presId="urn:microsoft.com/office/officeart/2008/layout/LinedList"/>
    <dgm:cxn modelId="{E64C5F4A-0689-493C-BB15-AB2B65143CF7}" type="presParOf" srcId="{DFB1782E-EBAD-4D97-96A5-857021C3D528}" destId="{AAE7FD41-D64A-41EB-8CDF-E670053015E0}" srcOrd="0" destOrd="0" presId="urn:microsoft.com/office/officeart/2008/layout/LinedList"/>
    <dgm:cxn modelId="{A0486876-E424-4D68-A345-65B3A95AA0A8}" type="presParOf" srcId="{DFB1782E-EBAD-4D97-96A5-857021C3D528}" destId="{EC8F3918-4A01-41C5-8E87-31A3B11D20ED}" srcOrd="1" destOrd="0" presId="urn:microsoft.com/office/officeart/2008/layout/LinedList"/>
    <dgm:cxn modelId="{1F65E696-299E-4A0F-9F42-BA7B8593ED6A}" type="presParOf" srcId="{428572AB-E349-480B-9B4A-254F5B810310}" destId="{4551C737-13FA-4488-8613-81795018D2CD}" srcOrd="2" destOrd="0" presId="urn:microsoft.com/office/officeart/2008/layout/LinedList"/>
    <dgm:cxn modelId="{EC1F6401-C53B-425E-8309-75F505E33FCD}" type="presParOf" srcId="{428572AB-E349-480B-9B4A-254F5B810310}" destId="{50A19576-8F2B-4739-9B87-2B8C657DAA75}" srcOrd="3" destOrd="0" presId="urn:microsoft.com/office/officeart/2008/layout/LinedList"/>
    <dgm:cxn modelId="{EFDA0C18-B20C-4893-9E06-3233B7F2A696}" type="presParOf" srcId="{50A19576-8F2B-4739-9B87-2B8C657DAA75}" destId="{5B6D4596-9C78-4778-849E-DB5B447D3496}" srcOrd="0" destOrd="0" presId="urn:microsoft.com/office/officeart/2008/layout/LinedList"/>
    <dgm:cxn modelId="{1F7ED2CA-FA6E-4CF3-8249-A11CD843160C}" type="presParOf" srcId="{50A19576-8F2B-4739-9B87-2B8C657DAA75}" destId="{96A71FB8-36FA-4FDF-BE1F-78C422BBA710}" srcOrd="1" destOrd="0" presId="urn:microsoft.com/office/officeart/2008/layout/LinedList"/>
    <dgm:cxn modelId="{A40D6B9C-F2A5-4279-BE10-6180C5ECC00D}" type="presParOf" srcId="{428572AB-E349-480B-9B4A-254F5B810310}" destId="{2ABD66D1-7203-4007-B305-C054F3961EC6}" srcOrd="4" destOrd="0" presId="urn:microsoft.com/office/officeart/2008/layout/LinedList"/>
    <dgm:cxn modelId="{E35790FE-4556-430C-9CDF-C82FD6494357}" type="presParOf" srcId="{428572AB-E349-480B-9B4A-254F5B810310}" destId="{7A0F2919-8501-42C3-95B0-2F5C82673F4B}" srcOrd="5" destOrd="0" presId="urn:microsoft.com/office/officeart/2008/layout/LinedList"/>
    <dgm:cxn modelId="{63C6DBF4-56D3-4BA3-93BA-908DA0C4C891}" type="presParOf" srcId="{7A0F2919-8501-42C3-95B0-2F5C82673F4B}" destId="{DE7A6C54-C94E-40B9-98ED-30015F5F2C65}" srcOrd="0" destOrd="0" presId="urn:microsoft.com/office/officeart/2008/layout/LinedList"/>
    <dgm:cxn modelId="{01EC7719-1C60-499D-A0F3-CBA88A58FFA0}" type="presParOf" srcId="{7A0F2919-8501-42C3-95B0-2F5C82673F4B}" destId="{586A01FF-1D29-42F6-82F0-98B929F23C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45E69-2AD8-44C2-9963-74DEA28E73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12CA41-E874-44B5-8BB2-FD4DFED98A2D}">
      <dgm:prSet/>
      <dgm:spPr/>
      <dgm:t>
        <a:bodyPr/>
        <a:lstStyle/>
        <a:p>
          <a:r>
            <a:rPr lang="en-US" dirty="0"/>
            <a:t>What does a Service Provider Do?</a:t>
          </a:r>
          <a:br>
            <a:rPr lang="en-US" dirty="0"/>
          </a:br>
          <a:r>
            <a:rPr lang="en-US" dirty="0"/>
            <a:t>For the </a:t>
          </a:r>
          <a:r>
            <a:rPr lang="en-US" b="1" dirty="0">
              <a:solidFill>
                <a:schemeClr val="accent2"/>
              </a:solidFill>
            </a:rPr>
            <a:t>Employee</a:t>
          </a:r>
          <a:r>
            <a:rPr lang="en-US" b="1" dirty="0">
              <a:sym typeface="Symbol" panose="05050102010706020507" pitchFamily="18" charset="2"/>
            </a:rPr>
            <a:t></a:t>
          </a:r>
          <a:endParaRPr lang="en-US" dirty="0"/>
        </a:p>
      </dgm:t>
    </dgm:pt>
    <dgm:pt modelId="{64F8E756-57FB-4732-A3C2-7A331AB394C1}" type="parTrans" cxnId="{4F1E2C35-B5BF-4508-BA8B-2A475238E218}">
      <dgm:prSet/>
      <dgm:spPr/>
      <dgm:t>
        <a:bodyPr/>
        <a:lstStyle/>
        <a:p>
          <a:endParaRPr lang="en-US"/>
        </a:p>
      </dgm:t>
    </dgm:pt>
    <dgm:pt modelId="{FB2E3EC4-DD97-4587-8C26-684D64493E26}" type="sibTrans" cxnId="{4F1E2C35-B5BF-4508-BA8B-2A475238E218}">
      <dgm:prSet/>
      <dgm:spPr/>
      <dgm:t>
        <a:bodyPr/>
        <a:lstStyle/>
        <a:p>
          <a:endParaRPr lang="en-US"/>
        </a:p>
      </dgm:t>
    </dgm:pt>
    <dgm:pt modelId="{E0EF73F1-532C-46A4-9AB0-C6EA78143782}" type="pres">
      <dgm:prSet presAssocID="{46445E69-2AD8-44C2-9963-74DEA28E7319}" presName="linear" presStyleCnt="0">
        <dgm:presLayoutVars>
          <dgm:animLvl val="lvl"/>
          <dgm:resizeHandles val="exact"/>
        </dgm:presLayoutVars>
      </dgm:prSet>
      <dgm:spPr/>
    </dgm:pt>
    <dgm:pt modelId="{903DADC3-BD96-4239-9418-576F579498D9}" type="pres">
      <dgm:prSet presAssocID="{9612CA41-E874-44B5-8BB2-FD4DFED98A2D}" presName="parentText" presStyleLbl="node1" presStyleIdx="0" presStyleCnt="1" custLinFactNeighborX="3197" custLinFactNeighborY="0">
        <dgm:presLayoutVars>
          <dgm:chMax val="0"/>
          <dgm:bulletEnabled val="1"/>
        </dgm:presLayoutVars>
      </dgm:prSet>
      <dgm:spPr/>
    </dgm:pt>
  </dgm:ptLst>
  <dgm:cxnLst>
    <dgm:cxn modelId="{4F1E2C35-B5BF-4508-BA8B-2A475238E218}" srcId="{46445E69-2AD8-44C2-9963-74DEA28E7319}" destId="{9612CA41-E874-44B5-8BB2-FD4DFED98A2D}" srcOrd="0" destOrd="0" parTransId="{64F8E756-57FB-4732-A3C2-7A331AB394C1}" sibTransId="{FB2E3EC4-DD97-4587-8C26-684D64493E26}"/>
    <dgm:cxn modelId="{1D60CF5A-B5D1-4397-B725-58F39FAE6726}" type="presOf" srcId="{46445E69-2AD8-44C2-9963-74DEA28E7319}" destId="{E0EF73F1-532C-46A4-9AB0-C6EA78143782}" srcOrd="0" destOrd="0" presId="urn:microsoft.com/office/officeart/2005/8/layout/vList2"/>
    <dgm:cxn modelId="{2F35DD97-7C60-490B-BFEE-1E2F4B74476B}" type="presOf" srcId="{9612CA41-E874-44B5-8BB2-FD4DFED98A2D}" destId="{903DADC3-BD96-4239-9418-576F579498D9}" srcOrd="0" destOrd="0" presId="urn:microsoft.com/office/officeart/2005/8/layout/vList2"/>
    <dgm:cxn modelId="{A7684CD0-D086-4BE1-8E92-CDE5F3CE8155}" type="presParOf" srcId="{E0EF73F1-532C-46A4-9AB0-C6EA78143782}" destId="{903DADC3-BD96-4239-9418-576F579498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31C4F-FF90-4804-B8BB-A58D8419E28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225D7-5A53-4F6B-9D6F-EB39E3617D74}">
      <dgm:prSet/>
      <dgm:spPr/>
      <dgm:t>
        <a:bodyPr/>
        <a:lstStyle/>
        <a:p>
          <a:r>
            <a:rPr lang="en-US" dirty="0"/>
            <a:t>Collects individual employee data: name, social security number, address, etc.</a:t>
          </a:r>
        </a:p>
      </dgm:t>
    </dgm:pt>
    <dgm:pt modelId="{591167C8-6AED-4BAF-9DD7-64B314E7624A}" type="parTrans" cxnId="{D4F853B3-0D46-407E-8DCE-1E12ADA9E994}">
      <dgm:prSet/>
      <dgm:spPr/>
      <dgm:t>
        <a:bodyPr/>
        <a:lstStyle/>
        <a:p>
          <a:endParaRPr lang="en-US"/>
        </a:p>
      </dgm:t>
    </dgm:pt>
    <dgm:pt modelId="{4BAB6553-6012-4CB3-ABDA-E783C68FB2A8}" type="sibTrans" cxnId="{D4F853B3-0D46-407E-8DCE-1E12ADA9E994}">
      <dgm:prSet/>
      <dgm:spPr/>
      <dgm:t>
        <a:bodyPr/>
        <a:lstStyle/>
        <a:p>
          <a:endParaRPr lang="en-US"/>
        </a:p>
      </dgm:t>
    </dgm:pt>
    <dgm:pt modelId="{6D37A125-8D0B-4F75-8B6B-AA39CF26DAFD}">
      <dgm:prSet/>
      <dgm:spPr/>
      <dgm:t>
        <a:bodyPr/>
        <a:lstStyle/>
        <a:p>
          <a:r>
            <a:rPr lang="en-US"/>
            <a:t>Posts ongoing contributions to employee’s accounts</a:t>
          </a:r>
        </a:p>
      </dgm:t>
    </dgm:pt>
    <dgm:pt modelId="{63341BEF-3B94-4208-A073-D316736DE43C}" type="parTrans" cxnId="{38CD5A68-3B64-4157-8828-4193AC589EE2}">
      <dgm:prSet/>
      <dgm:spPr/>
      <dgm:t>
        <a:bodyPr/>
        <a:lstStyle/>
        <a:p>
          <a:endParaRPr lang="en-US"/>
        </a:p>
      </dgm:t>
    </dgm:pt>
    <dgm:pt modelId="{BE41A4E5-1AA6-4D14-8CF5-5EBCBCA9376D}" type="sibTrans" cxnId="{38CD5A68-3B64-4157-8828-4193AC589EE2}">
      <dgm:prSet/>
      <dgm:spPr/>
      <dgm:t>
        <a:bodyPr/>
        <a:lstStyle/>
        <a:p>
          <a:endParaRPr lang="en-US"/>
        </a:p>
      </dgm:t>
    </dgm:pt>
    <dgm:pt modelId="{422846F9-5777-4D91-A8FD-6DCC9155D428}">
      <dgm:prSet/>
      <dgm:spPr/>
      <dgm:t>
        <a:bodyPr/>
        <a:lstStyle/>
        <a:p>
          <a:r>
            <a:rPr lang="en-US" dirty="0"/>
            <a:t>Posts daily investment gains and losses and makes any trades as requested by the employee</a:t>
          </a:r>
        </a:p>
      </dgm:t>
    </dgm:pt>
    <dgm:pt modelId="{B9A2D7F3-6DFE-4288-ADDF-FF2667700C1B}" type="parTrans" cxnId="{23C87AFD-1373-426B-8E86-C9A8514811AB}">
      <dgm:prSet/>
      <dgm:spPr/>
      <dgm:t>
        <a:bodyPr/>
        <a:lstStyle/>
        <a:p>
          <a:endParaRPr lang="en-US"/>
        </a:p>
      </dgm:t>
    </dgm:pt>
    <dgm:pt modelId="{0C938F6A-1365-4891-816D-6B74736C54E1}" type="sibTrans" cxnId="{23C87AFD-1373-426B-8E86-C9A8514811AB}">
      <dgm:prSet/>
      <dgm:spPr/>
      <dgm:t>
        <a:bodyPr/>
        <a:lstStyle/>
        <a:p>
          <a:endParaRPr lang="en-US"/>
        </a:p>
      </dgm:t>
    </dgm:pt>
    <dgm:pt modelId="{5AFED2F7-8172-437A-8B53-5C2E369A6486}">
      <dgm:prSet/>
      <dgm:spPr/>
      <dgm:t>
        <a:bodyPr/>
        <a:lstStyle/>
        <a:p>
          <a:r>
            <a:rPr lang="en-US" dirty="0"/>
            <a:t>Provides account statements</a:t>
          </a:r>
        </a:p>
      </dgm:t>
    </dgm:pt>
    <dgm:pt modelId="{BA88422A-5F11-43DB-8542-25389DD98AC4}" type="parTrans" cxnId="{91D29925-E17A-4F69-8B03-3825F1C1FF74}">
      <dgm:prSet/>
      <dgm:spPr/>
      <dgm:t>
        <a:bodyPr/>
        <a:lstStyle/>
        <a:p>
          <a:endParaRPr lang="en-US"/>
        </a:p>
      </dgm:t>
    </dgm:pt>
    <dgm:pt modelId="{22B00199-6E71-4F39-A77D-42272F95F3F6}" type="sibTrans" cxnId="{91D29925-E17A-4F69-8B03-3825F1C1FF74}">
      <dgm:prSet/>
      <dgm:spPr/>
      <dgm:t>
        <a:bodyPr/>
        <a:lstStyle/>
        <a:p>
          <a:endParaRPr lang="en-US"/>
        </a:p>
      </dgm:t>
    </dgm:pt>
    <dgm:pt modelId="{428572AB-E349-480B-9B4A-254F5B810310}" type="pres">
      <dgm:prSet presAssocID="{BA531C4F-FF90-4804-B8BB-A58D8419E28A}" presName="vert0" presStyleCnt="0">
        <dgm:presLayoutVars>
          <dgm:dir/>
          <dgm:animOne val="branch"/>
          <dgm:animLvl val="lvl"/>
        </dgm:presLayoutVars>
      </dgm:prSet>
      <dgm:spPr/>
    </dgm:pt>
    <dgm:pt modelId="{FB7DBEE0-D3D0-40E4-B51E-762C3705CB36}" type="pres">
      <dgm:prSet presAssocID="{094225D7-5A53-4F6B-9D6F-EB39E3617D74}" presName="thickLine" presStyleLbl="alignNode1" presStyleIdx="0" presStyleCnt="4"/>
      <dgm:spPr/>
    </dgm:pt>
    <dgm:pt modelId="{DFB1782E-EBAD-4D97-96A5-857021C3D528}" type="pres">
      <dgm:prSet presAssocID="{094225D7-5A53-4F6B-9D6F-EB39E3617D74}" presName="horz1" presStyleCnt="0"/>
      <dgm:spPr/>
    </dgm:pt>
    <dgm:pt modelId="{AAE7FD41-D64A-41EB-8CDF-E670053015E0}" type="pres">
      <dgm:prSet presAssocID="{094225D7-5A53-4F6B-9D6F-EB39E3617D74}" presName="tx1" presStyleLbl="revTx" presStyleIdx="0" presStyleCnt="4"/>
      <dgm:spPr/>
    </dgm:pt>
    <dgm:pt modelId="{EC8F3918-4A01-41C5-8E87-31A3B11D20ED}" type="pres">
      <dgm:prSet presAssocID="{094225D7-5A53-4F6B-9D6F-EB39E3617D74}" presName="vert1" presStyleCnt="0"/>
      <dgm:spPr/>
    </dgm:pt>
    <dgm:pt modelId="{4551C737-13FA-4488-8613-81795018D2CD}" type="pres">
      <dgm:prSet presAssocID="{6D37A125-8D0B-4F75-8B6B-AA39CF26DAFD}" presName="thickLine" presStyleLbl="alignNode1" presStyleIdx="1" presStyleCnt="4"/>
      <dgm:spPr/>
    </dgm:pt>
    <dgm:pt modelId="{50A19576-8F2B-4739-9B87-2B8C657DAA75}" type="pres">
      <dgm:prSet presAssocID="{6D37A125-8D0B-4F75-8B6B-AA39CF26DAFD}" presName="horz1" presStyleCnt="0"/>
      <dgm:spPr/>
    </dgm:pt>
    <dgm:pt modelId="{5B6D4596-9C78-4778-849E-DB5B447D3496}" type="pres">
      <dgm:prSet presAssocID="{6D37A125-8D0B-4F75-8B6B-AA39CF26DAFD}" presName="tx1" presStyleLbl="revTx" presStyleIdx="1" presStyleCnt="4"/>
      <dgm:spPr/>
    </dgm:pt>
    <dgm:pt modelId="{96A71FB8-36FA-4FDF-BE1F-78C422BBA710}" type="pres">
      <dgm:prSet presAssocID="{6D37A125-8D0B-4F75-8B6B-AA39CF26DAFD}" presName="vert1" presStyleCnt="0"/>
      <dgm:spPr/>
    </dgm:pt>
    <dgm:pt modelId="{2ABD66D1-7203-4007-B305-C054F3961EC6}" type="pres">
      <dgm:prSet presAssocID="{422846F9-5777-4D91-A8FD-6DCC9155D428}" presName="thickLine" presStyleLbl="alignNode1" presStyleIdx="2" presStyleCnt="4"/>
      <dgm:spPr/>
    </dgm:pt>
    <dgm:pt modelId="{7A0F2919-8501-42C3-95B0-2F5C82673F4B}" type="pres">
      <dgm:prSet presAssocID="{422846F9-5777-4D91-A8FD-6DCC9155D428}" presName="horz1" presStyleCnt="0"/>
      <dgm:spPr/>
    </dgm:pt>
    <dgm:pt modelId="{DE7A6C54-C94E-40B9-98ED-30015F5F2C65}" type="pres">
      <dgm:prSet presAssocID="{422846F9-5777-4D91-A8FD-6DCC9155D428}" presName="tx1" presStyleLbl="revTx" presStyleIdx="2" presStyleCnt="4"/>
      <dgm:spPr/>
    </dgm:pt>
    <dgm:pt modelId="{586A01FF-1D29-42F6-82F0-98B929F23C4F}" type="pres">
      <dgm:prSet presAssocID="{422846F9-5777-4D91-A8FD-6DCC9155D428}" presName="vert1" presStyleCnt="0"/>
      <dgm:spPr/>
    </dgm:pt>
    <dgm:pt modelId="{0FF3333C-DB7B-48B2-92ED-8D1E75D011A8}" type="pres">
      <dgm:prSet presAssocID="{5AFED2F7-8172-437A-8B53-5C2E369A6486}" presName="thickLine" presStyleLbl="alignNode1" presStyleIdx="3" presStyleCnt="4"/>
      <dgm:spPr/>
    </dgm:pt>
    <dgm:pt modelId="{539A8C3C-115A-451F-8A64-C9D4DA47FB88}" type="pres">
      <dgm:prSet presAssocID="{5AFED2F7-8172-437A-8B53-5C2E369A6486}" presName="horz1" presStyleCnt="0"/>
      <dgm:spPr/>
    </dgm:pt>
    <dgm:pt modelId="{91B30D9E-60D4-4C28-970E-B251F4D2D676}" type="pres">
      <dgm:prSet presAssocID="{5AFED2F7-8172-437A-8B53-5C2E369A6486}" presName="tx1" presStyleLbl="revTx" presStyleIdx="3" presStyleCnt="4"/>
      <dgm:spPr/>
    </dgm:pt>
    <dgm:pt modelId="{5CCB27A2-681D-4EE3-A953-E884CD7AC01B}" type="pres">
      <dgm:prSet presAssocID="{5AFED2F7-8172-437A-8B53-5C2E369A6486}" presName="vert1" presStyleCnt="0"/>
      <dgm:spPr/>
    </dgm:pt>
  </dgm:ptLst>
  <dgm:cxnLst>
    <dgm:cxn modelId="{22563C06-784B-492E-9AB5-773335F7F38A}" type="presOf" srcId="{BA531C4F-FF90-4804-B8BB-A58D8419E28A}" destId="{428572AB-E349-480B-9B4A-254F5B810310}" srcOrd="0" destOrd="0" presId="urn:microsoft.com/office/officeart/2008/layout/LinedList"/>
    <dgm:cxn modelId="{91D29925-E17A-4F69-8B03-3825F1C1FF74}" srcId="{BA531C4F-FF90-4804-B8BB-A58D8419E28A}" destId="{5AFED2F7-8172-437A-8B53-5C2E369A6486}" srcOrd="3" destOrd="0" parTransId="{BA88422A-5F11-43DB-8542-25389DD98AC4}" sibTransId="{22B00199-6E71-4F39-A77D-42272F95F3F6}"/>
    <dgm:cxn modelId="{38CD5A68-3B64-4157-8828-4193AC589EE2}" srcId="{BA531C4F-FF90-4804-B8BB-A58D8419E28A}" destId="{6D37A125-8D0B-4F75-8B6B-AA39CF26DAFD}" srcOrd="1" destOrd="0" parTransId="{63341BEF-3B94-4208-A073-D316736DE43C}" sibTransId="{BE41A4E5-1AA6-4D14-8CF5-5EBCBCA9376D}"/>
    <dgm:cxn modelId="{2605F77C-E4A7-4529-AF4B-E47E29E49FC3}" type="presOf" srcId="{5AFED2F7-8172-437A-8B53-5C2E369A6486}" destId="{91B30D9E-60D4-4C28-970E-B251F4D2D676}" srcOrd="0" destOrd="0" presId="urn:microsoft.com/office/officeart/2008/layout/LinedList"/>
    <dgm:cxn modelId="{8658DAAB-DAA5-44EC-B289-A76A7B5F1A66}" type="presOf" srcId="{6D37A125-8D0B-4F75-8B6B-AA39CF26DAFD}" destId="{5B6D4596-9C78-4778-849E-DB5B447D3496}" srcOrd="0" destOrd="0" presId="urn:microsoft.com/office/officeart/2008/layout/LinedList"/>
    <dgm:cxn modelId="{D4F853B3-0D46-407E-8DCE-1E12ADA9E994}" srcId="{BA531C4F-FF90-4804-B8BB-A58D8419E28A}" destId="{094225D7-5A53-4F6B-9D6F-EB39E3617D74}" srcOrd="0" destOrd="0" parTransId="{591167C8-6AED-4BAF-9DD7-64B314E7624A}" sibTransId="{4BAB6553-6012-4CB3-ABDA-E783C68FB2A8}"/>
    <dgm:cxn modelId="{73CE2CC2-F4ED-437E-983F-9D07B4D1686C}" type="presOf" srcId="{094225D7-5A53-4F6B-9D6F-EB39E3617D74}" destId="{AAE7FD41-D64A-41EB-8CDF-E670053015E0}" srcOrd="0" destOrd="0" presId="urn:microsoft.com/office/officeart/2008/layout/LinedList"/>
    <dgm:cxn modelId="{6D23B4D1-4B05-4D66-8E7F-1F94DBDBB6AC}" type="presOf" srcId="{422846F9-5777-4D91-A8FD-6DCC9155D428}" destId="{DE7A6C54-C94E-40B9-98ED-30015F5F2C65}" srcOrd="0" destOrd="0" presId="urn:microsoft.com/office/officeart/2008/layout/LinedList"/>
    <dgm:cxn modelId="{23C87AFD-1373-426B-8E86-C9A8514811AB}" srcId="{BA531C4F-FF90-4804-B8BB-A58D8419E28A}" destId="{422846F9-5777-4D91-A8FD-6DCC9155D428}" srcOrd="2" destOrd="0" parTransId="{B9A2D7F3-6DFE-4288-ADDF-FF2667700C1B}" sibTransId="{0C938F6A-1365-4891-816D-6B74736C54E1}"/>
    <dgm:cxn modelId="{0C82FB1B-8180-49EB-B872-49C4B0BA7E06}" type="presParOf" srcId="{428572AB-E349-480B-9B4A-254F5B810310}" destId="{FB7DBEE0-D3D0-40E4-B51E-762C3705CB36}" srcOrd="0" destOrd="0" presId="urn:microsoft.com/office/officeart/2008/layout/LinedList"/>
    <dgm:cxn modelId="{290405B8-563E-4962-AED0-12BD6885B6D3}" type="presParOf" srcId="{428572AB-E349-480B-9B4A-254F5B810310}" destId="{DFB1782E-EBAD-4D97-96A5-857021C3D528}" srcOrd="1" destOrd="0" presId="urn:microsoft.com/office/officeart/2008/layout/LinedList"/>
    <dgm:cxn modelId="{E64C5F4A-0689-493C-BB15-AB2B65143CF7}" type="presParOf" srcId="{DFB1782E-EBAD-4D97-96A5-857021C3D528}" destId="{AAE7FD41-D64A-41EB-8CDF-E670053015E0}" srcOrd="0" destOrd="0" presId="urn:microsoft.com/office/officeart/2008/layout/LinedList"/>
    <dgm:cxn modelId="{A0486876-E424-4D68-A345-65B3A95AA0A8}" type="presParOf" srcId="{DFB1782E-EBAD-4D97-96A5-857021C3D528}" destId="{EC8F3918-4A01-41C5-8E87-31A3B11D20ED}" srcOrd="1" destOrd="0" presId="urn:microsoft.com/office/officeart/2008/layout/LinedList"/>
    <dgm:cxn modelId="{1F65E696-299E-4A0F-9F42-BA7B8593ED6A}" type="presParOf" srcId="{428572AB-E349-480B-9B4A-254F5B810310}" destId="{4551C737-13FA-4488-8613-81795018D2CD}" srcOrd="2" destOrd="0" presId="urn:microsoft.com/office/officeart/2008/layout/LinedList"/>
    <dgm:cxn modelId="{EC1F6401-C53B-425E-8309-75F505E33FCD}" type="presParOf" srcId="{428572AB-E349-480B-9B4A-254F5B810310}" destId="{50A19576-8F2B-4739-9B87-2B8C657DAA75}" srcOrd="3" destOrd="0" presId="urn:microsoft.com/office/officeart/2008/layout/LinedList"/>
    <dgm:cxn modelId="{EFDA0C18-B20C-4893-9E06-3233B7F2A696}" type="presParOf" srcId="{50A19576-8F2B-4739-9B87-2B8C657DAA75}" destId="{5B6D4596-9C78-4778-849E-DB5B447D3496}" srcOrd="0" destOrd="0" presId="urn:microsoft.com/office/officeart/2008/layout/LinedList"/>
    <dgm:cxn modelId="{1F7ED2CA-FA6E-4CF3-8249-A11CD843160C}" type="presParOf" srcId="{50A19576-8F2B-4739-9B87-2B8C657DAA75}" destId="{96A71FB8-36FA-4FDF-BE1F-78C422BBA710}" srcOrd="1" destOrd="0" presId="urn:microsoft.com/office/officeart/2008/layout/LinedList"/>
    <dgm:cxn modelId="{A40D6B9C-F2A5-4279-BE10-6180C5ECC00D}" type="presParOf" srcId="{428572AB-E349-480B-9B4A-254F5B810310}" destId="{2ABD66D1-7203-4007-B305-C054F3961EC6}" srcOrd="4" destOrd="0" presId="urn:microsoft.com/office/officeart/2008/layout/LinedList"/>
    <dgm:cxn modelId="{E35790FE-4556-430C-9CDF-C82FD6494357}" type="presParOf" srcId="{428572AB-E349-480B-9B4A-254F5B810310}" destId="{7A0F2919-8501-42C3-95B0-2F5C82673F4B}" srcOrd="5" destOrd="0" presId="urn:microsoft.com/office/officeart/2008/layout/LinedList"/>
    <dgm:cxn modelId="{63C6DBF4-56D3-4BA3-93BA-908DA0C4C891}" type="presParOf" srcId="{7A0F2919-8501-42C3-95B0-2F5C82673F4B}" destId="{DE7A6C54-C94E-40B9-98ED-30015F5F2C65}" srcOrd="0" destOrd="0" presId="urn:microsoft.com/office/officeart/2008/layout/LinedList"/>
    <dgm:cxn modelId="{01EC7719-1C60-499D-A0F3-CBA88A58FFA0}" type="presParOf" srcId="{7A0F2919-8501-42C3-95B0-2F5C82673F4B}" destId="{586A01FF-1D29-42F6-82F0-98B929F23C4F}" srcOrd="1" destOrd="0" presId="urn:microsoft.com/office/officeart/2008/layout/LinedList"/>
    <dgm:cxn modelId="{23046B3F-34A5-41FB-BC48-530F95FE99BE}" type="presParOf" srcId="{428572AB-E349-480B-9B4A-254F5B810310}" destId="{0FF3333C-DB7B-48B2-92ED-8D1E75D011A8}" srcOrd="6" destOrd="0" presId="urn:microsoft.com/office/officeart/2008/layout/LinedList"/>
    <dgm:cxn modelId="{B95476E3-1F73-4D3E-99A1-39234388510E}" type="presParOf" srcId="{428572AB-E349-480B-9B4A-254F5B810310}" destId="{539A8C3C-115A-451F-8A64-C9D4DA47FB88}" srcOrd="7" destOrd="0" presId="urn:microsoft.com/office/officeart/2008/layout/LinedList"/>
    <dgm:cxn modelId="{9AE3EAD5-1E19-4396-B7EB-AAD373F8AA33}" type="presParOf" srcId="{539A8C3C-115A-451F-8A64-C9D4DA47FB88}" destId="{91B30D9E-60D4-4C28-970E-B251F4D2D676}" srcOrd="0" destOrd="0" presId="urn:microsoft.com/office/officeart/2008/layout/LinedList"/>
    <dgm:cxn modelId="{BC4C8FCF-D301-448B-B5AD-ADE154D23A12}" type="presParOf" srcId="{539A8C3C-115A-451F-8A64-C9D4DA47FB88}" destId="{5CCB27A2-681D-4EE3-A953-E884CD7AC0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FCAE60-FC56-45A0-A7C7-1BECA72DB8CF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5B38F9-46D8-419F-B334-33A64BEF6A63}">
      <dgm:prSet/>
      <dgm:spPr/>
      <dgm:t>
        <a:bodyPr/>
        <a:lstStyle/>
        <a:p>
          <a:r>
            <a:rPr lang="en-US"/>
            <a:t>Participant fees</a:t>
          </a:r>
        </a:p>
      </dgm:t>
    </dgm:pt>
    <dgm:pt modelId="{52FD29F9-BA5D-48DB-B2AF-C3085649DBBC}" type="parTrans" cxnId="{281C1613-7293-4258-BD46-3E1D2BF4C7D6}">
      <dgm:prSet/>
      <dgm:spPr/>
      <dgm:t>
        <a:bodyPr/>
        <a:lstStyle/>
        <a:p>
          <a:endParaRPr lang="en-US"/>
        </a:p>
      </dgm:t>
    </dgm:pt>
    <dgm:pt modelId="{E6724FBE-1424-42BF-BC1E-E6D6396A195B}" type="sibTrans" cxnId="{281C1613-7293-4258-BD46-3E1D2BF4C7D6}">
      <dgm:prSet/>
      <dgm:spPr/>
      <dgm:t>
        <a:bodyPr/>
        <a:lstStyle/>
        <a:p>
          <a:endParaRPr lang="en-US"/>
        </a:p>
      </dgm:t>
    </dgm:pt>
    <dgm:pt modelId="{9909849E-349A-4C01-957C-F323EAE86CA5}">
      <dgm:prSet/>
      <dgm:spPr/>
      <dgm:t>
        <a:bodyPr/>
        <a:lstStyle/>
        <a:p>
          <a:r>
            <a:rPr lang="en-US"/>
            <a:t>Investment options</a:t>
          </a:r>
        </a:p>
      </dgm:t>
    </dgm:pt>
    <dgm:pt modelId="{72D2EF57-BD27-437A-B13F-59B516A5536E}" type="parTrans" cxnId="{722DE35A-B250-4017-B217-15774721DB82}">
      <dgm:prSet/>
      <dgm:spPr/>
      <dgm:t>
        <a:bodyPr/>
        <a:lstStyle/>
        <a:p>
          <a:endParaRPr lang="en-US"/>
        </a:p>
      </dgm:t>
    </dgm:pt>
    <dgm:pt modelId="{FD741B7E-8B6C-4942-998E-52AB39AF61E1}" type="sibTrans" cxnId="{722DE35A-B250-4017-B217-15774721DB82}">
      <dgm:prSet/>
      <dgm:spPr/>
      <dgm:t>
        <a:bodyPr/>
        <a:lstStyle/>
        <a:p>
          <a:endParaRPr lang="en-US"/>
        </a:p>
      </dgm:t>
    </dgm:pt>
    <dgm:pt modelId="{1E5CE6C3-D095-4C2E-AC07-4526C00EBF90}">
      <dgm:prSet/>
      <dgm:spPr/>
      <dgm:t>
        <a:bodyPr/>
        <a:lstStyle/>
        <a:p>
          <a:r>
            <a:rPr lang="en-US"/>
            <a:t>Adequacy of $5 million appropriation</a:t>
          </a:r>
        </a:p>
      </dgm:t>
    </dgm:pt>
    <dgm:pt modelId="{8EA64600-5CA3-4005-9B85-0E47FF4073CE}" type="parTrans" cxnId="{5704B3D6-D887-471A-89D3-71E8431C8B5B}">
      <dgm:prSet/>
      <dgm:spPr/>
      <dgm:t>
        <a:bodyPr/>
        <a:lstStyle/>
        <a:p>
          <a:endParaRPr lang="en-US"/>
        </a:p>
      </dgm:t>
    </dgm:pt>
    <dgm:pt modelId="{9EF77B0D-A9B0-409A-90DE-07C7C6F95420}" type="sibTrans" cxnId="{5704B3D6-D887-471A-89D3-71E8431C8B5B}">
      <dgm:prSet/>
      <dgm:spPr/>
      <dgm:t>
        <a:bodyPr/>
        <a:lstStyle/>
        <a:p>
          <a:endParaRPr lang="en-US"/>
        </a:p>
      </dgm:t>
    </dgm:pt>
    <dgm:pt modelId="{B6BB34B8-D35B-4714-8478-C9BFCD7D0E4F}" type="pres">
      <dgm:prSet presAssocID="{9DFCAE60-FC56-45A0-A7C7-1BECA72DB8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0D8010-EB99-4C75-B6D1-6A369D19FEA8}" type="pres">
      <dgm:prSet presAssocID="{785B38F9-46D8-419F-B334-33A64BEF6A63}" presName="hierRoot1" presStyleCnt="0"/>
      <dgm:spPr/>
    </dgm:pt>
    <dgm:pt modelId="{1B77DB60-7886-4B50-860E-D6205B62EA8D}" type="pres">
      <dgm:prSet presAssocID="{785B38F9-46D8-419F-B334-33A64BEF6A63}" presName="composite" presStyleCnt="0"/>
      <dgm:spPr/>
    </dgm:pt>
    <dgm:pt modelId="{D7A03806-ED0D-49A6-B714-E89940B7EB87}" type="pres">
      <dgm:prSet presAssocID="{785B38F9-46D8-419F-B334-33A64BEF6A63}" presName="background" presStyleLbl="node0" presStyleIdx="0" presStyleCnt="3"/>
      <dgm:spPr>
        <a:solidFill>
          <a:schemeClr val="accent1"/>
        </a:solidFill>
      </dgm:spPr>
    </dgm:pt>
    <dgm:pt modelId="{D888E238-30DA-4691-ABEF-EA8B1D262FD6}" type="pres">
      <dgm:prSet presAssocID="{785B38F9-46D8-419F-B334-33A64BEF6A63}" presName="text" presStyleLbl="fgAcc0" presStyleIdx="0" presStyleCnt="3">
        <dgm:presLayoutVars>
          <dgm:chPref val="3"/>
        </dgm:presLayoutVars>
      </dgm:prSet>
      <dgm:spPr/>
    </dgm:pt>
    <dgm:pt modelId="{73A47D00-A702-4B1E-A3F1-59EA5BAED326}" type="pres">
      <dgm:prSet presAssocID="{785B38F9-46D8-419F-B334-33A64BEF6A63}" presName="hierChild2" presStyleCnt="0"/>
      <dgm:spPr/>
    </dgm:pt>
    <dgm:pt modelId="{79E791E4-FA47-4A49-A632-C0250B3D5C8F}" type="pres">
      <dgm:prSet presAssocID="{9909849E-349A-4C01-957C-F323EAE86CA5}" presName="hierRoot1" presStyleCnt="0"/>
      <dgm:spPr/>
    </dgm:pt>
    <dgm:pt modelId="{254E0ABF-6957-4331-82C7-6D540A489E5A}" type="pres">
      <dgm:prSet presAssocID="{9909849E-349A-4C01-957C-F323EAE86CA5}" presName="composite" presStyleCnt="0"/>
      <dgm:spPr/>
    </dgm:pt>
    <dgm:pt modelId="{6AD223B6-A5FF-4610-A2E5-082771B598E8}" type="pres">
      <dgm:prSet presAssocID="{9909849E-349A-4C01-957C-F323EAE86CA5}" presName="background" presStyleLbl="node0" presStyleIdx="1" presStyleCnt="3"/>
      <dgm:spPr>
        <a:solidFill>
          <a:schemeClr val="accent1"/>
        </a:solidFill>
      </dgm:spPr>
    </dgm:pt>
    <dgm:pt modelId="{67D14089-8200-4317-9C7E-E93FDA373516}" type="pres">
      <dgm:prSet presAssocID="{9909849E-349A-4C01-957C-F323EAE86CA5}" presName="text" presStyleLbl="fgAcc0" presStyleIdx="1" presStyleCnt="3">
        <dgm:presLayoutVars>
          <dgm:chPref val="3"/>
        </dgm:presLayoutVars>
      </dgm:prSet>
      <dgm:spPr/>
    </dgm:pt>
    <dgm:pt modelId="{B6BEDFBD-0D83-47E3-9117-2C3461618E23}" type="pres">
      <dgm:prSet presAssocID="{9909849E-349A-4C01-957C-F323EAE86CA5}" presName="hierChild2" presStyleCnt="0"/>
      <dgm:spPr/>
    </dgm:pt>
    <dgm:pt modelId="{6FF5A741-15DA-48B1-A724-8650AD99464F}" type="pres">
      <dgm:prSet presAssocID="{1E5CE6C3-D095-4C2E-AC07-4526C00EBF90}" presName="hierRoot1" presStyleCnt="0"/>
      <dgm:spPr/>
    </dgm:pt>
    <dgm:pt modelId="{28D9B355-14C6-4C77-A29D-3EA4F5D52036}" type="pres">
      <dgm:prSet presAssocID="{1E5CE6C3-D095-4C2E-AC07-4526C00EBF90}" presName="composite" presStyleCnt="0"/>
      <dgm:spPr/>
    </dgm:pt>
    <dgm:pt modelId="{13E98EDE-6D06-496C-AB71-3391356C48E2}" type="pres">
      <dgm:prSet presAssocID="{1E5CE6C3-D095-4C2E-AC07-4526C00EBF90}" presName="background" presStyleLbl="node0" presStyleIdx="2" presStyleCnt="3"/>
      <dgm:spPr>
        <a:solidFill>
          <a:schemeClr val="accent1"/>
        </a:solidFill>
      </dgm:spPr>
    </dgm:pt>
    <dgm:pt modelId="{6EA89391-4BB9-4370-8047-3DEA8EC4D8A2}" type="pres">
      <dgm:prSet presAssocID="{1E5CE6C3-D095-4C2E-AC07-4526C00EBF90}" presName="text" presStyleLbl="fgAcc0" presStyleIdx="2" presStyleCnt="3">
        <dgm:presLayoutVars>
          <dgm:chPref val="3"/>
        </dgm:presLayoutVars>
      </dgm:prSet>
      <dgm:spPr/>
    </dgm:pt>
    <dgm:pt modelId="{1E1DAC44-E060-4CA8-9BB8-9FBBEE473BC9}" type="pres">
      <dgm:prSet presAssocID="{1E5CE6C3-D095-4C2E-AC07-4526C00EBF90}" presName="hierChild2" presStyleCnt="0"/>
      <dgm:spPr/>
    </dgm:pt>
  </dgm:ptLst>
  <dgm:cxnLst>
    <dgm:cxn modelId="{47860608-AF3F-46EC-B100-2B358C08F49A}" type="presOf" srcId="{9909849E-349A-4C01-957C-F323EAE86CA5}" destId="{67D14089-8200-4317-9C7E-E93FDA373516}" srcOrd="0" destOrd="0" presId="urn:microsoft.com/office/officeart/2005/8/layout/hierarchy1"/>
    <dgm:cxn modelId="{F3FDDE0A-CA6F-4AC6-A20C-6EB93C95E14B}" type="presOf" srcId="{9DFCAE60-FC56-45A0-A7C7-1BECA72DB8CF}" destId="{B6BB34B8-D35B-4714-8478-C9BFCD7D0E4F}" srcOrd="0" destOrd="0" presId="urn:microsoft.com/office/officeart/2005/8/layout/hierarchy1"/>
    <dgm:cxn modelId="{281C1613-7293-4258-BD46-3E1D2BF4C7D6}" srcId="{9DFCAE60-FC56-45A0-A7C7-1BECA72DB8CF}" destId="{785B38F9-46D8-419F-B334-33A64BEF6A63}" srcOrd="0" destOrd="0" parTransId="{52FD29F9-BA5D-48DB-B2AF-C3085649DBBC}" sibTransId="{E6724FBE-1424-42BF-BC1E-E6D6396A195B}"/>
    <dgm:cxn modelId="{C855963E-BC97-4EE9-BA60-0E02FCCF0A9D}" type="presOf" srcId="{785B38F9-46D8-419F-B334-33A64BEF6A63}" destId="{D888E238-30DA-4691-ABEF-EA8B1D262FD6}" srcOrd="0" destOrd="0" presId="urn:microsoft.com/office/officeart/2005/8/layout/hierarchy1"/>
    <dgm:cxn modelId="{C4F07E74-D4D9-46EC-AC82-F31BC1C1B73A}" type="presOf" srcId="{1E5CE6C3-D095-4C2E-AC07-4526C00EBF90}" destId="{6EA89391-4BB9-4370-8047-3DEA8EC4D8A2}" srcOrd="0" destOrd="0" presId="urn:microsoft.com/office/officeart/2005/8/layout/hierarchy1"/>
    <dgm:cxn modelId="{722DE35A-B250-4017-B217-15774721DB82}" srcId="{9DFCAE60-FC56-45A0-A7C7-1BECA72DB8CF}" destId="{9909849E-349A-4C01-957C-F323EAE86CA5}" srcOrd="1" destOrd="0" parTransId="{72D2EF57-BD27-437A-B13F-59B516A5536E}" sibTransId="{FD741B7E-8B6C-4942-998E-52AB39AF61E1}"/>
    <dgm:cxn modelId="{5704B3D6-D887-471A-89D3-71E8431C8B5B}" srcId="{9DFCAE60-FC56-45A0-A7C7-1BECA72DB8CF}" destId="{1E5CE6C3-D095-4C2E-AC07-4526C00EBF90}" srcOrd="2" destOrd="0" parTransId="{8EA64600-5CA3-4005-9B85-0E47FF4073CE}" sibTransId="{9EF77B0D-A9B0-409A-90DE-07C7C6F95420}"/>
    <dgm:cxn modelId="{6F98C376-848C-449D-ACDE-C39BCBBDE03E}" type="presParOf" srcId="{B6BB34B8-D35B-4714-8478-C9BFCD7D0E4F}" destId="{030D8010-EB99-4C75-B6D1-6A369D19FEA8}" srcOrd="0" destOrd="0" presId="urn:microsoft.com/office/officeart/2005/8/layout/hierarchy1"/>
    <dgm:cxn modelId="{2CF76B26-0E57-42B4-A91D-5CFC8562FEBB}" type="presParOf" srcId="{030D8010-EB99-4C75-B6D1-6A369D19FEA8}" destId="{1B77DB60-7886-4B50-860E-D6205B62EA8D}" srcOrd="0" destOrd="0" presId="urn:microsoft.com/office/officeart/2005/8/layout/hierarchy1"/>
    <dgm:cxn modelId="{F0ABA2BE-CE8A-48DD-83D4-971A721DDCC3}" type="presParOf" srcId="{1B77DB60-7886-4B50-860E-D6205B62EA8D}" destId="{D7A03806-ED0D-49A6-B714-E89940B7EB87}" srcOrd="0" destOrd="0" presId="urn:microsoft.com/office/officeart/2005/8/layout/hierarchy1"/>
    <dgm:cxn modelId="{565770BA-1A52-49E8-B450-AA8D8680090A}" type="presParOf" srcId="{1B77DB60-7886-4B50-860E-D6205B62EA8D}" destId="{D888E238-30DA-4691-ABEF-EA8B1D262FD6}" srcOrd="1" destOrd="0" presId="urn:microsoft.com/office/officeart/2005/8/layout/hierarchy1"/>
    <dgm:cxn modelId="{7CE8493B-8B0B-478A-8DB4-160B9D1601E8}" type="presParOf" srcId="{030D8010-EB99-4C75-B6D1-6A369D19FEA8}" destId="{73A47D00-A702-4B1E-A3F1-59EA5BAED326}" srcOrd="1" destOrd="0" presId="urn:microsoft.com/office/officeart/2005/8/layout/hierarchy1"/>
    <dgm:cxn modelId="{5C8CB524-4623-4F36-993E-D9A37F8CEB05}" type="presParOf" srcId="{B6BB34B8-D35B-4714-8478-C9BFCD7D0E4F}" destId="{79E791E4-FA47-4A49-A632-C0250B3D5C8F}" srcOrd="1" destOrd="0" presId="urn:microsoft.com/office/officeart/2005/8/layout/hierarchy1"/>
    <dgm:cxn modelId="{DE47EFFD-3E4D-426C-9286-CEB8CF1B8AA4}" type="presParOf" srcId="{79E791E4-FA47-4A49-A632-C0250B3D5C8F}" destId="{254E0ABF-6957-4331-82C7-6D540A489E5A}" srcOrd="0" destOrd="0" presId="urn:microsoft.com/office/officeart/2005/8/layout/hierarchy1"/>
    <dgm:cxn modelId="{A7211E86-609E-4B57-A2CE-833DBA84FEB9}" type="presParOf" srcId="{254E0ABF-6957-4331-82C7-6D540A489E5A}" destId="{6AD223B6-A5FF-4610-A2E5-082771B598E8}" srcOrd="0" destOrd="0" presId="urn:microsoft.com/office/officeart/2005/8/layout/hierarchy1"/>
    <dgm:cxn modelId="{0A936387-8F3E-4316-AB6E-BC80CA2042EF}" type="presParOf" srcId="{254E0ABF-6957-4331-82C7-6D540A489E5A}" destId="{67D14089-8200-4317-9C7E-E93FDA373516}" srcOrd="1" destOrd="0" presId="urn:microsoft.com/office/officeart/2005/8/layout/hierarchy1"/>
    <dgm:cxn modelId="{E77DD735-5420-430C-8A63-58371B810B9A}" type="presParOf" srcId="{79E791E4-FA47-4A49-A632-C0250B3D5C8F}" destId="{B6BEDFBD-0D83-47E3-9117-2C3461618E23}" srcOrd="1" destOrd="0" presId="urn:microsoft.com/office/officeart/2005/8/layout/hierarchy1"/>
    <dgm:cxn modelId="{BC3B6774-1E80-4CF9-96DA-30F3DCD657A9}" type="presParOf" srcId="{B6BB34B8-D35B-4714-8478-C9BFCD7D0E4F}" destId="{6FF5A741-15DA-48B1-A724-8650AD99464F}" srcOrd="2" destOrd="0" presId="urn:microsoft.com/office/officeart/2005/8/layout/hierarchy1"/>
    <dgm:cxn modelId="{C03CCEB4-4E63-4851-84BE-79F99FFFCC6B}" type="presParOf" srcId="{6FF5A741-15DA-48B1-A724-8650AD99464F}" destId="{28D9B355-14C6-4C77-A29D-3EA4F5D52036}" srcOrd="0" destOrd="0" presId="urn:microsoft.com/office/officeart/2005/8/layout/hierarchy1"/>
    <dgm:cxn modelId="{1F271BB6-9A1C-4F1A-9F9B-E162E6B3206D}" type="presParOf" srcId="{28D9B355-14C6-4C77-A29D-3EA4F5D52036}" destId="{13E98EDE-6D06-496C-AB71-3391356C48E2}" srcOrd="0" destOrd="0" presId="urn:microsoft.com/office/officeart/2005/8/layout/hierarchy1"/>
    <dgm:cxn modelId="{1771A21C-D81D-47A2-814D-3A0F246E5FBC}" type="presParOf" srcId="{28D9B355-14C6-4C77-A29D-3EA4F5D52036}" destId="{6EA89391-4BB9-4370-8047-3DEA8EC4D8A2}" srcOrd="1" destOrd="0" presId="urn:microsoft.com/office/officeart/2005/8/layout/hierarchy1"/>
    <dgm:cxn modelId="{1A278208-6491-487A-943A-5CB4C5A10CFE}" type="presParOf" srcId="{6FF5A741-15DA-48B1-A724-8650AD99464F}" destId="{1E1DAC44-E060-4CA8-9BB8-9FBBEE473B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AA19C1-7ED7-401D-824B-9F267EB6CC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FA1281-F905-45A8-934D-50E4929A3F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1. Create a Stand Alone Program or enter into a Partnership.</a:t>
          </a:r>
        </a:p>
      </dgm:t>
    </dgm:pt>
    <dgm:pt modelId="{5CA9B01D-9121-41E7-8C90-128C94C4D9B2}" type="parTrans" cxnId="{F6DBB4DA-FCF5-4F04-9CC5-450F24602A59}">
      <dgm:prSet/>
      <dgm:spPr/>
      <dgm:t>
        <a:bodyPr/>
        <a:lstStyle/>
        <a:p>
          <a:endParaRPr lang="en-US"/>
        </a:p>
      </dgm:t>
    </dgm:pt>
    <dgm:pt modelId="{BEDDCCB6-E99A-4EC8-A243-420C5185511E}" type="sibTrans" cxnId="{F6DBB4DA-FCF5-4F04-9CC5-450F24602A59}">
      <dgm:prSet/>
      <dgm:spPr/>
      <dgm:t>
        <a:bodyPr/>
        <a:lstStyle/>
        <a:p>
          <a:endParaRPr lang="en-US"/>
        </a:p>
      </dgm:t>
    </dgm:pt>
    <dgm:pt modelId="{40FE0071-EDF5-400D-89CA-CE7A5A9273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2. Which Service Provider if we decide on a Stand Alone Program or which Partnership?</a:t>
          </a:r>
        </a:p>
      </dgm:t>
    </dgm:pt>
    <dgm:pt modelId="{6149BB9C-9262-4DEA-802D-5A69574DFF69}" type="parTrans" cxnId="{FB3A2B6A-D046-48E8-9A58-442C8EC5FDE8}">
      <dgm:prSet/>
      <dgm:spPr/>
      <dgm:t>
        <a:bodyPr/>
        <a:lstStyle/>
        <a:p>
          <a:endParaRPr lang="en-US"/>
        </a:p>
      </dgm:t>
    </dgm:pt>
    <dgm:pt modelId="{6CDBA3B3-4F47-4F31-BE03-82506D5405AF}" type="sibTrans" cxnId="{FB3A2B6A-D046-48E8-9A58-442C8EC5FDE8}">
      <dgm:prSet/>
      <dgm:spPr/>
      <dgm:t>
        <a:bodyPr/>
        <a:lstStyle/>
        <a:p>
          <a:endParaRPr lang="en-US"/>
        </a:p>
      </dgm:t>
    </dgm:pt>
    <dgm:pt modelId="{2B12E2C7-6525-4708-85A4-58F38797AAD5}" type="pres">
      <dgm:prSet presAssocID="{B4AA19C1-7ED7-401D-824B-9F267EB6CCE4}" presName="root" presStyleCnt="0">
        <dgm:presLayoutVars>
          <dgm:dir/>
          <dgm:resizeHandles val="exact"/>
        </dgm:presLayoutVars>
      </dgm:prSet>
      <dgm:spPr/>
    </dgm:pt>
    <dgm:pt modelId="{4FB7759A-615C-497D-8239-C36A2B63089B}" type="pres">
      <dgm:prSet presAssocID="{D7FA1281-F905-45A8-934D-50E4929A3F4F}" presName="compNode" presStyleCnt="0"/>
      <dgm:spPr/>
    </dgm:pt>
    <dgm:pt modelId="{923A9570-74D6-4DA4-9EE8-7B0B24CFEDD9}" type="pres">
      <dgm:prSet presAssocID="{D7FA1281-F905-45A8-934D-50E4929A3F4F}" presName="bgRect" presStyleLbl="bgShp" presStyleIdx="0" presStyleCnt="2"/>
      <dgm:spPr/>
    </dgm:pt>
    <dgm:pt modelId="{5488D50A-4EB8-4CE4-8A03-D38EAB38A0CC}" type="pres">
      <dgm:prSet presAssocID="{D7FA1281-F905-45A8-934D-50E4929A3F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2FC83FE-344B-420B-84FC-BCE258D6DFA8}" type="pres">
      <dgm:prSet presAssocID="{D7FA1281-F905-45A8-934D-50E4929A3F4F}" presName="spaceRect" presStyleCnt="0"/>
      <dgm:spPr/>
    </dgm:pt>
    <dgm:pt modelId="{6F2E3B55-F58A-44AA-8547-648C7A489ACB}" type="pres">
      <dgm:prSet presAssocID="{D7FA1281-F905-45A8-934D-50E4929A3F4F}" presName="parTx" presStyleLbl="revTx" presStyleIdx="0" presStyleCnt="2">
        <dgm:presLayoutVars>
          <dgm:chMax val="0"/>
          <dgm:chPref val="0"/>
        </dgm:presLayoutVars>
      </dgm:prSet>
      <dgm:spPr/>
    </dgm:pt>
    <dgm:pt modelId="{CB2812AC-5553-4AFF-A758-AA12DAD4507B}" type="pres">
      <dgm:prSet presAssocID="{BEDDCCB6-E99A-4EC8-A243-420C5185511E}" presName="sibTrans" presStyleCnt="0"/>
      <dgm:spPr/>
    </dgm:pt>
    <dgm:pt modelId="{B310822B-1DC0-409F-9467-1DBB7CE250C9}" type="pres">
      <dgm:prSet presAssocID="{40FE0071-EDF5-400D-89CA-CE7A5A9273E6}" presName="compNode" presStyleCnt="0"/>
      <dgm:spPr/>
    </dgm:pt>
    <dgm:pt modelId="{CC8D2039-3C94-4AEB-85D2-0D2E57EC4315}" type="pres">
      <dgm:prSet presAssocID="{40FE0071-EDF5-400D-89CA-CE7A5A9273E6}" presName="bgRect" presStyleLbl="bgShp" presStyleIdx="1" presStyleCnt="2"/>
      <dgm:spPr/>
    </dgm:pt>
    <dgm:pt modelId="{364D28C0-2871-47C2-BB00-144D5A20A717}" type="pres">
      <dgm:prSet presAssocID="{40FE0071-EDF5-400D-89CA-CE7A5A9273E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F33CC315-C3A8-4554-B2DD-87B6AA228393}" type="pres">
      <dgm:prSet presAssocID="{40FE0071-EDF5-400D-89CA-CE7A5A9273E6}" presName="spaceRect" presStyleCnt="0"/>
      <dgm:spPr/>
    </dgm:pt>
    <dgm:pt modelId="{AB2D37BF-5E07-4863-B9E7-9A9A64BF1C1F}" type="pres">
      <dgm:prSet presAssocID="{40FE0071-EDF5-400D-89CA-CE7A5A9273E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C20653C-5D85-45CB-9EAB-E816060E70F0}" type="presOf" srcId="{B4AA19C1-7ED7-401D-824B-9F267EB6CCE4}" destId="{2B12E2C7-6525-4708-85A4-58F38797AAD5}" srcOrd="0" destOrd="0" presId="urn:microsoft.com/office/officeart/2018/2/layout/IconVerticalSolidList"/>
    <dgm:cxn modelId="{FB3A2B6A-D046-48E8-9A58-442C8EC5FDE8}" srcId="{B4AA19C1-7ED7-401D-824B-9F267EB6CCE4}" destId="{40FE0071-EDF5-400D-89CA-CE7A5A9273E6}" srcOrd="1" destOrd="0" parTransId="{6149BB9C-9262-4DEA-802D-5A69574DFF69}" sibTransId="{6CDBA3B3-4F47-4F31-BE03-82506D5405AF}"/>
    <dgm:cxn modelId="{7A0B176D-42FC-4D3E-A5A6-9B6806768C4B}" type="presOf" srcId="{D7FA1281-F905-45A8-934D-50E4929A3F4F}" destId="{6F2E3B55-F58A-44AA-8547-648C7A489ACB}" srcOrd="0" destOrd="0" presId="urn:microsoft.com/office/officeart/2018/2/layout/IconVerticalSolidList"/>
    <dgm:cxn modelId="{753FE18D-6014-4BDB-BE96-4979946175EE}" type="presOf" srcId="{40FE0071-EDF5-400D-89CA-CE7A5A9273E6}" destId="{AB2D37BF-5E07-4863-B9E7-9A9A64BF1C1F}" srcOrd="0" destOrd="0" presId="urn:microsoft.com/office/officeart/2018/2/layout/IconVerticalSolidList"/>
    <dgm:cxn modelId="{F6DBB4DA-FCF5-4F04-9CC5-450F24602A59}" srcId="{B4AA19C1-7ED7-401D-824B-9F267EB6CCE4}" destId="{D7FA1281-F905-45A8-934D-50E4929A3F4F}" srcOrd="0" destOrd="0" parTransId="{5CA9B01D-9121-41E7-8C90-128C94C4D9B2}" sibTransId="{BEDDCCB6-E99A-4EC8-A243-420C5185511E}"/>
    <dgm:cxn modelId="{2EC311C6-FA98-4C4F-8536-D54414F734D7}" type="presParOf" srcId="{2B12E2C7-6525-4708-85A4-58F38797AAD5}" destId="{4FB7759A-615C-497D-8239-C36A2B63089B}" srcOrd="0" destOrd="0" presId="urn:microsoft.com/office/officeart/2018/2/layout/IconVerticalSolidList"/>
    <dgm:cxn modelId="{D693B0CC-7876-4103-BF3C-13D1671229D2}" type="presParOf" srcId="{4FB7759A-615C-497D-8239-C36A2B63089B}" destId="{923A9570-74D6-4DA4-9EE8-7B0B24CFEDD9}" srcOrd="0" destOrd="0" presId="urn:microsoft.com/office/officeart/2018/2/layout/IconVerticalSolidList"/>
    <dgm:cxn modelId="{C3D6691B-E37B-44EC-ADB3-C832CE1D5757}" type="presParOf" srcId="{4FB7759A-615C-497D-8239-C36A2B63089B}" destId="{5488D50A-4EB8-4CE4-8A03-D38EAB38A0CC}" srcOrd="1" destOrd="0" presId="urn:microsoft.com/office/officeart/2018/2/layout/IconVerticalSolidList"/>
    <dgm:cxn modelId="{3099865D-2A2F-4D91-8EB2-FED2C39FC457}" type="presParOf" srcId="{4FB7759A-615C-497D-8239-C36A2B63089B}" destId="{A2FC83FE-344B-420B-84FC-BCE258D6DFA8}" srcOrd="2" destOrd="0" presId="urn:microsoft.com/office/officeart/2018/2/layout/IconVerticalSolidList"/>
    <dgm:cxn modelId="{FB1317B2-800C-4829-90E1-EAB12BDF6266}" type="presParOf" srcId="{4FB7759A-615C-497D-8239-C36A2B63089B}" destId="{6F2E3B55-F58A-44AA-8547-648C7A489ACB}" srcOrd="3" destOrd="0" presId="urn:microsoft.com/office/officeart/2018/2/layout/IconVerticalSolidList"/>
    <dgm:cxn modelId="{F78918F2-7D44-42BE-99C9-6FF2FB3EF028}" type="presParOf" srcId="{2B12E2C7-6525-4708-85A4-58F38797AAD5}" destId="{CB2812AC-5553-4AFF-A758-AA12DAD4507B}" srcOrd="1" destOrd="0" presId="urn:microsoft.com/office/officeart/2018/2/layout/IconVerticalSolidList"/>
    <dgm:cxn modelId="{CE4B8017-8652-44D3-9088-1CB0B8B2D940}" type="presParOf" srcId="{2B12E2C7-6525-4708-85A4-58F38797AAD5}" destId="{B310822B-1DC0-409F-9467-1DBB7CE250C9}" srcOrd="2" destOrd="0" presId="urn:microsoft.com/office/officeart/2018/2/layout/IconVerticalSolidList"/>
    <dgm:cxn modelId="{949524B0-17BD-4E1B-AB53-7017786E2574}" type="presParOf" srcId="{B310822B-1DC0-409F-9467-1DBB7CE250C9}" destId="{CC8D2039-3C94-4AEB-85D2-0D2E57EC4315}" srcOrd="0" destOrd="0" presId="urn:microsoft.com/office/officeart/2018/2/layout/IconVerticalSolidList"/>
    <dgm:cxn modelId="{4574CC76-93C0-4D8B-9200-DA8E116F59FB}" type="presParOf" srcId="{B310822B-1DC0-409F-9467-1DBB7CE250C9}" destId="{364D28C0-2871-47C2-BB00-144D5A20A717}" srcOrd="1" destOrd="0" presId="urn:microsoft.com/office/officeart/2018/2/layout/IconVerticalSolidList"/>
    <dgm:cxn modelId="{E024B274-BCF4-4A57-90A0-128F28CAF6FF}" type="presParOf" srcId="{B310822B-1DC0-409F-9467-1DBB7CE250C9}" destId="{F33CC315-C3A8-4554-B2DD-87B6AA228393}" srcOrd="2" destOrd="0" presId="urn:microsoft.com/office/officeart/2018/2/layout/IconVerticalSolidList"/>
    <dgm:cxn modelId="{E3E5AC32-433B-4085-8651-3BDFCADDA56A}" type="presParOf" srcId="{B310822B-1DC0-409F-9467-1DBB7CE250C9}" destId="{AB2D37BF-5E07-4863-B9E7-9A9A64BF1C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EA3036-5B7C-4D5A-9875-D9F9411006A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2CBEA1-C563-4522-A042-7FD5F9C24744}">
      <dgm:prSet/>
      <dgm:spPr/>
      <dgm:t>
        <a:bodyPr/>
        <a:lstStyle/>
        <a:p>
          <a:r>
            <a:rPr lang="en-US"/>
            <a:t>Cost vs. Control</a:t>
          </a:r>
        </a:p>
      </dgm:t>
    </dgm:pt>
    <dgm:pt modelId="{D7EEA568-7555-4125-9307-CB23C8945AE2}" type="parTrans" cxnId="{502D5E48-AE93-45E8-94DC-47732B1AAC2A}">
      <dgm:prSet/>
      <dgm:spPr/>
      <dgm:t>
        <a:bodyPr/>
        <a:lstStyle/>
        <a:p>
          <a:endParaRPr lang="en-US"/>
        </a:p>
      </dgm:t>
    </dgm:pt>
    <dgm:pt modelId="{617FE26C-966A-4960-8AF8-4721B8813809}" type="sibTrans" cxnId="{502D5E48-AE93-45E8-94DC-47732B1AAC2A}">
      <dgm:prSet/>
      <dgm:spPr/>
      <dgm:t>
        <a:bodyPr/>
        <a:lstStyle/>
        <a:p>
          <a:endParaRPr lang="en-US"/>
        </a:p>
      </dgm:t>
    </dgm:pt>
    <dgm:pt modelId="{DC8E9307-EA18-45BF-87C0-8C02CD95675B}">
      <dgm:prSet/>
      <dgm:spPr/>
      <dgm:t>
        <a:bodyPr/>
        <a:lstStyle/>
        <a:p>
          <a:r>
            <a:rPr lang="en-US"/>
            <a:t>Confidence in Service Provider or Partner</a:t>
          </a:r>
        </a:p>
      </dgm:t>
    </dgm:pt>
    <dgm:pt modelId="{CC787B13-ECB9-430B-829C-4DAA30B48410}" type="parTrans" cxnId="{81B3126D-FE68-4D9D-BC3D-C544EB38DBB8}">
      <dgm:prSet/>
      <dgm:spPr/>
      <dgm:t>
        <a:bodyPr/>
        <a:lstStyle/>
        <a:p>
          <a:endParaRPr lang="en-US"/>
        </a:p>
      </dgm:t>
    </dgm:pt>
    <dgm:pt modelId="{BF8DE3B7-33B4-493D-890D-1014644DE3AA}" type="sibTrans" cxnId="{81B3126D-FE68-4D9D-BC3D-C544EB38DBB8}">
      <dgm:prSet/>
      <dgm:spPr/>
      <dgm:t>
        <a:bodyPr/>
        <a:lstStyle/>
        <a:p>
          <a:endParaRPr lang="en-US"/>
        </a:p>
      </dgm:t>
    </dgm:pt>
    <dgm:pt modelId="{4146A6F8-E4BB-4BA1-9FB3-E269E7981463}">
      <dgm:prSet/>
      <dgm:spPr/>
      <dgm:t>
        <a:bodyPr/>
        <a:lstStyle/>
        <a:p>
          <a:r>
            <a:rPr lang="en-US"/>
            <a:t>Mitigating Risks</a:t>
          </a:r>
        </a:p>
      </dgm:t>
    </dgm:pt>
    <dgm:pt modelId="{13ACA913-4E1A-4692-8977-4D4847D87368}" type="parTrans" cxnId="{59A94D53-A157-4FBA-BA0F-A302FB99E6D2}">
      <dgm:prSet/>
      <dgm:spPr/>
      <dgm:t>
        <a:bodyPr/>
        <a:lstStyle/>
        <a:p>
          <a:endParaRPr lang="en-US"/>
        </a:p>
      </dgm:t>
    </dgm:pt>
    <dgm:pt modelId="{7A316183-5679-47E9-98D5-8AF84FF012F4}" type="sibTrans" cxnId="{59A94D53-A157-4FBA-BA0F-A302FB99E6D2}">
      <dgm:prSet/>
      <dgm:spPr/>
      <dgm:t>
        <a:bodyPr/>
        <a:lstStyle/>
        <a:p>
          <a:endParaRPr lang="en-US"/>
        </a:p>
      </dgm:t>
    </dgm:pt>
    <dgm:pt modelId="{93A8B43A-6B7C-4547-B409-913172736C1B}" type="pres">
      <dgm:prSet presAssocID="{60EA3036-5B7C-4D5A-9875-D9F9411006AB}" presName="compositeShape" presStyleCnt="0">
        <dgm:presLayoutVars>
          <dgm:chMax val="7"/>
          <dgm:dir/>
          <dgm:resizeHandles val="exact"/>
        </dgm:presLayoutVars>
      </dgm:prSet>
      <dgm:spPr/>
    </dgm:pt>
    <dgm:pt modelId="{A80F3822-AD0B-4453-8B92-CACF41EE020E}" type="pres">
      <dgm:prSet presAssocID="{662CBEA1-C563-4522-A042-7FD5F9C24744}" presName="circ1" presStyleLbl="vennNode1" presStyleIdx="0" presStyleCnt="3"/>
      <dgm:spPr/>
    </dgm:pt>
    <dgm:pt modelId="{B9D9FBF9-D214-4549-A243-87982563ADEC}" type="pres">
      <dgm:prSet presAssocID="{662CBEA1-C563-4522-A042-7FD5F9C247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97ACCE-351C-4ACD-8B88-4F9A313DCF61}" type="pres">
      <dgm:prSet presAssocID="{DC8E9307-EA18-45BF-87C0-8C02CD95675B}" presName="circ2" presStyleLbl="vennNode1" presStyleIdx="1" presStyleCnt="3"/>
      <dgm:spPr/>
    </dgm:pt>
    <dgm:pt modelId="{AA6B6922-D264-4E3C-8592-2091CC83493B}" type="pres">
      <dgm:prSet presAssocID="{DC8E9307-EA18-45BF-87C0-8C02CD9567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004A48-E12B-4389-9115-47390DE28104}" type="pres">
      <dgm:prSet presAssocID="{4146A6F8-E4BB-4BA1-9FB3-E269E7981463}" presName="circ3" presStyleLbl="vennNode1" presStyleIdx="2" presStyleCnt="3"/>
      <dgm:spPr/>
    </dgm:pt>
    <dgm:pt modelId="{30FC4F16-418F-4862-9362-A533518E3D0C}" type="pres">
      <dgm:prSet presAssocID="{4146A6F8-E4BB-4BA1-9FB3-E269E79814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FFD4F28-AE54-4FF7-9E5C-91304939D9BA}" type="presOf" srcId="{60EA3036-5B7C-4D5A-9875-D9F9411006AB}" destId="{93A8B43A-6B7C-4547-B409-913172736C1B}" srcOrd="0" destOrd="0" presId="urn:microsoft.com/office/officeart/2005/8/layout/venn1"/>
    <dgm:cxn modelId="{E51A3341-5F18-4223-B566-EC1A63EBADBC}" type="presOf" srcId="{4146A6F8-E4BB-4BA1-9FB3-E269E7981463}" destId="{5F004A48-E12B-4389-9115-47390DE28104}" srcOrd="0" destOrd="0" presId="urn:microsoft.com/office/officeart/2005/8/layout/venn1"/>
    <dgm:cxn modelId="{6A9CB944-E2F8-4BD6-A5F1-7D2F98FB7DA0}" type="presOf" srcId="{662CBEA1-C563-4522-A042-7FD5F9C24744}" destId="{A80F3822-AD0B-4453-8B92-CACF41EE020E}" srcOrd="0" destOrd="0" presId="urn:microsoft.com/office/officeart/2005/8/layout/venn1"/>
    <dgm:cxn modelId="{502D5E48-AE93-45E8-94DC-47732B1AAC2A}" srcId="{60EA3036-5B7C-4D5A-9875-D9F9411006AB}" destId="{662CBEA1-C563-4522-A042-7FD5F9C24744}" srcOrd="0" destOrd="0" parTransId="{D7EEA568-7555-4125-9307-CB23C8945AE2}" sibTransId="{617FE26C-966A-4960-8AF8-4721B8813809}"/>
    <dgm:cxn modelId="{81B3126D-FE68-4D9D-BC3D-C544EB38DBB8}" srcId="{60EA3036-5B7C-4D5A-9875-D9F9411006AB}" destId="{DC8E9307-EA18-45BF-87C0-8C02CD95675B}" srcOrd="1" destOrd="0" parTransId="{CC787B13-ECB9-430B-829C-4DAA30B48410}" sibTransId="{BF8DE3B7-33B4-493D-890D-1014644DE3AA}"/>
    <dgm:cxn modelId="{C4BA514F-5F72-4B8A-97E1-AE5614C43BA0}" type="presOf" srcId="{662CBEA1-C563-4522-A042-7FD5F9C24744}" destId="{B9D9FBF9-D214-4549-A243-87982563ADEC}" srcOrd="1" destOrd="0" presId="urn:microsoft.com/office/officeart/2005/8/layout/venn1"/>
    <dgm:cxn modelId="{03110972-F047-42A3-A2EE-9D0CA134D8B5}" type="presOf" srcId="{DC8E9307-EA18-45BF-87C0-8C02CD95675B}" destId="{B897ACCE-351C-4ACD-8B88-4F9A313DCF61}" srcOrd="0" destOrd="0" presId="urn:microsoft.com/office/officeart/2005/8/layout/venn1"/>
    <dgm:cxn modelId="{59A94D53-A157-4FBA-BA0F-A302FB99E6D2}" srcId="{60EA3036-5B7C-4D5A-9875-D9F9411006AB}" destId="{4146A6F8-E4BB-4BA1-9FB3-E269E7981463}" srcOrd="2" destOrd="0" parTransId="{13ACA913-4E1A-4692-8977-4D4847D87368}" sibTransId="{7A316183-5679-47E9-98D5-8AF84FF012F4}"/>
    <dgm:cxn modelId="{532D60A2-7D96-447B-960D-DFEA7B0E5C1A}" type="presOf" srcId="{4146A6F8-E4BB-4BA1-9FB3-E269E7981463}" destId="{30FC4F16-418F-4862-9362-A533518E3D0C}" srcOrd="1" destOrd="0" presId="urn:microsoft.com/office/officeart/2005/8/layout/venn1"/>
    <dgm:cxn modelId="{F69F27E3-D6B9-45C2-8956-FCAC6F91658F}" type="presOf" srcId="{DC8E9307-EA18-45BF-87C0-8C02CD95675B}" destId="{AA6B6922-D264-4E3C-8592-2091CC83493B}" srcOrd="1" destOrd="0" presId="urn:microsoft.com/office/officeart/2005/8/layout/venn1"/>
    <dgm:cxn modelId="{FBAA0405-E7E5-450D-AE1E-50795B047F0C}" type="presParOf" srcId="{93A8B43A-6B7C-4547-B409-913172736C1B}" destId="{A80F3822-AD0B-4453-8B92-CACF41EE020E}" srcOrd="0" destOrd="0" presId="urn:microsoft.com/office/officeart/2005/8/layout/venn1"/>
    <dgm:cxn modelId="{C320FC42-392C-4A90-A134-617F084C43E3}" type="presParOf" srcId="{93A8B43A-6B7C-4547-B409-913172736C1B}" destId="{B9D9FBF9-D214-4549-A243-87982563ADEC}" srcOrd="1" destOrd="0" presId="urn:microsoft.com/office/officeart/2005/8/layout/venn1"/>
    <dgm:cxn modelId="{CE3B7384-E6A1-40CA-B4D6-0F93B6B89781}" type="presParOf" srcId="{93A8B43A-6B7C-4547-B409-913172736C1B}" destId="{B897ACCE-351C-4ACD-8B88-4F9A313DCF61}" srcOrd="2" destOrd="0" presId="urn:microsoft.com/office/officeart/2005/8/layout/venn1"/>
    <dgm:cxn modelId="{113EDE06-9F01-4DA8-8452-A730A7688C12}" type="presParOf" srcId="{93A8B43A-6B7C-4547-B409-913172736C1B}" destId="{AA6B6922-D264-4E3C-8592-2091CC83493B}" srcOrd="3" destOrd="0" presId="urn:microsoft.com/office/officeart/2005/8/layout/venn1"/>
    <dgm:cxn modelId="{C937468D-4C87-4E43-BCBA-A866177A2609}" type="presParOf" srcId="{93A8B43A-6B7C-4547-B409-913172736C1B}" destId="{5F004A48-E12B-4389-9115-47390DE28104}" srcOrd="4" destOrd="0" presId="urn:microsoft.com/office/officeart/2005/8/layout/venn1"/>
    <dgm:cxn modelId="{B4BDEB35-558C-4788-9D34-2997423BAA41}" type="presParOf" srcId="{93A8B43A-6B7C-4547-B409-913172736C1B}" destId="{30FC4F16-418F-4862-9362-A533518E3D0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50B176-DFA9-45F9-BD75-C9CE20899E7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55390-327A-4067-9305-3A616BA9899D}">
      <dgm:prSet phldrT="[Text]" custT="1"/>
      <dgm:spPr>
        <a:solidFill>
          <a:srgbClr val="B20738"/>
        </a:solidFill>
      </dgm:spPr>
      <dgm:t>
        <a:bodyPr/>
        <a:lstStyle/>
        <a:p>
          <a:r>
            <a:rPr lang="en-US" sz="1800" dirty="0"/>
            <a:t>Board approved sending two RFPs</a:t>
          </a:r>
        </a:p>
      </dgm:t>
    </dgm:pt>
    <dgm:pt modelId="{620B540F-0164-405A-9CC7-7D4BB25C3C59}" type="parTrans" cxnId="{527A8568-35A6-4662-8FEA-B0B8E6825944}">
      <dgm:prSet/>
      <dgm:spPr/>
      <dgm:t>
        <a:bodyPr/>
        <a:lstStyle/>
        <a:p>
          <a:endParaRPr lang="en-US"/>
        </a:p>
      </dgm:t>
    </dgm:pt>
    <dgm:pt modelId="{87C2D1A4-71CC-413F-975A-39390FAB2C78}" type="sibTrans" cxnId="{527A8568-35A6-4662-8FEA-B0B8E6825944}">
      <dgm:prSet/>
      <dgm:spPr/>
      <dgm:t>
        <a:bodyPr/>
        <a:lstStyle/>
        <a:p>
          <a:endParaRPr lang="en-US"/>
        </a:p>
      </dgm:t>
    </dgm:pt>
    <dgm:pt modelId="{751151B9-F689-4B4D-BFFD-6FF03B98B409}">
      <dgm:prSet phldrT="[Text]" custT="1"/>
      <dgm:spPr/>
      <dgm:t>
        <a:bodyPr/>
        <a:lstStyle/>
        <a:p>
          <a:r>
            <a:rPr lang="en-US" sz="1700" dirty="0"/>
            <a:t>Stand Alone Service Provider</a:t>
          </a:r>
        </a:p>
      </dgm:t>
    </dgm:pt>
    <dgm:pt modelId="{6FC8D4EF-F726-4428-B3E4-AF47121F0FD3}" type="parTrans" cxnId="{F1B216EB-17C8-49E1-A589-CD066ED71B08}">
      <dgm:prSet/>
      <dgm:spPr/>
      <dgm:t>
        <a:bodyPr/>
        <a:lstStyle/>
        <a:p>
          <a:endParaRPr lang="en-US"/>
        </a:p>
      </dgm:t>
    </dgm:pt>
    <dgm:pt modelId="{8A3A3C38-8A2B-4F42-8683-A24907D734AB}" type="sibTrans" cxnId="{F1B216EB-17C8-49E1-A589-CD066ED71B08}">
      <dgm:prSet/>
      <dgm:spPr/>
      <dgm:t>
        <a:bodyPr/>
        <a:lstStyle/>
        <a:p>
          <a:endParaRPr lang="en-US"/>
        </a:p>
      </dgm:t>
    </dgm:pt>
    <dgm:pt modelId="{578507BE-D253-4C21-B673-CB3772148A99}">
      <dgm:prSet phldrT="[Text]" custT="1"/>
      <dgm:spPr/>
      <dgm:t>
        <a:bodyPr/>
        <a:lstStyle/>
        <a:p>
          <a:r>
            <a:rPr lang="en-US" sz="1800" dirty="0"/>
            <a:t>RFPs Posted</a:t>
          </a:r>
        </a:p>
      </dgm:t>
    </dgm:pt>
    <dgm:pt modelId="{5D595531-D6DE-4A60-8885-519A6D35E699}" type="parTrans" cxnId="{CC0A1585-B671-4404-9A3A-827E67E90262}">
      <dgm:prSet/>
      <dgm:spPr/>
      <dgm:t>
        <a:bodyPr/>
        <a:lstStyle/>
        <a:p>
          <a:endParaRPr lang="en-US"/>
        </a:p>
      </dgm:t>
    </dgm:pt>
    <dgm:pt modelId="{D3C68928-B6E3-4414-ABE6-66076377D74C}" type="sibTrans" cxnId="{CC0A1585-B671-4404-9A3A-827E67E90262}">
      <dgm:prSet/>
      <dgm:spPr/>
      <dgm:t>
        <a:bodyPr/>
        <a:lstStyle/>
        <a:p>
          <a:endParaRPr lang="en-US"/>
        </a:p>
      </dgm:t>
    </dgm:pt>
    <dgm:pt modelId="{30A839E4-499D-4BB4-81DF-87322E083253}">
      <dgm:prSet phldrT="[Text]" custT="1"/>
      <dgm:spPr/>
      <dgm:t>
        <a:bodyPr/>
        <a:lstStyle/>
        <a:p>
          <a:r>
            <a:rPr lang="en-US" sz="1700" dirty="0"/>
            <a:t>Posted March 31, 2025, with responses due by May 16, 2025</a:t>
          </a:r>
        </a:p>
      </dgm:t>
    </dgm:pt>
    <dgm:pt modelId="{A9BAAC19-BEDE-4BA1-8202-B3C45C9EFC1F}" type="parTrans" cxnId="{883FEDC2-1202-4BDA-8499-714A0E9FF421}">
      <dgm:prSet/>
      <dgm:spPr/>
      <dgm:t>
        <a:bodyPr/>
        <a:lstStyle/>
        <a:p>
          <a:endParaRPr lang="en-US"/>
        </a:p>
      </dgm:t>
    </dgm:pt>
    <dgm:pt modelId="{C140B6D6-C51E-4883-8373-3FCEF69CB4CF}" type="sibTrans" cxnId="{883FEDC2-1202-4BDA-8499-714A0E9FF421}">
      <dgm:prSet/>
      <dgm:spPr/>
      <dgm:t>
        <a:bodyPr/>
        <a:lstStyle/>
        <a:p>
          <a:endParaRPr lang="en-US"/>
        </a:p>
      </dgm:t>
    </dgm:pt>
    <dgm:pt modelId="{141296B7-2E35-4521-9A04-4C513FD367B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Board Directed Staff to work w/ the MN State Board of Investment Staff &amp; AKF Staff</a:t>
          </a:r>
        </a:p>
      </dgm:t>
    </dgm:pt>
    <dgm:pt modelId="{48DD8927-89FF-4F97-B18D-3C6DE5DFDA32}" type="parTrans" cxnId="{D1D6820F-DB35-4222-8A3D-8CFFB1D8E056}">
      <dgm:prSet/>
      <dgm:spPr/>
      <dgm:t>
        <a:bodyPr/>
        <a:lstStyle/>
        <a:p>
          <a:endParaRPr lang="en-US"/>
        </a:p>
      </dgm:t>
    </dgm:pt>
    <dgm:pt modelId="{C058897B-CEA5-432B-B8D4-D2B809FA53B4}" type="sibTrans" cxnId="{D1D6820F-DB35-4222-8A3D-8CFFB1D8E056}">
      <dgm:prSet/>
      <dgm:spPr/>
      <dgm:t>
        <a:bodyPr/>
        <a:lstStyle/>
        <a:p>
          <a:endParaRPr lang="en-US"/>
        </a:p>
      </dgm:t>
    </dgm:pt>
    <dgm:pt modelId="{C25136AF-1A1E-432F-9972-30447D78A65F}">
      <dgm:prSet phldrT="[Text]" custT="1"/>
      <dgm:spPr/>
      <dgm:t>
        <a:bodyPr/>
        <a:lstStyle/>
        <a:p>
          <a:r>
            <a:rPr lang="en-US" sz="1700" dirty="0"/>
            <a:t>To make a recommendation to the Board</a:t>
          </a:r>
        </a:p>
      </dgm:t>
    </dgm:pt>
    <dgm:pt modelId="{50D11921-958E-4646-B16A-090422234B74}" type="parTrans" cxnId="{47FC80D6-0E93-4308-8413-5AB5A299F08C}">
      <dgm:prSet/>
      <dgm:spPr/>
      <dgm:t>
        <a:bodyPr/>
        <a:lstStyle/>
        <a:p>
          <a:endParaRPr lang="en-US"/>
        </a:p>
      </dgm:t>
    </dgm:pt>
    <dgm:pt modelId="{A77612B8-9A4A-46F4-8240-2CDDD6424274}" type="sibTrans" cxnId="{47FC80D6-0E93-4308-8413-5AB5A299F08C}">
      <dgm:prSet/>
      <dgm:spPr/>
      <dgm:t>
        <a:bodyPr/>
        <a:lstStyle/>
        <a:p>
          <a:endParaRPr lang="en-US"/>
        </a:p>
      </dgm:t>
    </dgm:pt>
    <dgm:pt modelId="{99EF221F-4F21-4722-B3FD-E05E487BCBD3}">
      <dgm:prSet phldrT="[Text]" custT="1"/>
      <dgm:spPr/>
      <dgm:t>
        <a:bodyPr/>
        <a:lstStyle/>
        <a:p>
          <a:r>
            <a:rPr lang="en-US" sz="1700" dirty="0"/>
            <a:t>Partnerships</a:t>
          </a:r>
        </a:p>
      </dgm:t>
    </dgm:pt>
    <dgm:pt modelId="{B303CB98-0033-4C9B-8EFE-6C64D426A032}" type="parTrans" cxnId="{DAE20096-9896-4176-A15B-3D4F6ACCB61E}">
      <dgm:prSet/>
      <dgm:spPr/>
      <dgm:t>
        <a:bodyPr/>
        <a:lstStyle/>
        <a:p>
          <a:endParaRPr lang="en-US"/>
        </a:p>
      </dgm:t>
    </dgm:pt>
    <dgm:pt modelId="{A2E74077-7AD1-44FE-9F9D-EF6CB7EE9EF6}" type="sibTrans" cxnId="{DAE20096-9896-4176-A15B-3D4F6ACCB61E}">
      <dgm:prSet/>
      <dgm:spPr/>
      <dgm:t>
        <a:bodyPr/>
        <a:lstStyle/>
        <a:p>
          <a:endParaRPr lang="en-US"/>
        </a:p>
      </dgm:t>
    </dgm:pt>
    <dgm:pt modelId="{015038DD-2788-4739-BD20-F92DFF6A9EED}" type="pres">
      <dgm:prSet presAssocID="{D550B176-DFA9-45F9-BD75-C9CE20899E77}" presName="rootnode" presStyleCnt="0">
        <dgm:presLayoutVars>
          <dgm:chMax/>
          <dgm:chPref/>
          <dgm:dir/>
          <dgm:animLvl val="lvl"/>
        </dgm:presLayoutVars>
      </dgm:prSet>
      <dgm:spPr/>
    </dgm:pt>
    <dgm:pt modelId="{C2211557-766B-4E71-A627-1C71A4AF2A67}" type="pres">
      <dgm:prSet presAssocID="{02A55390-327A-4067-9305-3A616BA9899D}" presName="composite" presStyleCnt="0"/>
      <dgm:spPr/>
    </dgm:pt>
    <dgm:pt modelId="{918645CF-07AE-434A-B8F5-C728BE801F81}" type="pres">
      <dgm:prSet presAssocID="{02A55390-327A-4067-9305-3A616BA9899D}" presName="bentUpArrow1" presStyleLbl="alignImgPlace1" presStyleIdx="0" presStyleCnt="2"/>
      <dgm:spPr/>
    </dgm:pt>
    <dgm:pt modelId="{9E6FE3B9-D20E-4E83-A6C0-7B3C46556745}" type="pres">
      <dgm:prSet presAssocID="{02A55390-327A-4067-9305-3A616BA9899D}" presName="ParentText" presStyleLbl="node1" presStyleIdx="0" presStyleCnt="3" custScaleX="133357" custScaleY="122813">
        <dgm:presLayoutVars>
          <dgm:chMax val="1"/>
          <dgm:chPref val="1"/>
          <dgm:bulletEnabled val="1"/>
        </dgm:presLayoutVars>
      </dgm:prSet>
      <dgm:spPr/>
    </dgm:pt>
    <dgm:pt modelId="{A081299A-22F4-41FA-9E52-621A00DBD5C1}" type="pres">
      <dgm:prSet presAssocID="{02A55390-327A-4067-9305-3A616BA9899D}" presName="ChildText" presStyleLbl="revTx" presStyleIdx="0" presStyleCnt="3" custScaleX="237522" custLinFactX="16269" custLinFactNeighborX="100000" custLinFactNeighborY="-12153">
        <dgm:presLayoutVars>
          <dgm:chMax val="0"/>
          <dgm:chPref val="0"/>
          <dgm:bulletEnabled val="1"/>
        </dgm:presLayoutVars>
      </dgm:prSet>
      <dgm:spPr/>
    </dgm:pt>
    <dgm:pt modelId="{0021F8BE-3E99-44D7-8ECA-0974E5BE9160}" type="pres">
      <dgm:prSet presAssocID="{87C2D1A4-71CC-413F-975A-39390FAB2C78}" presName="sibTrans" presStyleCnt="0"/>
      <dgm:spPr/>
    </dgm:pt>
    <dgm:pt modelId="{D807C066-6010-400A-8C1F-53D419709487}" type="pres">
      <dgm:prSet presAssocID="{578507BE-D253-4C21-B673-CB3772148A99}" presName="composite" presStyleCnt="0"/>
      <dgm:spPr/>
    </dgm:pt>
    <dgm:pt modelId="{0D74835C-1109-44A3-9BA6-10B4E090D974}" type="pres">
      <dgm:prSet presAssocID="{578507BE-D253-4C21-B673-CB3772148A99}" presName="bentUpArrow1" presStyleLbl="alignImgPlace1" presStyleIdx="1" presStyleCnt="2"/>
      <dgm:spPr/>
    </dgm:pt>
    <dgm:pt modelId="{1B467BF4-6C2D-404E-8C3C-BE38E5C9A746}" type="pres">
      <dgm:prSet presAssocID="{578507BE-D253-4C21-B673-CB3772148A99}" presName="ParentText" presStyleLbl="node1" presStyleIdx="1" presStyleCnt="3" custScaleX="133357" custScaleY="122813">
        <dgm:presLayoutVars>
          <dgm:chMax val="1"/>
          <dgm:chPref val="1"/>
          <dgm:bulletEnabled val="1"/>
        </dgm:presLayoutVars>
      </dgm:prSet>
      <dgm:spPr/>
    </dgm:pt>
    <dgm:pt modelId="{FA172BC5-77EE-41EE-B78D-004BDE9C044E}" type="pres">
      <dgm:prSet presAssocID="{578507BE-D253-4C21-B673-CB3772148A99}" presName="ChildText" presStyleLbl="revTx" presStyleIdx="1" presStyleCnt="3" custScaleX="250751" custLinFactNeighborX="96515" custLinFactNeighborY="-9959">
        <dgm:presLayoutVars>
          <dgm:chMax val="0"/>
          <dgm:chPref val="0"/>
          <dgm:bulletEnabled val="1"/>
        </dgm:presLayoutVars>
      </dgm:prSet>
      <dgm:spPr/>
    </dgm:pt>
    <dgm:pt modelId="{8C65DB45-99B6-43EE-A021-EC7B14A1BAE6}" type="pres">
      <dgm:prSet presAssocID="{D3C68928-B6E3-4414-ABE6-66076377D74C}" presName="sibTrans" presStyleCnt="0"/>
      <dgm:spPr/>
    </dgm:pt>
    <dgm:pt modelId="{F4B39311-4184-4F4D-8A58-B77375AABC8B}" type="pres">
      <dgm:prSet presAssocID="{141296B7-2E35-4521-9A04-4C513FD367BF}" presName="composite" presStyleCnt="0"/>
      <dgm:spPr/>
    </dgm:pt>
    <dgm:pt modelId="{DD548468-00F9-4B23-B8FF-6A49132324B8}" type="pres">
      <dgm:prSet presAssocID="{141296B7-2E35-4521-9A04-4C513FD367BF}" presName="ParentText" presStyleLbl="node1" presStyleIdx="2" presStyleCnt="3" custScaleX="133357" custScaleY="122813">
        <dgm:presLayoutVars>
          <dgm:chMax val="1"/>
          <dgm:chPref val="1"/>
          <dgm:bulletEnabled val="1"/>
        </dgm:presLayoutVars>
      </dgm:prSet>
      <dgm:spPr/>
    </dgm:pt>
    <dgm:pt modelId="{38D99B0F-DA19-454C-A916-CFE24FCE7541}" type="pres">
      <dgm:prSet presAssocID="{141296B7-2E35-4521-9A04-4C513FD367BF}" presName="FinalChildText" presStyleLbl="revTx" presStyleIdx="2" presStyleCnt="3" custScaleX="160754" custLinFactNeighborX="75150" custLinFactNeighborY="-4615">
        <dgm:presLayoutVars>
          <dgm:chMax val="0"/>
          <dgm:chPref val="0"/>
          <dgm:bulletEnabled val="1"/>
        </dgm:presLayoutVars>
      </dgm:prSet>
      <dgm:spPr/>
    </dgm:pt>
  </dgm:ptLst>
  <dgm:cxnLst>
    <dgm:cxn modelId="{D1D6820F-DB35-4222-8A3D-8CFFB1D8E056}" srcId="{D550B176-DFA9-45F9-BD75-C9CE20899E77}" destId="{141296B7-2E35-4521-9A04-4C513FD367BF}" srcOrd="2" destOrd="0" parTransId="{48DD8927-89FF-4F97-B18D-3C6DE5DFDA32}" sibTransId="{C058897B-CEA5-432B-B8D4-D2B809FA53B4}"/>
    <dgm:cxn modelId="{7C640C31-47A9-4A91-9262-B33F910B3711}" type="presOf" srcId="{C25136AF-1A1E-432F-9972-30447D78A65F}" destId="{38D99B0F-DA19-454C-A916-CFE24FCE7541}" srcOrd="0" destOrd="0" presId="urn:microsoft.com/office/officeart/2005/8/layout/StepDownProcess"/>
    <dgm:cxn modelId="{0D4E2666-73BE-42CD-8ECA-BB0B42311E1F}" type="presOf" srcId="{751151B9-F689-4B4D-BFFD-6FF03B98B409}" destId="{A081299A-22F4-41FA-9E52-621A00DBD5C1}" srcOrd="0" destOrd="0" presId="urn:microsoft.com/office/officeart/2005/8/layout/StepDownProcess"/>
    <dgm:cxn modelId="{527A8568-35A6-4662-8FEA-B0B8E6825944}" srcId="{D550B176-DFA9-45F9-BD75-C9CE20899E77}" destId="{02A55390-327A-4067-9305-3A616BA9899D}" srcOrd="0" destOrd="0" parTransId="{620B540F-0164-405A-9CC7-7D4BB25C3C59}" sibTransId="{87C2D1A4-71CC-413F-975A-39390FAB2C78}"/>
    <dgm:cxn modelId="{EB8E7F4E-E64E-4971-8B45-7F5F50BCEDF9}" type="presOf" srcId="{02A55390-327A-4067-9305-3A616BA9899D}" destId="{9E6FE3B9-D20E-4E83-A6C0-7B3C46556745}" srcOrd="0" destOrd="0" presId="urn:microsoft.com/office/officeart/2005/8/layout/StepDownProcess"/>
    <dgm:cxn modelId="{3BAB084F-F9B6-497D-9AAE-DFBB04129255}" type="presOf" srcId="{30A839E4-499D-4BB4-81DF-87322E083253}" destId="{FA172BC5-77EE-41EE-B78D-004BDE9C044E}" srcOrd="0" destOrd="0" presId="urn:microsoft.com/office/officeart/2005/8/layout/StepDownProcess"/>
    <dgm:cxn modelId="{B6386E50-CE6B-4C63-ADEA-19800E7235FA}" type="presOf" srcId="{99EF221F-4F21-4722-B3FD-E05E487BCBD3}" destId="{A081299A-22F4-41FA-9E52-621A00DBD5C1}" srcOrd="0" destOrd="1" presId="urn:microsoft.com/office/officeart/2005/8/layout/StepDownProcess"/>
    <dgm:cxn modelId="{B5D33351-2EA5-4217-8D2E-E484452D52A6}" type="presOf" srcId="{D550B176-DFA9-45F9-BD75-C9CE20899E77}" destId="{015038DD-2788-4739-BD20-F92DFF6A9EED}" srcOrd="0" destOrd="0" presId="urn:microsoft.com/office/officeart/2005/8/layout/StepDownProcess"/>
    <dgm:cxn modelId="{CC0A1585-B671-4404-9A3A-827E67E90262}" srcId="{D550B176-DFA9-45F9-BD75-C9CE20899E77}" destId="{578507BE-D253-4C21-B673-CB3772148A99}" srcOrd="1" destOrd="0" parTransId="{5D595531-D6DE-4A60-8885-519A6D35E699}" sibTransId="{D3C68928-B6E3-4414-ABE6-66076377D74C}"/>
    <dgm:cxn modelId="{DAE20096-9896-4176-A15B-3D4F6ACCB61E}" srcId="{02A55390-327A-4067-9305-3A616BA9899D}" destId="{99EF221F-4F21-4722-B3FD-E05E487BCBD3}" srcOrd="1" destOrd="0" parTransId="{B303CB98-0033-4C9B-8EFE-6C64D426A032}" sibTransId="{A2E74077-7AD1-44FE-9F9D-EF6CB7EE9EF6}"/>
    <dgm:cxn modelId="{4A4DCA9B-08F7-4679-BDBC-1E4ED20FA9A2}" type="presOf" srcId="{578507BE-D253-4C21-B673-CB3772148A99}" destId="{1B467BF4-6C2D-404E-8C3C-BE38E5C9A746}" srcOrd="0" destOrd="0" presId="urn:microsoft.com/office/officeart/2005/8/layout/StepDownProcess"/>
    <dgm:cxn modelId="{883FEDC2-1202-4BDA-8499-714A0E9FF421}" srcId="{578507BE-D253-4C21-B673-CB3772148A99}" destId="{30A839E4-499D-4BB4-81DF-87322E083253}" srcOrd="0" destOrd="0" parTransId="{A9BAAC19-BEDE-4BA1-8202-B3C45C9EFC1F}" sibTransId="{C140B6D6-C51E-4883-8373-3FCEF69CB4CF}"/>
    <dgm:cxn modelId="{47FC80D6-0E93-4308-8413-5AB5A299F08C}" srcId="{141296B7-2E35-4521-9A04-4C513FD367BF}" destId="{C25136AF-1A1E-432F-9972-30447D78A65F}" srcOrd="0" destOrd="0" parTransId="{50D11921-958E-4646-B16A-090422234B74}" sibTransId="{A77612B8-9A4A-46F4-8240-2CDDD6424274}"/>
    <dgm:cxn modelId="{F1B216EB-17C8-49E1-A589-CD066ED71B08}" srcId="{02A55390-327A-4067-9305-3A616BA9899D}" destId="{751151B9-F689-4B4D-BFFD-6FF03B98B409}" srcOrd="0" destOrd="0" parTransId="{6FC8D4EF-F726-4428-B3E4-AF47121F0FD3}" sibTransId="{8A3A3C38-8A2B-4F42-8683-A24907D734AB}"/>
    <dgm:cxn modelId="{E09BA0ED-4A92-453B-82EE-93E02F5C9F80}" type="presOf" srcId="{141296B7-2E35-4521-9A04-4C513FD367BF}" destId="{DD548468-00F9-4B23-B8FF-6A49132324B8}" srcOrd="0" destOrd="0" presId="urn:microsoft.com/office/officeart/2005/8/layout/StepDownProcess"/>
    <dgm:cxn modelId="{C73B7F73-F014-45FD-BE4F-3A9541E9700D}" type="presParOf" srcId="{015038DD-2788-4739-BD20-F92DFF6A9EED}" destId="{C2211557-766B-4E71-A627-1C71A4AF2A67}" srcOrd="0" destOrd="0" presId="urn:microsoft.com/office/officeart/2005/8/layout/StepDownProcess"/>
    <dgm:cxn modelId="{A140A708-DDFA-4209-8057-0A6D70AFD2D6}" type="presParOf" srcId="{C2211557-766B-4E71-A627-1C71A4AF2A67}" destId="{918645CF-07AE-434A-B8F5-C728BE801F81}" srcOrd="0" destOrd="0" presId="urn:microsoft.com/office/officeart/2005/8/layout/StepDownProcess"/>
    <dgm:cxn modelId="{4E7DDC11-2EDB-4CFB-8DBE-6392865DB4CF}" type="presParOf" srcId="{C2211557-766B-4E71-A627-1C71A4AF2A67}" destId="{9E6FE3B9-D20E-4E83-A6C0-7B3C46556745}" srcOrd="1" destOrd="0" presId="urn:microsoft.com/office/officeart/2005/8/layout/StepDownProcess"/>
    <dgm:cxn modelId="{9DA0B44F-C68B-4BFC-97B8-2804ABC6052D}" type="presParOf" srcId="{C2211557-766B-4E71-A627-1C71A4AF2A67}" destId="{A081299A-22F4-41FA-9E52-621A00DBD5C1}" srcOrd="2" destOrd="0" presId="urn:microsoft.com/office/officeart/2005/8/layout/StepDownProcess"/>
    <dgm:cxn modelId="{4C35CEA4-F407-42AB-8E3D-D92776D27A47}" type="presParOf" srcId="{015038DD-2788-4739-BD20-F92DFF6A9EED}" destId="{0021F8BE-3E99-44D7-8ECA-0974E5BE9160}" srcOrd="1" destOrd="0" presId="urn:microsoft.com/office/officeart/2005/8/layout/StepDownProcess"/>
    <dgm:cxn modelId="{721DDE44-7A43-4B51-A8FB-E395FD90B4B1}" type="presParOf" srcId="{015038DD-2788-4739-BD20-F92DFF6A9EED}" destId="{D807C066-6010-400A-8C1F-53D419709487}" srcOrd="2" destOrd="0" presId="urn:microsoft.com/office/officeart/2005/8/layout/StepDownProcess"/>
    <dgm:cxn modelId="{FAA7E62C-4DF8-42EF-975B-497B172B686B}" type="presParOf" srcId="{D807C066-6010-400A-8C1F-53D419709487}" destId="{0D74835C-1109-44A3-9BA6-10B4E090D974}" srcOrd="0" destOrd="0" presId="urn:microsoft.com/office/officeart/2005/8/layout/StepDownProcess"/>
    <dgm:cxn modelId="{89F1F1BF-CC39-4061-A1A9-0FDE59E77D1B}" type="presParOf" srcId="{D807C066-6010-400A-8C1F-53D419709487}" destId="{1B467BF4-6C2D-404E-8C3C-BE38E5C9A746}" srcOrd="1" destOrd="0" presId="urn:microsoft.com/office/officeart/2005/8/layout/StepDownProcess"/>
    <dgm:cxn modelId="{70A0B31F-0D7D-4B3A-B80C-67901B588959}" type="presParOf" srcId="{D807C066-6010-400A-8C1F-53D419709487}" destId="{FA172BC5-77EE-41EE-B78D-004BDE9C044E}" srcOrd="2" destOrd="0" presId="urn:microsoft.com/office/officeart/2005/8/layout/StepDownProcess"/>
    <dgm:cxn modelId="{5C64A2C8-DD9C-4010-99B4-BB9ECB7369EF}" type="presParOf" srcId="{015038DD-2788-4739-BD20-F92DFF6A9EED}" destId="{8C65DB45-99B6-43EE-A021-EC7B14A1BAE6}" srcOrd="3" destOrd="0" presId="urn:microsoft.com/office/officeart/2005/8/layout/StepDownProcess"/>
    <dgm:cxn modelId="{EB71B979-763B-426D-B93F-D8A88FEE337B}" type="presParOf" srcId="{015038DD-2788-4739-BD20-F92DFF6A9EED}" destId="{F4B39311-4184-4F4D-8A58-B77375AABC8B}" srcOrd="4" destOrd="0" presId="urn:microsoft.com/office/officeart/2005/8/layout/StepDownProcess"/>
    <dgm:cxn modelId="{350405A7-0158-4F06-BD9B-870DD653E247}" type="presParOf" srcId="{F4B39311-4184-4F4D-8A58-B77375AABC8B}" destId="{DD548468-00F9-4B23-B8FF-6A49132324B8}" srcOrd="0" destOrd="0" presId="urn:microsoft.com/office/officeart/2005/8/layout/StepDownProcess"/>
    <dgm:cxn modelId="{C2FB095F-0EB9-4709-AB25-51FB9982E198}" type="presParOf" srcId="{F4B39311-4184-4F4D-8A58-B77375AABC8B}" destId="{38D99B0F-DA19-454C-A916-CFE24FCE754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7C3A8C-C905-45BA-AEEB-41F83B1FD27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E4C70-E4BC-4D8B-A3CE-7C424FCD3848}">
      <dgm:prSet phldrT="[Text]"/>
      <dgm:spPr/>
      <dgm:t>
        <a:bodyPr/>
        <a:lstStyle/>
        <a:p>
          <a:r>
            <a:rPr lang="en-US"/>
            <a:t>Investments – SBI Staff</a:t>
          </a:r>
        </a:p>
      </dgm:t>
    </dgm:pt>
    <dgm:pt modelId="{2A7265E8-CCD9-41C1-AA98-69F1797E4C7D}" type="parTrans" cxnId="{C5F1718D-84CA-464C-9390-44BE2D51F4E5}">
      <dgm:prSet/>
      <dgm:spPr/>
      <dgm:t>
        <a:bodyPr/>
        <a:lstStyle/>
        <a:p>
          <a:endParaRPr lang="en-US"/>
        </a:p>
      </dgm:t>
    </dgm:pt>
    <dgm:pt modelId="{E3A20D3D-1DC2-4EB2-9DCE-5C556E0D47AE}" type="sibTrans" cxnId="{C5F1718D-84CA-464C-9390-44BE2D51F4E5}">
      <dgm:prSet/>
      <dgm:spPr/>
      <dgm:t>
        <a:bodyPr/>
        <a:lstStyle/>
        <a:p>
          <a:endParaRPr lang="en-US"/>
        </a:p>
      </dgm:t>
    </dgm:pt>
    <dgm:pt modelId="{F9469109-BF9D-4FCB-B754-5AD64CCEC991}">
      <dgm:prSet phldrT="[Text]"/>
      <dgm:spPr/>
      <dgm:t>
        <a:bodyPr/>
        <a:lstStyle/>
        <a:p>
          <a:r>
            <a:rPr lang="en-US" dirty="0"/>
            <a:t>Patc Ammann, Portfolio Manager Senior, MN State Board of Investment</a:t>
          </a:r>
        </a:p>
      </dgm:t>
    </dgm:pt>
    <dgm:pt modelId="{904ADA20-8C82-412E-854E-5292CBDF8728}" type="parTrans" cxnId="{E980981A-F893-4C7A-9795-BB55298AE17D}">
      <dgm:prSet/>
      <dgm:spPr/>
      <dgm:t>
        <a:bodyPr/>
        <a:lstStyle/>
        <a:p>
          <a:endParaRPr lang="en-US"/>
        </a:p>
      </dgm:t>
    </dgm:pt>
    <dgm:pt modelId="{3915A5EA-8B46-490E-B68F-83979721477E}" type="sibTrans" cxnId="{E980981A-F893-4C7A-9795-BB55298AE17D}">
      <dgm:prSet/>
      <dgm:spPr/>
      <dgm:t>
        <a:bodyPr/>
        <a:lstStyle/>
        <a:p>
          <a:endParaRPr lang="en-US"/>
        </a:p>
      </dgm:t>
    </dgm:pt>
    <dgm:pt modelId="{A8EC10F9-A015-4922-B52C-DCA34C8BCD9A}">
      <dgm:prSet phldrT="[Text]"/>
      <dgm:spPr/>
      <dgm:t>
        <a:bodyPr/>
        <a:lstStyle/>
        <a:p>
          <a:r>
            <a:rPr lang="en-US" dirty="0"/>
            <a:t>Ryan Tucker, Investment Analyst Senior, MN State Board of Investment</a:t>
          </a:r>
        </a:p>
      </dgm:t>
    </dgm:pt>
    <dgm:pt modelId="{DCFB785C-48C6-4F50-BBA2-E69D503BC836}" type="parTrans" cxnId="{DE3C1F51-62CC-44F9-9DC6-4975D1FEF297}">
      <dgm:prSet/>
      <dgm:spPr/>
      <dgm:t>
        <a:bodyPr/>
        <a:lstStyle/>
        <a:p>
          <a:endParaRPr lang="en-US"/>
        </a:p>
      </dgm:t>
    </dgm:pt>
    <dgm:pt modelId="{E3EEDB4E-689D-4892-87BE-B64EB832E82B}" type="sibTrans" cxnId="{DE3C1F51-62CC-44F9-9DC6-4975D1FEF297}">
      <dgm:prSet/>
      <dgm:spPr/>
      <dgm:t>
        <a:bodyPr/>
        <a:lstStyle/>
        <a:p>
          <a:endParaRPr lang="en-US"/>
        </a:p>
      </dgm:t>
    </dgm:pt>
    <dgm:pt modelId="{4E1EE573-4C5B-4444-B47F-40C79A033642}">
      <dgm:prSet phldrT="[Text]"/>
      <dgm:spPr/>
      <dgm:t>
        <a:bodyPr/>
        <a:lstStyle/>
        <a:p>
          <a:r>
            <a:rPr lang="en-US"/>
            <a:t>Service Provider and Partnership Review</a:t>
          </a:r>
        </a:p>
      </dgm:t>
    </dgm:pt>
    <dgm:pt modelId="{E8FECFAE-7126-4F25-9627-8C5775734FDE}" type="parTrans" cxnId="{9A7E6425-0E65-4B06-8F7A-F9D1EFCE324D}">
      <dgm:prSet/>
      <dgm:spPr/>
      <dgm:t>
        <a:bodyPr/>
        <a:lstStyle/>
        <a:p>
          <a:endParaRPr lang="en-US"/>
        </a:p>
      </dgm:t>
    </dgm:pt>
    <dgm:pt modelId="{7F571B16-8A2C-4B97-847B-95A63989C5B0}" type="sibTrans" cxnId="{9A7E6425-0E65-4B06-8F7A-F9D1EFCE324D}">
      <dgm:prSet/>
      <dgm:spPr/>
      <dgm:t>
        <a:bodyPr/>
        <a:lstStyle/>
        <a:p>
          <a:endParaRPr lang="en-US"/>
        </a:p>
      </dgm:t>
    </dgm:pt>
    <dgm:pt modelId="{200BD0A6-B3A2-48F1-8942-6B2799089523}">
      <dgm:prSet phldrT="[Text]"/>
      <dgm:spPr/>
      <dgm:t>
        <a:bodyPr/>
        <a:lstStyle/>
        <a:p>
          <a:r>
            <a:rPr lang="en-US" dirty="0"/>
            <a:t>Dave Bergstrom, Interim Director</a:t>
          </a:r>
        </a:p>
      </dgm:t>
    </dgm:pt>
    <dgm:pt modelId="{E877E2A0-32C4-40D4-A5EE-2B920B4C4662}" type="parTrans" cxnId="{00CB3726-E285-4369-8148-AC246DFF4D63}">
      <dgm:prSet/>
      <dgm:spPr/>
      <dgm:t>
        <a:bodyPr/>
        <a:lstStyle/>
        <a:p>
          <a:endParaRPr lang="en-US"/>
        </a:p>
      </dgm:t>
    </dgm:pt>
    <dgm:pt modelId="{B013DE82-8FF6-4259-80C0-2D23C1D3B402}" type="sibTrans" cxnId="{00CB3726-E285-4369-8148-AC246DFF4D63}">
      <dgm:prSet/>
      <dgm:spPr/>
      <dgm:t>
        <a:bodyPr/>
        <a:lstStyle/>
        <a:p>
          <a:endParaRPr lang="en-US"/>
        </a:p>
      </dgm:t>
    </dgm:pt>
    <dgm:pt modelId="{36650C7D-B7B1-424B-BBC2-4FBF2463EBC2}">
      <dgm:prSet phldrT="[Text]"/>
      <dgm:spPr/>
      <dgm:t>
        <a:bodyPr/>
        <a:lstStyle/>
        <a:p>
          <a:r>
            <a:rPr lang="en-US" dirty="0"/>
            <a:t>AKF Consulting, Andrea Feirstein</a:t>
          </a:r>
        </a:p>
      </dgm:t>
    </dgm:pt>
    <dgm:pt modelId="{047F3CEF-7DDE-4DB5-9B32-1E9DB9401864}" type="parTrans" cxnId="{AB1811D9-080D-45BC-9561-F75AA0CE6787}">
      <dgm:prSet/>
      <dgm:spPr/>
      <dgm:t>
        <a:bodyPr/>
        <a:lstStyle/>
        <a:p>
          <a:endParaRPr lang="en-US"/>
        </a:p>
      </dgm:t>
    </dgm:pt>
    <dgm:pt modelId="{F7C268A9-6C32-4225-9A25-34AC340BE55E}" type="sibTrans" cxnId="{AB1811D9-080D-45BC-9561-F75AA0CE6787}">
      <dgm:prSet/>
      <dgm:spPr/>
      <dgm:t>
        <a:bodyPr/>
        <a:lstStyle/>
        <a:p>
          <a:endParaRPr lang="en-US"/>
        </a:p>
      </dgm:t>
    </dgm:pt>
    <dgm:pt modelId="{586A0722-DB42-4B76-B1F8-105A4B405534}" type="pres">
      <dgm:prSet presAssocID="{F97C3A8C-C905-45BA-AEEB-41F83B1FD271}" presName="Name0" presStyleCnt="0">
        <dgm:presLayoutVars>
          <dgm:dir/>
          <dgm:animLvl val="lvl"/>
          <dgm:resizeHandles val="exact"/>
        </dgm:presLayoutVars>
      </dgm:prSet>
      <dgm:spPr/>
    </dgm:pt>
    <dgm:pt modelId="{C2F14181-4E71-4543-88D4-83F42FA85737}" type="pres">
      <dgm:prSet presAssocID="{A61E4C70-E4BC-4D8B-A3CE-7C424FCD3848}" presName="composite" presStyleCnt="0"/>
      <dgm:spPr/>
    </dgm:pt>
    <dgm:pt modelId="{50977776-1B66-4208-9ADD-0CD7434B683D}" type="pres">
      <dgm:prSet presAssocID="{A61E4C70-E4BC-4D8B-A3CE-7C424FCD38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FE936F8-4F69-4352-8BD2-FECEFA8701EA}" type="pres">
      <dgm:prSet presAssocID="{A61E4C70-E4BC-4D8B-A3CE-7C424FCD3848}" presName="desTx" presStyleLbl="alignAccFollowNode1" presStyleIdx="0" presStyleCnt="2">
        <dgm:presLayoutVars>
          <dgm:bulletEnabled val="1"/>
        </dgm:presLayoutVars>
      </dgm:prSet>
      <dgm:spPr/>
    </dgm:pt>
    <dgm:pt modelId="{7C1C2B34-B30F-497B-8E3E-313352A41013}" type="pres">
      <dgm:prSet presAssocID="{E3A20D3D-1DC2-4EB2-9DCE-5C556E0D47AE}" presName="space" presStyleCnt="0"/>
      <dgm:spPr/>
    </dgm:pt>
    <dgm:pt modelId="{7388E71F-3D69-4174-84DA-BD2053DB25E0}" type="pres">
      <dgm:prSet presAssocID="{4E1EE573-4C5B-4444-B47F-40C79A033642}" presName="composite" presStyleCnt="0"/>
      <dgm:spPr/>
    </dgm:pt>
    <dgm:pt modelId="{5C5B8507-7032-4F26-AC20-6B357B2D9F4D}" type="pres">
      <dgm:prSet presAssocID="{4E1EE573-4C5B-4444-B47F-40C79A03364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03C3BA9-F39A-425F-955D-241665560919}" type="pres">
      <dgm:prSet presAssocID="{4E1EE573-4C5B-4444-B47F-40C79A03364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C9AA206-4383-49E1-BEA6-D98F41E7FEF8}" type="presOf" srcId="{F97C3A8C-C905-45BA-AEEB-41F83B1FD271}" destId="{586A0722-DB42-4B76-B1F8-105A4B405534}" srcOrd="0" destOrd="0" presId="urn:microsoft.com/office/officeart/2005/8/layout/hList1"/>
    <dgm:cxn modelId="{E980981A-F893-4C7A-9795-BB55298AE17D}" srcId="{A61E4C70-E4BC-4D8B-A3CE-7C424FCD3848}" destId="{F9469109-BF9D-4FCB-B754-5AD64CCEC991}" srcOrd="0" destOrd="0" parTransId="{904ADA20-8C82-412E-854E-5292CBDF8728}" sibTransId="{3915A5EA-8B46-490E-B68F-83979721477E}"/>
    <dgm:cxn modelId="{D31E0223-6F40-4EC9-AAAE-B4D1D06ED336}" type="presOf" srcId="{A61E4C70-E4BC-4D8B-A3CE-7C424FCD3848}" destId="{50977776-1B66-4208-9ADD-0CD7434B683D}" srcOrd="0" destOrd="0" presId="urn:microsoft.com/office/officeart/2005/8/layout/hList1"/>
    <dgm:cxn modelId="{9A7E6425-0E65-4B06-8F7A-F9D1EFCE324D}" srcId="{F97C3A8C-C905-45BA-AEEB-41F83B1FD271}" destId="{4E1EE573-4C5B-4444-B47F-40C79A033642}" srcOrd="1" destOrd="0" parTransId="{E8FECFAE-7126-4F25-9627-8C5775734FDE}" sibTransId="{7F571B16-8A2C-4B97-847B-95A63989C5B0}"/>
    <dgm:cxn modelId="{00CB3726-E285-4369-8148-AC246DFF4D63}" srcId="{4E1EE573-4C5B-4444-B47F-40C79A033642}" destId="{200BD0A6-B3A2-48F1-8942-6B2799089523}" srcOrd="0" destOrd="0" parTransId="{E877E2A0-32C4-40D4-A5EE-2B920B4C4662}" sibTransId="{B013DE82-8FF6-4259-80C0-2D23C1D3B402}"/>
    <dgm:cxn modelId="{4F581269-B5CA-4AD1-974D-C3C7F97E11B4}" type="presOf" srcId="{200BD0A6-B3A2-48F1-8942-6B2799089523}" destId="{903C3BA9-F39A-425F-955D-241665560919}" srcOrd="0" destOrd="0" presId="urn:microsoft.com/office/officeart/2005/8/layout/hList1"/>
    <dgm:cxn modelId="{DE3C1F51-62CC-44F9-9DC6-4975D1FEF297}" srcId="{A61E4C70-E4BC-4D8B-A3CE-7C424FCD3848}" destId="{A8EC10F9-A015-4922-B52C-DCA34C8BCD9A}" srcOrd="1" destOrd="0" parTransId="{DCFB785C-48C6-4F50-BBA2-E69D503BC836}" sibTransId="{E3EEDB4E-689D-4892-87BE-B64EB832E82B}"/>
    <dgm:cxn modelId="{DF592588-B34F-437D-83F7-E1FB5DB413AB}" type="presOf" srcId="{4E1EE573-4C5B-4444-B47F-40C79A033642}" destId="{5C5B8507-7032-4F26-AC20-6B357B2D9F4D}" srcOrd="0" destOrd="0" presId="urn:microsoft.com/office/officeart/2005/8/layout/hList1"/>
    <dgm:cxn modelId="{C5F1718D-84CA-464C-9390-44BE2D51F4E5}" srcId="{F97C3A8C-C905-45BA-AEEB-41F83B1FD271}" destId="{A61E4C70-E4BC-4D8B-A3CE-7C424FCD3848}" srcOrd="0" destOrd="0" parTransId="{2A7265E8-CCD9-41C1-AA98-69F1797E4C7D}" sibTransId="{E3A20D3D-1DC2-4EB2-9DCE-5C556E0D47AE}"/>
    <dgm:cxn modelId="{AB1811D9-080D-45BC-9561-F75AA0CE6787}" srcId="{4E1EE573-4C5B-4444-B47F-40C79A033642}" destId="{36650C7D-B7B1-424B-BBC2-4FBF2463EBC2}" srcOrd="1" destOrd="0" parTransId="{047F3CEF-7DDE-4DB5-9B32-1E9DB9401864}" sibTransId="{F7C268A9-6C32-4225-9A25-34AC340BE55E}"/>
    <dgm:cxn modelId="{A03D14E2-F271-49D7-8EB4-7E42E65D5936}" type="presOf" srcId="{A8EC10F9-A015-4922-B52C-DCA34C8BCD9A}" destId="{0FE936F8-4F69-4352-8BD2-FECEFA8701EA}" srcOrd="0" destOrd="1" presId="urn:microsoft.com/office/officeart/2005/8/layout/hList1"/>
    <dgm:cxn modelId="{890EBEF3-AAC5-41C2-908A-5101CB4AF52E}" type="presOf" srcId="{36650C7D-B7B1-424B-BBC2-4FBF2463EBC2}" destId="{903C3BA9-F39A-425F-955D-241665560919}" srcOrd="0" destOrd="1" presId="urn:microsoft.com/office/officeart/2005/8/layout/hList1"/>
    <dgm:cxn modelId="{C89357FC-7C19-4FBB-8CB7-AA6AF4D7B776}" type="presOf" srcId="{F9469109-BF9D-4FCB-B754-5AD64CCEC991}" destId="{0FE936F8-4F69-4352-8BD2-FECEFA8701EA}" srcOrd="0" destOrd="0" presId="urn:microsoft.com/office/officeart/2005/8/layout/hList1"/>
    <dgm:cxn modelId="{78F7AA4F-2292-4E53-9107-31A191100F6A}" type="presParOf" srcId="{586A0722-DB42-4B76-B1F8-105A4B405534}" destId="{C2F14181-4E71-4543-88D4-83F42FA85737}" srcOrd="0" destOrd="0" presId="urn:microsoft.com/office/officeart/2005/8/layout/hList1"/>
    <dgm:cxn modelId="{7D093105-43A1-4A2B-AD66-2FCFF3A0DD7F}" type="presParOf" srcId="{C2F14181-4E71-4543-88D4-83F42FA85737}" destId="{50977776-1B66-4208-9ADD-0CD7434B683D}" srcOrd="0" destOrd="0" presId="urn:microsoft.com/office/officeart/2005/8/layout/hList1"/>
    <dgm:cxn modelId="{8F074065-BF63-4087-B913-E7F235EE0B87}" type="presParOf" srcId="{C2F14181-4E71-4543-88D4-83F42FA85737}" destId="{0FE936F8-4F69-4352-8BD2-FECEFA8701EA}" srcOrd="1" destOrd="0" presId="urn:microsoft.com/office/officeart/2005/8/layout/hList1"/>
    <dgm:cxn modelId="{EF405A41-7613-42B3-981C-14BF0DD4A8E4}" type="presParOf" srcId="{586A0722-DB42-4B76-B1F8-105A4B405534}" destId="{7C1C2B34-B30F-497B-8E3E-313352A41013}" srcOrd="1" destOrd="0" presId="urn:microsoft.com/office/officeart/2005/8/layout/hList1"/>
    <dgm:cxn modelId="{53BE0B04-250E-43F2-A699-B566B5229A7D}" type="presParOf" srcId="{586A0722-DB42-4B76-B1F8-105A4B405534}" destId="{7388E71F-3D69-4174-84DA-BD2053DB25E0}" srcOrd="2" destOrd="0" presId="urn:microsoft.com/office/officeart/2005/8/layout/hList1"/>
    <dgm:cxn modelId="{325C9889-44FC-43BC-BBAB-B9664A310BC5}" type="presParOf" srcId="{7388E71F-3D69-4174-84DA-BD2053DB25E0}" destId="{5C5B8507-7032-4F26-AC20-6B357B2D9F4D}" srcOrd="0" destOrd="0" presId="urn:microsoft.com/office/officeart/2005/8/layout/hList1"/>
    <dgm:cxn modelId="{2E3A5FC6-02A2-47F1-93D1-58B82994C997}" type="presParOf" srcId="{7388E71F-3D69-4174-84DA-BD2053DB25E0}" destId="{903C3BA9-F39A-425F-955D-241665560919}" srcOrd="1" destOrd="0" presId="urn:microsoft.com/office/officeart/2005/8/layout/hList1"/>
  </dgm:cxnLst>
  <dgm:bg>
    <a:solidFill>
      <a:srgbClr val="E8E8E8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0AA8-B75C-4940-914C-90E4B1857126}">
      <dsp:nvSpPr>
        <dsp:cNvPr id="0" name=""/>
        <dsp:cNvSpPr/>
      </dsp:nvSpPr>
      <dsp:spPr>
        <a:xfrm>
          <a:off x="0" y="257971"/>
          <a:ext cx="4132501" cy="5332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What does a Service Provider Do?</a:t>
          </a:r>
          <a:br>
            <a:rPr lang="en-US" sz="5300" kern="1200"/>
          </a:br>
          <a:r>
            <a:rPr lang="en-US" sz="5300" kern="1200"/>
            <a:t>For the </a:t>
          </a:r>
          <a:r>
            <a:rPr lang="en-US" sz="5300" b="1" kern="1200">
              <a:solidFill>
                <a:srgbClr val="FFFF00"/>
              </a:solidFill>
            </a:rPr>
            <a:t>Employer</a:t>
          </a:r>
          <a:r>
            <a:rPr lang="en-US" sz="5300" b="1" kern="1200">
              <a:sym typeface="Symbol" panose="05050102010706020507" pitchFamily="18" charset="2"/>
            </a:rPr>
            <a:t></a:t>
          </a:r>
          <a:endParaRPr lang="en-US" sz="5300" kern="1200"/>
        </a:p>
      </dsp:txBody>
      <dsp:txXfrm>
        <a:off x="201732" y="459703"/>
        <a:ext cx="3729037" cy="492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5A97-4820-4EBB-812B-2E1D9D95EEB8}">
      <dsp:nvSpPr>
        <dsp:cNvPr id="0" name=""/>
        <dsp:cNvSpPr/>
      </dsp:nvSpPr>
      <dsp:spPr>
        <a:xfrm>
          <a:off x="0" y="0"/>
          <a:ext cx="6780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23567-0FCA-4418-A6AB-E1D19290D45A}">
      <dsp:nvSpPr>
        <dsp:cNvPr id="0" name=""/>
        <dsp:cNvSpPr/>
      </dsp:nvSpPr>
      <dsp:spPr>
        <a:xfrm>
          <a:off x="0" y="0"/>
          <a:ext cx="6780031" cy="146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Capability</a:t>
          </a:r>
        </a:p>
      </dsp:txBody>
      <dsp:txXfrm>
        <a:off x="0" y="0"/>
        <a:ext cx="6780031" cy="1463287"/>
      </dsp:txXfrm>
    </dsp:sp>
    <dsp:sp modelId="{8FD8A820-7804-4D6D-87F1-BFC1E474EF00}">
      <dsp:nvSpPr>
        <dsp:cNvPr id="0" name=""/>
        <dsp:cNvSpPr/>
      </dsp:nvSpPr>
      <dsp:spPr>
        <a:xfrm>
          <a:off x="0" y="1463287"/>
          <a:ext cx="6780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8749D-9D87-49F0-B50E-03B120827D57}">
      <dsp:nvSpPr>
        <dsp:cNvPr id="0" name=""/>
        <dsp:cNvSpPr/>
      </dsp:nvSpPr>
      <dsp:spPr>
        <a:xfrm>
          <a:off x="0" y="1463287"/>
          <a:ext cx="6780031" cy="146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Data Security</a:t>
          </a:r>
        </a:p>
      </dsp:txBody>
      <dsp:txXfrm>
        <a:off x="0" y="1463287"/>
        <a:ext cx="6780031" cy="1463287"/>
      </dsp:txXfrm>
    </dsp:sp>
    <dsp:sp modelId="{95591072-ABF7-4876-A54A-B3D8FA0C9B20}">
      <dsp:nvSpPr>
        <dsp:cNvPr id="0" name=""/>
        <dsp:cNvSpPr/>
      </dsp:nvSpPr>
      <dsp:spPr>
        <a:xfrm>
          <a:off x="0" y="2926575"/>
          <a:ext cx="6780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8BED8-F4E2-4F32-9690-8792F706322E}">
      <dsp:nvSpPr>
        <dsp:cNvPr id="0" name=""/>
        <dsp:cNvSpPr/>
      </dsp:nvSpPr>
      <dsp:spPr>
        <a:xfrm>
          <a:off x="0" y="2926575"/>
          <a:ext cx="6780031" cy="146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Customer Service</a:t>
          </a:r>
        </a:p>
      </dsp:txBody>
      <dsp:txXfrm>
        <a:off x="0" y="2926575"/>
        <a:ext cx="6780031" cy="1463287"/>
      </dsp:txXfrm>
    </dsp:sp>
    <dsp:sp modelId="{2A5D6C18-6DE0-40C4-BDCA-65C3C2D77AF2}">
      <dsp:nvSpPr>
        <dsp:cNvPr id="0" name=""/>
        <dsp:cNvSpPr/>
      </dsp:nvSpPr>
      <dsp:spPr>
        <a:xfrm>
          <a:off x="0" y="4389863"/>
          <a:ext cx="6780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24578-5FEB-4019-8118-202B6393A402}">
      <dsp:nvSpPr>
        <dsp:cNvPr id="0" name=""/>
        <dsp:cNvSpPr/>
      </dsp:nvSpPr>
      <dsp:spPr>
        <a:xfrm>
          <a:off x="0" y="4389863"/>
          <a:ext cx="6780031" cy="146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Long-term Viability</a:t>
          </a:r>
        </a:p>
      </dsp:txBody>
      <dsp:txXfrm>
        <a:off x="0" y="4389863"/>
        <a:ext cx="6780031" cy="14632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EF7EA-7B4E-474C-A9A9-5193998A5EDD}">
      <dsp:nvSpPr>
        <dsp:cNvPr id="0" name=""/>
        <dsp:cNvSpPr/>
      </dsp:nvSpPr>
      <dsp:spPr>
        <a:xfrm>
          <a:off x="3010666" y="1229287"/>
          <a:ext cx="6719357" cy="12540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Offer broad asset class investment choices.</a:t>
          </a:r>
        </a:p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Include a target-date option that automatically adjust the saver’s allocation over time.</a:t>
          </a:r>
        </a:p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Support savers with varying levels of risk tolerance.</a:t>
          </a:r>
        </a:p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3010666" y="1386040"/>
        <a:ext cx="6249099" cy="940515"/>
      </dsp:txXfrm>
    </dsp:sp>
    <dsp:sp modelId="{CD651B75-2EAA-4790-AF2E-E25FD50C386E}">
      <dsp:nvSpPr>
        <dsp:cNvPr id="0" name=""/>
        <dsp:cNvSpPr/>
      </dsp:nvSpPr>
      <dsp:spPr>
        <a:xfrm>
          <a:off x="79419" y="1336516"/>
          <a:ext cx="3007487" cy="1015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Diversification and Risk Considerations</a:t>
          </a:r>
        </a:p>
      </dsp:txBody>
      <dsp:txXfrm>
        <a:off x="128982" y="1386079"/>
        <a:ext cx="2908361" cy="916169"/>
      </dsp:txXfrm>
    </dsp:sp>
    <dsp:sp modelId="{9B5CC8CA-88C4-4B3D-8236-AC6B5FD2DD4A}">
      <dsp:nvSpPr>
        <dsp:cNvPr id="0" name=""/>
        <dsp:cNvSpPr/>
      </dsp:nvSpPr>
      <dsp:spPr>
        <a:xfrm>
          <a:off x="3087818" y="184861"/>
          <a:ext cx="6570859" cy="11356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714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Offer clear, easy-to-understand range of investment options.</a:t>
          </a:r>
        </a:p>
        <a:p>
          <a:pPr marL="1714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Support savers with different levels of return objectives.</a:t>
          </a:r>
        </a:p>
        <a:p>
          <a:pPr marL="17145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 a diversified default option for those who prefer not to choose.</a:t>
          </a:r>
        </a:p>
      </dsp:txBody>
      <dsp:txXfrm>
        <a:off x="3087818" y="326817"/>
        <a:ext cx="6144991" cy="851735"/>
      </dsp:txXfrm>
    </dsp:sp>
    <dsp:sp modelId="{54467A4C-CAE0-4BAE-B7E2-CFC228B37997}">
      <dsp:nvSpPr>
        <dsp:cNvPr id="0" name=""/>
        <dsp:cNvSpPr/>
      </dsp:nvSpPr>
      <dsp:spPr>
        <a:xfrm>
          <a:off x="38665" y="183114"/>
          <a:ext cx="3060953" cy="1013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Simplicity and Accessibility</a:t>
          </a:r>
        </a:p>
      </dsp:txBody>
      <dsp:txXfrm>
        <a:off x="88142" y="232591"/>
        <a:ext cx="2961999" cy="9145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EF7EA-7B4E-474C-A9A9-5193998A5EDD}">
      <dsp:nvSpPr>
        <dsp:cNvPr id="0" name=""/>
        <dsp:cNvSpPr/>
      </dsp:nvSpPr>
      <dsp:spPr>
        <a:xfrm>
          <a:off x="2933739" y="127032"/>
          <a:ext cx="6714683" cy="12939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Offer competitively priced investment options.</a:t>
          </a:r>
        </a:p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Access to institutional share classes.</a:t>
          </a:r>
        </a:p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Keep investment management fees low so that more money stays invested.</a:t>
          </a:r>
        </a:p>
      </dsp:txBody>
      <dsp:txXfrm>
        <a:off x="2933739" y="288772"/>
        <a:ext cx="6229463" cy="970439"/>
      </dsp:txXfrm>
    </dsp:sp>
    <dsp:sp modelId="{CD651B75-2EAA-4790-AF2E-E25FD50C386E}">
      <dsp:nvSpPr>
        <dsp:cNvPr id="0" name=""/>
        <dsp:cNvSpPr/>
      </dsp:nvSpPr>
      <dsp:spPr>
        <a:xfrm>
          <a:off x="0" y="127032"/>
          <a:ext cx="2971937" cy="114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Affordability</a:t>
          </a:r>
        </a:p>
      </dsp:txBody>
      <dsp:txXfrm>
        <a:off x="55978" y="183010"/>
        <a:ext cx="2859981" cy="1034767"/>
      </dsp:txXfrm>
    </dsp:sp>
    <dsp:sp modelId="{9B5CC8CA-88C4-4B3D-8236-AC6B5FD2DD4A}">
      <dsp:nvSpPr>
        <dsp:cNvPr id="0" name=""/>
        <dsp:cNvSpPr/>
      </dsp:nvSpPr>
      <dsp:spPr>
        <a:xfrm>
          <a:off x="2785468" y="1365106"/>
          <a:ext cx="6780948" cy="12939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Offer investment options managed by reputable investment firms with </a:t>
          </a:r>
          <a:br>
            <a:rPr lang="en-US" sz="1400" kern="1200" dirty="0"/>
          </a:br>
          <a:r>
            <a:rPr lang="en-US" sz="1400" kern="1200" dirty="0"/>
            <a:t>an attractive long-term track record. </a:t>
          </a:r>
        </a:p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Access to highly skilled portfolio managers, risk managers, and analysts.</a:t>
          </a:r>
        </a:p>
        <a:p>
          <a:pPr marL="2857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Provides research capabilities and trading infrastructure.</a:t>
          </a:r>
        </a:p>
      </dsp:txBody>
      <dsp:txXfrm>
        <a:off x="2785468" y="1526846"/>
        <a:ext cx="6295728" cy="970439"/>
      </dsp:txXfrm>
    </dsp:sp>
    <dsp:sp modelId="{54467A4C-CAE0-4BAE-B7E2-CFC228B37997}">
      <dsp:nvSpPr>
        <dsp:cNvPr id="0" name=""/>
        <dsp:cNvSpPr/>
      </dsp:nvSpPr>
      <dsp:spPr>
        <a:xfrm>
          <a:off x="0" y="1421106"/>
          <a:ext cx="2908411" cy="114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Institutional Management</a:t>
          </a:r>
        </a:p>
      </dsp:txBody>
      <dsp:txXfrm>
        <a:off x="55978" y="1477084"/>
        <a:ext cx="2796455" cy="10347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D9EBD-2BC5-406C-B9CE-8900C9566B0A}">
      <dsp:nvSpPr>
        <dsp:cNvPr id="0" name=""/>
        <dsp:cNvSpPr/>
      </dsp:nvSpPr>
      <dsp:spPr>
        <a:xfrm>
          <a:off x="6016" y="425412"/>
          <a:ext cx="2306286" cy="903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Dollar Amount</a:t>
          </a:r>
        </a:p>
      </dsp:txBody>
      <dsp:txXfrm>
        <a:off x="6016" y="425412"/>
        <a:ext cx="2306286" cy="903529"/>
      </dsp:txXfrm>
    </dsp:sp>
    <dsp:sp modelId="{947BC2A1-7646-47B1-AFD9-66B3ECAFB0C1}">
      <dsp:nvSpPr>
        <dsp:cNvPr id="0" name=""/>
        <dsp:cNvSpPr/>
      </dsp:nvSpPr>
      <dsp:spPr>
        <a:xfrm>
          <a:off x="6016" y="1328941"/>
          <a:ext cx="2306286" cy="2770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$250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$500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  $1,000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  $5,000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    $10,000</a:t>
          </a:r>
        </a:p>
      </dsp:txBody>
      <dsp:txXfrm>
        <a:off x="6016" y="1328941"/>
        <a:ext cx="2306286" cy="2770734"/>
      </dsp:txXfrm>
    </dsp:sp>
    <dsp:sp modelId="{9CDF12B6-9329-49D7-AC5A-4A768DCBD3AB}">
      <dsp:nvSpPr>
        <dsp:cNvPr id="0" name=""/>
        <dsp:cNvSpPr/>
      </dsp:nvSpPr>
      <dsp:spPr>
        <a:xfrm>
          <a:off x="2635183" y="425412"/>
          <a:ext cx="2306286" cy="903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Dollar Level Fees</a:t>
          </a:r>
        </a:p>
      </dsp:txBody>
      <dsp:txXfrm>
        <a:off x="2635183" y="425412"/>
        <a:ext cx="2306286" cy="903529"/>
      </dsp:txXfrm>
    </dsp:sp>
    <dsp:sp modelId="{240C5513-A821-4E5D-A266-6550147BD6EE}">
      <dsp:nvSpPr>
        <dsp:cNvPr id="0" name=""/>
        <dsp:cNvSpPr/>
      </dsp:nvSpPr>
      <dsp:spPr>
        <a:xfrm>
          <a:off x="2635183" y="1328941"/>
          <a:ext cx="2306286" cy="2770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$22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$22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$22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$22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$22</a:t>
          </a:r>
        </a:p>
      </dsp:txBody>
      <dsp:txXfrm>
        <a:off x="2635183" y="1328941"/>
        <a:ext cx="2306286" cy="2770734"/>
      </dsp:txXfrm>
    </dsp:sp>
    <dsp:sp modelId="{495B9804-441D-4714-B55B-E0FA5A804F9A}">
      <dsp:nvSpPr>
        <dsp:cNvPr id="0" name=""/>
        <dsp:cNvSpPr/>
      </dsp:nvSpPr>
      <dsp:spPr>
        <a:xfrm>
          <a:off x="5264350" y="425412"/>
          <a:ext cx="2306286" cy="903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Asset Based Fees (0.20%)</a:t>
          </a:r>
        </a:p>
      </dsp:txBody>
      <dsp:txXfrm>
        <a:off x="5264350" y="425412"/>
        <a:ext cx="2306286" cy="903529"/>
      </dsp:txXfrm>
    </dsp:sp>
    <dsp:sp modelId="{984BE0B4-2736-4A70-BAE0-ABC662DA4A1D}">
      <dsp:nvSpPr>
        <dsp:cNvPr id="0" name=""/>
        <dsp:cNvSpPr/>
      </dsp:nvSpPr>
      <dsp:spPr>
        <a:xfrm>
          <a:off x="5264350" y="1328941"/>
          <a:ext cx="2306286" cy="2770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 dirty="0"/>
            <a:t>  50¢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$1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$10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$20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5264350" y="1328941"/>
        <a:ext cx="2306286" cy="2770734"/>
      </dsp:txXfrm>
    </dsp:sp>
    <dsp:sp modelId="{D950A6ED-2285-435F-939C-3DE140DCEAB1}">
      <dsp:nvSpPr>
        <dsp:cNvPr id="0" name=""/>
        <dsp:cNvSpPr/>
      </dsp:nvSpPr>
      <dsp:spPr>
        <a:xfrm>
          <a:off x="7893517" y="425412"/>
          <a:ext cx="2306286" cy="903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Total Cost</a:t>
          </a:r>
        </a:p>
      </dsp:txBody>
      <dsp:txXfrm>
        <a:off x="7893517" y="425412"/>
        <a:ext cx="2306286" cy="903529"/>
      </dsp:txXfrm>
    </dsp:sp>
    <dsp:sp modelId="{C6F0B1DF-47D4-4B60-A86F-28CAB9F1E127}">
      <dsp:nvSpPr>
        <dsp:cNvPr id="0" name=""/>
        <dsp:cNvSpPr/>
      </dsp:nvSpPr>
      <dsp:spPr>
        <a:xfrm>
          <a:off x="7893517" y="1328941"/>
          <a:ext cx="2306286" cy="2770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    $22.50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$23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$24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$32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$42</a:t>
          </a:r>
        </a:p>
      </dsp:txBody>
      <dsp:txXfrm>
        <a:off x="7893517" y="1328941"/>
        <a:ext cx="2306286" cy="2770734"/>
      </dsp:txXfrm>
    </dsp:sp>
    <dsp:sp modelId="{5A5BF009-C062-4A19-A53F-09C54168BAC6}">
      <dsp:nvSpPr>
        <dsp:cNvPr id="0" name=""/>
        <dsp:cNvSpPr/>
      </dsp:nvSpPr>
      <dsp:spPr>
        <a:xfrm>
          <a:off x="10522684" y="425412"/>
          <a:ext cx="2306286" cy="903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5% Return</a:t>
          </a:r>
        </a:p>
      </dsp:txBody>
      <dsp:txXfrm>
        <a:off x="10522684" y="425412"/>
        <a:ext cx="2306286" cy="903529"/>
      </dsp:txXfrm>
    </dsp:sp>
    <dsp:sp modelId="{1B7E5B34-EFBD-4D8D-A4D5-993C2B9CC7BB}">
      <dsp:nvSpPr>
        <dsp:cNvPr id="0" name=""/>
        <dsp:cNvSpPr/>
      </dsp:nvSpPr>
      <dsp:spPr>
        <a:xfrm>
          <a:off x="10522684" y="1328941"/>
          <a:ext cx="2306286" cy="2770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    $12.50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$25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$50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500" kern="1200"/>
            <a:t>  $250</a:t>
          </a: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>
              <a:tab pos="746125" algn="l"/>
            </a:tabLst>
          </a:pPr>
          <a:r>
            <a:rPr lang="en-US" sz="2500" kern="1200"/>
            <a:t>  $500</a:t>
          </a:r>
        </a:p>
      </dsp:txBody>
      <dsp:txXfrm>
        <a:off x="10522684" y="1328941"/>
        <a:ext cx="2306286" cy="27707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F8723-9CC3-4E58-ABEB-FB273606472D}">
      <dsp:nvSpPr>
        <dsp:cNvPr id="0" name=""/>
        <dsp:cNvSpPr/>
      </dsp:nvSpPr>
      <dsp:spPr>
        <a:xfrm>
          <a:off x="0" y="228119"/>
          <a:ext cx="579016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Asset-based Fee</a:t>
          </a:r>
        </a:p>
      </dsp:txBody>
      <dsp:txXfrm>
        <a:off x="36296" y="264415"/>
        <a:ext cx="5717576" cy="670943"/>
      </dsp:txXfrm>
    </dsp:sp>
    <dsp:sp modelId="{FB7CE782-F37D-461D-9372-B9EE886DD1B2}">
      <dsp:nvSpPr>
        <dsp:cNvPr id="0" name=""/>
        <dsp:cNvSpPr/>
      </dsp:nvSpPr>
      <dsp:spPr>
        <a:xfrm>
          <a:off x="0" y="1103184"/>
          <a:ext cx="5790168" cy="365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3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Small accounts pay less/larger accounts. For example, if the fee is 0.20%, an account of $1000 pays $2.00, a $10,000 account pays $20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Will bring in very little money at the start of the Program.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As assets grow, the revenue will increase.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It is likely that participants will earn enough to offset their fees since it is a small percentage of their account value.</a:t>
          </a:r>
        </a:p>
      </dsp:txBody>
      <dsp:txXfrm>
        <a:off x="0" y="1103184"/>
        <a:ext cx="5790168" cy="36576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CC7F9-6370-48A6-B6B1-67520E53FB62}">
      <dsp:nvSpPr>
        <dsp:cNvPr id="0" name=""/>
        <dsp:cNvSpPr/>
      </dsp:nvSpPr>
      <dsp:spPr>
        <a:xfrm>
          <a:off x="0" y="250645"/>
          <a:ext cx="5790168" cy="755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Dollar-based Fee</a:t>
          </a:r>
        </a:p>
      </dsp:txBody>
      <dsp:txXfrm>
        <a:off x="36900" y="287545"/>
        <a:ext cx="5716368" cy="682100"/>
      </dsp:txXfrm>
    </dsp:sp>
    <dsp:sp modelId="{31D76339-8EE2-442A-935E-F0AB9DDBBEB0}">
      <dsp:nvSpPr>
        <dsp:cNvPr id="0" name=""/>
        <dsp:cNvSpPr/>
      </dsp:nvSpPr>
      <dsp:spPr>
        <a:xfrm>
          <a:off x="0" y="1222700"/>
          <a:ext cx="5790168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3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Every participant pays the same amount. For example, $20.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Will drive Service Provider revenue at the start of the Program.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As participation increases, the revenue will increase.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It is possible that a participant may pay fees in excess of what they might earn.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Fairest way to collect fees.</a:t>
          </a:r>
        </a:p>
      </dsp:txBody>
      <dsp:txXfrm>
        <a:off x="0" y="1222700"/>
        <a:ext cx="5790168" cy="3431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DBEE0-D3D0-40E4-B51E-762C3705CB36}">
      <dsp:nvSpPr>
        <dsp:cNvPr id="0" name=""/>
        <dsp:cNvSpPr/>
      </dsp:nvSpPr>
      <dsp:spPr>
        <a:xfrm>
          <a:off x="0" y="2857"/>
          <a:ext cx="6780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7FD41-D64A-41EB-8CDF-E670053015E0}">
      <dsp:nvSpPr>
        <dsp:cNvPr id="0" name=""/>
        <dsp:cNvSpPr/>
      </dsp:nvSpPr>
      <dsp:spPr>
        <a:xfrm>
          <a:off x="0" y="2857"/>
          <a:ext cx="6780031" cy="19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Contacts employers to enroll them in the Program</a:t>
          </a:r>
        </a:p>
      </dsp:txBody>
      <dsp:txXfrm>
        <a:off x="0" y="2857"/>
        <a:ext cx="6780031" cy="1949145"/>
      </dsp:txXfrm>
    </dsp:sp>
    <dsp:sp modelId="{4551C737-13FA-4488-8613-81795018D2CD}">
      <dsp:nvSpPr>
        <dsp:cNvPr id="0" name=""/>
        <dsp:cNvSpPr/>
      </dsp:nvSpPr>
      <dsp:spPr>
        <a:xfrm>
          <a:off x="0" y="1952002"/>
          <a:ext cx="6780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D4596-9C78-4778-849E-DB5B447D3496}">
      <dsp:nvSpPr>
        <dsp:cNvPr id="0" name=""/>
        <dsp:cNvSpPr/>
      </dsp:nvSpPr>
      <dsp:spPr>
        <a:xfrm>
          <a:off x="0" y="1952002"/>
          <a:ext cx="6780031" cy="19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Works with employers to set up payroll interface</a:t>
          </a:r>
        </a:p>
      </dsp:txBody>
      <dsp:txXfrm>
        <a:off x="0" y="1952002"/>
        <a:ext cx="6780031" cy="1949145"/>
      </dsp:txXfrm>
    </dsp:sp>
    <dsp:sp modelId="{2ABD66D1-7203-4007-B305-C054F3961EC6}">
      <dsp:nvSpPr>
        <dsp:cNvPr id="0" name=""/>
        <dsp:cNvSpPr/>
      </dsp:nvSpPr>
      <dsp:spPr>
        <a:xfrm>
          <a:off x="0" y="3901148"/>
          <a:ext cx="6780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A6C54-C94E-40B9-98ED-30015F5F2C65}">
      <dsp:nvSpPr>
        <dsp:cNvPr id="0" name=""/>
        <dsp:cNvSpPr/>
      </dsp:nvSpPr>
      <dsp:spPr>
        <a:xfrm>
          <a:off x="0" y="3901148"/>
          <a:ext cx="6780031" cy="19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Receives ongoing payroll deductions from employer</a:t>
          </a:r>
        </a:p>
      </dsp:txBody>
      <dsp:txXfrm>
        <a:off x="0" y="3901148"/>
        <a:ext cx="6780031" cy="1949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ADC3-BD96-4239-9418-576F579498D9}">
      <dsp:nvSpPr>
        <dsp:cNvPr id="0" name=""/>
        <dsp:cNvSpPr/>
      </dsp:nvSpPr>
      <dsp:spPr>
        <a:xfrm>
          <a:off x="0" y="358591"/>
          <a:ext cx="4132501" cy="5131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What does a Service Provider Do?</a:t>
          </a:r>
          <a:br>
            <a:rPr lang="en-US" sz="5100" kern="1200" dirty="0"/>
          </a:br>
          <a:r>
            <a:rPr lang="en-US" sz="5100" kern="1200" dirty="0"/>
            <a:t>For the </a:t>
          </a:r>
          <a:r>
            <a:rPr lang="en-US" sz="5100" b="1" kern="1200" dirty="0">
              <a:solidFill>
                <a:schemeClr val="accent2"/>
              </a:solidFill>
            </a:rPr>
            <a:t>Employee</a:t>
          </a:r>
          <a:r>
            <a:rPr lang="en-US" sz="5100" b="1" kern="1200" dirty="0">
              <a:sym typeface="Symbol" panose="05050102010706020507" pitchFamily="18" charset="2"/>
            </a:rPr>
            <a:t></a:t>
          </a:r>
          <a:endParaRPr lang="en-US" sz="5100" kern="1200" dirty="0"/>
        </a:p>
      </dsp:txBody>
      <dsp:txXfrm>
        <a:off x="201732" y="560323"/>
        <a:ext cx="3729037" cy="4728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DBEE0-D3D0-40E4-B51E-762C3705CB36}">
      <dsp:nvSpPr>
        <dsp:cNvPr id="0" name=""/>
        <dsp:cNvSpPr/>
      </dsp:nvSpPr>
      <dsp:spPr>
        <a:xfrm>
          <a:off x="0" y="0"/>
          <a:ext cx="75004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7FD41-D64A-41EB-8CDF-E670053015E0}">
      <dsp:nvSpPr>
        <dsp:cNvPr id="0" name=""/>
        <dsp:cNvSpPr/>
      </dsp:nvSpPr>
      <dsp:spPr>
        <a:xfrm>
          <a:off x="0" y="0"/>
          <a:ext cx="7500405" cy="165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Collects individual employee data: name, social security number, address, etc.</a:t>
          </a:r>
        </a:p>
      </dsp:txBody>
      <dsp:txXfrm>
        <a:off x="0" y="0"/>
        <a:ext cx="7500405" cy="1653350"/>
      </dsp:txXfrm>
    </dsp:sp>
    <dsp:sp modelId="{4551C737-13FA-4488-8613-81795018D2CD}">
      <dsp:nvSpPr>
        <dsp:cNvPr id="0" name=""/>
        <dsp:cNvSpPr/>
      </dsp:nvSpPr>
      <dsp:spPr>
        <a:xfrm>
          <a:off x="0" y="1653350"/>
          <a:ext cx="75004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D4596-9C78-4778-849E-DB5B447D3496}">
      <dsp:nvSpPr>
        <dsp:cNvPr id="0" name=""/>
        <dsp:cNvSpPr/>
      </dsp:nvSpPr>
      <dsp:spPr>
        <a:xfrm>
          <a:off x="0" y="1653350"/>
          <a:ext cx="7500405" cy="165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Posts ongoing contributions to employee’s accounts</a:t>
          </a:r>
        </a:p>
      </dsp:txBody>
      <dsp:txXfrm>
        <a:off x="0" y="1653350"/>
        <a:ext cx="7500405" cy="1653350"/>
      </dsp:txXfrm>
    </dsp:sp>
    <dsp:sp modelId="{2ABD66D1-7203-4007-B305-C054F3961EC6}">
      <dsp:nvSpPr>
        <dsp:cNvPr id="0" name=""/>
        <dsp:cNvSpPr/>
      </dsp:nvSpPr>
      <dsp:spPr>
        <a:xfrm>
          <a:off x="0" y="3306700"/>
          <a:ext cx="75004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A6C54-C94E-40B9-98ED-30015F5F2C65}">
      <dsp:nvSpPr>
        <dsp:cNvPr id="0" name=""/>
        <dsp:cNvSpPr/>
      </dsp:nvSpPr>
      <dsp:spPr>
        <a:xfrm>
          <a:off x="0" y="3306700"/>
          <a:ext cx="7500405" cy="165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Posts daily investment gains and losses and makes any trades as requested by the employee</a:t>
          </a:r>
        </a:p>
      </dsp:txBody>
      <dsp:txXfrm>
        <a:off x="0" y="3306700"/>
        <a:ext cx="7500405" cy="1653350"/>
      </dsp:txXfrm>
    </dsp:sp>
    <dsp:sp modelId="{0FF3333C-DB7B-48B2-92ED-8D1E75D011A8}">
      <dsp:nvSpPr>
        <dsp:cNvPr id="0" name=""/>
        <dsp:cNvSpPr/>
      </dsp:nvSpPr>
      <dsp:spPr>
        <a:xfrm>
          <a:off x="0" y="4960050"/>
          <a:ext cx="75004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30D9E-60D4-4C28-970E-B251F4D2D676}">
      <dsp:nvSpPr>
        <dsp:cNvPr id="0" name=""/>
        <dsp:cNvSpPr/>
      </dsp:nvSpPr>
      <dsp:spPr>
        <a:xfrm>
          <a:off x="0" y="4960050"/>
          <a:ext cx="7500405" cy="165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Provides account statements</a:t>
          </a:r>
        </a:p>
      </dsp:txBody>
      <dsp:txXfrm>
        <a:off x="0" y="4960050"/>
        <a:ext cx="7500405" cy="1653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03806-ED0D-49A6-B714-E89940B7EB87}">
      <dsp:nvSpPr>
        <dsp:cNvPr id="0" name=""/>
        <dsp:cNvSpPr/>
      </dsp:nvSpPr>
      <dsp:spPr>
        <a:xfrm>
          <a:off x="0" y="1336543"/>
          <a:ext cx="3304866" cy="2098590"/>
        </a:xfrm>
        <a:prstGeom prst="roundRect">
          <a:avLst>
            <a:gd name="adj" fmla="val 10000"/>
          </a:avLst>
        </a:prstGeom>
        <a:solidFill>
          <a:schemeClr val="accent1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88E238-30DA-4691-ABEF-EA8B1D262FD6}">
      <dsp:nvSpPr>
        <dsp:cNvPr id="0" name=""/>
        <dsp:cNvSpPr/>
      </dsp:nvSpPr>
      <dsp:spPr>
        <a:xfrm>
          <a:off x="367207" y="1685390"/>
          <a:ext cx="3304866" cy="2098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Participant fees</a:t>
          </a:r>
        </a:p>
      </dsp:txBody>
      <dsp:txXfrm>
        <a:off x="428673" y="1746856"/>
        <a:ext cx="3181934" cy="1975658"/>
      </dsp:txXfrm>
    </dsp:sp>
    <dsp:sp modelId="{6AD223B6-A5FF-4610-A2E5-082771B598E8}">
      <dsp:nvSpPr>
        <dsp:cNvPr id="0" name=""/>
        <dsp:cNvSpPr/>
      </dsp:nvSpPr>
      <dsp:spPr>
        <a:xfrm>
          <a:off x="4039281" y="1336543"/>
          <a:ext cx="3304866" cy="2098590"/>
        </a:xfrm>
        <a:prstGeom prst="roundRect">
          <a:avLst>
            <a:gd name="adj" fmla="val 10000"/>
          </a:avLst>
        </a:prstGeom>
        <a:solidFill>
          <a:schemeClr val="accent1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D14089-8200-4317-9C7E-E93FDA373516}">
      <dsp:nvSpPr>
        <dsp:cNvPr id="0" name=""/>
        <dsp:cNvSpPr/>
      </dsp:nvSpPr>
      <dsp:spPr>
        <a:xfrm>
          <a:off x="4406488" y="1685390"/>
          <a:ext cx="3304866" cy="2098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Investment options</a:t>
          </a:r>
        </a:p>
      </dsp:txBody>
      <dsp:txXfrm>
        <a:off x="4467954" y="1746856"/>
        <a:ext cx="3181934" cy="1975658"/>
      </dsp:txXfrm>
    </dsp:sp>
    <dsp:sp modelId="{13E98EDE-6D06-496C-AB71-3391356C48E2}">
      <dsp:nvSpPr>
        <dsp:cNvPr id="0" name=""/>
        <dsp:cNvSpPr/>
      </dsp:nvSpPr>
      <dsp:spPr>
        <a:xfrm>
          <a:off x="8078562" y="1336543"/>
          <a:ext cx="3304866" cy="2098590"/>
        </a:xfrm>
        <a:prstGeom prst="roundRect">
          <a:avLst>
            <a:gd name="adj" fmla="val 10000"/>
          </a:avLst>
        </a:prstGeom>
        <a:solidFill>
          <a:schemeClr val="accent1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A89391-4BB9-4370-8047-3DEA8EC4D8A2}">
      <dsp:nvSpPr>
        <dsp:cNvPr id="0" name=""/>
        <dsp:cNvSpPr/>
      </dsp:nvSpPr>
      <dsp:spPr>
        <a:xfrm>
          <a:off x="8445769" y="1685390"/>
          <a:ext cx="3304866" cy="2098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Adequacy of $5 million appropriation</a:t>
          </a:r>
        </a:p>
      </dsp:txBody>
      <dsp:txXfrm>
        <a:off x="8507235" y="1746856"/>
        <a:ext cx="3181934" cy="1975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A9570-74D6-4DA4-9EE8-7B0B24CFEDD9}">
      <dsp:nvSpPr>
        <dsp:cNvPr id="0" name=""/>
        <dsp:cNvSpPr/>
      </dsp:nvSpPr>
      <dsp:spPr>
        <a:xfrm>
          <a:off x="0" y="832085"/>
          <a:ext cx="11750636" cy="15361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8D50A-4EB8-4CE4-8A03-D38EAB38A0CC}">
      <dsp:nvSpPr>
        <dsp:cNvPr id="0" name=""/>
        <dsp:cNvSpPr/>
      </dsp:nvSpPr>
      <dsp:spPr>
        <a:xfrm>
          <a:off x="464687" y="1177720"/>
          <a:ext cx="844886" cy="8448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E3B55-F58A-44AA-8547-648C7A489ACB}">
      <dsp:nvSpPr>
        <dsp:cNvPr id="0" name=""/>
        <dsp:cNvSpPr/>
      </dsp:nvSpPr>
      <dsp:spPr>
        <a:xfrm>
          <a:off x="1774261" y="832085"/>
          <a:ext cx="9976374" cy="153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77" tIns="162577" rIns="162577" bIns="16257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Create a Stand Alone Program or enter into a Partnership.</a:t>
          </a:r>
        </a:p>
      </dsp:txBody>
      <dsp:txXfrm>
        <a:off x="1774261" y="832085"/>
        <a:ext cx="9976374" cy="1536157"/>
      </dsp:txXfrm>
    </dsp:sp>
    <dsp:sp modelId="{CC8D2039-3C94-4AEB-85D2-0D2E57EC4315}">
      <dsp:nvSpPr>
        <dsp:cNvPr id="0" name=""/>
        <dsp:cNvSpPr/>
      </dsp:nvSpPr>
      <dsp:spPr>
        <a:xfrm>
          <a:off x="0" y="2752282"/>
          <a:ext cx="11750636" cy="15361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D28C0-2871-47C2-BB00-144D5A20A717}">
      <dsp:nvSpPr>
        <dsp:cNvPr id="0" name=""/>
        <dsp:cNvSpPr/>
      </dsp:nvSpPr>
      <dsp:spPr>
        <a:xfrm>
          <a:off x="464687" y="3097917"/>
          <a:ext cx="844886" cy="8448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D37BF-5E07-4863-B9E7-9A9A64BF1C1F}">
      <dsp:nvSpPr>
        <dsp:cNvPr id="0" name=""/>
        <dsp:cNvSpPr/>
      </dsp:nvSpPr>
      <dsp:spPr>
        <a:xfrm>
          <a:off x="1774261" y="2752282"/>
          <a:ext cx="9976374" cy="153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77" tIns="162577" rIns="162577" bIns="16257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Which Service Provider if we decide on a Stand Alone Program or which Partnership?</a:t>
          </a:r>
        </a:p>
      </dsp:txBody>
      <dsp:txXfrm>
        <a:off x="1774261" y="2752282"/>
        <a:ext cx="9976374" cy="1536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F3822-AD0B-4453-8B92-CACF41EE020E}">
      <dsp:nvSpPr>
        <dsp:cNvPr id="0" name=""/>
        <dsp:cNvSpPr/>
      </dsp:nvSpPr>
      <dsp:spPr>
        <a:xfrm>
          <a:off x="1634070" y="73164"/>
          <a:ext cx="3511890" cy="351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Cost vs. Control</a:t>
          </a:r>
        </a:p>
      </dsp:txBody>
      <dsp:txXfrm>
        <a:off x="2102322" y="687745"/>
        <a:ext cx="2575386" cy="1580350"/>
      </dsp:txXfrm>
    </dsp:sp>
    <dsp:sp modelId="{B897ACCE-351C-4ACD-8B88-4F9A313DCF61}">
      <dsp:nvSpPr>
        <dsp:cNvPr id="0" name=""/>
        <dsp:cNvSpPr/>
      </dsp:nvSpPr>
      <dsp:spPr>
        <a:xfrm>
          <a:off x="2901277" y="2268096"/>
          <a:ext cx="3511890" cy="351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Confidence in Service Provider or Partner</a:t>
          </a:r>
        </a:p>
      </dsp:txBody>
      <dsp:txXfrm>
        <a:off x="3975330" y="3175334"/>
        <a:ext cx="2107134" cy="1931539"/>
      </dsp:txXfrm>
    </dsp:sp>
    <dsp:sp modelId="{5F004A48-E12B-4389-9115-47390DE28104}">
      <dsp:nvSpPr>
        <dsp:cNvPr id="0" name=""/>
        <dsp:cNvSpPr/>
      </dsp:nvSpPr>
      <dsp:spPr>
        <a:xfrm>
          <a:off x="366863" y="2268096"/>
          <a:ext cx="3511890" cy="351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Mitigating Risks</a:t>
          </a:r>
        </a:p>
      </dsp:txBody>
      <dsp:txXfrm>
        <a:off x="697566" y="3175334"/>
        <a:ext cx="2107134" cy="1931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645CF-07AE-434A-B8F5-C728BE801F81}">
      <dsp:nvSpPr>
        <dsp:cNvPr id="0" name=""/>
        <dsp:cNvSpPr/>
      </dsp:nvSpPr>
      <dsp:spPr>
        <a:xfrm rot="5400000">
          <a:off x="2194023" y="1470274"/>
          <a:ext cx="1161615" cy="1322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FE3B9-D20E-4E83-A6C0-7B3C46556745}">
      <dsp:nvSpPr>
        <dsp:cNvPr id="0" name=""/>
        <dsp:cNvSpPr/>
      </dsp:nvSpPr>
      <dsp:spPr>
        <a:xfrm>
          <a:off x="1560122" y="26472"/>
          <a:ext cx="2607764" cy="1681027"/>
        </a:xfrm>
        <a:prstGeom prst="roundRect">
          <a:avLst>
            <a:gd name="adj" fmla="val 16670"/>
          </a:avLst>
        </a:prstGeom>
        <a:solidFill>
          <a:srgbClr val="B2073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Board approved sending two RFPs</a:t>
          </a:r>
        </a:p>
      </dsp:txBody>
      <dsp:txXfrm>
        <a:off x="1642198" y="108548"/>
        <a:ext cx="2443612" cy="1516875"/>
      </dsp:txXfrm>
    </dsp:sp>
    <dsp:sp modelId="{A081299A-22F4-41FA-9E52-621A00DBD5C1}">
      <dsp:nvSpPr>
        <dsp:cNvPr id="0" name=""/>
        <dsp:cNvSpPr/>
      </dsp:nvSpPr>
      <dsp:spPr>
        <a:xfrm>
          <a:off x="4517414" y="178695"/>
          <a:ext cx="3378102" cy="110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Stand Alone Service Provider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Partnerships</a:t>
          </a:r>
        </a:p>
      </dsp:txBody>
      <dsp:txXfrm>
        <a:off x="4517414" y="178695"/>
        <a:ext cx="3378102" cy="1106300"/>
      </dsp:txXfrm>
    </dsp:sp>
    <dsp:sp modelId="{0D74835C-1109-44A3-9BA6-10B4E090D974}">
      <dsp:nvSpPr>
        <dsp:cNvPr id="0" name=""/>
        <dsp:cNvSpPr/>
      </dsp:nvSpPr>
      <dsp:spPr>
        <a:xfrm rot="5400000">
          <a:off x="4441280" y="3163983"/>
          <a:ext cx="1161615" cy="1322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67BF4-6C2D-404E-8C3C-BE38E5C9A746}">
      <dsp:nvSpPr>
        <dsp:cNvPr id="0" name=""/>
        <dsp:cNvSpPr/>
      </dsp:nvSpPr>
      <dsp:spPr>
        <a:xfrm>
          <a:off x="3807379" y="1720181"/>
          <a:ext cx="2607764" cy="16810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RFPs Posted</a:t>
          </a:r>
        </a:p>
      </dsp:txBody>
      <dsp:txXfrm>
        <a:off x="3889455" y="1802257"/>
        <a:ext cx="2443612" cy="1516875"/>
      </dsp:txXfrm>
    </dsp:sp>
    <dsp:sp modelId="{FA172BC5-77EE-41EE-B78D-004BDE9C044E}">
      <dsp:nvSpPr>
        <dsp:cNvPr id="0" name=""/>
        <dsp:cNvSpPr/>
      </dsp:nvSpPr>
      <dsp:spPr>
        <a:xfrm>
          <a:off x="6389651" y="1896676"/>
          <a:ext cx="3566248" cy="110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Posted March 31, 2025, with responses due by May 16, 2025</a:t>
          </a:r>
        </a:p>
      </dsp:txBody>
      <dsp:txXfrm>
        <a:off x="6389651" y="1896676"/>
        <a:ext cx="3566248" cy="1106300"/>
      </dsp:txXfrm>
    </dsp:sp>
    <dsp:sp modelId="{DD548468-00F9-4B23-B8FF-6A49132324B8}">
      <dsp:nvSpPr>
        <dsp:cNvPr id="0" name=""/>
        <dsp:cNvSpPr/>
      </dsp:nvSpPr>
      <dsp:spPr>
        <a:xfrm>
          <a:off x="6054636" y="3413890"/>
          <a:ext cx="2607764" cy="1681027"/>
        </a:xfrm>
        <a:prstGeom prst="roundRect">
          <a:avLst>
            <a:gd name="adj" fmla="val 16670"/>
          </a:avLst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Board Directed Staff to work w/ the MN State Board of Investment Staff &amp; AKF Staff</a:t>
          </a:r>
        </a:p>
      </dsp:txBody>
      <dsp:txXfrm>
        <a:off x="6136712" y="3495966"/>
        <a:ext cx="2443612" cy="1516875"/>
      </dsp:txXfrm>
    </dsp:sp>
    <dsp:sp modelId="{38D99B0F-DA19-454C-A916-CFE24FCE7541}">
      <dsp:nvSpPr>
        <dsp:cNvPr id="0" name=""/>
        <dsp:cNvSpPr/>
      </dsp:nvSpPr>
      <dsp:spPr>
        <a:xfrm>
          <a:off x="8973030" y="3649506"/>
          <a:ext cx="2286287" cy="110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To make a recommendation to the Board</a:t>
          </a:r>
        </a:p>
      </dsp:txBody>
      <dsp:txXfrm>
        <a:off x="8973030" y="3649506"/>
        <a:ext cx="2286287" cy="1106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77776-1B66-4208-9ADD-0CD7434B683D}">
      <dsp:nvSpPr>
        <dsp:cNvPr id="0" name=""/>
        <dsp:cNvSpPr/>
      </dsp:nvSpPr>
      <dsp:spPr>
        <a:xfrm>
          <a:off x="57" y="324668"/>
          <a:ext cx="5490897" cy="1267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Investments – SBI Staff</a:t>
          </a:r>
        </a:p>
      </dsp:txBody>
      <dsp:txXfrm>
        <a:off x="57" y="324668"/>
        <a:ext cx="5490897" cy="1267953"/>
      </dsp:txXfrm>
    </dsp:sp>
    <dsp:sp modelId="{0FE936F8-4F69-4352-8BD2-FECEFA8701EA}">
      <dsp:nvSpPr>
        <dsp:cNvPr id="0" name=""/>
        <dsp:cNvSpPr/>
      </dsp:nvSpPr>
      <dsp:spPr>
        <a:xfrm>
          <a:off x="57" y="1592622"/>
          <a:ext cx="5490897" cy="35547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Patc Ammann, Portfolio Manager Senior, MN State Board of Investment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Ryan Tucker, Investment Analyst Senior, MN State Board of Investment</a:t>
          </a:r>
        </a:p>
      </dsp:txBody>
      <dsp:txXfrm>
        <a:off x="57" y="1592622"/>
        <a:ext cx="5490897" cy="3554775"/>
      </dsp:txXfrm>
    </dsp:sp>
    <dsp:sp modelId="{5C5B8507-7032-4F26-AC20-6B357B2D9F4D}">
      <dsp:nvSpPr>
        <dsp:cNvPr id="0" name=""/>
        <dsp:cNvSpPr/>
      </dsp:nvSpPr>
      <dsp:spPr>
        <a:xfrm>
          <a:off x="6259680" y="324668"/>
          <a:ext cx="5490897" cy="1267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Service Provider and Partnership Review</a:t>
          </a:r>
        </a:p>
      </dsp:txBody>
      <dsp:txXfrm>
        <a:off x="6259680" y="324668"/>
        <a:ext cx="5490897" cy="1267953"/>
      </dsp:txXfrm>
    </dsp:sp>
    <dsp:sp modelId="{903C3BA9-F39A-425F-955D-241665560919}">
      <dsp:nvSpPr>
        <dsp:cNvPr id="0" name=""/>
        <dsp:cNvSpPr/>
      </dsp:nvSpPr>
      <dsp:spPr>
        <a:xfrm>
          <a:off x="6259680" y="1592622"/>
          <a:ext cx="5490897" cy="35547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Dave Bergstrom, Interim Director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AKF Consulting, Andrea Feirstein</a:t>
          </a:r>
        </a:p>
      </dsp:txBody>
      <dsp:txXfrm>
        <a:off x="6259680" y="1592622"/>
        <a:ext cx="5490897" cy="355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6/17/2025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1154113"/>
            <a:ext cx="648652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9922" rtl="0" eaLnBrk="1" latinLnBrk="0" hangingPunct="1">
      <a:defRPr sz="1457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54960" algn="l" defTabSz="1109922" rtl="0" eaLnBrk="1" latinLnBrk="0" hangingPunct="1">
      <a:defRPr sz="1457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109922" algn="l" defTabSz="1109922" rtl="0" eaLnBrk="1" latinLnBrk="0" hangingPunct="1">
      <a:defRPr sz="1457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64882" algn="l" defTabSz="1109922" rtl="0" eaLnBrk="1" latinLnBrk="0" hangingPunct="1">
      <a:defRPr sz="1457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219843" algn="l" defTabSz="1109922" rtl="0" eaLnBrk="1" latinLnBrk="0" hangingPunct="1">
      <a:defRPr sz="1457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774804" algn="l" defTabSz="1109922" rtl="0" eaLnBrk="1" latinLnBrk="0" hangingPunct="1">
      <a:defRPr sz="1457" kern="1200">
        <a:solidFill>
          <a:schemeClr val="tx1"/>
        </a:solidFill>
        <a:latin typeface="+mn-lt"/>
        <a:ea typeface="+mn-ea"/>
        <a:cs typeface="+mn-cs"/>
      </a:defRPr>
    </a:lvl6pPr>
    <a:lvl7pPr marL="3329765" algn="l" defTabSz="1109922" rtl="0" eaLnBrk="1" latinLnBrk="0" hangingPunct="1">
      <a:defRPr sz="1457" kern="1200">
        <a:solidFill>
          <a:schemeClr val="tx1"/>
        </a:solidFill>
        <a:latin typeface="+mn-lt"/>
        <a:ea typeface="+mn-ea"/>
        <a:cs typeface="+mn-cs"/>
      </a:defRPr>
    </a:lvl7pPr>
    <a:lvl8pPr marL="3884725" algn="l" defTabSz="1109922" rtl="0" eaLnBrk="1" latinLnBrk="0" hangingPunct="1">
      <a:defRPr sz="1457" kern="1200">
        <a:solidFill>
          <a:schemeClr val="tx1"/>
        </a:solidFill>
        <a:latin typeface="+mn-lt"/>
        <a:ea typeface="+mn-ea"/>
        <a:cs typeface="+mn-cs"/>
      </a:defRPr>
    </a:lvl8pPr>
    <a:lvl9pPr marL="4439687" algn="l" defTabSz="1109922" rtl="0" eaLnBrk="1" latinLnBrk="0" hangingPunct="1">
      <a:defRPr sz="14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6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2" y="4638282"/>
            <a:ext cx="16184563" cy="146787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09230" y="4638282"/>
            <a:ext cx="14566107" cy="146787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2" y="6106158"/>
            <a:ext cx="16184563" cy="16662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112689" y="6397535"/>
            <a:ext cx="13959186" cy="806327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B3B11EE-C01C-D9CA-D865-6B203379E0A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916B02CC-DCDC-4250-819A-D66C3DC5CB87}" type="datetime1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F07B8F8-077E-B79B-342D-94F3E95D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79799F-7249-7297-5574-0386D71964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 descr="Minnesota Secure Choice Retirement Board logo">
            <a:extLst>
              <a:ext uri="{FF2B5EF4-FFF2-40B4-BE49-F238E27FC236}">
                <a16:creationId xmlns:a16="http://schemas.microsoft.com/office/drawing/2014/main" id="{ACCB6450-A8B5-5C5E-0228-590EE0A1D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9026" y="1585161"/>
            <a:ext cx="7586514" cy="23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 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1112689" y="1807241"/>
            <a:ext cx="13959186" cy="5193317"/>
          </a:xfrm>
          <a:noFill/>
        </p:spPr>
        <p:txBody>
          <a:bodyPr lIns="0" tIns="91440" rIns="0" bIns="9144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6CA1113-FE0C-4478-85A8-9D98B81E8CC5}" type="datetime1">
              <a:rPr lang="en-US" smtClean="0"/>
              <a:t>6/17/2025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 bwMode="gray">
          <a:xfrm>
            <a:off x="1112689" y="1807241"/>
            <a:ext cx="6878439" cy="5193317"/>
          </a:xfrm>
          <a:noFill/>
        </p:spPr>
        <p:txBody>
          <a:bodyPr lIns="0" tIns="91440" rIns="274320" bIns="9144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 hasCustomPrompt="1"/>
          </p:nvPr>
        </p:nvSpPr>
        <p:spPr bwMode="gray">
          <a:xfrm>
            <a:off x="8193435" y="1807241"/>
            <a:ext cx="6878439" cy="5193317"/>
          </a:xfrm>
          <a:noFill/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8F60A19-6C4F-4BE8-91C1-BFB86FEFAEDF}" type="datetime1">
              <a:rPr lang="en-US" smtClean="0"/>
              <a:t>6/17/2025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689" y="1450707"/>
            <a:ext cx="13959186" cy="554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13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1112689" y="1450707"/>
            <a:ext cx="13959186" cy="5549855"/>
          </a:xfrm>
          <a:noFill/>
        </p:spPr>
        <p:txBody>
          <a:bodyPr lIns="274320" tIns="274320" rIns="274320" bIns="27432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4F92AE4-1AC7-4F77-94DE-807B0AEBC6C5}" type="datetime1">
              <a:rPr lang="en-US" smtClean="0"/>
              <a:t>6/17/2025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689" y="1807243"/>
            <a:ext cx="6878439" cy="519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" name="Content Placeholder 4"/>
          <p:cNvSpPr>
            <a:spLocks noGrp="1"/>
          </p:cNvSpPr>
          <p:nvPr>
            <p:ph sz="half" idx="1" hasCustomPrompt="1"/>
          </p:nvPr>
        </p:nvSpPr>
        <p:spPr bwMode="gray">
          <a:xfrm>
            <a:off x="1112689" y="1807241"/>
            <a:ext cx="6878439" cy="5193317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3435" y="1807243"/>
            <a:ext cx="6878439" cy="519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4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8193435" y="1807241"/>
            <a:ext cx="6878439" cy="5193317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8D0CE93-6A28-4B7B-B66C-473E8612072D}" type="datetime1">
              <a:rPr lang="en-US" smtClean="0"/>
              <a:t>6/17/2025</a:t>
            </a:fld>
            <a:endParaRPr lang="en-US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1112689" y="1548525"/>
            <a:ext cx="13959186" cy="5426846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FC5BD589-A70C-4583-A11D-6E71AF70C33F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B9A518-5B17-ED80-1AD8-2DD3847D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82889"/>
            <a:ext cx="16184563" cy="2503313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12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1112689" y="1548525"/>
            <a:ext cx="13959186" cy="5426846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6EC43485-FCDF-4AB4-9110-1CDE2ECF620D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5BE29E-4A21-6AAA-F5AE-A9CC9B59C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82889"/>
            <a:ext cx="16184563" cy="250331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12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1112689" y="1548525"/>
            <a:ext cx="13959186" cy="5426846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44B7C498-78D1-4614-B176-3345623741B2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1112689" y="1548525"/>
            <a:ext cx="13959186" cy="5426846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69CC4E19-265C-4012-A518-071EFBFD5191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FCCACB82-4C63-865B-470E-7A193EF86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12689" y="1345735"/>
            <a:ext cx="1395918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0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90" y="1290582"/>
            <a:ext cx="5528430" cy="5426846"/>
          </a:xfrm>
          <a:noFill/>
        </p:spPr>
        <p:txBody>
          <a:bodyPr lIns="0" tIns="91440" rIns="0" bIns="91440" anchor="t">
            <a:normAutofit/>
          </a:bodyPr>
          <a:lstStyle>
            <a:lvl1pPr algn="l">
              <a:defRPr sz="614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7516486" y="1314519"/>
            <a:ext cx="7555390" cy="5426846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817D2951-B2E6-4461-BD8C-8935CA82816F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EAA32018-5087-2ABA-790C-1E17CCDCF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70149" y="878376"/>
            <a:ext cx="606391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5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65868" y="2"/>
            <a:ext cx="6069211" cy="777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596334" y="920227"/>
            <a:ext cx="4909211" cy="5931948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6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6912623" y="915818"/>
            <a:ext cx="8054348" cy="5936358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7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innesota 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2" y="4638282"/>
            <a:ext cx="16184563" cy="146787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09230" y="4638282"/>
            <a:ext cx="14566107" cy="146787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2" y="6106158"/>
            <a:ext cx="16184563" cy="16662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112689" y="6397535"/>
            <a:ext cx="13959186" cy="806327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EF24C423-BE8A-4295-A5D4-7B9754FF10D4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8" descr="State of Minnesota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045439" y="2081290"/>
            <a:ext cx="8093691" cy="7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65868" y="2"/>
            <a:ext cx="6069211" cy="777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2180" rIns="0" bIns="102180" rtlCol="0" anchor="ctr"/>
          <a:lstStyle/>
          <a:p>
            <a:pPr algn="ctr"/>
            <a:endParaRPr lang="en-US" sz="2143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6334" y="0"/>
            <a:ext cx="4744809" cy="82744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58ED61-28EC-0772-88E9-F909DF6CF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860" y="244688"/>
            <a:ext cx="4187755" cy="3627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76"/>
            </a:lvl1pPr>
          </a:lstStyle>
          <a:p>
            <a:pPr lvl="0"/>
            <a:r>
              <a:rPr lang="en-US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596334" y="920227"/>
            <a:ext cx="4909211" cy="5931948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6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6912623" y="915818"/>
            <a:ext cx="8054348" cy="5936358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65868" y="-2205"/>
            <a:ext cx="6069211" cy="77724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596334" y="920227"/>
            <a:ext cx="4909211" cy="5931948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614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6912623" y="915818"/>
            <a:ext cx="8054348" cy="5936358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9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5868" y="-2205"/>
            <a:ext cx="6069211" cy="77724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10800000">
            <a:off x="596334" y="0"/>
            <a:ext cx="4744809" cy="827449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3FDC0FD-800B-B715-CF83-5CF7249B5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74860" y="244688"/>
            <a:ext cx="4187755" cy="3627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76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black">
          <a:xfrm>
            <a:off x="596334" y="920227"/>
            <a:ext cx="4909211" cy="5931948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614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6912623" y="915818"/>
            <a:ext cx="8054348" cy="5936358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89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ltGray">
          <a:xfrm>
            <a:off x="1112689" y="1548525"/>
            <a:ext cx="13959186" cy="5426846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2751E1-ABE9-4BB1-8451-AC3714873116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1112689" y="1548525"/>
            <a:ext cx="13959186" cy="5426846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E773F0-1F7B-4C29-A3BE-1085D46D2B49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1112689" y="1548525"/>
            <a:ext cx="13959186" cy="5426846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112689" y="7203865"/>
            <a:ext cx="1803493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1">
                <a:solidFill>
                  <a:schemeClr val="tx2"/>
                </a:solidFill>
              </a:defRPr>
            </a:lvl1pPr>
          </a:lstStyle>
          <a:p>
            <a:fld id="{59BFDB76-21C6-4E0E-946E-ACDA6E5EE6A9}" type="datetime1">
              <a:rPr lang="en-US" smtClean="0"/>
              <a:t>6/17/2025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3130219" y="7203865"/>
            <a:ext cx="1941655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1112689" y="1548525"/>
            <a:ext cx="8276739" cy="5426846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0159911" y="1546804"/>
            <a:ext cx="6024652" cy="514355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A75B72-7921-49FE-9FF8-040C684AA948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1112689" y="1548525"/>
            <a:ext cx="8276739" cy="5426846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0159911" y="1546804"/>
            <a:ext cx="6024652" cy="514355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7A7428-D237-4B44-A7C9-23815A4AA9F0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1112689" y="1548525"/>
            <a:ext cx="8276739" cy="5426846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10159911" y="1546804"/>
            <a:ext cx="6024652" cy="514355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97C229-C2CB-48F5-B9F8-709BD7361FBE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1112689" y="1548525"/>
            <a:ext cx="8276739" cy="5426846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0159911" y="1546804"/>
            <a:ext cx="6024652" cy="514355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1112689" y="7203865"/>
            <a:ext cx="1803493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1">
                <a:solidFill>
                  <a:schemeClr val="tx2"/>
                </a:solidFill>
              </a:defRPr>
            </a:lvl1pPr>
          </a:lstStyle>
          <a:p>
            <a:fld id="{37D9AC0A-B438-4C24-B562-899E3FDFCFF2}" type="datetime1">
              <a:rPr lang="en-US" smtClean="0"/>
              <a:t>6/17/2025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13130219" y="7203865"/>
            <a:ext cx="1941655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2" y="4638286"/>
            <a:ext cx="16184563" cy="146787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809230" y="4638282"/>
            <a:ext cx="14566107" cy="146787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4022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2" y="6106158"/>
            <a:ext cx="16184563" cy="1666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112689" y="6397535"/>
            <a:ext cx="13959186" cy="806327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434F416B-B76A-4ACA-96C8-8B7CA64D8307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3838AE-09D5-5423-8E77-296563EB1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99027" y="1585161"/>
            <a:ext cx="7586511" cy="23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70387" y="2246154"/>
            <a:ext cx="2780848" cy="23741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772217" y="4897585"/>
            <a:ext cx="3375073" cy="82042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839723" y="2246152"/>
            <a:ext cx="2779699" cy="23731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542036" y="4924501"/>
            <a:ext cx="3375073" cy="82042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8607910" y="2246152"/>
            <a:ext cx="2779699" cy="23731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8311855" y="4911043"/>
            <a:ext cx="3375073" cy="82042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2376098" y="2269935"/>
            <a:ext cx="2779699" cy="23731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12081674" y="4919984"/>
            <a:ext cx="3375073" cy="82042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F416BBB-C530-4A9B-B723-7297C45FD169}" type="datetime1">
              <a:rPr lang="en-US" smtClean="0"/>
              <a:t>6/17/2025</a:t>
            </a:fld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4BE781A-916B-D771-E89E-DD96FF81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096314" y="2220972"/>
            <a:ext cx="3083160" cy="263225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950357" y="5173655"/>
            <a:ext cx="3375073" cy="82042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6401326" y="2220972"/>
            <a:ext cx="3083160" cy="263225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255369" y="5173655"/>
            <a:ext cx="3375073" cy="82042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10706337" y="2220972"/>
            <a:ext cx="3083160" cy="263225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10560381" y="5173655"/>
            <a:ext cx="3375073" cy="82042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0E6003F-8B42-47AE-8B35-F2BF41717D3A}" type="datetime1">
              <a:rPr lang="en-US" smtClean="0"/>
              <a:t>6/17/2025</a:t>
            </a:fld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E29F42DD-D6F6-760B-99E9-9B0CA6F71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070385" y="1898074"/>
            <a:ext cx="2467520" cy="2106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3818547" y="1898074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70386" y="4464609"/>
            <a:ext cx="2467520" cy="2106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818547" y="4464610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30081" y="1898074"/>
            <a:ext cx="2467520" cy="2106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0978240" y="1898075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30081" y="4464610"/>
            <a:ext cx="2467520" cy="2106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10978240" y="4464609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FDD5913-C588-4DB5-B863-A119D99A045F}" type="datetime1">
              <a:rPr lang="en-US" smtClean="0"/>
              <a:t>6/17/2025</a:t>
            </a:fld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5BA19DA7-202E-FEDF-597A-34FCF4DB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70386" y="2914627"/>
            <a:ext cx="2467520" cy="2106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818547" y="2914628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30081" y="2914627"/>
            <a:ext cx="2467520" cy="21066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0978240" y="2914628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023D4FC-C4B6-4F53-A44C-8A8CC24A99E8}" type="datetime1">
              <a:rPr lang="en-US" smtClean="0"/>
              <a:t>6/17/2025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19FFEEA-CA4D-4F39-A9B6-2B3A8CFE3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70387" y="2246154"/>
            <a:ext cx="2780848" cy="23741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772217" y="4924499"/>
            <a:ext cx="3375073" cy="1840367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40205" y="2229918"/>
            <a:ext cx="2780848" cy="23741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542036" y="4924501"/>
            <a:ext cx="3375073" cy="1840366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610024" y="2229918"/>
            <a:ext cx="2780848" cy="23741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8311855" y="4924501"/>
            <a:ext cx="3375073" cy="1840366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2379844" y="2229918"/>
            <a:ext cx="2780848" cy="23741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12081674" y="4919983"/>
            <a:ext cx="3375073" cy="184488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F013F53-AD1B-4EFE-B73B-F156536CDF53}" type="datetime1">
              <a:rPr lang="en-US" smtClean="0"/>
              <a:t>6/17/2025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CB67518B-D906-BC91-0000-85D6DCB8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253860" y="2246154"/>
            <a:ext cx="2780848" cy="23741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955691" y="4924499"/>
            <a:ext cx="3375073" cy="1840367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552483" y="2229918"/>
            <a:ext cx="2780848" cy="23741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255369" y="4924501"/>
            <a:ext cx="3375073" cy="1840366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0851104" y="2229918"/>
            <a:ext cx="2780848" cy="23741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10552936" y="4924501"/>
            <a:ext cx="3375073" cy="1840366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12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DA4294B-A27A-4AB8-B802-360B8488356A}" type="datetime1">
              <a:rPr lang="en-US" smtClean="0"/>
              <a:t>6/17/2025</a:t>
            </a:fld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0DA68F0-5F04-F220-0744-1ECF5CF56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70386" y="1898074"/>
            <a:ext cx="2467520" cy="21066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818547" y="1898075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070385" y="4464610"/>
            <a:ext cx="2467520" cy="21066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3818547" y="4464610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30081" y="1898074"/>
            <a:ext cx="2467520" cy="21066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0978240" y="1898075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30081" y="4464610"/>
            <a:ext cx="2467520" cy="21066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10978240" y="4464609"/>
            <a:ext cx="3804976" cy="2106650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F254F-8383-4D4F-B40F-11283795EDC5}" type="datetime1">
              <a:rPr lang="en-US" smtClean="0"/>
              <a:t>6/17/2025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94B307B2-FF61-AE23-215B-3E663344A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70386" y="3173706"/>
            <a:ext cx="2467520" cy="210665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818547" y="3173707"/>
            <a:ext cx="3804976" cy="2106650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30081" y="3173706"/>
            <a:ext cx="2467520" cy="210665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0978240" y="3173707"/>
            <a:ext cx="3804976" cy="2106650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12"/>
            </a:lvl1pPr>
            <a:lvl2pPr marL="510903" indent="0">
              <a:buFont typeface="Arial" panose="020B0604020202020204" pitchFamily="34" charset="0"/>
              <a:buNone/>
              <a:defRPr sz="2012"/>
            </a:lvl2pPr>
            <a:lvl3pPr marL="1021805" indent="0">
              <a:buFont typeface="Arial" panose="020B0604020202020204" pitchFamily="34" charset="0"/>
              <a:buNone/>
              <a:defRPr sz="2012"/>
            </a:lvl3pPr>
            <a:lvl4pPr marL="1532708" indent="0">
              <a:buFont typeface="Arial" panose="020B0604020202020204" pitchFamily="34" charset="0"/>
              <a:buNone/>
              <a:defRPr sz="2012"/>
            </a:lvl4pPr>
            <a:lvl5pPr marL="2043611" indent="0">
              <a:buFont typeface="Arial" panose="020B0604020202020204" pitchFamily="34" charset="0"/>
              <a:buNone/>
              <a:defRPr sz="2012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97E26B3-57BC-4D06-97A5-B078951AE16E}" type="datetime1">
              <a:rPr lang="en-US" smtClean="0"/>
              <a:t>6/17/2025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91C734E-7506-F9E6-4011-1787B6FE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99620" y="1813562"/>
            <a:ext cx="2747380" cy="246126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3553526" y="1813561"/>
            <a:ext cx="2747380" cy="246126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6718592" y="1813563"/>
            <a:ext cx="2747380" cy="246125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9890565" y="1813561"/>
            <a:ext cx="2747380" cy="246125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13021791" y="1813560"/>
            <a:ext cx="2747380" cy="246125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392711" y="4533901"/>
            <a:ext cx="2747380" cy="246126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3546618" y="4533900"/>
            <a:ext cx="2747380" cy="246126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6711682" y="4533902"/>
            <a:ext cx="2747380" cy="246125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9883657" y="4533899"/>
            <a:ext cx="2747380" cy="246125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13014883" y="4533898"/>
            <a:ext cx="2747380" cy="246125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794"/>
            </a:lvl1pPr>
            <a:lvl2pPr marL="438037" indent="0">
              <a:buNone/>
              <a:defRPr/>
            </a:lvl2pPr>
            <a:lvl3pPr marL="818253" indent="0">
              <a:buNone/>
              <a:defRPr/>
            </a:lvl3pPr>
            <a:lvl4pPr marL="1200222" indent="0">
              <a:buNone/>
              <a:defRPr/>
            </a:lvl4pPr>
            <a:lvl5pPr marL="1580437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5671E7C7-CD3A-40F9-95D6-0F4214E4A23D}" type="datetime1">
              <a:rPr lang="en-US" smtClean="0"/>
              <a:t>6/17/2025</a:t>
            </a:fld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EEF45914-338E-246E-27EB-FE236183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6390642"/>
            <a:ext cx="16184563" cy="138176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6390643"/>
            <a:ext cx="13959186" cy="138176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" y="5"/>
            <a:ext cx="16184563" cy="63906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Minnesota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2" y="4638286"/>
            <a:ext cx="16184563" cy="146787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809230" y="4638282"/>
            <a:ext cx="14566107" cy="146787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4022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2" y="6106158"/>
            <a:ext cx="16184563" cy="1666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112689" y="6397535"/>
            <a:ext cx="13959186" cy="806327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8A4933EA-A0B8-44F7-B040-5BB70C5F6489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8" descr="State of Minnesota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4045437" y="2081290"/>
            <a:ext cx="8093690" cy="7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6390643"/>
            <a:ext cx="16184563" cy="138176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6390643"/>
            <a:ext cx="13959186" cy="138176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" y="5"/>
            <a:ext cx="16184563" cy="63906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6390642"/>
            <a:ext cx="16184563" cy="1381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6390642"/>
            <a:ext cx="13959186" cy="138176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4022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" y="3"/>
            <a:ext cx="16184563" cy="6390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6390642"/>
            <a:ext cx="16184563" cy="1381760"/>
          </a:xfrm>
          <a:prstGeom prst="rect">
            <a:avLst/>
          </a:prstGeom>
          <a:solidFill>
            <a:srgbClr val="E8E8E8">
              <a:alpha val="87451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6390642"/>
            <a:ext cx="13959186" cy="138176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4022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" y="3"/>
            <a:ext cx="16184563" cy="6390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83083" y="325342"/>
            <a:ext cx="4675267" cy="3099569"/>
          </a:xfrm>
        </p:spPr>
        <p:txBody>
          <a:bodyPr lIns="0" tIns="91440" rIns="0" bIns="9144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3187" y="3639717"/>
            <a:ext cx="4675163" cy="2805690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06555" y="572171"/>
            <a:ext cx="12768866" cy="613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606557" y="1209908"/>
            <a:ext cx="12632528" cy="5497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D29698-22A9-4886-A74D-01E0AF4521A9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112689" y="1547232"/>
            <a:ext cx="13959186" cy="1776141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23231" y="3652396"/>
            <a:ext cx="12461621" cy="59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823231" y="4274788"/>
            <a:ext cx="12328565" cy="53650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23231" y="1433319"/>
            <a:ext cx="12461621" cy="59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823231" y="2055711"/>
            <a:ext cx="12328565" cy="53650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083083" y="325342"/>
            <a:ext cx="4675267" cy="3099569"/>
          </a:xfrm>
        </p:spPr>
        <p:txBody>
          <a:bodyPr lIns="0" tIns="182880" rIns="0" bIns="18288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083187" y="3639717"/>
            <a:ext cx="4675163" cy="2805690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06555" y="572171"/>
            <a:ext cx="12768866" cy="613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606557" y="1209908"/>
            <a:ext cx="12632528" cy="5497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9E7DC036-A30F-4865-834A-7D779D032C85}" type="datetime1">
              <a:rPr lang="en-US" smtClean="0"/>
              <a:t>6/17/2025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112689" y="1547232"/>
            <a:ext cx="13959186" cy="1776141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23231" y="3652396"/>
            <a:ext cx="12461621" cy="59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823231" y="4274788"/>
            <a:ext cx="12328565" cy="53650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23231" y="1433319"/>
            <a:ext cx="12461621" cy="59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823231" y="2055711"/>
            <a:ext cx="12328565" cy="53650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83083" y="325342"/>
            <a:ext cx="4675267" cy="3099569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3187" y="3639717"/>
            <a:ext cx="4675163" cy="2805690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 i="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06555" y="572171"/>
            <a:ext cx="12768866" cy="613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606557" y="1209908"/>
            <a:ext cx="12632528" cy="5497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80FDEF-1CE4-47E1-870C-7F7F3C1C947A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3941549"/>
            <a:ext cx="16184563" cy="146787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09230" y="3941549"/>
            <a:ext cx="14566107" cy="146787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2" y="5409424"/>
            <a:ext cx="16184563" cy="236297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112689" y="5713364"/>
            <a:ext cx="13959186" cy="1243412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7654419" y="6956778"/>
            <a:ext cx="7417457" cy="413809"/>
          </a:xfrm>
          <a:prstGeom prst="rect">
            <a:avLst/>
          </a:prstGeom>
        </p:spPr>
        <p:txBody>
          <a:bodyPr anchor="b"/>
          <a:lstStyle>
            <a:lvl1pPr algn="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6184563" cy="38314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Graphic 6" descr="Minnesota Secure Choice Retirement Board logo">
            <a:extLst>
              <a:ext uri="{FF2B5EF4-FFF2-40B4-BE49-F238E27FC236}">
                <a16:creationId xmlns:a16="http://schemas.microsoft.com/office/drawing/2014/main" id="{A75E674A-3658-8B9F-ED4D-F2B7CCD95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810" y="6378300"/>
            <a:ext cx="4596345" cy="1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112689" y="1547232"/>
            <a:ext cx="13959186" cy="1776141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23231" y="3652396"/>
            <a:ext cx="12461621" cy="59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823231" y="4274788"/>
            <a:ext cx="12328565" cy="53650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23231" y="1433319"/>
            <a:ext cx="12461621" cy="59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823231" y="2055711"/>
            <a:ext cx="12328565" cy="53650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83083" y="325342"/>
            <a:ext cx="4675267" cy="3099569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3187" y="3639717"/>
            <a:ext cx="4675163" cy="2805690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56189" y="492815"/>
            <a:ext cx="9064870" cy="68574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606557" y="784133"/>
            <a:ext cx="8364131" cy="38664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60FED-6D90-4FD5-90B2-38FABE4E131E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682067" y="340895"/>
            <a:ext cx="15150254" cy="7374051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083083" y="325342"/>
            <a:ext cx="4675267" cy="3099569"/>
          </a:xfrm>
        </p:spPr>
        <p:txBody>
          <a:bodyPr lIns="0" tIns="182880" rIns="0" bIns="18288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285245" y="4933317"/>
            <a:ext cx="1187069" cy="1779904"/>
          </a:xfrm>
        </p:spPr>
        <p:txBody>
          <a:bodyPr>
            <a:normAutofit/>
          </a:bodyPr>
          <a:lstStyle>
            <a:lvl1pPr marL="191589" indent="-191589">
              <a:buFont typeface="Arial" panose="020B0604020202020204" pitchFamily="34" charset="0"/>
              <a:buChar char="•"/>
              <a:defRPr sz="1062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177410" y="3868150"/>
            <a:ext cx="2454460" cy="2786116"/>
          </a:xfrm>
        </p:spPr>
        <p:txBody>
          <a:bodyPr>
            <a:normAutofit/>
          </a:bodyPr>
          <a:lstStyle>
            <a:lvl1pPr>
              <a:defRPr sz="2459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606556" y="784134"/>
            <a:ext cx="8361190" cy="381834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1112689" y="7203865"/>
            <a:ext cx="1803493" cy="4138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99A59-429C-43CA-9636-C84D73532327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1"/>
            <a:ext cx="16184563" cy="77723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842186" y="1193339"/>
            <a:ext cx="12595398" cy="365820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4213175" algn="l"/>
              </a:tabLst>
              <a:defRPr sz="558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842186" y="5087392"/>
            <a:ext cx="12595398" cy="740386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682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1"/>
            <a:ext cx="16184563" cy="77723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842186" y="1193339"/>
            <a:ext cx="12595398" cy="365820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4213175" algn="l"/>
              </a:tabLst>
              <a:defRPr sz="558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842186" y="5087392"/>
            <a:ext cx="12595398" cy="740386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682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2" y="2"/>
            <a:ext cx="16184564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552017" y="861662"/>
            <a:ext cx="10740808" cy="4718524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4213175" algn="l"/>
              </a:tabLst>
              <a:defRPr sz="558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52017" y="5851771"/>
            <a:ext cx="10740808" cy="1151171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682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" y="2"/>
            <a:ext cx="16184563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52017" y="861662"/>
            <a:ext cx="10740808" cy="4718524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4213175" algn="l"/>
              </a:tabLst>
              <a:defRPr sz="558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52017" y="5851771"/>
            <a:ext cx="10740808" cy="1151171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682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1"/>
            <a:ext cx="16184563" cy="77723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4388509" y="693790"/>
            <a:ext cx="7407548" cy="916585"/>
          </a:xfrm>
        </p:spPr>
        <p:txBody>
          <a:bodyPr tIns="91440" bIns="91440">
            <a:noAutofit/>
          </a:bodyPr>
          <a:lstStyle>
            <a:lvl1pPr marL="0" marR="0" indent="0" algn="ctr" defTabSz="10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87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10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76"/>
              <a:t>Click to edit slide title</a:t>
            </a:r>
            <a:endParaRPr kumimoji="0" lang="en-US" sz="335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869233" y="1989879"/>
            <a:ext cx="12524070" cy="4585393"/>
          </a:xfrm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13130219" y="7203865"/>
            <a:ext cx="1941655" cy="413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390808" y="0"/>
            <a:ext cx="5394854" cy="388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742333" y="412174"/>
            <a:ext cx="4687760" cy="3183544"/>
          </a:xfrm>
          <a:noFill/>
        </p:spPr>
        <p:txBody>
          <a:bodyPr lIns="91440" tIns="91440" rIns="91440" bIns="91440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045" y="0"/>
            <a:ext cx="5394854" cy="3886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785664" y="0"/>
            <a:ext cx="5394854" cy="3886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3886199"/>
            <a:ext cx="5394854" cy="3886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394854" y="3886199"/>
            <a:ext cx="5394854" cy="3886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789711" y="3886199"/>
            <a:ext cx="5394854" cy="3886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77964" y="394357"/>
            <a:ext cx="1361536" cy="11624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black">
          <a:xfrm>
            <a:off x="478180" y="1907563"/>
            <a:ext cx="4561104" cy="1727200"/>
          </a:xfrm>
          <a:noFill/>
        </p:spPr>
        <p:txBody>
          <a:bodyPr tIns="91440" bIns="91440"/>
          <a:lstStyle>
            <a:lvl1pPr marL="0" indent="0" algn="ctr">
              <a:spcBef>
                <a:spcPts val="335"/>
              </a:spcBef>
              <a:spcAft>
                <a:spcPts val="33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834066" y="332218"/>
            <a:ext cx="1361536" cy="11624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black">
          <a:xfrm>
            <a:off x="11234282" y="1845424"/>
            <a:ext cx="4561104" cy="1727200"/>
          </a:xfrm>
          <a:noFill/>
        </p:spPr>
        <p:txBody>
          <a:bodyPr tIns="91440" bIns="91440"/>
          <a:lstStyle>
            <a:lvl1pPr marL="0" indent="0" algn="ctr">
              <a:spcBef>
                <a:spcPts val="335"/>
              </a:spcBef>
              <a:spcAft>
                <a:spcPts val="33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077964" y="4327665"/>
            <a:ext cx="1361536" cy="11624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black">
          <a:xfrm>
            <a:off x="478180" y="5840871"/>
            <a:ext cx="4561104" cy="1727200"/>
          </a:xfrm>
          <a:noFill/>
        </p:spPr>
        <p:txBody>
          <a:bodyPr tIns="91440" bIns="91440"/>
          <a:lstStyle>
            <a:lvl1pPr marL="0" indent="0" algn="ctr">
              <a:spcBef>
                <a:spcPts val="335"/>
              </a:spcBef>
              <a:spcAft>
                <a:spcPts val="33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447313" y="4327665"/>
            <a:ext cx="1361536" cy="11624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black">
          <a:xfrm>
            <a:off x="5847529" y="5840871"/>
            <a:ext cx="4561104" cy="1727200"/>
          </a:xfrm>
          <a:noFill/>
        </p:spPr>
        <p:txBody>
          <a:bodyPr tIns="91440" bIns="91440"/>
          <a:lstStyle>
            <a:lvl1pPr marL="0" indent="0" algn="ctr">
              <a:spcBef>
                <a:spcPts val="335"/>
              </a:spcBef>
              <a:spcAft>
                <a:spcPts val="33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12834066" y="4327665"/>
            <a:ext cx="1361536" cy="11624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12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black">
          <a:xfrm>
            <a:off x="11234282" y="5840871"/>
            <a:ext cx="4561104" cy="1727200"/>
          </a:xfrm>
          <a:noFill/>
        </p:spPr>
        <p:txBody>
          <a:bodyPr tIns="91440" bIns="91440"/>
          <a:lstStyle>
            <a:lvl1pPr marL="0" indent="0" algn="ctr">
              <a:spcBef>
                <a:spcPts val="335"/>
              </a:spcBef>
              <a:spcAft>
                <a:spcPts val="335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3941549"/>
            <a:ext cx="16184563" cy="146787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09230" y="3941549"/>
            <a:ext cx="14566107" cy="146787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2" y="5409424"/>
            <a:ext cx="16184563" cy="236297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112689" y="5713364"/>
            <a:ext cx="13959186" cy="1243412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13" name="Graphic 5" descr="State of Minnesota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78125" y="6892598"/>
            <a:ext cx="4323088" cy="393006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7654419" y="6956778"/>
            <a:ext cx="7417457" cy="413809"/>
          </a:xfrm>
          <a:prstGeom prst="rect">
            <a:avLst/>
          </a:prstGeom>
        </p:spPr>
        <p:txBody>
          <a:bodyPr anchor="b"/>
          <a:lstStyle>
            <a:lvl1pPr algn="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6184563" cy="38314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0376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450704"/>
            <a:ext cx="5393506" cy="210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5393506" y="1450704"/>
            <a:ext cx="5393506" cy="210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787012" y="1450704"/>
            <a:ext cx="5393506" cy="210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3557936"/>
            <a:ext cx="5393506" cy="210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393506" y="3557936"/>
            <a:ext cx="5393506" cy="210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10787012" y="3557936"/>
            <a:ext cx="5393506" cy="210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5665169"/>
            <a:ext cx="5393506" cy="210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5393506" y="5665168"/>
            <a:ext cx="5393506" cy="210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787012" y="5665168"/>
            <a:ext cx="5393506" cy="210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304472" y="1799842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black">
          <a:xfrm>
            <a:off x="5712139" y="1779259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11098565" y="1779259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black">
          <a:xfrm>
            <a:off x="304472" y="3906784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5712139" y="3886202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black">
          <a:xfrm>
            <a:off x="11098565" y="3886202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black">
          <a:xfrm>
            <a:off x="304472" y="5941690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black">
          <a:xfrm>
            <a:off x="5712139" y="5921107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black">
          <a:xfrm>
            <a:off x="11098565" y="5921107"/>
            <a:ext cx="4770400" cy="155448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59"/>
              </a:spcBef>
              <a:spcAft>
                <a:spcPts val="559"/>
              </a:spcAft>
              <a:buNone/>
              <a:defRPr sz="2235"/>
            </a:lvl1pPr>
            <a:lvl2pPr marL="510903" indent="0">
              <a:buNone/>
              <a:defRPr/>
            </a:lvl2pPr>
            <a:lvl3pPr marL="1021805" indent="0">
              <a:buNone/>
              <a:defRPr/>
            </a:lvl3pPr>
            <a:lvl4pPr marL="1532708" indent="0">
              <a:buNone/>
              <a:defRPr/>
            </a:lvl4pPr>
            <a:lvl5pPr marL="2043611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CF8F9587-D45C-C876-F0C6-A9F420343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1378163"/>
            <a:ext cx="16184563" cy="7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2"/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28B90B5-0ADD-4FAB-AAA7-60B10917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33542" y="1"/>
            <a:ext cx="14438334" cy="776585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516417" y="2693637"/>
            <a:ext cx="2772671" cy="2378577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794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634319" y="512764"/>
            <a:ext cx="3645741" cy="3076575"/>
          </a:xfrm>
        </p:spPr>
        <p:txBody>
          <a:bodyPr tIns="91440" bIns="91440"/>
          <a:lstStyle>
            <a:lvl1pPr marL="0" indent="0">
              <a:buNone/>
              <a:defRPr sz="2459" b="1"/>
            </a:lvl1pPr>
            <a:lvl2pPr marL="386725" indent="-246582">
              <a:spcBef>
                <a:spcPts val="447"/>
              </a:spcBef>
              <a:spcAft>
                <a:spcPts val="447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341120" indent="-319314">
              <a:buFont typeface="Arial" panose="020B0604020202020204" pitchFamily="34" charset="0"/>
              <a:buChar char="•"/>
              <a:defRPr/>
            </a:lvl3pPr>
            <a:lvl4pPr marL="1852022" indent="-319314">
              <a:buFont typeface="Arial" panose="020B0604020202020204" pitchFamily="34" charset="0"/>
              <a:buChar char="•"/>
              <a:defRPr/>
            </a:lvl4pPr>
            <a:lvl5pPr marL="2362925" indent="-31931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27620" y="1275574"/>
            <a:ext cx="1506765" cy="1288203"/>
          </a:xfrm>
        </p:spPr>
        <p:txBody>
          <a:bodyPr>
            <a:normAutofit/>
          </a:bodyPr>
          <a:lstStyle>
            <a:lvl1pPr marL="0" indent="0" algn="ctr">
              <a:buNone/>
              <a:defRPr sz="1676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11649915" y="511002"/>
            <a:ext cx="3645741" cy="3076575"/>
          </a:xfrm>
        </p:spPr>
        <p:txBody>
          <a:bodyPr tIns="91440" bIns="91440"/>
          <a:lstStyle>
            <a:lvl1pPr marL="0" indent="0">
              <a:buNone/>
              <a:defRPr sz="2459" b="1"/>
            </a:lvl1pPr>
            <a:lvl2pPr marL="386725" indent="-246582">
              <a:spcBef>
                <a:spcPts val="447"/>
              </a:spcBef>
              <a:spcAft>
                <a:spcPts val="447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341120" indent="-319314">
              <a:buFont typeface="Arial" panose="020B0604020202020204" pitchFamily="34" charset="0"/>
              <a:buChar char="•"/>
              <a:defRPr/>
            </a:lvl3pPr>
            <a:lvl4pPr marL="1852022" indent="-319314">
              <a:buFont typeface="Arial" panose="020B0604020202020204" pitchFamily="34" charset="0"/>
              <a:buChar char="•"/>
              <a:defRPr/>
            </a:lvl4pPr>
            <a:lvl5pPr marL="2362925" indent="-31931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26189" y="1275574"/>
            <a:ext cx="1506765" cy="1288203"/>
          </a:xfrm>
        </p:spPr>
        <p:txBody>
          <a:bodyPr>
            <a:normAutofit/>
          </a:bodyPr>
          <a:lstStyle>
            <a:lvl1pPr marL="0" indent="0" algn="ctr">
              <a:buNone/>
              <a:defRPr sz="1676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633542" y="4242722"/>
            <a:ext cx="3645741" cy="2961142"/>
          </a:xfrm>
        </p:spPr>
        <p:txBody>
          <a:bodyPr tIns="91440" bIns="91440"/>
          <a:lstStyle>
            <a:lvl1pPr marL="0" indent="0">
              <a:buNone/>
              <a:defRPr sz="2459" b="1"/>
            </a:lvl1pPr>
            <a:lvl2pPr marL="386725" indent="-246582">
              <a:spcBef>
                <a:spcPts val="447"/>
              </a:spcBef>
              <a:spcAft>
                <a:spcPts val="447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341120" indent="-319314">
              <a:buFont typeface="Arial" panose="020B0604020202020204" pitchFamily="34" charset="0"/>
              <a:buChar char="•"/>
              <a:defRPr/>
            </a:lvl3pPr>
            <a:lvl4pPr marL="1852022" indent="-319314">
              <a:buFont typeface="Arial" panose="020B0604020202020204" pitchFamily="34" charset="0"/>
              <a:buChar char="•"/>
              <a:defRPr/>
            </a:lvl4pPr>
            <a:lvl5pPr marL="2362925" indent="-31931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27620" y="5208627"/>
            <a:ext cx="1506765" cy="1288203"/>
          </a:xfrm>
        </p:spPr>
        <p:txBody>
          <a:bodyPr>
            <a:normAutofit/>
          </a:bodyPr>
          <a:lstStyle>
            <a:lvl1pPr marL="0" indent="0" algn="ctr">
              <a:buNone/>
              <a:defRPr sz="1676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11649139" y="4240962"/>
            <a:ext cx="3645741" cy="2961143"/>
          </a:xfrm>
        </p:spPr>
        <p:txBody>
          <a:bodyPr tIns="91440" bIns="91440"/>
          <a:lstStyle>
            <a:lvl1pPr marL="0" indent="0">
              <a:buNone/>
              <a:defRPr sz="2459" b="1"/>
            </a:lvl1pPr>
            <a:lvl2pPr marL="386725" indent="-246582">
              <a:spcBef>
                <a:spcPts val="447"/>
              </a:spcBef>
              <a:spcAft>
                <a:spcPts val="447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341120" indent="-319314">
              <a:buFont typeface="Arial" panose="020B0604020202020204" pitchFamily="34" charset="0"/>
              <a:buChar char="•"/>
              <a:defRPr/>
            </a:lvl3pPr>
            <a:lvl4pPr marL="1852022" indent="-319314">
              <a:buFont typeface="Arial" panose="020B0604020202020204" pitchFamily="34" charset="0"/>
              <a:buChar char="•"/>
              <a:defRPr/>
            </a:lvl4pPr>
            <a:lvl5pPr marL="2362925" indent="-31931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626189" y="5208627"/>
            <a:ext cx="1506765" cy="1288203"/>
          </a:xfrm>
        </p:spPr>
        <p:txBody>
          <a:bodyPr>
            <a:normAutofit/>
          </a:bodyPr>
          <a:lstStyle>
            <a:lvl1pPr marL="0" indent="0" algn="ctr">
              <a:buNone/>
              <a:defRPr sz="1676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489F926-AEBD-4FB1-B278-C33CBBDE32C3}" type="datetime1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A98041-598A-4B86-A4FE-CE64268EA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56412" y="454866"/>
            <a:ext cx="11240219" cy="631440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885838" y="1757385"/>
            <a:ext cx="4338189" cy="3709368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801390" y="1523756"/>
            <a:ext cx="1506765" cy="1288203"/>
          </a:xfrm>
        </p:spPr>
        <p:txBody>
          <a:bodyPr>
            <a:normAutofit/>
          </a:bodyPr>
          <a:lstStyle>
            <a:lvl1pPr marL="0" indent="0" algn="ctr">
              <a:buNone/>
              <a:defRPr sz="1676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737815" y="3081124"/>
            <a:ext cx="3645741" cy="3741115"/>
          </a:xfrm>
        </p:spPr>
        <p:txBody>
          <a:bodyPr tIns="91440" bIns="91440"/>
          <a:lstStyle>
            <a:lvl1pPr marL="0" indent="0">
              <a:buNone/>
              <a:defRPr sz="2794" b="1"/>
            </a:lvl1pPr>
            <a:lvl2pPr marL="386725" indent="-246582">
              <a:spcBef>
                <a:spcPts val="447"/>
              </a:spcBef>
              <a:spcAft>
                <a:spcPts val="447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341120" indent="-319314">
              <a:buFont typeface="Arial" panose="020B0604020202020204" pitchFamily="34" charset="0"/>
              <a:buChar char="•"/>
              <a:defRPr/>
            </a:lvl3pPr>
            <a:lvl4pPr marL="1852022" indent="-319314">
              <a:buFont typeface="Arial" panose="020B0604020202020204" pitchFamily="34" charset="0"/>
              <a:buChar char="•"/>
              <a:defRPr/>
            </a:lvl4pPr>
            <a:lvl5pPr marL="2362925" indent="-31931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2718625" y="454866"/>
            <a:ext cx="1506765" cy="1288203"/>
          </a:xfrm>
        </p:spPr>
        <p:txBody>
          <a:bodyPr>
            <a:normAutofit/>
          </a:bodyPr>
          <a:lstStyle>
            <a:lvl1pPr marL="0" indent="0" algn="ctr">
              <a:buNone/>
              <a:defRPr sz="1676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 bwMode="gray">
          <a:xfrm>
            <a:off x="11605936" y="2026551"/>
            <a:ext cx="3732142" cy="3740016"/>
          </a:xfrm>
        </p:spPr>
        <p:txBody>
          <a:bodyPr tIns="91440" bIns="91440"/>
          <a:lstStyle>
            <a:lvl1pPr marL="0" indent="0">
              <a:buNone/>
              <a:defRPr b="1"/>
            </a:lvl1pPr>
            <a:lvl2pPr marL="386725" indent="-255451">
              <a:defRPr/>
            </a:lvl2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61ABAEB-96C2-4C36-A51D-3FB4ED24E721}" type="datetime1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1" y="3197049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3197192"/>
            <a:ext cx="13959186" cy="1378162"/>
          </a:xfrm>
          <a:noFill/>
        </p:spPr>
        <p:txBody>
          <a:bodyPr lIns="0" rIns="0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" y="0"/>
            <a:ext cx="3235459" cy="3197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474556" y="0"/>
            <a:ext cx="3235459" cy="3197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2949107" y="0"/>
            <a:ext cx="3235459" cy="3197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3233530" y="4575355"/>
            <a:ext cx="3235459" cy="31928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709600" y="4575355"/>
            <a:ext cx="3235459" cy="31928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30505" y="290319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black">
          <a:xfrm>
            <a:off x="191413" y="2183985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3771230" y="290319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black">
          <a:xfrm>
            <a:off x="3446936" y="2183985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6971651" y="290319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black">
          <a:xfrm>
            <a:off x="6670374" y="2183985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10172071" y="290319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black">
          <a:xfrm>
            <a:off x="9921815" y="2183985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4" name="Picture Placeholder 16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3430925" y="290319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black">
          <a:xfrm>
            <a:off x="13140622" y="2183985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1" name="Picture Placeholder 18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527393" y="4878338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black">
          <a:xfrm>
            <a:off x="191413" y="6779802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3" name="Picture Placeholder 20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3768118" y="4878338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black">
          <a:xfrm>
            <a:off x="3446936" y="6779802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5" name="Picture Placeholder 22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6968538" y="4878338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black">
          <a:xfrm>
            <a:off x="6670374" y="6779802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7" name="Picture Placeholder 24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10168959" y="4878338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black">
          <a:xfrm>
            <a:off x="9921815" y="6779802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9" name="Picture Placeholder 26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3427813" y="4878338"/>
            <a:ext cx="2241264" cy="17823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6" name="Text Placeholder 27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black">
          <a:xfrm>
            <a:off x="13140622" y="6779802"/>
            <a:ext cx="2852529" cy="818693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235" b="1"/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44"/>
            <a:ext cx="16180517" cy="137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143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2" y="1381758"/>
            <a:ext cx="16184563" cy="63906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1" y="2177507"/>
            <a:ext cx="7544862" cy="4799147"/>
          </a:xfrm>
          <a:solidFill>
            <a:schemeClr val="tx1">
              <a:alpha val="88000"/>
            </a:schemeClr>
          </a:solidFill>
        </p:spPr>
        <p:txBody>
          <a:bodyPr tIns="91440" rIns="274320" bIns="91440" anchor="ctr"/>
          <a:lstStyle>
            <a:lvl1pPr marL="766354" indent="-25545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794">
                <a:solidFill>
                  <a:schemeClr val="bg1"/>
                </a:solidFill>
              </a:defRPr>
            </a:lvl1pPr>
            <a:lvl2pPr marL="1277257" indent="-255451">
              <a:lnSpc>
                <a:spcPct val="100000"/>
              </a:lnSpc>
              <a:buClr>
                <a:schemeClr val="accent2"/>
              </a:buClr>
              <a:defRPr sz="2347">
                <a:solidFill>
                  <a:schemeClr val="bg1"/>
                </a:solidFill>
              </a:defRPr>
            </a:lvl2pPr>
            <a:lvl3pPr marL="1788160" indent="-255451">
              <a:lnSpc>
                <a:spcPct val="100000"/>
              </a:lnSpc>
              <a:buClr>
                <a:schemeClr val="accent2"/>
              </a:buClr>
              <a:defRPr sz="1900">
                <a:solidFill>
                  <a:schemeClr val="bg1"/>
                </a:solidFill>
              </a:defRPr>
            </a:lvl3pPr>
            <a:lvl4pPr marL="2299062" indent="-255451">
              <a:lnSpc>
                <a:spcPct val="100000"/>
              </a:lnSpc>
              <a:buClr>
                <a:schemeClr val="accent2"/>
              </a:buClr>
              <a:defRPr sz="1900">
                <a:solidFill>
                  <a:schemeClr val="bg1"/>
                </a:solidFill>
              </a:defRPr>
            </a:lvl4pPr>
            <a:lvl5pPr marL="2809965" indent="-255451">
              <a:lnSpc>
                <a:spcPct val="100000"/>
              </a:lnSpc>
              <a:buClr>
                <a:schemeClr val="accent2"/>
              </a:buCl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12689" y="-1"/>
            <a:ext cx="13959186" cy="1378162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40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2" y="1381758"/>
            <a:ext cx="16184563" cy="639064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1" y="2177507"/>
            <a:ext cx="7544862" cy="4799147"/>
          </a:xfrm>
          <a:solidFill>
            <a:schemeClr val="tx1">
              <a:alpha val="88000"/>
            </a:schemeClr>
          </a:solidFill>
        </p:spPr>
        <p:txBody>
          <a:bodyPr lIns="91440" tIns="91440" rIns="274320" bIns="91440" anchor="ctr"/>
          <a:lstStyle>
            <a:lvl1pPr marL="510903" marR="0" indent="0" algn="l" defTabSz="10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8"/>
              </a:spcAft>
              <a:buClr>
                <a:schemeClr val="accent2"/>
              </a:buClr>
              <a:buSzTx/>
              <a:buFont typeface="+mj-lt"/>
              <a:buNone/>
              <a:tabLst/>
              <a:defRPr sz="2794">
                <a:solidFill>
                  <a:schemeClr val="bg1"/>
                </a:solidFill>
              </a:defRPr>
            </a:lvl1pPr>
            <a:lvl2pPr marL="1277257" indent="-255451">
              <a:lnSpc>
                <a:spcPct val="100000"/>
              </a:lnSpc>
              <a:buClr>
                <a:schemeClr val="accent2"/>
              </a:buClr>
              <a:defRPr sz="2347">
                <a:solidFill>
                  <a:schemeClr val="bg1"/>
                </a:solidFill>
              </a:defRPr>
            </a:lvl2pPr>
            <a:lvl3pPr marL="1788160" indent="-255451">
              <a:lnSpc>
                <a:spcPct val="100000"/>
              </a:lnSpc>
              <a:buClr>
                <a:schemeClr val="accent2"/>
              </a:buClr>
              <a:defRPr sz="1900">
                <a:solidFill>
                  <a:schemeClr val="bg1"/>
                </a:solidFill>
              </a:defRPr>
            </a:lvl3pPr>
            <a:lvl4pPr marL="2299062" indent="-255451">
              <a:lnSpc>
                <a:spcPct val="100000"/>
              </a:lnSpc>
              <a:buClr>
                <a:schemeClr val="accent2"/>
              </a:buClr>
              <a:defRPr sz="1900">
                <a:solidFill>
                  <a:schemeClr val="bg1"/>
                </a:solidFill>
              </a:defRPr>
            </a:lvl4pPr>
            <a:lvl5pPr marL="2809965" indent="-255451">
              <a:lnSpc>
                <a:spcPct val="100000"/>
              </a:lnSpc>
              <a:buClr>
                <a:schemeClr val="accent2"/>
              </a:buClr>
              <a:defRPr sz="1900">
                <a:solidFill>
                  <a:schemeClr val="bg1"/>
                </a:solidFill>
              </a:defRPr>
            </a:lvl5pPr>
          </a:lstStyle>
          <a:p>
            <a:pPr marL="766354" marR="0" lvl="0" indent="-255451" algn="l" defTabSz="10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8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2" y="2"/>
            <a:ext cx="16184563" cy="7772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8368540" y="777241"/>
            <a:ext cx="7283054" cy="621792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616603" algn="l"/>
                <a:tab pos="4213175" algn="l"/>
              </a:tabLst>
              <a:defRPr sz="6146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2" y="2"/>
            <a:ext cx="16184563" cy="7772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9676926" y="1021495"/>
            <a:ext cx="6187872" cy="5282907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616603" algn="l"/>
                <a:tab pos="4213175" algn="l"/>
              </a:tabLst>
              <a:defRPr sz="6146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037529" y="451821"/>
            <a:ext cx="2861104" cy="2442674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794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538803" y="4337977"/>
            <a:ext cx="3501847" cy="298970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794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2" y="2"/>
            <a:ext cx="16184563" cy="7772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052495" y="1824517"/>
            <a:ext cx="10079578" cy="4123368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118"/>
              </a:spcAft>
              <a:tabLst>
                <a:tab pos="4213175" algn="l"/>
              </a:tabLst>
              <a:defRPr sz="782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White Overlay,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2" y="2"/>
            <a:ext cx="16184563" cy="7772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1" y="1637818"/>
            <a:ext cx="16184562" cy="2769836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118"/>
              </a:spcAft>
              <a:tabLst>
                <a:tab pos="4213175" algn="l"/>
              </a:tabLst>
              <a:defRPr sz="782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0FDF79-D1A5-EC08-48ED-49790FC298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1" y="4407652"/>
            <a:ext cx="16184562" cy="1748520"/>
          </a:xfrm>
          <a:solidFill>
            <a:schemeClr val="bg1"/>
          </a:solidFill>
        </p:spPr>
        <p:txBody>
          <a:bodyPr lIns="274320" tIns="274320" rIns="274320" bIns="27432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18585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3941549"/>
            <a:ext cx="16184563" cy="146787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09230" y="3941549"/>
            <a:ext cx="14566107" cy="146787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2" y="5409424"/>
            <a:ext cx="16184563" cy="236297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112689" y="5713364"/>
            <a:ext cx="13959186" cy="1243412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6956778"/>
            <a:ext cx="7417457" cy="413809"/>
          </a:xfrm>
          <a:prstGeom prst="rect">
            <a:avLst/>
          </a:prstGeom>
        </p:spPr>
        <p:txBody>
          <a:bodyPr anchor="b"/>
          <a:lstStyle>
            <a:lvl1pPr algn="r">
              <a:defRPr sz="1341">
                <a:solidFill>
                  <a:schemeClr val="tx2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6184563" cy="38314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194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1574977"/>
            <a:ext cx="13959186" cy="1519787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112689" y="3315795"/>
            <a:ext cx="13959186" cy="3029893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10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8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22D114-3F73-44EA-86D8-30D91A58653C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1574976"/>
            <a:ext cx="16184563" cy="151978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822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1574977"/>
            <a:ext cx="13959186" cy="1519787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112689" y="3315795"/>
            <a:ext cx="13959186" cy="3029893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80BAFE0-E275-437E-BA8B-B98DEBE51C7A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" y="2"/>
            <a:ext cx="16184563" cy="77724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1574977"/>
            <a:ext cx="13959186" cy="1519787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112689" y="3315795"/>
            <a:ext cx="13959186" cy="3029893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50F153-5285-42D5-959E-B61B9ABF07E2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1871564"/>
            <a:ext cx="16184563" cy="1964368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822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1871564"/>
            <a:ext cx="13959186" cy="1964368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112689" y="3990606"/>
            <a:ext cx="13959186" cy="3038890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6724CA-A57D-440C-889F-6B68B40D9832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/>
          <p:nvPr userDrawn="1"/>
        </p:nvSpPr>
        <p:spPr bwMode="white">
          <a:xfrm>
            <a:off x="2" y="1"/>
            <a:ext cx="16184563" cy="187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pic>
        <p:nvPicPr>
          <p:cNvPr id="11" name="Graphic 10" descr="Minnesota Secure Choice Retirement Board logo">
            <a:extLst>
              <a:ext uri="{FF2B5EF4-FFF2-40B4-BE49-F238E27FC236}">
                <a16:creationId xmlns:a16="http://schemas.microsoft.com/office/drawing/2014/main" id="{5591FE7C-9E10-979E-4353-A26F4787A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2049" y="481467"/>
            <a:ext cx="4596345" cy="1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1871564"/>
            <a:ext cx="16184563" cy="1964368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822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1871564"/>
            <a:ext cx="13959186" cy="1964368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112689" y="3990606"/>
            <a:ext cx="13959186" cy="3038890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344A6A-34F6-4963-9FA5-468D4E87634F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2" y="1"/>
            <a:ext cx="16184563" cy="187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839453" y="799798"/>
            <a:ext cx="4323088" cy="3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7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2904017"/>
            <a:ext cx="16184563" cy="1964368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822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2904017"/>
            <a:ext cx="13959186" cy="1964368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58163F-56B7-444E-BA97-D505ABBD7538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2" y="-1"/>
            <a:ext cx="16184563" cy="290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pic>
        <p:nvPicPr>
          <p:cNvPr id="9" name="Graphic 8" descr="Minnesota Secure Choice Retirement Board logo">
            <a:extLst>
              <a:ext uri="{FF2B5EF4-FFF2-40B4-BE49-F238E27FC236}">
                <a16:creationId xmlns:a16="http://schemas.microsoft.com/office/drawing/2014/main" id="{87EEA36F-6014-27C5-6274-E597B6C78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2049" y="936436"/>
            <a:ext cx="4596345" cy="1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9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, 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2904017"/>
            <a:ext cx="16184563" cy="1964368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822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2904017"/>
            <a:ext cx="13959186" cy="1964368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E74CBD-753E-49F4-8609-2E9A1D654EE0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" y="-1"/>
            <a:ext cx="16184563" cy="290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9453" y="799798"/>
            <a:ext cx="4323088" cy="3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6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12689" y="2507765"/>
            <a:ext cx="13959186" cy="1668451"/>
          </a:xfrm>
        </p:spPr>
        <p:txBody>
          <a:bodyPr lIns="0" tIns="182880" rIns="0" bIns="182880">
            <a:noAutofit/>
          </a:bodyPr>
          <a:lstStyle>
            <a:lvl1pPr algn="ctr">
              <a:tabLst>
                <a:tab pos="4213175" algn="l"/>
              </a:tabLst>
              <a:defRPr sz="7822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112689" y="4176218"/>
            <a:ext cx="13959186" cy="2853280"/>
          </a:xfrm>
        </p:spPr>
        <p:txBody>
          <a:bodyPr lIns="0" tIns="182880" rIns="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6DF138-4D78-4DCA-9740-609D9BE30735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2" y="1"/>
            <a:ext cx="16184563" cy="187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pic>
        <p:nvPicPr>
          <p:cNvPr id="10" name="Graphic 7" descr="State of Minnesota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839453" y="799798"/>
            <a:ext cx="4323088" cy="3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87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D2A1-3B88-D248-883F-6BE7D4F48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071" y="1272011"/>
            <a:ext cx="12138422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2C028-632F-32C7-C9AC-F304C9E0E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071" y="4082310"/>
            <a:ext cx="12138422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203B-D2C5-E982-47BE-E34A3DC6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B40F-1E12-4063-9612-29904F88810C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B432-5582-7172-AC24-C4671887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F2E70-74BB-3AC4-FE32-B74A277A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A868-4F5F-4822-AC75-EF82E769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4747036"/>
            <a:ext cx="16184563" cy="1359120"/>
          </a:xfrm>
          <a:prstGeom prst="rect">
            <a:avLst/>
          </a:prstGeom>
          <a:solidFill>
            <a:schemeClr val="accent1"/>
          </a:solidFill>
        </p:spPr>
        <p:txBody>
          <a:bodyPr vert="horz" lIns="102180" tIns="51089" rIns="102180" bIns="5108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09230" y="4747039"/>
            <a:ext cx="14566107" cy="1359120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2" y="6106158"/>
            <a:ext cx="16184563" cy="16662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112689" y="6397536"/>
            <a:ext cx="13959186" cy="806326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B782D3D-5461-7DE1-379A-53492AAF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B041C908-1982-4070-8988-EE003971C527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07488-ED82-917A-8E74-5FE562A53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E1ADD-1C06-E947-C9C1-27531B6F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2027664"/>
            <a:ext cx="16184563" cy="26051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Graphic 7" descr="Minnesota Secure Choice Retirement Board logo">
            <a:extLst>
              <a:ext uri="{FF2B5EF4-FFF2-40B4-BE49-F238E27FC236}">
                <a16:creationId xmlns:a16="http://schemas.microsoft.com/office/drawing/2014/main" id="{4A927CD3-9090-E71D-B962-D2113150B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2049" y="519380"/>
            <a:ext cx="4596345" cy="13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2" y="4747036"/>
            <a:ext cx="16184563" cy="1359120"/>
          </a:xfrm>
          <a:prstGeom prst="rect">
            <a:avLst/>
          </a:prstGeom>
          <a:solidFill>
            <a:schemeClr val="accent1"/>
          </a:solidFill>
        </p:spPr>
        <p:txBody>
          <a:bodyPr vert="horz" lIns="102180" tIns="51089" rIns="102180" bIns="5108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22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09230" y="4747039"/>
            <a:ext cx="14566107" cy="1359120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40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2" y="6106158"/>
            <a:ext cx="16184563" cy="16662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1112689" y="6397536"/>
            <a:ext cx="13959186" cy="806326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682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BA07A2E-34FB-7D3F-D46B-7C59DC5B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1112689" y="7203865"/>
            <a:ext cx="1803493" cy="413809"/>
          </a:xfrm>
        </p:spPr>
        <p:txBody>
          <a:bodyPr/>
          <a:lstStyle/>
          <a:p>
            <a:fld id="{24628B10-1A6F-4EDE-BD6F-3A1096659F47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360D706-149E-B351-A87B-053879D2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CC1C7A-EF7C-3EBC-44CD-C5E0CDC7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3130219" y="720386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Graphic 8" descr="State of Minnesota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839453" y="799798"/>
            <a:ext cx="4323088" cy="393006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2027664"/>
            <a:ext cx="16184563" cy="26051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024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112689" y="413810"/>
            <a:ext cx="13959186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12689" y="2069042"/>
            <a:ext cx="13959186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112689" y="7203865"/>
            <a:ext cx="1803493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1">
                <a:solidFill>
                  <a:schemeClr val="tx2"/>
                </a:solidFill>
              </a:defRPr>
            </a:lvl1pPr>
          </a:lstStyle>
          <a:p>
            <a:fld id="{FCDDA592-B381-4B4A-9DB6-A0CC91932BDC}" type="datetime1">
              <a:rPr lang="en-US" smtClean="0"/>
              <a:t>6/17/2025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383556" y="7203864"/>
            <a:ext cx="7417457" cy="413809"/>
          </a:xfrm>
          <a:prstGeom prst="rect">
            <a:avLst/>
          </a:prstGeom>
        </p:spPr>
        <p:txBody>
          <a:bodyPr anchor="ctr"/>
          <a:lstStyle>
            <a:lvl1pPr algn="ctr">
              <a:defRPr sz="134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3130219" y="7203865"/>
            <a:ext cx="1941655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57" r:id="rId2"/>
    <p:sldLayoutId id="2147483788" r:id="rId3"/>
    <p:sldLayoutId id="2147483858" r:id="rId4"/>
    <p:sldLayoutId id="2147483787" r:id="rId5"/>
    <p:sldLayoutId id="2147483859" r:id="rId6"/>
    <p:sldLayoutId id="2147483856" r:id="rId7"/>
    <p:sldLayoutId id="2147483711" r:id="rId8"/>
    <p:sldLayoutId id="2147483860" r:id="rId9"/>
    <p:sldLayoutId id="2147483712" r:id="rId10"/>
    <p:sldLayoutId id="2147483790" r:id="rId11"/>
    <p:sldLayoutId id="2147483789" r:id="rId12"/>
    <p:sldLayoutId id="2147483714" r:id="rId13"/>
    <p:sldLayoutId id="2147483780" r:id="rId14"/>
    <p:sldLayoutId id="2147483846" r:id="rId15"/>
    <p:sldLayoutId id="2147483847" r:id="rId16"/>
    <p:sldLayoutId id="2147483853" r:id="rId17"/>
    <p:sldLayoutId id="2147483845" r:id="rId18"/>
    <p:sldLayoutId id="2147483849" r:id="rId19"/>
    <p:sldLayoutId id="2147483854" r:id="rId20"/>
    <p:sldLayoutId id="2147483850" r:id="rId21"/>
    <p:sldLayoutId id="2147483855" r:id="rId22"/>
    <p:sldLayoutId id="2147483773" r:id="rId23"/>
    <p:sldLayoutId id="2147483800" r:id="rId24"/>
    <p:sldLayoutId id="2147483688" r:id="rId25"/>
    <p:sldLayoutId id="2147483826" r:id="rId26"/>
    <p:sldLayoutId id="2147483801" r:id="rId27"/>
    <p:sldLayoutId id="2147483802" r:id="rId28"/>
    <p:sldLayoutId id="2147483803" r:id="rId29"/>
    <p:sldLayoutId id="2147483843" r:id="rId30"/>
    <p:sldLayoutId id="2147483844" r:id="rId31"/>
    <p:sldLayoutId id="2147483767" r:id="rId32"/>
    <p:sldLayoutId id="2147483771" r:id="rId33"/>
    <p:sldLayoutId id="2147483772" r:id="rId34"/>
    <p:sldLayoutId id="2147483820" r:id="rId35"/>
    <p:sldLayoutId id="2147483769" r:id="rId36"/>
    <p:sldLayoutId id="2147483770" r:id="rId37"/>
    <p:sldLayoutId id="2147483829" r:id="rId38"/>
    <p:sldLayoutId id="2147483732" r:id="rId39"/>
    <p:sldLayoutId id="2147483794" r:id="rId40"/>
    <p:sldLayoutId id="2147483733" r:id="rId41"/>
    <p:sldLayoutId id="2147483821" r:id="rId42"/>
    <p:sldLayoutId id="2147483805" r:id="rId43"/>
    <p:sldLayoutId id="2147483806" r:id="rId44"/>
    <p:sldLayoutId id="2147483822" r:id="rId45"/>
    <p:sldLayoutId id="2147483750" r:id="rId46"/>
    <p:sldLayoutId id="2147483765" r:id="rId47"/>
    <p:sldLayoutId id="2147483823" r:id="rId48"/>
    <p:sldLayoutId id="2147483809" r:id="rId49"/>
    <p:sldLayoutId id="2147483808" r:id="rId50"/>
    <p:sldLayoutId id="2147483824" r:id="rId51"/>
    <p:sldLayoutId id="2147483781" r:id="rId52"/>
    <p:sldLayoutId id="2147483825" r:id="rId53"/>
    <p:sldLayoutId id="2147483807" r:id="rId54"/>
    <p:sldLayoutId id="2147483838" r:id="rId55"/>
    <p:sldLayoutId id="2147483832" r:id="rId56"/>
    <p:sldLayoutId id="2147483830" r:id="rId57"/>
    <p:sldLayoutId id="2147483837" r:id="rId58"/>
    <p:sldLayoutId id="2147483831" r:id="rId59"/>
    <p:sldLayoutId id="2147483836" r:id="rId60"/>
    <p:sldLayoutId id="2147483833" r:id="rId61"/>
    <p:sldLayoutId id="2147483842" r:id="rId62"/>
    <p:sldLayoutId id="2147483841" r:id="rId63"/>
    <p:sldLayoutId id="2147483738" r:id="rId64"/>
    <p:sldLayoutId id="2147483739" r:id="rId65"/>
    <p:sldLayoutId id="2147483754" r:id="rId66"/>
    <p:sldLayoutId id="2147483755" r:id="rId67"/>
    <p:sldLayoutId id="2147483759" r:id="rId68"/>
    <p:sldLayoutId id="2147483848" r:id="rId69"/>
    <p:sldLayoutId id="2147483753" r:id="rId70"/>
    <p:sldLayoutId id="2147483763" r:id="rId71"/>
    <p:sldLayoutId id="2147483762" r:id="rId72"/>
    <p:sldLayoutId id="2147483797" r:id="rId73"/>
    <p:sldLayoutId id="2147483861" r:id="rId74"/>
    <p:sldLayoutId id="2147483851" r:id="rId75"/>
    <p:sldLayoutId id="2147483862" r:id="rId76"/>
    <p:sldLayoutId id="2147483863" r:id="rId77"/>
    <p:sldLayoutId id="2147483864" r:id="rId78"/>
  </p:sldLayoutIdLst>
  <p:hf hdr="0" ftr="0" dt="0"/>
  <p:txStyles>
    <p:titleStyle>
      <a:lvl1pPr algn="l" defTabSz="1021805" rtl="0" eaLnBrk="1" latinLnBrk="0" hangingPunct="1">
        <a:lnSpc>
          <a:spcPct val="90000"/>
        </a:lnSpc>
        <a:spcBef>
          <a:spcPct val="0"/>
        </a:spcBef>
        <a:buNone/>
        <a:defRPr sz="49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451" indent="-255451" algn="l" defTabSz="1021805" rtl="0" eaLnBrk="1" latinLnBrk="0" hangingPunct="1">
        <a:lnSpc>
          <a:spcPct val="100000"/>
        </a:lnSpc>
        <a:spcBef>
          <a:spcPts val="1118"/>
        </a:spcBef>
        <a:spcAft>
          <a:spcPts val="1118"/>
        </a:spcAft>
        <a:buClr>
          <a:schemeClr val="accent1"/>
        </a:buClr>
        <a:buFont typeface="Arial" panose="020B0604020202020204" pitchFamily="34" charset="0"/>
        <a:buChar char="•"/>
        <a:defRPr sz="2794" kern="1200">
          <a:solidFill>
            <a:schemeClr val="tx2"/>
          </a:solidFill>
          <a:latin typeface="+mn-lt"/>
          <a:ea typeface="+mn-ea"/>
          <a:cs typeface="+mn-cs"/>
        </a:defRPr>
      </a:lvl1pPr>
      <a:lvl2pPr marL="766354" indent="-255451" algn="l" defTabSz="1021805" rtl="0" eaLnBrk="1" latinLnBrk="0" hangingPunct="1">
        <a:lnSpc>
          <a:spcPct val="100000"/>
        </a:lnSpc>
        <a:spcBef>
          <a:spcPts val="559"/>
        </a:spcBef>
        <a:spcAft>
          <a:spcPts val="1118"/>
        </a:spcAft>
        <a:buClr>
          <a:schemeClr val="accent1"/>
        </a:buClr>
        <a:buFont typeface="Arial" panose="020B0604020202020204" pitchFamily="34" charset="0"/>
        <a:buChar char="•"/>
        <a:defRPr sz="2347" kern="1200">
          <a:solidFill>
            <a:schemeClr val="tx2"/>
          </a:solidFill>
          <a:latin typeface="+mn-lt"/>
          <a:ea typeface="+mn-ea"/>
          <a:cs typeface="+mn-cs"/>
        </a:defRPr>
      </a:lvl2pPr>
      <a:lvl3pPr marL="1277257" indent="-255451" algn="l" defTabSz="1021805" rtl="0" eaLnBrk="1" latinLnBrk="0" hangingPunct="1">
        <a:lnSpc>
          <a:spcPct val="100000"/>
        </a:lnSpc>
        <a:spcBef>
          <a:spcPts val="559"/>
        </a:spcBef>
        <a:spcAft>
          <a:spcPts val="1118"/>
        </a:spcAft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788160" indent="-255451" algn="l" defTabSz="1021805" rtl="0" eaLnBrk="1" latinLnBrk="0" hangingPunct="1">
        <a:lnSpc>
          <a:spcPct val="100000"/>
        </a:lnSpc>
        <a:spcBef>
          <a:spcPts val="559"/>
        </a:spcBef>
        <a:spcAft>
          <a:spcPts val="1118"/>
        </a:spcAft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2299062" indent="-255451" algn="l" defTabSz="1021805" rtl="0" eaLnBrk="1" latinLnBrk="0" hangingPunct="1">
        <a:lnSpc>
          <a:spcPct val="100000"/>
        </a:lnSpc>
        <a:spcBef>
          <a:spcPts val="559"/>
        </a:spcBef>
        <a:spcAft>
          <a:spcPts val="1118"/>
        </a:spcAft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809965" indent="-255451" algn="l" defTabSz="1021805" rtl="0" eaLnBrk="1" latinLnBrk="0" hangingPunct="1">
        <a:lnSpc>
          <a:spcPct val="90000"/>
        </a:lnSpc>
        <a:spcBef>
          <a:spcPts val="559"/>
        </a:spcBef>
        <a:buFont typeface="Arial" panose="020B0604020202020204" pitchFamily="34" charset="0"/>
        <a:buChar char="•"/>
        <a:defRPr sz="2012" kern="1200">
          <a:solidFill>
            <a:schemeClr val="tx1"/>
          </a:solidFill>
          <a:latin typeface="+mn-lt"/>
          <a:ea typeface="+mn-ea"/>
          <a:cs typeface="+mn-cs"/>
        </a:defRPr>
      </a:lvl6pPr>
      <a:lvl7pPr marL="3320868" indent="-255451" algn="l" defTabSz="1021805" rtl="0" eaLnBrk="1" latinLnBrk="0" hangingPunct="1">
        <a:lnSpc>
          <a:spcPct val="90000"/>
        </a:lnSpc>
        <a:spcBef>
          <a:spcPts val="559"/>
        </a:spcBef>
        <a:buFont typeface="Arial" panose="020B0604020202020204" pitchFamily="34" charset="0"/>
        <a:buChar char="•"/>
        <a:defRPr sz="2012" kern="1200">
          <a:solidFill>
            <a:schemeClr val="tx1"/>
          </a:solidFill>
          <a:latin typeface="+mn-lt"/>
          <a:ea typeface="+mn-ea"/>
          <a:cs typeface="+mn-cs"/>
        </a:defRPr>
      </a:lvl7pPr>
      <a:lvl8pPr marL="3831770" indent="-255451" algn="l" defTabSz="1021805" rtl="0" eaLnBrk="1" latinLnBrk="0" hangingPunct="1">
        <a:lnSpc>
          <a:spcPct val="90000"/>
        </a:lnSpc>
        <a:spcBef>
          <a:spcPts val="559"/>
        </a:spcBef>
        <a:buFont typeface="Arial" panose="020B0604020202020204" pitchFamily="34" charset="0"/>
        <a:buChar char="•"/>
        <a:defRPr sz="2012" kern="1200">
          <a:solidFill>
            <a:schemeClr val="tx1"/>
          </a:solidFill>
          <a:latin typeface="+mn-lt"/>
          <a:ea typeface="+mn-ea"/>
          <a:cs typeface="+mn-cs"/>
        </a:defRPr>
      </a:lvl8pPr>
      <a:lvl9pPr marL="4342674" indent="-255451" algn="l" defTabSz="1021805" rtl="0" eaLnBrk="1" latinLnBrk="0" hangingPunct="1">
        <a:lnSpc>
          <a:spcPct val="90000"/>
        </a:lnSpc>
        <a:spcBef>
          <a:spcPts val="559"/>
        </a:spcBef>
        <a:buFont typeface="Arial" panose="020B0604020202020204" pitchFamily="34" charset="0"/>
        <a:buChar char="•"/>
        <a:defRPr sz="2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1pPr>
      <a:lvl2pPr marL="510903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2pPr>
      <a:lvl3pPr marL="1021805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3pPr>
      <a:lvl4pPr marL="1532708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4pPr>
      <a:lvl5pPr marL="2043611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5pPr>
      <a:lvl6pPr marL="2554514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6pPr>
      <a:lvl7pPr marL="3065416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7pPr>
      <a:lvl8pPr marL="3576319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8pPr>
      <a:lvl9pPr marL="4087223" algn="l" defTabSz="1021805" rtl="0" eaLnBrk="1" latinLnBrk="0" hangingPunct="1">
        <a:defRPr sz="2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65A7-62DD-4578-91EA-8DCA0DE2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Board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9D68D-0549-4BF2-B6AE-C8BCEB2BFD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June 17, 2025</a:t>
            </a:r>
          </a:p>
        </p:txBody>
      </p:sp>
    </p:spTree>
    <p:extLst>
      <p:ext uri="{BB962C8B-B14F-4D97-AF65-F5344CB8AC3E}">
        <p14:creationId xmlns:p14="http://schemas.microsoft.com/office/powerpoint/2010/main" val="400591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4C85CD-D6B9-0037-01C3-E4BB99B9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54471"/>
            <a:ext cx="11750636" cy="13588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69" b="1" dirty="0"/>
              <a:t>Stand Alone vs. Partnership Decisions</a:t>
            </a:r>
            <a:br>
              <a:rPr lang="en-US" b="1" dirty="0"/>
            </a:br>
            <a:r>
              <a:rPr lang="en-US" sz="3129" dirty="0"/>
              <a:t>Benefits and Drawbacks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7A210B-1A6C-9CC6-1388-1B719BEB9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1025" y="1919786"/>
            <a:ext cx="5976107" cy="516213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671"/>
              </a:spcAft>
              <a:buNone/>
            </a:pPr>
            <a:r>
              <a:rPr lang="en-US" sz="4022" b="1" u="sng" dirty="0">
                <a:solidFill>
                  <a:schemeClr val="accent1"/>
                </a:solidFill>
              </a:rPr>
              <a:t>Stand Alone</a:t>
            </a:r>
            <a:r>
              <a:rPr lang="en-US" sz="4022" b="1" dirty="0">
                <a:solidFill>
                  <a:schemeClr val="accent1"/>
                </a:solidFill>
              </a:rPr>
              <a:t>	</a:t>
            </a:r>
          </a:p>
          <a:p>
            <a:r>
              <a:rPr lang="en-US" b="1" dirty="0"/>
              <a:t>Can establish own fee structure</a:t>
            </a:r>
          </a:p>
          <a:p>
            <a:r>
              <a:rPr lang="en-US" b="1" dirty="0"/>
              <a:t>Higher initial cost and likely ongoing costs</a:t>
            </a:r>
          </a:p>
          <a:p>
            <a:r>
              <a:rPr lang="en-US" b="1" dirty="0"/>
              <a:t>Board can make own decisions regarding service provider, length of contract and avoid “getting stuck” with the partnership decisions</a:t>
            </a:r>
          </a:p>
          <a:p>
            <a:r>
              <a:rPr lang="en-US" b="1" dirty="0"/>
              <a:t>Board has more say in website design, reports, and customer service</a:t>
            </a:r>
          </a:p>
          <a:p>
            <a:r>
              <a:rPr lang="en-US" b="1" dirty="0"/>
              <a:t>Total control over communication plan and materials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CF9B4D-3B76-BC71-3D54-02BC3D39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1492" y="1919786"/>
            <a:ext cx="5976107" cy="516213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671"/>
              </a:spcAft>
              <a:buNone/>
            </a:pPr>
            <a:r>
              <a:rPr lang="en-US" sz="4022" b="1" u="sng">
                <a:solidFill>
                  <a:schemeClr val="accent1"/>
                </a:solidFill>
              </a:rPr>
              <a:t>Partnership</a:t>
            </a:r>
          </a:p>
          <a:p>
            <a:r>
              <a:rPr lang="en-US" b="1"/>
              <a:t>Fee structure is set by the partnership</a:t>
            </a:r>
          </a:p>
          <a:p>
            <a:r>
              <a:rPr lang="en-US" b="1"/>
              <a:t>Lower initial cost and likely lower future costs</a:t>
            </a:r>
          </a:p>
          <a:p>
            <a:r>
              <a:rPr lang="en-US" b="1"/>
              <a:t>Some vulnerability if the partnership decides to terminate the relationship with a service provider – MNSCRB would then have to change as well</a:t>
            </a:r>
          </a:p>
          <a:p>
            <a:r>
              <a:rPr lang="en-US" b="1"/>
              <a:t>Website can be customized to add a “Minnesota” feel to it, but cannot deviate much from the website used by the partnerships</a:t>
            </a:r>
          </a:p>
          <a:p>
            <a:r>
              <a:rPr lang="en-US" b="1"/>
              <a:t>Limited control over communication plan and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4D7E0-0AD5-18BB-7D22-F2D4F6EA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67599" y="7180378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63238-E27D-707F-76B7-3907002BA33F}"/>
              </a:ext>
            </a:extLst>
          </p:cNvPr>
          <p:cNvSpPr txBox="1"/>
          <p:nvPr/>
        </p:nvSpPr>
        <p:spPr>
          <a:xfrm>
            <a:off x="5917025" y="1528012"/>
            <a:ext cx="4584588" cy="436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35" b="1"/>
              <a:t>Administrative Capabilities and Costs</a:t>
            </a:r>
          </a:p>
        </p:txBody>
      </p:sp>
    </p:spTree>
    <p:extLst>
      <p:ext uri="{BB962C8B-B14F-4D97-AF65-F5344CB8AC3E}">
        <p14:creationId xmlns:p14="http://schemas.microsoft.com/office/powerpoint/2010/main" val="130217414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1C928B-5E44-F6D9-EAD9-079B5B8B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Process to Hire a Service Provider | Enter into a Partnership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6A09C1DF-ADFE-1A69-2B71-D84EA071B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262247"/>
              </p:ext>
            </p:extLst>
          </p:nvPr>
        </p:nvGraphicFramePr>
        <p:xfrm>
          <a:off x="2216964" y="1680478"/>
          <a:ext cx="11750636" cy="512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2B66-3FCF-E23F-CA74-95EFED63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87419" y="710418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BDAA4-5ED7-7005-98EE-F068CD68A5EB}"/>
              </a:ext>
            </a:extLst>
          </p:cNvPr>
          <p:cNvSpPr txBox="1"/>
          <p:nvPr/>
        </p:nvSpPr>
        <p:spPr>
          <a:xfrm>
            <a:off x="436344" y="5947193"/>
            <a:ext cx="4608621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5" dirty="0">
                <a:solidFill>
                  <a:schemeClr val="tx2"/>
                </a:solidFill>
              </a:rPr>
              <a:t>We are making a recommendation today but have blocked out a tentative Board meeting for July 10</a:t>
            </a:r>
            <a:r>
              <a:rPr lang="en-US" sz="1565" baseline="30000" dirty="0">
                <a:solidFill>
                  <a:schemeClr val="tx2"/>
                </a:solidFill>
              </a:rPr>
              <a:t>th  </a:t>
            </a:r>
            <a:r>
              <a:rPr lang="en-US" sz="1565" dirty="0">
                <a:solidFill>
                  <a:schemeClr val="tx2"/>
                </a:solidFill>
              </a:rPr>
              <a:t>if you would like additional information or would like to conduct interviews.</a:t>
            </a:r>
          </a:p>
        </p:txBody>
      </p:sp>
    </p:spTree>
    <p:extLst>
      <p:ext uri="{BB962C8B-B14F-4D97-AF65-F5344CB8AC3E}">
        <p14:creationId xmlns:p14="http://schemas.microsoft.com/office/powerpoint/2010/main" val="383989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E8E8E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8F8B-FA5E-3FA9-9B76-8AC645F8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54471"/>
            <a:ext cx="11750636" cy="135884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Review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D71-EC52-EC9F-0DA0-1451BF87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53943" y="711672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12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DDE9E05-D923-514B-0E03-FE3826F2D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844692"/>
              </p:ext>
            </p:extLst>
          </p:nvPr>
        </p:nvGraphicFramePr>
        <p:xfrm>
          <a:off x="2178037" y="1484842"/>
          <a:ext cx="11750636" cy="547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21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8F8B-FA5E-3FA9-9B76-8AC645F8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04" y="961800"/>
            <a:ext cx="4132501" cy="5848803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Critical Items to Consider when selecting a Service Provider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D71-EC52-EC9F-0DA0-1451BF87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52343" y="704560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13</a:t>
            </a:fld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818638C-A868-F641-7857-CA6EB3C20DF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22043772"/>
              </p:ext>
            </p:extLst>
          </p:nvPr>
        </p:nvGraphicFramePr>
        <p:xfrm>
          <a:off x="7099263" y="957453"/>
          <a:ext cx="6780031" cy="585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CEED-F655-1FD3-2B5C-9E31F6A1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69" b="1" dirty="0"/>
              <a:t>Service Provider Review</a:t>
            </a:r>
            <a:endParaRPr lang="en-US" sz="346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978F-D8F2-2B1C-CD0A-E354726CB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964" y="3343342"/>
            <a:ext cx="5066337" cy="312671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Provides services for: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       </a:t>
            </a:r>
            <a:r>
              <a:rPr lang="en-US" sz="2200" dirty="0"/>
              <a:t>Illinois, California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EEE14-7A92-87F2-545E-88EC733DC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5091" y="3021841"/>
            <a:ext cx="6174811" cy="438892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100" dirty="0"/>
              <a:t>Provides services for: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       Colorado Partnership		Stand Alone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Colorado			Oregon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Maine			New Jersey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Delaware			New York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Vermont			Virginia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Nevada			Maryland</a:t>
            </a:r>
          </a:p>
          <a:p>
            <a:pPr marL="510903" lvl="1" indent="0">
              <a:spcAft>
                <a:spcPts val="600"/>
              </a:spcAft>
              <a:buNone/>
            </a:pPr>
            <a:r>
              <a:rPr lang="en-US" sz="2800" dirty="0"/>
              <a:t>Connecticut Partnership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Connecticut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Rhode Island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84D7D-58BB-3135-BEBF-C14DA4F0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pic>
        <p:nvPicPr>
          <p:cNvPr id="1028" name="Picture 4" descr="Ascensus - We help more people save ...">
            <a:extLst>
              <a:ext uri="{FF2B5EF4-FFF2-40B4-BE49-F238E27FC236}">
                <a16:creationId xmlns:a16="http://schemas.microsoft.com/office/drawing/2014/main" id="{6242E8CB-C675-A44B-3D53-922216DA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10" y="1786271"/>
            <a:ext cx="5346264" cy="9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C5026-1D51-144E-80A9-33E73CC2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357" y="1672628"/>
            <a:ext cx="3896844" cy="10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9B80-F854-FA00-EB7C-2AB58ADF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Stand Alone RFP Review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AB672-0574-41DB-B899-2AE6B791D6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68133" y="2269141"/>
            <a:ext cx="2340877" cy="234087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Strengths for Both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DD87F-A3A1-BCBE-1107-6341DEFE8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17139" y="4883407"/>
            <a:ext cx="2841086" cy="2169806"/>
          </a:xfrm>
        </p:spPr>
        <p:txBody>
          <a:bodyPr>
            <a:normAutofit/>
          </a:bodyPr>
          <a:lstStyle/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sz="1900" dirty="0"/>
              <a:t>Data Security</a:t>
            </a:r>
          </a:p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sz="1900" dirty="0"/>
              <a:t>Ability to handle all transactions</a:t>
            </a:r>
          </a:p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sz="1900" dirty="0"/>
              <a:t>Program reporting capabilities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E133C4-4EFA-9F4E-4DAE-C9344F9670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6462" y="2269141"/>
            <a:ext cx="2339909" cy="2339909"/>
          </a:xfrm>
          <a:solidFill>
            <a:srgbClr val="FFCC66"/>
          </a:solidFill>
        </p:spPr>
        <p:txBody>
          <a:bodyPr/>
          <a:lstStyle/>
          <a:p>
            <a:r>
              <a:rPr lang="en-US" b="1" dirty="0"/>
              <a:t>Vestwell Strengths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69B6E-98DB-516D-2234-8D3C72900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4367" y="4909947"/>
            <a:ext cx="3657944" cy="2807982"/>
          </a:xfrm>
        </p:spPr>
        <p:txBody>
          <a:bodyPr>
            <a:normAutofit fontScale="92500" lnSpcReduction="20000"/>
          </a:bodyPr>
          <a:lstStyle/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dirty="0"/>
              <a:t>More payroll integration process alternatives</a:t>
            </a:r>
          </a:p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dirty="0"/>
              <a:t>Shorter customer service hold times and fewer dropped calls</a:t>
            </a:r>
          </a:p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dirty="0"/>
              <a:t>Ability to identify employers who have filed a Form 5500 (employers already offer a retirement plan and would not need to be contacted)</a:t>
            </a:r>
          </a:p>
          <a:p>
            <a:pPr marL="319314" indent="-31931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70CC1D-DAD7-38FE-9E1B-7BF4A1BAE1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415926" y="2269141"/>
            <a:ext cx="2339909" cy="2339909"/>
          </a:xfrm>
          <a:solidFill>
            <a:srgbClr val="0099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Ascensus Strengths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DDC3C3-CB0C-D831-98E0-E9F893281B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08454" y="4896679"/>
            <a:ext cx="3732104" cy="2807982"/>
          </a:xfrm>
        </p:spPr>
        <p:txBody>
          <a:bodyPr>
            <a:normAutofit/>
          </a:bodyPr>
          <a:lstStyle/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sz="1900" dirty="0"/>
              <a:t>Leader in starting Auto IRA business; responsible for most Auto IRA assets and accounts</a:t>
            </a:r>
          </a:p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sz="1900" dirty="0"/>
              <a:t>Proposal includes one field representative in Minnesota</a:t>
            </a:r>
          </a:p>
          <a:p>
            <a:pPr marL="319314" indent="-319314" algn="l">
              <a:buFont typeface="Arial" panose="020B0604020202020204" pitchFamily="34" charset="0"/>
              <a:buChar char="•"/>
            </a:pPr>
            <a:r>
              <a:rPr lang="en-US" sz="1900" dirty="0"/>
              <a:t>Preferred website and marketing material look and feel</a:t>
            </a:r>
          </a:p>
          <a:p>
            <a:pPr marL="319314" indent="-319314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6BC159-8B18-7F1E-CA65-AE03BAEF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98D4269-4FEF-7ABA-D09A-588D6941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20" b="1" dirty="0"/>
              <a:t>Proposed Stand Alone Plan Fee Structures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6180E9-F361-1F58-C005-92C93297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125912-25C6-A7DB-C5A2-11F3D7EF7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62830"/>
              </p:ext>
            </p:extLst>
          </p:nvPr>
        </p:nvGraphicFramePr>
        <p:xfrm>
          <a:off x="4019145" y="2000682"/>
          <a:ext cx="9894366" cy="516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652">
                  <a:extLst>
                    <a:ext uri="{9D8B030D-6E8A-4147-A177-3AD203B41FA5}">
                      <a16:colId xmlns:a16="http://schemas.microsoft.com/office/drawing/2014/main" val="1972209664"/>
                    </a:ext>
                  </a:extLst>
                </a:gridCol>
                <a:gridCol w="1697198">
                  <a:extLst>
                    <a:ext uri="{9D8B030D-6E8A-4147-A177-3AD203B41FA5}">
                      <a16:colId xmlns:a16="http://schemas.microsoft.com/office/drawing/2014/main" val="2414685202"/>
                    </a:ext>
                  </a:extLst>
                </a:gridCol>
                <a:gridCol w="2953935">
                  <a:extLst>
                    <a:ext uri="{9D8B030D-6E8A-4147-A177-3AD203B41FA5}">
                      <a16:colId xmlns:a16="http://schemas.microsoft.com/office/drawing/2014/main" val="1909112968"/>
                    </a:ext>
                  </a:extLst>
                </a:gridCol>
                <a:gridCol w="229760">
                  <a:extLst>
                    <a:ext uri="{9D8B030D-6E8A-4147-A177-3AD203B41FA5}">
                      <a16:colId xmlns:a16="http://schemas.microsoft.com/office/drawing/2014/main" val="1282804140"/>
                    </a:ext>
                  </a:extLst>
                </a:gridCol>
                <a:gridCol w="2998950">
                  <a:extLst>
                    <a:ext uri="{9D8B030D-6E8A-4147-A177-3AD203B41FA5}">
                      <a16:colId xmlns:a16="http://schemas.microsoft.com/office/drawing/2014/main" val="3688643039"/>
                    </a:ext>
                  </a:extLst>
                </a:gridCol>
                <a:gridCol w="249871">
                  <a:extLst>
                    <a:ext uri="{9D8B030D-6E8A-4147-A177-3AD203B41FA5}">
                      <a16:colId xmlns:a16="http://schemas.microsoft.com/office/drawing/2014/main" val="3237245278"/>
                    </a:ext>
                  </a:extLst>
                </a:gridCol>
              </a:tblGrid>
              <a:tr h="3716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Fee Type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Paid to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Vestwell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Ascensus</a:t>
                      </a:r>
                    </a:p>
                  </a:txBody>
                  <a:tcPr marL="102180" marR="102180" marT="51089" marB="51089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7533"/>
                  </a:ext>
                </a:extLst>
              </a:tr>
              <a:tr h="3716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Ongoing Administration 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MNSCRB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TBD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 marL="102180" marR="102180" marT="51089" marB="51089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848745"/>
                  </a:ext>
                </a:extLst>
              </a:tr>
              <a:tr h="371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Provider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$24</a:t>
                      </a:r>
                      <a:r>
                        <a:rPr lang="en-US" sz="1800" b="1" baseline="30000" dirty="0"/>
                        <a:t>2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$22</a:t>
                      </a:r>
                    </a:p>
                  </a:txBody>
                  <a:tcPr marL="102180" marR="102180" marT="51089" marB="51089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86004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0.20%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012697"/>
                  </a:ext>
                </a:extLst>
              </a:tr>
              <a:tr h="37168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Ongoing Administration 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MNSCRB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 marL="102180" marR="102180" marT="51089" marB="51089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86484"/>
                  </a:ext>
                </a:extLst>
              </a:tr>
              <a:tr h="371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Provider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0.20%</a:t>
                      </a:r>
                      <a:r>
                        <a:rPr lang="en-US" sz="1800" b="1" baseline="30000" dirty="0"/>
                        <a:t>1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0.20%</a:t>
                      </a:r>
                    </a:p>
                  </a:txBody>
                  <a:tcPr marL="102180" marR="102180" marT="51089" marB="51089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50450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141"/>
                  </a:ext>
                </a:extLst>
              </a:tr>
              <a:tr h="6425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Start-up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Provider - Total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$1,450,000:</a:t>
                      </a:r>
                      <a:endParaRPr lang="en-US" sz="1800" b="1" baseline="30000" dirty="0"/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$1,800,000 to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$2,550,000</a:t>
                      </a:r>
                    </a:p>
                  </a:txBody>
                  <a:tcPr marL="102180" marR="102180" marT="51089" marB="51089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91972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Year 1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$500,000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$1,000,000</a:t>
                      </a:r>
                    </a:p>
                  </a:txBody>
                  <a:tcPr marL="102180" marR="102180" marT="51089" marB="51089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31143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Year 2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$500,000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$800,000</a:t>
                      </a:r>
                    </a:p>
                  </a:txBody>
                  <a:tcPr marL="102180" marR="102180" marT="51089" marB="51089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013867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Year 3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$250,000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$250,000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90251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Year 4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$100.000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$250,000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2180" marR="102180" marT="51089" marB="51089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88401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Year 5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$100,000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$250,000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2180" marR="102180" marT="51089" marB="51089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40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B53FC1-EF1B-D69F-4864-0B1A5B8D736F}"/>
              </a:ext>
            </a:extLst>
          </p:cNvPr>
          <p:cNvSpPr txBox="1"/>
          <p:nvPr/>
        </p:nvSpPr>
        <p:spPr>
          <a:xfrm>
            <a:off x="573150" y="7323051"/>
            <a:ext cx="1463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solidFill>
                  <a:srgbClr val="002060"/>
                </a:solidFill>
              </a:rPr>
              <a:t>1 </a:t>
            </a:r>
            <a:r>
              <a:rPr lang="en-US" sz="1200" b="1" dirty="0">
                <a:solidFill>
                  <a:schemeClr val="tx2"/>
                </a:solidFill>
              </a:rPr>
              <a:t>Subject to fee breakpoints at &gt; $2 billion AUM (see slide 18)   </a:t>
            </a:r>
            <a:r>
              <a:rPr lang="en-US" sz="1200" b="1" baseline="30000" dirty="0">
                <a:solidFill>
                  <a:schemeClr val="tx2"/>
                </a:solidFill>
              </a:rPr>
              <a:t>2 </a:t>
            </a:r>
            <a:r>
              <a:rPr lang="en-US" sz="1200" b="1" dirty="0">
                <a:solidFill>
                  <a:schemeClr val="tx2"/>
                </a:solidFill>
              </a:rPr>
              <a:t>Subject to fee breakpoints at &gt; 200,000 funded accounts (see slide 18)   </a:t>
            </a:r>
            <a:r>
              <a:rPr lang="en-US" sz="1200" b="1" baseline="30000" dirty="0">
                <a:solidFill>
                  <a:schemeClr val="tx2"/>
                </a:solidFill>
              </a:rPr>
              <a:t>3 </a:t>
            </a:r>
            <a:r>
              <a:rPr lang="en-US" sz="1200" b="1" dirty="0">
                <a:solidFill>
                  <a:schemeClr val="tx2"/>
                </a:solidFill>
              </a:rPr>
              <a:t>Not assessed if funded accounts &gt; 35,000</a:t>
            </a:r>
            <a:endParaRPr lang="en-US" sz="1200" b="1" baseline="300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A8C56-B13F-7B7E-9118-C7FAFFC6FC76}"/>
              </a:ext>
            </a:extLst>
          </p:cNvPr>
          <p:cNvSpPr txBox="1"/>
          <p:nvPr/>
        </p:nvSpPr>
        <p:spPr>
          <a:xfrm>
            <a:off x="6842502" y="1475132"/>
            <a:ext cx="2136226" cy="42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Dollar-based Fee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25C65-2785-E297-2690-D4670DC09982}"/>
              </a:ext>
            </a:extLst>
          </p:cNvPr>
          <p:cNvSpPr txBox="1"/>
          <p:nvPr/>
        </p:nvSpPr>
        <p:spPr>
          <a:xfrm>
            <a:off x="6888124" y="3085390"/>
            <a:ext cx="2065374" cy="42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Asset-based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7DA2A-5361-EE5B-0356-9936D4E8A89A}"/>
              </a:ext>
            </a:extLst>
          </p:cNvPr>
          <p:cNvSpPr txBox="1"/>
          <p:nvPr/>
        </p:nvSpPr>
        <p:spPr>
          <a:xfrm>
            <a:off x="113049" y="2954378"/>
            <a:ext cx="2476384" cy="42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Paid by Participants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7B52BC-3512-7545-061F-292C87673ACA}"/>
              </a:ext>
            </a:extLst>
          </p:cNvPr>
          <p:cNvCxnSpPr>
            <a:cxnSpLocks/>
          </p:cNvCxnSpPr>
          <p:nvPr/>
        </p:nvCxnSpPr>
        <p:spPr>
          <a:xfrm flipV="1">
            <a:off x="2613843" y="2750669"/>
            <a:ext cx="886464" cy="10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70B1B4-1642-D736-F96C-B8DE1EDF45F0}"/>
              </a:ext>
            </a:extLst>
          </p:cNvPr>
          <p:cNvCxnSpPr>
            <a:cxnSpLocks/>
          </p:cNvCxnSpPr>
          <p:nvPr/>
        </p:nvCxnSpPr>
        <p:spPr>
          <a:xfrm>
            <a:off x="2491089" y="3341318"/>
            <a:ext cx="1131971" cy="345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5A656B-5DA0-D133-CEB1-EBF20F685B68}"/>
              </a:ext>
            </a:extLst>
          </p:cNvPr>
          <p:cNvSpPr txBox="1"/>
          <p:nvPr/>
        </p:nvSpPr>
        <p:spPr>
          <a:xfrm>
            <a:off x="411087" y="5541960"/>
            <a:ext cx="2122184" cy="42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Paid by MNSCRB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9A0432-DDE3-DF51-B8AA-AD268AE6FBEB}"/>
              </a:ext>
            </a:extLst>
          </p:cNvPr>
          <p:cNvCxnSpPr>
            <a:cxnSpLocks/>
          </p:cNvCxnSpPr>
          <p:nvPr/>
        </p:nvCxnSpPr>
        <p:spPr>
          <a:xfrm>
            <a:off x="2805611" y="5707158"/>
            <a:ext cx="1116149" cy="25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us Sign 6">
            <a:extLst>
              <a:ext uri="{FF2B5EF4-FFF2-40B4-BE49-F238E27FC236}">
                <a16:creationId xmlns:a16="http://schemas.microsoft.com/office/drawing/2014/main" id="{A0A6F356-7D8B-61A3-4FC6-8C42A4CCF354}"/>
              </a:ext>
            </a:extLst>
          </p:cNvPr>
          <p:cNvSpPr/>
          <p:nvPr/>
        </p:nvSpPr>
        <p:spPr>
          <a:xfrm>
            <a:off x="3500307" y="3011118"/>
            <a:ext cx="660400" cy="660400"/>
          </a:xfrm>
          <a:prstGeom prst="mathPl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Plus</a:t>
            </a:r>
          </a:p>
        </p:txBody>
      </p:sp>
    </p:spTree>
    <p:extLst>
      <p:ext uri="{BB962C8B-B14F-4D97-AF65-F5344CB8AC3E}">
        <p14:creationId xmlns:p14="http://schemas.microsoft.com/office/powerpoint/2010/main" val="421790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A6E7F9-65AF-0A67-5E1E-7C7412B44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27655"/>
              </p:ext>
            </p:extLst>
          </p:nvPr>
        </p:nvGraphicFramePr>
        <p:xfrm>
          <a:off x="2191999" y="1288892"/>
          <a:ext cx="12893883" cy="59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161">
                  <a:extLst>
                    <a:ext uri="{9D8B030D-6E8A-4147-A177-3AD203B41FA5}">
                      <a16:colId xmlns:a16="http://schemas.microsoft.com/office/drawing/2014/main" val="2844700487"/>
                    </a:ext>
                  </a:extLst>
                </a:gridCol>
                <a:gridCol w="1088396">
                  <a:extLst>
                    <a:ext uri="{9D8B030D-6E8A-4147-A177-3AD203B41FA5}">
                      <a16:colId xmlns:a16="http://schemas.microsoft.com/office/drawing/2014/main" val="2414685202"/>
                    </a:ext>
                  </a:extLst>
                </a:gridCol>
                <a:gridCol w="3122890">
                  <a:extLst>
                    <a:ext uri="{9D8B030D-6E8A-4147-A177-3AD203B41FA5}">
                      <a16:colId xmlns:a16="http://schemas.microsoft.com/office/drawing/2014/main" val="1909112968"/>
                    </a:ext>
                  </a:extLst>
                </a:gridCol>
                <a:gridCol w="277328">
                  <a:extLst>
                    <a:ext uri="{9D8B030D-6E8A-4147-A177-3AD203B41FA5}">
                      <a16:colId xmlns:a16="http://schemas.microsoft.com/office/drawing/2014/main" val="1282804140"/>
                    </a:ext>
                  </a:extLst>
                </a:gridCol>
                <a:gridCol w="3122890">
                  <a:extLst>
                    <a:ext uri="{9D8B030D-6E8A-4147-A177-3AD203B41FA5}">
                      <a16:colId xmlns:a16="http://schemas.microsoft.com/office/drawing/2014/main" val="3688643039"/>
                    </a:ext>
                  </a:extLst>
                </a:gridCol>
                <a:gridCol w="277328">
                  <a:extLst>
                    <a:ext uri="{9D8B030D-6E8A-4147-A177-3AD203B41FA5}">
                      <a16:colId xmlns:a16="http://schemas.microsoft.com/office/drawing/2014/main" val="3237245278"/>
                    </a:ext>
                  </a:extLst>
                </a:gridCol>
                <a:gridCol w="3122890">
                  <a:extLst>
                    <a:ext uri="{9D8B030D-6E8A-4147-A177-3AD203B41FA5}">
                      <a16:colId xmlns:a16="http://schemas.microsoft.com/office/drawing/2014/main" val="1704795082"/>
                    </a:ext>
                  </a:extLst>
                </a:gridCol>
              </a:tblGrid>
              <a:tr h="3501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Fee Type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Paid to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Stand Alone Plan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Colorado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Connecticut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7533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Ongoing Administration 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MNSCRB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TBD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 marL="102180" marR="102180" marT="51089" marB="51089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 marL="102180" marR="102180" marT="51089" marB="51089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60122"/>
                  </a:ext>
                </a:extLst>
              </a:tr>
              <a:tr h="358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Vestwell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$24</a:t>
                      </a:r>
                      <a:r>
                        <a:rPr lang="en-US" sz="1800" b="1" baseline="30000" dirty="0"/>
                        <a:t>2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$22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$24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92834"/>
                  </a:ext>
                </a:extLst>
              </a:tr>
              <a:tr h="486153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80089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Ongoing Administration 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MNSCRB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0.05%</a:t>
                      </a:r>
                    </a:p>
                  </a:txBody>
                  <a:tcPr marL="102180" marR="102180" marT="51089" marB="51089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0.02%</a:t>
                      </a:r>
                    </a:p>
                  </a:txBody>
                  <a:tcPr marL="102180" marR="102180" marT="51089" marB="51089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84815"/>
                  </a:ext>
                </a:extLst>
              </a:tr>
              <a:tr h="358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Vestwell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0.20%</a:t>
                      </a:r>
                      <a:r>
                        <a:rPr lang="en-US" sz="1800" b="1" baseline="30000" dirty="0"/>
                        <a:t>1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0.15%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0.17%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02798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30000" dirty="0">
                        <a:latin typeface="+mn-lt"/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91972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Year 1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$500,000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$250,000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$250,000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15285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Year 2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$500,000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$250,000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$250,000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09465"/>
                  </a:ext>
                </a:extLst>
              </a:tr>
              <a:tr h="460623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Year 3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$250,000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76741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Year 4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$100,000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8567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Year 5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$100,000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88247"/>
                  </a:ext>
                </a:extLst>
              </a:tr>
              <a:tr h="138371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1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538696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Total</a:t>
                      </a: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$1,450,000</a:t>
                      </a:r>
                      <a:endParaRPr lang="en-US" sz="1800" b="1" baseline="30000" dirty="0"/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$500,000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$500,000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14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ABDB46-0783-6E06-4B8B-E768F4757697}"/>
              </a:ext>
            </a:extLst>
          </p:cNvPr>
          <p:cNvSpPr txBox="1"/>
          <p:nvPr/>
        </p:nvSpPr>
        <p:spPr>
          <a:xfrm>
            <a:off x="543973" y="7317945"/>
            <a:ext cx="1398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/>
              <a:t> </a:t>
            </a:r>
            <a:r>
              <a:rPr lang="en-US" sz="1200" b="1" baseline="30000" dirty="0">
                <a:solidFill>
                  <a:schemeClr val="tx2"/>
                </a:solidFill>
              </a:rPr>
              <a:t>1</a:t>
            </a:r>
            <a:r>
              <a:rPr lang="en-US" sz="1200" b="1" dirty="0">
                <a:solidFill>
                  <a:schemeClr val="tx2"/>
                </a:solidFill>
              </a:rPr>
              <a:t> Subject to fee breakpoints after assets under management hit $2 billion    </a:t>
            </a:r>
            <a:r>
              <a:rPr lang="en-US" sz="1200" b="1" baseline="30000" dirty="0">
                <a:solidFill>
                  <a:schemeClr val="tx2"/>
                </a:solidFill>
              </a:rPr>
              <a:t>2  </a:t>
            </a:r>
            <a:r>
              <a:rPr lang="en-US" sz="1200" b="1" dirty="0">
                <a:solidFill>
                  <a:schemeClr val="tx2"/>
                </a:solidFill>
              </a:rPr>
              <a:t>Subject to fee breakpoints upon reaching 200,000 funded accounts    </a:t>
            </a:r>
            <a:r>
              <a:rPr lang="en-US" sz="1200" b="1" baseline="30000" dirty="0">
                <a:solidFill>
                  <a:schemeClr val="tx2"/>
                </a:solidFill>
              </a:rPr>
              <a:t>3  </a:t>
            </a:r>
            <a:r>
              <a:rPr lang="en-US" sz="1200" b="1" dirty="0">
                <a:solidFill>
                  <a:schemeClr val="tx2"/>
                </a:solidFill>
              </a:rPr>
              <a:t>Subject to fee breakpoints upon reaching 75,000 funded accounts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50D31EF1-DE57-6CDE-6328-C6EC387F7813}"/>
              </a:ext>
            </a:extLst>
          </p:cNvPr>
          <p:cNvSpPr/>
          <p:nvPr/>
        </p:nvSpPr>
        <p:spPr>
          <a:xfrm>
            <a:off x="3455581" y="2574207"/>
            <a:ext cx="730295" cy="633518"/>
          </a:xfrm>
          <a:prstGeom prst="mathPl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Plus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B2AF7-DBA0-B30A-8EB4-88C9927E4229}"/>
              </a:ext>
            </a:extLst>
          </p:cNvPr>
          <p:cNvSpPr txBox="1"/>
          <p:nvPr/>
        </p:nvSpPr>
        <p:spPr>
          <a:xfrm>
            <a:off x="73003" y="2023672"/>
            <a:ext cx="1564787" cy="1101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Paid</a:t>
            </a:r>
          </a:p>
          <a:p>
            <a:r>
              <a:rPr lang="en-US" b="1" dirty="0"/>
              <a:t>By </a:t>
            </a:r>
          </a:p>
          <a:p>
            <a:r>
              <a:rPr lang="en-US" b="1" dirty="0"/>
              <a:t>Participants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2BB194-115D-FFC8-44D1-7BE549188C0F}"/>
              </a:ext>
            </a:extLst>
          </p:cNvPr>
          <p:cNvCxnSpPr>
            <a:cxnSpLocks/>
          </p:cNvCxnSpPr>
          <p:nvPr/>
        </p:nvCxnSpPr>
        <p:spPr>
          <a:xfrm flipV="1">
            <a:off x="1314812" y="2190220"/>
            <a:ext cx="675533" cy="13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DA3DDF-4C92-F9C2-5E6A-283477C8C75C}"/>
              </a:ext>
            </a:extLst>
          </p:cNvPr>
          <p:cNvCxnSpPr>
            <a:cxnSpLocks/>
          </p:cNvCxnSpPr>
          <p:nvPr/>
        </p:nvCxnSpPr>
        <p:spPr>
          <a:xfrm>
            <a:off x="1574059" y="3065426"/>
            <a:ext cx="603151" cy="26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2F8596-DAA1-CAA5-04A4-C0FEA5DCB2DD}"/>
              </a:ext>
            </a:extLst>
          </p:cNvPr>
          <p:cNvSpPr txBox="1"/>
          <p:nvPr/>
        </p:nvSpPr>
        <p:spPr>
          <a:xfrm>
            <a:off x="89713" y="4798116"/>
            <a:ext cx="1210588" cy="1101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Paid</a:t>
            </a:r>
          </a:p>
          <a:p>
            <a:r>
              <a:rPr lang="en-US" b="1" dirty="0"/>
              <a:t>By </a:t>
            </a:r>
          </a:p>
          <a:p>
            <a:r>
              <a:rPr lang="en-US" b="1" dirty="0"/>
              <a:t>MNSCRB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9F88DF-3084-8882-3ACE-4A7772ECA5B6}"/>
              </a:ext>
            </a:extLst>
          </p:cNvPr>
          <p:cNvCxnSpPr>
            <a:cxnSpLocks/>
          </p:cNvCxnSpPr>
          <p:nvPr/>
        </p:nvCxnSpPr>
        <p:spPr>
          <a:xfrm>
            <a:off x="1249313" y="5215628"/>
            <a:ext cx="776953" cy="317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2283D83-0634-CCE2-6C1B-6BE96E0CF5F6}"/>
              </a:ext>
            </a:extLst>
          </p:cNvPr>
          <p:cNvSpPr txBox="1"/>
          <p:nvPr/>
        </p:nvSpPr>
        <p:spPr>
          <a:xfrm>
            <a:off x="7621328" y="919560"/>
            <a:ext cx="178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Dollar-based Fee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56E1-52DE-CD83-8717-375141AB21DE}"/>
              </a:ext>
            </a:extLst>
          </p:cNvPr>
          <p:cNvSpPr txBox="1"/>
          <p:nvPr/>
        </p:nvSpPr>
        <p:spPr>
          <a:xfrm>
            <a:off x="7667207" y="2755411"/>
            <a:ext cx="19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Asset-based Fee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CA92D-F560-703A-5A8B-51FC0A3B774F}"/>
              </a:ext>
            </a:extLst>
          </p:cNvPr>
          <p:cNvSpPr txBox="1"/>
          <p:nvPr/>
        </p:nvSpPr>
        <p:spPr>
          <a:xfrm>
            <a:off x="2055575" y="4755118"/>
            <a:ext cx="1949547" cy="921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Start-up paid to Vestwell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88456-ADA1-C309-D429-BA96F1C3ACFD}"/>
              </a:ext>
            </a:extLst>
          </p:cNvPr>
          <p:cNvSpPr txBox="1"/>
          <p:nvPr/>
        </p:nvSpPr>
        <p:spPr>
          <a:xfrm>
            <a:off x="0" y="10673"/>
            <a:ext cx="1618456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Proposed Vestwell Fee Structures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0C57F97-913E-F220-5326-EC0962E3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A868-4F5F-4822-AC75-EF82E7699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E66A-CE01-017E-F3FB-067DD0DC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7740-E268-DED5-185A-99DC51B0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Proposed Fee Breakpoints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C9D8B-7058-0A16-1315-63655FEA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F76143-D68A-0E06-4208-D1690804C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0881"/>
              </p:ext>
            </p:extLst>
          </p:nvPr>
        </p:nvGraphicFramePr>
        <p:xfrm>
          <a:off x="1808834" y="2620864"/>
          <a:ext cx="12566894" cy="435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746">
                  <a:extLst>
                    <a:ext uri="{9D8B030D-6E8A-4147-A177-3AD203B41FA5}">
                      <a16:colId xmlns:a16="http://schemas.microsoft.com/office/drawing/2014/main" val="1972209664"/>
                    </a:ext>
                  </a:extLst>
                </a:gridCol>
                <a:gridCol w="2321572">
                  <a:extLst>
                    <a:ext uri="{9D8B030D-6E8A-4147-A177-3AD203B41FA5}">
                      <a16:colId xmlns:a16="http://schemas.microsoft.com/office/drawing/2014/main" val="2414685202"/>
                    </a:ext>
                  </a:extLst>
                </a:gridCol>
                <a:gridCol w="2475784">
                  <a:extLst>
                    <a:ext uri="{9D8B030D-6E8A-4147-A177-3AD203B41FA5}">
                      <a16:colId xmlns:a16="http://schemas.microsoft.com/office/drawing/2014/main" val="1909112968"/>
                    </a:ext>
                  </a:extLst>
                </a:gridCol>
                <a:gridCol w="277423">
                  <a:extLst>
                    <a:ext uri="{9D8B030D-6E8A-4147-A177-3AD203B41FA5}">
                      <a16:colId xmlns:a16="http://schemas.microsoft.com/office/drawing/2014/main" val="1282804140"/>
                    </a:ext>
                  </a:extLst>
                </a:gridCol>
                <a:gridCol w="3123973">
                  <a:extLst>
                    <a:ext uri="{9D8B030D-6E8A-4147-A177-3AD203B41FA5}">
                      <a16:colId xmlns:a16="http://schemas.microsoft.com/office/drawing/2014/main" val="3688643039"/>
                    </a:ext>
                  </a:extLst>
                </a:gridCol>
                <a:gridCol w="277423">
                  <a:extLst>
                    <a:ext uri="{9D8B030D-6E8A-4147-A177-3AD203B41FA5}">
                      <a16:colId xmlns:a16="http://schemas.microsoft.com/office/drawing/2014/main" val="3237245278"/>
                    </a:ext>
                  </a:extLst>
                </a:gridCol>
                <a:gridCol w="3123973">
                  <a:extLst>
                    <a:ext uri="{9D8B030D-6E8A-4147-A177-3AD203B41FA5}">
                      <a16:colId xmlns:a16="http://schemas.microsoft.com/office/drawing/2014/main" val="1704795082"/>
                    </a:ext>
                  </a:extLst>
                </a:gridCol>
              </a:tblGrid>
              <a:tr h="414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Threshold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Stand Alone Plan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Colorado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Connecticut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7533"/>
                  </a:ext>
                </a:extLst>
              </a:tr>
              <a:tr h="414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 to 75,000 accounts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$24</a:t>
                      </a:r>
                      <a:endParaRPr lang="en-US" sz="1800" b="1" baseline="30000" dirty="0"/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$22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$24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78796"/>
                  </a:ext>
                </a:extLst>
              </a:tr>
              <a:tr h="414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75,001 to 200,000 accounts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--</a:t>
                      </a:r>
                      <a:endParaRPr lang="en-US" sz="1800" b="1" baseline="30000" dirty="0"/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$20</a:t>
                      </a:r>
                      <a:r>
                        <a:rPr lang="en-US" sz="1800" b="1" baseline="30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7192"/>
                  </a:ext>
                </a:extLst>
              </a:tr>
              <a:tr h="414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200,001 to 350,000 accounts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$20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$20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$20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96103"/>
                  </a:ext>
                </a:extLst>
              </a:tr>
              <a:tr h="414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&gt; 350,001 accounts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$18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$18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$18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84815"/>
                  </a:ext>
                </a:extLst>
              </a:tr>
              <a:tr h="597618">
                <a:tc gridSpan="2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25487"/>
                  </a:ext>
                </a:extLst>
              </a:tr>
              <a:tr h="414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$0 to $2 billion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0.20%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0.15%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0.17%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45300"/>
                  </a:ext>
                </a:extLst>
              </a:tr>
              <a:tr h="414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$2 billion to $4 billion AUM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0.15%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0.12%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0.15%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02798"/>
                  </a:ext>
                </a:extLst>
              </a:tr>
              <a:tr h="4143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&gt; $4 billion </a:t>
                      </a:r>
                    </a:p>
                  </a:txBody>
                  <a:tcPr marL="102180" marR="102180" marT="51089" marB="510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/>
                        <a:t>0.10%</a:t>
                      </a:r>
                    </a:p>
                  </a:txBody>
                  <a:tcPr marL="102180" marR="102180" marT="51089" marB="51089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0.10%</a:t>
                      </a:r>
                    </a:p>
                  </a:txBody>
                  <a:tcPr marL="102180" marR="102180" marT="51089" marB="51089" anchor="ctr">
                    <a:solidFill>
                      <a:srgbClr val="B20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0.12%</a:t>
                      </a:r>
                    </a:p>
                  </a:txBody>
                  <a:tcPr marL="102180" marR="102180" marT="51089" marB="51089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41362"/>
                  </a:ext>
                </a:extLst>
              </a:tr>
              <a:tr h="444839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0.20%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2180" marR="102180" marT="51089" marB="51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012697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1240-B441-497E-4F79-E6549687A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410" y="1617585"/>
            <a:ext cx="11653741" cy="614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82" b="1" dirty="0">
                <a:solidFill>
                  <a:schemeClr val="tx1"/>
                </a:solidFill>
              </a:rPr>
              <a:t>Fees paid by investors will decrease as the Plan grows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81D4-2A04-2875-E967-0184FDE908B0}"/>
              </a:ext>
            </a:extLst>
          </p:cNvPr>
          <p:cNvSpPr txBox="1"/>
          <p:nvPr/>
        </p:nvSpPr>
        <p:spPr>
          <a:xfrm>
            <a:off x="6762757" y="2231607"/>
            <a:ext cx="178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Dollar-based Fee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10219-AE5C-5D66-2BFB-79762C05A2F5}"/>
              </a:ext>
            </a:extLst>
          </p:cNvPr>
          <p:cNvSpPr txBox="1"/>
          <p:nvPr/>
        </p:nvSpPr>
        <p:spPr>
          <a:xfrm>
            <a:off x="6762757" y="4882037"/>
            <a:ext cx="19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Asset-based Fee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D31C9-C98D-3424-924D-337F44B952CE}"/>
              </a:ext>
            </a:extLst>
          </p:cNvPr>
          <p:cNvSpPr txBox="1"/>
          <p:nvPr/>
        </p:nvSpPr>
        <p:spPr>
          <a:xfrm>
            <a:off x="1612738" y="6868742"/>
            <a:ext cx="1009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/>
              <a:t> </a:t>
            </a:r>
            <a:r>
              <a:rPr lang="en-US" sz="1200" b="1" baseline="30000" dirty="0">
                <a:solidFill>
                  <a:schemeClr val="tx2"/>
                </a:solidFill>
              </a:rPr>
              <a:t>1</a:t>
            </a:r>
            <a:r>
              <a:rPr lang="en-US" sz="1200" b="1" dirty="0">
                <a:solidFill>
                  <a:schemeClr val="tx2"/>
                </a:solidFill>
              </a:rPr>
              <a:t> Fees will likely drop in one to two years.</a:t>
            </a:r>
          </a:p>
        </p:txBody>
      </p:sp>
    </p:spTree>
    <p:extLst>
      <p:ext uri="{BB962C8B-B14F-4D97-AF65-F5344CB8AC3E}">
        <p14:creationId xmlns:p14="http://schemas.microsoft.com/office/powerpoint/2010/main" val="238552267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A67E-C492-E9EE-7D78-9FF02F17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681" y="76742"/>
            <a:ext cx="11750636" cy="1336165"/>
          </a:xfrm>
        </p:spPr>
        <p:txBody>
          <a:bodyPr/>
          <a:lstStyle/>
          <a:p>
            <a:pPr algn="ctr"/>
            <a:r>
              <a:rPr lang="en-US" b="1" dirty="0"/>
              <a:t>Appropriation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9ACA3-940D-0530-4E76-8CC3ABAC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89E6578-C40B-E311-11B8-2D44241C6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58053"/>
              </p:ext>
            </p:extLst>
          </p:nvPr>
        </p:nvGraphicFramePr>
        <p:xfrm>
          <a:off x="571218" y="2000921"/>
          <a:ext cx="7156512" cy="44810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63296">
                  <a:extLst>
                    <a:ext uri="{9D8B030D-6E8A-4147-A177-3AD203B41FA5}">
                      <a16:colId xmlns:a16="http://schemas.microsoft.com/office/drawing/2014/main" val="1654127678"/>
                    </a:ext>
                  </a:extLst>
                </a:gridCol>
                <a:gridCol w="1475849">
                  <a:extLst>
                    <a:ext uri="{9D8B030D-6E8A-4147-A177-3AD203B41FA5}">
                      <a16:colId xmlns:a16="http://schemas.microsoft.com/office/drawing/2014/main" val="3641615069"/>
                    </a:ext>
                  </a:extLst>
                </a:gridCol>
                <a:gridCol w="1433868">
                  <a:extLst>
                    <a:ext uri="{9D8B030D-6E8A-4147-A177-3AD203B41FA5}">
                      <a16:colId xmlns:a16="http://schemas.microsoft.com/office/drawing/2014/main" val="2186412908"/>
                    </a:ext>
                  </a:extLst>
                </a:gridCol>
                <a:gridCol w="1124500">
                  <a:extLst>
                    <a:ext uri="{9D8B030D-6E8A-4147-A177-3AD203B41FA5}">
                      <a16:colId xmlns:a16="http://schemas.microsoft.com/office/drawing/2014/main" val="2597405176"/>
                    </a:ext>
                  </a:extLst>
                </a:gridCol>
                <a:gridCol w="970159">
                  <a:extLst>
                    <a:ext uri="{9D8B030D-6E8A-4147-A177-3AD203B41FA5}">
                      <a16:colId xmlns:a16="http://schemas.microsoft.com/office/drawing/2014/main" val="2919400993"/>
                    </a:ext>
                  </a:extLst>
                </a:gridCol>
                <a:gridCol w="1288840">
                  <a:extLst>
                    <a:ext uri="{9D8B030D-6E8A-4147-A177-3AD203B41FA5}">
                      <a16:colId xmlns:a16="http://schemas.microsoft.com/office/drawing/2014/main" val="2118211500"/>
                    </a:ext>
                  </a:extLst>
                </a:gridCol>
              </a:tblGrid>
              <a:tr h="769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Beginning Balance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MNSCRB Budget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Start-up Fees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Total Cost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FY end Balance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6/30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53953"/>
                  </a:ext>
                </a:extLst>
              </a:tr>
              <a:tr h="742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7/1/2025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00" dirty="0">
                          <a:effectLst/>
                        </a:rPr>
                        <a:t>$5,000,000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$800,000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$500,000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$1,300,000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$3,700,000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352998149"/>
                  </a:ext>
                </a:extLst>
              </a:tr>
              <a:tr h="742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7/1/2026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00" dirty="0">
                          <a:effectLst/>
                        </a:rPr>
                        <a:t>$3,700,000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$500,000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$1,300,000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$2,400,000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2343035862"/>
                  </a:ext>
                </a:extLst>
              </a:tr>
              <a:tr h="742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7/1/2027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00" dirty="0">
                          <a:effectLst/>
                        </a:rPr>
                        <a:t>$2,400,000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$800,000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$250,000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$1,050,000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$1,350,000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2760728475"/>
                  </a:ext>
                </a:extLst>
              </a:tr>
              <a:tr h="742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7/1/2028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00" dirty="0">
                          <a:effectLst/>
                        </a:rPr>
                        <a:t>$1,350,000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$800,000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$950,000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$400,000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3074378985"/>
                  </a:ext>
                </a:extLst>
              </a:tr>
              <a:tr h="742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7/1/2029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00" dirty="0">
                          <a:effectLst/>
                        </a:rPr>
                        <a:t>$400,000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$950,000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($550,000)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77394409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B99654-694C-662B-C1F5-D06E06A75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74325"/>
              </p:ext>
            </p:extLst>
          </p:nvPr>
        </p:nvGraphicFramePr>
        <p:xfrm>
          <a:off x="8645216" y="1976857"/>
          <a:ext cx="7145061" cy="5304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296">
                  <a:extLst>
                    <a:ext uri="{9D8B030D-6E8A-4147-A177-3AD203B41FA5}">
                      <a16:colId xmlns:a16="http://schemas.microsoft.com/office/drawing/2014/main" val="547165986"/>
                    </a:ext>
                  </a:extLst>
                </a:gridCol>
                <a:gridCol w="1472032">
                  <a:extLst>
                    <a:ext uri="{9D8B030D-6E8A-4147-A177-3AD203B41FA5}">
                      <a16:colId xmlns:a16="http://schemas.microsoft.com/office/drawing/2014/main" val="1508322106"/>
                    </a:ext>
                  </a:extLst>
                </a:gridCol>
                <a:gridCol w="1433868">
                  <a:extLst>
                    <a:ext uri="{9D8B030D-6E8A-4147-A177-3AD203B41FA5}">
                      <a16:colId xmlns:a16="http://schemas.microsoft.com/office/drawing/2014/main" val="4187661729"/>
                    </a:ext>
                  </a:extLst>
                </a:gridCol>
                <a:gridCol w="1120683">
                  <a:extLst>
                    <a:ext uri="{9D8B030D-6E8A-4147-A177-3AD203B41FA5}">
                      <a16:colId xmlns:a16="http://schemas.microsoft.com/office/drawing/2014/main" val="1425020563"/>
                    </a:ext>
                  </a:extLst>
                </a:gridCol>
                <a:gridCol w="970159">
                  <a:extLst>
                    <a:ext uri="{9D8B030D-6E8A-4147-A177-3AD203B41FA5}">
                      <a16:colId xmlns:a16="http://schemas.microsoft.com/office/drawing/2014/main" val="4280768931"/>
                    </a:ext>
                  </a:extLst>
                </a:gridCol>
                <a:gridCol w="1285023">
                  <a:extLst>
                    <a:ext uri="{9D8B030D-6E8A-4147-A177-3AD203B41FA5}">
                      <a16:colId xmlns:a16="http://schemas.microsoft.com/office/drawing/2014/main" val="3502082764"/>
                    </a:ext>
                  </a:extLst>
                </a:gridCol>
              </a:tblGrid>
              <a:tr h="776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Beginning Balance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MNSCRB Budget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Start-up Fees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Total Cost 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FY end Balance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6/30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9335"/>
                  </a:ext>
                </a:extLst>
              </a:tr>
              <a:tr h="754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7/1/2025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$5,000,000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$800,000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$250,000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$1,050,000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$3,950,000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4269068274"/>
                  </a:ext>
                </a:extLst>
              </a:tr>
              <a:tr h="754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7/12026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$3,950,000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$250,000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$1,050,000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$2,900,000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575031433"/>
                  </a:ext>
                </a:extLst>
              </a:tr>
              <a:tr h="754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7/1/2027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$2,900,000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$2,100,000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2397382825"/>
                  </a:ext>
                </a:extLst>
              </a:tr>
              <a:tr h="754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7/1/2028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$2,100,000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$1,300,000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3286636188"/>
                  </a:ext>
                </a:extLst>
              </a:tr>
              <a:tr h="754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7/1/2029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$1,300,000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$500,000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1992196458"/>
                  </a:ext>
                </a:extLst>
              </a:tr>
              <a:tr h="754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7/1/2030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$500,000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$800,000</a:t>
                      </a:r>
                      <a:endParaRPr lang="en-US" sz="13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($300,000)</a:t>
                      </a:r>
                      <a:endParaRPr lang="en-US" sz="13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35" marR="76635" marT="0" marB="0" anchor="ctr"/>
                </a:tc>
                <a:extLst>
                  <a:ext uri="{0D108BD9-81ED-4DB2-BD59-A6C34878D82A}">
                    <a16:rowId xmlns:a16="http://schemas.microsoft.com/office/drawing/2014/main" val="9918242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DECB52-1468-6BF0-7295-0015BD2BAC5A}"/>
              </a:ext>
            </a:extLst>
          </p:cNvPr>
          <p:cNvSpPr txBox="1"/>
          <p:nvPr/>
        </p:nvSpPr>
        <p:spPr>
          <a:xfrm>
            <a:off x="3510773" y="1607525"/>
            <a:ext cx="13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Stand Alone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289EA-245E-2355-B4CE-03F78BB07449}"/>
              </a:ext>
            </a:extLst>
          </p:cNvPr>
          <p:cNvSpPr txBox="1"/>
          <p:nvPr/>
        </p:nvSpPr>
        <p:spPr>
          <a:xfrm>
            <a:off x="12002292" y="1579216"/>
            <a:ext cx="129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1314099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CBCFA9-C407-FDCE-4217-C010A8248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795265"/>
              </p:ext>
            </p:extLst>
          </p:nvPr>
        </p:nvGraphicFramePr>
        <p:xfrm>
          <a:off x="1675979" y="961800"/>
          <a:ext cx="4132501" cy="584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2F38-9946-D63B-81DD-9126493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3863" y="721832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372CF339-0E9C-9884-D938-93EDCB3DA1D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64521927"/>
              </p:ext>
            </p:extLst>
          </p:nvPr>
        </p:nvGraphicFramePr>
        <p:xfrm>
          <a:off x="7099263" y="957453"/>
          <a:ext cx="6780031" cy="585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01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6EA7-399B-2378-6CBD-99619BC7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Additional Participant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A452-1541-6792-BC02-FB763C4C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410" y="1551429"/>
            <a:ext cx="11750636" cy="1064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82" b="1" dirty="0"/>
              <a:t>Vestwell charges uniform fees for additional service-based fees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C12BF-A0FC-6F25-F464-35C3235B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CBD66D-109A-78FA-06C1-B47CC4B0C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91438"/>
              </p:ext>
            </p:extLst>
          </p:nvPr>
        </p:nvGraphicFramePr>
        <p:xfrm>
          <a:off x="4938699" y="2443236"/>
          <a:ext cx="6056730" cy="4705774"/>
        </p:xfrm>
        <a:graphic>
          <a:graphicData uri="http://schemas.openxmlformats.org/drawingml/2006/table">
            <a:tbl>
              <a:tblPr firstRow="1" bandRow="1"/>
              <a:tblGrid>
                <a:gridCol w="4232439">
                  <a:extLst>
                    <a:ext uri="{9D8B030D-6E8A-4147-A177-3AD203B41FA5}">
                      <a16:colId xmlns:a16="http://schemas.microsoft.com/office/drawing/2014/main" val="3936101150"/>
                    </a:ext>
                  </a:extLst>
                </a:gridCol>
                <a:gridCol w="1824291">
                  <a:extLst>
                    <a:ext uri="{9D8B030D-6E8A-4147-A177-3AD203B41FA5}">
                      <a16:colId xmlns:a16="http://schemas.microsoft.com/office/drawing/2014/main" val="1900564756"/>
                    </a:ext>
                  </a:extLst>
                </a:gridCol>
              </a:tblGrid>
              <a:tr h="1048174"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248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Annual Electronic Statement Fee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$0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0091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Annual Paper Statement Fee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$10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396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Paper Check Fee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66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Rollover from the Plan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51090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021805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532708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043611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554514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065416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576319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087223" algn="l" defTabSz="1021805" rtl="0" eaLnBrk="1" latinLnBrk="0" hangingPunct="1">
                        <a:defRPr sz="2012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75759"/>
                  </a:ext>
                </a:extLst>
              </a:tr>
            </a:tbl>
          </a:graphicData>
        </a:graphic>
      </p:graphicFrame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4015420-849E-3E64-22F6-0E855D8C515F}"/>
              </a:ext>
            </a:extLst>
          </p:cNvPr>
          <p:cNvSpPr/>
          <p:nvPr/>
        </p:nvSpPr>
        <p:spPr>
          <a:xfrm rot="5400000">
            <a:off x="6570345" y="865089"/>
            <a:ext cx="978408" cy="4163260"/>
          </a:xfrm>
          <a:prstGeom prst="homePlate">
            <a:avLst>
              <a:gd name="adj" fmla="val 46885"/>
            </a:avLst>
          </a:prstGeom>
          <a:solidFill>
            <a:sysClr val="windowText" lastClr="000000">
              <a:lumMod val="65000"/>
              <a:lumOff val="3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Fee Type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7E59F79-2F8B-9D59-CDFB-F29EDCC3AF92}"/>
              </a:ext>
            </a:extLst>
          </p:cNvPr>
          <p:cNvSpPr/>
          <p:nvPr/>
        </p:nvSpPr>
        <p:spPr>
          <a:xfrm rot="5400000">
            <a:off x="9589670" y="2037976"/>
            <a:ext cx="978408" cy="1796950"/>
          </a:xfrm>
          <a:prstGeom prst="homePlate">
            <a:avLst/>
          </a:prstGeom>
          <a:solidFill>
            <a:srgbClr val="FFCC6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Vestwell</a:t>
            </a:r>
          </a:p>
        </p:txBody>
      </p:sp>
    </p:spTree>
    <p:extLst>
      <p:ext uri="{BB962C8B-B14F-4D97-AF65-F5344CB8AC3E}">
        <p14:creationId xmlns:p14="http://schemas.microsoft.com/office/powerpoint/2010/main" val="40348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6EA7-399B-2378-6CBD-99619BC7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Investment Analysis:  Investment Responsibilities </a:t>
            </a:r>
            <a:endParaRPr lang="en-US" sz="306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C12BF-A0FC-6F25-F464-35C3235B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9B0AC3-0F0D-FB3D-19C1-39C46BE0864A}"/>
              </a:ext>
            </a:extLst>
          </p:cNvPr>
          <p:cNvGraphicFramePr>
            <a:graphicFrameLocks noGrp="1"/>
          </p:cNvGraphicFramePr>
          <p:nvPr/>
        </p:nvGraphicFramePr>
        <p:xfrm>
          <a:off x="2563610" y="1796288"/>
          <a:ext cx="1015951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492">
                  <a:extLst>
                    <a:ext uri="{9D8B030D-6E8A-4147-A177-3AD203B41FA5}">
                      <a16:colId xmlns:a16="http://schemas.microsoft.com/office/drawing/2014/main" val="2247719866"/>
                    </a:ext>
                  </a:extLst>
                </a:gridCol>
                <a:gridCol w="3265413">
                  <a:extLst>
                    <a:ext uri="{9D8B030D-6E8A-4147-A177-3AD203B41FA5}">
                      <a16:colId xmlns:a16="http://schemas.microsoft.com/office/drawing/2014/main" val="2789967483"/>
                    </a:ext>
                  </a:extLst>
                </a:gridCol>
                <a:gridCol w="3066614">
                  <a:extLst>
                    <a:ext uri="{9D8B030D-6E8A-4147-A177-3AD203B41FA5}">
                      <a16:colId xmlns:a16="http://schemas.microsoft.com/office/drawing/2014/main" val="3461586108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Investment Items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Stand-Alone (MN)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Partnership (Alliance)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6937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Service Provider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Ascensus or Vestwell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Vestwell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7153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Investment Philosophy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Alliance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3753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Investment Governance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Alliance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3611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Investment Policy Statement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Alliance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0469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Investment Menu Design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Alliance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41467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Annual Investment Review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MN with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Provider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Alliance, Service Provider, and Consultant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32547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Model Allocation Management 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(if applicable)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MN 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Investment Advisor/Consultant with Alliance Approval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233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Investment Fee Factors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SBI Relationship Pricing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Alliance AUM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12926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Performance Reporting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Provider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Provider and Investment Consultant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902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2038DF-E6E9-271B-0757-2AC5F32F2DCA}"/>
              </a:ext>
            </a:extLst>
          </p:cNvPr>
          <p:cNvSpPr txBox="1"/>
          <p:nvPr/>
        </p:nvSpPr>
        <p:spPr>
          <a:xfrm>
            <a:off x="2563611" y="6122542"/>
            <a:ext cx="10159520" cy="82503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3865"/>
            </a:solidFill>
          </a:ln>
        </p:spPr>
        <p:txBody>
          <a:bodyPr wrap="square" rtlCol="0">
            <a:spAutoFit/>
          </a:bodyPr>
          <a:lstStyle/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1587" dirty="0">
                <a:solidFill>
                  <a:srgbClr val="002060"/>
                </a:solidFill>
              </a:rPr>
              <a:t>In a stand-alone Program, MN would have autonomy in overseeing the investment program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1587" dirty="0">
                <a:solidFill>
                  <a:srgbClr val="002060"/>
                </a:solidFill>
              </a:rPr>
              <a:t>In a Partnership, MN would have a vote when making decisions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1587" dirty="0">
                <a:solidFill>
                  <a:srgbClr val="002060"/>
                </a:solidFill>
              </a:rPr>
              <a:t>Service Providers have similar abilities and output with investment operational items.</a:t>
            </a:r>
          </a:p>
        </p:txBody>
      </p:sp>
    </p:spTree>
    <p:extLst>
      <p:ext uri="{BB962C8B-B14F-4D97-AF65-F5344CB8AC3E}">
        <p14:creationId xmlns:p14="http://schemas.microsoft.com/office/powerpoint/2010/main" val="81126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3DAC-AFC3-A08B-3DB1-DF8D6CCA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Investment Analysis:  Building the Investment Menu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ACEF1C-C11F-9190-3CB7-A93ADC9E1F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7573" y="1608994"/>
          <a:ext cx="9730024" cy="248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D4425-CA4A-70CF-1179-01D937F2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7E09ABD-2588-1991-5261-7C1C41EAA4FE}"/>
              </a:ext>
            </a:extLst>
          </p:cNvPr>
          <p:cNvGraphicFramePr>
            <a:graphicFrameLocks/>
          </p:cNvGraphicFramePr>
          <p:nvPr/>
        </p:nvGraphicFramePr>
        <p:xfrm>
          <a:off x="1567011" y="3970300"/>
          <a:ext cx="9690305" cy="271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lowchart: Display 6">
            <a:extLst>
              <a:ext uri="{FF2B5EF4-FFF2-40B4-BE49-F238E27FC236}">
                <a16:creationId xmlns:a16="http://schemas.microsoft.com/office/drawing/2014/main" id="{83B0C712-4916-B3E4-121B-1A361F3B2E67}"/>
              </a:ext>
            </a:extLst>
          </p:cNvPr>
          <p:cNvSpPr/>
          <p:nvPr/>
        </p:nvSpPr>
        <p:spPr>
          <a:xfrm>
            <a:off x="11072181" y="2749081"/>
            <a:ext cx="4116076" cy="2345433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80E41-E63E-282D-9C69-51EC46E3E508}"/>
              </a:ext>
            </a:extLst>
          </p:cNvPr>
          <p:cNvSpPr txBox="1"/>
          <p:nvPr/>
        </p:nvSpPr>
        <p:spPr>
          <a:xfrm>
            <a:off x="11827554" y="2853162"/>
            <a:ext cx="27899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</a:rPr>
              <a:t>Investment Objective: Provide savers with access to simple, affordable, and effective retirement savings options.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3DD40-F08E-2A5F-F1BA-5668884754C7}"/>
              </a:ext>
            </a:extLst>
          </p:cNvPr>
          <p:cNvSpPr txBox="1"/>
          <p:nvPr/>
        </p:nvSpPr>
        <p:spPr>
          <a:xfrm>
            <a:off x="2742846" y="6802797"/>
            <a:ext cx="8085251" cy="4733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3865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80"/>
              </a:spcBef>
            </a:pPr>
            <a:r>
              <a:rPr lang="en-US" sz="2000" dirty="0"/>
              <a:t>The three Programs under consideration meet the investment objective</a:t>
            </a:r>
            <a:r>
              <a:rPr lang="en-US" sz="2476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014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04B7D-3C14-CDCE-044E-060E9FDC3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D0DA-7090-297B-745C-7560C155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Investment Analysis:  Investment Menu Design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5CFCC4-5EA9-1891-EB3F-2438E913F9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441" y="1523556"/>
          <a:ext cx="11698212" cy="460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154">
                  <a:extLst>
                    <a:ext uri="{9D8B030D-6E8A-4147-A177-3AD203B41FA5}">
                      <a16:colId xmlns:a16="http://schemas.microsoft.com/office/drawing/2014/main" val="690661531"/>
                    </a:ext>
                  </a:extLst>
                </a:gridCol>
                <a:gridCol w="3202063">
                  <a:extLst>
                    <a:ext uri="{9D8B030D-6E8A-4147-A177-3AD203B41FA5}">
                      <a16:colId xmlns:a16="http://schemas.microsoft.com/office/drawing/2014/main" val="1651754082"/>
                    </a:ext>
                  </a:extLst>
                </a:gridCol>
                <a:gridCol w="3199289">
                  <a:extLst>
                    <a:ext uri="{9D8B030D-6E8A-4147-A177-3AD203B41FA5}">
                      <a16:colId xmlns:a16="http://schemas.microsoft.com/office/drawing/2014/main" val="277321594"/>
                    </a:ext>
                  </a:extLst>
                </a:gridCol>
                <a:gridCol w="3365706">
                  <a:extLst>
                    <a:ext uri="{9D8B030D-6E8A-4147-A177-3AD203B41FA5}">
                      <a16:colId xmlns:a16="http://schemas.microsoft.com/office/drawing/2014/main" val="1696657403"/>
                    </a:ext>
                  </a:extLst>
                </a:gridCol>
              </a:tblGrid>
              <a:tr h="451160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Stand Alone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CO Partnership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CT Partnership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30729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r>
                        <a:rPr lang="en-US" sz="1600" dirty="0"/>
                        <a:t>Target Date Series*</a:t>
                      </a:r>
                    </a:p>
                    <a:p>
                      <a:r>
                        <a:rPr lang="en-US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 It For Me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Street Target Retirement Series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Glidepath allocation is most conservative five-years into retirement.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State Street Target Retirement Series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Glidepath allocation is most conservative five years into retirement.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 Target Date Series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Glidepath allocation is most conservative at retirement.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1973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600" dirty="0"/>
                        <a:t>Risk-Based Options</a:t>
                      </a:r>
                    </a:p>
                    <a:p>
                      <a:r>
                        <a:rPr lang="en-US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 It With Me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Vanguard Balanced Index Fund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Growth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Moderate Growth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Conservative Growth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Balanced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Income &amp; Growth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Income Portfolio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/>
                        <a:t>Cash Preservation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480685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600" dirty="0"/>
                        <a:t>Stand Alone Options</a:t>
                      </a:r>
                    </a:p>
                    <a:p>
                      <a:r>
                        <a:rPr lang="en-US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 It Yourself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Vanguard Total Stock Market Index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Vanguard Total International Stock Market Index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Vanguard Total Bond Market Index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State Street U.S. Government Money Market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BlackRock iShares Total U.S. Stock Market Index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BlackRock iShares MSCI Total International Index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State Street Aggregate Bond Index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State Street U.S. Government Money Market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5030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3D198-A1BC-88C3-DD94-D5B0292C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C3867-063C-7F27-CA80-B4F7DD333231}"/>
              </a:ext>
            </a:extLst>
          </p:cNvPr>
          <p:cNvSpPr txBox="1"/>
          <p:nvPr/>
        </p:nvSpPr>
        <p:spPr>
          <a:xfrm>
            <a:off x="2133441" y="6258482"/>
            <a:ext cx="11698212" cy="1173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3865"/>
            </a:solidFill>
          </a:ln>
        </p:spPr>
        <p:txBody>
          <a:bodyPr wrap="square" rtlCol="0">
            <a:spAutoFit/>
          </a:bodyPr>
          <a:lstStyle/>
          <a:p>
            <a:r>
              <a:rPr lang="en-US" sz="1587" b="1" dirty="0"/>
              <a:t>Target Date Retirement Fund   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1360" dirty="0"/>
              <a:t>All three Programs use the Target Retirement Fund as the default investment solution for a broad range of savers.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1360" dirty="0"/>
              <a:t>TDF offers savers an automated, simple, diversified, professionally managed, low-cost investment option.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1360" dirty="0"/>
              <a:t>SSGA has experience in glidepath construction and management, a long-term track record, and high-quality institutional management.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1360" dirty="0"/>
              <a:t>*Glidepath underlying funds and target allocation are provided in the Appendix.</a:t>
            </a:r>
          </a:p>
        </p:txBody>
      </p:sp>
    </p:spTree>
    <p:extLst>
      <p:ext uri="{BB962C8B-B14F-4D97-AF65-F5344CB8AC3E}">
        <p14:creationId xmlns:p14="http://schemas.microsoft.com/office/powerpoint/2010/main" val="402050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D950-0BF7-55AA-3E36-E6110BC6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747D-CBFD-A702-DD55-21B80B1F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Investment Analysis:  Investment Management Expenses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93E81-787C-B777-95D9-D8E29115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42E4F00-390E-F734-1A0F-3886FC0A17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4704" y="1442597"/>
          <a:ext cx="12475458" cy="478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254">
                  <a:extLst>
                    <a:ext uri="{9D8B030D-6E8A-4147-A177-3AD203B41FA5}">
                      <a16:colId xmlns:a16="http://schemas.microsoft.com/office/drawing/2014/main" val="690661531"/>
                    </a:ext>
                  </a:extLst>
                </a:gridCol>
                <a:gridCol w="3592891">
                  <a:extLst>
                    <a:ext uri="{9D8B030D-6E8A-4147-A177-3AD203B41FA5}">
                      <a16:colId xmlns:a16="http://schemas.microsoft.com/office/drawing/2014/main" val="1651754082"/>
                    </a:ext>
                  </a:extLst>
                </a:gridCol>
                <a:gridCol w="3326722">
                  <a:extLst>
                    <a:ext uri="{9D8B030D-6E8A-4147-A177-3AD203B41FA5}">
                      <a16:colId xmlns:a16="http://schemas.microsoft.com/office/drawing/2014/main" val="277321594"/>
                    </a:ext>
                  </a:extLst>
                </a:gridCol>
                <a:gridCol w="3206591">
                  <a:extLst>
                    <a:ext uri="{9D8B030D-6E8A-4147-A177-3AD203B41FA5}">
                      <a16:colId xmlns:a16="http://schemas.microsoft.com/office/drawing/2014/main" val="1696657403"/>
                    </a:ext>
                  </a:extLst>
                </a:gridCol>
              </a:tblGrid>
              <a:tr h="451160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Stand Alone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CO Partnership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CT Partnership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30729"/>
                  </a:ext>
                </a:extLst>
              </a:tr>
              <a:tr h="798686">
                <a:tc>
                  <a:txBody>
                    <a:bodyPr/>
                    <a:lstStyle/>
                    <a:p>
                      <a:r>
                        <a:rPr lang="en-US" sz="2300" dirty="0"/>
                        <a:t>Target Date Series*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 BPS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9 BPS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3.6 BPS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19731"/>
                  </a:ext>
                </a:extLst>
              </a:tr>
              <a:tr h="1571525">
                <a:tc>
                  <a:txBody>
                    <a:bodyPr/>
                    <a:lstStyle/>
                    <a:p>
                      <a:r>
                        <a:rPr lang="en-US" sz="2300" dirty="0"/>
                        <a:t>Risk Based Options*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8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480685"/>
                  </a:ext>
                </a:extLst>
              </a:tr>
              <a:tr h="1955994">
                <a:tc>
                  <a:txBody>
                    <a:bodyPr/>
                    <a:lstStyle/>
                    <a:p>
                      <a:r>
                        <a:rPr lang="en-US" sz="2300" dirty="0"/>
                        <a:t>Stand-Alone Options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8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8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503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C657000-2D42-EA83-4155-5FCDB32C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20" y="2718011"/>
            <a:ext cx="2771017" cy="1563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D0BBD8-94AB-E601-22BC-DD846854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91" y="2718011"/>
            <a:ext cx="3354637" cy="1000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4B7399-56B2-5E13-B2DF-AFBC307E87CA}"/>
              </a:ext>
            </a:extLst>
          </p:cNvPr>
          <p:cNvSpPr txBox="1"/>
          <p:nvPr/>
        </p:nvSpPr>
        <p:spPr>
          <a:xfrm>
            <a:off x="1604704" y="6365581"/>
            <a:ext cx="12475458" cy="113877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3865"/>
            </a:solidFill>
          </a:ln>
        </p:spPr>
        <p:txBody>
          <a:bodyPr wrap="square" rtlCol="0">
            <a:spAutoFit/>
          </a:bodyPr>
          <a:lstStyle/>
          <a:p>
            <a:pPr marL="194304" indent="-194304">
              <a:buFont typeface="Arial" panose="020B0604020202020204" pitchFamily="34" charset="0"/>
              <a:buChar char="•"/>
            </a:pPr>
            <a:r>
              <a:rPr lang="en-US" sz="1360" dirty="0"/>
              <a:t>All three Programs include investment options of passively managed low-cost funds. </a:t>
            </a:r>
          </a:p>
          <a:p>
            <a:pPr marL="194304" indent="-194304">
              <a:buFont typeface="Arial" panose="020B0604020202020204" pitchFamily="34" charset="0"/>
              <a:buChar char="•"/>
            </a:pPr>
            <a:r>
              <a:rPr lang="en-US" sz="1360" dirty="0"/>
              <a:t>BPS (basis points) is a unit of measure used in finance to express fees as a percent of invested assets. One basis point equals 1/100</a:t>
            </a:r>
            <a:r>
              <a:rPr lang="en-US" sz="1360" baseline="30000" dirty="0"/>
              <a:t>th</a:t>
            </a:r>
            <a:r>
              <a:rPr lang="en-US" sz="1360" dirty="0"/>
              <a:t> of 1%, or 0.01%.</a:t>
            </a:r>
          </a:p>
          <a:p>
            <a:pPr marL="194304" indent="-194304">
              <a:buFont typeface="Arial" panose="020B0604020202020204" pitchFamily="34" charset="0"/>
              <a:buChar char="•"/>
            </a:pPr>
            <a:r>
              <a:rPr lang="en-US" sz="1360" dirty="0"/>
              <a:t>Target Date Retirement Fund expenses are influenced by management of the glidepath (manager vs consultant), allocation to investment strategy (domestic and international equity/bonds/cash), and underlying fund expenses. </a:t>
            </a:r>
          </a:p>
          <a:p>
            <a:pPr marL="194304" indent="-194304">
              <a:buFont typeface="Arial" panose="020B0604020202020204" pitchFamily="34" charset="0"/>
              <a:buChar char="•"/>
            </a:pPr>
            <a:r>
              <a:rPr lang="en-US" sz="1360" dirty="0"/>
              <a:t>*A list of the underlying Funds is provided in the Appendix.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9A6D3-19B1-7229-31B1-58E105DC0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990" y="4241203"/>
            <a:ext cx="3354637" cy="1697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B55715-F468-622F-FBA3-14DFE914D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271" y="4280315"/>
            <a:ext cx="3113606" cy="16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6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32F0-8FF5-4879-045B-3E06B9EBA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85AB-3221-55C2-7811-C0BBA36B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Investment Analysis:  Default Investment Expenses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9447E-5FCA-8E78-6505-352D9993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9D4535D5-B829-046D-CE64-A03966F3AC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9330" y="1561976"/>
          <a:ext cx="12685901" cy="4583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172">
                  <a:extLst>
                    <a:ext uri="{9D8B030D-6E8A-4147-A177-3AD203B41FA5}">
                      <a16:colId xmlns:a16="http://schemas.microsoft.com/office/drawing/2014/main" val="690661531"/>
                    </a:ext>
                  </a:extLst>
                </a:gridCol>
                <a:gridCol w="2561470">
                  <a:extLst>
                    <a:ext uri="{9D8B030D-6E8A-4147-A177-3AD203B41FA5}">
                      <a16:colId xmlns:a16="http://schemas.microsoft.com/office/drawing/2014/main" val="1651754082"/>
                    </a:ext>
                  </a:extLst>
                </a:gridCol>
                <a:gridCol w="2395267">
                  <a:extLst>
                    <a:ext uri="{9D8B030D-6E8A-4147-A177-3AD203B41FA5}">
                      <a16:colId xmlns:a16="http://schemas.microsoft.com/office/drawing/2014/main" val="1449154453"/>
                    </a:ext>
                  </a:extLst>
                </a:gridCol>
                <a:gridCol w="2350442">
                  <a:extLst>
                    <a:ext uri="{9D8B030D-6E8A-4147-A177-3AD203B41FA5}">
                      <a16:colId xmlns:a16="http://schemas.microsoft.com/office/drawing/2014/main" val="277321594"/>
                    </a:ext>
                  </a:extLst>
                </a:gridCol>
                <a:gridCol w="2191550">
                  <a:extLst>
                    <a:ext uri="{9D8B030D-6E8A-4147-A177-3AD203B41FA5}">
                      <a16:colId xmlns:a16="http://schemas.microsoft.com/office/drawing/2014/main" val="1696657403"/>
                    </a:ext>
                  </a:extLst>
                </a:gridCol>
              </a:tblGrid>
              <a:tr h="79868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Ascensus Stand Alone Plan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/>
                        <a:t>Vestwell</a:t>
                      </a:r>
                      <a:r>
                        <a:rPr lang="en-US" sz="2300" dirty="0"/>
                        <a:t> Stand Alone Plan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CO Partnership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CT Partnership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30729"/>
                  </a:ext>
                </a:extLst>
              </a:tr>
              <a:tr h="1146214">
                <a:tc>
                  <a:txBody>
                    <a:bodyPr/>
                    <a:lstStyle/>
                    <a:p>
                      <a:r>
                        <a:rPr lang="en-US" sz="2300" dirty="0"/>
                        <a:t>Target Date Series</a:t>
                      </a:r>
                    </a:p>
                    <a:p>
                      <a:r>
                        <a:rPr lang="en-US" sz="2300" dirty="0"/>
                        <a:t>Investment Management Expense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0.09%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0.09%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0.09%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0.036%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19731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r>
                        <a:rPr lang="en-US" sz="2300" dirty="0"/>
                        <a:t>Program Asset Based Fees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0.20% Service Provider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u="sng" dirty="0">
                          <a:highlight>
                            <a:srgbClr val="D6EDFF"/>
                          </a:highlight>
                        </a:rPr>
                        <a:t>TBD</a:t>
                      </a:r>
                      <a:r>
                        <a:rPr lang="en-US" sz="1800" dirty="0">
                          <a:highlight>
                            <a:srgbClr val="D6EDFF"/>
                          </a:highlight>
                        </a:rPr>
                        <a:t> </a:t>
                      </a:r>
                      <a:r>
                        <a:rPr lang="en-US" sz="1800" dirty="0"/>
                        <a:t>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0.20% Service Provider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u="sng" dirty="0">
                          <a:highlight>
                            <a:srgbClr val="D6EDFF"/>
                          </a:highlight>
                        </a:rPr>
                        <a:t>TBD</a:t>
                      </a:r>
                      <a:r>
                        <a:rPr lang="en-US" sz="1800" dirty="0"/>
                        <a:t> 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0.15% Service Provider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0.05% 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0.17% Service Provider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0.02% 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480685"/>
                  </a:ext>
                </a:extLst>
              </a:tr>
              <a:tr h="798686">
                <a:tc>
                  <a:txBody>
                    <a:bodyPr/>
                    <a:lstStyle/>
                    <a:p>
                      <a:r>
                        <a:rPr lang="en-US" sz="2300" dirty="0"/>
                        <a:t>Total of Fees impacting the NAV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0.29% + </a:t>
                      </a:r>
                      <a:r>
                        <a:rPr lang="en-US" sz="1800" dirty="0">
                          <a:highlight>
                            <a:srgbClr val="D6EDFF"/>
                          </a:highlight>
                        </a:rPr>
                        <a:t>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0.29% + </a:t>
                      </a:r>
                      <a:r>
                        <a:rPr lang="en-US" sz="1800" dirty="0">
                          <a:highlight>
                            <a:srgbClr val="D6EDFF"/>
                          </a:highlight>
                        </a:rPr>
                        <a:t>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0.29%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0.226%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50309"/>
                  </a:ext>
                </a:extLst>
              </a:tr>
              <a:tr h="886743">
                <a:tc>
                  <a:txBody>
                    <a:bodyPr/>
                    <a:lstStyle/>
                    <a:p>
                      <a:r>
                        <a:rPr lang="en-US" sz="2300" dirty="0"/>
                        <a:t>Annual Dollar Based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$22 Service Provider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u="sng" dirty="0"/>
                        <a:t>TBD</a:t>
                      </a:r>
                      <a:r>
                        <a:rPr lang="en-US" sz="1800" dirty="0"/>
                        <a:t> 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$24 Service Provider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u="sng" dirty="0"/>
                        <a:t>TBD</a:t>
                      </a:r>
                      <a:r>
                        <a:rPr lang="en-US" sz="1800" dirty="0"/>
                        <a:t> 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$22 Service Provider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u="sng" dirty="0"/>
                        <a:t>TBD</a:t>
                      </a:r>
                      <a:r>
                        <a:rPr lang="en-US" sz="1800" dirty="0"/>
                        <a:t> 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$20 Service Provider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u="sng" dirty="0"/>
                        <a:t>TBD</a:t>
                      </a:r>
                      <a:r>
                        <a:rPr lang="en-US" sz="1800" dirty="0"/>
                        <a:t> MN State Fee</a:t>
                      </a:r>
                    </a:p>
                  </a:txBody>
                  <a:tcPr marL="103632" marR="103632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5955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B589BC-31F4-C5C7-E718-0973E47F8472}"/>
              </a:ext>
            </a:extLst>
          </p:cNvPr>
          <p:cNvSpPr txBox="1"/>
          <p:nvPr/>
        </p:nvSpPr>
        <p:spPr>
          <a:xfrm>
            <a:off x="2073150" y="6238088"/>
            <a:ext cx="11407668" cy="96577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386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asset-based fee charged by MN (MN State Fee) is not known at this time, but its inclusion will result in a higher fee total for a Stand-Alone Plan relative to the Partnership Structures.</a:t>
            </a:r>
          </a:p>
          <a:p>
            <a:endParaRPr lang="en-US" sz="2476" dirty="0"/>
          </a:p>
        </p:txBody>
      </p:sp>
    </p:spTree>
    <p:extLst>
      <p:ext uri="{BB962C8B-B14F-4D97-AF65-F5344CB8AC3E}">
        <p14:creationId xmlns:p14="http://schemas.microsoft.com/office/powerpoint/2010/main" val="133031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0B4C-9862-7975-55FF-EBBB610B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8AD6-72AA-713D-CC26-10E709B6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Investment Analysis:  Summary of Program Options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B9A8B-B53A-7DCE-58C9-A6407187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131" y="2524619"/>
            <a:ext cx="13116679" cy="389669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3" b="1" dirty="0"/>
              <a:t>Minnesota Secure Choice (Stand-Alone Program)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346" dirty="0"/>
              <a:t>MN has full autonomy in overseeing the program's investments. SBI is responsible for over $147 billion in assets as of 1Q25, of which $14.3 billion is in participant-directed investment plans, including two state-sponsored programs totaling $2.6 billion in assets. SBI has an established investment team with a focus on different asset classes that works collaboratively across investment programs.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346" dirty="0"/>
              <a:t>MN will offer a streamlined investment menu with low fees. Savers can invest in a diversified portfolio, the Target Date Retirement Fund option, one risk-based portfolio option, or create their own portfolio using four standalone broad asset class options. Investment funds are publicly traded.</a:t>
            </a:r>
          </a:p>
          <a:p>
            <a:pPr marL="51814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346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3" b="1" dirty="0"/>
              <a:t>Partnership for a Dignified Retirement Plan (CO Partnership)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346" dirty="0"/>
              <a:t>The Plan was established in January 2023 with an aggregated asset base of $135+ million and has five member states. Member states have a voice through voting.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346" dirty="0"/>
              <a:t>Offers a streamlined investment menu with low fees. Savers can choose to invest in a diversified portfolio, the Target Date Retirement Fund option,  or create their own portfolio using four standalone broad asset class options. Investment funds are publicly traded.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346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3" b="1" dirty="0"/>
              <a:t>Alliance for Retirement Security (CT Partnership)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defRPr/>
            </a:pPr>
            <a:r>
              <a:rPr lang="en-US" sz="6346" dirty="0"/>
              <a:t>The Plan was established in April 2022 with an aggregated asset base of $40+ million and is currently onboarding its first member state. Member states have a voice through voting.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defRPr/>
            </a:pPr>
            <a:r>
              <a:rPr lang="en-US" sz="6346" dirty="0"/>
              <a:t>Offers a streamlined investment menu with low fees built on customizing offerings for its savers. The custom Target Date Retirement Fund and seven risk-based model portfolios are constructed by the investment advisor using eleven investment funds managed by three different fund managers.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59243-4C0E-D327-2A2B-27FBE8E7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D8B36-0F33-8921-AF9B-C65CD9150704}"/>
              </a:ext>
            </a:extLst>
          </p:cNvPr>
          <p:cNvSpPr txBox="1"/>
          <p:nvPr/>
        </p:nvSpPr>
        <p:spPr>
          <a:xfrm>
            <a:off x="1631131" y="1687465"/>
            <a:ext cx="12740989" cy="82503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87" dirty="0"/>
              <a:t>The MN Secure Choice Stand-Alone Program and both CO and CT Partnership Structures provide an effective investment lineup with a diversified default option in the Target Date Retirement Fund. Investments are primarily managed by institutional investment firms in low-cost, passively managed funds that seek to generate returns similar to an index. </a:t>
            </a:r>
          </a:p>
        </p:txBody>
      </p:sp>
    </p:spTree>
    <p:extLst>
      <p:ext uri="{BB962C8B-B14F-4D97-AF65-F5344CB8AC3E}">
        <p14:creationId xmlns:p14="http://schemas.microsoft.com/office/powerpoint/2010/main" val="387633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142F0A-BCDA-167E-CC28-B6180246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2917784"/>
            <a:ext cx="11750636" cy="1936834"/>
          </a:xfrm>
        </p:spPr>
        <p:txBody>
          <a:bodyPr anchor="ctr">
            <a:normAutofit/>
          </a:bodyPr>
          <a:lstStyle/>
          <a:p>
            <a:r>
              <a:rPr lang="en-US" sz="7000" b="1" dirty="0"/>
              <a:t>Appendix – Program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A4E51-99A8-F9F1-8CA3-3C093A308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333143" y="715736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9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151A-7F3C-EC44-8E37-6195E2AF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Service Provider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5BF93-46F0-8FC8-9D4B-DA79E6BA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F3ED416-0007-6D20-E053-06DA9085E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866678"/>
              </p:ext>
            </p:extLst>
          </p:nvPr>
        </p:nvGraphicFramePr>
        <p:xfrm>
          <a:off x="1747772" y="1623657"/>
          <a:ext cx="12834988" cy="452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96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BA36-AE62-3B82-0B64-4ED2139B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Asset-based Fee vs. Dollar-based Fee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4D5D1C-6235-E158-C947-C6B230705C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7690362"/>
              </p:ext>
            </p:extLst>
          </p:nvPr>
        </p:nvGraphicFramePr>
        <p:xfrm>
          <a:off x="2216964" y="1836382"/>
          <a:ext cx="5790168" cy="512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4D1604-3029-DB80-CE05-D94F523C3C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6132473"/>
              </p:ext>
            </p:extLst>
          </p:nvPr>
        </p:nvGraphicFramePr>
        <p:xfrm>
          <a:off x="8177430" y="1836382"/>
          <a:ext cx="5790168" cy="512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03116-E56B-DF61-750A-32B01F3E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A69339-6B31-F914-DCB5-87E2C75A1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845475"/>
              </p:ext>
            </p:extLst>
          </p:nvPr>
        </p:nvGraphicFramePr>
        <p:xfrm>
          <a:off x="1565735" y="961798"/>
          <a:ext cx="4132501" cy="584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2F38-9946-D63B-81DD-9126493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85463" y="724880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3</a:t>
            </a:fld>
            <a:endParaRPr lang="en-US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372CF339-0E9C-9884-D938-93EDCB3DA1D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09723111"/>
              </p:ext>
            </p:extLst>
          </p:nvPr>
        </p:nvGraphicFramePr>
        <p:xfrm>
          <a:off x="6769748" y="430580"/>
          <a:ext cx="7500405" cy="661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08342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58D6-5295-CD36-99D2-B32861B9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54472"/>
            <a:ext cx="11750636" cy="1358845"/>
          </a:xfrm>
        </p:spPr>
        <p:txBody>
          <a:bodyPr>
            <a:normAutofit/>
          </a:bodyPr>
          <a:lstStyle/>
          <a:p>
            <a:pPr algn="ctr"/>
            <a:r>
              <a:rPr lang="en-US" sz="4469" b="1" dirty="0">
                <a:solidFill>
                  <a:srgbClr val="FF0000"/>
                </a:solidFill>
              </a:rPr>
              <a:t>Colorado</a:t>
            </a:r>
            <a:r>
              <a:rPr lang="en-US" sz="4469" b="1" dirty="0"/>
              <a:t> Partnership Statistics</a:t>
            </a:r>
            <a:endParaRPr lang="en-US" sz="5475" b="1" cap="all" dirty="0">
              <a:solidFill>
                <a:srgbClr val="B207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9728E-C534-B522-3575-D52B5FE4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92759" y="7250124"/>
            <a:ext cx="1634456" cy="408008"/>
          </a:xfrm>
        </p:spPr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CFB76CA3-EC96-1595-1F34-C7A4AE5EB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438228"/>
              </p:ext>
            </p:extLst>
          </p:nvPr>
        </p:nvGraphicFramePr>
        <p:xfrm>
          <a:off x="5279913" y="1718332"/>
          <a:ext cx="9332390" cy="117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46">
                  <a:extLst>
                    <a:ext uri="{9D8B030D-6E8A-4147-A177-3AD203B41FA5}">
                      <a16:colId xmlns:a16="http://schemas.microsoft.com/office/drawing/2014/main" val="2996755226"/>
                    </a:ext>
                  </a:extLst>
                </a:gridCol>
                <a:gridCol w="1669538">
                  <a:extLst>
                    <a:ext uri="{9D8B030D-6E8A-4147-A177-3AD203B41FA5}">
                      <a16:colId xmlns:a16="http://schemas.microsoft.com/office/drawing/2014/main" val="2781055562"/>
                    </a:ext>
                  </a:extLst>
                </a:gridCol>
                <a:gridCol w="6100706">
                  <a:extLst>
                    <a:ext uri="{9D8B030D-6E8A-4147-A177-3AD203B41FA5}">
                      <a16:colId xmlns:a16="http://schemas.microsoft.com/office/drawing/2014/main" val="2758140450"/>
                    </a:ext>
                  </a:extLst>
                </a:gridCol>
              </a:tblGrid>
              <a:tr h="750735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Funded Accounts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Enrolled Employers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Total Assets Under Management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3324410325"/>
                  </a:ext>
                </a:extLst>
              </a:tr>
              <a:tr h="426457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99,704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22,230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$134,897,385*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812427425"/>
                  </a:ext>
                </a:extLst>
              </a:tr>
            </a:tbl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60835FF6-9ECB-5B6A-4C16-6AF74BCE9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57299"/>
              </p:ext>
            </p:extLst>
          </p:nvPr>
        </p:nvGraphicFramePr>
        <p:xfrm>
          <a:off x="1557663" y="3265912"/>
          <a:ext cx="13234670" cy="407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237">
                  <a:extLst>
                    <a:ext uri="{9D8B030D-6E8A-4147-A177-3AD203B41FA5}">
                      <a16:colId xmlns:a16="http://schemas.microsoft.com/office/drawing/2014/main" val="332567086"/>
                    </a:ext>
                  </a:extLst>
                </a:gridCol>
                <a:gridCol w="1527826">
                  <a:extLst>
                    <a:ext uri="{9D8B030D-6E8A-4147-A177-3AD203B41FA5}">
                      <a16:colId xmlns:a16="http://schemas.microsoft.com/office/drawing/2014/main" val="2996755226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781055562"/>
                    </a:ext>
                  </a:extLst>
                </a:gridCol>
                <a:gridCol w="6311453">
                  <a:extLst>
                    <a:ext uri="{9D8B030D-6E8A-4147-A177-3AD203B41FA5}">
                      <a16:colId xmlns:a16="http://schemas.microsoft.com/office/drawing/2014/main" val="2758140450"/>
                    </a:ext>
                  </a:extLst>
                </a:gridCol>
              </a:tblGrid>
              <a:tr h="761812">
                <a:tc>
                  <a:txBody>
                    <a:bodyPr/>
                    <a:lstStyle/>
                    <a:p>
                      <a:pPr algn="ctr"/>
                      <a:endParaRPr lang="en-US" sz="2100"/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Funded Accounts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Enrolled Employers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Total Assets Under Management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3324410325"/>
                  </a:ext>
                </a:extLst>
              </a:tr>
              <a:tr h="750735">
                <a:tc>
                  <a:txBody>
                    <a:bodyPr/>
                    <a:lstStyle/>
                    <a:p>
                      <a:pPr algn="l"/>
                      <a:r>
                        <a:rPr lang="en-US" sz="2100" b="1"/>
                        <a:t>Colorado SecureSavings Program: January 2023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77,471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16,829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$117,807,413.98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812427425"/>
                  </a:ext>
                </a:extLst>
              </a:tr>
              <a:tr h="750735">
                <a:tc>
                  <a:txBody>
                    <a:bodyPr/>
                    <a:lstStyle/>
                    <a:p>
                      <a:pPr algn="l"/>
                      <a:r>
                        <a:rPr lang="en-US" sz="2100" b="1"/>
                        <a:t>Maine Retirement Investment Trust (MERIT):  January 2024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13,659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2,630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$13,179,613.88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1653815908"/>
                  </a:ext>
                </a:extLst>
              </a:tr>
              <a:tr h="527848">
                <a:tc>
                  <a:txBody>
                    <a:bodyPr/>
                    <a:lstStyle/>
                    <a:p>
                      <a:pPr algn="l"/>
                      <a:r>
                        <a:rPr lang="en-US" sz="2100" b="1"/>
                        <a:t>Delaware EARNS:  July 2024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5,854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1,682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$3,284,443.72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3306682961"/>
                  </a:ext>
                </a:extLst>
              </a:tr>
              <a:tr h="527848">
                <a:tc>
                  <a:txBody>
                    <a:bodyPr/>
                    <a:lstStyle/>
                    <a:p>
                      <a:pPr algn="l"/>
                      <a:r>
                        <a:rPr lang="en-US" sz="2100" b="1"/>
                        <a:t>VermontSaves:  December 2024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2,720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1,089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$625,913.90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2972480238"/>
                  </a:ext>
                </a:extLst>
              </a:tr>
              <a:tr h="754067">
                <a:tc>
                  <a:txBody>
                    <a:bodyPr/>
                    <a:lstStyle/>
                    <a:p>
                      <a:pPr algn="l"/>
                      <a:r>
                        <a:rPr lang="en-US" sz="2100" b="1"/>
                        <a:t>Nevada NEST Program:  May 2025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/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endParaRPr lang="en-US" sz="2100"/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2269375515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19CA5F-0378-EFDF-1D22-CEBC6C916CF5}"/>
              </a:ext>
            </a:extLst>
          </p:cNvPr>
          <p:cNvCxnSpPr/>
          <p:nvPr/>
        </p:nvCxnSpPr>
        <p:spPr>
          <a:xfrm>
            <a:off x="1640380" y="3177079"/>
            <a:ext cx="130692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2D6113-B79E-66CE-A7D3-819607BEBA73}"/>
              </a:ext>
            </a:extLst>
          </p:cNvPr>
          <p:cNvSpPr txBox="1"/>
          <p:nvPr/>
        </p:nvSpPr>
        <p:spPr>
          <a:xfrm>
            <a:off x="1640381" y="1718333"/>
            <a:ext cx="3556816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76"/>
              <a:t>Partnership Totals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67E0E-FBE2-6D86-4870-39C8B82FFCC1}"/>
              </a:ext>
            </a:extLst>
          </p:cNvPr>
          <p:cNvSpPr txBox="1"/>
          <p:nvPr/>
        </p:nvSpPr>
        <p:spPr>
          <a:xfrm>
            <a:off x="1640382" y="2318284"/>
            <a:ext cx="3639533" cy="81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5"/>
              <a:t>Participant dollar-based fees drop $2 </a:t>
            </a:r>
          </a:p>
          <a:p>
            <a:r>
              <a:rPr lang="en-US" sz="1565"/>
              <a:t>when Partnership reaches 200,000 (will happen in foreseeable future)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B0065-2EF3-8A12-11DD-1DD7FE1EB859}"/>
              </a:ext>
            </a:extLst>
          </p:cNvPr>
          <p:cNvSpPr txBox="1"/>
          <p:nvPr/>
        </p:nvSpPr>
        <p:spPr>
          <a:xfrm>
            <a:off x="6733134" y="2823819"/>
            <a:ext cx="7759625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65"/>
              <a:t>*Asset base fees drop from .15% to .12% when $2 billion is reached (likely to take a long time)</a:t>
            </a:r>
          </a:p>
        </p:txBody>
      </p:sp>
    </p:spTree>
    <p:extLst>
      <p:ext uri="{BB962C8B-B14F-4D97-AF65-F5344CB8AC3E}">
        <p14:creationId xmlns:p14="http://schemas.microsoft.com/office/powerpoint/2010/main" val="338087989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58D6-5295-CD36-99D2-B32861B9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137884"/>
            <a:ext cx="11750636" cy="1358845"/>
          </a:xfrm>
        </p:spPr>
        <p:txBody>
          <a:bodyPr>
            <a:normAutofit/>
          </a:bodyPr>
          <a:lstStyle/>
          <a:p>
            <a:pPr algn="ctr"/>
            <a:r>
              <a:rPr lang="en-US" sz="446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Connecticut </a:t>
            </a:r>
            <a:r>
              <a:rPr lang="en-US" sz="4469" b="1" dirty="0"/>
              <a:t>Partnership Statistics</a:t>
            </a:r>
            <a:endParaRPr lang="en-US" sz="5922" b="1" cap="all" spc="123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DDABDD-71F4-50DD-7293-A7D25BF73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561606"/>
              </p:ext>
            </p:extLst>
          </p:nvPr>
        </p:nvGraphicFramePr>
        <p:xfrm>
          <a:off x="1822495" y="3722722"/>
          <a:ext cx="12801161" cy="117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739">
                  <a:extLst>
                    <a:ext uri="{9D8B030D-6E8A-4147-A177-3AD203B41FA5}">
                      <a16:colId xmlns:a16="http://schemas.microsoft.com/office/drawing/2014/main" val="596516977"/>
                    </a:ext>
                  </a:extLst>
                </a:gridCol>
                <a:gridCol w="1584823">
                  <a:extLst>
                    <a:ext uri="{9D8B030D-6E8A-4147-A177-3AD203B41FA5}">
                      <a16:colId xmlns:a16="http://schemas.microsoft.com/office/drawing/2014/main" val="2996755226"/>
                    </a:ext>
                  </a:extLst>
                </a:gridCol>
                <a:gridCol w="1668235">
                  <a:extLst>
                    <a:ext uri="{9D8B030D-6E8A-4147-A177-3AD203B41FA5}">
                      <a16:colId xmlns:a16="http://schemas.microsoft.com/office/drawing/2014/main" val="2781055562"/>
                    </a:ext>
                  </a:extLst>
                </a:gridCol>
                <a:gridCol w="6107364">
                  <a:extLst>
                    <a:ext uri="{9D8B030D-6E8A-4147-A177-3AD203B41FA5}">
                      <a16:colId xmlns:a16="http://schemas.microsoft.com/office/drawing/2014/main" val="2758140450"/>
                    </a:ext>
                  </a:extLst>
                </a:gridCol>
              </a:tblGrid>
              <a:tr h="750735">
                <a:tc>
                  <a:txBody>
                    <a:bodyPr/>
                    <a:lstStyle/>
                    <a:p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Connecticut: April 2022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Funded Accounts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Enrolled </a:t>
                      </a:r>
                    </a:p>
                    <a:p>
                      <a:pPr algn="ctr"/>
                      <a:r>
                        <a:rPr lang="en-US" sz="2100"/>
                        <a:t>Employers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Total Assets Under Management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3324410325"/>
                  </a:ext>
                </a:extLst>
              </a:tr>
              <a:tr h="426457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2180" marR="102180" marT="51089" marB="5108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31,000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4,472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$40,091,000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8124274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9728E-C534-B522-3575-D52B5FE4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3143" y="7011386"/>
            <a:ext cx="1634456" cy="408008"/>
          </a:xfrm>
        </p:spPr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1C240FF-9883-47D8-398A-BA6FC6B70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679724"/>
              </p:ext>
            </p:extLst>
          </p:nvPr>
        </p:nvGraphicFramePr>
        <p:xfrm>
          <a:off x="1895478" y="5117568"/>
          <a:ext cx="12728179" cy="117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180">
                  <a:extLst>
                    <a:ext uri="{9D8B030D-6E8A-4147-A177-3AD203B41FA5}">
                      <a16:colId xmlns:a16="http://schemas.microsoft.com/office/drawing/2014/main" val="596516977"/>
                    </a:ext>
                  </a:extLst>
                </a:gridCol>
                <a:gridCol w="1584824">
                  <a:extLst>
                    <a:ext uri="{9D8B030D-6E8A-4147-A177-3AD203B41FA5}">
                      <a16:colId xmlns:a16="http://schemas.microsoft.com/office/drawing/2014/main" val="2996755226"/>
                    </a:ext>
                  </a:extLst>
                </a:gridCol>
                <a:gridCol w="1636956">
                  <a:extLst>
                    <a:ext uri="{9D8B030D-6E8A-4147-A177-3AD203B41FA5}">
                      <a16:colId xmlns:a16="http://schemas.microsoft.com/office/drawing/2014/main" val="2781055562"/>
                    </a:ext>
                  </a:extLst>
                </a:gridCol>
                <a:gridCol w="6128219">
                  <a:extLst>
                    <a:ext uri="{9D8B030D-6E8A-4147-A177-3AD203B41FA5}">
                      <a16:colId xmlns:a16="http://schemas.microsoft.com/office/drawing/2014/main" val="2758140450"/>
                    </a:ext>
                  </a:extLst>
                </a:gridCol>
              </a:tblGrid>
              <a:tr h="750735">
                <a:tc>
                  <a:txBody>
                    <a:bodyPr/>
                    <a:lstStyle/>
                    <a:p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Rhode Island:  May 2025, launching in June 2025</a:t>
                      </a:r>
                    </a:p>
                  </a:txBody>
                  <a:tcPr marL="102180" marR="102180" marT="51089" marB="510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Funded Accounts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Enrolled</a:t>
                      </a:r>
                    </a:p>
                    <a:p>
                      <a:pPr algn="ctr"/>
                      <a:r>
                        <a:rPr lang="en-US" sz="2100"/>
                        <a:t> Employers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Total Assets Under Management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3324410325"/>
                  </a:ext>
                </a:extLst>
              </a:tr>
              <a:tr h="426457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2180" marR="102180" marT="51089" marB="5108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/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endParaRPr lang="en-US" sz="2100"/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endParaRPr lang="en-US" sz="2100"/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812427425"/>
                  </a:ext>
                </a:extLst>
              </a:tr>
            </a:tbl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8ECC318-7F4C-CDA5-A622-B3F8A6427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939878"/>
              </p:ext>
            </p:extLst>
          </p:nvPr>
        </p:nvGraphicFramePr>
        <p:xfrm>
          <a:off x="5291267" y="1723688"/>
          <a:ext cx="9332390" cy="117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46">
                  <a:extLst>
                    <a:ext uri="{9D8B030D-6E8A-4147-A177-3AD203B41FA5}">
                      <a16:colId xmlns:a16="http://schemas.microsoft.com/office/drawing/2014/main" val="2996755226"/>
                    </a:ext>
                  </a:extLst>
                </a:gridCol>
                <a:gridCol w="1669538">
                  <a:extLst>
                    <a:ext uri="{9D8B030D-6E8A-4147-A177-3AD203B41FA5}">
                      <a16:colId xmlns:a16="http://schemas.microsoft.com/office/drawing/2014/main" val="2781055562"/>
                    </a:ext>
                  </a:extLst>
                </a:gridCol>
                <a:gridCol w="6100706">
                  <a:extLst>
                    <a:ext uri="{9D8B030D-6E8A-4147-A177-3AD203B41FA5}">
                      <a16:colId xmlns:a16="http://schemas.microsoft.com/office/drawing/2014/main" val="2758140450"/>
                    </a:ext>
                  </a:extLst>
                </a:gridCol>
              </a:tblGrid>
              <a:tr h="750735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Funded Accounts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Enrolled Employers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Total Assets Under Management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3324410325"/>
                  </a:ext>
                </a:extLst>
              </a:tr>
              <a:tr h="426457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31,000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4,472</a:t>
                      </a:r>
                    </a:p>
                  </a:txBody>
                  <a:tcPr marL="102180" marR="102180" marT="51089" marB="5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$40,091,000*</a:t>
                      </a:r>
                    </a:p>
                  </a:txBody>
                  <a:tcPr marL="102180" marR="102180" marT="51089" marB="51089"/>
                </a:tc>
                <a:extLst>
                  <a:ext uri="{0D108BD9-81ED-4DB2-BD59-A6C34878D82A}">
                    <a16:rowId xmlns:a16="http://schemas.microsoft.com/office/drawing/2014/main" val="8124274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134339-4C79-FA16-98E6-67187F4D39BC}"/>
              </a:ext>
            </a:extLst>
          </p:cNvPr>
          <p:cNvSpPr txBox="1"/>
          <p:nvPr/>
        </p:nvSpPr>
        <p:spPr>
          <a:xfrm>
            <a:off x="1640381" y="1718333"/>
            <a:ext cx="3556816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76"/>
              <a:t>Partnership Totals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D8568-E51E-A25C-38F6-EBEB7DD17A3D}"/>
              </a:ext>
            </a:extLst>
          </p:cNvPr>
          <p:cNvSpPr txBox="1"/>
          <p:nvPr/>
        </p:nvSpPr>
        <p:spPr>
          <a:xfrm>
            <a:off x="1640382" y="2318284"/>
            <a:ext cx="3639533" cy="81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5"/>
              <a:t>Participant dollar-based fees drop $2 </a:t>
            </a:r>
          </a:p>
          <a:p>
            <a:r>
              <a:rPr lang="en-US" sz="1565"/>
              <a:t>when Partnership reaches 75,000 (will happen in foreseeable future)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FDC19-89B0-91F1-56BD-4217AE40D0CA}"/>
              </a:ext>
            </a:extLst>
          </p:cNvPr>
          <p:cNvSpPr txBox="1"/>
          <p:nvPr/>
        </p:nvSpPr>
        <p:spPr>
          <a:xfrm>
            <a:off x="6733134" y="2823819"/>
            <a:ext cx="7759625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65" dirty="0"/>
              <a:t>*Asset base fees drop from .15% to .12% when $2 billion is reached (likely to take a long time)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FCFF3-219A-9281-99C8-F5CE09162AD7}"/>
              </a:ext>
            </a:extLst>
          </p:cNvPr>
          <p:cNvCxnSpPr/>
          <p:nvPr/>
        </p:nvCxnSpPr>
        <p:spPr>
          <a:xfrm>
            <a:off x="1640380" y="3343909"/>
            <a:ext cx="1306923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0710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0366" y="568990"/>
            <a:ext cx="11917680" cy="11271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80" dirty="0"/>
              <a:t>Phased Enrollment and Compliance Timeline</a:t>
            </a:r>
            <a:br>
              <a:rPr lang="en-US" sz="4080" dirty="0"/>
            </a:br>
            <a:r>
              <a:rPr lang="en-US" sz="2493" dirty="0">
                <a:highlight>
                  <a:srgbClr val="FFFF00"/>
                </a:highlight>
              </a:rPr>
              <a:t>FIRST PHASE EXPECTED TO START THE 1</a:t>
            </a:r>
            <a:r>
              <a:rPr lang="en-US" sz="2493" baseline="30000" dirty="0">
                <a:highlight>
                  <a:srgbClr val="FFFF00"/>
                </a:highlight>
              </a:rPr>
              <a:t>ST</a:t>
            </a:r>
            <a:r>
              <a:rPr lang="en-US" sz="2493" dirty="0">
                <a:highlight>
                  <a:srgbClr val="FFFF00"/>
                </a:highlight>
              </a:rPr>
              <a:t> QUARTER OF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273BF-D180-AF2D-A1D2-C88E2834F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180" y="2485279"/>
            <a:ext cx="10747215" cy="4452241"/>
          </a:xfrm>
          <a:prstGeom prst="rect">
            <a:avLst/>
          </a:prstGeom>
        </p:spPr>
      </p:pic>
      <p:pic>
        <p:nvPicPr>
          <p:cNvPr id="6" name="Picture 5" descr="Logo, company name&#10;&#10;AI-generated content may be incorrect.">
            <a:extLst>
              <a:ext uri="{FF2B5EF4-FFF2-40B4-BE49-F238E27FC236}">
                <a16:creationId xmlns:a16="http://schemas.microsoft.com/office/drawing/2014/main" id="{29219A40-5D02-84F2-2DC0-AA6B7CBE6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379" y="154729"/>
            <a:ext cx="1848817" cy="13401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B3B1B-E0E0-5387-F64F-8D4B26C1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44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C538E-E2CE-A231-D392-A14CBFF1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B19784-3E35-9C35-CA59-C936A345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3" y="2917784"/>
            <a:ext cx="12380185" cy="1936834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Appendix – Investment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01148-9C72-3F4A-5D52-39D890E4E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333143" y="715736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9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425C-FC87-3D0A-0157-3EF44C0D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20" b="1" dirty="0"/>
              <a:t>Appendix: Target Retirement Date Funds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07EC2-2B4B-F78F-014D-C7A29E51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B3E96-FF8B-6DD3-EF12-FE77B6A91DE8}"/>
              </a:ext>
            </a:extLst>
          </p:cNvPr>
          <p:cNvSpPr txBox="1"/>
          <p:nvPr/>
        </p:nvSpPr>
        <p:spPr>
          <a:xfrm>
            <a:off x="9093290" y="1899071"/>
            <a:ext cx="4069159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3" dirty="0"/>
              <a:t>Notes to the Performance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94C82-C115-BA2A-4229-E70700DB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873" y="2282766"/>
            <a:ext cx="3308912" cy="1759331"/>
          </a:xfrm>
          <a:prstGeom prst="rect">
            <a:avLst/>
          </a:prstGeom>
          <a:ln w="25400">
            <a:solidFill>
              <a:schemeClr val="accent1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C68A-3F25-011C-9DCD-58D74FA6C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53" y="1608304"/>
            <a:ext cx="5003220" cy="5595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9142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EE42D-8E92-2292-978C-492E746D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1590-F08A-FB1A-D8C2-74BF4C6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20" b="1" dirty="0"/>
              <a:t>Appendix: Stand Alone &amp; Risk Based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BB9FE-728A-4B78-A073-CCB319C9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10710-5618-61C2-B3BE-FB7A293C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69" y="1587927"/>
            <a:ext cx="8227641" cy="572226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65437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74F4-F375-DB1C-58EC-1AD7081B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9796-D89A-EF1D-D48E-3295170C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20" b="1" dirty="0"/>
              <a:t> Appendix: Partnerships Available to Minnesota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2-001E-6B89-7B2D-9CC8508F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E0E9ED0-5128-C8B7-406F-D585112375DD}"/>
              </a:ext>
            </a:extLst>
          </p:cNvPr>
          <p:cNvGraphicFramePr>
            <a:graphicFrameLocks noGrp="1"/>
          </p:cNvGraphicFramePr>
          <p:nvPr/>
        </p:nvGraphicFramePr>
        <p:xfrm>
          <a:off x="2464217" y="1662024"/>
          <a:ext cx="11082519" cy="5833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430">
                  <a:extLst>
                    <a:ext uri="{9D8B030D-6E8A-4147-A177-3AD203B41FA5}">
                      <a16:colId xmlns:a16="http://schemas.microsoft.com/office/drawing/2014/main" val="1564433863"/>
                    </a:ext>
                  </a:extLst>
                </a:gridCol>
                <a:gridCol w="4324877">
                  <a:extLst>
                    <a:ext uri="{9D8B030D-6E8A-4147-A177-3AD203B41FA5}">
                      <a16:colId xmlns:a16="http://schemas.microsoft.com/office/drawing/2014/main" val="3770036676"/>
                    </a:ext>
                  </a:extLst>
                </a:gridCol>
                <a:gridCol w="5025212">
                  <a:extLst>
                    <a:ext uri="{9D8B030D-6E8A-4147-A177-3AD203B41FA5}">
                      <a16:colId xmlns:a16="http://schemas.microsoft.com/office/drawing/2014/main" val="2839186444"/>
                    </a:ext>
                  </a:extLst>
                </a:gridCol>
              </a:tblGrid>
              <a:tr h="2993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Colorado Partnership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Connecticut Partnership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22316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Program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Partnership for a Dignified Retirement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Alliance for Retirement Security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339090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Alliance Members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CO, ME, DE, VT, 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CT, 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33124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Service Provider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 err="1">
                          <a:effectLst/>
                        </a:rPr>
                        <a:t>Vestwell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 err="1">
                          <a:effectLst/>
                        </a:rPr>
                        <a:t>Vestwell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85910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AUM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$135,897,385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$40,910,000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54453"/>
                  </a:ext>
                </a:extLst>
              </a:tr>
              <a:tr h="54095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>
                          <a:effectLst/>
                        </a:rPr>
                        <a:t>Custodian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BNY Mellon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>
                          <a:effectLst/>
                        </a:rPr>
                        <a:t>BNY Mellon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258521"/>
                  </a:ext>
                </a:extLst>
              </a:tr>
              <a:tr h="49474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Investment Advisor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BNY Mellon formerly “Lockwood Advisors"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76294"/>
                  </a:ext>
                </a:extLst>
              </a:tr>
              <a:tr h="67412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>
                          <a:effectLst/>
                        </a:rPr>
                        <a:t>Investment Consultant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Segal Marco Advisors (CO); each state uses its own investment consultant and/or internal team.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Segal Marco Advisors (CT).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913612"/>
                  </a:ext>
                </a:extLst>
              </a:tr>
              <a:tr h="863074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Investment Governance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MN Committee Representation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Must adopt an aligned IPS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Quarterly and Annual Investment Reviews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Simple Majority Vote with a quorum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MN Committee Representation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Quarterly and Annual Investment Reviews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Simple Majority with the Lead State as the final vote if a tie.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28505"/>
                  </a:ext>
                </a:extLst>
              </a:tr>
              <a:tr h="1740010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Default Investment Options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Account owners who do not choose an investment option will be invested temporarily in the Capital Preservation Option, SSGA’s Institutional U.S. Govt Money Market Fund, for the first 30 days. </a:t>
                      </a:r>
                    </a:p>
                    <a:p>
                      <a:pPr marL="91440" algn="l" fontAlgn="ctr"/>
                      <a:endParaRPr lang="en-US" sz="1400" u="none" strike="noStrike" dirty="0">
                        <a:effectLst/>
                      </a:endParaRPr>
                    </a:p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After 30 days, defaulted into the Target Retirement Date Option based on birth year and expected retirement year.</a:t>
                      </a:r>
                      <a:endParaRPr lang="en-US" sz="1400" b="0" i="0" u="none" strike="noStrike" dirty="0">
                        <a:solidFill>
                          <a:srgbClr val="21212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Account owners who do not choose an investment option will be invested in the Capital Preservation Option, Vanguard’s Cash Reserve Federal Money Market Fund, for the first 60 days. </a:t>
                      </a:r>
                    </a:p>
                    <a:p>
                      <a:pPr marL="91440" algn="l" fontAlgn="ctr"/>
                      <a:endParaRPr lang="en-US" sz="1400" u="none" strike="noStrike" dirty="0">
                        <a:effectLst/>
                      </a:endParaRPr>
                    </a:p>
                    <a:p>
                      <a:pPr marL="91440" algn="l" fontAlgn="ctr"/>
                      <a:r>
                        <a:rPr lang="en-US" sz="1400" u="none" strike="noStrike" dirty="0">
                          <a:effectLst/>
                        </a:rPr>
                        <a:t>After 60 days, defaulted into the Target Retirement Date Option based on birth year and expected year of retirement at age 65.</a:t>
                      </a:r>
                      <a:endParaRPr lang="en-US" sz="1400" b="0" i="0" u="none" strike="noStrike" dirty="0">
                        <a:solidFill>
                          <a:srgbClr val="21212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86" marR="7786" marT="7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99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749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559D-3CF4-2E39-98E3-9A50BA2E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20" b="1" dirty="0"/>
              <a:t>Appendix: Target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71094-E843-1A16-1311-631057B2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42A962B-2B3F-C4FB-23C8-D33F342BB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651" y="2526438"/>
            <a:ext cx="5762213" cy="3181429"/>
          </a:xfrm>
          <a:prstGeom prst="rect">
            <a:avLst/>
          </a:prstGeom>
          <a:ln w="25400">
            <a:solidFill>
              <a:schemeClr val="accent1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35811"/>
                      <a:gd name="connsiteY0" fmla="*/ 0 h 2559520"/>
                      <a:gd name="connsiteX1" fmla="*/ 754975 w 4635811"/>
                      <a:gd name="connsiteY1" fmla="*/ 0 h 2559520"/>
                      <a:gd name="connsiteX2" fmla="*/ 1463592 w 4635811"/>
                      <a:gd name="connsiteY2" fmla="*/ 0 h 2559520"/>
                      <a:gd name="connsiteX3" fmla="*/ 2125850 w 4635811"/>
                      <a:gd name="connsiteY3" fmla="*/ 0 h 2559520"/>
                      <a:gd name="connsiteX4" fmla="*/ 2788109 w 4635811"/>
                      <a:gd name="connsiteY4" fmla="*/ 0 h 2559520"/>
                      <a:gd name="connsiteX5" fmla="*/ 3543084 w 4635811"/>
                      <a:gd name="connsiteY5" fmla="*/ 0 h 2559520"/>
                      <a:gd name="connsiteX6" fmla="*/ 4635811 w 4635811"/>
                      <a:gd name="connsiteY6" fmla="*/ 0 h 2559520"/>
                      <a:gd name="connsiteX7" fmla="*/ 4635811 w 4635811"/>
                      <a:gd name="connsiteY7" fmla="*/ 563094 h 2559520"/>
                      <a:gd name="connsiteX8" fmla="*/ 4635811 w 4635811"/>
                      <a:gd name="connsiteY8" fmla="*/ 1228570 h 2559520"/>
                      <a:gd name="connsiteX9" fmla="*/ 4635811 w 4635811"/>
                      <a:gd name="connsiteY9" fmla="*/ 1791664 h 2559520"/>
                      <a:gd name="connsiteX10" fmla="*/ 4635811 w 4635811"/>
                      <a:gd name="connsiteY10" fmla="*/ 2559520 h 2559520"/>
                      <a:gd name="connsiteX11" fmla="*/ 4066269 w 4635811"/>
                      <a:gd name="connsiteY11" fmla="*/ 2559520 h 2559520"/>
                      <a:gd name="connsiteX12" fmla="*/ 3311294 w 4635811"/>
                      <a:gd name="connsiteY12" fmla="*/ 2559520 h 2559520"/>
                      <a:gd name="connsiteX13" fmla="*/ 2695393 w 4635811"/>
                      <a:gd name="connsiteY13" fmla="*/ 2559520 h 2559520"/>
                      <a:gd name="connsiteX14" fmla="*/ 1940418 w 4635811"/>
                      <a:gd name="connsiteY14" fmla="*/ 2559520 h 2559520"/>
                      <a:gd name="connsiteX15" fmla="*/ 1370876 w 4635811"/>
                      <a:gd name="connsiteY15" fmla="*/ 2559520 h 2559520"/>
                      <a:gd name="connsiteX16" fmla="*/ 847691 w 4635811"/>
                      <a:gd name="connsiteY16" fmla="*/ 2559520 h 2559520"/>
                      <a:gd name="connsiteX17" fmla="*/ 0 w 4635811"/>
                      <a:gd name="connsiteY17" fmla="*/ 2559520 h 2559520"/>
                      <a:gd name="connsiteX18" fmla="*/ 0 w 4635811"/>
                      <a:gd name="connsiteY18" fmla="*/ 1894045 h 2559520"/>
                      <a:gd name="connsiteX19" fmla="*/ 0 w 4635811"/>
                      <a:gd name="connsiteY19" fmla="*/ 1330950 h 2559520"/>
                      <a:gd name="connsiteX20" fmla="*/ 0 w 4635811"/>
                      <a:gd name="connsiteY20" fmla="*/ 639880 h 2559520"/>
                      <a:gd name="connsiteX21" fmla="*/ 0 w 4635811"/>
                      <a:gd name="connsiteY21" fmla="*/ 0 h 2559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635811" h="2559520" fill="none" extrusionOk="0">
                        <a:moveTo>
                          <a:pt x="0" y="0"/>
                        </a:moveTo>
                        <a:cubicBezTo>
                          <a:pt x="302940" y="35725"/>
                          <a:pt x="538532" y="-5084"/>
                          <a:pt x="754975" y="0"/>
                        </a:cubicBezTo>
                        <a:cubicBezTo>
                          <a:pt x="971419" y="5084"/>
                          <a:pt x="1149506" y="4832"/>
                          <a:pt x="1463592" y="0"/>
                        </a:cubicBezTo>
                        <a:cubicBezTo>
                          <a:pt x="1777678" y="-4832"/>
                          <a:pt x="1867388" y="-31361"/>
                          <a:pt x="2125850" y="0"/>
                        </a:cubicBezTo>
                        <a:cubicBezTo>
                          <a:pt x="2384312" y="31361"/>
                          <a:pt x="2498382" y="21089"/>
                          <a:pt x="2788109" y="0"/>
                        </a:cubicBezTo>
                        <a:cubicBezTo>
                          <a:pt x="3077836" y="-21089"/>
                          <a:pt x="3277583" y="15373"/>
                          <a:pt x="3543084" y="0"/>
                        </a:cubicBezTo>
                        <a:cubicBezTo>
                          <a:pt x="3808585" y="-15373"/>
                          <a:pt x="4156494" y="26895"/>
                          <a:pt x="4635811" y="0"/>
                        </a:cubicBezTo>
                        <a:cubicBezTo>
                          <a:pt x="4630089" y="223764"/>
                          <a:pt x="4657510" y="384112"/>
                          <a:pt x="4635811" y="563094"/>
                        </a:cubicBezTo>
                        <a:cubicBezTo>
                          <a:pt x="4614112" y="742076"/>
                          <a:pt x="4663414" y="962381"/>
                          <a:pt x="4635811" y="1228570"/>
                        </a:cubicBezTo>
                        <a:cubicBezTo>
                          <a:pt x="4608208" y="1494759"/>
                          <a:pt x="4628785" y="1662023"/>
                          <a:pt x="4635811" y="1791664"/>
                        </a:cubicBezTo>
                        <a:cubicBezTo>
                          <a:pt x="4642837" y="1921305"/>
                          <a:pt x="4652711" y="2300058"/>
                          <a:pt x="4635811" y="2559520"/>
                        </a:cubicBezTo>
                        <a:cubicBezTo>
                          <a:pt x="4354825" y="2559506"/>
                          <a:pt x="4213450" y="2578564"/>
                          <a:pt x="4066269" y="2559520"/>
                        </a:cubicBezTo>
                        <a:cubicBezTo>
                          <a:pt x="3919088" y="2540476"/>
                          <a:pt x="3668639" y="2536732"/>
                          <a:pt x="3311294" y="2559520"/>
                        </a:cubicBezTo>
                        <a:cubicBezTo>
                          <a:pt x="2953950" y="2582308"/>
                          <a:pt x="2846962" y="2535701"/>
                          <a:pt x="2695393" y="2559520"/>
                        </a:cubicBezTo>
                        <a:cubicBezTo>
                          <a:pt x="2543824" y="2583339"/>
                          <a:pt x="2282491" y="2540145"/>
                          <a:pt x="1940418" y="2559520"/>
                        </a:cubicBezTo>
                        <a:cubicBezTo>
                          <a:pt x="1598346" y="2578895"/>
                          <a:pt x="1553443" y="2580150"/>
                          <a:pt x="1370876" y="2559520"/>
                        </a:cubicBezTo>
                        <a:cubicBezTo>
                          <a:pt x="1188309" y="2538890"/>
                          <a:pt x="989105" y="2584556"/>
                          <a:pt x="847691" y="2559520"/>
                        </a:cubicBezTo>
                        <a:cubicBezTo>
                          <a:pt x="706277" y="2534484"/>
                          <a:pt x="416964" y="2577453"/>
                          <a:pt x="0" y="2559520"/>
                        </a:cubicBezTo>
                        <a:cubicBezTo>
                          <a:pt x="-986" y="2341094"/>
                          <a:pt x="-2233" y="2161542"/>
                          <a:pt x="0" y="1894045"/>
                        </a:cubicBezTo>
                        <a:cubicBezTo>
                          <a:pt x="2233" y="1626549"/>
                          <a:pt x="-17164" y="1478831"/>
                          <a:pt x="0" y="1330950"/>
                        </a:cubicBezTo>
                        <a:cubicBezTo>
                          <a:pt x="17164" y="1183069"/>
                          <a:pt x="-5467" y="891994"/>
                          <a:pt x="0" y="639880"/>
                        </a:cubicBezTo>
                        <a:cubicBezTo>
                          <a:pt x="5467" y="387766"/>
                          <a:pt x="14491" y="173726"/>
                          <a:pt x="0" y="0"/>
                        </a:cubicBezTo>
                        <a:close/>
                      </a:path>
                      <a:path w="4635811" h="2559520" stroke="0" extrusionOk="0">
                        <a:moveTo>
                          <a:pt x="0" y="0"/>
                        </a:moveTo>
                        <a:cubicBezTo>
                          <a:pt x="296008" y="-1499"/>
                          <a:pt x="426917" y="-8618"/>
                          <a:pt x="615901" y="0"/>
                        </a:cubicBezTo>
                        <a:cubicBezTo>
                          <a:pt x="804885" y="8618"/>
                          <a:pt x="933249" y="13362"/>
                          <a:pt x="1139085" y="0"/>
                        </a:cubicBezTo>
                        <a:cubicBezTo>
                          <a:pt x="1344921" y="-13362"/>
                          <a:pt x="1588900" y="26590"/>
                          <a:pt x="1894060" y="0"/>
                        </a:cubicBezTo>
                        <a:cubicBezTo>
                          <a:pt x="2199221" y="-26590"/>
                          <a:pt x="2212011" y="3931"/>
                          <a:pt x="2509961" y="0"/>
                        </a:cubicBezTo>
                        <a:cubicBezTo>
                          <a:pt x="2807911" y="-3931"/>
                          <a:pt x="2966114" y="30088"/>
                          <a:pt x="3125861" y="0"/>
                        </a:cubicBezTo>
                        <a:cubicBezTo>
                          <a:pt x="3285608" y="-30088"/>
                          <a:pt x="3687947" y="26382"/>
                          <a:pt x="3880836" y="0"/>
                        </a:cubicBezTo>
                        <a:cubicBezTo>
                          <a:pt x="4073725" y="-26382"/>
                          <a:pt x="4422289" y="21966"/>
                          <a:pt x="4635811" y="0"/>
                        </a:cubicBezTo>
                        <a:cubicBezTo>
                          <a:pt x="4640807" y="214721"/>
                          <a:pt x="4645672" y="460314"/>
                          <a:pt x="4635811" y="691070"/>
                        </a:cubicBezTo>
                        <a:cubicBezTo>
                          <a:pt x="4625951" y="921826"/>
                          <a:pt x="4638966" y="1074530"/>
                          <a:pt x="4635811" y="1279760"/>
                        </a:cubicBezTo>
                        <a:cubicBezTo>
                          <a:pt x="4632657" y="1484990"/>
                          <a:pt x="4634175" y="1575940"/>
                          <a:pt x="4635811" y="1868450"/>
                        </a:cubicBezTo>
                        <a:cubicBezTo>
                          <a:pt x="4637448" y="2160960"/>
                          <a:pt x="4648072" y="2224917"/>
                          <a:pt x="4635811" y="2559520"/>
                        </a:cubicBezTo>
                        <a:cubicBezTo>
                          <a:pt x="4349502" y="2591536"/>
                          <a:pt x="4167952" y="2549319"/>
                          <a:pt x="3927194" y="2559520"/>
                        </a:cubicBezTo>
                        <a:cubicBezTo>
                          <a:pt x="3686436" y="2569721"/>
                          <a:pt x="3492696" y="2528160"/>
                          <a:pt x="3172219" y="2559520"/>
                        </a:cubicBezTo>
                        <a:cubicBezTo>
                          <a:pt x="2851743" y="2590880"/>
                          <a:pt x="2709485" y="2558450"/>
                          <a:pt x="2417244" y="2559520"/>
                        </a:cubicBezTo>
                        <a:cubicBezTo>
                          <a:pt x="2125004" y="2560590"/>
                          <a:pt x="2047604" y="2582910"/>
                          <a:pt x="1847702" y="2559520"/>
                        </a:cubicBezTo>
                        <a:cubicBezTo>
                          <a:pt x="1647800" y="2536130"/>
                          <a:pt x="1476810" y="2547913"/>
                          <a:pt x="1185443" y="2559520"/>
                        </a:cubicBezTo>
                        <a:cubicBezTo>
                          <a:pt x="894076" y="2571127"/>
                          <a:pt x="329584" y="2583044"/>
                          <a:pt x="0" y="2559520"/>
                        </a:cubicBezTo>
                        <a:cubicBezTo>
                          <a:pt x="-15692" y="2269357"/>
                          <a:pt x="-10994" y="2103566"/>
                          <a:pt x="0" y="1919640"/>
                        </a:cubicBezTo>
                        <a:cubicBezTo>
                          <a:pt x="10994" y="1735714"/>
                          <a:pt x="-9949" y="1544302"/>
                          <a:pt x="0" y="1330950"/>
                        </a:cubicBezTo>
                        <a:cubicBezTo>
                          <a:pt x="9949" y="1117598"/>
                          <a:pt x="-8589" y="930197"/>
                          <a:pt x="0" y="742261"/>
                        </a:cubicBezTo>
                        <a:cubicBezTo>
                          <a:pt x="8589" y="554325"/>
                          <a:pt x="22344" y="15688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6CEA7-90AA-DD6D-988E-9C7B6FC0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53" y="4216898"/>
            <a:ext cx="6313788" cy="2997455"/>
          </a:xfrm>
          <a:prstGeom prst="rect">
            <a:avLst/>
          </a:prstGeom>
          <a:ln w="25400">
            <a:solidFill>
              <a:schemeClr val="accent1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9BFF2-82C4-F2F9-4678-F929B0C30855}"/>
              </a:ext>
            </a:extLst>
          </p:cNvPr>
          <p:cNvSpPr txBox="1"/>
          <p:nvPr/>
        </p:nvSpPr>
        <p:spPr>
          <a:xfrm>
            <a:off x="1844651" y="1742698"/>
            <a:ext cx="3453510" cy="929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SSGA Target Date Retirement Fund</a:t>
            </a:r>
          </a:p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Target Allocations</a:t>
            </a:r>
          </a:p>
          <a:p>
            <a:endParaRPr lang="en-US" sz="18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01EDB-BFF9-1E09-C73B-31B81905CE62}"/>
              </a:ext>
            </a:extLst>
          </p:cNvPr>
          <p:cNvSpPr txBox="1"/>
          <p:nvPr/>
        </p:nvSpPr>
        <p:spPr>
          <a:xfrm>
            <a:off x="7950298" y="3482205"/>
            <a:ext cx="6061496" cy="65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Connecticut Custom Target Date Retirement Fund</a:t>
            </a:r>
          </a:p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Target Allocations</a:t>
            </a:r>
          </a:p>
        </p:txBody>
      </p:sp>
    </p:spTree>
    <p:extLst>
      <p:ext uri="{BB962C8B-B14F-4D97-AF65-F5344CB8AC3E}">
        <p14:creationId xmlns:p14="http://schemas.microsoft.com/office/powerpoint/2010/main" val="1805823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BA62-236B-67A0-7EE7-CE872961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20" b="1" dirty="0"/>
              <a:t>Appendix: Underlying Funds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4A105-B0D8-F1EC-9D2F-5B25B23A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47FC5B-7ECF-D272-1CFB-4DED3931D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41" y="2741114"/>
            <a:ext cx="4524872" cy="3099796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216204-9F78-E62D-32F7-203B7823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913" y="2769593"/>
            <a:ext cx="4621518" cy="30997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FB111-4582-1994-65B6-041AD67355F2}"/>
              </a:ext>
            </a:extLst>
          </p:cNvPr>
          <p:cNvSpPr txBox="1"/>
          <p:nvPr/>
        </p:nvSpPr>
        <p:spPr>
          <a:xfrm>
            <a:off x="2034313" y="1931490"/>
            <a:ext cx="2980624" cy="650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SSGA Target Date Retirement </a:t>
            </a:r>
          </a:p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Underlying Funds</a:t>
            </a:r>
            <a:endParaRPr lang="en-US" sz="18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B83CF-9F89-B77F-6DD5-95B5121FFB7B}"/>
              </a:ext>
            </a:extLst>
          </p:cNvPr>
          <p:cNvSpPr txBox="1"/>
          <p:nvPr/>
        </p:nvSpPr>
        <p:spPr>
          <a:xfrm>
            <a:off x="7721108" y="1742505"/>
            <a:ext cx="4829508" cy="92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Connecticut Custom Target Date Retirement and           Risk-Based Model Portfolios</a:t>
            </a:r>
          </a:p>
          <a:p>
            <a:r>
              <a:rPr lang="en-US" sz="1813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Underlying Funds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EE619-4176-ED10-CB8F-5275DA99F5F4}"/>
              </a:ext>
            </a:extLst>
          </p:cNvPr>
          <p:cNvSpPr/>
          <p:nvPr/>
        </p:nvSpPr>
        <p:spPr>
          <a:xfrm>
            <a:off x="2034313" y="2663558"/>
            <a:ext cx="4723127" cy="3295282"/>
          </a:xfrm>
          <a:prstGeom prst="rect">
            <a:avLst/>
          </a:prstGeom>
          <a:noFill/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554DC-5C23-AA51-EEC5-EBB20A6599BA}"/>
              </a:ext>
            </a:extLst>
          </p:cNvPr>
          <p:cNvSpPr/>
          <p:nvPr/>
        </p:nvSpPr>
        <p:spPr>
          <a:xfrm>
            <a:off x="7721108" y="2708302"/>
            <a:ext cx="4723127" cy="3295282"/>
          </a:xfrm>
          <a:prstGeom prst="rect">
            <a:avLst/>
          </a:prstGeom>
          <a:noFill/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6"/>
          </a:p>
        </p:txBody>
      </p:sp>
    </p:spTree>
    <p:extLst>
      <p:ext uri="{BB962C8B-B14F-4D97-AF65-F5344CB8AC3E}">
        <p14:creationId xmlns:p14="http://schemas.microsoft.com/office/powerpoint/2010/main" val="278670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DFC9-1FB5-36E2-7716-7B2A7256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54471"/>
            <a:ext cx="11750636" cy="1358845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A Service Provider Offers: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2D9C-FDC3-F457-F001-3AE1E0B4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623" y="729770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B4A737B-6CC2-94C0-A502-2A1DABC0E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20694"/>
              </p:ext>
            </p:extLst>
          </p:nvPr>
        </p:nvGraphicFramePr>
        <p:xfrm>
          <a:off x="2675291" y="1836381"/>
          <a:ext cx="10696173" cy="53989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0757">
                  <a:extLst>
                    <a:ext uri="{9D8B030D-6E8A-4147-A177-3AD203B41FA5}">
                      <a16:colId xmlns:a16="http://schemas.microsoft.com/office/drawing/2014/main" val="1489161595"/>
                    </a:ext>
                  </a:extLst>
                </a:gridCol>
                <a:gridCol w="3496051">
                  <a:extLst>
                    <a:ext uri="{9D8B030D-6E8A-4147-A177-3AD203B41FA5}">
                      <a16:colId xmlns:a16="http://schemas.microsoft.com/office/drawing/2014/main" val="3494359878"/>
                    </a:ext>
                  </a:extLst>
                </a:gridCol>
                <a:gridCol w="3699365">
                  <a:extLst>
                    <a:ext uri="{9D8B030D-6E8A-4147-A177-3AD203B41FA5}">
                      <a16:colId xmlns:a16="http://schemas.microsoft.com/office/drawing/2014/main" val="425246657"/>
                    </a:ext>
                  </a:extLst>
                </a:gridCol>
              </a:tblGrid>
              <a:tr h="1126993"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cap="none" spc="0">
                          <a:solidFill>
                            <a:schemeClr val="bg1"/>
                          </a:solidFill>
                        </a:rPr>
                        <a:t>Online Customer Service</a:t>
                      </a:r>
                    </a:p>
                  </a:txBody>
                  <a:tcPr marL="184990" marR="142300" marT="142300" marB="142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cap="none" spc="0">
                          <a:solidFill>
                            <a:schemeClr val="bg1"/>
                          </a:solidFill>
                        </a:rPr>
                        <a:t>Customer Service Call Center</a:t>
                      </a:r>
                    </a:p>
                  </a:txBody>
                  <a:tcPr marL="184990" marR="142300" marT="142300" marB="142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cap="none" spc="0">
                          <a:solidFill>
                            <a:schemeClr val="bg1"/>
                          </a:solidFill>
                        </a:rPr>
                        <a:t>Complete Daily Transaction</a:t>
                      </a:r>
                    </a:p>
                  </a:txBody>
                  <a:tcPr marL="184990" marR="142300" marT="142300" marB="142300" anchor="ctr"/>
                </a:tc>
                <a:extLst>
                  <a:ext uri="{0D108BD9-81ED-4DB2-BD59-A6C34878D82A}">
                    <a16:rowId xmlns:a16="http://schemas.microsoft.com/office/drawing/2014/main" val="2476622597"/>
                  </a:ext>
                </a:extLst>
              </a:tr>
              <a:tr h="1646993"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Employee can review their account and make changes: contributions and investment allocations</a:t>
                      </a: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Employee can review their account and make changes: contributions and investment allocations</a:t>
                      </a: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Post contributions</a:t>
                      </a:r>
                    </a:p>
                  </a:txBody>
                  <a:tcPr marL="184990" marR="142300" marT="142300" marB="142300"/>
                </a:tc>
                <a:extLst>
                  <a:ext uri="{0D108BD9-81ED-4DB2-BD59-A6C34878D82A}">
                    <a16:rowId xmlns:a16="http://schemas.microsoft.com/office/drawing/2014/main" val="657639153"/>
                  </a:ext>
                </a:extLst>
              </a:tr>
              <a:tr h="965797"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Makes investment trades</a:t>
                      </a: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Makes investment trades</a:t>
                      </a: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Makes daily investment trades</a:t>
                      </a:r>
                    </a:p>
                  </a:txBody>
                  <a:tcPr marL="184990" marR="142300" marT="142300" marB="142300"/>
                </a:tc>
                <a:extLst>
                  <a:ext uri="{0D108BD9-81ED-4DB2-BD59-A6C34878D82A}">
                    <a16:rowId xmlns:a16="http://schemas.microsoft.com/office/drawing/2014/main" val="2595010219"/>
                  </a:ext>
                </a:extLst>
              </a:tr>
              <a:tr h="998384"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Review account history</a:t>
                      </a: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cap="none" spc="0">
                          <a:solidFill>
                            <a:schemeClr val="accent1"/>
                          </a:solidFill>
                        </a:rPr>
                        <a:t>Request transaction forms</a:t>
                      </a: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Processes withdrawals</a:t>
                      </a:r>
                    </a:p>
                  </a:txBody>
                  <a:tcPr marL="184990" marR="142300" marT="142300" marB="142300"/>
                </a:tc>
                <a:extLst>
                  <a:ext uri="{0D108BD9-81ED-4DB2-BD59-A6C34878D82A}">
                    <a16:rowId xmlns:a16="http://schemas.microsoft.com/office/drawing/2014/main" val="2933225239"/>
                  </a:ext>
                </a:extLst>
              </a:tr>
              <a:tr h="660783">
                <a:tc>
                  <a:txBody>
                    <a:bodyPr/>
                    <a:lstStyle/>
                    <a:p>
                      <a:pPr algn="l"/>
                      <a:r>
                        <a:rPr lang="en-US" sz="2200" b="1" cap="none" spc="0" dirty="0">
                          <a:solidFill>
                            <a:schemeClr val="accent1"/>
                          </a:solidFill>
                        </a:rPr>
                        <a:t>Educational materials</a:t>
                      </a: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endParaRPr lang="en-US" sz="2200" b="1" cap="none" spc="0">
                        <a:solidFill>
                          <a:schemeClr val="bg1"/>
                        </a:solidFill>
                      </a:endParaRPr>
                    </a:p>
                  </a:txBody>
                  <a:tcPr marL="184990" marR="142300" marT="142300" marB="142300"/>
                </a:tc>
                <a:tc>
                  <a:txBody>
                    <a:bodyPr/>
                    <a:lstStyle/>
                    <a:p>
                      <a:endParaRPr lang="en-US" sz="2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84990" marR="142300" marT="142300" marB="142300"/>
                </a:tc>
                <a:extLst>
                  <a:ext uri="{0D108BD9-81ED-4DB2-BD59-A6C34878D82A}">
                    <a16:rowId xmlns:a16="http://schemas.microsoft.com/office/drawing/2014/main" val="126029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2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EEEB-C9A2-C268-DC86-9900D398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070" y="54471"/>
            <a:ext cx="12155530" cy="1358845"/>
          </a:xfrm>
        </p:spPr>
        <p:txBody>
          <a:bodyPr anchor="ctr">
            <a:noAutofit/>
          </a:bodyPr>
          <a:lstStyle/>
          <a:p>
            <a:r>
              <a:rPr lang="en-US" b="1"/>
              <a:t>Other Important Decisions Impacted by Today’s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9A349-70EF-DB62-97C9-39E08E30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11143" y="714720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FC0BDC3-766D-B0B3-5F1C-6E388D2E3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128138"/>
              </p:ext>
            </p:extLst>
          </p:nvPr>
        </p:nvGraphicFramePr>
        <p:xfrm>
          <a:off x="2216964" y="1836382"/>
          <a:ext cx="11750636" cy="512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0207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0C56-5478-6D60-C190-54CB7CC5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54471"/>
            <a:ext cx="11750636" cy="135884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Decision Today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C6947-7832-688B-EDF5-575B79E9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43223" y="715736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6</a:t>
            </a:fld>
            <a:endParaRPr lang="en-US"/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C71026DC-ABEB-C07D-1F3C-0D4DFD749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077635"/>
              </p:ext>
            </p:extLst>
          </p:nvPr>
        </p:nvGraphicFramePr>
        <p:xfrm>
          <a:off x="2216964" y="1836382"/>
          <a:ext cx="11750636" cy="512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3396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71E748-4FDB-2D02-D018-E621DC69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Decision today will likely come down to </a:t>
            </a:r>
            <a:r>
              <a:rPr lang="en-US">
                <a:sym typeface="Symbol" panose="05050102010706020507" pitchFamily="18" charset="2"/>
              </a:rPr>
              <a:t></a:t>
            </a:r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E68E204-8B13-359C-C7E4-16DA9362FF2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1786961"/>
              </p:ext>
            </p:extLst>
          </p:nvPr>
        </p:nvGraphicFramePr>
        <p:xfrm>
          <a:off x="7099263" y="957453"/>
          <a:ext cx="6780031" cy="585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C2A75-3286-B7B9-2F30-DC67967B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80459" y="714290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069F-7B6C-79BA-0849-4F5BA5CE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0F92-8626-C0D0-D843-8F3A917D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69" b="1" dirty="0"/>
              <a:t>Decision Factors:  Program Structure</a:t>
            </a:r>
            <a:endParaRPr lang="en-US" sz="346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5C436-A0BB-6295-1E2E-FD1B4CAC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3979" y="7092325"/>
            <a:ext cx="1941655" cy="413809"/>
          </a:xfrm>
        </p:spPr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A46E6D-C2FD-B86D-2489-EA8245BE9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08923"/>
              </p:ext>
            </p:extLst>
          </p:nvPr>
        </p:nvGraphicFramePr>
        <p:xfrm>
          <a:off x="2104634" y="1581083"/>
          <a:ext cx="12305962" cy="5672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904">
                  <a:extLst>
                    <a:ext uri="{9D8B030D-6E8A-4147-A177-3AD203B41FA5}">
                      <a16:colId xmlns:a16="http://schemas.microsoft.com/office/drawing/2014/main" val="1971651511"/>
                    </a:ext>
                  </a:extLst>
                </a:gridCol>
                <a:gridCol w="4568529">
                  <a:extLst>
                    <a:ext uri="{9D8B030D-6E8A-4147-A177-3AD203B41FA5}">
                      <a16:colId xmlns:a16="http://schemas.microsoft.com/office/drawing/2014/main" val="2665952000"/>
                    </a:ext>
                  </a:extLst>
                </a:gridCol>
                <a:gridCol w="4568529">
                  <a:extLst>
                    <a:ext uri="{9D8B030D-6E8A-4147-A177-3AD203B41FA5}">
                      <a16:colId xmlns:a16="http://schemas.microsoft.com/office/drawing/2014/main" val="1761562397"/>
                    </a:ext>
                  </a:extLst>
                </a:gridCol>
              </a:tblGrid>
              <a:tr h="115289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02180" marR="102180" marT="51089" marB="510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aseline="0" dirty="0"/>
                        <a:t>Launch a Stand Alone Plan</a:t>
                      </a:r>
                    </a:p>
                  </a:txBody>
                  <a:tcPr marL="102180" marR="102180" marT="51089" marB="51089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aseline="0" dirty="0"/>
                        <a:t>Join a Partnership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4222864125"/>
                  </a:ext>
                </a:extLst>
              </a:tr>
              <a:tr h="903869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Program Control</a:t>
                      </a:r>
                    </a:p>
                  </a:txBody>
                  <a:tcPr marL="102180" marR="102180" marT="51089" marB="51089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More favorable</a:t>
                      </a:r>
                    </a:p>
                    <a:p>
                      <a:pPr algn="ctr"/>
                      <a:r>
                        <a:rPr lang="en-US" sz="23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[Board controls]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rgbClr val="FF0000"/>
                          </a:solidFill>
                        </a:rPr>
                        <a:t>Less favorable</a:t>
                      </a:r>
                    </a:p>
                    <a:p>
                      <a:pPr algn="ctr"/>
                      <a:r>
                        <a:rPr lang="en-US" sz="2300" b="1" i="1">
                          <a:solidFill>
                            <a:srgbClr val="FF0000"/>
                          </a:solidFill>
                        </a:rPr>
                        <a:t>[Initial decisions already made]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3759510976"/>
                  </a:ext>
                </a:extLst>
              </a:tr>
              <a:tr h="903869"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Investment Design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More favorable</a:t>
                      </a:r>
                    </a:p>
                    <a:p>
                      <a:pPr algn="ctr"/>
                      <a:r>
                        <a:rPr lang="en-US" sz="23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[Board controls]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Less favorable</a:t>
                      </a:r>
                    </a:p>
                    <a:p>
                      <a:pPr algn="ctr"/>
                      <a:r>
                        <a:rPr lang="en-US" sz="2300" b="1" i="1" dirty="0">
                          <a:solidFill>
                            <a:srgbClr val="FF0000"/>
                          </a:solidFill>
                        </a:rPr>
                        <a:t>[Initial decisions already made]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1530841400"/>
                  </a:ext>
                </a:extLst>
              </a:tr>
              <a:tr h="903869"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Timing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rgbClr val="FF0000"/>
                          </a:solidFill>
                        </a:rPr>
                        <a:t>Less favorable</a:t>
                      </a:r>
                    </a:p>
                    <a:p>
                      <a:pPr algn="ctr"/>
                      <a:r>
                        <a:rPr lang="en-US" sz="2300" b="1" i="1">
                          <a:solidFill>
                            <a:srgbClr val="FF0000"/>
                          </a:solidFill>
                        </a:rPr>
                        <a:t>[Longer to implement]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More favorable</a:t>
                      </a:r>
                    </a:p>
                    <a:p>
                      <a:pPr algn="ctr"/>
                      <a:r>
                        <a:rPr lang="en-US" sz="23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[Expedited implementation]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3946293307"/>
                  </a:ext>
                </a:extLst>
              </a:tr>
              <a:tr h="903869"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Participant Fees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rgbClr val="FF0000"/>
                          </a:solidFill>
                        </a:rPr>
                        <a:t>Less favorable</a:t>
                      </a:r>
                    </a:p>
                    <a:p>
                      <a:pPr algn="ctr"/>
                      <a:r>
                        <a:rPr lang="en-US" sz="2300" b="1" i="1">
                          <a:solidFill>
                            <a:srgbClr val="FF0000"/>
                          </a:solidFill>
                        </a:rPr>
                        <a:t>[Higher provider costs]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More favorable</a:t>
                      </a:r>
                    </a:p>
                    <a:p>
                      <a:pPr algn="ctr"/>
                      <a:r>
                        <a:rPr lang="en-US" sz="23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[Economies of scale sooner]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2460635196"/>
                  </a:ext>
                </a:extLst>
              </a:tr>
              <a:tr h="903869"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State Costs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rgbClr val="FF0000"/>
                          </a:solidFill>
                        </a:rPr>
                        <a:t>Less favorable</a:t>
                      </a:r>
                    </a:p>
                    <a:p>
                      <a:pPr algn="ctr"/>
                      <a:r>
                        <a:rPr lang="en-US" sz="2300" b="1" i="1">
                          <a:solidFill>
                            <a:srgbClr val="FF0000"/>
                          </a:solidFill>
                        </a:rPr>
                        <a:t>[Start-ups are expensive]</a:t>
                      </a:r>
                    </a:p>
                  </a:txBody>
                  <a:tcPr marL="102180" marR="102180" marT="51089" marB="51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More favorable</a:t>
                      </a:r>
                    </a:p>
                    <a:p>
                      <a:pPr algn="ctr"/>
                      <a:r>
                        <a:rPr lang="en-US" sz="23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[Economies of scale]</a:t>
                      </a:r>
                    </a:p>
                  </a:txBody>
                  <a:tcPr marL="102180" marR="102180" marT="51089" marB="51089" anchor="ctr"/>
                </a:tc>
                <a:extLst>
                  <a:ext uri="{0D108BD9-81ED-4DB2-BD59-A6C34878D82A}">
                    <a16:rowId xmlns:a16="http://schemas.microsoft.com/office/drawing/2014/main" val="110810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0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26E2-5E54-FDD0-D685-3123AE558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7FB493C-9D23-1D7F-4494-CA50EC42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964" y="54471"/>
            <a:ext cx="11750636" cy="13588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69" b="1" dirty="0"/>
              <a:t>Stand Alone vs. Partnership Decisions</a:t>
            </a:r>
            <a:br>
              <a:rPr lang="en-US" b="1" dirty="0"/>
            </a:br>
            <a:r>
              <a:rPr lang="en-US" sz="3129" dirty="0"/>
              <a:t>Benefits and Drawbacks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F6DF5-7A5D-A083-ED04-1CB756B9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964" y="1857228"/>
            <a:ext cx="5790168" cy="5120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88" b="1" u="sng" dirty="0">
                <a:solidFill>
                  <a:schemeClr val="accent1"/>
                </a:solidFill>
              </a:rPr>
              <a:t>Stand Alone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</a:p>
          <a:p>
            <a:r>
              <a:rPr lang="en-US" b="1" dirty="0"/>
              <a:t>Control over investment menu design</a:t>
            </a:r>
          </a:p>
          <a:p>
            <a:r>
              <a:rPr lang="en-US" b="1" dirty="0"/>
              <a:t>Ability to leverage institutional investment relationship and experience of team and consultants</a:t>
            </a:r>
          </a:p>
          <a:p>
            <a:r>
              <a:rPr lang="en-US" b="1" dirty="0"/>
              <a:t>Requires allocation of time and resources to make and monitor investment decisions</a:t>
            </a:r>
          </a:p>
          <a:p>
            <a:r>
              <a:rPr lang="en-US" b="1" dirty="0"/>
              <a:t>Increased oversight if creating custom target dates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34C986-6D65-AF83-F6C9-F3C0D6483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7430" y="1857228"/>
            <a:ext cx="5790168" cy="5120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88" b="1" u="sng">
                <a:solidFill>
                  <a:schemeClr val="accent1"/>
                </a:solidFill>
              </a:rPr>
              <a:t>Partnership</a:t>
            </a:r>
          </a:p>
          <a:p>
            <a:r>
              <a:rPr lang="en-US" b="1"/>
              <a:t>Partnership decides investment – MNSCRB would have one vote rather than complete control</a:t>
            </a:r>
          </a:p>
          <a:p>
            <a:r>
              <a:rPr lang="en-US" b="1"/>
              <a:t>Working with different states that may have different policies</a:t>
            </a:r>
          </a:p>
          <a:p>
            <a:r>
              <a:rPr lang="en-US" b="1"/>
              <a:t>Multiple states monitoring investments and sharing ideas</a:t>
            </a:r>
          </a:p>
          <a:p>
            <a:r>
              <a:rPr lang="en-US" b="1"/>
              <a:t>Ability to gather scale in assets possibly resulting in lower investment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C7941-35A9-AB78-8BF4-2E3279A1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31463" y="7177682"/>
            <a:ext cx="1634456" cy="408008"/>
          </a:xfrm>
        </p:spPr>
        <p:txBody>
          <a:bodyPr anchor="ctr">
            <a:normAutofit/>
          </a:bodyPr>
          <a:lstStyle/>
          <a:p>
            <a:pPr>
              <a:spcAft>
                <a:spcPts val="671"/>
              </a:spcAft>
            </a:pPr>
            <a:fld id="{48F63A3B-78C7-47BE-AE5E-E10140E04643}" type="slidenum">
              <a:rPr lang="en-US" smtClean="0"/>
              <a:pPr>
                <a:spcAft>
                  <a:spcPts val="671"/>
                </a:spcAft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0BFD9-E0A8-CB69-93CD-FB0B99E833A8}"/>
              </a:ext>
            </a:extLst>
          </p:cNvPr>
          <p:cNvSpPr txBox="1"/>
          <p:nvPr/>
        </p:nvSpPr>
        <p:spPr>
          <a:xfrm>
            <a:off x="7061830" y="1512760"/>
            <a:ext cx="1640514" cy="436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35" b="1"/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7237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C52F40-67C2-4B9E-AB53-0C284448C0A9}" vid="{3F781F3A-573A-4CCD-BFB9-F89AE60FD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b2b308-cd05-4541-a8b2-17944a20dfa0" xsi:nil="true"/>
    <lcf76f155ced4ddcb4097134ff3c332f xmlns="47525ce4-260b-40f3-9846-25b811e362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8A56FF14D494BB783E9AD571460B6" ma:contentTypeVersion="12" ma:contentTypeDescription="Create a new document." ma:contentTypeScope="" ma:versionID="8b4d6df7b3cd89849a44057b5590297e">
  <xsd:schema xmlns:xsd="http://www.w3.org/2001/XMLSchema" xmlns:xs="http://www.w3.org/2001/XMLSchema" xmlns:p="http://schemas.microsoft.com/office/2006/metadata/properties" xmlns:ns2="47525ce4-260b-40f3-9846-25b811e3622c" xmlns:ns3="49b2b308-cd05-4541-a8b2-17944a20dfa0" targetNamespace="http://schemas.microsoft.com/office/2006/metadata/properties" ma:root="true" ma:fieldsID="dd8e43166fd6f735c698293537e16ce9" ns2:_="" ns3:_="">
    <xsd:import namespace="47525ce4-260b-40f3-9846-25b811e3622c"/>
    <xsd:import namespace="49b2b308-cd05-4541-a8b2-17944a20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25ce4-260b-40f3-9846-25b811e36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2b308-cd05-4541-a8b2-17944a20dfa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da12ea8-cdae-4325-b514-4ee5653fed2c}" ma:internalName="TaxCatchAll" ma:showField="CatchAllData" ma:web="49b2b308-cd05-4541-a8b2-17944a20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47525ce4-260b-40f3-9846-25b811e3622c"/>
    <ds:schemaRef ds:uri="49b2b308-cd05-4541-a8b2-17944a20dfa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70E594-D45C-4A1C-8EF4-44EE2A245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25ce4-260b-40f3-9846-25b811e3622c"/>
    <ds:schemaRef ds:uri="49b2b308-cd05-4541-a8b2-17944a20d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1213</TotalTime>
  <Words>3351</Words>
  <Application>Microsoft Office PowerPoint</Application>
  <PresentationFormat>Custom</PresentationFormat>
  <Paragraphs>715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Aptos Narrow</vt:lpstr>
      <vt:lpstr>Arial</vt:lpstr>
      <vt:lpstr>Calibri</vt:lpstr>
      <vt:lpstr>Symbol</vt:lpstr>
      <vt:lpstr>Minnesota</vt:lpstr>
      <vt:lpstr>Board Meeting</vt:lpstr>
      <vt:lpstr>PowerPoint Presentation</vt:lpstr>
      <vt:lpstr>PowerPoint Presentation</vt:lpstr>
      <vt:lpstr>A Service Provider Offers:</vt:lpstr>
      <vt:lpstr>Other Important Decisions Impacted by Today’s Decision</vt:lpstr>
      <vt:lpstr>Decision Today</vt:lpstr>
      <vt:lpstr>Decision today will likely come down to </vt:lpstr>
      <vt:lpstr>Decision Factors:  Program Structure</vt:lpstr>
      <vt:lpstr>Stand Alone vs. Partnership Decisions Benefits and Drawbacks</vt:lpstr>
      <vt:lpstr>Stand Alone vs. Partnership Decisions Benefits and Drawbacks</vt:lpstr>
      <vt:lpstr>Process to Hire a Service Provider | Enter into a Partnership</vt:lpstr>
      <vt:lpstr>Review Team</vt:lpstr>
      <vt:lpstr>Critical Items to Consider when selecting a Service Provider</vt:lpstr>
      <vt:lpstr>Service Provider Review</vt:lpstr>
      <vt:lpstr>Stand Alone RFP Review</vt:lpstr>
      <vt:lpstr>Proposed Stand Alone Plan Fee Structures</vt:lpstr>
      <vt:lpstr>PowerPoint Presentation</vt:lpstr>
      <vt:lpstr>Proposed Fee Breakpoints</vt:lpstr>
      <vt:lpstr>Appropriation Analysis</vt:lpstr>
      <vt:lpstr>Additional Participant Fees</vt:lpstr>
      <vt:lpstr>Investment Analysis:  Investment Responsibilities </vt:lpstr>
      <vt:lpstr>Investment Analysis:  Building the Investment Menu  </vt:lpstr>
      <vt:lpstr>Investment Analysis:  Investment Menu Design</vt:lpstr>
      <vt:lpstr>Investment Analysis:  Investment Management Expenses</vt:lpstr>
      <vt:lpstr>Investment Analysis:  Default Investment Expenses</vt:lpstr>
      <vt:lpstr>Investment Analysis:  Summary of Program Options  </vt:lpstr>
      <vt:lpstr>Appendix – Program Matters</vt:lpstr>
      <vt:lpstr>Service Provider Fees</vt:lpstr>
      <vt:lpstr>Asset-based Fee vs. Dollar-based Fee</vt:lpstr>
      <vt:lpstr>Colorado Partnership Statistics</vt:lpstr>
      <vt:lpstr>Connecticut Partnership Statistics</vt:lpstr>
      <vt:lpstr>Phased Enrollment and Compliance Timeline FIRST PHASE EXPECTED TO START THE 1ST QUARTER OF 2026</vt:lpstr>
      <vt:lpstr>Appendix – Investment Analysis</vt:lpstr>
      <vt:lpstr>Appendix: Target Retirement Date Funds Performance</vt:lpstr>
      <vt:lpstr>Appendix: Stand Alone &amp; Risk Based Performance</vt:lpstr>
      <vt:lpstr> Appendix: Partnerships Available to Minnesota</vt:lpstr>
      <vt:lpstr>Appendix: Target Allocations</vt:lpstr>
      <vt:lpstr>Appendix: Underlying Funds </vt:lpstr>
    </vt:vector>
  </TitlesOfParts>
  <Company>State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Martinez, Kristi (SCRB)</dc:creator>
  <cp:keywords/>
  <dc:description/>
  <cp:lastModifiedBy>Martinez, Kristi (SCRB)</cp:lastModifiedBy>
  <cp:revision>8</cp:revision>
  <cp:lastPrinted>2025-06-13T14:27:45Z</cp:lastPrinted>
  <dcterms:created xsi:type="dcterms:W3CDTF">2024-12-31T16:39:50Z</dcterms:created>
  <dcterms:modified xsi:type="dcterms:W3CDTF">2025-06-17T13:45:02Z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2.1</vt:lpwstr>
  </property>
  <property fmtid="{D5CDD505-2E9C-101B-9397-08002B2CF9AE}" pid="3" name="MediaServiceImageTags">
    <vt:lpwstr/>
  </property>
  <property fmtid="{D5CDD505-2E9C-101B-9397-08002B2CF9AE}" pid="4" name="Order">
    <vt:r8>36300</vt:r8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ContentTypeId">
    <vt:lpwstr>0x0101008588A56FF14D494BB783E9AD571460B6</vt:lpwstr>
  </property>
</Properties>
</file>