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17"/>
  </p:notesMasterIdLst>
  <p:sldIdLst>
    <p:sldId id="271" r:id="rId5"/>
    <p:sldId id="256" r:id="rId6"/>
    <p:sldId id="257" r:id="rId7"/>
    <p:sldId id="269" r:id="rId8"/>
    <p:sldId id="270" r:id="rId9"/>
    <p:sldId id="263" r:id="rId10"/>
    <p:sldId id="264" r:id="rId11"/>
    <p:sldId id="268" r:id="rId12"/>
    <p:sldId id="272" r:id="rId13"/>
    <p:sldId id="265" r:id="rId14"/>
    <p:sldId id="266" r:id="rId15"/>
    <p:sldId id="267" r:id="rId16"/>
  </p:sldIdLst>
  <p:sldSz cx="12192000" cy="6858000"/>
  <p:notesSz cx="6950075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3164"/>
    <a:srgbClr val="16197A"/>
    <a:srgbClr val="14147A"/>
    <a:srgbClr val="0D0D4F"/>
    <a:srgbClr val="0B1F51"/>
    <a:srgbClr val="1234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F77D62-9AC3-4A64-9233-D8EC39D35D5E}" v="21" dt="2024-12-05T14:38:41.63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28" autoAdjust="0"/>
    <p:restoredTop sz="94660"/>
  </p:normalViewPr>
  <p:slideViewPr>
    <p:cSldViewPr snapToGrid="0">
      <p:cViewPr varScale="1">
        <p:scale>
          <a:sx n="82" d="100"/>
          <a:sy n="82" d="100"/>
        </p:scale>
        <p:origin x="62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10" Type="http://schemas.openxmlformats.org/officeDocument/2006/relationships/image" Target="../media/image14.svg"/><Relationship Id="rId4" Type="http://schemas.openxmlformats.org/officeDocument/2006/relationships/image" Target="../media/image8.svg"/><Relationship Id="rId9" Type="http://schemas.openxmlformats.org/officeDocument/2006/relationships/image" Target="../media/image13.pn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10" Type="http://schemas.openxmlformats.org/officeDocument/2006/relationships/image" Target="../media/image14.svg"/><Relationship Id="rId4" Type="http://schemas.openxmlformats.org/officeDocument/2006/relationships/image" Target="../media/image8.svg"/><Relationship Id="rId9" Type="http://schemas.openxmlformats.org/officeDocument/2006/relationships/image" Target="../media/image13.pn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10" Type="http://schemas.openxmlformats.org/officeDocument/2006/relationships/image" Target="../media/image14.svg"/><Relationship Id="rId4" Type="http://schemas.openxmlformats.org/officeDocument/2006/relationships/image" Target="../media/image8.svg"/><Relationship Id="rId9" Type="http://schemas.openxmlformats.org/officeDocument/2006/relationships/image" Target="../media/image13.pn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10" Type="http://schemas.openxmlformats.org/officeDocument/2006/relationships/image" Target="../media/image14.svg"/><Relationship Id="rId4" Type="http://schemas.openxmlformats.org/officeDocument/2006/relationships/image" Target="../media/image8.svg"/><Relationship Id="rId9" Type="http://schemas.openxmlformats.org/officeDocument/2006/relationships/image" Target="../media/image1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C509F4-ECAF-4C5D-A53F-F41A921E4C4F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662DB8C-1910-4357-B215-B5658AE1E164}">
      <dgm:prSet/>
      <dgm:spPr/>
      <dgm:t>
        <a:bodyPr/>
        <a:lstStyle/>
        <a:p>
          <a:r>
            <a:rPr lang="en-US" b="1" dirty="0">
              <a:solidFill>
                <a:schemeClr val="accent2"/>
              </a:solidFill>
            </a:rPr>
            <a:t>Months 1 to 6    Employer is notified of enrollment phase</a:t>
          </a:r>
        </a:p>
      </dgm:t>
    </dgm:pt>
    <dgm:pt modelId="{8F8498CC-6EA2-423B-BA63-8DFC550EA23B}" type="parTrans" cxnId="{5C996708-512D-4B3D-8104-DF76B3E5026A}">
      <dgm:prSet/>
      <dgm:spPr/>
      <dgm:t>
        <a:bodyPr/>
        <a:lstStyle/>
        <a:p>
          <a:endParaRPr lang="en-US"/>
        </a:p>
      </dgm:t>
    </dgm:pt>
    <dgm:pt modelId="{07D2B201-FE77-45A7-95EB-BEF79C5828B3}" type="sibTrans" cxnId="{5C996708-512D-4B3D-8104-DF76B3E5026A}">
      <dgm:prSet/>
      <dgm:spPr/>
      <dgm:t>
        <a:bodyPr/>
        <a:lstStyle/>
        <a:p>
          <a:endParaRPr lang="en-US"/>
        </a:p>
      </dgm:t>
    </dgm:pt>
    <dgm:pt modelId="{1CE762CF-D861-4227-B057-BC92650A4FDB}">
      <dgm:prSet/>
      <dgm:spPr/>
      <dgm:t>
        <a:bodyPr/>
        <a:lstStyle/>
        <a:p>
          <a:r>
            <a:rPr lang="en-US" b="1" dirty="0">
              <a:solidFill>
                <a:schemeClr val="accent2"/>
              </a:solidFill>
            </a:rPr>
            <a:t>Months 7 to 18 	Written notices to employers – no penalty</a:t>
          </a:r>
        </a:p>
      </dgm:t>
    </dgm:pt>
    <dgm:pt modelId="{28C3B6A5-41E4-4B0D-AABF-67E3380C2C0C}" type="parTrans" cxnId="{C32D5970-B5D1-4FD9-86CB-8950AB16A191}">
      <dgm:prSet/>
      <dgm:spPr/>
      <dgm:t>
        <a:bodyPr/>
        <a:lstStyle/>
        <a:p>
          <a:endParaRPr lang="en-US"/>
        </a:p>
      </dgm:t>
    </dgm:pt>
    <dgm:pt modelId="{575CF054-AFCC-4E9E-9C5C-5A40311767F7}" type="sibTrans" cxnId="{C32D5970-B5D1-4FD9-86CB-8950AB16A191}">
      <dgm:prSet/>
      <dgm:spPr/>
      <dgm:t>
        <a:bodyPr/>
        <a:lstStyle/>
        <a:p>
          <a:endParaRPr lang="en-US"/>
        </a:p>
      </dgm:t>
    </dgm:pt>
    <dgm:pt modelId="{133FF9B6-F57F-4238-8ADB-3C0FA4049C7C}">
      <dgm:prSet/>
      <dgm:spPr/>
      <dgm:t>
        <a:bodyPr/>
        <a:lstStyle/>
        <a:p>
          <a:r>
            <a:rPr lang="en-US" b="1" dirty="0">
              <a:solidFill>
                <a:schemeClr val="accent2"/>
              </a:solidFill>
            </a:rPr>
            <a:t>Months 19 to 24	Send two certified letter to employers explain 				penalty will be imposed after 24-month period.</a:t>
          </a:r>
        </a:p>
      </dgm:t>
    </dgm:pt>
    <dgm:pt modelId="{E8A287F4-5927-4F75-89AE-7672E03578E1}" type="parTrans" cxnId="{B8BA1506-8AC5-495F-9B69-C41B5DBA11AF}">
      <dgm:prSet/>
      <dgm:spPr/>
      <dgm:t>
        <a:bodyPr/>
        <a:lstStyle/>
        <a:p>
          <a:endParaRPr lang="en-US"/>
        </a:p>
      </dgm:t>
    </dgm:pt>
    <dgm:pt modelId="{421CC253-1D3A-4F50-A6C7-031EE9FE77AA}" type="sibTrans" cxnId="{B8BA1506-8AC5-495F-9B69-C41B5DBA11AF}">
      <dgm:prSet/>
      <dgm:spPr/>
      <dgm:t>
        <a:bodyPr/>
        <a:lstStyle/>
        <a:p>
          <a:endParaRPr lang="en-US"/>
        </a:p>
      </dgm:t>
    </dgm:pt>
    <dgm:pt modelId="{130B6C1A-36C0-415B-89AA-459C272E493E}">
      <dgm:prSet/>
      <dgm:spPr/>
      <dgm:t>
        <a:bodyPr/>
        <a:lstStyle/>
        <a:p>
          <a:r>
            <a:rPr lang="en-US" b="1" dirty="0">
              <a:solidFill>
                <a:schemeClr val="accent2"/>
              </a:solidFill>
            </a:rPr>
            <a:t>After 24 months	A penalty or $100/employee</a:t>
          </a:r>
        </a:p>
      </dgm:t>
    </dgm:pt>
    <dgm:pt modelId="{D9DA3D62-6C05-4260-87E4-DA8E2A750666}" type="parTrans" cxnId="{2E3D3FBD-EC0A-4673-ABEA-6960F3E6FA4C}">
      <dgm:prSet/>
      <dgm:spPr/>
      <dgm:t>
        <a:bodyPr/>
        <a:lstStyle/>
        <a:p>
          <a:endParaRPr lang="en-US"/>
        </a:p>
      </dgm:t>
    </dgm:pt>
    <dgm:pt modelId="{68175006-C6A5-47BA-B03B-357730EE2151}" type="sibTrans" cxnId="{2E3D3FBD-EC0A-4673-ABEA-6960F3E6FA4C}">
      <dgm:prSet/>
      <dgm:spPr/>
      <dgm:t>
        <a:bodyPr/>
        <a:lstStyle/>
        <a:p>
          <a:endParaRPr lang="en-US"/>
        </a:p>
      </dgm:t>
    </dgm:pt>
    <dgm:pt modelId="{DCCED3CE-731D-4CFF-9546-4C6DEA4E6774}">
      <dgm:prSet/>
      <dgm:spPr/>
      <dgm:t>
        <a:bodyPr/>
        <a:lstStyle/>
        <a:p>
          <a:r>
            <a:rPr lang="en-US" b="1" dirty="0">
              <a:solidFill>
                <a:schemeClr val="accent2"/>
              </a:solidFill>
            </a:rPr>
            <a:t>Maximum Employer penalty of $4,000</a:t>
          </a:r>
        </a:p>
      </dgm:t>
    </dgm:pt>
    <dgm:pt modelId="{CC4EEA29-CC74-45EC-A831-8596589E3189}" type="parTrans" cxnId="{DE2AA7B0-68D1-496F-9610-7FADCBD4F243}">
      <dgm:prSet/>
      <dgm:spPr/>
      <dgm:t>
        <a:bodyPr/>
        <a:lstStyle/>
        <a:p>
          <a:endParaRPr lang="en-US"/>
        </a:p>
      </dgm:t>
    </dgm:pt>
    <dgm:pt modelId="{FB8251BC-8EAA-47AB-AF79-D184AC1F9198}" type="sibTrans" cxnId="{DE2AA7B0-68D1-496F-9610-7FADCBD4F243}">
      <dgm:prSet/>
      <dgm:spPr/>
      <dgm:t>
        <a:bodyPr/>
        <a:lstStyle/>
        <a:p>
          <a:endParaRPr lang="en-US"/>
        </a:p>
      </dgm:t>
    </dgm:pt>
    <dgm:pt modelId="{30781A06-0BBB-4644-820A-41A7B5853D65}" type="pres">
      <dgm:prSet presAssocID="{F2C509F4-ECAF-4C5D-A53F-F41A921E4C4F}" presName="outerComposite" presStyleCnt="0">
        <dgm:presLayoutVars>
          <dgm:chMax val="5"/>
          <dgm:dir/>
          <dgm:resizeHandles val="exact"/>
        </dgm:presLayoutVars>
      </dgm:prSet>
      <dgm:spPr/>
    </dgm:pt>
    <dgm:pt modelId="{7357C493-98D0-47F1-8E10-4242AA419282}" type="pres">
      <dgm:prSet presAssocID="{F2C509F4-ECAF-4C5D-A53F-F41A921E4C4F}" presName="dummyMaxCanvas" presStyleCnt="0">
        <dgm:presLayoutVars/>
      </dgm:prSet>
      <dgm:spPr/>
    </dgm:pt>
    <dgm:pt modelId="{D6D92099-30A5-4813-BF98-97607F4403D5}" type="pres">
      <dgm:prSet presAssocID="{F2C509F4-ECAF-4C5D-A53F-F41A921E4C4F}" presName="FourNodes_1" presStyleLbl="node1" presStyleIdx="0" presStyleCnt="4">
        <dgm:presLayoutVars>
          <dgm:bulletEnabled val="1"/>
        </dgm:presLayoutVars>
      </dgm:prSet>
      <dgm:spPr/>
    </dgm:pt>
    <dgm:pt modelId="{36CBF32E-9F14-4791-B169-820647670E17}" type="pres">
      <dgm:prSet presAssocID="{F2C509F4-ECAF-4C5D-A53F-F41A921E4C4F}" presName="FourNodes_2" presStyleLbl="node1" presStyleIdx="1" presStyleCnt="4">
        <dgm:presLayoutVars>
          <dgm:bulletEnabled val="1"/>
        </dgm:presLayoutVars>
      </dgm:prSet>
      <dgm:spPr/>
    </dgm:pt>
    <dgm:pt modelId="{180F060D-8F92-4CDA-86AC-F87B3373F7D6}" type="pres">
      <dgm:prSet presAssocID="{F2C509F4-ECAF-4C5D-A53F-F41A921E4C4F}" presName="FourNodes_3" presStyleLbl="node1" presStyleIdx="2" presStyleCnt="4">
        <dgm:presLayoutVars>
          <dgm:bulletEnabled val="1"/>
        </dgm:presLayoutVars>
      </dgm:prSet>
      <dgm:spPr/>
    </dgm:pt>
    <dgm:pt modelId="{6539432A-A239-4C47-8806-B237EA3751DA}" type="pres">
      <dgm:prSet presAssocID="{F2C509F4-ECAF-4C5D-A53F-F41A921E4C4F}" presName="FourNodes_4" presStyleLbl="node1" presStyleIdx="3" presStyleCnt="4">
        <dgm:presLayoutVars>
          <dgm:bulletEnabled val="1"/>
        </dgm:presLayoutVars>
      </dgm:prSet>
      <dgm:spPr/>
    </dgm:pt>
    <dgm:pt modelId="{36C94B3B-7316-418E-82E8-638C2029417B}" type="pres">
      <dgm:prSet presAssocID="{F2C509F4-ECAF-4C5D-A53F-F41A921E4C4F}" presName="FourConn_1-2" presStyleLbl="fgAccFollowNode1" presStyleIdx="0" presStyleCnt="3">
        <dgm:presLayoutVars>
          <dgm:bulletEnabled val="1"/>
        </dgm:presLayoutVars>
      </dgm:prSet>
      <dgm:spPr/>
    </dgm:pt>
    <dgm:pt modelId="{D317127E-5017-4F23-B232-B59D5658AE20}" type="pres">
      <dgm:prSet presAssocID="{F2C509F4-ECAF-4C5D-A53F-F41A921E4C4F}" presName="FourConn_2-3" presStyleLbl="fgAccFollowNode1" presStyleIdx="1" presStyleCnt="3">
        <dgm:presLayoutVars>
          <dgm:bulletEnabled val="1"/>
        </dgm:presLayoutVars>
      </dgm:prSet>
      <dgm:spPr/>
    </dgm:pt>
    <dgm:pt modelId="{CCBAF81E-86BB-428D-B451-BC0F1962253F}" type="pres">
      <dgm:prSet presAssocID="{F2C509F4-ECAF-4C5D-A53F-F41A921E4C4F}" presName="FourConn_3-4" presStyleLbl="fgAccFollowNode1" presStyleIdx="2" presStyleCnt="3">
        <dgm:presLayoutVars>
          <dgm:bulletEnabled val="1"/>
        </dgm:presLayoutVars>
      </dgm:prSet>
      <dgm:spPr/>
    </dgm:pt>
    <dgm:pt modelId="{F8FF2E80-CF28-4C12-9CBD-EA3A649093AE}" type="pres">
      <dgm:prSet presAssocID="{F2C509F4-ECAF-4C5D-A53F-F41A921E4C4F}" presName="FourNodes_1_text" presStyleLbl="node1" presStyleIdx="3" presStyleCnt="4">
        <dgm:presLayoutVars>
          <dgm:bulletEnabled val="1"/>
        </dgm:presLayoutVars>
      </dgm:prSet>
      <dgm:spPr/>
    </dgm:pt>
    <dgm:pt modelId="{03EFD465-22A1-44FC-A082-882EA61DB6CE}" type="pres">
      <dgm:prSet presAssocID="{F2C509F4-ECAF-4C5D-A53F-F41A921E4C4F}" presName="FourNodes_2_text" presStyleLbl="node1" presStyleIdx="3" presStyleCnt="4">
        <dgm:presLayoutVars>
          <dgm:bulletEnabled val="1"/>
        </dgm:presLayoutVars>
      </dgm:prSet>
      <dgm:spPr/>
    </dgm:pt>
    <dgm:pt modelId="{93D1424B-8F25-4451-8D14-43E9F8FB7E77}" type="pres">
      <dgm:prSet presAssocID="{F2C509F4-ECAF-4C5D-A53F-F41A921E4C4F}" presName="FourNodes_3_text" presStyleLbl="node1" presStyleIdx="3" presStyleCnt="4">
        <dgm:presLayoutVars>
          <dgm:bulletEnabled val="1"/>
        </dgm:presLayoutVars>
      </dgm:prSet>
      <dgm:spPr/>
    </dgm:pt>
    <dgm:pt modelId="{08D29925-77A3-4F49-9B1E-5375C3671EF0}" type="pres">
      <dgm:prSet presAssocID="{F2C509F4-ECAF-4C5D-A53F-F41A921E4C4F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01B73402-8D63-460B-BEDF-0DC234798916}" type="presOf" srcId="{07D2B201-FE77-45A7-95EB-BEF79C5828B3}" destId="{36C94B3B-7316-418E-82E8-638C2029417B}" srcOrd="0" destOrd="0" presId="urn:microsoft.com/office/officeart/2005/8/layout/vProcess5"/>
    <dgm:cxn modelId="{A311E804-887F-40F6-885A-3882D4C4FD69}" type="presOf" srcId="{DCCED3CE-731D-4CFF-9546-4C6DEA4E6774}" destId="{6539432A-A239-4C47-8806-B237EA3751DA}" srcOrd="0" destOrd="1" presId="urn:microsoft.com/office/officeart/2005/8/layout/vProcess5"/>
    <dgm:cxn modelId="{B8BA1506-8AC5-495F-9B69-C41B5DBA11AF}" srcId="{F2C509F4-ECAF-4C5D-A53F-F41A921E4C4F}" destId="{133FF9B6-F57F-4238-8ADB-3C0FA4049C7C}" srcOrd="2" destOrd="0" parTransId="{E8A287F4-5927-4F75-89AE-7672E03578E1}" sibTransId="{421CC253-1D3A-4F50-A6C7-031EE9FE77AA}"/>
    <dgm:cxn modelId="{5C996708-512D-4B3D-8104-DF76B3E5026A}" srcId="{F2C509F4-ECAF-4C5D-A53F-F41A921E4C4F}" destId="{8662DB8C-1910-4357-B215-B5658AE1E164}" srcOrd="0" destOrd="0" parTransId="{8F8498CC-6EA2-423B-BA63-8DFC550EA23B}" sibTransId="{07D2B201-FE77-45A7-95EB-BEF79C5828B3}"/>
    <dgm:cxn modelId="{D7929626-F22C-4CBB-A1A6-95B5F17D9FAA}" type="presOf" srcId="{575CF054-AFCC-4E9E-9C5C-5A40311767F7}" destId="{D317127E-5017-4F23-B232-B59D5658AE20}" srcOrd="0" destOrd="0" presId="urn:microsoft.com/office/officeart/2005/8/layout/vProcess5"/>
    <dgm:cxn modelId="{18C7B15F-3705-40A0-B260-4C5E73405C7F}" type="presOf" srcId="{8662DB8C-1910-4357-B215-B5658AE1E164}" destId="{D6D92099-30A5-4813-BF98-97607F4403D5}" srcOrd="0" destOrd="0" presId="urn:microsoft.com/office/officeart/2005/8/layout/vProcess5"/>
    <dgm:cxn modelId="{94410548-2F2C-42D9-A7AB-A9F556995BC5}" type="presOf" srcId="{133FF9B6-F57F-4238-8ADB-3C0FA4049C7C}" destId="{180F060D-8F92-4CDA-86AC-F87B3373F7D6}" srcOrd="0" destOrd="0" presId="urn:microsoft.com/office/officeart/2005/8/layout/vProcess5"/>
    <dgm:cxn modelId="{61082A69-73EE-4288-9E98-02985BE1424F}" type="presOf" srcId="{DCCED3CE-731D-4CFF-9546-4C6DEA4E6774}" destId="{08D29925-77A3-4F49-9B1E-5375C3671EF0}" srcOrd="1" destOrd="1" presId="urn:microsoft.com/office/officeart/2005/8/layout/vProcess5"/>
    <dgm:cxn modelId="{5D933469-AD2B-4FAF-AB12-C6CF05358B93}" type="presOf" srcId="{133FF9B6-F57F-4238-8ADB-3C0FA4049C7C}" destId="{93D1424B-8F25-4451-8D14-43E9F8FB7E77}" srcOrd="1" destOrd="0" presId="urn:microsoft.com/office/officeart/2005/8/layout/vProcess5"/>
    <dgm:cxn modelId="{E1BB574C-B4F0-4B0D-8EE0-33E1E724EE8C}" type="presOf" srcId="{1CE762CF-D861-4227-B057-BC92650A4FDB}" destId="{03EFD465-22A1-44FC-A082-882EA61DB6CE}" srcOrd="1" destOrd="0" presId="urn:microsoft.com/office/officeart/2005/8/layout/vProcess5"/>
    <dgm:cxn modelId="{C32D5970-B5D1-4FD9-86CB-8950AB16A191}" srcId="{F2C509F4-ECAF-4C5D-A53F-F41A921E4C4F}" destId="{1CE762CF-D861-4227-B057-BC92650A4FDB}" srcOrd="1" destOrd="0" parTransId="{28C3B6A5-41E4-4B0D-AABF-67E3380C2C0C}" sibTransId="{575CF054-AFCC-4E9E-9C5C-5A40311767F7}"/>
    <dgm:cxn modelId="{F617049E-6F2D-4621-8487-BE21B68C1970}" type="presOf" srcId="{130B6C1A-36C0-415B-89AA-459C272E493E}" destId="{08D29925-77A3-4F49-9B1E-5375C3671EF0}" srcOrd="1" destOrd="0" presId="urn:microsoft.com/office/officeart/2005/8/layout/vProcess5"/>
    <dgm:cxn modelId="{0EE71DA9-9FEF-4EA7-B0DC-3346BD4AB4C8}" type="presOf" srcId="{1CE762CF-D861-4227-B057-BC92650A4FDB}" destId="{36CBF32E-9F14-4791-B169-820647670E17}" srcOrd="0" destOrd="0" presId="urn:microsoft.com/office/officeart/2005/8/layout/vProcess5"/>
    <dgm:cxn modelId="{DE2AA7B0-68D1-496F-9610-7FADCBD4F243}" srcId="{130B6C1A-36C0-415B-89AA-459C272E493E}" destId="{DCCED3CE-731D-4CFF-9546-4C6DEA4E6774}" srcOrd="0" destOrd="0" parTransId="{CC4EEA29-CC74-45EC-A831-8596589E3189}" sibTransId="{FB8251BC-8EAA-47AB-AF79-D184AC1F9198}"/>
    <dgm:cxn modelId="{2E3D3FBD-EC0A-4673-ABEA-6960F3E6FA4C}" srcId="{F2C509F4-ECAF-4C5D-A53F-F41A921E4C4F}" destId="{130B6C1A-36C0-415B-89AA-459C272E493E}" srcOrd="3" destOrd="0" parTransId="{D9DA3D62-6C05-4260-87E4-DA8E2A750666}" sibTransId="{68175006-C6A5-47BA-B03B-357730EE2151}"/>
    <dgm:cxn modelId="{B3A919C1-0A14-4F28-85BD-74898B423681}" type="presOf" srcId="{F2C509F4-ECAF-4C5D-A53F-F41A921E4C4F}" destId="{30781A06-0BBB-4644-820A-41A7B5853D65}" srcOrd="0" destOrd="0" presId="urn:microsoft.com/office/officeart/2005/8/layout/vProcess5"/>
    <dgm:cxn modelId="{012E76CC-DD7A-4019-83DC-71EAB436FD05}" type="presOf" srcId="{8662DB8C-1910-4357-B215-B5658AE1E164}" destId="{F8FF2E80-CF28-4C12-9CBD-EA3A649093AE}" srcOrd="1" destOrd="0" presId="urn:microsoft.com/office/officeart/2005/8/layout/vProcess5"/>
    <dgm:cxn modelId="{6D7118DD-4D91-4A37-9B1B-4623764B487B}" type="presOf" srcId="{130B6C1A-36C0-415B-89AA-459C272E493E}" destId="{6539432A-A239-4C47-8806-B237EA3751DA}" srcOrd="0" destOrd="0" presId="urn:microsoft.com/office/officeart/2005/8/layout/vProcess5"/>
    <dgm:cxn modelId="{922C6CDE-151F-4AB2-BF18-F19AEA4FC642}" type="presOf" srcId="{421CC253-1D3A-4F50-A6C7-031EE9FE77AA}" destId="{CCBAF81E-86BB-428D-B451-BC0F1962253F}" srcOrd="0" destOrd="0" presId="urn:microsoft.com/office/officeart/2005/8/layout/vProcess5"/>
    <dgm:cxn modelId="{374574F5-3BAD-43C1-A1F5-1855040FD839}" type="presParOf" srcId="{30781A06-0BBB-4644-820A-41A7B5853D65}" destId="{7357C493-98D0-47F1-8E10-4242AA419282}" srcOrd="0" destOrd="0" presId="urn:microsoft.com/office/officeart/2005/8/layout/vProcess5"/>
    <dgm:cxn modelId="{B9420C06-555F-431F-864F-5CF58469A8A0}" type="presParOf" srcId="{30781A06-0BBB-4644-820A-41A7B5853D65}" destId="{D6D92099-30A5-4813-BF98-97607F4403D5}" srcOrd="1" destOrd="0" presId="urn:microsoft.com/office/officeart/2005/8/layout/vProcess5"/>
    <dgm:cxn modelId="{25D2EEF5-9809-4854-8E0C-0563811FF267}" type="presParOf" srcId="{30781A06-0BBB-4644-820A-41A7B5853D65}" destId="{36CBF32E-9F14-4791-B169-820647670E17}" srcOrd="2" destOrd="0" presId="urn:microsoft.com/office/officeart/2005/8/layout/vProcess5"/>
    <dgm:cxn modelId="{D0A66BEF-B421-4BE1-997D-8245F1AD8A29}" type="presParOf" srcId="{30781A06-0BBB-4644-820A-41A7B5853D65}" destId="{180F060D-8F92-4CDA-86AC-F87B3373F7D6}" srcOrd="3" destOrd="0" presId="urn:microsoft.com/office/officeart/2005/8/layout/vProcess5"/>
    <dgm:cxn modelId="{325D9E40-8D4E-486F-B201-0C5C3CE328BA}" type="presParOf" srcId="{30781A06-0BBB-4644-820A-41A7B5853D65}" destId="{6539432A-A239-4C47-8806-B237EA3751DA}" srcOrd="4" destOrd="0" presId="urn:microsoft.com/office/officeart/2005/8/layout/vProcess5"/>
    <dgm:cxn modelId="{4F94DF93-9492-44AF-9601-6C00F50A7763}" type="presParOf" srcId="{30781A06-0BBB-4644-820A-41A7B5853D65}" destId="{36C94B3B-7316-418E-82E8-638C2029417B}" srcOrd="5" destOrd="0" presId="urn:microsoft.com/office/officeart/2005/8/layout/vProcess5"/>
    <dgm:cxn modelId="{A34C9811-6AAF-4E2E-B722-3E7E8ECD8FAB}" type="presParOf" srcId="{30781A06-0BBB-4644-820A-41A7B5853D65}" destId="{D317127E-5017-4F23-B232-B59D5658AE20}" srcOrd="6" destOrd="0" presId="urn:microsoft.com/office/officeart/2005/8/layout/vProcess5"/>
    <dgm:cxn modelId="{337F04D0-B12D-4139-8666-2D4E1EC797D8}" type="presParOf" srcId="{30781A06-0BBB-4644-820A-41A7B5853D65}" destId="{CCBAF81E-86BB-428D-B451-BC0F1962253F}" srcOrd="7" destOrd="0" presId="urn:microsoft.com/office/officeart/2005/8/layout/vProcess5"/>
    <dgm:cxn modelId="{37139E73-A2AB-4272-84EE-D38D06E72093}" type="presParOf" srcId="{30781A06-0BBB-4644-820A-41A7B5853D65}" destId="{F8FF2E80-CF28-4C12-9CBD-EA3A649093AE}" srcOrd="8" destOrd="0" presId="urn:microsoft.com/office/officeart/2005/8/layout/vProcess5"/>
    <dgm:cxn modelId="{AEF74201-ABE1-45D5-90D2-6E3D818EC745}" type="presParOf" srcId="{30781A06-0BBB-4644-820A-41A7B5853D65}" destId="{03EFD465-22A1-44FC-A082-882EA61DB6CE}" srcOrd="9" destOrd="0" presId="urn:microsoft.com/office/officeart/2005/8/layout/vProcess5"/>
    <dgm:cxn modelId="{03782478-1521-4E7F-A1AA-0A9E90052FA7}" type="presParOf" srcId="{30781A06-0BBB-4644-820A-41A7B5853D65}" destId="{93D1424B-8F25-4451-8D14-43E9F8FB7E77}" srcOrd="10" destOrd="0" presId="urn:microsoft.com/office/officeart/2005/8/layout/vProcess5"/>
    <dgm:cxn modelId="{2E271926-813F-4C22-ABBA-5ECAC3769D26}" type="presParOf" srcId="{30781A06-0BBB-4644-820A-41A7B5853D65}" destId="{08D29925-77A3-4F49-9B1E-5375C3671EF0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50E73B9-012E-4C25-B69E-EBD408447824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97C6D94-958C-4D52-8BD2-14E84761526B}">
      <dgm:prSet/>
      <dgm:spPr/>
      <dgm:t>
        <a:bodyPr/>
        <a:lstStyle/>
        <a:p>
          <a:r>
            <a:rPr lang="en-US" b="1" dirty="0">
              <a:solidFill>
                <a:schemeClr val="accent2"/>
              </a:solidFill>
            </a:rPr>
            <a:t>Months 25 to 36 - Continue to contact employer and warn of upcoming penalty.   </a:t>
          </a:r>
        </a:p>
      </dgm:t>
    </dgm:pt>
    <dgm:pt modelId="{7D988B97-4E37-4501-BB7A-02C0480B7B8B}" type="parTrans" cxnId="{DBB476DC-21B5-4984-B026-43F5BA0F17CF}">
      <dgm:prSet/>
      <dgm:spPr/>
      <dgm:t>
        <a:bodyPr/>
        <a:lstStyle/>
        <a:p>
          <a:endParaRPr lang="en-US"/>
        </a:p>
      </dgm:t>
    </dgm:pt>
    <dgm:pt modelId="{73AE3414-0E71-40C7-ADEE-E6C4A3265E8E}" type="sibTrans" cxnId="{DBB476DC-21B5-4984-B026-43F5BA0F17CF}">
      <dgm:prSet/>
      <dgm:spPr/>
      <dgm:t>
        <a:bodyPr/>
        <a:lstStyle/>
        <a:p>
          <a:endParaRPr lang="en-US"/>
        </a:p>
      </dgm:t>
    </dgm:pt>
    <dgm:pt modelId="{DE11107A-848D-43F5-AC6D-F0EB51041F05}">
      <dgm:prSet/>
      <dgm:spPr/>
      <dgm:t>
        <a:bodyPr/>
        <a:lstStyle/>
        <a:p>
          <a:r>
            <a:rPr lang="en-US" b="1" dirty="0">
              <a:solidFill>
                <a:schemeClr val="accent2"/>
              </a:solidFill>
            </a:rPr>
            <a:t>After 36 months - Impose a penalty of $200/employee</a:t>
          </a:r>
        </a:p>
      </dgm:t>
    </dgm:pt>
    <dgm:pt modelId="{301E62EE-349B-46CD-A2C7-C1A962BC2E6C}" type="parTrans" cxnId="{D0B33120-0D1B-40FA-97DF-E020A36B75FD}">
      <dgm:prSet/>
      <dgm:spPr/>
      <dgm:t>
        <a:bodyPr/>
        <a:lstStyle/>
        <a:p>
          <a:endParaRPr lang="en-US"/>
        </a:p>
      </dgm:t>
    </dgm:pt>
    <dgm:pt modelId="{61364547-0163-4A32-B0FA-262F9E3DC362}" type="sibTrans" cxnId="{D0B33120-0D1B-40FA-97DF-E020A36B75FD}">
      <dgm:prSet/>
      <dgm:spPr/>
      <dgm:t>
        <a:bodyPr/>
        <a:lstStyle/>
        <a:p>
          <a:endParaRPr lang="en-US"/>
        </a:p>
      </dgm:t>
    </dgm:pt>
    <dgm:pt modelId="{948FD590-DCED-447C-B03F-120D0ECB57BE}">
      <dgm:prSet/>
      <dgm:spPr/>
      <dgm:t>
        <a:bodyPr/>
        <a:lstStyle/>
        <a:p>
          <a:r>
            <a:rPr lang="en-US" b="1" dirty="0">
              <a:solidFill>
                <a:schemeClr val="accent2"/>
              </a:solidFill>
            </a:rPr>
            <a:t>with a maximum penalty of $6,000</a:t>
          </a:r>
        </a:p>
      </dgm:t>
    </dgm:pt>
    <dgm:pt modelId="{BD2B5A20-AC58-4599-A0B9-5EF55D6B3FDC}" type="parTrans" cxnId="{B9646A72-87C4-4C1B-A819-29E22CA548EC}">
      <dgm:prSet/>
      <dgm:spPr/>
      <dgm:t>
        <a:bodyPr/>
        <a:lstStyle/>
        <a:p>
          <a:endParaRPr lang="en-US"/>
        </a:p>
      </dgm:t>
    </dgm:pt>
    <dgm:pt modelId="{02879C1F-3779-404D-8346-E18A5CB6E24D}" type="sibTrans" cxnId="{B9646A72-87C4-4C1B-A819-29E22CA548EC}">
      <dgm:prSet/>
      <dgm:spPr/>
      <dgm:t>
        <a:bodyPr/>
        <a:lstStyle/>
        <a:p>
          <a:endParaRPr lang="en-US"/>
        </a:p>
      </dgm:t>
    </dgm:pt>
    <dgm:pt modelId="{ABB3EB5B-B430-42C4-9D10-2F3E41402FDB}">
      <dgm:prSet/>
      <dgm:spPr/>
      <dgm:t>
        <a:bodyPr/>
        <a:lstStyle/>
        <a:p>
          <a:r>
            <a:rPr lang="en-US" b="1" dirty="0">
              <a:solidFill>
                <a:schemeClr val="accent2"/>
              </a:solidFill>
            </a:rPr>
            <a:t>Months 37 to 48 - Continue to contact employers and warn of upcoming penalty</a:t>
          </a:r>
        </a:p>
      </dgm:t>
    </dgm:pt>
    <dgm:pt modelId="{C800B835-EEEE-4FB4-9B73-3547AEC9F2CF}" type="parTrans" cxnId="{F1996F3D-5FAD-4E00-84FC-44B48A4687E7}">
      <dgm:prSet/>
      <dgm:spPr/>
      <dgm:t>
        <a:bodyPr/>
        <a:lstStyle/>
        <a:p>
          <a:endParaRPr lang="en-US"/>
        </a:p>
      </dgm:t>
    </dgm:pt>
    <dgm:pt modelId="{E358D850-F848-475A-9385-262EF1746872}" type="sibTrans" cxnId="{F1996F3D-5FAD-4E00-84FC-44B48A4687E7}">
      <dgm:prSet/>
      <dgm:spPr/>
      <dgm:t>
        <a:bodyPr/>
        <a:lstStyle/>
        <a:p>
          <a:endParaRPr lang="en-US"/>
        </a:p>
      </dgm:t>
    </dgm:pt>
    <dgm:pt modelId="{C1E8C9C8-35DE-4F58-A009-163A4CE41FF3}">
      <dgm:prSet/>
      <dgm:spPr/>
      <dgm:t>
        <a:bodyPr/>
        <a:lstStyle/>
        <a:p>
          <a:r>
            <a:rPr lang="en-US" b="1" dirty="0">
              <a:solidFill>
                <a:schemeClr val="accent2"/>
              </a:solidFill>
            </a:rPr>
            <a:t>After 48 months - Impose a penalty of $300/employee – no maximum</a:t>
          </a:r>
        </a:p>
      </dgm:t>
    </dgm:pt>
    <dgm:pt modelId="{F766B0F8-B360-4BFE-8943-A2B042D9633E}" type="parTrans" cxnId="{45C72A7F-5D42-4090-8EDD-8E7ACF1F13E6}">
      <dgm:prSet/>
      <dgm:spPr/>
      <dgm:t>
        <a:bodyPr/>
        <a:lstStyle/>
        <a:p>
          <a:endParaRPr lang="en-US"/>
        </a:p>
      </dgm:t>
    </dgm:pt>
    <dgm:pt modelId="{0B2AD806-9305-4C6F-BFC7-C2AA11527DE7}" type="sibTrans" cxnId="{45C72A7F-5D42-4090-8EDD-8E7ACF1F13E6}">
      <dgm:prSet/>
      <dgm:spPr/>
      <dgm:t>
        <a:bodyPr/>
        <a:lstStyle/>
        <a:p>
          <a:endParaRPr lang="en-US"/>
        </a:p>
      </dgm:t>
    </dgm:pt>
    <dgm:pt modelId="{D325A431-7274-412E-9C35-39DF6A0AC8DF}">
      <dgm:prSet/>
      <dgm:spPr/>
      <dgm:t>
        <a:bodyPr/>
        <a:lstStyle/>
        <a:p>
          <a:r>
            <a:rPr lang="en-US" b="1" dirty="0">
              <a:solidFill>
                <a:schemeClr val="accent2"/>
              </a:solidFill>
            </a:rPr>
            <a:t>Each Ongoing year - Impose a penalty of $500/employee – no maximum</a:t>
          </a:r>
        </a:p>
      </dgm:t>
    </dgm:pt>
    <dgm:pt modelId="{52E4A263-CCA3-46C8-960D-789AAA94387C}" type="parTrans" cxnId="{1BA95F3D-6796-404C-93C8-95DF09C456B0}">
      <dgm:prSet/>
      <dgm:spPr/>
      <dgm:t>
        <a:bodyPr/>
        <a:lstStyle/>
        <a:p>
          <a:endParaRPr lang="en-US"/>
        </a:p>
      </dgm:t>
    </dgm:pt>
    <dgm:pt modelId="{BE387852-759A-4654-976F-849FF95CC8EC}" type="sibTrans" cxnId="{1BA95F3D-6796-404C-93C8-95DF09C456B0}">
      <dgm:prSet/>
      <dgm:spPr/>
      <dgm:t>
        <a:bodyPr/>
        <a:lstStyle/>
        <a:p>
          <a:endParaRPr lang="en-US"/>
        </a:p>
      </dgm:t>
    </dgm:pt>
    <dgm:pt modelId="{6A2690D1-3CF1-434C-8ECC-0285CF86B10C}" type="pres">
      <dgm:prSet presAssocID="{650E73B9-012E-4C25-B69E-EBD408447824}" presName="outerComposite" presStyleCnt="0">
        <dgm:presLayoutVars>
          <dgm:chMax val="5"/>
          <dgm:dir/>
          <dgm:resizeHandles val="exact"/>
        </dgm:presLayoutVars>
      </dgm:prSet>
      <dgm:spPr/>
    </dgm:pt>
    <dgm:pt modelId="{5F18DA39-68B1-431B-B10B-083AFB9DCFC0}" type="pres">
      <dgm:prSet presAssocID="{650E73B9-012E-4C25-B69E-EBD408447824}" presName="dummyMaxCanvas" presStyleCnt="0">
        <dgm:presLayoutVars/>
      </dgm:prSet>
      <dgm:spPr/>
    </dgm:pt>
    <dgm:pt modelId="{1ED464AA-6422-40C6-8902-BAAFE42C978B}" type="pres">
      <dgm:prSet presAssocID="{650E73B9-012E-4C25-B69E-EBD408447824}" presName="FiveNodes_1" presStyleLbl="node1" presStyleIdx="0" presStyleCnt="5">
        <dgm:presLayoutVars>
          <dgm:bulletEnabled val="1"/>
        </dgm:presLayoutVars>
      </dgm:prSet>
      <dgm:spPr/>
    </dgm:pt>
    <dgm:pt modelId="{E6C7383C-974A-49A5-BC3A-3E9019E5EF52}" type="pres">
      <dgm:prSet presAssocID="{650E73B9-012E-4C25-B69E-EBD408447824}" presName="FiveNodes_2" presStyleLbl="node1" presStyleIdx="1" presStyleCnt="5">
        <dgm:presLayoutVars>
          <dgm:bulletEnabled val="1"/>
        </dgm:presLayoutVars>
      </dgm:prSet>
      <dgm:spPr/>
    </dgm:pt>
    <dgm:pt modelId="{5148F040-32D7-4163-8DC5-2B84F891BEE2}" type="pres">
      <dgm:prSet presAssocID="{650E73B9-012E-4C25-B69E-EBD408447824}" presName="FiveNodes_3" presStyleLbl="node1" presStyleIdx="2" presStyleCnt="5">
        <dgm:presLayoutVars>
          <dgm:bulletEnabled val="1"/>
        </dgm:presLayoutVars>
      </dgm:prSet>
      <dgm:spPr/>
    </dgm:pt>
    <dgm:pt modelId="{1D177B2D-75F7-48F7-9B63-177FF9E65A92}" type="pres">
      <dgm:prSet presAssocID="{650E73B9-012E-4C25-B69E-EBD408447824}" presName="FiveNodes_4" presStyleLbl="node1" presStyleIdx="3" presStyleCnt="5">
        <dgm:presLayoutVars>
          <dgm:bulletEnabled val="1"/>
        </dgm:presLayoutVars>
      </dgm:prSet>
      <dgm:spPr/>
    </dgm:pt>
    <dgm:pt modelId="{047D72D4-D068-4D23-93AE-63A32372F594}" type="pres">
      <dgm:prSet presAssocID="{650E73B9-012E-4C25-B69E-EBD408447824}" presName="FiveNodes_5" presStyleLbl="node1" presStyleIdx="4" presStyleCnt="5">
        <dgm:presLayoutVars>
          <dgm:bulletEnabled val="1"/>
        </dgm:presLayoutVars>
      </dgm:prSet>
      <dgm:spPr/>
    </dgm:pt>
    <dgm:pt modelId="{4925B753-1410-41C1-BA97-6E53E3946E4F}" type="pres">
      <dgm:prSet presAssocID="{650E73B9-012E-4C25-B69E-EBD408447824}" presName="FiveConn_1-2" presStyleLbl="fgAccFollowNode1" presStyleIdx="0" presStyleCnt="4">
        <dgm:presLayoutVars>
          <dgm:bulletEnabled val="1"/>
        </dgm:presLayoutVars>
      </dgm:prSet>
      <dgm:spPr/>
    </dgm:pt>
    <dgm:pt modelId="{10BCEC79-0D0D-44A6-939E-4E250D11F188}" type="pres">
      <dgm:prSet presAssocID="{650E73B9-012E-4C25-B69E-EBD408447824}" presName="FiveConn_2-3" presStyleLbl="fgAccFollowNode1" presStyleIdx="1" presStyleCnt="4">
        <dgm:presLayoutVars>
          <dgm:bulletEnabled val="1"/>
        </dgm:presLayoutVars>
      </dgm:prSet>
      <dgm:spPr/>
    </dgm:pt>
    <dgm:pt modelId="{9676DAB7-8C88-4C0A-A809-17DBF6644364}" type="pres">
      <dgm:prSet presAssocID="{650E73B9-012E-4C25-B69E-EBD408447824}" presName="FiveConn_3-4" presStyleLbl="fgAccFollowNode1" presStyleIdx="2" presStyleCnt="4">
        <dgm:presLayoutVars>
          <dgm:bulletEnabled val="1"/>
        </dgm:presLayoutVars>
      </dgm:prSet>
      <dgm:spPr/>
    </dgm:pt>
    <dgm:pt modelId="{3471BDAA-F2B7-4CA4-AC01-E35B60AE8DCD}" type="pres">
      <dgm:prSet presAssocID="{650E73B9-012E-4C25-B69E-EBD408447824}" presName="FiveConn_4-5" presStyleLbl="fgAccFollowNode1" presStyleIdx="3" presStyleCnt="4">
        <dgm:presLayoutVars>
          <dgm:bulletEnabled val="1"/>
        </dgm:presLayoutVars>
      </dgm:prSet>
      <dgm:spPr/>
    </dgm:pt>
    <dgm:pt modelId="{266014BB-4535-42CF-84A5-6A8B37FEE196}" type="pres">
      <dgm:prSet presAssocID="{650E73B9-012E-4C25-B69E-EBD408447824}" presName="FiveNodes_1_text" presStyleLbl="node1" presStyleIdx="4" presStyleCnt="5">
        <dgm:presLayoutVars>
          <dgm:bulletEnabled val="1"/>
        </dgm:presLayoutVars>
      </dgm:prSet>
      <dgm:spPr/>
    </dgm:pt>
    <dgm:pt modelId="{BBAEF9CC-B9EC-42AD-B9C1-37DBC9B656A5}" type="pres">
      <dgm:prSet presAssocID="{650E73B9-012E-4C25-B69E-EBD408447824}" presName="FiveNodes_2_text" presStyleLbl="node1" presStyleIdx="4" presStyleCnt="5">
        <dgm:presLayoutVars>
          <dgm:bulletEnabled val="1"/>
        </dgm:presLayoutVars>
      </dgm:prSet>
      <dgm:spPr/>
    </dgm:pt>
    <dgm:pt modelId="{A8C8D97F-E4BC-42C5-A5E7-0851D4A1FAB0}" type="pres">
      <dgm:prSet presAssocID="{650E73B9-012E-4C25-B69E-EBD408447824}" presName="FiveNodes_3_text" presStyleLbl="node1" presStyleIdx="4" presStyleCnt="5">
        <dgm:presLayoutVars>
          <dgm:bulletEnabled val="1"/>
        </dgm:presLayoutVars>
      </dgm:prSet>
      <dgm:spPr/>
    </dgm:pt>
    <dgm:pt modelId="{723D9FD6-47A6-4F60-B040-DAFB26BF65D1}" type="pres">
      <dgm:prSet presAssocID="{650E73B9-012E-4C25-B69E-EBD408447824}" presName="FiveNodes_4_text" presStyleLbl="node1" presStyleIdx="4" presStyleCnt="5">
        <dgm:presLayoutVars>
          <dgm:bulletEnabled val="1"/>
        </dgm:presLayoutVars>
      </dgm:prSet>
      <dgm:spPr/>
    </dgm:pt>
    <dgm:pt modelId="{6AE837A5-249F-4E6F-9178-A3C37FFA24D2}" type="pres">
      <dgm:prSet presAssocID="{650E73B9-012E-4C25-B69E-EBD408447824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9DD11914-6488-4D50-B7EF-355A7D635007}" type="presOf" srcId="{D325A431-7274-412E-9C35-39DF6A0AC8DF}" destId="{6AE837A5-249F-4E6F-9178-A3C37FFA24D2}" srcOrd="1" destOrd="0" presId="urn:microsoft.com/office/officeart/2005/8/layout/vProcess5"/>
    <dgm:cxn modelId="{D0B33120-0D1B-40FA-97DF-E020A36B75FD}" srcId="{650E73B9-012E-4C25-B69E-EBD408447824}" destId="{DE11107A-848D-43F5-AC6D-F0EB51041F05}" srcOrd="1" destOrd="0" parTransId="{301E62EE-349B-46CD-A2C7-C1A962BC2E6C}" sibTransId="{61364547-0163-4A32-B0FA-262F9E3DC362}"/>
    <dgm:cxn modelId="{C0DA4C2E-23D6-40B9-96F5-E5718CBF9539}" type="presOf" srcId="{DE11107A-848D-43F5-AC6D-F0EB51041F05}" destId="{BBAEF9CC-B9EC-42AD-B9C1-37DBC9B656A5}" srcOrd="1" destOrd="0" presId="urn:microsoft.com/office/officeart/2005/8/layout/vProcess5"/>
    <dgm:cxn modelId="{1BA95F3D-6796-404C-93C8-95DF09C456B0}" srcId="{650E73B9-012E-4C25-B69E-EBD408447824}" destId="{D325A431-7274-412E-9C35-39DF6A0AC8DF}" srcOrd="4" destOrd="0" parTransId="{52E4A263-CCA3-46C8-960D-789AAA94387C}" sibTransId="{BE387852-759A-4654-976F-849FF95CC8EC}"/>
    <dgm:cxn modelId="{F1996F3D-5FAD-4E00-84FC-44B48A4687E7}" srcId="{650E73B9-012E-4C25-B69E-EBD408447824}" destId="{ABB3EB5B-B430-42C4-9D10-2F3E41402FDB}" srcOrd="2" destOrd="0" parTransId="{C800B835-EEEE-4FB4-9B73-3547AEC9F2CF}" sibTransId="{E358D850-F848-475A-9385-262EF1746872}"/>
    <dgm:cxn modelId="{C157BF5C-5141-470C-BF73-9BC7E1A1C6CE}" type="presOf" srcId="{ABB3EB5B-B430-42C4-9D10-2F3E41402FDB}" destId="{A8C8D97F-E4BC-42C5-A5E7-0851D4A1FAB0}" srcOrd="1" destOrd="0" presId="urn:microsoft.com/office/officeart/2005/8/layout/vProcess5"/>
    <dgm:cxn modelId="{0F702C60-7FB1-4DA9-A66D-51F5BFDBDCC5}" type="presOf" srcId="{0B2AD806-9305-4C6F-BFC7-C2AA11527DE7}" destId="{3471BDAA-F2B7-4CA4-AC01-E35B60AE8DCD}" srcOrd="0" destOrd="0" presId="urn:microsoft.com/office/officeart/2005/8/layout/vProcess5"/>
    <dgm:cxn modelId="{2101076B-7FA3-4605-8A0B-F1937AFD8040}" type="presOf" srcId="{948FD590-DCED-447C-B03F-120D0ECB57BE}" destId="{BBAEF9CC-B9EC-42AD-B9C1-37DBC9B656A5}" srcOrd="1" destOrd="1" presId="urn:microsoft.com/office/officeart/2005/8/layout/vProcess5"/>
    <dgm:cxn modelId="{B9646A72-87C4-4C1B-A819-29E22CA548EC}" srcId="{DE11107A-848D-43F5-AC6D-F0EB51041F05}" destId="{948FD590-DCED-447C-B03F-120D0ECB57BE}" srcOrd="0" destOrd="0" parTransId="{BD2B5A20-AC58-4599-A0B9-5EF55D6B3FDC}" sibTransId="{02879C1F-3779-404D-8346-E18A5CB6E24D}"/>
    <dgm:cxn modelId="{7629F378-53F7-43A0-A8A6-85741A4FD3EB}" type="presOf" srcId="{D325A431-7274-412E-9C35-39DF6A0AC8DF}" destId="{047D72D4-D068-4D23-93AE-63A32372F594}" srcOrd="0" destOrd="0" presId="urn:microsoft.com/office/officeart/2005/8/layout/vProcess5"/>
    <dgm:cxn modelId="{410CAD79-793F-418C-82D8-A6FB6A2F2E3E}" type="presOf" srcId="{DE11107A-848D-43F5-AC6D-F0EB51041F05}" destId="{E6C7383C-974A-49A5-BC3A-3E9019E5EF52}" srcOrd="0" destOrd="0" presId="urn:microsoft.com/office/officeart/2005/8/layout/vProcess5"/>
    <dgm:cxn modelId="{B0D83F7C-38FC-433B-BDED-DDAC662CCA97}" type="presOf" srcId="{ABB3EB5B-B430-42C4-9D10-2F3E41402FDB}" destId="{5148F040-32D7-4163-8DC5-2B84F891BEE2}" srcOrd="0" destOrd="0" presId="urn:microsoft.com/office/officeart/2005/8/layout/vProcess5"/>
    <dgm:cxn modelId="{45C72A7F-5D42-4090-8EDD-8E7ACF1F13E6}" srcId="{650E73B9-012E-4C25-B69E-EBD408447824}" destId="{C1E8C9C8-35DE-4F58-A009-163A4CE41FF3}" srcOrd="3" destOrd="0" parTransId="{F766B0F8-B360-4BFE-8943-A2B042D9633E}" sibTransId="{0B2AD806-9305-4C6F-BFC7-C2AA11527DE7}"/>
    <dgm:cxn modelId="{30722187-406B-42A0-A9FB-F6BB144267DC}" type="presOf" srcId="{497C6D94-958C-4D52-8BD2-14E84761526B}" destId="{1ED464AA-6422-40C6-8902-BAAFE42C978B}" srcOrd="0" destOrd="0" presId="urn:microsoft.com/office/officeart/2005/8/layout/vProcess5"/>
    <dgm:cxn modelId="{00CB078D-6A91-4B98-B963-5849F94ABC93}" type="presOf" srcId="{C1E8C9C8-35DE-4F58-A009-163A4CE41FF3}" destId="{723D9FD6-47A6-4F60-B040-DAFB26BF65D1}" srcOrd="1" destOrd="0" presId="urn:microsoft.com/office/officeart/2005/8/layout/vProcess5"/>
    <dgm:cxn modelId="{222786AB-950E-44EB-8FA7-8180BD6B8F58}" type="presOf" srcId="{948FD590-DCED-447C-B03F-120D0ECB57BE}" destId="{E6C7383C-974A-49A5-BC3A-3E9019E5EF52}" srcOrd="0" destOrd="1" presId="urn:microsoft.com/office/officeart/2005/8/layout/vProcess5"/>
    <dgm:cxn modelId="{5A1E6AD0-3FFE-43FD-A63E-BCA495778EC5}" type="presOf" srcId="{C1E8C9C8-35DE-4F58-A009-163A4CE41FF3}" destId="{1D177B2D-75F7-48F7-9B63-177FF9E65A92}" srcOrd="0" destOrd="0" presId="urn:microsoft.com/office/officeart/2005/8/layout/vProcess5"/>
    <dgm:cxn modelId="{5C22C2D8-1FF0-4452-AFE2-76132BE39FC1}" type="presOf" srcId="{61364547-0163-4A32-B0FA-262F9E3DC362}" destId="{10BCEC79-0D0D-44A6-939E-4E250D11F188}" srcOrd="0" destOrd="0" presId="urn:microsoft.com/office/officeart/2005/8/layout/vProcess5"/>
    <dgm:cxn modelId="{DBB476DC-21B5-4984-B026-43F5BA0F17CF}" srcId="{650E73B9-012E-4C25-B69E-EBD408447824}" destId="{497C6D94-958C-4D52-8BD2-14E84761526B}" srcOrd="0" destOrd="0" parTransId="{7D988B97-4E37-4501-BB7A-02C0480B7B8B}" sibTransId="{73AE3414-0E71-40C7-ADEE-E6C4A3265E8E}"/>
    <dgm:cxn modelId="{C5E577DE-790C-4DF8-83D9-F09A4319FBAC}" type="presOf" srcId="{E358D850-F848-475A-9385-262EF1746872}" destId="{9676DAB7-8C88-4C0A-A809-17DBF6644364}" srcOrd="0" destOrd="0" presId="urn:microsoft.com/office/officeart/2005/8/layout/vProcess5"/>
    <dgm:cxn modelId="{E5D3C3E1-E45B-4966-80C5-53179D066246}" type="presOf" srcId="{497C6D94-958C-4D52-8BD2-14E84761526B}" destId="{266014BB-4535-42CF-84A5-6A8B37FEE196}" srcOrd="1" destOrd="0" presId="urn:microsoft.com/office/officeart/2005/8/layout/vProcess5"/>
    <dgm:cxn modelId="{DEAD1CFA-B435-4B09-A404-99906B274ACA}" type="presOf" srcId="{650E73B9-012E-4C25-B69E-EBD408447824}" destId="{6A2690D1-3CF1-434C-8ECC-0285CF86B10C}" srcOrd="0" destOrd="0" presId="urn:microsoft.com/office/officeart/2005/8/layout/vProcess5"/>
    <dgm:cxn modelId="{43EEECFD-3628-44EE-8EF0-04FDAE00E2DD}" type="presOf" srcId="{73AE3414-0E71-40C7-ADEE-E6C4A3265E8E}" destId="{4925B753-1410-41C1-BA97-6E53E3946E4F}" srcOrd="0" destOrd="0" presId="urn:microsoft.com/office/officeart/2005/8/layout/vProcess5"/>
    <dgm:cxn modelId="{24915DDF-AAA8-4EC3-85E4-0AF7B137733A}" type="presParOf" srcId="{6A2690D1-3CF1-434C-8ECC-0285CF86B10C}" destId="{5F18DA39-68B1-431B-B10B-083AFB9DCFC0}" srcOrd="0" destOrd="0" presId="urn:microsoft.com/office/officeart/2005/8/layout/vProcess5"/>
    <dgm:cxn modelId="{BD33824F-F68E-406A-B195-D349E03D280A}" type="presParOf" srcId="{6A2690D1-3CF1-434C-8ECC-0285CF86B10C}" destId="{1ED464AA-6422-40C6-8902-BAAFE42C978B}" srcOrd="1" destOrd="0" presId="urn:microsoft.com/office/officeart/2005/8/layout/vProcess5"/>
    <dgm:cxn modelId="{4116873D-3132-42BB-8CD0-A33BBC563752}" type="presParOf" srcId="{6A2690D1-3CF1-434C-8ECC-0285CF86B10C}" destId="{E6C7383C-974A-49A5-BC3A-3E9019E5EF52}" srcOrd="2" destOrd="0" presId="urn:microsoft.com/office/officeart/2005/8/layout/vProcess5"/>
    <dgm:cxn modelId="{5FEE9989-D3C2-4590-8A68-9885F407694C}" type="presParOf" srcId="{6A2690D1-3CF1-434C-8ECC-0285CF86B10C}" destId="{5148F040-32D7-4163-8DC5-2B84F891BEE2}" srcOrd="3" destOrd="0" presId="urn:microsoft.com/office/officeart/2005/8/layout/vProcess5"/>
    <dgm:cxn modelId="{3B7D8FC3-14AB-4D89-9340-0176C8EA0CCF}" type="presParOf" srcId="{6A2690D1-3CF1-434C-8ECC-0285CF86B10C}" destId="{1D177B2D-75F7-48F7-9B63-177FF9E65A92}" srcOrd="4" destOrd="0" presId="urn:microsoft.com/office/officeart/2005/8/layout/vProcess5"/>
    <dgm:cxn modelId="{7D0201D2-ECAE-4559-8451-19E99910CA1C}" type="presParOf" srcId="{6A2690D1-3CF1-434C-8ECC-0285CF86B10C}" destId="{047D72D4-D068-4D23-93AE-63A32372F594}" srcOrd="5" destOrd="0" presId="urn:microsoft.com/office/officeart/2005/8/layout/vProcess5"/>
    <dgm:cxn modelId="{014D2490-0A31-4D9A-8363-A89BA4AD1E90}" type="presParOf" srcId="{6A2690D1-3CF1-434C-8ECC-0285CF86B10C}" destId="{4925B753-1410-41C1-BA97-6E53E3946E4F}" srcOrd="6" destOrd="0" presId="urn:microsoft.com/office/officeart/2005/8/layout/vProcess5"/>
    <dgm:cxn modelId="{30B91D6C-BB41-4863-B54B-E980E154C156}" type="presParOf" srcId="{6A2690D1-3CF1-434C-8ECC-0285CF86B10C}" destId="{10BCEC79-0D0D-44A6-939E-4E250D11F188}" srcOrd="7" destOrd="0" presId="urn:microsoft.com/office/officeart/2005/8/layout/vProcess5"/>
    <dgm:cxn modelId="{41C1CF24-3DB5-4875-A14B-EC568757E6A1}" type="presParOf" srcId="{6A2690D1-3CF1-434C-8ECC-0285CF86B10C}" destId="{9676DAB7-8C88-4C0A-A809-17DBF6644364}" srcOrd="8" destOrd="0" presId="urn:microsoft.com/office/officeart/2005/8/layout/vProcess5"/>
    <dgm:cxn modelId="{3EF39584-49E7-4847-B178-6B21D27B2BD9}" type="presParOf" srcId="{6A2690D1-3CF1-434C-8ECC-0285CF86B10C}" destId="{3471BDAA-F2B7-4CA4-AC01-E35B60AE8DCD}" srcOrd="9" destOrd="0" presId="urn:microsoft.com/office/officeart/2005/8/layout/vProcess5"/>
    <dgm:cxn modelId="{C62147DC-C80B-45DC-88D6-74CB5293A5C0}" type="presParOf" srcId="{6A2690D1-3CF1-434C-8ECC-0285CF86B10C}" destId="{266014BB-4535-42CF-84A5-6A8B37FEE196}" srcOrd="10" destOrd="0" presId="urn:microsoft.com/office/officeart/2005/8/layout/vProcess5"/>
    <dgm:cxn modelId="{B618E2C6-EA76-46F3-9037-CF2020C085A7}" type="presParOf" srcId="{6A2690D1-3CF1-434C-8ECC-0285CF86B10C}" destId="{BBAEF9CC-B9EC-42AD-B9C1-37DBC9B656A5}" srcOrd="11" destOrd="0" presId="urn:microsoft.com/office/officeart/2005/8/layout/vProcess5"/>
    <dgm:cxn modelId="{69A118FB-F255-4F23-BF74-0435D15EBB2B}" type="presParOf" srcId="{6A2690D1-3CF1-434C-8ECC-0285CF86B10C}" destId="{A8C8D97F-E4BC-42C5-A5E7-0851D4A1FAB0}" srcOrd="12" destOrd="0" presId="urn:microsoft.com/office/officeart/2005/8/layout/vProcess5"/>
    <dgm:cxn modelId="{0D6B9906-9121-44B5-B955-4BA51BCCDE74}" type="presParOf" srcId="{6A2690D1-3CF1-434C-8ECC-0285CF86B10C}" destId="{723D9FD6-47A6-4F60-B040-DAFB26BF65D1}" srcOrd="13" destOrd="0" presId="urn:microsoft.com/office/officeart/2005/8/layout/vProcess5"/>
    <dgm:cxn modelId="{96DE90F1-506B-4454-A621-0B6E7BE910FA}" type="presParOf" srcId="{6A2690D1-3CF1-434C-8ECC-0285CF86B10C}" destId="{6AE837A5-249F-4E6F-9178-A3C37FFA24D2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569B8BC-8C8B-4517-B0BB-DAA0EA534365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9CE0B59-4FD8-499A-B4C2-B01C5F87AFD6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 b="1" dirty="0"/>
            <a:t>January – March 2026</a:t>
          </a:r>
        </a:p>
        <a:p>
          <a:pPr>
            <a:lnSpc>
              <a:spcPct val="100000"/>
            </a:lnSpc>
          </a:pPr>
          <a:r>
            <a:rPr lang="en-US" sz="1400" b="1" dirty="0"/>
            <a:t>Notify employers of upcoming enrollment period</a:t>
          </a:r>
        </a:p>
      </dgm:t>
    </dgm:pt>
    <dgm:pt modelId="{31141198-E894-4D5A-867D-6C5F652488F0}" type="parTrans" cxnId="{F41BE3AB-5A18-4820-BB8D-547A2A736575}">
      <dgm:prSet/>
      <dgm:spPr/>
      <dgm:t>
        <a:bodyPr/>
        <a:lstStyle/>
        <a:p>
          <a:endParaRPr lang="en-US"/>
        </a:p>
      </dgm:t>
    </dgm:pt>
    <dgm:pt modelId="{AAECE989-E94F-41DF-A855-71FD921E5607}" type="sibTrans" cxnId="{F41BE3AB-5A18-4820-BB8D-547A2A736575}">
      <dgm:prSet/>
      <dgm:spPr/>
      <dgm:t>
        <a:bodyPr/>
        <a:lstStyle/>
        <a:p>
          <a:endParaRPr lang="en-US"/>
        </a:p>
      </dgm:t>
    </dgm:pt>
    <dgm:pt modelId="{5A018100-BAF2-4404-AC23-37363E309313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 b="1" dirty="0"/>
            <a:t>April 1 - September 30, 2026</a:t>
          </a:r>
        </a:p>
        <a:p>
          <a:pPr>
            <a:lnSpc>
              <a:spcPct val="100000"/>
            </a:lnSpc>
          </a:pPr>
          <a:r>
            <a:rPr lang="en-US" sz="1400" b="1" dirty="0"/>
            <a:t>Enrollment Period</a:t>
          </a:r>
        </a:p>
      </dgm:t>
    </dgm:pt>
    <dgm:pt modelId="{64422143-DB64-4BEB-A65D-29873BB4B8EB}" type="parTrans" cxnId="{C72D9ABE-FEC2-4C72-8006-9325923448B9}">
      <dgm:prSet/>
      <dgm:spPr/>
      <dgm:t>
        <a:bodyPr/>
        <a:lstStyle/>
        <a:p>
          <a:endParaRPr lang="en-US"/>
        </a:p>
      </dgm:t>
    </dgm:pt>
    <dgm:pt modelId="{72B088A3-C34C-4C5B-BA70-50CE7CB34313}" type="sibTrans" cxnId="{C72D9ABE-FEC2-4C72-8006-9325923448B9}">
      <dgm:prSet/>
      <dgm:spPr/>
      <dgm:t>
        <a:bodyPr/>
        <a:lstStyle/>
        <a:p>
          <a:endParaRPr lang="en-US"/>
        </a:p>
      </dgm:t>
    </dgm:pt>
    <dgm:pt modelId="{1E449846-38B7-4F4D-8114-097C3DCAC9B9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 b="1" dirty="0"/>
            <a:t>October 1, 2026 - September 30, 2027</a:t>
          </a:r>
        </a:p>
        <a:p>
          <a:pPr>
            <a:lnSpc>
              <a:spcPct val="100000"/>
            </a:lnSpc>
          </a:pPr>
          <a:r>
            <a:rPr lang="en-US" sz="1400" b="1" dirty="0"/>
            <a:t>Reminder Notice</a:t>
          </a:r>
        </a:p>
        <a:p>
          <a:pPr>
            <a:lnSpc>
              <a:spcPct val="100000"/>
            </a:lnSpc>
          </a:pPr>
          <a:r>
            <a:rPr lang="en-US" sz="1400" b="1" dirty="0"/>
            <a:t>No penalty</a:t>
          </a:r>
        </a:p>
      </dgm:t>
    </dgm:pt>
    <dgm:pt modelId="{79D4899A-894A-41F4-A7C5-F6CF9C38FECA}" type="parTrans" cxnId="{A70EC05A-388A-4F61-94D5-6C7829BC064F}">
      <dgm:prSet/>
      <dgm:spPr/>
      <dgm:t>
        <a:bodyPr/>
        <a:lstStyle/>
        <a:p>
          <a:endParaRPr lang="en-US"/>
        </a:p>
      </dgm:t>
    </dgm:pt>
    <dgm:pt modelId="{5E9C4705-AEFC-45C2-84C4-9E66F29067B2}" type="sibTrans" cxnId="{A70EC05A-388A-4F61-94D5-6C7829BC064F}">
      <dgm:prSet/>
      <dgm:spPr/>
      <dgm:t>
        <a:bodyPr/>
        <a:lstStyle/>
        <a:p>
          <a:endParaRPr lang="en-US"/>
        </a:p>
      </dgm:t>
    </dgm:pt>
    <dgm:pt modelId="{BD62E6A5-3F75-460A-87E8-7FBD26AEAC92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 b="1" dirty="0"/>
            <a:t>October 1, 2027, - March 30, 2028</a:t>
          </a:r>
        </a:p>
        <a:p>
          <a:pPr>
            <a:lnSpc>
              <a:spcPct val="100000"/>
            </a:lnSpc>
          </a:pPr>
          <a:r>
            <a:rPr lang="en-US" sz="1400" b="1" dirty="0"/>
            <a:t>Send Certified Letters warning of penalty</a:t>
          </a:r>
        </a:p>
      </dgm:t>
    </dgm:pt>
    <dgm:pt modelId="{838A9F25-8AC5-4FDF-A3DE-9D296A81874E}" type="parTrans" cxnId="{FC589396-B404-490C-BA09-4D4759FB1286}">
      <dgm:prSet/>
      <dgm:spPr/>
      <dgm:t>
        <a:bodyPr/>
        <a:lstStyle/>
        <a:p>
          <a:endParaRPr lang="en-US"/>
        </a:p>
      </dgm:t>
    </dgm:pt>
    <dgm:pt modelId="{56933E95-7D86-4B2F-91A3-0BFA6AE92D58}" type="sibTrans" cxnId="{FC589396-B404-490C-BA09-4D4759FB1286}">
      <dgm:prSet/>
      <dgm:spPr/>
      <dgm:t>
        <a:bodyPr/>
        <a:lstStyle/>
        <a:p>
          <a:endParaRPr lang="en-US"/>
        </a:p>
      </dgm:t>
    </dgm:pt>
    <dgm:pt modelId="{67AFD909-E94A-425F-AFEA-57F3594A853C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 b="1" dirty="0"/>
            <a:t>April 1, 2028</a:t>
          </a:r>
        </a:p>
        <a:p>
          <a:pPr>
            <a:lnSpc>
              <a:spcPct val="100000"/>
            </a:lnSpc>
          </a:pPr>
          <a:r>
            <a:rPr lang="en-US" sz="1400" b="1" dirty="0"/>
            <a:t>   Assess Penalty	</a:t>
          </a:r>
        </a:p>
      </dgm:t>
    </dgm:pt>
    <dgm:pt modelId="{C0208087-B845-40D1-BC60-CA685F799A22}" type="parTrans" cxnId="{2545380B-9C94-46AD-8956-5E6C1C108F79}">
      <dgm:prSet/>
      <dgm:spPr/>
      <dgm:t>
        <a:bodyPr/>
        <a:lstStyle/>
        <a:p>
          <a:endParaRPr lang="en-US"/>
        </a:p>
      </dgm:t>
    </dgm:pt>
    <dgm:pt modelId="{CAB74778-4A9D-4E79-B38A-B198C365DEE7}" type="sibTrans" cxnId="{2545380B-9C94-46AD-8956-5E6C1C108F79}">
      <dgm:prSet/>
      <dgm:spPr/>
      <dgm:t>
        <a:bodyPr/>
        <a:lstStyle/>
        <a:p>
          <a:endParaRPr lang="en-US"/>
        </a:p>
      </dgm:t>
    </dgm:pt>
    <dgm:pt modelId="{09B729BC-FE1A-420C-9F58-49A9C9F04B7E}" type="pres">
      <dgm:prSet presAssocID="{2569B8BC-8C8B-4517-B0BB-DAA0EA534365}" presName="root" presStyleCnt="0">
        <dgm:presLayoutVars>
          <dgm:dir/>
          <dgm:resizeHandles val="exact"/>
        </dgm:presLayoutVars>
      </dgm:prSet>
      <dgm:spPr/>
    </dgm:pt>
    <dgm:pt modelId="{703EF189-4F45-416B-9F85-A7B0C18B8041}" type="pres">
      <dgm:prSet presAssocID="{A9CE0B59-4FD8-499A-B4C2-B01C5F87AFD6}" presName="compNode" presStyleCnt="0"/>
      <dgm:spPr/>
    </dgm:pt>
    <dgm:pt modelId="{DDBED6FF-B6C7-4EC5-9A7B-0D4036209F6B}" type="pres">
      <dgm:prSet presAssocID="{A9CE0B59-4FD8-499A-B4C2-B01C5F87AFD6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aily Calendar"/>
        </a:ext>
      </dgm:extLst>
    </dgm:pt>
    <dgm:pt modelId="{1A79D160-9A13-4232-8E33-62B5871F85F5}" type="pres">
      <dgm:prSet presAssocID="{A9CE0B59-4FD8-499A-B4C2-B01C5F87AFD6}" presName="spaceRect" presStyleCnt="0"/>
      <dgm:spPr/>
    </dgm:pt>
    <dgm:pt modelId="{FD98FE39-6CA1-41E4-82D0-070613AE857A}" type="pres">
      <dgm:prSet presAssocID="{A9CE0B59-4FD8-499A-B4C2-B01C5F87AFD6}" presName="textRect" presStyleLbl="revTx" presStyleIdx="0" presStyleCnt="5">
        <dgm:presLayoutVars>
          <dgm:chMax val="1"/>
          <dgm:chPref val="1"/>
        </dgm:presLayoutVars>
      </dgm:prSet>
      <dgm:spPr/>
    </dgm:pt>
    <dgm:pt modelId="{D1DF63FC-4DE6-4849-ABC1-A9290252AF5F}" type="pres">
      <dgm:prSet presAssocID="{AAECE989-E94F-41DF-A855-71FD921E5607}" presName="sibTrans" presStyleCnt="0"/>
      <dgm:spPr/>
    </dgm:pt>
    <dgm:pt modelId="{5D891FF8-C97A-48D8-962E-1C2462FEC468}" type="pres">
      <dgm:prSet presAssocID="{5A018100-BAF2-4404-AC23-37363E309313}" presName="compNode" presStyleCnt="0"/>
      <dgm:spPr/>
    </dgm:pt>
    <dgm:pt modelId="{94CED413-ACC3-4AB4-ABB8-5186F78A41AB}" type="pres">
      <dgm:prSet presAssocID="{5A018100-BAF2-4404-AC23-37363E309313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AC3388F5-ACB7-40C6-91A4-2BD5A04B8691}" type="pres">
      <dgm:prSet presAssocID="{5A018100-BAF2-4404-AC23-37363E309313}" presName="spaceRect" presStyleCnt="0"/>
      <dgm:spPr/>
    </dgm:pt>
    <dgm:pt modelId="{D8A9DD6B-6D91-4B05-9366-A03D637ECF67}" type="pres">
      <dgm:prSet presAssocID="{5A018100-BAF2-4404-AC23-37363E309313}" presName="textRect" presStyleLbl="revTx" presStyleIdx="1" presStyleCnt="5" custScaleX="116365">
        <dgm:presLayoutVars>
          <dgm:chMax val="1"/>
          <dgm:chPref val="1"/>
        </dgm:presLayoutVars>
      </dgm:prSet>
      <dgm:spPr/>
    </dgm:pt>
    <dgm:pt modelId="{49915B9A-ED14-4F26-90D7-6A70D8BD5AFA}" type="pres">
      <dgm:prSet presAssocID="{72B088A3-C34C-4C5B-BA70-50CE7CB34313}" presName="sibTrans" presStyleCnt="0"/>
      <dgm:spPr/>
    </dgm:pt>
    <dgm:pt modelId="{A605F48A-F4AD-49B5-9B5C-E0EA8F9BD21E}" type="pres">
      <dgm:prSet presAssocID="{1E449846-38B7-4F4D-8114-097C3DCAC9B9}" presName="compNode" presStyleCnt="0"/>
      <dgm:spPr/>
    </dgm:pt>
    <dgm:pt modelId="{2B009072-44F1-4ADE-A820-344B1992D961}" type="pres">
      <dgm:prSet presAssocID="{1E449846-38B7-4F4D-8114-097C3DCAC9B9}" presName="iconRect" presStyleLbl="node1" presStyleIdx="2" presStyleCnt="5" custLinFactNeighborX="1666" custLinFactNeighborY="3114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onthly calendar"/>
        </a:ext>
      </dgm:extLst>
    </dgm:pt>
    <dgm:pt modelId="{10A9C887-3311-480B-9846-B555F42B2D0D}" type="pres">
      <dgm:prSet presAssocID="{1E449846-38B7-4F4D-8114-097C3DCAC9B9}" presName="spaceRect" presStyleCnt="0"/>
      <dgm:spPr/>
    </dgm:pt>
    <dgm:pt modelId="{961D34A0-9E19-454F-82A4-D57CE9D95B4D}" type="pres">
      <dgm:prSet presAssocID="{1E449846-38B7-4F4D-8114-097C3DCAC9B9}" presName="textRect" presStyleLbl="revTx" presStyleIdx="2" presStyleCnt="5" custScaleY="149802" custLinFactNeighborX="-1864" custLinFactNeighborY="29550">
        <dgm:presLayoutVars>
          <dgm:chMax val="1"/>
          <dgm:chPref val="1"/>
        </dgm:presLayoutVars>
      </dgm:prSet>
      <dgm:spPr/>
    </dgm:pt>
    <dgm:pt modelId="{17AC4664-E024-496B-963C-07163221FC6A}" type="pres">
      <dgm:prSet presAssocID="{5E9C4705-AEFC-45C2-84C4-9E66F29067B2}" presName="sibTrans" presStyleCnt="0"/>
      <dgm:spPr/>
    </dgm:pt>
    <dgm:pt modelId="{770132C9-DA8A-4A14-B3CD-F62015A0C217}" type="pres">
      <dgm:prSet presAssocID="{BD62E6A5-3F75-460A-87E8-7FBD26AEAC92}" presName="compNode" presStyleCnt="0"/>
      <dgm:spPr/>
    </dgm:pt>
    <dgm:pt modelId="{7808DE3E-29B5-4A45-B924-260DE197E50E}" type="pres">
      <dgm:prSet presAssocID="{BD62E6A5-3F75-460A-87E8-7FBD26AEAC92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avel"/>
        </a:ext>
      </dgm:extLst>
    </dgm:pt>
    <dgm:pt modelId="{F167F920-B5D1-4FD3-829B-01BF93707C68}" type="pres">
      <dgm:prSet presAssocID="{BD62E6A5-3F75-460A-87E8-7FBD26AEAC92}" presName="spaceRect" presStyleCnt="0"/>
      <dgm:spPr/>
    </dgm:pt>
    <dgm:pt modelId="{8E42C1D2-F4CC-4AC8-8E18-32FB4CDF27DA}" type="pres">
      <dgm:prSet presAssocID="{BD62E6A5-3F75-460A-87E8-7FBD26AEAC92}" presName="textRect" presStyleLbl="revTx" presStyleIdx="3" presStyleCnt="5">
        <dgm:presLayoutVars>
          <dgm:chMax val="1"/>
          <dgm:chPref val="1"/>
        </dgm:presLayoutVars>
      </dgm:prSet>
      <dgm:spPr/>
    </dgm:pt>
    <dgm:pt modelId="{BD6318E8-F487-4BB5-BC17-BCE79CCE8050}" type="pres">
      <dgm:prSet presAssocID="{56933E95-7D86-4B2F-91A3-0BFA6AE92D58}" presName="sibTrans" presStyleCnt="0"/>
      <dgm:spPr/>
    </dgm:pt>
    <dgm:pt modelId="{E076F1F2-9D6D-4A64-BCF6-F1386DFBC216}" type="pres">
      <dgm:prSet presAssocID="{67AFD909-E94A-425F-AFEA-57F3594A853C}" presName="compNode" presStyleCnt="0"/>
      <dgm:spPr/>
    </dgm:pt>
    <dgm:pt modelId="{CFBB02C9-F986-49CA-B2D7-15F1F5B68A77}" type="pres">
      <dgm:prSet presAssocID="{67AFD909-E94A-425F-AFEA-57F3594A853C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512B92A8-52C3-4F08-A8EC-28B217AED6C6}" type="pres">
      <dgm:prSet presAssocID="{67AFD909-E94A-425F-AFEA-57F3594A853C}" presName="spaceRect" presStyleCnt="0"/>
      <dgm:spPr/>
    </dgm:pt>
    <dgm:pt modelId="{825506ED-564B-446B-A1E1-9871AE026F21}" type="pres">
      <dgm:prSet presAssocID="{67AFD909-E94A-425F-AFEA-57F3594A853C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2545380B-9C94-46AD-8956-5E6C1C108F79}" srcId="{2569B8BC-8C8B-4517-B0BB-DAA0EA534365}" destId="{67AFD909-E94A-425F-AFEA-57F3594A853C}" srcOrd="4" destOrd="0" parTransId="{C0208087-B845-40D1-BC60-CA685F799A22}" sibTransId="{CAB74778-4A9D-4E79-B38A-B198C365DEE7}"/>
    <dgm:cxn modelId="{63377938-267E-4748-BF2E-B22ACD5C0A7A}" type="presOf" srcId="{1E449846-38B7-4F4D-8114-097C3DCAC9B9}" destId="{961D34A0-9E19-454F-82A4-D57CE9D95B4D}" srcOrd="0" destOrd="0" presId="urn:microsoft.com/office/officeart/2018/2/layout/IconLabelList"/>
    <dgm:cxn modelId="{65104D61-7D8B-438F-A9A0-6E06A76D2BB4}" type="presOf" srcId="{BD62E6A5-3F75-460A-87E8-7FBD26AEAC92}" destId="{8E42C1D2-F4CC-4AC8-8E18-32FB4CDF27DA}" srcOrd="0" destOrd="0" presId="urn:microsoft.com/office/officeart/2018/2/layout/IconLabelList"/>
    <dgm:cxn modelId="{25AEE547-851F-4BA6-8819-D1E69AD5E2FA}" type="presOf" srcId="{2569B8BC-8C8B-4517-B0BB-DAA0EA534365}" destId="{09B729BC-FE1A-420C-9F58-49A9C9F04B7E}" srcOrd="0" destOrd="0" presId="urn:microsoft.com/office/officeart/2018/2/layout/IconLabelList"/>
    <dgm:cxn modelId="{94FA276E-6BD3-4482-9B95-8EA621C734FD}" type="presOf" srcId="{5A018100-BAF2-4404-AC23-37363E309313}" destId="{D8A9DD6B-6D91-4B05-9366-A03D637ECF67}" srcOrd="0" destOrd="0" presId="urn:microsoft.com/office/officeart/2018/2/layout/IconLabelList"/>
    <dgm:cxn modelId="{A70EC05A-388A-4F61-94D5-6C7829BC064F}" srcId="{2569B8BC-8C8B-4517-B0BB-DAA0EA534365}" destId="{1E449846-38B7-4F4D-8114-097C3DCAC9B9}" srcOrd="2" destOrd="0" parTransId="{79D4899A-894A-41F4-A7C5-F6CF9C38FECA}" sibTransId="{5E9C4705-AEFC-45C2-84C4-9E66F29067B2}"/>
    <dgm:cxn modelId="{FC589396-B404-490C-BA09-4D4759FB1286}" srcId="{2569B8BC-8C8B-4517-B0BB-DAA0EA534365}" destId="{BD62E6A5-3F75-460A-87E8-7FBD26AEAC92}" srcOrd="3" destOrd="0" parTransId="{838A9F25-8AC5-4FDF-A3DE-9D296A81874E}" sibTransId="{56933E95-7D86-4B2F-91A3-0BFA6AE92D58}"/>
    <dgm:cxn modelId="{F41BE3AB-5A18-4820-BB8D-547A2A736575}" srcId="{2569B8BC-8C8B-4517-B0BB-DAA0EA534365}" destId="{A9CE0B59-4FD8-499A-B4C2-B01C5F87AFD6}" srcOrd="0" destOrd="0" parTransId="{31141198-E894-4D5A-867D-6C5F652488F0}" sibTransId="{AAECE989-E94F-41DF-A855-71FD921E5607}"/>
    <dgm:cxn modelId="{B8E209AC-594F-4699-978C-90C37DB2B564}" type="presOf" srcId="{67AFD909-E94A-425F-AFEA-57F3594A853C}" destId="{825506ED-564B-446B-A1E1-9871AE026F21}" srcOrd="0" destOrd="0" presId="urn:microsoft.com/office/officeart/2018/2/layout/IconLabelList"/>
    <dgm:cxn modelId="{C72D9ABE-FEC2-4C72-8006-9325923448B9}" srcId="{2569B8BC-8C8B-4517-B0BB-DAA0EA534365}" destId="{5A018100-BAF2-4404-AC23-37363E309313}" srcOrd="1" destOrd="0" parTransId="{64422143-DB64-4BEB-A65D-29873BB4B8EB}" sibTransId="{72B088A3-C34C-4C5B-BA70-50CE7CB34313}"/>
    <dgm:cxn modelId="{18120ACB-D0BD-4DEB-A8AF-A3E9DBA9A813}" type="presOf" srcId="{A9CE0B59-4FD8-499A-B4C2-B01C5F87AFD6}" destId="{FD98FE39-6CA1-41E4-82D0-070613AE857A}" srcOrd="0" destOrd="0" presId="urn:microsoft.com/office/officeart/2018/2/layout/IconLabelList"/>
    <dgm:cxn modelId="{22A8281C-A83D-4D37-8457-657CC6F6DCB7}" type="presParOf" srcId="{09B729BC-FE1A-420C-9F58-49A9C9F04B7E}" destId="{703EF189-4F45-416B-9F85-A7B0C18B8041}" srcOrd="0" destOrd="0" presId="urn:microsoft.com/office/officeart/2018/2/layout/IconLabelList"/>
    <dgm:cxn modelId="{CD929C86-3B77-4A74-AC10-4D73A8EAC79B}" type="presParOf" srcId="{703EF189-4F45-416B-9F85-A7B0C18B8041}" destId="{DDBED6FF-B6C7-4EC5-9A7B-0D4036209F6B}" srcOrd="0" destOrd="0" presId="urn:microsoft.com/office/officeart/2018/2/layout/IconLabelList"/>
    <dgm:cxn modelId="{0AA59BF4-697E-4037-A5AD-50172DA71F02}" type="presParOf" srcId="{703EF189-4F45-416B-9F85-A7B0C18B8041}" destId="{1A79D160-9A13-4232-8E33-62B5871F85F5}" srcOrd="1" destOrd="0" presId="urn:microsoft.com/office/officeart/2018/2/layout/IconLabelList"/>
    <dgm:cxn modelId="{9AD6846A-E132-4B51-BF29-93732DD4534C}" type="presParOf" srcId="{703EF189-4F45-416B-9F85-A7B0C18B8041}" destId="{FD98FE39-6CA1-41E4-82D0-070613AE857A}" srcOrd="2" destOrd="0" presId="urn:microsoft.com/office/officeart/2018/2/layout/IconLabelList"/>
    <dgm:cxn modelId="{04EC97EA-79FB-45D1-B257-58E85D4DA1BD}" type="presParOf" srcId="{09B729BC-FE1A-420C-9F58-49A9C9F04B7E}" destId="{D1DF63FC-4DE6-4849-ABC1-A9290252AF5F}" srcOrd="1" destOrd="0" presId="urn:microsoft.com/office/officeart/2018/2/layout/IconLabelList"/>
    <dgm:cxn modelId="{B3D317AD-3509-4854-85ED-D362A9046818}" type="presParOf" srcId="{09B729BC-FE1A-420C-9F58-49A9C9F04B7E}" destId="{5D891FF8-C97A-48D8-962E-1C2462FEC468}" srcOrd="2" destOrd="0" presId="urn:microsoft.com/office/officeart/2018/2/layout/IconLabelList"/>
    <dgm:cxn modelId="{B9F9D570-6FF9-4997-B76B-AB8285805B6B}" type="presParOf" srcId="{5D891FF8-C97A-48D8-962E-1C2462FEC468}" destId="{94CED413-ACC3-4AB4-ABB8-5186F78A41AB}" srcOrd="0" destOrd="0" presId="urn:microsoft.com/office/officeart/2018/2/layout/IconLabelList"/>
    <dgm:cxn modelId="{2C9A853F-2855-459F-8929-2A8C10F1038E}" type="presParOf" srcId="{5D891FF8-C97A-48D8-962E-1C2462FEC468}" destId="{AC3388F5-ACB7-40C6-91A4-2BD5A04B8691}" srcOrd="1" destOrd="0" presId="urn:microsoft.com/office/officeart/2018/2/layout/IconLabelList"/>
    <dgm:cxn modelId="{A7DCBBE7-EACA-4348-BA5D-9D2E0AC7108E}" type="presParOf" srcId="{5D891FF8-C97A-48D8-962E-1C2462FEC468}" destId="{D8A9DD6B-6D91-4B05-9366-A03D637ECF67}" srcOrd="2" destOrd="0" presId="urn:microsoft.com/office/officeart/2018/2/layout/IconLabelList"/>
    <dgm:cxn modelId="{B8EE1333-3771-4454-8B09-0A0F81CEB826}" type="presParOf" srcId="{09B729BC-FE1A-420C-9F58-49A9C9F04B7E}" destId="{49915B9A-ED14-4F26-90D7-6A70D8BD5AFA}" srcOrd="3" destOrd="0" presId="urn:microsoft.com/office/officeart/2018/2/layout/IconLabelList"/>
    <dgm:cxn modelId="{E741DA90-486C-447A-9BC5-FEBAA9D08281}" type="presParOf" srcId="{09B729BC-FE1A-420C-9F58-49A9C9F04B7E}" destId="{A605F48A-F4AD-49B5-9B5C-E0EA8F9BD21E}" srcOrd="4" destOrd="0" presId="urn:microsoft.com/office/officeart/2018/2/layout/IconLabelList"/>
    <dgm:cxn modelId="{D2A2AAD3-807A-46EC-8833-679688F1F366}" type="presParOf" srcId="{A605F48A-F4AD-49B5-9B5C-E0EA8F9BD21E}" destId="{2B009072-44F1-4ADE-A820-344B1992D961}" srcOrd="0" destOrd="0" presId="urn:microsoft.com/office/officeart/2018/2/layout/IconLabelList"/>
    <dgm:cxn modelId="{5C838955-D0BF-477E-B22A-E62067C7F9A4}" type="presParOf" srcId="{A605F48A-F4AD-49B5-9B5C-E0EA8F9BD21E}" destId="{10A9C887-3311-480B-9846-B555F42B2D0D}" srcOrd="1" destOrd="0" presId="urn:microsoft.com/office/officeart/2018/2/layout/IconLabelList"/>
    <dgm:cxn modelId="{6EF3F798-22DC-403C-A817-4C96E62A1ADA}" type="presParOf" srcId="{A605F48A-F4AD-49B5-9B5C-E0EA8F9BD21E}" destId="{961D34A0-9E19-454F-82A4-D57CE9D95B4D}" srcOrd="2" destOrd="0" presId="urn:microsoft.com/office/officeart/2018/2/layout/IconLabelList"/>
    <dgm:cxn modelId="{46E2289E-9D9E-4161-9651-A5381641CECE}" type="presParOf" srcId="{09B729BC-FE1A-420C-9F58-49A9C9F04B7E}" destId="{17AC4664-E024-496B-963C-07163221FC6A}" srcOrd="5" destOrd="0" presId="urn:microsoft.com/office/officeart/2018/2/layout/IconLabelList"/>
    <dgm:cxn modelId="{E8422EAD-6EA7-4750-A616-B4CFC120E57D}" type="presParOf" srcId="{09B729BC-FE1A-420C-9F58-49A9C9F04B7E}" destId="{770132C9-DA8A-4A14-B3CD-F62015A0C217}" srcOrd="6" destOrd="0" presId="urn:microsoft.com/office/officeart/2018/2/layout/IconLabelList"/>
    <dgm:cxn modelId="{319C17A4-6C83-48A9-9455-57FD914D4828}" type="presParOf" srcId="{770132C9-DA8A-4A14-B3CD-F62015A0C217}" destId="{7808DE3E-29B5-4A45-B924-260DE197E50E}" srcOrd="0" destOrd="0" presId="urn:microsoft.com/office/officeart/2018/2/layout/IconLabelList"/>
    <dgm:cxn modelId="{355A3C8A-D209-4351-8097-70B3FBB73C8C}" type="presParOf" srcId="{770132C9-DA8A-4A14-B3CD-F62015A0C217}" destId="{F167F920-B5D1-4FD3-829B-01BF93707C68}" srcOrd="1" destOrd="0" presId="urn:microsoft.com/office/officeart/2018/2/layout/IconLabelList"/>
    <dgm:cxn modelId="{2DC2E9BB-5F73-4A24-B33F-E0776EA77CCE}" type="presParOf" srcId="{770132C9-DA8A-4A14-B3CD-F62015A0C217}" destId="{8E42C1D2-F4CC-4AC8-8E18-32FB4CDF27DA}" srcOrd="2" destOrd="0" presId="urn:microsoft.com/office/officeart/2018/2/layout/IconLabelList"/>
    <dgm:cxn modelId="{CC4A480D-D780-46E8-BEBD-C404996E6BA7}" type="presParOf" srcId="{09B729BC-FE1A-420C-9F58-49A9C9F04B7E}" destId="{BD6318E8-F487-4BB5-BC17-BCE79CCE8050}" srcOrd="7" destOrd="0" presId="urn:microsoft.com/office/officeart/2018/2/layout/IconLabelList"/>
    <dgm:cxn modelId="{AEBE0BD5-CA10-432D-93C9-8468F370E4EA}" type="presParOf" srcId="{09B729BC-FE1A-420C-9F58-49A9C9F04B7E}" destId="{E076F1F2-9D6D-4A64-BCF6-F1386DFBC216}" srcOrd="8" destOrd="0" presId="urn:microsoft.com/office/officeart/2018/2/layout/IconLabelList"/>
    <dgm:cxn modelId="{F0C55582-2D80-4FB2-990B-38DEAEE00A9C}" type="presParOf" srcId="{E076F1F2-9D6D-4A64-BCF6-F1386DFBC216}" destId="{CFBB02C9-F986-49CA-B2D7-15F1F5B68A77}" srcOrd="0" destOrd="0" presId="urn:microsoft.com/office/officeart/2018/2/layout/IconLabelList"/>
    <dgm:cxn modelId="{B5080108-D19B-4899-8F70-5ACA4F89135A}" type="presParOf" srcId="{E076F1F2-9D6D-4A64-BCF6-F1386DFBC216}" destId="{512B92A8-52C3-4F08-A8EC-28B217AED6C6}" srcOrd="1" destOrd="0" presId="urn:microsoft.com/office/officeart/2018/2/layout/IconLabelList"/>
    <dgm:cxn modelId="{C05B8ED2-4083-4259-B049-99D147E9A51B}" type="presParOf" srcId="{E076F1F2-9D6D-4A64-BCF6-F1386DFBC216}" destId="{825506ED-564B-446B-A1E1-9871AE026F21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569B8BC-8C8B-4517-B0BB-DAA0EA534365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9CE0B59-4FD8-499A-B4C2-B01C5F87AFD6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 b="1" dirty="0"/>
            <a:t>January – March 2028</a:t>
          </a:r>
        </a:p>
        <a:p>
          <a:pPr>
            <a:lnSpc>
              <a:spcPct val="100000"/>
            </a:lnSpc>
          </a:pPr>
          <a:r>
            <a:rPr lang="en-US" sz="1400" b="1" dirty="0"/>
            <a:t>Notify employers of upcoming enrollment period</a:t>
          </a:r>
        </a:p>
      </dgm:t>
    </dgm:pt>
    <dgm:pt modelId="{31141198-E894-4D5A-867D-6C5F652488F0}" type="parTrans" cxnId="{F41BE3AB-5A18-4820-BB8D-547A2A736575}">
      <dgm:prSet/>
      <dgm:spPr/>
      <dgm:t>
        <a:bodyPr/>
        <a:lstStyle/>
        <a:p>
          <a:endParaRPr lang="en-US"/>
        </a:p>
      </dgm:t>
    </dgm:pt>
    <dgm:pt modelId="{AAECE989-E94F-41DF-A855-71FD921E5607}" type="sibTrans" cxnId="{F41BE3AB-5A18-4820-BB8D-547A2A736575}">
      <dgm:prSet/>
      <dgm:spPr/>
      <dgm:t>
        <a:bodyPr/>
        <a:lstStyle/>
        <a:p>
          <a:endParaRPr lang="en-US"/>
        </a:p>
      </dgm:t>
    </dgm:pt>
    <dgm:pt modelId="{5A018100-BAF2-4404-AC23-37363E309313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 b="1" dirty="0"/>
            <a:t>April 1 - September 30 , 2028</a:t>
          </a:r>
        </a:p>
        <a:p>
          <a:pPr>
            <a:lnSpc>
              <a:spcPct val="100000"/>
            </a:lnSpc>
          </a:pPr>
          <a:r>
            <a:rPr lang="en-US" sz="1400" b="1" dirty="0"/>
            <a:t>Enrollment Period</a:t>
          </a:r>
        </a:p>
      </dgm:t>
    </dgm:pt>
    <dgm:pt modelId="{64422143-DB64-4BEB-A65D-29873BB4B8EB}" type="parTrans" cxnId="{C72D9ABE-FEC2-4C72-8006-9325923448B9}">
      <dgm:prSet/>
      <dgm:spPr/>
      <dgm:t>
        <a:bodyPr/>
        <a:lstStyle/>
        <a:p>
          <a:endParaRPr lang="en-US"/>
        </a:p>
      </dgm:t>
    </dgm:pt>
    <dgm:pt modelId="{72B088A3-C34C-4C5B-BA70-50CE7CB34313}" type="sibTrans" cxnId="{C72D9ABE-FEC2-4C72-8006-9325923448B9}">
      <dgm:prSet/>
      <dgm:spPr/>
      <dgm:t>
        <a:bodyPr/>
        <a:lstStyle/>
        <a:p>
          <a:endParaRPr lang="en-US"/>
        </a:p>
      </dgm:t>
    </dgm:pt>
    <dgm:pt modelId="{1E449846-38B7-4F4D-8114-097C3DCAC9B9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 b="1" dirty="0"/>
            <a:t>October 1, 2028 - September 30, 2029</a:t>
          </a:r>
        </a:p>
        <a:p>
          <a:pPr>
            <a:lnSpc>
              <a:spcPct val="100000"/>
            </a:lnSpc>
          </a:pPr>
          <a:r>
            <a:rPr lang="en-US" sz="1400" b="1" dirty="0"/>
            <a:t>Reminder Notice</a:t>
          </a:r>
        </a:p>
        <a:p>
          <a:pPr>
            <a:lnSpc>
              <a:spcPct val="100000"/>
            </a:lnSpc>
          </a:pPr>
          <a:r>
            <a:rPr lang="en-US" sz="1400" b="1" dirty="0"/>
            <a:t>No penalty</a:t>
          </a:r>
        </a:p>
      </dgm:t>
    </dgm:pt>
    <dgm:pt modelId="{79D4899A-894A-41F4-A7C5-F6CF9C38FECA}" type="parTrans" cxnId="{A70EC05A-388A-4F61-94D5-6C7829BC064F}">
      <dgm:prSet/>
      <dgm:spPr/>
      <dgm:t>
        <a:bodyPr/>
        <a:lstStyle/>
        <a:p>
          <a:endParaRPr lang="en-US"/>
        </a:p>
      </dgm:t>
    </dgm:pt>
    <dgm:pt modelId="{5E9C4705-AEFC-45C2-84C4-9E66F29067B2}" type="sibTrans" cxnId="{A70EC05A-388A-4F61-94D5-6C7829BC064F}">
      <dgm:prSet/>
      <dgm:spPr/>
      <dgm:t>
        <a:bodyPr/>
        <a:lstStyle/>
        <a:p>
          <a:endParaRPr lang="en-US"/>
        </a:p>
      </dgm:t>
    </dgm:pt>
    <dgm:pt modelId="{BD62E6A5-3F75-460A-87E8-7FBD26AEAC92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 b="1" dirty="0"/>
            <a:t>October 1, 2029 - March 30, 2030</a:t>
          </a:r>
        </a:p>
        <a:p>
          <a:pPr>
            <a:lnSpc>
              <a:spcPct val="100000"/>
            </a:lnSpc>
          </a:pPr>
          <a:r>
            <a:rPr lang="en-US" sz="1400" b="1" dirty="0"/>
            <a:t>Send Certified Letters warning of penalty</a:t>
          </a:r>
        </a:p>
      </dgm:t>
    </dgm:pt>
    <dgm:pt modelId="{838A9F25-8AC5-4FDF-A3DE-9D296A81874E}" type="parTrans" cxnId="{FC589396-B404-490C-BA09-4D4759FB1286}">
      <dgm:prSet/>
      <dgm:spPr/>
      <dgm:t>
        <a:bodyPr/>
        <a:lstStyle/>
        <a:p>
          <a:endParaRPr lang="en-US"/>
        </a:p>
      </dgm:t>
    </dgm:pt>
    <dgm:pt modelId="{56933E95-7D86-4B2F-91A3-0BFA6AE92D58}" type="sibTrans" cxnId="{FC589396-B404-490C-BA09-4D4759FB1286}">
      <dgm:prSet/>
      <dgm:spPr/>
      <dgm:t>
        <a:bodyPr/>
        <a:lstStyle/>
        <a:p>
          <a:endParaRPr lang="en-US"/>
        </a:p>
      </dgm:t>
    </dgm:pt>
    <dgm:pt modelId="{67AFD909-E94A-425F-AFEA-57F3594A853C}">
      <dgm:prSet custT="1"/>
      <dgm:spPr/>
      <dgm:t>
        <a:bodyPr/>
        <a:lstStyle/>
        <a:p>
          <a:pPr algn="ctr">
            <a:lnSpc>
              <a:spcPct val="100000"/>
            </a:lnSpc>
          </a:pPr>
          <a:r>
            <a:rPr lang="en-US" sz="1400" b="1" dirty="0"/>
            <a:t>April 1, 2030</a:t>
          </a:r>
        </a:p>
        <a:p>
          <a:pPr algn="ctr">
            <a:lnSpc>
              <a:spcPct val="100000"/>
            </a:lnSpc>
          </a:pPr>
          <a:r>
            <a:rPr lang="en-US" sz="1400" b="1" dirty="0"/>
            <a:t>    Assess Penalty	</a:t>
          </a:r>
        </a:p>
      </dgm:t>
    </dgm:pt>
    <dgm:pt modelId="{C0208087-B845-40D1-BC60-CA685F799A22}" type="parTrans" cxnId="{2545380B-9C94-46AD-8956-5E6C1C108F79}">
      <dgm:prSet/>
      <dgm:spPr/>
      <dgm:t>
        <a:bodyPr/>
        <a:lstStyle/>
        <a:p>
          <a:endParaRPr lang="en-US"/>
        </a:p>
      </dgm:t>
    </dgm:pt>
    <dgm:pt modelId="{CAB74778-4A9D-4E79-B38A-B198C365DEE7}" type="sibTrans" cxnId="{2545380B-9C94-46AD-8956-5E6C1C108F79}">
      <dgm:prSet/>
      <dgm:spPr/>
      <dgm:t>
        <a:bodyPr/>
        <a:lstStyle/>
        <a:p>
          <a:endParaRPr lang="en-US"/>
        </a:p>
      </dgm:t>
    </dgm:pt>
    <dgm:pt modelId="{09B729BC-FE1A-420C-9F58-49A9C9F04B7E}" type="pres">
      <dgm:prSet presAssocID="{2569B8BC-8C8B-4517-B0BB-DAA0EA534365}" presName="root" presStyleCnt="0">
        <dgm:presLayoutVars>
          <dgm:dir/>
          <dgm:resizeHandles val="exact"/>
        </dgm:presLayoutVars>
      </dgm:prSet>
      <dgm:spPr/>
    </dgm:pt>
    <dgm:pt modelId="{703EF189-4F45-416B-9F85-A7B0C18B8041}" type="pres">
      <dgm:prSet presAssocID="{A9CE0B59-4FD8-499A-B4C2-B01C5F87AFD6}" presName="compNode" presStyleCnt="0"/>
      <dgm:spPr/>
    </dgm:pt>
    <dgm:pt modelId="{DDBED6FF-B6C7-4EC5-9A7B-0D4036209F6B}" type="pres">
      <dgm:prSet presAssocID="{A9CE0B59-4FD8-499A-B4C2-B01C5F87AFD6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aily Calendar"/>
        </a:ext>
      </dgm:extLst>
    </dgm:pt>
    <dgm:pt modelId="{1A79D160-9A13-4232-8E33-62B5871F85F5}" type="pres">
      <dgm:prSet presAssocID="{A9CE0B59-4FD8-499A-B4C2-B01C5F87AFD6}" presName="spaceRect" presStyleCnt="0"/>
      <dgm:spPr/>
    </dgm:pt>
    <dgm:pt modelId="{FD98FE39-6CA1-41E4-82D0-070613AE857A}" type="pres">
      <dgm:prSet presAssocID="{A9CE0B59-4FD8-499A-B4C2-B01C5F87AFD6}" presName="textRect" presStyleLbl="revTx" presStyleIdx="0" presStyleCnt="5">
        <dgm:presLayoutVars>
          <dgm:chMax val="1"/>
          <dgm:chPref val="1"/>
        </dgm:presLayoutVars>
      </dgm:prSet>
      <dgm:spPr/>
    </dgm:pt>
    <dgm:pt modelId="{D1DF63FC-4DE6-4849-ABC1-A9290252AF5F}" type="pres">
      <dgm:prSet presAssocID="{AAECE989-E94F-41DF-A855-71FD921E5607}" presName="sibTrans" presStyleCnt="0"/>
      <dgm:spPr/>
    </dgm:pt>
    <dgm:pt modelId="{5D891FF8-C97A-48D8-962E-1C2462FEC468}" type="pres">
      <dgm:prSet presAssocID="{5A018100-BAF2-4404-AC23-37363E309313}" presName="compNode" presStyleCnt="0"/>
      <dgm:spPr/>
    </dgm:pt>
    <dgm:pt modelId="{94CED413-ACC3-4AB4-ABB8-5186F78A41AB}" type="pres">
      <dgm:prSet presAssocID="{5A018100-BAF2-4404-AC23-37363E309313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AC3388F5-ACB7-40C6-91A4-2BD5A04B8691}" type="pres">
      <dgm:prSet presAssocID="{5A018100-BAF2-4404-AC23-37363E309313}" presName="spaceRect" presStyleCnt="0"/>
      <dgm:spPr/>
    </dgm:pt>
    <dgm:pt modelId="{D8A9DD6B-6D91-4B05-9366-A03D637ECF67}" type="pres">
      <dgm:prSet presAssocID="{5A018100-BAF2-4404-AC23-37363E309313}" presName="textRect" presStyleLbl="revTx" presStyleIdx="1" presStyleCnt="5">
        <dgm:presLayoutVars>
          <dgm:chMax val="1"/>
          <dgm:chPref val="1"/>
        </dgm:presLayoutVars>
      </dgm:prSet>
      <dgm:spPr/>
    </dgm:pt>
    <dgm:pt modelId="{49915B9A-ED14-4F26-90D7-6A70D8BD5AFA}" type="pres">
      <dgm:prSet presAssocID="{72B088A3-C34C-4C5B-BA70-50CE7CB34313}" presName="sibTrans" presStyleCnt="0"/>
      <dgm:spPr/>
    </dgm:pt>
    <dgm:pt modelId="{A605F48A-F4AD-49B5-9B5C-E0EA8F9BD21E}" type="pres">
      <dgm:prSet presAssocID="{1E449846-38B7-4F4D-8114-097C3DCAC9B9}" presName="compNode" presStyleCnt="0"/>
      <dgm:spPr/>
    </dgm:pt>
    <dgm:pt modelId="{2B009072-44F1-4ADE-A820-344B1992D961}" type="pres">
      <dgm:prSet presAssocID="{1E449846-38B7-4F4D-8114-097C3DCAC9B9}" presName="iconRect" presStyleLbl="node1" presStyleIdx="2" presStyleCnt="5" custLinFactNeighborX="1264" custLinFactNeighborY="3114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onthly calendar"/>
        </a:ext>
      </dgm:extLst>
    </dgm:pt>
    <dgm:pt modelId="{10A9C887-3311-480B-9846-B555F42B2D0D}" type="pres">
      <dgm:prSet presAssocID="{1E449846-38B7-4F4D-8114-097C3DCAC9B9}" presName="spaceRect" presStyleCnt="0"/>
      <dgm:spPr/>
    </dgm:pt>
    <dgm:pt modelId="{961D34A0-9E19-454F-82A4-D57CE9D95B4D}" type="pres">
      <dgm:prSet presAssocID="{1E449846-38B7-4F4D-8114-097C3DCAC9B9}" presName="textRect" presStyleLbl="revTx" presStyleIdx="2" presStyleCnt="5" custScaleY="149802" custLinFactNeighborX="-2330" custLinFactNeighborY="21342">
        <dgm:presLayoutVars>
          <dgm:chMax val="1"/>
          <dgm:chPref val="1"/>
        </dgm:presLayoutVars>
      </dgm:prSet>
      <dgm:spPr/>
    </dgm:pt>
    <dgm:pt modelId="{17AC4664-E024-496B-963C-07163221FC6A}" type="pres">
      <dgm:prSet presAssocID="{5E9C4705-AEFC-45C2-84C4-9E66F29067B2}" presName="sibTrans" presStyleCnt="0"/>
      <dgm:spPr/>
    </dgm:pt>
    <dgm:pt modelId="{770132C9-DA8A-4A14-B3CD-F62015A0C217}" type="pres">
      <dgm:prSet presAssocID="{BD62E6A5-3F75-460A-87E8-7FBD26AEAC92}" presName="compNode" presStyleCnt="0"/>
      <dgm:spPr/>
    </dgm:pt>
    <dgm:pt modelId="{7808DE3E-29B5-4A45-B924-260DE197E50E}" type="pres">
      <dgm:prSet presAssocID="{BD62E6A5-3F75-460A-87E8-7FBD26AEAC92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avel"/>
        </a:ext>
      </dgm:extLst>
    </dgm:pt>
    <dgm:pt modelId="{F167F920-B5D1-4FD3-829B-01BF93707C68}" type="pres">
      <dgm:prSet presAssocID="{BD62E6A5-3F75-460A-87E8-7FBD26AEAC92}" presName="spaceRect" presStyleCnt="0"/>
      <dgm:spPr/>
    </dgm:pt>
    <dgm:pt modelId="{8E42C1D2-F4CC-4AC8-8E18-32FB4CDF27DA}" type="pres">
      <dgm:prSet presAssocID="{BD62E6A5-3F75-460A-87E8-7FBD26AEAC92}" presName="textRect" presStyleLbl="revTx" presStyleIdx="3" presStyleCnt="5">
        <dgm:presLayoutVars>
          <dgm:chMax val="1"/>
          <dgm:chPref val="1"/>
        </dgm:presLayoutVars>
      </dgm:prSet>
      <dgm:spPr/>
    </dgm:pt>
    <dgm:pt modelId="{BD6318E8-F487-4BB5-BC17-BCE79CCE8050}" type="pres">
      <dgm:prSet presAssocID="{56933E95-7D86-4B2F-91A3-0BFA6AE92D58}" presName="sibTrans" presStyleCnt="0"/>
      <dgm:spPr/>
    </dgm:pt>
    <dgm:pt modelId="{E076F1F2-9D6D-4A64-BCF6-F1386DFBC216}" type="pres">
      <dgm:prSet presAssocID="{67AFD909-E94A-425F-AFEA-57F3594A853C}" presName="compNode" presStyleCnt="0"/>
      <dgm:spPr/>
    </dgm:pt>
    <dgm:pt modelId="{CFBB02C9-F986-49CA-B2D7-15F1F5B68A77}" type="pres">
      <dgm:prSet presAssocID="{67AFD909-E94A-425F-AFEA-57F3594A853C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512B92A8-52C3-4F08-A8EC-28B217AED6C6}" type="pres">
      <dgm:prSet presAssocID="{67AFD909-E94A-425F-AFEA-57F3594A853C}" presName="spaceRect" presStyleCnt="0"/>
      <dgm:spPr/>
    </dgm:pt>
    <dgm:pt modelId="{825506ED-564B-446B-A1E1-9871AE026F21}" type="pres">
      <dgm:prSet presAssocID="{67AFD909-E94A-425F-AFEA-57F3594A853C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2545380B-9C94-46AD-8956-5E6C1C108F79}" srcId="{2569B8BC-8C8B-4517-B0BB-DAA0EA534365}" destId="{67AFD909-E94A-425F-AFEA-57F3594A853C}" srcOrd="4" destOrd="0" parTransId="{C0208087-B845-40D1-BC60-CA685F799A22}" sibTransId="{CAB74778-4A9D-4E79-B38A-B198C365DEE7}"/>
    <dgm:cxn modelId="{63377938-267E-4748-BF2E-B22ACD5C0A7A}" type="presOf" srcId="{1E449846-38B7-4F4D-8114-097C3DCAC9B9}" destId="{961D34A0-9E19-454F-82A4-D57CE9D95B4D}" srcOrd="0" destOrd="0" presId="urn:microsoft.com/office/officeart/2018/2/layout/IconLabelList"/>
    <dgm:cxn modelId="{65104D61-7D8B-438F-A9A0-6E06A76D2BB4}" type="presOf" srcId="{BD62E6A5-3F75-460A-87E8-7FBD26AEAC92}" destId="{8E42C1D2-F4CC-4AC8-8E18-32FB4CDF27DA}" srcOrd="0" destOrd="0" presId="urn:microsoft.com/office/officeart/2018/2/layout/IconLabelList"/>
    <dgm:cxn modelId="{25AEE547-851F-4BA6-8819-D1E69AD5E2FA}" type="presOf" srcId="{2569B8BC-8C8B-4517-B0BB-DAA0EA534365}" destId="{09B729BC-FE1A-420C-9F58-49A9C9F04B7E}" srcOrd="0" destOrd="0" presId="urn:microsoft.com/office/officeart/2018/2/layout/IconLabelList"/>
    <dgm:cxn modelId="{94FA276E-6BD3-4482-9B95-8EA621C734FD}" type="presOf" srcId="{5A018100-BAF2-4404-AC23-37363E309313}" destId="{D8A9DD6B-6D91-4B05-9366-A03D637ECF67}" srcOrd="0" destOrd="0" presId="urn:microsoft.com/office/officeart/2018/2/layout/IconLabelList"/>
    <dgm:cxn modelId="{A70EC05A-388A-4F61-94D5-6C7829BC064F}" srcId="{2569B8BC-8C8B-4517-B0BB-DAA0EA534365}" destId="{1E449846-38B7-4F4D-8114-097C3DCAC9B9}" srcOrd="2" destOrd="0" parTransId="{79D4899A-894A-41F4-A7C5-F6CF9C38FECA}" sibTransId="{5E9C4705-AEFC-45C2-84C4-9E66F29067B2}"/>
    <dgm:cxn modelId="{FC589396-B404-490C-BA09-4D4759FB1286}" srcId="{2569B8BC-8C8B-4517-B0BB-DAA0EA534365}" destId="{BD62E6A5-3F75-460A-87E8-7FBD26AEAC92}" srcOrd="3" destOrd="0" parTransId="{838A9F25-8AC5-4FDF-A3DE-9D296A81874E}" sibTransId="{56933E95-7D86-4B2F-91A3-0BFA6AE92D58}"/>
    <dgm:cxn modelId="{F41BE3AB-5A18-4820-BB8D-547A2A736575}" srcId="{2569B8BC-8C8B-4517-B0BB-DAA0EA534365}" destId="{A9CE0B59-4FD8-499A-B4C2-B01C5F87AFD6}" srcOrd="0" destOrd="0" parTransId="{31141198-E894-4D5A-867D-6C5F652488F0}" sibTransId="{AAECE989-E94F-41DF-A855-71FD921E5607}"/>
    <dgm:cxn modelId="{B8E209AC-594F-4699-978C-90C37DB2B564}" type="presOf" srcId="{67AFD909-E94A-425F-AFEA-57F3594A853C}" destId="{825506ED-564B-446B-A1E1-9871AE026F21}" srcOrd="0" destOrd="0" presId="urn:microsoft.com/office/officeart/2018/2/layout/IconLabelList"/>
    <dgm:cxn modelId="{C72D9ABE-FEC2-4C72-8006-9325923448B9}" srcId="{2569B8BC-8C8B-4517-B0BB-DAA0EA534365}" destId="{5A018100-BAF2-4404-AC23-37363E309313}" srcOrd="1" destOrd="0" parTransId="{64422143-DB64-4BEB-A65D-29873BB4B8EB}" sibTransId="{72B088A3-C34C-4C5B-BA70-50CE7CB34313}"/>
    <dgm:cxn modelId="{18120ACB-D0BD-4DEB-A8AF-A3E9DBA9A813}" type="presOf" srcId="{A9CE0B59-4FD8-499A-B4C2-B01C5F87AFD6}" destId="{FD98FE39-6CA1-41E4-82D0-070613AE857A}" srcOrd="0" destOrd="0" presId="urn:microsoft.com/office/officeart/2018/2/layout/IconLabelList"/>
    <dgm:cxn modelId="{22A8281C-A83D-4D37-8457-657CC6F6DCB7}" type="presParOf" srcId="{09B729BC-FE1A-420C-9F58-49A9C9F04B7E}" destId="{703EF189-4F45-416B-9F85-A7B0C18B8041}" srcOrd="0" destOrd="0" presId="urn:microsoft.com/office/officeart/2018/2/layout/IconLabelList"/>
    <dgm:cxn modelId="{CD929C86-3B77-4A74-AC10-4D73A8EAC79B}" type="presParOf" srcId="{703EF189-4F45-416B-9F85-A7B0C18B8041}" destId="{DDBED6FF-B6C7-4EC5-9A7B-0D4036209F6B}" srcOrd="0" destOrd="0" presId="urn:microsoft.com/office/officeart/2018/2/layout/IconLabelList"/>
    <dgm:cxn modelId="{0AA59BF4-697E-4037-A5AD-50172DA71F02}" type="presParOf" srcId="{703EF189-4F45-416B-9F85-A7B0C18B8041}" destId="{1A79D160-9A13-4232-8E33-62B5871F85F5}" srcOrd="1" destOrd="0" presId="urn:microsoft.com/office/officeart/2018/2/layout/IconLabelList"/>
    <dgm:cxn modelId="{9AD6846A-E132-4B51-BF29-93732DD4534C}" type="presParOf" srcId="{703EF189-4F45-416B-9F85-A7B0C18B8041}" destId="{FD98FE39-6CA1-41E4-82D0-070613AE857A}" srcOrd="2" destOrd="0" presId="urn:microsoft.com/office/officeart/2018/2/layout/IconLabelList"/>
    <dgm:cxn modelId="{04EC97EA-79FB-45D1-B257-58E85D4DA1BD}" type="presParOf" srcId="{09B729BC-FE1A-420C-9F58-49A9C9F04B7E}" destId="{D1DF63FC-4DE6-4849-ABC1-A9290252AF5F}" srcOrd="1" destOrd="0" presId="urn:microsoft.com/office/officeart/2018/2/layout/IconLabelList"/>
    <dgm:cxn modelId="{B3D317AD-3509-4854-85ED-D362A9046818}" type="presParOf" srcId="{09B729BC-FE1A-420C-9F58-49A9C9F04B7E}" destId="{5D891FF8-C97A-48D8-962E-1C2462FEC468}" srcOrd="2" destOrd="0" presId="urn:microsoft.com/office/officeart/2018/2/layout/IconLabelList"/>
    <dgm:cxn modelId="{B9F9D570-6FF9-4997-B76B-AB8285805B6B}" type="presParOf" srcId="{5D891FF8-C97A-48D8-962E-1C2462FEC468}" destId="{94CED413-ACC3-4AB4-ABB8-5186F78A41AB}" srcOrd="0" destOrd="0" presId="urn:microsoft.com/office/officeart/2018/2/layout/IconLabelList"/>
    <dgm:cxn modelId="{2C9A853F-2855-459F-8929-2A8C10F1038E}" type="presParOf" srcId="{5D891FF8-C97A-48D8-962E-1C2462FEC468}" destId="{AC3388F5-ACB7-40C6-91A4-2BD5A04B8691}" srcOrd="1" destOrd="0" presId="urn:microsoft.com/office/officeart/2018/2/layout/IconLabelList"/>
    <dgm:cxn modelId="{A7DCBBE7-EACA-4348-BA5D-9D2E0AC7108E}" type="presParOf" srcId="{5D891FF8-C97A-48D8-962E-1C2462FEC468}" destId="{D8A9DD6B-6D91-4B05-9366-A03D637ECF67}" srcOrd="2" destOrd="0" presId="urn:microsoft.com/office/officeart/2018/2/layout/IconLabelList"/>
    <dgm:cxn modelId="{B8EE1333-3771-4454-8B09-0A0F81CEB826}" type="presParOf" srcId="{09B729BC-FE1A-420C-9F58-49A9C9F04B7E}" destId="{49915B9A-ED14-4F26-90D7-6A70D8BD5AFA}" srcOrd="3" destOrd="0" presId="urn:microsoft.com/office/officeart/2018/2/layout/IconLabelList"/>
    <dgm:cxn modelId="{E741DA90-486C-447A-9BC5-FEBAA9D08281}" type="presParOf" srcId="{09B729BC-FE1A-420C-9F58-49A9C9F04B7E}" destId="{A605F48A-F4AD-49B5-9B5C-E0EA8F9BD21E}" srcOrd="4" destOrd="0" presId="urn:microsoft.com/office/officeart/2018/2/layout/IconLabelList"/>
    <dgm:cxn modelId="{D2A2AAD3-807A-46EC-8833-679688F1F366}" type="presParOf" srcId="{A605F48A-F4AD-49B5-9B5C-E0EA8F9BD21E}" destId="{2B009072-44F1-4ADE-A820-344B1992D961}" srcOrd="0" destOrd="0" presId="urn:microsoft.com/office/officeart/2018/2/layout/IconLabelList"/>
    <dgm:cxn modelId="{5C838955-D0BF-477E-B22A-E62067C7F9A4}" type="presParOf" srcId="{A605F48A-F4AD-49B5-9B5C-E0EA8F9BD21E}" destId="{10A9C887-3311-480B-9846-B555F42B2D0D}" srcOrd="1" destOrd="0" presId="urn:microsoft.com/office/officeart/2018/2/layout/IconLabelList"/>
    <dgm:cxn modelId="{6EF3F798-22DC-403C-A817-4C96E62A1ADA}" type="presParOf" srcId="{A605F48A-F4AD-49B5-9B5C-E0EA8F9BD21E}" destId="{961D34A0-9E19-454F-82A4-D57CE9D95B4D}" srcOrd="2" destOrd="0" presId="urn:microsoft.com/office/officeart/2018/2/layout/IconLabelList"/>
    <dgm:cxn modelId="{46E2289E-9D9E-4161-9651-A5381641CECE}" type="presParOf" srcId="{09B729BC-FE1A-420C-9F58-49A9C9F04B7E}" destId="{17AC4664-E024-496B-963C-07163221FC6A}" srcOrd="5" destOrd="0" presId="urn:microsoft.com/office/officeart/2018/2/layout/IconLabelList"/>
    <dgm:cxn modelId="{E8422EAD-6EA7-4750-A616-B4CFC120E57D}" type="presParOf" srcId="{09B729BC-FE1A-420C-9F58-49A9C9F04B7E}" destId="{770132C9-DA8A-4A14-B3CD-F62015A0C217}" srcOrd="6" destOrd="0" presId="urn:microsoft.com/office/officeart/2018/2/layout/IconLabelList"/>
    <dgm:cxn modelId="{319C17A4-6C83-48A9-9455-57FD914D4828}" type="presParOf" srcId="{770132C9-DA8A-4A14-B3CD-F62015A0C217}" destId="{7808DE3E-29B5-4A45-B924-260DE197E50E}" srcOrd="0" destOrd="0" presId="urn:microsoft.com/office/officeart/2018/2/layout/IconLabelList"/>
    <dgm:cxn modelId="{355A3C8A-D209-4351-8097-70B3FBB73C8C}" type="presParOf" srcId="{770132C9-DA8A-4A14-B3CD-F62015A0C217}" destId="{F167F920-B5D1-4FD3-829B-01BF93707C68}" srcOrd="1" destOrd="0" presId="urn:microsoft.com/office/officeart/2018/2/layout/IconLabelList"/>
    <dgm:cxn modelId="{2DC2E9BB-5F73-4A24-B33F-E0776EA77CCE}" type="presParOf" srcId="{770132C9-DA8A-4A14-B3CD-F62015A0C217}" destId="{8E42C1D2-F4CC-4AC8-8E18-32FB4CDF27DA}" srcOrd="2" destOrd="0" presId="urn:microsoft.com/office/officeart/2018/2/layout/IconLabelList"/>
    <dgm:cxn modelId="{CC4A480D-D780-46E8-BEBD-C404996E6BA7}" type="presParOf" srcId="{09B729BC-FE1A-420C-9F58-49A9C9F04B7E}" destId="{BD6318E8-F487-4BB5-BC17-BCE79CCE8050}" srcOrd="7" destOrd="0" presId="urn:microsoft.com/office/officeart/2018/2/layout/IconLabelList"/>
    <dgm:cxn modelId="{AEBE0BD5-CA10-432D-93C9-8468F370E4EA}" type="presParOf" srcId="{09B729BC-FE1A-420C-9F58-49A9C9F04B7E}" destId="{E076F1F2-9D6D-4A64-BCF6-F1386DFBC216}" srcOrd="8" destOrd="0" presId="urn:microsoft.com/office/officeart/2018/2/layout/IconLabelList"/>
    <dgm:cxn modelId="{F0C55582-2D80-4FB2-990B-38DEAEE00A9C}" type="presParOf" srcId="{E076F1F2-9D6D-4A64-BCF6-F1386DFBC216}" destId="{CFBB02C9-F986-49CA-B2D7-15F1F5B68A77}" srcOrd="0" destOrd="0" presId="urn:microsoft.com/office/officeart/2018/2/layout/IconLabelList"/>
    <dgm:cxn modelId="{B5080108-D19B-4899-8F70-5ACA4F89135A}" type="presParOf" srcId="{E076F1F2-9D6D-4A64-BCF6-F1386DFBC216}" destId="{512B92A8-52C3-4F08-A8EC-28B217AED6C6}" srcOrd="1" destOrd="0" presId="urn:microsoft.com/office/officeart/2018/2/layout/IconLabelList"/>
    <dgm:cxn modelId="{C05B8ED2-4083-4259-B049-99D147E9A51B}" type="presParOf" srcId="{E076F1F2-9D6D-4A64-BCF6-F1386DFBC216}" destId="{825506ED-564B-446B-A1E1-9871AE026F21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D92099-30A5-4813-BF98-97607F4403D5}">
      <dsp:nvSpPr>
        <dsp:cNvPr id="0" name=""/>
        <dsp:cNvSpPr/>
      </dsp:nvSpPr>
      <dsp:spPr>
        <a:xfrm>
          <a:off x="0" y="0"/>
          <a:ext cx="8046720" cy="8851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solidFill>
                <a:schemeClr val="accent2"/>
              </a:solidFill>
            </a:rPr>
            <a:t>Months 1 to 6    Employer is notified of enrollment phase</a:t>
          </a:r>
        </a:p>
      </dsp:txBody>
      <dsp:txXfrm>
        <a:off x="25925" y="25925"/>
        <a:ext cx="7016791" cy="833289"/>
      </dsp:txXfrm>
    </dsp:sp>
    <dsp:sp modelId="{36CBF32E-9F14-4791-B169-820647670E17}">
      <dsp:nvSpPr>
        <dsp:cNvPr id="0" name=""/>
        <dsp:cNvSpPr/>
      </dsp:nvSpPr>
      <dsp:spPr>
        <a:xfrm>
          <a:off x="673912" y="1046073"/>
          <a:ext cx="8046720" cy="8851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solidFill>
                <a:schemeClr val="accent2"/>
              </a:solidFill>
            </a:rPr>
            <a:t>Months 7 to 18 	Written notices to employers – no penalty</a:t>
          </a:r>
        </a:p>
      </dsp:txBody>
      <dsp:txXfrm>
        <a:off x="699837" y="1071998"/>
        <a:ext cx="6745616" cy="833289"/>
      </dsp:txXfrm>
    </dsp:sp>
    <dsp:sp modelId="{180F060D-8F92-4CDA-86AC-F87B3373F7D6}">
      <dsp:nvSpPr>
        <dsp:cNvPr id="0" name=""/>
        <dsp:cNvSpPr/>
      </dsp:nvSpPr>
      <dsp:spPr>
        <a:xfrm>
          <a:off x="1337767" y="2092147"/>
          <a:ext cx="8046720" cy="8851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solidFill>
                <a:schemeClr val="accent2"/>
              </a:solidFill>
            </a:rPr>
            <a:t>Months 19 to 24	Send two certified letter to employers explain 				penalty will be imposed after 24-month period.</a:t>
          </a:r>
        </a:p>
      </dsp:txBody>
      <dsp:txXfrm>
        <a:off x="1363692" y="2118072"/>
        <a:ext cx="6755675" cy="833289"/>
      </dsp:txXfrm>
    </dsp:sp>
    <dsp:sp modelId="{6539432A-A239-4C47-8806-B237EA3751DA}">
      <dsp:nvSpPr>
        <dsp:cNvPr id="0" name=""/>
        <dsp:cNvSpPr/>
      </dsp:nvSpPr>
      <dsp:spPr>
        <a:xfrm>
          <a:off x="2011680" y="3138220"/>
          <a:ext cx="8046720" cy="8851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solidFill>
                <a:schemeClr val="accent2"/>
              </a:solidFill>
            </a:rPr>
            <a:t>After 24 months	A penalty or $100/employee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b="1" kern="1200" dirty="0">
              <a:solidFill>
                <a:schemeClr val="accent2"/>
              </a:solidFill>
            </a:rPr>
            <a:t>Maximum Employer penalty of $4,000</a:t>
          </a:r>
        </a:p>
      </dsp:txBody>
      <dsp:txXfrm>
        <a:off x="2037605" y="3164145"/>
        <a:ext cx="6745616" cy="833289"/>
      </dsp:txXfrm>
    </dsp:sp>
    <dsp:sp modelId="{36C94B3B-7316-418E-82E8-638C2029417B}">
      <dsp:nvSpPr>
        <dsp:cNvPr id="0" name=""/>
        <dsp:cNvSpPr/>
      </dsp:nvSpPr>
      <dsp:spPr>
        <a:xfrm>
          <a:off x="7471379" y="677936"/>
          <a:ext cx="575340" cy="57534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600" kern="1200"/>
        </a:p>
      </dsp:txBody>
      <dsp:txXfrm>
        <a:off x="7600831" y="677936"/>
        <a:ext cx="316437" cy="432943"/>
      </dsp:txXfrm>
    </dsp:sp>
    <dsp:sp modelId="{D317127E-5017-4F23-B232-B59D5658AE20}">
      <dsp:nvSpPr>
        <dsp:cNvPr id="0" name=""/>
        <dsp:cNvSpPr/>
      </dsp:nvSpPr>
      <dsp:spPr>
        <a:xfrm>
          <a:off x="8145292" y="1724009"/>
          <a:ext cx="575340" cy="57534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600" kern="1200"/>
        </a:p>
      </dsp:txBody>
      <dsp:txXfrm>
        <a:off x="8274744" y="1724009"/>
        <a:ext cx="316437" cy="432943"/>
      </dsp:txXfrm>
    </dsp:sp>
    <dsp:sp modelId="{CCBAF81E-86BB-428D-B451-BC0F1962253F}">
      <dsp:nvSpPr>
        <dsp:cNvPr id="0" name=""/>
        <dsp:cNvSpPr/>
      </dsp:nvSpPr>
      <dsp:spPr>
        <a:xfrm>
          <a:off x="8809146" y="2770083"/>
          <a:ext cx="575340" cy="57534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600" kern="1200"/>
        </a:p>
      </dsp:txBody>
      <dsp:txXfrm>
        <a:off x="8938598" y="2770083"/>
        <a:ext cx="316437" cy="4329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D464AA-6422-40C6-8902-BAAFE42C978B}">
      <dsp:nvSpPr>
        <dsp:cNvPr id="0" name=""/>
        <dsp:cNvSpPr/>
      </dsp:nvSpPr>
      <dsp:spPr>
        <a:xfrm>
          <a:off x="0" y="0"/>
          <a:ext cx="8043316" cy="7242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chemeClr val="accent2"/>
              </a:solidFill>
            </a:rPr>
            <a:t>Months 25 to 36 - Continue to contact employer and warn of upcoming penalty.   </a:t>
          </a:r>
        </a:p>
      </dsp:txBody>
      <dsp:txXfrm>
        <a:off x="21211" y="21211"/>
        <a:ext cx="7177111" cy="681782"/>
      </dsp:txXfrm>
    </dsp:sp>
    <dsp:sp modelId="{E6C7383C-974A-49A5-BC3A-3E9019E5EF52}">
      <dsp:nvSpPr>
        <dsp:cNvPr id="0" name=""/>
        <dsp:cNvSpPr/>
      </dsp:nvSpPr>
      <dsp:spPr>
        <a:xfrm>
          <a:off x="600637" y="824788"/>
          <a:ext cx="8043316" cy="7242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chemeClr val="accent2"/>
              </a:solidFill>
            </a:rPr>
            <a:t>After 36 months - Impose a penalty of $200/employee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1" kern="1200" dirty="0">
              <a:solidFill>
                <a:schemeClr val="accent2"/>
              </a:solidFill>
            </a:rPr>
            <a:t>with a maximum penalty of $6,000</a:t>
          </a:r>
        </a:p>
      </dsp:txBody>
      <dsp:txXfrm>
        <a:off x="621848" y="845999"/>
        <a:ext cx="6929523" cy="681782"/>
      </dsp:txXfrm>
    </dsp:sp>
    <dsp:sp modelId="{5148F040-32D7-4163-8DC5-2B84F891BEE2}">
      <dsp:nvSpPr>
        <dsp:cNvPr id="0" name=""/>
        <dsp:cNvSpPr/>
      </dsp:nvSpPr>
      <dsp:spPr>
        <a:xfrm>
          <a:off x="1201274" y="1649577"/>
          <a:ext cx="8043316" cy="7242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chemeClr val="accent2"/>
              </a:solidFill>
            </a:rPr>
            <a:t>Months 37 to 48 - Continue to contact employers and warn of upcoming penalty</a:t>
          </a:r>
        </a:p>
      </dsp:txBody>
      <dsp:txXfrm>
        <a:off x="1222485" y="1670788"/>
        <a:ext cx="6929523" cy="681782"/>
      </dsp:txXfrm>
    </dsp:sp>
    <dsp:sp modelId="{1D177B2D-75F7-48F7-9B63-177FF9E65A92}">
      <dsp:nvSpPr>
        <dsp:cNvPr id="0" name=""/>
        <dsp:cNvSpPr/>
      </dsp:nvSpPr>
      <dsp:spPr>
        <a:xfrm>
          <a:off x="1801911" y="2474366"/>
          <a:ext cx="8043316" cy="7242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chemeClr val="accent2"/>
              </a:solidFill>
            </a:rPr>
            <a:t>After 48 months - Impose a penalty of $300/employee – no maximum</a:t>
          </a:r>
        </a:p>
      </dsp:txBody>
      <dsp:txXfrm>
        <a:off x="1823122" y="2495577"/>
        <a:ext cx="6929523" cy="681782"/>
      </dsp:txXfrm>
    </dsp:sp>
    <dsp:sp modelId="{047D72D4-D068-4D23-93AE-63A32372F594}">
      <dsp:nvSpPr>
        <dsp:cNvPr id="0" name=""/>
        <dsp:cNvSpPr/>
      </dsp:nvSpPr>
      <dsp:spPr>
        <a:xfrm>
          <a:off x="2402548" y="3299155"/>
          <a:ext cx="8043316" cy="7242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chemeClr val="accent2"/>
              </a:solidFill>
            </a:rPr>
            <a:t>Each Ongoing year - Impose a penalty of $500/employee – no maximum</a:t>
          </a:r>
        </a:p>
      </dsp:txBody>
      <dsp:txXfrm>
        <a:off x="2423759" y="3320366"/>
        <a:ext cx="6929523" cy="681782"/>
      </dsp:txXfrm>
    </dsp:sp>
    <dsp:sp modelId="{4925B753-1410-41C1-BA97-6E53E3946E4F}">
      <dsp:nvSpPr>
        <dsp:cNvPr id="0" name=""/>
        <dsp:cNvSpPr/>
      </dsp:nvSpPr>
      <dsp:spPr>
        <a:xfrm>
          <a:off x="7572582" y="529071"/>
          <a:ext cx="470733" cy="470733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/>
        </a:p>
      </dsp:txBody>
      <dsp:txXfrm>
        <a:off x="7678497" y="529071"/>
        <a:ext cx="258903" cy="354227"/>
      </dsp:txXfrm>
    </dsp:sp>
    <dsp:sp modelId="{10BCEC79-0D0D-44A6-939E-4E250D11F188}">
      <dsp:nvSpPr>
        <dsp:cNvPr id="0" name=""/>
        <dsp:cNvSpPr/>
      </dsp:nvSpPr>
      <dsp:spPr>
        <a:xfrm>
          <a:off x="8173220" y="1353860"/>
          <a:ext cx="470733" cy="470733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/>
        </a:p>
      </dsp:txBody>
      <dsp:txXfrm>
        <a:off x="8279135" y="1353860"/>
        <a:ext cx="258903" cy="354227"/>
      </dsp:txXfrm>
    </dsp:sp>
    <dsp:sp modelId="{9676DAB7-8C88-4C0A-A809-17DBF6644364}">
      <dsp:nvSpPr>
        <dsp:cNvPr id="0" name=""/>
        <dsp:cNvSpPr/>
      </dsp:nvSpPr>
      <dsp:spPr>
        <a:xfrm>
          <a:off x="8773857" y="2166579"/>
          <a:ext cx="470733" cy="470733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/>
        </a:p>
      </dsp:txBody>
      <dsp:txXfrm>
        <a:off x="8879772" y="2166579"/>
        <a:ext cx="258903" cy="354227"/>
      </dsp:txXfrm>
    </dsp:sp>
    <dsp:sp modelId="{3471BDAA-F2B7-4CA4-AC01-E35B60AE8DCD}">
      <dsp:nvSpPr>
        <dsp:cNvPr id="0" name=""/>
        <dsp:cNvSpPr/>
      </dsp:nvSpPr>
      <dsp:spPr>
        <a:xfrm>
          <a:off x="9374494" y="2999414"/>
          <a:ext cx="470733" cy="470733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/>
        </a:p>
      </dsp:txBody>
      <dsp:txXfrm>
        <a:off x="9480409" y="2999414"/>
        <a:ext cx="258903" cy="354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BED6FF-B6C7-4EC5-9A7B-0D4036209F6B}">
      <dsp:nvSpPr>
        <dsp:cNvPr id="0" name=""/>
        <dsp:cNvSpPr/>
      </dsp:nvSpPr>
      <dsp:spPr>
        <a:xfrm>
          <a:off x="1184602" y="1107530"/>
          <a:ext cx="810000" cy="81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98FE39-6CA1-41E4-82D0-070613AE857A}">
      <dsp:nvSpPr>
        <dsp:cNvPr id="0" name=""/>
        <dsp:cNvSpPr/>
      </dsp:nvSpPr>
      <dsp:spPr>
        <a:xfrm>
          <a:off x="689602" y="2241140"/>
          <a:ext cx="1800000" cy="10219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January – March 2026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Notify employers of upcoming enrollment period</a:t>
          </a:r>
        </a:p>
      </dsp:txBody>
      <dsp:txXfrm>
        <a:off x="689602" y="2241140"/>
        <a:ext cx="1800000" cy="1021992"/>
      </dsp:txXfrm>
    </dsp:sp>
    <dsp:sp modelId="{94CED413-ACC3-4AB4-ABB8-5186F78A41AB}">
      <dsp:nvSpPr>
        <dsp:cNvPr id="0" name=""/>
        <dsp:cNvSpPr/>
      </dsp:nvSpPr>
      <dsp:spPr>
        <a:xfrm>
          <a:off x="3446887" y="1107530"/>
          <a:ext cx="810000" cy="81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A9DD6B-6D91-4B05-9366-A03D637ECF67}">
      <dsp:nvSpPr>
        <dsp:cNvPr id="0" name=""/>
        <dsp:cNvSpPr/>
      </dsp:nvSpPr>
      <dsp:spPr>
        <a:xfrm>
          <a:off x="2804602" y="2241140"/>
          <a:ext cx="2094569" cy="10219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April 1 - September 30, 2026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Enrollment Period</a:t>
          </a:r>
        </a:p>
      </dsp:txBody>
      <dsp:txXfrm>
        <a:off x="2804602" y="2241140"/>
        <a:ext cx="2094569" cy="1021992"/>
      </dsp:txXfrm>
    </dsp:sp>
    <dsp:sp modelId="{2B009072-44F1-4ADE-A820-344B1992D961}">
      <dsp:nvSpPr>
        <dsp:cNvPr id="0" name=""/>
        <dsp:cNvSpPr/>
      </dsp:nvSpPr>
      <dsp:spPr>
        <a:xfrm>
          <a:off x="5722667" y="1232570"/>
          <a:ext cx="810000" cy="81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1D34A0-9E19-454F-82A4-D57CE9D95B4D}">
      <dsp:nvSpPr>
        <dsp:cNvPr id="0" name=""/>
        <dsp:cNvSpPr/>
      </dsp:nvSpPr>
      <dsp:spPr>
        <a:xfrm>
          <a:off x="5180620" y="2161410"/>
          <a:ext cx="1800000" cy="15309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October 1, 2026 - September 30, 2027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Reminder Notice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No penalty</a:t>
          </a:r>
        </a:p>
      </dsp:txBody>
      <dsp:txXfrm>
        <a:off x="5180620" y="2161410"/>
        <a:ext cx="1800000" cy="1530964"/>
      </dsp:txXfrm>
    </dsp:sp>
    <dsp:sp modelId="{7808DE3E-29B5-4A45-B924-260DE197E50E}">
      <dsp:nvSpPr>
        <dsp:cNvPr id="0" name=""/>
        <dsp:cNvSpPr/>
      </dsp:nvSpPr>
      <dsp:spPr>
        <a:xfrm>
          <a:off x="7824172" y="1107530"/>
          <a:ext cx="810000" cy="81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42C1D2-F4CC-4AC8-8E18-32FB4CDF27DA}">
      <dsp:nvSpPr>
        <dsp:cNvPr id="0" name=""/>
        <dsp:cNvSpPr/>
      </dsp:nvSpPr>
      <dsp:spPr>
        <a:xfrm>
          <a:off x="7329172" y="2241140"/>
          <a:ext cx="1800000" cy="10219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October 1, 2027, - March 30, 2028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Send Certified Letters warning of penalty</a:t>
          </a:r>
        </a:p>
      </dsp:txBody>
      <dsp:txXfrm>
        <a:off x="7329172" y="2241140"/>
        <a:ext cx="1800000" cy="1021992"/>
      </dsp:txXfrm>
    </dsp:sp>
    <dsp:sp modelId="{CFBB02C9-F986-49CA-B2D7-15F1F5B68A77}">
      <dsp:nvSpPr>
        <dsp:cNvPr id="0" name=""/>
        <dsp:cNvSpPr/>
      </dsp:nvSpPr>
      <dsp:spPr>
        <a:xfrm>
          <a:off x="9939172" y="1107530"/>
          <a:ext cx="810000" cy="81000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5506ED-564B-446B-A1E1-9871AE026F21}">
      <dsp:nvSpPr>
        <dsp:cNvPr id="0" name=""/>
        <dsp:cNvSpPr/>
      </dsp:nvSpPr>
      <dsp:spPr>
        <a:xfrm>
          <a:off x="9444172" y="2241140"/>
          <a:ext cx="1800000" cy="10219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April 1, 2028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   Assess Penalty	</a:t>
          </a:r>
        </a:p>
      </dsp:txBody>
      <dsp:txXfrm>
        <a:off x="9444172" y="2241140"/>
        <a:ext cx="1800000" cy="102199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BED6FF-B6C7-4EC5-9A7B-0D4036209F6B}">
      <dsp:nvSpPr>
        <dsp:cNvPr id="0" name=""/>
        <dsp:cNvSpPr/>
      </dsp:nvSpPr>
      <dsp:spPr>
        <a:xfrm>
          <a:off x="1331887" y="1107530"/>
          <a:ext cx="810000" cy="81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98FE39-6CA1-41E4-82D0-070613AE857A}">
      <dsp:nvSpPr>
        <dsp:cNvPr id="0" name=""/>
        <dsp:cNvSpPr/>
      </dsp:nvSpPr>
      <dsp:spPr>
        <a:xfrm>
          <a:off x="836887" y="2241140"/>
          <a:ext cx="1800000" cy="10219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January – March 2028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Notify employers of upcoming enrollment period</a:t>
          </a:r>
        </a:p>
      </dsp:txBody>
      <dsp:txXfrm>
        <a:off x="836887" y="2241140"/>
        <a:ext cx="1800000" cy="1021992"/>
      </dsp:txXfrm>
    </dsp:sp>
    <dsp:sp modelId="{94CED413-ACC3-4AB4-ABB8-5186F78A41AB}">
      <dsp:nvSpPr>
        <dsp:cNvPr id="0" name=""/>
        <dsp:cNvSpPr/>
      </dsp:nvSpPr>
      <dsp:spPr>
        <a:xfrm>
          <a:off x="3446887" y="1107530"/>
          <a:ext cx="810000" cy="81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A9DD6B-6D91-4B05-9366-A03D637ECF67}">
      <dsp:nvSpPr>
        <dsp:cNvPr id="0" name=""/>
        <dsp:cNvSpPr/>
      </dsp:nvSpPr>
      <dsp:spPr>
        <a:xfrm>
          <a:off x="2951887" y="2241140"/>
          <a:ext cx="1800000" cy="10219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April 1 - September 30 , 2028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Enrollment Period</a:t>
          </a:r>
        </a:p>
      </dsp:txBody>
      <dsp:txXfrm>
        <a:off x="2951887" y="2241140"/>
        <a:ext cx="1800000" cy="1021992"/>
      </dsp:txXfrm>
    </dsp:sp>
    <dsp:sp modelId="{2B009072-44F1-4ADE-A820-344B1992D961}">
      <dsp:nvSpPr>
        <dsp:cNvPr id="0" name=""/>
        <dsp:cNvSpPr/>
      </dsp:nvSpPr>
      <dsp:spPr>
        <a:xfrm>
          <a:off x="5572125" y="1232570"/>
          <a:ext cx="810000" cy="81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1D34A0-9E19-454F-82A4-D57CE9D95B4D}">
      <dsp:nvSpPr>
        <dsp:cNvPr id="0" name=""/>
        <dsp:cNvSpPr/>
      </dsp:nvSpPr>
      <dsp:spPr>
        <a:xfrm>
          <a:off x="5024947" y="2077525"/>
          <a:ext cx="1800000" cy="15309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October 1, 2028 - September 30, 2029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Reminder Notice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No penalty</a:t>
          </a:r>
        </a:p>
      </dsp:txBody>
      <dsp:txXfrm>
        <a:off x="5024947" y="2077525"/>
        <a:ext cx="1800000" cy="1530964"/>
      </dsp:txXfrm>
    </dsp:sp>
    <dsp:sp modelId="{7808DE3E-29B5-4A45-B924-260DE197E50E}">
      <dsp:nvSpPr>
        <dsp:cNvPr id="0" name=""/>
        <dsp:cNvSpPr/>
      </dsp:nvSpPr>
      <dsp:spPr>
        <a:xfrm>
          <a:off x="7676887" y="1107530"/>
          <a:ext cx="810000" cy="81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42C1D2-F4CC-4AC8-8E18-32FB4CDF27DA}">
      <dsp:nvSpPr>
        <dsp:cNvPr id="0" name=""/>
        <dsp:cNvSpPr/>
      </dsp:nvSpPr>
      <dsp:spPr>
        <a:xfrm>
          <a:off x="7181887" y="2241140"/>
          <a:ext cx="1800000" cy="10219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October 1, 2029 - March 30, 2030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Send Certified Letters warning of penalty</a:t>
          </a:r>
        </a:p>
      </dsp:txBody>
      <dsp:txXfrm>
        <a:off x="7181887" y="2241140"/>
        <a:ext cx="1800000" cy="1021992"/>
      </dsp:txXfrm>
    </dsp:sp>
    <dsp:sp modelId="{CFBB02C9-F986-49CA-B2D7-15F1F5B68A77}">
      <dsp:nvSpPr>
        <dsp:cNvPr id="0" name=""/>
        <dsp:cNvSpPr/>
      </dsp:nvSpPr>
      <dsp:spPr>
        <a:xfrm>
          <a:off x="9791887" y="1107530"/>
          <a:ext cx="810000" cy="81000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5506ED-564B-446B-A1E1-9871AE026F21}">
      <dsp:nvSpPr>
        <dsp:cNvPr id="0" name=""/>
        <dsp:cNvSpPr/>
      </dsp:nvSpPr>
      <dsp:spPr>
        <a:xfrm>
          <a:off x="9296887" y="2241140"/>
          <a:ext cx="1800000" cy="10219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April 1, 2030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    Assess Penalty	</a:t>
          </a:r>
        </a:p>
      </dsp:txBody>
      <dsp:txXfrm>
        <a:off x="9296887" y="2241140"/>
        <a:ext cx="1800000" cy="10219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8"/>
          </a:xfrm>
          <a:prstGeom prst="rect">
            <a:avLst/>
          </a:prstGeom>
        </p:spPr>
        <p:txBody>
          <a:bodyPr vert="horz" lIns="92490" tIns="46245" rIns="92490" bIns="4624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9" y="0"/>
            <a:ext cx="3011699" cy="463408"/>
          </a:xfrm>
          <a:prstGeom prst="rect">
            <a:avLst/>
          </a:prstGeom>
        </p:spPr>
        <p:txBody>
          <a:bodyPr vert="horz" lIns="92490" tIns="46245" rIns="92490" bIns="46245" rtlCol="0"/>
          <a:lstStyle>
            <a:lvl1pPr algn="r">
              <a:defRPr sz="1200"/>
            </a:lvl1pPr>
          </a:lstStyle>
          <a:p>
            <a:fld id="{43E859AD-8BE1-40DA-AD56-CB48E4E0BA7C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3263" y="1154113"/>
            <a:ext cx="5543550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0" tIns="46245" rIns="92490" bIns="4624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444862"/>
            <a:ext cx="5560060" cy="3636705"/>
          </a:xfrm>
          <a:prstGeom prst="rect">
            <a:avLst/>
          </a:prstGeom>
        </p:spPr>
        <p:txBody>
          <a:bodyPr vert="horz" lIns="92490" tIns="46245" rIns="92490" bIns="4624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70"/>
            <a:ext cx="3011699" cy="463407"/>
          </a:xfrm>
          <a:prstGeom prst="rect">
            <a:avLst/>
          </a:prstGeom>
        </p:spPr>
        <p:txBody>
          <a:bodyPr vert="horz" lIns="92490" tIns="46245" rIns="92490" bIns="4624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9" y="8772670"/>
            <a:ext cx="3011699" cy="463407"/>
          </a:xfrm>
          <a:prstGeom prst="rect">
            <a:avLst/>
          </a:prstGeom>
        </p:spPr>
        <p:txBody>
          <a:bodyPr vert="horz" lIns="92490" tIns="46245" rIns="92490" bIns="46245" rtlCol="0" anchor="b"/>
          <a:lstStyle>
            <a:lvl1pPr algn="r">
              <a:defRPr sz="1200"/>
            </a:lvl1pPr>
          </a:lstStyle>
          <a:p>
            <a:fld id="{9A4CAF8C-3639-4304-BDCC-F8DE407AF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692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2485A-88C8-41D2-A176-52FAB4BB853F}" type="datetime1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A9626-5777-4713-9C77-5E808C8932EC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9730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D2F35-1077-488A-AE99-7D260B3E3154}" type="datetime1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A9626-5777-4713-9C77-5E808C893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320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9F9B2-C2A3-4438-9C35-32F696251E83}" type="datetime1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A9626-5777-4713-9C77-5E808C893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204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8B26C-DBA0-4167-BDBF-872AE8466720}" type="datetime1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A9626-5777-4713-9C77-5E808C893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29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08292-BA28-4597-ABB5-57517EC61818}" type="datetime1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A9626-5777-4713-9C77-5E808C8932EC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5508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190FD-F125-4B38-A4A5-3D005026A5CB}" type="datetime1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A9626-5777-4713-9C77-5E808C893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710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72B7E-03A7-495B-AB87-92D52CFFBD06}" type="datetime1">
              <a:rPr lang="en-US" smtClean="0"/>
              <a:t>11/10/2025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A9626-5777-4713-9C77-5E808C893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775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10512-2868-4FA7-B772-365485EE94CF}" type="datetime1">
              <a:rPr lang="en-US" smtClean="0"/>
              <a:t>11/10/2025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A9626-5777-4713-9C77-5E808C893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96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7D642-94E5-4139-A93D-DE39F0DB89B9}" type="datetime1">
              <a:rPr lang="en-US" smtClean="0"/>
              <a:t>11/10/2025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A9626-5777-4713-9C77-5E808C893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499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6DF2601-BDCA-4A80-A671-0408E5CE29AE}" type="datetime1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0BA9626-5777-4713-9C77-5E808C893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774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8815E-FBB4-45FD-A6D8-0E02181E350C}" type="datetime1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A9626-5777-4713-9C77-5E808C893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424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1CA44DD-E7EB-4A63-9442-E98F44235D94}" type="datetime1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0BA9626-5777-4713-9C77-5E808C8932E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684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4.JP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4.JP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4.JP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C424F5-7757-211E-78DF-CC3DF29F2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A9626-5777-4713-9C77-5E808C8932EC}" type="slidenum">
              <a:rPr lang="en-US" smtClean="0"/>
              <a:t>1</a:t>
            </a:fld>
            <a:endParaRPr lang="en-US"/>
          </a:p>
        </p:txBody>
      </p:sp>
      <p:pic>
        <p:nvPicPr>
          <p:cNvPr id="8" name="Picture 7" descr="Text&#10;&#10;Description automatically generated">
            <a:extLst>
              <a:ext uri="{FF2B5EF4-FFF2-40B4-BE49-F238E27FC236}">
                <a16:creationId xmlns:a16="http://schemas.microsoft.com/office/drawing/2014/main" id="{7D4A8848-B1A3-0537-F57F-B80DFDC1F4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6131" y="1367405"/>
            <a:ext cx="7679737" cy="223147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52FF2A0-A649-E213-A3D9-64A928AA5649}"/>
              </a:ext>
            </a:extLst>
          </p:cNvPr>
          <p:cNvSpPr txBox="1"/>
          <p:nvPr/>
        </p:nvSpPr>
        <p:spPr>
          <a:xfrm>
            <a:off x="4096894" y="3598876"/>
            <a:ext cx="3998210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>
                <a:solidFill>
                  <a:srgbClr val="0D3164"/>
                </a:solidFill>
              </a:rPr>
              <a:t>Board Meeting</a:t>
            </a:r>
          </a:p>
          <a:p>
            <a:pPr algn="ctr"/>
            <a:r>
              <a:rPr lang="en-US" sz="4000" dirty="0">
                <a:solidFill>
                  <a:srgbClr val="0D3164"/>
                </a:solidFill>
              </a:rPr>
              <a:t>December 6, 2024</a:t>
            </a:r>
          </a:p>
          <a:p>
            <a:pPr algn="ctr"/>
            <a:r>
              <a:rPr lang="en-US" sz="4000" dirty="0">
                <a:solidFill>
                  <a:srgbClr val="0D3164"/>
                </a:solidFill>
              </a:rPr>
              <a:t>2:00 pm</a:t>
            </a:r>
          </a:p>
        </p:txBody>
      </p:sp>
    </p:spTree>
    <p:extLst>
      <p:ext uri="{BB962C8B-B14F-4D97-AF65-F5344CB8AC3E}">
        <p14:creationId xmlns:p14="http://schemas.microsoft.com/office/powerpoint/2010/main" val="13926332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E307B-0332-E3BD-852E-73D88AA79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Reasoning for recommendation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B0AA7F-9D38-8C0D-73FF-2EAD43DE9D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6694" y="1808969"/>
            <a:ext cx="10058400" cy="402336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Penalties will not be assessed for at least two years, which is longer than the year long wait required in law.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Proper notifications will be provided to the employer.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The penalties are commensurate with states with lower penalties for the first year of noncompliance.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The penalties grow for continued noncompliance as the refusal to offer the program becomes more obstinate.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If the penalty is too low, employers may find it better to simply pay the penalty.</a:t>
            </a:r>
          </a:p>
          <a:p>
            <a:pPr marL="0" indent="0">
              <a:buNone/>
            </a:pPr>
            <a:endParaRPr lang="en-US" sz="24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1A6154-7D3F-D906-1B8D-3B402EDE1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A9626-5777-4713-9C77-5E808C8932EC}" type="slidenum">
              <a:rPr lang="en-US" smtClean="0"/>
              <a:t>10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C0D55D2-113C-FC2B-3944-537D3B89A8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63450" y="243033"/>
            <a:ext cx="2378716" cy="497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21085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052E5-0758-B3E7-EF82-10A85B18F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512" y="0"/>
            <a:ext cx="11752976" cy="1450757"/>
          </a:xfrm>
        </p:spPr>
        <p:txBody>
          <a:bodyPr/>
          <a:lstStyle/>
          <a:p>
            <a:r>
              <a:rPr lang="en-US" dirty="0"/>
              <a:t>Penalty for not remitting withheld contributions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B064E6-FAE3-86FE-1804-B8CD575D96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Causes many problems</a:t>
            </a:r>
          </a:p>
          <a:p>
            <a:pPr lvl="1"/>
            <a:r>
              <a:rPr lang="en-US" dirty="0"/>
              <a:t>Missed investment gains and losses	</a:t>
            </a:r>
          </a:p>
          <a:p>
            <a:pPr lvl="1"/>
            <a:r>
              <a:rPr lang="en-US" dirty="0"/>
              <a:t>Can’t withdraw contributions that are not invested</a:t>
            </a:r>
          </a:p>
          <a:p>
            <a:pPr lvl="1"/>
            <a:r>
              <a:rPr lang="en-US" dirty="0"/>
              <a:t>Department of Labor(DOL) requires contributions to be posted in a timely fashion</a:t>
            </a:r>
          </a:p>
          <a:p>
            <a:pPr lvl="1"/>
            <a:endParaRPr lang="en-US" dirty="0"/>
          </a:p>
          <a:p>
            <a:pPr lvl="1"/>
            <a:r>
              <a:rPr lang="en-US" sz="2000" dirty="0"/>
              <a:t>Recommendation</a:t>
            </a:r>
          </a:p>
          <a:p>
            <a:pPr lvl="2"/>
            <a:r>
              <a:rPr lang="en-US" sz="1800" dirty="0"/>
              <a:t>Change law to eliminate a one-year delay in imposing penalties</a:t>
            </a:r>
          </a:p>
          <a:p>
            <a:pPr lvl="2"/>
            <a:r>
              <a:rPr lang="en-US" sz="1800" dirty="0"/>
              <a:t>Work closely with employer to resolve issue</a:t>
            </a:r>
          </a:p>
          <a:p>
            <a:pPr lvl="2"/>
            <a:r>
              <a:rPr lang="en-US" sz="1800" dirty="0"/>
              <a:t>Turn it over to DOL and let them impose the penalty</a:t>
            </a:r>
          </a:p>
          <a:p>
            <a:pPr lvl="2"/>
            <a:r>
              <a:rPr lang="en-US" sz="1800" dirty="0"/>
              <a:t>Employer should make up contributions, lost investment gains, and cost to administer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2F19CE-2F03-6C8E-4C3A-8C43CEAA1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A9626-5777-4713-9C77-5E808C8932EC}" type="slidenum">
              <a:rPr lang="en-US" smtClean="0"/>
              <a:t>11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D369C5F-DAD5-5C98-DC3E-C40609D289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367112" y="5598956"/>
            <a:ext cx="2378716" cy="497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2352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3B65A5-988B-46EA-D936-029A22F89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Waiver of Fees Policy</a:t>
            </a:r>
            <a:br>
              <a:rPr lang="en-US" dirty="0"/>
            </a:br>
            <a:r>
              <a:rPr lang="en-US" dirty="0"/>
              <a:t>Proposed Legislation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D6957589-6BAB-828B-3518-EA32709E5D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1845734"/>
            <a:ext cx="6454987" cy="4023360"/>
          </a:xfrm>
        </p:spPr>
        <p:txBody>
          <a:bodyPr>
            <a:normAutofit fontScale="92500"/>
          </a:bodyPr>
          <a:lstStyle/>
          <a:p>
            <a:r>
              <a:rPr lang="en-US" sz="2400" dirty="0"/>
              <a:t>Amend law to allow the Board to develop a policy to waive fees.</a:t>
            </a:r>
          </a:p>
          <a:p>
            <a:r>
              <a:rPr lang="en-US" sz="2400" dirty="0"/>
              <a:t>Amend law to allow 30 days from the date of penalty notice to correct </a:t>
            </a:r>
            <a:r>
              <a:rPr lang="en-US" sz="2400"/>
              <a:t>non-compliance violations.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For Example:</a:t>
            </a:r>
          </a:p>
          <a:p>
            <a:pPr lvl="1"/>
            <a:r>
              <a:rPr lang="en-US" sz="2400" dirty="0"/>
              <a:t>Employer making a good faith effort to comply</a:t>
            </a:r>
          </a:p>
          <a:p>
            <a:pPr lvl="1"/>
            <a:r>
              <a:rPr lang="en-US" sz="2400" dirty="0"/>
              <a:t>Employer was not notified in a timely manner</a:t>
            </a:r>
          </a:p>
          <a:p>
            <a:pPr lvl="1"/>
            <a:r>
              <a:rPr lang="en-US" sz="2400" dirty="0"/>
              <a:t>Employer requesting a delay because they are changing payroll software</a:t>
            </a:r>
          </a:p>
          <a:p>
            <a:pPr lvl="1"/>
            <a:endParaRPr lang="en-US" sz="2400" dirty="0"/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8" name="Graphic 7" descr="Office Worker">
            <a:extLst>
              <a:ext uri="{FF2B5EF4-FFF2-40B4-BE49-F238E27FC236}">
                <a16:creationId xmlns:a16="http://schemas.microsoft.com/office/drawing/2014/main" id="{9026262B-3A25-B027-4D19-92D079920C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20570" y="2084269"/>
            <a:ext cx="3135109" cy="3135109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15BA33-D77D-5B9E-17BB-F7B1A0366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C0BA9626-5777-4713-9C77-5E808C8932EC}" type="slidenum">
              <a:rPr lang="en-US" smtClean="0"/>
              <a:pPr>
                <a:spcAft>
                  <a:spcPts val="600"/>
                </a:spcAft>
              </a:pPr>
              <a:t>12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99951BE-D1A1-F0D1-0E3B-A17899FC675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63450" y="243033"/>
            <a:ext cx="2378716" cy="497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1872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>
            <a:extLst>
              <a:ext uri="{FF2B5EF4-FFF2-40B4-BE49-F238E27FC236}">
                <a16:creationId xmlns:a16="http://schemas.microsoft.com/office/drawing/2014/main" id="{13FE9996-7EAC-4679-B37D-C1045F42F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761DF1FE-5CC8-43D2-A76C-93C76EEDE1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E161BEBD-A23C-409E-ABC7-73F9EDC02F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75D3F6-940E-DC38-1E49-542685376B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370" y="605896"/>
            <a:ext cx="3084844" cy="5646208"/>
          </a:xfrm>
        </p:spPr>
        <p:txBody>
          <a:bodyPr vert="horz" lIns="91440" tIns="45720" rIns="91440" bIns="45720" rtlCol="0" anchor="ctr">
            <a:normAutofit/>
          </a:bodyPr>
          <a:lstStyle/>
          <a:p>
            <a:br>
              <a:rPr lang="en-US" sz="3600" b="1" dirty="0">
                <a:solidFill>
                  <a:srgbClr val="FFFFFF"/>
                </a:solidFill>
              </a:rPr>
            </a:br>
            <a:br>
              <a:rPr lang="en-US" sz="3600" b="1" dirty="0">
                <a:solidFill>
                  <a:srgbClr val="FFFFFF"/>
                </a:solidFill>
              </a:rPr>
            </a:br>
            <a:r>
              <a:rPr lang="en-US" sz="3600" b="1" dirty="0">
                <a:solidFill>
                  <a:srgbClr val="FFFFFF"/>
                </a:solidFill>
              </a:rPr>
              <a:t>Why Impose Penalties?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054B3F04-9EAC-45C0-B3CE-0387EEA10A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7599C2-A53B-74F2-7B2F-DEA40C86A9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46829" y="1016001"/>
            <a:ext cx="6413663" cy="5236103"/>
          </a:xfrm>
        </p:spPr>
        <p:txBody>
          <a:bodyPr vert="horz" lIns="0" tIns="45720" rIns="0" bIns="45720" rtlCol="0" anchor="ctr">
            <a:normAutofit/>
          </a:bodyPr>
          <a:lstStyle/>
          <a:p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pPr marL="342900" indent="-342900">
              <a:spcAft>
                <a:spcPts val="1200"/>
              </a:spcAft>
              <a:buFont typeface="Calibri" panose="020F0502020204030204" pitchFamily="34" charset="0"/>
              <a:buChar char="•"/>
            </a:pPr>
            <a:r>
              <a:rPr 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Increases enrollment</a:t>
            </a:r>
          </a:p>
          <a:p>
            <a:pPr marL="342900" indent="-342900">
              <a:buFont typeface="Calibri" panose="020F0502020204030204" pitchFamily="34" charset="0"/>
              <a:buChar char="•"/>
            </a:pPr>
            <a:r>
              <a:rPr 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Vendors and consortiums more likely to respond to RFP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20D4586-BF5A-41AC-F344-5FC3F1B67F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74996" y="135498"/>
            <a:ext cx="2753349" cy="146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9297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60DF44-72E6-5DED-AD5C-0B42133DF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/>
              <a:t>What Causes Penalties* to be Imposed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27E03F-D361-0B6F-D9BE-7F188D09C9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298739"/>
            <a:ext cx="10058400" cy="402336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3000"/>
              <a:t>Employer doesn’t enroll in the program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000"/>
              <a:t>Employer fails to withhold contributions from employee’s check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000"/>
              <a:t>Employer fails to provide information to employees</a:t>
            </a:r>
          </a:p>
          <a:p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   *must be commensurate with penalties in other state-facilitated programs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64A087D-F08C-1D6C-8965-41381DFFC2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900458" y="148917"/>
            <a:ext cx="1838714" cy="979577"/>
          </a:xfrm>
          <a:prstGeom prst="rect">
            <a:avLst/>
          </a:prstGeom>
        </p:spPr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D70BBA-644D-C1E4-2107-883D0FAC3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A9626-5777-4713-9C77-5E808C8932E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40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6DD40-7CFF-2A77-B05F-CFF1BB59C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6926" y="61191"/>
            <a:ext cx="8510350" cy="812355"/>
          </a:xfrm>
        </p:spPr>
        <p:txBody>
          <a:bodyPr>
            <a:normAutofit/>
          </a:bodyPr>
          <a:lstStyle/>
          <a:p>
            <a:r>
              <a:rPr lang="en-US" sz="4000" b="1" dirty="0"/>
              <a:t>Compliance Policies in Other States</a:t>
            </a:r>
            <a:endParaRPr lang="en-US" sz="4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DF43F8-C0CE-1371-3096-B14328CD3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A9626-5777-4713-9C77-5E808C8932EC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3D54591D-C0A6-1E4C-EB92-917A430E51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3525942"/>
              </p:ext>
            </p:extLst>
          </p:nvPr>
        </p:nvGraphicFramePr>
        <p:xfrm>
          <a:off x="478172" y="776328"/>
          <a:ext cx="10947115" cy="5549058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2500995">
                  <a:extLst>
                    <a:ext uri="{9D8B030D-6E8A-4147-A177-3AD203B41FA5}">
                      <a16:colId xmlns:a16="http://schemas.microsoft.com/office/drawing/2014/main" val="3989370351"/>
                    </a:ext>
                  </a:extLst>
                </a:gridCol>
                <a:gridCol w="8446120">
                  <a:extLst>
                    <a:ext uri="{9D8B030D-6E8A-4147-A177-3AD203B41FA5}">
                      <a16:colId xmlns:a16="http://schemas.microsoft.com/office/drawing/2014/main" val="1778303369"/>
                    </a:ext>
                  </a:extLst>
                </a:gridCol>
              </a:tblGrid>
              <a:tr h="34910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Penalty/Offense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2438449"/>
                  </a:ext>
                </a:extLst>
              </a:tr>
              <a:tr h="531632">
                <a:tc>
                  <a:txBody>
                    <a:bodyPr/>
                    <a:lstStyle/>
                    <a:p>
                      <a:r>
                        <a:rPr lang="en-US" dirty="0"/>
                        <a:t>Hawaii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Missed contributions plus 6% interest to be paid to employee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In addition, a fee of $35 to $50/employee for each month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557185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California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$250/Employee per year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dirty="0"/>
                        <a:t>$500/Employee per year for sustained non-compliance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7259638"/>
                  </a:ext>
                </a:extLst>
              </a:tr>
              <a:tr h="645074">
                <a:tc>
                  <a:txBody>
                    <a:bodyPr/>
                    <a:lstStyle/>
                    <a:p>
                      <a:r>
                        <a:rPr lang="en-US" dirty="0"/>
                        <a:t>Illinois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$250/Employee per year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dirty="0"/>
                        <a:t>$500/Employee per year for sustained non-compliance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8244220"/>
                  </a:ext>
                </a:extLst>
              </a:tr>
              <a:tr h="351673">
                <a:tc>
                  <a:txBody>
                    <a:bodyPr/>
                    <a:lstStyle/>
                    <a:p>
                      <a:r>
                        <a:rPr lang="en-US" dirty="0"/>
                        <a:t>Rhode Island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$250/Employee per year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78143"/>
                  </a:ext>
                </a:extLst>
              </a:tr>
              <a:tr h="603839">
                <a:tc>
                  <a:txBody>
                    <a:bodyPr/>
                    <a:lstStyle/>
                    <a:p>
                      <a:r>
                        <a:rPr lang="en-US" dirty="0"/>
                        <a:t>Delaware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$250/Employee per year with an employer maximum of $5,000 per year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3627040"/>
                  </a:ext>
                </a:extLst>
              </a:tr>
              <a:tr h="459665">
                <a:tc>
                  <a:txBody>
                    <a:bodyPr/>
                    <a:lstStyle/>
                    <a:p>
                      <a:r>
                        <a:rPr lang="en-US" dirty="0"/>
                        <a:t>Virginia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Annual penalty not to exceed $200 per eligible employee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3761903"/>
                  </a:ext>
                </a:extLst>
              </a:tr>
              <a:tr h="872762">
                <a:tc>
                  <a:txBody>
                    <a:bodyPr/>
                    <a:lstStyle/>
                    <a:p>
                      <a:r>
                        <a:rPr lang="en-US" dirty="0"/>
                        <a:t>New Jersey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$100/Employee in second calendar year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$250/Employee for 3</a:t>
                      </a:r>
                      <a:r>
                        <a:rPr lang="en-US" baseline="30000" dirty="0"/>
                        <a:t>rd</a:t>
                      </a:r>
                      <a:r>
                        <a:rPr lang="en-US" dirty="0"/>
                        <a:t> and 4</a:t>
                      </a:r>
                      <a:r>
                        <a:rPr lang="en-US" baseline="30000" dirty="0"/>
                        <a:t>th</a:t>
                      </a:r>
                      <a:r>
                        <a:rPr lang="en-US" dirty="0"/>
                        <a:t> year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$500/Employee for 5</a:t>
                      </a:r>
                      <a:r>
                        <a:rPr lang="en-US" baseline="30000" dirty="0"/>
                        <a:t>th</a:t>
                      </a:r>
                      <a:r>
                        <a:rPr lang="en-US" dirty="0"/>
                        <a:t> year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0889110"/>
                  </a:ext>
                </a:extLst>
              </a:tr>
              <a:tr h="891572">
                <a:tc>
                  <a:txBody>
                    <a:bodyPr/>
                    <a:lstStyle/>
                    <a:p>
                      <a:r>
                        <a:rPr lang="en-US" dirty="0"/>
                        <a:t>Washington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$100 for first violation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$250 for second violation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$500 for subsequent violations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1128145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8F8CEF00-F4C6-5688-4F40-2AA3979490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71838" y="124401"/>
            <a:ext cx="2200021" cy="459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56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E7C5BD-6918-73F1-CB87-1C411037D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0489" y="328551"/>
            <a:ext cx="10058400" cy="365125"/>
          </a:xfrm>
        </p:spPr>
        <p:txBody>
          <a:bodyPr>
            <a:noAutofit/>
          </a:bodyPr>
          <a:lstStyle/>
          <a:p>
            <a:r>
              <a:rPr lang="en-US" sz="4000" b="1" dirty="0"/>
              <a:t>Compliance Policies in Other States</a:t>
            </a:r>
            <a:endParaRPr lang="en-US" sz="4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EFC14E-3B07-7AA9-AA15-50499D130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A9626-5777-4713-9C77-5E808C8932EC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2B4E639-470A-FE73-37A2-A9091087B4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6940779"/>
              </p:ext>
            </p:extLst>
          </p:nvPr>
        </p:nvGraphicFramePr>
        <p:xfrm>
          <a:off x="898481" y="693676"/>
          <a:ext cx="9948787" cy="5680128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1352868">
                  <a:extLst>
                    <a:ext uri="{9D8B030D-6E8A-4147-A177-3AD203B41FA5}">
                      <a16:colId xmlns:a16="http://schemas.microsoft.com/office/drawing/2014/main" val="3989370351"/>
                    </a:ext>
                  </a:extLst>
                </a:gridCol>
                <a:gridCol w="8595919">
                  <a:extLst>
                    <a:ext uri="{9D8B030D-6E8A-4147-A177-3AD203B41FA5}">
                      <a16:colId xmlns:a16="http://schemas.microsoft.com/office/drawing/2014/main" val="1778303369"/>
                    </a:ext>
                  </a:extLst>
                </a:gridCol>
              </a:tblGrid>
              <a:tr h="34543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Penalty/Offense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2438449"/>
                  </a:ext>
                </a:extLst>
              </a:tr>
              <a:tr h="544223">
                <a:tc>
                  <a:txBody>
                    <a:bodyPr/>
                    <a:lstStyle/>
                    <a:p>
                      <a:r>
                        <a:rPr lang="en-US" dirty="0"/>
                        <a:t>Minnesota</a:t>
                      </a:r>
                    </a:p>
                  </a:txBody>
                  <a:tcPr>
                    <a:solidFill>
                      <a:srgbClr val="FFFF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Impose penalty of $100/Employee with a maximum penalty of $4,000 in second year.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Impose penalty of $200/Employee with a maximum penalty of $6,000 in third year.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Penalties increase with continued non-compliance.</a:t>
                      </a:r>
                    </a:p>
                  </a:txBody>
                  <a:tcPr>
                    <a:solidFill>
                      <a:srgbClr val="FFFF0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1124122"/>
                  </a:ext>
                </a:extLst>
              </a:tr>
              <a:tr h="544223">
                <a:tc>
                  <a:txBody>
                    <a:bodyPr/>
                    <a:lstStyle/>
                    <a:p>
                      <a:r>
                        <a:rPr lang="en-US" dirty="0"/>
                        <a:t>Colorado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$100/Employee per year with maximum employer penalty of $5,000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0863466"/>
                  </a:ext>
                </a:extLst>
              </a:tr>
              <a:tr h="544223">
                <a:tc>
                  <a:txBody>
                    <a:bodyPr/>
                    <a:lstStyle/>
                    <a:p>
                      <a:r>
                        <a:rPr lang="en-US" dirty="0"/>
                        <a:t>Oregon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$100/Employee per year with maximum employer penalty of $5,000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5677944"/>
                  </a:ext>
                </a:extLst>
              </a:tr>
              <a:tr h="516328">
                <a:tc>
                  <a:txBody>
                    <a:bodyPr/>
                    <a:lstStyle/>
                    <a:p>
                      <a:r>
                        <a:rPr lang="en-US" dirty="0"/>
                        <a:t>Maine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$20/Employee in first year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$50/Employee in second year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3627040"/>
                  </a:ext>
                </a:extLst>
              </a:tr>
              <a:tr h="283090">
                <a:tc>
                  <a:txBody>
                    <a:bodyPr/>
                    <a:lstStyle/>
                    <a:p>
                      <a:r>
                        <a:rPr lang="en-US" dirty="0"/>
                        <a:t>Vermont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$10/Employee in first year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$20/Employee in second year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$75/Employee each subsequent year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7757135"/>
                  </a:ext>
                </a:extLst>
              </a:tr>
              <a:tr h="648932">
                <a:tc>
                  <a:txBody>
                    <a:bodyPr/>
                    <a:lstStyle/>
                    <a:p>
                      <a:r>
                        <a:rPr lang="en-US" dirty="0"/>
                        <a:t>Maryland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No penalties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Employer receives $300 per year via a waiver of business filing fee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3890739"/>
                  </a:ext>
                </a:extLst>
              </a:tr>
              <a:tr h="375672">
                <a:tc>
                  <a:txBody>
                    <a:bodyPr/>
                    <a:lstStyle/>
                    <a:p>
                      <a:r>
                        <a:rPr lang="en-US" dirty="0"/>
                        <a:t>Connecticut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Employers may be subject to an investigation and related penalties (not specified)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3349986"/>
                  </a:ext>
                </a:extLst>
              </a:tr>
              <a:tr h="366678">
                <a:tc>
                  <a:txBody>
                    <a:bodyPr/>
                    <a:lstStyle/>
                    <a:p>
                      <a:r>
                        <a:rPr lang="en-US" dirty="0"/>
                        <a:t>Nevada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Penalties will be determined by the Board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3826476"/>
                  </a:ext>
                </a:extLst>
              </a:tr>
              <a:tr h="358344">
                <a:tc>
                  <a:txBody>
                    <a:bodyPr/>
                    <a:lstStyle/>
                    <a:p>
                      <a:r>
                        <a:rPr lang="en-US" dirty="0"/>
                        <a:t>New York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No penalties currently. Board will facilitate compliance with Internal Revenue Code.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1212834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ABAAF59C-A02C-7D64-A116-652230F4FE8D}"/>
              </a:ext>
            </a:extLst>
          </p:cNvPr>
          <p:cNvSpPr txBox="1"/>
          <p:nvPr/>
        </p:nvSpPr>
        <p:spPr>
          <a:xfrm>
            <a:off x="898481" y="6461930"/>
            <a:ext cx="97668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Summary information taken from the Georgetown University Center for Retirement Initiatives. Some states may have additional  qualifying penalty terms.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531EDC5-0E26-368D-2875-B3ACAF7BA3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71838" y="124401"/>
            <a:ext cx="2200021" cy="459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87480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7CA74-E403-214A-5C32-D5939FF677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6947762" cy="1450757"/>
          </a:xfrm>
        </p:spPr>
        <p:txBody>
          <a:bodyPr/>
          <a:lstStyle/>
          <a:p>
            <a:r>
              <a:rPr lang="en-US" dirty="0"/>
              <a:t>When is a penalty imposed?                             Staff Recommendation</a:t>
            </a:r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FDD2DD21-7832-37CA-82F5-F1C9168C77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784388"/>
              </p:ext>
            </p:extLst>
          </p:nvPr>
        </p:nvGraphicFramePr>
        <p:xfrm>
          <a:off x="1097280" y="1845734"/>
          <a:ext cx="10058400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FAAA05-08D7-D5D6-375A-4357B3A08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A9626-5777-4713-9C77-5E808C8932EC}" type="slidenum">
              <a:rPr lang="en-US" smtClean="0"/>
              <a:t>6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5347489-E0F0-5705-1BC3-13BFED9941D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63450" y="243033"/>
            <a:ext cx="2378716" cy="497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00202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A154F-1289-3422-7313-9A5239832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dirty="0"/>
              <a:t>Staff Recommendation</a:t>
            </a:r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25C06BB4-BA49-37A4-C51A-5A68F04A91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2353004"/>
              </p:ext>
            </p:extLst>
          </p:nvPr>
        </p:nvGraphicFramePr>
        <p:xfrm>
          <a:off x="766618" y="1947334"/>
          <a:ext cx="10445865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F3459F-FEB1-9DB2-8834-60A2E476D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C0BA9626-5777-4713-9C77-5E808C8932EC}" type="slidenum">
              <a:rPr lang="en-US"/>
              <a:pPr>
                <a:spcAft>
                  <a:spcPts val="600"/>
                </a:spcAft>
              </a:pPr>
              <a:t>7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1EFEBC1-5910-DF6D-410A-CF1E42D3640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63450" y="243033"/>
            <a:ext cx="2378716" cy="497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5616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Content Placeholder 2">
            <a:extLst>
              <a:ext uri="{FF2B5EF4-FFF2-40B4-BE49-F238E27FC236}">
                <a16:creationId xmlns:a16="http://schemas.microsoft.com/office/drawing/2014/main" id="{56B139FA-77C5-A72A-9E34-C5838B19F1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131921"/>
              </p:ext>
            </p:extLst>
          </p:nvPr>
        </p:nvGraphicFramePr>
        <p:xfrm>
          <a:off x="92279" y="1115736"/>
          <a:ext cx="11933775" cy="4370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AE1422-DAEB-CDD5-D108-6E11CE559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A9626-5777-4713-9C77-5E808C8932EC}" type="slidenum">
              <a:rPr lang="en-US" smtClean="0"/>
              <a:t>8</a:t>
            </a:fld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3D6DD5B7-5E03-7769-B7F0-540055A2B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453" y="286603"/>
            <a:ext cx="11216081" cy="702303"/>
          </a:xfrm>
        </p:spPr>
        <p:txBody>
          <a:bodyPr>
            <a:noAutofit/>
          </a:bodyPr>
          <a:lstStyle/>
          <a:p>
            <a:r>
              <a:rPr lang="en-US" dirty="0"/>
              <a:t>Phased Enrollment and Compliance Timeline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02439A2-8FF2-A8C7-2F68-A7244B4759B0}"/>
              </a:ext>
            </a:extLst>
          </p:cNvPr>
          <p:cNvSpPr txBox="1"/>
          <p:nvPr/>
        </p:nvSpPr>
        <p:spPr>
          <a:xfrm>
            <a:off x="4703868" y="1115736"/>
            <a:ext cx="19210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EXAMPLE ONLY</a:t>
            </a:r>
          </a:p>
          <a:p>
            <a:r>
              <a:rPr lang="en-US" dirty="0"/>
              <a:t>Large Employers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6CF018-C4BB-4F6A-0052-16ABA0B7F2F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58818" y="5554744"/>
            <a:ext cx="2378716" cy="497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7310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Content Placeholder 2">
            <a:extLst>
              <a:ext uri="{FF2B5EF4-FFF2-40B4-BE49-F238E27FC236}">
                <a16:creationId xmlns:a16="http://schemas.microsoft.com/office/drawing/2014/main" id="{56B139FA-77C5-A72A-9E34-C5838B19F1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9528532"/>
              </p:ext>
            </p:extLst>
          </p:nvPr>
        </p:nvGraphicFramePr>
        <p:xfrm>
          <a:off x="92279" y="1115736"/>
          <a:ext cx="11933775" cy="4370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AE1422-DAEB-CDD5-D108-6E11CE559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A9626-5777-4713-9C77-5E808C8932EC}" type="slidenum">
              <a:rPr lang="en-US" smtClean="0"/>
              <a:t>9</a:t>
            </a:fld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3D6DD5B7-5E03-7769-B7F0-540055A2B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453" y="286603"/>
            <a:ext cx="11216081" cy="702303"/>
          </a:xfrm>
        </p:spPr>
        <p:txBody>
          <a:bodyPr>
            <a:noAutofit/>
          </a:bodyPr>
          <a:lstStyle/>
          <a:p>
            <a:r>
              <a:rPr lang="en-US" dirty="0"/>
              <a:t>Phased Enrollment and Compliance Timeline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02439A2-8FF2-A8C7-2F68-A7244B4759B0}"/>
              </a:ext>
            </a:extLst>
          </p:cNvPr>
          <p:cNvSpPr txBox="1"/>
          <p:nvPr/>
        </p:nvSpPr>
        <p:spPr>
          <a:xfrm>
            <a:off x="4703868" y="1115736"/>
            <a:ext cx="19210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EXAMPLE ONLY</a:t>
            </a:r>
          </a:p>
          <a:p>
            <a:r>
              <a:rPr lang="en-US" dirty="0"/>
              <a:t>Small Employers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315A9DC-561B-BEA2-1376-7EB0916AA5A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367112" y="5493694"/>
            <a:ext cx="2378716" cy="497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84743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Custom 5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A9DB66"/>
      </a:accent1>
      <a:accent2>
        <a:srgbClr val="113285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9b2b308-cd05-4541-a8b2-17944a20dfa0" xsi:nil="true"/>
    <lcf76f155ced4ddcb4097134ff3c332f xmlns="47525ce4-260b-40f3-9846-25b811e3622c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88A56FF14D494BB783E9AD571460B6" ma:contentTypeVersion="12" ma:contentTypeDescription="Create a new document." ma:contentTypeScope="" ma:versionID="8b4d6df7b3cd89849a44057b5590297e">
  <xsd:schema xmlns:xsd="http://www.w3.org/2001/XMLSchema" xmlns:xs="http://www.w3.org/2001/XMLSchema" xmlns:p="http://schemas.microsoft.com/office/2006/metadata/properties" xmlns:ns2="47525ce4-260b-40f3-9846-25b811e3622c" xmlns:ns3="49b2b308-cd05-4541-a8b2-17944a20dfa0" targetNamespace="http://schemas.microsoft.com/office/2006/metadata/properties" ma:root="true" ma:fieldsID="dd8e43166fd6f735c698293537e16ce9" ns2:_="" ns3:_="">
    <xsd:import namespace="47525ce4-260b-40f3-9846-25b811e3622c"/>
    <xsd:import namespace="49b2b308-cd05-4541-a8b2-17944a20dfa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525ce4-260b-40f3-9846-25b811e362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219cb8a3-2c43-49ff-bdd4-56a41dc47ca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b2b308-cd05-4541-a8b2-17944a20dfa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1da12ea8-cdae-4325-b514-4ee5653fed2c}" ma:internalName="TaxCatchAll" ma:showField="CatchAllData" ma:web="49b2b308-cd05-4541-a8b2-17944a20dfa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55793C6-F5E9-419B-B666-436AC6CEF48F}">
  <ds:schemaRefs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c3160542-e318-4594-8741-f778fad3296a"/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http://www.w3.org/XML/1998/namespace"/>
    <ds:schemaRef ds:uri="49b2b308-cd05-4541-a8b2-17944a20dfa0"/>
    <ds:schemaRef ds:uri="47525ce4-260b-40f3-9846-25b811e3622c"/>
  </ds:schemaRefs>
</ds:datastoreItem>
</file>

<file path=customXml/itemProps2.xml><?xml version="1.0" encoding="utf-8"?>
<ds:datastoreItem xmlns:ds="http://schemas.openxmlformats.org/officeDocument/2006/customXml" ds:itemID="{D12FF16B-CFF8-4AAD-B75B-543010B82C0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C9C50AC-DCD0-4A59-8D6D-CD3B149D4C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7525ce4-260b-40f3-9846-25b811e3622c"/>
    <ds:schemaRef ds:uri="49b2b308-cd05-4541-a8b2-17944a20df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eb14b046-24c4-4519-8f26-b89c2159828c}" enabled="0" method="" siteId="{eb14b046-24c4-4519-8f26-b89c2159828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TM02900769[[fn=Retrospect]]</Template>
  <TotalTime>3145</TotalTime>
  <Words>926</Words>
  <Application>Microsoft Office PowerPoint</Application>
  <PresentationFormat>Widescreen</PresentationFormat>
  <Paragraphs>147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Retrospect</vt:lpstr>
      <vt:lpstr>PowerPoint Presentation</vt:lpstr>
      <vt:lpstr>  Why Impose Penalties?</vt:lpstr>
      <vt:lpstr>What Causes Penalties* to be Imposed</vt:lpstr>
      <vt:lpstr>Compliance Policies in Other States</vt:lpstr>
      <vt:lpstr>Compliance Policies in Other States</vt:lpstr>
      <vt:lpstr>When is a penalty imposed?                             Staff Recommendation</vt:lpstr>
      <vt:lpstr>Staff Recommendation</vt:lpstr>
      <vt:lpstr>Phased Enrollment and Compliance Timeline</vt:lpstr>
      <vt:lpstr>Phased Enrollment and Compliance Timeline</vt:lpstr>
      <vt:lpstr>Reasoning for recommendation</vt:lpstr>
      <vt:lpstr>Penalty for not remitting withheld contributions</vt:lpstr>
      <vt:lpstr>Waiver of Fees Policy Proposed Legislation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impose penalties</dc:title>
  <dc:creator>Bergstrom, David (SCRB)</dc:creator>
  <cp:lastModifiedBy>Yapp, Kate (She/Her/Hers) (SCRB)</cp:lastModifiedBy>
  <cp:revision>37</cp:revision>
  <cp:lastPrinted>2024-12-04T18:17:34Z</cp:lastPrinted>
  <dcterms:created xsi:type="dcterms:W3CDTF">2024-11-26T19:05:52Z</dcterms:created>
  <dcterms:modified xsi:type="dcterms:W3CDTF">2025-11-12T16:49:14Z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0x0101008588A56FF14D494BB783E9AD571460B6</vt:lpwstr>
  </property>
</Properties>
</file>