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35" d="100"/>
          <a:sy n="35" d="100"/>
        </p:scale>
        <p:origin x="864" y="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EB67C-323A-8921-7148-7E1034DC84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2C7570-C886-4F59-63D2-5CA9A3089F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384DE-9BBA-D504-35FE-831618815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9472-9923-419C-B281-30AD96D92690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E39D3-10FC-A253-AE55-B561B2FA7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E8514-9180-7BA5-E0A4-F8444E723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9083-1238-43CE-95D5-EE50F04FA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993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40558-857E-7CB6-1DC5-6C332A831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0CA655-C5DE-E7AC-995E-59FC94F631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B1CD5-4761-0F1C-7B9E-1A88DA004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9472-9923-419C-B281-30AD96D92690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BE6D2-9B64-7C6E-E88C-26170F1E7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D97D31-7DF5-0E07-F773-64F1A8B4E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9083-1238-43CE-95D5-EE50F04FA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354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6055BC-7F34-097B-AF13-DF9D0FA26E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0674C6-F69B-88B1-C553-8B5A85DB0B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A70640-456B-CAC2-46FA-E60F4E1A4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9472-9923-419C-B281-30AD96D92690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0E391-0C04-41EE-5367-B33DE303A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5F9A1-096B-4D16-4EC7-28FB7D1B4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9083-1238-43CE-95D5-EE50F04FA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669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B54D0-101A-66C7-78BF-CF7581D06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CD545-216B-8311-A757-1EDE50521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60F75-E9EA-A874-A713-37C1DA34E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9472-9923-419C-B281-30AD96D92690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BD155-F1D9-8B3C-C971-15BECB6CA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E14821-3A20-794D-7D96-C70C5ED73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9083-1238-43CE-95D5-EE50F04FA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413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DB6F6-841F-4ED3-20A2-0181ADE65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FF77C-5226-A632-B0B3-9D4AF07A9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D7711-A50F-1056-FA3A-44D36B9AE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9472-9923-419C-B281-30AD96D92690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DB84E-B63E-A179-B103-A3B95596F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DC110-F612-4BF0-5D1D-85D9BA6A3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9083-1238-43CE-95D5-EE50F04FA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49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57D96-E8F2-8D4D-F6E5-E74A8533A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8FA13-724E-73BC-8076-079040E186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DB6D6D-D46F-53AE-C993-ACD5AA9277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619F5-C25C-EBE7-5D91-4A93CC6FB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9472-9923-419C-B281-30AD96D92690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B0D8D4-23FE-9CAE-9435-B8BEC2EBF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ABF965-3F01-3BD3-E154-B9F5FC8D9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9083-1238-43CE-95D5-EE50F04FA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07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0FE89-DF89-0872-F3F2-E4D6B5AEC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8E5E02-27BB-E287-729A-9066349760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BFDD70-D43C-F05A-0CCA-5C6E237C77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EDDB77-D7C6-0E9B-1125-78F34A9C2F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9F265E-6921-738C-6761-AB39B869E0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848D45-A865-648A-87B0-72FEB960B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9472-9923-419C-B281-30AD96D92690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5C2BEC-8859-BFC9-F9AE-56C662FDA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13F5CA-6342-71B5-D60F-1459A53E9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9083-1238-43CE-95D5-EE50F04FA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26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C1B90-BFAE-BCBB-E7D1-93BFFBA07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F1719A-C5B6-C5D1-26D8-034FF1636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9472-9923-419C-B281-30AD96D92690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FC1D6-5F92-BFD6-0937-DBBD47EAC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5620DB-BBF6-6EE2-4523-B010C2F84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9083-1238-43CE-95D5-EE50F04FA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78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0F363F-26C7-F63D-BC34-C6CAFAE4A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9472-9923-419C-B281-30AD96D92690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F1BFBF-77A7-4763-2833-6CC4CF3FF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9ECEE4-CE0A-EEEA-34C5-AFFDDC301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9083-1238-43CE-95D5-EE50F04FA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263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2F44B-9106-050B-A5B1-173DF8278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F84C4-67EC-CACF-D33D-3475E396F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030988-F597-8CC8-6C53-AF018B883C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5B00CF-58D2-670F-64E8-4EC37EA4E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9472-9923-419C-B281-30AD96D92690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BF688-ED92-103E-B4C7-127A7F486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197B25-BBEA-0A1B-34BA-FAB3684A4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9083-1238-43CE-95D5-EE50F04FA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45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0CFA7-208C-12CC-0B64-CCB921041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576BD1-D83A-C1D2-602E-B5A7FE1FFC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D829DD-F5B9-8733-9EF6-1FC296CCD4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24306E-D814-55AC-324D-B51553747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9472-9923-419C-B281-30AD96D92690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5F7FD1-A2B2-3FFE-6126-96646A2F4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488B88-E071-6BC2-0BFC-CF19B99D9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9083-1238-43CE-95D5-EE50F04FA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981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35F0F9-4B5A-03B9-2AC2-A1702E67C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E22DB6-2D72-8087-7AEA-07CFA9C86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E8D9D3-4F0E-F713-9CE0-8F797CD0D3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79472-9923-419C-B281-30AD96D92690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1D86C-89A2-961E-0EDE-E256D46482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5E2A4-C5A4-4700-512C-47CD6C89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59083-1238-43CE-95D5-EE50F04FA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55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E6CF018-C4BB-4F6A-0052-16ABA0B7F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38951" y="137011"/>
            <a:ext cx="1977726" cy="526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2372292-DEB3-FE23-792D-C326307A6FFF}"/>
              </a:ext>
            </a:extLst>
          </p:cNvPr>
          <p:cNvSpPr txBox="1"/>
          <p:nvPr/>
        </p:nvSpPr>
        <p:spPr>
          <a:xfrm>
            <a:off x="1235193" y="601902"/>
            <a:ext cx="6094428" cy="769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Option 1: Longer employer enrollment phase in </a:t>
            </a:r>
            <a:endParaRPr lang="en-US" sz="16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NFIB and Minnesota Chamber of Commerce Proposal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Content Placeholder 16">
            <a:extLst>
              <a:ext uri="{FF2B5EF4-FFF2-40B4-BE49-F238E27FC236}">
                <a16:creationId xmlns:a16="http://schemas.microsoft.com/office/drawing/2014/main" id="{58D71CC7-AFCF-A10E-1A04-D565D07D6D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5647342"/>
              </p:ext>
            </p:extLst>
          </p:nvPr>
        </p:nvGraphicFramePr>
        <p:xfrm>
          <a:off x="1905905" y="2099939"/>
          <a:ext cx="8388663" cy="2847071"/>
        </p:xfrm>
        <a:graphic>
          <a:graphicData uri="http://schemas.openxmlformats.org/drawingml/2006/table">
            <a:tbl>
              <a:tblPr firstRow="1" firstCol="1" bandRow="1"/>
              <a:tblGrid>
                <a:gridCol w="2221926">
                  <a:extLst>
                    <a:ext uri="{9D8B030D-6E8A-4147-A177-3AD203B41FA5}">
                      <a16:colId xmlns:a16="http://schemas.microsoft.com/office/drawing/2014/main" val="1721065146"/>
                    </a:ext>
                  </a:extLst>
                </a:gridCol>
                <a:gridCol w="2135300">
                  <a:extLst>
                    <a:ext uri="{9D8B030D-6E8A-4147-A177-3AD203B41FA5}">
                      <a16:colId xmlns:a16="http://schemas.microsoft.com/office/drawing/2014/main" val="1712545296"/>
                    </a:ext>
                  </a:extLst>
                </a:gridCol>
                <a:gridCol w="1918452">
                  <a:extLst>
                    <a:ext uri="{9D8B030D-6E8A-4147-A177-3AD203B41FA5}">
                      <a16:colId xmlns:a16="http://schemas.microsoft.com/office/drawing/2014/main" val="2432512664"/>
                    </a:ext>
                  </a:extLst>
                </a:gridCol>
                <a:gridCol w="2112985">
                  <a:extLst>
                    <a:ext uri="{9D8B030D-6E8A-4147-A177-3AD203B41FA5}">
                      <a16:colId xmlns:a16="http://schemas.microsoft.com/office/drawing/2014/main" val="823572481"/>
                    </a:ext>
                  </a:extLst>
                </a:gridCol>
              </a:tblGrid>
              <a:tr h="742219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1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Employees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1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Phase in after Program Starts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1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Number of Employers in Phase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1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Employees in Phase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199056"/>
                  </a:ext>
                </a:extLst>
              </a:tr>
              <a:tr h="352338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 and more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First 6 months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5,500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1,821,000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0011367"/>
                  </a:ext>
                </a:extLst>
              </a:tr>
              <a:tr h="375356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 to 99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months to 12 months</a:t>
                      </a: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2,861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179,818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2285796"/>
                  </a:ext>
                </a:extLst>
              </a:tr>
              <a:tr h="346097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to 49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</a:t>
                      </a: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months to 18 months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5,677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187,939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7546268"/>
                  </a:ext>
                </a:extLst>
              </a:tr>
              <a:tr h="293615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10 </a:t>
                      </a:r>
                      <a:r>
                        <a:rPr lang="en-US" sz="1300" b="0" i="0" u="none" strike="noStrike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24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 months to 24 months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14,962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223,243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1173700"/>
                  </a:ext>
                </a:extLst>
              </a:tr>
              <a:tr h="382959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 to 9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months to 30 months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19,000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121,000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0853392"/>
                  </a:ext>
                </a:extLst>
              </a:tr>
              <a:tr h="354487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48,000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06000"/>
                        </a:lnSpc>
                      </a:pPr>
                      <a:r>
                        <a:rPr lang="en-US" sz="1300" b="0" i="0" u="none" strike="noStrike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2,533,000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81" marR="74881" marT="104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18093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8731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8A56FF14D494BB783E9AD571460B6" ma:contentTypeVersion="12" ma:contentTypeDescription="Create a new document." ma:contentTypeScope="" ma:versionID="8b4d6df7b3cd89849a44057b5590297e">
  <xsd:schema xmlns:xsd="http://www.w3.org/2001/XMLSchema" xmlns:xs="http://www.w3.org/2001/XMLSchema" xmlns:p="http://schemas.microsoft.com/office/2006/metadata/properties" xmlns:ns2="47525ce4-260b-40f3-9846-25b811e3622c" xmlns:ns3="49b2b308-cd05-4541-a8b2-17944a20dfa0" targetNamespace="http://schemas.microsoft.com/office/2006/metadata/properties" ma:root="true" ma:fieldsID="dd8e43166fd6f735c698293537e16ce9" ns2:_="" ns3:_="">
    <xsd:import namespace="47525ce4-260b-40f3-9846-25b811e3622c"/>
    <xsd:import namespace="49b2b308-cd05-4541-a8b2-17944a20df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525ce4-260b-40f3-9846-25b811e362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19cb8a3-2c43-49ff-bdd4-56a41dc47c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2b308-cd05-4541-a8b2-17944a20dfa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da12ea8-cdae-4325-b514-4ee5653fed2c}" ma:internalName="TaxCatchAll" ma:showField="CatchAllData" ma:web="49b2b308-cd05-4541-a8b2-17944a20df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9b2b308-cd05-4541-a8b2-17944a20dfa0" xsi:nil="true"/>
    <lcf76f155ced4ddcb4097134ff3c332f xmlns="47525ce4-260b-40f3-9846-25b811e362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56135CD-82DF-4E8F-AF6A-DFCC40AA31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525ce4-260b-40f3-9846-25b811e3622c"/>
    <ds:schemaRef ds:uri="49b2b308-cd05-4541-a8b2-17944a20df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E578E3-347E-4F5A-92CC-7E4D1291B1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89E12D-12ED-4165-907D-C73A16F243A9}">
  <ds:schemaRefs>
    <ds:schemaRef ds:uri="http://schemas.microsoft.com/office/2006/metadata/properties"/>
    <ds:schemaRef ds:uri="http://schemas.microsoft.com/office/infopath/2007/PartnerControls"/>
    <ds:schemaRef ds:uri="49b2b308-cd05-4541-a8b2-17944a20dfa0"/>
    <ds:schemaRef ds:uri="47525ce4-260b-40f3-9846-25b811e3622c"/>
  </ds:schemaRefs>
</ds:datastoreItem>
</file>

<file path=docMetadata/LabelInfo.xml><?xml version="1.0" encoding="utf-8"?>
<clbl:labelList xmlns:clbl="http://schemas.microsoft.com/office/2020/mipLabelMetadata">
  <clbl:label id="{eb14b046-24c4-4519-8f26-b89c2159828c}" enabled="0" method="" siteId="{eb14b046-24c4-4519-8f26-b89c2159828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92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State of MN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Martinez, Kristi (SCRB)</dc:creator>
  <cp:lastModifiedBy>Yapp, Kate (She/Her/Hers) (SCRB)</cp:lastModifiedBy>
  <cp:revision>2</cp:revision>
  <dcterms:created xsi:type="dcterms:W3CDTF">2024-12-05T15:31:55Z</dcterms:created>
  <dcterms:modified xsi:type="dcterms:W3CDTF">2025-11-12T17:14:46Z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0x0101008588A56FF14D494BB783E9AD571460B6</vt:lpwstr>
  </property>
  <property fmtid="{D5CDD505-2E9C-101B-9397-08002B2CF9AE}" pid="3" name="MediaServiceImageTags">
    <vt:lpwstr/>
  </property>
</Properties>
</file>