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4"/>
  </p:sldMasterIdLst>
  <p:notesMasterIdLst>
    <p:notesMasterId r:id="rId15"/>
  </p:notesMasterIdLst>
  <p:handoutMasterIdLst>
    <p:handoutMasterId r:id="rId16"/>
  </p:handoutMasterIdLst>
  <p:sldIdLst>
    <p:sldId id="945" r:id="rId5"/>
    <p:sldId id="3354" r:id="rId6"/>
    <p:sldId id="3352" r:id="rId7"/>
    <p:sldId id="3356" r:id="rId8"/>
    <p:sldId id="3362" r:id="rId9"/>
    <p:sldId id="3361" r:id="rId10"/>
    <p:sldId id="3363" r:id="rId11"/>
    <p:sldId id="3365" r:id="rId12"/>
    <p:sldId id="3364" r:id="rId13"/>
    <p:sldId id="268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99D1FF"/>
    <a:srgbClr val="D6EDFF"/>
    <a:srgbClr val="003865"/>
    <a:srgbClr val="78BE21"/>
    <a:srgbClr val="000000"/>
    <a:srgbClr val="0D0D0D"/>
    <a:srgbClr val="B20738"/>
    <a:srgbClr val="00A3E2"/>
    <a:srgbClr val="2C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95" autoAdjust="0"/>
  </p:normalViewPr>
  <p:slideViewPr>
    <p:cSldViewPr snapToGrid="0">
      <p:cViewPr>
        <p:scale>
          <a:sx n="120" d="100"/>
          <a:sy n="120" d="100"/>
        </p:scale>
        <p:origin x="174" y="-3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277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D8D616-0BE7-48A2-9E43-C67F32847DFB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9D9FA2-9167-418F-A6B4-05CD5C9FF17A}">
      <dgm:prSet phldrT="[Text]"/>
      <dgm:spPr/>
      <dgm:t>
        <a:bodyPr/>
        <a:lstStyle/>
        <a:p>
          <a:r>
            <a:rPr lang="en-US" dirty="0"/>
            <a:t>Staff work closely with employers to resolve compliance issues quickly.</a:t>
          </a:r>
        </a:p>
        <a:p>
          <a:endParaRPr lang="en-US" dirty="0"/>
        </a:p>
        <a:p>
          <a:endParaRPr lang="en-US" dirty="0"/>
        </a:p>
        <a:p>
          <a:endParaRPr lang="en-US" dirty="0"/>
        </a:p>
        <a:p>
          <a:endParaRPr lang="en-US" dirty="0"/>
        </a:p>
        <a:p>
          <a:endParaRPr lang="en-US" dirty="0"/>
        </a:p>
      </dgm:t>
    </dgm:pt>
    <dgm:pt modelId="{3CE4D1CC-5B4D-419B-8318-6A0D372ECE67}" type="parTrans" cxnId="{4B90E8E3-BCAE-4726-A44B-EBDEC5A111BE}">
      <dgm:prSet/>
      <dgm:spPr/>
      <dgm:t>
        <a:bodyPr/>
        <a:lstStyle/>
        <a:p>
          <a:endParaRPr lang="en-US"/>
        </a:p>
      </dgm:t>
    </dgm:pt>
    <dgm:pt modelId="{EF5ECA1F-F9C9-46E8-BA6E-5961EBFEF454}" type="sibTrans" cxnId="{4B90E8E3-BCAE-4726-A44B-EBDEC5A111BE}">
      <dgm:prSet/>
      <dgm:spPr/>
      <dgm:t>
        <a:bodyPr/>
        <a:lstStyle/>
        <a:p>
          <a:endParaRPr lang="en-US"/>
        </a:p>
      </dgm:t>
    </dgm:pt>
    <dgm:pt modelId="{FD7CB29C-590F-4BC7-B041-F3084D6349C3}">
      <dgm:prSet phldrT="[Text]"/>
      <dgm:spPr/>
      <dgm:t>
        <a:bodyPr/>
        <a:lstStyle/>
        <a:p>
          <a:r>
            <a:rPr lang="en-US" dirty="0"/>
            <a:t>Federal DOL standard should be used.</a:t>
          </a:r>
        </a:p>
      </dgm:t>
    </dgm:pt>
    <dgm:pt modelId="{C0D6A6B7-1CFA-4187-B5B4-68348EFBB7A5}" type="parTrans" cxnId="{9069A6EA-CB40-4F98-97E6-0D35B76771A0}">
      <dgm:prSet/>
      <dgm:spPr/>
      <dgm:t>
        <a:bodyPr/>
        <a:lstStyle/>
        <a:p>
          <a:endParaRPr lang="en-US"/>
        </a:p>
      </dgm:t>
    </dgm:pt>
    <dgm:pt modelId="{257CB34E-8501-42E0-8646-ED4C0E4E57EC}" type="sibTrans" cxnId="{9069A6EA-CB40-4F98-97E6-0D35B76771A0}">
      <dgm:prSet/>
      <dgm:spPr/>
      <dgm:t>
        <a:bodyPr/>
        <a:lstStyle/>
        <a:p>
          <a:endParaRPr lang="en-US"/>
        </a:p>
      </dgm:t>
    </dgm:pt>
    <dgm:pt modelId="{BA3B920C-EC91-422F-B3F2-58A1208B2784}">
      <dgm:prSet phldrT="[Text]"/>
      <dgm:spPr/>
      <dgm:t>
        <a:bodyPr/>
        <a:lstStyle/>
        <a:p>
          <a:r>
            <a:rPr lang="en-US" dirty="0"/>
            <a:t>“as soon as they can be reasonably segregated from an employer’s general assets, but no later than the 15</a:t>
          </a:r>
          <a:r>
            <a:rPr lang="en-US" baseline="30000" dirty="0"/>
            <a:t>th</a:t>
          </a:r>
          <a:r>
            <a:rPr lang="en-US" dirty="0"/>
            <a:t> business day of the month following the payroll date when contributions are withheld.”</a:t>
          </a:r>
        </a:p>
      </dgm:t>
    </dgm:pt>
    <dgm:pt modelId="{A1AC70DD-45F0-48B1-B141-882A535BB3D9}" type="parTrans" cxnId="{910820B8-3A5D-44A4-AB30-2F8119C0B2AE}">
      <dgm:prSet/>
      <dgm:spPr/>
      <dgm:t>
        <a:bodyPr/>
        <a:lstStyle/>
        <a:p>
          <a:endParaRPr lang="en-US"/>
        </a:p>
      </dgm:t>
    </dgm:pt>
    <dgm:pt modelId="{3001A8B5-9D6F-4579-BA97-1A64B379310F}" type="sibTrans" cxnId="{910820B8-3A5D-44A4-AB30-2F8119C0B2AE}">
      <dgm:prSet/>
      <dgm:spPr/>
      <dgm:t>
        <a:bodyPr/>
        <a:lstStyle/>
        <a:p>
          <a:endParaRPr lang="en-US"/>
        </a:p>
      </dgm:t>
    </dgm:pt>
    <dgm:pt modelId="{44052389-16E6-4F15-B9CF-BFE8D88613E4}">
      <dgm:prSet phldrT="[Text]"/>
      <dgm:spPr/>
      <dgm:t>
        <a:bodyPr/>
        <a:lstStyle/>
        <a:p>
          <a:r>
            <a:rPr lang="en-US" dirty="0"/>
            <a:t>Treat as wage theft.</a:t>
          </a:r>
        </a:p>
        <a:p>
          <a:r>
            <a:rPr lang="en-US" dirty="0"/>
            <a:t>If deductions are not remitted in  a timely manner, the Minnesota DOLI and affected employees should be notified, and a schedule should be developed to follow-up on the case.</a:t>
          </a:r>
        </a:p>
        <a:p>
          <a:endParaRPr lang="en-US" dirty="0"/>
        </a:p>
      </dgm:t>
    </dgm:pt>
    <dgm:pt modelId="{188FC5A8-2434-465B-A049-8A201D700841}" type="parTrans" cxnId="{7FD43C66-7365-4D26-B665-4AD62BF2B192}">
      <dgm:prSet/>
      <dgm:spPr/>
      <dgm:t>
        <a:bodyPr/>
        <a:lstStyle/>
        <a:p>
          <a:endParaRPr lang="en-US"/>
        </a:p>
      </dgm:t>
    </dgm:pt>
    <dgm:pt modelId="{B2BD6A06-15BC-4CF9-9DD2-A6C01FB94E43}" type="sibTrans" cxnId="{7FD43C66-7365-4D26-B665-4AD62BF2B192}">
      <dgm:prSet/>
      <dgm:spPr/>
      <dgm:t>
        <a:bodyPr/>
        <a:lstStyle/>
        <a:p>
          <a:endParaRPr lang="en-US"/>
        </a:p>
      </dgm:t>
    </dgm:pt>
    <dgm:pt modelId="{8B86D904-C6BA-43FE-A733-F02E750EAD32}">
      <dgm:prSet/>
      <dgm:spPr/>
      <dgm:t>
        <a:bodyPr/>
        <a:lstStyle/>
        <a:p>
          <a:r>
            <a:rPr lang="en-US" dirty="0"/>
            <a:t>If the problem persists, the wage theft should be reported to the Attorney General’s office (Minnesota Statutes 187.07, subdivision 6).</a:t>
          </a:r>
        </a:p>
        <a:p>
          <a:endParaRPr lang="en-US" dirty="0"/>
        </a:p>
        <a:p>
          <a:endParaRPr lang="en-US" dirty="0"/>
        </a:p>
      </dgm:t>
    </dgm:pt>
    <dgm:pt modelId="{EAF8A895-8F8A-44A3-B44C-98798B572BFE}" type="parTrans" cxnId="{D05848A0-B484-418F-9263-A8F27B7B27FF}">
      <dgm:prSet/>
      <dgm:spPr/>
      <dgm:t>
        <a:bodyPr/>
        <a:lstStyle/>
        <a:p>
          <a:endParaRPr lang="en-US"/>
        </a:p>
      </dgm:t>
    </dgm:pt>
    <dgm:pt modelId="{C79F3CF8-4EA9-4229-9080-D305827AB8E1}" type="sibTrans" cxnId="{D05848A0-B484-418F-9263-A8F27B7B27FF}">
      <dgm:prSet/>
      <dgm:spPr/>
      <dgm:t>
        <a:bodyPr/>
        <a:lstStyle/>
        <a:p>
          <a:endParaRPr lang="en-US"/>
        </a:p>
      </dgm:t>
    </dgm:pt>
    <dgm:pt modelId="{E83DA7D6-903E-4529-AA04-04B81CE8A7F5}">
      <dgm:prSet/>
      <dgm:spPr/>
      <dgm:t>
        <a:bodyPr/>
        <a:lstStyle/>
        <a:p>
          <a:r>
            <a:rPr lang="en-US" dirty="0"/>
            <a:t>The law should be changed to eliminate the requirement that no penalties be assessed during the first year of non-compliance for employers who withhold contributions but do not remit them. </a:t>
          </a:r>
        </a:p>
      </dgm:t>
    </dgm:pt>
    <dgm:pt modelId="{EB8A78BA-9D4D-4FFA-9E90-1048A0CBE1DA}" type="parTrans" cxnId="{1AD7740A-9CD3-453C-BC7B-03121AFDE9EB}">
      <dgm:prSet/>
      <dgm:spPr/>
      <dgm:t>
        <a:bodyPr/>
        <a:lstStyle/>
        <a:p>
          <a:endParaRPr lang="en-US"/>
        </a:p>
      </dgm:t>
    </dgm:pt>
    <dgm:pt modelId="{3B0D5ADE-1A9C-4431-BFE4-D5BD64AD201B}" type="sibTrans" cxnId="{1AD7740A-9CD3-453C-BC7B-03121AFDE9EB}">
      <dgm:prSet/>
      <dgm:spPr/>
      <dgm:t>
        <a:bodyPr/>
        <a:lstStyle/>
        <a:p>
          <a:endParaRPr lang="en-US"/>
        </a:p>
      </dgm:t>
    </dgm:pt>
    <dgm:pt modelId="{E15AD3AE-21B5-463D-B36F-319E2DFD4802}" type="pres">
      <dgm:prSet presAssocID="{92D8D616-0BE7-48A2-9E43-C67F32847DFB}" presName="Name0" presStyleCnt="0">
        <dgm:presLayoutVars>
          <dgm:dir/>
          <dgm:resizeHandles val="exact"/>
        </dgm:presLayoutVars>
      </dgm:prSet>
      <dgm:spPr/>
    </dgm:pt>
    <dgm:pt modelId="{34DA5D56-D374-43C5-B9B6-55FAB0AFAB3E}" type="pres">
      <dgm:prSet presAssocID="{2D9D9FA2-9167-418F-A6B4-05CD5C9FF17A}" presName="node" presStyleLbl="node1" presStyleIdx="0" presStyleCnt="5">
        <dgm:presLayoutVars>
          <dgm:bulletEnabled val="1"/>
        </dgm:presLayoutVars>
      </dgm:prSet>
      <dgm:spPr/>
    </dgm:pt>
    <dgm:pt modelId="{7F3D538F-D853-4C26-8075-F8DC0ED9F717}" type="pres">
      <dgm:prSet presAssocID="{EF5ECA1F-F9C9-46E8-BA6E-5961EBFEF454}" presName="sibTrans" presStyleCnt="0"/>
      <dgm:spPr/>
    </dgm:pt>
    <dgm:pt modelId="{CF31BB73-904E-4EA6-9630-044B090B1923}" type="pres">
      <dgm:prSet presAssocID="{FD7CB29C-590F-4BC7-B041-F3084D6349C3}" presName="node" presStyleLbl="node1" presStyleIdx="1" presStyleCnt="5">
        <dgm:presLayoutVars>
          <dgm:bulletEnabled val="1"/>
        </dgm:presLayoutVars>
      </dgm:prSet>
      <dgm:spPr/>
    </dgm:pt>
    <dgm:pt modelId="{68C31176-F974-4F4B-8E0E-7931D10C3CCC}" type="pres">
      <dgm:prSet presAssocID="{257CB34E-8501-42E0-8646-ED4C0E4E57EC}" presName="sibTrans" presStyleCnt="0"/>
      <dgm:spPr/>
    </dgm:pt>
    <dgm:pt modelId="{755A51FD-F146-40CE-B1FE-0360A5DC9ACB}" type="pres">
      <dgm:prSet presAssocID="{44052389-16E6-4F15-B9CF-BFE8D88613E4}" presName="node" presStyleLbl="node1" presStyleIdx="2" presStyleCnt="5" custLinFactNeighborX="16931" custLinFactNeighborY="162">
        <dgm:presLayoutVars>
          <dgm:bulletEnabled val="1"/>
        </dgm:presLayoutVars>
      </dgm:prSet>
      <dgm:spPr/>
    </dgm:pt>
    <dgm:pt modelId="{70749801-E968-48DA-A9A6-CB1767482CFD}" type="pres">
      <dgm:prSet presAssocID="{B2BD6A06-15BC-4CF9-9DD2-A6C01FB94E43}" presName="sibTrans" presStyleCnt="0"/>
      <dgm:spPr/>
    </dgm:pt>
    <dgm:pt modelId="{BA4B28A2-612E-4C39-853E-DB55A6AA5D99}" type="pres">
      <dgm:prSet presAssocID="{8B86D904-C6BA-43FE-A733-F02E750EAD32}" presName="node" presStyleLbl="node1" presStyleIdx="3" presStyleCnt="5">
        <dgm:presLayoutVars>
          <dgm:bulletEnabled val="1"/>
        </dgm:presLayoutVars>
      </dgm:prSet>
      <dgm:spPr/>
    </dgm:pt>
    <dgm:pt modelId="{A2662625-51EF-4F78-BFA1-42B264939298}" type="pres">
      <dgm:prSet presAssocID="{C79F3CF8-4EA9-4229-9080-D305827AB8E1}" presName="sibTrans" presStyleCnt="0"/>
      <dgm:spPr/>
    </dgm:pt>
    <dgm:pt modelId="{5E3F47BF-2390-4C07-B99D-ED1CC813EAD9}" type="pres">
      <dgm:prSet presAssocID="{E83DA7D6-903E-4529-AA04-04B81CE8A7F5}" presName="node" presStyleLbl="node1" presStyleIdx="4" presStyleCnt="5">
        <dgm:presLayoutVars>
          <dgm:bulletEnabled val="1"/>
        </dgm:presLayoutVars>
      </dgm:prSet>
      <dgm:spPr/>
    </dgm:pt>
  </dgm:ptLst>
  <dgm:cxnLst>
    <dgm:cxn modelId="{1AD7740A-9CD3-453C-BC7B-03121AFDE9EB}" srcId="{92D8D616-0BE7-48A2-9E43-C67F32847DFB}" destId="{E83DA7D6-903E-4529-AA04-04B81CE8A7F5}" srcOrd="4" destOrd="0" parTransId="{EB8A78BA-9D4D-4FFA-9E90-1048A0CBE1DA}" sibTransId="{3B0D5ADE-1A9C-4431-BFE4-D5BD64AD201B}"/>
    <dgm:cxn modelId="{FAB0E013-715B-46BF-A3C5-2C2DBB88BE07}" type="presOf" srcId="{8B86D904-C6BA-43FE-A733-F02E750EAD32}" destId="{BA4B28A2-612E-4C39-853E-DB55A6AA5D99}" srcOrd="0" destOrd="0" presId="urn:microsoft.com/office/officeart/2005/8/layout/hList6"/>
    <dgm:cxn modelId="{9B85D421-5181-4536-A0C8-F7BF2420DBCD}" type="presOf" srcId="{BA3B920C-EC91-422F-B3F2-58A1208B2784}" destId="{CF31BB73-904E-4EA6-9630-044B090B1923}" srcOrd="0" destOrd="1" presId="urn:microsoft.com/office/officeart/2005/8/layout/hList6"/>
    <dgm:cxn modelId="{7FD43C66-7365-4D26-B665-4AD62BF2B192}" srcId="{92D8D616-0BE7-48A2-9E43-C67F32847DFB}" destId="{44052389-16E6-4F15-B9CF-BFE8D88613E4}" srcOrd="2" destOrd="0" parTransId="{188FC5A8-2434-465B-A049-8A201D700841}" sibTransId="{B2BD6A06-15BC-4CF9-9DD2-A6C01FB94E43}"/>
    <dgm:cxn modelId="{199E8351-03CB-436A-8C42-8405F7565605}" type="presOf" srcId="{44052389-16E6-4F15-B9CF-BFE8D88613E4}" destId="{755A51FD-F146-40CE-B1FE-0360A5DC9ACB}" srcOrd="0" destOrd="0" presId="urn:microsoft.com/office/officeart/2005/8/layout/hList6"/>
    <dgm:cxn modelId="{9E8CEB51-EFB8-4DB5-B31D-E6D46942F196}" type="presOf" srcId="{2D9D9FA2-9167-418F-A6B4-05CD5C9FF17A}" destId="{34DA5D56-D374-43C5-B9B6-55FAB0AFAB3E}" srcOrd="0" destOrd="0" presId="urn:microsoft.com/office/officeart/2005/8/layout/hList6"/>
    <dgm:cxn modelId="{CB03EF8F-13E7-4B6C-8C74-CAA29B1947CA}" type="presOf" srcId="{FD7CB29C-590F-4BC7-B041-F3084D6349C3}" destId="{CF31BB73-904E-4EA6-9630-044B090B1923}" srcOrd="0" destOrd="0" presId="urn:microsoft.com/office/officeart/2005/8/layout/hList6"/>
    <dgm:cxn modelId="{D05848A0-B484-418F-9263-A8F27B7B27FF}" srcId="{92D8D616-0BE7-48A2-9E43-C67F32847DFB}" destId="{8B86D904-C6BA-43FE-A733-F02E750EAD32}" srcOrd="3" destOrd="0" parTransId="{EAF8A895-8F8A-44A3-B44C-98798B572BFE}" sibTransId="{C79F3CF8-4EA9-4229-9080-D305827AB8E1}"/>
    <dgm:cxn modelId="{21981EA8-F7C4-4BFF-BAA2-EB130618DA54}" type="presOf" srcId="{E83DA7D6-903E-4529-AA04-04B81CE8A7F5}" destId="{5E3F47BF-2390-4C07-B99D-ED1CC813EAD9}" srcOrd="0" destOrd="0" presId="urn:microsoft.com/office/officeart/2005/8/layout/hList6"/>
    <dgm:cxn modelId="{910820B8-3A5D-44A4-AB30-2F8119C0B2AE}" srcId="{FD7CB29C-590F-4BC7-B041-F3084D6349C3}" destId="{BA3B920C-EC91-422F-B3F2-58A1208B2784}" srcOrd="0" destOrd="0" parTransId="{A1AC70DD-45F0-48B1-B141-882A535BB3D9}" sibTransId="{3001A8B5-9D6F-4579-BA97-1A64B379310F}"/>
    <dgm:cxn modelId="{4B90E8E3-BCAE-4726-A44B-EBDEC5A111BE}" srcId="{92D8D616-0BE7-48A2-9E43-C67F32847DFB}" destId="{2D9D9FA2-9167-418F-A6B4-05CD5C9FF17A}" srcOrd="0" destOrd="0" parTransId="{3CE4D1CC-5B4D-419B-8318-6A0D372ECE67}" sibTransId="{EF5ECA1F-F9C9-46E8-BA6E-5961EBFEF454}"/>
    <dgm:cxn modelId="{9069A6EA-CB40-4F98-97E6-0D35B76771A0}" srcId="{92D8D616-0BE7-48A2-9E43-C67F32847DFB}" destId="{FD7CB29C-590F-4BC7-B041-F3084D6349C3}" srcOrd="1" destOrd="0" parTransId="{C0D6A6B7-1CFA-4187-B5B4-68348EFBB7A5}" sibTransId="{257CB34E-8501-42E0-8646-ED4C0E4E57EC}"/>
    <dgm:cxn modelId="{0ED7ADF0-9F7D-49A7-9FC7-BF5517290C13}" type="presOf" srcId="{92D8D616-0BE7-48A2-9E43-C67F32847DFB}" destId="{E15AD3AE-21B5-463D-B36F-319E2DFD4802}" srcOrd="0" destOrd="0" presId="urn:microsoft.com/office/officeart/2005/8/layout/hList6"/>
    <dgm:cxn modelId="{C3D2E6BD-43C1-41D0-A63E-77F222E1C748}" type="presParOf" srcId="{E15AD3AE-21B5-463D-B36F-319E2DFD4802}" destId="{34DA5D56-D374-43C5-B9B6-55FAB0AFAB3E}" srcOrd="0" destOrd="0" presId="urn:microsoft.com/office/officeart/2005/8/layout/hList6"/>
    <dgm:cxn modelId="{50593E26-73A5-4A27-A000-67E70C634CB6}" type="presParOf" srcId="{E15AD3AE-21B5-463D-B36F-319E2DFD4802}" destId="{7F3D538F-D853-4C26-8075-F8DC0ED9F717}" srcOrd="1" destOrd="0" presId="urn:microsoft.com/office/officeart/2005/8/layout/hList6"/>
    <dgm:cxn modelId="{51E111B0-4954-41D0-9F58-3560C5B72A47}" type="presParOf" srcId="{E15AD3AE-21B5-463D-B36F-319E2DFD4802}" destId="{CF31BB73-904E-4EA6-9630-044B090B1923}" srcOrd="2" destOrd="0" presId="urn:microsoft.com/office/officeart/2005/8/layout/hList6"/>
    <dgm:cxn modelId="{11732921-C490-488A-A8A9-3D506B908036}" type="presParOf" srcId="{E15AD3AE-21B5-463D-B36F-319E2DFD4802}" destId="{68C31176-F974-4F4B-8E0E-7931D10C3CCC}" srcOrd="3" destOrd="0" presId="urn:microsoft.com/office/officeart/2005/8/layout/hList6"/>
    <dgm:cxn modelId="{552038E3-D555-496C-B3EC-55372CCEFDA1}" type="presParOf" srcId="{E15AD3AE-21B5-463D-B36F-319E2DFD4802}" destId="{755A51FD-F146-40CE-B1FE-0360A5DC9ACB}" srcOrd="4" destOrd="0" presId="urn:microsoft.com/office/officeart/2005/8/layout/hList6"/>
    <dgm:cxn modelId="{F31464A0-6B39-44D0-A3B9-50C2A24858EE}" type="presParOf" srcId="{E15AD3AE-21B5-463D-B36F-319E2DFD4802}" destId="{70749801-E968-48DA-A9A6-CB1767482CFD}" srcOrd="5" destOrd="0" presId="urn:microsoft.com/office/officeart/2005/8/layout/hList6"/>
    <dgm:cxn modelId="{F01706B4-48CF-44CE-BEE4-D081D6BC2179}" type="presParOf" srcId="{E15AD3AE-21B5-463D-B36F-319E2DFD4802}" destId="{BA4B28A2-612E-4C39-853E-DB55A6AA5D99}" srcOrd="6" destOrd="0" presId="urn:microsoft.com/office/officeart/2005/8/layout/hList6"/>
    <dgm:cxn modelId="{A4948FC3-B103-4DD6-94FD-0AC1C72F82F9}" type="presParOf" srcId="{E15AD3AE-21B5-463D-B36F-319E2DFD4802}" destId="{A2662625-51EF-4F78-BFA1-42B264939298}" srcOrd="7" destOrd="0" presId="urn:microsoft.com/office/officeart/2005/8/layout/hList6"/>
    <dgm:cxn modelId="{D2F3BDDC-C726-4674-B559-C0AA9E52A872}" type="presParOf" srcId="{E15AD3AE-21B5-463D-B36F-319E2DFD4802}" destId="{5E3F47BF-2390-4C07-B99D-ED1CC813EAD9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F7BF04-6B14-4A2D-A448-6656B812C19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6A5662-9811-4A01-8216-6A0667A5EB7C}">
      <dgm:prSet phldrT="[Text]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dirty="0"/>
            <a:t>Employers must pay the missed contributions to the record keeper to put into the participant’s account.</a:t>
          </a:r>
        </a:p>
        <a:p>
          <a:pPr>
            <a:buFont typeface="Symbol" panose="05050102010706020507" pitchFamily="18" charset="2"/>
            <a:buChar char=""/>
          </a:pPr>
          <a:endParaRPr lang="en-US" dirty="0"/>
        </a:p>
      </dgm:t>
    </dgm:pt>
    <dgm:pt modelId="{69138CEE-A368-4024-818B-451E0A367A93}" type="parTrans" cxnId="{B1F13E6A-0C82-484D-8F88-7CD00596123E}">
      <dgm:prSet/>
      <dgm:spPr/>
      <dgm:t>
        <a:bodyPr/>
        <a:lstStyle/>
        <a:p>
          <a:endParaRPr lang="en-US"/>
        </a:p>
      </dgm:t>
    </dgm:pt>
    <dgm:pt modelId="{6A9AE8FA-EFB4-4FFB-A513-6ECEF6E4EE44}" type="sibTrans" cxnId="{B1F13E6A-0C82-484D-8F88-7CD00596123E}">
      <dgm:prSet/>
      <dgm:spPr/>
      <dgm:t>
        <a:bodyPr/>
        <a:lstStyle/>
        <a:p>
          <a:endParaRPr lang="en-US"/>
        </a:p>
      </dgm:t>
    </dgm:pt>
    <dgm:pt modelId="{227020B1-A39B-4C34-93B8-AD3D463CE977}">
      <dgm:prSet phldrT="[Text]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dirty="0"/>
            <a:t>The employer must pay missed investment gains to put in the participant’s account.</a:t>
          </a:r>
        </a:p>
        <a:p>
          <a:pPr>
            <a:buFont typeface="Symbol" panose="05050102010706020507" pitchFamily="18" charset="2"/>
            <a:buChar char=""/>
          </a:pPr>
          <a:endParaRPr lang="en-US" dirty="0"/>
        </a:p>
      </dgm:t>
    </dgm:pt>
    <dgm:pt modelId="{B39AF383-8C14-49B8-BBD9-3BC30CC911A1}" type="parTrans" cxnId="{FD232BA1-0C5E-49C7-8E5A-ED48C19E5F95}">
      <dgm:prSet/>
      <dgm:spPr/>
      <dgm:t>
        <a:bodyPr/>
        <a:lstStyle/>
        <a:p>
          <a:endParaRPr lang="en-US"/>
        </a:p>
      </dgm:t>
    </dgm:pt>
    <dgm:pt modelId="{36EE9853-CF62-46F3-9DB5-176A60B0E6FB}" type="sibTrans" cxnId="{FD232BA1-0C5E-49C7-8E5A-ED48C19E5F95}">
      <dgm:prSet/>
      <dgm:spPr/>
      <dgm:t>
        <a:bodyPr/>
        <a:lstStyle/>
        <a:p>
          <a:endParaRPr lang="en-US"/>
        </a:p>
      </dgm:t>
    </dgm:pt>
    <dgm:pt modelId="{8B8B5EC2-2CAD-4DDC-84BB-0732B455F939}">
      <dgm:prSet phldrT="[Text]"/>
      <dgm:spPr/>
      <dgm:t>
        <a:bodyPr/>
        <a:lstStyle/>
        <a:p>
          <a:r>
            <a:rPr lang="en-US" dirty="0"/>
            <a:t>If there are investment losses during this period of noncompliance, they will not be deducted from the employee’s account</a:t>
          </a:r>
        </a:p>
      </dgm:t>
    </dgm:pt>
    <dgm:pt modelId="{0E8FF648-F66D-4E30-868F-9193B3299B3B}" type="parTrans" cxnId="{6C9A80CC-80CF-4FB8-92A2-CF13FFECBF0D}">
      <dgm:prSet/>
      <dgm:spPr/>
      <dgm:t>
        <a:bodyPr/>
        <a:lstStyle/>
        <a:p>
          <a:endParaRPr lang="en-US"/>
        </a:p>
      </dgm:t>
    </dgm:pt>
    <dgm:pt modelId="{D2E65C01-FB0D-43C2-A53B-F7FD4FC4C3CD}" type="sibTrans" cxnId="{6C9A80CC-80CF-4FB8-92A2-CF13FFECBF0D}">
      <dgm:prSet/>
      <dgm:spPr/>
      <dgm:t>
        <a:bodyPr/>
        <a:lstStyle/>
        <a:p>
          <a:endParaRPr lang="en-US"/>
        </a:p>
      </dgm:t>
    </dgm:pt>
    <dgm:pt modelId="{129E5323-1269-4F98-A202-33DCC16C3C0C}">
      <dgm:prSet phldrT="[Text]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dirty="0"/>
            <a:t>The employer should pay the Program and record keeper for the cost of calculating and fixing the error.</a:t>
          </a:r>
        </a:p>
        <a:p>
          <a:pPr>
            <a:buFont typeface="Symbol" panose="05050102010706020507" pitchFamily="18" charset="2"/>
            <a:buChar char=""/>
          </a:pPr>
          <a:endParaRPr lang="en-US" dirty="0"/>
        </a:p>
      </dgm:t>
    </dgm:pt>
    <dgm:pt modelId="{FAC7E97A-BA61-4745-8769-C9689D6C6785}" type="parTrans" cxnId="{869B575B-7121-4C7D-8E7D-9AF0E39BA167}">
      <dgm:prSet/>
      <dgm:spPr/>
      <dgm:t>
        <a:bodyPr/>
        <a:lstStyle/>
        <a:p>
          <a:endParaRPr lang="en-US"/>
        </a:p>
      </dgm:t>
    </dgm:pt>
    <dgm:pt modelId="{59374080-041D-489C-BA57-7F2CFC6210DD}" type="sibTrans" cxnId="{869B575B-7121-4C7D-8E7D-9AF0E39BA167}">
      <dgm:prSet/>
      <dgm:spPr/>
      <dgm:t>
        <a:bodyPr/>
        <a:lstStyle/>
        <a:p>
          <a:endParaRPr lang="en-US"/>
        </a:p>
      </dgm:t>
    </dgm:pt>
    <dgm:pt modelId="{FE12D9E1-6754-4A2E-9DED-FE51A7783B53}">
      <dgm:prSet phldrT="[Text]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dirty="0"/>
            <a:t>For a second offense, and any subsequent offenses, a penalty fee of $250 should be paid to the program.</a:t>
          </a:r>
        </a:p>
        <a:p>
          <a:pPr>
            <a:buFont typeface="Symbol" panose="05050102010706020507" pitchFamily="18" charset="2"/>
            <a:buChar char=""/>
          </a:pPr>
          <a:endParaRPr lang="en-US" dirty="0"/>
        </a:p>
      </dgm:t>
    </dgm:pt>
    <dgm:pt modelId="{1BEF35DF-61C6-4258-93B5-5A34D4AEE9DC}" type="parTrans" cxnId="{B2EE413A-47F9-4E10-9ADB-3081FC23DD6A}">
      <dgm:prSet/>
      <dgm:spPr/>
      <dgm:t>
        <a:bodyPr/>
        <a:lstStyle/>
        <a:p>
          <a:endParaRPr lang="en-US"/>
        </a:p>
      </dgm:t>
    </dgm:pt>
    <dgm:pt modelId="{8933DEE3-F9F2-4A35-9DDC-1A0FF128C83B}" type="sibTrans" cxnId="{B2EE413A-47F9-4E10-9ADB-3081FC23DD6A}">
      <dgm:prSet/>
      <dgm:spPr/>
      <dgm:t>
        <a:bodyPr/>
        <a:lstStyle/>
        <a:p>
          <a:endParaRPr lang="en-US"/>
        </a:p>
      </dgm:t>
    </dgm:pt>
    <dgm:pt modelId="{C5AE2AA7-1B7C-4261-8492-C7E82DFEB7CC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dirty="0"/>
            <a:t>The 30-day grace period to rectify other noncompliance problems will not apply in cases where contributions are deducted from an employee’s account but not remitted to the Program.</a:t>
          </a:r>
        </a:p>
      </dgm:t>
    </dgm:pt>
    <dgm:pt modelId="{31F527EC-2BDC-49C6-BB8C-2D098B9C824F}" type="parTrans" cxnId="{0D5655E6-208F-40FE-B789-C45550A2D54B}">
      <dgm:prSet/>
      <dgm:spPr/>
      <dgm:t>
        <a:bodyPr/>
        <a:lstStyle/>
        <a:p>
          <a:endParaRPr lang="en-US"/>
        </a:p>
      </dgm:t>
    </dgm:pt>
    <dgm:pt modelId="{9AC9A62B-FECA-4B94-9CEA-96FA7B3F8B2B}" type="sibTrans" cxnId="{0D5655E6-208F-40FE-B789-C45550A2D54B}">
      <dgm:prSet/>
      <dgm:spPr/>
      <dgm:t>
        <a:bodyPr/>
        <a:lstStyle/>
        <a:p>
          <a:endParaRPr lang="en-US"/>
        </a:p>
      </dgm:t>
    </dgm:pt>
    <dgm:pt modelId="{E21C5502-27A0-47D3-A8EE-D042B557356F}" type="pres">
      <dgm:prSet presAssocID="{82F7BF04-6B14-4A2D-A448-6656B812C19B}" presName="diagram" presStyleCnt="0">
        <dgm:presLayoutVars>
          <dgm:dir/>
          <dgm:resizeHandles val="exact"/>
        </dgm:presLayoutVars>
      </dgm:prSet>
      <dgm:spPr/>
    </dgm:pt>
    <dgm:pt modelId="{5451B0FF-9442-4D48-AE61-F1432A061AE2}" type="pres">
      <dgm:prSet presAssocID="{0C6A5662-9811-4A01-8216-6A0667A5EB7C}" presName="node" presStyleLbl="node1" presStyleIdx="0" presStyleCnt="6">
        <dgm:presLayoutVars>
          <dgm:bulletEnabled val="1"/>
        </dgm:presLayoutVars>
      </dgm:prSet>
      <dgm:spPr/>
    </dgm:pt>
    <dgm:pt modelId="{691E1E86-BC79-4C0D-8BFC-674DA9B554DD}" type="pres">
      <dgm:prSet presAssocID="{6A9AE8FA-EFB4-4FFB-A513-6ECEF6E4EE44}" presName="sibTrans" presStyleCnt="0"/>
      <dgm:spPr/>
    </dgm:pt>
    <dgm:pt modelId="{D83C3013-B122-43ED-9102-6741ACD0EB08}" type="pres">
      <dgm:prSet presAssocID="{227020B1-A39B-4C34-93B8-AD3D463CE977}" presName="node" presStyleLbl="node1" presStyleIdx="1" presStyleCnt="6">
        <dgm:presLayoutVars>
          <dgm:bulletEnabled val="1"/>
        </dgm:presLayoutVars>
      </dgm:prSet>
      <dgm:spPr/>
    </dgm:pt>
    <dgm:pt modelId="{7C28A2FF-E7E2-4AA6-B65E-5E6AC31E4421}" type="pres">
      <dgm:prSet presAssocID="{36EE9853-CF62-46F3-9DB5-176A60B0E6FB}" presName="sibTrans" presStyleCnt="0"/>
      <dgm:spPr/>
    </dgm:pt>
    <dgm:pt modelId="{050FD6DA-E09A-4F59-A2E4-F892EC5F1C49}" type="pres">
      <dgm:prSet presAssocID="{8B8B5EC2-2CAD-4DDC-84BB-0732B455F939}" presName="node" presStyleLbl="node1" presStyleIdx="2" presStyleCnt="6">
        <dgm:presLayoutVars>
          <dgm:bulletEnabled val="1"/>
        </dgm:presLayoutVars>
      </dgm:prSet>
      <dgm:spPr/>
    </dgm:pt>
    <dgm:pt modelId="{6D3224E8-249E-4EC3-AD7C-E81605233DB7}" type="pres">
      <dgm:prSet presAssocID="{D2E65C01-FB0D-43C2-A53B-F7FD4FC4C3CD}" presName="sibTrans" presStyleCnt="0"/>
      <dgm:spPr/>
    </dgm:pt>
    <dgm:pt modelId="{28A5591E-2699-4C02-B2EE-DE981FA9DCE1}" type="pres">
      <dgm:prSet presAssocID="{129E5323-1269-4F98-A202-33DCC16C3C0C}" presName="node" presStyleLbl="node1" presStyleIdx="3" presStyleCnt="6" custLinFactNeighborY="-11906">
        <dgm:presLayoutVars>
          <dgm:bulletEnabled val="1"/>
        </dgm:presLayoutVars>
      </dgm:prSet>
      <dgm:spPr/>
    </dgm:pt>
    <dgm:pt modelId="{BD6A764F-C458-4E4C-9441-467EA8B2E62A}" type="pres">
      <dgm:prSet presAssocID="{59374080-041D-489C-BA57-7F2CFC6210DD}" presName="sibTrans" presStyleCnt="0"/>
      <dgm:spPr/>
    </dgm:pt>
    <dgm:pt modelId="{7C91730E-5434-466D-8E8F-5DDAC2088E9F}" type="pres">
      <dgm:prSet presAssocID="{FE12D9E1-6754-4A2E-9DED-FE51A7783B53}" presName="node" presStyleLbl="node1" presStyleIdx="4" presStyleCnt="6" custLinFactNeighborY="-11906">
        <dgm:presLayoutVars>
          <dgm:bulletEnabled val="1"/>
        </dgm:presLayoutVars>
      </dgm:prSet>
      <dgm:spPr/>
    </dgm:pt>
    <dgm:pt modelId="{E0386B05-51CE-40C2-BBE9-87D53C0BEA23}" type="pres">
      <dgm:prSet presAssocID="{8933DEE3-F9F2-4A35-9DDC-1A0FF128C83B}" presName="sibTrans" presStyleCnt="0"/>
      <dgm:spPr/>
    </dgm:pt>
    <dgm:pt modelId="{BB174895-8A6F-4AC1-94CD-164BAC9BE85A}" type="pres">
      <dgm:prSet presAssocID="{C5AE2AA7-1B7C-4261-8492-C7E82DFEB7CC}" presName="node" presStyleLbl="node1" presStyleIdx="5" presStyleCnt="6" custLinFactNeighborY="-11906">
        <dgm:presLayoutVars>
          <dgm:bulletEnabled val="1"/>
        </dgm:presLayoutVars>
      </dgm:prSet>
      <dgm:spPr/>
    </dgm:pt>
  </dgm:ptLst>
  <dgm:cxnLst>
    <dgm:cxn modelId="{63B1E305-44D3-42E5-88AB-ADA34E6B7772}" type="presOf" srcId="{0C6A5662-9811-4A01-8216-6A0667A5EB7C}" destId="{5451B0FF-9442-4D48-AE61-F1432A061AE2}" srcOrd="0" destOrd="0" presId="urn:microsoft.com/office/officeart/2005/8/layout/default"/>
    <dgm:cxn modelId="{9A7EE70C-80F8-48DC-B947-C7C83E909B8B}" type="presOf" srcId="{FE12D9E1-6754-4A2E-9DED-FE51A7783B53}" destId="{7C91730E-5434-466D-8E8F-5DDAC2088E9F}" srcOrd="0" destOrd="0" presId="urn:microsoft.com/office/officeart/2005/8/layout/default"/>
    <dgm:cxn modelId="{B2EE413A-47F9-4E10-9ADB-3081FC23DD6A}" srcId="{82F7BF04-6B14-4A2D-A448-6656B812C19B}" destId="{FE12D9E1-6754-4A2E-9DED-FE51A7783B53}" srcOrd="4" destOrd="0" parTransId="{1BEF35DF-61C6-4258-93B5-5A34D4AEE9DC}" sibTransId="{8933DEE3-F9F2-4A35-9DDC-1A0FF128C83B}"/>
    <dgm:cxn modelId="{869B575B-7121-4C7D-8E7D-9AF0E39BA167}" srcId="{82F7BF04-6B14-4A2D-A448-6656B812C19B}" destId="{129E5323-1269-4F98-A202-33DCC16C3C0C}" srcOrd="3" destOrd="0" parTransId="{FAC7E97A-BA61-4745-8769-C9689D6C6785}" sibTransId="{59374080-041D-489C-BA57-7F2CFC6210DD}"/>
    <dgm:cxn modelId="{B1F13E6A-0C82-484D-8F88-7CD00596123E}" srcId="{82F7BF04-6B14-4A2D-A448-6656B812C19B}" destId="{0C6A5662-9811-4A01-8216-6A0667A5EB7C}" srcOrd="0" destOrd="0" parTransId="{69138CEE-A368-4024-818B-451E0A367A93}" sibTransId="{6A9AE8FA-EFB4-4FFB-A513-6ECEF6E4EE44}"/>
    <dgm:cxn modelId="{E575CC97-F163-4A1D-B57C-E9EE14A30377}" type="presOf" srcId="{82F7BF04-6B14-4A2D-A448-6656B812C19B}" destId="{E21C5502-27A0-47D3-A8EE-D042B557356F}" srcOrd="0" destOrd="0" presId="urn:microsoft.com/office/officeart/2005/8/layout/default"/>
    <dgm:cxn modelId="{FD232BA1-0C5E-49C7-8E5A-ED48C19E5F95}" srcId="{82F7BF04-6B14-4A2D-A448-6656B812C19B}" destId="{227020B1-A39B-4C34-93B8-AD3D463CE977}" srcOrd="1" destOrd="0" parTransId="{B39AF383-8C14-49B8-BBD9-3BC30CC911A1}" sibTransId="{36EE9853-CF62-46F3-9DB5-176A60B0E6FB}"/>
    <dgm:cxn modelId="{CFC3E1A4-CC20-477F-AA39-726B41FEA8CB}" type="presOf" srcId="{129E5323-1269-4F98-A202-33DCC16C3C0C}" destId="{28A5591E-2699-4C02-B2EE-DE981FA9DCE1}" srcOrd="0" destOrd="0" presId="urn:microsoft.com/office/officeart/2005/8/layout/default"/>
    <dgm:cxn modelId="{6B03C4B8-69EE-4138-8225-7F3A27318B72}" type="presOf" srcId="{227020B1-A39B-4C34-93B8-AD3D463CE977}" destId="{D83C3013-B122-43ED-9102-6741ACD0EB08}" srcOrd="0" destOrd="0" presId="urn:microsoft.com/office/officeart/2005/8/layout/default"/>
    <dgm:cxn modelId="{6C9A80CC-80CF-4FB8-92A2-CF13FFECBF0D}" srcId="{82F7BF04-6B14-4A2D-A448-6656B812C19B}" destId="{8B8B5EC2-2CAD-4DDC-84BB-0732B455F939}" srcOrd="2" destOrd="0" parTransId="{0E8FF648-F66D-4E30-868F-9193B3299B3B}" sibTransId="{D2E65C01-FB0D-43C2-A53B-F7FD4FC4C3CD}"/>
    <dgm:cxn modelId="{7E58D2CC-8163-4C9D-9825-39E962FB6815}" type="presOf" srcId="{8B8B5EC2-2CAD-4DDC-84BB-0732B455F939}" destId="{050FD6DA-E09A-4F59-A2E4-F892EC5F1C49}" srcOrd="0" destOrd="0" presId="urn:microsoft.com/office/officeart/2005/8/layout/default"/>
    <dgm:cxn modelId="{45D770D4-87C0-4807-8865-778AC2FEF1A2}" type="presOf" srcId="{C5AE2AA7-1B7C-4261-8492-C7E82DFEB7CC}" destId="{BB174895-8A6F-4AC1-94CD-164BAC9BE85A}" srcOrd="0" destOrd="0" presId="urn:microsoft.com/office/officeart/2005/8/layout/default"/>
    <dgm:cxn modelId="{0D5655E6-208F-40FE-B789-C45550A2D54B}" srcId="{82F7BF04-6B14-4A2D-A448-6656B812C19B}" destId="{C5AE2AA7-1B7C-4261-8492-C7E82DFEB7CC}" srcOrd="5" destOrd="0" parTransId="{31F527EC-2BDC-49C6-BB8C-2D098B9C824F}" sibTransId="{9AC9A62B-FECA-4B94-9CEA-96FA7B3F8B2B}"/>
    <dgm:cxn modelId="{FBF4D30A-9667-465E-AF1B-7B884152C473}" type="presParOf" srcId="{E21C5502-27A0-47D3-A8EE-D042B557356F}" destId="{5451B0FF-9442-4D48-AE61-F1432A061AE2}" srcOrd="0" destOrd="0" presId="urn:microsoft.com/office/officeart/2005/8/layout/default"/>
    <dgm:cxn modelId="{9132501C-6F3D-4C50-AD07-81C2400A4165}" type="presParOf" srcId="{E21C5502-27A0-47D3-A8EE-D042B557356F}" destId="{691E1E86-BC79-4C0D-8BFC-674DA9B554DD}" srcOrd="1" destOrd="0" presId="urn:microsoft.com/office/officeart/2005/8/layout/default"/>
    <dgm:cxn modelId="{D94FD657-CD2C-4382-BD02-73817744CEEF}" type="presParOf" srcId="{E21C5502-27A0-47D3-A8EE-D042B557356F}" destId="{D83C3013-B122-43ED-9102-6741ACD0EB08}" srcOrd="2" destOrd="0" presId="urn:microsoft.com/office/officeart/2005/8/layout/default"/>
    <dgm:cxn modelId="{E1A608A7-E51B-4B29-8C95-C4AF5A722AFF}" type="presParOf" srcId="{E21C5502-27A0-47D3-A8EE-D042B557356F}" destId="{7C28A2FF-E7E2-4AA6-B65E-5E6AC31E4421}" srcOrd="3" destOrd="0" presId="urn:microsoft.com/office/officeart/2005/8/layout/default"/>
    <dgm:cxn modelId="{A10EE67C-8C54-432D-8A86-B634CAF93499}" type="presParOf" srcId="{E21C5502-27A0-47D3-A8EE-D042B557356F}" destId="{050FD6DA-E09A-4F59-A2E4-F892EC5F1C49}" srcOrd="4" destOrd="0" presId="urn:microsoft.com/office/officeart/2005/8/layout/default"/>
    <dgm:cxn modelId="{75BB2D72-E0BB-49EE-A5EA-90C8A6991249}" type="presParOf" srcId="{E21C5502-27A0-47D3-A8EE-D042B557356F}" destId="{6D3224E8-249E-4EC3-AD7C-E81605233DB7}" srcOrd="5" destOrd="0" presId="urn:microsoft.com/office/officeart/2005/8/layout/default"/>
    <dgm:cxn modelId="{650C2FCF-CAA0-4900-B734-0C4BDB38D720}" type="presParOf" srcId="{E21C5502-27A0-47D3-A8EE-D042B557356F}" destId="{28A5591E-2699-4C02-B2EE-DE981FA9DCE1}" srcOrd="6" destOrd="0" presId="urn:microsoft.com/office/officeart/2005/8/layout/default"/>
    <dgm:cxn modelId="{1012927E-8BD0-407C-9312-1C7B9C3A7850}" type="presParOf" srcId="{E21C5502-27A0-47D3-A8EE-D042B557356F}" destId="{BD6A764F-C458-4E4C-9441-467EA8B2E62A}" srcOrd="7" destOrd="0" presId="urn:microsoft.com/office/officeart/2005/8/layout/default"/>
    <dgm:cxn modelId="{665D4595-2749-4AD1-9600-2484734AFEC8}" type="presParOf" srcId="{E21C5502-27A0-47D3-A8EE-D042B557356F}" destId="{7C91730E-5434-466D-8E8F-5DDAC2088E9F}" srcOrd="8" destOrd="0" presId="urn:microsoft.com/office/officeart/2005/8/layout/default"/>
    <dgm:cxn modelId="{459AEC3B-5313-4DC3-B869-EAAFF616ADEC}" type="presParOf" srcId="{E21C5502-27A0-47D3-A8EE-D042B557356F}" destId="{E0386B05-51CE-40C2-BBE9-87D53C0BEA23}" srcOrd="9" destOrd="0" presId="urn:microsoft.com/office/officeart/2005/8/layout/default"/>
    <dgm:cxn modelId="{3F1753F9-76C8-4D69-BE46-E2A4B1139A1D}" type="presParOf" srcId="{E21C5502-27A0-47D3-A8EE-D042B557356F}" destId="{BB174895-8A6F-4AC1-94CD-164BAC9BE85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867FF5-33B3-44A6-9253-0B90224879C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D7B152-8B0D-47EA-BD66-4B01CAC7F3C8}" type="pres">
      <dgm:prSet presAssocID="{E4867FF5-33B3-44A6-9253-0B90224879CA}" presName="diagram" presStyleCnt="0">
        <dgm:presLayoutVars>
          <dgm:dir/>
          <dgm:resizeHandles val="exact"/>
        </dgm:presLayoutVars>
      </dgm:prSet>
      <dgm:spPr/>
    </dgm:pt>
  </dgm:ptLst>
  <dgm:cxnLst>
    <dgm:cxn modelId="{CBE451C7-B915-4A70-A96C-5938367B6C12}" type="presOf" srcId="{E4867FF5-33B3-44A6-9253-0B90224879CA}" destId="{72D7B152-8B0D-47EA-BD66-4B01CAC7F3C8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DA5D56-D374-43C5-B9B6-55FAB0AFAB3E}">
      <dsp:nvSpPr>
        <dsp:cNvPr id="0" name=""/>
        <dsp:cNvSpPr/>
      </dsp:nvSpPr>
      <dsp:spPr>
        <a:xfrm rot="16200000">
          <a:off x="-1397329" y="1402977"/>
          <a:ext cx="4787900" cy="198194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0118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Staff work closely with employers to resolve compliance issues quickly.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 rot="5400000">
        <a:off x="5649" y="957579"/>
        <a:ext cx="1981944" cy="2872740"/>
      </dsp:txXfrm>
    </dsp:sp>
    <dsp:sp modelId="{CF31BB73-904E-4EA6-9630-044B090B1923}">
      <dsp:nvSpPr>
        <dsp:cNvPr id="0" name=""/>
        <dsp:cNvSpPr/>
      </dsp:nvSpPr>
      <dsp:spPr>
        <a:xfrm rot="16200000">
          <a:off x="733260" y="1402977"/>
          <a:ext cx="4787900" cy="198194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0118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Federal DOL standard should be used.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“as soon as they can be reasonably segregated from an employer’s general assets, but no later than the 15</a:t>
          </a:r>
          <a:r>
            <a:rPr lang="en-US" sz="1200" kern="1200" baseline="30000" dirty="0"/>
            <a:t>th</a:t>
          </a:r>
          <a:r>
            <a:rPr lang="en-US" sz="1200" kern="1200" dirty="0"/>
            <a:t> business day of the month following the payroll date when contributions are withheld.”</a:t>
          </a:r>
        </a:p>
      </dsp:txBody>
      <dsp:txXfrm rot="5400000">
        <a:off x="2136238" y="957579"/>
        <a:ext cx="1981944" cy="2872740"/>
      </dsp:txXfrm>
    </dsp:sp>
    <dsp:sp modelId="{755A51FD-F146-40CE-B1FE-0360A5DC9ACB}">
      <dsp:nvSpPr>
        <dsp:cNvPr id="0" name=""/>
        <dsp:cNvSpPr/>
      </dsp:nvSpPr>
      <dsp:spPr>
        <a:xfrm rot="16200000">
          <a:off x="2889017" y="1402977"/>
          <a:ext cx="4787900" cy="198194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0118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Treat as wage theft.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If deductions are not remitted in  a timely manner, the Minnesota DOLI and affected employees should be notified, and a schedule should be developed to follow-up on the case.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 rot="5400000">
        <a:off x="4291995" y="957579"/>
        <a:ext cx="1981944" cy="2872740"/>
      </dsp:txXfrm>
    </dsp:sp>
    <dsp:sp modelId="{BA4B28A2-612E-4C39-853E-DB55A6AA5D99}">
      <dsp:nvSpPr>
        <dsp:cNvPr id="0" name=""/>
        <dsp:cNvSpPr/>
      </dsp:nvSpPr>
      <dsp:spPr>
        <a:xfrm rot="16200000">
          <a:off x="4994439" y="1402977"/>
          <a:ext cx="4787900" cy="198194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0118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If the problem persists, the wage theft should be reported to the Attorney General’s office (Minnesota Statutes 187.07, subdivision 6).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 rot="5400000">
        <a:off x="6397417" y="957579"/>
        <a:ext cx="1981944" cy="2872740"/>
      </dsp:txXfrm>
    </dsp:sp>
    <dsp:sp modelId="{5E3F47BF-2390-4C07-B99D-ED1CC813EAD9}">
      <dsp:nvSpPr>
        <dsp:cNvPr id="0" name=""/>
        <dsp:cNvSpPr/>
      </dsp:nvSpPr>
      <dsp:spPr>
        <a:xfrm rot="16200000">
          <a:off x="7125029" y="1402977"/>
          <a:ext cx="4787900" cy="198194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0118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The law should be changed to eliminate the requirement that no penalties be assessed during the first year of non-compliance for employers who withhold contributions but do not remit them. </a:t>
          </a:r>
        </a:p>
      </dsp:txBody>
      <dsp:txXfrm rot="5400000">
        <a:off x="8528007" y="957579"/>
        <a:ext cx="1981944" cy="28727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1B0FF-9442-4D48-AE61-F1432A061AE2}">
      <dsp:nvSpPr>
        <dsp:cNvPr id="0" name=""/>
        <dsp:cNvSpPr/>
      </dsp:nvSpPr>
      <dsp:spPr>
        <a:xfrm>
          <a:off x="0" y="182184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800" kern="1200" dirty="0"/>
            <a:t>Employers must pay the missed contributions to the record keeper to put into the participant’s account.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endParaRPr lang="en-US" sz="1800" kern="1200" dirty="0"/>
        </a:p>
      </dsp:txBody>
      <dsp:txXfrm>
        <a:off x="0" y="182184"/>
        <a:ext cx="3286125" cy="1971675"/>
      </dsp:txXfrm>
    </dsp:sp>
    <dsp:sp modelId="{D83C3013-B122-43ED-9102-6741ACD0EB08}">
      <dsp:nvSpPr>
        <dsp:cNvPr id="0" name=""/>
        <dsp:cNvSpPr/>
      </dsp:nvSpPr>
      <dsp:spPr>
        <a:xfrm>
          <a:off x="3614737" y="182184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800" kern="1200" dirty="0"/>
            <a:t>The employer must pay missed investment gains to put in the participant’s account.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endParaRPr lang="en-US" sz="1800" kern="1200" dirty="0"/>
        </a:p>
      </dsp:txBody>
      <dsp:txXfrm>
        <a:off x="3614737" y="182184"/>
        <a:ext cx="3286125" cy="1971675"/>
      </dsp:txXfrm>
    </dsp:sp>
    <dsp:sp modelId="{050FD6DA-E09A-4F59-A2E4-F892EC5F1C49}">
      <dsp:nvSpPr>
        <dsp:cNvPr id="0" name=""/>
        <dsp:cNvSpPr/>
      </dsp:nvSpPr>
      <dsp:spPr>
        <a:xfrm>
          <a:off x="7229475" y="182184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If there are investment losses during this period of noncompliance, they will not be deducted from the employee’s account</a:t>
          </a:r>
        </a:p>
      </dsp:txBody>
      <dsp:txXfrm>
        <a:off x="7229475" y="182184"/>
        <a:ext cx="3286125" cy="1971675"/>
      </dsp:txXfrm>
    </dsp:sp>
    <dsp:sp modelId="{28A5591E-2699-4C02-B2EE-DE981FA9DCE1}">
      <dsp:nvSpPr>
        <dsp:cNvPr id="0" name=""/>
        <dsp:cNvSpPr/>
      </dsp:nvSpPr>
      <dsp:spPr>
        <a:xfrm>
          <a:off x="0" y="2247724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800" kern="1200" dirty="0"/>
            <a:t>The employer should pay the Program and record keeper for the cost of calculating and fixing the error.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endParaRPr lang="en-US" sz="1800" kern="1200" dirty="0"/>
        </a:p>
      </dsp:txBody>
      <dsp:txXfrm>
        <a:off x="0" y="2247724"/>
        <a:ext cx="3286125" cy="1971675"/>
      </dsp:txXfrm>
    </dsp:sp>
    <dsp:sp modelId="{7C91730E-5434-466D-8E8F-5DDAC2088E9F}">
      <dsp:nvSpPr>
        <dsp:cNvPr id="0" name=""/>
        <dsp:cNvSpPr/>
      </dsp:nvSpPr>
      <dsp:spPr>
        <a:xfrm>
          <a:off x="3614737" y="2247724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800" kern="1200" dirty="0"/>
            <a:t>For a second offense, and any subsequent offenses, a penalty fee of $250 should be paid to the program.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endParaRPr lang="en-US" sz="1800" kern="1200" dirty="0"/>
        </a:p>
      </dsp:txBody>
      <dsp:txXfrm>
        <a:off x="3614737" y="2247724"/>
        <a:ext cx="3286125" cy="1971675"/>
      </dsp:txXfrm>
    </dsp:sp>
    <dsp:sp modelId="{BB174895-8A6F-4AC1-94CD-164BAC9BE85A}">
      <dsp:nvSpPr>
        <dsp:cNvPr id="0" name=""/>
        <dsp:cNvSpPr/>
      </dsp:nvSpPr>
      <dsp:spPr>
        <a:xfrm>
          <a:off x="7229475" y="2247724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800" kern="1200" dirty="0"/>
            <a:t>The 30-day grace period to rectify other noncompliance problems will not apply in cases where contributions are deducted from an employee’s account but not remitted to the Program.</a:t>
          </a:r>
        </a:p>
      </dsp:txBody>
      <dsp:txXfrm>
        <a:off x="7229475" y="2247724"/>
        <a:ext cx="3286125" cy="19716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Calibri" panose="020F0502020204030204" pitchFamily="34" charset="0"/>
              </a:rPr>
              <a:t>1/9/2025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185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 txBox="1">
            <a:spLocks/>
          </p:cNvSpPr>
          <p:nvPr userDrawn="1"/>
        </p:nvSpPr>
        <p:spPr bwMode="gray">
          <a:xfrm>
            <a:off x="0" y="4092602"/>
            <a:ext cx="12192000" cy="129518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609600" y="4092602"/>
            <a:ext cx="10972800" cy="1295182"/>
          </a:xfrm>
          <a:noFill/>
        </p:spPr>
        <p:txBody>
          <a:bodyPr wrap="square" lIns="0" tIns="182880" rIns="0" bIns="18288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3" name="Rectangle 3"/>
          <p:cNvSpPr/>
          <p:nvPr userDrawn="1"/>
        </p:nvSpPr>
        <p:spPr bwMode="white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838200" y="5644883"/>
            <a:ext cx="10515600" cy="711465"/>
          </a:xfrm>
        </p:spPr>
        <p:txBody>
          <a:bodyPr lIns="0" tIns="91440" rIns="0" bIns="91440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6B3B11EE-C01C-D9CA-D865-6B203379E0A5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EA13C568-B322-4A09-9476-DFFCC78FC1B4}" type="datetime1">
              <a:rPr lang="en-US" smtClean="0"/>
              <a:t>1/9/2025</a:t>
            </a:fld>
            <a:endParaRPr lang="en-US" dirty="0"/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4F07B8F8-077E-B79B-342D-94F3E95DDF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9079799F-7249-7297-5574-0386D719643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 descr="Minnesota Secure Choice Retirement Board logo">
            <a:extLst>
              <a:ext uri="{FF2B5EF4-FFF2-40B4-BE49-F238E27FC236}">
                <a16:creationId xmlns:a16="http://schemas.microsoft.com/office/drawing/2014/main" id="{ACCB6450-A8B5-5C5E-0228-590EE0A1D2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8500" y="1398672"/>
            <a:ext cx="5715000" cy="203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White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 Click to edit slide title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 hasCustomPrompt="1"/>
          </p:nvPr>
        </p:nvSpPr>
        <p:spPr bwMode="gray">
          <a:xfrm>
            <a:off x="838200" y="1594624"/>
            <a:ext cx="10515600" cy="4582339"/>
          </a:xfrm>
          <a:noFill/>
        </p:spPr>
        <p:txBody>
          <a:bodyPr lIns="0" tIns="91440" rIns="0" bIns="9144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24D5D47-1752-4D84-8BFB-C2F71A34C932}" type="datetime1">
              <a:rPr lang="en-US" smtClean="0"/>
              <a:t>1/9/2025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216025"/>
            <a:ext cx="12192000" cy="64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 hasCustomPrompt="1"/>
          </p:nvPr>
        </p:nvSpPr>
        <p:spPr bwMode="gray">
          <a:xfrm>
            <a:off x="838200" y="1594624"/>
            <a:ext cx="5181600" cy="4582339"/>
          </a:xfrm>
          <a:noFill/>
        </p:spPr>
        <p:txBody>
          <a:bodyPr lIns="0" tIns="91440" rIns="274320" bIns="91440"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sz="half" idx="2" hasCustomPrompt="1"/>
          </p:nvPr>
        </p:nvSpPr>
        <p:spPr bwMode="gray">
          <a:xfrm>
            <a:off x="6172200" y="1594624"/>
            <a:ext cx="5181600" cy="4582339"/>
          </a:xfrm>
          <a:noFill/>
        </p:spPr>
        <p:txBody>
          <a:bodyPr lIns="0" tIns="91440" rIns="0" bIns="91440"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7C198DD1-C477-482D-A126-3FBDD1778E48}" type="datetime1">
              <a:rPr lang="en-US" smtClean="0"/>
              <a:t>1/9/2025</a:t>
            </a:fld>
            <a:endParaRPr lang="en-US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216025"/>
            <a:ext cx="12192000" cy="64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38200" y="1280033"/>
            <a:ext cx="10515600" cy="4896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4"/>
          <p:cNvSpPr>
            <a:spLocks noGrp="1"/>
          </p:cNvSpPr>
          <p:nvPr>
            <p:ph idx="1" hasCustomPrompt="1"/>
          </p:nvPr>
        </p:nvSpPr>
        <p:spPr bwMode="gray">
          <a:xfrm>
            <a:off x="838200" y="1280033"/>
            <a:ext cx="10515600" cy="4896931"/>
          </a:xfrm>
          <a:noFill/>
        </p:spPr>
        <p:txBody>
          <a:bodyPr lIns="274320" tIns="274320" rIns="274320" bIns="27432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A198C9B-0587-4A1E-9E03-E4C9FE222F08}" type="datetime1">
              <a:rPr lang="en-US" smtClean="0"/>
              <a:t>1/9/2025</a:t>
            </a:fld>
            <a:endParaRPr lang="en-US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216025"/>
            <a:ext cx="12192000" cy="64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0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38200" y="1594624"/>
            <a:ext cx="5181600" cy="4582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4"/>
          <p:cNvSpPr>
            <a:spLocks noGrp="1"/>
          </p:cNvSpPr>
          <p:nvPr>
            <p:ph sz="half" idx="1" hasCustomPrompt="1"/>
          </p:nvPr>
        </p:nvSpPr>
        <p:spPr bwMode="gray">
          <a:xfrm>
            <a:off x="838200" y="1594624"/>
            <a:ext cx="5181600" cy="4582339"/>
          </a:xfrm>
          <a:noFill/>
        </p:spPr>
        <p:txBody>
          <a:bodyPr lIns="274320" tIns="274320" rIns="274320" bIns="274320"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72200" y="1594624"/>
            <a:ext cx="5181600" cy="4582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6"/>
          <p:cNvSpPr>
            <a:spLocks noGrp="1"/>
          </p:cNvSpPr>
          <p:nvPr>
            <p:ph sz="half" idx="2" hasCustomPrompt="1"/>
          </p:nvPr>
        </p:nvSpPr>
        <p:spPr bwMode="gray">
          <a:xfrm>
            <a:off x="6172200" y="1594624"/>
            <a:ext cx="5181600" cy="4582339"/>
          </a:xfrm>
          <a:noFill/>
        </p:spPr>
        <p:txBody>
          <a:bodyPr lIns="274320" tIns="274320" rIns="274320" bIns="274320"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5485A5BA-A5F9-4138-9E4B-FFD626F6437A}" type="datetime1">
              <a:rPr lang="en-US" smtClean="0"/>
              <a:t>1/9/2025</a:t>
            </a:fld>
            <a:endParaRPr lang="en-US" dirty="0"/>
          </a:p>
        </p:txBody>
      </p:sp>
      <p:sp>
        <p:nvSpPr>
          <p:cNvPr id="11" name="Footer Placeholder 8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216025"/>
            <a:ext cx="12192000" cy="64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838200" y="1366345"/>
            <a:ext cx="10515600" cy="4788393"/>
          </a:xfrm>
          <a:noFill/>
        </p:spPr>
        <p:txBody>
          <a:bodyPr lIns="0" tIns="91440" rIns="0" bIns="9144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66C283A4-7960-4BFD-B3A5-A2CC5BB2A473}" type="datetime1">
              <a:rPr lang="en-US" smtClean="0"/>
              <a:t>1/9/2025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Blue Gradient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CB9A518-5B17-ED80-1AD8-2DD3847D5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220194"/>
            <a:ext cx="12192000" cy="2208806"/>
          </a:xfrm>
          <a:prstGeom prst="rect">
            <a:avLst/>
          </a:prstGeom>
          <a:gradFill>
            <a:gsLst>
              <a:gs pos="0">
                <a:schemeClr val="tx1">
                  <a:lumMod val="10000"/>
                  <a:lumOff val="9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0" hasCustomPrompt="1"/>
          </p:nvPr>
        </p:nvSpPr>
        <p:spPr bwMode="gray">
          <a:xfrm>
            <a:off x="838200" y="1366345"/>
            <a:ext cx="10515600" cy="4788393"/>
          </a:xfrm>
          <a:noFill/>
        </p:spPr>
        <p:txBody>
          <a:bodyPr lIns="0" tIns="182880" rIns="0" bIns="18288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66C283A4-7960-4BFD-B3A5-A2CC5BB2A473}" type="datetime1">
              <a:rPr lang="en-US" smtClean="0"/>
              <a:t>1/9/2025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64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Green Gradient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85BE29E-4A21-6AAA-F5AE-A9CC9B59C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220194"/>
            <a:ext cx="12192000" cy="2208806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0" hasCustomPrompt="1"/>
          </p:nvPr>
        </p:nvSpPr>
        <p:spPr bwMode="gray">
          <a:xfrm>
            <a:off x="838200" y="1366345"/>
            <a:ext cx="10515600" cy="4788393"/>
          </a:xfrm>
          <a:noFill/>
        </p:spPr>
        <p:txBody>
          <a:bodyPr lIns="0" tIns="182880" rIns="0" bIns="18288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66C283A4-7960-4BFD-B3A5-A2CC5BB2A473}" type="datetime1">
              <a:rPr lang="en-US" smtClean="0"/>
              <a:t>1/9/2025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698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Green Bar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838200" y="1366345"/>
            <a:ext cx="10515600" cy="4788393"/>
          </a:xfrm>
          <a:noFill/>
        </p:spPr>
        <p:txBody>
          <a:bodyPr lIns="0" tIns="182880" rIns="0" bIns="18288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66C283A4-7960-4BFD-B3A5-A2CC5BB2A473}" type="datetime1">
              <a:rPr lang="en-US" smtClean="0"/>
              <a:t>1/9/2025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6">
            <a:extLst>
              <a:ext uri="{FF2B5EF4-FFF2-40B4-BE49-F238E27FC236}">
                <a16:creationId xmlns:a16="http://schemas.microsoft.com/office/drawing/2014/main" id="{FCCACB82-4C63-865B-470E-7A193EF86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838200" y="1187413"/>
            <a:ext cx="10515600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502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 (Green Bar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138748"/>
            <a:ext cx="4164623" cy="4788393"/>
          </a:xfrm>
          <a:noFill/>
        </p:spPr>
        <p:txBody>
          <a:bodyPr lIns="0" tIns="91440" rIns="0" bIns="91440" anchor="t">
            <a:normAutofit/>
          </a:bodyPr>
          <a:lstStyle>
            <a:lvl1pPr algn="l">
              <a:defRPr sz="5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5662246" y="1159870"/>
            <a:ext cx="5691554" cy="4788393"/>
          </a:xfrm>
          <a:noFill/>
        </p:spPr>
        <p:txBody>
          <a:bodyPr lIns="0" tIns="91440" rIns="0" bIns="9144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66C283A4-7960-4BFD-B3A5-A2CC5BB2A473}" type="datetime1">
              <a:rPr lang="en-US" smtClean="0"/>
              <a:t>1/9/2025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" name="Straight Connector 6">
            <a:extLst>
              <a:ext uri="{FF2B5EF4-FFF2-40B4-BE49-F238E27FC236}">
                <a16:creationId xmlns:a16="http://schemas.microsoft.com/office/drawing/2014/main" id="{EAA32018-5087-2ABA-790C-1E17CCDCF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730822" y="775037"/>
            <a:ext cx="4568009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959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 (Blue Box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3A0D15-3F5C-39B3-6395-49E2D9A9C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49619" y="0"/>
            <a:ext cx="457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449224" y="811964"/>
            <a:ext cx="3698160" cy="5234072"/>
          </a:xfrm>
          <a:noFill/>
        </p:spPr>
        <p:txBody>
          <a:bodyPr lIns="0" tIns="91440" rIns="0" bIns="91440" anchor="ctr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0" hasCustomPrompt="1"/>
          </p:nvPr>
        </p:nvSpPr>
        <p:spPr bwMode="gray">
          <a:xfrm>
            <a:off x="5207350" y="808073"/>
            <a:ext cx="6067425" cy="5237963"/>
          </a:xfrm>
          <a:noFill/>
        </p:spPr>
        <p:txBody>
          <a:bodyPr lIns="0" tIns="91440" rIns="0" bIns="91440" anchor="ctr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574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Minnesota Logo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 txBox="1">
            <a:spLocks/>
          </p:cNvSpPr>
          <p:nvPr userDrawn="1"/>
        </p:nvSpPr>
        <p:spPr bwMode="gray">
          <a:xfrm>
            <a:off x="0" y="4092602"/>
            <a:ext cx="12192000" cy="129518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609600" y="4092602"/>
            <a:ext cx="10972800" cy="1295182"/>
          </a:xfrm>
          <a:noFill/>
        </p:spPr>
        <p:txBody>
          <a:bodyPr wrap="square" lIns="0" tIns="182880" rIns="0" bIns="18288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3" name="Rectangle 3"/>
          <p:cNvSpPr/>
          <p:nvPr userDrawn="1"/>
        </p:nvSpPr>
        <p:spPr bwMode="white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838200" y="5644883"/>
            <a:ext cx="10515600" cy="711465"/>
          </a:xfrm>
        </p:spPr>
        <p:txBody>
          <a:bodyPr lIns="0" tIns="91440" rIns="0" bIns="91440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D7ED242C-24FB-43A0-BCB6-43756FC812F6}" type="datetime1">
              <a:rPr lang="en-US" smtClean="0"/>
              <a:t>1/9/2025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Graphic 8" descr="State of Minnesota logo">
            <a:extLst>
              <a:ext uri="{FF2B5EF4-FFF2-40B4-BE49-F238E27FC236}">
                <a16:creationId xmlns:a16="http://schemas.microsoft.com/office/drawing/2014/main" id="{42349561-5F62-42F4-B212-FA53CED7E2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3047470" y="1836432"/>
            <a:ext cx="6097061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89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 (Blue Box + Section Label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3A0D15-3F5C-39B3-6395-49E2D9A9C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49619" y="0"/>
            <a:ext cx="457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algn="ctr"/>
            <a:endParaRPr lang="en-US"/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F52F42D8-5209-3C82-7A53-D2CC804C9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449224" y="0"/>
            <a:ext cx="3574314" cy="730102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558ED61-28EC-0772-88E9-F909DF6CFA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041" y="215900"/>
            <a:ext cx="3154680" cy="3200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dirty="0"/>
              <a:t>Section ID text goes here</a:t>
            </a:r>
          </a:p>
        </p:txBody>
      </p:sp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 bwMode="white">
          <a:xfrm>
            <a:off x="449224" y="811964"/>
            <a:ext cx="3698160" cy="5234072"/>
          </a:xfrm>
          <a:noFill/>
        </p:spPr>
        <p:txBody>
          <a:bodyPr lIns="0" tIns="182880" rIns="0" bIns="182880" anchor="ctr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0" hasCustomPrompt="1"/>
          </p:nvPr>
        </p:nvSpPr>
        <p:spPr bwMode="gray">
          <a:xfrm>
            <a:off x="5207350" y="808073"/>
            <a:ext cx="6067425" cy="5237963"/>
          </a:xfrm>
          <a:noFill/>
        </p:spPr>
        <p:txBody>
          <a:bodyPr lIns="0" tIns="91440" rIns="0" bIns="91440" anchor="ctr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909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 (Green Gradient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FC215644-CDAE-443E-F7FF-A4F11D791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49619" y="-1946"/>
            <a:ext cx="4572000" cy="6858000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lin ang="0" scaled="0"/>
              </a:gradFill>
            </a:endParaRPr>
          </a:p>
        </p:txBody>
      </p:sp>
      <p:sp>
        <p:nvSpPr>
          <p:cNvPr id="11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449224" y="811964"/>
            <a:ext cx="3698160" cy="5234072"/>
          </a:xfrm>
          <a:noFill/>
        </p:spPr>
        <p:txBody>
          <a:bodyPr lIns="0" tIns="91440" rIns="0" bIns="91440" anchor="ctr">
            <a:normAutofit/>
          </a:bodyPr>
          <a:lstStyle>
            <a:lvl1pPr algn="l">
              <a:defRPr sz="55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0" hasCustomPrompt="1"/>
          </p:nvPr>
        </p:nvSpPr>
        <p:spPr bwMode="gray">
          <a:xfrm>
            <a:off x="5207350" y="808073"/>
            <a:ext cx="6067425" cy="5237963"/>
          </a:xfrm>
          <a:noFill/>
        </p:spPr>
        <p:txBody>
          <a:bodyPr lIns="0" tIns="91440" rIns="0" bIns="91440" anchor="ctr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109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 (Green Gradient + Section Label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FC215644-CDAE-443E-F7FF-A4F11D791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49619" y="-1946"/>
            <a:ext cx="4572000" cy="6858000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lin ang="0" scaled="0"/>
              </a:gradFill>
            </a:endParaRPr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F52F42D8-5209-3C82-7A53-D2CC804C9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 rot="10800000">
            <a:off x="449224" y="0"/>
            <a:ext cx="3574314" cy="730102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83FDC0FD-800B-B715-CF83-5CF7249B58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659041" y="215900"/>
            <a:ext cx="3154680" cy="3200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ID text goes here</a:t>
            </a:r>
          </a:p>
        </p:txBody>
      </p:sp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 bwMode="black">
          <a:xfrm>
            <a:off x="449224" y="811964"/>
            <a:ext cx="3698160" cy="5234072"/>
          </a:xfrm>
          <a:noFill/>
        </p:spPr>
        <p:txBody>
          <a:bodyPr lIns="0" tIns="182880" rIns="0" bIns="182880" anchor="ctr">
            <a:normAutofit/>
          </a:bodyPr>
          <a:lstStyle>
            <a:lvl1pPr algn="l">
              <a:defRPr sz="55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0" hasCustomPrompt="1"/>
          </p:nvPr>
        </p:nvSpPr>
        <p:spPr bwMode="gray">
          <a:xfrm>
            <a:off x="5207350" y="808073"/>
            <a:ext cx="6067425" cy="5237963"/>
          </a:xfrm>
          <a:noFill/>
        </p:spPr>
        <p:txBody>
          <a:bodyPr lIns="0" tIns="91440" rIns="0" bIns="91440" anchor="ctr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8892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 bwMode="gray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ltGray">
          <a:xfrm>
            <a:off x="838200" y="1366345"/>
            <a:ext cx="10515600" cy="4788393"/>
          </a:xfrm>
        </p:spPr>
        <p:txBody>
          <a:bodyPr lIns="0" tIns="91440" rIns="0" bIns="91440"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1/9/2025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Blue)">
    <p:bg bwMode="gray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 hasCustomPrompt="1"/>
          </p:nvPr>
        </p:nvSpPr>
        <p:spPr bwMode="ltGray">
          <a:xfrm>
            <a:off x="838200" y="1366345"/>
            <a:ext cx="10515600" cy="4788393"/>
          </a:xfrm>
        </p:spPr>
        <p:txBody>
          <a:bodyPr lIns="0" tIns="91440" rIns="0" bIns="91440"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1/9/2025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ight Gray)">
    <p:bg bwMode="gray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838200" y="1366345"/>
            <a:ext cx="10515600" cy="4788393"/>
          </a:xfrm>
        </p:spPr>
        <p:txBody>
          <a:bodyPr lIns="0" tIns="91440" rIns="0" bIns="9144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1/9/2025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, Imag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838200" y="1366345"/>
            <a:ext cx="6234953" cy="4788393"/>
          </a:xfrm>
        </p:spPr>
        <p:txBody>
          <a:bodyPr lIns="0" tIns="91440" rIns="0" bIns="91440"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B91AA0-3BA7-4036-A3DA-317C6C4FFA29}" type="datetime1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tx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269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, Image)">
    <p:bg bwMode="gray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0" hasCustomPrompt="1"/>
          </p:nvPr>
        </p:nvSpPr>
        <p:spPr bwMode="ltGray">
          <a:xfrm>
            <a:off x="838200" y="1366345"/>
            <a:ext cx="6234953" cy="4788393"/>
          </a:xfrm>
        </p:spPr>
        <p:txBody>
          <a:bodyPr lIns="0" tIns="91440" rIns="0" bIns="91440"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1/9/2025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Blue, Image)">
    <p:bg bwMode="gray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 hasCustomPrompt="1"/>
          </p:nvPr>
        </p:nvSpPr>
        <p:spPr bwMode="ltGray">
          <a:xfrm>
            <a:off x="838200" y="1366345"/>
            <a:ext cx="6234953" cy="4788393"/>
          </a:xfrm>
        </p:spPr>
        <p:txBody>
          <a:bodyPr lIns="0" tIns="91440" rIns="0" bIns="91440"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1/9/2025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ight Gray, Image)">
    <p:bg bwMode="gray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838200" y="1366345"/>
            <a:ext cx="6234953" cy="4788393"/>
          </a:xfrm>
        </p:spPr>
        <p:txBody>
          <a:bodyPr lIns="0" tIns="91440" rIns="0" bIns="91440"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1/9/2025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Reversed Logo)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 txBox="1">
            <a:spLocks/>
          </p:cNvSpPr>
          <p:nvPr userDrawn="1"/>
        </p:nvSpPr>
        <p:spPr bwMode="gray">
          <a:xfrm>
            <a:off x="0" y="4092604"/>
            <a:ext cx="12192000" cy="1295182"/>
          </a:xfrm>
          <a:prstGeom prst="rect">
            <a:avLst/>
          </a:prstGeom>
          <a:solidFill>
            <a:srgbClr val="E8E8E8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Title 2"/>
          <p:cNvSpPr>
            <a:spLocks noGrp="1"/>
          </p:cNvSpPr>
          <p:nvPr>
            <p:ph type="ctrTitle" hasCustomPrompt="1"/>
          </p:nvPr>
        </p:nvSpPr>
        <p:spPr bwMode="black">
          <a:xfrm>
            <a:off x="609600" y="4092602"/>
            <a:ext cx="10972800" cy="1295182"/>
          </a:xfrm>
          <a:noFill/>
        </p:spPr>
        <p:txBody>
          <a:bodyPr wrap="square" lIns="0" tIns="182880" rIns="0" bIns="182880" anchor="ctr"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3" name="Rectangle 3"/>
          <p:cNvSpPr/>
          <p:nvPr userDrawn="1"/>
        </p:nvSpPr>
        <p:spPr bwMode="white">
          <a:xfrm>
            <a:off x="0" y="5387786"/>
            <a:ext cx="12192000" cy="1470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838200" y="5644883"/>
            <a:ext cx="10515600" cy="711465"/>
          </a:xfrm>
        </p:spPr>
        <p:txBody>
          <a:bodyPr lIns="0" tIns="91440" rIns="0" bIns="91440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D7ED242C-24FB-43A0-BCB6-43756FC812F6}" type="datetime1">
              <a:rPr lang="en-US" smtClean="0"/>
              <a:t>1/9/2025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E3838AE-09D5-5423-8E77-296563EB18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238501" y="1398672"/>
            <a:ext cx="5714997" cy="203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-Up Vertical)">
    <p:bg bwMode="gray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1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21397"/>
            <a:ext cx="2542477" cy="723900"/>
          </a:xfrm>
        </p:spPr>
        <p:txBody>
          <a:bodyPr lIns="91440" tIns="91440" rIns="91440" bIns="9144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4378C81C-38CA-4D22-9B63-324111B4934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3645813" y="1981899"/>
            <a:ext cx="2093976" cy="20939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723900"/>
          </a:xfrm>
        </p:spPr>
        <p:txBody>
          <a:bodyPr lIns="91440" tIns="91440" rIns="91440" bIns="9144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E4B3DD3E-4071-4513-9DAD-DBBE02E05F5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6484428" y="1981899"/>
            <a:ext cx="2093976" cy="20939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33272"/>
            <a:ext cx="2542477" cy="723900"/>
          </a:xfrm>
        </p:spPr>
        <p:txBody>
          <a:bodyPr lIns="91440" tIns="91440" rIns="91440" bIns="9144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03E6E0CE-BDC5-4A27-A3F6-F46D21F7DFC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9323043" y="2002884"/>
            <a:ext cx="2093976" cy="20939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723900"/>
          </a:xfrm>
        </p:spPr>
        <p:txBody>
          <a:bodyPr lIns="91440" tIns="91440" rIns="91440" bIns="9144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36DB2D6-5DF4-4264-A4A1-7D3EAF38D255}" type="datetime1">
              <a:rPr lang="en-US" smtClean="0"/>
              <a:t>1/9/2025</a:t>
            </a:fld>
            <a:endParaRPr lang="en-US" dirty="0"/>
          </a:p>
        </p:txBody>
      </p:sp>
      <p:sp>
        <p:nvSpPr>
          <p:cNvPr id="19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54BE781A-916B-D771-E89E-DD96FF819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216025"/>
            <a:ext cx="12192000" cy="64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8566839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 Vertical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255F61E2-2EE6-4C2E-9E57-37997A4DF66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1579175" y="1959680"/>
            <a:ext cx="2322576" cy="23225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69225" y="4564988"/>
            <a:ext cx="2542477" cy="723900"/>
          </a:xfrm>
        </p:spPr>
        <p:txBody>
          <a:bodyPr lIns="91440" tIns="91440" rIns="91440" bIns="9144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49921214-0833-4B73-BEEC-FC86E7FF789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4822185" y="1959680"/>
            <a:ext cx="2322576" cy="23225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564988"/>
            <a:ext cx="2542477" cy="723900"/>
          </a:xfrm>
        </p:spPr>
        <p:txBody>
          <a:bodyPr lIns="91440" tIns="91440" rIns="91440" bIns="9144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F5B35329-7A36-4EF4-A793-2D020420E2A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8065195" y="1959680"/>
            <a:ext cx="2322576" cy="23225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55245" y="4564988"/>
            <a:ext cx="2542477" cy="723900"/>
          </a:xfrm>
        </p:spPr>
        <p:txBody>
          <a:bodyPr lIns="91440" tIns="91440" rIns="91440" bIns="9144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36DB2D6-5DF4-4264-A4A1-7D3EAF38D255}" type="datetime1">
              <a:rPr lang="en-US" smtClean="0"/>
              <a:t>1/9/2025</a:t>
            </a:fld>
            <a:endParaRPr lang="en-US" dirty="0"/>
          </a:p>
        </p:txBody>
      </p:sp>
      <p:sp>
        <p:nvSpPr>
          <p:cNvPr id="19" name="Footer Placeholder 10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Rectangle 12">
            <a:extLst>
              <a:ext uri="{FF2B5EF4-FFF2-40B4-BE49-F238E27FC236}">
                <a16:creationId xmlns:a16="http://schemas.microsoft.com/office/drawing/2014/main" id="{E29F42DD-D6F6-760B-99E9-9B0CA6F71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216025"/>
            <a:ext cx="12192000" cy="64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80363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-Up Horizontal)">
    <p:bg bwMode="gray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2876550" y="1674771"/>
            <a:ext cx="2866328" cy="1858809"/>
          </a:xfrm>
        </p:spPr>
        <p:txBody>
          <a:bodyPr tIns="91440" bIns="9144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3939360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6" hasCustomPrompt="1"/>
          </p:nvPr>
        </p:nvSpPr>
        <p:spPr bwMode="black">
          <a:xfrm>
            <a:off x="2876550" y="3939361"/>
            <a:ext cx="2866328" cy="1858809"/>
          </a:xfrm>
        </p:spPr>
        <p:txBody>
          <a:bodyPr tIns="91440" bIns="9144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270023" y="1674772"/>
            <a:ext cx="2866328" cy="1858809"/>
          </a:xfrm>
        </p:spPr>
        <p:txBody>
          <a:bodyPr tIns="91440" bIns="9144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20" hasCustomPrompt="1"/>
          </p:nvPr>
        </p:nvSpPr>
        <p:spPr bwMode="black">
          <a:xfrm>
            <a:off x="8270023" y="3939360"/>
            <a:ext cx="2866328" cy="1858809"/>
          </a:xfrm>
        </p:spPr>
        <p:txBody>
          <a:bodyPr tIns="91440" bIns="9144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DC79626-CE5A-4834-975C-E7305BA2E281}" type="datetime1">
              <a:rPr lang="en-US" smtClean="0"/>
              <a:t>1/9/2025</a:t>
            </a:fld>
            <a:endParaRPr lang="en-US" dirty="0"/>
          </a:p>
        </p:txBody>
      </p:sp>
      <p:sp>
        <p:nvSpPr>
          <p:cNvPr id="29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Rectangle 14">
            <a:extLst>
              <a:ext uri="{FF2B5EF4-FFF2-40B4-BE49-F238E27FC236}">
                <a16:creationId xmlns:a16="http://schemas.microsoft.com/office/drawing/2014/main" id="{5BA19DA7-202E-FEDF-597A-34FCF4DBE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216025"/>
            <a:ext cx="12192000" cy="64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2-Up Horizontal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 hasCustomPrompt="1"/>
          </p:nvPr>
        </p:nvSpPr>
        <p:spPr bwMode="black">
          <a:xfrm>
            <a:off x="2876550" y="2571730"/>
            <a:ext cx="2866328" cy="1858809"/>
          </a:xfrm>
        </p:spPr>
        <p:txBody>
          <a:bodyPr tIns="91440" bIns="91440"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270023" y="2571730"/>
            <a:ext cx="2866328" cy="1858809"/>
          </a:xfrm>
        </p:spPr>
        <p:txBody>
          <a:bodyPr tIns="91440" bIns="91440"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Date Placeholder 7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7F519661-29C3-4FE0-9FC3-375A85A42C46}" type="datetime1">
              <a:rPr lang="en-US" smtClean="0"/>
              <a:t>1/9/2025</a:t>
            </a:fld>
            <a:endParaRPr lang="en-US" dirty="0"/>
          </a:p>
        </p:txBody>
      </p:sp>
      <p:sp>
        <p:nvSpPr>
          <p:cNvPr id="20" name="Footer Placeholder 8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219FFEEA-CA4D-4F39-A9B6-2B3A8CFE3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216025"/>
            <a:ext cx="12192000" cy="64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Vertic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1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45146"/>
            <a:ext cx="2542477" cy="1623853"/>
          </a:xfrm>
        </p:spPr>
        <p:txBody>
          <a:bodyPr tIns="91440" bIns="9144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1623852"/>
          </a:xfrm>
        </p:spPr>
        <p:txBody>
          <a:bodyPr tIns="91440" bIns="9144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45147"/>
            <a:ext cx="2542477" cy="1623852"/>
          </a:xfrm>
        </p:spPr>
        <p:txBody>
          <a:bodyPr tIns="91440" bIns="9144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1627838"/>
          </a:xfrm>
        </p:spPr>
        <p:txBody>
          <a:bodyPr tIns="91440" bIns="9144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B4EEDC6-36CA-4209-B482-2ED76AA0BF08}" type="datetime1">
              <a:rPr lang="en-US" smtClean="0"/>
              <a:t>1/9/2025</a:t>
            </a:fld>
            <a:endParaRPr lang="en-US" dirty="0"/>
          </a:p>
        </p:txBody>
      </p:sp>
      <p:sp>
        <p:nvSpPr>
          <p:cNvPr id="20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Rectangle 14">
            <a:extLst>
              <a:ext uri="{FF2B5EF4-FFF2-40B4-BE49-F238E27FC236}">
                <a16:creationId xmlns:a16="http://schemas.microsoft.com/office/drawing/2014/main" id="{CB67518B-D906-BC91-0000-85D6DCB83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216025"/>
            <a:ext cx="12192000" cy="64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3-Up Vertic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697855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73242" y="4345146"/>
            <a:ext cx="2542477" cy="1623853"/>
          </a:xfrm>
        </p:spPr>
        <p:txBody>
          <a:bodyPr tIns="91440" bIns="9144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936052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345147"/>
            <a:ext cx="2542477" cy="1623852"/>
          </a:xfrm>
        </p:spPr>
        <p:txBody>
          <a:bodyPr tIns="91440" bIns="9144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74249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49636" y="4345147"/>
            <a:ext cx="2542477" cy="1623852"/>
          </a:xfrm>
        </p:spPr>
        <p:txBody>
          <a:bodyPr tIns="91440" bIns="9144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B4EEDC6-36CA-4209-B482-2ED76AA0BF08}" type="datetime1">
              <a:rPr lang="en-US" smtClean="0"/>
              <a:t>1/9/2025</a:t>
            </a:fld>
            <a:endParaRPr lang="en-US" dirty="0"/>
          </a:p>
        </p:txBody>
      </p:sp>
      <p:sp>
        <p:nvSpPr>
          <p:cNvPr id="20" name="Footer Placeholder 10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Rectangle 12">
            <a:extLst>
              <a:ext uri="{FF2B5EF4-FFF2-40B4-BE49-F238E27FC236}">
                <a16:creationId xmlns:a16="http://schemas.microsoft.com/office/drawing/2014/main" id="{10DA68F0-5F04-F220-0744-1ECF5CF56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216025"/>
            <a:ext cx="12192000" cy="64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473743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Horizont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3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 hasCustomPrompt="1"/>
          </p:nvPr>
        </p:nvSpPr>
        <p:spPr bwMode="black">
          <a:xfrm>
            <a:off x="2876550" y="1674772"/>
            <a:ext cx="2866328" cy="1858809"/>
          </a:xfrm>
        </p:spPr>
        <p:txBody>
          <a:bodyPr tIns="91440" bIns="91440"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2876550" y="3939361"/>
            <a:ext cx="2866328" cy="1858809"/>
          </a:xfrm>
        </p:spPr>
        <p:txBody>
          <a:bodyPr tIns="91440" bIns="91440"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270023" y="1674772"/>
            <a:ext cx="2866328" cy="1858809"/>
          </a:xfrm>
        </p:spPr>
        <p:txBody>
          <a:bodyPr tIns="91440" bIns="91440"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0" hasCustomPrompt="1"/>
          </p:nvPr>
        </p:nvSpPr>
        <p:spPr bwMode="black">
          <a:xfrm>
            <a:off x="8270023" y="3939360"/>
            <a:ext cx="2866328" cy="1858809"/>
          </a:xfrm>
        </p:spPr>
        <p:txBody>
          <a:bodyPr tIns="91440" bIns="91440"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815FB38-58F3-410A-8DA4-4B706967601F}" type="datetime1">
              <a:rPr lang="en-US" smtClean="0"/>
              <a:t>1/9/2025</a:t>
            </a:fld>
            <a:endParaRPr lang="en-US" dirty="0"/>
          </a:p>
        </p:txBody>
      </p:sp>
      <p:sp>
        <p:nvSpPr>
          <p:cNvPr id="20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Rectangle 14">
            <a:extLst>
              <a:ext uri="{FF2B5EF4-FFF2-40B4-BE49-F238E27FC236}">
                <a16:creationId xmlns:a16="http://schemas.microsoft.com/office/drawing/2014/main" id="{94B307B2-FF61-AE23-215B-3E663344A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216025"/>
            <a:ext cx="12192000" cy="64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2-Up Horizont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800328"/>
            <a:ext cx="1858809" cy="1858809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 hasCustomPrompt="1"/>
          </p:nvPr>
        </p:nvSpPr>
        <p:spPr bwMode="black">
          <a:xfrm>
            <a:off x="2876550" y="2800329"/>
            <a:ext cx="2866328" cy="1858809"/>
          </a:xfrm>
          <a:noFill/>
        </p:spPr>
        <p:txBody>
          <a:bodyPr tIns="91440" bIns="91440"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800328"/>
            <a:ext cx="1858809" cy="1858809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270023" y="2800329"/>
            <a:ext cx="2866328" cy="1858809"/>
          </a:xfrm>
          <a:noFill/>
        </p:spPr>
        <p:txBody>
          <a:bodyPr tIns="91440" bIns="91440"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0366E0EA-2D80-452F-9963-33FA7A36BC09}" type="datetime1">
              <a:rPr lang="en-US" smtClean="0"/>
              <a:t>1/9/2025</a:t>
            </a:fld>
            <a:endParaRPr lang="en-US" dirty="0"/>
          </a:p>
        </p:txBody>
      </p:sp>
      <p:sp>
        <p:nvSpPr>
          <p:cNvPr id="20" name="Footer Placeholder 8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891C734E-7506-F9E6-4011-1787B6FE5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216025"/>
            <a:ext cx="12192000" cy="64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or Objects (10-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4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7" name="Content Placeholder 3"/>
          <p:cNvSpPr>
            <a:spLocks noGrp="1"/>
          </p:cNvSpPr>
          <p:nvPr>
            <p:ph sz="half" idx="15" hasCustomPrompt="1"/>
          </p:nvPr>
        </p:nvSpPr>
        <p:spPr bwMode="gray">
          <a:xfrm>
            <a:off x="301038" y="1600201"/>
            <a:ext cx="2069630" cy="2171701"/>
          </a:xfrm>
          <a:solidFill>
            <a:schemeClr val="bg1">
              <a:lumMod val="95000"/>
            </a:schemeClr>
          </a:solidFill>
        </p:spPr>
        <p:txBody>
          <a:bodyPr tIns="91440" bIns="91440"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5" name="Content Placeholder 4"/>
          <p:cNvSpPr>
            <a:spLocks noGrp="1"/>
          </p:cNvSpPr>
          <p:nvPr>
            <p:ph sz="half" idx="27" hasCustomPrompt="1"/>
          </p:nvPr>
        </p:nvSpPr>
        <p:spPr bwMode="gray">
          <a:xfrm>
            <a:off x="2676908" y="1600200"/>
            <a:ext cx="2069630" cy="2171701"/>
          </a:xfrm>
          <a:solidFill>
            <a:schemeClr val="bg1">
              <a:lumMod val="95000"/>
            </a:schemeClr>
          </a:solidFill>
        </p:spPr>
        <p:txBody>
          <a:bodyPr tIns="91440" bIns="91440"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6" name="Content Placeholder 5"/>
          <p:cNvSpPr>
            <a:spLocks noGrp="1"/>
          </p:cNvSpPr>
          <p:nvPr>
            <p:ph sz="half" idx="28" hasCustomPrompt="1"/>
          </p:nvPr>
        </p:nvSpPr>
        <p:spPr bwMode="gray">
          <a:xfrm>
            <a:off x="5061185" y="1600202"/>
            <a:ext cx="2069630" cy="2171699"/>
          </a:xfrm>
          <a:solidFill>
            <a:schemeClr val="bg1">
              <a:lumMod val="95000"/>
            </a:schemeClr>
          </a:solidFill>
        </p:spPr>
        <p:txBody>
          <a:bodyPr tIns="91440" bIns="91440"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8" name="Content Placeholder 6"/>
          <p:cNvSpPr>
            <a:spLocks noGrp="1"/>
          </p:cNvSpPr>
          <p:nvPr>
            <p:ph sz="half" idx="29" hasCustomPrompt="1"/>
          </p:nvPr>
        </p:nvSpPr>
        <p:spPr bwMode="gray">
          <a:xfrm>
            <a:off x="7450666" y="1600200"/>
            <a:ext cx="2069630" cy="2171699"/>
          </a:xfrm>
          <a:solidFill>
            <a:schemeClr val="bg1">
              <a:lumMod val="95000"/>
            </a:schemeClr>
          </a:solidFill>
        </p:spPr>
        <p:txBody>
          <a:bodyPr tIns="91440" bIns="91440"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9" name="Content Placeholder 7"/>
          <p:cNvSpPr>
            <a:spLocks noGrp="1"/>
          </p:cNvSpPr>
          <p:nvPr>
            <p:ph sz="half" idx="30" hasCustomPrompt="1"/>
          </p:nvPr>
        </p:nvSpPr>
        <p:spPr bwMode="gray">
          <a:xfrm>
            <a:off x="9809451" y="1600199"/>
            <a:ext cx="2069630" cy="2171699"/>
          </a:xfrm>
          <a:solidFill>
            <a:schemeClr val="bg1">
              <a:lumMod val="95000"/>
            </a:schemeClr>
          </a:solidFill>
        </p:spPr>
        <p:txBody>
          <a:bodyPr tIns="91440" bIns="91440"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half" idx="31" hasCustomPrompt="1"/>
          </p:nvPr>
        </p:nvSpPr>
        <p:spPr bwMode="gray">
          <a:xfrm>
            <a:off x="295833" y="4000500"/>
            <a:ext cx="2069630" cy="2171701"/>
          </a:xfrm>
          <a:noFill/>
        </p:spPr>
        <p:txBody>
          <a:bodyPr tIns="91440" bIns="91440"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6" name="Content Placeholder 9"/>
          <p:cNvSpPr>
            <a:spLocks noGrp="1"/>
          </p:cNvSpPr>
          <p:nvPr>
            <p:ph sz="half" idx="32" hasCustomPrompt="1"/>
          </p:nvPr>
        </p:nvSpPr>
        <p:spPr bwMode="gray">
          <a:xfrm>
            <a:off x="2671704" y="4000499"/>
            <a:ext cx="2069630" cy="2171701"/>
          </a:xfrm>
          <a:noFill/>
        </p:spPr>
        <p:txBody>
          <a:bodyPr tIns="91440" bIns="91440"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half" idx="33" hasCustomPrompt="1"/>
          </p:nvPr>
        </p:nvSpPr>
        <p:spPr bwMode="gray">
          <a:xfrm>
            <a:off x="5055980" y="4000501"/>
            <a:ext cx="2069630" cy="2171699"/>
          </a:xfrm>
          <a:noFill/>
        </p:spPr>
        <p:txBody>
          <a:bodyPr tIns="91440" bIns="91440"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8" name="Content Placeholder 11"/>
          <p:cNvSpPr>
            <a:spLocks noGrp="1"/>
          </p:cNvSpPr>
          <p:nvPr>
            <p:ph sz="half" idx="34" hasCustomPrompt="1"/>
          </p:nvPr>
        </p:nvSpPr>
        <p:spPr bwMode="gray">
          <a:xfrm>
            <a:off x="7445462" y="4000499"/>
            <a:ext cx="2069630" cy="2171699"/>
          </a:xfrm>
          <a:noFill/>
        </p:spPr>
        <p:txBody>
          <a:bodyPr tIns="91440" bIns="91440"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9" name="Content Placeholder 12"/>
          <p:cNvSpPr>
            <a:spLocks noGrp="1"/>
          </p:cNvSpPr>
          <p:nvPr>
            <p:ph sz="half" idx="35" hasCustomPrompt="1"/>
          </p:nvPr>
        </p:nvSpPr>
        <p:spPr bwMode="gray">
          <a:xfrm>
            <a:off x="9804246" y="4000498"/>
            <a:ext cx="2069630" cy="2171699"/>
          </a:xfrm>
          <a:noFill/>
        </p:spPr>
        <p:txBody>
          <a:bodyPr tIns="91440" bIns="91440"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20" name="Date Placeholder 13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1815FB38-58F3-410A-8DA4-4B706967601F}" type="datetime1">
              <a:rPr lang="en-US" smtClean="0"/>
              <a:t>1/9/2025</a:t>
            </a:fld>
            <a:endParaRPr lang="en-US" dirty="0"/>
          </a:p>
        </p:txBody>
      </p:sp>
      <p:sp>
        <p:nvSpPr>
          <p:cNvPr id="21" name="Footer Placeholder 1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22" name="Slide Number Placeholder 15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Rectangle 16">
            <a:extLst>
              <a:ext uri="{FF2B5EF4-FFF2-40B4-BE49-F238E27FC236}">
                <a16:creationId xmlns:a16="http://schemas.microsoft.com/office/drawing/2014/main" id="{EEF45914-338E-246E-27EB-FE236183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216025"/>
            <a:ext cx="12192000" cy="64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37733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Blue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 bwMode="gray">
          <a:xfrm>
            <a:off x="-1" y="5638800"/>
            <a:ext cx="12192000" cy="1219200"/>
          </a:xfrm>
          <a:prstGeom prst="rect">
            <a:avLst/>
          </a:prstGeom>
          <a:solidFill>
            <a:srgbClr val="003865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5638801"/>
            <a:ext cx="10515600" cy="1219200"/>
          </a:xfrm>
          <a:noFill/>
        </p:spPr>
        <p:txBody>
          <a:bodyPr lIns="0" tIns="182880" rIns="0" bIns="182880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563879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Reversed Minnesota Logo)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 txBox="1">
            <a:spLocks/>
          </p:cNvSpPr>
          <p:nvPr userDrawn="1"/>
        </p:nvSpPr>
        <p:spPr bwMode="gray">
          <a:xfrm>
            <a:off x="0" y="4092604"/>
            <a:ext cx="12192000" cy="1295182"/>
          </a:xfrm>
          <a:prstGeom prst="rect">
            <a:avLst/>
          </a:prstGeom>
          <a:solidFill>
            <a:srgbClr val="E8E8E8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3" name="Title 2"/>
          <p:cNvSpPr>
            <a:spLocks noGrp="1"/>
          </p:cNvSpPr>
          <p:nvPr>
            <p:ph type="ctrTitle" hasCustomPrompt="1"/>
          </p:nvPr>
        </p:nvSpPr>
        <p:spPr bwMode="black">
          <a:xfrm>
            <a:off x="609600" y="4092602"/>
            <a:ext cx="10972800" cy="1295182"/>
          </a:xfrm>
          <a:noFill/>
        </p:spPr>
        <p:txBody>
          <a:bodyPr wrap="square" lIns="0" tIns="182880" rIns="0" bIns="182880" anchor="ctr"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3" name="Rectangle 3"/>
          <p:cNvSpPr/>
          <p:nvPr userDrawn="1"/>
        </p:nvSpPr>
        <p:spPr bwMode="white">
          <a:xfrm>
            <a:off x="0" y="5387786"/>
            <a:ext cx="12192000" cy="1470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838200" y="5644883"/>
            <a:ext cx="10515600" cy="711465"/>
          </a:xfrm>
        </p:spPr>
        <p:txBody>
          <a:bodyPr lIns="0" tIns="91440" rIns="0" bIns="91440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D7ED242C-24FB-43A0-BCB6-43756FC812F6}" type="datetime1">
              <a:rPr lang="en-US" smtClean="0"/>
              <a:t>1/9/2025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Graphic 8" descr="State of Minnesota logo">
            <a:extLst>
              <a:ext uri="{FF2B5EF4-FFF2-40B4-BE49-F238E27FC236}">
                <a16:creationId xmlns:a16="http://schemas.microsoft.com/office/drawing/2014/main" id="{E8CC904E-32AE-4C9C-B9CA-A01E1294C2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gray">
          <a:xfrm>
            <a:off x="3047470" y="1836432"/>
            <a:ext cx="6097060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32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Dark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 bwMode="gray">
          <a:xfrm>
            <a:off x="-1" y="5638801"/>
            <a:ext cx="12192000" cy="1219200"/>
          </a:xfrm>
          <a:prstGeom prst="rect">
            <a:avLst/>
          </a:prstGeom>
          <a:solidFill>
            <a:srgbClr val="0D0D0D">
              <a:alpha val="87843"/>
            </a:srgbClr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5638801"/>
            <a:ext cx="10515600" cy="1219200"/>
          </a:xfrm>
          <a:noFill/>
        </p:spPr>
        <p:txBody>
          <a:bodyPr lIns="0" tIns="182880" rIns="0" bIns="182880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56387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Green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5638800"/>
            <a:ext cx="12192000" cy="1219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5638800"/>
            <a:ext cx="10515600" cy="1219200"/>
          </a:xfrm>
          <a:noFill/>
        </p:spPr>
        <p:txBody>
          <a:bodyPr lIns="0" tIns="182880" rIns="0" bIns="182880"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12192000" cy="56387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Light Gray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5638800"/>
            <a:ext cx="12192000" cy="1219200"/>
          </a:xfrm>
          <a:prstGeom prst="rect">
            <a:avLst/>
          </a:prstGeom>
          <a:solidFill>
            <a:srgbClr val="E8E8E8">
              <a:alpha val="87451"/>
            </a:srgbClr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5638800"/>
            <a:ext cx="10515600" cy="1219200"/>
          </a:xfrm>
          <a:noFill/>
        </p:spPr>
        <p:txBody>
          <a:bodyPr lIns="0" tIns="182880" rIns="0" bIns="182880"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12192000" cy="56387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03797675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Dark Horizontal)">
    <p:bg bwMode="gray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 lIns="0" tIns="91440" rIns="0" bIns="91440"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15975" y="3211513"/>
            <a:ext cx="3521849" cy="2475609"/>
          </a:xfrm>
        </p:spPr>
        <p:txBody>
          <a:bodyPr lIns="0" tIns="91440" rIns="0" bIns="91440"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1/9/2025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Dark Vertical)">
    <p:bg bwMode="gray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1365203"/>
            <a:ext cx="10515600" cy="1567183"/>
          </a:xfrm>
        </p:spPr>
        <p:txBody>
          <a:bodyPr lIns="0" tIns="91440" rIns="0" bIns="91440"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Dark)">
    <p:bg bwMode="gray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pic>
        <p:nvPicPr>
          <p:cNvPr id="12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36487256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Light Gray Horizontal)">
    <p:bg bwMode="gray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15897" y="287066"/>
            <a:ext cx="3521927" cy="2734914"/>
          </a:xfrm>
        </p:spPr>
        <p:txBody>
          <a:bodyPr lIns="0" tIns="182880" rIns="0" bIns="18288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815975" y="3211513"/>
            <a:ext cx="3521849" cy="2475609"/>
          </a:xfrm>
        </p:spPr>
        <p:txBody>
          <a:bodyPr lIns="0" tIns="91440" rIns="0" bIns="9144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2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5D76A200-3168-4D33-A718-3974884CE863}" type="datetime1">
              <a:rPr lang="en-US" smtClean="0"/>
              <a:t>1/9/2025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3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Light Gray Vertical)">
    <p:bg bwMode="gray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838200" y="1365203"/>
            <a:ext cx="10515600" cy="1567183"/>
          </a:xfrm>
        </p:spPr>
        <p:txBody>
          <a:bodyPr lIns="0" tIns="91440" rIns="0" bIns="9144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6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4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Light Gray)">
    <p:bg bwMode="gray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pic>
        <p:nvPicPr>
          <p:cNvPr id="9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064751064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Blue Horizontal)">
    <p:bg bwMode="gray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 lIns="0" tIns="182880" rIns="0" bIns="182880"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15975" y="3211513"/>
            <a:ext cx="3521849" cy="2475609"/>
          </a:xfrm>
        </p:spPr>
        <p:txBody>
          <a:bodyPr lIns="0" tIns="91440" rIns="0" bIns="91440"/>
          <a:lstStyle>
            <a:lvl1pPr>
              <a:buClr>
                <a:schemeClr val="accent2"/>
              </a:buClr>
              <a:defRPr i="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1/9/2025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3477837"/>
            <a:ext cx="12192000" cy="129518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609600" y="3477837"/>
            <a:ext cx="10972800" cy="1295182"/>
          </a:xfrm>
          <a:noFill/>
        </p:spPr>
        <p:txBody>
          <a:bodyPr wrap="square" lIns="0" tIns="182880" rIns="0" bIns="18288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3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white"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38200" y="5041204"/>
            <a:ext cx="10515600" cy="1097128"/>
          </a:xfrm>
        </p:spPr>
        <p:txBody>
          <a:bodyPr lIns="0" tIns="91440" rIns="0" bIns="91440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5766153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7"/>
          </p:nvPr>
        </p:nvSpPr>
        <p:spPr bwMode="gray">
          <a:xfrm>
            <a:off x="0" y="0"/>
            <a:ext cx="12192000" cy="338073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7" name="Graphic 6" descr="Minnesota Secure Choice Retirement Board logo">
            <a:extLst>
              <a:ext uri="{FF2B5EF4-FFF2-40B4-BE49-F238E27FC236}">
                <a16:creationId xmlns:a16="http://schemas.microsoft.com/office/drawing/2014/main" id="{A75E674A-3658-8B9F-ED4D-F2B7CCD958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675" y="5627911"/>
            <a:ext cx="3462474" cy="123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Blue Vertical)">
    <p:bg bwMode="gray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1365203"/>
            <a:ext cx="10515600" cy="1567183"/>
          </a:xfrm>
        </p:spPr>
        <p:txBody>
          <a:bodyPr lIns="0" tIns="91440" rIns="0" bIns="91440"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5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Blue)">
    <p:bg bwMode="gray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5757137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Computer)">
    <p:bg bwMode="gray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 lIns="0" tIns="182880" rIns="0" bIns="182880"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15975" y="3211513"/>
            <a:ext cx="3521849" cy="2475609"/>
          </a:xfrm>
        </p:spPr>
        <p:txBody>
          <a:bodyPr lIns="0" tIns="91440" rIns="0" bIns="91440"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4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1/9/2025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Computer, Tablet, Phone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7"/>
          <a:stretch/>
        </p:blipFill>
        <p:spPr bwMode="gray">
          <a:xfrm>
            <a:off x="513807" y="300788"/>
            <a:ext cx="11412844" cy="6506515"/>
          </a:xfrm>
          <a:prstGeom prst="rect">
            <a:avLst/>
          </a:prstGeom>
        </p:spPr>
      </p:pic>
      <p:sp>
        <p:nvSpPr>
          <p:cNvPr id="13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 lIns="0" tIns="182880" rIns="0" bIns="182880"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968188" y="4352926"/>
            <a:ext cx="894231" cy="1570503"/>
          </a:xfrm>
        </p:spPr>
        <p:txBody>
          <a:bodyPr>
            <a:normAutofit/>
          </a:bodyPr>
          <a:lstStyle>
            <a:lvl1pPr marL="171450" indent="-171450">
              <a:buFont typeface="Arial" panose="020B0604020202020204" pitchFamily="34" charset="0"/>
              <a:buChar char="•"/>
              <a:defRPr sz="950"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393577" y="3413074"/>
            <a:ext cx="1848970" cy="2458337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8" y="691883"/>
            <a:ext cx="6298572" cy="336913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6FB33B-BCEE-4E25-B97B-A564B0E1024B}" type="datetime1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tx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3675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Blue Background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Speech bubble">
            <a:extLst>
              <a:ext uri="{FF2B5EF4-FFF2-40B4-BE49-F238E27FC236}">
                <a16:creationId xmlns:a16="http://schemas.microsoft.com/office/drawing/2014/main" id="{6449201A-9881-4BD5-9EDB-134148F796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0B050E54-664D-466A-8DB7-324C516C80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052945"/>
            <a:ext cx="9488245" cy="3227832"/>
          </a:xfrm>
        </p:spPr>
        <p:txBody>
          <a:bodyPr lIns="0" tIns="91440" rIns="0" bIns="91440"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906A78E-2FCE-427D-98A4-31316D7752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488873"/>
            <a:ext cx="9488245" cy="653282"/>
          </a:xfrm>
        </p:spPr>
        <p:txBody>
          <a:bodyPr lIns="0" tIns="91440" rIns="0" bIns="91440"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Teal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Speech bubble">
            <a:extLst>
              <a:ext uri="{FF2B5EF4-FFF2-40B4-BE49-F238E27FC236}">
                <a16:creationId xmlns:a16="http://schemas.microsoft.com/office/drawing/2014/main" id="{28F32915-284F-4F48-8220-F8136AD1F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052945"/>
            <a:ext cx="9488245" cy="3227832"/>
          </a:xfrm>
        </p:spPr>
        <p:txBody>
          <a:bodyPr lIns="0" tIns="91440" rIns="0" bIns="91440"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488873"/>
            <a:ext cx="9488245" cy="653282"/>
          </a:xfrm>
        </p:spPr>
        <p:txBody>
          <a:bodyPr lIns="0" tIns="91440" rIns="0" bIns="91440"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978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Minimal (Blue Background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Speech bubble">
            <a:extLst>
              <a:ext uri="{FF2B5EF4-FFF2-40B4-BE49-F238E27FC236}">
                <a16:creationId xmlns:a16="http://schemas.microsoft.com/office/drawing/2014/main" id="{C3814C0D-95ED-4173-8AC0-4AB29FDCB9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-2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415839" y="760288"/>
            <a:ext cx="8091163" cy="4163403"/>
          </a:xfrm>
        </p:spPr>
        <p:txBody>
          <a:bodyPr lIns="0" tIns="91440" rIns="0" bIns="91440"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415839" y="5163327"/>
            <a:ext cx="8091163" cy="1015739"/>
          </a:xfrm>
        </p:spPr>
        <p:txBody>
          <a:bodyPr lIns="0" tIns="91440" rIns="0" bIns="91440"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add name or subtext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5533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Minimal (Teal Background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Speech bubble">
            <a:extLst>
              <a:ext uri="{FF2B5EF4-FFF2-40B4-BE49-F238E27FC236}">
                <a16:creationId xmlns:a16="http://schemas.microsoft.com/office/drawing/2014/main" id="{C3814C0D-95ED-4173-8AC0-4AB29FDCB9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-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71113A8F-A3E6-4773-A564-980D4D0C4F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5839" y="760288"/>
            <a:ext cx="8091163" cy="4163403"/>
          </a:xfrm>
        </p:spPr>
        <p:txBody>
          <a:bodyPr lIns="0" tIns="91440" rIns="0" bIns="91440"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A8B1812-DAFE-4A6A-B301-7770908A2B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415839" y="5163327"/>
            <a:ext cx="8091163" cy="1015739"/>
          </a:xfrm>
        </p:spPr>
        <p:txBody>
          <a:bodyPr lIns="0" tIns="91440" rIns="0" bIns="91440"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add name or subtext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035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8C1F7E9D-0503-4BE4-8143-B788D4726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3305909" y="612167"/>
            <a:ext cx="5580183" cy="808751"/>
          </a:xfrm>
        </p:spPr>
        <p:txBody>
          <a:bodyPr tIns="91440" bIns="9144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/>
              <a:t>Click to edit slide title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1562BBE-B5B7-42B5-8ABD-CE74CD647F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408113" y="1755775"/>
            <a:ext cx="9434512" cy="4045935"/>
          </a:xfrm>
        </p:spPr>
        <p:txBody>
          <a:bodyPr lIns="0" tIns="91440" rIns="0" bIns="91440"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869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y the Numbers (5-Up with Icons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">
            <a:extLst>
              <a:ext uri="{FF2B5EF4-FFF2-40B4-BE49-F238E27FC236}">
                <a16:creationId xmlns:a16="http://schemas.microsoft.com/office/drawing/2014/main" id="{A5D6346A-285F-46E0-9AAB-F8F29A1C2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4060951" y="0"/>
            <a:ext cx="406399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4325757" y="363682"/>
            <a:ext cx="3531339" cy="2809009"/>
          </a:xfrm>
          <a:noFill/>
        </p:spPr>
        <p:txBody>
          <a:bodyPr lIns="91440" tIns="91440" rIns="91440" bIns="91440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8B1D6FB0-3CFA-4F98-9E32-13372A146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3048" y="0"/>
            <a:ext cx="4063999" cy="3429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91253B02-FE9E-42BD-9273-EB07447C42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8124953" y="0"/>
            <a:ext cx="4063999" cy="3429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FA95525E-0F0F-42A1-814D-8A0F5F6C9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3429000"/>
            <a:ext cx="4063999" cy="3429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E2F620B4-FC61-4BCB-BFAB-5DAE7EDBC3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4063999" y="3429000"/>
            <a:ext cx="4063999" cy="3429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6D8EBE3F-0971-43E7-9934-99422D606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8128001" y="3429000"/>
            <a:ext cx="4063999" cy="3429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D8DD7EF7-A01F-4BC7-80C9-B7ED221F639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565351" y="347961"/>
            <a:ext cx="1025659" cy="10256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" name="Content Placeholder 9"/>
          <p:cNvSpPr>
            <a:spLocks noGrp="1"/>
          </p:cNvSpPr>
          <p:nvPr userDrawn="1">
            <p:ph idx="1" hasCustomPrompt="1"/>
          </p:nvPr>
        </p:nvSpPr>
        <p:spPr bwMode="black">
          <a:xfrm>
            <a:off x="360218" y="1683143"/>
            <a:ext cx="3435927" cy="1524000"/>
          </a:xfrm>
          <a:noFill/>
        </p:spPr>
        <p:txBody>
          <a:bodyPr tIns="91440" bIns="91440"/>
          <a:lstStyle>
            <a:lvl1pPr marL="0" indent="0"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9" name="Picture Placeholder 10">
            <a:extLst>
              <a:ext uri="{FF2B5EF4-FFF2-40B4-BE49-F238E27FC236}">
                <a16:creationId xmlns:a16="http://schemas.microsoft.com/office/drawing/2014/main" id="{D04436AB-D3A4-4BCB-A795-5F8437FE2E8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9668035" y="293132"/>
            <a:ext cx="1025659" cy="10256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8" name="Content Placeholder 11">
            <a:extLst>
              <a:ext uri="{FF2B5EF4-FFF2-40B4-BE49-F238E27FC236}">
                <a16:creationId xmlns:a16="http://schemas.microsoft.com/office/drawing/2014/main" id="{6F9304B1-6B55-4695-943B-30DD680AEE6A}"/>
              </a:ext>
            </a:extLst>
          </p:cNvPr>
          <p:cNvSpPr>
            <a:spLocks noGrp="1"/>
          </p:cNvSpPr>
          <p:nvPr>
            <p:ph idx="20" hasCustomPrompt="1"/>
          </p:nvPr>
        </p:nvSpPr>
        <p:spPr bwMode="black">
          <a:xfrm>
            <a:off x="8462902" y="1628314"/>
            <a:ext cx="3435927" cy="1524000"/>
          </a:xfrm>
          <a:noFill/>
        </p:spPr>
        <p:txBody>
          <a:bodyPr tIns="91440" bIns="91440"/>
          <a:lstStyle>
            <a:lvl1pPr marL="0" indent="0"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3" name="Picture Placeholder 12">
            <a:extLst>
              <a:ext uri="{FF2B5EF4-FFF2-40B4-BE49-F238E27FC236}">
                <a16:creationId xmlns:a16="http://schemas.microsoft.com/office/drawing/2014/main" id="{B28D5B16-4425-46F4-9F63-B46F3602940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565351" y="3818526"/>
            <a:ext cx="1025659" cy="10256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2" name="Content Placeholder 13">
            <a:extLst>
              <a:ext uri="{FF2B5EF4-FFF2-40B4-BE49-F238E27FC236}">
                <a16:creationId xmlns:a16="http://schemas.microsoft.com/office/drawing/2014/main" id="{AD263849-863B-4132-B6E1-C61464355379}"/>
              </a:ext>
            </a:extLst>
          </p:cNvPr>
          <p:cNvSpPr>
            <a:spLocks noGrp="1"/>
          </p:cNvSpPr>
          <p:nvPr>
            <p:ph idx="14" hasCustomPrompt="1"/>
          </p:nvPr>
        </p:nvSpPr>
        <p:spPr bwMode="black">
          <a:xfrm>
            <a:off x="360218" y="5153708"/>
            <a:ext cx="3435927" cy="1524000"/>
          </a:xfrm>
          <a:noFill/>
        </p:spPr>
        <p:txBody>
          <a:bodyPr tIns="91440" bIns="91440"/>
          <a:lstStyle>
            <a:lvl1pPr marL="0" indent="0"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id="{2CE6DAA4-2E97-4817-A549-1F198B25D71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610137" y="3818526"/>
            <a:ext cx="1025659" cy="10256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4" name="Content Placeholder 15">
            <a:extLst>
              <a:ext uri="{FF2B5EF4-FFF2-40B4-BE49-F238E27FC236}">
                <a16:creationId xmlns:a16="http://schemas.microsoft.com/office/drawing/2014/main" id="{5B029AC8-AE17-421E-A0F3-247B7315CD29}"/>
              </a:ext>
            </a:extLst>
          </p:cNvPr>
          <p:cNvSpPr>
            <a:spLocks noGrp="1"/>
          </p:cNvSpPr>
          <p:nvPr>
            <p:ph idx="16" hasCustomPrompt="1"/>
          </p:nvPr>
        </p:nvSpPr>
        <p:spPr bwMode="black">
          <a:xfrm>
            <a:off x="4405004" y="5153708"/>
            <a:ext cx="3435927" cy="1524000"/>
          </a:xfrm>
          <a:noFill/>
        </p:spPr>
        <p:txBody>
          <a:bodyPr tIns="91440" bIns="91440"/>
          <a:lstStyle>
            <a:lvl1pPr marL="0" indent="0"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7" name="Picture Placeholder 16">
            <a:extLst>
              <a:ext uri="{FF2B5EF4-FFF2-40B4-BE49-F238E27FC236}">
                <a16:creationId xmlns:a16="http://schemas.microsoft.com/office/drawing/2014/main" id="{F2965326-2267-4131-8529-A5DD17D8D70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9668035" y="3818526"/>
            <a:ext cx="1025659" cy="10256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6" name="Content Placeholder 17">
            <a:extLst>
              <a:ext uri="{FF2B5EF4-FFF2-40B4-BE49-F238E27FC236}">
                <a16:creationId xmlns:a16="http://schemas.microsoft.com/office/drawing/2014/main" id="{69D189A1-22A5-49F4-835C-1A0417D045F6}"/>
              </a:ext>
            </a:extLst>
          </p:cNvPr>
          <p:cNvSpPr>
            <a:spLocks noGrp="1"/>
          </p:cNvSpPr>
          <p:nvPr>
            <p:ph idx="18" hasCustomPrompt="1"/>
          </p:nvPr>
        </p:nvSpPr>
        <p:spPr bwMode="black">
          <a:xfrm>
            <a:off x="8462902" y="5153708"/>
            <a:ext cx="3435927" cy="1524000"/>
          </a:xfrm>
          <a:noFill/>
        </p:spPr>
        <p:txBody>
          <a:bodyPr tIns="91440" bIns="91440"/>
          <a:lstStyle>
            <a:lvl1pPr marL="0" indent="0"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Slide Number Placeholder 18"/>
          <p:cNvSpPr>
            <a:spLocks noGrp="1"/>
          </p:cNvSpPr>
          <p:nvPr userDrawn="1"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34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, Minnesota Log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3477837"/>
            <a:ext cx="12192000" cy="129518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609600" y="3477837"/>
            <a:ext cx="10972800" cy="1295182"/>
          </a:xfrm>
          <a:noFill/>
        </p:spPr>
        <p:txBody>
          <a:bodyPr wrap="square" lIns="0" tIns="182880" rIns="0" bIns="18288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3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white"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38200" y="5041204"/>
            <a:ext cx="10515600" cy="1097128"/>
          </a:xfrm>
        </p:spPr>
        <p:txBody>
          <a:bodyPr lIns="0" tIns="91440" rIns="0" bIns="91440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pic>
        <p:nvPicPr>
          <p:cNvPr id="13" name="Graphic 5" descr="State of Minnesota logo">
            <a:extLst>
              <a:ext uri="{FF2B5EF4-FFF2-40B4-BE49-F238E27FC236}">
                <a16:creationId xmlns:a16="http://schemas.microsoft.com/office/drawing/2014/main" id="{AB91618F-0F80-4130-B959-FE0C5B87DF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435506" y="6081704"/>
            <a:ext cx="3256627" cy="346770"/>
          </a:xfrm>
          <a:prstGeom prst="rect">
            <a:avLst/>
          </a:prstGeom>
        </p:spPr>
      </p:pic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5766153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7"/>
          </p:nvPr>
        </p:nvSpPr>
        <p:spPr bwMode="gray">
          <a:xfrm>
            <a:off x="0" y="0"/>
            <a:ext cx="12192000" cy="338073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3768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y the Numbers (9-Up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47D138E0-2756-4912-9525-2DF109D30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280033"/>
            <a:ext cx="4062984" cy="1859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014F3C95-F0D6-41F7-AA29-3C6EE80AE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white">
          <a:xfrm>
            <a:off x="4062984" y="1280033"/>
            <a:ext cx="4062984" cy="1859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5">
            <a:extLst>
              <a:ext uri="{FF2B5EF4-FFF2-40B4-BE49-F238E27FC236}">
                <a16:creationId xmlns:a16="http://schemas.microsoft.com/office/drawing/2014/main" id="{C748B337-33F7-40A1-88D8-CD2BA65D8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8125968" y="1280033"/>
            <a:ext cx="4062984" cy="1859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D5D8785B-E7B0-45E9-A241-DE1334515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white">
          <a:xfrm>
            <a:off x="0" y="3139356"/>
            <a:ext cx="4062984" cy="1859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7">
            <a:extLst>
              <a:ext uri="{FF2B5EF4-FFF2-40B4-BE49-F238E27FC236}">
                <a16:creationId xmlns:a16="http://schemas.microsoft.com/office/drawing/2014/main" id="{1B929D3F-61AE-48F2-891C-9DFD75256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4062984" y="3139356"/>
            <a:ext cx="4062984" cy="1859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B7CC1275-0931-46C8-8F97-B088A9519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white">
          <a:xfrm>
            <a:off x="8125968" y="3139356"/>
            <a:ext cx="4062984" cy="1859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330A8418-CF1B-46A4-B5BE-AFE11C079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4998679"/>
            <a:ext cx="4062984" cy="1859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10">
            <a:extLst>
              <a:ext uri="{FF2B5EF4-FFF2-40B4-BE49-F238E27FC236}">
                <a16:creationId xmlns:a16="http://schemas.microsoft.com/office/drawing/2014/main" id="{719FCF12-F13A-4B9B-A958-B33602A70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white">
          <a:xfrm>
            <a:off x="4062984" y="4998678"/>
            <a:ext cx="4062984" cy="1859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11">
            <a:extLst>
              <a:ext uri="{FF2B5EF4-FFF2-40B4-BE49-F238E27FC236}">
                <a16:creationId xmlns:a16="http://schemas.microsoft.com/office/drawing/2014/main" id="{2C994B8F-9B33-413F-9097-B33609846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8125968" y="4998678"/>
            <a:ext cx="4062984" cy="1859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801AB76E-7762-46CE-9516-D338BC43BE78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 bwMode="black">
          <a:xfrm>
            <a:off x="229362" y="1588094"/>
            <a:ext cx="3593592" cy="1371600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4" name="Text Placeholder 14">
            <a:extLst>
              <a:ext uri="{FF2B5EF4-FFF2-40B4-BE49-F238E27FC236}">
                <a16:creationId xmlns:a16="http://schemas.microsoft.com/office/drawing/2014/main" id="{DF20C971-9987-4982-B10F-B0CC4C009517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 bwMode="black">
          <a:xfrm>
            <a:off x="4303014" y="1569933"/>
            <a:ext cx="3593592" cy="1371600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5" name="Text Placeholder 15">
            <a:extLst>
              <a:ext uri="{FF2B5EF4-FFF2-40B4-BE49-F238E27FC236}">
                <a16:creationId xmlns:a16="http://schemas.microsoft.com/office/drawing/2014/main" id="{345C34D9-17B4-4613-B9BD-59F326907F3D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 bwMode="black">
          <a:xfrm>
            <a:off x="8360664" y="1569933"/>
            <a:ext cx="3593592" cy="1371600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6" name="Text Placeholder 16">
            <a:extLst>
              <a:ext uri="{FF2B5EF4-FFF2-40B4-BE49-F238E27FC236}">
                <a16:creationId xmlns:a16="http://schemas.microsoft.com/office/drawing/2014/main" id="{A1AA7C28-B086-407F-8AF1-4301768182D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 bwMode="black">
          <a:xfrm>
            <a:off x="229362" y="3447161"/>
            <a:ext cx="3593592" cy="1371600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7" name="Text Placeholder 17">
            <a:extLst>
              <a:ext uri="{FF2B5EF4-FFF2-40B4-BE49-F238E27FC236}">
                <a16:creationId xmlns:a16="http://schemas.microsoft.com/office/drawing/2014/main" id="{D76E17B9-0002-44B8-AF7E-8969D01E0AA6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 bwMode="black">
          <a:xfrm>
            <a:off x="4303014" y="3429000"/>
            <a:ext cx="3593592" cy="1371600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8" name="Text Placeholder 18">
            <a:extLst>
              <a:ext uri="{FF2B5EF4-FFF2-40B4-BE49-F238E27FC236}">
                <a16:creationId xmlns:a16="http://schemas.microsoft.com/office/drawing/2014/main" id="{B3D2B886-4EAE-44EA-AE7C-F3ADDAF4FAC2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 bwMode="black">
          <a:xfrm>
            <a:off x="8360664" y="3429000"/>
            <a:ext cx="3593592" cy="1371600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9" name="Text Placeholder 19">
            <a:extLst>
              <a:ext uri="{FF2B5EF4-FFF2-40B4-BE49-F238E27FC236}">
                <a16:creationId xmlns:a16="http://schemas.microsoft.com/office/drawing/2014/main" id="{2DDB0377-5DDF-4FE6-AC8F-55DC93331053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 bwMode="black">
          <a:xfrm>
            <a:off x="229362" y="5242666"/>
            <a:ext cx="3593592" cy="1371600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0" name="Text Placeholder 20">
            <a:extLst>
              <a:ext uri="{FF2B5EF4-FFF2-40B4-BE49-F238E27FC236}">
                <a16:creationId xmlns:a16="http://schemas.microsoft.com/office/drawing/2014/main" id="{3FB77825-C8FD-42A1-8FA6-A3FE7450E669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 bwMode="black">
          <a:xfrm>
            <a:off x="4303014" y="5224505"/>
            <a:ext cx="3593592" cy="1371600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1" name="Text Placeholder 21">
            <a:extLst>
              <a:ext uri="{FF2B5EF4-FFF2-40B4-BE49-F238E27FC236}">
                <a16:creationId xmlns:a16="http://schemas.microsoft.com/office/drawing/2014/main" id="{494D3609-5A57-469E-BBF2-662F0C4358D6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 bwMode="black">
          <a:xfrm>
            <a:off x="8360664" y="5224505"/>
            <a:ext cx="3593592" cy="1371600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CF8F9587-D45C-C876-F0C6-A9F420343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216025"/>
            <a:ext cx="12192000" cy="64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91484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>
            <a:extLst>
              <a:ext uri="{FF2B5EF4-FFF2-40B4-BE49-F238E27FC236}">
                <a16:creationId xmlns:a16="http://schemas.microsoft.com/office/drawing/2014/main" id="{D28B90B5-0ADD-4FAB-AAA7-60B10917D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7253" y="-1"/>
            <a:ext cx="10876547" cy="6852225"/>
          </a:xfrm>
          <a:prstGeom prst="rect">
            <a:avLst/>
          </a:prstGeom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CF41329C-8017-4B1E-8629-9EB8192B20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908884" y="2376739"/>
            <a:ext cx="2088682" cy="2098744"/>
          </a:xfrm>
          <a:prstGeom prst="ellipse">
            <a:avLst/>
          </a:prstGeom>
          <a:noFill/>
        </p:spPr>
        <p:txBody>
          <a:bodyPr lIns="0" rIns="0">
            <a:normAutofit/>
          </a:bodyPr>
          <a:lstStyle>
            <a:lvl1pPr algn="ctr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94026A8F-5767-4C60-A899-B201C447297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 bwMode="gray">
          <a:xfrm>
            <a:off x="477838" y="452438"/>
            <a:ext cx="2746375" cy="2714625"/>
          </a:xfrm>
        </p:spPr>
        <p:txBody>
          <a:bodyPr tIns="91440" bIns="91440"/>
          <a:lstStyle>
            <a:lvl1pPr marL="0" indent="0">
              <a:buNone/>
              <a:defRPr sz="2200" b="1"/>
            </a:lvl1pPr>
            <a:lvl2pPr marL="346075" indent="-220663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Item one</a:t>
            </a:r>
          </a:p>
          <a:p>
            <a:pPr lvl="1"/>
            <a:r>
              <a:rPr lang="en-US" dirty="0"/>
              <a:t>Item two</a:t>
            </a:r>
          </a:p>
          <a:p>
            <a:pPr lvl="1"/>
            <a:r>
              <a:rPr lang="en-US" dirty="0"/>
              <a:t>Item three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15A3E4B8-CACE-4AB4-A8FC-7AEF75EDAF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561365" y="1125505"/>
            <a:ext cx="1135062" cy="113665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032A610F-10B9-4A8A-83D5-C97FF538D35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 bwMode="gray">
          <a:xfrm>
            <a:off x="8776001" y="450884"/>
            <a:ext cx="2746375" cy="2714625"/>
          </a:xfrm>
        </p:spPr>
        <p:txBody>
          <a:bodyPr tIns="91440" bIns="91440"/>
          <a:lstStyle>
            <a:lvl1pPr marL="0" indent="0">
              <a:buNone/>
              <a:defRPr sz="2200" b="1"/>
            </a:lvl1pPr>
            <a:lvl2pPr marL="346075" indent="-220663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Item one</a:t>
            </a:r>
          </a:p>
          <a:p>
            <a:pPr lvl="1"/>
            <a:r>
              <a:rPr lang="en-US" dirty="0"/>
              <a:t>Item two</a:t>
            </a:r>
          </a:p>
          <a:p>
            <a:pPr lvl="1"/>
            <a:r>
              <a:rPr lang="en-US" dirty="0"/>
              <a:t>Item three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EA34264D-D28C-49EA-828E-9A4D4603A2C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7251508" y="1125505"/>
            <a:ext cx="1135062" cy="113665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15663BA5-2702-4695-9A70-94EAAC588296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 bwMode="gray">
          <a:xfrm>
            <a:off x="477253" y="3743578"/>
            <a:ext cx="2746375" cy="2612772"/>
          </a:xfrm>
        </p:spPr>
        <p:txBody>
          <a:bodyPr tIns="91440" bIns="91440"/>
          <a:lstStyle>
            <a:lvl1pPr marL="0" indent="0">
              <a:buNone/>
              <a:defRPr sz="2200" b="1"/>
            </a:lvl1pPr>
            <a:lvl2pPr marL="346075" indent="-220663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Item one</a:t>
            </a:r>
          </a:p>
          <a:p>
            <a:pPr lvl="1"/>
            <a:r>
              <a:rPr lang="en-US" dirty="0"/>
              <a:t>Item two</a:t>
            </a:r>
          </a:p>
          <a:p>
            <a:pPr lvl="1"/>
            <a:r>
              <a:rPr lang="en-US" dirty="0"/>
              <a:t>Item three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41875FDC-A655-4A0D-9846-FEBF4FE91C8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561365" y="4595846"/>
            <a:ext cx="1135062" cy="113665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20" name="Content Placeholder 9">
            <a:extLst>
              <a:ext uri="{FF2B5EF4-FFF2-40B4-BE49-F238E27FC236}">
                <a16:creationId xmlns:a16="http://schemas.microsoft.com/office/drawing/2014/main" id="{B3257A84-CA4A-40FD-9C48-BA83D297743C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 bwMode="gray">
          <a:xfrm>
            <a:off x="8775416" y="3742023"/>
            <a:ext cx="2746375" cy="2612773"/>
          </a:xfrm>
        </p:spPr>
        <p:txBody>
          <a:bodyPr tIns="91440" bIns="91440"/>
          <a:lstStyle>
            <a:lvl1pPr marL="0" indent="0">
              <a:buNone/>
              <a:defRPr sz="2200" b="1"/>
            </a:lvl1pPr>
            <a:lvl2pPr marL="346075" indent="-220663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Item one</a:t>
            </a:r>
          </a:p>
          <a:p>
            <a:pPr lvl="1"/>
            <a:r>
              <a:rPr lang="en-US" dirty="0"/>
              <a:t>Item two</a:t>
            </a:r>
          </a:p>
          <a:p>
            <a:pPr lvl="1"/>
            <a:r>
              <a:rPr lang="en-US" dirty="0"/>
              <a:t>Item three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36A64B5B-AE77-4B74-925A-5D85BD05CEC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7251508" y="4595846"/>
            <a:ext cx="1135062" cy="113665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3" name="Date Placeholder 11">
            <a:extLst>
              <a:ext uri="{FF2B5EF4-FFF2-40B4-BE49-F238E27FC236}">
                <a16:creationId xmlns:a16="http://schemas.microsoft.com/office/drawing/2014/main" id="{D7B1B1D7-CD0C-49E0-8AC1-567A6D1A48F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6D5E9BE-CAA2-49B9-B3D1-E3587DB5B59A}" type="datetime1">
              <a:rPr lang="en-US" smtClean="0"/>
              <a:t>1/9/2025</a:t>
            </a:fld>
            <a:endParaRPr lang="en-US" dirty="0"/>
          </a:p>
        </p:txBody>
      </p:sp>
      <p:sp>
        <p:nvSpPr>
          <p:cNvPr id="4" name="Footer Placeholder 12">
            <a:extLst>
              <a:ext uri="{FF2B5EF4-FFF2-40B4-BE49-F238E27FC236}">
                <a16:creationId xmlns:a16="http://schemas.microsoft.com/office/drawing/2014/main" id="{A0DE9E05-D5C9-40B5-B0BD-C5FFC93DB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/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5" name="Slide Number Placeholder 13">
            <a:extLst>
              <a:ext uri="{FF2B5EF4-FFF2-40B4-BE49-F238E27FC236}">
                <a16:creationId xmlns:a16="http://schemas.microsoft.com/office/drawing/2014/main" id="{A87A070A-47B1-4FE3-8E7C-7C9F041B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6539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and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>
            <a:extLst>
              <a:ext uri="{FF2B5EF4-FFF2-40B4-BE49-F238E27FC236}">
                <a16:creationId xmlns:a16="http://schemas.microsoft.com/office/drawing/2014/main" id="{58A98041-598A-4B86-A4FE-CE64268EA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850440" y="401352"/>
            <a:ext cx="8467375" cy="5571533"/>
          </a:xfrm>
          <a:prstGeom prst="rect">
            <a:avLst/>
          </a:prstGeom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CF41329C-8017-4B1E-8629-9EB8192B20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433862" y="1550632"/>
            <a:ext cx="3268003" cy="3272972"/>
          </a:xfrm>
          <a:prstGeom prst="ellipse">
            <a:avLst/>
          </a:prstGeom>
          <a:noFill/>
        </p:spPr>
        <p:txBody>
          <a:bodyPr lIns="0" rIns="0"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41875FDC-A655-4A0D-9846-FEBF4FE91C8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357005" y="1344489"/>
            <a:ext cx="1135062" cy="113665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B3257A84-CA4A-40FD-9C48-BA83D297743C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 bwMode="gray">
          <a:xfrm>
            <a:off x="555802" y="2718639"/>
            <a:ext cx="2746375" cy="3300984"/>
          </a:xfrm>
        </p:spPr>
        <p:txBody>
          <a:bodyPr tIns="91440" bIns="91440"/>
          <a:lstStyle>
            <a:lvl1pPr marL="0" indent="0">
              <a:buNone/>
              <a:defRPr sz="2500" b="1"/>
            </a:lvl1pPr>
            <a:lvl2pPr marL="346075" indent="-220663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Item one</a:t>
            </a:r>
          </a:p>
          <a:p>
            <a:pPr lvl="1"/>
            <a:r>
              <a:rPr lang="en-US" dirty="0"/>
              <a:t>Item two</a:t>
            </a:r>
          </a:p>
          <a:p>
            <a:pPr lvl="1"/>
            <a:r>
              <a:rPr lang="en-US" dirty="0"/>
              <a:t>Item three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36A64B5B-AE77-4B74-925A-5D85BD05CEC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9581072" y="401352"/>
            <a:ext cx="1135062" cy="113665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70EA3296-E774-4946-8E91-E5BC0EDF7F5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 bwMode="gray">
          <a:xfrm>
            <a:off x="8742872" y="1788132"/>
            <a:ext cx="2811462" cy="3300014"/>
          </a:xfrm>
        </p:spPr>
        <p:txBody>
          <a:bodyPr tIns="91440" bIns="91440"/>
          <a:lstStyle>
            <a:lvl1pPr marL="0" indent="0">
              <a:buNone/>
              <a:defRPr b="1"/>
            </a:lvl1pPr>
            <a:lvl2pPr marL="346075" indent="-228600">
              <a:defRPr/>
            </a:lvl2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Item one</a:t>
            </a:r>
          </a:p>
          <a:p>
            <a:pPr lvl="1"/>
            <a:r>
              <a:rPr lang="en-US" dirty="0"/>
              <a:t>Item two</a:t>
            </a:r>
          </a:p>
          <a:p>
            <a:pPr lvl="1"/>
            <a:r>
              <a:rPr lang="en-US" dirty="0"/>
              <a:t>Item three</a:t>
            </a:r>
          </a:p>
        </p:txBody>
      </p:sp>
      <p:sp>
        <p:nvSpPr>
          <p:cNvPr id="3" name="Date Placeholder 7">
            <a:extLst>
              <a:ext uri="{FF2B5EF4-FFF2-40B4-BE49-F238E27FC236}">
                <a16:creationId xmlns:a16="http://schemas.microsoft.com/office/drawing/2014/main" id="{D7B1B1D7-CD0C-49E0-8AC1-567A6D1A48F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6D5E9BE-CAA2-49B9-B3D1-E3587DB5B59A}" type="datetime1">
              <a:rPr lang="en-US" smtClean="0"/>
              <a:t>1/9/2025</a:t>
            </a:fld>
            <a:endParaRPr lang="en-US" dirty="0"/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A0DE9E05-D5C9-40B5-B0BD-C5FFC93DB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/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A87A070A-47B1-4FE3-8E7C-7C9F041B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6932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Up Pictures and Tex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black">
          <a:xfrm>
            <a:off x="0" y="2820924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2821051"/>
            <a:ext cx="10515600" cy="1216025"/>
          </a:xfrm>
          <a:noFill/>
        </p:spPr>
        <p:txBody>
          <a:bodyPr lIns="0" rIns="0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BD162C60-CB96-4A1A-A18D-22B32089E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" y="-1"/>
            <a:ext cx="2437305" cy="2820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4">
            <a:extLst>
              <a:ext uri="{FF2B5EF4-FFF2-40B4-BE49-F238E27FC236}">
                <a16:creationId xmlns:a16="http://schemas.microsoft.com/office/drawing/2014/main" id="{0B3DCC4C-18F1-44A1-83F2-567249AC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4877349" y="-1"/>
            <a:ext cx="2437305" cy="2820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5">
            <a:extLst>
              <a:ext uri="{FF2B5EF4-FFF2-40B4-BE49-F238E27FC236}">
                <a16:creationId xmlns:a16="http://schemas.microsoft.com/office/drawing/2014/main" id="{8CF2B0C9-EA38-4390-A84A-EBCFEDC0A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9754696" y="-1"/>
            <a:ext cx="2437305" cy="2820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6">
            <a:extLst>
              <a:ext uri="{FF2B5EF4-FFF2-40B4-BE49-F238E27FC236}">
                <a16:creationId xmlns:a16="http://schemas.microsoft.com/office/drawing/2014/main" id="{3D0C31E3-527C-4CBA-97E5-DBDF2A52A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2435850" y="4037076"/>
            <a:ext cx="2437305" cy="28172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7">
            <a:extLst>
              <a:ext uri="{FF2B5EF4-FFF2-40B4-BE49-F238E27FC236}">
                <a16:creationId xmlns:a16="http://schemas.microsoft.com/office/drawing/2014/main" id="{591E0941-ABF1-462A-AA3A-64D47089A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7314342" y="4037076"/>
            <a:ext cx="2437305" cy="28172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5EB20B2C-E9C0-4B6F-9D8F-0B7BAAE1EDC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399634" y="256163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B1B2EA53-4275-4D74-9FC5-D8EA8CF60C8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 bwMode="black">
          <a:xfrm>
            <a:off x="144193" y="1927044"/>
            <a:ext cx="2148840" cy="722376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513F8D1A-87BC-4B26-9247-B2DC62BB13C5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 bwMode="gray">
          <a:xfrm>
            <a:off x="2840906" y="256163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8" name="Text Placeholder 11">
            <a:extLst>
              <a:ext uri="{FF2B5EF4-FFF2-40B4-BE49-F238E27FC236}">
                <a16:creationId xmlns:a16="http://schemas.microsoft.com/office/drawing/2014/main" id="{6D665270-BCFF-43F6-9CEB-51DA6F7F1FA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 bwMode="black">
          <a:xfrm>
            <a:off x="2596612" y="1927044"/>
            <a:ext cx="2148840" cy="722376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0" name="Picture Placeholder 12">
            <a:extLst>
              <a:ext uri="{FF2B5EF4-FFF2-40B4-BE49-F238E27FC236}">
                <a16:creationId xmlns:a16="http://schemas.microsoft.com/office/drawing/2014/main" id="{04897160-9BF7-44CA-9ACE-9621AC1F8AB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 bwMode="gray">
          <a:xfrm>
            <a:off x="5251816" y="256163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9" name="Text Placeholder 13">
            <a:extLst>
              <a:ext uri="{FF2B5EF4-FFF2-40B4-BE49-F238E27FC236}">
                <a16:creationId xmlns:a16="http://schemas.microsoft.com/office/drawing/2014/main" id="{C7CDD40B-9D6C-4966-A99A-F976E43A893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 bwMode="black">
          <a:xfrm>
            <a:off x="5024862" y="1927044"/>
            <a:ext cx="2148840" cy="722376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2" name="Picture Placeholder 14">
            <a:extLst>
              <a:ext uri="{FF2B5EF4-FFF2-40B4-BE49-F238E27FC236}">
                <a16:creationId xmlns:a16="http://schemas.microsoft.com/office/drawing/2014/main" id="{74F24F6E-7165-4401-A9FB-B018D4A703FC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 bwMode="gray">
          <a:xfrm>
            <a:off x="7662726" y="256163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0" name="Text Placeholder 15">
            <a:extLst>
              <a:ext uri="{FF2B5EF4-FFF2-40B4-BE49-F238E27FC236}">
                <a16:creationId xmlns:a16="http://schemas.microsoft.com/office/drawing/2014/main" id="{C28FB982-4B84-4C4C-9989-BA2563472E3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 bwMode="black">
          <a:xfrm>
            <a:off x="7474206" y="1927044"/>
            <a:ext cx="2148840" cy="722376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4" name="Picture Placeholder 16">
            <a:extLst>
              <a:ext uri="{FF2B5EF4-FFF2-40B4-BE49-F238E27FC236}">
                <a16:creationId xmlns:a16="http://schemas.microsoft.com/office/drawing/2014/main" id="{6626904F-CC3B-4AAC-9351-389DC5A32A64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 bwMode="gray">
          <a:xfrm>
            <a:off x="10117655" y="256163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1" name="Text Placeholder 17">
            <a:extLst>
              <a:ext uri="{FF2B5EF4-FFF2-40B4-BE49-F238E27FC236}">
                <a16:creationId xmlns:a16="http://schemas.microsoft.com/office/drawing/2014/main" id="{CD0CF586-7B0D-45A0-B7D6-DB10979C2E2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 bwMode="black">
          <a:xfrm>
            <a:off x="9898967" y="1927044"/>
            <a:ext cx="2148840" cy="722376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1" name="Picture Placeholder 18">
            <a:extLst>
              <a:ext uri="{FF2B5EF4-FFF2-40B4-BE49-F238E27FC236}">
                <a16:creationId xmlns:a16="http://schemas.microsoft.com/office/drawing/2014/main" id="{CE73143E-94A3-454F-9304-4BC606CA8D31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 bwMode="gray">
          <a:xfrm>
            <a:off x="397289" y="4304416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2" name="Text Placeholder 19">
            <a:extLst>
              <a:ext uri="{FF2B5EF4-FFF2-40B4-BE49-F238E27FC236}">
                <a16:creationId xmlns:a16="http://schemas.microsoft.com/office/drawing/2014/main" id="{CCC4D160-A359-419D-BD12-F65BE6183B7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 bwMode="black">
          <a:xfrm>
            <a:off x="144193" y="5982177"/>
            <a:ext cx="2148840" cy="722376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3" name="Picture Placeholder 20">
            <a:extLst>
              <a:ext uri="{FF2B5EF4-FFF2-40B4-BE49-F238E27FC236}">
                <a16:creationId xmlns:a16="http://schemas.microsoft.com/office/drawing/2014/main" id="{0D271139-EB02-4351-B32D-98286D27AD6C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 bwMode="gray">
          <a:xfrm>
            <a:off x="2838561" y="4304416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3" name="Text Placeholder 21">
            <a:extLst>
              <a:ext uri="{FF2B5EF4-FFF2-40B4-BE49-F238E27FC236}">
                <a16:creationId xmlns:a16="http://schemas.microsoft.com/office/drawing/2014/main" id="{49EF6F7E-E510-4C65-A550-B5300CCADE0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 bwMode="black">
          <a:xfrm>
            <a:off x="2596612" y="5982177"/>
            <a:ext cx="2148840" cy="722376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5" name="Picture Placeholder 22">
            <a:extLst>
              <a:ext uri="{FF2B5EF4-FFF2-40B4-BE49-F238E27FC236}">
                <a16:creationId xmlns:a16="http://schemas.microsoft.com/office/drawing/2014/main" id="{51DCDB0D-A1AA-42EB-8125-F4656517D2CD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 bwMode="gray">
          <a:xfrm>
            <a:off x="5249471" y="4304416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4" name="Text Placeholder 23">
            <a:extLst>
              <a:ext uri="{FF2B5EF4-FFF2-40B4-BE49-F238E27FC236}">
                <a16:creationId xmlns:a16="http://schemas.microsoft.com/office/drawing/2014/main" id="{87DF68F9-C9AB-4D3A-8431-FF108ED3DF9E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 bwMode="black">
          <a:xfrm>
            <a:off x="5024862" y="5982177"/>
            <a:ext cx="2148840" cy="722376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7" name="Picture Placeholder 24">
            <a:extLst>
              <a:ext uri="{FF2B5EF4-FFF2-40B4-BE49-F238E27FC236}">
                <a16:creationId xmlns:a16="http://schemas.microsoft.com/office/drawing/2014/main" id="{D82E0B0A-7218-4FD5-9991-8E5E9FFBFFC7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 bwMode="gray">
          <a:xfrm>
            <a:off x="7660381" y="4304416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5" name="Text Placeholder 25">
            <a:extLst>
              <a:ext uri="{FF2B5EF4-FFF2-40B4-BE49-F238E27FC236}">
                <a16:creationId xmlns:a16="http://schemas.microsoft.com/office/drawing/2014/main" id="{D6FF2AA9-E000-4B0D-956F-F94226FE2E1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 bwMode="black">
          <a:xfrm>
            <a:off x="7474206" y="5982177"/>
            <a:ext cx="2148840" cy="722376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9" name="Picture Placeholder 26">
            <a:extLst>
              <a:ext uri="{FF2B5EF4-FFF2-40B4-BE49-F238E27FC236}">
                <a16:creationId xmlns:a16="http://schemas.microsoft.com/office/drawing/2014/main" id="{F4AE9E1B-D8F1-43B5-8EC9-55F377B7EA06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 bwMode="gray">
          <a:xfrm>
            <a:off x="10115310" y="4304416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6" name="Text Placeholder 27">
            <a:extLst>
              <a:ext uri="{FF2B5EF4-FFF2-40B4-BE49-F238E27FC236}">
                <a16:creationId xmlns:a16="http://schemas.microsoft.com/office/drawing/2014/main" id="{86B304D2-5934-49D0-828A-58E73AB34CA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 bwMode="black">
          <a:xfrm>
            <a:off x="9898967" y="5982177"/>
            <a:ext cx="2148840" cy="722376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0623871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 (Blue Title, Overl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1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idx="1" hasCustomPrompt="1"/>
          </p:nvPr>
        </p:nvSpPr>
        <p:spPr bwMode="gray">
          <a:xfrm>
            <a:off x="0" y="1921328"/>
            <a:ext cx="5683624" cy="4234542"/>
          </a:xfrm>
          <a:solidFill>
            <a:schemeClr val="tx1">
              <a:alpha val="88000"/>
            </a:schemeClr>
          </a:solidFill>
        </p:spPr>
        <p:txBody>
          <a:bodyPr tIns="91440" rIns="274320" bIns="9144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text. Note that blue overlay slide types require extra accessibility remediation when exported to PDF.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 (White Title, Blue Overl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idx="1" hasCustomPrompt="1"/>
          </p:nvPr>
        </p:nvSpPr>
        <p:spPr bwMode="gray">
          <a:xfrm>
            <a:off x="0" y="1921328"/>
            <a:ext cx="5683624" cy="4234542"/>
          </a:xfrm>
          <a:solidFill>
            <a:schemeClr val="tx1">
              <a:alpha val="88000"/>
            </a:schemeClr>
          </a:solidFill>
        </p:spPr>
        <p:txBody>
          <a:bodyPr lIns="91440" tIns="91440" rIns="274320" bIns="91440" anchor="ctr"/>
          <a:lstStyle>
            <a:lvl1pPr marL="4572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Tx/>
              <a:buFont typeface="+mj-lt"/>
              <a:buNone/>
              <a:tabLst/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marL="6858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text. Note that blue overlay slide types require extra accessibility remediation when exported to PDF.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(Blue Circl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6304108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 tIns="91440" bIns="91440"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(Multiple Circle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"/>
          <p:cNvSpPr>
            <a:spLocks noGrp="1"/>
          </p:cNvSpPr>
          <p:nvPr>
            <p:ph type="pic" sz="quarter" idx="15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7289728" y="901318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 tIns="91440" bIns="91440"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054753" y="398666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tIns="91440" bIns="91440"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679058" y="3827626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tIns="91440" bIns="91440"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  <p:hf sldNum="0"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Blue Box, Photo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2299475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 lIns="274320" tIns="274320" rIns="274320" bIns="274320"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Quote or Statement</a:t>
            </a:r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  <p:hf sldNum="0"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and White Overlay, Photo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0" y="1445132"/>
            <a:ext cx="12191999" cy="2443973"/>
          </a:xfrm>
          <a:solidFill>
            <a:srgbClr val="003865">
              <a:alpha val="87843"/>
            </a:srgbClr>
          </a:solidFill>
        </p:spPr>
        <p:txBody>
          <a:bodyPr lIns="274320" tIns="274320" rIns="274320" bIns="274320"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B0FDF79-D1A5-EC08-48ED-49790FC298A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 bwMode="gray">
          <a:xfrm>
            <a:off x="0" y="3889105"/>
            <a:ext cx="12191999" cy="1542812"/>
          </a:xfrm>
          <a:solidFill>
            <a:schemeClr val="bg1"/>
          </a:solidFill>
        </p:spPr>
        <p:txBody>
          <a:bodyPr lIns="274320" tIns="274320" rIns="274320" bIns="274320"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supporting text</a:t>
            </a:r>
          </a:p>
        </p:txBody>
      </p:sp>
    </p:spTree>
    <p:extLst>
      <p:ext uri="{BB962C8B-B14F-4D97-AF65-F5344CB8AC3E}">
        <p14:creationId xmlns:p14="http://schemas.microsoft.com/office/powerpoint/2010/main" val="185855626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, No Log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3477837"/>
            <a:ext cx="12192000" cy="129518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609600" y="3477837"/>
            <a:ext cx="10972800" cy="1295182"/>
          </a:xfrm>
          <a:noFill/>
        </p:spPr>
        <p:txBody>
          <a:bodyPr wrap="square" lIns="0" tIns="182880" rIns="0" bIns="18288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3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white"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38200" y="5041204"/>
            <a:ext cx="10515600" cy="1097128"/>
          </a:xfrm>
        </p:spPr>
        <p:txBody>
          <a:bodyPr lIns="0" tIns="91440" rIns="0" bIns="91440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algn="ctr"/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7"/>
          </p:nvPr>
        </p:nvSpPr>
        <p:spPr bwMode="gray">
          <a:xfrm>
            <a:off x="0" y="0"/>
            <a:ext cx="12192000" cy="338073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944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Blue Background)">
    <p:bg bwMode="gray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 lIns="0" tIns="91440" rIns="0" bIns="91440"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lIns="0" tIns="91440" rIns="0" bIns="9144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Make a secondary statement here.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r Statement (Light Gray Background)">
    <p:bg bwMode="gray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1389684"/>
            <a:ext cx="12192000" cy="1340989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  <a:noFill/>
        </p:spPr>
        <p:txBody>
          <a:bodyPr lIns="0" tIns="182880" rIns="0" bIns="182880"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2925699"/>
            <a:ext cx="10515600" cy="2673435"/>
          </a:xfrm>
        </p:spPr>
        <p:txBody>
          <a:bodyPr lIns="0" tIns="91440" rIns="0" bIns="9144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66A75E6-E45B-4C5D-981E-7C8ED0C72F5D}" type="datetime1">
              <a:rPr lang="en-US" smtClean="0"/>
              <a:t>1/9/2025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Here | mn.gov/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Image Background)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12192000" cy="6858000"/>
          </a:xfrm>
          <a:solidFill>
            <a:schemeClr val="tx2">
              <a:lumMod val="65000"/>
              <a:lumOff val="3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background picture. Ensure sufficient contrast exists between photo and white text.</a:t>
            </a:r>
          </a:p>
        </p:txBody>
      </p:sp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 lIns="0" tIns="91440" rIns="0" bIns="91440"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lIns="0" tIns="91440" rIns="0" bIns="9144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25D9D-5365-41CD-BF43-4FFFCBF4BBDA}" type="datetime1">
              <a:rPr lang="en-US" smtClean="0"/>
              <a:t>1/9/2025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  <p:hf sldNum="0"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1651380"/>
            <a:ext cx="12192000" cy="1733266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651380"/>
            <a:ext cx="10515600" cy="1733266"/>
          </a:xfrm>
          <a:noFill/>
        </p:spPr>
        <p:txBody>
          <a:bodyPr lIns="0" tIns="182880" rIns="0" bIns="182880"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“thank you”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3521123"/>
            <a:ext cx="10515600" cy="2681374"/>
          </a:xfrm>
        </p:spPr>
        <p:txBody>
          <a:bodyPr lIns="0" tIns="91440" rIns="0" bIns="9144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Optional Tagline Goes Here</a:t>
            </a:r>
            <a:r>
              <a:rPr lang="en-US" dirty="0"/>
              <a:t>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</a:t>
            </a:r>
            <a:r>
              <a:rPr lang="en-US" dirty="0">
                <a:solidFill>
                  <a:schemeClr val="tx2"/>
                </a:solidFill>
              </a:rPr>
              <a:t>mn.gov/</a:t>
            </a:r>
            <a:r>
              <a:rPr lang="en-US" dirty="0" err="1">
                <a:solidFill>
                  <a:schemeClr val="tx2"/>
                </a:solidFill>
              </a:rPr>
              <a:t>websiteurl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7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 descr="Minnesota Secure Choice Retirement Board logo">
            <a:extLst>
              <a:ext uri="{FF2B5EF4-FFF2-40B4-BE49-F238E27FC236}">
                <a16:creationId xmlns:a16="http://schemas.microsoft.com/office/drawing/2014/main" id="{5591FE7C-9E10-979E-4353-A26F4787AA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59895" y="424823"/>
            <a:ext cx="3462474" cy="123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(Minnesota Logo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1651380"/>
            <a:ext cx="12192000" cy="1733266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651380"/>
            <a:ext cx="10515600" cy="1733266"/>
          </a:xfrm>
          <a:noFill/>
        </p:spPr>
        <p:txBody>
          <a:bodyPr lIns="0" tIns="182880" rIns="0" bIns="182880"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“thank you”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3521123"/>
            <a:ext cx="10515600" cy="2681374"/>
          </a:xfrm>
        </p:spPr>
        <p:txBody>
          <a:bodyPr lIns="0" tIns="91440" rIns="0" bIns="9144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Optional Tagline Goes Here</a:t>
            </a:r>
            <a:r>
              <a:rPr lang="en-US" dirty="0"/>
              <a:t>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</a:t>
            </a:r>
            <a:r>
              <a:rPr lang="en-US" dirty="0">
                <a:solidFill>
                  <a:schemeClr val="tx2"/>
                </a:solidFill>
              </a:rPr>
              <a:t>mn.gov/</a:t>
            </a:r>
            <a:r>
              <a:rPr lang="en-US" dirty="0" err="1">
                <a:solidFill>
                  <a:schemeClr val="tx2"/>
                </a:solidFill>
              </a:rPr>
              <a:t>websiteurl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6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7" descr="State of Minnesota logo">
            <a:extLst>
              <a:ext uri="{FF2B5EF4-FFF2-40B4-BE49-F238E27FC236}">
                <a16:creationId xmlns:a16="http://schemas.microsoft.com/office/drawing/2014/main" id="{5592C70C-B546-4A40-9C26-6C857E0F9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8165472" y="705704"/>
            <a:ext cx="3256627" cy="34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5476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(No Contact Info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2562367"/>
            <a:ext cx="12192000" cy="1733266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2562367"/>
            <a:ext cx="10515600" cy="1733266"/>
          </a:xfrm>
          <a:noFill/>
        </p:spPr>
        <p:txBody>
          <a:bodyPr lIns="0" tIns="182880" rIns="0" bIns="182880"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“thank you” here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Optional Tagline Goes Here</a:t>
            </a:r>
            <a:r>
              <a:rPr lang="en-US" dirty="0"/>
              <a:t>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</a:t>
            </a:r>
            <a:r>
              <a:rPr lang="en-US" dirty="0">
                <a:solidFill>
                  <a:schemeClr val="tx2"/>
                </a:solidFill>
              </a:rPr>
              <a:t>mn.gov/</a:t>
            </a:r>
            <a:r>
              <a:rPr lang="en-US" dirty="0" err="1">
                <a:solidFill>
                  <a:schemeClr val="tx2"/>
                </a:solidFill>
              </a:rPr>
              <a:t>websiteurl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white">
          <a:xfrm>
            <a:off x="0" y="-1"/>
            <a:ext cx="12192000" cy="2562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Minnesota Secure Choice Retirement Board logo">
            <a:extLst>
              <a:ext uri="{FF2B5EF4-FFF2-40B4-BE49-F238E27FC236}">
                <a16:creationId xmlns:a16="http://schemas.microsoft.com/office/drawing/2014/main" id="{87EEA36F-6014-27C5-6274-E597B6C789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59895" y="826267"/>
            <a:ext cx="3462474" cy="123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2798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(No Contact Info, Minnesota Logo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2562367"/>
            <a:ext cx="12192000" cy="1733266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2562367"/>
            <a:ext cx="10515600" cy="1733266"/>
          </a:xfrm>
          <a:noFill/>
        </p:spPr>
        <p:txBody>
          <a:bodyPr lIns="0" tIns="182880" rIns="0" bIns="182880"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“thank you” here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Optional Tagline Goes Here</a:t>
            </a:r>
            <a:r>
              <a:rPr lang="en-US" dirty="0"/>
              <a:t>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</a:t>
            </a:r>
            <a:r>
              <a:rPr lang="en-US" dirty="0">
                <a:solidFill>
                  <a:schemeClr val="tx2"/>
                </a:solidFill>
              </a:rPr>
              <a:t>mn.gov/</a:t>
            </a:r>
            <a:r>
              <a:rPr lang="en-US" dirty="0" err="1">
                <a:solidFill>
                  <a:schemeClr val="tx2"/>
                </a:solidFill>
              </a:rPr>
              <a:t>websiteurl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-1"/>
            <a:ext cx="12192000" cy="2562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7" descr="State of Minnesota logo">
            <a:extLst>
              <a:ext uri="{FF2B5EF4-FFF2-40B4-BE49-F238E27FC236}">
                <a16:creationId xmlns:a16="http://schemas.microsoft.com/office/drawing/2014/main" id="{5592C70C-B546-4A40-9C26-6C857E0F9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5472" y="705704"/>
            <a:ext cx="3256627" cy="34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2639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Blue Background)">
    <p:bg bwMode="gray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2212733"/>
            <a:ext cx="10515600" cy="1472163"/>
          </a:xfrm>
        </p:spPr>
        <p:txBody>
          <a:bodyPr lIns="0" tIns="182880" rIns="0" bIns="182880"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“thank you” here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3684897"/>
            <a:ext cx="10515600" cy="2517600"/>
          </a:xfrm>
        </p:spPr>
        <p:txBody>
          <a:bodyPr lIns="0" tIns="182880" rIns="0" bIns="18288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7" descr="State of Minnesota logo">
            <a:extLst>
              <a:ext uri="{FF2B5EF4-FFF2-40B4-BE49-F238E27FC236}">
                <a16:creationId xmlns:a16="http://schemas.microsoft.com/office/drawing/2014/main" id="{2A40E8AF-55F5-4194-AB93-9716C42579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8165472" y="705704"/>
            <a:ext cx="3256627" cy="34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187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4188561"/>
            <a:ext cx="12192000" cy="119922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609600" y="4188564"/>
            <a:ext cx="10972800" cy="1199223"/>
          </a:xfrm>
          <a:noFill/>
        </p:spPr>
        <p:txBody>
          <a:bodyPr lIns="0" tIns="182880" rIns="0" bIns="18288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white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38200" y="5644884"/>
            <a:ext cx="10515600" cy="711464"/>
          </a:xfrm>
        </p:spPr>
        <p:txBody>
          <a:bodyPr lIns="0" tIns="91440" rIns="0" bIns="91440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7B782D3D-5461-7DE1-379A-53492AAFE53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824D5D47-1752-4D84-8BFB-C2F71A34C932}" type="datetime1">
              <a:rPr lang="en-US" smtClean="0"/>
              <a:t>1/9/2025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07488-ED82-917A-8E74-5FE562A535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3E1ADD-1C06-E947-C9C1-27531B6F4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8" name="Graphic 7" descr="Minnesota Secure Choice Retirement Board logo">
            <a:extLst>
              <a:ext uri="{FF2B5EF4-FFF2-40B4-BE49-F238E27FC236}">
                <a16:creationId xmlns:a16="http://schemas.microsoft.com/office/drawing/2014/main" id="{4A927CD3-9090-E71D-B962-D2113150B1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59895" y="458276"/>
            <a:ext cx="3462474" cy="123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(Minnesota Log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4188561"/>
            <a:ext cx="12192000" cy="119922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609600" y="4188564"/>
            <a:ext cx="10972800" cy="1199223"/>
          </a:xfrm>
          <a:noFill/>
        </p:spPr>
        <p:txBody>
          <a:bodyPr lIns="0" tIns="182880" rIns="0" bIns="18288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white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38200" y="5644884"/>
            <a:ext cx="10515600" cy="711464"/>
          </a:xfrm>
        </p:spPr>
        <p:txBody>
          <a:bodyPr lIns="0" tIns="91440" rIns="0" bIns="91440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3BA07A2E-34FB-7D3F-D46B-7C59DC5BCEF9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824D5D47-1752-4D84-8BFB-C2F71A34C932}" type="datetime1">
              <a:rPr lang="en-US" smtClean="0"/>
              <a:t>1/9/2025</a:t>
            </a:fld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F360D706-149E-B351-A87B-053879D2C2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91CC1C7A-EF7C-3EBC-44CD-C5E0CDC76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Graphic 8" descr="State of Minnesota logo">
            <a:extLst>
              <a:ext uri="{FF2B5EF4-FFF2-40B4-BE49-F238E27FC236}">
                <a16:creationId xmlns:a16="http://schemas.microsoft.com/office/drawing/2014/main" id="{430308AB-F9FA-4CB8-AB13-ED0CD2A9F6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8165472" y="705704"/>
            <a:ext cx="3256627" cy="346770"/>
          </a:xfrm>
          <a:prstGeom prst="rect">
            <a:avLst/>
          </a:prstGeom>
        </p:spPr>
      </p:pic>
      <p:sp>
        <p:nvSpPr>
          <p:cNvPr id="11" name="Picture Placeholder 9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60241390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68C556E-7101-4471-A958-3911E20944AB}" type="datetime1">
              <a:rPr lang="en-US" smtClean="0"/>
              <a:t>1/9/2025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57" r:id="rId2"/>
    <p:sldLayoutId id="2147483788" r:id="rId3"/>
    <p:sldLayoutId id="2147483858" r:id="rId4"/>
    <p:sldLayoutId id="2147483787" r:id="rId5"/>
    <p:sldLayoutId id="2147483859" r:id="rId6"/>
    <p:sldLayoutId id="2147483856" r:id="rId7"/>
    <p:sldLayoutId id="2147483711" r:id="rId8"/>
    <p:sldLayoutId id="2147483860" r:id="rId9"/>
    <p:sldLayoutId id="2147483712" r:id="rId10"/>
    <p:sldLayoutId id="2147483790" r:id="rId11"/>
    <p:sldLayoutId id="2147483789" r:id="rId12"/>
    <p:sldLayoutId id="2147483714" r:id="rId13"/>
    <p:sldLayoutId id="2147483780" r:id="rId14"/>
    <p:sldLayoutId id="2147483846" r:id="rId15"/>
    <p:sldLayoutId id="2147483847" r:id="rId16"/>
    <p:sldLayoutId id="2147483853" r:id="rId17"/>
    <p:sldLayoutId id="2147483845" r:id="rId18"/>
    <p:sldLayoutId id="2147483849" r:id="rId19"/>
    <p:sldLayoutId id="2147483854" r:id="rId20"/>
    <p:sldLayoutId id="2147483850" r:id="rId21"/>
    <p:sldLayoutId id="2147483855" r:id="rId22"/>
    <p:sldLayoutId id="2147483773" r:id="rId23"/>
    <p:sldLayoutId id="2147483800" r:id="rId24"/>
    <p:sldLayoutId id="2147483688" r:id="rId25"/>
    <p:sldLayoutId id="2147483826" r:id="rId26"/>
    <p:sldLayoutId id="2147483801" r:id="rId27"/>
    <p:sldLayoutId id="2147483802" r:id="rId28"/>
    <p:sldLayoutId id="2147483803" r:id="rId29"/>
    <p:sldLayoutId id="2147483843" r:id="rId30"/>
    <p:sldLayoutId id="2147483844" r:id="rId31"/>
    <p:sldLayoutId id="2147483767" r:id="rId32"/>
    <p:sldLayoutId id="2147483771" r:id="rId33"/>
    <p:sldLayoutId id="2147483772" r:id="rId34"/>
    <p:sldLayoutId id="2147483820" r:id="rId35"/>
    <p:sldLayoutId id="2147483769" r:id="rId36"/>
    <p:sldLayoutId id="2147483770" r:id="rId37"/>
    <p:sldLayoutId id="2147483829" r:id="rId38"/>
    <p:sldLayoutId id="2147483732" r:id="rId39"/>
    <p:sldLayoutId id="2147483794" r:id="rId40"/>
    <p:sldLayoutId id="2147483733" r:id="rId41"/>
    <p:sldLayoutId id="2147483821" r:id="rId42"/>
    <p:sldLayoutId id="2147483805" r:id="rId43"/>
    <p:sldLayoutId id="2147483806" r:id="rId44"/>
    <p:sldLayoutId id="2147483822" r:id="rId45"/>
    <p:sldLayoutId id="2147483750" r:id="rId46"/>
    <p:sldLayoutId id="2147483765" r:id="rId47"/>
    <p:sldLayoutId id="2147483823" r:id="rId48"/>
    <p:sldLayoutId id="2147483809" r:id="rId49"/>
    <p:sldLayoutId id="2147483808" r:id="rId50"/>
    <p:sldLayoutId id="2147483824" r:id="rId51"/>
    <p:sldLayoutId id="2147483781" r:id="rId52"/>
    <p:sldLayoutId id="2147483825" r:id="rId53"/>
    <p:sldLayoutId id="2147483807" r:id="rId54"/>
    <p:sldLayoutId id="2147483838" r:id="rId55"/>
    <p:sldLayoutId id="2147483832" r:id="rId56"/>
    <p:sldLayoutId id="2147483830" r:id="rId57"/>
    <p:sldLayoutId id="2147483837" r:id="rId58"/>
    <p:sldLayoutId id="2147483831" r:id="rId59"/>
    <p:sldLayoutId id="2147483836" r:id="rId60"/>
    <p:sldLayoutId id="2147483833" r:id="rId61"/>
    <p:sldLayoutId id="2147483842" r:id="rId62"/>
    <p:sldLayoutId id="2147483841" r:id="rId63"/>
    <p:sldLayoutId id="2147483738" r:id="rId64"/>
    <p:sldLayoutId id="2147483739" r:id="rId65"/>
    <p:sldLayoutId id="2147483754" r:id="rId66"/>
    <p:sldLayoutId id="2147483755" r:id="rId67"/>
    <p:sldLayoutId id="2147483759" r:id="rId68"/>
    <p:sldLayoutId id="2147483848" r:id="rId69"/>
    <p:sldLayoutId id="2147483753" r:id="rId70"/>
    <p:sldLayoutId id="2147483763" r:id="rId71"/>
    <p:sldLayoutId id="2147483762" r:id="rId72"/>
    <p:sldLayoutId id="2147483797" r:id="rId73"/>
    <p:sldLayoutId id="2147483861" r:id="rId74"/>
    <p:sldLayoutId id="2147483851" r:id="rId75"/>
    <p:sldLayoutId id="2147483862" r:id="rId76"/>
    <p:sldLayoutId id="2147483863" r:id="rId7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565A7-62DD-4578-91EA-8DCA0DE2B5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Board Meeting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B9D68D-0549-4BF2-B6AE-C8BCEB2BFD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January 10,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28EEF1-7D27-7575-3AC8-722DA016EEC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Graphic 4" descr="Minnesota Secure Choice Retirement Program logo">
            <a:extLst>
              <a:ext uri="{FF2B5EF4-FFF2-40B4-BE49-F238E27FC236}">
                <a16:creationId xmlns:a16="http://schemas.microsoft.com/office/drawing/2014/main" id="{CB5BC3FD-99F5-F199-FCCB-6EDC7438C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238501" y="1398672"/>
            <a:ext cx="5714997" cy="203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918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4" name="Graphic 3" descr="Minnesota Secure Choice Retirement Board logo">
            <a:extLst>
              <a:ext uri="{FF2B5EF4-FFF2-40B4-BE49-F238E27FC236}">
                <a16:creationId xmlns:a16="http://schemas.microsoft.com/office/drawing/2014/main" id="{C152BE6A-6069-4853-D680-9A7779419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59895" y="424823"/>
            <a:ext cx="3462474" cy="123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8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216025"/>
          </a:xfrm>
        </p:spPr>
        <p:txBody>
          <a:bodyPr vert="horz" lIns="0" tIns="182880" rIns="0" bIns="182880" rtlCol="0" anchor="ctr">
            <a:normAutofit/>
          </a:bodyPr>
          <a:lstStyle/>
          <a:p>
            <a:pPr algn="ctr"/>
            <a:r>
              <a:rPr lang="en-US" sz="2800" kern="1200" dirty="0">
                <a:latin typeface="+mj-lt"/>
                <a:ea typeface="+mj-ea"/>
                <a:cs typeface="+mj-cs"/>
              </a:rPr>
              <a:t>Default Contribution Rates, Default Escalation Rates, Maximum and Minimum Contributions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6645DE-A3FB-E84B-66FF-171012973AF3}"/>
              </a:ext>
            </a:extLst>
          </p:cNvPr>
          <p:cNvSpPr txBox="1"/>
          <p:nvPr/>
        </p:nvSpPr>
        <p:spPr bwMode="gray">
          <a:xfrm>
            <a:off x="1002739" y="1262591"/>
            <a:ext cx="8800051" cy="600909"/>
          </a:xfrm>
          <a:prstGeom prst="rect">
            <a:avLst/>
          </a:prstGeom>
          <a:noFill/>
        </p:spPr>
        <p:txBody>
          <a:bodyPr vert="horz" lIns="0" tIns="91440" rIns="0" bIns="91440" rtlCol="0">
            <a:normAutofit fontScale="85000" lnSpcReduction="10000"/>
          </a:bodyPr>
          <a:lstStyle/>
          <a:p>
            <a:pPr algn="ctr"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</a:pPr>
            <a:r>
              <a:rPr lang="en-US" sz="2500" b="1" dirty="0">
                <a:solidFill>
                  <a:schemeClr val="tx2"/>
                </a:solidFill>
              </a:rPr>
              <a:t>D</a:t>
            </a:r>
            <a:r>
              <a:rPr lang="en-US" sz="2500" b="1" dirty="0">
                <a:solidFill>
                  <a:schemeClr val="tx2"/>
                </a:solidFill>
                <a:effectLst/>
              </a:rPr>
              <a:t>efault </a:t>
            </a:r>
            <a:r>
              <a:rPr lang="en-US" sz="2500" b="1" dirty="0">
                <a:solidFill>
                  <a:schemeClr val="tx2"/>
                </a:solidFill>
              </a:rPr>
              <a:t>R</a:t>
            </a:r>
            <a:r>
              <a:rPr lang="en-US" sz="2500" b="1" dirty="0">
                <a:solidFill>
                  <a:schemeClr val="tx2"/>
                </a:solidFill>
                <a:effectLst/>
              </a:rPr>
              <a:t>ates and Auto Escalation Rates in Various </a:t>
            </a:r>
            <a:r>
              <a:rPr lang="en-US" sz="2500" b="1" dirty="0">
                <a:solidFill>
                  <a:schemeClr val="tx2"/>
                </a:solidFill>
              </a:rPr>
              <a:t>S</a:t>
            </a:r>
            <a:r>
              <a:rPr lang="en-US" sz="2500" b="1" dirty="0">
                <a:solidFill>
                  <a:schemeClr val="tx2"/>
                </a:solidFill>
                <a:effectLst/>
              </a:rPr>
              <a:t>tates with </a:t>
            </a:r>
            <a:r>
              <a:rPr lang="en-US" sz="2500" b="1" dirty="0">
                <a:solidFill>
                  <a:schemeClr val="tx2"/>
                </a:solidFill>
              </a:rPr>
              <a:t>S</a:t>
            </a:r>
            <a:r>
              <a:rPr lang="en-US" sz="2500" b="1" dirty="0">
                <a:solidFill>
                  <a:schemeClr val="tx2"/>
                </a:solidFill>
                <a:effectLst/>
              </a:rPr>
              <a:t>imilar </a:t>
            </a:r>
            <a:r>
              <a:rPr lang="en-US" sz="2500" b="1" dirty="0">
                <a:solidFill>
                  <a:schemeClr val="tx2"/>
                </a:solidFill>
              </a:rPr>
              <a:t>P</a:t>
            </a:r>
            <a:r>
              <a:rPr lang="en-US" sz="2500" b="1" dirty="0">
                <a:solidFill>
                  <a:schemeClr val="tx2"/>
                </a:solidFill>
                <a:effectLst/>
              </a:rPr>
              <a:t>rograms</a:t>
            </a:r>
            <a:endParaRPr lang="en-US" sz="2500" dirty="0">
              <a:solidFill>
                <a:schemeClr val="tx2"/>
              </a:solidFill>
            </a:endParaRPr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6E36B055-49D4-9748-DBF6-C0FD0E79F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F1B016D-9DD0-586A-13B4-531C95EE689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91541422"/>
              </p:ext>
            </p:extLst>
          </p:nvPr>
        </p:nvGraphicFramePr>
        <p:xfrm>
          <a:off x="755009" y="1912689"/>
          <a:ext cx="5602208" cy="4903845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1459210">
                  <a:extLst>
                    <a:ext uri="{9D8B030D-6E8A-4147-A177-3AD203B41FA5}">
                      <a16:colId xmlns:a16="http://schemas.microsoft.com/office/drawing/2014/main" val="3102429141"/>
                    </a:ext>
                  </a:extLst>
                </a:gridCol>
                <a:gridCol w="1524264">
                  <a:extLst>
                    <a:ext uri="{9D8B030D-6E8A-4147-A177-3AD203B41FA5}">
                      <a16:colId xmlns:a16="http://schemas.microsoft.com/office/drawing/2014/main" val="1149151159"/>
                    </a:ext>
                  </a:extLst>
                </a:gridCol>
                <a:gridCol w="1348774">
                  <a:extLst>
                    <a:ext uri="{9D8B030D-6E8A-4147-A177-3AD203B41FA5}">
                      <a16:colId xmlns:a16="http://schemas.microsoft.com/office/drawing/2014/main" val="2219220933"/>
                    </a:ext>
                  </a:extLst>
                </a:gridCol>
                <a:gridCol w="1269960">
                  <a:extLst>
                    <a:ext uri="{9D8B030D-6E8A-4147-A177-3AD203B41FA5}">
                      <a16:colId xmlns:a16="http://schemas.microsoft.com/office/drawing/2014/main" val="1039594247"/>
                    </a:ext>
                  </a:extLst>
                </a:gridCol>
              </a:tblGrid>
              <a:tr h="6627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solidFill>
                            <a:srgbClr val="FFFFFF"/>
                          </a:solidFill>
                          <a:effectLst/>
                        </a:rPr>
                        <a:t>State</a:t>
                      </a:r>
                      <a:endParaRPr lang="en-US" sz="1300" b="1" kern="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289" marR="108173" marT="108173" marB="108173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solidFill>
                            <a:srgbClr val="FFFFFF"/>
                          </a:solidFill>
                          <a:effectLst/>
                        </a:rPr>
                        <a:t>Contribution Default </a:t>
                      </a:r>
                      <a:endParaRPr lang="en-US" sz="1300" b="1" kern="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289" marR="108173" marT="108173" marB="108173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00">
                          <a:solidFill>
                            <a:srgbClr val="FFFFFF"/>
                          </a:solidFill>
                          <a:effectLst/>
                        </a:rPr>
                        <a:t>Annual Escalation </a:t>
                      </a:r>
                      <a:endParaRPr lang="en-US" sz="1300" b="1" kern="1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289" marR="108173" marT="108173" marB="108173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solidFill>
                            <a:srgbClr val="FFFFFF"/>
                          </a:solidFill>
                          <a:effectLst/>
                        </a:rPr>
                        <a:t>Default Cap</a:t>
                      </a:r>
                      <a:endParaRPr lang="en-US" sz="1300" b="1" kern="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289" marR="108173" marT="108173" marB="108173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227103"/>
                  </a:ext>
                </a:extLst>
              </a:tr>
              <a:tr h="42638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00">
                          <a:solidFill>
                            <a:srgbClr val="FFFFFF"/>
                          </a:solidFill>
                          <a:effectLst/>
                        </a:rPr>
                        <a:t>Oregon</a:t>
                      </a:r>
                      <a:endParaRPr lang="en-US" sz="1300" b="1" kern="1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289" marR="108173" marT="108173" marB="108173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5%</a:t>
                      </a:r>
                      <a:endParaRPr lang="en-US" sz="1300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289" marR="108173" marT="108173" marB="108173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1%</a:t>
                      </a:r>
                      <a:endParaRPr lang="en-US" sz="1300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289" marR="108173" marT="108173" marB="108173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10%</a:t>
                      </a:r>
                      <a:endParaRPr lang="en-US" sz="1300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289" marR="108173" marT="108173" marB="108173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321171"/>
                  </a:ext>
                </a:extLst>
              </a:tr>
              <a:tr h="42638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00">
                          <a:solidFill>
                            <a:srgbClr val="FFFFFF"/>
                          </a:solidFill>
                          <a:effectLst/>
                        </a:rPr>
                        <a:t>Illinois</a:t>
                      </a:r>
                      <a:endParaRPr lang="en-US" sz="1300" b="1" kern="1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289" marR="108173" marT="108173" marB="108173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5%</a:t>
                      </a:r>
                      <a:endParaRPr lang="en-US" sz="13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289" marR="108173" marT="108173" marB="108173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1%</a:t>
                      </a:r>
                      <a:endParaRPr lang="en-US" sz="1300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289" marR="108173" marT="108173" marB="108173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10%</a:t>
                      </a:r>
                      <a:endParaRPr lang="en-US" sz="1300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289" marR="108173" marT="108173" marB="108173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711795"/>
                  </a:ext>
                </a:extLst>
              </a:tr>
              <a:tr h="42638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00">
                          <a:solidFill>
                            <a:srgbClr val="FFFFFF"/>
                          </a:solidFill>
                          <a:effectLst/>
                        </a:rPr>
                        <a:t>California</a:t>
                      </a:r>
                      <a:endParaRPr lang="en-US" sz="1300" b="1" kern="1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289" marR="108173" marT="108173" marB="108173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5%</a:t>
                      </a:r>
                      <a:endParaRPr lang="en-US" sz="1300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289" marR="108173" marT="108173" marB="108173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1%</a:t>
                      </a:r>
                      <a:endParaRPr lang="en-US" sz="1300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289" marR="108173" marT="108173" marB="108173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8%</a:t>
                      </a:r>
                      <a:endParaRPr lang="en-US" sz="1300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289" marR="108173" marT="108173" marB="108173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751269"/>
                  </a:ext>
                </a:extLst>
              </a:tr>
              <a:tr h="62554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00">
                          <a:solidFill>
                            <a:srgbClr val="FFFFFF"/>
                          </a:solidFill>
                          <a:effectLst/>
                        </a:rPr>
                        <a:t>Connecticut</a:t>
                      </a:r>
                      <a:endParaRPr lang="en-US" sz="1300" b="1" kern="1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289" marR="108173" marT="108173" marB="108173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3%</a:t>
                      </a:r>
                      <a:endParaRPr lang="en-US" sz="1300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289" marR="108173" marT="108173" marB="108173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N/A</a:t>
                      </a:r>
                      <a:endParaRPr lang="en-US" sz="1300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289" marR="108173" marT="108173" marB="108173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N/A</a:t>
                      </a:r>
                      <a:endParaRPr lang="en-US" sz="1300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289" marR="108173" marT="108173" marB="108173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516266"/>
                  </a:ext>
                </a:extLst>
              </a:tr>
              <a:tr h="42638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00">
                          <a:solidFill>
                            <a:srgbClr val="FFFFFF"/>
                          </a:solidFill>
                          <a:effectLst/>
                        </a:rPr>
                        <a:t>Maryland</a:t>
                      </a:r>
                      <a:endParaRPr lang="en-US" sz="1300" b="1" kern="1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289" marR="108173" marT="108173" marB="108173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5%</a:t>
                      </a:r>
                      <a:endParaRPr lang="en-US" sz="1300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289" marR="108173" marT="108173" marB="108173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1%</a:t>
                      </a:r>
                      <a:endParaRPr lang="en-US" sz="1300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289" marR="108173" marT="108173" marB="108173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10%</a:t>
                      </a:r>
                      <a:endParaRPr lang="en-US" sz="1300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289" marR="108173" marT="108173" marB="108173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92578"/>
                  </a:ext>
                </a:extLst>
              </a:tr>
              <a:tr h="42638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00">
                          <a:solidFill>
                            <a:srgbClr val="FFFFFF"/>
                          </a:solidFill>
                          <a:effectLst/>
                        </a:rPr>
                        <a:t>Colorado</a:t>
                      </a:r>
                      <a:endParaRPr lang="en-US" sz="1300" b="1" kern="1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289" marR="108173" marT="108173" marB="108173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5%</a:t>
                      </a:r>
                      <a:endParaRPr lang="en-US" sz="1300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289" marR="108173" marT="108173" marB="108173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1%</a:t>
                      </a:r>
                      <a:endParaRPr lang="en-US" sz="1300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289" marR="108173" marT="108173" marB="108173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8%</a:t>
                      </a:r>
                      <a:endParaRPr lang="en-US" sz="1300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289" marR="108173" marT="108173" marB="108173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265363"/>
                  </a:ext>
                </a:extLst>
              </a:tr>
              <a:tr h="42638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00">
                          <a:solidFill>
                            <a:srgbClr val="FFFFFF"/>
                          </a:solidFill>
                          <a:effectLst/>
                        </a:rPr>
                        <a:t>Virginia</a:t>
                      </a:r>
                      <a:endParaRPr lang="en-US" sz="1300" b="1" kern="1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289" marR="108173" marT="108173" marB="108173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5%</a:t>
                      </a:r>
                      <a:endParaRPr lang="en-US" sz="1300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289" marR="108173" marT="108173" marB="108173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1%</a:t>
                      </a:r>
                      <a:endParaRPr lang="en-US" sz="1300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289" marR="108173" marT="108173" marB="108173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10%</a:t>
                      </a:r>
                      <a:endParaRPr lang="en-US" sz="1300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289" marR="108173" marT="108173" marB="108173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191035"/>
                  </a:ext>
                </a:extLst>
              </a:tr>
              <a:tr h="42638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00">
                          <a:solidFill>
                            <a:srgbClr val="FFFFFF"/>
                          </a:solidFill>
                          <a:effectLst/>
                        </a:rPr>
                        <a:t>Maine</a:t>
                      </a:r>
                      <a:endParaRPr lang="en-US" sz="1300" b="1" kern="1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289" marR="108173" marT="108173" marB="108173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5%</a:t>
                      </a:r>
                      <a:endParaRPr lang="en-US" sz="1300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289" marR="108173" marT="108173" marB="108173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1%</a:t>
                      </a:r>
                      <a:endParaRPr lang="en-US" sz="1300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289" marR="108173" marT="108173" marB="108173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8%</a:t>
                      </a:r>
                      <a:endParaRPr lang="en-US" sz="13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289" marR="108173" marT="108173" marB="108173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206513"/>
                  </a:ext>
                </a:extLst>
              </a:tr>
              <a:tr h="42638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Minnesota (proposed)</a:t>
                      </a:r>
                    </a:p>
                  </a:txBody>
                  <a:tcPr marL="180289" marR="108173" marT="108173" marB="108173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5%</a:t>
                      </a:r>
                    </a:p>
                  </a:txBody>
                  <a:tcPr marL="180289" marR="108173" marT="108173" marB="108173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1%</a:t>
                      </a:r>
                    </a:p>
                  </a:txBody>
                  <a:tcPr marL="180289" marR="108173" marT="108173" marB="108173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8%</a:t>
                      </a:r>
                    </a:p>
                  </a:txBody>
                  <a:tcPr marL="180289" marR="108173" marT="108173" marB="108173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58371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5593399-3FDD-7833-4DEF-7CC825282D47}"/>
              </a:ext>
            </a:extLst>
          </p:cNvPr>
          <p:cNvSpPr txBox="1"/>
          <p:nvPr/>
        </p:nvSpPr>
        <p:spPr>
          <a:xfrm>
            <a:off x="6459523" y="1910066"/>
            <a:ext cx="58023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Change law to separate the Default Rate from </a:t>
            </a:r>
          </a:p>
          <a:p>
            <a:r>
              <a:rPr lang="en-US" dirty="0"/>
              <a:t>       the Maximum Rate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Establish Minimum Rates after Record Keeper is Selected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A2DD6DAA-833E-45B5-B917-D986076B50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703" y="4358436"/>
            <a:ext cx="3159046" cy="228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04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1" descr="Cityscape photo of Saint Paul, Minnesota">
            <a:extLst>
              <a:ext uri="{FF2B5EF4-FFF2-40B4-BE49-F238E27FC236}">
                <a16:creationId xmlns:a16="http://schemas.microsoft.com/office/drawing/2014/main" id="{00BAD5E0-0756-AF3E-46A3-4F43CA2EEF11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5" t="27782" r="15398"/>
          <a:stretch/>
        </p:blipFill>
        <p:spPr>
          <a:xfrm>
            <a:off x="0" y="0"/>
            <a:ext cx="12192000" cy="6873550"/>
          </a:xfr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C703BC7B-D836-3B37-912E-0FA40D61C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662" y="268391"/>
            <a:ext cx="11747383" cy="6216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D5A961B-933D-492E-FD99-A7EA44ADE6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982" y="-7776"/>
            <a:ext cx="7491046" cy="687355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66000">
                <a:srgbClr val="FFFFFF">
                  <a:alpha val="90000"/>
                </a:srgbClr>
              </a:gs>
              <a:gs pos="42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4">
            <a:extLst>
              <a:ext uri="{FF2B5EF4-FFF2-40B4-BE49-F238E27FC236}">
                <a16:creationId xmlns:a16="http://schemas.microsoft.com/office/drawing/2014/main" id="{8946B48B-5144-C2DE-D744-1D17ED0CB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617" y="268391"/>
            <a:ext cx="9302371" cy="158823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Compliance Policy Follow-up When Contributions are Withheld But Not Remitted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080FC4C6-F7CD-4207-A795-9C448AF99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chemeClr val="bg1"/>
                </a:solidFill>
              </a:r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Logo, company name">
            <a:extLst>
              <a:ext uri="{FF2B5EF4-FFF2-40B4-BE49-F238E27FC236}">
                <a16:creationId xmlns:a16="http://schemas.microsoft.com/office/drawing/2014/main" id="{A2E8605A-93BB-9F7A-CD70-54DDD534C5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862" y="268391"/>
            <a:ext cx="1928647" cy="1397994"/>
          </a:xfrm>
          <a:prstGeom prst="rect">
            <a:avLst/>
          </a:prstGeom>
        </p:spPr>
      </p:pic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7E997D96-BBEB-9DBD-CFB5-E4632B5A97A4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4127517420"/>
              </p:ext>
            </p:extLst>
          </p:nvPr>
        </p:nvGraphicFramePr>
        <p:xfrm>
          <a:off x="326472" y="1560675"/>
          <a:ext cx="10515600" cy="478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28149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703BC7B-D836-3B37-912E-0FA40D61C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5226" y="57549"/>
            <a:ext cx="11747383" cy="6216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4">
            <a:extLst>
              <a:ext uri="{FF2B5EF4-FFF2-40B4-BE49-F238E27FC236}">
                <a16:creationId xmlns:a16="http://schemas.microsoft.com/office/drawing/2014/main" id="{8946B48B-5144-C2DE-D744-1D17ED0CB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491" y="268391"/>
            <a:ext cx="9266497" cy="103190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Compliance Policy Follow-up When Contributions are Withheld But Not Remitted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080FC4C6-F7CD-4207-A795-9C448AF99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chemeClr val="bg1"/>
                </a:solidFill>
              </a:r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Logo, company name">
            <a:extLst>
              <a:ext uri="{FF2B5EF4-FFF2-40B4-BE49-F238E27FC236}">
                <a16:creationId xmlns:a16="http://schemas.microsoft.com/office/drawing/2014/main" id="{A2E8605A-93BB-9F7A-CD70-54DDD534C5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066" y="268391"/>
            <a:ext cx="1703443" cy="1234753"/>
          </a:xfrm>
          <a:prstGeom prst="rect">
            <a:avLst/>
          </a:prstGeom>
        </p:spPr>
      </p:pic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26FFAF63-27E2-829E-94AB-8E5649393D6A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538138333"/>
              </p:ext>
            </p:extLst>
          </p:nvPr>
        </p:nvGraphicFramePr>
        <p:xfrm>
          <a:off x="838200" y="2021746"/>
          <a:ext cx="10515600" cy="463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CE07772-36A4-1C16-E3C7-91E21BE11BDD}"/>
              </a:ext>
            </a:extLst>
          </p:cNvPr>
          <p:cNvSpPr txBox="1"/>
          <p:nvPr/>
        </p:nvSpPr>
        <p:spPr>
          <a:xfrm>
            <a:off x="738230" y="1359017"/>
            <a:ext cx="9622173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law stating that penalties should be commensurate with the penalties for not remitting state-tax withholding should be replaced with the following:</a:t>
            </a:r>
          </a:p>
        </p:txBody>
      </p:sp>
    </p:spTree>
    <p:extLst>
      <p:ext uri="{BB962C8B-B14F-4D97-AF65-F5344CB8AC3E}">
        <p14:creationId xmlns:p14="http://schemas.microsoft.com/office/powerpoint/2010/main" val="1180689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216025"/>
          </a:xfrm>
        </p:spPr>
        <p:txBody>
          <a:bodyPr vert="horz" lIns="0" tIns="182880" rIns="0" bIns="182880" rtlCol="0" anchor="ctr">
            <a:normAutofit/>
          </a:bodyPr>
          <a:lstStyle/>
          <a:p>
            <a:pPr algn="ctr"/>
            <a:r>
              <a:rPr lang="en-US" sz="2800" dirty="0"/>
              <a:t>Request for Proposal to Hire an Operational Consultant</a:t>
            </a:r>
            <a:endParaRPr lang="en-US" sz="28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6E36B055-49D4-9748-DBF6-C0FD0E79F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A2DD6DAA-833E-45B5-B917-D986076B50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38" y="5368277"/>
            <a:ext cx="1774863" cy="1286523"/>
          </a:xfrm>
          <a:prstGeom prst="rect">
            <a:avLst/>
          </a:prstGeom>
        </p:spPr>
      </p:pic>
      <p:pic>
        <p:nvPicPr>
          <p:cNvPr id="9" name="Picture Placeholder 3" descr="Collaborative meeting table">
            <a:extLst>
              <a:ext uri="{FF2B5EF4-FFF2-40B4-BE49-F238E27FC236}">
                <a16:creationId xmlns:a16="http://schemas.microsoft.com/office/drawing/2014/main" id="{359F84BB-2756-4EF9-01FF-C50A1A2A65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4" r="16280"/>
          <a:stretch/>
        </p:blipFill>
        <p:spPr>
          <a:xfrm>
            <a:off x="436927" y="2380654"/>
            <a:ext cx="3112801" cy="264400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8F84BB5-BBFD-724E-AE79-20A9A1A4E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90951" y="1476376"/>
            <a:ext cx="8220074" cy="5178424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800" dirty="0"/>
              <a:t>       Where a consultant could provide advice:</a:t>
            </a: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</a:rPr>
              <a:t>Assist the Board in deciding whether to create a new plan or enter a partnership with other states.</a:t>
            </a: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</a:rPr>
              <a:t>Review the Requests for Proposal if the Board decides to create a stand-alone program or review the requests to enter into a Joint Powers Agreement if the Board decides to enter into a partnership.</a:t>
            </a: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</a:rPr>
              <a:t>Advise on best practices regarding Program implementation, ongoing administration, fee structure, and marketing.</a:t>
            </a: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</a:rPr>
              <a:t>Provide ongoing advice regarding industry developments, legislative or regulatory changes, marketing and outreach, governance policies and risk management.</a:t>
            </a: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</a:rPr>
              <a:t>Develop metrics to measure the success of the Program.</a:t>
            </a: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</a:rPr>
              <a:t>Identify Program weaknesses.</a:t>
            </a: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</a:rPr>
              <a:t>Perform a long-term budget projection to determine the financial viability of the Program.</a:t>
            </a:r>
          </a:p>
          <a:p>
            <a:pPr marL="0" marR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400" kern="1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42715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94257-3FDD-91DD-DF73-3396CC1FB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3600"/>
            </a:br>
            <a:r>
              <a:rPr lang="en-US" sz="3600"/>
              <a:t>Annual Board Report</a:t>
            </a:r>
            <a:br>
              <a:rPr lang="en-US" sz="3600"/>
            </a:br>
            <a:r>
              <a:rPr lang="en-US" sz="1800"/>
              <a:t>January 2025</a:t>
            </a:r>
            <a:br>
              <a:rPr lang="en-US" sz="1100"/>
            </a:b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B83BD-944A-8BBD-B9B7-9C183582B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9DFAC1-13CB-C538-5F5B-681F84FF57BA}"/>
              </a:ext>
            </a:extLst>
          </p:cNvPr>
          <p:cNvSpPr txBox="1"/>
          <p:nvPr/>
        </p:nvSpPr>
        <p:spPr>
          <a:xfrm>
            <a:off x="3923485" y="4609566"/>
            <a:ext cx="8030827" cy="176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report will also include the following:</a:t>
            </a:r>
          </a:p>
          <a:p>
            <a:pPr marL="342900" marR="0" lvl="0" indent="-342900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Estimated impact of the Program on social safety net programs</a:t>
            </a:r>
          </a:p>
          <a:p>
            <a:pPr marL="342900" marR="0" lvl="0" indent="-342900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Penalties and violations for noncompliance and disciplinary actions for enforcement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3CE957-EAE3-BFF5-A0D4-BA2E6D5D2E14}"/>
              </a:ext>
            </a:extLst>
          </p:cNvPr>
          <p:cNvSpPr txBox="1"/>
          <p:nvPr/>
        </p:nvSpPr>
        <p:spPr>
          <a:xfrm>
            <a:off x="4180747" y="3853542"/>
            <a:ext cx="5490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Board may want to include other data in the future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601C94-3D9F-5C77-29EF-861B56301667}"/>
              </a:ext>
            </a:extLst>
          </p:cNvPr>
          <p:cNvSpPr txBox="1"/>
          <p:nvPr/>
        </p:nvSpPr>
        <p:spPr>
          <a:xfrm>
            <a:off x="4248508" y="1602716"/>
            <a:ext cx="67111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Law Requires the Annual Report To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Total plan assets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Number of participating employers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Number of participating savers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Average contribution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Number of participants who have opted out of the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Plan expenses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09CEF9-0D53-1E7D-2FAD-5B0FC04FB55C}"/>
              </a:ext>
            </a:extLst>
          </p:cNvPr>
          <p:cNvSpPr txBox="1"/>
          <p:nvPr/>
        </p:nvSpPr>
        <p:spPr>
          <a:xfrm>
            <a:off x="1102909" y="1985693"/>
            <a:ext cx="24961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Required 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Minnesota Statutes,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Chapter 187.08</a:t>
            </a:r>
          </a:p>
          <a:p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Subdivision 8, section 10</a:t>
            </a:r>
            <a:endParaRPr lang="en-US" dirty="0"/>
          </a:p>
        </p:txBody>
      </p:sp>
      <p:pic>
        <p:nvPicPr>
          <p:cNvPr id="11" name="Picture 10" descr="Magnifying glass showing decling performance">
            <a:extLst>
              <a:ext uri="{FF2B5EF4-FFF2-40B4-BE49-F238E27FC236}">
                <a16:creationId xmlns:a16="http://schemas.microsoft.com/office/drawing/2014/main" id="{FEBDFF35-78B4-1197-978B-1482DCEE4D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77314"/>
            <a:ext cx="2555631" cy="1703339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67ACB4F2-252C-242A-E1CE-6234CB0611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788" y="1390366"/>
            <a:ext cx="1785827" cy="82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56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94257-3FDD-91DD-DF73-3396CC1FB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3600" dirty="0"/>
            </a:br>
            <a:r>
              <a:rPr lang="en-US" sz="4400" b="1" dirty="0"/>
              <a:t>Proposed 2025 Law Changes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B83BD-944A-8BBD-B9B7-9C183582B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BAC8200-C390-0561-AB12-F7772D99FA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5989331"/>
              </p:ext>
            </p:extLst>
          </p:nvPr>
        </p:nvGraphicFramePr>
        <p:xfrm>
          <a:off x="0" y="1426128"/>
          <a:ext cx="12048558" cy="543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E7D28E1-2F66-6951-E58D-126C210876D5}"/>
              </a:ext>
            </a:extLst>
          </p:cNvPr>
          <p:cNvSpPr txBox="1"/>
          <p:nvPr/>
        </p:nvSpPr>
        <p:spPr>
          <a:xfrm>
            <a:off x="111095" y="1680530"/>
            <a:ext cx="11937464" cy="532453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tx2"/>
                </a:solidFill>
              </a:rPr>
              <a:t>Withdrawals and Distributions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Delay implementation of lifetime income options to July 1, 2028</a:t>
            </a:r>
          </a:p>
          <a:p>
            <a:r>
              <a:rPr lang="en-US" sz="2000" b="1" dirty="0">
                <a:solidFill>
                  <a:schemeClr val="tx2"/>
                </a:solidFill>
              </a:rPr>
              <a:t>Employer Distribution of Program Information 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tx2"/>
                </a:solidFill>
              </a:rPr>
              <a:t>During Initial Enrollment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Maintain requirement that materials will be provided to employees at least 30 days prior to withholding their first contribution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tx2"/>
                </a:solidFill>
              </a:rPr>
              <a:t>Future Hires after Initial Enrollment Period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Information must be distributed within 30 days of hire date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Eliminate the language that reads “if the covered employee does not elect to opt out of the program”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tx2"/>
                </a:solidFill>
              </a:rPr>
              <a:t>Conflict of Interest; Economic Interest Statement for the Executive Director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Executive Director must follow same conflict of interest as required of the 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Executive Director must file an economic interest statement with the Campaign Finance and Public Disclosure 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474ED204-8B96-B8D8-7C4B-3EA79E2381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90" y="136525"/>
            <a:ext cx="1462668" cy="106022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991096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 descr="Text&#10;&#10;Description automatically generated">
            <a:extLst>
              <a:ext uri="{FF2B5EF4-FFF2-40B4-BE49-F238E27FC236}">
                <a16:creationId xmlns:a16="http://schemas.microsoft.com/office/drawing/2014/main" id="{EABA6184-7149-4C2E-5879-353E03BCE7F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" y="68847"/>
            <a:ext cx="1854200" cy="856687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B83BD-944A-8BBD-B9B7-9C183582B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87E9875-D46C-415B-13EE-FF19A15A7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753324"/>
              </p:ext>
            </p:extLst>
          </p:nvPr>
        </p:nvGraphicFramePr>
        <p:xfrm>
          <a:off x="87085" y="914409"/>
          <a:ext cx="12017829" cy="5468445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6026020">
                  <a:extLst>
                    <a:ext uri="{9D8B030D-6E8A-4147-A177-3AD203B41FA5}">
                      <a16:colId xmlns:a16="http://schemas.microsoft.com/office/drawing/2014/main" val="1668637540"/>
                    </a:ext>
                  </a:extLst>
                </a:gridCol>
                <a:gridCol w="5991809">
                  <a:extLst>
                    <a:ext uri="{9D8B030D-6E8A-4147-A177-3AD203B41FA5}">
                      <a16:colId xmlns:a16="http://schemas.microsoft.com/office/drawing/2014/main" val="2926407148"/>
                    </a:ext>
                  </a:extLst>
                </a:gridCol>
              </a:tblGrid>
              <a:tr h="2543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Create a Stand-Alone Program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29" marR="654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Partnership with Existing Program in Other States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29" marR="654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9056146"/>
                  </a:ext>
                </a:extLst>
              </a:tr>
              <a:tr h="2543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</a:rPr>
                        <a:t>Decide what investments to offer</a:t>
                      </a:r>
                      <a:endParaRPr lang="en-US" sz="14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29" marR="654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</a:rPr>
                        <a:t>Investment choices are pre-determined</a:t>
                      </a:r>
                      <a:endParaRPr lang="en-US" sz="14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29" marR="654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163587"/>
                  </a:ext>
                </a:extLst>
              </a:tr>
              <a:tr h="2543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>
                          <a:effectLst/>
                        </a:rPr>
                        <a:t>Hire a Record Keeper</a:t>
                      </a:r>
                      <a:endParaRPr lang="en-US" sz="14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29" marR="654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</a:rPr>
                        <a:t>Record Keeper is pre-determined</a:t>
                      </a:r>
                      <a:endParaRPr lang="en-US" sz="14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29" marR="654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8278903"/>
                  </a:ext>
                </a:extLst>
              </a:tr>
              <a:tr h="2543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</a:rPr>
                        <a:t>Total authority of how fees are assessed</a:t>
                      </a:r>
                      <a:endParaRPr lang="en-US" sz="14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29" marR="654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</a:rPr>
                        <a:t>Fees are pre-determined with minimal flexibility</a:t>
                      </a:r>
                      <a:endParaRPr lang="en-US" sz="14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29" marR="654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3388137"/>
                  </a:ext>
                </a:extLst>
              </a:tr>
              <a:tr h="5204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</a:rPr>
                        <a:t>Do you want field representatives provided by record keeper</a:t>
                      </a:r>
                      <a:endParaRPr lang="en-US" sz="14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29" marR="654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</a:rPr>
                        <a:t>Partnership determines whether field representatives are provided by record keeper</a:t>
                      </a:r>
                      <a:endParaRPr lang="en-US" sz="14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29" marR="654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2986477"/>
                  </a:ext>
                </a:extLst>
              </a:tr>
              <a:tr h="10375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</a:rPr>
                        <a:t>More control over interactive transactional web site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</a:rPr>
                        <a:t>Program can offer its own web site which provides access to the transactional web site</a:t>
                      </a:r>
                      <a:endParaRPr lang="en-US" sz="14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29" marR="654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</a:rPr>
                        <a:t>Interactive transactional web site can be slightly customized for each state, but within an established template.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</a:rPr>
                        <a:t>Program can offer its own web site which provides access to the transactional web site</a:t>
                      </a:r>
                      <a:endParaRPr lang="en-US" sz="14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29" marR="654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9020071"/>
                  </a:ext>
                </a:extLst>
              </a:tr>
              <a:tr h="3087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</a:rPr>
                        <a:t>Can request access to customized reports</a:t>
                      </a:r>
                      <a:endParaRPr lang="en-US" sz="14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29" marR="654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</a:rPr>
                        <a:t>Standard reports</a:t>
                      </a:r>
                      <a:endParaRPr lang="en-US" sz="14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29" marR="654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499904"/>
                  </a:ext>
                </a:extLst>
              </a:tr>
              <a:tr h="3316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</a:rPr>
                        <a:t>Direct Fiduciary Oversight</a:t>
                      </a:r>
                      <a:endParaRPr lang="en-US" sz="14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29" marR="654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</a:rPr>
                        <a:t>Fiduciary Oversight is through a committee process</a:t>
                      </a:r>
                      <a:endParaRPr lang="en-US" sz="14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29" marR="654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6892950"/>
                  </a:ext>
                </a:extLst>
              </a:tr>
              <a:tr h="3189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</a:rPr>
                        <a:t>More control over Program details</a:t>
                      </a:r>
                      <a:endParaRPr lang="en-US" sz="14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29" marR="654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</a:rPr>
                        <a:t>Partnership controls Program details</a:t>
                      </a:r>
                      <a:endParaRPr lang="en-US" sz="14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29" marR="654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8142424"/>
                  </a:ext>
                </a:extLst>
              </a:tr>
              <a:tr h="10252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</a:rPr>
                        <a:t>Significantly higher initial cost since Record Keeper has more financial risk with a stand-alone Program.  (How fast does the Program grow? How many people opt out?  How many employers will start their own retirement Program? How much does the Program want to customize?)</a:t>
                      </a:r>
                      <a:endParaRPr lang="en-US" sz="14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29" marR="654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</a:rPr>
                        <a:t>Lower initial cost since Record Keeper has already established revenue and can spread the risk among several programs.  Little customization.</a:t>
                      </a:r>
                      <a:endParaRPr lang="en-US" sz="14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29" marR="654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8088055"/>
                  </a:ext>
                </a:extLst>
              </a:tr>
              <a:tr h="5947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</a:rPr>
                        <a:t>Higher ongoing cost during five-year term of the contract. The record keeper wants to make a profit</a:t>
                      </a:r>
                      <a:endParaRPr lang="en-US" sz="14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29" marR="654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</a:rPr>
                        <a:t>Lower ongoing cost during five-year term of the Agreement. The start-up costs are lower, and the risk is spread among several Programs</a:t>
                      </a:r>
                      <a:endParaRPr lang="en-US" sz="14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29" marR="654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6977400"/>
                  </a:ext>
                </a:extLst>
              </a:tr>
              <a:tr h="3139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>
                          <a:effectLst/>
                        </a:rPr>
                        <a:t>Longer implementation time</a:t>
                      </a:r>
                      <a:endParaRPr lang="en-US" sz="14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29" marR="654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</a:rPr>
                        <a:t>Shorter implementation time</a:t>
                      </a:r>
                      <a:endParaRPr lang="en-US" sz="14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29" marR="654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168940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CBD80F04-284E-299C-09FF-EF8F342ED673}"/>
              </a:ext>
            </a:extLst>
          </p:cNvPr>
          <p:cNvSpPr txBox="1"/>
          <p:nvPr/>
        </p:nvSpPr>
        <p:spPr>
          <a:xfrm>
            <a:off x="3144416" y="150187"/>
            <a:ext cx="6214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Create a New Program or Join a Partnership</a:t>
            </a:r>
          </a:p>
        </p:txBody>
      </p:sp>
    </p:spTree>
    <p:extLst>
      <p:ext uri="{BB962C8B-B14F-4D97-AF65-F5344CB8AC3E}">
        <p14:creationId xmlns:p14="http://schemas.microsoft.com/office/powerpoint/2010/main" val="751016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94257-3FDD-91DD-DF73-3396CC1FB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688" y="167779"/>
            <a:ext cx="11116112" cy="1216025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Establishment of a Board Committee to Facilitate the Selection of a Record Keeper or a Partnership with Another State-facilitated Auto-IRA Program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B83BD-944A-8BBD-B9B7-9C183582B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0F0F99CC-DFDB-ED6F-4E6B-D2A36661A9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6237"/>
            <a:ext cx="1462668" cy="1060226"/>
          </a:xfrm>
          <a:prstGeom prst="rect">
            <a:avLst/>
          </a:prstGeom>
          <a:effectLst>
            <a:softEdge rad="127000"/>
          </a:effectLst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6777A44C-84E0-FE74-2FDD-3733C3370E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434810"/>
              </p:ext>
            </p:extLst>
          </p:nvPr>
        </p:nvGraphicFramePr>
        <p:xfrm>
          <a:off x="362125" y="1916714"/>
          <a:ext cx="11541853" cy="31091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3765">
                  <a:extLst>
                    <a:ext uri="{9D8B030D-6E8A-4147-A177-3AD203B41FA5}">
                      <a16:colId xmlns:a16="http://schemas.microsoft.com/office/drawing/2014/main" val="3680880710"/>
                    </a:ext>
                  </a:extLst>
                </a:gridCol>
                <a:gridCol w="1199626">
                  <a:extLst>
                    <a:ext uri="{9D8B030D-6E8A-4147-A177-3AD203B41FA5}">
                      <a16:colId xmlns:a16="http://schemas.microsoft.com/office/drawing/2014/main" val="106622771"/>
                    </a:ext>
                  </a:extLst>
                </a:gridCol>
                <a:gridCol w="5806162">
                  <a:extLst>
                    <a:ext uri="{9D8B030D-6E8A-4147-A177-3AD203B41FA5}">
                      <a16:colId xmlns:a16="http://schemas.microsoft.com/office/drawing/2014/main" val="4285048443"/>
                    </a:ext>
                  </a:extLst>
                </a:gridCol>
                <a:gridCol w="242300">
                  <a:extLst>
                    <a:ext uri="{9D8B030D-6E8A-4147-A177-3AD203B41FA5}">
                      <a16:colId xmlns:a16="http://schemas.microsoft.com/office/drawing/2014/main" val="1237884964"/>
                    </a:ext>
                  </a:extLst>
                </a:gridCol>
              </a:tblGrid>
              <a:tr h="10363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Hire an operational consultant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January 15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                               April 15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40664438"/>
                  </a:ext>
                </a:extLst>
              </a:tr>
              <a:tr h="1036368">
                <a:tc>
                  <a:txBody>
                    <a:bodyPr/>
                    <a:lstStyle/>
                    <a:p>
                      <a:r>
                        <a:rPr lang="en-US" dirty="0"/>
                        <a:t>Permanent Executive Director Search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January 15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                                                                   May 1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6736230"/>
                  </a:ext>
                </a:extLst>
              </a:tr>
              <a:tr h="1036368">
                <a:tc>
                  <a:txBody>
                    <a:bodyPr/>
                    <a:lstStyle/>
                    <a:p>
                      <a:r>
                        <a:rPr lang="en-US" dirty="0"/>
                        <a:t>Solicit Proposals for Record Keeping or Joining a Partnership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               March 1                                                                June 1 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2310999"/>
                  </a:ext>
                </a:extLst>
              </a:tr>
            </a:tbl>
          </a:graphicData>
        </a:graphic>
      </p:graphicFrame>
      <p:sp>
        <p:nvSpPr>
          <p:cNvPr id="25" name="Arrow: Right 24">
            <a:extLst>
              <a:ext uri="{FF2B5EF4-FFF2-40B4-BE49-F238E27FC236}">
                <a16:creationId xmlns:a16="http://schemas.microsoft.com/office/drawing/2014/main" id="{927722D9-2375-69AA-F15C-D01C88526282}"/>
              </a:ext>
            </a:extLst>
          </p:cNvPr>
          <p:cNvSpPr/>
          <p:nvPr/>
        </p:nvSpPr>
        <p:spPr>
          <a:xfrm>
            <a:off x="6771567" y="2035321"/>
            <a:ext cx="1828801" cy="284637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F79E1DA9-E3D2-40C0-D44E-E40561441107}"/>
              </a:ext>
            </a:extLst>
          </p:cNvPr>
          <p:cNvSpPr/>
          <p:nvPr/>
        </p:nvSpPr>
        <p:spPr>
          <a:xfrm>
            <a:off x="6702801" y="3007839"/>
            <a:ext cx="2600589" cy="284637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D93F15E6-633E-7EDB-FF83-891B1BECBF1A}"/>
              </a:ext>
            </a:extLst>
          </p:cNvPr>
          <p:cNvSpPr/>
          <p:nvPr/>
        </p:nvSpPr>
        <p:spPr>
          <a:xfrm>
            <a:off x="8100967" y="4041995"/>
            <a:ext cx="2404845" cy="284637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46DDCC-E7FB-0737-8EFF-870ADC8DF541}"/>
              </a:ext>
            </a:extLst>
          </p:cNvPr>
          <p:cNvSpPr txBox="1"/>
          <p:nvPr/>
        </p:nvSpPr>
        <p:spPr>
          <a:xfrm>
            <a:off x="494067" y="4973953"/>
            <a:ext cx="11169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*An alternative would be to direct the Interim Director to handle the RFP process and have the State Board of Investment Staff</a:t>
            </a:r>
          </a:p>
          <a:p>
            <a:r>
              <a:rPr lang="en-US" sz="1600" dirty="0"/>
              <a:t> and the consultant present results to the full Board.</a:t>
            </a:r>
          </a:p>
        </p:txBody>
      </p:sp>
    </p:spTree>
    <p:extLst>
      <p:ext uri="{BB962C8B-B14F-4D97-AF65-F5344CB8AC3E}">
        <p14:creationId xmlns:p14="http://schemas.microsoft.com/office/powerpoint/2010/main" val="3055252556"/>
      </p:ext>
    </p:extLst>
  </p:cSld>
  <p:clrMapOvr>
    <a:masterClrMapping/>
  </p:clrMapOvr>
</p:sld>
</file>

<file path=ppt/theme/theme1.xml><?xml version="1.0" encoding="utf-8"?>
<a:theme xmlns:a="http://schemas.openxmlformats.org/drawingml/2006/main" name="Minnesota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1C52F40-67C2-4B9E-AB53-0C284448C0A9}" vid="{3F781F3A-573A-4CCD-BFB9-F89AE60FD9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8A56FF14D494BB783E9AD571460B6" ma:contentTypeVersion="12" ma:contentTypeDescription="Create a new document." ma:contentTypeScope="" ma:versionID="8b4d6df7b3cd89849a44057b5590297e">
  <xsd:schema xmlns:xsd="http://www.w3.org/2001/XMLSchema" xmlns:xs="http://www.w3.org/2001/XMLSchema" xmlns:p="http://schemas.microsoft.com/office/2006/metadata/properties" xmlns:ns2="47525ce4-260b-40f3-9846-25b811e3622c" xmlns:ns3="49b2b308-cd05-4541-a8b2-17944a20dfa0" targetNamespace="http://schemas.microsoft.com/office/2006/metadata/properties" ma:root="true" ma:fieldsID="dd8e43166fd6f735c698293537e16ce9" ns2:_="" ns3:_="">
    <xsd:import namespace="47525ce4-260b-40f3-9846-25b811e3622c"/>
    <xsd:import namespace="49b2b308-cd05-4541-a8b2-17944a20df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525ce4-260b-40f3-9846-25b811e362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19cb8a3-2c43-49ff-bdd4-56a41dc47c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b2b308-cd05-4541-a8b2-17944a20dfa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da12ea8-cdae-4325-b514-4ee5653fed2c}" ma:internalName="TaxCatchAll" ma:showField="CatchAllData" ma:web="49b2b308-cd05-4541-a8b2-17944a20df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9b2b308-cd05-4541-a8b2-17944a20dfa0" xsi:nil="true"/>
    <lcf76f155ced4ddcb4097134ff3c332f xmlns="47525ce4-260b-40f3-9846-25b811e3622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B2A9931-8941-40CD-8F07-F552C299BEB0}"/>
</file>

<file path=customXml/itemProps2.xml><?xml version="1.0" encoding="utf-8"?>
<ds:datastoreItem xmlns:ds="http://schemas.openxmlformats.org/officeDocument/2006/customXml" ds:itemID="{67F4349A-22F7-4A2D-8CA5-43DDCD6795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78B604-9059-4F1C-B8E2-C96A71A964D2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49b2b308-cd05-4541-a8b2-17944a20dfa0"/>
    <ds:schemaRef ds:uri="47525ce4-260b-40f3-9846-25b811e3622c"/>
  </ds:schemaRefs>
</ds:datastoreItem>
</file>

<file path=docMetadata/LabelInfo.xml><?xml version="1.0" encoding="utf-8"?>
<clbl:labelList xmlns:clbl="http://schemas.microsoft.com/office/2020/mipLabelMetadata">
  <clbl:label id="{eb14b046-24c4-4519-8f26-b89c2159828c}" enabled="0" method="" siteId="{eb14b046-24c4-4519-8f26-b89c2159828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SCRP PowerPoint Test</Template>
  <TotalTime>1106</TotalTime>
  <Words>1158</Words>
  <Application>Microsoft Office PowerPoint</Application>
  <PresentationFormat>Widescreen</PresentationFormat>
  <Paragraphs>156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Symbol</vt:lpstr>
      <vt:lpstr>Minnesota</vt:lpstr>
      <vt:lpstr>Board Meeting</vt:lpstr>
      <vt:lpstr>Default Contribution Rates, Default Escalation Rates, Maximum and Minimum Contributions</vt:lpstr>
      <vt:lpstr>Compliance Policy Follow-up When Contributions are Withheld But Not Remitted</vt:lpstr>
      <vt:lpstr>Compliance Policy Follow-up When Contributions are Withheld But Not Remitted</vt:lpstr>
      <vt:lpstr>Request for Proposal to Hire an Operational Consultant</vt:lpstr>
      <vt:lpstr> Annual Board Report January 2025 </vt:lpstr>
      <vt:lpstr> Proposed 2025 Law Changes</vt:lpstr>
      <vt:lpstr>PowerPoint Presentation</vt:lpstr>
      <vt:lpstr>Establishment of a Board Committee to Facilitate the Selection of a Record Keeper or a Partnership with Another State-facilitated Auto-IRA Program </vt:lpstr>
      <vt:lpstr>Thank You!</vt:lpstr>
    </vt:vector>
  </TitlesOfParts>
  <Company>State of MN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Meeting</dc:title>
  <dc:subject/>
  <dc:creator>Martinez, Kristi (SCRB)</dc:creator>
  <cp:keywords/>
  <dc:description/>
  <cp:lastModifiedBy>Martinez, Kristi (SCRB)</cp:lastModifiedBy>
  <cp:revision>36</cp:revision>
  <cp:lastPrinted>2017-03-14T16:27:36Z</cp:lastPrinted>
  <dcterms:created xsi:type="dcterms:W3CDTF">2024-12-31T16:39:50Z</dcterms:created>
  <dcterms:modified xsi:type="dcterms:W3CDTF">2025-01-09T20:04:14Z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version">
    <vt:lpwstr>2.1</vt:lpwstr>
  </property>
  <property fmtid="{D5CDD505-2E9C-101B-9397-08002B2CF9AE}" pid="3" name="ContentTypeId">
    <vt:lpwstr>0x0101008588A56FF14D494BB783E9AD571460B6</vt:lpwstr>
  </property>
</Properties>
</file>