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</p:sldMasterIdLst>
  <p:notesMasterIdLst>
    <p:notesMasterId r:id="rId14"/>
  </p:notesMasterIdLst>
  <p:handoutMasterIdLst>
    <p:handoutMasterId r:id="rId15"/>
  </p:handoutMasterIdLst>
  <p:sldIdLst>
    <p:sldId id="711" r:id="rId5"/>
    <p:sldId id="722" r:id="rId6"/>
    <p:sldId id="293" r:id="rId7"/>
    <p:sldId id="721" r:id="rId8"/>
    <p:sldId id="277" r:id="rId9"/>
    <p:sldId id="727" r:id="rId10"/>
    <p:sldId id="728" r:id="rId11"/>
    <p:sldId id="269" r:id="rId12"/>
    <p:sldId id="268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EAE7D09-3263-D071-997F-363DB59DAD7C}" name="Majors, Marc (DEED)" initials="M(" userId="S::marc.majors@state.mn.us::82a50a40-afae-48b5-9584-b98d04e9975e" providerId="AD"/>
  <p188:author id="{2A790D0E-7842-A6AA-D3D2-C817A767D251}" name="Dannen, Darielle (DEED)" initials="DD(" userId="S::Darielle.Dannen@state.mn.us::465d9577-48b0-43eb-8980-0fdb4926170f" providerId="AD"/>
  <p188:author id="{5AF5AE2C-7B61-186B-6E1C-E30CB77EA9D9}" name="Caldwell, Samantha (DEED)" initials="CS(" userId="S::Samantha.Caldwell@state.mn.us::eeeea90e-1726-4f95-bfe2-18f4c1d63fe4" providerId="AD"/>
  <p188:author id="{2AD3343C-42DB-AA84-6979-E6FEBC4147C8}" name="Rowe, Evan (DEED)" initials="R(" userId="S::evan.rowe@state.mn.us::9553a76a-4ca2-4329-95ca-d4afede985e6" providerId="AD"/>
  <p188:author id="{7D0B7D3E-C758-08BA-0CBC-CE0E5F8A8B98}" name="Grove, Steve (DEED)" initials="G(" userId="S::s.grove@state.mn.us::95e496ff-a9fb-479d-a134-17d60efbca8a" providerId="AD"/>
  <p188:author id="{0698CF40-E88F-F99D-0679-CFA35F18896E}" name="Cordes-Mayo, Alicia (DEED)" initials="C(" userId="S::alicia.cordes-mayo@state.mn.us::b502271d-1b35-48ba-bc60-33c21cc0db65" providerId="AD"/>
  <p188:author id="{375212D3-9508-B6B8-4F16-788EE0BAFD93}" name="McKinnon, Kevin (DEED)" initials="M(" userId="S::kevin.mckinnon@state.mn.us::d742f753-f1a2-4eec-8930-a2713d2626d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w, Stephanie (DEED)" initials="SS(" lastIdx="37" clrIdx="0">
    <p:extLst>
      <p:ext uri="{19B8F6BF-5375-455C-9EA6-DF929625EA0E}">
        <p15:presenceInfo xmlns:p15="http://schemas.microsoft.com/office/powerpoint/2012/main" userId="S::Stephanie.Shaw@state.mn.us::538d7590-4c95-4f9d-b83b-a40c6869e76d" providerId="AD"/>
      </p:ext>
    </p:extLst>
  </p:cmAuthor>
  <p:cmAuthor id="2" name="Dannen, Darielle (DEED)" initials="D(" lastIdx="22" clrIdx="1">
    <p:extLst>
      <p:ext uri="{19B8F6BF-5375-455C-9EA6-DF929625EA0E}">
        <p15:presenceInfo xmlns:p15="http://schemas.microsoft.com/office/powerpoint/2012/main" userId="S::darielle.dannen@state.mn.us::465d9577-48b0-43eb-8980-0fdb4926170f" providerId="AD"/>
      </p:ext>
    </p:extLst>
  </p:cmAuthor>
  <p:cmAuthor id="3" name="Winge, Laura (DEED)" initials="WL(" lastIdx="6" clrIdx="2">
    <p:extLst>
      <p:ext uri="{19B8F6BF-5375-455C-9EA6-DF929625EA0E}">
        <p15:presenceInfo xmlns:p15="http://schemas.microsoft.com/office/powerpoint/2012/main" userId="S::Laura.Winge@state.mn.us::b4d7329e-c03c-4bcd-ba51-e226d2512d5d" providerId="AD"/>
      </p:ext>
    </p:extLst>
  </p:cmAuthor>
  <p:cmAuthor id="4" name="Bowdry, Deven (DEED)" initials="B(" lastIdx="1" clrIdx="3">
    <p:extLst>
      <p:ext uri="{19B8F6BF-5375-455C-9EA6-DF929625EA0E}">
        <p15:presenceInfo xmlns:p15="http://schemas.microsoft.com/office/powerpoint/2012/main" userId="S::deven.bowdry@state.mn.us::a67a1b63-9e61-4850-b2f7-6e1051a5db3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65"/>
    <a:srgbClr val="78BE21"/>
    <a:srgbClr val="000000"/>
    <a:srgbClr val="E8E8E8"/>
    <a:srgbClr val="0D0D0D"/>
    <a:srgbClr val="B20738"/>
    <a:srgbClr val="00A3E2"/>
    <a:srgbClr val="2C2C2C"/>
    <a:srgbClr val="F5F5F5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34DB66-78AC-74C1-A643-8273BB366F2F}" v="20" dt="2023-06-05T15:53:18.451"/>
    <p1510:client id="{B7CC8177-13B9-AC33-7867-81308F5FF8E6}" v="13" dt="2023-06-05T14:05:55.686"/>
    <p1510:client id="{D59AC372-2C4F-B1E0-27B9-D75A6CC63605}" v="23" dt="2023-06-15T21:15:29.4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Calibri" panose="020F0502020204030204" pitchFamily="34" charset="0"/>
              </a:rPr>
              <a:t>9/25/2023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178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266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033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373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185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E5E0E8-0788-4797-9983-C2C2D26038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2953758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rgbClr val="003865"/>
                </a:solidFill>
              </a:defRPr>
            </a:lvl1pPr>
          </a:lstStyle>
          <a:p>
            <a:r>
              <a:rPr lang="en-US"/>
              <a:t>Click to enter the slideshow title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4406286"/>
            <a:ext cx="10515600" cy="71146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D7ED242C-24FB-43A0-BCB6-43756FC812F6}" type="datetime1">
              <a:rPr lang="en-US" smtClean="0"/>
              <a:t>9/25/2023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10515600" cy="4788393"/>
          </a:xfrm>
          <a:noFill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0960E9-F618-4D3C-A13D-633B9C5E32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54763"/>
            <a:ext cx="1925917" cy="168295"/>
          </a:xfrm>
          <a:prstGeom prst="rect">
            <a:avLst/>
          </a:prstGeom>
        </p:spPr>
      </p:pic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9/25/2023</a:t>
            </a:fld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Blue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9/25/2023</a:t>
            </a:fld>
            <a:endParaRPr lang="en-US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igh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86B23F-38FC-49BD-83FB-47515709C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54763"/>
            <a:ext cx="1925917" cy="168295"/>
          </a:xfrm>
          <a:prstGeom prst="rect">
            <a:avLst/>
          </a:prstGeom>
        </p:spPr>
      </p:pic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, Image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B91AA0-3BA7-4036-A3DA-317C6C4FFA29}" type="datetime1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253926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, Image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9/25/2023</a:t>
            </a:fld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Blue, Image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9/25/2023</a:t>
            </a:fld>
            <a:endParaRPr lang="en-US" dirty="0"/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ight Gray, Image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3889DEE-3C1B-4241-958E-773D926E4D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54763"/>
            <a:ext cx="1925917" cy="168295"/>
          </a:xfrm>
          <a:prstGeom prst="rect">
            <a:avLst/>
          </a:prstGeom>
        </p:spPr>
      </p:pic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Vertical)">
    <p:bg bwMode="gray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2139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33272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6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DD21366-A0C8-424F-AB52-92ADBFEF7A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54763"/>
            <a:ext cx="1925917" cy="168295"/>
          </a:xfrm>
          <a:prstGeom prst="rect">
            <a:avLst/>
          </a:prstGeom>
        </p:spPr>
      </p:pic>
      <p:sp>
        <p:nvSpPr>
          <p:cNvPr id="18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 Vertical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Job Title</a:t>
            </a:r>
          </a:p>
        </p:txBody>
      </p:sp>
      <p:sp>
        <p:nvSpPr>
          <p:cNvPr id="16" name="Rectangle 12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2051B85-B470-414F-BB13-30B30A76CD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54763"/>
            <a:ext cx="1925917" cy="168295"/>
          </a:xfrm>
          <a:prstGeom prst="rect">
            <a:avLst/>
          </a:prstGeom>
        </p:spPr>
      </p:pic>
      <p:sp>
        <p:nvSpPr>
          <p:cNvPr id="15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Reversed Logo)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 txBox="1">
            <a:spLocks/>
          </p:cNvSpPr>
          <p:nvPr userDrawn="1"/>
        </p:nvSpPr>
        <p:spPr bwMode="ltGray">
          <a:xfrm>
            <a:off x="0" y="4092604"/>
            <a:ext cx="12192000" cy="1295182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3" name="Title 2"/>
          <p:cNvSpPr>
            <a:spLocks noGrp="1"/>
          </p:cNvSpPr>
          <p:nvPr>
            <p:ph type="ctrTitle" hasCustomPrompt="1"/>
          </p:nvPr>
        </p:nvSpPr>
        <p:spPr bwMode="black">
          <a:xfrm>
            <a:off x="266700" y="4092602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white"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5644883"/>
            <a:ext cx="10515600" cy="711465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D7ED242C-24FB-43A0-BCB6-43756FC812F6}" type="datetime1">
              <a:rPr lang="en-US" smtClean="0"/>
              <a:t>9/25/2023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47DF31-696F-4736-906B-17BCCF02AB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653" y="2022348"/>
            <a:ext cx="6866694" cy="600041"/>
          </a:xfrm>
          <a:prstGeom prst="rect">
            <a:avLst/>
          </a:prstGeom>
        </p:spPr>
      </p:pic>
      <p:sp>
        <p:nvSpPr>
          <p:cNvPr id="10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Horizontal)">
    <p:bg bwMode="gray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D17029C-146D-40A9-9DD0-040E835DC9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54763"/>
            <a:ext cx="1925917" cy="168295"/>
          </a:xfrm>
          <a:prstGeom prst="rect">
            <a:avLst/>
          </a:prstGeom>
        </p:spPr>
      </p:pic>
      <p:sp>
        <p:nvSpPr>
          <p:cNvPr id="18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2-Up Horizontal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0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5941EE-6E7E-489C-8CC4-0F2A9370E9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54763"/>
            <a:ext cx="1925917" cy="168295"/>
          </a:xfrm>
          <a:prstGeom prst="rect">
            <a:avLst/>
          </a:prstGeom>
        </p:spPr>
      </p:pic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Vertic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9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D69CF5A-C6CF-486C-9B14-C9954E49C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07" y="6454763"/>
            <a:ext cx="1925917" cy="168295"/>
          </a:xfrm>
          <a:prstGeom prst="rect">
            <a:avLst/>
          </a:prstGeom>
        </p:spPr>
      </p:pic>
      <p:sp>
        <p:nvSpPr>
          <p:cNvPr id="17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3-Up Vertic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697855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73242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936052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74249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49636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9" name="Rectangle 12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EA4A8DD-D0F5-44C1-B499-38111C8E48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96" y="6454763"/>
            <a:ext cx="1925917" cy="168295"/>
          </a:xfrm>
          <a:prstGeom prst="rect">
            <a:avLst/>
          </a:prstGeom>
        </p:spPr>
      </p:pic>
      <p:sp>
        <p:nvSpPr>
          <p:cNvPr id="15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1347374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Horizont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3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30ECE39-2EDE-4E36-B5CD-24B36FDEAA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54763"/>
            <a:ext cx="1925917" cy="168295"/>
          </a:xfrm>
          <a:prstGeom prst="rect">
            <a:avLst/>
          </a:prstGeom>
        </p:spPr>
      </p:pic>
      <p:sp>
        <p:nvSpPr>
          <p:cNvPr id="22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2-Up Horizont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800329"/>
            <a:ext cx="2866328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800329"/>
            <a:ext cx="2866328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10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539A61-E863-4510-A868-5207F12F00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54763"/>
            <a:ext cx="1925917" cy="168295"/>
          </a:xfrm>
          <a:prstGeom prst="rect">
            <a:avLst/>
          </a:prstGeom>
        </p:spPr>
      </p:pic>
      <p:sp>
        <p:nvSpPr>
          <p:cNvPr id="1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or Objects (10-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301038" y="1600201"/>
            <a:ext cx="2069630" cy="21717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35" name="Content Placeholder 4"/>
          <p:cNvSpPr>
            <a:spLocks noGrp="1"/>
          </p:cNvSpPr>
          <p:nvPr>
            <p:ph sz="half" idx="27" hasCustomPrompt="1"/>
          </p:nvPr>
        </p:nvSpPr>
        <p:spPr>
          <a:xfrm>
            <a:off x="2676908" y="1600200"/>
            <a:ext cx="2069630" cy="21717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36" name="Content Placeholder 5"/>
          <p:cNvSpPr>
            <a:spLocks noGrp="1"/>
          </p:cNvSpPr>
          <p:nvPr>
            <p:ph sz="half" idx="28" hasCustomPrompt="1"/>
          </p:nvPr>
        </p:nvSpPr>
        <p:spPr>
          <a:xfrm>
            <a:off x="5061185" y="1600202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half" idx="29" hasCustomPrompt="1"/>
          </p:nvPr>
        </p:nvSpPr>
        <p:spPr>
          <a:xfrm>
            <a:off x="7450666" y="1600200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39" name="Content Placeholder 7"/>
          <p:cNvSpPr>
            <a:spLocks noGrp="1"/>
          </p:cNvSpPr>
          <p:nvPr>
            <p:ph sz="half" idx="30" hasCustomPrompt="1"/>
          </p:nvPr>
        </p:nvSpPr>
        <p:spPr>
          <a:xfrm>
            <a:off x="9809451" y="1600199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half" idx="31" hasCustomPrompt="1"/>
          </p:nvPr>
        </p:nvSpPr>
        <p:spPr>
          <a:xfrm>
            <a:off x="295833" y="4000500"/>
            <a:ext cx="2069630" cy="2171701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half" idx="32" hasCustomPrompt="1"/>
          </p:nvPr>
        </p:nvSpPr>
        <p:spPr>
          <a:xfrm>
            <a:off x="2671704" y="4000499"/>
            <a:ext cx="2069630" cy="2171701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half" idx="33" hasCustomPrompt="1"/>
          </p:nvPr>
        </p:nvSpPr>
        <p:spPr>
          <a:xfrm>
            <a:off x="5055980" y="4000501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18" name="Content Placeholder 11"/>
          <p:cNvSpPr>
            <a:spLocks noGrp="1"/>
          </p:cNvSpPr>
          <p:nvPr>
            <p:ph sz="half" idx="34" hasCustomPrompt="1"/>
          </p:nvPr>
        </p:nvSpPr>
        <p:spPr>
          <a:xfrm>
            <a:off x="7445462" y="4000499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19" name="Content Placeholder 12"/>
          <p:cNvSpPr>
            <a:spLocks noGrp="1"/>
          </p:cNvSpPr>
          <p:nvPr>
            <p:ph sz="half" idx="35" hasCustomPrompt="1"/>
          </p:nvPr>
        </p:nvSpPr>
        <p:spPr>
          <a:xfrm>
            <a:off x="9804246" y="4000498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25" name="Rectangle 16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8FCB8B6-B793-4699-BFED-9089DEE2D6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54763"/>
            <a:ext cx="1925917" cy="168295"/>
          </a:xfrm>
          <a:prstGeom prst="rect">
            <a:avLst/>
          </a:prstGeom>
        </p:spPr>
      </p:pic>
      <p:sp>
        <p:nvSpPr>
          <p:cNvPr id="20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3137733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Blue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5638797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black">
          <a:xfrm>
            <a:off x="-1" y="5638800"/>
            <a:ext cx="12192000" cy="1219200"/>
          </a:xfrm>
          <a:prstGeom prst="rect">
            <a:avLst/>
          </a:prstGeom>
          <a:solidFill>
            <a:srgbClr val="003865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5638801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Dark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5638799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black">
          <a:xfrm>
            <a:off x="-1" y="5638801"/>
            <a:ext cx="12192000" cy="1219200"/>
          </a:xfrm>
          <a:prstGeom prst="rect">
            <a:avLst/>
          </a:prstGeom>
          <a:solidFill>
            <a:srgbClr val="0D0D0D">
              <a:alpha val="87843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5638801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Green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rgbClr val="78BE21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 txBox="1">
            <a:spLocks/>
          </p:cNvSpPr>
          <p:nvPr userDrawn="1"/>
        </p:nvSpPr>
        <p:spPr bwMode="black">
          <a:xfrm>
            <a:off x="0" y="3477837"/>
            <a:ext cx="12192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3477837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auto"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041204"/>
            <a:ext cx="10515600" cy="109712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Job Title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5766153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 bwMode="gray">
          <a:xfrm>
            <a:off x="0" y="0"/>
            <a:ext cx="12192000" cy="338073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B6782A-63E0-42F6-B8F1-B48206108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27" y="6182418"/>
            <a:ext cx="3613316" cy="31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Light Gray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rgbClr val="E8E8E8">
              <a:alpha val="87843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03797675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Dark Horizontal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9/25/2023</a:t>
            </a:fld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Dark Vertical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38200" y="1365203"/>
            <a:ext cx="10515600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2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36487256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Light Gray Horizontal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 bwMode="black"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0F9A58-DD4F-4269-9BA6-03203467A5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54763"/>
            <a:ext cx="1925917" cy="168295"/>
          </a:xfrm>
          <a:prstGeom prst="rect">
            <a:avLst/>
          </a:prstGeom>
        </p:spPr>
      </p:pic>
      <p:sp>
        <p:nvSpPr>
          <p:cNvPr id="10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Light Gray Vertical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 bwMode="black">
          <a:xfrm>
            <a:off x="838200" y="1365203"/>
            <a:ext cx="10515600" cy="156718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Ligh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064751064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Blue Horizontal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9/25/2023</a:t>
            </a:fld>
            <a:endParaRPr lang="en-US" dirty="0"/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Blue Vertical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38200" y="1365203"/>
            <a:ext cx="10515600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Blue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575713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45720" rIns="4572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able Placeholder 3"/>
          <p:cNvSpPr>
            <a:spLocks noGrp="1"/>
          </p:cNvSpPr>
          <p:nvPr>
            <p:ph type="tbl" sz="quarter" idx="13"/>
          </p:nvPr>
        </p:nvSpPr>
        <p:spPr bwMode="gray">
          <a:xfrm>
            <a:off x="838200" y="1335088"/>
            <a:ext cx="10515600" cy="4841875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9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F149A7D-ACE1-4D4F-9EDE-AFDAC9CAED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54763"/>
            <a:ext cx="1925917" cy="168295"/>
          </a:xfrm>
          <a:prstGeom prst="rect">
            <a:avLst/>
          </a:prstGeom>
        </p:spPr>
      </p:pic>
      <p:sp>
        <p:nvSpPr>
          <p:cNvPr id="14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Computer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9/25/2023</a:t>
            </a:fld>
            <a:endParaRPr lang="en-US" dirty="0"/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Computer, Tablet, Phone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7"/>
          <a:stretch/>
        </p:blipFill>
        <p:spPr bwMode="gray">
          <a:xfrm>
            <a:off x="513807" y="300788"/>
            <a:ext cx="11412844" cy="6506515"/>
          </a:xfrm>
          <a:prstGeom prst="rect">
            <a:avLst/>
          </a:prstGeom>
        </p:spPr>
      </p:pic>
      <p:sp>
        <p:nvSpPr>
          <p:cNvPr id="13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8" y="691883"/>
            <a:ext cx="6298572" cy="336913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393577" y="3413074"/>
            <a:ext cx="1848970" cy="2458337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968188" y="4352926"/>
            <a:ext cx="894231" cy="1570503"/>
          </a:xfrm>
        </p:spPr>
        <p:txBody>
          <a:bodyPr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950"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6FB33B-BCEE-4E25-B97B-A564B0E1024B}" type="datetime1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42763675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Blue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"/>
          <p:cNvSpPr/>
          <p:nvPr userDrawn="1"/>
        </p:nvSpPr>
        <p:spPr bwMode="white"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“Click to edit quote.”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9/25/2023</a:t>
            </a:fld>
            <a:endParaRPr lang="en-US" dirty="0"/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Dark Background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"/>
          <p:cNvSpPr/>
          <p:nvPr userDrawn="1"/>
        </p:nvSpPr>
        <p:spPr bwMode="white"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“Click to edit quote.”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9/25/2023</a:t>
            </a:fld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(Blue Title, Overl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 bwMode="auto">
          <a:xfrm>
            <a:off x="0" y="1921328"/>
            <a:ext cx="5683624" cy="4234542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(White Title, Blue Overl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 bwMode="auto">
          <a:xfrm>
            <a:off x="0" y="1921328"/>
            <a:ext cx="5683624" cy="4234542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(Blue Circl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6304108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(Multiple Circle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"/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7289728" y="901318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6054753" y="398666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Second Point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5679058" y="3827626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Third Point</a:t>
            </a:r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Blue Box, Photo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Quote or </a:t>
            </a:r>
            <a:br>
              <a:rPr lang="en-US"/>
            </a:br>
            <a:r>
              <a:rPr lang="en-US"/>
              <a:t>Statement</a:t>
            </a:r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Blue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/>
              <a:t>Quote or Statement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Make a secondary statement here.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9/25/2023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 txBox="1">
            <a:spLocks/>
          </p:cNvSpPr>
          <p:nvPr userDrawn="1"/>
        </p:nvSpPr>
        <p:spPr bwMode="black">
          <a:xfrm>
            <a:off x="0" y="4188561"/>
            <a:ext cx="12192000" cy="119922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4188564"/>
            <a:ext cx="11658600" cy="1199223"/>
          </a:xfrm>
          <a:noFill/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3" name="Rectangle 3"/>
          <p:cNvSpPr/>
          <p:nvPr userDrawn="1"/>
        </p:nvSpPr>
        <p:spPr bwMode="auto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644884"/>
            <a:ext cx="10515600" cy="711464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A8CA1A9B-139F-4606-AD0A-F3253110DAE5}" type="datetime1">
              <a:rPr lang="en-US" smtClean="0"/>
              <a:t>9/25/2023</a:t>
            </a:fld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A7AF7DA-B512-472F-BC23-F3520AA049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211" y="715116"/>
            <a:ext cx="3892217" cy="340119"/>
          </a:xfrm>
          <a:prstGeom prst="rect">
            <a:avLst/>
          </a:prstGeom>
        </p:spPr>
      </p:pic>
      <p:sp>
        <p:nvSpPr>
          <p:cNvPr id="14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Statement (Light Gray Background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 txBox="1">
            <a:spLocks/>
          </p:cNvSpPr>
          <p:nvPr userDrawn="1"/>
        </p:nvSpPr>
        <p:spPr bwMode="black">
          <a:xfrm>
            <a:off x="0" y="1389684"/>
            <a:ext cx="12192000" cy="1340989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1389685"/>
            <a:ext cx="11658600" cy="1340989"/>
          </a:xfrm>
          <a:noFill/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/>
              <a:t>Quote or Statement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Make a secondary statement here.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Here | mn.gov/deed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952203-E8FB-4F5D-B5E5-77FD0A73D1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54763"/>
            <a:ext cx="1925917" cy="16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Image Background)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/>
              <a:t>Quote or Statement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Make a secondary statement here.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25D9D-5365-41CD-BF43-4FFFCBF4BBDA}" type="datetime1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 bwMode="white">
          <a:xfrm>
            <a:off x="9891132" y="6356350"/>
            <a:ext cx="14626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 txBox="1">
            <a:spLocks/>
          </p:cNvSpPr>
          <p:nvPr userDrawn="1"/>
        </p:nvSpPr>
        <p:spPr bwMode="black">
          <a:xfrm>
            <a:off x="0" y="1651380"/>
            <a:ext cx="12192000" cy="1733266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1651380"/>
            <a:ext cx="11658600" cy="1733266"/>
          </a:xfrm>
          <a:noFill/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firstname.lastname@state.mn.us</a:t>
            </a:r>
          </a:p>
          <a:p>
            <a:pPr lvl="0"/>
            <a:r>
              <a:rPr lang="en-US"/>
              <a:t>555-555-5555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Optional Tagline Goes Here</a:t>
            </a:r>
            <a:r>
              <a:rPr lang="en-US" dirty="0"/>
              <a:t>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</a:t>
            </a:r>
            <a:r>
              <a:rPr lang="en-US" dirty="0">
                <a:solidFill>
                  <a:schemeClr val="tx2"/>
                </a:solidFill>
              </a:rPr>
              <a:t>mn.gov/deed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6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C7BAF0-E7E3-434E-A402-8ECD4B8D5D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887" y="676285"/>
            <a:ext cx="4307106" cy="3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Blue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firstname.lastname@state.mn.us</a:t>
            </a:r>
          </a:p>
          <a:p>
            <a:pPr lvl="0"/>
            <a:r>
              <a:rPr lang="en-US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 mn.gov/deed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>
          <a:xfrm>
            <a:off x="9891132" y="6356350"/>
            <a:ext cx="14626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59CC8D-961C-48E4-83B9-1AB85637D2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887" y="676285"/>
            <a:ext cx="4307106" cy="3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085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(Solid Whit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93CAE370-A86B-45F3-8A58-6A7B1D676C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 bwMode="black">
          <a:xfrm>
            <a:off x="838200" y="2820987"/>
            <a:ext cx="10515600" cy="1216025"/>
          </a:xfrm>
          <a:noFill/>
        </p:spPr>
        <p:txBody>
          <a:bodyPr lIns="0" rIns="0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725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White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1594624"/>
            <a:ext cx="10515600" cy="4582339"/>
          </a:xfrm>
          <a:noFill/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2ECF1A-EF2B-4612-A2CC-75778C9FDA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54763"/>
            <a:ext cx="1925917" cy="168295"/>
          </a:xfrm>
          <a:prstGeom prst="rect">
            <a:avLst/>
          </a:prstGeom>
        </p:spPr>
      </p:pic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 bwMode="gray">
          <a:xfrm>
            <a:off x="838200" y="1594624"/>
            <a:ext cx="5181600" cy="4582339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 bwMode="gray">
          <a:xfrm>
            <a:off x="6172200" y="1594624"/>
            <a:ext cx="5181600" cy="4582339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2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C680A3-C5D3-4FFD-9C4F-F36C769746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54763"/>
            <a:ext cx="1925917" cy="168295"/>
          </a:xfrm>
          <a:prstGeom prst="rect">
            <a:avLst/>
          </a:prstGeom>
        </p:spPr>
      </p:pic>
      <p:sp>
        <p:nvSpPr>
          <p:cNvPr id="13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838200" y="1335281"/>
            <a:ext cx="10515600" cy="4841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1335281"/>
            <a:ext cx="10515600" cy="4841683"/>
          </a:xfrm>
          <a:noFill/>
        </p:spPr>
        <p:txBody>
          <a:bodyPr lIns="182880" tIns="301752" rIns="18288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2BB05C-0FE5-4B9D-9A15-CAA5A8AAB5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63076"/>
            <a:ext cx="1925917" cy="168295"/>
          </a:xfrm>
          <a:prstGeom prst="rect">
            <a:avLst/>
          </a:prstGeom>
        </p:spPr>
      </p:pic>
      <p:sp>
        <p:nvSpPr>
          <p:cNvPr id="12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38200" y="1594624"/>
            <a:ext cx="5181600" cy="458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 bwMode="gray">
          <a:xfrm>
            <a:off x="838200" y="1594624"/>
            <a:ext cx="5181600" cy="4582339"/>
          </a:xfrm>
          <a:noFill/>
        </p:spPr>
        <p:txBody>
          <a:bodyPr lIns="182880" tIns="182880" r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6172200" y="1594624"/>
            <a:ext cx="5181600" cy="458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 bwMode="gray">
          <a:xfrm>
            <a:off x="6172200" y="1594624"/>
            <a:ext cx="5181600" cy="4582339"/>
          </a:xfrm>
          <a:noFill/>
        </p:spPr>
        <p:txBody>
          <a:bodyPr lIns="182880" tIns="182880" r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E659527-B9B1-4F13-8C4F-F2223349C6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54763"/>
            <a:ext cx="1925917" cy="16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/>
              <a:t>9/25/2023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88" r:id="rId2"/>
    <p:sldLayoutId id="2147483787" r:id="rId3"/>
    <p:sldLayoutId id="2147483795" r:id="rId4"/>
    <p:sldLayoutId id="2147483711" r:id="rId5"/>
    <p:sldLayoutId id="2147483712" r:id="rId6"/>
    <p:sldLayoutId id="2147483790" r:id="rId7"/>
    <p:sldLayoutId id="2147483789" r:id="rId8"/>
    <p:sldLayoutId id="2147483714" r:id="rId9"/>
    <p:sldLayoutId id="2147483780" r:id="rId10"/>
    <p:sldLayoutId id="2147483773" r:id="rId11"/>
    <p:sldLayoutId id="2147483800" r:id="rId12"/>
    <p:sldLayoutId id="2147483688" r:id="rId13"/>
    <p:sldLayoutId id="2147483826" r:id="rId14"/>
    <p:sldLayoutId id="2147483801" r:id="rId15"/>
    <p:sldLayoutId id="2147483802" r:id="rId16"/>
    <p:sldLayoutId id="2147483803" r:id="rId17"/>
    <p:sldLayoutId id="2147483744" r:id="rId18"/>
    <p:sldLayoutId id="2147483793" r:id="rId19"/>
    <p:sldLayoutId id="2147483767" r:id="rId20"/>
    <p:sldLayoutId id="2147483771" r:id="rId21"/>
    <p:sldLayoutId id="2147483772" r:id="rId22"/>
    <p:sldLayoutId id="2147483820" r:id="rId23"/>
    <p:sldLayoutId id="2147483769" r:id="rId24"/>
    <p:sldLayoutId id="2147483770" r:id="rId25"/>
    <p:sldLayoutId id="2147483829" r:id="rId26"/>
    <p:sldLayoutId id="2147483732" r:id="rId27"/>
    <p:sldLayoutId id="2147483794" r:id="rId28"/>
    <p:sldLayoutId id="2147483733" r:id="rId29"/>
    <p:sldLayoutId id="2147483821" r:id="rId30"/>
    <p:sldLayoutId id="2147483805" r:id="rId31"/>
    <p:sldLayoutId id="2147483806" r:id="rId32"/>
    <p:sldLayoutId id="2147483822" r:id="rId33"/>
    <p:sldLayoutId id="2147483750" r:id="rId34"/>
    <p:sldLayoutId id="2147483765" r:id="rId35"/>
    <p:sldLayoutId id="2147483823" r:id="rId36"/>
    <p:sldLayoutId id="2147483809" r:id="rId37"/>
    <p:sldLayoutId id="2147483808" r:id="rId38"/>
    <p:sldLayoutId id="2147483824" r:id="rId39"/>
    <p:sldLayoutId id="2147483781" r:id="rId40"/>
    <p:sldLayoutId id="2147483825" r:id="rId41"/>
    <p:sldLayoutId id="2147483807" r:id="rId42"/>
    <p:sldLayoutId id="2147483819" r:id="rId43"/>
    <p:sldLayoutId id="2147483738" r:id="rId44"/>
    <p:sldLayoutId id="2147483739" r:id="rId45"/>
    <p:sldLayoutId id="2147483754" r:id="rId46"/>
    <p:sldLayoutId id="2147483755" r:id="rId47"/>
    <p:sldLayoutId id="2147483759" r:id="rId48"/>
    <p:sldLayoutId id="2147483753" r:id="rId49"/>
    <p:sldLayoutId id="2147483763" r:id="rId50"/>
    <p:sldLayoutId id="2147483762" r:id="rId51"/>
    <p:sldLayoutId id="2147483797" r:id="rId52"/>
    <p:sldLayoutId id="2147483827" r:id="rId53"/>
    <p:sldLayoutId id="2147483835" r:id="rId5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03298-1691-4BA7-9A1C-AFB0AC037E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22EA47-A2DF-43A4-8D01-CB7EE0103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mn.gov/deed</a:t>
            </a:r>
          </a:p>
        </p:txBody>
      </p:sp>
      <p:pic>
        <p:nvPicPr>
          <p:cNvPr id="8" name="Picture 8" descr="PPT Deed collage 3.jpg">
            <a:extLst>
              <a:ext uri="{FF2B5EF4-FFF2-40B4-BE49-F238E27FC236}">
                <a16:creationId xmlns:a16="http://schemas.microsoft.com/office/drawing/2014/main" id="{1EBF6A34-9066-74C5-B79D-D8E953900C1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/>
          <a:srcRect t="6162" b="6162"/>
          <a:stretch/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1FC6B1-8A89-2DE5-1D4A-2B132E7BCD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Marc Majors, Deputy Commissioner for Workforce Development </a:t>
            </a:r>
          </a:p>
        </p:txBody>
      </p:sp>
    </p:spTree>
    <p:extLst>
      <p:ext uri="{BB962C8B-B14F-4D97-AF65-F5344CB8AC3E}">
        <p14:creationId xmlns:p14="http://schemas.microsoft.com/office/powerpoint/2010/main" val="2589921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89F16-69BF-257E-407B-68A6C4B91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 Legislative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418FE-3C24-84E2-F82E-7C080C45C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6206"/>
            <a:ext cx="10515600" cy="4320757"/>
          </a:xfrm>
        </p:spPr>
        <p:txBody>
          <a:bodyPr vert="horz" lIns="91440" tIns="45720" rIns="91440" bIns="45720" numCol="1" rtlCol="0" anchor="t">
            <a:normAutofit/>
          </a:bodyPr>
          <a:lstStyle/>
          <a:p>
            <a:r>
              <a:rPr lang="en-US" dirty="0"/>
              <a:t>The February Budget Forecast projected a $17.5 billion surplus.</a:t>
            </a:r>
          </a:p>
          <a:p>
            <a:r>
              <a:rPr lang="en-US" dirty="0"/>
              <a:t>The 2023 Legislature passed </a:t>
            </a:r>
            <a:r>
              <a:rPr lang="en-US" b="1" dirty="0"/>
              <a:t>historic investments</a:t>
            </a:r>
            <a:r>
              <a:rPr lang="en-US" dirty="0"/>
              <a:t> in legislative priorities, including passing a </a:t>
            </a:r>
            <a:r>
              <a:rPr lang="en-US" b="1" dirty="0"/>
              <a:t>$72 billion biennial budget </a:t>
            </a:r>
            <a:r>
              <a:rPr lang="en-US" dirty="0"/>
              <a:t>and infrastructure investments of </a:t>
            </a:r>
            <a:r>
              <a:rPr lang="en-US" b="1" dirty="0"/>
              <a:t>$2.6 billion</a:t>
            </a:r>
            <a:r>
              <a:rPr lang="en-US" dirty="0"/>
              <a:t>.  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For DEED, this amounts to almost </a:t>
            </a:r>
            <a:r>
              <a:rPr lang="en-US" b="1" dirty="0">
                <a:cs typeface="Calibri"/>
              </a:rPr>
              <a:t>$1.8 billion </a:t>
            </a:r>
            <a:r>
              <a:rPr lang="en-US" dirty="0">
                <a:cs typeface="Calibri"/>
              </a:rPr>
              <a:t>in total investments in FY24-25.  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F473F5-8744-E940-6A52-1067977170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269701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DA8BF-AE9D-4F91-A48D-AA826D0ED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Drive for 5 Workforce Fund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2DF4E-5F7A-434C-8B8E-BB49DCE18E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8498" y="1411722"/>
            <a:ext cx="10685123" cy="485551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cs typeface="Calibri"/>
              </a:rPr>
              <a:t>The Jobs bill provides </a:t>
            </a:r>
            <a:r>
              <a:rPr lang="en-US" sz="2400" b="1" dirty="0">
                <a:cs typeface="Calibri"/>
              </a:rPr>
              <a:t>$20 million </a:t>
            </a:r>
            <a:r>
              <a:rPr lang="en-US" sz="2400" dirty="0">
                <a:cs typeface="Calibri"/>
              </a:rPr>
              <a:t>in the FY24-25 biennium for the </a:t>
            </a:r>
            <a:r>
              <a:rPr lang="en-US" sz="2400" b="1" dirty="0">
                <a:cs typeface="Calibri"/>
              </a:rPr>
              <a:t>Drive for 5 Workforce Fund </a:t>
            </a:r>
            <a:r>
              <a:rPr lang="en-US" sz="2400" dirty="0">
                <a:cs typeface="Calibri"/>
              </a:rPr>
              <a:t>to</a:t>
            </a:r>
            <a:r>
              <a:rPr lang="en-US" sz="2400" b="1" dirty="0">
                <a:cs typeface="Calibri"/>
              </a:rPr>
              <a:t> </a:t>
            </a:r>
            <a:r>
              <a:rPr lang="en-US" sz="2400" dirty="0">
                <a:cs typeface="Calibri"/>
              </a:rPr>
              <a:t>prepare the workforce to enter </a:t>
            </a:r>
            <a:r>
              <a:rPr lang="en-US" sz="2400" b="1" dirty="0">
                <a:cs typeface="Calibri"/>
              </a:rPr>
              <a:t>five of the most critical occupational categories</a:t>
            </a:r>
            <a:r>
              <a:rPr lang="en-US" sz="2400" dirty="0">
                <a:cs typeface="Calibri"/>
              </a:rPr>
              <a:t> in the state with high-growth jobs and family-sustaining wages:</a:t>
            </a:r>
          </a:p>
          <a:p>
            <a:pPr lvl="1"/>
            <a:r>
              <a:rPr lang="en-US" sz="2000" dirty="0">
                <a:cs typeface="Calibri"/>
              </a:rPr>
              <a:t>Technology</a:t>
            </a:r>
            <a:endParaRPr lang="en-US" sz="2000" dirty="0">
              <a:ea typeface="Calibri"/>
              <a:cs typeface="Calibri"/>
            </a:endParaRPr>
          </a:p>
          <a:p>
            <a:pPr lvl="1"/>
            <a:r>
              <a:rPr lang="en-US" sz="2000" dirty="0">
                <a:cs typeface="Calibri"/>
              </a:rPr>
              <a:t>Caring professions</a:t>
            </a:r>
            <a:endParaRPr lang="en-US" sz="2000" dirty="0">
              <a:ea typeface="Calibri"/>
              <a:cs typeface="Calibri"/>
            </a:endParaRPr>
          </a:p>
          <a:p>
            <a:pPr lvl="1"/>
            <a:r>
              <a:rPr lang="en-US" sz="2000" dirty="0">
                <a:cs typeface="Calibri"/>
              </a:rPr>
              <a:t>Education</a:t>
            </a:r>
            <a:endParaRPr lang="en-US" sz="2000" dirty="0">
              <a:ea typeface="Calibri"/>
              <a:cs typeface="Calibri"/>
            </a:endParaRPr>
          </a:p>
          <a:p>
            <a:pPr lvl="1"/>
            <a:r>
              <a:rPr lang="en-US" sz="2000" dirty="0">
                <a:cs typeface="Calibri"/>
              </a:rPr>
              <a:t>Manufacturing</a:t>
            </a:r>
            <a:endParaRPr lang="en-US" sz="2000" dirty="0">
              <a:ea typeface="Calibri"/>
              <a:cs typeface="Calibri"/>
            </a:endParaRPr>
          </a:p>
          <a:p>
            <a:pPr lvl="1"/>
            <a:r>
              <a:rPr lang="en-US" sz="2000" dirty="0">
                <a:cs typeface="Calibri"/>
              </a:rPr>
              <a:t>Trades</a:t>
            </a:r>
            <a:endParaRPr lang="en-US" sz="2000" dirty="0"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400" b="1" dirty="0">
                <a:cs typeface="Calibri"/>
              </a:rPr>
              <a:t>Competitive grants</a:t>
            </a:r>
            <a:r>
              <a:rPr lang="en-US" sz="2400" dirty="0">
                <a:cs typeface="Calibri"/>
              </a:rPr>
              <a:t> focused on </a:t>
            </a:r>
            <a:r>
              <a:rPr lang="en-US" sz="2400" b="1" dirty="0">
                <a:cs typeface="Calibri"/>
              </a:rPr>
              <a:t>training + support services </a:t>
            </a:r>
            <a:r>
              <a:rPr lang="en-US" sz="2400" dirty="0">
                <a:cs typeface="Calibri"/>
              </a:rPr>
              <a:t>with</a:t>
            </a:r>
            <a:r>
              <a:rPr lang="en-US" sz="2400" b="1" dirty="0">
                <a:cs typeface="Calibri"/>
              </a:rPr>
              <a:t> </a:t>
            </a:r>
            <a:r>
              <a:rPr lang="en-US" sz="2400" dirty="0">
                <a:cs typeface="Calibri"/>
              </a:rPr>
              <a:t>funding for </a:t>
            </a:r>
            <a:r>
              <a:rPr lang="en-US" sz="2400" b="1" dirty="0">
                <a:cs typeface="Calibri"/>
              </a:rPr>
              <a:t>Trade Association sector partnerships</a:t>
            </a:r>
            <a:r>
              <a:rPr lang="en-US" sz="2400" dirty="0">
                <a:cs typeface="Calibri"/>
              </a:rPr>
              <a:t> to engage business associations in job matching. </a:t>
            </a:r>
            <a:endParaRPr lang="en-US" sz="2400" dirty="0">
              <a:ea typeface="+mn-lt"/>
              <a:cs typeface="+mn-lt"/>
            </a:endParaRPr>
          </a:p>
          <a:p>
            <a:pPr marL="342900" lvl="1" indent="0">
              <a:buNone/>
            </a:pPr>
            <a:endParaRPr lang="en-US" sz="1800" dirty="0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C39C8D5-C2FB-51EB-D3C0-EF86BF42C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328" y="2716746"/>
            <a:ext cx="3110088" cy="2101628"/>
          </a:xfrm>
          <a:prstGeom prst="rect">
            <a:avLst/>
          </a:prstGeom>
        </p:spPr>
      </p:pic>
      <p:pic>
        <p:nvPicPr>
          <p:cNvPr id="5" name="Picture 5" descr="Growing workforce icon">
            <a:extLst>
              <a:ext uri="{FF2B5EF4-FFF2-40B4-BE49-F238E27FC236}">
                <a16:creationId xmlns:a16="http://schemas.microsoft.com/office/drawing/2014/main" id="{5F20F79E-57BD-24AD-7CA4-33D079819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6128" y="252060"/>
            <a:ext cx="854133" cy="9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48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DA8BF-AE9D-4F91-A48D-AA826D0ED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Targeted Population Workforce Programs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2DF4E-5F7A-434C-8B8E-BB49DCE18E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3708" y="1594624"/>
            <a:ext cx="7294652" cy="45823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ea typeface="+mn-lt"/>
                <a:cs typeface="+mn-lt"/>
              </a:rPr>
              <a:t>This Jobs bill invests </a:t>
            </a:r>
            <a:r>
              <a:rPr lang="en-US" sz="2400" b="1" dirty="0">
                <a:ea typeface="+mn-lt"/>
                <a:cs typeface="+mn-lt"/>
              </a:rPr>
              <a:t>$50 million million</a:t>
            </a:r>
            <a:r>
              <a:rPr lang="en-US" sz="2400" dirty="0">
                <a:ea typeface="+mn-lt"/>
                <a:cs typeface="+mn-lt"/>
              </a:rPr>
              <a:t> in the FY24-25 biennium and $2.550 million in the FY26-27 biennium in employment services and training to </a:t>
            </a:r>
            <a:r>
              <a:rPr lang="en-US" sz="2400" b="1" dirty="0">
                <a:ea typeface="+mn-lt"/>
                <a:cs typeface="+mn-lt"/>
              </a:rPr>
              <a:t>bring workers who have been overlooked for employment – particularly people of color – into the workforce at family-sustaining wages.</a:t>
            </a:r>
          </a:p>
          <a:p>
            <a:r>
              <a:rPr lang="en-US" sz="2400" dirty="0">
                <a:ea typeface="+mn-lt"/>
                <a:cs typeface="+mn-lt"/>
              </a:rPr>
              <a:t>This is a critical initiative to </a:t>
            </a:r>
            <a:r>
              <a:rPr lang="en-US" sz="2400" b="1" dirty="0">
                <a:ea typeface="+mn-lt"/>
                <a:cs typeface="+mn-lt"/>
              </a:rPr>
              <a:t>bring Minnesotans into the workforce</a:t>
            </a:r>
            <a:r>
              <a:rPr lang="en-US" sz="2400" dirty="0">
                <a:ea typeface="+mn-lt"/>
                <a:cs typeface="+mn-lt"/>
              </a:rPr>
              <a:t>, ensure employers have the staff to help their business thrive, and move Minnesota’s economy forward.</a:t>
            </a:r>
            <a:endParaRPr lang="en-US" sz="2400" dirty="0">
              <a:cs typeface="Calibri"/>
            </a:endParaRPr>
          </a:p>
        </p:txBody>
      </p:sp>
      <p:pic>
        <p:nvPicPr>
          <p:cNvPr id="4" name="Picture 4" descr="Workforce People icon">
            <a:extLst>
              <a:ext uri="{FF2B5EF4-FFF2-40B4-BE49-F238E27FC236}">
                <a16:creationId xmlns:a16="http://schemas.microsoft.com/office/drawing/2014/main" id="{478CD931-42FB-0FC4-E736-64BA32EA6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326" y="180536"/>
            <a:ext cx="842905" cy="1003003"/>
          </a:xfrm>
          <a:prstGeom prst="rect">
            <a:avLst/>
          </a:prstGeom>
        </p:spPr>
      </p:pic>
      <p:pic>
        <p:nvPicPr>
          <p:cNvPr id="5" name="Picture 5" descr="Diverse family">
            <a:extLst>
              <a:ext uri="{FF2B5EF4-FFF2-40B4-BE49-F238E27FC236}">
                <a16:creationId xmlns:a16="http://schemas.microsoft.com/office/drawing/2014/main" id="{124700EA-1048-DA35-29C3-76F602FC85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1174" y="2275077"/>
            <a:ext cx="3458162" cy="2307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76773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1E949-B351-78A4-2D79-229BEE188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Youth Workforce Development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F1DCA-CD06-28B0-880E-06B395FD47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6209872" cy="45823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ea typeface="+mn-lt"/>
                <a:cs typeface="+mn-lt"/>
              </a:rPr>
              <a:t>The Jobs bill </a:t>
            </a:r>
            <a:r>
              <a:rPr lang="en-US" sz="2400" b="1" dirty="0">
                <a:ea typeface="+mn-lt"/>
                <a:cs typeface="+mn-lt"/>
              </a:rPr>
              <a:t>doubled</a:t>
            </a:r>
            <a:r>
              <a:rPr lang="en-US" sz="2400" dirty="0">
                <a:ea typeface="+mn-lt"/>
                <a:cs typeface="+mn-lt"/>
              </a:rPr>
              <a:t> the existing funding to put </a:t>
            </a:r>
            <a:r>
              <a:rPr lang="en-US" sz="2400" b="1" dirty="0">
                <a:ea typeface="+mn-lt"/>
                <a:cs typeface="+mn-lt"/>
              </a:rPr>
              <a:t>$20 million</a:t>
            </a:r>
            <a:r>
              <a:rPr lang="en-US" sz="2400" dirty="0">
                <a:ea typeface="+mn-lt"/>
                <a:cs typeface="+mn-lt"/>
              </a:rPr>
              <a:t> in the FY24-25 biennium toward youth workforce development – which will serve over 38,000 young people.</a:t>
            </a:r>
          </a:p>
          <a:p>
            <a:r>
              <a:rPr lang="en-US" sz="2400" dirty="0">
                <a:ea typeface="+mn-lt"/>
                <a:cs typeface="+mn-lt"/>
              </a:rPr>
              <a:t>This expands Minnesota’s results-driven Youth at Work, Minnesota Youth Program and </a:t>
            </a:r>
            <a:r>
              <a:rPr lang="en-US" sz="2400" dirty="0" err="1">
                <a:ea typeface="+mn-lt"/>
                <a:cs typeface="+mn-lt"/>
              </a:rPr>
              <a:t>YouthBuild</a:t>
            </a:r>
            <a:r>
              <a:rPr lang="en-US" sz="2400" dirty="0">
                <a:ea typeface="+mn-lt"/>
                <a:cs typeface="+mn-lt"/>
              </a:rPr>
              <a:t> programs to </a:t>
            </a:r>
            <a:r>
              <a:rPr lang="en-US" sz="2400" b="1" dirty="0">
                <a:ea typeface="+mn-lt"/>
                <a:cs typeface="+mn-lt"/>
              </a:rPr>
              <a:t>prepare more Minnesota young people to enter the workforce focused and work-ready.</a:t>
            </a:r>
            <a:endParaRPr lang="en-US" sz="2400" dirty="0">
              <a:cs typeface="Calibri"/>
            </a:endParaRPr>
          </a:p>
        </p:txBody>
      </p:sp>
      <p:pic>
        <p:nvPicPr>
          <p:cNvPr id="4" name="Picture 4" descr="Connected youth icon">
            <a:extLst>
              <a:ext uri="{FF2B5EF4-FFF2-40B4-BE49-F238E27FC236}">
                <a16:creationId xmlns:a16="http://schemas.microsoft.com/office/drawing/2014/main" id="{B96701E6-3672-6DE8-21BD-DE2B1EADC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030" y="174300"/>
            <a:ext cx="1031052" cy="1043699"/>
          </a:xfrm>
          <a:prstGeom prst="rect">
            <a:avLst/>
          </a:prstGeom>
        </p:spPr>
      </p:pic>
      <p:pic>
        <p:nvPicPr>
          <p:cNvPr id="5" name="Picture 5" descr="Bemidji Mayor Jorge Prince at Youthbuild community event">
            <a:extLst>
              <a:ext uri="{FF2B5EF4-FFF2-40B4-BE49-F238E27FC236}">
                <a16:creationId xmlns:a16="http://schemas.microsoft.com/office/drawing/2014/main" id="{72197D16-E6E9-3AE4-5350-6B41D3915F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14" y="4305549"/>
            <a:ext cx="3495793" cy="19156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6" descr="Photo collage of youth participants in the Minnesota Youth Program in 2022">
            <a:extLst>
              <a:ext uri="{FF2B5EF4-FFF2-40B4-BE49-F238E27FC236}">
                <a16:creationId xmlns:a16="http://schemas.microsoft.com/office/drawing/2014/main" id="{FF41D1E3-1D8F-00B6-F358-0B34FA9C16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7998" y="1486452"/>
            <a:ext cx="3213570" cy="2548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2231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0CBCA-206B-6415-DA45-3481D854D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 Economy Equitable Workforce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1BE67-A9CF-A369-7D30-F5CF8E0963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10802420" cy="4582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</a:rPr>
              <a:t>$3 Million in FY24-25 </a:t>
            </a:r>
            <a:r>
              <a:rPr lang="en-US" sz="2400" dirty="0">
                <a:solidFill>
                  <a:srgbClr val="000000"/>
                </a:solidFill>
              </a:rPr>
              <a:t>in g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rants for: </a:t>
            </a:r>
          </a:p>
          <a:p>
            <a:pPr lvl="1"/>
            <a:r>
              <a:rPr lang="en-US" sz="2200" i="0" dirty="0">
                <a:solidFill>
                  <a:srgbClr val="000000"/>
                </a:solidFill>
                <a:effectLst/>
              </a:rPr>
              <a:t>Workforce readiness programs </a:t>
            </a:r>
          </a:p>
          <a:p>
            <a:pPr lvl="1"/>
            <a:r>
              <a:rPr lang="en-US" sz="2200" dirty="0">
                <a:solidFill>
                  <a:srgbClr val="000000"/>
                </a:solidFill>
              </a:rPr>
              <a:t>M</a:t>
            </a:r>
            <a:r>
              <a:rPr lang="en-US" sz="2200" b="0" i="0" dirty="0">
                <a:solidFill>
                  <a:srgbClr val="000000"/>
                </a:solidFill>
                <a:effectLst/>
              </a:rPr>
              <a:t>ust prepare workers for careers in the </a:t>
            </a:r>
            <a:r>
              <a:rPr lang="en-US" sz="2200" b="1" i="0" dirty="0">
                <a:solidFill>
                  <a:srgbClr val="000000"/>
                </a:solidFill>
                <a:effectLst/>
              </a:rPr>
              <a:t>high-demand fields </a:t>
            </a:r>
            <a:r>
              <a:rPr lang="en-US" sz="2200" b="0" i="0" dirty="0">
                <a:solidFill>
                  <a:srgbClr val="000000"/>
                </a:solidFill>
                <a:effectLst/>
              </a:rPr>
              <a:t>of construction, clean energy, and energy efficiency</a:t>
            </a:r>
          </a:p>
          <a:p>
            <a:pPr lvl="1"/>
            <a:r>
              <a:rPr lang="en-US" sz="2200" dirty="0">
                <a:solidFill>
                  <a:srgbClr val="000000"/>
                </a:solidFill>
              </a:rPr>
              <a:t>Focused on workers who are </a:t>
            </a:r>
            <a:r>
              <a:rPr lang="en-US" sz="2200" b="1" i="0" dirty="0">
                <a:solidFill>
                  <a:srgbClr val="000000"/>
                </a:solidFill>
                <a:effectLst/>
              </a:rPr>
              <a:t>Black, Indigenous, and People of Color</a:t>
            </a:r>
          </a:p>
          <a:p>
            <a:pPr lvl="1"/>
            <a:r>
              <a:rPr lang="en-US" sz="2200" b="0" i="0" dirty="0">
                <a:solidFill>
                  <a:srgbClr val="000000"/>
                </a:solidFill>
                <a:effectLst/>
              </a:rPr>
              <a:t>Grants to </a:t>
            </a:r>
            <a:r>
              <a:rPr lang="en-US" sz="2200" b="1" i="0" dirty="0">
                <a:solidFill>
                  <a:srgbClr val="000000"/>
                </a:solidFill>
                <a:effectLst/>
              </a:rPr>
              <a:t>nonprofit organizations </a:t>
            </a:r>
            <a:r>
              <a:rPr lang="en-US" sz="2200" b="0" i="0" dirty="0">
                <a:solidFill>
                  <a:srgbClr val="000000"/>
                </a:solidFill>
                <a:effectLst/>
              </a:rPr>
              <a:t>that serve historically disenfranchised communities with </a:t>
            </a:r>
            <a:r>
              <a:rPr lang="en-US" sz="2200" b="1" i="0" dirty="0">
                <a:solidFill>
                  <a:srgbClr val="000000"/>
                </a:solidFill>
                <a:effectLst/>
              </a:rPr>
              <a:t>preference</a:t>
            </a:r>
            <a:r>
              <a:rPr lang="en-US" sz="2200" b="0" i="0" dirty="0">
                <a:solidFill>
                  <a:srgbClr val="000000"/>
                </a:solidFill>
                <a:effectLst/>
              </a:rPr>
              <a:t> for organizations that are </a:t>
            </a:r>
            <a:r>
              <a:rPr lang="en-US" sz="2200" b="1" i="0" dirty="0">
                <a:solidFill>
                  <a:srgbClr val="000000"/>
                </a:solidFill>
                <a:effectLst/>
              </a:rPr>
              <a:t>new providers of workforce programming </a:t>
            </a:r>
            <a:r>
              <a:rPr lang="en-US" sz="2200" b="0" i="0" dirty="0">
                <a:solidFill>
                  <a:srgbClr val="000000"/>
                </a:solidFill>
                <a:effectLst/>
              </a:rPr>
              <a:t>or which have partnership agreements with </a:t>
            </a:r>
            <a:r>
              <a:rPr lang="en-US" sz="2200" b="1" i="0" dirty="0">
                <a:solidFill>
                  <a:srgbClr val="000000"/>
                </a:solidFill>
                <a:effectLst/>
              </a:rPr>
              <a:t>registered apprenticeship programs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75843-8F25-B949-F878-845147682B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1696238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5F4F1-7E26-4EC1-84BC-C26C3CF42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Grant Opportunities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21263-845E-EF05-E642-385AFF3B62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94624"/>
            <a:ext cx="10756770" cy="4834456"/>
          </a:xfrm>
        </p:spPr>
        <p:txBody>
          <a:bodyPr/>
          <a:lstStyle/>
          <a:p>
            <a:r>
              <a:rPr lang="en-US" dirty="0"/>
              <a:t>Pathways to Prosperity - Currently Open </a:t>
            </a:r>
          </a:p>
          <a:p>
            <a:r>
              <a:rPr lang="en-US" dirty="0"/>
              <a:t>Women Economic Security Act - Currently Open </a:t>
            </a:r>
          </a:p>
          <a:p>
            <a:r>
              <a:rPr lang="en-US" dirty="0"/>
              <a:t>Southeast Asian Grants - Currently Open </a:t>
            </a:r>
          </a:p>
          <a:p>
            <a:r>
              <a:rPr lang="en-US" dirty="0"/>
              <a:t>Adult and Youth Supportive Services - Adult is currently Open </a:t>
            </a:r>
          </a:p>
          <a:p>
            <a:r>
              <a:rPr lang="en-US" dirty="0"/>
              <a:t>Getting to Work - Currently Open </a:t>
            </a:r>
          </a:p>
          <a:p>
            <a:r>
              <a:rPr lang="en-US" dirty="0"/>
              <a:t>Can-Train - Released in the Fall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C02B9-95D9-51EF-69E8-6026D9066E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mn.gov/deed</a:t>
            </a:r>
          </a:p>
        </p:txBody>
      </p:sp>
    </p:spTree>
    <p:extLst>
      <p:ext uri="{BB962C8B-B14F-4D97-AF65-F5344CB8AC3E}">
        <p14:creationId xmlns:p14="http://schemas.microsoft.com/office/powerpoint/2010/main" val="2919068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DA8BF-AE9D-4F91-A48D-AA826D0ED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Office of New Americans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2DF4E-5F7A-434C-8B8E-BB49DCE18E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94624"/>
            <a:ext cx="7576335" cy="458233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dirty="0">
                <a:ea typeface="+mn-lt"/>
                <a:cs typeface="+mn-lt"/>
              </a:rPr>
              <a:t>The Jobs bill creates the Office of New Americans and funds it at </a:t>
            </a:r>
            <a:r>
              <a:rPr lang="en-US" sz="2400" b="1" dirty="0">
                <a:ea typeface="+mn-lt"/>
                <a:cs typeface="+mn-lt"/>
              </a:rPr>
              <a:t>$1.5 million</a:t>
            </a:r>
            <a:r>
              <a:rPr lang="en-US" sz="2400" dirty="0">
                <a:ea typeface="+mn-lt"/>
                <a:cs typeface="+mn-lt"/>
              </a:rPr>
              <a:t> in each biennium.  The office will:</a:t>
            </a:r>
          </a:p>
          <a:p>
            <a:pPr lvl="1"/>
            <a:r>
              <a:rPr lang="en-US" sz="2400" dirty="0">
                <a:ea typeface="+mn-lt"/>
                <a:cs typeface="+mn-lt"/>
              </a:rPr>
              <a:t>Support immigrant and refugee </a:t>
            </a:r>
            <a:r>
              <a:rPr lang="en-US" sz="2400" b="1" dirty="0">
                <a:ea typeface="+mn-lt"/>
                <a:cs typeface="+mn-lt"/>
              </a:rPr>
              <a:t>integration</a:t>
            </a:r>
          </a:p>
          <a:p>
            <a:pPr lvl="1"/>
            <a:r>
              <a:rPr lang="en-US" sz="2400" b="1" dirty="0">
                <a:ea typeface="+mn-lt"/>
                <a:cs typeface="+mn-lt"/>
              </a:rPr>
              <a:t>Reduce barriers</a:t>
            </a:r>
            <a:r>
              <a:rPr lang="en-US" sz="2400" dirty="0">
                <a:ea typeface="+mn-lt"/>
                <a:cs typeface="+mn-lt"/>
              </a:rPr>
              <a:t> to employment, and </a:t>
            </a:r>
          </a:p>
          <a:p>
            <a:pPr lvl="1"/>
            <a:r>
              <a:rPr lang="en-US" sz="2400" b="1" dirty="0">
                <a:ea typeface="+mn-lt"/>
                <a:cs typeface="+mn-lt"/>
              </a:rPr>
              <a:t>Improve connections</a:t>
            </a:r>
            <a:r>
              <a:rPr lang="en-US" sz="2400" dirty="0">
                <a:ea typeface="+mn-lt"/>
                <a:cs typeface="+mn-lt"/>
              </a:rPr>
              <a:t> between employers and job seekers.</a:t>
            </a:r>
          </a:p>
          <a:p>
            <a:pPr marL="0" indent="0">
              <a:buNone/>
            </a:pPr>
            <a:r>
              <a:rPr lang="en-US" sz="2400" dirty="0">
                <a:ea typeface="+mn-lt"/>
                <a:cs typeface="+mn-lt"/>
              </a:rPr>
              <a:t>Minnesota’s new Americans create robust businesses, offer extraordinary cultural contributions, and play a critical role in meeting labor needs throughout Minnesota. But there are </a:t>
            </a:r>
            <a:r>
              <a:rPr lang="en-US" sz="2400" b="1" dirty="0">
                <a:ea typeface="+mn-lt"/>
                <a:cs typeface="+mn-lt"/>
              </a:rPr>
              <a:t>multiple barriers to getting established in Minnesota.</a:t>
            </a:r>
            <a:endParaRPr lang="en-US" sz="2400" dirty="0">
              <a:cs typeface="Calibri"/>
            </a:endParaRPr>
          </a:p>
        </p:txBody>
      </p:sp>
      <p:pic>
        <p:nvPicPr>
          <p:cNvPr id="4" name="Picture 4" descr="Office of New Americans icon">
            <a:extLst>
              <a:ext uri="{FF2B5EF4-FFF2-40B4-BE49-F238E27FC236}">
                <a16:creationId xmlns:a16="http://schemas.microsoft.com/office/drawing/2014/main" id="{75121CF4-95FC-43C1-FE65-3A0227F3F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548" y="206601"/>
            <a:ext cx="936978" cy="960279"/>
          </a:xfrm>
          <a:prstGeom prst="rect">
            <a:avLst/>
          </a:prstGeom>
        </p:spPr>
      </p:pic>
      <p:pic>
        <p:nvPicPr>
          <p:cNvPr id="6" name="Picture 6" descr="Careeforce Immigrant Career Fair photo">
            <a:extLst>
              <a:ext uri="{FF2B5EF4-FFF2-40B4-BE49-F238E27FC236}">
                <a16:creationId xmlns:a16="http://schemas.microsoft.com/office/drawing/2014/main" id="{F6ABA460-393C-10E8-D6D0-8517A61B2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4534" y="2300462"/>
            <a:ext cx="3401718" cy="2257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5081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42918816"/>
      </p:ext>
    </p:extLst>
  </p:cSld>
  <p:clrMapOvr>
    <a:masterClrMapping/>
  </p:clrMapOvr>
</p:sld>
</file>

<file path=ppt/theme/theme1.xml><?xml version="1.0" encoding="utf-8"?>
<a:theme xmlns:a="http://schemas.openxmlformats.org/drawingml/2006/main" name="Minnesota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A83DAB-7D6A-4D1F-89F1-C56FD178C40E}" vid="{217DB3C4-729D-4F01-A68A-84F721C64E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88D138B8B50B4D82B5DBA0DE28396B" ma:contentTypeVersion="4" ma:contentTypeDescription="Create a new document." ma:contentTypeScope="" ma:versionID="16bb1c365cd9c26431bc6eddf3fbabce">
  <xsd:schema xmlns:xsd="http://www.w3.org/2001/XMLSchema" xmlns:xs="http://www.w3.org/2001/XMLSchema" xmlns:p="http://schemas.microsoft.com/office/2006/metadata/properties" xmlns:ns2="9aaa2afa-b888-465a-9bd6-b0bba4f54a27" xmlns:ns3="f9949b9e-aea0-45de-a137-3248727c8823" targetNamespace="http://schemas.microsoft.com/office/2006/metadata/properties" ma:root="true" ma:fieldsID="9f6faa21d52817ba5aed0375eaf869b9" ns2:_="" ns3:_="">
    <xsd:import namespace="9aaa2afa-b888-465a-9bd6-b0bba4f54a27"/>
    <xsd:import namespace="f9949b9e-aea0-45de-a137-3248727c88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aa2afa-b888-465a-9bd6-b0bba4f54a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949b9e-aea0-45de-a137-3248727c882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9949b9e-aea0-45de-a137-3248727c8823">
      <UserInfo>
        <DisplayName>Allie, Brian (MNIT)</DisplayName>
        <AccountId>60</AccountId>
        <AccountType/>
      </UserInfo>
      <UserInfo>
        <DisplayName>Andrada, Dawn (She/Her/Hers) (DEED)</DisplayName>
        <AccountId>52</AccountId>
        <AccountType/>
      </UserInfo>
      <UserInfo>
        <DisplayName>Bennett McGinty, Lauren (She/Her/Hers) (TOUR)</DisplayName>
        <AccountId>61</AccountId>
        <AccountType/>
      </UserInfo>
      <UserInfo>
        <DisplayName>Bowdry, Deven (DEED)</DisplayName>
        <AccountId>12</AccountId>
        <AccountType/>
      </UserInfo>
      <UserInfo>
        <DisplayName>Cordes-Mayo, Alicia (She/Her/Hers) (DEED)</DisplayName>
        <AccountId>18</AccountId>
        <AccountType/>
      </UserInfo>
      <UserInfo>
        <DisplayName>Dannen, Darielle (She/Her/Hers) (DEED)</DisplayName>
        <AccountId>9</AccountId>
        <AccountType/>
      </UserInfo>
      <UserInfo>
        <DisplayName>Freeman, Julie (DEED)</DisplayName>
        <AccountId>62</AccountId>
        <AccountType/>
      </UserInfo>
      <UserInfo>
        <DisplayName>Frosch, Elizabeth (She/Her/Hers) (DEED)</DisplayName>
        <AccountId>55</AccountId>
        <AccountType/>
      </UserInfo>
      <UserInfo>
        <DisplayName>Gerbaud, Gabrielle (DEED)</DisplayName>
        <AccountId>63</AccountId>
        <AccountType/>
      </UserInfo>
      <UserInfo>
        <DisplayName>Gilbertson, Frank (DEED)</DisplayName>
        <AccountId>64</AccountId>
        <AccountType/>
      </UserInfo>
      <UserInfo>
        <DisplayName>Hegman, Jim (DEED)</DisplayName>
        <AccountId>65</AccountId>
        <AccountType/>
      </UserInfo>
      <UserInfo>
        <DisplayName>Jerde, Natasha N (DEED)</DisplayName>
        <AccountId>51</AccountId>
        <AccountType/>
      </UserInfo>
      <UserInfo>
        <DisplayName>Lang, Mike (He/Him/His) (DEED)</DisplayName>
        <AccountId>66</AccountId>
        <AccountType/>
      </UserInfo>
      <UserInfo>
        <DisplayName>Majors, Marc (DEED)</DisplayName>
        <AccountId>31</AccountId>
        <AccountType/>
      </UserInfo>
      <UserInfo>
        <DisplayName>Maki, Bree (She/Her/Hers) (DEED)</DisplayName>
        <AccountId>67</AccountId>
        <AccountType/>
      </UserInfo>
      <UserInfo>
        <DisplayName>McClelland, Katie (She/Her/Hers) (DEED)</DisplayName>
        <AccountId>68</AccountId>
        <AccountType/>
      </UserInfo>
      <UserInfo>
        <DisplayName>McKinnon, Kevin (DEED)</DisplayName>
        <AccountId>19</AccountId>
        <AccountType/>
      </UserInfo>
      <UserInfo>
        <DisplayName>Mohamed, Abdiwahab (DEED)</DisplayName>
        <AccountId>43</AccountId>
        <AccountType/>
      </UserInfo>
      <UserInfo>
        <DisplayName>Mollgaard, Neela (DEED)</DisplayName>
        <AccountId>56</AccountId>
        <AccountType/>
      </UserInfo>
      <UserInfo>
        <DisplayName>Nelson, Jeff (DEED)</DisplayName>
        <AccountId>69</AccountId>
        <AccountType/>
      </UserInfo>
      <UserInfo>
        <DisplayName>Nguyen, Angelina (DEED)</DisplayName>
        <AccountId>70</AccountId>
        <AccountType/>
      </UserInfo>
      <UserInfo>
        <DisplayName>Parker, May C (DEED)</DisplayName>
        <AccountId>71</AccountId>
        <AccountType/>
      </UserInfo>
      <UserInfo>
        <DisplayName>Peterson, Anna (She/Her/Hers) (DEED)</DisplayName>
        <AccountId>30</AccountId>
        <AccountType/>
      </UserInfo>
      <UserInfo>
        <DisplayName>Reger, Sheila (She/Her/Hers) (DEED)</DisplayName>
        <AccountId>72</AccountId>
        <AccountType/>
      </UserInfo>
      <UserInfo>
        <DisplayName>Rowe, Evan (DEED)</DisplayName>
        <AccountId>17</AccountId>
        <AccountType/>
      </UserInfo>
      <UserInfo>
        <DisplayName>Schrempp, Amy (She/Her/Hers) (DEED)</DisplayName>
        <AccountId>73</AccountId>
        <AccountType/>
      </UserInfo>
      <UserInfo>
        <DisplayName>Stein, Heather (She/Her/Hers) (DEED)</DisplayName>
        <AccountId>74</AccountId>
        <AccountType/>
      </UserInfo>
      <UserInfo>
        <DisplayName>Tietema, Annie (She/Her/Hers) (DEED)</DisplayName>
        <AccountId>75</AccountId>
        <AccountType/>
      </UserInfo>
      <UserInfo>
        <DisplayName>Torgerson, Dee (DEED)</DisplayName>
        <AccountId>76</AccountId>
        <AccountType/>
      </UserInfo>
      <UserInfo>
        <DisplayName>Trebil, Huguette (DEED)</DisplayName>
        <AccountId>77</AccountId>
        <AccountType/>
      </UserInfo>
      <UserInfo>
        <DisplayName>Udoibok, Meredith (DEED)</DisplayName>
        <AccountId>78</AccountId>
        <AccountType/>
      </UserInfo>
      <UserInfo>
        <DisplayName>Valencia, Catalina (DEED)</DisplayName>
        <AccountId>79</AccountId>
        <AccountType/>
      </UserInfo>
      <UserInfo>
        <DisplayName>Young, Neal (DEED)</DisplayName>
        <AccountId>80</AccountId>
        <AccountType/>
      </UserInfo>
      <UserInfo>
        <DisplayName>Barsanti, Marya (DEED)</DisplayName>
        <AccountId>26</AccountId>
        <AccountType/>
      </UserInfo>
      <UserInfo>
        <DisplayName>Prakash, Ekta (She/Her/Hers) (DEED)</DisplayName>
        <AccountId>82</AccountId>
        <AccountType/>
      </UserInfo>
      <UserInfo>
        <DisplayName>Varilek, Matt (DEED)</DisplayName>
        <AccountId>83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7F4349A-22F7-4A2D-8CA5-43DDCD6795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E3BFA4-B645-4220-A162-81A6C16AB9E8}">
  <ds:schemaRefs>
    <ds:schemaRef ds:uri="9aaa2afa-b888-465a-9bd6-b0bba4f54a27"/>
    <ds:schemaRef ds:uri="f9949b9e-aea0-45de-a137-3248727c882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678B604-9059-4F1C-B8E2-C96A71A964D2}">
  <ds:schemaRefs>
    <ds:schemaRef ds:uri="9aaa2afa-b888-465a-9bd6-b0bba4f54a27"/>
    <ds:schemaRef ds:uri="f9949b9e-aea0-45de-a137-3248727c882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eb14b046-24c4-4519-8f26-b89c2159828c}" enabled="0" method="" siteId="{eb14b046-24c4-4519-8f26-b89c2159828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State of Minnesota</Template>
  <TotalTime>24557</TotalTime>
  <Words>509</Words>
  <Application>Microsoft Office PowerPoint</Application>
  <PresentationFormat>Widescreen</PresentationFormat>
  <Paragraphs>48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Minnesota</vt:lpstr>
      <vt:lpstr>PowerPoint Presentation</vt:lpstr>
      <vt:lpstr>Historic Legislative Session</vt:lpstr>
      <vt:lpstr>Drive for 5 Workforce Fund</vt:lpstr>
      <vt:lpstr>Targeted Population Workforce Programs</vt:lpstr>
      <vt:lpstr>Youth Workforce Development</vt:lpstr>
      <vt:lpstr>Clean Economy Equitable Workforce</vt:lpstr>
      <vt:lpstr>Additional Grant Opportunities </vt:lpstr>
      <vt:lpstr>Office of New Americans</vt:lpstr>
      <vt:lpstr>Thank You!</vt:lpstr>
    </vt:vector>
  </TitlesOfParts>
  <Company>State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DEED PowerPoint Presentation</dc:title>
  <dc:subject/>
  <dc:creator>Johnson, Heidi A (DEED)</dc:creator>
  <cp:keywords/>
  <dc:description/>
  <cp:lastModifiedBy>Rachel Lovejoy</cp:lastModifiedBy>
  <cp:revision>15</cp:revision>
  <cp:lastPrinted>2017-03-14T16:27:36Z</cp:lastPrinted>
  <dcterms:created xsi:type="dcterms:W3CDTF">2019-08-09T15:36:59Z</dcterms:created>
  <dcterms:modified xsi:type="dcterms:W3CDTF">2023-09-25T18:50:41Z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version">
    <vt:lpwstr>1.31</vt:lpwstr>
  </property>
  <property fmtid="{D5CDD505-2E9C-101B-9397-08002B2CF9AE}" pid="3" name="ContentTypeId">
    <vt:lpwstr>0x0101006B88D138B8B50B4D82B5DBA0DE28396B</vt:lpwstr>
  </property>
</Properties>
</file>