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1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Number of Intakes Per County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Cases_Summary_Counties2!$B$1</c:f>
              <c:strCache>
                <c:ptCount val="1"/>
                <c:pt idx="0">
                  <c:v>Number of Cases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DD1-49BE-B4A4-0616208D138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DD1-49BE-B4A4-0616208D138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DD1-49BE-B4A4-0616208D138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4DD1-49BE-B4A4-0616208D138E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4DD1-49BE-B4A4-0616208D138E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4DD1-49BE-B4A4-0616208D138E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4DD1-49BE-B4A4-0616208D138E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4DD1-49BE-B4A4-0616208D138E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4DD1-49BE-B4A4-0616208D138E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4DD1-49BE-B4A4-0616208D138E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4DD1-49BE-B4A4-0616208D138E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7-4DD1-49BE-B4A4-0616208D138E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9-4DD1-49BE-B4A4-0616208D138E}"/>
              </c:ext>
            </c:extLst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B-4DD1-49BE-B4A4-0616208D138E}"/>
              </c:ext>
            </c:extLst>
          </c:dPt>
          <c:dPt>
            <c:idx val="14"/>
            <c:bubble3D val="0"/>
            <c:spPr>
              <a:solidFill>
                <a:schemeClr val="accent3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D-4DD1-49BE-B4A4-0616208D138E}"/>
              </c:ext>
            </c:extLst>
          </c:dPt>
          <c:dPt>
            <c:idx val="15"/>
            <c:bubble3D val="0"/>
            <c:spPr>
              <a:solidFill>
                <a:schemeClr val="accent4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F-4DD1-49BE-B4A4-0616208D138E}"/>
              </c:ext>
            </c:extLst>
          </c:dPt>
          <c:dPt>
            <c:idx val="16"/>
            <c:bubble3D val="0"/>
            <c:spPr>
              <a:solidFill>
                <a:schemeClr val="accent5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1-4DD1-49BE-B4A4-0616208D138E}"/>
              </c:ext>
            </c:extLst>
          </c:dPt>
          <c:dPt>
            <c:idx val="17"/>
            <c:bubble3D val="0"/>
            <c:spPr>
              <a:solidFill>
                <a:schemeClr val="accent6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3-4DD1-49BE-B4A4-0616208D138E}"/>
              </c:ext>
            </c:extLst>
          </c:dPt>
          <c:dPt>
            <c:idx val="18"/>
            <c:bubble3D val="0"/>
            <c:spPr>
              <a:solidFill>
                <a:schemeClr val="accent1">
                  <a:lumMod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5-4DD1-49BE-B4A4-0616208D138E}"/>
              </c:ext>
            </c:extLst>
          </c:dPt>
          <c:dPt>
            <c:idx val="19"/>
            <c:bubble3D val="0"/>
            <c:spPr>
              <a:solidFill>
                <a:schemeClr val="accent2">
                  <a:lumMod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7-4DD1-49BE-B4A4-0616208D138E}"/>
              </c:ext>
            </c:extLst>
          </c:dPt>
          <c:dPt>
            <c:idx val="20"/>
            <c:bubble3D val="0"/>
            <c:spPr>
              <a:solidFill>
                <a:schemeClr val="accent3">
                  <a:lumMod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9-4DD1-49BE-B4A4-0616208D138E}"/>
              </c:ext>
            </c:extLst>
          </c:dPt>
          <c:dPt>
            <c:idx val="21"/>
            <c:bubble3D val="0"/>
            <c:spPr>
              <a:solidFill>
                <a:schemeClr val="accent4">
                  <a:lumMod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B-4DD1-49BE-B4A4-0616208D138E}"/>
              </c:ext>
            </c:extLst>
          </c:dPt>
          <c:dPt>
            <c:idx val="22"/>
            <c:bubble3D val="0"/>
            <c:spPr>
              <a:solidFill>
                <a:schemeClr val="accent5">
                  <a:lumMod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D-4DD1-49BE-B4A4-0616208D138E}"/>
              </c:ext>
            </c:extLst>
          </c:dPt>
          <c:dPt>
            <c:idx val="23"/>
            <c:bubble3D val="0"/>
            <c:spPr>
              <a:solidFill>
                <a:schemeClr val="accent6">
                  <a:lumMod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F-4DD1-49BE-B4A4-0616208D138E}"/>
              </c:ext>
            </c:extLst>
          </c:dPt>
          <c:dPt>
            <c:idx val="24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1-4DD1-49BE-B4A4-0616208D138E}"/>
              </c:ext>
            </c:extLst>
          </c:dPt>
          <c:dPt>
            <c:idx val="25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3-4DD1-49BE-B4A4-0616208D138E}"/>
              </c:ext>
            </c:extLst>
          </c:dPt>
          <c:dPt>
            <c:idx val="26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5-4DD1-49BE-B4A4-0616208D138E}"/>
              </c:ext>
            </c:extLst>
          </c:dPt>
          <c:dPt>
            <c:idx val="27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7-4DD1-49BE-B4A4-0616208D138E}"/>
              </c:ext>
            </c:extLst>
          </c:dPt>
          <c:dPt>
            <c:idx val="28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9-4DD1-49BE-B4A4-0616208D138E}"/>
              </c:ext>
            </c:extLst>
          </c:dPt>
          <c:dPt>
            <c:idx val="29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B-4DD1-49BE-B4A4-0616208D138E}"/>
              </c:ext>
            </c:extLst>
          </c:dPt>
          <c:cat>
            <c:strRef>
              <c:f>Cases_Summary_Counties2!$A$2:$A$31</c:f>
              <c:strCache>
                <c:ptCount val="30"/>
                <c:pt idx="0">
                  <c:v>Hennepin</c:v>
                </c:pt>
                <c:pt idx="1">
                  <c:v>Cass</c:v>
                </c:pt>
                <c:pt idx="2">
                  <c:v>Other / Out of State</c:v>
                </c:pt>
                <c:pt idx="3">
                  <c:v>Beltrami</c:v>
                </c:pt>
                <c:pt idx="4">
                  <c:v>Mille Lacs</c:v>
                </c:pt>
                <c:pt idx="5">
                  <c:v>Ramsey</c:v>
                </c:pt>
                <c:pt idx="6">
                  <c:v>Unknown</c:v>
                </c:pt>
                <c:pt idx="7">
                  <c:v>Anoka</c:v>
                </c:pt>
                <c:pt idx="8">
                  <c:v>Scott</c:v>
                </c:pt>
                <c:pt idx="9">
                  <c:v>Carlton</c:v>
                </c:pt>
                <c:pt idx="10">
                  <c:v>Chippewa</c:v>
                </c:pt>
                <c:pt idx="11">
                  <c:v>Kandiyohi</c:v>
                </c:pt>
                <c:pt idx="12">
                  <c:v>St. Louis - Duluth</c:v>
                </c:pt>
                <c:pt idx="13">
                  <c:v>Clay</c:v>
                </c:pt>
                <c:pt idx="14">
                  <c:v>Becker</c:v>
                </c:pt>
                <c:pt idx="15">
                  <c:v>Brown</c:v>
                </c:pt>
                <c:pt idx="16">
                  <c:v>Carver</c:v>
                </c:pt>
                <c:pt idx="17">
                  <c:v>Le Sueur</c:v>
                </c:pt>
                <c:pt idx="18">
                  <c:v>Olmsted</c:v>
                </c:pt>
                <c:pt idx="19">
                  <c:v>Cook</c:v>
                </c:pt>
                <c:pt idx="20">
                  <c:v>Crow Wing</c:v>
                </c:pt>
                <c:pt idx="21">
                  <c:v>Goodhue</c:v>
                </c:pt>
                <c:pt idx="22">
                  <c:v>Itasca</c:v>
                </c:pt>
                <c:pt idx="23">
                  <c:v>Koochiching</c:v>
                </c:pt>
                <c:pt idx="24">
                  <c:v>Lake</c:v>
                </c:pt>
                <c:pt idx="25">
                  <c:v>Mahnomen</c:v>
                </c:pt>
                <c:pt idx="26">
                  <c:v>Norman</c:v>
                </c:pt>
                <c:pt idx="27">
                  <c:v>Pipestone</c:v>
                </c:pt>
                <c:pt idx="28">
                  <c:v>Roseau</c:v>
                </c:pt>
                <c:pt idx="29">
                  <c:v>Wabasha</c:v>
                </c:pt>
              </c:strCache>
            </c:strRef>
          </c:cat>
          <c:val>
            <c:numRef>
              <c:f>Cases_Summary_Counties2!$B$2:$B$31</c:f>
              <c:numCache>
                <c:formatCode>General</c:formatCode>
                <c:ptCount val="30"/>
                <c:pt idx="0">
                  <c:v>17</c:v>
                </c:pt>
                <c:pt idx="1">
                  <c:v>13</c:v>
                </c:pt>
                <c:pt idx="2">
                  <c:v>8</c:v>
                </c:pt>
                <c:pt idx="3">
                  <c:v>7</c:v>
                </c:pt>
                <c:pt idx="4">
                  <c:v>7</c:v>
                </c:pt>
                <c:pt idx="5">
                  <c:v>7</c:v>
                </c:pt>
                <c:pt idx="6">
                  <c:v>7</c:v>
                </c:pt>
                <c:pt idx="7">
                  <c:v>6</c:v>
                </c:pt>
                <c:pt idx="8">
                  <c:v>6</c:v>
                </c:pt>
                <c:pt idx="9">
                  <c:v>5</c:v>
                </c:pt>
                <c:pt idx="10">
                  <c:v>5</c:v>
                </c:pt>
                <c:pt idx="11">
                  <c:v>4</c:v>
                </c:pt>
                <c:pt idx="12">
                  <c:v>4</c:v>
                </c:pt>
                <c:pt idx="13">
                  <c:v>3</c:v>
                </c:pt>
                <c:pt idx="14">
                  <c:v>2</c:v>
                </c:pt>
                <c:pt idx="15">
                  <c:v>2</c:v>
                </c:pt>
                <c:pt idx="16">
                  <c:v>2</c:v>
                </c:pt>
                <c:pt idx="17">
                  <c:v>2</c:v>
                </c:pt>
                <c:pt idx="18">
                  <c:v>2</c:v>
                </c:pt>
                <c:pt idx="19">
                  <c:v>1</c:v>
                </c:pt>
                <c:pt idx="20">
                  <c:v>1</c:v>
                </c:pt>
                <c:pt idx="21">
                  <c:v>1</c:v>
                </c:pt>
                <c:pt idx="22">
                  <c:v>1</c:v>
                </c:pt>
                <c:pt idx="23">
                  <c:v>1</c:v>
                </c:pt>
                <c:pt idx="24">
                  <c:v>1</c:v>
                </c:pt>
                <c:pt idx="25">
                  <c:v>1</c:v>
                </c:pt>
                <c:pt idx="26">
                  <c:v>1</c:v>
                </c:pt>
                <c:pt idx="27">
                  <c:v>1</c:v>
                </c:pt>
                <c:pt idx="28">
                  <c:v>1</c:v>
                </c:pt>
                <c:pt idx="2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3C-4DD1-49BE-B4A4-0616208D138E}"/>
            </c:ext>
          </c:extLst>
        </c:ser>
        <c:ser>
          <c:idx val="1"/>
          <c:order val="1"/>
          <c:tx>
            <c:strRef>
              <c:f>Cases_Summary_Counties2!$C$1</c:f>
              <c:strCache>
                <c:ptCount val="1"/>
                <c:pt idx="0">
                  <c:v>Number of Cases (% of col)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E-4DD1-49BE-B4A4-0616208D138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40-4DD1-49BE-B4A4-0616208D138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42-4DD1-49BE-B4A4-0616208D138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44-4DD1-49BE-B4A4-0616208D138E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46-4DD1-49BE-B4A4-0616208D138E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48-4DD1-49BE-B4A4-0616208D138E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4A-4DD1-49BE-B4A4-0616208D138E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4C-4DD1-49BE-B4A4-0616208D138E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4E-4DD1-49BE-B4A4-0616208D138E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50-4DD1-49BE-B4A4-0616208D138E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52-4DD1-49BE-B4A4-0616208D138E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54-4DD1-49BE-B4A4-0616208D138E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56-4DD1-49BE-B4A4-0616208D138E}"/>
              </c:ext>
            </c:extLst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58-4DD1-49BE-B4A4-0616208D138E}"/>
              </c:ext>
            </c:extLst>
          </c:dPt>
          <c:dPt>
            <c:idx val="14"/>
            <c:bubble3D val="0"/>
            <c:spPr>
              <a:solidFill>
                <a:schemeClr val="accent3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5A-4DD1-49BE-B4A4-0616208D138E}"/>
              </c:ext>
            </c:extLst>
          </c:dPt>
          <c:dPt>
            <c:idx val="15"/>
            <c:bubble3D val="0"/>
            <c:spPr>
              <a:solidFill>
                <a:schemeClr val="accent4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5C-4DD1-49BE-B4A4-0616208D138E}"/>
              </c:ext>
            </c:extLst>
          </c:dPt>
          <c:dPt>
            <c:idx val="16"/>
            <c:bubble3D val="0"/>
            <c:spPr>
              <a:solidFill>
                <a:schemeClr val="accent5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5E-4DD1-49BE-B4A4-0616208D138E}"/>
              </c:ext>
            </c:extLst>
          </c:dPt>
          <c:dPt>
            <c:idx val="17"/>
            <c:bubble3D val="0"/>
            <c:spPr>
              <a:solidFill>
                <a:schemeClr val="accent6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60-4DD1-49BE-B4A4-0616208D138E}"/>
              </c:ext>
            </c:extLst>
          </c:dPt>
          <c:dPt>
            <c:idx val="18"/>
            <c:bubble3D val="0"/>
            <c:spPr>
              <a:solidFill>
                <a:schemeClr val="accent1">
                  <a:lumMod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62-4DD1-49BE-B4A4-0616208D138E}"/>
              </c:ext>
            </c:extLst>
          </c:dPt>
          <c:dPt>
            <c:idx val="19"/>
            <c:bubble3D val="0"/>
            <c:spPr>
              <a:solidFill>
                <a:schemeClr val="accent2">
                  <a:lumMod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64-4DD1-49BE-B4A4-0616208D138E}"/>
              </c:ext>
            </c:extLst>
          </c:dPt>
          <c:dPt>
            <c:idx val="20"/>
            <c:bubble3D val="0"/>
            <c:spPr>
              <a:solidFill>
                <a:schemeClr val="accent3">
                  <a:lumMod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66-4DD1-49BE-B4A4-0616208D138E}"/>
              </c:ext>
            </c:extLst>
          </c:dPt>
          <c:dPt>
            <c:idx val="21"/>
            <c:bubble3D val="0"/>
            <c:spPr>
              <a:solidFill>
                <a:schemeClr val="accent4">
                  <a:lumMod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68-4DD1-49BE-B4A4-0616208D138E}"/>
              </c:ext>
            </c:extLst>
          </c:dPt>
          <c:dPt>
            <c:idx val="22"/>
            <c:bubble3D val="0"/>
            <c:spPr>
              <a:solidFill>
                <a:schemeClr val="accent5">
                  <a:lumMod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6A-4DD1-49BE-B4A4-0616208D138E}"/>
              </c:ext>
            </c:extLst>
          </c:dPt>
          <c:dPt>
            <c:idx val="23"/>
            <c:bubble3D val="0"/>
            <c:spPr>
              <a:solidFill>
                <a:schemeClr val="accent6">
                  <a:lumMod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6C-4DD1-49BE-B4A4-0616208D138E}"/>
              </c:ext>
            </c:extLst>
          </c:dPt>
          <c:dPt>
            <c:idx val="24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6E-4DD1-49BE-B4A4-0616208D138E}"/>
              </c:ext>
            </c:extLst>
          </c:dPt>
          <c:dPt>
            <c:idx val="25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70-4DD1-49BE-B4A4-0616208D138E}"/>
              </c:ext>
            </c:extLst>
          </c:dPt>
          <c:dPt>
            <c:idx val="26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72-4DD1-49BE-B4A4-0616208D138E}"/>
              </c:ext>
            </c:extLst>
          </c:dPt>
          <c:dPt>
            <c:idx val="27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74-4DD1-49BE-B4A4-0616208D138E}"/>
              </c:ext>
            </c:extLst>
          </c:dPt>
          <c:dPt>
            <c:idx val="28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76-4DD1-49BE-B4A4-0616208D138E}"/>
              </c:ext>
            </c:extLst>
          </c:dPt>
          <c:dPt>
            <c:idx val="29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78-4DD1-49BE-B4A4-0616208D138E}"/>
              </c:ext>
            </c:extLst>
          </c:dPt>
          <c:cat>
            <c:strRef>
              <c:f>Cases_Summary_Counties2!$A$2:$A$31</c:f>
              <c:strCache>
                <c:ptCount val="30"/>
                <c:pt idx="0">
                  <c:v>Hennepin</c:v>
                </c:pt>
                <c:pt idx="1">
                  <c:v>Cass</c:v>
                </c:pt>
                <c:pt idx="2">
                  <c:v>Other / Out of State</c:v>
                </c:pt>
                <c:pt idx="3">
                  <c:v>Beltrami</c:v>
                </c:pt>
                <c:pt idx="4">
                  <c:v>Mille Lacs</c:v>
                </c:pt>
                <c:pt idx="5">
                  <c:v>Ramsey</c:v>
                </c:pt>
                <c:pt idx="6">
                  <c:v>Unknown</c:v>
                </c:pt>
                <c:pt idx="7">
                  <c:v>Anoka</c:v>
                </c:pt>
                <c:pt idx="8">
                  <c:v>Scott</c:v>
                </c:pt>
                <c:pt idx="9">
                  <c:v>Carlton</c:v>
                </c:pt>
                <c:pt idx="10">
                  <c:v>Chippewa</c:v>
                </c:pt>
                <c:pt idx="11">
                  <c:v>Kandiyohi</c:v>
                </c:pt>
                <c:pt idx="12">
                  <c:v>St. Louis - Duluth</c:v>
                </c:pt>
                <c:pt idx="13">
                  <c:v>Clay</c:v>
                </c:pt>
                <c:pt idx="14">
                  <c:v>Becker</c:v>
                </c:pt>
                <c:pt idx="15">
                  <c:v>Brown</c:v>
                </c:pt>
                <c:pt idx="16">
                  <c:v>Carver</c:v>
                </c:pt>
                <c:pt idx="17">
                  <c:v>Le Sueur</c:v>
                </c:pt>
                <c:pt idx="18">
                  <c:v>Olmsted</c:v>
                </c:pt>
                <c:pt idx="19">
                  <c:v>Cook</c:v>
                </c:pt>
                <c:pt idx="20">
                  <c:v>Crow Wing</c:v>
                </c:pt>
                <c:pt idx="21">
                  <c:v>Goodhue</c:v>
                </c:pt>
                <c:pt idx="22">
                  <c:v>Itasca</c:v>
                </c:pt>
                <c:pt idx="23">
                  <c:v>Koochiching</c:v>
                </c:pt>
                <c:pt idx="24">
                  <c:v>Lake</c:v>
                </c:pt>
                <c:pt idx="25">
                  <c:v>Mahnomen</c:v>
                </c:pt>
                <c:pt idx="26">
                  <c:v>Norman</c:v>
                </c:pt>
                <c:pt idx="27">
                  <c:v>Pipestone</c:v>
                </c:pt>
                <c:pt idx="28">
                  <c:v>Roseau</c:v>
                </c:pt>
                <c:pt idx="29">
                  <c:v>Wabasha</c:v>
                </c:pt>
              </c:strCache>
            </c:strRef>
          </c:cat>
          <c:val>
            <c:numRef>
              <c:f>Cases_Summary_Counties2!$C$2:$C$31</c:f>
              <c:numCache>
                <c:formatCode>0.00%</c:formatCode>
                <c:ptCount val="30"/>
                <c:pt idx="0">
                  <c:v>0.14166666666666999</c:v>
                </c:pt>
                <c:pt idx="1">
                  <c:v>0.10833333333333001</c:v>
                </c:pt>
                <c:pt idx="2">
                  <c:v>6.6666666666666999E-2</c:v>
                </c:pt>
                <c:pt idx="3">
                  <c:v>5.8333333333333001E-2</c:v>
                </c:pt>
                <c:pt idx="4">
                  <c:v>5.8333333333333001E-2</c:v>
                </c:pt>
                <c:pt idx="5">
                  <c:v>5.8333333333333001E-2</c:v>
                </c:pt>
                <c:pt idx="6">
                  <c:v>5.8333333333333001E-2</c:v>
                </c:pt>
                <c:pt idx="7" formatCode="0%">
                  <c:v>0.05</c:v>
                </c:pt>
                <c:pt idx="8" formatCode="0%">
                  <c:v>0.05</c:v>
                </c:pt>
                <c:pt idx="9">
                  <c:v>4.1666666666666997E-2</c:v>
                </c:pt>
                <c:pt idx="10">
                  <c:v>4.1666666666666997E-2</c:v>
                </c:pt>
                <c:pt idx="11">
                  <c:v>3.3333333333333E-2</c:v>
                </c:pt>
                <c:pt idx="12">
                  <c:v>3.3333333333333E-2</c:v>
                </c:pt>
                <c:pt idx="13">
                  <c:v>2.5000000000000001E-2</c:v>
                </c:pt>
                <c:pt idx="14">
                  <c:v>1.6666666666667E-2</c:v>
                </c:pt>
                <c:pt idx="15">
                  <c:v>1.6666666666667E-2</c:v>
                </c:pt>
                <c:pt idx="16">
                  <c:v>1.6666666666667E-2</c:v>
                </c:pt>
                <c:pt idx="17">
                  <c:v>1.6666666666667E-2</c:v>
                </c:pt>
                <c:pt idx="18">
                  <c:v>1.6666666666667E-2</c:v>
                </c:pt>
                <c:pt idx="19">
                  <c:v>8.3333333333333003E-3</c:v>
                </c:pt>
                <c:pt idx="20">
                  <c:v>8.3333333333333003E-3</c:v>
                </c:pt>
                <c:pt idx="21">
                  <c:v>8.3333333333333003E-3</c:v>
                </c:pt>
                <c:pt idx="22">
                  <c:v>8.3333333333333003E-3</c:v>
                </c:pt>
                <c:pt idx="23">
                  <c:v>8.3333333333333003E-3</c:v>
                </c:pt>
                <c:pt idx="24">
                  <c:v>8.3333333333333003E-3</c:v>
                </c:pt>
                <c:pt idx="25">
                  <c:v>8.3333333333333003E-3</c:v>
                </c:pt>
                <c:pt idx="26">
                  <c:v>8.3333333333333003E-3</c:v>
                </c:pt>
                <c:pt idx="27">
                  <c:v>8.3333333333333003E-3</c:v>
                </c:pt>
                <c:pt idx="28">
                  <c:v>8.3333333333333003E-3</c:v>
                </c:pt>
                <c:pt idx="29">
                  <c:v>8.3333333333333003E-3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79-4DD1-49BE-B4A4-0616208D138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7F8EAB-3C12-D97D-82BD-73F3982D86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A0C39B-D7EB-408B-7784-BF0FCBD704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916D89-EEA7-D899-7AD2-1208FBF1C5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B8B39-6657-46C9-8614-3DE6EBF866A2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5FFDE9-2E4F-9FAE-A481-C37715760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57AD7C-5B39-1DB0-959D-D7F239AEA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A0D4-B757-45B8-AF88-0BFCDE83EF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996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122CD4-1212-CA0A-D74E-A09DD776DB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BDE963-7407-D4BA-84A0-05BE5F0F06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B78904-4FE5-8091-529F-633D666D4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B8B39-6657-46C9-8614-3DE6EBF866A2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9BE302-54BB-D64D-67D2-612B10763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72BED0-7F25-C97E-1290-CB5531B867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A0D4-B757-45B8-AF88-0BFCDE83EF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318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9ACC3F0-159E-1B00-2219-94B1BCE4F2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163520-F468-16D5-608F-B473A56797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4401A0-BCBD-B432-5CCC-B7E291C5E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B8B39-6657-46C9-8614-3DE6EBF866A2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FDDFEB-FA30-E634-5771-D68CE372D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B42B0A-4E60-16C5-B7DA-E86DF93993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A0D4-B757-45B8-AF88-0BFCDE83EF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886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EE391D-1455-0755-0F1C-9806026B06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85872B-B103-390F-442B-6C46036108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D0DBFB-41FA-8035-4E36-C566572844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B8B39-6657-46C9-8614-3DE6EBF866A2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6975D6-9A46-1B67-683C-BE448E82DD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A7CC30-6A68-498C-FF19-34ADF3B77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A0D4-B757-45B8-AF88-0BFCDE83EF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278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AB754E-730B-13B1-5E7E-5928E69FDA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5A9B5F-C2ED-9A2C-7092-D936C7273E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39DD43-C9EA-B6E6-A4BF-4CCE719395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B8B39-6657-46C9-8614-3DE6EBF866A2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6B37CE-729A-D8F1-2D8A-977289171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9B1EE9-C1B9-D64E-1609-958903A51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A0D4-B757-45B8-AF88-0BFCDE83EF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916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36033-3E5D-789F-1DC3-D3739C8F3C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B5F7B5-50B3-D56C-3843-3A825B21B3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C52DA2-1F20-4435-5B85-FF55C380E9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57FEC2-5805-2835-5422-F6909DDE6B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B8B39-6657-46C9-8614-3DE6EBF866A2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A1E56B-ADA9-FC28-E4DD-87BB6490F9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8CC054-AC6F-3AEF-81C3-26AF371B8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A0D4-B757-45B8-AF88-0BFCDE83EF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065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EE6828-4696-9F4B-1960-866D47E1D4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819ED7-53A5-F696-B4D7-E509C086A8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33E2A7-0FE7-EFAF-1837-82764ADFD9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75169C9-50FE-EC2B-6FC9-9C5F9A9984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61F1372-29C8-6FFC-F2F5-4A474B3D02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3A482CA-5F29-1DE5-6912-4DFB3C768A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B8B39-6657-46C9-8614-3DE6EBF866A2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1C7F3D-0147-C224-0C86-B405B34BF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9EF9A3E-120B-4586-B931-0E329268A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A0D4-B757-45B8-AF88-0BFCDE83EF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347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F46981-B9A0-FB7A-2666-C59E425BAB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D0E62E9-01E5-3926-A57C-5CEF0F0F1A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B8B39-6657-46C9-8614-3DE6EBF866A2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C22F23-13E9-D355-67FD-0B8F2F0A0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8B79D3-E408-859D-9C5F-B8AA50336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A0D4-B757-45B8-AF88-0BFCDE83EF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444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1F17B99-84D3-5B91-54BF-76D7DB2384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B8B39-6657-46C9-8614-3DE6EBF866A2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41AC7EE-58F8-06D1-1EC2-026E7D339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D6F074-ECF4-9BDE-4D7C-903F01E5B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A0D4-B757-45B8-AF88-0BFCDE83EF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542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120B32-27EB-CED8-CC1C-8E935BEAB1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1C7DA1-A3B2-8358-C685-57C0305941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C1B008-7D29-8F73-A1EF-DF40A1F82A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B4532B-1F7A-4A85-3B02-E64814E1C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B8B39-6657-46C9-8614-3DE6EBF866A2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1F9069-EC7D-0195-5977-E961D7DA4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C62183-7967-7E6E-95FD-4C7C35A74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A0D4-B757-45B8-AF88-0BFCDE83EF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161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EDB0F-EF3D-4A4A-0AE7-8B5015D6DB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1866C54-0AED-DDBA-1782-E86B212BA4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397E16-F0F9-EE6C-628D-726632D1B5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A3E38F-7A74-C1BE-D829-093E7D97D5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B8B39-6657-46C9-8614-3DE6EBF866A2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29F9F5-36A8-616B-5677-FD3C3E012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8E8D9B-0A25-11E4-EC12-456F0303F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A0D4-B757-45B8-AF88-0BFCDE83EF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61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616368-0148-30A0-F2B6-D88D2F95E8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80F83C-5D9A-A72A-B4C4-E9DBB006B2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C5B72E-D99C-DB54-F002-990D99B356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8B8B39-6657-46C9-8614-3DE6EBF866A2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6CB6C2-E50E-9837-C06E-79EAAA73F2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EC9809-88FE-D17F-C78F-FDF870FD44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66A0D4-B757-45B8-AF88-0BFCDE83EF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405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FD7DE7F3-D66C-E99C-017F-21A374616133}"/>
              </a:ext>
            </a:extLst>
          </p:cNvPr>
          <p:cNvGraphicFramePr/>
          <p:nvPr/>
        </p:nvGraphicFramePr>
        <p:xfrm>
          <a:off x="3889692" y="1978025"/>
          <a:ext cx="4412615" cy="2901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535182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Minnesota Brand Colors">
    <a:dk1>
      <a:srgbClr val="003865"/>
    </a:dk1>
    <a:lt1>
      <a:srgbClr val="FFFFFF"/>
    </a:lt1>
    <a:dk2>
      <a:srgbClr val="000000"/>
    </a:dk2>
    <a:lt2>
      <a:srgbClr val="DDDDDA"/>
    </a:lt2>
    <a:accent1>
      <a:srgbClr val="003865"/>
    </a:accent1>
    <a:accent2>
      <a:srgbClr val="78BE21"/>
    </a:accent2>
    <a:accent3>
      <a:srgbClr val="008EAA"/>
    </a:accent3>
    <a:accent4>
      <a:srgbClr val="8D3F2B"/>
    </a:accent4>
    <a:accent5>
      <a:srgbClr val="0D5257"/>
    </a:accent5>
    <a:accent6>
      <a:srgbClr val="5D295F"/>
    </a:accent6>
    <a:hlink>
      <a:srgbClr val="0563C1"/>
    </a:hlink>
    <a:folHlink>
      <a:srgbClr val="5D295F"/>
    </a:folHlink>
  </a:clrScheme>
  <a:fontScheme name="MN Secondary Fonts">
    <a:majorFont>
      <a:latin typeface="Calibri"/>
      <a:ea typeface=""/>
      <a:cs typeface=""/>
    </a:majorFont>
    <a:minorFont>
      <a:latin typeface="Calibri"/>
      <a:ea typeface=""/>
      <a:cs typeface=""/>
    </a:minorFont>
  </a:fontScheme>
  <a:fmtScheme name="Subtle Solids">
    <a:fillStyleLst>
      <a:solidFill>
        <a:schemeClr val="phClr"/>
      </a:solidFill>
      <a:solidFill>
        <a:schemeClr val="phClr">
          <a:tint val="65000"/>
        </a:schemeClr>
      </a:solidFill>
      <a:solidFill>
        <a:schemeClr val="phClr">
          <a:shade val="80000"/>
          <a:satMod val="150000"/>
        </a:schemeClr>
      </a:solidFill>
    </a:fillStyleLst>
    <a:lnStyleLst>
      <a:ln w="9525" cap="flat" cmpd="sng" algn="ctr">
        <a:solidFill>
          <a:schemeClr val="phClr"/>
        </a:solidFill>
        <a:prstDash val="solid"/>
      </a:ln>
      <a:ln w="10795" cap="flat" cmpd="sng" algn="ctr">
        <a:solidFill>
          <a:schemeClr val="phClr"/>
        </a:solidFill>
        <a:prstDash val="solid"/>
      </a:ln>
      <a:ln w="17145" cap="flat" cmpd="sng" algn="ctr">
        <a:solidFill>
          <a:schemeClr val="phClr">
            <a:shade val="95000"/>
            <a:alpha val="50000"/>
            <a:satMod val="150000"/>
          </a:schemeClr>
        </a:solidFill>
        <a:prstDash val="solid"/>
      </a:ln>
    </a:lnStyleLst>
    <a:effectStyleLst>
      <a:effectStyle>
        <a:effectLst/>
      </a:effectStyle>
      <a:effectStyle>
        <a:effectLst/>
      </a:effectStyle>
      <a:effectStyle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Cunningham, Neil D (COMM)</dc:creator>
  <cp:lastModifiedBy>Cunningham, Neil D (COMM)</cp:lastModifiedBy>
  <cp:revision>1</cp:revision>
  <dcterms:created xsi:type="dcterms:W3CDTF">2024-08-19T12:57:27Z</dcterms:created>
  <dcterms:modified xsi:type="dcterms:W3CDTF">2024-08-19T12:59:35Z</dcterms:modified>
</cp:coreProperties>
</file>