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7" r:id="rId3"/>
    <p:sldId id="298" r:id="rId4"/>
    <p:sldId id="299" r:id="rId5"/>
    <p:sldId id="276" r:id="rId6"/>
    <p:sldId id="303" r:id="rId7"/>
    <p:sldId id="280" r:id="rId8"/>
    <p:sldId id="287" r:id="rId9"/>
    <p:sldId id="285" r:id="rId10"/>
    <p:sldId id="282" r:id="rId11"/>
    <p:sldId id="278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5CCB"/>
    <a:srgbClr val="FFCC66"/>
    <a:srgbClr val="A5DD89"/>
    <a:srgbClr val="92DE88"/>
    <a:srgbClr val="99CC00"/>
    <a:srgbClr val="BCE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62" y="11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-597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-data.admin.state.mn.us\admindept\gda\home\ccialek\DNR\2011%20South%20MN%20Orthoimagery\Statewide%20Ortho%20Program%20Budget%20by%20Sec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-data\admindept\gda\GDA%20Administration\Operational%20Plans\LMIC\WMS%20Image%20Server%20Activity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'Partner Contrbutions by Class'!$C$1:$G$1</c:f>
              <c:strCache>
                <c:ptCount val="1"/>
                <c:pt idx="0">
                  <c:v>PROGRAM FUNDS OTHER STATE FEDERAL REGIONAL COUNTY</c:v>
                </c:pt>
              </c:strCache>
            </c:strRef>
          </c:tx>
          <c:dLbls>
            <c:dLbl>
              <c:idx val="0"/>
              <c:layout>
                <c:manualLayout>
                  <c:x val="-0.12505041557305338"/>
                  <c:y val="-9.88254593175859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CF-49DB-B13D-0150E2EA20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'Partner Contrbutions by Class'!$C$1:$G$1</c:f>
              <c:strCache>
                <c:ptCount val="5"/>
                <c:pt idx="0">
                  <c:v>PROGRAM FUNDS</c:v>
                </c:pt>
                <c:pt idx="1">
                  <c:v>OTHER STATE</c:v>
                </c:pt>
                <c:pt idx="2">
                  <c:v>FEDERAL</c:v>
                </c:pt>
                <c:pt idx="3">
                  <c:v>REGIONAL</c:v>
                </c:pt>
                <c:pt idx="4">
                  <c:v>COUNTY</c:v>
                </c:pt>
              </c:strCache>
            </c:strRef>
          </c:cat>
          <c:val>
            <c:numRef>
              <c:f>'Partner Contrbutions by Class'!$C$6:$G$6</c:f>
              <c:numCache>
                <c:formatCode>_("$"* #,##0_);_("$"* \(#,##0\);_("$"* "-"_);_(@_)</c:formatCode>
                <c:ptCount val="5"/>
                <c:pt idx="0">
                  <c:v>640015</c:v>
                </c:pt>
                <c:pt idx="1">
                  <c:v>111373</c:v>
                </c:pt>
                <c:pt idx="2">
                  <c:v>124227</c:v>
                </c:pt>
                <c:pt idx="3">
                  <c:v>74500</c:v>
                </c:pt>
                <c:pt idx="4">
                  <c:v>137899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CF-49DB-B13D-0150E2EA2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3993489784365265"/>
          <c:y val="0.20960673665791774"/>
          <c:w val="0.29458931604137717"/>
          <c:h val="0.5378038140413098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Ortho Imagery Access Requests</a:t>
            </a:r>
          </a:p>
        </c:rich>
      </c:tx>
      <c:layout>
        <c:manualLayout>
          <c:xMode val="edge"/>
          <c:yMode val="edge"/>
          <c:x val="0.17470822397200372"/>
          <c:y val="2.777777777777785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Leaf-off Ortho Imagery Access Requests</c:v>
          </c:tx>
          <c:spPr>
            <a:solidFill>
              <a:srgbClr val="006600"/>
            </a:solidFill>
          </c:spPr>
          <c:invertIfNegative val="0"/>
          <c:cat>
            <c:strRef>
              <c:f>'Leaf-off Orthos'!$A$2:$P$2</c:f>
              <c:strCache>
                <c:ptCount val="16"/>
                <c:pt idx="0">
                  <c:v>N</c:v>
                </c:pt>
                <c:pt idx="1">
                  <c:v>D</c:v>
                </c:pt>
                <c:pt idx="2">
                  <c:v>J</c:v>
                </c:pt>
                <c:pt idx="3">
                  <c:v>F</c:v>
                </c:pt>
                <c:pt idx="4">
                  <c:v>M</c:v>
                </c:pt>
                <c:pt idx="5">
                  <c:v>A</c:v>
                </c:pt>
                <c:pt idx="6">
                  <c:v>M</c:v>
                </c:pt>
                <c:pt idx="7">
                  <c:v>J</c:v>
                </c:pt>
                <c:pt idx="8">
                  <c:v>J</c:v>
                </c:pt>
                <c:pt idx="9">
                  <c:v>A</c:v>
                </c:pt>
                <c:pt idx="10">
                  <c:v>S</c:v>
                </c:pt>
                <c:pt idx="11">
                  <c:v>O</c:v>
                </c:pt>
                <c:pt idx="12">
                  <c:v>N</c:v>
                </c:pt>
                <c:pt idx="13">
                  <c:v>D</c:v>
                </c:pt>
                <c:pt idx="14">
                  <c:v>J</c:v>
                </c:pt>
                <c:pt idx="15">
                  <c:v>F</c:v>
                </c:pt>
              </c:strCache>
            </c:strRef>
          </c:cat>
          <c:val>
            <c:numRef>
              <c:f>'Leaf-off Orthos'!$A$19:$P$19</c:f>
              <c:numCache>
                <c:formatCode>#,##0</c:formatCode>
                <c:ptCount val="16"/>
                <c:pt idx="0">
                  <c:v>4710</c:v>
                </c:pt>
                <c:pt idx="1">
                  <c:v>327885</c:v>
                </c:pt>
                <c:pt idx="2">
                  <c:v>421393</c:v>
                </c:pt>
                <c:pt idx="3">
                  <c:v>425789</c:v>
                </c:pt>
                <c:pt idx="4">
                  <c:v>606841</c:v>
                </c:pt>
                <c:pt idx="5">
                  <c:v>687163</c:v>
                </c:pt>
                <c:pt idx="6">
                  <c:v>638840</c:v>
                </c:pt>
                <c:pt idx="7">
                  <c:v>692699</c:v>
                </c:pt>
                <c:pt idx="8">
                  <c:v>304302</c:v>
                </c:pt>
                <c:pt idx="9">
                  <c:v>643380</c:v>
                </c:pt>
                <c:pt idx="10">
                  <c:v>933165</c:v>
                </c:pt>
                <c:pt idx="11">
                  <c:v>809691</c:v>
                </c:pt>
                <c:pt idx="12">
                  <c:v>793375</c:v>
                </c:pt>
                <c:pt idx="13">
                  <c:v>744737</c:v>
                </c:pt>
                <c:pt idx="14">
                  <c:v>1135361</c:v>
                </c:pt>
                <c:pt idx="15">
                  <c:v>1657423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5-47E6-A500-2396091B9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589504"/>
        <c:axId val="119595392"/>
      </c:barChart>
      <c:catAx>
        <c:axId val="119589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595392"/>
        <c:crosses val="autoZero"/>
        <c:auto val="1"/>
        <c:lblAlgn val="ctr"/>
        <c:lblOffset val="100"/>
        <c:noMultiLvlLbl val="0"/>
      </c:catAx>
      <c:valAx>
        <c:axId val="1195953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9589504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3">
        <a:lumMod val="40000"/>
        <a:lumOff val="60000"/>
      </a:schemeClr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25152-9269-4D69-B17C-8374E9A8C33F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5B47C-F75D-4729-AB07-0DC6E6DBA5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E94AB-DC3C-4C15-B5E3-7DDF6A5A7AE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00D31-C637-4204-9464-0E347466D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02540-7434-4F4A-9A7A-C560C6D0984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D00D31-C637-4204-9464-0E347466D77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8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>
                <a:defRPr/>
              </a:pPr>
              <a:endParaRPr lang="en-US" sz="18200" b="1"/>
            </a:p>
          </p:txBody>
        </p:sp>
        <p:pic>
          <p:nvPicPr>
            <p:cNvPr id="7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28600" y="56388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458200" y="56388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200" b="1">
                <a:latin typeface="+mn-lt"/>
              </a:endParaRPr>
            </a:p>
          </p:txBody>
        </p:sp>
        <p:pic>
          <p:nvPicPr>
            <p:cNvPr id="12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28600" y="3829050"/>
              <a:ext cx="713882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Picture 4" descr="C:\Documents and Settings\stkloibe\Local Settings\Temporary Internet Files\Content.IE5\S52413KM\MCAN04108_0000[1].wmf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981950" y="3886200"/>
            <a:ext cx="9334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8DCCD-4AEB-4EDA-8E09-56F2E7889CBA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1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B71F1-BEAE-419B-BB14-C258308B2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7833F-B36C-4401-B75C-5C743F5F2897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B4A25-7A3E-4E50-8D53-EDCD8B191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0AF7D-D1F0-4B72-9CA4-2E50AA709044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FFEFC-7C34-4374-BFE7-DFC9E526A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56F5E-1E79-4D97-979A-BCB63B5B6AD1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15C2D-AF5F-44CD-AD29-B2D0DF622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97B77-87EF-4877-AA82-431851F57F8C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E7667-EE1A-4738-B259-A91DA9AB8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B6BDA-0DC9-4E1D-A029-9C5463A2BF3A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615F8-570F-46E6-BC2F-E293B2CCA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3AF9D-604D-4DB8-8A83-A858B755EEC5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3A93-73D7-4CC2-A075-81B8670DA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1DA0-53AC-441D-A4C1-13606CC6C7A6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0C63-EFB5-48AB-918B-247A12369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E90BE-0D3E-45B2-87A9-7DD1889F2659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4FA0F-E067-4EE4-8C73-7CDB37530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19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>
                <a:defRPr/>
              </a:pPr>
              <a:endParaRPr lang="en-US" sz="18200" b="1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25E230-162C-446B-A30F-2DDE025A997B}" type="datetimeFigureOut">
              <a:rPr lang="en-US"/>
              <a:pPr>
                <a:defRPr/>
              </a:pPr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Minnesota Wetland Inventory Update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6B1356-AB16-4B42-8F6B-D76CE63D3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9" descr="MCj04135260000[1]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28600" y="5638800"/>
            <a:ext cx="45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MCj04135260000[1]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458200" y="5638800"/>
            <a:ext cx="45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4" name="Group 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352800"/>
              <a:ext cx="9144000" cy="3505200"/>
            </a:xfrm>
            <a:prstGeom prst="rect">
              <a:avLst/>
            </a:prstGeom>
            <a:solidFill>
              <a:srgbClr val="A5DD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9144000" cy="5029200"/>
            </a:xfrm>
            <a:prstGeom prst="rect">
              <a:avLst/>
            </a:prstGeom>
            <a:solidFill>
              <a:srgbClr val="7988F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15522" tIns="57761" rIns="115522" bIns="57761" anchor="ctr"/>
            <a:lstStyle/>
            <a:p>
              <a:pPr algn="ctr" defTabSz="396081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200" b="1">
                <a:latin typeface="+mn-lt"/>
              </a:endParaRPr>
            </a:p>
          </p:txBody>
        </p:sp>
        <p:pic>
          <p:nvPicPr>
            <p:cNvPr id="1038" name="Picture 9" descr="MCj04135260000[1]"/>
            <p:cNvPicPr>
              <a:picLocks noChangeAspect="1" noChangeArrowheads="1"/>
            </p:cNvPicPr>
            <p:nvPr userDrawn="1"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76516" y="5867400"/>
              <a:ext cx="456884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35" name="Picture 4" descr="C:\Documents and Settings\stkloibe\Local Settings\Temporary Internet Files\Content.IE5\S52413KM\MCAN04108_0000[1].wmf"/>
          <p:cNvPicPr>
            <a:picLocks noChangeAspect="1" noChangeArrowheads="1"/>
          </p:cNvPicPr>
          <p:nvPr userDrawn="1"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8458200" y="5943600"/>
            <a:ext cx="622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558925"/>
            <a:ext cx="7772400" cy="1470025"/>
          </a:xfrm>
        </p:spPr>
        <p:txBody>
          <a:bodyPr/>
          <a:lstStyle/>
          <a:p>
            <a:pPr eaLnBrk="1" hangingPunct="1"/>
            <a:r>
              <a:rPr lang="en-US" b="1" dirty="0"/>
              <a:t>Partnership Program for Spring Leaf-Off Imagery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414463" y="3349625"/>
            <a:ext cx="6400800" cy="1752600"/>
          </a:xfrm>
        </p:spPr>
        <p:txBody>
          <a:bodyPr/>
          <a:lstStyle/>
          <a:p>
            <a:pPr eaLnBrk="1" hangingPunct="1"/>
            <a:r>
              <a:rPr lang="en-US" dirty="0"/>
              <a:t>March 7, 2012</a:t>
            </a:r>
          </a:p>
        </p:txBody>
      </p:sp>
      <p:pic>
        <p:nvPicPr>
          <p:cNvPr id="3078" name="Picture 6" descr="MN DOT Logo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9523" y="5402125"/>
            <a:ext cx="1005840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N DNR Logo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48758" y="5403570"/>
            <a:ext cx="838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Enviroment and Natural Resources Trust Fund Logo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70353" y="5389563"/>
            <a:ext cx="14239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MnGeo Logo&#10;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77735" y="5382042"/>
            <a:ext cx="724380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Resolution Comparison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9312" y="1265276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12-inch GSD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40819" y="127945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6-inch GSD</a:t>
            </a:r>
          </a:p>
        </p:txBody>
      </p:sp>
      <p:grpSp>
        <p:nvGrpSpPr>
          <p:cNvPr id="25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3098" y="1657557"/>
            <a:ext cx="8360850" cy="3474720"/>
            <a:chOff x="403159" y="3616002"/>
            <a:chExt cx="8360850" cy="3474720"/>
          </a:xfrm>
        </p:grpSpPr>
        <p:pic>
          <p:nvPicPr>
            <p:cNvPr id="23" name="Picture 22" descr="twelve-inch_2400scale.JPG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03159" y="3616002"/>
              <a:ext cx="4127690" cy="3474720"/>
            </a:xfrm>
            <a:prstGeom prst="rect">
              <a:avLst/>
            </a:prstGeom>
          </p:spPr>
        </p:pic>
        <p:pic>
          <p:nvPicPr>
            <p:cNvPr id="24" name="Picture 23" descr="six-inch_2400scale.JP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613001" y="3616002"/>
              <a:ext cx="4151008" cy="347472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631" y="1657557"/>
            <a:ext cx="8363687" cy="3479897"/>
            <a:chOff x="383692" y="5118051"/>
            <a:chExt cx="8363687" cy="3479897"/>
          </a:xfrm>
        </p:grpSpPr>
        <p:pic>
          <p:nvPicPr>
            <p:cNvPr id="11" name="Picture 10" descr="twelve-inch_1200scale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383692" y="5123228"/>
              <a:ext cx="4143235" cy="3474720"/>
            </a:xfrm>
            <a:prstGeom prst="rect">
              <a:avLst/>
            </a:prstGeom>
          </p:spPr>
        </p:pic>
        <p:pic>
          <p:nvPicPr>
            <p:cNvPr id="12" name="Picture 11" descr="six-inch_1200scale.JP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4602646" y="5118051"/>
              <a:ext cx="4144733" cy="3474720"/>
            </a:xfrm>
            <a:prstGeom prst="rect">
              <a:avLst/>
            </a:prstGeom>
          </p:spPr>
        </p:pic>
      </p:grpSp>
      <p:grpSp>
        <p:nvGrpSpPr>
          <p:cNvPr id="26" name="Group 25" descr="Aerial imagery of a neighborhood"/>
          <p:cNvGrpSpPr/>
          <p:nvPr/>
        </p:nvGrpSpPr>
        <p:grpSpPr>
          <a:xfrm>
            <a:off x="403159" y="1657557"/>
            <a:ext cx="8363477" cy="3474720"/>
            <a:chOff x="393220" y="1717191"/>
            <a:chExt cx="8363477" cy="3474720"/>
          </a:xfrm>
        </p:grpSpPr>
        <p:pic>
          <p:nvPicPr>
            <p:cNvPr id="20" name="Picture 19" descr="twelve-inch_600scale.JPG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393220" y="1717191"/>
              <a:ext cx="4127690" cy="3474720"/>
            </a:xfrm>
            <a:prstGeom prst="rect">
              <a:avLst/>
            </a:prstGeom>
          </p:spPr>
        </p:pic>
        <p:pic>
          <p:nvPicPr>
            <p:cNvPr id="21" name="Picture 20" descr="six-inch_600scale.JPG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4602649" y="1717191"/>
              <a:ext cx="4154048" cy="3474720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650976" y="5257800"/>
            <a:ext cx="28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inch = 200 feet (1:2400)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0976" y="5653707"/>
            <a:ext cx="28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inch = 100 feet (1:1200)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0976" y="6068664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inch = 50 feet (1:600)</a:t>
            </a:r>
          </a:p>
        </p:txBody>
      </p:sp>
      <p:sp>
        <p:nvSpPr>
          <p:cNvPr id="30" name="Right Arrow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0582" y="5337313"/>
            <a:ext cx="417444" cy="288235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4.44444E-6 L 0.00209 0.054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5694 L 0.00209 0.1138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– Positional Accuracy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519405"/>
              </p:ext>
            </p:extLst>
          </p:nvPr>
        </p:nvGraphicFramePr>
        <p:xfrm>
          <a:off x="980635" y="1828800"/>
          <a:ext cx="7078844" cy="3136604"/>
        </p:xfrm>
        <a:graphic>
          <a:graphicData uri="http://schemas.openxmlformats.org/drawingml/2006/table">
            <a:tbl>
              <a:tblPr firstRow="1"/>
              <a:tblGrid>
                <a:gridCol w="1918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1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56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Map Scale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Ground Sample Resolution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ASPRS Accuracy 95% (NSSDA) (ft)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1:1500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0.15 m (6-inch)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3.06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1:3000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0.30 m (1-ft)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6.12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1:5000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0.50 m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10. 0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1:10000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1.00 m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a:t>20.1</a:t>
                      </a:r>
                    </a:p>
                  </a:txBody>
                  <a:tcPr marL="7269" marR="7269" marT="7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1352" y="5170520"/>
            <a:ext cx="3139001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u="sng" dirty="0"/>
              <a:t>Tested 95% Accuracy</a:t>
            </a:r>
          </a:p>
          <a:p>
            <a:pPr>
              <a:spcAft>
                <a:spcPts val="600"/>
              </a:spcAft>
            </a:pPr>
            <a:r>
              <a:rPr lang="en-US" dirty="0"/>
              <a:t>Northeast 2009 = ±11.5 ft</a:t>
            </a:r>
          </a:p>
          <a:p>
            <a:pPr>
              <a:spcAft>
                <a:spcPts val="600"/>
              </a:spcAft>
            </a:pPr>
            <a:r>
              <a:rPr lang="en-US" dirty="0"/>
              <a:t>East-Central 2010 = ±4.40 ft</a:t>
            </a:r>
          </a:p>
          <a:p>
            <a:pPr>
              <a:spcAft>
                <a:spcPts val="600"/>
              </a:spcAft>
            </a:pPr>
            <a:r>
              <a:rPr lang="en-US" dirty="0"/>
              <a:t>South 2011 = ±4.65 ft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 of Central Minnesota countie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50" y="1364543"/>
            <a:ext cx="7663661" cy="512064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Central Acquisition - 2013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827853" y="1547862"/>
            <a:ext cx="19929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14.2 Million Acres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 of Northwest Minnesota Countie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8773" y="1128702"/>
            <a:ext cx="6271973" cy="557784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Northwest Acquisition – (2014?)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274970" y="1590387"/>
            <a:ext cx="19929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10.5 Million Acres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2008 FSA Target Inventory</a:t>
            </a:r>
          </a:p>
        </p:txBody>
      </p:sp>
      <p:sp>
        <p:nvSpPr>
          <p:cNvPr id="307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2" descr="Map with boundaries and red/green dots"/>
          <p:cNvPicPr>
            <a:picLocks noChangeAspect="1" noChangeArrowheads="1"/>
          </p:cNvPicPr>
          <p:nvPr/>
        </p:nvPicPr>
        <p:blipFill>
          <a:blip r:embed="rId2" cstate="print"/>
          <a:srcRect l="14874" t="22098" r="13356" b="10905"/>
          <a:stretch>
            <a:fillRect/>
          </a:stretch>
        </p:blipFill>
        <p:spPr bwMode="auto">
          <a:xfrm>
            <a:off x="0" y="1409700"/>
            <a:ext cx="91440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2011 Target Requirements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52413" y="1639888"/>
            <a:ext cx="6069012" cy="4525962"/>
          </a:xfrm>
        </p:spPr>
        <p:txBody>
          <a:bodyPr/>
          <a:lstStyle/>
          <a:p>
            <a:r>
              <a:rPr lang="en-US"/>
              <a:t>Two ways to capture target data</a:t>
            </a:r>
          </a:p>
          <a:p>
            <a:endParaRPr lang="en-US"/>
          </a:p>
          <a:p>
            <a:r>
              <a:rPr lang="en-US"/>
              <a:t>Targets (2008)</a:t>
            </a:r>
          </a:p>
          <a:p>
            <a:pPr>
              <a:buFont typeface="Arial" charset="0"/>
              <a:buNone/>
            </a:pPr>
            <a:endParaRPr lang="en-US"/>
          </a:p>
          <a:p>
            <a:r>
              <a:rPr lang="en-US"/>
              <a:t>Physical features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Single Leg Template</a:t>
            </a:r>
          </a:p>
        </p:txBody>
      </p:sp>
      <p:sp>
        <p:nvSpPr>
          <p:cNvPr id="5123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Large metal box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76388"/>
            <a:ext cx="9145588" cy="528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Completed Target</a:t>
            </a:r>
          </a:p>
        </p:txBody>
      </p:sp>
      <p:pic>
        <p:nvPicPr>
          <p:cNvPr id="6147" name="Picture 7" descr="Mn/DOT Truc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677" b="12663"/>
          <a:stretch>
            <a:fillRect/>
          </a:stretch>
        </p:blipFill>
        <p:spPr>
          <a:xfrm>
            <a:off x="0" y="1119188"/>
            <a:ext cx="9144000" cy="573881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4 photos of surveying equip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71600"/>
            <a:ext cx="9144000" cy="5486400"/>
          </a:xfrm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Physical Features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0" y="1703388"/>
            <a:ext cx="488791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2008 FSA Observation Sheet</a:t>
            </a:r>
          </a:p>
          <a:p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Use the same form</a:t>
            </a:r>
          </a:p>
          <a:p>
            <a:pPr>
              <a:buFont typeface="Arial" charset="0"/>
              <a:buChar char="•"/>
            </a:pPr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Pictures are necessary</a:t>
            </a:r>
          </a:p>
          <a:p>
            <a:pPr>
              <a:buFont typeface="Arial" charset="0"/>
              <a:buChar char="•"/>
            </a:pPr>
            <a:endParaRPr lang="en-US" sz="2800"/>
          </a:p>
          <a:p>
            <a:pPr>
              <a:buFont typeface="Arial" charset="0"/>
              <a:buChar char="•"/>
            </a:pPr>
            <a:r>
              <a:rPr lang="en-US" sz="2800"/>
              <a:t> Will share data with FSA</a:t>
            </a:r>
          </a:p>
        </p:txBody>
      </p:sp>
      <p:pic>
        <p:nvPicPr>
          <p:cNvPr id="8195" name="Picture 2" descr="Example NAIP 2008 GPS Observation Shee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164" t="26747" r="31955" b="7417"/>
          <a:stretch>
            <a:fillRect/>
          </a:stretch>
        </p:blipFill>
        <p:spPr>
          <a:xfrm>
            <a:off x="4824413" y="1227138"/>
            <a:ext cx="4319587" cy="56308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for Today’s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Introductions and Overview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Project Specifications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Acquisition Region(s)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Control Targets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Project Status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Partnership Opportunities &amp; Schedule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Needed?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Existing targets need to be re-painted</a:t>
            </a:r>
          </a:p>
          <a:p>
            <a:endParaRPr lang="en-US"/>
          </a:p>
          <a:p>
            <a:r>
              <a:rPr lang="en-US"/>
              <a:t>New targets for counties with low numbers</a:t>
            </a:r>
          </a:p>
          <a:p>
            <a:endParaRPr lang="en-US"/>
          </a:p>
          <a:p>
            <a:r>
              <a:rPr lang="en-US"/>
              <a:t>Follow up with documentation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SAIP Partnership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4975"/>
            <a:ext cx="8229600" cy="4525963"/>
          </a:xfrm>
        </p:spPr>
        <p:txBody>
          <a:bodyPr/>
          <a:lstStyle/>
          <a:p>
            <a:r>
              <a:rPr lang="en-US" cap="all" dirty="0"/>
              <a:t>Standard Statewide coverage:</a:t>
            </a:r>
          </a:p>
          <a:p>
            <a:pPr lvl="1"/>
            <a:r>
              <a:rPr lang="en-US" dirty="0"/>
              <a:t>½ meter (1.6 feet)</a:t>
            </a:r>
          </a:p>
          <a:p>
            <a:pPr lvl="1"/>
            <a:r>
              <a:rPr lang="en-US" dirty="0"/>
              <a:t>Four band; leaf off</a:t>
            </a:r>
          </a:p>
          <a:p>
            <a:pPr lvl="1"/>
            <a:r>
              <a:rPr lang="en-US" dirty="0"/>
              <a:t>Stereo and </a:t>
            </a:r>
            <a:r>
              <a:rPr lang="en-US" dirty="0" err="1"/>
              <a:t>ortho</a:t>
            </a:r>
            <a:r>
              <a:rPr lang="en-US" dirty="0"/>
              <a:t> </a:t>
            </a:r>
            <a:r>
              <a:rPr lang="en-US" sz="2400" dirty="0"/>
              <a:t>(no provision for oblique at this time)</a:t>
            </a:r>
            <a:endParaRPr lang="en-US" dirty="0"/>
          </a:p>
          <a:p>
            <a:r>
              <a:rPr lang="en-US" cap="all" dirty="0"/>
              <a:t>Buy-ups offer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Increased resolution/detail</a:t>
            </a:r>
          </a:p>
          <a:p>
            <a:pPr lvl="1"/>
            <a:r>
              <a:rPr lang="en-US" dirty="0"/>
              <a:t>Improved accuracy</a:t>
            </a:r>
          </a:p>
          <a:p>
            <a:pPr lvl="1"/>
            <a:r>
              <a:rPr lang="en-US" dirty="0"/>
              <a:t>Complete specific area of interest</a:t>
            </a:r>
          </a:p>
          <a:p>
            <a:pPr lvl="1"/>
            <a:r>
              <a:rPr lang="en-US" dirty="0"/>
              <a:t>Volume pricing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SAIP Partnership Opportunities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How?</a:t>
            </a:r>
          </a:p>
          <a:p>
            <a:pPr lvl="1"/>
            <a:r>
              <a:rPr lang="en-US" dirty="0"/>
              <a:t>Joint Powers Agreement</a:t>
            </a:r>
          </a:p>
          <a:p>
            <a:pPr lvl="1"/>
            <a:r>
              <a:rPr lang="en-US" dirty="0"/>
              <a:t>Interagency Agreement</a:t>
            </a:r>
          </a:p>
          <a:p>
            <a:pPr lvl="1"/>
            <a:r>
              <a:rPr lang="en-US" dirty="0"/>
              <a:t>Purchase Order</a:t>
            </a:r>
          </a:p>
          <a:p>
            <a:endParaRPr lang="en-US" dirty="0"/>
          </a:p>
        </p:txBody>
      </p:sp>
      <p:pic>
        <p:nvPicPr>
          <p:cNvPr id="5123" name="Picture 3" descr="Map of Minnesota with different years displayed over different reg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0" y="1557830"/>
            <a:ext cx="3552825" cy="404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69075" y="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33CC"/>
                </a:solidFill>
              </a:rPr>
              <a:t>2010 Metro Imagery Partnerships</a:t>
            </a:r>
          </a:p>
        </p:txBody>
      </p:sp>
      <p:cxnSp>
        <p:nvCxnSpPr>
          <p:cNvPr id="32" name="Straight Arrow Connector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160713" y="3968750"/>
            <a:ext cx="3157537" cy="41275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299342" y="2020407"/>
            <a:ext cx="1524000" cy="8553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DNR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8122" y="2039457"/>
            <a:ext cx="1524000" cy="83630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Metropolitan Council</a:t>
            </a:r>
          </a:p>
        </p:txBody>
      </p:sp>
      <p:sp>
        <p:nvSpPr>
          <p:cNvPr id="37" name="Oval 36"/>
          <p:cNvSpPr/>
          <p:nvPr/>
        </p:nvSpPr>
        <p:spPr>
          <a:xfrm>
            <a:off x="233917" y="3343210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Rice County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02000" y="5250631"/>
            <a:ext cx="1645902" cy="10058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USGS/NGA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09211" y="5574838"/>
            <a:ext cx="1524000" cy="533400"/>
          </a:xfrm>
          <a:prstGeom prst="rect">
            <a:avLst/>
          </a:prstGeom>
          <a:solidFill>
            <a:srgbClr val="975CC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MMCD</a:t>
            </a:r>
          </a:p>
        </p:txBody>
      </p:sp>
      <p:sp>
        <p:nvSpPr>
          <p:cNvPr id="7" name="Rectangle 6"/>
          <p:cNvSpPr/>
          <p:nvPr/>
        </p:nvSpPr>
        <p:spPr>
          <a:xfrm>
            <a:off x="2128321" y="3546143"/>
            <a:ext cx="1600200" cy="838200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MnGeo</a:t>
            </a:r>
          </a:p>
        </p:txBody>
      </p:sp>
      <p:pic>
        <p:nvPicPr>
          <p:cNvPr id="16391" name="Picture 2" descr="Surdex Corporation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8250" y="3429000"/>
            <a:ext cx="2200275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5120634" y="5349219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Dakota County</a:t>
            </a:r>
          </a:p>
        </p:txBody>
      </p:sp>
      <p:sp>
        <p:nvSpPr>
          <p:cNvPr id="49" name="Oval 48"/>
          <p:cNvSpPr/>
          <p:nvPr/>
        </p:nvSpPr>
        <p:spPr>
          <a:xfrm>
            <a:off x="6949414" y="5349219"/>
            <a:ext cx="1463024" cy="1280146"/>
          </a:xfrm>
          <a:prstGeom prst="ellipse">
            <a:avLst/>
          </a:prstGeom>
          <a:solidFill>
            <a:schemeClr val="bg2">
              <a:lumMod val="50000"/>
            </a:schemeClr>
          </a:solidFill>
          <a:ln w="3175" cmpd="sng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Scott County</a:t>
            </a:r>
          </a:p>
        </p:txBody>
      </p:sp>
      <p:cxnSp>
        <p:nvCxnSpPr>
          <p:cNvPr id="12" name="Straight Arrow Connector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>
            <a:off x="2188776" y="3219763"/>
            <a:ext cx="609600" cy="1587"/>
          </a:xfrm>
          <a:prstGeom prst="straightConnector1">
            <a:avLst/>
          </a:prstGeom>
          <a:ln w="38100" cap="sq">
            <a:solidFill>
              <a:srgbClr val="FF9900"/>
            </a:solidFill>
            <a:miter lim="800000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5400000">
            <a:off x="3103176" y="3215001"/>
            <a:ext cx="609600" cy="1587"/>
          </a:xfrm>
          <a:prstGeom prst="straightConnector1">
            <a:avLst/>
          </a:prstGeom>
          <a:ln w="38100" cap="sq">
            <a:solidFill>
              <a:srgbClr val="FF9900"/>
            </a:solidFill>
            <a:miter lim="800000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413053" y="4395788"/>
            <a:ext cx="1660" cy="1239467"/>
          </a:xfrm>
          <a:prstGeom prst="straightConnector1">
            <a:avLst/>
          </a:prstGeom>
          <a:ln w="38100">
            <a:solidFill>
              <a:srgbClr val="99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486025" y="4417532"/>
            <a:ext cx="1994" cy="892656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590925" y="4438650"/>
            <a:ext cx="2257425" cy="1560513"/>
          </a:xfrm>
          <a:prstGeom prst="straightConnector1">
            <a:avLst/>
          </a:prstGeom>
          <a:ln w="25400" cap="sq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767138" y="4314825"/>
            <a:ext cx="3910012" cy="1643064"/>
          </a:xfrm>
          <a:prstGeom prst="straightConnector1">
            <a:avLst/>
          </a:prstGeom>
          <a:ln w="25400" cap="sq">
            <a:solidFill>
              <a:schemeClr val="tx1">
                <a:lumMod val="50000"/>
                <a:lumOff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432158" y="4646428"/>
            <a:ext cx="284680" cy="1292410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5245100" y="970705"/>
            <a:ext cx="3657600" cy="1825732"/>
            <a:chOff x="4663440" y="1691660"/>
            <a:chExt cx="3657560" cy="582142"/>
          </a:xfrm>
        </p:grpSpPr>
        <p:sp>
          <p:nvSpPr>
            <p:cNvPr id="39" name="TextBox 38"/>
            <p:cNvSpPr txBox="1"/>
            <p:nvPr/>
          </p:nvSpPr>
          <p:spPr>
            <a:xfrm>
              <a:off x="4663440" y="1691660"/>
              <a:ext cx="3657560" cy="5821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ckThin">
              <a:solidFill>
                <a:schemeClr val="accent1">
                  <a:lumMod val="75000"/>
                </a:schemeClr>
              </a:solidFill>
              <a:bevel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dirty="0"/>
                <a:t>	</a:t>
              </a:r>
              <a:r>
                <a:rPr lang="en-US" sz="1400" dirty="0"/>
                <a:t>CONTRACT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INTERAGENCY AGREEMENT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PURCHASE ORDER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/>
                <a:t>	JOINT POWERS AGREEMENT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>
              <a:off x="4846001" y="1773608"/>
              <a:ext cx="639755" cy="1877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4846001" y="1879620"/>
              <a:ext cx="639755" cy="1877"/>
            </a:xfrm>
            <a:prstGeom prst="straightConnector1">
              <a:avLst/>
            </a:prstGeom>
            <a:ln w="38100" cap="sq">
              <a:solidFill>
                <a:srgbClr val="FF9900"/>
              </a:solidFill>
              <a:miter lim="800000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4846001" y="2109326"/>
              <a:ext cx="639755" cy="1876"/>
            </a:xfrm>
            <a:prstGeom prst="straightConnector1">
              <a:avLst/>
            </a:prstGeom>
            <a:ln w="38100">
              <a:solidFill>
                <a:srgbClr val="99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4838063" y="2222766"/>
              <a:ext cx="639756" cy="1876"/>
            </a:xfrm>
            <a:prstGeom prst="straightConnector1">
              <a:avLst/>
            </a:prstGeom>
            <a:ln w="25400" cap="sq">
              <a:solidFill>
                <a:schemeClr val="tx1">
                  <a:lumMod val="50000"/>
                  <a:lumOff val="50000"/>
                </a:schemeClr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Arrow Connector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883275" y="4635795"/>
            <a:ext cx="613218" cy="1282406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9" name="Rectangl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6076" y="2491366"/>
            <a:ext cx="22824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INFORMAL AGREEMENT</a:t>
            </a:r>
          </a:p>
        </p:txBody>
      </p:sp>
      <p:cxnSp>
        <p:nvCxnSpPr>
          <p:cNvPr id="28" name="Straight Arrow Connector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 bwMode="auto">
          <a:xfrm>
            <a:off x="5413787" y="1912216"/>
            <a:ext cx="639763" cy="3175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504951" y="4000501"/>
            <a:ext cx="600074" cy="4762"/>
          </a:xfrm>
          <a:prstGeom prst="straightConnector1">
            <a:avLst/>
          </a:prstGeom>
          <a:ln w="38100">
            <a:solidFill>
              <a:srgbClr val="99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" grpId="0" animBg="1"/>
      <p:bldP spid="10" grpId="0" animBg="1"/>
      <p:bldP spid="17" grpId="0" animBg="1"/>
      <p:bldP spid="24" grpId="0" animBg="1"/>
      <p:bldP spid="4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Estimated Cost at Three Resolutions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411591"/>
              </p:ext>
            </p:extLst>
          </p:nvPr>
        </p:nvGraphicFramePr>
        <p:xfrm>
          <a:off x="1019175" y="1743072"/>
          <a:ext cx="6993255" cy="2787018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10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1/2-meter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6-inch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State contribution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County contribution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$   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$ 28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Total cost/square mile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 $ 17 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Comparative Costs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753393"/>
              </p:ext>
            </p:extLst>
          </p:nvPr>
        </p:nvGraphicFramePr>
        <p:xfrm>
          <a:off x="1019175" y="1743072"/>
          <a:ext cx="6993255" cy="2787018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1/2-meter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6-inch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Wisconsin 2010 (WROC)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$ 34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 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$ 75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$ 300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Maine 2012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$24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*  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$ 58</a:t>
                      </a:r>
                      <a:r>
                        <a:rPr lang="en-US" sz="2000" baseline="30000" dirty="0"/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$ 141</a:t>
                      </a:r>
                      <a:r>
                        <a:rPr lang="en-US" sz="2000" baseline="30000" dirty="0"/>
                        <a:t>2</a:t>
                      </a:r>
                      <a:endParaRPr lang="en-US" sz="200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MINNESOTA BUY-UP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 $ 0</a:t>
                      </a:r>
                      <a:r>
                        <a:rPr lang="en-US" sz="2000" baseline="30000" dirty="0"/>
                        <a:t>1</a:t>
                      </a:r>
                      <a:r>
                        <a:rPr lang="en-US" sz="2000" dirty="0"/>
                        <a:t>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$ 28</a:t>
                      </a:r>
                      <a:r>
                        <a:rPr lang="en-US" sz="2000" baseline="30000" dirty="0"/>
                        <a:t>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$ 133</a:t>
                      </a:r>
                      <a:r>
                        <a:rPr lang="en-US" sz="2000" baseline="30000" dirty="0"/>
                        <a:t>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42975" y="5543550"/>
            <a:ext cx="537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foot resolution</a:t>
            </a:r>
          </a:p>
          <a:p>
            <a:r>
              <a:rPr lang="en-US" baseline="30000" dirty="0"/>
              <a:t>1</a:t>
            </a:r>
            <a:r>
              <a:rPr lang="en-US" dirty="0"/>
              <a:t> ASPRS Accuracy Class I</a:t>
            </a:r>
          </a:p>
          <a:p>
            <a:r>
              <a:rPr lang="en-US" baseline="30000" dirty="0"/>
              <a:t>2</a:t>
            </a:r>
            <a:r>
              <a:rPr lang="en-US" dirty="0"/>
              <a:t> ASPRS Accuracy Class II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274638"/>
            <a:ext cx="8591549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Estimated Cost and Compactness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844964"/>
              </p:ext>
            </p:extLst>
          </p:nvPr>
        </p:nvGraphicFramePr>
        <p:xfrm>
          <a:off x="712486" y="1503771"/>
          <a:ext cx="5756890" cy="2932115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10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5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</a:t>
                      </a:r>
                      <a:r>
                        <a:rPr lang="en-US" sz="2000" baseline="0" dirty="0"/>
                        <a:t> Large &amp; Compact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1-foot Small &amp; Scattered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State contribution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$ 17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County contribution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  28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5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Total cost/square mile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 $ 45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$ 47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036699"/>
              </p:ext>
            </p:extLst>
          </p:nvPr>
        </p:nvGraphicFramePr>
        <p:xfrm>
          <a:off x="652130" y="5139660"/>
          <a:ext cx="5195777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1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4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MURRAY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 county</a:t>
                      </a:r>
                      <a:r>
                        <a:rPr lang="en-US" baseline="0" dirty="0"/>
                        <a:t> line: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745 sq. mi.  X  $47  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 quad line: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1,035 sq. mi  X   $28  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 descr="Map of Murray County g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4233" y="3941135"/>
            <a:ext cx="3189767" cy="291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>Spring Aerial Imagery Program Partnerships       2009 – 2011 </a:t>
            </a:r>
            <a:endParaRPr lang="en-US" dirty="0"/>
          </a:p>
        </p:txBody>
      </p:sp>
      <p:graphicFrame>
        <p:nvGraphicFramePr>
          <p:cNvPr id="5" name="Content Placeholder 4" descr="Pie chart shows Program funds at 59%, Other State at 10%, Federal at 11%, Regional at 7%, and County at 13%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606200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94A4F-3E57-03A7-8178-97716EE73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 err="1"/>
              <a:t>Orthoimagery</a:t>
            </a:r>
            <a:r>
              <a:rPr lang="en-US" dirty="0"/>
              <a:t> Collaboration 2009-2011</a:t>
            </a:r>
          </a:p>
        </p:txBody>
      </p:sp>
      <p:pic>
        <p:nvPicPr>
          <p:cNvPr id="4" name="Picture 3" descr="Map of Minnesota shows county, state, federal, program funds, and future opportunities for orthoimagery collaboration from 2009-2011"/>
          <p:cNvPicPr>
            <a:picLocks noChangeAspect="1" noChangeArrowheads="1"/>
          </p:cNvPicPr>
          <p:nvPr/>
        </p:nvPicPr>
        <p:blipFill>
          <a:blip r:embed="rId2" cstate="print"/>
          <a:srcRect t="1839" b="10608"/>
          <a:stretch>
            <a:fillRect/>
          </a:stretch>
        </p:blipFill>
        <p:spPr bwMode="auto">
          <a:xfrm>
            <a:off x="1780630" y="138223"/>
            <a:ext cx="5808760" cy="658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A73583-CE01-0332-5216-EF99D21DD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SAIP </a:t>
            </a:r>
            <a:r>
              <a:rPr lang="en-US" dirty="0" err="1"/>
              <a:t>Orthoimagery</a:t>
            </a:r>
            <a:r>
              <a:rPr lang="en-US" dirty="0"/>
              <a:t> Collaborations 2009-2013</a:t>
            </a:r>
          </a:p>
        </p:txBody>
      </p:sp>
      <p:pic>
        <p:nvPicPr>
          <p:cNvPr id="22530" name="Picture 2" descr="Map of Minnesota titled &quot;SAIP Orthoimagery Collaborations 2009-2013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3898" y="152399"/>
            <a:ext cx="5102390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Steve Kloiber </a:t>
            </a:r>
            <a:r>
              <a:rPr lang="en-US" dirty="0"/>
              <a:t>– </a:t>
            </a:r>
            <a:r>
              <a:rPr lang="en-US" dirty="0" err="1"/>
              <a:t>MnDNR</a:t>
            </a:r>
            <a:endParaRPr lang="en-US" dirty="0"/>
          </a:p>
          <a:p>
            <a:pPr lvl="1"/>
            <a:r>
              <a:rPr lang="en-US" dirty="0"/>
              <a:t>Primary funding partner; technical guidance</a:t>
            </a:r>
          </a:p>
          <a:p>
            <a:r>
              <a:rPr lang="en-US" b="1" dirty="0"/>
              <a:t>Chris Cialek </a:t>
            </a:r>
            <a:r>
              <a:rPr lang="en-US" dirty="0"/>
              <a:t>– MnGeo</a:t>
            </a:r>
          </a:p>
          <a:p>
            <a:pPr lvl="1"/>
            <a:r>
              <a:rPr lang="en-US" dirty="0"/>
              <a:t>Project management, coordination, contracting</a:t>
            </a:r>
          </a:p>
          <a:p>
            <a:r>
              <a:rPr lang="en-US" b="1" dirty="0"/>
              <a:t>Pete Jenkins </a:t>
            </a:r>
            <a:r>
              <a:rPr lang="en-US" dirty="0"/>
              <a:t>– </a:t>
            </a:r>
            <a:r>
              <a:rPr lang="en-US" dirty="0" err="1"/>
              <a:t>MnDOT</a:t>
            </a:r>
            <a:endParaRPr lang="en-US" dirty="0"/>
          </a:p>
          <a:p>
            <a:pPr lvl="1"/>
            <a:r>
              <a:rPr lang="en-US" dirty="0"/>
              <a:t>Control target coordination; technical guidance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Tentative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04925"/>
            <a:ext cx="8458200" cy="5172075"/>
          </a:xfrm>
        </p:spPr>
        <p:txBody>
          <a:bodyPr/>
          <a:lstStyle/>
          <a:p>
            <a:pPr>
              <a:buNone/>
            </a:pPr>
            <a:r>
              <a:rPr lang="en-US" dirty="0"/>
              <a:t>2012</a:t>
            </a:r>
          </a:p>
          <a:p>
            <a:r>
              <a:rPr lang="en-US" sz="2400" dirty="0"/>
              <a:t>March – May:	Partnership information meetings</a:t>
            </a:r>
          </a:p>
          <a:p>
            <a:r>
              <a:rPr lang="en-US" sz="2400" dirty="0"/>
              <a:t>November: 		Letters of intent</a:t>
            </a:r>
          </a:p>
          <a:p>
            <a:r>
              <a:rPr lang="en-US" sz="2400" dirty="0"/>
              <a:t>December: 		RFP issued </a:t>
            </a:r>
          </a:p>
          <a:p>
            <a:pPr>
              <a:buNone/>
            </a:pPr>
            <a:r>
              <a:rPr lang="en-US" dirty="0"/>
              <a:t>2013</a:t>
            </a:r>
            <a:endParaRPr lang="en-US" sz="2400" dirty="0"/>
          </a:p>
          <a:p>
            <a:r>
              <a:rPr lang="en-US" sz="2400" dirty="0"/>
              <a:t>January – March: 	Proposals due/evaluated, final vendor 				negotiations, award made, partnership Joint 			Powers Agreements executed</a:t>
            </a:r>
          </a:p>
          <a:p>
            <a:r>
              <a:rPr lang="en-US" sz="2400" dirty="0"/>
              <a:t>March – May:	Field observations, control point refresh, 				flights </a:t>
            </a:r>
          </a:p>
          <a:p>
            <a:r>
              <a:rPr lang="en-US" sz="2400" dirty="0"/>
              <a:t>May – November:	Data delivered evaluated; QA/QC</a:t>
            </a:r>
          </a:p>
          <a:p>
            <a:r>
              <a:rPr lang="en-US" sz="2400" dirty="0"/>
              <a:t>December:		Final delivery, acceptance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Request for Proposals (RFP)</a:t>
            </a:r>
          </a:p>
        </p:txBody>
      </p:sp>
      <p:pic>
        <p:nvPicPr>
          <p:cNvPr id="1026" name="Picture 2" descr="Snippet of &quot;1.3 Enhanced Resolution Data Description&quot;"/>
          <p:cNvPicPr>
            <a:picLocks noChangeAspect="1" noChangeArrowheads="1"/>
          </p:cNvPicPr>
          <p:nvPr/>
        </p:nvPicPr>
        <p:blipFill>
          <a:blip r:embed="rId2" cstate="print"/>
          <a:srcRect t="37852" b="21509"/>
          <a:stretch>
            <a:fillRect/>
          </a:stretch>
        </p:blipFill>
        <p:spPr bwMode="auto">
          <a:xfrm>
            <a:off x="771524" y="1781175"/>
            <a:ext cx="7733499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Contract</a:t>
            </a:r>
          </a:p>
        </p:txBody>
      </p:sp>
      <p:pic>
        <p:nvPicPr>
          <p:cNvPr id="2050" name="Picture 2" descr="Snipped starts with &quot;Optional Services - Enhanced Resolution Data&quot;"/>
          <p:cNvPicPr>
            <a:picLocks noChangeAspect="1" noChangeArrowheads="1"/>
          </p:cNvPicPr>
          <p:nvPr/>
        </p:nvPicPr>
        <p:blipFill>
          <a:blip r:embed="rId2" cstate="print"/>
          <a:srcRect t="41779" b="9602"/>
          <a:stretch>
            <a:fillRect/>
          </a:stretch>
        </p:blipFill>
        <p:spPr bwMode="auto">
          <a:xfrm>
            <a:off x="914399" y="1600200"/>
            <a:ext cx="741785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creenshots of MnGeo and MN Administration websi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3444" y="-264120"/>
            <a:ext cx="9630888" cy="738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C201B37-C2CF-3F66-BCA2-1AE94CFF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Field Contributions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Data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Quarter quadrangle </a:t>
            </a:r>
            <a:r>
              <a:rPr lang="en-US" dirty="0" err="1"/>
              <a:t>GeoTiffs</a:t>
            </a:r>
            <a:r>
              <a:rPr lang="en-US" dirty="0"/>
              <a:t>, county mosaics, stereo, metadata</a:t>
            </a:r>
          </a:p>
          <a:p>
            <a:r>
              <a:rPr lang="en-US" dirty="0"/>
              <a:t>Data storage at DNR, partner organizations, back-up at MnGeo</a:t>
            </a:r>
          </a:p>
          <a:p>
            <a:r>
              <a:rPr lang="en-US" dirty="0"/>
              <a:t>Publicly available</a:t>
            </a:r>
          </a:p>
          <a:p>
            <a:r>
              <a:rPr lang="en-US" dirty="0"/>
              <a:t>Accessible through Web Mapping Service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Aerial Imagery Viewer</a:t>
            </a:r>
          </a:p>
        </p:txBody>
      </p:sp>
      <p:pic>
        <p:nvPicPr>
          <p:cNvPr id="4" name="Picture 2" descr="Map of Minnesota shows available aerial imagery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6223"/>
          </a:xfrm>
          <a:prstGeom prst="rect">
            <a:avLst/>
          </a:prstGeom>
          <a:noFill/>
        </p:spPr>
      </p:pic>
      <p:pic>
        <p:nvPicPr>
          <p:cNvPr id="5" name="Picture 3" descr="Map legend for aerial imagery"/>
          <p:cNvPicPr>
            <a:picLocks noChangeAspect="1" noChangeArrowheads="1"/>
          </p:cNvPicPr>
          <p:nvPr/>
        </p:nvPicPr>
        <p:blipFill>
          <a:blip r:embed="rId3" cstate="print"/>
          <a:srcRect l="3389" t="18205" r="78115" b="14535"/>
          <a:stretch>
            <a:fillRect/>
          </a:stretch>
        </p:blipFill>
        <p:spPr bwMode="auto">
          <a:xfrm>
            <a:off x="0" y="1562986"/>
            <a:ext cx="1754373" cy="510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859079" y="4391247"/>
            <a:ext cx="903768" cy="893134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 descr="Aerial image of a build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2846" y="3329923"/>
            <a:ext cx="3168503" cy="24483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creenshot of MnGeo's website shows the Minnesota Geospatial Image Service page"/>
          <p:cNvPicPr>
            <a:picLocks noChangeAspect="1" noChangeArrowheads="1"/>
          </p:cNvPicPr>
          <p:nvPr/>
        </p:nvPicPr>
        <p:blipFill>
          <a:blip r:embed="rId2" cstate="print"/>
          <a:srcRect t="4501" b="5228"/>
          <a:stretch>
            <a:fillRect/>
          </a:stretch>
        </p:blipFill>
        <p:spPr bwMode="auto">
          <a:xfrm>
            <a:off x="485250" y="882503"/>
            <a:ext cx="8053550" cy="581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2929" y="597380"/>
            <a:ext cx="8229600" cy="506412"/>
          </a:xfrm>
        </p:spPr>
        <p:txBody>
          <a:bodyPr/>
          <a:lstStyle/>
          <a:p>
            <a:r>
              <a:rPr lang="en-US" sz="2000" b="1" dirty="0">
                <a:latin typeface="Corbel" pitchFamily="34" charset="0"/>
              </a:rPr>
              <a:t>http://www.mngeo.state.mn.us/chouse/wms/geo_image_server.html</a:t>
            </a:r>
            <a:br>
              <a:rPr lang="en-US" b="1" dirty="0">
                <a:latin typeface="Corbel" pitchFamily="34" charset="0"/>
              </a:rPr>
            </a:br>
            <a:endParaRPr lang="en-US" dirty="0"/>
          </a:p>
        </p:txBody>
      </p:sp>
      <p:graphicFrame>
        <p:nvGraphicFramePr>
          <p:cNvPr id="7" name="Chart 6" descr="Graph titled &quot;Ortho Imagery Access Requests&quot; "/>
          <p:cNvGraphicFramePr/>
          <p:nvPr>
            <p:extLst>
              <p:ext uri="{D42A27DB-BD31-4B8C-83A1-F6EECF244321}">
                <p14:modId xmlns:p14="http://schemas.microsoft.com/office/powerpoint/2010/main" val="4039369570"/>
              </p:ext>
            </p:extLst>
          </p:nvPr>
        </p:nvGraphicFramePr>
        <p:xfrm>
          <a:off x="3944678" y="3997841"/>
          <a:ext cx="4274289" cy="251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608013"/>
            <a:ext cx="8229600" cy="506412"/>
          </a:xfrm>
        </p:spPr>
        <p:txBody>
          <a:bodyPr/>
          <a:lstStyle/>
          <a:p>
            <a:r>
              <a:rPr lang="en-US" sz="2000" b="1" dirty="0">
                <a:latin typeface="Corbel" pitchFamily="34" charset="0"/>
              </a:rPr>
              <a:t>http://www.mngeo.state.mn.us/chouse/airphoto/spring2009-2015.html</a:t>
            </a:r>
            <a:br>
              <a:rPr lang="en-US" b="1" dirty="0">
                <a:latin typeface="Corbel" pitchFamily="34" charset="0"/>
              </a:rPr>
            </a:br>
            <a:endParaRPr lang="en-US" dirty="0"/>
          </a:p>
        </p:txBody>
      </p:sp>
      <p:pic>
        <p:nvPicPr>
          <p:cNvPr id="4" name="Picture 2" descr="Screenshot of MnGeo website shows the &quot;Spring Aerial Imagery Program for Minnesota: 2009-2015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158" b="2962"/>
          <a:stretch>
            <a:fillRect/>
          </a:stretch>
        </p:blipFill>
        <p:spPr bwMode="auto">
          <a:xfrm>
            <a:off x="291582" y="828675"/>
            <a:ext cx="8585718" cy="576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38223" y="274638"/>
            <a:ext cx="8856921" cy="1143000"/>
          </a:xfrm>
        </p:spPr>
        <p:txBody>
          <a:bodyPr/>
          <a:lstStyle/>
          <a:p>
            <a:r>
              <a:rPr lang="en-US" dirty="0">
                <a:solidFill>
                  <a:srgbClr val="0033CC"/>
                </a:solidFill>
              </a:rPr>
              <a:t>Spring Leaf-Off Imagery for Minnesota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04850" y="1876426"/>
            <a:ext cx="3524250" cy="2962274"/>
          </a:xfrm>
          <a:solidFill>
            <a:srgbClr val="FFCC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b="1" dirty="0"/>
              <a:t>THANK YOU FOR ATTENDING  </a:t>
            </a:r>
          </a:p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dirty="0"/>
              <a:t>Q &amp; A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024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2332038"/>
            <a:ext cx="4038600" cy="38020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400" dirty="0"/>
              <a:t>steve.kloiber@state.mn.us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651.259.5164</a:t>
            </a:r>
          </a:p>
          <a:p>
            <a:endParaRPr lang="en-US" dirty="0"/>
          </a:p>
          <a:p>
            <a:pPr>
              <a:buFont typeface="Arial" charset="0"/>
              <a:buNone/>
            </a:pPr>
            <a:r>
              <a:rPr lang="en-US" sz="2400" dirty="0"/>
              <a:t>chris.cialek@state.mn.us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651.201.2481</a:t>
            </a:r>
          </a:p>
          <a:p>
            <a:pPr>
              <a:buFont typeface="Arial" charset="0"/>
              <a:buNone/>
            </a:pPr>
            <a:endParaRPr lang="en-US" sz="2400" dirty="0"/>
          </a:p>
          <a:p>
            <a:pPr>
              <a:buFont typeface="Arial" charset="0"/>
              <a:buNone/>
            </a:pPr>
            <a:r>
              <a:rPr lang="en-US" sz="2400" dirty="0"/>
              <a:t>peter.jenkins@state.mn.us</a:t>
            </a:r>
          </a:p>
          <a:p>
            <a:pPr>
              <a:buFont typeface="Arial" charset="0"/>
              <a:buNone/>
            </a:pPr>
            <a:r>
              <a:rPr lang="en-US" sz="2400" dirty="0"/>
              <a:t>651.366.3457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23849" y="1381125"/>
            <a:ext cx="3810001" cy="5229225"/>
          </a:xfrm>
        </p:spPr>
        <p:txBody>
          <a:bodyPr/>
          <a:lstStyle/>
          <a:p>
            <a:r>
              <a:rPr lang="en-US" dirty="0"/>
              <a:t>Statewide project to collect leaf-off color imagery over 5 years</a:t>
            </a:r>
          </a:p>
          <a:p>
            <a:r>
              <a:rPr lang="en-US" dirty="0"/>
              <a:t>Spurred on by DNR efforts to update wetlands mapping</a:t>
            </a:r>
          </a:p>
          <a:p>
            <a:r>
              <a:rPr lang="en-US" dirty="0"/>
              <a:t>0.5-meter (20-inch) nominal resolution</a:t>
            </a:r>
          </a:p>
          <a:p>
            <a:r>
              <a:rPr lang="en-US" dirty="0"/>
              <a:t>Offer local partnership options to buy-up at improved 1-foot res.</a:t>
            </a:r>
          </a:p>
        </p:txBody>
      </p:sp>
      <p:pic>
        <p:nvPicPr>
          <p:cNvPr id="4" name="Content Placeholder 3" descr="Aerial image of a town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479548" y="1426493"/>
            <a:ext cx="4340602" cy="423454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</a:t>
            </a:r>
            <a:br>
              <a:rPr lang="en-US" dirty="0"/>
            </a:br>
            <a:r>
              <a:rPr lang="en-US" dirty="0"/>
              <a:t>Four Spectral Bands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7442" y="310764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 IR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7442" y="354606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7442" y="398449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Green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7442" y="442291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Blue</a:t>
            </a:r>
          </a:p>
        </p:txBody>
      </p:sp>
      <p:grpSp>
        <p:nvGrpSpPr>
          <p:cNvPr id="23" name="Group 22" descr="Infrared aerial photo of a building"/>
          <p:cNvGrpSpPr/>
          <p:nvPr/>
        </p:nvGrpSpPr>
        <p:grpSpPr>
          <a:xfrm>
            <a:off x="5318943" y="1969661"/>
            <a:ext cx="2320557" cy="2209743"/>
            <a:chOff x="5309004" y="4096633"/>
            <a:chExt cx="2320557" cy="2209743"/>
          </a:xfrm>
        </p:grpSpPr>
        <p:pic>
          <p:nvPicPr>
            <p:cNvPr id="6155" name="Picture 6" descr="50cm_Color_IR.JP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309004" y="4096633"/>
              <a:ext cx="2320557" cy="182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2" name="TextBox 11"/>
            <p:cNvSpPr txBox="1">
              <a:spLocks noChangeArrowheads="1"/>
            </p:cNvSpPr>
            <p:nvPr/>
          </p:nvSpPr>
          <p:spPr bwMode="auto">
            <a:xfrm>
              <a:off x="5671564" y="5936489"/>
              <a:ext cx="15954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Color Infrared</a:t>
              </a:r>
            </a:p>
          </p:txBody>
        </p:sp>
      </p:grpSp>
      <p:grpSp>
        <p:nvGrpSpPr>
          <p:cNvPr id="22" name="Group 21" descr="Natural color aerial image of a building"/>
          <p:cNvGrpSpPr/>
          <p:nvPr/>
        </p:nvGrpSpPr>
        <p:grpSpPr>
          <a:xfrm>
            <a:off x="5346583" y="4301083"/>
            <a:ext cx="2324910" cy="2218991"/>
            <a:chOff x="5306827" y="1825956"/>
            <a:chExt cx="2324910" cy="2218991"/>
          </a:xfrm>
        </p:grpSpPr>
        <p:pic>
          <p:nvPicPr>
            <p:cNvPr id="6153" name="Picture 4" descr="50cm_Nat_Color.JP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306827" y="1825956"/>
              <a:ext cx="2324910" cy="182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1" name="TextBox 10"/>
            <p:cNvSpPr txBox="1">
              <a:spLocks noChangeArrowheads="1"/>
            </p:cNvSpPr>
            <p:nvPr/>
          </p:nvSpPr>
          <p:spPr bwMode="auto">
            <a:xfrm>
              <a:off x="5696964" y="3675060"/>
              <a:ext cx="15446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Natural Color</a:t>
              </a:r>
            </a:p>
          </p:txBody>
        </p:sp>
      </p:grpSp>
      <p:sp>
        <p:nvSpPr>
          <p:cNvPr id="16" name="Flowchart: Data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4071739"/>
            <a:ext cx="2524539" cy="626165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ata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3666440"/>
            <a:ext cx="2524539" cy="626165"/>
          </a:xfrm>
          <a:prstGeom prst="flowChartInputOutp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Data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3261142"/>
            <a:ext cx="2524539" cy="626165"/>
          </a:xfrm>
          <a:prstGeom prst="flowChartInputOutp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ata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1053" y="2855844"/>
            <a:ext cx="2524539" cy="626165"/>
          </a:xfrm>
          <a:prstGeom prst="flowChartInputOutp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5165" y="3210339"/>
            <a:ext cx="188844" cy="11231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6284" y="2766399"/>
            <a:ext cx="188844" cy="11231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4" idx="1"/>
            <a:endCxn id="6153" idx="1"/>
          </p:cNvCxnSpPr>
          <p:nvPr/>
        </p:nvCxnSpPr>
        <p:spPr>
          <a:xfrm rot="10800000" flipH="1" flipV="1">
            <a:off x="4244009" y="3771900"/>
            <a:ext cx="1102574" cy="14434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5" idx="1"/>
            <a:endCxn id="6155" idx="1"/>
          </p:cNvCxnSpPr>
          <p:nvPr/>
        </p:nvCxnSpPr>
        <p:spPr>
          <a:xfrm rot="10800000" flipH="1">
            <a:off x="4605127" y="2883892"/>
            <a:ext cx="713815" cy="444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Project Specifications – Leaf-Off</a:t>
            </a:r>
          </a:p>
        </p:txBody>
      </p:sp>
      <p:pic>
        <p:nvPicPr>
          <p:cNvPr id="1026" name="Picture 2" descr="Aerial photo of a leaf-on forest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637" y="1236035"/>
            <a:ext cx="4829176" cy="4210050"/>
          </a:xfrm>
          <a:prstGeom prst="rect">
            <a:avLst/>
          </a:prstGeom>
          <a:noFill/>
        </p:spPr>
      </p:pic>
      <p:pic>
        <p:nvPicPr>
          <p:cNvPr id="1027" name="Picture 3" descr="Aerial photo of a leaf-off fores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22651" y="2388228"/>
            <a:ext cx="4819650" cy="4200525"/>
          </a:xfrm>
          <a:prstGeom prst="rect">
            <a:avLst/>
          </a:prstGeom>
          <a:noFill/>
        </p:spPr>
      </p:pic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95014" y="2838893"/>
            <a:ext cx="1382233" cy="3700130"/>
            <a:chOff x="5295014" y="2838893"/>
            <a:chExt cx="1382233" cy="3700130"/>
          </a:xfrm>
        </p:grpSpPr>
        <p:sp>
          <p:nvSpPr>
            <p:cNvPr id="7" name="Freeform 6"/>
            <p:cNvSpPr/>
            <p:nvPr/>
          </p:nvSpPr>
          <p:spPr>
            <a:xfrm>
              <a:off x="5295014" y="3242930"/>
              <a:ext cx="1382233" cy="2083982"/>
            </a:xfrm>
            <a:custGeom>
              <a:avLst/>
              <a:gdLst>
                <a:gd name="connsiteX0" fmla="*/ 1095153 w 1382233"/>
                <a:gd name="connsiteY0" fmla="*/ 0 h 2083982"/>
                <a:gd name="connsiteX1" fmla="*/ 1095153 w 1382233"/>
                <a:gd name="connsiteY1" fmla="*/ 0 h 2083982"/>
                <a:gd name="connsiteX2" fmla="*/ 1116419 w 1382233"/>
                <a:gd name="connsiteY2" fmla="*/ 148856 h 2083982"/>
                <a:gd name="connsiteX3" fmla="*/ 1095153 w 1382233"/>
                <a:gd name="connsiteY3" fmla="*/ 223284 h 2083982"/>
                <a:gd name="connsiteX4" fmla="*/ 1063256 w 1382233"/>
                <a:gd name="connsiteY4" fmla="*/ 318977 h 2083982"/>
                <a:gd name="connsiteX5" fmla="*/ 1063256 w 1382233"/>
                <a:gd name="connsiteY5" fmla="*/ 318977 h 2083982"/>
                <a:gd name="connsiteX6" fmla="*/ 978195 w 1382233"/>
                <a:gd name="connsiteY6" fmla="*/ 510363 h 2083982"/>
                <a:gd name="connsiteX7" fmla="*/ 956930 w 1382233"/>
                <a:gd name="connsiteY7" fmla="*/ 606056 h 2083982"/>
                <a:gd name="connsiteX8" fmla="*/ 956930 w 1382233"/>
                <a:gd name="connsiteY8" fmla="*/ 723014 h 2083982"/>
                <a:gd name="connsiteX9" fmla="*/ 1031358 w 1382233"/>
                <a:gd name="connsiteY9" fmla="*/ 871870 h 2083982"/>
                <a:gd name="connsiteX10" fmla="*/ 1105786 w 1382233"/>
                <a:gd name="connsiteY10" fmla="*/ 988828 h 2083982"/>
                <a:gd name="connsiteX11" fmla="*/ 1265274 w 1382233"/>
                <a:gd name="connsiteY11" fmla="*/ 1020726 h 2083982"/>
                <a:gd name="connsiteX12" fmla="*/ 1382233 w 1382233"/>
                <a:gd name="connsiteY12" fmla="*/ 1127051 h 2083982"/>
                <a:gd name="connsiteX13" fmla="*/ 1360967 w 1382233"/>
                <a:gd name="connsiteY13" fmla="*/ 1339703 h 2083982"/>
                <a:gd name="connsiteX14" fmla="*/ 1360967 w 1382233"/>
                <a:gd name="connsiteY14" fmla="*/ 1488558 h 2083982"/>
                <a:gd name="connsiteX15" fmla="*/ 1360967 w 1382233"/>
                <a:gd name="connsiteY15" fmla="*/ 1626782 h 2083982"/>
                <a:gd name="connsiteX16" fmla="*/ 1307805 w 1382233"/>
                <a:gd name="connsiteY16" fmla="*/ 1669312 h 2083982"/>
                <a:gd name="connsiteX17" fmla="*/ 1212112 w 1382233"/>
                <a:gd name="connsiteY17" fmla="*/ 1658679 h 2083982"/>
                <a:gd name="connsiteX18" fmla="*/ 1084521 w 1382233"/>
                <a:gd name="connsiteY18" fmla="*/ 1722475 h 2083982"/>
                <a:gd name="connsiteX19" fmla="*/ 956930 w 1382233"/>
                <a:gd name="connsiteY19" fmla="*/ 1871330 h 2083982"/>
                <a:gd name="connsiteX20" fmla="*/ 956930 w 1382233"/>
                <a:gd name="connsiteY20" fmla="*/ 1988289 h 2083982"/>
                <a:gd name="connsiteX21" fmla="*/ 914400 w 1382233"/>
                <a:gd name="connsiteY21" fmla="*/ 2073349 h 2083982"/>
                <a:gd name="connsiteX22" fmla="*/ 754912 w 1382233"/>
                <a:gd name="connsiteY22" fmla="*/ 2083982 h 2083982"/>
                <a:gd name="connsiteX23" fmla="*/ 712381 w 1382233"/>
                <a:gd name="connsiteY23" fmla="*/ 2009554 h 2083982"/>
                <a:gd name="connsiteX24" fmla="*/ 733646 w 1382233"/>
                <a:gd name="connsiteY24" fmla="*/ 1881963 h 2083982"/>
                <a:gd name="connsiteX25" fmla="*/ 871870 w 1382233"/>
                <a:gd name="connsiteY25" fmla="*/ 1733107 h 2083982"/>
                <a:gd name="connsiteX26" fmla="*/ 882502 w 1382233"/>
                <a:gd name="connsiteY26" fmla="*/ 1658679 h 2083982"/>
                <a:gd name="connsiteX27" fmla="*/ 829339 w 1382233"/>
                <a:gd name="connsiteY27" fmla="*/ 1562986 h 2083982"/>
                <a:gd name="connsiteX28" fmla="*/ 829339 w 1382233"/>
                <a:gd name="connsiteY28" fmla="*/ 1435396 h 2083982"/>
                <a:gd name="connsiteX29" fmla="*/ 786809 w 1382233"/>
                <a:gd name="connsiteY29" fmla="*/ 1307805 h 2083982"/>
                <a:gd name="connsiteX30" fmla="*/ 723014 w 1382233"/>
                <a:gd name="connsiteY30" fmla="*/ 1212112 h 2083982"/>
                <a:gd name="connsiteX31" fmla="*/ 701749 w 1382233"/>
                <a:gd name="connsiteY31" fmla="*/ 1084521 h 2083982"/>
                <a:gd name="connsiteX32" fmla="*/ 776177 w 1382233"/>
                <a:gd name="connsiteY32" fmla="*/ 1010093 h 2083982"/>
                <a:gd name="connsiteX33" fmla="*/ 776177 w 1382233"/>
                <a:gd name="connsiteY33" fmla="*/ 1010093 h 2083982"/>
                <a:gd name="connsiteX34" fmla="*/ 786809 w 1382233"/>
                <a:gd name="connsiteY34" fmla="*/ 871870 h 2083982"/>
                <a:gd name="connsiteX35" fmla="*/ 701749 w 1382233"/>
                <a:gd name="connsiteY35" fmla="*/ 733647 h 2083982"/>
                <a:gd name="connsiteX36" fmla="*/ 659219 w 1382233"/>
                <a:gd name="connsiteY36" fmla="*/ 659219 h 2083982"/>
                <a:gd name="connsiteX37" fmla="*/ 563526 w 1382233"/>
                <a:gd name="connsiteY37" fmla="*/ 659219 h 2083982"/>
                <a:gd name="connsiteX38" fmla="*/ 404037 w 1382233"/>
                <a:gd name="connsiteY38" fmla="*/ 691117 h 2083982"/>
                <a:gd name="connsiteX39" fmla="*/ 404037 w 1382233"/>
                <a:gd name="connsiteY39" fmla="*/ 691117 h 2083982"/>
                <a:gd name="connsiteX40" fmla="*/ 233916 w 1382233"/>
                <a:gd name="connsiteY40" fmla="*/ 765544 h 2083982"/>
                <a:gd name="connsiteX41" fmla="*/ 159488 w 1382233"/>
                <a:gd name="connsiteY41" fmla="*/ 776177 h 2083982"/>
                <a:gd name="connsiteX42" fmla="*/ 63795 w 1382233"/>
                <a:gd name="connsiteY42" fmla="*/ 776177 h 2083982"/>
                <a:gd name="connsiteX43" fmla="*/ 0 w 1382233"/>
                <a:gd name="connsiteY43" fmla="*/ 723014 h 2083982"/>
                <a:gd name="connsiteX44" fmla="*/ 21265 w 1382233"/>
                <a:gd name="connsiteY44" fmla="*/ 606056 h 2083982"/>
                <a:gd name="connsiteX45" fmla="*/ 116958 w 1382233"/>
                <a:gd name="connsiteY45" fmla="*/ 616689 h 2083982"/>
                <a:gd name="connsiteX46" fmla="*/ 297712 w 1382233"/>
                <a:gd name="connsiteY46" fmla="*/ 637954 h 2083982"/>
                <a:gd name="connsiteX47" fmla="*/ 393405 w 1382233"/>
                <a:gd name="connsiteY47" fmla="*/ 627321 h 2083982"/>
                <a:gd name="connsiteX48" fmla="*/ 499730 w 1382233"/>
                <a:gd name="connsiteY48" fmla="*/ 606056 h 2083982"/>
                <a:gd name="connsiteX49" fmla="*/ 648586 w 1382233"/>
                <a:gd name="connsiteY49" fmla="*/ 584791 h 2083982"/>
                <a:gd name="connsiteX50" fmla="*/ 754912 w 1382233"/>
                <a:gd name="connsiteY50" fmla="*/ 552893 h 2083982"/>
                <a:gd name="connsiteX51" fmla="*/ 808074 w 1382233"/>
                <a:gd name="connsiteY51" fmla="*/ 499730 h 2083982"/>
                <a:gd name="connsiteX52" fmla="*/ 861237 w 1382233"/>
                <a:gd name="connsiteY52" fmla="*/ 361507 h 2083982"/>
                <a:gd name="connsiteX53" fmla="*/ 967563 w 1382233"/>
                <a:gd name="connsiteY53" fmla="*/ 148856 h 2083982"/>
                <a:gd name="connsiteX54" fmla="*/ 1020726 w 1382233"/>
                <a:gd name="connsiteY54" fmla="*/ 53163 h 2083982"/>
                <a:gd name="connsiteX55" fmla="*/ 1095153 w 1382233"/>
                <a:gd name="connsiteY55" fmla="*/ 0 h 208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82233" h="2083982">
                  <a:moveTo>
                    <a:pt x="1095153" y="0"/>
                  </a:moveTo>
                  <a:lnTo>
                    <a:pt x="1095153" y="0"/>
                  </a:lnTo>
                  <a:lnTo>
                    <a:pt x="1116419" y="148856"/>
                  </a:lnTo>
                  <a:lnTo>
                    <a:pt x="1095153" y="223284"/>
                  </a:lnTo>
                  <a:lnTo>
                    <a:pt x="1063256" y="318977"/>
                  </a:lnTo>
                  <a:lnTo>
                    <a:pt x="1063256" y="318977"/>
                  </a:lnTo>
                  <a:lnTo>
                    <a:pt x="978195" y="510363"/>
                  </a:lnTo>
                  <a:lnTo>
                    <a:pt x="956930" y="606056"/>
                  </a:lnTo>
                  <a:lnTo>
                    <a:pt x="956930" y="723014"/>
                  </a:lnTo>
                  <a:lnTo>
                    <a:pt x="1031358" y="871870"/>
                  </a:lnTo>
                  <a:lnTo>
                    <a:pt x="1105786" y="988828"/>
                  </a:lnTo>
                  <a:lnTo>
                    <a:pt x="1265274" y="1020726"/>
                  </a:lnTo>
                  <a:lnTo>
                    <a:pt x="1382233" y="1127051"/>
                  </a:lnTo>
                  <a:lnTo>
                    <a:pt x="1360967" y="1339703"/>
                  </a:lnTo>
                  <a:lnTo>
                    <a:pt x="1360967" y="1488558"/>
                  </a:lnTo>
                  <a:lnTo>
                    <a:pt x="1360967" y="1626782"/>
                  </a:lnTo>
                  <a:lnTo>
                    <a:pt x="1307805" y="1669312"/>
                  </a:lnTo>
                  <a:lnTo>
                    <a:pt x="1212112" y="1658679"/>
                  </a:lnTo>
                  <a:lnTo>
                    <a:pt x="1084521" y="1722475"/>
                  </a:lnTo>
                  <a:lnTo>
                    <a:pt x="956930" y="1871330"/>
                  </a:lnTo>
                  <a:lnTo>
                    <a:pt x="956930" y="1988289"/>
                  </a:lnTo>
                  <a:lnTo>
                    <a:pt x="914400" y="2073349"/>
                  </a:lnTo>
                  <a:lnTo>
                    <a:pt x="754912" y="2083982"/>
                  </a:lnTo>
                  <a:lnTo>
                    <a:pt x="712381" y="2009554"/>
                  </a:lnTo>
                  <a:lnTo>
                    <a:pt x="733646" y="1881963"/>
                  </a:lnTo>
                  <a:lnTo>
                    <a:pt x="871870" y="1733107"/>
                  </a:lnTo>
                  <a:lnTo>
                    <a:pt x="882502" y="1658679"/>
                  </a:lnTo>
                  <a:lnTo>
                    <a:pt x="829339" y="1562986"/>
                  </a:lnTo>
                  <a:lnTo>
                    <a:pt x="829339" y="1435396"/>
                  </a:lnTo>
                  <a:lnTo>
                    <a:pt x="786809" y="1307805"/>
                  </a:lnTo>
                  <a:lnTo>
                    <a:pt x="723014" y="1212112"/>
                  </a:lnTo>
                  <a:lnTo>
                    <a:pt x="701749" y="1084521"/>
                  </a:lnTo>
                  <a:lnTo>
                    <a:pt x="776177" y="1010093"/>
                  </a:lnTo>
                  <a:lnTo>
                    <a:pt x="776177" y="1010093"/>
                  </a:lnTo>
                  <a:lnTo>
                    <a:pt x="786809" y="871870"/>
                  </a:lnTo>
                  <a:lnTo>
                    <a:pt x="701749" y="733647"/>
                  </a:lnTo>
                  <a:lnTo>
                    <a:pt x="659219" y="659219"/>
                  </a:lnTo>
                  <a:lnTo>
                    <a:pt x="563526" y="659219"/>
                  </a:lnTo>
                  <a:lnTo>
                    <a:pt x="404037" y="691117"/>
                  </a:lnTo>
                  <a:lnTo>
                    <a:pt x="404037" y="691117"/>
                  </a:lnTo>
                  <a:lnTo>
                    <a:pt x="233916" y="765544"/>
                  </a:lnTo>
                  <a:lnTo>
                    <a:pt x="159488" y="776177"/>
                  </a:lnTo>
                  <a:lnTo>
                    <a:pt x="63795" y="776177"/>
                  </a:lnTo>
                  <a:lnTo>
                    <a:pt x="0" y="723014"/>
                  </a:lnTo>
                  <a:lnTo>
                    <a:pt x="21265" y="606056"/>
                  </a:lnTo>
                  <a:lnTo>
                    <a:pt x="116958" y="616689"/>
                  </a:lnTo>
                  <a:lnTo>
                    <a:pt x="297712" y="637954"/>
                  </a:lnTo>
                  <a:lnTo>
                    <a:pt x="393405" y="627321"/>
                  </a:lnTo>
                  <a:lnTo>
                    <a:pt x="499730" y="606056"/>
                  </a:lnTo>
                  <a:lnTo>
                    <a:pt x="648586" y="584791"/>
                  </a:lnTo>
                  <a:lnTo>
                    <a:pt x="754912" y="552893"/>
                  </a:lnTo>
                  <a:lnTo>
                    <a:pt x="808074" y="499730"/>
                  </a:lnTo>
                  <a:lnTo>
                    <a:pt x="861237" y="361507"/>
                  </a:lnTo>
                  <a:lnTo>
                    <a:pt x="967563" y="148856"/>
                  </a:lnTo>
                  <a:lnTo>
                    <a:pt x="1020726" y="53163"/>
                  </a:lnTo>
                  <a:lnTo>
                    <a:pt x="1095153" y="0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5709684" y="6124353"/>
              <a:ext cx="616688" cy="414670"/>
            </a:xfrm>
            <a:custGeom>
              <a:avLst/>
              <a:gdLst>
                <a:gd name="connsiteX0" fmla="*/ 489097 w 616688"/>
                <a:gd name="connsiteY0" fmla="*/ 21266 h 414670"/>
                <a:gd name="connsiteX1" fmla="*/ 595423 w 616688"/>
                <a:gd name="connsiteY1" fmla="*/ 202019 h 414670"/>
                <a:gd name="connsiteX2" fmla="*/ 616688 w 616688"/>
                <a:gd name="connsiteY2" fmla="*/ 297712 h 414670"/>
                <a:gd name="connsiteX3" fmla="*/ 531628 w 616688"/>
                <a:gd name="connsiteY3" fmla="*/ 350875 h 414670"/>
                <a:gd name="connsiteX4" fmla="*/ 435935 w 616688"/>
                <a:gd name="connsiteY4" fmla="*/ 414670 h 414670"/>
                <a:gd name="connsiteX5" fmla="*/ 350874 w 616688"/>
                <a:gd name="connsiteY5" fmla="*/ 414670 h 414670"/>
                <a:gd name="connsiteX6" fmla="*/ 212651 w 616688"/>
                <a:gd name="connsiteY6" fmla="*/ 414670 h 414670"/>
                <a:gd name="connsiteX7" fmla="*/ 116958 w 616688"/>
                <a:gd name="connsiteY7" fmla="*/ 414670 h 414670"/>
                <a:gd name="connsiteX8" fmla="*/ 0 w 616688"/>
                <a:gd name="connsiteY8" fmla="*/ 287080 h 414670"/>
                <a:gd name="connsiteX9" fmla="*/ 0 w 616688"/>
                <a:gd name="connsiteY9" fmla="*/ 191387 h 414670"/>
                <a:gd name="connsiteX10" fmla="*/ 116958 w 616688"/>
                <a:gd name="connsiteY10" fmla="*/ 74428 h 414670"/>
                <a:gd name="connsiteX11" fmla="*/ 170121 w 616688"/>
                <a:gd name="connsiteY11" fmla="*/ 21266 h 414670"/>
                <a:gd name="connsiteX12" fmla="*/ 287079 w 616688"/>
                <a:gd name="connsiteY12" fmla="*/ 0 h 414670"/>
                <a:gd name="connsiteX13" fmla="*/ 414669 w 616688"/>
                <a:gd name="connsiteY13" fmla="*/ 0 h 414670"/>
                <a:gd name="connsiteX14" fmla="*/ 489097 w 616688"/>
                <a:gd name="connsiteY14" fmla="*/ 21266 h 41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688" h="414670">
                  <a:moveTo>
                    <a:pt x="489097" y="21266"/>
                  </a:moveTo>
                  <a:lnTo>
                    <a:pt x="595423" y="202019"/>
                  </a:lnTo>
                  <a:lnTo>
                    <a:pt x="616688" y="297712"/>
                  </a:lnTo>
                  <a:lnTo>
                    <a:pt x="531628" y="350875"/>
                  </a:lnTo>
                  <a:lnTo>
                    <a:pt x="435935" y="414670"/>
                  </a:lnTo>
                  <a:lnTo>
                    <a:pt x="350874" y="414670"/>
                  </a:lnTo>
                  <a:lnTo>
                    <a:pt x="212651" y="414670"/>
                  </a:lnTo>
                  <a:lnTo>
                    <a:pt x="116958" y="414670"/>
                  </a:lnTo>
                  <a:lnTo>
                    <a:pt x="0" y="287080"/>
                  </a:lnTo>
                  <a:lnTo>
                    <a:pt x="0" y="191387"/>
                  </a:lnTo>
                  <a:lnTo>
                    <a:pt x="116958" y="74428"/>
                  </a:lnTo>
                  <a:lnTo>
                    <a:pt x="170121" y="21266"/>
                  </a:lnTo>
                  <a:lnTo>
                    <a:pt x="287079" y="0"/>
                  </a:lnTo>
                  <a:lnTo>
                    <a:pt x="414669" y="0"/>
                  </a:lnTo>
                  <a:lnTo>
                    <a:pt x="489097" y="21266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6315740" y="2838893"/>
              <a:ext cx="170120" cy="255181"/>
            </a:xfrm>
            <a:custGeom>
              <a:avLst/>
              <a:gdLst>
                <a:gd name="connsiteX0" fmla="*/ 85060 w 170120"/>
                <a:gd name="connsiteY0" fmla="*/ 255181 h 255181"/>
                <a:gd name="connsiteX1" fmla="*/ 148855 w 170120"/>
                <a:gd name="connsiteY1" fmla="*/ 148856 h 255181"/>
                <a:gd name="connsiteX2" fmla="*/ 170120 w 170120"/>
                <a:gd name="connsiteY2" fmla="*/ 63795 h 255181"/>
                <a:gd name="connsiteX3" fmla="*/ 159488 w 170120"/>
                <a:gd name="connsiteY3" fmla="*/ 21265 h 255181"/>
                <a:gd name="connsiteX4" fmla="*/ 159488 w 170120"/>
                <a:gd name="connsiteY4" fmla="*/ 21265 h 255181"/>
                <a:gd name="connsiteX5" fmla="*/ 85060 w 170120"/>
                <a:gd name="connsiteY5" fmla="*/ 0 h 255181"/>
                <a:gd name="connsiteX6" fmla="*/ 42530 w 170120"/>
                <a:gd name="connsiteY6" fmla="*/ 0 h 255181"/>
                <a:gd name="connsiteX7" fmla="*/ 42530 w 170120"/>
                <a:gd name="connsiteY7" fmla="*/ 0 h 255181"/>
                <a:gd name="connsiteX8" fmla="*/ 0 w 170120"/>
                <a:gd name="connsiteY8" fmla="*/ 95693 h 255181"/>
                <a:gd name="connsiteX9" fmla="*/ 21265 w 170120"/>
                <a:gd name="connsiteY9" fmla="*/ 148856 h 255181"/>
                <a:gd name="connsiteX10" fmla="*/ 42530 w 170120"/>
                <a:gd name="connsiteY10" fmla="*/ 202019 h 255181"/>
                <a:gd name="connsiteX11" fmla="*/ 85060 w 170120"/>
                <a:gd name="connsiteY11" fmla="*/ 255181 h 255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0120" h="255181">
                  <a:moveTo>
                    <a:pt x="85060" y="255181"/>
                  </a:moveTo>
                  <a:lnTo>
                    <a:pt x="148855" y="148856"/>
                  </a:lnTo>
                  <a:lnTo>
                    <a:pt x="170120" y="63795"/>
                  </a:lnTo>
                  <a:lnTo>
                    <a:pt x="159488" y="21265"/>
                  </a:lnTo>
                  <a:lnTo>
                    <a:pt x="159488" y="21265"/>
                  </a:lnTo>
                  <a:lnTo>
                    <a:pt x="85060" y="0"/>
                  </a:lnTo>
                  <a:lnTo>
                    <a:pt x="42530" y="0"/>
                  </a:lnTo>
                  <a:lnTo>
                    <a:pt x="42530" y="0"/>
                  </a:lnTo>
                  <a:lnTo>
                    <a:pt x="0" y="95693"/>
                  </a:lnTo>
                  <a:lnTo>
                    <a:pt x="21265" y="148856"/>
                  </a:lnTo>
                  <a:lnTo>
                    <a:pt x="42530" y="202019"/>
                  </a:lnTo>
                  <a:lnTo>
                    <a:pt x="85060" y="255181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- Format</a:t>
            </a:r>
          </a:p>
        </p:txBody>
      </p:sp>
      <p:pic>
        <p:nvPicPr>
          <p:cNvPr id="12291" name="Content Placeholder 4" descr="Person on a computer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1844429"/>
            <a:ext cx="4038600" cy="268580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Ortho-rectified quarter quad (</a:t>
            </a:r>
            <a:r>
              <a:rPr lang="en-US" dirty="0" err="1"/>
              <a:t>tif</a:t>
            </a:r>
            <a:r>
              <a:rPr lang="en-US" dirty="0"/>
              <a:t>)</a:t>
            </a:r>
          </a:p>
          <a:p>
            <a:r>
              <a:rPr lang="en-US" dirty="0"/>
              <a:t>Compressed county mosaic (jp2)</a:t>
            </a:r>
          </a:p>
          <a:p>
            <a:r>
              <a:rPr lang="en-US" dirty="0"/>
              <a:t>Digital stereo pairs (</a:t>
            </a:r>
            <a:r>
              <a:rPr lang="en-US" dirty="0" err="1"/>
              <a:t>tif</a:t>
            </a:r>
            <a:r>
              <a:rPr lang="en-US" dirty="0"/>
              <a:t>)</a:t>
            </a:r>
          </a:p>
        </p:txBody>
      </p:sp>
      <p:sp>
        <p:nvSpPr>
          <p:cNvPr id="6" name="Content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 bwMode="auto">
          <a:xfrm>
            <a:off x="312738" y="1419225"/>
            <a:ext cx="4038600" cy="488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Resolution?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Cost vs. benefit</a:t>
            </a:r>
          </a:p>
          <a:p>
            <a:r>
              <a:rPr lang="en-US" dirty="0"/>
              <a:t>Managing risk</a:t>
            </a:r>
          </a:p>
          <a:p>
            <a:pPr lvl="1"/>
            <a:r>
              <a:rPr lang="en-US" dirty="0"/>
              <a:t>Tight time window</a:t>
            </a:r>
          </a:p>
          <a:p>
            <a:pPr lvl="1"/>
            <a:r>
              <a:rPr lang="en-US" dirty="0"/>
              <a:t>Large, complex project</a:t>
            </a:r>
          </a:p>
          <a:p>
            <a:pPr lvl="1"/>
            <a:r>
              <a:rPr lang="en-US" dirty="0"/>
              <a:t>Manage the number of variables/requirements</a:t>
            </a:r>
          </a:p>
        </p:txBody>
      </p:sp>
      <p:pic>
        <p:nvPicPr>
          <p:cNvPr id="5" name="Content Placeholder 3" descr="Graph shows Acquisition and Processing cost on the Y-Axis and Ground Sample Resolution on the X-Axis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401532" y="1630016"/>
            <a:ext cx="4633282" cy="3975653"/>
          </a:xfrm>
        </p:spPr>
      </p:pic>
      <p:sp>
        <p:nvSpPr>
          <p:cNvPr id="6" name="Right Arrow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904838">
            <a:off x="6654706" y="3508314"/>
            <a:ext cx="532247" cy="357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593159">
            <a:off x="6101426" y="3869437"/>
            <a:ext cx="532247" cy="357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81295">
            <a:off x="7148350" y="2342121"/>
            <a:ext cx="532247" cy="357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Specifications - Resolution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90975" y="6457950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50-cm or 30cm</a:t>
            </a:r>
          </a:p>
        </p:txBody>
      </p:sp>
      <p:pic>
        <p:nvPicPr>
          <p:cNvPr id="10" name="Picture 9" descr="Aerial image of a port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000125" y="1190625"/>
            <a:ext cx="7144249" cy="5264555"/>
          </a:xfrm>
          <a:prstGeom prst="rect">
            <a:avLst/>
          </a:prstGeom>
        </p:spPr>
      </p:pic>
      <p:pic>
        <p:nvPicPr>
          <p:cNvPr id="11" name="Picture 10" descr="Aerial image of a port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000125" y="1190625"/>
            <a:ext cx="7134225" cy="5259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W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</TotalTime>
  <Words>832</Words>
  <Application>Microsoft Office PowerPoint</Application>
  <PresentationFormat>On-screen Show (4:3)</PresentationFormat>
  <Paragraphs>223</Paragraphs>
  <Slides>38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Corbel</vt:lpstr>
      <vt:lpstr>MWI</vt:lpstr>
      <vt:lpstr>Partnership Program for Spring Leaf-Off Imagery</vt:lpstr>
      <vt:lpstr>Agenda for Today’s Meeting</vt:lpstr>
      <vt:lpstr>Steering Committee</vt:lpstr>
      <vt:lpstr>Overview</vt:lpstr>
      <vt:lpstr>Project Specifications  Four Spectral Bands</vt:lpstr>
      <vt:lpstr>Project Specifications – Leaf-Off</vt:lpstr>
      <vt:lpstr>Project Specifications - Format</vt:lpstr>
      <vt:lpstr>What Resolution?</vt:lpstr>
      <vt:lpstr>Project Specifications - Resolution</vt:lpstr>
      <vt:lpstr>Resolution Comparison</vt:lpstr>
      <vt:lpstr>Project Specifications – Positional Accuracy</vt:lpstr>
      <vt:lpstr>Central Acquisition - 2013</vt:lpstr>
      <vt:lpstr>Northwest Acquisition – (2014?)</vt:lpstr>
      <vt:lpstr>2008 FSA Target Inventory</vt:lpstr>
      <vt:lpstr>2011 Target Requirements</vt:lpstr>
      <vt:lpstr>Single Leg Template</vt:lpstr>
      <vt:lpstr>Completed Target</vt:lpstr>
      <vt:lpstr>Physical Features</vt:lpstr>
      <vt:lpstr>Documentation</vt:lpstr>
      <vt:lpstr>What is Needed?</vt:lpstr>
      <vt:lpstr>SAIP Partnership Opportunities</vt:lpstr>
      <vt:lpstr>SAIP Partnership Opportunities 2</vt:lpstr>
      <vt:lpstr>2010 Metro Imagery Partnerships</vt:lpstr>
      <vt:lpstr>Estimated Cost at Three Resolutions</vt:lpstr>
      <vt:lpstr>Comparative Costs</vt:lpstr>
      <vt:lpstr>Estimated Cost and Compactness</vt:lpstr>
      <vt:lpstr>Spring Aerial Imagery Program Partnerships       2009 – 2011 </vt:lpstr>
      <vt:lpstr>Orthoimagery Collaboration 2009-2011</vt:lpstr>
      <vt:lpstr>SAIP Orthoimagery Collaborations 2009-2013</vt:lpstr>
      <vt:lpstr>Tentative Schedule</vt:lpstr>
      <vt:lpstr>Request for Proposals (RFP)</vt:lpstr>
      <vt:lpstr>Contract</vt:lpstr>
      <vt:lpstr>Field Contributions</vt:lpstr>
      <vt:lpstr>Data Management</vt:lpstr>
      <vt:lpstr>Aerial Imagery Viewer</vt:lpstr>
      <vt:lpstr>http://www.mngeo.state.mn.us/chouse/wms/geo_image_server.html </vt:lpstr>
      <vt:lpstr>http://www.mngeo.state.mn.us/chouse/airphoto/spring2009-2015.html </vt:lpstr>
      <vt:lpstr>Spring Leaf-Off Imagery for Minnesota</vt:lpstr>
    </vt:vector>
  </TitlesOfParts>
  <Company>MN Dept Of Natural Resources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MNDNR</dc:creator>
  <cp:lastModifiedBy>Kohler, Greg (He/Him/His) (MNIT)</cp:lastModifiedBy>
  <cp:revision>145</cp:revision>
  <dcterms:created xsi:type="dcterms:W3CDTF">2009-07-17T15:09:04Z</dcterms:created>
  <dcterms:modified xsi:type="dcterms:W3CDTF">2026-08-10T16:41:04Z</dcterms:modified>
</cp:coreProperties>
</file>