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32"/>
  </p:notesMasterIdLst>
  <p:sldIdLst>
    <p:sldId id="256" r:id="rId7"/>
    <p:sldId id="265" r:id="rId8"/>
    <p:sldId id="257" r:id="rId9"/>
    <p:sldId id="262" r:id="rId10"/>
    <p:sldId id="258" r:id="rId11"/>
    <p:sldId id="259" r:id="rId12"/>
    <p:sldId id="261" r:id="rId13"/>
    <p:sldId id="263" r:id="rId14"/>
    <p:sldId id="264" r:id="rId15"/>
    <p:sldId id="272" r:id="rId16"/>
    <p:sldId id="267" r:id="rId17"/>
    <p:sldId id="268" r:id="rId18"/>
    <p:sldId id="269" r:id="rId19"/>
    <p:sldId id="260" r:id="rId20"/>
    <p:sldId id="276" r:id="rId21"/>
    <p:sldId id="277" r:id="rId22"/>
    <p:sldId id="273" r:id="rId23"/>
    <p:sldId id="271" r:id="rId24"/>
    <p:sldId id="270" r:id="rId25"/>
    <p:sldId id="266" r:id="rId26"/>
    <p:sldId id="274" r:id="rId27"/>
    <p:sldId id="275" r:id="rId28"/>
    <p:sldId id="278" r:id="rId29"/>
    <p:sldId id="279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81" autoAdjust="0"/>
  </p:normalViewPr>
  <p:slideViewPr>
    <p:cSldViewPr>
      <p:cViewPr>
        <p:scale>
          <a:sx n="97" d="100"/>
          <a:sy n="97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56BD1-D7D3-484C-8627-F2AA79A86FB3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B671E-7FCE-45D3-96B6-BF34874F1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Introducing</a:t>
            </a:r>
            <a:r>
              <a:rPr lang="en-US" baseline="0" dirty="0" smtClean="0"/>
              <a:t> MnTOPO – the Minnesota elevation data portal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B671E-7FCE-45D3-96B6-BF34874F1F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28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download all data available </a:t>
            </a:r>
          </a:p>
          <a:p>
            <a:r>
              <a:rPr lang="en-US" dirty="0" smtClean="0"/>
              <a:t>Select an area using a polygon or freehand polygon</a:t>
            </a:r>
          </a:p>
          <a:p>
            <a:r>
              <a:rPr lang="en-US" dirty="0" smtClean="0"/>
              <a:t>Select your</a:t>
            </a:r>
            <a:r>
              <a:rPr lang="en-US" baseline="0" dirty="0" smtClean="0"/>
              <a:t> product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B671E-7FCE-45D3-96B6-BF34874F1FA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38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number of overarching goals for the application</a:t>
            </a:r>
          </a:p>
          <a:p>
            <a:endParaRPr lang="en-US" dirty="0" smtClean="0"/>
          </a:p>
          <a:p>
            <a:r>
              <a:rPr lang="en-US" dirty="0" smtClean="0"/>
              <a:t>Browser</a:t>
            </a:r>
            <a:r>
              <a:rPr lang="en-US" baseline="0" dirty="0" smtClean="0"/>
              <a:t> based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Centrally Managed</a:t>
            </a:r>
          </a:p>
          <a:p>
            <a:r>
              <a:rPr lang="en-US" dirty="0" smtClean="0"/>
              <a:t>Consuming</a:t>
            </a:r>
            <a:r>
              <a:rPr lang="en-US" baseline="0" dirty="0" smtClean="0"/>
              <a:t> Web Services – Bing, ESRI, DNR, MnGEO Etc….</a:t>
            </a:r>
          </a:p>
          <a:p>
            <a:r>
              <a:rPr lang="en-US" dirty="0" err="1" smtClean="0"/>
              <a:t>Javascript</a:t>
            </a:r>
            <a:r>
              <a:rPr lang="en-US" dirty="0" smtClean="0"/>
              <a:t> and HTML5</a:t>
            </a:r>
          </a:p>
          <a:p>
            <a:r>
              <a:rPr lang="en-US" dirty="0" smtClean="0"/>
              <a:t>Easily provide access to the public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B671E-7FCE-45D3-96B6-BF34874F1F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89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Wanted to enable field use by accessing GPS and showing your location on screen</a:t>
            </a:r>
          </a:p>
          <a:p>
            <a:r>
              <a:rPr lang="en-US" dirty="0" smtClean="0"/>
              <a:t>Enables Mobile application use</a:t>
            </a:r>
          </a:p>
          <a:p>
            <a:r>
              <a:rPr lang="en-US" dirty="0" smtClean="0"/>
              <a:t>Requires HTML5</a:t>
            </a:r>
            <a:r>
              <a:rPr lang="en-US" baseline="0" dirty="0" smtClean="0"/>
              <a:t> to access location capabilities on device.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B671E-7FCE-45D3-96B6-BF34874F1F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70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Manipulating</a:t>
            </a:r>
            <a:r>
              <a:rPr lang="en-US" baseline="0" dirty="0" smtClean="0"/>
              <a:t> touch screens – provided it’s own set of issues</a:t>
            </a:r>
          </a:p>
          <a:p>
            <a:r>
              <a:rPr lang="en-US" baseline="0" dirty="0" smtClean="0"/>
              <a:t>	hover help…</a:t>
            </a:r>
          </a:p>
          <a:p>
            <a:r>
              <a:rPr lang="en-US" baseline="0" dirty="0" smtClean="0"/>
              <a:t>	dealing with touch screens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Accessing location capabilities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Phones are another challenge because of their small size….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B671E-7FCE-45D3-96B6-BF34874F1F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22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System had to have map display</a:t>
            </a:r>
            <a:r>
              <a:rPr lang="en-US" baseline="0" dirty="0" smtClean="0"/>
              <a:t> capabilities</a:t>
            </a:r>
          </a:p>
          <a:p>
            <a:r>
              <a:rPr lang="en-US" baseline="0" dirty="0" smtClean="0"/>
              <a:t>Backgrounds and overlays….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B671E-7FCE-45D3-96B6-BF34874F1F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76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Raster tile</a:t>
            </a:r>
            <a:r>
              <a:rPr lang="en-US" baseline="0" dirty="0" smtClean="0"/>
              <a:t> cache – 20 levels (</a:t>
            </a:r>
            <a:r>
              <a:rPr lang="en-US" baseline="0" dirty="0" err="1" smtClean="0"/>
              <a:t>hillshade</a:t>
            </a:r>
            <a:r>
              <a:rPr lang="en-US" baseline="0" dirty="0" smtClean="0"/>
              <a:t> and elevation)</a:t>
            </a:r>
          </a:p>
          <a:p>
            <a:r>
              <a:rPr lang="en-US" baseline="0" dirty="0" smtClean="0"/>
              <a:t>Vector tile cache - levels dependent on contours 2’, 10’, or 50’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B671E-7FCE-45D3-96B6-BF34874F1F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84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Vector Overlays</a:t>
            </a:r>
            <a:r>
              <a:rPr lang="en-US" baseline="0" dirty="0" smtClean="0"/>
              <a:t> have transparency sliders to increase or decrease transparency….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B671E-7FCE-45D3-96B6-BF34874F1F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17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Application had to be able to retrieve and display elevation information </a:t>
            </a:r>
          </a:p>
          <a:p>
            <a:r>
              <a:rPr lang="en-US" dirty="0" smtClean="0"/>
              <a:t>Profiles and point locations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B671E-7FCE-45D3-96B6-BF34874F1F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66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8.5x11 –</a:t>
            </a:r>
            <a:r>
              <a:rPr lang="en-US" baseline="0" dirty="0" smtClean="0"/>
              <a:t> portrait and landscape</a:t>
            </a:r>
            <a:endParaRPr lang="en-US" dirty="0" smtClean="0"/>
          </a:p>
          <a:p>
            <a:r>
              <a:rPr lang="en-US" dirty="0" smtClean="0"/>
              <a:t>11x17 – portrait and landscape</a:t>
            </a:r>
          </a:p>
          <a:p>
            <a:endParaRPr lang="en-US" dirty="0" smtClean="0"/>
          </a:p>
          <a:p>
            <a:r>
              <a:rPr lang="en-US" dirty="0" smtClean="0"/>
              <a:t>Print on your own…..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B671E-7FCE-45D3-96B6-BF34874F1F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42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10/23/2013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10/23/2013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10/23/2013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10/23/2013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MnTOPO – A place to view, print, and download LiDAR Elevation Data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Accessing and Viewing Minnesota LiDAR Data On-line</a:t>
            </a:r>
            <a:endParaRPr lang="en-US" dirty="0"/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609600" y="4876800"/>
            <a:ext cx="8305800" cy="1143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2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Tim Loesch</a:t>
            </a:r>
          </a:p>
          <a:p>
            <a:pPr algn="r"/>
            <a:r>
              <a:rPr lang="en-US" sz="1400" dirty="0" smtClean="0"/>
              <a:t>MN.IT Services @ </a:t>
            </a:r>
            <a:br>
              <a:rPr lang="en-US" sz="1400" dirty="0" smtClean="0"/>
            </a:br>
            <a:r>
              <a:rPr lang="en-US" sz="1400" dirty="0" smtClean="0"/>
              <a:t>Minnesota Department of Natural Resources</a:t>
            </a:r>
          </a:p>
          <a:p>
            <a:pPr algn="r"/>
            <a:r>
              <a:rPr lang="en-US" sz="1400" dirty="0" err="1" smtClean="0"/>
              <a:t>Mn</a:t>
            </a:r>
            <a:r>
              <a:rPr lang="en-US" sz="1400" dirty="0" smtClean="0"/>
              <a:t> GIS/LIS Conference</a:t>
            </a:r>
          </a:p>
          <a:p>
            <a:pPr algn="r"/>
            <a:r>
              <a:rPr lang="en-US" sz="1400" dirty="0" smtClean="0"/>
              <a:t>October 10,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3105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MnTOPO - On-line access to Elevation data</a:t>
            </a:r>
          </a:p>
          <a:p>
            <a:pPr lvl="1"/>
            <a:r>
              <a:rPr lang="en-US" dirty="0" smtClean="0"/>
              <a:t>Collaborative effort between DNR, MN.IT @ DNR and MnGEO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@ DNR</a:t>
            </a:r>
          </a:p>
          <a:p>
            <a:pPr lvl="2"/>
            <a:r>
              <a:rPr lang="en-US" dirty="0" smtClean="0"/>
              <a:t>Application coding and hosting</a:t>
            </a:r>
          </a:p>
          <a:p>
            <a:pPr lvl="2"/>
            <a:r>
              <a:rPr lang="en-US" dirty="0" smtClean="0"/>
              <a:t>Map and data services for viewing</a:t>
            </a:r>
          </a:p>
          <a:p>
            <a:pPr lvl="1"/>
            <a:r>
              <a:rPr lang="en-US" dirty="0" smtClean="0"/>
              <a:t>MnGEO </a:t>
            </a:r>
          </a:p>
          <a:p>
            <a:pPr lvl="2"/>
            <a:r>
              <a:rPr lang="en-US" dirty="0" smtClean="0"/>
              <a:t>Data processing and storage</a:t>
            </a:r>
          </a:p>
          <a:p>
            <a:pPr lvl="2"/>
            <a:r>
              <a:rPr lang="en-US" dirty="0" smtClean="0"/>
              <a:t>Bundling and </a:t>
            </a:r>
            <a:r>
              <a:rPr lang="en-US" dirty="0" err="1" smtClean="0"/>
              <a:t>fullfillment</a:t>
            </a:r>
            <a:r>
              <a:rPr lang="en-US" dirty="0" smtClean="0"/>
              <a:t> of data packages</a:t>
            </a:r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MnTOPO Elevation Portal</a:t>
            </a:r>
          </a:p>
        </p:txBody>
      </p:sp>
    </p:spTree>
    <p:extLst>
      <p:ext uri="{BB962C8B-B14F-4D97-AF65-F5344CB8AC3E}">
        <p14:creationId xmlns:p14="http://schemas.microsoft.com/office/powerpoint/2010/main" val="8434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MnTOPO - On-line access to Elevation data</a:t>
            </a:r>
          </a:p>
          <a:p>
            <a:pPr lvl="1"/>
            <a:r>
              <a:rPr lang="en-US" dirty="0" smtClean="0"/>
              <a:t>Browser Based Application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MnTOPO Elevation Portal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03888"/>
            <a:ext cx="4064348" cy="40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25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r>
              <a:rPr lang="en-US" dirty="0"/>
              <a:t>MnTOPO - On-line access to Elevation data</a:t>
            </a:r>
          </a:p>
          <a:p>
            <a:pPr lvl="1"/>
            <a:r>
              <a:rPr lang="en-US" dirty="0" smtClean="0"/>
              <a:t>GPS </a:t>
            </a:r>
            <a:r>
              <a:rPr lang="en-US" dirty="0"/>
              <a:t>enabled</a:t>
            </a:r>
          </a:p>
          <a:p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/>
              <a:t>MnTOPO Elevation Portal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196820"/>
            <a:ext cx="2438400" cy="193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60" y="3163508"/>
            <a:ext cx="2831278" cy="288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78330"/>
            <a:ext cx="2493145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66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r>
              <a:rPr lang="en-US" dirty="0"/>
              <a:t>MnTOPO - On-line access to Elevation data</a:t>
            </a:r>
          </a:p>
          <a:p>
            <a:pPr lvl="1"/>
            <a:r>
              <a:rPr lang="en-US" dirty="0" smtClean="0"/>
              <a:t>Mobile </a:t>
            </a:r>
            <a:r>
              <a:rPr lang="en-US" dirty="0"/>
              <a:t>Device ready</a:t>
            </a:r>
          </a:p>
          <a:p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/>
              <a:t>MnTOPO Elevation Portal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19375"/>
            <a:ext cx="41719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789" y="3790950"/>
            <a:ext cx="259216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32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"/>
          </a:xfrm>
        </p:spPr>
        <p:txBody>
          <a:bodyPr/>
          <a:lstStyle/>
          <a:p>
            <a:r>
              <a:rPr lang="en-US" dirty="0" smtClean="0"/>
              <a:t>MnTOPO – On-line access to Elevation data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MnTOPO Elevation Portal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42225" y="1981200"/>
            <a:ext cx="3977375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Map Display</a:t>
            </a:r>
          </a:p>
          <a:p>
            <a:pPr lvl="2"/>
            <a:r>
              <a:rPr lang="en-US" dirty="0" smtClean="0"/>
              <a:t>Backgrounds</a:t>
            </a:r>
          </a:p>
          <a:p>
            <a:pPr lvl="3"/>
            <a:r>
              <a:rPr lang="en-US" dirty="0" err="1" smtClean="0"/>
              <a:t>Basemap</a:t>
            </a:r>
            <a:r>
              <a:rPr lang="en-US" dirty="0" smtClean="0"/>
              <a:t> (ESRI/BING)</a:t>
            </a:r>
          </a:p>
          <a:p>
            <a:pPr lvl="3"/>
            <a:r>
              <a:rPr lang="en-US" dirty="0" smtClean="0"/>
              <a:t>Air photos (ESRI/BING)</a:t>
            </a:r>
          </a:p>
          <a:p>
            <a:pPr lvl="3"/>
            <a:r>
              <a:rPr lang="en-US" dirty="0" smtClean="0"/>
              <a:t>Terrain – Colored DEM over the top of </a:t>
            </a:r>
            <a:r>
              <a:rPr lang="en-US" dirty="0" err="1" smtClean="0"/>
              <a:t>hillshade</a:t>
            </a:r>
            <a:endParaRPr lang="en-US" dirty="0" smtClean="0"/>
          </a:p>
          <a:p>
            <a:pPr lvl="3"/>
            <a:r>
              <a:rPr lang="en-US" dirty="0" err="1" smtClean="0"/>
              <a:t>Hillshade</a:t>
            </a:r>
            <a:endParaRPr lang="en-US" dirty="0" smtClean="0"/>
          </a:p>
          <a:p>
            <a:pPr lvl="2"/>
            <a:r>
              <a:rPr lang="en-US" dirty="0" smtClean="0"/>
              <a:t>Overlays</a:t>
            </a:r>
          </a:p>
          <a:p>
            <a:pPr lvl="3"/>
            <a:r>
              <a:rPr lang="en-US" dirty="0" smtClean="0"/>
              <a:t>2, 10, 50 </a:t>
            </a:r>
            <a:r>
              <a:rPr lang="en-US" dirty="0" err="1" smtClean="0"/>
              <a:t>ft</a:t>
            </a:r>
            <a:r>
              <a:rPr lang="en-US" dirty="0" smtClean="0"/>
              <a:t> Contours</a:t>
            </a:r>
          </a:p>
          <a:p>
            <a:pPr lvl="3"/>
            <a:r>
              <a:rPr lang="en-US" dirty="0" smtClean="0"/>
              <a:t>LiDAR Flight Lines</a:t>
            </a:r>
          </a:p>
          <a:p>
            <a:pPr lvl="3"/>
            <a:r>
              <a:rPr lang="en-US" dirty="0" smtClean="0"/>
              <a:t>FEMA Flood Data</a:t>
            </a:r>
          </a:p>
          <a:p>
            <a:pPr lvl="2"/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59776"/>
            <a:ext cx="3597146" cy="361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66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US" dirty="0"/>
              <a:t>MnTOPO - On-line access to Elevation data</a:t>
            </a:r>
          </a:p>
          <a:p>
            <a:pPr lvl="1"/>
            <a:r>
              <a:rPr lang="en-US" dirty="0" smtClean="0"/>
              <a:t>Map Display</a:t>
            </a:r>
          </a:p>
          <a:p>
            <a:pPr lvl="2"/>
            <a:r>
              <a:rPr lang="en-US" dirty="0" smtClean="0"/>
              <a:t>Elevation data tile-cached for speed</a:t>
            </a:r>
          </a:p>
          <a:p>
            <a:pPr lvl="2"/>
            <a:r>
              <a:rPr lang="en-US" dirty="0" smtClean="0"/>
              <a:t>Web Mercator projection</a:t>
            </a:r>
          </a:p>
          <a:p>
            <a:pPr lvl="2"/>
            <a:r>
              <a:rPr lang="en-US" dirty="0" smtClean="0"/>
              <a:t>1:2,257 – 1:4,622,324 scales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These factors affect printing……..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MnTOPO Elevation Portal</a:t>
            </a:r>
          </a:p>
        </p:txBody>
      </p:sp>
    </p:spTree>
    <p:extLst>
      <p:ext uri="{BB962C8B-B14F-4D97-AF65-F5344CB8AC3E}">
        <p14:creationId xmlns:p14="http://schemas.microsoft.com/office/powerpoint/2010/main" val="40234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US" dirty="0"/>
              <a:t>MnTOPO - On-line access to Elevation data</a:t>
            </a:r>
          </a:p>
          <a:p>
            <a:pPr lvl="1"/>
            <a:r>
              <a:rPr lang="en-US" dirty="0" smtClean="0"/>
              <a:t>Searching</a:t>
            </a:r>
          </a:p>
          <a:p>
            <a:pPr lvl="2"/>
            <a:r>
              <a:rPr lang="en-US" dirty="0" smtClean="0"/>
              <a:t>Uses BING Search Engine</a:t>
            </a:r>
          </a:p>
          <a:p>
            <a:pPr lvl="3"/>
            <a:r>
              <a:rPr lang="en-US" dirty="0" smtClean="0"/>
              <a:t>Addresses, place names, coordinates</a:t>
            </a:r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/>
              <a:t>MnTOPO Elevation Portal</a:t>
            </a:r>
          </a:p>
        </p:txBody>
      </p:sp>
    </p:spTree>
    <p:extLst>
      <p:ext uri="{BB962C8B-B14F-4D97-AF65-F5344CB8AC3E}">
        <p14:creationId xmlns:p14="http://schemas.microsoft.com/office/powerpoint/2010/main" val="25564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9600"/>
          </a:xfrm>
        </p:spPr>
        <p:txBody>
          <a:bodyPr/>
          <a:lstStyle/>
          <a:p>
            <a:r>
              <a:rPr lang="en-US" dirty="0"/>
              <a:t>MnTOPO – On-line access to Elevation data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MnTOPO Elevation Portal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78218"/>
            <a:ext cx="2933700" cy="48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67153" y="4066778"/>
            <a:ext cx="2245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Transparency Sliders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3276600" y="4251444"/>
            <a:ext cx="2390553" cy="16921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1"/>
          </p:cNvCxnSpPr>
          <p:nvPr/>
        </p:nvCxnSpPr>
        <p:spPr>
          <a:xfrm flipH="1">
            <a:off x="3429000" y="4251444"/>
            <a:ext cx="2238153" cy="1846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1"/>
          </p:cNvCxnSpPr>
          <p:nvPr/>
        </p:nvCxnSpPr>
        <p:spPr>
          <a:xfrm flipH="1" flipV="1">
            <a:off x="3429000" y="3429000"/>
            <a:ext cx="2238153" cy="8224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0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MnTOPO - On-line access to Elevation data</a:t>
            </a:r>
          </a:p>
          <a:p>
            <a:pPr lvl="1"/>
            <a:r>
              <a:rPr lang="en-US" dirty="0" smtClean="0"/>
              <a:t>Retrieve Elevation Information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MnTOPO Elevation Portal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54655"/>
            <a:ext cx="7769254" cy="123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37063"/>
            <a:ext cx="2996172" cy="281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37063"/>
            <a:ext cx="466725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21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990600"/>
          </a:xfrm>
        </p:spPr>
        <p:txBody>
          <a:bodyPr/>
          <a:lstStyle/>
          <a:p>
            <a:r>
              <a:rPr lang="en-US" dirty="0"/>
              <a:t>MnTOPO - On-line access to Elevation data</a:t>
            </a:r>
          </a:p>
          <a:p>
            <a:pPr lvl="1"/>
            <a:r>
              <a:rPr lang="en-US" dirty="0" smtClean="0"/>
              <a:t>Create PDF Maps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/>
              <a:t>MnTOPO Elevation Portal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14600"/>
            <a:ext cx="4672494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42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Background</a:t>
            </a:r>
          </a:p>
          <a:p>
            <a:endParaRPr lang="en-US" dirty="0" smtClean="0"/>
          </a:p>
          <a:p>
            <a:r>
              <a:rPr lang="en-US" dirty="0" smtClean="0"/>
              <a:t>Introducing the MnTOPO Elevation Data Portal</a:t>
            </a:r>
          </a:p>
          <a:p>
            <a:endParaRPr lang="en-US" dirty="0"/>
          </a:p>
          <a:p>
            <a:r>
              <a:rPr lang="en-US" dirty="0" smtClean="0"/>
              <a:t>Portal Capabilities – what it is, and what it is not….</a:t>
            </a:r>
          </a:p>
          <a:p>
            <a:endParaRPr lang="en-US" dirty="0"/>
          </a:p>
          <a:p>
            <a:r>
              <a:rPr lang="en-US" dirty="0" smtClean="0"/>
              <a:t>Downloading Data</a:t>
            </a:r>
          </a:p>
          <a:p>
            <a:pPr lvl="1"/>
            <a:r>
              <a:rPr lang="en-US" dirty="0" smtClean="0"/>
              <a:t>Options and formats…..</a:t>
            </a:r>
          </a:p>
          <a:p>
            <a:pPr lvl="1"/>
            <a:endParaRPr lang="en-US" dirty="0"/>
          </a:p>
          <a:p>
            <a:r>
              <a:rPr lang="en-US" dirty="0" smtClean="0"/>
              <a:t>Questions and Answers….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MnTOPO Elevation Portal</a:t>
            </a:r>
          </a:p>
        </p:txBody>
      </p:sp>
    </p:spTree>
    <p:extLst>
      <p:ext uri="{BB962C8B-B14F-4D97-AF65-F5344CB8AC3E}">
        <p14:creationId xmlns:p14="http://schemas.microsoft.com/office/powerpoint/2010/main" val="55472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MnTOPO - On-line access to Elevation data</a:t>
            </a:r>
          </a:p>
          <a:p>
            <a:pPr lvl="1"/>
            <a:r>
              <a:rPr lang="en-US" dirty="0" smtClean="0"/>
              <a:t>Download Data</a:t>
            </a:r>
          </a:p>
          <a:p>
            <a:pPr lvl="2"/>
            <a:r>
              <a:rPr lang="en-US" dirty="0" smtClean="0"/>
              <a:t>Draw a polygon</a:t>
            </a:r>
          </a:p>
          <a:p>
            <a:pPr lvl="2"/>
            <a:r>
              <a:rPr lang="en-US" dirty="0" smtClean="0"/>
              <a:t>Select products</a:t>
            </a:r>
          </a:p>
          <a:p>
            <a:pPr lvl="2"/>
            <a:r>
              <a:rPr lang="en-US" dirty="0" smtClean="0"/>
              <a:t>Select Product Type</a:t>
            </a:r>
          </a:p>
          <a:p>
            <a:pPr lvl="3"/>
            <a:r>
              <a:rPr lang="en-US" dirty="0" smtClean="0"/>
              <a:t>Open</a:t>
            </a:r>
          </a:p>
          <a:p>
            <a:pPr lvl="4"/>
            <a:r>
              <a:rPr lang="en-US" dirty="0" err="1" smtClean="0"/>
              <a:t>Shapefile</a:t>
            </a:r>
            <a:r>
              <a:rPr lang="en-US" dirty="0" smtClean="0"/>
              <a:t> (vector)</a:t>
            </a:r>
          </a:p>
          <a:p>
            <a:pPr lvl="4"/>
            <a:r>
              <a:rPr lang="en-US" dirty="0" smtClean="0"/>
              <a:t>Binary (raster)</a:t>
            </a:r>
          </a:p>
          <a:p>
            <a:pPr lvl="4"/>
            <a:r>
              <a:rPr lang="en-US" dirty="0" smtClean="0"/>
              <a:t>LAS/LAZ</a:t>
            </a:r>
          </a:p>
          <a:p>
            <a:pPr lvl="3"/>
            <a:r>
              <a:rPr lang="en-US" dirty="0" smtClean="0"/>
              <a:t>ESRI</a:t>
            </a:r>
          </a:p>
          <a:p>
            <a:pPr lvl="4"/>
            <a:r>
              <a:rPr lang="en-US" dirty="0" smtClean="0"/>
              <a:t>Geodatabase</a:t>
            </a:r>
          </a:p>
          <a:p>
            <a:pPr lvl="1"/>
            <a:r>
              <a:rPr lang="en-US" dirty="0" smtClean="0"/>
              <a:t>LAS files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MnTOPO Elevation Portal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3325834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90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MnTOPO - On-line access to Elevation data</a:t>
            </a:r>
          </a:p>
          <a:p>
            <a:pPr lvl="1"/>
            <a:r>
              <a:rPr lang="en-US" dirty="0"/>
              <a:t>Download </a:t>
            </a:r>
            <a:r>
              <a:rPr lang="en-US" dirty="0" smtClean="0"/>
              <a:t>Data – other things to know…</a:t>
            </a:r>
          </a:p>
          <a:p>
            <a:pPr lvl="2"/>
            <a:r>
              <a:rPr lang="en-US" dirty="0" smtClean="0"/>
              <a:t>UTM Zone 15, NAD83</a:t>
            </a:r>
            <a:endParaRPr lang="en-US" dirty="0"/>
          </a:p>
          <a:p>
            <a:pPr lvl="2"/>
            <a:r>
              <a:rPr lang="en-US" dirty="0" smtClean="0"/>
              <a:t>Raster and Vector data are merged/</a:t>
            </a:r>
            <a:r>
              <a:rPr lang="en-US" dirty="0" err="1" smtClean="0"/>
              <a:t>mosaiced</a:t>
            </a:r>
            <a:endParaRPr lang="en-US" dirty="0" smtClean="0"/>
          </a:p>
          <a:p>
            <a:pPr lvl="2"/>
            <a:r>
              <a:rPr lang="en-US" dirty="0" smtClean="0"/>
              <a:t>LAS data is stored as compressed LAZ files</a:t>
            </a:r>
          </a:p>
          <a:p>
            <a:pPr lvl="3"/>
            <a:r>
              <a:rPr lang="en-US" dirty="0" smtClean="0"/>
              <a:t>LAS data is NOT merged</a:t>
            </a:r>
          </a:p>
          <a:p>
            <a:pPr lvl="2"/>
            <a:r>
              <a:rPr lang="en-US" dirty="0" smtClean="0"/>
              <a:t>Metadata is included</a:t>
            </a:r>
          </a:p>
          <a:p>
            <a:pPr lvl="2"/>
            <a:r>
              <a:rPr lang="en-US" dirty="0" smtClean="0"/>
              <a:t>10gb download limit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MnTOPO Elevation Portal</a:t>
            </a:r>
          </a:p>
        </p:txBody>
      </p:sp>
    </p:spTree>
    <p:extLst>
      <p:ext uri="{BB962C8B-B14F-4D97-AF65-F5344CB8AC3E}">
        <p14:creationId xmlns:p14="http://schemas.microsoft.com/office/powerpoint/2010/main" val="55715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MnTOPO - On-line access to Elevation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What it is not….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MnTOPO is not a GIS System</a:t>
            </a:r>
          </a:p>
          <a:p>
            <a:pPr lvl="2"/>
            <a:r>
              <a:rPr lang="en-US" dirty="0" smtClean="0"/>
              <a:t>Can’t do precise zooms due to Tile-Cache limitations</a:t>
            </a:r>
          </a:p>
          <a:p>
            <a:pPr lvl="2"/>
            <a:r>
              <a:rPr lang="en-US" dirty="0" smtClean="0"/>
              <a:t>Is not meant to provide high accuracy profiles required by some applications</a:t>
            </a:r>
          </a:p>
          <a:p>
            <a:pPr lvl="2"/>
            <a:r>
              <a:rPr lang="en-US" dirty="0" smtClean="0"/>
              <a:t>Cannot zoom in past 1:2,257</a:t>
            </a:r>
          </a:p>
          <a:p>
            <a:pPr lvl="2"/>
            <a:r>
              <a:rPr lang="en-US" dirty="0" smtClean="0"/>
              <a:t>Overlays and backgrounds are limited</a:t>
            </a:r>
          </a:p>
          <a:p>
            <a:pPr lvl="2"/>
            <a:r>
              <a:rPr lang="en-US" dirty="0" smtClean="0"/>
              <a:t>Internet printing is what it is……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MnTOPO Elevation Portal</a:t>
            </a:r>
          </a:p>
        </p:txBody>
      </p:sp>
    </p:spTree>
    <p:extLst>
      <p:ext uri="{BB962C8B-B14F-4D97-AF65-F5344CB8AC3E}">
        <p14:creationId xmlns:p14="http://schemas.microsoft.com/office/powerpoint/2010/main" val="142437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MnTOPO - On-line access to Elevation </a:t>
            </a:r>
            <a:r>
              <a:rPr lang="en-US" dirty="0" smtClean="0"/>
              <a:t>data</a:t>
            </a:r>
          </a:p>
          <a:p>
            <a:endParaRPr lang="en-US" dirty="0"/>
          </a:p>
          <a:p>
            <a:r>
              <a:rPr lang="en-US" dirty="0" smtClean="0"/>
              <a:t>Future Plans</a:t>
            </a:r>
          </a:p>
          <a:p>
            <a:pPr lvl="1"/>
            <a:r>
              <a:rPr lang="en-US" dirty="0" smtClean="0"/>
              <a:t>Add additional derived elevation products to display</a:t>
            </a:r>
          </a:p>
          <a:p>
            <a:pPr lvl="1"/>
            <a:r>
              <a:rPr lang="en-US" dirty="0" smtClean="0"/>
              <a:t>Additional Overlays (watersheds, parcels,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Improve printing predictability</a:t>
            </a:r>
          </a:p>
          <a:p>
            <a:pPr lvl="1"/>
            <a:r>
              <a:rPr lang="en-US" dirty="0" smtClean="0"/>
              <a:t>Profiles –</a:t>
            </a:r>
          </a:p>
          <a:p>
            <a:pPr lvl="2"/>
            <a:r>
              <a:rPr lang="en-US" dirty="0" smtClean="0"/>
              <a:t>Upload shapefiles for profiles</a:t>
            </a:r>
          </a:p>
          <a:p>
            <a:pPr lvl="2"/>
            <a:r>
              <a:rPr lang="en-US" dirty="0" smtClean="0"/>
              <a:t>Profiles are graphics with editable vertices</a:t>
            </a:r>
          </a:p>
          <a:p>
            <a:pPr lvl="1"/>
            <a:r>
              <a:rPr lang="en-US" dirty="0" smtClean="0"/>
              <a:t>Augment </a:t>
            </a:r>
            <a:r>
              <a:rPr lang="en-US" dirty="0"/>
              <a:t>s</a:t>
            </a:r>
            <a:r>
              <a:rPr lang="en-US" dirty="0" smtClean="0"/>
              <a:t>earch criteria – </a:t>
            </a:r>
          </a:p>
          <a:p>
            <a:pPr lvl="2"/>
            <a:r>
              <a:rPr lang="en-US" dirty="0" smtClean="0"/>
              <a:t>PLS</a:t>
            </a:r>
          </a:p>
          <a:p>
            <a:pPr lvl="2"/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/>
              <a:t>MnTOPO Elevation Portal</a:t>
            </a:r>
          </a:p>
        </p:txBody>
      </p:sp>
    </p:spTree>
    <p:extLst>
      <p:ext uri="{BB962C8B-B14F-4D97-AF65-F5344CB8AC3E}">
        <p14:creationId xmlns:p14="http://schemas.microsoft.com/office/powerpoint/2010/main" val="16959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Credits……</a:t>
            </a:r>
          </a:p>
          <a:p>
            <a:pPr lvl="1"/>
            <a:r>
              <a:rPr lang="en-US" dirty="0" smtClean="0"/>
              <a:t>Sean Vaughn – Subject Matter Expert</a:t>
            </a:r>
          </a:p>
          <a:p>
            <a:pPr lvl="1"/>
            <a:r>
              <a:rPr lang="en-US" dirty="0" smtClean="0"/>
              <a:t>Pete Olson – app developer</a:t>
            </a:r>
          </a:p>
          <a:p>
            <a:pPr lvl="1"/>
            <a:r>
              <a:rPr lang="en-US" dirty="0" smtClean="0"/>
              <a:t>Nancy Rader – documentation, guidance and support</a:t>
            </a:r>
          </a:p>
          <a:p>
            <a:pPr lvl="1"/>
            <a:r>
              <a:rPr lang="en-US" dirty="0" smtClean="0"/>
              <a:t>Brent Lund – development and project management</a:t>
            </a:r>
          </a:p>
          <a:p>
            <a:pPr lvl="1"/>
            <a:r>
              <a:rPr lang="en-US" dirty="0" smtClean="0"/>
              <a:t>Jim Dickerson – data processing</a:t>
            </a:r>
          </a:p>
          <a:p>
            <a:pPr lvl="1"/>
            <a:r>
              <a:rPr lang="en-US" dirty="0" smtClean="0"/>
              <a:t>Jeremy Moore – interface development</a:t>
            </a:r>
          </a:p>
          <a:p>
            <a:pPr lvl="1"/>
            <a:r>
              <a:rPr lang="en-US" dirty="0" smtClean="0"/>
              <a:t>Mike Tronrud – Tile-cache development</a:t>
            </a:r>
          </a:p>
          <a:p>
            <a:pPr lvl="1"/>
            <a:r>
              <a:rPr lang="en-US" dirty="0" smtClean="0"/>
              <a:t>Zeb Thomas – data maintenance </a:t>
            </a:r>
          </a:p>
          <a:p>
            <a:pPr lvl="1"/>
            <a:r>
              <a:rPr lang="en-US" dirty="0" smtClean="0"/>
              <a:t>Fred Logman – project management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MnTOPO Elevation Portal</a:t>
            </a:r>
          </a:p>
        </p:txBody>
      </p:sp>
    </p:spTree>
    <p:extLst>
      <p:ext uri="{BB962C8B-B14F-4D97-AF65-F5344CB8AC3E}">
        <p14:creationId xmlns:p14="http://schemas.microsoft.com/office/powerpoint/2010/main" val="38430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200400"/>
            <a:ext cx="86106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 smtClean="0">
                <a:solidFill>
                  <a:srgbClr val="FF0000"/>
                </a:solidFill>
              </a:rPr>
              <a:t>http://arcgis.dnr.state.mn.us/gis/mntopo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MnTOPO Elevation Portal</a:t>
            </a:r>
          </a:p>
        </p:txBody>
      </p:sp>
    </p:spTree>
    <p:extLst>
      <p:ext uri="{BB962C8B-B14F-4D97-AF65-F5344CB8AC3E}">
        <p14:creationId xmlns:p14="http://schemas.microsoft.com/office/powerpoint/2010/main" val="282562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343400" cy="4572000"/>
          </a:xfrm>
        </p:spPr>
        <p:txBody>
          <a:bodyPr/>
          <a:lstStyle/>
          <a:p>
            <a:r>
              <a:rPr lang="en-US" dirty="0" smtClean="0"/>
              <a:t>Minnesota Elevation Mapping Project</a:t>
            </a:r>
          </a:p>
          <a:p>
            <a:pPr lvl="1"/>
            <a:r>
              <a:rPr lang="en-US" dirty="0" smtClean="0"/>
              <a:t>High accuracy elevation data </a:t>
            </a:r>
          </a:p>
          <a:p>
            <a:pPr lvl="2"/>
            <a:r>
              <a:rPr lang="en-US" dirty="0" smtClean="0"/>
              <a:t>Statewide Availability</a:t>
            </a:r>
          </a:p>
          <a:p>
            <a:pPr lvl="2"/>
            <a:r>
              <a:rPr lang="en-US" dirty="0" smtClean="0"/>
              <a:t>Open Data – Available to everyone</a:t>
            </a:r>
          </a:p>
          <a:p>
            <a:pPr lvl="2"/>
            <a:r>
              <a:rPr lang="en-US" dirty="0" smtClean="0"/>
              <a:t>Common format and structure</a:t>
            </a:r>
          </a:p>
          <a:p>
            <a:pPr lvl="2"/>
            <a:r>
              <a:rPr lang="en-US" dirty="0" smtClean="0"/>
              <a:t>Fully documented</a:t>
            </a:r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MnTOPO </a:t>
            </a:r>
            <a:r>
              <a:rPr lang="en-US" dirty="0"/>
              <a:t>Elevation Portal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5400"/>
            <a:ext cx="4012447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02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Funded by a variety of sources</a:t>
            </a:r>
          </a:p>
          <a:p>
            <a:pPr lvl="1"/>
            <a:r>
              <a:rPr lang="en-US" dirty="0" smtClean="0"/>
              <a:t>Minnesota Clean Water Legacy</a:t>
            </a:r>
          </a:p>
          <a:p>
            <a:pPr lvl="1"/>
            <a:r>
              <a:rPr lang="en-US" dirty="0" smtClean="0"/>
              <a:t>State of Minnesota</a:t>
            </a:r>
          </a:p>
          <a:p>
            <a:pPr lvl="1"/>
            <a:r>
              <a:rPr lang="en-US" dirty="0" smtClean="0"/>
              <a:t>Federal Government (USGS, NRCS, COE)</a:t>
            </a:r>
            <a:endParaRPr lang="en-US" dirty="0"/>
          </a:p>
          <a:p>
            <a:pPr lvl="1"/>
            <a:r>
              <a:rPr lang="en-US" dirty="0" smtClean="0"/>
              <a:t>Minnesota Counties and Cities</a:t>
            </a:r>
          </a:p>
          <a:p>
            <a:pPr lvl="1"/>
            <a:r>
              <a:rPr lang="en-US" dirty="0" smtClean="0"/>
              <a:t>State of North Dakota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MnTOPO Elevation Portal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14600"/>
            <a:ext cx="1952625" cy="345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1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MnTOPO </a:t>
            </a:r>
            <a:r>
              <a:rPr lang="en-US" dirty="0" smtClean="0"/>
              <a:t>Elevation Portal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3581400"/>
            <a:ext cx="3792911" cy="2057400"/>
          </a:xfrm>
        </p:spPr>
        <p:txBody>
          <a:bodyPr/>
          <a:lstStyle/>
          <a:p>
            <a:r>
              <a:rPr lang="en-US" dirty="0" smtClean="0"/>
              <a:t>15 different collects</a:t>
            </a:r>
          </a:p>
          <a:p>
            <a:pPr lvl="1"/>
            <a:r>
              <a:rPr lang="en-US" dirty="0" smtClean="0"/>
              <a:t>2005 – 2012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6772275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8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429000" cy="4572000"/>
          </a:xfrm>
        </p:spPr>
        <p:txBody>
          <a:bodyPr/>
          <a:lstStyle/>
          <a:p>
            <a:r>
              <a:rPr lang="en-US" dirty="0" smtClean="0"/>
              <a:t>Point spacing</a:t>
            </a:r>
          </a:p>
          <a:p>
            <a:pPr lvl="1"/>
            <a:r>
              <a:rPr lang="en-US" dirty="0" smtClean="0"/>
              <a:t>0.25 – 8 </a:t>
            </a:r>
            <a:r>
              <a:rPr lang="en-US" dirty="0" err="1" smtClean="0"/>
              <a:t>pts</a:t>
            </a:r>
            <a:r>
              <a:rPr lang="en-US" dirty="0" smtClean="0"/>
              <a:t>/meter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MnTOPO Elevation Portal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71600"/>
            <a:ext cx="4410962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33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876800" cy="4572000"/>
          </a:xfrm>
        </p:spPr>
        <p:txBody>
          <a:bodyPr/>
          <a:lstStyle/>
          <a:p>
            <a:r>
              <a:rPr lang="en-US" dirty="0" smtClean="0"/>
              <a:t>The last few years…Project Management</a:t>
            </a:r>
          </a:p>
          <a:p>
            <a:pPr lvl="1"/>
            <a:r>
              <a:rPr lang="en-US" dirty="0" smtClean="0"/>
              <a:t>Contracts – 6</a:t>
            </a:r>
          </a:p>
          <a:p>
            <a:pPr lvl="1"/>
            <a:r>
              <a:rPr lang="en-US" dirty="0" smtClean="0"/>
              <a:t>Amendments - 5</a:t>
            </a:r>
          </a:p>
          <a:p>
            <a:pPr lvl="1"/>
            <a:r>
              <a:rPr lang="en-US" dirty="0"/>
              <a:t>Inter-agency agreements (2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Grants (2)</a:t>
            </a:r>
          </a:p>
          <a:p>
            <a:pPr lvl="1"/>
            <a:r>
              <a:rPr lang="en-US" dirty="0" smtClean="0"/>
              <a:t>Joint Powers Agreements (4)</a:t>
            </a:r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MnTOPO Elevation Portal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410200" y="1383268"/>
            <a:ext cx="2895600" cy="4740926"/>
            <a:chOff x="5410200" y="1383268"/>
            <a:chExt cx="2895600" cy="474092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1752600"/>
              <a:ext cx="2895600" cy="4371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477000" y="1383268"/>
              <a:ext cx="527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2610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800600" cy="4572000"/>
          </a:xfrm>
        </p:spPr>
        <p:txBody>
          <a:bodyPr/>
          <a:lstStyle/>
          <a:p>
            <a:r>
              <a:rPr lang="en-US" dirty="0" smtClean="0"/>
              <a:t>The last few </a:t>
            </a:r>
            <a:r>
              <a:rPr lang="en-US" dirty="0"/>
              <a:t>y</a:t>
            </a:r>
            <a:r>
              <a:rPr lang="en-US" dirty="0" smtClean="0"/>
              <a:t>ears - Distribution and Access	</a:t>
            </a:r>
          </a:p>
          <a:p>
            <a:pPr lvl="1"/>
            <a:r>
              <a:rPr lang="en-US" dirty="0" smtClean="0"/>
              <a:t>FTP access is available</a:t>
            </a:r>
          </a:p>
          <a:p>
            <a:pPr lvl="1"/>
            <a:r>
              <a:rPr lang="en-US" dirty="0" smtClean="0"/>
              <a:t>Good for large downloads</a:t>
            </a:r>
          </a:p>
          <a:p>
            <a:pPr lvl="1"/>
            <a:r>
              <a:rPr lang="en-US" dirty="0" smtClean="0"/>
              <a:t>Not ideal for all users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MnTOPO Elevation Portal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09800" y="1383268"/>
            <a:ext cx="6096000" cy="4740926"/>
            <a:chOff x="2209800" y="1383268"/>
            <a:chExt cx="6096000" cy="4740926"/>
          </a:xfrm>
        </p:grpSpPr>
        <p:grpSp>
          <p:nvGrpSpPr>
            <p:cNvPr id="7" name="Group 6"/>
            <p:cNvGrpSpPr/>
            <p:nvPr/>
          </p:nvGrpSpPr>
          <p:grpSpPr>
            <a:xfrm>
              <a:off x="5410200" y="1383268"/>
              <a:ext cx="2895600" cy="4740926"/>
              <a:chOff x="5410200" y="1383268"/>
              <a:chExt cx="2895600" cy="4740926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0200" y="1752600"/>
                <a:ext cx="2895600" cy="4371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6477000" y="1383268"/>
                <a:ext cx="6671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YOU</a:t>
                </a:r>
                <a:endParaRPr lang="en-US" dirty="0"/>
              </a:p>
            </p:txBody>
          </p:sp>
        </p:grpSp>
        <p:sp>
          <p:nvSpPr>
            <p:cNvPr id="6" name="Rounded Rectangular Callout 5"/>
            <p:cNvSpPr/>
            <p:nvPr/>
          </p:nvSpPr>
          <p:spPr>
            <a:xfrm>
              <a:off x="2209800" y="3938397"/>
              <a:ext cx="2895600" cy="862203"/>
            </a:xfrm>
            <a:prstGeom prst="wedgeRoundRectCallout">
              <a:avLst>
                <a:gd name="adj1" fmla="val 100014"/>
                <a:gd name="adj2" fmla="val -5648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 just want the damn data!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0471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9600"/>
          </a:xfrm>
        </p:spPr>
        <p:txBody>
          <a:bodyPr/>
          <a:lstStyle/>
          <a:p>
            <a:r>
              <a:rPr lang="en-US" dirty="0" smtClean="0"/>
              <a:t>MnTOPO - </a:t>
            </a:r>
            <a:r>
              <a:rPr lang="en-US" dirty="0"/>
              <a:t>On-line access to Elevation </a:t>
            </a:r>
            <a:r>
              <a:rPr lang="en-US" dirty="0" smtClean="0"/>
              <a:t>data</a:t>
            </a:r>
          </a:p>
          <a:p>
            <a:pPr lvl="2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MnTOPO Elevation Portal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60859"/>
            <a:ext cx="4066214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2099194"/>
            <a:ext cx="6177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http://arcgis.dnr.state.mn.us/gis/mntopo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6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04C2DB8E-C8FF-4986-9300-9731EBAA158A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3B974F63-3293-45B8-B8D1-4D80C1ECB2FD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DADE87CF-1643-40A5-BF22-9556D8D989AE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9F37CE52-F0A0-44F9-B222-85934D56B8B7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6C7C0428-8D0B-43BB-9A24-E0A466F65100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214</TotalTime>
  <Words>846</Words>
  <Application>Microsoft Office PowerPoint</Application>
  <PresentationFormat>On-screen Show (4:3)</PresentationFormat>
  <Paragraphs>208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Paper</vt:lpstr>
      <vt:lpstr>Accessing and Viewing Minnesota LiDAR Data On-line</vt:lpstr>
      <vt:lpstr>MnTOPO Elevation Portal</vt:lpstr>
      <vt:lpstr>MnTOPO Elevation Portal</vt:lpstr>
      <vt:lpstr>MnTOPO Elevation Portal</vt:lpstr>
      <vt:lpstr>MnTOPO Elevation Portal</vt:lpstr>
      <vt:lpstr>MnTOPO Elevation Portal</vt:lpstr>
      <vt:lpstr>MnTOPO Elevation Portal</vt:lpstr>
      <vt:lpstr>MnTOPO Elevation Portal</vt:lpstr>
      <vt:lpstr>MnTOPO Elevation Portal</vt:lpstr>
      <vt:lpstr>MnTOPO Elevation Portal</vt:lpstr>
      <vt:lpstr>MnTOPO Elevation Portal</vt:lpstr>
      <vt:lpstr>MnTOPO Elevation Portal</vt:lpstr>
      <vt:lpstr>MnTOPO Elevation Portal</vt:lpstr>
      <vt:lpstr>MnTOPO Elevation Portal</vt:lpstr>
      <vt:lpstr>MnTOPO Elevation Portal</vt:lpstr>
      <vt:lpstr>MnTOPO Elevation Portal</vt:lpstr>
      <vt:lpstr>MnTOPO Elevation Portal</vt:lpstr>
      <vt:lpstr>MnTOPO Elevation Portal</vt:lpstr>
      <vt:lpstr>MnTOPO Elevation Portal</vt:lpstr>
      <vt:lpstr>MnTOPO Elevation Portal</vt:lpstr>
      <vt:lpstr>MnTOPO Elevation Portal</vt:lpstr>
      <vt:lpstr>MnTOPO Elevation Portal</vt:lpstr>
      <vt:lpstr>MnTOPO Elevation Portal</vt:lpstr>
      <vt:lpstr>MnTOPO Elevation Portal</vt:lpstr>
      <vt:lpstr>MnTOPO Elevation Portal</vt:lpstr>
    </vt:vector>
  </TitlesOfParts>
  <Company>MN Dept Of Natural Resources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Accessing and Viewing Minnesota LiDAR Data On-line</dc:title>
  <dc:creator>Tim Loesch</dc:creator>
  <cp:lastModifiedBy>Windows User</cp:lastModifiedBy>
  <cp:revision>19</cp:revision>
  <dcterms:created xsi:type="dcterms:W3CDTF">2013-10-09T16:42:27Z</dcterms:created>
  <dcterms:modified xsi:type="dcterms:W3CDTF">2013-10-23T20:29:26Z</dcterms:modified>
</cp:coreProperties>
</file>