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15"/>
  </p:notesMasterIdLst>
  <p:sldIdLst>
    <p:sldId id="702" r:id="rId2"/>
    <p:sldId id="783" r:id="rId3"/>
    <p:sldId id="819" r:id="rId4"/>
    <p:sldId id="842" r:id="rId5"/>
    <p:sldId id="843" r:id="rId6"/>
    <p:sldId id="844" r:id="rId7"/>
    <p:sldId id="845" r:id="rId8"/>
    <p:sldId id="846" r:id="rId9"/>
    <p:sldId id="847" r:id="rId10"/>
    <p:sldId id="821" r:id="rId11"/>
    <p:sldId id="822" r:id="rId12"/>
    <p:sldId id="823" r:id="rId13"/>
    <p:sldId id="848" r:id="rId14"/>
    <p:sldId id="824" r:id="rId15"/>
    <p:sldId id="825" r:id="rId16"/>
    <p:sldId id="849" r:id="rId17"/>
    <p:sldId id="850" r:id="rId18"/>
    <p:sldId id="851" r:id="rId19"/>
    <p:sldId id="852" r:id="rId20"/>
    <p:sldId id="858" r:id="rId21"/>
    <p:sldId id="860" r:id="rId22"/>
    <p:sldId id="874" r:id="rId23"/>
    <p:sldId id="826" r:id="rId24"/>
    <p:sldId id="862" r:id="rId25"/>
    <p:sldId id="875" r:id="rId26"/>
    <p:sldId id="859" r:id="rId27"/>
    <p:sldId id="853" r:id="rId28"/>
    <p:sldId id="854" r:id="rId29"/>
    <p:sldId id="857" r:id="rId30"/>
    <p:sldId id="855" r:id="rId31"/>
    <p:sldId id="856" r:id="rId32"/>
    <p:sldId id="864" r:id="rId33"/>
    <p:sldId id="865" r:id="rId34"/>
    <p:sldId id="866" r:id="rId35"/>
    <p:sldId id="867" r:id="rId36"/>
    <p:sldId id="868" r:id="rId37"/>
    <p:sldId id="869" r:id="rId38"/>
    <p:sldId id="873" r:id="rId39"/>
    <p:sldId id="870" r:id="rId40"/>
    <p:sldId id="871" r:id="rId41"/>
    <p:sldId id="872" r:id="rId42"/>
    <p:sldId id="827" r:id="rId43"/>
    <p:sldId id="876" r:id="rId44"/>
    <p:sldId id="877" r:id="rId45"/>
    <p:sldId id="878" r:id="rId46"/>
    <p:sldId id="879" r:id="rId47"/>
    <p:sldId id="880" r:id="rId48"/>
    <p:sldId id="861" r:id="rId49"/>
    <p:sldId id="881" r:id="rId50"/>
    <p:sldId id="882" r:id="rId51"/>
    <p:sldId id="883" r:id="rId52"/>
    <p:sldId id="828" r:id="rId53"/>
    <p:sldId id="829" r:id="rId54"/>
    <p:sldId id="885" r:id="rId55"/>
    <p:sldId id="830" r:id="rId56"/>
    <p:sldId id="884" r:id="rId57"/>
    <p:sldId id="831" r:id="rId58"/>
    <p:sldId id="832" r:id="rId59"/>
    <p:sldId id="835" r:id="rId60"/>
    <p:sldId id="833" r:id="rId61"/>
    <p:sldId id="834" r:id="rId62"/>
    <p:sldId id="836" r:id="rId63"/>
    <p:sldId id="837" r:id="rId64"/>
    <p:sldId id="886" r:id="rId65"/>
    <p:sldId id="838" r:id="rId66"/>
    <p:sldId id="839" r:id="rId67"/>
    <p:sldId id="840" r:id="rId68"/>
    <p:sldId id="887" r:id="rId69"/>
    <p:sldId id="888" r:id="rId70"/>
    <p:sldId id="894" r:id="rId71"/>
    <p:sldId id="889" r:id="rId72"/>
    <p:sldId id="895" r:id="rId73"/>
    <p:sldId id="896" r:id="rId74"/>
    <p:sldId id="897" r:id="rId75"/>
    <p:sldId id="898" r:id="rId76"/>
    <p:sldId id="899" r:id="rId77"/>
    <p:sldId id="900" r:id="rId78"/>
    <p:sldId id="901" r:id="rId79"/>
    <p:sldId id="902" r:id="rId80"/>
    <p:sldId id="903" r:id="rId81"/>
    <p:sldId id="904" r:id="rId82"/>
    <p:sldId id="905" r:id="rId83"/>
    <p:sldId id="906" r:id="rId84"/>
    <p:sldId id="907" r:id="rId85"/>
    <p:sldId id="908" r:id="rId86"/>
    <p:sldId id="909" r:id="rId87"/>
    <p:sldId id="910" r:id="rId88"/>
    <p:sldId id="911" r:id="rId89"/>
    <p:sldId id="912" r:id="rId90"/>
    <p:sldId id="913" r:id="rId91"/>
    <p:sldId id="914" r:id="rId92"/>
    <p:sldId id="915" r:id="rId93"/>
    <p:sldId id="916" r:id="rId94"/>
    <p:sldId id="917" r:id="rId95"/>
    <p:sldId id="918" r:id="rId96"/>
    <p:sldId id="919" r:id="rId97"/>
    <p:sldId id="920" r:id="rId98"/>
    <p:sldId id="921" r:id="rId99"/>
    <p:sldId id="922" r:id="rId100"/>
    <p:sldId id="923" r:id="rId101"/>
    <p:sldId id="924" r:id="rId102"/>
    <p:sldId id="925" r:id="rId103"/>
    <p:sldId id="926" r:id="rId104"/>
    <p:sldId id="927" r:id="rId105"/>
    <p:sldId id="928" r:id="rId106"/>
    <p:sldId id="929" r:id="rId107"/>
    <p:sldId id="930" r:id="rId108"/>
    <p:sldId id="931" r:id="rId109"/>
    <p:sldId id="932" r:id="rId110"/>
    <p:sldId id="890" r:id="rId111"/>
    <p:sldId id="891" r:id="rId112"/>
    <p:sldId id="934" r:id="rId113"/>
    <p:sldId id="933" r:id="rId114"/>
  </p:sldIdLst>
  <p:sldSz cx="9144000" cy="6858000" type="screen4x3"/>
  <p:notesSz cx="6858000" cy="9144000"/>
  <p:custDataLst>
    <p:tags r:id="rId11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CC"/>
    <a:srgbClr val="6600FF"/>
    <a:srgbClr val="FF00FF"/>
    <a:srgbClr val="00FF00"/>
    <a:srgbClr val="F2650E"/>
    <a:srgbClr val="FFFFFF"/>
    <a:srgbClr val="FFCC99"/>
    <a:srgbClr val="FF0000"/>
    <a:srgbClr val="AFC9DF"/>
    <a:srgbClr val="0099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76" autoAdjust="0"/>
    <p:restoredTop sz="89300" autoAdjust="0"/>
  </p:normalViewPr>
  <p:slideViewPr>
    <p:cSldViewPr snapToGrid="0" snapToObjects="1">
      <p:cViewPr varScale="1">
        <p:scale>
          <a:sx n="70" d="100"/>
          <a:sy n="70" d="100"/>
        </p:scale>
        <p:origin x="-1242" y="-102"/>
      </p:cViewPr>
      <p:guideLst>
        <p:guide orient="horz" pos="2024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823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presProps" Target="pres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76.224.98\lidar\lidar_admin\data\county\lesueur\lesueur_county_validation_report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76.224.98\lidar\lidar_admin\data\county\lesueur\lesueur_county_validation_repor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col"/>
        <c:grouping val="clustered"/>
        <c:ser>
          <c:idx val="0"/>
          <c:order val="0"/>
          <c:tx>
            <c:v>Open (fundamental)</c:v>
          </c:tx>
          <c:spPr>
            <a:solidFill>
              <a:schemeClr val="tx1">
                <a:lumMod val="75000"/>
              </a:schemeClr>
            </a:solidFill>
          </c:spPr>
          <c:dLbls>
            <c:showVal val="1"/>
          </c:dLbls>
          <c:cat>
            <c:strLit>
              <c:ptCount val="1"/>
              <c:pt idx="0">
                <c:v>Cover Class RMSEz</c:v>
              </c:pt>
            </c:strLit>
          </c:cat>
          <c:val>
            <c:numRef>
              <c:f>L1O!$G$22</c:f>
              <c:numCache>
                <c:formatCode>0.000</c:formatCode>
                <c:ptCount val="1"/>
                <c:pt idx="0">
                  <c:v>9.2368256110214125E-2</c:v>
                </c:pt>
              </c:numCache>
            </c:numRef>
          </c:val>
        </c:ser>
        <c:ser>
          <c:idx val="1"/>
          <c:order val="1"/>
          <c:tx>
            <c:v>Tall Grass</c:v>
          </c:tx>
          <c:spPr>
            <a:solidFill>
              <a:srgbClr val="00FF00"/>
            </a:solidFill>
          </c:spPr>
          <c:dLbls>
            <c:showVal val="1"/>
          </c:dLbls>
          <c:cat>
            <c:strLit>
              <c:ptCount val="1"/>
              <c:pt idx="0">
                <c:v>Cover Class RMSEz</c:v>
              </c:pt>
            </c:strLit>
          </c:cat>
          <c:val>
            <c:numRef>
              <c:f>L2T!$G$22</c:f>
              <c:numCache>
                <c:formatCode>0.000</c:formatCode>
                <c:ptCount val="1"/>
                <c:pt idx="0">
                  <c:v>0.17010213650071221</c:v>
                </c:pt>
              </c:numCache>
            </c:numRef>
          </c:val>
        </c:ser>
        <c:ser>
          <c:idx val="2"/>
          <c:order val="2"/>
          <c:tx>
            <c:v>Brush</c:v>
          </c:tx>
          <c:spPr>
            <a:solidFill>
              <a:srgbClr val="F2650E"/>
            </a:solidFill>
          </c:spPr>
          <c:dLbls>
            <c:showVal val="1"/>
          </c:dLbls>
          <c:cat>
            <c:strLit>
              <c:ptCount val="1"/>
              <c:pt idx="0">
                <c:v>Cover Class RMSEz</c:v>
              </c:pt>
            </c:strLit>
          </c:cat>
          <c:val>
            <c:numRef>
              <c:f>L3B!$G$22</c:f>
              <c:numCache>
                <c:formatCode>0.000</c:formatCode>
                <c:ptCount val="1"/>
                <c:pt idx="0">
                  <c:v>0.1351412516396619</c:v>
                </c:pt>
              </c:numCache>
            </c:numRef>
          </c:val>
        </c:ser>
        <c:ser>
          <c:idx val="3"/>
          <c:order val="3"/>
          <c:tx>
            <c:v>Forested</c:v>
          </c:tx>
          <c:spPr>
            <a:solidFill>
              <a:srgbClr val="00B050"/>
            </a:solidFill>
          </c:spPr>
          <c:dLbls>
            <c:showVal val="1"/>
          </c:dLbls>
          <c:cat>
            <c:strLit>
              <c:ptCount val="1"/>
              <c:pt idx="0">
                <c:v>Cover Class RMSEz</c:v>
              </c:pt>
            </c:strLit>
          </c:cat>
          <c:val>
            <c:numRef>
              <c:f>L4F!$G$21</c:f>
              <c:numCache>
                <c:formatCode>0.000</c:formatCode>
                <c:ptCount val="1"/>
                <c:pt idx="0">
                  <c:v>0.19894094601161477</c:v>
                </c:pt>
              </c:numCache>
            </c:numRef>
          </c:val>
        </c:ser>
        <c:ser>
          <c:idx val="4"/>
          <c:order val="4"/>
          <c:tx>
            <c:v>Urban</c:v>
          </c:tx>
          <c:spPr>
            <a:solidFill>
              <a:srgbClr val="FF00FF"/>
            </a:solidFill>
          </c:spPr>
          <c:dLbls>
            <c:showVal val="1"/>
          </c:dLbls>
          <c:cat>
            <c:strLit>
              <c:ptCount val="1"/>
              <c:pt idx="0">
                <c:v>Cover Class RMSEz</c:v>
              </c:pt>
            </c:strLit>
          </c:cat>
          <c:val>
            <c:numRef>
              <c:f>L5U!$G$23</c:f>
              <c:numCache>
                <c:formatCode>0.000</c:formatCode>
                <c:ptCount val="1"/>
                <c:pt idx="0">
                  <c:v>8.4803596621845015E-2</c:v>
                </c:pt>
              </c:numCache>
            </c:numRef>
          </c:val>
        </c:ser>
        <c:ser>
          <c:idx val="5"/>
          <c:order val="5"/>
          <c:tx>
            <c:v>FSA Shots</c:v>
          </c:tx>
          <c:spPr>
            <a:solidFill>
              <a:srgbClr val="6600FF"/>
            </a:solidFill>
          </c:spPr>
          <c:dLbls>
            <c:showVal val="1"/>
          </c:dLbls>
          <c:trendline>
            <c:trendlineType val="linear"/>
          </c:trendline>
          <c:cat>
            <c:strLit>
              <c:ptCount val="1"/>
              <c:pt idx="0">
                <c:v>Cover Class RMSEz</c:v>
              </c:pt>
            </c:strLit>
          </c:cat>
          <c:val>
            <c:numRef>
              <c:f>'FSA Shots'!$G$9</c:f>
              <c:numCache>
                <c:formatCode>0.000</c:formatCode>
                <c:ptCount val="1"/>
                <c:pt idx="0">
                  <c:v>0.11856221995222611</c:v>
                </c:pt>
              </c:numCache>
            </c:numRef>
          </c:val>
        </c:ser>
        <c:ser>
          <c:idx val="6"/>
          <c:order val="6"/>
          <c:tx>
            <c:v>Consolidated</c:v>
          </c:tx>
          <c:spPr>
            <a:solidFill>
              <a:srgbClr val="33CCCC"/>
            </a:solidFill>
          </c:spPr>
          <c:dLbls>
            <c:showVal val="1"/>
          </c:dLbls>
          <c:cat>
            <c:strLit>
              <c:ptCount val="1"/>
              <c:pt idx="0">
                <c:v>Cover Class RMSEz</c:v>
              </c:pt>
            </c:strLit>
          </c:cat>
          <c:val>
            <c:numRef>
              <c:f>'All Points'!$G$106</c:f>
              <c:numCache>
                <c:formatCode>0.000</c:formatCode>
                <c:ptCount val="1"/>
                <c:pt idx="0">
                  <c:v>0.13975625209628392</c:v>
                </c:pt>
              </c:numCache>
            </c:numRef>
          </c:val>
        </c:ser>
        <c:axId val="114571904"/>
        <c:axId val="114577792"/>
      </c:barChart>
      <c:catAx>
        <c:axId val="114571904"/>
        <c:scaling>
          <c:orientation val="minMax"/>
        </c:scaling>
        <c:axPos val="b"/>
        <c:tickLblPos val="nextTo"/>
        <c:txPr>
          <a:bodyPr/>
          <a:lstStyle/>
          <a:p>
            <a:pPr>
              <a:defRPr>
                <a:solidFill>
                  <a:schemeClr val="bg2"/>
                </a:solidFill>
              </a:defRPr>
            </a:pPr>
            <a:endParaRPr lang="en-US"/>
          </a:p>
        </c:txPr>
        <c:crossAx val="114577792"/>
        <c:crosses val="autoZero"/>
        <c:auto val="1"/>
        <c:lblAlgn val="ctr"/>
        <c:lblOffset val="100"/>
      </c:catAx>
      <c:valAx>
        <c:axId val="114577792"/>
        <c:scaling>
          <c:orientation val="minMax"/>
          <c:max val="0.2"/>
        </c:scaling>
        <c:axPos val="l"/>
        <c:majorGridlines/>
        <c:numFmt formatCode="0.000" sourceLinked="1"/>
        <c:tickLblPos val="nextTo"/>
        <c:txPr>
          <a:bodyPr/>
          <a:lstStyle/>
          <a:p>
            <a:pPr>
              <a:defRPr sz="16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114571904"/>
        <c:crosses val="autoZero"/>
        <c:crossBetween val="between"/>
      </c:valAx>
    </c:plotArea>
    <c:legend>
      <c:legendPos val="r"/>
      <c:legendEntry>
        <c:idx val="7"/>
        <c:delete val="1"/>
      </c:legendEntry>
      <c:layout/>
      <c:txPr>
        <a:bodyPr/>
        <a:lstStyle/>
        <a:p>
          <a:pPr>
            <a:defRPr sz="1600">
              <a:solidFill>
                <a:schemeClr val="bg2"/>
              </a:solidFill>
              <a:latin typeface="Arial" pitchFamily="34" charset="0"/>
              <a:cs typeface="Arial" pitchFamily="34" charset="0"/>
            </a:defRPr>
          </a:pPr>
          <a:endParaRPr lang="en-US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2400" b="0"/>
            </a:pPr>
            <a:r>
              <a:rPr lang="en-US" sz="2400" b="0"/>
              <a:t>Elevation vs Error</a:t>
            </a:r>
          </a:p>
        </c:rich>
      </c:tx>
      <c:layout>
        <c:manualLayout>
          <c:xMode val="edge"/>
          <c:yMode val="edge"/>
          <c:x val="0.29998627850410103"/>
          <c:y val="3.6278765047907634E-2"/>
        </c:manualLayout>
      </c:layout>
    </c:title>
    <c:plotArea>
      <c:layout/>
      <c:scatterChart>
        <c:scatterStyle val="lineMarker"/>
        <c:ser>
          <c:idx val="0"/>
          <c:order val="0"/>
          <c:tx>
            <c:v>"Elevation vs Error"</c:v>
          </c:tx>
          <c:spPr>
            <a:ln w="28575">
              <a:noFill/>
            </a:ln>
          </c:spPr>
          <c:xVal>
            <c:numRef>
              <c:f>'All Points'!$D$5:$D$104</c:f>
              <c:numCache>
                <c:formatCode>General</c:formatCode>
                <c:ptCount val="100"/>
                <c:pt idx="0">
                  <c:v>308.40799999999962</c:v>
                </c:pt>
                <c:pt idx="1">
                  <c:v>321.14499999999998</c:v>
                </c:pt>
                <c:pt idx="2">
                  <c:v>316.88</c:v>
                </c:pt>
                <c:pt idx="3">
                  <c:v>315.91399999999948</c:v>
                </c:pt>
                <c:pt idx="4">
                  <c:v>259.54700000000008</c:v>
                </c:pt>
                <c:pt idx="5">
                  <c:v>329.56299999999999</c:v>
                </c:pt>
                <c:pt idx="6">
                  <c:v>316.06799999999993</c:v>
                </c:pt>
                <c:pt idx="7">
                  <c:v>328.02299999999963</c:v>
                </c:pt>
                <c:pt idx="8">
                  <c:v>326.81299999999999</c:v>
                </c:pt>
                <c:pt idx="9">
                  <c:v>324.964</c:v>
                </c:pt>
                <c:pt idx="10">
                  <c:v>305.83599999999961</c:v>
                </c:pt>
                <c:pt idx="11">
                  <c:v>315.024</c:v>
                </c:pt>
                <c:pt idx="12">
                  <c:v>320.43899999999928</c:v>
                </c:pt>
                <c:pt idx="13">
                  <c:v>294.82599999999962</c:v>
                </c:pt>
                <c:pt idx="14">
                  <c:v>312.75</c:v>
                </c:pt>
                <c:pt idx="15">
                  <c:v>243.916</c:v>
                </c:pt>
                <c:pt idx="16">
                  <c:v>297.11200000000002</c:v>
                </c:pt>
                <c:pt idx="17">
                  <c:v>291.55200000000002</c:v>
                </c:pt>
                <c:pt idx="18">
                  <c:v>312.68400000000008</c:v>
                </c:pt>
                <c:pt idx="19">
                  <c:v>302.363</c:v>
                </c:pt>
                <c:pt idx="20">
                  <c:v>319.22399999999948</c:v>
                </c:pt>
                <c:pt idx="21">
                  <c:v>315.505</c:v>
                </c:pt>
                <c:pt idx="22">
                  <c:v>315.89999999999969</c:v>
                </c:pt>
                <c:pt idx="23">
                  <c:v>310.25</c:v>
                </c:pt>
                <c:pt idx="24">
                  <c:v>316.685</c:v>
                </c:pt>
                <c:pt idx="25">
                  <c:v>325.12099999999964</c:v>
                </c:pt>
                <c:pt idx="26">
                  <c:v>309.22299999999962</c:v>
                </c:pt>
                <c:pt idx="27">
                  <c:v>315.202</c:v>
                </c:pt>
                <c:pt idx="28">
                  <c:v>319.19099999999969</c:v>
                </c:pt>
                <c:pt idx="29">
                  <c:v>316.77499999999969</c:v>
                </c:pt>
                <c:pt idx="30">
                  <c:v>314.00599999999969</c:v>
                </c:pt>
                <c:pt idx="31">
                  <c:v>295.99899999999934</c:v>
                </c:pt>
                <c:pt idx="32">
                  <c:v>244.54599999999999</c:v>
                </c:pt>
                <c:pt idx="33">
                  <c:v>291.69200000000001</c:v>
                </c:pt>
                <c:pt idx="34">
                  <c:v>225.71099999999998</c:v>
                </c:pt>
                <c:pt idx="35">
                  <c:v>305.75200000000001</c:v>
                </c:pt>
                <c:pt idx="36">
                  <c:v>291.19499999999999</c:v>
                </c:pt>
                <c:pt idx="37">
                  <c:v>300.49699999999928</c:v>
                </c:pt>
                <c:pt idx="38">
                  <c:v>304.87400000000002</c:v>
                </c:pt>
                <c:pt idx="39">
                  <c:v>313.38200000000001</c:v>
                </c:pt>
                <c:pt idx="40">
                  <c:v>329.52299999999963</c:v>
                </c:pt>
                <c:pt idx="41">
                  <c:v>313.03799999999956</c:v>
                </c:pt>
                <c:pt idx="42">
                  <c:v>318.51900000000001</c:v>
                </c:pt>
                <c:pt idx="43">
                  <c:v>319.06900000000002</c:v>
                </c:pt>
                <c:pt idx="44">
                  <c:v>317.077</c:v>
                </c:pt>
                <c:pt idx="45">
                  <c:v>318.39799999999963</c:v>
                </c:pt>
                <c:pt idx="46">
                  <c:v>321.59699999999924</c:v>
                </c:pt>
                <c:pt idx="47">
                  <c:v>309.27</c:v>
                </c:pt>
                <c:pt idx="48">
                  <c:v>294.06200000000001</c:v>
                </c:pt>
                <c:pt idx="49">
                  <c:v>307.29799999999955</c:v>
                </c:pt>
                <c:pt idx="50">
                  <c:v>309.09399999999948</c:v>
                </c:pt>
                <c:pt idx="51">
                  <c:v>227.65900000000002</c:v>
                </c:pt>
                <c:pt idx="52">
                  <c:v>259.57299999999969</c:v>
                </c:pt>
                <c:pt idx="53">
                  <c:v>297.87299999999999</c:v>
                </c:pt>
                <c:pt idx="54">
                  <c:v>277.29299999999955</c:v>
                </c:pt>
                <c:pt idx="55">
                  <c:v>311.63900000000001</c:v>
                </c:pt>
                <c:pt idx="56">
                  <c:v>309.22099999999955</c:v>
                </c:pt>
                <c:pt idx="57">
                  <c:v>311.91599999999949</c:v>
                </c:pt>
                <c:pt idx="58">
                  <c:v>319.97000000000003</c:v>
                </c:pt>
                <c:pt idx="59">
                  <c:v>310.93799999999948</c:v>
                </c:pt>
                <c:pt idx="60">
                  <c:v>321.18200000000002</c:v>
                </c:pt>
                <c:pt idx="61">
                  <c:v>313.06700000000001</c:v>
                </c:pt>
                <c:pt idx="62">
                  <c:v>320.24900000000002</c:v>
                </c:pt>
                <c:pt idx="63">
                  <c:v>327.45599999999962</c:v>
                </c:pt>
                <c:pt idx="64">
                  <c:v>324.62599999999969</c:v>
                </c:pt>
                <c:pt idx="65">
                  <c:v>314.68700000000001</c:v>
                </c:pt>
                <c:pt idx="66">
                  <c:v>319.47499999999962</c:v>
                </c:pt>
                <c:pt idx="67">
                  <c:v>335.98899999999924</c:v>
                </c:pt>
                <c:pt idx="68">
                  <c:v>310.44299999999993</c:v>
                </c:pt>
                <c:pt idx="69">
                  <c:v>314.14400000000046</c:v>
                </c:pt>
                <c:pt idx="70">
                  <c:v>247.20599999999999</c:v>
                </c:pt>
                <c:pt idx="71">
                  <c:v>260.17500000000001</c:v>
                </c:pt>
                <c:pt idx="72">
                  <c:v>295.267</c:v>
                </c:pt>
                <c:pt idx="73">
                  <c:v>297.09299999999962</c:v>
                </c:pt>
                <c:pt idx="74">
                  <c:v>307.51599999999962</c:v>
                </c:pt>
                <c:pt idx="75">
                  <c:v>305.78299999999962</c:v>
                </c:pt>
                <c:pt idx="76">
                  <c:v>312.63499999999999</c:v>
                </c:pt>
                <c:pt idx="77">
                  <c:v>323.57</c:v>
                </c:pt>
                <c:pt idx="78">
                  <c:v>324.36799999999999</c:v>
                </c:pt>
                <c:pt idx="79">
                  <c:v>232.17699999999999</c:v>
                </c:pt>
                <c:pt idx="80">
                  <c:v>324.81599999999969</c:v>
                </c:pt>
                <c:pt idx="81">
                  <c:v>324.90699999999924</c:v>
                </c:pt>
                <c:pt idx="82">
                  <c:v>308.51099999999963</c:v>
                </c:pt>
                <c:pt idx="83">
                  <c:v>307.69799999999969</c:v>
                </c:pt>
                <c:pt idx="84">
                  <c:v>320.661</c:v>
                </c:pt>
                <c:pt idx="85">
                  <c:v>317.27199999999948</c:v>
                </c:pt>
                <c:pt idx="86">
                  <c:v>316.98499999999962</c:v>
                </c:pt>
                <c:pt idx="87">
                  <c:v>319.63</c:v>
                </c:pt>
                <c:pt idx="88">
                  <c:v>247.035</c:v>
                </c:pt>
                <c:pt idx="89">
                  <c:v>248.626</c:v>
                </c:pt>
                <c:pt idx="90">
                  <c:v>253.25800000000001</c:v>
                </c:pt>
                <c:pt idx="91">
                  <c:v>252.62800000000001</c:v>
                </c:pt>
                <c:pt idx="92">
                  <c:v>321.40799999999962</c:v>
                </c:pt>
                <c:pt idx="93">
                  <c:v>323.053</c:v>
                </c:pt>
                <c:pt idx="94">
                  <c:v>318.56400000000002</c:v>
                </c:pt>
                <c:pt idx="95">
                  <c:v>321.553</c:v>
                </c:pt>
                <c:pt idx="96">
                  <c:v>299.76</c:v>
                </c:pt>
                <c:pt idx="97">
                  <c:v>304.91899999999924</c:v>
                </c:pt>
                <c:pt idx="98">
                  <c:v>321.61200000000002</c:v>
                </c:pt>
                <c:pt idx="99">
                  <c:v>324.57299999999969</c:v>
                </c:pt>
              </c:numCache>
            </c:numRef>
          </c:xVal>
          <c:yVal>
            <c:numRef>
              <c:f>'All Points'!$F$5:$F$104</c:f>
              <c:numCache>
                <c:formatCode>General</c:formatCode>
                <c:ptCount val="100"/>
                <c:pt idx="0">
                  <c:v>-3.9000000000000014E-2</c:v>
                </c:pt>
                <c:pt idx="1">
                  <c:v>6.0000000000000071E-3</c:v>
                </c:pt>
                <c:pt idx="2">
                  <c:v>6.0000000000000032E-2</c:v>
                </c:pt>
                <c:pt idx="3">
                  <c:v>-7.0999999999999994E-2</c:v>
                </c:pt>
                <c:pt idx="4">
                  <c:v>0.16700000000000001</c:v>
                </c:pt>
                <c:pt idx="5">
                  <c:v>-1.4999999999999998E-2</c:v>
                </c:pt>
                <c:pt idx="6">
                  <c:v>3.4000000000000002E-2</c:v>
                </c:pt>
                <c:pt idx="7">
                  <c:v>-7.0999999999999994E-2</c:v>
                </c:pt>
                <c:pt idx="8">
                  <c:v>-7.5000000000000011E-2</c:v>
                </c:pt>
                <c:pt idx="9">
                  <c:v>5.0000000000000062E-3</c:v>
                </c:pt>
                <c:pt idx="10">
                  <c:v>-0.10400000000000002</c:v>
                </c:pt>
                <c:pt idx="11">
                  <c:v>-0.18000000000000019</c:v>
                </c:pt>
                <c:pt idx="12">
                  <c:v>-0.16600000000000001</c:v>
                </c:pt>
                <c:pt idx="13">
                  <c:v>9.0000000000000028E-3</c:v>
                </c:pt>
                <c:pt idx="14">
                  <c:v>-0.15700000000000022</c:v>
                </c:pt>
                <c:pt idx="15">
                  <c:v>6.5000000000000002E-2</c:v>
                </c:pt>
                <c:pt idx="16">
                  <c:v>4.5999999999999999E-2</c:v>
                </c:pt>
                <c:pt idx="17">
                  <c:v>-8.9000000000000065E-2</c:v>
                </c:pt>
                <c:pt idx="18">
                  <c:v>-0.16600000000000001</c:v>
                </c:pt>
                <c:pt idx="19">
                  <c:v>-0.1</c:v>
                </c:pt>
                <c:pt idx="20">
                  <c:v>2.5000000000000001E-2</c:v>
                </c:pt>
                <c:pt idx="21">
                  <c:v>-1.7999999999999999E-2</c:v>
                </c:pt>
                <c:pt idx="22">
                  <c:v>-3.3000000000000002E-2</c:v>
                </c:pt>
                <c:pt idx="23">
                  <c:v>-2.5999999999999999E-2</c:v>
                </c:pt>
                <c:pt idx="24">
                  <c:v>-0.10400000000000002</c:v>
                </c:pt>
                <c:pt idx="25">
                  <c:v>-0.13900000000000001</c:v>
                </c:pt>
                <c:pt idx="26">
                  <c:v>-0.15600000000000022</c:v>
                </c:pt>
                <c:pt idx="27">
                  <c:v>-0.16900000000000001</c:v>
                </c:pt>
                <c:pt idx="28">
                  <c:v>-0.21700000000000019</c:v>
                </c:pt>
                <c:pt idx="29">
                  <c:v>-7.5999999999999998E-2</c:v>
                </c:pt>
                <c:pt idx="30">
                  <c:v>-0.15600000000000022</c:v>
                </c:pt>
                <c:pt idx="31">
                  <c:v>6.3E-2</c:v>
                </c:pt>
                <c:pt idx="32">
                  <c:v>-3.2000000000000042E-2</c:v>
                </c:pt>
                <c:pt idx="33">
                  <c:v>-0.15200000000000019</c:v>
                </c:pt>
                <c:pt idx="34">
                  <c:v>-7.5999999999999998E-2</c:v>
                </c:pt>
                <c:pt idx="35">
                  <c:v>-0.28800000000000031</c:v>
                </c:pt>
                <c:pt idx="36">
                  <c:v>-0.30300000000000032</c:v>
                </c:pt>
                <c:pt idx="37">
                  <c:v>-0.24500000000000019</c:v>
                </c:pt>
                <c:pt idx="38">
                  <c:v>-0.14200000000000004</c:v>
                </c:pt>
                <c:pt idx="39">
                  <c:v>-0.26600000000000001</c:v>
                </c:pt>
                <c:pt idx="40">
                  <c:v>-0.1230000000000001</c:v>
                </c:pt>
                <c:pt idx="41">
                  <c:v>-0.10100000000000002</c:v>
                </c:pt>
                <c:pt idx="42">
                  <c:v>-6.8000000000000019E-2</c:v>
                </c:pt>
                <c:pt idx="43">
                  <c:v>-6.7000000000000004E-2</c:v>
                </c:pt>
                <c:pt idx="44">
                  <c:v>-4.2000000000000023E-2</c:v>
                </c:pt>
                <c:pt idx="45">
                  <c:v>-0.193</c:v>
                </c:pt>
                <c:pt idx="46">
                  <c:v>5.3000000000000012E-2</c:v>
                </c:pt>
                <c:pt idx="47">
                  <c:v>-0.192</c:v>
                </c:pt>
                <c:pt idx="48">
                  <c:v>-0.125</c:v>
                </c:pt>
                <c:pt idx="49">
                  <c:v>-0.23200000000000001</c:v>
                </c:pt>
                <c:pt idx="50">
                  <c:v>2.0000000000000011E-2</c:v>
                </c:pt>
                <c:pt idx="51">
                  <c:v>1.7999999999999999E-2</c:v>
                </c:pt>
                <c:pt idx="52">
                  <c:v>-2.0000000000000031E-3</c:v>
                </c:pt>
                <c:pt idx="53">
                  <c:v>-3.6999999999999998E-2</c:v>
                </c:pt>
                <c:pt idx="54">
                  <c:v>-1.2E-2</c:v>
                </c:pt>
                <c:pt idx="55">
                  <c:v>-0.20100000000000001</c:v>
                </c:pt>
                <c:pt idx="56">
                  <c:v>-0.32700000000000046</c:v>
                </c:pt>
                <c:pt idx="57">
                  <c:v>-7.3000000000000009E-2</c:v>
                </c:pt>
                <c:pt idx="58">
                  <c:v>-0.127</c:v>
                </c:pt>
                <c:pt idx="59">
                  <c:v>-6.3E-2</c:v>
                </c:pt>
                <c:pt idx="60">
                  <c:v>-5.7000000000000023E-2</c:v>
                </c:pt>
                <c:pt idx="61">
                  <c:v>-0.127</c:v>
                </c:pt>
                <c:pt idx="62">
                  <c:v>-3.7999999999999999E-2</c:v>
                </c:pt>
                <c:pt idx="63">
                  <c:v>-0.21100000000000019</c:v>
                </c:pt>
                <c:pt idx="64">
                  <c:v>0.1070000000000001</c:v>
                </c:pt>
                <c:pt idx="65">
                  <c:v>-4.2000000000000023E-2</c:v>
                </c:pt>
                <c:pt idx="66">
                  <c:v>-0.11899999999999998</c:v>
                </c:pt>
                <c:pt idx="67">
                  <c:v>-0.25700000000000001</c:v>
                </c:pt>
                <c:pt idx="68">
                  <c:v>-0.32700000000000046</c:v>
                </c:pt>
                <c:pt idx="69">
                  <c:v>-0.11</c:v>
                </c:pt>
                <c:pt idx="70">
                  <c:v>-0.1080000000000001</c:v>
                </c:pt>
                <c:pt idx="71">
                  <c:v>-2.5000000000000001E-2</c:v>
                </c:pt>
                <c:pt idx="72">
                  <c:v>-0.36600000000000038</c:v>
                </c:pt>
                <c:pt idx="73">
                  <c:v>-0.35600000000000032</c:v>
                </c:pt>
                <c:pt idx="74">
                  <c:v>-0.30400000000000038</c:v>
                </c:pt>
                <c:pt idx="75">
                  <c:v>-3.9000000000000014E-2</c:v>
                </c:pt>
                <c:pt idx="76">
                  <c:v>-0.192</c:v>
                </c:pt>
                <c:pt idx="77">
                  <c:v>-0.16400000000000001</c:v>
                </c:pt>
                <c:pt idx="78">
                  <c:v>1.4E-2</c:v>
                </c:pt>
                <c:pt idx="79">
                  <c:v>0.15200000000000019</c:v>
                </c:pt>
                <c:pt idx="80">
                  <c:v>-6.6000000000000003E-2</c:v>
                </c:pt>
                <c:pt idx="81">
                  <c:v>7.5999999999999998E-2</c:v>
                </c:pt>
                <c:pt idx="82">
                  <c:v>-9.4000000000000028E-2</c:v>
                </c:pt>
                <c:pt idx="83">
                  <c:v>1.7000000000000001E-2</c:v>
                </c:pt>
                <c:pt idx="84">
                  <c:v>-5.8000000000000003E-2</c:v>
                </c:pt>
                <c:pt idx="85">
                  <c:v>-0.27300000000000002</c:v>
                </c:pt>
                <c:pt idx="86">
                  <c:v>-3.3000000000000002E-2</c:v>
                </c:pt>
                <c:pt idx="87">
                  <c:v>-0.15600000000000022</c:v>
                </c:pt>
                <c:pt idx="88">
                  <c:v>-1.2E-2</c:v>
                </c:pt>
                <c:pt idx="89">
                  <c:v>-4.3000000000000003E-2</c:v>
                </c:pt>
                <c:pt idx="90">
                  <c:v>-2.8000000000000001E-2</c:v>
                </c:pt>
                <c:pt idx="91">
                  <c:v>8.6000000000000021E-2</c:v>
                </c:pt>
                <c:pt idx="92">
                  <c:v>5.5000000000000014E-2</c:v>
                </c:pt>
                <c:pt idx="93">
                  <c:v>-3.0000000000000035E-3</c:v>
                </c:pt>
                <c:pt idx="94">
                  <c:v>-1.0000000000000015E-3</c:v>
                </c:pt>
                <c:pt idx="95">
                  <c:v>-5.8000000000000003E-2</c:v>
                </c:pt>
                <c:pt idx="96">
                  <c:v>-1.0999999999999998E-2</c:v>
                </c:pt>
                <c:pt idx="97">
                  <c:v>-3.0000000000000002E-2</c:v>
                </c:pt>
                <c:pt idx="98">
                  <c:v>5.6000000000000001E-2</c:v>
                </c:pt>
                <c:pt idx="99">
                  <c:v>2.3E-2</c:v>
                </c:pt>
              </c:numCache>
            </c:numRef>
          </c:yVal>
        </c:ser>
        <c:axId val="114606464"/>
        <c:axId val="114608000"/>
      </c:scatterChart>
      <c:valAx>
        <c:axId val="114606464"/>
        <c:scaling>
          <c:orientation val="minMax"/>
          <c:max val="350"/>
          <c:min val="200"/>
        </c:scaling>
        <c:axPos val="b"/>
        <c:numFmt formatCode="General" sourceLinked="1"/>
        <c:tickLblPos val="low"/>
        <c:crossAx val="114608000"/>
        <c:crosses val="autoZero"/>
        <c:crossBetween val="midCat"/>
      </c:valAx>
      <c:valAx>
        <c:axId val="114608000"/>
        <c:scaling>
          <c:orientation val="minMax"/>
        </c:scaling>
        <c:axPos val="l"/>
        <c:majorGridlines/>
        <c:numFmt formatCode="General" sourceLinked="1"/>
        <c:tickLblPos val="nextTo"/>
        <c:crossAx val="114606464"/>
        <c:crosses val="autoZero"/>
        <c:crossBetween val="midCat"/>
      </c:valAx>
      <c:spPr>
        <a:noFill/>
      </c:spPr>
    </c:plotArea>
    <c:plotVisOnly val="1"/>
  </c:chart>
  <c:txPr>
    <a:bodyPr/>
    <a:lstStyle/>
    <a:p>
      <a:pPr>
        <a:defRPr sz="1200">
          <a:solidFill>
            <a:schemeClr val="bg2"/>
          </a:solidFill>
          <a:latin typeface="Arial" pitchFamily="34" charset="0"/>
          <a:cs typeface="Arial" pitchFamily="34" charset="0"/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91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491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fld id="{05C6E64C-438F-4F76-8CBB-08FD5FF6707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4ABE09-0F9C-4BA2-B34E-2993E433ECB9}" type="slidenum">
              <a:rPr lang="en-US"/>
              <a:pPr/>
              <a:t>1</a:t>
            </a:fld>
            <a:endParaRPr lang="en-US"/>
          </a:p>
        </p:txBody>
      </p:sp>
      <p:sp>
        <p:nvSpPr>
          <p:cNvPr id="861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1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6E64C-438F-4F76-8CBB-08FD5FF67075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6E64C-438F-4F76-8CBB-08FD5FF67075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6E64C-438F-4F76-8CBB-08FD5FF67075}" type="slidenum">
              <a:rPr lang="en-US" smtClean="0"/>
              <a:pPr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6E64C-438F-4F76-8CBB-08FD5FF67075}" type="slidenum">
              <a:rPr lang="en-US" smtClean="0"/>
              <a:pPr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C6E64C-438F-4F76-8CBB-08FD5FF67075}" type="slidenum">
              <a:rPr lang="en-US" smtClean="0"/>
              <a:pPr/>
              <a:t>95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088" name="Rectangle 1048"/>
          <p:cNvSpPr>
            <a:spLocks noGrp="1" noChangeArrowheads="1"/>
          </p:cNvSpPr>
          <p:nvPr>
            <p:ph type="ctrTitle"/>
          </p:nvPr>
        </p:nvSpPr>
        <p:spPr>
          <a:xfrm>
            <a:off x="838200" y="2133600"/>
            <a:ext cx="7772400" cy="1143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84089" name="Rectangle 104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4090" name="Rectangle 1050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9F6643D-17A2-4D0D-AA17-356A6AD1D294}" type="datetime1">
              <a:rPr lang="en-US" smtClean="0"/>
              <a:pPr/>
              <a:t>10/5/2011</a:t>
            </a:fld>
            <a:endParaRPr lang="en-US" dirty="0"/>
          </a:p>
        </p:txBody>
      </p:sp>
      <p:sp>
        <p:nvSpPr>
          <p:cNvPr id="984091" name="Rectangle 1051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MN GIS/LIS Fall Workshops</a:t>
            </a:r>
            <a:endParaRPr lang="en-US" dirty="0"/>
          </a:p>
        </p:txBody>
      </p:sp>
      <p:sp>
        <p:nvSpPr>
          <p:cNvPr id="984092" name="Rectangle 105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7131970-7414-400C-BBFD-2A848232D5C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503CA5-5824-450B-890F-5CC3231597AB}" type="datetime1">
              <a:rPr lang="en-US"/>
              <a:pPr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MN GIS/LIS Fall Workshops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6DE8DE-C18B-47C9-BA3B-77428A98E6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BE220D-9F35-403C-B749-B69CC714E7EA}" type="datetime1">
              <a:rPr lang="en-US"/>
              <a:pPr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MN GIS/LIS Fall Workshops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A28CA6-15CC-4786-AEB2-5BD09FE88C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344C646-42DB-4EFE-8B99-6A0BF3377DB8}" type="datetime1">
              <a:rPr lang="en-US"/>
              <a:pPr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MN GIS/LIS Fall Workshops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0CC9646-0F0F-4B80-92D0-7174B62A2C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BB16216-306E-4F5B-B766-AD812BFDBE94}" type="datetime1">
              <a:rPr lang="en-US"/>
              <a:pPr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MN GIS/LIS Fall Workshops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A0C9E6E-96E9-42BA-8A7B-EC21CF16008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100000"/>
              <a:buFont typeface="Wingdings" pitchFamily="2" charset="2"/>
              <a:buChar char="§"/>
              <a:defRPr sz="3600"/>
            </a:lvl1pPr>
            <a:lvl2pPr>
              <a:buSzPct val="100000"/>
              <a:buFont typeface="Wingdings" pitchFamily="2" charset="2"/>
              <a:buChar char="§"/>
              <a:defRPr sz="3200"/>
            </a:lvl2pPr>
            <a:lvl3pPr>
              <a:buSzPct val="100000"/>
              <a:buFont typeface="Wingdings" pitchFamily="2" charset="2"/>
              <a:buChar char="§"/>
              <a:defRPr sz="2800"/>
            </a:lvl3pPr>
            <a:lvl4pPr>
              <a:buSzPct val="100000"/>
              <a:buFont typeface="Wingdings" pitchFamily="2" charset="2"/>
              <a:buChar char="§"/>
              <a:defRPr sz="2400"/>
            </a:lvl4pPr>
            <a:lvl5pPr>
              <a:buFont typeface="Wingdings" pitchFamily="2" charset="2"/>
              <a:buChar char="§"/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3B2F5F-93CA-4555-813F-A9BF3CA41B97}" type="datetime1">
              <a:rPr lang="en-US"/>
              <a:pPr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F60C35-9301-45E2-90DA-642D8347487C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7" name="Picture 6" descr="dnr_logo_imag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9D681D-5019-4163-BAA4-5FAD847870C6}" type="datetime1">
              <a:rPr lang="en-US"/>
              <a:pPr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MN GIS/LIS Fall Workshops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0CA83-DA1F-4EC2-99A7-08EA3F73F6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892D0B-A0A5-4037-8F48-ECC95BEA735B}" type="datetime1">
              <a:rPr lang="en-US"/>
              <a:pPr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MN GIS/LIS Fall Workshops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2A33B-A94F-4BB9-A829-0F1030CFCF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B6091B-B40D-4369-AA34-D644555CD719}" type="datetime1">
              <a:rPr lang="en-US"/>
              <a:pPr/>
              <a:t>10/5/2011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MN GIS/LIS Fall Workshops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4E5D6A-1E92-4C5A-8848-5FB18DA91F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37ADFF-0C76-4A57-ABA8-F605D42B6A34}" type="datetime1">
              <a:rPr lang="en-US"/>
              <a:pPr/>
              <a:t>10/5/2011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MN GIS/LIS Fall Workshops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5F4E72-3D81-4397-80AD-6AD7FA36F4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F3C07F-AC62-4608-BBC4-F606080A2F10}" type="datetime1">
              <a:rPr lang="en-US"/>
              <a:pPr/>
              <a:t>10/5/2011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MN GIS/LIS Fall Workshops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C34FCF-93EF-4BF9-9387-A592D07D7C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99D1DB-02F4-4DC0-8244-B6EBC6E0DA28}" type="datetime1">
              <a:rPr lang="en-US"/>
              <a:pPr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MN GIS/LIS Fall Workshops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F0D36F-FFCE-4EC5-8A09-E06EC6E268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BDDDA5-1383-424A-9E12-A2CC27706998}" type="datetime1">
              <a:rPr lang="en-US"/>
              <a:pPr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MN GIS/LIS Fall Workshops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0E411-FD11-4E52-9E5E-9A984C2BEA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Pr>
        <a:gradFill flip="none" rotWithShape="1">
          <a:gsLst>
            <a:gs pos="64999">
              <a:srgbClr val="FFCC99"/>
            </a:gs>
            <a:gs pos="64999">
              <a:srgbClr val="FFFFFF"/>
            </a:gs>
          </a:gsLst>
          <a:lin ang="10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5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9000"/>
          </a:blip>
          <a:srcRect/>
          <a:stretch>
            <a:fillRect/>
          </a:stretch>
        </p:blipFill>
        <p:spPr bwMode="auto">
          <a:xfrm>
            <a:off x="-2198914" y="0"/>
            <a:ext cx="3997325" cy="6858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67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55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983068" name="Rectangle 2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558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983069" name="Rectangle 2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i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1026B926-208C-4CFD-8C90-ED26C6BF2F03}" type="datetime1">
              <a:rPr lang="en-US" smtClean="0"/>
              <a:pPr/>
              <a:t>10/5/2011</a:t>
            </a:fld>
            <a:endParaRPr lang="en-US" dirty="0"/>
          </a:p>
        </p:txBody>
      </p:sp>
      <p:sp>
        <p:nvSpPr>
          <p:cNvPr id="983070" name="Rectangle 3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i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MN GIS/LIS Fall Workshops</a:t>
            </a:r>
            <a:endParaRPr lang="en-US" dirty="0"/>
          </a:p>
        </p:txBody>
      </p:sp>
      <p:sp>
        <p:nvSpPr>
          <p:cNvPr id="983071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i="1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CE7D84DF-5CAE-4B15-BD0F-B2D440DA8BF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Tx/>
        <a:buSzPct val="80000"/>
        <a:buFont typeface="Wingdings" pitchFamily="2" charset="2"/>
        <a:buChar char="ü"/>
        <a:defRPr sz="3200">
          <a:solidFill>
            <a:schemeClr val="bg2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Tx/>
        <a:buSzPct val="75000"/>
        <a:buFont typeface="Wingdings" pitchFamily="2" charset="2"/>
        <a:buChar char="ü"/>
        <a:defRPr sz="2800">
          <a:solidFill>
            <a:schemeClr val="bg2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Tx/>
        <a:buSzPct val="60000"/>
        <a:buFont typeface="Wingdings" pitchFamily="2" charset="2"/>
        <a:buChar char="ü"/>
        <a:defRPr sz="2400">
          <a:solidFill>
            <a:schemeClr val="bg2"/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Tx/>
        <a:buFont typeface="Wingdings" pitchFamily="2" charset="2"/>
        <a:buChar char="ü"/>
        <a:defRPr sz="2000">
          <a:solidFill>
            <a:schemeClr val="bg2"/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Tx/>
        <a:buFont typeface="Wingdings" pitchFamily="2" charset="2"/>
        <a:buChar char="ü"/>
        <a:defRPr sz="2000">
          <a:solidFill>
            <a:schemeClr val="bg2"/>
          </a:solidFill>
          <a:latin typeface="Arial" pitchFamily="34" charset="0"/>
          <a:cs typeface="Arial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hyperlink" Target="ftp://lidar.dnr.state.mn.us/" TargetMode="Externa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hyperlink" Target="mailto:Shelly.sentyrz@state.mn.us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lidar.cr.usgs.gov/USGS-NGP%20Lidar%20Guidelines%20and%20Base%20Specification%20v13(ILMF).pdf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hyperlink" Target="ftp://lidar.dnr.state.mn.us/tools/toolboxes/lidar_and_dem_tools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50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/>
          <a:p>
            <a:fld id="{7144014F-AEC9-451B-9A82-FDC8694EEBBD}" type="datetime1">
              <a:rPr lang="en-US"/>
              <a:pPr/>
              <a:t>10/5/2011</a:t>
            </a:fld>
            <a:endParaRPr lang="en-US"/>
          </a:p>
        </p:txBody>
      </p:sp>
      <p:sp>
        <p:nvSpPr>
          <p:cNvPr id="860162" name="Text Box 2"/>
          <p:cNvSpPr txBox="1">
            <a:spLocks noChangeArrowheads="1"/>
          </p:cNvSpPr>
          <p:nvPr/>
        </p:nvSpPr>
        <p:spPr bwMode="auto">
          <a:xfrm>
            <a:off x="481083" y="862310"/>
            <a:ext cx="8220075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Understanding and Using Minnesota LiDAR Data Packets</a:t>
            </a:r>
            <a:endParaRPr lang="en-US" sz="4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400" dirty="0" smtClean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400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32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Minnesota </a:t>
            </a:r>
            <a:r>
              <a:rPr lang="en-US" sz="3200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Department of Natural Resources</a:t>
            </a:r>
            <a:endParaRPr lang="en-US" sz="3600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3600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GIS </a:t>
            </a:r>
            <a:r>
              <a:rPr lang="en-US" sz="36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Section</a:t>
            </a:r>
          </a:p>
          <a:p>
            <a:pPr algn="ctr"/>
            <a:endParaRPr lang="en-US" sz="2800" dirty="0" smtClean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800" dirty="0" smtClean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2800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dnr_logo_im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92307" y="5845360"/>
            <a:ext cx="608035" cy="806080"/>
          </a:xfrm>
          <a:prstGeom prst="rect">
            <a:avLst/>
          </a:prstGeom>
        </p:spPr>
      </p:pic>
      <p:pic>
        <p:nvPicPr>
          <p:cNvPr id="6" name="Picture 5" descr="legacy 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82056" y="5514579"/>
            <a:ext cx="639998" cy="119102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590800" y="5663625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Contents by Tim Loesch</a:t>
            </a:r>
          </a:p>
          <a:p>
            <a:pPr algn="ctr"/>
            <a:r>
              <a:rPr lang="en-US" sz="24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Shelly Sentyrz, Presenter</a:t>
            </a:r>
            <a:endParaRPr lang="en-US" sz="2400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87104"/>
            <a:ext cx="7772400" cy="4397829"/>
          </a:xfrm>
        </p:spPr>
        <p:txBody>
          <a:bodyPr/>
          <a:lstStyle/>
          <a:p>
            <a:r>
              <a:rPr lang="en-US" sz="3200" dirty="0" smtClean="0"/>
              <a:t>Minnesota Elevation Mapping Project</a:t>
            </a:r>
          </a:p>
          <a:p>
            <a:pPr lvl="1"/>
            <a:r>
              <a:rPr lang="en-US" sz="2800" dirty="0" smtClean="0"/>
              <a:t>Clean Water Legacy Fund</a:t>
            </a:r>
          </a:p>
          <a:p>
            <a:pPr lvl="2"/>
            <a:r>
              <a:rPr lang="en-US" sz="2400" dirty="0" smtClean="0"/>
              <a:t>$2.8 million in FY10 (July 2009 – June 2010)</a:t>
            </a:r>
          </a:p>
          <a:p>
            <a:pPr lvl="2"/>
            <a:r>
              <a:rPr lang="en-US" sz="2400" dirty="0" smtClean="0"/>
              <a:t>$2.8 million in FY11 (July 2010 – June 2011)</a:t>
            </a:r>
          </a:p>
          <a:p>
            <a:pPr lvl="2"/>
            <a:r>
              <a:rPr lang="en-US" sz="2400" dirty="0" smtClean="0"/>
              <a:t>Estimated $2 million In FY12 (July 2011 – June 2012)</a:t>
            </a:r>
          </a:p>
          <a:p>
            <a:pPr lvl="1"/>
            <a:r>
              <a:rPr lang="en-US" sz="2800" dirty="0" smtClean="0"/>
              <a:t>Capture LiDAR data for the purpose of improving water quality in the state</a:t>
            </a:r>
          </a:p>
          <a:p>
            <a:pPr lvl="1"/>
            <a:r>
              <a:rPr lang="en-US" sz="2800" dirty="0" smtClean="0"/>
              <a:t>2.5% ($140,000) of funds allocated to MnGEO for coordination and data distribution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MN GIS/LIS Fall </a:t>
            </a:r>
            <a:r>
              <a:rPr lang="en-US" dirty="0" err="1" smtClean="0"/>
              <a:t>Wrkshops</a:t>
            </a:r>
            <a:endParaRPr lang="en-US" dirty="0"/>
          </a:p>
        </p:txBody>
      </p:sp>
      <p:pic>
        <p:nvPicPr>
          <p:cNvPr id="6" name="Picture 5" descr="legacy 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93431" y="3746345"/>
            <a:ext cx="984612" cy="1832340"/>
          </a:xfrm>
          <a:prstGeom prst="rect">
            <a:avLst/>
          </a:prstGeom>
        </p:spPr>
      </p:pic>
      <p:pic>
        <p:nvPicPr>
          <p:cNvPr id="7" name="Picture 6" descr="dnr_logo_im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9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2065" y="772473"/>
            <a:ext cx="3963893" cy="2790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054755" y="3562562"/>
            <a:ext cx="1752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Cell  values are acres</a:t>
            </a:r>
          </a:p>
          <a:p>
            <a:r>
              <a:rPr lang="en-US" sz="20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Max  - 0.013</a:t>
            </a:r>
          </a:p>
          <a:p>
            <a:r>
              <a:rPr lang="en-US" sz="20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Min - 0.002</a:t>
            </a: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2065" y="3562562"/>
            <a:ext cx="3963893" cy="2887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087745"/>
            <a:ext cx="8824647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66800"/>
            <a:ext cx="7772400" cy="4114800"/>
          </a:xfrm>
        </p:spPr>
        <p:txBody>
          <a:bodyPr/>
          <a:lstStyle/>
          <a:p>
            <a:r>
              <a:rPr lang="en-US" sz="3200" dirty="0" smtClean="0">
                <a:solidFill>
                  <a:srgbClr val="FF0000"/>
                </a:solidFill>
              </a:rPr>
              <a:t>Change Z-Values from Meters to Feet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746913"/>
            <a:ext cx="6802890" cy="4735774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32219" y="3590925"/>
            <a:ext cx="2222125" cy="1922771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14400"/>
            <a:ext cx="7772400" cy="4114800"/>
          </a:xfrm>
        </p:spPr>
        <p:txBody>
          <a:bodyPr/>
          <a:lstStyle/>
          <a:p>
            <a:r>
              <a:rPr lang="en-US" sz="3200" dirty="0" smtClean="0">
                <a:solidFill>
                  <a:srgbClr val="FF0000"/>
                </a:solidFill>
              </a:rPr>
              <a:t>Identify Bluffs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910687"/>
            <a:ext cx="7460314" cy="456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139588"/>
            <a:ext cx="5562600" cy="496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096000" y="2374709"/>
            <a:ext cx="269315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Light Green areas represent places &gt; 18% slope, with 25’ or more of relief, and are larger than 50 square feet in size</a:t>
            </a:r>
          </a:p>
          <a:p>
            <a:endParaRPr lang="en-US" sz="2000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28048"/>
            <a:ext cx="7772400" cy="4114800"/>
          </a:xfrm>
        </p:spPr>
        <p:txBody>
          <a:bodyPr/>
          <a:lstStyle/>
          <a:p>
            <a:r>
              <a:rPr lang="en-US" sz="3200" dirty="0" smtClean="0">
                <a:solidFill>
                  <a:srgbClr val="FF0000"/>
                </a:solidFill>
              </a:rPr>
              <a:t>LAS to Contour 9.3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758250"/>
            <a:ext cx="6410325" cy="4594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82639"/>
            <a:ext cx="7772400" cy="4114800"/>
          </a:xfrm>
        </p:spPr>
        <p:txBody>
          <a:bodyPr/>
          <a:lstStyle/>
          <a:p>
            <a:r>
              <a:rPr lang="en-US" sz="3200" dirty="0" smtClean="0">
                <a:solidFill>
                  <a:srgbClr val="FF0000"/>
                </a:solidFill>
              </a:rPr>
              <a:t>Points to X,Y,Z ASCII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869743"/>
            <a:ext cx="7732883" cy="342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37230"/>
            <a:ext cx="7772400" cy="4114800"/>
          </a:xfrm>
        </p:spPr>
        <p:txBody>
          <a:bodyPr/>
          <a:lstStyle/>
          <a:p>
            <a:r>
              <a:rPr lang="en-US" sz="3200" dirty="0" smtClean="0">
                <a:solidFill>
                  <a:srgbClr val="FF0000"/>
                </a:solidFill>
              </a:rPr>
              <a:t>Raster Split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774209"/>
            <a:ext cx="7652689" cy="4406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82639"/>
            <a:ext cx="7772400" cy="4114800"/>
          </a:xfrm>
        </p:spPr>
        <p:txBody>
          <a:bodyPr/>
          <a:lstStyle/>
          <a:p>
            <a:r>
              <a:rPr lang="en-US" sz="3200" dirty="0" smtClean="0">
                <a:solidFill>
                  <a:srgbClr val="FF0000"/>
                </a:solidFill>
              </a:rPr>
              <a:t>Wetness Index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891041"/>
            <a:ext cx="7499823" cy="431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587" y="1351958"/>
            <a:ext cx="4519613" cy="4774205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Toolset will expand over time</a:t>
            </a:r>
          </a:p>
          <a:p>
            <a:r>
              <a:rPr lang="en-US" dirty="0" smtClean="0"/>
              <a:t>Shown are basic tips</a:t>
            </a:r>
          </a:p>
          <a:p>
            <a:r>
              <a:rPr lang="en-US" dirty="0" smtClean="0"/>
              <a:t>I need </a:t>
            </a:r>
            <a:r>
              <a:rPr lang="en-US" b="1" dirty="0" smtClean="0">
                <a:solidFill>
                  <a:srgbClr val="FF0000"/>
                </a:solidFill>
              </a:rPr>
              <a:t>you</a:t>
            </a:r>
            <a:r>
              <a:rPr lang="en-US" dirty="0" smtClean="0"/>
              <a:t> to work this data and come up with ideas</a:t>
            </a:r>
          </a:p>
          <a:p>
            <a:r>
              <a:rPr lang="en-US" dirty="0" smtClean="0"/>
              <a:t>We will help implement them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351958"/>
            <a:ext cx="4167187" cy="5506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968" y="968991"/>
            <a:ext cx="8297948" cy="4572000"/>
          </a:xfrm>
        </p:spPr>
        <p:txBody>
          <a:bodyPr/>
          <a:lstStyle/>
          <a:p>
            <a:r>
              <a:rPr lang="en-US" sz="3200" dirty="0" smtClean="0"/>
              <a:t>Minnesota Elevation Mapping Project</a:t>
            </a:r>
          </a:p>
          <a:p>
            <a:pPr lvl="1"/>
            <a:r>
              <a:rPr lang="en-US" sz="2800" dirty="0" smtClean="0"/>
              <a:t>Project Team</a:t>
            </a:r>
          </a:p>
          <a:p>
            <a:pPr lvl="2"/>
            <a:r>
              <a:rPr lang="en-US" sz="2400" dirty="0" smtClean="0"/>
              <a:t>Tim Loesch – </a:t>
            </a:r>
            <a:r>
              <a:rPr lang="en-US" sz="2400" dirty="0" err="1" smtClean="0"/>
              <a:t>MnDNR</a:t>
            </a:r>
            <a:r>
              <a:rPr lang="en-US" sz="2400" dirty="0" smtClean="0"/>
              <a:t>, Project Manager</a:t>
            </a:r>
          </a:p>
          <a:p>
            <a:pPr lvl="2"/>
            <a:r>
              <a:rPr lang="en-US" sz="2400" dirty="0" smtClean="0"/>
              <a:t>Peter Jenkins - </a:t>
            </a:r>
            <a:r>
              <a:rPr lang="en-US" sz="2400" dirty="0" err="1" smtClean="0"/>
              <a:t>MnDOT</a:t>
            </a:r>
            <a:r>
              <a:rPr lang="en-US" sz="2400" dirty="0" smtClean="0"/>
              <a:t>, Survey &amp; validation points</a:t>
            </a:r>
          </a:p>
          <a:p>
            <a:pPr lvl="2"/>
            <a:r>
              <a:rPr lang="en-US" sz="2400" dirty="0" smtClean="0"/>
              <a:t>Shelly </a:t>
            </a:r>
            <a:r>
              <a:rPr lang="en-US" sz="2400" dirty="0" err="1" smtClean="0"/>
              <a:t>Sentryz</a:t>
            </a:r>
            <a:r>
              <a:rPr lang="en-US" sz="2400" dirty="0" smtClean="0"/>
              <a:t> – </a:t>
            </a:r>
            <a:r>
              <a:rPr lang="en-US" sz="2400" dirty="0" err="1" smtClean="0"/>
              <a:t>MnDNR</a:t>
            </a:r>
            <a:r>
              <a:rPr lang="en-US" sz="2400" dirty="0" smtClean="0"/>
              <a:t>, Data Processing and Technical support</a:t>
            </a:r>
          </a:p>
          <a:p>
            <a:pPr lvl="2"/>
            <a:r>
              <a:rPr lang="en-US" sz="2400" dirty="0" smtClean="0"/>
              <a:t>Chris Cialek – MnGEO, Coordination &amp; technical expertise</a:t>
            </a:r>
          </a:p>
          <a:p>
            <a:pPr lvl="2"/>
            <a:r>
              <a:rPr lang="en-US" sz="2400" dirty="0" smtClean="0"/>
              <a:t>Ron Wencl – USGS, Coordination and technical expertise</a:t>
            </a:r>
          </a:p>
          <a:p>
            <a:pPr>
              <a:buNone/>
            </a:pPr>
            <a:endParaRPr lang="en-US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85800" y="928048"/>
            <a:ext cx="7772400" cy="4114800"/>
          </a:xfrm>
        </p:spPr>
        <p:txBody>
          <a:bodyPr/>
          <a:lstStyle/>
          <a:p>
            <a:r>
              <a:rPr lang="en-US" dirty="0" smtClean="0"/>
              <a:t>Exercise 2 – Working with Mosaics and Tools</a:t>
            </a:r>
          </a:p>
          <a:p>
            <a:pPr lvl="1"/>
            <a:r>
              <a:rPr lang="en-US" dirty="0" smtClean="0"/>
              <a:t>In this exercise you will</a:t>
            </a:r>
          </a:p>
          <a:p>
            <a:pPr lvl="2"/>
            <a:r>
              <a:rPr lang="en-US" dirty="0" smtClean="0"/>
              <a:t>Implement Visualization Tips and Tricks</a:t>
            </a:r>
          </a:p>
          <a:p>
            <a:pPr lvl="3"/>
            <a:r>
              <a:rPr lang="en-US" dirty="0" smtClean="0"/>
              <a:t>Legend and display tricks</a:t>
            </a:r>
          </a:p>
          <a:p>
            <a:pPr lvl="2"/>
            <a:r>
              <a:rPr lang="en-US" dirty="0" smtClean="0"/>
              <a:t>Load the LiDAR and DEM Tools Toolbox</a:t>
            </a:r>
          </a:p>
          <a:p>
            <a:pPr lvl="2"/>
            <a:r>
              <a:rPr lang="en-US" dirty="0" smtClean="0"/>
              <a:t>Experiment with Tools in the Toolbox</a:t>
            </a:r>
          </a:p>
          <a:p>
            <a:pPr lvl="3"/>
            <a:r>
              <a:rPr lang="en-US" dirty="0" smtClean="0"/>
              <a:t>Project data</a:t>
            </a:r>
          </a:p>
          <a:p>
            <a:pPr lvl="3"/>
            <a:r>
              <a:rPr lang="en-US" dirty="0" smtClean="0"/>
              <a:t>Extract DEMs for use in CAD systems</a:t>
            </a:r>
          </a:p>
          <a:p>
            <a:pPr lvl="3"/>
            <a:r>
              <a:rPr lang="en-US" dirty="0" smtClean="0"/>
              <a:t>Determine True Surface Area</a:t>
            </a:r>
          </a:p>
          <a:p>
            <a:pPr lvl="2"/>
            <a:endParaRPr lang="en-US" dirty="0"/>
          </a:p>
        </p:txBody>
      </p:sp>
      <p:sp>
        <p:nvSpPr>
          <p:cNvPr id="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55343"/>
            <a:ext cx="7772400" cy="4114800"/>
          </a:xfrm>
        </p:spPr>
        <p:txBody>
          <a:bodyPr/>
          <a:lstStyle/>
          <a:p>
            <a:r>
              <a:rPr lang="en-US" sz="3200" dirty="0" smtClean="0"/>
              <a:t>Data can be downloaded from:</a:t>
            </a:r>
          </a:p>
          <a:p>
            <a:pPr lvl="1"/>
            <a:r>
              <a:rPr lang="en-US" sz="2800" dirty="0" smtClean="0">
                <a:hlinkClick r:id="rId2"/>
              </a:rPr>
              <a:t>ftp://lidar.dnr.state.mn.us/</a:t>
            </a:r>
            <a:endParaRPr lang="en-US" sz="2800" dirty="0" smtClean="0"/>
          </a:p>
          <a:p>
            <a:pPr lvl="1"/>
            <a:r>
              <a:rPr lang="en-US" sz="2800" dirty="0" smtClean="0"/>
              <a:t>Use a true FTP client, not internet browser</a:t>
            </a:r>
          </a:p>
          <a:p>
            <a:r>
              <a:rPr lang="en-US" sz="3200" dirty="0" smtClean="0"/>
              <a:t>County mosaics found at:</a:t>
            </a:r>
          </a:p>
          <a:p>
            <a:pPr lvl="1"/>
            <a:r>
              <a:rPr lang="en-US" sz="2800" dirty="0" smtClean="0"/>
              <a:t>/data/county</a:t>
            </a:r>
          </a:p>
          <a:p>
            <a:r>
              <a:rPr lang="en-US" sz="3200" dirty="0" smtClean="0"/>
              <a:t>Tiled LAS and </a:t>
            </a:r>
            <a:r>
              <a:rPr lang="en-US" sz="3200" dirty="0" err="1" smtClean="0"/>
              <a:t>Geodatabases</a:t>
            </a:r>
            <a:r>
              <a:rPr lang="en-US" sz="3200" dirty="0" smtClean="0"/>
              <a:t> found at:</a:t>
            </a:r>
          </a:p>
          <a:p>
            <a:pPr lvl="1"/>
            <a:r>
              <a:rPr lang="en-US" sz="2800" dirty="0" smtClean="0"/>
              <a:t>/data/raw/county</a:t>
            </a:r>
          </a:p>
          <a:p>
            <a:r>
              <a:rPr lang="en-US" sz="3200" dirty="0" smtClean="0"/>
              <a:t>Workshop materials found at: </a:t>
            </a:r>
          </a:p>
          <a:p>
            <a:pPr lvl="1"/>
            <a:r>
              <a:rPr lang="en-US" sz="2800" dirty="0" smtClean="0"/>
              <a:t>/training/mn_lidar_packet_workshop.zip</a:t>
            </a:r>
          </a:p>
          <a:p>
            <a:pPr lvl="1">
              <a:buNone/>
            </a:pPr>
            <a:endParaRPr lang="en-US" sz="28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912245"/>
            <a:ext cx="8070185" cy="504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1201003"/>
            <a:ext cx="8245793" cy="4114800"/>
          </a:xfrm>
        </p:spPr>
        <p:txBody>
          <a:bodyPr/>
          <a:lstStyle/>
          <a:p>
            <a:r>
              <a:rPr lang="en-US" dirty="0" smtClean="0"/>
              <a:t>Thanks for your attendance!</a:t>
            </a:r>
          </a:p>
          <a:p>
            <a:endParaRPr lang="en-US" sz="1200" dirty="0" smtClean="0"/>
          </a:p>
          <a:p>
            <a:pPr lvl="1">
              <a:buNone/>
            </a:pPr>
            <a:r>
              <a:rPr lang="en-US" dirty="0" smtClean="0"/>
              <a:t>Shelly Sentyrz</a:t>
            </a:r>
          </a:p>
          <a:p>
            <a:pPr lvl="1">
              <a:buNone/>
            </a:pPr>
            <a:r>
              <a:rPr lang="en-US" dirty="0" smtClean="0">
                <a:hlinkClick r:id="rId2"/>
              </a:rPr>
              <a:t>Shelly.sentyrz@state.mn.us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218-308-2374</a:t>
            </a:r>
          </a:p>
          <a:p>
            <a:pPr lvl="1">
              <a:buNone/>
            </a:pPr>
            <a:endParaRPr lang="en-US" sz="2800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http://www.mngeo.state.mn.us/chouse/elevation/index.html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610436" y="62552"/>
            <a:ext cx="7321157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55343"/>
            <a:ext cx="7772400" cy="4572000"/>
          </a:xfrm>
        </p:spPr>
        <p:txBody>
          <a:bodyPr/>
          <a:lstStyle/>
          <a:p>
            <a:r>
              <a:rPr lang="en-US" sz="3200" dirty="0" smtClean="0"/>
              <a:t>Minnesota Elevation Mapping Project</a:t>
            </a:r>
          </a:p>
          <a:p>
            <a:pPr lvl="1"/>
            <a:r>
              <a:rPr lang="en-US" sz="2800" dirty="0" smtClean="0"/>
              <a:t>Started with a Master Contract competition</a:t>
            </a:r>
          </a:p>
          <a:p>
            <a:pPr lvl="2"/>
            <a:r>
              <a:rPr lang="en-US" sz="2400" dirty="0" smtClean="0"/>
              <a:t>Pre-Certify vendors</a:t>
            </a:r>
          </a:p>
          <a:p>
            <a:pPr lvl="2"/>
            <a:r>
              <a:rPr lang="en-US" sz="2400" dirty="0" smtClean="0"/>
              <a:t>Issue Work Orders with or without competition</a:t>
            </a:r>
          </a:p>
          <a:p>
            <a:pPr lvl="2"/>
            <a:r>
              <a:rPr lang="en-US" sz="2400" dirty="0" smtClean="0"/>
              <a:t>Good for three years</a:t>
            </a:r>
          </a:p>
          <a:p>
            <a:pPr lvl="1"/>
            <a:r>
              <a:rPr lang="en-US" sz="2800" dirty="0" smtClean="0"/>
              <a:t>Flexibility to engage more than one vendor at a time</a:t>
            </a:r>
          </a:p>
          <a:p>
            <a:pPr lvl="1"/>
            <a:r>
              <a:rPr lang="en-US" sz="2800" dirty="0" smtClean="0"/>
              <a:t>Promotes competition and good product pricing</a:t>
            </a:r>
          </a:p>
          <a:p>
            <a:pPr lvl="1"/>
            <a:r>
              <a:rPr lang="en-US" sz="2800" dirty="0" smtClean="0"/>
              <a:t>Same set of specifications across all project areas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32513"/>
            <a:ext cx="7772400" cy="4361543"/>
          </a:xfrm>
        </p:spPr>
        <p:txBody>
          <a:bodyPr/>
          <a:lstStyle/>
          <a:p>
            <a:r>
              <a:rPr lang="en-US" sz="3200" dirty="0" smtClean="0"/>
              <a:t>Minnesota Elevation Mapping Project</a:t>
            </a:r>
          </a:p>
          <a:p>
            <a:pPr lvl="1"/>
            <a:r>
              <a:rPr lang="en-US" sz="2800" dirty="0" smtClean="0"/>
              <a:t>Vendors</a:t>
            </a:r>
          </a:p>
          <a:p>
            <a:pPr lvl="2"/>
            <a:r>
              <a:rPr lang="en-US" sz="2400" dirty="0" smtClean="0"/>
              <a:t>Aerometric  – Sheboygan, WI</a:t>
            </a:r>
          </a:p>
          <a:p>
            <a:pPr lvl="2"/>
            <a:r>
              <a:rPr lang="en-US" sz="2400" dirty="0" err="1" smtClean="0"/>
              <a:t>Fugro</a:t>
            </a:r>
            <a:r>
              <a:rPr lang="en-US" sz="2400" dirty="0" smtClean="0"/>
              <a:t>/Horizons, Rapid City, SD</a:t>
            </a:r>
          </a:p>
          <a:p>
            <a:pPr lvl="2"/>
            <a:r>
              <a:rPr lang="en-US" sz="2400" dirty="0" smtClean="0"/>
              <a:t>Sanborn – Colorado Springs, CO</a:t>
            </a:r>
          </a:p>
          <a:p>
            <a:pPr lvl="2"/>
            <a:r>
              <a:rPr lang="en-US" sz="2400" dirty="0" err="1" smtClean="0"/>
              <a:t>Woolpert</a:t>
            </a:r>
            <a:r>
              <a:rPr lang="en-US" sz="2400" dirty="0" smtClean="0"/>
              <a:t> – Dayton, OH</a:t>
            </a:r>
          </a:p>
          <a:p>
            <a:pPr lvl="1"/>
            <a:r>
              <a:rPr lang="en-US" sz="2800" dirty="0" smtClean="0"/>
              <a:t>All bids were less than the $150/square mile estimates used</a:t>
            </a: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942" y="1114760"/>
            <a:ext cx="3885875" cy="5101771"/>
          </a:xfrm>
        </p:spPr>
        <p:txBody>
          <a:bodyPr/>
          <a:lstStyle/>
          <a:p>
            <a:r>
              <a:rPr lang="en-US" dirty="0" smtClean="0"/>
              <a:t>Project Phases</a:t>
            </a:r>
          </a:p>
          <a:p>
            <a:pPr lvl="1"/>
            <a:r>
              <a:rPr lang="en-US" sz="2400" dirty="0" smtClean="0"/>
              <a:t>MN River Basin</a:t>
            </a:r>
          </a:p>
          <a:p>
            <a:pPr lvl="2"/>
            <a:r>
              <a:rPr lang="en-US" sz="2000" dirty="0" smtClean="0"/>
              <a:t>Aerometric</a:t>
            </a:r>
          </a:p>
          <a:p>
            <a:pPr lvl="1"/>
            <a:r>
              <a:rPr lang="en-US" sz="2400" dirty="0" smtClean="0"/>
              <a:t>MN River Basin (SD)</a:t>
            </a:r>
          </a:p>
          <a:p>
            <a:pPr lvl="2"/>
            <a:r>
              <a:rPr lang="en-US" sz="2000" dirty="0" smtClean="0"/>
              <a:t>Sanborn</a:t>
            </a:r>
          </a:p>
          <a:p>
            <a:pPr lvl="1"/>
            <a:r>
              <a:rPr lang="en-US" sz="2400" dirty="0" smtClean="0"/>
              <a:t>Arrowhead </a:t>
            </a:r>
          </a:p>
          <a:p>
            <a:pPr lvl="2"/>
            <a:r>
              <a:rPr lang="en-US" sz="2000" dirty="0" err="1" smtClean="0"/>
              <a:t>Woolpert</a:t>
            </a:r>
            <a:endParaRPr lang="en-US" sz="2000" dirty="0" smtClean="0"/>
          </a:p>
          <a:p>
            <a:pPr lvl="1"/>
            <a:r>
              <a:rPr lang="en-US" sz="2400" dirty="0" smtClean="0"/>
              <a:t>Metro</a:t>
            </a:r>
          </a:p>
          <a:p>
            <a:pPr lvl="2"/>
            <a:r>
              <a:rPr lang="en-US" sz="2000" dirty="0" err="1" smtClean="0"/>
              <a:t>Fugro</a:t>
            </a:r>
            <a:r>
              <a:rPr lang="en-US" sz="2000" dirty="0" smtClean="0"/>
              <a:t>/Horizons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5086" y="648648"/>
            <a:ext cx="5330106" cy="569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96287"/>
            <a:ext cx="8088086" cy="4763324"/>
          </a:xfrm>
        </p:spPr>
        <p:txBody>
          <a:bodyPr/>
          <a:lstStyle/>
          <a:p>
            <a:r>
              <a:rPr lang="en-US" sz="3200" dirty="0" smtClean="0"/>
              <a:t>Minnesota Elevation Mapping Project</a:t>
            </a:r>
          </a:p>
          <a:p>
            <a:pPr lvl="1"/>
            <a:r>
              <a:rPr lang="en-US" sz="2800" dirty="0" smtClean="0"/>
              <a:t>Started with the </a:t>
            </a:r>
            <a:r>
              <a:rPr lang="en-US" sz="2800" dirty="0" smtClean="0">
                <a:hlinkClick r:id="rId2"/>
              </a:rPr>
              <a:t>USGS LiDAR Base Specifications V13 </a:t>
            </a:r>
            <a:endParaRPr lang="en-US" sz="2800" dirty="0" smtClean="0"/>
          </a:p>
          <a:p>
            <a:pPr lvl="1"/>
            <a:r>
              <a:rPr lang="en-US" sz="2800" dirty="0" smtClean="0"/>
              <a:t>Draft Published February 22, 2010 </a:t>
            </a:r>
          </a:p>
          <a:p>
            <a:pPr lvl="1"/>
            <a:r>
              <a:rPr lang="en-US" sz="2800" dirty="0" smtClean="0"/>
              <a:t>Specifies minimum specifications for Federal and Federally funded LiDAR projects</a:t>
            </a:r>
          </a:p>
          <a:p>
            <a:pPr lvl="2"/>
            <a:r>
              <a:rPr lang="en-US" sz="2400" dirty="0" smtClean="0"/>
              <a:t>Collection</a:t>
            </a:r>
          </a:p>
          <a:p>
            <a:pPr lvl="2"/>
            <a:r>
              <a:rPr lang="en-US" sz="2400" dirty="0" smtClean="0"/>
              <a:t>Data Processing and Handling</a:t>
            </a:r>
          </a:p>
          <a:p>
            <a:pPr lvl="2"/>
            <a:r>
              <a:rPr lang="en-US" sz="2400" dirty="0" smtClean="0"/>
              <a:t>Hydro-Flattening Requirements</a:t>
            </a:r>
          </a:p>
          <a:p>
            <a:pPr lvl="2"/>
            <a:r>
              <a:rPr lang="en-US" sz="2400" dirty="0" smtClean="0"/>
              <a:t>Deliverables</a:t>
            </a:r>
          </a:p>
          <a:p>
            <a:pPr lvl="1"/>
            <a:r>
              <a:rPr lang="en-US" sz="2800" dirty="0" smtClean="0"/>
              <a:t>Some improvements to the spec were made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144" y="818866"/>
            <a:ext cx="7772400" cy="4434114"/>
          </a:xfrm>
        </p:spPr>
        <p:txBody>
          <a:bodyPr/>
          <a:lstStyle/>
          <a:p>
            <a:pPr lvl="1"/>
            <a:r>
              <a:rPr lang="en-US" sz="2800" dirty="0" smtClean="0"/>
              <a:t>Collection Parameters</a:t>
            </a:r>
          </a:p>
          <a:p>
            <a:pPr>
              <a:buNone/>
            </a:pPr>
            <a:endParaRPr lang="en-US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185917" y="2047165"/>
          <a:ext cx="5620602" cy="4448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9240"/>
                <a:gridCol w="1443384"/>
                <a:gridCol w="1367978"/>
              </a:tblGrid>
              <a:tr h="43705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USGS</a:t>
                      </a:r>
                      <a:r>
                        <a:rPr lang="en-US" baseline="0" dirty="0" smtClean="0"/>
                        <a:t> Spec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MN</a:t>
                      </a:r>
                      <a:r>
                        <a:rPr lang="en-US" baseline="0" dirty="0" smtClean="0"/>
                        <a:t> Spec</a:t>
                      </a:r>
                      <a:endParaRPr lang="en-US" dirty="0"/>
                    </a:p>
                  </a:txBody>
                  <a:tcPr/>
                </a:tc>
              </a:tr>
              <a:tr h="437052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Returns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437052">
                <a:tc>
                  <a:txBody>
                    <a:bodyPr/>
                    <a:lstStyle/>
                    <a:p>
                      <a:r>
                        <a:rPr lang="en-US" dirty="0" smtClean="0"/>
                        <a:t>Intensity Values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437052">
                <a:tc>
                  <a:txBody>
                    <a:bodyPr/>
                    <a:lstStyle/>
                    <a:p>
                      <a:r>
                        <a:rPr lang="en-US" dirty="0" smtClean="0"/>
                        <a:t>Nominal Pulse Spacing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 –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1.5</a:t>
                      </a:r>
                      <a:endParaRPr lang="en-US" dirty="0"/>
                    </a:p>
                  </a:txBody>
                  <a:tcPr/>
                </a:tc>
              </a:tr>
              <a:tr h="437052">
                <a:tc>
                  <a:txBody>
                    <a:bodyPr/>
                    <a:lstStyle/>
                    <a:p>
                      <a:r>
                        <a:rPr lang="en-US" dirty="0" smtClean="0"/>
                        <a:t>Max Scan Angle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 degrees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 degrees</a:t>
                      </a:r>
                      <a:endParaRPr lang="en-US" dirty="0"/>
                    </a:p>
                  </a:txBody>
                  <a:tcPr/>
                </a:tc>
              </a:tr>
              <a:tr h="754364">
                <a:tc>
                  <a:txBody>
                    <a:bodyPr/>
                    <a:lstStyle/>
                    <a:p>
                      <a:r>
                        <a:rPr lang="en-US" dirty="0" smtClean="0"/>
                        <a:t>Fundamental Vertical Accuracy (</a:t>
                      </a:r>
                      <a:r>
                        <a:rPr lang="en-US" dirty="0" err="1" smtClean="0"/>
                        <a:t>RMSEz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12.5cm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12.5cm</a:t>
                      </a:r>
                      <a:endParaRPr lang="en-US" dirty="0"/>
                    </a:p>
                  </a:txBody>
                  <a:tcPr/>
                </a:tc>
              </a:tr>
              <a:tr h="754364">
                <a:tc>
                  <a:txBody>
                    <a:bodyPr/>
                    <a:lstStyle/>
                    <a:p>
                      <a:r>
                        <a:rPr lang="en-US" dirty="0" smtClean="0"/>
                        <a:t>Supplemental</a:t>
                      </a:r>
                      <a:r>
                        <a:rPr lang="en-US" baseline="0" dirty="0" smtClean="0"/>
                        <a:t> Vertical Accuracy (</a:t>
                      </a:r>
                      <a:r>
                        <a:rPr lang="en-US" baseline="0" dirty="0" err="1" smtClean="0"/>
                        <a:t>RMSEz</a:t>
                      </a:r>
                      <a:r>
                        <a:rPr lang="en-US" baseline="0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36.6cm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15cm</a:t>
                      </a:r>
                      <a:endParaRPr lang="en-US" dirty="0"/>
                    </a:p>
                  </a:txBody>
                  <a:tcPr/>
                </a:tc>
              </a:tr>
              <a:tr h="754364">
                <a:tc>
                  <a:txBody>
                    <a:bodyPr/>
                    <a:lstStyle/>
                    <a:p>
                      <a:r>
                        <a:rPr lang="en-US" dirty="0" smtClean="0"/>
                        <a:t>Consolidated Vertical</a:t>
                      </a:r>
                      <a:r>
                        <a:rPr lang="en-US" baseline="0" dirty="0" smtClean="0"/>
                        <a:t> Accuracy (</a:t>
                      </a:r>
                      <a:r>
                        <a:rPr lang="en-US" baseline="0" dirty="0" err="1" smtClean="0"/>
                        <a:t>RMSEz</a:t>
                      </a:r>
                      <a:r>
                        <a:rPr lang="en-US" baseline="0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36.6cm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16cm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144" y="968991"/>
            <a:ext cx="7772400" cy="4114800"/>
          </a:xfrm>
        </p:spPr>
        <p:txBody>
          <a:bodyPr/>
          <a:lstStyle/>
          <a:p>
            <a:pPr lvl="1"/>
            <a:r>
              <a:rPr lang="en-US" sz="2800" dirty="0" smtClean="0"/>
              <a:t>Data Processing and Handling</a:t>
            </a:r>
          </a:p>
          <a:p>
            <a:endParaRPr lang="en-US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117678" y="2210937"/>
          <a:ext cx="5647898" cy="3495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9480"/>
                <a:gridCol w="1511471"/>
                <a:gridCol w="2036947"/>
              </a:tblGrid>
              <a:tr h="45242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USGS</a:t>
                      </a:r>
                      <a:r>
                        <a:rPr lang="en-US" baseline="0" dirty="0" smtClean="0"/>
                        <a:t> Spec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MN</a:t>
                      </a:r>
                      <a:r>
                        <a:rPr lang="en-US" baseline="0" dirty="0" smtClean="0"/>
                        <a:t> Spec</a:t>
                      </a:r>
                      <a:endParaRPr lang="en-US" dirty="0"/>
                    </a:p>
                  </a:txBody>
                  <a:tcPr/>
                </a:tc>
              </a:tr>
              <a:tr h="452426">
                <a:tc>
                  <a:txBody>
                    <a:bodyPr/>
                    <a:lstStyle/>
                    <a:p>
                      <a:r>
                        <a:rPr lang="en-US" dirty="0" smtClean="0"/>
                        <a:t>LAS Format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1.2 or 1.3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1.2 or 1.3</a:t>
                      </a:r>
                      <a:endParaRPr lang="en-US" dirty="0"/>
                    </a:p>
                  </a:txBody>
                  <a:tcPr/>
                </a:tc>
              </a:tr>
              <a:tr h="452426">
                <a:tc>
                  <a:txBody>
                    <a:bodyPr/>
                    <a:lstStyle/>
                    <a:p>
                      <a:r>
                        <a:rPr lang="en-US" dirty="0" smtClean="0"/>
                        <a:t>GPS Times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Adjusted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Adjusted</a:t>
                      </a:r>
                      <a:endParaRPr lang="en-US" dirty="0"/>
                    </a:p>
                  </a:txBody>
                  <a:tcPr/>
                </a:tc>
              </a:tr>
              <a:tr h="452426">
                <a:tc>
                  <a:txBody>
                    <a:bodyPr/>
                    <a:lstStyle/>
                    <a:p>
                      <a:r>
                        <a:rPr lang="en-US" dirty="0" smtClean="0"/>
                        <a:t>Horizontal Datum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NAD83 HARN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NAD83 HARN</a:t>
                      </a:r>
                      <a:endParaRPr lang="en-US" dirty="0"/>
                    </a:p>
                  </a:txBody>
                  <a:tcPr/>
                </a:tc>
              </a:tr>
              <a:tr h="452426">
                <a:tc>
                  <a:txBody>
                    <a:bodyPr/>
                    <a:lstStyle/>
                    <a:p>
                      <a:r>
                        <a:rPr lang="en-US" dirty="0" smtClean="0"/>
                        <a:t>Vertical Datum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NAVD88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NAVD88</a:t>
                      </a:r>
                      <a:endParaRPr lang="en-US" dirty="0"/>
                    </a:p>
                  </a:txBody>
                  <a:tcPr/>
                </a:tc>
              </a:tr>
              <a:tr h="780899">
                <a:tc>
                  <a:txBody>
                    <a:bodyPr/>
                    <a:lstStyle/>
                    <a:p>
                      <a:r>
                        <a:rPr lang="en-US" dirty="0" smtClean="0"/>
                        <a:t>Coordinate</a:t>
                      </a:r>
                      <a:r>
                        <a:rPr lang="en-US" baseline="0" dirty="0" smtClean="0"/>
                        <a:t> Reference System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UTM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UTM Zone 15</a:t>
                      </a:r>
                      <a:endParaRPr lang="en-US" dirty="0"/>
                    </a:p>
                  </a:txBody>
                  <a:tcPr/>
                </a:tc>
              </a:tr>
              <a:tr h="452426">
                <a:tc>
                  <a:txBody>
                    <a:bodyPr/>
                    <a:lstStyle/>
                    <a:p>
                      <a:r>
                        <a:rPr lang="en-US" dirty="0" smtClean="0"/>
                        <a:t>Tiling scheme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Varies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1/16</a:t>
                      </a:r>
                      <a:r>
                        <a:rPr lang="en-US" baseline="0" dirty="0" smtClean="0"/>
                        <a:t> USGS 24k Quad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29063"/>
            <a:ext cx="7772400" cy="4114800"/>
          </a:xfrm>
        </p:spPr>
        <p:txBody>
          <a:bodyPr/>
          <a:lstStyle/>
          <a:p>
            <a:pPr lvl="1"/>
            <a:r>
              <a:rPr lang="en-US" sz="2800" dirty="0" smtClean="0"/>
              <a:t>Hydro-Flattening Requirements</a:t>
            </a:r>
          </a:p>
          <a:p>
            <a:pPr lvl="2"/>
            <a:r>
              <a:rPr lang="en-US" sz="2400" dirty="0" smtClean="0"/>
              <a:t>Only applies to DEMs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963118" y="2674961"/>
          <a:ext cx="5897992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2759"/>
                <a:gridCol w="1822215"/>
                <a:gridCol w="2093018"/>
              </a:tblGrid>
              <a:tr h="32495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USGS</a:t>
                      </a:r>
                      <a:r>
                        <a:rPr lang="en-US" baseline="0" dirty="0" smtClean="0"/>
                        <a:t> Spec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MN</a:t>
                      </a:r>
                      <a:r>
                        <a:rPr lang="en-US" baseline="0" dirty="0" smtClean="0"/>
                        <a:t> Spec</a:t>
                      </a:r>
                      <a:endParaRPr lang="en-US" dirty="0"/>
                    </a:p>
                  </a:txBody>
                  <a:tcPr/>
                </a:tc>
              </a:tr>
              <a:tr h="324958">
                <a:tc>
                  <a:txBody>
                    <a:bodyPr/>
                    <a:lstStyle/>
                    <a:p>
                      <a:r>
                        <a:rPr lang="en-US" dirty="0" smtClean="0"/>
                        <a:t>Lakes and Ponds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~2</a:t>
                      </a:r>
                      <a:r>
                        <a:rPr lang="en-US" baseline="0" dirty="0" smtClean="0"/>
                        <a:t> acres or greater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acres or greater</a:t>
                      </a:r>
                      <a:endParaRPr lang="en-US" dirty="0"/>
                    </a:p>
                  </a:txBody>
                  <a:tcPr/>
                </a:tc>
              </a:tr>
              <a:tr h="560887">
                <a:tc>
                  <a:txBody>
                    <a:bodyPr/>
                    <a:lstStyle/>
                    <a:p>
                      <a:r>
                        <a:rPr lang="en-US" dirty="0" smtClean="0"/>
                        <a:t>Inland</a:t>
                      </a:r>
                      <a:r>
                        <a:rPr lang="en-US" baseline="0" dirty="0" smtClean="0"/>
                        <a:t> Streams and Rivers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100’ nominal</a:t>
                      </a:r>
                      <a:r>
                        <a:rPr lang="en-US" baseline="0" dirty="0" smtClean="0"/>
                        <a:t> width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100’ nominal width</a:t>
                      </a:r>
                      <a:endParaRPr lang="en-US" dirty="0"/>
                    </a:p>
                  </a:txBody>
                  <a:tcPr/>
                </a:tc>
              </a:tr>
              <a:tr h="324958">
                <a:tc>
                  <a:txBody>
                    <a:bodyPr/>
                    <a:lstStyle/>
                    <a:p>
                      <a:r>
                        <a:rPr lang="en-US" dirty="0" smtClean="0"/>
                        <a:t>Lake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Flattening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Flat and level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Flat and Level</a:t>
                      </a:r>
                      <a:endParaRPr lang="en-US" dirty="0"/>
                    </a:p>
                  </a:txBody>
                  <a:tcPr/>
                </a:tc>
              </a:tr>
              <a:tr h="1052458">
                <a:tc>
                  <a:txBody>
                    <a:bodyPr/>
                    <a:lstStyle/>
                    <a:p>
                      <a:r>
                        <a:rPr lang="en-US" dirty="0" smtClean="0"/>
                        <a:t>River Flattening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Flat and Level bank to bank,</a:t>
                      </a:r>
                      <a:r>
                        <a:rPr lang="en-US" baseline="0" dirty="0" smtClean="0"/>
                        <a:t> gradient to follow stream direction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Flat and Level bank to bank,</a:t>
                      </a:r>
                      <a:r>
                        <a:rPr lang="en-US" baseline="0" dirty="0" smtClean="0"/>
                        <a:t> gradient to follow stream direction</a:t>
                      </a:r>
                      <a:endParaRPr lang="en-US" dirty="0" smtClean="0"/>
                    </a:p>
                  </a:txBody>
                  <a:tcPr/>
                </a:tc>
              </a:tr>
              <a:tr h="324958">
                <a:tc>
                  <a:txBody>
                    <a:bodyPr/>
                    <a:lstStyle/>
                    <a:p>
                      <a:r>
                        <a:rPr lang="en-US" dirty="0" smtClean="0"/>
                        <a:t>Feature 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3D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59809"/>
            <a:ext cx="7772400" cy="4114800"/>
          </a:xfrm>
        </p:spPr>
        <p:txBody>
          <a:bodyPr/>
          <a:lstStyle/>
          <a:p>
            <a:pPr lvl="1"/>
            <a:r>
              <a:rPr lang="en-US" sz="2800" dirty="0" smtClean="0"/>
              <a:t>Deliverables</a:t>
            </a:r>
          </a:p>
          <a:p>
            <a:endParaRPr lang="en-US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077872" y="1691640"/>
          <a:ext cx="5892420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343"/>
                <a:gridCol w="1829937"/>
                <a:gridCol w="1964140"/>
              </a:tblGrid>
              <a:tr h="34527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USGS</a:t>
                      </a:r>
                      <a:r>
                        <a:rPr lang="en-US" baseline="0" dirty="0" smtClean="0"/>
                        <a:t> Spec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MN</a:t>
                      </a:r>
                      <a:r>
                        <a:rPr lang="en-US" baseline="0" dirty="0" smtClean="0"/>
                        <a:t> Spec</a:t>
                      </a:r>
                      <a:endParaRPr lang="en-US" dirty="0"/>
                    </a:p>
                  </a:txBody>
                  <a:tcPr/>
                </a:tc>
              </a:tr>
              <a:tr h="77686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Metadata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Collection</a:t>
                      </a:r>
                      <a:r>
                        <a:rPr lang="en-US" sz="1600" baseline="0" dirty="0" smtClean="0"/>
                        <a:t>, Survey, Processing and QA/QC reports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Collection</a:t>
                      </a:r>
                      <a:r>
                        <a:rPr lang="en-US" sz="1600" baseline="0" dirty="0" smtClean="0"/>
                        <a:t>, Survey, Processing and QA/QC reports</a:t>
                      </a:r>
                      <a:endParaRPr lang="en-US" sz="1600" dirty="0" smtClean="0"/>
                    </a:p>
                  </a:txBody>
                  <a:tcPr/>
                </a:tc>
              </a:tr>
              <a:tr h="31650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Point Cloud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Raw</a:t>
                      </a:r>
                      <a:r>
                        <a:rPr lang="en-US" sz="1600" baseline="0" dirty="0" smtClean="0"/>
                        <a:t> and classified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Raw and Classified</a:t>
                      </a:r>
                      <a:endParaRPr lang="en-US" sz="1600" dirty="0"/>
                    </a:p>
                  </a:txBody>
                  <a:tcPr/>
                </a:tc>
              </a:tr>
              <a:tr h="230182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Classifications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1400" dirty="0" smtClean="0"/>
                        <a:t>1 Processed but unclassified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1400" dirty="0" smtClean="0"/>
                        <a:t>2 Bare earth ground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1400" dirty="0" smtClean="0"/>
                        <a:t>7 Noise (low or high)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1400" dirty="0" smtClean="0"/>
                        <a:t>9 Water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1400" dirty="0" smtClean="0"/>
                        <a:t>10</a:t>
                      </a:r>
                      <a:r>
                        <a:rPr lang="en-US" sz="1400" baseline="0" dirty="0" smtClean="0"/>
                        <a:t> – Breakline Proximity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1400" baseline="0" dirty="0" smtClean="0"/>
                        <a:t>11 - Withheld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1400" dirty="0" smtClean="0"/>
                        <a:t>1 - Processed but unclassified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1400" dirty="0" smtClean="0"/>
                        <a:t>2 - Bare earth ground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1400" dirty="0" smtClean="0"/>
                        <a:t>4 – Vegetation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1400" dirty="0" smtClean="0"/>
                        <a:t>6 - Buildings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1400" dirty="0" smtClean="0"/>
                        <a:t>7 - Noise (low or high)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1400" dirty="0" smtClean="0"/>
                        <a:t>8 – Mass Points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1400" dirty="0" smtClean="0"/>
                        <a:t>9 - Water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1400" dirty="0" smtClean="0"/>
                        <a:t>10</a:t>
                      </a:r>
                      <a:r>
                        <a:rPr lang="en-US" sz="1400" baseline="0" dirty="0" smtClean="0"/>
                        <a:t> – Breakline Proximity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1400" baseline="0" dirty="0" smtClean="0"/>
                        <a:t>11 – Withheld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en-US" sz="1400" baseline="0" dirty="0" smtClean="0"/>
                        <a:t>14 – Bridge Decks</a:t>
                      </a:r>
                      <a:endParaRPr lang="en-US" sz="1400" dirty="0" smtClean="0"/>
                    </a:p>
                  </a:txBody>
                  <a:tcPr/>
                </a:tc>
              </a:tr>
              <a:tr h="31650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Bare Earth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YES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YES</a:t>
                      </a:r>
                    </a:p>
                  </a:txBody>
                  <a:tcPr/>
                </a:tc>
              </a:tr>
              <a:tr h="31650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Edge of Water Breaklines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YES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YES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18592-E9C8-48DB-8D68-3FFB3AECA35D}" type="datetime1">
              <a:rPr lang="en-US"/>
              <a:pPr/>
              <a:t>10/5/2011</a:t>
            </a:fld>
            <a:endParaRPr lang="en-US"/>
          </a:p>
        </p:txBody>
      </p:sp>
      <p:sp>
        <p:nvSpPr>
          <p:cNvPr id="979971" name="Rectangle 2051"/>
          <p:cNvSpPr>
            <a:spLocks noGrp="1" noChangeArrowheads="1"/>
          </p:cNvSpPr>
          <p:nvPr>
            <p:ph type="body" idx="1"/>
          </p:nvPr>
        </p:nvSpPr>
        <p:spPr>
          <a:xfrm>
            <a:off x="1206500" y="1640006"/>
            <a:ext cx="7251700" cy="4114800"/>
          </a:xfrm>
        </p:spPr>
        <p:txBody>
          <a:bodyPr/>
          <a:lstStyle/>
          <a:p>
            <a:r>
              <a:rPr lang="en-US" sz="4000" dirty="0"/>
              <a:t>Welcome and Introductions</a:t>
            </a:r>
          </a:p>
          <a:p>
            <a:pPr>
              <a:buFont typeface="Wingdings" pitchFamily="2" charset="2"/>
              <a:buNone/>
            </a:pPr>
            <a:endParaRPr lang="en-US" sz="1200" dirty="0"/>
          </a:p>
          <a:p>
            <a:pPr lvl="1"/>
            <a:r>
              <a:rPr lang="en-US" sz="3600" dirty="0"/>
              <a:t>Who am I</a:t>
            </a:r>
          </a:p>
          <a:p>
            <a:pPr lvl="1"/>
            <a:r>
              <a:rPr lang="en-US" sz="3600" dirty="0" smtClean="0"/>
              <a:t>Who </a:t>
            </a:r>
            <a:r>
              <a:rPr lang="en-US" sz="3600" dirty="0"/>
              <a:t>are you</a:t>
            </a:r>
            <a:r>
              <a:rPr lang="en-US" sz="3600" dirty="0" smtClean="0"/>
              <a:t>?</a:t>
            </a:r>
          </a:p>
          <a:p>
            <a:pPr lvl="1"/>
            <a:r>
              <a:rPr lang="en-US" sz="3600" dirty="0" smtClean="0"/>
              <a:t>What is your experience with elevation data?</a:t>
            </a:r>
          </a:p>
          <a:p>
            <a:pPr lvl="1"/>
            <a:endParaRPr lang="en-US" sz="3600" dirty="0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760562" y="62552"/>
            <a:ext cx="6697638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82639"/>
            <a:ext cx="7772400" cy="4114800"/>
          </a:xfrm>
        </p:spPr>
        <p:txBody>
          <a:bodyPr/>
          <a:lstStyle/>
          <a:p>
            <a:r>
              <a:rPr lang="en-US" sz="3200" dirty="0" smtClean="0"/>
              <a:t>Data Deliverables</a:t>
            </a:r>
          </a:p>
          <a:p>
            <a:pPr lvl="1"/>
            <a:r>
              <a:rPr lang="en-US" sz="2800" dirty="0" smtClean="0"/>
              <a:t>All data are delivered in tiles based on 1/16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of a USGS 1:24,000 scale quadrangle</a:t>
            </a:r>
          </a:p>
          <a:p>
            <a:pPr lvl="1"/>
            <a:r>
              <a:rPr lang="en-US" sz="2800" dirty="0" smtClean="0"/>
              <a:t>Roughly 3.25 square miles</a:t>
            </a:r>
          </a:p>
          <a:p>
            <a:pPr lvl="1"/>
            <a:r>
              <a:rPr lang="en-US" sz="2800" dirty="0" smtClean="0"/>
              <a:t>DNR_QQQ_ID – Tile name field</a:t>
            </a:r>
          </a:p>
          <a:p>
            <a:pPr lvl="1"/>
            <a:r>
              <a:rPr lang="en-US" sz="2800" dirty="0" smtClean="0"/>
              <a:t>A good balance between file size and area</a:t>
            </a:r>
          </a:p>
          <a:p>
            <a:pPr lvl="2"/>
            <a:r>
              <a:rPr lang="en-US" sz="2400" dirty="0" smtClean="0"/>
              <a:t>Average LAS file size = 291 </a:t>
            </a:r>
            <a:r>
              <a:rPr lang="en-US" sz="2400" dirty="0" err="1" smtClean="0"/>
              <a:t>mb</a:t>
            </a:r>
            <a:endParaRPr lang="en-US" sz="2400" dirty="0" smtClean="0"/>
          </a:p>
          <a:p>
            <a:pPr lvl="2"/>
            <a:r>
              <a:rPr lang="en-US" sz="2400" dirty="0" smtClean="0"/>
              <a:t>Average GDB file size = 5.6 </a:t>
            </a:r>
            <a:r>
              <a:rPr lang="en-US" sz="2400" dirty="0" err="1" smtClean="0"/>
              <a:t>mb</a:t>
            </a:r>
            <a:endParaRPr lang="en-US" sz="24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 dirty="0"/>
          </a:p>
        </p:txBody>
      </p:sp>
      <p:pic>
        <p:nvPicPr>
          <p:cNvPr id="7" name="Picture 6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05469"/>
            <a:ext cx="3020352" cy="4114800"/>
          </a:xfrm>
        </p:spPr>
        <p:txBody>
          <a:bodyPr/>
          <a:lstStyle/>
          <a:p>
            <a:r>
              <a:rPr lang="en-US" dirty="0" smtClean="0"/>
              <a:t>Tile scheme</a:t>
            </a:r>
          </a:p>
          <a:p>
            <a:pPr lvl="1"/>
            <a:r>
              <a:rPr lang="en-US" dirty="0" smtClean="0"/>
              <a:t>16 tiles per 24K quadrangle</a:t>
            </a:r>
          </a:p>
          <a:p>
            <a:pPr lvl="1"/>
            <a:r>
              <a:rPr lang="en-US" dirty="0" smtClean="0"/>
              <a:t>Data must fill tile – no partials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6152" y="759891"/>
            <a:ext cx="4264141" cy="5854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99565"/>
            <a:ext cx="5991538" cy="624435"/>
          </a:xfrm>
        </p:spPr>
        <p:txBody>
          <a:bodyPr/>
          <a:lstStyle/>
          <a:p>
            <a:r>
              <a:rPr lang="en-US" dirty="0" smtClean="0"/>
              <a:t>The Workflow…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6" name="Snip Single Corner Rectangle 5"/>
          <p:cNvSpPr/>
          <p:nvPr/>
        </p:nvSpPr>
        <p:spPr bwMode="auto">
          <a:xfrm>
            <a:off x="1835366" y="2246036"/>
            <a:ext cx="2508707" cy="1104067"/>
          </a:xfrm>
          <a:prstGeom prst="snip1Rect">
            <a:avLst/>
          </a:prstGeom>
          <a:solidFill>
            <a:schemeClr val="tx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</a:rPr>
              <a:t>Hard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</a:rPr>
              <a:t> Drive of LAS and Geodatabase Tiles Received</a:t>
            </a:r>
          </a:p>
        </p:txBody>
      </p:sp>
      <p:sp>
        <p:nvSpPr>
          <p:cNvPr id="7" name="Snip Single Corner Rectangle 6"/>
          <p:cNvSpPr/>
          <p:nvPr/>
        </p:nvSpPr>
        <p:spPr bwMode="auto">
          <a:xfrm>
            <a:off x="5044194" y="2136676"/>
            <a:ext cx="2508707" cy="769501"/>
          </a:xfrm>
          <a:prstGeom prst="snip1Rect">
            <a:avLst/>
          </a:prstGeom>
          <a:solidFill>
            <a:schemeClr val="tx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</a:rPr>
              <a:t>Merging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</a:rPr>
              <a:t> of tiled data into composite datasets</a:t>
            </a:r>
          </a:p>
        </p:txBody>
      </p:sp>
      <p:sp>
        <p:nvSpPr>
          <p:cNvPr id="8" name="Snip Single Corner Rectangle 7"/>
          <p:cNvSpPr/>
          <p:nvPr/>
        </p:nvSpPr>
        <p:spPr bwMode="auto">
          <a:xfrm>
            <a:off x="1835366" y="5534573"/>
            <a:ext cx="2508707" cy="769501"/>
          </a:xfrm>
          <a:prstGeom prst="snip1Rect">
            <a:avLst/>
          </a:prstGeom>
          <a:solidFill>
            <a:schemeClr val="tx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</a:rPr>
              <a:t>Creation of Derived Products for all Tiles</a:t>
            </a:r>
            <a:endParaRPr kumimoji="0" lang="en-US" sz="2000" b="0" i="0" u="none" strike="noStrike" cap="none" normalizeH="0" dirty="0" smtClean="0">
              <a:ln>
                <a:noFill/>
              </a:ln>
              <a:solidFill>
                <a:schemeClr val="bg2"/>
              </a:solidFill>
              <a:effectLst/>
              <a:latin typeface="Arial Narrow" pitchFamily="34" charset="0"/>
            </a:endParaRPr>
          </a:p>
        </p:txBody>
      </p:sp>
      <p:sp>
        <p:nvSpPr>
          <p:cNvPr id="9" name="Snip Single Corner Rectangle 8"/>
          <p:cNvSpPr/>
          <p:nvPr/>
        </p:nvSpPr>
        <p:spPr bwMode="auto">
          <a:xfrm>
            <a:off x="1835366" y="4647547"/>
            <a:ext cx="2508707" cy="769501"/>
          </a:xfrm>
          <a:prstGeom prst="snip1Rect">
            <a:avLst/>
          </a:prstGeom>
          <a:solidFill>
            <a:schemeClr val="tx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 smtClean="0">
                <a:solidFill>
                  <a:schemeClr val="bg2"/>
                </a:solidFill>
              </a:rPr>
              <a:t>Vertical Accuracy Evaluation</a:t>
            </a:r>
            <a:endParaRPr kumimoji="0" lang="en-US" sz="2000" b="0" i="0" u="none" strike="noStrike" cap="none" normalizeH="0" dirty="0" smtClean="0">
              <a:ln>
                <a:noFill/>
              </a:ln>
              <a:solidFill>
                <a:schemeClr val="bg2"/>
              </a:solidFill>
              <a:effectLst/>
              <a:latin typeface="Arial Narrow" pitchFamily="34" charset="0"/>
            </a:endParaRPr>
          </a:p>
        </p:txBody>
      </p:sp>
      <p:sp>
        <p:nvSpPr>
          <p:cNvPr id="10" name="Snip Single Corner Rectangle 9"/>
          <p:cNvSpPr/>
          <p:nvPr/>
        </p:nvSpPr>
        <p:spPr bwMode="auto">
          <a:xfrm>
            <a:off x="1835366" y="3447704"/>
            <a:ext cx="2508707" cy="1104067"/>
          </a:xfrm>
          <a:prstGeom prst="snip1Rect">
            <a:avLst/>
          </a:prstGeom>
          <a:solidFill>
            <a:schemeClr val="tx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</a:rPr>
              <a:t>Data Check-in and initial validation for file completeness</a:t>
            </a:r>
            <a:endParaRPr kumimoji="0" lang="en-US" sz="2000" b="0" i="0" u="none" strike="noStrike" cap="none" normalizeH="0" dirty="0" smtClean="0">
              <a:ln>
                <a:noFill/>
              </a:ln>
              <a:solidFill>
                <a:schemeClr val="bg2"/>
              </a:solidFill>
              <a:effectLst/>
              <a:latin typeface="Arial Narrow" pitchFamily="34" charset="0"/>
            </a:endParaRPr>
          </a:p>
        </p:txBody>
      </p:sp>
      <p:sp>
        <p:nvSpPr>
          <p:cNvPr id="11" name="Snip Single Corner Rectangle 10"/>
          <p:cNvSpPr/>
          <p:nvPr/>
        </p:nvSpPr>
        <p:spPr bwMode="auto">
          <a:xfrm>
            <a:off x="5044194" y="3447704"/>
            <a:ext cx="2508707" cy="1104067"/>
          </a:xfrm>
          <a:prstGeom prst="snip1Rect">
            <a:avLst/>
          </a:prstGeom>
          <a:solidFill>
            <a:schemeClr val="tx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</a:rPr>
              <a:t>Visual Review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</a:rPr>
              <a:t> and Evaluation of Composit</a:t>
            </a:r>
            <a:r>
              <a:rPr lang="en-US" sz="2000" dirty="0" smtClean="0">
                <a:solidFill>
                  <a:schemeClr val="bg2"/>
                </a:solidFill>
              </a:rPr>
              <a:t>e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</a:rPr>
              <a:t>products</a:t>
            </a:r>
          </a:p>
        </p:txBody>
      </p:sp>
      <p:sp>
        <p:nvSpPr>
          <p:cNvPr id="12" name="Snip Single Corner Rectangle 11"/>
          <p:cNvSpPr/>
          <p:nvPr/>
        </p:nvSpPr>
        <p:spPr bwMode="auto">
          <a:xfrm>
            <a:off x="5044194" y="5534573"/>
            <a:ext cx="2508707" cy="769501"/>
          </a:xfrm>
          <a:prstGeom prst="snip1Rect">
            <a:avLst/>
          </a:prstGeom>
          <a:solidFill>
            <a:schemeClr val="tx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</a:rPr>
              <a:t>Delivery to County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</a:rPr>
              <a:t> Partner</a:t>
            </a:r>
          </a:p>
        </p:txBody>
      </p:sp>
      <p:sp>
        <p:nvSpPr>
          <p:cNvPr id="13" name="Snip Single Corner Rectangle 12"/>
          <p:cNvSpPr/>
          <p:nvPr/>
        </p:nvSpPr>
        <p:spPr bwMode="auto">
          <a:xfrm>
            <a:off x="5044194" y="4647547"/>
            <a:ext cx="2508707" cy="769501"/>
          </a:xfrm>
          <a:prstGeom prst="snip1Rect">
            <a:avLst/>
          </a:prstGeom>
          <a:solidFill>
            <a:schemeClr val="tx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</a:rPr>
              <a:t>Publication to lidar.dnr.state.mn.us</a:t>
            </a:r>
            <a:endParaRPr kumimoji="0" lang="en-US" sz="2000" b="0" i="0" u="none" strike="noStrike" cap="none" normalizeH="0" dirty="0" smtClean="0">
              <a:ln>
                <a:noFill/>
              </a:ln>
              <a:solidFill>
                <a:schemeClr val="bg2"/>
              </a:solidFill>
              <a:effectLst/>
              <a:latin typeface="Arial Narrow" pitchFamily="34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>
            <a:off x="685800" y="-412694"/>
            <a:ext cx="914400" cy="9144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Elbow Connector 18"/>
          <p:cNvCxnSpPr>
            <a:stCxn id="6" idx="1"/>
            <a:endCxn id="10" idx="2"/>
          </p:cNvCxnSpPr>
          <p:nvPr/>
        </p:nvCxnSpPr>
        <p:spPr bwMode="auto">
          <a:xfrm rot="5400000">
            <a:off x="2137726" y="3047743"/>
            <a:ext cx="649635" cy="1254354"/>
          </a:xfrm>
          <a:prstGeom prst="bentConnector4">
            <a:avLst>
              <a:gd name="adj1" fmla="val 7512"/>
              <a:gd name="adj2" fmla="val 130193"/>
            </a:avLst>
          </a:prstGeom>
          <a:solidFill>
            <a:schemeClr val="accent1"/>
          </a:solidFill>
          <a:ln w="635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Shape 22"/>
          <p:cNvCxnSpPr>
            <a:stCxn id="10" idx="1"/>
            <a:endCxn id="9" idx="2"/>
          </p:cNvCxnSpPr>
          <p:nvPr/>
        </p:nvCxnSpPr>
        <p:spPr bwMode="auto">
          <a:xfrm rot="5400000">
            <a:off x="2222280" y="4164857"/>
            <a:ext cx="480527" cy="1254354"/>
          </a:xfrm>
          <a:prstGeom prst="bentConnector4">
            <a:avLst>
              <a:gd name="adj1" fmla="val 9966"/>
              <a:gd name="adj2" fmla="val 130193"/>
            </a:avLst>
          </a:prstGeom>
          <a:solidFill>
            <a:schemeClr val="accent1"/>
          </a:solidFill>
          <a:ln w="635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Shape 24"/>
          <p:cNvCxnSpPr>
            <a:stCxn id="9" idx="1"/>
            <a:endCxn id="8" idx="2"/>
          </p:cNvCxnSpPr>
          <p:nvPr/>
        </p:nvCxnSpPr>
        <p:spPr bwMode="auto">
          <a:xfrm rot="5400000">
            <a:off x="2211405" y="5041009"/>
            <a:ext cx="502276" cy="1254354"/>
          </a:xfrm>
          <a:prstGeom prst="bentConnector4">
            <a:avLst>
              <a:gd name="adj1" fmla="val 11699"/>
              <a:gd name="adj2" fmla="val 132369"/>
            </a:avLst>
          </a:prstGeom>
          <a:solidFill>
            <a:schemeClr val="accent1"/>
          </a:solidFill>
          <a:ln w="635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Elbow Connector 26"/>
          <p:cNvCxnSpPr>
            <a:stCxn id="8" idx="0"/>
            <a:endCxn id="7" idx="2"/>
          </p:cNvCxnSpPr>
          <p:nvPr/>
        </p:nvCxnSpPr>
        <p:spPr bwMode="auto">
          <a:xfrm flipV="1">
            <a:off x="4344073" y="2521427"/>
            <a:ext cx="700121" cy="3397897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635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9" name="Elbow Connector 28"/>
          <p:cNvCxnSpPr>
            <a:stCxn id="7" idx="1"/>
            <a:endCxn id="11" idx="2"/>
          </p:cNvCxnSpPr>
          <p:nvPr/>
        </p:nvCxnSpPr>
        <p:spPr bwMode="auto">
          <a:xfrm rot="5400000">
            <a:off x="5124591" y="2825780"/>
            <a:ext cx="1093561" cy="1254354"/>
          </a:xfrm>
          <a:prstGeom prst="bentConnector4">
            <a:avLst>
              <a:gd name="adj1" fmla="val 24760"/>
              <a:gd name="adj2" fmla="val 138898"/>
            </a:avLst>
          </a:prstGeom>
          <a:solidFill>
            <a:schemeClr val="accent1"/>
          </a:solidFill>
          <a:ln w="635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1" name="Elbow Connector 30"/>
          <p:cNvCxnSpPr>
            <a:stCxn id="11" idx="1"/>
            <a:endCxn id="13" idx="2"/>
          </p:cNvCxnSpPr>
          <p:nvPr/>
        </p:nvCxnSpPr>
        <p:spPr bwMode="auto">
          <a:xfrm rot="5400000">
            <a:off x="5431108" y="4164857"/>
            <a:ext cx="480527" cy="1254354"/>
          </a:xfrm>
          <a:prstGeom prst="bentConnector4">
            <a:avLst>
              <a:gd name="adj1" fmla="val 9966"/>
              <a:gd name="adj2" fmla="val 138898"/>
            </a:avLst>
          </a:prstGeom>
          <a:solidFill>
            <a:schemeClr val="accent1"/>
          </a:solidFill>
          <a:ln w="635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3" name="Elbow Connector 32"/>
          <p:cNvCxnSpPr>
            <a:stCxn id="13" idx="1"/>
            <a:endCxn id="12" idx="2"/>
          </p:cNvCxnSpPr>
          <p:nvPr/>
        </p:nvCxnSpPr>
        <p:spPr bwMode="auto">
          <a:xfrm rot="5400000">
            <a:off x="5420233" y="5041009"/>
            <a:ext cx="502276" cy="1254354"/>
          </a:xfrm>
          <a:prstGeom prst="bentConnector4">
            <a:avLst>
              <a:gd name="adj1" fmla="val 11699"/>
              <a:gd name="adj2" fmla="val 136722"/>
            </a:avLst>
          </a:prstGeom>
          <a:solidFill>
            <a:schemeClr val="accent1"/>
          </a:solidFill>
          <a:ln w="635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74760" name="Picture 8" descr="C:\Documents and Settings\tiloesch.000\Local Settings\Temporary Internet Files\Content.IE5\RYW0AF20\MM900040938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5828" y="763320"/>
            <a:ext cx="1780862" cy="1385115"/>
          </a:xfrm>
          <a:prstGeom prst="rect">
            <a:avLst/>
          </a:prstGeom>
          <a:noFill/>
        </p:spPr>
      </p:pic>
      <p:sp>
        <p:nvSpPr>
          <p:cNvPr id="24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23582"/>
            <a:ext cx="7772400" cy="4397829"/>
          </a:xfrm>
        </p:spPr>
        <p:txBody>
          <a:bodyPr/>
          <a:lstStyle/>
          <a:p>
            <a:r>
              <a:rPr lang="en-US" sz="3200" dirty="0" smtClean="0"/>
              <a:t>The QA/QC Process</a:t>
            </a:r>
          </a:p>
          <a:p>
            <a:pPr lvl="1"/>
            <a:r>
              <a:rPr lang="en-US" sz="2800" dirty="0" smtClean="0"/>
              <a:t>All data are subjected to considerable quality assurance and quality control measures</a:t>
            </a:r>
          </a:p>
          <a:p>
            <a:pPr lvl="2"/>
            <a:r>
              <a:rPr lang="en-US" sz="2400" dirty="0" smtClean="0"/>
              <a:t>Check-in	</a:t>
            </a:r>
          </a:p>
          <a:p>
            <a:pPr lvl="3"/>
            <a:r>
              <a:rPr lang="en-US" sz="2000" dirty="0" smtClean="0"/>
              <a:t>File and Feature Class presence/absence </a:t>
            </a:r>
          </a:p>
          <a:p>
            <a:pPr lvl="3"/>
            <a:r>
              <a:rPr lang="en-US" sz="2000" dirty="0" smtClean="0"/>
              <a:t>Valid Tiles</a:t>
            </a:r>
          </a:p>
          <a:p>
            <a:pPr lvl="3"/>
            <a:r>
              <a:rPr lang="en-US" sz="2000" dirty="0" smtClean="0"/>
              <a:t>Proper tile names</a:t>
            </a:r>
          </a:p>
          <a:p>
            <a:pPr lvl="2"/>
            <a:r>
              <a:rPr lang="en-US" sz="2400" dirty="0" smtClean="0"/>
              <a:t>Tile-Index creation</a:t>
            </a:r>
          </a:p>
          <a:p>
            <a:pPr lvl="2"/>
            <a:r>
              <a:rPr lang="en-US" sz="2400" dirty="0" smtClean="0"/>
              <a:t>DEM file validation</a:t>
            </a:r>
          </a:p>
          <a:p>
            <a:pPr lvl="3"/>
            <a:r>
              <a:rPr lang="en-US" sz="2000" dirty="0" smtClean="0"/>
              <a:t>Ensure proper flattening and referencing</a:t>
            </a:r>
          </a:p>
          <a:p>
            <a:pPr lvl="2"/>
            <a:r>
              <a:rPr lang="en-US" sz="2400" dirty="0" smtClean="0"/>
              <a:t>Derived Product Generation</a:t>
            </a:r>
          </a:p>
          <a:p>
            <a:pPr lvl="2"/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85800" y="887104"/>
            <a:ext cx="3995382" cy="5437496"/>
          </a:xfrm>
        </p:spPr>
        <p:txBody>
          <a:bodyPr/>
          <a:lstStyle/>
          <a:p>
            <a:r>
              <a:rPr lang="en-US" sz="3200" dirty="0" smtClean="0"/>
              <a:t>Step by Step Checklist</a:t>
            </a:r>
          </a:p>
          <a:p>
            <a:pPr lvl="1"/>
            <a:r>
              <a:rPr lang="en-US" sz="2800" dirty="0" smtClean="0"/>
              <a:t>Helps with consistency</a:t>
            </a:r>
          </a:p>
          <a:p>
            <a:pPr lvl="1"/>
            <a:r>
              <a:rPr lang="en-US" sz="2800" dirty="0" smtClean="0"/>
              <a:t>Allows for distribution of effort</a:t>
            </a:r>
          </a:p>
          <a:p>
            <a:pPr lvl="1"/>
            <a:r>
              <a:rPr lang="en-US" sz="2800" dirty="0" smtClean="0"/>
              <a:t>Ensures consistency of validation</a:t>
            </a:r>
          </a:p>
          <a:p>
            <a:pPr lvl="1"/>
            <a:r>
              <a:rPr lang="en-US" sz="2800" dirty="0" smtClean="0"/>
              <a:t>Provides record of work</a:t>
            </a:r>
          </a:p>
          <a:p>
            <a:pPr lvl="1">
              <a:buNone/>
            </a:pPr>
            <a:endParaRPr lang="en-US" sz="2800" dirty="0" smtClean="0"/>
          </a:p>
          <a:p>
            <a:pPr lvl="1"/>
            <a:endParaRPr lang="en-US" sz="2800" dirty="0" smtClean="0"/>
          </a:p>
          <a:p>
            <a:pPr lvl="2">
              <a:buNone/>
            </a:pPr>
            <a:endParaRPr lang="en-US" sz="24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8477" y="1300309"/>
            <a:ext cx="3793621" cy="5024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7772400" cy="4114800"/>
          </a:xfrm>
        </p:spPr>
        <p:txBody>
          <a:bodyPr/>
          <a:lstStyle/>
          <a:p>
            <a:r>
              <a:rPr lang="en-US" dirty="0" smtClean="0"/>
              <a:t>Initial Delivery</a:t>
            </a:r>
          </a:p>
          <a:p>
            <a:pPr lvl="1"/>
            <a:r>
              <a:rPr lang="en-US" dirty="0" smtClean="0"/>
              <a:t>External Hard Drive with Tiled </a:t>
            </a:r>
            <a:r>
              <a:rPr lang="en-US" dirty="0" err="1" smtClean="0"/>
              <a:t>Geodatabases</a:t>
            </a:r>
            <a:r>
              <a:rPr lang="en-US" dirty="0" smtClean="0"/>
              <a:t> and LAS Files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75778" name="Picture 2" descr="C:\Documents and Settings\tiloesch.000\Local Settings\Temporary Internet Files\Content.IE5\X8T92F55\MC90043388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0289" y="3429000"/>
            <a:ext cx="1828572" cy="1828572"/>
          </a:xfrm>
          <a:prstGeom prst="rect">
            <a:avLst/>
          </a:prstGeom>
          <a:noFill/>
        </p:spPr>
      </p:pic>
      <p:sp>
        <p:nvSpPr>
          <p:cNvPr id="9" name="Notched Right Arrow 8"/>
          <p:cNvSpPr/>
          <p:nvPr/>
        </p:nvSpPr>
        <p:spPr bwMode="auto">
          <a:xfrm>
            <a:off x="3131618" y="3819441"/>
            <a:ext cx="1942088" cy="550258"/>
          </a:xfrm>
          <a:prstGeom prst="notched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2608" y="3555859"/>
            <a:ext cx="1940448" cy="1161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0742" y="4678784"/>
            <a:ext cx="3347458" cy="1569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85800" y="846161"/>
            <a:ext cx="7772400" cy="4114800"/>
          </a:xfrm>
        </p:spPr>
        <p:txBody>
          <a:bodyPr/>
          <a:lstStyle/>
          <a:p>
            <a:r>
              <a:rPr lang="en-US" sz="3200" dirty="0" smtClean="0"/>
              <a:t>Initial Delivery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Classified LAS point cloud </a:t>
            </a:r>
            <a:r>
              <a:rPr lang="en-US" sz="2800" dirty="0" smtClean="0"/>
              <a:t>– named for the tile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ESRI 9.3 File Geodatabase </a:t>
            </a:r>
            <a:r>
              <a:rPr lang="en-US" sz="2800" dirty="0" smtClean="0"/>
              <a:t>– named for the tile</a:t>
            </a:r>
          </a:p>
          <a:p>
            <a:pPr lvl="2"/>
            <a:r>
              <a:rPr lang="en-US" sz="2400" dirty="0" smtClean="0">
                <a:solidFill>
                  <a:srgbClr val="FF0000"/>
                </a:solidFill>
              </a:rPr>
              <a:t>TERRAIN_DATA </a:t>
            </a:r>
            <a:r>
              <a:rPr lang="en-US" sz="2400" dirty="0" smtClean="0"/>
              <a:t>– Feature </a:t>
            </a:r>
            <a:r>
              <a:rPr lang="en-US" sz="2400" dirty="0" err="1" smtClean="0"/>
              <a:t>Geodataset</a:t>
            </a:r>
            <a:endParaRPr lang="en-US" sz="2400" dirty="0" smtClean="0"/>
          </a:p>
          <a:p>
            <a:pPr lvl="3"/>
            <a:r>
              <a:rPr lang="en-US" sz="2000" dirty="0" smtClean="0">
                <a:solidFill>
                  <a:srgbClr val="FF0000"/>
                </a:solidFill>
              </a:rPr>
              <a:t>HYDRO_POLYGONS</a:t>
            </a:r>
            <a:r>
              <a:rPr lang="en-US" sz="2000" dirty="0" smtClean="0"/>
              <a:t> – edge of water breaklines</a:t>
            </a:r>
          </a:p>
          <a:p>
            <a:pPr lvl="3"/>
            <a:r>
              <a:rPr lang="en-US" sz="2000" dirty="0" smtClean="0">
                <a:solidFill>
                  <a:srgbClr val="FF0000"/>
                </a:solidFill>
              </a:rPr>
              <a:t>BARE_EARTH_POINTS</a:t>
            </a:r>
            <a:r>
              <a:rPr lang="en-US" sz="2000" dirty="0" smtClean="0"/>
              <a:t> – from LAS file classes 2 &amp; 8</a:t>
            </a:r>
          </a:p>
          <a:p>
            <a:pPr lvl="2"/>
            <a:r>
              <a:rPr lang="en-US" sz="2400" dirty="0" smtClean="0">
                <a:solidFill>
                  <a:srgbClr val="FF0000"/>
                </a:solidFill>
              </a:rPr>
              <a:t>DEM01 </a:t>
            </a:r>
            <a:r>
              <a:rPr lang="en-US" sz="2400" dirty="0" smtClean="0"/>
              <a:t>– one meter DEM</a:t>
            </a:r>
            <a:endParaRPr lang="en-US" sz="24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0742" y="6157348"/>
            <a:ext cx="3347458" cy="33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85799" y="955343"/>
            <a:ext cx="7986485" cy="4397829"/>
          </a:xfrm>
        </p:spPr>
        <p:txBody>
          <a:bodyPr/>
          <a:lstStyle/>
          <a:p>
            <a:r>
              <a:rPr lang="en-US" dirty="0" smtClean="0"/>
              <a:t>The QA/QC Process</a:t>
            </a:r>
          </a:p>
          <a:p>
            <a:pPr lvl="1"/>
            <a:r>
              <a:rPr lang="en-US" dirty="0" smtClean="0"/>
              <a:t>Step One - Check-in</a:t>
            </a:r>
          </a:p>
          <a:p>
            <a:pPr lvl="2"/>
            <a:r>
              <a:rPr lang="en-US" dirty="0" smtClean="0"/>
              <a:t>All delivered tiles are examined for:</a:t>
            </a:r>
          </a:p>
          <a:p>
            <a:pPr lvl="3"/>
            <a:r>
              <a:rPr lang="en-US" dirty="0" smtClean="0"/>
              <a:t>Presence/absence of required files per tile</a:t>
            </a:r>
          </a:p>
          <a:p>
            <a:pPr lvl="4"/>
            <a:r>
              <a:rPr lang="en-US" dirty="0" smtClean="0"/>
              <a:t>LAS File based on tile name</a:t>
            </a:r>
          </a:p>
          <a:p>
            <a:pPr lvl="4"/>
            <a:r>
              <a:rPr lang="en-US" dirty="0" smtClean="0"/>
              <a:t>File Geodatabase based on tile name</a:t>
            </a:r>
          </a:p>
          <a:p>
            <a:pPr lvl="4"/>
            <a:r>
              <a:rPr lang="en-US" dirty="0" smtClean="0"/>
              <a:t>Feature Datasets</a:t>
            </a:r>
          </a:p>
          <a:p>
            <a:pPr lvl="5"/>
            <a:r>
              <a:rPr lang="en-US" dirty="0" err="1" smtClean="0">
                <a:solidFill>
                  <a:schemeClr val="bg2"/>
                </a:solidFill>
              </a:rPr>
              <a:t>Terrain_Data</a:t>
            </a:r>
            <a:endParaRPr lang="en-US" dirty="0" smtClean="0">
              <a:solidFill>
                <a:schemeClr val="bg2"/>
              </a:solidFill>
            </a:endParaRPr>
          </a:p>
          <a:p>
            <a:pPr lvl="4"/>
            <a:r>
              <a:rPr lang="en-US" dirty="0" smtClean="0"/>
              <a:t>Feature Classes</a:t>
            </a:r>
          </a:p>
          <a:p>
            <a:pPr lvl="5"/>
            <a:r>
              <a:rPr lang="en-US" dirty="0" err="1" smtClean="0">
                <a:solidFill>
                  <a:schemeClr val="bg2"/>
                </a:solidFill>
              </a:rPr>
              <a:t>Bare_earth_points</a:t>
            </a:r>
            <a:endParaRPr lang="en-US" dirty="0" smtClean="0">
              <a:solidFill>
                <a:schemeClr val="bg2"/>
              </a:solidFill>
            </a:endParaRPr>
          </a:p>
          <a:p>
            <a:pPr lvl="5"/>
            <a:r>
              <a:rPr lang="en-US" dirty="0" err="1" smtClean="0">
                <a:solidFill>
                  <a:schemeClr val="bg2"/>
                </a:solidFill>
              </a:rPr>
              <a:t>Hydro_Breaklines</a:t>
            </a:r>
            <a:endParaRPr lang="en-US" dirty="0" smtClean="0">
              <a:solidFill>
                <a:schemeClr val="bg2"/>
              </a:solidFill>
            </a:endParaRPr>
          </a:p>
          <a:p>
            <a:pPr lvl="4"/>
            <a:r>
              <a:rPr lang="en-US" dirty="0" smtClean="0"/>
              <a:t>Raster Datasets</a:t>
            </a:r>
          </a:p>
          <a:p>
            <a:pPr lvl="5"/>
            <a:r>
              <a:rPr lang="en-US" dirty="0" smtClean="0">
                <a:solidFill>
                  <a:schemeClr val="bg2"/>
                </a:solidFill>
              </a:rPr>
              <a:t>DEM01</a:t>
            </a:r>
          </a:p>
        </p:txBody>
      </p:sp>
      <p:pic>
        <p:nvPicPr>
          <p:cNvPr id="8" name="Picture 7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10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85800" y="982639"/>
            <a:ext cx="7772400" cy="4397829"/>
          </a:xfrm>
        </p:spPr>
        <p:txBody>
          <a:bodyPr/>
          <a:lstStyle/>
          <a:p>
            <a:r>
              <a:rPr lang="en-US" dirty="0" smtClean="0"/>
              <a:t>The QA/QC Process</a:t>
            </a:r>
          </a:p>
          <a:p>
            <a:pPr lvl="1"/>
            <a:r>
              <a:rPr lang="en-US" dirty="0" smtClean="0"/>
              <a:t>Examination of Tiles</a:t>
            </a:r>
          </a:p>
          <a:p>
            <a:pPr lvl="2"/>
            <a:r>
              <a:rPr lang="en-US" dirty="0" smtClean="0"/>
              <a:t>Each tile of data is checked for valid information</a:t>
            </a:r>
          </a:p>
          <a:p>
            <a:pPr lvl="3"/>
            <a:r>
              <a:rPr lang="en-US" dirty="0" smtClean="0"/>
              <a:t>DEM –</a:t>
            </a:r>
          </a:p>
          <a:p>
            <a:pPr lvl="4"/>
            <a:r>
              <a:rPr lang="en-US" dirty="0" smtClean="0"/>
              <a:t>Min, Max, Range and Average elevation values</a:t>
            </a:r>
          </a:p>
          <a:p>
            <a:pPr lvl="4"/>
            <a:r>
              <a:rPr lang="en-US" dirty="0" smtClean="0"/>
              <a:t>Integer bounding box coordinates</a:t>
            </a:r>
          </a:p>
          <a:p>
            <a:pPr lvl="4"/>
            <a:r>
              <a:rPr lang="en-US" dirty="0" smtClean="0"/>
              <a:t>Cell Size</a:t>
            </a:r>
          </a:p>
          <a:p>
            <a:pPr lvl="4"/>
            <a:r>
              <a:rPr lang="en-US" dirty="0" smtClean="0"/>
              <a:t>Number of rows and columns</a:t>
            </a:r>
          </a:p>
          <a:p>
            <a:pPr lvl="2"/>
            <a:r>
              <a:rPr lang="en-US" dirty="0" smtClean="0"/>
              <a:t>All data stored in a table named QA/QC</a:t>
            </a:r>
          </a:p>
          <a:p>
            <a:pPr lvl="4"/>
            <a:endParaRPr lang="en-US" dirty="0" smtClean="0"/>
          </a:p>
        </p:txBody>
      </p:sp>
      <p:pic>
        <p:nvPicPr>
          <p:cNvPr id="8" name="Picture 7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10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MN GIS/LIS Fall Workshops</a:t>
            </a:r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775" y="2431144"/>
            <a:ext cx="8762006" cy="3381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685800" y="965200"/>
            <a:ext cx="7772400" cy="732972"/>
          </a:xfrm>
        </p:spPr>
        <p:txBody>
          <a:bodyPr/>
          <a:lstStyle/>
          <a:p>
            <a:r>
              <a:rPr lang="en-US" dirty="0" smtClean="0"/>
              <a:t>QA/QC Table Example</a:t>
            </a:r>
          </a:p>
        </p:txBody>
      </p:sp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9EF99-9984-468A-B8D8-6068B088B9C3}" type="datetime1">
              <a:rPr lang="en-US"/>
              <a:pPr/>
              <a:t>10/5/2011</a:t>
            </a:fld>
            <a:endParaRPr lang="en-US"/>
          </a:p>
        </p:txBody>
      </p:sp>
      <p:sp>
        <p:nvSpPr>
          <p:cNvPr id="103117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118249" y="996287"/>
            <a:ext cx="7772400" cy="4971803"/>
          </a:xfrm>
        </p:spPr>
        <p:txBody>
          <a:bodyPr/>
          <a:lstStyle/>
          <a:p>
            <a:pPr>
              <a:spcBef>
                <a:spcPts val="800"/>
              </a:spcBef>
            </a:pPr>
            <a:r>
              <a:rPr lang="en-US" sz="2800" b="1" dirty="0" smtClean="0"/>
              <a:t>12:30 – 2:00 	The MN LiDAR Data Packet</a:t>
            </a:r>
          </a:p>
          <a:p>
            <a:pPr lvl="1">
              <a:spcBef>
                <a:spcPts val="800"/>
              </a:spcBef>
            </a:pPr>
            <a:r>
              <a:rPr lang="en-US" sz="2400" dirty="0" smtClean="0"/>
              <a:t>Project Overview</a:t>
            </a:r>
          </a:p>
          <a:p>
            <a:pPr lvl="1">
              <a:spcBef>
                <a:spcPts val="800"/>
              </a:spcBef>
            </a:pPr>
            <a:r>
              <a:rPr lang="en-US" sz="2400" dirty="0" smtClean="0"/>
              <a:t>Project Specifications</a:t>
            </a:r>
          </a:p>
          <a:p>
            <a:pPr lvl="1">
              <a:spcBef>
                <a:spcPts val="800"/>
              </a:spcBef>
            </a:pPr>
            <a:r>
              <a:rPr lang="en-US" sz="2400" dirty="0" smtClean="0"/>
              <a:t>The QA/QC Process</a:t>
            </a:r>
          </a:p>
          <a:p>
            <a:pPr lvl="1">
              <a:spcBef>
                <a:spcPts val="800"/>
              </a:spcBef>
            </a:pPr>
            <a:r>
              <a:rPr lang="en-US" sz="2400" dirty="0" smtClean="0">
                <a:solidFill>
                  <a:srgbClr val="C00000"/>
                </a:solidFill>
              </a:rPr>
              <a:t>Hands</a:t>
            </a:r>
            <a:r>
              <a:rPr lang="en-US" sz="2000" dirty="0" smtClean="0">
                <a:solidFill>
                  <a:srgbClr val="C00000"/>
                </a:solidFill>
              </a:rPr>
              <a:t>-</a:t>
            </a:r>
            <a:r>
              <a:rPr lang="en-US" sz="2400" dirty="0" smtClean="0">
                <a:solidFill>
                  <a:srgbClr val="C00000"/>
                </a:solidFill>
              </a:rPr>
              <a:t>on Exercise 1</a:t>
            </a:r>
            <a:endParaRPr lang="en-US" sz="2000" dirty="0">
              <a:solidFill>
                <a:srgbClr val="C00000"/>
              </a:solidFill>
            </a:endParaRPr>
          </a:p>
          <a:p>
            <a:pPr>
              <a:spcBef>
                <a:spcPts val="800"/>
              </a:spcBef>
            </a:pPr>
            <a:r>
              <a:rPr lang="en-US" sz="2800" b="1" dirty="0" smtClean="0"/>
              <a:t>2:00 -  2:15	Break</a:t>
            </a:r>
            <a:endParaRPr lang="en-US" sz="2800" b="1" dirty="0"/>
          </a:p>
          <a:p>
            <a:pPr>
              <a:spcBef>
                <a:spcPts val="800"/>
              </a:spcBef>
            </a:pPr>
            <a:r>
              <a:rPr lang="en-US" sz="2800" b="1" dirty="0" smtClean="0"/>
              <a:t>2:15 </a:t>
            </a:r>
            <a:r>
              <a:rPr lang="en-US" sz="2800" b="1" dirty="0"/>
              <a:t>– </a:t>
            </a:r>
            <a:r>
              <a:rPr lang="en-US" sz="2800" b="1" dirty="0" smtClean="0"/>
              <a:t>3:30 	</a:t>
            </a:r>
            <a:r>
              <a:rPr lang="en-US" sz="2800" b="1" dirty="0" err="1" smtClean="0"/>
              <a:t>ArcGIS</a:t>
            </a:r>
            <a:r>
              <a:rPr lang="en-US" sz="2800" b="1" dirty="0" smtClean="0"/>
              <a:t> Tools</a:t>
            </a:r>
          </a:p>
          <a:p>
            <a:pPr lvl="1">
              <a:spcBef>
                <a:spcPts val="800"/>
              </a:spcBef>
            </a:pPr>
            <a:r>
              <a:rPr lang="en-US" sz="2400" dirty="0" smtClean="0"/>
              <a:t>The </a:t>
            </a:r>
            <a:r>
              <a:rPr lang="en-US" sz="2400" dirty="0" err="1" smtClean="0"/>
              <a:t>Mosaicked</a:t>
            </a:r>
            <a:r>
              <a:rPr lang="en-US" sz="2400" dirty="0" smtClean="0"/>
              <a:t> Data packet</a:t>
            </a:r>
            <a:endParaRPr lang="en-US" sz="2000" dirty="0" smtClean="0"/>
          </a:p>
          <a:p>
            <a:pPr lvl="1">
              <a:spcBef>
                <a:spcPts val="800"/>
              </a:spcBef>
            </a:pPr>
            <a:r>
              <a:rPr lang="en-US" sz="2400" dirty="0" smtClean="0"/>
              <a:t>The DEM and LiDAR Tools toolbox</a:t>
            </a:r>
          </a:p>
          <a:p>
            <a:pPr lvl="1">
              <a:spcBef>
                <a:spcPts val="800"/>
              </a:spcBef>
            </a:pPr>
            <a:r>
              <a:rPr lang="en-US" sz="2400" dirty="0" smtClean="0">
                <a:solidFill>
                  <a:srgbClr val="C00000"/>
                </a:solidFill>
              </a:rPr>
              <a:t>Hands-on Exercise 2</a:t>
            </a:r>
            <a:endParaRPr lang="en-US" sz="2400" dirty="0">
              <a:solidFill>
                <a:srgbClr val="C00000"/>
              </a:solidFill>
            </a:endParaRPr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760562" y="62552"/>
            <a:ext cx="6697638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85800" y="919294"/>
            <a:ext cx="4372429" cy="4397829"/>
          </a:xfrm>
        </p:spPr>
        <p:txBody>
          <a:bodyPr/>
          <a:lstStyle/>
          <a:p>
            <a:r>
              <a:rPr lang="en-US" dirty="0" smtClean="0"/>
              <a:t>The QA/QC Process</a:t>
            </a:r>
          </a:p>
          <a:p>
            <a:pPr lvl="1"/>
            <a:r>
              <a:rPr lang="en-US" dirty="0" smtClean="0"/>
              <a:t>Tile-Index creation</a:t>
            </a:r>
          </a:p>
          <a:p>
            <a:pPr lvl="2"/>
            <a:r>
              <a:rPr lang="en-US" dirty="0" smtClean="0"/>
              <a:t>A tile index feature is created representing the tiles in the delivery block</a:t>
            </a:r>
          </a:p>
          <a:p>
            <a:pPr lvl="2"/>
            <a:r>
              <a:rPr lang="en-US" dirty="0" smtClean="0"/>
              <a:t>Tile index can be joined to the QA/QC table to map attributes</a:t>
            </a:r>
          </a:p>
        </p:txBody>
      </p:sp>
      <p:pic>
        <p:nvPicPr>
          <p:cNvPr id="8" name="Picture 7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8229" y="1698171"/>
            <a:ext cx="3628591" cy="3484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740400" y="5317123"/>
            <a:ext cx="24256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Minimum elevation in each tile</a:t>
            </a:r>
            <a:endParaRPr lang="en-US" dirty="0"/>
          </a:p>
        </p:txBody>
      </p:sp>
      <p:sp>
        <p:nvSpPr>
          <p:cNvPr id="11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85800" y="914400"/>
            <a:ext cx="7772400" cy="4397829"/>
          </a:xfrm>
        </p:spPr>
        <p:txBody>
          <a:bodyPr/>
          <a:lstStyle/>
          <a:p>
            <a:r>
              <a:rPr lang="en-US" dirty="0" smtClean="0"/>
              <a:t>The QA/QC Process</a:t>
            </a:r>
          </a:p>
          <a:p>
            <a:pPr lvl="1"/>
            <a:r>
              <a:rPr lang="en-US" dirty="0" smtClean="0"/>
              <a:t>DEM parameters – why are these so important</a:t>
            </a:r>
          </a:p>
          <a:p>
            <a:pPr lvl="2"/>
            <a:r>
              <a:rPr lang="en-US" dirty="0" smtClean="0"/>
              <a:t>Extent coordinates must be integer values</a:t>
            </a:r>
          </a:p>
        </p:txBody>
      </p:sp>
      <p:pic>
        <p:nvPicPr>
          <p:cNvPr id="8" name="Picture 7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1350" y="3295179"/>
            <a:ext cx="4006850" cy="3029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9609" y="3686629"/>
            <a:ext cx="2344895" cy="29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22934" y="3348075"/>
            <a:ext cx="14863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435282, 4934821</a:t>
            </a:r>
            <a:endParaRPr lang="en-US" dirty="0"/>
          </a:p>
        </p:txBody>
      </p:sp>
      <p:cxnSp>
        <p:nvCxnSpPr>
          <p:cNvPr id="13" name="Shape 12"/>
          <p:cNvCxnSpPr>
            <a:stCxn id="11" idx="2"/>
          </p:cNvCxnSpPr>
          <p:nvPr/>
        </p:nvCxnSpPr>
        <p:spPr bwMode="auto">
          <a:xfrm rot="16200000" flipH="1">
            <a:off x="1514786" y="3437928"/>
            <a:ext cx="94342" cy="591743"/>
          </a:xfrm>
          <a:prstGeom prst="curved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28048"/>
            <a:ext cx="8229600" cy="4114800"/>
          </a:xfrm>
        </p:spPr>
        <p:txBody>
          <a:bodyPr/>
          <a:lstStyle/>
          <a:p>
            <a:r>
              <a:rPr lang="en-US" sz="3200" dirty="0" smtClean="0"/>
              <a:t>Vertical Accuracy Assessment</a:t>
            </a:r>
          </a:p>
          <a:p>
            <a:pPr lvl="1"/>
            <a:r>
              <a:rPr lang="en-US" sz="2800" dirty="0" smtClean="0"/>
              <a:t>Validation Points</a:t>
            </a:r>
          </a:p>
          <a:p>
            <a:pPr lvl="2"/>
            <a:r>
              <a:rPr lang="en-US" sz="2400" dirty="0" smtClean="0"/>
              <a:t>Level ground away from breaks in topography</a:t>
            </a:r>
          </a:p>
          <a:p>
            <a:pPr lvl="2"/>
            <a:r>
              <a:rPr lang="en-US" sz="2400" dirty="0" smtClean="0"/>
              <a:t>Open, visible sky</a:t>
            </a:r>
          </a:p>
          <a:p>
            <a:pPr lvl="1"/>
            <a:r>
              <a:rPr lang="en-US" sz="2800" dirty="0" smtClean="0"/>
              <a:t>Five cover classes – 20 points per class (30 preferred)</a:t>
            </a:r>
          </a:p>
          <a:p>
            <a:pPr lvl="2"/>
            <a:r>
              <a:rPr lang="en-US" sz="2400" dirty="0" smtClean="0"/>
              <a:t>L1O – Open terrain</a:t>
            </a:r>
          </a:p>
          <a:p>
            <a:pPr lvl="2"/>
            <a:r>
              <a:rPr lang="en-US" sz="2400" dirty="0" smtClean="0"/>
              <a:t>L2T – Tall Grass</a:t>
            </a:r>
          </a:p>
          <a:p>
            <a:pPr lvl="2"/>
            <a:r>
              <a:rPr lang="en-US" sz="2400" dirty="0" smtClean="0"/>
              <a:t>L3B – Brush</a:t>
            </a:r>
          </a:p>
          <a:p>
            <a:pPr lvl="2"/>
            <a:r>
              <a:rPr lang="en-US" sz="2400" dirty="0" smtClean="0"/>
              <a:t>L4F – Forested</a:t>
            </a:r>
          </a:p>
          <a:p>
            <a:pPr lvl="2"/>
            <a:r>
              <a:rPr lang="en-US" sz="2400" dirty="0" smtClean="0"/>
              <a:t>L5U - Urban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4FE21-0CCA-41D0-9F37-681272DA0A06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64525"/>
            <a:ext cx="7772400" cy="4114800"/>
          </a:xfrm>
        </p:spPr>
        <p:txBody>
          <a:bodyPr/>
          <a:lstStyle/>
          <a:p>
            <a:r>
              <a:rPr lang="en-US" sz="3200" dirty="0" smtClean="0"/>
              <a:t>Types of Accuracy</a:t>
            </a:r>
          </a:p>
          <a:p>
            <a:pPr lvl="1"/>
            <a:r>
              <a:rPr lang="en-US" sz="2800" dirty="0" smtClean="0"/>
              <a:t>Fundamental Accuracy = Best Case Scenario</a:t>
            </a:r>
          </a:p>
          <a:p>
            <a:pPr lvl="2"/>
            <a:r>
              <a:rPr lang="en-US" sz="2400" dirty="0" smtClean="0"/>
              <a:t>Open terrain tested to 95% accuracy</a:t>
            </a:r>
          </a:p>
          <a:p>
            <a:pPr lvl="1"/>
            <a:r>
              <a:rPr lang="en-US" sz="2800" dirty="0" smtClean="0"/>
              <a:t>Supplemental Accuracy</a:t>
            </a:r>
          </a:p>
          <a:p>
            <a:pPr lvl="2"/>
            <a:r>
              <a:rPr lang="en-US" sz="2400" dirty="0" smtClean="0"/>
              <a:t>Accuracy for Cover Classes other than Open terrain</a:t>
            </a:r>
          </a:p>
          <a:p>
            <a:pPr lvl="1"/>
            <a:r>
              <a:rPr lang="en-US" sz="2800" dirty="0" smtClean="0"/>
              <a:t>Consolidated Accuracy</a:t>
            </a:r>
          </a:p>
          <a:p>
            <a:pPr lvl="2"/>
            <a:r>
              <a:rPr lang="en-US" sz="2400" dirty="0" smtClean="0"/>
              <a:t>All Cover Class Accuracies Combined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4FE21-0CCA-41D0-9F37-681272DA0A06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Minnesota Department of Natural Resources</a:t>
            </a:r>
            <a:endParaRPr lang="en-US" dirty="0"/>
          </a:p>
        </p:txBody>
      </p:sp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4FE21-0CCA-41D0-9F37-681272DA0A06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Minnesota Department of Natural Resources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1166446"/>
            <a:ext cx="5686425" cy="4613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 bwMode="auto">
          <a:xfrm>
            <a:off x="3537439" y="2101362"/>
            <a:ext cx="237392" cy="219807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6808177" y="4443047"/>
            <a:ext cx="237392" cy="219807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4469423" y="5040924"/>
            <a:ext cx="237392" cy="219807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4706815" y="3472962"/>
            <a:ext cx="237392" cy="219807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52964" y="2626677"/>
            <a:ext cx="6960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371.93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09347" y="2321169"/>
            <a:ext cx="22654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LiDAR points</a:t>
            </a:r>
          </a:p>
          <a:p>
            <a:r>
              <a:rPr lang="en-US" sz="28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Interpolated Value</a:t>
            </a:r>
          </a:p>
          <a:p>
            <a:r>
              <a:rPr lang="en-US" sz="28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372.115</a:t>
            </a:r>
            <a:endParaRPr lang="en-US" sz="28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4FE21-0CCA-41D0-9F37-681272DA0A06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60613" y="804570"/>
            <a:ext cx="654538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8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LeSueur</a:t>
            </a:r>
            <a:r>
              <a:rPr lang="en-US" sz="32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County Validation Points</a:t>
            </a:r>
          </a:p>
          <a:p>
            <a:pPr lvl="1">
              <a:buFont typeface="Wingdings" pitchFamily="2" charset="2"/>
              <a:buChar char="§"/>
            </a:pPr>
            <a:r>
              <a:rPr lang="en-US" sz="32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100 total points</a:t>
            </a:r>
            <a:endParaRPr lang="en-US" sz="3200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36774" y="1487606"/>
            <a:ext cx="4908805" cy="4836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0DB1F-0DE9-418C-84B6-A618E4C18216}" type="datetime1">
              <a:rPr lang="en-US"/>
              <a:pPr/>
              <a:t>10/5/2011</a:t>
            </a:fld>
            <a:endParaRPr lang="en-US"/>
          </a:p>
        </p:txBody>
      </p:sp>
      <p:sp>
        <p:nvSpPr>
          <p:cNvPr id="1005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600" dirty="0"/>
              <a:t>RMSE Calculations</a:t>
            </a:r>
          </a:p>
          <a:p>
            <a:pPr lvl="1"/>
            <a:r>
              <a:rPr lang="en-US" sz="3200" dirty="0"/>
              <a:t>RMSE</a:t>
            </a:r>
            <a:r>
              <a:rPr lang="en-US" sz="3200" baseline="-25000" dirty="0"/>
              <a:t>(z)</a:t>
            </a:r>
            <a:r>
              <a:rPr lang="en-US" sz="3200" dirty="0"/>
              <a:t> =  </a:t>
            </a:r>
            <a:r>
              <a:rPr lang="en-US" sz="3200" dirty="0" err="1"/>
              <a:t>Sqrt</a:t>
            </a:r>
            <a:r>
              <a:rPr lang="en-US" sz="3200" dirty="0"/>
              <a:t>(sum(</a:t>
            </a:r>
            <a:r>
              <a:rPr lang="en-US" sz="3200" dirty="0" err="1"/>
              <a:t>Z</a:t>
            </a:r>
            <a:r>
              <a:rPr lang="en-US" sz="3200" baseline="-25000" dirty="0" err="1"/>
              <a:t>data</a:t>
            </a:r>
            <a:r>
              <a:rPr lang="en-US" sz="3200" baseline="-25000" dirty="0"/>
              <a:t>(</a:t>
            </a:r>
            <a:r>
              <a:rPr lang="en-US" sz="3200" baseline="-25000" dirty="0" err="1"/>
              <a:t>i</a:t>
            </a:r>
            <a:r>
              <a:rPr lang="en-US" sz="3200" baseline="-25000" dirty="0"/>
              <a:t>)</a:t>
            </a:r>
            <a:r>
              <a:rPr lang="en-US" sz="3200" dirty="0"/>
              <a:t> – </a:t>
            </a:r>
            <a:r>
              <a:rPr lang="en-US" sz="3200" dirty="0" err="1"/>
              <a:t>Z</a:t>
            </a:r>
            <a:r>
              <a:rPr lang="en-US" sz="3200" baseline="-25000" dirty="0" err="1"/>
              <a:t>Check</a:t>
            </a:r>
            <a:r>
              <a:rPr lang="en-US" sz="3200" baseline="-25000" dirty="0"/>
              <a:t>(</a:t>
            </a:r>
            <a:r>
              <a:rPr lang="en-US" sz="3200" baseline="-25000" dirty="0" err="1"/>
              <a:t>i</a:t>
            </a:r>
            <a:r>
              <a:rPr lang="en-US" sz="3200" baseline="-25000" dirty="0"/>
              <a:t>)</a:t>
            </a:r>
            <a:r>
              <a:rPr lang="en-US" sz="3200" dirty="0"/>
              <a:t>)</a:t>
            </a:r>
            <a:r>
              <a:rPr lang="en-US" sz="3200" baseline="30000" dirty="0"/>
              <a:t>2</a:t>
            </a:r>
            <a:r>
              <a:rPr lang="en-US" sz="3200" dirty="0"/>
              <a:t> / n)</a:t>
            </a:r>
          </a:p>
          <a:p>
            <a:endParaRPr lang="en-US" sz="3600" dirty="0"/>
          </a:p>
          <a:p>
            <a:pPr lvl="1"/>
            <a:r>
              <a:rPr lang="en-US" sz="3200" dirty="0" smtClean="0"/>
              <a:t>NSSDA Vertical </a:t>
            </a:r>
            <a:r>
              <a:rPr lang="en-US" sz="3200" dirty="0"/>
              <a:t>Accuracy 95% Rate = 1.96 * RMSE</a:t>
            </a:r>
            <a:r>
              <a:rPr lang="en-US" sz="3200" baseline="30000" dirty="0"/>
              <a:t>2</a:t>
            </a:r>
          </a:p>
          <a:p>
            <a:pPr>
              <a:buFont typeface="Wingdings" pitchFamily="2" charset="2"/>
              <a:buNone/>
            </a:pPr>
            <a:endParaRPr lang="en-US" baseline="30000" dirty="0"/>
          </a:p>
        </p:txBody>
      </p:sp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9C94-172D-447F-AB52-9A1B95642C85}" type="datetime1">
              <a:rPr lang="en-US"/>
              <a:pPr/>
              <a:t>10/5/2011</a:t>
            </a:fld>
            <a:endParaRPr lang="en-US"/>
          </a:p>
        </p:txBody>
      </p:sp>
      <p:sp>
        <p:nvSpPr>
          <p:cNvPr id="1032195" name="Text Box 3"/>
          <p:cNvSpPr txBox="1">
            <a:spLocks noChangeArrowheads="1"/>
          </p:cNvSpPr>
          <p:nvPr/>
        </p:nvSpPr>
        <p:spPr bwMode="auto">
          <a:xfrm>
            <a:off x="1707251" y="928048"/>
            <a:ext cx="7436749" cy="6355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--------- Report Summary ---------</a:t>
            </a:r>
          </a:p>
          <a:p>
            <a:endParaRPr lang="en-US" sz="1100" b="1" dirty="0" smtClean="0">
              <a:solidFill>
                <a:schemeClr val="bg2"/>
              </a:solidFill>
              <a:latin typeface="Courier New" pitchFamily="49" charset="0"/>
            </a:endParaRP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Error Mean:              -0.084</a:t>
            </a: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Error Range:             [-0.366,0.167]</a:t>
            </a: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Skew:                    -0.446</a:t>
            </a: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RMSE(z):                 0.140</a:t>
            </a: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NMAS/VMAS</a:t>
            </a: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 Accuracy(z) (90% CI):   ±0.230</a:t>
            </a: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ASPRS/NSSDA</a:t>
            </a: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 Accuracy(z) (95% CI):   ±0.274</a:t>
            </a:r>
          </a:p>
          <a:p>
            <a:endParaRPr lang="en-US" sz="1100" b="1" dirty="0" smtClean="0">
              <a:solidFill>
                <a:schemeClr val="bg2"/>
              </a:solidFill>
              <a:latin typeface="Courier New" pitchFamily="49" charset="0"/>
            </a:endParaRP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100 control points included in summary out of 100</a:t>
            </a: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	- 0 control points returned no-data</a:t>
            </a:r>
          </a:p>
          <a:p>
            <a:endParaRPr lang="en-US" sz="1100" b="1" dirty="0" smtClean="0">
              <a:solidFill>
                <a:schemeClr val="bg2"/>
              </a:solidFill>
              <a:latin typeface="Courier New" pitchFamily="49" charset="0"/>
            </a:endParaRP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           Name                         Control X  Control Y   Control Z Surface Z Error  </a:t>
            </a: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           L4F-1070                     432315.335 4914832.192 295.267   295.633   -0.366 </a:t>
            </a: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           L4F-1075                     434020.479 4926951.631 297.093   297.449   -0.356 </a:t>
            </a: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           L4F-1036                     435440.318 4906302.458 310.443   310.770   -0.327 </a:t>
            </a: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           L3B-1081                     438759.900 4920497.803 309.221   309.548   -0.327 </a:t>
            </a: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           L4F-1078                     436504.299 4922125.181 307.516   307.820   -0.304 </a:t>
            </a: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           L2T-1076                     436268.327 4930260.487 291.195   291.498   -0.303 </a:t>
            </a: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           L2T-1073                     435435.472 4919309.564 305.752   306.040   -0.288 </a:t>
            </a: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           L5U-1020                     446122.979 4894121.144 317.272   317.545   -0.273 </a:t>
            </a: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           L2T-1093                     446564.555 4919549.371 313.382   313.648   -0.266 </a:t>
            </a:r>
          </a:p>
          <a:p>
            <a:r>
              <a:rPr lang="en-US" sz="1100" b="1" dirty="0" smtClean="0">
                <a:solidFill>
                  <a:schemeClr val="bg2"/>
                </a:solidFill>
                <a:latin typeface="Courier New" pitchFamily="49" charset="0"/>
              </a:rPr>
              <a:t>           L4F-1032                     438232.924 4898767.978 335.989   336.246   -0.257 </a:t>
            </a:r>
          </a:p>
          <a:p>
            <a:endParaRPr lang="en-US" sz="1100" b="1" dirty="0" smtClean="0">
              <a:solidFill>
                <a:schemeClr val="bg2"/>
              </a:solidFill>
              <a:latin typeface="Courier New" pitchFamily="49" charset="0"/>
            </a:endParaRPr>
          </a:p>
        </p:txBody>
      </p:sp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7ADFF-0C76-4A57-ABA8-F605D42B6A34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MN GIS/LIS Fall Workshops</a:t>
            </a:r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85800" y="1323833"/>
          <a:ext cx="8161360" cy="3584646"/>
        </p:xfrm>
        <a:graphic>
          <a:graphicData uri="http://schemas.openxmlformats.org/drawingml/2006/table">
            <a:tbl>
              <a:tblPr/>
              <a:tblGrid>
                <a:gridCol w="1387382"/>
                <a:gridCol w="801880"/>
                <a:gridCol w="878250"/>
                <a:gridCol w="580409"/>
                <a:gridCol w="896783"/>
                <a:gridCol w="832514"/>
                <a:gridCol w="846161"/>
                <a:gridCol w="1937981"/>
              </a:tblGrid>
              <a:tr h="42119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Point Code</a:t>
                      </a:r>
                    </a:p>
                  </a:txBody>
                  <a:tcPr marL="7979" marR="7979" marT="797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X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Y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Z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Surface Z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Z-Error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Z-Error Squared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Absolute Z-Error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1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FSA Target 1 Waterville-1118</a:t>
                      </a:r>
                    </a:p>
                  </a:txBody>
                  <a:tcPr marL="7979" marR="7979" marT="797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454426.014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4896040.032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308.408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308.447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-0.039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0.001521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0.039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1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FSA Target 2 Cleveland-1119</a:t>
                      </a:r>
                    </a:p>
                  </a:txBody>
                  <a:tcPr marL="7979" marR="7979" marT="797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434207.563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4908438.408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321.145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321.139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0.000036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19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FSA Target 3 Le Center-1120</a:t>
                      </a:r>
                    </a:p>
                  </a:txBody>
                  <a:tcPr marL="7979" marR="7979" marT="797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441306.523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4914349.198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316.88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316.82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0.06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0.0036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0.06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19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FSA Target 4 Le Sueur-1121</a:t>
                      </a:r>
                    </a:p>
                  </a:txBody>
                  <a:tcPr marL="7979" marR="7979" marT="797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446996.888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4926060.789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315.914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315.985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-0.071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0.005041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0.071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19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FSA Target 601 LeSueur-1122</a:t>
                      </a:r>
                    </a:p>
                  </a:txBody>
                  <a:tcPr marL="7979" marR="7979" marT="797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427868.544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4921326.359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259.547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259.38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0.167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0.027889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0.167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2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979" marR="7979" marT="797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979" marR="7979" marT="797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979" marR="7979" marT="797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979" marR="7979" marT="797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979" marR="7979" marT="797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Mean Squared Error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0.028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 </a:t>
                      </a:r>
                      <a:r>
                        <a:rPr lang="en-US" sz="1200" b="0" i="0" u="none" strike="noStrike" dirty="0" smtClean="0">
                          <a:solidFill>
                            <a:schemeClr val="bg2"/>
                          </a:solidFill>
                          <a:latin typeface="Calibri"/>
                        </a:rPr>
                        <a:t>=Average(mean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bg2"/>
                          </a:solidFill>
                          <a:latin typeface="Calibri"/>
                        </a:rPr>
                        <a:t> squared errors)</a:t>
                      </a:r>
                      <a:endParaRPr lang="en-US" sz="1200" b="0" i="0" u="none" strike="noStrike" dirty="0">
                        <a:solidFill>
                          <a:schemeClr val="bg2"/>
                        </a:solidFill>
                        <a:latin typeface="Calibri"/>
                      </a:endParaRP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093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chemeClr val="bg2"/>
                        </a:solidFill>
                        <a:latin typeface="Calibri"/>
                      </a:endParaRPr>
                    </a:p>
                  </a:txBody>
                  <a:tcPr marL="7979" marR="7979" marT="797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chemeClr val="bg2"/>
                        </a:solidFill>
                        <a:latin typeface="Calibri"/>
                      </a:endParaRPr>
                    </a:p>
                  </a:txBody>
                  <a:tcPr marL="7979" marR="7979" marT="797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chemeClr val="bg2"/>
                        </a:solidFill>
                        <a:latin typeface="Calibri"/>
                      </a:endParaRPr>
                    </a:p>
                  </a:txBody>
                  <a:tcPr marL="7979" marR="7979" marT="797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chemeClr val="bg2"/>
                        </a:solidFill>
                        <a:latin typeface="Calibri"/>
                      </a:endParaRPr>
                    </a:p>
                  </a:txBody>
                  <a:tcPr marL="7979" marR="7979" marT="797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979" marR="7979" marT="797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Z-RMSE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0.167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 </a:t>
                      </a:r>
                      <a:r>
                        <a:rPr lang="en-US" sz="1200" b="0" i="0" u="none" strike="noStrike" dirty="0" smtClean="0">
                          <a:solidFill>
                            <a:schemeClr val="bg2"/>
                          </a:solidFill>
                          <a:latin typeface="Calibri"/>
                        </a:rPr>
                        <a:t>=</a:t>
                      </a:r>
                      <a:r>
                        <a:rPr lang="en-US" sz="1200" b="0" i="0" u="none" strike="noStrike" dirty="0" err="1" smtClean="0">
                          <a:solidFill>
                            <a:schemeClr val="bg2"/>
                          </a:solidFill>
                          <a:latin typeface="Calibri"/>
                        </a:rPr>
                        <a:t>sqrt</a:t>
                      </a:r>
                      <a:r>
                        <a:rPr lang="en-US" sz="1200" b="0" i="0" u="none" strike="noStrike" dirty="0" smtClean="0">
                          <a:solidFill>
                            <a:schemeClr val="bg2"/>
                          </a:solidFill>
                          <a:latin typeface="Calibri"/>
                        </a:rPr>
                        <a:t>(mean squared error)</a:t>
                      </a:r>
                      <a:endParaRPr lang="en-US" sz="1200" b="0" i="0" u="none" strike="noStrike" dirty="0">
                        <a:solidFill>
                          <a:schemeClr val="bg2"/>
                        </a:solidFill>
                        <a:latin typeface="Calibri"/>
                      </a:endParaRP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093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chemeClr val="bg2"/>
                        </a:solidFill>
                        <a:latin typeface="Calibri"/>
                      </a:endParaRPr>
                    </a:p>
                  </a:txBody>
                  <a:tcPr marL="7979" marR="7979" marT="797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chemeClr val="bg2"/>
                        </a:solidFill>
                        <a:latin typeface="Calibri"/>
                      </a:endParaRPr>
                    </a:p>
                  </a:txBody>
                  <a:tcPr marL="7979" marR="7979" marT="797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chemeClr val="bg2"/>
                        </a:solidFill>
                        <a:latin typeface="Calibri"/>
                      </a:endParaRPr>
                    </a:p>
                  </a:txBody>
                  <a:tcPr marL="7979" marR="7979" marT="797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chemeClr val="bg2"/>
                        </a:solidFill>
                        <a:latin typeface="Calibri"/>
                      </a:endParaRPr>
                    </a:p>
                  </a:txBody>
                  <a:tcPr marL="7979" marR="7979" marT="797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979" marR="7979" marT="797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chemeClr val="bg2"/>
                          </a:solidFill>
                          <a:latin typeface="Calibri"/>
                        </a:rPr>
                        <a:t>NSSDA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0.327</a:t>
                      </a: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chemeClr val="bg2"/>
                          </a:solidFill>
                          <a:latin typeface="Calibri"/>
                        </a:rPr>
                        <a:t>=</a:t>
                      </a:r>
                      <a:r>
                        <a:rPr lang="en-US" sz="1200" b="0" i="0" u="none" strike="noStrike" dirty="0">
                          <a:solidFill>
                            <a:schemeClr val="bg2"/>
                          </a:solidFill>
                          <a:latin typeface="Calibri"/>
                        </a:rPr>
                        <a:t> </a:t>
                      </a:r>
                      <a:r>
                        <a:rPr lang="en-US" sz="1200" b="0" i="0" u="none" strike="noStrike" dirty="0" smtClean="0">
                          <a:solidFill>
                            <a:schemeClr val="bg2"/>
                          </a:solidFill>
                          <a:latin typeface="Calibri"/>
                        </a:rPr>
                        <a:t>1.96 * z-</a:t>
                      </a:r>
                      <a:r>
                        <a:rPr lang="en-US" sz="1200" b="0" i="0" u="none" strike="noStrike" dirty="0" err="1" smtClean="0">
                          <a:solidFill>
                            <a:schemeClr val="bg2"/>
                          </a:solidFill>
                          <a:latin typeface="Calibri"/>
                        </a:rPr>
                        <a:t>rmse</a:t>
                      </a:r>
                      <a:endParaRPr lang="en-US" sz="1200" b="0" i="0" u="none" strike="noStrike" dirty="0">
                        <a:solidFill>
                          <a:schemeClr val="bg2"/>
                        </a:solidFill>
                        <a:latin typeface="Calibri"/>
                      </a:endParaRPr>
                    </a:p>
                  </a:txBody>
                  <a:tcPr marL="7979" marR="7979" marT="797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4FE21-0CCA-41D0-9F37-681272DA0A06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299922" y="831503"/>
            <a:ext cx="5617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LeSueur</a:t>
            </a:r>
            <a:r>
              <a:rPr lang="en-US" sz="28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County Validation Report</a:t>
            </a:r>
            <a:endParaRPr lang="en-US" sz="2800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3548" y="1354723"/>
            <a:ext cx="38057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RMSE across cover Types</a:t>
            </a:r>
            <a:endParaRPr lang="en-US" sz="2400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Chart 10"/>
          <p:cNvGraphicFramePr/>
          <p:nvPr/>
        </p:nvGraphicFramePr>
        <p:xfrm>
          <a:off x="1559258" y="1977212"/>
          <a:ext cx="7161661" cy="4573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662" y="914399"/>
            <a:ext cx="6561161" cy="4981433"/>
          </a:xfrm>
        </p:spPr>
        <p:txBody>
          <a:bodyPr/>
          <a:lstStyle/>
          <a:p>
            <a:pPr lvl="1">
              <a:spcBef>
                <a:spcPts val="600"/>
              </a:spcBef>
            </a:pPr>
            <a:r>
              <a:rPr lang="en-US" dirty="0" smtClean="0"/>
              <a:t>History of LiDAR in Minnesota</a:t>
            </a:r>
          </a:p>
          <a:p>
            <a:pPr lvl="2">
              <a:spcBef>
                <a:spcPts val="600"/>
              </a:spcBef>
            </a:pPr>
            <a:r>
              <a:rPr lang="en-US" dirty="0" smtClean="0"/>
              <a:t>Red River Valley Part 1</a:t>
            </a:r>
          </a:p>
          <a:p>
            <a:pPr lvl="3">
              <a:spcBef>
                <a:spcPts val="600"/>
              </a:spcBef>
            </a:pPr>
            <a:r>
              <a:rPr lang="en-US" dirty="0" smtClean="0"/>
              <a:t>3,500 square miles</a:t>
            </a:r>
          </a:p>
          <a:p>
            <a:pPr lvl="3">
              <a:spcBef>
                <a:spcPts val="600"/>
              </a:spcBef>
            </a:pPr>
            <a:r>
              <a:rPr lang="en-US" dirty="0" smtClean="0"/>
              <a:t>Wild Rice River and                                               Red River Corridor</a:t>
            </a:r>
          </a:p>
          <a:p>
            <a:pPr lvl="3">
              <a:spcBef>
                <a:spcPts val="600"/>
              </a:spcBef>
            </a:pPr>
            <a:r>
              <a:rPr lang="en-US" dirty="0" smtClean="0"/>
              <a:t>State of Minnesota</a:t>
            </a:r>
          </a:p>
          <a:p>
            <a:pPr lvl="2">
              <a:spcBef>
                <a:spcPts val="600"/>
              </a:spcBef>
            </a:pPr>
            <a:r>
              <a:rPr lang="en-US" dirty="0" smtClean="0"/>
              <a:t>Red River Valley Part 2</a:t>
            </a:r>
          </a:p>
          <a:p>
            <a:pPr lvl="3">
              <a:spcBef>
                <a:spcPts val="600"/>
              </a:spcBef>
            </a:pPr>
            <a:r>
              <a:rPr lang="en-US" dirty="0" smtClean="0"/>
              <a:t>48,000 square miles</a:t>
            </a:r>
          </a:p>
          <a:p>
            <a:pPr lvl="3">
              <a:spcBef>
                <a:spcPts val="600"/>
              </a:spcBef>
            </a:pPr>
            <a:r>
              <a:rPr lang="en-US" dirty="0" smtClean="0"/>
              <a:t>Red River Basin south of Canada</a:t>
            </a:r>
          </a:p>
          <a:p>
            <a:pPr lvl="3">
              <a:spcBef>
                <a:spcPts val="600"/>
              </a:spcBef>
            </a:pPr>
            <a:r>
              <a:rPr lang="en-US" dirty="0" smtClean="0"/>
              <a:t>International Water Institute	</a:t>
            </a:r>
          </a:p>
          <a:p>
            <a:pPr lvl="2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9504" y="1857165"/>
            <a:ext cx="3340972" cy="281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dnr_logo_im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9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695735" y="62552"/>
            <a:ext cx="6506570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4FE21-0CCA-41D0-9F37-681272DA0A06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404330" y="831503"/>
            <a:ext cx="5617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LeSueur</a:t>
            </a:r>
            <a:r>
              <a:rPr lang="en-US" sz="280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County Validation Report</a:t>
            </a:r>
            <a:endParaRPr lang="en-US" sz="2800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Chart 6"/>
          <p:cNvGraphicFramePr/>
          <p:nvPr/>
        </p:nvGraphicFramePr>
        <p:xfrm>
          <a:off x="1810467" y="1354723"/>
          <a:ext cx="6719384" cy="4969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55343"/>
            <a:ext cx="7772400" cy="4114800"/>
          </a:xfrm>
        </p:spPr>
        <p:txBody>
          <a:bodyPr/>
          <a:lstStyle/>
          <a:p>
            <a:r>
              <a:rPr lang="en-US" sz="3200" dirty="0" smtClean="0"/>
              <a:t>Then…..</a:t>
            </a:r>
          </a:p>
          <a:p>
            <a:pPr lvl="1"/>
            <a:r>
              <a:rPr lang="en-US" sz="2800" dirty="0" smtClean="0"/>
              <a:t>If the data does not meet spec Vendor is notified and delivered QA/QC Checklist</a:t>
            </a:r>
          </a:p>
          <a:p>
            <a:pPr lvl="2"/>
            <a:r>
              <a:rPr lang="en-US" sz="2400" dirty="0" smtClean="0"/>
              <a:t>Some issues are clear and some are not</a:t>
            </a:r>
          </a:p>
          <a:p>
            <a:pPr lvl="1"/>
            <a:r>
              <a:rPr lang="en-US" sz="2800" dirty="0" smtClean="0"/>
              <a:t>If the data is deemed to meet or exceed spec</a:t>
            </a:r>
          </a:p>
          <a:p>
            <a:pPr lvl="2"/>
            <a:r>
              <a:rPr lang="en-US" sz="2400" dirty="0" smtClean="0"/>
              <a:t>Packaging and Publishing</a:t>
            </a:r>
          </a:p>
          <a:p>
            <a:pPr lvl="2"/>
            <a:r>
              <a:rPr lang="en-US" sz="2400" dirty="0" smtClean="0"/>
              <a:t>Metadata, Services, etc…..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87104"/>
            <a:ext cx="4742543" cy="4296229"/>
          </a:xfrm>
        </p:spPr>
        <p:txBody>
          <a:bodyPr/>
          <a:lstStyle/>
          <a:p>
            <a:r>
              <a:rPr lang="en-US" sz="3200" dirty="0" smtClean="0"/>
              <a:t>Once initial QA/QC is complete Derived products are created</a:t>
            </a:r>
          </a:p>
          <a:p>
            <a:pPr lvl="1"/>
            <a:r>
              <a:rPr lang="en-US" sz="2800" dirty="0" smtClean="0"/>
              <a:t>For each tile</a:t>
            </a:r>
          </a:p>
          <a:p>
            <a:pPr lvl="2"/>
            <a:r>
              <a:rPr lang="en-US" sz="2400" dirty="0" smtClean="0"/>
              <a:t>Buildings – from LAS Files</a:t>
            </a:r>
          </a:p>
          <a:p>
            <a:pPr lvl="2"/>
            <a:r>
              <a:rPr lang="en-US" sz="2400" dirty="0" smtClean="0"/>
              <a:t>Contours – from three meter DEM</a:t>
            </a:r>
          </a:p>
          <a:p>
            <a:pPr lvl="1">
              <a:buNone/>
            </a:pPr>
            <a:endParaRPr lang="en-US" sz="2800" dirty="0" smtClean="0"/>
          </a:p>
          <a:p>
            <a:pPr lvl="2"/>
            <a:endParaRPr lang="en-US" sz="24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4972" y="2082799"/>
            <a:ext cx="3243942" cy="4576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04972" y="2079375"/>
            <a:ext cx="3244405" cy="4579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04972" y="887104"/>
            <a:ext cx="3463036" cy="4898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</a:t>
            </a:r>
            <a:r>
              <a:rPr lang="en-US" sz="3200" dirty="0" err="1" smtClean="0"/>
              <a:t>LiDAR</a:t>
            </a:r>
            <a:r>
              <a:rPr lang="en-US" sz="3200" dirty="0" smtClean="0"/>
              <a:t>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59809"/>
            <a:ext cx="7772400" cy="5155301"/>
          </a:xfrm>
        </p:spPr>
        <p:txBody>
          <a:bodyPr/>
          <a:lstStyle/>
          <a:p>
            <a:r>
              <a:rPr lang="en-US" sz="3200" dirty="0" smtClean="0"/>
              <a:t>Contour Generation</a:t>
            </a:r>
          </a:p>
          <a:p>
            <a:pPr lvl="1"/>
            <a:r>
              <a:rPr lang="en-US" sz="2800" dirty="0" smtClean="0"/>
              <a:t>Workflow:</a:t>
            </a:r>
          </a:p>
          <a:p>
            <a:pPr lvl="2"/>
            <a:r>
              <a:rPr lang="en-US" sz="2400" dirty="0" smtClean="0"/>
              <a:t>Reduce DEM to 3 meters  - </a:t>
            </a:r>
            <a:r>
              <a:rPr lang="en-US" sz="2400" dirty="0" smtClean="0">
                <a:solidFill>
                  <a:srgbClr val="FF0000"/>
                </a:solidFill>
              </a:rPr>
              <a:t>AGGREGATE</a:t>
            </a:r>
          </a:p>
          <a:p>
            <a:pPr lvl="2"/>
            <a:r>
              <a:rPr lang="en-US" sz="2400" dirty="0" smtClean="0"/>
              <a:t>Smooth Surface – 3x3 window – </a:t>
            </a:r>
            <a:r>
              <a:rPr lang="en-US" sz="2400" dirty="0" smtClean="0">
                <a:solidFill>
                  <a:srgbClr val="FF0000"/>
                </a:solidFill>
              </a:rPr>
              <a:t>FOCALSTATISTICS</a:t>
            </a:r>
          </a:p>
          <a:p>
            <a:pPr lvl="2"/>
            <a:r>
              <a:rPr lang="en-US" sz="2400" dirty="0" smtClean="0"/>
              <a:t>Contour smoothed surface – </a:t>
            </a:r>
            <a:r>
              <a:rPr lang="en-US" sz="2400" dirty="0" smtClean="0">
                <a:solidFill>
                  <a:srgbClr val="FF0000"/>
                </a:solidFill>
              </a:rPr>
              <a:t>CONTOUR</a:t>
            </a:r>
          </a:p>
          <a:p>
            <a:pPr lvl="2"/>
            <a:r>
              <a:rPr lang="en-US" sz="2400" dirty="0" smtClean="0"/>
              <a:t>Clip Contours to tile boundary – </a:t>
            </a:r>
            <a:r>
              <a:rPr lang="en-US" sz="2400" dirty="0" smtClean="0">
                <a:solidFill>
                  <a:srgbClr val="FF0000"/>
                </a:solidFill>
              </a:rPr>
              <a:t>CLIP</a:t>
            </a:r>
          </a:p>
          <a:p>
            <a:pPr lvl="1"/>
            <a:r>
              <a:rPr lang="en-US" sz="2800" dirty="0" smtClean="0"/>
              <a:t>Fields</a:t>
            </a:r>
          </a:p>
          <a:p>
            <a:pPr lvl="2"/>
            <a:r>
              <a:rPr lang="en-US" sz="2400" dirty="0" smtClean="0"/>
              <a:t>ELEVATION – elevation of contour in feet</a:t>
            </a:r>
          </a:p>
          <a:p>
            <a:pPr lvl="2"/>
            <a:r>
              <a:rPr lang="en-US" sz="2400" dirty="0" smtClean="0"/>
              <a:t>CONTOUR_TYPE – type of contour</a:t>
            </a:r>
          </a:p>
          <a:p>
            <a:pPr lvl="3"/>
            <a:r>
              <a:rPr lang="en-US" sz="2000" dirty="0" smtClean="0"/>
              <a:t>Index</a:t>
            </a:r>
          </a:p>
          <a:p>
            <a:pPr lvl="3"/>
            <a:r>
              <a:rPr lang="en-US" sz="2000" dirty="0" smtClean="0"/>
              <a:t>Intermediate</a:t>
            </a:r>
          </a:p>
          <a:p>
            <a:pPr lvl="2"/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644222" y="1044475"/>
            <a:ext cx="3155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*</a:t>
            </a:r>
            <a:r>
              <a:rPr lang="en-US" sz="1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ArcMAP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Commands in RED</a:t>
            </a:r>
            <a:endParaRPr lang="en-US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</a:t>
            </a:r>
            <a:r>
              <a:rPr lang="en-US" sz="3200" dirty="0" err="1" smtClean="0"/>
              <a:t>LiDAR</a:t>
            </a:r>
            <a:r>
              <a:rPr lang="en-US" sz="3200" dirty="0" smtClean="0"/>
              <a:t>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538335" y="1027230"/>
            <a:ext cx="4813667" cy="3550667"/>
            <a:chOff x="856343" y="1337472"/>
            <a:chExt cx="4813667" cy="355066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56343" y="1337472"/>
              <a:ext cx="2606902" cy="3550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3577771" y="1337472"/>
              <a:ext cx="20922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One meter DEM</a:t>
              </a:r>
              <a:endParaRPr lang="en-US" sz="20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69341" y="1404601"/>
            <a:ext cx="4989437" cy="3550667"/>
            <a:chOff x="1287349" y="1714843"/>
            <a:chExt cx="4989437" cy="3550667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87349" y="1714843"/>
              <a:ext cx="2606902" cy="3550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3984171" y="1714843"/>
              <a:ext cx="22926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Three meter DEM</a:t>
              </a:r>
              <a:endParaRPr lang="en-US" sz="20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346712" y="1818632"/>
            <a:ext cx="6267327" cy="3586579"/>
            <a:chOff x="1664720" y="2128874"/>
            <a:chExt cx="6267327" cy="3586579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64720" y="2135869"/>
              <a:ext cx="2642870" cy="35795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4342603" y="2128874"/>
              <a:ext cx="358944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Three meter smoothed DEM</a:t>
              </a:r>
              <a:endParaRPr lang="en-US" sz="20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68215" y="2157186"/>
            <a:ext cx="5187633" cy="3648875"/>
            <a:chOff x="2286223" y="2467428"/>
            <a:chExt cx="5187633" cy="3648875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86223" y="2467428"/>
              <a:ext cx="2670405" cy="3648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4956628" y="2501352"/>
              <a:ext cx="25172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Two Foot Contours</a:t>
              </a:r>
              <a:endParaRPr lang="en-US" sz="20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632061" y="2621643"/>
            <a:ext cx="6391702" cy="3702957"/>
            <a:chOff x="2950069" y="2931885"/>
            <a:chExt cx="6391702" cy="3702957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950069" y="2931885"/>
              <a:ext cx="2715041" cy="37029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5813048" y="2992306"/>
              <a:ext cx="352872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Clipped Two Foot Contours</a:t>
              </a:r>
              <a:endParaRPr lang="en-US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1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996287"/>
            <a:ext cx="8304451" cy="4114800"/>
          </a:xfrm>
        </p:spPr>
        <p:txBody>
          <a:bodyPr/>
          <a:lstStyle/>
          <a:p>
            <a:r>
              <a:rPr lang="en-US" sz="3200" dirty="0" smtClean="0"/>
              <a:t>Building Footprints</a:t>
            </a:r>
          </a:p>
          <a:p>
            <a:pPr lvl="1"/>
            <a:r>
              <a:rPr lang="en-US" sz="2800" dirty="0" smtClean="0"/>
              <a:t>Workflow</a:t>
            </a:r>
          </a:p>
          <a:p>
            <a:pPr lvl="2"/>
            <a:r>
              <a:rPr lang="en-US" sz="2400" dirty="0" smtClean="0"/>
              <a:t>Extract Building Points from LAS file – </a:t>
            </a:r>
            <a:r>
              <a:rPr lang="en-US" sz="2400" dirty="0" smtClean="0">
                <a:solidFill>
                  <a:srgbClr val="FF0000"/>
                </a:solidFill>
              </a:rPr>
              <a:t>LAS TO MULTIPOINT</a:t>
            </a:r>
          </a:p>
          <a:p>
            <a:pPr lvl="2"/>
            <a:r>
              <a:rPr lang="en-US" sz="2400" dirty="0" smtClean="0"/>
              <a:t>Ungroup </a:t>
            </a:r>
            <a:r>
              <a:rPr lang="en-US" sz="2400" dirty="0" err="1" smtClean="0"/>
              <a:t>multipoints</a:t>
            </a:r>
            <a:r>
              <a:rPr lang="en-US" sz="2400" dirty="0" smtClean="0"/>
              <a:t> – </a:t>
            </a:r>
            <a:r>
              <a:rPr lang="en-US" sz="2400" dirty="0" smtClean="0">
                <a:solidFill>
                  <a:srgbClr val="FF0000"/>
                </a:solidFill>
              </a:rPr>
              <a:t>MULTIPART TO SINGLEPART</a:t>
            </a:r>
          </a:p>
          <a:p>
            <a:pPr lvl="2"/>
            <a:r>
              <a:rPr lang="en-US" sz="2400" dirty="0" smtClean="0"/>
              <a:t>Cluster Building points to Polygons – </a:t>
            </a:r>
            <a:r>
              <a:rPr lang="en-US" sz="2400" dirty="0" smtClean="0">
                <a:solidFill>
                  <a:srgbClr val="FF0000"/>
                </a:solidFill>
              </a:rPr>
              <a:t>AGGREGATE POINTS</a:t>
            </a:r>
          </a:p>
          <a:p>
            <a:pPr lvl="2"/>
            <a:r>
              <a:rPr lang="en-US" sz="2400" dirty="0" smtClean="0"/>
              <a:t>Square off and simplify Polygon – </a:t>
            </a:r>
            <a:r>
              <a:rPr lang="en-US" sz="2400" dirty="0" smtClean="0">
                <a:solidFill>
                  <a:srgbClr val="FF0000"/>
                </a:solidFill>
              </a:rPr>
              <a:t>SIMPLIFY BUILDING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504637" y="996287"/>
            <a:ext cx="3155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*</a:t>
            </a:r>
            <a:r>
              <a:rPr lang="en-US" sz="1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ArcMAP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Commands in RED</a:t>
            </a:r>
            <a:endParaRPr lang="en-US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351248" y="967459"/>
            <a:ext cx="5020728" cy="4066941"/>
            <a:chOff x="685800" y="1354723"/>
            <a:chExt cx="5129599" cy="430961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5800" y="1397379"/>
              <a:ext cx="3051077" cy="4266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3908453" y="1354723"/>
              <a:ext cx="1906946" cy="4239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2010 Air Photo</a:t>
              </a:r>
              <a:endParaRPr lang="en-US" sz="2000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72986" y="1406624"/>
            <a:ext cx="5864318" cy="3983825"/>
            <a:chOff x="1307538" y="1793888"/>
            <a:chExt cx="6317321" cy="4356212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07538" y="1793888"/>
              <a:ext cx="3122338" cy="4356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4429876" y="1805180"/>
              <a:ext cx="3194983" cy="437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Building Point Extraction</a:t>
              </a:r>
              <a:endParaRPr lang="en-US" sz="2000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579889" y="1894034"/>
            <a:ext cx="6562254" cy="3836281"/>
            <a:chOff x="1914441" y="2303686"/>
            <a:chExt cx="7152011" cy="4364309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14441" y="2303686"/>
              <a:ext cx="3122338" cy="4364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5164903" y="2303686"/>
              <a:ext cx="3901549" cy="4551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Clustering and </a:t>
              </a:r>
              <a:r>
                <a:rPr lang="en-US" sz="2000" dirty="0" err="1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Polygonization</a:t>
              </a:r>
              <a:endParaRPr lang="en-US" sz="2000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081595" y="2499782"/>
            <a:ext cx="5533856" cy="3617797"/>
            <a:chOff x="1914441" y="2275749"/>
            <a:chExt cx="6007264" cy="4392246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14441" y="2275750"/>
              <a:ext cx="3122338" cy="4392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5259036" y="2275749"/>
              <a:ext cx="2662669" cy="859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Building smoothing and straightening</a:t>
              </a:r>
              <a:endParaRPr lang="en-US" sz="2000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</a:t>
            </a:r>
            <a:r>
              <a:rPr lang="en-US" sz="3200" dirty="0" err="1" smtClean="0"/>
              <a:t>LiDAR</a:t>
            </a:r>
            <a:r>
              <a:rPr lang="en-US" sz="3200" dirty="0" smtClean="0"/>
              <a:t>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69020"/>
            <a:ext cx="7772400" cy="4114800"/>
          </a:xfrm>
        </p:spPr>
        <p:txBody>
          <a:bodyPr/>
          <a:lstStyle/>
          <a:p>
            <a:r>
              <a:rPr lang="en-US" sz="3200" dirty="0" smtClean="0"/>
              <a:t>Buildings – FYI</a:t>
            </a:r>
          </a:p>
          <a:p>
            <a:pPr lvl="1"/>
            <a:r>
              <a:rPr lang="en-US" sz="2800" dirty="0" smtClean="0"/>
              <a:t>Buildings footprints are rough and not perfect</a:t>
            </a:r>
          </a:p>
          <a:p>
            <a:pPr lvl="1"/>
            <a:r>
              <a:rPr lang="en-US" sz="2800" dirty="0" smtClean="0"/>
              <a:t>Known issues</a:t>
            </a:r>
          </a:p>
          <a:p>
            <a:pPr lvl="2"/>
            <a:r>
              <a:rPr lang="en-US" sz="2400" dirty="0" smtClean="0"/>
              <a:t>Large buildings with asphalt roofs</a:t>
            </a:r>
          </a:p>
          <a:p>
            <a:pPr lvl="2"/>
            <a:r>
              <a:rPr lang="en-US" sz="2400" dirty="0" smtClean="0"/>
              <a:t>Tall Trees with single returns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1303" y="4234119"/>
            <a:ext cx="3961304" cy="2415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6081" y="3026420"/>
            <a:ext cx="2212119" cy="2957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7260" y="996287"/>
            <a:ext cx="5369952" cy="3302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3455" y="996287"/>
            <a:ext cx="3845740" cy="4396673"/>
          </a:xfrm>
        </p:spPr>
        <p:txBody>
          <a:bodyPr/>
          <a:lstStyle/>
          <a:p>
            <a:r>
              <a:rPr lang="en-US" sz="3200" dirty="0" smtClean="0"/>
              <a:t>Final Tiled Geodatabase contents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3890078" y="1369017"/>
            <a:ext cx="3746793" cy="3628898"/>
            <a:chOff x="4184540" y="1369017"/>
            <a:chExt cx="3746793" cy="3628898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84540" y="1369017"/>
              <a:ext cx="2600325" cy="36288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6784865" y="1369017"/>
              <a:ext cx="11464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All Points</a:t>
              </a:r>
              <a:endParaRPr lang="en-US" sz="1800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184546" y="1707571"/>
            <a:ext cx="4753485" cy="3628898"/>
            <a:chOff x="4479008" y="1707571"/>
            <a:chExt cx="4753485" cy="3628898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79008" y="1707571"/>
              <a:ext cx="2632392" cy="36288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7111400" y="1707571"/>
              <a:ext cx="21210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Bare Earth Ground</a:t>
              </a:r>
              <a:endParaRPr lang="en-US" sz="1800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450339" y="2046125"/>
            <a:ext cx="3918188" cy="3628898"/>
            <a:chOff x="4744801" y="2046125"/>
            <a:chExt cx="3918188" cy="3628898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44801" y="2046125"/>
              <a:ext cx="2643415" cy="36288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7388216" y="2054730"/>
              <a:ext cx="12747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Vegetation</a:t>
              </a:r>
              <a:endParaRPr lang="en-US" sz="1800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720487" y="2393284"/>
            <a:ext cx="3789809" cy="3584070"/>
            <a:chOff x="4720487" y="2393284"/>
            <a:chExt cx="3789809" cy="3584070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20487" y="2393284"/>
              <a:ext cx="2668989" cy="3584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7389476" y="2411191"/>
              <a:ext cx="11208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Buildings</a:t>
              </a:r>
              <a:endParaRPr lang="en-US" sz="1800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085012" y="2744404"/>
            <a:ext cx="4035229" cy="3589411"/>
            <a:chOff x="5487960" y="2744404"/>
            <a:chExt cx="4035229" cy="3589411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487960" y="2749745"/>
              <a:ext cx="2593809" cy="3584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8081769" y="2744404"/>
              <a:ext cx="14414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Mass Points</a:t>
              </a:r>
              <a:endParaRPr lang="en-US" sz="1800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427310" y="3082958"/>
            <a:ext cx="3281011" cy="3474779"/>
            <a:chOff x="5427310" y="3082958"/>
            <a:chExt cx="3281011" cy="3474779"/>
          </a:xfrm>
        </p:grpSpPr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427310" y="3082958"/>
              <a:ext cx="2491562" cy="3474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TextBox 22"/>
            <p:cNvSpPr txBox="1"/>
            <p:nvPr/>
          </p:nvSpPr>
          <p:spPr>
            <a:xfrm>
              <a:off x="7916694" y="3108615"/>
              <a:ext cx="7916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chemeClr val="bg2"/>
                  </a:solidFill>
                  <a:latin typeface="Arial" pitchFamily="34" charset="0"/>
                  <a:cs typeface="Arial" pitchFamily="34" charset="0"/>
                </a:rPr>
                <a:t>Water</a:t>
              </a:r>
              <a:endParaRPr lang="en-US" sz="1800" dirty="0">
                <a:solidFill>
                  <a:schemeClr val="bg2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1215"/>
            <a:ext cx="7772400" cy="4114800"/>
          </a:xfrm>
        </p:spPr>
        <p:txBody>
          <a:bodyPr/>
          <a:lstStyle/>
          <a:p>
            <a:r>
              <a:rPr lang="en-US" sz="3200" dirty="0" smtClean="0"/>
              <a:t>LAS Files</a:t>
            </a:r>
          </a:p>
          <a:p>
            <a:pPr lvl="1"/>
            <a:r>
              <a:rPr lang="en-US" sz="2800" dirty="0" smtClean="0"/>
              <a:t>One per tile</a:t>
            </a:r>
          </a:p>
          <a:p>
            <a:pPr lvl="1"/>
            <a:r>
              <a:rPr lang="en-US" sz="2800" dirty="0" smtClean="0"/>
              <a:t>Full Point Cloud</a:t>
            </a:r>
          </a:p>
          <a:p>
            <a:pPr lvl="2"/>
            <a:r>
              <a:rPr lang="en-US" sz="2400" dirty="0" smtClean="0"/>
              <a:t>All returns all points</a:t>
            </a:r>
          </a:p>
          <a:p>
            <a:pPr lvl="1"/>
            <a:r>
              <a:rPr lang="en-US" sz="2800" dirty="0" smtClean="0"/>
              <a:t>Classifications</a:t>
            </a:r>
            <a:endParaRPr lang="en-US" dirty="0" smtClean="0"/>
          </a:p>
          <a:p>
            <a:pPr lvl="2">
              <a:buFont typeface="Arial" pitchFamily="34" charset="0"/>
              <a:buNone/>
            </a:pPr>
            <a:r>
              <a:rPr lang="en-US" sz="1600" dirty="0" smtClean="0"/>
              <a:t>1 - Processed but unclassified</a:t>
            </a:r>
          </a:p>
          <a:p>
            <a:pPr lvl="2">
              <a:buFont typeface="Arial" pitchFamily="34" charset="0"/>
              <a:buNone/>
            </a:pPr>
            <a:r>
              <a:rPr lang="en-US" sz="1600" dirty="0" smtClean="0"/>
              <a:t>2 - Bare earth ground</a:t>
            </a:r>
          </a:p>
          <a:p>
            <a:pPr lvl="2">
              <a:buFont typeface="Arial" pitchFamily="34" charset="0"/>
              <a:buNone/>
            </a:pPr>
            <a:r>
              <a:rPr lang="en-US" sz="1600" dirty="0" smtClean="0"/>
              <a:t>4 – Vegetation</a:t>
            </a:r>
          </a:p>
          <a:p>
            <a:pPr lvl="2">
              <a:buFont typeface="Arial" pitchFamily="34" charset="0"/>
              <a:buNone/>
            </a:pPr>
            <a:r>
              <a:rPr lang="en-US" sz="1600" dirty="0" smtClean="0"/>
              <a:t>6 - Buildings</a:t>
            </a:r>
          </a:p>
          <a:p>
            <a:pPr lvl="2">
              <a:buFont typeface="Arial" pitchFamily="34" charset="0"/>
              <a:buNone/>
            </a:pPr>
            <a:r>
              <a:rPr lang="en-US" sz="1600" dirty="0" smtClean="0"/>
              <a:t>7 - Noise (low or high)</a:t>
            </a:r>
          </a:p>
          <a:p>
            <a:pPr lvl="2">
              <a:buFont typeface="Arial" pitchFamily="34" charset="0"/>
              <a:buNone/>
            </a:pPr>
            <a:r>
              <a:rPr lang="en-US" sz="1600" dirty="0" smtClean="0"/>
              <a:t>8 – Mass Points</a:t>
            </a:r>
          </a:p>
          <a:p>
            <a:pPr lvl="2">
              <a:buFont typeface="Arial" pitchFamily="34" charset="0"/>
              <a:buNone/>
            </a:pPr>
            <a:r>
              <a:rPr lang="en-US" sz="1600" dirty="0" smtClean="0"/>
              <a:t>9 - Water</a:t>
            </a:r>
          </a:p>
          <a:p>
            <a:pPr lvl="2">
              <a:buFont typeface="Arial" pitchFamily="34" charset="0"/>
              <a:buNone/>
            </a:pPr>
            <a:r>
              <a:rPr lang="en-US" sz="1600" dirty="0" smtClean="0"/>
              <a:t>10 – Breakline Proximity</a:t>
            </a:r>
          </a:p>
          <a:p>
            <a:pPr lvl="2">
              <a:buFont typeface="Arial" pitchFamily="34" charset="0"/>
              <a:buNone/>
            </a:pPr>
            <a:r>
              <a:rPr lang="en-US" sz="1600" dirty="0" smtClean="0"/>
              <a:t>14 – Bridge Decks</a:t>
            </a:r>
          </a:p>
          <a:p>
            <a:pPr lvl="2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902" y="868912"/>
            <a:ext cx="7772400" cy="4114800"/>
          </a:xfrm>
        </p:spPr>
        <p:txBody>
          <a:bodyPr/>
          <a:lstStyle/>
          <a:p>
            <a:pPr lvl="1">
              <a:spcBef>
                <a:spcPts val="600"/>
              </a:spcBef>
            </a:pPr>
            <a:r>
              <a:rPr lang="en-US" dirty="0" smtClean="0"/>
              <a:t>History of LiDAR in Minnesota</a:t>
            </a:r>
          </a:p>
          <a:p>
            <a:pPr lvl="2">
              <a:spcBef>
                <a:spcPts val="600"/>
              </a:spcBef>
            </a:pPr>
            <a:r>
              <a:rPr lang="en-US" dirty="0" smtClean="0"/>
              <a:t>Numerous county collects</a:t>
            </a:r>
          </a:p>
          <a:p>
            <a:pPr lvl="3">
              <a:spcBef>
                <a:spcPts val="600"/>
              </a:spcBef>
            </a:pPr>
            <a:r>
              <a:rPr lang="en-US" dirty="0" smtClean="0"/>
              <a:t>Blue Earth, Carver, Chisago, Goodhue, Ramsey, Scott, Crow Wing, Wright, Stearns, Scott</a:t>
            </a:r>
          </a:p>
          <a:p>
            <a:pPr lvl="2">
              <a:spcBef>
                <a:spcPts val="600"/>
              </a:spcBef>
            </a:pPr>
            <a:r>
              <a:rPr lang="en-US" dirty="0" smtClean="0"/>
              <a:t>Southeast Minnesota </a:t>
            </a:r>
          </a:p>
          <a:p>
            <a:pPr lvl="3">
              <a:spcBef>
                <a:spcPts val="600"/>
              </a:spcBef>
            </a:pPr>
            <a:r>
              <a:rPr lang="en-US" dirty="0" smtClean="0"/>
              <a:t>5,500 square miles</a:t>
            </a:r>
          </a:p>
          <a:p>
            <a:pPr lvl="3">
              <a:spcBef>
                <a:spcPts val="600"/>
              </a:spcBef>
            </a:pPr>
            <a:r>
              <a:rPr lang="en-US" dirty="0" smtClean="0"/>
              <a:t>9 counties</a:t>
            </a:r>
          </a:p>
          <a:p>
            <a:pPr lvl="2">
              <a:spcBef>
                <a:spcPts val="600"/>
              </a:spcBef>
            </a:pPr>
            <a:r>
              <a:rPr lang="en-US" dirty="0" smtClean="0"/>
              <a:t>Many smaller projects</a:t>
            </a:r>
          </a:p>
          <a:p>
            <a:pPr lvl="3">
              <a:spcBef>
                <a:spcPts val="600"/>
              </a:spcBef>
            </a:pPr>
            <a:r>
              <a:rPr lang="en-US" dirty="0" smtClean="0"/>
              <a:t>Seven Mile Creek</a:t>
            </a:r>
          </a:p>
          <a:p>
            <a:pPr lvl="3">
              <a:spcBef>
                <a:spcPts val="600"/>
              </a:spcBef>
            </a:pPr>
            <a:r>
              <a:rPr lang="en-US" dirty="0" smtClean="0"/>
              <a:t>Rice Lake </a:t>
            </a:r>
            <a:r>
              <a:rPr lang="en-US" dirty="0" err="1" smtClean="0"/>
              <a:t>Wshd</a:t>
            </a:r>
            <a:r>
              <a:rPr lang="en-US" dirty="0" smtClean="0"/>
              <a:t> District</a:t>
            </a:r>
          </a:p>
          <a:p>
            <a:pPr lvl="3">
              <a:spcBef>
                <a:spcPts val="600"/>
              </a:spcBef>
            </a:pPr>
            <a:r>
              <a:rPr lang="en-US" dirty="0" smtClean="0"/>
              <a:t>Glacial Lakes</a:t>
            </a:r>
          </a:p>
          <a:p>
            <a:pPr lvl="3">
              <a:spcBef>
                <a:spcPts val="600"/>
              </a:spcBef>
            </a:pPr>
            <a:r>
              <a:rPr lang="en-US" dirty="0" smtClean="0"/>
              <a:t>Rainy River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7379" y="2926312"/>
            <a:ext cx="2974906" cy="329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nr_logo_im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945108" y="62552"/>
            <a:ext cx="7986485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82639"/>
            <a:ext cx="4841060" cy="4114800"/>
          </a:xfrm>
        </p:spPr>
        <p:txBody>
          <a:bodyPr/>
          <a:lstStyle/>
          <a:p>
            <a:r>
              <a:rPr lang="en-US" sz="3200" dirty="0" smtClean="0"/>
              <a:t>Breakline Proximity – </a:t>
            </a:r>
          </a:p>
          <a:p>
            <a:pPr lvl="1"/>
            <a:r>
              <a:rPr lang="en-US" sz="2800" dirty="0" smtClean="0"/>
              <a:t>Bare earth points that are within the collect mean point spacing (1.5M)</a:t>
            </a:r>
          </a:p>
          <a:p>
            <a:pPr lvl="1"/>
            <a:r>
              <a:rPr lang="en-US" sz="2800" dirty="0" smtClean="0"/>
              <a:t>These are removed to ensure proper lake flattening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3445" y="1586525"/>
            <a:ext cx="3698785" cy="393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00752"/>
            <a:ext cx="7772400" cy="4114800"/>
          </a:xfrm>
        </p:spPr>
        <p:txBody>
          <a:bodyPr/>
          <a:lstStyle/>
          <a:p>
            <a:r>
              <a:rPr lang="en-US" sz="3200" dirty="0" smtClean="0"/>
              <a:t>Bridge Decks</a:t>
            </a:r>
          </a:p>
          <a:p>
            <a:pPr lvl="1"/>
            <a:r>
              <a:rPr lang="en-US" sz="2800" dirty="0" smtClean="0"/>
              <a:t>Primary use is to remove bridges from bare earth</a:t>
            </a: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1244" y="3123599"/>
            <a:ext cx="4257675" cy="3362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7522" y="2181904"/>
            <a:ext cx="3745940" cy="3338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91821"/>
            <a:ext cx="7772400" cy="3617461"/>
          </a:xfrm>
        </p:spPr>
        <p:txBody>
          <a:bodyPr/>
          <a:lstStyle/>
          <a:p>
            <a:r>
              <a:rPr lang="en-US" dirty="0" smtClean="0"/>
              <a:t>Exercise 1 – Explore the Tiled Data</a:t>
            </a:r>
          </a:p>
          <a:p>
            <a:pPr lvl="1"/>
            <a:r>
              <a:rPr lang="en-US" dirty="0" smtClean="0"/>
              <a:t>In this exercise you will:</a:t>
            </a:r>
          </a:p>
          <a:p>
            <a:pPr lvl="2"/>
            <a:r>
              <a:rPr lang="en-US" dirty="0" smtClean="0"/>
              <a:t>Review data storage structure for the data</a:t>
            </a:r>
          </a:p>
          <a:p>
            <a:pPr lvl="2"/>
            <a:r>
              <a:rPr lang="en-US" dirty="0" smtClean="0"/>
              <a:t>Access and view DEMs, Contours, Buildings, Hydro </a:t>
            </a:r>
            <a:r>
              <a:rPr lang="en-US" dirty="0" err="1" smtClean="0"/>
              <a:t>Breaklines</a:t>
            </a:r>
            <a:r>
              <a:rPr lang="en-US" dirty="0" smtClean="0"/>
              <a:t>, LAS data</a:t>
            </a:r>
          </a:p>
          <a:p>
            <a:pPr lvl="2"/>
            <a:r>
              <a:rPr lang="en-US" dirty="0" smtClean="0"/>
              <a:t>Work with Bare Earth Points</a:t>
            </a:r>
          </a:p>
          <a:p>
            <a:pPr lvl="2"/>
            <a:r>
              <a:rPr lang="en-US" dirty="0" smtClean="0"/>
              <a:t>Create </a:t>
            </a:r>
            <a:r>
              <a:rPr lang="en-US" dirty="0" err="1" smtClean="0"/>
              <a:t>hillshade</a:t>
            </a:r>
            <a:r>
              <a:rPr lang="en-US" dirty="0" smtClean="0"/>
              <a:t> and slope products</a:t>
            </a:r>
          </a:p>
          <a:p>
            <a:pPr lvl="2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096" y="968991"/>
            <a:ext cx="8226189" cy="4612943"/>
          </a:xfrm>
        </p:spPr>
        <p:txBody>
          <a:bodyPr/>
          <a:lstStyle/>
          <a:p>
            <a:r>
              <a:rPr lang="en-US" sz="3200" dirty="0" smtClean="0"/>
              <a:t>The Mosaic Data Package</a:t>
            </a:r>
          </a:p>
          <a:p>
            <a:pPr lvl="1"/>
            <a:r>
              <a:rPr lang="en-US" sz="2800" dirty="0" smtClean="0"/>
              <a:t>Tiled datasets are </a:t>
            </a:r>
            <a:r>
              <a:rPr lang="en-US" sz="2800" dirty="0" err="1" smtClean="0"/>
              <a:t>mosaicked</a:t>
            </a:r>
            <a:r>
              <a:rPr lang="en-US" sz="2800" dirty="0" smtClean="0"/>
              <a:t> </a:t>
            </a:r>
            <a:r>
              <a:rPr lang="en-US" sz="2800" dirty="0" smtClean="0"/>
              <a:t>and merged to create seamless data sets called “packages”</a:t>
            </a:r>
          </a:p>
          <a:p>
            <a:pPr lvl="2"/>
            <a:r>
              <a:rPr lang="en-US" sz="2400" dirty="0" smtClean="0"/>
              <a:t>DEM</a:t>
            </a:r>
          </a:p>
          <a:p>
            <a:pPr lvl="2"/>
            <a:r>
              <a:rPr lang="en-US" sz="2400" dirty="0" smtClean="0"/>
              <a:t>2’ Contours</a:t>
            </a:r>
          </a:p>
          <a:p>
            <a:pPr lvl="2"/>
            <a:r>
              <a:rPr lang="en-US" sz="2400" dirty="0" smtClean="0"/>
              <a:t>Building Footprints</a:t>
            </a:r>
          </a:p>
          <a:p>
            <a:pPr lvl="2"/>
            <a:r>
              <a:rPr lang="en-US" sz="2400" dirty="0" smtClean="0"/>
              <a:t>Edge of Water Breaklines</a:t>
            </a:r>
          </a:p>
          <a:p>
            <a:pPr lvl="2"/>
            <a:r>
              <a:rPr lang="en-US" sz="2400" dirty="0" smtClean="0"/>
              <a:t>Validation Points</a:t>
            </a:r>
          </a:p>
          <a:p>
            <a:pPr lvl="1"/>
            <a:r>
              <a:rPr lang="en-US" sz="2800" dirty="0" smtClean="0"/>
              <a:t>In many cases </a:t>
            </a:r>
            <a:r>
              <a:rPr lang="en-US" sz="2800" dirty="0" err="1" smtClean="0"/>
              <a:t>mosaicked</a:t>
            </a:r>
            <a:r>
              <a:rPr lang="en-US" sz="2800" dirty="0" smtClean="0"/>
              <a:t> data is more useful</a:t>
            </a: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0506" y="6317245"/>
            <a:ext cx="1905000" cy="457200"/>
          </a:xfrm>
        </p:spPr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1128" y="962430"/>
            <a:ext cx="3583257" cy="4558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6400" y="962430"/>
            <a:ext cx="3551826" cy="4558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144" y="832513"/>
            <a:ext cx="7772400" cy="4114800"/>
          </a:xfrm>
        </p:spPr>
        <p:txBody>
          <a:bodyPr/>
          <a:lstStyle/>
          <a:p>
            <a:r>
              <a:rPr lang="en-US" sz="3200" dirty="0" smtClean="0"/>
              <a:t>The Mosaic Data Package</a:t>
            </a:r>
          </a:p>
          <a:p>
            <a:pPr lvl="1"/>
            <a:r>
              <a:rPr lang="en-US" sz="2800" dirty="0" smtClean="0"/>
              <a:t>Derived Products</a:t>
            </a:r>
          </a:p>
          <a:p>
            <a:pPr lvl="2"/>
            <a:r>
              <a:rPr lang="en-US" sz="2400" dirty="0" smtClean="0"/>
              <a:t>One Meter </a:t>
            </a:r>
            <a:r>
              <a:rPr lang="en-US" sz="2400" dirty="0" err="1" smtClean="0"/>
              <a:t>Hillshade</a:t>
            </a:r>
            <a:r>
              <a:rPr lang="en-US" sz="2400" dirty="0" smtClean="0"/>
              <a:t> - </a:t>
            </a:r>
            <a:r>
              <a:rPr lang="en-US" sz="2400" dirty="0" smtClean="0">
                <a:solidFill>
                  <a:srgbClr val="FF0000"/>
                </a:solidFill>
              </a:rPr>
              <a:t>HILLSHADE</a:t>
            </a:r>
          </a:p>
          <a:p>
            <a:pPr lvl="2"/>
            <a:r>
              <a:rPr lang="en-US" sz="2400" dirty="0" smtClean="0"/>
              <a:t>Three Meter DEM – </a:t>
            </a:r>
            <a:r>
              <a:rPr lang="en-US" sz="2400" dirty="0" smtClean="0">
                <a:solidFill>
                  <a:srgbClr val="FF0000"/>
                </a:solidFill>
              </a:rPr>
              <a:t>AGGREGATE</a:t>
            </a:r>
          </a:p>
          <a:p>
            <a:pPr lvl="2"/>
            <a:r>
              <a:rPr lang="en-US" sz="2400" dirty="0" smtClean="0"/>
              <a:t>Three Meter </a:t>
            </a:r>
            <a:r>
              <a:rPr lang="en-US" sz="2400" dirty="0" err="1" smtClean="0"/>
              <a:t>Hillshade</a:t>
            </a:r>
            <a:r>
              <a:rPr lang="en-US" sz="2400" dirty="0" smtClean="0"/>
              <a:t> - </a:t>
            </a:r>
            <a:r>
              <a:rPr lang="en-US" sz="2400" dirty="0" smtClean="0">
                <a:solidFill>
                  <a:srgbClr val="FF0000"/>
                </a:solidFill>
              </a:rPr>
              <a:t>HILLSHADE</a:t>
            </a:r>
          </a:p>
          <a:p>
            <a:pPr lvl="1"/>
            <a:r>
              <a:rPr lang="en-US" sz="2800" dirty="0" smtClean="0"/>
              <a:t>Why Aggregate instead of Resample?</a:t>
            </a:r>
          </a:p>
          <a:p>
            <a:pPr lvl="2"/>
            <a:r>
              <a:rPr lang="en-US" sz="2400" dirty="0" smtClean="0"/>
              <a:t>Because the output cell size is an even divisor of the input (footprints are the same)</a:t>
            </a:r>
          </a:p>
          <a:p>
            <a:pPr lvl="2"/>
            <a:r>
              <a:rPr lang="en-US" sz="2400" dirty="0" smtClean="0"/>
              <a:t>Faster than Resample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</a:t>
            </a:r>
            <a:r>
              <a:rPr lang="en-US" sz="3200" dirty="0" err="1" smtClean="0"/>
              <a:t>LiDAR</a:t>
            </a:r>
            <a:r>
              <a:rPr lang="en-US" sz="3200" dirty="0" smtClean="0"/>
              <a:t> Data Packet Workshop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954804" y="859809"/>
            <a:ext cx="3155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*</a:t>
            </a:r>
            <a:r>
              <a:rPr lang="en-US" sz="1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ArcMAP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Commands in RED</a:t>
            </a:r>
            <a:endParaRPr lang="en-US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85800" y="955343"/>
            <a:ext cx="7772400" cy="4114800"/>
          </a:xfrm>
        </p:spPr>
        <p:txBody>
          <a:bodyPr/>
          <a:lstStyle/>
          <a:p>
            <a:r>
              <a:rPr lang="en-US" sz="3200" dirty="0" smtClean="0"/>
              <a:t>The Mosaic Data Package</a:t>
            </a:r>
          </a:p>
          <a:p>
            <a:pPr lvl="1"/>
            <a:r>
              <a:rPr lang="en-US" sz="2800" dirty="0" smtClean="0"/>
              <a:t>LAS files are not merged together due to their file size and the sheer number of points</a:t>
            </a:r>
          </a:p>
          <a:p>
            <a:pPr lvl="1"/>
            <a:r>
              <a:rPr lang="en-US" sz="2800" dirty="0" smtClean="0"/>
              <a:t>Most software that works with LAS files uses tiled data seamlessly</a:t>
            </a:r>
          </a:p>
          <a:p>
            <a:pPr lvl="1"/>
            <a:r>
              <a:rPr lang="en-US" sz="2800" dirty="0" smtClean="0"/>
              <a:t>LAS compression is becoming more prevalent</a:t>
            </a:r>
          </a:p>
          <a:p>
            <a:pPr lvl="2"/>
            <a:r>
              <a:rPr lang="en-US" sz="2400" dirty="0" smtClean="0"/>
              <a:t>LASTOOLS – LASZIP utility compressed LAS files by a factor of 10!</a:t>
            </a:r>
          </a:p>
          <a:p>
            <a:pPr lvl="2"/>
            <a:r>
              <a:rPr lang="en-US" sz="2400" dirty="0" smtClean="0"/>
              <a:t>LAZ files are available for download from DNR ftp site (lidar.dnr.state.mn.us)</a:t>
            </a:r>
          </a:p>
        </p:txBody>
      </p:sp>
      <p:sp>
        <p:nvSpPr>
          <p:cNvPr id="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46161"/>
            <a:ext cx="7772400" cy="4798577"/>
          </a:xfrm>
        </p:spPr>
        <p:txBody>
          <a:bodyPr/>
          <a:lstStyle/>
          <a:p>
            <a:r>
              <a:rPr lang="en-US" sz="3200" dirty="0" smtClean="0"/>
              <a:t>FYI!</a:t>
            </a:r>
          </a:p>
          <a:p>
            <a:pPr lvl="1"/>
            <a:r>
              <a:rPr lang="en-US" sz="2800" dirty="0" smtClean="0"/>
              <a:t>One meter DEMs are quite large and cumbersome</a:t>
            </a:r>
          </a:p>
          <a:p>
            <a:pPr lvl="1"/>
            <a:r>
              <a:rPr lang="en-US" sz="2800" dirty="0" smtClean="0"/>
              <a:t>2’ contours can be more than 2gb</a:t>
            </a:r>
          </a:p>
          <a:p>
            <a:pPr lvl="1"/>
            <a:r>
              <a:rPr lang="en-US" sz="2800" dirty="0" smtClean="0"/>
              <a:t>Contours are not edge-matched</a:t>
            </a:r>
          </a:p>
          <a:p>
            <a:pPr lvl="2"/>
            <a:r>
              <a:rPr lang="en-US" sz="2400" dirty="0" smtClean="0"/>
              <a:t>But they are extremely close (&lt; 0.5 meter)</a:t>
            </a:r>
          </a:p>
          <a:p>
            <a:pPr lvl="2"/>
            <a:r>
              <a:rPr lang="en-US" sz="2400" dirty="0" smtClean="0"/>
              <a:t>Or.. you could recreate them by contouring the DEMs on a larger scale basis.</a:t>
            </a:r>
          </a:p>
          <a:p>
            <a:pPr lvl="1"/>
            <a:r>
              <a:rPr lang="en-US" sz="2800" dirty="0" smtClean="0"/>
              <a:t>Bare Earth Points are not merged together</a:t>
            </a:r>
          </a:p>
          <a:p>
            <a:pPr lvl="1"/>
            <a:r>
              <a:rPr lang="en-US" sz="2800" dirty="0" smtClean="0"/>
              <a:t>Data not clipped to the border of the county</a:t>
            </a:r>
          </a:p>
          <a:p>
            <a:pPr lvl="2"/>
            <a:r>
              <a:rPr lang="en-US" sz="2400" dirty="0" smtClean="0"/>
              <a:t>Full tiles are merged together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96287"/>
            <a:ext cx="7772400" cy="4114800"/>
          </a:xfrm>
        </p:spPr>
        <p:txBody>
          <a:bodyPr/>
          <a:lstStyle/>
          <a:p>
            <a:r>
              <a:rPr lang="en-US" dirty="0" smtClean="0"/>
              <a:t>Implementation at the local level</a:t>
            </a:r>
          </a:p>
          <a:p>
            <a:pPr lvl="1"/>
            <a:r>
              <a:rPr lang="en-US" dirty="0" smtClean="0"/>
              <a:t>Storage and Access</a:t>
            </a:r>
          </a:p>
          <a:p>
            <a:pPr lvl="1"/>
            <a:r>
              <a:rPr lang="en-US" dirty="0" smtClean="0"/>
              <a:t>Coordinate Conversion</a:t>
            </a:r>
          </a:p>
          <a:p>
            <a:pPr lvl="1"/>
            <a:r>
              <a:rPr lang="en-US" dirty="0" smtClean="0"/>
              <a:t>Sharing data with CAD operators</a:t>
            </a:r>
          </a:p>
          <a:p>
            <a:pPr lvl="1"/>
            <a:r>
              <a:rPr lang="en-US" dirty="0" smtClean="0"/>
              <a:t>Generating derived products</a:t>
            </a:r>
          </a:p>
          <a:p>
            <a:pPr lvl="2"/>
            <a:r>
              <a:rPr lang="en-US" dirty="0" smtClean="0"/>
              <a:t>Slope, flow path and accumulation</a:t>
            </a:r>
          </a:p>
          <a:p>
            <a:pPr lvl="1"/>
            <a:r>
              <a:rPr lang="en-US" dirty="0" smtClean="0"/>
              <a:t>Visual analysis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55343"/>
            <a:ext cx="7772400" cy="4114800"/>
          </a:xfrm>
        </p:spPr>
        <p:txBody>
          <a:bodyPr/>
          <a:lstStyle/>
          <a:p>
            <a:r>
              <a:rPr lang="en-US" dirty="0" smtClean="0"/>
              <a:t>County Partners receive an external hard drive</a:t>
            </a:r>
          </a:p>
          <a:p>
            <a:pPr lvl="1"/>
            <a:r>
              <a:rPr lang="en-US" dirty="0" smtClean="0"/>
              <a:t>Keep the drive</a:t>
            </a:r>
          </a:p>
          <a:p>
            <a:pPr lvl="1"/>
            <a:r>
              <a:rPr lang="en-US" dirty="0" smtClean="0"/>
              <a:t>Copy to Server and store as a backup</a:t>
            </a:r>
          </a:p>
          <a:p>
            <a:pPr lvl="2"/>
            <a:r>
              <a:rPr lang="en-US" dirty="0" smtClean="0"/>
              <a:t>Don’t delete data off drive</a:t>
            </a:r>
            <a:endParaRPr lang="en-US" dirty="0"/>
          </a:p>
          <a:p>
            <a:pPr lvl="1"/>
            <a:r>
              <a:rPr lang="en-US" dirty="0" smtClean="0"/>
              <a:t>500gb storage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 dirty="0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1950" y="4123777"/>
            <a:ext cx="42862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96287"/>
            <a:ext cx="7772400" cy="4114800"/>
          </a:xfrm>
        </p:spPr>
        <p:txBody>
          <a:bodyPr/>
          <a:lstStyle/>
          <a:p>
            <a:r>
              <a:rPr lang="en-US" sz="3200" dirty="0" smtClean="0"/>
              <a:t>Minnesota Digital Elevation Committee</a:t>
            </a:r>
          </a:p>
          <a:p>
            <a:pPr lvl="1"/>
            <a:r>
              <a:rPr lang="en-US" sz="2800" dirty="0" smtClean="0"/>
              <a:t>Formed in 2007</a:t>
            </a:r>
          </a:p>
          <a:p>
            <a:pPr lvl="1"/>
            <a:r>
              <a:rPr lang="en-US" sz="2800" dirty="0" smtClean="0"/>
              <a:t>Governor’s Council on Geographic Information</a:t>
            </a:r>
          </a:p>
          <a:p>
            <a:pPr lvl="1"/>
            <a:r>
              <a:rPr lang="en-US" sz="2800" dirty="0" smtClean="0"/>
              <a:t>Team members from Red River Collect 1</a:t>
            </a:r>
          </a:p>
          <a:p>
            <a:pPr lvl="2"/>
            <a:r>
              <a:rPr lang="en-US" sz="2400" dirty="0" smtClean="0"/>
              <a:t>County, State and Federal membership</a:t>
            </a:r>
          </a:p>
          <a:p>
            <a:pPr lvl="2"/>
            <a:r>
              <a:rPr lang="en-US" sz="2400" dirty="0" smtClean="0"/>
              <a:t>Survey, Engineering, Hydrology and GIS Experience</a:t>
            </a:r>
          </a:p>
          <a:p>
            <a:pPr lvl="2"/>
            <a:r>
              <a:rPr lang="en-US" sz="2400" dirty="0" smtClean="0"/>
              <a:t>Growing knowledge of LiDAR systems and user requirements</a:t>
            </a:r>
          </a:p>
          <a:p>
            <a:pPr lvl="1"/>
            <a:r>
              <a:rPr lang="en-US" sz="2800" dirty="0" smtClean="0"/>
              <a:t>A statewide, high resolution elevation dataset in the public domain</a:t>
            </a:r>
          </a:p>
          <a:p>
            <a:pPr lvl="1"/>
            <a:endParaRPr lang="en-US" sz="2800" dirty="0" smtClean="0"/>
          </a:p>
          <a:p>
            <a:pPr lvl="1"/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945108" y="62552"/>
            <a:ext cx="7986485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23582"/>
            <a:ext cx="7772400" cy="4114800"/>
          </a:xfrm>
        </p:spPr>
        <p:txBody>
          <a:bodyPr/>
          <a:lstStyle/>
          <a:p>
            <a:r>
              <a:rPr lang="en-US" dirty="0" smtClean="0"/>
              <a:t>Storage and Access</a:t>
            </a:r>
          </a:p>
          <a:p>
            <a:pPr lvl="1"/>
            <a:r>
              <a:rPr lang="en-US" dirty="0" smtClean="0"/>
              <a:t>How much disk space do I need to store this data?</a:t>
            </a:r>
          </a:p>
          <a:p>
            <a:pPr lvl="2"/>
            <a:r>
              <a:rPr lang="en-US" dirty="0" smtClean="0"/>
              <a:t>Depends on the size of the county and the type of landscape</a:t>
            </a:r>
          </a:p>
          <a:p>
            <a:pPr lvl="2"/>
            <a:r>
              <a:rPr lang="en-US" dirty="0" smtClean="0"/>
              <a:t>Forested landscapes result in more multi-return pulses</a:t>
            </a:r>
          </a:p>
          <a:p>
            <a:pPr lvl="2"/>
            <a:r>
              <a:rPr lang="en-US" dirty="0" smtClean="0"/>
              <a:t>Hilly terrain results in more contours</a:t>
            </a:r>
          </a:p>
          <a:p>
            <a:pPr lvl="2"/>
            <a:r>
              <a:rPr lang="en-US" dirty="0" smtClean="0"/>
              <a:t>Flat terrain compresses better (less variability)</a:t>
            </a:r>
          </a:p>
          <a:p>
            <a:pPr lvl="2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26185" y="1842448"/>
          <a:ext cx="77461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3527"/>
                <a:gridCol w="1561763"/>
                <a:gridCol w="1335186"/>
                <a:gridCol w="1092425"/>
                <a:gridCol w="1472750"/>
                <a:gridCol w="127044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County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Area </a:t>
                      </a:r>
                      <a:r>
                        <a:rPr lang="en-US" sz="1400" dirty="0" smtClean="0"/>
                        <a:t>(sq miles)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Mosaic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LAS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Geodatabases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Douglas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9.17gb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/>
                        <a:t>56gb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21.5gb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86.67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Faribault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5.21gb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76.5gb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16.5gb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98.21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Jackson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11.6gb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75.8gb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18.2gb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105.6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LeSueur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473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3.87gb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55.6gb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69.47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Martin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7.5gb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91.5gb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17.3gb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116.3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9.2gb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71.3gb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100.5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Pope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9.4gb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70gb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22.8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102.2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Rock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483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6.67gb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51.5gb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12.5gb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70.67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Waseca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3.27gb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41.5gb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7.91gb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52.68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85800" y="955343"/>
            <a:ext cx="7772400" cy="4114800"/>
          </a:xfrm>
        </p:spPr>
        <p:txBody>
          <a:bodyPr/>
          <a:lstStyle/>
          <a:p>
            <a:r>
              <a:rPr lang="en-US" dirty="0" smtClean="0"/>
              <a:t>Storage and Access – examples…</a:t>
            </a:r>
          </a:p>
        </p:txBody>
      </p:sp>
      <p:sp>
        <p:nvSpPr>
          <p:cNvPr id="10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885" y="928048"/>
            <a:ext cx="7772400" cy="4114800"/>
          </a:xfrm>
        </p:spPr>
        <p:txBody>
          <a:bodyPr/>
          <a:lstStyle/>
          <a:p>
            <a:r>
              <a:rPr lang="en-US" dirty="0" smtClean="0"/>
              <a:t>Some considerations:</a:t>
            </a:r>
          </a:p>
          <a:p>
            <a:pPr lvl="1"/>
            <a:r>
              <a:rPr lang="en-US" sz="2800" dirty="0" smtClean="0"/>
              <a:t>LAS files take up the most space and are the least used data sources</a:t>
            </a:r>
          </a:p>
          <a:p>
            <a:pPr lvl="1"/>
            <a:r>
              <a:rPr lang="en-US" sz="2800" dirty="0" smtClean="0"/>
              <a:t>DEMs, shaded relief and contours seem to get the most attention and use</a:t>
            </a:r>
          </a:p>
          <a:p>
            <a:pPr lvl="1"/>
            <a:r>
              <a:rPr lang="en-US" sz="2800" dirty="0" smtClean="0"/>
              <a:t>Many folks get by with just the mosaic datasets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73457"/>
            <a:ext cx="7772400" cy="4928050"/>
          </a:xfrm>
        </p:spPr>
        <p:txBody>
          <a:bodyPr/>
          <a:lstStyle/>
          <a:p>
            <a:r>
              <a:rPr lang="en-US" sz="3200" dirty="0" smtClean="0"/>
              <a:t>Conversion to County Coordinates</a:t>
            </a:r>
          </a:p>
          <a:p>
            <a:pPr lvl="1"/>
            <a:r>
              <a:rPr lang="en-US" sz="2800" dirty="0" smtClean="0"/>
              <a:t>Most county governments store spatial data projected to MN County Coordinates</a:t>
            </a:r>
          </a:p>
          <a:p>
            <a:pPr lvl="2"/>
            <a:r>
              <a:rPr lang="en-US" sz="2400" dirty="0" smtClean="0"/>
              <a:t>Elevation Mapping project data is in UTM Z15N</a:t>
            </a:r>
          </a:p>
          <a:p>
            <a:pPr lvl="1"/>
            <a:r>
              <a:rPr lang="en-US" sz="2800" dirty="0" smtClean="0"/>
              <a:t>But there’s a lot of data to project</a:t>
            </a:r>
          </a:p>
          <a:p>
            <a:pPr lvl="2"/>
            <a:r>
              <a:rPr lang="en-US" sz="2400" dirty="0" smtClean="0"/>
              <a:t>Need to apply a Geographic Transformation -Geographic Coordinate System is different</a:t>
            </a:r>
          </a:p>
          <a:p>
            <a:pPr lvl="3"/>
            <a:r>
              <a:rPr lang="en-US" sz="2000" dirty="0" smtClean="0"/>
              <a:t>UTM, NAD83 based on GCS_NORTH_AMERICAN_1983</a:t>
            </a:r>
          </a:p>
          <a:p>
            <a:pPr lvl="3"/>
            <a:r>
              <a:rPr lang="en-US" sz="2000" dirty="0" smtClean="0"/>
              <a:t>County Coordinates based on GCS_NAD_1983_HARN</a:t>
            </a:r>
          </a:p>
          <a:p>
            <a:pPr lvl="2"/>
            <a:r>
              <a:rPr lang="en-US" sz="2400" dirty="0" smtClean="0">
                <a:solidFill>
                  <a:srgbClr val="FF0000"/>
                </a:solidFill>
              </a:rPr>
              <a:t>Normally need a Custom Transformation</a:t>
            </a:r>
          </a:p>
          <a:p>
            <a:pPr lvl="3"/>
            <a:r>
              <a:rPr lang="en-US" sz="2000" dirty="0" smtClean="0">
                <a:solidFill>
                  <a:srgbClr val="FF0000"/>
                </a:solidFill>
              </a:rPr>
              <a:t>Transform using Longitude Rotation option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799" y="1119117"/>
            <a:ext cx="4089955" cy="2894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8981" y="1524000"/>
            <a:ext cx="5785020" cy="3921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 bwMode="auto">
          <a:xfrm>
            <a:off x="3479575" y="2662280"/>
            <a:ext cx="1246174" cy="388417"/>
          </a:xfrm>
          <a:prstGeom prst="ellipse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 w="5715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9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mph" presetSubtype="0" repeatCount="indefinite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68991"/>
            <a:ext cx="7772400" cy="4114800"/>
          </a:xfrm>
        </p:spPr>
        <p:txBody>
          <a:bodyPr/>
          <a:lstStyle/>
          <a:p>
            <a:r>
              <a:rPr lang="en-US" sz="3200" dirty="0" smtClean="0"/>
              <a:t>Once you have a Geographic Transformation you need to then project </a:t>
            </a:r>
          </a:p>
          <a:p>
            <a:pPr lvl="1"/>
            <a:r>
              <a:rPr lang="en-US" sz="2800" dirty="0" smtClean="0"/>
              <a:t>Your new Geographic Transformation should show up as an option</a:t>
            </a:r>
          </a:p>
          <a:p>
            <a:pPr lvl="1"/>
            <a:r>
              <a:rPr lang="en-US" sz="2800" dirty="0" smtClean="0"/>
              <a:t>That’s it with Vector projection</a:t>
            </a:r>
          </a:p>
          <a:p>
            <a:pPr lvl="1"/>
            <a:r>
              <a:rPr lang="en-US" sz="2800" dirty="0" smtClean="0"/>
              <a:t>When </a:t>
            </a:r>
            <a:r>
              <a:rPr lang="en-US" sz="2800" dirty="0" smtClean="0"/>
              <a:t>projecting </a:t>
            </a:r>
            <a:r>
              <a:rPr lang="en-US" sz="2800" dirty="0" smtClean="0"/>
              <a:t>Raster data you </a:t>
            </a:r>
            <a:r>
              <a:rPr lang="en-US" sz="2800" dirty="0" smtClean="0"/>
              <a:t>also need </a:t>
            </a:r>
            <a:r>
              <a:rPr lang="en-US" sz="2800" dirty="0" smtClean="0"/>
              <a:t>to specify:</a:t>
            </a:r>
          </a:p>
          <a:p>
            <a:pPr lvl="2"/>
            <a:r>
              <a:rPr lang="en-US" sz="2400" dirty="0" err="1" smtClean="0"/>
              <a:t>Resampling</a:t>
            </a:r>
            <a:r>
              <a:rPr lang="en-US" sz="2400" dirty="0" smtClean="0"/>
              <a:t> Technique</a:t>
            </a:r>
          </a:p>
          <a:p>
            <a:pPr lvl="2"/>
            <a:r>
              <a:rPr lang="en-US" sz="2400" dirty="0" smtClean="0"/>
              <a:t>Output Cell Size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799" y="1187355"/>
            <a:ext cx="3624013" cy="2829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685799" y="4658814"/>
            <a:ext cx="8415868" cy="1038478"/>
          </a:xfrm>
        </p:spPr>
        <p:txBody>
          <a:bodyPr/>
          <a:lstStyle/>
          <a:p>
            <a:r>
              <a:rPr lang="en-US" sz="2400" dirty="0" smtClean="0"/>
              <a:t>Bilinear for continuous data (imagery, elevation etc)</a:t>
            </a:r>
          </a:p>
          <a:p>
            <a:r>
              <a:rPr lang="en-US" sz="2400" dirty="0" smtClean="0"/>
              <a:t>Nearest Neighbor for categorical data (</a:t>
            </a:r>
            <a:r>
              <a:rPr lang="en-US" sz="2400" dirty="0" err="1" smtClean="0"/>
              <a:t>landcover</a:t>
            </a:r>
            <a:r>
              <a:rPr lang="en-US" sz="2400" dirty="0" smtClean="0"/>
              <a:t>, zoning)</a:t>
            </a:r>
            <a:endParaRPr lang="en-US" sz="2400" dirty="0"/>
          </a:p>
        </p:txBody>
      </p:sp>
      <p:sp>
        <p:nvSpPr>
          <p:cNvPr id="12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2066" y="868908"/>
            <a:ext cx="5385969" cy="3651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8"/>
          <p:cNvSpPr/>
          <p:nvPr/>
        </p:nvSpPr>
        <p:spPr bwMode="auto">
          <a:xfrm>
            <a:off x="3408293" y="3111690"/>
            <a:ext cx="1246174" cy="388417"/>
          </a:xfrm>
          <a:prstGeom prst="ellipse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 w="57150"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mph" presetSubtype="0" repeatCount="indefinite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887104"/>
            <a:ext cx="7986486" cy="4114800"/>
          </a:xfrm>
        </p:spPr>
        <p:txBody>
          <a:bodyPr/>
          <a:lstStyle/>
          <a:p>
            <a:r>
              <a:rPr lang="en-US" sz="2800" dirty="0" smtClean="0"/>
              <a:t>Converting DEM vertical Units from Meters to Feet</a:t>
            </a:r>
          </a:p>
          <a:p>
            <a:r>
              <a:rPr lang="en-US" sz="2800" dirty="0" smtClean="0"/>
              <a:t>Projecting data will not adjust vertical coordinates</a:t>
            </a:r>
          </a:p>
          <a:p>
            <a:r>
              <a:rPr lang="en-US" sz="2800" dirty="0" smtClean="0"/>
              <a:t>Use </a:t>
            </a:r>
            <a:r>
              <a:rPr lang="en-US" sz="2800" dirty="0" smtClean="0">
                <a:solidFill>
                  <a:srgbClr val="FF0000"/>
                </a:solidFill>
              </a:rPr>
              <a:t>Spatial Analyst </a:t>
            </a:r>
            <a:r>
              <a:rPr lang="en-US" sz="2800" dirty="0" smtClean="0">
                <a:solidFill>
                  <a:srgbClr val="FF0000"/>
                </a:solidFill>
              </a:rPr>
              <a:t>- Math </a:t>
            </a:r>
            <a:r>
              <a:rPr lang="en-US" sz="2800" dirty="0" smtClean="0"/>
              <a:t>to do it</a:t>
            </a:r>
          </a:p>
          <a:p>
            <a:pPr lvl="1"/>
            <a:r>
              <a:rPr lang="en-US" sz="2400" dirty="0" smtClean="0"/>
              <a:t>Multiply DEM by 3.28083333333 (US survey foot)</a:t>
            </a:r>
          </a:p>
          <a:p>
            <a:pPr lvl="1"/>
            <a:r>
              <a:rPr lang="en-US" sz="2400" dirty="0" smtClean="0"/>
              <a:t>Multiply DEM by 3.280839895 (Int’l foot)</a:t>
            </a:r>
          </a:p>
          <a:p>
            <a:r>
              <a:rPr lang="en-US" sz="2800" dirty="0" smtClean="0"/>
              <a:t>Takes the value for each cell in a raster and multiplies it by a value to get an output</a:t>
            </a: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9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7041" y="2006221"/>
            <a:ext cx="6393704" cy="3400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160060"/>
            <a:ext cx="1761241" cy="4794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46161"/>
            <a:ext cx="7772400" cy="4114800"/>
          </a:xfrm>
        </p:spPr>
        <p:txBody>
          <a:bodyPr/>
          <a:lstStyle/>
          <a:p>
            <a:r>
              <a:rPr lang="en-US" sz="3200" dirty="0" smtClean="0"/>
              <a:t>Sharing with CAD operators</a:t>
            </a:r>
          </a:p>
          <a:p>
            <a:pPr lvl="1"/>
            <a:r>
              <a:rPr lang="en-US" sz="2800" dirty="0" smtClean="0"/>
              <a:t>CAD operators are used to point data</a:t>
            </a:r>
          </a:p>
          <a:p>
            <a:pPr lvl="2"/>
            <a:r>
              <a:rPr lang="en-US" sz="2400" dirty="0" smtClean="0"/>
              <a:t>But not this much point data</a:t>
            </a:r>
          </a:p>
          <a:p>
            <a:pPr lvl="1"/>
            <a:r>
              <a:rPr lang="en-US" sz="2800" dirty="0" smtClean="0"/>
              <a:t>LAS files tend to choke AutoCAD and </a:t>
            </a:r>
            <a:r>
              <a:rPr lang="en-US" sz="2800" dirty="0" err="1" smtClean="0"/>
              <a:t>Microstation</a:t>
            </a:r>
            <a:endParaRPr lang="en-US" sz="2800" dirty="0" smtClean="0"/>
          </a:p>
          <a:p>
            <a:r>
              <a:rPr lang="en-US" sz="3200" dirty="0" smtClean="0"/>
              <a:t>CAD operators typically want to build a “surface” upon which they do their work</a:t>
            </a:r>
          </a:p>
          <a:p>
            <a:pPr lvl="1"/>
            <a:r>
              <a:rPr lang="en-US" sz="2800" dirty="0" smtClean="0"/>
              <a:t>Cut and fill and other design and engineering operations that involve moving dirt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59809"/>
            <a:ext cx="7772400" cy="4114800"/>
          </a:xfrm>
        </p:spPr>
        <p:txBody>
          <a:bodyPr/>
          <a:lstStyle/>
          <a:p>
            <a:r>
              <a:rPr lang="en-US" sz="3200" dirty="0" smtClean="0"/>
              <a:t>Hard Realizations</a:t>
            </a:r>
          </a:p>
          <a:p>
            <a:pPr lvl="1"/>
            <a:r>
              <a:rPr lang="en-US" sz="2800" dirty="0" smtClean="0"/>
              <a:t>Money was tough to come by</a:t>
            </a:r>
          </a:p>
          <a:p>
            <a:pPr lvl="1"/>
            <a:r>
              <a:rPr lang="en-US" sz="2800" dirty="0" smtClean="0"/>
              <a:t>Would likely be a piecemeal effort</a:t>
            </a:r>
          </a:p>
          <a:p>
            <a:pPr lvl="2"/>
            <a:r>
              <a:rPr lang="en-US" sz="2400" dirty="0" smtClean="0"/>
              <a:t>Develop Standards to ensure data compatibility across collects</a:t>
            </a:r>
          </a:p>
          <a:p>
            <a:pPr lvl="2"/>
            <a:r>
              <a:rPr lang="en-US" sz="2400" dirty="0" smtClean="0"/>
              <a:t>Provided guidance and technical expertise</a:t>
            </a:r>
          </a:p>
          <a:p>
            <a:pPr lvl="1"/>
            <a:r>
              <a:rPr lang="en-US" sz="2800" dirty="0" smtClean="0"/>
              <a:t>Required “champion” to push at the legislative level</a:t>
            </a:r>
          </a:p>
          <a:p>
            <a:pPr lvl="2"/>
            <a:r>
              <a:rPr lang="en-US" sz="2400" dirty="0" smtClean="0"/>
              <a:t>State employees have limited ability to push legislative efforts</a:t>
            </a:r>
          </a:p>
          <a:p>
            <a:pPr lvl="1"/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pic>
        <p:nvPicPr>
          <p:cNvPr id="6" name="Picture 5" descr="dnr_logo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2285" y="6216531"/>
            <a:ext cx="438191" cy="580916"/>
          </a:xfrm>
          <a:prstGeom prst="rect">
            <a:avLst/>
          </a:prstGeom>
        </p:spPr>
      </p:pic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09934"/>
            <a:ext cx="7772400" cy="4114800"/>
          </a:xfrm>
        </p:spPr>
        <p:txBody>
          <a:bodyPr/>
          <a:lstStyle/>
          <a:p>
            <a:r>
              <a:rPr lang="en-US" sz="3200" dirty="0" smtClean="0"/>
              <a:t>At the DNR…</a:t>
            </a:r>
          </a:p>
          <a:p>
            <a:pPr lvl="1"/>
            <a:r>
              <a:rPr lang="en-US" sz="2800" dirty="0" smtClean="0"/>
              <a:t>CAD operators use AutoCAD Civil 3D 2011</a:t>
            </a:r>
          </a:p>
          <a:p>
            <a:pPr lvl="1"/>
            <a:r>
              <a:rPr lang="en-US" sz="2800" dirty="0" smtClean="0"/>
              <a:t>After much experimentation they prefer 3 meter DEM </a:t>
            </a:r>
          </a:p>
          <a:p>
            <a:pPr lvl="1"/>
            <a:r>
              <a:rPr lang="en-US" sz="2800" dirty="0" smtClean="0"/>
              <a:t>Can be read directly by AutoCAD and converted into a surface.</a:t>
            </a:r>
          </a:p>
          <a:p>
            <a:pPr lvl="1"/>
            <a:r>
              <a:rPr lang="en-US" sz="2800" dirty="0" smtClean="0"/>
              <a:t>Must be stored as </a:t>
            </a:r>
            <a:r>
              <a:rPr lang="en-US" sz="2800" dirty="0" err="1" smtClean="0"/>
              <a:t>ArcInfo</a:t>
            </a:r>
            <a:r>
              <a:rPr lang="en-US" sz="2800" dirty="0" smtClean="0"/>
              <a:t> GRIDS</a:t>
            </a:r>
          </a:p>
          <a:p>
            <a:pPr lvl="2"/>
            <a:r>
              <a:rPr lang="en-US" sz="2400" dirty="0" smtClean="0"/>
              <a:t>AutoCAD is looking for a .ADF file 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 dirty="0"/>
          </a:p>
        </p:txBody>
      </p:sp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82639"/>
            <a:ext cx="7772400" cy="4114800"/>
          </a:xfrm>
        </p:spPr>
        <p:txBody>
          <a:bodyPr/>
          <a:lstStyle/>
          <a:p>
            <a:r>
              <a:rPr lang="en-US" sz="3200" dirty="0" smtClean="0"/>
              <a:t>Other considerations for CAD users</a:t>
            </a:r>
          </a:p>
          <a:p>
            <a:pPr lvl="1"/>
            <a:r>
              <a:rPr lang="en-US" sz="2800" dirty="0" smtClean="0"/>
              <a:t>Data must be projected to the desired coordinate system</a:t>
            </a:r>
          </a:p>
          <a:p>
            <a:pPr lvl="1"/>
            <a:r>
              <a:rPr lang="en-US" sz="2800" dirty="0" smtClean="0"/>
              <a:t>Vertical units changed from meters to feet</a:t>
            </a:r>
          </a:p>
          <a:p>
            <a:pPr lvl="1"/>
            <a:r>
              <a:rPr lang="en-US" sz="2800" dirty="0" smtClean="0"/>
              <a:t>Tough to do on LAS files unless you have the tools</a:t>
            </a:r>
          </a:p>
          <a:p>
            <a:pPr lvl="1"/>
            <a:r>
              <a:rPr lang="en-US" sz="2800" dirty="0" smtClean="0"/>
              <a:t>Use </a:t>
            </a:r>
            <a:r>
              <a:rPr lang="en-US" sz="2800" dirty="0" err="1" smtClean="0"/>
              <a:t>ArcGIS</a:t>
            </a:r>
            <a:r>
              <a:rPr lang="en-US" sz="2800" dirty="0" smtClean="0"/>
              <a:t> to import and do the conversions if necessary</a:t>
            </a:r>
          </a:p>
          <a:p>
            <a:pPr lvl="1"/>
            <a:r>
              <a:rPr lang="en-US" sz="2800" dirty="0" smtClean="0"/>
              <a:t>Bare earth points are in the tiled </a:t>
            </a:r>
            <a:r>
              <a:rPr lang="en-US" sz="2800" dirty="0" err="1" smtClean="0"/>
              <a:t>geodatabases</a:t>
            </a:r>
            <a:endParaRPr lang="en-US" sz="2800" dirty="0" smtClean="0"/>
          </a:p>
          <a:p>
            <a:pPr lvl="1"/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 dirty="0"/>
          </a:p>
        </p:txBody>
      </p:sp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68991"/>
            <a:ext cx="7772400" cy="4709565"/>
          </a:xfrm>
        </p:spPr>
        <p:txBody>
          <a:bodyPr/>
          <a:lstStyle/>
          <a:p>
            <a:r>
              <a:rPr lang="en-US" sz="3200" dirty="0" smtClean="0"/>
              <a:t>Tips and Tricks</a:t>
            </a:r>
          </a:p>
          <a:p>
            <a:pPr lvl="1"/>
            <a:r>
              <a:rPr lang="en-US" sz="2800" dirty="0" smtClean="0"/>
              <a:t>Display techniques</a:t>
            </a:r>
          </a:p>
          <a:p>
            <a:pPr lvl="2"/>
            <a:r>
              <a:rPr lang="en-US" sz="2400" dirty="0" smtClean="0"/>
              <a:t>DEM, shaded relief, color scales</a:t>
            </a:r>
          </a:p>
          <a:p>
            <a:pPr lvl="1"/>
            <a:r>
              <a:rPr lang="en-US" sz="2800" dirty="0" smtClean="0"/>
              <a:t>Raster Properties</a:t>
            </a:r>
          </a:p>
          <a:p>
            <a:pPr lvl="2"/>
            <a:r>
              <a:rPr lang="en-US" sz="2400" dirty="0" smtClean="0">
                <a:solidFill>
                  <a:srgbClr val="FF0000"/>
                </a:solidFill>
              </a:rPr>
              <a:t>Statistics, pyramids</a:t>
            </a:r>
          </a:p>
          <a:p>
            <a:pPr lvl="1"/>
            <a:r>
              <a:rPr lang="en-US" sz="2800" dirty="0" smtClean="0"/>
              <a:t>Raster Processing</a:t>
            </a:r>
          </a:p>
          <a:p>
            <a:pPr lvl="2"/>
            <a:r>
              <a:rPr lang="en-US" sz="2400" dirty="0" smtClean="0">
                <a:solidFill>
                  <a:srgbClr val="FF0000"/>
                </a:solidFill>
              </a:rPr>
              <a:t>Mosaic, </a:t>
            </a:r>
            <a:r>
              <a:rPr lang="en-US" sz="2400" dirty="0" err="1" smtClean="0">
                <a:solidFill>
                  <a:srgbClr val="FF0000"/>
                </a:solidFill>
              </a:rPr>
              <a:t>Hillshade</a:t>
            </a:r>
            <a:r>
              <a:rPr lang="en-US" sz="2400" dirty="0" smtClean="0">
                <a:solidFill>
                  <a:srgbClr val="FF0000"/>
                </a:solidFill>
              </a:rPr>
              <a:t>, Slope, Neighborhood, Bluffs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DEM and </a:t>
            </a:r>
            <a:r>
              <a:rPr lang="en-US" sz="2800" dirty="0" err="1" smtClean="0">
                <a:solidFill>
                  <a:srgbClr val="FF0000"/>
                </a:solidFill>
              </a:rPr>
              <a:t>LiDAR</a:t>
            </a:r>
            <a:r>
              <a:rPr lang="en-US" sz="2800" dirty="0" smtClean="0">
                <a:solidFill>
                  <a:srgbClr val="FF0000"/>
                </a:solidFill>
              </a:rPr>
              <a:t> toolset</a:t>
            </a:r>
          </a:p>
          <a:p>
            <a:pPr lvl="2"/>
            <a:r>
              <a:rPr lang="en-US" sz="2400" dirty="0" smtClean="0"/>
              <a:t>DNR developed and provided tools for </a:t>
            </a:r>
            <a:r>
              <a:rPr lang="en-US" sz="2400" dirty="0" err="1" smtClean="0"/>
              <a:t>ArcGIS</a:t>
            </a:r>
            <a:endParaRPr lang="en-US" sz="2400" dirty="0"/>
          </a:p>
        </p:txBody>
      </p:sp>
      <p:sp>
        <p:nvSpPr>
          <p:cNvPr id="5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68991"/>
            <a:ext cx="7772400" cy="4114800"/>
          </a:xfrm>
        </p:spPr>
        <p:txBody>
          <a:bodyPr/>
          <a:lstStyle/>
          <a:p>
            <a:r>
              <a:rPr lang="en-US" sz="3200" dirty="0" smtClean="0"/>
              <a:t>Display tricks</a:t>
            </a:r>
          </a:p>
          <a:p>
            <a:pPr lvl="1"/>
            <a:r>
              <a:rPr lang="en-US" sz="2800" dirty="0" err="1" smtClean="0"/>
              <a:t>ArcGIS</a:t>
            </a:r>
            <a:r>
              <a:rPr lang="en-US" sz="2800" dirty="0" smtClean="0"/>
              <a:t> </a:t>
            </a:r>
            <a:r>
              <a:rPr lang="en-US" sz="2800" dirty="0" smtClean="0"/>
              <a:t>Properties </a:t>
            </a:r>
            <a:r>
              <a:rPr lang="en-US" sz="2800" dirty="0" smtClean="0"/>
              <a:t>Settings</a:t>
            </a:r>
          </a:p>
          <a:p>
            <a:pPr lvl="2"/>
            <a:r>
              <a:rPr lang="en-US" sz="2400" dirty="0" smtClean="0"/>
              <a:t>Stretched display</a:t>
            </a:r>
          </a:p>
          <a:p>
            <a:pPr lvl="3"/>
            <a:r>
              <a:rPr lang="en-US" sz="2000" dirty="0" smtClean="0"/>
              <a:t>Limits the stretches display to 2 Standard deviations</a:t>
            </a:r>
          </a:p>
          <a:p>
            <a:pPr lvl="2"/>
            <a:r>
              <a:rPr lang="en-US" sz="2400" dirty="0" smtClean="0"/>
              <a:t>Statistics drive the display</a:t>
            </a:r>
          </a:p>
          <a:p>
            <a:pPr lvl="3"/>
            <a:r>
              <a:rPr lang="en-US" sz="2000" dirty="0" smtClean="0"/>
              <a:t>Derived from the entire DEM</a:t>
            </a:r>
          </a:p>
          <a:p>
            <a:pPr lvl="2"/>
            <a:r>
              <a:rPr lang="en-US" sz="2400" dirty="0" smtClean="0"/>
              <a:t>Predefined color ramp (usually black and white)</a:t>
            </a:r>
          </a:p>
          <a:p>
            <a:pPr lvl="2"/>
            <a:r>
              <a:rPr lang="en-US" sz="2400" dirty="0" smtClean="0"/>
              <a:t>Nearest Neighbor </a:t>
            </a:r>
            <a:r>
              <a:rPr lang="en-US" sz="2400" dirty="0" err="1" smtClean="0"/>
              <a:t>resampling</a:t>
            </a:r>
            <a:endParaRPr lang="en-US" sz="2400" dirty="0" smtClean="0"/>
          </a:p>
          <a:p>
            <a:pPr lvl="2"/>
            <a:endParaRPr lang="en-US" sz="2400" dirty="0"/>
          </a:p>
        </p:txBody>
      </p:sp>
      <p:sp>
        <p:nvSpPr>
          <p:cNvPr id="5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559258" y="1399922"/>
            <a:ext cx="3021107" cy="143301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dirty="0" smtClean="0"/>
              <a:t>This is what you get</a:t>
            </a:r>
          </a:p>
          <a:p>
            <a:pPr lvl="2">
              <a:buNone/>
            </a:pPr>
            <a:endParaRPr lang="en-US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8603" y="1009934"/>
            <a:ext cx="5387007" cy="5359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6737" y="2447925"/>
            <a:ext cx="6286500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5146" y="886620"/>
            <a:ext cx="4857964" cy="3407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221" y="914400"/>
            <a:ext cx="7772400" cy="4114800"/>
          </a:xfrm>
        </p:spPr>
        <p:txBody>
          <a:bodyPr/>
          <a:lstStyle/>
          <a:p>
            <a:r>
              <a:rPr lang="en-US" dirty="0" smtClean="0"/>
              <a:t>Many ways to enhance elevation</a:t>
            </a:r>
          </a:p>
          <a:p>
            <a:pPr lvl="1"/>
            <a:r>
              <a:rPr lang="en-US" dirty="0" smtClean="0"/>
              <a:t>Add color</a:t>
            </a:r>
          </a:p>
          <a:p>
            <a:pPr lvl="1"/>
            <a:r>
              <a:rPr lang="en-US" dirty="0" smtClean="0"/>
              <a:t>Depth and 3D look and feel</a:t>
            </a:r>
          </a:p>
          <a:p>
            <a:pPr lvl="1"/>
            <a:r>
              <a:rPr lang="en-US" dirty="0" smtClean="0"/>
              <a:t>Smooth cell boundaries</a:t>
            </a:r>
          </a:p>
          <a:p>
            <a:pPr lvl="1"/>
            <a:r>
              <a:rPr lang="en-US" dirty="0" smtClean="0"/>
              <a:t>Restrict Statistics calculations</a:t>
            </a:r>
          </a:p>
          <a:p>
            <a:pPr lvl="1"/>
            <a:r>
              <a:rPr lang="en-US" dirty="0" smtClean="0"/>
              <a:t>Vary stretch types</a:t>
            </a:r>
          </a:p>
        </p:txBody>
      </p:sp>
      <p:sp>
        <p:nvSpPr>
          <p:cNvPr id="5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18866"/>
            <a:ext cx="7772400" cy="4114800"/>
          </a:xfrm>
        </p:spPr>
        <p:txBody>
          <a:bodyPr/>
          <a:lstStyle/>
          <a:p>
            <a:r>
              <a:rPr lang="en-US" dirty="0" smtClean="0"/>
              <a:t>Add Color</a:t>
            </a:r>
          </a:p>
          <a:p>
            <a:pPr lvl="1"/>
            <a:r>
              <a:rPr lang="en-US" dirty="0" smtClean="0"/>
              <a:t>Many color ramps to choose from</a:t>
            </a:r>
          </a:p>
          <a:p>
            <a:pPr lvl="2"/>
            <a:r>
              <a:rPr lang="en-US" dirty="0" smtClean="0"/>
              <a:t>Monochromatic or multi-chromatic</a:t>
            </a:r>
          </a:p>
          <a:p>
            <a:pPr lvl="2"/>
            <a:r>
              <a:rPr lang="en-US" dirty="0" smtClean="0"/>
              <a:t>Dark to light</a:t>
            </a:r>
          </a:p>
          <a:p>
            <a:pPr lvl="2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42486" y="3221304"/>
            <a:ext cx="4838700" cy="3394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272" y="1137237"/>
            <a:ext cx="4335993" cy="4431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3265" y="1137237"/>
            <a:ext cx="4350484" cy="4431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19116"/>
            <a:ext cx="7772400" cy="4114800"/>
          </a:xfrm>
        </p:spPr>
        <p:txBody>
          <a:bodyPr/>
          <a:lstStyle/>
          <a:p>
            <a:r>
              <a:rPr lang="en-US" sz="3200" dirty="0" smtClean="0"/>
              <a:t>Adding shaded </a:t>
            </a:r>
            <a:r>
              <a:rPr lang="en-US" sz="3200" dirty="0" smtClean="0"/>
              <a:t>relief </a:t>
            </a:r>
            <a:r>
              <a:rPr lang="en-US" sz="3200" dirty="0" smtClean="0"/>
              <a:t>adds depth and perspective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Spatial Analyst | Surface | </a:t>
            </a:r>
            <a:r>
              <a:rPr lang="en-US" sz="2800" dirty="0" err="1" smtClean="0">
                <a:solidFill>
                  <a:srgbClr val="FF0000"/>
                </a:solidFill>
              </a:rPr>
              <a:t>Hillshade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3200" dirty="0" smtClean="0"/>
              <a:t>Simulates a light surface on the landscape</a:t>
            </a:r>
          </a:p>
          <a:p>
            <a:pPr lvl="1"/>
            <a:r>
              <a:rPr lang="en-US" sz="2800" dirty="0" smtClean="0"/>
              <a:t>Default values provide good results</a:t>
            </a:r>
          </a:p>
          <a:p>
            <a:pPr lvl="2"/>
            <a:r>
              <a:rPr lang="en-US" sz="2400" dirty="0" smtClean="0"/>
              <a:t>Northwest at 45 degrees</a:t>
            </a:r>
          </a:p>
          <a:p>
            <a:pPr lvl="1"/>
            <a:r>
              <a:rPr lang="en-US" sz="2800" dirty="0" smtClean="0"/>
              <a:t>Can add relief by varying the Z-Factor</a:t>
            </a:r>
            <a:endParaRPr lang="en-US" sz="2800" dirty="0"/>
          </a:p>
        </p:txBody>
      </p:sp>
      <p:sp>
        <p:nvSpPr>
          <p:cNvPr id="5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Content Placeholder 2"/>
          <p:cNvSpPr>
            <a:spLocks noGrp="1"/>
          </p:cNvSpPr>
          <p:nvPr>
            <p:ph idx="1"/>
          </p:nvPr>
        </p:nvSpPr>
        <p:spPr>
          <a:xfrm>
            <a:off x="552450" y="1009934"/>
            <a:ext cx="5857643" cy="4321175"/>
          </a:xfrm>
        </p:spPr>
        <p:txBody>
          <a:bodyPr/>
          <a:lstStyle/>
          <a:p>
            <a:r>
              <a:rPr lang="en-US" sz="3200" dirty="0" smtClean="0"/>
              <a:t>Clean Water, Land and Legacy Amendment</a:t>
            </a:r>
          </a:p>
          <a:p>
            <a:pPr lvl="1"/>
            <a:r>
              <a:rPr lang="en-US" sz="2800" dirty="0" smtClean="0"/>
              <a:t>Sales tax of 0.375%</a:t>
            </a:r>
            <a:endParaRPr lang="en-US" sz="1400" dirty="0" smtClean="0"/>
          </a:p>
          <a:p>
            <a:pPr lvl="2"/>
            <a:r>
              <a:rPr lang="en-US" sz="2400" dirty="0" smtClean="0"/>
              <a:t>Outdoor Heritage Fund – 33%</a:t>
            </a:r>
          </a:p>
          <a:p>
            <a:pPr lvl="2"/>
            <a:r>
              <a:rPr lang="en-US" sz="2400" dirty="0" smtClean="0"/>
              <a:t>Clean Water Legacy Fund – 33%</a:t>
            </a:r>
          </a:p>
          <a:p>
            <a:pPr lvl="2"/>
            <a:r>
              <a:rPr lang="en-US" sz="2400" dirty="0" smtClean="0"/>
              <a:t>Parks and Trails Fund – 14.25%</a:t>
            </a:r>
          </a:p>
          <a:p>
            <a:pPr lvl="2"/>
            <a:r>
              <a:rPr lang="en-US" sz="2400" dirty="0" smtClean="0"/>
              <a:t>Arts and Cultural Heritage Fund – 19.75%</a:t>
            </a:r>
          </a:p>
          <a:p>
            <a:pPr lvl="1"/>
            <a:r>
              <a:rPr lang="en-US" sz="2800" dirty="0" smtClean="0"/>
              <a:t>$240,000,000 annually</a:t>
            </a:r>
          </a:p>
          <a:p>
            <a:pPr lvl="2">
              <a:buNone/>
            </a:pPr>
            <a:endParaRPr lang="en-US" sz="2400" dirty="0" smtClean="0"/>
          </a:p>
        </p:txBody>
      </p:sp>
      <p:sp>
        <p:nvSpPr>
          <p:cNvPr id="34819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9C40620-7833-4CDB-80F8-BD5FEDC89C1E}" type="datetime1">
              <a:rPr lang="en-US" smtClean="0"/>
              <a:pPr/>
              <a:t>10/5/2011</a:t>
            </a:fld>
            <a:endParaRPr lang="en-US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5516" y="1320800"/>
            <a:ext cx="2167474" cy="423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76757" y="859809"/>
            <a:ext cx="5742025" cy="5848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78173"/>
            <a:ext cx="7772400" cy="4114800"/>
          </a:xfrm>
        </p:spPr>
        <p:txBody>
          <a:bodyPr/>
          <a:lstStyle/>
          <a:p>
            <a:r>
              <a:rPr lang="en-US" sz="3200" dirty="0" smtClean="0"/>
              <a:t>Integrate elevation and </a:t>
            </a:r>
            <a:r>
              <a:rPr lang="en-US" sz="3200" dirty="0" err="1" smtClean="0"/>
              <a:t>hillshade</a:t>
            </a:r>
            <a:r>
              <a:rPr lang="en-US" sz="3200" dirty="0" smtClean="0"/>
              <a:t> for color perspective </a:t>
            </a:r>
          </a:p>
          <a:p>
            <a:pPr lvl="1"/>
            <a:r>
              <a:rPr lang="en-US" sz="2800" dirty="0" smtClean="0"/>
              <a:t>Move Elevation atop </a:t>
            </a:r>
            <a:r>
              <a:rPr lang="en-US" sz="2800" dirty="0" err="1" smtClean="0"/>
              <a:t>Hillshade</a:t>
            </a:r>
            <a:r>
              <a:rPr lang="en-US" sz="2800" dirty="0" smtClean="0"/>
              <a:t> in TOC</a:t>
            </a:r>
          </a:p>
          <a:p>
            <a:pPr lvl="1"/>
            <a:r>
              <a:rPr lang="en-US" sz="2800" dirty="0" smtClean="0"/>
              <a:t>Make Elevation display 35-55% transparent</a:t>
            </a:r>
            <a:endParaRPr lang="en-US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9756" y="3657600"/>
            <a:ext cx="4730788" cy="2904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01004" y="1400949"/>
            <a:ext cx="5256440" cy="5353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0711" y="928048"/>
            <a:ext cx="4500838" cy="518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82639"/>
            <a:ext cx="7772400" cy="4114800"/>
          </a:xfrm>
        </p:spPr>
        <p:txBody>
          <a:bodyPr/>
          <a:lstStyle/>
          <a:p>
            <a:r>
              <a:rPr lang="en-US" sz="3200" dirty="0" smtClean="0"/>
              <a:t>Bring out more by controlling the way that statistics are used for the display</a:t>
            </a:r>
          </a:p>
          <a:p>
            <a:pPr lvl="1"/>
            <a:r>
              <a:rPr lang="en-US" sz="2800" dirty="0" smtClean="0"/>
              <a:t>All datasets</a:t>
            </a:r>
          </a:p>
          <a:p>
            <a:pPr lvl="1"/>
            <a:r>
              <a:rPr lang="en-US" sz="2800" dirty="0" smtClean="0"/>
              <a:t>Current Extent</a:t>
            </a:r>
          </a:p>
          <a:p>
            <a:pPr lvl="1"/>
            <a:r>
              <a:rPr lang="en-US" sz="2800" dirty="0" smtClean="0"/>
              <a:t>Custom Settings</a:t>
            </a:r>
            <a:endParaRPr lang="en-US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4565" y="2402006"/>
            <a:ext cx="4819650" cy="3381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>
          <a:xfrm>
            <a:off x="3471620" y="3556861"/>
            <a:ext cx="1946541" cy="905957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8840" y="1524000"/>
            <a:ext cx="4029941" cy="487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8840" y="648648"/>
            <a:ext cx="4918052" cy="5910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99" y="942051"/>
            <a:ext cx="4643651" cy="4525963"/>
          </a:xfrm>
        </p:spPr>
        <p:txBody>
          <a:bodyPr/>
          <a:lstStyle/>
          <a:p>
            <a:r>
              <a:rPr lang="en-US" sz="3200" dirty="0" smtClean="0"/>
              <a:t>Printing</a:t>
            </a:r>
          </a:p>
          <a:p>
            <a:pPr lvl="1"/>
            <a:r>
              <a:rPr lang="en-US" sz="2800" dirty="0" smtClean="0"/>
              <a:t>If you use the Display Extent for Statistics</a:t>
            </a:r>
          </a:p>
          <a:p>
            <a:pPr lvl="2"/>
            <a:r>
              <a:rPr lang="en-US" sz="2400" dirty="0" smtClean="0"/>
              <a:t>You’ll have trouble printing</a:t>
            </a:r>
          </a:p>
          <a:p>
            <a:pPr lvl="1"/>
            <a:r>
              <a:rPr lang="en-US" sz="2800" dirty="0" smtClean="0"/>
              <a:t>To resolve….</a:t>
            </a:r>
          </a:p>
          <a:p>
            <a:pPr lvl="2"/>
            <a:r>
              <a:rPr lang="en-US" sz="2400" dirty="0" smtClean="0"/>
              <a:t>Save settings as XML</a:t>
            </a:r>
          </a:p>
          <a:p>
            <a:pPr lvl="2"/>
            <a:r>
              <a:rPr lang="en-US" sz="2400" dirty="0" smtClean="0"/>
              <a:t>Import Custom Settings</a:t>
            </a:r>
            <a:endParaRPr lang="en-US" sz="2400" dirty="0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053988"/>
            <a:ext cx="4210050" cy="2953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5638800" cy="4525963"/>
          </a:xfrm>
        </p:spPr>
        <p:txBody>
          <a:bodyPr/>
          <a:lstStyle/>
          <a:p>
            <a:r>
              <a:rPr lang="en-US" sz="3200" dirty="0" smtClean="0"/>
              <a:t>Raster Processing – </a:t>
            </a:r>
          </a:p>
          <a:p>
            <a:pPr lvl="1"/>
            <a:r>
              <a:rPr lang="en-US" sz="2800" dirty="0" err="1" smtClean="0"/>
              <a:t>ArcMAP</a:t>
            </a:r>
            <a:r>
              <a:rPr lang="en-US" sz="2800" dirty="0" smtClean="0"/>
              <a:t> has a number of raster tools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Data Management | Raster toolbox</a:t>
            </a:r>
          </a:p>
          <a:p>
            <a:pPr lvl="1"/>
            <a:r>
              <a:rPr lang="en-US" sz="2800" dirty="0" smtClean="0"/>
              <a:t>Primarily for raster data management and not analysis</a:t>
            </a:r>
          </a:p>
          <a:p>
            <a:pPr lvl="1"/>
            <a:endParaRPr 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1143000"/>
            <a:ext cx="2637398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00752"/>
            <a:ext cx="7772400" cy="4114800"/>
          </a:xfrm>
        </p:spPr>
        <p:txBody>
          <a:bodyPr/>
          <a:lstStyle/>
          <a:p>
            <a:r>
              <a:rPr lang="en-US" sz="3200" dirty="0" smtClean="0"/>
              <a:t>Sometimes you receive </a:t>
            </a:r>
            <a:r>
              <a:rPr lang="en-US" sz="3200" dirty="0" err="1" smtClean="0"/>
              <a:t>rasters</a:t>
            </a:r>
            <a:r>
              <a:rPr lang="en-US" sz="3200" dirty="0" smtClean="0"/>
              <a:t> that don’t have statistics already generated</a:t>
            </a:r>
          </a:p>
          <a:p>
            <a:pPr lvl="1"/>
            <a:r>
              <a:rPr lang="en-US" sz="2800" dirty="0" smtClean="0"/>
              <a:t>Display parameters won’t function right</a:t>
            </a:r>
          </a:p>
          <a:p>
            <a:pPr lvl="1"/>
            <a:r>
              <a:rPr lang="en-US" sz="2800" dirty="0" smtClean="0"/>
              <a:t>Get a black screen where data should be</a:t>
            </a:r>
          </a:p>
          <a:p>
            <a:r>
              <a:rPr lang="en-US" sz="3200" dirty="0" smtClean="0"/>
              <a:t>Build Statistics using </a:t>
            </a:r>
            <a:r>
              <a:rPr lang="en-US" sz="3200" dirty="0" smtClean="0">
                <a:solidFill>
                  <a:srgbClr val="FF0000"/>
                </a:solidFill>
              </a:rPr>
              <a:t>Calculate Statistics Tool</a:t>
            </a:r>
          </a:p>
          <a:p>
            <a:pPr lvl="2"/>
            <a:r>
              <a:rPr lang="en-US" sz="2400" dirty="0" smtClean="0">
                <a:solidFill>
                  <a:srgbClr val="FF0000"/>
                </a:solidFill>
              </a:rPr>
              <a:t>Raster Properties Toolset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5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87104"/>
            <a:ext cx="7772400" cy="4114800"/>
          </a:xfrm>
        </p:spPr>
        <p:txBody>
          <a:bodyPr/>
          <a:lstStyle/>
          <a:p>
            <a:r>
              <a:rPr lang="en-US" sz="3200" dirty="0" smtClean="0"/>
              <a:t>Raster Pyramids</a:t>
            </a:r>
          </a:p>
          <a:p>
            <a:pPr lvl="1"/>
            <a:r>
              <a:rPr lang="en-US" sz="2800" dirty="0" smtClean="0"/>
              <a:t>Are used to speed display for </a:t>
            </a:r>
            <a:r>
              <a:rPr lang="en-US" sz="2800" dirty="0" err="1" smtClean="0"/>
              <a:t>rasters</a:t>
            </a:r>
            <a:r>
              <a:rPr lang="en-US" sz="2800" dirty="0" smtClean="0"/>
              <a:t> by creating reduced resolution versions</a:t>
            </a:r>
          </a:p>
          <a:p>
            <a:pPr lvl="2"/>
            <a:r>
              <a:rPr lang="en-US" sz="2400" dirty="0" smtClean="0"/>
              <a:t>Stored in a file with a .RRD extension (reduced resolution display)</a:t>
            </a:r>
          </a:p>
          <a:p>
            <a:pPr lvl="1"/>
            <a:r>
              <a:rPr lang="en-US" sz="2800" dirty="0" smtClean="0"/>
              <a:t>Created by </a:t>
            </a:r>
            <a:r>
              <a:rPr lang="en-US" sz="2800" dirty="0" err="1" smtClean="0"/>
              <a:t>ArcMAP</a:t>
            </a:r>
            <a:r>
              <a:rPr lang="en-US" sz="2800" dirty="0" smtClean="0"/>
              <a:t> automatically or</a:t>
            </a:r>
          </a:p>
          <a:p>
            <a:pPr lvl="1"/>
            <a:r>
              <a:rPr lang="en-US" sz="2800" dirty="0" smtClean="0"/>
              <a:t>Use the </a:t>
            </a:r>
            <a:r>
              <a:rPr lang="en-US" sz="2800" dirty="0" smtClean="0">
                <a:solidFill>
                  <a:srgbClr val="FF0000"/>
                </a:solidFill>
              </a:rPr>
              <a:t>Build Pyramid Tool </a:t>
            </a:r>
            <a:r>
              <a:rPr lang="en-US" sz="2800" dirty="0" smtClean="0"/>
              <a:t>(Raster </a:t>
            </a:r>
            <a:r>
              <a:rPr lang="en-US" sz="2800" dirty="0" smtClean="0"/>
              <a:t>Properties </a:t>
            </a:r>
            <a:r>
              <a:rPr lang="en-US" sz="2800" dirty="0" smtClean="0"/>
              <a:t>Toolset)</a:t>
            </a:r>
            <a:endParaRPr lang="en-US" sz="2400" dirty="0"/>
          </a:p>
        </p:txBody>
      </p:sp>
      <p:sp>
        <p:nvSpPr>
          <p:cNvPr id="5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793020"/>
            <a:ext cx="7772400" cy="3609048"/>
          </a:xfrm>
        </p:spPr>
        <p:txBody>
          <a:bodyPr/>
          <a:lstStyle/>
          <a:p>
            <a:r>
              <a:rPr lang="en-US" sz="3200" dirty="0" smtClean="0">
                <a:solidFill>
                  <a:srgbClr val="FF0000"/>
                </a:solidFill>
              </a:rPr>
              <a:t>Clip </a:t>
            </a:r>
            <a:r>
              <a:rPr lang="en-US" sz="3200" dirty="0" smtClean="0">
                <a:solidFill>
                  <a:srgbClr val="FF0000"/>
                </a:solidFill>
              </a:rPr>
              <a:t>Data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Part of Raster Processing Toolset</a:t>
            </a:r>
          </a:p>
          <a:p>
            <a:pPr lvl="2"/>
            <a:endParaRPr lang="en-US" sz="24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9258" y="2047164"/>
            <a:ext cx="6428707" cy="4479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46161"/>
            <a:ext cx="7772400" cy="4114800"/>
          </a:xfrm>
        </p:spPr>
        <p:txBody>
          <a:bodyPr/>
          <a:lstStyle/>
          <a:p>
            <a:r>
              <a:rPr lang="en-US" sz="3200" dirty="0" smtClean="0"/>
              <a:t>Clean Water Legacy Fund dedicated fund available for clean water projects </a:t>
            </a:r>
          </a:p>
          <a:p>
            <a:pPr lvl="1"/>
            <a:r>
              <a:rPr lang="en-US" sz="2800" dirty="0" smtClean="0"/>
              <a:t>Legislators were convinced of the value of high quality elevation data</a:t>
            </a:r>
          </a:p>
          <a:p>
            <a:pPr lvl="1"/>
            <a:r>
              <a:rPr lang="en-US" sz="2800" dirty="0" smtClean="0"/>
              <a:t>Project Scope and Costs</a:t>
            </a:r>
          </a:p>
          <a:p>
            <a:pPr lvl="2"/>
            <a:r>
              <a:rPr lang="en-US" sz="2400" dirty="0" smtClean="0"/>
              <a:t>40,000 square miles to complete state</a:t>
            </a:r>
          </a:p>
          <a:p>
            <a:pPr lvl="2"/>
            <a:r>
              <a:rPr lang="en-US" sz="2400" dirty="0" smtClean="0"/>
              <a:t>$8.5 million </a:t>
            </a:r>
          </a:p>
          <a:p>
            <a:endParaRPr lang="en-US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B2F5F-93CA-4555-813F-A9BF3CA41B97}" type="datetime1">
              <a:rPr lang="en-US" smtClean="0"/>
              <a:pPr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MN GIS/LIS Fall Workshops</a:t>
            </a:r>
            <a:endParaRPr lang="en-US"/>
          </a:p>
        </p:txBody>
      </p:sp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  <p:pic>
        <p:nvPicPr>
          <p:cNvPr id="9" name="Picture 8" descr="legacy 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65894" y="4044791"/>
            <a:ext cx="984612" cy="1832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5485" y="841061"/>
            <a:ext cx="6515059" cy="5461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334" y="841061"/>
            <a:ext cx="6507210" cy="5452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050"/>
          <p:cNvSpPr txBox="1">
            <a:spLocks noChangeArrowheads="1"/>
          </p:cNvSpPr>
          <p:nvPr/>
        </p:nvSpPr>
        <p:spPr bwMode="auto">
          <a:xfrm>
            <a:off x="1559258" y="62552"/>
            <a:ext cx="6711286" cy="586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MN LiDAR Data Packet Workshop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23582"/>
            <a:ext cx="7772400" cy="4114800"/>
          </a:xfrm>
        </p:spPr>
        <p:txBody>
          <a:bodyPr/>
          <a:lstStyle/>
          <a:p>
            <a:r>
              <a:rPr lang="en-US" sz="3200" dirty="0" smtClean="0"/>
              <a:t>Spatial Analyst Extension is required for raster Analysis</a:t>
            </a:r>
          </a:p>
          <a:p>
            <a:pPr lvl="1"/>
            <a:r>
              <a:rPr lang="en-US" sz="2800" dirty="0" err="1" smtClean="0">
                <a:solidFill>
                  <a:srgbClr val="FF0000"/>
                </a:solidFill>
              </a:rPr>
              <a:t>Hillshade</a:t>
            </a:r>
            <a:r>
              <a:rPr lang="en-US" sz="2800" dirty="0" smtClean="0">
                <a:solidFill>
                  <a:srgbClr val="FF0000"/>
                </a:solidFill>
              </a:rPr>
              <a:t>, Slope, Hydro analysis, </a:t>
            </a:r>
            <a:r>
              <a:rPr lang="en-US" sz="2800" dirty="0" err="1" smtClean="0">
                <a:solidFill>
                  <a:srgbClr val="FF0000"/>
                </a:solidFill>
              </a:rPr>
              <a:t>Viewsheds</a:t>
            </a:r>
            <a:endParaRPr lang="en-US" sz="2800" dirty="0" smtClean="0">
              <a:solidFill>
                <a:srgbClr val="FF0000"/>
              </a:solidFill>
            </a:endParaRP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Conditional Tools, Math and Neighborhoods</a:t>
            </a:r>
          </a:p>
          <a:p>
            <a:r>
              <a:rPr lang="en-US" sz="3200" dirty="0" smtClean="0"/>
              <a:t>Very useful for many applications</a:t>
            </a:r>
          </a:p>
          <a:p>
            <a:pPr lvl="1"/>
            <a:r>
              <a:rPr lang="en-US" sz="2800" dirty="0" smtClean="0"/>
              <a:t>Raster processing is generally not well understood</a:t>
            </a:r>
            <a:endParaRPr lang="en-US" sz="2800" dirty="0"/>
          </a:p>
        </p:txBody>
      </p:sp>
      <p:sp>
        <p:nvSpPr>
          <p:cNvPr id="5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87104"/>
            <a:ext cx="7772400" cy="4114800"/>
          </a:xfrm>
        </p:spPr>
        <p:txBody>
          <a:bodyPr/>
          <a:lstStyle/>
          <a:p>
            <a:r>
              <a:rPr lang="en-US" sz="3200" dirty="0" smtClean="0"/>
              <a:t>Finding Bluffs</a:t>
            </a:r>
          </a:p>
          <a:p>
            <a:pPr lvl="1"/>
            <a:r>
              <a:rPr lang="en-US" sz="2800" dirty="0" smtClean="0"/>
              <a:t>Areas with high slopes &gt; 18% for example</a:t>
            </a:r>
          </a:p>
          <a:p>
            <a:r>
              <a:rPr lang="en-US" sz="3200" dirty="0" smtClean="0"/>
              <a:t>Create slope map</a:t>
            </a:r>
            <a:endParaRPr lang="en-US" sz="3200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6578" y="2797792"/>
            <a:ext cx="6735398" cy="3841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68991"/>
            <a:ext cx="7772400" cy="4114800"/>
          </a:xfrm>
        </p:spPr>
        <p:txBody>
          <a:bodyPr/>
          <a:lstStyle/>
          <a:p>
            <a:r>
              <a:rPr lang="en-US" sz="3200" dirty="0" err="1" smtClean="0"/>
              <a:t>Reclass</a:t>
            </a:r>
            <a:r>
              <a:rPr lang="en-US" sz="3200" dirty="0" smtClean="0"/>
              <a:t> to identify those areas that have high slopes</a:t>
            </a:r>
            <a:endParaRPr lang="en-US" sz="32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4100" y="2133600"/>
            <a:ext cx="6134100" cy="4480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60060"/>
            <a:ext cx="7772400" cy="4114800"/>
          </a:xfrm>
        </p:spPr>
        <p:txBody>
          <a:bodyPr/>
          <a:lstStyle/>
          <a:p>
            <a:r>
              <a:rPr lang="en-US" dirty="0" smtClean="0"/>
              <a:t>Many other functions, including: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Cut/Fill</a:t>
            </a:r>
            <a:r>
              <a:rPr lang="en-US" dirty="0" smtClean="0"/>
              <a:t> – calculated the volume and area of cut and fill locations</a:t>
            </a:r>
          </a:p>
          <a:p>
            <a:pPr lvl="1"/>
            <a:r>
              <a:rPr lang="en-US" dirty="0" smtClean="0"/>
              <a:t>Create </a:t>
            </a:r>
            <a:r>
              <a:rPr lang="en-US" dirty="0" smtClean="0">
                <a:solidFill>
                  <a:srgbClr val="FF0000"/>
                </a:solidFill>
              </a:rPr>
              <a:t>Contours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Line of </a:t>
            </a:r>
            <a:r>
              <a:rPr lang="en-US" dirty="0" smtClean="0">
                <a:solidFill>
                  <a:srgbClr val="FF0000"/>
                </a:solidFill>
              </a:rPr>
              <a:t>Sight </a:t>
            </a:r>
            <a:r>
              <a:rPr lang="en-US" dirty="0" smtClean="0"/>
              <a:t>analysis</a:t>
            </a:r>
          </a:p>
          <a:p>
            <a:pPr lvl="1"/>
            <a:r>
              <a:rPr lang="en-US" dirty="0" err="1" smtClean="0">
                <a:solidFill>
                  <a:srgbClr val="FF0000"/>
                </a:solidFill>
              </a:rPr>
              <a:t>Viewshed</a:t>
            </a:r>
            <a:r>
              <a:rPr lang="en-US" dirty="0" smtClean="0"/>
              <a:t> analysis</a:t>
            </a:r>
            <a:endParaRPr lang="en-US" dirty="0"/>
          </a:p>
        </p:txBody>
      </p:sp>
      <p:sp>
        <p:nvSpPr>
          <p:cNvPr id="5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682" y="1050878"/>
            <a:ext cx="8644317" cy="4114800"/>
          </a:xfrm>
        </p:spPr>
        <p:txBody>
          <a:bodyPr/>
          <a:lstStyle/>
          <a:p>
            <a:r>
              <a:rPr lang="en-US" sz="3200" dirty="0" smtClean="0"/>
              <a:t>DNR Tools for DEM and </a:t>
            </a:r>
            <a:r>
              <a:rPr lang="en-US" sz="3200" dirty="0" err="1" smtClean="0"/>
              <a:t>LiDAR</a:t>
            </a:r>
            <a:r>
              <a:rPr lang="en-US" sz="3200" dirty="0" smtClean="0"/>
              <a:t> processing</a:t>
            </a:r>
          </a:p>
          <a:p>
            <a:pPr lvl="1"/>
            <a:r>
              <a:rPr lang="en-US" sz="2800" dirty="0" err="1" smtClean="0">
                <a:solidFill>
                  <a:srgbClr val="FF0000"/>
                </a:solidFill>
              </a:rPr>
              <a:t>LiDAR</a:t>
            </a:r>
            <a:r>
              <a:rPr lang="en-US" sz="2800" dirty="0" smtClean="0">
                <a:solidFill>
                  <a:srgbClr val="FF0000"/>
                </a:solidFill>
              </a:rPr>
              <a:t> and DEM Tools toolbox</a:t>
            </a:r>
          </a:p>
          <a:p>
            <a:pPr lvl="1"/>
            <a:r>
              <a:rPr lang="en-US" sz="2800" dirty="0" smtClean="0"/>
              <a:t>Available for free at</a:t>
            </a:r>
          </a:p>
          <a:p>
            <a:pPr lvl="2"/>
            <a:r>
              <a:rPr lang="en-US" sz="2400" dirty="0" smtClean="0">
                <a:hlinkClick r:id="rId3"/>
              </a:rPr>
              <a:t>ftp://lidar.dnr.state.mn.us/tools/toolboxes/lidar_and_dem_tools.zip</a:t>
            </a:r>
            <a:endParaRPr lang="en-US" sz="2400" dirty="0" smtClean="0"/>
          </a:p>
          <a:p>
            <a:pPr lvl="1"/>
            <a:r>
              <a:rPr lang="en-US" sz="2800" dirty="0" smtClean="0"/>
              <a:t>A growing set of tools based on user input and demand</a:t>
            </a:r>
          </a:p>
        </p:txBody>
      </p:sp>
      <p:sp>
        <p:nvSpPr>
          <p:cNvPr id="5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8" y="948520"/>
            <a:ext cx="6858002" cy="4729328"/>
          </a:xfrm>
        </p:spPr>
        <p:txBody>
          <a:bodyPr>
            <a:noAutofit/>
          </a:bodyPr>
          <a:lstStyle/>
          <a:p>
            <a:r>
              <a:rPr lang="en-US" sz="2400" dirty="0" smtClean="0"/>
              <a:t>Current Tool List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Batch Convert Contours or Points to CAD</a:t>
            </a:r>
          </a:p>
          <a:p>
            <a:pPr lvl="2"/>
            <a:r>
              <a:rPr lang="en-US" sz="1600" dirty="0" smtClean="0"/>
              <a:t>Converts data to CAD and projects on the fly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Calculate Cell Acres</a:t>
            </a:r>
          </a:p>
          <a:p>
            <a:pPr lvl="2"/>
            <a:r>
              <a:rPr lang="en-US" sz="1600" dirty="0" smtClean="0"/>
              <a:t>Determines true surface area in meters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Change Z Values from Meters to Feet</a:t>
            </a:r>
          </a:p>
          <a:p>
            <a:pPr lvl="2"/>
            <a:r>
              <a:rPr lang="en-US" sz="1600" dirty="0" smtClean="0"/>
              <a:t>Convert the Z-Values in a DEM from Meters to Feet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Clip DEM and Create Contours</a:t>
            </a:r>
          </a:p>
          <a:p>
            <a:pPr lvl="2"/>
            <a:r>
              <a:rPr lang="en-US" sz="1600" dirty="0" smtClean="0"/>
              <a:t>Clips a DEM to a polygon and optionally projects and creates contours.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Identify Bluffs</a:t>
            </a:r>
          </a:p>
          <a:p>
            <a:pPr lvl="2"/>
            <a:r>
              <a:rPr lang="en-US" sz="1600" dirty="0" smtClean="0"/>
              <a:t>Identify Bluff Areas based on minimum and maximum slopes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LAS to Contour 9.3</a:t>
            </a:r>
          </a:p>
          <a:p>
            <a:pPr lvl="2"/>
            <a:r>
              <a:rPr lang="en-US" sz="1600" dirty="0" smtClean="0"/>
              <a:t>Convert LAS file to Grids and then to Contours and optionally projects the output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Points to X,Y,Z ASCII</a:t>
            </a:r>
          </a:p>
          <a:p>
            <a:pPr lvl="2"/>
            <a:r>
              <a:rPr lang="en-US" sz="1600" dirty="0" smtClean="0"/>
              <a:t>Convert Points to ASCII </a:t>
            </a:r>
            <a:r>
              <a:rPr lang="en-US" sz="1600" dirty="0" err="1" smtClean="0"/>
              <a:t>x,y,z</a:t>
            </a:r>
            <a:r>
              <a:rPr lang="en-US" sz="1600" dirty="0" smtClean="0"/>
              <a:t> files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Wetness Index</a:t>
            </a:r>
          </a:p>
          <a:p>
            <a:pPr lvl="2"/>
            <a:r>
              <a:rPr lang="en-US" sz="1600" dirty="0" smtClean="0"/>
              <a:t>Creates wetness index – aka Compound </a:t>
            </a:r>
            <a:r>
              <a:rPr lang="en-US" sz="1600" dirty="0"/>
              <a:t>T</a:t>
            </a:r>
            <a:r>
              <a:rPr lang="en-US" sz="1600" dirty="0" smtClean="0"/>
              <a:t>opographic Index</a:t>
            </a:r>
            <a:endParaRPr lang="en-US" sz="16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99690" y="948520"/>
            <a:ext cx="2831020" cy="1669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50878"/>
            <a:ext cx="8210550" cy="4114800"/>
          </a:xfrm>
        </p:spPr>
        <p:txBody>
          <a:bodyPr/>
          <a:lstStyle/>
          <a:p>
            <a:r>
              <a:rPr lang="en-US" sz="3200" dirty="0" smtClean="0">
                <a:solidFill>
                  <a:srgbClr val="FF0000"/>
                </a:solidFill>
              </a:rPr>
              <a:t>Batch Convert Contours or Points to CAD</a:t>
            </a:r>
          </a:p>
          <a:p>
            <a:endParaRPr lang="en-US" sz="32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03862"/>
            <a:ext cx="874395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14400"/>
            <a:ext cx="7772400" cy="4114800"/>
          </a:xfrm>
        </p:spPr>
        <p:txBody>
          <a:bodyPr/>
          <a:lstStyle/>
          <a:p>
            <a:r>
              <a:rPr lang="en-US" sz="3200" dirty="0" smtClean="0">
                <a:solidFill>
                  <a:srgbClr val="FF0000"/>
                </a:solidFill>
              </a:rPr>
              <a:t>Calculate </a:t>
            </a:r>
            <a:r>
              <a:rPr lang="en-US" sz="3200" dirty="0" smtClean="0">
                <a:solidFill>
                  <a:srgbClr val="FF0000"/>
                </a:solidFill>
              </a:rPr>
              <a:t>Cell Acres</a:t>
            </a:r>
            <a:endParaRPr lang="en-US" sz="3200" dirty="0" smtClean="0">
              <a:solidFill>
                <a:srgbClr val="FF0000"/>
              </a:solidFill>
            </a:endParaRPr>
          </a:p>
          <a:p>
            <a:pPr lvl="1"/>
            <a:r>
              <a:rPr lang="en-US" sz="2800" dirty="0" smtClean="0"/>
              <a:t>Can then calculate true surface area for polygons</a:t>
            </a:r>
            <a:endParaRPr lang="en-US" sz="28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606723"/>
            <a:ext cx="7543800" cy="36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5800" y="914400"/>
            <a:ext cx="7772400" cy="4114800"/>
          </a:xfrm>
        </p:spPr>
        <p:txBody>
          <a:bodyPr/>
          <a:lstStyle/>
          <a:p>
            <a:r>
              <a:rPr lang="en-US" sz="3200" dirty="0" smtClean="0"/>
              <a:t>Determine True Surface Area</a:t>
            </a:r>
          </a:p>
          <a:p>
            <a:pPr lvl="1"/>
            <a:r>
              <a:rPr lang="en-US" sz="2800" dirty="0" smtClean="0"/>
              <a:t>Surface area increases with slope</a:t>
            </a:r>
            <a:endParaRPr lang="en-US" sz="28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9905" y="2115492"/>
            <a:ext cx="5118315" cy="4399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382389" y="6515343"/>
            <a:ext cx="58458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Graphic from </a:t>
            </a:r>
            <a:r>
              <a:rPr lang="en-US" sz="1200" i="1" dirty="0"/>
              <a:t>Beyond Mapping </a:t>
            </a:r>
            <a:r>
              <a:rPr lang="en-US" sz="1200" i="1" dirty="0" smtClean="0"/>
              <a:t>III – Joseph K Berry, http://www.innovativegis.com/basis/MapAnalysis</a:t>
            </a:r>
            <a:endParaRPr lang="en-US" sz="1200" dirty="0"/>
          </a:p>
        </p:txBody>
      </p:sp>
      <p:sp>
        <p:nvSpPr>
          <p:cNvPr id="8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59258" y="62552"/>
            <a:ext cx="6711286" cy="586096"/>
          </a:xfrm>
        </p:spPr>
        <p:txBody>
          <a:bodyPr/>
          <a:lstStyle/>
          <a:p>
            <a:r>
              <a:rPr lang="en-US" sz="3200" dirty="0" smtClean="0"/>
              <a:t>MN LiDAR Data Packet Workshop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702&quot;/&gt;&lt;/object&gt;&lt;object type=&quot;3&quot; unique_id=&quot;10005&quot;&gt;&lt;property id=&quot;20148&quot; value=&quot;5&quot;/&gt;&lt;property id=&quot;20300&quot; value=&quot;Slide 2 - &amp;quot;MN LiDAR Data Packet Workshop&amp;quot;&quot;/&gt;&lt;property id=&quot;20307&quot; value=&quot;783&quot;/&gt;&lt;/object&gt;&lt;object type=&quot;3&quot; unique_id=&quot;10006&quot;&gt;&lt;property id=&quot;20148&quot; value=&quot;5&quot;/&gt;&lt;property id=&quot;20300&quot; value=&quot;Slide 3 - &amp;quot;MN LiDAR Data Packet Workshop&amp;quot;&quot;/&gt;&lt;property id=&quot;20307&quot; value=&quot;819&quot;/&gt;&lt;/object&gt;&lt;object type=&quot;3&quot; unique_id=&quot;10008&quot;&gt;&lt;property id=&quot;20148&quot; value=&quot;5&quot;/&gt;&lt;property id=&quot;20300&quot; value=&quot;Slide 4 - &amp;quot;MN LiDAR Data Packet Workshop&amp;quot;&quot;/&gt;&lt;property id=&quot;20307&quot; value=&quot;842&quot;/&gt;&lt;/object&gt;&lt;object type=&quot;3&quot; unique_id=&quot;10009&quot;&gt;&lt;property id=&quot;20148&quot; value=&quot;5&quot;/&gt;&lt;property id=&quot;20300&quot; value=&quot;Slide 5 - &amp;quot;MN LiDAR Data Packet Workshop&amp;quot;&quot;/&gt;&lt;property id=&quot;20307&quot; value=&quot;843&quot;/&gt;&lt;/object&gt;&lt;object type=&quot;3&quot; unique_id=&quot;10010&quot;&gt;&lt;property id=&quot;20148&quot; value=&quot;5&quot;/&gt;&lt;property id=&quot;20300&quot; value=&quot;Slide 6 - &amp;quot;MN LiDAR Data Packet Workshop&amp;quot;&quot;/&gt;&lt;property id=&quot;20307&quot; value=&quot;844&quot;/&gt;&lt;/object&gt;&lt;object type=&quot;3&quot; unique_id=&quot;10011&quot;&gt;&lt;property id=&quot;20148&quot; value=&quot;5&quot;/&gt;&lt;property id=&quot;20300&quot; value=&quot;Slide 7 - &amp;quot;MN LiDAR Data Packet Workshop&amp;quot;&quot;/&gt;&lt;property id=&quot;20307&quot; value=&quot;845&quot;/&gt;&lt;/object&gt;&lt;object type=&quot;3&quot; unique_id=&quot;10012&quot;&gt;&lt;property id=&quot;20148&quot; value=&quot;5&quot;/&gt;&lt;property id=&quot;20300&quot; value=&quot;Slide 8 - &amp;quot;MN LiDAR Data Packet Workshop&amp;quot;&quot;/&gt;&lt;property id=&quot;20307&quot; value=&quot;846&quot;/&gt;&lt;/object&gt;&lt;object type=&quot;3&quot; unique_id=&quot;10013&quot;&gt;&lt;property id=&quot;20148&quot; value=&quot;5&quot;/&gt;&lt;property id=&quot;20300&quot; value=&quot;Slide 9 - &amp;quot;MN LiDAR Data Packet Workshop&amp;quot;&quot;/&gt;&lt;property id=&quot;20307&quot; value=&quot;847&quot;/&gt;&lt;/object&gt;&lt;object type=&quot;3&quot; unique_id=&quot;10014&quot;&gt;&lt;property id=&quot;20148&quot; value=&quot;5&quot;/&gt;&lt;property id=&quot;20300&quot; value=&quot;Slide 10 - &amp;quot;MN LiDAR Data Packet Workshop&amp;quot;&quot;/&gt;&lt;property id=&quot;20307&quot; value=&quot;821&quot;/&gt;&lt;/object&gt;&lt;object type=&quot;3&quot; unique_id=&quot;10015&quot;&gt;&lt;property id=&quot;20148&quot; value=&quot;5&quot;/&gt;&lt;property id=&quot;20300&quot; value=&quot;Slide 11 - &amp;quot;MN LiDAR Data Packet Workshop&amp;quot;&quot;/&gt;&lt;property id=&quot;20307&quot; value=&quot;822&quot;/&gt;&lt;/object&gt;&lt;object type=&quot;3&quot; unique_id=&quot;10016&quot;&gt;&lt;property id=&quot;20148&quot; value=&quot;5&quot;/&gt;&lt;property id=&quot;20300&quot; value=&quot;Slide 12 - &amp;quot;MN LiDAR Data Packet Workshop&amp;quot;&quot;/&gt;&lt;property id=&quot;20307&quot; value=&quot;823&quot;/&gt;&lt;/object&gt;&lt;object type=&quot;3&quot; unique_id=&quot;10017&quot;&gt;&lt;property id=&quot;20148&quot; value=&quot;5&quot;/&gt;&lt;property id=&quot;20300&quot; value=&quot;Slide 13 - &amp;quot;MN LiDAR Data Packet Workshop&amp;quot;&quot;/&gt;&lt;property id=&quot;20307&quot; value=&quot;848&quot;/&gt;&lt;/object&gt;&lt;object type=&quot;3&quot; unique_id=&quot;10018&quot;&gt;&lt;property id=&quot;20148&quot; value=&quot;5&quot;/&gt;&lt;property id=&quot;20300&quot; value=&quot;Slide 14 - &amp;quot;MN LiDAR Data Packet Workshop&amp;quot;&quot;/&gt;&lt;property id=&quot;20307&quot; value=&quot;824&quot;/&gt;&lt;/object&gt;&lt;object type=&quot;3&quot; unique_id=&quot;10019&quot;&gt;&lt;property id=&quot;20148&quot; value=&quot;5&quot;/&gt;&lt;property id=&quot;20300&quot; value=&quot;Slide 15 - &amp;quot;MN LiDAR Data Packet Workshop&amp;quot;&quot;/&gt;&lt;property id=&quot;20307&quot; value=&quot;825&quot;/&gt;&lt;/object&gt;&lt;object type=&quot;3&quot; unique_id=&quot;10020&quot;&gt;&lt;property id=&quot;20148&quot; value=&quot;5&quot;/&gt;&lt;property id=&quot;20300&quot; value=&quot;Slide 16 - &amp;quot;MN LiDAR Data Packet Workshop&amp;quot;&quot;/&gt;&lt;property id=&quot;20307&quot; value=&quot;849&quot;/&gt;&lt;/object&gt;&lt;object type=&quot;3&quot; unique_id=&quot;10021&quot;&gt;&lt;property id=&quot;20148&quot; value=&quot;5&quot;/&gt;&lt;property id=&quot;20300&quot; value=&quot;Slide 17 - &amp;quot;MN LiDAR Data Packet Workshop&amp;quot;&quot;/&gt;&lt;property id=&quot;20307&quot; value=&quot;850&quot;/&gt;&lt;/object&gt;&lt;object type=&quot;3&quot; unique_id=&quot;10022&quot;&gt;&lt;property id=&quot;20148&quot; value=&quot;5&quot;/&gt;&lt;property id=&quot;20300&quot; value=&quot;Slide 18 - &amp;quot;MN LiDAR Data Packet Workshop&amp;quot;&quot;/&gt;&lt;property id=&quot;20307&quot; value=&quot;851&quot;/&gt;&lt;/object&gt;&lt;object type=&quot;3&quot; unique_id=&quot;10023&quot;&gt;&lt;property id=&quot;20148&quot; value=&quot;5&quot;/&gt;&lt;property id=&quot;20300&quot; value=&quot;Slide 19 - &amp;quot;MN LiDAR Data Packet Workshop&amp;quot;&quot;/&gt;&lt;property id=&quot;20307&quot; value=&quot;852&quot;/&gt;&lt;/object&gt;&lt;object type=&quot;3&quot; unique_id=&quot;10024&quot;&gt;&lt;property id=&quot;20148&quot; value=&quot;5&quot;/&gt;&lt;property id=&quot;20300&quot; value=&quot;Slide 20 - &amp;quot;MN LiDAR Data Packet Workshop&amp;quot;&quot;/&gt;&lt;property id=&quot;20307&quot; value=&quot;858&quot;/&gt;&lt;/object&gt;&lt;object type=&quot;3&quot; unique_id=&quot;10025&quot;&gt;&lt;property id=&quot;20148&quot; value=&quot;5&quot;/&gt;&lt;property id=&quot;20300&quot; value=&quot;Slide 21 - &amp;quot;MN LiDAR Data Packet Workshop&amp;quot;&quot;/&gt;&lt;property id=&quot;20307&quot; value=&quot;860&quot;/&gt;&lt;/object&gt;&lt;object type=&quot;3&quot; unique_id=&quot;10026&quot;&gt;&lt;property id=&quot;20148&quot; value=&quot;5&quot;/&gt;&lt;property id=&quot;20300&quot; value=&quot;Slide 22 - &amp;quot;MN LiDAR Data Packet Workshop&amp;quot;&quot;/&gt;&lt;property id=&quot;20307&quot; value=&quot;874&quot;/&gt;&lt;/object&gt;&lt;object type=&quot;3&quot; unique_id=&quot;10027&quot;&gt;&lt;property id=&quot;20148&quot; value=&quot;5&quot;/&gt;&lt;property id=&quot;20300&quot; value=&quot;Slide 23 - &amp;quot;MN LiDAR Data Packet Workshop&amp;quot;&quot;/&gt;&lt;property id=&quot;20307&quot; value=&quot;826&quot;/&gt;&lt;/object&gt;&lt;object type=&quot;3&quot; unique_id=&quot;10028&quot;&gt;&lt;property id=&quot;20148&quot; value=&quot;5&quot;/&gt;&lt;property id=&quot;20300&quot; value=&quot;Slide 24 - &amp;quot;MN LiDAR Data Packet Workshop&amp;quot;&quot;/&gt;&lt;property id=&quot;20307&quot; value=&quot;862&quot;/&gt;&lt;/object&gt;&lt;object type=&quot;3&quot; unique_id=&quot;10029&quot;&gt;&lt;property id=&quot;20148&quot; value=&quot;5&quot;/&gt;&lt;property id=&quot;20300&quot; value=&quot;Slide 25 - &amp;quot;MN LiDAR Data Packet Workshop&amp;quot;&quot;/&gt;&lt;property id=&quot;20307&quot; value=&quot;875&quot;/&gt;&lt;/object&gt;&lt;object type=&quot;3&quot; unique_id=&quot;10030&quot;&gt;&lt;property id=&quot;20148&quot; value=&quot;5&quot;/&gt;&lt;property id=&quot;20300&quot; value=&quot;Slide 26 - &amp;quot;MN LiDAR Data Packet Workshop&amp;quot;&quot;/&gt;&lt;property id=&quot;20307&quot; value=&quot;859&quot;/&gt;&lt;/object&gt;&lt;object type=&quot;3&quot; unique_id=&quot;10031&quot;&gt;&lt;property id=&quot;20148&quot; value=&quot;5&quot;/&gt;&lt;property id=&quot;20300&quot; value=&quot;Slide 27 - &amp;quot;MN LiDAR Data Packet Workshop&amp;quot;&quot;/&gt;&lt;property id=&quot;20307&quot; value=&quot;853&quot;/&gt;&lt;/object&gt;&lt;object type=&quot;3&quot; unique_id=&quot;10032&quot;&gt;&lt;property id=&quot;20148&quot; value=&quot;5&quot;/&gt;&lt;property id=&quot;20300&quot; value=&quot;Slide 28 - &amp;quot;MN LiDAR Data Packet Workshop&amp;quot;&quot;/&gt;&lt;property id=&quot;20307&quot; value=&quot;854&quot;/&gt;&lt;/object&gt;&lt;object type=&quot;3&quot; unique_id=&quot;10033&quot;&gt;&lt;property id=&quot;20148&quot; value=&quot;5&quot;/&gt;&lt;property id=&quot;20300&quot; value=&quot;Slide 29 - &amp;quot;MN LiDAR Data Packet Workshop&amp;quot;&quot;/&gt;&lt;property id=&quot;20307&quot; value=&quot;857&quot;/&gt;&lt;/object&gt;&lt;object type=&quot;3&quot; unique_id=&quot;10034&quot;&gt;&lt;property id=&quot;20148&quot; value=&quot;5&quot;/&gt;&lt;property id=&quot;20300&quot; value=&quot;Slide 30 - &amp;quot;MN LiDAR Data Packet Workshop&amp;quot;&quot;/&gt;&lt;property id=&quot;20307&quot; value=&quot;855&quot;/&gt;&lt;/object&gt;&lt;object type=&quot;3&quot; unique_id=&quot;10035&quot;&gt;&lt;property id=&quot;20148&quot; value=&quot;5&quot;/&gt;&lt;property id=&quot;20300&quot; value=&quot;Slide 31 - &amp;quot;MN LiDAR Data Packet Workshop&amp;quot;&quot;/&gt;&lt;property id=&quot;20307&quot; value=&quot;856&quot;/&gt;&lt;/object&gt;&lt;object type=&quot;3&quot; unique_id=&quot;10036&quot;&gt;&lt;property id=&quot;20148&quot; value=&quot;5&quot;/&gt;&lt;property id=&quot;20300&quot; value=&quot;Slide 32 - &amp;quot;MN LiDAR Data Packet Workshop&amp;quot;&quot;/&gt;&lt;property id=&quot;20307&quot; value=&quot;864&quot;/&gt;&lt;/object&gt;&lt;object type=&quot;3&quot; unique_id=&quot;10037&quot;&gt;&lt;property id=&quot;20148&quot; value=&quot;5&quot;/&gt;&lt;property id=&quot;20300&quot; value=&quot;Slide 33 - &amp;quot;MN LiDAR Data Packet Workshop&amp;quot;&quot;/&gt;&lt;property id=&quot;20307&quot; value=&quot;865&quot;/&gt;&lt;/object&gt;&lt;object type=&quot;3&quot; unique_id=&quot;10038&quot;&gt;&lt;property id=&quot;20148&quot; value=&quot;5&quot;/&gt;&lt;property id=&quot;20300&quot; value=&quot;Slide 34 - &amp;quot;MN LiDAR Data Packet Workshop&amp;quot;&quot;/&gt;&lt;property id=&quot;20307&quot; value=&quot;866&quot;/&gt;&lt;/object&gt;&lt;object type=&quot;3&quot; unique_id=&quot;10039&quot;&gt;&lt;property id=&quot;20148&quot; value=&quot;5&quot;/&gt;&lt;property id=&quot;20300&quot; value=&quot;Slide 35 - &amp;quot;MN LiDAR Data Packet Workshop&amp;quot;&quot;/&gt;&lt;property id=&quot;20307&quot; value=&quot;867&quot;/&gt;&lt;/object&gt;&lt;object type=&quot;3&quot; unique_id=&quot;10040&quot;&gt;&lt;property id=&quot;20148&quot; value=&quot;5&quot;/&gt;&lt;property id=&quot;20300&quot; value=&quot;Slide 36 - &amp;quot;MN LiDAR Data Packet Workshop&amp;quot;&quot;/&gt;&lt;property id=&quot;20307&quot; value=&quot;868&quot;/&gt;&lt;/object&gt;&lt;object type=&quot;3&quot; unique_id=&quot;10041&quot;&gt;&lt;property id=&quot;20148&quot; value=&quot;5&quot;/&gt;&lt;property id=&quot;20300&quot; value=&quot;Slide 37 - &amp;quot;MN LiDAR Data Packet Workshop&amp;quot;&quot;/&gt;&lt;property id=&quot;20307&quot; value=&quot;869&quot;/&gt;&lt;/object&gt;&lt;object type=&quot;3&quot; unique_id=&quot;10042&quot;&gt;&lt;property id=&quot;20148&quot; value=&quot;5&quot;/&gt;&lt;property id=&quot;20300&quot; value=&quot;Slide 38 - &amp;quot;MN LiDAR Data Packet Workshop&amp;quot;&quot;/&gt;&lt;property id=&quot;20307&quot; value=&quot;873&quot;/&gt;&lt;/object&gt;&lt;object type=&quot;3&quot; unique_id=&quot;10043&quot;&gt;&lt;property id=&quot;20148&quot; value=&quot;5&quot;/&gt;&lt;property id=&quot;20300&quot; value=&quot;Slide 39 - &amp;quot;MN LiDAR Data Packet Workshop&amp;quot;&quot;/&gt;&lt;property id=&quot;20307&quot; value=&quot;870&quot;/&gt;&lt;/object&gt;&lt;object type=&quot;3&quot; unique_id=&quot;10044&quot;&gt;&lt;property id=&quot;20148&quot; value=&quot;5&quot;/&gt;&lt;property id=&quot;20300&quot; value=&quot;Slide 40 - &amp;quot;MN LiDAR Data Packet Workshop&amp;quot;&quot;/&gt;&lt;property id=&quot;20307&quot; value=&quot;871&quot;/&gt;&lt;/object&gt;&lt;object type=&quot;3&quot; unique_id=&quot;10045&quot;&gt;&lt;property id=&quot;20148&quot; value=&quot;5&quot;/&gt;&lt;property id=&quot;20300&quot; value=&quot;Slide 41 - &amp;quot;MN LiDAR Data Packet Workshop&amp;quot;&quot;/&gt;&lt;property id=&quot;20307&quot; value=&quot;872&quot;/&gt;&lt;/object&gt;&lt;object type=&quot;3&quot; unique_id=&quot;10046&quot;&gt;&lt;property id=&quot;20148&quot; value=&quot;5&quot;/&gt;&lt;property id=&quot;20300&quot; value=&quot;Slide 42 - &amp;quot;MN LiDAR Data Packet Workshop&amp;quot;&quot;/&gt;&lt;property id=&quot;20307&quot; value=&quot;827&quot;/&gt;&lt;/object&gt;&lt;object type=&quot;3&quot; unique_id=&quot;10047&quot;&gt;&lt;property id=&quot;20148&quot; value=&quot;5&quot;/&gt;&lt;property id=&quot;20300&quot; value=&quot;Slide 43 - &amp;quot;MN LiDAR Data Packet Workshop&amp;quot;&quot;/&gt;&lt;property id=&quot;20307&quot; value=&quot;876&quot;/&gt;&lt;/object&gt;&lt;object type=&quot;3&quot; unique_id=&quot;10048&quot;&gt;&lt;property id=&quot;20148&quot; value=&quot;5&quot;/&gt;&lt;property id=&quot;20300&quot; value=&quot;Slide 44 - &amp;quot;MN LiDAR Data Packet Workshop&amp;quot;&quot;/&gt;&lt;property id=&quot;20307&quot; value=&quot;877&quot;/&gt;&lt;/object&gt;&lt;object type=&quot;3&quot; unique_id=&quot;10049&quot;&gt;&lt;property id=&quot;20148&quot; value=&quot;5&quot;/&gt;&lt;property id=&quot;20300&quot; value=&quot;Slide 45 - &amp;quot;MN LiDAR Data Packet Workshop&amp;quot;&quot;/&gt;&lt;property id=&quot;20307&quot; value=&quot;878&quot;/&gt;&lt;/object&gt;&lt;object type=&quot;3&quot; unique_id=&quot;10050&quot;&gt;&lt;property id=&quot;20148&quot; value=&quot;5&quot;/&gt;&lt;property id=&quot;20300&quot; value=&quot;Slide 46 - &amp;quot;MN LiDAR Data Packet Workshop&amp;quot;&quot;/&gt;&lt;property id=&quot;20307&quot; value=&quot;879&quot;/&gt;&lt;/object&gt;&lt;object type=&quot;3&quot; unique_id=&quot;10051&quot;&gt;&lt;property id=&quot;20148&quot; value=&quot;5&quot;/&gt;&lt;property id=&quot;20300&quot; value=&quot;Slide 47 - &amp;quot;MN LiDAR Data Packet Workshop&amp;quot;&quot;/&gt;&lt;property id=&quot;20307&quot; value=&quot;880&quot;/&gt;&lt;/object&gt;&lt;object type=&quot;3&quot; unique_id=&quot;10052&quot;&gt;&lt;property id=&quot;20148&quot; value=&quot;5&quot;/&gt;&lt;property id=&quot;20300&quot; value=&quot;Slide 48 - &amp;quot;MN LiDAR Data Packet Workshop&amp;quot;&quot;/&gt;&lt;property id=&quot;20307&quot; value=&quot;861&quot;/&gt;&lt;/object&gt;&lt;object type=&quot;3&quot; unique_id=&quot;10053&quot;&gt;&lt;property id=&quot;20148&quot; value=&quot;5&quot;/&gt;&lt;property id=&quot;20300&quot; value=&quot;Slide 49 - &amp;quot;MN LiDAR Data Packet Workshop&amp;quot;&quot;/&gt;&lt;property id=&quot;20307&quot; value=&quot;881&quot;/&gt;&lt;/object&gt;&lt;object type=&quot;3&quot; unique_id=&quot;10054&quot;&gt;&lt;property id=&quot;20148&quot; value=&quot;5&quot;/&gt;&lt;property id=&quot;20300&quot; value=&quot;Slide 50 - &amp;quot;MN LiDAR Data Packet Workshop&amp;quot;&quot;/&gt;&lt;property id=&quot;20307&quot; value=&quot;882&quot;/&gt;&lt;/object&gt;&lt;object type=&quot;3&quot; unique_id=&quot;10055&quot;&gt;&lt;property id=&quot;20148&quot; value=&quot;5&quot;/&gt;&lt;property id=&quot;20300&quot; value=&quot;Slide 51 - &amp;quot;MN LiDAR Data Packet Workshop&amp;quot;&quot;/&gt;&lt;property id=&quot;20307&quot; value=&quot;883&quot;/&gt;&lt;/object&gt;&lt;object type=&quot;3&quot; unique_id=&quot;10056&quot;&gt;&lt;property id=&quot;20148&quot; value=&quot;5&quot;/&gt;&lt;property id=&quot;20300&quot; value=&quot;Slide 52 - &amp;quot;MN LiDAR Data Packet Workshop&amp;quot;&quot;/&gt;&lt;property id=&quot;20307&quot; value=&quot;828&quot;/&gt;&lt;/object&gt;&lt;object type=&quot;3&quot; unique_id=&quot;10057&quot;&gt;&lt;property id=&quot;20148&quot; value=&quot;5&quot;/&gt;&lt;property id=&quot;20300&quot; value=&quot;Slide 53 - &amp;quot;MN LiDAR Data Packet Workshop&amp;quot;&quot;/&gt;&lt;property id=&quot;20307&quot; value=&quot;829&quot;/&gt;&lt;/object&gt;&lt;object type=&quot;3&quot; unique_id=&quot;10058&quot;&gt;&lt;property id=&quot;20148&quot; value=&quot;5&quot;/&gt;&lt;property id=&quot;20300&quot; value=&quot;Slide 54 - &amp;quot;MN LiDAR Data Packet Workshop&amp;quot;&quot;/&gt;&lt;property id=&quot;20307&quot; value=&quot;885&quot;/&gt;&lt;/object&gt;&lt;object type=&quot;3&quot; unique_id=&quot;10059&quot;&gt;&lt;property id=&quot;20148&quot; value=&quot;5&quot;/&gt;&lt;property id=&quot;20300&quot; value=&quot;Slide 55 - &amp;quot;MN LiDAR Data Packet Workshop&amp;quot;&quot;/&gt;&lt;property id=&quot;20307&quot; value=&quot;830&quot;/&gt;&lt;/object&gt;&lt;object type=&quot;3&quot; unique_id=&quot;10060&quot;&gt;&lt;property id=&quot;20148&quot; value=&quot;5&quot;/&gt;&lt;property id=&quot;20300&quot; value=&quot;Slide 56 - &amp;quot;MN LiDAR Data Packet Workshop&amp;quot;&quot;/&gt;&lt;property id=&quot;20307&quot; value=&quot;884&quot;/&gt;&lt;/object&gt;&lt;object type=&quot;3&quot; unique_id=&quot;10061&quot;&gt;&lt;property id=&quot;20148&quot; value=&quot;5&quot;/&gt;&lt;property id=&quot;20300&quot; value=&quot;Slide 57 - &amp;quot;MN LiDAR Data Packet Workshop&amp;quot;&quot;/&gt;&lt;property id=&quot;20307&quot; value=&quot;831&quot;/&gt;&lt;/object&gt;&lt;object type=&quot;3&quot; unique_id=&quot;10062&quot;&gt;&lt;property id=&quot;20148&quot; value=&quot;5&quot;/&gt;&lt;property id=&quot;20300&quot; value=&quot;Slide 58 - &amp;quot;MN LiDAR Data Packet Workshop&amp;quot;&quot;/&gt;&lt;property id=&quot;20307&quot; value=&quot;832&quot;/&gt;&lt;/object&gt;&lt;object type=&quot;3&quot; unique_id=&quot;10063&quot;&gt;&lt;property id=&quot;20148&quot; value=&quot;5&quot;/&gt;&lt;property id=&quot;20300&quot; value=&quot;Slide 59 - &amp;quot;MN LiDAR Data Packet Workshop&amp;quot;&quot;/&gt;&lt;property id=&quot;20307&quot; value=&quot;835&quot;/&gt;&lt;/object&gt;&lt;object type=&quot;3&quot; unique_id=&quot;10064&quot;&gt;&lt;property id=&quot;20148&quot; value=&quot;5&quot;/&gt;&lt;property id=&quot;20300&quot; value=&quot;Slide 60 - &amp;quot;MN LiDAR Data Packet Workshop&amp;quot;&quot;/&gt;&lt;property id=&quot;20307&quot; value=&quot;833&quot;/&gt;&lt;/object&gt;&lt;object type=&quot;3&quot; unique_id=&quot;10065&quot;&gt;&lt;property id=&quot;20148&quot; value=&quot;5&quot;/&gt;&lt;property id=&quot;20300&quot; value=&quot;Slide 61 - &amp;quot;MN LiDAR Data Packet Workshop&amp;quot;&quot;/&gt;&lt;property id=&quot;20307&quot; value=&quot;834&quot;/&gt;&lt;/object&gt;&lt;object type=&quot;3&quot; unique_id=&quot;10066&quot;&gt;&lt;property id=&quot;20148&quot; value=&quot;5&quot;/&gt;&lt;property id=&quot;20300&quot; value=&quot;Slide 62 - &amp;quot;MN LiDAR Data Packet Workshop&amp;quot;&quot;/&gt;&lt;property id=&quot;20307&quot; value=&quot;836&quot;/&gt;&lt;/object&gt;&lt;object type=&quot;3&quot; unique_id=&quot;10067&quot;&gt;&lt;property id=&quot;20148&quot; value=&quot;5&quot;/&gt;&lt;property id=&quot;20300&quot; value=&quot;Slide 63 - &amp;quot;MN LiDAR Data Packet Workshop&amp;quot;&quot;/&gt;&lt;property id=&quot;20307&quot; value=&quot;837&quot;/&gt;&lt;/object&gt;&lt;object type=&quot;3&quot; unique_id=&quot;10068&quot;&gt;&lt;property id=&quot;20148&quot; value=&quot;5&quot;/&gt;&lt;property id=&quot;20300&quot; value=&quot;Slide 64 - &amp;quot;MN LiDAR Data Packet Workshop&amp;quot;&quot;/&gt;&lt;property id=&quot;20307&quot; value=&quot;886&quot;/&gt;&lt;/object&gt;&lt;object type=&quot;3&quot; unique_id=&quot;10069&quot;&gt;&lt;property id=&quot;20148&quot; value=&quot;5&quot;/&gt;&lt;property id=&quot;20300&quot; value=&quot;Slide 65 - &amp;quot;MN LiDAR Data Packet Workshop&amp;quot;&quot;/&gt;&lt;property id=&quot;20307&quot; value=&quot;838&quot;/&gt;&lt;/object&gt;&lt;object type=&quot;3&quot; unique_id=&quot;10070&quot;&gt;&lt;property id=&quot;20148&quot; value=&quot;5&quot;/&gt;&lt;property id=&quot;20300&quot; value=&quot;Slide 66 - &amp;quot;MN LiDAR Data Packet Workshop&amp;quot;&quot;/&gt;&lt;property id=&quot;20307&quot; value=&quot;839&quot;/&gt;&lt;/object&gt;&lt;object type=&quot;3&quot; unique_id=&quot;10071&quot;&gt;&lt;property id=&quot;20148&quot; value=&quot;5&quot;/&gt;&lt;property id=&quot;20300&quot; value=&quot;Slide 67 - &amp;quot;MN LiDAR Data Packet Workshop&amp;quot;&quot;/&gt;&lt;property id=&quot;20307&quot; value=&quot;840&quot;/&gt;&lt;/object&gt;&lt;object type=&quot;3&quot; unique_id=&quot;10072&quot;&gt;&lt;property id=&quot;20148&quot; value=&quot;5&quot;/&gt;&lt;property id=&quot;20300&quot; value=&quot;Slide 68 - &amp;quot;MN LiDAR Data Packet Workshop&amp;quot;&quot;/&gt;&lt;property id=&quot;20307&quot; value=&quot;887&quot;/&gt;&lt;/object&gt;&lt;object type=&quot;3&quot; unique_id=&quot;10073&quot;&gt;&lt;property id=&quot;20148&quot; value=&quot;5&quot;/&gt;&lt;property id=&quot;20300&quot; value=&quot;Slide 69 - &amp;quot;MN LiDAR Data Packet Workshop&amp;quot;&quot;/&gt;&lt;property id=&quot;20307&quot; value=&quot;888&quot;/&gt;&lt;/object&gt;&lt;object type=&quot;3&quot; unique_id=&quot;10074&quot;&gt;&lt;property id=&quot;20148&quot; value=&quot;5&quot;/&gt;&lt;property id=&quot;20300&quot; value=&quot;Slide 70 - &amp;quot;MN LiDAR Data Packet Workshop&amp;quot;&quot;/&gt;&lt;property id=&quot;20307&quot; value=&quot;894&quot;/&gt;&lt;/object&gt;&lt;object type=&quot;3&quot; unique_id=&quot;10075&quot;&gt;&lt;property id=&quot;20148&quot; value=&quot;5&quot;/&gt;&lt;property id=&quot;20300&quot; value=&quot;Slide 71 - &amp;quot;MN LiDAR Data Packet Workshop&amp;quot;&quot;/&gt;&lt;property id=&quot;20307&quot; value=&quot;889&quot;/&gt;&lt;/object&gt;&lt;object type=&quot;3&quot; unique_id=&quot;10076&quot;&gt;&lt;property id=&quot;20148&quot; value=&quot;5&quot;/&gt;&lt;property id=&quot;20300&quot; value=&quot;Slide 72 - &amp;quot;MN LiDAR Data Packet Workshop&amp;quot;&quot;/&gt;&lt;property id=&quot;20307&quot; value=&quot;895&quot;/&gt;&lt;/object&gt;&lt;object type=&quot;3&quot; unique_id=&quot;10077&quot;&gt;&lt;property id=&quot;20148&quot; value=&quot;5&quot;/&gt;&lt;property id=&quot;20300&quot; value=&quot;Slide 73 - &amp;quot;MN LiDAR Data Packet Workshop&amp;quot;&quot;/&gt;&lt;property id=&quot;20307&quot; value=&quot;896&quot;/&gt;&lt;/object&gt;&lt;object type=&quot;3&quot; unique_id=&quot;10078&quot;&gt;&lt;property id=&quot;20148&quot; value=&quot;5&quot;/&gt;&lt;property id=&quot;20300&quot; value=&quot;Slide 74 - &amp;quot;MN LiDAR Data Packet Workshop&amp;quot;&quot;/&gt;&lt;property id=&quot;20307&quot; value=&quot;897&quot;/&gt;&lt;/object&gt;&lt;object type=&quot;3&quot; unique_id=&quot;10079&quot;&gt;&lt;property id=&quot;20148&quot; value=&quot;5&quot;/&gt;&lt;property id=&quot;20300&quot; value=&quot;Slide 75 - &amp;quot;MN LiDAR Data Packet Workshop&amp;quot;&quot;/&gt;&lt;property id=&quot;20307&quot; value=&quot;898&quot;/&gt;&lt;/object&gt;&lt;object type=&quot;3&quot; unique_id=&quot;10080&quot;&gt;&lt;property id=&quot;20148&quot; value=&quot;5&quot;/&gt;&lt;property id=&quot;20300&quot; value=&quot;Slide 76 - &amp;quot;MN LiDAR Data Packet Workshop&amp;quot;&quot;/&gt;&lt;property id=&quot;20307&quot; value=&quot;899&quot;/&gt;&lt;/object&gt;&lt;object type=&quot;3&quot; unique_id=&quot;10081&quot;&gt;&lt;property id=&quot;20148&quot; value=&quot;5&quot;/&gt;&lt;property id=&quot;20300&quot; value=&quot;Slide 77 - &amp;quot;MN LiDAR Data Packet Workshop&amp;quot;&quot;/&gt;&lt;property id=&quot;20307&quot; value=&quot;900&quot;/&gt;&lt;/object&gt;&lt;object type=&quot;3&quot; unique_id=&quot;10082&quot;&gt;&lt;property id=&quot;20148&quot; value=&quot;5&quot;/&gt;&lt;property id=&quot;20300&quot; value=&quot;Slide 78 - &amp;quot;MN LiDAR Data Packet Workshop&amp;quot;&quot;/&gt;&lt;property id=&quot;20307&quot; value=&quot;901&quot;/&gt;&lt;/object&gt;&lt;object type=&quot;3&quot; unique_id=&quot;10083&quot;&gt;&lt;property id=&quot;20148&quot; value=&quot;5&quot;/&gt;&lt;property id=&quot;20300&quot; value=&quot;Slide 79 - &amp;quot;MN LiDAR Data Packet Workshop&amp;quot;&quot;/&gt;&lt;property id=&quot;20307&quot; value=&quot;902&quot;/&gt;&lt;/object&gt;&lt;object type=&quot;3&quot; unique_id=&quot;10084&quot;&gt;&lt;property id=&quot;20148&quot; value=&quot;5&quot;/&gt;&lt;property id=&quot;20300&quot; value=&quot;Slide 80 - &amp;quot;MN LiDAR Data Packet Workshop&amp;quot;&quot;/&gt;&lt;property id=&quot;20307&quot; value=&quot;903&quot;/&gt;&lt;/object&gt;&lt;object type=&quot;3&quot; unique_id=&quot;10085&quot;&gt;&lt;property id=&quot;20148&quot; value=&quot;5&quot;/&gt;&lt;property id=&quot;20300&quot; value=&quot;Slide 81 - &amp;quot;MN LiDAR Data Packet Workshop&amp;quot;&quot;/&gt;&lt;property id=&quot;20307&quot; value=&quot;904&quot;/&gt;&lt;/object&gt;&lt;object type=&quot;3&quot; unique_id=&quot;10086&quot;&gt;&lt;property id=&quot;20148&quot; value=&quot;5&quot;/&gt;&lt;property id=&quot;20300&quot; value=&quot;Slide 82 - &amp;quot;MN LiDAR Data Packet Workshop&amp;quot;&quot;/&gt;&lt;property id=&quot;20307&quot; value=&quot;905&quot;/&gt;&lt;/object&gt;&lt;object type=&quot;3&quot; unique_id=&quot;10087&quot;&gt;&lt;property id=&quot;20148&quot; value=&quot;5&quot;/&gt;&lt;property id=&quot;20300&quot; value=&quot;Slide 83 - &amp;quot;MN LiDAR Data Packet Workshop&amp;quot;&quot;/&gt;&lt;property id=&quot;20307&quot; value=&quot;906&quot;/&gt;&lt;/object&gt;&lt;object type=&quot;3&quot; unique_id=&quot;10088&quot;&gt;&lt;property id=&quot;20148&quot; value=&quot;5&quot;/&gt;&lt;property id=&quot;20300&quot; value=&quot;Slide 84 - &amp;quot;MN LiDAR Data Packet Workshop&amp;quot;&quot;/&gt;&lt;property id=&quot;20307&quot; value=&quot;907&quot;/&gt;&lt;/object&gt;&lt;object type=&quot;3&quot; unique_id=&quot;10089&quot;&gt;&lt;property id=&quot;20148&quot; value=&quot;5&quot;/&gt;&lt;property id=&quot;20300&quot; value=&quot;Slide 85 - &amp;quot;MN LiDAR Data Packet Workshop&amp;quot;&quot;/&gt;&lt;property id=&quot;20307&quot; value=&quot;908&quot;/&gt;&lt;/object&gt;&lt;object type=&quot;3&quot; unique_id=&quot;10090&quot;&gt;&lt;property id=&quot;20148&quot; value=&quot;5&quot;/&gt;&lt;property id=&quot;20300&quot; value=&quot;Slide 86 - &amp;quot;MN LiDAR Data Packet Workshop&amp;quot;&quot;/&gt;&lt;property id=&quot;20307&quot; value=&quot;909&quot;/&gt;&lt;/object&gt;&lt;object type=&quot;3&quot; unique_id=&quot;10091&quot;&gt;&lt;property id=&quot;20148&quot; value=&quot;5&quot;/&gt;&lt;property id=&quot;20300&quot; value=&quot;Slide 87 - &amp;quot;MN LiDAR Data Packet Workshop&amp;quot;&quot;/&gt;&lt;property id=&quot;20307&quot; value=&quot;910&quot;/&gt;&lt;/object&gt;&lt;object type=&quot;3&quot; unique_id=&quot;10092&quot;&gt;&lt;property id=&quot;20148&quot; value=&quot;5&quot;/&gt;&lt;property id=&quot;20300&quot; value=&quot;Slide 88 - &amp;quot;MN LiDAR Data Packet Workshop&amp;quot;&quot;/&gt;&lt;property id=&quot;20307&quot; value=&quot;911&quot;/&gt;&lt;/object&gt;&lt;object type=&quot;3&quot; unique_id=&quot;10093&quot;&gt;&lt;property id=&quot;20148&quot; value=&quot;5&quot;/&gt;&lt;property id=&quot;20300&quot; value=&quot;Slide 89 - &amp;quot;MN LiDAR Data Packet Workshop&amp;quot;&quot;/&gt;&lt;property id=&quot;20307&quot; value=&quot;912&quot;/&gt;&lt;/object&gt;&lt;object type=&quot;3&quot; unique_id=&quot;10094&quot;&gt;&lt;property id=&quot;20148&quot; value=&quot;5&quot;/&gt;&lt;property id=&quot;20300&quot; value=&quot;Slide 90&quot;/&gt;&lt;property id=&quot;20307&quot; value=&quot;913&quot;/&gt;&lt;/object&gt;&lt;object type=&quot;3&quot; unique_id=&quot;10095&quot;&gt;&lt;property id=&quot;20148&quot; value=&quot;5&quot;/&gt;&lt;property id=&quot;20300&quot; value=&quot;Slide 91 - &amp;quot;MN LiDAR Data Packet Workshop&amp;quot;&quot;/&gt;&lt;property id=&quot;20307&quot; value=&quot;914&quot;/&gt;&lt;/object&gt;&lt;object type=&quot;3&quot; unique_id=&quot;10096&quot;&gt;&lt;property id=&quot;20148&quot; value=&quot;5&quot;/&gt;&lt;property id=&quot;20300&quot; value=&quot;Slide 92 - &amp;quot;MN LiDAR Data Packet Workshop&amp;quot;&quot;/&gt;&lt;property id=&quot;20307&quot; value=&quot;915&quot;/&gt;&lt;/object&gt;&lt;object type=&quot;3&quot; unique_id=&quot;10097&quot;&gt;&lt;property id=&quot;20148&quot; value=&quot;5&quot;/&gt;&lt;property id=&quot;20300&quot; value=&quot;Slide 93 - &amp;quot;MN LiDAR Data Packet Workshop&amp;quot;&quot;/&gt;&lt;property id=&quot;20307&quot; value=&quot;916&quot;/&gt;&lt;/object&gt;&lt;object type=&quot;3&quot; unique_id=&quot;10098&quot;&gt;&lt;property id=&quot;20148&quot; value=&quot;5&quot;/&gt;&lt;property id=&quot;20300&quot; value=&quot;Slide 94 - &amp;quot;MN LiDAR Data Packet Workshop&amp;quot;&quot;/&gt;&lt;property id=&quot;20307&quot; value=&quot;917&quot;/&gt;&lt;/object&gt;&lt;object type=&quot;3&quot; unique_id=&quot;10099&quot;&gt;&lt;property id=&quot;20148&quot; value=&quot;5&quot;/&gt;&lt;property id=&quot;20300&quot; value=&quot;Slide 95 - &amp;quot;MN LiDAR Data Packet Workshop&amp;quot;&quot;/&gt;&lt;property id=&quot;20307&quot; value=&quot;918&quot;/&gt;&lt;/object&gt;&lt;object type=&quot;3&quot; unique_id=&quot;10100&quot;&gt;&lt;property id=&quot;20148&quot; value=&quot;5&quot;/&gt;&lt;property id=&quot;20300&quot; value=&quot;Slide 96 - &amp;quot;MN LiDAR Data Packet Workshop&amp;quot;&quot;/&gt;&lt;property id=&quot;20307&quot; value=&quot;919&quot;/&gt;&lt;/object&gt;&lt;object type=&quot;3&quot; unique_id=&quot;10101&quot;&gt;&lt;property id=&quot;20148&quot; value=&quot;5&quot;/&gt;&lt;property id=&quot;20300&quot; value=&quot;Slide 97 - &amp;quot;MN LiDAR Data Packet Workshop&amp;quot;&quot;/&gt;&lt;property id=&quot;20307&quot; value=&quot;920&quot;/&gt;&lt;/object&gt;&lt;object type=&quot;3&quot; unique_id=&quot;10102&quot;&gt;&lt;property id=&quot;20148&quot; value=&quot;5&quot;/&gt;&lt;property id=&quot;20300&quot; value=&quot;Slide 98 - &amp;quot;MN LiDAR Data Packet Workshop&amp;quot;&quot;/&gt;&lt;property id=&quot;20307&quot; value=&quot;921&quot;/&gt;&lt;/object&gt;&lt;object type=&quot;3&quot; unique_id=&quot;10103&quot;&gt;&lt;property id=&quot;20148&quot; value=&quot;5&quot;/&gt;&lt;property id=&quot;20300&quot; value=&quot;Slide 99 - &amp;quot;MN LiDAR Data Packet Workshop&amp;quot;&quot;/&gt;&lt;property id=&quot;20307&quot; value=&quot;922&quot;/&gt;&lt;/object&gt;&lt;object type=&quot;3&quot; unique_id=&quot;10104&quot;&gt;&lt;property id=&quot;20148&quot; value=&quot;5&quot;/&gt;&lt;property id=&quot;20300&quot; value=&quot;Slide 100 - &amp;quot;MN LiDAR Data Packet Workshop&amp;quot;&quot;/&gt;&lt;property id=&quot;20307&quot; value=&quot;923&quot;/&gt;&lt;/object&gt;&lt;object type=&quot;3&quot; unique_id=&quot;10105&quot;&gt;&lt;property id=&quot;20148&quot; value=&quot;5&quot;/&gt;&lt;property id=&quot;20300&quot; value=&quot;Slide 101 - &amp;quot;MN LiDAR Data Packet Workshop&amp;quot;&quot;/&gt;&lt;property id=&quot;20307&quot; value=&quot;924&quot;/&gt;&lt;/object&gt;&lt;object type=&quot;3&quot; unique_id=&quot;10106&quot;&gt;&lt;property id=&quot;20148&quot; value=&quot;5&quot;/&gt;&lt;property id=&quot;20300&quot; value=&quot;Slide 102 - &amp;quot;MN LiDAR Data Packet Workshop&amp;quot;&quot;/&gt;&lt;property id=&quot;20307&quot; value=&quot;925&quot;/&gt;&lt;/object&gt;&lt;object type=&quot;3&quot; unique_id=&quot;10107&quot;&gt;&lt;property id=&quot;20148&quot; value=&quot;5&quot;/&gt;&lt;property id=&quot;20300&quot; value=&quot;Slide 103 - &amp;quot;MN LiDAR Data Packet Workshop&amp;quot;&quot;/&gt;&lt;property id=&quot;20307&quot; value=&quot;926&quot;/&gt;&lt;/object&gt;&lt;object type=&quot;3&quot; unique_id=&quot;10108&quot;&gt;&lt;property id=&quot;20148&quot; value=&quot;5&quot;/&gt;&lt;property id=&quot;20300&quot; value=&quot;Slide 104 - &amp;quot;MN LiDAR Data Packet Workshop&amp;quot;&quot;/&gt;&lt;property id=&quot;20307&quot; value=&quot;927&quot;/&gt;&lt;/object&gt;&lt;object type=&quot;3&quot; unique_id=&quot;10109&quot;&gt;&lt;property id=&quot;20148&quot; value=&quot;5&quot;/&gt;&lt;property id=&quot;20300&quot; value=&quot;Slide 105 - &amp;quot;MN LiDAR Data Packet Workshop&amp;quot;&quot;/&gt;&lt;property id=&quot;20307&quot; value=&quot;928&quot;/&gt;&lt;/object&gt;&lt;object type=&quot;3&quot; unique_id=&quot;10110&quot;&gt;&lt;property id=&quot;20148&quot; value=&quot;5&quot;/&gt;&lt;property id=&quot;20300&quot; value=&quot;Slide 106 - &amp;quot;MN LiDAR Data Packet Workshop&amp;quot;&quot;/&gt;&lt;property id=&quot;20307&quot; value=&quot;929&quot;/&gt;&lt;/object&gt;&lt;object type=&quot;3&quot; unique_id=&quot;10111&quot;&gt;&lt;property id=&quot;20148&quot; value=&quot;5&quot;/&gt;&lt;property id=&quot;20300&quot; value=&quot;Slide 107 - &amp;quot;MN LiDAR Data Packet Workshop&amp;quot;&quot;/&gt;&lt;property id=&quot;20307&quot; value=&quot;930&quot;/&gt;&lt;/object&gt;&lt;object type=&quot;3&quot; unique_id=&quot;10112&quot;&gt;&lt;property id=&quot;20148&quot; value=&quot;5&quot;/&gt;&lt;property id=&quot;20300&quot; value=&quot;Slide 108 - &amp;quot;MN LiDAR Data Packet Workshop&amp;quot;&quot;/&gt;&lt;property id=&quot;20307&quot; value=&quot;931&quot;/&gt;&lt;/object&gt;&lt;object type=&quot;3&quot; unique_id=&quot;10113&quot;&gt;&lt;property id=&quot;20148&quot; value=&quot;5&quot;/&gt;&lt;property id=&quot;20300&quot; value=&quot;Slide 109 - &amp;quot;MN LiDAR Data Packet Workshop&amp;quot;&quot;/&gt;&lt;property id=&quot;20307&quot; value=&quot;932&quot;/&gt;&lt;/object&gt;&lt;object type=&quot;3&quot; unique_id=&quot;10114&quot;&gt;&lt;property id=&quot;20148&quot; value=&quot;5&quot;/&gt;&lt;property id=&quot;20300&quot; value=&quot;Slide 110 - &amp;quot;MN LiDAR Data Packet Workshop&amp;quot;&quot;/&gt;&lt;property id=&quot;20307&quot; value=&quot;890&quot;/&gt;&lt;/object&gt;&lt;object type=&quot;3&quot; unique_id=&quot;10115&quot;&gt;&lt;property id=&quot;20148&quot; value=&quot;5&quot;/&gt;&lt;property id=&quot;20300&quot; value=&quot;Slide 111 - &amp;quot;MN LiDAR Data Packet Workshop&amp;quot;&quot;/&gt;&lt;property id=&quot;20307&quot; value=&quot;891&quot;/&gt;&lt;/object&gt;&lt;object type=&quot;3&quot; unique_id=&quot;10116&quot;&gt;&lt;property id=&quot;20148&quot; value=&quot;5&quot;/&gt;&lt;property id=&quot;20300&quot; value=&quot;Slide 113 - &amp;quot;MN LiDAR Data Packet Workshop&amp;quot;&quot;/&gt;&lt;property id=&quot;20307&quot; value=&quot;933&quot;/&gt;&lt;/object&gt;&lt;object type=&quot;3&quot; unique_id=&quot;10575&quot;&gt;&lt;property id=&quot;20148&quot; value=&quot;5&quot;/&gt;&lt;property id=&quot;20300&quot; value=&quot;Slide 112 - &amp;quot;MN LiDAR Data Packet Workshop&amp;quot;&quot;/&gt;&lt;property id=&quot;20307&quot; value=&quot;934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TOPO">
  <a:themeElements>
    <a:clrScheme name="TOPO 1">
      <a:dk1>
        <a:srgbClr val="000000"/>
      </a:dk1>
      <a:lt1>
        <a:srgbClr val="EAEAEA"/>
      </a:lt1>
      <a:dk2>
        <a:srgbClr val="3A585A"/>
      </a:dk2>
      <a:lt2>
        <a:srgbClr val="FFFFCC"/>
      </a:lt2>
      <a:accent1>
        <a:srgbClr val="499EAF"/>
      </a:accent1>
      <a:accent2>
        <a:srgbClr val="589465"/>
      </a:accent2>
      <a:accent3>
        <a:srgbClr val="AEB4B5"/>
      </a:accent3>
      <a:accent4>
        <a:srgbClr val="C8C8C8"/>
      </a:accent4>
      <a:accent5>
        <a:srgbClr val="B1CCD4"/>
      </a:accent5>
      <a:accent6>
        <a:srgbClr val="4F865B"/>
      </a:accent6>
      <a:hlink>
        <a:srgbClr val="A19269"/>
      </a:hlink>
      <a:folHlink>
        <a:srgbClr val="376D6C"/>
      </a:folHlink>
    </a:clrScheme>
    <a:fontScheme name="TOPO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TOPO 1">
        <a:dk1>
          <a:srgbClr val="000000"/>
        </a:dk1>
        <a:lt1>
          <a:srgbClr val="EAEAEA"/>
        </a:lt1>
        <a:dk2>
          <a:srgbClr val="3A585A"/>
        </a:dk2>
        <a:lt2>
          <a:srgbClr val="FFFFCC"/>
        </a:lt2>
        <a:accent1>
          <a:srgbClr val="499EAF"/>
        </a:accent1>
        <a:accent2>
          <a:srgbClr val="589465"/>
        </a:accent2>
        <a:accent3>
          <a:srgbClr val="AEB4B5"/>
        </a:accent3>
        <a:accent4>
          <a:srgbClr val="C8C8C8"/>
        </a:accent4>
        <a:accent5>
          <a:srgbClr val="B1CCD4"/>
        </a:accent5>
        <a:accent6>
          <a:srgbClr val="4F865B"/>
        </a:accent6>
        <a:hlink>
          <a:srgbClr val="A19269"/>
        </a:hlink>
        <a:folHlink>
          <a:srgbClr val="376D6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O 2">
        <a:dk1>
          <a:srgbClr val="00172E"/>
        </a:dk1>
        <a:lt1>
          <a:srgbClr val="FFFFFF"/>
        </a:lt1>
        <a:dk2>
          <a:srgbClr val="003366"/>
        </a:dk2>
        <a:lt2>
          <a:srgbClr val="B2B2B2"/>
        </a:lt2>
        <a:accent1>
          <a:srgbClr val="91C6D1"/>
        </a:accent1>
        <a:accent2>
          <a:srgbClr val="54959C"/>
        </a:accent2>
        <a:accent3>
          <a:srgbClr val="FFFFFF"/>
        </a:accent3>
        <a:accent4>
          <a:srgbClr val="001226"/>
        </a:accent4>
        <a:accent5>
          <a:srgbClr val="C7DFE5"/>
        </a:accent5>
        <a:accent6>
          <a:srgbClr val="4B878D"/>
        </a:accent6>
        <a:hlink>
          <a:srgbClr val="B3A785"/>
        </a:hlink>
        <a:folHlink>
          <a:srgbClr val="D6E9E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O 3">
        <a:dk1>
          <a:srgbClr val="000000"/>
        </a:dk1>
        <a:lt1>
          <a:srgbClr val="FFFFFF"/>
        </a:lt1>
        <a:dk2>
          <a:srgbClr val="333333"/>
        </a:dk2>
        <a:lt2>
          <a:srgbClr val="FFFFFF"/>
        </a:lt2>
        <a:accent1>
          <a:srgbClr val="B2B2B2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737373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O 4">
        <a:dk1>
          <a:srgbClr val="333333"/>
        </a:dk1>
        <a:lt1>
          <a:srgbClr val="C0D7D8"/>
        </a:lt1>
        <a:dk2>
          <a:srgbClr val="223C3E"/>
        </a:dk2>
        <a:lt2>
          <a:srgbClr val="809EA2"/>
        </a:lt2>
        <a:accent1>
          <a:srgbClr val="FFFFCC"/>
        </a:accent1>
        <a:accent2>
          <a:srgbClr val="B2B2B2"/>
        </a:accent2>
        <a:accent3>
          <a:srgbClr val="DCE8E9"/>
        </a:accent3>
        <a:accent4>
          <a:srgbClr val="2A2A2A"/>
        </a:accent4>
        <a:accent5>
          <a:srgbClr val="FFFFE2"/>
        </a:accent5>
        <a:accent6>
          <a:srgbClr val="A1A1A1"/>
        </a:accent6>
        <a:hlink>
          <a:srgbClr val="A98FA9"/>
        </a:hlink>
        <a:folHlink>
          <a:srgbClr val="E3ECE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Settings\tiloesch\Application Data\Microsoft\Templates\TOPO.POT</Template>
  <TotalTime>8873</TotalTime>
  <Words>4022</Words>
  <Application>Microsoft Office PowerPoint</Application>
  <PresentationFormat>On-screen Show (4:3)</PresentationFormat>
  <Paragraphs>983</Paragraphs>
  <Slides>113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113</vt:i4>
      </vt:variant>
    </vt:vector>
  </HeadingPairs>
  <TitlesOfParts>
    <vt:vector size="114" baseType="lpstr">
      <vt:lpstr>TOPO</vt:lpstr>
      <vt:lpstr>Slide 1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Slide 90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  <vt:lpstr>MN LiDAR Data Packet Workshop</vt:lpstr>
    </vt:vector>
  </TitlesOfParts>
  <Company>IDNR/GSB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Increasing the Detail of Land Use Classification</dc:title>
  <dc:creator>Pete Kollasch</dc:creator>
  <cp:lastModifiedBy>Shelly Sentyrz</cp:lastModifiedBy>
  <cp:revision>264</cp:revision>
  <dcterms:created xsi:type="dcterms:W3CDTF">2005-10-11T19:39:04Z</dcterms:created>
  <dcterms:modified xsi:type="dcterms:W3CDTF">2011-10-05T15:27:10Z</dcterms:modified>
</cp:coreProperties>
</file>