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  <p:sldMasterId id="2147483846" r:id="rId6"/>
  </p:sldMasterIdLst>
  <p:notesMasterIdLst>
    <p:notesMasterId r:id="rId16"/>
  </p:notesMasterIdLst>
  <p:handoutMasterIdLst>
    <p:handoutMasterId r:id="rId17"/>
  </p:handoutMasterIdLst>
  <p:sldIdLst>
    <p:sldId id="945" r:id="rId7"/>
    <p:sldId id="1041" r:id="rId8"/>
    <p:sldId id="947" r:id="rId9"/>
    <p:sldId id="1047" r:id="rId10"/>
    <p:sldId id="261" r:id="rId11"/>
    <p:sldId id="1052" r:id="rId12"/>
    <p:sldId id="986" r:id="rId13"/>
    <p:sldId id="1045" r:id="rId14"/>
    <p:sldId id="26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1FF"/>
    <a:srgbClr val="D6EDFF"/>
    <a:srgbClr val="003865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75676" autoAdjust="0"/>
  </p:normalViewPr>
  <p:slideViewPr>
    <p:cSldViewPr snapToGrid="0">
      <p:cViewPr varScale="1">
        <p:scale>
          <a:sx n="82" d="100"/>
          <a:sy n="82" d="100"/>
        </p:scale>
        <p:origin x="15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A36F2-8BD5-4B84-8573-45284DF86987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 phldr="1"/>
      <dgm:spPr/>
    </dgm:pt>
    <dgm:pt modelId="{045CDF2D-5182-4EDB-B1EE-DB1A05130BEB}">
      <dgm:prSet phldrT="[Text]"/>
      <dgm:spPr/>
      <dgm:t>
        <a:bodyPr/>
        <a:lstStyle/>
        <a:p>
          <a:r>
            <a:rPr lang="en-US" dirty="0"/>
            <a:t>Substance Use Prevention Programs</a:t>
          </a:r>
        </a:p>
      </dgm:t>
    </dgm:pt>
    <dgm:pt modelId="{8D163EAD-CA9F-44BC-897F-8BBB48E24351}" type="parTrans" cxnId="{FC953800-C163-41C7-AC8A-86846696C8A9}">
      <dgm:prSet/>
      <dgm:spPr/>
      <dgm:t>
        <a:bodyPr/>
        <a:lstStyle/>
        <a:p>
          <a:endParaRPr lang="en-US"/>
        </a:p>
      </dgm:t>
    </dgm:pt>
    <dgm:pt modelId="{02C64356-9A48-4E15-97D2-FD63CB1AD88C}" type="sibTrans" cxnId="{FC953800-C163-41C7-AC8A-86846696C8A9}">
      <dgm:prSet/>
      <dgm:spPr/>
      <dgm:t>
        <a:bodyPr/>
        <a:lstStyle/>
        <a:p>
          <a:endParaRPr lang="en-US"/>
        </a:p>
      </dgm:t>
    </dgm:pt>
    <dgm:pt modelId="{764E3B61-B7DC-42D9-BBBF-765A9585F529}">
      <dgm:prSet phldrT="[Text]"/>
      <dgm:spPr/>
      <dgm:t>
        <a:bodyPr/>
        <a:lstStyle/>
        <a:p>
          <a:r>
            <a:rPr lang="en-US" dirty="0"/>
            <a:t>Substance Use Epidemiology</a:t>
          </a:r>
        </a:p>
      </dgm:t>
    </dgm:pt>
    <dgm:pt modelId="{D3C0ED08-1371-4549-9840-0AFB21178EB0}" type="parTrans" cxnId="{3671D7CB-9998-4412-A30D-758D44508E7C}">
      <dgm:prSet/>
      <dgm:spPr/>
      <dgm:t>
        <a:bodyPr/>
        <a:lstStyle/>
        <a:p>
          <a:endParaRPr lang="en-US"/>
        </a:p>
      </dgm:t>
    </dgm:pt>
    <dgm:pt modelId="{F91FA340-C3B2-4106-B3C3-4621E966D302}" type="sibTrans" cxnId="{3671D7CB-9998-4412-A30D-758D44508E7C}">
      <dgm:prSet/>
      <dgm:spPr/>
      <dgm:t>
        <a:bodyPr/>
        <a:lstStyle/>
        <a:p>
          <a:endParaRPr lang="en-US"/>
        </a:p>
      </dgm:t>
    </dgm:pt>
    <dgm:pt modelId="{4F47A7FD-6399-4ADE-92ED-3994C11B4676}">
      <dgm:prSet phldrT="[Text]"/>
      <dgm:spPr/>
      <dgm:t>
        <a:bodyPr/>
        <a:lstStyle/>
        <a:p>
          <a:r>
            <a:rPr lang="en-US" dirty="0"/>
            <a:t>Drug Overdose Prevention</a:t>
          </a:r>
        </a:p>
      </dgm:t>
    </dgm:pt>
    <dgm:pt modelId="{BE370FB2-C92D-49D5-8056-45292E595FEB}" type="parTrans" cxnId="{B4F3654E-7E05-43A5-B55C-D1101F576B7C}">
      <dgm:prSet/>
      <dgm:spPr/>
      <dgm:t>
        <a:bodyPr/>
        <a:lstStyle/>
        <a:p>
          <a:endParaRPr lang="en-US"/>
        </a:p>
      </dgm:t>
    </dgm:pt>
    <dgm:pt modelId="{84016AEF-B9A2-4278-95E6-15B6642CED0F}" type="sibTrans" cxnId="{B4F3654E-7E05-43A5-B55C-D1101F576B7C}">
      <dgm:prSet/>
      <dgm:spPr/>
      <dgm:t>
        <a:bodyPr/>
        <a:lstStyle/>
        <a:p>
          <a:endParaRPr lang="en-US"/>
        </a:p>
      </dgm:t>
    </dgm:pt>
    <dgm:pt modelId="{B6C7254C-DBD3-4D8B-B82E-375653FFD795}" type="pres">
      <dgm:prSet presAssocID="{7CEA36F2-8BD5-4B84-8573-45284DF869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0FD5DD-D0AE-478C-B8F6-C8BB0CDD7CB6}" type="pres">
      <dgm:prSet presAssocID="{045CDF2D-5182-4EDB-B1EE-DB1A05130BEB}" presName="hierRoot1" presStyleCnt="0"/>
      <dgm:spPr/>
    </dgm:pt>
    <dgm:pt modelId="{63A216F6-1DA5-43CE-86BB-DE76916728BD}" type="pres">
      <dgm:prSet presAssocID="{045CDF2D-5182-4EDB-B1EE-DB1A05130BEB}" presName="composite" presStyleCnt="0"/>
      <dgm:spPr/>
    </dgm:pt>
    <dgm:pt modelId="{FDBE331A-F6ED-430F-AB8B-233DABCF0490}" type="pres">
      <dgm:prSet presAssocID="{045CDF2D-5182-4EDB-B1EE-DB1A05130BEB}" presName="background" presStyleLbl="node0" presStyleIdx="0" presStyleCnt="3"/>
      <dgm:spPr/>
    </dgm:pt>
    <dgm:pt modelId="{A2FEE64F-7852-4B42-818A-8254887C903A}" type="pres">
      <dgm:prSet presAssocID="{045CDF2D-5182-4EDB-B1EE-DB1A05130BEB}" presName="text" presStyleLbl="fgAcc0" presStyleIdx="0" presStyleCnt="3">
        <dgm:presLayoutVars>
          <dgm:chPref val="3"/>
        </dgm:presLayoutVars>
      </dgm:prSet>
      <dgm:spPr/>
    </dgm:pt>
    <dgm:pt modelId="{B139C8D8-52C4-48B2-B17A-412712A1C633}" type="pres">
      <dgm:prSet presAssocID="{045CDF2D-5182-4EDB-B1EE-DB1A05130BEB}" presName="hierChild2" presStyleCnt="0"/>
      <dgm:spPr/>
    </dgm:pt>
    <dgm:pt modelId="{B5E4B404-7C71-4478-B2AF-778A2C2A9F8D}" type="pres">
      <dgm:prSet presAssocID="{764E3B61-B7DC-42D9-BBBF-765A9585F529}" presName="hierRoot1" presStyleCnt="0"/>
      <dgm:spPr/>
    </dgm:pt>
    <dgm:pt modelId="{E7BF376C-46A7-43FB-9332-EFC19F02C35B}" type="pres">
      <dgm:prSet presAssocID="{764E3B61-B7DC-42D9-BBBF-765A9585F529}" presName="composite" presStyleCnt="0"/>
      <dgm:spPr/>
    </dgm:pt>
    <dgm:pt modelId="{9B13FD84-6C5D-4AED-B65D-D727877179F6}" type="pres">
      <dgm:prSet presAssocID="{764E3B61-B7DC-42D9-BBBF-765A9585F529}" presName="background" presStyleLbl="node0" presStyleIdx="1" presStyleCnt="3"/>
      <dgm:spPr/>
    </dgm:pt>
    <dgm:pt modelId="{03BD92BC-AA20-4C6E-B1C8-7555D420DA1C}" type="pres">
      <dgm:prSet presAssocID="{764E3B61-B7DC-42D9-BBBF-765A9585F529}" presName="text" presStyleLbl="fgAcc0" presStyleIdx="1" presStyleCnt="3">
        <dgm:presLayoutVars>
          <dgm:chPref val="3"/>
        </dgm:presLayoutVars>
      </dgm:prSet>
      <dgm:spPr/>
    </dgm:pt>
    <dgm:pt modelId="{5C9A7138-D737-49E8-BF56-0C2AFB285C89}" type="pres">
      <dgm:prSet presAssocID="{764E3B61-B7DC-42D9-BBBF-765A9585F529}" presName="hierChild2" presStyleCnt="0"/>
      <dgm:spPr/>
    </dgm:pt>
    <dgm:pt modelId="{F0980F60-70E1-4C9E-9910-F962BA36207B}" type="pres">
      <dgm:prSet presAssocID="{4F47A7FD-6399-4ADE-92ED-3994C11B4676}" presName="hierRoot1" presStyleCnt="0"/>
      <dgm:spPr/>
    </dgm:pt>
    <dgm:pt modelId="{F305FB89-725D-460A-B9F8-F9B908A77A84}" type="pres">
      <dgm:prSet presAssocID="{4F47A7FD-6399-4ADE-92ED-3994C11B4676}" presName="composite" presStyleCnt="0"/>
      <dgm:spPr/>
    </dgm:pt>
    <dgm:pt modelId="{4286A8EA-E85A-47B2-AB2F-79A5F10DA46F}" type="pres">
      <dgm:prSet presAssocID="{4F47A7FD-6399-4ADE-92ED-3994C11B4676}" presName="background" presStyleLbl="node0" presStyleIdx="2" presStyleCnt="3"/>
      <dgm:spPr/>
    </dgm:pt>
    <dgm:pt modelId="{5166150E-9A6B-4A1B-8112-C8D3166FA3D3}" type="pres">
      <dgm:prSet presAssocID="{4F47A7FD-6399-4ADE-92ED-3994C11B4676}" presName="text" presStyleLbl="fgAcc0" presStyleIdx="2" presStyleCnt="3">
        <dgm:presLayoutVars>
          <dgm:chPref val="3"/>
        </dgm:presLayoutVars>
      </dgm:prSet>
      <dgm:spPr/>
    </dgm:pt>
    <dgm:pt modelId="{771BF1A4-9997-4428-A6FA-EA4F03DC3A15}" type="pres">
      <dgm:prSet presAssocID="{4F47A7FD-6399-4ADE-92ED-3994C11B4676}" presName="hierChild2" presStyleCnt="0"/>
      <dgm:spPr/>
    </dgm:pt>
  </dgm:ptLst>
  <dgm:cxnLst>
    <dgm:cxn modelId="{FC953800-C163-41C7-AC8A-86846696C8A9}" srcId="{7CEA36F2-8BD5-4B84-8573-45284DF86987}" destId="{045CDF2D-5182-4EDB-B1EE-DB1A05130BEB}" srcOrd="0" destOrd="0" parTransId="{8D163EAD-CA9F-44BC-897F-8BBB48E24351}" sibTransId="{02C64356-9A48-4E15-97D2-FD63CB1AD88C}"/>
    <dgm:cxn modelId="{BB10B147-819A-49A2-811E-6ED0695784EB}" type="presOf" srcId="{4F47A7FD-6399-4ADE-92ED-3994C11B4676}" destId="{5166150E-9A6B-4A1B-8112-C8D3166FA3D3}" srcOrd="0" destOrd="0" presId="urn:microsoft.com/office/officeart/2005/8/layout/hierarchy1"/>
    <dgm:cxn modelId="{B4F3654E-7E05-43A5-B55C-D1101F576B7C}" srcId="{7CEA36F2-8BD5-4B84-8573-45284DF86987}" destId="{4F47A7FD-6399-4ADE-92ED-3994C11B4676}" srcOrd="2" destOrd="0" parTransId="{BE370FB2-C92D-49D5-8056-45292E595FEB}" sibTransId="{84016AEF-B9A2-4278-95E6-15B6642CED0F}"/>
    <dgm:cxn modelId="{B1C409BE-00C9-408B-B408-643C9E118397}" type="presOf" srcId="{045CDF2D-5182-4EDB-B1EE-DB1A05130BEB}" destId="{A2FEE64F-7852-4B42-818A-8254887C903A}" srcOrd="0" destOrd="0" presId="urn:microsoft.com/office/officeart/2005/8/layout/hierarchy1"/>
    <dgm:cxn modelId="{B0B3BCC5-7CAF-4ABC-AFFA-585500E10F48}" type="presOf" srcId="{7CEA36F2-8BD5-4B84-8573-45284DF86987}" destId="{B6C7254C-DBD3-4D8B-B82E-375653FFD795}" srcOrd="0" destOrd="0" presId="urn:microsoft.com/office/officeart/2005/8/layout/hierarchy1"/>
    <dgm:cxn modelId="{3671D7CB-9998-4412-A30D-758D44508E7C}" srcId="{7CEA36F2-8BD5-4B84-8573-45284DF86987}" destId="{764E3B61-B7DC-42D9-BBBF-765A9585F529}" srcOrd="1" destOrd="0" parTransId="{D3C0ED08-1371-4549-9840-0AFB21178EB0}" sibTransId="{F91FA340-C3B2-4106-B3C3-4621E966D302}"/>
    <dgm:cxn modelId="{23C106F9-9870-4547-BED8-4D9D14903011}" type="presOf" srcId="{764E3B61-B7DC-42D9-BBBF-765A9585F529}" destId="{03BD92BC-AA20-4C6E-B1C8-7555D420DA1C}" srcOrd="0" destOrd="0" presId="urn:microsoft.com/office/officeart/2005/8/layout/hierarchy1"/>
    <dgm:cxn modelId="{F5D07A2B-FB4E-4CCC-9010-9A27F63B7E6C}" type="presParOf" srcId="{B6C7254C-DBD3-4D8B-B82E-375653FFD795}" destId="{670FD5DD-D0AE-478C-B8F6-C8BB0CDD7CB6}" srcOrd="0" destOrd="0" presId="urn:microsoft.com/office/officeart/2005/8/layout/hierarchy1"/>
    <dgm:cxn modelId="{73CF627A-3E7E-40D5-90C1-65A3119F4C81}" type="presParOf" srcId="{670FD5DD-D0AE-478C-B8F6-C8BB0CDD7CB6}" destId="{63A216F6-1DA5-43CE-86BB-DE76916728BD}" srcOrd="0" destOrd="0" presId="urn:microsoft.com/office/officeart/2005/8/layout/hierarchy1"/>
    <dgm:cxn modelId="{1F645FEF-DD8D-415A-B6B3-FF65F28AC802}" type="presParOf" srcId="{63A216F6-1DA5-43CE-86BB-DE76916728BD}" destId="{FDBE331A-F6ED-430F-AB8B-233DABCF0490}" srcOrd="0" destOrd="0" presId="urn:microsoft.com/office/officeart/2005/8/layout/hierarchy1"/>
    <dgm:cxn modelId="{BF81F55B-94A0-4BE8-80D5-5CBCAC1933A0}" type="presParOf" srcId="{63A216F6-1DA5-43CE-86BB-DE76916728BD}" destId="{A2FEE64F-7852-4B42-818A-8254887C903A}" srcOrd="1" destOrd="0" presId="urn:microsoft.com/office/officeart/2005/8/layout/hierarchy1"/>
    <dgm:cxn modelId="{952E7A4C-ED42-4F72-82BC-C718DB274C23}" type="presParOf" srcId="{670FD5DD-D0AE-478C-B8F6-C8BB0CDD7CB6}" destId="{B139C8D8-52C4-48B2-B17A-412712A1C633}" srcOrd="1" destOrd="0" presId="urn:microsoft.com/office/officeart/2005/8/layout/hierarchy1"/>
    <dgm:cxn modelId="{6273481C-2431-42C4-93B4-D0E42463C934}" type="presParOf" srcId="{B6C7254C-DBD3-4D8B-B82E-375653FFD795}" destId="{B5E4B404-7C71-4478-B2AF-778A2C2A9F8D}" srcOrd="1" destOrd="0" presId="urn:microsoft.com/office/officeart/2005/8/layout/hierarchy1"/>
    <dgm:cxn modelId="{85835A7D-F493-4CEB-8A54-4307DE5B31D8}" type="presParOf" srcId="{B5E4B404-7C71-4478-B2AF-778A2C2A9F8D}" destId="{E7BF376C-46A7-43FB-9332-EFC19F02C35B}" srcOrd="0" destOrd="0" presId="urn:microsoft.com/office/officeart/2005/8/layout/hierarchy1"/>
    <dgm:cxn modelId="{C6127071-1F2B-465E-A421-4316BE1B341E}" type="presParOf" srcId="{E7BF376C-46A7-43FB-9332-EFC19F02C35B}" destId="{9B13FD84-6C5D-4AED-B65D-D727877179F6}" srcOrd="0" destOrd="0" presId="urn:microsoft.com/office/officeart/2005/8/layout/hierarchy1"/>
    <dgm:cxn modelId="{DF94B04E-5719-4926-9C02-E67365011967}" type="presParOf" srcId="{E7BF376C-46A7-43FB-9332-EFC19F02C35B}" destId="{03BD92BC-AA20-4C6E-B1C8-7555D420DA1C}" srcOrd="1" destOrd="0" presId="urn:microsoft.com/office/officeart/2005/8/layout/hierarchy1"/>
    <dgm:cxn modelId="{A8DC9AD2-ECE3-4EF8-B325-1D340CEC7DAE}" type="presParOf" srcId="{B5E4B404-7C71-4478-B2AF-778A2C2A9F8D}" destId="{5C9A7138-D737-49E8-BF56-0C2AFB285C89}" srcOrd="1" destOrd="0" presId="urn:microsoft.com/office/officeart/2005/8/layout/hierarchy1"/>
    <dgm:cxn modelId="{24C07B4A-03F8-4B79-A872-A87527DF4965}" type="presParOf" srcId="{B6C7254C-DBD3-4D8B-B82E-375653FFD795}" destId="{F0980F60-70E1-4C9E-9910-F962BA36207B}" srcOrd="2" destOrd="0" presId="urn:microsoft.com/office/officeart/2005/8/layout/hierarchy1"/>
    <dgm:cxn modelId="{EE662AB9-EB26-40EF-98AF-EEB24CD995A1}" type="presParOf" srcId="{F0980F60-70E1-4C9E-9910-F962BA36207B}" destId="{F305FB89-725D-460A-B9F8-F9B908A77A84}" srcOrd="0" destOrd="0" presId="urn:microsoft.com/office/officeart/2005/8/layout/hierarchy1"/>
    <dgm:cxn modelId="{3F9C5641-7EFE-4DCC-B627-4F627CDC0F01}" type="presParOf" srcId="{F305FB89-725D-460A-B9F8-F9B908A77A84}" destId="{4286A8EA-E85A-47B2-AB2F-79A5F10DA46F}" srcOrd="0" destOrd="0" presId="urn:microsoft.com/office/officeart/2005/8/layout/hierarchy1"/>
    <dgm:cxn modelId="{8AE12B25-6D56-4E65-94DC-257A6E67D0D5}" type="presParOf" srcId="{F305FB89-725D-460A-B9F8-F9B908A77A84}" destId="{5166150E-9A6B-4A1B-8112-C8D3166FA3D3}" srcOrd="1" destOrd="0" presId="urn:microsoft.com/office/officeart/2005/8/layout/hierarchy1"/>
    <dgm:cxn modelId="{F093A530-82E7-4BCB-B7C9-852F7764D080}" type="presParOf" srcId="{F0980F60-70E1-4C9E-9910-F962BA36207B}" destId="{771BF1A4-9997-4428-A6FA-EA4F03DC3A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331A-F6ED-430F-AB8B-233DABCF0490}">
      <dsp:nvSpPr>
        <dsp:cNvPr id="0" name=""/>
        <dsp:cNvSpPr/>
      </dsp:nvSpPr>
      <dsp:spPr>
        <a:xfrm>
          <a:off x="0" y="1212516"/>
          <a:ext cx="2913091" cy="1849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FEE64F-7852-4B42-818A-8254887C903A}">
      <dsp:nvSpPr>
        <dsp:cNvPr id="0" name=""/>
        <dsp:cNvSpPr/>
      </dsp:nvSpPr>
      <dsp:spPr>
        <a:xfrm>
          <a:off x="323676" y="1520009"/>
          <a:ext cx="2913091" cy="184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Substance Use Prevention Programs</a:t>
          </a:r>
        </a:p>
      </dsp:txBody>
      <dsp:txXfrm>
        <a:off x="377855" y="1574188"/>
        <a:ext cx="2804733" cy="1741454"/>
      </dsp:txXfrm>
    </dsp:sp>
    <dsp:sp modelId="{9B13FD84-6C5D-4AED-B65D-D727877179F6}">
      <dsp:nvSpPr>
        <dsp:cNvPr id="0" name=""/>
        <dsp:cNvSpPr/>
      </dsp:nvSpPr>
      <dsp:spPr>
        <a:xfrm>
          <a:off x="3560444" y="1212516"/>
          <a:ext cx="2913091" cy="1849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BD92BC-AA20-4C6E-B1C8-7555D420DA1C}">
      <dsp:nvSpPr>
        <dsp:cNvPr id="0" name=""/>
        <dsp:cNvSpPr/>
      </dsp:nvSpPr>
      <dsp:spPr>
        <a:xfrm>
          <a:off x="3884121" y="1520009"/>
          <a:ext cx="2913091" cy="184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Substance Use Epidemiology</a:t>
          </a:r>
        </a:p>
      </dsp:txBody>
      <dsp:txXfrm>
        <a:off x="3938300" y="1574188"/>
        <a:ext cx="2804733" cy="1741454"/>
      </dsp:txXfrm>
    </dsp:sp>
    <dsp:sp modelId="{4286A8EA-E85A-47B2-AB2F-79A5F10DA46F}">
      <dsp:nvSpPr>
        <dsp:cNvPr id="0" name=""/>
        <dsp:cNvSpPr/>
      </dsp:nvSpPr>
      <dsp:spPr>
        <a:xfrm>
          <a:off x="7120889" y="1212516"/>
          <a:ext cx="2913091" cy="1849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66150E-9A6B-4A1B-8112-C8D3166FA3D3}">
      <dsp:nvSpPr>
        <dsp:cNvPr id="0" name=""/>
        <dsp:cNvSpPr/>
      </dsp:nvSpPr>
      <dsp:spPr>
        <a:xfrm>
          <a:off x="7444566" y="1520009"/>
          <a:ext cx="2913091" cy="184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Drug Overdose Prevention</a:t>
          </a:r>
        </a:p>
      </dsp:txBody>
      <dsp:txXfrm>
        <a:off x="7498745" y="1574188"/>
        <a:ext cx="2804733" cy="1741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1/8/2025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7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3FF6D-E4F6-4144-B761-9390398883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6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30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7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8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3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78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8" descr="Minnesota Department of Health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716" y="1836432"/>
            <a:ext cx="454456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BFAE9B-C434-4AA8-899C-E1B37BAE704B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422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1DBE6B-23ED-4DEA-B634-7617C9E2D88C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401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3D9C5A-D245-4EB5-82BF-F6AC2A46C2E9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817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DF3B0-C519-450B-A0F4-B5E3297E652C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155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5C4AFB-8236-4EB6-A14A-D75FA9565B6A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638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1BE9-407E-4C6E-860D-0EAB7DB9B9CE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70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B468EA-658D-4D60-9072-F1C17668003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605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2C15B9-2708-4B63-A0EC-68EBD689EEE9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075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027C5D-2E7E-4B21-A6FD-D943D0A55367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37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BB1977-1936-4E13-B2D7-0E296976F1A5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0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30C4C4-C390-459F-9FE8-152F5D41000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</a:t>
            </a:r>
            <a:r>
              <a:rPr lang="en-US"/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</a:t>
            </a:r>
            <a:r>
              <a:rPr lang="en-US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966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 / 1 row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&quot;&quot;"/>
          <p:cNvGrpSpPr/>
          <p:nvPr userDrawn="1"/>
        </p:nvGrpSpPr>
        <p:grpSpPr>
          <a:xfrm>
            <a:off x="0" y="-128"/>
            <a:ext cx="12192000" cy="1335409"/>
            <a:chOff x="0" y="-128"/>
            <a:chExt cx="12192000" cy="1335409"/>
          </a:xfrm>
        </p:grpSpPr>
        <p:sp>
          <p:nvSpPr>
            <p:cNvPr id="9" name="Rectangle 1" descr="&quot;&quot;"/>
            <p:cNvSpPr/>
            <p:nvPr userDrawn="1"/>
          </p:nvSpPr>
          <p:spPr bwMode="black">
            <a:xfrm>
              <a:off x="0" y="-128"/>
              <a:ext cx="12188952" cy="1216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6" descr="&quot;&quot;"/>
            <p:cNvSpPr/>
            <p:nvPr userDrawn="1"/>
          </p:nvSpPr>
          <p:spPr bwMode="auto">
            <a:xfrm>
              <a:off x="0" y="1216025"/>
              <a:ext cx="12192000" cy="119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0" y="-1"/>
            <a:ext cx="11887200" cy="1216025"/>
          </a:xfrm>
          <a:noFill/>
        </p:spPr>
        <p:txBody>
          <a:bodyPr lIns="0" rIns="0">
            <a:normAutofit/>
          </a:bodyPr>
          <a:lstStyle>
            <a:lvl1pPr marL="457200" algn="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– 1 col / 1 row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1529542" y="1594624"/>
            <a:ext cx="10357658" cy="4582339"/>
          </a:xfrm>
          <a:noFill/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Add text or click icon to add object</a:t>
            </a:r>
          </a:p>
          <a:p>
            <a:pPr lvl="1"/>
            <a:r>
              <a:rPr lang="en-US" dirty="0" err="1"/>
              <a:t>Lsjkdflksd</a:t>
            </a:r>
            <a:endParaRPr lang="en-US" dirty="0"/>
          </a:p>
          <a:p>
            <a:pPr lvl="2"/>
            <a:r>
              <a:rPr lang="en-US" dirty="0" err="1"/>
              <a:t>Lkjsdlksd</a:t>
            </a:r>
            <a:endParaRPr lang="en-US" dirty="0"/>
          </a:p>
          <a:p>
            <a:pPr lvl="3"/>
            <a:r>
              <a:rPr lang="en-US" dirty="0"/>
              <a:t>;</a:t>
            </a:r>
            <a:r>
              <a:rPr lang="en-US" dirty="0" err="1"/>
              <a:t>kfs;lsd</a:t>
            </a:r>
            <a:endParaRPr lang="en-US" dirty="0"/>
          </a:p>
          <a:p>
            <a:pPr lvl="4"/>
            <a:r>
              <a:rPr lang="en-US" dirty="0" err="1"/>
              <a:t>L;ksdlksd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10425426" y="632460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MDH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7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1"/>
          </p:cNvSpPr>
          <p:nvPr>
            <p:ph type="sldNum" sz="quarter" idx="12"/>
          </p:nvPr>
        </p:nvSpPr>
        <p:spPr>
          <a:xfrm>
            <a:off x="10186144" y="6362701"/>
            <a:ext cx="1392447" cy="365125"/>
          </a:xfrm>
        </p:spPr>
        <p:txBody>
          <a:bodyPr/>
          <a:lstStyle/>
          <a:p>
            <a:fld id="{BE0DC639-E542-4C64-AD21-01A6E6E2F8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"/>
          <p:cNvSpPr>
            <a:spLocks noGrp="1"/>
          </p:cNvSpPr>
          <p:nvPr>
            <p:ph type="ftr" sz="quarter" idx="13"/>
          </p:nvPr>
        </p:nvSpPr>
        <p:spPr>
          <a:xfrm>
            <a:off x="2002048" y="6356352"/>
            <a:ext cx="8184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8" b="1" i="0" cap="all" spc="99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Date"/>
          <p:cNvSpPr>
            <a:spLocks noGrp="1"/>
          </p:cNvSpPr>
          <p:nvPr>
            <p:ph type="dt" sz="half" idx="14"/>
          </p:nvPr>
        </p:nvSpPr>
        <p:spPr>
          <a:xfrm>
            <a:off x="609600" y="6362702"/>
            <a:ext cx="139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8" b="1" spc="198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10/04/19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7333" y="1600202"/>
            <a:ext cx="11213630" cy="4589463"/>
          </a:xfrm>
        </p:spPr>
        <p:txBody>
          <a:bodyPr anchor="ctr">
            <a:normAutofit/>
          </a:bodyPr>
          <a:lstStyle>
            <a:lvl1pPr marL="0" indent="0">
              <a:buNone/>
              <a:defRPr sz="3161" baseline="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Add text or other object </a:t>
            </a:r>
            <a:br>
              <a:rPr lang="en-US"/>
            </a:br>
            <a:r>
              <a:rPr lang="en-US"/>
              <a:t>by clicking an icon. </a:t>
            </a:r>
          </a:p>
        </p:txBody>
      </p:sp>
      <p:sp>
        <p:nvSpPr>
          <p:cNvPr id="18" name="bluebar"/>
          <p:cNvSpPr/>
          <p:nvPr/>
        </p:nvSpPr>
        <p:spPr>
          <a:xfrm>
            <a:off x="0" y="1216660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0" y="2"/>
            <a:ext cx="11552296" cy="1210309"/>
          </a:xfr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algn="r">
              <a:defRPr sz="3556">
                <a:solidFill>
                  <a:schemeClr val="bg2"/>
                </a:solidFill>
              </a:defRPr>
            </a:lvl1pPr>
          </a:lstStyle>
          <a:p>
            <a:r>
              <a:rPr lang="en-US"/>
              <a:t>Title - 1 column slide</a:t>
            </a:r>
          </a:p>
        </p:txBody>
      </p:sp>
    </p:spTree>
    <p:extLst>
      <p:ext uri="{BB962C8B-B14F-4D97-AF65-F5344CB8AC3E}">
        <p14:creationId xmlns:p14="http://schemas.microsoft.com/office/powerpoint/2010/main" val="408886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167477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8" descr="Minnesota Department of Health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716" y="1836432"/>
            <a:ext cx="454456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3" name="Graphic 5" descr="Minnesota Department of Health logo">
            <a:extLst>
              <a:ext uri="{FF2B5EF4-FFF2-40B4-BE49-F238E27FC236}">
                <a16:creationId xmlns:a16="http://schemas.microsoft.com/office/drawing/2014/main" id="{AB91618F-0F80-4130-B959-FE0C5B87D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24" y="6161606"/>
            <a:ext cx="2427390" cy="34677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8" descr="Minnesota Department of Health logo">
            <a:extLst>
              <a:ext uri="{FF2B5EF4-FFF2-40B4-BE49-F238E27FC236}">
                <a16:creationId xmlns:a16="http://schemas.microsoft.com/office/drawing/2014/main" id="{430308AB-F9FA-4CB8-AB13-ED0CD2A9F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305909" y="633187"/>
            <a:ext cx="5580183" cy="80875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Click to add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8113" y="1755775"/>
            <a:ext cx="9434512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</a:extLst>
          </p:cNvPr>
          <p:cNvSpPr/>
          <p:nvPr userDrawn="1"/>
        </p:nvSpPr>
        <p:spPr bwMode="black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</a:extLst>
          </p:cNvPr>
          <p:cNvSpPr/>
          <p:nvPr userDrawn="1"/>
        </p:nvSpPr>
        <p:spPr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</a:extLst>
          </p:cNvPr>
          <p:cNvSpPr/>
          <p:nvPr userDrawn="1"/>
        </p:nvSpPr>
        <p:spPr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</a:extLst>
          </p:cNvPr>
          <p:cNvSpPr/>
          <p:nvPr userDrawn="1"/>
        </p:nvSpPr>
        <p:spPr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</a:extLst>
          </p:cNvPr>
          <p:cNvSpPr/>
          <p:nvPr userDrawn="1"/>
        </p:nvSpPr>
        <p:spPr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</a:extLst>
          </p:cNvPr>
          <p:cNvSpPr/>
          <p:nvPr userDrawn="1"/>
        </p:nvSpPr>
        <p:spPr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gray">
          <a:xfrm>
            <a:off x="360218" y="1683143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8462902" y="1628314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60218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4405004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8462902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</a:extLst>
          </p:cNvPr>
          <p:cNvSpPr/>
          <p:nvPr userDrawn="1"/>
        </p:nvSpPr>
        <p:spPr>
          <a:xfrm>
            <a:off x="0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</a:extLst>
          </p:cNvPr>
          <p:cNvSpPr/>
          <p:nvPr userDrawn="1"/>
        </p:nvSpPr>
        <p:spPr>
          <a:xfrm>
            <a:off x="4062984" y="1335281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</a:extLst>
          </p:cNvPr>
          <p:cNvSpPr/>
          <p:nvPr userDrawn="1"/>
        </p:nvSpPr>
        <p:spPr>
          <a:xfrm>
            <a:off x="8125968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</a:extLst>
          </p:cNvPr>
          <p:cNvSpPr/>
          <p:nvPr userDrawn="1"/>
        </p:nvSpPr>
        <p:spPr>
          <a:xfrm>
            <a:off x="0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</a:extLst>
          </p:cNvPr>
          <p:cNvSpPr/>
          <p:nvPr userDrawn="1"/>
        </p:nvSpPr>
        <p:spPr>
          <a:xfrm>
            <a:off x="4062984" y="3176188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</a:extLst>
          </p:cNvPr>
          <p:cNvSpPr/>
          <p:nvPr userDrawn="1"/>
        </p:nvSpPr>
        <p:spPr>
          <a:xfrm>
            <a:off x="8125968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</a:extLst>
          </p:cNvPr>
          <p:cNvSpPr/>
          <p:nvPr userDrawn="1"/>
        </p:nvSpPr>
        <p:spPr>
          <a:xfrm>
            <a:off x="0" y="5017094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</a:extLst>
          </p:cNvPr>
          <p:cNvSpPr/>
          <p:nvPr userDrawn="1"/>
        </p:nvSpPr>
        <p:spPr>
          <a:xfrm>
            <a:off x="4062984" y="5017093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</a:extLst>
          </p:cNvPr>
          <p:cNvSpPr/>
          <p:nvPr userDrawn="1"/>
        </p:nvSpPr>
        <p:spPr>
          <a:xfrm>
            <a:off x="8125968" y="5017093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362" y="1588094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1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066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362" y="3447161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01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066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62" y="5242666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01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66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B90B5-0ADD-4FAB-AAA7-60B10917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838" y="452438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76001" y="450884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253" y="3743578"/>
            <a:ext cx="2746375" cy="2612772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75416" y="3742023"/>
            <a:ext cx="2746375" cy="2612773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hape&#10;&#10;Description automatically generated">
            <a:extLst>
              <a:ext uri="{FF2B5EF4-FFF2-40B4-BE49-F238E27FC236}">
                <a16:creationId xmlns:a16="http://schemas.microsoft.com/office/drawing/2014/main" id="{58A98041-598A-4B86-A4FE-CE64268EA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55802" y="2718639"/>
            <a:ext cx="2746375" cy="3300984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2872" y="1788132"/>
            <a:ext cx="2811462" cy="3300014"/>
          </a:xfrm>
        </p:spPr>
        <p:txBody>
          <a:bodyPr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</a:extLst>
          </p:cNvPr>
          <p:cNvSpPr/>
          <p:nvPr userDrawn="1"/>
        </p:nvSpPr>
        <p:spPr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</a:extLst>
          </p:cNvPr>
          <p:cNvSpPr/>
          <p:nvPr userDrawn="1"/>
        </p:nvSpPr>
        <p:spPr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</a:extLst>
          </p:cNvPr>
          <p:cNvSpPr/>
          <p:nvPr userDrawn="1"/>
        </p:nvSpPr>
        <p:spPr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</a:extLst>
          </p:cNvPr>
          <p:cNvSpPr/>
          <p:nvPr userDrawn="1"/>
        </p:nvSpPr>
        <p:spPr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</a:extLst>
          </p:cNvPr>
          <p:cNvSpPr/>
          <p:nvPr userDrawn="1"/>
        </p:nvSpPr>
        <p:spPr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419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661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486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74206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Picture Placeholder 15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896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Picture Placeholder 17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419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Picture Placeholder 19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9661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Picture Placeholder 21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4" name="Text Placeholder 22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486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5" name="Text Placeholder 24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74206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9" name="Picture Placeholder 25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6" name="Text Placeholder 26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9896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 descr="Minnesota Department of Health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8" descr="Minnesota Department of Health logo">
            <a:extLst>
              <a:ext uri="{FF2B5EF4-FFF2-40B4-BE49-F238E27FC236}">
                <a16:creationId xmlns:a16="http://schemas.microsoft.com/office/drawing/2014/main" id="{2A40E8AF-55F5-4194-AB93-9716C425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 / 1 row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&quot;&quot;"/>
          <p:cNvGrpSpPr/>
          <p:nvPr userDrawn="1"/>
        </p:nvGrpSpPr>
        <p:grpSpPr>
          <a:xfrm>
            <a:off x="0" y="-128"/>
            <a:ext cx="12192000" cy="1335409"/>
            <a:chOff x="0" y="-128"/>
            <a:chExt cx="12192000" cy="1335409"/>
          </a:xfrm>
        </p:grpSpPr>
        <p:sp>
          <p:nvSpPr>
            <p:cNvPr id="9" name="Rectangle 1" descr="&quot;&quot;"/>
            <p:cNvSpPr/>
            <p:nvPr userDrawn="1"/>
          </p:nvSpPr>
          <p:spPr bwMode="black">
            <a:xfrm>
              <a:off x="0" y="-128"/>
              <a:ext cx="12188952" cy="1216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6" descr="&quot;&quot;"/>
            <p:cNvSpPr/>
            <p:nvPr userDrawn="1"/>
          </p:nvSpPr>
          <p:spPr bwMode="auto">
            <a:xfrm>
              <a:off x="0" y="1216025"/>
              <a:ext cx="12192000" cy="119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0" y="-1"/>
            <a:ext cx="11887200" cy="1216025"/>
          </a:xfrm>
          <a:noFill/>
        </p:spPr>
        <p:txBody>
          <a:bodyPr lIns="0" rIns="0">
            <a:normAutofit/>
          </a:bodyPr>
          <a:lstStyle>
            <a:lvl1pPr marL="457200" algn="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– 1 col / 1 row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1529542" y="1594624"/>
            <a:ext cx="10357658" cy="4582339"/>
          </a:xfrm>
          <a:noFill/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Add text or click icon to add object</a:t>
            </a:r>
          </a:p>
          <a:p>
            <a:pPr lvl="1"/>
            <a:r>
              <a:rPr lang="en-US" err="1"/>
              <a:t>Lsjkdflksd</a:t>
            </a:r>
            <a:endParaRPr lang="en-US"/>
          </a:p>
          <a:p>
            <a:pPr lvl="2"/>
            <a:r>
              <a:rPr lang="en-US" err="1"/>
              <a:t>Lkjsdlksd</a:t>
            </a:r>
            <a:endParaRPr lang="en-US"/>
          </a:p>
          <a:p>
            <a:pPr lvl="3"/>
            <a:r>
              <a:rPr lang="en-US"/>
              <a:t>;</a:t>
            </a:r>
            <a:r>
              <a:rPr lang="en-US" err="1"/>
              <a:t>kfs;lsd</a:t>
            </a:r>
            <a:endParaRPr lang="en-US"/>
          </a:p>
          <a:p>
            <a:pPr lvl="4"/>
            <a:r>
              <a:rPr lang="en-US" err="1"/>
              <a:t>L;ksdlksd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10425426" y="632460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MDH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12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95CADDD-21AF-40D7-8880-3102F2B90950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880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0A5855-E9FE-4DB5-8301-3B284C6D0ECF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244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33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D3C-0905-461A-A24C-91C3ED5A6930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4396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75E895-6812-4627-8FCE-0BD9D9E9AFDD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07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F4CD-EB8A-45AB-9BE9-2ACA2246EE2D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13729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C58-3971-48D3-88B7-EA75647181DD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686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9DB8-9FD6-4FC2-AFDB-FBE2E1797FC3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6938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D1D7-037E-4A36-8E78-5896A1AFEDD8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546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8E22-BA7A-4E0A-B3A0-75A66731D628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42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ED0A-2288-4C0D-BC27-5EEC9272A92A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384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BF5CFBD4-4B1D-4729-8ACE-E5DF20BA0EEA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165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29F993-C2EE-4A1B-93C1-7B442DDA21EE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86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9995B4-1011-4D27-ADC5-03465D75EF6C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46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EDDD5B-1A13-47E3-A7AD-BC81D584FEA3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509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B8FACF-47E8-4B98-96CA-A71D4B5E6F3D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94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86703-1335-43B4-ADDD-D1929E5166A8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753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5C59B2-773E-4F9F-BD5B-3251C0179E58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9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D311-C660-4588-952B-A16A4F2B4C3C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733720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9FEA-0AAA-4A41-9811-452369F07091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076871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8E6-970A-4FF2-A1DC-A6B16280EFD1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13035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D7C1-920A-4F5F-B936-B8CD34F3CDA1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0162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406F-E6D7-4D38-BED8-406144D5ED20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16107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9363-DFFF-470A-86F8-6F4FD17E33A7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46941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A7A-A2BD-48C4-838F-29A973F17FE0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64447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3544C07-76AF-4193-A8A1-995D438AB98B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472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1E13E-3742-462F-AED6-75847F3B419F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664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74F6B62D-6AA4-44FE-A68C-509919E7114E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1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EDF60D1-CED6-4EE0-B722-58399B520B36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12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9F878-10D6-438F-BFE9-E854B2BB2103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856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419DA8-1C78-4621-BA95-B19F882D598F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01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891ED47-23EA-4087-BBC2-B26F70EC9BA9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282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30E51F5D-8278-41BF-B42A-F0905968A0AA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388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1BACE09-EAB3-4233-84D1-0355774414D3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717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C4C9E-B4D2-496C-B234-872DA371B2BA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93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C7554A-32E3-4EAE-AF7E-BF435130F1C4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3028066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D42E6A-DBDF-4EED-912D-7AD667F38E7C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278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E88B8D-2BCC-44FB-BDD2-63B9DA10F5FD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2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11" r:id="rId4"/>
    <p:sldLayoutId id="2147483712" r:id="rId5"/>
    <p:sldLayoutId id="2147483790" r:id="rId6"/>
    <p:sldLayoutId id="2147483789" r:id="rId7"/>
    <p:sldLayoutId id="2147483714" r:id="rId8"/>
    <p:sldLayoutId id="2147483780" r:id="rId9"/>
    <p:sldLayoutId id="2147483773" r:id="rId10"/>
    <p:sldLayoutId id="2147483800" r:id="rId11"/>
    <p:sldLayoutId id="2147483688" r:id="rId12"/>
    <p:sldLayoutId id="2147483826" r:id="rId13"/>
    <p:sldLayoutId id="2147483801" r:id="rId14"/>
    <p:sldLayoutId id="2147483802" r:id="rId15"/>
    <p:sldLayoutId id="2147483803" r:id="rId16"/>
    <p:sldLayoutId id="2147483843" r:id="rId17"/>
    <p:sldLayoutId id="2147483844" r:id="rId18"/>
    <p:sldLayoutId id="2147483767" r:id="rId19"/>
    <p:sldLayoutId id="2147483771" r:id="rId20"/>
    <p:sldLayoutId id="2147483772" r:id="rId21"/>
    <p:sldLayoutId id="2147483820" r:id="rId22"/>
    <p:sldLayoutId id="2147483769" r:id="rId23"/>
    <p:sldLayoutId id="2147483770" r:id="rId24"/>
    <p:sldLayoutId id="2147483829" r:id="rId25"/>
    <p:sldLayoutId id="2147483732" r:id="rId26"/>
    <p:sldLayoutId id="2147483794" r:id="rId27"/>
    <p:sldLayoutId id="2147483733" r:id="rId28"/>
    <p:sldLayoutId id="2147483821" r:id="rId29"/>
    <p:sldLayoutId id="2147483805" r:id="rId30"/>
    <p:sldLayoutId id="2147483806" r:id="rId31"/>
    <p:sldLayoutId id="2147483822" r:id="rId32"/>
    <p:sldLayoutId id="2147483750" r:id="rId33"/>
    <p:sldLayoutId id="2147483765" r:id="rId34"/>
    <p:sldLayoutId id="2147483823" r:id="rId35"/>
    <p:sldLayoutId id="2147483809" r:id="rId36"/>
    <p:sldLayoutId id="2147483808" r:id="rId37"/>
    <p:sldLayoutId id="2147483824" r:id="rId38"/>
    <p:sldLayoutId id="2147483781" r:id="rId39"/>
    <p:sldLayoutId id="2147483825" r:id="rId40"/>
    <p:sldLayoutId id="2147483807" r:id="rId41"/>
    <p:sldLayoutId id="2147483838" r:id="rId42"/>
    <p:sldLayoutId id="2147483832" r:id="rId43"/>
    <p:sldLayoutId id="2147483830" r:id="rId44"/>
    <p:sldLayoutId id="2147483837" r:id="rId45"/>
    <p:sldLayoutId id="2147483831" r:id="rId46"/>
    <p:sldLayoutId id="2147483836" r:id="rId47"/>
    <p:sldLayoutId id="2147483833" r:id="rId48"/>
    <p:sldLayoutId id="2147483842" r:id="rId49"/>
    <p:sldLayoutId id="2147483841" r:id="rId50"/>
    <p:sldLayoutId id="2147483738" r:id="rId51"/>
    <p:sldLayoutId id="2147483739" r:id="rId52"/>
    <p:sldLayoutId id="2147483754" r:id="rId53"/>
    <p:sldLayoutId id="2147483755" r:id="rId54"/>
    <p:sldLayoutId id="2147483759" r:id="rId55"/>
    <p:sldLayoutId id="2147483753" r:id="rId56"/>
    <p:sldLayoutId id="2147483763" r:id="rId57"/>
    <p:sldLayoutId id="2147483762" r:id="rId58"/>
    <p:sldLayoutId id="2147483797" r:id="rId59"/>
    <p:sldLayoutId id="2147483827" r:id="rId60"/>
    <p:sldLayoutId id="2147483845" r:id="rId6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592591-C785-4F3F-96E7-DAE049C9AB3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3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  <p:sldLayoutId id="2147483869" r:id="rId23"/>
    <p:sldLayoutId id="2147483870" r:id="rId24"/>
    <p:sldLayoutId id="2147483871" r:id="rId25"/>
    <p:sldLayoutId id="2147483872" r:id="rId26"/>
    <p:sldLayoutId id="2147483873" r:id="rId27"/>
    <p:sldLayoutId id="2147483874" r:id="rId28"/>
    <p:sldLayoutId id="2147483875" r:id="rId29"/>
    <p:sldLayoutId id="2147483876" r:id="rId30"/>
    <p:sldLayoutId id="2147483877" r:id="rId31"/>
    <p:sldLayoutId id="2147483878" r:id="rId32"/>
    <p:sldLayoutId id="2147483879" r:id="rId33"/>
    <p:sldLayoutId id="2147483880" r:id="rId34"/>
    <p:sldLayoutId id="2147483881" r:id="rId35"/>
    <p:sldLayoutId id="2147483882" r:id="rId36"/>
    <p:sldLayoutId id="2147483883" r:id="rId37"/>
    <p:sldLayoutId id="2147483884" r:id="rId38"/>
    <p:sldLayoutId id="2147483885" r:id="rId39"/>
    <p:sldLayoutId id="2147483886" r:id="rId40"/>
    <p:sldLayoutId id="2147483887" r:id="rId41"/>
    <p:sldLayoutId id="2147483888" r:id="rId42"/>
    <p:sldLayoutId id="2147483889" r:id="rId43"/>
    <p:sldLayoutId id="2147483890" r:id="rId44"/>
    <p:sldLayoutId id="2147483891" r:id="rId45"/>
    <p:sldLayoutId id="2147483892" r:id="rId46"/>
    <p:sldLayoutId id="2147483893" r:id="rId47"/>
    <p:sldLayoutId id="2147483894" r:id="rId48"/>
    <p:sldLayoutId id="2147483895" r:id="rId49"/>
    <p:sldLayoutId id="2147483896" r:id="rId50"/>
    <p:sldLayoutId id="2147483898" r:id="rId5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65A7-62DD-4578-91EA-8DCA0DE2B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Overdose and Substance Use 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9D68D-0549-4BF2-B6AE-C8BCEB2BFD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Catherine Diamond, DrPH; Injury and Violence Prevention Section Manager</a:t>
            </a:r>
          </a:p>
        </p:txBody>
      </p:sp>
    </p:spTree>
    <p:extLst>
      <p:ext uri="{BB962C8B-B14F-4D97-AF65-F5344CB8AC3E}">
        <p14:creationId xmlns:p14="http://schemas.microsoft.com/office/powerpoint/2010/main" val="400591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9" y="-1"/>
            <a:ext cx="12081641" cy="12160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200" i="1" dirty="0">
                <a:cs typeface="Arial" panose="020B0604020202020204" pitchFamily="34" charset="0"/>
              </a:rPr>
              <a:t>MDH Mission: </a:t>
            </a:r>
            <a:br>
              <a:rPr lang="en-US" altLang="en-US" sz="3200" i="1" dirty="0">
                <a:cs typeface="Arial" panose="020B0604020202020204" pitchFamily="34" charset="0"/>
              </a:rPr>
            </a:br>
            <a:r>
              <a:rPr lang="en-US" altLang="en-US" sz="3200" i="1" dirty="0">
                <a:cs typeface="Arial" panose="020B0604020202020204" pitchFamily="34" charset="0"/>
              </a:rPr>
              <a:t>Protecting, maintaining and improving the health of all Minnesotans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47AD1-7D8D-21AA-34C4-045AFA4F5590}"/>
              </a:ext>
            </a:extLst>
          </p:cNvPr>
          <p:cNvSpPr txBox="1"/>
          <p:nvPr/>
        </p:nvSpPr>
        <p:spPr>
          <a:xfrm>
            <a:off x="402514" y="2757262"/>
            <a:ext cx="6098458" cy="241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28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None/>
              <a:defRPr/>
            </a:pPr>
            <a:r>
              <a:rPr lang="en-US" sz="3200" dirty="0">
                <a:solidFill>
                  <a:srgbClr val="003865"/>
                </a:solidFill>
                <a:latin typeface="Calibri"/>
              </a:rPr>
              <a:t>“Public health is the constant redefinition </a:t>
            </a:r>
          </a:p>
          <a:p>
            <a:pPr marL="0" indent="0" algn="ctr" defTabSz="9128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None/>
              <a:defRPr/>
            </a:pPr>
            <a:r>
              <a:rPr lang="en-US" sz="3200" dirty="0">
                <a:solidFill>
                  <a:srgbClr val="003865"/>
                </a:solidFill>
                <a:latin typeface="Calibri"/>
              </a:rPr>
              <a:t>of the unacceptable”</a:t>
            </a:r>
            <a:br>
              <a:rPr lang="en-US" sz="32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003865"/>
                </a:solidFill>
                <a:latin typeface="Calibri"/>
              </a:rPr>
              <a:t>Geoffrey Vickers</a:t>
            </a:r>
            <a:endParaRPr lang="en-US" sz="3200" dirty="0">
              <a:solidFill>
                <a:srgbClr val="003865"/>
              </a:solidFill>
              <a:latin typeface="Calibri"/>
            </a:endParaRPr>
          </a:p>
        </p:txBody>
      </p:sp>
      <p:pic>
        <p:nvPicPr>
          <p:cNvPr id="7" name="Graphic 6" descr="Tree With Roots with solid fill">
            <a:extLst>
              <a:ext uri="{FF2B5EF4-FFF2-40B4-BE49-F238E27FC236}">
                <a16:creationId xmlns:a16="http://schemas.microsoft.com/office/drawing/2014/main" id="{E73C0D8A-5364-A55E-B19F-61C571039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544" y="238811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8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F347-5DF1-452E-9397-F52C8454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 we addressing the full continuum?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1339E-C67A-43FC-854A-E8D55EAE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DE23E8-19E8-493B-AE3A-EB47E004B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402" y="1334125"/>
            <a:ext cx="11519684" cy="47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0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F347-5DF1-452E-9397-F52C8454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The actual continuum</a:t>
            </a:r>
          </a:p>
        </p:txBody>
      </p:sp>
      <p:pic>
        <p:nvPicPr>
          <p:cNvPr id="6" name="Picture 5" descr="Two white strings one below is tangled while the one above is curved">
            <a:extLst>
              <a:ext uri="{FF2B5EF4-FFF2-40B4-BE49-F238E27FC236}">
                <a16:creationId xmlns:a16="http://schemas.microsoft.com/office/drawing/2014/main" id="{6B01E323-501D-ACEB-5C6C-892383046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5" b="3067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1339E-C67A-43FC-854A-E8D55EAE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4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MN Strategy: Across Lifespan and Social Ecological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75689" y="1787021"/>
            <a:ext cx="4722397" cy="474939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80435" y="2138141"/>
            <a:ext cx="4217017" cy="418645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19636" y="2575752"/>
            <a:ext cx="3463637" cy="33112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789704" y="3096683"/>
            <a:ext cx="2335876" cy="2269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661" y="2659071"/>
            <a:ext cx="147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7196" y="2206420"/>
            <a:ext cx="147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Interpersonal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3267" y="1787021"/>
            <a:ext cx="147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15667" y="1417689"/>
            <a:ext cx="147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Societal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6788" y="2589504"/>
            <a:ext cx="209036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opioids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Attitudes and opinions towards substance use and pain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Acceptance of medically assisted treatment (MAT)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Substance use identification and prevention education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peer support and family 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Naloxone education and carrying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 history of substance 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0121" y="3078556"/>
            <a:ext cx="2148824" cy="203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&amp; mental health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Trauma &amp; resiliency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emotional learning and 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Perception of risk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of public health and harm reduction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Withdrawal symptom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4009" y="2178762"/>
            <a:ext cx="2825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Stigma towards people who use drugs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1749" y="2563704"/>
            <a:ext cx="2984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Legislation that supports syringe service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programs, MAT providers and services,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and expansion of behavioral health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services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71250" y="3410343"/>
            <a:ext cx="273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Policies that promote racial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 equity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88372" y="3998365"/>
            <a:ext cx="2825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 wellbeing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41778" y="4318037"/>
            <a:ext cx="2825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Housing stability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6456" y="4718612"/>
            <a:ext cx="282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Health insurance coverage for mental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care and substance use treatment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63758" y="5274820"/>
            <a:ext cx="304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Naloxone access protocol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pharmacies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05350" y="5760705"/>
            <a:ext cx="282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Impacts of justice involvement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 and social advancements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8485" y="2571229"/>
            <a:ext cx="315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culturally specific providers,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peer networks, and behavioral health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services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38858" y="3216259"/>
            <a:ext cx="31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Prescriber’s perception of risk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prescribing practices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26845" y="3771062"/>
            <a:ext cx="315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Drug disposal facilities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73207" y="4136865"/>
            <a:ext cx="315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MAT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26845" y="4511670"/>
            <a:ext cx="315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Culturally specific providers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89685" y="4859322"/>
            <a:ext cx="315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Naloxone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03160" y="5184412"/>
            <a:ext cx="315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Naloxone trainings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11028" y="5472525"/>
            <a:ext cx="340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Public health and harm reduction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64326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3928-C141-4FFF-D0A9-0ACAE0FA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17CB6-BFB9-20C9-0C83-C0354A45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C76DF-311E-34B9-79D6-61B2D25C4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98525-C7A1-2E23-A642-74260D6E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2FE2B8-A68C-8A71-D541-ABF92941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 Legislative Sessio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n; Revised in 2024</a:t>
            </a:r>
            <a:endParaRPr lang="en-US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342.72 SUBSTANCE USE TREATMENT, RECOVERY, AND PREVENTION GRANTS.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(b) The commissioner of health shall consult with the Governor's Advisory Council on Opioids, Substance Use, and Addiction; the commissioner of human services; and the Office of Cannabis Management to develop an appropriate application process, establish grant requirements, determine what organizations are eligible to receive grants, and establish reporting requirements for grant recipients.</a:t>
            </a:r>
            <a:endParaRPr lang="en-US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7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3928-C141-4FFF-D0A9-0ACAE0FA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1887200" cy="1216025"/>
          </a:xfrm>
        </p:spPr>
        <p:txBody>
          <a:bodyPr anchor="ctr">
            <a:normAutofit/>
          </a:bodyPr>
          <a:lstStyle/>
          <a:p>
            <a:r>
              <a:rPr lang="en-US" dirty="0"/>
              <a:t>MDH Teams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98525-C7A1-2E23-A642-74260D6E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5426" y="632460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DE17CB6-BFB9-20C9-0C83-C0354A4512D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24D5D47-1752-4D84-8BFB-C2F71A34C932}" type="datetime1">
              <a:rPr lang="en-US" smtClean="0"/>
              <a:pPr>
                <a:spcAft>
                  <a:spcPts val="600"/>
                </a:spcAft>
              </a:pPr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C76DF-311E-34B9-79D6-61B2D25C46A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health.state.mn.us</a:t>
            </a:r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F8EB5D5-1AFA-0166-0FCB-471BB5595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578606"/>
              </p:ext>
            </p:extLst>
          </p:nvPr>
        </p:nvGraphicFramePr>
        <p:xfrm>
          <a:off x="917171" y="1742261"/>
          <a:ext cx="10357658" cy="458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6ACACE4-36A4-B789-ADCE-323F819C1033}"/>
              </a:ext>
            </a:extLst>
          </p:cNvPr>
          <p:cNvSpPr txBox="1"/>
          <p:nvPr/>
        </p:nvSpPr>
        <p:spPr>
          <a:xfrm>
            <a:off x="757238" y="1485900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Suicide Prevention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2AE49-A238-DBF8-605C-5A4C5EE84B14}"/>
              </a:ext>
            </a:extLst>
          </p:cNvPr>
          <p:cNvSpPr txBox="1"/>
          <p:nvPr/>
        </p:nvSpPr>
        <p:spPr>
          <a:xfrm>
            <a:off x="2652713" y="2277508"/>
            <a:ext cx="299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Sexual Violence Prevention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31E84-D755-2367-C191-73E98F053569}"/>
              </a:ext>
            </a:extLst>
          </p:cNvPr>
          <p:cNvSpPr txBox="1"/>
          <p:nvPr/>
        </p:nvSpPr>
        <p:spPr>
          <a:xfrm>
            <a:off x="5295901" y="1485900"/>
            <a:ext cx="299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Trafficking Prevention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8832F-2945-3A9B-7C0B-85C56AAB36F9}"/>
              </a:ext>
            </a:extLst>
          </p:cNvPr>
          <p:cNvSpPr txBox="1"/>
          <p:nvPr/>
        </p:nvSpPr>
        <p:spPr>
          <a:xfrm>
            <a:off x="7710488" y="227750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Epidemiology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1DAEBF-A387-BE8F-9B89-6F067059806F}"/>
              </a:ext>
            </a:extLst>
          </p:cNvPr>
          <p:cNvSpPr txBox="1"/>
          <p:nvPr/>
        </p:nvSpPr>
        <p:spPr>
          <a:xfrm>
            <a:off x="1212954" y="5794414"/>
            <a:ext cx="261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Traumatic Brain Injury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BA3A3-89E2-6880-3D0F-F6A792C01A24}"/>
              </a:ext>
            </a:extLst>
          </p:cNvPr>
          <p:cNvSpPr txBox="1"/>
          <p:nvPr/>
        </p:nvSpPr>
        <p:spPr>
          <a:xfrm>
            <a:off x="6090241" y="5798047"/>
            <a:ext cx="439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Adverse Childhood Experiences Prevention</a:t>
            </a:r>
          </a:p>
        </p:txBody>
      </p:sp>
    </p:spTree>
    <p:extLst>
      <p:ext uri="{BB962C8B-B14F-4D97-AF65-F5344CB8AC3E}">
        <p14:creationId xmlns:p14="http://schemas.microsoft.com/office/powerpoint/2010/main" val="207569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3928-C141-4FFF-D0A9-0ACAE0FA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Initiatives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17CB6-BFB9-20C9-0C83-C0354A45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C76DF-311E-34B9-79D6-61B2D25C4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98525-C7A1-2E23-A642-74260D6E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2FE2B8-A68C-8A71-D541-ABF92941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Twin Cities metro area organizations serving American Indian communities</a:t>
            </a:r>
          </a:p>
          <a:p>
            <a:pPr lvl="1"/>
            <a:r>
              <a:rPr lang="en-US" dirty="0"/>
              <a:t>Select funding for youth serving organizations</a:t>
            </a:r>
          </a:p>
          <a:p>
            <a:pPr lvl="1"/>
            <a:r>
              <a:rPr lang="en-US" dirty="0"/>
              <a:t>Select funding for other urban spaces</a:t>
            </a:r>
          </a:p>
          <a:p>
            <a:r>
              <a:rPr lang="en-US" dirty="0"/>
              <a:t>Justice involved populations or justice impacted populations</a:t>
            </a:r>
          </a:p>
          <a:p>
            <a:pPr lvl="1"/>
            <a:r>
              <a:rPr lang="en-US" dirty="0"/>
              <a:t>Select funding for youth serving programs</a:t>
            </a:r>
          </a:p>
          <a:p>
            <a:r>
              <a:rPr lang="en-US" dirty="0"/>
              <a:t>Peer Recovery Specialists</a:t>
            </a:r>
          </a:p>
          <a:p>
            <a:r>
              <a:rPr lang="en-US" dirty="0"/>
              <a:t>Naloxone</a:t>
            </a:r>
          </a:p>
        </p:txBody>
      </p:sp>
    </p:spTree>
    <p:extLst>
      <p:ext uri="{BB962C8B-B14F-4D97-AF65-F5344CB8AC3E}">
        <p14:creationId xmlns:p14="http://schemas.microsoft.com/office/powerpoint/2010/main" val="263206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" y="1603611"/>
            <a:ext cx="11658600" cy="173326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3352801"/>
            <a:ext cx="10515600" cy="3517899"/>
          </a:xfrm>
        </p:spPr>
        <p:txBody>
          <a:bodyPr numCol="2">
            <a:normAutofit/>
          </a:bodyPr>
          <a:lstStyle/>
          <a:p>
            <a:pPr algn="l"/>
            <a:r>
              <a:rPr lang="en-US" sz="2800" dirty="0"/>
              <a:t>Catherine Diamond, DrPH</a:t>
            </a:r>
          </a:p>
          <a:p>
            <a:pPr algn="l"/>
            <a:r>
              <a:rPr lang="en-US" sz="2800" dirty="0"/>
              <a:t>Catherine.diamond@state.mn.us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.potx" id="{6A45AF2F-9106-4478-9569-AF2CD51C1956}" vid="{BFCD0B12-6798-40F0-8F7A-4569271261A2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6F5552E-7FA5-401C-A5C1-DF343DC4B3F7}" vid="{00869514-4466-4273-82D4-87EB9D68739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f01fe9-c3f2-4582-9148-d87bd0c242e7">PP6VNZTUNPYT-222210944-159</_dlc_DocId>
    <_dlc_DocIdUrl xmlns="98f01fe9-c3f2-4582-9148-d87bd0c242e7">
      <Url>https://mn365.sharepoint.com/teams/MDH/permanent/comm_proj/_layouts/15/DocIdRedir.aspx?ID=PP6VNZTUNPYT-222210944-159</Url>
      <Description>PP6VNZTUNPYT-222210944-159</Description>
    </_dlc_DocIdUrl>
  </documentManagement>
</p:properties>
</file>

<file path=customXml/item2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2B80E85798B498881C0CB36871F5B" ma:contentTypeVersion="81" ma:contentTypeDescription="Create a new document." ma:contentTypeScope="" ma:versionID="b9712537d076d3e65ef73f911a4e0747">
  <xsd:schema xmlns:xsd="http://www.w3.org/2001/XMLSchema" xmlns:xs="http://www.w3.org/2001/XMLSchema" xmlns:p="http://schemas.microsoft.com/office/2006/metadata/properties" xmlns:ns2="98f01fe9-c3f2-4582-9148-d87bd0c242e7" xmlns:ns3="fc253db8-c1a2-4032-adc2-d3fbd160fc76" xmlns:ns4="8837c207-459e-4c9e-ae67-73e2034e87a2" targetNamespace="http://schemas.microsoft.com/office/2006/metadata/properties" ma:root="true" ma:fieldsID="7b344f422e9b7a4ad174fb28f82963e3" ns2:_="" ns3:_="" ns4:_="">
    <xsd:import namespace="98f01fe9-c3f2-4582-9148-d87bd0c242e7"/>
    <xsd:import namespace="fc253db8-c1a2-4032-adc2-d3fbd160fc76"/>
    <xsd:import namespace="8837c207-459e-4c9e-ae67-73e2034e87a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01fe9-c3f2-4582-9148-d87bd0c242e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53db8-c1a2-4032-adc2-d3fbd160f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7c207-459e-4c9e-ae67-73e2034e8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8B604-9059-4F1C-B8E2-C96A71A964D2}">
  <ds:schemaRefs>
    <ds:schemaRef ds:uri="8837c207-459e-4c9e-ae67-73e2034e87a2"/>
    <ds:schemaRef ds:uri="http://schemas.microsoft.com/office/2006/documentManagement/types"/>
    <ds:schemaRef ds:uri="http://purl.org/dc/elements/1.1/"/>
    <ds:schemaRef ds:uri="98f01fe9-c3f2-4582-9148-d87bd0c242e7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c253db8-c1a2-4032-adc2-d3fbd160fc7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50F91F-74F7-49FD-9AF9-DFBCCA75CA70}">
  <ds:schemaRefs>
    <ds:schemaRef ds:uri="http://schemas.microsoft.com/sharepoint/events"/>
    <ds:schemaRef ds:uri="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81A6805-DD8B-4155-AA23-DFF42F80B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01fe9-c3f2-4582-9148-d87bd0c242e7"/>
    <ds:schemaRef ds:uri="fc253db8-c1a2-4032-adc2-d3fbd160fc76"/>
    <ds:schemaRef ds:uri="8837c207-459e-4c9e-ae67-73e2034e8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</Template>
  <TotalTime>2781</TotalTime>
  <Words>453</Words>
  <Application>Microsoft Office PowerPoint</Application>
  <PresentationFormat>Widescreen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Minnesota</vt:lpstr>
      <vt:lpstr>MN.IT</vt:lpstr>
      <vt:lpstr>Overdose and Substance Use Prevention</vt:lpstr>
      <vt:lpstr>MDH Mission:  Protecting, maintaining and improving the health of all Minnesotans</vt:lpstr>
      <vt:lpstr>Are we addressing the full continuum?</vt:lpstr>
      <vt:lpstr>The actual continuum</vt:lpstr>
      <vt:lpstr>MN Strategy: Across Lifespan and Social Ecological systems</vt:lpstr>
      <vt:lpstr>Background</vt:lpstr>
      <vt:lpstr>MDH Teams</vt:lpstr>
      <vt:lpstr>Proposed Initiatives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Drug Overdose and Morbidity Act</dc:title>
  <dc:subject/>
  <dc:creator>Diamond, Catherine (MDH)</dc:creator>
  <cp:keywords/>
  <dc:description/>
  <cp:lastModifiedBy>Woolley, Ben (MMB)</cp:lastModifiedBy>
  <cp:revision>75</cp:revision>
  <cp:lastPrinted>2024-11-25T16:16:43Z</cp:lastPrinted>
  <dcterms:created xsi:type="dcterms:W3CDTF">2023-06-14T21:35:11Z</dcterms:created>
  <dcterms:modified xsi:type="dcterms:W3CDTF">2025-01-08T20:27:18Z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0x010100A882B80E85798B498881C0CB36871F5B</vt:lpwstr>
  </property>
  <property fmtid="{D5CDD505-2E9C-101B-9397-08002B2CF9AE}" pid="4" name="_dlc_DocIdItemGuid">
    <vt:lpwstr>264d4dda-71c9-416e-b32b-1ce5aee1cdab</vt:lpwstr>
  </property>
</Properties>
</file>