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4"/>
  </p:sldMasterIdLst>
  <p:notesMasterIdLst>
    <p:notesMasterId r:id="rId41"/>
  </p:notesMasterIdLst>
  <p:handoutMasterIdLst>
    <p:handoutMasterId r:id="rId42"/>
  </p:handoutMasterIdLst>
  <p:sldIdLst>
    <p:sldId id="620" r:id="rId5"/>
    <p:sldId id="638" r:id="rId6"/>
    <p:sldId id="855" r:id="rId7"/>
    <p:sldId id="783" r:id="rId8"/>
    <p:sldId id="784" r:id="rId9"/>
    <p:sldId id="785" r:id="rId10"/>
    <p:sldId id="786" r:id="rId11"/>
    <p:sldId id="787" r:id="rId12"/>
    <p:sldId id="788" r:id="rId13"/>
    <p:sldId id="789" r:id="rId14"/>
    <p:sldId id="790" r:id="rId15"/>
    <p:sldId id="791" r:id="rId16"/>
    <p:sldId id="846" r:id="rId17"/>
    <p:sldId id="847" r:id="rId18"/>
    <p:sldId id="879" r:id="rId19"/>
    <p:sldId id="880" r:id="rId20"/>
    <p:sldId id="881" r:id="rId21"/>
    <p:sldId id="882" r:id="rId22"/>
    <p:sldId id="883" r:id="rId23"/>
    <p:sldId id="852" r:id="rId24"/>
    <p:sldId id="874" r:id="rId25"/>
    <p:sldId id="875" r:id="rId26"/>
    <p:sldId id="876" r:id="rId27"/>
    <p:sldId id="877" r:id="rId28"/>
    <p:sldId id="878" r:id="rId29"/>
    <p:sldId id="758" r:id="rId30"/>
    <p:sldId id="772" r:id="rId31"/>
    <p:sldId id="775" r:id="rId32"/>
    <p:sldId id="760" r:id="rId33"/>
    <p:sldId id="763" r:id="rId34"/>
    <p:sldId id="838" r:id="rId35"/>
    <p:sldId id="866" r:id="rId36"/>
    <p:sldId id="872" r:id="rId37"/>
    <p:sldId id="871" r:id="rId38"/>
    <p:sldId id="873" r:id="rId39"/>
    <p:sldId id="480" r:id="rId40"/>
  </p:sldIdLst>
  <p:sldSz cx="12192000" cy="6858000"/>
  <p:notesSz cx="7026275" cy="93122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A3E2"/>
    <a:srgbClr val="B20738"/>
    <a:srgbClr val="78BE21"/>
    <a:srgbClr val="003865"/>
    <a:srgbClr val="F5F5F5"/>
    <a:srgbClr val="E8E8E8"/>
    <a:srgbClr val="0D0D0D"/>
    <a:srgbClr val="383838"/>
    <a:srgbClr val="2C2C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541" autoAdjust="0"/>
    <p:restoredTop sz="72775" autoAdjust="0"/>
  </p:normalViewPr>
  <p:slideViewPr>
    <p:cSldViewPr snapToGrid="0">
      <p:cViewPr varScale="1">
        <p:scale>
          <a:sx n="62" d="100"/>
          <a:sy n="62" d="100"/>
        </p:scale>
        <p:origin x="804" y="72"/>
      </p:cViewPr>
      <p:guideLst>
        <p:guide orient="horz" pos="2160"/>
        <p:guide pos="3840"/>
      </p:guideLst>
    </p:cSldViewPr>
  </p:slideViewPr>
  <p:outlineViewPr>
    <p:cViewPr>
      <p:scale>
        <a:sx n="33" d="100"/>
        <a:sy n="33" d="100"/>
      </p:scale>
      <p:origin x="0" y="-2028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90" d="100"/>
          <a:sy n="90" d="100"/>
        </p:scale>
        <p:origin x="2604"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4719" cy="467232"/>
          </a:xfrm>
          <a:prstGeom prst="rect">
            <a:avLst/>
          </a:prstGeom>
        </p:spPr>
        <p:txBody>
          <a:bodyPr vert="horz" lIns="93353" tIns="46677" rIns="93353" bIns="46677" rtlCol="0"/>
          <a:lstStyle>
            <a:lvl1pPr algn="l">
              <a:defRPr sz="1200"/>
            </a:lvl1pPr>
          </a:lstStyle>
          <a:p>
            <a:endParaRPr lang="en-US" dirty="0">
              <a:latin typeface="NeueHaasGroteskText Std" panose="020B0504020202020204" pitchFamily="34" charset="0"/>
            </a:endParaRPr>
          </a:p>
        </p:txBody>
      </p:sp>
      <p:sp>
        <p:nvSpPr>
          <p:cNvPr id="3" name="Date Placeholder 2"/>
          <p:cNvSpPr>
            <a:spLocks noGrp="1"/>
          </p:cNvSpPr>
          <p:nvPr>
            <p:ph type="dt" sz="quarter" idx="1"/>
          </p:nvPr>
        </p:nvSpPr>
        <p:spPr>
          <a:xfrm>
            <a:off x="3979931" y="0"/>
            <a:ext cx="3044719" cy="467232"/>
          </a:xfrm>
          <a:prstGeom prst="rect">
            <a:avLst/>
          </a:prstGeom>
        </p:spPr>
        <p:txBody>
          <a:bodyPr vert="horz" lIns="93353" tIns="46677" rIns="93353" bIns="46677" rtlCol="0"/>
          <a:lstStyle>
            <a:lvl1pPr algn="r">
              <a:defRPr sz="1200"/>
            </a:lvl1pPr>
          </a:lstStyle>
          <a:p>
            <a:fld id="{F2A04DE5-F1A9-4D45-BF54-BEFDBA739CA2}" type="datetimeFigureOut">
              <a:rPr lang="en-US" smtClean="0">
                <a:latin typeface="NeueHaasGroteskText Std" panose="020B0504020202020204" pitchFamily="34" charset="0"/>
              </a:rPr>
              <a:t>12/7/2023</a:t>
            </a:fld>
            <a:endParaRPr lang="en-US" dirty="0">
              <a:latin typeface="NeueHaasGroteskText Std" panose="020B0504020202020204" pitchFamily="34" charset="0"/>
            </a:endParaRPr>
          </a:p>
        </p:txBody>
      </p:sp>
      <p:sp>
        <p:nvSpPr>
          <p:cNvPr id="4" name="Footer Placeholder 3"/>
          <p:cNvSpPr>
            <a:spLocks noGrp="1"/>
          </p:cNvSpPr>
          <p:nvPr>
            <p:ph type="ftr" sz="quarter" idx="2"/>
          </p:nvPr>
        </p:nvSpPr>
        <p:spPr>
          <a:xfrm>
            <a:off x="0" y="8845046"/>
            <a:ext cx="3044719" cy="467231"/>
          </a:xfrm>
          <a:prstGeom prst="rect">
            <a:avLst/>
          </a:prstGeom>
        </p:spPr>
        <p:txBody>
          <a:bodyPr vert="horz" lIns="93353" tIns="46677" rIns="93353" bIns="46677" rtlCol="0" anchor="b"/>
          <a:lstStyle>
            <a:lvl1pPr algn="l">
              <a:defRPr sz="1200"/>
            </a:lvl1pPr>
          </a:lstStyle>
          <a:p>
            <a:endParaRPr lang="en-US" dirty="0">
              <a:latin typeface="NeueHaasGroteskText Std" panose="020B0504020202020204" pitchFamily="34" charset="0"/>
            </a:endParaRPr>
          </a:p>
        </p:txBody>
      </p:sp>
      <p:sp>
        <p:nvSpPr>
          <p:cNvPr id="5" name="Slide Number Placeholder 4"/>
          <p:cNvSpPr>
            <a:spLocks noGrp="1"/>
          </p:cNvSpPr>
          <p:nvPr>
            <p:ph type="sldNum" sz="quarter" idx="3"/>
          </p:nvPr>
        </p:nvSpPr>
        <p:spPr>
          <a:xfrm>
            <a:off x="3979931" y="8845046"/>
            <a:ext cx="3044719" cy="467231"/>
          </a:xfrm>
          <a:prstGeom prst="rect">
            <a:avLst/>
          </a:prstGeom>
        </p:spPr>
        <p:txBody>
          <a:bodyPr vert="horz" lIns="93353" tIns="46677" rIns="93353" bIns="46677" rtlCol="0" anchor="b"/>
          <a:lstStyle>
            <a:lvl1pPr algn="r">
              <a:defRPr sz="1200"/>
            </a:lvl1pPr>
          </a:lstStyle>
          <a:p>
            <a:fld id="{F3886E1E-70B3-41D2-AD41-BEE4979EC759}" type="slidenum">
              <a:rPr lang="en-US" smtClean="0">
                <a:latin typeface="NeueHaasGroteskText Std" panose="020B0504020202020204" pitchFamily="34" charset="0"/>
              </a:rPr>
              <a:t>‹#›</a:t>
            </a:fld>
            <a:endParaRPr lang="en-US" dirty="0">
              <a:latin typeface="NeueHaasGroteskText Std" panose="020B0504020202020204" pitchFamily="34" charset="0"/>
            </a:endParaRPr>
          </a:p>
        </p:txBody>
      </p:sp>
    </p:spTree>
    <p:extLst>
      <p:ext uri="{BB962C8B-B14F-4D97-AF65-F5344CB8AC3E}">
        <p14:creationId xmlns:p14="http://schemas.microsoft.com/office/powerpoint/2010/main" val="5566118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4719" cy="467232"/>
          </a:xfrm>
          <a:prstGeom prst="rect">
            <a:avLst/>
          </a:prstGeom>
        </p:spPr>
        <p:txBody>
          <a:bodyPr vert="horz" lIns="93353" tIns="46677" rIns="93353" bIns="46677" rtlCol="0"/>
          <a:lstStyle>
            <a:lvl1pPr algn="l">
              <a:defRPr sz="1200">
                <a:latin typeface="NeueHaasGroteskText Std" panose="020B0504020202020204" pitchFamily="34" charset="0"/>
              </a:defRPr>
            </a:lvl1pPr>
          </a:lstStyle>
          <a:p>
            <a:endParaRPr lang="en-US" dirty="0"/>
          </a:p>
        </p:txBody>
      </p:sp>
      <p:sp>
        <p:nvSpPr>
          <p:cNvPr id="3" name="Date Placeholder 2"/>
          <p:cNvSpPr>
            <a:spLocks noGrp="1"/>
          </p:cNvSpPr>
          <p:nvPr>
            <p:ph type="dt" idx="1"/>
          </p:nvPr>
        </p:nvSpPr>
        <p:spPr>
          <a:xfrm>
            <a:off x="3979931" y="0"/>
            <a:ext cx="3044719" cy="467232"/>
          </a:xfrm>
          <a:prstGeom prst="rect">
            <a:avLst/>
          </a:prstGeom>
        </p:spPr>
        <p:txBody>
          <a:bodyPr vert="horz" lIns="93353" tIns="46677" rIns="93353" bIns="46677" rtlCol="0"/>
          <a:lstStyle>
            <a:lvl1pPr algn="r">
              <a:defRPr sz="1200">
                <a:latin typeface="NeueHaasGroteskText Std" panose="020B0504020202020204" pitchFamily="34" charset="0"/>
              </a:defRPr>
            </a:lvl1pPr>
          </a:lstStyle>
          <a:p>
            <a:fld id="{A50CD39D-89B0-4C68-805A-35C75A7C20C8}" type="datetimeFigureOut">
              <a:rPr lang="en-US" smtClean="0"/>
              <a:pPr/>
              <a:t>12/7/2023</a:t>
            </a:fld>
            <a:endParaRPr lang="en-US" dirty="0"/>
          </a:p>
        </p:txBody>
      </p:sp>
      <p:sp>
        <p:nvSpPr>
          <p:cNvPr id="4" name="Slide Image Placeholder 3"/>
          <p:cNvSpPr>
            <a:spLocks noGrp="1" noRot="1" noChangeAspect="1"/>
          </p:cNvSpPr>
          <p:nvPr>
            <p:ph type="sldImg" idx="2"/>
          </p:nvPr>
        </p:nvSpPr>
        <p:spPr>
          <a:xfrm>
            <a:off x="717550" y="1163638"/>
            <a:ext cx="5591175" cy="3144837"/>
          </a:xfrm>
          <a:prstGeom prst="rect">
            <a:avLst/>
          </a:prstGeom>
          <a:noFill/>
          <a:ln w="12700">
            <a:solidFill>
              <a:prstClr val="black"/>
            </a:solidFill>
          </a:ln>
        </p:spPr>
        <p:txBody>
          <a:bodyPr vert="horz" lIns="93353" tIns="46677" rIns="93353" bIns="46677" rtlCol="0" anchor="ctr"/>
          <a:lstStyle/>
          <a:p>
            <a:endParaRPr lang="en-US" dirty="0"/>
          </a:p>
        </p:txBody>
      </p:sp>
      <p:sp>
        <p:nvSpPr>
          <p:cNvPr id="5" name="Notes Placeholder 4"/>
          <p:cNvSpPr>
            <a:spLocks noGrp="1"/>
          </p:cNvSpPr>
          <p:nvPr>
            <p:ph type="body" sz="quarter" idx="3"/>
          </p:nvPr>
        </p:nvSpPr>
        <p:spPr>
          <a:xfrm>
            <a:off x="702629" y="4481533"/>
            <a:ext cx="5621020" cy="3666709"/>
          </a:xfrm>
          <a:prstGeom prst="rect">
            <a:avLst/>
          </a:prstGeom>
        </p:spPr>
        <p:txBody>
          <a:bodyPr vert="horz" lIns="93353" tIns="46677" rIns="93353" bIns="46677"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45046"/>
            <a:ext cx="3044719" cy="467231"/>
          </a:xfrm>
          <a:prstGeom prst="rect">
            <a:avLst/>
          </a:prstGeom>
        </p:spPr>
        <p:txBody>
          <a:bodyPr vert="horz" lIns="93353" tIns="46677" rIns="93353" bIns="46677" rtlCol="0" anchor="b"/>
          <a:lstStyle>
            <a:lvl1pPr algn="l">
              <a:defRPr sz="1200">
                <a:latin typeface="NeueHaasGroteskText Std" panose="020B0504020202020204" pitchFamily="34" charset="0"/>
              </a:defRPr>
            </a:lvl1pPr>
          </a:lstStyle>
          <a:p>
            <a:endParaRPr lang="en-US" dirty="0"/>
          </a:p>
        </p:txBody>
      </p:sp>
      <p:sp>
        <p:nvSpPr>
          <p:cNvPr id="7" name="Slide Number Placeholder 6"/>
          <p:cNvSpPr>
            <a:spLocks noGrp="1"/>
          </p:cNvSpPr>
          <p:nvPr>
            <p:ph type="sldNum" sz="quarter" idx="5"/>
          </p:nvPr>
        </p:nvSpPr>
        <p:spPr>
          <a:xfrm>
            <a:off x="3979931" y="8845046"/>
            <a:ext cx="3044719" cy="467231"/>
          </a:xfrm>
          <a:prstGeom prst="rect">
            <a:avLst/>
          </a:prstGeom>
        </p:spPr>
        <p:txBody>
          <a:bodyPr vert="horz" lIns="93353" tIns="46677" rIns="93353" bIns="46677" rtlCol="0" anchor="b"/>
          <a:lstStyle>
            <a:lvl1pPr algn="r">
              <a:defRPr sz="1200">
                <a:latin typeface="NeueHaasGroteskText Std" panose="020B0504020202020204" pitchFamily="34" charset="0"/>
              </a:defRPr>
            </a:lvl1pPr>
          </a:lstStyle>
          <a:p>
            <a:fld id="{F9F08466-AEA7-4FC0-9459-6A32F61DA297}" type="slidenum">
              <a:rPr lang="en-US" smtClean="0"/>
              <a:pPr/>
              <a:t>‹#›</a:t>
            </a:fld>
            <a:endParaRPr lang="en-US" dirty="0"/>
          </a:p>
        </p:txBody>
      </p:sp>
    </p:spTree>
    <p:extLst>
      <p:ext uri="{BB962C8B-B14F-4D97-AF65-F5344CB8AC3E}">
        <p14:creationId xmlns:p14="http://schemas.microsoft.com/office/powerpoint/2010/main" val="320978663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NeueHaasGroteskText Std" panose="020B0504020202020204" pitchFamily="34" charset="0"/>
        <a:ea typeface="+mn-ea"/>
        <a:cs typeface="+mn-cs"/>
      </a:defRPr>
    </a:lvl1pPr>
    <a:lvl2pPr marL="457200" algn="l" defTabSz="914400" rtl="0" eaLnBrk="1" latinLnBrk="0" hangingPunct="1">
      <a:defRPr sz="1200" kern="1200">
        <a:solidFill>
          <a:schemeClr val="tx1"/>
        </a:solidFill>
        <a:latin typeface="NeueHaasGroteskText Std" panose="020B0504020202020204" pitchFamily="34" charset="0"/>
        <a:ea typeface="+mn-ea"/>
        <a:cs typeface="+mn-cs"/>
      </a:defRPr>
    </a:lvl2pPr>
    <a:lvl3pPr marL="914400" algn="l" defTabSz="914400" rtl="0" eaLnBrk="1" latinLnBrk="0" hangingPunct="1">
      <a:defRPr sz="1200" kern="1200">
        <a:solidFill>
          <a:schemeClr val="tx1"/>
        </a:solidFill>
        <a:latin typeface="NeueHaasGroteskText Std" panose="020B0504020202020204" pitchFamily="34" charset="0"/>
        <a:ea typeface="+mn-ea"/>
        <a:cs typeface="+mn-cs"/>
      </a:defRPr>
    </a:lvl3pPr>
    <a:lvl4pPr marL="1371600" algn="l" defTabSz="914400" rtl="0" eaLnBrk="1" latinLnBrk="0" hangingPunct="1">
      <a:defRPr sz="1200" kern="1200">
        <a:solidFill>
          <a:schemeClr val="tx1"/>
        </a:solidFill>
        <a:latin typeface="NeueHaasGroteskText Std" panose="020B0504020202020204" pitchFamily="34" charset="0"/>
        <a:ea typeface="+mn-ea"/>
        <a:cs typeface="+mn-cs"/>
      </a:defRPr>
    </a:lvl4pPr>
    <a:lvl5pPr marL="1828800" algn="l" defTabSz="914400" rtl="0" eaLnBrk="1" latinLnBrk="0" hangingPunct="1">
      <a:defRPr sz="1200" kern="1200">
        <a:solidFill>
          <a:schemeClr val="tx1"/>
        </a:solidFill>
        <a:latin typeface="NeueHaasGroteskText Std" panose="020B05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954880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181168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24923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358465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450243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210108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232569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highlight>
                <a:srgbClr val="FF0000"/>
              </a:highlight>
            </a:endParaRPr>
          </a:p>
          <a:p>
            <a:endParaRPr lang="en-US" dirty="0"/>
          </a:p>
        </p:txBody>
      </p:sp>
    </p:spTree>
    <p:extLst>
      <p:ext uri="{BB962C8B-B14F-4D97-AF65-F5344CB8AC3E}">
        <p14:creationId xmlns:p14="http://schemas.microsoft.com/office/powerpoint/2010/main" val="39358878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highlight>
                <a:srgbClr val="FF0000"/>
              </a:highlight>
            </a:endParaRPr>
          </a:p>
          <a:p>
            <a:endParaRPr lang="en-US" dirty="0"/>
          </a:p>
        </p:txBody>
      </p:sp>
    </p:spTree>
    <p:extLst>
      <p:ext uri="{BB962C8B-B14F-4D97-AF65-F5344CB8AC3E}">
        <p14:creationId xmlns:p14="http://schemas.microsoft.com/office/powerpoint/2010/main" val="10088460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066909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835144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Tree>
    <p:extLst>
      <p:ext uri="{BB962C8B-B14F-4D97-AF65-F5344CB8AC3E}">
        <p14:creationId xmlns:p14="http://schemas.microsoft.com/office/powerpoint/2010/main" val="22522778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66609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736312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978244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792147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075966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376784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067775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584011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863483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29503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388483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109506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736312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863510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200335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78937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27973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80349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213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659792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14212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Logo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4188564"/>
            <a:ext cx="12192000" cy="1199223"/>
          </a:xfrm>
          <a:solidFill>
            <a:schemeClr val="accent2"/>
          </a:solidFill>
        </p:spPr>
        <p:txBody>
          <a:bodyPr wrap="square" lIns="182880" tIns="91440" rIns="182880" bIns="91440" spcCol="0" anchor="ctr">
            <a:normAutofit/>
          </a:bodyPr>
          <a:lstStyle>
            <a:lvl1pPr algn="ctr">
              <a:lnSpc>
                <a:spcPct val="90000"/>
              </a:lnSpc>
              <a:defRPr sz="3600" baseline="0">
                <a:solidFill>
                  <a:schemeClr val="tx1"/>
                </a:solidFill>
              </a:defRPr>
            </a:lvl1pPr>
          </a:lstStyle>
          <a:p>
            <a:r>
              <a:rPr lang="en-US" dirty="0"/>
              <a:t>Click to enter the slideshow title</a:t>
            </a:r>
          </a:p>
        </p:txBody>
      </p:sp>
      <p:sp>
        <p:nvSpPr>
          <p:cNvPr id="3" name="Rectangle 2"/>
          <p:cNvSpPr/>
          <p:nvPr userDrawn="1"/>
        </p:nvSpPr>
        <p:spPr>
          <a:xfrm>
            <a:off x="0" y="5387786"/>
            <a:ext cx="12192000" cy="14702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644884"/>
            <a:ext cx="6587067" cy="903062"/>
          </a:xfrm>
        </p:spPr>
        <p:txBody>
          <a:bodyPr>
            <a:normAutofit/>
          </a:bodyPr>
          <a:lstStyle>
            <a:lvl1pPr marL="0" indent="0" algn="ctr">
              <a:spcBef>
                <a:spcPts val="0"/>
              </a:spcBef>
              <a:spcAft>
                <a:spcPts val="1000"/>
              </a:spcAft>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sp>
        <p:nvSpPr>
          <p:cNvPr id="18" name="Date Placeholder 17"/>
          <p:cNvSpPr>
            <a:spLocks noGrp="1"/>
          </p:cNvSpPr>
          <p:nvPr>
            <p:ph type="dt" sz="half" idx="15"/>
          </p:nvPr>
        </p:nvSpPr>
        <p:spPr/>
        <p:txBody>
          <a:bodyPr/>
          <a:lstStyle/>
          <a:p>
            <a:fld id="{31BC1CE4-A470-4452-BA5B-DEEE727A4488}" type="datetime1">
              <a:rPr lang="en-US" smtClean="0"/>
              <a:t>12/7/2023</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9" name="Slide Number Placeholder 18"/>
          <p:cNvSpPr>
            <a:spLocks noGrp="1"/>
          </p:cNvSpPr>
          <p:nvPr>
            <p:ph type="sldNum" sz="quarter" idx="16"/>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697389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ck Overlay, Gray Title">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9" name="Picture Placeholder 12"/>
          <p:cNvSpPr>
            <a:spLocks noGrp="1"/>
          </p:cNvSpPr>
          <p:nvPr>
            <p:ph type="pic" sz="quarter" idx="13" hasCustomPrompt="1"/>
          </p:nvPr>
        </p:nvSpPr>
        <p:spPr>
          <a:xfrm>
            <a:off x="0" y="1219198"/>
            <a:ext cx="12192000" cy="5638802"/>
          </a:xfrm>
        </p:spPr>
        <p:txBody>
          <a:bodyPr/>
          <a:lstStyle/>
          <a:p>
            <a:r>
              <a:rPr lang="en-US" dirty="0"/>
              <a:t>Click Icon to add picture</a:t>
            </a:r>
          </a:p>
        </p:txBody>
      </p:sp>
      <p:sp>
        <p:nvSpPr>
          <p:cNvPr id="10" name="Content Placeholder 2"/>
          <p:cNvSpPr>
            <a:spLocks noGrp="1"/>
          </p:cNvSpPr>
          <p:nvPr>
            <p:ph idx="1"/>
          </p:nvPr>
        </p:nvSpPr>
        <p:spPr>
          <a:xfrm>
            <a:off x="0" y="2609242"/>
            <a:ext cx="5683624" cy="2858714"/>
          </a:xfrm>
          <a:solidFill>
            <a:schemeClr val="tx1">
              <a:alpha val="88000"/>
            </a:schemeClr>
          </a:solidFill>
        </p:spPr>
        <p:txBody>
          <a:bodyPr rIns="274320" anchor="ctr"/>
          <a:lstStyle>
            <a:lvl1pPr marL="685800" indent="-228600">
              <a:lnSpc>
                <a:spcPct val="100000"/>
              </a:lnSpc>
              <a:spcBef>
                <a:spcPts val="0"/>
              </a:spcBef>
              <a:buClr>
                <a:schemeClr val="accent2"/>
              </a:buClr>
              <a:defRPr sz="2500">
                <a:solidFill>
                  <a:schemeClr val="bg1"/>
                </a:solidFill>
              </a:defRPr>
            </a:lvl1pPr>
            <a:lvl2pPr marL="1143000" indent="-228600">
              <a:lnSpc>
                <a:spcPct val="100000"/>
              </a:lnSpc>
              <a:buClr>
                <a:schemeClr val="accent2"/>
              </a:buClr>
              <a:defRPr sz="2100">
                <a:solidFill>
                  <a:schemeClr val="bg1"/>
                </a:solidFill>
              </a:defRPr>
            </a:lvl2pPr>
            <a:lvl3pPr marL="1600200" indent="-228600">
              <a:lnSpc>
                <a:spcPct val="100000"/>
              </a:lnSpc>
              <a:buClr>
                <a:schemeClr val="accent2"/>
              </a:buClr>
              <a:defRPr sz="1700">
                <a:solidFill>
                  <a:schemeClr val="bg1"/>
                </a:solidFill>
              </a:defRPr>
            </a:lvl3pPr>
            <a:lvl4pPr marL="2057400" indent="-228600">
              <a:lnSpc>
                <a:spcPct val="100000"/>
              </a:lnSpc>
              <a:buClr>
                <a:schemeClr val="accent2"/>
              </a:buClr>
              <a:defRPr sz="1700">
                <a:solidFill>
                  <a:schemeClr val="bg1"/>
                </a:solidFill>
              </a:defRPr>
            </a:lvl4pPr>
            <a:lvl5pPr marL="2514600" indent="-228600">
              <a:lnSpc>
                <a:spcPct val="100000"/>
              </a:lnSpc>
              <a:buClr>
                <a:schemeClr val="accent2"/>
              </a:buClr>
              <a:defRPr sz="17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AF88315-7B9A-48B6-ACC2-A819438B7C88}" type="datetime1">
              <a:rPr lang="en-US" smtClean="0"/>
              <a:t>12/7/2023</a:t>
            </a:fld>
            <a:endParaRPr lang="en-US" dirty="0"/>
          </a:p>
        </p:txBody>
      </p:sp>
      <p:sp>
        <p:nvSpPr>
          <p:cNvPr id="13"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976233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ck Overlay, Whit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9" name="Picture Placeholder 12"/>
          <p:cNvSpPr>
            <a:spLocks noGrp="1"/>
          </p:cNvSpPr>
          <p:nvPr>
            <p:ph type="pic" sz="quarter" idx="13" hasCustomPrompt="1"/>
          </p:nvPr>
        </p:nvSpPr>
        <p:spPr>
          <a:xfrm>
            <a:off x="0" y="1219198"/>
            <a:ext cx="12192000" cy="5638802"/>
          </a:xfrm>
        </p:spPr>
        <p:txBody>
          <a:bodyPr/>
          <a:lstStyle>
            <a:lvl1pPr>
              <a:defRPr baseline="0"/>
            </a:lvl1pPr>
          </a:lstStyle>
          <a:p>
            <a:r>
              <a:rPr lang="en-US" dirty="0"/>
              <a:t>Click Icon to add picture</a:t>
            </a:r>
          </a:p>
        </p:txBody>
      </p:sp>
      <p:sp>
        <p:nvSpPr>
          <p:cNvPr id="10" name="Content Placeholder 2"/>
          <p:cNvSpPr>
            <a:spLocks noGrp="1"/>
          </p:cNvSpPr>
          <p:nvPr>
            <p:ph idx="1"/>
          </p:nvPr>
        </p:nvSpPr>
        <p:spPr>
          <a:xfrm>
            <a:off x="0" y="2609242"/>
            <a:ext cx="5683624" cy="2858714"/>
          </a:xfrm>
          <a:solidFill>
            <a:schemeClr val="tx1">
              <a:alpha val="88000"/>
            </a:schemeClr>
          </a:solidFill>
        </p:spPr>
        <p:txBody>
          <a:bodyPr rIns="274320" anchor="ctr"/>
          <a:lstStyle>
            <a:lvl1pPr marL="685800" indent="-228600">
              <a:lnSpc>
                <a:spcPct val="100000"/>
              </a:lnSpc>
              <a:spcBef>
                <a:spcPts val="0"/>
              </a:spcBef>
              <a:buClr>
                <a:schemeClr val="accent2"/>
              </a:buClr>
              <a:defRPr>
                <a:solidFill>
                  <a:schemeClr val="bg1"/>
                </a:solidFill>
              </a:defRPr>
            </a:lvl1pPr>
            <a:lvl2pPr marL="1143000" indent="-228600">
              <a:lnSpc>
                <a:spcPct val="100000"/>
              </a:lnSpc>
              <a:buClr>
                <a:schemeClr val="accent2"/>
              </a:buClr>
              <a:defRPr>
                <a:solidFill>
                  <a:schemeClr val="bg1"/>
                </a:solidFill>
              </a:defRPr>
            </a:lvl2pPr>
            <a:lvl3pPr marL="1600200" indent="-228600">
              <a:lnSpc>
                <a:spcPct val="100000"/>
              </a:lnSpc>
              <a:buClr>
                <a:schemeClr val="accent2"/>
              </a:buClr>
              <a:defRPr>
                <a:solidFill>
                  <a:schemeClr val="bg1"/>
                </a:solidFill>
              </a:defRPr>
            </a:lvl3pPr>
            <a:lvl4pPr marL="2057400" indent="-228600">
              <a:lnSpc>
                <a:spcPct val="100000"/>
              </a:lnSpc>
              <a:buClr>
                <a:schemeClr val="accent2"/>
              </a:buClr>
              <a:defRPr>
                <a:solidFill>
                  <a:schemeClr val="bg1"/>
                </a:solidFill>
              </a:defRPr>
            </a:lvl4pPr>
            <a:lvl5pPr marL="2514600" indent="-228600">
              <a:lnSpc>
                <a:spcPct val="100000"/>
              </a:lnSpc>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0CA2654-6D2F-4C8B-97F4-97E7797D3C4E}" type="datetime1">
              <a:rPr lang="en-US" smtClean="0"/>
              <a:t>12/7/2023</a:t>
            </a:fld>
            <a:endParaRPr lang="en-US" dirty="0"/>
          </a:p>
        </p:txBody>
      </p:sp>
      <p:sp>
        <p:nvSpPr>
          <p:cNvPr id="12"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2494880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Solid White)">
    <p:bg>
      <p:bgPr>
        <a:solidFill>
          <a:schemeClr val="bg1"/>
        </a:soli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4"/>
          <p:cNvSpPr>
            <a:spLocks noGrp="1"/>
          </p:cNvSpPr>
          <p:nvPr>
            <p:ph type="dt" sz="half" idx="11"/>
          </p:nvPr>
        </p:nvSpPr>
        <p:spPr>
          <a:xfrm>
            <a:off x="838200" y="6356350"/>
            <a:ext cx="1358590" cy="365125"/>
          </a:xfrm>
        </p:spPr>
        <p:txBody>
          <a:bodyPr/>
          <a:lstStyle/>
          <a:p>
            <a:fld id="{998779FA-02CA-40A0-BAD6-949F258117E3}" type="datetime1">
              <a:rPr lang="en-US" smtClean="0"/>
              <a:t>12/7/2023</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359765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E7172118-0C39-4EB5-BDE5-0923183FEB2A}" type="datetime1">
              <a:rPr lang="en-US" smtClean="0"/>
              <a:t>12/7/2023</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7679810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Solid Dark)">
    <p:bg>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E7969998-D68D-4B5F-9928-7D718DBDDFF2}" type="datetime1">
              <a:rPr lang="en-US" smtClean="0"/>
              <a:t>12/7/2023</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230257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Solid Lt Gray)">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2"/>
          </p:nvPr>
        </p:nvSpPr>
        <p:spPr>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E8684BA5-1A36-4511-B965-B10B21CE45EA}" type="datetime1">
              <a:rPr lang="en-US" smtClean="0"/>
              <a:t>12/7/2023</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0" name="Slide Number Placeholder 5"/>
          <p:cNvSpPr>
            <a:spLocks noGrp="1"/>
          </p:cNvSpPr>
          <p:nvPr>
            <p:ph type="sldNum" sz="quarter" idx="4"/>
          </p:nvPr>
        </p:nvSpPr>
        <p:spPr>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8248708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1" name="Content Placeholder 4"/>
          <p:cNvSpPr>
            <a:spLocks noGrp="1"/>
          </p:cNvSpPr>
          <p:nvPr>
            <p:ph sz="quarter" idx="10"/>
          </p:nvPr>
        </p:nvSpPr>
        <p:spPr>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Picture Placeholder 2"/>
          <p:cNvSpPr>
            <a:spLocks noGrp="1"/>
          </p:cNvSpPr>
          <p:nvPr>
            <p:ph type="pic" sz="quarter" idx="13"/>
          </p:nvPr>
        </p:nvSpPr>
        <p:spPr>
          <a:xfrm>
            <a:off x="7653566" y="1364826"/>
            <a:ext cx="4538434" cy="4538434"/>
          </a:xfrm>
        </p:spPr>
        <p:txBody>
          <a:bodyPr/>
          <a:lstStyle>
            <a:lvl1pPr>
              <a:buClr>
                <a:schemeClr val="accent2"/>
              </a:buClr>
              <a:defRPr>
                <a:solidFill>
                  <a:schemeClr val="bg1"/>
                </a:solidFill>
              </a:defRPr>
            </a:lvl1pPr>
          </a:lstStyle>
          <a:p>
            <a:endParaRPr lang="en-US" dirty="0"/>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3DD6ED83-7D77-4C39-9421-22C900A84C7B}" type="datetime1">
              <a:rPr lang="en-US" smtClean="0"/>
              <a:t>12/7/2023</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5389878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le and Content (Solid Dark)">
    <p:bg>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0" name="Content Placeholder 4"/>
          <p:cNvSpPr>
            <a:spLocks noGrp="1"/>
          </p:cNvSpPr>
          <p:nvPr>
            <p:ph sz="quarter" idx="10"/>
          </p:nvPr>
        </p:nvSpPr>
        <p:spPr>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2"/>
          <p:cNvSpPr>
            <a:spLocks noGrp="1"/>
          </p:cNvSpPr>
          <p:nvPr>
            <p:ph type="pic" sz="quarter" idx="13"/>
          </p:nvPr>
        </p:nvSpPr>
        <p:spPr>
          <a:xfrm>
            <a:off x="7653566" y="1364826"/>
            <a:ext cx="4538434" cy="4538434"/>
          </a:xfrm>
        </p:spPr>
        <p:txBody>
          <a:bodyPr/>
          <a:lstStyle>
            <a:lvl1pPr>
              <a:buClr>
                <a:schemeClr val="accent2"/>
              </a:buClr>
              <a:defRPr>
                <a:solidFill>
                  <a:schemeClr val="bg1"/>
                </a:solidFill>
              </a:defRPr>
            </a:lvl1pPr>
          </a:lstStyle>
          <a:p>
            <a:endParaRPr lang="en-US" dirty="0"/>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ED1D45E9-3840-425A-AFB9-2F33C1398E02}" type="datetime1">
              <a:rPr lang="en-US" smtClean="0"/>
              <a:t>12/7/2023</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6945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and Content (Solid Lt Gray)">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7" name="Content Placeholder 4"/>
          <p:cNvSpPr>
            <a:spLocks noGrp="1"/>
          </p:cNvSpPr>
          <p:nvPr>
            <p:ph sz="quarter" idx="10"/>
          </p:nvPr>
        </p:nvSpPr>
        <p:spPr>
          <a:xfrm>
            <a:off x="838200" y="1366345"/>
            <a:ext cx="6234953" cy="4788393"/>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2"/>
          <p:cNvSpPr>
            <a:spLocks noGrp="1"/>
          </p:cNvSpPr>
          <p:nvPr>
            <p:ph type="pic" sz="quarter" idx="13"/>
          </p:nvPr>
        </p:nvSpPr>
        <p:spPr>
          <a:xfrm>
            <a:off x="7653566" y="1364826"/>
            <a:ext cx="4538434" cy="4538434"/>
          </a:xfrm>
        </p:spPr>
        <p:txBody>
          <a:bodyPr/>
          <a:lstStyle>
            <a:lvl1pPr>
              <a:buClr>
                <a:schemeClr val="tx1"/>
              </a:buClr>
              <a:defRPr>
                <a:solidFill>
                  <a:schemeClr val="tx1"/>
                </a:solidFill>
              </a:defRPr>
            </a:lvl1pPr>
          </a:lstStyle>
          <a:p>
            <a:endParaRPr lang="en-US" dirty="0"/>
          </a:p>
        </p:txBody>
      </p:sp>
      <p:sp>
        <p:nvSpPr>
          <p:cNvPr id="9" name="Date Placeholder 3"/>
          <p:cNvSpPr>
            <a:spLocks noGrp="1"/>
          </p:cNvSpPr>
          <p:nvPr>
            <p:ph type="dt" sz="half" idx="2"/>
          </p:nvPr>
        </p:nvSpPr>
        <p:spPr>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C92A49D2-51EF-4A93-819D-C6B8D6119C62}" type="datetime1">
              <a:rPr lang="en-US" smtClean="0"/>
              <a:t>12/7/2023</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0" name="Slide Number Placeholder 5"/>
          <p:cNvSpPr>
            <a:spLocks noGrp="1"/>
          </p:cNvSpPr>
          <p:nvPr>
            <p:ph type="sldNum" sz="quarter" idx="4"/>
          </p:nvPr>
        </p:nvSpPr>
        <p:spPr>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9864900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m Page (4 Up)">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2"/>
          <p:cNvSpPr>
            <a:spLocks noGrp="1"/>
          </p:cNvSpPr>
          <p:nvPr>
            <p:ph type="pic" sz="quarter" idx="13" hasCustomPrompt="1"/>
          </p:nvPr>
        </p:nvSpPr>
        <p:spPr>
          <a:xfrm>
            <a:off x="806332" y="1981899"/>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a:xfrm>
            <a:off x="581719"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2"/>
          <p:cNvSpPr>
            <a:spLocks noGrp="1"/>
          </p:cNvSpPr>
          <p:nvPr>
            <p:ph type="pic" sz="quarter" idx="16" hasCustomPrompt="1"/>
          </p:nvPr>
        </p:nvSpPr>
        <p:spPr>
          <a:xfrm>
            <a:off x="3646176"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a:xfrm>
            <a:off x="3421563"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2"/>
          <p:cNvSpPr>
            <a:spLocks noGrp="1"/>
          </p:cNvSpPr>
          <p:nvPr>
            <p:ph type="pic" sz="quarter" idx="18" hasCustomPrompt="1"/>
          </p:nvPr>
        </p:nvSpPr>
        <p:spPr>
          <a:xfrm>
            <a:off x="6486020"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a:xfrm>
            <a:off x="6261407"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4" name="Picture Placeholder 2"/>
          <p:cNvSpPr>
            <a:spLocks noGrp="1"/>
          </p:cNvSpPr>
          <p:nvPr>
            <p:ph type="pic" sz="quarter" idx="20" hasCustomPrompt="1"/>
          </p:nvPr>
        </p:nvSpPr>
        <p:spPr>
          <a:xfrm>
            <a:off x="9325864"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21" hasCustomPrompt="1"/>
          </p:nvPr>
        </p:nvSpPr>
        <p:spPr>
          <a:xfrm>
            <a:off x="9101251" y="4341161"/>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3" name="Date Placeholder 2"/>
          <p:cNvSpPr>
            <a:spLocks noGrp="1"/>
          </p:cNvSpPr>
          <p:nvPr>
            <p:ph type="dt" sz="half" idx="10"/>
          </p:nvPr>
        </p:nvSpPr>
        <p:spPr/>
        <p:txBody>
          <a:bodyPr/>
          <a:lstStyle/>
          <a:p>
            <a:fld id="{4AC54EF4-C34B-4AE4-B08E-EAAB2E4D3C35}" type="datetime1">
              <a:rPr lang="en-US" smtClean="0"/>
              <a:t>12/7/2023</a:t>
            </a:fld>
            <a:endParaRPr lang="en-US" dirty="0"/>
          </a:p>
        </p:txBody>
      </p:sp>
      <p:sp>
        <p:nvSpPr>
          <p:cNvPr id="1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32780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Logo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4188564"/>
            <a:ext cx="12192000" cy="1199223"/>
          </a:xfrm>
          <a:solidFill>
            <a:schemeClr val="accent1"/>
          </a:solidFill>
        </p:spPr>
        <p:txBody>
          <a:bodyPr wrap="square" lIns="182880" tIns="91440" rIns="182880" bIns="91440" spcCol="0" anchor="ctr">
            <a:normAutofit/>
          </a:bodyPr>
          <a:lstStyle>
            <a:lvl1pPr algn="ctr">
              <a:lnSpc>
                <a:spcPct val="90000"/>
              </a:lnSpc>
              <a:defRPr sz="3600" baseline="0">
                <a:solidFill>
                  <a:schemeClr val="bg1"/>
                </a:solidFill>
              </a:defRPr>
            </a:lvl1pPr>
          </a:lstStyle>
          <a:p>
            <a:r>
              <a:rPr lang="en-US" dirty="0"/>
              <a:t>Click to enter the slideshow title</a:t>
            </a:r>
          </a:p>
        </p:txBody>
      </p:sp>
      <p:sp>
        <p:nvSpPr>
          <p:cNvPr id="3" name="Rectangle 2"/>
          <p:cNvSpPr/>
          <p:nvPr userDrawn="1"/>
        </p:nvSpPr>
        <p:spPr>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644884"/>
            <a:ext cx="6587067" cy="903062"/>
          </a:xfrm>
        </p:spPr>
        <p:txBody>
          <a:bodyPr>
            <a:normAutofit/>
          </a:bodyPr>
          <a:lstStyle>
            <a:lvl1pPr marL="0" indent="0" algn="ctr">
              <a:spcBef>
                <a:spcPts val="0"/>
              </a:spcBef>
              <a:spcAft>
                <a:spcPts val="1000"/>
              </a:spcAft>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sp>
        <p:nvSpPr>
          <p:cNvPr id="18" name="Date Placeholder 17"/>
          <p:cNvSpPr>
            <a:spLocks noGrp="1"/>
          </p:cNvSpPr>
          <p:nvPr>
            <p:ph type="dt" sz="half" idx="15"/>
          </p:nvPr>
        </p:nvSpPr>
        <p:spPr/>
        <p:txBody>
          <a:bodyPr/>
          <a:lstStyle/>
          <a:p>
            <a:fld id="{4078D45E-12FA-446F-A1E1-C777F46A83FB}" type="datetime1">
              <a:rPr lang="en-US" smtClean="0"/>
              <a:t>12/7/2023</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9" name="Slide Number Placeholder 18"/>
          <p:cNvSpPr>
            <a:spLocks noGrp="1"/>
          </p:cNvSpPr>
          <p:nvPr>
            <p:ph type="sldNum" sz="quarter" idx="16"/>
          </p:nvPr>
        </p:nvSpPr>
        <p:spPr/>
        <p:txBody>
          <a:bodyPr/>
          <a:lstStyle/>
          <a:p>
            <a:fld id="{48F63A3B-78C7-47BE-AE5E-E10140E04643}" type="slidenum">
              <a:rPr lang="en-US" smtClean="0"/>
              <a:pPr/>
              <a:t>‹#›</a:t>
            </a:fld>
            <a:endParaRPr lang="en-US" dirty="0"/>
          </a:p>
        </p:txBody>
      </p:sp>
      <p:pic>
        <p:nvPicPr>
          <p:cNvPr id="4" name="MN.IT Services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72377" y="1746254"/>
            <a:ext cx="5447246" cy="838875"/>
          </a:xfrm>
          <a:prstGeom prst="rect">
            <a:avLst/>
          </a:prstGeom>
        </p:spPr>
      </p:pic>
    </p:spTree>
    <p:extLst>
      <p:ext uri="{BB962C8B-B14F-4D97-AF65-F5344CB8AC3E}">
        <p14:creationId xmlns:p14="http://schemas.microsoft.com/office/powerpoint/2010/main" val="33681191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am Page (3 Up)">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rgbClr val="003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2"/>
          <p:cNvSpPr>
            <a:spLocks noGrp="1"/>
          </p:cNvSpPr>
          <p:nvPr>
            <p:ph type="pic" sz="quarter" idx="13" hasCustomPrompt="1"/>
          </p:nvPr>
        </p:nvSpPr>
        <p:spPr>
          <a:xfrm>
            <a:off x="1572814" y="1964392"/>
            <a:ext cx="2332190" cy="2332190"/>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a:xfrm>
            <a:off x="146922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2"/>
          <p:cNvSpPr>
            <a:spLocks noGrp="1"/>
          </p:cNvSpPr>
          <p:nvPr>
            <p:ph type="pic" sz="quarter" idx="16" hasCustomPrompt="1"/>
          </p:nvPr>
        </p:nvSpPr>
        <p:spPr>
          <a:xfrm>
            <a:off x="482454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a:xfrm>
            <a:off x="471223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2"/>
          <p:cNvSpPr>
            <a:spLocks noGrp="1"/>
          </p:cNvSpPr>
          <p:nvPr>
            <p:ph type="pic" sz="quarter" idx="18" hasCustomPrompt="1"/>
          </p:nvPr>
        </p:nvSpPr>
        <p:spPr>
          <a:xfrm>
            <a:off x="806755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a:xfrm>
            <a:off x="795524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3" name="Date Placeholder 2"/>
          <p:cNvSpPr>
            <a:spLocks noGrp="1"/>
          </p:cNvSpPr>
          <p:nvPr>
            <p:ph type="dt" sz="half" idx="10"/>
          </p:nvPr>
        </p:nvSpPr>
        <p:spPr/>
        <p:txBody>
          <a:bodyPr/>
          <a:lstStyle/>
          <a:p>
            <a:fld id="{EF623932-C5AC-457B-9246-F795473F89ED}" type="datetime1">
              <a:rPr lang="en-US" smtClean="0"/>
              <a:t>12/7/2023</a:t>
            </a:fld>
            <a:endParaRPr lang="en-US" dirty="0"/>
          </a:p>
        </p:txBody>
      </p:sp>
      <p:sp>
        <p:nvSpPr>
          <p:cNvPr id="1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9608245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am Page 4-Up White Vertical">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rgbClr val="003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6" name="Picture Placeholder 2"/>
          <p:cNvSpPr>
            <a:spLocks noGrp="1"/>
          </p:cNvSpPr>
          <p:nvPr>
            <p:ph type="pic" sz="quarter" idx="13" hasCustomPrompt="1"/>
          </p:nvPr>
        </p:nvSpPr>
        <p:spPr>
          <a:xfrm>
            <a:off x="806332" y="1981899"/>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a:xfrm>
            <a:off x="581719" y="4345146"/>
            <a:ext cx="2542477" cy="1623853"/>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0" name="Picture Placeholder 2"/>
          <p:cNvSpPr>
            <a:spLocks noGrp="1"/>
          </p:cNvSpPr>
          <p:nvPr>
            <p:ph type="pic" sz="quarter" idx="16" hasCustomPrompt="1"/>
          </p:nvPr>
        </p:nvSpPr>
        <p:spPr>
          <a:xfrm>
            <a:off x="3646176"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a:xfrm>
            <a:off x="3421563"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2" name="Picture Placeholder 2"/>
          <p:cNvSpPr>
            <a:spLocks noGrp="1"/>
          </p:cNvSpPr>
          <p:nvPr>
            <p:ph type="pic" sz="quarter" idx="18" hasCustomPrompt="1"/>
          </p:nvPr>
        </p:nvSpPr>
        <p:spPr>
          <a:xfrm>
            <a:off x="6486020"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a:xfrm>
            <a:off x="6261407"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4" name="Picture Placeholder 2"/>
          <p:cNvSpPr>
            <a:spLocks noGrp="1"/>
          </p:cNvSpPr>
          <p:nvPr>
            <p:ph type="pic" sz="quarter" idx="20" hasCustomPrompt="1"/>
          </p:nvPr>
        </p:nvSpPr>
        <p:spPr>
          <a:xfrm>
            <a:off x="9325864"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21" hasCustomPrompt="1"/>
          </p:nvPr>
        </p:nvSpPr>
        <p:spPr>
          <a:xfrm>
            <a:off x="9101251" y="4341161"/>
            <a:ext cx="2542477" cy="1627838"/>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3" name="Date Placeholder 2"/>
          <p:cNvSpPr>
            <a:spLocks noGrp="1"/>
          </p:cNvSpPr>
          <p:nvPr>
            <p:ph type="dt" sz="half" idx="10"/>
          </p:nvPr>
        </p:nvSpPr>
        <p:spPr/>
        <p:txBody>
          <a:bodyPr/>
          <a:lstStyle/>
          <a:p>
            <a:fld id="{F5C46BAB-6F87-4580-9768-51E11A2B68D1}" type="datetime1">
              <a:rPr lang="en-US" smtClean="0"/>
              <a:t>12/7/2023</a:t>
            </a:fld>
            <a:endParaRPr lang="en-US" dirty="0"/>
          </a:p>
        </p:txBody>
      </p:sp>
      <p:sp>
        <p:nvSpPr>
          <p:cNvPr id="2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
        <p:nvSpPr>
          <p:cNvPr id="19" name="Rectangle 18"/>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7236465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am Page 4-Up Gray BG Horizontal">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Picture Placeholder 2"/>
          <p:cNvSpPr>
            <a:spLocks noGrp="1"/>
          </p:cNvSpPr>
          <p:nvPr>
            <p:ph type="pic" sz="quarter" idx="13" hasCustomPrompt="1"/>
          </p:nvPr>
        </p:nvSpPr>
        <p:spPr>
          <a:xfrm>
            <a:off x="806332"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4" name="Text Placeholder 3"/>
          <p:cNvSpPr>
            <a:spLocks noGrp="1"/>
          </p:cNvSpPr>
          <p:nvPr>
            <p:ph type="body" sz="quarter" idx="16"/>
          </p:nvPr>
        </p:nvSpPr>
        <p:spPr>
          <a:xfrm>
            <a:off x="2876550"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23" name="Picture Placeholder 2"/>
          <p:cNvSpPr>
            <a:spLocks noGrp="1"/>
          </p:cNvSpPr>
          <p:nvPr>
            <p:ph type="pic" sz="quarter" idx="14" hasCustomPrompt="1"/>
          </p:nvPr>
        </p:nvSpPr>
        <p:spPr>
          <a:xfrm>
            <a:off x="806331"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4" name="Text Placeholder 3"/>
          <p:cNvSpPr>
            <a:spLocks noGrp="1"/>
          </p:cNvSpPr>
          <p:nvPr>
            <p:ph type="body" sz="quarter" idx="15"/>
          </p:nvPr>
        </p:nvSpPr>
        <p:spPr>
          <a:xfrm>
            <a:off x="2876550" y="3939361"/>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25" name="Picture Placeholder 2"/>
          <p:cNvSpPr>
            <a:spLocks noGrp="1"/>
          </p:cNvSpPr>
          <p:nvPr>
            <p:ph type="pic" sz="quarter" idx="17" hasCustomPrompt="1"/>
          </p:nvPr>
        </p:nvSpPr>
        <p:spPr>
          <a:xfrm>
            <a:off x="6199805"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6" name="Text Placeholder 3"/>
          <p:cNvSpPr>
            <a:spLocks noGrp="1"/>
          </p:cNvSpPr>
          <p:nvPr>
            <p:ph type="body" sz="quarter" idx="18"/>
          </p:nvPr>
        </p:nvSpPr>
        <p:spPr>
          <a:xfrm>
            <a:off x="8270023"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27" name="Picture Placeholder 2"/>
          <p:cNvSpPr>
            <a:spLocks noGrp="1"/>
          </p:cNvSpPr>
          <p:nvPr>
            <p:ph type="pic" sz="quarter" idx="19" hasCustomPrompt="1"/>
          </p:nvPr>
        </p:nvSpPr>
        <p:spPr>
          <a:xfrm>
            <a:off x="6199805"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8" name="Text Placeholder 3"/>
          <p:cNvSpPr>
            <a:spLocks noGrp="1"/>
          </p:cNvSpPr>
          <p:nvPr>
            <p:ph type="body" sz="quarter" idx="20"/>
          </p:nvPr>
        </p:nvSpPr>
        <p:spPr>
          <a:xfrm>
            <a:off x="8270023" y="3939360"/>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3" name="Date Placeholder 2"/>
          <p:cNvSpPr>
            <a:spLocks noGrp="1"/>
          </p:cNvSpPr>
          <p:nvPr>
            <p:ph type="dt" sz="half" idx="10"/>
          </p:nvPr>
        </p:nvSpPr>
        <p:spPr/>
        <p:txBody>
          <a:bodyPr/>
          <a:lstStyle/>
          <a:p>
            <a:fld id="{6E4B787D-1722-47D8-8646-673554D12C7E}" type="datetime1">
              <a:rPr lang="en-US" smtClean="0"/>
              <a:t>12/7/2023</a:t>
            </a:fld>
            <a:endParaRPr lang="en-US" dirty="0"/>
          </a:p>
        </p:txBody>
      </p:sp>
      <p:sp>
        <p:nvSpPr>
          <p:cNvPr id="2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2632564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am Page 4 Up White BG Horizontal">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2" name="Picture Placeholder 2"/>
          <p:cNvSpPr>
            <a:spLocks noGrp="1"/>
          </p:cNvSpPr>
          <p:nvPr>
            <p:ph type="pic" sz="quarter" idx="13" hasCustomPrompt="1"/>
          </p:nvPr>
        </p:nvSpPr>
        <p:spPr>
          <a:xfrm>
            <a:off x="806332"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16"/>
          </p:nvPr>
        </p:nvSpPr>
        <p:spPr>
          <a:xfrm>
            <a:off x="2876550"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3" name="Picture Placeholder 2"/>
          <p:cNvSpPr>
            <a:spLocks noGrp="1"/>
          </p:cNvSpPr>
          <p:nvPr>
            <p:ph type="pic" sz="quarter" idx="14" hasCustomPrompt="1"/>
          </p:nvPr>
        </p:nvSpPr>
        <p:spPr>
          <a:xfrm>
            <a:off x="806331"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4" name="Text Placeholder 3"/>
          <p:cNvSpPr>
            <a:spLocks noGrp="1"/>
          </p:cNvSpPr>
          <p:nvPr>
            <p:ph type="body" sz="quarter" idx="15"/>
          </p:nvPr>
        </p:nvSpPr>
        <p:spPr>
          <a:xfrm>
            <a:off x="2876550" y="3939361"/>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6" name="Picture Placeholder 2"/>
          <p:cNvSpPr>
            <a:spLocks noGrp="1"/>
          </p:cNvSpPr>
          <p:nvPr>
            <p:ph type="pic" sz="quarter" idx="17" hasCustomPrompt="1"/>
          </p:nvPr>
        </p:nvSpPr>
        <p:spPr>
          <a:xfrm>
            <a:off x="6199805"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7" name="Text Placeholder 3"/>
          <p:cNvSpPr>
            <a:spLocks noGrp="1"/>
          </p:cNvSpPr>
          <p:nvPr>
            <p:ph type="body" sz="quarter" idx="18"/>
          </p:nvPr>
        </p:nvSpPr>
        <p:spPr>
          <a:xfrm>
            <a:off x="8270023"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8" name="Picture Placeholder 2"/>
          <p:cNvSpPr>
            <a:spLocks noGrp="1"/>
          </p:cNvSpPr>
          <p:nvPr>
            <p:ph type="pic" sz="quarter" idx="19" hasCustomPrompt="1"/>
          </p:nvPr>
        </p:nvSpPr>
        <p:spPr>
          <a:xfrm>
            <a:off x="6199805"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9" name="Text Placeholder 3"/>
          <p:cNvSpPr>
            <a:spLocks noGrp="1"/>
          </p:cNvSpPr>
          <p:nvPr>
            <p:ph type="body" sz="quarter" idx="20"/>
          </p:nvPr>
        </p:nvSpPr>
        <p:spPr>
          <a:xfrm>
            <a:off x="8270023" y="393936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4" name="Date Placeholder 3"/>
          <p:cNvSpPr>
            <a:spLocks noGrp="1"/>
          </p:cNvSpPr>
          <p:nvPr>
            <p:ph type="dt" sz="half" idx="10"/>
          </p:nvPr>
        </p:nvSpPr>
        <p:spPr/>
        <p:txBody>
          <a:bodyPr/>
          <a:lstStyle/>
          <a:p>
            <a:fld id="{EBE4D8BD-C48B-47CE-9835-F17CBBDBDAF9}" type="datetime1">
              <a:rPr lang="en-US" smtClean="0"/>
              <a:t>12/7/2023</a:t>
            </a:fld>
            <a:endParaRPr lang="en-US" dirty="0"/>
          </a:p>
        </p:txBody>
      </p:sp>
      <p:sp>
        <p:nvSpPr>
          <p:cNvPr id="2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8" name="Rectangle 7"/>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4020693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am Page Duo Gray Horizontal">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Picture Placeholder 2"/>
          <p:cNvSpPr>
            <a:spLocks noGrp="1"/>
          </p:cNvSpPr>
          <p:nvPr>
            <p:ph type="pic" sz="quarter" idx="13" hasCustomPrompt="1"/>
          </p:nvPr>
        </p:nvSpPr>
        <p:spPr>
          <a:xfrm>
            <a:off x="806332"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4" name="Text Placeholder 3"/>
          <p:cNvSpPr>
            <a:spLocks noGrp="1"/>
          </p:cNvSpPr>
          <p:nvPr>
            <p:ph type="body" sz="quarter" idx="16"/>
          </p:nvPr>
        </p:nvSpPr>
        <p:spPr>
          <a:xfrm>
            <a:off x="2876550"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25" name="Picture Placeholder 2"/>
          <p:cNvSpPr>
            <a:spLocks noGrp="1"/>
          </p:cNvSpPr>
          <p:nvPr>
            <p:ph type="pic" sz="quarter" idx="17" hasCustomPrompt="1"/>
          </p:nvPr>
        </p:nvSpPr>
        <p:spPr>
          <a:xfrm>
            <a:off x="6199805"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6" name="Text Placeholder 3"/>
          <p:cNvSpPr>
            <a:spLocks noGrp="1"/>
          </p:cNvSpPr>
          <p:nvPr>
            <p:ph type="body" sz="quarter" idx="18"/>
          </p:nvPr>
        </p:nvSpPr>
        <p:spPr>
          <a:xfrm>
            <a:off x="8270023"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3" name="Date Placeholder 2"/>
          <p:cNvSpPr>
            <a:spLocks noGrp="1"/>
          </p:cNvSpPr>
          <p:nvPr>
            <p:ph type="dt" sz="half" idx="10"/>
          </p:nvPr>
        </p:nvSpPr>
        <p:spPr/>
        <p:txBody>
          <a:bodyPr/>
          <a:lstStyle/>
          <a:p>
            <a:fld id="{38CC0471-EE50-42C3-8E07-46BCA8C0DA17}" type="datetime1">
              <a:rPr lang="en-US" smtClean="0"/>
              <a:t>12/7/2023</a:t>
            </a:fld>
            <a:endParaRPr lang="en-US" dirty="0"/>
          </a:p>
        </p:txBody>
      </p:sp>
      <p:sp>
        <p:nvSpPr>
          <p:cNvPr id="2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4345329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am Page 2 Up White BG Horizontal">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2" name="Picture Placeholder 2"/>
          <p:cNvSpPr>
            <a:spLocks noGrp="1"/>
          </p:cNvSpPr>
          <p:nvPr>
            <p:ph type="pic" sz="quarter" idx="13" hasCustomPrompt="1"/>
          </p:nvPr>
        </p:nvSpPr>
        <p:spPr>
          <a:xfrm>
            <a:off x="806332" y="2800328"/>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16"/>
          </p:nvPr>
        </p:nvSpPr>
        <p:spPr>
          <a:xfrm>
            <a:off x="2876550" y="2800329"/>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6" name="Picture Placeholder 2"/>
          <p:cNvSpPr>
            <a:spLocks noGrp="1"/>
          </p:cNvSpPr>
          <p:nvPr>
            <p:ph type="pic" sz="quarter" idx="17" hasCustomPrompt="1"/>
          </p:nvPr>
        </p:nvSpPr>
        <p:spPr>
          <a:xfrm>
            <a:off x="6199805" y="2800328"/>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7" name="Text Placeholder 3"/>
          <p:cNvSpPr>
            <a:spLocks noGrp="1"/>
          </p:cNvSpPr>
          <p:nvPr>
            <p:ph type="body" sz="quarter" idx="18"/>
          </p:nvPr>
        </p:nvSpPr>
        <p:spPr>
          <a:xfrm>
            <a:off x="8270023" y="2800329"/>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4" name="Date Placeholder 3"/>
          <p:cNvSpPr>
            <a:spLocks noGrp="1"/>
          </p:cNvSpPr>
          <p:nvPr>
            <p:ph type="dt" sz="half" idx="10"/>
          </p:nvPr>
        </p:nvSpPr>
        <p:spPr/>
        <p:txBody>
          <a:bodyPr/>
          <a:lstStyle/>
          <a:p>
            <a:fld id="{06B5FA2C-F2F1-4C14-8EFB-30D5A98C90D4}" type="datetime1">
              <a:rPr lang="en-US" smtClean="0"/>
              <a:t>12/7/2023</a:t>
            </a:fld>
            <a:endParaRPr lang="en-US" dirty="0"/>
          </a:p>
        </p:txBody>
      </p:sp>
      <p:sp>
        <p:nvSpPr>
          <p:cNvPr id="2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8" name="Rectangle 7"/>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9228129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ig Image - Red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a:xfrm>
            <a:off x="0" y="2"/>
            <a:ext cx="12192000" cy="6857998"/>
          </a:xfrm>
        </p:spPr>
        <p:txBody>
          <a:bodyPr/>
          <a:lstStyle/>
          <a:p>
            <a:r>
              <a:rPr lang="en-US"/>
              <a:t>Click icon to add picture</a:t>
            </a:r>
          </a:p>
        </p:txBody>
      </p:sp>
      <p:sp>
        <p:nvSpPr>
          <p:cNvPr id="9" name="Title 1"/>
          <p:cNvSpPr>
            <a:spLocks noGrp="1"/>
          </p:cNvSpPr>
          <p:nvPr>
            <p:ph type="title" hasCustomPrompt="1"/>
          </p:nvPr>
        </p:nvSpPr>
        <p:spPr>
          <a:xfrm>
            <a:off x="1" y="5638801"/>
            <a:ext cx="12192000" cy="1219200"/>
          </a:xfrm>
          <a:solidFill>
            <a:srgbClr val="003865">
              <a:alpha val="87843"/>
            </a:srgbClr>
          </a:solidFill>
        </p:spPr>
        <p:txBody>
          <a:bodyPr>
            <a:normAutofit/>
          </a:bodyPr>
          <a:lstStyle>
            <a:lvl1pPr algn="ctr">
              <a:defRPr sz="3600">
                <a:solidFill>
                  <a:schemeClr val="bg1"/>
                </a:solidFill>
              </a:defRPr>
            </a:lvl1pPr>
          </a:lstStyle>
          <a:p>
            <a:r>
              <a:rPr lang="en-US" dirty="0"/>
              <a:t>Click to edit title</a:t>
            </a:r>
          </a:p>
        </p:txBody>
      </p:sp>
      <p:sp>
        <p:nvSpPr>
          <p:cNvPr id="6" name="Date Placeholder 3"/>
          <p:cNvSpPr>
            <a:spLocks noGrp="1"/>
          </p:cNvSpPr>
          <p:nvPr>
            <p:ph type="dt" sz="half" idx="11"/>
          </p:nvPr>
        </p:nvSpPr>
        <p:spPr>
          <a:xfrm>
            <a:off x="838200" y="6356350"/>
            <a:ext cx="1358590" cy="365125"/>
          </a:xfrm>
        </p:spPr>
        <p:txBody>
          <a:bodyPr/>
          <a:lstStyle/>
          <a:p>
            <a:fld id="{1C5B25ED-E92B-49FE-9FDF-3D2A221C39C0}" type="datetime1">
              <a:rPr lang="en-US" smtClean="0"/>
              <a:t>12/7/2023</a:t>
            </a:fld>
            <a:endParaRPr lang="en-US" dirty="0"/>
          </a:p>
        </p:txBody>
      </p:sp>
      <p:sp>
        <p:nvSpPr>
          <p:cNvPr id="8"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2"/>
                </a:solidFill>
              </a:rPr>
              <a:t>|</a:t>
            </a:r>
            <a:r>
              <a:rPr lang="en-US"/>
              <a:t> mn.gov/websiteurl</a:t>
            </a:r>
            <a:endParaRPr lang="en-US" dirty="0"/>
          </a:p>
        </p:txBody>
      </p:sp>
      <p:sp>
        <p:nvSpPr>
          <p:cNvPr id="7" name="Slide Number Placeholder 5"/>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451126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ig Image - Black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a:xfrm>
            <a:off x="0" y="2"/>
            <a:ext cx="12192000" cy="6857999"/>
          </a:xfrm>
        </p:spPr>
        <p:txBody>
          <a:bodyPr/>
          <a:lstStyle/>
          <a:p>
            <a:r>
              <a:rPr lang="en-US"/>
              <a:t>Click icon to add picture</a:t>
            </a:r>
          </a:p>
        </p:txBody>
      </p:sp>
      <p:sp>
        <p:nvSpPr>
          <p:cNvPr id="9" name="Title 1"/>
          <p:cNvSpPr>
            <a:spLocks noGrp="1"/>
          </p:cNvSpPr>
          <p:nvPr>
            <p:ph type="title" hasCustomPrompt="1"/>
          </p:nvPr>
        </p:nvSpPr>
        <p:spPr>
          <a:xfrm>
            <a:off x="1" y="5638801"/>
            <a:ext cx="12192000" cy="1219200"/>
          </a:xfrm>
          <a:solidFill>
            <a:srgbClr val="0D0D0D">
              <a:alpha val="87843"/>
            </a:srgbClr>
          </a:solidFill>
        </p:spPr>
        <p:txBody>
          <a:bodyPr>
            <a:normAutofit/>
          </a:bodyPr>
          <a:lstStyle>
            <a:lvl1pPr algn="ctr">
              <a:defRPr sz="3600">
                <a:solidFill>
                  <a:schemeClr val="bg1"/>
                </a:solidFill>
              </a:defRPr>
            </a:lvl1pPr>
          </a:lstStyle>
          <a:p>
            <a:r>
              <a:rPr lang="en-US" dirty="0"/>
              <a:t>Click to edit title</a:t>
            </a:r>
          </a:p>
        </p:txBody>
      </p:sp>
      <p:sp>
        <p:nvSpPr>
          <p:cNvPr id="6" name="Date Placeholder 3"/>
          <p:cNvSpPr>
            <a:spLocks noGrp="1"/>
          </p:cNvSpPr>
          <p:nvPr>
            <p:ph type="dt" sz="half" idx="11"/>
          </p:nvPr>
        </p:nvSpPr>
        <p:spPr>
          <a:xfrm>
            <a:off x="838200" y="6356350"/>
            <a:ext cx="1358590" cy="365125"/>
          </a:xfrm>
        </p:spPr>
        <p:txBody>
          <a:bodyPr/>
          <a:lstStyle>
            <a:lvl1pPr>
              <a:defRPr>
                <a:solidFill>
                  <a:schemeClr val="bg1"/>
                </a:solidFill>
              </a:defRPr>
            </a:lvl1pPr>
          </a:lstStyle>
          <a:p>
            <a:fld id="{81EB4385-0EC4-4422-9C2F-9D4EFF27EC21}" type="datetime1">
              <a:rPr lang="en-US" smtClean="0"/>
              <a:t>12/7/2023</a:t>
            </a:fld>
            <a:endParaRPr lang="en-US" dirty="0"/>
          </a:p>
        </p:txBody>
      </p:sp>
      <p:sp>
        <p:nvSpPr>
          <p:cNvPr id="8"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Here | mn.gov/websiteurl</a:t>
            </a:r>
            <a:endParaRPr lang="en-US" dirty="0"/>
          </a:p>
        </p:txBody>
      </p:sp>
      <p:sp>
        <p:nvSpPr>
          <p:cNvPr id="7" name="Slide Number Placeholder 5"/>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2978873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ig Image - Blue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a:xfrm>
            <a:off x="0" y="2"/>
            <a:ext cx="12192000" cy="6857999"/>
          </a:xfrm>
        </p:spPr>
        <p:txBody>
          <a:bodyPr/>
          <a:lstStyle/>
          <a:p>
            <a:r>
              <a:rPr lang="en-US"/>
              <a:t>Click icon to add picture</a:t>
            </a:r>
          </a:p>
        </p:txBody>
      </p:sp>
      <p:sp>
        <p:nvSpPr>
          <p:cNvPr id="9" name="Title 1"/>
          <p:cNvSpPr>
            <a:spLocks noGrp="1"/>
          </p:cNvSpPr>
          <p:nvPr>
            <p:ph type="title" hasCustomPrompt="1"/>
          </p:nvPr>
        </p:nvSpPr>
        <p:spPr>
          <a:xfrm>
            <a:off x="1" y="5638800"/>
            <a:ext cx="12192000" cy="1219200"/>
          </a:xfrm>
          <a:solidFill>
            <a:srgbClr val="78BE21">
              <a:alpha val="87843"/>
            </a:srgbClr>
          </a:solidFill>
        </p:spPr>
        <p:txBody>
          <a:bodyPr>
            <a:normAutofit/>
          </a:bodyPr>
          <a:lstStyle>
            <a:lvl1pPr algn="ctr">
              <a:defRPr sz="3600">
                <a:solidFill>
                  <a:schemeClr val="tx2"/>
                </a:solidFill>
              </a:defRPr>
            </a:lvl1pPr>
          </a:lstStyle>
          <a:p>
            <a:r>
              <a:rPr lang="en-US" dirty="0"/>
              <a:t>Click to edit title</a:t>
            </a:r>
          </a:p>
        </p:txBody>
      </p:sp>
      <p:sp>
        <p:nvSpPr>
          <p:cNvPr id="8" name="Date Placeholder 3"/>
          <p:cNvSpPr>
            <a:spLocks noGrp="1"/>
          </p:cNvSpPr>
          <p:nvPr>
            <p:ph type="dt" sz="half" idx="11"/>
          </p:nvPr>
        </p:nvSpPr>
        <p:spPr>
          <a:xfrm>
            <a:off x="838200" y="6356350"/>
            <a:ext cx="1358590" cy="365125"/>
          </a:xfrm>
        </p:spPr>
        <p:txBody>
          <a:bodyPr/>
          <a:lstStyle/>
          <a:p>
            <a:fld id="{2589CFF2-E19C-4FD5-9A99-11AC480AB1AA}" type="datetime1">
              <a:rPr lang="en-US" smtClean="0"/>
              <a:t>12/7/2023</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0" name="Slide Number Placeholder 5"/>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6342373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de - Gray Background">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ectangle 11"/>
          <p:cNvSpPr/>
          <p:nvPr userDrawn="1"/>
        </p:nvSpPr>
        <p:spPr>
          <a:xfrm>
            <a:off x="0" y="0"/>
            <a:ext cx="12192000" cy="115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Code Demo (Click to Edit)</a:t>
            </a:r>
          </a:p>
        </p:txBody>
      </p:sp>
      <p:sp>
        <p:nvSpPr>
          <p:cNvPr id="10" name="Table Placeholder 8"/>
          <p:cNvSpPr>
            <a:spLocks noGrp="1"/>
          </p:cNvSpPr>
          <p:nvPr>
            <p:ph type="tbl" sz="quarter" idx="13"/>
          </p:nvPr>
        </p:nvSpPr>
        <p:spPr>
          <a:xfrm>
            <a:off x="2032000" y="2233262"/>
            <a:ext cx="8128000" cy="2966751"/>
          </a:xfrm>
        </p:spPr>
        <p:txBody>
          <a:bodyPr/>
          <a:lstStyle/>
          <a:p>
            <a:endParaRPr lang="en-US"/>
          </a:p>
        </p:txBody>
      </p:sp>
      <p:sp>
        <p:nvSpPr>
          <p:cNvPr id="8" name="Date Placeholder 4"/>
          <p:cNvSpPr>
            <a:spLocks noGrp="1"/>
          </p:cNvSpPr>
          <p:nvPr>
            <p:ph type="dt" sz="half" idx="11"/>
          </p:nvPr>
        </p:nvSpPr>
        <p:spPr>
          <a:xfrm>
            <a:off x="838200" y="6356350"/>
            <a:ext cx="1358590" cy="365125"/>
          </a:xfrm>
        </p:spPr>
        <p:txBody>
          <a:bodyPr/>
          <a:lstStyle/>
          <a:p>
            <a:fld id="{ADB49316-2CBD-43BF-807A-7F7AE574A8D9}" type="datetime1">
              <a:rPr lang="en-US" smtClean="0"/>
              <a:t>12/7/2023</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549061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hoto)">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3477837"/>
            <a:ext cx="12192000" cy="1295182"/>
          </a:xfrm>
          <a:solidFill>
            <a:schemeClr val="accent1"/>
          </a:solidFill>
        </p:spPr>
        <p:txBody>
          <a:bodyPr wrap="square" lIns="182880" tIns="91440" rIns="182880" bIns="91440" anchor="ctr">
            <a:normAutofit/>
          </a:bodyPr>
          <a:lstStyle>
            <a:lvl1pPr algn="ctr">
              <a:defRPr sz="3600">
                <a:solidFill>
                  <a:schemeClr val="bg1"/>
                </a:solidFill>
              </a:defRPr>
            </a:lvl1pPr>
          </a:lstStyle>
          <a:p>
            <a:r>
              <a:rPr lang="en-US" dirty="0"/>
              <a:t>Click to enter the slideshow title</a:t>
            </a:r>
          </a:p>
        </p:txBody>
      </p:sp>
      <p:sp>
        <p:nvSpPr>
          <p:cNvPr id="3" name="Rectangle 2"/>
          <p:cNvSpPr/>
          <p:nvPr userDrawn="1"/>
        </p:nvSpPr>
        <p:spPr>
          <a:xfrm>
            <a:off x="0" y="4773019"/>
            <a:ext cx="12192000" cy="2084981"/>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041204"/>
            <a:ext cx="6587067" cy="1097128"/>
          </a:xfrm>
        </p:spPr>
        <p:txBody>
          <a:bodyPr>
            <a:normAutofit/>
          </a:bodyPr>
          <a:lstStyle>
            <a:lvl1pPr marL="0" indent="0" algn="ctr">
              <a:spcBef>
                <a:spcPts val="0"/>
              </a:spcBef>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sp>
        <p:nvSpPr>
          <p:cNvPr id="9" name="Footer Placeholder 4"/>
          <p:cNvSpPr>
            <a:spLocks noGrp="1"/>
          </p:cNvSpPr>
          <p:nvPr>
            <p:ph type="ftr" sz="quarter" idx="3"/>
          </p:nvPr>
        </p:nvSpPr>
        <p:spPr>
          <a:xfrm>
            <a:off x="6253560" y="6138332"/>
            <a:ext cx="5587647" cy="365125"/>
          </a:xfrm>
          <a:prstGeom prst="rect">
            <a:avLst/>
          </a:prstGeom>
        </p:spPr>
        <p:txBody>
          <a:bodyPr anchor="b"/>
          <a:lstStyle>
            <a:lvl1pPr algn="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Picture Placeholder 5"/>
          <p:cNvSpPr>
            <a:spLocks noGrp="1"/>
          </p:cNvSpPr>
          <p:nvPr>
            <p:ph type="pic" sz="quarter" idx="17"/>
          </p:nvPr>
        </p:nvSpPr>
        <p:spPr>
          <a:xfrm>
            <a:off x="0" y="0"/>
            <a:ext cx="12192000" cy="3380732"/>
          </a:xfrm>
        </p:spPr>
        <p:txBody>
          <a:bodyPr/>
          <a:lstStyle/>
          <a:p>
            <a:endParaRPr lang="en-US" dirty="0"/>
          </a:p>
        </p:txBody>
      </p:sp>
    </p:spTree>
    <p:extLst>
      <p:ext uri="{BB962C8B-B14F-4D97-AF65-F5344CB8AC3E}">
        <p14:creationId xmlns:p14="http://schemas.microsoft.com/office/powerpoint/2010/main" val="17888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Title and Content (Solid Dark)">
    <p:bg>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ectangle 11"/>
          <p:cNvSpPr/>
          <p:nvPr userDrawn="1"/>
        </p:nvSpPr>
        <p:spPr>
          <a:xfrm>
            <a:off x="0" y="0"/>
            <a:ext cx="12192000" cy="115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Code Demo (Click to Edit)</a:t>
            </a:r>
          </a:p>
        </p:txBody>
      </p:sp>
      <p:sp>
        <p:nvSpPr>
          <p:cNvPr id="14" name="Table Placeholder 8"/>
          <p:cNvSpPr>
            <a:spLocks noGrp="1"/>
          </p:cNvSpPr>
          <p:nvPr>
            <p:ph type="tbl" sz="quarter" idx="13"/>
          </p:nvPr>
        </p:nvSpPr>
        <p:spPr>
          <a:xfrm>
            <a:off x="2032000" y="2233262"/>
            <a:ext cx="8128000" cy="2966751"/>
          </a:xfrm>
        </p:spPr>
        <p:txBody>
          <a:bodyPr/>
          <a:lstStyle>
            <a:lvl1pPr>
              <a:buClr>
                <a:schemeClr val="accent2"/>
              </a:buClr>
              <a:defRPr>
                <a:solidFill>
                  <a:schemeClr val="bg1"/>
                </a:solidFill>
              </a:defRPr>
            </a:lvl1pPr>
          </a:lstStyle>
          <a:p>
            <a:endParaRPr lang="en-US" dirty="0"/>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06E319D8-EDE6-4EA7-83F2-A967314CFC65}" type="datetime1">
              <a:rPr lang="en-US" smtClean="0"/>
              <a:t>12/7/2023</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1305128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815897" y="287066"/>
            <a:ext cx="3521927" cy="2734914"/>
          </a:xfrm>
        </p:spPr>
        <p:txBody>
          <a:bodyPr/>
          <a:lstStyle>
            <a:lvl1pPr>
              <a:defRPr b="0">
                <a:solidFill>
                  <a:schemeClr val="accent2"/>
                </a:solidFill>
              </a:defRPr>
            </a:lvl1pPr>
          </a:lstStyle>
          <a:p>
            <a:r>
              <a:rPr lang="en-US" dirty="0"/>
              <a:t>Click to edit title</a:t>
            </a:r>
          </a:p>
        </p:txBody>
      </p:sp>
      <p:sp>
        <p:nvSpPr>
          <p:cNvPr id="15" name="Text Placeholder 3"/>
          <p:cNvSpPr>
            <a:spLocks noGrp="1"/>
          </p:cNvSpPr>
          <p:nvPr>
            <p:ph type="body" sz="quarter" idx="13"/>
          </p:nvPr>
        </p:nvSpPr>
        <p:spPr>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6" name="Picture Placeholder 12" descr="Screenshot"/>
          <p:cNvSpPr>
            <a:spLocks noGrp="1"/>
          </p:cNvSpPr>
          <p:nvPr>
            <p:ph type="pic" sz="quarter" idx="10" hasCustomPrompt="1"/>
          </p:nvPr>
        </p:nvSpPr>
        <p:spPr>
          <a:xfrm>
            <a:off x="4976787" y="1067565"/>
            <a:ext cx="9516215" cy="4850604"/>
          </a:xfrm>
        </p:spPr>
        <p:txBody>
          <a:bodyPr/>
          <a:lstStyle>
            <a:lvl1pPr>
              <a:defRPr/>
            </a:lvl1pPr>
          </a:lstStyle>
          <a:p>
            <a:r>
              <a:rPr lang="en-US" dirty="0"/>
              <a:t>Click icon to insert screenshot</a:t>
            </a:r>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3D841609-499E-45EC-B294-9D3BF5D90CB6}" type="datetime1">
              <a:rPr lang="en-US" smtClean="0"/>
              <a:t>12/7/2023</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7556012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1" name="Text Placeholder 3"/>
          <p:cNvSpPr>
            <a:spLocks noGrp="1"/>
          </p:cNvSpPr>
          <p:nvPr>
            <p:ph type="body" sz="quarter" idx="13"/>
          </p:nvPr>
        </p:nvSpPr>
        <p:spPr>
          <a:xfrm>
            <a:off x="815895" y="1365203"/>
            <a:ext cx="10555696" cy="156718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7" name="Picture Placeholder 12" descr="Screenshot"/>
          <p:cNvSpPr>
            <a:spLocks noGrp="1"/>
          </p:cNvSpPr>
          <p:nvPr>
            <p:ph type="pic" sz="quarter" idx="10" hasCustomPrompt="1"/>
          </p:nvPr>
        </p:nvSpPr>
        <p:spPr>
          <a:xfrm>
            <a:off x="1373459" y="3771871"/>
            <a:ext cx="9287236" cy="4733889"/>
          </a:xfrm>
        </p:spPr>
        <p:txBody>
          <a:bodyPr/>
          <a:lstStyle>
            <a:lvl1pPr>
              <a:defRPr/>
            </a:lvl1pPr>
          </a:lstStyle>
          <a:p>
            <a:r>
              <a:rPr lang="en-US" dirty="0"/>
              <a:t>Click icon to insert screenshot</a:t>
            </a:r>
          </a:p>
        </p:txBody>
      </p:sp>
      <p:sp>
        <p:nvSpPr>
          <p:cNvPr id="6" name="Date Placeholder 3"/>
          <p:cNvSpPr>
            <a:spLocks noGrp="1"/>
          </p:cNvSpPr>
          <p:nvPr>
            <p:ph type="dt" sz="half" idx="14"/>
          </p:nvPr>
        </p:nvSpPr>
        <p:spPr>
          <a:xfrm>
            <a:off x="838200" y="6356350"/>
            <a:ext cx="1358590" cy="365125"/>
          </a:xfrm>
        </p:spPr>
        <p:txBody>
          <a:bodyPr/>
          <a:lstStyle/>
          <a:p>
            <a:fld id="{1EE41321-D5EA-4B35-B6CC-E6EB3977024A}" type="datetime1">
              <a:rPr lang="en-US" smtClean="0"/>
              <a:t>12/7/2023</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8" name="Slide Number Placeholder 5"/>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6399159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creenshot Light Background Horizontal">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815897" y="287066"/>
            <a:ext cx="3521927" cy="2734914"/>
          </a:xfrm>
        </p:spPr>
        <p:txBody>
          <a:bodyPr/>
          <a:lstStyle>
            <a:lvl1pPr>
              <a:defRPr>
                <a:solidFill>
                  <a:schemeClr val="accent1"/>
                </a:solidFill>
              </a:defRPr>
            </a:lvl1pPr>
          </a:lstStyle>
          <a:p>
            <a:r>
              <a:rPr lang="en-US" dirty="0"/>
              <a:t>Click to edit title</a:t>
            </a:r>
          </a:p>
        </p:txBody>
      </p:sp>
      <p:sp>
        <p:nvSpPr>
          <p:cNvPr id="4" name="Text Placeholder 3"/>
          <p:cNvSpPr>
            <a:spLocks noGrp="1"/>
          </p:cNvSpPr>
          <p:nvPr>
            <p:ph type="body" sz="quarter" idx="11"/>
          </p:nvPr>
        </p:nvSpPr>
        <p:spPr>
          <a:xfrm>
            <a:off x="815975" y="3211513"/>
            <a:ext cx="3521849" cy="2475609"/>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3" name="Picture Placeholder 12" descr="Screenshot"/>
          <p:cNvSpPr>
            <a:spLocks noGrp="1"/>
          </p:cNvSpPr>
          <p:nvPr>
            <p:ph type="pic" sz="quarter" idx="10" hasCustomPrompt="1"/>
          </p:nvPr>
        </p:nvSpPr>
        <p:spPr>
          <a:xfrm>
            <a:off x="4976787" y="1067565"/>
            <a:ext cx="9516215" cy="4850604"/>
          </a:xfrm>
        </p:spPr>
        <p:txBody>
          <a:bodyPr/>
          <a:lstStyle>
            <a:lvl1pPr>
              <a:defRPr/>
            </a:lvl1pPr>
          </a:lstStyle>
          <a:p>
            <a:r>
              <a:rPr lang="en-US" dirty="0"/>
              <a:t>Click icon to insert screenshot</a:t>
            </a:r>
          </a:p>
        </p:txBody>
      </p:sp>
      <p:sp>
        <p:nvSpPr>
          <p:cNvPr id="10" name="Date Placeholder 4"/>
          <p:cNvSpPr>
            <a:spLocks noGrp="1"/>
          </p:cNvSpPr>
          <p:nvPr>
            <p:ph type="dt" sz="half" idx="12"/>
          </p:nvPr>
        </p:nvSpPr>
        <p:spPr>
          <a:xfrm>
            <a:off x="838200" y="6356350"/>
            <a:ext cx="1358590" cy="365125"/>
          </a:xfrm>
        </p:spPr>
        <p:txBody>
          <a:bodyPr/>
          <a:lstStyle/>
          <a:p>
            <a:fld id="{F9F77574-A619-4098-B1EB-8D2D03EAF6A9}" type="datetime1">
              <a:rPr lang="en-US" smtClean="0"/>
              <a:t>12/7/2023</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1" name="Slide Number Placeholder 6"/>
          <p:cNvSpPr>
            <a:spLocks noGrp="1"/>
          </p:cNvSpPr>
          <p:nvPr>
            <p:ph type="sldNum" sz="quarter" idx="13"/>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090378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creenshot Light Background Vertical">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7" name="Text Placeholder 3"/>
          <p:cNvSpPr>
            <a:spLocks noGrp="1"/>
          </p:cNvSpPr>
          <p:nvPr>
            <p:ph type="body" sz="quarter" idx="11"/>
          </p:nvPr>
        </p:nvSpPr>
        <p:spPr>
          <a:xfrm>
            <a:off x="815895" y="1365203"/>
            <a:ext cx="10555696" cy="156718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3" name="Picture Placeholder 12"/>
          <p:cNvSpPr>
            <a:spLocks noGrp="1"/>
          </p:cNvSpPr>
          <p:nvPr>
            <p:ph type="pic" sz="quarter" idx="10" hasCustomPrompt="1"/>
          </p:nvPr>
        </p:nvSpPr>
        <p:spPr>
          <a:xfrm>
            <a:off x="1373459" y="3771871"/>
            <a:ext cx="9287236" cy="4733889"/>
          </a:xfrm>
        </p:spPr>
        <p:txBody>
          <a:bodyPr/>
          <a:lstStyle>
            <a:lvl1pPr>
              <a:defRPr/>
            </a:lvl1pPr>
          </a:lstStyle>
          <a:p>
            <a:r>
              <a:rPr lang="en-US" dirty="0"/>
              <a:t>Click icon to insert screenshot</a:t>
            </a:r>
          </a:p>
        </p:txBody>
      </p:sp>
      <p:sp>
        <p:nvSpPr>
          <p:cNvPr id="9" name="Date Placeholder 3"/>
          <p:cNvSpPr>
            <a:spLocks noGrp="1"/>
          </p:cNvSpPr>
          <p:nvPr>
            <p:ph type="dt" sz="half" idx="12"/>
          </p:nvPr>
        </p:nvSpPr>
        <p:spPr>
          <a:xfrm>
            <a:off x="838200" y="6356350"/>
            <a:ext cx="1358590" cy="365125"/>
          </a:xfrm>
        </p:spPr>
        <p:txBody>
          <a:bodyPr/>
          <a:lstStyle/>
          <a:p>
            <a:fld id="{1E9545C7-625F-448D-9B12-C4FD2E98E877}" type="datetime1">
              <a:rPr lang="en-US" smtClean="0"/>
              <a:t>12/7/2023</a:t>
            </a:fld>
            <a:endParaRPr lang="en-US" dirty="0"/>
          </a:p>
        </p:txBody>
      </p:sp>
      <p:sp>
        <p:nvSpPr>
          <p:cNvPr id="1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1" name="Slide Number Placeholder 5"/>
          <p:cNvSpPr>
            <a:spLocks noGrp="1"/>
          </p:cNvSpPr>
          <p:nvPr>
            <p:ph type="sldNum" sz="quarter" idx="13"/>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8942905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ingle Quote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815897" y="287066"/>
            <a:ext cx="3521927" cy="2734914"/>
          </a:xfrm>
        </p:spPr>
        <p:txBody>
          <a:bodyPr/>
          <a:lstStyle>
            <a:lvl1pPr>
              <a:defRPr b="0">
                <a:solidFill>
                  <a:schemeClr val="accent2"/>
                </a:solidFill>
              </a:defRPr>
            </a:lvl1pPr>
          </a:lstStyle>
          <a:p>
            <a:r>
              <a:rPr lang="en-US" dirty="0"/>
              <a:t>Click to edit title</a:t>
            </a:r>
          </a:p>
        </p:txBody>
      </p:sp>
      <p:sp>
        <p:nvSpPr>
          <p:cNvPr id="16" name="Text Placeholder 3"/>
          <p:cNvSpPr>
            <a:spLocks noGrp="1"/>
          </p:cNvSpPr>
          <p:nvPr>
            <p:ph type="body" sz="quarter" idx="13"/>
          </p:nvPr>
        </p:nvSpPr>
        <p:spPr>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descr="Compu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12851" y="434836"/>
            <a:ext cx="6828661" cy="6050713"/>
          </a:xfrm>
          <a:prstGeom prst="rect">
            <a:avLst/>
          </a:prstGeom>
          <a:effectLst>
            <a:outerShdw blurRad="76200" dir="18900000" sy="23000" kx="-1200000" algn="bl" rotWithShape="0">
              <a:prstClr val="black">
                <a:alpha val="20000"/>
              </a:prstClr>
            </a:outerShdw>
          </a:effectLst>
        </p:spPr>
      </p:pic>
      <p:sp>
        <p:nvSpPr>
          <p:cNvPr id="15" name="Picture Placeholder 12"/>
          <p:cNvSpPr>
            <a:spLocks noGrp="1"/>
          </p:cNvSpPr>
          <p:nvPr>
            <p:ph type="pic" sz="quarter" idx="10" hasCustomPrompt="1"/>
          </p:nvPr>
        </p:nvSpPr>
        <p:spPr>
          <a:xfrm>
            <a:off x="4976787" y="691882"/>
            <a:ext cx="6300787" cy="3411537"/>
          </a:xfrm>
        </p:spPr>
        <p:txBody>
          <a:bodyPr/>
          <a:lstStyle>
            <a:lvl1pPr>
              <a:defRPr/>
            </a:lvl1pPr>
          </a:lstStyle>
          <a:p>
            <a:r>
              <a:rPr lang="en-US" dirty="0"/>
              <a:t>Click icon to insert screenshot</a:t>
            </a:r>
          </a:p>
        </p:txBody>
      </p:sp>
      <p:sp>
        <p:nvSpPr>
          <p:cNvPr id="10"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CCB2599D-AACB-4597-9C48-7CB3D87191D1}" type="datetime1">
              <a:rPr lang="en-US" smtClean="0"/>
              <a:t>12/7/2023</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11"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7617523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Single Quote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25DDC67E-2C0F-4113-A7D4-1D0164823272}" type="datetime1">
              <a:rPr lang="en-US" smtClean="0"/>
              <a:t>12/7/2023</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11"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
        <p:nvSpPr>
          <p:cNvPr id="13" name="Title 1"/>
          <p:cNvSpPr>
            <a:spLocks noGrp="1"/>
          </p:cNvSpPr>
          <p:nvPr>
            <p:ph type="title" hasCustomPrompt="1"/>
          </p:nvPr>
        </p:nvSpPr>
        <p:spPr>
          <a:xfrm>
            <a:off x="815897" y="287066"/>
            <a:ext cx="3521927" cy="2734914"/>
          </a:xfrm>
        </p:spPr>
        <p:txBody>
          <a:bodyPr/>
          <a:lstStyle>
            <a:lvl1pPr>
              <a:defRPr b="0">
                <a:solidFill>
                  <a:schemeClr val="accent2"/>
                </a:solidFill>
              </a:defRPr>
            </a:lvl1pPr>
          </a:lstStyle>
          <a:p>
            <a:r>
              <a:rPr lang="en-US" dirty="0"/>
              <a:t>Click to edit title</a:t>
            </a: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5" name="Text Placeholder 3"/>
          <p:cNvSpPr>
            <a:spLocks noGrp="1"/>
          </p:cNvSpPr>
          <p:nvPr>
            <p:ph type="body" sz="quarter" idx="13"/>
          </p:nvPr>
        </p:nvSpPr>
        <p:spPr>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Picture Placeholder 12" descr="Screenshot"/>
          <p:cNvSpPr>
            <a:spLocks noGrp="1"/>
          </p:cNvSpPr>
          <p:nvPr>
            <p:ph type="pic" sz="quarter" idx="10" hasCustomPrompt="1"/>
          </p:nvPr>
        </p:nvSpPr>
        <p:spPr>
          <a:xfrm>
            <a:off x="4976787" y="1067565"/>
            <a:ext cx="9516215" cy="4850604"/>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19693263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Single Quote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4" name="Text Placeholder 3"/>
          <p:cNvSpPr>
            <a:spLocks noGrp="1"/>
          </p:cNvSpPr>
          <p:nvPr>
            <p:ph type="body" sz="quarter" idx="13"/>
          </p:nvPr>
        </p:nvSpPr>
        <p:spPr>
          <a:xfrm>
            <a:off x="815895" y="1365203"/>
            <a:ext cx="10555696" cy="156718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6" name="Picture Placeholder 12" descr="Screenshot"/>
          <p:cNvSpPr>
            <a:spLocks noGrp="1"/>
          </p:cNvSpPr>
          <p:nvPr>
            <p:ph type="pic" sz="quarter" idx="10" hasCustomPrompt="1"/>
          </p:nvPr>
        </p:nvSpPr>
        <p:spPr>
          <a:xfrm>
            <a:off x="1373459" y="3771871"/>
            <a:ext cx="9287236" cy="4733889"/>
          </a:xfrm>
        </p:spPr>
        <p:txBody>
          <a:bodyPr/>
          <a:lstStyle>
            <a:lvl1pPr>
              <a:defRPr/>
            </a:lvl1pPr>
          </a:lstStyle>
          <a:p>
            <a:r>
              <a:rPr lang="en-US" dirty="0"/>
              <a:t>Click icon to insert screenshot</a:t>
            </a:r>
          </a:p>
        </p:txBody>
      </p:sp>
      <p:sp>
        <p:nvSpPr>
          <p:cNvPr id="6"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ADA2AC5A-411C-4AA5-9AC9-5E1B4D05D929}" type="datetime1">
              <a:rPr lang="en-US" smtClean="0"/>
              <a:t>12/7/2023</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8"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0340284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ingle Quote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ounded Rectangular Callout 11"/>
          <p:cNvSpPr/>
          <p:nvPr userDrawn="1"/>
        </p:nvSpPr>
        <p:spPr>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p:cNvSpPr>
            <a:spLocks noGrp="1"/>
          </p:cNvSpPr>
          <p:nvPr>
            <p:ph type="title" hasCustomPrompt="1"/>
          </p:nvPr>
        </p:nvSpPr>
        <p:spPr>
          <a:xfrm>
            <a:off x="1387736" y="1438507"/>
            <a:ext cx="9488245" cy="2219093"/>
          </a:xfrm>
        </p:spPr>
        <p:txBody>
          <a:bodyPr>
            <a:noAutofit/>
          </a:bodyPr>
          <a:lstStyle>
            <a:lvl1pPr algn="ctr">
              <a:tabLst>
                <a:tab pos="3770313" algn="l"/>
              </a:tabLst>
              <a:defRPr sz="5000" baseline="0">
                <a:solidFill>
                  <a:schemeClr val="accent1"/>
                </a:solidFill>
              </a:defRPr>
            </a:lvl1pPr>
          </a:lstStyle>
          <a:p>
            <a:r>
              <a:rPr lang="en-US" dirty="0"/>
              <a:t>“Click to edit quote.”</a:t>
            </a:r>
          </a:p>
        </p:txBody>
      </p:sp>
      <p:sp>
        <p:nvSpPr>
          <p:cNvPr id="8" name="Text Placeholder 6"/>
          <p:cNvSpPr>
            <a:spLocks noGrp="1"/>
          </p:cNvSpPr>
          <p:nvPr>
            <p:ph type="body" sz="quarter" idx="13" hasCustomPrompt="1"/>
          </p:nvPr>
        </p:nvSpPr>
        <p:spPr>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dirty="0"/>
              <a:t>- Click to edit name or subtext</a:t>
            </a:r>
          </a:p>
        </p:txBody>
      </p:sp>
      <p:sp>
        <p:nvSpPr>
          <p:cNvPr id="10"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564C6372-42C7-4D16-908B-589D5CF06888}" type="datetime1">
              <a:rPr lang="en-US" smtClean="0"/>
              <a:t>12/7/2023</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11"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2539662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Rounded Rectangular Callout 11"/>
          <p:cNvSpPr/>
          <p:nvPr userDrawn="1"/>
        </p:nvSpPr>
        <p:spPr>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p:cNvSpPr>
            <a:spLocks noGrp="1"/>
          </p:cNvSpPr>
          <p:nvPr>
            <p:ph type="title" hasCustomPrompt="1"/>
          </p:nvPr>
        </p:nvSpPr>
        <p:spPr>
          <a:xfrm>
            <a:off x="1387736" y="1438507"/>
            <a:ext cx="9488245" cy="2219093"/>
          </a:xfrm>
        </p:spPr>
        <p:txBody>
          <a:bodyPr>
            <a:noAutofit/>
          </a:bodyPr>
          <a:lstStyle>
            <a:lvl1pPr algn="ctr">
              <a:tabLst>
                <a:tab pos="3770313" algn="l"/>
              </a:tabLst>
              <a:defRPr sz="5000" baseline="0">
                <a:solidFill>
                  <a:schemeClr val="accent1"/>
                </a:solidFill>
              </a:defRPr>
            </a:lvl1pPr>
          </a:lstStyle>
          <a:p>
            <a:r>
              <a:rPr lang="en-US" dirty="0"/>
              <a:t>“Click to edit quote.”</a:t>
            </a:r>
          </a:p>
        </p:txBody>
      </p:sp>
      <p:sp>
        <p:nvSpPr>
          <p:cNvPr id="15" name="Text Placeholder 6"/>
          <p:cNvSpPr>
            <a:spLocks noGrp="1"/>
          </p:cNvSpPr>
          <p:nvPr>
            <p:ph type="body" sz="quarter" idx="13" hasCustomPrompt="1"/>
          </p:nvPr>
        </p:nvSpPr>
        <p:spPr>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dirty="0"/>
              <a:t>- Click to edit name or subtext</a:t>
            </a:r>
          </a:p>
        </p:txBody>
      </p:sp>
      <p:sp>
        <p:nvSpPr>
          <p:cNvPr id="16"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8231B0CD-5240-40CA-9DD9-24F529BAF9C9}" type="datetime1">
              <a:rPr lang="en-US" smtClean="0"/>
              <a:t>12/7/2023</a:t>
            </a:fld>
            <a:endParaRPr lang="en-US" dirty="0"/>
          </a:p>
        </p:txBody>
      </p:sp>
      <p:sp>
        <p:nvSpPr>
          <p:cNvPr id="18"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1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43441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bg>
      <p:bgPr>
        <a:solidFill>
          <a:srgbClr val="E8E8E8"/>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tx1"/>
              </a:solidFill>
            </a:endParaRPr>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Agenda</a:t>
            </a:r>
          </a:p>
        </p:txBody>
      </p:sp>
      <p:sp>
        <p:nvSpPr>
          <p:cNvPr id="12" name="Table Placeholder 9"/>
          <p:cNvSpPr>
            <a:spLocks noGrp="1"/>
          </p:cNvSpPr>
          <p:nvPr>
            <p:ph type="tbl" sz="quarter" idx="13"/>
          </p:nvPr>
        </p:nvSpPr>
        <p:spPr>
          <a:xfrm>
            <a:off x="838200" y="1335088"/>
            <a:ext cx="10515600" cy="4841875"/>
          </a:xfrm>
        </p:spPr>
        <p:txBody>
          <a:bodyPr/>
          <a:lstStyle/>
          <a:p>
            <a:endParaRPr lang="en-US"/>
          </a:p>
        </p:txBody>
      </p:sp>
      <p:sp>
        <p:nvSpPr>
          <p:cNvPr id="4" name="Date Placeholder 3"/>
          <p:cNvSpPr>
            <a:spLocks noGrp="1"/>
          </p:cNvSpPr>
          <p:nvPr>
            <p:ph type="dt" sz="half" idx="10"/>
          </p:nvPr>
        </p:nvSpPr>
        <p:spPr/>
        <p:txBody>
          <a:bodyPr/>
          <a:lstStyle/>
          <a:p>
            <a:fld id="{5225A0EE-BB60-47EF-A448-9179A880EDB1}" type="datetime1">
              <a:rPr lang="en-US" smtClean="0"/>
              <a:t>12/7/2023</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9" name="Rectangle 8"/>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6799644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Black Circle Overlay">
    <p:bg>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0" y="0"/>
            <a:ext cx="12192000" cy="6858000"/>
          </a:xfrm>
        </p:spPr>
        <p:txBody>
          <a:bodyPr/>
          <a:lstStyle/>
          <a:p>
            <a:endParaRPr lang="en-US" dirty="0"/>
          </a:p>
        </p:txBody>
      </p:sp>
      <p:sp>
        <p:nvSpPr>
          <p:cNvPr id="2" name="Title 1"/>
          <p:cNvSpPr>
            <a:spLocks noGrp="1"/>
          </p:cNvSpPr>
          <p:nvPr>
            <p:ph type="title" hasCustomPrompt="1"/>
          </p:nvPr>
        </p:nvSpPr>
        <p:spPr>
          <a:xfrm>
            <a:off x="6146624" y="685800"/>
            <a:ext cx="5486400" cy="5486400"/>
          </a:xfrm>
          <a:prstGeom prst="ellipse">
            <a:avLst/>
          </a:prstGeom>
          <a:solidFill>
            <a:srgbClr val="003865">
              <a:alpha val="87843"/>
            </a:srgbClr>
          </a:solidFill>
        </p:spPr>
        <p:txBody>
          <a:bodyPr>
            <a:noAutofit/>
          </a:bodyPr>
          <a:lstStyle>
            <a:lvl1pPr algn="ctr">
              <a:tabLst>
                <a:tab pos="2341563" algn="l"/>
                <a:tab pos="3770313" algn="l"/>
              </a:tabLst>
              <a:defRPr sz="5500" baseline="0">
                <a:solidFill>
                  <a:schemeClr val="bg1"/>
                </a:solidFill>
              </a:defRPr>
            </a:lvl1pPr>
          </a:lstStyle>
          <a:p>
            <a:r>
              <a:rPr lang="en-US" dirty="0"/>
              <a:t>Click to edit title</a:t>
            </a:r>
          </a:p>
        </p:txBody>
      </p:sp>
      <p:sp>
        <p:nvSpPr>
          <p:cNvPr id="3" name="Date Placeholder 2"/>
          <p:cNvSpPr>
            <a:spLocks noGrp="1"/>
          </p:cNvSpPr>
          <p:nvPr>
            <p:ph type="dt" sz="half" idx="10"/>
          </p:nvPr>
        </p:nvSpPr>
        <p:spPr/>
        <p:txBody>
          <a:bodyPr/>
          <a:lstStyle>
            <a:lvl1pPr>
              <a:defRPr>
                <a:solidFill>
                  <a:schemeClr val="bg1"/>
                </a:solidFill>
              </a:defRPr>
            </a:lvl1pPr>
          </a:lstStyle>
          <a:p>
            <a:fld id="{3AA1FAB6-9EA5-40D3-8531-85F5F768B5AC}" type="datetime1">
              <a:rPr lang="en-US" smtClean="0"/>
              <a:t>12/7/2023</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09225839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ull Image Multiple Circle Overlay">
    <p:bg>
      <p:bgPr>
        <a:solidFill>
          <a:schemeClr val="bg1"/>
        </a:soli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15"/>
          </p:nvPr>
        </p:nvSpPr>
        <p:spPr>
          <a:xfrm>
            <a:off x="0" y="0"/>
            <a:ext cx="12192000" cy="6858000"/>
          </a:xfrm>
        </p:spPr>
        <p:txBody>
          <a:bodyPr/>
          <a:lstStyle/>
          <a:p>
            <a:endParaRPr lang="en-US" dirty="0"/>
          </a:p>
        </p:txBody>
      </p:sp>
      <p:sp>
        <p:nvSpPr>
          <p:cNvPr id="2" name="Title 1"/>
          <p:cNvSpPr>
            <a:spLocks noGrp="1"/>
          </p:cNvSpPr>
          <p:nvPr>
            <p:ph type="title" hasCustomPrompt="1"/>
          </p:nvPr>
        </p:nvSpPr>
        <p:spPr>
          <a:xfrm>
            <a:off x="5720397" y="912530"/>
            <a:ext cx="4661388" cy="4661388"/>
          </a:xfrm>
          <a:prstGeom prst="ellipse">
            <a:avLst/>
          </a:prstGeom>
          <a:solidFill>
            <a:srgbClr val="003865">
              <a:alpha val="87843"/>
            </a:srgbClr>
          </a:solidFill>
        </p:spPr>
        <p:txBody>
          <a:bodyPr>
            <a:noAutofit/>
          </a:bodyPr>
          <a:lstStyle>
            <a:lvl1pPr algn="ctr">
              <a:tabLst>
                <a:tab pos="3770313" algn="l"/>
              </a:tabLst>
              <a:defRPr sz="4500" baseline="0">
                <a:solidFill>
                  <a:schemeClr val="bg1"/>
                </a:solidFill>
              </a:defRPr>
            </a:lvl1pPr>
          </a:lstStyle>
          <a:p>
            <a:r>
              <a:rPr lang="en-US" dirty="0"/>
              <a:t>Click to edit title</a:t>
            </a:r>
          </a:p>
        </p:txBody>
      </p:sp>
      <p:sp>
        <p:nvSpPr>
          <p:cNvPr id="9" name="Text Placeholder 7"/>
          <p:cNvSpPr>
            <a:spLocks noGrp="1"/>
          </p:cNvSpPr>
          <p:nvPr>
            <p:ph type="body" sz="quarter" idx="14" hasCustomPrompt="1"/>
          </p:nvPr>
        </p:nvSpPr>
        <p:spPr>
          <a:xfrm>
            <a:off x="9544816" y="524007"/>
            <a:ext cx="2155300" cy="2155300"/>
          </a:xfrm>
          <a:prstGeom prst="ellipse">
            <a:avLst/>
          </a:prstGeom>
          <a:solidFill>
            <a:srgbClr val="78BE21">
              <a:alpha val="87843"/>
            </a:srgbClr>
          </a:solidFill>
        </p:spPr>
        <p:txBody>
          <a:bodyPr anchor="ctr">
            <a:normAutofit/>
          </a:bodyPr>
          <a:lstStyle>
            <a:lvl1pPr marL="0" indent="0" algn="ctr">
              <a:buNone/>
              <a:defRPr sz="2500" baseline="0">
                <a:solidFill>
                  <a:schemeClr val="tx2"/>
                </a:solidFill>
                <a:latin typeface="+mn-lt"/>
              </a:defRPr>
            </a:lvl1pPr>
          </a:lstStyle>
          <a:p>
            <a:pPr lvl="0"/>
            <a:r>
              <a:rPr lang="en-US" dirty="0"/>
              <a:t>Second Point</a:t>
            </a:r>
          </a:p>
        </p:txBody>
      </p:sp>
      <p:sp>
        <p:nvSpPr>
          <p:cNvPr id="8" name="Text Placeholder 7"/>
          <p:cNvSpPr>
            <a:spLocks noGrp="1"/>
          </p:cNvSpPr>
          <p:nvPr>
            <p:ph type="body" sz="quarter" idx="13" hasCustomPrompt="1"/>
          </p:nvPr>
        </p:nvSpPr>
        <p:spPr>
          <a:xfrm>
            <a:off x="9251002" y="3581845"/>
            <a:ext cx="2637978" cy="2637978"/>
          </a:xfrm>
          <a:prstGeom prst="ellipse">
            <a:avLst/>
          </a:prstGeom>
          <a:solidFill>
            <a:srgbClr val="000000">
              <a:alpha val="87843"/>
            </a:srgbClr>
          </a:solidFill>
        </p:spPr>
        <p:txBody>
          <a:bodyPr anchor="ctr">
            <a:normAutofit/>
          </a:bodyPr>
          <a:lstStyle>
            <a:lvl1pPr marL="0" indent="0" algn="ctr">
              <a:buNone/>
              <a:defRPr sz="2500" baseline="0">
                <a:solidFill>
                  <a:schemeClr val="bg1"/>
                </a:solidFill>
                <a:latin typeface="+mn-lt"/>
              </a:defRPr>
            </a:lvl1pPr>
          </a:lstStyle>
          <a:p>
            <a:pPr lvl="0"/>
            <a:r>
              <a:rPr lang="en-US" dirty="0"/>
              <a:t>Third Point</a:t>
            </a:r>
          </a:p>
        </p:txBody>
      </p:sp>
      <p:sp>
        <p:nvSpPr>
          <p:cNvPr id="3" name="Date Placeholder 2"/>
          <p:cNvSpPr>
            <a:spLocks noGrp="1"/>
          </p:cNvSpPr>
          <p:nvPr>
            <p:ph type="dt" sz="half" idx="10"/>
          </p:nvPr>
        </p:nvSpPr>
        <p:spPr/>
        <p:txBody>
          <a:bodyPr/>
          <a:lstStyle>
            <a:lvl1pPr>
              <a:defRPr>
                <a:solidFill>
                  <a:schemeClr val="bg1"/>
                </a:solidFill>
              </a:defRPr>
            </a:lvl1pPr>
          </a:lstStyle>
          <a:p>
            <a:fld id="{A83C7206-E970-4B0A-8194-3339261A542D}" type="datetime1">
              <a:rPr lang="en-US" smtClean="0"/>
              <a:t>12/7/2023</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9110042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Black Box Overlay">
    <p:bg>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0" y="0"/>
            <a:ext cx="12192000" cy="6858000"/>
          </a:xfrm>
        </p:spPr>
        <p:txBody>
          <a:bodyPr/>
          <a:lstStyle/>
          <a:p>
            <a:endParaRPr lang="en-US"/>
          </a:p>
        </p:txBody>
      </p:sp>
      <p:sp>
        <p:nvSpPr>
          <p:cNvPr id="2" name="Title 1"/>
          <p:cNvSpPr>
            <a:spLocks noGrp="1"/>
          </p:cNvSpPr>
          <p:nvPr>
            <p:ph type="title" hasCustomPrompt="1"/>
          </p:nvPr>
        </p:nvSpPr>
        <p:spPr>
          <a:xfrm>
            <a:off x="2299475" y="1609867"/>
            <a:ext cx="7593051" cy="3638266"/>
          </a:xfrm>
          <a:solidFill>
            <a:schemeClr val="tx1">
              <a:alpha val="88000"/>
            </a:schemeClr>
          </a:solidFill>
        </p:spPr>
        <p:txBody>
          <a:bodyPr>
            <a:noAutofit/>
          </a:bodyPr>
          <a:lstStyle>
            <a:lvl1pPr algn="ctr">
              <a:spcAft>
                <a:spcPts val="1000"/>
              </a:spcAft>
              <a:tabLst>
                <a:tab pos="3770313" algn="l"/>
              </a:tabLst>
              <a:defRPr sz="7000" baseline="0">
                <a:solidFill>
                  <a:schemeClr val="bg1"/>
                </a:solidFill>
              </a:defRPr>
            </a:lvl1pPr>
          </a:lstStyle>
          <a:p>
            <a:r>
              <a:rPr lang="en-US" dirty="0"/>
              <a:t>Quote or </a:t>
            </a:r>
            <a:br>
              <a:rPr lang="en-US" dirty="0"/>
            </a:br>
            <a:r>
              <a:rPr lang="en-US" dirty="0"/>
              <a:t>Statement</a:t>
            </a:r>
          </a:p>
        </p:txBody>
      </p:sp>
      <p:sp>
        <p:nvSpPr>
          <p:cNvPr id="3" name="Date Placeholder 2"/>
          <p:cNvSpPr>
            <a:spLocks noGrp="1"/>
          </p:cNvSpPr>
          <p:nvPr>
            <p:ph type="dt" sz="half" idx="10"/>
          </p:nvPr>
        </p:nvSpPr>
        <p:spPr/>
        <p:txBody>
          <a:bodyPr/>
          <a:lstStyle>
            <a:lvl1pPr>
              <a:defRPr>
                <a:solidFill>
                  <a:schemeClr val="bg1"/>
                </a:solidFill>
              </a:defRPr>
            </a:lvl1pPr>
          </a:lstStyle>
          <a:p>
            <a:fld id="{A3F085D6-D92D-4EC7-86EA-F635C7CFA299}" type="datetime1">
              <a:rPr lang="en-US" smtClean="0"/>
              <a:t>12/7/2023</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067717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Solid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838200" y="1389685"/>
            <a:ext cx="10515600" cy="1340989"/>
          </a:xfrm>
        </p:spPr>
        <p:txBody>
          <a:bodyPr>
            <a:noAutofit/>
          </a:bodyPr>
          <a:lstStyle>
            <a:lvl1pPr algn="ctr">
              <a:tabLst>
                <a:tab pos="3770313" algn="l"/>
              </a:tabLst>
              <a:defRPr sz="7000">
                <a:solidFill>
                  <a:schemeClr val="accent2"/>
                </a:solidFill>
              </a:defRPr>
            </a:lvl1pPr>
          </a:lstStyle>
          <a:p>
            <a:r>
              <a:rPr lang="en-US" dirty="0"/>
              <a:t>Quote or Statement</a:t>
            </a:r>
          </a:p>
        </p:txBody>
      </p:sp>
      <p:sp>
        <p:nvSpPr>
          <p:cNvPr id="10" name="Text Placeholder 6"/>
          <p:cNvSpPr>
            <a:spLocks noGrp="1"/>
          </p:cNvSpPr>
          <p:nvPr>
            <p:ph type="body" sz="quarter" idx="13" hasCustomPrompt="1"/>
          </p:nvPr>
        </p:nvSpPr>
        <p:spPr>
          <a:xfrm>
            <a:off x="838200" y="2925699"/>
            <a:ext cx="10515600" cy="2673435"/>
          </a:xfrm>
        </p:spPr>
        <p:txBody>
          <a:bodyPr anchor="ctr"/>
          <a:lstStyle>
            <a:lvl1pPr marL="0" indent="0" algn="ctr">
              <a:lnSpc>
                <a:spcPct val="100000"/>
              </a:lnSpc>
              <a:spcBef>
                <a:spcPts val="0"/>
              </a:spcBef>
              <a:buClr>
                <a:schemeClr val="bg1"/>
              </a:buClr>
              <a:buFont typeface="Arial" panose="020B0604020202020204" pitchFamily="34" charset="0"/>
              <a:buNone/>
              <a:defRPr>
                <a:solidFill>
                  <a:schemeClr val="bg1"/>
                </a:solidFill>
              </a:defRPr>
            </a:lvl1pPr>
          </a:lstStyle>
          <a:p>
            <a:pPr lvl="0"/>
            <a:r>
              <a:rPr lang="en-US" dirty="0"/>
              <a:t>Make a secondary statement here.</a:t>
            </a:r>
          </a:p>
        </p:txBody>
      </p:sp>
      <p:sp>
        <p:nvSpPr>
          <p:cNvPr id="3" name="Date Placeholder 2"/>
          <p:cNvSpPr>
            <a:spLocks noGrp="1"/>
          </p:cNvSpPr>
          <p:nvPr>
            <p:ph type="dt" sz="half" idx="10"/>
          </p:nvPr>
        </p:nvSpPr>
        <p:spPr/>
        <p:txBody>
          <a:bodyPr/>
          <a:lstStyle>
            <a:lvl1pPr>
              <a:defRPr>
                <a:solidFill>
                  <a:schemeClr val="bg1"/>
                </a:solidFill>
              </a:defRPr>
            </a:lvl1pPr>
          </a:lstStyle>
          <a:p>
            <a:fld id="{EA95B5E1-557E-4D1A-BA4D-6416A73B3137}" type="datetime1">
              <a:rPr lang="en-US" smtClean="0"/>
              <a:t>12/7/2023</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9795370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Quote Solid Light Background">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1389685"/>
            <a:ext cx="12192000" cy="1340989"/>
          </a:xfrm>
          <a:solidFill>
            <a:schemeClr val="tx1"/>
          </a:solidFill>
        </p:spPr>
        <p:txBody>
          <a:bodyPr>
            <a:noAutofit/>
          </a:bodyPr>
          <a:lstStyle>
            <a:lvl1pPr algn="ctr">
              <a:tabLst>
                <a:tab pos="3770313" algn="l"/>
              </a:tabLst>
              <a:defRPr sz="7000">
                <a:solidFill>
                  <a:schemeClr val="accent2"/>
                </a:solidFill>
              </a:defRPr>
            </a:lvl1pPr>
          </a:lstStyle>
          <a:p>
            <a:r>
              <a:rPr lang="en-US" dirty="0"/>
              <a:t>Quote or Statement</a:t>
            </a:r>
          </a:p>
        </p:txBody>
      </p:sp>
      <p:sp>
        <p:nvSpPr>
          <p:cNvPr id="8" name="Text Placeholder 6"/>
          <p:cNvSpPr>
            <a:spLocks noGrp="1"/>
          </p:cNvSpPr>
          <p:nvPr>
            <p:ph type="body" sz="quarter" idx="13" hasCustomPrompt="1"/>
          </p:nvPr>
        </p:nvSpPr>
        <p:spPr>
          <a:xfrm>
            <a:off x="838200" y="2925699"/>
            <a:ext cx="10515600" cy="2673435"/>
          </a:xfrm>
        </p:spPr>
        <p:txBody>
          <a:bodyPr anchor="ctr"/>
          <a:lstStyle>
            <a:lvl1pPr marL="0" indent="0" algn="ctr">
              <a:lnSpc>
                <a:spcPct val="100000"/>
              </a:lnSpc>
              <a:spcBef>
                <a:spcPts val="0"/>
              </a:spcBef>
              <a:buFont typeface="Arial" panose="020B0604020202020204" pitchFamily="34" charset="0"/>
              <a:buNone/>
              <a:defRPr>
                <a:solidFill>
                  <a:schemeClr val="tx1"/>
                </a:solidFill>
              </a:defRPr>
            </a:lvl1pPr>
          </a:lstStyle>
          <a:p>
            <a:pPr lvl="0"/>
            <a:r>
              <a:rPr lang="en-US" dirty="0"/>
              <a:t>Make a secondary statement here.</a:t>
            </a:r>
          </a:p>
        </p:txBody>
      </p:sp>
      <p:sp>
        <p:nvSpPr>
          <p:cNvPr id="3" name="Date Placeholder 2"/>
          <p:cNvSpPr>
            <a:spLocks noGrp="1"/>
          </p:cNvSpPr>
          <p:nvPr>
            <p:ph type="dt" sz="half" idx="10"/>
          </p:nvPr>
        </p:nvSpPr>
        <p:spPr/>
        <p:txBody>
          <a:bodyPr/>
          <a:lstStyle/>
          <a:p>
            <a:fld id="{D686C8E5-E634-4174-B51C-877B3B83D3E3}" type="datetime1">
              <a:rPr lang="en-US" smtClean="0"/>
              <a:t>12/7/2023</a:t>
            </a:fld>
            <a:endParaRPr lang="en-US" dirty="0"/>
          </a:p>
        </p:txBody>
      </p:sp>
      <p:sp>
        <p:nvSpPr>
          <p:cNvPr id="5" name="Footer Placeholder 4"/>
          <p:cNvSpPr>
            <a:spLocks noGrp="1"/>
          </p:cNvSpPr>
          <p:nvPr>
            <p:ph type="ftr" sz="quarter" idx="12"/>
          </p:nvPr>
        </p:nvSpPr>
        <p:spPr/>
        <p:txBody>
          <a:bodyPr/>
          <a:lstStyle>
            <a:lvl1pPr>
              <a:defRPr>
                <a:solidFill>
                  <a:schemeClr val="tx2"/>
                </a:solidFill>
              </a:defRPr>
            </a:lvl1pPr>
          </a:lstStyle>
          <a:p>
            <a:r>
              <a:rPr lang="en-US"/>
              <a:t>Optional Tagline Goes Here | mn.gov/websiteurl</a:t>
            </a:r>
            <a:endParaRPr lang="en-US" dirty="0"/>
          </a:p>
        </p:txBody>
      </p:sp>
      <p:sp>
        <p:nvSpPr>
          <p:cNvPr id="4" name="Slide Number Placeholder 3"/>
          <p:cNvSpPr>
            <a:spLocks noGrp="1"/>
          </p:cNvSpPr>
          <p:nvPr>
            <p:ph type="sldNum" sz="quarter" idx="11"/>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9309155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Quote Full Image Background">
    <p:bg>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4" hasCustomPrompt="1"/>
          </p:nvPr>
        </p:nvSpPr>
        <p:spPr>
          <a:xfrm>
            <a:off x="0" y="0"/>
            <a:ext cx="12192000" cy="6858000"/>
          </a:xfrm>
        </p:spPr>
        <p:txBody>
          <a:bodyPr/>
          <a:lstStyle>
            <a:lvl1pPr>
              <a:defRPr/>
            </a:lvl1pPr>
          </a:lstStyle>
          <a:p>
            <a:r>
              <a:rPr lang="en-US" dirty="0"/>
              <a:t>Click icon to edit background picture</a:t>
            </a:r>
          </a:p>
        </p:txBody>
      </p:sp>
      <p:sp>
        <p:nvSpPr>
          <p:cNvPr id="12" name="Title 1"/>
          <p:cNvSpPr>
            <a:spLocks noGrp="1"/>
          </p:cNvSpPr>
          <p:nvPr>
            <p:ph type="title" hasCustomPrompt="1"/>
          </p:nvPr>
        </p:nvSpPr>
        <p:spPr>
          <a:xfrm>
            <a:off x="838200" y="1389685"/>
            <a:ext cx="10515600" cy="1340989"/>
          </a:xfrm>
        </p:spPr>
        <p:txBody>
          <a:bodyPr>
            <a:noAutofit/>
          </a:bodyPr>
          <a:lstStyle>
            <a:lvl1pPr algn="ctr">
              <a:tabLst>
                <a:tab pos="3770313" algn="l"/>
              </a:tabLst>
              <a:defRPr sz="7000">
                <a:solidFill>
                  <a:schemeClr val="bg1"/>
                </a:solidFill>
              </a:defRPr>
            </a:lvl1pPr>
          </a:lstStyle>
          <a:p>
            <a:r>
              <a:rPr lang="en-US" dirty="0"/>
              <a:t>Quote or Statement</a:t>
            </a:r>
          </a:p>
        </p:txBody>
      </p:sp>
      <p:sp>
        <p:nvSpPr>
          <p:cNvPr id="13" name="Text Placeholder 6"/>
          <p:cNvSpPr>
            <a:spLocks noGrp="1"/>
          </p:cNvSpPr>
          <p:nvPr>
            <p:ph type="body" sz="quarter" idx="13" hasCustomPrompt="1"/>
          </p:nvPr>
        </p:nvSpPr>
        <p:spPr>
          <a:xfrm>
            <a:off x="838200" y="2925699"/>
            <a:ext cx="10515600" cy="2673435"/>
          </a:xfrm>
        </p:spPr>
        <p:txBody>
          <a:bodyPr anchor="ctr"/>
          <a:lstStyle>
            <a:lvl1pPr marL="0" indent="0" algn="ctr">
              <a:lnSpc>
                <a:spcPct val="100000"/>
              </a:lnSpc>
              <a:spcBef>
                <a:spcPts val="0"/>
              </a:spcBef>
              <a:buNone/>
              <a:defRPr>
                <a:solidFill>
                  <a:schemeClr val="bg1"/>
                </a:solidFill>
              </a:defRPr>
            </a:lvl1pPr>
          </a:lstStyle>
          <a:p>
            <a:pPr lvl="0"/>
            <a:r>
              <a:rPr lang="en-US" dirty="0"/>
              <a:t>Make a secondary statement here.</a:t>
            </a:r>
          </a:p>
        </p:txBody>
      </p:sp>
      <p:sp>
        <p:nvSpPr>
          <p:cNvPr id="3" name="Date Placeholder 2"/>
          <p:cNvSpPr>
            <a:spLocks noGrp="1"/>
          </p:cNvSpPr>
          <p:nvPr>
            <p:ph type="dt" sz="half" idx="10"/>
          </p:nvPr>
        </p:nvSpPr>
        <p:spPr/>
        <p:txBody>
          <a:bodyPr/>
          <a:lstStyle>
            <a:lvl1pPr>
              <a:defRPr>
                <a:solidFill>
                  <a:schemeClr val="bg1"/>
                </a:solidFill>
              </a:defRPr>
            </a:lvl1pPr>
          </a:lstStyle>
          <a:p>
            <a:fld id="{9C02D62D-79B3-4C9B-9727-F376807B65A0}" type="datetime1">
              <a:rPr lang="en-US" smtClean="0"/>
              <a:t>12/7/2023</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9472605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Number - Image Background">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a:xfrm>
            <a:off x="0" y="0"/>
            <a:ext cx="12192000" cy="6858000"/>
          </a:xfrm>
        </p:spPr>
        <p:txBody>
          <a:bodyPr/>
          <a:lstStyle/>
          <a:p>
            <a:endParaRPr lang="en-US"/>
          </a:p>
        </p:txBody>
      </p:sp>
      <p:sp>
        <p:nvSpPr>
          <p:cNvPr id="2" name="Title 1"/>
          <p:cNvSpPr>
            <a:spLocks noGrp="1"/>
          </p:cNvSpPr>
          <p:nvPr>
            <p:ph type="title" hasCustomPrompt="1"/>
          </p:nvPr>
        </p:nvSpPr>
        <p:spPr>
          <a:xfrm>
            <a:off x="5424138" y="624469"/>
            <a:ext cx="5198328" cy="5072440"/>
          </a:xfrm>
          <a:prstGeom prst="ellipse">
            <a:avLst/>
          </a:prstGeom>
          <a:solidFill>
            <a:schemeClr val="bg1"/>
          </a:solidFill>
        </p:spPr>
        <p:txBody>
          <a:bodyPr>
            <a:noAutofit/>
          </a:bodyPr>
          <a:lstStyle>
            <a:lvl1pPr algn="ctr">
              <a:tabLst>
                <a:tab pos="3770313" algn="l"/>
              </a:tabLst>
              <a:defRPr sz="6000" baseline="0">
                <a:solidFill>
                  <a:schemeClr val="accent1"/>
                </a:solidFill>
              </a:defRPr>
            </a:lvl1pPr>
          </a:lstStyle>
          <a:p>
            <a:r>
              <a:rPr lang="en-US" dirty="0"/>
              <a:t>Click to edit title.</a:t>
            </a:r>
          </a:p>
        </p:txBody>
      </p:sp>
      <p:sp>
        <p:nvSpPr>
          <p:cNvPr id="9" name="Text Placeholder 8"/>
          <p:cNvSpPr>
            <a:spLocks noGrp="1"/>
          </p:cNvSpPr>
          <p:nvPr>
            <p:ph type="body" sz="quarter" idx="15" hasCustomPrompt="1"/>
          </p:nvPr>
        </p:nvSpPr>
        <p:spPr>
          <a:xfrm>
            <a:off x="1005465" y="0"/>
            <a:ext cx="3986213" cy="5086350"/>
          </a:xfrm>
        </p:spPr>
        <p:txBody>
          <a:bodyPr>
            <a:noAutofit/>
          </a:bodyPr>
          <a:lstStyle>
            <a:lvl1pPr marL="0" indent="0" algn="ctr">
              <a:spcBef>
                <a:spcPts val="0"/>
              </a:spcBef>
              <a:spcAft>
                <a:spcPts val="0"/>
              </a:spcAft>
              <a:buNone/>
              <a:defRPr sz="40000" i="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a:t>
            </a:r>
          </a:p>
        </p:txBody>
      </p:sp>
      <p:sp>
        <p:nvSpPr>
          <p:cNvPr id="3" name="Date Placeholder 2"/>
          <p:cNvSpPr>
            <a:spLocks noGrp="1"/>
          </p:cNvSpPr>
          <p:nvPr>
            <p:ph type="dt" sz="half" idx="10"/>
          </p:nvPr>
        </p:nvSpPr>
        <p:spPr/>
        <p:txBody>
          <a:bodyPr/>
          <a:lstStyle>
            <a:lvl1pPr>
              <a:defRPr>
                <a:solidFill>
                  <a:schemeClr val="bg1"/>
                </a:solidFill>
              </a:defRPr>
            </a:lvl1pPr>
          </a:lstStyle>
          <a:p>
            <a:fld id="{2A6463A9-9EAE-42E7-A474-35715D415EC7}" type="datetime1">
              <a:rPr lang="en-US" smtClean="0"/>
              <a:t>12/7/2023</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47644732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ig Number -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24138" y="624469"/>
            <a:ext cx="5198328" cy="5072440"/>
          </a:xfrm>
          <a:prstGeom prst="ellipse">
            <a:avLst/>
          </a:prstGeom>
          <a:solidFill>
            <a:schemeClr val="bg1"/>
          </a:solidFill>
        </p:spPr>
        <p:txBody>
          <a:bodyPr>
            <a:noAutofit/>
          </a:bodyPr>
          <a:lstStyle>
            <a:lvl1pPr algn="ctr">
              <a:tabLst>
                <a:tab pos="3770313" algn="l"/>
              </a:tabLst>
              <a:defRPr sz="6000" baseline="0">
                <a:solidFill>
                  <a:schemeClr val="accent1"/>
                </a:solidFill>
              </a:defRPr>
            </a:lvl1pPr>
          </a:lstStyle>
          <a:p>
            <a:r>
              <a:rPr lang="en-US" dirty="0"/>
              <a:t>Click to edit title.</a:t>
            </a:r>
          </a:p>
        </p:txBody>
      </p:sp>
      <p:sp>
        <p:nvSpPr>
          <p:cNvPr id="10" name="Text Placeholder 8"/>
          <p:cNvSpPr>
            <a:spLocks noGrp="1"/>
          </p:cNvSpPr>
          <p:nvPr>
            <p:ph type="body" sz="quarter" idx="15" hasCustomPrompt="1"/>
          </p:nvPr>
        </p:nvSpPr>
        <p:spPr>
          <a:xfrm>
            <a:off x="1005465" y="0"/>
            <a:ext cx="3986213" cy="5086350"/>
          </a:xfrm>
        </p:spPr>
        <p:txBody>
          <a:bodyPr>
            <a:noAutofit/>
          </a:bodyPr>
          <a:lstStyle>
            <a:lvl1pPr marL="0" indent="0" algn="ctr">
              <a:spcBef>
                <a:spcPts val="0"/>
              </a:spcBef>
              <a:spcAft>
                <a:spcPts val="0"/>
              </a:spcAft>
              <a:buNone/>
              <a:defRPr sz="40000" i="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a:t>
            </a:r>
          </a:p>
        </p:txBody>
      </p:sp>
      <p:sp>
        <p:nvSpPr>
          <p:cNvPr id="3" name="Date Placeholder 2"/>
          <p:cNvSpPr>
            <a:spLocks noGrp="1"/>
          </p:cNvSpPr>
          <p:nvPr>
            <p:ph type="dt" sz="half" idx="10"/>
          </p:nvPr>
        </p:nvSpPr>
        <p:spPr/>
        <p:txBody>
          <a:bodyPr/>
          <a:lstStyle>
            <a:lvl1pPr>
              <a:defRPr>
                <a:solidFill>
                  <a:schemeClr val="bg1"/>
                </a:solidFill>
              </a:defRPr>
            </a:lvl1pPr>
          </a:lstStyle>
          <a:p>
            <a:fld id="{89B8DB87-A336-4112-A636-3DC3613A1C54}" type="datetime1">
              <a:rPr lang="en-US" smtClean="0"/>
              <a:t>12/7/2023</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882116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Quote Solid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838200" y="2212733"/>
            <a:ext cx="10515600" cy="1472163"/>
          </a:xfrm>
        </p:spPr>
        <p:txBody>
          <a:bodyPr>
            <a:noAutofit/>
          </a:bodyPr>
          <a:lstStyle>
            <a:lvl1pPr algn="ctr">
              <a:tabLst>
                <a:tab pos="3770313" algn="l"/>
              </a:tabLst>
              <a:defRPr sz="7000">
                <a:solidFill>
                  <a:schemeClr val="bg1"/>
                </a:solidFill>
              </a:defRPr>
            </a:lvl1pPr>
          </a:lstStyle>
          <a:p>
            <a:r>
              <a:rPr lang="en-US" dirty="0"/>
              <a:t>Thank you!</a:t>
            </a:r>
          </a:p>
        </p:txBody>
      </p:sp>
      <p:sp>
        <p:nvSpPr>
          <p:cNvPr id="11" name="Text Placeholder 6"/>
          <p:cNvSpPr>
            <a:spLocks noGrp="1"/>
          </p:cNvSpPr>
          <p:nvPr>
            <p:ph type="body" sz="quarter" idx="13" hasCustomPrompt="1"/>
          </p:nvPr>
        </p:nvSpPr>
        <p:spPr>
          <a:xfrm>
            <a:off x="838200" y="3684897"/>
            <a:ext cx="10515600" cy="2517600"/>
          </a:xfrm>
        </p:spPr>
        <p:txBody>
          <a:bodyPr anchor="ctr"/>
          <a:lstStyle>
            <a:lvl1pPr marL="0" indent="0" algn="ctr">
              <a:lnSpc>
                <a:spcPct val="100000"/>
              </a:lnSpc>
              <a:spcBef>
                <a:spcPts val="0"/>
              </a:spcBef>
              <a:buNone/>
              <a:defRPr baseline="0">
                <a:solidFill>
                  <a:schemeClr val="bg1"/>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3" name="Date Placeholder 2"/>
          <p:cNvSpPr>
            <a:spLocks noGrp="1"/>
          </p:cNvSpPr>
          <p:nvPr>
            <p:ph type="dt" sz="half" idx="10"/>
          </p:nvPr>
        </p:nvSpPr>
        <p:spPr/>
        <p:txBody>
          <a:bodyPr/>
          <a:lstStyle>
            <a:lvl1pPr>
              <a:defRPr>
                <a:solidFill>
                  <a:schemeClr val="bg1"/>
                </a:solidFill>
              </a:defRPr>
            </a:lvl1pPr>
          </a:lstStyle>
          <a:p>
            <a:fld id="{E1A1572D-98B5-4B94-AADF-4265157E202D}" type="datetime1">
              <a:rPr lang="en-US" smtClean="0"/>
              <a:t>12/7/2023</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
        <p:nvSpPr>
          <p:cNvPr id="8" name="Rectangle 7"/>
          <p:cNvSpPr/>
          <p:nvPr userDrawn="1"/>
        </p:nvSpPr>
        <p:spPr>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59638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2_Quote Solid Light Background">
    <p:bg>
      <p:bgPr>
        <a:solidFill>
          <a:srgbClr val="E8E8E8"/>
        </a:soli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1651380"/>
            <a:ext cx="12192000" cy="1733266"/>
          </a:xfrm>
          <a:solidFill>
            <a:schemeClr val="tx1"/>
          </a:solidFill>
        </p:spPr>
        <p:txBody>
          <a:bodyPr>
            <a:noAutofit/>
          </a:bodyPr>
          <a:lstStyle>
            <a:lvl1pPr algn="ctr">
              <a:tabLst>
                <a:tab pos="3770313" algn="l"/>
              </a:tabLst>
              <a:defRPr sz="7000">
                <a:solidFill>
                  <a:schemeClr val="bg1"/>
                </a:solidFill>
              </a:defRPr>
            </a:lvl1pPr>
          </a:lstStyle>
          <a:p>
            <a:r>
              <a:rPr lang="en-US" dirty="0"/>
              <a:t>Thank you!</a:t>
            </a:r>
          </a:p>
        </p:txBody>
      </p:sp>
      <p:sp>
        <p:nvSpPr>
          <p:cNvPr id="8" name="Text Placeholder 6"/>
          <p:cNvSpPr>
            <a:spLocks noGrp="1"/>
          </p:cNvSpPr>
          <p:nvPr>
            <p:ph type="body" sz="quarter" idx="13" hasCustomPrompt="1"/>
          </p:nvPr>
        </p:nvSpPr>
        <p:spPr>
          <a:xfrm>
            <a:off x="838200" y="3521123"/>
            <a:ext cx="10515600" cy="2681374"/>
          </a:xfrm>
        </p:spPr>
        <p:txBody>
          <a:bodyPr anchor="ctr"/>
          <a:lstStyle>
            <a:lvl1pPr marL="0" indent="0" algn="ctr">
              <a:lnSpc>
                <a:spcPct val="100000"/>
              </a:lnSpc>
              <a:spcBef>
                <a:spcPts val="0"/>
              </a:spcBef>
              <a:buNone/>
              <a:defRPr baseline="0">
                <a:solidFill>
                  <a:schemeClr val="tx1"/>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3" name="Date Placeholder 2"/>
          <p:cNvSpPr>
            <a:spLocks noGrp="1"/>
          </p:cNvSpPr>
          <p:nvPr>
            <p:ph type="dt" sz="half" idx="10"/>
          </p:nvPr>
        </p:nvSpPr>
        <p:spPr/>
        <p:txBody>
          <a:bodyPr/>
          <a:lstStyle>
            <a:lvl1pPr>
              <a:defRPr>
                <a:solidFill>
                  <a:schemeClr val="tx2"/>
                </a:solidFill>
              </a:defRPr>
            </a:lvl1pPr>
          </a:lstStyle>
          <a:p>
            <a:fld id="{81C0945B-50D4-42CA-AA99-E4FFEFBC0A0F}" type="datetime1">
              <a:rPr lang="en-US" smtClean="0"/>
              <a:t>12/7/2023</a:t>
            </a:fld>
            <a:endParaRPr lang="en-US" dirty="0"/>
          </a:p>
        </p:txBody>
      </p:sp>
      <p:sp>
        <p:nvSpPr>
          <p:cNvPr id="5" name="Footer Placeholder 4"/>
          <p:cNvSpPr>
            <a:spLocks noGrp="1"/>
          </p:cNvSpPr>
          <p:nvPr>
            <p:ph type="ftr" sz="quarter" idx="12"/>
          </p:nvPr>
        </p:nvSpPr>
        <p:spPr/>
        <p:txBody>
          <a:bodyPr/>
          <a:lstStyle>
            <a:lvl1pPr>
              <a:defRPr>
                <a:solidFill>
                  <a:schemeClr val="tx1"/>
                </a:solidFill>
              </a:defRPr>
            </a:lvl1pPr>
          </a:lstStyle>
          <a:p>
            <a:r>
              <a:rPr lang="en-US">
                <a:solidFill>
                  <a:schemeClr val="tx2"/>
                </a:solidFill>
              </a:rPr>
              <a:t>Optional Tagline Goes Here</a:t>
            </a:r>
            <a:r>
              <a:rPr lang="en-US"/>
              <a:t> </a:t>
            </a:r>
            <a:r>
              <a:rPr lang="en-US">
                <a:solidFill>
                  <a:schemeClr val="accent1"/>
                </a:solidFill>
              </a:rPr>
              <a:t>|</a:t>
            </a:r>
            <a:r>
              <a:rPr lang="en-US"/>
              <a:t> </a:t>
            </a:r>
            <a:r>
              <a:rPr lang="en-US">
                <a:solidFill>
                  <a:schemeClr val="tx2"/>
                </a:solidFill>
              </a:rPr>
              <a:t>mn.gov/websiteurl</a:t>
            </a:r>
            <a:endParaRPr lang="en-US" dirty="0">
              <a:solidFill>
                <a:schemeClr val="tx2"/>
              </a:solidFill>
            </a:endParaRPr>
          </a:p>
        </p:txBody>
      </p:sp>
      <p:sp>
        <p:nvSpPr>
          <p:cNvPr id="4" name="Slide Number Placeholder 3"/>
          <p:cNvSpPr>
            <a:spLocks noGrp="1"/>
          </p:cNvSpPr>
          <p:nvPr>
            <p:ph type="sldNum" sz="quarter" idx="11"/>
          </p:nvPr>
        </p:nvSpPr>
        <p:spPr/>
        <p:txBody>
          <a:bodyPr/>
          <a:lstStyle>
            <a:lvl1pPr>
              <a:defRPr>
                <a:solidFill>
                  <a:schemeClr val="tx2"/>
                </a:solidFill>
              </a:defRPr>
            </a:lvl1pPr>
          </a:lstStyle>
          <a:p>
            <a:fld id="{48F63A3B-78C7-47BE-AE5E-E10140E04643}" type="slidenum">
              <a:rPr lang="en-US" smtClean="0"/>
              <a:pPr/>
              <a:t>‹#›</a:t>
            </a:fld>
            <a:endParaRPr lang="en-US" dirty="0"/>
          </a:p>
        </p:txBody>
      </p:sp>
      <p:sp>
        <p:nvSpPr>
          <p:cNvPr id="6" name="Rectangle 5"/>
          <p:cNvSpPr/>
          <p:nvPr userDrawn="1"/>
        </p:nvSpPr>
        <p:spPr>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MN.IT Services Logo" descr="Minnesota Logo with text Agency Logo Here"/>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0083" y="632310"/>
            <a:ext cx="2968836" cy="457200"/>
          </a:xfrm>
          <a:prstGeom prst="rect">
            <a:avLst/>
          </a:prstGeom>
        </p:spPr>
      </p:pic>
    </p:spTree>
    <p:extLst>
      <p:ext uri="{BB962C8B-B14F-4D97-AF65-F5344CB8AC3E}">
        <p14:creationId xmlns:p14="http://schemas.microsoft.com/office/powerpoint/2010/main" val="229089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4188564"/>
            <a:ext cx="12192000" cy="1199223"/>
          </a:xfrm>
          <a:solidFill>
            <a:schemeClr val="accent1"/>
          </a:solidFill>
        </p:spPr>
        <p:txBody>
          <a:bodyPr anchor="ctr">
            <a:normAutofit/>
          </a:bodyPr>
          <a:lstStyle>
            <a:lvl1pPr algn="ctr">
              <a:defRPr sz="3600">
                <a:solidFill>
                  <a:schemeClr val="bg1"/>
                </a:solidFill>
              </a:defRPr>
            </a:lvl1pPr>
          </a:lstStyle>
          <a:p>
            <a:r>
              <a:rPr lang="en-US" dirty="0"/>
              <a:t>Click to edit section title</a:t>
            </a:r>
          </a:p>
        </p:txBody>
      </p:sp>
      <p:sp>
        <p:nvSpPr>
          <p:cNvPr id="3" name="Rectangle 2"/>
          <p:cNvSpPr/>
          <p:nvPr userDrawn="1"/>
        </p:nvSpPr>
        <p:spPr>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644884"/>
            <a:ext cx="6587067" cy="440970"/>
          </a:xfrm>
        </p:spPr>
        <p:txBody>
          <a:bodyPr>
            <a:normAutofit/>
          </a:bodyPr>
          <a:lstStyle>
            <a:lvl1pPr marL="0" indent="0" algn="ctr">
              <a:buNone/>
              <a:defRPr sz="1800" baseline="0"/>
            </a:lvl1pPr>
          </a:lstStyle>
          <a:p>
            <a:r>
              <a:rPr lang="en-US" sz="1800" dirty="0" err="1"/>
              <a:t>Firstname</a:t>
            </a:r>
            <a:r>
              <a:rPr lang="en-US" sz="1800" dirty="0"/>
              <a:t> </a:t>
            </a:r>
            <a:r>
              <a:rPr lang="en-US" sz="1800" dirty="0" err="1"/>
              <a:t>Lastname</a:t>
            </a:r>
            <a:r>
              <a:rPr lang="en-US" sz="1800" dirty="0"/>
              <a:t> | Job Title</a:t>
            </a:r>
          </a:p>
        </p:txBody>
      </p:sp>
      <p:sp>
        <p:nvSpPr>
          <p:cNvPr id="11" name="Picture Placeholder 2"/>
          <p:cNvSpPr>
            <a:spLocks noGrp="1"/>
          </p:cNvSpPr>
          <p:nvPr>
            <p:ph type="pic" sz="quarter" idx="13" hasCustomPrompt="1"/>
          </p:nvPr>
        </p:nvSpPr>
        <p:spPr>
          <a:xfrm>
            <a:off x="0" y="1789113"/>
            <a:ext cx="12192000" cy="2298700"/>
          </a:xfrm>
        </p:spPr>
        <p:txBody>
          <a:bodyPr/>
          <a:lstStyle/>
          <a:p>
            <a:r>
              <a:rPr lang="en-US" dirty="0"/>
              <a:t>Click Icon to add picture</a:t>
            </a:r>
          </a:p>
        </p:txBody>
      </p:sp>
      <p:sp>
        <p:nvSpPr>
          <p:cNvPr id="18" name="Date Placeholder 17"/>
          <p:cNvSpPr>
            <a:spLocks noGrp="1"/>
          </p:cNvSpPr>
          <p:nvPr>
            <p:ph type="dt" sz="half" idx="15"/>
          </p:nvPr>
        </p:nvSpPr>
        <p:spPr/>
        <p:txBody>
          <a:bodyPr/>
          <a:lstStyle/>
          <a:p>
            <a:fld id="{F1AC9915-7944-4F38-8547-A666660F7941}" type="datetime1">
              <a:rPr lang="en-US" smtClean="0"/>
              <a:t>12/7/2023</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9" name="Slide Number Placeholder 18"/>
          <p:cNvSpPr>
            <a:spLocks noGrp="1"/>
          </p:cNvSpPr>
          <p:nvPr>
            <p:ph type="sldNum" sz="quarter" idx="16"/>
          </p:nvPr>
        </p:nvSpPr>
        <p:spPr/>
        <p:txBody>
          <a:bodyPr/>
          <a:lstStyle/>
          <a:p>
            <a:fld id="{48F63A3B-78C7-47BE-AE5E-E10140E04643}" type="slidenum">
              <a:rPr lang="en-US" smtClean="0"/>
              <a:pPr/>
              <a:t>‹#›</a:t>
            </a:fld>
            <a:endParaRPr lang="en-US" dirty="0"/>
          </a:p>
        </p:txBody>
      </p:sp>
      <p:pic>
        <p:nvPicPr>
          <p:cNvPr id="14" name="MN.IT Services Logo" descr="Minnesota Logo with text Agency Logo Here"/>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0083" y="675342"/>
            <a:ext cx="2968836" cy="457200"/>
          </a:xfrm>
          <a:prstGeom prst="rect">
            <a:avLst/>
          </a:prstGeom>
        </p:spPr>
      </p:pic>
    </p:spTree>
    <p:extLst>
      <p:ext uri="{BB962C8B-B14F-4D97-AF65-F5344CB8AC3E}">
        <p14:creationId xmlns:p14="http://schemas.microsoft.com/office/powerpoint/2010/main" val="20822502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idx="1"/>
          </p:nvPr>
        </p:nvSpPr>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A428E8C3-2D7B-4038-81BF-A1D609BD944C}" type="datetime1">
              <a:rPr lang="en-US" smtClean="0"/>
              <a:t>12/7/2023</a:t>
            </a:fld>
            <a:endParaRPr lang="en-US" dirty="0"/>
          </a:p>
        </p:txBody>
      </p:sp>
      <p:sp>
        <p:nvSpPr>
          <p:cNvPr id="1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8" name="Rectangle 7"/>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532499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Split White BG)">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sz="half" idx="1"/>
          </p:nvPr>
        </p:nvSpPr>
        <p:spPr>
          <a:xfrm>
            <a:off x="838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C632E145-1DF4-4558-B5D4-DB4EDE560CCA}" type="datetime1">
              <a:rPr lang="en-US" smtClean="0"/>
              <a:t>12/7/2023</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
        <p:nvSpPr>
          <p:cNvPr id="10" name="Rectangle 9"/>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accent2"/>
              </a:solidFill>
            </a:endParaRPr>
          </a:p>
        </p:txBody>
      </p:sp>
    </p:spTree>
    <p:extLst>
      <p:ext uri="{BB962C8B-B14F-4D97-AF65-F5344CB8AC3E}">
        <p14:creationId xmlns:p14="http://schemas.microsoft.com/office/powerpoint/2010/main" val="716610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Title and Content (Boxed)">
    <p:bg>
      <p:bgPr>
        <a:solidFill>
          <a:srgbClr val="E8E8E8"/>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idx="1"/>
          </p:nvPr>
        </p:nvSpPr>
        <p:spPr>
          <a:xfrm>
            <a:off x="838200" y="1335281"/>
            <a:ext cx="10515600" cy="4841682"/>
          </a:xfrm>
          <a:solidFill>
            <a:schemeClr val="bg1"/>
          </a:solidFill>
        </p:spPr>
        <p:txBody>
          <a:bodyPr lIns="228600" tIns="548640" rIns="274320"/>
          <a:lstStyle>
            <a:lvl1pPr marL="342900" indent="-342900">
              <a:lnSpc>
                <a:spcPct val="100000"/>
              </a:lnSpc>
              <a:spcAft>
                <a:spcPts val="1000"/>
              </a:spcAft>
              <a:buClr>
                <a:schemeClr val="accent1"/>
              </a:buClr>
              <a:buFont typeface="Arial" panose="020B0604020202020204" pitchFamily="34" charset="0"/>
              <a:buChar char="•"/>
              <a:defRPr sz="2500"/>
            </a:lvl1pPr>
            <a:lvl2pPr marL="800100" indent="-342900">
              <a:lnSpc>
                <a:spcPct val="100000"/>
              </a:lnSpc>
              <a:spcAft>
                <a:spcPts val="1000"/>
              </a:spcAft>
              <a:buClr>
                <a:schemeClr val="accent1"/>
              </a:buClr>
              <a:buFont typeface="Arial" panose="020B0604020202020204" pitchFamily="34" charset="0"/>
              <a:buChar char="•"/>
              <a:defRPr sz="2100"/>
            </a:lvl2pPr>
            <a:lvl3pPr marL="1200150" indent="-285750">
              <a:lnSpc>
                <a:spcPct val="100000"/>
              </a:lnSpc>
              <a:spcAft>
                <a:spcPts val="1000"/>
              </a:spcAft>
              <a:buClr>
                <a:schemeClr val="accent1"/>
              </a:buClr>
              <a:buFont typeface="Arial" panose="020B0604020202020204" pitchFamily="34" charset="0"/>
              <a:buChar char="•"/>
              <a:defRPr sz="1700"/>
            </a:lvl3pPr>
            <a:lvl4pPr marL="1657350" indent="-285750">
              <a:lnSpc>
                <a:spcPct val="100000"/>
              </a:lnSpc>
              <a:spcAft>
                <a:spcPts val="1000"/>
              </a:spcAft>
              <a:buClr>
                <a:schemeClr val="accent1"/>
              </a:buClr>
              <a:buFont typeface="Arial" panose="020B0604020202020204" pitchFamily="34" charset="0"/>
              <a:buChar char="•"/>
              <a:defRPr sz="1700"/>
            </a:lvl4pPr>
            <a:lvl5pPr marL="2114550" indent="-285750">
              <a:lnSpc>
                <a:spcPct val="100000"/>
              </a:lnSpc>
              <a:spcAft>
                <a:spcPts val="1000"/>
              </a:spcAft>
              <a:buClr>
                <a:schemeClr val="accent1"/>
              </a:buClr>
              <a:buFont typeface="Arial" panose="020B0604020202020204" pitchFamily="34" charset="0"/>
              <a:buChar char="•"/>
              <a:defRPr sz="17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835F5063-D132-44C5-BD5C-D1B75CD54EE4}" type="datetime1">
              <a:rPr lang="en-US" smtClean="0"/>
              <a:t>12/7/2023</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9" name="Rectangle 8"/>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485841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Split Boxed)">
    <p:bg>
      <p:bgPr>
        <a:solidFill>
          <a:srgbClr val="E8E8E8"/>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sz="half" idx="1"/>
          </p:nvPr>
        </p:nvSpPr>
        <p:spPr>
          <a:xfrm>
            <a:off x="838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C67D6EFC-5F67-4BB6-AAD7-8F7EBB33DC5C}" type="datetime1">
              <a:rPr lang="en-US" smtClean="0"/>
              <a:t>12/7/2023</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5538010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99EAC9EC-E3D3-42B2-90EE-92509BF6C0D1}" type="datetime1">
              <a:rPr lang="en-US" smtClean="0"/>
              <a:t>12/7/2023</a:t>
            </a:fld>
            <a:endParaRPr lang="en-US" dirty="0"/>
          </a:p>
        </p:txBody>
      </p:sp>
      <p:sp>
        <p:nvSpPr>
          <p:cNvPr id="12"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4"/>
          </p:nvPr>
        </p:nvSpPr>
        <p:spPr>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77062332"/>
      </p:ext>
    </p:extLst>
  </p:cSld>
  <p:clrMap bg1="lt1" tx1="dk1" bg2="lt2" tx2="dk2" accent1="accent1" accent2="accent2" accent3="accent3" accent4="accent4" accent5="accent5" accent6="accent6" hlink="hlink" folHlink="folHlink"/>
  <p:sldLayoutIdLst>
    <p:sldLayoutId id="2147483788" r:id="rId1"/>
    <p:sldLayoutId id="2147483799" r:id="rId2"/>
    <p:sldLayoutId id="2147483787" r:id="rId3"/>
    <p:sldLayoutId id="2147483795" r:id="rId4"/>
    <p:sldLayoutId id="2147483711" r:id="rId5"/>
    <p:sldLayoutId id="2147483712" r:id="rId6"/>
    <p:sldLayoutId id="2147483790" r:id="rId7"/>
    <p:sldLayoutId id="2147483789" r:id="rId8"/>
    <p:sldLayoutId id="2147483714" r:id="rId9"/>
    <p:sldLayoutId id="2147483738" r:id="rId10"/>
    <p:sldLayoutId id="2147483739" r:id="rId11"/>
    <p:sldLayoutId id="2147483780" r:id="rId12"/>
    <p:sldLayoutId id="2147483773" r:id="rId13"/>
    <p:sldLayoutId id="2147483800" r:id="rId14"/>
    <p:sldLayoutId id="2147483688" r:id="rId15"/>
    <p:sldLayoutId id="2147483801" r:id="rId16"/>
    <p:sldLayoutId id="2147483802" r:id="rId17"/>
    <p:sldLayoutId id="2147483803" r:id="rId18"/>
    <p:sldLayoutId id="2147483744" r:id="rId19"/>
    <p:sldLayoutId id="2147483793" r:id="rId20"/>
    <p:sldLayoutId id="2147483772" r:id="rId21"/>
    <p:sldLayoutId id="2147483767" r:id="rId22"/>
    <p:sldLayoutId id="2147483769" r:id="rId23"/>
    <p:sldLayoutId id="2147483771" r:id="rId24"/>
    <p:sldLayoutId id="2147483770" r:id="rId25"/>
    <p:sldLayoutId id="2147483732" r:id="rId26"/>
    <p:sldLayoutId id="2147483794" r:id="rId27"/>
    <p:sldLayoutId id="2147483733" r:id="rId28"/>
    <p:sldLayoutId id="2147483747" r:id="rId29"/>
    <p:sldLayoutId id="2147483818" r:id="rId30"/>
    <p:sldLayoutId id="2147483805" r:id="rId31"/>
    <p:sldLayoutId id="2147483806" r:id="rId32"/>
    <p:sldLayoutId id="2147483750" r:id="rId33"/>
    <p:sldLayoutId id="2147483765" r:id="rId34"/>
    <p:sldLayoutId id="2147483781" r:id="rId35"/>
    <p:sldLayoutId id="2147483809" r:id="rId36"/>
    <p:sldLayoutId id="2147483808" r:id="rId37"/>
    <p:sldLayoutId id="2147483807" r:id="rId38"/>
    <p:sldLayoutId id="2147483819" r:id="rId39"/>
    <p:sldLayoutId id="2147483754" r:id="rId40"/>
    <p:sldLayoutId id="2147483755" r:id="rId41"/>
    <p:sldLayoutId id="2147483759" r:id="rId42"/>
    <p:sldLayoutId id="2147483753" r:id="rId43"/>
    <p:sldLayoutId id="2147483763" r:id="rId44"/>
    <p:sldLayoutId id="2147483762" r:id="rId45"/>
    <p:sldLayoutId id="2147483758" r:id="rId46"/>
    <p:sldLayoutId id="2147483756" r:id="rId47"/>
    <p:sldLayoutId id="2147483798" r:id="rId48"/>
    <p:sldLayoutId id="2147483797" r:id="rId49"/>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1000"/>
        </a:spcAft>
        <a:buClr>
          <a:schemeClr val="accent1"/>
        </a:buClr>
        <a:buFont typeface="Arial" panose="020B0604020202020204" pitchFamily="34" charset="0"/>
        <a:buChar char="•"/>
        <a:defRPr sz="25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1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48.xml"/><Relationship Id="rId5" Type="http://schemas.openxmlformats.org/officeDocument/2006/relationships/hyperlink" Target="mailto:Chris.Ismil@state.mn.us" TargetMode="External"/><Relationship Id="rId4" Type="http://schemas.openxmlformats.org/officeDocument/2006/relationships/hyperlink" Target="mailto:Whitney.Ridlon@state.mn.us"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17.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17.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hyperlink" Target="mailto:Jim.Plummer@state.mn.us" TargetMode="External"/><Relationship Id="rId2" Type="http://schemas.openxmlformats.org/officeDocument/2006/relationships/notesSlide" Target="../notesSlides/notesSlide21.xml"/><Relationship Id="rId1" Type="http://schemas.openxmlformats.org/officeDocument/2006/relationships/slideLayout" Target="../slideLayouts/slideLayout48.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2.tmp"/></Relationships>
</file>

<file path=ppt/slides/_rels/slide24.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mailto:Roy.Smith@state.mn.us" TargetMode="External"/><Relationship Id="rId2" Type="http://schemas.openxmlformats.org/officeDocument/2006/relationships/notesSlide" Target="../notesSlides/notesSlide26.xml"/><Relationship Id="rId1" Type="http://schemas.openxmlformats.org/officeDocument/2006/relationships/slideLayout" Target="../slideLayouts/slideLayout48.xml"/><Relationship Id="rId5" Type="http://schemas.openxmlformats.org/officeDocument/2006/relationships/image" Target="../media/image10.png"/><Relationship Id="rId4" Type="http://schemas.openxmlformats.org/officeDocument/2006/relationships/hyperlink" Target="mailto:Whitney.Ridlon@state.mn.us"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hyperlink" Target="mailto:Matt.Sjoberg@state.mn.us" TargetMode="External"/><Relationship Id="rId2" Type="http://schemas.openxmlformats.org/officeDocument/2006/relationships/notesSlide" Target="../notesSlides/notesSlide31.xml"/><Relationship Id="rId1" Type="http://schemas.openxmlformats.org/officeDocument/2006/relationships/slideLayout" Target="../slideLayouts/slideLayout48.xml"/><Relationship Id="rId5" Type="http://schemas.openxmlformats.org/officeDocument/2006/relationships/image" Target="../media/image10.png"/><Relationship Id="rId4" Type="http://schemas.openxmlformats.org/officeDocument/2006/relationships/hyperlink" Target="mailto:Janelle.Greschner@state.mn.us"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0" y="4307959"/>
            <a:ext cx="12192000" cy="1199223"/>
          </a:xfrm>
        </p:spPr>
        <p:txBody>
          <a:bodyPr>
            <a:normAutofit fontScale="90000"/>
          </a:bodyPr>
          <a:lstStyle/>
          <a:p>
            <a:r>
              <a:rPr lang="en-US" sz="2800" b="1" dirty="0"/>
              <a:t>Iron Range Resources &amp; Rehabilitation Board Meeting</a:t>
            </a:r>
            <a:br>
              <a:rPr lang="en-US" sz="2800" b="1" dirty="0"/>
            </a:br>
            <a:r>
              <a:rPr lang="en-US" sz="2800" b="1" dirty="0"/>
              <a:t>Wednesday, December 6, 2023</a:t>
            </a:r>
            <a:br>
              <a:rPr lang="en-US" sz="2800" b="1" dirty="0"/>
            </a:br>
            <a:r>
              <a:rPr lang="en-US" sz="2800" b="1" dirty="0"/>
              <a:t>2:00 p.m.</a:t>
            </a:r>
            <a:endParaRPr lang="en-US" sz="2800" dirty="0"/>
          </a:p>
        </p:txBody>
      </p:sp>
      <p:pic>
        <p:nvPicPr>
          <p:cNvPr id="5" name="MN.IT Services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4515" y="2115856"/>
            <a:ext cx="10011598" cy="774828"/>
          </a:xfrm>
          <a:prstGeom prst="rect">
            <a:avLst/>
          </a:prstGeom>
        </p:spPr>
      </p:pic>
    </p:spTree>
    <p:extLst>
      <p:ext uri="{BB962C8B-B14F-4D97-AF65-F5344CB8AC3E}">
        <p14:creationId xmlns:p14="http://schemas.microsoft.com/office/powerpoint/2010/main" val="954649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8F4DAA-F521-4DB6-B222-0C9315221014}"/>
              </a:ext>
            </a:extLst>
          </p:cNvPr>
          <p:cNvSpPr>
            <a:spLocks noGrp="1"/>
          </p:cNvSpPr>
          <p:nvPr>
            <p:ph type="title"/>
          </p:nvPr>
        </p:nvSpPr>
        <p:spPr>
          <a:xfrm>
            <a:off x="838200" y="246062"/>
            <a:ext cx="10515600" cy="914400"/>
          </a:xfrm>
        </p:spPr>
        <p:txBody>
          <a:bodyPr/>
          <a:lstStyle/>
          <a:p>
            <a:pPr algn="l"/>
            <a:r>
              <a:rPr lang="en-US" b="1" dirty="0"/>
              <a:t>USS </a:t>
            </a:r>
            <a:r>
              <a:rPr lang="en-US" b="1" dirty="0" err="1"/>
              <a:t>Minntac</a:t>
            </a:r>
            <a:endParaRPr lang="en-US" b="1" dirty="0"/>
          </a:p>
        </p:txBody>
      </p:sp>
      <p:sp>
        <p:nvSpPr>
          <p:cNvPr id="5" name="Content Placeholder 4">
            <a:extLst>
              <a:ext uri="{FF2B5EF4-FFF2-40B4-BE49-F238E27FC236}">
                <a16:creationId xmlns:a16="http://schemas.microsoft.com/office/drawing/2014/main" id="{1C2770B0-7E11-41D7-820B-86228D68B873}"/>
              </a:ext>
            </a:extLst>
          </p:cNvPr>
          <p:cNvSpPr>
            <a:spLocks noGrp="1"/>
          </p:cNvSpPr>
          <p:nvPr>
            <p:ph sz="quarter" idx="10"/>
          </p:nvPr>
        </p:nvSpPr>
        <p:spPr/>
        <p:txBody>
          <a:bodyPr>
            <a:normAutofit/>
          </a:bodyPr>
          <a:lstStyle/>
          <a:p>
            <a:pPr marL="0" indent="0">
              <a:spcBef>
                <a:spcPts val="0"/>
              </a:spcBef>
              <a:spcAft>
                <a:spcPts val="0"/>
              </a:spcAft>
              <a:buNone/>
            </a:pPr>
            <a:r>
              <a:rPr lang="en-US" b="1" dirty="0"/>
              <a:t>TEDF Rebate: $3,173,541	</a:t>
            </a:r>
          </a:p>
          <a:p>
            <a:pPr marL="0" indent="0">
              <a:spcBef>
                <a:spcPts val="0"/>
              </a:spcBef>
              <a:spcAft>
                <a:spcPts val="0"/>
              </a:spcAft>
              <a:buNone/>
            </a:pPr>
            <a:endParaRPr lang="en-US" b="1" dirty="0"/>
          </a:p>
          <a:p>
            <a:pPr marL="0" indent="0">
              <a:spcBef>
                <a:spcPts val="0"/>
              </a:spcBef>
              <a:spcAft>
                <a:spcPts val="0"/>
              </a:spcAft>
              <a:buNone/>
            </a:pPr>
            <a:r>
              <a:rPr lang="en-US" b="1" dirty="0"/>
              <a:t>Total Project Investment: $8,000,000</a:t>
            </a:r>
          </a:p>
          <a:p>
            <a:pPr marL="0" indent="0">
              <a:spcBef>
                <a:spcPts val="0"/>
              </a:spcBef>
              <a:spcAft>
                <a:spcPts val="0"/>
              </a:spcAft>
              <a:buNone/>
            </a:pPr>
            <a:endParaRPr lang="en-US" b="1" dirty="0"/>
          </a:p>
          <a:p>
            <a:pPr marL="0" indent="0">
              <a:spcBef>
                <a:spcPts val="0"/>
              </a:spcBef>
              <a:spcAft>
                <a:spcPts val="0"/>
              </a:spcAft>
              <a:buNone/>
            </a:pPr>
            <a:r>
              <a:rPr lang="en-US" b="1" dirty="0"/>
              <a:t>Project #1: Step 1 &amp; 2 Pellet Conveyor Replacement</a:t>
            </a:r>
          </a:p>
          <a:p>
            <a:pPr marL="0" indent="0">
              <a:spcBef>
                <a:spcPts val="0"/>
              </a:spcBef>
              <a:spcAft>
                <a:spcPts val="0"/>
              </a:spcAft>
              <a:buNone/>
            </a:pPr>
            <a:endParaRPr lang="en-US" b="1" dirty="0"/>
          </a:p>
          <a:p>
            <a:pPr marL="0" indent="0">
              <a:spcBef>
                <a:spcPts val="0"/>
              </a:spcBef>
              <a:spcAft>
                <a:spcPts val="0"/>
              </a:spcAft>
              <a:buNone/>
            </a:pPr>
            <a:r>
              <a:rPr lang="en-US" b="1" dirty="0"/>
              <a:t>Project #2: Lines 11 &amp; 22 Pre-Classification</a:t>
            </a:r>
            <a:endParaRPr lang="en-US" dirty="0"/>
          </a:p>
        </p:txBody>
      </p:sp>
      <p:pic>
        <p:nvPicPr>
          <p:cNvPr id="8" name="Picture Placeholder 7">
            <a:extLst>
              <a:ext uri="{FF2B5EF4-FFF2-40B4-BE49-F238E27FC236}">
                <a16:creationId xmlns:a16="http://schemas.microsoft.com/office/drawing/2014/main" id="{5809CBE6-DE04-44B0-9BB0-3CC3FAB7571C}"/>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4210" r="24210"/>
          <a:stretch>
            <a:fillRect/>
          </a:stretch>
        </p:blipFill>
        <p:spPr>
          <a:xfrm>
            <a:off x="7260027" y="1366345"/>
            <a:ext cx="4538434" cy="4538434"/>
          </a:xfrm>
        </p:spPr>
      </p:pic>
    </p:spTree>
    <p:extLst>
      <p:ext uri="{BB962C8B-B14F-4D97-AF65-F5344CB8AC3E}">
        <p14:creationId xmlns:p14="http://schemas.microsoft.com/office/powerpoint/2010/main" val="26083855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8F4DAA-F521-4DB6-B222-0C9315221014}"/>
              </a:ext>
            </a:extLst>
          </p:cNvPr>
          <p:cNvSpPr>
            <a:spLocks noGrp="1"/>
          </p:cNvSpPr>
          <p:nvPr>
            <p:ph type="title"/>
          </p:nvPr>
        </p:nvSpPr>
        <p:spPr>
          <a:xfrm>
            <a:off x="838200" y="246062"/>
            <a:ext cx="10515600" cy="914400"/>
          </a:xfrm>
        </p:spPr>
        <p:txBody>
          <a:bodyPr/>
          <a:lstStyle/>
          <a:p>
            <a:pPr algn="l"/>
            <a:r>
              <a:rPr lang="en-US" b="1" dirty="0"/>
              <a:t>United Taconite</a:t>
            </a:r>
          </a:p>
        </p:txBody>
      </p:sp>
      <p:sp>
        <p:nvSpPr>
          <p:cNvPr id="5" name="Content Placeholder 4">
            <a:extLst>
              <a:ext uri="{FF2B5EF4-FFF2-40B4-BE49-F238E27FC236}">
                <a16:creationId xmlns:a16="http://schemas.microsoft.com/office/drawing/2014/main" id="{1C2770B0-7E11-41D7-820B-86228D68B873}"/>
              </a:ext>
            </a:extLst>
          </p:cNvPr>
          <p:cNvSpPr>
            <a:spLocks noGrp="1"/>
          </p:cNvSpPr>
          <p:nvPr>
            <p:ph sz="quarter" idx="10"/>
          </p:nvPr>
        </p:nvSpPr>
        <p:spPr/>
        <p:txBody>
          <a:bodyPr>
            <a:normAutofit/>
          </a:bodyPr>
          <a:lstStyle/>
          <a:p>
            <a:pPr marL="0" indent="0">
              <a:spcBef>
                <a:spcPts val="0"/>
              </a:spcBef>
              <a:spcAft>
                <a:spcPts val="0"/>
              </a:spcAft>
              <a:buNone/>
            </a:pPr>
            <a:r>
              <a:rPr lang="en-US" b="1" dirty="0"/>
              <a:t>TEDF Rebate: $1,226,395	</a:t>
            </a:r>
          </a:p>
          <a:p>
            <a:pPr marL="0" indent="0">
              <a:spcBef>
                <a:spcPts val="0"/>
              </a:spcBef>
              <a:spcAft>
                <a:spcPts val="0"/>
              </a:spcAft>
              <a:buNone/>
            </a:pPr>
            <a:endParaRPr lang="en-US" b="1" dirty="0"/>
          </a:p>
          <a:p>
            <a:pPr marL="0" indent="0">
              <a:spcBef>
                <a:spcPts val="0"/>
              </a:spcBef>
              <a:spcAft>
                <a:spcPts val="0"/>
              </a:spcAft>
              <a:buNone/>
            </a:pPr>
            <a:r>
              <a:rPr lang="en-US" b="1" dirty="0"/>
              <a:t>Total Project Investment: $2,500,000</a:t>
            </a:r>
          </a:p>
          <a:p>
            <a:pPr marL="0" indent="0">
              <a:spcBef>
                <a:spcPts val="0"/>
              </a:spcBef>
              <a:spcAft>
                <a:spcPts val="0"/>
              </a:spcAft>
              <a:buNone/>
            </a:pPr>
            <a:endParaRPr lang="en-US" b="1" dirty="0"/>
          </a:p>
          <a:p>
            <a:pPr marL="0" indent="0">
              <a:spcBef>
                <a:spcPts val="0"/>
              </a:spcBef>
              <a:spcAft>
                <a:spcPts val="0"/>
              </a:spcAft>
              <a:buNone/>
            </a:pPr>
            <a:r>
              <a:rPr lang="en-US" b="1" dirty="0"/>
              <a:t>Project #1: Furnace Line 2 Burner Replacement</a:t>
            </a:r>
          </a:p>
          <a:p>
            <a:pPr marL="0" indent="0">
              <a:spcBef>
                <a:spcPts val="0"/>
              </a:spcBef>
              <a:spcAft>
                <a:spcPts val="0"/>
              </a:spcAft>
              <a:buNone/>
            </a:pPr>
            <a:endParaRPr lang="en-US" b="1" dirty="0"/>
          </a:p>
          <a:p>
            <a:pPr marL="0" indent="0">
              <a:spcBef>
                <a:spcPts val="0"/>
              </a:spcBef>
              <a:spcAft>
                <a:spcPts val="0"/>
              </a:spcAft>
              <a:buNone/>
            </a:pPr>
            <a:r>
              <a:rPr lang="en-US" b="1" dirty="0"/>
              <a:t>Project #2: Tailings Management Facility Expansion</a:t>
            </a:r>
            <a:endParaRPr lang="en-US" dirty="0"/>
          </a:p>
        </p:txBody>
      </p:sp>
      <p:pic>
        <p:nvPicPr>
          <p:cNvPr id="8" name="Picture Placeholder 7">
            <a:extLst>
              <a:ext uri="{FF2B5EF4-FFF2-40B4-BE49-F238E27FC236}">
                <a16:creationId xmlns:a16="http://schemas.microsoft.com/office/drawing/2014/main" id="{4BEF8CE0-984A-4FE8-8C68-8AE10ACB3250}"/>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12519" r="12519"/>
          <a:stretch>
            <a:fillRect/>
          </a:stretch>
        </p:blipFill>
        <p:spPr>
          <a:xfrm>
            <a:off x="7341050" y="1366345"/>
            <a:ext cx="4538434" cy="4538434"/>
          </a:xfrm>
        </p:spPr>
      </p:pic>
    </p:spTree>
    <p:extLst>
      <p:ext uri="{BB962C8B-B14F-4D97-AF65-F5344CB8AC3E}">
        <p14:creationId xmlns:p14="http://schemas.microsoft.com/office/powerpoint/2010/main" val="1097577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title"/>
          </p:nvPr>
        </p:nvSpPr>
        <p:spPr>
          <a:xfrm>
            <a:off x="1071154" y="185637"/>
            <a:ext cx="10515600" cy="914400"/>
          </a:xfrm>
        </p:spPr>
        <p:txBody>
          <a:bodyPr/>
          <a:lstStyle/>
          <a:p>
            <a:pPr algn="l"/>
            <a:r>
              <a:rPr lang="en-US" b="1" dirty="0"/>
              <a:t>TEDF Projects</a:t>
            </a:r>
          </a:p>
        </p:txBody>
      </p:sp>
      <p:graphicFrame>
        <p:nvGraphicFramePr>
          <p:cNvPr id="5" name="Content Placeholder 4">
            <a:extLst>
              <a:ext uri="{FF2B5EF4-FFF2-40B4-BE49-F238E27FC236}">
                <a16:creationId xmlns:a16="http://schemas.microsoft.com/office/drawing/2014/main" id="{881A099C-0436-48ED-9264-94212F98FCD2}"/>
              </a:ext>
            </a:extLst>
          </p:cNvPr>
          <p:cNvGraphicFramePr>
            <a:graphicFrameLocks noGrp="1"/>
          </p:cNvGraphicFramePr>
          <p:nvPr>
            <p:ph idx="1"/>
            <p:extLst/>
          </p:nvPr>
        </p:nvGraphicFramePr>
        <p:xfrm>
          <a:off x="1071154" y="1658983"/>
          <a:ext cx="10084526" cy="4098980"/>
        </p:xfrm>
        <a:graphic>
          <a:graphicData uri="http://schemas.openxmlformats.org/drawingml/2006/table">
            <a:tbl>
              <a:tblPr firstRow="1" bandRow="1">
                <a:tableStyleId>{5C22544A-7EE6-4342-B048-85BDC9FD1C3A}</a:tableStyleId>
              </a:tblPr>
              <a:tblGrid>
                <a:gridCol w="5094515">
                  <a:extLst>
                    <a:ext uri="{9D8B030D-6E8A-4147-A177-3AD203B41FA5}">
                      <a16:colId xmlns:a16="http://schemas.microsoft.com/office/drawing/2014/main" val="295087738"/>
                    </a:ext>
                  </a:extLst>
                </a:gridCol>
                <a:gridCol w="2338251">
                  <a:extLst>
                    <a:ext uri="{9D8B030D-6E8A-4147-A177-3AD203B41FA5}">
                      <a16:colId xmlns:a16="http://schemas.microsoft.com/office/drawing/2014/main" val="2959338867"/>
                    </a:ext>
                  </a:extLst>
                </a:gridCol>
                <a:gridCol w="2651760">
                  <a:extLst>
                    <a:ext uri="{9D8B030D-6E8A-4147-A177-3AD203B41FA5}">
                      <a16:colId xmlns:a16="http://schemas.microsoft.com/office/drawing/2014/main" val="585177854"/>
                    </a:ext>
                  </a:extLst>
                </a:gridCol>
              </a:tblGrid>
              <a:tr h="701474">
                <a:tc>
                  <a:txBody>
                    <a:bodyPr/>
                    <a:lstStyle/>
                    <a:p>
                      <a:pPr algn="l" rtl="0" fontAlgn="ctr"/>
                      <a:r>
                        <a:rPr lang="en-US" sz="1700" u="none" strike="noStrike" dirty="0">
                          <a:effectLst/>
                        </a:rPr>
                        <a:t>Mining Company</a:t>
                      </a:r>
                      <a:endParaRPr lang="en-US" sz="1700" b="1" i="0" u="none" strike="noStrike" dirty="0">
                        <a:solidFill>
                          <a:srgbClr val="FFFFFF"/>
                        </a:solidFill>
                        <a:effectLst/>
                        <a:latin typeface="Calibri" panose="020F0502020204030204" pitchFamily="34" charset="0"/>
                      </a:endParaRPr>
                    </a:p>
                  </a:txBody>
                  <a:tcPr marL="7319" marR="7319" marT="7319" marB="0" anchor="ctr"/>
                </a:tc>
                <a:tc>
                  <a:txBody>
                    <a:bodyPr/>
                    <a:lstStyle/>
                    <a:p>
                      <a:pPr algn="r" rtl="0" fontAlgn="ctr"/>
                      <a:r>
                        <a:rPr lang="en-US" sz="1700" u="none" strike="noStrike" dirty="0">
                          <a:effectLst/>
                        </a:rPr>
                        <a:t>TEDF Rebate</a:t>
                      </a:r>
                      <a:endParaRPr lang="en-US" sz="1700" b="1" i="0" u="none" strike="noStrike" dirty="0">
                        <a:solidFill>
                          <a:srgbClr val="FFFFFF"/>
                        </a:solidFill>
                        <a:effectLst/>
                        <a:latin typeface="Calibri" panose="020F0502020204030204" pitchFamily="34" charset="0"/>
                      </a:endParaRPr>
                    </a:p>
                  </a:txBody>
                  <a:tcPr marL="7319" marR="87833" marT="7319" marB="0" anchor="ctr"/>
                </a:tc>
                <a:tc>
                  <a:txBody>
                    <a:bodyPr/>
                    <a:lstStyle/>
                    <a:p>
                      <a:pPr algn="r" rtl="0" fontAlgn="ctr"/>
                      <a:r>
                        <a:rPr lang="en-US" sz="1700" u="none" strike="noStrike">
                          <a:effectLst/>
                        </a:rPr>
                        <a:t>Total Project Investment</a:t>
                      </a:r>
                      <a:endParaRPr lang="en-US" sz="1700" b="1" i="0" u="none" strike="noStrike">
                        <a:solidFill>
                          <a:srgbClr val="FFFFFF"/>
                        </a:solidFill>
                        <a:effectLst/>
                        <a:latin typeface="Calibri" panose="020F0502020204030204" pitchFamily="34" charset="0"/>
                      </a:endParaRPr>
                    </a:p>
                  </a:txBody>
                  <a:tcPr marL="7319" marR="87833" marT="7319" marB="0" anchor="ctr"/>
                </a:tc>
                <a:extLst>
                  <a:ext uri="{0D108BD9-81ED-4DB2-BD59-A6C34878D82A}">
                    <a16:rowId xmlns:a16="http://schemas.microsoft.com/office/drawing/2014/main" val="650268806"/>
                  </a:ext>
                </a:extLst>
              </a:tr>
              <a:tr h="485358">
                <a:tc>
                  <a:txBody>
                    <a:bodyPr/>
                    <a:lstStyle/>
                    <a:p>
                      <a:pPr algn="l" rtl="0" fontAlgn="ctr"/>
                      <a:r>
                        <a:rPr lang="en-US" sz="1700" u="none" strike="noStrike" dirty="0">
                          <a:effectLst/>
                        </a:rPr>
                        <a:t>Hibbing Taconite</a:t>
                      </a:r>
                      <a:endParaRPr lang="en-US" sz="1700" b="0" i="0" u="none" strike="noStrike" dirty="0">
                        <a:solidFill>
                          <a:srgbClr val="003865"/>
                        </a:solidFill>
                        <a:effectLst/>
                        <a:latin typeface="Calibri" panose="020F0502020204030204" pitchFamily="34" charset="0"/>
                      </a:endParaRPr>
                    </a:p>
                  </a:txBody>
                  <a:tcPr marL="7319" marR="7319" marT="7319" marB="0" anchor="ctr"/>
                </a:tc>
                <a:tc>
                  <a:txBody>
                    <a:bodyPr/>
                    <a:lstStyle/>
                    <a:p>
                      <a:pPr algn="r" rtl="0" fontAlgn="ctr"/>
                      <a:r>
                        <a:rPr lang="en-US" sz="1700" u="none" strike="noStrike" dirty="0">
                          <a:effectLst/>
                        </a:rPr>
                        <a:t>$1,549,876</a:t>
                      </a:r>
                      <a:endParaRPr lang="en-US" sz="1700" b="0" i="0" u="none" strike="noStrike" dirty="0">
                        <a:solidFill>
                          <a:srgbClr val="003865"/>
                        </a:solidFill>
                        <a:effectLst/>
                        <a:latin typeface="Calibri" panose="020F0502020204030204" pitchFamily="34" charset="0"/>
                      </a:endParaRPr>
                    </a:p>
                  </a:txBody>
                  <a:tcPr marL="7319" marR="87833" marT="7319" marB="0" anchor="ctr"/>
                </a:tc>
                <a:tc>
                  <a:txBody>
                    <a:bodyPr/>
                    <a:lstStyle/>
                    <a:p>
                      <a:pPr algn="r" rtl="0" fontAlgn="ctr"/>
                      <a:r>
                        <a:rPr lang="en-US" sz="1700" u="none" strike="noStrike" dirty="0">
                          <a:effectLst/>
                        </a:rPr>
                        <a:t>$3,200,000</a:t>
                      </a:r>
                      <a:endParaRPr lang="en-US" sz="1700" b="0" i="0" u="none" strike="noStrike" dirty="0">
                        <a:solidFill>
                          <a:srgbClr val="003865"/>
                        </a:solidFill>
                        <a:effectLst/>
                        <a:latin typeface="Calibri" panose="020F0502020204030204" pitchFamily="34" charset="0"/>
                      </a:endParaRPr>
                    </a:p>
                  </a:txBody>
                  <a:tcPr marL="7319" marR="87833" marT="7319" marB="0" anchor="ctr"/>
                </a:tc>
                <a:extLst>
                  <a:ext uri="{0D108BD9-81ED-4DB2-BD59-A6C34878D82A}">
                    <a16:rowId xmlns:a16="http://schemas.microsoft.com/office/drawing/2014/main" val="3818889427"/>
                  </a:ext>
                </a:extLst>
              </a:tr>
              <a:tr h="485358">
                <a:tc>
                  <a:txBody>
                    <a:bodyPr/>
                    <a:lstStyle/>
                    <a:p>
                      <a:pPr algn="l" rtl="0" fontAlgn="ctr"/>
                      <a:r>
                        <a:rPr lang="en-US" sz="1700" u="none" strike="noStrike" dirty="0">
                          <a:effectLst/>
                        </a:rPr>
                        <a:t>Minorca</a:t>
                      </a:r>
                      <a:endParaRPr lang="en-US" sz="1700" b="0" i="0" u="none" strike="noStrike" dirty="0">
                        <a:solidFill>
                          <a:srgbClr val="003865"/>
                        </a:solidFill>
                        <a:effectLst/>
                        <a:latin typeface="Calibri" panose="020F0502020204030204" pitchFamily="34" charset="0"/>
                      </a:endParaRPr>
                    </a:p>
                  </a:txBody>
                  <a:tcPr marL="7319" marR="7319" marT="7319" marB="0" anchor="ctr"/>
                </a:tc>
                <a:tc>
                  <a:txBody>
                    <a:bodyPr/>
                    <a:lstStyle/>
                    <a:p>
                      <a:pPr algn="r" rtl="0" fontAlgn="ctr"/>
                      <a:r>
                        <a:rPr lang="en-US" sz="1700" u="none" strike="noStrike" dirty="0">
                          <a:effectLst/>
                        </a:rPr>
                        <a:t>$695,929</a:t>
                      </a:r>
                      <a:endParaRPr lang="en-US" sz="1700" b="0" i="0" u="none" strike="noStrike" dirty="0">
                        <a:solidFill>
                          <a:srgbClr val="003865"/>
                        </a:solidFill>
                        <a:effectLst/>
                        <a:latin typeface="Calibri" panose="020F0502020204030204" pitchFamily="34" charset="0"/>
                      </a:endParaRPr>
                    </a:p>
                  </a:txBody>
                  <a:tcPr marL="7319" marR="87833" marT="7319" marB="0" anchor="ctr"/>
                </a:tc>
                <a:tc>
                  <a:txBody>
                    <a:bodyPr/>
                    <a:lstStyle/>
                    <a:p>
                      <a:pPr algn="r" rtl="0" fontAlgn="ctr"/>
                      <a:r>
                        <a:rPr lang="en-US" sz="1700" u="none" strike="noStrike" dirty="0">
                          <a:effectLst/>
                        </a:rPr>
                        <a:t>$3,200,000</a:t>
                      </a:r>
                      <a:endParaRPr lang="en-US" sz="1700" b="0" i="0" u="none" strike="noStrike" dirty="0">
                        <a:solidFill>
                          <a:srgbClr val="003865"/>
                        </a:solidFill>
                        <a:effectLst/>
                        <a:latin typeface="Calibri" panose="020F0502020204030204" pitchFamily="34" charset="0"/>
                      </a:endParaRPr>
                    </a:p>
                  </a:txBody>
                  <a:tcPr marL="7319" marR="87833" marT="7319" marB="0" anchor="ctr"/>
                </a:tc>
                <a:extLst>
                  <a:ext uri="{0D108BD9-81ED-4DB2-BD59-A6C34878D82A}">
                    <a16:rowId xmlns:a16="http://schemas.microsoft.com/office/drawing/2014/main" val="1363423659"/>
                  </a:ext>
                </a:extLst>
              </a:tr>
              <a:tr h="485358">
                <a:tc>
                  <a:txBody>
                    <a:bodyPr/>
                    <a:lstStyle/>
                    <a:p>
                      <a:pPr algn="l" rtl="0" fontAlgn="ctr"/>
                      <a:r>
                        <a:rPr lang="en-US" sz="1700" u="none" strike="noStrike" dirty="0">
                          <a:effectLst/>
                        </a:rPr>
                        <a:t>Northshore</a:t>
                      </a:r>
                      <a:endParaRPr lang="en-US" sz="1700" b="0" i="0" u="none" strike="noStrike" dirty="0">
                        <a:solidFill>
                          <a:srgbClr val="003865"/>
                        </a:solidFill>
                        <a:effectLst/>
                        <a:latin typeface="Calibri" panose="020F0502020204030204" pitchFamily="34" charset="0"/>
                      </a:endParaRPr>
                    </a:p>
                  </a:txBody>
                  <a:tcPr marL="7319" marR="7319" marT="7319" marB="0" anchor="ctr"/>
                </a:tc>
                <a:tc>
                  <a:txBody>
                    <a:bodyPr/>
                    <a:lstStyle/>
                    <a:p>
                      <a:pPr algn="r" rtl="0" fontAlgn="ctr"/>
                      <a:r>
                        <a:rPr lang="en-US" sz="1700" u="none" strike="noStrike" dirty="0">
                          <a:effectLst/>
                        </a:rPr>
                        <a:t>$898,413</a:t>
                      </a:r>
                      <a:endParaRPr lang="en-US" sz="1700" b="0" i="0" u="none" strike="noStrike" dirty="0">
                        <a:solidFill>
                          <a:srgbClr val="003865"/>
                        </a:solidFill>
                        <a:effectLst/>
                        <a:latin typeface="Calibri" panose="020F0502020204030204" pitchFamily="34" charset="0"/>
                      </a:endParaRPr>
                    </a:p>
                  </a:txBody>
                  <a:tcPr marL="7319" marR="87833" marT="7319" marB="0" anchor="ctr"/>
                </a:tc>
                <a:tc>
                  <a:txBody>
                    <a:bodyPr/>
                    <a:lstStyle/>
                    <a:p>
                      <a:pPr algn="r" rtl="0" fontAlgn="ctr"/>
                      <a:r>
                        <a:rPr lang="en-US" sz="1700" u="none" strike="noStrike" dirty="0">
                          <a:effectLst/>
                        </a:rPr>
                        <a:t>$1,997,000</a:t>
                      </a:r>
                      <a:endParaRPr lang="en-US" sz="1700" b="0" i="0" u="none" strike="noStrike" dirty="0">
                        <a:solidFill>
                          <a:srgbClr val="003865"/>
                        </a:solidFill>
                        <a:effectLst/>
                        <a:latin typeface="Calibri" panose="020F0502020204030204" pitchFamily="34" charset="0"/>
                      </a:endParaRPr>
                    </a:p>
                  </a:txBody>
                  <a:tcPr marL="7319" marR="87833" marT="7319" marB="0" anchor="ctr"/>
                </a:tc>
                <a:extLst>
                  <a:ext uri="{0D108BD9-81ED-4DB2-BD59-A6C34878D82A}">
                    <a16:rowId xmlns:a16="http://schemas.microsoft.com/office/drawing/2014/main" val="2893847503"/>
                  </a:ext>
                </a:extLst>
              </a:tr>
              <a:tr h="485358">
                <a:tc>
                  <a:txBody>
                    <a:bodyPr/>
                    <a:lstStyle/>
                    <a:p>
                      <a:pPr algn="l" rtl="0" fontAlgn="ctr"/>
                      <a:r>
                        <a:rPr lang="en-US" sz="1700" u="none" strike="noStrike" dirty="0">
                          <a:effectLst/>
                        </a:rPr>
                        <a:t>USS </a:t>
                      </a:r>
                      <a:r>
                        <a:rPr lang="en-US" sz="1700" u="none" strike="noStrike" dirty="0" err="1">
                          <a:effectLst/>
                        </a:rPr>
                        <a:t>Keetac</a:t>
                      </a:r>
                      <a:endParaRPr lang="en-US" sz="1700" b="0" i="0" u="none" strike="noStrike" dirty="0">
                        <a:solidFill>
                          <a:srgbClr val="003865"/>
                        </a:solidFill>
                        <a:effectLst/>
                        <a:latin typeface="Calibri" panose="020F0502020204030204" pitchFamily="34" charset="0"/>
                      </a:endParaRPr>
                    </a:p>
                  </a:txBody>
                  <a:tcPr marL="7319" marR="7319" marT="7319" marB="0" anchor="ctr"/>
                </a:tc>
                <a:tc>
                  <a:txBody>
                    <a:bodyPr/>
                    <a:lstStyle/>
                    <a:p>
                      <a:pPr algn="r" rtl="0" fontAlgn="ctr"/>
                      <a:r>
                        <a:rPr lang="en-US" sz="1700" u="none" strike="noStrike" dirty="0">
                          <a:effectLst/>
                        </a:rPr>
                        <a:t>$1,076,262</a:t>
                      </a:r>
                      <a:endParaRPr lang="en-US" sz="1700" b="0" i="0" u="none" strike="noStrike" dirty="0">
                        <a:solidFill>
                          <a:srgbClr val="003865"/>
                        </a:solidFill>
                        <a:effectLst/>
                        <a:latin typeface="Calibri" panose="020F0502020204030204" pitchFamily="34" charset="0"/>
                      </a:endParaRPr>
                    </a:p>
                  </a:txBody>
                  <a:tcPr marL="7319" marR="87833" marT="7319" marB="0" anchor="ctr"/>
                </a:tc>
                <a:tc>
                  <a:txBody>
                    <a:bodyPr/>
                    <a:lstStyle/>
                    <a:p>
                      <a:pPr algn="r" rtl="0" fontAlgn="ctr"/>
                      <a:r>
                        <a:rPr lang="en-US" sz="1700" u="none" strike="noStrike" dirty="0">
                          <a:effectLst/>
                        </a:rPr>
                        <a:t>$2,500,000</a:t>
                      </a:r>
                      <a:endParaRPr lang="en-US" sz="1700" b="0" i="0" u="none" strike="noStrike" dirty="0">
                        <a:solidFill>
                          <a:srgbClr val="003865"/>
                        </a:solidFill>
                        <a:effectLst/>
                        <a:latin typeface="Calibri" panose="020F0502020204030204" pitchFamily="34" charset="0"/>
                      </a:endParaRPr>
                    </a:p>
                  </a:txBody>
                  <a:tcPr marL="7319" marR="87833" marT="7319" marB="0" anchor="ctr"/>
                </a:tc>
                <a:extLst>
                  <a:ext uri="{0D108BD9-81ED-4DB2-BD59-A6C34878D82A}">
                    <a16:rowId xmlns:a16="http://schemas.microsoft.com/office/drawing/2014/main" val="3660686656"/>
                  </a:ext>
                </a:extLst>
              </a:tr>
              <a:tr h="485358">
                <a:tc>
                  <a:txBody>
                    <a:bodyPr/>
                    <a:lstStyle/>
                    <a:p>
                      <a:pPr algn="l" rtl="0" fontAlgn="ctr"/>
                      <a:r>
                        <a:rPr lang="en-US" sz="1700" u="none" strike="noStrike" dirty="0">
                          <a:effectLst/>
                        </a:rPr>
                        <a:t>USS </a:t>
                      </a:r>
                      <a:r>
                        <a:rPr lang="en-US" sz="1700" u="none" strike="noStrike" dirty="0" err="1">
                          <a:effectLst/>
                        </a:rPr>
                        <a:t>Minntac</a:t>
                      </a:r>
                      <a:endParaRPr lang="en-US" sz="1700" b="0" i="0" u="none" strike="noStrike" dirty="0">
                        <a:solidFill>
                          <a:srgbClr val="003865"/>
                        </a:solidFill>
                        <a:effectLst/>
                        <a:latin typeface="Calibri" panose="020F0502020204030204" pitchFamily="34" charset="0"/>
                      </a:endParaRPr>
                    </a:p>
                  </a:txBody>
                  <a:tcPr marL="7319" marR="7319" marT="7319" marB="0" anchor="ctr"/>
                </a:tc>
                <a:tc>
                  <a:txBody>
                    <a:bodyPr/>
                    <a:lstStyle/>
                    <a:p>
                      <a:pPr algn="r" rtl="0" fontAlgn="ctr"/>
                      <a:r>
                        <a:rPr lang="en-US" sz="1700" u="none" strike="noStrike" dirty="0">
                          <a:effectLst/>
                        </a:rPr>
                        <a:t>$3,173,541</a:t>
                      </a:r>
                      <a:endParaRPr lang="en-US" sz="1700" b="0" i="0" u="none" strike="noStrike" dirty="0">
                        <a:solidFill>
                          <a:srgbClr val="003865"/>
                        </a:solidFill>
                        <a:effectLst/>
                        <a:latin typeface="Calibri" panose="020F0502020204030204" pitchFamily="34" charset="0"/>
                      </a:endParaRPr>
                    </a:p>
                  </a:txBody>
                  <a:tcPr marL="7319" marR="87833" marT="7319" marB="0" anchor="ctr"/>
                </a:tc>
                <a:tc>
                  <a:txBody>
                    <a:bodyPr/>
                    <a:lstStyle/>
                    <a:p>
                      <a:pPr algn="r" rtl="0" fontAlgn="ctr"/>
                      <a:r>
                        <a:rPr lang="en-US" sz="1700" u="none" strike="noStrike" dirty="0">
                          <a:effectLst/>
                        </a:rPr>
                        <a:t>$8,000,000</a:t>
                      </a:r>
                      <a:endParaRPr lang="en-US" sz="1700" b="0" i="0" u="none" strike="noStrike" dirty="0">
                        <a:solidFill>
                          <a:srgbClr val="003865"/>
                        </a:solidFill>
                        <a:effectLst/>
                        <a:latin typeface="Calibri" panose="020F0502020204030204" pitchFamily="34" charset="0"/>
                      </a:endParaRPr>
                    </a:p>
                  </a:txBody>
                  <a:tcPr marL="7319" marR="87833" marT="7319" marB="0" anchor="ctr"/>
                </a:tc>
                <a:extLst>
                  <a:ext uri="{0D108BD9-81ED-4DB2-BD59-A6C34878D82A}">
                    <a16:rowId xmlns:a16="http://schemas.microsoft.com/office/drawing/2014/main" val="1048341825"/>
                  </a:ext>
                </a:extLst>
              </a:tr>
              <a:tr h="485358">
                <a:tc>
                  <a:txBody>
                    <a:bodyPr/>
                    <a:lstStyle/>
                    <a:p>
                      <a:pPr algn="l" rtl="0" fontAlgn="ctr"/>
                      <a:r>
                        <a:rPr lang="en-US" sz="1700" u="none" strike="noStrike" dirty="0">
                          <a:effectLst/>
                        </a:rPr>
                        <a:t>United Taconite</a:t>
                      </a:r>
                      <a:endParaRPr lang="en-US" sz="1700" b="0" i="0" u="none" strike="noStrike" dirty="0">
                        <a:solidFill>
                          <a:srgbClr val="003865"/>
                        </a:solidFill>
                        <a:effectLst/>
                        <a:latin typeface="Calibri" panose="020F0502020204030204" pitchFamily="34" charset="0"/>
                      </a:endParaRPr>
                    </a:p>
                  </a:txBody>
                  <a:tcPr marL="7319" marR="7319" marT="7319" marB="0" anchor="ctr"/>
                </a:tc>
                <a:tc>
                  <a:txBody>
                    <a:bodyPr/>
                    <a:lstStyle/>
                    <a:p>
                      <a:pPr algn="r" rtl="0" fontAlgn="ctr"/>
                      <a:r>
                        <a:rPr lang="en-US" sz="1700" u="none" strike="noStrike" dirty="0">
                          <a:effectLst/>
                        </a:rPr>
                        <a:t>$1,226,395</a:t>
                      </a:r>
                      <a:endParaRPr lang="en-US" sz="1700" b="0" i="0" u="none" strike="noStrike" dirty="0">
                        <a:solidFill>
                          <a:srgbClr val="003865"/>
                        </a:solidFill>
                        <a:effectLst/>
                        <a:latin typeface="Calibri" panose="020F0502020204030204" pitchFamily="34" charset="0"/>
                      </a:endParaRPr>
                    </a:p>
                  </a:txBody>
                  <a:tcPr marL="7319" marR="87833" marT="7319" marB="0" anchor="ctr"/>
                </a:tc>
                <a:tc>
                  <a:txBody>
                    <a:bodyPr/>
                    <a:lstStyle/>
                    <a:p>
                      <a:pPr algn="r" rtl="0" fontAlgn="ctr"/>
                      <a:r>
                        <a:rPr lang="en-US" sz="1700" u="none" strike="noStrike" dirty="0">
                          <a:effectLst/>
                        </a:rPr>
                        <a:t>$2,500,000</a:t>
                      </a:r>
                      <a:endParaRPr lang="en-US" sz="1700" b="0" i="0" u="none" strike="noStrike" dirty="0">
                        <a:solidFill>
                          <a:srgbClr val="003865"/>
                        </a:solidFill>
                        <a:effectLst/>
                        <a:latin typeface="Calibri" panose="020F0502020204030204" pitchFamily="34" charset="0"/>
                      </a:endParaRPr>
                    </a:p>
                  </a:txBody>
                  <a:tcPr marL="7319" marR="87833" marT="7319" marB="0" anchor="ctr"/>
                </a:tc>
                <a:extLst>
                  <a:ext uri="{0D108BD9-81ED-4DB2-BD59-A6C34878D82A}">
                    <a16:rowId xmlns:a16="http://schemas.microsoft.com/office/drawing/2014/main" val="968027326"/>
                  </a:ext>
                </a:extLst>
              </a:tr>
              <a:tr h="485358">
                <a:tc>
                  <a:txBody>
                    <a:bodyPr/>
                    <a:lstStyle/>
                    <a:p>
                      <a:pPr algn="l" rtl="0" fontAlgn="ctr"/>
                      <a:r>
                        <a:rPr lang="en-US" sz="1700" b="1" u="none" strike="noStrike" dirty="0">
                          <a:effectLst/>
                        </a:rPr>
                        <a:t>Total</a:t>
                      </a:r>
                      <a:endParaRPr lang="en-US" sz="1700" b="1" i="0" u="none" strike="noStrike" dirty="0">
                        <a:solidFill>
                          <a:srgbClr val="003865"/>
                        </a:solidFill>
                        <a:effectLst/>
                        <a:latin typeface="Calibri" panose="020F0502020204030204" pitchFamily="34" charset="0"/>
                      </a:endParaRPr>
                    </a:p>
                  </a:txBody>
                  <a:tcPr marL="7319" marR="7319" marT="7319" marB="0" anchor="ctr"/>
                </a:tc>
                <a:tc>
                  <a:txBody>
                    <a:bodyPr/>
                    <a:lstStyle/>
                    <a:p>
                      <a:pPr algn="r" rtl="0" fontAlgn="ctr"/>
                      <a:r>
                        <a:rPr lang="en-US" sz="1700" b="1" u="none" strike="noStrike" dirty="0">
                          <a:effectLst/>
                        </a:rPr>
                        <a:t>$8,620,416</a:t>
                      </a:r>
                      <a:endParaRPr lang="en-US" sz="1700" b="1" i="0" u="none" strike="noStrike" dirty="0">
                        <a:solidFill>
                          <a:srgbClr val="003865"/>
                        </a:solidFill>
                        <a:effectLst/>
                        <a:latin typeface="Calibri" panose="020F0502020204030204" pitchFamily="34" charset="0"/>
                      </a:endParaRPr>
                    </a:p>
                  </a:txBody>
                  <a:tcPr marL="7319" marR="87833" marT="7319" marB="0" anchor="ctr"/>
                </a:tc>
                <a:tc>
                  <a:txBody>
                    <a:bodyPr/>
                    <a:lstStyle/>
                    <a:p>
                      <a:pPr algn="r" rtl="0" fontAlgn="ctr"/>
                      <a:r>
                        <a:rPr lang="en-US" sz="1700" b="1" u="none" strike="noStrike" dirty="0">
                          <a:effectLst/>
                        </a:rPr>
                        <a:t>$21,397,000</a:t>
                      </a:r>
                      <a:endParaRPr lang="en-US" sz="1700" b="1" i="0" u="none" strike="noStrike" dirty="0">
                        <a:solidFill>
                          <a:srgbClr val="003865"/>
                        </a:solidFill>
                        <a:effectLst/>
                        <a:latin typeface="Calibri" panose="020F0502020204030204" pitchFamily="34" charset="0"/>
                      </a:endParaRPr>
                    </a:p>
                  </a:txBody>
                  <a:tcPr marL="7319" marR="87833" marT="7319" marB="0" anchor="ctr"/>
                </a:tc>
                <a:extLst>
                  <a:ext uri="{0D108BD9-81ED-4DB2-BD59-A6C34878D82A}">
                    <a16:rowId xmlns:a16="http://schemas.microsoft.com/office/drawing/2014/main" val="4193880559"/>
                  </a:ext>
                </a:extLst>
              </a:tr>
            </a:tbl>
          </a:graphicData>
        </a:graphic>
      </p:graphicFrame>
      <p:sp>
        <p:nvSpPr>
          <p:cNvPr id="4" name="TextBox 3">
            <a:extLst>
              <a:ext uri="{FF2B5EF4-FFF2-40B4-BE49-F238E27FC236}">
                <a16:creationId xmlns:a16="http://schemas.microsoft.com/office/drawing/2014/main" id="{F661779A-2887-414D-AA13-11667BD45A49}"/>
              </a:ext>
            </a:extLst>
          </p:cNvPr>
          <p:cNvSpPr txBox="1"/>
          <p:nvPr/>
        </p:nvSpPr>
        <p:spPr>
          <a:xfrm>
            <a:off x="838200" y="5938040"/>
            <a:ext cx="6827127" cy="369332"/>
          </a:xfrm>
          <a:prstGeom prst="rect">
            <a:avLst/>
          </a:prstGeom>
          <a:noFill/>
        </p:spPr>
        <p:txBody>
          <a:bodyPr wrap="square" rtlCol="0">
            <a:spAutoFit/>
          </a:bodyPr>
          <a:lstStyle/>
          <a:p>
            <a:r>
              <a:rPr lang="en-US" b="1" i="1" dirty="0"/>
              <a:t>Resolution No. 24-011</a:t>
            </a:r>
          </a:p>
        </p:txBody>
      </p:sp>
    </p:spTree>
    <p:extLst>
      <p:ext uri="{BB962C8B-B14F-4D97-AF65-F5344CB8AC3E}">
        <p14:creationId xmlns:p14="http://schemas.microsoft.com/office/powerpoint/2010/main" val="13143819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1818" y="266700"/>
            <a:ext cx="6543039" cy="1168400"/>
          </a:xfrm>
          <a:prstGeom prst="rect">
            <a:avLst/>
          </a:prstGeom>
        </p:spPr>
      </p:pic>
      <p:sp>
        <p:nvSpPr>
          <p:cNvPr id="4" name="Rectangle 3">
            <a:extLst>
              <a:ext uri="{FF2B5EF4-FFF2-40B4-BE49-F238E27FC236}">
                <a16:creationId xmlns:a16="http://schemas.microsoft.com/office/drawing/2014/main" id="{83CA9313-67A8-480D-AD3B-5A471F0FC73D}"/>
              </a:ext>
            </a:extLst>
          </p:cNvPr>
          <p:cNvSpPr/>
          <p:nvPr/>
        </p:nvSpPr>
        <p:spPr>
          <a:xfrm>
            <a:off x="683173" y="2364625"/>
            <a:ext cx="10991850" cy="2739211"/>
          </a:xfrm>
          <a:prstGeom prst="rect">
            <a:avLst/>
          </a:prstGeom>
        </p:spPr>
        <p:txBody>
          <a:bodyPr wrap="square">
            <a:spAutoFit/>
          </a:bodyPr>
          <a:lstStyle/>
          <a:p>
            <a:r>
              <a:rPr lang="en-US" sz="3600" b="1" dirty="0">
                <a:solidFill>
                  <a:srgbClr val="FFFFFF"/>
                </a:solidFill>
                <a:ea typeface="+mj-ea"/>
                <a:cs typeface="+mj-cs"/>
              </a:rPr>
              <a:t>Broadband, Development &amp; Community Infrastructure Projects</a:t>
            </a:r>
            <a:endParaRPr lang="en-US" sz="2000" dirty="0">
              <a:solidFill>
                <a:srgbClr val="FFFFFF"/>
              </a:solidFill>
              <a:ea typeface="+mj-ea"/>
              <a:cs typeface="+mj-cs"/>
            </a:endParaRPr>
          </a:p>
          <a:p>
            <a:endParaRPr lang="en-US" sz="2000" dirty="0">
              <a:solidFill>
                <a:srgbClr val="FFFFFF"/>
              </a:solidFill>
              <a:ea typeface="+mj-ea"/>
              <a:cs typeface="+mj-cs"/>
            </a:endParaRPr>
          </a:p>
          <a:p>
            <a:r>
              <a:rPr lang="en-US" sz="2000" dirty="0">
                <a:solidFill>
                  <a:schemeClr val="bg1"/>
                </a:solidFill>
                <a:ea typeface="+mj-ea"/>
                <a:cs typeface="+mj-cs"/>
              </a:rPr>
              <a:t>Whitney Ridlon					Chris Ismil</a:t>
            </a:r>
            <a:br>
              <a:rPr lang="en-US" sz="2000" dirty="0">
                <a:solidFill>
                  <a:schemeClr val="bg1"/>
                </a:solidFill>
                <a:ea typeface="+mj-ea"/>
                <a:cs typeface="+mj-cs"/>
              </a:rPr>
            </a:br>
            <a:r>
              <a:rPr lang="en-US" sz="2000" dirty="0">
                <a:solidFill>
                  <a:schemeClr val="bg1"/>
                </a:solidFill>
              </a:rPr>
              <a:t>Community Development Director	 		</a:t>
            </a:r>
            <a:r>
              <a:rPr lang="en-US" sz="2000" dirty="0">
                <a:solidFill>
                  <a:schemeClr val="bg1"/>
                </a:solidFill>
                <a:ea typeface="+mj-ea"/>
                <a:cs typeface="+mj-cs"/>
              </a:rPr>
              <a:t>Community Development Representative</a:t>
            </a:r>
            <a:br>
              <a:rPr lang="en-US" sz="2000" dirty="0">
                <a:solidFill>
                  <a:schemeClr val="bg1"/>
                </a:solidFill>
                <a:ea typeface="+mj-ea"/>
                <a:cs typeface="+mj-cs"/>
              </a:rPr>
            </a:br>
            <a:r>
              <a:rPr lang="en-US" sz="2000" dirty="0">
                <a:solidFill>
                  <a:schemeClr val="bg1"/>
                </a:solidFill>
                <a:ea typeface="+mj-ea"/>
                <a:cs typeface="+mj-cs"/>
              </a:rPr>
              <a:t>(218)735-3004					(218)735-3010</a:t>
            </a:r>
            <a:br>
              <a:rPr lang="en-US" sz="2000" dirty="0">
                <a:solidFill>
                  <a:schemeClr val="bg1"/>
                </a:solidFill>
                <a:ea typeface="+mj-ea"/>
                <a:cs typeface="+mj-cs"/>
              </a:rPr>
            </a:br>
            <a:r>
              <a:rPr lang="en-US" sz="2000" dirty="0">
                <a:solidFill>
                  <a:schemeClr val="bg1"/>
                </a:solidFill>
                <a:ea typeface="+mj-ea"/>
                <a:cs typeface="+mj-cs"/>
                <a:hlinkClick r:id="rId4">
                  <a:extLst>
                    <a:ext uri="{A12FA001-AC4F-418D-AE19-62706E023703}">
                      <ahyp:hlinkClr xmlns:ahyp="http://schemas.microsoft.com/office/drawing/2018/hyperlinkcolor" val="tx"/>
                    </a:ext>
                  </a:extLst>
                </a:hlinkClick>
              </a:rPr>
              <a:t>Whitney.Ridlon@state.mn.us</a:t>
            </a:r>
            <a:r>
              <a:rPr lang="en-US" sz="2000" dirty="0">
                <a:solidFill>
                  <a:schemeClr val="bg1"/>
                </a:solidFill>
                <a:ea typeface="+mj-ea"/>
                <a:cs typeface="+mj-cs"/>
              </a:rPr>
              <a:t>			</a:t>
            </a:r>
            <a:r>
              <a:rPr lang="en-US" sz="2000" dirty="0">
                <a:solidFill>
                  <a:schemeClr val="bg1"/>
                </a:solidFill>
                <a:ea typeface="+mj-ea"/>
                <a:cs typeface="+mj-cs"/>
                <a:hlinkClick r:id="rId5">
                  <a:extLst>
                    <a:ext uri="{A12FA001-AC4F-418D-AE19-62706E023703}">
                      <ahyp:hlinkClr xmlns:ahyp="http://schemas.microsoft.com/office/drawing/2018/hyperlinkcolor" val="tx"/>
                    </a:ext>
                  </a:extLst>
                </a:hlinkClick>
              </a:rPr>
              <a:t>Chris.Ismil@state.mn.us </a:t>
            </a:r>
            <a:endParaRPr lang="en-US" sz="2000" dirty="0">
              <a:solidFill>
                <a:schemeClr val="bg1"/>
              </a:solidFill>
            </a:endParaRPr>
          </a:p>
        </p:txBody>
      </p:sp>
    </p:spTree>
    <p:extLst>
      <p:ext uri="{BB962C8B-B14F-4D97-AF65-F5344CB8AC3E}">
        <p14:creationId xmlns:p14="http://schemas.microsoft.com/office/powerpoint/2010/main" val="37553501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title"/>
          </p:nvPr>
        </p:nvSpPr>
        <p:spPr>
          <a:xfrm>
            <a:off x="1075765" y="121920"/>
            <a:ext cx="10515600" cy="914400"/>
          </a:xfrm>
        </p:spPr>
        <p:txBody>
          <a:bodyPr>
            <a:normAutofit fontScale="90000"/>
          </a:bodyPr>
          <a:lstStyle/>
          <a:p>
            <a:pPr algn="l"/>
            <a:r>
              <a:rPr lang="en-US" b="1" dirty="0"/>
              <a:t>Broadband, Development &amp; Community </a:t>
            </a:r>
            <a:br>
              <a:rPr lang="en-US" b="1" dirty="0"/>
            </a:br>
            <a:r>
              <a:rPr lang="en-US" b="1" dirty="0"/>
              <a:t>Infrastructure Projects</a:t>
            </a:r>
          </a:p>
        </p:txBody>
      </p:sp>
      <p:sp>
        <p:nvSpPr>
          <p:cNvPr id="2" name="Content Placeholder 1">
            <a:extLst>
              <a:ext uri="{FF2B5EF4-FFF2-40B4-BE49-F238E27FC236}">
                <a16:creationId xmlns:a16="http://schemas.microsoft.com/office/drawing/2014/main" id="{45961D81-BD7A-4894-B25F-0629ECF3D928}"/>
              </a:ext>
            </a:extLst>
          </p:cNvPr>
          <p:cNvSpPr>
            <a:spLocks noGrp="1"/>
          </p:cNvSpPr>
          <p:nvPr>
            <p:ph idx="1"/>
          </p:nvPr>
        </p:nvSpPr>
        <p:spPr>
          <a:xfrm>
            <a:off x="1075765" y="1497330"/>
            <a:ext cx="10058399" cy="4781550"/>
          </a:xfrm>
        </p:spPr>
        <p:txBody>
          <a:bodyPr>
            <a:normAutofit fontScale="85000" lnSpcReduction="20000"/>
          </a:bodyPr>
          <a:lstStyle/>
          <a:p>
            <a:pPr marL="0" indent="0">
              <a:buNone/>
            </a:pPr>
            <a:r>
              <a:rPr lang="en-US" b="1" dirty="0"/>
              <a:t>Purpose</a:t>
            </a:r>
          </a:p>
          <a:p>
            <a:r>
              <a:rPr lang="en-US" dirty="0"/>
              <a:t>Broadband Infrastructure grants assist projects that help households and businesses reach the state of Minnesota broadband speed goal. </a:t>
            </a:r>
          </a:p>
          <a:p>
            <a:r>
              <a:rPr lang="en-US" dirty="0"/>
              <a:t>Development Infrastructure grants assist with infrastructure projects that support business development.</a:t>
            </a:r>
          </a:p>
          <a:p>
            <a:r>
              <a:rPr lang="en-US" dirty="0"/>
              <a:t>Community Infrastructure grants assist projects that support residential infrastructure and public facility improvements.</a:t>
            </a:r>
          </a:p>
          <a:p>
            <a:pPr marL="0" indent="0">
              <a:buNone/>
            </a:pPr>
            <a:r>
              <a:rPr lang="en-US" b="1" dirty="0"/>
              <a:t>Economic Impact</a:t>
            </a:r>
          </a:p>
          <a:p>
            <a:r>
              <a:rPr lang="en-US" dirty="0"/>
              <a:t># of Infrastructure Projects: 12</a:t>
            </a:r>
          </a:p>
          <a:p>
            <a:r>
              <a:rPr lang="en-US" dirty="0"/>
              <a:t>Agency Investment: $4,051,093</a:t>
            </a:r>
          </a:p>
          <a:p>
            <a:r>
              <a:rPr lang="en-US" dirty="0"/>
              <a:t>Total Investment: $30,793,184</a:t>
            </a:r>
          </a:p>
        </p:txBody>
      </p:sp>
    </p:spTree>
    <p:extLst>
      <p:ext uri="{BB962C8B-B14F-4D97-AF65-F5344CB8AC3E}">
        <p14:creationId xmlns:p14="http://schemas.microsoft.com/office/powerpoint/2010/main" val="3594890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title"/>
          </p:nvPr>
        </p:nvSpPr>
        <p:spPr>
          <a:xfrm>
            <a:off x="201706" y="179294"/>
            <a:ext cx="10515600" cy="914400"/>
          </a:xfrm>
        </p:spPr>
        <p:txBody>
          <a:bodyPr/>
          <a:lstStyle/>
          <a:p>
            <a:pPr algn="l"/>
            <a:r>
              <a:rPr lang="en-US" b="1" dirty="0"/>
              <a:t>Broadband Infrastructure Projects</a:t>
            </a:r>
          </a:p>
        </p:txBody>
      </p:sp>
      <p:graphicFrame>
        <p:nvGraphicFramePr>
          <p:cNvPr id="4" name="Content Placeholder 3">
            <a:extLst>
              <a:ext uri="{FF2B5EF4-FFF2-40B4-BE49-F238E27FC236}">
                <a16:creationId xmlns:a16="http://schemas.microsoft.com/office/drawing/2014/main" id="{7D87658A-4FA2-4164-AB6B-6DFB9B26A996}"/>
              </a:ext>
            </a:extLst>
          </p:cNvPr>
          <p:cNvGraphicFramePr>
            <a:graphicFrameLocks noGrp="1"/>
          </p:cNvGraphicFramePr>
          <p:nvPr>
            <p:ph idx="1"/>
            <p:extLst>
              <p:ext uri="{D42A27DB-BD31-4B8C-83A1-F6EECF244321}">
                <p14:modId xmlns:p14="http://schemas.microsoft.com/office/powerpoint/2010/main" val="1583768745"/>
              </p:ext>
            </p:extLst>
          </p:nvPr>
        </p:nvGraphicFramePr>
        <p:xfrm>
          <a:off x="201706" y="1851540"/>
          <a:ext cx="11766176" cy="1554480"/>
        </p:xfrm>
        <a:graphic>
          <a:graphicData uri="http://schemas.openxmlformats.org/drawingml/2006/table">
            <a:tbl>
              <a:tblPr firstRow="1" bandRow="1">
                <a:tableStyleId>{5C22544A-7EE6-4342-B048-85BDC9FD1C3A}</a:tableStyleId>
              </a:tblPr>
              <a:tblGrid>
                <a:gridCol w="2670521">
                  <a:extLst>
                    <a:ext uri="{9D8B030D-6E8A-4147-A177-3AD203B41FA5}">
                      <a16:colId xmlns:a16="http://schemas.microsoft.com/office/drawing/2014/main" val="1128772898"/>
                    </a:ext>
                  </a:extLst>
                </a:gridCol>
                <a:gridCol w="6449317">
                  <a:extLst>
                    <a:ext uri="{9D8B030D-6E8A-4147-A177-3AD203B41FA5}">
                      <a16:colId xmlns:a16="http://schemas.microsoft.com/office/drawing/2014/main" val="2632215828"/>
                    </a:ext>
                  </a:extLst>
                </a:gridCol>
                <a:gridCol w="1387975">
                  <a:extLst>
                    <a:ext uri="{9D8B030D-6E8A-4147-A177-3AD203B41FA5}">
                      <a16:colId xmlns:a16="http://schemas.microsoft.com/office/drawing/2014/main" val="2707492734"/>
                    </a:ext>
                  </a:extLst>
                </a:gridCol>
                <a:gridCol w="1258363">
                  <a:extLst>
                    <a:ext uri="{9D8B030D-6E8A-4147-A177-3AD203B41FA5}">
                      <a16:colId xmlns:a16="http://schemas.microsoft.com/office/drawing/2014/main" val="431842674"/>
                    </a:ext>
                  </a:extLst>
                </a:gridCol>
              </a:tblGrid>
              <a:tr h="412802">
                <a:tc>
                  <a:txBody>
                    <a:bodyPr/>
                    <a:lstStyle/>
                    <a:p>
                      <a:r>
                        <a:rPr lang="en-US" dirty="0"/>
                        <a:t>Grantee</a:t>
                      </a:r>
                    </a:p>
                  </a:txBody>
                  <a:tcPr/>
                </a:tc>
                <a:tc>
                  <a:txBody>
                    <a:bodyPr/>
                    <a:lstStyle/>
                    <a:p>
                      <a:r>
                        <a:rPr lang="en-US" dirty="0"/>
                        <a:t>Project Description</a:t>
                      </a:r>
                    </a:p>
                  </a:txBody>
                  <a:tcPr/>
                </a:tc>
                <a:tc>
                  <a:txBody>
                    <a:bodyPr/>
                    <a:lstStyle/>
                    <a:p>
                      <a:pPr algn="ctr"/>
                      <a:r>
                        <a:rPr lang="en-US" dirty="0"/>
                        <a:t>Agency Investment</a:t>
                      </a:r>
                    </a:p>
                  </a:txBody>
                  <a:tcPr/>
                </a:tc>
                <a:tc>
                  <a:txBody>
                    <a:bodyPr/>
                    <a:lstStyle/>
                    <a:p>
                      <a:pPr algn="ctr"/>
                      <a:r>
                        <a:rPr lang="en-US" dirty="0"/>
                        <a:t>Total Project Investment</a:t>
                      </a:r>
                    </a:p>
                  </a:txBody>
                  <a:tcPr/>
                </a:tc>
                <a:extLst>
                  <a:ext uri="{0D108BD9-81ED-4DB2-BD59-A6C34878D82A}">
                    <a16:rowId xmlns:a16="http://schemas.microsoft.com/office/drawing/2014/main" val="72452598"/>
                  </a:ext>
                </a:extLst>
              </a:tr>
              <a:tr h="5598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CTC Communications – Clinton Township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Expand fiber broadband to 482 unserved and underserved households in the Clinton Township area.</a:t>
                      </a:r>
                      <a:endParaRPr lang="en-US" sz="1800" dirty="0"/>
                    </a:p>
                  </a:txBody>
                  <a:tcPr/>
                </a:tc>
                <a:tc>
                  <a:txBody>
                    <a:bodyPr/>
                    <a:lstStyle/>
                    <a:p>
                      <a:pPr algn="r"/>
                      <a:r>
                        <a:rPr lang="en-US" sz="1800" dirty="0"/>
                        <a:t>$1,312,093</a:t>
                      </a:r>
                    </a:p>
                  </a:txBody>
                  <a:tcPr/>
                </a:tc>
                <a:tc>
                  <a:txBody>
                    <a:bodyPr/>
                    <a:lstStyle/>
                    <a:p>
                      <a:pPr algn="r"/>
                      <a:r>
                        <a:rPr lang="en-US" sz="1800" dirty="0"/>
                        <a:t>$5,248,373</a:t>
                      </a:r>
                    </a:p>
                  </a:txBody>
                  <a:tcPr/>
                </a:tc>
                <a:extLst>
                  <a:ext uri="{0D108BD9-81ED-4DB2-BD59-A6C34878D82A}">
                    <a16:rowId xmlns:a16="http://schemas.microsoft.com/office/drawing/2014/main" val="390451265"/>
                  </a:ext>
                </a:extLst>
              </a:tr>
            </a:tbl>
          </a:graphicData>
        </a:graphic>
      </p:graphicFrame>
    </p:spTree>
    <p:extLst>
      <p:ext uri="{BB962C8B-B14F-4D97-AF65-F5344CB8AC3E}">
        <p14:creationId xmlns:p14="http://schemas.microsoft.com/office/powerpoint/2010/main" val="1394505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title"/>
          </p:nvPr>
        </p:nvSpPr>
        <p:spPr>
          <a:xfrm>
            <a:off x="366409" y="115824"/>
            <a:ext cx="10515600" cy="914400"/>
          </a:xfrm>
        </p:spPr>
        <p:txBody>
          <a:bodyPr/>
          <a:lstStyle/>
          <a:p>
            <a:pPr algn="l"/>
            <a:r>
              <a:rPr lang="en-US" b="1" dirty="0"/>
              <a:t>Chisholm-Hibbing Airport</a:t>
            </a:r>
          </a:p>
        </p:txBody>
      </p:sp>
      <p:sp>
        <p:nvSpPr>
          <p:cNvPr id="5" name="Content Placeholder 4">
            <a:extLst>
              <a:ext uri="{FF2B5EF4-FFF2-40B4-BE49-F238E27FC236}">
                <a16:creationId xmlns:a16="http://schemas.microsoft.com/office/drawing/2014/main" id="{1C2770B0-7E11-41D7-820B-86228D68B873}"/>
              </a:ext>
            </a:extLst>
          </p:cNvPr>
          <p:cNvSpPr>
            <a:spLocks noGrp="1"/>
          </p:cNvSpPr>
          <p:nvPr>
            <p:ph sz="quarter" idx="10"/>
          </p:nvPr>
        </p:nvSpPr>
        <p:spPr>
          <a:xfrm>
            <a:off x="366409" y="1030224"/>
            <a:ext cx="5555420" cy="5552298"/>
          </a:xfrm>
        </p:spPr>
        <p:txBody>
          <a:bodyPr>
            <a:noAutofit/>
          </a:bodyPr>
          <a:lstStyle/>
          <a:p>
            <a:pPr marL="0" indent="0">
              <a:spcBef>
                <a:spcPts val="0"/>
              </a:spcBef>
              <a:spcAft>
                <a:spcPts val="0"/>
              </a:spcAft>
              <a:buNone/>
            </a:pPr>
            <a:r>
              <a:rPr lang="en-US" b="1" dirty="0"/>
              <a:t>Agency Investment: $150,000</a:t>
            </a:r>
          </a:p>
          <a:p>
            <a:pPr marL="0" indent="0">
              <a:spcBef>
                <a:spcPts val="0"/>
              </a:spcBef>
              <a:spcAft>
                <a:spcPts val="0"/>
              </a:spcAft>
              <a:buNone/>
            </a:pPr>
            <a:r>
              <a:rPr lang="en-US" b="1" dirty="0"/>
              <a:t>Total Project Investment: $1,218,777</a:t>
            </a:r>
          </a:p>
          <a:p>
            <a:pPr marL="0" indent="0">
              <a:spcBef>
                <a:spcPts val="0"/>
              </a:spcBef>
              <a:spcAft>
                <a:spcPts val="0"/>
              </a:spcAft>
              <a:buNone/>
            </a:pPr>
            <a:endParaRPr lang="en-US" sz="2400" dirty="0"/>
          </a:p>
          <a:p>
            <a:pPr marL="0" indent="0">
              <a:spcBef>
                <a:spcPts val="0"/>
              </a:spcBef>
              <a:spcAft>
                <a:spcPts val="0"/>
              </a:spcAft>
              <a:buNone/>
            </a:pPr>
            <a:r>
              <a:rPr lang="en-US" b="1" dirty="0"/>
              <a:t>Project</a:t>
            </a:r>
            <a:r>
              <a:rPr lang="en-US" sz="2400" b="1" dirty="0"/>
              <a:t>: </a:t>
            </a:r>
            <a:r>
              <a:rPr lang="en-US" sz="2300" dirty="0">
                <a:effectLst/>
                <a:latin typeface="Calibri" panose="020F0502020204030204" pitchFamily="34" charset="0"/>
                <a:ea typeface="Calibri" panose="020F0502020204030204" pitchFamily="34" charset="0"/>
              </a:rPr>
              <a:t>The project consists of taxi lane rehabilitation and hanger upgrades. The airport provides space and accessibility for several businesses. Hangar C was built in 1940 and repurposed in 2011 for Life Link III which provides regional medical flights and  emergency medical services. The building needs exterior repairs. Taxi lane A01 serves six t-hangar tenants and is the sole taxi lane providing access for Midwest Aircraft Refinishing. The taxi lane is in disrepair and needs immediate upgrades. </a:t>
            </a:r>
            <a:endParaRPr lang="en-US" sz="2300" dirty="0"/>
          </a:p>
        </p:txBody>
      </p:sp>
      <p:pic>
        <p:nvPicPr>
          <p:cNvPr id="3" name="Picture 2" descr="A helicopter flying in the sky&#10;&#10;Description automatically generated">
            <a:extLst>
              <a:ext uri="{FF2B5EF4-FFF2-40B4-BE49-F238E27FC236}">
                <a16:creationId xmlns:a16="http://schemas.microsoft.com/office/drawing/2014/main" id="{33823ECA-E5AE-D1EE-16A5-263E8ABD64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90688" y="1030224"/>
            <a:ext cx="3727248" cy="2482405"/>
          </a:xfrm>
          <a:prstGeom prst="rect">
            <a:avLst/>
          </a:prstGeom>
        </p:spPr>
      </p:pic>
      <p:pic>
        <p:nvPicPr>
          <p:cNvPr id="9" name="Picture 8" descr="A group of people working on a plane&#10;&#10;Description automatically generated">
            <a:extLst>
              <a:ext uri="{FF2B5EF4-FFF2-40B4-BE49-F238E27FC236}">
                <a16:creationId xmlns:a16="http://schemas.microsoft.com/office/drawing/2014/main" id="{A67BBF1F-D09B-9AA9-4558-69A0A29BD4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0173" y="3682364"/>
            <a:ext cx="3725528" cy="2801366"/>
          </a:xfrm>
          <a:prstGeom prst="rect">
            <a:avLst/>
          </a:prstGeom>
        </p:spPr>
      </p:pic>
    </p:spTree>
    <p:extLst>
      <p:ext uri="{BB962C8B-B14F-4D97-AF65-F5344CB8AC3E}">
        <p14:creationId xmlns:p14="http://schemas.microsoft.com/office/powerpoint/2010/main" val="9683191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title"/>
          </p:nvPr>
        </p:nvSpPr>
        <p:spPr>
          <a:xfrm>
            <a:off x="366409" y="109301"/>
            <a:ext cx="10515600" cy="914400"/>
          </a:xfrm>
        </p:spPr>
        <p:txBody>
          <a:bodyPr/>
          <a:lstStyle/>
          <a:p>
            <a:pPr algn="l"/>
            <a:r>
              <a:rPr lang="en-US" b="1" dirty="0"/>
              <a:t>City of Virginia</a:t>
            </a:r>
          </a:p>
        </p:txBody>
      </p:sp>
      <p:sp>
        <p:nvSpPr>
          <p:cNvPr id="5" name="Content Placeholder 4">
            <a:extLst>
              <a:ext uri="{FF2B5EF4-FFF2-40B4-BE49-F238E27FC236}">
                <a16:creationId xmlns:a16="http://schemas.microsoft.com/office/drawing/2014/main" id="{1C2770B0-7E11-41D7-820B-86228D68B873}"/>
              </a:ext>
            </a:extLst>
          </p:cNvPr>
          <p:cNvSpPr>
            <a:spLocks noGrp="1"/>
          </p:cNvSpPr>
          <p:nvPr>
            <p:ph sz="quarter" idx="10"/>
          </p:nvPr>
        </p:nvSpPr>
        <p:spPr>
          <a:xfrm>
            <a:off x="366409" y="941860"/>
            <a:ext cx="5638152" cy="5495516"/>
          </a:xfrm>
        </p:spPr>
        <p:txBody>
          <a:bodyPr>
            <a:noAutofit/>
          </a:bodyPr>
          <a:lstStyle/>
          <a:p>
            <a:pPr marL="0" indent="0">
              <a:spcBef>
                <a:spcPts val="0"/>
              </a:spcBef>
              <a:spcAft>
                <a:spcPts val="0"/>
              </a:spcAft>
              <a:buNone/>
            </a:pPr>
            <a:r>
              <a:rPr lang="en-US" b="1" dirty="0"/>
              <a:t>Agency Investment: $500,000</a:t>
            </a:r>
          </a:p>
          <a:p>
            <a:pPr marL="0" indent="0">
              <a:spcBef>
                <a:spcPts val="0"/>
              </a:spcBef>
              <a:spcAft>
                <a:spcPts val="0"/>
              </a:spcAft>
              <a:buNone/>
            </a:pPr>
            <a:r>
              <a:rPr lang="en-US" b="1" dirty="0"/>
              <a:t>Total Project Investment: $7,507,450</a:t>
            </a:r>
          </a:p>
          <a:p>
            <a:pPr marL="0" indent="0">
              <a:spcBef>
                <a:spcPts val="0"/>
              </a:spcBef>
              <a:spcAft>
                <a:spcPts val="0"/>
              </a:spcAft>
              <a:buNone/>
            </a:pPr>
            <a:endParaRPr lang="en-US" sz="2400" dirty="0"/>
          </a:p>
          <a:p>
            <a:pPr marL="0" indent="0">
              <a:spcBef>
                <a:spcPts val="0"/>
              </a:spcBef>
              <a:spcAft>
                <a:spcPts val="0"/>
              </a:spcAft>
              <a:buNone/>
            </a:pPr>
            <a:r>
              <a:rPr lang="en-US" b="1" dirty="0"/>
              <a:t>Project</a:t>
            </a:r>
            <a:r>
              <a:rPr lang="en-US" sz="2400" b="1" dirty="0"/>
              <a:t>: </a:t>
            </a:r>
            <a:r>
              <a:rPr lang="en-US" sz="2300" dirty="0">
                <a:effectLst/>
                <a:ea typeface="Calibri" panose="020F0502020204030204" pitchFamily="34" charset="0"/>
              </a:rPr>
              <a:t>The project consists of infrastructure upgrades and utility relocation for the continued redevelopment of Uptown Virginia, formerly known as Thunderbird Mall. </a:t>
            </a:r>
            <a:r>
              <a:rPr lang="en-US" sz="2300" dirty="0" err="1">
                <a:effectLst/>
                <a:ea typeface="Calibri" panose="020F0502020204030204" pitchFamily="34" charset="0"/>
              </a:rPr>
              <a:t>RockStep</a:t>
            </a:r>
            <a:r>
              <a:rPr lang="en-US" sz="2300" dirty="0">
                <a:effectLst/>
                <a:ea typeface="Calibri" panose="020F0502020204030204" pitchFamily="34" charset="0"/>
              </a:rPr>
              <a:t> Capital is moving forward with a multimillion-dollar redevelopment of the interior small shop space and will perform full demolition of the interior stores and common area. </a:t>
            </a:r>
            <a:r>
              <a:rPr lang="en-US" sz="2300" dirty="0" err="1">
                <a:effectLst/>
                <a:ea typeface="Calibri" panose="020F0502020204030204" pitchFamily="34" charset="0"/>
              </a:rPr>
              <a:t>RockStep</a:t>
            </a:r>
            <a:r>
              <a:rPr lang="en-US" sz="2300" dirty="0">
                <a:effectLst/>
                <a:ea typeface="Calibri" panose="020F0502020204030204" pitchFamily="34" charset="0"/>
              </a:rPr>
              <a:t> will reconfigure build-out space for a new anchor store and additional smaller retail operators.</a:t>
            </a:r>
            <a:r>
              <a:rPr lang="en-US" sz="2300" dirty="0">
                <a:effectLst/>
              </a:rPr>
              <a:t> </a:t>
            </a:r>
          </a:p>
          <a:p>
            <a:pPr marL="0" indent="0">
              <a:spcBef>
                <a:spcPts val="0"/>
              </a:spcBef>
              <a:spcAft>
                <a:spcPts val="0"/>
              </a:spcAft>
              <a:buNone/>
            </a:pPr>
            <a:endParaRPr lang="en-US" sz="2300" dirty="0">
              <a:effectLst/>
              <a:latin typeface="Calibri" panose="020F0502020204030204" pitchFamily="34" charset="0"/>
            </a:endParaRPr>
          </a:p>
          <a:p>
            <a:pPr marL="0" indent="0">
              <a:spcBef>
                <a:spcPts val="0"/>
              </a:spcBef>
              <a:spcAft>
                <a:spcPts val="0"/>
              </a:spcAft>
              <a:buNone/>
            </a:pPr>
            <a:r>
              <a:rPr lang="en-US" sz="2300" dirty="0">
                <a:effectLst/>
                <a:latin typeface="Calibri" panose="020F0502020204030204" pitchFamily="34" charset="0"/>
                <a:ea typeface="Times New Roman" panose="02020603050405020304" pitchFamily="18" charset="0"/>
              </a:rPr>
              <a:t> </a:t>
            </a:r>
            <a:endParaRPr lang="en-US" sz="2300" dirty="0">
              <a:highlight>
                <a:srgbClr val="F5F5F5"/>
              </a:highlight>
            </a:endParaRPr>
          </a:p>
        </p:txBody>
      </p:sp>
      <p:pic>
        <p:nvPicPr>
          <p:cNvPr id="4" name="Picture 3" descr="A large empty room with white floor&#10;&#10;Description automatically generated with medium confidence">
            <a:extLst>
              <a:ext uri="{FF2B5EF4-FFF2-40B4-BE49-F238E27FC236}">
                <a16:creationId xmlns:a16="http://schemas.microsoft.com/office/drawing/2014/main" id="{8C2B6A6D-16C1-18E6-88D5-82BB26C84A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94500" y="941860"/>
            <a:ext cx="3512569" cy="2634427"/>
          </a:xfrm>
          <a:prstGeom prst="rect">
            <a:avLst/>
          </a:prstGeom>
        </p:spPr>
      </p:pic>
      <p:pic>
        <p:nvPicPr>
          <p:cNvPr id="10" name="Picture 9" descr="A group of people standing outside a store&#10;&#10;Description automatically generated">
            <a:extLst>
              <a:ext uri="{FF2B5EF4-FFF2-40B4-BE49-F238E27FC236}">
                <a16:creationId xmlns:a16="http://schemas.microsoft.com/office/drawing/2014/main" id="{3D12548A-2655-C10C-5D33-DB3EF2466B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10543" y="3820244"/>
            <a:ext cx="3915048" cy="2848339"/>
          </a:xfrm>
          <a:prstGeom prst="rect">
            <a:avLst/>
          </a:prstGeom>
        </p:spPr>
      </p:pic>
    </p:spTree>
    <p:extLst>
      <p:ext uri="{BB962C8B-B14F-4D97-AF65-F5344CB8AC3E}">
        <p14:creationId xmlns:p14="http://schemas.microsoft.com/office/powerpoint/2010/main" val="12268295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title"/>
          </p:nvPr>
        </p:nvSpPr>
        <p:spPr>
          <a:xfrm>
            <a:off x="212912" y="125506"/>
            <a:ext cx="10515600" cy="914400"/>
          </a:xfrm>
        </p:spPr>
        <p:txBody>
          <a:bodyPr/>
          <a:lstStyle/>
          <a:p>
            <a:pPr algn="l"/>
            <a:r>
              <a:rPr lang="en-US" b="1" dirty="0"/>
              <a:t>Community Infrastructure Projects</a:t>
            </a:r>
          </a:p>
        </p:txBody>
      </p:sp>
      <p:graphicFrame>
        <p:nvGraphicFramePr>
          <p:cNvPr id="4" name="Content Placeholder 3">
            <a:extLst>
              <a:ext uri="{FF2B5EF4-FFF2-40B4-BE49-F238E27FC236}">
                <a16:creationId xmlns:a16="http://schemas.microsoft.com/office/drawing/2014/main" id="{7D87658A-4FA2-4164-AB6B-6DFB9B26A996}"/>
              </a:ext>
            </a:extLst>
          </p:cNvPr>
          <p:cNvGraphicFramePr>
            <a:graphicFrameLocks noGrp="1"/>
          </p:cNvGraphicFramePr>
          <p:nvPr>
            <p:ph idx="1"/>
            <p:extLst/>
          </p:nvPr>
        </p:nvGraphicFramePr>
        <p:xfrm>
          <a:off x="212912" y="1477804"/>
          <a:ext cx="11766176" cy="5055393"/>
        </p:xfrm>
        <a:graphic>
          <a:graphicData uri="http://schemas.openxmlformats.org/drawingml/2006/table">
            <a:tbl>
              <a:tblPr firstRow="1" bandRow="1">
                <a:tableStyleId>{5C22544A-7EE6-4342-B048-85BDC9FD1C3A}</a:tableStyleId>
              </a:tblPr>
              <a:tblGrid>
                <a:gridCol w="2283545">
                  <a:extLst>
                    <a:ext uri="{9D8B030D-6E8A-4147-A177-3AD203B41FA5}">
                      <a16:colId xmlns:a16="http://schemas.microsoft.com/office/drawing/2014/main" val="1128772898"/>
                    </a:ext>
                  </a:extLst>
                </a:gridCol>
                <a:gridCol w="6792686">
                  <a:extLst>
                    <a:ext uri="{9D8B030D-6E8A-4147-A177-3AD203B41FA5}">
                      <a16:colId xmlns:a16="http://schemas.microsoft.com/office/drawing/2014/main" val="2632215828"/>
                    </a:ext>
                  </a:extLst>
                </a:gridCol>
                <a:gridCol w="1431582">
                  <a:extLst>
                    <a:ext uri="{9D8B030D-6E8A-4147-A177-3AD203B41FA5}">
                      <a16:colId xmlns:a16="http://schemas.microsoft.com/office/drawing/2014/main" val="2707492734"/>
                    </a:ext>
                  </a:extLst>
                </a:gridCol>
                <a:gridCol w="1258363">
                  <a:extLst>
                    <a:ext uri="{9D8B030D-6E8A-4147-A177-3AD203B41FA5}">
                      <a16:colId xmlns:a16="http://schemas.microsoft.com/office/drawing/2014/main" val="431842674"/>
                    </a:ext>
                  </a:extLst>
                </a:gridCol>
              </a:tblGrid>
              <a:tr h="498102">
                <a:tc>
                  <a:txBody>
                    <a:bodyPr/>
                    <a:lstStyle/>
                    <a:p>
                      <a:r>
                        <a:rPr lang="en-US" dirty="0"/>
                        <a:t>Grantee</a:t>
                      </a:r>
                    </a:p>
                  </a:txBody>
                  <a:tcPr/>
                </a:tc>
                <a:tc>
                  <a:txBody>
                    <a:bodyPr/>
                    <a:lstStyle/>
                    <a:p>
                      <a:r>
                        <a:rPr lang="en-US" dirty="0"/>
                        <a:t>Project Description</a:t>
                      </a:r>
                    </a:p>
                  </a:txBody>
                  <a:tcPr/>
                </a:tc>
                <a:tc>
                  <a:txBody>
                    <a:bodyPr/>
                    <a:lstStyle/>
                    <a:p>
                      <a:pPr algn="ctr"/>
                      <a:r>
                        <a:rPr lang="en-US" dirty="0"/>
                        <a:t>Agency Investment</a:t>
                      </a:r>
                    </a:p>
                  </a:txBody>
                  <a:tcPr/>
                </a:tc>
                <a:tc>
                  <a:txBody>
                    <a:bodyPr/>
                    <a:lstStyle/>
                    <a:p>
                      <a:pPr algn="ctr"/>
                      <a:r>
                        <a:rPr lang="en-US" dirty="0"/>
                        <a:t>Total Project Investment</a:t>
                      </a:r>
                    </a:p>
                  </a:txBody>
                  <a:tcPr/>
                </a:tc>
                <a:extLst>
                  <a:ext uri="{0D108BD9-81ED-4DB2-BD59-A6C34878D82A}">
                    <a16:rowId xmlns:a16="http://schemas.microsoft.com/office/drawing/2014/main" val="72452598"/>
                  </a:ext>
                </a:extLst>
              </a:tr>
              <a:tr h="3752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City of Aitkin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The project consists of infrastructure, site work and construction of a new community field house. </a:t>
                      </a:r>
                    </a:p>
                  </a:txBody>
                  <a:tcPr/>
                </a:tc>
                <a:tc>
                  <a:txBody>
                    <a:bodyPr/>
                    <a:lstStyle/>
                    <a:p>
                      <a:pPr algn="r"/>
                      <a:r>
                        <a:rPr lang="en-US" sz="1600" dirty="0"/>
                        <a:t>250,000</a:t>
                      </a:r>
                    </a:p>
                  </a:txBody>
                  <a:tcPr/>
                </a:tc>
                <a:tc>
                  <a:txBody>
                    <a:bodyPr/>
                    <a:lstStyle/>
                    <a:p>
                      <a:pPr algn="r"/>
                      <a:r>
                        <a:rPr lang="en-US" sz="1600" dirty="0"/>
                        <a:t>1,138,000</a:t>
                      </a:r>
                    </a:p>
                  </a:txBody>
                  <a:tcPr/>
                </a:tc>
                <a:extLst>
                  <a:ext uri="{0D108BD9-81ED-4DB2-BD59-A6C34878D82A}">
                    <a16:rowId xmlns:a16="http://schemas.microsoft.com/office/drawing/2014/main" val="390451265"/>
                  </a:ext>
                </a:extLst>
              </a:tr>
              <a:tr h="5527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City of </a:t>
                      </a:r>
                      <a:r>
                        <a:rPr lang="en-US" sz="1600" dirty="0" err="1"/>
                        <a:t>Biwabik</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The project consists of water, sewer storm sewer and road reconstruction for Fifth Avenue North and First Avenue North. </a:t>
                      </a:r>
                    </a:p>
                  </a:txBody>
                  <a:tcPr/>
                </a:tc>
                <a:tc>
                  <a:txBody>
                    <a:bodyPr/>
                    <a:lstStyle/>
                    <a:p>
                      <a:pPr algn="r"/>
                      <a:r>
                        <a:rPr lang="en-US" sz="1600" dirty="0"/>
                        <a:t>250,000</a:t>
                      </a:r>
                    </a:p>
                  </a:txBody>
                  <a:tcPr/>
                </a:tc>
                <a:tc>
                  <a:txBody>
                    <a:bodyPr/>
                    <a:lstStyle/>
                    <a:p>
                      <a:pPr algn="r"/>
                      <a:r>
                        <a:rPr lang="en-US" sz="1600" dirty="0"/>
                        <a:t>3,278,632</a:t>
                      </a:r>
                    </a:p>
                  </a:txBody>
                  <a:tcPr/>
                </a:tc>
                <a:extLst>
                  <a:ext uri="{0D108BD9-81ED-4DB2-BD59-A6C34878D82A}">
                    <a16:rowId xmlns:a16="http://schemas.microsoft.com/office/drawing/2014/main" val="3143656470"/>
                  </a:ext>
                </a:extLst>
              </a:tr>
              <a:tr h="7855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err="1"/>
                        <a:t>Breitung</a:t>
                      </a:r>
                      <a:r>
                        <a:rPr lang="en-US" sz="1600" dirty="0"/>
                        <a:t> Township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The project consists of new sewer line, storm sewer and road reconstruction to improve the sanitary and storm sewer system on First Avenue and Church Street.</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t>75,000</a:t>
                      </a:r>
                    </a:p>
                    <a:p>
                      <a:pPr algn="r"/>
                      <a:endParaRPr lang="en-US" sz="1600" dirty="0"/>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t>244,000</a:t>
                      </a:r>
                    </a:p>
                    <a:p>
                      <a:pPr algn="r"/>
                      <a:endParaRPr lang="en-US" sz="1600" dirty="0"/>
                    </a:p>
                  </a:txBody>
                  <a:tcPr/>
                </a:tc>
                <a:extLst>
                  <a:ext uri="{0D108BD9-81ED-4DB2-BD59-A6C34878D82A}">
                    <a16:rowId xmlns:a16="http://schemas.microsoft.com/office/drawing/2014/main" val="2694142037"/>
                  </a:ext>
                </a:extLst>
              </a:tr>
              <a:tr h="5527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City of Buhl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The project consists of new water main and road construction</a:t>
                      </a:r>
                      <a:r>
                        <a:rPr lang="en-US" sz="1800" dirty="0">
                          <a:effectLst/>
                        </a:rPr>
                        <a:t> for an industrial park development.</a:t>
                      </a:r>
                      <a:endParaRPr lang="en-US" sz="1800" dirty="0"/>
                    </a:p>
                  </a:txBody>
                  <a:tcPr/>
                </a:tc>
                <a:tc>
                  <a:txBody>
                    <a:bodyPr/>
                    <a:lstStyle/>
                    <a:p>
                      <a:pPr algn="r"/>
                      <a:r>
                        <a:rPr lang="en-US" sz="1600" dirty="0"/>
                        <a:t>250,000</a:t>
                      </a:r>
                    </a:p>
                  </a:txBody>
                  <a:tcPr/>
                </a:tc>
                <a:tc>
                  <a:txBody>
                    <a:bodyPr/>
                    <a:lstStyle/>
                    <a:p>
                      <a:pPr algn="r"/>
                      <a:r>
                        <a:rPr lang="en-US" sz="1600" dirty="0"/>
                        <a:t>1,149,500</a:t>
                      </a:r>
                    </a:p>
                    <a:p>
                      <a:pPr algn="r"/>
                      <a:endParaRPr lang="en-US" sz="1600" dirty="0"/>
                    </a:p>
                  </a:txBody>
                  <a:tcPr/>
                </a:tc>
                <a:extLst>
                  <a:ext uri="{0D108BD9-81ED-4DB2-BD59-A6C34878D82A}">
                    <a16:rowId xmlns:a16="http://schemas.microsoft.com/office/drawing/2014/main" val="3468732747"/>
                  </a:ext>
                </a:extLst>
              </a:tr>
              <a:tr h="666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City of Calumet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The project consists of new water, sewer utilities and road construction along Gary Street.</a:t>
                      </a:r>
                    </a:p>
                  </a:txBody>
                  <a:tcPr/>
                </a:tc>
                <a:tc>
                  <a:txBody>
                    <a:bodyPr/>
                    <a:lstStyle/>
                    <a:p>
                      <a:pPr algn="r"/>
                      <a:r>
                        <a:rPr lang="en-US" sz="1600" dirty="0"/>
                        <a:t>325,000</a:t>
                      </a:r>
                    </a:p>
                  </a:txBody>
                  <a:tcPr/>
                </a:tc>
                <a:tc>
                  <a:txBody>
                    <a:bodyPr/>
                    <a:lstStyle/>
                    <a:p>
                      <a:pPr algn="r"/>
                      <a:r>
                        <a:rPr lang="en-US" sz="1600" dirty="0"/>
                        <a:t>1,007,972</a:t>
                      </a:r>
                    </a:p>
                  </a:txBody>
                  <a:tcPr/>
                </a:tc>
                <a:extLst>
                  <a:ext uri="{0D108BD9-81ED-4DB2-BD59-A6C34878D82A}">
                    <a16:rowId xmlns:a16="http://schemas.microsoft.com/office/drawing/2014/main" val="969135831"/>
                  </a:ext>
                </a:extLst>
              </a:tr>
              <a:tr h="6109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City of Chisholm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The project consists of replacement of water, sanitary sewer, storm sewer, sidewalks and road reconstruction on Fifth Street South. </a:t>
                      </a:r>
                    </a:p>
                  </a:txBody>
                  <a:tcPr/>
                </a:tc>
                <a:tc>
                  <a:txBody>
                    <a:bodyPr/>
                    <a:lstStyle/>
                    <a:p>
                      <a:pPr algn="r"/>
                      <a:r>
                        <a:rPr lang="en-US" sz="1600" dirty="0"/>
                        <a:t>400,000</a:t>
                      </a:r>
                    </a:p>
                  </a:txBody>
                  <a:tcPr/>
                </a:tc>
                <a:tc>
                  <a:txBody>
                    <a:bodyPr/>
                    <a:lstStyle/>
                    <a:p>
                      <a:pPr algn="r"/>
                      <a:r>
                        <a:rPr lang="en-US" sz="1600" dirty="0"/>
                        <a:t>2,430,747</a:t>
                      </a:r>
                    </a:p>
                  </a:txBody>
                  <a:tcPr/>
                </a:tc>
                <a:extLst>
                  <a:ext uri="{0D108BD9-81ED-4DB2-BD59-A6C34878D82A}">
                    <a16:rowId xmlns:a16="http://schemas.microsoft.com/office/drawing/2014/main" val="1329435612"/>
                  </a:ext>
                </a:extLst>
              </a:tr>
            </a:tbl>
          </a:graphicData>
        </a:graphic>
      </p:graphicFrame>
    </p:spTree>
    <p:extLst>
      <p:ext uri="{BB962C8B-B14F-4D97-AF65-F5344CB8AC3E}">
        <p14:creationId xmlns:p14="http://schemas.microsoft.com/office/powerpoint/2010/main" val="150111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title"/>
          </p:nvPr>
        </p:nvSpPr>
        <p:spPr>
          <a:xfrm>
            <a:off x="212912" y="152400"/>
            <a:ext cx="10515600" cy="914400"/>
          </a:xfrm>
        </p:spPr>
        <p:txBody>
          <a:bodyPr/>
          <a:lstStyle/>
          <a:p>
            <a:pPr algn="l"/>
            <a:r>
              <a:rPr lang="en-US" b="1" dirty="0"/>
              <a:t>Community Infrastructure Projects</a:t>
            </a:r>
          </a:p>
        </p:txBody>
      </p:sp>
      <p:graphicFrame>
        <p:nvGraphicFramePr>
          <p:cNvPr id="4" name="Content Placeholder 3">
            <a:extLst>
              <a:ext uri="{FF2B5EF4-FFF2-40B4-BE49-F238E27FC236}">
                <a16:creationId xmlns:a16="http://schemas.microsoft.com/office/drawing/2014/main" id="{7D87658A-4FA2-4164-AB6B-6DFB9B26A996}"/>
              </a:ext>
            </a:extLst>
          </p:cNvPr>
          <p:cNvGraphicFramePr>
            <a:graphicFrameLocks noGrp="1"/>
          </p:cNvGraphicFramePr>
          <p:nvPr>
            <p:ph idx="1"/>
            <p:extLst/>
          </p:nvPr>
        </p:nvGraphicFramePr>
        <p:xfrm>
          <a:off x="212912" y="1477804"/>
          <a:ext cx="11766176" cy="2778986"/>
        </p:xfrm>
        <a:graphic>
          <a:graphicData uri="http://schemas.openxmlformats.org/drawingml/2006/table">
            <a:tbl>
              <a:tblPr firstRow="1" bandRow="1">
                <a:tableStyleId>{5C22544A-7EE6-4342-B048-85BDC9FD1C3A}</a:tableStyleId>
              </a:tblPr>
              <a:tblGrid>
                <a:gridCol w="2283545">
                  <a:extLst>
                    <a:ext uri="{9D8B030D-6E8A-4147-A177-3AD203B41FA5}">
                      <a16:colId xmlns:a16="http://schemas.microsoft.com/office/drawing/2014/main" val="1128772898"/>
                    </a:ext>
                  </a:extLst>
                </a:gridCol>
                <a:gridCol w="6792686">
                  <a:extLst>
                    <a:ext uri="{9D8B030D-6E8A-4147-A177-3AD203B41FA5}">
                      <a16:colId xmlns:a16="http://schemas.microsoft.com/office/drawing/2014/main" val="2632215828"/>
                    </a:ext>
                  </a:extLst>
                </a:gridCol>
                <a:gridCol w="1431582">
                  <a:extLst>
                    <a:ext uri="{9D8B030D-6E8A-4147-A177-3AD203B41FA5}">
                      <a16:colId xmlns:a16="http://schemas.microsoft.com/office/drawing/2014/main" val="2707492734"/>
                    </a:ext>
                  </a:extLst>
                </a:gridCol>
                <a:gridCol w="1258363">
                  <a:extLst>
                    <a:ext uri="{9D8B030D-6E8A-4147-A177-3AD203B41FA5}">
                      <a16:colId xmlns:a16="http://schemas.microsoft.com/office/drawing/2014/main" val="431842674"/>
                    </a:ext>
                  </a:extLst>
                </a:gridCol>
              </a:tblGrid>
              <a:tr h="498102">
                <a:tc>
                  <a:txBody>
                    <a:bodyPr/>
                    <a:lstStyle/>
                    <a:p>
                      <a:r>
                        <a:rPr lang="en-US" dirty="0"/>
                        <a:t>Grantee</a:t>
                      </a:r>
                    </a:p>
                  </a:txBody>
                  <a:tcPr/>
                </a:tc>
                <a:tc>
                  <a:txBody>
                    <a:bodyPr/>
                    <a:lstStyle/>
                    <a:p>
                      <a:r>
                        <a:rPr lang="en-US" dirty="0"/>
                        <a:t>Project Description</a:t>
                      </a:r>
                    </a:p>
                  </a:txBody>
                  <a:tcPr/>
                </a:tc>
                <a:tc>
                  <a:txBody>
                    <a:bodyPr/>
                    <a:lstStyle/>
                    <a:p>
                      <a:pPr algn="ctr"/>
                      <a:r>
                        <a:rPr lang="en-US" dirty="0"/>
                        <a:t>Agency Investment</a:t>
                      </a:r>
                    </a:p>
                  </a:txBody>
                  <a:tcPr/>
                </a:tc>
                <a:tc>
                  <a:txBody>
                    <a:bodyPr/>
                    <a:lstStyle/>
                    <a:p>
                      <a:pPr algn="ctr"/>
                      <a:r>
                        <a:rPr lang="en-US" dirty="0"/>
                        <a:t>Total Project Investment</a:t>
                      </a:r>
                    </a:p>
                  </a:txBody>
                  <a:tcPr/>
                </a:tc>
                <a:extLst>
                  <a:ext uri="{0D108BD9-81ED-4DB2-BD59-A6C34878D82A}">
                    <a16:rowId xmlns:a16="http://schemas.microsoft.com/office/drawing/2014/main" val="72452598"/>
                  </a:ext>
                </a:extLst>
              </a:tr>
              <a:tr h="612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City of Ironton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The project consists of construction of a new water treatment facility.</a:t>
                      </a:r>
                      <a:r>
                        <a:rPr lang="en-US" sz="1800" dirty="0">
                          <a:effectLst/>
                        </a:rPr>
                        <a:t> </a:t>
                      </a:r>
                      <a:endParaRPr lang="en-US" sz="1800" kern="1200" dirty="0">
                        <a:solidFill>
                          <a:schemeClr val="dk1"/>
                        </a:solidFill>
                        <a:effectLst/>
                        <a:latin typeface="+mn-lt"/>
                        <a:ea typeface="+mn-ea"/>
                        <a:cs typeface="+mn-cs"/>
                      </a:endParaRPr>
                    </a:p>
                  </a:txBody>
                  <a:tcPr/>
                </a:tc>
                <a:tc>
                  <a:txBody>
                    <a:bodyPr/>
                    <a:lstStyle/>
                    <a:p>
                      <a:pPr algn="r"/>
                      <a:r>
                        <a:rPr lang="en-US" sz="1600" dirty="0"/>
                        <a:t>149,000</a:t>
                      </a:r>
                    </a:p>
                  </a:txBody>
                  <a:tcPr/>
                </a:tc>
                <a:tc>
                  <a:txBody>
                    <a:bodyPr/>
                    <a:lstStyle/>
                    <a:p>
                      <a:pPr algn="r"/>
                      <a:r>
                        <a:rPr lang="en-US" sz="1600" dirty="0"/>
                        <a:t>6,485,851</a:t>
                      </a:r>
                    </a:p>
                  </a:txBody>
                  <a:tcPr/>
                </a:tc>
                <a:extLst>
                  <a:ext uri="{0D108BD9-81ED-4DB2-BD59-A6C34878D82A}">
                    <a16:rowId xmlns:a16="http://schemas.microsoft.com/office/drawing/2014/main" val="1623045921"/>
                  </a:ext>
                </a:extLst>
              </a:tr>
              <a:tr h="612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City of Mountain Iron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The project consists of water line replacement on Mineral Avenue.</a:t>
                      </a:r>
                    </a:p>
                  </a:txBody>
                  <a:tcPr/>
                </a:tc>
                <a:tc>
                  <a:txBody>
                    <a:bodyPr/>
                    <a:lstStyle/>
                    <a:p>
                      <a:pPr algn="r"/>
                      <a:r>
                        <a:rPr lang="en-US" sz="1600" dirty="0"/>
                        <a:t>100,000</a:t>
                      </a:r>
                    </a:p>
                  </a:txBody>
                  <a:tcPr/>
                </a:tc>
                <a:tc>
                  <a:txBody>
                    <a:bodyPr/>
                    <a:lstStyle/>
                    <a:p>
                      <a:pPr algn="r"/>
                      <a:r>
                        <a:rPr lang="en-US" sz="1600" dirty="0"/>
                        <a:t>334,732</a:t>
                      </a:r>
                    </a:p>
                  </a:txBody>
                  <a:tcPr/>
                </a:tc>
                <a:extLst>
                  <a:ext uri="{0D108BD9-81ED-4DB2-BD59-A6C34878D82A}">
                    <a16:rowId xmlns:a16="http://schemas.microsoft.com/office/drawing/2014/main" val="390451265"/>
                  </a:ext>
                </a:extLst>
              </a:tr>
              <a:tr h="5527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City of Tower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The project consists of the repair and rehabilitation of the exterior masonry and interior finishes of the historic Tower Fire Hall.</a:t>
                      </a:r>
                      <a:r>
                        <a:rPr lang="en-US" sz="1800" dirty="0">
                          <a:effectLst/>
                        </a:rPr>
                        <a:t> </a:t>
                      </a:r>
                      <a:endParaRPr lang="en-US" sz="1800" kern="1200" dirty="0">
                        <a:solidFill>
                          <a:schemeClr val="dk1"/>
                        </a:solidFill>
                        <a:effectLst/>
                        <a:latin typeface="+mn-lt"/>
                        <a:ea typeface="+mn-ea"/>
                        <a:cs typeface="+mn-cs"/>
                      </a:endParaRPr>
                    </a:p>
                  </a:txBody>
                  <a:tcPr/>
                </a:tc>
                <a:tc>
                  <a:txBody>
                    <a:bodyPr/>
                    <a:lstStyle/>
                    <a:p>
                      <a:pPr algn="r"/>
                      <a:r>
                        <a:rPr lang="en-US" sz="1600" dirty="0"/>
                        <a:t>290,000</a:t>
                      </a:r>
                    </a:p>
                  </a:txBody>
                  <a:tcPr/>
                </a:tc>
                <a:tc>
                  <a:txBody>
                    <a:bodyPr/>
                    <a:lstStyle/>
                    <a:p>
                      <a:pPr algn="r"/>
                      <a:r>
                        <a:rPr lang="en-US" sz="1600" dirty="0"/>
                        <a:t>749,150</a:t>
                      </a:r>
                    </a:p>
                  </a:txBody>
                  <a:tcPr/>
                </a:tc>
                <a:extLst>
                  <a:ext uri="{0D108BD9-81ED-4DB2-BD59-A6C34878D82A}">
                    <a16:rowId xmlns:a16="http://schemas.microsoft.com/office/drawing/2014/main" val="3143656470"/>
                  </a:ext>
                </a:extLst>
              </a:tr>
            </a:tbl>
          </a:graphicData>
        </a:graphic>
      </p:graphicFrame>
    </p:spTree>
    <p:extLst>
      <p:ext uri="{BB962C8B-B14F-4D97-AF65-F5344CB8AC3E}">
        <p14:creationId xmlns:p14="http://schemas.microsoft.com/office/powerpoint/2010/main" val="41387323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AADD85-DC77-4536-BD63-18B9001948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886"/>
            <a:ext cx="12192000" cy="6879772"/>
          </a:xfrm>
          <a:prstGeom prst="rect">
            <a:avLst/>
          </a:prstGeom>
        </p:spPr>
      </p:pic>
      <p:sp>
        <p:nvSpPr>
          <p:cNvPr id="2" name="TextBox 1"/>
          <p:cNvSpPr txBox="1"/>
          <p:nvPr/>
        </p:nvSpPr>
        <p:spPr>
          <a:xfrm>
            <a:off x="317971" y="735955"/>
            <a:ext cx="8906711" cy="4154984"/>
          </a:xfrm>
          <a:prstGeom prst="rect">
            <a:avLst/>
          </a:prstGeom>
          <a:solidFill>
            <a:srgbClr val="003865">
              <a:alpha val="50000"/>
            </a:srgbClr>
          </a:solidFill>
        </p:spPr>
        <p:txBody>
          <a:bodyPr wrap="square" rtlCol="0">
            <a:spAutoFit/>
          </a:bodyPr>
          <a:lstStyle/>
          <a:p>
            <a:pPr marL="571500" indent="-342900" algn="ctr">
              <a:buClr>
                <a:schemeClr val="bg1"/>
              </a:buClr>
              <a:buNone/>
            </a:pPr>
            <a:r>
              <a:rPr lang="en-US" sz="2400" b="1" dirty="0">
                <a:solidFill>
                  <a:schemeClr val="bg1"/>
                </a:solidFill>
                <a:effectLst>
                  <a:outerShdw blurRad="38100" dist="38100" dir="2700000" algn="tl">
                    <a:srgbClr val="000000">
                      <a:alpha val="43137"/>
                    </a:srgbClr>
                  </a:outerShdw>
                </a:effectLst>
              </a:rPr>
              <a:t>AGENDA</a:t>
            </a:r>
          </a:p>
          <a:p>
            <a:pPr marL="742950" indent="-514350">
              <a:buClr>
                <a:schemeClr val="bg1"/>
              </a:buClr>
              <a:buFont typeface="+mj-lt"/>
              <a:buAutoNum type="romanUcPeriod"/>
            </a:pPr>
            <a:endParaRPr lang="en-US" sz="2000" dirty="0">
              <a:solidFill>
                <a:schemeClr val="bg1"/>
              </a:solidFill>
              <a:effectLst>
                <a:outerShdw blurRad="38100" dist="38100" dir="2700000" algn="tl">
                  <a:srgbClr val="000000">
                    <a:alpha val="43137"/>
                  </a:srgbClr>
                </a:outerShdw>
              </a:effectLst>
            </a:endParaRPr>
          </a:p>
          <a:p>
            <a:pPr marL="742950" indent="-514350">
              <a:buClr>
                <a:schemeClr val="bg1"/>
              </a:buClr>
              <a:buFont typeface="+mj-lt"/>
              <a:buAutoNum type="romanUcPeriod"/>
            </a:pPr>
            <a:r>
              <a:rPr lang="en-US" sz="2000" dirty="0">
                <a:solidFill>
                  <a:schemeClr val="bg1"/>
                </a:solidFill>
                <a:effectLst>
                  <a:outerShdw blurRad="38100" dist="38100" dir="2700000" algn="tl">
                    <a:srgbClr val="000000">
                      <a:alpha val="43137"/>
                    </a:srgbClr>
                  </a:outerShdw>
                </a:effectLst>
              </a:rPr>
              <a:t>Call to Order</a:t>
            </a:r>
          </a:p>
          <a:p>
            <a:pPr marL="742950" indent="-514350">
              <a:buClr>
                <a:schemeClr val="bg1"/>
              </a:buClr>
              <a:buFont typeface="+mj-lt"/>
              <a:buAutoNum type="romanUcPeriod"/>
            </a:pPr>
            <a:r>
              <a:rPr lang="en-US" sz="2000" dirty="0">
                <a:solidFill>
                  <a:schemeClr val="bg1"/>
                </a:solidFill>
                <a:effectLst>
                  <a:outerShdw blurRad="38100" dist="38100" dir="2700000" algn="tl">
                    <a:srgbClr val="000000">
                      <a:alpha val="43137"/>
                    </a:srgbClr>
                  </a:outerShdw>
                </a:effectLst>
              </a:rPr>
              <a:t>Roll Call</a:t>
            </a:r>
          </a:p>
          <a:p>
            <a:pPr marL="742950" indent="-514350">
              <a:buClr>
                <a:schemeClr val="bg1"/>
              </a:buClr>
              <a:buFont typeface="+mj-lt"/>
              <a:buAutoNum type="romanUcPeriod"/>
            </a:pPr>
            <a:r>
              <a:rPr lang="en-US" sz="2000" dirty="0">
                <a:solidFill>
                  <a:schemeClr val="bg1"/>
                </a:solidFill>
                <a:effectLst>
                  <a:outerShdw blurRad="38100" dist="38100" dir="2700000" algn="tl">
                    <a:srgbClr val="000000">
                      <a:alpha val="43137"/>
                    </a:srgbClr>
                  </a:outerShdw>
                </a:effectLst>
              </a:rPr>
              <a:t>Approval of the October 17, 2023, Meeting Minutes</a:t>
            </a:r>
          </a:p>
          <a:p>
            <a:pPr marL="742950" indent="-514350">
              <a:buClr>
                <a:schemeClr val="bg1"/>
              </a:buClr>
              <a:buFont typeface="+mj-lt"/>
              <a:buAutoNum type="romanUcPeriod"/>
            </a:pPr>
            <a:r>
              <a:rPr lang="en-US" sz="2000" dirty="0">
                <a:solidFill>
                  <a:schemeClr val="bg1"/>
                </a:solidFill>
                <a:effectLst>
                  <a:outerShdw blurRad="38100" dist="38100" dir="2700000" algn="tl">
                    <a:srgbClr val="000000">
                      <a:alpha val="43137"/>
                    </a:srgbClr>
                  </a:outerShdw>
                </a:effectLst>
              </a:rPr>
              <a:t>Commissioner Comments</a:t>
            </a:r>
          </a:p>
          <a:p>
            <a:pPr marL="742950" indent="-514350">
              <a:buClr>
                <a:schemeClr val="bg1"/>
              </a:buClr>
              <a:buFont typeface="+mj-lt"/>
              <a:buAutoNum type="romanUcPeriod"/>
            </a:pPr>
            <a:r>
              <a:rPr lang="en-US" sz="2000" dirty="0">
                <a:solidFill>
                  <a:schemeClr val="bg1"/>
                </a:solidFill>
                <a:effectLst>
                  <a:outerShdw blurRad="38100" dist="38100" dir="2700000" algn="tl">
                    <a:srgbClr val="000000">
                      <a:alpha val="43137"/>
                    </a:srgbClr>
                  </a:outerShdw>
                </a:effectLst>
              </a:rPr>
              <a:t>Taconite Economic Development Fund</a:t>
            </a:r>
          </a:p>
          <a:p>
            <a:pPr marL="742950" indent="-514350">
              <a:buClr>
                <a:schemeClr val="bg1"/>
              </a:buClr>
              <a:buFont typeface="+mj-lt"/>
              <a:buAutoNum type="romanUcPeriod"/>
            </a:pPr>
            <a:r>
              <a:rPr lang="en-US" sz="2000" dirty="0">
                <a:solidFill>
                  <a:schemeClr val="bg1"/>
                </a:solidFill>
                <a:effectLst>
                  <a:outerShdw blurRad="38100" dist="38100" dir="2700000" algn="tl">
                    <a:srgbClr val="000000">
                      <a:alpha val="43137"/>
                    </a:srgbClr>
                  </a:outerShdw>
                </a:effectLst>
              </a:rPr>
              <a:t>Broadband, Development &amp; Community Infrastructure Projects</a:t>
            </a:r>
          </a:p>
          <a:p>
            <a:pPr marL="742950" indent="-514350">
              <a:buClr>
                <a:schemeClr val="bg1"/>
              </a:buClr>
              <a:buFont typeface="+mj-lt"/>
              <a:buAutoNum type="romanUcPeriod"/>
            </a:pPr>
            <a:r>
              <a:rPr lang="en-US" sz="2000" dirty="0">
                <a:solidFill>
                  <a:schemeClr val="bg1"/>
                </a:solidFill>
                <a:effectLst>
                  <a:outerShdw blurRad="38100" dist="38100" dir="2700000" algn="tl">
                    <a:srgbClr val="000000">
                      <a:alpha val="43137"/>
                    </a:srgbClr>
                  </a:outerShdw>
                </a:effectLst>
              </a:rPr>
              <a:t>Regional Trail Projects</a:t>
            </a:r>
          </a:p>
          <a:p>
            <a:pPr marL="742950" indent="-514350">
              <a:buClr>
                <a:schemeClr val="bg1"/>
              </a:buClr>
              <a:buFont typeface="+mj-lt"/>
              <a:buAutoNum type="romanUcPeriod"/>
            </a:pPr>
            <a:r>
              <a:rPr lang="en-US" sz="2000" dirty="0">
                <a:solidFill>
                  <a:schemeClr val="bg1"/>
                </a:solidFill>
                <a:effectLst>
                  <a:outerShdw blurRad="38100" dist="38100" dir="2700000" algn="tl">
                    <a:srgbClr val="000000">
                      <a:alpha val="43137"/>
                    </a:srgbClr>
                  </a:outerShdw>
                </a:effectLst>
              </a:rPr>
              <a:t>Iron Range School Collaboration and Cooperatively Operated School Account</a:t>
            </a:r>
          </a:p>
          <a:p>
            <a:pPr marL="742950" indent="-514350">
              <a:buClr>
                <a:schemeClr val="bg1"/>
              </a:buClr>
              <a:buFont typeface="+mj-lt"/>
              <a:buAutoNum type="romanUcPeriod"/>
            </a:pPr>
            <a:r>
              <a:rPr lang="en-US" sz="2000" dirty="0">
                <a:solidFill>
                  <a:schemeClr val="bg1"/>
                </a:solidFill>
                <a:effectLst>
                  <a:outerShdw blurRad="38100" dist="38100" dir="2700000" algn="tl">
                    <a:srgbClr val="000000">
                      <a:alpha val="43137"/>
                    </a:srgbClr>
                  </a:outerShdw>
                </a:effectLst>
              </a:rPr>
              <a:t>Giants Ridge Recreation Area Tax Projects</a:t>
            </a:r>
          </a:p>
          <a:p>
            <a:pPr marL="742950" indent="-514350">
              <a:buClr>
                <a:schemeClr val="bg1"/>
              </a:buClr>
              <a:buFont typeface="+mj-lt"/>
              <a:buAutoNum type="romanUcPeriod"/>
            </a:pPr>
            <a:r>
              <a:rPr lang="en-US" sz="2000" dirty="0">
                <a:solidFill>
                  <a:schemeClr val="bg1"/>
                </a:solidFill>
                <a:effectLst>
                  <a:outerShdw blurRad="38100" dist="38100" dir="2700000" algn="tl">
                    <a:srgbClr val="000000">
                      <a:alpha val="43137"/>
                    </a:srgbClr>
                  </a:outerShdw>
                </a:effectLst>
              </a:rPr>
              <a:t>City of Aurora Industrial Site</a:t>
            </a:r>
          </a:p>
          <a:p>
            <a:pPr marL="742950" indent="-514350">
              <a:buClr>
                <a:schemeClr val="bg1"/>
              </a:buClr>
              <a:buFont typeface="+mj-lt"/>
              <a:buAutoNum type="romanUcPeriod"/>
            </a:pPr>
            <a:r>
              <a:rPr lang="en-US" sz="2000" dirty="0">
                <a:solidFill>
                  <a:schemeClr val="bg1"/>
                </a:solidFill>
                <a:effectLst>
                  <a:outerShdw blurRad="38100" dist="38100" dir="2700000" algn="tl">
                    <a:srgbClr val="000000">
                      <a:alpha val="43137"/>
                    </a:srgbClr>
                  </a:outerShdw>
                </a:effectLst>
              </a:rPr>
              <a:t>Adjournment</a:t>
            </a:r>
            <a:endParaRPr lang="en-US" sz="30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498625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title"/>
          </p:nvPr>
        </p:nvSpPr>
        <p:spPr>
          <a:xfrm>
            <a:off x="1035424" y="179295"/>
            <a:ext cx="10515600" cy="914400"/>
          </a:xfrm>
        </p:spPr>
        <p:txBody>
          <a:bodyPr>
            <a:normAutofit fontScale="90000"/>
          </a:bodyPr>
          <a:lstStyle/>
          <a:p>
            <a:pPr algn="l"/>
            <a:r>
              <a:rPr lang="en-US" b="1" dirty="0"/>
              <a:t>Broadband, Development &amp; Community</a:t>
            </a:r>
            <a:br>
              <a:rPr lang="en-US" b="1" dirty="0"/>
            </a:br>
            <a:r>
              <a:rPr lang="en-US" b="1" dirty="0"/>
              <a:t>Infrastructure Projects</a:t>
            </a:r>
          </a:p>
        </p:txBody>
      </p:sp>
      <p:sp>
        <p:nvSpPr>
          <p:cNvPr id="2" name="Content Placeholder 1">
            <a:extLst>
              <a:ext uri="{FF2B5EF4-FFF2-40B4-BE49-F238E27FC236}">
                <a16:creationId xmlns:a16="http://schemas.microsoft.com/office/drawing/2014/main" id="{45961D81-BD7A-4894-B25F-0629ECF3D928}"/>
              </a:ext>
            </a:extLst>
          </p:cNvPr>
          <p:cNvSpPr>
            <a:spLocks noGrp="1"/>
          </p:cNvSpPr>
          <p:nvPr>
            <p:ph idx="1"/>
          </p:nvPr>
        </p:nvSpPr>
        <p:spPr>
          <a:xfrm>
            <a:off x="1035424" y="1738630"/>
            <a:ext cx="10085294" cy="4781550"/>
          </a:xfrm>
        </p:spPr>
        <p:txBody>
          <a:bodyPr>
            <a:normAutofit/>
          </a:bodyPr>
          <a:lstStyle/>
          <a:p>
            <a:pPr marL="0" indent="0">
              <a:buNone/>
            </a:pPr>
            <a:r>
              <a:rPr lang="en-US" b="1" dirty="0"/>
              <a:t>Economic Impact</a:t>
            </a:r>
          </a:p>
          <a:p>
            <a:r>
              <a:rPr lang="en-US" dirty="0"/>
              <a:t># of Infrastructure Projects: 12</a:t>
            </a:r>
          </a:p>
          <a:p>
            <a:r>
              <a:rPr lang="en-US" dirty="0"/>
              <a:t>Agency Investment: $4,051,093</a:t>
            </a:r>
          </a:p>
          <a:p>
            <a:r>
              <a:rPr lang="en-US" dirty="0"/>
              <a:t>Total Investment: $30,793,184</a:t>
            </a:r>
          </a:p>
          <a:p>
            <a:pPr marL="0" indent="0">
              <a:buNone/>
            </a:pPr>
            <a:endParaRPr lang="en-US" sz="1500" dirty="0">
              <a:solidFill>
                <a:srgbClr val="003865"/>
              </a:solidFill>
            </a:endParaRPr>
          </a:p>
          <a:p>
            <a:pPr marL="0" lvl="0" indent="0">
              <a:spcBef>
                <a:spcPts val="0"/>
              </a:spcBef>
              <a:spcAft>
                <a:spcPts val="0"/>
              </a:spcAft>
              <a:buClr>
                <a:srgbClr val="78BE21"/>
              </a:buClr>
              <a:buNone/>
            </a:pPr>
            <a:r>
              <a:rPr lang="en-US" sz="2200" b="1" i="1" dirty="0">
                <a:solidFill>
                  <a:srgbClr val="003865"/>
                </a:solidFill>
              </a:rPr>
              <a:t>Resolution No. 24-012</a:t>
            </a:r>
          </a:p>
        </p:txBody>
      </p:sp>
    </p:spTree>
    <p:extLst>
      <p:ext uri="{BB962C8B-B14F-4D97-AF65-F5344CB8AC3E}">
        <p14:creationId xmlns:p14="http://schemas.microsoft.com/office/powerpoint/2010/main" val="13027772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061545" y="2025251"/>
            <a:ext cx="10365828" cy="2807498"/>
          </a:xfrm>
        </p:spPr>
        <p:txBody>
          <a:bodyPr/>
          <a:lstStyle/>
          <a:p>
            <a:pPr algn="l"/>
            <a:br>
              <a:rPr lang="en-US" sz="2000" dirty="0"/>
            </a:br>
            <a:r>
              <a:rPr lang="en-US" sz="4000" b="1" dirty="0"/>
              <a:t>REGIONAL TRAILS PROJECTS</a:t>
            </a:r>
            <a:br>
              <a:rPr lang="en-US" sz="2000" dirty="0"/>
            </a:br>
            <a:br>
              <a:rPr lang="en-US" sz="2000" dirty="0"/>
            </a:br>
            <a:br>
              <a:rPr lang="en-US" sz="2000" dirty="0"/>
            </a:br>
            <a:r>
              <a:rPr lang="en-US" sz="2000" dirty="0"/>
              <a:t>Jim Plummer</a:t>
            </a:r>
            <a:br>
              <a:rPr lang="en-US" sz="2000" dirty="0"/>
            </a:br>
            <a:r>
              <a:rPr lang="en-US" sz="2000" dirty="0"/>
              <a:t>Economic Development Coordinator</a:t>
            </a:r>
            <a:br>
              <a:rPr lang="en-US" sz="2000" dirty="0"/>
            </a:br>
            <a:r>
              <a:rPr lang="en-US" sz="2000" dirty="0"/>
              <a:t>(218)274-7006</a:t>
            </a:r>
            <a:br>
              <a:rPr lang="en-US" sz="2000" dirty="0"/>
            </a:br>
            <a:r>
              <a:rPr lang="en-US" sz="2000" dirty="0">
                <a:hlinkClick r:id="rId3">
                  <a:extLst>
                    <a:ext uri="{A12FA001-AC4F-418D-AE19-62706E023703}">
                      <ahyp:hlinkClr xmlns:ahyp="http://schemas.microsoft.com/office/drawing/2018/hyperlinkcolor" val="tx"/>
                    </a:ext>
                  </a:extLst>
                </a:hlinkClick>
              </a:rPr>
              <a:t>Jim.Plummer@state.mn.us</a:t>
            </a:r>
            <a:r>
              <a:rPr lang="en-US" sz="2000" dirty="0"/>
              <a:t> </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71818" y="266700"/>
            <a:ext cx="6543039" cy="1168400"/>
          </a:xfrm>
          <a:prstGeom prst="rect">
            <a:avLst/>
          </a:prstGeom>
        </p:spPr>
      </p:pic>
    </p:spTree>
    <p:extLst>
      <p:ext uri="{BB962C8B-B14F-4D97-AF65-F5344CB8AC3E}">
        <p14:creationId xmlns:p14="http://schemas.microsoft.com/office/powerpoint/2010/main" val="9768607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79BAA9-C793-4051-BA56-F21B9EB6B27B}"/>
              </a:ext>
            </a:extLst>
          </p:cNvPr>
          <p:cNvPicPr>
            <a:picLocks noChangeAspect="1"/>
          </p:cNvPicPr>
          <p:nvPr/>
        </p:nvPicPr>
        <p:blipFill>
          <a:blip r:embed="rId3"/>
          <a:stretch>
            <a:fillRect/>
          </a:stretch>
        </p:blipFill>
        <p:spPr>
          <a:xfrm>
            <a:off x="6600497" y="1431379"/>
            <a:ext cx="5182300" cy="5182300"/>
          </a:xfrm>
          <a:prstGeom prst="rect">
            <a:avLst/>
          </a:prstGeom>
        </p:spPr>
      </p:pic>
      <p:sp>
        <p:nvSpPr>
          <p:cNvPr id="7" name="Title 7"/>
          <p:cNvSpPr>
            <a:spLocks noGrp="1"/>
          </p:cNvSpPr>
          <p:nvPr>
            <p:ph type="title"/>
          </p:nvPr>
        </p:nvSpPr>
        <p:spPr/>
        <p:txBody>
          <a:bodyPr/>
          <a:lstStyle/>
          <a:p>
            <a:pPr algn="l"/>
            <a:r>
              <a:rPr lang="en-US" b="1" dirty="0"/>
              <a:t>Regional Trails Projects</a:t>
            </a:r>
          </a:p>
        </p:txBody>
      </p:sp>
      <p:sp>
        <p:nvSpPr>
          <p:cNvPr id="2" name="Content Placeholder 1">
            <a:extLst>
              <a:ext uri="{FF2B5EF4-FFF2-40B4-BE49-F238E27FC236}">
                <a16:creationId xmlns:a16="http://schemas.microsoft.com/office/drawing/2014/main" id="{45961D81-BD7A-4894-B25F-0629ECF3D928}"/>
              </a:ext>
            </a:extLst>
          </p:cNvPr>
          <p:cNvSpPr>
            <a:spLocks noGrp="1"/>
          </p:cNvSpPr>
          <p:nvPr>
            <p:ph idx="1"/>
          </p:nvPr>
        </p:nvSpPr>
        <p:spPr>
          <a:xfrm>
            <a:off x="838200" y="1678777"/>
            <a:ext cx="6562724" cy="4259263"/>
          </a:xfrm>
        </p:spPr>
        <p:txBody>
          <a:bodyPr>
            <a:normAutofit/>
          </a:bodyPr>
          <a:lstStyle/>
          <a:p>
            <a:pPr marL="0" indent="0">
              <a:buNone/>
            </a:pPr>
            <a:r>
              <a:rPr lang="en-US" sz="2100" b="1" dirty="0"/>
              <a:t>Purpose</a:t>
            </a:r>
          </a:p>
          <a:p>
            <a:pPr marL="0" indent="0">
              <a:buNone/>
            </a:pPr>
            <a:r>
              <a:rPr lang="en-US" sz="2100" dirty="0"/>
              <a:t>Regional Trails grants provide funding to assist the design, engineering and construction of various types of trails.  </a:t>
            </a:r>
          </a:p>
          <a:p>
            <a:pPr marL="0" indent="0">
              <a:buNone/>
            </a:pPr>
            <a:r>
              <a:rPr lang="en-US" sz="2100" b="1" dirty="0"/>
              <a:t>Economic Impact</a:t>
            </a:r>
          </a:p>
          <a:p>
            <a:r>
              <a:rPr lang="en-US" sz="2100" dirty="0"/>
              <a:t>Regional Trails Projects: 2</a:t>
            </a:r>
          </a:p>
          <a:p>
            <a:r>
              <a:rPr lang="en-US" sz="2100" dirty="0"/>
              <a:t>Agency Investment: $56,075</a:t>
            </a:r>
          </a:p>
          <a:p>
            <a:r>
              <a:rPr lang="en-US" sz="2100" dirty="0"/>
              <a:t>Total Investment: $112,150</a:t>
            </a:r>
          </a:p>
          <a:p>
            <a:pPr marL="0" indent="0">
              <a:buNone/>
            </a:pPr>
            <a:endParaRPr lang="en-US" sz="1800" dirty="0">
              <a:highlight>
                <a:srgbClr val="FFFF00"/>
              </a:highlight>
            </a:endParaRPr>
          </a:p>
        </p:txBody>
      </p:sp>
    </p:spTree>
    <p:extLst>
      <p:ext uri="{BB962C8B-B14F-4D97-AF65-F5344CB8AC3E}">
        <p14:creationId xmlns:p14="http://schemas.microsoft.com/office/powerpoint/2010/main" val="23625208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title"/>
          </p:nvPr>
        </p:nvSpPr>
        <p:spPr>
          <a:xfrm>
            <a:off x="526500" y="179294"/>
            <a:ext cx="10515600" cy="914400"/>
          </a:xfrm>
        </p:spPr>
        <p:txBody>
          <a:bodyPr/>
          <a:lstStyle/>
          <a:p>
            <a:pPr algn="l"/>
            <a:r>
              <a:rPr lang="en-US" b="1" dirty="0"/>
              <a:t>Regional Trails Projects</a:t>
            </a:r>
          </a:p>
        </p:txBody>
      </p:sp>
      <p:graphicFrame>
        <p:nvGraphicFramePr>
          <p:cNvPr id="4" name="Content Placeholder 3">
            <a:extLst>
              <a:ext uri="{FF2B5EF4-FFF2-40B4-BE49-F238E27FC236}">
                <a16:creationId xmlns:a16="http://schemas.microsoft.com/office/drawing/2014/main" id="{7D87658A-4FA2-4164-AB6B-6DFB9B26A996}"/>
              </a:ext>
            </a:extLst>
          </p:cNvPr>
          <p:cNvGraphicFramePr>
            <a:graphicFrameLocks noGrp="1"/>
          </p:cNvGraphicFramePr>
          <p:nvPr>
            <p:ph idx="1"/>
            <p:extLst/>
          </p:nvPr>
        </p:nvGraphicFramePr>
        <p:xfrm>
          <a:off x="526500" y="1750423"/>
          <a:ext cx="6017991" cy="3184708"/>
        </p:xfrm>
        <a:graphic>
          <a:graphicData uri="http://schemas.openxmlformats.org/drawingml/2006/table">
            <a:tbl>
              <a:tblPr firstRow="1" bandRow="1">
                <a:tableStyleId>{5C22544A-7EE6-4342-B048-85BDC9FD1C3A}</a:tableStyleId>
              </a:tblPr>
              <a:tblGrid>
                <a:gridCol w="1500307">
                  <a:extLst>
                    <a:ext uri="{9D8B030D-6E8A-4147-A177-3AD203B41FA5}">
                      <a16:colId xmlns:a16="http://schemas.microsoft.com/office/drawing/2014/main" val="1128772898"/>
                    </a:ext>
                  </a:extLst>
                </a:gridCol>
                <a:gridCol w="1792629">
                  <a:extLst>
                    <a:ext uri="{9D8B030D-6E8A-4147-A177-3AD203B41FA5}">
                      <a16:colId xmlns:a16="http://schemas.microsoft.com/office/drawing/2014/main" val="1768754771"/>
                    </a:ext>
                  </a:extLst>
                </a:gridCol>
                <a:gridCol w="1431201">
                  <a:extLst>
                    <a:ext uri="{9D8B030D-6E8A-4147-A177-3AD203B41FA5}">
                      <a16:colId xmlns:a16="http://schemas.microsoft.com/office/drawing/2014/main" val="2707492734"/>
                    </a:ext>
                  </a:extLst>
                </a:gridCol>
                <a:gridCol w="1293854">
                  <a:extLst>
                    <a:ext uri="{9D8B030D-6E8A-4147-A177-3AD203B41FA5}">
                      <a16:colId xmlns:a16="http://schemas.microsoft.com/office/drawing/2014/main" val="431842674"/>
                    </a:ext>
                  </a:extLst>
                </a:gridCol>
              </a:tblGrid>
              <a:tr h="901337">
                <a:tc>
                  <a:txBody>
                    <a:bodyPr/>
                    <a:lstStyle/>
                    <a:p>
                      <a:r>
                        <a:rPr lang="en-US" dirty="0"/>
                        <a:t>Grantee</a:t>
                      </a:r>
                    </a:p>
                  </a:txBody>
                  <a:tcPr/>
                </a:tc>
                <a:tc>
                  <a:txBody>
                    <a:bodyPr/>
                    <a:lstStyle/>
                    <a:p>
                      <a:r>
                        <a:rPr lang="en-US" dirty="0"/>
                        <a:t>Project Description</a:t>
                      </a:r>
                    </a:p>
                  </a:txBody>
                  <a:tcPr/>
                </a:tc>
                <a:tc>
                  <a:txBody>
                    <a:bodyPr/>
                    <a:lstStyle/>
                    <a:p>
                      <a:pPr algn="ctr"/>
                      <a:r>
                        <a:rPr lang="en-US" dirty="0"/>
                        <a:t>Agency Investment</a:t>
                      </a:r>
                    </a:p>
                  </a:txBody>
                  <a:tcPr/>
                </a:tc>
                <a:tc>
                  <a:txBody>
                    <a:bodyPr/>
                    <a:lstStyle/>
                    <a:p>
                      <a:pPr algn="ctr"/>
                      <a:r>
                        <a:rPr lang="en-US" dirty="0"/>
                        <a:t>Total Project Investment</a:t>
                      </a:r>
                    </a:p>
                  </a:txBody>
                  <a:tcPr/>
                </a:tc>
                <a:extLst>
                  <a:ext uri="{0D108BD9-81ED-4DB2-BD59-A6C34878D82A}">
                    <a16:rowId xmlns:a16="http://schemas.microsoft.com/office/drawing/2014/main" val="72452598"/>
                  </a:ext>
                </a:extLst>
              </a:tr>
              <a:tr h="2270308">
                <a:tc>
                  <a:txBody>
                    <a:bodyPr/>
                    <a:lstStyle/>
                    <a:p>
                      <a:r>
                        <a:rPr lang="en-US" dirty="0"/>
                        <a:t>Babbitt ATV &amp;Snowmobile Club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Purchase Snowmobile Trail Groomer</a:t>
                      </a:r>
                    </a:p>
                  </a:txBody>
                  <a:tcPr/>
                </a:tc>
                <a:tc>
                  <a:txBody>
                    <a:bodyPr/>
                    <a:lstStyle/>
                    <a:p>
                      <a:pPr algn="r"/>
                      <a:r>
                        <a:rPr lang="en-US" dirty="0"/>
                        <a:t>$15,000</a:t>
                      </a:r>
                    </a:p>
                  </a:txBody>
                  <a:tcPr/>
                </a:tc>
                <a:tc>
                  <a:txBody>
                    <a:bodyPr/>
                    <a:lstStyle/>
                    <a:p>
                      <a:pPr algn="r"/>
                      <a:r>
                        <a:rPr lang="en-US" dirty="0"/>
                        <a:t>$30,000</a:t>
                      </a:r>
                    </a:p>
                  </a:txBody>
                  <a:tcPr/>
                </a:tc>
                <a:extLst>
                  <a:ext uri="{0D108BD9-81ED-4DB2-BD59-A6C34878D82A}">
                    <a16:rowId xmlns:a16="http://schemas.microsoft.com/office/drawing/2014/main" val="390451265"/>
                  </a:ext>
                </a:extLst>
              </a:tr>
            </a:tbl>
          </a:graphicData>
        </a:graphic>
      </p:graphicFrame>
      <p:pic>
        <p:nvPicPr>
          <p:cNvPr id="6" name="Picture 5">
            <a:extLst>
              <a:ext uri="{FF2B5EF4-FFF2-40B4-BE49-F238E27FC236}">
                <a16:creationId xmlns:a16="http://schemas.microsoft.com/office/drawing/2014/main" id="{FD6B61DF-308F-48D7-97C5-9ACB0AB3C2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64469" y="1320800"/>
            <a:ext cx="3501306" cy="2915693"/>
          </a:xfrm>
          <a:prstGeom prst="rect">
            <a:avLst/>
          </a:prstGeom>
        </p:spPr>
      </p:pic>
      <p:pic>
        <p:nvPicPr>
          <p:cNvPr id="10" name="Picture 9">
            <a:extLst>
              <a:ext uri="{FF2B5EF4-FFF2-40B4-BE49-F238E27FC236}">
                <a16:creationId xmlns:a16="http://schemas.microsoft.com/office/drawing/2014/main" id="{B5222A3A-24C2-44CE-99A0-C2B1E91B30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4470" y="4300783"/>
            <a:ext cx="3501306" cy="2557217"/>
          </a:xfrm>
          <a:prstGeom prst="rect">
            <a:avLst/>
          </a:prstGeom>
        </p:spPr>
      </p:pic>
    </p:spTree>
    <p:extLst>
      <p:ext uri="{BB962C8B-B14F-4D97-AF65-F5344CB8AC3E}">
        <p14:creationId xmlns:p14="http://schemas.microsoft.com/office/powerpoint/2010/main" val="42660516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title"/>
          </p:nvPr>
        </p:nvSpPr>
        <p:spPr>
          <a:xfrm>
            <a:off x="526500" y="203203"/>
            <a:ext cx="10515600" cy="914400"/>
          </a:xfrm>
        </p:spPr>
        <p:txBody>
          <a:bodyPr/>
          <a:lstStyle/>
          <a:p>
            <a:pPr algn="l"/>
            <a:r>
              <a:rPr lang="en-US" b="1" dirty="0"/>
              <a:t>Regional Trails Projects</a:t>
            </a:r>
          </a:p>
        </p:txBody>
      </p:sp>
      <p:graphicFrame>
        <p:nvGraphicFramePr>
          <p:cNvPr id="4" name="Content Placeholder 3">
            <a:extLst>
              <a:ext uri="{FF2B5EF4-FFF2-40B4-BE49-F238E27FC236}">
                <a16:creationId xmlns:a16="http://schemas.microsoft.com/office/drawing/2014/main" id="{7D87658A-4FA2-4164-AB6B-6DFB9B26A996}"/>
              </a:ext>
            </a:extLst>
          </p:cNvPr>
          <p:cNvGraphicFramePr>
            <a:graphicFrameLocks noGrp="1"/>
          </p:cNvGraphicFramePr>
          <p:nvPr>
            <p:ph idx="1"/>
            <p:extLst/>
          </p:nvPr>
        </p:nvGraphicFramePr>
        <p:xfrm>
          <a:off x="526500" y="1750423"/>
          <a:ext cx="6017991" cy="3184708"/>
        </p:xfrm>
        <a:graphic>
          <a:graphicData uri="http://schemas.openxmlformats.org/drawingml/2006/table">
            <a:tbl>
              <a:tblPr firstRow="1" bandRow="1">
                <a:tableStyleId>{5C22544A-7EE6-4342-B048-85BDC9FD1C3A}</a:tableStyleId>
              </a:tblPr>
              <a:tblGrid>
                <a:gridCol w="1500307">
                  <a:extLst>
                    <a:ext uri="{9D8B030D-6E8A-4147-A177-3AD203B41FA5}">
                      <a16:colId xmlns:a16="http://schemas.microsoft.com/office/drawing/2014/main" val="1128772898"/>
                    </a:ext>
                  </a:extLst>
                </a:gridCol>
                <a:gridCol w="1808593">
                  <a:extLst>
                    <a:ext uri="{9D8B030D-6E8A-4147-A177-3AD203B41FA5}">
                      <a16:colId xmlns:a16="http://schemas.microsoft.com/office/drawing/2014/main" val="1768754771"/>
                    </a:ext>
                  </a:extLst>
                </a:gridCol>
                <a:gridCol w="1415237">
                  <a:extLst>
                    <a:ext uri="{9D8B030D-6E8A-4147-A177-3AD203B41FA5}">
                      <a16:colId xmlns:a16="http://schemas.microsoft.com/office/drawing/2014/main" val="2707492734"/>
                    </a:ext>
                  </a:extLst>
                </a:gridCol>
                <a:gridCol w="1293854">
                  <a:extLst>
                    <a:ext uri="{9D8B030D-6E8A-4147-A177-3AD203B41FA5}">
                      <a16:colId xmlns:a16="http://schemas.microsoft.com/office/drawing/2014/main" val="431842674"/>
                    </a:ext>
                  </a:extLst>
                </a:gridCol>
              </a:tblGrid>
              <a:tr h="901337">
                <a:tc>
                  <a:txBody>
                    <a:bodyPr/>
                    <a:lstStyle/>
                    <a:p>
                      <a:r>
                        <a:rPr lang="en-US" dirty="0"/>
                        <a:t>Grantee</a:t>
                      </a:r>
                    </a:p>
                  </a:txBody>
                  <a:tcPr/>
                </a:tc>
                <a:tc>
                  <a:txBody>
                    <a:bodyPr/>
                    <a:lstStyle/>
                    <a:p>
                      <a:r>
                        <a:rPr lang="en-US" dirty="0"/>
                        <a:t>Project Description</a:t>
                      </a:r>
                    </a:p>
                  </a:txBody>
                  <a:tcPr/>
                </a:tc>
                <a:tc>
                  <a:txBody>
                    <a:bodyPr/>
                    <a:lstStyle/>
                    <a:p>
                      <a:pPr algn="ctr"/>
                      <a:r>
                        <a:rPr lang="en-US" dirty="0"/>
                        <a:t>Agency Investment</a:t>
                      </a:r>
                    </a:p>
                  </a:txBody>
                  <a:tcPr/>
                </a:tc>
                <a:tc>
                  <a:txBody>
                    <a:bodyPr/>
                    <a:lstStyle/>
                    <a:p>
                      <a:pPr algn="ctr"/>
                      <a:r>
                        <a:rPr lang="en-US" dirty="0"/>
                        <a:t>Total Project Investment</a:t>
                      </a:r>
                    </a:p>
                  </a:txBody>
                  <a:tcPr/>
                </a:tc>
                <a:extLst>
                  <a:ext uri="{0D108BD9-81ED-4DB2-BD59-A6C34878D82A}">
                    <a16:rowId xmlns:a16="http://schemas.microsoft.com/office/drawing/2014/main" val="72452598"/>
                  </a:ext>
                </a:extLst>
              </a:tr>
              <a:tr h="2270308">
                <a:tc>
                  <a:txBody>
                    <a:bodyPr/>
                    <a:lstStyle/>
                    <a:p>
                      <a:r>
                        <a:rPr lang="en-US" dirty="0"/>
                        <a:t>City of Hoyt Lakes</a:t>
                      </a:r>
                    </a:p>
                  </a:txBody>
                  <a:tcPr/>
                </a:tc>
                <a:tc>
                  <a:txBody>
                    <a:bodyPr/>
                    <a:lstStyle/>
                    <a:p>
                      <a:r>
                        <a:rPr lang="en-US" dirty="0"/>
                        <a:t>Purchase and Restore Building </a:t>
                      </a:r>
                    </a:p>
                  </a:txBody>
                  <a:tcPr/>
                </a:tc>
                <a:tc>
                  <a:txBody>
                    <a:bodyPr/>
                    <a:lstStyle/>
                    <a:p>
                      <a:pPr algn="r"/>
                      <a:r>
                        <a:rPr lang="en-US" dirty="0"/>
                        <a:t>$41,075</a:t>
                      </a:r>
                    </a:p>
                  </a:txBody>
                  <a:tcPr/>
                </a:tc>
                <a:tc>
                  <a:txBody>
                    <a:bodyPr/>
                    <a:lstStyle/>
                    <a:p>
                      <a:pPr algn="r"/>
                      <a:r>
                        <a:rPr lang="en-US" dirty="0"/>
                        <a:t>$82,150</a:t>
                      </a:r>
                    </a:p>
                  </a:txBody>
                  <a:tcPr/>
                </a:tc>
                <a:extLst>
                  <a:ext uri="{0D108BD9-81ED-4DB2-BD59-A6C34878D82A}">
                    <a16:rowId xmlns:a16="http://schemas.microsoft.com/office/drawing/2014/main" val="390451265"/>
                  </a:ext>
                </a:extLst>
              </a:tr>
            </a:tbl>
          </a:graphicData>
        </a:graphic>
      </p:graphicFrame>
      <p:pic>
        <p:nvPicPr>
          <p:cNvPr id="3" name="Picture 2">
            <a:extLst>
              <a:ext uri="{FF2B5EF4-FFF2-40B4-BE49-F238E27FC236}">
                <a16:creationId xmlns:a16="http://schemas.microsoft.com/office/drawing/2014/main" id="{956F9050-8147-40A5-921A-6557C60949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0452" y="4781300"/>
            <a:ext cx="2439448" cy="1977133"/>
          </a:xfrm>
          <a:prstGeom prst="rect">
            <a:avLst/>
          </a:prstGeom>
        </p:spPr>
      </p:pic>
      <p:pic>
        <p:nvPicPr>
          <p:cNvPr id="8" name="Picture 7">
            <a:extLst>
              <a:ext uri="{FF2B5EF4-FFF2-40B4-BE49-F238E27FC236}">
                <a16:creationId xmlns:a16="http://schemas.microsoft.com/office/drawing/2014/main" id="{DE880B8A-859A-4E44-BBE1-D52BE60AAC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7521" y="1315158"/>
            <a:ext cx="2442379" cy="3184709"/>
          </a:xfrm>
          <a:prstGeom prst="rect">
            <a:avLst/>
          </a:prstGeom>
        </p:spPr>
      </p:pic>
    </p:spTree>
    <p:extLst>
      <p:ext uri="{BB962C8B-B14F-4D97-AF65-F5344CB8AC3E}">
        <p14:creationId xmlns:p14="http://schemas.microsoft.com/office/powerpoint/2010/main" val="20943641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title"/>
          </p:nvPr>
        </p:nvSpPr>
        <p:spPr/>
        <p:txBody>
          <a:bodyPr/>
          <a:lstStyle/>
          <a:p>
            <a:pPr algn="l"/>
            <a:r>
              <a:rPr lang="en-US" b="1" dirty="0"/>
              <a:t>Regional Trails Projects</a:t>
            </a:r>
          </a:p>
        </p:txBody>
      </p:sp>
      <p:graphicFrame>
        <p:nvGraphicFramePr>
          <p:cNvPr id="5" name="Content Placeholder 4">
            <a:extLst>
              <a:ext uri="{FF2B5EF4-FFF2-40B4-BE49-F238E27FC236}">
                <a16:creationId xmlns:a16="http://schemas.microsoft.com/office/drawing/2014/main" id="{881A099C-0436-48ED-9264-94212F98FCD2}"/>
              </a:ext>
            </a:extLst>
          </p:cNvPr>
          <p:cNvGraphicFramePr>
            <a:graphicFrameLocks noGrp="1"/>
          </p:cNvGraphicFramePr>
          <p:nvPr>
            <p:ph idx="1"/>
            <p:extLst/>
          </p:nvPr>
        </p:nvGraphicFramePr>
        <p:xfrm>
          <a:off x="840828" y="1587716"/>
          <a:ext cx="10216055" cy="2002033"/>
        </p:xfrm>
        <a:graphic>
          <a:graphicData uri="http://schemas.openxmlformats.org/drawingml/2006/table">
            <a:tbl>
              <a:tblPr firstRow="1" bandRow="1">
                <a:tableStyleId>{5C22544A-7EE6-4342-B048-85BDC9FD1C3A}</a:tableStyleId>
              </a:tblPr>
              <a:tblGrid>
                <a:gridCol w="5168087">
                  <a:extLst>
                    <a:ext uri="{9D8B030D-6E8A-4147-A177-3AD203B41FA5}">
                      <a16:colId xmlns:a16="http://schemas.microsoft.com/office/drawing/2014/main" val="295087738"/>
                    </a:ext>
                  </a:extLst>
                </a:gridCol>
                <a:gridCol w="2508069">
                  <a:extLst>
                    <a:ext uri="{9D8B030D-6E8A-4147-A177-3AD203B41FA5}">
                      <a16:colId xmlns:a16="http://schemas.microsoft.com/office/drawing/2014/main" val="2959338867"/>
                    </a:ext>
                  </a:extLst>
                </a:gridCol>
                <a:gridCol w="2539899">
                  <a:extLst>
                    <a:ext uri="{9D8B030D-6E8A-4147-A177-3AD203B41FA5}">
                      <a16:colId xmlns:a16="http://schemas.microsoft.com/office/drawing/2014/main" val="585177854"/>
                    </a:ext>
                  </a:extLst>
                </a:gridCol>
              </a:tblGrid>
              <a:tr h="630433">
                <a:tc>
                  <a:txBody>
                    <a:bodyPr/>
                    <a:lstStyle/>
                    <a:p>
                      <a:pPr algn="l" rtl="0" fontAlgn="ctr"/>
                      <a:r>
                        <a:rPr lang="en-US" sz="1700" u="none" strike="noStrike" dirty="0">
                          <a:effectLst/>
                        </a:rPr>
                        <a:t>Project</a:t>
                      </a:r>
                      <a:endParaRPr lang="en-US" sz="1700" b="1" i="0" u="none" strike="noStrike" dirty="0">
                        <a:solidFill>
                          <a:srgbClr val="FFFFFF"/>
                        </a:solidFill>
                        <a:effectLst/>
                        <a:latin typeface="Calibri" panose="020F0502020204030204" pitchFamily="34" charset="0"/>
                      </a:endParaRPr>
                    </a:p>
                  </a:txBody>
                  <a:tcPr marL="7319" marR="7319" marT="7319" marB="0" anchor="ctr"/>
                </a:tc>
                <a:tc>
                  <a:txBody>
                    <a:bodyPr/>
                    <a:lstStyle/>
                    <a:p>
                      <a:pPr algn="r" rtl="0" fontAlgn="ctr"/>
                      <a:r>
                        <a:rPr lang="en-US" sz="1700" u="none" strike="noStrike" dirty="0">
                          <a:effectLst/>
                        </a:rPr>
                        <a:t>Agency Investment</a:t>
                      </a:r>
                      <a:endParaRPr lang="en-US" sz="1700" b="1" i="0" u="none" strike="noStrike" dirty="0">
                        <a:solidFill>
                          <a:srgbClr val="FFFFFF"/>
                        </a:solidFill>
                        <a:effectLst/>
                        <a:latin typeface="Calibri" panose="020F0502020204030204" pitchFamily="34" charset="0"/>
                      </a:endParaRPr>
                    </a:p>
                  </a:txBody>
                  <a:tcPr marL="7319" marR="87833" marT="7319" marB="0" anchor="ctr"/>
                </a:tc>
                <a:tc>
                  <a:txBody>
                    <a:bodyPr/>
                    <a:lstStyle/>
                    <a:p>
                      <a:pPr algn="r" rtl="0" fontAlgn="ctr"/>
                      <a:r>
                        <a:rPr lang="en-US" sz="1700" u="none" strike="noStrike">
                          <a:effectLst/>
                        </a:rPr>
                        <a:t>Total Project Investment</a:t>
                      </a:r>
                      <a:endParaRPr lang="en-US" sz="1700" b="1" i="0" u="none" strike="noStrike">
                        <a:solidFill>
                          <a:srgbClr val="FFFFFF"/>
                        </a:solidFill>
                        <a:effectLst/>
                        <a:latin typeface="Calibri" panose="020F0502020204030204" pitchFamily="34" charset="0"/>
                      </a:endParaRPr>
                    </a:p>
                  </a:txBody>
                  <a:tcPr marL="7319" marR="87833" marT="7319" marB="0" anchor="ctr"/>
                </a:tc>
                <a:extLst>
                  <a:ext uri="{0D108BD9-81ED-4DB2-BD59-A6C34878D82A}">
                    <a16:rowId xmlns:a16="http://schemas.microsoft.com/office/drawing/2014/main" val="650268806"/>
                  </a:ext>
                </a:extLst>
              </a:tr>
              <a:tr h="457200">
                <a:tc>
                  <a:txBody>
                    <a:bodyPr/>
                    <a:lstStyle/>
                    <a:p>
                      <a:pPr algn="l" rtl="0" fontAlgn="ctr"/>
                      <a:r>
                        <a:rPr lang="en-US" sz="1700" b="0" i="0" u="none" strike="noStrike" dirty="0">
                          <a:solidFill>
                            <a:srgbClr val="003865"/>
                          </a:solidFill>
                          <a:effectLst/>
                          <a:latin typeface="Calibri" panose="020F0502020204030204" pitchFamily="34" charset="0"/>
                        </a:rPr>
                        <a:t>Babbitt ATV and Snowmobile Club</a:t>
                      </a:r>
                    </a:p>
                  </a:txBody>
                  <a:tcPr marL="7319" marR="7319" marT="7319" marB="0" anchor="ctr"/>
                </a:tc>
                <a:tc>
                  <a:txBody>
                    <a:bodyPr/>
                    <a:lstStyle/>
                    <a:p>
                      <a:pPr algn="r"/>
                      <a:r>
                        <a:rPr lang="en-US" dirty="0"/>
                        <a:t>$15,000</a:t>
                      </a:r>
                    </a:p>
                  </a:txBody>
                  <a:tcPr anchor="ctr"/>
                </a:tc>
                <a:tc>
                  <a:txBody>
                    <a:bodyPr/>
                    <a:lstStyle/>
                    <a:p>
                      <a:pPr algn="r"/>
                      <a:r>
                        <a:rPr lang="en-US" dirty="0"/>
                        <a:t>$30,000</a:t>
                      </a:r>
                    </a:p>
                  </a:txBody>
                  <a:tcPr anchor="ctr"/>
                </a:tc>
                <a:extLst>
                  <a:ext uri="{0D108BD9-81ED-4DB2-BD59-A6C34878D82A}">
                    <a16:rowId xmlns:a16="http://schemas.microsoft.com/office/drawing/2014/main" val="3818889427"/>
                  </a:ext>
                </a:extLst>
              </a:tr>
              <a:tr h="457200">
                <a:tc>
                  <a:txBody>
                    <a:bodyPr/>
                    <a:lstStyle/>
                    <a:p>
                      <a:pPr algn="l" rtl="0" fontAlgn="ctr"/>
                      <a:r>
                        <a:rPr lang="en-US" sz="1700" b="0" i="0" u="none" strike="noStrike" dirty="0">
                          <a:solidFill>
                            <a:srgbClr val="003865"/>
                          </a:solidFill>
                          <a:effectLst/>
                          <a:latin typeface="Calibri" panose="020F0502020204030204" pitchFamily="34" charset="0"/>
                        </a:rPr>
                        <a:t>City of Hoyt Lakes</a:t>
                      </a:r>
                    </a:p>
                  </a:txBody>
                  <a:tcPr marL="7319" marR="7319" marT="7319" marB="0" anchor="ctr"/>
                </a:tc>
                <a:tc>
                  <a:txBody>
                    <a:bodyPr/>
                    <a:lstStyle/>
                    <a:p>
                      <a:pPr algn="r"/>
                      <a:r>
                        <a:rPr lang="en-US" dirty="0"/>
                        <a:t>$41,075</a:t>
                      </a:r>
                    </a:p>
                  </a:txBody>
                  <a:tcPr anchor="ctr"/>
                </a:tc>
                <a:tc>
                  <a:txBody>
                    <a:bodyPr/>
                    <a:lstStyle/>
                    <a:p>
                      <a:pPr algn="r"/>
                      <a:r>
                        <a:rPr lang="en-US" dirty="0"/>
                        <a:t>$82,150</a:t>
                      </a:r>
                    </a:p>
                  </a:txBody>
                  <a:tcPr anchor="ctr"/>
                </a:tc>
                <a:extLst>
                  <a:ext uri="{0D108BD9-81ED-4DB2-BD59-A6C34878D82A}">
                    <a16:rowId xmlns:a16="http://schemas.microsoft.com/office/drawing/2014/main" val="1363423659"/>
                  </a:ext>
                </a:extLst>
              </a:tr>
              <a:tr h="457200">
                <a:tc>
                  <a:txBody>
                    <a:bodyPr/>
                    <a:lstStyle/>
                    <a:p>
                      <a:pPr algn="l" rtl="0" fontAlgn="ctr"/>
                      <a:r>
                        <a:rPr lang="en-US" sz="1700" b="1" u="none" strike="noStrike" dirty="0">
                          <a:effectLst/>
                        </a:rPr>
                        <a:t>Total</a:t>
                      </a:r>
                      <a:endParaRPr lang="en-US" sz="1700" b="1" i="0" u="none" strike="noStrike" dirty="0">
                        <a:solidFill>
                          <a:srgbClr val="003865"/>
                        </a:solidFill>
                        <a:effectLst/>
                        <a:latin typeface="Calibri" panose="020F0502020204030204" pitchFamily="34" charset="0"/>
                      </a:endParaRPr>
                    </a:p>
                  </a:txBody>
                  <a:tcPr marL="7319" marR="7319" marT="7319" marB="0" anchor="ctr"/>
                </a:tc>
                <a:tc>
                  <a:txBody>
                    <a:bodyPr/>
                    <a:lstStyle/>
                    <a:p>
                      <a:pPr algn="r" rtl="0" fontAlgn="ctr"/>
                      <a:r>
                        <a:rPr lang="en-US" sz="1700" b="1" u="none" strike="noStrike" dirty="0">
                          <a:effectLst/>
                        </a:rPr>
                        <a:t>$56,075</a:t>
                      </a:r>
                    </a:p>
                  </a:txBody>
                  <a:tcPr marL="7319" marR="87833" marT="7319" marB="0" anchor="ctr"/>
                </a:tc>
                <a:tc>
                  <a:txBody>
                    <a:bodyPr/>
                    <a:lstStyle/>
                    <a:p>
                      <a:pPr algn="r" rtl="0" fontAlgn="ctr"/>
                      <a:r>
                        <a:rPr lang="en-US" sz="1700" b="1" u="none" strike="noStrike" dirty="0">
                          <a:effectLst/>
                        </a:rPr>
                        <a:t>$112,150</a:t>
                      </a:r>
                    </a:p>
                  </a:txBody>
                  <a:tcPr marL="7319" marR="87833" marT="7319" marB="0" anchor="ctr"/>
                </a:tc>
                <a:extLst>
                  <a:ext uri="{0D108BD9-81ED-4DB2-BD59-A6C34878D82A}">
                    <a16:rowId xmlns:a16="http://schemas.microsoft.com/office/drawing/2014/main" val="4193880559"/>
                  </a:ext>
                </a:extLst>
              </a:tr>
            </a:tbl>
          </a:graphicData>
        </a:graphic>
      </p:graphicFrame>
      <p:sp>
        <p:nvSpPr>
          <p:cNvPr id="4" name="TextBox 3">
            <a:extLst>
              <a:ext uri="{FF2B5EF4-FFF2-40B4-BE49-F238E27FC236}">
                <a16:creationId xmlns:a16="http://schemas.microsoft.com/office/drawing/2014/main" id="{9B081976-31A1-4636-8E3F-15DE454E0EE5}"/>
              </a:ext>
            </a:extLst>
          </p:cNvPr>
          <p:cNvSpPr txBox="1"/>
          <p:nvPr/>
        </p:nvSpPr>
        <p:spPr>
          <a:xfrm>
            <a:off x="838200" y="5938040"/>
            <a:ext cx="6827127" cy="430887"/>
          </a:xfrm>
          <a:prstGeom prst="rect">
            <a:avLst/>
          </a:prstGeom>
          <a:noFill/>
        </p:spPr>
        <p:txBody>
          <a:bodyPr wrap="square" rtlCol="0">
            <a:spAutoFit/>
          </a:bodyPr>
          <a:lstStyle/>
          <a:p>
            <a:r>
              <a:rPr lang="en-US" sz="2200" b="1" i="1" dirty="0"/>
              <a:t>Resolution No. 24-013</a:t>
            </a:r>
          </a:p>
        </p:txBody>
      </p:sp>
    </p:spTree>
    <p:extLst>
      <p:ext uri="{BB962C8B-B14F-4D97-AF65-F5344CB8AC3E}">
        <p14:creationId xmlns:p14="http://schemas.microsoft.com/office/powerpoint/2010/main" val="28775225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72359" y="2025251"/>
            <a:ext cx="10678510" cy="2807498"/>
          </a:xfrm>
        </p:spPr>
        <p:txBody>
          <a:bodyPr/>
          <a:lstStyle/>
          <a:p>
            <a:pPr algn="l"/>
            <a:br>
              <a:rPr lang="en-US" sz="2000" dirty="0"/>
            </a:br>
            <a:r>
              <a:rPr lang="en-US" sz="4000" b="1" dirty="0"/>
              <a:t>IRON RANGE SCHOOL COLLABORATION ACCOUNT</a:t>
            </a:r>
            <a:br>
              <a:rPr lang="en-US" sz="2000" dirty="0"/>
            </a:br>
            <a:br>
              <a:rPr lang="en-US" sz="2000" dirty="0"/>
            </a:br>
            <a:br>
              <a:rPr lang="en-US" sz="2000" dirty="0"/>
            </a:br>
            <a:r>
              <a:rPr lang="en-US" sz="2000" dirty="0"/>
              <a:t>Roy Smith			Whitney Ridlon		</a:t>
            </a:r>
            <a:br>
              <a:rPr lang="en-US" sz="2000" dirty="0"/>
            </a:br>
            <a:r>
              <a:rPr lang="en-US" sz="2000" dirty="0"/>
              <a:t>Director of Talent Development			Community Development Director</a:t>
            </a:r>
            <a:br>
              <a:rPr lang="en-US" sz="2000" dirty="0"/>
            </a:br>
            <a:r>
              <a:rPr lang="en-US" sz="2000" dirty="0"/>
              <a:t>(218)735-3039			(218)735-3004</a:t>
            </a:r>
            <a:br>
              <a:rPr lang="en-US" sz="2000" dirty="0"/>
            </a:br>
            <a:r>
              <a:rPr lang="en-US" sz="2000" dirty="0">
                <a:hlinkClick r:id="rId3">
                  <a:extLst>
                    <a:ext uri="{A12FA001-AC4F-418D-AE19-62706E023703}">
                      <ahyp:hlinkClr xmlns:ahyp="http://schemas.microsoft.com/office/drawing/2018/hyperlinkcolor" val="tx"/>
                    </a:ext>
                  </a:extLst>
                </a:hlinkClick>
              </a:rPr>
              <a:t>Roy.Smith@state.mn.us</a:t>
            </a:r>
            <a:r>
              <a:rPr lang="en-US" sz="2000" dirty="0"/>
              <a:t>			</a:t>
            </a:r>
            <a:r>
              <a:rPr lang="en-US" sz="2000" dirty="0">
                <a:hlinkClick r:id="rId4">
                  <a:extLst>
                    <a:ext uri="{A12FA001-AC4F-418D-AE19-62706E023703}">
                      <ahyp:hlinkClr xmlns:ahyp="http://schemas.microsoft.com/office/drawing/2018/hyperlinkcolor" val="tx"/>
                    </a:ext>
                  </a:extLst>
                </a:hlinkClick>
              </a:rPr>
              <a:t>Whitney.Ridlon@state.mn.us</a:t>
            </a:r>
            <a:r>
              <a:rPr lang="en-US" sz="2000" dirty="0"/>
              <a:t> </a:t>
            </a: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71818" y="266700"/>
            <a:ext cx="6543039" cy="1168400"/>
          </a:xfrm>
          <a:prstGeom prst="rect">
            <a:avLst/>
          </a:prstGeom>
        </p:spPr>
      </p:pic>
    </p:spTree>
    <p:extLst>
      <p:ext uri="{BB962C8B-B14F-4D97-AF65-F5344CB8AC3E}">
        <p14:creationId xmlns:p14="http://schemas.microsoft.com/office/powerpoint/2010/main" val="152920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title"/>
          </p:nvPr>
        </p:nvSpPr>
        <p:spPr>
          <a:xfrm>
            <a:off x="838200" y="223837"/>
            <a:ext cx="10515600" cy="914400"/>
          </a:xfrm>
        </p:spPr>
        <p:txBody>
          <a:bodyPr>
            <a:normAutofit fontScale="90000"/>
          </a:bodyPr>
          <a:lstStyle/>
          <a:p>
            <a:pPr algn="l"/>
            <a:r>
              <a:rPr lang="en-US" b="1" dirty="0"/>
              <a:t>Iron Range School Collaboration and </a:t>
            </a:r>
            <a:br>
              <a:rPr lang="en-US" b="1" dirty="0"/>
            </a:br>
            <a:r>
              <a:rPr lang="en-US" b="1" dirty="0"/>
              <a:t>Cooperatively Operated School Account</a:t>
            </a:r>
          </a:p>
        </p:txBody>
      </p:sp>
      <p:sp>
        <p:nvSpPr>
          <p:cNvPr id="2" name="Content Placeholder 1">
            <a:extLst>
              <a:ext uri="{FF2B5EF4-FFF2-40B4-BE49-F238E27FC236}">
                <a16:creationId xmlns:a16="http://schemas.microsoft.com/office/drawing/2014/main" id="{45961D81-BD7A-4894-B25F-0629ECF3D928}"/>
              </a:ext>
            </a:extLst>
          </p:cNvPr>
          <p:cNvSpPr>
            <a:spLocks noGrp="1"/>
          </p:cNvSpPr>
          <p:nvPr>
            <p:ph sz="half" idx="1"/>
          </p:nvPr>
        </p:nvSpPr>
        <p:spPr>
          <a:xfrm>
            <a:off x="838200" y="2048532"/>
            <a:ext cx="5181600" cy="4128431"/>
          </a:xfrm>
        </p:spPr>
        <p:txBody>
          <a:bodyPr>
            <a:normAutofit/>
          </a:bodyPr>
          <a:lstStyle/>
          <a:p>
            <a:pPr marL="0" indent="0">
              <a:buNone/>
            </a:pPr>
            <a:r>
              <a:rPr lang="en-US" sz="2400" b="1" dirty="0"/>
              <a:t>Purpose:</a:t>
            </a:r>
          </a:p>
          <a:p>
            <a:pPr marL="0" indent="0">
              <a:buNone/>
            </a:pPr>
            <a:r>
              <a:rPr lang="en-US" sz="2400" dirty="0"/>
              <a:t>Supports regional multi-district collaborative initiatives that result in increased availability and access to high quality education and training for students, teachers and communities.</a:t>
            </a:r>
            <a:endParaRPr lang="en-US" sz="2400" dirty="0">
              <a:highlight>
                <a:srgbClr val="FFFF00"/>
              </a:highlight>
            </a:endParaRPr>
          </a:p>
        </p:txBody>
      </p:sp>
      <p:pic>
        <p:nvPicPr>
          <p:cNvPr id="1026" name="Picture 1" descr="image001">
            <a:extLst>
              <a:ext uri="{FF2B5EF4-FFF2-40B4-BE49-F238E27FC236}">
                <a16:creationId xmlns:a16="http://schemas.microsoft.com/office/drawing/2014/main" id="{5C46DE37-2E9D-4EE9-82BE-A18536D7F0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5919" y="1709081"/>
            <a:ext cx="4807332" cy="4807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03624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8F4DAA-F521-4DB6-B222-0C9315221014}"/>
              </a:ext>
            </a:extLst>
          </p:cNvPr>
          <p:cNvSpPr>
            <a:spLocks noGrp="1"/>
          </p:cNvSpPr>
          <p:nvPr>
            <p:ph type="title"/>
          </p:nvPr>
        </p:nvSpPr>
        <p:spPr>
          <a:xfrm>
            <a:off x="838200" y="233082"/>
            <a:ext cx="10515600" cy="914400"/>
          </a:xfrm>
        </p:spPr>
        <p:txBody>
          <a:bodyPr>
            <a:normAutofit fontScale="90000"/>
          </a:bodyPr>
          <a:lstStyle/>
          <a:p>
            <a:pPr algn="l"/>
            <a:r>
              <a:rPr lang="en-US" b="1" dirty="0"/>
              <a:t>Iron Range School Collaboration and </a:t>
            </a:r>
            <a:br>
              <a:rPr lang="en-US" b="1" dirty="0"/>
            </a:br>
            <a:r>
              <a:rPr lang="en-US" b="1" dirty="0"/>
              <a:t>Cooperatively Operated School Account</a:t>
            </a:r>
          </a:p>
        </p:txBody>
      </p:sp>
      <p:sp>
        <p:nvSpPr>
          <p:cNvPr id="5" name="Content Placeholder 4">
            <a:extLst>
              <a:ext uri="{FF2B5EF4-FFF2-40B4-BE49-F238E27FC236}">
                <a16:creationId xmlns:a16="http://schemas.microsoft.com/office/drawing/2014/main" id="{1C2770B0-7E11-41D7-820B-86228D68B873}"/>
              </a:ext>
            </a:extLst>
          </p:cNvPr>
          <p:cNvSpPr>
            <a:spLocks noGrp="1"/>
          </p:cNvSpPr>
          <p:nvPr>
            <p:ph sz="quarter" idx="10"/>
          </p:nvPr>
        </p:nvSpPr>
        <p:spPr>
          <a:xfrm>
            <a:off x="838200" y="1366345"/>
            <a:ext cx="5831541" cy="1437815"/>
          </a:xfrm>
        </p:spPr>
        <p:txBody>
          <a:bodyPr>
            <a:normAutofit lnSpcReduction="10000"/>
          </a:bodyPr>
          <a:lstStyle/>
          <a:p>
            <a:pPr marL="0" indent="0">
              <a:spcBef>
                <a:spcPts val="0"/>
              </a:spcBef>
              <a:spcAft>
                <a:spcPts val="0"/>
              </a:spcAft>
              <a:buNone/>
            </a:pPr>
            <a:endParaRPr lang="en-US" b="1" dirty="0"/>
          </a:p>
          <a:p>
            <a:pPr marL="0" indent="0">
              <a:spcBef>
                <a:spcPts val="0"/>
              </a:spcBef>
              <a:spcAft>
                <a:spcPts val="0"/>
              </a:spcAft>
              <a:buNone/>
            </a:pPr>
            <a:r>
              <a:rPr lang="en-US" sz="3200" b="1" dirty="0"/>
              <a:t>Nashwauk-Keewatin School District #319 - $5,400,000</a:t>
            </a:r>
          </a:p>
          <a:p>
            <a:pPr marL="0" indent="0">
              <a:spcBef>
                <a:spcPts val="0"/>
              </a:spcBef>
              <a:spcAft>
                <a:spcPts val="0"/>
              </a:spcAft>
              <a:buNone/>
            </a:pPr>
            <a:endParaRPr lang="en-US" b="1" dirty="0"/>
          </a:p>
        </p:txBody>
      </p:sp>
      <p:sp>
        <p:nvSpPr>
          <p:cNvPr id="6" name="TextBox 5">
            <a:extLst>
              <a:ext uri="{FF2B5EF4-FFF2-40B4-BE49-F238E27FC236}">
                <a16:creationId xmlns:a16="http://schemas.microsoft.com/office/drawing/2014/main" id="{BE54CB77-1696-4501-A643-24C16AEBCA1A}"/>
              </a:ext>
            </a:extLst>
          </p:cNvPr>
          <p:cNvSpPr txBox="1"/>
          <p:nvPr/>
        </p:nvSpPr>
        <p:spPr>
          <a:xfrm>
            <a:off x="626284" y="6011917"/>
            <a:ext cx="6827127" cy="369332"/>
          </a:xfrm>
          <a:prstGeom prst="rect">
            <a:avLst/>
          </a:prstGeom>
          <a:noFill/>
        </p:spPr>
        <p:txBody>
          <a:bodyPr wrap="square" rtlCol="0">
            <a:spAutoFit/>
          </a:bodyPr>
          <a:lstStyle/>
          <a:p>
            <a:r>
              <a:rPr lang="en-US" b="1" i="1" dirty="0">
                <a:solidFill>
                  <a:schemeClr val="bg1"/>
                </a:solidFill>
              </a:rPr>
              <a:t>Resolution No. 23-014</a:t>
            </a:r>
          </a:p>
        </p:txBody>
      </p:sp>
      <p:pic>
        <p:nvPicPr>
          <p:cNvPr id="4" name="Picture 3">
            <a:extLst>
              <a:ext uri="{FF2B5EF4-FFF2-40B4-BE49-F238E27FC236}">
                <a16:creationId xmlns:a16="http://schemas.microsoft.com/office/drawing/2014/main" id="{C6AC4195-C44C-49E5-A899-EDC8C9CD6585}"/>
              </a:ext>
            </a:extLst>
          </p:cNvPr>
          <p:cNvPicPr>
            <a:picLocks noChangeAspect="1"/>
          </p:cNvPicPr>
          <p:nvPr/>
        </p:nvPicPr>
        <p:blipFill rotWithShape="1">
          <a:blip r:embed="rId3">
            <a:extLst>
              <a:ext uri="{28A0092B-C50C-407E-A947-70E740481C1C}">
                <a14:useLocalDpi xmlns:a14="http://schemas.microsoft.com/office/drawing/2010/main" val="0"/>
              </a:ext>
            </a:extLst>
          </a:blip>
          <a:srcRect t="29216" b="32549"/>
          <a:stretch/>
        </p:blipFill>
        <p:spPr>
          <a:xfrm>
            <a:off x="5901368" y="1554309"/>
            <a:ext cx="5956342" cy="4050780"/>
          </a:xfrm>
          <a:prstGeom prst="rect">
            <a:avLst/>
          </a:prstGeom>
        </p:spPr>
      </p:pic>
    </p:spTree>
    <p:extLst>
      <p:ext uri="{BB962C8B-B14F-4D97-AF65-F5344CB8AC3E}">
        <p14:creationId xmlns:p14="http://schemas.microsoft.com/office/powerpoint/2010/main" val="32033808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061545" y="2025251"/>
            <a:ext cx="9680027" cy="3366556"/>
          </a:xfrm>
        </p:spPr>
        <p:txBody>
          <a:bodyPr/>
          <a:lstStyle/>
          <a:p>
            <a:pPr algn="l"/>
            <a:br>
              <a:rPr lang="en-US" sz="2000" dirty="0"/>
            </a:br>
            <a:r>
              <a:rPr lang="en-US" sz="4000" b="1" dirty="0"/>
              <a:t>GIANTS RIDGE RECREATION AREA TAX</a:t>
            </a:r>
            <a:br>
              <a:rPr lang="en-US" sz="2000" dirty="0"/>
            </a:br>
            <a:br>
              <a:rPr lang="en-US" sz="2000" dirty="0"/>
            </a:br>
            <a:br>
              <a:rPr lang="en-US" sz="2000" dirty="0"/>
            </a:br>
            <a:r>
              <a:rPr lang="en-US" sz="2000" dirty="0"/>
              <a:t>Linda Johnson</a:t>
            </a:r>
            <a:br>
              <a:rPr lang="en-US" sz="2000" dirty="0"/>
            </a:br>
            <a:r>
              <a:rPr lang="en-US" sz="2000" dirty="0"/>
              <a:t>Property Development - Mining</a:t>
            </a:r>
            <a:br>
              <a:rPr lang="en-US" sz="2000" dirty="0"/>
            </a:br>
            <a:r>
              <a:rPr lang="en-US" sz="2000" dirty="0"/>
              <a:t>(218)274-7007</a:t>
            </a:r>
            <a:br>
              <a:rPr lang="en-US" sz="2000" dirty="0"/>
            </a:br>
            <a:r>
              <a:rPr lang="en-US" sz="2000" dirty="0"/>
              <a:t>Linda.L.Johnson@state.mn.us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1818" y="266700"/>
            <a:ext cx="6543039" cy="1168400"/>
          </a:xfrm>
          <a:prstGeom prst="rect">
            <a:avLst/>
          </a:prstGeom>
        </p:spPr>
      </p:pic>
    </p:spTree>
    <p:extLst>
      <p:ext uri="{BB962C8B-B14F-4D97-AF65-F5344CB8AC3E}">
        <p14:creationId xmlns:p14="http://schemas.microsoft.com/office/powerpoint/2010/main" val="3400280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8C89A24-405E-4617-BBA1-CE89633319B2}"/>
              </a:ext>
            </a:extLst>
          </p:cNvPr>
          <p:cNvPicPr>
            <a:picLocks noChangeAspect="1"/>
          </p:cNvPicPr>
          <p:nvPr/>
        </p:nvPicPr>
        <p:blipFill>
          <a:blip r:embed="rId3"/>
          <a:stretch>
            <a:fillRect/>
          </a:stretch>
        </p:blipFill>
        <p:spPr>
          <a:xfrm>
            <a:off x="285309" y="-77617"/>
            <a:ext cx="9241537" cy="6858000"/>
          </a:xfrm>
          <a:prstGeom prst="rect">
            <a:avLst/>
          </a:prstGeom>
        </p:spPr>
      </p:pic>
      <p:sp>
        <p:nvSpPr>
          <p:cNvPr id="9" name="Oval 8">
            <a:extLst>
              <a:ext uri="{FF2B5EF4-FFF2-40B4-BE49-F238E27FC236}">
                <a16:creationId xmlns:a16="http://schemas.microsoft.com/office/drawing/2014/main" id="{730380F3-2335-4E48-AD50-3440A63000EF}"/>
              </a:ext>
            </a:extLst>
          </p:cNvPr>
          <p:cNvSpPr/>
          <p:nvPr/>
        </p:nvSpPr>
        <p:spPr>
          <a:xfrm>
            <a:off x="1567576" y="5616238"/>
            <a:ext cx="208547" cy="208547"/>
          </a:xfrm>
          <a:prstGeom prst="ellipse">
            <a:avLst/>
          </a:prstGeom>
          <a:solidFill>
            <a:srgbClr val="78BE2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3E9A54B9-AA52-4E51-8C14-401B4E52EB0A}"/>
              </a:ext>
            </a:extLst>
          </p:cNvPr>
          <p:cNvSpPr/>
          <p:nvPr/>
        </p:nvSpPr>
        <p:spPr>
          <a:xfrm>
            <a:off x="3752270" y="3690034"/>
            <a:ext cx="208547" cy="208547"/>
          </a:xfrm>
          <a:prstGeom prst="ellipse">
            <a:avLst/>
          </a:prstGeom>
          <a:solidFill>
            <a:srgbClr val="78BE2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1750658-0508-4055-B256-7E84C7CD182E}"/>
              </a:ext>
            </a:extLst>
          </p:cNvPr>
          <p:cNvSpPr txBox="1"/>
          <p:nvPr/>
        </p:nvSpPr>
        <p:spPr>
          <a:xfrm>
            <a:off x="6549574" y="3822047"/>
            <a:ext cx="3418628" cy="461665"/>
          </a:xfrm>
          <a:prstGeom prst="rect">
            <a:avLst/>
          </a:prstGeom>
          <a:noFill/>
        </p:spPr>
        <p:txBody>
          <a:bodyPr wrap="none" rtlCol="0">
            <a:spAutoFit/>
          </a:bodyPr>
          <a:lstStyle/>
          <a:p>
            <a:r>
              <a:rPr lang="en-US" sz="2400" b="1" dirty="0">
                <a:solidFill>
                  <a:srgbClr val="78BE21"/>
                </a:solidFill>
              </a:rPr>
              <a:t>Infrastructure $4,051,093</a:t>
            </a:r>
          </a:p>
        </p:txBody>
      </p:sp>
      <p:sp>
        <p:nvSpPr>
          <p:cNvPr id="15" name="Oval 14">
            <a:extLst>
              <a:ext uri="{FF2B5EF4-FFF2-40B4-BE49-F238E27FC236}">
                <a16:creationId xmlns:a16="http://schemas.microsoft.com/office/drawing/2014/main" id="{494941EC-1053-45D8-ABCA-1F3FCD152D1B}"/>
              </a:ext>
            </a:extLst>
          </p:cNvPr>
          <p:cNvSpPr/>
          <p:nvPr/>
        </p:nvSpPr>
        <p:spPr>
          <a:xfrm>
            <a:off x="2149443" y="3650478"/>
            <a:ext cx="208547" cy="20854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00B5FC70-0726-40B3-9351-CE350BB164CD}"/>
              </a:ext>
            </a:extLst>
          </p:cNvPr>
          <p:cNvSpPr txBox="1"/>
          <p:nvPr/>
        </p:nvSpPr>
        <p:spPr>
          <a:xfrm>
            <a:off x="6547118" y="4260592"/>
            <a:ext cx="3103991" cy="461665"/>
          </a:xfrm>
          <a:prstGeom prst="rect">
            <a:avLst/>
          </a:prstGeom>
          <a:noFill/>
        </p:spPr>
        <p:txBody>
          <a:bodyPr wrap="none" rtlCol="0">
            <a:spAutoFit/>
          </a:bodyPr>
          <a:lstStyle/>
          <a:p>
            <a:r>
              <a:rPr lang="en-US" sz="2400" b="1" dirty="0">
                <a:solidFill>
                  <a:srgbClr val="00A3E2"/>
                </a:solidFill>
              </a:rPr>
              <a:t>Regional Trails $56,075</a:t>
            </a:r>
          </a:p>
        </p:txBody>
      </p:sp>
      <p:sp>
        <p:nvSpPr>
          <p:cNvPr id="22" name="Oval 21">
            <a:extLst>
              <a:ext uri="{FF2B5EF4-FFF2-40B4-BE49-F238E27FC236}">
                <a16:creationId xmlns:a16="http://schemas.microsoft.com/office/drawing/2014/main" id="{3FDEA8BC-96BF-4324-9165-487F748440F1}"/>
              </a:ext>
            </a:extLst>
          </p:cNvPr>
          <p:cNvSpPr/>
          <p:nvPr/>
        </p:nvSpPr>
        <p:spPr>
          <a:xfrm>
            <a:off x="4983341" y="2328018"/>
            <a:ext cx="208547" cy="208547"/>
          </a:xfrm>
          <a:prstGeom prst="ellipse">
            <a:avLst/>
          </a:prstGeom>
          <a:solidFill>
            <a:srgbClr val="00A3E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CCA2AEC5-AAAD-493A-881C-5344F458F9F5}"/>
              </a:ext>
            </a:extLst>
          </p:cNvPr>
          <p:cNvSpPr/>
          <p:nvPr/>
        </p:nvSpPr>
        <p:spPr>
          <a:xfrm>
            <a:off x="4119399" y="2745020"/>
            <a:ext cx="208547" cy="208547"/>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05E571FB-6856-40A2-BC2F-5F09C89CD18C}"/>
              </a:ext>
            </a:extLst>
          </p:cNvPr>
          <p:cNvSpPr/>
          <p:nvPr/>
        </p:nvSpPr>
        <p:spPr>
          <a:xfrm>
            <a:off x="3216441" y="3247110"/>
            <a:ext cx="208547" cy="208547"/>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A9AC8AE8-CB4D-4E5A-8DAB-596E0AF8D9F7}"/>
              </a:ext>
            </a:extLst>
          </p:cNvPr>
          <p:cNvSpPr txBox="1"/>
          <p:nvPr/>
        </p:nvSpPr>
        <p:spPr>
          <a:xfrm>
            <a:off x="5374108" y="200895"/>
            <a:ext cx="5936882" cy="923330"/>
          </a:xfrm>
          <a:prstGeom prst="rect">
            <a:avLst/>
          </a:prstGeom>
          <a:noFill/>
        </p:spPr>
        <p:txBody>
          <a:bodyPr wrap="none" rtlCol="0">
            <a:spAutoFit/>
          </a:bodyPr>
          <a:lstStyle/>
          <a:p>
            <a:r>
              <a:rPr lang="en-US" sz="5400" b="1" dirty="0"/>
              <a:t>Agency Investments</a:t>
            </a:r>
          </a:p>
        </p:txBody>
      </p:sp>
      <p:sp>
        <p:nvSpPr>
          <p:cNvPr id="41" name="TextBox 40">
            <a:extLst>
              <a:ext uri="{FF2B5EF4-FFF2-40B4-BE49-F238E27FC236}">
                <a16:creationId xmlns:a16="http://schemas.microsoft.com/office/drawing/2014/main" id="{BA6F596B-01B5-44E4-BBBE-1985DCAF8122}"/>
              </a:ext>
            </a:extLst>
          </p:cNvPr>
          <p:cNvSpPr txBox="1"/>
          <p:nvPr/>
        </p:nvSpPr>
        <p:spPr>
          <a:xfrm>
            <a:off x="6096000" y="6017391"/>
            <a:ext cx="5478487" cy="461665"/>
          </a:xfrm>
          <a:prstGeom prst="rect">
            <a:avLst/>
          </a:prstGeom>
          <a:noFill/>
        </p:spPr>
        <p:txBody>
          <a:bodyPr wrap="none" rtlCol="0">
            <a:spAutoFit/>
          </a:bodyPr>
          <a:lstStyle/>
          <a:p>
            <a:r>
              <a:rPr lang="en-US" sz="2400" b="1" dirty="0"/>
              <a:t>TOTAL AGENCY INVESTMENT $33,627,584</a:t>
            </a:r>
          </a:p>
        </p:txBody>
      </p:sp>
      <p:pic>
        <p:nvPicPr>
          <p:cNvPr id="2" name="Picture 1">
            <a:extLst>
              <a:ext uri="{FF2B5EF4-FFF2-40B4-BE49-F238E27FC236}">
                <a16:creationId xmlns:a16="http://schemas.microsoft.com/office/drawing/2014/main" id="{77921835-3CD4-4AF5-9B85-5E2018069DBB}"/>
              </a:ext>
            </a:extLst>
          </p:cNvPr>
          <p:cNvPicPr>
            <a:picLocks noChangeAspect="1"/>
          </p:cNvPicPr>
          <p:nvPr/>
        </p:nvPicPr>
        <p:blipFill>
          <a:blip r:embed="rId4"/>
          <a:stretch>
            <a:fillRect/>
          </a:stretch>
        </p:blipFill>
        <p:spPr>
          <a:xfrm>
            <a:off x="4994088" y="2785867"/>
            <a:ext cx="225572" cy="219475"/>
          </a:xfrm>
          <a:prstGeom prst="rect">
            <a:avLst/>
          </a:prstGeom>
        </p:spPr>
      </p:pic>
      <p:sp>
        <p:nvSpPr>
          <p:cNvPr id="6" name="Rectangle 5">
            <a:extLst>
              <a:ext uri="{FF2B5EF4-FFF2-40B4-BE49-F238E27FC236}">
                <a16:creationId xmlns:a16="http://schemas.microsoft.com/office/drawing/2014/main" id="{949CCAB6-2929-423F-BEEA-DFDE0FA9595A}"/>
              </a:ext>
            </a:extLst>
          </p:cNvPr>
          <p:cNvSpPr/>
          <p:nvPr/>
        </p:nvSpPr>
        <p:spPr>
          <a:xfrm>
            <a:off x="6504319" y="3439976"/>
            <a:ext cx="2295821" cy="461665"/>
          </a:xfrm>
          <a:prstGeom prst="rect">
            <a:avLst/>
          </a:prstGeom>
        </p:spPr>
        <p:txBody>
          <a:bodyPr wrap="none">
            <a:spAutoFit/>
          </a:bodyPr>
          <a:lstStyle/>
          <a:p>
            <a:r>
              <a:rPr lang="en-US" sz="2400" b="1" dirty="0">
                <a:solidFill>
                  <a:schemeClr val="tx2">
                    <a:lumMod val="95000"/>
                    <a:lumOff val="5000"/>
                  </a:schemeClr>
                </a:solidFill>
              </a:rPr>
              <a:t>TEDF $8,620,416</a:t>
            </a:r>
          </a:p>
        </p:txBody>
      </p:sp>
      <p:pic>
        <p:nvPicPr>
          <p:cNvPr id="3" name="Picture 2">
            <a:extLst>
              <a:ext uri="{FF2B5EF4-FFF2-40B4-BE49-F238E27FC236}">
                <a16:creationId xmlns:a16="http://schemas.microsoft.com/office/drawing/2014/main" id="{5FCDCE99-8525-4E24-8537-3ECFDDCAAABF}"/>
              </a:ext>
            </a:extLst>
          </p:cNvPr>
          <p:cNvPicPr>
            <a:picLocks noChangeAspect="1"/>
          </p:cNvPicPr>
          <p:nvPr/>
        </p:nvPicPr>
        <p:blipFill>
          <a:blip r:embed="rId5"/>
          <a:stretch>
            <a:fillRect/>
          </a:stretch>
        </p:blipFill>
        <p:spPr>
          <a:xfrm>
            <a:off x="5945035" y="3701640"/>
            <a:ext cx="219475" cy="219475"/>
          </a:xfrm>
          <a:prstGeom prst="rect">
            <a:avLst/>
          </a:prstGeom>
        </p:spPr>
      </p:pic>
      <p:sp>
        <p:nvSpPr>
          <p:cNvPr id="24" name="Oval 23">
            <a:extLst>
              <a:ext uri="{FF2B5EF4-FFF2-40B4-BE49-F238E27FC236}">
                <a16:creationId xmlns:a16="http://schemas.microsoft.com/office/drawing/2014/main" id="{DABE93C1-ACA7-417E-9C6C-7EB8853D8169}"/>
              </a:ext>
            </a:extLst>
          </p:cNvPr>
          <p:cNvSpPr/>
          <p:nvPr/>
        </p:nvSpPr>
        <p:spPr>
          <a:xfrm>
            <a:off x="2327337" y="3519766"/>
            <a:ext cx="208547" cy="208547"/>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B8769682-EAEF-40E7-95BA-B79B7BF02868}"/>
              </a:ext>
            </a:extLst>
          </p:cNvPr>
          <p:cNvSpPr/>
          <p:nvPr/>
        </p:nvSpPr>
        <p:spPr>
          <a:xfrm>
            <a:off x="3624924" y="2929448"/>
            <a:ext cx="208547" cy="208547"/>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CC54BC0F-7724-43C0-9034-40FCE511C20D}"/>
              </a:ext>
            </a:extLst>
          </p:cNvPr>
          <p:cNvSpPr/>
          <p:nvPr/>
        </p:nvSpPr>
        <p:spPr>
          <a:xfrm>
            <a:off x="3922174" y="3604683"/>
            <a:ext cx="208547" cy="208547"/>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1E845D9A-3943-4C2A-8367-EDD28A3D834E}"/>
              </a:ext>
            </a:extLst>
          </p:cNvPr>
          <p:cNvSpPr txBox="1"/>
          <p:nvPr/>
        </p:nvSpPr>
        <p:spPr>
          <a:xfrm>
            <a:off x="6528846" y="5129670"/>
            <a:ext cx="4028667" cy="461665"/>
          </a:xfrm>
          <a:prstGeom prst="rect">
            <a:avLst/>
          </a:prstGeom>
          <a:noFill/>
        </p:spPr>
        <p:txBody>
          <a:bodyPr wrap="none" rtlCol="0">
            <a:spAutoFit/>
          </a:bodyPr>
          <a:lstStyle/>
          <a:p>
            <a:r>
              <a:rPr lang="en-US" sz="2400" b="1" dirty="0">
                <a:solidFill>
                  <a:srgbClr val="7030A0"/>
                </a:solidFill>
              </a:rPr>
              <a:t>Giants Ridge Rec Tax $500,000</a:t>
            </a:r>
          </a:p>
        </p:txBody>
      </p:sp>
      <p:sp>
        <p:nvSpPr>
          <p:cNvPr id="28" name="Oval 27">
            <a:extLst>
              <a:ext uri="{FF2B5EF4-FFF2-40B4-BE49-F238E27FC236}">
                <a16:creationId xmlns:a16="http://schemas.microsoft.com/office/drawing/2014/main" id="{00F37E08-DA23-4ADE-896D-C321CF209ABE}"/>
              </a:ext>
            </a:extLst>
          </p:cNvPr>
          <p:cNvSpPr/>
          <p:nvPr/>
        </p:nvSpPr>
        <p:spPr>
          <a:xfrm>
            <a:off x="4521023" y="2826465"/>
            <a:ext cx="208547" cy="208547"/>
          </a:xfrm>
          <a:prstGeom prst="ellipse">
            <a:avLst/>
          </a:prstGeom>
          <a:solidFill>
            <a:srgbClr val="7030A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31" name="TextBox 30">
            <a:extLst>
              <a:ext uri="{FF2B5EF4-FFF2-40B4-BE49-F238E27FC236}">
                <a16:creationId xmlns:a16="http://schemas.microsoft.com/office/drawing/2014/main" id="{A87959CD-58B5-4FD2-AD4C-60E243B9E8D5}"/>
              </a:ext>
            </a:extLst>
          </p:cNvPr>
          <p:cNvSpPr txBox="1"/>
          <p:nvPr/>
        </p:nvSpPr>
        <p:spPr>
          <a:xfrm>
            <a:off x="6562592" y="5561317"/>
            <a:ext cx="3661708" cy="461665"/>
          </a:xfrm>
          <a:prstGeom prst="rect">
            <a:avLst/>
          </a:prstGeom>
          <a:noFill/>
        </p:spPr>
        <p:txBody>
          <a:bodyPr wrap="none" rtlCol="0">
            <a:spAutoFit/>
          </a:bodyPr>
          <a:lstStyle/>
          <a:p>
            <a:r>
              <a:rPr lang="en-US" sz="2400" b="1" dirty="0">
                <a:solidFill>
                  <a:srgbClr val="FFC000"/>
                </a:solidFill>
              </a:rPr>
              <a:t>Aurora Project $15,000,000</a:t>
            </a:r>
          </a:p>
        </p:txBody>
      </p:sp>
      <p:sp>
        <p:nvSpPr>
          <p:cNvPr id="32" name="Oval 31">
            <a:extLst>
              <a:ext uri="{FF2B5EF4-FFF2-40B4-BE49-F238E27FC236}">
                <a16:creationId xmlns:a16="http://schemas.microsoft.com/office/drawing/2014/main" id="{BF5B2596-EA1F-41A9-98F8-3624CADA2F26}"/>
              </a:ext>
            </a:extLst>
          </p:cNvPr>
          <p:cNvSpPr/>
          <p:nvPr/>
        </p:nvSpPr>
        <p:spPr>
          <a:xfrm>
            <a:off x="4739006" y="2796795"/>
            <a:ext cx="208547" cy="208547"/>
          </a:xfrm>
          <a:prstGeom prst="ellipse">
            <a:avLst/>
          </a:prstGeom>
          <a:solidFill>
            <a:srgbClr val="FFC00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33" name="TextBox 32">
            <a:extLst>
              <a:ext uri="{FF2B5EF4-FFF2-40B4-BE49-F238E27FC236}">
                <a16:creationId xmlns:a16="http://schemas.microsoft.com/office/drawing/2014/main" id="{483109BF-23E2-4712-9D63-431F30148062}"/>
              </a:ext>
            </a:extLst>
          </p:cNvPr>
          <p:cNvSpPr txBox="1"/>
          <p:nvPr/>
        </p:nvSpPr>
        <p:spPr>
          <a:xfrm>
            <a:off x="6547118" y="4705129"/>
            <a:ext cx="5897064" cy="461665"/>
          </a:xfrm>
          <a:prstGeom prst="rect">
            <a:avLst/>
          </a:prstGeom>
          <a:noFill/>
        </p:spPr>
        <p:txBody>
          <a:bodyPr wrap="none" rtlCol="0">
            <a:spAutoFit/>
          </a:bodyPr>
          <a:lstStyle/>
          <a:p>
            <a:r>
              <a:rPr lang="en-US" sz="2400" b="1" dirty="0">
                <a:solidFill>
                  <a:srgbClr val="FF0000"/>
                </a:solidFill>
              </a:rPr>
              <a:t>Iron Range School Collaboration $5,400,000</a:t>
            </a:r>
          </a:p>
        </p:txBody>
      </p:sp>
      <p:sp>
        <p:nvSpPr>
          <p:cNvPr id="34" name="Oval 33">
            <a:extLst>
              <a:ext uri="{FF2B5EF4-FFF2-40B4-BE49-F238E27FC236}">
                <a16:creationId xmlns:a16="http://schemas.microsoft.com/office/drawing/2014/main" id="{0EDEAAAD-CB38-4E81-B67D-0C1A0D8175A6}"/>
              </a:ext>
            </a:extLst>
          </p:cNvPr>
          <p:cNvSpPr/>
          <p:nvPr/>
        </p:nvSpPr>
        <p:spPr>
          <a:xfrm>
            <a:off x="4478834" y="3038563"/>
            <a:ext cx="208547" cy="208547"/>
          </a:xfrm>
          <a:prstGeom prst="ellipse">
            <a:avLst/>
          </a:prstGeom>
          <a:solidFill>
            <a:srgbClr val="78BE2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AC02AEAC-267C-4335-80F5-0E5E193B5FCF}"/>
              </a:ext>
            </a:extLst>
          </p:cNvPr>
          <p:cNvSpPr/>
          <p:nvPr/>
        </p:nvSpPr>
        <p:spPr>
          <a:xfrm>
            <a:off x="3539122" y="3137995"/>
            <a:ext cx="208547" cy="208547"/>
          </a:xfrm>
          <a:prstGeom prst="ellipse">
            <a:avLst/>
          </a:prstGeom>
          <a:solidFill>
            <a:srgbClr val="78BE2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D43DC5D0-6437-4975-92DA-A4F5B5A0BA58}"/>
              </a:ext>
            </a:extLst>
          </p:cNvPr>
          <p:cNvSpPr/>
          <p:nvPr/>
        </p:nvSpPr>
        <p:spPr>
          <a:xfrm>
            <a:off x="3388569" y="3475310"/>
            <a:ext cx="208547" cy="208547"/>
          </a:xfrm>
          <a:prstGeom prst="ellipse">
            <a:avLst/>
          </a:prstGeom>
          <a:solidFill>
            <a:srgbClr val="78BE2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032567EB-40B8-47E5-A3D6-96B4D78BB771}"/>
              </a:ext>
            </a:extLst>
          </p:cNvPr>
          <p:cNvSpPr/>
          <p:nvPr/>
        </p:nvSpPr>
        <p:spPr>
          <a:xfrm>
            <a:off x="4035984" y="3069980"/>
            <a:ext cx="208547" cy="208547"/>
          </a:xfrm>
          <a:prstGeom prst="ellipse">
            <a:avLst/>
          </a:prstGeom>
          <a:solidFill>
            <a:srgbClr val="78BE2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8FB011F1-933A-437C-AA24-9F77AD1888E4}"/>
              </a:ext>
            </a:extLst>
          </p:cNvPr>
          <p:cNvSpPr/>
          <p:nvPr/>
        </p:nvSpPr>
        <p:spPr>
          <a:xfrm>
            <a:off x="3293623" y="3052765"/>
            <a:ext cx="208547" cy="208547"/>
          </a:xfrm>
          <a:prstGeom prst="ellipse">
            <a:avLst/>
          </a:prstGeom>
          <a:solidFill>
            <a:srgbClr val="78BE2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A038F743-3B8E-4589-9E2C-2396457B9231}"/>
              </a:ext>
            </a:extLst>
          </p:cNvPr>
          <p:cNvSpPr/>
          <p:nvPr/>
        </p:nvSpPr>
        <p:spPr>
          <a:xfrm>
            <a:off x="3738604" y="3112800"/>
            <a:ext cx="208547" cy="208547"/>
          </a:xfrm>
          <a:prstGeom prst="ellipse">
            <a:avLst/>
          </a:prstGeom>
          <a:solidFill>
            <a:srgbClr val="78BE2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BEE45064-26CB-4AF9-AE41-4082D5985349}"/>
              </a:ext>
            </a:extLst>
          </p:cNvPr>
          <p:cNvSpPr/>
          <p:nvPr/>
        </p:nvSpPr>
        <p:spPr>
          <a:xfrm>
            <a:off x="4614502" y="2403357"/>
            <a:ext cx="208547" cy="208547"/>
          </a:xfrm>
          <a:prstGeom prst="ellipse">
            <a:avLst/>
          </a:prstGeom>
          <a:solidFill>
            <a:srgbClr val="78BE2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2CDF043E-9AC4-45B9-8AC2-E55CB049B0C5}"/>
              </a:ext>
            </a:extLst>
          </p:cNvPr>
          <p:cNvSpPr/>
          <p:nvPr/>
        </p:nvSpPr>
        <p:spPr>
          <a:xfrm>
            <a:off x="1119009" y="5723349"/>
            <a:ext cx="208547" cy="208547"/>
          </a:xfrm>
          <a:prstGeom prst="ellipse">
            <a:avLst/>
          </a:prstGeom>
          <a:solidFill>
            <a:srgbClr val="78BE2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F195658D-8180-44BC-B863-70EF2411C166}"/>
              </a:ext>
            </a:extLst>
          </p:cNvPr>
          <p:cNvSpPr/>
          <p:nvPr/>
        </p:nvSpPr>
        <p:spPr>
          <a:xfrm>
            <a:off x="4426726" y="2472967"/>
            <a:ext cx="208547" cy="208547"/>
          </a:xfrm>
          <a:prstGeom prst="ellipse">
            <a:avLst/>
          </a:prstGeom>
          <a:solidFill>
            <a:srgbClr val="78BE2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5CC703BB-03AA-4ECD-A6BB-51EBE7D90DE0}"/>
              </a:ext>
            </a:extLst>
          </p:cNvPr>
          <p:cNvSpPr/>
          <p:nvPr/>
        </p:nvSpPr>
        <p:spPr>
          <a:xfrm>
            <a:off x="2004057" y="3735653"/>
            <a:ext cx="208547" cy="208547"/>
          </a:xfrm>
          <a:prstGeom prst="ellipse">
            <a:avLst/>
          </a:prstGeom>
          <a:solidFill>
            <a:srgbClr val="78BE2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845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ppt_x"/>
                                          </p:val>
                                        </p:tav>
                                        <p:tav tm="100000">
                                          <p:val>
                                            <p:strVal val="#ppt_x"/>
                                          </p:val>
                                        </p:tav>
                                      </p:tavLst>
                                    </p:anim>
                                    <p:anim calcmode="lin" valueType="num">
                                      <p:cBhvr additive="base">
                                        <p:cTn id="28" dur="500" fill="hold"/>
                                        <p:tgtEl>
                                          <p:spTgt spid="3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1000" fill="hold"/>
                                        <p:tgtEl>
                                          <p:spTgt spid="43"/>
                                        </p:tgtEl>
                                        <p:attrNameLst>
                                          <p:attrName>ppt_x</p:attrName>
                                        </p:attrNameLst>
                                      </p:cBhvr>
                                      <p:tavLst>
                                        <p:tav tm="0">
                                          <p:val>
                                            <p:strVal val="#ppt_x"/>
                                          </p:val>
                                        </p:tav>
                                        <p:tav tm="100000">
                                          <p:val>
                                            <p:strVal val="#ppt_x"/>
                                          </p:val>
                                        </p:tav>
                                      </p:tavLst>
                                    </p:anim>
                                    <p:anim calcmode="lin" valueType="num">
                                      <p:cBhvr additive="base">
                                        <p:cTn id="38" dur="1000" fill="hold"/>
                                        <p:tgtEl>
                                          <p:spTgt spid="43"/>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1000" fill="hold"/>
                                        <p:tgtEl>
                                          <p:spTgt spid="9"/>
                                        </p:tgtEl>
                                        <p:attrNameLst>
                                          <p:attrName>ppt_x</p:attrName>
                                        </p:attrNameLst>
                                      </p:cBhvr>
                                      <p:tavLst>
                                        <p:tav tm="0">
                                          <p:val>
                                            <p:strVal val="#ppt_x"/>
                                          </p:val>
                                        </p:tav>
                                        <p:tav tm="100000">
                                          <p:val>
                                            <p:strVal val="#ppt_x"/>
                                          </p:val>
                                        </p:tav>
                                      </p:tavLst>
                                    </p:anim>
                                    <p:anim calcmode="lin" valueType="num">
                                      <p:cBhvr additive="base">
                                        <p:cTn id="42" dur="10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1000" fill="hold"/>
                                        <p:tgtEl>
                                          <p:spTgt spid="45"/>
                                        </p:tgtEl>
                                        <p:attrNameLst>
                                          <p:attrName>ppt_x</p:attrName>
                                        </p:attrNameLst>
                                      </p:cBhvr>
                                      <p:tavLst>
                                        <p:tav tm="0">
                                          <p:val>
                                            <p:strVal val="#ppt_x"/>
                                          </p:val>
                                        </p:tav>
                                        <p:tav tm="100000">
                                          <p:val>
                                            <p:strVal val="#ppt_x"/>
                                          </p:val>
                                        </p:tav>
                                      </p:tavLst>
                                    </p:anim>
                                    <p:anim calcmode="lin" valueType="num">
                                      <p:cBhvr additive="base">
                                        <p:cTn id="46" dur="1000" fill="hold"/>
                                        <p:tgtEl>
                                          <p:spTgt spid="4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1000" fill="hold"/>
                                        <p:tgtEl>
                                          <p:spTgt spid="10"/>
                                        </p:tgtEl>
                                        <p:attrNameLst>
                                          <p:attrName>ppt_x</p:attrName>
                                        </p:attrNameLst>
                                      </p:cBhvr>
                                      <p:tavLst>
                                        <p:tav tm="0">
                                          <p:val>
                                            <p:strVal val="#ppt_x"/>
                                          </p:val>
                                        </p:tav>
                                        <p:tav tm="100000">
                                          <p:val>
                                            <p:strVal val="#ppt_x"/>
                                          </p:val>
                                        </p:tav>
                                      </p:tavLst>
                                    </p:anim>
                                    <p:anim calcmode="lin" valueType="num">
                                      <p:cBhvr additive="base">
                                        <p:cTn id="50" dur="1000" fill="hold"/>
                                        <p:tgtEl>
                                          <p:spTgt spid="1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1000" fill="hold"/>
                                        <p:tgtEl>
                                          <p:spTgt spid="36"/>
                                        </p:tgtEl>
                                        <p:attrNameLst>
                                          <p:attrName>ppt_x</p:attrName>
                                        </p:attrNameLst>
                                      </p:cBhvr>
                                      <p:tavLst>
                                        <p:tav tm="0">
                                          <p:val>
                                            <p:strVal val="#ppt_x"/>
                                          </p:val>
                                        </p:tav>
                                        <p:tav tm="100000">
                                          <p:val>
                                            <p:strVal val="#ppt_x"/>
                                          </p:val>
                                        </p:tav>
                                      </p:tavLst>
                                    </p:anim>
                                    <p:anim calcmode="lin" valueType="num">
                                      <p:cBhvr additive="base">
                                        <p:cTn id="54" dur="1000" fill="hold"/>
                                        <p:tgtEl>
                                          <p:spTgt spid="36"/>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1000" fill="hold"/>
                                        <p:tgtEl>
                                          <p:spTgt spid="38"/>
                                        </p:tgtEl>
                                        <p:attrNameLst>
                                          <p:attrName>ppt_x</p:attrName>
                                        </p:attrNameLst>
                                      </p:cBhvr>
                                      <p:tavLst>
                                        <p:tav tm="0">
                                          <p:val>
                                            <p:strVal val="#ppt_x"/>
                                          </p:val>
                                        </p:tav>
                                        <p:tav tm="100000">
                                          <p:val>
                                            <p:strVal val="#ppt_x"/>
                                          </p:val>
                                        </p:tav>
                                      </p:tavLst>
                                    </p:anim>
                                    <p:anim calcmode="lin" valueType="num">
                                      <p:cBhvr additive="base">
                                        <p:cTn id="58" dur="1000" fill="hold"/>
                                        <p:tgtEl>
                                          <p:spTgt spid="3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1000" fill="hold"/>
                                        <p:tgtEl>
                                          <p:spTgt spid="35"/>
                                        </p:tgtEl>
                                        <p:attrNameLst>
                                          <p:attrName>ppt_x</p:attrName>
                                        </p:attrNameLst>
                                      </p:cBhvr>
                                      <p:tavLst>
                                        <p:tav tm="0">
                                          <p:val>
                                            <p:strVal val="#ppt_x"/>
                                          </p:val>
                                        </p:tav>
                                        <p:tav tm="100000">
                                          <p:val>
                                            <p:strVal val="#ppt_x"/>
                                          </p:val>
                                        </p:tav>
                                      </p:tavLst>
                                    </p:anim>
                                    <p:anim calcmode="lin" valueType="num">
                                      <p:cBhvr additive="base">
                                        <p:cTn id="62" dur="1000" fill="hold"/>
                                        <p:tgtEl>
                                          <p:spTgt spid="3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1000" fill="hold"/>
                                        <p:tgtEl>
                                          <p:spTgt spid="39"/>
                                        </p:tgtEl>
                                        <p:attrNameLst>
                                          <p:attrName>ppt_x</p:attrName>
                                        </p:attrNameLst>
                                      </p:cBhvr>
                                      <p:tavLst>
                                        <p:tav tm="0">
                                          <p:val>
                                            <p:strVal val="#ppt_x"/>
                                          </p:val>
                                        </p:tav>
                                        <p:tav tm="100000">
                                          <p:val>
                                            <p:strVal val="#ppt_x"/>
                                          </p:val>
                                        </p:tav>
                                      </p:tavLst>
                                    </p:anim>
                                    <p:anim calcmode="lin" valueType="num">
                                      <p:cBhvr additive="base">
                                        <p:cTn id="66" dur="1000" fill="hold"/>
                                        <p:tgtEl>
                                          <p:spTgt spid="3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1000" fill="hold"/>
                                        <p:tgtEl>
                                          <p:spTgt spid="37"/>
                                        </p:tgtEl>
                                        <p:attrNameLst>
                                          <p:attrName>ppt_x</p:attrName>
                                        </p:attrNameLst>
                                      </p:cBhvr>
                                      <p:tavLst>
                                        <p:tav tm="0">
                                          <p:val>
                                            <p:strVal val="#ppt_x"/>
                                          </p:val>
                                        </p:tav>
                                        <p:tav tm="100000">
                                          <p:val>
                                            <p:strVal val="#ppt_x"/>
                                          </p:val>
                                        </p:tav>
                                      </p:tavLst>
                                    </p:anim>
                                    <p:anim calcmode="lin" valueType="num">
                                      <p:cBhvr additive="base">
                                        <p:cTn id="70" dur="1000" fill="hold"/>
                                        <p:tgtEl>
                                          <p:spTgt spid="37"/>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additive="base">
                                        <p:cTn id="73" dur="1000" fill="hold"/>
                                        <p:tgtEl>
                                          <p:spTgt spid="34"/>
                                        </p:tgtEl>
                                        <p:attrNameLst>
                                          <p:attrName>ppt_x</p:attrName>
                                        </p:attrNameLst>
                                      </p:cBhvr>
                                      <p:tavLst>
                                        <p:tav tm="0">
                                          <p:val>
                                            <p:strVal val="#ppt_x"/>
                                          </p:val>
                                        </p:tav>
                                        <p:tav tm="100000">
                                          <p:val>
                                            <p:strVal val="#ppt_x"/>
                                          </p:val>
                                        </p:tav>
                                      </p:tavLst>
                                    </p:anim>
                                    <p:anim calcmode="lin" valueType="num">
                                      <p:cBhvr additive="base">
                                        <p:cTn id="74" dur="1000" fill="hold"/>
                                        <p:tgtEl>
                                          <p:spTgt spid="34"/>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anim calcmode="lin" valueType="num">
                                      <p:cBhvr additive="base">
                                        <p:cTn id="77" dur="1000" fill="hold"/>
                                        <p:tgtEl>
                                          <p:spTgt spid="44"/>
                                        </p:tgtEl>
                                        <p:attrNameLst>
                                          <p:attrName>ppt_x</p:attrName>
                                        </p:attrNameLst>
                                      </p:cBhvr>
                                      <p:tavLst>
                                        <p:tav tm="0">
                                          <p:val>
                                            <p:strVal val="#ppt_x"/>
                                          </p:val>
                                        </p:tav>
                                        <p:tav tm="100000">
                                          <p:val>
                                            <p:strVal val="#ppt_x"/>
                                          </p:val>
                                        </p:tav>
                                      </p:tavLst>
                                    </p:anim>
                                    <p:anim calcmode="lin" valueType="num">
                                      <p:cBhvr additive="base">
                                        <p:cTn id="78" dur="1000" fill="hold"/>
                                        <p:tgtEl>
                                          <p:spTgt spid="44"/>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42"/>
                                        </p:tgtEl>
                                        <p:attrNameLst>
                                          <p:attrName>style.visibility</p:attrName>
                                        </p:attrNameLst>
                                      </p:cBhvr>
                                      <p:to>
                                        <p:strVal val="visible"/>
                                      </p:to>
                                    </p:set>
                                    <p:anim calcmode="lin" valueType="num">
                                      <p:cBhvr additive="base">
                                        <p:cTn id="81" dur="1000" fill="hold"/>
                                        <p:tgtEl>
                                          <p:spTgt spid="42"/>
                                        </p:tgtEl>
                                        <p:attrNameLst>
                                          <p:attrName>ppt_x</p:attrName>
                                        </p:attrNameLst>
                                      </p:cBhvr>
                                      <p:tavLst>
                                        <p:tav tm="0">
                                          <p:val>
                                            <p:strVal val="#ppt_x"/>
                                          </p:val>
                                        </p:tav>
                                        <p:tav tm="100000">
                                          <p:val>
                                            <p:strVal val="#ppt_x"/>
                                          </p:val>
                                        </p:tav>
                                      </p:tavLst>
                                    </p:anim>
                                    <p:anim calcmode="lin" valueType="num">
                                      <p:cBhvr additive="base">
                                        <p:cTn id="82" dur="1000" fill="hold"/>
                                        <p:tgtEl>
                                          <p:spTgt spid="42"/>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11"/>
                                        </p:tgtEl>
                                        <p:attrNameLst>
                                          <p:attrName>style.visibility</p:attrName>
                                        </p:attrNameLst>
                                      </p:cBhvr>
                                      <p:to>
                                        <p:strVal val="visible"/>
                                      </p:to>
                                    </p:set>
                                    <p:anim calcmode="lin" valueType="num">
                                      <p:cBhvr additive="base">
                                        <p:cTn id="85" dur="1000" fill="hold"/>
                                        <p:tgtEl>
                                          <p:spTgt spid="11"/>
                                        </p:tgtEl>
                                        <p:attrNameLst>
                                          <p:attrName>ppt_x</p:attrName>
                                        </p:attrNameLst>
                                      </p:cBhvr>
                                      <p:tavLst>
                                        <p:tav tm="0">
                                          <p:val>
                                            <p:strVal val="#ppt_x"/>
                                          </p:val>
                                        </p:tav>
                                        <p:tav tm="100000">
                                          <p:val>
                                            <p:strVal val="#ppt_x"/>
                                          </p:val>
                                        </p:tav>
                                      </p:tavLst>
                                    </p:anim>
                                    <p:anim calcmode="lin" valueType="num">
                                      <p:cBhvr additive="base">
                                        <p:cTn id="86"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additive="base">
                                        <p:cTn id="91" dur="1000" fill="hold"/>
                                        <p:tgtEl>
                                          <p:spTgt spid="19"/>
                                        </p:tgtEl>
                                        <p:attrNameLst>
                                          <p:attrName>ppt_x</p:attrName>
                                        </p:attrNameLst>
                                      </p:cBhvr>
                                      <p:tavLst>
                                        <p:tav tm="0">
                                          <p:val>
                                            <p:strVal val="#ppt_x"/>
                                          </p:val>
                                        </p:tav>
                                        <p:tav tm="100000">
                                          <p:val>
                                            <p:strVal val="#ppt_x"/>
                                          </p:val>
                                        </p:tav>
                                      </p:tavLst>
                                    </p:anim>
                                    <p:anim calcmode="lin" valueType="num">
                                      <p:cBhvr additive="base">
                                        <p:cTn id="92" dur="1000" fill="hold"/>
                                        <p:tgtEl>
                                          <p:spTgt spid="19"/>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2"/>
                                        </p:tgtEl>
                                        <p:attrNameLst>
                                          <p:attrName>style.visibility</p:attrName>
                                        </p:attrNameLst>
                                      </p:cBhvr>
                                      <p:to>
                                        <p:strVal val="visible"/>
                                      </p:to>
                                    </p:set>
                                    <p:anim calcmode="lin" valueType="num">
                                      <p:cBhvr additive="base">
                                        <p:cTn id="95" dur="1000" fill="hold"/>
                                        <p:tgtEl>
                                          <p:spTgt spid="2"/>
                                        </p:tgtEl>
                                        <p:attrNameLst>
                                          <p:attrName>ppt_x</p:attrName>
                                        </p:attrNameLst>
                                      </p:cBhvr>
                                      <p:tavLst>
                                        <p:tav tm="0">
                                          <p:val>
                                            <p:strVal val="#ppt_x"/>
                                          </p:val>
                                        </p:tav>
                                        <p:tav tm="100000">
                                          <p:val>
                                            <p:strVal val="#ppt_x"/>
                                          </p:val>
                                        </p:tav>
                                      </p:tavLst>
                                    </p:anim>
                                    <p:anim calcmode="lin" valueType="num">
                                      <p:cBhvr additive="base">
                                        <p:cTn id="96" dur="1000" fill="hold"/>
                                        <p:tgtEl>
                                          <p:spTgt spid="2"/>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additive="base">
                                        <p:cTn id="99" dur="1000" fill="hold"/>
                                        <p:tgtEl>
                                          <p:spTgt spid="22"/>
                                        </p:tgtEl>
                                        <p:attrNameLst>
                                          <p:attrName>ppt_x</p:attrName>
                                        </p:attrNameLst>
                                      </p:cBhvr>
                                      <p:tavLst>
                                        <p:tav tm="0">
                                          <p:val>
                                            <p:strVal val="#ppt_x"/>
                                          </p:val>
                                        </p:tav>
                                        <p:tav tm="100000">
                                          <p:val>
                                            <p:strVal val="#ppt_x"/>
                                          </p:val>
                                        </p:tav>
                                      </p:tavLst>
                                    </p:anim>
                                    <p:anim calcmode="lin" valueType="num">
                                      <p:cBhvr additive="base">
                                        <p:cTn id="100"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33"/>
                                        </p:tgtEl>
                                        <p:attrNameLst>
                                          <p:attrName>style.visibility</p:attrName>
                                        </p:attrNameLst>
                                      </p:cBhvr>
                                      <p:to>
                                        <p:strVal val="visible"/>
                                      </p:to>
                                    </p:set>
                                    <p:anim calcmode="lin" valueType="num">
                                      <p:cBhvr additive="base">
                                        <p:cTn id="105" dur="1000" fill="hold"/>
                                        <p:tgtEl>
                                          <p:spTgt spid="33"/>
                                        </p:tgtEl>
                                        <p:attrNameLst>
                                          <p:attrName>ppt_x</p:attrName>
                                        </p:attrNameLst>
                                      </p:cBhvr>
                                      <p:tavLst>
                                        <p:tav tm="0">
                                          <p:val>
                                            <p:strVal val="#ppt_x"/>
                                          </p:val>
                                        </p:tav>
                                        <p:tav tm="100000">
                                          <p:val>
                                            <p:strVal val="#ppt_x"/>
                                          </p:val>
                                        </p:tav>
                                      </p:tavLst>
                                    </p:anim>
                                    <p:anim calcmode="lin" valueType="num">
                                      <p:cBhvr additive="base">
                                        <p:cTn id="106" dur="1000" fill="hold"/>
                                        <p:tgtEl>
                                          <p:spTgt spid="33"/>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15"/>
                                        </p:tgtEl>
                                        <p:attrNameLst>
                                          <p:attrName>style.visibility</p:attrName>
                                        </p:attrNameLst>
                                      </p:cBhvr>
                                      <p:to>
                                        <p:strVal val="visible"/>
                                      </p:to>
                                    </p:set>
                                    <p:anim calcmode="lin" valueType="num">
                                      <p:cBhvr additive="base">
                                        <p:cTn id="109" dur="1000" fill="hold"/>
                                        <p:tgtEl>
                                          <p:spTgt spid="15"/>
                                        </p:tgtEl>
                                        <p:attrNameLst>
                                          <p:attrName>ppt_x</p:attrName>
                                        </p:attrNameLst>
                                      </p:cBhvr>
                                      <p:tavLst>
                                        <p:tav tm="0">
                                          <p:val>
                                            <p:strVal val="#ppt_x"/>
                                          </p:val>
                                        </p:tav>
                                        <p:tav tm="100000">
                                          <p:val>
                                            <p:strVal val="#ppt_x"/>
                                          </p:val>
                                        </p:tav>
                                      </p:tavLst>
                                    </p:anim>
                                    <p:anim calcmode="lin" valueType="num">
                                      <p:cBhvr additive="base">
                                        <p:cTn id="110"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27"/>
                                        </p:tgtEl>
                                        <p:attrNameLst>
                                          <p:attrName>style.visibility</p:attrName>
                                        </p:attrNameLst>
                                      </p:cBhvr>
                                      <p:to>
                                        <p:strVal val="visible"/>
                                      </p:to>
                                    </p:set>
                                    <p:anim calcmode="lin" valueType="num">
                                      <p:cBhvr additive="base">
                                        <p:cTn id="115" dur="1000" fill="hold"/>
                                        <p:tgtEl>
                                          <p:spTgt spid="27"/>
                                        </p:tgtEl>
                                        <p:attrNameLst>
                                          <p:attrName>ppt_x</p:attrName>
                                        </p:attrNameLst>
                                      </p:cBhvr>
                                      <p:tavLst>
                                        <p:tav tm="0">
                                          <p:val>
                                            <p:strVal val="#ppt_x"/>
                                          </p:val>
                                        </p:tav>
                                        <p:tav tm="100000">
                                          <p:val>
                                            <p:strVal val="#ppt_x"/>
                                          </p:val>
                                        </p:tav>
                                      </p:tavLst>
                                    </p:anim>
                                    <p:anim calcmode="lin" valueType="num">
                                      <p:cBhvr additive="base">
                                        <p:cTn id="116" dur="1000" fill="hold"/>
                                        <p:tgtEl>
                                          <p:spTgt spid="27"/>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28"/>
                                        </p:tgtEl>
                                        <p:attrNameLst>
                                          <p:attrName>style.visibility</p:attrName>
                                        </p:attrNameLst>
                                      </p:cBhvr>
                                      <p:to>
                                        <p:strVal val="visible"/>
                                      </p:to>
                                    </p:set>
                                    <p:anim calcmode="lin" valueType="num">
                                      <p:cBhvr additive="base">
                                        <p:cTn id="119" dur="1000" fill="hold"/>
                                        <p:tgtEl>
                                          <p:spTgt spid="28"/>
                                        </p:tgtEl>
                                        <p:attrNameLst>
                                          <p:attrName>ppt_x</p:attrName>
                                        </p:attrNameLst>
                                      </p:cBhvr>
                                      <p:tavLst>
                                        <p:tav tm="0">
                                          <p:val>
                                            <p:strVal val="#ppt_x"/>
                                          </p:val>
                                        </p:tav>
                                        <p:tav tm="100000">
                                          <p:val>
                                            <p:strVal val="#ppt_x"/>
                                          </p:val>
                                        </p:tav>
                                      </p:tavLst>
                                    </p:anim>
                                    <p:anim calcmode="lin" valueType="num">
                                      <p:cBhvr additive="base">
                                        <p:cTn id="120" dur="10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fill="hold" grpId="0" nodeType="clickEffect">
                                  <p:stCondLst>
                                    <p:cond delay="0"/>
                                  </p:stCondLst>
                                  <p:childTnLst>
                                    <p:set>
                                      <p:cBhvr>
                                        <p:cTn id="124" dur="1" fill="hold">
                                          <p:stCondLst>
                                            <p:cond delay="0"/>
                                          </p:stCondLst>
                                        </p:cTn>
                                        <p:tgtEl>
                                          <p:spTgt spid="31"/>
                                        </p:tgtEl>
                                        <p:attrNameLst>
                                          <p:attrName>style.visibility</p:attrName>
                                        </p:attrNameLst>
                                      </p:cBhvr>
                                      <p:to>
                                        <p:strVal val="visible"/>
                                      </p:to>
                                    </p:set>
                                    <p:anim calcmode="lin" valueType="num">
                                      <p:cBhvr additive="base">
                                        <p:cTn id="125" dur="1000" fill="hold"/>
                                        <p:tgtEl>
                                          <p:spTgt spid="31"/>
                                        </p:tgtEl>
                                        <p:attrNameLst>
                                          <p:attrName>ppt_x</p:attrName>
                                        </p:attrNameLst>
                                      </p:cBhvr>
                                      <p:tavLst>
                                        <p:tav tm="0">
                                          <p:val>
                                            <p:strVal val="#ppt_x"/>
                                          </p:val>
                                        </p:tav>
                                        <p:tav tm="100000">
                                          <p:val>
                                            <p:strVal val="#ppt_x"/>
                                          </p:val>
                                        </p:tav>
                                      </p:tavLst>
                                    </p:anim>
                                    <p:anim calcmode="lin" valueType="num">
                                      <p:cBhvr additive="base">
                                        <p:cTn id="126" dur="1000" fill="hold"/>
                                        <p:tgtEl>
                                          <p:spTgt spid="31"/>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cBhvr additive="base">
                                        <p:cTn id="129" dur="1000" fill="hold"/>
                                        <p:tgtEl>
                                          <p:spTgt spid="32"/>
                                        </p:tgtEl>
                                        <p:attrNameLst>
                                          <p:attrName>ppt_x</p:attrName>
                                        </p:attrNameLst>
                                      </p:cBhvr>
                                      <p:tavLst>
                                        <p:tav tm="0">
                                          <p:val>
                                            <p:strVal val="#ppt_x"/>
                                          </p:val>
                                        </p:tav>
                                        <p:tav tm="100000">
                                          <p:val>
                                            <p:strVal val="#ppt_x"/>
                                          </p:val>
                                        </p:tav>
                                      </p:tavLst>
                                    </p:anim>
                                    <p:anim calcmode="lin" valueType="num">
                                      <p:cBhvr additive="base">
                                        <p:cTn id="130" dur="10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53" presetClass="entr" presetSubtype="16" fill="hold" grpId="0" nodeType="clickEffect">
                                  <p:stCondLst>
                                    <p:cond delay="0"/>
                                  </p:stCondLst>
                                  <p:childTnLst>
                                    <p:set>
                                      <p:cBhvr>
                                        <p:cTn id="134" dur="1" fill="hold">
                                          <p:stCondLst>
                                            <p:cond delay="0"/>
                                          </p:stCondLst>
                                        </p:cTn>
                                        <p:tgtEl>
                                          <p:spTgt spid="41"/>
                                        </p:tgtEl>
                                        <p:attrNameLst>
                                          <p:attrName>style.visibility</p:attrName>
                                        </p:attrNameLst>
                                      </p:cBhvr>
                                      <p:to>
                                        <p:strVal val="visible"/>
                                      </p:to>
                                    </p:set>
                                    <p:anim calcmode="lin" valueType="num">
                                      <p:cBhvr>
                                        <p:cTn id="135" dur="1000" fill="hold"/>
                                        <p:tgtEl>
                                          <p:spTgt spid="41"/>
                                        </p:tgtEl>
                                        <p:attrNameLst>
                                          <p:attrName>ppt_w</p:attrName>
                                        </p:attrNameLst>
                                      </p:cBhvr>
                                      <p:tavLst>
                                        <p:tav tm="0">
                                          <p:val>
                                            <p:fltVal val="0"/>
                                          </p:val>
                                        </p:tav>
                                        <p:tav tm="100000">
                                          <p:val>
                                            <p:strVal val="#ppt_w"/>
                                          </p:val>
                                        </p:tav>
                                      </p:tavLst>
                                    </p:anim>
                                    <p:anim calcmode="lin" valueType="num">
                                      <p:cBhvr>
                                        <p:cTn id="136" dur="1000" fill="hold"/>
                                        <p:tgtEl>
                                          <p:spTgt spid="41"/>
                                        </p:tgtEl>
                                        <p:attrNameLst>
                                          <p:attrName>ppt_h</p:attrName>
                                        </p:attrNameLst>
                                      </p:cBhvr>
                                      <p:tavLst>
                                        <p:tav tm="0">
                                          <p:val>
                                            <p:fltVal val="0"/>
                                          </p:val>
                                        </p:tav>
                                        <p:tav tm="100000">
                                          <p:val>
                                            <p:strVal val="#ppt_h"/>
                                          </p:val>
                                        </p:tav>
                                      </p:tavLst>
                                    </p:anim>
                                    <p:animEffect transition="in" filter="fade">
                                      <p:cBhvr>
                                        <p:cTn id="137"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5" grpId="0" animBg="1"/>
      <p:bldP spid="19" grpId="0"/>
      <p:bldP spid="22" grpId="0" animBg="1"/>
      <p:bldP spid="29" grpId="0" animBg="1"/>
      <p:bldP spid="30" grpId="0" animBg="1"/>
      <p:bldP spid="41" grpId="0"/>
      <p:bldP spid="6" grpId="0"/>
      <p:bldP spid="24" grpId="0" animBg="1"/>
      <p:bldP spid="25" grpId="0" animBg="1"/>
      <p:bldP spid="26" grpId="0" animBg="1"/>
      <p:bldP spid="27" grpId="0"/>
      <p:bldP spid="28" grpId="0" animBg="1"/>
      <p:bldP spid="31" grpId="0"/>
      <p:bldP spid="32" grpId="0" animBg="1"/>
      <p:bldP spid="33" grpId="0"/>
      <p:bldP spid="34" grpId="0" animBg="1"/>
      <p:bldP spid="35" grpId="0" animBg="1"/>
      <p:bldP spid="36" grpId="0" animBg="1"/>
      <p:bldP spid="37" grpId="0" animBg="1"/>
      <p:bldP spid="38" grpId="0" animBg="1"/>
      <p:bldP spid="39" grpId="0" animBg="1"/>
      <p:bldP spid="42" grpId="0" animBg="1"/>
      <p:bldP spid="43" grpId="0" animBg="1"/>
      <p:bldP spid="44" grpId="0" animBg="1"/>
      <p:bldP spid="4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title"/>
          </p:nvPr>
        </p:nvSpPr>
        <p:spPr>
          <a:xfrm>
            <a:off x="470337" y="192126"/>
            <a:ext cx="10515600" cy="914400"/>
          </a:xfrm>
        </p:spPr>
        <p:txBody>
          <a:bodyPr/>
          <a:lstStyle/>
          <a:p>
            <a:pPr algn="l"/>
            <a:r>
              <a:rPr lang="en-US" b="1" dirty="0"/>
              <a:t>Giants Ridge Recreation Area Tax</a:t>
            </a:r>
          </a:p>
        </p:txBody>
      </p:sp>
      <p:sp>
        <p:nvSpPr>
          <p:cNvPr id="3" name="Content Placeholder 2">
            <a:extLst>
              <a:ext uri="{FF2B5EF4-FFF2-40B4-BE49-F238E27FC236}">
                <a16:creationId xmlns:a16="http://schemas.microsoft.com/office/drawing/2014/main" id="{01FD417D-97FA-4A86-BEBC-CEEC3739285E}"/>
              </a:ext>
            </a:extLst>
          </p:cNvPr>
          <p:cNvSpPr>
            <a:spLocks noGrp="1"/>
          </p:cNvSpPr>
          <p:nvPr>
            <p:ph idx="1"/>
          </p:nvPr>
        </p:nvSpPr>
        <p:spPr>
          <a:xfrm>
            <a:off x="470337" y="1794094"/>
            <a:ext cx="6185958" cy="4641430"/>
          </a:xfrm>
        </p:spPr>
        <p:txBody>
          <a:bodyPr>
            <a:normAutofit fontScale="32500" lnSpcReduction="20000"/>
          </a:bodyPr>
          <a:lstStyle/>
          <a:p>
            <a:pPr marL="0" indent="0">
              <a:lnSpc>
                <a:spcPct val="120000"/>
              </a:lnSpc>
              <a:spcBef>
                <a:spcPts val="0"/>
              </a:spcBef>
              <a:spcAft>
                <a:spcPts val="600"/>
              </a:spcAft>
              <a:buNone/>
            </a:pPr>
            <a:r>
              <a:rPr lang="en-US" sz="4900" dirty="0"/>
              <a:t>The GRRA taxes are dedicated to construction, renovation, improvement, expansion or maintenance of public recreation facilities located within those portions of the city of </a:t>
            </a:r>
            <a:r>
              <a:rPr lang="en-US" sz="4900" dirty="0" err="1"/>
              <a:t>Biwabik</a:t>
            </a:r>
            <a:r>
              <a:rPr lang="en-US" sz="4900" dirty="0"/>
              <a:t> that lie within the GRRA. </a:t>
            </a:r>
          </a:p>
          <a:p>
            <a:pPr>
              <a:lnSpc>
                <a:spcPct val="120000"/>
              </a:lnSpc>
              <a:spcBef>
                <a:spcPts val="0"/>
              </a:spcBef>
              <a:spcAft>
                <a:spcPts val="600"/>
              </a:spcAft>
            </a:pPr>
            <a:r>
              <a:rPr lang="en-US" sz="4900" dirty="0"/>
              <a:t>The GRRA tax funds will help offset the cost for the 9,700-square-foot facility that will be located directly across from the main ski area entrance. </a:t>
            </a:r>
          </a:p>
          <a:p>
            <a:pPr>
              <a:lnSpc>
                <a:spcPct val="120000"/>
              </a:lnSpc>
              <a:spcBef>
                <a:spcPts val="0"/>
              </a:spcBef>
              <a:spcAft>
                <a:spcPts val="600"/>
              </a:spcAft>
            </a:pPr>
            <a:r>
              <a:rPr lang="en-US" sz="4900" dirty="0"/>
              <a:t>Facility amenities will include a swimming pool, hot tub, change rooms, outdoor sauna experience, lobby area, parking lot, lighting and landscaping.</a:t>
            </a:r>
          </a:p>
          <a:p>
            <a:pPr>
              <a:lnSpc>
                <a:spcPct val="120000"/>
              </a:lnSpc>
              <a:spcBef>
                <a:spcPts val="0"/>
              </a:spcBef>
              <a:spcAft>
                <a:spcPts val="600"/>
              </a:spcAft>
            </a:pPr>
            <a:r>
              <a:rPr lang="en-US" sz="4900" dirty="0"/>
              <a:t>Construction is anticipated to begin spring 2024 and completed by summer 2025.</a:t>
            </a:r>
          </a:p>
          <a:p>
            <a:pPr marL="0" indent="0">
              <a:lnSpc>
                <a:spcPct val="120000"/>
              </a:lnSpc>
              <a:spcBef>
                <a:spcPts val="0"/>
              </a:spcBef>
              <a:spcAft>
                <a:spcPts val="600"/>
              </a:spcAft>
              <a:buNone/>
            </a:pPr>
            <a:r>
              <a:rPr lang="en-US" sz="4900" b="1" dirty="0"/>
              <a:t>Total Request: $500,000</a:t>
            </a:r>
          </a:p>
          <a:p>
            <a:pPr marL="231775" indent="0">
              <a:spcBef>
                <a:spcPts val="0"/>
              </a:spcBef>
              <a:spcAft>
                <a:spcPts val="0"/>
              </a:spcAft>
              <a:buNone/>
            </a:pPr>
            <a:endParaRPr lang="en-US" dirty="0"/>
          </a:p>
          <a:p>
            <a:pPr marL="0" indent="0">
              <a:buNone/>
            </a:pPr>
            <a:r>
              <a:rPr lang="en-US" sz="5500" b="1" i="1" dirty="0"/>
              <a:t>Resolution No. 24-015</a:t>
            </a:r>
          </a:p>
        </p:txBody>
      </p:sp>
      <p:pic>
        <p:nvPicPr>
          <p:cNvPr id="8" name="Picture 7">
            <a:extLst>
              <a:ext uri="{FF2B5EF4-FFF2-40B4-BE49-F238E27FC236}">
                <a16:creationId xmlns:a16="http://schemas.microsoft.com/office/drawing/2014/main" id="{378009E6-519F-4D74-9BA7-F1FB1008E5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56295" y="1988414"/>
            <a:ext cx="5511456" cy="3565222"/>
          </a:xfrm>
          <a:prstGeom prst="rect">
            <a:avLst/>
          </a:prstGeom>
        </p:spPr>
      </p:pic>
    </p:spTree>
    <p:extLst>
      <p:ext uri="{BB962C8B-B14F-4D97-AF65-F5344CB8AC3E}">
        <p14:creationId xmlns:p14="http://schemas.microsoft.com/office/powerpoint/2010/main" val="13243969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9600" y="2025250"/>
            <a:ext cx="10817773" cy="3340125"/>
          </a:xfrm>
        </p:spPr>
        <p:txBody>
          <a:bodyPr/>
          <a:lstStyle/>
          <a:p>
            <a:pPr algn="l" defTabSz="858838"/>
            <a:br>
              <a:rPr lang="en-US" sz="2000" dirty="0"/>
            </a:br>
            <a:r>
              <a:rPr lang="en-US" sz="4000" b="1" dirty="0"/>
              <a:t>OTHER</a:t>
            </a:r>
            <a:br>
              <a:rPr lang="en-US" sz="4000" b="1" dirty="0"/>
            </a:br>
            <a:r>
              <a:rPr lang="en-US" sz="3600" b="1" dirty="0">
                <a:solidFill>
                  <a:srgbClr val="78BE21"/>
                </a:solidFill>
              </a:rPr>
              <a:t>City of Aurora Industrial Site</a:t>
            </a:r>
            <a:br>
              <a:rPr lang="en-US" sz="2000" dirty="0"/>
            </a:br>
            <a:br>
              <a:rPr lang="en-US" sz="2000" dirty="0"/>
            </a:br>
            <a:br>
              <a:rPr lang="en-US" sz="2000" dirty="0"/>
            </a:br>
            <a:r>
              <a:rPr lang="en-US" sz="2000" dirty="0"/>
              <a:t>Matt Sjoberg				Janelle Greschner		</a:t>
            </a:r>
            <a:br>
              <a:rPr lang="en-US" sz="2000" dirty="0"/>
            </a:br>
            <a:r>
              <a:rPr lang="en-US" sz="2000" dirty="0"/>
              <a:t>Executive Director of Development				Director of Business Recruitment	</a:t>
            </a:r>
            <a:br>
              <a:rPr lang="en-US" sz="2000" dirty="0"/>
            </a:br>
            <a:r>
              <a:rPr lang="en-US" sz="2000" dirty="0"/>
              <a:t>(218)735-3037				(218)735-3029</a:t>
            </a:r>
            <a:br>
              <a:rPr lang="en-US" sz="2000" dirty="0"/>
            </a:br>
            <a:r>
              <a:rPr lang="en-US" sz="2000" dirty="0">
                <a:hlinkClick r:id="rId3">
                  <a:extLst>
                    <a:ext uri="{A12FA001-AC4F-418D-AE19-62706E023703}">
                      <ahyp:hlinkClr xmlns:ahyp="http://schemas.microsoft.com/office/drawing/2018/hyperlinkcolor" val="tx"/>
                    </a:ext>
                  </a:extLst>
                </a:hlinkClick>
              </a:rPr>
              <a:t>Matt.Sjoberg@state.mn.us</a:t>
            </a:r>
            <a:r>
              <a:rPr lang="en-US" sz="2000" dirty="0"/>
              <a:t> 			 	</a:t>
            </a:r>
            <a:r>
              <a:rPr lang="en-US" sz="2000" dirty="0">
                <a:hlinkClick r:id="rId4">
                  <a:extLst>
                    <a:ext uri="{A12FA001-AC4F-418D-AE19-62706E023703}">
                      <ahyp:hlinkClr xmlns:ahyp="http://schemas.microsoft.com/office/drawing/2018/hyperlinkcolor" val="tx"/>
                    </a:ext>
                  </a:extLst>
                </a:hlinkClick>
              </a:rPr>
              <a:t>Janelle.Greschner@state.mn.us</a:t>
            </a:r>
            <a:r>
              <a:rPr lang="en-US" sz="2000" dirty="0"/>
              <a:t> </a:t>
            </a: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71818" y="266700"/>
            <a:ext cx="6543039" cy="1168400"/>
          </a:xfrm>
          <a:prstGeom prst="rect">
            <a:avLst/>
          </a:prstGeom>
        </p:spPr>
      </p:pic>
    </p:spTree>
    <p:extLst>
      <p:ext uri="{BB962C8B-B14F-4D97-AF65-F5344CB8AC3E}">
        <p14:creationId xmlns:p14="http://schemas.microsoft.com/office/powerpoint/2010/main" val="30449965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5B15FE9-92A2-436F-B681-ECACC5F34B20}"/>
              </a:ext>
            </a:extLst>
          </p:cNvPr>
          <p:cNvSpPr>
            <a:spLocks noGrp="1"/>
          </p:cNvSpPr>
          <p:nvPr>
            <p:ph type="title"/>
          </p:nvPr>
        </p:nvSpPr>
        <p:spPr/>
        <p:txBody>
          <a:bodyPr>
            <a:normAutofit/>
          </a:bodyPr>
          <a:lstStyle/>
          <a:p>
            <a:pPr algn="l"/>
            <a:r>
              <a:rPr lang="en-US" b="1" dirty="0"/>
              <a:t>City of Aurora Industrial Site</a:t>
            </a:r>
          </a:p>
        </p:txBody>
      </p:sp>
      <p:sp>
        <p:nvSpPr>
          <p:cNvPr id="5" name="Content Placeholder 4">
            <a:extLst>
              <a:ext uri="{FF2B5EF4-FFF2-40B4-BE49-F238E27FC236}">
                <a16:creationId xmlns:a16="http://schemas.microsoft.com/office/drawing/2014/main" id="{1C2770B0-7E11-41D7-820B-86228D68B873}"/>
              </a:ext>
            </a:extLst>
          </p:cNvPr>
          <p:cNvSpPr>
            <a:spLocks noGrp="1"/>
          </p:cNvSpPr>
          <p:nvPr>
            <p:ph sz="quarter" idx="10"/>
          </p:nvPr>
        </p:nvSpPr>
        <p:spPr>
          <a:xfrm>
            <a:off x="838199" y="1366345"/>
            <a:ext cx="10927977" cy="4906118"/>
          </a:xfrm>
        </p:spPr>
        <p:txBody>
          <a:bodyPr>
            <a:normAutofit fontScale="85000" lnSpcReduction="20000"/>
          </a:bodyPr>
          <a:lstStyle/>
          <a:p>
            <a:pPr marL="0" indent="0">
              <a:spcBef>
                <a:spcPts val="0"/>
              </a:spcBef>
              <a:spcAft>
                <a:spcPts val="0"/>
              </a:spcAft>
              <a:buNone/>
            </a:pPr>
            <a:r>
              <a:rPr lang="en-US" sz="2600" b="1" dirty="0"/>
              <a:t>The city of Aurora plans to develop an industrial park northeast of the intersection of MN Highway 135 and County Road 100.</a:t>
            </a:r>
          </a:p>
          <a:p>
            <a:pPr marL="0" indent="0">
              <a:spcBef>
                <a:spcPts val="0"/>
              </a:spcBef>
              <a:spcAft>
                <a:spcPts val="0"/>
              </a:spcAft>
              <a:buNone/>
            </a:pPr>
            <a:endParaRPr lang="en-US" sz="2600" b="1" dirty="0"/>
          </a:p>
          <a:p>
            <a:pPr marL="0" indent="0">
              <a:spcBef>
                <a:spcPts val="0"/>
              </a:spcBef>
              <a:spcAft>
                <a:spcPts val="0"/>
              </a:spcAft>
              <a:buNone/>
            </a:pPr>
            <a:endParaRPr lang="en-US" sz="2600" b="1" dirty="0"/>
          </a:p>
          <a:p>
            <a:pPr>
              <a:spcBef>
                <a:spcPts val="0"/>
              </a:spcBef>
              <a:spcAft>
                <a:spcPts val="0"/>
              </a:spcAft>
            </a:pPr>
            <a:r>
              <a:rPr lang="en-US" sz="2600" b="1" dirty="0"/>
              <a:t>Infrastructure Grant to City of Aurora </a:t>
            </a:r>
            <a:r>
              <a:rPr lang="en-US" sz="2600" dirty="0"/>
              <a:t>- $9,000,000</a:t>
            </a:r>
          </a:p>
          <a:p>
            <a:pPr marL="0" indent="0">
              <a:spcBef>
                <a:spcPts val="0"/>
              </a:spcBef>
              <a:spcAft>
                <a:spcPts val="0"/>
              </a:spcAft>
              <a:buNone/>
            </a:pPr>
            <a:r>
              <a:rPr lang="en-US" sz="2200" dirty="0"/>
              <a:t>	Infrastructure and utilities to serve approximately 80 acres of land for future development. </a:t>
            </a:r>
          </a:p>
          <a:p>
            <a:pPr marL="0" indent="0">
              <a:spcBef>
                <a:spcPts val="0"/>
              </a:spcBef>
              <a:spcAft>
                <a:spcPts val="0"/>
              </a:spcAft>
              <a:buNone/>
            </a:pPr>
            <a:endParaRPr lang="en-US" sz="2600" b="1" dirty="0"/>
          </a:p>
          <a:p>
            <a:pPr>
              <a:spcBef>
                <a:spcPts val="0"/>
              </a:spcBef>
              <a:spcAft>
                <a:spcPts val="0"/>
              </a:spcAft>
            </a:pPr>
            <a:r>
              <a:rPr lang="en-US" sz="2600" b="1" dirty="0"/>
              <a:t>Non-Recourse Loan to Aurora Economic Development Authority </a:t>
            </a:r>
            <a:r>
              <a:rPr lang="en-US" sz="2600" dirty="0"/>
              <a:t>- $6,000,000</a:t>
            </a:r>
          </a:p>
          <a:p>
            <a:pPr marL="0" indent="0">
              <a:spcBef>
                <a:spcPts val="0"/>
              </a:spcBef>
              <a:spcAft>
                <a:spcPts val="0"/>
              </a:spcAft>
              <a:buNone/>
            </a:pPr>
            <a:r>
              <a:rPr lang="en-US" sz="2600" dirty="0"/>
              <a:t>	</a:t>
            </a:r>
            <a:r>
              <a:rPr lang="en-US" sz="2200" dirty="0"/>
              <a:t>Construction of a 30,000-square-foot building to be leased to future manufacturing tenant(s). 	The building’s design would be flexible in order to adapt to the needs of tenant(s). </a:t>
            </a:r>
          </a:p>
          <a:p>
            <a:pPr marL="0" indent="0">
              <a:spcBef>
                <a:spcPts val="0"/>
              </a:spcBef>
              <a:spcAft>
                <a:spcPts val="0"/>
              </a:spcAft>
              <a:buNone/>
            </a:pPr>
            <a:endParaRPr lang="en-US" sz="2200" dirty="0"/>
          </a:p>
          <a:p>
            <a:pPr marL="0" indent="0">
              <a:spcBef>
                <a:spcPts val="0"/>
              </a:spcBef>
              <a:spcAft>
                <a:spcPts val="0"/>
              </a:spcAft>
              <a:buNone/>
            </a:pPr>
            <a:r>
              <a:rPr lang="en-US" sz="2200" i="1" dirty="0"/>
              <a:t>	Loan repayments to the agency would be derived exclusively from lease payments made by tenants.</a:t>
            </a:r>
            <a:endParaRPr lang="en-US" sz="2200" dirty="0"/>
          </a:p>
          <a:p>
            <a:pPr marL="0" indent="0">
              <a:spcBef>
                <a:spcPts val="0"/>
              </a:spcBef>
              <a:spcAft>
                <a:spcPts val="0"/>
              </a:spcAft>
              <a:buNone/>
            </a:pPr>
            <a:endParaRPr lang="en-US" sz="2200" dirty="0"/>
          </a:p>
          <a:p>
            <a:pPr marL="0" indent="0">
              <a:spcBef>
                <a:spcPts val="0"/>
              </a:spcBef>
              <a:spcAft>
                <a:spcPts val="0"/>
              </a:spcAft>
              <a:buNone/>
            </a:pPr>
            <a:endParaRPr lang="en-US" sz="2600" b="1" dirty="0"/>
          </a:p>
          <a:p>
            <a:pPr marL="0" indent="0">
              <a:spcBef>
                <a:spcPts val="0"/>
              </a:spcBef>
              <a:spcAft>
                <a:spcPts val="0"/>
              </a:spcAft>
              <a:buNone/>
            </a:pPr>
            <a:endParaRPr lang="en-US" sz="2600" b="1" dirty="0"/>
          </a:p>
          <a:p>
            <a:pPr marL="0" indent="0">
              <a:spcBef>
                <a:spcPts val="0"/>
              </a:spcBef>
              <a:spcAft>
                <a:spcPts val="0"/>
              </a:spcAft>
              <a:buNone/>
            </a:pPr>
            <a:endParaRPr lang="en-US" sz="2600" b="1" dirty="0"/>
          </a:p>
          <a:p>
            <a:pPr marL="0" indent="0">
              <a:spcBef>
                <a:spcPts val="0"/>
              </a:spcBef>
              <a:spcAft>
                <a:spcPts val="0"/>
              </a:spcAft>
              <a:buNone/>
            </a:pPr>
            <a:endParaRPr lang="en-US" sz="2600" dirty="0"/>
          </a:p>
          <a:p>
            <a:pPr marL="0" indent="0">
              <a:spcBef>
                <a:spcPts val="0"/>
              </a:spcBef>
              <a:spcAft>
                <a:spcPts val="0"/>
              </a:spcAft>
              <a:buNone/>
            </a:pPr>
            <a:r>
              <a:rPr lang="en-US" sz="2600" b="1" i="1" dirty="0"/>
              <a:t>Resolution No. 24-016</a:t>
            </a:r>
          </a:p>
        </p:txBody>
      </p:sp>
    </p:spTree>
    <p:extLst>
      <p:ext uri="{BB962C8B-B14F-4D97-AF65-F5344CB8AC3E}">
        <p14:creationId xmlns:p14="http://schemas.microsoft.com/office/powerpoint/2010/main" val="31166021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5">
            <a:extLst>
              <a:ext uri="{FF2B5EF4-FFF2-40B4-BE49-F238E27FC236}">
                <a16:creationId xmlns:a16="http://schemas.microsoft.com/office/drawing/2014/main" id="{D15B0D23-59B7-4F2F-83B8-82EE0C463E46}"/>
              </a:ext>
            </a:extLst>
          </p:cNvPr>
          <p:cNvPicPr>
            <a:picLocks noGrp="1" noChangeAspect="1"/>
          </p:cNvPicPr>
          <p:nvPr>
            <p:ph sz="quarter" idx="10"/>
          </p:nvPr>
        </p:nvPicPr>
        <p:blipFill rotWithShape="1">
          <a:blip r:embed="rId2" cstate="print">
            <a:extLst>
              <a:ext uri="{28A0092B-C50C-407E-A947-70E740481C1C}">
                <a14:useLocalDpi xmlns:a14="http://schemas.microsoft.com/office/drawing/2010/main" val="0"/>
              </a:ext>
            </a:extLst>
          </a:blip>
          <a:srcRect l="3379" t="13449" r="15682" b="4567"/>
          <a:stretch/>
        </p:blipFill>
        <p:spPr>
          <a:xfrm>
            <a:off x="1380565" y="338423"/>
            <a:ext cx="9430870" cy="6181154"/>
          </a:xfrm>
        </p:spPr>
      </p:pic>
    </p:spTree>
    <p:extLst>
      <p:ext uri="{BB962C8B-B14F-4D97-AF65-F5344CB8AC3E}">
        <p14:creationId xmlns:p14="http://schemas.microsoft.com/office/powerpoint/2010/main" val="28732364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FCD9DE0-D5CC-4D61-955F-E3CBD2F8942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99" t="13530" r="15152" b="2222"/>
          <a:stretch/>
        </p:blipFill>
        <p:spPr>
          <a:xfrm>
            <a:off x="1460297" y="378759"/>
            <a:ext cx="9271406" cy="6100482"/>
          </a:xfrm>
          <a:prstGeom prst="rect">
            <a:avLst/>
          </a:prstGeom>
        </p:spPr>
      </p:pic>
    </p:spTree>
    <p:extLst>
      <p:ext uri="{BB962C8B-B14F-4D97-AF65-F5344CB8AC3E}">
        <p14:creationId xmlns:p14="http://schemas.microsoft.com/office/powerpoint/2010/main" val="20847528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B675907-6A05-4220-B058-79EEA53456A5}"/>
              </a:ext>
            </a:extLst>
          </p:cNvPr>
          <p:cNvPicPr>
            <a:picLocks noChangeAspect="1"/>
          </p:cNvPicPr>
          <p:nvPr/>
        </p:nvPicPr>
        <p:blipFill rotWithShape="1">
          <a:blip r:embed="rId2">
            <a:extLst>
              <a:ext uri="{28A0092B-C50C-407E-A947-70E740481C1C}">
                <a14:useLocalDpi xmlns:a14="http://schemas.microsoft.com/office/drawing/2010/main" val="0"/>
              </a:ext>
            </a:extLst>
          </a:blip>
          <a:srcRect l="4081" t="-22" r="2500" b="22340"/>
          <a:stretch/>
        </p:blipFill>
        <p:spPr>
          <a:xfrm>
            <a:off x="401170" y="766482"/>
            <a:ext cx="11389660" cy="5325035"/>
          </a:xfrm>
          <a:prstGeom prst="rect">
            <a:avLst/>
          </a:prstGeom>
        </p:spPr>
      </p:pic>
    </p:spTree>
    <p:extLst>
      <p:ext uri="{BB962C8B-B14F-4D97-AF65-F5344CB8AC3E}">
        <p14:creationId xmlns:p14="http://schemas.microsoft.com/office/powerpoint/2010/main" val="116893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80241" y="2069317"/>
            <a:ext cx="10515600" cy="4301985"/>
          </a:xfrm>
        </p:spPr>
        <p:txBody>
          <a:bodyPr/>
          <a:lstStyle/>
          <a:p>
            <a:r>
              <a:rPr lang="en-US" sz="9600" dirty="0"/>
              <a:t>Thank you!</a:t>
            </a:r>
            <a:br>
              <a:rPr lang="en-US" sz="2000" dirty="0"/>
            </a:br>
            <a:br>
              <a:rPr lang="en-US" sz="2400" dirty="0"/>
            </a:br>
            <a:r>
              <a:rPr lang="en-US" sz="2400" b="1" dirty="0"/>
              <a:t>Commissioner Ida Rukavina</a:t>
            </a:r>
            <a:br>
              <a:rPr lang="en-US" sz="2400" dirty="0"/>
            </a:br>
            <a:r>
              <a:rPr lang="en-US" sz="2400" dirty="0"/>
              <a:t>(218)735-3023</a:t>
            </a:r>
            <a:br>
              <a:rPr lang="en-US" sz="2400" dirty="0"/>
            </a:br>
            <a:r>
              <a:rPr lang="en-US" sz="2400" dirty="0"/>
              <a:t>Ida.Rukavina@state.mn.us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1818" y="266700"/>
            <a:ext cx="6543039" cy="1168400"/>
          </a:xfrm>
          <a:prstGeom prst="rect">
            <a:avLst/>
          </a:prstGeom>
        </p:spPr>
      </p:pic>
    </p:spTree>
    <p:extLst>
      <p:ext uri="{BB962C8B-B14F-4D97-AF65-F5344CB8AC3E}">
        <p14:creationId xmlns:p14="http://schemas.microsoft.com/office/powerpoint/2010/main" val="1361731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061545" y="2025251"/>
            <a:ext cx="9680027" cy="3366556"/>
          </a:xfrm>
        </p:spPr>
        <p:txBody>
          <a:bodyPr/>
          <a:lstStyle/>
          <a:p>
            <a:pPr algn="l"/>
            <a:br>
              <a:rPr lang="en-US" sz="2000" dirty="0"/>
            </a:br>
            <a:r>
              <a:rPr lang="en-US" sz="4000" b="1" dirty="0"/>
              <a:t>FY23 TACONITE ECONOMIC DEVELOPMENT FUND (TEDF) PROJECTS</a:t>
            </a:r>
            <a:br>
              <a:rPr lang="en-US" sz="2000" dirty="0"/>
            </a:br>
            <a:br>
              <a:rPr lang="en-US" sz="2000" dirty="0"/>
            </a:br>
            <a:br>
              <a:rPr lang="en-US" sz="2000" dirty="0"/>
            </a:br>
            <a:r>
              <a:rPr lang="en-US" sz="2000" dirty="0"/>
              <a:t>Linda Johnson</a:t>
            </a:r>
            <a:br>
              <a:rPr lang="en-US" sz="2000" dirty="0"/>
            </a:br>
            <a:r>
              <a:rPr lang="en-US" sz="2000" dirty="0"/>
              <a:t>Property Development - Mining</a:t>
            </a:r>
            <a:br>
              <a:rPr lang="en-US" sz="2000" dirty="0"/>
            </a:br>
            <a:r>
              <a:rPr lang="en-US" sz="2000" dirty="0"/>
              <a:t>(218)274-7007</a:t>
            </a:r>
            <a:br>
              <a:rPr lang="en-US" sz="2000" dirty="0"/>
            </a:br>
            <a:r>
              <a:rPr lang="en-US" sz="2000" dirty="0"/>
              <a:t>Linda.L.Johnson@state.mn.us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1818" y="266700"/>
            <a:ext cx="6543039" cy="1168400"/>
          </a:xfrm>
          <a:prstGeom prst="rect">
            <a:avLst/>
          </a:prstGeom>
        </p:spPr>
      </p:pic>
    </p:spTree>
    <p:extLst>
      <p:ext uri="{BB962C8B-B14F-4D97-AF65-F5344CB8AC3E}">
        <p14:creationId xmlns:p14="http://schemas.microsoft.com/office/powerpoint/2010/main" val="519353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title"/>
          </p:nvPr>
        </p:nvSpPr>
        <p:spPr>
          <a:xfrm>
            <a:off x="1089211" y="152400"/>
            <a:ext cx="10515600" cy="914400"/>
          </a:xfrm>
        </p:spPr>
        <p:txBody>
          <a:bodyPr/>
          <a:lstStyle/>
          <a:p>
            <a:pPr algn="l"/>
            <a:r>
              <a:rPr lang="en-US" b="1" dirty="0"/>
              <a:t>FY23 TEDF Projects</a:t>
            </a:r>
          </a:p>
        </p:txBody>
      </p:sp>
      <p:sp>
        <p:nvSpPr>
          <p:cNvPr id="3" name="Content Placeholder 2">
            <a:extLst>
              <a:ext uri="{FF2B5EF4-FFF2-40B4-BE49-F238E27FC236}">
                <a16:creationId xmlns:a16="http://schemas.microsoft.com/office/drawing/2014/main" id="{01FD417D-97FA-4A86-BEBC-CEEC3739285E}"/>
              </a:ext>
            </a:extLst>
          </p:cNvPr>
          <p:cNvSpPr>
            <a:spLocks noGrp="1"/>
          </p:cNvSpPr>
          <p:nvPr>
            <p:ph idx="1"/>
          </p:nvPr>
        </p:nvSpPr>
        <p:spPr>
          <a:xfrm>
            <a:off x="1089211" y="1794094"/>
            <a:ext cx="10031507" cy="4351338"/>
          </a:xfrm>
        </p:spPr>
        <p:txBody>
          <a:bodyPr>
            <a:normAutofit fontScale="85000" lnSpcReduction="20000"/>
          </a:bodyPr>
          <a:lstStyle/>
          <a:p>
            <a:pPr marL="0" indent="0">
              <a:lnSpc>
                <a:spcPct val="120000"/>
              </a:lnSpc>
              <a:spcBef>
                <a:spcPts val="0"/>
              </a:spcBef>
              <a:spcAft>
                <a:spcPts val="600"/>
              </a:spcAft>
              <a:buNone/>
            </a:pPr>
            <a:r>
              <a:rPr lang="en-US" dirty="0"/>
              <a:t>The TEDF authorizes funds to Minnesota’s taconite producers for:</a:t>
            </a:r>
          </a:p>
          <a:p>
            <a:pPr marL="461963" indent="-230188">
              <a:lnSpc>
                <a:spcPct val="120000"/>
              </a:lnSpc>
              <a:spcBef>
                <a:spcPts val="0"/>
              </a:spcBef>
              <a:spcAft>
                <a:spcPts val="600"/>
              </a:spcAft>
            </a:pPr>
            <a:r>
              <a:rPr lang="en-US" dirty="0"/>
              <a:t>Workforce development.</a:t>
            </a:r>
          </a:p>
          <a:p>
            <a:pPr marL="461963" indent="-230188">
              <a:lnSpc>
                <a:spcPct val="120000"/>
              </a:lnSpc>
              <a:spcBef>
                <a:spcPts val="0"/>
              </a:spcBef>
              <a:spcAft>
                <a:spcPts val="600"/>
              </a:spcAft>
            </a:pPr>
            <a:r>
              <a:rPr lang="en-US" dirty="0"/>
              <a:t>Concurrent reclamation.</a:t>
            </a:r>
          </a:p>
          <a:p>
            <a:pPr marL="461963" indent="-230188">
              <a:lnSpc>
                <a:spcPct val="120000"/>
              </a:lnSpc>
              <a:spcBef>
                <a:spcPts val="0"/>
              </a:spcBef>
              <a:spcAft>
                <a:spcPts val="600"/>
              </a:spcAft>
            </a:pPr>
            <a:r>
              <a:rPr lang="en-US" dirty="0"/>
              <a:t>Plant and stationary mining equipment.</a:t>
            </a:r>
          </a:p>
          <a:p>
            <a:pPr marL="461963" indent="-230188">
              <a:lnSpc>
                <a:spcPct val="120000"/>
              </a:lnSpc>
              <a:spcBef>
                <a:spcPts val="0"/>
              </a:spcBef>
              <a:spcAft>
                <a:spcPts val="600"/>
              </a:spcAft>
            </a:pPr>
            <a:r>
              <a:rPr lang="en-US" dirty="0"/>
              <a:t>Facilities for the producer.</a:t>
            </a:r>
          </a:p>
          <a:p>
            <a:pPr marL="461963" indent="-230188">
              <a:lnSpc>
                <a:spcPct val="120000"/>
              </a:lnSpc>
              <a:spcBef>
                <a:spcPts val="0"/>
              </a:spcBef>
              <a:spcAft>
                <a:spcPts val="600"/>
              </a:spcAft>
            </a:pPr>
            <a:r>
              <a:rPr lang="en-US" dirty="0"/>
              <a:t>Research and development in Minnesota on new mining, taconite, iron or steel production technology.</a:t>
            </a:r>
          </a:p>
          <a:p>
            <a:pPr marL="231775" indent="0">
              <a:lnSpc>
                <a:spcPct val="120000"/>
              </a:lnSpc>
              <a:spcBef>
                <a:spcPts val="0"/>
              </a:spcBef>
              <a:spcAft>
                <a:spcPts val="600"/>
              </a:spcAft>
              <a:buNone/>
            </a:pPr>
            <a:r>
              <a:rPr lang="en-US" sz="1400" dirty="0"/>
              <a:t>Minnesota Statute 298.227</a:t>
            </a:r>
          </a:p>
          <a:p>
            <a:pPr marL="0" indent="0">
              <a:lnSpc>
                <a:spcPct val="120000"/>
              </a:lnSpc>
              <a:spcBef>
                <a:spcPts val="0"/>
              </a:spcBef>
              <a:spcAft>
                <a:spcPts val="600"/>
              </a:spcAft>
              <a:buNone/>
            </a:pPr>
            <a:endParaRPr lang="en-US" dirty="0"/>
          </a:p>
          <a:p>
            <a:pPr marL="0" indent="0">
              <a:lnSpc>
                <a:spcPct val="120000"/>
              </a:lnSpc>
              <a:spcBef>
                <a:spcPts val="0"/>
              </a:spcBef>
              <a:spcAft>
                <a:spcPts val="600"/>
              </a:spcAft>
              <a:buNone/>
            </a:pPr>
            <a:r>
              <a:rPr lang="en-US" b="1" dirty="0"/>
              <a:t>TEDF Rebate: $8,620,416</a:t>
            </a:r>
          </a:p>
          <a:p>
            <a:pPr marL="0" indent="0">
              <a:lnSpc>
                <a:spcPct val="120000"/>
              </a:lnSpc>
              <a:spcBef>
                <a:spcPts val="0"/>
              </a:spcBef>
              <a:spcAft>
                <a:spcPts val="600"/>
              </a:spcAft>
              <a:buNone/>
            </a:pPr>
            <a:r>
              <a:rPr lang="en-US" b="1" dirty="0"/>
              <a:t>Total Project Investment: $21,397,000</a:t>
            </a:r>
          </a:p>
          <a:p>
            <a:pPr marL="231775" indent="0">
              <a:spcBef>
                <a:spcPts val="0"/>
              </a:spcBef>
              <a:spcAft>
                <a:spcPts val="0"/>
              </a:spcAft>
              <a:buNone/>
            </a:pPr>
            <a:endParaRPr lang="en-US" dirty="0"/>
          </a:p>
          <a:p>
            <a:endParaRPr lang="en-US" dirty="0"/>
          </a:p>
        </p:txBody>
      </p:sp>
    </p:spTree>
    <p:extLst>
      <p:ext uri="{BB962C8B-B14F-4D97-AF65-F5344CB8AC3E}">
        <p14:creationId xmlns:p14="http://schemas.microsoft.com/office/powerpoint/2010/main" val="42840163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8F4DAA-F521-4DB6-B222-0C9315221014}"/>
              </a:ext>
            </a:extLst>
          </p:cNvPr>
          <p:cNvSpPr>
            <a:spLocks noGrp="1"/>
          </p:cNvSpPr>
          <p:nvPr>
            <p:ph type="title"/>
          </p:nvPr>
        </p:nvSpPr>
        <p:spPr/>
        <p:txBody>
          <a:bodyPr/>
          <a:lstStyle/>
          <a:p>
            <a:pPr algn="l"/>
            <a:r>
              <a:rPr lang="en-US" b="1" dirty="0"/>
              <a:t>Hibbing Taconite</a:t>
            </a:r>
          </a:p>
        </p:txBody>
      </p:sp>
      <p:sp>
        <p:nvSpPr>
          <p:cNvPr id="5" name="Content Placeholder 4">
            <a:extLst>
              <a:ext uri="{FF2B5EF4-FFF2-40B4-BE49-F238E27FC236}">
                <a16:creationId xmlns:a16="http://schemas.microsoft.com/office/drawing/2014/main" id="{1C2770B0-7E11-41D7-820B-86228D68B873}"/>
              </a:ext>
            </a:extLst>
          </p:cNvPr>
          <p:cNvSpPr>
            <a:spLocks noGrp="1"/>
          </p:cNvSpPr>
          <p:nvPr>
            <p:ph sz="quarter" idx="10"/>
          </p:nvPr>
        </p:nvSpPr>
        <p:spPr/>
        <p:txBody>
          <a:bodyPr>
            <a:normAutofit/>
          </a:bodyPr>
          <a:lstStyle/>
          <a:p>
            <a:pPr marL="0" indent="0">
              <a:spcBef>
                <a:spcPts val="0"/>
              </a:spcBef>
              <a:spcAft>
                <a:spcPts val="0"/>
              </a:spcAft>
              <a:buNone/>
            </a:pPr>
            <a:r>
              <a:rPr lang="en-US" b="1" dirty="0"/>
              <a:t>TEDF Rebate: $1,549,876	</a:t>
            </a:r>
          </a:p>
          <a:p>
            <a:pPr marL="0" indent="0">
              <a:spcBef>
                <a:spcPts val="0"/>
              </a:spcBef>
              <a:spcAft>
                <a:spcPts val="0"/>
              </a:spcAft>
              <a:buNone/>
            </a:pPr>
            <a:endParaRPr lang="en-US" b="1" dirty="0"/>
          </a:p>
          <a:p>
            <a:pPr marL="0" indent="0">
              <a:spcBef>
                <a:spcPts val="0"/>
              </a:spcBef>
              <a:spcAft>
                <a:spcPts val="0"/>
              </a:spcAft>
              <a:buNone/>
            </a:pPr>
            <a:r>
              <a:rPr lang="en-US" b="1" dirty="0"/>
              <a:t>Total Project Investment: $3,200,000</a:t>
            </a:r>
          </a:p>
          <a:p>
            <a:pPr marL="0" indent="0">
              <a:spcBef>
                <a:spcPts val="0"/>
              </a:spcBef>
              <a:spcAft>
                <a:spcPts val="0"/>
              </a:spcAft>
              <a:buNone/>
            </a:pPr>
            <a:endParaRPr lang="en-US" b="1" dirty="0"/>
          </a:p>
          <a:p>
            <a:pPr marL="0" indent="0">
              <a:spcBef>
                <a:spcPts val="0"/>
              </a:spcBef>
              <a:spcAft>
                <a:spcPts val="0"/>
              </a:spcAft>
              <a:buNone/>
            </a:pPr>
            <a:r>
              <a:rPr lang="en-US" b="1" dirty="0"/>
              <a:t>Project: Tailings Basin Buttressing</a:t>
            </a:r>
            <a:endParaRPr lang="en-US" dirty="0"/>
          </a:p>
        </p:txBody>
      </p:sp>
      <p:pic>
        <p:nvPicPr>
          <p:cNvPr id="6" name="Picture Placeholder 5">
            <a:extLst>
              <a:ext uri="{FF2B5EF4-FFF2-40B4-BE49-F238E27FC236}">
                <a16:creationId xmlns:a16="http://schemas.microsoft.com/office/drawing/2014/main" id="{B7051DBA-B9A5-45EC-A694-43FE438670AA}"/>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19322" r="19322"/>
          <a:stretch>
            <a:fillRect/>
          </a:stretch>
        </p:blipFill>
        <p:spPr>
          <a:xfrm>
            <a:off x="7243763" y="1366838"/>
            <a:ext cx="4538662" cy="4538662"/>
          </a:xfrm>
        </p:spPr>
      </p:pic>
    </p:spTree>
    <p:extLst>
      <p:ext uri="{BB962C8B-B14F-4D97-AF65-F5344CB8AC3E}">
        <p14:creationId xmlns:p14="http://schemas.microsoft.com/office/powerpoint/2010/main" val="7647876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8F4DAA-F521-4DB6-B222-0C9315221014}"/>
              </a:ext>
            </a:extLst>
          </p:cNvPr>
          <p:cNvSpPr>
            <a:spLocks noGrp="1"/>
          </p:cNvSpPr>
          <p:nvPr>
            <p:ph type="title"/>
          </p:nvPr>
        </p:nvSpPr>
        <p:spPr/>
        <p:txBody>
          <a:bodyPr/>
          <a:lstStyle/>
          <a:p>
            <a:pPr algn="l"/>
            <a:r>
              <a:rPr lang="en-US" b="1" dirty="0"/>
              <a:t>Minorca</a:t>
            </a:r>
          </a:p>
        </p:txBody>
      </p:sp>
      <p:sp>
        <p:nvSpPr>
          <p:cNvPr id="5" name="Content Placeholder 4">
            <a:extLst>
              <a:ext uri="{FF2B5EF4-FFF2-40B4-BE49-F238E27FC236}">
                <a16:creationId xmlns:a16="http://schemas.microsoft.com/office/drawing/2014/main" id="{1C2770B0-7E11-41D7-820B-86228D68B873}"/>
              </a:ext>
            </a:extLst>
          </p:cNvPr>
          <p:cNvSpPr>
            <a:spLocks noGrp="1"/>
          </p:cNvSpPr>
          <p:nvPr>
            <p:ph sz="quarter" idx="10"/>
          </p:nvPr>
        </p:nvSpPr>
        <p:spPr/>
        <p:txBody>
          <a:bodyPr>
            <a:normAutofit/>
          </a:bodyPr>
          <a:lstStyle/>
          <a:p>
            <a:pPr marL="0" indent="0">
              <a:spcBef>
                <a:spcPts val="0"/>
              </a:spcBef>
              <a:spcAft>
                <a:spcPts val="0"/>
              </a:spcAft>
              <a:buNone/>
            </a:pPr>
            <a:r>
              <a:rPr lang="en-US" b="1" dirty="0"/>
              <a:t>TEDF Rebate: $695,929	</a:t>
            </a:r>
          </a:p>
          <a:p>
            <a:pPr marL="0" indent="0">
              <a:spcBef>
                <a:spcPts val="0"/>
              </a:spcBef>
              <a:spcAft>
                <a:spcPts val="0"/>
              </a:spcAft>
              <a:buNone/>
            </a:pPr>
            <a:endParaRPr lang="en-US" b="1" dirty="0"/>
          </a:p>
          <a:p>
            <a:pPr marL="0" indent="0">
              <a:spcBef>
                <a:spcPts val="0"/>
              </a:spcBef>
              <a:spcAft>
                <a:spcPts val="0"/>
              </a:spcAft>
              <a:buNone/>
            </a:pPr>
            <a:r>
              <a:rPr lang="en-US" b="1" dirty="0"/>
              <a:t>Total Project Investment: $3,200,000</a:t>
            </a:r>
          </a:p>
          <a:p>
            <a:pPr marL="0" indent="0">
              <a:spcBef>
                <a:spcPts val="0"/>
              </a:spcBef>
              <a:spcAft>
                <a:spcPts val="0"/>
              </a:spcAft>
              <a:buNone/>
            </a:pPr>
            <a:endParaRPr lang="en-US" b="1" dirty="0"/>
          </a:p>
          <a:p>
            <a:pPr marL="0" indent="0">
              <a:spcBef>
                <a:spcPts val="0"/>
              </a:spcBef>
              <a:spcAft>
                <a:spcPts val="0"/>
              </a:spcAft>
              <a:buNone/>
            </a:pPr>
            <a:r>
              <a:rPr lang="en-US" b="1" dirty="0"/>
              <a:t>Project: Fines Crushing Clean Up System </a:t>
            </a:r>
            <a:endParaRPr lang="en-US" dirty="0"/>
          </a:p>
        </p:txBody>
      </p:sp>
      <p:pic>
        <p:nvPicPr>
          <p:cNvPr id="10" name="Picture Placeholder 9">
            <a:extLst>
              <a:ext uri="{FF2B5EF4-FFF2-40B4-BE49-F238E27FC236}">
                <a16:creationId xmlns:a16="http://schemas.microsoft.com/office/drawing/2014/main" id="{58B860BA-0A79-404F-8067-364337A15030}"/>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tretch>
            <a:fillRect/>
          </a:stretch>
        </p:blipFill>
        <p:spPr>
          <a:xfrm>
            <a:off x="6509202" y="1366345"/>
            <a:ext cx="5418294" cy="4334636"/>
          </a:xfrm>
        </p:spPr>
      </p:pic>
    </p:spTree>
    <p:extLst>
      <p:ext uri="{BB962C8B-B14F-4D97-AF65-F5344CB8AC3E}">
        <p14:creationId xmlns:p14="http://schemas.microsoft.com/office/powerpoint/2010/main" val="276611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8F4DAA-F521-4DB6-B222-0C9315221014}"/>
              </a:ext>
            </a:extLst>
          </p:cNvPr>
          <p:cNvSpPr>
            <a:spLocks noGrp="1"/>
          </p:cNvSpPr>
          <p:nvPr>
            <p:ph type="title"/>
          </p:nvPr>
        </p:nvSpPr>
        <p:spPr/>
        <p:txBody>
          <a:bodyPr/>
          <a:lstStyle/>
          <a:p>
            <a:pPr algn="l"/>
            <a:r>
              <a:rPr lang="en-US" b="1" dirty="0"/>
              <a:t>Northshore</a:t>
            </a:r>
          </a:p>
        </p:txBody>
      </p:sp>
      <p:sp>
        <p:nvSpPr>
          <p:cNvPr id="5" name="Content Placeholder 4">
            <a:extLst>
              <a:ext uri="{FF2B5EF4-FFF2-40B4-BE49-F238E27FC236}">
                <a16:creationId xmlns:a16="http://schemas.microsoft.com/office/drawing/2014/main" id="{1C2770B0-7E11-41D7-820B-86228D68B873}"/>
              </a:ext>
            </a:extLst>
          </p:cNvPr>
          <p:cNvSpPr>
            <a:spLocks noGrp="1"/>
          </p:cNvSpPr>
          <p:nvPr>
            <p:ph sz="quarter" idx="10"/>
          </p:nvPr>
        </p:nvSpPr>
        <p:spPr/>
        <p:txBody>
          <a:bodyPr>
            <a:normAutofit/>
          </a:bodyPr>
          <a:lstStyle/>
          <a:p>
            <a:pPr marL="0" indent="0">
              <a:spcBef>
                <a:spcPts val="0"/>
              </a:spcBef>
              <a:spcAft>
                <a:spcPts val="0"/>
              </a:spcAft>
              <a:buNone/>
            </a:pPr>
            <a:r>
              <a:rPr lang="en-US" b="1" dirty="0"/>
              <a:t>TEDF Rebate: $898,413	</a:t>
            </a:r>
          </a:p>
          <a:p>
            <a:pPr marL="0" indent="0">
              <a:spcBef>
                <a:spcPts val="0"/>
              </a:spcBef>
              <a:spcAft>
                <a:spcPts val="0"/>
              </a:spcAft>
              <a:buNone/>
            </a:pPr>
            <a:endParaRPr lang="en-US" b="1" dirty="0"/>
          </a:p>
          <a:p>
            <a:pPr marL="0" indent="0">
              <a:spcBef>
                <a:spcPts val="0"/>
              </a:spcBef>
              <a:spcAft>
                <a:spcPts val="0"/>
              </a:spcAft>
              <a:buNone/>
            </a:pPr>
            <a:r>
              <a:rPr lang="en-US" b="1" dirty="0"/>
              <a:t>Total Project Investment: $1,997,000</a:t>
            </a:r>
          </a:p>
          <a:p>
            <a:pPr marL="0" indent="0">
              <a:spcBef>
                <a:spcPts val="0"/>
              </a:spcBef>
              <a:spcAft>
                <a:spcPts val="0"/>
              </a:spcAft>
              <a:buNone/>
            </a:pPr>
            <a:endParaRPr lang="en-US" b="1" dirty="0"/>
          </a:p>
          <a:p>
            <a:pPr marL="0" indent="0">
              <a:spcBef>
                <a:spcPts val="0"/>
              </a:spcBef>
              <a:spcAft>
                <a:spcPts val="0"/>
              </a:spcAft>
              <a:buNone/>
            </a:pPr>
            <a:r>
              <a:rPr lang="en-US" b="1" dirty="0"/>
              <a:t>Project: Pellet Plant Dust Collection Upgrade</a:t>
            </a:r>
          </a:p>
          <a:p>
            <a:pPr marL="0" indent="0">
              <a:spcBef>
                <a:spcPts val="0"/>
              </a:spcBef>
              <a:spcAft>
                <a:spcPts val="0"/>
              </a:spcAft>
              <a:buNone/>
            </a:pPr>
            <a:endParaRPr lang="en-US" b="1" dirty="0"/>
          </a:p>
        </p:txBody>
      </p:sp>
    </p:spTree>
    <p:extLst>
      <p:ext uri="{BB962C8B-B14F-4D97-AF65-F5344CB8AC3E}">
        <p14:creationId xmlns:p14="http://schemas.microsoft.com/office/powerpoint/2010/main" val="36663365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8F4DAA-F521-4DB6-B222-0C9315221014}"/>
              </a:ext>
            </a:extLst>
          </p:cNvPr>
          <p:cNvSpPr>
            <a:spLocks noGrp="1"/>
          </p:cNvSpPr>
          <p:nvPr>
            <p:ph type="title"/>
          </p:nvPr>
        </p:nvSpPr>
        <p:spPr/>
        <p:txBody>
          <a:bodyPr/>
          <a:lstStyle/>
          <a:p>
            <a:pPr algn="l"/>
            <a:r>
              <a:rPr lang="en-US" b="1" dirty="0"/>
              <a:t>USS </a:t>
            </a:r>
            <a:r>
              <a:rPr lang="en-US" b="1" dirty="0" err="1"/>
              <a:t>Keetac</a:t>
            </a:r>
            <a:endParaRPr lang="en-US" b="1" dirty="0"/>
          </a:p>
        </p:txBody>
      </p:sp>
      <p:sp>
        <p:nvSpPr>
          <p:cNvPr id="5" name="Content Placeholder 4">
            <a:extLst>
              <a:ext uri="{FF2B5EF4-FFF2-40B4-BE49-F238E27FC236}">
                <a16:creationId xmlns:a16="http://schemas.microsoft.com/office/drawing/2014/main" id="{1C2770B0-7E11-41D7-820B-86228D68B873}"/>
              </a:ext>
            </a:extLst>
          </p:cNvPr>
          <p:cNvSpPr>
            <a:spLocks noGrp="1"/>
          </p:cNvSpPr>
          <p:nvPr>
            <p:ph sz="quarter" idx="10"/>
          </p:nvPr>
        </p:nvSpPr>
        <p:spPr/>
        <p:txBody>
          <a:bodyPr>
            <a:normAutofit/>
          </a:bodyPr>
          <a:lstStyle/>
          <a:p>
            <a:pPr marL="0" indent="0">
              <a:spcBef>
                <a:spcPts val="0"/>
              </a:spcBef>
              <a:spcAft>
                <a:spcPts val="0"/>
              </a:spcAft>
              <a:buNone/>
            </a:pPr>
            <a:r>
              <a:rPr lang="en-US" b="1" dirty="0"/>
              <a:t>TEDF Rebate: $1,076,262	</a:t>
            </a:r>
          </a:p>
          <a:p>
            <a:pPr marL="0" indent="0">
              <a:spcBef>
                <a:spcPts val="0"/>
              </a:spcBef>
              <a:spcAft>
                <a:spcPts val="0"/>
              </a:spcAft>
              <a:buNone/>
            </a:pPr>
            <a:endParaRPr lang="en-US" b="1" dirty="0"/>
          </a:p>
          <a:p>
            <a:pPr marL="0" indent="0">
              <a:spcBef>
                <a:spcPts val="0"/>
              </a:spcBef>
              <a:spcAft>
                <a:spcPts val="0"/>
              </a:spcAft>
              <a:buNone/>
            </a:pPr>
            <a:r>
              <a:rPr lang="en-US" b="1" dirty="0"/>
              <a:t>Total Project Investment: $2,500,000</a:t>
            </a:r>
          </a:p>
          <a:p>
            <a:pPr marL="0" indent="0">
              <a:spcBef>
                <a:spcPts val="0"/>
              </a:spcBef>
              <a:spcAft>
                <a:spcPts val="0"/>
              </a:spcAft>
              <a:buNone/>
            </a:pPr>
            <a:endParaRPr lang="en-US" b="1" dirty="0"/>
          </a:p>
          <a:p>
            <a:pPr marL="0" indent="0">
              <a:spcBef>
                <a:spcPts val="0"/>
              </a:spcBef>
              <a:spcAft>
                <a:spcPts val="0"/>
              </a:spcAft>
              <a:buNone/>
            </a:pPr>
            <a:r>
              <a:rPr lang="en-US" b="1" dirty="0"/>
              <a:t>Project: </a:t>
            </a:r>
            <a:r>
              <a:rPr lang="en-US" b="1" dirty="0" err="1"/>
              <a:t>Keetac</a:t>
            </a:r>
            <a:r>
              <a:rPr lang="en-US" b="1" dirty="0"/>
              <a:t> DR Grade Pellets</a:t>
            </a:r>
            <a:endParaRPr lang="en-US" dirty="0"/>
          </a:p>
        </p:txBody>
      </p:sp>
      <p:pic>
        <p:nvPicPr>
          <p:cNvPr id="12" name="Picture Placeholder 11">
            <a:extLst>
              <a:ext uri="{FF2B5EF4-FFF2-40B4-BE49-F238E27FC236}">
                <a16:creationId xmlns:a16="http://schemas.microsoft.com/office/drawing/2014/main" id="{F25E53E0-F516-42B4-8EF1-F596E2666504}"/>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2500" r="12500"/>
          <a:stretch>
            <a:fillRect/>
          </a:stretch>
        </p:blipFill>
        <p:spPr>
          <a:xfrm>
            <a:off x="7306326" y="1366345"/>
            <a:ext cx="4538434" cy="4538434"/>
          </a:xfrm>
        </p:spPr>
      </p:pic>
    </p:spTree>
    <p:extLst>
      <p:ext uri="{BB962C8B-B14F-4D97-AF65-F5344CB8AC3E}">
        <p14:creationId xmlns:p14="http://schemas.microsoft.com/office/powerpoint/2010/main" val="2517163175"/>
      </p:ext>
    </p:extLst>
  </p:cSld>
  <p:clrMapOvr>
    <a:masterClrMapping/>
  </p:clrMapOvr>
</p:sld>
</file>

<file path=ppt/theme/theme1.xml><?xml version="1.0" encoding="utf-8"?>
<a:theme xmlns:a="http://schemas.openxmlformats.org/drawingml/2006/main" name="MN.IT">
  <a:themeElements>
    <a:clrScheme name="Minnesota Brand Colors">
      <a:dk1>
        <a:srgbClr val="003865"/>
      </a:dk1>
      <a:lt1>
        <a:srgbClr val="FFFFFF"/>
      </a:lt1>
      <a:dk2>
        <a:srgbClr val="000000"/>
      </a:dk2>
      <a:lt2>
        <a:srgbClr val="DDDDDA"/>
      </a:lt2>
      <a:accent1>
        <a:srgbClr val="003865"/>
      </a:accent1>
      <a:accent2>
        <a:srgbClr val="78BE21"/>
      </a:accent2>
      <a:accent3>
        <a:srgbClr val="008EAA"/>
      </a:accent3>
      <a:accent4>
        <a:srgbClr val="8D3F2B"/>
      </a:accent4>
      <a:accent5>
        <a:srgbClr val="0D5257"/>
      </a:accent5>
      <a:accent6>
        <a:srgbClr val="5D295F"/>
      </a:accent6>
      <a:hlink>
        <a:srgbClr val="0563C1"/>
      </a:hlink>
      <a:folHlink>
        <a:srgbClr val="5D295F"/>
      </a:folHlink>
    </a:clrScheme>
    <a:fontScheme name="MN Secondary Fonts">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N.IT" id="{43004C98-5B53-4D58-92B4-D334E886AB92}" vid="{BCC84AB3-760B-4B29-9458-5FA6845EC3C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0DFDE64AAE0974A8908DD3553DDBF03" ma:contentTypeVersion="0" ma:contentTypeDescription="Create a new document." ma:contentTypeScope="" ma:versionID="46a287b4c15f326c72e9d063441dc05c">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2C9447E-F997-462B-B617-BE5B3B6BA1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02617A5B-38EC-4037-96F9-B81D9FB1B3A7}">
  <ds:schemaRefs>
    <ds:schemaRef ds:uri="http://schemas.microsoft.com/sharepoint/v3/contenttype/forms"/>
  </ds:schemaRefs>
</ds:datastoreItem>
</file>

<file path=customXml/itemProps3.xml><?xml version="1.0" encoding="utf-8"?>
<ds:datastoreItem xmlns:ds="http://schemas.openxmlformats.org/officeDocument/2006/customXml" ds:itemID="{226A1386-9537-4EA6-B9A3-FB7D154FAC23}">
  <ds:schemaRef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MN.IT</Template>
  <TotalTime>111728</TotalTime>
  <Words>1630</Words>
  <Application>Microsoft Office PowerPoint</Application>
  <PresentationFormat>Widescreen</PresentationFormat>
  <Paragraphs>262</Paragraphs>
  <Slides>36</Slides>
  <Notes>33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Calibri</vt:lpstr>
      <vt:lpstr>NeueHaasGroteskText Std</vt:lpstr>
      <vt:lpstr>Times New Roman</vt:lpstr>
      <vt:lpstr>MN.IT</vt:lpstr>
      <vt:lpstr>Iron Range Resources &amp; Rehabilitation Board Meeting Wednesday, December 6, 2023 2:00 p.m.</vt:lpstr>
      <vt:lpstr>PowerPoint Presentation</vt:lpstr>
      <vt:lpstr>PowerPoint Presentation</vt:lpstr>
      <vt:lpstr> FY23 TACONITE ECONOMIC DEVELOPMENT FUND (TEDF) PROJECTS   Linda Johnson Property Development - Mining (218)274-7007 Linda.L.Johnson@state.mn.us</vt:lpstr>
      <vt:lpstr>FY23 TEDF Projects</vt:lpstr>
      <vt:lpstr>Hibbing Taconite</vt:lpstr>
      <vt:lpstr>Minorca</vt:lpstr>
      <vt:lpstr>Northshore</vt:lpstr>
      <vt:lpstr>USS Keetac</vt:lpstr>
      <vt:lpstr>USS Minntac</vt:lpstr>
      <vt:lpstr>United Taconite</vt:lpstr>
      <vt:lpstr>TEDF Projects</vt:lpstr>
      <vt:lpstr>PowerPoint Presentation</vt:lpstr>
      <vt:lpstr>Broadband, Development &amp; Community  Infrastructure Projects</vt:lpstr>
      <vt:lpstr>Broadband Infrastructure Projects</vt:lpstr>
      <vt:lpstr>Chisholm-Hibbing Airport</vt:lpstr>
      <vt:lpstr>City of Virginia</vt:lpstr>
      <vt:lpstr>Community Infrastructure Projects</vt:lpstr>
      <vt:lpstr>Community Infrastructure Projects</vt:lpstr>
      <vt:lpstr>Broadband, Development &amp; Community Infrastructure Projects</vt:lpstr>
      <vt:lpstr> REGIONAL TRAILS PROJECTS   Jim Plummer Economic Development Coordinator (218)274-7006 Jim.Plummer@state.mn.us </vt:lpstr>
      <vt:lpstr>Regional Trails Projects</vt:lpstr>
      <vt:lpstr>Regional Trails Projects</vt:lpstr>
      <vt:lpstr>Regional Trails Projects</vt:lpstr>
      <vt:lpstr>Regional Trails Projects</vt:lpstr>
      <vt:lpstr> IRON RANGE SCHOOL COLLABORATION ACCOUNT   Roy Smith   Whitney Ridlon   Director of Talent Development   Community Development Director (218)735-3039   (218)735-3004 Roy.Smith@state.mn.us   Whitney.Ridlon@state.mn.us </vt:lpstr>
      <vt:lpstr>Iron Range School Collaboration and  Cooperatively Operated School Account</vt:lpstr>
      <vt:lpstr>Iron Range School Collaboration and  Cooperatively Operated School Account</vt:lpstr>
      <vt:lpstr> GIANTS RIDGE RECREATION AREA TAX   Linda Johnson Property Development - Mining (218)274-7007 Linda.L.Johnson@state.mn.us</vt:lpstr>
      <vt:lpstr>Giants Ridge Recreation Area Tax</vt:lpstr>
      <vt:lpstr> OTHER City of Aurora Industrial Site   Matt Sjoberg    Janelle Greschner   Executive Director of Development    Director of Business Recruitment  (218)735-3037    (218)735-3029 Matt.Sjoberg@state.mn.us      Janelle.Greschner@state.mn.us </vt:lpstr>
      <vt:lpstr>City of Aurora Industrial Site</vt:lpstr>
      <vt:lpstr>PowerPoint Presentation</vt:lpstr>
      <vt:lpstr>PowerPoint Presentation</vt:lpstr>
      <vt:lpstr>PowerPoint Presentation</vt:lpstr>
      <vt:lpstr>Thank you!  Commissioner Ida Rukavina (218)735-3023 Ida.Rukavina@state.mn.us</vt:lpstr>
    </vt:vector>
  </TitlesOfParts>
  <Company>State of Minnesota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State of Minnesota Sample PowerPoint Template</dc:title>
  <dc:subject>PowerPoint Template</dc:subject>
  <dc:creator>MN.IT Services Communications</dc:creator>
  <cp:keywords>PowerPoint, Template</cp:keywords>
  <dc:description>Version 1.1, Released 8-2016</dc:description>
  <cp:lastModifiedBy>Kochevar, Sheryl (IRR)</cp:lastModifiedBy>
  <cp:revision>1303</cp:revision>
  <cp:lastPrinted>2023-08-01T15:38:55Z</cp:lastPrinted>
  <dcterms:created xsi:type="dcterms:W3CDTF">2016-01-06T16:54:03Z</dcterms:created>
  <dcterms:modified xsi:type="dcterms:W3CDTF">2023-12-07T17:17:09Z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0x01010090DFDE64AAE0974A8908DD3553DDBF03</vt:lpwstr>
  </property>
</Properties>
</file>