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 id="2147483820" r:id="rId5"/>
  </p:sldMasterIdLst>
  <p:notesMasterIdLst>
    <p:notesMasterId r:id="rId29"/>
  </p:notesMasterIdLst>
  <p:handoutMasterIdLst>
    <p:handoutMasterId r:id="rId30"/>
  </p:handoutMasterIdLst>
  <p:sldIdLst>
    <p:sldId id="620" r:id="rId6"/>
    <p:sldId id="638" r:id="rId7"/>
    <p:sldId id="947" r:id="rId8"/>
    <p:sldId id="891" r:id="rId9"/>
    <p:sldId id="927" r:id="rId10"/>
    <p:sldId id="959" r:id="rId11"/>
    <p:sldId id="967" r:id="rId12"/>
    <p:sldId id="893" r:id="rId13"/>
    <p:sldId id="951" r:id="rId14"/>
    <p:sldId id="960" r:id="rId15"/>
    <p:sldId id="961" r:id="rId16"/>
    <p:sldId id="950" r:id="rId17"/>
    <p:sldId id="958" r:id="rId18"/>
    <p:sldId id="953" r:id="rId19"/>
    <p:sldId id="942" r:id="rId20"/>
    <p:sldId id="963" r:id="rId21"/>
    <p:sldId id="962" r:id="rId22"/>
    <p:sldId id="966" r:id="rId23"/>
    <p:sldId id="938" r:id="rId24"/>
    <p:sldId id="940" r:id="rId25"/>
    <p:sldId id="964" r:id="rId26"/>
    <p:sldId id="968" r:id="rId27"/>
    <p:sldId id="480" r:id="rId28"/>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000000"/>
    <a:srgbClr val="00A3E2"/>
    <a:srgbClr val="B20738"/>
    <a:srgbClr val="003865"/>
    <a:srgbClr val="F5F5F5"/>
    <a:srgbClr val="E8E8E8"/>
    <a:srgbClr val="0D0D0D"/>
    <a:srgbClr val="383838"/>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91476" autoAdjust="0"/>
  </p:normalViewPr>
  <p:slideViewPr>
    <p:cSldViewPr snapToGrid="0">
      <p:cViewPr varScale="1">
        <p:scale>
          <a:sx n="112" d="100"/>
          <a:sy n="112" d="100"/>
        </p:scale>
        <p:origin x="126" y="234"/>
      </p:cViewPr>
      <p:guideLst>
        <p:guide orient="horz" pos="2160"/>
        <p:guide pos="3840"/>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2"/>
          </a:xfrm>
          <a:prstGeom prst="rect">
            <a:avLst/>
          </a:prstGeom>
        </p:spPr>
        <p:txBody>
          <a:bodyPr vert="horz" lIns="93353" tIns="46677" rIns="93353" bIns="46677"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9931" y="0"/>
            <a:ext cx="3044719" cy="467232"/>
          </a:xfrm>
          <a:prstGeom prst="rect">
            <a:avLst/>
          </a:prstGeom>
        </p:spPr>
        <p:txBody>
          <a:bodyPr vert="horz" lIns="93353" tIns="46677" rIns="93353" bIns="46677" rtlCol="0"/>
          <a:lstStyle>
            <a:lvl1pPr algn="r">
              <a:defRPr sz="1200"/>
            </a:lvl1pPr>
          </a:lstStyle>
          <a:p>
            <a:fld id="{F2A04DE5-F1A9-4D45-BF54-BEFDBA739CA2}" type="datetimeFigureOut">
              <a:rPr lang="en-US" smtClean="0">
                <a:latin typeface="NeueHaasGroteskText Std" panose="020B0504020202020204" pitchFamily="34" charset="0"/>
              </a:rPr>
              <a:t>9/25/2025</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45046"/>
            <a:ext cx="3044719" cy="467231"/>
          </a:xfrm>
          <a:prstGeom prst="rect">
            <a:avLst/>
          </a:prstGeom>
        </p:spPr>
        <p:txBody>
          <a:bodyPr vert="horz" lIns="93353" tIns="46677" rIns="93353" bIns="46677"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9931" y="8845046"/>
            <a:ext cx="3044719" cy="467231"/>
          </a:xfrm>
          <a:prstGeom prst="rect">
            <a:avLst/>
          </a:prstGeom>
        </p:spPr>
        <p:txBody>
          <a:bodyPr vert="horz" lIns="93353" tIns="46677" rIns="93353" bIns="46677"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2"/>
          </a:xfrm>
          <a:prstGeom prst="rect">
            <a:avLst/>
          </a:prstGeom>
        </p:spPr>
        <p:txBody>
          <a:bodyPr vert="horz" lIns="93353" tIns="46677" rIns="93353" bIns="46677"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9931" y="0"/>
            <a:ext cx="3044719" cy="467232"/>
          </a:xfrm>
          <a:prstGeom prst="rect">
            <a:avLst/>
          </a:prstGeom>
        </p:spPr>
        <p:txBody>
          <a:bodyPr vert="horz" lIns="93353" tIns="46677" rIns="93353" bIns="46677" rtlCol="0"/>
          <a:lstStyle>
            <a:lvl1pPr algn="r">
              <a:defRPr sz="1200">
                <a:latin typeface="NeueHaasGroteskText Std" panose="020B0504020202020204" pitchFamily="34" charset="0"/>
              </a:defRPr>
            </a:lvl1pPr>
          </a:lstStyle>
          <a:p>
            <a:fld id="{A50CD39D-89B0-4C68-805A-35C75A7C20C8}" type="datetimeFigureOut">
              <a:rPr lang="en-US" smtClean="0"/>
              <a:pPr/>
              <a:t>9/25/2025</a:t>
            </a:fld>
            <a:endParaRPr lang="en-US" dirty="0"/>
          </a:p>
        </p:txBody>
      </p:sp>
      <p:sp>
        <p:nvSpPr>
          <p:cNvPr id="4" name="Slide Image Placeholder 3"/>
          <p:cNvSpPr>
            <a:spLocks noGrp="1" noRot="1" noChangeAspect="1"/>
          </p:cNvSpPr>
          <p:nvPr>
            <p:ph type="sldImg" idx="2"/>
          </p:nvPr>
        </p:nvSpPr>
        <p:spPr>
          <a:xfrm>
            <a:off x="717550" y="1163638"/>
            <a:ext cx="5591175" cy="3144837"/>
          </a:xfrm>
          <a:prstGeom prst="rect">
            <a:avLst/>
          </a:prstGeom>
          <a:noFill/>
          <a:ln w="12700">
            <a:solidFill>
              <a:prstClr val="black"/>
            </a:solidFill>
          </a:ln>
        </p:spPr>
        <p:txBody>
          <a:bodyPr vert="horz" lIns="93353" tIns="46677" rIns="93353" bIns="46677" rtlCol="0" anchor="ctr"/>
          <a:lstStyle/>
          <a:p>
            <a:endParaRPr lang="en-US" dirty="0"/>
          </a:p>
        </p:txBody>
      </p:sp>
      <p:sp>
        <p:nvSpPr>
          <p:cNvPr id="5" name="Notes Placeholder 4"/>
          <p:cNvSpPr>
            <a:spLocks noGrp="1"/>
          </p:cNvSpPr>
          <p:nvPr>
            <p:ph type="body" sz="quarter" idx="3"/>
          </p:nvPr>
        </p:nvSpPr>
        <p:spPr>
          <a:xfrm>
            <a:off x="702629" y="4481533"/>
            <a:ext cx="5621020" cy="3666709"/>
          </a:xfrm>
          <a:prstGeom prst="rect">
            <a:avLst/>
          </a:prstGeom>
        </p:spPr>
        <p:txBody>
          <a:bodyPr vert="horz" lIns="93353" tIns="46677" rIns="93353" bIns="4667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5046"/>
            <a:ext cx="3044719" cy="467231"/>
          </a:xfrm>
          <a:prstGeom prst="rect">
            <a:avLst/>
          </a:prstGeom>
        </p:spPr>
        <p:txBody>
          <a:bodyPr vert="horz" lIns="93353" tIns="46677" rIns="93353" bIns="46677"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9931" y="8845046"/>
            <a:ext cx="3044719" cy="467231"/>
          </a:xfrm>
          <a:prstGeom prst="rect">
            <a:avLst/>
          </a:prstGeom>
        </p:spPr>
        <p:txBody>
          <a:bodyPr vert="horz" lIns="93353" tIns="46677" rIns="93353" bIns="46677"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5488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768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0054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118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7421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4974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8768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2204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8572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0355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454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252277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0202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1083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868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003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884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6154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1010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6154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2204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333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334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n>
                <a:noFill/>
              </a:ln>
            </a:endParaRPr>
          </a:p>
        </p:txBody>
      </p:sp>
      <p:sp>
        <p:nvSpPr>
          <p:cNvPr id="12" name="Text Placeholder 10"/>
          <p:cNvSpPr>
            <a:spLocks noGrp="1"/>
          </p:cNvSpPr>
          <p:nvPr>
            <p:ph type="body" sz="quarter" idx="14" hasCustomPrompt="1"/>
          </p:nvPr>
        </p:nvSpPr>
        <p:spPr>
          <a:xfrm>
            <a:off x="2802470" y="5644884"/>
            <a:ext cx="6587067" cy="903062"/>
          </a:xfrm>
        </p:spPr>
        <p:txBody>
          <a:bodyPr>
            <a:normAutofit/>
          </a:bodyPr>
          <a:lstStyle>
            <a:lvl1pPr marL="0" indent="0" algn="ctr">
              <a:spcBef>
                <a:spcPts val="0"/>
              </a:spcBef>
              <a:spcAft>
                <a:spcPts val="1001"/>
              </a:spcAft>
              <a:buNone/>
              <a:defRPr sz="1801" baseline="0"/>
            </a:lvl1pPr>
          </a:lstStyle>
          <a:p>
            <a:r>
              <a:rPr lang="en-US" sz="1801" dirty="0" err="1"/>
              <a:t>Firstname</a:t>
            </a:r>
            <a:r>
              <a:rPr lang="en-US" sz="1801" dirty="0"/>
              <a:t> </a:t>
            </a:r>
            <a:r>
              <a:rPr lang="en-US" sz="1801" dirty="0" err="1"/>
              <a:t>Lastname</a:t>
            </a:r>
            <a:r>
              <a:rPr lang="en-US" sz="1801" dirty="0"/>
              <a:t> | Job Title</a:t>
            </a:r>
          </a:p>
          <a:p>
            <a:r>
              <a:rPr lang="en-US" sz="1801" dirty="0"/>
              <a:t>Date</a:t>
            </a:r>
            <a:endParaRPr lang="en-US" dirty="0"/>
          </a:p>
        </p:txBody>
      </p:sp>
      <p:sp>
        <p:nvSpPr>
          <p:cNvPr id="18" name="Date Placeholder 17"/>
          <p:cNvSpPr>
            <a:spLocks noGrp="1"/>
          </p:cNvSpPr>
          <p:nvPr>
            <p:ph type="dt" sz="half" idx="15"/>
          </p:nvPr>
        </p:nvSpPr>
        <p:spPr/>
        <p:txBody>
          <a:bodyPr/>
          <a:lstStyle/>
          <a:p>
            <a:r>
              <a:rPr lang="en-US"/>
              <a:t>9/25/2025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2" y="2609242"/>
            <a:ext cx="5683625" cy="2858714"/>
          </a:xfrm>
          <a:solidFill>
            <a:schemeClr val="tx1">
              <a:alpha val="88000"/>
            </a:schemeClr>
          </a:solidFill>
        </p:spPr>
        <p:txBody>
          <a:bodyPr rIns="274320" anchor="ctr"/>
          <a:lstStyle>
            <a:lvl1pPr marL="685797" indent="-228600">
              <a:lnSpc>
                <a:spcPct val="100000"/>
              </a:lnSpc>
              <a:spcBef>
                <a:spcPts val="0"/>
              </a:spcBef>
              <a:buClr>
                <a:schemeClr val="accent2"/>
              </a:buClr>
              <a:defRPr sz="2500">
                <a:solidFill>
                  <a:schemeClr val="bg1"/>
                </a:solidFill>
              </a:defRPr>
            </a:lvl1pPr>
            <a:lvl2pPr marL="1142995" indent="-228600">
              <a:lnSpc>
                <a:spcPct val="100000"/>
              </a:lnSpc>
              <a:buClr>
                <a:schemeClr val="accent2"/>
              </a:buClr>
              <a:defRPr sz="2100">
                <a:solidFill>
                  <a:schemeClr val="bg1"/>
                </a:solidFill>
              </a:defRPr>
            </a:lvl2pPr>
            <a:lvl3pPr marL="1600193" indent="-228600">
              <a:lnSpc>
                <a:spcPct val="100000"/>
              </a:lnSpc>
              <a:buClr>
                <a:schemeClr val="accent2"/>
              </a:buClr>
              <a:defRPr sz="1700">
                <a:solidFill>
                  <a:schemeClr val="bg1"/>
                </a:solidFill>
              </a:defRPr>
            </a:lvl3pPr>
            <a:lvl4pPr marL="2057391" indent="-228600">
              <a:lnSpc>
                <a:spcPct val="100000"/>
              </a:lnSpc>
              <a:buClr>
                <a:schemeClr val="accent2"/>
              </a:buClr>
              <a:defRPr sz="1700">
                <a:solidFill>
                  <a:schemeClr val="bg1"/>
                </a:solidFill>
              </a:defRPr>
            </a:lvl4pPr>
            <a:lvl5pPr marL="2514588"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9/25/2025</a:t>
            </a:r>
            <a:endParaRPr lang="en-US" dirty="0"/>
          </a:p>
        </p:txBody>
      </p:sp>
      <p:sp>
        <p:nvSpPr>
          <p:cNvPr id="13"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2" y="2609242"/>
            <a:ext cx="5683625" cy="2858714"/>
          </a:xfrm>
          <a:solidFill>
            <a:schemeClr val="tx1">
              <a:alpha val="88000"/>
            </a:schemeClr>
          </a:solidFill>
        </p:spPr>
        <p:txBody>
          <a:bodyPr rIns="274320" anchor="ctr"/>
          <a:lstStyle>
            <a:lvl1pPr marL="685797" indent="-228600">
              <a:lnSpc>
                <a:spcPct val="100000"/>
              </a:lnSpc>
              <a:spcBef>
                <a:spcPts val="0"/>
              </a:spcBef>
              <a:buClr>
                <a:schemeClr val="accent2"/>
              </a:buClr>
              <a:defRPr>
                <a:solidFill>
                  <a:schemeClr val="bg1"/>
                </a:solidFill>
              </a:defRPr>
            </a:lvl1pPr>
            <a:lvl2pPr marL="1142995" indent="-228600">
              <a:lnSpc>
                <a:spcPct val="100000"/>
              </a:lnSpc>
              <a:buClr>
                <a:schemeClr val="accent2"/>
              </a:buClr>
              <a:defRPr>
                <a:solidFill>
                  <a:schemeClr val="bg1"/>
                </a:solidFill>
              </a:defRPr>
            </a:lvl2pPr>
            <a:lvl3pPr marL="1600193" indent="-228600">
              <a:lnSpc>
                <a:spcPct val="100000"/>
              </a:lnSpc>
              <a:buClr>
                <a:schemeClr val="accent2"/>
              </a:buClr>
              <a:defRPr>
                <a:solidFill>
                  <a:schemeClr val="bg1"/>
                </a:solidFill>
              </a:defRPr>
            </a:lvl3pPr>
            <a:lvl4pPr marL="2057391" indent="-228600">
              <a:lnSpc>
                <a:spcPct val="100000"/>
              </a:lnSpc>
              <a:buClr>
                <a:schemeClr val="accent2"/>
              </a:buClr>
              <a:defRPr>
                <a:solidFill>
                  <a:schemeClr val="bg1"/>
                </a:solidFill>
              </a:defRPr>
            </a:lvl4pPr>
            <a:lvl5pPr marL="2514588"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9/25/2025</a:t>
            </a:r>
            <a:endParaRPr lang="en-US" dirty="0"/>
          </a:p>
        </p:txBody>
      </p:sp>
      <p:sp>
        <p:nvSpPr>
          <p:cNvPr id="12"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3"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1" y="6356352"/>
            <a:ext cx="1358590" cy="365125"/>
          </a:xfrm>
        </p:spPr>
        <p:txBody>
          <a:bodyPr/>
          <a:lstStyle/>
          <a:p>
            <a:r>
              <a:rPr lang="en-US"/>
              <a:t>9/25/2025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3"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9/25/2025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3"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9/25/2025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3"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1" y="6356352"/>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a:t>9/25/2025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0" name="Slide Number Placeholder 5"/>
          <p:cNvSpPr>
            <a:spLocks noGrp="1"/>
          </p:cNvSpPr>
          <p:nvPr>
            <p:ph type="sldNum" sz="quarter" idx="4"/>
          </p:nvPr>
        </p:nvSpPr>
        <p:spPr>
          <a:xfrm>
            <a:off x="9891135" y="6356352"/>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3" y="1366346"/>
            <a:ext cx="6234954"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7" y="1364826"/>
            <a:ext cx="4538435"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9/25/2025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3" y="1366346"/>
            <a:ext cx="6234954"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7" y="1364826"/>
            <a:ext cx="4538435"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9/25/2025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3" y="1366346"/>
            <a:ext cx="6234954"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7" y="1364826"/>
            <a:ext cx="4538435"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1" y="6356352"/>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a:t>9/25/2025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0" name="Slide Number Placeholder 5"/>
          <p:cNvSpPr>
            <a:spLocks noGrp="1"/>
          </p:cNvSpPr>
          <p:nvPr>
            <p:ph type="sldNum" sz="quarter" idx="4"/>
          </p:nvPr>
        </p:nvSpPr>
        <p:spPr>
          <a:xfrm>
            <a:off x="9891135" y="6356352"/>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Picture Placeholder 2"/>
          <p:cNvSpPr>
            <a:spLocks noGrp="1"/>
          </p:cNvSpPr>
          <p:nvPr>
            <p:ph type="pic" sz="quarter" idx="13" hasCustomPrompt="1"/>
          </p:nvPr>
        </p:nvSpPr>
        <p:spPr>
          <a:xfrm>
            <a:off x="806334"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7" name="Text Placeholder 3"/>
          <p:cNvSpPr>
            <a:spLocks noGrp="1"/>
          </p:cNvSpPr>
          <p:nvPr>
            <p:ph type="body" sz="quarter" idx="15" hasCustomPrompt="1"/>
          </p:nvPr>
        </p:nvSpPr>
        <p:spPr>
          <a:xfrm>
            <a:off x="581721" y="4345147"/>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7" y="1967574"/>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11" name="Text Placeholder 3"/>
          <p:cNvSpPr>
            <a:spLocks noGrp="1"/>
          </p:cNvSpPr>
          <p:nvPr>
            <p:ph type="body" sz="quarter" idx="17" hasCustomPrompt="1"/>
          </p:nvPr>
        </p:nvSpPr>
        <p:spPr>
          <a:xfrm>
            <a:off x="3421567" y="4345147"/>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1" y="1967574"/>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13" name="Text Placeholder 3"/>
          <p:cNvSpPr>
            <a:spLocks noGrp="1"/>
          </p:cNvSpPr>
          <p:nvPr>
            <p:ph type="body" sz="quarter" idx="19" hasCustomPrompt="1"/>
          </p:nvPr>
        </p:nvSpPr>
        <p:spPr>
          <a:xfrm>
            <a:off x="6261409" y="4345147"/>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5" y="1967574"/>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15" name="Text Placeholder 3"/>
          <p:cNvSpPr>
            <a:spLocks noGrp="1"/>
          </p:cNvSpPr>
          <p:nvPr>
            <p:ph type="body" sz="quarter" idx="21" hasCustomPrompt="1"/>
          </p:nvPr>
        </p:nvSpPr>
        <p:spPr>
          <a:xfrm>
            <a:off x="9101253" y="4341161"/>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r>
              <a:rPr lang="en-US"/>
              <a:t>9/25/2025</a:t>
            </a:r>
            <a:endParaRPr lang="en-US" dirty="0"/>
          </a:p>
        </p:txBody>
      </p:sp>
      <p:sp>
        <p:nvSpPr>
          <p:cNvPr id="1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n>
                <a:noFill/>
              </a:ln>
            </a:endParaRPr>
          </a:p>
        </p:txBody>
      </p:sp>
      <p:sp>
        <p:nvSpPr>
          <p:cNvPr id="12" name="Text Placeholder 10"/>
          <p:cNvSpPr>
            <a:spLocks noGrp="1"/>
          </p:cNvSpPr>
          <p:nvPr>
            <p:ph type="body" sz="quarter" idx="14" hasCustomPrompt="1"/>
          </p:nvPr>
        </p:nvSpPr>
        <p:spPr>
          <a:xfrm>
            <a:off x="2802470" y="5644884"/>
            <a:ext cx="6587067" cy="903062"/>
          </a:xfrm>
        </p:spPr>
        <p:txBody>
          <a:bodyPr>
            <a:normAutofit/>
          </a:bodyPr>
          <a:lstStyle>
            <a:lvl1pPr marL="0" indent="0" algn="ctr">
              <a:spcBef>
                <a:spcPts val="0"/>
              </a:spcBef>
              <a:spcAft>
                <a:spcPts val="1001"/>
              </a:spcAft>
              <a:buNone/>
              <a:defRPr sz="1801" baseline="0"/>
            </a:lvl1pPr>
          </a:lstStyle>
          <a:p>
            <a:r>
              <a:rPr lang="en-US" sz="1801" dirty="0" err="1"/>
              <a:t>Firstname</a:t>
            </a:r>
            <a:r>
              <a:rPr lang="en-US" sz="1801" dirty="0"/>
              <a:t> </a:t>
            </a:r>
            <a:r>
              <a:rPr lang="en-US" sz="1801" dirty="0" err="1"/>
              <a:t>Lastname</a:t>
            </a:r>
            <a:r>
              <a:rPr lang="en-US" sz="1801" dirty="0"/>
              <a:t> | Job Title</a:t>
            </a:r>
          </a:p>
          <a:p>
            <a:r>
              <a:rPr lang="en-US" sz="1801" dirty="0"/>
              <a:t>Date</a:t>
            </a:r>
            <a:endParaRPr lang="en-US" dirty="0"/>
          </a:p>
        </p:txBody>
      </p:sp>
      <p:sp>
        <p:nvSpPr>
          <p:cNvPr id="18" name="Date Placeholder 17"/>
          <p:cNvSpPr>
            <a:spLocks noGrp="1"/>
          </p:cNvSpPr>
          <p:nvPr>
            <p:ph type="dt" sz="half" idx="15"/>
          </p:nvPr>
        </p:nvSpPr>
        <p:spPr/>
        <p:txBody>
          <a:bodyPr/>
          <a:lstStyle/>
          <a:p>
            <a:r>
              <a:rPr lang="en-US"/>
              <a:t>9/25/2025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9" y="1746256"/>
            <a:ext cx="5447245" cy="838875"/>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Picture Placeholder 2"/>
          <p:cNvSpPr>
            <a:spLocks noGrp="1"/>
          </p:cNvSpPr>
          <p:nvPr>
            <p:ph type="pic" sz="quarter" idx="13" hasCustomPrompt="1"/>
          </p:nvPr>
        </p:nvSpPr>
        <p:spPr>
          <a:xfrm>
            <a:off x="1572816"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7" name="Text Placeholder 3"/>
          <p:cNvSpPr>
            <a:spLocks noGrp="1"/>
          </p:cNvSpPr>
          <p:nvPr>
            <p:ph type="body" sz="quarter" idx="15" hasCustomPrompt="1"/>
          </p:nvPr>
        </p:nvSpPr>
        <p:spPr>
          <a:xfrm>
            <a:off x="1469228" y="4564988"/>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2" y="1964393"/>
            <a:ext cx="2317865" cy="2317864"/>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11" name="Text Placeholder 3"/>
          <p:cNvSpPr>
            <a:spLocks noGrp="1"/>
          </p:cNvSpPr>
          <p:nvPr>
            <p:ph type="body" sz="quarter" idx="17" hasCustomPrompt="1"/>
          </p:nvPr>
        </p:nvSpPr>
        <p:spPr>
          <a:xfrm>
            <a:off x="4712239" y="4564988"/>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2" y="1964393"/>
            <a:ext cx="2317865" cy="2317864"/>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13" name="Text Placeholder 3"/>
          <p:cNvSpPr>
            <a:spLocks noGrp="1"/>
          </p:cNvSpPr>
          <p:nvPr>
            <p:ph type="body" sz="quarter" idx="19" hasCustomPrompt="1"/>
          </p:nvPr>
        </p:nvSpPr>
        <p:spPr>
          <a:xfrm>
            <a:off x="7955247" y="4564988"/>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r>
              <a:rPr lang="en-US"/>
              <a:t>9/25/2025</a:t>
            </a:r>
            <a:endParaRPr lang="en-US" dirty="0"/>
          </a:p>
        </p:txBody>
      </p:sp>
      <p:sp>
        <p:nvSpPr>
          <p:cNvPr id="1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4" y="1981899"/>
            <a:ext cx="2094842" cy="2094842"/>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7" name="Text Placeholder 3"/>
          <p:cNvSpPr>
            <a:spLocks noGrp="1"/>
          </p:cNvSpPr>
          <p:nvPr>
            <p:ph type="body" sz="quarter" idx="15" hasCustomPrompt="1"/>
          </p:nvPr>
        </p:nvSpPr>
        <p:spPr>
          <a:xfrm>
            <a:off x="581721" y="4345148"/>
            <a:ext cx="2542475" cy="1623853"/>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7" y="1967574"/>
            <a:ext cx="2094842" cy="2094842"/>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1" name="Text Placeholder 3"/>
          <p:cNvSpPr>
            <a:spLocks noGrp="1"/>
          </p:cNvSpPr>
          <p:nvPr>
            <p:ph type="body" sz="quarter" idx="17" hasCustomPrompt="1"/>
          </p:nvPr>
        </p:nvSpPr>
        <p:spPr>
          <a:xfrm>
            <a:off x="3421567" y="4345147"/>
            <a:ext cx="2542475" cy="1623852"/>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1" y="1967574"/>
            <a:ext cx="2094842" cy="2094842"/>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3" name="Text Placeholder 3"/>
          <p:cNvSpPr>
            <a:spLocks noGrp="1"/>
          </p:cNvSpPr>
          <p:nvPr>
            <p:ph type="body" sz="quarter" idx="19" hasCustomPrompt="1"/>
          </p:nvPr>
        </p:nvSpPr>
        <p:spPr>
          <a:xfrm>
            <a:off x="6261409" y="4345147"/>
            <a:ext cx="2542475" cy="1623852"/>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5" y="1967574"/>
            <a:ext cx="2094842" cy="2094842"/>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5" name="Text Placeholder 3"/>
          <p:cNvSpPr>
            <a:spLocks noGrp="1"/>
          </p:cNvSpPr>
          <p:nvPr>
            <p:ph type="body" sz="quarter" idx="21" hasCustomPrompt="1"/>
          </p:nvPr>
        </p:nvSpPr>
        <p:spPr>
          <a:xfrm>
            <a:off x="9101253" y="4341161"/>
            <a:ext cx="2542475" cy="1627838"/>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r>
              <a:rPr lang="en-US"/>
              <a:t>9/25/2025</a:t>
            </a:r>
            <a:endParaRPr lang="en-US" dirty="0"/>
          </a:p>
        </p:txBody>
      </p:sp>
      <p:sp>
        <p:nvSpPr>
          <p:cNvPr id="2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9" name="Picture Placeholder 2"/>
          <p:cNvSpPr>
            <a:spLocks noGrp="1"/>
          </p:cNvSpPr>
          <p:nvPr>
            <p:ph type="pic" sz="quarter" idx="13" hasCustomPrompt="1"/>
          </p:nvPr>
        </p:nvSpPr>
        <p:spPr>
          <a:xfrm>
            <a:off x="806334" y="16747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24" name="Text Placeholder 3"/>
          <p:cNvSpPr>
            <a:spLocks noGrp="1"/>
          </p:cNvSpPr>
          <p:nvPr>
            <p:ph type="body" sz="quarter" idx="16"/>
          </p:nvPr>
        </p:nvSpPr>
        <p:spPr>
          <a:xfrm>
            <a:off x="2876550" y="1674774"/>
            <a:ext cx="2866329" cy="1858809"/>
          </a:xfrm>
        </p:spPr>
        <p:txBody>
          <a:bodyPr anchor="ctr">
            <a:noAutofit/>
          </a:bodyPr>
          <a:lstStyle>
            <a:lvl1pPr marL="0" indent="0">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4" y="393936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4" name="Text Placeholder 3"/>
          <p:cNvSpPr>
            <a:spLocks noGrp="1"/>
          </p:cNvSpPr>
          <p:nvPr>
            <p:ph type="body" sz="quarter" idx="15"/>
          </p:nvPr>
        </p:nvSpPr>
        <p:spPr>
          <a:xfrm>
            <a:off x="2876550" y="3939363"/>
            <a:ext cx="2866329" cy="1858809"/>
          </a:xfrm>
        </p:spPr>
        <p:txBody>
          <a:bodyPr anchor="ctr">
            <a:noAutofit/>
          </a:bodyPr>
          <a:lstStyle>
            <a:lvl1pPr marL="0" indent="0">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8" y="16747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26" name="Text Placeholder 3"/>
          <p:cNvSpPr>
            <a:spLocks noGrp="1"/>
          </p:cNvSpPr>
          <p:nvPr>
            <p:ph type="body" sz="quarter" idx="18"/>
          </p:nvPr>
        </p:nvSpPr>
        <p:spPr>
          <a:xfrm>
            <a:off x="8270025" y="1674774"/>
            <a:ext cx="2866329" cy="1858809"/>
          </a:xfrm>
        </p:spPr>
        <p:txBody>
          <a:bodyPr anchor="ctr">
            <a:noAutofit/>
          </a:bodyPr>
          <a:lstStyle>
            <a:lvl1pPr marL="0" indent="0">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8" y="393936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28" name="Text Placeholder 3"/>
          <p:cNvSpPr>
            <a:spLocks noGrp="1"/>
          </p:cNvSpPr>
          <p:nvPr>
            <p:ph type="body" sz="quarter" idx="20"/>
          </p:nvPr>
        </p:nvSpPr>
        <p:spPr>
          <a:xfrm>
            <a:off x="8270025" y="3939362"/>
            <a:ext cx="2866329" cy="1858809"/>
          </a:xfrm>
        </p:spPr>
        <p:txBody>
          <a:bodyPr anchor="ctr">
            <a:noAutofit/>
          </a:bodyPr>
          <a:lstStyle>
            <a:lvl1pPr marL="0" indent="0">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3" name="Date Placeholder 2"/>
          <p:cNvSpPr>
            <a:spLocks noGrp="1"/>
          </p:cNvSpPr>
          <p:nvPr>
            <p:ph type="dt" sz="half" idx="10"/>
          </p:nvPr>
        </p:nvSpPr>
        <p:spPr/>
        <p:txBody>
          <a:bodyPr/>
          <a:lstStyle/>
          <a:p>
            <a:r>
              <a:rPr lang="en-US"/>
              <a:t>9/25/2025</a:t>
            </a:r>
            <a:endParaRPr lang="en-US" dirty="0"/>
          </a:p>
        </p:txBody>
      </p:sp>
      <p:sp>
        <p:nvSpPr>
          <p:cNvPr id="2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4" y="1674773"/>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5" name="Text Placeholder 3"/>
          <p:cNvSpPr>
            <a:spLocks noGrp="1"/>
          </p:cNvSpPr>
          <p:nvPr>
            <p:ph type="body" sz="quarter" idx="16"/>
          </p:nvPr>
        </p:nvSpPr>
        <p:spPr>
          <a:xfrm>
            <a:off x="2876550" y="1674774"/>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4" y="3939363"/>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4" name="Text Placeholder 3"/>
          <p:cNvSpPr>
            <a:spLocks noGrp="1"/>
          </p:cNvSpPr>
          <p:nvPr>
            <p:ph type="body" sz="quarter" idx="15"/>
          </p:nvPr>
        </p:nvSpPr>
        <p:spPr>
          <a:xfrm>
            <a:off x="2876550" y="3939363"/>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8" y="1674773"/>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7" name="Text Placeholder 3"/>
          <p:cNvSpPr>
            <a:spLocks noGrp="1"/>
          </p:cNvSpPr>
          <p:nvPr>
            <p:ph type="body" sz="quarter" idx="18"/>
          </p:nvPr>
        </p:nvSpPr>
        <p:spPr>
          <a:xfrm>
            <a:off x="8270025" y="1674774"/>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8" y="3939363"/>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9" name="Text Placeholder 3"/>
          <p:cNvSpPr>
            <a:spLocks noGrp="1"/>
          </p:cNvSpPr>
          <p:nvPr>
            <p:ph type="body" sz="quarter" idx="20"/>
          </p:nvPr>
        </p:nvSpPr>
        <p:spPr>
          <a:xfrm>
            <a:off x="8270025" y="3939362"/>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9/25/2025</a:t>
            </a:r>
            <a:endParaRPr lang="en-US" dirty="0"/>
          </a:p>
        </p:txBody>
      </p:sp>
      <p:sp>
        <p:nvSpPr>
          <p:cNvPr id="2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9" name="Picture Placeholder 2"/>
          <p:cNvSpPr>
            <a:spLocks noGrp="1"/>
          </p:cNvSpPr>
          <p:nvPr>
            <p:ph type="pic" sz="quarter" idx="13" hasCustomPrompt="1"/>
          </p:nvPr>
        </p:nvSpPr>
        <p:spPr>
          <a:xfrm>
            <a:off x="806334"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24" name="Text Placeholder 3"/>
          <p:cNvSpPr>
            <a:spLocks noGrp="1"/>
          </p:cNvSpPr>
          <p:nvPr>
            <p:ph type="body" sz="quarter" idx="16"/>
          </p:nvPr>
        </p:nvSpPr>
        <p:spPr>
          <a:xfrm>
            <a:off x="2876550" y="2571732"/>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8"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26" name="Text Placeholder 3"/>
          <p:cNvSpPr>
            <a:spLocks noGrp="1"/>
          </p:cNvSpPr>
          <p:nvPr>
            <p:ph type="body" sz="quarter" idx="18"/>
          </p:nvPr>
        </p:nvSpPr>
        <p:spPr>
          <a:xfrm>
            <a:off x="8270025" y="2571732"/>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3" name="Date Placeholder 2"/>
          <p:cNvSpPr>
            <a:spLocks noGrp="1"/>
          </p:cNvSpPr>
          <p:nvPr>
            <p:ph type="dt" sz="half" idx="10"/>
          </p:nvPr>
        </p:nvSpPr>
        <p:spPr/>
        <p:txBody>
          <a:bodyPr/>
          <a:lstStyle/>
          <a:p>
            <a:r>
              <a:rPr lang="en-US"/>
              <a:t>9/25/2025</a:t>
            </a:r>
            <a:endParaRPr lang="en-US" dirty="0"/>
          </a:p>
        </p:txBody>
      </p:sp>
      <p:sp>
        <p:nvSpPr>
          <p:cNvPr id="2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4" y="2800330"/>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5" name="Text Placeholder 3"/>
          <p:cNvSpPr>
            <a:spLocks noGrp="1"/>
          </p:cNvSpPr>
          <p:nvPr>
            <p:ph type="body" sz="quarter" idx="16"/>
          </p:nvPr>
        </p:nvSpPr>
        <p:spPr>
          <a:xfrm>
            <a:off x="2876550" y="2800331"/>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8" y="2800330"/>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7" name="Text Placeholder 3"/>
          <p:cNvSpPr>
            <a:spLocks noGrp="1"/>
          </p:cNvSpPr>
          <p:nvPr>
            <p:ph type="body" sz="quarter" idx="18"/>
          </p:nvPr>
        </p:nvSpPr>
        <p:spPr>
          <a:xfrm>
            <a:off x="8270025" y="2800331"/>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9/25/2025</a:t>
            </a:r>
            <a:endParaRPr lang="en-US" dirty="0"/>
          </a:p>
        </p:txBody>
      </p:sp>
      <p:sp>
        <p:nvSpPr>
          <p:cNvPr id="2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2"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1" y="6356352"/>
            <a:ext cx="1358590" cy="365125"/>
          </a:xfrm>
        </p:spPr>
        <p:txBody>
          <a:bodyPr/>
          <a:lstStyle/>
          <a:p>
            <a:r>
              <a:rPr lang="en-US"/>
              <a:t>9/25/2025</a:t>
            </a:r>
            <a:endParaRPr lang="en-US" dirty="0"/>
          </a:p>
        </p:txBody>
      </p:sp>
      <p:sp>
        <p:nvSpPr>
          <p:cNvPr id="8"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7" name="Slide Number Placeholder 5"/>
          <p:cNvSpPr>
            <a:spLocks noGrp="1"/>
          </p:cNvSpPr>
          <p:nvPr>
            <p:ph type="sldNum" sz="quarter" idx="12"/>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4"/>
            <a:ext cx="12192000" cy="6857999"/>
          </a:xfrm>
        </p:spPr>
        <p:txBody>
          <a:bodyPr/>
          <a:lstStyle/>
          <a:p>
            <a:r>
              <a:rPr lang="en-US"/>
              <a:t>Click icon to add picture</a:t>
            </a:r>
          </a:p>
        </p:txBody>
      </p:sp>
      <p:sp>
        <p:nvSpPr>
          <p:cNvPr id="9" name="Title 1"/>
          <p:cNvSpPr>
            <a:spLocks noGrp="1"/>
          </p:cNvSpPr>
          <p:nvPr>
            <p:ph type="title" hasCustomPrompt="1"/>
          </p:nvPr>
        </p:nvSpPr>
        <p:spPr>
          <a:xfrm>
            <a:off x="2"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9/25/2025</a:t>
            </a:r>
            <a:endParaRPr lang="en-US" dirty="0"/>
          </a:p>
        </p:txBody>
      </p:sp>
      <p:sp>
        <p:nvSpPr>
          <p:cNvPr id="8"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7" name="Slide Number Placeholder 5"/>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4"/>
            <a:ext cx="12192000" cy="6857999"/>
          </a:xfrm>
        </p:spPr>
        <p:txBody>
          <a:bodyPr/>
          <a:lstStyle/>
          <a:p>
            <a:r>
              <a:rPr lang="en-US"/>
              <a:t>Click icon to add picture</a:t>
            </a:r>
          </a:p>
        </p:txBody>
      </p:sp>
      <p:sp>
        <p:nvSpPr>
          <p:cNvPr id="9" name="Title 1"/>
          <p:cNvSpPr>
            <a:spLocks noGrp="1"/>
          </p:cNvSpPr>
          <p:nvPr>
            <p:ph type="title" hasCustomPrompt="1"/>
          </p:nvPr>
        </p:nvSpPr>
        <p:spPr>
          <a:xfrm>
            <a:off x="2"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1" y="6356352"/>
            <a:ext cx="1358590" cy="365125"/>
          </a:xfrm>
        </p:spPr>
        <p:txBody>
          <a:bodyPr/>
          <a:lstStyle/>
          <a:p>
            <a:r>
              <a:rPr lang="en-US"/>
              <a:t>9/25/2025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0" name="Slide Number Placeholder 5"/>
          <p:cNvSpPr>
            <a:spLocks noGrp="1"/>
          </p:cNvSpPr>
          <p:nvPr>
            <p:ph type="sldNum" sz="quarter" idx="12"/>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5"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3"/>
            <a:ext cx="8128000" cy="2966751"/>
          </a:xfrm>
        </p:spPr>
        <p:txBody>
          <a:bodyPr/>
          <a:lstStyle/>
          <a:p>
            <a:endParaRPr lang="en-US"/>
          </a:p>
        </p:txBody>
      </p:sp>
      <p:sp>
        <p:nvSpPr>
          <p:cNvPr id="8" name="Date Placeholder 4"/>
          <p:cNvSpPr>
            <a:spLocks noGrp="1"/>
          </p:cNvSpPr>
          <p:nvPr>
            <p:ph type="dt" sz="half" idx="11"/>
          </p:nvPr>
        </p:nvSpPr>
        <p:spPr>
          <a:xfrm>
            <a:off x="838201" y="6356352"/>
            <a:ext cx="1358590" cy="365125"/>
          </a:xfrm>
        </p:spPr>
        <p:txBody>
          <a:bodyPr/>
          <a:lstStyle/>
          <a:p>
            <a:r>
              <a:rPr lang="en-US"/>
              <a:t>9/25/2025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20"/>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n>
                <a:noFill/>
              </a:ln>
            </a:endParaRPr>
          </a:p>
        </p:txBody>
      </p:sp>
      <p:sp>
        <p:nvSpPr>
          <p:cNvPr id="12" name="Text Placeholder 10"/>
          <p:cNvSpPr>
            <a:spLocks noGrp="1"/>
          </p:cNvSpPr>
          <p:nvPr>
            <p:ph type="body" sz="quarter" idx="14" hasCustomPrompt="1"/>
          </p:nvPr>
        </p:nvSpPr>
        <p:spPr>
          <a:xfrm>
            <a:off x="2802470" y="5041204"/>
            <a:ext cx="6587067" cy="1097128"/>
          </a:xfrm>
        </p:spPr>
        <p:txBody>
          <a:bodyPr>
            <a:normAutofit/>
          </a:bodyPr>
          <a:lstStyle>
            <a:lvl1pPr marL="0" indent="0" algn="ctr">
              <a:spcBef>
                <a:spcPts val="0"/>
              </a:spcBef>
              <a:buNone/>
              <a:defRPr sz="1801" baseline="0"/>
            </a:lvl1pPr>
          </a:lstStyle>
          <a:p>
            <a:r>
              <a:rPr lang="en-US" sz="1801" dirty="0" err="1"/>
              <a:t>Firstname</a:t>
            </a:r>
            <a:r>
              <a:rPr lang="en-US" sz="1801" dirty="0"/>
              <a:t> </a:t>
            </a:r>
            <a:r>
              <a:rPr lang="en-US" sz="1801" dirty="0" err="1"/>
              <a:t>Lastname</a:t>
            </a:r>
            <a:r>
              <a:rPr lang="en-US" sz="1801" dirty="0"/>
              <a:t> | Job Title</a:t>
            </a:r>
          </a:p>
          <a:p>
            <a:r>
              <a:rPr lang="en-US" sz="1801" dirty="0"/>
              <a:t>Date</a:t>
            </a:r>
            <a:endParaRPr lang="en-US" dirty="0"/>
          </a:p>
        </p:txBody>
      </p:sp>
      <p:sp>
        <p:nvSpPr>
          <p:cNvPr id="9" name="Footer Placeholder 4"/>
          <p:cNvSpPr>
            <a:spLocks noGrp="1"/>
          </p:cNvSpPr>
          <p:nvPr>
            <p:ph type="ftr" sz="quarter" idx="3"/>
          </p:nvPr>
        </p:nvSpPr>
        <p:spPr>
          <a:xfrm>
            <a:off x="6253563" y="6138334"/>
            <a:ext cx="5587645" cy="365125"/>
          </a:xfrm>
          <a:prstGeom prst="rect">
            <a:avLst/>
          </a:prstGeom>
        </p:spPr>
        <p:txBody>
          <a:bodyPr anchor="b"/>
          <a:lstStyle>
            <a:lvl1pPr algn="r">
              <a:defRPr sz="1200">
                <a:solidFill>
                  <a:schemeClr val="tx2"/>
                </a:solidFill>
              </a:defRPr>
            </a:lvl1pPr>
          </a:lstStyle>
          <a:p>
            <a:r>
              <a:rPr lang="en-US"/>
              <a:t>mn.gov/irrrb/</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3"/>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9/25/2025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8" y="287066"/>
            <a:ext cx="3521926"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6"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7"/>
            <a:ext cx="9618921"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90"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9/25/2025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6" y="1365205"/>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9"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60" y="3771873"/>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1" y="6356352"/>
            <a:ext cx="1358590" cy="365125"/>
          </a:xfrm>
        </p:spPr>
        <p:txBody>
          <a:bodyPr/>
          <a:lstStyle/>
          <a:p>
            <a:r>
              <a:rPr lang="en-US"/>
              <a:t>9/25/2025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8" name="Slide Number Placeholder 5"/>
          <p:cNvSpPr>
            <a:spLocks noGrp="1"/>
          </p:cNvSpPr>
          <p:nvPr>
            <p:ph type="sldNum" sz="quarter" idx="12"/>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8" y="287066"/>
            <a:ext cx="3521926"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6" y="3211515"/>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7"/>
            <a:ext cx="9618921"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90"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1" y="6356352"/>
            <a:ext cx="1358590" cy="365125"/>
          </a:xfrm>
        </p:spPr>
        <p:txBody>
          <a:bodyPr/>
          <a:lstStyle/>
          <a:p>
            <a:r>
              <a:rPr lang="en-US"/>
              <a:t>9/25/2025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1" name="Slide Number Placeholder 6"/>
          <p:cNvSpPr>
            <a:spLocks noGrp="1"/>
          </p:cNvSpPr>
          <p:nvPr>
            <p:ph type="sldNum" sz="quarter" idx="13"/>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6" y="1365205"/>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9"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60" y="3771873"/>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1" y="6356352"/>
            <a:ext cx="1358590" cy="365125"/>
          </a:xfrm>
        </p:spPr>
        <p:txBody>
          <a:bodyPr/>
          <a:lstStyle/>
          <a:p>
            <a:r>
              <a:rPr lang="en-US"/>
              <a:t>9/25/2025</a:t>
            </a:r>
            <a:endParaRPr lang="en-US" dirty="0"/>
          </a:p>
        </p:txBody>
      </p:sp>
      <p:sp>
        <p:nvSpPr>
          <p:cNvPr id="1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1" name="Slide Number Placeholder 5"/>
          <p:cNvSpPr>
            <a:spLocks noGrp="1"/>
          </p:cNvSpPr>
          <p:nvPr>
            <p:ph type="sldNum" sz="quarter" idx="13"/>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8" y="287066"/>
            <a:ext cx="3521926"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6"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4" y="434838"/>
            <a:ext cx="6828660"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9" y="691883"/>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9/25/2025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1"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9/25/2025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1"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8" y="287066"/>
            <a:ext cx="3521926"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7"/>
            <a:ext cx="9618921"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6"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descr="Screenshot"/>
          <p:cNvSpPr>
            <a:spLocks noGrp="1"/>
          </p:cNvSpPr>
          <p:nvPr>
            <p:ph type="pic" sz="quarter" idx="10" hasCustomPrompt="1"/>
          </p:nvPr>
        </p:nvSpPr>
        <p:spPr>
          <a:xfrm>
            <a:off x="4976790"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6" y="1365205"/>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9"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60" y="3771873"/>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9/25/2025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8"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9"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 name="Title 1"/>
          <p:cNvSpPr>
            <a:spLocks noGrp="1"/>
          </p:cNvSpPr>
          <p:nvPr>
            <p:ph type="title" hasCustomPrompt="1"/>
          </p:nvPr>
        </p:nvSpPr>
        <p:spPr>
          <a:xfrm>
            <a:off x="1387738" y="1438508"/>
            <a:ext cx="9488245" cy="2219093"/>
          </a:xfrm>
        </p:spPr>
        <p:txBody>
          <a:bodyPr>
            <a:noAutofit/>
          </a:bodyPr>
          <a:lstStyle>
            <a:lvl1pPr algn="ctr">
              <a:tabLst>
                <a:tab pos="3770295" algn="l"/>
              </a:tabLst>
              <a:defRPr sz="5001"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8" y="4126418"/>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9/25/2025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1"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9"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Title 1"/>
          <p:cNvSpPr>
            <a:spLocks noGrp="1"/>
          </p:cNvSpPr>
          <p:nvPr>
            <p:ph type="title" hasCustomPrompt="1"/>
          </p:nvPr>
        </p:nvSpPr>
        <p:spPr>
          <a:xfrm>
            <a:off x="1387738" y="1438508"/>
            <a:ext cx="9488245" cy="2219093"/>
          </a:xfrm>
        </p:spPr>
        <p:txBody>
          <a:bodyPr>
            <a:noAutofit/>
          </a:bodyPr>
          <a:lstStyle>
            <a:lvl1pPr algn="ctr">
              <a:tabLst>
                <a:tab pos="3770295" algn="l"/>
              </a:tabLst>
              <a:defRPr sz="5001"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8" y="4126418"/>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9/25/2025</a:t>
            </a:r>
            <a:endParaRPr lang="en-US" dirty="0"/>
          </a:p>
        </p:txBody>
      </p:sp>
      <p:sp>
        <p:nvSpPr>
          <p:cNvPr id="18"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1"/>
              </a:solidFill>
            </a:endParaRPr>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3" y="1335090"/>
            <a:ext cx="10515600" cy="4841875"/>
          </a:xfrm>
        </p:spPr>
        <p:txBody>
          <a:bodyPr/>
          <a:lstStyle/>
          <a:p>
            <a:endParaRPr lang="en-US"/>
          </a:p>
        </p:txBody>
      </p:sp>
      <p:sp>
        <p:nvSpPr>
          <p:cNvPr id="4" name="Date Placeholder 3"/>
          <p:cNvSpPr>
            <a:spLocks noGrp="1"/>
          </p:cNvSpPr>
          <p:nvPr>
            <p:ph type="dt" sz="half" idx="10"/>
          </p:nvPr>
        </p:nvSpPr>
        <p:spPr/>
        <p:txBody>
          <a:bodyPr/>
          <a:lstStyle/>
          <a:p>
            <a:r>
              <a:rPr lang="en-US"/>
              <a:t>9/25/2025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51" algn="l"/>
                <a:tab pos="3770295" algn="l"/>
              </a:tabLst>
              <a:defRPr sz="5501"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9" y="912530"/>
            <a:ext cx="4661388" cy="4661388"/>
          </a:xfrm>
          <a:prstGeom prst="ellipse">
            <a:avLst/>
          </a:prstGeom>
          <a:solidFill>
            <a:srgbClr val="003865">
              <a:alpha val="87843"/>
            </a:srgbClr>
          </a:solidFill>
        </p:spPr>
        <p:txBody>
          <a:bodyPr>
            <a:noAutofit/>
          </a:bodyPr>
          <a:lstStyle>
            <a:lvl1pPr algn="ctr">
              <a:tabLst>
                <a:tab pos="3770295"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80"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6" y="1609868"/>
            <a:ext cx="7593051" cy="3638266"/>
          </a:xfrm>
          <a:solidFill>
            <a:schemeClr val="tx1">
              <a:alpha val="88000"/>
            </a:schemeClr>
          </a:solidFill>
        </p:spPr>
        <p:txBody>
          <a:bodyPr>
            <a:noAutofit/>
          </a:bodyPr>
          <a:lstStyle>
            <a:lvl1pPr algn="ctr">
              <a:spcAft>
                <a:spcPts val="1001"/>
              </a:spcAft>
              <a:tabLst>
                <a:tab pos="3770295" algn="l"/>
              </a:tabLst>
              <a:defRPr sz="7001"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3" y="1389685"/>
            <a:ext cx="10515600" cy="1340989"/>
          </a:xfrm>
        </p:spPr>
        <p:txBody>
          <a:bodyPr>
            <a:noAutofit/>
          </a:bodyPr>
          <a:lstStyle>
            <a:lvl1pPr algn="ctr">
              <a:tabLst>
                <a:tab pos="3770295" algn="l"/>
              </a:tabLst>
              <a:defRPr sz="7001">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3" y="2925700"/>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295" algn="l"/>
              </a:tabLst>
              <a:defRPr sz="7001">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3" y="2925700"/>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3" y="1389685"/>
            <a:ext cx="10515600" cy="1340989"/>
          </a:xfrm>
        </p:spPr>
        <p:txBody>
          <a:bodyPr>
            <a:noAutofit/>
          </a:bodyPr>
          <a:lstStyle>
            <a:lvl1pPr algn="ctr">
              <a:tabLst>
                <a:tab pos="3770295" algn="l"/>
              </a:tabLst>
              <a:defRPr sz="7001">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3" y="2925700"/>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9" y="624470"/>
            <a:ext cx="5198329" cy="5072440"/>
          </a:xfrm>
          <a:prstGeom prst="ellipse">
            <a:avLst/>
          </a:prstGeom>
          <a:solidFill>
            <a:schemeClr val="bg1"/>
          </a:solidFill>
        </p:spPr>
        <p:txBody>
          <a:bodyPr>
            <a:noAutofit/>
          </a:bodyPr>
          <a:lstStyle>
            <a:lvl1pPr algn="ctr">
              <a:tabLst>
                <a:tab pos="3770295"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8" y="0"/>
            <a:ext cx="3986213" cy="5086350"/>
          </a:xfrm>
        </p:spPr>
        <p:txBody>
          <a:bodyPr>
            <a:noAutofit/>
          </a:bodyPr>
          <a:lstStyle>
            <a:lvl1pPr marL="0" indent="0" algn="ctr">
              <a:spcBef>
                <a:spcPts val="0"/>
              </a:spcBef>
              <a:spcAft>
                <a:spcPts val="0"/>
              </a:spcAft>
              <a:buNone/>
              <a:defRPr sz="40001" i="0">
                <a:solidFill>
                  <a:schemeClr val="bg1"/>
                </a:solidFill>
              </a:defRPr>
            </a:lvl1pPr>
            <a:lvl2pPr marL="457198" indent="0">
              <a:buNone/>
              <a:defRPr/>
            </a:lvl2pPr>
            <a:lvl3pPr marL="914395" indent="0">
              <a:buNone/>
              <a:defRPr/>
            </a:lvl3pPr>
            <a:lvl4pPr marL="1371593" indent="0">
              <a:buNone/>
              <a:defRPr/>
            </a:lvl4pPr>
            <a:lvl5pPr marL="1828792"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9" y="624470"/>
            <a:ext cx="5198329" cy="5072440"/>
          </a:xfrm>
          <a:prstGeom prst="ellipse">
            <a:avLst/>
          </a:prstGeom>
          <a:solidFill>
            <a:schemeClr val="bg1"/>
          </a:solidFill>
        </p:spPr>
        <p:txBody>
          <a:bodyPr>
            <a:noAutofit/>
          </a:bodyPr>
          <a:lstStyle>
            <a:lvl1pPr algn="ctr">
              <a:tabLst>
                <a:tab pos="3770295"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8" y="0"/>
            <a:ext cx="3986213" cy="5086350"/>
          </a:xfrm>
        </p:spPr>
        <p:txBody>
          <a:bodyPr>
            <a:noAutofit/>
          </a:bodyPr>
          <a:lstStyle>
            <a:lvl1pPr marL="0" indent="0" algn="ctr">
              <a:spcBef>
                <a:spcPts val="0"/>
              </a:spcBef>
              <a:spcAft>
                <a:spcPts val="0"/>
              </a:spcAft>
              <a:buNone/>
              <a:defRPr sz="40001" i="0">
                <a:solidFill>
                  <a:schemeClr val="bg1"/>
                </a:solidFill>
              </a:defRPr>
            </a:lvl1pPr>
            <a:lvl2pPr marL="457198" indent="0">
              <a:buNone/>
              <a:defRPr/>
            </a:lvl2pPr>
            <a:lvl3pPr marL="914395" indent="0">
              <a:buNone/>
              <a:defRPr/>
            </a:lvl3pPr>
            <a:lvl4pPr marL="1371593" indent="0">
              <a:buNone/>
              <a:defRPr/>
            </a:lvl4pPr>
            <a:lvl5pPr marL="1828792"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3" y="2212734"/>
            <a:ext cx="10515600" cy="1472163"/>
          </a:xfrm>
        </p:spPr>
        <p:txBody>
          <a:bodyPr>
            <a:noAutofit/>
          </a:bodyPr>
          <a:lstStyle>
            <a:lvl1pPr algn="ctr">
              <a:tabLst>
                <a:tab pos="3770295" algn="l"/>
              </a:tabLst>
              <a:defRPr sz="7001">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3"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295" algn="l"/>
              </a:tabLst>
              <a:defRPr sz="7001">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3"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mn.gov/irrrb/</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9" name="MN.IT Services Logo" descr="Minnesota Logo with text Agency Logo He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0084" y="632310"/>
            <a:ext cx="2968836" cy="45720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n>
                <a:noFill/>
              </a:ln>
            </a:endParaRPr>
          </a:p>
        </p:txBody>
      </p:sp>
      <p:sp>
        <p:nvSpPr>
          <p:cNvPr id="12" name="Text Placeholder 10"/>
          <p:cNvSpPr>
            <a:spLocks noGrp="1"/>
          </p:cNvSpPr>
          <p:nvPr>
            <p:ph type="body" sz="quarter" idx="14" hasCustomPrompt="1"/>
          </p:nvPr>
        </p:nvSpPr>
        <p:spPr>
          <a:xfrm>
            <a:off x="2802470" y="5644884"/>
            <a:ext cx="6587067" cy="440970"/>
          </a:xfrm>
        </p:spPr>
        <p:txBody>
          <a:bodyPr>
            <a:normAutofit/>
          </a:bodyPr>
          <a:lstStyle>
            <a:lvl1pPr marL="0" indent="0" algn="ctr">
              <a:buNone/>
              <a:defRPr sz="1801" baseline="0"/>
            </a:lvl1pPr>
          </a:lstStyle>
          <a:p>
            <a:r>
              <a:rPr lang="en-US" sz="1801" dirty="0" err="1"/>
              <a:t>Firstname</a:t>
            </a:r>
            <a:r>
              <a:rPr lang="en-US" sz="1801" dirty="0"/>
              <a:t> </a:t>
            </a:r>
            <a:r>
              <a:rPr lang="en-US" sz="1801" dirty="0" err="1"/>
              <a:t>Lastname</a:t>
            </a:r>
            <a:r>
              <a:rPr lang="en-US" sz="1801"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r>
              <a:rPr lang="en-US"/>
              <a:t>9/25/2025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Logo with text Agency Logo He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0084" y="675342"/>
            <a:ext cx="2968836" cy="457200"/>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r>
              <a:rPr lang="en-US"/>
              <a:t>9/25/2025</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898513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r>
              <a:rPr lang="en-US"/>
              <a:t>9/25/2025</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46254"/>
            <a:ext cx="5447246" cy="838875"/>
          </a:xfrm>
          <a:prstGeom prst="rect">
            <a:avLst/>
          </a:prstGeom>
        </p:spPr>
      </p:pic>
    </p:spTree>
    <p:extLst>
      <p:ext uri="{BB962C8B-B14F-4D97-AF65-F5344CB8AC3E}">
        <p14:creationId xmlns:p14="http://schemas.microsoft.com/office/powerpoint/2010/main" val="39129617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mn.gov/irrrb/</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40803384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r>
              <a:rPr lang="en-US"/>
              <a:t>9/25/2025</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09381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r>
              <a:rPr lang="en-US"/>
              <a:t>9/25/2025</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Logo with text Agency Logo He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0083" y="675342"/>
            <a:ext cx="2968836" cy="457200"/>
          </a:xfrm>
          <a:prstGeom prst="rect">
            <a:avLst/>
          </a:prstGeom>
        </p:spPr>
      </p:pic>
    </p:spTree>
    <p:extLst>
      <p:ext uri="{BB962C8B-B14F-4D97-AF65-F5344CB8AC3E}">
        <p14:creationId xmlns:p14="http://schemas.microsoft.com/office/powerpoint/2010/main" val="15385283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9/25/2025</a:t>
            </a:r>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077527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9/25/2025</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32251827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9/25/2025</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70320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9/25/2025</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579918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9/25/2025</a:t>
            </a:r>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6071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9/25/2025</a:t>
            </a:r>
            <a:endParaRPr lang="en-US" dirty="0"/>
          </a:p>
        </p:txBody>
      </p:sp>
      <p:sp>
        <p:nvSpPr>
          <p:cNvPr id="1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9/25/2025</a:t>
            </a:r>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611326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r>
              <a:rPr lang="en-US"/>
              <a:t>9/25/2025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782836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9/25/2025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544810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9/25/2025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525816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a:t>9/25/2025</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068679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9/25/2025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110688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9/25/2025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915858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a:t>9/25/2025</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078810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r>
              <a:rPr lang="en-US"/>
              <a:t>9/25/2025</a:t>
            </a:r>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826578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r>
              <a:rPr lang="en-US"/>
              <a:t>9/25/2025</a:t>
            </a:r>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0824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1" y="1594625"/>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1594625"/>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9/25/2025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r>
              <a:rPr lang="en-US"/>
              <a:t>9/25/2025</a:t>
            </a:r>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63404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3" name="Date Placeholder 2"/>
          <p:cNvSpPr>
            <a:spLocks noGrp="1"/>
          </p:cNvSpPr>
          <p:nvPr>
            <p:ph type="dt" sz="half" idx="10"/>
          </p:nvPr>
        </p:nvSpPr>
        <p:spPr/>
        <p:txBody>
          <a:bodyPr/>
          <a:lstStyle/>
          <a:p>
            <a:r>
              <a:rPr lang="en-US"/>
              <a:t>9/25/2025</a:t>
            </a:r>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54418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9/25/2025</a:t>
            </a:r>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344004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3" name="Date Placeholder 2"/>
          <p:cNvSpPr>
            <a:spLocks noGrp="1"/>
          </p:cNvSpPr>
          <p:nvPr>
            <p:ph type="dt" sz="half" idx="10"/>
          </p:nvPr>
        </p:nvSpPr>
        <p:spPr/>
        <p:txBody>
          <a:bodyPr/>
          <a:lstStyle/>
          <a:p>
            <a:r>
              <a:rPr lang="en-US"/>
              <a:t>9/25/2025</a:t>
            </a:r>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104530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9/25/2025</a:t>
            </a:r>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936239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r>
              <a:rPr lang="en-US"/>
              <a:t>9/25/2025</a:t>
            </a:r>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630713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9/25/2025</a:t>
            </a:r>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598029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r>
              <a:rPr lang="en-US"/>
              <a:t>9/25/2025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845072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r>
              <a:rPr lang="en-US"/>
              <a:t>9/25/2025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3431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9/25/2025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4465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3" y="1335281"/>
            <a:ext cx="10515600" cy="4841682"/>
          </a:xfrm>
          <a:solidFill>
            <a:schemeClr val="bg1"/>
          </a:solidFill>
        </p:spPr>
        <p:txBody>
          <a:bodyPr lIns="228600" tIns="548640" rIns="274320"/>
          <a:lstStyle>
            <a:lvl1pPr marL="342898" indent="-342898">
              <a:lnSpc>
                <a:spcPct val="100000"/>
              </a:lnSpc>
              <a:spcAft>
                <a:spcPts val="1001"/>
              </a:spcAft>
              <a:buClr>
                <a:schemeClr val="accent1"/>
              </a:buClr>
              <a:buFont typeface="Arial" panose="020B0604020202020204" pitchFamily="34" charset="0"/>
              <a:buChar char="•"/>
              <a:defRPr sz="2500"/>
            </a:lvl1pPr>
            <a:lvl2pPr marL="800096" indent="-342898">
              <a:lnSpc>
                <a:spcPct val="100000"/>
              </a:lnSpc>
              <a:spcAft>
                <a:spcPts val="1001"/>
              </a:spcAft>
              <a:buClr>
                <a:schemeClr val="accent1"/>
              </a:buClr>
              <a:buFont typeface="Arial" panose="020B0604020202020204" pitchFamily="34" charset="0"/>
              <a:buChar char="•"/>
              <a:defRPr sz="2100"/>
            </a:lvl2pPr>
            <a:lvl3pPr marL="1200144" indent="-285749">
              <a:lnSpc>
                <a:spcPct val="100000"/>
              </a:lnSpc>
              <a:spcAft>
                <a:spcPts val="1001"/>
              </a:spcAft>
              <a:buClr>
                <a:schemeClr val="accent1"/>
              </a:buClr>
              <a:buFont typeface="Arial" panose="020B0604020202020204" pitchFamily="34" charset="0"/>
              <a:buChar char="•"/>
              <a:defRPr sz="1700"/>
            </a:lvl3pPr>
            <a:lvl4pPr marL="1657340" indent="-285749">
              <a:lnSpc>
                <a:spcPct val="100000"/>
              </a:lnSpc>
              <a:spcAft>
                <a:spcPts val="1001"/>
              </a:spcAft>
              <a:buClr>
                <a:schemeClr val="accent1"/>
              </a:buClr>
              <a:buFont typeface="Arial" panose="020B0604020202020204" pitchFamily="34" charset="0"/>
              <a:buChar char="•"/>
              <a:defRPr sz="1700"/>
            </a:lvl4pPr>
            <a:lvl5pPr marL="2114539" indent="-285749">
              <a:lnSpc>
                <a:spcPct val="100000"/>
              </a:lnSpc>
              <a:spcAft>
                <a:spcPts val="1001"/>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9/25/2025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485841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9/25/2025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773746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r>
              <a:rPr lang="en-US"/>
              <a:t>9/25/2025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483967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r>
              <a:rPr lang="en-US"/>
              <a:t>9/25/2025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351435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r>
              <a:rPr lang="en-US"/>
              <a:t>9/25/2025</a:t>
            </a:r>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31783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9/25/2025</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754323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9/25/2025</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9902300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9/25/2025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249628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9/25/2025</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17474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9/25/2025</a:t>
            </a:r>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875287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9855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1" y="1594625"/>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1594625"/>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9/25/2025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218365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391008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125991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92927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071732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044160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879523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1536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r>
              <a:rPr lang="en-US"/>
              <a:t>9/25/2025</a:t>
            </a:r>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mn.gov/irrrb/</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Logo with text Agency Logo He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32411470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theme" Target="../theme/theme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9" Type="http://schemas.openxmlformats.org/officeDocument/2006/relationships/slideLayout" Target="../slideLayouts/slideLayout78.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 Id="rId3" Type="http://schemas.openxmlformats.org/officeDocument/2006/relationships/slideLayout" Target="../slideLayouts/slideLayout52.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0" Type="http://schemas.openxmlformats.org/officeDocument/2006/relationships/slideLayout" Target="../slideLayouts/slideLayout69.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3"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1" y="6356352"/>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a:t>9/25/2025</a:t>
            </a:r>
            <a:endParaRPr lang="en-US" dirty="0"/>
          </a:p>
        </p:txBody>
      </p:sp>
      <p:sp>
        <p:nvSpPr>
          <p:cNvPr id="12"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4"/>
          </p:nvPr>
        </p:nvSpPr>
        <p:spPr>
          <a:xfrm>
            <a:off x="9891135" y="6356352"/>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395" rtl="0" eaLnBrk="1" latinLnBrk="0" hangingPunct="1">
        <a:lnSpc>
          <a:spcPct val="100000"/>
        </a:lnSpc>
        <a:spcBef>
          <a:spcPts val="1001"/>
        </a:spcBef>
        <a:spcAft>
          <a:spcPts val="1001"/>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97" indent="-228600" algn="l" defTabSz="914395" rtl="0" eaLnBrk="1" latinLnBrk="0" hangingPunct="1">
        <a:lnSpc>
          <a:spcPct val="100000"/>
        </a:lnSpc>
        <a:spcBef>
          <a:spcPts val="500"/>
        </a:spcBef>
        <a:spcAft>
          <a:spcPts val="1001"/>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95" indent="-228600" algn="l" defTabSz="914395" rtl="0" eaLnBrk="1" latinLnBrk="0" hangingPunct="1">
        <a:lnSpc>
          <a:spcPct val="100000"/>
        </a:lnSpc>
        <a:spcBef>
          <a:spcPts val="500"/>
        </a:spcBef>
        <a:spcAft>
          <a:spcPts val="1001"/>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93" indent="-228600" algn="l" defTabSz="914395" rtl="0" eaLnBrk="1" latinLnBrk="0" hangingPunct="1">
        <a:lnSpc>
          <a:spcPct val="100000"/>
        </a:lnSpc>
        <a:spcBef>
          <a:spcPts val="500"/>
        </a:spcBef>
        <a:spcAft>
          <a:spcPts val="1001"/>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91" indent="-228600" algn="l" defTabSz="914395" rtl="0" eaLnBrk="1" latinLnBrk="0" hangingPunct="1">
        <a:lnSpc>
          <a:spcPct val="100000"/>
        </a:lnSpc>
        <a:spcBef>
          <a:spcPts val="500"/>
        </a:spcBef>
        <a:spcAft>
          <a:spcPts val="1001"/>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88" indent="-228600" algn="l" defTabSz="9143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86" indent="-228600" algn="l" defTabSz="9143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85" indent="-228600" algn="l" defTabSz="9143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81" indent="-228600" algn="l" defTabSz="9143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95" rtl="0" eaLnBrk="1" latinLnBrk="0" hangingPunct="1">
        <a:defRPr sz="1801" kern="1200">
          <a:solidFill>
            <a:schemeClr val="tx1"/>
          </a:solidFill>
          <a:latin typeface="+mn-lt"/>
          <a:ea typeface="+mn-ea"/>
          <a:cs typeface="+mn-cs"/>
        </a:defRPr>
      </a:lvl1pPr>
      <a:lvl2pPr marL="457198" algn="l" defTabSz="914395" rtl="0" eaLnBrk="1" latinLnBrk="0" hangingPunct="1">
        <a:defRPr sz="1801" kern="1200">
          <a:solidFill>
            <a:schemeClr val="tx1"/>
          </a:solidFill>
          <a:latin typeface="+mn-lt"/>
          <a:ea typeface="+mn-ea"/>
          <a:cs typeface="+mn-cs"/>
        </a:defRPr>
      </a:lvl2pPr>
      <a:lvl3pPr marL="914395" algn="l" defTabSz="914395" rtl="0" eaLnBrk="1" latinLnBrk="0" hangingPunct="1">
        <a:defRPr sz="1801" kern="1200">
          <a:solidFill>
            <a:schemeClr val="tx1"/>
          </a:solidFill>
          <a:latin typeface="+mn-lt"/>
          <a:ea typeface="+mn-ea"/>
          <a:cs typeface="+mn-cs"/>
        </a:defRPr>
      </a:lvl3pPr>
      <a:lvl4pPr marL="1371593" algn="l" defTabSz="914395" rtl="0" eaLnBrk="1" latinLnBrk="0" hangingPunct="1">
        <a:defRPr sz="1801" kern="1200">
          <a:solidFill>
            <a:schemeClr val="tx1"/>
          </a:solidFill>
          <a:latin typeface="+mn-lt"/>
          <a:ea typeface="+mn-ea"/>
          <a:cs typeface="+mn-cs"/>
        </a:defRPr>
      </a:lvl4pPr>
      <a:lvl5pPr marL="1828792" algn="l" defTabSz="914395" rtl="0" eaLnBrk="1" latinLnBrk="0" hangingPunct="1">
        <a:defRPr sz="1801" kern="1200">
          <a:solidFill>
            <a:schemeClr val="tx1"/>
          </a:solidFill>
          <a:latin typeface="+mn-lt"/>
          <a:ea typeface="+mn-ea"/>
          <a:cs typeface="+mn-cs"/>
        </a:defRPr>
      </a:lvl5pPr>
      <a:lvl6pPr marL="2285988" algn="l" defTabSz="914395" rtl="0" eaLnBrk="1" latinLnBrk="0" hangingPunct="1">
        <a:defRPr sz="1801" kern="1200">
          <a:solidFill>
            <a:schemeClr val="tx1"/>
          </a:solidFill>
          <a:latin typeface="+mn-lt"/>
          <a:ea typeface="+mn-ea"/>
          <a:cs typeface="+mn-cs"/>
        </a:defRPr>
      </a:lvl6pPr>
      <a:lvl7pPr marL="2743187" algn="l" defTabSz="914395" rtl="0" eaLnBrk="1" latinLnBrk="0" hangingPunct="1">
        <a:defRPr sz="1801" kern="1200">
          <a:solidFill>
            <a:schemeClr val="tx1"/>
          </a:solidFill>
          <a:latin typeface="+mn-lt"/>
          <a:ea typeface="+mn-ea"/>
          <a:cs typeface="+mn-cs"/>
        </a:defRPr>
      </a:lvl7pPr>
      <a:lvl8pPr marL="3200385" algn="l" defTabSz="914395" rtl="0" eaLnBrk="1" latinLnBrk="0" hangingPunct="1">
        <a:defRPr sz="1801" kern="1200">
          <a:solidFill>
            <a:schemeClr val="tx1"/>
          </a:solidFill>
          <a:latin typeface="+mn-lt"/>
          <a:ea typeface="+mn-ea"/>
          <a:cs typeface="+mn-cs"/>
        </a:defRPr>
      </a:lvl8pPr>
      <a:lvl9pPr marL="3657581" algn="l" defTabSz="914395"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a:t>9/25/2025</a:t>
            </a:r>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8151558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hyperlink" Target="mailto:Whitney.Ridlon@state.mn.us" TargetMode="External"/><Relationship Id="rId2" Type="http://schemas.openxmlformats.org/officeDocument/2006/relationships/notesSlide" Target="../notesSlides/notesSlide13.xml"/><Relationship Id="rId1" Type="http://schemas.openxmlformats.org/officeDocument/2006/relationships/slideLayout" Target="../slideLayouts/slideLayout9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hyperlink" Target="mailto:Matt.Sjoberg@state.mn.us" TargetMode="External"/><Relationship Id="rId2" Type="http://schemas.openxmlformats.org/officeDocument/2006/relationships/notesSlide" Target="../notesSlides/notesSlide6.xml"/><Relationship Id="rId1" Type="http://schemas.openxmlformats.org/officeDocument/2006/relationships/slideLayout" Target="../slideLayouts/slideLayout97.xml"/><Relationship Id="rId5" Type="http://schemas.openxmlformats.org/officeDocument/2006/relationships/image" Target="../media/image8.png"/><Relationship Id="rId4" Type="http://schemas.openxmlformats.org/officeDocument/2006/relationships/hyperlink" Target="mailto:Scott.Sundvall@state.mn.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0" y="4307962"/>
            <a:ext cx="12192000" cy="1199224"/>
          </a:xfrm>
          <a:solidFill>
            <a:schemeClr val="accent2"/>
          </a:solidFill>
        </p:spPr>
        <p:txBody>
          <a:bodyPr>
            <a:normAutofit/>
          </a:bodyPr>
          <a:lstStyle/>
          <a:p>
            <a:r>
              <a:rPr lang="en-US" sz="2800" b="1" dirty="0"/>
              <a:t>Iron Range Resources &amp; Rehabilitation Board Meeting</a:t>
            </a:r>
            <a:br>
              <a:rPr lang="en-US" sz="2800" b="1" dirty="0"/>
            </a:br>
            <a:r>
              <a:rPr lang="en-US" sz="2800" b="1" dirty="0"/>
              <a:t>Thursday, September 25, </a:t>
            </a:r>
            <a:r>
              <a:rPr lang="en-US" sz="2800" b="1"/>
              <a:t>2025 | </a:t>
            </a:r>
            <a:r>
              <a:rPr lang="en-US" sz="2800" b="1" dirty="0"/>
              <a:t>3:30 p.m.</a:t>
            </a:r>
            <a:endParaRPr lang="en-US" sz="2800" dirty="0"/>
          </a:p>
        </p:txBody>
      </p:sp>
      <p:pic>
        <p:nvPicPr>
          <p:cNvPr id="5" name="MN.IT Service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516" y="2115857"/>
            <a:ext cx="10011598" cy="774828"/>
          </a:xfrm>
          <a:prstGeom prst="rect">
            <a:avLst/>
          </a:prstGeom>
        </p:spPr>
      </p:pic>
      <p:sp>
        <p:nvSpPr>
          <p:cNvPr id="6" name="Date Placeholder 5">
            <a:extLst>
              <a:ext uri="{FF2B5EF4-FFF2-40B4-BE49-F238E27FC236}">
                <a16:creationId xmlns:a16="http://schemas.microsoft.com/office/drawing/2014/main" id="{EBCE6565-94DB-4402-BA68-622C2D1223CD}"/>
              </a:ext>
            </a:extLst>
          </p:cNvPr>
          <p:cNvSpPr>
            <a:spLocks noGrp="1"/>
          </p:cNvSpPr>
          <p:nvPr>
            <p:ph type="dt" sz="half" idx="15"/>
          </p:nvPr>
        </p:nvSpPr>
        <p:spPr/>
        <p:txBody>
          <a:bodyPr/>
          <a:lstStyle/>
          <a:p>
            <a:r>
              <a:rPr lang="en-US"/>
              <a:t>9/25/2025</a:t>
            </a:r>
            <a:endParaRPr lang="en-US" dirty="0"/>
          </a:p>
        </p:txBody>
      </p:sp>
      <p:sp>
        <p:nvSpPr>
          <p:cNvPr id="8" name="Slide Number Placeholder 7">
            <a:extLst>
              <a:ext uri="{FF2B5EF4-FFF2-40B4-BE49-F238E27FC236}">
                <a16:creationId xmlns:a16="http://schemas.microsoft.com/office/drawing/2014/main" id="{1FC9D8D9-7384-45EE-8940-4C4A268BF105}"/>
              </a:ext>
            </a:extLst>
          </p:cNvPr>
          <p:cNvSpPr>
            <a:spLocks noGrp="1"/>
          </p:cNvSpPr>
          <p:nvPr>
            <p:ph type="sldNum" sz="quarter" idx="16"/>
          </p:nvPr>
        </p:nvSpPr>
        <p:spPr/>
        <p:txBody>
          <a:bodyPr/>
          <a:lstStyle/>
          <a:p>
            <a:fld id="{48F63A3B-78C7-47BE-AE5E-E10140E04643}" type="slidenum">
              <a:rPr lang="en-US" smtClean="0"/>
              <a:pPr/>
              <a:t>1</a:t>
            </a:fld>
            <a:endParaRPr lang="en-US" dirty="0"/>
          </a:p>
        </p:txBody>
      </p:sp>
      <p:sp>
        <p:nvSpPr>
          <p:cNvPr id="9" name="Footer Placeholder 8">
            <a:extLst>
              <a:ext uri="{FF2B5EF4-FFF2-40B4-BE49-F238E27FC236}">
                <a16:creationId xmlns:a16="http://schemas.microsoft.com/office/drawing/2014/main" id="{E409E00D-3317-475B-B247-0EA2A671C16E}"/>
              </a:ext>
            </a:extLst>
          </p:cNvPr>
          <p:cNvSpPr>
            <a:spLocks noGrp="1"/>
          </p:cNvSpPr>
          <p:nvPr>
            <p:ph type="ftr" sz="quarter" idx="3"/>
          </p:nvPr>
        </p:nvSpPr>
        <p:spPr/>
        <p:txBody>
          <a:bodyPr/>
          <a:lstStyle/>
          <a:p>
            <a:r>
              <a:rPr lang="en-US" dirty="0"/>
              <a:t>mn.gov/</a:t>
            </a:r>
            <a:r>
              <a:rPr lang="en-US" dirty="0" err="1"/>
              <a:t>irrrb</a:t>
            </a:r>
            <a:r>
              <a:rPr lang="en-US" dirty="0"/>
              <a:t>/</a:t>
            </a:r>
          </a:p>
        </p:txBody>
      </p:sp>
    </p:spTree>
    <p:extLst>
      <p:ext uri="{BB962C8B-B14F-4D97-AF65-F5344CB8AC3E}">
        <p14:creationId xmlns:p14="http://schemas.microsoft.com/office/powerpoint/2010/main" val="9546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838200" y="223837"/>
            <a:ext cx="10515600" cy="914400"/>
          </a:xfrm>
        </p:spPr>
        <p:txBody>
          <a:bodyPr/>
          <a:lstStyle/>
          <a:p>
            <a:pPr algn="l"/>
            <a:r>
              <a:rPr lang="en-US" b="1" dirty="0"/>
              <a:t>FY26 Budget Amendment: Development Partnership</a:t>
            </a:r>
          </a:p>
        </p:txBody>
      </p:sp>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9/25/2025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sp>
        <p:nvSpPr>
          <p:cNvPr id="9" name="Content Placeholder 8">
            <a:extLst>
              <a:ext uri="{FF2B5EF4-FFF2-40B4-BE49-F238E27FC236}">
                <a16:creationId xmlns:a16="http://schemas.microsoft.com/office/drawing/2014/main" id="{9BEED960-E27E-4621-9641-3CC2A6E78F33}"/>
              </a:ext>
            </a:extLst>
          </p:cNvPr>
          <p:cNvSpPr>
            <a:spLocks noGrp="1"/>
          </p:cNvSpPr>
          <p:nvPr>
            <p:ph idx="1"/>
          </p:nvPr>
        </p:nvSpPr>
        <p:spPr>
          <a:xfrm>
            <a:off x="838200" y="1571624"/>
            <a:ext cx="6705600" cy="4351338"/>
          </a:xfrm>
        </p:spPr>
        <p:txBody>
          <a:bodyPr>
            <a:normAutofit/>
          </a:bodyPr>
          <a:lstStyle/>
          <a:p>
            <a:pPr marL="0" indent="0">
              <a:buNone/>
            </a:pPr>
            <a:br>
              <a:rPr lang="en-US" sz="2200" b="1" dirty="0"/>
            </a:br>
            <a:r>
              <a:rPr lang="en-US" sz="2200" b="1" dirty="0"/>
              <a:t>FY26 Budget Amendment: Development Partnership:</a:t>
            </a:r>
            <a:br>
              <a:rPr lang="en-US" sz="2200" b="1" dirty="0"/>
            </a:br>
            <a:br>
              <a:rPr lang="en-US" sz="2200" b="1" dirty="0"/>
            </a:br>
            <a:r>
              <a:rPr lang="en-US" sz="2000" dirty="0"/>
              <a:t>Increase the Development Partnership program budget from $2,000,000 to $2,600,000 to pay for a $600,000 Development Partnership grant to University of Minnesota Duluth’s Natural Resources Research Institute (NRRI). The funds will be derived from the Taconite Environmental Protection Fund (TEPF).</a:t>
            </a:r>
            <a:endParaRPr lang="en-US" sz="2000" b="1" dirty="0"/>
          </a:p>
          <a:p>
            <a:pPr marL="0" indent="0">
              <a:buNone/>
            </a:pPr>
            <a:endParaRPr lang="en-US" sz="1800" b="1" dirty="0"/>
          </a:p>
        </p:txBody>
      </p:sp>
      <p:sp>
        <p:nvSpPr>
          <p:cNvPr id="14" name="TextBox 13">
            <a:extLst>
              <a:ext uri="{FF2B5EF4-FFF2-40B4-BE49-F238E27FC236}">
                <a16:creationId xmlns:a16="http://schemas.microsoft.com/office/drawing/2014/main" id="{04FA9BC9-1C67-4800-B4A1-1C992208CF30}"/>
              </a:ext>
            </a:extLst>
          </p:cNvPr>
          <p:cNvSpPr txBox="1"/>
          <p:nvPr/>
        </p:nvSpPr>
        <p:spPr>
          <a:xfrm>
            <a:off x="872386" y="5824504"/>
            <a:ext cx="6827127" cy="400110"/>
          </a:xfrm>
          <a:prstGeom prst="rect">
            <a:avLst/>
          </a:prstGeom>
          <a:noFill/>
        </p:spPr>
        <p:txBody>
          <a:bodyPr wrap="square" rtlCol="0">
            <a:spAutoFit/>
          </a:bodyPr>
          <a:lstStyle/>
          <a:p>
            <a:r>
              <a:rPr lang="en-US" sz="2000" b="1" i="1" dirty="0"/>
              <a:t>Resolution No. 26-003</a:t>
            </a:r>
            <a:endParaRPr lang="en-US" sz="2000" b="1" i="1" dirty="0">
              <a:solidFill>
                <a:srgbClr val="FF0000"/>
              </a:solidFill>
            </a:endParaRPr>
          </a:p>
        </p:txBody>
      </p:sp>
      <p:pic>
        <p:nvPicPr>
          <p:cNvPr id="1026" name="Picture 2" descr="Development Partnerships">
            <a:extLst>
              <a:ext uri="{FF2B5EF4-FFF2-40B4-BE49-F238E27FC236}">
                <a16:creationId xmlns:a16="http://schemas.microsoft.com/office/drawing/2014/main" id="{3DD280C8-45DA-4711-8ED8-C8AA82E35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513" y="2007704"/>
            <a:ext cx="3654287" cy="3654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715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1" y="276640"/>
            <a:ext cx="6543038" cy="1168400"/>
          </a:xfrm>
          <a:prstGeom prst="rect">
            <a:avLst/>
          </a:prstGeom>
        </p:spPr>
      </p:pic>
      <p:sp>
        <p:nvSpPr>
          <p:cNvPr id="4" name="Rectangle 3">
            <a:extLst>
              <a:ext uri="{FF2B5EF4-FFF2-40B4-BE49-F238E27FC236}">
                <a16:creationId xmlns:a16="http://schemas.microsoft.com/office/drawing/2014/main" id="{83CA9313-67A8-480D-AD3B-5A471F0FC73D}"/>
              </a:ext>
            </a:extLst>
          </p:cNvPr>
          <p:cNvSpPr/>
          <p:nvPr/>
        </p:nvSpPr>
        <p:spPr>
          <a:xfrm>
            <a:off x="838202" y="2147224"/>
            <a:ext cx="10989364" cy="2831544"/>
          </a:xfrm>
          <a:prstGeom prst="rect">
            <a:avLst/>
          </a:prstGeom>
        </p:spPr>
        <p:txBody>
          <a:bodyPr wrap="square">
            <a:spAutoFit/>
          </a:bodyPr>
          <a:lstStyle/>
          <a:p>
            <a:r>
              <a:rPr lang="en-US" sz="4000" b="1" dirty="0">
                <a:solidFill>
                  <a:srgbClr val="78BE21"/>
                </a:solidFill>
                <a:latin typeface="+mj-lt"/>
                <a:ea typeface="+mj-ea"/>
                <a:cs typeface="+mj-cs"/>
              </a:rPr>
              <a:t>University of Minnesota Duluth’s </a:t>
            </a:r>
            <a:br>
              <a:rPr lang="en-US" sz="4000" b="1" dirty="0">
                <a:solidFill>
                  <a:srgbClr val="78BE21"/>
                </a:solidFill>
                <a:latin typeface="+mj-lt"/>
                <a:ea typeface="+mj-ea"/>
                <a:cs typeface="+mj-cs"/>
              </a:rPr>
            </a:br>
            <a:r>
              <a:rPr lang="en-US" sz="4000" b="1" dirty="0">
                <a:solidFill>
                  <a:srgbClr val="78BE21"/>
                </a:solidFill>
                <a:latin typeface="+mj-lt"/>
                <a:ea typeface="+mj-ea"/>
                <a:cs typeface="+mj-cs"/>
              </a:rPr>
              <a:t>Natural Resources Research Institute (NRRI) </a:t>
            </a:r>
            <a:endParaRPr lang="en-US" dirty="0">
              <a:solidFill>
                <a:srgbClr val="FFFFFF"/>
              </a:solidFill>
              <a:ea typeface="+mj-ea"/>
              <a:cs typeface="+mj-cs"/>
            </a:endParaRPr>
          </a:p>
          <a:p>
            <a:endParaRPr lang="en-US" dirty="0">
              <a:solidFill>
                <a:srgbClr val="FFFFFF"/>
              </a:solidFill>
              <a:ea typeface="+mj-ea"/>
              <a:cs typeface="+mj-cs"/>
            </a:endParaRPr>
          </a:p>
          <a:p>
            <a:r>
              <a:rPr lang="en-US" sz="2000" dirty="0">
                <a:solidFill>
                  <a:schemeClr val="bg1"/>
                </a:solidFill>
                <a:ea typeface="+mj-ea"/>
                <a:cs typeface="+mj-cs"/>
              </a:rPr>
              <a:t>Jason Janisch 		</a:t>
            </a:r>
            <a:br>
              <a:rPr lang="en-US" sz="2000" dirty="0">
                <a:solidFill>
                  <a:schemeClr val="bg1"/>
                </a:solidFill>
                <a:ea typeface="+mj-ea"/>
                <a:cs typeface="+mj-cs"/>
              </a:rPr>
            </a:br>
            <a:r>
              <a:rPr lang="en-US" sz="2000" dirty="0">
                <a:solidFill>
                  <a:schemeClr val="bg1"/>
                </a:solidFill>
                <a:ea typeface="+mj-ea"/>
                <a:cs typeface="+mj-cs"/>
              </a:rPr>
              <a:t>Climate &amp; Energy Policy Advisor 	</a:t>
            </a:r>
            <a:br>
              <a:rPr lang="en-US" sz="2000" dirty="0">
                <a:solidFill>
                  <a:schemeClr val="bg1"/>
                </a:solidFill>
                <a:ea typeface="+mj-ea"/>
                <a:cs typeface="+mj-cs"/>
              </a:rPr>
            </a:br>
            <a:r>
              <a:rPr lang="en-US" sz="2000" dirty="0">
                <a:solidFill>
                  <a:schemeClr val="bg1"/>
                </a:solidFill>
                <a:ea typeface="+mj-ea"/>
                <a:cs typeface="+mj-cs"/>
              </a:rPr>
              <a:t>(218)735-3057			</a:t>
            </a:r>
            <a:br>
              <a:rPr lang="en-US" sz="2000" dirty="0">
                <a:solidFill>
                  <a:schemeClr val="bg1"/>
                </a:solidFill>
                <a:ea typeface="+mj-ea"/>
                <a:cs typeface="+mj-cs"/>
              </a:rPr>
            </a:br>
            <a:r>
              <a:rPr lang="en-US" sz="2000" u="sng" dirty="0">
                <a:solidFill>
                  <a:schemeClr val="bg1"/>
                </a:solidFill>
                <a:ea typeface="+mj-ea"/>
                <a:cs typeface="+mj-cs"/>
              </a:rPr>
              <a:t>Jason.Janisch@state.mn.us</a:t>
            </a:r>
            <a:r>
              <a:rPr lang="en-US" sz="2000" dirty="0">
                <a:solidFill>
                  <a:schemeClr val="bg1"/>
                </a:solidFill>
                <a:ea typeface="+mj-ea"/>
                <a:cs typeface="+mj-cs"/>
              </a:rPr>
              <a:t>	</a:t>
            </a:r>
            <a:r>
              <a:rPr lang="en-US" sz="2000" u="sng" dirty="0">
                <a:solidFill>
                  <a:schemeClr val="bg1"/>
                </a:solidFill>
                <a:ea typeface="+mj-ea"/>
                <a:cs typeface="+mj-cs"/>
              </a:rPr>
              <a:t> </a:t>
            </a:r>
            <a:endParaRPr lang="en-US" sz="2000" u="sng" dirty="0">
              <a:solidFill>
                <a:schemeClr val="bg1"/>
              </a:solidFill>
            </a:endParaRPr>
          </a:p>
        </p:txBody>
      </p:sp>
      <p:sp>
        <p:nvSpPr>
          <p:cNvPr id="7" name="Date Placeholder 6">
            <a:extLst>
              <a:ext uri="{FF2B5EF4-FFF2-40B4-BE49-F238E27FC236}">
                <a16:creationId xmlns:a16="http://schemas.microsoft.com/office/drawing/2014/main" id="{0E19B6D2-C14C-47F3-8321-1BFDB158691C}"/>
              </a:ext>
            </a:extLst>
          </p:cNvPr>
          <p:cNvSpPr>
            <a:spLocks noGrp="1"/>
          </p:cNvSpPr>
          <p:nvPr>
            <p:ph type="dt" sz="half" idx="10"/>
          </p:nvPr>
        </p:nvSpPr>
        <p:spPr/>
        <p:txBody>
          <a:bodyPr/>
          <a:lstStyle/>
          <a:p>
            <a:r>
              <a:rPr lang="en-US"/>
              <a:t>9/25/2025</a:t>
            </a:r>
            <a:endParaRPr lang="en-US" dirty="0"/>
          </a:p>
        </p:txBody>
      </p:sp>
      <p:sp>
        <p:nvSpPr>
          <p:cNvPr id="8" name="Slide Number Placeholder 7">
            <a:extLst>
              <a:ext uri="{FF2B5EF4-FFF2-40B4-BE49-F238E27FC236}">
                <a16:creationId xmlns:a16="http://schemas.microsoft.com/office/drawing/2014/main" id="{E27C24D8-1250-4C0B-A01A-6ECB9A9C33B3}"/>
              </a:ext>
            </a:extLst>
          </p:cNvPr>
          <p:cNvSpPr>
            <a:spLocks noGrp="1"/>
          </p:cNvSpPr>
          <p:nvPr>
            <p:ph type="sldNum" sz="quarter" idx="11"/>
          </p:nvPr>
        </p:nvSpPr>
        <p:spPr/>
        <p:txBody>
          <a:bodyPr/>
          <a:lstStyle/>
          <a:p>
            <a:fld id="{48F63A3B-78C7-47BE-AE5E-E10140E04643}" type="slidenum">
              <a:rPr lang="en-US" smtClean="0"/>
              <a:pPr/>
              <a:t>11</a:t>
            </a:fld>
            <a:endParaRPr lang="en-US" dirty="0"/>
          </a:p>
        </p:txBody>
      </p:sp>
      <p:sp>
        <p:nvSpPr>
          <p:cNvPr id="9" name="Footer Placeholder 8">
            <a:extLst>
              <a:ext uri="{FF2B5EF4-FFF2-40B4-BE49-F238E27FC236}">
                <a16:creationId xmlns:a16="http://schemas.microsoft.com/office/drawing/2014/main" id="{77889E6D-3506-4236-9CD9-FD75826C3AB6}"/>
              </a:ext>
            </a:extLst>
          </p:cNvPr>
          <p:cNvSpPr>
            <a:spLocks noGrp="1"/>
          </p:cNvSpPr>
          <p:nvPr>
            <p:ph type="ftr" sz="quarter" idx="12"/>
          </p:nvPr>
        </p:nvSpPr>
        <p:spPr/>
        <p:txBody>
          <a:bodyPr/>
          <a:lstStyle/>
          <a:p>
            <a:r>
              <a:rPr lang="en-US"/>
              <a:t>mn.gov/irrrb/</a:t>
            </a:r>
            <a:endParaRPr lang="en-US" dirty="0"/>
          </a:p>
        </p:txBody>
      </p:sp>
    </p:spTree>
    <p:extLst>
      <p:ext uri="{BB962C8B-B14F-4D97-AF65-F5344CB8AC3E}">
        <p14:creationId xmlns:p14="http://schemas.microsoft.com/office/powerpoint/2010/main" val="348289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838200" y="223837"/>
            <a:ext cx="10515600" cy="914400"/>
          </a:xfrm>
        </p:spPr>
        <p:txBody>
          <a:bodyPr/>
          <a:lstStyle/>
          <a:p>
            <a:pPr algn="l"/>
            <a:r>
              <a:rPr lang="en-US" b="1" dirty="0"/>
              <a:t>Natural Resources Research Institute (NRRI) Grant </a:t>
            </a:r>
          </a:p>
        </p:txBody>
      </p:sp>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9/25/2025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sp>
        <p:nvSpPr>
          <p:cNvPr id="9" name="Content Placeholder 8">
            <a:extLst>
              <a:ext uri="{FF2B5EF4-FFF2-40B4-BE49-F238E27FC236}">
                <a16:creationId xmlns:a16="http://schemas.microsoft.com/office/drawing/2014/main" id="{9BEED960-E27E-4621-9641-3CC2A6E78F33}"/>
              </a:ext>
            </a:extLst>
          </p:cNvPr>
          <p:cNvSpPr>
            <a:spLocks noGrp="1"/>
          </p:cNvSpPr>
          <p:nvPr>
            <p:ph idx="1"/>
          </p:nvPr>
        </p:nvSpPr>
        <p:spPr>
          <a:xfrm>
            <a:off x="838200" y="1625048"/>
            <a:ext cx="6310962" cy="3607904"/>
          </a:xfrm>
        </p:spPr>
        <p:txBody>
          <a:bodyPr>
            <a:noAutofit/>
          </a:bodyPr>
          <a:lstStyle/>
          <a:p>
            <a:pPr marL="0" indent="0">
              <a:buNone/>
            </a:pPr>
            <a:r>
              <a:rPr lang="en-US" sz="2200" b="1" dirty="0"/>
              <a:t>Purpose:</a:t>
            </a:r>
            <a:br>
              <a:rPr lang="en-US" sz="2200" b="1" dirty="0"/>
            </a:br>
            <a:br>
              <a:rPr lang="en-US" sz="2200" b="1" dirty="0"/>
            </a:br>
            <a:r>
              <a:rPr lang="en-US" sz="2000" dirty="0"/>
              <a:t>Provide a $600,000 Development Partnership grant to University of Minnesota Duluth’s Natural Resources Research Institute (NRRI) to complete the installation and commissioning of a world-first Direct Reduced Iron (DRI) Research Furnace. </a:t>
            </a:r>
            <a:br>
              <a:rPr lang="en-US" sz="2200" dirty="0"/>
            </a:br>
            <a:br>
              <a:rPr lang="en-US" sz="2200" dirty="0"/>
            </a:br>
            <a:r>
              <a:rPr lang="en-US" sz="2200" b="1" dirty="0"/>
              <a:t>Economic Impact</a:t>
            </a:r>
          </a:p>
          <a:p>
            <a:pPr marL="0" marR="0">
              <a:lnSpc>
                <a:spcPct val="107000"/>
              </a:lnSpc>
              <a:spcBef>
                <a:spcPts val="0"/>
              </a:spcBef>
              <a:spcAft>
                <a:spcPts val="0"/>
              </a:spcAft>
            </a:pPr>
            <a:r>
              <a:rPr lang="en-US" sz="2000" dirty="0">
                <a:ea typeface="Calibri" panose="020F0502020204030204" pitchFamily="34" charset="0"/>
                <a:cs typeface="Calibri" panose="020F0502020204030204" pitchFamily="34" charset="0"/>
              </a:rPr>
              <a:t>Number</a:t>
            </a:r>
            <a:r>
              <a:rPr lang="en-US" sz="2000" dirty="0">
                <a:effectLst/>
                <a:ea typeface="Calibri" panose="020F0502020204030204" pitchFamily="34" charset="0"/>
                <a:cs typeface="Calibri" panose="020F0502020204030204" pitchFamily="34" charset="0"/>
              </a:rPr>
              <a:t> of Projects: </a:t>
            </a:r>
            <a:r>
              <a:rPr lang="en-US" sz="2000" b="1" dirty="0">
                <a:effectLst/>
                <a:ea typeface="Calibri" panose="020F0502020204030204" pitchFamily="34" charset="0"/>
                <a:cs typeface="Calibri" panose="020F0502020204030204" pitchFamily="34" charset="0"/>
              </a:rPr>
              <a:t>1</a:t>
            </a:r>
          </a:p>
          <a:p>
            <a:pPr marL="0" marR="0">
              <a:lnSpc>
                <a:spcPct val="107000"/>
              </a:lnSpc>
              <a:spcBef>
                <a:spcPts val="0"/>
              </a:spcBef>
              <a:spcAft>
                <a:spcPts val="0"/>
              </a:spcAft>
            </a:pPr>
            <a:r>
              <a:rPr lang="en-US" sz="2000" dirty="0">
                <a:effectLst/>
                <a:ea typeface="Calibri" panose="020F0502020204030204" pitchFamily="34" charset="0"/>
                <a:cs typeface="Calibri" panose="020F0502020204030204" pitchFamily="34" charset="0"/>
              </a:rPr>
              <a:t>Agency Investment: </a:t>
            </a:r>
            <a:r>
              <a:rPr lang="en-US" sz="2000" b="1" dirty="0"/>
              <a:t>$600,000</a:t>
            </a:r>
          </a:p>
          <a:p>
            <a:pPr marL="0" marR="0">
              <a:lnSpc>
                <a:spcPct val="107000"/>
              </a:lnSpc>
              <a:spcBef>
                <a:spcPts val="0"/>
              </a:spcBef>
              <a:spcAft>
                <a:spcPts val="0"/>
              </a:spcAft>
            </a:pPr>
            <a:r>
              <a:rPr lang="en-US" sz="2000" dirty="0"/>
              <a:t>Total Project Investment: </a:t>
            </a:r>
            <a:r>
              <a:rPr lang="en-US" sz="2000" b="1" dirty="0"/>
              <a:t>$1,200,000</a:t>
            </a:r>
          </a:p>
          <a:p>
            <a:pPr marL="0" marR="0" indent="0">
              <a:lnSpc>
                <a:spcPct val="107000"/>
              </a:lnSpc>
              <a:spcBef>
                <a:spcPts val="0"/>
              </a:spcBef>
              <a:spcAft>
                <a:spcPts val="0"/>
              </a:spcAft>
              <a:buNone/>
            </a:pPr>
            <a:endParaRPr lang="en-US" sz="2000" b="1" dirty="0"/>
          </a:p>
          <a:p>
            <a:pPr marL="0" marR="0" indent="0">
              <a:lnSpc>
                <a:spcPct val="107000"/>
              </a:lnSpc>
              <a:spcBef>
                <a:spcPts val="0"/>
              </a:spcBef>
              <a:spcAft>
                <a:spcPts val="0"/>
              </a:spcAft>
              <a:buNone/>
            </a:pPr>
            <a:r>
              <a:rPr lang="en-US" sz="2000" b="1" i="1" dirty="0"/>
              <a:t>Resolution No. 26-004</a:t>
            </a:r>
          </a:p>
        </p:txBody>
      </p:sp>
      <p:pic>
        <p:nvPicPr>
          <p:cNvPr id="4" name="Picture 3">
            <a:extLst>
              <a:ext uri="{FF2B5EF4-FFF2-40B4-BE49-F238E27FC236}">
                <a16:creationId xmlns:a16="http://schemas.microsoft.com/office/drawing/2014/main" id="{D7BB80AA-08FC-4130-A057-A99D135F636C}"/>
              </a:ext>
            </a:extLst>
          </p:cNvPr>
          <p:cNvPicPr>
            <a:picLocks noChangeAspect="1"/>
          </p:cNvPicPr>
          <p:nvPr/>
        </p:nvPicPr>
        <p:blipFill rotWithShape="1">
          <a:blip r:embed="rId3">
            <a:extLst>
              <a:ext uri="{28A0092B-C50C-407E-A947-70E740481C1C}">
                <a14:useLocalDpi xmlns:a14="http://schemas.microsoft.com/office/drawing/2010/main" val="0"/>
              </a:ext>
            </a:extLst>
          </a:blip>
          <a:srcRect l="29902"/>
          <a:stretch/>
        </p:blipFill>
        <p:spPr>
          <a:xfrm>
            <a:off x="7438962" y="2649089"/>
            <a:ext cx="3914838" cy="2637287"/>
          </a:xfrm>
          <a:prstGeom prst="rect">
            <a:avLst/>
          </a:prstGeom>
        </p:spPr>
      </p:pic>
    </p:spTree>
    <p:extLst>
      <p:ext uri="{BB962C8B-B14F-4D97-AF65-F5344CB8AC3E}">
        <p14:creationId xmlns:p14="http://schemas.microsoft.com/office/powerpoint/2010/main" val="202315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667441"/>
            <a:ext cx="10730948" cy="2807500"/>
          </a:xfrm>
        </p:spPr>
        <p:txBody>
          <a:bodyPr/>
          <a:lstStyle/>
          <a:p>
            <a:pPr algn="l"/>
            <a:br>
              <a:rPr lang="en-US" sz="2000" dirty="0"/>
            </a:br>
            <a:r>
              <a:rPr lang="en-US" sz="4000" b="1" dirty="0">
                <a:solidFill>
                  <a:srgbClr val="78BE21"/>
                </a:solidFill>
              </a:rPr>
              <a:t>Public Works </a:t>
            </a:r>
            <a:br>
              <a:rPr lang="en-US" sz="2000" dirty="0"/>
            </a:br>
            <a:br>
              <a:rPr lang="en-US" sz="2000" dirty="0"/>
            </a:br>
            <a:r>
              <a:rPr lang="en-US" sz="2000" dirty="0"/>
              <a:t>Whitney Ridlon 			Chris Ismil			</a:t>
            </a:r>
            <a:br>
              <a:rPr lang="en-US" sz="2000" dirty="0"/>
            </a:br>
            <a:r>
              <a:rPr lang="en-US" sz="2000" dirty="0"/>
              <a:t>Director of Community Development		Community Development Representative	</a:t>
            </a:r>
            <a:br>
              <a:rPr lang="en-US" sz="2000" dirty="0"/>
            </a:br>
            <a:r>
              <a:rPr lang="en-US" sz="2000" dirty="0"/>
              <a:t>(218)735-3004			(218)735-3010			</a:t>
            </a:r>
            <a:br>
              <a:rPr lang="en-US" sz="2000" dirty="0"/>
            </a:br>
            <a:r>
              <a:rPr lang="en-US" sz="2000" u="sng" dirty="0"/>
              <a:t>Whitney.Ridlon@state.mn.us </a:t>
            </a:r>
            <a:r>
              <a:rPr lang="en-US" sz="2000" dirty="0"/>
              <a:t>			</a:t>
            </a:r>
            <a:r>
              <a:rPr lang="en-US" sz="2000" u="sng" dirty="0"/>
              <a:t>Chris.Ismil</a:t>
            </a:r>
            <a:r>
              <a:rPr lang="en-US" sz="2000" dirty="0">
                <a:hlinkClick r:id="rId3">
                  <a:extLst>
                    <a:ext uri="{A12FA001-AC4F-418D-AE19-62706E023703}">
                      <ahyp:hlinkClr xmlns:ahyp="http://schemas.microsoft.com/office/drawing/2018/hyperlinkcolor" val="tx"/>
                    </a:ext>
                  </a:extLst>
                </a:hlinkClick>
              </a:rPr>
              <a:t>@state.mn.us</a:t>
            </a:r>
            <a:r>
              <a:rPr lang="en-US" sz="2000" dirty="0"/>
              <a:t>			</a:t>
            </a:r>
            <a:endParaRPr lang="en-US" sz="2000" u="sng"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247" y="336275"/>
            <a:ext cx="6543038" cy="1168400"/>
          </a:xfrm>
          <a:prstGeom prst="rect">
            <a:avLst/>
          </a:prstGeom>
        </p:spPr>
      </p:pic>
      <p:sp>
        <p:nvSpPr>
          <p:cNvPr id="6" name="Date Placeholder 5">
            <a:extLst>
              <a:ext uri="{FF2B5EF4-FFF2-40B4-BE49-F238E27FC236}">
                <a16:creationId xmlns:a16="http://schemas.microsoft.com/office/drawing/2014/main" id="{B6B5B547-E0E1-4666-B34C-1B35932F38C7}"/>
              </a:ext>
            </a:extLst>
          </p:cNvPr>
          <p:cNvSpPr>
            <a:spLocks noGrp="1"/>
          </p:cNvSpPr>
          <p:nvPr>
            <p:ph type="dt" sz="half" idx="10"/>
          </p:nvPr>
        </p:nvSpPr>
        <p:spPr/>
        <p:txBody>
          <a:bodyPr/>
          <a:lstStyle/>
          <a:p>
            <a:r>
              <a:rPr lang="en-US"/>
              <a:t>9/25/2025</a:t>
            </a:r>
            <a:endParaRPr lang="en-US" dirty="0"/>
          </a:p>
        </p:txBody>
      </p:sp>
      <p:sp>
        <p:nvSpPr>
          <p:cNvPr id="8" name="Slide Number Placeholder 7">
            <a:extLst>
              <a:ext uri="{FF2B5EF4-FFF2-40B4-BE49-F238E27FC236}">
                <a16:creationId xmlns:a16="http://schemas.microsoft.com/office/drawing/2014/main" id="{61C7E69D-4761-4BE7-8F8B-30FDA10BC630}"/>
              </a:ext>
            </a:extLst>
          </p:cNvPr>
          <p:cNvSpPr>
            <a:spLocks noGrp="1"/>
          </p:cNvSpPr>
          <p:nvPr>
            <p:ph type="sldNum" sz="quarter" idx="11"/>
          </p:nvPr>
        </p:nvSpPr>
        <p:spPr/>
        <p:txBody>
          <a:bodyPr/>
          <a:lstStyle/>
          <a:p>
            <a:fld id="{48F63A3B-78C7-47BE-AE5E-E10140E04643}" type="slidenum">
              <a:rPr lang="en-US" smtClean="0"/>
              <a:pPr/>
              <a:t>13</a:t>
            </a:fld>
            <a:endParaRPr lang="en-US" dirty="0"/>
          </a:p>
        </p:txBody>
      </p:sp>
      <p:sp>
        <p:nvSpPr>
          <p:cNvPr id="9" name="Footer Placeholder 8">
            <a:extLst>
              <a:ext uri="{FF2B5EF4-FFF2-40B4-BE49-F238E27FC236}">
                <a16:creationId xmlns:a16="http://schemas.microsoft.com/office/drawing/2014/main" id="{38403333-3FD4-4B0E-B8F5-4CD124AFF86F}"/>
              </a:ext>
            </a:extLst>
          </p:cNvPr>
          <p:cNvSpPr>
            <a:spLocks noGrp="1"/>
          </p:cNvSpPr>
          <p:nvPr>
            <p:ph type="ftr" sz="quarter" idx="12"/>
          </p:nvPr>
        </p:nvSpPr>
        <p:spPr/>
        <p:txBody>
          <a:bodyPr/>
          <a:lstStyle/>
          <a:p>
            <a:r>
              <a:rPr lang="en-US"/>
              <a:t>mn.gov/irrrb/</a:t>
            </a:r>
            <a:endParaRPr lang="en-US" dirty="0"/>
          </a:p>
        </p:txBody>
      </p:sp>
    </p:spTree>
    <p:extLst>
      <p:ext uri="{BB962C8B-B14F-4D97-AF65-F5344CB8AC3E}">
        <p14:creationId xmlns:p14="http://schemas.microsoft.com/office/powerpoint/2010/main" val="1183355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684756" y="121920"/>
            <a:ext cx="10822487" cy="914400"/>
          </a:xfrm>
        </p:spPr>
        <p:txBody>
          <a:bodyPr>
            <a:noAutofit/>
          </a:bodyPr>
          <a:lstStyle/>
          <a:p>
            <a:pPr algn="l"/>
            <a:r>
              <a:rPr lang="en-US" b="1" dirty="0"/>
              <a:t>Public Works</a:t>
            </a:r>
          </a:p>
        </p:txBody>
      </p:sp>
      <p:sp>
        <p:nvSpPr>
          <p:cNvPr id="2" name="Content Placeholder 1">
            <a:extLst>
              <a:ext uri="{FF2B5EF4-FFF2-40B4-BE49-F238E27FC236}">
                <a16:creationId xmlns:a16="http://schemas.microsoft.com/office/drawing/2014/main" id="{45961D81-BD7A-4894-B25F-0629ECF3D928}"/>
              </a:ext>
            </a:extLst>
          </p:cNvPr>
          <p:cNvSpPr>
            <a:spLocks noGrp="1"/>
          </p:cNvSpPr>
          <p:nvPr>
            <p:ph idx="1"/>
          </p:nvPr>
        </p:nvSpPr>
        <p:spPr>
          <a:xfrm>
            <a:off x="1066799" y="1593181"/>
            <a:ext cx="7123044" cy="6080917"/>
          </a:xfrm>
        </p:spPr>
        <p:txBody>
          <a:bodyPr>
            <a:normAutofit/>
          </a:bodyPr>
          <a:lstStyle/>
          <a:p>
            <a:pPr marL="0" indent="0">
              <a:buNone/>
            </a:pPr>
            <a:r>
              <a:rPr lang="en-US" sz="2200" b="1" dirty="0"/>
              <a:t>Purpose</a:t>
            </a:r>
          </a:p>
          <a:p>
            <a:pPr marL="0" indent="0">
              <a:buNone/>
            </a:pPr>
            <a:r>
              <a:rPr lang="en-US" sz="2000" dirty="0">
                <a:effectLst/>
                <a:ea typeface="Calibri" panose="020F0502020204030204" pitchFamily="34" charset="0"/>
              </a:rPr>
              <a:t>Public Works grants support local and Tribal governments with infrastructure funding that provides essential services and promotes economic development.</a:t>
            </a:r>
          </a:p>
          <a:p>
            <a:pPr marL="0" indent="0">
              <a:buNone/>
            </a:pPr>
            <a:r>
              <a:rPr lang="en-US" sz="2200" b="1" dirty="0"/>
              <a:t>Economic Impact</a:t>
            </a:r>
          </a:p>
          <a:p>
            <a:pPr marL="0" marR="0">
              <a:lnSpc>
                <a:spcPct val="107000"/>
              </a:lnSpc>
              <a:spcBef>
                <a:spcPts val="0"/>
              </a:spcBef>
              <a:spcAft>
                <a:spcPts val="0"/>
              </a:spcAft>
            </a:pPr>
            <a:r>
              <a:rPr lang="en-US" sz="2000" dirty="0">
                <a:ea typeface="Calibri" panose="020F0502020204030204" pitchFamily="34" charset="0"/>
                <a:cs typeface="Calibri" panose="020F0502020204030204" pitchFamily="34" charset="0"/>
              </a:rPr>
              <a:t>Number</a:t>
            </a:r>
            <a:r>
              <a:rPr lang="en-US" sz="2000" dirty="0">
                <a:effectLst/>
                <a:ea typeface="Calibri" panose="020F0502020204030204" pitchFamily="34" charset="0"/>
                <a:cs typeface="Calibri" panose="020F0502020204030204" pitchFamily="34" charset="0"/>
              </a:rPr>
              <a:t> of Projects: </a:t>
            </a:r>
            <a:r>
              <a:rPr lang="en-US" sz="2000" b="1" dirty="0">
                <a:ea typeface="Calibri" panose="020F0502020204030204" pitchFamily="34" charset="0"/>
                <a:cs typeface="Calibri" panose="020F0502020204030204" pitchFamily="34" charset="0"/>
              </a:rPr>
              <a:t>14</a:t>
            </a:r>
            <a:endParaRPr lang="en-US" sz="2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ea typeface="Calibri" panose="020F0502020204030204" pitchFamily="34" charset="0"/>
                <a:cs typeface="Calibri" panose="020F0502020204030204" pitchFamily="34" charset="0"/>
              </a:rPr>
              <a:t>Agency Investment: </a:t>
            </a:r>
            <a:r>
              <a:rPr lang="en-US" sz="2000" b="1" dirty="0">
                <a:effectLst/>
                <a:ea typeface="Calibri" panose="020F0502020204030204" pitchFamily="34" charset="0"/>
                <a:cs typeface="Calibri" panose="020F0502020204030204" pitchFamily="34" charset="0"/>
              </a:rPr>
              <a:t>$4,429,000</a:t>
            </a:r>
            <a:endParaRPr lang="en-US" sz="2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ea typeface="Calibri" panose="020F0502020204030204" pitchFamily="34" charset="0"/>
                <a:cs typeface="Calibri" panose="020F0502020204030204" pitchFamily="34" charset="0"/>
              </a:rPr>
              <a:t>Total Project Investment: </a:t>
            </a:r>
            <a:r>
              <a:rPr lang="en-US" sz="2000" b="1" dirty="0">
                <a:effectLst/>
                <a:ea typeface="Calibri" panose="020F0502020204030204" pitchFamily="34" charset="0"/>
                <a:cs typeface="Calibri" panose="020F0502020204030204" pitchFamily="34" charset="0"/>
              </a:rPr>
              <a:t>$106,933,801</a:t>
            </a:r>
            <a:br>
              <a:rPr lang="en-US" sz="2000" b="1" dirty="0">
                <a:effectLst/>
                <a:ea typeface="Calibri" panose="020F0502020204030204" pitchFamily="34" charset="0"/>
                <a:cs typeface="Calibri" panose="020F0502020204030204" pitchFamily="34" charset="0"/>
              </a:rPr>
            </a:br>
            <a:endParaRPr lang="en-US" sz="2200" b="1" dirty="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2000" dirty="0">
                <a:ea typeface="Calibri" panose="020F0502020204030204" pitchFamily="34" charset="0"/>
                <a:cs typeface="Calibri" panose="020F0502020204030204" pitchFamily="34" charset="0"/>
              </a:rPr>
              <a:t>Number of Project Increases: </a:t>
            </a:r>
            <a:r>
              <a:rPr lang="en-US" sz="2000" b="1" dirty="0">
                <a:ea typeface="Calibri" panose="020F0502020204030204" pitchFamily="34" charset="0"/>
                <a:cs typeface="Calibri" panose="020F0502020204030204" pitchFamily="34" charset="0"/>
              </a:rPr>
              <a:t>2 </a:t>
            </a:r>
            <a:br>
              <a:rPr lang="en-US" sz="2000" b="1" dirty="0">
                <a:ea typeface="Calibri" panose="020F0502020204030204" pitchFamily="34" charset="0"/>
                <a:cs typeface="Calibri" panose="020F0502020204030204" pitchFamily="34" charset="0"/>
              </a:rPr>
            </a:br>
            <a:r>
              <a:rPr lang="en-US" sz="2000" dirty="0">
                <a:ea typeface="Calibri" panose="020F0502020204030204" pitchFamily="34" charset="0"/>
                <a:cs typeface="Calibri" panose="020F0502020204030204" pitchFamily="34" charset="0"/>
              </a:rPr>
              <a:t>Agency Investment: </a:t>
            </a:r>
            <a:r>
              <a:rPr lang="en-US" sz="2000" b="1" dirty="0">
                <a:ea typeface="Calibri" panose="020F0502020204030204" pitchFamily="34" charset="0"/>
                <a:cs typeface="Calibri" panose="020F0502020204030204" pitchFamily="34" charset="0"/>
              </a:rPr>
              <a:t>$287,000</a:t>
            </a:r>
            <a:endParaRPr lang="en-US" sz="2000" dirty="0">
              <a:effectLst/>
              <a:ea typeface="Calibri" panose="020F0502020204030204" pitchFamily="34" charset="0"/>
              <a:cs typeface="Times New Roman" panose="02020603050405020304" pitchFamily="18" charset="0"/>
            </a:endParaRPr>
          </a:p>
        </p:txBody>
      </p:sp>
      <p:sp>
        <p:nvSpPr>
          <p:cNvPr id="8" name="Date Placeholder 7">
            <a:extLst>
              <a:ext uri="{FF2B5EF4-FFF2-40B4-BE49-F238E27FC236}">
                <a16:creationId xmlns:a16="http://schemas.microsoft.com/office/drawing/2014/main" id="{96FCCA25-2C15-42BA-9707-37F02745F0FB}"/>
              </a:ext>
            </a:extLst>
          </p:cNvPr>
          <p:cNvSpPr>
            <a:spLocks noGrp="1"/>
          </p:cNvSpPr>
          <p:nvPr>
            <p:ph type="dt" sz="half" idx="10"/>
          </p:nvPr>
        </p:nvSpPr>
        <p:spPr/>
        <p:txBody>
          <a:bodyPr/>
          <a:lstStyle/>
          <a:p>
            <a:r>
              <a:rPr lang="en-US"/>
              <a:t>9/25/2025</a:t>
            </a:r>
            <a:endParaRPr lang="en-US" dirty="0"/>
          </a:p>
        </p:txBody>
      </p:sp>
      <p:sp>
        <p:nvSpPr>
          <p:cNvPr id="9" name="Slide Number Placeholder 8">
            <a:extLst>
              <a:ext uri="{FF2B5EF4-FFF2-40B4-BE49-F238E27FC236}">
                <a16:creationId xmlns:a16="http://schemas.microsoft.com/office/drawing/2014/main" id="{94837124-1914-4539-B744-BC36ABEA3890}"/>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10" name="Footer Placeholder 9">
            <a:extLst>
              <a:ext uri="{FF2B5EF4-FFF2-40B4-BE49-F238E27FC236}">
                <a16:creationId xmlns:a16="http://schemas.microsoft.com/office/drawing/2014/main" id="{EC5E1D5A-AB52-4FE4-A013-78A081ECEEA9}"/>
              </a:ext>
            </a:extLst>
          </p:cNvPr>
          <p:cNvSpPr>
            <a:spLocks noGrp="1"/>
          </p:cNvSpPr>
          <p:nvPr>
            <p:ph type="ftr" sz="quarter" idx="3"/>
          </p:nvPr>
        </p:nvSpPr>
        <p:spPr/>
        <p:txBody>
          <a:bodyPr/>
          <a:lstStyle/>
          <a:p>
            <a:r>
              <a:rPr lang="en-US"/>
              <a:t>mn.gov/irrrb/</a:t>
            </a:r>
            <a:endParaRPr lang="en-US" dirty="0"/>
          </a:p>
        </p:txBody>
      </p:sp>
      <p:pic>
        <p:nvPicPr>
          <p:cNvPr id="11" name="Picture 10">
            <a:extLst>
              <a:ext uri="{FF2B5EF4-FFF2-40B4-BE49-F238E27FC236}">
                <a16:creationId xmlns:a16="http://schemas.microsoft.com/office/drawing/2014/main" id="{37033F0E-0D1B-4652-875C-05C49F1435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48896" y="2232529"/>
            <a:ext cx="3484472" cy="3484472"/>
          </a:xfrm>
          <a:prstGeom prst="rect">
            <a:avLst/>
          </a:prstGeom>
        </p:spPr>
      </p:pic>
    </p:spTree>
    <p:extLst>
      <p:ext uri="{BB962C8B-B14F-4D97-AF65-F5344CB8AC3E}">
        <p14:creationId xmlns:p14="http://schemas.microsoft.com/office/powerpoint/2010/main" val="128498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838200" y="169322"/>
            <a:ext cx="10515600" cy="914400"/>
          </a:xfrm>
        </p:spPr>
        <p:txBody>
          <a:bodyPr/>
          <a:lstStyle/>
          <a:p>
            <a:pPr algn="l"/>
            <a:r>
              <a:rPr lang="en-US" b="1" dirty="0"/>
              <a:t>Public Works Projects</a:t>
            </a:r>
          </a:p>
        </p:txBody>
      </p:sp>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9/25/2025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graphicFrame>
        <p:nvGraphicFramePr>
          <p:cNvPr id="11" name="Content Placeholder 3">
            <a:extLst>
              <a:ext uri="{FF2B5EF4-FFF2-40B4-BE49-F238E27FC236}">
                <a16:creationId xmlns:a16="http://schemas.microsoft.com/office/drawing/2014/main" id="{3BD3AE6C-E22A-4F1B-9163-2E35167B5C80}"/>
              </a:ext>
            </a:extLst>
          </p:cNvPr>
          <p:cNvGraphicFramePr>
            <a:graphicFrameLocks noGrp="1"/>
          </p:cNvGraphicFramePr>
          <p:nvPr>
            <p:ph idx="1"/>
            <p:extLst>
              <p:ext uri="{D42A27DB-BD31-4B8C-83A1-F6EECF244321}">
                <p14:modId xmlns:p14="http://schemas.microsoft.com/office/powerpoint/2010/main" val="651465697"/>
              </p:ext>
            </p:extLst>
          </p:nvPr>
        </p:nvGraphicFramePr>
        <p:xfrm>
          <a:off x="550933" y="1611890"/>
          <a:ext cx="11090134" cy="4269088"/>
        </p:xfrm>
        <a:graphic>
          <a:graphicData uri="http://schemas.openxmlformats.org/drawingml/2006/table">
            <a:tbl>
              <a:tblPr firstRow="1" bandRow="1">
                <a:tableStyleId>{5C22544A-7EE6-4342-B048-85BDC9FD1C3A}</a:tableStyleId>
              </a:tblPr>
              <a:tblGrid>
                <a:gridCol w="2344667">
                  <a:extLst>
                    <a:ext uri="{9D8B030D-6E8A-4147-A177-3AD203B41FA5}">
                      <a16:colId xmlns:a16="http://schemas.microsoft.com/office/drawing/2014/main" val="1128772898"/>
                    </a:ext>
                  </a:extLst>
                </a:gridCol>
                <a:gridCol w="5890591">
                  <a:extLst>
                    <a:ext uri="{9D8B030D-6E8A-4147-A177-3AD203B41FA5}">
                      <a16:colId xmlns:a16="http://schemas.microsoft.com/office/drawing/2014/main" val="2632215828"/>
                    </a:ext>
                  </a:extLst>
                </a:gridCol>
                <a:gridCol w="1401418">
                  <a:extLst>
                    <a:ext uri="{9D8B030D-6E8A-4147-A177-3AD203B41FA5}">
                      <a16:colId xmlns:a16="http://schemas.microsoft.com/office/drawing/2014/main" val="2707492734"/>
                    </a:ext>
                  </a:extLst>
                </a:gridCol>
                <a:gridCol w="1453458">
                  <a:extLst>
                    <a:ext uri="{9D8B030D-6E8A-4147-A177-3AD203B41FA5}">
                      <a16:colId xmlns:a16="http://schemas.microsoft.com/office/drawing/2014/main" val="431842674"/>
                    </a:ext>
                  </a:extLst>
                </a:gridCol>
              </a:tblGrid>
              <a:tr h="848920">
                <a:tc>
                  <a:txBody>
                    <a:bodyPr/>
                    <a:lstStyle/>
                    <a:p>
                      <a:r>
                        <a:rPr lang="en-US" dirty="0"/>
                        <a:t>Grantee</a:t>
                      </a:r>
                    </a:p>
                  </a:txBody>
                  <a:tcPr/>
                </a:tc>
                <a:tc>
                  <a:txBody>
                    <a:bodyPr/>
                    <a:lstStyle/>
                    <a:p>
                      <a:r>
                        <a:rPr lang="en-US" dirty="0"/>
                        <a:t>Project Description</a:t>
                      </a:r>
                    </a:p>
                  </a:txBody>
                  <a:tcPr/>
                </a:tc>
                <a:tc>
                  <a:txBody>
                    <a:bodyPr/>
                    <a:lstStyle/>
                    <a:p>
                      <a:pPr algn="r"/>
                      <a:r>
                        <a:rPr lang="en-US" dirty="0"/>
                        <a:t>Agency Investment</a:t>
                      </a:r>
                    </a:p>
                  </a:txBody>
                  <a:tcPr/>
                </a:tc>
                <a:tc>
                  <a:txBody>
                    <a:bodyPr/>
                    <a:lstStyle/>
                    <a:p>
                      <a:pPr algn="r"/>
                      <a:r>
                        <a:rPr lang="en-US" dirty="0"/>
                        <a:t>Total Project Investment</a:t>
                      </a:r>
                    </a:p>
                  </a:txBody>
                  <a:tcPr/>
                </a:tc>
                <a:extLst>
                  <a:ext uri="{0D108BD9-81ED-4DB2-BD59-A6C34878D82A}">
                    <a16:rowId xmlns:a16="http://schemas.microsoft.com/office/drawing/2014/main" val="72452598"/>
                  </a:ext>
                </a:extLst>
              </a:tr>
              <a:tr h="70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Aurora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Road reconstruction, curb, gutter and sidewalk replacement and water and sewer line upgrades. </a:t>
                      </a:r>
                    </a:p>
                  </a:txBody>
                  <a:tcPr/>
                </a:tc>
                <a:tc>
                  <a:txBody>
                    <a:bodyPr/>
                    <a:lstStyle/>
                    <a:p>
                      <a:pPr algn="r"/>
                      <a:r>
                        <a:rPr lang="en-US" sz="1800" dirty="0"/>
                        <a:t>$500,000</a:t>
                      </a:r>
                    </a:p>
                  </a:txBody>
                  <a:tcPr/>
                </a:tc>
                <a:tc>
                  <a:txBody>
                    <a:bodyPr/>
                    <a:lstStyle/>
                    <a:p>
                      <a:pPr algn="r"/>
                      <a:r>
                        <a:rPr lang="en-US" sz="1800" b="1" dirty="0"/>
                        <a:t>$12,700,000</a:t>
                      </a:r>
                    </a:p>
                  </a:txBody>
                  <a:tcPr/>
                </a:tc>
                <a:extLst>
                  <a:ext uri="{0D108BD9-81ED-4DB2-BD59-A6C34878D82A}">
                    <a16:rowId xmlns:a16="http://schemas.microsoft.com/office/drawing/2014/main" val="390451265"/>
                  </a:ext>
                </a:extLst>
              </a:tr>
              <a:tr h="662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Beaver Bay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Replacing aging and failing sanitary sewer and water lines. </a:t>
                      </a:r>
                    </a:p>
                  </a:txBody>
                  <a:tcPr/>
                </a:tc>
                <a:tc>
                  <a:txBody>
                    <a:bodyPr/>
                    <a:lstStyle/>
                    <a:p>
                      <a:pPr algn="r"/>
                      <a:r>
                        <a:rPr lang="en-US" sz="1800" dirty="0"/>
                        <a:t>$250,000</a:t>
                      </a:r>
                    </a:p>
                  </a:txBody>
                  <a:tcPr/>
                </a:tc>
                <a:tc>
                  <a:txBody>
                    <a:bodyPr/>
                    <a:lstStyle/>
                    <a:p>
                      <a:pPr algn="r"/>
                      <a:r>
                        <a:rPr lang="en-US" sz="1800" b="1" dirty="0"/>
                        <a:t>$1,164,500</a:t>
                      </a:r>
                    </a:p>
                  </a:txBody>
                  <a:tcPr/>
                </a:tc>
                <a:extLst>
                  <a:ext uri="{0D108BD9-81ED-4DB2-BD59-A6C34878D82A}">
                    <a16:rowId xmlns:a16="http://schemas.microsoft.com/office/drawing/2014/main" val="3143656470"/>
                  </a:ext>
                </a:extLst>
              </a:tr>
              <a:tr h="684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Biwabik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Furnishing and installing 652 new water meters throughout the city.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$185,000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t>$406,000</a:t>
                      </a:r>
                    </a:p>
                  </a:txBody>
                  <a:tcPr/>
                </a:tc>
                <a:extLst>
                  <a:ext uri="{0D108BD9-81ED-4DB2-BD59-A6C34878D82A}">
                    <a16:rowId xmlns:a16="http://schemas.microsoft.com/office/drawing/2014/main" val="2694142037"/>
                  </a:ext>
                </a:extLst>
              </a:tr>
              <a:tr h="684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Central Iron Range Sanitary Sewer District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New sewer main extension and hookup.</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$400,000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t>$45,137,000</a:t>
                      </a:r>
                    </a:p>
                  </a:txBody>
                  <a:tcPr/>
                </a:tc>
                <a:extLst>
                  <a:ext uri="{0D108BD9-81ED-4DB2-BD59-A6C34878D82A}">
                    <a16:rowId xmlns:a16="http://schemas.microsoft.com/office/drawing/2014/main" val="2752055186"/>
                  </a:ext>
                </a:extLst>
              </a:tr>
              <a:tr h="684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Chisholm-Hibbing Airport Authority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Design and rehabilitation of an aircraft taxi lane.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$27,000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t>$821,419</a:t>
                      </a:r>
                    </a:p>
                  </a:txBody>
                  <a:tcPr/>
                </a:tc>
                <a:extLst>
                  <a:ext uri="{0D108BD9-81ED-4DB2-BD59-A6C34878D82A}">
                    <a16:rowId xmlns:a16="http://schemas.microsoft.com/office/drawing/2014/main" val="2793321888"/>
                  </a:ext>
                </a:extLst>
              </a:tr>
            </a:tbl>
          </a:graphicData>
        </a:graphic>
      </p:graphicFrame>
    </p:spTree>
    <p:extLst>
      <p:ext uri="{BB962C8B-B14F-4D97-AF65-F5344CB8AC3E}">
        <p14:creationId xmlns:p14="http://schemas.microsoft.com/office/powerpoint/2010/main" val="4034064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838200" y="169322"/>
            <a:ext cx="10515600" cy="914400"/>
          </a:xfrm>
        </p:spPr>
        <p:txBody>
          <a:bodyPr/>
          <a:lstStyle/>
          <a:p>
            <a:pPr algn="l"/>
            <a:r>
              <a:rPr lang="en-US" b="1" dirty="0"/>
              <a:t>Public Works Projects</a:t>
            </a:r>
          </a:p>
        </p:txBody>
      </p:sp>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9/25/2025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graphicFrame>
        <p:nvGraphicFramePr>
          <p:cNvPr id="11" name="Content Placeholder 3">
            <a:extLst>
              <a:ext uri="{FF2B5EF4-FFF2-40B4-BE49-F238E27FC236}">
                <a16:creationId xmlns:a16="http://schemas.microsoft.com/office/drawing/2014/main" id="{3BD3AE6C-E22A-4F1B-9163-2E35167B5C80}"/>
              </a:ext>
            </a:extLst>
          </p:cNvPr>
          <p:cNvGraphicFramePr>
            <a:graphicFrameLocks noGrp="1"/>
          </p:cNvGraphicFramePr>
          <p:nvPr>
            <p:ph idx="1"/>
            <p:extLst>
              <p:ext uri="{D42A27DB-BD31-4B8C-83A1-F6EECF244321}">
                <p14:modId xmlns:p14="http://schemas.microsoft.com/office/powerpoint/2010/main" val="1294974950"/>
              </p:ext>
            </p:extLst>
          </p:nvPr>
        </p:nvGraphicFramePr>
        <p:xfrm>
          <a:off x="550933" y="1611890"/>
          <a:ext cx="11090134" cy="4334568"/>
        </p:xfrm>
        <a:graphic>
          <a:graphicData uri="http://schemas.openxmlformats.org/drawingml/2006/table">
            <a:tbl>
              <a:tblPr firstRow="1" bandRow="1">
                <a:tableStyleId>{5C22544A-7EE6-4342-B048-85BDC9FD1C3A}</a:tableStyleId>
              </a:tblPr>
              <a:tblGrid>
                <a:gridCol w="3401942">
                  <a:extLst>
                    <a:ext uri="{9D8B030D-6E8A-4147-A177-3AD203B41FA5}">
                      <a16:colId xmlns:a16="http://schemas.microsoft.com/office/drawing/2014/main" val="1128772898"/>
                    </a:ext>
                  </a:extLst>
                </a:gridCol>
                <a:gridCol w="4998247">
                  <a:extLst>
                    <a:ext uri="{9D8B030D-6E8A-4147-A177-3AD203B41FA5}">
                      <a16:colId xmlns:a16="http://schemas.microsoft.com/office/drawing/2014/main" val="2632215828"/>
                    </a:ext>
                  </a:extLst>
                </a:gridCol>
                <a:gridCol w="1431582">
                  <a:extLst>
                    <a:ext uri="{9D8B030D-6E8A-4147-A177-3AD203B41FA5}">
                      <a16:colId xmlns:a16="http://schemas.microsoft.com/office/drawing/2014/main" val="2707492734"/>
                    </a:ext>
                  </a:extLst>
                </a:gridCol>
                <a:gridCol w="1258363">
                  <a:extLst>
                    <a:ext uri="{9D8B030D-6E8A-4147-A177-3AD203B41FA5}">
                      <a16:colId xmlns:a16="http://schemas.microsoft.com/office/drawing/2014/main" val="431842674"/>
                    </a:ext>
                  </a:extLst>
                </a:gridCol>
              </a:tblGrid>
              <a:tr h="848920">
                <a:tc>
                  <a:txBody>
                    <a:bodyPr/>
                    <a:lstStyle/>
                    <a:p>
                      <a:r>
                        <a:rPr lang="en-US" dirty="0"/>
                        <a:t>Grantee</a:t>
                      </a:r>
                    </a:p>
                  </a:txBody>
                  <a:tcPr/>
                </a:tc>
                <a:tc>
                  <a:txBody>
                    <a:bodyPr/>
                    <a:lstStyle/>
                    <a:p>
                      <a:r>
                        <a:rPr lang="en-US" dirty="0"/>
                        <a:t>Project Description</a:t>
                      </a:r>
                    </a:p>
                  </a:txBody>
                  <a:tcPr/>
                </a:tc>
                <a:tc>
                  <a:txBody>
                    <a:bodyPr/>
                    <a:lstStyle/>
                    <a:p>
                      <a:pPr algn="r"/>
                      <a:r>
                        <a:rPr lang="en-US" dirty="0"/>
                        <a:t>Agency Investment</a:t>
                      </a:r>
                    </a:p>
                  </a:txBody>
                  <a:tcPr/>
                </a:tc>
                <a:tc>
                  <a:txBody>
                    <a:bodyPr/>
                    <a:lstStyle/>
                    <a:p>
                      <a:pPr algn="r"/>
                      <a:r>
                        <a:rPr lang="en-US" dirty="0"/>
                        <a:t>Total Project Investment</a:t>
                      </a:r>
                    </a:p>
                  </a:txBody>
                  <a:tcPr/>
                </a:tc>
                <a:extLst>
                  <a:ext uri="{0D108BD9-81ED-4DB2-BD59-A6C34878D82A}">
                    <a16:rowId xmlns:a16="http://schemas.microsoft.com/office/drawing/2014/main" val="72452598"/>
                  </a:ext>
                </a:extLst>
              </a:tr>
              <a:tr h="70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Coleraine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Purchase and installation of new water meters.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txBody>
                  <a:tcPr/>
                </a:tc>
                <a:tc>
                  <a:txBody>
                    <a:bodyPr/>
                    <a:lstStyle/>
                    <a:p>
                      <a:pPr algn="r"/>
                      <a:r>
                        <a:rPr lang="en-US" sz="1800" dirty="0"/>
                        <a:t>$300,000</a:t>
                      </a:r>
                    </a:p>
                  </a:txBody>
                  <a:tcPr/>
                </a:tc>
                <a:tc>
                  <a:txBody>
                    <a:bodyPr/>
                    <a:lstStyle/>
                    <a:p>
                      <a:pPr algn="r"/>
                      <a:r>
                        <a:rPr lang="en-US" sz="1800" b="1" dirty="0"/>
                        <a:t>$802,000</a:t>
                      </a:r>
                    </a:p>
                  </a:txBody>
                  <a:tcPr/>
                </a:tc>
                <a:extLst>
                  <a:ext uri="{0D108BD9-81ED-4DB2-BD59-A6C34878D82A}">
                    <a16:rowId xmlns:a16="http://schemas.microsoft.com/office/drawing/2014/main" val="390451265"/>
                  </a:ext>
                </a:extLst>
              </a:tr>
              <a:tr h="662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Cook County/Grand Marais Joint Economic Development Authority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Taxi lane reconstruction. </a:t>
                      </a:r>
                    </a:p>
                    <a:p>
                      <a:endParaRPr lang="en-US" sz="1800" kern="1200" dirty="0">
                        <a:solidFill>
                          <a:schemeClr val="dk1"/>
                        </a:solidFill>
                        <a:effectLst/>
                        <a:latin typeface="+mn-lt"/>
                        <a:ea typeface="+mn-ea"/>
                        <a:cs typeface="+mn-cs"/>
                      </a:endParaRPr>
                    </a:p>
                  </a:txBody>
                  <a:tcPr/>
                </a:tc>
                <a:tc>
                  <a:txBody>
                    <a:bodyPr/>
                    <a:lstStyle/>
                    <a:p>
                      <a:pPr algn="r"/>
                      <a:r>
                        <a:rPr lang="en-US" sz="1800" dirty="0"/>
                        <a:t>$175,000</a:t>
                      </a:r>
                    </a:p>
                  </a:txBody>
                  <a:tcPr/>
                </a:tc>
                <a:tc>
                  <a:txBody>
                    <a:bodyPr/>
                    <a:lstStyle/>
                    <a:p>
                      <a:pPr algn="r"/>
                      <a:r>
                        <a:rPr lang="en-US" sz="1800" b="1" dirty="0"/>
                        <a:t>$1,500,699</a:t>
                      </a:r>
                    </a:p>
                  </a:txBody>
                  <a:tcPr/>
                </a:tc>
                <a:extLst>
                  <a:ext uri="{0D108BD9-81ED-4DB2-BD59-A6C34878D82A}">
                    <a16:rowId xmlns:a16="http://schemas.microsoft.com/office/drawing/2014/main" val="3143656470"/>
                  </a:ext>
                </a:extLst>
              </a:tr>
              <a:tr h="684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Ely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Water main and sewer line extension and hookup.</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$169,000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t>$3,684,000</a:t>
                      </a:r>
                    </a:p>
                  </a:txBody>
                  <a:tcPr/>
                </a:tc>
                <a:extLst>
                  <a:ext uri="{0D108BD9-81ED-4DB2-BD59-A6C34878D82A}">
                    <a16:rowId xmlns:a16="http://schemas.microsoft.com/office/drawing/2014/main" val="2694142037"/>
                  </a:ext>
                </a:extLst>
              </a:tr>
              <a:tr h="684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Feeley Township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Town hall and cemetery upgrades.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$52,000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t>$105,370</a:t>
                      </a:r>
                    </a:p>
                  </a:txBody>
                  <a:tcPr/>
                </a:tc>
                <a:extLst>
                  <a:ext uri="{0D108BD9-81ED-4DB2-BD59-A6C34878D82A}">
                    <a16:rowId xmlns:a16="http://schemas.microsoft.com/office/drawing/2014/main" val="2752055186"/>
                  </a:ext>
                </a:extLst>
              </a:tr>
              <a:tr h="684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Goodland Township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Town hall upgrades.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$84,000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t>$251,235</a:t>
                      </a:r>
                    </a:p>
                  </a:txBody>
                  <a:tcPr/>
                </a:tc>
                <a:extLst>
                  <a:ext uri="{0D108BD9-81ED-4DB2-BD59-A6C34878D82A}">
                    <a16:rowId xmlns:a16="http://schemas.microsoft.com/office/drawing/2014/main" val="2793321888"/>
                  </a:ext>
                </a:extLst>
              </a:tr>
            </a:tbl>
          </a:graphicData>
        </a:graphic>
      </p:graphicFrame>
    </p:spTree>
    <p:extLst>
      <p:ext uri="{BB962C8B-B14F-4D97-AF65-F5344CB8AC3E}">
        <p14:creationId xmlns:p14="http://schemas.microsoft.com/office/powerpoint/2010/main" val="2871983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838200" y="169322"/>
            <a:ext cx="10515600" cy="914400"/>
          </a:xfrm>
        </p:spPr>
        <p:txBody>
          <a:bodyPr/>
          <a:lstStyle/>
          <a:p>
            <a:pPr algn="l"/>
            <a:r>
              <a:rPr lang="en-US" b="1" dirty="0"/>
              <a:t>Public Works Projects</a:t>
            </a:r>
          </a:p>
        </p:txBody>
      </p:sp>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9/25/2025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graphicFrame>
        <p:nvGraphicFramePr>
          <p:cNvPr id="11" name="Content Placeholder 3">
            <a:extLst>
              <a:ext uri="{FF2B5EF4-FFF2-40B4-BE49-F238E27FC236}">
                <a16:creationId xmlns:a16="http://schemas.microsoft.com/office/drawing/2014/main" id="{3BD3AE6C-E22A-4F1B-9163-2E35167B5C80}"/>
              </a:ext>
            </a:extLst>
          </p:cNvPr>
          <p:cNvGraphicFramePr>
            <a:graphicFrameLocks noGrp="1"/>
          </p:cNvGraphicFramePr>
          <p:nvPr>
            <p:ph idx="1"/>
            <p:extLst>
              <p:ext uri="{D42A27DB-BD31-4B8C-83A1-F6EECF244321}">
                <p14:modId xmlns:p14="http://schemas.microsoft.com/office/powerpoint/2010/main" val="838284417"/>
              </p:ext>
            </p:extLst>
          </p:nvPr>
        </p:nvGraphicFramePr>
        <p:xfrm>
          <a:off x="550933" y="1630484"/>
          <a:ext cx="11090134" cy="3584329"/>
        </p:xfrm>
        <a:graphic>
          <a:graphicData uri="http://schemas.openxmlformats.org/drawingml/2006/table">
            <a:tbl>
              <a:tblPr firstRow="1" bandRow="1">
                <a:tableStyleId>{5C22544A-7EE6-4342-B048-85BDC9FD1C3A}</a:tableStyleId>
              </a:tblPr>
              <a:tblGrid>
                <a:gridCol w="2192267">
                  <a:extLst>
                    <a:ext uri="{9D8B030D-6E8A-4147-A177-3AD203B41FA5}">
                      <a16:colId xmlns:a16="http://schemas.microsoft.com/office/drawing/2014/main" val="1128772898"/>
                    </a:ext>
                  </a:extLst>
                </a:gridCol>
                <a:gridCol w="6207922">
                  <a:extLst>
                    <a:ext uri="{9D8B030D-6E8A-4147-A177-3AD203B41FA5}">
                      <a16:colId xmlns:a16="http://schemas.microsoft.com/office/drawing/2014/main" val="2632215828"/>
                    </a:ext>
                  </a:extLst>
                </a:gridCol>
                <a:gridCol w="1307575">
                  <a:extLst>
                    <a:ext uri="{9D8B030D-6E8A-4147-A177-3AD203B41FA5}">
                      <a16:colId xmlns:a16="http://schemas.microsoft.com/office/drawing/2014/main" val="2707492734"/>
                    </a:ext>
                  </a:extLst>
                </a:gridCol>
                <a:gridCol w="1382370">
                  <a:extLst>
                    <a:ext uri="{9D8B030D-6E8A-4147-A177-3AD203B41FA5}">
                      <a16:colId xmlns:a16="http://schemas.microsoft.com/office/drawing/2014/main" val="431842674"/>
                    </a:ext>
                  </a:extLst>
                </a:gridCol>
              </a:tblGrid>
              <a:tr h="848920">
                <a:tc>
                  <a:txBody>
                    <a:bodyPr/>
                    <a:lstStyle/>
                    <a:p>
                      <a:r>
                        <a:rPr lang="en-US" dirty="0"/>
                        <a:t>Grantee</a:t>
                      </a:r>
                    </a:p>
                  </a:txBody>
                  <a:tcPr/>
                </a:tc>
                <a:tc>
                  <a:txBody>
                    <a:bodyPr/>
                    <a:lstStyle/>
                    <a:p>
                      <a:r>
                        <a:rPr lang="en-US" dirty="0"/>
                        <a:t>Project Description</a:t>
                      </a:r>
                    </a:p>
                  </a:txBody>
                  <a:tcPr/>
                </a:tc>
                <a:tc>
                  <a:txBody>
                    <a:bodyPr/>
                    <a:lstStyle/>
                    <a:p>
                      <a:pPr algn="r"/>
                      <a:r>
                        <a:rPr lang="en-US" dirty="0"/>
                        <a:t>Agency Investment</a:t>
                      </a:r>
                    </a:p>
                  </a:txBody>
                  <a:tcPr/>
                </a:tc>
                <a:tc>
                  <a:txBody>
                    <a:bodyPr/>
                    <a:lstStyle/>
                    <a:p>
                      <a:pPr algn="r"/>
                      <a:r>
                        <a:rPr lang="en-US" dirty="0"/>
                        <a:t>Total Project Investment</a:t>
                      </a:r>
                    </a:p>
                  </a:txBody>
                  <a:tcPr/>
                </a:tc>
                <a:extLst>
                  <a:ext uri="{0D108BD9-81ED-4DB2-BD59-A6C34878D82A}">
                    <a16:rowId xmlns:a16="http://schemas.microsoft.com/office/drawing/2014/main" val="72452598"/>
                  </a:ext>
                </a:extLst>
              </a:tr>
              <a:tr h="70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Hibbing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Construction of a new regional public safety center. </a:t>
                      </a:r>
                    </a:p>
                  </a:txBody>
                  <a:tcPr/>
                </a:tc>
                <a:tc>
                  <a:txBody>
                    <a:bodyPr/>
                    <a:lstStyle/>
                    <a:p>
                      <a:pPr algn="r"/>
                      <a:r>
                        <a:rPr lang="en-US" sz="1800" dirty="0"/>
                        <a:t>$1,500,000</a:t>
                      </a:r>
                    </a:p>
                  </a:txBody>
                  <a:tcPr/>
                </a:tc>
                <a:tc>
                  <a:txBody>
                    <a:bodyPr/>
                    <a:lstStyle/>
                    <a:p>
                      <a:pPr algn="r"/>
                      <a:r>
                        <a:rPr lang="en-US" sz="1800" b="1" dirty="0"/>
                        <a:t>$38,152,698</a:t>
                      </a:r>
                    </a:p>
                  </a:txBody>
                  <a:tcPr/>
                </a:tc>
                <a:extLst>
                  <a:ext uri="{0D108BD9-81ED-4DB2-BD59-A6C34878D82A}">
                    <a16:rowId xmlns:a16="http://schemas.microsoft.com/office/drawing/2014/main" val="390451265"/>
                  </a:ext>
                </a:extLst>
              </a:tr>
              <a:tr h="662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Leonidas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Storm sewer upgrades and road reconstruction. </a:t>
                      </a:r>
                    </a:p>
                  </a:txBody>
                  <a:tcPr/>
                </a:tc>
                <a:tc>
                  <a:txBody>
                    <a:bodyPr/>
                    <a:lstStyle/>
                    <a:p>
                      <a:pPr algn="r"/>
                      <a:r>
                        <a:rPr lang="en-US" sz="1800" dirty="0"/>
                        <a:t>$300,000</a:t>
                      </a:r>
                    </a:p>
                  </a:txBody>
                  <a:tcPr/>
                </a:tc>
                <a:tc>
                  <a:txBody>
                    <a:bodyPr/>
                    <a:lstStyle/>
                    <a:p>
                      <a:pPr algn="r"/>
                      <a:r>
                        <a:rPr lang="en-US" sz="1800" b="1" dirty="0"/>
                        <a:t>$1,168,000</a:t>
                      </a:r>
                    </a:p>
                  </a:txBody>
                  <a:tcPr/>
                </a:tc>
                <a:extLst>
                  <a:ext uri="{0D108BD9-81ED-4DB2-BD59-A6C34878D82A}">
                    <a16:rowId xmlns:a16="http://schemas.microsoft.com/office/drawing/2014/main" val="3143656470"/>
                  </a:ext>
                </a:extLst>
              </a:tr>
              <a:tr h="684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Mountain Iron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Slip lining of sanitary sewer main.</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$200,000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t>$455,880</a:t>
                      </a:r>
                    </a:p>
                  </a:txBody>
                  <a:tcPr/>
                </a:tc>
                <a:extLst>
                  <a:ext uri="{0D108BD9-81ED-4DB2-BD59-A6C34878D82A}">
                    <a16:rowId xmlns:a16="http://schemas.microsoft.com/office/drawing/2014/main" val="2694142037"/>
                  </a:ext>
                </a:extLst>
              </a:tr>
              <a:tr h="684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Tower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Upgrades to city public buildings and updates to airport zoning.</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$287,000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t>$585,000</a:t>
                      </a:r>
                    </a:p>
                  </a:txBody>
                  <a:tcPr/>
                </a:tc>
                <a:extLst>
                  <a:ext uri="{0D108BD9-81ED-4DB2-BD59-A6C34878D82A}">
                    <a16:rowId xmlns:a16="http://schemas.microsoft.com/office/drawing/2014/main" val="2752055186"/>
                  </a:ext>
                </a:extLst>
              </a:tr>
            </a:tbl>
          </a:graphicData>
        </a:graphic>
      </p:graphicFrame>
    </p:spTree>
    <p:extLst>
      <p:ext uri="{BB962C8B-B14F-4D97-AF65-F5344CB8AC3E}">
        <p14:creationId xmlns:p14="http://schemas.microsoft.com/office/powerpoint/2010/main" val="3022256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838200" y="169322"/>
            <a:ext cx="10515600" cy="914400"/>
          </a:xfrm>
        </p:spPr>
        <p:txBody>
          <a:bodyPr/>
          <a:lstStyle/>
          <a:p>
            <a:pPr algn="l"/>
            <a:r>
              <a:rPr lang="en-US" b="1" dirty="0"/>
              <a:t>Public Works Project Amendments </a:t>
            </a:r>
          </a:p>
        </p:txBody>
      </p:sp>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9/25/2025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graphicFrame>
        <p:nvGraphicFramePr>
          <p:cNvPr id="11" name="Content Placeholder 3">
            <a:extLst>
              <a:ext uri="{FF2B5EF4-FFF2-40B4-BE49-F238E27FC236}">
                <a16:creationId xmlns:a16="http://schemas.microsoft.com/office/drawing/2014/main" id="{3BD3AE6C-E22A-4F1B-9163-2E35167B5C80}"/>
              </a:ext>
            </a:extLst>
          </p:cNvPr>
          <p:cNvGraphicFramePr>
            <a:graphicFrameLocks noGrp="1"/>
          </p:cNvGraphicFramePr>
          <p:nvPr>
            <p:ph idx="1"/>
            <p:extLst>
              <p:ext uri="{D42A27DB-BD31-4B8C-83A1-F6EECF244321}">
                <p14:modId xmlns:p14="http://schemas.microsoft.com/office/powerpoint/2010/main" val="776445738"/>
              </p:ext>
            </p:extLst>
          </p:nvPr>
        </p:nvGraphicFramePr>
        <p:xfrm>
          <a:off x="550933" y="1630484"/>
          <a:ext cx="11090134" cy="2214811"/>
        </p:xfrm>
        <a:graphic>
          <a:graphicData uri="http://schemas.openxmlformats.org/drawingml/2006/table">
            <a:tbl>
              <a:tblPr firstRow="1" bandRow="1">
                <a:tableStyleId>{5C22544A-7EE6-4342-B048-85BDC9FD1C3A}</a:tableStyleId>
              </a:tblPr>
              <a:tblGrid>
                <a:gridCol w="2192267">
                  <a:extLst>
                    <a:ext uri="{9D8B030D-6E8A-4147-A177-3AD203B41FA5}">
                      <a16:colId xmlns:a16="http://schemas.microsoft.com/office/drawing/2014/main" val="1128772898"/>
                    </a:ext>
                  </a:extLst>
                </a:gridCol>
                <a:gridCol w="6207922">
                  <a:extLst>
                    <a:ext uri="{9D8B030D-6E8A-4147-A177-3AD203B41FA5}">
                      <a16:colId xmlns:a16="http://schemas.microsoft.com/office/drawing/2014/main" val="2632215828"/>
                    </a:ext>
                  </a:extLst>
                </a:gridCol>
                <a:gridCol w="1431582">
                  <a:extLst>
                    <a:ext uri="{9D8B030D-6E8A-4147-A177-3AD203B41FA5}">
                      <a16:colId xmlns:a16="http://schemas.microsoft.com/office/drawing/2014/main" val="2707492734"/>
                    </a:ext>
                  </a:extLst>
                </a:gridCol>
                <a:gridCol w="1258363">
                  <a:extLst>
                    <a:ext uri="{9D8B030D-6E8A-4147-A177-3AD203B41FA5}">
                      <a16:colId xmlns:a16="http://schemas.microsoft.com/office/drawing/2014/main" val="431842674"/>
                    </a:ext>
                  </a:extLst>
                </a:gridCol>
              </a:tblGrid>
              <a:tr h="848920">
                <a:tc>
                  <a:txBody>
                    <a:bodyPr/>
                    <a:lstStyle/>
                    <a:p>
                      <a:r>
                        <a:rPr lang="en-US" dirty="0"/>
                        <a:t>Grantee</a:t>
                      </a:r>
                    </a:p>
                  </a:txBody>
                  <a:tcPr/>
                </a:tc>
                <a:tc>
                  <a:txBody>
                    <a:bodyPr/>
                    <a:lstStyle/>
                    <a:p>
                      <a:r>
                        <a:rPr lang="en-US" dirty="0"/>
                        <a:t>Project Description</a:t>
                      </a:r>
                    </a:p>
                  </a:txBody>
                  <a:tcPr/>
                </a:tc>
                <a:tc>
                  <a:txBody>
                    <a:bodyPr/>
                    <a:lstStyle/>
                    <a:p>
                      <a:pPr algn="r"/>
                      <a:r>
                        <a:rPr lang="en-US" dirty="0"/>
                        <a:t>Grant Increase</a:t>
                      </a:r>
                    </a:p>
                  </a:txBody>
                  <a:tcPr/>
                </a:tc>
                <a:tc>
                  <a:txBody>
                    <a:bodyPr/>
                    <a:lstStyle/>
                    <a:p>
                      <a:pPr algn="r"/>
                      <a:r>
                        <a:rPr lang="en-US" dirty="0"/>
                        <a:t>Original Grant</a:t>
                      </a:r>
                    </a:p>
                  </a:txBody>
                  <a:tcPr/>
                </a:tc>
                <a:extLst>
                  <a:ext uri="{0D108BD9-81ED-4DB2-BD59-A6C34878D82A}">
                    <a16:rowId xmlns:a16="http://schemas.microsoft.com/office/drawing/2014/main" val="72452598"/>
                  </a:ext>
                </a:extLst>
              </a:tr>
              <a:tr h="70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Biwabik Township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Expand Biwabik Township firehall.</a:t>
                      </a:r>
                    </a:p>
                  </a:txBody>
                  <a:tcPr/>
                </a:tc>
                <a:tc>
                  <a:txBody>
                    <a:bodyPr/>
                    <a:lstStyle/>
                    <a:p>
                      <a:pPr algn="r"/>
                      <a:r>
                        <a:rPr lang="en-US" sz="1800" dirty="0"/>
                        <a:t>$120,000</a:t>
                      </a:r>
                    </a:p>
                  </a:txBody>
                  <a:tcPr/>
                </a:tc>
                <a:tc>
                  <a:txBody>
                    <a:bodyPr/>
                    <a:lstStyle/>
                    <a:p>
                      <a:pPr algn="r"/>
                      <a:r>
                        <a:rPr lang="en-US" sz="1800" b="1" dirty="0"/>
                        <a:t>$161,000</a:t>
                      </a:r>
                    </a:p>
                  </a:txBody>
                  <a:tcPr/>
                </a:tc>
                <a:extLst>
                  <a:ext uri="{0D108BD9-81ED-4DB2-BD59-A6C34878D82A}">
                    <a16:rowId xmlns:a16="http://schemas.microsoft.com/office/drawing/2014/main" val="390451265"/>
                  </a:ext>
                </a:extLst>
              </a:tr>
              <a:tr h="662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Calumet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Upgrades to city hall.</a:t>
                      </a:r>
                    </a:p>
                  </a:txBody>
                  <a:tcPr/>
                </a:tc>
                <a:tc>
                  <a:txBody>
                    <a:bodyPr/>
                    <a:lstStyle/>
                    <a:p>
                      <a:pPr algn="r"/>
                      <a:r>
                        <a:rPr lang="en-US" sz="1800" dirty="0"/>
                        <a:t>$167,000</a:t>
                      </a:r>
                    </a:p>
                  </a:txBody>
                  <a:tcPr/>
                </a:tc>
                <a:tc>
                  <a:txBody>
                    <a:bodyPr/>
                    <a:lstStyle/>
                    <a:p>
                      <a:pPr algn="r"/>
                      <a:r>
                        <a:rPr lang="en-US" sz="1800" b="1" dirty="0"/>
                        <a:t>$300,000</a:t>
                      </a:r>
                    </a:p>
                  </a:txBody>
                  <a:tcPr/>
                </a:tc>
                <a:extLst>
                  <a:ext uri="{0D108BD9-81ED-4DB2-BD59-A6C34878D82A}">
                    <a16:rowId xmlns:a16="http://schemas.microsoft.com/office/drawing/2014/main" val="3143656470"/>
                  </a:ext>
                </a:extLst>
              </a:tr>
            </a:tbl>
          </a:graphicData>
        </a:graphic>
      </p:graphicFrame>
      <p:sp>
        <p:nvSpPr>
          <p:cNvPr id="9" name="TextBox 8">
            <a:extLst>
              <a:ext uri="{FF2B5EF4-FFF2-40B4-BE49-F238E27FC236}">
                <a16:creationId xmlns:a16="http://schemas.microsoft.com/office/drawing/2014/main" id="{6E938707-C349-4BEC-A1A2-8768916B8751}"/>
              </a:ext>
            </a:extLst>
          </p:cNvPr>
          <p:cNvSpPr txBox="1"/>
          <p:nvPr/>
        </p:nvSpPr>
        <p:spPr>
          <a:xfrm>
            <a:off x="838200" y="5987017"/>
            <a:ext cx="6827127" cy="369332"/>
          </a:xfrm>
          <a:prstGeom prst="rect">
            <a:avLst/>
          </a:prstGeom>
          <a:noFill/>
        </p:spPr>
        <p:txBody>
          <a:bodyPr wrap="square" rtlCol="0">
            <a:spAutoFit/>
          </a:bodyPr>
          <a:lstStyle/>
          <a:p>
            <a:r>
              <a:rPr lang="en-US" b="1" i="1" dirty="0"/>
              <a:t>Resolution No. 26-005</a:t>
            </a:r>
            <a:endParaRPr lang="en-US" b="1" i="1" dirty="0">
              <a:solidFill>
                <a:srgbClr val="FF0000"/>
              </a:solidFill>
            </a:endParaRPr>
          </a:p>
        </p:txBody>
      </p:sp>
    </p:spTree>
    <p:extLst>
      <p:ext uri="{BB962C8B-B14F-4D97-AF65-F5344CB8AC3E}">
        <p14:creationId xmlns:p14="http://schemas.microsoft.com/office/powerpoint/2010/main" val="69768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1" y="1766833"/>
            <a:ext cx="10860156" cy="2807500"/>
          </a:xfrm>
        </p:spPr>
        <p:txBody>
          <a:bodyPr/>
          <a:lstStyle/>
          <a:p>
            <a:pPr algn="l"/>
            <a:r>
              <a:rPr lang="en-US" sz="4000" b="1" dirty="0">
                <a:solidFill>
                  <a:srgbClr val="78BE21"/>
                </a:solidFill>
              </a:rPr>
              <a:t>Housing </a:t>
            </a:r>
            <a:br>
              <a:rPr lang="en-US" sz="2000" dirty="0"/>
            </a:br>
            <a:br>
              <a:rPr lang="en-US" sz="2000" dirty="0"/>
            </a:br>
            <a:r>
              <a:rPr lang="en-US" sz="2000" dirty="0"/>
              <a:t>Whitney Ridlon			Shawn Herhusky		</a:t>
            </a:r>
            <a:br>
              <a:rPr lang="en-US" sz="2000" dirty="0"/>
            </a:br>
            <a:r>
              <a:rPr lang="en-US" sz="2000" dirty="0"/>
              <a:t>Director of Community Development 		Community Development Representative (218)735-3004			(218)735-3067		</a:t>
            </a:r>
            <a:br>
              <a:rPr lang="en-US" sz="2000" dirty="0"/>
            </a:br>
            <a:r>
              <a:rPr lang="en-US" sz="2000" u="sng" dirty="0"/>
              <a:t>Whitney.Ridlon@state.mn.us</a:t>
            </a:r>
            <a:r>
              <a:rPr lang="en-US" sz="2000" dirty="0"/>
              <a:t>			</a:t>
            </a:r>
            <a:r>
              <a:rPr lang="en-US" sz="2000" u="sng" dirty="0"/>
              <a:t>Shawn.Herhusky@state.mn.us</a:t>
            </a:r>
            <a:r>
              <a:rPr lang="en-US" sz="2000" dirty="0"/>
              <a:t>	</a:t>
            </a:r>
            <a:endParaRPr lang="en-US" sz="2000" u="sng"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871" y="291624"/>
            <a:ext cx="6543038" cy="1168400"/>
          </a:xfrm>
          <a:prstGeom prst="rect">
            <a:avLst/>
          </a:prstGeom>
        </p:spPr>
      </p:pic>
      <p:sp>
        <p:nvSpPr>
          <p:cNvPr id="6" name="Date Placeholder 5">
            <a:extLst>
              <a:ext uri="{FF2B5EF4-FFF2-40B4-BE49-F238E27FC236}">
                <a16:creationId xmlns:a16="http://schemas.microsoft.com/office/drawing/2014/main" id="{B6B5B547-E0E1-4666-B34C-1B35932F38C7}"/>
              </a:ext>
            </a:extLst>
          </p:cNvPr>
          <p:cNvSpPr>
            <a:spLocks noGrp="1"/>
          </p:cNvSpPr>
          <p:nvPr>
            <p:ph type="dt" sz="half" idx="10"/>
          </p:nvPr>
        </p:nvSpPr>
        <p:spPr/>
        <p:txBody>
          <a:bodyPr/>
          <a:lstStyle/>
          <a:p>
            <a:r>
              <a:rPr lang="en-US"/>
              <a:t>9/25/2025</a:t>
            </a:r>
            <a:endParaRPr lang="en-US" dirty="0"/>
          </a:p>
        </p:txBody>
      </p:sp>
      <p:sp>
        <p:nvSpPr>
          <p:cNvPr id="8" name="Slide Number Placeholder 7">
            <a:extLst>
              <a:ext uri="{FF2B5EF4-FFF2-40B4-BE49-F238E27FC236}">
                <a16:creationId xmlns:a16="http://schemas.microsoft.com/office/drawing/2014/main" id="{61C7E69D-4761-4BE7-8F8B-30FDA10BC630}"/>
              </a:ext>
            </a:extLst>
          </p:cNvPr>
          <p:cNvSpPr>
            <a:spLocks noGrp="1"/>
          </p:cNvSpPr>
          <p:nvPr>
            <p:ph type="sldNum" sz="quarter" idx="11"/>
          </p:nvPr>
        </p:nvSpPr>
        <p:spPr/>
        <p:txBody>
          <a:bodyPr/>
          <a:lstStyle/>
          <a:p>
            <a:fld id="{48F63A3B-78C7-47BE-AE5E-E10140E04643}" type="slidenum">
              <a:rPr lang="en-US" smtClean="0"/>
              <a:pPr/>
              <a:t>19</a:t>
            </a:fld>
            <a:endParaRPr lang="en-US" dirty="0"/>
          </a:p>
        </p:txBody>
      </p:sp>
      <p:sp>
        <p:nvSpPr>
          <p:cNvPr id="9" name="Footer Placeholder 8">
            <a:extLst>
              <a:ext uri="{FF2B5EF4-FFF2-40B4-BE49-F238E27FC236}">
                <a16:creationId xmlns:a16="http://schemas.microsoft.com/office/drawing/2014/main" id="{38403333-3FD4-4B0E-B8F5-4CD124AFF86F}"/>
              </a:ext>
            </a:extLst>
          </p:cNvPr>
          <p:cNvSpPr>
            <a:spLocks noGrp="1"/>
          </p:cNvSpPr>
          <p:nvPr>
            <p:ph type="ftr" sz="quarter" idx="12"/>
          </p:nvPr>
        </p:nvSpPr>
        <p:spPr/>
        <p:txBody>
          <a:bodyPr/>
          <a:lstStyle/>
          <a:p>
            <a:r>
              <a:rPr lang="en-US"/>
              <a:t>mn.gov/irrrb/</a:t>
            </a:r>
            <a:endParaRPr lang="en-US" dirty="0"/>
          </a:p>
        </p:txBody>
      </p:sp>
    </p:spTree>
    <p:extLst>
      <p:ext uri="{BB962C8B-B14F-4D97-AF65-F5344CB8AC3E}">
        <p14:creationId xmlns:p14="http://schemas.microsoft.com/office/powerpoint/2010/main" val="375269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5FA7C5-053E-480D-A300-BB8DBB0899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 y="12192"/>
            <a:ext cx="12167616" cy="6356351"/>
          </a:xfrm>
          <a:prstGeom prst="rect">
            <a:avLst/>
          </a:prstGeom>
        </p:spPr>
      </p:pic>
      <p:sp>
        <p:nvSpPr>
          <p:cNvPr id="2" name="TextBox 1"/>
          <p:cNvSpPr txBox="1"/>
          <p:nvPr/>
        </p:nvSpPr>
        <p:spPr>
          <a:xfrm>
            <a:off x="3254981" y="996204"/>
            <a:ext cx="5682037" cy="4370427"/>
          </a:xfrm>
          <a:prstGeom prst="rect">
            <a:avLst/>
          </a:prstGeom>
          <a:gradFill>
            <a:gsLst>
              <a:gs pos="100000">
                <a:schemeClr val="accent1">
                  <a:lumMod val="50000"/>
                  <a:alpha val="35000"/>
                </a:schemeClr>
              </a:gs>
              <a:gs pos="20000">
                <a:schemeClr val="accent1"/>
              </a:gs>
            </a:gsLst>
            <a:path path="circle">
              <a:fillToRect l="50000" t="50000" r="50000" b="50000"/>
            </a:path>
          </a:gradFill>
        </p:spPr>
        <p:txBody>
          <a:bodyPr wrap="square" rtlCol="0">
            <a:spAutoFit/>
          </a:bodyPr>
          <a:lstStyle/>
          <a:p>
            <a:pPr marL="571497" indent="-342898" algn="ctr">
              <a:buClr>
                <a:schemeClr val="bg1"/>
              </a:buClr>
            </a:pPr>
            <a:endParaRPr lang="en-US" sz="2400" b="1" dirty="0">
              <a:solidFill>
                <a:schemeClr val="bg1"/>
              </a:solidFill>
              <a:effectLst>
                <a:outerShdw blurRad="38100" dist="38100" dir="2700000" algn="tl">
                  <a:srgbClr val="000000">
                    <a:alpha val="43137"/>
                  </a:srgbClr>
                </a:outerShdw>
              </a:effectLst>
            </a:endParaRPr>
          </a:p>
          <a:p>
            <a:pPr marL="571497" indent="-342898" algn="ctr">
              <a:buClr>
                <a:schemeClr val="bg1"/>
              </a:buClr>
            </a:pPr>
            <a:r>
              <a:rPr lang="en-US" sz="2400" b="1" dirty="0">
                <a:solidFill>
                  <a:schemeClr val="bg1"/>
                </a:solidFill>
                <a:effectLst>
                  <a:outerShdw blurRad="38100" dist="38100" dir="2700000" algn="tl">
                    <a:srgbClr val="000000">
                      <a:alpha val="43137"/>
                    </a:srgbClr>
                  </a:outerShdw>
                </a:effectLst>
              </a:rPr>
              <a:t>AGENDA</a:t>
            </a:r>
            <a:endParaRPr lang="en-US" sz="2000" dirty="0">
              <a:solidFill>
                <a:schemeClr val="bg1"/>
              </a:solidFill>
              <a:effectLst>
                <a:outerShdw blurRad="38100" dist="38100" dir="2700000" algn="tl">
                  <a:srgbClr val="000000">
                    <a:alpha val="43137"/>
                  </a:srgbClr>
                </a:outerShdw>
              </a:effectLst>
            </a:endParaRP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Call to Order</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Roll Call</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Approval of the May 29, 2025, Meeting Minutes</a:t>
            </a:r>
            <a:br>
              <a:rPr lang="en-US" sz="1500" dirty="0">
                <a:solidFill>
                  <a:schemeClr val="bg1"/>
                </a:solidFill>
                <a:effectLst>
                  <a:outerShdw blurRad="38100" dist="38100" dir="2700000" algn="tl">
                    <a:srgbClr val="000000">
                      <a:alpha val="43137"/>
                    </a:srgbClr>
                  </a:outerShdw>
                </a:effectLst>
              </a:rPr>
            </a:br>
            <a:r>
              <a:rPr lang="en-US" sz="1500" i="1" dirty="0">
                <a:solidFill>
                  <a:schemeClr val="bg1"/>
                </a:solidFill>
                <a:effectLst>
                  <a:outerShdw blurRad="38100" dist="38100" dir="2700000" algn="tl">
                    <a:srgbClr val="000000">
                      <a:alpha val="43137"/>
                    </a:srgbClr>
                  </a:outerShdw>
                </a:effectLst>
              </a:rPr>
              <a:t>See Addendum A</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Commissioner’s Comments</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Minerals Article/2024 Tax Omnibus Bill Projects </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Business Development Projects </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FY26 Budget Amendments</a:t>
            </a:r>
          </a:p>
          <a:p>
            <a:pPr marL="685796" lvl="1">
              <a:buClr>
                <a:schemeClr val="bg1"/>
              </a:buClr>
            </a:pPr>
            <a:r>
              <a:rPr lang="en-US" sz="1500" dirty="0">
                <a:solidFill>
                  <a:schemeClr val="bg1"/>
                </a:solidFill>
                <a:effectLst>
                  <a:outerShdw blurRad="38100" dist="38100" dir="2700000" algn="tl">
                    <a:srgbClr val="000000">
                      <a:alpha val="43137"/>
                    </a:srgbClr>
                  </a:outerShdw>
                </a:effectLst>
              </a:rPr>
              <a:t>     a. FY26 Development Partnership Program </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Natural Resources Research Institute (NRRI)</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Public Works Projects</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Housing Projects</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Other</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Adjournment </a:t>
            </a:r>
            <a:br>
              <a:rPr lang="en-US" sz="3001" dirty="0">
                <a:solidFill>
                  <a:schemeClr val="bg1"/>
                </a:solidFill>
                <a:effectLst>
                  <a:outerShdw blurRad="38100" dist="38100" dir="2700000" algn="tl">
                    <a:srgbClr val="000000">
                      <a:alpha val="43137"/>
                    </a:srgbClr>
                  </a:outerShdw>
                </a:effectLst>
              </a:rPr>
            </a:br>
            <a:endParaRPr lang="en-US" sz="2000" dirty="0">
              <a:solidFill>
                <a:schemeClr val="bg1"/>
              </a:solidFill>
              <a:effectLst>
                <a:outerShdw blurRad="38100" dist="38100" dir="2700000" algn="tl">
                  <a:srgbClr val="000000">
                    <a:alpha val="43137"/>
                  </a:srgbClr>
                </a:outerShdw>
              </a:effectLst>
            </a:endParaRPr>
          </a:p>
        </p:txBody>
      </p:sp>
      <p:sp>
        <p:nvSpPr>
          <p:cNvPr id="8" name="Date Placeholder 7">
            <a:extLst>
              <a:ext uri="{FF2B5EF4-FFF2-40B4-BE49-F238E27FC236}">
                <a16:creationId xmlns:a16="http://schemas.microsoft.com/office/drawing/2014/main" id="{3D2D0613-032E-4487-81BE-FB0A290A3144}"/>
              </a:ext>
            </a:extLst>
          </p:cNvPr>
          <p:cNvSpPr>
            <a:spLocks noGrp="1"/>
          </p:cNvSpPr>
          <p:nvPr>
            <p:ph type="dt" sz="half" idx="11"/>
          </p:nvPr>
        </p:nvSpPr>
        <p:spPr/>
        <p:txBody>
          <a:bodyPr/>
          <a:lstStyle/>
          <a:p>
            <a:r>
              <a:rPr lang="en-US"/>
              <a:t>9/25/2025</a:t>
            </a:r>
            <a:endParaRPr lang="en-US" dirty="0"/>
          </a:p>
        </p:txBody>
      </p:sp>
      <p:sp>
        <p:nvSpPr>
          <p:cNvPr id="9" name="Slide Number Placeholder 8">
            <a:extLst>
              <a:ext uri="{FF2B5EF4-FFF2-40B4-BE49-F238E27FC236}">
                <a16:creationId xmlns:a16="http://schemas.microsoft.com/office/drawing/2014/main" id="{7FB68948-83EE-455E-8DC4-8D50750EE3EB}"/>
              </a:ext>
            </a:extLst>
          </p:cNvPr>
          <p:cNvSpPr>
            <a:spLocks noGrp="1"/>
          </p:cNvSpPr>
          <p:nvPr>
            <p:ph type="sldNum" sz="quarter" idx="12"/>
          </p:nvPr>
        </p:nvSpPr>
        <p:spPr/>
        <p:txBody>
          <a:bodyPr/>
          <a:lstStyle/>
          <a:p>
            <a:fld id="{48F63A3B-78C7-47BE-AE5E-E10140E04643}" type="slidenum">
              <a:rPr lang="en-US" smtClean="0"/>
              <a:t>2</a:t>
            </a:fld>
            <a:endParaRPr lang="en-US" dirty="0"/>
          </a:p>
        </p:txBody>
      </p:sp>
      <p:sp>
        <p:nvSpPr>
          <p:cNvPr id="10" name="Footer Placeholder 9">
            <a:extLst>
              <a:ext uri="{FF2B5EF4-FFF2-40B4-BE49-F238E27FC236}">
                <a16:creationId xmlns:a16="http://schemas.microsoft.com/office/drawing/2014/main" id="{194A46A7-1EFE-4557-A9AB-63B615133F2A}"/>
              </a:ext>
            </a:extLst>
          </p:cNvPr>
          <p:cNvSpPr>
            <a:spLocks noGrp="1"/>
          </p:cNvSpPr>
          <p:nvPr>
            <p:ph type="ftr" sz="quarter" idx="3"/>
          </p:nvPr>
        </p:nvSpPr>
        <p:spPr/>
        <p:txBody>
          <a:bodyPr/>
          <a:lstStyle/>
          <a:p>
            <a:r>
              <a:rPr lang="en-US"/>
              <a:t>mn.gov/irrrb/</a:t>
            </a:r>
            <a:endParaRPr lang="en-US" dirty="0"/>
          </a:p>
        </p:txBody>
      </p:sp>
    </p:spTree>
    <p:extLst>
      <p:ext uri="{BB962C8B-B14F-4D97-AF65-F5344CB8AC3E}">
        <p14:creationId xmlns:p14="http://schemas.microsoft.com/office/powerpoint/2010/main" val="1549862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684756" y="121920"/>
            <a:ext cx="10822487" cy="914400"/>
          </a:xfrm>
        </p:spPr>
        <p:txBody>
          <a:bodyPr>
            <a:noAutofit/>
          </a:bodyPr>
          <a:lstStyle/>
          <a:p>
            <a:pPr algn="l"/>
            <a:r>
              <a:rPr lang="en-US" b="1" dirty="0"/>
              <a:t>Housing</a:t>
            </a:r>
          </a:p>
        </p:txBody>
      </p:sp>
      <p:sp>
        <p:nvSpPr>
          <p:cNvPr id="2" name="Content Placeholder 1">
            <a:extLst>
              <a:ext uri="{FF2B5EF4-FFF2-40B4-BE49-F238E27FC236}">
                <a16:creationId xmlns:a16="http://schemas.microsoft.com/office/drawing/2014/main" id="{45961D81-BD7A-4894-B25F-0629ECF3D928}"/>
              </a:ext>
            </a:extLst>
          </p:cNvPr>
          <p:cNvSpPr>
            <a:spLocks noGrp="1"/>
          </p:cNvSpPr>
          <p:nvPr>
            <p:ph idx="1"/>
          </p:nvPr>
        </p:nvSpPr>
        <p:spPr>
          <a:xfrm>
            <a:off x="1066799" y="1593182"/>
            <a:ext cx="7172740" cy="6080917"/>
          </a:xfrm>
        </p:spPr>
        <p:txBody>
          <a:bodyPr>
            <a:normAutofit/>
          </a:bodyPr>
          <a:lstStyle/>
          <a:p>
            <a:pPr marL="0" indent="0">
              <a:buNone/>
            </a:pPr>
            <a:r>
              <a:rPr lang="en-US" sz="2200" b="1" dirty="0"/>
              <a:t>Purpose</a:t>
            </a:r>
          </a:p>
          <a:p>
            <a:pPr marL="0" indent="0">
              <a:buNone/>
            </a:pPr>
            <a:r>
              <a:rPr lang="en-US" sz="2000" b="0" i="0" u="none" strike="noStrike" baseline="0" dirty="0">
                <a:latin typeface="Calibri" panose="020F0502020204030204" pitchFamily="34" charset="0"/>
              </a:rPr>
              <a:t>Housing grants assist projects or programs that result in the creation of new housing units or the rehabilitation of existing housing units. The program will support housing solutions that align with local priorities and regional employer’s needs. </a:t>
            </a:r>
            <a:br>
              <a:rPr lang="en-US" sz="2200" dirty="0">
                <a:effectLst/>
                <a:ea typeface="Calibri" panose="020F0502020204030204" pitchFamily="34" charset="0"/>
              </a:rPr>
            </a:br>
            <a:br>
              <a:rPr lang="en-US" sz="2200" b="1" dirty="0">
                <a:effectLst/>
                <a:ea typeface="Calibri" panose="020F0502020204030204" pitchFamily="34" charset="0"/>
                <a:cs typeface="Calibri" panose="020F0502020204030204" pitchFamily="34" charset="0"/>
              </a:rPr>
            </a:br>
            <a:r>
              <a:rPr kumimoji="0" lang="en-US" sz="2200" b="1" i="0" u="none" strike="noStrike" kern="1200" cap="none" spc="0" normalizeH="0" baseline="0" noProof="0" dirty="0">
                <a:ln>
                  <a:noFill/>
                </a:ln>
                <a:solidFill>
                  <a:srgbClr val="003865"/>
                </a:solidFill>
                <a:effectLst/>
                <a:uLnTx/>
                <a:uFillTx/>
                <a:ea typeface="+mn-ea"/>
                <a:cs typeface="+mn-cs"/>
              </a:rPr>
              <a:t>Economic Impact</a:t>
            </a:r>
          </a:p>
          <a:p>
            <a:pPr marL="0" marR="0" lvl="0" indent="-228600" algn="l" defTabSz="914400" rtl="0" eaLnBrk="1" fontAlgn="auto" latinLnBrk="0" hangingPunct="1">
              <a:lnSpc>
                <a:spcPct val="107000"/>
              </a:lnSpc>
              <a:spcBef>
                <a:spcPts val="0"/>
              </a:spcBef>
              <a:spcAft>
                <a:spcPts val="0"/>
              </a:spcAft>
              <a:buClr>
                <a:srgbClr val="003865"/>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3865"/>
                </a:solidFill>
                <a:effectLst/>
                <a:uLnTx/>
                <a:uFillTx/>
                <a:ea typeface="Calibri" panose="020F0502020204030204" pitchFamily="34" charset="0"/>
                <a:cs typeface="Calibri" panose="020F0502020204030204" pitchFamily="34" charset="0"/>
              </a:rPr>
              <a:t>Number of Projects: </a:t>
            </a:r>
            <a:r>
              <a:rPr lang="en-US" sz="2000" b="1" dirty="0">
                <a:solidFill>
                  <a:srgbClr val="003865"/>
                </a:solidFill>
                <a:ea typeface="Calibri" panose="020F0502020204030204" pitchFamily="34" charset="0"/>
                <a:cs typeface="Calibri" panose="020F0502020204030204" pitchFamily="34" charset="0"/>
              </a:rPr>
              <a:t>8</a:t>
            </a:r>
            <a:endParaRPr kumimoji="0" lang="en-US" sz="2000" b="0" i="0" u="none" strike="noStrike" kern="1200" cap="none" spc="0" normalizeH="0" baseline="0" noProof="0" dirty="0">
              <a:ln>
                <a:noFill/>
              </a:ln>
              <a:solidFill>
                <a:srgbClr val="003865"/>
              </a:solidFill>
              <a:effectLst/>
              <a:uLnTx/>
              <a:uFillTx/>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0"/>
              </a:spcAft>
              <a:buClr>
                <a:srgbClr val="003865"/>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3865"/>
                </a:solidFill>
                <a:effectLst/>
                <a:uLnTx/>
                <a:uFillTx/>
                <a:ea typeface="Calibri" panose="020F0502020204030204" pitchFamily="34" charset="0"/>
                <a:cs typeface="Calibri" panose="020F0502020204030204" pitchFamily="34" charset="0"/>
              </a:rPr>
              <a:t>Agency Investment: </a:t>
            </a:r>
            <a:r>
              <a:rPr kumimoji="0" lang="en-US" sz="2000" b="1" i="0" u="none" strike="noStrike" kern="1200" cap="none" spc="0" normalizeH="0" baseline="0" noProof="0" dirty="0">
                <a:ln>
                  <a:noFill/>
                </a:ln>
                <a:solidFill>
                  <a:srgbClr val="003865"/>
                </a:solidFill>
                <a:effectLst/>
                <a:uLnTx/>
                <a:uFillTx/>
                <a:ea typeface="Calibri" panose="020F0502020204030204" pitchFamily="34" charset="0"/>
                <a:cs typeface="Calibri" panose="020F0502020204030204" pitchFamily="34" charset="0"/>
              </a:rPr>
              <a:t>$</a:t>
            </a:r>
            <a:r>
              <a:rPr lang="en-US" sz="2000" b="1" dirty="0">
                <a:solidFill>
                  <a:srgbClr val="003865"/>
                </a:solidFill>
                <a:ea typeface="Calibri" panose="020F0502020204030204" pitchFamily="34" charset="0"/>
                <a:cs typeface="Calibri" panose="020F0502020204030204" pitchFamily="34" charset="0"/>
              </a:rPr>
              <a:t>2,078,000</a:t>
            </a:r>
            <a:endParaRPr kumimoji="0" lang="en-US" sz="2000" b="0" i="0" u="none" strike="noStrike" kern="1200" cap="none" spc="0" normalizeH="0" baseline="0" noProof="0" dirty="0">
              <a:ln>
                <a:noFill/>
              </a:ln>
              <a:solidFill>
                <a:srgbClr val="003865"/>
              </a:solidFill>
              <a:effectLst/>
              <a:uLnTx/>
              <a:uFillTx/>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0"/>
              </a:spcAft>
              <a:buClr>
                <a:srgbClr val="003865"/>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3865"/>
                </a:solidFill>
                <a:effectLst/>
                <a:uLnTx/>
                <a:uFillTx/>
                <a:ea typeface="Calibri" panose="020F0502020204030204" pitchFamily="34" charset="0"/>
                <a:cs typeface="Calibri" panose="020F0502020204030204" pitchFamily="34" charset="0"/>
              </a:rPr>
              <a:t>Total Project Investment: </a:t>
            </a:r>
            <a:r>
              <a:rPr kumimoji="0" lang="en-US" sz="2000" b="1" i="0" u="none" strike="noStrike" kern="1200" cap="none" spc="0" normalizeH="0" baseline="0" noProof="0" dirty="0">
                <a:ln>
                  <a:noFill/>
                </a:ln>
                <a:solidFill>
                  <a:srgbClr val="003865"/>
                </a:solidFill>
                <a:effectLst/>
                <a:uLnTx/>
                <a:uFillTx/>
                <a:ea typeface="Calibri" panose="020F0502020204030204" pitchFamily="34" charset="0"/>
                <a:cs typeface="Calibri" panose="020F0502020204030204" pitchFamily="34" charset="0"/>
              </a:rPr>
              <a:t>$</a:t>
            </a:r>
            <a:r>
              <a:rPr lang="en-US" sz="2000" b="1" dirty="0">
                <a:solidFill>
                  <a:srgbClr val="003865"/>
                </a:solidFill>
                <a:ea typeface="Calibri" panose="020F0502020204030204" pitchFamily="34" charset="0"/>
                <a:cs typeface="Calibri" panose="020F0502020204030204" pitchFamily="34" charset="0"/>
              </a:rPr>
              <a:t>21,529,440</a:t>
            </a:r>
            <a:endParaRPr lang="en-US" sz="2000" b="1" noProof="0" dirty="0">
              <a:solidFill>
                <a:srgbClr val="003865"/>
              </a:solidFill>
              <a:ea typeface="Calibri" panose="020F0502020204030204" pitchFamily="34" charset="0"/>
              <a:cs typeface="Calibri" panose="020F0502020204030204" pitchFamily="34" charset="0"/>
            </a:endParaRPr>
          </a:p>
          <a:p>
            <a:pPr marL="0" marR="0" lvl="0" indent="-228600" algn="l" defTabSz="914400" rtl="0" eaLnBrk="1" fontAlgn="auto" latinLnBrk="0" hangingPunct="1">
              <a:lnSpc>
                <a:spcPct val="107000"/>
              </a:lnSpc>
              <a:spcBef>
                <a:spcPts val="0"/>
              </a:spcBef>
              <a:spcAft>
                <a:spcPts val="0"/>
              </a:spcAft>
              <a:buClr>
                <a:srgbClr val="003865"/>
              </a:buClr>
              <a:buSzTx/>
              <a:buFont typeface="Arial" panose="020B0604020202020204" pitchFamily="34" charset="0"/>
              <a:buChar char="•"/>
              <a:tabLst/>
              <a:defRPr/>
            </a:pPr>
            <a:r>
              <a:rPr kumimoji="0" lang="en-US" sz="2000" i="0" u="none" strike="noStrike" kern="1200" cap="none" spc="0" normalizeH="0" baseline="0" noProof="0" dirty="0">
                <a:ln>
                  <a:noFill/>
                </a:ln>
                <a:solidFill>
                  <a:srgbClr val="003865"/>
                </a:solidFill>
                <a:effectLst/>
                <a:uLnTx/>
                <a:uFillTx/>
                <a:ea typeface="Calibri" panose="020F0502020204030204" pitchFamily="34" charset="0"/>
                <a:cs typeface="Calibri" panose="020F0502020204030204" pitchFamily="34" charset="0"/>
              </a:rPr>
              <a:t>New Housing Units: </a:t>
            </a:r>
            <a:r>
              <a:rPr lang="en-US" sz="2000" b="1" dirty="0">
                <a:solidFill>
                  <a:srgbClr val="003865"/>
                </a:solidFill>
                <a:ea typeface="Calibri" panose="020F0502020204030204" pitchFamily="34" charset="0"/>
                <a:cs typeface="Calibri" panose="020F0502020204030204" pitchFamily="34" charset="0"/>
              </a:rPr>
              <a:t>84</a:t>
            </a:r>
          </a:p>
          <a:p>
            <a:pPr marL="0" marR="0" lvl="0" indent="-228600" algn="l" defTabSz="914400" rtl="0" eaLnBrk="1" fontAlgn="auto" latinLnBrk="0" hangingPunct="1">
              <a:lnSpc>
                <a:spcPct val="107000"/>
              </a:lnSpc>
              <a:spcBef>
                <a:spcPts val="0"/>
              </a:spcBef>
              <a:spcAft>
                <a:spcPts val="0"/>
              </a:spcAft>
              <a:buClr>
                <a:srgbClr val="003865"/>
              </a:buClr>
              <a:buSzTx/>
              <a:buFont typeface="Arial" panose="020B0604020202020204" pitchFamily="34" charset="0"/>
              <a:buChar char="•"/>
              <a:tabLst/>
              <a:defRPr/>
            </a:pPr>
            <a:r>
              <a:rPr kumimoji="0" lang="en-US" sz="2000" i="0" u="none" strike="noStrike" kern="1200" cap="none" spc="0" normalizeH="0" baseline="0" noProof="0" dirty="0">
                <a:ln>
                  <a:noFill/>
                </a:ln>
                <a:solidFill>
                  <a:srgbClr val="003865"/>
                </a:solidFill>
                <a:effectLst/>
                <a:uLnTx/>
                <a:uFillTx/>
                <a:ea typeface="Calibri" panose="020F0502020204030204" pitchFamily="34" charset="0"/>
                <a:cs typeface="Calibri" panose="020F0502020204030204" pitchFamily="34" charset="0"/>
              </a:rPr>
              <a:t>Rehabilitated Housing Unit</a:t>
            </a:r>
            <a:r>
              <a:rPr lang="en-US" sz="2000" dirty="0">
                <a:solidFill>
                  <a:srgbClr val="003865"/>
                </a:solidFill>
                <a:ea typeface="Calibri" panose="020F0502020204030204" pitchFamily="34" charset="0"/>
                <a:cs typeface="Calibri" panose="020F0502020204030204" pitchFamily="34" charset="0"/>
              </a:rPr>
              <a:t>s: </a:t>
            </a:r>
            <a:r>
              <a:rPr lang="en-US" sz="2000" b="1" dirty="0">
                <a:solidFill>
                  <a:srgbClr val="003865"/>
                </a:solidFill>
                <a:ea typeface="Calibri" panose="020F0502020204030204" pitchFamily="34" charset="0"/>
                <a:cs typeface="Calibri" panose="020F0502020204030204" pitchFamily="34" charset="0"/>
              </a:rPr>
              <a:t>60</a:t>
            </a:r>
          </a:p>
          <a:p>
            <a:pPr marL="0" marR="0" lvl="0" indent="-228600" algn="l" defTabSz="914400" rtl="0" eaLnBrk="1" fontAlgn="auto" latinLnBrk="0" hangingPunct="1">
              <a:lnSpc>
                <a:spcPct val="107000"/>
              </a:lnSpc>
              <a:spcBef>
                <a:spcPts val="0"/>
              </a:spcBef>
              <a:spcAft>
                <a:spcPts val="0"/>
              </a:spcAft>
              <a:buClr>
                <a:srgbClr val="003865"/>
              </a:buClr>
              <a:buSzTx/>
              <a:buFont typeface="Arial" panose="020B0604020202020204" pitchFamily="34" charset="0"/>
              <a:buChar char="•"/>
              <a:tabLst/>
              <a:defRPr/>
            </a:pPr>
            <a:r>
              <a:rPr kumimoji="0" lang="en-US" sz="2000" i="0" u="none" strike="noStrike" kern="1200" cap="none" spc="0" normalizeH="0" baseline="0" noProof="0" dirty="0">
                <a:ln>
                  <a:noFill/>
                </a:ln>
                <a:solidFill>
                  <a:srgbClr val="003865"/>
                </a:solidFill>
                <a:effectLst/>
                <a:uLnTx/>
                <a:uFillTx/>
                <a:ea typeface="Calibri" panose="020F0502020204030204" pitchFamily="34" charset="0"/>
                <a:cs typeface="Calibri" panose="020F0502020204030204" pitchFamily="34" charset="0"/>
              </a:rPr>
              <a:t>New Lots for Future </a:t>
            </a:r>
            <a:r>
              <a:rPr lang="en-US" sz="2000" dirty="0">
                <a:solidFill>
                  <a:srgbClr val="003865"/>
                </a:solidFill>
                <a:ea typeface="Calibri" panose="020F0502020204030204" pitchFamily="34" charset="0"/>
                <a:cs typeface="Calibri" panose="020F0502020204030204" pitchFamily="34" charset="0"/>
              </a:rPr>
              <a:t>Housing Units: </a:t>
            </a:r>
            <a:r>
              <a:rPr lang="en-US" sz="2000" b="1" dirty="0">
                <a:solidFill>
                  <a:srgbClr val="003865"/>
                </a:solidFill>
                <a:ea typeface="Calibri" panose="020F0502020204030204" pitchFamily="34" charset="0"/>
                <a:cs typeface="Calibri" panose="020F0502020204030204" pitchFamily="34" charset="0"/>
              </a:rPr>
              <a:t>12</a:t>
            </a:r>
            <a:endParaRPr kumimoji="0" lang="en-US" sz="2000" b="1" i="0" u="none" strike="noStrike" kern="1200" cap="none" spc="0" normalizeH="0" baseline="0" noProof="0" dirty="0">
              <a:ln>
                <a:noFill/>
              </a:ln>
              <a:solidFill>
                <a:srgbClr val="003865"/>
              </a:solidFill>
              <a:effectLst/>
              <a:uLnTx/>
              <a:uFillTx/>
              <a:ea typeface="Calibri" panose="020F0502020204030204" pitchFamily="34" charset="0"/>
              <a:cs typeface="Calibri" panose="020F0502020204030204" pitchFamily="34" charset="0"/>
            </a:endParaRPr>
          </a:p>
          <a:p>
            <a:pPr marL="0" indent="0" defTabSz="914400">
              <a:lnSpc>
                <a:spcPct val="107000"/>
              </a:lnSpc>
              <a:spcBef>
                <a:spcPts val="0"/>
              </a:spcBef>
              <a:spcAft>
                <a:spcPts val="0"/>
              </a:spcAft>
              <a:buClr>
                <a:srgbClr val="003865"/>
              </a:buClr>
              <a:buNone/>
              <a:defRPr/>
            </a:pPr>
            <a:endParaRPr kumimoji="0" lang="en-US" sz="1800" b="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b="1" dirty="0"/>
          </a:p>
        </p:txBody>
      </p:sp>
      <p:sp>
        <p:nvSpPr>
          <p:cNvPr id="8" name="Date Placeholder 7">
            <a:extLst>
              <a:ext uri="{FF2B5EF4-FFF2-40B4-BE49-F238E27FC236}">
                <a16:creationId xmlns:a16="http://schemas.microsoft.com/office/drawing/2014/main" id="{96FCCA25-2C15-42BA-9707-37F02745F0FB}"/>
              </a:ext>
            </a:extLst>
          </p:cNvPr>
          <p:cNvSpPr>
            <a:spLocks noGrp="1"/>
          </p:cNvSpPr>
          <p:nvPr>
            <p:ph type="dt" sz="half" idx="10"/>
          </p:nvPr>
        </p:nvSpPr>
        <p:spPr/>
        <p:txBody>
          <a:bodyPr/>
          <a:lstStyle/>
          <a:p>
            <a:r>
              <a:rPr lang="en-US"/>
              <a:t>9/25/2025</a:t>
            </a:r>
            <a:endParaRPr lang="en-US" dirty="0"/>
          </a:p>
        </p:txBody>
      </p:sp>
      <p:sp>
        <p:nvSpPr>
          <p:cNvPr id="9" name="Slide Number Placeholder 8">
            <a:extLst>
              <a:ext uri="{FF2B5EF4-FFF2-40B4-BE49-F238E27FC236}">
                <a16:creationId xmlns:a16="http://schemas.microsoft.com/office/drawing/2014/main" id="{94837124-1914-4539-B744-BC36ABEA3890}"/>
              </a:ext>
            </a:extLst>
          </p:cNvPr>
          <p:cNvSpPr>
            <a:spLocks noGrp="1"/>
          </p:cNvSpPr>
          <p:nvPr>
            <p:ph type="sldNum" sz="quarter" idx="12"/>
          </p:nvPr>
        </p:nvSpPr>
        <p:spPr/>
        <p:txBody>
          <a:bodyPr/>
          <a:lstStyle/>
          <a:p>
            <a:fld id="{48F63A3B-78C7-47BE-AE5E-E10140E04643}" type="slidenum">
              <a:rPr lang="en-US" smtClean="0"/>
              <a:t>20</a:t>
            </a:fld>
            <a:endParaRPr lang="en-US" dirty="0"/>
          </a:p>
        </p:txBody>
      </p:sp>
      <p:sp>
        <p:nvSpPr>
          <p:cNvPr id="10" name="Footer Placeholder 9">
            <a:extLst>
              <a:ext uri="{FF2B5EF4-FFF2-40B4-BE49-F238E27FC236}">
                <a16:creationId xmlns:a16="http://schemas.microsoft.com/office/drawing/2014/main" id="{EC5E1D5A-AB52-4FE4-A013-78A081ECEEA9}"/>
              </a:ext>
            </a:extLst>
          </p:cNvPr>
          <p:cNvSpPr>
            <a:spLocks noGrp="1"/>
          </p:cNvSpPr>
          <p:nvPr>
            <p:ph type="ftr" sz="quarter" idx="3"/>
          </p:nvPr>
        </p:nvSpPr>
        <p:spPr/>
        <p:txBody>
          <a:bodyPr/>
          <a:lstStyle/>
          <a:p>
            <a:r>
              <a:rPr lang="en-US"/>
              <a:t>mn.gov/irrrb/</a:t>
            </a:r>
            <a:endParaRPr lang="en-US" dirty="0"/>
          </a:p>
        </p:txBody>
      </p:sp>
      <p:pic>
        <p:nvPicPr>
          <p:cNvPr id="2050" name="Picture 2" descr="Housing COLOR">
            <a:extLst>
              <a:ext uri="{FF2B5EF4-FFF2-40B4-BE49-F238E27FC236}">
                <a16:creationId xmlns:a16="http://schemas.microsoft.com/office/drawing/2014/main" id="{8FE4D0B4-871B-47C8-A233-0B09FC2E9A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0003" y="2620797"/>
            <a:ext cx="3662264" cy="230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372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838200" y="169322"/>
            <a:ext cx="10515600" cy="914400"/>
          </a:xfrm>
        </p:spPr>
        <p:txBody>
          <a:bodyPr/>
          <a:lstStyle/>
          <a:p>
            <a:pPr algn="l"/>
            <a:r>
              <a:rPr lang="en-US" b="1" dirty="0"/>
              <a:t>Housing Projects</a:t>
            </a:r>
          </a:p>
        </p:txBody>
      </p:sp>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9/25/2025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21</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graphicFrame>
        <p:nvGraphicFramePr>
          <p:cNvPr id="11" name="Content Placeholder 3">
            <a:extLst>
              <a:ext uri="{FF2B5EF4-FFF2-40B4-BE49-F238E27FC236}">
                <a16:creationId xmlns:a16="http://schemas.microsoft.com/office/drawing/2014/main" id="{3BD3AE6C-E22A-4F1B-9163-2E35167B5C80}"/>
              </a:ext>
            </a:extLst>
          </p:cNvPr>
          <p:cNvGraphicFramePr>
            <a:graphicFrameLocks noGrp="1"/>
          </p:cNvGraphicFramePr>
          <p:nvPr>
            <p:ph idx="1"/>
            <p:extLst>
              <p:ext uri="{D42A27DB-BD31-4B8C-83A1-F6EECF244321}">
                <p14:modId xmlns:p14="http://schemas.microsoft.com/office/powerpoint/2010/main" val="2513854336"/>
              </p:ext>
            </p:extLst>
          </p:nvPr>
        </p:nvGraphicFramePr>
        <p:xfrm>
          <a:off x="550933" y="1611890"/>
          <a:ext cx="11090134" cy="3606138"/>
        </p:xfrm>
        <a:graphic>
          <a:graphicData uri="http://schemas.openxmlformats.org/drawingml/2006/table">
            <a:tbl>
              <a:tblPr firstRow="1" bandRow="1">
                <a:tableStyleId>{5C22544A-7EE6-4342-B048-85BDC9FD1C3A}</a:tableStyleId>
              </a:tblPr>
              <a:tblGrid>
                <a:gridCol w="2697092">
                  <a:extLst>
                    <a:ext uri="{9D8B030D-6E8A-4147-A177-3AD203B41FA5}">
                      <a16:colId xmlns:a16="http://schemas.microsoft.com/office/drawing/2014/main" val="1128772898"/>
                    </a:ext>
                  </a:extLst>
                </a:gridCol>
                <a:gridCol w="5639601">
                  <a:extLst>
                    <a:ext uri="{9D8B030D-6E8A-4147-A177-3AD203B41FA5}">
                      <a16:colId xmlns:a16="http://schemas.microsoft.com/office/drawing/2014/main" val="2632215828"/>
                    </a:ext>
                  </a:extLst>
                </a:gridCol>
                <a:gridCol w="1404238">
                  <a:extLst>
                    <a:ext uri="{9D8B030D-6E8A-4147-A177-3AD203B41FA5}">
                      <a16:colId xmlns:a16="http://schemas.microsoft.com/office/drawing/2014/main" val="2707492734"/>
                    </a:ext>
                  </a:extLst>
                </a:gridCol>
                <a:gridCol w="1349203">
                  <a:extLst>
                    <a:ext uri="{9D8B030D-6E8A-4147-A177-3AD203B41FA5}">
                      <a16:colId xmlns:a16="http://schemas.microsoft.com/office/drawing/2014/main" val="431842674"/>
                    </a:ext>
                  </a:extLst>
                </a:gridCol>
              </a:tblGrid>
              <a:tr h="848920">
                <a:tc>
                  <a:txBody>
                    <a:bodyPr/>
                    <a:lstStyle/>
                    <a:p>
                      <a:r>
                        <a:rPr lang="en-US" dirty="0"/>
                        <a:t>Grantee</a:t>
                      </a:r>
                    </a:p>
                  </a:txBody>
                  <a:tcPr/>
                </a:tc>
                <a:tc>
                  <a:txBody>
                    <a:bodyPr/>
                    <a:lstStyle/>
                    <a:p>
                      <a:r>
                        <a:rPr lang="en-US" dirty="0"/>
                        <a:t>Project Description</a:t>
                      </a:r>
                    </a:p>
                  </a:txBody>
                  <a:tcPr/>
                </a:tc>
                <a:tc>
                  <a:txBody>
                    <a:bodyPr/>
                    <a:lstStyle/>
                    <a:p>
                      <a:pPr algn="r"/>
                      <a:r>
                        <a:rPr lang="en-US" dirty="0"/>
                        <a:t>Agency Investment</a:t>
                      </a:r>
                    </a:p>
                  </a:txBody>
                  <a:tcPr/>
                </a:tc>
                <a:tc>
                  <a:txBody>
                    <a:bodyPr/>
                    <a:lstStyle/>
                    <a:p>
                      <a:pPr algn="r"/>
                      <a:r>
                        <a:rPr lang="en-US" dirty="0"/>
                        <a:t>Total Project Investment</a:t>
                      </a:r>
                    </a:p>
                  </a:txBody>
                  <a:tcPr/>
                </a:tc>
                <a:extLst>
                  <a:ext uri="{0D108BD9-81ED-4DB2-BD59-A6C34878D82A}">
                    <a16:rowId xmlns:a16="http://schemas.microsoft.com/office/drawing/2014/main" val="72452598"/>
                  </a:ext>
                </a:extLst>
              </a:tr>
              <a:tr h="70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1" b="0" kern="1200" dirty="0">
                          <a:solidFill>
                            <a:schemeClr val="dk1"/>
                          </a:solidFill>
                          <a:effectLst/>
                          <a:latin typeface="+mn-lt"/>
                          <a:ea typeface="+mn-ea"/>
                          <a:cs typeface="+mn-cs"/>
                        </a:rPr>
                        <a:t>Aurora Housing &amp; Redevelopment Authority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1" kern="1200" dirty="0">
                          <a:solidFill>
                            <a:schemeClr val="dk1"/>
                          </a:solidFill>
                          <a:effectLst/>
                          <a:latin typeface="+mn-lt"/>
                          <a:ea typeface="+mn-ea"/>
                          <a:cs typeface="+mn-cs"/>
                        </a:rPr>
                        <a:t>Neighborhood Revitalization Mini Grant Program focused on home exterior improvements. </a:t>
                      </a:r>
                    </a:p>
                  </a:txBody>
                  <a:tcPr/>
                </a:tc>
                <a:tc>
                  <a:txBody>
                    <a:bodyPr/>
                    <a:lstStyle/>
                    <a:p>
                      <a:pPr algn="r"/>
                      <a:r>
                        <a:rPr lang="en-US" sz="1801" b="0" kern="1200" dirty="0">
                          <a:solidFill>
                            <a:schemeClr val="dk1"/>
                          </a:solidFill>
                          <a:effectLst/>
                          <a:latin typeface="+mn-lt"/>
                          <a:ea typeface="+mn-ea"/>
                          <a:cs typeface="+mn-cs"/>
                        </a:rPr>
                        <a:t>$11,500</a:t>
                      </a:r>
                      <a:endParaRPr lang="en-US" sz="1800" b="0" dirty="0"/>
                    </a:p>
                  </a:txBody>
                  <a:tcPr/>
                </a:tc>
                <a:tc>
                  <a:txBody>
                    <a:bodyPr/>
                    <a:lstStyle/>
                    <a:p>
                      <a:pPr algn="r"/>
                      <a:r>
                        <a:rPr lang="en-US" sz="1801" b="1" kern="1200" dirty="0">
                          <a:solidFill>
                            <a:schemeClr val="dk1"/>
                          </a:solidFill>
                          <a:effectLst/>
                          <a:latin typeface="+mn-lt"/>
                          <a:ea typeface="+mn-ea"/>
                          <a:cs typeface="+mn-cs"/>
                        </a:rPr>
                        <a:t>$11,500</a:t>
                      </a:r>
                      <a:endParaRPr lang="en-US" sz="1800" b="1" dirty="0"/>
                    </a:p>
                  </a:txBody>
                  <a:tcPr/>
                </a:tc>
                <a:extLst>
                  <a:ext uri="{0D108BD9-81ED-4DB2-BD59-A6C34878D82A}">
                    <a16:rowId xmlns:a16="http://schemas.microsoft.com/office/drawing/2014/main" val="390451265"/>
                  </a:ext>
                </a:extLst>
              </a:tr>
              <a:tr h="662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1" b="0" kern="1200" dirty="0">
                          <a:solidFill>
                            <a:schemeClr val="dk1"/>
                          </a:solidFill>
                          <a:effectLst/>
                          <a:latin typeface="+mn-lt"/>
                          <a:ea typeface="+mn-ea"/>
                          <a:cs typeface="+mn-cs"/>
                        </a:rPr>
                        <a:t>Cook County Housing &amp; Redevelopment Authority</a:t>
                      </a:r>
                    </a:p>
                  </a:txBody>
                  <a:tcPr/>
                </a:tc>
                <a:tc>
                  <a:txBody>
                    <a:bodyPr/>
                    <a:lstStyle/>
                    <a:p>
                      <a:r>
                        <a:rPr lang="en-US" sz="1801" kern="1200" dirty="0">
                          <a:solidFill>
                            <a:schemeClr val="dk1"/>
                          </a:solidFill>
                          <a:effectLst/>
                          <a:latin typeface="+mn-lt"/>
                          <a:ea typeface="+mn-ea"/>
                          <a:cs typeface="+mn-cs"/>
                        </a:rPr>
                        <a:t>Extending utility infrastructure to connect 12 future homes.</a:t>
                      </a:r>
                    </a:p>
                  </a:txBody>
                  <a:tcPr/>
                </a:tc>
                <a:tc>
                  <a:txBody>
                    <a:bodyPr/>
                    <a:lstStyle/>
                    <a:p>
                      <a:pPr algn="r"/>
                      <a:r>
                        <a:rPr lang="en-US" sz="1801" b="0" kern="1200" dirty="0">
                          <a:solidFill>
                            <a:schemeClr val="dk1"/>
                          </a:solidFill>
                          <a:effectLst/>
                          <a:latin typeface="+mn-lt"/>
                          <a:ea typeface="+mn-ea"/>
                          <a:cs typeface="+mn-cs"/>
                        </a:rPr>
                        <a:t>$350,000</a:t>
                      </a:r>
                      <a:endParaRPr lang="en-US" sz="1800" b="0" dirty="0"/>
                    </a:p>
                  </a:txBody>
                  <a:tcPr/>
                </a:tc>
                <a:tc>
                  <a:txBody>
                    <a:bodyPr/>
                    <a:lstStyle/>
                    <a:p>
                      <a:pPr algn="r"/>
                      <a:r>
                        <a:rPr lang="en-US" sz="1801" b="1" kern="1200" dirty="0">
                          <a:solidFill>
                            <a:schemeClr val="dk1"/>
                          </a:solidFill>
                          <a:effectLst/>
                          <a:latin typeface="+mn-lt"/>
                          <a:ea typeface="+mn-ea"/>
                          <a:cs typeface="+mn-cs"/>
                        </a:rPr>
                        <a:t>$922,147</a:t>
                      </a:r>
                      <a:endParaRPr lang="en-US" sz="1800" b="0" dirty="0"/>
                    </a:p>
                  </a:txBody>
                  <a:tcPr/>
                </a:tc>
                <a:extLst>
                  <a:ext uri="{0D108BD9-81ED-4DB2-BD59-A6C34878D82A}">
                    <a16:rowId xmlns:a16="http://schemas.microsoft.com/office/drawing/2014/main" val="3143656470"/>
                  </a:ext>
                </a:extLst>
              </a:tr>
              <a:tr h="662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1" b="0" kern="1200" dirty="0">
                          <a:solidFill>
                            <a:schemeClr val="dk1"/>
                          </a:solidFill>
                          <a:effectLst/>
                          <a:latin typeface="+mn-lt"/>
                          <a:ea typeface="+mn-ea"/>
                          <a:cs typeface="+mn-cs"/>
                        </a:rPr>
                        <a:t>City of Ely</a:t>
                      </a:r>
                    </a:p>
                  </a:txBody>
                  <a:tcPr/>
                </a:tc>
                <a:tc>
                  <a:txBody>
                    <a:bodyPr/>
                    <a:lstStyle/>
                    <a:p>
                      <a:r>
                        <a:rPr lang="en-US" sz="1801" kern="1200" dirty="0">
                          <a:solidFill>
                            <a:schemeClr val="dk1"/>
                          </a:solidFill>
                          <a:effectLst/>
                          <a:latin typeface="+mn-lt"/>
                          <a:ea typeface="+mn-ea"/>
                          <a:cs typeface="+mn-cs"/>
                        </a:rPr>
                        <a:t>Drainage system repairs to reduce flooding, sidewalk, door and gutter replacement.</a:t>
                      </a:r>
                      <a:endParaRPr lang="en-US" sz="1800" kern="1200" dirty="0">
                        <a:solidFill>
                          <a:schemeClr val="dk1"/>
                        </a:solidFill>
                        <a:effectLst/>
                        <a:latin typeface="+mn-lt"/>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1" b="0" kern="1200" dirty="0">
                          <a:solidFill>
                            <a:schemeClr val="dk1"/>
                          </a:solidFill>
                          <a:effectLst/>
                          <a:latin typeface="+mn-lt"/>
                          <a:ea typeface="+mn-ea"/>
                          <a:cs typeface="+mn-cs"/>
                        </a:rPr>
                        <a:t>$146,500</a:t>
                      </a:r>
                      <a:endParaRPr lang="en-US" sz="1800" b="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1" b="1" kern="1200" dirty="0">
                          <a:solidFill>
                            <a:schemeClr val="dk1"/>
                          </a:solidFill>
                          <a:effectLst/>
                          <a:latin typeface="+mn-lt"/>
                          <a:ea typeface="+mn-ea"/>
                          <a:cs typeface="+mn-cs"/>
                        </a:rPr>
                        <a:t>$293,000</a:t>
                      </a:r>
                      <a:endParaRPr lang="en-US" sz="1800" b="0" dirty="0"/>
                    </a:p>
                  </a:txBody>
                  <a:tcPr/>
                </a:tc>
                <a:extLst>
                  <a:ext uri="{0D108BD9-81ED-4DB2-BD59-A6C34878D82A}">
                    <a16:rowId xmlns:a16="http://schemas.microsoft.com/office/drawing/2014/main" val="3571278732"/>
                  </a:ext>
                </a:extLst>
              </a:tr>
              <a:tr h="662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1" b="0" kern="1200" dirty="0">
                          <a:solidFill>
                            <a:schemeClr val="dk1"/>
                          </a:solidFill>
                          <a:effectLst/>
                          <a:latin typeface="+mn-lt"/>
                          <a:ea typeface="+mn-ea"/>
                          <a:cs typeface="+mn-cs"/>
                        </a:rPr>
                        <a:t>Itasca County Habitat for Humanity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1" kern="1200" dirty="0">
                          <a:solidFill>
                            <a:schemeClr val="dk1"/>
                          </a:solidFill>
                          <a:effectLst/>
                          <a:latin typeface="+mn-lt"/>
                          <a:ea typeface="+mn-ea"/>
                          <a:cs typeface="+mn-cs"/>
                        </a:rPr>
                        <a:t>Utility infrastructure, site work and construction.</a:t>
                      </a:r>
                      <a:endParaRPr lang="en-US" sz="1800" kern="1200" dirty="0">
                        <a:solidFill>
                          <a:schemeClr val="dk1"/>
                        </a:solidFill>
                        <a:effectLst/>
                        <a:latin typeface="+mn-lt"/>
                        <a:ea typeface="+mn-ea"/>
                        <a:cs typeface="+mn-cs"/>
                      </a:endParaRPr>
                    </a:p>
                  </a:txBody>
                  <a:tcPr/>
                </a:tc>
                <a:tc>
                  <a:txBody>
                    <a:bodyPr/>
                    <a:lstStyle/>
                    <a:p>
                      <a:pPr algn="r"/>
                      <a:r>
                        <a:rPr lang="en-US" sz="1801" b="0" kern="1200" dirty="0">
                          <a:solidFill>
                            <a:schemeClr val="dk1"/>
                          </a:solidFill>
                          <a:effectLst/>
                          <a:latin typeface="+mn-lt"/>
                          <a:ea typeface="+mn-ea"/>
                          <a:cs typeface="+mn-cs"/>
                        </a:rPr>
                        <a:t>$150,000</a:t>
                      </a:r>
                      <a:endParaRPr lang="en-US" sz="1800" b="0" dirty="0"/>
                    </a:p>
                  </a:txBody>
                  <a:tcPr/>
                </a:tc>
                <a:tc>
                  <a:txBody>
                    <a:bodyPr/>
                    <a:lstStyle/>
                    <a:p>
                      <a:pPr algn="r"/>
                      <a:r>
                        <a:rPr lang="en-US" sz="1801" b="1" kern="1200" dirty="0">
                          <a:solidFill>
                            <a:schemeClr val="dk1"/>
                          </a:solidFill>
                          <a:effectLst/>
                          <a:latin typeface="+mn-lt"/>
                          <a:ea typeface="+mn-ea"/>
                          <a:cs typeface="+mn-cs"/>
                        </a:rPr>
                        <a:t>$561,694</a:t>
                      </a:r>
                      <a:endParaRPr lang="en-US" sz="1800" b="1" dirty="0"/>
                    </a:p>
                  </a:txBody>
                  <a:tcPr/>
                </a:tc>
                <a:extLst>
                  <a:ext uri="{0D108BD9-81ED-4DB2-BD59-A6C34878D82A}">
                    <a16:rowId xmlns:a16="http://schemas.microsoft.com/office/drawing/2014/main" val="4170712830"/>
                  </a:ext>
                </a:extLst>
              </a:tr>
            </a:tbl>
          </a:graphicData>
        </a:graphic>
      </p:graphicFrame>
    </p:spTree>
    <p:extLst>
      <p:ext uri="{BB962C8B-B14F-4D97-AF65-F5344CB8AC3E}">
        <p14:creationId xmlns:p14="http://schemas.microsoft.com/office/powerpoint/2010/main" val="2302215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838200" y="169322"/>
            <a:ext cx="10515600" cy="914400"/>
          </a:xfrm>
        </p:spPr>
        <p:txBody>
          <a:bodyPr/>
          <a:lstStyle/>
          <a:p>
            <a:pPr algn="l"/>
            <a:r>
              <a:rPr lang="en-US" b="1" dirty="0"/>
              <a:t>Housing Projects</a:t>
            </a:r>
          </a:p>
        </p:txBody>
      </p:sp>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9/25/2025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graphicFrame>
        <p:nvGraphicFramePr>
          <p:cNvPr id="11" name="Content Placeholder 3">
            <a:extLst>
              <a:ext uri="{FF2B5EF4-FFF2-40B4-BE49-F238E27FC236}">
                <a16:creationId xmlns:a16="http://schemas.microsoft.com/office/drawing/2014/main" id="{3BD3AE6C-E22A-4F1B-9163-2E35167B5C80}"/>
              </a:ext>
            </a:extLst>
          </p:cNvPr>
          <p:cNvGraphicFramePr>
            <a:graphicFrameLocks noGrp="1"/>
          </p:cNvGraphicFramePr>
          <p:nvPr>
            <p:ph idx="1"/>
            <p:extLst>
              <p:ext uri="{D42A27DB-BD31-4B8C-83A1-F6EECF244321}">
                <p14:modId xmlns:p14="http://schemas.microsoft.com/office/powerpoint/2010/main" val="3025483966"/>
              </p:ext>
            </p:extLst>
          </p:nvPr>
        </p:nvGraphicFramePr>
        <p:xfrm>
          <a:off x="550933" y="1611890"/>
          <a:ext cx="11090134" cy="3873175"/>
        </p:xfrm>
        <a:graphic>
          <a:graphicData uri="http://schemas.openxmlformats.org/drawingml/2006/table">
            <a:tbl>
              <a:tblPr firstRow="1" bandRow="1">
                <a:tableStyleId>{5C22544A-7EE6-4342-B048-85BDC9FD1C3A}</a:tableStyleId>
              </a:tblPr>
              <a:tblGrid>
                <a:gridCol w="2601842">
                  <a:extLst>
                    <a:ext uri="{9D8B030D-6E8A-4147-A177-3AD203B41FA5}">
                      <a16:colId xmlns:a16="http://schemas.microsoft.com/office/drawing/2014/main" val="1128772898"/>
                    </a:ext>
                  </a:extLst>
                </a:gridCol>
                <a:gridCol w="5798347">
                  <a:extLst>
                    <a:ext uri="{9D8B030D-6E8A-4147-A177-3AD203B41FA5}">
                      <a16:colId xmlns:a16="http://schemas.microsoft.com/office/drawing/2014/main" val="2632215828"/>
                    </a:ext>
                  </a:extLst>
                </a:gridCol>
                <a:gridCol w="1261102">
                  <a:extLst>
                    <a:ext uri="{9D8B030D-6E8A-4147-A177-3AD203B41FA5}">
                      <a16:colId xmlns:a16="http://schemas.microsoft.com/office/drawing/2014/main" val="2707492734"/>
                    </a:ext>
                  </a:extLst>
                </a:gridCol>
                <a:gridCol w="1428843">
                  <a:extLst>
                    <a:ext uri="{9D8B030D-6E8A-4147-A177-3AD203B41FA5}">
                      <a16:colId xmlns:a16="http://schemas.microsoft.com/office/drawing/2014/main" val="431842674"/>
                    </a:ext>
                  </a:extLst>
                </a:gridCol>
              </a:tblGrid>
              <a:tr h="848920">
                <a:tc>
                  <a:txBody>
                    <a:bodyPr/>
                    <a:lstStyle/>
                    <a:p>
                      <a:r>
                        <a:rPr lang="en-US" dirty="0"/>
                        <a:t>Grantee</a:t>
                      </a:r>
                    </a:p>
                  </a:txBody>
                  <a:tcPr/>
                </a:tc>
                <a:tc>
                  <a:txBody>
                    <a:bodyPr/>
                    <a:lstStyle/>
                    <a:p>
                      <a:r>
                        <a:rPr lang="en-US" dirty="0"/>
                        <a:t>Project Description</a:t>
                      </a:r>
                    </a:p>
                  </a:txBody>
                  <a:tcPr/>
                </a:tc>
                <a:tc>
                  <a:txBody>
                    <a:bodyPr/>
                    <a:lstStyle/>
                    <a:p>
                      <a:pPr algn="r"/>
                      <a:r>
                        <a:rPr lang="en-US" dirty="0"/>
                        <a:t>Agency Investment</a:t>
                      </a:r>
                    </a:p>
                  </a:txBody>
                  <a:tcPr/>
                </a:tc>
                <a:tc>
                  <a:txBody>
                    <a:bodyPr/>
                    <a:lstStyle/>
                    <a:p>
                      <a:pPr algn="r"/>
                      <a:r>
                        <a:rPr lang="en-US" dirty="0"/>
                        <a:t>Total Project Investment</a:t>
                      </a:r>
                    </a:p>
                  </a:txBody>
                  <a:tcPr/>
                </a:tc>
                <a:extLst>
                  <a:ext uri="{0D108BD9-81ED-4DB2-BD59-A6C34878D82A}">
                    <a16:rowId xmlns:a16="http://schemas.microsoft.com/office/drawing/2014/main" val="72452598"/>
                  </a:ext>
                </a:extLst>
              </a:tr>
              <a:tr h="70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1" b="0" kern="1200" dirty="0">
                          <a:solidFill>
                            <a:schemeClr val="dk1"/>
                          </a:solidFill>
                          <a:effectLst/>
                          <a:latin typeface="+mn-lt"/>
                          <a:ea typeface="+mn-ea"/>
                          <a:cs typeface="+mn-cs"/>
                        </a:rPr>
                        <a:t>Lake County Housing &amp; Redevelopment Authority</a:t>
                      </a:r>
                    </a:p>
                  </a:txBody>
                  <a:tcPr/>
                </a:tc>
                <a:tc>
                  <a:txBody>
                    <a:bodyPr/>
                    <a:lstStyle/>
                    <a:p>
                      <a:r>
                        <a:rPr lang="en-US" sz="1801" kern="1200" dirty="0">
                          <a:solidFill>
                            <a:schemeClr val="dk1"/>
                          </a:solidFill>
                          <a:effectLst/>
                          <a:latin typeface="+mn-lt"/>
                          <a:ea typeface="+mn-ea"/>
                          <a:cs typeface="+mn-cs"/>
                        </a:rPr>
                        <a:t>Developing 75 market rate workforce apartments.</a:t>
                      </a:r>
                      <a:endParaRPr lang="en-US" sz="1800" kern="1200" dirty="0">
                        <a:solidFill>
                          <a:schemeClr val="dk1"/>
                        </a:solidFill>
                        <a:effectLst/>
                        <a:latin typeface="+mn-lt"/>
                        <a:ea typeface="+mn-ea"/>
                        <a:cs typeface="+mn-cs"/>
                      </a:endParaRPr>
                    </a:p>
                  </a:txBody>
                  <a:tcPr/>
                </a:tc>
                <a:tc>
                  <a:txBody>
                    <a:bodyPr/>
                    <a:lstStyle/>
                    <a:p>
                      <a:pPr algn="r"/>
                      <a:r>
                        <a:rPr lang="en-US" sz="1801" b="0" kern="1200" dirty="0">
                          <a:solidFill>
                            <a:schemeClr val="dk1"/>
                          </a:solidFill>
                          <a:effectLst/>
                          <a:latin typeface="+mn-lt"/>
                          <a:ea typeface="+mn-ea"/>
                          <a:cs typeface="+mn-cs"/>
                        </a:rPr>
                        <a:t>$850,000</a:t>
                      </a:r>
                      <a:endParaRPr lang="en-US" sz="1800" b="0" dirty="0"/>
                    </a:p>
                  </a:txBody>
                  <a:tcPr/>
                </a:tc>
                <a:tc>
                  <a:txBody>
                    <a:bodyPr/>
                    <a:lstStyle/>
                    <a:p>
                      <a:pPr algn="r"/>
                      <a:r>
                        <a:rPr lang="en-US" sz="1801" b="1" kern="1200" dirty="0">
                          <a:solidFill>
                            <a:schemeClr val="dk1"/>
                          </a:solidFill>
                          <a:effectLst/>
                          <a:latin typeface="+mn-lt"/>
                          <a:ea typeface="+mn-ea"/>
                          <a:cs typeface="+mn-cs"/>
                        </a:rPr>
                        <a:t>$17,386,049</a:t>
                      </a:r>
                      <a:endParaRPr lang="en-US" sz="1800" b="1" dirty="0"/>
                    </a:p>
                  </a:txBody>
                  <a:tcPr/>
                </a:tc>
                <a:extLst>
                  <a:ext uri="{0D108BD9-81ED-4DB2-BD59-A6C34878D82A}">
                    <a16:rowId xmlns:a16="http://schemas.microsoft.com/office/drawing/2014/main" val="2688287622"/>
                  </a:ext>
                </a:extLst>
              </a:tr>
              <a:tr h="70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1" b="0" kern="1200" dirty="0">
                          <a:solidFill>
                            <a:schemeClr val="dk1"/>
                          </a:solidFill>
                          <a:effectLst/>
                          <a:latin typeface="+mn-lt"/>
                          <a:ea typeface="+mn-ea"/>
                          <a:cs typeface="+mn-cs"/>
                        </a:rPr>
                        <a:t>North St. Louis County Habitat for Humanity</a:t>
                      </a:r>
                    </a:p>
                  </a:txBody>
                  <a:tcPr/>
                </a:tc>
                <a:tc>
                  <a:txBody>
                    <a:bodyPr/>
                    <a:lstStyle/>
                    <a:p>
                      <a:r>
                        <a:rPr lang="en-US" sz="1801" kern="1200" dirty="0">
                          <a:solidFill>
                            <a:schemeClr val="dk1"/>
                          </a:solidFill>
                          <a:effectLst/>
                          <a:latin typeface="+mn-lt"/>
                          <a:ea typeface="+mn-ea"/>
                          <a:cs typeface="+mn-cs"/>
                        </a:rPr>
                        <a:t>Utility infrastructure, sitework and construction of eight home sites across Iron Range communities. </a:t>
                      </a:r>
                      <a:endParaRPr lang="en-US" sz="1800" kern="1200" dirty="0">
                        <a:solidFill>
                          <a:schemeClr val="dk1"/>
                        </a:solidFill>
                        <a:effectLst/>
                        <a:latin typeface="+mn-lt"/>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1" b="0" kern="1200" dirty="0">
                          <a:solidFill>
                            <a:schemeClr val="dk1"/>
                          </a:solidFill>
                          <a:effectLst/>
                          <a:latin typeface="+mn-lt"/>
                          <a:ea typeface="+mn-ea"/>
                          <a:cs typeface="+mn-cs"/>
                        </a:rPr>
                        <a:t>$500,000</a:t>
                      </a:r>
                      <a:endParaRPr lang="en-US" sz="1800" b="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1" b="1" kern="1200" dirty="0">
                          <a:solidFill>
                            <a:schemeClr val="dk1"/>
                          </a:solidFill>
                          <a:effectLst/>
                          <a:latin typeface="+mn-lt"/>
                          <a:ea typeface="+mn-ea"/>
                          <a:cs typeface="+mn-cs"/>
                        </a:rPr>
                        <a:t>$1,916,856</a:t>
                      </a:r>
                      <a:endParaRPr lang="en-US" sz="1800" b="1" dirty="0"/>
                    </a:p>
                  </a:txBody>
                  <a:tcPr/>
                </a:tc>
                <a:extLst>
                  <a:ext uri="{0D108BD9-81ED-4DB2-BD59-A6C34878D82A}">
                    <a16:rowId xmlns:a16="http://schemas.microsoft.com/office/drawing/2014/main" val="185212187"/>
                  </a:ext>
                </a:extLst>
              </a:tr>
              <a:tr h="70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1" b="0" kern="1200" dirty="0">
                          <a:solidFill>
                            <a:schemeClr val="dk1"/>
                          </a:solidFill>
                          <a:effectLst/>
                          <a:latin typeface="+mn-lt"/>
                          <a:ea typeface="+mn-ea"/>
                          <a:cs typeface="+mn-cs"/>
                        </a:rPr>
                        <a:t>Toivola Meadowlands Development Board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1" kern="1200" dirty="0">
                          <a:solidFill>
                            <a:schemeClr val="dk1"/>
                          </a:solidFill>
                          <a:effectLst/>
                          <a:latin typeface="+mn-lt"/>
                          <a:ea typeface="+mn-ea"/>
                          <a:cs typeface="+mn-cs"/>
                        </a:rPr>
                        <a:t>Replacing the siding, window trim and storm doors at Meadowlands Manor.</a:t>
                      </a:r>
                      <a:endParaRPr lang="en-US" sz="1800" kern="1200" dirty="0">
                        <a:solidFill>
                          <a:schemeClr val="dk1"/>
                        </a:solidFill>
                        <a:effectLst/>
                        <a:latin typeface="+mn-lt"/>
                        <a:ea typeface="+mn-ea"/>
                        <a:cs typeface="+mn-cs"/>
                      </a:endParaRPr>
                    </a:p>
                  </a:txBody>
                  <a:tcPr/>
                </a:tc>
                <a:tc>
                  <a:txBody>
                    <a:bodyPr/>
                    <a:lstStyle/>
                    <a:p>
                      <a:pPr algn="r"/>
                      <a:r>
                        <a:rPr lang="en-US" sz="1801" b="0" kern="1200" dirty="0">
                          <a:solidFill>
                            <a:schemeClr val="dk1"/>
                          </a:solidFill>
                          <a:effectLst/>
                          <a:latin typeface="+mn-lt"/>
                          <a:ea typeface="+mn-ea"/>
                          <a:cs typeface="+mn-cs"/>
                        </a:rPr>
                        <a:t>$45,000</a:t>
                      </a:r>
                      <a:endParaRPr lang="en-US" sz="1800" b="0" dirty="0"/>
                    </a:p>
                  </a:txBody>
                  <a:tcPr/>
                </a:tc>
                <a:tc>
                  <a:txBody>
                    <a:bodyPr/>
                    <a:lstStyle/>
                    <a:p>
                      <a:pPr algn="r"/>
                      <a:r>
                        <a:rPr lang="en-US" sz="1801" b="1" kern="1200" dirty="0">
                          <a:solidFill>
                            <a:schemeClr val="dk1"/>
                          </a:solidFill>
                          <a:effectLst/>
                          <a:latin typeface="+mn-lt"/>
                          <a:ea typeface="+mn-ea"/>
                          <a:cs typeface="+mn-cs"/>
                        </a:rPr>
                        <a:t>$90,000</a:t>
                      </a:r>
                      <a:endParaRPr lang="en-US" sz="1800" b="1" dirty="0"/>
                    </a:p>
                  </a:txBody>
                  <a:tcPr/>
                </a:tc>
                <a:extLst>
                  <a:ext uri="{0D108BD9-81ED-4DB2-BD59-A6C34878D82A}">
                    <a16:rowId xmlns:a16="http://schemas.microsoft.com/office/drawing/2014/main" val="390451265"/>
                  </a:ext>
                </a:extLst>
              </a:tr>
              <a:tr h="662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1" b="0" kern="1200" dirty="0">
                          <a:solidFill>
                            <a:schemeClr val="dk1"/>
                          </a:solidFill>
                          <a:effectLst/>
                          <a:latin typeface="+mn-lt"/>
                          <a:ea typeface="+mn-ea"/>
                          <a:cs typeface="+mn-cs"/>
                        </a:rPr>
                        <a:t>City of Virginia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p>
                  </a:txBody>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lang="en-US" sz="1801" kern="1200" dirty="0">
                          <a:solidFill>
                            <a:schemeClr val="dk1"/>
                          </a:solidFill>
                          <a:effectLst/>
                          <a:latin typeface="+mn-lt"/>
                          <a:ea typeface="+mn-ea"/>
                          <a:cs typeface="+mn-cs"/>
                        </a:rPr>
                        <a:t>Redeveloping the second story of an existing commercial building into a new residential housing unit located on the city’s main street.</a:t>
                      </a:r>
                    </a:p>
                  </a:txBody>
                  <a:tcPr/>
                </a:tc>
                <a:tc>
                  <a:txBody>
                    <a:bodyPr/>
                    <a:lstStyle/>
                    <a:p>
                      <a:pPr algn="r"/>
                      <a:r>
                        <a:rPr lang="en-US" sz="1800" b="0" dirty="0"/>
                        <a:t>$25,000</a:t>
                      </a:r>
                    </a:p>
                  </a:txBody>
                  <a:tcPr/>
                </a:tc>
                <a:tc>
                  <a:txBody>
                    <a:bodyPr/>
                    <a:lstStyle/>
                    <a:p>
                      <a:pPr algn="r"/>
                      <a:r>
                        <a:rPr lang="en-US" sz="1801" b="1" kern="1200" dirty="0">
                          <a:solidFill>
                            <a:schemeClr val="dk1"/>
                          </a:solidFill>
                          <a:effectLst/>
                          <a:latin typeface="+mn-lt"/>
                          <a:ea typeface="+mn-ea"/>
                          <a:cs typeface="+mn-cs"/>
                        </a:rPr>
                        <a:t>$336,694</a:t>
                      </a:r>
                      <a:endParaRPr lang="en-US" sz="1800" b="1" dirty="0"/>
                    </a:p>
                  </a:txBody>
                  <a:tcPr/>
                </a:tc>
                <a:extLst>
                  <a:ext uri="{0D108BD9-81ED-4DB2-BD59-A6C34878D82A}">
                    <a16:rowId xmlns:a16="http://schemas.microsoft.com/office/drawing/2014/main" val="3143656470"/>
                  </a:ext>
                </a:extLst>
              </a:tr>
            </a:tbl>
          </a:graphicData>
        </a:graphic>
      </p:graphicFrame>
      <p:sp>
        <p:nvSpPr>
          <p:cNvPr id="9" name="TextBox 8">
            <a:extLst>
              <a:ext uri="{FF2B5EF4-FFF2-40B4-BE49-F238E27FC236}">
                <a16:creationId xmlns:a16="http://schemas.microsoft.com/office/drawing/2014/main" id="{2713A362-AD57-45B0-AA5C-11A973E92CF9}"/>
              </a:ext>
            </a:extLst>
          </p:cNvPr>
          <p:cNvSpPr txBox="1"/>
          <p:nvPr/>
        </p:nvSpPr>
        <p:spPr>
          <a:xfrm>
            <a:off x="838200" y="5987019"/>
            <a:ext cx="6827127" cy="369332"/>
          </a:xfrm>
          <a:prstGeom prst="rect">
            <a:avLst/>
          </a:prstGeom>
          <a:noFill/>
        </p:spPr>
        <p:txBody>
          <a:bodyPr wrap="square" rtlCol="0">
            <a:spAutoFit/>
          </a:bodyPr>
          <a:lstStyle/>
          <a:p>
            <a:r>
              <a:rPr lang="en-US" b="1" i="1" dirty="0"/>
              <a:t>Resolution No. 26-006</a:t>
            </a:r>
            <a:endParaRPr lang="en-US" b="1" i="1" dirty="0">
              <a:solidFill>
                <a:srgbClr val="FF0000"/>
              </a:solidFill>
            </a:endParaRPr>
          </a:p>
        </p:txBody>
      </p:sp>
    </p:spTree>
    <p:extLst>
      <p:ext uri="{BB962C8B-B14F-4D97-AF65-F5344CB8AC3E}">
        <p14:creationId xmlns:p14="http://schemas.microsoft.com/office/powerpoint/2010/main" val="1665889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80244" y="2069317"/>
            <a:ext cx="10515600" cy="4301986"/>
          </a:xfrm>
        </p:spPr>
        <p:txBody>
          <a:bodyPr/>
          <a:lstStyle/>
          <a:p>
            <a:r>
              <a:rPr lang="en-US" sz="9600" b="1" dirty="0">
                <a:solidFill>
                  <a:srgbClr val="78BE21"/>
                </a:solidFill>
              </a:rPr>
              <a:t>THANK YOU</a:t>
            </a:r>
            <a:br>
              <a:rPr lang="en-US" sz="2000" dirty="0"/>
            </a:br>
            <a:br>
              <a:rPr lang="en-US" sz="2400" dirty="0"/>
            </a:br>
            <a:r>
              <a:rPr lang="en-US" sz="2400" b="1" dirty="0"/>
              <a:t>Commissioner Ida Rukavina</a:t>
            </a:r>
            <a:br>
              <a:rPr lang="en-US" sz="2400" dirty="0"/>
            </a:br>
            <a:r>
              <a:rPr lang="en-US" sz="2400" dirty="0"/>
              <a:t>(218)735-3023</a:t>
            </a:r>
            <a:br>
              <a:rPr lang="en-US" sz="2400" dirty="0"/>
            </a:br>
            <a:r>
              <a:rPr lang="en-US" sz="2400" dirty="0"/>
              <a:t>Ida.Rukavina@state.mn.us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872" y="286579"/>
            <a:ext cx="6543038" cy="1168400"/>
          </a:xfrm>
          <a:prstGeom prst="rect">
            <a:avLst/>
          </a:prstGeom>
        </p:spPr>
      </p:pic>
      <p:sp>
        <p:nvSpPr>
          <p:cNvPr id="6" name="Date Placeholder 5">
            <a:extLst>
              <a:ext uri="{FF2B5EF4-FFF2-40B4-BE49-F238E27FC236}">
                <a16:creationId xmlns:a16="http://schemas.microsoft.com/office/drawing/2014/main" id="{D3B1C052-5826-40E3-B9D9-051E7A9BC6E5}"/>
              </a:ext>
            </a:extLst>
          </p:cNvPr>
          <p:cNvSpPr>
            <a:spLocks noGrp="1"/>
          </p:cNvSpPr>
          <p:nvPr>
            <p:ph type="dt" sz="half" idx="10"/>
          </p:nvPr>
        </p:nvSpPr>
        <p:spPr/>
        <p:txBody>
          <a:bodyPr/>
          <a:lstStyle/>
          <a:p>
            <a:r>
              <a:rPr lang="en-US"/>
              <a:t>9/25/2025</a:t>
            </a:r>
            <a:endParaRPr lang="en-US" dirty="0"/>
          </a:p>
        </p:txBody>
      </p:sp>
      <p:sp>
        <p:nvSpPr>
          <p:cNvPr id="8" name="Slide Number Placeholder 7">
            <a:extLst>
              <a:ext uri="{FF2B5EF4-FFF2-40B4-BE49-F238E27FC236}">
                <a16:creationId xmlns:a16="http://schemas.microsoft.com/office/drawing/2014/main" id="{F4ED0C70-2246-4C67-A248-6E333C5E589A}"/>
              </a:ext>
            </a:extLst>
          </p:cNvPr>
          <p:cNvSpPr>
            <a:spLocks noGrp="1"/>
          </p:cNvSpPr>
          <p:nvPr>
            <p:ph type="sldNum" sz="quarter" idx="11"/>
          </p:nvPr>
        </p:nvSpPr>
        <p:spPr/>
        <p:txBody>
          <a:bodyPr/>
          <a:lstStyle/>
          <a:p>
            <a:fld id="{48F63A3B-78C7-47BE-AE5E-E10140E04643}" type="slidenum">
              <a:rPr lang="en-US" smtClean="0"/>
              <a:pPr/>
              <a:t>23</a:t>
            </a:fld>
            <a:endParaRPr lang="en-US" dirty="0"/>
          </a:p>
        </p:txBody>
      </p:sp>
      <p:sp>
        <p:nvSpPr>
          <p:cNvPr id="9" name="Footer Placeholder 8">
            <a:extLst>
              <a:ext uri="{FF2B5EF4-FFF2-40B4-BE49-F238E27FC236}">
                <a16:creationId xmlns:a16="http://schemas.microsoft.com/office/drawing/2014/main" id="{385A991E-1C28-4F15-AD84-BC4B636C1C2E}"/>
              </a:ext>
            </a:extLst>
          </p:cNvPr>
          <p:cNvSpPr>
            <a:spLocks noGrp="1"/>
          </p:cNvSpPr>
          <p:nvPr>
            <p:ph type="ftr" sz="quarter" idx="12"/>
          </p:nvPr>
        </p:nvSpPr>
        <p:spPr/>
        <p:txBody>
          <a:bodyPr/>
          <a:lstStyle/>
          <a:p>
            <a:r>
              <a:rPr lang="en-US"/>
              <a:t>mn.gov/irrrb/</a:t>
            </a:r>
            <a:endParaRPr lang="en-US" dirty="0"/>
          </a:p>
        </p:txBody>
      </p:sp>
    </p:spTree>
    <p:extLst>
      <p:ext uri="{BB962C8B-B14F-4D97-AF65-F5344CB8AC3E}">
        <p14:creationId xmlns:p14="http://schemas.microsoft.com/office/powerpoint/2010/main" val="136173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C89A24-405E-4617-BBA1-CE89633319B2}"/>
              </a:ext>
            </a:extLst>
          </p:cNvPr>
          <p:cNvPicPr>
            <a:picLocks noChangeAspect="1"/>
          </p:cNvPicPr>
          <p:nvPr/>
        </p:nvPicPr>
        <p:blipFill>
          <a:blip r:embed="rId3"/>
          <a:stretch>
            <a:fillRect/>
          </a:stretch>
        </p:blipFill>
        <p:spPr>
          <a:xfrm>
            <a:off x="838197" y="30969"/>
            <a:ext cx="8609217" cy="6388766"/>
          </a:xfrm>
          <a:prstGeom prst="rect">
            <a:avLst/>
          </a:prstGeom>
        </p:spPr>
      </p:pic>
      <p:sp>
        <p:nvSpPr>
          <p:cNvPr id="10" name="Oval 9">
            <a:extLst>
              <a:ext uri="{FF2B5EF4-FFF2-40B4-BE49-F238E27FC236}">
                <a16:creationId xmlns:a16="http://schemas.microsoft.com/office/drawing/2014/main" id="{3E9A54B9-AA52-4E51-8C14-401B4E52EB0A}"/>
              </a:ext>
            </a:extLst>
          </p:cNvPr>
          <p:cNvSpPr/>
          <p:nvPr/>
        </p:nvSpPr>
        <p:spPr>
          <a:xfrm>
            <a:off x="8238329" y="1984512"/>
            <a:ext cx="208547" cy="208547"/>
          </a:xfrm>
          <a:prstGeom prst="ellipse">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0" name="TextBox 39">
            <a:extLst>
              <a:ext uri="{FF2B5EF4-FFF2-40B4-BE49-F238E27FC236}">
                <a16:creationId xmlns:a16="http://schemas.microsoft.com/office/drawing/2014/main" id="{A9AC8AE8-CB4D-4E5A-8DAB-596E0AF8D9F7}"/>
              </a:ext>
            </a:extLst>
          </p:cNvPr>
          <p:cNvSpPr txBox="1"/>
          <p:nvPr/>
        </p:nvSpPr>
        <p:spPr>
          <a:xfrm>
            <a:off x="5696961" y="3651415"/>
            <a:ext cx="5991138" cy="1754583"/>
          </a:xfrm>
          <a:prstGeom prst="rect">
            <a:avLst/>
          </a:prstGeom>
          <a:noFill/>
        </p:spPr>
        <p:txBody>
          <a:bodyPr wrap="square" rtlCol="0">
            <a:spAutoFit/>
          </a:bodyPr>
          <a:lstStyle/>
          <a:p>
            <a:pPr algn="ctr"/>
            <a:r>
              <a:rPr lang="en-US" sz="5401" b="1" dirty="0"/>
              <a:t>Agency </a:t>
            </a:r>
            <a:br>
              <a:rPr lang="en-US" sz="5401" b="1" dirty="0"/>
            </a:br>
            <a:r>
              <a:rPr lang="en-US" sz="5401" b="1" dirty="0"/>
              <a:t>Investments</a:t>
            </a:r>
          </a:p>
        </p:txBody>
      </p:sp>
      <p:sp>
        <p:nvSpPr>
          <p:cNvPr id="41" name="TextBox 40">
            <a:extLst>
              <a:ext uri="{FF2B5EF4-FFF2-40B4-BE49-F238E27FC236}">
                <a16:creationId xmlns:a16="http://schemas.microsoft.com/office/drawing/2014/main" id="{BA6F596B-01B5-44E4-BBBE-1985DCAF8122}"/>
              </a:ext>
            </a:extLst>
          </p:cNvPr>
          <p:cNvSpPr txBox="1"/>
          <p:nvPr/>
        </p:nvSpPr>
        <p:spPr>
          <a:xfrm>
            <a:off x="6020701" y="5433440"/>
            <a:ext cx="5478487" cy="461665"/>
          </a:xfrm>
          <a:prstGeom prst="rect">
            <a:avLst/>
          </a:prstGeom>
          <a:noFill/>
        </p:spPr>
        <p:txBody>
          <a:bodyPr wrap="none" rtlCol="0">
            <a:spAutoFit/>
          </a:bodyPr>
          <a:lstStyle/>
          <a:p>
            <a:r>
              <a:rPr lang="en-US" sz="2400" b="1" dirty="0"/>
              <a:t>TOTAL AGENCY INVESTMENT $19,059,000</a:t>
            </a:r>
          </a:p>
        </p:txBody>
      </p:sp>
      <p:sp>
        <p:nvSpPr>
          <p:cNvPr id="35" name="Oval 34">
            <a:extLst>
              <a:ext uri="{FF2B5EF4-FFF2-40B4-BE49-F238E27FC236}">
                <a16:creationId xmlns:a16="http://schemas.microsoft.com/office/drawing/2014/main" id="{AC02AEAC-267C-4335-80F5-0E5E193B5FCF}"/>
              </a:ext>
            </a:extLst>
          </p:cNvPr>
          <p:cNvSpPr/>
          <p:nvPr/>
        </p:nvSpPr>
        <p:spPr>
          <a:xfrm>
            <a:off x="7810284" y="2179075"/>
            <a:ext cx="208547" cy="208547"/>
          </a:xfrm>
          <a:prstGeom prst="ellipse">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9" name="Oval 38">
            <a:extLst>
              <a:ext uri="{FF2B5EF4-FFF2-40B4-BE49-F238E27FC236}">
                <a16:creationId xmlns:a16="http://schemas.microsoft.com/office/drawing/2014/main" id="{A038F743-3B8E-4589-9E2C-2396457B9231}"/>
              </a:ext>
            </a:extLst>
          </p:cNvPr>
          <p:cNvSpPr/>
          <p:nvPr/>
        </p:nvSpPr>
        <p:spPr>
          <a:xfrm>
            <a:off x="4361976" y="3895842"/>
            <a:ext cx="208547" cy="208547"/>
          </a:xfrm>
          <a:prstGeom prst="ellipse">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2" name="Oval 41">
            <a:extLst>
              <a:ext uri="{FF2B5EF4-FFF2-40B4-BE49-F238E27FC236}">
                <a16:creationId xmlns:a16="http://schemas.microsoft.com/office/drawing/2014/main" id="{BEE45064-26CB-4AF9-AE41-4082D5985349}"/>
              </a:ext>
            </a:extLst>
          </p:cNvPr>
          <p:cNvSpPr/>
          <p:nvPr/>
        </p:nvSpPr>
        <p:spPr>
          <a:xfrm>
            <a:off x="3865910" y="2989958"/>
            <a:ext cx="208547" cy="208547"/>
          </a:xfrm>
          <a:prstGeom prst="ellipse">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4" name="Oval 43">
            <a:extLst>
              <a:ext uri="{FF2B5EF4-FFF2-40B4-BE49-F238E27FC236}">
                <a16:creationId xmlns:a16="http://schemas.microsoft.com/office/drawing/2014/main" id="{F195658D-8180-44BC-B863-70EF2411C166}"/>
              </a:ext>
            </a:extLst>
          </p:cNvPr>
          <p:cNvSpPr/>
          <p:nvPr/>
        </p:nvSpPr>
        <p:spPr>
          <a:xfrm>
            <a:off x="5200760" y="2387622"/>
            <a:ext cx="208547" cy="208547"/>
          </a:xfrm>
          <a:prstGeom prst="ellipse">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0" name="Oval 29">
            <a:extLst>
              <a:ext uri="{FF2B5EF4-FFF2-40B4-BE49-F238E27FC236}">
                <a16:creationId xmlns:a16="http://schemas.microsoft.com/office/drawing/2014/main" id="{9A639522-3303-4818-B7FA-9401A5BD901E}"/>
              </a:ext>
            </a:extLst>
          </p:cNvPr>
          <p:cNvSpPr/>
          <p:nvPr/>
        </p:nvSpPr>
        <p:spPr>
          <a:xfrm>
            <a:off x="3936111" y="3276187"/>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46" name="Oval 45">
            <a:extLst>
              <a:ext uri="{FF2B5EF4-FFF2-40B4-BE49-F238E27FC236}">
                <a16:creationId xmlns:a16="http://schemas.microsoft.com/office/drawing/2014/main" id="{062986BF-9828-4BD5-BC4C-342B79F1F445}"/>
              </a:ext>
            </a:extLst>
          </p:cNvPr>
          <p:cNvSpPr/>
          <p:nvPr/>
        </p:nvSpPr>
        <p:spPr>
          <a:xfrm>
            <a:off x="2577225" y="3826656"/>
            <a:ext cx="208547" cy="208547"/>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7030A0"/>
              </a:solidFill>
            </a:endParaRPr>
          </a:p>
        </p:txBody>
      </p:sp>
      <p:sp>
        <p:nvSpPr>
          <p:cNvPr id="47" name="Oval 46">
            <a:extLst>
              <a:ext uri="{FF2B5EF4-FFF2-40B4-BE49-F238E27FC236}">
                <a16:creationId xmlns:a16="http://schemas.microsoft.com/office/drawing/2014/main" id="{4DEB0CD2-77C9-4674-A8C6-624995370C2A}"/>
              </a:ext>
            </a:extLst>
          </p:cNvPr>
          <p:cNvSpPr/>
          <p:nvPr/>
        </p:nvSpPr>
        <p:spPr>
          <a:xfrm>
            <a:off x="3363873" y="3490229"/>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48" name="Oval 47">
            <a:extLst>
              <a:ext uri="{FF2B5EF4-FFF2-40B4-BE49-F238E27FC236}">
                <a16:creationId xmlns:a16="http://schemas.microsoft.com/office/drawing/2014/main" id="{16D76E56-069A-45E9-96EB-0E94C585D302}"/>
              </a:ext>
            </a:extLst>
          </p:cNvPr>
          <p:cNvSpPr/>
          <p:nvPr/>
        </p:nvSpPr>
        <p:spPr>
          <a:xfrm>
            <a:off x="5592688" y="4044299"/>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57" name="Oval 56">
            <a:extLst>
              <a:ext uri="{FF2B5EF4-FFF2-40B4-BE49-F238E27FC236}">
                <a16:creationId xmlns:a16="http://schemas.microsoft.com/office/drawing/2014/main" id="{721A3F5F-6B08-44C2-8015-53124A373843}"/>
              </a:ext>
            </a:extLst>
          </p:cNvPr>
          <p:cNvSpPr/>
          <p:nvPr/>
        </p:nvSpPr>
        <p:spPr>
          <a:xfrm>
            <a:off x="5094023" y="1920529"/>
            <a:ext cx="208547" cy="208547"/>
          </a:xfrm>
          <a:prstGeom prst="ellipse">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8" name="Oval 37">
            <a:extLst>
              <a:ext uri="{FF2B5EF4-FFF2-40B4-BE49-F238E27FC236}">
                <a16:creationId xmlns:a16="http://schemas.microsoft.com/office/drawing/2014/main" id="{DCCE711F-3F00-4DAC-8674-1CD606F023DE}"/>
              </a:ext>
            </a:extLst>
          </p:cNvPr>
          <p:cNvSpPr/>
          <p:nvPr/>
        </p:nvSpPr>
        <p:spPr>
          <a:xfrm>
            <a:off x="4291188" y="3075685"/>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43" name="Oval 42">
            <a:extLst>
              <a:ext uri="{FF2B5EF4-FFF2-40B4-BE49-F238E27FC236}">
                <a16:creationId xmlns:a16="http://schemas.microsoft.com/office/drawing/2014/main" id="{9AEEC335-8805-4578-8978-E96FE177C5AD}"/>
              </a:ext>
            </a:extLst>
          </p:cNvPr>
          <p:cNvSpPr/>
          <p:nvPr/>
        </p:nvSpPr>
        <p:spPr>
          <a:xfrm>
            <a:off x="2500089" y="3571512"/>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45" name="Oval 44">
            <a:extLst>
              <a:ext uri="{FF2B5EF4-FFF2-40B4-BE49-F238E27FC236}">
                <a16:creationId xmlns:a16="http://schemas.microsoft.com/office/drawing/2014/main" id="{4C9629FF-2C6C-49D7-B1CA-D312CB741618}"/>
              </a:ext>
            </a:extLst>
          </p:cNvPr>
          <p:cNvSpPr/>
          <p:nvPr/>
        </p:nvSpPr>
        <p:spPr>
          <a:xfrm>
            <a:off x="3609827" y="3117775"/>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59" name="Oval 58">
            <a:extLst>
              <a:ext uri="{FF2B5EF4-FFF2-40B4-BE49-F238E27FC236}">
                <a16:creationId xmlns:a16="http://schemas.microsoft.com/office/drawing/2014/main" id="{F4760753-4CD2-415D-B2B0-A73C5AC44F6F}"/>
              </a:ext>
            </a:extLst>
          </p:cNvPr>
          <p:cNvSpPr/>
          <p:nvPr/>
        </p:nvSpPr>
        <p:spPr>
          <a:xfrm>
            <a:off x="5200760" y="1560526"/>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60" name="Oval 59">
            <a:extLst>
              <a:ext uri="{FF2B5EF4-FFF2-40B4-BE49-F238E27FC236}">
                <a16:creationId xmlns:a16="http://schemas.microsoft.com/office/drawing/2014/main" id="{1AFE44ED-C7A6-49E2-84E8-4BBA98AE31F5}"/>
              </a:ext>
            </a:extLst>
          </p:cNvPr>
          <p:cNvSpPr/>
          <p:nvPr/>
        </p:nvSpPr>
        <p:spPr>
          <a:xfrm>
            <a:off x="4772026" y="2909228"/>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61" name="Oval 60">
            <a:extLst>
              <a:ext uri="{FF2B5EF4-FFF2-40B4-BE49-F238E27FC236}">
                <a16:creationId xmlns:a16="http://schemas.microsoft.com/office/drawing/2014/main" id="{120C6DFD-1739-4A02-974A-45180FD66183}"/>
              </a:ext>
            </a:extLst>
          </p:cNvPr>
          <p:cNvSpPr/>
          <p:nvPr/>
        </p:nvSpPr>
        <p:spPr>
          <a:xfrm>
            <a:off x="2882144" y="3377261"/>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63" name="Oval 62">
            <a:extLst>
              <a:ext uri="{FF2B5EF4-FFF2-40B4-BE49-F238E27FC236}">
                <a16:creationId xmlns:a16="http://schemas.microsoft.com/office/drawing/2014/main" id="{4F3A7371-9738-4AEE-B4C9-3EF9E62616AA}"/>
              </a:ext>
            </a:extLst>
          </p:cNvPr>
          <p:cNvSpPr/>
          <p:nvPr/>
        </p:nvSpPr>
        <p:spPr>
          <a:xfrm>
            <a:off x="4542792" y="3122282"/>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64" name="Oval 63">
            <a:extLst>
              <a:ext uri="{FF2B5EF4-FFF2-40B4-BE49-F238E27FC236}">
                <a16:creationId xmlns:a16="http://schemas.microsoft.com/office/drawing/2014/main" id="{B9A1EF61-204E-4A8C-8845-7163AD51D3F7}"/>
              </a:ext>
            </a:extLst>
          </p:cNvPr>
          <p:cNvSpPr/>
          <p:nvPr/>
        </p:nvSpPr>
        <p:spPr>
          <a:xfrm>
            <a:off x="4020208" y="2798174"/>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65" name="Oval 64">
            <a:extLst>
              <a:ext uri="{FF2B5EF4-FFF2-40B4-BE49-F238E27FC236}">
                <a16:creationId xmlns:a16="http://schemas.microsoft.com/office/drawing/2014/main" id="{47497CDA-D397-4D1C-A215-179E48D19C3C}"/>
              </a:ext>
            </a:extLst>
          </p:cNvPr>
          <p:cNvSpPr/>
          <p:nvPr/>
        </p:nvSpPr>
        <p:spPr>
          <a:xfrm>
            <a:off x="3622692" y="3492864"/>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66" name="Oval 65">
            <a:extLst>
              <a:ext uri="{FF2B5EF4-FFF2-40B4-BE49-F238E27FC236}">
                <a16:creationId xmlns:a16="http://schemas.microsoft.com/office/drawing/2014/main" id="{8E8F8342-0A63-4133-9572-F5238E98AF66}"/>
              </a:ext>
            </a:extLst>
          </p:cNvPr>
          <p:cNvSpPr/>
          <p:nvPr/>
        </p:nvSpPr>
        <p:spPr>
          <a:xfrm>
            <a:off x="2970424" y="3597275"/>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68" name="Oval 67">
            <a:extLst>
              <a:ext uri="{FF2B5EF4-FFF2-40B4-BE49-F238E27FC236}">
                <a16:creationId xmlns:a16="http://schemas.microsoft.com/office/drawing/2014/main" id="{D7BB2FA7-1489-4A4A-8962-EBE3F203F40C}"/>
              </a:ext>
            </a:extLst>
          </p:cNvPr>
          <p:cNvSpPr/>
          <p:nvPr/>
        </p:nvSpPr>
        <p:spPr>
          <a:xfrm>
            <a:off x="6010762" y="3651415"/>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31" name="Oval 30">
            <a:extLst>
              <a:ext uri="{FF2B5EF4-FFF2-40B4-BE49-F238E27FC236}">
                <a16:creationId xmlns:a16="http://schemas.microsoft.com/office/drawing/2014/main" id="{5D914809-D62A-4FF3-9502-5E7CBFAA9EF7}"/>
              </a:ext>
            </a:extLst>
          </p:cNvPr>
          <p:cNvSpPr/>
          <p:nvPr/>
        </p:nvSpPr>
        <p:spPr>
          <a:xfrm>
            <a:off x="2648247" y="3402596"/>
            <a:ext cx="208547" cy="208547"/>
          </a:xfrm>
          <a:prstGeom prst="ellipse">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2" name="Oval 31">
            <a:extLst>
              <a:ext uri="{FF2B5EF4-FFF2-40B4-BE49-F238E27FC236}">
                <a16:creationId xmlns:a16="http://schemas.microsoft.com/office/drawing/2014/main" id="{B34E693B-08BD-4F65-9B3F-1006675F32CC}"/>
              </a:ext>
            </a:extLst>
          </p:cNvPr>
          <p:cNvSpPr/>
          <p:nvPr/>
        </p:nvSpPr>
        <p:spPr>
          <a:xfrm>
            <a:off x="4061871" y="3087519"/>
            <a:ext cx="208547" cy="208547"/>
          </a:xfrm>
          <a:prstGeom prst="ellipse">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3" name="Oval 32">
            <a:extLst>
              <a:ext uri="{FF2B5EF4-FFF2-40B4-BE49-F238E27FC236}">
                <a16:creationId xmlns:a16="http://schemas.microsoft.com/office/drawing/2014/main" id="{BA3C62F8-A5E7-4E86-AB41-68E3B2B1EF3D}"/>
              </a:ext>
            </a:extLst>
          </p:cNvPr>
          <p:cNvSpPr/>
          <p:nvPr/>
        </p:nvSpPr>
        <p:spPr>
          <a:xfrm>
            <a:off x="4936350" y="2760770"/>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50" name="Oval 49">
            <a:extLst>
              <a:ext uri="{FF2B5EF4-FFF2-40B4-BE49-F238E27FC236}">
                <a16:creationId xmlns:a16="http://schemas.microsoft.com/office/drawing/2014/main" id="{7BC43C0F-55DF-4609-9FC6-90DFB17E937C}"/>
              </a:ext>
            </a:extLst>
          </p:cNvPr>
          <p:cNvSpPr/>
          <p:nvPr/>
        </p:nvSpPr>
        <p:spPr>
          <a:xfrm>
            <a:off x="5198296" y="2117851"/>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51" name="Oval 50">
            <a:extLst>
              <a:ext uri="{FF2B5EF4-FFF2-40B4-BE49-F238E27FC236}">
                <a16:creationId xmlns:a16="http://schemas.microsoft.com/office/drawing/2014/main" id="{6DA2604A-DC0B-42BA-91CE-492CAC3B806C}"/>
              </a:ext>
            </a:extLst>
          </p:cNvPr>
          <p:cNvSpPr/>
          <p:nvPr/>
        </p:nvSpPr>
        <p:spPr>
          <a:xfrm>
            <a:off x="3354023" y="3122282"/>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52" name="Oval 51">
            <a:extLst>
              <a:ext uri="{FF2B5EF4-FFF2-40B4-BE49-F238E27FC236}">
                <a16:creationId xmlns:a16="http://schemas.microsoft.com/office/drawing/2014/main" id="{EAC2D978-5E01-4706-8BF2-ACCDC8637460}"/>
              </a:ext>
            </a:extLst>
          </p:cNvPr>
          <p:cNvSpPr/>
          <p:nvPr/>
        </p:nvSpPr>
        <p:spPr>
          <a:xfrm>
            <a:off x="5132017" y="2636095"/>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53" name="Oval 52">
            <a:extLst>
              <a:ext uri="{FF2B5EF4-FFF2-40B4-BE49-F238E27FC236}">
                <a16:creationId xmlns:a16="http://schemas.microsoft.com/office/drawing/2014/main" id="{4E00CBD8-443E-44C9-A370-14B7EE61AEED}"/>
              </a:ext>
            </a:extLst>
          </p:cNvPr>
          <p:cNvSpPr/>
          <p:nvPr/>
        </p:nvSpPr>
        <p:spPr>
          <a:xfrm>
            <a:off x="4061871" y="3457661"/>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2" name="Date Placeholder 1">
            <a:extLst>
              <a:ext uri="{FF2B5EF4-FFF2-40B4-BE49-F238E27FC236}">
                <a16:creationId xmlns:a16="http://schemas.microsoft.com/office/drawing/2014/main" id="{A06F45B1-1310-4EF2-893D-1A0C8C476ED1}"/>
              </a:ext>
            </a:extLst>
          </p:cNvPr>
          <p:cNvSpPr>
            <a:spLocks noGrp="1"/>
          </p:cNvSpPr>
          <p:nvPr>
            <p:ph type="dt" sz="half" idx="11"/>
          </p:nvPr>
        </p:nvSpPr>
        <p:spPr/>
        <p:txBody>
          <a:bodyPr/>
          <a:lstStyle/>
          <a:p>
            <a:r>
              <a:rPr lang="en-US"/>
              <a:t>9/25/2025</a:t>
            </a:r>
            <a:endParaRPr lang="en-US" dirty="0"/>
          </a:p>
        </p:txBody>
      </p:sp>
      <p:sp>
        <p:nvSpPr>
          <p:cNvPr id="3" name="Footer Placeholder 2">
            <a:extLst>
              <a:ext uri="{FF2B5EF4-FFF2-40B4-BE49-F238E27FC236}">
                <a16:creationId xmlns:a16="http://schemas.microsoft.com/office/drawing/2014/main" id="{CA6CBDAD-07F5-4A4A-8E13-68F9E92766E7}"/>
              </a:ext>
            </a:extLst>
          </p:cNvPr>
          <p:cNvSpPr>
            <a:spLocks noGrp="1"/>
          </p:cNvSpPr>
          <p:nvPr>
            <p:ph type="ftr" sz="quarter" idx="3"/>
          </p:nvPr>
        </p:nvSpPr>
        <p:spPr/>
        <p:txBody>
          <a:bodyPr/>
          <a:lstStyle/>
          <a:p>
            <a:r>
              <a:rPr lang="en-US"/>
              <a:t>mn.gov/irrrb/</a:t>
            </a:r>
            <a:endParaRPr lang="en-US" dirty="0"/>
          </a:p>
        </p:txBody>
      </p:sp>
      <p:sp>
        <p:nvSpPr>
          <p:cNvPr id="5" name="Slide Number Placeholder 4">
            <a:extLst>
              <a:ext uri="{FF2B5EF4-FFF2-40B4-BE49-F238E27FC236}">
                <a16:creationId xmlns:a16="http://schemas.microsoft.com/office/drawing/2014/main" id="{BE5F6B17-BBF2-4E19-9B1F-3CB40A7D8E92}"/>
              </a:ext>
            </a:extLst>
          </p:cNvPr>
          <p:cNvSpPr>
            <a:spLocks noGrp="1"/>
          </p:cNvSpPr>
          <p:nvPr>
            <p:ph type="sldNum" sz="quarter" idx="12"/>
          </p:nvPr>
        </p:nvSpPr>
        <p:spPr/>
        <p:txBody>
          <a:bodyPr/>
          <a:lstStyle/>
          <a:p>
            <a:fld id="{48F63A3B-78C7-47BE-AE5E-E10140E04643}" type="slidenum">
              <a:rPr lang="en-US" smtClean="0"/>
              <a:t>3</a:t>
            </a:fld>
            <a:endParaRPr lang="en-US" dirty="0"/>
          </a:p>
        </p:txBody>
      </p:sp>
      <p:sp>
        <p:nvSpPr>
          <p:cNvPr id="81" name="Oval 80">
            <a:extLst>
              <a:ext uri="{FF2B5EF4-FFF2-40B4-BE49-F238E27FC236}">
                <a16:creationId xmlns:a16="http://schemas.microsoft.com/office/drawing/2014/main" id="{8551D3DC-CD90-4782-9AA8-A636535D1E57}"/>
              </a:ext>
            </a:extLst>
          </p:cNvPr>
          <p:cNvSpPr/>
          <p:nvPr/>
        </p:nvSpPr>
        <p:spPr>
          <a:xfrm>
            <a:off x="2756785" y="3667132"/>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Tree>
    <p:extLst>
      <p:ext uri="{BB962C8B-B14F-4D97-AF65-F5344CB8AC3E}">
        <p14:creationId xmlns:p14="http://schemas.microsoft.com/office/powerpoint/2010/main" val="39190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500"/>
                                        <p:tgtEl>
                                          <p:spTgt spid="6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500"/>
                                        <p:tgtEl>
                                          <p:spTgt spid="5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fade">
                                      <p:cBhvr>
                                        <p:cTn id="91" dur="500"/>
                                        <p:tgtEl>
                                          <p:spTgt spid="10"/>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grpId="0" nodeType="click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1000" fill="hold"/>
                                        <p:tgtEl>
                                          <p:spTgt spid="41"/>
                                        </p:tgtEl>
                                        <p:attrNameLst>
                                          <p:attrName>ppt_w</p:attrName>
                                        </p:attrNameLst>
                                      </p:cBhvr>
                                      <p:tavLst>
                                        <p:tav tm="0">
                                          <p:val>
                                            <p:fltVal val="0"/>
                                          </p:val>
                                        </p:tav>
                                        <p:tav tm="100000">
                                          <p:val>
                                            <p:strVal val="#ppt_w"/>
                                          </p:val>
                                        </p:tav>
                                      </p:tavLst>
                                    </p:anim>
                                    <p:anim calcmode="lin" valueType="num">
                                      <p:cBhvr>
                                        <p:cTn id="97" dur="1000" fill="hold"/>
                                        <p:tgtEl>
                                          <p:spTgt spid="41"/>
                                        </p:tgtEl>
                                        <p:attrNameLst>
                                          <p:attrName>ppt_h</p:attrName>
                                        </p:attrNameLst>
                                      </p:cBhvr>
                                      <p:tavLst>
                                        <p:tav tm="0">
                                          <p:val>
                                            <p:fltVal val="0"/>
                                          </p:val>
                                        </p:tav>
                                        <p:tav tm="100000">
                                          <p:val>
                                            <p:strVal val="#ppt_h"/>
                                          </p:val>
                                        </p:tav>
                                      </p:tavLst>
                                    </p:anim>
                                    <p:anim calcmode="lin" valueType="num">
                                      <p:cBhvr>
                                        <p:cTn id="98" dur="1000" fill="hold"/>
                                        <p:tgtEl>
                                          <p:spTgt spid="41"/>
                                        </p:tgtEl>
                                        <p:attrNameLst>
                                          <p:attrName>style.rotation</p:attrName>
                                        </p:attrNameLst>
                                      </p:cBhvr>
                                      <p:tavLst>
                                        <p:tav tm="0">
                                          <p:val>
                                            <p:fltVal val="90"/>
                                          </p:val>
                                        </p:tav>
                                        <p:tav tm="100000">
                                          <p:val>
                                            <p:fltVal val="0"/>
                                          </p:val>
                                        </p:tav>
                                      </p:tavLst>
                                    </p:anim>
                                    <p:animEffect transition="in" filter="fade">
                                      <p:cBhvr>
                                        <p:cTn id="9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1" grpId="0"/>
      <p:bldP spid="35" grpId="0" animBg="1"/>
      <p:bldP spid="39" grpId="0" animBg="1"/>
      <p:bldP spid="42" grpId="0" animBg="1"/>
      <p:bldP spid="44" grpId="0" animBg="1"/>
      <p:bldP spid="30" grpId="0" animBg="1"/>
      <p:bldP spid="46" grpId="0" animBg="1"/>
      <p:bldP spid="47" grpId="0" animBg="1"/>
      <p:bldP spid="48" grpId="0" animBg="1"/>
      <p:bldP spid="57" grpId="0" animBg="1"/>
      <p:bldP spid="38" grpId="0" animBg="1"/>
      <p:bldP spid="43" grpId="0" animBg="1"/>
      <p:bldP spid="45" grpId="0" animBg="1"/>
      <p:bldP spid="59" grpId="0" animBg="1"/>
      <p:bldP spid="60" grpId="0" animBg="1"/>
      <p:bldP spid="61" grpId="0" animBg="1"/>
      <p:bldP spid="63" grpId="0" animBg="1"/>
      <p:bldP spid="64" grpId="0" animBg="1"/>
      <p:bldP spid="65" grpId="0" animBg="1"/>
      <p:bldP spid="66" grpId="0" animBg="1"/>
      <p:bldP spid="68" grpId="0" animBg="1"/>
      <p:bldP spid="31" grpId="0" animBg="1"/>
      <p:bldP spid="32" grpId="0" animBg="1"/>
      <p:bldP spid="33" grpId="0" animBg="1"/>
      <p:bldP spid="50" grpId="0" animBg="1"/>
      <p:bldP spid="51" grpId="0" animBg="1"/>
      <p:bldP spid="52" grpId="0" animBg="1"/>
      <p:bldP spid="53" grpId="0" animBg="1"/>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871" y="369776"/>
            <a:ext cx="6543039" cy="1168400"/>
          </a:xfrm>
          <a:prstGeom prst="rect">
            <a:avLst/>
          </a:prstGeom>
        </p:spPr>
      </p:pic>
      <p:sp>
        <p:nvSpPr>
          <p:cNvPr id="9" name="Rectangle 8">
            <a:extLst>
              <a:ext uri="{FF2B5EF4-FFF2-40B4-BE49-F238E27FC236}">
                <a16:creationId xmlns:a16="http://schemas.microsoft.com/office/drawing/2014/main" id="{C2765C82-B52C-4768-8B0E-F848DF97780C}"/>
              </a:ext>
            </a:extLst>
          </p:cNvPr>
          <p:cNvSpPr/>
          <p:nvPr/>
        </p:nvSpPr>
        <p:spPr>
          <a:xfrm>
            <a:off x="838200" y="2087534"/>
            <a:ext cx="10991851" cy="3170099"/>
          </a:xfrm>
          <a:prstGeom prst="rect">
            <a:avLst/>
          </a:prstGeom>
        </p:spPr>
        <p:txBody>
          <a:bodyPr wrap="square">
            <a:spAutoFit/>
          </a:bodyPr>
          <a:lstStyle/>
          <a:p>
            <a:r>
              <a:rPr lang="en-US" sz="4000" b="1" dirty="0">
                <a:solidFill>
                  <a:srgbClr val="78BE21"/>
                </a:solidFill>
                <a:latin typeface="+mj-lt"/>
                <a:ea typeface="+mj-ea"/>
                <a:cs typeface="+mj-cs"/>
              </a:rPr>
              <a:t>MINERALS ARTICLE/2024 TAX OMNIBUS BILL PROJECTS/AUTHORIZE PRIOR EXPENDITURES</a:t>
            </a:r>
            <a:endParaRPr lang="en-US" sz="2000" dirty="0">
              <a:solidFill>
                <a:srgbClr val="FFFFFF"/>
              </a:solidFill>
              <a:ea typeface="+mj-ea"/>
              <a:cs typeface="+mj-cs"/>
            </a:endParaRPr>
          </a:p>
          <a:p>
            <a:endParaRPr lang="en-US" sz="2000" dirty="0">
              <a:solidFill>
                <a:srgbClr val="FFFFFF"/>
              </a:solidFill>
              <a:ea typeface="+mj-ea"/>
              <a:cs typeface="+mj-cs"/>
            </a:endParaRPr>
          </a:p>
          <a:p>
            <a:endParaRPr lang="en-US" sz="2000" dirty="0">
              <a:solidFill>
                <a:srgbClr val="FFFFFF"/>
              </a:solidFill>
              <a:ea typeface="+mj-ea"/>
              <a:cs typeface="+mj-cs"/>
            </a:endParaRPr>
          </a:p>
          <a:p>
            <a:r>
              <a:rPr lang="en-US" sz="2000" dirty="0">
                <a:solidFill>
                  <a:schemeClr val="bg1"/>
                </a:solidFill>
                <a:ea typeface="+mj-ea"/>
                <a:cs typeface="+mj-cs"/>
              </a:rPr>
              <a:t>Whitney Ridlon					Jeri Venne</a:t>
            </a:r>
            <a:br>
              <a:rPr lang="en-US" sz="2000" dirty="0">
                <a:solidFill>
                  <a:schemeClr val="bg1"/>
                </a:solidFill>
                <a:ea typeface="+mj-ea"/>
                <a:cs typeface="+mj-cs"/>
              </a:rPr>
            </a:br>
            <a:r>
              <a:rPr lang="en-US" sz="2000" dirty="0">
                <a:solidFill>
                  <a:schemeClr val="bg1"/>
                </a:solidFill>
              </a:rPr>
              <a:t>Director of Community Development 	 	</a:t>
            </a:r>
            <a:r>
              <a:rPr lang="en-US" sz="2000" dirty="0">
                <a:solidFill>
                  <a:schemeClr val="bg1"/>
                </a:solidFill>
                <a:ea typeface="+mj-ea"/>
                <a:cs typeface="+mj-cs"/>
              </a:rPr>
              <a:t>Grants Management Coordinator</a:t>
            </a:r>
            <a:br>
              <a:rPr lang="en-US" sz="2000" dirty="0">
                <a:solidFill>
                  <a:schemeClr val="bg1"/>
                </a:solidFill>
                <a:ea typeface="+mj-ea"/>
                <a:cs typeface="+mj-cs"/>
              </a:rPr>
            </a:br>
            <a:r>
              <a:rPr lang="en-US" sz="2000" dirty="0">
                <a:solidFill>
                  <a:schemeClr val="bg1"/>
                </a:solidFill>
                <a:ea typeface="+mj-ea"/>
                <a:cs typeface="+mj-cs"/>
              </a:rPr>
              <a:t>(218)735-3004					(218)735-3012</a:t>
            </a:r>
            <a:br>
              <a:rPr lang="en-US" sz="2000" dirty="0">
                <a:solidFill>
                  <a:schemeClr val="bg1"/>
                </a:solidFill>
                <a:ea typeface="+mj-ea"/>
                <a:cs typeface="+mj-cs"/>
              </a:rPr>
            </a:br>
            <a:r>
              <a:rPr lang="en-US" sz="2000" u="sng" dirty="0">
                <a:solidFill>
                  <a:schemeClr val="bg1"/>
                </a:solidFill>
                <a:ea typeface="+mj-ea"/>
                <a:cs typeface="+mj-cs"/>
              </a:rPr>
              <a:t>Whitney.Ridlon@state.mn.us</a:t>
            </a:r>
            <a:r>
              <a:rPr lang="en-US" sz="2000" dirty="0">
                <a:solidFill>
                  <a:schemeClr val="bg1"/>
                </a:solidFill>
                <a:ea typeface="+mj-ea"/>
                <a:cs typeface="+mj-cs"/>
              </a:rPr>
              <a:t>			</a:t>
            </a:r>
            <a:r>
              <a:rPr lang="en-US" sz="2000" u="sng" dirty="0">
                <a:solidFill>
                  <a:schemeClr val="bg1"/>
                </a:solidFill>
                <a:ea typeface="+mj-ea"/>
                <a:cs typeface="+mj-cs"/>
              </a:rPr>
              <a:t>Jeri.Venne@state.mn.us</a:t>
            </a:r>
            <a:endParaRPr lang="en-US" sz="2000" u="sng" dirty="0">
              <a:solidFill>
                <a:schemeClr val="bg1"/>
              </a:solidFill>
            </a:endParaRPr>
          </a:p>
        </p:txBody>
      </p:sp>
      <p:sp>
        <p:nvSpPr>
          <p:cNvPr id="10" name="Date Placeholder 9">
            <a:extLst>
              <a:ext uri="{FF2B5EF4-FFF2-40B4-BE49-F238E27FC236}">
                <a16:creationId xmlns:a16="http://schemas.microsoft.com/office/drawing/2014/main" id="{7275B7F9-89B3-4700-B7EA-4444FF34B026}"/>
              </a:ext>
            </a:extLst>
          </p:cNvPr>
          <p:cNvSpPr>
            <a:spLocks noGrp="1"/>
          </p:cNvSpPr>
          <p:nvPr>
            <p:ph type="dt" sz="half" idx="10"/>
          </p:nvPr>
        </p:nvSpPr>
        <p:spPr/>
        <p:txBody>
          <a:bodyPr/>
          <a:lstStyle/>
          <a:p>
            <a:r>
              <a:rPr lang="en-US"/>
              <a:t>9/25/2025</a:t>
            </a:r>
            <a:endParaRPr lang="en-US" dirty="0"/>
          </a:p>
        </p:txBody>
      </p:sp>
      <p:sp>
        <p:nvSpPr>
          <p:cNvPr id="11" name="Slide Number Placeholder 10">
            <a:extLst>
              <a:ext uri="{FF2B5EF4-FFF2-40B4-BE49-F238E27FC236}">
                <a16:creationId xmlns:a16="http://schemas.microsoft.com/office/drawing/2014/main" id="{C745E0B3-9911-4EB8-9442-C4490C8AAAE9}"/>
              </a:ext>
            </a:extLst>
          </p:cNvPr>
          <p:cNvSpPr>
            <a:spLocks noGrp="1"/>
          </p:cNvSpPr>
          <p:nvPr>
            <p:ph type="sldNum" sz="quarter" idx="11"/>
          </p:nvPr>
        </p:nvSpPr>
        <p:spPr/>
        <p:txBody>
          <a:bodyPr/>
          <a:lstStyle/>
          <a:p>
            <a:fld id="{48F63A3B-78C7-47BE-AE5E-E10140E04643}" type="slidenum">
              <a:rPr lang="en-US" smtClean="0"/>
              <a:pPr/>
              <a:t>4</a:t>
            </a:fld>
            <a:endParaRPr lang="en-US" dirty="0"/>
          </a:p>
        </p:txBody>
      </p:sp>
      <p:sp>
        <p:nvSpPr>
          <p:cNvPr id="12" name="Footer Placeholder 11">
            <a:extLst>
              <a:ext uri="{FF2B5EF4-FFF2-40B4-BE49-F238E27FC236}">
                <a16:creationId xmlns:a16="http://schemas.microsoft.com/office/drawing/2014/main" id="{8931ABFD-E07A-4E44-936B-DB253EAE76D0}"/>
              </a:ext>
            </a:extLst>
          </p:cNvPr>
          <p:cNvSpPr>
            <a:spLocks noGrp="1"/>
          </p:cNvSpPr>
          <p:nvPr>
            <p:ph type="ftr" sz="quarter" idx="12"/>
          </p:nvPr>
        </p:nvSpPr>
        <p:spPr/>
        <p:txBody>
          <a:bodyPr/>
          <a:lstStyle/>
          <a:p>
            <a:r>
              <a:rPr lang="en-US"/>
              <a:t>mn.gov/irrrb/</a:t>
            </a:r>
            <a:endParaRPr lang="en-US" dirty="0"/>
          </a:p>
        </p:txBody>
      </p:sp>
    </p:spTree>
    <p:extLst>
      <p:ext uri="{BB962C8B-B14F-4D97-AF65-F5344CB8AC3E}">
        <p14:creationId xmlns:p14="http://schemas.microsoft.com/office/powerpoint/2010/main" val="345430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684756" y="123945"/>
            <a:ext cx="10822487" cy="914400"/>
          </a:xfrm>
        </p:spPr>
        <p:txBody>
          <a:bodyPr>
            <a:noAutofit/>
          </a:bodyPr>
          <a:lstStyle/>
          <a:p>
            <a:pPr algn="l"/>
            <a:r>
              <a:rPr lang="en-US" b="1" dirty="0"/>
              <a:t>Minerals Article Projects</a:t>
            </a:r>
          </a:p>
        </p:txBody>
      </p:sp>
      <p:sp>
        <p:nvSpPr>
          <p:cNvPr id="2" name="Content Placeholder 1">
            <a:extLst>
              <a:ext uri="{FF2B5EF4-FFF2-40B4-BE49-F238E27FC236}">
                <a16:creationId xmlns:a16="http://schemas.microsoft.com/office/drawing/2014/main" id="{45961D81-BD7A-4894-B25F-0629ECF3D928}"/>
              </a:ext>
            </a:extLst>
          </p:cNvPr>
          <p:cNvSpPr>
            <a:spLocks noGrp="1"/>
          </p:cNvSpPr>
          <p:nvPr>
            <p:ph idx="1"/>
          </p:nvPr>
        </p:nvSpPr>
        <p:spPr>
          <a:xfrm>
            <a:off x="684757" y="1884294"/>
            <a:ext cx="9532669" cy="6080917"/>
          </a:xfrm>
        </p:spPr>
        <p:txBody>
          <a:bodyPr>
            <a:normAutofit/>
          </a:bodyPr>
          <a:lstStyle/>
          <a:p>
            <a:pPr marL="0" indent="0">
              <a:buNone/>
            </a:pPr>
            <a:r>
              <a:rPr lang="en-US" sz="2200" b="1" dirty="0"/>
              <a:t>Purpose: </a:t>
            </a:r>
            <a:br>
              <a:rPr lang="en-US" sz="1800" b="1" dirty="0"/>
            </a:br>
            <a:br>
              <a:rPr lang="en-US" sz="1800" b="1" dirty="0"/>
            </a:br>
            <a:r>
              <a:rPr lang="en-US" sz="2000" dirty="0"/>
              <a:t>Under the guidance of Bond Counsel, IRRR will issue revenue bonds for the financing of up to 82 identified grants in the 2024 legislation that was enacted. (Laws for Minnesota 2024, Chapter 127, Article 69, Sections 15-16). Projects that were awarded $1 million or more are required to present their project to the IRRR Board and submit a spending plan</a:t>
            </a:r>
            <a:r>
              <a:rPr lang="en-US" sz="1800" dirty="0"/>
              <a:t>.</a:t>
            </a:r>
          </a:p>
          <a:p>
            <a:pPr marL="0" indent="0">
              <a:buNone/>
            </a:pPr>
            <a:br>
              <a:rPr lang="en-US" sz="1800" dirty="0"/>
            </a:br>
            <a:r>
              <a:rPr lang="en-US" sz="2000" b="1" dirty="0"/>
              <a:t>Ely Independent School District: </a:t>
            </a:r>
            <a:r>
              <a:rPr lang="en-US" sz="2000" dirty="0"/>
              <a:t>$5,000,000</a:t>
            </a:r>
            <a:br>
              <a:rPr lang="en-US" sz="2000" dirty="0"/>
            </a:br>
            <a:br>
              <a:rPr lang="en-US" sz="2000" dirty="0"/>
            </a:br>
            <a:r>
              <a:rPr lang="en-US" sz="2000" b="1" dirty="0"/>
              <a:t>Rock Ridge Independent School District: </a:t>
            </a:r>
            <a:r>
              <a:rPr lang="en-US" sz="2000" dirty="0"/>
              <a:t>$1,000,000</a:t>
            </a:r>
          </a:p>
          <a:p>
            <a:pPr marL="0" indent="0">
              <a:buNone/>
            </a:pPr>
            <a:br>
              <a:rPr lang="en-US" sz="1600" dirty="0">
                <a:effectLst/>
                <a:ea typeface="Calibri" panose="020F0502020204030204" pitchFamily="34" charset="0"/>
                <a:cs typeface="Calibri" panose="020F0502020204030204" pitchFamily="34" charset="0"/>
              </a:rPr>
            </a:br>
            <a:br>
              <a:rPr lang="en-US" sz="1600" dirty="0">
                <a:ea typeface="Calibri" panose="020F0502020204030204" pitchFamily="34" charset="0"/>
                <a:cs typeface="Times New Roman" panose="02020603050405020304" pitchFamily="18" charset="0"/>
              </a:rPr>
            </a:br>
            <a:br>
              <a:rPr lang="en-US" sz="1600" dirty="0"/>
            </a:br>
            <a:br>
              <a:rPr lang="en-US" sz="1600" dirty="0"/>
            </a:br>
            <a:endParaRPr lang="en-US" sz="2000" dirty="0"/>
          </a:p>
        </p:txBody>
      </p:sp>
      <p:sp>
        <p:nvSpPr>
          <p:cNvPr id="9" name="Date Placeholder 8">
            <a:extLst>
              <a:ext uri="{FF2B5EF4-FFF2-40B4-BE49-F238E27FC236}">
                <a16:creationId xmlns:a16="http://schemas.microsoft.com/office/drawing/2014/main" id="{447396B2-969D-4542-B423-D4C81E61A873}"/>
              </a:ext>
            </a:extLst>
          </p:cNvPr>
          <p:cNvSpPr>
            <a:spLocks noGrp="1"/>
          </p:cNvSpPr>
          <p:nvPr>
            <p:ph type="dt" sz="half" idx="10"/>
          </p:nvPr>
        </p:nvSpPr>
        <p:spPr/>
        <p:txBody>
          <a:bodyPr/>
          <a:lstStyle/>
          <a:p>
            <a:r>
              <a:rPr lang="en-US"/>
              <a:t>9/25/2025</a:t>
            </a:r>
            <a:endParaRPr lang="en-US" dirty="0"/>
          </a:p>
        </p:txBody>
      </p:sp>
      <p:sp>
        <p:nvSpPr>
          <p:cNvPr id="10" name="Slide Number Placeholder 9">
            <a:extLst>
              <a:ext uri="{FF2B5EF4-FFF2-40B4-BE49-F238E27FC236}">
                <a16:creationId xmlns:a16="http://schemas.microsoft.com/office/drawing/2014/main" id="{285C338D-5064-4863-802D-3E57F1E2A1AD}"/>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11" name="Footer Placeholder 10">
            <a:extLst>
              <a:ext uri="{FF2B5EF4-FFF2-40B4-BE49-F238E27FC236}">
                <a16:creationId xmlns:a16="http://schemas.microsoft.com/office/drawing/2014/main" id="{8B175BE4-F785-419D-9F86-9995F7ADD03C}"/>
              </a:ext>
            </a:extLst>
          </p:cNvPr>
          <p:cNvSpPr>
            <a:spLocks noGrp="1"/>
          </p:cNvSpPr>
          <p:nvPr>
            <p:ph type="ftr" sz="quarter" idx="3"/>
          </p:nvPr>
        </p:nvSpPr>
        <p:spPr/>
        <p:txBody>
          <a:bodyPr/>
          <a:lstStyle/>
          <a:p>
            <a:r>
              <a:rPr lang="en-US"/>
              <a:t>mn.gov/irrrb/</a:t>
            </a:r>
            <a:endParaRPr lang="en-US" dirty="0"/>
          </a:p>
        </p:txBody>
      </p:sp>
    </p:spTree>
    <p:extLst>
      <p:ext uri="{BB962C8B-B14F-4D97-AF65-F5344CB8AC3E}">
        <p14:creationId xmlns:p14="http://schemas.microsoft.com/office/powerpoint/2010/main" val="168136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530901"/>
            <a:ext cx="11536165" cy="3340125"/>
          </a:xfrm>
        </p:spPr>
        <p:txBody>
          <a:bodyPr/>
          <a:lstStyle/>
          <a:p>
            <a:pPr algn="l" defTabSz="858838">
              <a:lnSpc>
                <a:spcPct val="100000"/>
              </a:lnSpc>
            </a:pPr>
            <a:r>
              <a:rPr lang="en-US" sz="4000" b="1" dirty="0">
                <a:solidFill>
                  <a:srgbClr val="78BE21"/>
                </a:solidFill>
              </a:rPr>
              <a:t>BUSINESS DEVELOPMENT</a:t>
            </a:r>
            <a:br>
              <a:rPr lang="en-US" sz="4000" b="1" dirty="0">
                <a:solidFill>
                  <a:srgbClr val="78BE21"/>
                </a:solidFill>
              </a:rPr>
            </a:br>
            <a:br>
              <a:rPr lang="en-US" sz="2000" dirty="0"/>
            </a:br>
            <a:r>
              <a:rPr lang="en-US" sz="2000" dirty="0"/>
              <a:t>Ryan Malich 			Scott Sundvall	</a:t>
            </a:r>
            <a:br>
              <a:rPr lang="en-US" sz="2000" dirty="0"/>
            </a:br>
            <a:r>
              <a:rPr lang="en-US" sz="2000" dirty="0"/>
              <a:t>Executive Director of Development			Loan Officer</a:t>
            </a:r>
            <a:br>
              <a:rPr lang="en-US" sz="2000" dirty="0"/>
            </a:br>
            <a:r>
              <a:rPr lang="en-US" sz="2000" dirty="0"/>
              <a:t>(218)735-3041			(218)735-3015</a:t>
            </a:r>
            <a:br>
              <a:rPr lang="en-US" sz="2000" dirty="0"/>
            </a:br>
            <a:r>
              <a:rPr lang="en-US" sz="2000" u="sng" dirty="0"/>
              <a:t>Ryan.Malich</a:t>
            </a:r>
            <a:r>
              <a:rPr lang="en-US" sz="2000" dirty="0">
                <a:hlinkClick r:id="rId3">
                  <a:extLst>
                    <a:ext uri="{A12FA001-AC4F-418D-AE19-62706E023703}">
                      <ahyp:hlinkClr xmlns:ahyp="http://schemas.microsoft.com/office/drawing/2018/hyperlinkcolor" val="tx"/>
                    </a:ext>
                  </a:extLst>
                </a:hlinkClick>
              </a:rPr>
              <a:t>@state.mn.us</a:t>
            </a:r>
            <a:r>
              <a:rPr lang="en-US" sz="2000" dirty="0"/>
              <a:t> 			</a:t>
            </a:r>
            <a:r>
              <a:rPr lang="en-US" sz="2000" dirty="0">
                <a:hlinkClick r:id="rId4">
                  <a:extLst>
                    <a:ext uri="{A12FA001-AC4F-418D-AE19-62706E023703}">
                      <ahyp:hlinkClr xmlns:ahyp="http://schemas.microsoft.com/office/drawing/2018/hyperlinkcolor" val="tx"/>
                    </a:ext>
                  </a:extLst>
                </a:hlinkClick>
              </a:rPr>
              <a:t>Scott.Sundvall@state.mn.us</a:t>
            </a:r>
            <a:r>
              <a:rPr lang="en-US" sz="2000" dirty="0"/>
              <a:t> </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993" y="362501"/>
            <a:ext cx="6543039" cy="1168400"/>
          </a:xfrm>
          <a:prstGeom prst="rect">
            <a:avLst/>
          </a:prstGeom>
        </p:spPr>
      </p:pic>
      <p:sp>
        <p:nvSpPr>
          <p:cNvPr id="3" name="Date Placeholder 2">
            <a:extLst>
              <a:ext uri="{FF2B5EF4-FFF2-40B4-BE49-F238E27FC236}">
                <a16:creationId xmlns:a16="http://schemas.microsoft.com/office/drawing/2014/main" id="{3185456F-B7A9-4348-AE3A-07D0D0A21180}"/>
              </a:ext>
            </a:extLst>
          </p:cNvPr>
          <p:cNvSpPr>
            <a:spLocks noGrp="1"/>
          </p:cNvSpPr>
          <p:nvPr>
            <p:ph type="dt" sz="half" idx="10"/>
          </p:nvPr>
        </p:nvSpPr>
        <p:spPr/>
        <p:txBody>
          <a:bodyPr/>
          <a:lstStyle/>
          <a:p>
            <a:r>
              <a:rPr lang="en-US"/>
              <a:t>9/25/2025</a:t>
            </a:r>
            <a:endParaRPr lang="en-US" dirty="0"/>
          </a:p>
        </p:txBody>
      </p:sp>
      <p:sp>
        <p:nvSpPr>
          <p:cNvPr id="4" name="Footer Placeholder 3">
            <a:extLst>
              <a:ext uri="{FF2B5EF4-FFF2-40B4-BE49-F238E27FC236}">
                <a16:creationId xmlns:a16="http://schemas.microsoft.com/office/drawing/2014/main" id="{66F7A25B-5FF6-41DD-8140-95B39B4EC0EC}"/>
              </a:ext>
            </a:extLst>
          </p:cNvPr>
          <p:cNvSpPr>
            <a:spLocks noGrp="1"/>
          </p:cNvSpPr>
          <p:nvPr>
            <p:ph type="ftr" sz="quarter" idx="12"/>
          </p:nvPr>
        </p:nvSpPr>
        <p:spPr/>
        <p:txBody>
          <a:bodyPr/>
          <a:lstStyle/>
          <a:p>
            <a:r>
              <a:rPr lang="en-US"/>
              <a:t>mn.gov/irrrb/</a:t>
            </a:r>
            <a:endParaRPr lang="en-US" dirty="0"/>
          </a:p>
        </p:txBody>
      </p:sp>
      <p:sp>
        <p:nvSpPr>
          <p:cNvPr id="5" name="Slide Number Placeholder 4">
            <a:extLst>
              <a:ext uri="{FF2B5EF4-FFF2-40B4-BE49-F238E27FC236}">
                <a16:creationId xmlns:a16="http://schemas.microsoft.com/office/drawing/2014/main" id="{83684C1E-835C-437F-AA46-3FEF831A12DB}"/>
              </a:ext>
            </a:extLst>
          </p:cNvPr>
          <p:cNvSpPr>
            <a:spLocks noGrp="1"/>
          </p:cNvSpPr>
          <p:nvPr>
            <p:ph type="sldNum" sz="quarter" idx="11"/>
          </p:nvPr>
        </p:nvSpPr>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406626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B15FE9-92A2-436F-B681-ECACC5F34B20}"/>
              </a:ext>
            </a:extLst>
          </p:cNvPr>
          <p:cNvSpPr>
            <a:spLocks noGrp="1"/>
          </p:cNvSpPr>
          <p:nvPr>
            <p:ph type="title"/>
          </p:nvPr>
        </p:nvSpPr>
        <p:spPr>
          <a:xfrm>
            <a:off x="500270" y="136525"/>
            <a:ext cx="10515600" cy="914400"/>
          </a:xfrm>
        </p:spPr>
        <p:txBody>
          <a:bodyPr>
            <a:normAutofit/>
          </a:bodyPr>
          <a:lstStyle/>
          <a:p>
            <a:pPr algn="l"/>
            <a:r>
              <a:rPr lang="en-US" b="1" dirty="0"/>
              <a:t>EVELETH ECONOMIC DEVELOPMENT AUTHORITY</a:t>
            </a:r>
          </a:p>
        </p:txBody>
      </p:sp>
      <p:sp>
        <p:nvSpPr>
          <p:cNvPr id="5" name="Content Placeholder 4">
            <a:extLst>
              <a:ext uri="{FF2B5EF4-FFF2-40B4-BE49-F238E27FC236}">
                <a16:creationId xmlns:a16="http://schemas.microsoft.com/office/drawing/2014/main" id="{1C2770B0-7E11-41D7-820B-86228D68B873}"/>
              </a:ext>
            </a:extLst>
          </p:cNvPr>
          <p:cNvSpPr>
            <a:spLocks noGrp="1"/>
          </p:cNvSpPr>
          <p:nvPr>
            <p:ph sz="quarter" idx="10"/>
          </p:nvPr>
        </p:nvSpPr>
        <p:spPr>
          <a:xfrm>
            <a:off x="838199" y="1050925"/>
            <a:ext cx="5781261" cy="4906118"/>
          </a:xfrm>
        </p:spPr>
        <p:txBody>
          <a:bodyPr>
            <a:noAutofit/>
          </a:bodyPr>
          <a:lstStyle/>
          <a:p>
            <a:pPr marL="0" indent="0">
              <a:spcBef>
                <a:spcPts val="0"/>
              </a:spcBef>
              <a:spcAft>
                <a:spcPts val="0"/>
              </a:spcAft>
              <a:buNone/>
            </a:pPr>
            <a:r>
              <a:rPr lang="en-US" sz="2200" b="1" dirty="0"/>
              <a:t>IRRR Non-Recourse Loan: </a:t>
            </a:r>
            <a:r>
              <a:rPr lang="en-US" sz="2200" dirty="0"/>
              <a:t>$5,550,000</a:t>
            </a:r>
          </a:p>
          <a:p>
            <a:pPr marL="0" indent="0">
              <a:spcBef>
                <a:spcPts val="0"/>
              </a:spcBef>
              <a:spcAft>
                <a:spcPts val="0"/>
              </a:spcAft>
              <a:buNone/>
            </a:pPr>
            <a:r>
              <a:rPr lang="en-US" sz="1600" i="1" dirty="0"/>
              <a:t>Loan Terms would be 0% Interest for 20 years</a:t>
            </a:r>
          </a:p>
          <a:p>
            <a:pPr marL="0" indent="0">
              <a:spcBef>
                <a:spcPts val="0"/>
              </a:spcBef>
              <a:spcAft>
                <a:spcPts val="0"/>
              </a:spcAft>
              <a:buNone/>
            </a:pPr>
            <a:endParaRPr lang="en-US" sz="1600" i="1" dirty="0"/>
          </a:p>
          <a:p>
            <a:pPr marL="0" indent="0">
              <a:spcBef>
                <a:spcPts val="0"/>
              </a:spcBef>
              <a:spcAft>
                <a:spcPts val="0"/>
              </a:spcAft>
              <a:buNone/>
            </a:pPr>
            <a:r>
              <a:rPr lang="en-US" sz="2200" b="1" dirty="0"/>
              <a:t>Total Project Investment: </a:t>
            </a:r>
            <a:r>
              <a:rPr lang="en-US" sz="2200" dirty="0"/>
              <a:t>$5,550,000</a:t>
            </a:r>
            <a:br>
              <a:rPr lang="en-US" sz="2200" dirty="0"/>
            </a:br>
            <a:endParaRPr lang="en-US" sz="2200" dirty="0"/>
          </a:p>
          <a:p>
            <a:pPr marL="0" indent="0">
              <a:spcBef>
                <a:spcPts val="0"/>
              </a:spcBef>
              <a:spcAft>
                <a:spcPts val="0"/>
              </a:spcAft>
              <a:buNone/>
            </a:pPr>
            <a:r>
              <a:rPr lang="en-US" sz="2200" b="1" dirty="0"/>
              <a:t>Number of Jobs: </a:t>
            </a:r>
            <a:br>
              <a:rPr lang="en-US" sz="2200" b="1" dirty="0"/>
            </a:br>
            <a:r>
              <a:rPr lang="en-US" sz="2200" dirty="0"/>
              <a:t>Planned New - TBD</a:t>
            </a:r>
            <a:br>
              <a:rPr lang="en-US" sz="2200" dirty="0"/>
            </a:br>
            <a:r>
              <a:rPr lang="en-US" sz="2200" dirty="0"/>
              <a:t>Retained – TBD</a:t>
            </a:r>
            <a:r>
              <a:rPr lang="en-US" sz="2200" b="1" dirty="0"/>
              <a:t>	</a:t>
            </a:r>
            <a:br>
              <a:rPr lang="en-US" sz="2200" b="1" dirty="0"/>
            </a:br>
            <a:br>
              <a:rPr lang="en-US" sz="2200" b="1" dirty="0"/>
            </a:br>
            <a:r>
              <a:rPr lang="en-US" sz="2200" b="1" dirty="0"/>
              <a:t>Project: </a:t>
            </a:r>
            <a:r>
              <a:rPr lang="en-US" sz="2200" dirty="0"/>
              <a:t>Purchase the former Eveleth IGA building and make the repairs needed to ready it for a tenant to occupy the premises and operate it as a grocery store. </a:t>
            </a:r>
            <a:br>
              <a:rPr lang="en-US" sz="2200" dirty="0"/>
            </a:br>
            <a:br>
              <a:rPr lang="en-US" sz="2200" dirty="0"/>
            </a:br>
            <a:endParaRPr lang="en-US" sz="2200" dirty="0"/>
          </a:p>
          <a:p>
            <a:pPr marL="0" indent="0">
              <a:spcBef>
                <a:spcPts val="0"/>
              </a:spcBef>
              <a:spcAft>
                <a:spcPts val="0"/>
              </a:spcAft>
              <a:buNone/>
            </a:pPr>
            <a:r>
              <a:rPr lang="en-US" sz="2000" b="1" i="1" dirty="0"/>
              <a:t>Resolution No. 26-001</a:t>
            </a:r>
          </a:p>
        </p:txBody>
      </p:sp>
      <p:sp>
        <p:nvSpPr>
          <p:cNvPr id="2" name="Date Placeholder 1">
            <a:extLst>
              <a:ext uri="{FF2B5EF4-FFF2-40B4-BE49-F238E27FC236}">
                <a16:creationId xmlns:a16="http://schemas.microsoft.com/office/drawing/2014/main" id="{BBA98055-2A6C-4482-A558-DC237D639F0A}"/>
              </a:ext>
            </a:extLst>
          </p:cNvPr>
          <p:cNvSpPr>
            <a:spLocks noGrp="1"/>
          </p:cNvSpPr>
          <p:nvPr>
            <p:ph type="dt" sz="half" idx="11"/>
          </p:nvPr>
        </p:nvSpPr>
        <p:spPr/>
        <p:txBody>
          <a:bodyPr/>
          <a:lstStyle/>
          <a:p>
            <a:r>
              <a:rPr lang="en-US"/>
              <a:t>9/25/2025</a:t>
            </a:r>
            <a:endParaRPr lang="en-US" dirty="0"/>
          </a:p>
        </p:txBody>
      </p:sp>
      <p:sp>
        <p:nvSpPr>
          <p:cNvPr id="3" name="Footer Placeholder 2">
            <a:extLst>
              <a:ext uri="{FF2B5EF4-FFF2-40B4-BE49-F238E27FC236}">
                <a16:creationId xmlns:a16="http://schemas.microsoft.com/office/drawing/2014/main" id="{D87F1213-CEE9-4D77-9D4B-8C8A1C695CBC}"/>
              </a:ext>
            </a:extLst>
          </p:cNvPr>
          <p:cNvSpPr>
            <a:spLocks noGrp="1"/>
          </p:cNvSpPr>
          <p:nvPr>
            <p:ph type="ftr" sz="quarter" idx="3"/>
          </p:nvPr>
        </p:nvSpPr>
        <p:spPr/>
        <p:txBody>
          <a:bodyPr/>
          <a:lstStyle/>
          <a:p>
            <a:r>
              <a:rPr lang="en-US"/>
              <a:t>mn.gov/irrrb/</a:t>
            </a:r>
            <a:endParaRPr lang="en-US" dirty="0"/>
          </a:p>
        </p:txBody>
      </p:sp>
      <p:sp>
        <p:nvSpPr>
          <p:cNvPr id="9" name="Rectangle 8">
            <a:extLst>
              <a:ext uri="{FF2B5EF4-FFF2-40B4-BE49-F238E27FC236}">
                <a16:creationId xmlns:a16="http://schemas.microsoft.com/office/drawing/2014/main" id="{E00DFA7A-7C7E-4DDA-8E57-A433940653CB}"/>
              </a:ext>
            </a:extLst>
          </p:cNvPr>
          <p:cNvSpPr/>
          <p:nvPr/>
        </p:nvSpPr>
        <p:spPr>
          <a:xfrm>
            <a:off x="6940827" y="1878806"/>
            <a:ext cx="4412973" cy="2882038"/>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BAF2C72-5E94-4033-9943-A4AFE3B99A1E}"/>
              </a:ext>
            </a:extLst>
          </p:cNvPr>
          <p:cNvSpPr>
            <a:spLocks noGrp="1"/>
          </p:cNvSpPr>
          <p:nvPr>
            <p:ph type="sldNum" sz="quarter" idx="12"/>
          </p:nvPr>
        </p:nvSpPr>
        <p:spPr/>
        <p:txBody>
          <a:bodyPr/>
          <a:lstStyle/>
          <a:p>
            <a:fld id="{48F63A3B-78C7-47BE-AE5E-E10140E04643}" type="slidenum">
              <a:rPr lang="en-US" smtClean="0"/>
              <a:pPr/>
              <a:t>7</a:t>
            </a:fld>
            <a:endParaRPr lang="en-US" dirty="0"/>
          </a:p>
        </p:txBody>
      </p:sp>
      <p:pic>
        <p:nvPicPr>
          <p:cNvPr id="10" name="Picture 9">
            <a:extLst>
              <a:ext uri="{FF2B5EF4-FFF2-40B4-BE49-F238E27FC236}">
                <a16:creationId xmlns:a16="http://schemas.microsoft.com/office/drawing/2014/main" id="{CA91EC23-A514-4C24-BDCB-0CED133F68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686" b="1129"/>
          <a:stretch/>
        </p:blipFill>
        <p:spPr>
          <a:xfrm>
            <a:off x="7118494" y="2038350"/>
            <a:ext cx="4057637" cy="2562225"/>
          </a:xfrm>
          <a:prstGeom prst="rect">
            <a:avLst/>
          </a:prstGeom>
        </p:spPr>
      </p:pic>
    </p:spTree>
    <p:extLst>
      <p:ext uri="{BB962C8B-B14F-4D97-AF65-F5344CB8AC3E}">
        <p14:creationId xmlns:p14="http://schemas.microsoft.com/office/powerpoint/2010/main" val="186443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B15FE9-92A2-436F-B681-ECACC5F34B20}"/>
              </a:ext>
            </a:extLst>
          </p:cNvPr>
          <p:cNvSpPr>
            <a:spLocks noGrp="1"/>
          </p:cNvSpPr>
          <p:nvPr>
            <p:ph type="title"/>
          </p:nvPr>
        </p:nvSpPr>
        <p:spPr>
          <a:xfrm>
            <a:off x="460513" y="136525"/>
            <a:ext cx="10515600" cy="914400"/>
          </a:xfrm>
        </p:spPr>
        <p:txBody>
          <a:bodyPr>
            <a:normAutofit/>
          </a:bodyPr>
          <a:lstStyle/>
          <a:p>
            <a:pPr algn="l"/>
            <a:r>
              <a:rPr lang="en-US" b="1" dirty="0"/>
              <a:t> HIBBING FABRICATORS INC.</a:t>
            </a:r>
          </a:p>
        </p:txBody>
      </p:sp>
      <p:sp>
        <p:nvSpPr>
          <p:cNvPr id="5" name="Content Placeholder 4">
            <a:extLst>
              <a:ext uri="{FF2B5EF4-FFF2-40B4-BE49-F238E27FC236}">
                <a16:creationId xmlns:a16="http://schemas.microsoft.com/office/drawing/2014/main" id="{1C2770B0-7E11-41D7-820B-86228D68B873}"/>
              </a:ext>
            </a:extLst>
          </p:cNvPr>
          <p:cNvSpPr>
            <a:spLocks noGrp="1"/>
          </p:cNvSpPr>
          <p:nvPr>
            <p:ph sz="quarter" idx="10"/>
          </p:nvPr>
        </p:nvSpPr>
        <p:spPr>
          <a:xfrm>
            <a:off x="838200" y="1050924"/>
            <a:ext cx="5343940" cy="5190849"/>
          </a:xfrm>
        </p:spPr>
        <p:txBody>
          <a:bodyPr>
            <a:noAutofit/>
          </a:bodyPr>
          <a:lstStyle/>
          <a:p>
            <a:pPr marL="0" indent="0">
              <a:spcBef>
                <a:spcPts val="0"/>
              </a:spcBef>
              <a:spcAft>
                <a:spcPts val="0"/>
              </a:spcAft>
              <a:buNone/>
            </a:pPr>
            <a:r>
              <a:rPr lang="en-US" sz="2200" b="1" dirty="0"/>
              <a:t>Agency Investment: </a:t>
            </a:r>
            <a:r>
              <a:rPr lang="en-US" sz="2200" dirty="0"/>
              <a:t>$115,000</a:t>
            </a:r>
          </a:p>
          <a:p>
            <a:pPr marL="0" indent="0">
              <a:spcBef>
                <a:spcPts val="0"/>
              </a:spcBef>
              <a:spcAft>
                <a:spcPts val="0"/>
              </a:spcAft>
              <a:buNone/>
            </a:pPr>
            <a:endParaRPr lang="en-US" sz="2200" b="1" dirty="0"/>
          </a:p>
          <a:p>
            <a:pPr marL="0" indent="0">
              <a:spcBef>
                <a:spcPts val="0"/>
              </a:spcBef>
              <a:spcAft>
                <a:spcPts val="0"/>
              </a:spcAft>
              <a:buNone/>
            </a:pPr>
            <a:r>
              <a:rPr lang="en-US" sz="2200" b="1" dirty="0"/>
              <a:t>Total Project Investment: </a:t>
            </a:r>
            <a:r>
              <a:rPr lang="en-US" sz="2200" dirty="0"/>
              <a:t>$240,000</a:t>
            </a:r>
            <a:br>
              <a:rPr lang="en-US" sz="2200" dirty="0"/>
            </a:br>
            <a:endParaRPr lang="en-US" sz="2200" dirty="0"/>
          </a:p>
          <a:p>
            <a:pPr marL="0" indent="0">
              <a:spcBef>
                <a:spcPts val="0"/>
              </a:spcBef>
              <a:spcAft>
                <a:spcPts val="0"/>
              </a:spcAft>
              <a:buNone/>
            </a:pPr>
            <a:r>
              <a:rPr lang="en-US" sz="2200" b="1" dirty="0"/>
              <a:t>Number of Jobs: </a:t>
            </a:r>
            <a:br>
              <a:rPr lang="en-US" sz="2200" b="1" dirty="0"/>
            </a:br>
            <a:r>
              <a:rPr lang="en-US" sz="2200" dirty="0"/>
              <a:t>Planned New - TBD</a:t>
            </a:r>
            <a:br>
              <a:rPr lang="en-US" sz="2200" dirty="0"/>
            </a:br>
            <a:r>
              <a:rPr lang="en-US" sz="2200" dirty="0"/>
              <a:t>Retained - 39</a:t>
            </a:r>
            <a:r>
              <a:rPr lang="en-US" sz="2200" b="1" dirty="0"/>
              <a:t>	</a:t>
            </a:r>
          </a:p>
          <a:p>
            <a:pPr marL="0" indent="0">
              <a:spcBef>
                <a:spcPts val="0"/>
              </a:spcBef>
              <a:spcAft>
                <a:spcPts val="0"/>
              </a:spcAft>
              <a:buNone/>
            </a:pPr>
            <a:r>
              <a:rPr lang="en-US" sz="2200" b="1" dirty="0"/>
              <a:t>		</a:t>
            </a:r>
          </a:p>
          <a:p>
            <a:pPr marL="0" indent="0">
              <a:buNone/>
            </a:pPr>
            <a:r>
              <a:rPr lang="en-US" sz="2200" b="1" dirty="0"/>
              <a:t>Project: </a:t>
            </a:r>
            <a:r>
              <a:rPr lang="en-US" sz="2200" dirty="0"/>
              <a:t>Purchase two new Mitsubishi BB 4013 electric press breaks.</a:t>
            </a:r>
            <a:br>
              <a:rPr lang="en-US" sz="2200" dirty="0"/>
            </a:br>
            <a:endParaRPr lang="en-US" sz="2200" dirty="0"/>
          </a:p>
          <a:p>
            <a:pPr marL="0" indent="0">
              <a:spcBef>
                <a:spcPts val="0"/>
              </a:spcBef>
              <a:spcAft>
                <a:spcPts val="0"/>
              </a:spcAft>
              <a:buNone/>
            </a:pPr>
            <a:endParaRPr lang="en-US" sz="2200" b="1" i="1" dirty="0"/>
          </a:p>
          <a:p>
            <a:pPr marL="0" indent="0">
              <a:spcBef>
                <a:spcPts val="0"/>
              </a:spcBef>
              <a:spcAft>
                <a:spcPts val="0"/>
              </a:spcAft>
              <a:buNone/>
            </a:pPr>
            <a:endParaRPr lang="en-US" sz="2200" b="1" i="1" dirty="0"/>
          </a:p>
          <a:p>
            <a:pPr marL="0" indent="0">
              <a:spcBef>
                <a:spcPts val="0"/>
              </a:spcBef>
              <a:spcAft>
                <a:spcPts val="0"/>
              </a:spcAft>
              <a:buNone/>
            </a:pPr>
            <a:r>
              <a:rPr lang="en-US" sz="2000" b="1" i="1" dirty="0"/>
              <a:t>Resolution No. 26-002</a:t>
            </a:r>
          </a:p>
        </p:txBody>
      </p:sp>
      <p:sp>
        <p:nvSpPr>
          <p:cNvPr id="2" name="Date Placeholder 1">
            <a:extLst>
              <a:ext uri="{FF2B5EF4-FFF2-40B4-BE49-F238E27FC236}">
                <a16:creationId xmlns:a16="http://schemas.microsoft.com/office/drawing/2014/main" id="{6778193E-B7E8-4BB6-84AC-E24518A622DB}"/>
              </a:ext>
            </a:extLst>
          </p:cNvPr>
          <p:cNvSpPr>
            <a:spLocks noGrp="1"/>
          </p:cNvSpPr>
          <p:nvPr>
            <p:ph type="dt" sz="half" idx="11"/>
          </p:nvPr>
        </p:nvSpPr>
        <p:spPr/>
        <p:txBody>
          <a:bodyPr/>
          <a:lstStyle/>
          <a:p>
            <a:r>
              <a:rPr lang="en-US"/>
              <a:t>9/25/2025</a:t>
            </a:r>
            <a:endParaRPr lang="en-US" dirty="0"/>
          </a:p>
        </p:txBody>
      </p:sp>
      <p:sp>
        <p:nvSpPr>
          <p:cNvPr id="3" name="Footer Placeholder 2">
            <a:extLst>
              <a:ext uri="{FF2B5EF4-FFF2-40B4-BE49-F238E27FC236}">
                <a16:creationId xmlns:a16="http://schemas.microsoft.com/office/drawing/2014/main" id="{C21D82FC-9163-4F87-B0BB-B93E24B1163E}"/>
              </a:ext>
            </a:extLst>
          </p:cNvPr>
          <p:cNvSpPr>
            <a:spLocks noGrp="1"/>
          </p:cNvSpPr>
          <p:nvPr>
            <p:ph type="ftr" sz="quarter" idx="3"/>
          </p:nvPr>
        </p:nvSpPr>
        <p:spPr/>
        <p:txBody>
          <a:bodyPr/>
          <a:lstStyle/>
          <a:p>
            <a:r>
              <a:rPr lang="en-US"/>
              <a:t>mn.gov/irrrb/</a:t>
            </a:r>
            <a:endParaRPr lang="en-US" dirty="0"/>
          </a:p>
        </p:txBody>
      </p:sp>
      <p:sp>
        <p:nvSpPr>
          <p:cNvPr id="6" name="Slide Number Placeholder 5">
            <a:extLst>
              <a:ext uri="{FF2B5EF4-FFF2-40B4-BE49-F238E27FC236}">
                <a16:creationId xmlns:a16="http://schemas.microsoft.com/office/drawing/2014/main" id="{AE2B8D47-52EE-4179-A24E-0B3E784E2099}"/>
              </a:ext>
            </a:extLst>
          </p:cNvPr>
          <p:cNvSpPr>
            <a:spLocks noGrp="1"/>
          </p:cNvSpPr>
          <p:nvPr>
            <p:ph type="sldNum" sz="quarter" idx="12"/>
          </p:nvPr>
        </p:nvSpPr>
        <p:spPr/>
        <p:txBody>
          <a:bodyPr/>
          <a:lstStyle/>
          <a:p>
            <a:fld id="{48F63A3B-78C7-47BE-AE5E-E10140E04643}" type="slidenum">
              <a:rPr lang="en-US" smtClean="0"/>
              <a:pPr/>
              <a:t>8</a:t>
            </a:fld>
            <a:endParaRPr lang="en-US" dirty="0"/>
          </a:p>
        </p:txBody>
      </p:sp>
      <p:sp>
        <p:nvSpPr>
          <p:cNvPr id="9" name="Rectangle 8">
            <a:extLst>
              <a:ext uri="{FF2B5EF4-FFF2-40B4-BE49-F238E27FC236}">
                <a16:creationId xmlns:a16="http://schemas.microsoft.com/office/drawing/2014/main" id="{FF4D755C-8322-43A1-B395-F6715DC1C9E0}"/>
              </a:ext>
            </a:extLst>
          </p:cNvPr>
          <p:cNvSpPr/>
          <p:nvPr/>
        </p:nvSpPr>
        <p:spPr>
          <a:xfrm>
            <a:off x="6940827" y="1991349"/>
            <a:ext cx="4412973" cy="2882038"/>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F22ACD0-8E43-44E2-B7DB-A67308773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783" y="2408045"/>
            <a:ext cx="4096816" cy="1724975"/>
          </a:xfrm>
          <a:prstGeom prst="rect">
            <a:avLst/>
          </a:prstGeom>
        </p:spPr>
      </p:pic>
    </p:spTree>
    <p:extLst>
      <p:ext uri="{BB962C8B-B14F-4D97-AF65-F5344CB8AC3E}">
        <p14:creationId xmlns:p14="http://schemas.microsoft.com/office/powerpoint/2010/main" val="389785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99" y="316396"/>
            <a:ext cx="6543038" cy="1168400"/>
          </a:xfrm>
          <a:prstGeom prst="rect">
            <a:avLst/>
          </a:prstGeom>
        </p:spPr>
      </p:pic>
      <p:sp>
        <p:nvSpPr>
          <p:cNvPr id="4" name="Rectangle 3">
            <a:extLst>
              <a:ext uri="{FF2B5EF4-FFF2-40B4-BE49-F238E27FC236}">
                <a16:creationId xmlns:a16="http://schemas.microsoft.com/office/drawing/2014/main" id="{83CA9313-67A8-480D-AD3B-5A471F0FC73D}"/>
              </a:ext>
            </a:extLst>
          </p:cNvPr>
          <p:cNvSpPr/>
          <p:nvPr/>
        </p:nvSpPr>
        <p:spPr>
          <a:xfrm>
            <a:off x="838201" y="2147224"/>
            <a:ext cx="12515851" cy="2215991"/>
          </a:xfrm>
          <a:prstGeom prst="rect">
            <a:avLst/>
          </a:prstGeom>
        </p:spPr>
        <p:txBody>
          <a:bodyPr wrap="square">
            <a:spAutoFit/>
          </a:bodyPr>
          <a:lstStyle/>
          <a:p>
            <a:r>
              <a:rPr lang="en-US" sz="4000" b="1" dirty="0">
                <a:solidFill>
                  <a:srgbClr val="78BE21"/>
                </a:solidFill>
                <a:latin typeface="+mj-lt"/>
                <a:ea typeface="+mj-ea"/>
                <a:cs typeface="+mj-cs"/>
              </a:rPr>
              <a:t>FY26 Budget Amendment</a:t>
            </a:r>
            <a:endParaRPr lang="en-US" dirty="0">
              <a:solidFill>
                <a:srgbClr val="FFFFFF"/>
              </a:solidFill>
              <a:ea typeface="+mj-ea"/>
              <a:cs typeface="+mj-cs"/>
            </a:endParaRPr>
          </a:p>
          <a:p>
            <a:endParaRPr lang="en-US" dirty="0">
              <a:solidFill>
                <a:srgbClr val="FFFFFF"/>
              </a:solidFill>
              <a:ea typeface="+mj-ea"/>
              <a:cs typeface="+mj-cs"/>
            </a:endParaRPr>
          </a:p>
          <a:p>
            <a:r>
              <a:rPr lang="en-US" sz="2000" dirty="0">
                <a:solidFill>
                  <a:schemeClr val="bg1"/>
                </a:solidFill>
                <a:ea typeface="+mj-ea"/>
                <a:cs typeface="+mj-cs"/>
              </a:rPr>
              <a:t>Dave Kallio 			</a:t>
            </a:r>
            <a:br>
              <a:rPr lang="en-US" sz="2000" dirty="0">
                <a:solidFill>
                  <a:schemeClr val="bg1"/>
                </a:solidFill>
                <a:ea typeface="+mj-ea"/>
                <a:cs typeface="+mj-cs"/>
              </a:rPr>
            </a:br>
            <a:r>
              <a:rPr lang="en-US" sz="2000" dirty="0">
                <a:solidFill>
                  <a:schemeClr val="bg1"/>
                </a:solidFill>
                <a:ea typeface="+mj-ea"/>
                <a:cs typeface="+mj-cs"/>
              </a:rPr>
              <a:t>Accounting Director 		</a:t>
            </a:r>
            <a:br>
              <a:rPr lang="en-US" sz="2000" dirty="0">
                <a:solidFill>
                  <a:schemeClr val="bg1"/>
                </a:solidFill>
                <a:ea typeface="+mj-ea"/>
                <a:cs typeface="+mj-cs"/>
              </a:rPr>
            </a:br>
            <a:r>
              <a:rPr lang="en-US" sz="2000" dirty="0">
                <a:solidFill>
                  <a:schemeClr val="bg1"/>
                </a:solidFill>
                <a:ea typeface="+mj-ea"/>
                <a:cs typeface="+mj-cs"/>
              </a:rPr>
              <a:t>(218)735-3018			</a:t>
            </a:r>
            <a:br>
              <a:rPr lang="en-US" sz="2000" dirty="0">
                <a:solidFill>
                  <a:schemeClr val="bg1"/>
                </a:solidFill>
                <a:ea typeface="+mj-ea"/>
                <a:cs typeface="+mj-cs"/>
              </a:rPr>
            </a:br>
            <a:r>
              <a:rPr lang="en-US" sz="2000" u="sng" dirty="0">
                <a:solidFill>
                  <a:schemeClr val="bg1"/>
                </a:solidFill>
                <a:ea typeface="+mj-ea"/>
                <a:cs typeface="+mj-cs"/>
              </a:rPr>
              <a:t>Dave.Kallio@state.mn.us</a:t>
            </a:r>
            <a:r>
              <a:rPr lang="en-US" sz="2000" dirty="0">
                <a:solidFill>
                  <a:schemeClr val="bg1"/>
                </a:solidFill>
                <a:ea typeface="+mj-ea"/>
                <a:cs typeface="+mj-cs"/>
              </a:rPr>
              <a:t>	</a:t>
            </a:r>
            <a:r>
              <a:rPr lang="en-US" sz="2000" u="sng" dirty="0">
                <a:solidFill>
                  <a:schemeClr val="bg1"/>
                </a:solidFill>
                <a:ea typeface="+mj-ea"/>
                <a:cs typeface="+mj-cs"/>
              </a:rPr>
              <a:t> </a:t>
            </a:r>
            <a:endParaRPr lang="en-US" sz="2000" u="sng" dirty="0">
              <a:solidFill>
                <a:schemeClr val="bg1"/>
              </a:solidFill>
            </a:endParaRPr>
          </a:p>
        </p:txBody>
      </p:sp>
      <p:sp>
        <p:nvSpPr>
          <p:cNvPr id="7" name="Date Placeholder 6">
            <a:extLst>
              <a:ext uri="{FF2B5EF4-FFF2-40B4-BE49-F238E27FC236}">
                <a16:creationId xmlns:a16="http://schemas.microsoft.com/office/drawing/2014/main" id="{0E19B6D2-C14C-47F3-8321-1BFDB158691C}"/>
              </a:ext>
            </a:extLst>
          </p:cNvPr>
          <p:cNvSpPr>
            <a:spLocks noGrp="1"/>
          </p:cNvSpPr>
          <p:nvPr>
            <p:ph type="dt" sz="half" idx="10"/>
          </p:nvPr>
        </p:nvSpPr>
        <p:spPr/>
        <p:txBody>
          <a:bodyPr/>
          <a:lstStyle/>
          <a:p>
            <a:r>
              <a:rPr lang="en-US"/>
              <a:t>9/25/2025</a:t>
            </a:r>
            <a:endParaRPr lang="en-US" dirty="0"/>
          </a:p>
        </p:txBody>
      </p:sp>
      <p:sp>
        <p:nvSpPr>
          <p:cNvPr id="8" name="Slide Number Placeholder 7">
            <a:extLst>
              <a:ext uri="{FF2B5EF4-FFF2-40B4-BE49-F238E27FC236}">
                <a16:creationId xmlns:a16="http://schemas.microsoft.com/office/drawing/2014/main" id="{E27C24D8-1250-4C0B-A01A-6ECB9A9C33B3}"/>
              </a:ext>
            </a:extLst>
          </p:cNvPr>
          <p:cNvSpPr>
            <a:spLocks noGrp="1"/>
          </p:cNvSpPr>
          <p:nvPr>
            <p:ph type="sldNum" sz="quarter" idx="11"/>
          </p:nvPr>
        </p:nvSpPr>
        <p:spPr/>
        <p:txBody>
          <a:bodyPr/>
          <a:lstStyle/>
          <a:p>
            <a:fld id="{48F63A3B-78C7-47BE-AE5E-E10140E04643}" type="slidenum">
              <a:rPr lang="en-US" smtClean="0"/>
              <a:pPr/>
              <a:t>9</a:t>
            </a:fld>
            <a:endParaRPr lang="en-US" dirty="0"/>
          </a:p>
        </p:txBody>
      </p:sp>
      <p:sp>
        <p:nvSpPr>
          <p:cNvPr id="9" name="Footer Placeholder 8">
            <a:extLst>
              <a:ext uri="{FF2B5EF4-FFF2-40B4-BE49-F238E27FC236}">
                <a16:creationId xmlns:a16="http://schemas.microsoft.com/office/drawing/2014/main" id="{77889E6D-3506-4236-9CD9-FD75826C3AB6}"/>
              </a:ext>
            </a:extLst>
          </p:cNvPr>
          <p:cNvSpPr>
            <a:spLocks noGrp="1"/>
          </p:cNvSpPr>
          <p:nvPr>
            <p:ph type="ftr" sz="quarter" idx="12"/>
          </p:nvPr>
        </p:nvSpPr>
        <p:spPr/>
        <p:txBody>
          <a:bodyPr/>
          <a:lstStyle/>
          <a:p>
            <a:r>
              <a:rPr lang="en-US"/>
              <a:t>mn.gov/irrrb/</a:t>
            </a:r>
            <a:endParaRPr lang="en-US" dirty="0"/>
          </a:p>
        </p:txBody>
      </p:sp>
    </p:spTree>
    <p:extLst>
      <p:ext uri="{BB962C8B-B14F-4D97-AF65-F5344CB8AC3E}">
        <p14:creationId xmlns:p14="http://schemas.microsoft.com/office/powerpoint/2010/main" val="1290650241"/>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226A1386-9537-4EA6-B9A3-FB7D154FAC23}">
  <ds:schemaRefs>
    <ds:schemaRef ds:uri="http://purl.org/dc/elements/1.1/"/>
    <ds:schemaRef ds:uri="http://www.w3.org/XML/1998/namespace"/>
    <ds:schemaRef ds:uri="http://purl.org/dc/dcmityp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MN.IT</Template>
  <TotalTime>147543</TotalTime>
  <Words>1586</Words>
  <Application>Microsoft Office PowerPoint</Application>
  <PresentationFormat>Widescreen</PresentationFormat>
  <Paragraphs>277</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NeueHaasGroteskText Std</vt:lpstr>
      <vt:lpstr>MN.IT</vt:lpstr>
      <vt:lpstr>1_MN.IT</vt:lpstr>
      <vt:lpstr>Iron Range Resources &amp; Rehabilitation Board Meeting Thursday, September 25, 2025 | 3:30 p.m.</vt:lpstr>
      <vt:lpstr>PowerPoint Presentation</vt:lpstr>
      <vt:lpstr>PowerPoint Presentation</vt:lpstr>
      <vt:lpstr>PowerPoint Presentation</vt:lpstr>
      <vt:lpstr>Minerals Article Projects</vt:lpstr>
      <vt:lpstr>BUSINESS DEVELOPMENT  Ryan Malich    Scott Sundvall  Executive Director of Development   Loan Officer (218)735-3041   (218)735-3015 Ryan.Malich@state.mn.us    Scott.Sundvall@state.mn.us </vt:lpstr>
      <vt:lpstr>EVELETH ECONOMIC DEVELOPMENT AUTHORITY</vt:lpstr>
      <vt:lpstr> HIBBING FABRICATORS INC.</vt:lpstr>
      <vt:lpstr>PowerPoint Presentation</vt:lpstr>
      <vt:lpstr>FY26 Budget Amendment: Development Partnership</vt:lpstr>
      <vt:lpstr>PowerPoint Presentation</vt:lpstr>
      <vt:lpstr>Natural Resources Research Institute (NRRI) Grant </vt:lpstr>
      <vt:lpstr> Public Works   Whitney Ridlon    Chris Ismil    Director of Community Development  Community Development Representative  (218)735-3004   (218)735-3010    Whitney.Ridlon@state.mn.us    Chris.Ismil@state.mn.us   </vt:lpstr>
      <vt:lpstr>Public Works</vt:lpstr>
      <vt:lpstr>Public Works Projects</vt:lpstr>
      <vt:lpstr>Public Works Projects</vt:lpstr>
      <vt:lpstr>Public Works Projects</vt:lpstr>
      <vt:lpstr>Public Works Project Amendments </vt:lpstr>
      <vt:lpstr>Housing   Whitney Ridlon   Shawn Herhusky   Director of Community Development   Community Development Representative (218)735-3004   (218)735-3067   Whitney.Ridlon@state.mn.us   Shawn.Herhusky@state.mn.us </vt:lpstr>
      <vt:lpstr>Housing</vt:lpstr>
      <vt:lpstr>Housing Projects</vt:lpstr>
      <vt:lpstr>Housing Projects</vt:lpstr>
      <vt:lpstr>THANK YOU  Commissioner Ida Rukavina (218)735-3023 Ida.Rukavina@state.mn.us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Metsa, Jordan (IRR)</cp:lastModifiedBy>
  <cp:revision>1523</cp:revision>
  <cp:lastPrinted>2023-08-01T15:38:55Z</cp:lastPrinted>
  <dcterms:created xsi:type="dcterms:W3CDTF">2016-01-06T16:54:03Z</dcterms:created>
  <dcterms:modified xsi:type="dcterms:W3CDTF">2025-09-25T23:09:22Z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