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 id="2147483820" r:id="rId5"/>
    <p:sldMasterId id="2147483870" r:id="rId6"/>
  </p:sldMasterIdLst>
  <p:notesMasterIdLst>
    <p:notesMasterId r:id="rId38"/>
  </p:notesMasterIdLst>
  <p:handoutMasterIdLst>
    <p:handoutMasterId r:id="rId39"/>
  </p:handoutMasterIdLst>
  <p:sldIdLst>
    <p:sldId id="620" r:id="rId7"/>
    <p:sldId id="638" r:id="rId8"/>
    <p:sldId id="947" r:id="rId9"/>
    <p:sldId id="891" r:id="rId10"/>
    <p:sldId id="927" r:id="rId11"/>
    <p:sldId id="928" r:id="rId12"/>
    <p:sldId id="929" r:id="rId13"/>
    <p:sldId id="930" r:id="rId14"/>
    <p:sldId id="887" r:id="rId15"/>
    <p:sldId id="909" r:id="rId16"/>
    <p:sldId id="931" r:id="rId17"/>
    <p:sldId id="932" r:id="rId18"/>
    <p:sldId id="951" r:id="rId19"/>
    <p:sldId id="950" r:id="rId20"/>
    <p:sldId id="924" r:id="rId21"/>
    <p:sldId id="955" r:id="rId22"/>
    <p:sldId id="944" r:id="rId23"/>
    <p:sldId id="954" r:id="rId24"/>
    <p:sldId id="948" r:id="rId25"/>
    <p:sldId id="953" r:id="rId26"/>
    <p:sldId id="943" r:id="rId27"/>
    <p:sldId id="942" r:id="rId28"/>
    <p:sldId id="952" r:id="rId29"/>
    <p:sldId id="958" r:id="rId30"/>
    <p:sldId id="956" r:id="rId31"/>
    <p:sldId id="938" r:id="rId32"/>
    <p:sldId id="940" r:id="rId33"/>
    <p:sldId id="957" r:id="rId34"/>
    <p:sldId id="945" r:id="rId35"/>
    <p:sldId id="946" r:id="rId36"/>
    <p:sldId id="480" r:id="rId37"/>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000000"/>
    <a:srgbClr val="00A3E2"/>
    <a:srgbClr val="B20738"/>
    <a:srgbClr val="003865"/>
    <a:srgbClr val="F5F5F5"/>
    <a:srgbClr val="E8E8E8"/>
    <a:srgbClr val="0D0D0D"/>
    <a:srgbClr val="383838"/>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72775" autoAdjust="0"/>
  </p:normalViewPr>
  <p:slideViewPr>
    <p:cSldViewPr snapToGrid="0">
      <p:cViewPr varScale="1">
        <p:scale>
          <a:sx n="61" d="100"/>
          <a:sy n="61" d="100"/>
        </p:scale>
        <p:origin x="1181" y="58"/>
      </p:cViewPr>
      <p:guideLst>
        <p:guide orient="horz" pos="2160"/>
        <p:guide pos="3840"/>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handoutMaster" Target="handoutMasters/handout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2"/>
          </a:xfrm>
          <a:prstGeom prst="rect">
            <a:avLst/>
          </a:prstGeom>
        </p:spPr>
        <p:txBody>
          <a:bodyPr vert="horz" lIns="93353" tIns="46677" rIns="93353" bIns="46677"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9931" y="0"/>
            <a:ext cx="3044719" cy="467232"/>
          </a:xfrm>
          <a:prstGeom prst="rect">
            <a:avLst/>
          </a:prstGeom>
        </p:spPr>
        <p:txBody>
          <a:bodyPr vert="horz" lIns="93353" tIns="46677" rIns="93353" bIns="46677" rtlCol="0"/>
          <a:lstStyle>
            <a:lvl1pPr algn="r">
              <a:defRPr sz="1200"/>
            </a:lvl1pPr>
          </a:lstStyle>
          <a:p>
            <a:fld id="{F2A04DE5-F1A9-4D45-BF54-BEFDBA739CA2}" type="datetimeFigureOut">
              <a:rPr lang="en-US" smtClean="0">
                <a:latin typeface="NeueHaasGroteskText Std" panose="020B0504020202020204" pitchFamily="34" charset="0"/>
              </a:rPr>
              <a:t>5/28/2025</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45046"/>
            <a:ext cx="3044719" cy="467231"/>
          </a:xfrm>
          <a:prstGeom prst="rect">
            <a:avLst/>
          </a:prstGeom>
        </p:spPr>
        <p:txBody>
          <a:bodyPr vert="horz" lIns="93353" tIns="46677" rIns="93353" bIns="46677"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9931" y="8845046"/>
            <a:ext cx="3044719" cy="467231"/>
          </a:xfrm>
          <a:prstGeom prst="rect">
            <a:avLst/>
          </a:prstGeom>
        </p:spPr>
        <p:txBody>
          <a:bodyPr vert="horz" lIns="93353" tIns="46677" rIns="93353" bIns="46677"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2"/>
          </a:xfrm>
          <a:prstGeom prst="rect">
            <a:avLst/>
          </a:prstGeom>
        </p:spPr>
        <p:txBody>
          <a:bodyPr vert="horz" lIns="93353" tIns="46677" rIns="93353" bIns="46677"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9931" y="0"/>
            <a:ext cx="3044719" cy="467232"/>
          </a:xfrm>
          <a:prstGeom prst="rect">
            <a:avLst/>
          </a:prstGeom>
        </p:spPr>
        <p:txBody>
          <a:bodyPr vert="horz" lIns="93353" tIns="46677" rIns="93353" bIns="46677" rtlCol="0"/>
          <a:lstStyle>
            <a:lvl1pPr algn="r">
              <a:defRPr sz="1200">
                <a:latin typeface="NeueHaasGroteskText Std" panose="020B0504020202020204" pitchFamily="34" charset="0"/>
              </a:defRPr>
            </a:lvl1pPr>
          </a:lstStyle>
          <a:p>
            <a:fld id="{A50CD39D-89B0-4C68-805A-35C75A7C20C8}" type="datetimeFigureOut">
              <a:rPr lang="en-US" smtClean="0"/>
              <a:pPr/>
              <a:t>5/28/2025</a:t>
            </a:fld>
            <a:endParaRPr lang="en-US" dirty="0"/>
          </a:p>
        </p:txBody>
      </p:sp>
      <p:sp>
        <p:nvSpPr>
          <p:cNvPr id="4" name="Slide Image Placeholder 3"/>
          <p:cNvSpPr>
            <a:spLocks noGrp="1" noRot="1" noChangeAspect="1"/>
          </p:cNvSpPr>
          <p:nvPr>
            <p:ph type="sldImg" idx="2"/>
          </p:nvPr>
        </p:nvSpPr>
        <p:spPr>
          <a:xfrm>
            <a:off x="717550" y="1163638"/>
            <a:ext cx="5591175" cy="3144837"/>
          </a:xfrm>
          <a:prstGeom prst="rect">
            <a:avLst/>
          </a:prstGeom>
          <a:noFill/>
          <a:ln w="12700">
            <a:solidFill>
              <a:prstClr val="black"/>
            </a:solidFill>
          </a:ln>
        </p:spPr>
        <p:txBody>
          <a:bodyPr vert="horz" lIns="93353" tIns="46677" rIns="93353" bIns="46677" rtlCol="0" anchor="ctr"/>
          <a:lstStyle/>
          <a:p>
            <a:endParaRPr lang="en-US" dirty="0"/>
          </a:p>
        </p:txBody>
      </p:sp>
      <p:sp>
        <p:nvSpPr>
          <p:cNvPr id="5" name="Notes Placeholder 4"/>
          <p:cNvSpPr>
            <a:spLocks noGrp="1"/>
          </p:cNvSpPr>
          <p:nvPr>
            <p:ph type="body" sz="quarter" idx="3"/>
          </p:nvPr>
        </p:nvSpPr>
        <p:spPr>
          <a:xfrm>
            <a:off x="702629" y="4481533"/>
            <a:ext cx="5621020" cy="3666709"/>
          </a:xfrm>
          <a:prstGeom prst="rect">
            <a:avLst/>
          </a:prstGeom>
        </p:spPr>
        <p:txBody>
          <a:bodyPr vert="horz" lIns="93353" tIns="46677" rIns="93353" bIns="4667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5046"/>
            <a:ext cx="3044719" cy="467231"/>
          </a:xfrm>
          <a:prstGeom prst="rect">
            <a:avLst/>
          </a:prstGeom>
        </p:spPr>
        <p:txBody>
          <a:bodyPr vert="horz" lIns="93353" tIns="46677" rIns="93353" bIns="46677"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9931" y="8845046"/>
            <a:ext cx="3044719" cy="467231"/>
          </a:xfrm>
          <a:prstGeom prst="rect">
            <a:avLst/>
          </a:prstGeom>
        </p:spPr>
        <p:txBody>
          <a:bodyPr vert="horz" lIns="93353" tIns="46677" rIns="93353" bIns="46677"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95488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66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922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0345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3349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3911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73721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4488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19192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7199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Tree>
    <p:extLst>
      <p:ext uri="{BB962C8B-B14F-4D97-AF65-F5344CB8AC3E}">
        <p14:creationId xmlns:p14="http://schemas.microsoft.com/office/powerpoint/2010/main" val="11094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2522778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4974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6702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8768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3851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7421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37358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4540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90202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endParaRPr lang="en-US" dirty="0"/>
          </a:p>
        </p:txBody>
      </p:sp>
    </p:spTree>
    <p:extLst>
      <p:ext uri="{BB962C8B-B14F-4D97-AF65-F5344CB8AC3E}">
        <p14:creationId xmlns:p14="http://schemas.microsoft.com/office/powerpoint/2010/main" val="579659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988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8848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07235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2003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0615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1010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4136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3419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511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8000" cy="3144837"/>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424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n>
                <a:noFill/>
              </a:ln>
            </a:endParaRPr>
          </a:p>
        </p:txBody>
      </p:sp>
      <p:sp>
        <p:nvSpPr>
          <p:cNvPr id="12" name="Text Placeholder 10"/>
          <p:cNvSpPr>
            <a:spLocks noGrp="1"/>
          </p:cNvSpPr>
          <p:nvPr>
            <p:ph type="body" sz="quarter" idx="14" hasCustomPrompt="1"/>
          </p:nvPr>
        </p:nvSpPr>
        <p:spPr>
          <a:xfrm>
            <a:off x="2802470" y="5644884"/>
            <a:ext cx="6587067" cy="903062"/>
          </a:xfrm>
        </p:spPr>
        <p:txBody>
          <a:bodyPr>
            <a:normAutofit/>
          </a:bodyPr>
          <a:lstStyle>
            <a:lvl1pPr marL="0" indent="0" algn="ctr">
              <a:spcBef>
                <a:spcPts val="0"/>
              </a:spcBef>
              <a:spcAft>
                <a:spcPts val="1001"/>
              </a:spcAft>
              <a:buNone/>
              <a:defRPr sz="1801" baseline="0"/>
            </a:lvl1pPr>
          </a:lstStyle>
          <a:p>
            <a:r>
              <a:rPr lang="en-US" sz="1801" dirty="0" err="1"/>
              <a:t>Firstname</a:t>
            </a:r>
            <a:r>
              <a:rPr lang="en-US" sz="1801" dirty="0"/>
              <a:t> </a:t>
            </a:r>
            <a:r>
              <a:rPr lang="en-US" sz="1801" dirty="0" err="1"/>
              <a:t>Lastname</a:t>
            </a:r>
            <a:r>
              <a:rPr lang="en-US" sz="1801" dirty="0"/>
              <a:t> | Job Title</a:t>
            </a:r>
          </a:p>
          <a:p>
            <a:r>
              <a:rPr lang="en-US" sz="1801" dirty="0"/>
              <a:t>Date</a:t>
            </a:r>
            <a:endParaRPr lang="en-US" dirty="0"/>
          </a:p>
        </p:txBody>
      </p:sp>
      <p:sp>
        <p:nvSpPr>
          <p:cNvPr id="18" name="Date Placeholder 17"/>
          <p:cNvSpPr>
            <a:spLocks noGrp="1"/>
          </p:cNvSpPr>
          <p:nvPr>
            <p:ph type="dt" sz="half" idx="15"/>
          </p:nvPr>
        </p:nvSpPr>
        <p:spPr/>
        <p:txBody>
          <a:bodyPr/>
          <a:lstStyle/>
          <a:p>
            <a:r>
              <a:rPr lang="en-US"/>
              <a:t>5/29/2025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2" y="2609242"/>
            <a:ext cx="5683625" cy="2858714"/>
          </a:xfrm>
          <a:solidFill>
            <a:schemeClr val="tx1">
              <a:alpha val="88000"/>
            </a:schemeClr>
          </a:solidFill>
        </p:spPr>
        <p:txBody>
          <a:bodyPr rIns="274320" anchor="ctr"/>
          <a:lstStyle>
            <a:lvl1pPr marL="685797" indent="-228600">
              <a:lnSpc>
                <a:spcPct val="100000"/>
              </a:lnSpc>
              <a:spcBef>
                <a:spcPts val="0"/>
              </a:spcBef>
              <a:buClr>
                <a:schemeClr val="accent2"/>
              </a:buClr>
              <a:defRPr sz="2500">
                <a:solidFill>
                  <a:schemeClr val="bg1"/>
                </a:solidFill>
              </a:defRPr>
            </a:lvl1pPr>
            <a:lvl2pPr marL="1142995" indent="-228600">
              <a:lnSpc>
                <a:spcPct val="100000"/>
              </a:lnSpc>
              <a:buClr>
                <a:schemeClr val="accent2"/>
              </a:buClr>
              <a:defRPr sz="2100">
                <a:solidFill>
                  <a:schemeClr val="bg1"/>
                </a:solidFill>
              </a:defRPr>
            </a:lvl2pPr>
            <a:lvl3pPr marL="1600193" indent="-228600">
              <a:lnSpc>
                <a:spcPct val="100000"/>
              </a:lnSpc>
              <a:buClr>
                <a:schemeClr val="accent2"/>
              </a:buClr>
              <a:defRPr sz="1700">
                <a:solidFill>
                  <a:schemeClr val="bg1"/>
                </a:solidFill>
              </a:defRPr>
            </a:lvl3pPr>
            <a:lvl4pPr marL="2057391" indent="-228600">
              <a:lnSpc>
                <a:spcPct val="100000"/>
              </a:lnSpc>
              <a:buClr>
                <a:schemeClr val="accent2"/>
              </a:buClr>
              <a:defRPr sz="1700">
                <a:solidFill>
                  <a:schemeClr val="bg1"/>
                </a:solidFill>
              </a:defRPr>
            </a:lvl4pPr>
            <a:lvl5pPr marL="2514588"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5/29/2025</a:t>
            </a:r>
            <a:endParaRPr lang="en-US" dirty="0"/>
          </a:p>
        </p:txBody>
      </p:sp>
      <p:sp>
        <p:nvSpPr>
          <p:cNvPr id="13"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n>
                <a:noFill/>
              </a:ln>
            </a:endParaRPr>
          </a:p>
        </p:txBody>
      </p:sp>
      <p:sp>
        <p:nvSpPr>
          <p:cNvPr id="12" name="Text Placeholder 10"/>
          <p:cNvSpPr>
            <a:spLocks noGrp="1"/>
          </p:cNvSpPr>
          <p:nvPr>
            <p:ph type="body" sz="quarter" idx="14" hasCustomPrompt="1"/>
          </p:nvPr>
        </p:nvSpPr>
        <p:spPr>
          <a:xfrm>
            <a:off x="2802470" y="5644884"/>
            <a:ext cx="6587067" cy="903062"/>
          </a:xfrm>
        </p:spPr>
        <p:txBody>
          <a:bodyPr>
            <a:normAutofit/>
          </a:bodyPr>
          <a:lstStyle>
            <a:lvl1pPr marL="0" indent="0" algn="ctr">
              <a:spcBef>
                <a:spcPts val="0"/>
              </a:spcBef>
              <a:spcAft>
                <a:spcPts val="1001"/>
              </a:spcAft>
              <a:buNone/>
              <a:defRPr sz="1801" baseline="0"/>
            </a:lvl1pPr>
          </a:lstStyle>
          <a:p>
            <a:r>
              <a:rPr lang="en-US" sz="1801" dirty="0" err="1"/>
              <a:t>Firstname</a:t>
            </a:r>
            <a:r>
              <a:rPr lang="en-US" sz="1801" dirty="0"/>
              <a:t> </a:t>
            </a:r>
            <a:r>
              <a:rPr lang="en-US" sz="1801" dirty="0" err="1"/>
              <a:t>Lastname</a:t>
            </a:r>
            <a:r>
              <a:rPr lang="en-US" sz="1801" dirty="0"/>
              <a:t> | Job Title</a:t>
            </a:r>
          </a:p>
          <a:p>
            <a:r>
              <a:rPr lang="en-US" sz="1801" dirty="0"/>
              <a:t>Date</a:t>
            </a:r>
            <a:endParaRPr lang="en-US" dirty="0"/>
          </a:p>
        </p:txBody>
      </p:sp>
      <p:sp>
        <p:nvSpPr>
          <p:cNvPr id="18" name="Date Placeholder 17"/>
          <p:cNvSpPr>
            <a:spLocks noGrp="1"/>
          </p:cNvSpPr>
          <p:nvPr>
            <p:ph type="dt" sz="half" idx="15"/>
          </p:nvPr>
        </p:nvSpPr>
        <p:spPr/>
        <p:txBody>
          <a:bodyPr/>
          <a:lstStyle/>
          <a:p>
            <a:r>
              <a:rPr lang="en-US"/>
              <a:t>5/29/2025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9" y="1746256"/>
            <a:ext cx="5447245" cy="838875"/>
          </a:xfrm>
          <a:prstGeom prst="rect">
            <a:avLst/>
          </a:prstGeom>
        </p:spPr>
      </p:pic>
    </p:spTree>
    <p:extLst>
      <p:ext uri="{BB962C8B-B14F-4D97-AF65-F5344CB8AC3E}">
        <p14:creationId xmlns:p14="http://schemas.microsoft.com/office/powerpoint/2010/main" val="40198259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20"/>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n>
                <a:noFill/>
              </a:ln>
            </a:endParaRPr>
          </a:p>
        </p:txBody>
      </p:sp>
      <p:sp>
        <p:nvSpPr>
          <p:cNvPr id="12" name="Text Placeholder 10"/>
          <p:cNvSpPr>
            <a:spLocks noGrp="1"/>
          </p:cNvSpPr>
          <p:nvPr>
            <p:ph type="body" sz="quarter" idx="14" hasCustomPrompt="1"/>
          </p:nvPr>
        </p:nvSpPr>
        <p:spPr>
          <a:xfrm>
            <a:off x="2802470" y="5041204"/>
            <a:ext cx="6587067" cy="1097128"/>
          </a:xfrm>
        </p:spPr>
        <p:txBody>
          <a:bodyPr>
            <a:normAutofit/>
          </a:bodyPr>
          <a:lstStyle>
            <a:lvl1pPr marL="0" indent="0" algn="ctr">
              <a:spcBef>
                <a:spcPts val="0"/>
              </a:spcBef>
              <a:buNone/>
              <a:defRPr sz="1801" baseline="0"/>
            </a:lvl1pPr>
          </a:lstStyle>
          <a:p>
            <a:r>
              <a:rPr lang="en-US" sz="1801" dirty="0" err="1"/>
              <a:t>Firstname</a:t>
            </a:r>
            <a:r>
              <a:rPr lang="en-US" sz="1801" dirty="0"/>
              <a:t> </a:t>
            </a:r>
            <a:r>
              <a:rPr lang="en-US" sz="1801" dirty="0" err="1"/>
              <a:t>Lastname</a:t>
            </a:r>
            <a:r>
              <a:rPr lang="en-US" sz="1801" dirty="0"/>
              <a:t> | Job Title</a:t>
            </a:r>
          </a:p>
          <a:p>
            <a:r>
              <a:rPr lang="en-US" sz="1801" dirty="0"/>
              <a:t>Date</a:t>
            </a:r>
            <a:endParaRPr lang="en-US" dirty="0"/>
          </a:p>
        </p:txBody>
      </p:sp>
      <p:sp>
        <p:nvSpPr>
          <p:cNvPr id="9" name="Footer Placeholder 4"/>
          <p:cNvSpPr>
            <a:spLocks noGrp="1"/>
          </p:cNvSpPr>
          <p:nvPr>
            <p:ph type="ftr" sz="quarter" idx="3"/>
          </p:nvPr>
        </p:nvSpPr>
        <p:spPr>
          <a:xfrm>
            <a:off x="6253563" y="6138334"/>
            <a:ext cx="5587645" cy="365125"/>
          </a:xfrm>
          <a:prstGeom prst="rect">
            <a:avLst/>
          </a:prstGeom>
        </p:spPr>
        <p:txBody>
          <a:bodyPr anchor="b"/>
          <a:lstStyle>
            <a:lvl1pPr algn="r">
              <a:defRPr sz="1200">
                <a:solidFill>
                  <a:schemeClr val="tx2"/>
                </a:solidFill>
              </a:defRPr>
            </a:lvl1pPr>
          </a:lstStyle>
          <a:p>
            <a:r>
              <a:rPr lang="en-US"/>
              <a:t>mn.gov/irrrb/</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22150285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3" y="1335090"/>
            <a:ext cx="10515600" cy="4841875"/>
          </a:xfrm>
        </p:spPr>
        <p:txBody>
          <a:bodyPr/>
          <a:lstStyle/>
          <a:p>
            <a:endParaRPr lang="en-US"/>
          </a:p>
        </p:txBody>
      </p:sp>
      <p:sp>
        <p:nvSpPr>
          <p:cNvPr id="4" name="Date Placeholder 3"/>
          <p:cNvSpPr>
            <a:spLocks noGrp="1"/>
          </p:cNvSpPr>
          <p:nvPr>
            <p:ph type="dt" sz="half" idx="10"/>
          </p:nvPr>
        </p:nvSpPr>
        <p:spPr/>
        <p:txBody>
          <a:bodyPr/>
          <a:lstStyle/>
          <a:p>
            <a:r>
              <a:rPr lang="en-US"/>
              <a:t>5/29/2025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9309281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n>
                <a:noFill/>
              </a:ln>
            </a:endParaRPr>
          </a:p>
        </p:txBody>
      </p:sp>
      <p:sp>
        <p:nvSpPr>
          <p:cNvPr id="12" name="Text Placeholder 10"/>
          <p:cNvSpPr>
            <a:spLocks noGrp="1"/>
          </p:cNvSpPr>
          <p:nvPr>
            <p:ph type="body" sz="quarter" idx="14" hasCustomPrompt="1"/>
          </p:nvPr>
        </p:nvSpPr>
        <p:spPr>
          <a:xfrm>
            <a:off x="2802470" y="5644884"/>
            <a:ext cx="6587067" cy="440970"/>
          </a:xfrm>
        </p:spPr>
        <p:txBody>
          <a:bodyPr>
            <a:normAutofit/>
          </a:bodyPr>
          <a:lstStyle>
            <a:lvl1pPr marL="0" indent="0" algn="ctr">
              <a:buNone/>
              <a:defRPr sz="1801" baseline="0"/>
            </a:lvl1pPr>
          </a:lstStyle>
          <a:p>
            <a:r>
              <a:rPr lang="en-US" sz="1801" dirty="0" err="1"/>
              <a:t>Firstname</a:t>
            </a:r>
            <a:r>
              <a:rPr lang="en-US" sz="1801" dirty="0"/>
              <a:t> </a:t>
            </a:r>
            <a:r>
              <a:rPr lang="en-US" sz="1801" dirty="0" err="1"/>
              <a:t>Lastname</a:t>
            </a:r>
            <a:r>
              <a:rPr lang="en-US" sz="1801"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r>
              <a:rPr lang="en-US"/>
              <a:t>5/29/2025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4" y="675342"/>
            <a:ext cx="2968836" cy="457200"/>
          </a:xfrm>
          <a:prstGeom prst="rect">
            <a:avLst/>
          </a:prstGeom>
        </p:spPr>
      </p:pic>
    </p:spTree>
    <p:extLst>
      <p:ext uri="{BB962C8B-B14F-4D97-AF65-F5344CB8AC3E}">
        <p14:creationId xmlns:p14="http://schemas.microsoft.com/office/powerpoint/2010/main" val="31135924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5/29/2025</a:t>
            </a:r>
            <a:endParaRPr lang="en-US" dirty="0"/>
          </a:p>
        </p:txBody>
      </p:sp>
      <p:sp>
        <p:nvSpPr>
          <p:cNvPr id="1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2770776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1" y="1594625"/>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1594625"/>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5/29/2025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accent2"/>
              </a:solidFill>
            </a:endParaRPr>
          </a:p>
        </p:txBody>
      </p:sp>
    </p:spTree>
    <p:extLst>
      <p:ext uri="{BB962C8B-B14F-4D97-AF65-F5344CB8AC3E}">
        <p14:creationId xmlns:p14="http://schemas.microsoft.com/office/powerpoint/2010/main" val="41781307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3" y="1335281"/>
            <a:ext cx="10515600" cy="4841682"/>
          </a:xfrm>
          <a:solidFill>
            <a:schemeClr val="bg1"/>
          </a:solidFill>
        </p:spPr>
        <p:txBody>
          <a:bodyPr lIns="228600" tIns="548640" rIns="274320"/>
          <a:lstStyle>
            <a:lvl1pPr marL="342898" indent="-342898">
              <a:lnSpc>
                <a:spcPct val="100000"/>
              </a:lnSpc>
              <a:spcAft>
                <a:spcPts val="1001"/>
              </a:spcAft>
              <a:buClr>
                <a:schemeClr val="accent1"/>
              </a:buClr>
              <a:buFont typeface="Arial" panose="020B0604020202020204" pitchFamily="34" charset="0"/>
              <a:buChar char="•"/>
              <a:defRPr sz="2500"/>
            </a:lvl1pPr>
            <a:lvl2pPr marL="800096" indent="-342898">
              <a:lnSpc>
                <a:spcPct val="100000"/>
              </a:lnSpc>
              <a:spcAft>
                <a:spcPts val="1001"/>
              </a:spcAft>
              <a:buClr>
                <a:schemeClr val="accent1"/>
              </a:buClr>
              <a:buFont typeface="Arial" panose="020B0604020202020204" pitchFamily="34" charset="0"/>
              <a:buChar char="•"/>
              <a:defRPr sz="2100"/>
            </a:lvl2pPr>
            <a:lvl3pPr marL="1200144" indent="-285749">
              <a:lnSpc>
                <a:spcPct val="100000"/>
              </a:lnSpc>
              <a:spcAft>
                <a:spcPts val="1001"/>
              </a:spcAft>
              <a:buClr>
                <a:schemeClr val="accent1"/>
              </a:buClr>
              <a:buFont typeface="Arial" panose="020B0604020202020204" pitchFamily="34" charset="0"/>
              <a:buChar char="•"/>
              <a:defRPr sz="1700"/>
            </a:lvl3pPr>
            <a:lvl4pPr marL="1657340" indent="-285749">
              <a:lnSpc>
                <a:spcPct val="100000"/>
              </a:lnSpc>
              <a:spcAft>
                <a:spcPts val="1001"/>
              </a:spcAft>
              <a:buClr>
                <a:schemeClr val="accent1"/>
              </a:buClr>
              <a:buFont typeface="Arial" panose="020B0604020202020204" pitchFamily="34" charset="0"/>
              <a:buChar char="•"/>
              <a:defRPr sz="1700"/>
            </a:lvl4pPr>
            <a:lvl5pPr marL="2114539" indent="-285749">
              <a:lnSpc>
                <a:spcPct val="100000"/>
              </a:lnSpc>
              <a:spcAft>
                <a:spcPts val="1001"/>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5/29/2025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4289769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1" y="1594625"/>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1594625"/>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5/29/2025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4644404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2" y="2609242"/>
            <a:ext cx="5683625" cy="2858714"/>
          </a:xfrm>
          <a:solidFill>
            <a:schemeClr val="tx1">
              <a:alpha val="88000"/>
            </a:schemeClr>
          </a:solidFill>
        </p:spPr>
        <p:txBody>
          <a:bodyPr rIns="274320" anchor="ctr"/>
          <a:lstStyle>
            <a:lvl1pPr marL="685797" indent="-228600">
              <a:lnSpc>
                <a:spcPct val="100000"/>
              </a:lnSpc>
              <a:spcBef>
                <a:spcPts val="0"/>
              </a:spcBef>
              <a:buClr>
                <a:schemeClr val="accent2"/>
              </a:buClr>
              <a:defRPr sz="2500">
                <a:solidFill>
                  <a:schemeClr val="bg1"/>
                </a:solidFill>
              </a:defRPr>
            </a:lvl1pPr>
            <a:lvl2pPr marL="1142995" indent="-228600">
              <a:lnSpc>
                <a:spcPct val="100000"/>
              </a:lnSpc>
              <a:buClr>
                <a:schemeClr val="accent2"/>
              </a:buClr>
              <a:defRPr sz="2100">
                <a:solidFill>
                  <a:schemeClr val="bg1"/>
                </a:solidFill>
              </a:defRPr>
            </a:lvl2pPr>
            <a:lvl3pPr marL="1600193" indent="-228600">
              <a:lnSpc>
                <a:spcPct val="100000"/>
              </a:lnSpc>
              <a:buClr>
                <a:schemeClr val="accent2"/>
              </a:buClr>
              <a:defRPr sz="1700">
                <a:solidFill>
                  <a:schemeClr val="bg1"/>
                </a:solidFill>
              </a:defRPr>
            </a:lvl3pPr>
            <a:lvl4pPr marL="2057391" indent="-228600">
              <a:lnSpc>
                <a:spcPct val="100000"/>
              </a:lnSpc>
              <a:buClr>
                <a:schemeClr val="accent2"/>
              </a:buClr>
              <a:defRPr sz="1700">
                <a:solidFill>
                  <a:schemeClr val="bg1"/>
                </a:solidFill>
              </a:defRPr>
            </a:lvl4pPr>
            <a:lvl5pPr marL="2514588"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5/29/2025</a:t>
            </a:r>
            <a:endParaRPr lang="en-US" dirty="0"/>
          </a:p>
        </p:txBody>
      </p:sp>
      <p:sp>
        <p:nvSpPr>
          <p:cNvPr id="13"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385587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2" y="2609242"/>
            <a:ext cx="5683625" cy="2858714"/>
          </a:xfrm>
          <a:solidFill>
            <a:schemeClr val="tx1">
              <a:alpha val="88000"/>
            </a:schemeClr>
          </a:solidFill>
        </p:spPr>
        <p:txBody>
          <a:bodyPr rIns="274320" anchor="ctr"/>
          <a:lstStyle>
            <a:lvl1pPr marL="685797" indent="-228600">
              <a:lnSpc>
                <a:spcPct val="100000"/>
              </a:lnSpc>
              <a:spcBef>
                <a:spcPts val="0"/>
              </a:spcBef>
              <a:buClr>
                <a:schemeClr val="accent2"/>
              </a:buClr>
              <a:defRPr>
                <a:solidFill>
                  <a:schemeClr val="bg1"/>
                </a:solidFill>
              </a:defRPr>
            </a:lvl1pPr>
            <a:lvl2pPr marL="1142995" indent="-228600">
              <a:lnSpc>
                <a:spcPct val="100000"/>
              </a:lnSpc>
              <a:buClr>
                <a:schemeClr val="accent2"/>
              </a:buClr>
              <a:defRPr>
                <a:solidFill>
                  <a:schemeClr val="bg1"/>
                </a:solidFill>
              </a:defRPr>
            </a:lvl2pPr>
            <a:lvl3pPr marL="1600193" indent="-228600">
              <a:lnSpc>
                <a:spcPct val="100000"/>
              </a:lnSpc>
              <a:buClr>
                <a:schemeClr val="accent2"/>
              </a:buClr>
              <a:defRPr>
                <a:solidFill>
                  <a:schemeClr val="bg1"/>
                </a:solidFill>
              </a:defRPr>
            </a:lvl3pPr>
            <a:lvl4pPr marL="2057391" indent="-228600">
              <a:lnSpc>
                <a:spcPct val="100000"/>
              </a:lnSpc>
              <a:buClr>
                <a:schemeClr val="accent2"/>
              </a:buClr>
              <a:defRPr>
                <a:solidFill>
                  <a:schemeClr val="bg1"/>
                </a:solidFill>
              </a:defRPr>
            </a:lvl4pPr>
            <a:lvl5pPr marL="2514588"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5/29/2025</a:t>
            </a:r>
            <a:endParaRPr lang="en-US" dirty="0"/>
          </a:p>
        </p:txBody>
      </p:sp>
      <p:sp>
        <p:nvSpPr>
          <p:cNvPr id="12"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37357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2" y="2609242"/>
            <a:ext cx="5683625" cy="2858714"/>
          </a:xfrm>
          <a:solidFill>
            <a:schemeClr val="tx1">
              <a:alpha val="88000"/>
            </a:schemeClr>
          </a:solidFill>
        </p:spPr>
        <p:txBody>
          <a:bodyPr rIns="274320" anchor="ctr"/>
          <a:lstStyle>
            <a:lvl1pPr marL="685797" indent="-228600">
              <a:lnSpc>
                <a:spcPct val="100000"/>
              </a:lnSpc>
              <a:spcBef>
                <a:spcPts val="0"/>
              </a:spcBef>
              <a:buClr>
                <a:schemeClr val="accent2"/>
              </a:buClr>
              <a:defRPr>
                <a:solidFill>
                  <a:schemeClr val="bg1"/>
                </a:solidFill>
              </a:defRPr>
            </a:lvl1pPr>
            <a:lvl2pPr marL="1142995" indent="-228600">
              <a:lnSpc>
                <a:spcPct val="100000"/>
              </a:lnSpc>
              <a:buClr>
                <a:schemeClr val="accent2"/>
              </a:buClr>
              <a:defRPr>
                <a:solidFill>
                  <a:schemeClr val="bg1"/>
                </a:solidFill>
              </a:defRPr>
            </a:lvl2pPr>
            <a:lvl3pPr marL="1600193" indent="-228600">
              <a:lnSpc>
                <a:spcPct val="100000"/>
              </a:lnSpc>
              <a:buClr>
                <a:schemeClr val="accent2"/>
              </a:buClr>
              <a:defRPr>
                <a:solidFill>
                  <a:schemeClr val="bg1"/>
                </a:solidFill>
              </a:defRPr>
            </a:lvl3pPr>
            <a:lvl4pPr marL="2057391" indent="-228600">
              <a:lnSpc>
                <a:spcPct val="100000"/>
              </a:lnSpc>
              <a:buClr>
                <a:schemeClr val="accent2"/>
              </a:buClr>
              <a:defRPr>
                <a:solidFill>
                  <a:schemeClr val="bg1"/>
                </a:solidFill>
              </a:defRPr>
            </a:lvl4pPr>
            <a:lvl5pPr marL="2514588"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5/29/2025</a:t>
            </a:r>
            <a:endParaRPr lang="en-US" dirty="0"/>
          </a:p>
        </p:txBody>
      </p:sp>
      <p:sp>
        <p:nvSpPr>
          <p:cNvPr id="12"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3"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1" y="6356352"/>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180098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3"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2554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3"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343789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3"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1" y="6356352"/>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5/29/2025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4"/>
          </p:nvPr>
        </p:nvSpPr>
        <p:spPr>
          <a:xfrm>
            <a:off x="9891135" y="6356352"/>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962660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3" y="1366346"/>
            <a:ext cx="6234954"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7" y="1364826"/>
            <a:ext cx="4538435"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68964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3" y="1366346"/>
            <a:ext cx="6234954"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7" y="1364826"/>
            <a:ext cx="4538435"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86640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3" y="1366346"/>
            <a:ext cx="6234954"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7" y="1364826"/>
            <a:ext cx="4538435"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1" y="6356352"/>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5/29/2025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4"/>
          </p:nvPr>
        </p:nvSpPr>
        <p:spPr>
          <a:xfrm>
            <a:off x="9891135" y="6356352"/>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925201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Picture Placeholder 2"/>
          <p:cNvSpPr>
            <a:spLocks noGrp="1"/>
          </p:cNvSpPr>
          <p:nvPr>
            <p:ph type="pic" sz="quarter" idx="13" hasCustomPrompt="1"/>
          </p:nvPr>
        </p:nvSpPr>
        <p:spPr>
          <a:xfrm>
            <a:off x="806334"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7" name="Text Placeholder 3"/>
          <p:cNvSpPr>
            <a:spLocks noGrp="1"/>
          </p:cNvSpPr>
          <p:nvPr>
            <p:ph type="body" sz="quarter" idx="15" hasCustomPrompt="1"/>
          </p:nvPr>
        </p:nvSpPr>
        <p:spPr>
          <a:xfrm>
            <a:off x="581721" y="4345147"/>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7" y="1967574"/>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1" name="Text Placeholder 3"/>
          <p:cNvSpPr>
            <a:spLocks noGrp="1"/>
          </p:cNvSpPr>
          <p:nvPr>
            <p:ph type="body" sz="quarter" idx="17" hasCustomPrompt="1"/>
          </p:nvPr>
        </p:nvSpPr>
        <p:spPr>
          <a:xfrm>
            <a:off x="3421567" y="4345147"/>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1" y="1967574"/>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3" name="Text Placeholder 3"/>
          <p:cNvSpPr>
            <a:spLocks noGrp="1"/>
          </p:cNvSpPr>
          <p:nvPr>
            <p:ph type="body" sz="quarter" idx="19" hasCustomPrompt="1"/>
          </p:nvPr>
        </p:nvSpPr>
        <p:spPr>
          <a:xfrm>
            <a:off x="6261409" y="4345147"/>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5" y="1967574"/>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5" name="Text Placeholder 3"/>
          <p:cNvSpPr>
            <a:spLocks noGrp="1"/>
          </p:cNvSpPr>
          <p:nvPr>
            <p:ph type="body" sz="quarter" idx="21" hasCustomPrompt="1"/>
          </p:nvPr>
        </p:nvSpPr>
        <p:spPr>
          <a:xfrm>
            <a:off x="9101253" y="4341161"/>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r>
              <a:rPr lang="en-US"/>
              <a:t>5/29/2025</a:t>
            </a:r>
            <a:endParaRPr lang="en-US" dirty="0"/>
          </a:p>
        </p:txBody>
      </p:sp>
      <p:sp>
        <p:nvSpPr>
          <p:cNvPr id="1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5372985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Picture Placeholder 2"/>
          <p:cNvSpPr>
            <a:spLocks noGrp="1"/>
          </p:cNvSpPr>
          <p:nvPr>
            <p:ph type="pic" sz="quarter" idx="13" hasCustomPrompt="1"/>
          </p:nvPr>
        </p:nvSpPr>
        <p:spPr>
          <a:xfrm>
            <a:off x="1572816"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7" name="Text Placeholder 3"/>
          <p:cNvSpPr>
            <a:spLocks noGrp="1"/>
          </p:cNvSpPr>
          <p:nvPr>
            <p:ph type="body" sz="quarter" idx="15" hasCustomPrompt="1"/>
          </p:nvPr>
        </p:nvSpPr>
        <p:spPr>
          <a:xfrm>
            <a:off x="1469228" y="4564988"/>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2" y="1964393"/>
            <a:ext cx="2317865" cy="2317864"/>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1" name="Text Placeholder 3"/>
          <p:cNvSpPr>
            <a:spLocks noGrp="1"/>
          </p:cNvSpPr>
          <p:nvPr>
            <p:ph type="body" sz="quarter" idx="17" hasCustomPrompt="1"/>
          </p:nvPr>
        </p:nvSpPr>
        <p:spPr>
          <a:xfrm>
            <a:off x="4712239" y="4564988"/>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2" y="1964393"/>
            <a:ext cx="2317865" cy="2317864"/>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3" name="Text Placeholder 3"/>
          <p:cNvSpPr>
            <a:spLocks noGrp="1"/>
          </p:cNvSpPr>
          <p:nvPr>
            <p:ph type="body" sz="quarter" idx="19" hasCustomPrompt="1"/>
          </p:nvPr>
        </p:nvSpPr>
        <p:spPr>
          <a:xfrm>
            <a:off x="7955247" y="4564988"/>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r>
              <a:rPr lang="en-US"/>
              <a:t>5/29/2025</a:t>
            </a:r>
            <a:endParaRPr lang="en-US" dirty="0"/>
          </a:p>
        </p:txBody>
      </p:sp>
      <p:sp>
        <p:nvSpPr>
          <p:cNvPr id="1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1509161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4" y="1981899"/>
            <a:ext cx="2094842" cy="2094842"/>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7" name="Text Placeholder 3"/>
          <p:cNvSpPr>
            <a:spLocks noGrp="1"/>
          </p:cNvSpPr>
          <p:nvPr>
            <p:ph type="body" sz="quarter" idx="15" hasCustomPrompt="1"/>
          </p:nvPr>
        </p:nvSpPr>
        <p:spPr>
          <a:xfrm>
            <a:off x="581721" y="4345148"/>
            <a:ext cx="2542475" cy="1623853"/>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7" y="1967574"/>
            <a:ext cx="2094842" cy="2094842"/>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1" name="Text Placeholder 3"/>
          <p:cNvSpPr>
            <a:spLocks noGrp="1"/>
          </p:cNvSpPr>
          <p:nvPr>
            <p:ph type="body" sz="quarter" idx="17" hasCustomPrompt="1"/>
          </p:nvPr>
        </p:nvSpPr>
        <p:spPr>
          <a:xfrm>
            <a:off x="3421567" y="4345147"/>
            <a:ext cx="2542475" cy="1623852"/>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1" y="1967574"/>
            <a:ext cx="2094842" cy="2094842"/>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3" name="Text Placeholder 3"/>
          <p:cNvSpPr>
            <a:spLocks noGrp="1"/>
          </p:cNvSpPr>
          <p:nvPr>
            <p:ph type="body" sz="quarter" idx="19" hasCustomPrompt="1"/>
          </p:nvPr>
        </p:nvSpPr>
        <p:spPr>
          <a:xfrm>
            <a:off x="6261409" y="4345147"/>
            <a:ext cx="2542475" cy="1623852"/>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5" y="1967574"/>
            <a:ext cx="2094842" cy="2094842"/>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5" name="Text Placeholder 3"/>
          <p:cNvSpPr>
            <a:spLocks noGrp="1"/>
          </p:cNvSpPr>
          <p:nvPr>
            <p:ph type="body" sz="quarter" idx="21" hasCustomPrompt="1"/>
          </p:nvPr>
        </p:nvSpPr>
        <p:spPr>
          <a:xfrm>
            <a:off x="9101253" y="4341161"/>
            <a:ext cx="2542475" cy="1627838"/>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r>
              <a:rPr lang="en-US"/>
              <a:t>5/29/2025</a:t>
            </a:r>
            <a:endParaRPr lang="en-US" dirty="0"/>
          </a:p>
        </p:txBody>
      </p:sp>
      <p:sp>
        <p:nvSpPr>
          <p:cNvPr id="2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468107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3"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1" y="6356352"/>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9" name="Picture Placeholder 2"/>
          <p:cNvSpPr>
            <a:spLocks noGrp="1"/>
          </p:cNvSpPr>
          <p:nvPr>
            <p:ph type="pic" sz="quarter" idx="13" hasCustomPrompt="1"/>
          </p:nvPr>
        </p:nvSpPr>
        <p:spPr>
          <a:xfrm>
            <a:off x="806334"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4" name="Text Placeholder 3"/>
          <p:cNvSpPr>
            <a:spLocks noGrp="1"/>
          </p:cNvSpPr>
          <p:nvPr>
            <p:ph type="body" sz="quarter" idx="16"/>
          </p:nvPr>
        </p:nvSpPr>
        <p:spPr>
          <a:xfrm>
            <a:off x="2876550" y="1674774"/>
            <a:ext cx="2866329" cy="1858809"/>
          </a:xfrm>
        </p:spPr>
        <p:txBody>
          <a:bodyPr anchor="ctr">
            <a:noAutofit/>
          </a:bodyPr>
          <a:lstStyle>
            <a:lvl1pPr marL="0" indent="0">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4"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4" name="Text Placeholder 3"/>
          <p:cNvSpPr>
            <a:spLocks noGrp="1"/>
          </p:cNvSpPr>
          <p:nvPr>
            <p:ph type="body" sz="quarter" idx="15"/>
          </p:nvPr>
        </p:nvSpPr>
        <p:spPr>
          <a:xfrm>
            <a:off x="2876550" y="3939363"/>
            <a:ext cx="2866329" cy="1858809"/>
          </a:xfrm>
        </p:spPr>
        <p:txBody>
          <a:bodyPr anchor="ctr">
            <a:noAutofit/>
          </a:bodyPr>
          <a:lstStyle>
            <a:lvl1pPr marL="0" indent="0">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8"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6" name="Text Placeholder 3"/>
          <p:cNvSpPr>
            <a:spLocks noGrp="1"/>
          </p:cNvSpPr>
          <p:nvPr>
            <p:ph type="body" sz="quarter" idx="18"/>
          </p:nvPr>
        </p:nvSpPr>
        <p:spPr>
          <a:xfrm>
            <a:off x="8270025" y="1674774"/>
            <a:ext cx="2866329" cy="1858809"/>
          </a:xfrm>
        </p:spPr>
        <p:txBody>
          <a:bodyPr anchor="ctr">
            <a:noAutofit/>
          </a:bodyPr>
          <a:lstStyle>
            <a:lvl1pPr marL="0" indent="0">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8"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8" name="Text Placeholder 3"/>
          <p:cNvSpPr>
            <a:spLocks noGrp="1"/>
          </p:cNvSpPr>
          <p:nvPr>
            <p:ph type="body" sz="quarter" idx="20"/>
          </p:nvPr>
        </p:nvSpPr>
        <p:spPr>
          <a:xfrm>
            <a:off x="8270025" y="3939362"/>
            <a:ext cx="2866329" cy="1858809"/>
          </a:xfrm>
        </p:spPr>
        <p:txBody>
          <a:bodyPr anchor="ctr">
            <a:noAutofit/>
          </a:bodyPr>
          <a:lstStyle>
            <a:lvl1pPr marL="0" indent="0">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3" name="Date Placeholder 2"/>
          <p:cNvSpPr>
            <a:spLocks noGrp="1"/>
          </p:cNvSpPr>
          <p:nvPr>
            <p:ph type="dt" sz="half" idx="10"/>
          </p:nvPr>
        </p:nvSpPr>
        <p:spPr/>
        <p:txBody>
          <a:bodyPr/>
          <a:lstStyle/>
          <a:p>
            <a:r>
              <a:rPr lang="en-US"/>
              <a:t>5/29/2025</a:t>
            </a:r>
            <a:endParaRPr lang="en-US" dirty="0"/>
          </a:p>
        </p:txBody>
      </p:sp>
      <p:sp>
        <p:nvSpPr>
          <p:cNvPr id="2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64941641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4" y="1674773"/>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5" name="Text Placeholder 3"/>
          <p:cNvSpPr>
            <a:spLocks noGrp="1"/>
          </p:cNvSpPr>
          <p:nvPr>
            <p:ph type="body" sz="quarter" idx="16"/>
          </p:nvPr>
        </p:nvSpPr>
        <p:spPr>
          <a:xfrm>
            <a:off x="2876550" y="1674774"/>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4" y="3939363"/>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4" name="Text Placeholder 3"/>
          <p:cNvSpPr>
            <a:spLocks noGrp="1"/>
          </p:cNvSpPr>
          <p:nvPr>
            <p:ph type="body" sz="quarter" idx="15"/>
          </p:nvPr>
        </p:nvSpPr>
        <p:spPr>
          <a:xfrm>
            <a:off x="2876550" y="3939363"/>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8" y="1674773"/>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7" name="Text Placeholder 3"/>
          <p:cNvSpPr>
            <a:spLocks noGrp="1"/>
          </p:cNvSpPr>
          <p:nvPr>
            <p:ph type="body" sz="quarter" idx="18"/>
          </p:nvPr>
        </p:nvSpPr>
        <p:spPr>
          <a:xfrm>
            <a:off x="8270025" y="1674774"/>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8" y="3939363"/>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9" name="Text Placeholder 3"/>
          <p:cNvSpPr>
            <a:spLocks noGrp="1"/>
          </p:cNvSpPr>
          <p:nvPr>
            <p:ph type="body" sz="quarter" idx="20"/>
          </p:nvPr>
        </p:nvSpPr>
        <p:spPr>
          <a:xfrm>
            <a:off x="8270025" y="3939362"/>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5/29/2025</a:t>
            </a:r>
            <a:endParaRPr lang="en-US" dirty="0"/>
          </a:p>
        </p:txBody>
      </p:sp>
      <p:sp>
        <p:nvSpPr>
          <p:cNvPr id="2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2459256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9" name="Picture Placeholder 2"/>
          <p:cNvSpPr>
            <a:spLocks noGrp="1"/>
          </p:cNvSpPr>
          <p:nvPr>
            <p:ph type="pic" sz="quarter" idx="13" hasCustomPrompt="1"/>
          </p:nvPr>
        </p:nvSpPr>
        <p:spPr>
          <a:xfrm>
            <a:off x="806334"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4" name="Text Placeholder 3"/>
          <p:cNvSpPr>
            <a:spLocks noGrp="1"/>
          </p:cNvSpPr>
          <p:nvPr>
            <p:ph type="body" sz="quarter" idx="16"/>
          </p:nvPr>
        </p:nvSpPr>
        <p:spPr>
          <a:xfrm>
            <a:off x="2876550" y="2571732"/>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8"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6" name="Text Placeholder 3"/>
          <p:cNvSpPr>
            <a:spLocks noGrp="1"/>
          </p:cNvSpPr>
          <p:nvPr>
            <p:ph type="body" sz="quarter" idx="18"/>
          </p:nvPr>
        </p:nvSpPr>
        <p:spPr>
          <a:xfrm>
            <a:off x="8270025" y="2571732"/>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3" name="Date Placeholder 2"/>
          <p:cNvSpPr>
            <a:spLocks noGrp="1"/>
          </p:cNvSpPr>
          <p:nvPr>
            <p:ph type="dt" sz="half" idx="10"/>
          </p:nvPr>
        </p:nvSpPr>
        <p:spPr/>
        <p:txBody>
          <a:bodyPr/>
          <a:lstStyle/>
          <a:p>
            <a:r>
              <a:rPr lang="en-US"/>
              <a:t>5/29/2025</a:t>
            </a:r>
            <a:endParaRPr lang="en-US" dirty="0"/>
          </a:p>
        </p:txBody>
      </p:sp>
      <p:sp>
        <p:nvSpPr>
          <p:cNvPr id="2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9801565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4" y="2800330"/>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5" name="Text Placeholder 3"/>
          <p:cNvSpPr>
            <a:spLocks noGrp="1"/>
          </p:cNvSpPr>
          <p:nvPr>
            <p:ph type="body" sz="quarter" idx="16"/>
          </p:nvPr>
        </p:nvSpPr>
        <p:spPr>
          <a:xfrm>
            <a:off x="2876550" y="2800331"/>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8" y="2800330"/>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7" name="Text Placeholder 3"/>
          <p:cNvSpPr>
            <a:spLocks noGrp="1"/>
          </p:cNvSpPr>
          <p:nvPr>
            <p:ph type="body" sz="quarter" idx="18"/>
          </p:nvPr>
        </p:nvSpPr>
        <p:spPr>
          <a:xfrm>
            <a:off x="8270025" y="2800331"/>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5/29/2025</a:t>
            </a:r>
            <a:endParaRPr lang="en-US" dirty="0"/>
          </a:p>
        </p:txBody>
      </p:sp>
      <p:sp>
        <p:nvSpPr>
          <p:cNvPr id="2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3454549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2"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1" y="6356352"/>
            <a:ext cx="1358590" cy="365125"/>
          </a:xfrm>
        </p:spPr>
        <p:txBody>
          <a:bodyPr/>
          <a:lstStyle/>
          <a:p>
            <a:r>
              <a:rPr lang="en-US"/>
              <a:t>5/29/2025</a:t>
            </a:r>
            <a:endParaRPr lang="en-US" dirty="0"/>
          </a:p>
        </p:txBody>
      </p:sp>
      <p:sp>
        <p:nvSpPr>
          <p:cNvPr id="8"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5"/>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0153393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a:t>Click icon to add picture</a:t>
            </a:r>
          </a:p>
        </p:txBody>
      </p:sp>
      <p:sp>
        <p:nvSpPr>
          <p:cNvPr id="9" name="Title 1"/>
          <p:cNvSpPr>
            <a:spLocks noGrp="1"/>
          </p:cNvSpPr>
          <p:nvPr>
            <p:ph type="title" hasCustomPrompt="1"/>
          </p:nvPr>
        </p:nvSpPr>
        <p:spPr>
          <a:xfrm>
            <a:off x="2"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8"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7" name="Slide Number Placeholder 5"/>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8632718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a:t>Click icon to add picture</a:t>
            </a:r>
          </a:p>
        </p:txBody>
      </p:sp>
      <p:sp>
        <p:nvSpPr>
          <p:cNvPr id="9" name="Title 1"/>
          <p:cNvSpPr>
            <a:spLocks noGrp="1"/>
          </p:cNvSpPr>
          <p:nvPr>
            <p:ph type="title" hasCustomPrompt="1"/>
          </p:nvPr>
        </p:nvSpPr>
        <p:spPr>
          <a:xfrm>
            <a:off x="2"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1" y="6356352"/>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0213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3"/>
            <a:ext cx="8128000" cy="2966751"/>
          </a:xfrm>
        </p:spPr>
        <p:txBody>
          <a:bodyPr/>
          <a:lstStyle/>
          <a:p>
            <a:endParaRPr lang="en-US"/>
          </a:p>
        </p:txBody>
      </p:sp>
      <p:sp>
        <p:nvSpPr>
          <p:cNvPr id="8" name="Date Placeholder 4"/>
          <p:cNvSpPr>
            <a:spLocks noGrp="1"/>
          </p:cNvSpPr>
          <p:nvPr>
            <p:ph type="dt" sz="half" idx="11"/>
          </p:nvPr>
        </p:nvSpPr>
        <p:spPr>
          <a:xfrm>
            <a:off x="838201" y="6356352"/>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885060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3"/>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576181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8" y="287066"/>
            <a:ext cx="3521926"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6"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7"/>
            <a:ext cx="9618921"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90"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18714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3"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6"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9"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60" y="3771873"/>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1" y="6356352"/>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8" name="Slide Number Placeholder 5"/>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275565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8" y="287066"/>
            <a:ext cx="3521926"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6" y="3211515"/>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7"/>
            <a:ext cx="9618921"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90"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1" y="6356352"/>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1" name="Slide Number Placeholder 6"/>
          <p:cNvSpPr>
            <a:spLocks noGrp="1"/>
          </p:cNvSpPr>
          <p:nvPr>
            <p:ph type="sldNum" sz="quarter" idx="13"/>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6545987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6" y="1365205"/>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9"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60" y="3771873"/>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1" y="6356352"/>
            <a:ext cx="1358590" cy="365125"/>
          </a:xfrm>
        </p:spPr>
        <p:txBody>
          <a:bodyPr/>
          <a:lstStyle/>
          <a:p>
            <a:r>
              <a:rPr lang="en-US"/>
              <a:t>5/29/2025</a:t>
            </a:r>
            <a:endParaRPr lang="en-US" dirty="0"/>
          </a:p>
        </p:txBody>
      </p:sp>
      <p:sp>
        <p:nvSpPr>
          <p:cNvPr id="1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1" name="Slide Number Placeholder 5"/>
          <p:cNvSpPr>
            <a:spLocks noGrp="1"/>
          </p:cNvSpPr>
          <p:nvPr>
            <p:ph type="sldNum" sz="quarter" idx="13"/>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550220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8" y="287066"/>
            <a:ext cx="3521926"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6"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4" y="434838"/>
            <a:ext cx="6828660"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9" y="691883"/>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204908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8" y="287066"/>
            <a:ext cx="3521926"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7"/>
            <a:ext cx="9618921"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6"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hasCustomPrompt="1"/>
          </p:nvPr>
        </p:nvSpPr>
        <p:spPr>
          <a:xfrm>
            <a:off x="4976790"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7589635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6"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9"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60" y="3771873"/>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8"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006448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9"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Title 1"/>
          <p:cNvSpPr>
            <a:spLocks noGrp="1"/>
          </p:cNvSpPr>
          <p:nvPr>
            <p:ph type="title" hasCustomPrompt="1"/>
          </p:nvPr>
        </p:nvSpPr>
        <p:spPr>
          <a:xfrm>
            <a:off x="1387738" y="1438508"/>
            <a:ext cx="9488245" cy="2219093"/>
          </a:xfrm>
        </p:spPr>
        <p:txBody>
          <a:bodyPr>
            <a:noAutofit/>
          </a:bodyPr>
          <a:lstStyle>
            <a:lvl1pPr algn="ctr">
              <a:tabLst>
                <a:tab pos="3770295" algn="l"/>
              </a:tabLst>
              <a:defRPr sz="5001"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8" y="4126418"/>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9269518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9"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itle 1"/>
          <p:cNvSpPr>
            <a:spLocks noGrp="1"/>
          </p:cNvSpPr>
          <p:nvPr>
            <p:ph type="title" hasCustomPrompt="1"/>
          </p:nvPr>
        </p:nvSpPr>
        <p:spPr>
          <a:xfrm>
            <a:off x="1387738" y="1438508"/>
            <a:ext cx="9488245" cy="2219093"/>
          </a:xfrm>
        </p:spPr>
        <p:txBody>
          <a:bodyPr>
            <a:noAutofit/>
          </a:bodyPr>
          <a:lstStyle>
            <a:lvl1pPr algn="ctr">
              <a:tabLst>
                <a:tab pos="3770295" algn="l"/>
              </a:tabLst>
              <a:defRPr sz="5001"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8" y="4126418"/>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18"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061347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51" algn="l"/>
                <a:tab pos="3770295" algn="l"/>
              </a:tabLst>
              <a:defRPr sz="5501"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4735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9" y="912530"/>
            <a:ext cx="4661388" cy="4661388"/>
          </a:xfrm>
          <a:prstGeom prst="ellipse">
            <a:avLst/>
          </a:prstGeom>
          <a:solidFill>
            <a:srgbClr val="003865">
              <a:alpha val="87843"/>
            </a:srgbClr>
          </a:solidFill>
        </p:spPr>
        <p:txBody>
          <a:bodyPr>
            <a:noAutofit/>
          </a:bodyPr>
          <a:lstStyle>
            <a:lvl1pPr algn="ctr">
              <a:tabLst>
                <a:tab pos="3770295"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80"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312743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3" y="1366346"/>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6" y="1609868"/>
            <a:ext cx="7593051" cy="3638266"/>
          </a:xfrm>
          <a:solidFill>
            <a:schemeClr val="tx1">
              <a:alpha val="88000"/>
            </a:schemeClr>
          </a:solidFill>
        </p:spPr>
        <p:txBody>
          <a:bodyPr>
            <a:noAutofit/>
          </a:bodyPr>
          <a:lstStyle>
            <a:lvl1pPr algn="ctr">
              <a:spcAft>
                <a:spcPts val="1001"/>
              </a:spcAft>
              <a:tabLst>
                <a:tab pos="3770295" algn="l"/>
              </a:tabLst>
              <a:defRPr sz="7001"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2201139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3" y="1389685"/>
            <a:ext cx="10515600" cy="1340989"/>
          </a:xfrm>
        </p:spPr>
        <p:txBody>
          <a:bodyPr>
            <a:noAutofit/>
          </a:bodyPr>
          <a:lstStyle>
            <a:lvl1pPr algn="ctr">
              <a:tabLst>
                <a:tab pos="3770295" algn="l"/>
              </a:tabLst>
              <a:defRPr sz="7001">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3" y="2925700"/>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954602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295" algn="l"/>
              </a:tabLst>
              <a:defRPr sz="7001">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3" y="2925700"/>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698690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3" y="1389685"/>
            <a:ext cx="10515600" cy="1340989"/>
          </a:xfrm>
        </p:spPr>
        <p:txBody>
          <a:bodyPr>
            <a:noAutofit/>
          </a:bodyPr>
          <a:lstStyle>
            <a:lvl1pPr algn="ctr">
              <a:tabLst>
                <a:tab pos="3770295" algn="l"/>
              </a:tabLst>
              <a:defRPr sz="7001">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3" y="2925700"/>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34033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9" y="624470"/>
            <a:ext cx="5198329" cy="5072440"/>
          </a:xfrm>
          <a:prstGeom prst="ellipse">
            <a:avLst/>
          </a:prstGeom>
          <a:solidFill>
            <a:schemeClr val="bg1"/>
          </a:solidFill>
        </p:spPr>
        <p:txBody>
          <a:bodyPr>
            <a:noAutofit/>
          </a:bodyPr>
          <a:lstStyle>
            <a:lvl1pPr algn="ctr">
              <a:tabLst>
                <a:tab pos="3770295"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8" y="0"/>
            <a:ext cx="3986213" cy="5086350"/>
          </a:xfrm>
        </p:spPr>
        <p:txBody>
          <a:bodyPr>
            <a:noAutofit/>
          </a:bodyPr>
          <a:lstStyle>
            <a:lvl1pPr marL="0" indent="0" algn="ctr">
              <a:spcBef>
                <a:spcPts val="0"/>
              </a:spcBef>
              <a:spcAft>
                <a:spcPts val="0"/>
              </a:spcAft>
              <a:buNone/>
              <a:defRPr sz="40001" i="0">
                <a:solidFill>
                  <a:schemeClr val="bg1"/>
                </a:solidFill>
              </a:defRPr>
            </a:lvl1pPr>
            <a:lvl2pPr marL="457198" indent="0">
              <a:buNone/>
              <a:defRPr/>
            </a:lvl2pPr>
            <a:lvl3pPr marL="914395" indent="0">
              <a:buNone/>
              <a:defRPr/>
            </a:lvl3pPr>
            <a:lvl4pPr marL="1371593" indent="0">
              <a:buNone/>
              <a:defRPr/>
            </a:lvl4pPr>
            <a:lvl5pPr marL="1828792"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74865030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9" y="624470"/>
            <a:ext cx="5198329" cy="5072440"/>
          </a:xfrm>
          <a:prstGeom prst="ellipse">
            <a:avLst/>
          </a:prstGeom>
          <a:solidFill>
            <a:schemeClr val="bg1"/>
          </a:solidFill>
        </p:spPr>
        <p:txBody>
          <a:bodyPr>
            <a:noAutofit/>
          </a:bodyPr>
          <a:lstStyle>
            <a:lvl1pPr algn="ctr">
              <a:tabLst>
                <a:tab pos="3770295"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8" y="0"/>
            <a:ext cx="3986213" cy="5086350"/>
          </a:xfrm>
        </p:spPr>
        <p:txBody>
          <a:bodyPr>
            <a:noAutofit/>
          </a:bodyPr>
          <a:lstStyle>
            <a:lvl1pPr marL="0" indent="0" algn="ctr">
              <a:spcBef>
                <a:spcPts val="0"/>
              </a:spcBef>
              <a:spcAft>
                <a:spcPts val="0"/>
              </a:spcAft>
              <a:buNone/>
              <a:defRPr sz="40001" i="0">
                <a:solidFill>
                  <a:schemeClr val="bg1"/>
                </a:solidFill>
              </a:defRPr>
            </a:lvl1pPr>
            <a:lvl2pPr marL="457198" indent="0">
              <a:buNone/>
              <a:defRPr/>
            </a:lvl2pPr>
            <a:lvl3pPr marL="914395" indent="0">
              <a:buNone/>
              <a:defRPr/>
            </a:lvl3pPr>
            <a:lvl4pPr marL="1371593" indent="0">
              <a:buNone/>
              <a:defRPr/>
            </a:lvl4pPr>
            <a:lvl5pPr marL="1828792"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354393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3" y="2212734"/>
            <a:ext cx="10515600" cy="1472163"/>
          </a:xfrm>
        </p:spPr>
        <p:txBody>
          <a:bodyPr>
            <a:noAutofit/>
          </a:bodyPr>
          <a:lstStyle>
            <a:lvl1pPr algn="ctr">
              <a:tabLst>
                <a:tab pos="3770295" algn="l"/>
              </a:tabLst>
              <a:defRPr sz="7001">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3"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404243688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295" algn="l"/>
              </a:tabLst>
              <a:defRPr sz="7001">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3"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mn.gov/irrrb/</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9" name="MN.IT Services Logo" descr="Minnesota Logo with text Agency Logo He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4" y="632310"/>
            <a:ext cx="2968836" cy="457200"/>
          </a:xfrm>
          <a:prstGeom prst="rect">
            <a:avLst/>
          </a:prstGeom>
        </p:spPr>
      </p:pic>
    </p:spTree>
    <p:extLst>
      <p:ext uri="{BB962C8B-B14F-4D97-AF65-F5344CB8AC3E}">
        <p14:creationId xmlns:p14="http://schemas.microsoft.com/office/powerpoint/2010/main" val="3224388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3" y="1366346"/>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1" y="6356352"/>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5/29/2025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4"/>
          </p:nvPr>
        </p:nvSpPr>
        <p:spPr>
          <a:xfrm>
            <a:off x="9891135" y="6356352"/>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3" y="1366346"/>
            <a:ext cx="6234954"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7" y="1364826"/>
            <a:ext cx="4538435"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3" y="1366346"/>
            <a:ext cx="6234954"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7" y="1364826"/>
            <a:ext cx="4538435"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3" y="1366346"/>
            <a:ext cx="6234954"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7" y="1364826"/>
            <a:ext cx="4538435"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1" y="6356352"/>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5/29/2025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4"/>
          </p:nvPr>
        </p:nvSpPr>
        <p:spPr>
          <a:xfrm>
            <a:off x="9891135" y="6356352"/>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Picture Placeholder 2"/>
          <p:cNvSpPr>
            <a:spLocks noGrp="1"/>
          </p:cNvSpPr>
          <p:nvPr>
            <p:ph type="pic" sz="quarter" idx="13" hasCustomPrompt="1"/>
          </p:nvPr>
        </p:nvSpPr>
        <p:spPr>
          <a:xfrm>
            <a:off x="806334"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7" name="Text Placeholder 3"/>
          <p:cNvSpPr>
            <a:spLocks noGrp="1"/>
          </p:cNvSpPr>
          <p:nvPr>
            <p:ph type="body" sz="quarter" idx="15" hasCustomPrompt="1"/>
          </p:nvPr>
        </p:nvSpPr>
        <p:spPr>
          <a:xfrm>
            <a:off x="581721" y="4345147"/>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7" y="1967574"/>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1" name="Text Placeholder 3"/>
          <p:cNvSpPr>
            <a:spLocks noGrp="1"/>
          </p:cNvSpPr>
          <p:nvPr>
            <p:ph type="body" sz="quarter" idx="17" hasCustomPrompt="1"/>
          </p:nvPr>
        </p:nvSpPr>
        <p:spPr>
          <a:xfrm>
            <a:off x="3421567" y="4345147"/>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1" y="1967574"/>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3" name="Text Placeholder 3"/>
          <p:cNvSpPr>
            <a:spLocks noGrp="1"/>
          </p:cNvSpPr>
          <p:nvPr>
            <p:ph type="body" sz="quarter" idx="19" hasCustomPrompt="1"/>
          </p:nvPr>
        </p:nvSpPr>
        <p:spPr>
          <a:xfrm>
            <a:off x="6261409" y="4345147"/>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5" y="1967574"/>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5" name="Text Placeholder 3"/>
          <p:cNvSpPr>
            <a:spLocks noGrp="1"/>
          </p:cNvSpPr>
          <p:nvPr>
            <p:ph type="body" sz="quarter" idx="21" hasCustomPrompt="1"/>
          </p:nvPr>
        </p:nvSpPr>
        <p:spPr>
          <a:xfrm>
            <a:off x="9101253" y="4341161"/>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r>
              <a:rPr lang="en-US"/>
              <a:t>5/29/2025</a:t>
            </a:r>
            <a:endParaRPr lang="en-US" dirty="0"/>
          </a:p>
        </p:txBody>
      </p:sp>
      <p:sp>
        <p:nvSpPr>
          <p:cNvPr id="1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n>
                <a:noFill/>
              </a:ln>
            </a:endParaRPr>
          </a:p>
        </p:txBody>
      </p:sp>
      <p:sp>
        <p:nvSpPr>
          <p:cNvPr id="12" name="Text Placeholder 10"/>
          <p:cNvSpPr>
            <a:spLocks noGrp="1"/>
          </p:cNvSpPr>
          <p:nvPr>
            <p:ph type="body" sz="quarter" idx="14" hasCustomPrompt="1"/>
          </p:nvPr>
        </p:nvSpPr>
        <p:spPr>
          <a:xfrm>
            <a:off x="2802470" y="5644884"/>
            <a:ext cx="6587067" cy="903062"/>
          </a:xfrm>
        </p:spPr>
        <p:txBody>
          <a:bodyPr>
            <a:normAutofit/>
          </a:bodyPr>
          <a:lstStyle>
            <a:lvl1pPr marL="0" indent="0" algn="ctr">
              <a:spcBef>
                <a:spcPts val="0"/>
              </a:spcBef>
              <a:spcAft>
                <a:spcPts val="1001"/>
              </a:spcAft>
              <a:buNone/>
              <a:defRPr sz="1801" baseline="0"/>
            </a:lvl1pPr>
          </a:lstStyle>
          <a:p>
            <a:r>
              <a:rPr lang="en-US" sz="1801" dirty="0" err="1"/>
              <a:t>Firstname</a:t>
            </a:r>
            <a:r>
              <a:rPr lang="en-US" sz="1801" dirty="0"/>
              <a:t> </a:t>
            </a:r>
            <a:r>
              <a:rPr lang="en-US" sz="1801" dirty="0" err="1"/>
              <a:t>Lastname</a:t>
            </a:r>
            <a:r>
              <a:rPr lang="en-US" sz="1801" dirty="0"/>
              <a:t> | Job Title</a:t>
            </a:r>
          </a:p>
          <a:p>
            <a:r>
              <a:rPr lang="en-US" sz="1801" dirty="0"/>
              <a:t>Date</a:t>
            </a:r>
            <a:endParaRPr lang="en-US" dirty="0"/>
          </a:p>
        </p:txBody>
      </p:sp>
      <p:sp>
        <p:nvSpPr>
          <p:cNvPr id="18" name="Date Placeholder 17"/>
          <p:cNvSpPr>
            <a:spLocks noGrp="1"/>
          </p:cNvSpPr>
          <p:nvPr>
            <p:ph type="dt" sz="half" idx="15"/>
          </p:nvPr>
        </p:nvSpPr>
        <p:spPr/>
        <p:txBody>
          <a:bodyPr/>
          <a:lstStyle/>
          <a:p>
            <a:r>
              <a:rPr lang="en-US"/>
              <a:t>5/29/2025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9" y="1746256"/>
            <a:ext cx="5447245" cy="838875"/>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6" name="Picture Placeholder 2"/>
          <p:cNvSpPr>
            <a:spLocks noGrp="1"/>
          </p:cNvSpPr>
          <p:nvPr>
            <p:ph type="pic" sz="quarter" idx="13" hasCustomPrompt="1"/>
          </p:nvPr>
        </p:nvSpPr>
        <p:spPr>
          <a:xfrm>
            <a:off x="1572816"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7" name="Text Placeholder 3"/>
          <p:cNvSpPr>
            <a:spLocks noGrp="1"/>
          </p:cNvSpPr>
          <p:nvPr>
            <p:ph type="body" sz="quarter" idx="15" hasCustomPrompt="1"/>
          </p:nvPr>
        </p:nvSpPr>
        <p:spPr>
          <a:xfrm>
            <a:off x="1469228" y="4564988"/>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2" y="1964393"/>
            <a:ext cx="2317865" cy="2317864"/>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1" name="Text Placeholder 3"/>
          <p:cNvSpPr>
            <a:spLocks noGrp="1"/>
          </p:cNvSpPr>
          <p:nvPr>
            <p:ph type="body" sz="quarter" idx="17" hasCustomPrompt="1"/>
          </p:nvPr>
        </p:nvSpPr>
        <p:spPr>
          <a:xfrm>
            <a:off x="4712239" y="4564988"/>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2" y="1964393"/>
            <a:ext cx="2317865" cy="2317864"/>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13" name="Text Placeholder 3"/>
          <p:cNvSpPr>
            <a:spLocks noGrp="1"/>
          </p:cNvSpPr>
          <p:nvPr>
            <p:ph type="body" sz="quarter" idx="19" hasCustomPrompt="1"/>
          </p:nvPr>
        </p:nvSpPr>
        <p:spPr>
          <a:xfrm>
            <a:off x="7955247" y="4564988"/>
            <a:ext cx="2542475" cy="723900"/>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r>
              <a:rPr lang="en-US"/>
              <a:t>5/29/2025</a:t>
            </a:r>
            <a:endParaRPr lang="en-US" dirty="0"/>
          </a:p>
        </p:txBody>
      </p:sp>
      <p:sp>
        <p:nvSpPr>
          <p:cNvPr id="1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6"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4" y="1981899"/>
            <a:ext cx="2094842" cy="2094842"/>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7" name="Text Placeholder 3"/>
          <p:cNvSpPr>
            <a:spLocks noGrp="1"/>
          </p:cNvSpPr>
          <p:nvPr>
            <p:ph type="body" sz="quarter" idx="15" hasCustomPrompt="1"/>
          </p:nvPr>
        </p:nvSpPr>
        <p:spPr>
          <a:xfrm>
            <a:off x="581721" y="4345148"/>
            <a:ext cx="2542475" cy="1623853"/>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7" y="1967574"/>
            <a:ext cx="2094842" cy="2094842"/>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1" name="Text Placeholder 3"/>
          <p:cNvSpPr>
            <a:spLocks noGrp="1"/>
          </p:cNvSpPr>
          <p:nvPr>
            <p:ph type="body" sz="quarter" idx="17" hasCustomPrompt="1"/>
          </p:nvPr>
        </p:nvSpPr>
        <p:spPr>
          <a:xfrm>
            <a:off x="3421567" y="4345147"/>
            <a:ext cx="2542475" cy="1623852"/>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1" y="1967574"/>
            <a:ext cx="2094842" cy="2094842"/>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3" name="Text Placeholder 3"/>
          <p:cNvSpPr>
            <a:spLocks noGrp="1"/>
          </p:cNvSpPr>
          <p:nvPr>
            <p:ph type="body" sz="quarter" idx="19" hasCustomPrompt="1"/>
          </p:nvPr>
        </p:nvSpPr>
        <p:spPr>
          <a:xfrm>
            <a:off x="6261409" y="4345147"/>
            <a:ext cx="2542475" cy="1623852"/>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5" y="1967574"/>
            <a:ext cx="2094842" cy="2094842"/>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5" name="Text Placeholder 3"/>
          <p:cNvSpPr>
            <a:spLocks noGrp="1"/>
          </p:cNvSpPr>
          <p:nvPr>
            <p:ph type="body" sz="quarter" idx="21" hasCustomPrompt="1"/>
          </p:nvPr>
        </p:nvSpPr>
        <p:spPr>
          <a:xfrm>
            <a:off x="9101253" y="4341161"/>
            <a:ext cx="2542475" cy="1627838"/>
          </a:xfrm>
        </p:spPr>
        <p:txBody>
          <a:bodyPr>
            <a:normAutofit/>
          </a:bodyPr>
          <a:lstStyle>
            <a:lvl1pPr marL="0" indent="0" algn="ctr">
              <a:lnSpc>
                <a:spcPct val="100000"/>
              </a:lnSpc>
              <a:spcBef>
                <a:spcPts val="0"/>
              </a:spcBef>
              <a:buNone/>
              <a:defRPr sz="1801"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r>
              <a:rPr lang="en-US"/>
              <a:t>5/29/2025</a:t>
            </a:r>
            <a:endParaRPr lang="en-US" dirty="0"/>
          </a:p>
        </p:txBody>
      </p:sp>
      <p:sp>
        <p:nvSpPr>
          <p:cNvPr id="2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8"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9" name="Picture Placeholder 2"/>
          <p:cNvSpPr>
            <a:spLocks noGrp="1"/>
          </p:cNvSpPr>
          <p:nvPr>
            <p:ph type="pic" sz="quarter" idx="13" hasCustomPrompt="1"/>
          </p:nvPr>
        </p:nvSpPr>
        <p:spPr>
          <a:xfrm>
            <a:off x="806334"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4" name="Text Placeholder 3"/>
          <p:cNvSpPr>
            <a:spLocks noGrp="1"/>
          </p:cNvSpPr>
          <p:nvPr>
            <p:ph type="body" sz="quarter" idx="16"/>
          </p:nvPr>
        </p:nvSpPr>
        <p:spPr>
          <a:xfrm>
            <a:off x="2876550" y="1674774"/>
            <a:ext cx="2866329" cy="1858809"/>
          </a:xfrm>
        </p:spPr>
        <p:txBody>
          <a:bodyPr anchor="ctr">
            <a:noAutofit/>
          </a:bodyPr>
          <a:lstStyle>
            <a:lvl1pPr marL="0" indent="0">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4"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4" name="Text Placeholder 3"/>
          <p:cNvSpPr>
            <a:spLocks noGrp="1"/>
          </p:cNvSpPr>
          <p:nvPr>
            <p:ph type="body" sz="quarter" idx="15"/>
          </p:nvPr>
        </p:nvSpPr>
        <p:spPr>
          <a:xfrm>
            <a:off x="2876550" y="3939363"/>
            <a:ext cx="2866329" cy="1858809"/>
          </a:xfrm>
        </p:spPr>
        <p:txBody>
          <a:bodyPr anchor="ctr">
            <a:noAutofit/>
          </a:bodyPr>
          <a:lstStyle>
            <a:lvl1pPr marL="0" indent="0">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8" y="167477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6" name="Text Placeholder 3"/>
          <p:cNvSpPr>
            <a:spLocks noGrp="1"/>
          </p:cNvSpPr>
          <p:nvPr>
            <p:ph type="body" sz="quarter" idx="18"/>
          </p:nvPr>
        </p:nvSpPr>
        <p:spPr>
          <a:xfrm>
            <a:off x="8270025" y="1674774"/>
            <a:ext cx="2866329" cy="1858809"/>
          </a:xfrm>
        </p:spPr>
        <p:txBody>
          <a:bodyPr anchor="ctr">
            <a:noAutofit/>
          </a:bodyPr>
          <a:lstStyle>
            <a:lvl1pPr marL="0" indent="0">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8" y="3939363"/>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8" name="Text Placeholder 3"/>
          <p:cNvSpPr>
            <a:spLocks noGrp="1"/>
          </p:cNvSpPr>
          <p:nvPr>
            <p:ph type="body" sz="quarter" idx="20"/>
          </p:nvPr>
        </p:nvSpPr>
        <p:spPr>
          <a:xfrm>
            <a:off x="8270025" y="3939362"/>
            <a:ext cx="2866329" cy="1858809"/>
          </a:xfrm>
        </p:spPr>
        <p:txBody>
          <a:bodyPr anchor="ctr">
            <a:noAutofit/>
          </a:bodyPr>
          <a:lstStyle>
            <a:lvl1pPr marL="0" indent="0">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3" name="Date Placeholder 2"/>
          <p:cNvSpPr>
            <a:spLocks noGrp="1"/>
          </p:cNvSpPr>
          <p:nvPr>
            <p:ph type="dt" sz="half" idx="10"/>
          </p:nvPr>
        </p:nvSpPr>
        <p:spPr/>
        <p:txBody>
          <a:bodyPr/>
          <a:lstStyle/>
          <a:p>
            <a:r>
              <a:rPr lang="en-US"/>
              <a:t>5/29/2025</a:t>
            </a:r>
            <a:endParaRPr lang="en-US" dirty="0"/>
          </a:p>
        </p:txBody>
      </p:sp>
      <p:sp>
        <p:nvSpPr>
          <p:cNvPr id="2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4" y="1674773"/>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5" name="Text Placeholder 3"/>
          <p:cNvSpPr>
            <a:spLocks noGrp="1"/>
          </p:cNvSpPr>
          <p:nvPr>
            <p:ph type="body" sz="quarter" idx="16"/>
          </p:nvPr>
        </p:nvSpPr>
        <p:spPr>
          <a:xfrm>
            <a:off x="2876550" y="1674774"/>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4" y="3939363"/>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4" name="Text Placeholder 3"/>
          <p:cNvSpPr>
            <a:spLocks noGrp="1"/>
          </p:cNvSpPr>
          <p:nvPr>
            <p:ph type="body" sz="quarter" idx="15"/>
          </p:nvPr>
        </p:nvSpPr>
        <p:spPr>
          <a:xfrm>
            <a:off x="2876550" y="3939363"/>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8" y="1674773"/>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7" name="Text Placeholder 3"/>
          <p:cNvSpPr>
            <a:spLocks noGrp="1"/>
          </p:cNvSpPr>
          <p:nvPr>
            <p:ph type="body" sz="quarter" idx="18"/>
          </p:nvPr>
        </p:nvSpPr>
        <p:spPr>
          <a:xfrm>
            <a:off x="8270025" y="1674774"/>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8" y="3939363"/>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9" name="Text Placeholder 3"/>
          <p:cNvSpPr>
            <a:spLocks noGrp="1"/>
          </p:cNvSpPr>
          <p:nvPr>
            <p:ph type="body" sz="quarter" idx="20"/>
          </p:nvPr>
        </p:nvSpPr>
        <p:spPr>
          <a:xfrm>
            <a:off x="8270025" y="3939362"/>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5/29/2025</a:t>
            </a:r>
            <a:endParaRPr lang="en-US" dirty="0"/>
          </a:p>
        </p:txBody>
      </p:sp>
      <p:sp>
        <p:nvSpPr>
          <p:cNvPr id="2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9" name="Picture Placeholder 2"/>
          <p:cNvSpPr>
            <a:spLocks noGrp="1"/>
          </p:cNvSpPr>
          <p:nvPr>
            <p:ph type="pic" sz="quarter" idx="13" hasCustomPrompt="1"/>
          </p:nvPr>
        </p:nvSpPr>
        <p:spPr>
          <a:xfrm>
            <a:off x="806334"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4" name="Text Placeholder 3"/>
          <p:cNvSpPr>
            <a:spLocks noGrp="1"/>
          </p:cNvSpPr>
          <p:nvPr>
            <p:ph type="body" sz="quarter" idx="16"/>
          </p:nvPr>
        </p:nvSpPr>
        <p:spPr>
          <a:xfrm>
            <a:off x="2876550" y="2571732"/>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8" y="257173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1"/>
            </a:lvl1pPr>
          </a:lstStyle>
          <a:p>
            <a:r>
              <a:rPr lang="en-US" dirty="0"/>
              <a:t>Click Icon to add picture</a:t>
            </a:r>
          </a:p>
        </p:txBody>
      </p:sp>
      <p:sp>
        <p:nvSpPr>
          <p:cNvPr id="26" name="Text Placeholder 3"/>
          <p:cNvSpPr>
            <a:spLocks noGrp="1"/>
          </p:cNvSpPr>
          <p:nvPr>
            <p:ph type="body" sz="quarter" idx="18"/>
          </p:nvPr>
        </p:nvSpPr>
        <p:spPr>
          <a:xfrm>
            <a:off x="8270025" y="2571732"/>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3" name="Date Placeholder 2"/>
          <p:cNvSpPr>
            <a:spLocks noGrp="1"/>
          </p:cNvSpPr>
          <p:nvPr>
            <p:ph type="dt" sz="half" idx="10"/>
          </p:nvPr>
        </p:nvSpPr>
        <p:spPr/>
        <p:txBody>
          <a:bodyPr/>
          <a:lstStyle/>
          <a:p>
            <a:r>
              <a:rPr lang="en-US"/>
              <a:t>5/29/2025</a:t>
            </a:r>
            <a:endParaRPr lang="en-US" dirty="0"/>
          </a:p>
        </p:txBody>
      </p:sp>
      <p:sp>
        <p:nvSpPr>
          <p:cNvPr id="2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4" y="2800330"/>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5" name="Text Placeholder 3"/>
          <p:cNvSpPr>
            <a:spLocks noGrp="1"/>
          </p:cNvSpPr>
          <p:nvPr>
            <p:ph type="body" sz="quarter" idx="16"/>
          </p:nvPr>
        </p:nvSpPr>
        <p:spPr>
          <a:xfrm>
            <a:off x="2876550" y="2800331"/>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8" y="2800330"/>
            <a:ext cx="1858809" cy="1858809"/>
          </a:xfrm>
          <a:prstGeom prst="rect">
            <a:avLst/>
          </a:prstGeom>
          <a:solidFill>
            <a:schemeClr val="bg1"/>
          </a:solidFill>
          <a:ln w="28575">
            <a:noFill/>
          </a:ln>
        </p:spPr>
        <p:txBody>
          <a:bodyPr anchor="ctr">
            <a:normAutofit/>
          </a:bodyPr>
          <a:lstStyle>
            <a:lvl1pPr marL="0" indent="0" algn="ctr">
              <a:buNone/>
              <a:defRPr sz="1801"/>
            </a:lvl1pPr>
          </a:lstStyle>
          <a:p>
            <a:r>
              <a:rPr lang="en-US" dirty="0"/>
              <a:t>Click Icon to add picture</a:t>
            </a:r>
          </a:p>
        </p:txBody>
      </p:sp>
      <p:sp>
        <p:nvSpPr>
          <p:cNvPr id="17" name="Text Placeholder 3"/>
          <p:cNvSpPr>
            <a:spLocks noGrp="1"/>
          </p:cNvSpPr>
          <p:nvPr>
            <p:ph type="body" sz="quarter" idx="18"/>
          </p:nvPr>
        </p:nvSpPr>
        <p:spPr>
          <a:xfrm>
            <a:off x="8270025" y="2800331"/>
            <a:ext cx="2866329" cy="1858809"/>
          </a:xfrm>
        </p:spPr>
        <p:txBody>
          <a:bodyPr anchor="ctr">
            <a:noAutofit/>
          </a:bodyPr>
          <a:lstStyle>
            <a:lvl1pPr marL="0" indent="0">
              <a:spcBef>
                <a:spcPts val="0"/>
              </a:spcBef>
              <a:buFont typeface="Arial" panose="020B0604020202020204" pitchFamily="34" charset="0"/>
              <a:buNone/>
              <a:defRPr sz="1801"/>
            </a:lvl1pPr>
            <a:lvl2pPr marL="457198" indent="0">
              <a:buFont typeface="Arial" panose="020B0604020202020204" pitchFamily="34" charset="0"/>
              <a:buNone/>
              <a:defRPr sz="1801"/>
            </a:lvl2pPr>
            <a:lvl3pPr marL="914395" indent="0">
              <a:buFont typeface="Arial" panose="020B0604020202020204" pitchFamily="34" charset="0"/>
              <a:buNone/>
              <a:defRPr sz="1801"/>
            </a:lvl3pPr>
            <a:lvl4pPr marL="1371593" indent="0">
              <a:buFont typeface="Arial" panose="020B0604020202020204" pitchFamily="34" charset="0"/>
              <a:buNone/>
              <a:defRPr sz="1801"/>
            </a:lvl4pPr>
            <a:lvl5pPr marL="1828792" indent="0">
              <a:buFont typeface="Arial" panose="020B0604020202020204" pitchFamily="34" charset="0"/>
              <a:buNone/>
              <a:defRPr sz="1801"/>
            </a:lvl5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5/29/2025</a:t>
            </a:r>
            <a:endParaRPr lang="en-US" dirty="0"/>
          </a:p>
        </p:txBody>
      </p:sp>
      <p:sp>
        <p:nvSpPr>
          <p:cNvPr id="2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2"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1" y="6356352"/>
            <a:ext cx="1358590" cy="365125"/>
          </a:xfrm>
        </p:spPr>
        <p:txBody>
          <a:bodyPr/>
          <a:lstStyle/>
          <a:p>
            <a:r>
              <a:rPr lang="en-US"/>
              <a:t>5/29/2025</a:t>
            </a:r>
            <a:endParaRPr lang="en-US" dirty="0"/>
          </a:p>
        </p:txBody>
      </p:sp>
      <p:sp>
        <p:nvSpPr>
          <p:cNvPr id="8"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5"/>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a:t>Click icon to add picture</a:t>
            </a:r>
          </a:p>
        </p:txBody>
      </p:sp>
      <p:sp>
        <p:nvSpPr>
          <p:cNvPr id="9" name="Title 1"/>
          <p:cNvSpPr>
            <a:spLocks noGrp="1"/>
          </p:cNvSpPr>
          <p:nvPr>
            <p:ph type="title" hasCustomPrompt="1"/>
          </p:nvPr>
        </p:nvSpPr>
        <p:spPr>
          <a:xfrm>
            <a:off x="2"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8"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7" name="Slide Number Placeholder 5"/>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4"/>
            <a:ext cx="12192000" cy="6857999"/>
          </a:xfrm>
        </p:spPr>
        <p:txBody>
          <a:bodyPr/>
          <a:lstStyle/>
          <a:p>
            <a:r>
              <a:rPr lang="en-US"/>
              <a:t>Click icon to add picture</a:t>
            </a:r>
          </a:p>
        </p:txBody>
      </p:sp>
      <p:sp>
        <p:nvSpPr>
          <p:cNvPr id="9" name="Title 1"/>
          <p:cNvSpPr>
            <a:spLocks noGrp="1"/>
          </p:cNvSpPr>
          <p:nvPr>
            <p:ph type="title" hasCustomPrompt="1"/>
          </p:nvPr>
        </p:nvSpPr>
        <p:spPr>
          <a:xfrm>
            <a:off x="2"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1" y="6356352"/>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5"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3"/>
            <a:ext cx="8128000" cy="2966751"/>
          </a:xfrm>
        </p:spPr>
        <p:txBody>
          <a:bodyPr/>
          <a:lstStyle/>
          <a:p>
            <a:endParaRPr lang="en-US"/>
          </a:p>
        </p:txBody>
      </p:sp>
      <p:sp>
        <p:nvSpPr>
          <p:cNvPr id="8" name="Date Placeholder 4"/>
          <p:cNvSpPr>
            <a:spLocks noGrp="1"/>
          </p:cNvSpPr>
          <p:nvPr>
            <p:ph type="dt" sz="half" idx="11"/>
          </p:nvPr>
        </p:nvSpPr>
        <p:spPr>
          <a:xfrm>
            <a:off x="838201" y="6356352"/>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20"/>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n>
                <a:noFill/>
              </a:ln>
            </a:endParaRPr>
          </a:p>
        </p:txBody>
      </p:sp>
      <p:sp>
        <p:nvSpPr>
          <p:cNvPr id="12" name="Text Placeholder 10"/>
          <p:cNvSpPr>
            <a:spLocks noGrp="1"/>
          </p:cNvSpPr>
          <p:nvPr>
            <p:ph type="body" sz="quarter" idx="14" hasCustomPrompt="1"/>
          </p:nvPr>
        </p:nvSpPr>
        <p:spPr>
          <a:xfrm>
            <a:off x="2802470" y="5041204"/>
            <a:ext cx="6587067" cy="1097128"/>
          </a:xfrm>
        </p:spPr>
        <p:txBody>
          <a:bodyPr>
            <a:normAutofit/>
          </a:bodyPr>
          <a:lstStyle>
            <a:lvl1pPr marL="0" indent="0" algn="ctr">
              <a:spcBef>
                <a:spcPts val="0"/>
              </a:spcBef>
              <a:buNone/>
              <a:defRPr sz="1801" baseline="0"/>
            </a:lvl1pPr>
          </a:lstStyle>
          <a:p>
            <a:r>
              <a:rPr lang="en-US" sz="1801" dirty="0" err="1"/>
              <a:t>Firstname</a:t>
            </a:r>
            <a:r>
              <a:rPr lang="en-US" sz="1801" dirty="0"/>
              <a:t> </a:t>
            </a:r>
            <a:r>
              <a:rPr lang="en-US" sz="1801" dirty="0" err="1"/>
              <a:t>Lastname</a:t>
            </a:r>
            <a:r>
              <a:rPr lang="en-US" sz="1801" dirty="0"/>
              <a:t> | Job Title</a:t>
            </a:r>
          </a:p>
          <a:p>
            <a:r>
              <a:rPr lang="en-US" sz="1801" dirty="0"/>
              <a:t>Date</a:t>
            </a:r>
            <a:endParaRPr lang="en-US" dirty="0"/>
          </a:p>
        </p:txBody>
      </p:sp>
      <p:sp>
        <p:nvSpPr>
          <p:cNvPr id="9" name="Footer Placeholder 4"/>
          <p:cNvSpPr>
            <a:spLocks noGrp="1"/>
          </p:cNvSpPr>
          <p:nvPr>
            <p:ph type="ftr" sz="quarter" idx="3"/>
          </p:nvPr>
        </p:nvSpPr>
        <p:spPr>
          <a:xfrm>
            <a:off x="6253563" y="6138334"/>
            <a:ext cx="5587645" cy="365125"/>
          </a:xfrm>
          <a:prstGeom prst="rect">
            <a:avLst/>
          </a:prstGeom>
        </p:spPr>
        <p:txBody>
          <a:bodyPr anchor="b"/>
          <a:lstStyle>
            <a:lvl1pPr algn="r">
              <a:defRPr sz="1200">
                <a:solidFill>
                  <a:schemeClr val="tx2"/>
                </a:solidFill>
              </a:defRPr>
            </a:lvl1pPr>
          </a:lstStyle>
          <a:p>
            <a:r>
              <a:rPr lang="en-US"/>
              <a:t>mn.gov/irrrb/</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3"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3"/>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8" y="287066"/>
            <a:ext cx="3521926"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6"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7"/>
            <a:ext cx="9618921"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90"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6"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9"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60" y="3771873"/>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1" y="6356352"/>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8" name="Slide Number Placeholder 5"/>
          <p:cNvSpPr>
            <a:spLocks noGrp="1"/>
          </p:cNvSpPr>
          <p:nvPr>
            <p:ph type="sldNum" sz="quarter" idx="12"/>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8" y="287066"/>
            <a:ext cx="3521926"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6" y="3211515"/>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7"/>
            <a:ext cx="9618921"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90"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1" y="6356352"/>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1" name="Slide Number Placeholder 6"/>
          <p:cNvSpPr>
            <a:spLocks noGrp="1"/>
          </p:cNvSpPr>
          <p:nvPr>
            <p:ph type="sldNum" sz="quarter" idx="13"/>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3"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6" y="1365205"/>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9"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60" y="3771873"/>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1" y="6356352"/>
            <a:ext cx="1358590" cy="365125"/>
          </a:xfrm>
        </p:spPr>
        <p:txBody>
          <a:bodyPr/>
          <a:lstStyle/>
          <a:p>
            <a:r>
              <a:rPr lang="en-US"/>
              <a:t>5/29/2025</a:t>
            </a:r>
            <a:endParaRPr lang="en-US" dirty="0"/>
          </a:p>
        </p:txBody>
      </p:sp>
      <p:sp>
        <p:nvSpPr>
          <p:cNvPr id="1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1" name="Slide Number Placeholder 5"/>
          <p:cNvSpPr>
            <a:spLocks noGrp="1"/>
          </p:cNvSpPr>
          <p:nvPr>
            <p:ph type="sldNum" sz="quarter" idx="13"/>
          </p:nvPr>
        </p:nvSpPr>
        <p:spPr>
          <a:xfrm>
            <a:off x="9891135" y="6356352"/>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8" y="287066"/>
            <a:ext cx="3521926"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6"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4" y="434838"/>
            <a:ext cx="6828660"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9" y="691883"/>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8" y="287066"/>
            <a:ext cx="3521926"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7"/>
            <a:ext cx="9618921"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6" y="3211515"/>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hasCustomPrompt="1"/>
          </p:nvPr>
        </p:nvSpPr>
        <p:spPr>
          <a:xfrm>
            <a:off x="4976790"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3"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6" y="1365205"/>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9"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60" y="3771873"/>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8"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9"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7" name="Title 1"/>
          <p:cNvSpPr>
            <a:spLocks noGrp="1"/>
          </p:cNvSpPr>
          <p:nvPr>
            <p:ph type="title" hasCustomPrompt="1"/>
          </p:nvPr>
        </p:nvSpPr>
        <p:spPr>
          <a:xfrm>
            <a:off x="1387738" y="1438508"/>
            <a:ext cx="9488245" cy="2219093"/>
          </a:xfrm>
        </p:spPr>
        <p:txBody>
          <a:bodyPr>
            <a:noAutofit/>
          </a:bodyPr>
          <a:lstStyle>
            <a:lvl1pPr algn="ctr">
              <a:tabLst>
                <a:tab pos="3770295" algn="l"/>
              </a:tabLst>
              <a:defRPr sz="5001"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8" y="4126418"/>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9"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4" name="Title 1"/>
          <p:cNvSpPr>
            <a:spLocks noGrp="1"/>
          </p:cNvSpPr>
          <p:nvPr>
            <p:ph type="title" hasCustomPrompt="1"/>
          </p:nvPr>
        </p:nvSpPr>
        <p:spPr>
          <a:xfrm>
            <a:off x="1387738" y="1438508"/>
            <a:ext cx="9488245" cy="2219093"/>
          </a:xfrm>
        </p:spPr>
        <p:txBody>
          <a:bodyPr>
            <a:noAutofit/>
          </a:bodyPr>
          <a:lstStyle>
            <a:lvl1pPr algn="ctr">
              <a:tabLst>
                <a:tab pos="3770295" algn="l"/>
              </a:tabLst>
              <a:defRPr sz="5001"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8" y="4126418"/>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1" y="6356352"/>
            <a:ext cx="1358590" cy="365125"/>
          </a:xfrm>
        </p:spPr>
        <p:txBody>
          <a:bodyPr/>
          <a:lstStyle>
            <a:lvl1pPr>
              <a:defRPr>
                <a:solidFill>
                  <a:schemeClr val="bg1"/>
                </a:solidFill>
              </a:defRPr>
            </a:lvl1pPr>
          </a:lstStyle>
          <a:p>
            <a:r>
              <a:rPr lang="en-US"/>
              <a:t>5/29/2025</a:t>
            </a:r>
            <a:endParaRPr lang="en-US" dirty="0"/>
          </a:p>
        </p:txBody>
      </p:sp>
      <p:sp>
        <p:nvSpPr>
          <p:cNvPr id="18"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9" name="Slide Number Placeholder 6"/>
          <p:cNvSpPr>
            <a:spLocks noGrp="1"/>
          </p:cNvSpPr>
          <p:nvPr>
            <p:ph type="sldNum" sz="quarter" idx="12"/>
          </p:nvPr>
        </p:nvSpPr>
        <p:spPr>
          <a:xfrm>
            <a:off x="9891135" y="6356352"/>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tx1"/>
              </a:solidFill>
            </a:endParaRPr>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3" y="1335090"/>
            <a:ext cx="10515600" cy="4841875"/>
          </a:xfrm>
        </p:spPr>
        <p:txBody>
          <a:bodyPr/>
          <a:lstStyle/>
          <a:p>
            <a:endParaRPr lang="en-US"/>
          </a:p>
        </p:txBody>
      </p:sp>
      <p:sp>
        <p:nvSpPr>
          <p:cNvPr id="4" name="Date Placeholder 3"/>
          <p:cNvSpPr>
            <a:spLocks noGrp="1"/>
          </p:cNvSpPr>
          <p:nvPr>
            <p:ph type="dt" sz="half" idx="10"/>
          </p:nvPr>
        </p:nvSpPr>
        <p:spPr/>
        <p:txBody>
          <a:bodyPr/>
          <a:lstStyle/>
          <a:p>
            <a:r>
              <a:rPr lang="en-US"/>
              <a:t>5/29/2025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51" algn="l"/>
                <a:tab pos="3770295" algn="l"/>
              </a:tabLst>
              <a:defRPr sz="5501"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9" y="912530"/>
            <a:ext cx="4661388" cy="4661388"/>
          </a:xfrm>
          <a:prstGeom prst="ellipse">
            <a:avLst/>
          </a:prstGeom>
          <a:solidFill>
            <a:srgbClr val="003865">
              <a:alpha val="87843"/>
            </a:srgbClr>
          </a:solidFill>
        </p:spPr>
        <p:txBody>
          <a:bodyPr>
            <a:noAutofit/>
          </a:bodyPr>
          <a:lstStyle>
            <a:lvl1pPr algn="ctr">
              <a:tabLst>
                <a:tab pos="3770295"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80"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6" y="1609868"/>
            <a:ext cx="7593051" cy="3638266"/>
          </a:xfrm>
          <a:solidFill>
            <a:schemeClr val="tx1">
              <a:alpha val="88000"/>
            </a:schemeClr>
          </a:solidFill>
        </p:spPr>
        <p:txBody>
          <a:bodyPr>
            <a:noAutofit/>
          </a:bodyPr>
          <a:lstStyle>
            <a:lvl1pPr algn="ctr">
              <a:spcAft>
                <a:spcPts val="1001"/>
              </a:spcAft>
              <a:tabLst>
                <a:tab pos="3770295" algn="l"/>
              </a:tabLst>
              <a:defRPr sz="7001"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3" y="1389685"/>
            <a:ext cx="10515600" cy="1340989"/>
          </a:xfrm>
        </p:spPr>
        <p:txBody>
          <a:bodyPr>
            <a:noAutofit/>
          </a:bodyPr>
          <a:lstStyle>
            <a:lvl1pPr algn="ctr">
              <a:tabLst>
                <a:tab pos="3770295" algn="l"/>
              </a:tabLst>
              <a:defRPr sz="7001">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3" y="2925700"/>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295" algn="l"/>
              </a:tabLst>
              <a:defRPr sz="7001">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3" y="2925700"/>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3" y="1389685"/>
            <a:ext cx="10515600" cy="1340989"/>
          </a:xfrm>
        </p:spPr>
        <p:txBody>
          <a:bodyPr>
            <a:noAutofit/>
          </a:bodyPr>
          <a:lstStyle>
            <a:lvl1pPr algn="ctr">
              <a:tabLst>
                <a:tab pos="3770295" algn="l"/>
              </a:tabLst>
              <a:defRPr sz="7001">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3" y="2925700"/>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9" y="624470"/>
            <a:ext cx="5198329" cy="5072440"/>
          </a:xfrm>
          <a:prstGeom prst="ellipse">
            <a:avLst/>
          </a:prstGeom>
          <a:solidFill>
            <a:schemeClr val="bg1"/>
          </a:solidFill>
        </p:spPr>
        <p:txBody>
          <a:bodyPr>
            <a:noAutofit/>
          </a:bodyPr>
          <a:lstStyle>
            <a:lvl1pPr algn="ctr">
              <a:tabLst>
                <a:tab pos="3770295"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8" y="0"/>
            <a:ext cx="3986213" cy="5086350"/>
          </a:xfrm>
        </p:spPr>
        <p:txBody>
          <a:bodyPr>
            <a:noAutofit/>
          </a:bodyPr>
          <a:lstStyle>
            <a:lvl1pPr marL="0" indent="0" algn="ctr">
              <a:spcBef>
                <a:spcPts val="0"/>
              </a:spcBef>
              <a:spcAft>
                <a:spcPts val="0"/>
              </a:spcAft>
              <a:buNone/>
              <a:defRPr sz="40001" i="0">
                <a:solidFill>
                  <a:schemeClr val="bg1"/>
                </a:solidFill>
              </a:defRPr>
            </a:lvl1pPr>
            <a:lvl2pPr marL="457198" indent="0">
              <a:buNone/>
              <a:defRPr/>
            </a:lvl2pPr>
            <a:lvl3pPr marL="914395" indent="0">
              <a:buNone/>
              <a:defRPr/>
            </a:lvl3pPr>
            <a:lvl4pPr marL="1371593" indent="0">
              <a:buNone/>
              <a:defRPr/>
            </a:lvl4pPr>
            <a:lvl5pPr marL="1828792"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9" y="624470"/>
            <a:ext cx="5198329" cy="5072440"/>
          </a:xfrm>
          <a:prstGeom prst="ellipse">
            <a:avLst/>
          </a:prstGeom>
          <a:solidFill>
            <a:schemeClr val="bg1"/>
          </a:solidFill>
        </p:spPr>
        <p:txBody>
          <a:bodyPr>
            <a:noAutofit/>
          </a:bodyPr>
          <a:lstStyle>
            <a:lvl1pPr algn="ctr">
              <a:tabLst>
                <a:tab pos="3770295"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8" y="0"/>
            <a:ext cx="3986213" cy="5086350"/>
          </a:xfrm>
        </p:spPr>
        <p:txBody>
          <a:bodyPr>
            <a:noAutofit/>
          </a:bodyPr>
          <a:lstStyle>
            <a:lvl1pPr marL="0" indent="0" algn="ctr">
              <a:spcBef>
                <a:spcPts val="0"/>
              </a:spcBef>
              <a:spcAft>
                <a:spcPts val="0"/>
              </a:spcAft>
              <a:buNone/>
              <a:defRPr sz="40001" i="0">
                <a:solidFill>
                  <a:schemeClr val="bg1"/>
                </a:solidFill>
              </a:defRPr>
            </a:lvl1pPr>
            <a:lvl2pPr marL="457198" indent="0">
              <a:buNone/>
              <a:defRPr/>
            </a:lvl2pPr>
            <a:lvl3pPr marL="914395" indent="0">
              <a:buNone/>
              <a:defRPr/>
            </a:lvl3pPr>
            <a:lvl4pPr marL="1371593" indent="0">
              <a:buNone/>
              <a:defRPr/>
            </a:lvl4pPr>
            <a:lvl5pPr marL="1828792"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3" y="2212734"/>
            <a:ext cx="10515600" cy="1472163"/>
          </a:xfrm>
        </p:spPr>
        <p:txBody>
          <a:bodyPr>
            <a:noAutofit/>
          </a:bodyPr>
          <a:lstStyle>
            <a:lvl1pPr algn="ctr">
              <a:tabLst>
                <a:tab pos="3770295" algn="l"/>
              </a:tabLst>
              <a:defRPr sz="7001">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3"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295" algn="l"/>
              </a:tabLst>
              <a:defRPr sz="7001">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3"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mn.gov/irrrb/</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9" name="MN.IT Services Logo" descr="Minnesota Logo with text Agency Logo He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4" y="632310"/>
            <a:ext cx="2968836" cy="457200"/>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n>
                <a:noFill/>
              </a:ln>
            </a:endParaRPr>
          </a:p>
        </p:txBody>
      </p:sp>
      <p:sp>
        <p:nvSpPr>
          <p:cNvPr id="12" name="Text Placeholder 10"/>
          <p:cNvSpPr>
            <a:spLocks noGrp="1"/>
          </p:cNvSpPr>
          <p:nvPr>
            <p:ph type="body" sz="quarter" idx="14" hasCustomPrompt="1"/>
          </p:nvPr>
        </p:nvSpPr>
        <p:spPr>
          <a:xfrm>
            <a:off x="2802470" y="5644884"/>
            <a:ext cx="6587067" cy="440970"/>
          </a:xfrm>
        </p:spPr>
        <p:txBody>
          <a:bodyPr>
            <a:normAutofit/>
          </a:bodyPr>
          <a:lstStyle>
            <a:lvl1pPr marL="0" indent="0" algn="ctr">
              <a:buNone/>
              <a:defRPr sz="1801" baseline="0"/>
            </a:lvl1pPr>
          </a:lstStyle>
          <a:p>
            <a:r>
              <a:rPr lang="en-US" sz="1801" dirty="0" err="1"/>
              <a:t>Firstname</a:t>
            </a:r>
            <a:r>
              <a:rPr lang="en-US" sz="1801" dirty="0"/>
              <a:t> </a:t>
            </a:r>
            <a:r>
              <a:rPr lang="en-US" sz="1801" dirty="0" err="1"/>
              <a:t>Lastname</a:t>
            </a:r>
            <a:r>
              <a:rPr lang="en-US" sz="1801"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r>
              <a:rPr lang="en-US"/>
              <a:t>5/29/2025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4" y="675342"/>
            <a:ext cx="2968836" cy="457200"/>
          </a:xfrm>
          <a:prstGeom prst="rect">
            <a:avLst/>
          </a:prstGeom>
        </p:spPr>
      </p:pic>
    </p:spTree>
    <p:extLst>
      <p:ext uri="{BB962C8B-B14F-4D97-AF65-F5344CB8AC3E}">
        <p14:creationId xmlns:p14="http://schemas.microsoft.com/office/powerpoint/2010/main" val="20822502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r>
              <a:rPr lang="en-US"/>
              <a:t>5/29/2025</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898513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r>
              <a:rPr lang="en-US"/>
              <a:t>5/29/2025</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46254"/>
            <a:ext cx="5447246" cy="838875"/>
          </a:xfrm>
          <a:prstGeom prst="rect">
            <a:avLst/>
          </a:prstGeom>
        </p:spPr>
      </p:pic>
    </p:spTree>
    <p:extLst>
      <p:ext uri="{BB962C8B-B14F-4D97-AF65-F5344CB8AC3E}">
        <p14:creationId xmlns:p14="http://schemas.microsoft.com/office/powerpoint/2010/main" val="3912961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mn.gov/irrrb/</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40803384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r>
              <a:rPr lang="en-US"/>
              <a:t>5/29/2025</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093819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r>
              <a:rPr lang="en-US"/>
              <a:t>5/29/2025</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3" y="675342"/>
            <a:ext cx="2968836" cy="457200"/>
          </a:xfrm>
          <a:prstGeom prst="rect">
            <a:avLst/>
          </a:prstGeom>
        </p:spPr>
      </p:pic>
    </p:spTree>
    <p:extLst>
      <p:ext uri="{BB962C8B-B14F-4D97-AF65-F5344CB8AC3E}">
        <p14:creationId xmlns:p14="http://schemas.microsoft.com/office/powerpoint/2010/main" val="15385283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5/29/2025</a:t>
            </a:r>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077527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5/29/2025</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32251827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5/29/2025</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70320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5/29/2025</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7579918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5/29/2025</a:t>
            </a:r>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60713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5/29/2025</a:t>
            </a:r>
            <a:endParaRPr lang="en-US" dirty="0"/>
          </a:p>
        </p:txBody>
      </p:sp>
      <p:sp>
        <p:nvSpPr>
          <p:cNvPr id="10"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5/29/2025</a:t>
            </a:r>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61132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78283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54481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525816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5/29/2025</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068679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811068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91585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5/29/2025</a:t>
            </a:r>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078810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r>
              <a:rPr lang="en-US"/>
              <a:t>5/29/2025</a:t>
            </a:r>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826578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r>
              <a:rPr lang="en-US"/>
              <a:t>5/29/2025</a:t>
            </a:r>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20824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1" y="1594625"/>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1594625"/>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5/29/2025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r>
              <a:rPr lang="en-US"/>
              <a:t>5/29/2025</a:t>
            </a:r>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63404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r>
              <a:rPr lang="en-US"/>
              <a:t>5/29/2025</a:t>
            </a:r>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954418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5/29/2025</a:t>
            </a:r>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34400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3" name="Date Placeholder 2"/>
          <p:cNvSpPr>
            <a:spLocks noGrp="1"/>
          </p:cNvSpPr>
          <p:nvPr>
            <p:ph type="dt" sz="half" idx="10"/>
          </p:nvPr>
        </p:nvSpPr>
        <p:spPr/>
        <p:txBody>
          <a:bodyPr/>
          <a:lstStyle/>
          <a:p>
            <a:r>
              <a:rPr lang="en-US"/>
              <a:t>5/29/2025</a:t>
            </a:r>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4104530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a:t>Click to edit Master text styles</a:t>
            </a:r>
          </a:p>
        </p:txBody>
      </p:sp>
      <p:sp>
        <p:nvSpPr>
          <p:cNvPr id="4" name="Date Placeholder 3"/>
          <p:cNvSpPr>
            <a:spLocks noGrp="1"/>
          </p:cNvSpPr>
          <p:nvPr>
            <p:ph type="dt" sz="half" idx="10"/>
          </p:nvPr>
        </p:nvSpPr>
        <p:spPr/>
        <p:txBody>
          <a:bodyPr/>
          <a:lstStyle/>
          <a:p>
            <a:r>
              <a:rPr lang="en-US"/>
              <a:t>5/29/2025</a:t>
            </a:r>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936239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r>
              <a:rPr lang="en-US"/>
              <a:t>5/29/2025</a:t>
            </a:r>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630713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5/29/2025</a:t>
            </a:r>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598029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845072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63431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4465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3" y="1335281"/>
            <a:ext cx="10515600" cy="4841682"/>
          </a:xfrm>
          <a:solidFill>
            <a:schemeClr val="bg1"/>
          </a:solidFill>
        </p:spPr>
        <p:txBody>
          <a:bodyPr lIns="228600" tIns="548640" rIns="274320"/>
          <a:lstStyle>
            <a:lvl1pPr marL="342898" indent="-342898">
              <a:lnSpc>
                <a:spcPct val="100000"/>
              </a:lnSpc>
              <a:spcAft>
                <a:spcPts val="1001"/>
              </a:spcAft>
              <a:buClr>
                <a:schemeClr val="accent1"/>
              </a:buClr>
              <a:buFont typeface="Arial" panose="020B0604020202020204" pitchFamily="34" charset="0"/>
              <a:buChar char="•"/>
              <a:defRPr sz="2500"/>
            </a:lvl1pPr>
            <a:lvl2pPr marL="800096" indent="-342898">
              <a:lnSpc>
                <a:spcPct val="100000"/>
              </a:lnSpc>
              <a:spcAft>
                <a:spcPts val="1001"/>
              </a:spcAft>
              <a:buClr>
                <a:schemeClr val="accent1"/>
              </a:buClr>
              <a:buFont typeface="Arial" panose="020B0604020202020204" pitchFamily="34" charset="0"/>
              <a:buChar char="•"/>
              <a:defRPr sz="2100"/>
            </a:lvl2pPr>
            <a:lvl3pPr marL="1200144" indent="-285749">
              <a:lnSpc>
                <a:spcPct val="100000"/>
              </a:lnSpc>
              <a:spcAft>
                <a:spcPts val="1001"/>
              </a:spcAft>
              <a:buClr>
                <a:schemeClr val="accent1"/>
              </a:buClr>
              <a:buFont typeface="Arial" panose="020B0604020202020204" pitchFamily="34" charset="0"/>
              <a:buChar char="•"/>
              <a:defRPr sz="1700"/>
            </a:lvl3pPr>
            <a:lvl4pPr marL="1657340" indent="-285749">
              <a:lnSpc>
                <a:spcPct val="100000"/>
              </a:lnSpc>
              <a:spcAft>
                <a:spcPts val="1001"/>
              </a:spcAft>
              <a:buClr>
                <a:schemeClr val="accent1"/>
              </a:buClr>
              <a:buFont typeface="Arial" panose="020B0604020202020204" pitchFamily="34" charset="0"/>
              <a:buChar char="•"/>
              <a:defRPr sz="1700"/>
            </a:lvl4pPr>
            <a:lvl5pPr marL="2114539" indent="-285749">
              <a:lnSpc>
                <a:spcPct val="100000"/>
              </a:lnSpc>
              <a:spcAft>
                <a:spcPts val="1001"/>
              </a:spcAft>
              <a:buClr>
                <a:schemeClr val="accent1"/>
              </a:buClr>
              <a:buFont typeface="Arial" panose="020B0604020202020204" pitchFamily="34" charset="0"/>
              <a:buChar char="•"/>
              <a:defRPr sz="17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5/29/2025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348584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7737462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483967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r>
              <a:rPr lang="en-US"/>
              <a:t>5/29/2025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8351435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r>
              <a:rPr lang="en-US"/>
              <a:t>5/29/2025</a:t>
            </a:r>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31783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5/29/2025</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754323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5/29/2025</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9902300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5/29/2025</a:t>
            </a:r>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249628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5/29/2025</a:t>
            </a:r>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17474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r>
              <a:rPr lang="en-US"/>
              <a:t>5/29/2025</a:t>
            </a:r>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mn.gov/irrrb/</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187528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98559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10" name="Title 1"/>
          <p:cNvSpPr>
            <a:spLocks noGrp="1"/>
          </p:cNvSpPr>
          <p:nvPr>
            <p:ph type="title" hasCustomPrompt="1"/>
          </p:nvPr>
        </p:nvSpPr>
        <p:spPr>
          <a:xfrm>
            <a:off x="838203"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1" y="1594625"/>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1594625"/>
            <a:ext cx="51816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a:t>5/29/2025</a:t>
            </a:r>
            <a:endParaRPr lang="en-US" dirty="0"/>
          </a:p>
        </p:txBody>
      </p:sp>
      <p:sp>
        <p:nvSpPr>
          <p:cNvPr id="11"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218365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391008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125991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92927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071732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0044160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4879523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mn.gov/irrrb/</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015369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r>
              <a:rPr lang="en-US"/>
              <a:t>5/29/2025</a:t>
            </a:r>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mn.gov/irrrb/</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Logo with text Agency Logo He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32411470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6"/>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ln>
                <a:noFill/>
              </a:ln>
            </a:endParaRPr>
          </a:p>
        </p:txBody>
      </p:sp>
      <p:sp>
        <p:nvSpPr>
          <p:cNvPr id="12" name="Text Placeholder 10"/>
          <p:cNvSpPr>
            <a:spLocks noGrp="1"/>
          </p:cNvSpPr>
          <p:nvPr>
            <p:ph type="body" sz="quarter" idx="14" hasCustomPrompt="1"/>
          </p:nvPr>
        </p:nvSpPr>
        <p:spPr>
          <a:xfrm>
            <a:off x="2802470" y="5644884"/>
            <a:ext cx="6587067" cy="903062"/>
          </a:xfrm>
        </p:spPr>
        <p:txBody>
          <a:bodyPr>
            <a:normAutofit/>
          </a:bodyPr>
          <a:lstStyle>
            <a:lvl1pPr marL="0" indent="0" algn="ctr">
              <a:spcBef>
                <a:spcPts val="0"/>
              </a:spcBef>
              <a:spcAft>
                <a:spcPts val="1001"/>
              </a:spcAft>
              <a:buNone/>
              <a:defRPr sz="1801" baseline="0"/>
            </a:lvl1pPr>
          </a:lstStyle>
          <a:p>
            <a:r>
              <a:rPr lang="en-US" sz="1801" dirty="0" err="1"/>
              <a:t>Firstname</a:t>
            </a:r>
            <a:r>
              <a:rPr lang="en-US" sz="1801" dirty="0"/>
              <a:t> </a:t>
            </a:r>
            <a:r>
              <a:rPr lang="en-US" sz="1801" dirty="0" err="1"/>
              <a:t>Lastname</a:t>
            </a:r>
            <a:r>
              <a:rPr lang="en-US" sz="1801" dirty="0"/>
              <a:t> | Job Title</a:t>
            </a:r>
          </a:p>
          <a:p>
            <a:r>
              <a:rPr lang="en-US" sz="1801" dirty="0"/>
              <a:t>Date</a:t>
            </a:r>
            <a:endParaRPr lang="en-US" dirty="0"/>
          </a:p>
        </p:txBody>
      </p:sp>
      <p:sp>
        <p:nvSpPr>
          <p:cNvPr id="18" name="Date Placeholder 17"/>
          <p:cNvSpPr>
            <a:spLocks noGrp="1"/>
          </p:cNvSpPr>
          <p:nvPr>
            <p:ph type="dt" sz="half" idx="15"/>
          </p:nvPr>
        </p:nvSpPr>
        <p:spPr/>
        <p:txBody>
          <a:bodyPr/>
          <a:lstStyle/>
          <a:p>
            <a:r>
              <a:rPr lang="en-US"/>
              <a:t>5/29/2025</a:t>
            </a:r>
            <a:endParaRPr lang="en-US" dirty="0"/>
          </a:p>
        </p:txBody>
      </p:sp>
      <p:sp>
        <p:nvSpPr>
          <p:cNvPr id="9"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222638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9" Type="http://schemas.openxmlformats.org/officeDocument/2006/relationships/slideLayout" Target="../slideLayouts/slideLayout78.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3" Type="http://schemas.openxmlformats.org/officeDocument/2006/relationships/slideLayout" Target="../slideLayouts/slideLayout52.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0" Type="http://schemas.openxmlformats.org/officeDocument/2006/relationships/slideLayout" Target="../slideLayouts/slideLayout69.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slideLayout" Target="../slideLayouts/slideLayout124.xml"/><Relationship Id="rId39" Type="http://schemas.openxmlformats.org/officeDocument/2006/relationships/slideLayout" Target="../slideLayouts/slideLayout137.xml"/><Relationship Id="rId21" Type="http://schemas.openxmlformats.org/officeDocument/2006/relationships/slideLayout" Target="../slideLayouts/slideLayout119.xml"/><Relationship Id="rId34" Type="http://schemas.openxmlformats.org/officeDocument/2006/relationships/slideLayout" Target="../slideLayouts/slideLayout132.xml"/><Relationship Id="rId42" Type="http://schemas.openxmlformats.org/officeDocument/2006/relationships/slideLayout" Target="../slideLayouts/slideLayout140.xml"/><Relationship Id="rId47" Type="http://schemas.openxmlformats.org/officeDocument/2006/relationships/slideLayout" Target="../slideLayouts/slideLayout145.xml"/><Relationship Id="rId50" Type="http://schemas.openxmlformats.org/officeDocument/2006/relationships/theme" Target="../theme/theme3.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9" Type="http://schemas.openxmlformats.org/officeDocument/2006/relationships/slideLayout" Target="../slideLayouts/slideLayout127.xml"/><Relationship Id="rId11" Type="http://schemas.openxmlformats.org/officeDocument/2006/relationships/slideLayout" Target="../slideLayouts/slideLayout109.xml"/><Relationship Id="rId24" Type="http://schemas.openxmlformats.org/officeDocument/2006/relationships/slideLayout" Target="../slideLayouts/slideLayout122.xml"/><Relationship Id="rId32" Type="http://schemas.openxmlformats.org/officeDocument/2006/relationships/slideLayout" Target="../slideLayouts/slideLayout130.xml"/><Relationship Id="rId37" Type="http://schemas.openxmlformats.org/officeDocument/2006/relationships/slideLayout" Target="../slideLayouts/slideLayout135.xml"/><Relationship Id="rId40" Type="http://schemas.openxmlformats.org/officeDocument/2006/relationships/slideLayout" Target="../slideLayouts/slideLayout138.xml"/><Relationship Id="rId45" Type="http://schemas.openxmlformats.org/officeDocument/2006/relationships/slideLayout" Target="../slideLayouts/slideLayout143.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slideLayout" Target="../slideLayouts/slideLayout126.xml"/><Relationship Id="rId36" Type="http://schemas.openxmlformats.org/officeDocument/2006/relationships/slideLayout" Target="../slideLayouts/slideLayout134.xml"/><Relationship Id="rId49" Type="http://schemas.openxmlformats.org/officeDocument/2006/relationships/slideLayout" Target="../slideLayouts/slideLayout147.xml"/><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31" Type="http://schemas.openxmlformats.org/officeDocument/2006/relationships/slideLayout" Target="../slideLayouts/slideLayout129.xml"/><Relationship Id="rId44" Type="http://schemas.openxmlformats.org/officeDocument/2006/relationships/slideLayout" Target="../slideLayouts/slideLayout142.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slideLayout" Target="../slideLayouts/slideLayout125.xml"/><Relationship Id="rId30" Type="http://schemas.openxmlformats.org/officeDocument/2006/relationships/slideLayout" Target="../slideLayouts/slideLayout128.xml"/><Relationship Id="rId35" Type="http://schemas.openxmlformats.org/officeDocument/2006/relationships/slideLayout" Target="../slideLayouts/slideLayout133.xml"/><Relationship Id="rId43" Type="http://schemas.openxmlformats.org/officeDocument/2006/relationships/slideLayout" Target="../slideLayouts/slideLayout141.xml"/><Relationship Id="rId48" Type="http://schemas.openxmlformats.org/officeDocument/2006/relationships/slideLayout" Target="../slideLayouts/slideLayout146.xml"/><Relationship Id="rId8" Type="http://schemas.openxmlformats.org/officeDocument/2006/relationships/slideLayout" Target="../slideLayouts/slideLayout106.xml"/><Relationship Id="rId3" Type="http://schemas.openxmlformats.org/officeDocument/2006/relationships/slideLayout" Target="../slideLayouts/slideLayout101.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slideLayout" Target="../slideLayouts/slideLayout123.xml"/><Relationship Id="rId33" Type="http://schemas.openxmlformats.org/officeDocument/2006/relationships/slideLayout" Target="../slideLayouts/slideLayout131.xml"/><Relationship Id="rId38" Type="http://schemas.openxmlformats.org/officeDocument/2006/relationships/slideLayout" Target="../slideLayouts/slideLayout136.xml"/><Relationship Id="rId46" Type="http://schemas.openxmlformats.org/officeDocument/2006/relationships/slideLayout" Target="../slideLayouts/slideLayout144.xml"/><Relationship Id="rId20" Type="http://schemas.openxmlformats.org/officeDocument/2006/relationships/slideLayout" Target="../slideLayouts/slideLayout118.xml"/><Relationship Id="rId41" Type="http://schemas.openxmlformats.org/officeDocument/2006/relationships/slideLayout" Target="../slideLayouts/slideLayout139.xml"/><Relationship Id="rId1" Type="http://schemas.openxmlformats.org/officeDocument/2006/relationships/slideLayout" Target="../slideLayouts/slideLayout99.xml"/><Relationship Id="rId6"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3"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1" y="6356352"/>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5/29/2025</a:t>
            </a:r>
            <a:endParaRPr lang="en-US" dirty="0"/>
          </a:p>
        </p:txBody>
      </p:sp>
      <p:sp>
        <p:nvSpPr>
          <p:cNvPr id="12"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4"/>
          </p:nvPr>
        </p:nvSpPr>
        <p:spPr>
          <a:xfrm>
            <a:off x="9891135" y="6356352"/>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hf hdr="0"/>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5" rtl="0" eaLnBrk="1" latinLnBrk="0" hangingPunct="1">
        <a:lnSpc>
          <a:spcPct val="100000"/>
        </a:lnSpc>
        <a:spcBef>
          <a:spcPts val="1001"/>
        </a:spcBef>
        <a:spcAft>
          <a:spcPts val="1001"/>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97" indent="-228600" algn="l" defTabSz="914395" rtl="0" eaLnBrk="1" latinLnBrk="0" hangingPunct="1">
        <a:lnSpc>
          <a:spcPct val="100000"/>
        </a:lnSpc>
        <a:spcBef>
          <a:spcPts val="500"/>
        </a:spcBef>
        <a:spcAft>
          <a:spcPts val="1001"/>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95" indent="-228600" algn="l" defTabSz="914395" rtl="0" eaLnBrk="1" latinLnBrk="0" hangingPunct="1">
        <a:lnSpc>
          <a:spcPct val="100000"/>
        </a:lnSpc>
        <a:spcBef>
          <a:spcPts val="500"/>
        </a:spcBef>
        <a:spcAft>
          <a:spcPts val="1001"/>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93" indent="-228600" algn="l" defTabSz="914395" rtl="0" eaLnBrk="1" latinLnBrk="0" hangingPunct="1">
        <a:lnSpc>
          <a:spcPct val="100000"/>
        </a:lnSpc>
        <a:spcBef>
          <a:spcPts val="500"/>
        </a:spcBef>
        <a:spcAft>
          <a:spcPts val="1001"/>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91" indent="-228600" algn="l" defTabSz="914395" rtl="0" eaLnBrk="1" latinLnBrk="0" hangingPunct="1">
        <a:lnSpc>
          <a:spcPct val="100000"/>
        </a:lnSpc>
        <a:spcBef>
          <a:spcPts val="500"/>
        </a:spcBef>
        <a:spcAft>
          <a:spcPts val="1001"/>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88" indent="-228600" algn="l" defTabSz="9143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86" indent="-228600" algn="l" defTabSz="9143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85" indent="-228600" algn="l" defTabSz="9143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81" indent="-228600" algn="l" defTabSz="9143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95" rtl="0" eaLnBrk="1" latinLnBrk="0" hangingPunct="1">
        <a:defRPr sz="1801" kern="1200">
          <a:solidFill>
            <a:schemeClr val="tx1"/>
          </a:solidFill>
          <a:latin typeface="+mn-lt"/>
          <a:ea typeface="+mn-ea"/>
          <a:cs typeface="+mn-cs"/>
        </a:defRPr>
      </a:lvl1pPr>
      <a:lvl2pPr marL="457198" algn="l" defTabSz="914395" rtl="0" eaLnBrk="1" latinLnBrk="0" hangingPunct="1">
        <a:defRPr sz="1801" kern="1200">
          <a:solidFill>
            <a:schemeClr val="tx1"/>
          </a:solidFill>
          <a:latin typeface="+mn-lt"/>
          <a:ea typeface="+mn-ea"/>
          <a:cs typeface="+mn-cs"/>
        </a:defRPr>
      </a:lvl2pPr>
      <a:lvl3pPr marL="914395" algn="l" defTabSz="914395" rtl="0" eaLnBrk="1" latinLnBrk="0" hangingPunct="1">
        <a:defRPr sz="1801" kern="1200">
          <a:solidFill>
            <a:schemeClr val="tx1"/>
          </a:solidFill>
          <a:latin typeface="+mn-lt"/>
          <a:ea typeface="+mn-ea"/>
          <a:cs typeface="+mn-cs"/>
        </a:defRPr>
      </a:lvl3pPr>
      <a:lvl4pPr marL="1371593" algn="l" defTabSz="914395" rtl="0" eaLnBrk="1" latinLnBrk="0" hangingPunct="1">
        <a:defRPr sz="1801" kern="1200">
          <a:solidFill>
            <a:schemeClr val="tx1"/>
          </a:solidFill>
          <a:latin typeface="+mn-lt"/>
          <a:ea typeface="+mn-ea"/>
          <a:cs typeface="+mn-cs"/>
        </a:defRPr>
      </a:lvl4pPr>
      <a:lvl5pPr marL="1828792" algn="l" defTabSz="914395" rtl="0" eaLnBrk="1" latinLnBrk="0" hangingPunct="1">
        <a:defRPr sz="1801" kern="1200">
          <a:solidFill>
            <a:schemeClr val="tx1"/>
          </a:solidFill>
          <a:latin typeface="+mn-lt"/>
          <a:ea typeface="+mn-ea"/>
          <a:cs typeface="+mn-cs"/>
        </a:defRPr>
      </a:lvl5pPr>
      <a:lvl6pPr marL="2285988" algn="l" defTabSz="914395" rtl="0" eaLnBrk="1" latinLnBrk="0" hangingPunct="1">
        <a:defRPr sz="1801" kern="1200">
          <a:solidFill>
            <a:schemeClr val="tx1"/>
          </a:solidFill>
          <a:latin typeface="+mn-lt"/>
          <a:ea typeface="+mn-ea"/>
          <a:cs typeface="+mn-cs"/>
        </a:defRPr>
      </a:lvl6pPr>
      <a:lvl7pPr marL="2743187" algn="l" defTabSz="914395" rtl="0" eaLnBrk="1" latinLnBrk="0" hangingPunct="1">
        <a:defRPr sz="1801" kern="1200">
          <a:solidFill>
            <a:schemeClr val="tx1"/>
          </a:solidFill>
          <a:latin typeface="+mn-lt"/>
          <a:ea typeface="+mn-ea"/>
          <a:cs typeface="+mn-cs"/>
        </a:defRPr>
      </a:lvl7pPr>
      <a:lvl8pPr marL="3200385" algn="l" defTabSz="914395" rtl="0" eaLnBrk="1" latinLnBrk="0" hangingPunct="1">
        <a:defRPr sz="1801" kern="1200">
          <a:solidFill>
            <a:schemeClr val="tx1"/>
          </a:solidFill>
          <a:latin typeface="+mn-lt"/>
          <a:ea typeface="+mn-ea"/>
          <a:cs typeface="+mn-cs"/>
        </a:defRPr>
      </a:lvl8pPr>
      <a:lvl9pPr marL="3657581" algn="l" defTabSz="914395"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5/29/2025</a:t>
            </a:r>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8151558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 id="2147483852" r:id="rId32"/>
    <p:sldLayoutId id="2147483853" r:id="rId33"/>
    <p:sldLayoutId id="2147483854" r:id="rId34"/>
    <p:sldLayoutId id="2147483855" r:id="rId35"/>
    <p:sldLayoutId id="2147483856" r:id="rId36"/>
    <p:sldLayoutId id="2147483857" r:id="rId37"/>
    <p:sldLayoutId id="2147483858" r:id="rId38"/>
    <p:sldLayoutId id="2147483859" r:id="rId39"/>
    <p:sldLayoutId id="2147483860" r:id="rId40"/>
    <p:sldLayoutId id="2147483861" r:id="rId41"/>
    <p:sldLayoutId id="2147483862" r:id="rId42"/>
    <p:sldLayoutId id="2147483863" r:id="rId43"/>
    <p:sldLayoutId id="2147483864" r:id="rId44"/>
    <p:sldLayoutId id="2147483865" r:id="rId45"/>
    <p:sldLayoutId id="2147483866" r:id="rId46"/>
    <p:sldLayoutId id="2147483867" r:id="rId47"/>
    <p:sldLayoutId id="2147483868" r:id="rId48"/>
    <p:sldLayoutId id="2147483869" r:id="rId4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3"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3"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1" y="6356352"/>
            <a:ext cx="1358590" cy="365125"/>
          </a:xfrm>
          <a:prstGeom prst="rect">
            <a:avLst/>
          </a:prstGeom>
        </p:spPr>
        <p:txBody>
          <a:bodyPr vert="horz" lIns="91440" tIns="45720" rIns="91440" bIns="45720" rtlCol="0" anchor="ctr"/>
          <a:lstStyle>
            <a:lvl1pPr algn="l">
              <a:defRPr sz="1200">
                <a:solidFill>
                  <a:schemeClr val="tx2"/>
                </a:solidFill>
              </a:defRPr>
            </a:lvl1pPr>
          </a:lstStyle>
          <a:p>
            <a:r>
              <a:rPr lang="en-US"/>
              <a:t>5/29/2025</a:t>
            </a:r>
            <a:endParaRPr lang="en-US" dirty="0"/>
          </a:p>
        </p:txBody>
      </p:sp>
      <p:sp>
        <p:nvSpPr>
          <p:cNvPr id="12" name="Footer Placeholder 4"/>
          <p:cNvSpPr>
            <a:spLocks noGrp="1"/>
          </p:cNvSpPr>
          <p:nvPr>
            <p:ph type="ftr" sz="quarter" idx="3"/>
          </p:nvPr>
        </p:nvSpPr>
        <p:spPr>
          <a:xfrm>
            <a:off x="3302179" y="6356351"/>
            <a:ext cx="5587645" cy="365125"/>
          </a:xfrm>
          <a:prstGeom prst="rect">
            <a:avLst/>
          </a:prstGeom>
        </p:spPr>
        <p:txBody>
          <a:bodyPr anchor="ctr"/>
          <a:lstStyle>
            <a:lvl1pPr algn="ctr">
              <a:defRPr sz="1200">
                <a:solidFill>
                  <a:schemeClr val="tx2"/>
                </a:solidFill>
              </a:defRPr>
            </a:lvl1pPr>
          </a:lstStyle>
          <a:p>
            <a:r>
              <a:rPr lang="en-US"/>
              <a:t>mn.gov/irrrb/</a:t>
            </a:r>
            <a:endParaRPr lang="en-US" dirty="0"/>
          </a:p>
        </p:txBody>
      </p:sp>
      <p:sp>
        <p:nvSpPr>
          <p:cNvPr id="6" name="Slide Number Placeholder 5"/>
          <p:cNvSpPr>
            <a:spLocks noGrp="1"/>
          </p:cNvSpPr>
          <p:nvPr>
            <p:ph type="sldNum" sz="quarter" idx="4"/>
          </p:nvPr>
        </p:nvSpPr>
        <p:spPr>
          <a:xfrm>
            <a:off x="9891135" y="6356352"/>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83930888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 id="2147483892" r:id="rId22"/>
    <p:sldLayoutId id="2147483893" r:id="rId23"/>
    <p:sldLayoutId id="2147483894" r:id="rId24"/>
    <p:sldLayoutId id="2147483895" r:id="rId25"/>
    <p:sldLayoutId id="2147483896" r:id="rId26"/>
    <p:sldLayoutId id="2147483897" r:id="rId27"/>
    <p:sldLayoutId id="2147483898" r:id="rId28"/>
    <p:sldLayoutId id="2147483899" r:id="rId29"/>
    <p:sldLayoutId id="2147483900" r:id="rId30"/>
    <p:sldLayoutId id="2147483901" r:id="rId31"/>
    <p:sldLayoutId id="2147483902" r:id="rId32"/>
    <p:sldLayoutId id="2147483903" r:id="rId33"/>
    <p:sldLayoutId id="2147483904" r:id="rId34"/>
    <p:sldLayoutId id="2147483905" r:id="rId35"/>
    <p:sldLayoutId id="2147483906" r:id="rId36"/>
    <p:sldLayoutId id="2147483907" r:id="rId37"/>
    <p:sldLayoutId id="2147483908" r:id="rId38"/>
    <p:sldLayoutId id="2147483909" r:id="rId39"/>
    <p:sldLayoutId id="2147483910" r:id="rId40"/>
    <p:sldLayoutId id="2147483911" r:id="rId41"/>
    <p:sldLayoutId id="2147483912" r:id="rId42"/>
    <p:sldLayoutId id="2147483913" r:id="rId43"/>
    <p:sldLayoutId id="2147483914" r:id="rId44"/>
    <p:sldLayoutId id="2147483915" r:id="rId45"/>
    <p:sldLayoutId id="2147483916" r:id="rId46"/>
    <p:sldLayoutId id="2147483917" r:id="rId47"/>
    <p:sldLayoutId id="2147483918" r:id="rId48"/>
    <p:sldLayoutId id="2147483919" r:id="rId49"/>
  </p:sldLayoutIdLst>
  <p:hf hdr="0"/>
  <p:txStyles>
    <p:titleStyle>
      <a:lvl1pPr algn="l" defTabSz="9143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5" rtl="0" eaLnBrk="1" latinLnBrk="0" hangingPunct="1">
        <a:lnSpc>
          <a:spcPct val="100000"/>
        </a:lnSpc>
        <a:spcBef>
          <a:spcPts val="1001"/>
        </a:spcBef>
        <a:spcAft>
          <a:spcPts val="1001"/>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797" indent="-228600" algn="l" defTabSz="914395" rtl="0" eaLnBrk="1" latinLnBrk="0" hangingPunct="1">
        <a:lnSpc>
          <a:spcPct val="100000"/>
        </a:lnSpc>
        <a:spcBef>
          <a:spcPts val="500"/>
        </a:spcBef>
        <a:spcAft>
          <a:spcPts val="1001"/>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2995" indent="-228600" algn="l" defTabSz="914395" rtl="0" eaLnBrk="1" latinLnBrk="0" hangingPunct="1">
        <a:lnSpc>
          <a:spcPct val="100000"/>
        </a:lnSpc>
        <a:spcBef>
          <a:spcPts val="500"/>
        </a:spcBef>
        <a:spcAft>
          <a:spcPts val="1001"/>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193" indent="-228600" algn="l" defTabSz="914395" rtl="0" eaLnBrk="1" latinLnBrk="0" hangingPunct="1">
        <a:lnSpc>
          <a:spcPct val="100000"/>
        </a:lnSpc>
        <a:spcBef>
          <a:spcPts val="500"/>
        </a:spcBef>
        <a:spcAft>
          <a:spcPts val="1001"/>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391" indent="-228600" algn="l" defTabSz="914395" rtl="0" eaLnBrk="1" latinLnBrk="0" hangingPunct="1">
        <a:lnSpc>
          <a:spcPct val="100000"/>
        </a:lnSpc>
        <a:spcBef>
          <a:spcPts val="500"/>
        </a:spcBef>
        <a:spcAft>
          <a:spcPts val="1001"/>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588" indent="-228600" algn="l" defTabSz="9143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86" indent="-228600" algn="l" defTabSz="9143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85" indent="-228600" algn="l" defTabSz="9143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81" indent="-228600" algn="l" defTabSz="914395"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95" rtl="0" eaLnBrk="1" latinLnBrk="0" hangingPunct="1">
        <a:defRPr sz="1801" kern="1200">
          <a:solidFill>
            <a:schemeClr val="tx1"/>
          </a:solidFill>
          <a:latin typeface="+mn-lt"/>
          <a:ea typeface="+mn-ea"/>
          <a:cs typeface="+mn-cs"/>
        </a:defRPr>
      </a:lvl1pPr>
      <a:lvl2pPr marL="457198" algn="l" defTabSz="914395" rtl="0" eaLnBrk="1" latinLnBrk="0" hangingPunct="1">
        <a:defRPr sz="1801" kern="1200">
          <a:solidFill>
            <a:schemeClr val="tx1"/>
          </a:solidFill>
          <a:latin typeface="+mn-lt"/>
          <a:ea typeface="+mn-ea"/>
          <a:cs typeface="+mn-cs"/>
        </a:defRPr>
      </a:lvl2pPr>
      <a:lvl3pPr marL="914395" algn="l" defTabSz="914395" rtl="0" eaLnBrk="1" latinLnBrk="0" hangingPunct="1">
        <a:defRPr sz="1801" kern="1200">
          <a:solidFill>
            <a:schemeClr val="tx1"/>
          </a:solidFill>
          <a:latin typeface="+mn-lt"/>
          <a:ea typeface="+mn-ea"/>
          <a:cs typeface="+mn-cs"/>
        </a:defRPr>
      </a:lvl3pPr>
      <a:lvl4pPr marL="1371593" algn="l" defTabSz="914395" rtl="0" eaLnBrk="1" latinLnBrk="0" hangingPunct="1">
        <a:defRPr sz="1801" kern="1200">
          <a:solidFill>
            <a:schemeClr val="tx1"/>
          </a:solidFill>
          <a:latin typeface="+mn-lt"/>
          <a:ea typeface="+mn-ea"/>
          <a:cs typeface="+mn-cs"/>
        </a:defRPr>
      </a:lvl4pPr>
      <a:lvl5pPr marL="1828792" algn="l" defTabSz="914395" rtl="0" eaLnBrk="1" latinLnBrk="0" hangingPunct="1">
        <a:defRPr sz="1801" kern="1200">
          <a:solidFill>
            <a:schemeClr val="tx1"/>
          </a:solidFill>
          <a:latin typeface="+mn-lt"/>
          <a:ea typeface="+mn-ea"/>
          <a:cs typeface="+mn-cs"/>
        </a:defRPr>
      </a:lvl5pPr>
      <a:lvl6pPr marL="2285988" algn="l" defTabSz="914395" rtl="0" eaLnBrk="1" latinLnBrk="0" hangingPunct="1">
        <a:defRPr sz="1801" kern="1200">
          <a:solidFill>
            <a:schemeClr val="tx1"/>
          </a:solidFill>
          <a:latin typeface="+mn-lt"/>
          <a:ea typeface="+mn-ea"/>
          <a:cs typeface="+mn-cs"/>
        </a:defRPr>
      </a:lvl6pPr>
      <a:lvl7pPr marL="2743187" algn="l" defTabSz="914395" rtl="0" eaLnBrk="1" latinLnBrk="0" hangingPunct="1">
        <a:defRPr sz="1801" kern="1200">
          <a:solidFill>
            <a:schemeClr val="tx1"/>
          </a:solidFill>
          <a:latin typeface="+mn-lt"/>
          <a:ea typeface="+mn-ea"/>
          <a:cs typeface="+mn-cs"/>
        </a:defRPr>
      </a:lvl7pPr>
      <a:lvl8pPr marL="3200385" algn="l" defTabSz="914395" rtl="0" eaLnBrk="1" latinLnBrk="0" hangingPunct="1">
        <a:defRPr sz="1801" kern="1200">
          <a:solidFill>
            <a:schemeClr val="tx1"/>
          </a:solidFill>
          <a:latin typeface="+mn-lt"/>
          <a:ea typeface="+mn-ea"/>
          <a:cs typeface="+mn-cs"/>
        </a:defRPr>
      </a:lvl8pPr>
      <a:lvl9pPr marL="3657581" algn="l" defTabSz="914395"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mailto:Scott.Sundvall@state.mn.us" TargetMode="External"/><Relationship Id="rId2" Type="http://schemas.openxmlformats.org/officeDocument/2006/relationships/notesSlide" Target="../notesSlides/notesSlide11.xml"/><Relationship Id="rId1" Type="http://schemas.openxmlformats.org/officeDocument/2006/relationships/slideLayout" Target="../slideLayouts/slideLayout4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7.xml"/><Relationship Id="rId4" Type="http://schemas.openxmlformats.org/officeDocument/2006/relationships/hyperlink" Target="mailto:Danae.Beaudette@state.mn.u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55.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3" Type="http://schemas.openxmlformats.org/officeDocument/2006/relationships/hyperlink" Target="mailto:Whitney.Ridlon@state.mn.us" TargetMode="External"/><Relationship Id="rId2" Type="http://schemas.openxmlformats.org/officeDocument/2006/relationships/notesSlide" Target="../notesSlides/notesSlide24.xml"/><Relationship Id="rId1" Type="http://schemas.openxmlformats.org/officeDocument/2006/relationships/slideLayout" Target="../slideLayouts/slideLayout9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mailto:Whitney.Ridlon@state.mn.us" TargetMode="External"/><Relationship Id="rId2" Type="http://schemas.openxmlformats.org/officeDocument/2006/relationships/notesSlide" Target="../notesSlides/notesSlide29.xml"/><Relationship Id="rId1" Type="http://schemas.openxmlformats.org/officeDocument/2006/relationships/slideLayout" Target="../slideLayouts/slideLayout4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4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5.xml"/></Relationships>
</file>

<file path=ppt/slides/_rels/slide9.xml.rels><?xml version="1.0" encoding="UTF-8" standalone="yes"?>
<Relationships xmlns="http://schemas.openxmlformats.org/package/2006/relationships"><Relationship Id="rId3" Type="http://schemas.openxmlformats.org/officeDocument/2006/relationships/hyperlink" Target="mailto:Scott.Sundvall@state.mn.us" TargetMode="External"/><Relationship Id="rId2" Type="http://schemas.openxmlformats.org/officeDocument/2006/relationships/notesSlide" Target="../notesSlides/notesSlide9.xml"/><Relationship Id="rId1" Type="http://schemas.openxmlformats.org/officeDocument/2006/relationships/slideLayout" Target="../slideLayouts/slideLayout4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a:xfrm>
            <a:off x="0" y="4307962"/>
            <a:ext cx="12192000" cy="1199224"/>
          </a:xfrm>
          <a:solidFill>
            <a:schemeClr val="accent2"/>
          </a:solidFill>
        </p:spPr>
        <p:txBody>
          <a:bodyPr>
            <a:normAutofit fontScale="90000"/>
          </a:bodyPr>
          <a:lstStyle/>
          <a:p>
            <a:r>
              <a:rPr lang="en-US" sz="2800" b="1" dirty="0"/>
              <a:t>Iron Range Resources &amp; Rehabilitation Board Meeting</a:t>
            </a:r>
            <a:br>
              <a:rPr lang="en-US" sz="2800" b="1"/>
            </a:br>
            <a:r>
              <a:rPr lang="en-US" sz="2800" b="1"/>
              <a:t>Thursday, </a:t>
            </a:r>
            <a:r>
              <a:rPr lang="en-US" sz="2800" b="1" dirty="0"/>
              <a:t>May 29, 2025</a:t>
            </a:r>
            <a:br>
              <a:rPr lang="en-US" sz="2800" b="1" dirty="0"/>
            </a:br>
            <a:r>
              <a:rPr lang="en-US" sz="2800" b="1" dirty="0"/>
              <a:t>2:00 p.m.</a:t>
            </a:r>
            <a:endParaRPr lang="en-US" sz="2800" dirty="0"/>
          </a:p>
        </p:txBody>
      </p:sp>
      <p:pic>
        <p:nvPicPr>
          <p:cNvPr id="5" name="MN.IT Service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516" y="2115857"/>
            <a:ext cx="10011598" cy="774828"/>
          </a:xfrm>
          <a:prstGeom prst="rect">
            <a:avLst/>
          </a:prstGeom>
        </p:spPr>
      </p:pic>
      <p:sp>
        <p:nvSpPr>
          <p:cNvPr id="6" name="Date Placeholder 5">
            <a:extLst>
              <a:ext uri="{FF2B5EF4-FFF2-40B4-BE49-F238E27FC236}">
                <a16:creationId xmlns:a16="http://schemas.microsoft.com/office/drawing/2014/main" id="{EBCE6565-94DB-4402-BA68-622C2D1223CD}"/>
              </a:ext>
            </a:extLst>
          </p:cNvPr>
          <p:cNvSpPr>
            <a:spLocks noGrp="1"/>
          </p:cNvSpPr>
          <p:nvPr>
            <p:ph type="dt" sz="half" idx="15"/>
          </p:nvPr>
        </p:nvSpPr>
        <p:spPr/>
        <p:txBody>
          <a:bodyPr/>
          <a:lstStyle/>
          <a:p>
            <a:r>
              <a:rPr lang="en-US"/>
              <a:t>5/29/2025</a:t>
            </a:r>
            <a:endParaRPr lang="en-US" dirty="0"/>
          </a:p>
        </p:txBody>
      </p:sp>
      <p:sp>
        <p:nvSpPr>
          <p:cNvPr id="8" name="Slide Number Placeholder 7">
            <a:extLst>
              <a:ext uri="{FF2B5EF4-FFF2-40B4-BE49-F238E27FC236}">
                <a16:creationId xmlns:a16="http://schemas.microsoft.com/office/drawing/2014/main" id="{1FC9D8D9-7384-45EE-8940-4C4A268BF105}"/>
              </a:ext>
            </a:extLst>
          </p:cNvPr>
          <p:cNvSpPr>
            <a:spLocks noGrp="1"/>
          </p:cNvSpPr>
          <p:nvPr>
            <p:ph type="sldNum" sz="quarter" idx="16"/>
          </p:nvPr>
        </p:nvSpPr>
        <p:spPr/>
        <p:txBody>
          <a:bodyPr/>
          <a:lstStyle/>
          <a:p>
            <a:fld id="{48F63A3B-78C7-47BE-AE5E-E10140E04643}" type="slidenum">
              <a:rPr lang="en-US" smtClean="0"/>
              <a:pPr/>
              <a:t>1</a:t>
            </a:fld>
            <a:endParaRPr lang="en-US" dirty="0"/>
          </a:p>
        </p:txBody>
      </p:sp>
      <p:sp>
        <p:nvSpPr>
          <p:cNvPr id="9" name="Footer Placeholder 8">
            <a:extLst>
              <a:ext uri="{FF2B5EF4-FFF2-40B4-BE49-F238E27FC236}">
                <a16:creationId xmlns:a16="http://schemas.microsoft.com/office/drawing/2014/main" id="{E409E00D-3317-475B-B247-0EA2A671C16E}"/>
              </a:ext>
            </a:extLst>
          </p:cNvPr>
          <p:cNvSpPr>
            <a:spLocks noGrp="1"/>
          </p:cNvSpPr>
          <p:nvPr>
            <p:ph type="ftr" sz="quarter" idx="3"/>
          </p:nvPr>
        </p:nvSpPr>
        <p:spPr/>
        <p:txBody>
          <a:bodyPr/>
          <a:lstStyle/>
          <a:p>
            <a:r>
              <a:rPr lang="en-US"/>
              <a:t>mn.gov/irrrb/</a:t>
            </a:r>
            <a:endParaRPr lang="en-US" dirty="0"/>
          </a:p>
        </p:txBody>
      </p:sp>
    </p:spTree>
    <p:extLst>
      <p:ext uri="{BB962C8B-B14F-4D97-AF65-F5344CB8AC3E}">
        <p14:creationId xmlns:p14="http://schemas.microsoft.com/office/powerpoint/2010/main" val="9546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071154" y="185637"/>
            <a:ext cx="10515600" cy="914400"/>
          </a:xfrm>
        </p:spPr>
        <p:txBody>
          <a:bodyPr/>
          <a:lstStyle/>
          <a:p>
            <a:r>
              <a:rPr lang="en-US" b="1" dirty="0"/>
              <a:t>Iron Range Higher Education</a:t>
            </a:r>
          </a:p>
        </p:txBody>
      </p:sp>
      <p:graphicFrame>
        <p:nvGraphicFramePr>
          <p:cNvPr id="5" name="Content Placeholder 4">
            <a:extLst>
              <a:ext uri="{FF2B5EF4-FFF2-40B4-BE49-F238E27FC236}">
                <a16:creationId xmlns:a16="http://schemas.microsoft.com/office/drawing/2014/main" id="{881A099C-0436-48ED-9264-94212F98FCD2}"/>
              </a:ext>
            </a:extLst>
          </p:cNvPr>
          <p:cNvGraphicFramePr>
            <a:graphicFrameLocks noGrp="1"/>
          </p:cNvGraphicFramePr>
          <p:nvPr>
            <p:ph idx="1"/>
            <p:extLst>
              <p:ext uri="{D42A27DB-BD31-4B8C-83A1-F6EECF244321}">
                <p14:modId xmlns:p14="http://schemas.microsoft.com/office/powerpoint/2010/main" val="3542935460"/>
              </p:ext>
            </p:extLst>
          </p:nvPr>
        </p:nvGraphicFramePr>
        <p:xfrm>
          <a:off x="609599" y="2133609"/>
          <a:ext cx="7402287" cy="3200392"/>
        </p:xfrm>
        <a:graphic>
          <a:graphicData uri="http://schemas.openxmlformats.org/drawingml/2006/table">
            <a:tbl>
              <a:tblPr firstRow="1" bandRow="1">
                <a:tableStyleId>{5C22544A-7EE6-4342-B048-85BDC9FD1C3A}</a:tableStyleId>
              </a:tblPr>
              <a:tblGrid>
                <a:gridCol w="5314857">
                  <a:extLst>
                    <a:ext uri="{9D8B030D-6E8A-4147-A177-3AD203B41FA5}">
                      <a16:colId xmlns:a16="http://schemas.microsoft.com/office/drawing/2014/main" val="295087738"/>
                    </a:ext>
                  </a:extLst>
                </a:gridCol>
                <a:gridCol w="2087430">
                  <a:extLst>
                    <a:ext uri="{9D8B030D-6E8A-4147-A177-3AD203B41FA5}">
                      <a16:colId xmlns:a16="http://schemas.microsoft.com/office/drawing/2014/main" val="2959338867"/>
                    </a:ext>
                  </a:extLst>
                </a:gridCol>
              </a:tblGrid>
              <a:tr h="805010">
                <a:tc>
                  <a:txBody>
                    <a:bodyPr/>
                    <a:lstStyle/>
                    <a:p>
                      <a:pPr algn="l" rtl="0" fontAlgn="ctr"/>
                      <a:r>
                        <a:rPr lang="en-US" sz="1700" b="1" i="0" u="none" strike="noStrike" dirty="0">
                          <a:solidFill>
                            <a:srgbClr val="FFFFFF"/>
                          </a:solidFill>
                          <a:effectLst/>
                          <a:latin typeface="Calibri" panose="020F0502020204030204" pitchFamily="34" charset="0"/>
                        </a:rPr>
                        <a:t> Programs</a:t>
                      </a:r>
                    </a:p>
                  </a:txBody>
                  <a:tcPr marL="7319" marR="7319" marT="7319" marB="0" anchor="ctr"/>
                </a:tc>
                <a:tc>
                  <a:txBody>
                    <a:bodyPr/>
                    <a:lstStyle/>
                    <a:p>
                      <a:pPr algn="ctr" rtl="0" fontAlgn="ctr"/>
                      <a:r>
                        <a:rPr lang="en-US" sz="1700" u="none" strike="noStrike" dirty="0">
                          <a:effectLst/>
                        </a:rPr>
                        <a:t>Total Agency Investment </a:t>
                      </a:r>
                      <a:endParaRPr lang="en-US" sz="1700" b="1" i="0" u="none" strike="noStrike" dirty="0">
                        <a:solidFill>
                          <a:srgbClr val="FFFFFF"/>
                        </a:solidFill>
                        <a:effectLst/>
                        <a:latin typeface="Calibri" panose="020F0502020204030204" pitchFamily="34" charset="0"/>
                      </a:endParaRPr>
                    </a:p>
                  </a:txBody>
                  <a:tcPr marL="7319" marR="87833" marT="7319" marB="0" anchor="ctr"/>
                </a:tc>
                <a:extLst>
                  <a:ext uri="{0D108BD9-81ED-4DB2-BD59-A6C34878D82A}">
                    <a16:rowId xmlns:a16="http://schemas.microsoft.com/office/drawing/2014/main" val="650268806"/>
                  </a:ext>
                </a:extLst>
              </a:tr>
              <a:tr h="556996">
                <a:tc>
                  <a:txBody>
                    <a:bodyPr/>
                    <a:lstStyle/>
                    <a:p>
                      <a:pPr algn="l" rtl="0" fontAlgn="ctr"/>
                      <a:r>
                        <a:rPr lang="en-US" sz="1700" u="none" strike="noStrike" dirty="0">
                          <a:effectLst/>
                        </a:rPr>
                        <a:t> Iron Range Engineering</a:t>
                      </a:r>
                      <a:endParaRPr lang="en-US" sz="1700" b="0" i="0" u="none" strike="noStrike" dirty="0">
                        <a:solidFill>
                          <a:srgbClr val="003865"/>
                        </a:solidFill>
                        <a:effectLst/>
                        <a:latin typeface="Calibri" panose="020F0502020204030204" pitchFamily="34" charset="0"/>
                      </a:endParaRPr>
                    </a:p>
                  </a:txBody>
                  <a:tcPr marL="7319" marR="7319" marT="7319" marB="0" anchor="ctr"/>
                </a:tc>
                <a:tc>
                  <a:txBody>
                    <a:bodyPr/>
                    <a:lstStyle/>
                    <a:p>
                      <a:pPr algn="r" rtl="0" fontAlgn="ctr"/>
                      <a:r>
                        <a:rPr lang="en-US" sz="1700" u="none" strike="noStrike" dirty="0">
                          <a:effectLst/>
                        </a:rPr>
                        <a:t>$100,000</a:t>
                      </a:r>
                      <a:endParaRPr lang="en-US" sz="1700" b="0" i="0" u="none" strike="noStrike" dirty="0">
                        <a:solidFill>
                          <a:srgbClr val="003865"/>
                        </a:solidFill>
                        <a:effectLst/>
                        <a:latin typeface="Calibri" panose="020F0502020204030204" pitchFamily="34" charset="0"/>
                      </a:endParaRPr>
                    </a:p>
                  </a:txBody>
                  <a:tcPr marL="7319" marR="87833" marT="7319" marB="0" anchor="ctr"/>
                </a:tc>
                <a:extLst>
                  <a:ext uri="{0D108BD9-81ED-4DB2-BD59-A6C34878D82A}">
                    <a16:rowId xmlns:a16="http://schemas.microsoft.com/office/drawing/2014/main" val="3818889427"/>
                  </a:ext>
                </a:extLst>
              </a:tr>
              <a:tr h="556996">
                <a:tc>
                  <a:txBody>
                    <a:bodyPr/>
                    <a:lstStyle/>
                    <a:p>
                      <a:pPr algn="l" rtl="0" fontAlgn="ctr"/>
                      <a:r>
                        <a:rPr lang="en-US" sz="1700" u="none" strike="noStrike" dirty="0">
                          <a:effectLst/>
                        </a:rPr>
                        <a:t> Manufacturing</a:t>
                      </a:r>
                      <a:endParaRPr lang="en-US" sz="1700" b="0" i="0" u="none" strike="noStrike" dirty="0">
                        <a:solidFill>
                          <a:srgbClr val="003865"/>
                        </a:solidFill>
                        <a:effectLst/>
                        <a:latin typeface="Calibri" panose="020F0502020204030204" pitchFamily="34" charset="0"/>
                      </a:endParaRPr>
                    </a:p>
                  </a:txBody>
                  <a:tcPr marL="7319" marR="7319" marT="7319" marB="0" anchor="ctr"/>
                </a:tc>
                <a:tc>
                  <a:txBody>
                    <a:bodyPr/>
                    <a:lstStyle/>
                    <a:p>
                      <a:pPr algn="r" rtl="0" fontAlgn="ctr"/>
                      <a:r>
                        <a:rPr lang="en-US" sz="1700" u="none" strike="noStrike" dirty="0">
                          <a:effectLst/>
                        </a:rPr>
                        <a:t>$990,000</a:t>
                      </a:r>
                      <a:endParaRPr lang="en-US" sz="1700" b="0" i="0" u="none" strike="noStrike" dirty="0">
                        <a:solidFill>
                          <a:srgbClr val="003865"/>
                        </a:solidFill>
                        <a:effectLst/>
                        <a:latin typeface="Calibri" panose="020F0502020204030204" pitchFamily="34" charset="0"/>
                      </a:endParaRPr>
                    </a:p>
                  </a:txBody>
                  <a:tcPr marL="7319" marR="87833" marT="7319" marB="0" anchor="ctr"/>
                </a:tc>
                <a:extLst>
                  <a:ext uri="{0D108BD9-81ED-4DB2-BD59-A6C34878D82A}">
                    <a16:rowId xmlns:a16="http://schemas.microsoft.com/office/drawing/2014/main" val="1363423659"/>
                  </a:ext>
                </a:extLst>
              </a:tr>
              <a:tr h="724394">
                <a:tc>
                  <a:txBody>
                    <a:bodyPr/>
                    <a:lstStyle/>
                    <a:p>
                      <a:pPr algn="l" rtl="0" fontAlgn="ctr"/>
                      <a:r>
                        <a:rPr lang="en-US" sz="1700" u="none" strike="noStrike" dirty="0">
                          <a:effectLst/>
                        </a:rPr>
                        <a:t> Veterinary Technician</a:t>
                      </a:r>
                      <a:endParaRPr lang="en-US" sz="1700" b="0" i="0" u="none" strike="noStrike" dirty="0">
                        <a:solidFill>
                          <a:srgbClr val="003865"/>
                        </a:solidFill>
                        <a:effectLst/>
                        <a:latin typeface="Calibri" panose="020F0502020204030204" pitchFamily="34" charset="0"/>
                      </a:endParaRPr>
                    </a:p>
                  </a:txBody>
                  <a:tcPr marL="7319" marR="7319" marT="7319" marB="0" anchor="ctr"/>
                </a:tc>
                <a:tc>
                  <a:txBody>
                    <a:bodyPr/>
                    <a:lstStyle/>
                    <a:p>
                      <a:pPr algn="r" rtl="0" fontAlgn="ctr"/>
                      <a:r>
                        <a:rPr lang="en-US" sz="1700" u="none" strike="noStrike" dirty="0">
                          <a:effectLst/>
                        </a:rPr>
                        <a:t>$157,000</a:t>
                      </a:r>
                      <a:endParaRPr lang="en-US" sz="1700" b="0" i="0" u="none" strike="noStrike" dirty="0">
                        <a:solidFill>
                          <a:srgbClr val="003865"/>
                        </a:solidFill>
                        <a:effectLst/>
                        <a:latin typeface="Calibri" panose="020F0502020204030204" pitchFamily="34" charset="0"/>
                      </a:endParaRPr>
                    </a:p>
                  </a:txBody>
                  <a:tcPr marL="7319" marR="87833" marT="7319" marB="0" anchor="ctr"/>
                </a:tc>
                <a:extLst>
                  <a:ext uri="{0D108BD9-81ED-4DB2-BD59-A6C34878D82A}">
                    <a16:rowId xmlns:a16="http://schemas.microsoft.com/office/drawing/2014/main" val="2893847503"/>
                  </a:ext>
                </a:extLst>
              </a:tr>
              <a:tr h="556996">
                <a:tc>
                  <a:txBody>
                    <a:bodyPr/>
                    <a:lstStyle/>
                    <a:p>
                      <a:pPr algn="l" rtl="0" fontAlgn="ctr"/>
                      <a:r>
                        <a:rPr lang="en-US" sz="1700" b="1" u="none" strike="noStrike" dirty="0">
                          <a:effectLst/>
                        </a:rPr>
                        <a:t> Total</a:t>
                      </a:r>
                      <a:endParaRPr lang="en-US" sz="1700" b="1" i="0" u="none" strike="noStrike" dirty="0">
                        <a:solidFill>
                          <a:srgbClr val="003865"/>
                        </a:solidFill>
                        <a:effectLst/>
                        <a:latin typeface="Calibri" panose="020F0502020204030204" pitchFamily="34" charset="0"/>
                      </a:endParaRPr>
                    </a:p>
                  </a:txBody>
                  <a:tcPr marL="7319" marR="7319" marT="7319" marB="0" anchor="ctr"/>
                </a:tc>
                <a:tc>
                  <a:txBody>
                    <a:bodyPr/>
                    <a:lstStyle/>
                    <a:p>
                      <a:pPr algn="r" rtl="0" fontAlgn="ctr"/>
                      <a:r>
                        <a:rPr lang="en-US" sz="1700" b="1" i="0" u="none" strike="noStrike" dirty="0">
                          <a:solidFill>
                            <a:srgbClr val="003865"/>
                          </a:solidFill>
                          <a:effectLst/>
                          <a:latin typeface="Calibri" panose="020F0502020204030204" pitchFamily="34" charset="0"/>
                        </a:rPr>
                        <a:t>$1,247,000</a:t>
                      </a:r>
                    </a:p>
                  </a:txBody>
                  <a:tcPr marL="7319" marR="87833" marT="7319" marB="0" anchor="ctr"/>
                </a:tc>
                <a:extLst>
                  <a:ext uri="{0D108BD9-81ED-4DB2-BD59-A6C34878D82A}">
                    <a16:rowId xmlns:a16="http://schemas.microsoft.com/office/drawing/2014/main" val="4193880559"/>
                  </a:ext>
                </a:extLst>
              </a:tr>
            </a:tbl>
          </a:graphicData>
        </a:graphic>
      </p:graphicFrame>
      <p:sp>
        <p:nvSpPr>
          <p:cNvPr id="4" name="TextBox 3">
            <a:extLst>
              <a:ext uri="{FF2B5EF4-FFF2-40B4-BE49-F238E27FC236}">
                <a16:creationId xmlns:a16="http://schemas.microsoft.com/office/drawing/2014/main" id="{F661779A-2887-414D-AA13-11667BD45A49}"/>
              </a:ext>
            </a:extLst>
          </p:cNvPr>
          <p:cNvSpPr txBox="1"/>
          <p:nvPr/>
        </p:nvSpPr>
        <p:spPr>
          <a:xfrm>
            <a:off x="838201" y="5987019"/>
            <a:ext cx="6827127" cy="369332"/>
          </a:xfrm>
          <a:prstGeom prst="rect">
            <a:avLst/>
          </a:prstGeom>
          <a:noFill/>
        </p:spPr>
        <p:txBody>
          <a:bodyPr wrap="square" rtlCol="0">
            <a:spAutoFit/>
          </a:bodyPr>
          <a:lstStyle/>
          <a:p>
            <a:r>
              <a:rPr lang="en-US" b="1" i="1" dirty="0"/>
              <a:t>Resolution No. 25-024</a:t>
            </a:r>
            <a:endParaRPr lang="en-US" b="1" i="1" dirty="0">
              <a:solidFill>
                <a:srgbClr val="FF0000"/>
              </a:solidFill>
            </a:endParaRPr>
          </a:p>
        </p:txBody>
      </p:sp>
      <p:pic>
        <p:nvPicPr>
          <p:cNvPr id="3" name="Picture 2">
            <a:extLst>
              <a:ext uri="{FF2B5EF4-FFF2-40B4-BE49-F238E27FC236}">
                <a16:creationId xmlns:a16="http://schemas.microsoft.com/office/drawing/2014/main" id="{222828DE-D3CB-4C83-87E2-AD0581F6EB3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290939" y="2133609"/>
            <a:ext cx="3200392" cy="3200392"/>
          </a:xfrm>
          <a:prstGeom prst="rect">
            <a:avLst/>
          </a:prstGeom>
        </p:spPr>
      </p:pic>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5/29/2025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10</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spTree>
    <p:extLst>
      <p:ext uri="{BB962C8B-B14F-4D97-AF65-F5344CB8AC3E}">
        <p14:creationId xmlns:p14="http://schemas.microsoft.com/office/powerpoint/2010/main" val="304976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1" y="2025250"/>
            <a:ext cx="10365827" cy="2807500"/>
          </a:xfrm>
        </p:spPr>
        <p:txBody>
          <a:bodyPr/>
          <a:lstStyle/>
          <a:p>
            <a:pPr algn="l"/>
            <a:br>
              <a:rPr lang="en-US" sz="2000" dirty="0"/>
            </a:br>
            <a:r>
              <a:rPr lang="en-US" sz="4000" b="1" dirty="0">
                <a:solidFill>
                  <a:srgbClr val="78BE21"/>
                </a:solidFill>
              </a:rPr>
              <a:t>Giants Ridge Recreation Area Tax </a:t>
            </a:r>
            <a:br>
              <a:rPr lang="en-US" sz="2000" dirty="0"/>
            </a:br>
            <a:br>
              <a:rPr lang="en-US" sz="2000" dirty="0"/>
            </a:br>
            <a:br>
              <a:rPr lang="en-US" sz="2000" dirty="0"/>
            </a:br>
            <a:r>
              <a:rPr lang="en-US" sz="2000" dirty="0"/>
              <a:t>Sean Peyla 			</a:t>
            </a:r>
            <a:br>
              <a:rPr lang="en-US" sz="2000" dirty="0"/>
            </a:br>
            <a:r>
              <a:rPr lang="en-US" sz="2000" dirty="0"/>
              <a:t>Facilities and Operations Manager 		</a:t>
            </a:r>
            <a:br>
              <a:rPr lang="en-US" sz="2000" dirty="0"/>
            </a:br>
            <a:r>
              <a:rPr lang="en-US" sz="2000" dirty="0"/>
              <a:t>(218)735-3005  		</a:t>
            </a:r>
            <a:br>
              <a:rPr lang="en-US" sz="2000" dirty="0"/>
            </a:br>
            <a:r>
              <a:rPr lang="en-US" sz="2000" u="sng" dirty="0"/>
              <a:t>Sean.Peyla</a:t>
            </a:r>
            <a:r>
              <a:rPr lang="en-US" sz="2000" dirty="0">
                <a:hlinkClick r:id="rId3">
                  <a:extLst>
                    <a:ext uri="{A12FA001-AC4F-418D-AE19-62706E023703}">
                      <ahyp:hlinkClr xmlns:ahyp="http://schemas.microsoft.com/office/drawing/2018/hyperlinkcolor" val="tx"/>
                    </a:ext>
                  </a:extLst>
                </a:hlinkClick>
              </a:rPr>
              <a:t>@state.mn.us</a:t>
            </a:r>
            <a:r>
              <a:rPr lang="en-US" sz="2000" dirty="0"/>
              <a:t> 		</a:t>
            </a:r>
            <a:endParaRPr lang="en-US" sz="2000" u="sng"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821" y="266701"/>
            <a:ext cx="6543038" cy="1168400"/>
          </a:xfrm>
          <a:prstGeom prst="rect">
            <a:avLst/>
          </a:prstGeom>
        </p:spPr>
      </p:pic>
      <p:sp>
        <p:nvSpPr>
          <p:cNvPr id="6" name="Date Placeholder 5">
            <a:extLst>
              <a:ext uri="{FF2B5EF4-FFF2-40B4-BE49-F238E27FC236}">
                <a16:creationId xmlns:a16="http://schemas.microsoft.com/office/drawing/2014/main" id="{5AEB2698-7990-40F6-A2C5-0FEE695F6560}"/>
              </a:ext>
            </a:extLst>
          </p:cNvPr>
          <p:cNvSpPr>
            <a:spLocks noGrp="1"/>
          </p:cNvSpPr>
          <p:nvPr>
            <p:ph type="dt" sz="half" idx="10"/>
          </p:nvPr>
        </p:nvSpPr>
        <p:spPr/>
        <p:txBody>
          <a:bodyPr/>
          <a:lstStyle/>
          <a:p>
            <a:r>
              <a:rPr lang="en-US"/>
              <a:t>5/29/2025</a:t>
            </a:r>
            <a:endParaRPr lang="en-US" dirty="0"/>
          </a:p>
        </p:txBody>
      </p:sp>
      <p:sp>
        <p:nvSpPr>
          <p:cNvPr id="8" name="Slide Number Placeholder 7">
            <a:extLst>
              <a:ext uri="{FF2B5EF4-FFF2-40B4-BE49-F238E27FC236}">
                <a16:creationId xmlns:a16="http://schemas.microsoft.com/office/drawing/2014/main" id="{0445E2D0-1798-40A9-BCEA-5F7BDB8F6CD1}"/>
              </a:ext>
            </a:extLst>
          </p:cNvPr>
          <p:cNvSpPr>
            <a:spLocks noGrp="1"/>
          </p:cNvSpPr>
          <p:nvPr>
            <p:ph type="sldNum" sz="quarter" idx="11"/>
          </p:nvPr>
        </p:nvSpPr>
        <p:spPr/>
        <p:txBody>
          <a:bodyPr/>
          <a:lstStyle/>
          <a:p>
            <a:fld id="{48F63A3B-78C7-47BE-AE5E-E10140E04643}" type="slidenum">
              <a:rPr lang="en-US" smtClean="0"/>
              <a:pPr/>
              <a:t>11</a:t>
            </a:fld>
            <a:endParaRPr lang="en-US" dirty="0"/>
          </a:p>
        </p:txBody>
      </p:sp>
      <p:sp>
        <p:nvSpPr>
          <p:cNvPr id="9" name="Footer Placeholder 8">
            <a:extLst>
              <a:ext uri="{FF2B5EF4-FFF2-40B4-BE49-F238E27FC236}">
                <a16:creationId xmlns:a16="http://schemas.microsoft.com/office/drawing/2014/main" id="{63CB7FC7-F22B-4A8B-940F-77B0ED39FD7C}"/>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1937745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071154" y="185637"/>
            <a:ext cx="10515600" cy="914400"/>
          </a:xfrm>
        </p:spPr>
        <p:txBody>
          <a:bodyPr/>
          <a:lstStyle/>
          <a:p>
            <a:r>
              <a:rPr lang="en-US" b="1" dirty="0"/>
              <a:t>Giants Ridge Recreation Area Tax Projects</a:t>
            </a:r>
          </a:p>
        </p:txBody>
      </p:sp>
      <p:sp>
        <p:nvSpPr>
          <p:cNvPr id="4" name="TextBox 3">
            <a:extLst>
              <a:ext uri="{FF2B5EF4-FFF2-40B4-BE49-F238E27FC236}">
                <a16:creationId xmlns:a16="http://schemas.microsoft.com/office/drawing/2014/main" id="{F661779A-2887-414D-AA13-11667BD45A49}"/>
              </a:ext>
            </a:extLst>
          </p:cNvPr>
          <p:cNvSpPr txBox="1"/>
          <p:nvPr/>
        </p:nvSpPr>
        <p:spPr>
          <a:xfrm>
            <a:off x="560574" y="5987019"/>
            <a:ext cx="6827127" cy="369332"/>
          </a:xfrm>
          <a:prstGeom prst="rect">
            <a:avLst/>
          </a:prstGeom>
          <a:noFill/>
        </p:spPr>
        <p:txBody>
          <a:bodyPr wrap="square" rtlCol="0">
            <a:spAutoFit/>
          </a:bodyPr>
          <a:lstStyle/>
          <a:p>
            <a:r>
              <a:rPr lang="en-US" b="1" i="1" dirty="0"/>
              <a:t>Resolution No. 25-025</a:t>
            </a:r>
            <a:endParaRPr lang="en-US" b="1" i="1" dirty="0">
              <a:solidFill>
                <a:srgbClr val="FF0000"/>
              </a:solidFill>
            </a:endParaRPr>
          </a:p>
        </p:txBody>
      </p:sp>
      <p:pic>
        <p:nvPicPr>
          <p:cNvPr id="3" name="Picture 2">
            <a:extLst>
              <a:ext uri="{FF2B5EF4-FFF2-40B4-BE49-F238E27FC236}">
                <a16:creationId xmlns:a16="http://schemas.microsoft.com/office/drawing/2014/main" id="{222828DE-D3CB-4C83-87E2-AD0581F6EB33}"/>
              </a:ext>
            </a:extLst>
          </p:cNvPr>
          <p:cNvPicPr>
            <a:picLocks noChangeAspect="1"/>
          </p:cNvPicPr>
          <p:nvPr/>
        </p:nvPicPr>
        <p:blipFill rotWithShape="1">
          <a:blip r:embed="rId3">
            <a:extLst>
              <a:ext uri="{28A0092B-C50C-407E-A947-70E740481C1C}">
                <a14:useLocalDpi xmlns:a14="http://schemas.microsoft.com/office/drawing/2010/main" val="0"/>
              </a:ext>
            </a:extLst>
          </a:blip>
          <a:srcRect r="14041"/>
          <a:stretch/>
        </p:blipFill>
        <p:spPr>
          <a:xfrm>
            <a:off x="7898875" y="2198913"/>
            <a:ext cx="3687879" cy="3123863"/>
          </a:xfrm>
          <a:prstGeom prst="rect">
            <a:avLst/>
          </a:prstGeom>
        </p:spPr>
      </p:pic>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5/29/2025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12</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9" name="Content Placeholder 4">
            <a:extLst>
              <a:ext uri="{FF2B5EF4-FFF2-40B4-BE49-F238E27FC236}">
                <a16:creationId xmlns:a16="http://schemas.microsoft.com/office/drawing/2014/main" id="{3A538AC4-66EA-4E7D-98AD-C10797AC7920}"/>
              </a:ext>
            </a:extLst>
          </p:cNvPr>
          <p:cNvGraphicFramePr>
            <a:graphicFrameLocks/>
          </p:cNvGraphicFramePr>
          <p:nvPr>
            <p:extLst>
              <p:ext uri="{D42A27DB-BD31-4B8C-83A1-F6EECF244321}">
                <p14:modId xmlns:p14="http://schemas.microsoft.com/office/powerpoint/2010/main" val="1533046978"/>
              </p:ext>
            </p:extLst>
          </p:nvPr>
        </p:nvGraphicFramePr>
        <p:xfrm>
          <a:off x="560574" y="2198914"/>
          <a:ext cx="6961456" cy="3123863"/>
        </p:xfrm>
        <a:graphic>
          <a:graphicData uri="http://schemas.openxmlformats.org/drawingml/2006/table">
            <a:tbl>
              <a:tblPr firstRow="1" bandRow="1">
                <a:tableStyleId>{5C22544A-7EE6-4342-B048-85BDC9FD1C3A}</a:tableStyleId>
              </a:tblPr>
              <a:tblGrid>
                <a:gridCol w="5614758">
                  <a:extLst>
                    <a:ext uri="{9D8B030D-6E8A-4147-A177-3AD203B41FA5}">
                      <a16:colId xmlns:a16="http://schemas.microsoft.com/office/drawing/2014/main" val="295087738"/>
                    </a:ext>
                  </a:extLst>
                </a:gridCol>
                <a:gridCol w="1346698">
                  <a:extLst>
                    <a:ext uri="{9D8B030D-6E8A-4147-A177-3AD203B41FA5}">
                      <a16:colId xmlns:a16="http://schemas.microsoft.com/office/drawing/2014/main" val="2959338867"/>
                    </a:ext>
                  </a:extLst>
                </a:gridCol>
              </a:tblGrid>
              <a:tr h="669279">
                <a:tc>
                  <a:txBody>
                    <a:bodyPr/>
                    <a:lstStyle/>
                    <a:p>
                      <a:pPr algn="l" rtl="0" fontAlgn="ctr"/>
                      <a:r>
                        <a:rPr lang="en-US" sz="1700" b="1" i="0" u="none" strike="noStrike" dirty="0">
                          <a:solidFill>
                            <a:srgbClr val="FFFFFF"/>
                          </a:solidFill>
                          <a:effectLst/>
                          <a:latin typeface="Calibri" panose="020F0502020204030204" pitchFamily="34" charset="0"/>
                        </a:rPr>
                        <a:t> Projects </a:t>
                      </a:r>
                    </a:p>
                  </a:txBody>
                  <a:tcPr marL="7319" marR="7319" marT="7319" marB="0" anchor="ctr"/>
                </a:tc>
                <a:tc>
                  <a:txBody>
                    <a:bodyPr/>
                    <a:lstStyle/>
                    <a:p>
                      <a:pPr algn="r" rtl="0" fontAlgn="ctr"/>
                      <a:r>
                        <a:rPr lang="en-US" sz="1700" u="none" strike="noStrike" dirty="0">
                          <a:effectLst/>
                        </a:rPr>
                        <a:t>Total Agency Investment </a:t>
                      </a:r>
                      <a:endParaRPr lang="en-US" sz="1700" b="1" i="0" u="none" strike="noStrike" dirty="0">
                        <a:solidFill>
                          <a:srgbClr val="FFFFFF"/>
                        </a:solidFill>
                        <a:effectLst/>
                        <a:latin typeface="Calibri" panose="020F0502020204030204" pitchFamily="34" charset="0"/>
                      </a:endParaRPr>
                    </a:p>
                  </a:txBody>
                  <a:tcPr marL="7319" marR="87833" marT="7319" marB="0" anchor="ctr"/>
                </a:tc>
                <a:extLst>
                  <a:ext uri="{0D108BD9-81ED-4DB2-BD59-A6C34878D82A}">
                    <a16:rowId xmlns:a16="http://schemas.microsoft.com/office/drawing/2014/main" val="650268806"/>
                  </a:ext>
                </a:extLst>
              </a:tr>
              <a:tr h="463082">
                <a:tc>
                  <a:txBody>
                    <a:bodyPr/>
                    <a:lstStyle/>
                    <a:p>
                      <a:pPr algn="l" rtl="0" fontAlgn="ctr"/>
                      <a:r>
                        <a:rPr lang="en-US" sz="1700" u="none" strike="noStrike" dirty="0">
                          <a:effectLst/>
                        </a:rPr>
                        <a:t> Purchase Trail Maintenance Equipment </a:t>
                      </a:r>
                      <a:endParaRPr lang="en-US" sz="1700" b="0" i="0" u="none" strike="noStrike" dirty="0">
                        <a:solidFill>
                          <a:srgbClr val="003865"/>
                        </a:solidFill>
                        <a:effectLst/>
                        <a:latin typeface="Calibri" panose="020F0502020204030204" pitchFamily="34" charset="0"/>
                      </a:endParaRPr>
                    </a:p>
                  </a:txBody>
                  <a:tcPr marL="7319" marR="7319" marT="7319" marB="0" anchor="ctr"/>
                </a:tc>
                <a:tc>
                  <a:txBody>
                    <a:bodyPr/>
                    <a:lstStyle/>
                    <a:p>
                      <a:pPr algn="r" rtl="0" fontAlgn="ctr"/>
                      <a:r>
                        <a:rPr lang="en-US" sz="1700" u="none" strike="noStrike" dirty="0">
                          <a:effectLst/>
                        </a:rPr>
                        <a:t>$55,000</a:t>
                      </a:r>
                      <a:endParaRPr lang="en-US" sz="1700" b="0" i="0" u="none" strike="noStrike" dirty="0">
                        <a:solidFill>
                          <a:srgbClr val="003865"/>
                        </a:solidFill>
                        <a:effectLst/>
                        <a:latin typeface="Calibri" panose="020F0502020204030204" pitchFamily="34" charset="0"/>
                      </a:endParaRPr>
                    </a:p>
                  </a:txBody>
                  <a:tcPr marL="7319" marR="87833" marT="7319" marB="0" anchor="ctr"/>
                </a:tc>
                <a:extLst>
                  <a:ext uri="{0D108BD9-81ED-4DB2-BD59-A6C34878D82A}">
                    <a16:rowId xmlns:a16="http://schemas.microsoft.com/office/drawing/2014/main" val="3818889427"/>
                  </a:ext>
                </a:extLst>
              </a:tr>
              <a:tr h="463082">
                <a:tc>
                  <a:txBody>
                    <a:bodyPr/>
                    <a:lstStyle/>
                    <a:p>
                      <a:pPr algn="l" rtl="0" fontAlgn="ctr"/>
                      <a:r>
                        <a:rPr lang="en-US" sz="1700" u="none" strike="noStrike" dirty="0">
                          <a:effectLst/>
                        </a:rPr>
                        <a:t> Construct Hiking Trail Bridge </a:t>
                      </a:r>
                      <a:endParaRPr lang="en-US" sz="1700" b="0" i="0" u="none" strike="noStrike" dirty="0">
                        <a:solidFill>
                          <a:srgbClr val="003865"/>
                        </a:solidFill>
                        <a:effectLst/>
                        <a:latin typeface="Calibri" panose="020F0502020204030204" pitchFamily="34" charset="0"/>
                      </a:endParaRPr>
                    </a:p>
                  </a:txBody>
                  <a:tcPr marL="7319" marR="7319" marT="7319" marB="0" anchor="ctr"/>
                </a:tc>
                <a:tc>
                  <a:txBody>
                    <a:bodyPr/>
                    <a:lstStyle/>
                    <a:p>
                      <a:pPr algn="r" rtl="0" fontAlgn="ctr"/>
                      <a:r>
                        <a:rPr lang="en-US" sz="1700" u="none" strike="noStrike" dirty="0">
                          <a:effectLst/>
                        </a:rPr>
                        <a:t>$20,000</a:t>
                      </a:r>
                      <a:endParaRPr lang="en-US" sz="1700" b="0" i="0" u="none" strike="noStrike" dirty="0">
                        <a:solidFill>
                          <a:srgbClr val="003865"/>
                        </a:solidFill>
                        <a:effectLst/>
                        <a:latin typeface="Calibri" panose="020F0502020204030204" pitchFamily="34" charset="0"/>
                      </a:endParaRPr>
                    </a:p>
                  </a:txBody>
                  <a:tcPr marL="7319" marR="87833" marT="7319" marB="0" anchor="ctr"/>
                </a:tc>
                <a:extLst>
                  <a:ext uri="{0D108BD9-81ED-4DB2-BD59-A6C34878D82A}">
                    <a16:rowId xmlns:a16="http://schemas.microsoft.com/office/drawing/2014/main" val="1363423659"/>
                  </a:ext>
                </a:extLst>
              </a:tr>
              <a:tr h="602256">
                <a:tc>
                  <a:txBody>
                    <a:bodyPr/>
                    <a:lstStyle/>
                    <a:p>
                      <a:pPr algn="l" rtl="0" fontAlgn="ctr"/>
                      <a:r>
                        <a:rPr lang="en-US" sz="1700" u="none" strike="noStrike" dirty="0">
                          <a:effectLst/>
                        </a:rPr>
                        <a:t> Construct Mountain Bike Trails </a:t>
                      </a:r>
                      <a:endParaRPr lang="en-US" sz="1700" b="0" i="0" u="none" strike="noStrike" dirty="0">
                        <a:solidFill>
                          <a:srgbClr val="003865"/>
                        </a:solidFill>
                        <a:effectLst/>
                        <a:latin typeface="Calibri" panose="020F0502020204030204" pitchFamily="34" charset="0"/>
                      </a:endParaRPr>
                    </a:p>
                  </a:txBody>
                  <a:tcPr marL="7319" marR="7319" marT="7319" marB="0" anchor="ctr"/>
                </a:tc>
                <a:tc>
                  <a:txBody>
                    <a:bodyPr/>
                    <a:lstStyle/>
                    <a:p>
                      <a:pPr algn="r" rtl="0" fontAlgn="ctr"/>
                      <a:r>
                        <a:rPr lang="en-US" sz="1700" u="none" strike="noStrike" dirty="0">
                          <a:effectLst/>
                        </a:rPr>
                        <a:t>$125,000</a:t>
                      </a:r>
                      <a:endParaRPr lang="en-US" sz="1700" b="0" i="0" u="none" strike="noStrike" dirty="0">
                        <a:solidFill>
                          <a:srgbClr val="003865"/>
                        </a:solidFill>
                        <a:effectLst/>
                        <a:latin typeface="Calibri" panose="020F0502020204030204" pitchFamily="34" charset="0"/>
                      </a:endParaRPr>
                    </a:p>
                  </a:txBody>
                  <a:tcPr marL="7319" marR="87833" marT="7319" marB="0" anchor="ctr"/>
                </a:tc>
                <a:extLst>
                  <a:ext uri="{0D108BD9-81ED-4DB2-BD59-A6C34878D82A}">
                    <a16:rowId xmlns:a16="http://schemas.microsoft.com/office/drawing/2014/main" val="2893847503"/>
                  </a:ext>
                </a:extLst>
              </a:tr>
              <a:tr h="463082">
                <a:tc>
                  <a:txBody>
                    <a:bodyPr/>
                    <a:lstStyle/>
                    <a:p>
                      <a:pPr algn="l" rtl="0" fontAlgn="ctr"/>
                      <a:r>
                        <a:rPr lang="en-US" sz="1700" u="none" strike="noStrike" dirty="0">
                          <a:effectLst/>
                        </a:rPr>
                        <a:t> Expand Mountain Bike Skills Park</a:t>
                      </a:r>
                      <a:endParaRPr lang="en-US" sz="1700" b="0" i="0" u="none" strike="noStrike" dirty="0">
                        <a:solidFill>
                          <a:srgbClr val="003865"/>
                        </a:solidFill>
                        <a:effectLst/>
                        <a:latin typeface="Calibri" panose="020F0502020204030204" pitchFamily="34" charset="0"/>
                      </a:endParaRPr>
                    </a:p>
                  </a:txBody>
                  <a:tcPr marL="7319" marR="7319" marT="7319" marB="0" anchor="ctr"/>
                </a:tc>
                <a:tc>
                  <a:txBody>
                    <a:bodyPr/>
                    <a:lstStyle/>
                    <a:p>
                      <a:pPr algn="r" rtl="0" fontAlgn="ctr"/>
                      <a:r>
                        <a:rPr lang="en-US" sz="1700" u="none" strike="noStrike" dirty="0">
                          <a:effectLst/>
                        </a:rPr>
                        <a:t>$100,000</a:t>
                      </a:r>
                      <a:endParaRPr lang="en-US" sz="1700" b="0" i="0" u="none" strike="noStrike" dirty="0">
                        <a:solidFill>
                          <a:srgbClr val="003865"/>
                        </a:solidFill>
                        <a:effectLst/>
                        <a:latin typeface="Calibri" panose="020F0502020204030204" pitchFamily="34" charset="0"/>
                      </a:endParaRPr>
                    </a:p>
                  </a:txBody>
                  <a:tcPr marL="7319" marR="87833" marT="7319" marB="0" anchor="ctr"/>
                </a:tc>
                <a:extLst>
                  <a:ext uri="{0D108BD9-81ED-4DB2-BD59-A6C34878D82A}">
                    <a16:rowId xmlns:a16="http://schemas.microsoft.com/office/drawing/2014/main" val="3660686656"/>
                  </a:ext>
                </a:extLst>
              </a:tr>
              <a:tr h="463082">
                <a:tc>
                  <a:txBody>
                    <a:bodyPr/>
                    <a:lstStyle/>
                    <a:p>
                      <a:pPr algn="l" rtl="0" fontAlgn="ctr"/>
                      <a:r>
                        <a:rPr lang="en-US" sz="1700" b="1" u="none" strike="noStrike" dirty="0">
                          <a:effectLst/>
                        </a:rPr>
                        <a:t> Total</a:t>
                      </a:r>
                      <a:endParaRPr lang="en-US" sz="1700" b="1" i="0" u="none" strike="noStrike" dirty="0">
                        <a:solidFill>
                          <a:srgbClr val="003865"/>
                        </a:solidFill>
                        <a:effectLst/>
                        <a:latin typeface="Calibri" panose="020F0502020204030204" pitchFamily="34" charset="0"/>
                      </a:endParaRPr>
                    </a:p>
                  </a:txBody>
                  <a:tcPr marL="7319" marR="7319" marT="7319" marB="0" anchor="ctr"/>
                </a:tc>
                <a:tc>
                  <a:txBody>
                    <a:bodyPr/>
                    <a:lstStyle/>
                    <a:p>
                      <a:pPr algn="r" rtl="0" fontAlgn="ctr"/>
                      <a:r>
                        <a:rPr lang="en-US" sz="1700" b="1" i="0" u="none" strike="noStrike" dirty="0">
                          <a:solidFill>
                            <a:srgbClr val="003865"/>
                          </a:solidFill>
                          <a:effectLst/>
                          <a:latin typeface="Calibri" panose="020F0502020204030204" pitchFamily="34" charset="0"/>
                        </a:rPr>
                        <a:t>$300,000</a:t>
                      </a:r>
                    </a:p>
                  </a:txBody>
                  <a:tcPr marL="7319" marR="87833" marT="7319" marB="0" anchor="ctr"/>
                </a:tc>
                <a:extLst>
                  <a:ext uri="{0D108BD9-81ED-4DB2-BD59-A6C34878D82A}">
                    <a16:rowId xmlns:a16="http://schemas.microsoft.com/office/drawing/2014/main" val="4193880559"/>
                  </a:ext>
                </a:extLst>
              </a:tr>
            </a:tbl>
          </a:graphicData>
        </a:graphic>
      </p:graphicFrame>
    </p:spTree>
    <p:extLst>
      <p:ext uri="{BB962C8B-B14F-4D97-AF65-F5344CB8AC3E}">
        <p14:creationId xmlns:p14="http://schemas.microsoft.com/office/powerpoint/2010/main" val="422938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821" y="266701"/>
            <a:ext cx="6543038" cy="1168400"/>
          </a:xfrm>
          <a:prstGeom prst="rect">
            <a:avLst/>
          </a:prstGeom>
        </p:spPr>
      </p:pic>
      <p:sp>
        <p:nvSpPr>
          <p:cNvPr id="4" name="Rectangle 3">
            <a:extLst>
              <a:ext uri="{FF2B5EF4-FFF2-40B4-BE49-F238E27FC236}">
                <a16:creationId xmlns:a16="http://schemas.microsoft.com/office/drawing/2014/main" id="{83CA9313-67A8-480D-AD3B-5A471F0FC73D}"/>
              </a:ext>
            </a:extLst>
          </p:cNvPr>
          <p:cNvSpPr/>
          <p:nvPr/>
        </p:nvSpPr>
        <p:spPr>
          <a:xfrm>
            <a:off x="838201" y="2147224"/>
            <a:ext cx="12515851" cy="2492990"/>
          </a:xfrm>
          <a:prstGeom prst="rect">
            <a:avLst/>
          </a:prstGeom>
        </p:spPr>
        <p:txBody>
          <a:bodyPr wrap="square">
            <a:spAutoFit/>
          </a:bodyPr>
          <a:lstStyle/>
          <a:p>
            <a:r>
              <a:rPr lang="en-US" sz="4000" b="1" dirty="0">
                <a:solidFill>
                  <a:srgbClr val="78BE21"/>
                </a:solidFill>
                <a:latin typeface="+mj-lt"/>
                <a:ea typeface="+mj-ea"/>
                <a:cs typeface="+mj-cs"/>
              </a:rPr>
              <a:t>FY25 Budget Amendments</a:t>
            </a:r>
            <a:endParaRPr lang="en-US" sz="2000" dirty="0">
              <a:solidFill>
                <a:srgbClr val="FFFFFF"/>
              </a:solidFill>
              <a:ea typeface="+mj-ea"/>
              <a:cs typeface="+mj-cs"/>
            </a:endParaRPr>
          </a:p>
          <a:p>
            <a:endParaRPr lang="en-US" dirty="0">
              <a:solidFill>
                <a:srgbClr val="FFFFFF"/>
              </a:solidFill>
              <a:ea typeface="+mj-ea"/>
              <a:cs typeface="+mj-cs"/>
            </a:endParaRPr>
          </a:p>
          <a:p>
            <a:endParaRPr lang="en-US" dirty="0">
              <a:solidFill>
                <a:srgbClr val="FFFFFF"/>
              </a:solidFill>
              <a:ea typeface="+mj-ea"/>
              <a:cs typeface="+mj-cs"/>
            </a:endParaRPr>
          </a:p>
          <a:p>
            <a:r>
              <a:rPr lang="en-US" sz="2000" dirty="0">
                <a:solidFill>
                  <a:schemeClr val="bg1"/>
                </a:solidFill>
                <a:ea typeface="+mj-ea"/>
                <a:cs typeface="+mj-cs"/>
              </a:rPr>
              <a:t>Dave Kallio 			</a:t>
            </a:r>
            <a:br>
              <a:rPr lang="en-US" sz="2000" dirty="0">
                <a:solidFill>
                  <a:schemeClr val="bg1"/>
                </a:solidFill>
                <a:ea typeface="+mj-ea"/>
                <a:cs typeface="+mj-cs"/>
              </a:rPr>
            </a:br>
            <a:r>
              <a:rPr lang="en-US" sz="2000" dirty="0">
                <a:solidFill>
                  <a:schemeClr val="bg1"/>
                </a:solidFill>
                <a:ea typeface="+mj-ea"/>
                <a:cs typeface="+mj-cs"/>
              </a:rPr>
              <a:t>Accounting Director 		</a:t>
            </a:r>
            <a:br>
              <a:rPr lang="en-US" sz="2000" dirty="0">
                <a:solidFill>
                  <a:schemeClr val="bg1"/>
                </a:solidFill>
                <a:ea typeface="+mj-ea"/>
                <a:cs typeface="+mj-cs"/>
              </a:rPr>
            </a:br>
            <a:r>
              <a:rPr lang="en-US" sz="2000" dirty="0">
                <a:solidFill>
                  <a:schemeClr val="bg1"/>
                </a:solidFill>
                <a:ea typeface="+mj-ea"/>
                <a:cs typeface="+mj-cs"/>
              </a:rPr>
              <a:t>(218)735-3018			</a:t>
            </a:r>
            <a:br>
              <a:rPr lang="en-US" sz="2000" dirty="0">
                <a:solidFill>
                  <a:schemeClr val="bg1"/>
                </a:solidFill>
                <a:ea typeface="+mj-ea"/>
                <a:cs typeface="+mj-cs"/>
              </a:rPr>
            </a:br>
            <a:r>
              <a:rPr lang="en-US" sz="2000" u="sng" dirty="0">
                <a:solidFill>
                  <a:schemeClr val="bg1"/>
                </a:solidFill>
                <a:ea typeface="+mj-ea"/>
                <a:cs typeface="+mj-cs"/>
              </a:rPr>
              <a:t>Dave.Kallio@state.mn.us</a:t>
            </a:r>
            <a:r>
              <a:rPr lang="en-US" sz="2000" dirty="0">
                <a:solidFill>
                  <a:schemeClr val="bg1"/>
                </a:solidFill>
                <a:ea typeface="+mj-ea"/>
                <a:cs typeface="+mj-cs"/>
              </a:rPr>
              <a:t>	</a:t>
            </a:r>
            <a:r>
              <a:rPr lang="en-US" sz="2000" u="sng" dirty="0">
                <a:solidFill>
                  <a:schemeClr val="bg1"/>
                </a:solidFill>
                <a:ea typeface="+mj-ea"/>
                <a:cs typeface="+mj-cs"/>
              </a:rPr>
              <a:t> </a:t>
            </a:r>
            <a:endParaRPr lang="en-US" sz="2000" u="sng" dirty="0">
              <a:solidFill>
                <a:schemeClr val="bg1"/>
              </a:solidFill>
            </a:endParaRPr>
          </a:p>
        </p:txBody>
      </p:sp>
      <p:sp>
        <p:nvSpPr>
          <p:cNvPr id="7" name="Date Placeholder 6">
            <a:extLst>
              <a:ext uri="{FF2B5EF4-FFF2-40B4-BE49-F238E27FC236}">
                <a16:creationId xmlns:a16="http://schemas.microsoft.com/office/drawing/2014/main" id="{0E19B6D2-C14C-47F3-8321-1BFDB158691C}"/>
              </a:ext>
            </a:extLst>
          </p:cNvPr>
          <p:cNvSpPr>
            <a:spLocks noGrp="1"/>
          </p:cNvSpPr>
          <p:nvPr>
            <p:ph type="dt" sz="half" idx="10"/>
          </p:nvPr>
        </p:nvSpPr>
        <p:spPr/>
        <p:txBody>
          <a:bodyPr/>
          <a:lstStyle/>
          <a:p>
            <a:r>
              <a:rPr lang="en-US"/>
              <a:t>5/29/2025</a:t>
            </a:r>
            <a:endParaRPr lang="en-US" dirty="0"/>
          </a:p>
        </p:txBody>
      </p:sp>
      <p:sp>
        <p:nvSpPr>
          <p:cNvPr id="8" name="Slide Number Placeholder 7">
            <a:extLst>
              <a:ext uri="{FF2B5EF4-FFF2-40B4-BE49-F238E27FC236}">
                <a16:creationId xmlns:a16="http://schemas.microsoft.com/office/drawing/2014/main" id="{E27C24D8-1250-4C0B-A01A-6ECB9A9C33B3}"/>
              </a:ext>
            </a:extLst>
          </p:cNvPr>
          <p:cNvSpPr>
            <a:spLocks noGrp="1"/>
          </p:cNvSpPr>
          <p:nvPr>
            <p:ph type="sldNum" sz="quarter" idx="11"/>
          </p:nvPr>
        </p:nvSpPr>
        <p:spPr/>
        <p:txBody>
          <a:bodyPr/>
          <a:lstStyle/>
          <a:p>
            <a:fld id="{48F63A3B-78C7-47BE-AE5E-E10140E04643}" type="slidenum">
              <a:rPr lang="en-US" smtClean="0"/>
              <a:pPr/>
              <a:t>13</a:t>
            </a:fld>
            <a:endParaRPr lang="en-US" dirty="0"/>
          </a:p>
        </p:txBody>
      </p:sp>
      <p:sp>
        <p:nvSpPr>
          <p:cNvPr id="9" name="Footer Placeholder 8">
            <a:extLst>
              <a:ext uri="{FF2B5EF4-FFF2-40B4-BE49-F238E27FC236}">
                <a16:creationId xmlns:a16="http://schemas.microsoft.com/office/drawing/2014/main" id="{77889E6D-3506-4236-9CD9-FD75826C3AB6}"/>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1290650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071154" y="185637"/>
            <a:ext cx="10515600" cy="914400"/>
          </a:xfrm>
        </p:spPr>
        <p:txBody>
          <a:bodyPr/>
          <a:lstStyle/>
          <a:p>
            <a:r>
              <a:rPr lang="en-US" b="1" dirty="0"/>
              <a:t>FY25 Budget Amendments</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5/29/2025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sp>
        <p:nvSpPr>
          <p:cNvPr id="9" name="Content Placeholder 8">
            <a:extLst>
              <a:ext uri="{FF2B5EF4-FFF2-40B4-BE49-F238E27FC236}">
                <a16:creationId xmlns:a16="http://schemas.microsoft.com/office/drawing/2014/main" id="{9BEED960-E27E-4621-9641-3CC2A6E78F33}"/>
              </a:ext>
            </a:extLst>
          </p:cNvPr>
          <p:cNvSpPr>
            <a:spLocks noGrp="1"/>
          </p:cNvSpPr>
          <p:nvPr>
            <p:ph idx="1"/>
          </p:nvPr>
        </p:nvSpPr>
        <p:spPr>
          <a:xfrm>
            <a:off x="838200" y="1825625"/>
            <a:ext cx="7594600" cy="4351338"/>
          </a:xfrm>
        </p:spPr>
        <p:txBody>
          <a:bodyPr>
            <a:normAutofit/>
          </a:bodyPr>
          <a:lstStyle/>
          <a:p>
            <a:pPr marL="0" indent="0">
              <a:buNone/>
            </a:pPr>
            <a:r>
              <a:rPr lang="en-US" sz="2000" b="1" dirty="0"/>
              <a:t>Purpose </a:t>
            </a:r>
          </a:p>
          <a:p>
            <a:pPr marL="0" indent="0">
              <a:buNone/>
            </a:pPr>
            <a:r>
              <a:rPr lang="en-US" sz="1800" dirty="0"/>
              <a:t>To make amendments to the FY25 budget to support projects in the Regional Trails, Housing and Public Works grant programs. </a:t>
            </a:r>
          </a:p>
          <a:p>
            <a:pPr marL="0" indent="0">
              <a:buNone/>
            </a:pPr>
            <a:r>
              <a:rPr lang="en-US" sz="2000" b="1" dirty="0"/>
              <a:t>Economic Impact</a:t>
            </a:r>
          </a:p>
          <a:p>
            <a:pPr marL="0" marR="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Number</a:t>
            </a:r>
            <a:r>
              <a:rPr lang="en-US" sz="1800" dirty="0">
                <a:effectLst/>
                <a:latin typeface="Calibri" panose="020F0502020204030204" pitchFamily="34" charset="0"/>
                <a:ea typeface="Calibri" panose="020F0502020204030204" pitchFamily="34" charset="0"/>
                <a:cs typeface="Calibri" panose="020F0502020204030204" pitchFamily="34" charset="0"/>
              </a:rPr>
              <a:t> of Projects: </a:t>
            </a:r>
            <a:r>
              <a:rPr lang="en-US" sz="1800" b="1" dirty="0">
                <a:effectLst/>
                <a:latin typeface="Calibri" panose="020F0502020204030204" pitchFamily="34" charset="0"/>
                <a:ea typeface="Calibri" panose="020F0502020204030204" pitchFamily="34" charset="0"/>
                <a:cs typeface="Calibri" panose="020F0502020204030204" pitchFamily="34" charset="0"/>
              </a:rPr>
              <a:t>11</a:t>
            </a:r>
            <a:br>
              <a:rPr lang="en-US" sz="1200" b="1" dirty="0">
                <a:latin typeface="Calibri" panose="020F0502020204030204" pitchFamily="34" charset="0"/>
                <a:ea typeface="Calibri" panose="020F0502020204030204" pitchFamily="34" charset="0"/>
                <a:cs typeface="Calibri" panose="020F0502020204030204" pitchFamily="34" charset="0"/>
              </a:rPr>
            </a:b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Agency Investment: </a:t>
            </a:r>
            <a:r>
              <a:rPr lang="en-US" sz="1800" b="1" dirty="0"/>
              <a:t>$7,804,494</a:t>
            </a:r>
            <a:endParaRPr lang="en-US" sz="1800" dirty="0"/>
          </a:p>
          <a:p>
            <a:pPr marL="0" indent="0">
              <a:buNone/>
            </a:pPr>
            <a:br>
              <a:rPr lang="en-US" sz="2000" b="1" dirty="0"/>
            </a:br>
            <a:br>
              <a:rPr lang="en-US" sz="2000" b="1" dirty="0"/>
            </a:br>
            <a:endParaRPr lang="en-US" sz="2000" b="1" dirty="0"/>
          </a:p>
        </p:txBody>
      </p:sp>
      <p:sp>
        <p:nvSpPr>
          <p:cNvPr id="14" name="TextBox 13">
            <a:extLst>
              <a:ext uri="{FF2B5EF4-FFF2-40B4-BE49-F238E27FC236}">
                <a16:creationId xmlns:a16="http://schemas.microsoft.com/office/drawing/2014/main" id="{04FA9BC9-1C67-4800-B4A1-1C992208CF30}"/>
              </a:ext>
            </a:extLst>
          </p:cNvPr>
          <p:cNvSpPr txBox="1"/>
          <p:nvPr/>
        </p:nvSpPr>
        <p:spPr>
          <a:xfrm>
            <a:off x="560574" y="5987017"/>
            <a:ext cx="6827127" cy="369332"/>
          </a:xfrm>
          <a:prstGeom prst="rect">
            <a:avLst/>
          </a:prstGeom>
          <a:noFill/>
        </p:spPr>
        <p:txBody>
          <a:bodyPr wrap="square" rtlCol="0">
            <a:spAutoFit/>
          </a:bodyPr>
          <a:lstStyle/>
          <a:p>
            <a:r>
              <a:rPr lang="en-US" b="1" i="1" dirty="0"/>
              <a:t>Resolution No. 25-026</a:t>
            </a:r>
            <a:endParaRPr lang="en-US" b="1" i="1" dirty="0">
              <a:solidFill>
                <a:srgbClr val="FF0000"/>
              </a:solidFill>
            </a:endParaRPr>
          </a:p>
        </p:txBody>
      </p:sp>
    </p:spTree>
    <p:extLst>
      <p:ext uri="{BB962C8B-B14F-4D97-AF65-F5344CB8AC3E}">
        <p14:creationId xmlns:p14="http://schemas.microsoft.com/office/powerpoint/2010/main" val="2023157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821" y="266701"/>
            <a:ext cx="6543038" cy="1168400"/>
          </a:xfrm>
          <a:prstGeom prst="rect">
            <a:avLst/>
          </a:prstGeom>
        </p:spPr>
      </p:pic>
      <p:sp>
        <p:nvSpPr>
          <p:cNvPr id="4" name="Rectangle 3">
            <a:extLst>
              <a:ext uri="{FF2B5EF4-FFF2-40B4-BE49-F238E27FC236}">
                <a16:creationId xmlns:a16="http://schemas.microsoft.com/office/drawing/2014/main" id="{83CA9313-67A8-480D-AD3B-5A471F0FC73D}"/>
              </a:ext>
            </a:extLst>
          </p:cNvPr>
          <p:cNvSpPr/>
          <p:nvPr/>
        </p:nvSpPr>
        <p:spPr>
          <a:xfrm>
            <a:off x="838200" y="2167116"/>
            <a:ext cx="12515851" cy="2523768"/>
          </a:xfrm>
          <a:prstGeom prst="rect">
            <a:avLst/>
          </a:prstGeom>
        </p:spPr>
        <p:txBody>
          <a:bodyPr wrap="square">
            <a:spAutoFit/>
          </a:bodyPr>
          <a:lstStyle/>
          <a:p>
            <a:r>
              <a:rPr lang="en-US" sz="4000" b="1" dirty="0">
                <a:solidFill>
                  <a:srgbClr val="78BE21"/>
                </a:solidFill>
                <a:latin typeface="+mj-lt"/>
                <a:ea typeface="+mj-ea"/>
                <a:cs typeface="+mj-cs"/>
              </a:rPr>
              <a:t>FY25 Budget and Grant Amendment Projects</a:t>
            </a:r>
            <a:endParaRPr lang="en-US" sz="2000" dirty="0">
              <a:solidFill>
                <a:srgbClr val="FFFFFF"/>
              </a:solidFill>
              <a:ea typeface="+mj-ea"/>
              <a:cs typeface="+mj-cs"/>
            </a:endParaRPr>
          </a:p>
          <a:p>
            <a:endParaRPr lang="en-US" sz="2000" dirty="0">
              <a:solidFill>
                <a:srgbClr val="FFFFFF"/>
              </a:solidFill>
              <a:ea typeface="+mj-ea"/>
              <a:cs typeface="+mj-cs"/>
            </a:endParaRPr>
          </a:p>
          <a:p>
            <a:endParaRPr lang="en-US" dirty="0">
              <a:solidFill>
                <a:srgbClr val="FFFFFF"/>
              </a:solidFill>
              <a:ea typeface="+mj-ea"/>
              <a:cs typeface="+mj-cs"/>
            </a:endParaRPr>
          </a:p>
          <a:p>
            <a:r>
              <a:rPr lang="en-US" sz="2000" dirty="0">
                <a:solidFill>
                  <a:schemeClr val="bg1"/>
                </a:solidFill>
                <a:ea typeface="+mj-ea"/>
                <a:cs typeface="+mj-cs"/>
              </a:rPr>
              <a:t>Danae Beaudette		 	Shawn Herhusky 			Chris Ismil</a:t>
            </a:r>
            <a:br>
              <a:rPr lang="en-US" sz="2000" dirty="0">
                <a:solidFill>
                  <a:schemeClr val="bg1"/>
                </a:solidFill>
                <a:ea typeface="+mj-ea"/>
                <a:cs typeface="+mj-cs"/>
              </a:rPr>
            </a:br>
            <a:r>
              <a:rPr lang="en-US" sz="2000" dirty="0">
                <a:solidFill>
                  <a:schemeClr val="bg1"/>
                </a:solidFill>
              </a:rPr>
              <a:t>Community Development 		</a:t>
            </a:r>
            <a:r>
              <a:rPr lang="en-US" sz="2000" dirty="0">
                <a:solidFill>
                  <a:schemeClr val="bg1"/>
                </a:solidFill>
                <a:ea typeface="+mj-ea"/>
                <a:cs typeface="+mj-cs"/>
              </a:rPr>
              <a:t>Community Development 	  	Community Development</a:t>
            </a:r>
            <a:br>
              <a:rPr lang="en-US" sz="2000" dirty="0">
                <a:solidFill>
                  <a:schemeClr val="bg1"/>
                </a:solidFill>
                <a:ea typeface="+mj-ea"/>
                <a:cs typeface="+mj-cs"/>
              </a:rPr>
            </a:br>
            <a:r>
              <a:rPr lang="en-US" sz="2000" dirty="0">
                <a:solidFill>
                  <a:schemeClr val="bg1"/>
                </a:solidFill>
                <a:ea typeface="+mj-ea"/>
                <a:cs typeface="+mj-cs"/>
              </a:rPr>
              <a:t>(218)735-3022		         	(218)735-3067			(218)735-3010</a:t>
            </a:r>
            <a:br>
              <a:rPr lang="en-US" sz="2000" dirty="0">
                <a:solidFill>
                  <a:schemeClr val="bg1"/>
                </a:solidFill>
                <a:ea typeface="+mj-ea"/>
                <a:cs typeface="+mj-cs"/>
              </a:rPr>
            </a:br>
            <a:r>
              <a:rPr lang="en-US" sz="2000" dirty="0">
                <a:solidFill>
                  <a:schemeClr val="bg1"/>
                </a:solidFill>
                <a:ea typeface="+mj-ea"/>
                <a:cs typeface="+mj-cs"/>
                <a:hlinkClick r:id="rId4">
                  <a:extLst>
                    <a:ext uri="{A12FA001-AC4F-418D-AE19-62706E023703}">
                      <ahyp:hlinkClr xmlns:ahyp="http://schemas.microsoft.com/office/drawing/2018/hyperlinkcolor" val="tx"/>
                    </a:ext>
                  </a:extLst>
                </a:hlinkClick>
              </a:rPr>
              <a:t>Danae.Beaudette@state.mn.us</a:t>
            </a:r>
            <a:r>
              <a:rPr lang="en-US" sz="2000" dirty="0">
                <a:solidFill>
                  <a:schemeClr val="bg1"/>
                </a:solidFill>
                <a:ea typeface="+mj-ea"/>
                <a:cs typeface="+mj-cs"/>
              </a:rPr>
              <a:t> 	</a:t>
            </a:r>
            <a:r>
              <a:rPr lang="en-US" sz="2000" u="sng" dirty="0">
                <a:solidFill>
                  <a:schemeClr val="bg1"/>
                </a:solidFill>
                <a:ea typeface="+mj-ea"/>
                <a:cs typeface="+mj-cs"/>
              </a:rPr>
              <a:t>Shawn.Herhusky@state.mn.us</a:t>
            </a:r>
            <a:r>
              <a:rPr lang="en-US" sz="2000" dirty="0">
                <a:solidFill>
                  <a:schemeClr val="bg1"/>
                </a:solidFill>
                <a:ea typeface="+mj-ea"/>
                <a:cs typeface="+mj-cs"/>
              </a:rPr>
              <a:t> 	</a:t>
            </a:r>
            <a:r>
              <a:rPr lang="en-US" sz="2000" u="sng" dirty="0">
                <a:solidFill>
                  <a:schemeClr val="bg1"/>
                </a:solidFill>
                <a:ea typeface="+mj-ea"/>
                <a:cs typeface="+mj-cs"/>
              </a:rPr>
              <a:t>Chris.Ismil@state.mn.us </a:t>
            </a:r>
            <a:endParaRPr lang="en-US" sz="2000" u="sng" dirty="0">
              <a:solidFill>
                <a:schemeClr val="bg1"/>
              </a:solidFill>
            </a:endParaRPr>
          </a:p>
        </p:txBody>
      </p:sp>
      <p:sp>
        <p:nvSpPr>
          <p:cNvPr id="7" name="Date Placeholder 6">
            <a:extLst>
              <a:ext uri="{FF2B5EF4-FFF2-40B4-BE49-F238E27FC236}">
                <a16:creationId xmlns:a16="http://schemas.microsoft.com/office/drawing/2014/main" id="{0E19B6D2-C14C-47F3-8321-1BFDB158691C}"/>
              </a:ext>
            </a:extLst>
          </p:cNvPr>
          <p:cNvSpPr>
            <a:spLocks noGrp="1"/>
          </p:cNvSpPr>
          <p:nvPr>
            <p:ph type="dt" sz="half" idx="10"/>
          </p:nvPr>
        </p:nvSpPr>
        <p:spPr/>
        <p:txBody>
          <a:bodyPr/>
          <a:lstStyle/>
          <a:p>
            <a:r>
              <a:rPr lang="en-US"/>
              <a:t>5/29/2025</a:t>
            </a:r>
            <a:endParaRPr lang="en-US" dirty="0"/>
          </a:p>
        </p:txBody>
      </p:sp>
      <p:sp>
        <p:nvSpPr>
          <p:cNvPr id="8" name="Slide Number Placeholder 7">
            <a:extLst>
              <a:ext uri="{FF2B5EF4-FFF2-40B4-BE49-F238E27FC236}">
                <a16:creationId xmlns:a16="http://schemas.microsoft.com/office/drawing/2014/main" id="{E27C24D8-1250-4C0B-A01A-6ECB9A9C33B3}"/>
              </a:ext>
            </a:extLst>
          </p:cNvPr>
          <p:cNvSpPr>
            <a:spLocks noGrp="1"/>
          </p:cNvSpPr>
          <p:nvPr>
            <p:ph type="sldNum" sz="quarter" idx="11"/>
          </p:nvPr>
        </p:nvSpPr>
        <p:spPr/>
        <p:txBody>
          <a:bodyPr/>
          <a:lstStyle/>
          <a:p>
            <a:fld id="{48F63A3B-78C7-47BE-AE5E-E10140E04643}" type="slidenum">
              <a:rPr lang="en-US" smtClean="0"/>
              <a:pPr/>
              <a:t>15</a:t>
            </a:fld>
            <a:endParaRPr lang="en-US" dirty="0"/>
          </a:p>
        </p:txBody>
      </p:sp>
      <p:sp>
        <p:nvSpPr>
          <p:cNvPr id="9" name="Footer Placeholder 8">
            <a:extLst>
              <a:ext uri="{FF2B5EF4-FFF2-40B4-BE49-F238E27FC236}">
                <a16:creationId xmlns:a16="http://schemas.microsoft.com/office/drawing/2014/main" id="{77889E6D-3506-4236-9CD9-FD75826C3AB6}"/>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182875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961D81-BD7A-4894-B25F-0629ECF3D928}"/>
              </a:ext>
            </a:extLst>
          </p:cNvPr>
          <p:cNvSpPr>
            <a:spLocks noGrp="1"/>
          </p:cNvSpPr>
          <p:nvPr>
            <p:ph idx="1"/>
          </p:nvPr>
        </p:nvSpPr>
        <p:spPr>
          <a:xfrm>
            <a:off x="1066799" y="1672694"/>
            <a:ext cx="6594765" cy="6080917"/>
          </a:xfrm>
        </p:spPr>
        <p:txBody>
          <a:bodyPr>
            <a:normAutofit/>
          </a:bodyPr>
          <a:lstStyle/>
          <a:p>
            <a:pPr marL="0" indent="0">
              <a:buNone/>
            </a:pPr>
            <a:r>
              <a:rPr lang="en-US" sz="2000" b="1" dirty="0"/>
              <a:t>Purpose</a:t>
            </a:r>
          </a:p>
          <a:p>
            <a:pPr marL="0" indent="0">
              <a:buNone/>
            </a:pPr>
            <a:r>
              <a:rPr lang="en-US" sz="1800" dirty="0">
                <a:effectLst/>
                <a:latin typeface="Calibri" panose="020F0502020204030204" pitchFamily="34" charset="0"/>
                <a:ea typeface="Calibri" panose="020F0502020204030204" pitchFamily="34" charset="0"/>
              </a:rPr>
              <a:t>Regional Trails grants assist with the design, engineering and construction of various types of trails. </a:t>
            </a:r>
            <a:endParaRPr lang="en-US" sz="1800" b="1" dirty="0"/>
          </a:p>
          <a:p>
            <a:pPr marL="0" indent="0">
              <a:buNone/>
            </a:pPr>
            <a:r>
              <a:rPr lang="en-US" sz="2000" b="1" dirty="0"/>
              <a:t>Economic Impact</a:t>
            </a:r>
          </a:p>
          <a:p>
            <a:pPr marL="0" marR="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Number</a:t>
            </a:r>
            <a:r>
              <a:rPr lang="en-US" sz="1800" dirty="0">
                <a:effectLst/>
                <a:latin typeface="Calibri" panose="020F0502020204030204" pitchFamily="34" charset="0"/>
                <a:ea typeface="Calibri" panose="020F0502020204030204" pitchFamily="34" charset="0"/>
                <a:cs typeface="Calibri" panose="020F0502020204030204" pitchFamily="34" charset="0"/>
              </a:rPr>
              <a:t> of Projects: </a:t>
            </a:r>
            <a:r>
              <a:rPr lang="en-US" sz="1800" b="1" dirty="0">
                <a:effectLst/>
                <a:latin typeface="Calibri" panose="020F0502020204030204" pitchFamily="34" charset="0"/>
                <a:ea typeface="Calibri" panose="020F0502020204030204" pitchFamily="34" charset="0"/>
                <a:cs typeface="Calibri" panose="020F0502020204030204" pitchFamily="34" charset="0"/>
              </a:rPr>
              <a:t>1</a:t>
            </a:r>
          </a:p>
          <a:p>
            <a:pPr marL="0" marR="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Agency Investment: </a:t>
            </a:r>
            <a:r>
              <a:rPr lang="en-US" sz="1800" b="1" dirty="0">
                <a:effectLst/>
                <a:latin typeface="Calibri" panose="020F0502020204030204" pitchFamily="34" charset="0"/>
                <a:ea typeface="Calibri" panose="020F0502020204030204" pitchFamily="34" charset="0"/>
                <a:cs typeface="Calibri" panose="020F0502020204030204" pitchFamily="34" charset="0"/>
              </a:rPr>
              <a:t>$2,160,000</a:t>
            </a:r>
          </a:p>
          <a:p>
            <a:pPr marL="0" marR="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Total Project Investment: </a:t>
            </a:r>
            <a:r>
              <a:rPr lang="en-US" sz="1800" b="1" dirty="0">
                <a:effectLst/>
                <a:latin typeface="Calibri" panose="020F0502020204030204" pitchFamily="34" charset="0"/>
                <a:ea typeface="Calibri" panose="020F0502020204030204" pitchFamily="34" charset="0"/>
                <a:cs typeface="Calibri" panose="020F0502020204030204" pitchFamily="34" charset="0"/>
              </a:rPr>
              <a:t>$4,320,000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8" name="Date Placeholder 7">
            <a:extLst>
              <a:ext uri="{FF2B5EF4-FFF2-40B4-BE49-F238E27FC236}">
                <a16:creationId xmlns:a16="http://schemas.microsoft.com/office/drawing/2014/main" id="{96FCCA25-2C15-42BA-9707-37F02745F0FB}"/>
              </a:ext>
            </a:extLst>
          </p:cNvPr>
          <p:cNvSpPr>
            <a:spLocks noGrp="1"/>
          </p:cNvSpPr>
          <p:nvPr>
            <p:ph type="dt" sz="half" idx="10"/>
          </p:nvPr>
        </p:nvSpPr>
        <p:spPr/>
        <p:txBody>
          <a:bodyPr/>
          <a:lstStyle/>
          <a:p>
            <a:r>
              <a:rPr lang="en-US"/>
              <a:t>5/29/2025</a:t>
            </a:r>
            <a:endParaRPr lang="en-US" dirty="0"/>
          </a:p>
        </p:txBody>
      </p:sp>
      <p:sp>
        <p:nvSpPr>
          <p:cNvPr id="9" name="Slide Number Placeholder 8">
            <a:extLst>
              <a:ext uri="{FF2B5EF4-FFF2-40B4-BE49-F238E27FC236}">
                <a16:creationId xmlns:a16="http://schemas.microsoft.com/office/drawing/2014/main" id="{94837124-1914-4539-B744-BC36ABEA3890}"/>
              </a:ext>
            </a:extLst>
          </p:cNvPr>
          <p:cNvSpPr>
            <a:spLocks noGrp="1"/>
          </p:cNvSpPr>
          <p:nvPr>
            <p:ph type="sldNum" sz="quarter" idx="12"/>
          </p:nvPr>
        </p:nvSpPr>
        <p:spPr/>
        <p:txBody>
          <a:bodyPr/>
          <a:lstStyle/>
          <a:p>
            <a:fld id="{48F63A3B-78C7-47BE-AE5E-E10140E04643}" type="slidenum">
              <a:rPr lang="en-US" smtClean="0"/>
              <a:t>16</a:t>
            </a:fld>
            <a:endParaRPr lang="en-US" dirty="0"/>
          </a:p>
        </p:txBody>
      </p:sp>
      <p:sp>
        <p:nvSpPr>
          <p:cNvPr id="10" name="Footer Placeholder 9">
            <a:extLst>
              <a:ext uri="{FF2B5EF4-FFF2-40B4-BE49-F238E27FC236}">
                <a16:creationId xmlns:a16="http://schemas.microsoft.com/office/drawing/2014/main" id="{EC5E1D5A-AB52-4FE4-A013-78A081ECEEA9}"/>
              </a:ext>
            </a:extLst>
          </p:cNvPr>
          <p:cNvSpPr>
            <a:spLocks noGrp="1"/>
          </p:cNvSpPr>
          <p:nvPr>
            <p:ph type="ftr" sz="quarter" idx="3"/>
          </p:nvPr>
        </p:nvSpPr>
        <p:spPr/>
        <p:txBody>
          <a:bodyPr/>
          <a:lstStyle/>
          <a:p>
            <a:r>
              <a:rPr lang="en-US"/>
              <a:t>mn.gov/irrrb/</a:t>
            </a:r>
            <a:endParaRPr lang="en-US" dirty="0"/>
          </a:p>
        </p:txBody>
      </p:sp>
      <p:sp>
        <p:nvSpPr>
          <p:cNvPr id="5" name="Title 4">
            <a:extLst>
              <a:ext uri="{FF2B5EF4-FFF2-40B4-BE49-F238E27FC236}">
                <a16:creationId xmlns:a16="http://schemas.microsoft.com/office/drawing/2014/main" id="{E84BBDB4-1081-4EA6-9469-62439607006C}"/>
              </a:ext>
            </a:extLst>
          </p:cNvPr>
          <p:cNvSpPr>
            <a:spLocks noGrp="1"/>
          </p:cNvSpPr>
          <p:nvPr>
            <p:ph type="title"/>
          </p:nvPr>
        </p:nvSpPr>
        <p:spPr/>
        <p:txBody>
          <a:bodyPr/>
          <a:lstStyle/>
          <a:p>
            <a:r>
              <a:rPr lang="en-US" b="1" dirty="0"/>
              <a:t>FY25 Budget Amendment: Regional Trails</a:t>
            </a:r>
            <a:endParaRPr lang="en-US" dirty="0"/>
          </a:p>
        </p:txBody>
      </p:sp>
      <p:pic>
        <p:nvPicPr>
          <p:cNvPr id="12" name="Picture 11">
            <a:extLst>
              <a:ext uri="{FF2B5EF4-FFF2-40B4-BE49-F238E27FC236}">
                <a16:creationId xmlns:a16="http://schemas.microsoft.com/office/drawing/2014/main" id="{9684EF2F-A234-4209-9667-879452412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0504" y="1953501"/>
            <a:ext cx="3588701" cy="3588701"/>
          </a:xfrm>
          <a:prstGeom prst="rect">
            <a:avLst/>
          </a:prstGeom>
        </p:spPr>
      </p:pic>
    </p:spTree>
    <p:extLst>
      <p:ext uri="{BB962C8B-B14F-4D97-AF65-F5344CB8AC3E}">
        <p14:creationId xmlns:p14="http://schemas.microsoft.com/office/powerpoint/2010/main" val="1485903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071154" y="185637"/>
            <a:ext cx="10515600" cy="914400"/>
          </a:xfrm>
        </p:spPr>
        <p:txBody>
          <a:bodyPr/>
          <a:lstStyle/>
          <a:p>
            <a:r>
              <a:rPr lang="en-US" b="1" dirty="0"/>
              <a:t>FY25 Budget Amendment: Regional Trails</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5/29/2025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17</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3" name="Content Placeholder 3">
            <a:extLst>
              <a:ext uri="{FF2B5EF4-FFF2-40B4-BE49-F238E27FC236}">
                <a16:creationId xmlns:a16="http://schemas.microsoft.com/office/drawing/2014/main" id="{53591E30-7C4D-45A6-AF4B-559E17E52354}"/>
              </a:ext>
            </a:extLst>
          </p:cNvPr>
          <p:cNvGraphicFramePr>
            <a:graphicFrameLocks/>
          </p:cNvGraphicFramePr>
          <p:nvPr>
            <p:extLst>
              <p:ext uri="{D42A27DB-BD31-4B8C-83A1-F6EECF244321}">
                <p14:modId xmlns:p14="http://schemas.microsoft.com/office/powerpoint/2010/main" val="2397011495"/>
              </p:ext>
            </p:extLst>
          </p:nvPr>
        </p:nvGraphicFramePr>
        <p:xfrm>
          <a:off x="550933" y="2602523"/>
          <a:ext cx="11090134" cy="1864196"/>
        </p:xfrm>
        <a:graphic>
          <a:graphicData uri="http://schemas.openxmlformats.org/drawingml/2006/table">
            <a:tbl>
              <a:tblPr firstRow="1" bandRow="1">
                <a:tableStyleId>{5C22544A-7EE6-4342-B048-85BDC9FD1C3A}</a:tableStyleId>
              </a:tblPr>
              <a:tblGrid>
                <a:gridCol w="2843620">
                  <a:extLst>
                    <a:ext uri="{9D8B030D-6E8A-4147-A177-3AD203B41FA5}">
                      <a16:colId xmlns:a16="http://schemas.microsoft.com/office/drawing/2014/main" val="1128772898"/>
                    </a:ext>
                  </a:extLst>
                </a:gridCol>
                <a:gridCol w="5661765">
                  <a:extLst>
                    <a:ext uri="{9D8B030D-6E8A-4147-A177-3AD203B41FA5}">
                      <a16:colId xmlns:a16="http://schemas.microsoft.com/office/drawing/2014/main" val="2632215828"/>
                    </a:ext>
                  </a:extLst>
                </a:gridCol>
                <a:gridCol w="1326386">
                  <a:extLst>
                    <a:ext uri="{9D8B030D-6E8A-4147-A177-3AD203B41FA5}">
                      <a16:colId xmlns:a16="http://schemas.microsoft.com/office/drawing/2014/main" val="2707492734"/>
                    </a:ext>
                  </a:extLst>
                </a:gridCol>
                <a:gridCol w="1258363">
                  <a:extLst>
                    <a:ext uri="{9D8B030D-6E8A-4147-A177-3AD203B41FA5}">
                      <a16:colId xmlns:a16="http://schemas.microsoft.com/office/drawing/2014/main" val="431842674"/>
                    </a:ext>
                  </a:extLst>
                </a:gridCol>
              </a:tblGrid>
              <a:tr h="949796">
                <a:tc>
                  <a:txBody>
                    <a:bodyPr/>
                    <a:lstStyle/>
                    <a:p>
                      <a:r>
                        <a:rPr lang="en-US" dirty="0"/>
                        <a:t>Grantee</a:t>
                      </a:r>
                    </a:p>
                  </a:txBody>
                  <a:tcPr/>
                </a:tc>
                <a:tc>
                  <a:txBody>
                    <a:bodyPr/>
                    <a:lstStyle/>
                    <a:p>
                      <a:r>
                        <a:rPr lang="en-US" dirty="0"/>
                        <a:t>Project Description</a:t>
                      </a:r>
                    </a:p>
                  </a:txBody>
                  <a:tcPr/>
                </a:tc>
                <a:tc>
                  <a:txBody>
                    <a:bodyPr/>
                    <a:lstStyle/>
                    <a:p>
                      <a:pPr algn="r"/>
                      <a:r>
                        <a:rPr lang="en-US" dirty="0"/>
                        <a:t>Agency Investment</a:t>
                      </a:r>
                    </a:p>
                  </a:txBody>
                  <a:tcPr/>
                </a:tc>
                <a:tc>
                  <a:txBody>
                    <a:bodyPr/>
                    <a:lstStyle/>
                    <a:p>
                      <a:pPr algn="r"/>
                      <a:r>
                        <a:rPr lang="en-US" dirty="0"/>
                        <a:t>Total Project Investment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Northeast Regional ATV Trail Joint Powers Board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 project consists of engineering, permitting, right-of-way acquisition and various improvements for five ATV Trail Clubs. </a:t>
                      </a:r>
                    </a:p>
                  </a:txBody>
                  <a:tcPr/>
                </a:tc>
                <a:tc>
                  <a:txBody>
                    <a:bodyPr/>
                    <a:lstStyle/>
                    <a:p>
                      <a:pPr algn="r"/>
                      <a:r>
                        <a:rPr lang="en-US" sz="1800" dirty="0"/>
                        <a:t>$2,160,000</a:t>
                      </a:r>
                    </a:p>
                    <a:p>
                      <a:pPr algn="r"/>
                      <a:endParaRPr lang="en-US" sz="1800" dirty="0"/>
                    </a:p>
                  </a:txBody>
                  <a:tcPr/>
                </a:tc>
                <a:tc>
                  <a:txBody>
                    <a:bodyPr/>
                    <a:lstStyle/>
                    <a:p>
                      <a:pPr algn="r"/>
                      <a:r>
                        <a:rPr lang="en-US" sz="1800" b="1" dirty="0"/>
                        <a:t>$4,320,000</a:t>
                      </a:r>
                    </a:p>
                    <a:p>
                      <a:pPr algn="r"/>
                      <a:endParaRPr lang="en-US" sz="1800" dirty="0"/>
                    </a:p>
                  </a:txBody>
                  <a:tcPr/>
                </a:tc>
                <a:extLst>
                  <a:ext uri="{0D108BD9-81ED-4DB2-BD59-A6C34878D82A}">
                    <a16:rowId xmlns:a16="http://schemas.microsoft.com/office/drawing/2014/main" val="390451265"/>
                  </a:ext>
                </a:extLst>
              </a:tr>
            </a:tbl>
          </a:graphicData>
        </a:graphic>
      </p:graphicFrame>
      <p:sp>
        <p:nvSpPr>
          <p:cNvPr id="14" name="TextBox 13">
            <a:extLst>
              <a:ext uri="{FF2B5EF4-FFF2-40B4-BE49-F238E27FC236}">
                <a16:creationId xmlns:a16="http://schemas.microsoft.com/office/drawing/2014/main" id="{C8B1D0D4-35FF-4C09-9725-ED91D757EDA3}"/>
              </a:ext>
            </a:extLst>
          </p:cNvPr>
          <p:cNvSpPr txBox="1"/>
          <p:nvPr/>
        </p:nvSpPr>
        <p:spPr>
          <a:xfrm>
            <a:off x="560574" y="5987017"/>
            <a:ext cx="6827127" cy="369332"/>
          </a:xfrm>
          <a:prstGeom prst="rect">
            <a:avLst/>
          </a:prstGeom>
          <a:noFill/>
        </p:spPr>
        <p:txBody>
          <a:bodyPr wrap="square" rtlCol="0">
            <a:spAutoFit/>
          </a:bodyPr>
          <a:lstStyle/>
          <a:p>
            <a:r>
              <a:rPr lang="en-US" b="1" i="1" dirty="0"/>
              <a:t>Resolution No. 25-027</a:t>
            </a:r>
            <a:endParaRPr lang="en-US" b="1" i="1" dirty="0">
              <a:solidFill>
                <a:srgbClr val="FF0000"/>
              </a:solidFill>
            </a:endParaRPr>
          </a:p>
        </p:txBody>
      </p:sp>
    </p:spTree>
    <p:extLst>
      <p:ext uri="{BB962C8B-B14F-4D97-AF65-F5344CB8AC3E}">
        <p14:creationId xmlns:p14="http://schemas.microsoft.com/office/powerpoint/2010/main" val="253428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961D81-BD7A-4894-B25F-0629ECF3D928}"/>
              </a:ext>
            </a:extLst>
          </p:cNvPr>
          <p:cNvSpPr>
            <a:spLocks noGrp="1"/>
          </p:cNvSpPr>
          <p:nvPr>
            <p:ph idx="1"/>
          </p:nvPr>
        </p:nvSpPr>
        <p:spPr>
          <a:xfrm>
            <a:off x="1066799" y="1672694"/>
            <a:ext cx="6594765" cy="6080917"/>
          </a:xfrm>
        </p:spPr>
        <p:txBody>
          <a:bodyPr>
            <a:normAutofit/>
          </a:bodyPr>
          <a:lstStyle/>
          <a:p>
            <a:pPr marL="0" indent="0">
              <a:buNone/>
            </a:pPr>
            <a:r>
              <a:rPr lang="en-US" sz="2000" b="1" dirty="0"/>
              <a:t>Purpose</a:t>
            </a:r>
            <a:br>
              <a:rPr lang="en-US" sz="2000" b="1" dirty="0"/>
            </a:br>
            <a:br>
              <a:rPr lang="en-US" sz="2000" b="1" dirty="0"/>
            </a:br>
            <a:r>
              <a:rPr lang="en-US" sz="1800" dirty="0"/>
              <a:t>Housing grants assist projects or programs that result in the creation of new housing units or the rehabilitation of existing housing units. The program supports housing solutions that align with local priorities and regional employer’s needs.</a:t>
            </a:r>
          </a:p>
          <a:p>
            <a:pPr marL="0" indent="0">
              <a:buNone/>
            </a:pPr>
            <a:r>
              <a:rPr lang="en-US" sz="2000" b="1" dirty="0"/>
              <a:t>Economic Impact</a:t>
            </a:r>
          </a:p>
          <a:p>
            <a:pPr marL="0" marR="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Number</a:t>
            </a:r>
            <a:r>
              <a:rPr lang="en-US" sz="1800" dirty="0">
                <a:effectLst/>
                <a:latin typeface="Calibri" panose="020F0502020204030204" pitchFamily="34" charset="0"/>
                <a:ea typeface="Calibri" panose="020F0502020204030204" pitchFamily="34" charset="0"/>
                <a:cs typeface="Calibri" panose="020F0502020204030204" pitchFamily="34" charset="0"/>
              </a:rPr>
              <a:t> of Projects: </a:t>
            </a:r>
            <a:r>
              <a:rPr lang="en-US" sz="1800" b="1" dirty="0">
                <a:effectLst/>
                <a:latin typeface="Calibri" panose="020F0502020204030204" pitchFamily="34" charset="0"/>
                <a:ea typeface="Calibri" panose="020F0502020204030204" pitchFamily="34" charset="0"/>
                <a:cs typeface="Calibri" panose="020F0502020204030204" pitchFamily="34" charset="0"/>
              </a:rPr>
              <a:t>1</a:t>
            </a:r>
          </a:p>
          <a:p>
            <a:pPr marL="0" marR="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Agency Investment: </a:t>
            </a:r>
            <a:r>
              <a:rPr lang="en-US" sz="1800" b="1" dirty="0">
                <a:effectLst/>
                <a:latin typeface="Calibri" panose="020F0502020204030204" pitchFamily="34" charset="0"/>
                <a:ea typeface="Calibri" panose="020F0502020204030204" pitchFamily="34" charset="0"/>
                <a:cs typeface="Calibri" panose="020F0502020204030204" pitchFamily="34" charset="0"/>
              </a:rPr>
              <a:t>$3,737,404</a:t>
            </a:r>
          </a:p>
          <a:p>
            <a:pPr marL="0" marR="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Total Project Investment: </a:t>
            </a:r>
            <a:r>
              <a:rPr lang="en-US" sz="1800" b="1" dirty="0">
                <a:effectLst/>
                <a:latin typeface="Calibri" panose="020F0502020204030204" pitchFamily="34" charset="0"/>
                <a:ea typeface="Calibri" panose="020F0502020204030204" pitchFamily="34" charset="0"/>
                <a:cs typeface="Calibri" panose="020F0502020204030204" pitchFamily="34" charset="0"/>
              </a:rPr>
              <a:t>$9,684,404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sp>
        <p:nvSpPr>
          <p:cNvPr id="8" name="Date Placeholder 7">
            <a:extLst>
              <a:ext uri="{FF2B5EF4-FFF2-40B4-BE49-F238E27FC236}">
                <a16:creationId xmlns:a16="http://schemas.microsoft.com/office/drawing/2014/main" id="{96FCCA25-2C15-42BA-9707-37F02745F0FB}"/>
              </a:ext>
            </a:extLst>
          </p:cNvPr>
          <p:cNvSpPr>
            <a:spLocks noGrp="1"/>
          </p:cNvSpPr>
          <p:nvPr>
            <p:ph type="dt" sz="half" idx="10"/>
          </p:nvPr>
        </p:nvSpPr>
        <p:spPr/>
        <p:txBody>
          <a:bodyPr/>
          <a:lstStyle/>
          <a:p>
            <a:r>
              <a:rPr lang="en-US"/>
              <a:t>5/29/2025</a:t>
            </a:r>
            <a:endParaRPr lang="en-US" dirty="0"/>
          </a:p>
        </p:txBody>
      </p:sp>
      <p:sp>
        <p:nvSpPr>
          <p:cNvPr id="9" name="Slide Number Placeholder 8">
            <a:extLst>
              <a:ext uri="{FF2B5EF4-FFF2-40B4-BE49-F238E27FC236}">
                <a16:creationId xmlns:a16="http://schemas.microsoft.com/office/drawing/2014/main" id="{94837124-1914-4539-B744-BC36ABEA3890}"/>
              </a:ext>
            </a:extLst>
          </p:cNvPr>
          <p:cNvSpPr>
            <a:spLocks noGrp="1"/>
          </p:cNvSpPr>
          <p:nvPr>
            <p:ph type="sldNum" sz="quarter" idx="12"/>
          </p:nvPr>
        </p:nvSpPr>
        <p:spPr/>
        <p:txBody>
          <a:bodyPr/>
          <a:lstStyle/>
          <a:p>
            <a:fld id="{48F63A3B-78C7-47BE-AE5E-E10140E04643}" type="slidenum">
              <a:rPr lang="en-US" smtClean="0"/>
              <a:t>18</a:t>
            </a:fld>
            <a:endParaRPr lang="en-US" dirty="0"/>
          </a:p>
        </p:txBody>
      </p:sp>
      <p:sp>
        <p:nvSpPr>
          <p:cNvPr id="10" name="Footer Placeholder 9">
            <a:extLst>
              <a:ext uri="{FF2B5EF4-FFF2-40B4-BE49-F238E27FC236}">
                <a16:creationId xmlns:a16="http://schemas.microsoft.com/office/drawing/2014/main" id="{EC5E1D5A-AB52-4FE4-A013-78A081ECEEA9}"/>
              </a:ext>
            </a:extLst>
          </p:cNvPr>
          <p:cNvSpPr>
            <a:spLocks noGrp="1"/>
          </p:cNvSpPr>
          <p:nvPr>
            <p:ph type="ftr" sz="quarter" idx="3"/>
          </p:nvPr>
        </p:nvSpPr>
        <p:spPr/>
        <p:txBody>
          <a:bodyPr/>
          <a:lstStyle/>
          <a:p>
            <a:r>
              <a:rPr lang="en-US"/>
              <a:t>mn.gov/irrrb/</a:t>
            </a:r>
            <a:endParaRPr lang="en-US" dirty="0"/>
          </a:p>
        </p:txBody>
      </p:sp>
      <p:sp>
        <p:nvSpPr>
          <p:cNvPr id="14" name="Title 7">
            <a:extLst>
              <a:ext uri="{FF2B5EF4-FFF2-40B4-BE49-F238E27FC236}">
                <a16:creationId xmlns:a16="http://schemas.microsoft.com/office/drawing/2014/main" id="{7B05EF99-96B3-4487-938F-7116977D1C3C}"/>
              </a:ext>
            </a:extLst>
          </p:cNvPr>
          <p:cNvSpPr>
            <a:spLocks noGrp="1"/>
          </p:cNvSpPr>
          <p:nvPr>
            <p:ph type="title"/>
          </p:nvPr>
        </p:nvSpPr>
        <p:spPr>
          <a:xfrm>
            <a:off x="1071154" y="185637"/>
            <a:ext cx="10515600" cy="914400"/>
          </a:xfrm>
        </p:spPr>
        <p:txBody>
          <a:bodyPr/>
          <a:lstStyle/>
          <a:p>
            <a:r>
              <a:rPr lang="en-US" b="1" dirty="0"/>
              <a:t>FY25 Budget and Grant Amendment: Housing</a:t>
            </a:r>
          </a:p>
        </p:txBody>
      </p:sp>
      <p:pic>
        <p:nvPicPr>
          <p:cNvPr id="16" name="Picture 15">
            <a:extLst>
              <a:ext uri="{FF2B5EF4-FFF2-40B4-BE49-F238E27FC236}">
                <a16:creationId xmlns:a16="http://schemas.microsoft.com/office/drawing/2014/main" id="{7722B0CE-F7AD-4F6B-A47C-DA2AE15433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0069" y="2705622"/>
            <a:ext cx="3633731" cy="2287232"/>
          </a:xfrm>
          <a:prstGeom prst="rect">
            <a:avLst/>
          </a:prstGeom>
        </p:spPr>
      </p:pic>
    </p:spTree>
    <p:extLst>
      <p:ext uri="{BB962C8B-B14F-4D97-AF65-F5344CB8AC3E}">
        <p14:creationId xmlns:p14="http://schemas.microsoft.com/office/powerpoint/2010/main" val="1244150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071154" y="185637"/>
            <a:ext cx="10515600" cy="914400"/>
          </a:xfrm>
        </p:spPr>
        <p:txBody>
          <a:bodyPr/>
          <a:lstStyle/>
          <a:p>
            <a:r>
              <a:rPr lang="en-US" b="1" dirty="0"/>
              <a:t>FY25 Budget and Grant Amendment: Housing</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5/29/2025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19</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1" name="Content Placeholder 3">
            <a:extLst>
              <a:ext uri="{FF2B5EF4-FFF2-40B4-BE49-F238E27FC236}">
                <a16:creationId xmlns:a16="http://schemas.microsoft.com/office/drawing/2014/main" id="{768ECCE3-3C0E-41C5-B0CD-97454EB433B3}"/>
              </a:ext>
            </a:extLst>
          </p:cNvPr>
          <p:cNvGraphicFramePr>
            <a:graphicFrameLocks/>
          </p:cNvGraphicFramePr>
          <p:nvPr>
            <p:extLst>
              <p:ext uri="{D42A27DB-BD31-4B8C-83A1-F6EECF244321}">
                <p14:modId xmlns:p14="http://schemas.microsoft.com/office/powerpoint/2010/main" val="306964942"/>
              </p:ext>
            </p:extLst>
          </p:nvPr>
        </p:nvGraphicFramePr>
        <p:xfrm>
          <a:off x="550933" y="2602523"/>
          <a:ext cx="11090134" cy="1864196"/>
        </p:xfrm>
        <a:graphic>
          <a:graphicData uri="http://schemas.openxmlformats.org/drawingml/2006/table">
            <a:tbl>
              <a:tblPr firstRow="1" bandRow="1">
                <a:tableStyleId>{5C22544A-7EE6-4342-B048-85BDC9FD1C3A}</a:tableStyleId>
              </a:tblPr>
              <a:tblGrid>
                <a:gridCol w="1811439">
                  <a:extLst>
                    <a:ext uri="{9D8B030D-6E8A-4147-A177-3AD203B41FA5}">
                      <a16:colId xmlns:a16="http://schemas.microsoft.com/office/drawing/2014/main" val="1128772898"/>
                    </a:ext>
                  </a:extLst>
                </a:gridCol>
                <a:gridCol w="6588750">
                  <a:extLst>
                    <a:ext uri="{9D8B030D-6E8A-4147-A177-3AD203B41FA5}">
                      <a16:colId xmlns:a16="http://schemas.microsoft.com/office/drawing/2014/main" val="2632215828"/>
                    </a:ext>
                  </a:extLst>
                </a:gridCol>
                <a:gridCol w="1431582">
                  <a:extLst>
                    <a:ext uri="{9D8B030D-6E8A-4147-A177-3AD203B41FA5}">
                      <a16:colId xmlns:a16="http://schemas.microsoft.com/office/drawing/2014/main" val="2707492734"/>
                    </a:ext>
                  </a:extLst>
                </a:gridCol>
                <a:gridCol w="1258363">
                  <a:extLst>
                    <a:ext uri="{9D8B030D-6E8A-4147-A177-3AD203B41FA5}">
                      <a16:colId xmlns:a16="http://schemas.microsoft.com/office/drawing/2014/main" val="431842674"/>
                    </a:ext>
                  </a:extLst>
                </a:gridCol>
              </a:tblGrid>
              <a:tr h="949796">
                <a:tc>
                  <a:txBody>
                    <a:bodyPr/>
                    <a:lstStyle/>
                    <a:p>
                      <a:r>
                        <a:rPr lang="en-US" dirty="0"/>
                        <a:t>Grantee</a:t>
                      </a:r>
                    </a:p>
                  </a:txBody>
                  <a:tcPr/>
                </a:tc>
                <a:tc>
                  <a:txBody>
                    <a:bodyPr/>
                    <a:lstStyle/>
                    <a:p>
                      <a:r>
                        <a:rPr lang="en-US" dirty="0"/>
                        <a:t>Project Description</a:t>
                      </a:r>
                    </a:p>
                  </a:txBody>
                  <a:tcPr/>
                </a:tc>
                <a:tc>
                  <a:txBody>
                    <a:bodyPr/>
                    <a:lstStyle/>
                    <a:p>
                      <a:pPr algn="r"/>
                      <a:r>
                        <a:rPr lang="en-US" dirty="0"/>
                        <a:t>Agency Investment</a:t>
                      </a:r>
                    </a:p>
                  </a:txBody>
                  <a:tcPr/>
                </a:tc>
                <a:tc>
                  <a:txBody>
                    <a:bodyPr/>
                    <a:lstStyle/>
                    <a:p>
                      <a:pPr algn="r"/>
                      <a:r>
                        <a:rPr lang="en-US" dirty="0"/>
                        <a:t>Total Project Investment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Ely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 project consists of infrastructure and the construction of a new three-story, 37-unit market rate workforce apartment building. IRRR previously approved $850,000 for the project in March 2024.</a:t>
                      </a:r>
                    </a:p>
                  </a:txBody>
                  <a:tcPr/>
                </a:tc>
                <a:tc>
                  <a:txBody>
                    <a:bodyPr/>
                    <a:lstStyle/>
                    <a:p>
                      <a:pPr algn="r"/>
                      <a:r>
                        <a:rPr lang="en-US" sz="1800" dirty="0"/>
                        <a:t>$3,737,204</a:t>
                      </a:r>
                    </a:p>
                  </a:txBody>
                  <a:tcPr/>
                </a:tc>
                <a:tc>
                  <a:txBody>
                    <a:bodyPr/>
                    <a:lstStyle/>
                    <a:p>
                      <a:pPr algn="r"/>
                      <a:r>
                        <a:rPr lang="en-US" sz="1800" b="1" dirty="0"/>
                        <a:t>$9,684,404</a:t>
                      </a:r>
                    </a:p>
                    <a:p>
                      <a:pPr algn="r"/>
                      <a:endParaRPr lang="en-US" sz="1800" dirty="0"/>
                    </a:p>
                  </a:txBody>
                  <a:tcPr/>
                </a:tc>
                <a:extLst>
                  <a:ext uri="{0D108BD9-81ED-4DB2-BD59-A6C34878D82A}">
                    <a16:rowId xmlns:a16="http://schemas.microsoft.com/office/drawing/2014/main" val="390451265"/>
                  </a:ext>
                </a:extLst>
              </a:tr>
            </a:tbl>
          </a:graphicData>
        </a:graphic>
      </p:graphicFrame>
      <p:sp>
        <p:nvSpPr>
          <p:cNvPr id="13" name="TextBox 12">
            <a:extLst>
              <a:ext uri="{FF2B5EF4-FFF2-40B4-BE49-F238E27FC236}">
                <a16:creationId xmlns:a16="http://schemas.microsoft.com/office/drawing/2014/main" id="{A6B9FDD3-67EF-415B-AF8E-BAF2D97EAE45}"/>
              </a:ext>
            </a:extLst>
          </p:cNvPr>
          <p:cNvSpPr txBox="1"/>
          <p:nvPr/>
        </p:nvSpPr>
        <p:spPr>
          <a:xfrm>
            <a:off x="560574" y="5987017"/>
            <a:ext cx="6827127" cy="369332"/>
          </a:xfrm>
          <a:prstGeom prst="rect">
            <a:avLst/>
          </a:prstGeom>
          <a:noFill/>
        </p:spPr>
        <p:txBody>
          <a:bodyPr wrap="square" rtlCol="0">
            <a:spAutoFit/>
          </a:bodyPr>
          <a:lstStyle/>
          <a:p>
            <a:r>
              <a:rPr lang="en-US" b="1" i="1" dirty="0"/>
              <a:t>Resolution No. 25-028</a:t>
            </a:r>
            <a:endParaRPr lang="en-US" b="1" i="1" dirty="0">
              <a:solidFill>
                <a:srgbClr val="FF0000"/>
              </a:solidFill>
            </a:endParaRPr>
          </a:p>
        </p:txBody>
      </p:sp>
    </p:spTree>
    <p:extLst>
      <p:ext uri="{BB962C8B-B14F-4D97-AF65-F5344CB8AC3E}">
        <p14:creationId xmlns:p14="http://schemas.microsoft.com/office/powerpoint/2010/main" val="343499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A9C44B-0638-4090-AA0D-DB40D28D5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356351"/>
          </a:xfrm>
          <a:prstGeom prst="rect">
            <a:avLst/>
          </a:prstGeom>
        </p:spPr>
      </p:pic>
      <p:sp>
        <p:nvSpPr>
          <p:cNvPr id="2" name="TextBox 1"/>
          <p:cNvSpPr txBox="1"/>
          <p:nvPr/>
        </p:nvSpPr>
        <p:spPr>
          <a:xfrm>
            <a:off x="3254981" y="300465"/>
            <a:ext cx="5682037" cy="5755422"/>
          </a:xfrm>
          <a:prstGeom prst="rect">
            <a:avLst/>
          </a:prstGeom>
          <a:gradFill>
            <a:gsLst>
              <a:gs pos="100000">
                <a:schemeClr val="accent1">
                  <a:lumMod val="50000"/>
                  <a:alpha val="35000"/>
                </a:schemeClr>
              </a:gs>
              <a:gs pos="20000">
                <a:schemeClr val="accent1"/>
              </a:gs>
            </a:gsLst>
            <a:path path="circle">
              <a:fillToRect l="50000" t="50000" r="50000" b="50000"/>
            </a:path>
          </a:gradFill>
        </p:spPr>
        <p:txBody>
          <a:bodyPr wrap="square" rtlCol="0">
            <a:spAutoFit/>
          </a:bodyPr>
          <a:lstStyle/>
          <a:p>
            <a:pPr marL="571497" indent="-342898" algn="ctr">
              <a:buClr>
                <a:schemeClr val="bg1"/>
              </a:buClr>
            </a:pPr>
            <a:endParaRPr lang="en-US" sz="2400" b="1" dirty="0">
              <a:solidFill>
                <a:schemeClr val="bg1"/>
              </a:solidFill>
              <a:effectLst>
                <a:outerShdw blurRad="38100" dist="38100" dir="2700000" algn="tl">
                  <a:srgbClr val="000000">
                    <a:alpha val="43137"/>
                  </a:srgbClr>
                </a:outerShdw>
              </a:effectLst>
            </a:endParaRPr>
          </a:p>
          <a:p>
            <a:pPr marL="571497" indent="-342898" algn="ctr">
              <a:buClr>
                <a:schemeClr val="bg1"/>
              </a:buClr>
            </a:pPr>
            <a:r>
              <a:rPr lang="en-US" sz="2400" b="1" dirty="0">
                <a:solidFill>
                  <a:schemeClr val="bg1"/>
                </a:solidFill>
                <a:effectLst>
                  <a:outerShdw blurRad="38100" dist="38100" dir="2700000" algn="tl">
                    <a:srgbClr val="000000">
                      <a:alpha val="43137"/>
                    </a:srgbClr>
                  </a:outerShdw>
                </a:effectLst>
              </a:rPr>
              <a:t>AGENDA</a:t>
            </a:r>
            <a:endParaRPr lang="en-US" sz="2000" dirty="0">
              <a:solidFill>
                <a:schemeClr val="bg1"/>
              </a:solidFill>
              <a:effectLst>
                <a:outerShdw blurRad="38100" dist="38100" dir="2700000" algn="tl">
                  <a:srgbClr val="000000">
                    <a:alpha val="43137"/>
                  </a:srgbClr>
                </a:outerShdw>
              </a:effectLst>
            </a:endParaRP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Call to Order</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Roll Call</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Approval of the March 26, 2025, Meeting Minutes</a:t>
            </a:r>
          </a:p>
          <a:p>
            <a:pPr marL="228596">
              <a:buClr>
                <a:schemeClr val="bg1"/>
              </a:buClr>
            </a:pPr>
            <a:r>
              <a:rPr lang="en-US" sz="1500" i="1" dirty="0">
                <a:solidFill>
                  <a:schemeClr val="bg1"/>
                </a:solidFill>
                <a:effectLst>
                  <a:outerShdw blurRad="38100" dist="38100" dir="2700000" algn="tl">
                    <a:srgbClr val="000000">
                      <a:alpha val="43137"/>
                    </a:srgbClr>
                  </a:outerShdw>
                </a:effectLst>
              </a:rPr>
              <a:t>            See Addendum C</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Commissioner’s Comments</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Minerals Article/2024 Tax Omnibus Bill Projects </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Iron Range Schools and Community Development Account</a:t>
            </a:r>
            <a:br>
              <a:rPr lang="en-US" sz="1500" dirty="0">
                <a:solidFill>
                  <a:schemeClr val="bg1"/>
                </a:solidFill>
                <a:effectLst>
                  <a:outerShdw blurRad="38100" dist="38100" dir="2700000" algn="tl">
                    <a:srgbClr val="000000">
                      <a:alpha val="43137"/>
                    </a:srgbClr>
                  </a:outerShdw>
                </a:effectLst>
              </a:rPr>
            </a:br>
            <a:r>
              <a:rPr lang="en-US" sz="1500" i="1" dirty="0">
                <a:solidFill>
                  <a:schemeClr val="bg1"/>
                </a:solidFill>
                <a:effectLst>
                  <a:outerShdw blurRad="38100" dist="38100" dir="2700000" algn="tl">
                    <a:srgbClr val="000000">
                      <a:alpha val="43137"/>
                    </a:srgbClr>
                  </a:outerShdw>
                </a:effectLst>
              </a:rPr>
              <a:t>See Addendum B </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Iron Range Higher Education Account </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Giants Ridge Recreation Area (GRAA) Tax </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FY25 Budget Amendments</a:t>
            </a:r>
          </a:p>
          <a:p>
            <a:pPr marL="685796" lvl="1">
              <a:buClr>
                <a:schemeClr val="bg1"/>
              </a:buClr>
            </a:pPr>
            <a:r>
              <a:rPr lang="en-US" sz="1500" dirty="0">
                <a:solidFill>
                  <a:schemeClr val="bg1"/>
                </a:solidFill>
                <a:effectLst>
                  <a:outerShdw blurRad="38100" dist="38100" dir="2700000" algn="tl">
                    <a:srgbClr val="000000">
                      <a:alpha val="43137"/>
                    </a:srgbClr>
                  </a:outerShdw>
                </a:effectLst>
              </a:rPr>
              <a:t>     a. Regional Trails </a:t>
            </a:r>
          </a:p>
          <a:p>
            <a:pPr marL="685796" lvl="1">
              <a:buClr>
                <a:schemeClr val="bg1"/>
              </a:buClr>
            </a:pPr>
            <a:r>
              <a:rPr lang="en-US" sz="1500" dirty="0">
                <a:solidFill>
                  <a:schemeClr val="bg1"/>
                </a:solidFill>
                <a:effectLst>
                  <a:outerShdw blurRad="38100" dist="38100" dir="2700000" algn="tl">
                    <a:srgbClr val="000000">
                      <a:alpha val="43137"/>
                    </a:srgbClr>
                  </a:outerShdw>
                </a:effectLst>
              </a:rPr>
              <a:t>     b. Housing</a:t>
            </a:r>
          </a:p>
          <a:p>
            <a:pPr marL="685796" lvl="1">
              <a:buClr>
                <a:schemeClr val="bg1"/>
              </a:buClr>
            </a:pPr>
            <a:r>
              <a:rPr lang="en-US" sz="1500" dirty="0">
                <a:solidFill>
                  <a:schemeClr val="bg1"/>
                </a:solidFill>
                <a:effectLst>
                  <a:outerShdw blurRad="38100" dist="38100" dir="2700000" algn="tl">
                    <a:srgbClr val="000000">
                      <a:alpha val="43137"/>
                    </a:srgbClr>
                  </a:outerShdw>
                </a:effectLst>
              </a:rPr>
              <a:t>     c. Public Works </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Public Works </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Broadband Infrastructure </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FY26 Budget </a:t>
            </a:r>
          </a:p>
          <a:p>
            <a:pPr marL="228596">
              <a:buClr>
                <a:schemeClr val="bg1"/>
              </a:buClr>
            </a:pPr>
            <a:r>
              <a:rPr lang="en-US" sz="1500" i="1" dirty="0">
                <a:solidFill>
                  <a:schemeClr val="bg1"/>
                </a:solidFill>
                <a:effectLst>
                  <a:outerShdw blurRad="38100" dist="38100" dir="2700000" algn="tl">
                    <a:srgbClr val="000000">
                      <a:alpha val="43137"/>
                    </a:srgbClr>
                  </a:outerShdw>
                </a:effectLst>
              </a:rPr>
              <a:t>            See Addendum A</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Other</a:t>
            </a:r>
          </a:p>
          <a:p>
            <a:pPr marL="742945" indent="-514349">
              <a:buClr>
                <a:schemeClr val="bg1"/>
              </a:buClr>
              <a:buFont typeface="+mj-lt"/>
              <a:buAutoNum type="romanUcPeriod"/>
            </a:pPr>
            <a:r>
              <a:rPr lang="en-US" sz="1500" dirty="0">
                <a:solidFill>
                  <a:schemeClr val="bg1"/>
                </a:solidFill>
                <a:effectLst>
                  <a:outerShdw blurRad="38100" dist="38100" dir="2700000" algn="tl">
                    <a:srgbClr val="000000">
                      <a:alpha val="43137"/>
                    </a:srgbClr>
                  </a:outerShdw>
                </a:effectLst>
              </a:rPr>
              <a:t>Adjournment </a:t>
            </a:r>
            <a:br>
              <a:rPr lang="en-US" sz="3001" dirty="0">
                <a:solidFill>
                  <a:schemeClr val="bg1"/>
                </a:solidFill>
                <a:effectLst>
                  <a:outerShdw blurRad="38100" dist="38100" dir="2700000" algn="tl">
                    <a:srgbClr val="000000">
                      <a:alpha val="43137"/>
                    </a:srgbClr>
                  </a:outerShdw>
                </a:effectLst>
              </a:rPr>
            </a:br>
            <a:endParaRPr lang="en-US" sz="2000" dirty="0">
              <a:solidFill>
                <a:schemeClr val="bg1"/>
              </a:solidFill>
              <a:effectLst>
                <a:outerShdw blurRad="38100" dist="38100" dir="2700000" algn="tl">
                  <a:srgbClr val="000000">
                    <a:alpha val="43137"/>
                  </a:srgbClr>
                </a:outerShdw>
              </a:effectLst>
            </a:endParaRPr>
          </a:p>
        </p:txBody>
      </p:sp>
      <p:sp>
        <p:nvSpPr>
          <p:cNvPr id="8" name="Date Placeholder 7">
            <a:extLst>
              <a:ext uri="{FF2B5EF4-FFF2-40B4-BE49-F238E27FC236}">
                <a16:creationId xmlns:a16="http://schemas.microsoft.com/office/drawing/2014/main" id="{3D2D0613-032E-4487-81BE-FB0A290A3144}"/>
              </a:ext>
            </a:extLst>
          </p:cNvPr>
          <p:cNvSpPr>
            <a:spLocks noGrp="1"/>
          </p:cNvSpPr>
          <p:nvPr>
            <p:ph type="dt" sz="half" idx="11"/>
          </p:nvPr>
        </p:nvSpPr>
        <p:spPr/>
        <p:txBody>
          <a:bodyPr/>
          <a:lstStyle/>
          <a:p>
            <a:r>
              <a:rPr lang="en-US"/>
              <a:t>5/29/2025</a:t>
            </a:r>
            <a:endParaRPr lang="en-US" dirty="0"/>
          </a:p>
        </p:txBody>
      </p:sp>
      <p:sp>
        <p:nvSpPr>
          <p:cNvPr id="9" name="Slide Number Placeholder 8">
            <a:extLst>
              <a:ext uri="{FF2B5EF4-FFF2-40B4-BE49-F238E27FC236}">
                <a16:creationId xmlns:a16="http://schemas.microsoft.com/office/drawing/2014/main" id="{7FB68948-83EE-455E-8DC4-8D50750EE3EB}"/>
              </a:ext>
            </a:extLst>
          </p:cNvPr>
          <p:cNvSpPr>
            <a:spLocks noGrp="1"/>
          </p:cNvSpPr>
          <p:nvPr>
            <p:ph type="sldNum" sz="quarter" idx="12"/>
          </p:nvPr>
        </p:nvSpPr>
        <p:spPr/>
        <p:txBody>
          <a:bodyPr/>
          <a:lstStyle/>
          <a:p>
            <a:fld id="{48F63A3B-78C7-47BE-AE5E-E10140E04643}" type="slidenum">
              <a:rPr lang="en-US" smtClean="0"/>
              <a:t>2</a:t>
            </a:fld>
            <a:endParaRPr lang="en-US" dirty="0"/>
          </a:p>
        </p:txBody>
      </p:sp>
      <p:sp>
        <p:nvSpPr>
          <p:cNvPr id="10" name="Footer Placeholder 9">
            <a:extLst>
              <a:ext uri="{FF2B5EF4-FFF2-40B4-BE49-F238E27FC236}">
                <a16:creationId xmlns:a16="http://schemas.microsoft.com/office/drawing/2014/main" id="{194A46A7-1EFE-4557-A9AB-63B615133F2A}"/>
              </a:ext>
            </a:extLst>
          </p:cNvPr>
          <p:cNvSpPr>
            <a:spLocks noGrp="1"/>
          </p:cNvSpPr>
          <p:nvPr>
            <p:ph type="ftr" sz="quarter" idx="3"/>
          </p:nvPr>
        </p:nvSpPr>
        <p:spPr/>
        <p:txBody>
          <a:bodyPr/>
          <a:lstStyle/>
          <a:p>
            <a:r>
              <a:rPr lang="en-US"/>
              <a:t>mn.gov/irrrb/</a:t>
            </a:r>
            <a:endParaRPr lang="en-US" dirty="0"/>
          </a:p>
        </p:txBody>
      </p:sp>
    </p:spTree>
    <p:extLst>
      <p:ext uri="{BB962C8B-B14F-4D97-AF65-F5344CB8AC3E}">
        <p14:creationId xmlns:p14="http://schemas.microsoft.com/office/powerpoint/2010/main" val="1549862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684756" y="121920"/>
            <a:ext cx="10822487" cy="914400"/>
          </a:xfrm>
        </p:spPr>
        <p:txBody>
          <a:bodyPr>
            <a:noAutofit/>
          </a:bodyPr>
          <a:lstStyle/>
          <a:p>
            <a:r>
              <a:rPr lang="en-US" b="1" dirty="0"/>
              <a:t>Public Works Projects</a:t>
            </a:r>
          </a:p>
        </p:txBody>
      </p:sp>
      <p:sp>
        <p:nvSpPr>
          <p:cNvPr id="2" name="Content Placeholder 1">
            <a:extLst>
              <a:ext uri="{FF2B5EF4-FFF2-40B4-BE49-F238E27FC236}">
                <a16:creationId xmlns:a16="http://schemas.microsoft.com/office/drawing/2014/main" id="{45961D81-BD7A-4894-B25F-0629ECF3D928}"/>
              </a:ext>
            </a:extLst>
          </p:cNvPr>
          <p:cNvSpPr>
            <a:spLocks noGrp="1"/>
          </p:cNvSpPr>
          <p:nvPr>
            <p:ph idx="1"/>
          </p:nvPr>
        </p:nvSpPr>
        <p:spPr>
          <a:xfrm>
            <a:off x="1066799" y="1672694"/>
            <a:ext cx="6594765" cy="6080917"/>
          </a:xfrm>
        </p:spPr>
        <p:txBody>
          <a:bodyPr>
            <a:normAutofit/>
          </a:bodyPr>
          <a:lstStyle/>
          <a:p>
            <a:pPr marL="0" indent="0">
              <a:buNone/>
            </a:pPr>
            <a:r>
              <a:rPr lang="en-US" sz="2000" b="1" dirty="0"/>
              <a:t>Purpose</a:t>
            </a:r>
          </a:p>
          <a:p>
            <a:pPr marL="0" indent="0">
              <a:buNone/>
            </a:pPr>
            <a:r>
              <a:rPr lang="en-US" sz="1800" dirty="0">
                <a:effectLst/>
                <a:latin typeface="Calibri" panose="020F0502020204030204" pitchFamily="34" charset="0"/>
                <a:ea typeface="Calibri" panose="020F0502020204030204" pitchFamily="34" charset="0"/>
              </a:rPr>
              <a:t>Public Works grants support local and Tribal governments with infrastructure funding that provides essential services and promotes economic development</a:t>
            </a:r>
            <a:r>
              <a:rPr lang="en-US" sz="1800" dirty="0">
                <a:effectLst/>
              </a:rPr>
              <a:t> </a:t>
            </a:r>
            <a:r>
              <a:rPr lang="en-US" sz="1800" dirty="0"/>
              <a:t>Community Infrastructure grants assist projects that support residential infrastructure and public facility improvements.</a:t>
            </a:r>
            <a:endParaRPr lang="en-US" sz="1800" b="1" dirty="0"/>
          </a:p>
          <a:p>
            <a:pPr marL="0" indent="0">
              <a:buNone/>
            </a:pPr>
            <a:r>
              <a:rPr lang="en-US" sz="2000" b="1" dirty="0"/>
              <a:t>Economic Impact</a:t>
            </a:r>
          </a:p>
          <a:p>
            <a:pPr marL="0" marR="0">
              <a:lnSpc>
                <a:spcPct val="107000"/>
              </a:lnSpc>
              <a:spcBef>
                <a:spcPts val="0"/>
              </a:spcBef>
              <a:spcAft>
                <a:spcPts val="0"/>
              </a:spcAft>
            </a:pPr>
            <a:r>
              <a:rPr lang="en-US" sz="1800" dirty="0">
                <a:latin typeface="Calibri" panose="020F0502020204030204" pitchFamily="34" charset="0"/>
                <a:ea typeface="Calibri" panose="020F0502020204030204" pitchFamily="34" charset="0"/>
                <a:cs typeface="Calibri" panose="020F0502020204030204" pitchFamily="34" charset="0"/>
              </a:rPr>
              <a:t>Number</a:t>
            </a:r>
            <a:r>
              <a:rPr lang="en-US" sz="1800" dirty="0">
                <a:effectLst/>
                <a:latin typeface="Calibri" panose="020F0502020204030204" pitchFamily="34" charset="0"/>
                <a:ea typeface="Calibri" panose="020F0502020204030204" pitchFamily="34" charset="0"/>
                <a:cs typeface="Calibri" panose="020F0502020204030204" pitchFamily="34" charset="0"/>
              </a:rPr>
              <a:t> of Projects: </a:t>
            </a:r>
            <a:r>
              <a:rPr lang="en-US" sz="1800" b="1" dirty="0">
                <a:effectLst/>
                <a:latin typeface="Calibri" panose="020F0502020204030204" pitchFamily="34" charset="0"/>
                <a:ea typeface="Calibri" panose="020F0502020204030204" pitchFamily="34" charset="0"/>
                <a:cs typeface="Calibri" panose="020F0502020204030204" pitchFamily="34" charset="0"/>
              </a:rPr>
              <a:t>9</a:t>
            </a:r>
          </a:p>
          <a:p>
            <a:pPr marL="0" marR="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Agency Investment: </a:t>
            </a:r>
            <a:r>
              <a:rPr lang="en-US" sz="1800" b="1" dirty="0">
                <a:effectLst/>
                <a:latin typeface="Calibri" panose="020F0502020204030204" pitchFamily="34" charset="0"/>
                <a:ea typeface="Calibri" panose="020F0502020204030204" pitchFamily="34" charset="0"/>
                <a:cs typeface="Calibri" panose="020F0502020204030204" pitchFamily="34" charset="0"/>
              </a:rPr>
              <a:t>$1,907,290</a:t>
            </a:r>
          </a:p>
          <a:p>
            <a:pPr marL="0" marR="0" indent="0">
              <a:lnSpc>
                <a:spcPct val="107000"/>
              </a:lnSpc>
              <a:spcBef>
                <a:spcPts val="0"/>
              </a:spcBef>
              <a:spcAft>
                <a:spcPts val="0"/>
              </a:spcAft>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Total Project Investment: </a:t>
            </a:r>
            <a:r>
              <a:rPr lang="en-US" sz="1800" b="1" dirty="0">
                <a:effectLst/>
                <a:latin typeface="Calibri" panose="020F0502020204030204" pitchFamily="34" charset="0"/>
                <a:ea typeface="Calibri" panose="020F0502020204030204" pitchFamily="34" charset="0"/>
                <a:cs typeface="Calibri" panose="020F0502020204030204" pitchFamily="34" charset="0"/>
              </a:rPr>
              <a:t>$16,806,329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pic>
        <p:nvPicPr>
          <p:cNvPr id="4" name="Picture 3">
            <a:extLst>
              <a:ext uri="{FF2B5EF4-FFF2-40B4-BE49-F238E27FC236}">
                <a16:creationId xmlns:a16="http://schemas.microsoft.com/office/drawing/2014/main" id="{0618ACB9-D346-4BAE-8ADD-7C397E55C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1564" y="1672694"/>
            <a:ext cx="4500120" cy="4500120"/>
          </a:xfrm>
          <a:prstGeom prst="rect">
            <a:avLst/>
          </a:prstGeom>
        </p:spPr>
      </p:pic>
      <p:sp>
        <p:nvSpPr>
          <p:cNvPr id="8" name="Date Placeholder 7">
            <a:extLst>
              <a:ext uri="{FF2B5EF4-FFF2-40B4-BE49-F238E27FC236}">
                <a16:creationId xmlns:a16="http://schemas.microsoft.com/office/drawing/2014/main" id="{96FCCA25-2C15-42BA-9707-37F02745F0FB}"/>
              </a:ext>
            </a:extLst>
          </p:cNvPr>
          <p:cNvSpPr>
            <a:spLocks noGrp="1"/>
          </p:cNvSpPr>
          <p:nvPr>
            <p:ph type="dt" sz="half" idx="10"/>
          </p:nvPr>
        </p:nvSpPr>
        <p:spPr/>
        <p:txBody>
          <a:bodyPr/>
          <a:lstStyle/>
          <a:p>
            <a:r>
              <a:rPr lang="en-US"/>
              <a:t>5/29/2025</a:t>
            </a:r>
            <a:endParaRPr lang="en-US" dirty="0"/>
          </a:p>
        </p:txBody>
      </p:sp>
      <p:sp>
        <p:nvSpPr>
          <p:cNvPr id="9" name="Slide Number Placeholder 8">
            <a:extLst>
              <a:ext uri="{FF2B5EF4-FFF2-40B4-BE49-F238E27FC236}">
                <a16:creationId xmlns:a16="http://schemas.microsoft.com/office/drawing/2014/main" id="{94837124-1914-4539-B744-BC36ABEA3890}"/>
              </a:ext>
            </a:extLst>
          </p:cNvPr>
          <p:cNvSpPr>
            <a:spLocks noGrp="1"/>
          </p:cNvSpPr>
          <p:nvPr>
            <p:ph type="sldNum" sz="quarter" idx="12"/>
          </p:nvPr>
        </p:nvSpPr>
        <p:spPr/>
        <p:txBody>
          <a:bodyPr/>
          <a:lstStyle/>
          <a:p>
            <a:fld id="{48F63A3B-78C7-47BE-AE5E-E10140E04643}" type="slidenum">
              <a:rPr lang="en-US" smtClean="0"/>
              <a:t>20</a:t>
            </a:fld>
            <a:endParaRPr lang="en-US" dirty="0"/>
          </a:p>
        </p:txBody>
      </p:sp>
      <p:sp>
        <p:nvSpPr>
          <p:cNvPr id="10" name="Footer Placeholder 9">
            <a:extLst>
              <a:ext uri="{FF2B5EF4-FFF2-40B4-BE49-F238E27FC236}">
                <a16:creationId xmlns:a16="http://schemas.microsoft.com/office/drawing/2014/main" id="{EC5E1D5A-AB52-4FE4-A013-78A081ECEEA9}"/>
              </a:ext>
            </a:extLst>
          </p:cNvPr>
          <p:cNvSpPr>
            <a:spLocks noGrp="1"/>
          </p:cNvSpPr>
          <p:nvPr>
            <p:ph type="ftr" sz="quarter" idx="3"/>
          </p:nvPr>
        </p:nvSpPr>
        <p:spPr/>
        <p:txBody>
          <a:bodyPr/>
          <a:lstStyle/>
          <a:p>
            <a:r>
              <a:rPr lang="en-US"/>
              <a:t>mn.gov/irrrb/</a:t>
            </a:r>
            <a:endParaRPr lang="en-US" dirty="0"/>
          </a:p>
        </p:txBody>
      </p:sp>
      <p:pic>
        <p:nvPicPr>
          <p:cNvPr id="11" name="Picture 10">
            <a:extLst>
              <a:ext uri="{FF2B5EF4-FFF2-40B4-BE49-F238E27FC236}">
                <a16:creationId xmlns:a16="http://schemas.microsoft.com/office/drawing/2014/main" id="{37033F0E-0D1B-4652-875C-05C49F14359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022772" y="2198913"/>
            <a:ext cx="3484472" cy="3484472"/>
          </a:xfrm>
          <a:prstGeom prst="rect">
            <a:avLst/>
          </a:prstGeom>
        </p:spPr>
      </p:pic>
    </p:spTree>
    <p:extLst>
      <p:ext uri="{BB962C8B-B14F-4D97-AF65-F5344CB8AC3E}">
        <p14:creationId xmlns:p14="http://schemas.microsoft.com/office/powerpoint/2010/main" val="128498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071154" y="185637"/>
            <a:ext cx="10515600" cy="914400"/>
          </a:xfrm>
        </p:spPr>
        <p:txBody>
          <a:bodyPr/>
          <a:lstStyle/>
          <a:p>
            <a:r>
              <a:rPr lang="en-US" b="1" dirty="0"/>
              <a:t>FY25 Budget Amendment: Public Works</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5/29/2025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21</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1" name="Content Placeholder 3">
            <a:extLst>
              <a:ext uri="{FF2B5EF4-FFF2-40B4-BE49-F238E27FC236}">
                <a16:creationId xmlns:a16="http://schemas.microsoft.com/office/drawing/2014/main" id="{5A5A0EAD-EF14-4382-9177-F4B8B4BE04D5}"/>
              </a:ext>
            </a:extLst>
          </p:cNvPr>
          <p:cNvGraphicFramePr>
            <a:graphicFrameLocks noGrp="1"/>
          </p:cNvGraphicFramePr>
          <p:nvPr>
            <p:ph idx="1"/>
            <p:extLst>
              <p:ext uri="{D42A27DB-BD31-4B8C-83A1-F6EECF244321}">
                <p14:modId xmlns:p14="http://schemas.microsoft.com/office/powerpoint/2010/main" val="1107490332"/>
              </p:ext>
            </p:extLst>
          </p:nvPr>
        </p:nvGraphicFramePr>
        <p:xfrm>
          <a:off x="550933" y="1903288"/>
          <a:ext cx="11090134" cy="3879450"/>
        </p:xfrm>
        <a:graphic>
          <a:graphicData uri="http://schemas.openxmlformats.org/drawingml/2006/table">
            <a:tbl>
              <a:tblPr firstRow="1" bandRow="1">
                <a:tableStyleId>{5C22544A-7EE6-4342-B048-85BDC9FD1C3A}</a:tableStyleId>
              </a:tblPr>
              <a:tblGrid>
                <a:gridCol w="1811439">
                  <a:extLst>
                    <a:ext uri="{9D8B030D-6E8A-4147-A177-3AD203B41FA5}">
                      <a16:colId xmlns:a16="http://schemas.microsoft.com/office/drawing/2014/main" val="1128772898"/>
                    </a:ext>
                  </a:extLst>
                </a:gridCol>
                <a:gridCol w="6588750">
                  <a:extLst>
                    <a:ext uri="{9D8B030D-6E8A-4147-A177-3AD203B41FA5}">
                      <a16:colId xmlns:a16="http://schemas.microsoft.com/office/drawing/2014/main" val="2632215828"/>
                    </a:ext>
                  </a:extLst>
                </a:gridCol>
                <a:gridCol w="1431582">
                  <a:extLst>
                    <a:ext uri="{9D8B030D-6E8A-4147-A177-3AD203B41FA5}">
                      <a16:colId xmlns:a16="http://schemas.microsoft.com/office/drawing/2014/main" val="2707492734"/>
                    </a:ext>
                  </a:extLst>
                </a:gridCol>
                <a:gridCol w="1258363">
                  <a:extLst>
                    <a:ext uri="{9D8B030D-6E8A-4147-A177-3AD203B41FA5}">
                      <a16:colId xmlns:a16="http://schemas.microsoft.com/office/drawing/2014/main" val="431842674"/>
                    </a:ext>
                  </a:extLst>
                </a:gridCol>
              </a:tblGrid>
              <a:tr h="848920">
                <a:tc>
                  <a:txBody>
                    <a:bodyPr/>
                    <a:lstStyle/>
                    <a:p>
                      <a:r>
                        <a:rPr lang="en-US" dirty="0"/>
                        <a:t>Grantee</a:t>
                      </a:r>
                    </a:p>
                  </a:txBody>
                  <a:tcPr/>
                </a:tc>
                <a:tc>
                  <a:txBody>
                    <a:bodyPr/>
                    <a:lstStyle/>
                    <a:p>
                      <a:r>
                        <a:rPr lang="en-US" dirty="0"/>
                        <a:t>Project Description</a:t>
                      </a:r>
                    </a:p>
                  </a:txBody>
                  <a:tcPr/>
                </a:tc>
                <a:tc>
                  <a:txBody>
                    <a:bodyPr/>
                    <a:lstStyle/>
                    <a:p>
                      <a:pPr algn="r"/>
                      <a:r>
                        <a:rPr lang="en-US" dirty="0"/>
                        <a:t>Agency Investment</a:t>
                      </a:r>
                    </a:p>
                  </a:txBody>
                  <a:tcPr/>
                </a:tc>
                <a:tc>
                  <a:txBody>
                    <a:bodyPr/>
                    <a:lstStyle/>
                    <a:p>
                      <a:pPr algn="r"/>
                      <a:r>
                        <a:rPr lang="en-US" dirty="0"/>
                        <a:t>Total Project Investment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Babbitt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Water and sewer line extensions to serve an existing business.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a:tc>
                <a:tc>
                  <a:txBody>
                    <a:bodyPr/>
                    <a:lstStyle/>
                    <a:p>
                      <a:pPr algn="r"/>
                      <a:r>
                        <a:rPr lang="en-US" sz="1800" dirty="0"/>
                        <a:t>60,000</a:t>
                      </a:r>
                    </a:p>
                  </a:txBody>
                  <a:tcPr/>
                </a:tc>
                <a:tc>
                  <a:txBody>
                    <a:bodyPr/>
                    <a:lstStyle/>
                    <a:p>
                      <a:pPr algn="r"/>
                      <a:r>
                        <a:rPr lang="en-US" sz="1800" b="1" dirty="0"/>
                        <a:t> 120,000</a:t>
                      </a:r>
                    </a:p>
                  </a:txBody>
                  <a:tcPr/>
                </a:tc>
                <a:extLst>
                  <a:ext uri="{0D108BD9-81ED-4DB2-BD59-A6C34878D82A}">
                    <a16:rowId xmlns:a16="http://schemas.microsoft.com/office/drawing/2014/main" val="390451265"/>
                  </a:ext>
                </a:extLst>
              </a:tr>
              <a:tr h="66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a:t>
                      </a:r>
                      <a:r>
                        <a:rPr lang="en-US" sz="1800" dirty="0" err="1"/>
                        <a:t>Biwabik</a:t>
                      </a: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Replacement of an aging and failing sanitary sewer line. </a:t>
                      </a:r>
                    </a:p>
                    <a:p>
                      <a:endParaRPr lang="en-US" sz="1800" kern="1200" dirty="0">
                        <a:solidFill>
                          <a:schemeClr val="dk1"/>
                        </a:solidFill>
                        <a:effectLst/>
                        <a:latin typeface="+mn-lt"/>
                        <a:ea typeface="+mn-ea"/>
                        <a:cs typeface="+mn-cs"/>
                      </a:endParaRPr>
                    </a:p>
                  </a:txBody>
                  <a:tcPr/>
                </a:tc>
                <a:tc>
                  <a:txBody>
                    <a:bodyPr/>
                    <a:lstStyle/>
                    <a:p>
                      <a:pPr algn="r"/>
                      <a:r>
                        <a:rPr lang="en-US" sz="1800" dirty="0"/>
                        <a:t>70,500</a:t>
                      </a:r>
                    </a:p>
                  </a:txBody>
                  <a:tcPr/>
                </a:tc>
                <a:tc>
                  <a:txBody>
                    <a:bodyPr/>
                    <a:lstStyle/>
                    <a:p>
                      <a:pPr algn="r"/>
                      <a:r>
                        <a:rPr lang="en-US" sz="1800" b="1" dirty="0"/>
                        <a:t>153,635</a:t>
                      </a:r>
                    </a:p>
                  </a:txBody>
                  <a:tcPr/>
                </a:tc>
                <a:extLst>
                  <a:ext uri="{0D108BD9-81ED-4DB2-BD59-A6C34878D82A}">
                    <a16:rowId xmlns:a16="http://schemas.microsoft.com/office/drawing/2014/main" val="3143656470"/>
                  </a:ext>
                </a:extLst>
              </a:tr>
              <a:tr h="68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Bovey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Public utilities relocation and extension to a new business development. </a:t>
                      </a:r>
                    </a:p>
                    <a:p>
                      <a:endParaRPr lang="en-US" sz="1800" kern="1200" dirty="0">
                        <a:solidFill>
                          <a:schemeClr val="dk1"/>
                        </a:solidFill>
                        <a:effectLst/>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267,790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1,239,740</a:t>
                      </a:r>
                    </a:p>
                  </a:txBody>
                  <a:tcPr/>
                </a:tc>
                <a:extLst>
                  <a:ext uri="{0D108BD9-81ED-4DB2-BD59-A6C34878D82A}">
                    <a16:rowId xmlns:a16="http://schemas.microsoft.com/office/drawing/2014/main" val="2694142037"/>
                  </a:ext>
                </a:extLst>
              </a:tr>
              <a:tr h="68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Chisholm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Water, sewer, storm sewer and total street reconstruction for a portion of 5th Street Southwest. </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600,000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1,582,360</a:t>
                      </a:r>
                    </a:p>
                  </a:txBody>
                  <a:tcPr/>
                </a:tc>
                <a:extLst>
                  <a:ext uri="{0D108BD9-81ED-4DB2-BD59-A6C34878D82A}">
                    <a16:rowId xmlns:a16="http://schemas.microsoft.com/office/drawing/2014/main" val="2752055186"/>
                  </a:ext>
                </a:extLst>
              </a:tr>
            </a:tbl>
          </a:graphicData>
        </a:graphic>
      </p:graphicFrame>
    </p:spTree>
    <p:extLst>
      <p:ext uri="{BB962C8B-B14F-4D97-AF65-F5344CB8AC3E}">
        <p14:creationId xmlns:p14="http://schemas.microsoft.com/office/powerpoint/2010/main" val="2370576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071154" y="185637"/>
            <a:ext cx="10515600" cy="914400"/>
          </a:xfrm>
        </p:spPr>
        <p:txBody>
          <a:bodyPr/>
          <a:lstStyle/>
          <a:p>
            <a:r>
              <a:rPr lang="en-US" b="1" dirty="0"/>
              <a:t>FY25 Budget Amendment: Public Works </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5/29/2025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1" name="Content Placeholder 3">
            <a:extLst>
              <a:ext uri="{FF2B5EF4-FFF2-40B4-BE49-F238E27FC236}">
                <a16:creationId xmlns:a16="http://schemas.microsoft.com/office/drawing/2014/main" id="{3BD3AE6C-E22A-4F1B-9163-2E35167B5C80}"/>
              </a:ext>
            </a:extLst>
          </p:cNvPr>
          <p:cNvGraphicFramePr>
            <a:graphicFrameLocks noGrp="1"/>
          </p:cNvGraphicFramePr>
          <p:nvPr>
            <p:ph idx="1"/>
            <p:extLst>
              <p:ext uri="{D42A27DB-BD31-4B8C-83A1-F6EECF244321}">
                <p14:modId xmlns:p14="http://schemas.microsoft.com/office/powerpoint/2010/main" val="2550624100"/>
              </p:ext>
            </p:extLst>
          </p:nvPr>
        </p:nvGraphicFramePr>
        <p:xfrm>
          <a:off x="550933" y="1903288"/>
          <a:ext cx="11090134" cy="3861051"/>
        </p:xfrm>
        <a:graphic>
          <a:graphicData uri="http://schemas.openxmlformats.org/drawingml/2006/table">
            <a:tbl>
              <a:tblPr firstRow="1" bandRow="1">
                <a:tableStyleId>{5C22544A-7EE6-4342-B048-85BDC9FD1C3A}</a:tableStyleId>
              </a:tblPr>
              <a:tblGrid>
                <a:gridCol w="2192267">
                  <a:extLst>
                    <a:ext uri="{9D8B030D-6E8A-4147-A177-3AD203B41FA5}">
                      <a16:colId xmlns:a16="http://schemas.microsoft.com/office/drawing/2014/main" val="1128772898"/>
                    </a:ext>
                  </a:extLst>
                </a:gridCol>
                <a:gridCol w="6207922">
                  <a:extLst>
                    <a:ext uri="{9D8B030D-6E8A-4147-A177-3AD203B41FA5}">
                      <a16:colId xmlns:a16="http://schemas.microsoft.com/office/drawing/2014/main" val="2632215828"/>
                    </a:ext>
                  </a:extLst>
                </a:gridCol>
                <a:gridCol w="1431582">
                  <a:extLst>
                    <a:ext uri="{9D8B030D-6E8A-4147-A177-3AD203B41FA5}">
                      <a16:colId xmlns:a16="http://schemas.microsoft.com/office/drawing/2014/main" val="2707492734"/>
                    </a:ext>
                  </a:extLst>
                </a:gridCol>
                <a:gridCol w="1258363">
                  <a:extLst>
                    <a:ext uri="{9D8B030D-6E8A-4147-A177-3AD203B41FA5}">
                      <a16:colId xmlns:a16="http://schemas.microsoft.com/office/drawing/2014/main" val="431842674"/>
                    </a:ext>
                  </a:extLst>
                </a:gridCol>
              </a:tblGrid>
              <a:tr h="848920">
                <a:tc>
                  <a:txBody>
                    <a:bodyPr/>
                    <a:lstStyle/>
                    <a:p>
                      <a:r>
                        <a:rPr lang="en-US" dirty="0"/>
                        <a:t>Grantee</a:t>
                      </a:r>
                    </a:p>
                  </a:txBody>
                  <a:tcPr/>
                </a:tc>
                <a:tc>
                  <a:txBody>
                    <a:bodyPr/>
                    <a:lstStyle/>
                    <a:p>
                      <a:r>
                        <a:rPr lang="en-US" dirty="0"/>
                        <a:t>Project Description</a:t>
                      </a:r>
                    </a:p>
                  </a:txBody>
                  <a:tcPr/>
                </a:tc>
                <a:tc>
                  <a:txBody>
                    <a:bodyPr/>
                    <a:lstStyle/>
                    <a:p>
                      <a:pPr algn="r"/>
                      <a:r>
                        <a:rPr lang="en-US" dirty="0"/>
                        <a:t>Agency Investment</a:t>
                      </a:r>
                    </a:p>
                  </a:txBody>
                  <a:tcPr/>
                </a:tc>
                <a:tc>
                  <a:txBody>
                    <a:bodyPr/>
                    <a:lstStyle/>
                    <a:p>
                      <a:pPr algn="r"/>
                      <a:r>
                        <a:rPr lang="en-US" dirty="0"/>
                        <a:t>Total Project Investment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Cook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Roof and HVAC upgrades and interior improvements to the Cook Public Library.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dk1"/>
                        </a:solidFill>
                        <a:effectLst/>
                        <a:latin typeface="+mn-lt"/>
                        <a:ea typeface="+mn-ea"/>
                        <a:cs typeface="+mn-cs"/>
                      </a:endParaRPr>
                    </a:p>
                  </a:txBody>
                  <a:tcPr/>
                </a:tc>
                <a:tc>
                  <a:txBody>
                    <a:bodyPr/>
                    <a:lstStyle/>
                    <a:p>
                      <a:pPr algn="r"/>
                      <a:r>
                        <a:rPr lang="en-US" sz="1800" dirty="0"/>
                        <a:t>85,000</a:t>
                      </a:r>
                    </a:p>
                  </a:txBody>
                  <a:tcPr/>
                </a:tc>
                <a:tc>
                  <a:txBody>
                    <a:bodyPr/>
                    <a:lstStyle/>
                    <a:p>
                      <a:pPr algn="r"/>
                      <a:r>
                        <a:rPr lang="en-US" sz="1800" b="1" dirty="0"/>
                        <a:t>336,800</a:t>
                      </a:r>
                    </a:p>
                  </a:txBody>
                  <a:tcPr/>
                </a:tc>
                <a:extLst>
                  <a:ext uri="{0D108BD9-81ED-4DB2-BD59-A6C34878D82A}">
                    <a16:rowId xmlns:a16="http://schemas.microsoft.com/office/drawing/2014/main" val="390451265"/>
                  </a:ext>
                </a:extLst>
              </a:tr>
              <a:tr h="6627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Kelsey Township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Town hall renovations.</a:t>
                      </a:r>
                    </a:p>
                    <a:p>
                      <a:endParaRPr lang="en-US" sz="1800" kern="1200" dirty="0">
                        <a:solidFill>
                          <a:schemeClr val="dk1"/>
                        </a:solidFill>
                        <a:effectLst/>
                        <a:latin typeface="+mn-lt"/>
                        <a:ea typeface="+mn-ea"/>
                        <a:cs typeface="+mn-cs"/>
                      </a:endParaRPr>
                    </a:p>
                  </a:txBody>
                  <a:tcPr/>
                </a:tc>
                <a:tc>
                  <a:txBody>
                    <a:bodyPr/>
                    <a:lstStyle/>
                    <a:p>
                      <a:pPr algn="r"/>
                      <a:r>
                        <a:rPr lang="en-US" sz="1800" dirty="0"/>
                        <a:t>70,000</a:t>
                      </a:r>
                    </a:p>
                  </a:txBody>
                  <a:tcPr/>
                </a:tc>
                <a:tc>
                  <a:txBody>
                    <a:bodyPr/>
                    <a:lstStyle/>
                    <a:p>
                      <a:pPr algn="r"/>
                      <a:r>
                        <a:rPr lang="en-US" sz="1800" b="1" dirty="0"/>
                        <a:t>140,201</a:t>
                      </a:r>
                    </a:p>
                  </a:txBody>
                  <a:tcPr/>
                </a:tc>
                <a:extLst>
                  <a:ext uri="{0D108BD9-81ED-4DB2-BD59-A6C34878D82A}">
                    <a16:rowId xmlns:a16="http://schemas.microsoft.com/office/drawing/2014/main" val="3143656470"/>
                  </a:ext>
                </a:extLst>
              </a:tr>
              <a:tr h="68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Lawrence Township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Town hall renovations and foundation upgrades.</a:t>
                      </a:r>
                    </a:p>
                    <a:p>
                      <a:endParaRPr lang="en-US" sz="1800" kern="1200" dirty="0">
                        <a:solidFill>
                          <a:schemeClr val="dk1"/>
                        </a:solidFill>
                        <a:effectLst/>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23,000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64,500</a:t>
                      </a:r>
                    </a:p>
                  </a:txBody>
                  <a:tcPr/>
                </a:tc>
                <a:extLst>
                  <a:ext uri="{0D108BD9-81ED-4DB2-BD59-A6C34878D82A}">
                    <a16:rowId xmlns:a16="http://schemas.microsoft.com/office/drawing/2014/main" val="2694142037"/>
                  </a:ext>
                </a:extLst>
              </a:tr>
              <a:tr h="6847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Virginia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Infrastructure relocation and upgrades to serve business development.</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dirty="0"/>
                        <a:t>165,000</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dirty="0"/>
                        <a:t>389,000</a:t>
                      </a:r>
                    </a:p>
                  </a:txBody>
                  <a:tcPr/>
                </a:tc>
                <a:extLst>
                  <a:ext uri="{0D108BD9-81ED-4DB2-BD59-A6C34878D82A}">
                    <a16:rowId xmlns:a16="http://schemas.microsoft.com/office/drawing/2014/main" val="2752055186"/>
                  </a:ext>
                </a:extLst>
              </a:tr>
            </a:tbl>
          </a:graphicData>
        </a:graphic>
      </p:graphicFrame>
    </p:spTree>
    <p:extLst>
      <p:ext uri="{BB962C8B-B14F-4D97-AF65-F5344CB8AC3E}">
        <p14:creationId xmlns:p14="http://schemas.microsoft.com/office/powerpoint/2010/main" val="4034064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071154" y="185637"/>
            <a:ext cx="10515600" cy="914400"/>
          </a:xfrm>
        </p:spPr>
        <p:txBody>
          <a:bodyPr>
            <a:normAutofit fontScale="90000"/>
          </a:bodyPr>
          <a:lstStyle/>
          <a:p>
            <a:r>
              <a:rPr lang="en-US" b="1" dirty="0"/>
              <a:t>FY25 Budget Amendment: Public Works Grant Amendment</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5/29/2025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23</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2" name="Content Placeholder 3">
            <a:extLst>
              <a:ext uri="{FF2B5EF4-FFF2-40B4-BE49-F238E27FC236}">
                <a16:creationId xmlns:a16="http://schemas.microsoft.com/office/drawing/2014/main" id="{C946F090-901E-43C9-840F-A667E289574F}"/>
              </a:ext>
            </a:extLst>
          </p:cNvPr>
          <p:cNvGraphicFramePr>
            <a:graphicFrameLocks noGrp="1"/>
          </p:cNvGraphicFramePr>
          <p:nvPr>
            <p:ph idx="1"/>
            <p:extLst>
              <p:ext uri="{D42A27DB-BD31-4B8C-83A1-F6EECF244321}">
                <p14:modId xmlns:p14="http://schemas.microsoft.com/office/powerpoint/2010/main" val="3641722877"/>
              </p:ext>
            </p:extLst>
          </p:nvPr>
        </p:nvGraphicFramePr>
        <p:xfrm>
          <a:off x="550933" y="2319601"/>
          <a:ext cx="11090134" cy="1828800"/>
        </p:xfrm>
        <a:graphic>
          <a:graphicData uri="http://schemas.openxmlformats.org/drawingml/2006/table">
            <a:tbl>
              <a:tblPr firstRow="1" bandRow="1">
                <a:tableStyleId>{5C22544A-7EE6-4342-B048-85BDC9FD1C3A}</a:tableStyleId>
              </a:tblPr>
              <a:tblGrid>
                <a:gridCol w="1811439">
                  <a:extLst>
                    <a:ext uri="{9D8B030D-6E8A-4147-A177-3AD203B41FA5}">
                      <a16:colId xmlns:a16="http://schemas.microsoft.com/office/drawing/2014/main" val="1128772898"/>
                    </a:ext>
                  </a:extLst>
                </a:gridCol>
                <a:gridCol w="6172028">
                  <a:extLst>
                    <a:ext uri="{9D8B030D-6E8A-4147-A177-3AD203B41FA5}">
                      <a16:colId xmlns:a16="http://schemas.microsoft.com/office/drawing/2014/main" val="2632215828"/>
                    </a:ext>
                  </a:extLst>
                </a:gridCol>
                <a:gridCol w="1848304">
                  <a:extLst>
                    <a:ext uri="{9D8B030D-6E8A-4147-A177-3AD203B41FA5}">
                      <a16:colId xmlns:a16="http://schemas.microsoft.com/office/drawing/2014/main" val="2707492734"/>
                    </a:ext>
                  </a:extLst>
                </a:gridCol>
                <a:gridCol w="1258363">
                  <a:extLst>
                    <a:ext uri="{9D8B030D-6E8A-4147-A177-3AD203B41FA5}">
                      <a16:colId xmlns:a16="http://schemas.microsoft.com/office/drawing/2014/main" val="431842674"/>
                    </a:ext>
                  </a:extLst>
                </a:gridCol>
              </a:tblGrid>
              <a:tr h="848920">
                <a:tc>
                  <a:txBody>
                    <a:bodyPr/>
                    <a:lstStyle/>
                    <a:p>
                      <a:r>
                        <a:rPr lang="en-US" dirty="0"/>
                        <a:t>Grantee</a:t>
                      </a:r>
                    </a:p>
                  </a:txBody>
                  <a:tcPr/>
                </a:tc>
                <a:tc>
                  <a:txBody>
                    <a:bodyPr/>
                    <a:lstStyle/>
                    <a:p>
                      <a:r>
                        <a:rPr lang="en-US" dirty="0"/>
                        <a:t>Project Description</a:t>
                      </a:r>
                    </a:p>
                  </a:txBody>
                  <a:tcPr/>
                </a:tc>
                <a:tc>
                  <a:txBody>
                    <a:bodyPr/>
                    <a:lstStyle/>
                    <a:p>
                      <a:pPr algn="r"/>
                      <a:r>
                        <a:rPr lang="en-US" dirty="0"/>
                        <a:t>Agency Investment</a:t>
                      </a:r>
                    </a:p>
                  </a:txBody>
                  <a:tcPr/>
                </a:tc>
                <a:tc>
                  <a:txBody>
                    <a:bodyPr/>
                    <a:lstStyle/>
                    <a:p>
                      <a:pPr algn="r"/>
                      <a:r>
                        <a:rPr lang="en-US" dirty="0"/>
                        <a:t>Total Project Investment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City of Tower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kern="1200" dirty="0">
                          <a:solidFill>
                            <a:schemeClr val="dk1"/>
                          </a:solidFill>
                          <a:effectLst/>
                          <a:latin typeface="+mn-lt"/>
                          <a:ea typeface="+mn-ea"/>
                          <a:cs typeface="+mn-cs"/>
                        </a:rPr>
                        <a:t>Permanent utilities placement for six sustainable homes and new harbor development to include 14 townhomes, 12 condo-style apartments and 7,500 square feet of commercial space.</a:t>
                      </a:r>
                    </a:p>
                  </a:txBody>
                  <a:tcPr/>
                </a:tc>
                <a:tc>
                  <a:txBody>
                    <a:bodyPr/>
                    <a:lstStyle/>
                    <a:p>
                      <a:pPr algn="r"/>
                      <a:r>
                        <a:rPr lang="en-US" sz="1800" dirty="0"/>
                        <a:t>566,000   (TEPF)</a:t>
                      </a:r>
                    </a:p>
                    <a:p>
                      <a:pPr algn="r"/>
                      <a:r>
                        <a:rPr lang="en-US" sz="1800" dirty="0"/>
                        <a:t>482,000 (Hwy 1)</a:t>
                      </a:r>
                    </a:p>
                  </a:txBody>
                  <a:tcPr/>
                </a:tc>
                <a:tc>
                  <a:txBody>
                    <a:bodyPr/>
                    <a:lstStyle/>
                    <a:p>
                      <a:pPr algn="r"/>
                      <a:r>
                        <a:rPr lang="en-US" sz="1800" b="1" dirty="0"/>
                        <a:t>12,780,393</a:t>
                      </a:r>
                    </a:p>
                  </a:txBody>
                  <a:tcPr/>
                </a:tc>
                <a:extLst>
                  <a:ext uri="{0D108BD9-81ED-4DB2-BD59-A6C34878D82A}">
                    <a16:rowId xmlns:a16="http://schemas.microsoft.com/office/drawing/2014/main" val="390451265"/>
                  </a:ext>
                </a:extLst>
              </a:tr>
            </a:tbl>
          </a:graphicData>
        </a:graphic>
      </p:graphicFrame>
      <p:sp>
        <p:nvSpPr>
          <p:cNvPr id="13" name="TextBox 12">
            <a:extLst>
              <a:ext uri="{FF2B5EF4-FFF2-40B4-BE49-F238E27FC236}">
                <a16:creationId xmlns:a16="http://schemas.microsoft.com/office/drawing/2014/main" id="{D4343714-F8E3-4B5B-BB7D-CEE90B30A8A0}"/>
              </a:ext>
            </a:extLst>
          </p:cNvPr>
          <p:cNvSpPr txBox="1"/>
          <p:nvPr/>
        </p:nvSpPr>
        <p:spPr>
          <a:xfrm>
            <a:off x="550933" y="5987017"/>
            <a:ext cx="6827127" cy="369332"/>
          </a:xfrm>
          <a:prstGeom prst="rect">
            <a:avLst/>
          </a:prstGeom>
          <a:noFill/>
        </p:spPr>
        <p:txBody>
          <a:bodyPr wrap="square" rtlCol="0">
            <a:spAutoFit/>
          </a:bodyPr>
          <a:lstStyle/>
          <a:p>
            <a:r>
              <a:rPr lang="en-US" b="1" i="1" dirty="0"/>
              <a:t>Resolution No. 25-029</a:t>
            </a:r>
            <a:endParaRPr lang="en-US" b="1" i="1" dirty="0">
              <a:solidFill>
                <a:srgbClr val="FF0000"/>
              </a:solidFill>
            </a:endParaRPr>
          </a:p>
        </p:txBody>
      </p:sp>
    </p:spTree>
    <p:extLst>
      <p:ext uri="{BB962C8B-B14F-4D97-AF65-F5344CB8AC3E}">
        <p14:creationId xmlns:p14="http://schemas.microsoft.com/office/powerpoint/2010/main" val="12212056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1" y="2025250"/>
            <a:ext cx="10365827" cy="2807500"/>
          </a:xfrm>
        </p:spPr>
        <p:txBody>
          <a:bodyPr/>
          <a:lstStyle/>
          <a:p>
            <a:pPr algn="l"/>
            <a:br>
              <a:rPr lang="en-US" sz="2000" dirty="0"/>
            </a:br>
            <a:r>
              <a:rPr lang="en-US" sz="4000" b="1" dirty="0">
                <a:solidFill>
                  <a:srgbClr val="78BE21"/>
                </a:solidFill>
              </a:rPr>
              <a:t>Public Works </a:t>
            </a:r>
            <a:br>
              <a:rPr lang="en-US" sz="2000" dirty="0"/>
            </a:br>
            <a:br>
              <a:rPr lang="en-US" sz="2000" dirty="0"/>
            </a:br>
            <a:br>
              <a:rPr lang="en-US" sz="2000" dirty="0"/>
            </a:br>
            <a:r>
              <a:rPr lang="en-US" sz="2000" dirty="0"/>
              <a:t>Chris Ismil			</a:t>
            </a:r>
            <a:br>
              <a:rPr lang="en-US" sz="2000" dirty="0"/>
            </a:br>
            <a:r>
              <a:rPr lang="en-US" sz="2000" dirty="0"/>
              <a:t>Community Development Representative		</a:t>
            </a:r>
            <a:br>
              <a:rPr lang="en-US" sz="2000" dirty="0"/>
            </a:br>
            <a:r>
              <a:rPr lang="en-US" sz="2000" dirty="0"/>
              <a:t>(218)735-3010			</a:t>
            </a:r>
            <a:br>
              <a:rPr lang="en-US" sz="2000" dirty="0"/>
            </a:br>
            <a:r>
              <a:rPr lang="en-US" sz="2000" u="sng" dirty="0"/>
              <a:t>Chris.Ismil</a:t>
            </a:r>
            <a:r>
              <a:rPr lang="en-US" sz="2000" dirty="0">
                <a:hlinkClick r:id="rId3">
                  <a:extLst>
                    <a:ext uri="{A12FA001-AC4F-418D-AE19-62706E023703}">
                      <ahyp:hlinkClr xmlns:ahyp="http://schemas.microsoft.com/office/drawing/2018/hyperlinkcolor" val="tx"/>
                    </a:ext>
                  </a:extLst>
                </a:hlinkClick>
              </a:rPr>
              <a:t>@state.mn.us</a:t>
            </a:r>
            <a:r>
              <a:rPr lang="en-US" sz="2000" dirty="0"/>
              <a:t>			</a:t>
            </a:r>
            <a:endParaRPr lang="en-US" sz="2000" u="sng"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821" y="266701"/>
            <a:ext cx="6543038" cy="1168400"/>
          </a:xfrm>
          <a:prstGeom prst="rect">
            <a:avLst/>
          </a:prstGeom>
        </p:spPr>
      </p:pic>
      <p:sp>
        <p:nvSpPr>
          <p:cNvPr id="6" name="Date Placeholder 5">
            <a:extLst>
              <a:ext uri="{FF2B5EF4-FFF2-40B4-BE49-F238E27FC236}">
                <a16:creationId xmlns:a16="http://schemas.microsoft.com/office/drawing/2014/main" id="{B6B5B547-E0E1-4666-B34C-1B35932F38C7}"/>
              </a:ext>
            </a:extLst>
          </p:cNvPr>
          <p:cNvSpPr>
            <a:spLocks noGrp="1"/>
          </p:cNvSpPr>
          <p:nvPr>
            <p:ph type="dt" sz="half" idx="10"/>
          </p:nvPr>
        </p:nvSpPr>
        <p:spPr/>
        <p:txBody>
          <a:bodyPr/>
          <a:lstStyle/>
          <a:p>
            <a:r>
              <a:rPr lang="en-US"/>
              <a:t>5/29/2025</a:t>
            </a:r>
            <a:endParaRPr lang="en-US" dirty="0"/>
          </a:p>
        </p:txBody>
      </p:sp>
      <p:sp>
        <p:nvSpPr>
          <p:cNvPr id="8" name="Slide Number Placeholder 7">
            <a:extLst>
              <a:ext uri="{FF2B5EF4-FFF2-40B4-BE49-F238E27FC236}">
                <a16:creationId xmlns:a16="http://schemas.microsoft.com/office/drawing/2014/main" id="{61C7E69D-4761-4BE7-8F8B-30FDA10BC630}"/>
              </a:ext>
            </a:extLst>
          </p:cNvPr>
          <p:cNvSpPr>
            <a:spLocks noGrp="1"/>
          </p:cNvSpPr>
          <p:nvPr>
            <p:ph type="sldNum" sz="quarter" idx="11"/>
          </p:nvPr>
        </p:nvSpPr>
        <p:spPr/>
        <p:txBody>
          <a:bodyPr/>
          <a:lstStyle/>
          <a:p>
            <a:fld id="{48F63A3B-78C7-47BE-AE5E-E10140E04643}" type="slidenum">
              <a:rPr lang="en-US" smtClean="0"/>
              <a:pPr/>
              <a:t>24</a:t>
            </a:fld>
            <a:endParaRPr lang="en-US" dirty="0"/>
          </a:p>
        </p:txBody>
      </p:sp>
      <p:sp>
        <p:nvSpPr>
          <p:cNvPr id="9" name="Footer Placeholder 8">
            <a:extLst>
              <a:ext uri="{FF2B5EF4-FFF2-40B4-BE49-F238E27FC236}">
                <a16:creationId xmlns:a16="http://schemas.microsoft.com/office/drawing/2014/main" id="{38403333-3FD4-4B0E-B8F5-4CD124AFF86F}"/>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1183355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071154" y="185637"/>
            <a:ext cx="10515600" cy="914400"/>
          </a:xfrm>
        </p:spPr>
        <p:txBody>
          <a:bodyPr>
            <a:normAutofit/>
          </a:bodyPr>
          <a:lstStyle/>
          <a:p>
            <a:r>
              <a:rPr lang="en-US" b="1" dirty="0"/>
              <a:t>FY25 Grant Amendment: Public Works</a:t>
            </a:r>
          </a:p>
        </p:txBody>
      </p:sp>
      <p:sp>
        <p:nvSpPr>
          <p:cNvPr id="4" name="TextBox 3">
            <a:extLst>
              <a:ext uri="{FF2B5EF4-FFF2-40B4-BE49-F238E27FC236}">
                <a16:creationId xmlns:a16="http://schemas.microsoft.com/office/drawing/2014/main" id="{F661779A-2887-414D-AA13-11667BD45A49}"/>
              </a:ext>
            </a:extLst>
          </p:cNvPr>
          <p:cNvSpPr txBox="1"/>
          <p:nvPr/>
        </p:nvSpPr>
        <p:spPr>
          <a:xfrm>
            <a:off x="560574" y="5987017"/>
            <a:ext cx="6827127" cy="369332"/>
          </a:xfrm>
          <a:prstGeom prst="rect">
            <a:avLst/>
          </a:prstGeom>
          <a:noFill/>
        </p:spPr>
        <p:txBody>
          <a:bodyPr wrap="square" rtlCol="0">
            <a:spAutoFit/>
          </a:bodyPr>
          <a:lstStyle/>
          <a:p>
            <a:r>
              <a:rPr lang="en-US" b="1" i="1" dirty="0"/>
              <a:t>Resolution No. 25-030</a:t>
            </a:r>
            <a:endParaRPr lang="en-US" b="1" i="1" dirty="0">
              <a:solidFill>
                <a:srgbClr val="FF0000"/>
              </a:solidFill>
            </a:endParaRP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5/29/2025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25</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2" name="Content Placeholder 3">
            <a:extLst>
              <a:ext uri="{FF2B5EF4-FFF2-40B4-BE49-F238E27FC236}">
                <a16:creationId xmlns:a16="http://schemas.microsoft.com/office/drawing/2014/main" id="{C946F090-901E-43C9-840F-A667E289574F}"/>
              </a:ext>
            </a:extLst>
          </p:cNvPr>
          <p:cNvGraphicFramePr>
            <a:graphicFrameLocks noGrp="1"/>
          </p:cNvGraphicFramePr>
          <p:nvPr>
            <p:ph idx="1"/>
            <p:extLst>
              <p:ext uri="{D42A27DB-BD31-4B8C-83A1-F6EECF244321}">
                <p14:modId xmlns:p14="http://schemas.microsoft.com/office/powerpoint/2010/main" val="3408377626"/>
              </p:ext>
            </p:extLst>
          </p:nvPr>
        </p:nvGraphicFramePr>
        <p:xfrm>
          <a:off x="550933" y="2244445"/>
          <a:ext cx="11090134" cy="1828800"/>
        </p:xfrm>
        <a:graphic>
          <a:graphicData uri="http://schemas.openxmlformats.org/drawingml/2006/table">
            <a:tbl>
              <a:tblPr firstRow="1" bandRow="1">
                <a:tableStyleId>{5C22544A-7EE6-4342-B048-85BDC9FD1C3A}</a:tableStyleId>
              </a:tblPr>
              <a:tblGrid>
                <a:gridCol w="2351924">
                  <a:extLst>
                    <a:ext uri="{9D8B030D-6E8A-4147-A177-3AD203B41FA5}">
                      <a16:colId xmlns:a16="http://schemas.microsoft.com/office/drawing/2014/main" val="1128772898"/>
                    </a:ext>
                  </a:extLst>
                </a:gridCol>
                <a:gridCol w="6048265">
                  <a:extLst>
                    <a:ext uri="{9D8B030D-6E8A-4147-A177-3AD203B41FA5}">
                      <a16:colId xmlns:a16="http://schemas.microsoft.com/office/drawing/2014/main" val="2632215828"/>
                    </a:ext>
                  </a:extLst>
                </a:gridCol>
                <a:gridCol w="1431582">
                  <a:extLst>
                    <a:ext uri="{9D8B030D-6E8A-4147-A177-3AD203B41FA5}">
                      <a16:colId xmlns:a16="http://schemas.microsoft.com/office/drawing/2014/main" val="2707492734"/>
                    </a:ext>
                  </a:extLst>
                </a:gridCol>
                <a:gridCol w="1258363">
                  <a:extLst>
                    <a:ext uri="{9D8B030D-6E8A-4147-A177-3AD203B41FA5}">
                      <a16:colId xmlns:a16="http://schemas.microsoft.com/office/drawing/2014/main" val="431842674"/>
                    </a:ext>
                  </a:extLst>
                </a:gridCol>
              </a:tblGrid>
              <a:tr h="848920">
                <a:tc>
                  <a:txBody>
                    <a:bodyPr/>
                    <a:lstStyle/>
                    <a:p>
                      <a:r>
                        <a:rPr lang="en-US" dirty="0"/>
                        <a:t>Grantee</a:t>
                      </a:r>
                    </a:p>
                  </a:txBody>
                  <a:tcPr/>
                </a:tc>
                <a:tc>
                  <a:txBody>
                    <a:bodyPr/>
                    <a:lstStyle/>
                    <a:p>
                      <a:r>
                        <a:rPr lang="en-US" dirty="0"/>
                        <a:t>Project Description</a:t>
                      </a:r>
                    </a:p>
                  </a:txBody>
                  <a:tcPr/>
                </a:tc>
                <a:tc>
                  <a:txBody>
                    <a:bodyPr/>
                    <a:lstStyle/>
                    <a:p>
                      <a:pPr algn="r"/>
                      <a:r>
                        <a:rPr lang="en-US" dirty="0"/>
                        <a:t>Agency Investment</a:t>
                      </a:r>
                    </a:p>
                  </a:txBody>
                  <a:tcPr/>
                </a:tc>
                <a:tc>
                  <a:txBody>
                    <a:bodyPr/>
                    <a:lstStyle/>
                    <a:p>
                      <a:pPr algn="r"/>
                      <a:r>
                        <a:rPr lang="en-US" dirty="0"/>
                        <a:t>Total Project Investment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Crane Lake Township</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Bayside Drive construction complete.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effectLst/>
                          <a:latin typeface="+mn-lt"/>
                          <a:ea typeface="+mn-ea"/>
                          <a:cs typeface="+mn-cs"/>
                        </a:rPr>
                        <a:t>Campground shower and bathroom facility construction funding gap.</a:t>
                      </a:r>
                    </a:p>
                  </a:txBody>
                  <a:tcPr/>
                </a:tc>
                <a:tc>
                  <a:txBody>
                    <a:bodyPr/>
                    <a:lstStyle/>
                    <a:p>
                      <a:pPr algn="r"/>
                      <a:r>
                        <a:rPr lang="en-US" sz="1800" dirty="0"/>
                        <a:t>250,000</a:t>
                      </a:r>
                    </a:p>
                  </a:txBody>
                  <a:tcPr/>
                </a:tc>
                <a:tc>
                  <a:txBody>
                    <a:bodyPr/>
                    <a:lstStyle/>
                    <a:p>
                      <a:pPr algn="r"/>
                      <a:r>
                        <a:rPr lang="en-US" sz="1800" b="1" dirty="0"/>
                        <a:t>9,300,000</a:t>
                      </a:r>
                    </a:p>
                  </a:txBody>
                  <a:tcPr/>
                </a:tc>
                <a:extLst>
                  <a:ext uri="{0D108BD9-81ED-4DB2-BD59-A6C34878D82A}">
                    <a16:rowId xmlns:a16="http://schemas.microsoft.com/office/drawing/2014/main" val="390451265"/>
                  </a:ext>
                </a:extLst>
              </a:tr>
            </a:tbl>
          </a:graphicData>
        </a:graphic>
      </p:graphicFrame>
    </p:spTree>
    <p:extLst>
      <p:ext uri="{BB962C8B-B14F-4D97-AF65-F5344CB8AC3E}">
        <p14:creationId xmlns:p14="http://schemas.microsoft.com/office/powerpoint/2010/main" val="1864678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1" y="2025250"/>
            <a:ext cx="10365827" cy="2807500"/>
          </a:xfrm>
        </p:spPr>
        <p:txBody>
          <a:bodyPr/>
          <a:lstStyle/>
          <a:p>
            <a:pPr algn="l"/>
            <a:br>
              <a:rPr lang="en-US" sz="2000" dirty="0"/>
            </a:br>
            <a:r>
              <a:rPr lang="en-US" sz="4000" b="1" dirty="0">
                <a:solidFill>
                  <a:srgbClr val="78BE21"/>
                </a:solidFill>
              </a:rPr>
              <a:t>Broadband Infrastructure </a:t>
            </a:r>
            <a:br>
              <a:rPr lang="en-US" sz="2000" dirty="0"/>
            </a:br>
            <a:br>
              <a:rPr lang="en-US" sz="2000" dirty="0"/>
            </a:br>
            <a:br>
              <a:rPr lang="en-US" sz="2000" dirty="0"/>
            </a:br>
            <a:r>
              <a:rPr lang="en-US" sz="2000" dirty="0"/>
              <a:t>Whitney Ridlon			</a:t>
            </a:r>
            <a:br>
              <a:rPr lang="en-US" sz="2000" dirty="0"/>
            </a:br>
            <a:r>
              <a:rPr lang="en-US" sz="2000" dirty="0"/>
              <a:t>Director of Community Development 	 		</a:t>
            </a:r>
            <a:br>
              <a:rPr lang="en-US" sz="2000" dirty="0"/>
            </a:br>
            <a:r>
              <a:rPr lang="en-US" sz="2000" dirty="0"/>
              <a:t>(218)735-3004					</a:t>
            </a:r>
            <a:br>
              <a:rPr lang="en-US" sz="2000" dirty="0"/>
            </a:br>
            <a:r>
              <a:rPr lang="en-US" sz="2000" u="sng" dirty="0"/>
              <a:t>Whitney.Ridlon@state.mn.us</a:t>
            </a:r>
            <a:r>
              <a:rPr lang="en-US" sz="2000" dirty="0"/>
              <a:t>				</a:t>
            </a:r>
            <a:endParaRPr lang="en-US" sz="2000" u="sng"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821" y="266701"/>
            <a:ext cx="6543038" cy="1168400"/>
          </a:xfrm>
          <a:prstGeom prst="rect">
            <a:avLst/>
          </a:prstGeom>
        </p:spPr>
      </p:pic>
      <p:sp>
        <p:nvSpPr>
          <p:cNvPr id="6" name="Date Placeholder 5">
            <a:extLst>
              <a:ext uri="{FF2B5EF4-FFF2-40B4-BE49-F238E27FC236}">
                <a16:creationId xmlns:a16="http://schemas.microsoft.com/office/drawing/2014/main" id="{B6B5B547-E0E1-4666-B34C-1B35932F38C7}"/>
              </a:ext>
            </a:extLst>
          </p:cNvPr>
          <p:cNvSpPr>
            <a:spLocks noGrp="1"/>
          </p:cNvSpPr>
          <p:nvPr>
            <p:ph type="dt" sz="half" idx="10"/>
          </p:nvPr>
        </p:nvSpPr>
        <p:spPr/>
        <p:txBody>
          <a:bodyPr/>
          <a:lstStyle/>
          <a:p>
            <a:r>
              <a:rPr lang="en-US"/>
              <a:t>5/29/2025</a:t>
            </a:r>
            <a:endParaRPr lang="en-US" dirty="0"/>
          </a:p>
        </p:txBody>
      </p:sp>
      <p:sp>
        <p:nvSpPr>
          <p:cNvPr id="8" name="Slide Number Placeholder 7">
            <a:extLst>
              <a:ext uri="{FF2B5EF4-FFF2-40B4-BE49-F238E27FC236}">
                <a16:creationId xmlns:a16="http://schemas.microsoft.com/office/drawing/2014/main" id="{61C7E69D-4761-4BE7-8F8B-30FDA10BC630}"/>
              </a:ext>
            </a:extLst>
          </p:cNvPr>
          <p:cNvSpPr>
            <a:spLocks noGrp="1"/>
          </p:cNvSpPr>
          <p:nvPr>
            <p:ph type="sldNum" sz="quarter" idx="11"/>
          </p:nvPr>
        </p:nvSpPr>
        <p:spPr/>
        <p:txBody>
          <a:bodyPr/>
          <a:lstStyle/>
          <a:p>
            <a:fld id="{48F63A3B-78C7-47BE-AE5E-E10140E04643}" type="slidenum">
              <a:rPr lang="en-US" smtClean="0"/>
              <a:pPr/>
              <a:t>26</a:t>
            </a:fld>
            <a:endParaRPr lang="en-US" dirty="0"/>
          </a:p>
        </p:txBody>
      </p:sp>
      <p:sp>
        <p:nvSpPr>
          <p:cNvPr id="9" name="Footer Placeholder 8">
            <a:extLst>
              <a:ext uri="{FF2B5EF4-FFF2-40B4-BE49-F238E27FC236}">
                <a16:creationId xmlns:a16="http://schemas.microsoft.com/office/drawing/2014/main" id="{38403333-3FD4-4B0E-B8F5-4CD124AFF86F}"/>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3752693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684756" y="121920"/>
            <a:ext cx="10822487" cy="914400"/>
          </a:xfrm>
        </p:spPr>
        <p:txBody>
          <a:bodyPr>
            <a:noAutofit/>
          </a:bodyPr>
          <a:lstStyle/>
          <a:p>
            <a:r>
              <a:rPr lang="en-US" b="1" dirty="0"/>
              <a:t>Broadband Infrastructure</a:t>
            </a:r>
          </a:p>
        </p:txBody>
      </p:sp>
      <p:sp>
        <p:nvSpPr>
          <p:cNvPr id="2" name="Content Placeholder 1">
            <a:extLst>
              <a:ext uri="{FF2B5EF4-FFF2-40B4-BE49-F238E27FC236}">
                <a16:creationId xmlns:a16="http://schemas.microsoft.com/office/drawing/2014/main" id="{45961D81-BD7A-4894-B25F-0629ECF3D928}"/>
              </a:ext>
            </a:extLst>
          </p:cNvPr>
          <p:cNvSpPr>
            <a:spLocks noGrp="1"/>
          </p:cNvSpPr>
          <p:nvPr>
            <p:ph idx="1"/>
          </p:nvPr>
        </p:nvSpPr>
        <p:spPr>
          <a:xfrm>
            <a:off x="1066799" y="1672694"/>
            <a:ext cx="6594765" cy="6080917"/>
          </a:xfrm>
        </p:spPr>
        <p:txBody>
          <a:bodyPr>
            <a:normAutofit/>
          </a:bodyPr>
          <a:lstStyle/>
          <a:p>
            <a:pPr marL="0" indent="0">
              <a:buNone/>
            </a:pPr>
            <a:r>
              <a:rPr lang="en-US" sz="2000" b="1" dirty="0"/>
              <a:t>Purpose</a:t>
            </a:r>
          </a:p>
          <a:p>
            <a:pPr marL="0" indent="0">
              <a:buNone/>
            </a:pPr>
            <a:r>
              <a:rPr lang="en-US" sz="1800" dirty="0">
                <a:effectLst/>
                <a:latin typeface="Calibri" panose="020F0502020204030204" pitchFamily="34" charset="0"/>
                <a:ea typeface="Calibri" panose="020F0502020204030204" pitchFamily="34" charset="0"/>
              </a:rPr>
              <a:t>Broadband Infrastructure grants assist projects that help households and businesses reach the state of Minnesota broadband speed goal.</a:t>
            </a:r>
            <a:br>
              <a:rPr lang="en-US" sz="1800" dirty="0">
                <a:effectLst/>
                <a:latin typeface="Calibri" panose="020F0502020204030204" pitchFamily="34" charset="0"/>
                <a:ea typeface="Calibri" panose="020F0502020204030204" pitchFamily="34" charset="0"/>
              </a:rPr>
            </a:br>
            <a:br>
              <a:rPr lang="en-US" sz="2000" b="1" dirty="0">
                <a:effectLst/>
                <a:latin typeface="Calibri" panose="020F0502020204030204" pitchFamily="34" charset="0"/>
                <a:ea typeface="Calibri" panose="020F0502020204030204" pitchFamily="34" charset="0"/>
                <a:cs typeface="Calibri" panose="020F0502020204030204" pitchFamily="34" charset="0"/>
              </a:rPr>
            </a:br>
            <a:r>
              <a:rPr kumimoji="0" lang="en-US" sz="2000" b="1" i="0" u="none" strike="noStrike" kern="1200" cap="none" spc="0" normalizeH="0" baseline="0" noProof="0" dirty="0">
                <a:ln>
                  <a:noFill/>
                </a:ln>
                <a:solidFill>
                  <a:srgbClr val="003865"/>
                </a:solidFill>
                <a:effectLst/>
                <a:uLnTx/>
                <a:uFillTx/>
                <a:latin typeface="Calibri"/>
                <a:ea typeface="+mn-ea"/>
                <a:cs typeface="+mn-cs"/>
              </a:rPr>
              <a:t>Economic Impact</a:t>
            </a:r>
          </a:p>
          <a:p>
            <a:pPr marL="0" marR="0" lvl="0" indent="-228600" algn="l" defTabSz="914400" rtl="0" eaLnBrk="1" fontAlgn="auto" latinLnBrk="0" hangingPunct="1">
              <a:lnSpc>
                <a:spcPct val="107000"/>
              </a:lnSpc>
              <a:spcBef>
                <a:spcPts val="0"/>
              </a:spcBef>
              <a:spcAft>
                <a:spcPts val="0"/>
              </a:spcAft>
              <a:buClr>
                <a:srgbClr val="00386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rPr>
              <a:t>Number of Projects: </a:t>
            </a:r>
            <a:r>
              <a:rPr kumimoji="0" lang="en-US" sz="1800" b="1"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rPr>
              <a:t>1</a:t>
            </a:r>
          </a:p>
          <a:p>
            <a:pPr marL="0" marR="0" lvl="0" indent="0" algn="l" defTabSz="914400" rtl="0" eaLnBrk="1" fontAlgn="auto" latinLnBrk="0" hangingPunct="1">
              <a:lnSpc>
                <a:spcPct val="107000"/>
              </a:lnSpc>
              <a:spcBef>
                <a:spcPts val="0"/>
              </a:spcBef>
              <a:spcAft>
                <a:spcPts val="0"/>
              </a:spcAft>
              <a:buClr>
                <a:srgbClr val="003865"/>
              </a:buClr>
              <a:buSzTx/>
              <a:buFont typeface="Arial" panose="020B0604020202020204" pitchFamily="34" charset="0"/>
              <a:buNone/>
              <a:tabLst/>
              <a:defRPr/>
            </a:pPr>
            <a:endParaRPr kumimoji="0" lang="en-US" sz="12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0"/>
              </a:spcAft>
              <a:buClr>
                <a:srgbClr val="00386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rPr>
              <a:t>Agency Investment: </a:t>
            </a:r>
            <a:r>
              <a:rPr kumimoji="0" lang="en-US" sz="1800" b="1"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rPr>
              <a:t>$383,000</a:t>
            </a:r>
          </a:p>
          <a:p>
            <a:pPr marL="0" marR="0" lvl="0" indent="0" algn="l" defTabSz="914400" rtl="0" eaLnBrk="1" fontAlgn="auto" latinLnBrk="0" hangingPunct="1">
              <a:lnSpc>
                <a:spcPct val="107000"/>
              </a:lnSpc>
              <a:spcBef>
                <a:spcPts val="0"/>
              </a:spcBef>
              <a:spcAft>
                <a:spcPts val="0"/>
              </a:spcAft>
              <a:buClr>
                <a:srgbClr val="003865"/>
              </a:buClr>
              <a:buSzTx/>
              <a:buFont typeface="Arial" panose="020B0604020202020204" pitchFamily="34" charset="0"/>
              <a:buNone/>
              <a:tabLst/>
              <a:defRPr/>
            </a:pPr>
            <a:endParaRPr kumimoji="0" lang="en-US" sz="12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0"/>
              </a:spcAft>
              <a:buClr>
                <a:srgbClr val="00386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rPr>
              <a:t>Total Project Investment: </a:t>
            </a:r>
            <a:r>
              <a:rPr kumimoji="0" lang="en-US" sz="1800" b="1"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rPr>
              <a:t>$1,111,743</a:t>
            </a:r>
            <a:endParaRPr lang="en-US" sz="1200" b="1" dirty="0">
              <a:solidFill>
                <a:srgbClr val="003865"/>
              </a:solidFill>
              <a:latin typeface="Calibri" panose="020F0502020204030204" pitchFamily="34" charset="0"/>
              <a:ea typeface="Calibri" panose="020F0502020204030204" pitchFamily="34" charset="0"/>
              <a:cs typeface="Calibri" panose="020F0502020204030204" pitchFamily="34" charset="0"/>
            </a:endParaRPr>
          </a:p>
          <a:p>
            <a:pPr defTabSz="914400">
              <a:lnSpc>
                <a:spcPct val="200000"/>
              </a:lnSpc>
              <a:spcBef>
                <a:spcPts val="0"/>
              </a:spcBef>
              <a:spcAft>
                <a:spcPts val="0"/>
              </a:spcAft>
              <a:buClr>
                <a:srgbClr val="003865"/>
              </a:buClr>
              <a:defRPr/>
            </a:pPr>
            <a:r>
              <a:rPr kumimoji="0" lang="en-US" sz="180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rPr>
              <a:t>Households Served: </a:t>
            </a:r>
            <a:r>
              <a:rPr kumimoji="0" lang="en-US" sz="1800" b="1"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Calibri" panose="020F0502020204030204" pitchFamily="34" charset="0"/>
              </a:rPr>
              <a:t>35</a:t>
            </a:r>
          </a:p>
          <a:p>
            <a:pPr marL="0" indent="0" defTabSz="914400">
              <a:lnSpc>
                <a:spcPct val="107000"/>
              </a:lnSpc>
              <a:spcBef>
                <a:spcPts val="0"/>
              </a:spcBef>
              <a:spcAft>
                <a:spcPts val="0"/>
              </a:spcAft>
              <a:buClr>
                <a:srgbClr val="003865"/>
              </a:buClr>
              <a:buNone/>
              <a:defRPr/>
            </a:pPr>
            <a:endPar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b="1" dirty="0"/>
          </a:p>
        </p:txBody>
      </p:sp>
      <p:sp>
        <p:nvSpPr>
          <p:cNvPr id="8" name="Date Placeholder 7">
            <a:extLst>
              <a:ext uri="{FF2B5EF4-FFF2-40B4-BE49-F238E27FC236}">
                <a16:creationId xmlns:a16="http://schemas.microsoft.com/office/drawing/2014/main" id="{96FCCA25-2C15-42BA-9707-37F02745F0FB}"/>
              </a:ext>
            </a:extLst>
          </p:cNvPr>
          <p:cNvSpPr>
            <a:spLocks noGrp="1"/>
          </p:cNvSpPr>
          <p:nvPr>
            <p:ph type="dt" sz="half" idx="10"/>
          </p:nvPr>
        </p:nvSpPr>
        <p:spPr/>
        <p:txBody>
          <a:bodyPr/>
          <a:lstStyle/>
          <a:p>
            <a:r>
              <a:rPr lang="en-US"/>
              <a:t>5/29/2025</a:t>
            </a:r>
            <a:endParaRPr lang="en-US" dirty="0"/>
          </a:p>
        </p:txBody>
      </p:sp>
      <p:sp>
        <p:nvSpPr>
          <p:cNvPr id="9" name="Slide Number Placeholder 8">
            <a:extLst>
              <a:ext uri="{FF2B5EF4-FFF2-40B4-BE49-F238E27FC236}">
                <a16:creationId xmlns:a16="http://schemas.microsoft.com/office/drawing/2014/main" id="{94837124-1914-4539-B744-BC36ABEA3890}"/>
              </a:ext>
            </a:extLst>
          </p:cNvPr>
          <p:cNvSpPr>
            <a:spLocks noGrp="1"/>
          </p:cNvSpPr>
          <p:nvPr>
            <p:ph type="sldNum" sz="quarter" idx="12"/>
          </p:nvPr>
        </p:nvSpPr>
        <p:spPr/>
        <p:txBody>
          <a:bodyPr/>
          <a:lstStyle/>
          <a:p>
            <a:fld id="{48F63A3B-78C7-47BE-AE5E-E10140E04643}" type="slidenum">
              <a:rPr lang="en-US" smtClean="0"/>
              <a:t>27</a:t>
            </a:fld>
            <a:endParaRPr lang="en-US" dirty="0"/>
          </a:p>
        </p:txBody>
      </p:sp>
      <p:sp>
        <p:nvSpPr>
          <p:cNvPr id="10" name="Footer Placeholder 9">
            <a:extLst>
              <a:ext uri="{FF2B5EF4-FFF2-40B4-BE49-F238E27FC236}">
                <a16:creationId xmlns:a16="http://schemas.microsoft.com/office/drawing/2014/main" id="{EC5E1D5A-AB52-4FE4-A013-78A081ECEEA9}"/>
              </a:ext>
            </a:extLst>
          </p:cNvPr>
          <p:cNvSpPr>
            <a:spLocks noGrp="1"/>
          </p:cNvSpPr>
          <p:nvPr>
            <p:ph type="ftr" sz="quarter" idx="3"/>
          </p:nvPr>
        </p:nvSpPr>
        <p:spPr/>
        <p:txBody>
          <a:bodyPr/>
          <a:lstStyle/>
          <a:p>
            <a:r>
              <a:rPr lang="en-US"/>
              <a:t>mn.gov/irrrb/</a:t>
            </a:r>
            <a:endParaRPr lang="en-US" dirty="0"/>
          </a:p>
        </p:txBody>
      </p:sp>
      <p:pic>
        <p:nvPicPr>
          <p:cNvPr id="4" name="Picture 3">
            <a:extLst>
              <a:ext uri="{FF2B5EF4-FFF2-40B4-BE49-F238E27FC236}">
                <a16:creationId xmlns:a16="http://schemas.microsoft.com/office/drawing/2014/main" id="{F697F616-7429-4C4B-A422-7A86E49F6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2215" y="2514600"/>
            <a:ext cx="2997839" cy="2997839"/>
          </a:xfrm>
          <a:prstGeom prst="rect">
            <a:avLst/>
          </a:prstGeom>
        </p:spPr>
      </p:pic>
    </p:spTree>
    <p:extLst>
      <p:ext uri="{BB962C8B-B14F-4D97-AF65-F5344CB8AC3E}">
        <p14:creationId xmlns:p14="http://schemas.microsoft.com/office/powerpoint/2010/main" val="1020372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1071154" y="185637"/>
            <a:ext cx="10515600" cy="914400"/>
          </a:xfrm>
        </p:spPr>
        <p:txBody>
          <a:bodyPr/>
          <a:lstStyle/>
          <a:p>
            <a:r>
              <a:rPr lang="en-US" b="1" dirty="0"/>
              <a:t>Broadband Infrastructure</a:t>
            </a:r>
          </a:p>
        </p:txBody>
      </p:sp>
      <p:sp>
        <p:nvSpPr>
          <p:cNvPr id="2" name="Date Placeholder 1">
            <a:extLst>
              <a:ext uri="{FF2B5EF4-FFF2-40B4-BE49-F238E27FC236}">
                <a16:creationId xmlns:a16="http://schemas.microsoft.com/office/drawing/2014/main" id="{12F296E0-390E-42C3-AB8B-DDDEC91BE842}"/>
              </a:ext>
            </a:extLst>
          </p:cNvPr>
          <p:cNvSpPr>
            <a:spLocks noGrp="1"/>
          </p:cNvSpPr>
          <p:nvPr>
            <p:ph type="dt" sz="half" idx="10"/>
          </p:nvPr>
        </p:nvSpPr>
        <p:spPr/>
        <p:txBody>
          <a:bodyPr/>
          <a:lstStyle/>
          <a:p>
            <a:r>
              <a:rPr lang="en-US"/>
              <a:t>5/29/2025</a:t>
            </a:r>
            <a:endParaRPr lang="en-US" dirty="0"/>
          </a:p>
        </p:txBody>
      </p:sp>
      <p:sp>
        <p:nvSpPr>
          <p:cNvPr id="6" name="Slide Number Placeholder 5">
            <a:extLst>
              <a:ext uri="{FF2B5EF4-FFF2-40B4-BE49-F238E27FC236}">
                <a16:creationId xmlns:a16="http://schemas.microsoft.com/office/drawing/2014/main" id="{0D834DCE-2E29-40C3-B75F-90F10D46434F}"/>
              </a:ext>
            </a:extLst>
          </p:cNvPr>
          <p:cNvSpPr>
            <a:spLocks noGrp="1"/>
          </p:cNvSpPr>
          <p:nvPr>
            <p:ph type="sldNum" sz="quarter" idx="12"/>
          </p:nvPr>
        </p:nvSpPr>
        <p:spPr/>
        <p:txBody>
          <a:bodyPr/>
          <a:lstStyle/>
          <a:p>
            <a:fld id="{48F63A3B-78C7-47BE-AE5E-E10140E04643}" type="slidenum">
              <a:rPr lang="en-US" smtClean="0"/>
              <a:t>28</a:t>
            </a:fld>
            <a:endParaRPr lang="en-US" dirty="0"/>
          </a:p>
        </p:txBody>
      </p:sp>
      <p:sp>
        <p:nvSpPr>
          <p:cNvPr id="8" name="Footer Placeholder 7">
            <a:extLst>
              <a:ext uri="{FF2B5EF4-FFF2-40B4-BE49-F238E27FC236}">
                <a16:creationId xmlns:a16="http://schemas.microsoft.com/office/drawing/2014/main" id="{ED1FDCE6-46D4-450A-BB7F-2DD061F26D84}"/>
              </a:ext>
            </a:extLst>
          </p:cNvPr>
          <p:cNvSpPr>
            <a:spLocks noGrp="1"/>
          </p:cNvSpPr>
          <p:nvPr>
            <p:ph type="ftr" sz="quarter" idx="3"/>
          </p:nvPr>
        </p:nvSpPr>
        <p:spPr/>
        <p:txBody>
          <a:bodyPr/>
          <a:lstStyle/>
          <a:p>
            <a:r>
              <a:rPr lang="en-US"/>
              <a:t>mn.gov/irrrb/</a:t>
            </a:r>
            <a:endParaRPr lang="en-US" dirty="0"/>
          </a:p>
        </p:txBody>
      </p:sp>
      <p:graphicFrame>
        <p:nvGraphicFramePr>
          <p:cNvPr id="11" name="Content Placeholder 3">
            <a:extLst>
              <a:ext uri="{FF2B5EF4-FFF2-40B4-BE49-F238E27FC236}">
                <a16:creationId xmlns:a16="http://schemas.microsoft.com/office/drawing/2014/main" id="{768ECCE3-3C0E-41C5-B0CD-97454EB433B3}"/>
              </a:ext>
            </a:extLst>
          </p:cNvPr>
          <p:cNvGraphicFramePr>
            <a:graphicFrameLocks/>
          </p:cNvGraphicFramePr>
          <p:nvPr>
            <p:extLst>
              <p:ext uri="{D42A27DB-BD31-4B8C-83A1-F6EECF244321}">
                <p14:modId xmlns:p14="http://schemas.microsoft.com/office/powerpoint/2010/main" val="2718500856"/>
              </p:ext>
            </p:extLst>
          </p:nvPr>
        </p:nvGraphicFramePr>
        <p:xfrm>
          <a:off x="550933" y="2521776"/>
          <a:ext cx="11090134" cy="2412836"/>
        </p:xfrm>
        <a:graphic>
          <a:graphicData uri="http://schemas.openxmlformats.org/drawingml/2006/table">
            <a:tbl>
              <a:tblPr firstRow="1" bandRow="1">
                <a:tableStyleId>{5C22544A-7EE6-4342-B048-85BDC9FD1C3A}</a:tableStyleId>
              </a:tblPr>
              <a:tblGrid>
                <a:gridCol w="1811439">
                  <a:extLst>
                    <a:ext uri="{9D8B030D-6E8A-4147-A177-3AD203B41FA5}">
                      <a16:colId xmlns:a16="http://schemas.microsoft.com/office/drawing/2014/main" val="1128772898"/>
                    </a:ext>
                  </a:extLst>
                </a:gridCol>
                <a:gridCol w="6588750">
                  <a:extLst>
                    <a:ext uri="{9D8B030D-6E8A-4147-A177-3AD203B41FA5}">
                      <a16:colId xmlns:a16="http://schemas.microsoft.com/office/drawing/2014/main" val="2632215828"/>
                    </a:ext>
                  </a:extLst>
                </a:gridCol>
                <a:gridCol w="1431582">
                  <a:extLst>
                    <a:ext uri="{9D8B030D-6E8A-4147-A177-3AD203B41FA5}">
                      <a16:colId xmlns:a16="http://schemas.microsoft.com/office/drawing/2014/main" val="2707492734"/>
                    </a:ext>
                  </a:extLst>
                </a:gridCol>
                <a:gridCol w="1258363">
                  <a:extLst>
                    <a:ext uri="{9D8B030D-6E8A-4147-A177-3AD203B41FA5}">
                      <a16:colId xmlns:a16="http://schemas.microsoft.com/office/drawing/2014/main" val="431842674"/>
                    </a:ext>
                  </a:extLst>
                </a:gridCol>
              </a:tblGrid>
              <a:tr h="949796">
                <a:tc>
                  <a:txBody>
                    <a:bodyPr/>
                    <a:lstStyle/>
                    <a:p>
                      <a:r>
                        <a:rPr lang="en-US" dirty="0"/>
                        <a:t>Grantee</a:t>
                      </a:r>
                    </a:p>
                  </a:txBody>
                  <a:tcPr/>
                </a:tc>
                <a:tc>
                  <a:txBody>
                    <a:bodyPr/>
                    <a:lstStyle/>
                    <a:p>
                      <a:r>
                        <a:rPr lang="en-US" dirty="0"/>
                        <a:t>Project Description</a:t>
                      </a:r>
                    </a:p>
                  </a:txBody>
                  <a:tcPr/>
                </a:tc>
                <a:tc>
                  <a:txBody>
                    <a:bodyPr/>
                    <a:lstStyle/>
                    <a:p>
                      <a:pPr algn="r"/>
                      <a:r>
                        <a:rPr lang="en-US" dirty="0"/>
                        <a:t>Agency Investment</a:t>
                      </a:r>
                    </a:p>
                  </a:txBody>
                  <a:tcPr/>
                </a:tc>
                <a:tc>
                  <a:txBody>
                    <a:bodyPr/>
                    <a:lstStyle/>
                    <a:p>
                      <a:pPr algn="r"/>
                      <a:r>
                        <a:rPr lang="en-US" dirty="0"/>
                        <a:t>Total Project Investment</a:t>
                      </a:r>
                    </a:p>
                  </a:txBody>
                  <a:tcPr/>
                </a:tc>
                <a:extLst>
                  <a:ext uri="{0D108BD9-81ED-4DB2-BD59-A6C34878D82A}">
                    <a16:rowId xmlns:a16="http://schemas.microsoft.com/office/drawing/2014/main" val="72452598"/>
                  </a:ext>
                </a:extLst>
              </a:tr>
              <a:tr h="7031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Paul Bunyan Rural Telephone Cooperative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The project consists of expanding Paul Bunyan Rural Telephone Cooperative fiber optic to serve 35 unserved households in unorganized township T62N-R21W in rural Saint Louis County. This is an expansion of the Paul Bunyan network north of Morcom Township.</a:t>
                      </a:r>
                    </a:p>
                  </a:txBody>
                  <a:tcPr/>
                </a:tc>
                <a:tc>
                  <a:txBody>
                    <a:bodyPr/>
                    <a:lstStyle/>
                    <a:p>
                      <a:pPr algn="r"/>
                      <a:r>
                        <a:rPr lang="en-US" sz="1800" dirty="0"/>
                        <a:t>$383,000</a:t>
                      </a:r>
                    </a:p>
                  </a:txBody>
                  <a:tcPr/>
                </a:tc>
                <a:tc>
                  <a:txBody>
                    <a:bodyPr/>
                    <a:lstStyle/>
                    <a:p>
                      <a:pPr algn="r"/>
                      <a:r>
                        <a:rPr lang="en-US" sz="1800" b="1" dirty="0"/>
                        <a:t>$1,111,743</a:t>
                      </a:r>
                    </a:p>
                    <a:p>
                      <a:pPr algn="r"/>
                      <a:endParaRPr lang="en-US" sz="1800" dirty="0"/>
                    </a:p>
                  </a:txBody>
                  <a:tcPr/>
                </a:tc>
                <a:extLst>
                  <a:ext uri="{0D108BD9-81ED-4DB2-BD59-A6C34878D82A}">
                    <a16:rowId xmlns:a16="http://schemas.microsoft.com/office/drawing/2014/main" val="390451265"/>
                  </a:ext>
                </a:extLst>
              </a:tr>
            </a:tbl>
          </a:graphicData>
        </a:graphic>
      </p:graphicFrame>
      <p:sp>
        <p:nvSpPr>
          <p:cNvPr id="13" name="TextBox 12">
            <a:extLst>
              <a:ext uri="{FF2B5EF4-FFF2-40B4-BE49-F238E27FC236}">
                <a16:creationId xmlns:a16="http://schemas.microsoft.com/office/drawing/2014/main" id="{A6B9FDD3-67EF-415B-AF8E-BAF2D97EAE45}"/>
              </a:ext>
            </a:extLst>
          </p:cNvPr>
          <p:cNvSpPr txBox="1"/>
          <p:nvPr/>
        </p:nvSpPr>
        <p:spPr>
          <a:xfrm>
            <a:off x="560574" y="5987017"/>
            <a:ext cx="6827127" cy="369332"/>
          </a:xfrm>
          <a:prstGeom prst="rect">
            <a:avLst/>
          </a:prstGeom>
          <a:noFill/>
        </p:spPr>
        <p:txBody>
          <a:bodyPr wrap="square" rtlCol="0">
            <a:spAutoFit/>
          </a:bodyPr>
          <a:lstStyle/>
          <a:p>
            <a:r>
              <a:rPr lang="en-US" b="1" i="1" dirty="0"/>
              <a:t>Resolution No. 25-031</a:t>
            </a:r>
            <a:endParaRPr lang="en-US" b="1" i="1" dirty="0">
              <a:solidFill>
                <a:srgbClr val="FF0000"/>
              </a:solidFill>
            </a:endParaRPr>
          </a:p>
        </p:txBody>
      </p:sp>
    </p:spTree>
    <p:extLst>
      <p:ext uri="{BB962C8B-B14F-4D97-AF65-F5344CB8AC3E}">
        <p14:creationId xmlns:p14="http://schemas.microsoft.com/office/powerpoint/2010/main" val="4293514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1" y="2025250"/>
            <a:ext cx="10365827" cy="2807500"/>
          </a:xfrm>
        </p:spPr>
        <p:txBody>
          <a:bodyPr/>
          <a:lstStyle/>
          <a:p>
            <a:pPr algn="l"/>
            <a:br>
              <a:rPr lang="en-US" sz="2000" dirty="0"/>
            </a:br>
            <a:r>
              <a:rPr lang="en-US" sz="4000" b="1" dirty="0">
                <a:solidFill>
                  <a:srgbClr val="78BE21"/>
                </a:solidFill>
              </a:rPr>
              <a:t>FY2026 Budget </a:t>
            </a:r>
            <a:br>
              <a:rPr lang="en-US" sz="2000" dirty="0"/>
            </a:br>
            <a:br>
              <a:rPr lang="en-US" sz="2000" dirty="0"/>
            </a:br>
            <a:br>
              <a:rPr lang="en-US" sz="2000" dirty="0"/>
            </a:br>
            <a:r>
              <a:rPr lang="en-US" sz="2000" dirty="0"/>
              <a:t>Dave Kallio 			</a:t>
            </a:r>
            <a:br>
              <a:rPr lang="en-US" sz="2000" dirty="0"/>
            </a:br>
            <a:r>
              <a:rPr lang="en-US" sz="2000" dirty="0"/>
              <a:t>Accounting Director 		</a:t>
            </a:r>
            <a:br>
              <a:rPr lang="en-US" sz="2000" dirty="0"/>
            </a:br>
            <a:r>
              <a:rPr lang="en-US" sz="2000" dirty="0"/>
              <a:t>(218)735-3018			</a:t>
            </a:r>
            <a:br>
              <a:rPr lang="en-US" sz="2000" dirty="0"/>
            </a:br>
            <a:r>
              <a:rPr lang="en-US" sz="2000" u="sng" dirty="0"/>
              <a:t>Dave.Kallio</a:t>
            </a:r>
            <a:r>
              <a:rPr lang="en-US" sz="2000" dirty="0">
                <a:hlinkClick r:id="rId3">
                  <a:extLst>
                    <a:ext uri="{A12FA001-AC4F-418D-AE19-62706E023703}">
                      <ahyp:hlinkClr xmlns:ahyp="http://schemas.microsoft.com/office/drawing/2018/hyperlinkcolor" val="tx"/>
                    </a:ext>
                  </a:extLst>
                </a:hlinkClick>
              </a:rPr>
              <a:t>@state.mn.us</a:t>
            </a:r>
            <a:r>
              <a:rPr lang="en-US" sz="2000" dirty="0"/>
              <a:t>			</a:t>
            </a:r>
            <a:endParaRPr lang="en-US" sz="2000" u="sng"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821" y="266701"/>
            <a:ext cx="6543038" cy="1168400"/>
          </a:xfrm>
          <a:prstGeom prst="rect">
            <a:avLst/>
          </a:prstGeom>
        </p:spPr>
      </p:pic>
      <p:sp>
        <p:nvSpPr>
          <p:cNvPr id="6" name="Date Placeholder 5">
            <a:extLst>
              <a:ext uri="{FF2B5EF4-FFF2-40B4-BE49-F238E27FC236}">
                <a16:creationId xmlns:a16="http://schemas.microsoft.com/office/drawing/2014/main" id="{B6B5B547-E0E1-4666-B34C-1B35932F38C7}"/>
              </a:ext>
            </a:extLst>
          </p:cNvPr>
          <p:cNvSpPr>
            <a:spLocks noGrp="1"/>
          </p:cNvSpPr>
          <p:nvPr>
            <p:ph type="dt" sz="half" idx="10"/>
          </p:nvPr>
        </p:nvSpPr>
        <p:spPr/>
        <p:txBody>
          <a:bodyPr/>
          <a:lstStyle/>
          <a:p>
            <a:r>
              <a:rPr lang="en-US"/>
              <a:t>5/29/2025</a:t>
            </a:r>
            <a:endParaRPr lang="en-US" dirty="0"/>
          </a:p>
        </p:txBody>
      </p:sp>
      <p:sp>
        <p:nvSpPr>
          <p:cNvPr id="8" name="Slide Number Placeholder 7">
            <a:extLst>
              <a:ext uri="{FF2B5EF4-FFF2-40B4-BE49-F238E27FC236}">
                <a16:creationId xmlns:a16="http://schemas.microsoft.com/office/drawing/2014/main" id="{61C7E69D-4761-4BE7-8F8B-30FDA10BC630}"/>
              </a:ext>
            </a:extLst>
          </p:cNvPr>
          <p:cNvSpPr>
            <a:spLocks noGrp="1"/>
          </p:cNvSpPr>
          <p:nvPr>
            <p:ph type="sldNum" sz="quarter" idx="11"/>
          </p:nvPr>
        </p:nvSpPr>
        <p:spPr/>
        <p:txBody>
          <a:bodyPr/>
          <a:lstStyle/>
          <a:p>
            <a:fld id="{48F63A3B-78C7-47BE-AE5E-E10140E04643}" type="slidenum">
              <a:rPr lang="en-US" smtClean="0"/>
              <a:pPr/>
              <a:t>29</a:t>
            </a:fld>
            <a:endParaRPr lang="en-US" dirty="0"/>
          </a:p>
        </p:txBody>
      </p:sp>
      <p:sp>
        <p:nvSpPr>
          <p:cNvPr id="9" name="Footer Placeholder 8">
            <a:extLst>
              <a:ext uri="{FF2B5EF4-FFF2-40B4-BE49-F238E27FC236}">
                <a16:creationId xmlns:a16="http://schemas.microsoft.com/office/drawing/2014/main" id="{38403333-3FD4-4B0E-B8F5-4CD124AFF86F}"/>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2995299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C89A24-405E-4617-BBA1-CE89633319B2}"/>
              </a:ext>
            </a:extLst>
          </p:cNvPr>
          <p:cNvPicPr>
            <a:picLocks noChangeAspect="1"/>
          </p:cNvPicPr>
          <p:nvPr/>
        </p:nvPicPr>
        <p:blipFill>
          <a:blip r:embed="rId3"/>
          <a:stretch>
            <a:fillRect/>
          </a:stretch>
        </p:blipFill>
        <p:spPr>
          <a:xfrm>
            <a:off x="814192" y="108866"/>
            <a:ext cx="8890071" cy="6597183"/>
          </a:xfrm>
          <a:prstGeom prst="rect">
            <a:avLst/>
          </a:prstGeom>
        </p:spPr>
      </p:pic>
      <p:sp>
        <p:nvSpPr>
          <p:cNvPr id="10" name="Oval 9">
            <a:extLst>
              <a:ext uri="{FF2B5EF4-FFF2-40B4-BE49-F238E27FC236}">
                <a16:creationId xmlns:a16="http://schemas.microsoft.com/office/drawing/2014/main" id="{3E9A54B9-AA52-4E51-8C14-401B4E52EB0A}"/>
              </a:ext>
            </a:extLst>
          </p:cNvPr>
          <p:cNvSpPr/>
          <p:nvPr/>
        </p:nvSpPr>
        <p:spPr>
          <a:xfrm>
            <a:off x="4806075" y="1868666"/>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0" name="TextBox 39">
            <a:extLst>
              <a:ext uri="{FF2B5EF4-FFF2-40B4-BE49-F238E27FC236}">
                <a16:creationId xmlns:a16="http://schemas.microsoft.com/office/drawing/2014/main" id="{A9AC8AE8-CB4D-4E5A-8DAB-596E0AF8D9F7}"/>
              </a:ext>
            </a:extLst>
          </p:cNvPr>
          <p:cNvSpPr txBox="1"/>
          <p:nvPr/>
        </p:nvSpPr>
        <p:spPr>
          <a:xfrm>
            <a:off x="5602627" y="122509"/>
            <a:ext cx="5991138" cy="923458"/>
          </a:xfrm>
          <a:prstGeom prst="rect">
            <a:avLst/>
          </a:prstGeom>
          <a:noFill/>
        </p:spPr>
        <p:txBody>
          <a:bodyPr wrap="square" rtlCol="0">
            <a:spAutoFit/>
          </a:bodyPr>
          <a:lstStyle/>
          <a:p>
            <a:r>
              <a:rPr lang="en-US" sz="5401" b="1" dirty="0"/>
              <a:t>Agency Investments</a:t>
            </a:r>
          </a:p>
        </p:txBody>
      </p:sp>
      <p:sp>
        <p:nvSpPr>
          <p:cNvPr id="41" name="TextBox 40">
            <a:extLst>
              <a:ext uri="{FF2B5EF4-FFF2-40B4-BE49-F238E27FC236}">
                <a16:creationId xmlns:a16="http://schemas.microsoft.com/office/drawing/2014/main" id="{BA6F596B-01B5-44E4-BBBE-1985DCAF8122}"/>
              </a:ext>
            </a:extLst>
          </p:cNvPr>
          <p:cNvSpPr txBox="1"/>
          <p:nvPr/>
        </p:nvSpPr>
        <p:spPr>
          <a:xfrm>
            <a:off x="6020701" y="5433440"/>
            <a:ext cx="5573064" cy="461665"/>
          </a:xfrm>
          <a:prstGeom prst="rect">
            <a:avLst/>
          </a:prstGeom>
          <a:noFill/>
        </p:spPr>
        <p:txBody>
          <a:bodyPr wrap="none" rtlCol="0">
            <a:spAutoFit/>
          </a:bodyPr>
          <a:lstStyle/>
          <a:p>
            <a:r>
              <a:rPr lang="en-US" sz="2400" b="1" dirty="0"/>
              <a:t>TOTAL AGENCY INVESTMENT $38.8 million</a:t>
            </a:r>
          </a:p>
        </p:txBody>
      </p:sp>
      <p:sp>
        <p:nvSpPr>
          <p:cNvPr id="35" name="Oval 34">
            <a:extLst>
              <a:ext uri="{FF2B5EF4-FFF2-40B4-BE49-F238E27FC236}">
                <a16:creationId xmlns:a16="http://schemas.microsoft.com/office/drawing/2014/main" id="{AC02AEAC-267C-4335-80F5-0E5E193B5FCF}"/>
              </a:ext>
            </a:extLst>
          </p:cNvPr>
          <p:cNvSpPr/>
          <p:nvPr/>
        </p:nvSpPr>
        <p:spPr>
          <a:xfrm>
            <a:off x="3505018" y="2781659"/>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6" name="Oval 35">
            <a:extLst>
              <a:ext uri="{FF2B5EF4-FFF2-40B4-BE49-F238E27FC236}">
                <a16:creationId xmlns:a16="http://schemas.microsoft.com/office/drawing/2014/main" id="{D43DC5D0-6437-4975-92DA-A4F5B5A0BA58}"/>
              </a:ext>
            </a:extLst>
          </p:cNvPr>
          <p:cNvSpPr/>
          <p:nvPr/>
        </p:nvSpPr>
        <p:spPr>
          <a:xfrm>
            <a:off x="3276060" y="1897364"/>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9" name="Oval 38">
            <a:extLst>
              <a:ext uri="{FF2B5EF4-FFF2-40B4-BE49-F238E27FC236}">
                <a16:creationId xmlns:a16="http://schemas.microsoft.com/office/drawing/2014/main" id="{A038F743-3B8E-4589-9E2C-2396457B9231}"/>
              </a:ext>
            </a:extLst>
          </p:cNvPr>
          <p:cNvSpPr/>
          <p:nvPr/>
        </p:nvSpPr>
        <p:spPr>
          <a:xfrm>
            <a:off x="3327323" y="2901650"/>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2" name="Oval 41">
            <a:extLst>
              <a:ext uri="{FF2B5EF4-FFF2-40B4-BE49-F238E27FC236}">
                <a16:creationId xmlns:a16="http://schemas.microsoft.com/office/drawing/2014/main" id="{BEE45064-26CB-4AF9-AE41-4082D5985349}"/>
              </a:ext>
            </a:extLst>
          </p:cNvPr>
          <p:cNvSpPr/>
          <p:nvPr/>
        </p:nvSpPr>
        <p:spPr>
          <a:xfrm>
            <a:off x="3703590" y="3302153"/>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4" name="Oval 43">
            <a:extLst>
              <a:ext uri="{FF2B5EF4-FFF2-40B4-BE49-F238E27FC236}">
                <a16:creationId xmlns:a16="http://schemas.microsoft.com/office/drawing/2014/main" id="{F195658D-8180-44BC-B863-70EF2411C166}"/>
              </a:ext>
            </a:extLst>
          </p:cNvPr>
          <p:cNvSpPr/>
          <p:nvPr/>
        </p:nvSpPr>
        <p:spPr>
          <a:xfrm>
            <a:off x="5152658" y="1518744"/>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0" name="Oval 29">
            <a:extLst>
              <a:ext uri="{FF2B5EF4-FFF2-40B4-BE49-F238E27FC236}">
                <a16:creationId xmlns:a16="http://schemas.microsoft.com/office/drawing/2014/main" id="{9A639522-3303-4818-B7FA-9401A5BD901E}"/>
              </a:ext>
            </a:extLst>
          </p:cNvPr>
          <p:cNvSpPr/>
          <p:nvPr/>
        </p:nvSpPr>
        <p:spPr>
          <a:xfrm>
            <a:off x="4597528" y="3005924"/>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46" name="Oval 45">
            <a:extLst>
              <a:ext uri="{FF2B5EF4-FFF2-40B4-BE49-F238E27FC236}">
                <a16:creationId xmlns:a16="http://schemas.microsoft.com/office/drawing/2014/main" id="{062986BF-9828-4BD5-BC4C-342B79F1F445}"/>
              </a:ext>
            </a:extLst>
          </p:cNvPr>
          <p:cNvSpPr/>
          <p:nvPr/>
        </p:nvSpPr>
        <p:spPr>
          <a:xfrm>
            <a:off x="4560441" y="2707135"/>
            <a:ext cx="208547" cy="208547"/>
          </a:xfrm>
          <a:prstGeom prst="ellipse">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solidFill>
                <a:srgbClr val="7030A0"/>
              </a:solidFill>
            </a:endParaRPr>
          </a:p>
        </p:txBody>
      </p:sp>
      <p:sp>
        <p:nvSpPr>
          <p:cNvPr id="47" name="Oval 46">
            <a:extLst>
              <a:ext uri="{FF2B5EF4-FFF2-40B4-BE49-F238E27FC236}">
                <a16:creationId xmlns:a16="http://schemas.microsoft.com/office/drawing/2014/main" id="{4DEB0CD2-77C9-4674-A8C6-624995370C2A}"/>
              </a:ext>
            </a:extLst>
          </p:cNvPr>
          <p:cNvSpPr/>
          <p:nvPr/>
        </p:nvSpPr>
        <p:spPr>
          <a:xfrm>
            <a:off x="4806074" y="2682309"/>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48" name="Oval 47">
            <a:extLst>
              <a:ext uri="{FF2B5EF4-FFF2-40B4-BE49-F238E27FC236}">
                <a16:creationId xmlns:a16="http://schemas.microsoft.com/office/drawing/2014/main" id="{16D76E56-069A-45E9-96EB-0E94C585D302}"/>
              </a:ext>
            </a:extLst>
          </p:cNvPr>
          <p:cNvSpPr/>
          <p:nvPr/>
        </p:nvSpPr>
        <p:spPr>
          <a:xfrm>
            <a:off x="4016411" y="3172776"/>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57" name="Oval 56">
            <a:extLst>
              <a:ext uri="{FF2B5EF4-FFF2-40B4-BE49-F238E27FC236}">
                <a16:creationId xmlns:a16="http://schemas.microsoft.com/office/drawing/2014/main" id="{721A3F5F-6B08-44C2-8015-53124A373843}"/>
              </a:ext>
            </a:extLst>
          </p:cNvPr>
          <p:cNvSpPr/>
          <p:nvPr/>
        </p:nvSpPr>
        <p:spPr>
          <a:xfrm>
            <a:off x="4173823" y="2597412"/>
            <a:ext cx="208547" cy="208547"/>
          </a:xfrm>
          <a:prstGeom prst="ellipse">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8" name="Oval 37">
            <a:extLst>
              <a:ext uri="{FF2B5EF4-FFF2-40B4-BE49-F238E27FC236}">
                <a16:creationId xmlns:a16="http://schemas.microsoft.com/office/drawing/2014/main" id="{DCCE711F-3F00-4DAC-8674-1CD606F023DE}"/>
              </a:ext>
            </a:extLst>
          </p:cNvPr>
          <p:cNvSpPr/>
          <p:nvPr/>
        </p:nvSpPr>
        <p:spPr>
          <a:xfrm>
            <a:off x="4559839" y="2358694"/>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43" name="Oval 42">
            <a:extLst>
              <a:ext uri="{FF2B5EF4-FFF2-40B4-BE49-F238E27FC236}">
                <a16:creationId xmlns:a16="http://schemas.microsoft.com/office/drawing/2014/main" id="{9AEEC335-8805-4578-8978-E96FE177C5AD}"/>
              </a:ext>
            </a:extLst>
          </p:cNvPr>
          <p:cNvSpPr/>
          <p:nvPr/>
        </p:nvSpPr>
        <p:spPr>
          <a:xfrm>
            <a:off x="4342215" y="3068502"/>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45" name="Oval 44">
            <a:extLst>
              <a:ext uri="{FF2B5EF4-FFF2-40B4-BE49-F238E27FC236}">
                <a16:creationId xmlns:a16="http://schemas.microsoft.com/office/drawing/2014/main" id="{4C9629FF-2C6C-49D7-B1CA-D312CB741618}"/>
              </a:ext>
            </a:extLst>
          </p:cNvPr>
          <p:cNvSpPr/>
          <p:nvPr/>
        </p:nvSpPr>
        <p:spPr>
          <a:xfrm>
            <a:off x="6290527" y="3741820"/>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59" name="Oval 58">
            <a:extLst>
              <a:ext uri="{FF2B5EF4-FFF2-40B4-BE49-F238E27FC236}">
                <a16:creationId xmlns:a16="http://schemas.microsoft.com/office/drawing/2014/main" id="{F4760753-4CD2-415D-B2B0-A73C5AC44F6F}"/>
              </a:ext>
            </a:extLst>
          </p:cNvPr>
          <p:cNvSpPr/>
          <p:nvPr/>
        </p:nvSpPr>
        <p:spPr>
          <a:xfrm>
            <a:off x="3448277" y="3299654"/>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0" name="Oval 59">
            <a:extLst>
              <a:ext uri="{FF2B5EF4-FFF2-40B4-BE49-F238E27FC236}">
                <a16:creationId xmlns:a16="http://schemas.microsoft.com/office/drawing/2014/main" id="{1AFE44ED-C7A6-49E2-84E8-4BBA98AE31F5}"/>
              </a:ext>
            </a:extLst>
          </p:cNvPr>
          <p:cNvSpPr/>
          <p:nvPr/>
        </p:nvSpPr>
        <p:spPr>
          <a:xfrm>
            <a:off x="4550762" y="1794927"/>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1" name="Oval 60">
            <a:extLst>
              <a:ext uri="{FF2B5EF4-FFF2-40B4-BE49-F238E27FC236}">
                <a16:creationId xmlns:a16="http://schemas.microsoft.com/office/drawing/2014/main" id="{120C6DFD-1739-4A02-974A-45180FD66183}"/>
              </a:ext>
            </a:extLst>
          </p:cNvPr>
          <p:cNvSpPr/>
          <p:nvPr/>
        </p:nvSpPr>
        <p:spPr>
          <a:xfrm>
            <a:off x="2496709" y="3552465"/>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3" name="Oval 62">
            <a:extLst>
              <a:ext uri="{FF2B5EF4-FFF2-40B4-BE49-F238E27FC236}">
                <a16:creationId xmlns:a16="http://schemas.microsoft.com/office/drawing/2014/main" id="{4F3A7371-9738-4AEE-B4C9-3EF9E62616AA}"/>
              </a:ext>
            </a:extLst>
          </p:cNvPr>
          <p:cNvSpPr/>
          <p:nvPr/>
        </p:nvSpPr>
        <p:spPr>
          <a:xfrm>
            <a:off x="3745857" y="3049765"/>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4" name="Oval 63">
            <a:extLst>
              <a:ext uri="{FF2B5EF4-FFF2-40B4-BE49-F238E27FC236}">
                <a16:creationId xmlns:a16="http://schemas.microsoft.com/office/drawing/2014/main" id="{B9A1EF61-204E-4A8C-8845-7163AD51D3F7}"/>
              </a:ext>
            </a:extLst>
          </p:cNvPr>
          <p:cNvSpPr/>
          <p:nvPr/>
        </p:nvSpPr>
        <p:spPr>
          <a:xfrm>
            <a:off x="4976850" y="2307349"/>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5" name="Oval 64">
            <a:extLst>
              <a:ext uri="{FF2B5EF4-FFF2-40B4-BE49-F238E27FC236}">
                <a16:creationId xmlns:a16="http://schemas.microsoft.com/office/drawing/2014/main" id="{47497CDA-D397-4D1C-A215-179E48D19C3C}"/>
              </a:ext>
            </a:extLst>
          </p:cNvPr>
          <p:cNvSpPr/>
          <p:nvPr/>
        </p:nvSpPr>
        <p:spPr>
          <a:xfrm>
            <a:off x="8072547" y="1899652"/>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6" name="Oval 65">
            <a:extLst>
              <a:ext uri="{FF2B5EF4-FFF2-40B4-BE49-F238E27FC236}">
                <a16:creationId xmlns:a16="http://schemas.microsoft.com/office/drawing/2014/main" id="{8E8F8342-0A63-4133-9572-F5238E98AF66}"/>
              </a:ext>
            </a:extLst>
          </p:cNvPr>
          <p:cNvSpPr/>
          <p:nvPr/>
        </p:nvSpPr>
        <p:spPr>
          <a:xfrm>
            <a:off x="3874737" y="3846094"/>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68" name="Oval 67">
            <a:extLst>
              <a:ext uri="{FF2B5EF4-FFF2-40B4-BE49-F238E27FC236}">
                <a16:creationId xmlns:a16="http://schemas.microsoft.com/office/drawing/2014/main" id="{D7BB2FA7-1489-4A4A-8962-EBE3F203F40C}"/>
              </a:ext>
            </a:extLst>
          </p:cNvPr>
          <p:cNvSpPr/>
          <p:nvPr/>
        </p:nvSpPr>
        <p:spPr>
          <a:xfrm>
            <a:off x="3889979" y="2797377"/>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31" name="Oval 30">
            <a:extLst>
              <a:ext uri="{FF2B5EF4-FFF2-40B4-BE49-F238E27FC236}">
                <a16:creationId xmlns:a16="http://schemas.microsoft.com/office/drawing/2014/main" id="{5D914809-D62A-4FF3-9502-5E7CBFAA9EF7}"/>
              </a:ext>
            </a:extLst>
          </p:cNvPr>
          <p:cNvSpPr/>
          <p:nvPr/>
        </p:nvSpPr>
        <p:spPr>
          <a:xfrm>
            <a:off x="2070643" y="5559998"/>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2" name="Oval 31">
            <a:extLst>
              <a:ext uri="{FF2B5EF4-FFF2-40B4-BE49-F238E27FC236}">
                <a16:creationId xmlns:a16="http://schemas.microsoft.com/office/drawing/2014/main" id="{B34E693B-08BD-4F65-9B3F-1006675F32CC}"/>
              </a:ext>
            </a:extLst>
          </p:cNvPr>
          <p:cNvSpPr/>
          <p:nvPr/>
        </p:nvSpPr>
        <p:spPr>
          <a:xfrm>
            <a:off x="3400927" y="3671663"/>
            <a:ext cx="208547" cy="208547"/>
          </a:xfrm>
          <a:prstGeom prst="ellipse">
            <a:avLst/>
          </a:prstGeom>
          <a:solidFill>
            <a:srgbClr val="0038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3" name="Oval 32">
            <a:extLst>
              <a:ext uri="{FF2B5EF4-FFF2-40B4-BE49-F238E27FC236}">
                <a16:creationId xmlns:a16="http://schemas.microsoft.com/office/drawing/2014/main" id="{BA3C62F8-A5E7-4E86-AB41-68E3B2B1EF3D}"/>
              </a:ext>
            </a:extLst>
          </p:cNvPr>
          <p:cNvSpPr/>
          <p:nvPr/>
        </p:nvSpPr>
        <p:spPr>
          <a:xfrm>
            <a:off x="5165562" y="1810967"/>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50" name="Oval 49">
            <a:extLst>
              <a:ext uri="{FF2B5EF4-FFF2-40B4-BE49-F238E27FC236}">
                <a16:creationId xmlns:a16="http://schemas.microsoft.com/office/drawing/2014/main" id="{7BC43C0F-55DF-4609-9FC6-90DFB17E937C}"/>
              </a:ext>
            </a:extLst>
          </p:cNvPr>
          <p:cNvSpPr/>
          <p:nvPr/>
        </p:nvSpPr>
        <p:spPr>
          <a:xfrm>
            <a:off x="2279190" y="3343918"/>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51" name="Oval 50">
            <a:extLst>
              <a:ext uri="{FF2B5EF4-FFF2-40B4-BE49-F238E27FC236}">
                <a16:creationId xmlns:a16="http://schemas.microsoft.com/office/drawing/2014/main" id="{6DA2604A-DC0B-42BA-91CE-492CAC3B806C}"/>
              </a:ext>
            </a:extLst>
          </p:cNvPr>
          <p:cNvSpPr/>
          <p:nvPr/>
        </p:nvSpPr>
        <p:spPr>
          <a:xfrm>
            <a:off x="4788117" y="2171213"/>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52" name="Oval 51">
            <a:extLst>
              <a:ext uri="{FF2B5EF4-FFF2-40B4-BE49-F238E27FC236}">
                <a16:creationId xmlns:a16="http://schemas.microsoft.com/office/drawing/2014/main" id="{EAC2D978-5E01-4706-8BF2-ACCDC8637460}"/>
              </a:ext>
            </a:extLst>
          </p:cNvPr>
          <p:cNvSpPr/>
          <p:nvPr/>
        </p:nvSpPr>
        <p:spPr>
          <a:xfrm>
            <a:off x="4892390" y="1345266"/>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
        <p:nvSpPr>
          <p:cNvPr id="53" name="Oval 52">
            <a:extLst>
              <a:ext uri="{FF2B5EF4-FFF2-40B4-BE49-F238E27FC236}">
                <a16:creationId xmlns:a16="http://schemas.microsoft.com/office/drawing/2014/main" id="{4E00CBD8-443E-44C9-A370-14B7EE61AEED}"/>
              </a:ext>
            </a:extLst>
          </p:cNvPr>
          <p:cNvSpPr/>
          <p:nvPr/>
        </p:nvSpPr>
        <p:spPr>
          <a:xfrm>
            <a:off x="3495043" y="2275486"/>
            <a:ext cx="208547" cy="208547"/>
          </a:xfrm>
          <a:prstGeom prst="ellipse">
            <a:avLst/>
          </a:prstGeom>
          <a:solidFill>
            <a:srgbClr val="00386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solidFill>
                <a:srgbClr val="7030A0"/>
              </a:solidFill>
            </a:endParaRPr>
          </a:p>
        </p:txBody>
      </p:sp>
    </p:spTree>
    <p:extLst>
      <p:ext uri="{BB962C8B-B14F-4D97-AF65-F5344CB8AC3E}">
        <p14:creationId xmlns:p14="http://schemas.microsoft.com/office/powerpoint/2010/main" val="39190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ppt_x"/>
                                          </p:val>
                                        </p:tav>
                                        <p:tav tm="100000">
                                          <p:val>
                                            <p:strVal val="#ppt_x"/>
                                          </p:val>
                                        </p:tav>
                                      </p:tavLst>
                                    </p:anim>
                                    <p:anim calcmode="lin" valueType="num">
                                      <p:cBhvr additive="base">
                                        <p:cTn id="16" dur="500" fill="hold"/>
                                        <p:tgtEl>
                                          <p:spTgt spid="6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additive="base">
                                        <p:cTn id="23" dur="500" fill="hold"/>
                                        <p:tgtEl>
                                          <p:spTgt spid="39"/>
                                        </p:tgtEl>
                                        <p:attrNameLst>
                                          <p:attrName>ppt_x</p:attrName>
                                        </p:attrNameLst>
                                      </p:cBhvr>
                                      <p:tavLst>
                                        <p:tav tm="0">
                                          <p:val>
                                            <p:strVal val="#ppt_x"/>
                                          </p:val>
                                        </p:tav>
                                        <p:tav tm="100000">
                                          <p:val>
                                            <p:strVal val="#ppt_x"/>
                                          </p:val>
                                        </p:tav>
                                      </p:tavLst>
                                    </p:anim>
                                    <p:anim calcmode="lin" valueType="num">
                                      <p:cBhvr additive="base">
                                        <p:cTn id="24" dur="500" fill="hold"/>
                                        <p:tgtEl>
                                          <p:spTgt spid="3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500" fill="hold"/>
                                        <p:tgtEl>
                                          <p:spTgt spid="53"/>
                                        </p:tgtEl>
                                        <p:attrNameLst>
                                          <p:attrName>ppt_x</p:attrName>
                                        </p:attrNameLst>
                                      </p:cBhvr>
                                      <p:tavLst>
                                        <p:tav tm="0">
                                          <p:val>
                                            <p:strVal val="#ppt_x"/>
                                          </p:val>
                                        </p:tav>
                                        <p:tav tm="100000">
                                          <p:val>
                                            <p:strVal val="#ppt_x"/>
                                          </p:val>
                                        </p:tav>
                                      </p:tavLst>
                                    </p:anim>
                                    <p:anim calcmode="lin" valueType="num">
                                      <p:cBhvr additive="base">
                                        <p:cTn id="28" dur="500" fill="hold"/>
                                        <p:tgtEl>
                                          <p:spTgt spid="5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additive="base">
                                        <p:cTn id="31" dur="500" fill="hold"/>
                                        <p:tgtEl>
                                          <p:spTgt spid="59"/>
                                        </p:tgtEl>
                                        <p:attrNameLst>
                                          <p:attrName>ppt_x</p:attrName>
                                        </p:attrNameLst>
                                      </p:cBhvr>
                                      <p:tavLst>
                                        <p:tav tm="0">
                                          <p:val>
                                            <p:strVal val="#ppt_x"/>
                                          </p:val>
                                        </p:tav>
                                        <p:tav tm="100000">
                                          <p:val>
                                            <p:strVal val="#ppt_x"/>
                                          </p:val>
                                        </p:tav>
                                      </p:tavLst>
                                    </p:anim>
                                    <p:anim calcmode="lin" valueType="num">
                                      <p:cBhvr additive="base">
                                        <p:cTn id="32" dur="500" fill="hold"/>
                                        <p:tgtEl>
                                          <p:spTgt spid="5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ppt_x"/>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ppt_x"/>
                                          </p:val>
                                        </p:tav>
                                        <p:tav tm="100000">
                                          <p:val>
                                            <p:strVal val="#ppt_x"/>
                                          </p:val>
                                        </p:tav>
                                      </p:tavLst>
                                    </p:anim>
                                    <p:anim calcmode="lin" valueType="num">
                                      <p:cBhvr additive="base">
                                        <p:cTn id="40" dur="500" fill="hold"/>
                                        <p:tgtEl>
                                          <p:spTgt spid="3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ppt_x"/>
                                          </p:val>
                                        </p:tav>
                                        <p:tav tm="100000">
                                          <p:val>
                                            <p:strVal val="#ppt_x"/>
                                          </p:val>
                                        </p:tav>
                                      </p:tavLst>
                                    </p:anim>
                                    <p:anim calcmode="lin" valueType="num">
                                      <p:cBhvr additive="base">
                                        <p:cTn id="44" dur="50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ppt_x"/>
                                          </p:val>
                                        </p:tav>
                                        <p:tav tm="100000">
                                          <p:val>
                                            <p:strVal val="#ppt_x"/>
                                          </p:val>
                                        </p:tav>
                                      </p:tavLst>
                                    </p:anim>
                                    <p:anim calcmode="lin" valueType="num">
                                      <p:cBhvr additive="base">
                                        <p:cTn id="48" dur="500" fill="hold"/>
                                        <p:tgtEl>
                                          <p:spTgt spid="4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additive="base">
                                        <p:cTn id="51" dur="500" fill="hold"/>
                                        <p:tgtEl>
                                          <p:spTgt spid="63"/>
                                        </p:tgtEl>
                                        <p:attrNameLst>
                                          <p:attrName>ppt_x</p:attrName>
                                        </p:attrNameLst>
                                      </p:cBhvr>
                                      <p:tavLst>
                                        <p:tav tm="0">
                                          <p:val>
                                            <p:strVal val="#ppt_x"/>
                                          </p:val>
                                        </p:tav>
                                        <p:tav tm="100000">
                                          <p:val>
                                            <p:strVal val="#ppt_x"/>
                                          </p:val>
                                        </p:tav>
                                      </p:tavLst>
                                    </p:anim>
                                    <p:anim calcmode="lin" valueType="num">
                                      <p:cBhvr additive="base">
                                        <p:cTn id="52" dur="500" fill="hold"/>
                                        <p:tgtEl>
                                          <p:spTgt spid="6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8"/>
                                        </p:tgtEl>
                                        <p:attrNameLst>
                                          <p:attrName>style.visibility</p:attrName>
                                        </p:attrNameLst>
                                      </p:cBhvr>
                                      <p:to>
                                        <p:strVal val="visible"/>
                                      </p:to>
                                    </p:set>
                                    <p:anim calcmode="lin" valueType="num">
                                      <p:cBhvr additive="base">
                                        <p:cTn id="55" dur="500" fill="hold"/>
                                        <p:tgtEl>
                                          <p:spTgt spid="68"/>
                                        </p:tgtEl>
                                        <p:attrNameLst>
                                          <p:attrName>ppt_x</p:attrName>
                                        </p:attrNameLst>
                                      </p:cBhvr>
                                      <p:tavLst>
                                        <p:tav tm="0">
                                          <p:val>
                                            <p:strVal val="#ppt_x"/>
                                          </p:val>
                                        </p:tav>
                                        <p:tav tm="100000">
                                          <p:val>
                                            <p:strVal val="#ppt_x"/>
                                          </p:val>
                                        </p:tav>
                                      </p:tavLst>
                                    </p:anim>
                                    <p:anim calcmode="lin" valueType="num">
                                      <p:cBhvr additive="base">
                                        <p:cTn id="56" dur="500" fill="hold"/>
                                        <p:tgtEl>
                                          <p:spTgt spid="6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anim calcmode="lin" valueType="num">
                                      <p:cBhvr additive="base">
                                        <p:cTn id="59" dur="500" fill="hold"/>
                                        <p:tgtEl>
                                          <p:spTgt spid="48"/>
                                        </p:tgtEl>
                                        <p:attrNameLst>
                                          <p:attrName>ppt_x</p:attrName>
                                        </p:attrNameLst>
                                      </p:cBhvr>
                                      <p:tavLst>
                                        <p:tav tm="0">
                                          <p:val>
                                            <p:strVal val="#ppt_x"/>
                                          </p:val>
                                        </p:tav>
                                        <p:tav tm="100000">
                                          <p:val>
                                            <p:strVal val="#ppt_x"/>
                                          </p:val>
                                        </p:tav>
                                      </p:tavLst>
                                    </p:anim>
                                    <p:anim calcmode="lin" valueType="num">
                                      <p:cBhvr additive="base">
                                        <p:cTn id="60" dur="500" fill="hold"/>
                                        <p:tgtEl>
                                          <p:spTgt spid="4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500" fill="hold"/>
                                        <p:tgtEl>
                                          <p:spTgt spid="57"/>
                                        </p:tgtEl>
                                        <p:attrNameLst>
                                          <p:attrName>ppt_x</p:attrName>
                                        </p:attrNameLst>
                                      </p:cBhvr>
                                      <p:tavLst>
                                        <p:tav tm="0">
                                          <p:val>
                                            <p:strVal val="#ppt_x"/>
                                          </p:val>
                                        </p:tav>
                                        <p:tav tm="100000">
                                          <p:val>
                                            <p:strVal val="#ppt_x"/>
                                          </p:val>
                                        </p:tav>
                                      </p:tavLst>
                                    </p:anim>
                                    <p:anim calcmode="lin" valueType="num">
                                      <p:cBhvr additive="base">
                                        <p:cTn id="64" dur="500" fill="hold"/>
                                        <p:tgtEl>
                                          <p:spTgt spid="5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ppt_x"/>
                                          </p:val>
                                        </p:tav>
                                        <p:tav tm="100000">
                                          <p:val>
                                            <p:strVal val="#ppt_x"/>
                                          </p:val>
                                        </p:tav>
                                      </p:tavLst>
                                    </p:anim>
                                    <p:anim calcmode="lin" valueType="num">
                                      <p:cBhvr additive="base">
                                        <p:cTn id="76" dur="500" fill="hold"/>
                                        <p:tgtEl>
                                          <p:spTgt spid="4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ppt_x"/>
                                          </p:val>
                                        </p:tav>
                                        <p:tav tm="100000">
                                          <p:val>
                                            <p:strVal val="#ppt_x"/>
                                          </p:val>
                                        </p:tav>
                                      </p:tavLst>
                                    </p:anim>
                                    <p:anim calcmode="lin" valueType="num">
                                      <p:cBhvr additive="base">
                                        <p:cTn id="80" dur="500" fill="hold"/>
                                        <p:tgtEl>
                                          <p:spTgt spid="4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additive="base">
                                        <p:cTn id="83" dur="500" fill="hold"/>
                                        <p:tgtEl>
                                          <p:spTgt spid="38"/>
                                        </p:tgtEl>
                                        <p:attrNameLst>
                                          <p:attrName>ppt_x</p:attrName>
                                        </p:attrNameLst>
                                      </p:cBhvr>
                                      <p:tavLst>
                                        <p:tav tm="0">
                                          <p:val>
                                            <p:strVal val="#ppt_x"/>
                                          </p:val>
                                        </p:tav>
                                        <p:tav tm="100000">
                                          <p:val>
                                            <p:strVal val="#ppt_x"/>
                                          </p:val>
                                        </p:tav>
                                      </p:tavLst>
                                    </p:anim>
                                    <p:anim calcmode="lin" valueType="num">
                                      <p:cBhvr additive="base">
                                        <p:cTn id="84" dur="500" fill="hold"/>
                                        <p:tgtEl>
                                          <p:spTgt spid="38"/>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4"/>
                                        </p:tgtEl>
                                        <p:attrNameLst>
                                          <p:attrName>style.visibility</p:attrName>
                                        </p:attrNameLst>
                                      </p:cBhvr>
                                      <p:to>
                                        <p:strVal val="visible"/>
                                      </p:to>
                                    </p:set>
                                    <p:anim calcmode="lin" valueType="num">
                                      <p:cBhvr additive="base">
                                        <p:cTn id="87" dur="500" fill="hold"/>
                                        <p:tgtEl>
                                          <p:spTgt spid="64"/>
                                        </p:tgtEl>
                                        <p:attrNameLst>
                                          <p:attrName>ppt_x</p:attrName>
                                        </p:attrNameLst>
                                      </p:cBhvr>
                                      <p:tavLst>
                                        <p:tav tm="0">
                                          <p:val>
                                            <p:strVal val="#ppt_x"/>
                                          </p:val>
                                        </p:tav>
                                        <p:tav tm="100000">
                                          <p:val>
                                            <p:strVal val="#ppt_x"/>
                                          </p:val>
                                        </p:tav>
                                      </p:tavLst>
                                    </p:anim>
                                    <p:anim calcmode="lin" valueType="num">
                                      <p:cBhvr additive="base">
                                        <p:cTn id="88" dur="500" fill="hold"/>
                                        <p:tgtEl>
                                          <p:spTgt spid="6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1"/>
                                        </p:tgtEl>
                                        <p:attrNameLst>
                                          <p:attrName>style.visibility</p:attrName>
                                        </p:attrNameLst>
                                      </p:cBhvr>
                                      <p:to>
                                        <p:strVal val="visible"/>
                                      </p:to>
                                    </p:set>
                                    <p:anim calcmode="lin" valueType="num">
                                      <p:cBhvr additive="base">
                                        <p:cTn id="91" dur="500" fill="hold"/>
                                        <p:tgtEl>
                                          <p:spTgt spid="51"/>
                                        </p:tgtEl>
                                        <p:attrNameLst>
                                          <p:attrName>ppt_x</p:attrName>
                                        </p:attrNameLst>
                                      </p:cBhvr>
                                      <p:tavLst>
                                        <p:tav tm="0">
                                          <p:val>
                                            <p:strVal val="#ppt_x"/>
                                          </p:val>
                                        </p:tav>
                                        <p:tav tm="100000">
                                          <p:val>
                                            <p:strVal val="#ppt_x"/>
                                          </p:val>
                                        </p:tav>
                                      </p:tavLst>
                                    </p:anim>
                                    <p:anim calcmode="lin" valueType="num">
                                      <p:cBhvr additive="base">
                                        <p:cTn id="92" dur="500" fill="hold"/>
                                        <p:tgtEl>
                                          <p:spTgt spid="5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ppt_x"/>
                                          </p:val>
                                        </p:tav>
                                        <p:tav tm="100000">
                                          <p:val>
                                            <p:strVal val="#ppt_x"/>
                                          </p:val>
                                        </p:tav>
                                      </p:tavLst>
                                    </p:anim>
                                    <p:anim calcmode="lin" valueType="num">
                                      <p:cBhvr additive="base">
                                        <p:cTn id="100" dur="500" fill="hold"/>
                                        <p:tgtEl>
                                          <p:spTgt spid="1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 calcmode="lin" valueType="num">
                                      <p:cBhvr additive="base">
                                        <p:cTn id="103" dur="500" fill="hold"/>
                                        <p:tgtEl>
                                          <p:spTgt spid="52"/>
                                        </p:tgtEl>
                                        <p:attrNameLst>
                                          <p:attrName>ppt_x</p:attrName>
                                        </p:attrNameLst>
                                      </p:cBhvr>
                                      <p:tavLst>
                                        <p:tav tm="0">
                                          <p:val>
                                            <p:strVal val="#ppt_x"/>
                                          </p:val>
                                        </p:tav>
                                        <p:tav tm="100000">
                                          <p:val>
                                            <p:strVal val="#ppt_x"/>
                                          </p:val>
                                        </p:tav>
                                      </p:tavLst>
                                    </p:anim>
                                    <p:anim calcmode="lin" valueType="num">
                                      <p:cBhvr additive="base">
                                        <p:cTn id="104" dur="500" fill="hold"/>
                                        <p:tgtEl>
                                          <p:spTgt spid="5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fill="hold"/>
                                        <p:tgtEl>
                                          <p:spTgt spid="44"/>
                                        </p:tgtEl>
                                        <p:attrNameLst>
                                          <p:attrName>ppt_x</p:attrName>
                                        </p:attrNameLst>
                                      </p:cBhvr>
                                      <p:tavLst>
                                        <p:tav tm="0">
                                          <p:val>
                                            <p:strVal val="#ppt_x"/>
                                          </p:val>
                                        </p:tav>
                                        <p:tav tm="100000">
                                          <p:val>
                                            <p:strVal val="#ppt_x"/>
                                          </p:val>
                                        </p:tav>
                                      </p:tavLst>
                                    </p:anim>
                                    <p:anim calcmode="lin" valueType="num">
                                      <p:cBhvr additive="base">
                                        <p:cTn id="108" dur="500" fill="hold"/>
                                        <p:tgtEl>
                                          <p:spTgt spid="4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ppt_x"/>
                                          </p:val>
                                        </p:tav>
                                        <p:tav tm="100000">
                                          <p:val>
                                            <p:strVal val="#ppt_x"/>
                                          </p:val>
                                        </p:tav>
                                      </p:tavLst>
                                    </p:anim>
                                    <p:anim calcmode="lin" valueType="num">
                                      <p:cBhvr additive="base">
                                        <p:cTn id="112" dur="500" fill="hold"/>
                                        <p:tgtEl>
                                          <p:spTgt spid="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5"/>
                                        </p:tgtEl>
                                        <p:attrNameLst>
                                          <p:attrName>style.visibility</p:attrName>
                                        </p:attrNameLst>
                                      </p:cBhvr>
                                      <p:to>
                                        <p:strVal val="visible"/>
                                      </p:to>
                                    </p:set>
                                    <p:anim calcmode="lin" valueType="num">
                                      <p:cBhvr additive="base">
                                        <p:cTn id="115" dur="500" fill="hold"/>
                                        <p:tgtEl>
                                          <p:spTgt spid="45"/>
                                        </p:tgtEl>
                                        <p:attrNameLst>
                                          <p:attrName>ppt_x</p:attrName>
                                        </p:attrNameLst>
                                      </p:cBhvr>
                                      <p:tavLst>
                                        <p:tav tm="0">
                                          <p:val>
                                            <p:strVal val="#ppt_x"/>
                                          </p:val>
                                        </p:tav>
                                        <p:tav tm="100000">
                                          <p:val>
                                            <p:strVal val="#ppt_x"/>
                                          </p:val>
                                        </p:tav>
                                      </p:tavLst>
                                    </p:anim>
                                    <p:anim calcmode="lin" valueType="num">
                                      <p:cBhvr additive="base">
                                        <p:cTn id="116" dur="500" fill="hold"/>
                                        <p:tgtEl>
                                          <p:spTgt spid="45"/>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65"/>
                                        </p:tgtEl>
                                        <p:attrNameLst>
                                          <p:attrName>style.visibility</p:attrName>
                                        </p:attrNameLst>
                                      </p:cBhvr>
                                      <p:to>
                                        <p:strVal val="visible"/>
                                      </p:to>
                                    </p:set>
                                    <p:anim calcmode="lin" valueType="num">
                                      <p:cBhvr additive="base">
                                        <p:cTn id="119" dur="500" fill="hold"/>
                                        <p:tgtEl>
                                          <p:spTgt spid="65"/>
                                        </p:tgtEl>
                                        <p:attrNameLst>
                                          <p:attrName>ppt_x</p:attrName>
                                        </p:attrNameLst>
                                      </p:cBhvr>
                                      <p:tavLst>
                                        <p:tav tm="0">
                                          <p:val>
                                            <p:strVal val="#ppt_x"/>
                                          </p:val>
                                        </p:tav>
                                        <p:tav tm="100000">
                                          <p:val>
                                            <p:strVal val="#ppt_x"/>
                                          </p:val>
                                        </p:tav>
                                      </p:tavLst>
                                    </p:anim>
                                    <p:anim calcmode="lin" valueType="num">
                                      <p:cBhvr additive="base">
                                        <p:cTn id="120"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31" presetClass="entr" presetSubtype="0" fill="hold" grpId="0" nodeType="click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p:cTn id="125" dur="1000" fill="hold"/>
                                        <p:tgtEl>
                                          <p:spTgt spid="41"/>
                                        </p:tgtEl>
                                        <p:attrNameLst>
                                          <p:attrName>ppt_w</p:attrName>
                                        </p:attrNameLst>
                                      </p:cBhvr>
                                      <p:tavLst>
                                        <p:tav tm="0">
                                          <p:val>
                                            <p:fltVal val="0"/>
                                          </p:val>
                                        </p:tav>
                                        <p:tav tm="100000">
                                          <p:val>
                                            <p:strVal val="#ppt_w"/>
                                          </p:val>
                                        </p:tav>
                                      </p:tavLst>
                                    </p:anim>
                                    <p:anim calcmode="lin" valueType="num">
                                      <p:cBhvr>
                                        <p:cTn id="126" dur="1000" fill="hold"/>
                                        <p:tgtEl>
                                          <p:spTgt spid="41"/>
                                        </p:tgtEl>
                                        <p:attrNameLst>
                                          <p:attrName>ppt_h</p:attrName>
                                        </p:attrNameLst>
                                      </p:cBhvr>
                                      <p:tavLst>
                                        <p:tav tm="0">
                                          <p:val>
                                            <p:fltVal val="0"/>
                                          </p:val>
                                        </p:tav>
                                        <p:tav tm="100000">
                                          <p:val>
                                            <p:strVal val="#ppt_h"/>
                                          </p:val>
                                        </p:tav>
                                      </p:tavLst>
                                    </p:anim>
                                    <p:anim calcmode="lin" valueType="num">
                                      <p:cBhvr>
                                        <p:cTn id="127" dur="1000" fill="hold"/>
                                        <p:tgtEl>
                                          <p:spTgt spid="41"/>
                                        </p:tgtEl>
                                        <p:attrNameLst>
                                          <p:attrName>style.rotation</p:attrName>
                                        </p:attrNameLst>
                                      </p:cBhvr>
                                      <p:tavLst>
                                        <p:tav tm="0">
                                          <p:val>
                                            <p:fltVal val="90"/>
                                          </p:val>
                                        </p:tav>
                                        <p:tav tm="100000">
                                          <p:val>
                                            <p:fltVal val="0"/>
                                          </p:val>
                                        </p:tav>
                                      </p:tavLst>
                                    </p:anim>
                                    <p:animEffect transition="in" filter="fade">
                                      <p:cBhvr>
                                        <p:cTn id="128"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1" grpId="0"/>
      <p:bldP spid="35" grpId="0" animBg="1"/>
      <p:bldP spid="36" grpId="0" animBg="1"/>
      <p:bldP spid="39" grpId="0" animBg="1"/>
      <p:bldP spid="42" grpId="0" animBg="1"/>
      <p:bldP spid="44" grpId="0" animBg="1"/>
      <p:bldP spid="30" grpId="0" animBg="1"/>
      <p:bldP spid="46" grpId="0" animBg="1"/>
      <p:bldP spid="47" grpId="0" animBg="1"/>
      <p:bldP spid="48" grpId="0" animBg="1"/>
      <p:bldP spid="57" grpId="0" animBg="1"/>
      <p:bldP spid="38" grpId="0" animBg="1"/>
      <p:bldP spid="43" grpId="0" animBg="1"/>
      <p:bldP spid="45" grpId="0" animBg="1"/>
      <p:bldP spid="59" grpId="0" animBg="1"/>
      <p:bldP spid="60" grpId="0" animBg="1"/>
      <p:bldP spid="61" grpId="0" animBg="1"/>
      <p:bldP spid="63" grpId="0" animBg="1"/>
      <p:bldP spid="64" grpId="0" animBg="1"/>
      <p:bldP spid="65" grpId="0" animBg="1"/>
      <p:bldP spid="66" grpId="0" animBg="1"/>
      <p:bldP spid="68" grpId="0" animBg="1"/>
      <p:bldP spid="31" grpId="0" animBg="1"/>
      <p:bldP spid="32" grpId="0" animBg="1"/>
      <p:bldP spid="33"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684756" y="121920"/>
            <a:ext cx="10822487" cy="914400"/>
          </a:xfrm>
        </p:spPr>
        <p:txBody>
          <a:bodyPr>
            <a:noAutofit/>
          </a:bodyPr>
          <a:lstStyle/>
          <a:p>
            <a:r>
              <a:rPr lang="en-US" b="1" dirty="0"/>
              <a:t>FY26 Proposed Budget</a:t>
            </a:r>
          </a:p>
        </p:txBody>
      </p:sp>
      <p:sp>
        <p:nvSpPr>
          <p:cNvPr id="8" name="Date Placeholder 7">
            <a:extLst>
              <a:ext uri="{FF2B5EF4-FFF2-40B4-BE49-F238E27FC236}">
                <a16:creationId xmlns:a16="http://schemas.microsoft.com/office/drawing/2014/main" id="{96FCCA25-2C15-42BA-9707-37F02745F0FB}"/>
              </a:ext>
            </a:extLst>
          </p:cNvPr>
          <p:cNvSpPr>
            <a:spLocks noGrp="1"/>
          </p:cNvSpPr>
          <p:nvPr>
            <p:ph type="dt" sz="half" idx="10"/>
          </p:nvPr>
        </p:nvSpPr>
        <p:spPr/>
        <p:txBody>
          <a:bodyPr/>
          <a:lstStyle/>
          <a:p>
            <a:r>
              <a:rPr lang="en-US"/>
              <a:t>5/29/2025</a:t>
            </a:r>
            <a:endParaRPr lang="en-US" dirty="0"/>
          </a:p>
        </p:txBody>
      </p:sp>
      <p:sp>
        <p:nvSpPr>
          <p:cNvPr id="9" name="Slide Number Placeholder 8">
            <a:extLst>
              <a:ext uri="{FF2B5EF4-FFF2-40B4-BE49-F238E27FC236}">
                <a16:creationId xmlns:a16="http://schemas.microsoft.com/office/drawing/2014/main" id="{94837124-1914-4539-B744-BC36ABEA3890}"/>
              </a:ext>
            </a:extLst>
          </p:cNvPr>
          <p:cNvSpPr>
            <a:spLocks noGrp="1"/>
          </p:cNvSpPr>
          <p:nvPr>
            <p:ph type="sldNum" sz="quarter" idx="12"/>
          </p:nvPr>
        </p:nvSpPr>
        <p:spPr/>
        <p:txBody>
          <a:bodyPr/>
          <a:lstStyle/>
          <a:p>
            <a:fld id="{48F63A3B-78C7-47BE-AE5E-E10140E04643}" type="slidenum">
              <a:rPr lang="en-US" smtClean="0"/>
              <a:t>30</a:t>
            </a:fld>
            <a:endParaRPr lang="en-US" dirty="0"/>
          </a:p>
        </p:txBody>
      </p:sp>
      <p:sp>
        <p:nvSpPr>
          <p:cNvPr id="10" name="Footer Placeholder 9">
            <a:extLst>
              <a:ext uri="{FF2B5EF4-FFF2-40B4-BE49-F238E27FC236}">
                <a16:creationId xmlns:a16="http://schemas.microsoft.com/office/drawing/2014/main" id="{EC5E1D5A-AB52-4FE4-A013-78A081ECEEA9}"/>
              </a:ext>
            </a:extLst>
          </p:cNvPr>
          <p:cNvSpPr>
            <a:spLocks noGrp="1"/>
          </p:cNvSpPr>
          <p:nvPr>
            <p:ph type="ftr" sz="quarter" idx="3"/>
          </p:nvPr>
        </p:nvSpPr>
        <p:spPr/>
        <p:txBody>
          <a:bodyPr/>
          <a:lstStyle/>
          <a:p>
            <a:r>
              <a:rPr lang="en-US"/>
              <a:t>mn.gov/irrrb/</a:t>
            </a:r>
            <a:endParaRPr lang="en-US" dirty="0"/>
          </a:p>
        </p:txBody>
      </p:sp>
      <p:sp>
        <p:nvSpPr>
          <p:cNvPr id="12" name="TextBox 11">
            <a:extLst>
              <a:ext uri="{FF2B5EF4-FFF2-40B4-BE49-F238E27FC236}">
                <a16:creationId xmlns:a16="http://schemas.microsoft.com/office/drawing/2014/main" id="{7B064FD3-38A7-45E4-8A32-9286709252AB}"/>
              </a:ext>
            </a:extLst>
          </p:cNvPr>
          <p:cNvSpPr txBox="1"/>
          <p:nvPr/>
        </p:nvSpPr>
        <p:spPr>
          <a:xfrm>
            <a:off x="684756" y="5987017"/>
            <a:ext cx="6827127" cy="369332"/>
          </a:xfrm>
          <a:prstGeom prst="rect">
            <a:avLst/>
          </a:prstGeom>
          <a:noFill/>
        </p:spPr>
        <p:txBody>
          <a:bodyPr wrap="square" rtlCol="0">
            <a:spAutoFit/>
          </a:bodyPr>
          <a:lstStyle/>
          <a:p>
            <a:r>
              <a:rPr lang="en-US" b="1" i="1" dirty="0"/>
              <a:t>Resolution No. 25-032</a:t>
            </a:r>
            <a:endParaRPr lang="en-US" b="1" i="1" dirty="0">
              <a:solidFill>
                <a:srgbClr val="FF0000"/>
              </a:solidFill>
            </a:endParaRPr>
          </a:p>
        </p:txBody>
      </p:sp>
      <p:sp>
        <p:nvSpPr>
          <p:cNvPr id="5" name="Content Placeholder 4">
            <a:extLst>
              <a:ext uri="{FF2B5EF4-FFF2-40B4-BE49-F238E27FC236}">
                <a16:creationId xmlns:a16="http://schemas.microsoft.com/office/drawing/2014/main" id="{ECB60AC8-4D1C-4FF3-9F0A-AF1E09CC2DA8}"/>
              </a:ext>
            </a:extLst>
          </p:cNvPr>
          <p:cNvSpPr>
            <a:spLocks noGrp="1"/>
          </p:cNvSpPr>
          <p:nvPr>
            <p:ph idx="1"/>
          </p:nvPr>
        </p:nvSpPr>
        <p:spPr>
          <a:xfrm>
            <a:off x="838203" y="1825625"/>
            <a:ext cx="9052932" cy="4351338"/>
          </a:xfrm>
        </p:spPr>
        <p:txBody>
          <a:bodyPr/>
          <a:lstStyle/>
          <a:p>
            <a:pPr marL="0" marR="0" lvl="0" indent="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None/>
              <a:tabLst/>
              <a:defRPr/>
            </a:pPr>
            <a:r>
              <a:rPr kumimoji="0" lang="en-US" sz="2000" b="1" i="0" u="none" strike="noStrike" kern="1200" cap="none" spc="0" normalizeH="0" baseline="0" noProof="0" dirty="0">
                <a:ln>
                  <a:noFill/>
                </a:ln>
                <a:solidFill>
                  <a:srgbClr val="003865"/>
                </a:solidFill>
                <a:effectLst/>
                <a:uLnTx/>
                <a:uFillTx/>
                <a:latin typeface="Calibri"/>
                <a:ea typeface="+mn-ea"/>
                <a:cs typeface="+mn-cs"/>
              </a:rPr>
              <a:t>Purpose</a:t>
            </a:r>
          </a:p>
          <a:p>
            <a:pPr marL="0" marR="0" lvl="0" indent="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None/>
              <a:tabLst/>
              <a:defRPr/>
            </a:pPr>
            <a:r>
              <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Iron Range Resources &amp; Rehabilitation has proposed a $68,376,391 budget for Fiscal Year 2026 to support economic growth and regional development in northeastern Minnesota. The funding will be allocated across several key categories:</a:t>
            </a:r>
          </a:p>
          <a:p>
            <a:pPr defTabSz="914400">
              <a:spcBef>
                <a:spcPts val="1000"/>
              </a:spcBef>
              <a:spcAft>
                <a:spcPts val="1000"/>
              </a:spcAft>
              <a:buClr>
                <a:srgbClr val="003865"/>
              </a:buClr>
              <a:defRPr/>
            </a:pPr>
            <a:r>
              <a:rPr kumimoji="0" lang="en-US" sz="1800" b="1"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Projects and Programs </a:t>
            </a:r>
            <a:r>
              <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 supporting community development, infrastructure, and workforce initiatives</a:t>
            </a:r>
          </a:p>
          <a:p>
            <a:pPr defTabSz="914400">
              <a:spcBef>
                <a:spcPts val="1000"/>
              </a:spcBef>
              <a:spcAft>
                <a:spcPts val="1000"/>
              </a:spcAft>
              <a:buClr>
                <a:srgbClr val="003865"/>
              </a:buClr>
              <a:defRPr/>
            </a:pPr>
            <a:r>
              <a:rPr kumimoji="0" lang="en-US" sz="1800" b="1"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Giants Ridge </a:t>
            </a:r>
            <a:r>
              <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 enhancing the year-round recreation and tourism facility</a:t>
            </a:r>
          </a:p>
          <a:p>
            <a:pPr defTabSz="914400">
              <a:spcBef>
                <a:spcPts val="1000"/>
              </a:spcBef>
              <a:spcAft>
                <a:spcPts val="1000"/>
              </a:spcAft>
              <a:buClr>
                <a:srgbClr val="003865"/>
              </a:buClr>
              <a:defRPr/>
            </a:pPr>
            <a:r>
              <a:rPr kumimoji="0" lang="en-US" sz="1800" b="1"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Operations and Development </a:t>
            </a:r>
            <a:r>
              <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 maintaining internal operations and strategic planning efforts</a:t>
            </a:r>
            <a:endParaRPr lang="en-US" dirty="0"/>
          </a:p>
        </p:txBody>
      </p:sp>
    </p:spTree>
    <p:extLst>
      <p:ext uri="{BB962C8B-B14F-4D97-AF65-F5344CB8AC3E}">
        <p14:creationId xmlns:p14="http://schemas.microsoft.com/office/powerpoint/2010/main" val="3082911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80244" y="2069317"/>
            <a:ext cx="10515600" cy="4301986"/>
          </a:xfrm>
        </p:spPr>
        <p:txBody>
          <a:bodyPr/>
          <a:lstStyle/>
          <a:p>
            <a:r>
              <a:rPr lang="en-US" sz="9600" b="1" dirty="0">
                <a:solidFill>
                  <a:srgbClr val="78BE21"/>
                </a:solidFill>
              </a:rPr>
              <a:t>THANK YOU</a:t>
            </a:r>
            <a:br>
              <a:rPr lang="en-US" sz="2000" dirty="0"/>
            </a:br>
            <a:br>
              <a:rPr lang="en-US" sz="2400" dirty="0"/>
            </a:br>
            <a:r>
              <a:rPr lang="en-US" sz="2400" b="1" dirty="0"/>
              <a:t>Commissioner Ida Rukavina</a:t>
            </a:r>
            <a:br>
              <a:rPr lang="en-US" sz="2400" dirty="0"/>
            </a:br>
            <a:r>
              <a:rPr lang="en-US" sz="2400" dirty="0"/>
              <a:t>(218)735-3023</a:t>
            </a:r>
            <a:br>
              <a:rPr lang="en-US" sz="2400" dirty="0"/>
            </a:br>
            <a:r>
              <a:rPr lang="en-US" sz="2400" dirty="0"/>
              <a:t>Ida.Rukavina@state.mn.us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821" y="266701"/>
            <a:ext cx="6543038" cy="1168400"/>
          </a:xfrm>
          <a:prstGeom prst="rect">
            <a:avLst/>
          </a:prstGeom>
        </p:spPr>
      </p:pic>
      <p:sp>
        <p:nvSpPr>
          <p:cNvPr id="6" name="Date Placeholder 5">
            <a:extLst>
              <a:ext uri="{FF2B5EF4-FFF2-40B4-BE49-F238E27FC236}">
                <a16:creationId xmlns:a16="http://schemas.microsoft.com/office/drawing/2014/main" id="{D3B1C052-5826-40E3-B9D9-051E7A9BC6E5}"/>
              </a:ext>
            </a:extLst>
          </p:cNvPr>
          <p:cNvSpPr>
            <a:spLocks noGrp="1"/>
          </p:cNvSpPr>
          <p:nvPr>
            <p:ph type="dt" sz="half" idx="10"/>
          </p:nvPr>
        </p:nvSpPr>
        <p:spPr/>
        <p:txBody>
          <a:bodyPr/>
          <a:lstStyle/>
          <a:p>
            <a:r>
              <a:rPr lang="en-US"/>
              <a:t>5/29/2025</a:t>
            </a:r>
            <a:endParaRPr lang="en-US" dirty="0"/>
          </a:p>
        </p:txBody>
      </p:sp>
      <p:sp>
        <p:nvSpPr>
          <p:cNvPr id="8" name="Slide Number Placeholder 7">
            <a:extLst>
              <a:ext uri="{FF2B5EF4-FFF2-40B4-BE49-F238E27FC236}">
                <a16:creationId xmlns:a16="http://schemas.microsoft.com/office/drawing/2014/main" id="{F4ED0C70-2246-4C67-A248-6E333C5E589A}"/>
              </a:ext>
            </a:extLst>
          </p:cNvPr>
          <p:cNvSpPr>
            <a:spLocks noGrp="1"/>
          </p:cNvSpPr>
          <p:nvPr>
            <p:ph type="sldNum" sz="quarter" idx="11"/>
          </p:nvPr>
        </p:nvSpPr>
        <p:spPr/>
        <p:txBody>
          <a:bodyPr/>
          <a:lstStyle/>
          <a:p>
            <a:fld id="{48F63A3B-78C7-47BE-AE5E-E10140E04643}" type="slidenum">
              <a:rPr lang="en-US" smtClean="0"/>
              <a:pPr/>
              <a:t>31</a:t>
            </a:fld>
            <a:endParaRPr lang="en-US" dirty="0"/>
          </a:p>
        </p:txBody>
      </p:sp>
      <p:sp>
        <p:nvSpPr>
          <p:cNvPr id="9" name="Footer Placeholder 8">
            <a:extLst>
              <a:ext uri="{FF2B5EF4-FFF2-40B4-BE49-F238E27FC236}">
                <a16:creationId xmlns:a16="http://schemas.microsoft.com/office/drawing/2014/main" id="{385A991E-1C28-4F15-AD84-BC4B636C1C2E}"/>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136173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818" y="266700"/>
            <a:ext cx="6543039" cy="1168400"/>
          </a:xfrm>
          <a:prstGeom prst="rect">
            <a:avLst/>
          </a:prstGeom>
        </p:spPr>
      </p:pic>
      <p:sp>
        <p:nvSpPr>
          <p:cNvPr id="9" name="Rectangle 8">
            <a:extLst>
              <a:ext uri="{FF2B5EF4-FFF2-40B4-BE49-F238E27FC236}">
                <a16:creationId xmlns:a16="http://schemas.microsoft.com/office/drawing/2014/main" id="{C2765C82-B52C-4768-8B0E-F848DF97780C}"/>
              </a:ext>
            </a:extLst>
          </p:cNvPr>
          <p:cNvSpPr/>
          <p:nvPr/>
        </p:nvSpPr>
        <p:spPr>
          <a:xfrm>
            <a:off x="923008" y="2087534"/>
            <a:ext cx="10991851" cy="3170099"/>
          </a:xfrm>
          <a:prstGeom prst="rect">
            <a:avLst/>
          </a:prstGeom>
        </p:spPr>
        <p:txBody>
          <a:bodyPr wrap="square">
            <a:spAutoFit/>
          </a:bodyPr>
          <a:lstStyle/>
          <a:p>
            <a:r>
              <a:rPr lang="en-US" sz="4000" b="1" dirty="0">
                <a:solidFill>
                  <a:srgbClr val="78BE21"/>
                </a:solidFill>
                <a:latin typeface="+mj-lt"/>
                <a:ea typeface="+mj-ea"/>
                <a:cs typeface="+mj-cs"/>
              </a:rPr>
              <a:t>MINERALS ARTICLE/2024 TAX OMNIBUS BILL PROJECTS/AUTHORIZE PRIOR EXPENDITURES</a:t>
            </a:r>
            <a:endParaRPr lang="en-US" sz="2000" dirty="0">
              <a:solidFill>
                <a:srgbClr val="FFFFFF"/>
              </a:solidFill>
              <a:ea typeface="+mj-ea"/>
              <a:cs typeface="+mj-cs"/>
            </a:endParaRPr>
          </a:p>
          <a:p>
            <a:endParaRPr lang="en-US" sz="2000" dirty="0">
              <a:solidFill>
                <a:srgbClr val="FFFFFF"/>
              </a:solidFill>
              <a:ea typeface="+mj-ea"/>
              <a:cs typeface="+mj-cs"/>
            </a:endParaRPr>
          </a:p>
          <a:p>
            <a:endParaRPr lang="en-US" sz="2000" dirty="0">
              <a:solidFill>
                <a:srgbClr val="FFFFFF"/>
              </a:solidFill>
              <a:ea typeface="+mj-ea"/>
              <a:cs typeface="+mj-cs"/>
            </a:endParaRPr>
          </a:p>
          <a:p>
            <a:r>
              <a:rPr lang="en-US" sz="2000" dirty="0">
                <a:solidFill>
                  <a:schemeClr val="bg1"/>
                </a:solidFill>
                <a:ea typeface="+mj-ea"/>
                <a:cs typeface="+mj-cs"/>
              </a:rPr>
              <a:t>Whitney Ridlon					Jeri Venne</a:t>
            </a:r>
            <a:br>
              <a:rPr lang="en-US" sz="2000" dirty="0">
                <a:solidFill>
                  <a:schemeClr val="bg1"/>
                </a:solidFill>
                <a:ea typeface="+mj-ea"/>
                <a:cs typeface="+mj-cs"/>
              </a:rPr>
            </a:br>
            <a:r>
              <a:rPr lang="en-US" sz="2000" dirty="0">
                <a:solidFill>
                  <a:schemeClr val="bg1"/>
                </a:solidFill>
              </a:rPr>
              <a:t>Director of Community Development 	 	</a:t>
            </a:r>
            <a:r>
              <a:rPr lang="en-US" sz="2000" dirty="0">
                <a:solidFill>
                  <a:schemeClr val="bg1"/>
                </a:solidFill>
                <a:ea typeface="+mj-ea"/>
                <a:cs typeface="+mj-cs"/>
              </a:rPr>
              <a:t>Grants Management Coordinator</a:t>
            </a:r>
            <a:br>
              <a:rPr lang="en-US" sz="2000" dirty="0">
                <a:solidFill>
                  <a:schemeClr val="bg1"/>
                </a:solidFill>
                <a:ea typeface="+mj-ea"/>
                <a:cs typeface="+mj-cs"/>
              </a:rPr>
            </a:br>
            <a:r>
              <a:rPr lang="en-US" sz="2000" dirty="0">
                <a:solidFill>
                  <a:schemeClr val="bg1"/>
                </a:solidFill>
                <a:ea typeface="+mj-ea"/>
                <a:cs typeface="+mj-cs"/>
              </a:rPr>
              <a:t>(218)735-3004					(218)735-3012</a:t>
            </a:r>
            <a:br>
              <a:rPr lang="en-US" sz="2000" dirty="0">
                <a:solidFill>
                  <a:schemeClr val="bg1"/>
                </a:solidFill>
                <a:ea typeface="+mj-ea"/>
                <a:cs typeface="+mj-cs"/>
              </a:rPr>
            </a:br>
            <a:r>
              <a:rPr lang="en-US" sz="2000" u="sng" dirty="0">
                <a:solidFill>
                  <a:schemeClr val="bg1"/>
                </a:solidFill>
                <a:ea typeface="+mj-ea"/>
                <a:cs typeface="+mj-cs"/>
              </a:rPr>
              <a:t>Whitney.Ridlon@state.mn.us</a:t>
            </a:r>
            <a:r>
              <a:rPr lang="en-US" sz="2000" dirty="0">
                <a:solidFill>
                  <a:schemeClr val="bg1"/>
                </a:solidFill>
                <a:ea typeface="+mj-ea"/>
                <a:cs typeface="+mj-cs"/>
              </a:rPr>
              <a:t>			</a:t>
            </a:r>
            <a:r>
              <a:rPr lang="en-US" sz="2000" u="sng" dirty="0">
                <a:solidFill>
                  <a:schemeClr val="bg1"/>
                </a:solidFill>
                <a:ea typeface="+mj-ea"/>
                <a:cs typeface="+mj-cs"/>
              </a:rPr>
              <a:t>Jeri.Venne@state.mn.us</a:t>
            </a:r>
            <a:endParaRPr lang="en-US" sz="2000" u="sng" dirty="0">
              <a:solidFill>
                <a:schemeClr val="bg1"/>
              </a:solidFill>
            </a:endParaRPr>
          </a:p>
        </p:txBody>
      </p:sp>
      <p:sp>
        <p:nvSpPr>
          <p:cNvPr id="10" name="Date Placeholder 9">
            <a:extLst>
              <a:ext uri="{FF2B5EF4-FFF2-40B4-BE49-F238E27FC236}">
                <a16:creationId xmlns:a16="http://schemas.microsoft.com/office/drawing/2014/main" id="{7275B7F9-89B3-4700-B7EA-4444FF34B026}"/>
              </a:ext>
            </a:extLst>
          </p:cNvPr>
          <p:cNvSpPr>
            <a:spLocks noGrp="1"/>
          </p:cNvSpPr>
          <p:nvPr>
            <p:ph type="dt" sz="half" idx="10"/>
          </p:nvPr>
        </p:nvSpPr>
        <p:spPr/>
        <p:txBody>
          <a:bodyPr/>
          <a:lstStyle/>
          <a:p>
            <a:r>
              <a:rPr lang="en-US"/>
              <a:t>5/29/2025</a:t>
            </a:r>
            <a:endParaRPr lang="en-US" dirty="0"/>
          </a:p>
        </p:txBody>
      </p:sp>
      <p:sp>
        <p:nvSpPr>
          <p:cNvPr id="11" name="Slide Number Placeholder 10">
            <a:extLst>
              <a:ext uri="{FF2B5EF4-FFF2-40B4-BE49-F238E27FC236}">
                <a16:creationId xmlns:a16="http://schemas.microsoft.com/office/drawing/2014/main" id="{C745E0B3-9911-4EB8-9442-C4490C8AAAE9}"/>
              </a:ext>
            </a:extLst>
          </p:cNvPr>
          <p:cNvSpPr>
            <a:spLocks noGrp="1"/>
          </p:cNvSpPr>
          <p:nvPr>
            <p:ph type="sldNum" sz="quarter" idx="11"/>
          </p:nvPr>
        </p:nvSpPr>
        <p:spPr/>
        <p:txBody>
          <a:bodyPr/>
          <a:lstStyle/>
          <a:p>
            <a:fld id="{48F63A3B-78C7-47BE-AE5E-E10140E04643}" type="slidenum">
              <a:rPr lang="en-US" smtClean="0"/>
              <a:pPr/>
              <a:t>4</a:t>
            </a:fld>
            <a:endParaRPr lang="en-US" dirty="0"/>
          </a:p>
        </p:txBody>
      </p:sp>
      <p:sp>
        <p:nvSpPr>
          <p:cNvPr id="12" name="Footer Placeholder 11">
            <a:extLst>
              <a:ext uri="{FF2B5EF4-FFF2-40B4-BE49-F238E27FC236}">
                <a16:creationId xmlns:a16="http://schemas.microsoft.com/office/drawing/2014/main" id="{8931ABFD-E07A-4E44-936B-DB253EAE76D0}"/>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3454300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a:xfrm>
            <a:off x="684756" y="121920"/>
            <a:ext cx="10822487" cy="914400"/>
          </a:xfrm>
        </p:spPr>
        <p:txBody>
          <a:bodyPr>
            <a:noAutofit/>
          </a:bodyPr>
          <a:lstStyle/>
          <a:p>
            <a:r>
              <a:rPr lang="en-US" b="1" dirty="0"/>
              <a:t>Minerals Article Projects</a:t>
            </a:r>
          </a:p>
        </p:txBody>
      </p:sp>
      <p:sp>
        <p:nvSpPr>
          <p:cNvPr id="2" name="Content Placeholder 1">
            <a:extLst>
              <a:ext uri="{FF2B5EF4-FFF2-40B4-BE49-F238E27FC236}">
                <a16:creationId xmlns:a16="http://schemas.microsoft.com/office/drawing/2014/main" id="{45961D81-BD7A-4894-B25F-0629ECF3D928}"/>
              </a:ext>
            </a:extLst>
          </p:cNvPr>
          <p:cNvSpPr>
            <a:spLocks noGrp="1"/>
          </p:cNvSpPr>
          <p:nvPr>
            <p:ph idx="1"/>
          </p:nvPr>
        </p:nvSpPr>
        <p:spPr>
          <a:xfrm>
            <a:off x="684757" y="1884294"/>
            <a:ext cx="8205067" cy="6080917"/>
          </a:xfrm>
        </p:spPr>
        <p:txBody>
          <a:bodyPr>
            <a:normAutofit/>
          </a:bodyPr>
          <a:lstStyle/>
          <a:p>
            <a:pPr marL="0" indent="0">
              <a:buNone/>
            </a:pPr>
            <a:r>
              <a:rPr lang="en-US" sz="1800" b="1" dirty="0"/>
              <a:t>Purpose: </a:t>
            </a:r>
            <a:r>
              <a:rPr lang="en-US" sz="1800" dirty="0"/>
              <a:t>Under the guidance of Bond Council, IRRR will issue revenue bonds for the financing of up to 82 identified grants in the 2024 legislation that was enacted. (Laws for Minnesota 2024, Chapter 127, Article 69, Sections 15-16). Projects that were awarded $1 million or more are required to present their project to the IRRR Board and submit a spending plan.</a:t>
            </a:r>
          </a:p>
          <a:p>
            <a:pPr marL="0" indent="0">
              <a:buNone/>
            </a:pPr>
            <a:br>
              <a:rPr lang="en-US" sz="1800" dirty="0"/>
            </a:br>
            <a:r>
              <a:rPr lang="en-US" sz="1600" b="1" dirty="0"/>
              <a:t>City of Babbitt: </a:t>
            </a:r>
            <a:r>
              <a:rPr lang="en-US" sz="1600" dirty="0"/>
              <a:t>$1,500,000</a:t>
            </a:r>
            <a:br>
              <a:rPr lang="en-US" sz="1600" dirty="0"/>
            </a:br>
            <a:br>
              <a:rPr lang="en-US" sz="1600" dirty="0"/>
            </a:br>
            <a:r>
              <a:rPr lang="en-US" sz="1600" b="1" dirty="0"/>
              <a:t>City of Biwabik: </a:t>
            </a:r>
            <a:r>
              <a:rPr lang="en-US" sz="1600" dirty="0"/>
              <a:t>$1,000,000</a:t>
            </a:r>
          </a:p>
          <a:p>
            <a:pPr marL="0" indent="0">
              <a:buNone/>
            </a:pPr>
            <a:r>
              <a:rPr lang="en-US" sz="1600" b="1" dirty="0">
                <a:effectLst/>
                <a:ea typeface="Calibri" panose="020F0502020204030204" pitchFamily="34" charset="0"/>
                <a:cs typeface="Calibri" panose="020F0502020204030204" pitchFamily="34" charset="0"/>
              </a:rPr>
              <a:t>Department of Iron Range Resources &amp; Rehabilitation</a:t>
            </a:r>
            <a:r>
              <a:rPr lang="en-US" sz="1600" b="1" dirty="0">
                <a:effectLst/>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Calibri" panose="020F0502020204030204" pitchFamily="34" charset="0"/>
              </a:rPr>
              <a:t>$7,600,000</a:t>
            </a:r>
            <a:br>
              <a:rPr lang="en-US" sz="1600" dirty="0">
                <a:effectLst/>
                <a:ea typeface="Calibri" panose="020F0502020204030204" pitchFamily="34" charset="0"/>
                <a:cs typeface="Calibri" panose="020F0502020204030204" pitchFamily="34" charset="0"/>
              </a:rPr>
            </a:br>
            <a:br>
              <a:rPr lang="en-US" sz="1600" dirty="0">
                <a:ea typeface="Calibri" panose="020F0502020204030204" pitchFamily="34" charset="0"/>
                <a:cs typeface="Times New Roman" panose="02020603050405020304" pitchFamily="18" charset="0"/>
              </a:rPr>
            </a:br>
            <a:r>
              <a:rPr lang="en-US" sz="1600" b="1" dirty="0">
                <a:effectLst/>
                <a:ea typeface="Calibri" panose="020F0502020204030204" pitchFamily="34" charset="0"/>
                <a:cs typeface="Calibri" panose="020F0502020204030204" pitchFamily="34" charset="0"/>
              </a:rPr>
              <a:t>City of Hibbing</a:t>
            </a:r>
            <a:r>
              <a:rPr lang="en-US" sz="1600" b="1" dirty="0">
                <a:effectLst/>
                <a:ea typeface="Calibri" panose="020F0502020204030204" pitchFamily="34" charset="0"/>
                <a:cs typeface="Times New Roman" panose="02020603050405020304" pitchFamily="18" charset="0"/>
              </a:rPr>
              <a:t>: </a:t>
            </a:r>
            <a:r>
              <a:rPr lang="en-US" sz="1600" dirty="0">
                <a:effectLst/>
                <a:ea typeface="Calibri" panose="020F0502020204030204" pitchFamily="34" charset="0"/>
                <a:cs typeface="Calibri" panose="020F0502020204030204" pitchFamily="34" charset="0"/>
              </a:rPr>
              <a:t>$1,150,000</a:t>
            </a:r>
            <a:br>
              <a:rPr lang="en-US" sz="1600" dirty="0">
                <a:effectLst/>
                <a:ea typeface="Calibri" panose="020F0502020204030204" pitchFamily="34" charset="0"/>
                <a:cs typeface="Calibri" panose="020F0502020204030204" pitchFamily="34" charset="0"/>
              </a:rPr>
            </a:br>
            <a:br>
              <a:rPr lang="en-US" sz="1600" dirty="0">
                <a:ea typeface="Calibri" panose="020F0502020204030204" pitchFamily="34" charset="0"/>
                <a:cs typeface="Times New Roman" panose="02020603050405020304" pitchFamily="18" charset="0"/>
              </a:rPr>
            </a:br>
            <a:br>
              <a:rPr lang="en-US" sz="1600" dirty="0"/>
            </a:br>
            <a:br>
              <a:rPr lang="en-US" sz="1600" dirty="0"/>
            </a:br>
            <a:endParaRPr lang="en-US" sz="2000" dirty="0"/>
          </a:p>
        </p:txBody>
      </p:sp>
      <p:sp>
        <p:nvSpPr>
          <p:cNvPr id="5" name="Content Placeholder 1">
            <a:extLst>
              <a:ext uri="{FF2B5EF4-FFF2-40B4-BE49-F238E27FC236}">
                <a16:creationId xmlns:a16="http://schemas.microsoft.com/office/drawing/2014/main" id="{046AA132-4CCB-4C7A-A3DE-43CD1BC155A7}"/>
              </a:ext>
            </a:extLst>
          </p:cNvPr>
          <p:cNvSpPr txBox="1">
            <a:spLocks/>
          </p:cNvSpPr>
          <p:nvPr/>
        </p:nvSpPr>
        <p:spPr>
          <a:xfrm>
            <a:off x="7023596" y="3750051"/>
            <a:ext cx="10822486" cy="608091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None/>
              <a:tabLst/>
              <a:defRPr/>
            </a:pPr>
            <a:r>
              <a:rPr lang="en-US" sz="1600" b="1" dirty="0"/>
              <a:t>Hibbing Public Utilities: </a:t>
            </a:r>
            <a:r>
              <a:rPr lang="en-US" sz="1600" dirty="0"/>
              <a:t>$1,770,000</a:t>
            </a:r>
            <a:br>
              <a:rPr lang="en-US" sz="1600" dirty="0"/>
            </a:br>
            <a:br>
              <a:rPr lang="en-US" sz="1600" dirty="0"/>
            </a:br>
            <a:r>
              <a:rPr lang="en-US" sz="1600" b="1" dirty="0"/>
              <a:t>City of Mountain Iron: </a:t>
            </a:r>
            <a:r>
              <a:rPr lang="en-US" sz="1600" dirty="0"/>
              <a:t>$2,000,000</a:t>
            </a:r>
            <a:br>
              <a:rPr lang="en-US" sz="1600" dirty="0"/>
            </a:br>
            <a:br>
              <a:rPr lang="en-US" sz="1600" dirty="0"/>
            </a:br>
            <a:r>
              <a:rPr lang="en-US" sz="1600" b="1" dirty="0"/>
              <a:t>Northland Learning Center: </a:t>
            </a:r>
            <a:r>
              <a:rPr lang="en-US" sz="1600" dirty="0"/>
              <a:t>$1,080,000</a:t>
            </a:r>
          </a:p>
          <a:p>
            <a:pPr marL="0" marR="0" lvl="0" indent="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None/>
              <a:tabLst/>
              <a:defRPr/>
            </a:pPr>
            <a:r>
              <a:rPr kumimoji="0" lang="en-US" sz="1600" b="1" i="0" u="none" strike="noStrike" kern="1200" cap="none" spc="0" normalizeH="0" baseline="0" noProof="0" dirty="0">
                <a:ln>
                  <a:noFill/>
                </a:ln>
                <a:solidFill>
                  <a:srgbClr val="003865"/>
                </a:solidFill>
                <a:effectLst/>
                <a:uLnTx/>
                <a:uFillTx/>
                <a:latin typeface="Calibri"/>
                <a:ea typeface="+mn-ea"/>
                <a:cs typeface="+mn-cs"/>
              </a:rPr>
              <a:t>City of Silver Bay: </a:t>
            </a:r>
            <a:r>
              <a:rPr kumimoji="0" lang="en-US" sz="1600" b="0" i="0" u="none" strike="noStrike" kern="1200" cap="none" spc="0" normalizeH="0" baseline="0" noProof="0" dirty="0">
                <a:ln>
                  <a:noFill/>
                </a:ln>
                <a:solidFill>
                  <a:srgbClr val="003865"/>
                </a:solidFill>
                <a:effectLst/>
                <a:uLnTx/>
                <a:uFillTx/>
                <a:latin typeface="Calibri"/>
                <a:ea typeface="+mn-ea"/>
                <a:cs typeface="+mn-cs"/>
              </a:rPr>
              <a:t>$3,000,000</a:t>
            </a:r>
          </a:p>
        </p:txBody>
      </p:sp>
      <p:sp>
        <p:nvSpPr>
          <p:cNvPr id="9" name="Date Placeholder 8">
            <a:extLst>
              <a:ext uri="{FF2B5EF4-FFF2-40B4-BE49-F238E27FC236}">
                <a16:creationId xmlns:a16="http://schemas.microsoft.com/office/drawing/2014/main" id="{447396B2-969D-4542-B423-D4C81E61A873}"/>
              </a:ext>
            </a:extLst>
          </p:cNvPr>
          <p:cNvSpPr>
            <a:spLocks noGrp="1"/>
          </p:cNvSpPr>
          <p:nvPr>
            <p:ph type="dt" sz="half" idx="10"/>
          </p:nvPr>
        </p:nvSpPr>
        <p:spPr/>
        <p:txBody>
          <a:bodyPr/>
          <a:lstStyle/>
          <a:p>
            <a:r>
              <a:rPr lang="en-US"/>
              <a:t>5/29/2025</a:t>
            </a:r>
            <a:endParaRPr lang="en-US" dirty="0"/>
          </a:p>
        </p:txBody>
      </p:sp>
      <p:sp>
        <p:nvSpPr>
          <p:cNvPr id="10" name="Slide Number Placeholder 9">
            <a:extLst>
              <a:ext uri="{FF2B5EF4-FFF2-40B4-BE49-F238E27FC236}">
                <a16:creationId xmlns:a16="http://schemas.microsoft.com/office/drawing/2014/main" id="{285C338D-5064-4863-802D-3E57F1E2A1AD}"/>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11" name="Footer Placeholder 10">
            <a:extLst>
              <a:ext uri="{FF2B5EF4-FFF2-40B4-BE49-F238E27FC236}">
                <a16:creationId xmlns:a16="http://schemas.microsoft.com/office/drawing/2014/main" id="{8B175BE4-F785-419D-9F86-9995F7ADD03C}"/>
              </a:ext>
            </a:extLst>
          </p:cNvPr>
          <p:cNvSpPr>
            <a:spLocks noGrp="1"/>
          </p:cNvSpPr>
          <p:nvPr>
            <p:ph type="ftr" sz="quarter" idx="3"/>
          </p:nvPr>
        </p:nvSpPr>
        <p:spPr/>
        <p:txBody>
          <a:bodyPr/>
          <a:lstStyle/>
          <a:p>
            <a:r>
              <a:rPr lang="en-US"/>
              <a:t>mn.gov/irrrb/</a:t>
            </a:r>
            <a:endParaRPr lang="en-US" dirty="0"/>
          </a:p>
        </p:txBody>
      </p:sp>
    </p:spTree>
    <p:extLst>
      <p:ext uri="{BB962C8B-B14F-4D97-AF65-F5344CB8AC3E}">
        <p14:creationId xmlns:p14="http://schemas.microsoft.com/office/powerpoint/2010/main" val="1681366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1818" y="266700"/>
            <a:ext cx="6543039" cy="1168400"/>
          </a:xfrm>
          <a:prstGeom prst="rect">
            <a:avLst/>
          </a:prstGeom>
        </p:spPr>
      </p:pic>
      <p:sp>
        <p:nvSpPr>
          <p:cNvPr id="9" name="Rectangle 8">
            <a:extLst>
              <a:ext uri="{FF2B5EF4-FFF2-40B4-BE49-F238E27FC236}">
                <a16:creationId xmlns:a16="http://schemas.microsoft.com/office/drawing/2014/main" id="{C2765C82-B52C-4768-8B0E-F848DF97780C}"/>
              </a:ext>
            </a:extLst>
          </p:cNvPr>
          <p:cNvSpPr/>
          <p:nvPr/>
        </p:nvSpPr>
        <p:spPr>
          <a:xfrm>
            <a:off x="923008" y="2087534"/>
            <a:ext cx="10991851" cy="3170099"/>
          </a:xfrm>
          <a:prstGeom prst="rect">
            <a:avLst/>
          </a:prstGeom>
        </p:spPr>
        <p:txBody>
          <a:bodyPr wrap="square">
            <a:spAutoFit/>
          </a:bodyPr>
          <a:lstStyle/>
          <a:p>
            <a:r>
              <a:rPr lang="en-US" sz="4000" b="1" dirty="0">
                <a:solidFill>
                  <a:srgbClr val="78BE21"/>
                </a:solidFill>
                <a:latin typeface="+mj-lt"/>
                <a:ea typeface="+mj-ea"/>
                <a:cs typeface="+mj-cs"/>
              </a:rPr>
              <a:t>Iron Range Schools and Community </a:t>
            </a:r>
            <a:br>
              <a:rPr lang="en-US" sz="4000" b="1" dirty="0">
                <a:solidFill>
                  <a:srgbClr val="78BE21"/>
                </a:solidFill>
                <a:latin typeface="+mj-lt"/>
                <a:ea typeface="+mj-ea"/>
                <a:cs typeface="+mj-cs"/>
              </a:rPr>
            </a:br>
            <a:r>
              <a:rPr lang="en-US" sz="4000" b="1" dirty="0">
                <a:solidFill>
                  <a:srgbClr val="78BE21"/>
                </a:solidFill>
                <a:latin typeface="+mj-lt"/>
                <a:ea typeface="+mj-ea"/>
                <a:cs typeface="+mj-cs"/>
              </a:rPr>
              <a:t>Development Account</a:t>
            </a:r>
            <a:endParaRPr lang="en-US" sz="2000" dirty="0">
              <a:solidFill>
                <a:srgbClr val="FFFFFF"/>
              </a:solidFill>
              <a:ea typeface="+mj-ea"/>
              <a:cs typeface="+mj-cs"/>
            </a:endParaRPr>
          </a:p>
          <a:p>
            <a:endParaRPr lang="en-US" sz="2000" dirty="0">
              <a:solidFill>
                <a:srgbClr val="FFFFFF"/>
              </a:solidFill>
              <a:ea typeface="+mj-ea"/>
              <a:cs typeface="+mj-cs"/>
            </a:endParaRPr>
          </a:p>
          <a:p>
            <a:endParaRPr lang="en-US" sz="2000" dirty="0">
              <a:solidFill>
                <a:srgbClr val="FFFFFF"/>
              </a:solidFill>
              <a:ea typeface="+mj-ea"/>
              <a:cs typeface="+mj-cs"/>
            </a:endParaRPr>
          </a:p>
          <a:p>
            <a:r>
              <a:rPr lang="en-US" sz="2000" dirty="0">
                <a:solidFill>
                  <a:schemeClr val="bg1"/>
                </a:solidFill>
                <a:ea typeface="+mj-ea"/>
                <a:cs typeface="+mj-cs"/>
              </a:rPr>
              <a:t>Whitney Ridlon			</a:t>
            </a:r>
            <a:br>
              <a:rPr lang="en-US" sz="2000" dirty="0">
                <a:solidFill>
                  <a:schemeClr val="bg1"/>
                </a:solidFill>
                <a:ea typeface="+mj-ea"/>
                <a:cs typeface="+mj-cs"/>
              </a:rPr>
            </a:br>
            <a:r>
              <a:rPr lang="en-US" sz="2000" dirty="0">
                <a:solidFill>
                  <a:schemeClr val="bg1"/>
                </a:solidFill>
              </a:rPr>
              <a:t>Director of Community Development	 		</a:t>
            </a:r>
            <a:br>
              <a:rPr lang="en-US" sz="2000" dirty="0">
                <a:solidFill>
                  <a:schemeClr val="bg1"/>
                </a:solidFill>
                <a:ea typeface="+mj-ea"/>
                <a:cs typeface="+mj-cs"/>
              </a:rPr>
            </a:br>
            <a:r>
              <a:rPr lang="en-US" sz="2000" dirty="0">
                <a:solidFill>
                  <a:schemeClr val="bg1"/>
                </a:solidFill>
                <a:ea typeface="+mj-ea"/>
                <a:cs typeface="+mj-cs"/>
              </a:rPr>
              <a:t>(218)735-3004					</a:t>
            </a:r>
            <a:br>
              <a:rPr lang="en-US" sz="2000" dirty="0">
                <a:solidFill>
                  <a:schemeClr val="bg1"/>
                </a:solidFill>
                <a:ea typeface="+mj-ea"/>
                <a:cs typeface="+mj-cs"/>
              </a:rPr>
            </a:br>
            <a:r>
              <a:rPr lang="en-US" sz="2000" u="sng" dirty="0">
                <a:solidFill>
                  <a:schemeClr val="bg1"/>
                </a:solidFill>
                <a:ea typeface="+mj-ea"/>
                <a:cs typeface="+mj-cs"/>
              </a:rPr>
              <a:t>Whitney.Ridlon@state.mn.us</a:t>
            </a:r>
            <a:r>
              <a:rPr lang="en-US" sz="2000" dirty="0">
                <a:solidFill>
                  <a:schemeClr val="bg1"/>
                </a:solidFill>
                <a:ea typeface="+mj-ea"/>
                <a:cs typeface="+mj-cs"/>
              </a:rPr>
              <a:t>			</a:t>
            </a:r>
            <a:endParaRPr lang="en-US" sz="2000" u="sng" dirty="0">
              <a:solidFill>
                <a:schemeClr val="bg1"/>
              </a:solidFill>
            </a:endParaRPr>
          </a:p>
        </p:txBody>
      </p:sp>
      <p:sp>
        <p:nvSpPr>
          <p:cNvPr id="6" name="Date Placeholder 5">
            <a:extLst>
              <a:ext uri="{FF2B5EF4-FFF2-40B4-BE49-F238E27FC236}">
                <a16:creationId xmlns:a16="http://schemas.microsoft.com/office/drawing/2014/main" id="{03E987F5-4837-4EA8-BE59-CA82FB7BB66A}"/>
              </a:ext>
            </a:extLst>
          </p:cNvPr>
          <p:cNvSpPr>
            <a:spLocks noGrp="1"/>
          </p:cNvSpPr>
          <p:nvPr>
            <p:ph type="dt" sz="half" idx="10"/>
          </p:nvPr>
        </p:nvSpPr>
        <p:spPr/>
        <p:txBody>
          <a:bodyPr/>
          <a:lstStyle/>
          <a:p>
            <a:r>
              <a:rPr lang="en-US"/>
              <a:t>5/29/2025</a:t>
            </a:r>
            <a:endParaRPr lang="en-US" dirty="0"/>
          </a:p>
        </p:txBody>
      </p:sp>
      <p:sp>
        <p:nvSpPr>
          <p:cNvPr id="7" name="Slide Number Placeholder 6">
            <a:extLst>
              <a:ext uri="{FF2B5EF4-FFF2-40B4-BE49-F238E27FC236}">
                <a16:creationId xmlns:a16="http://schemas.microsoft.com/office/drawing/2014/main" id="{8312FE4E-2FA7-484B-B138-8C1668435EFD}"/>
              </a:ext>
            </a:extLst>
          </p:cNvPr>
          <p:cNvSpPr>
            <a:spLocks noGrp="1"/>
          </p:cNvSpPr>
          <p:nvPr>
            <p:ph type="sldNum" sz="quarter" idx="11"/>
          </p:nvPr>
        </p:nvSpPr>
        <p:spPr/>
        <p:txBody>
          <a:bodyPr/>
          <a:lstStyle/>
          <a:p>
            <a:fld id="{48F63A3B-78C7-47BE-AE5E-E10140E04643}" type="slidenum">
              <a:rPr lang="en-US" smtClean="0"/>
              <a:pPr/>
              <a:t>6</a:t>
            </a:fld>
            <a:endParaRPr lang="en-US" dirty="0"/>
          </a:p>
        </p:txBody>
      </p:sp>
      <p:sp>
        <p:nvSpPr>
          <p:cNvPr id="8" name="Footer Placeholder 7">
            <a:extLst>
              <a:ext uri="{FF2B5EF4-FFF2-40B4-BE49-F238E27FC236}">
                <a16:creationId xmlns:a16="http://schemas.microsoft.com/office/drawing/2014/main" id="{E9BE284B-C0AF-4A87-AB7E-9EC377F85D69}"/>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215829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p:txBody>
          <a:bodyPr>
            <a:normAutofit fontScale="90000"/>
          </a:bodyPr>
          <a:lstStyle/>
          <a:p>
            <a:r>
              <a:rPr lang="en-US" b="1" dirty="0"/>
              <a:t>Iron Range Schools and Community Development Project:</a:t>
            </a:r>
            <a:br>
              <a:rPr lang="en-US" b="1" dirty="0"/>
            </a:br>
            <a:r>
              <a:rPr lang="en-US" b="1" dirty="0"/>
              <a:t>Aitkin Independent School District 001</a:t>
            </a:r>
          </a:p>
        </p:txBody>
      </p:sp>
      <p:sp>
        <p:nvSpPr>
          <p:cNvPr id="11" name="Content Placeholder 10">
            <a:extLst>
              <a:ext uri="{FF2B5EF4-FFF2-40B4-BE49-F238E27FC236}">
                <a16:creationId xmlns:a16="http://schemas.microsoft.com/office/drawing/2014/main" id="{31DA36A9-ACAB-468A-A146-B1DF6DBCE719}"/>
              </a:ext>
            </a:extLst>
          </p:cNvPr>
          <p:cNvSpPr>
            <a:spLocks noGrp="1"/>
          </p:cNvSpPr>
          <p:nvPr>
            <p:ph sz="half" idx="1"/>
          </p:nvPr>
        </p:nvSpPr>
        <p:spPr>
          <a:xfrm>
            <a:off x="838201" y="1815494"/>
            <a:ext cx="7525929" cy="3227012"/>
          </a:xfrm>
        </p:spPr>
        <p:txBody>
          <a:bodyPr>
            <a:noAutofit/>
          </a:bodyPr>
          <a:lstStyle/>
          <a:p>
            <a:pPr marL="0" indent="0">
              <a:buNone/>
            </a:pPr>
            <a:r>
              <a:rPr lang="en-US" sz="1800" b="1" dirty="0"/>
              <a:t>Purpose: </a:t>
            </a:r>
            <a:r>
              <a:rPr lang="en-US" sz="1800" dirty="0"/>
              <a:t>The Iron Range Schools and Community Development Account provides disbursements to assist school districts with the payment of bonds that were issued for qualified school projects, or for any other school disbursement as approved by the commissioner of Iron Range Resources and Rehabilitation after consultation with the IRRR Board. </a:t>
            </a:r>
          </a:p>
          <a:p>
            <a:pPr marL="0" indent="0">
              <a:buNone/>
            </a:pPr>
            <a:r>
              <a:rPr lang="en-US" sz="1800" b="1" dirty="0"/>
              <a:t>Project: </a:t>
            </a:r>
            <a:r>
              <a:rPr lang="en-US" sz="1800" dirty="0"/>
              <a:t>To support infrastructure and site development for the construction of a new PreK-6 elementary school. </a:t>
            </a:r>
            <a:br>
              <a:rPr lang="en-US" sz="1800" dirty="0"/>
            </a:br>
            <a:br>
              <a:rPr lang="en-US" sz="1800" b="1" dirty="0"/>
            </a:br>
            <a:r>
              <a:rPr lang="en-US" sz="1800" dirty="0"/>
              <a:t>Agency Investment: </a:t>
            </a:r>
            <a:r>
              <a:rPr lang="en-US" sz="1800" b="1" dirty="0"/>
              <a:t>$5,000,000</a:t>
            </a:r>
          </a:p>
          <a:p>
            <a:pPr marL="0" indent="0">
              <a:buNone/>
            </a:pPr>
            <a:r>
              <a:rPr lang="en-US" sz="1800" dirty="0"/>
              <a:t>Total Project Investment: </a:t>
            </a:r>
            <a:r>
              <a:rPr lang="en-US" sz="1800" b="1" dirty="0"/>
              <a:t>$70,440,400</a:t>
            </a:r>
          </a:p>
        </p:txBody>
      </p:sp>
      <p:sp>
        <p:nvSpPr>
          <p:cNvPr id="4" name="Date Placeholder 3">
            <a:extLst>
              <a:ext uri="{FF2B5EF4-FFF2-40B4-BE49-F238E27FC236}">
                <a16:creationId xmlns:a16="http://schemas.microsoft.com/office/drawing/2014/main" id="{E1D72E70-309F-4A7F-85A0-9411C16EC608}"/>
              </a:ext>
            </a:extLst>
          </p:cNvPr>
          <p:cNvSpPr>
            <a:spLocks noGrp="1"/>
          </p:cNvSpPr>
          <p:nvPr>
            <p:ph type="dt" sz="half" idx="10"/>
          </p:nvPr>
        </p:nvSpPr>
        <p:spPr/>
        <p:txBody>
          <a:bodyPr/>
          <a:lstStyle/>
          <a:p>
            <a:r>
              <a:rPr lang="en-US"/>
              <a:t>5/29/2025</a:t>
            </a:r>
            <a:endParaRPr lang="en-US" dirty="0"/>
          </a:p>
        </p:txBody>
      </p:sp>
      <p:sp>
        <p:nvSpPr>
          <p:cNvPr id="5" name="Slide Number Placeholder 4">
            <a:extLst>
              <a:ext uri="{FF2B5EF4-FFF2-40B4-BE49-F238E27FC236}">
                <a16:creationId xmlns:a16="http://schemas.microsoft.com/office/drawing/2014/main" id="{5EC04625-B8DD-4A0C-9403-E0F5E4E43B70}"/>
              </a:ext>
            </a:extLst>
          </p:cNvPr>
          <p:cNvSpPr>
            <a:spLocks noGrp="1"/>
          </p:cNvSpPr>
          <p:nvPr>
            <p:ph type="sldNum" sz="quarter" idx="12"/>
          </p:nvPr>
        </p:nvSpPr>
        <p:spPr/>
        <p:txBody>
          <a:bodyPr/>
          <a:lstStyle/>
          <a:p>
            <a:fld id="{48F63A3B-78C7-47BE-AE5E-E10140E04643}" type="slidenum">
              <a:rPr lang="en-US" smtClean="0"/>
              <a:t>7</a:t>
            </a:fld>
            <a:endParaRPr lang="en-US" dirty="0"/>
          </a:p>
        </p:txBody>
      </p:sp>
      <p:sp>
        <p:nvSpPr>
          <p:cNvPr id="9" name="Footer Placeholder 8">
            <a:extLst>
              <a:ext uri="{FF2B5EF4-FFF2-40B4-BE49-F238E27FC236}">
                <a16:creationId xmlns:a16="http://schemas.microsoft.com/office/drawing/2014/main" id="{6080B63C-5ED9-41B1-A183-8B9F48B544F4}"/>
              </a:ext>
            </a:extLst>
          </p:cNvPr>
          <p:cNvSpPr>
            <a:spLocks noGrp="1"/>
          </p:cNvSpPr>
          <p:nvPr>
            <p:ph type="ftr" sz="quarter" idx="3"/>
          </p:nvPr>
        </p:nvSpPr>
        <p:spPr/>
        <p:txBody>
          <a:bodyPr/>
          <a:lstStyle/>
          <a:p>
            <a:r>
              <a:rPr lang="en-US"/>
              <a:t>mn.gov/irrrb/</a:t>
            </a:r>
            <a:endParaRPr lang="en-US" dirty="0"/>
          </a:p>
        </p:txBody>
      </p:sp>
      <p:pic>
        <p:nvPicPr>
          <p:cNvPr id="2050" name="Picture 2" descr="Kids Club - Aitkin Community Education">
            <a:extLst>
              <a:ext uri="{FF2B5EF4-FFF2-40B4-BE49-F238E27FC236}">
                <a16:creationId xmlns:a16="http://schemas.microsoft.com/office/drawing/2014/main" id="{EA4F926E-F59F-49E1-9819-4523DAC12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3781" y="2447229"/>
            <a:ext cx="1923820" cy="255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90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01CFBB-D806-40BE-B91B-8A9725CE4BB6}"/>
              </a:ext>
            </a:extLst>
          </p:cNvPr>
          <p:cNvSpPr txBox="1"/>
          <p:nvPr/>
        </p:nvSpPr>
        <p:spPr>
          <a:xfrm>
            <a:off x="838200" y="5987019"/>
            <a:ext cx="28356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srgbClr val="003865"/>
                </a:solidFill>
                <a:effectLst/>
                <a:uLnTx/>
                <a:uFillTx/>
                <a:latin typeface="Calibri"/>
                <a:ea typeface="+mn-ea"/>
                <a:cs typeface="+mn-cs"/>
              </a:rPr>
              <a:t>Resolution No. 25-023</a:t>
            </a:r>
          </a:p>
        </p:txBody>
      </p:sp>
      <p:sp>
        <p:nvSpPr>
          <p:cNvPr id="11" name="Content Placeholder 10">
            <a:extLst>
              <a:ext uri="{FF2B5EF4-FFF2-40B4-BE49-F238E27FC236}">
                <a16:creationId xmlns:a16="http://schemas.microsoft.com/office/drawing/2014/main" id="{31DA36A9-ACAB-468A-A146-B1DF6DBCE719}"/>
              </a:ext>
            </a:extLst>
          </p:cNvPr>
          <p:cNvSpPr>
            <a:spLocks noGrp="1"/>
          </p:cNvSpPr>
          <p:nvPr>
            <p:ph sz="half" idx="1"/>
          </p:nvPr>
        </p:nvSpPr>
        <p:spPr>
          <a:xfrm>
            <a:off x="838200" y="1721187"/>
            <a:ext cx="8051624" cy="3090109"/>
          </a:xfrm>
        </p:spPr>
        <p:txBody>
          <a:bodyPr>
            <a:noAutofit/>
          </a:bodyPr>
          <a:lstStyle/>
          <a:p>
            <a:pPr marL="0" indent="0">
              <a:buNone/>
            </a:pPr>
            <a:r>
              <a:rPr lang="en-US" sz="1800" b="1" dirty="0"/>
              <a:t>Purpose: </a:t>
            </a:r>
            <a:r>
              <a:rPr lang="en-US" sz="1800" dirty="0"/>
              <a:t>The Iron Range Schools and Community Development Account provides disbursements to assist school districts with the payment of bonds that were issued for qualified school projects, or for any other school disbursement as approved by the commissioner of Iron Range Resources and Rehabilitation after consultation with the IRRR Board. </a:t>
            </a:r>
          </a:p>
          <a:p>
            <a:pPr marL="0" indent="0">
              <a:buNone/>
            </a:pPr>
            <a:r>
              <a:rPr lang="en-US" sz="1800" b="1" dirty="0"/>
              <a:t>Project: </a:t>
            </a:r>
            <a:r>
              <a:rPr lang="en-US" sz="1800" dirty="0"/>
              <a:t>To support the construction of an athletic and activities complex.</a:t>
            </a:r>
          </a:p>
          <a:p>
            <a:pPr marL="0" indent="0">
              <a:buNone/>
            </a:pPr>
            <a:r>
              <a:rPr lang="en-US" sz="1800" dirty="0"/>
              <a:t>Agency Investment</a:t>
            </a:r>
            <a:r>
              <a:rPr lang="en-US" sz="1800" b="1" dirty="0"/>
              <a:t>: $5,000,000</a:t>
            </a:r>
          </a:p>
          <a:p>
            <a:pPr marL="0" indent="0">
              <a:buNone/>
            </a:pPr>
            <a:r>
              <a:rPr lang="en-US" sz="1800" dirty="0"/>
              <a:t>Total Project Investment</a:t>
            </a:r>
            <a:r>
              <a:rPr lang="en-US" sz="1800" b="1" dirty="0"/>
              <a:t>: $38,180,000</a:t>
            </a:r>
          </a:p>
          <a:p>
            <a:pPr marL="0" indent="0">
              <a:buNone/>
            </a:pPr>
            <a:endParaRPr lang="en-US" sz="1800" b="1" dirty="0"/>
          </a:p>
          <a:p>
            <a:pPr marL="0" indent="0">
              <a:buNone/>
            </a:pPr>
            <a:endParaRPr lang="en-US" sz="1800" b="1" dirty="0"/>
          </a:p>
          <a:p>
            <a:pPr marL="0" indent="0">
              <a:buNone/>
            </a:pPr>
            <a:endParaRPr lang="en-US" sz="1800" b="1" dirty="0"/>
          </a:p>
          <a:p>
            <a:pPr marL="0" indent="0">
              <a:buNone/>
            </a:pPr>
            <a:endParaRPr lang="en-US" sz="1800" b="1" dirty="0"/>
          </a:p>
        </p:txBody>
      </p:sp>
      <p:sp>
        <p:nvSpPr>
          <p:cNvPr id="4" name="Date Placeholder 3">
            <a:extLst>
              <a:ext uri="{FF2B5EF4-FFF2-40B4-BE49-F238E27FC236}">
                <a16:creationId xmlns:a16="http://schemas.microsoft.com/office/drawing/2014/main" id="{DE8F97EC-4E3B-4062-A75B-B74D7E4526BD}"/>
              </a:ext>
            </a:extLst>
          </p:cNvPr>
          <p:cNvSpPr>
            <a:spLocks noGrp="1"/>
          </p:cNvSpPr>
          <p:nvPr>
            <p:ph type="dt" sz="half" idx="10"/>
          </p:nvPr>
        </p:nvSpPr>
        <p:spPr/>
        <p:txBody>
          <a:bodyPr/>
          <a:lstStyle/>
          <a:p>
            <a:r>
              <a:rPr lang="en-US"/>
              <a:t>5/29/2025</a:t>
            </a:r>
            <a:endParaRPr lang="en-US" dirty="0"/>
          </a:p>
        </p:txBody>
      </p:sp>
      <p:sp>
        <p:nvSpPr>
          <p:cNvPr id="5" name="Slide Number Placeholder 4">
            <a:extLst>
              <a:ext uri="{FF2B5EF4-FFF2-40B4-BE49-F238E27FC236}">
                <a16:creationId xmlns:a16="http://schemas.microsoft.com/office/drawing/2014/main" id="{A82A40FD-7E09-4455-9B00-949E1A67A7A7}"/>
              </a:ext>
            </a:extLst>
          </p:cNvPr>
          <p:cNvSpPr>
            <a:spLocks noGrp="1"/>
          </p:cNvSpPr>
          <p:nvPr>
            <p:ph type="sldNum" sz="quarter" idx="12"/>
          </p:nvPr>
        </p:nvSpPr>
        <p:spPr/>
        <p:txBody>
          <a:bodyPr/>
          <a:lstStyle/>
          <a:p>
            <a:fld id="{48F63A3B-78C7-47BE-AE5E-E10140E04643}" type="slidenum">
              <a:rPr lang="en-US" smtClean="0"/>
              <a:t>8</a:t>
            </a:fld>
            <a:endParaRPr lang="en-US" dirty="0"/>
          </a:p>
        </p:txBody>
      </p:sp>
      <p:sp>
        <p:nvSpPr>
          <p:cNvPr id="9" name="Footer Placeholder 8">
            <a:extLst>
              <a:ext uri="{FF2B5EF4-FFF2-40B4-BE49-F238E27FC236}">
                <a16:creationId xmlns:a16="http://schemas.microsoft.com/office/drawing/2014/main" id="{39F84F80-0E82-474B-BAD0-C73D447CA56D}"/>
              </a:ext>
            </a:extLst>
          </p:cNvPr>
          <p:cNvSpPr>
            <a:spLocks noGrp="1"/>
          </p:cNvSpPr>
          <p:nvPr>
            <p:ph type="ftr" sz="quarter" idx="3"/>
          </p:nvPr>
        </p:nvSpPr>
        <p:spPr/>
        <p:txBody>
          <a:bodyPr/>
          <a:lstStyle/>
          <a:p>
            <a:r>
              <a:rPr lang="en-US"/>
              <a:t>mn.gov/irrrb/</a:t>
            </a:r>
            <a:endParaRPr lang="en-US" dirty="0"/>
          </a:p>
        </p:txBody>
      </p:sp>
      <p:pic>
        <p:nvPicPr>
          <p:cNvPr id="1026" name="Picture 2" descr="Home | Cook County ISD 166">
            <a:extLst>
              <a:ext uri="{FF2B5EF4-FFF2-40B4-BE49-F238E27FC236}">
                <a16:creationId xmlns:a16="http://schemas.microsoft.com/office/drawing/2014/main" id="{C31C754A-2653-4FF4-BEBD-F62952346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3487" y="2478088"/>
            <a:ext cx="2010314" cy="267010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7">
            <a:extLst>
              <a:ext uri="{FF2B5EF4-FFF2-40B4-BE49-F238E27FC236}">
                <a16:creationId xmlns:a16="http://schemas.microsoft.com/office/drawing/2014/main" id="{9EBA5CCB-AABD-4E10-803D-1F8D4E62446C}"/>
              </a:ext>
            </a:extLst>
          </p:cNvPr>
          <p:cNvSpPr>
            <a:spLocks noGrp="1"/>
          </p:cNvSpPr>
          <p:nvPr>
            <p:ph type="title"/>
          </p:nvPr>
        </p:nvSpPr>
        <p:spPr>
          <a:xfrm>
            <a:off x="838200" y="152400"/>
            <a:ext cx="10515600" cy="914400"/>
          </a:xfrm>
        </p:spPr>
        <p:txBody>
          <a:bodyPr>
            <a:normAutofit fontScale="90000"/>
          </a:bodyPr>
          <a:lstStyle/>
          <a:p>
            <a:r>
              <a:rPr lang="en-US" b="1" dirty="0"/>
              <a:t>Iron Range Schools and Community Development Project:</a:t>
            </a:r>
            <a:br>
              <a:rPr lang="en-US" b="1" dirty="0"/>
            </a:br>
            <a:r>
              <a:rPr lang="en-US" b="1" dirty="0"/>
              <a:t>Cook County Independent School District 166</a:t>
            </a:r>
          </a:p>
        </p:txBody>
      </p:sp>
    </p:spTree>
    <p:extLst>
      <p:ext uri="{BB962C8B-B14F-4D97-AF65-F5344CB8AC3E}">
        <p14:creationId xmlns:p14="http://schemas.microsoft.com/office/powerpoint/2010/main" val="4048353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1" y="2025250"/>
            <a:ext cx="10365827" cy="2807500"/>
          </a:xfrm>
        </p:spPr>
        <p:txBody>
          <a:bodyPr/>
          <a:lstStyle/>
          <a:p>
            <a:pPr algn="l"/>
            <a:br>
              <a:rPr lang="en-US" sz="2000" dirty="0"/>
            </a:br>
            <a:r>
              <a:rPr lang="en-US" sz="4000" b="1" dirty="0">
                <a:solidFill>
                  <a:srgbClr val="78BE21"/>
                </a:solidFill>
              </a:rPr>
              <a:t>Iron Range Higher Education Account</a:t>
            </a:r>
            <a:br>
              <a:rPr lang="en-US" sz="2000" dirty="0"/>
            </a:br>
            <a:br>
              <a:rPr lang="en-US" sz="2000" dirty="0"/>
            </a:br>
            <a:br>
              <a:rPr lang="en-US" sz="2000" dirty="0"/>
            </a:br>
            <a:r>
              <a:rPr lang="en-US" sz="2000" dirty="0"/>
              <a:t>Roy Smith 			</a:t>
            </a:r>
            <a:br>
              <a:rPr lang="en-US" sz="2000" dirty="0"/>
            </a:br>
            <a:r>
              <a:rPr lang="en-US" sz="2000" dirty="0"/>
              <a:t>Director of Education and Talent Development		</a:t>
            </a:r>
            <a:br>
              <a:rPr lang="en-US" sz="2000" dirty="0"/>
            </a:br>
            <a:r>
              <a:rPr lang="en-US" sz="2000" dirty="0"/>
              <a:t>(218)735-3039  		</a:t>
            </a:r>
            <a:br>
              <a:rPr lang="en-US" sz="2000" dirty="0"/>
            </a:br>
            <a:r>
              <a:rPr lang="en-US" sz="2000" u="sng" dirty="0"/>
              <a:t>Roy.Smith</a:t>
            </a:r>
            <a:r>
              <a:rPr lang="en-US" sz="2000" dirty="0">
                <a:hlinkClick r:id="rId3">
                  <a:extLst>
                    <a:ext uri="{A12FA001-AC4F-418D-AE19-62706E023703}">
                      <ahyp:hlinkClr xmlns:ahyp="http://schemas.microsoft.com/office/drawing/2018/hyperlinkcolor" val="tx"/>
                    </a:ext>
                  </a:extLst>
                </a:hlinkClick>
              </a:rPr>
              <a:t>@state.mn.us</a:t>
            </a:r>
            <a:r>
              <a:rPr lang="en-US" sz="2000" dirty="0"/>
              <a:t> 		</a:t>
            </a:r>
            <a:endParaRPr lang="en-US" sz="2000" u="sng"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821" y="266701"/>
            <a:ext cx="6543038" cy="1168400"/>
          </a:xfrm>
          <a:prstGeom prst="rect">
            <a:avLst/>
          </a:prstGeom>
        </p:spPr>
      </p:pic>
      <p:sp>
        <p:nvSpPr>
          <p:cNvPr id="6" name="Date Placeholder 5">
            <a:extLst>
              <a:ext uri="{FF2B5EF4-FFF2-40B4-BE49-F238E27FC236}">
                <a16:creationId xmlns:a16="http://schemas.microsoft.com/office/drawing/2014/main" id="{5AEB2698-7990-40F6-A2C5-0FEE695F6560}"/>
              </a:ext>
            </a:extLst>
          </p:cNvPr>
          <p:cNvSpPr>
            <a:spLocks noGrp="1"/>
          </p:cNvSpPr>
          <p:nvPr>
            <p:ph type="dt" sz="half" idx="10"/>
          </p:nvPr>
        </p:nvSpPr>
        <p:spPr/>
        <p:txBody>
          <a:bodyPr/>
          <a:lstStyle/>
          <a:p>
            <a:r>
              <a:rPr lang="en-US"/>
              <a:t>5/29/2025</a:t>
            </a:r>
            <a:endParaRPr lang="en-US" dirty="0"/>
          </a:p>
        </p:txBody>
      </p:sp>
      <p:sp>
        <p:nvSpPr>
          <p:cNvPr id="8" name="Slide Number Placeholder 7">
            <a:extLst>
              <a:ext uri="{FF2B5EF4-FFF2-40B4-BE49-F238E27FC236}">
                <a16:creationId xmlns:a16="http://schemas.microsoft.com/office/drawing/2014/main" id="{0445E2D0-1798-40A9-BCEA-5F7BDB8F6CD1}"/>
              </a:ext>
            </a:extLst>
          </p:cNvPr>
          <p:cNvSpPr>
            <a:spLocks noGrp="1"/>
          </p:cNvSpPr>
          <p:nvPr>
            <p:ph type="sldNum" sz="quarter" idx="11"/>
          </p:nvPr>
        </p:nvSpPr>
        <p:spPr/>
        <p:txBody>
          <a:bodyPr/>
          <a:lstStyle/>
          <a:p>
            <a:fld id="{48F63A3B-78C7-47BE-AE5E-E10140E04643}" type="slidenum">
              <a:rPr lang="en-US" smtClean="0"/>
              <a:pPr/>
              <a:t>9</a:t>
            </a:fld>
            <a:endParaRPr lang="en-US" dirty="0"/>
          </a:p>
        </p:txBody>
      </p:sp>
      <p:sp>
        <p:nvSpPr>
          <p:cNvPr id="9" name="Footer Placeholder 8">
            <a:extLst>
              <a:ext uri="{FF2B5EF4-FFF2-40B4-BE49-F238E27FC236}">
                <a16:creationId xmlns:a16="http://schemas.microsoft.com/office/drawing/2014/main" id="{63CB7FC7-F22B-4A8B-940F-77B0ED39FD7C}"/>
              </a:ext>
            </a:extLst>
          </p:cNvPr>
          <p:cNvSpPr>
            <a:spLocks noGrp="1"/>
          </p:cNvSpPr>
          <p:nvPr>
            <p:ph type="ftr" sz="quarter" idx="12"/>
          </p:nvPr>
        </p:nvSpPr>
        <p:spPr/>
        <p:txBody>
          <a:bodyPr/>
          <a:lstStyle/>
          <a:p>
            <a:r>
              <a:rPr lang="en-US"/>
              <a:t>mn.gov/irrrb/</a:t>
            </a:r>
            <a:endParaRPr lang="en-US" dirty="0"/>
          </a:p>
        </p:txBody>
      </p:sp>
    </p:spTree>
    <p:extLst>
      <p:ext uri="{BB962C8B-B14F-4D97-AF65-F5344CB8AC3E}">
        <p14:creationId xmlns:p14="http://schemas.microsoft.com/office/powerpoint/2010/main" val="1296373832"/>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3.xml><?xml version="1.0" encoding="utf-8"?>
<a:theme xmlns:a="http://schemas.openxmlformats.org/drawingml/2006/main" name="2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26A1386-9537-4EA6-B9A3-FB7D154FAC23}">
  <ds:schemaRefs>
    <ds:schemaRef ds:uri="http://purl.org/dc/elements/1.1/"/>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02617A5B-38EC-4037-96F9-B81D9FB1B3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MN.IT</Template>
  <TotalTime>138165</TotalTime>
  <Words>1940</Words>
  <Application>Microsoft Office PowerPoint</Application>
  <PresentationFormat>Widescreen</PresentationFormat>
  <Paragraphs>324</Paragraphs>
  <Slides>31</Slides>
  <Notes>31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31</vt:i4>
      </vt:variant>
    </vt:vector>
  </HeadingPairs>
  <TitlesOfParts>
    <vt:vector size="37" baseType="lpstr">
      <vt:lpstr>Arial</vt:lpstr>
      <vt:lpstr>Calibri</vt:lpstr>
      <vt:lpstr>NeueHaasGroteskText Std</vt:lpstr>
      <vt:lpstr>MN.IT</vt:lpstr>
      <vt:lpstr>1_MN.IT</vt:lpstr>
      <vt:lpstr>2_MN.IT</vt:lpstr>
      <vt:lpstr>Iron Range Resources &amp; Rehabilitation Board Meeting Thursday, May 29, 2025 2:00 p.m.</vt:lpstr>
      <vt:lpstr>PowerPoint Presentation</vt:lpstr>
      <vt:lpstr>PowerPoint Presentation</vt:lpstr>
      <vt:lpstr>PowerPoint Presentation</vt:lpstr>
      <vt:lpstr>Minerals Article Projects</vt:lpstr>
      <vt:lpstr>PowerPoint Presentation</vt:lpstr>
      <vt:lpstr>Iron Range Schools and Community Development Project: Aitkin Independent School District 001</vt:lpstr>
      <vt:lpstr>Iron Range Schools and Community Development Project: Cook County Independent School District 166</vt:lpstr>
      <vt:lpstr> Iron Range Higher Education Account   Roy Smith     Director of Education and Talent Development   (218)735-3039     Roy.Smith@state.mn.us   </vt:lpstr>
      <vt:lpstr>Iron Range Higher Education</vt:lpstr>
      <vt:lpstr> Giants Ridge Recreation Area Tax    Sean Peyla     Facilities and Operations Manager    (218)735-3005     Sean.Peyla@state.mn.us   </vt:lpstr>
      <vt:lpstr>Giants Ridge Recreation Area Tax Projects</vt:lpstr>
      <vt:lpstr>PowerPoint Presentation</vt:lpstr>
      <vt:lpstr>FY25 Budget Amendments</vt:lpstr>
      <vt:lpstr>PowerPoint Presentation</vt:lpstr>
      <vt:lpstr>FY25 Budget Amendment: Regional Trails</vt:lpstr>
      <vt:lpstr>FY25 Budget Amendment: Regional Trails</vt:lpstr>
      <vt:lpstr>FY25 Budget and Grant Amendment: Housing</vt:lpstr>
      <vt:lpstr>FY25 Budget and Grant Amendment: Housing</vt:lpstr>
      <vt:lpstr>Public Works Projects</vt:lpstr>
      <vt:lpstr>FY25 Budget Amendment: Public Works</vt:lpstr>
      <vt:lpstr>FY25 Budget Amendment: Public Works </vt:lpstr>
      <vt:lpstr>FY25 Budget Amendment: Public Works Grant Amendment</vt:lpstr>
      <vt:lpstr> Public Works    Chris Ismil    Community Development Representative   (218)735-3010    Chris.Ismil@state.mn.us   </vt:lpstr>
      <vt:lpstr>FY25 Grant Amendment: Public Works</vt:lpstr>
      <vt:lpstr> Broadband Infrastructure    Whitney Ridlon    Director of Community Development      (218)735-3004      Whitney.Ridlon@state.mn.us    </vt:lpstr>
      <vt:lpstr>Broadband Infrastructure</vt:lpstr>
      <vt:lpstr>Broadband Infrastructure</vt:lpstr>
      <vt:lpstr> FY2026 Budget    Dave Kallio     Accounting Director    (218)735-3018    Dave.Kallio@state.mn.us   </vt:lpstr>
      <vt:lpstr>FY26 Proposed Budget</vt:lpstr>
      <vt:lpstr>THANK YOU  Commissioner Ida Rukavina (218)735-3023 Ida.Rukavina@state.mn.us</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Metsa, Jordan (IRR)</cp:lastModifiedBy>
  <cp:revision>1479</cp:revision>
  <cp:lastPrinted>2023-08-01T15:38:55Z</cp:lastPrinted>
  <dcterms:created xsi:type="dcterms:W3CDTF">2016-01-06T16:54:03Z</dcterms:created>
  <dcterms:modified xsi:type="dcterms:W3CDTF">2025-05-28T17:39:06Z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