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8526"/>
  <workbookPr defaultThemeVersion="124226"/>
  <mc:AlternateContent xmlns:mc="http://schemas.openxmlformats.org/markup-compatibility/2006">
    <mc:Choice Requires="x15">
      <x15ac:absPath xmlns:x15ac="http://schemas.microsoft.com/office/spreadsheetml/2010/11/ac" url="X:\Rate_Setting_Methodologies_Initiative\Frameworks\2026 JAN\Locked 2026\"/>
    </mc:Choice>
  </mc:AlternateContent>
  <xr:revisionPtr revIDLastSave="0" documentId="13_ncr:1_{47A9C6AF-F48C-4F91-B27F-5D739D842EED}" xr6:coauthVersionLast="47" xr6:coauthVersionMax="47" xr10:uidLastSave="{00000000-0000-0000-0000-000000000000}"/>
  <bookViews>
    <workbookView xWindow="28680" yWindow="45" windowWidth="29040" windowHeight="15720" tabRatio="871" xr2:uid="{00000000-000D-0000-FFFF-FFFF00000000}"/>
  </bookViews>
  <sheets>
    <sheet name="Direct Staffing" sheetId="10" r:id="rId1"/>
    <sheet name="Program Plan Support" sheetId="5" r:id="rId2"/>
    <sheet name="Emp. Related Exp." sheetId="3" r:id="rId3"/>
    <sheet name="Client Programming &amp; Supports" sheetId="11" r:id="rId4"/>
    <sheet name="Program Related Expenses" sheetId="6" r:id="rId5"/>
    <sheet name="Regional Variance Factor" sheetId="13" r:id="rId6"/>
    <sheet name="Home and Community Support FW" sheetId="9" r:id="rId7"/>
    <sheet name="Version" sheetId="12" state="hidden" r:id="rId8"/>
  </sheets>
  <definedNames>
    <definedName name="Budget_Neutrality">'Home and Community Support FW'!#REF!</definedName>
    <definedName name="Customization">'Direct Staffing'!$A$16:$C$19</definedName>
    <definedName name="DirectStaff">'Direct Staffing'!$A$8:$C$10</definedName>
    <definedName name="_xlnm.Print_Area" localSheetId="0">'Direct Staffing'!$A$1:$E$27</definedName>
    <definedName name="ReliefStaff">'Direct Staffing'!$A$21:$D$23</definedName>
    <definedName name="Shared_Staffing_Ratio">'Direct Staffing'!#REF!</definedName>
    <definedName name="Supervision">'Direct Staffing'!$A$12:$E$14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H6" i="11" l="1"/>
  <c r="C6" i="10"/>
  <c r="C10" i="10" s="1"/>
  <c r="E10" i="10" s="1"/>
  <c r="B7" i="13"/>
  <c r="B19" i="9" s="1"/>
  <c r="B5" i="13"/>
  <c r="D18" i="10"/>
  <c r="E18" i="10" s="1"/>
  <c r="F18" i="10" s="1"/>
  <c r="E14" i="10"/>
  <c r="F14" i="10" s="1"/>
  <c r="E13" i="6"/>
  <c r="B16" i="9"/>
  <c r="C19" i="3"/>
  <c r="B10" i="9" s="1"/>
  <c r="B7" i="9"/>
  <c r="B13" i="9"/>
  <c r="D19" i="9" l="1"/>
  <c r="D23" i="9"/>
  <c r="F15" i="9" s="1"/>
  <c r="F21" i="9" s="1"/>
  <c r="F23" i="9" s="1"/>
  <c r="B21" i="9"/>
  <c r="B23" i="9"/>
  <c r="D23" i="10"/>
  <c r="C26" i="10" s="1"/>
  <c r="B4" i="9" s="1"/>
  <c r="D4" i="9" s="1"/>
  <c r="D7" i="9" l="1"/>
  <c r="D10" i="9" s="1"/>
  <c r="D13" i="9" l="1"/>
  <c r="E16" i="9" s="1"/>
  <c r="D16" i="9" s="1"/>
</calcChain>
</file>

<file path=xl/sharedStrings.xml><?xml version="1.0" encoding="utf-8"?>
<sst xmlns="http://schemas.openxmlformats.org/spreadsheetml/2006/main" count="334" uniqueCount="239">
  <si>
    <t>Staff Type</t>
  </si>
  <si>
    <t>Employee Related Expenses</t>
  </si>
  <si>
    <t>Health insurance</t>
  </si>
  <si>
    <t>Vision</t>
  </si>
  <si>
    <t>Life insurance</t>
  </si>
  <si>
    <t>Long-term disability insurance</t>
  </si>
  <si>
    <t>Short-term disability insurance</t>
  </si>
  <si>
    <t>Retirement</t>
  </si>
  <si>
    <t>Tuition reimbursement</t>
  </si>
  <si>
    <t>Total Benefit Percentage</t>
  </si>
  <si>
    <t>Direct Staffing</t>
  </si>
  <si>
    <t>Dollar Amount</t>
  </si>
  <si>
    <t>Direct Care Staffing:</t>
  </si>
  <si>
    <t>Benefit Description</t>
  </si>
  <si>
    <t xml:space="preserve">Benefit % </t>
  </si>
  <si>
    <t>Step 1. Add in standard employment related expense percentage</t>
  </si>
  <si>
    <t>Step 1. Add in standard general and administrative percentage</t>
  </si>
  <si>
    <t>Total Individual Staffing Amount</t>
  </si>
  <si>
    <t>Wellness program</t>
  </si>
  <si>
    <t>Other Benefits (could include but not limited to:)</t>
  </si>
  <si>
    <t>Taxes &amp; Workers Comp</t>
  </si>
  <si>
    <t>(including FICA, FUTA, SUTA, Workers Comp, Medicare tax)</t>
  </si>
  <si>
    <t>Percentage for Direct Care Staffing</t>
  </si>
  <si>
    <t>Employee Related Expense</t>
  </si>
  <si>
    <t>Program Support</t>
  </si>
  <si>
    <t>Program support hourly standard</t>
  </si>
  <si>
    <t>Documentation</t>
  </si>
  <si>
    <t>Direct staff preparation and service planning</t>
  </si>
  <si>
    <t>Client Programming and Supports</t>
  </si>
  <si>
    <t>Client Programming and Supports Standard</t>
  </si>
  <si>
    <t>Standard %</t>
  </si>
  <si>
    <t>Total hourly % of program support</t>
  </si>
  <si>
    <t>Travel time when a client is not present</t>
  </si>
  <si>
    <t>Collateral contact related to direct service</t>
  </si>
  <si>
    <t xml:space="preserve">Program Plan Support </t>
  </si>
  <si>
    <t>Step 1. Determine components of program plan support</t>
  </si>
  <si>
    <t>Program plan support definition and components included in the program support percentage</t>
  </si>
  <si>
    <t>* percentage of direct staffing costs</t>
  </si>
  <si>
    <t>Employee Related Expense Description</t>
  </si>
  <si>
    <t>Step 1. Add in standard client programming and supports percentage</t>
  </si>
  <si>
    <t>Dental insurance</t>
  </si>
  <si>
    <t>Percentage of direct care to cover staffing benefits</t>
  </si>
  <si>
    <t>Step 2.  Add in other program related expenses</t>
  </si>
  <si>
    <t>Program Related Expenses</t>
  </si>
  <si>
    <t>Total Program Related Expenses</t>
  </si>
  <si>
    <t>Total Step 1 &amp; 2</t>
  </si>
  <si>
    <t xml:space="preserve">Total </t>
  </si>
  <si>
    <t>Standard General &amp; Administrative Support</t>
  </si>
  <si>
    <t xml:space="preserve">Category to cover costs to provide participants access to the community or care in their home.  Examples include, but are not limited to:
- Participation costs for staff 
- Reinforcers as defined in the participant’s support plan
- Mileage reimbursement for in-program transportation provided as part of the service.
- State plan or other available waiver services must be accessed first, and those services must be billed separately.
</t>
  </si>
  <si>
    <t>Rate Calculation:</t>
  </si>
  <si>
    <t>* Total Employee Related Expense Percentage</t>
  </si>
  <si>
    <t>Direct Supervision</t>
  </si>
  <si>
    <t>Supervision Percent</t>
  </si>
  <si>
    <t>Staffing Customization Options</t>
  </si>
  <si>
    <t>Add-on $</t>
  </si>
  <si>
    <t>Add-on Choice</t>
  </si>
  <si>
    <t>No Customization</t>
  </si>
  <si>
    <t>Deaf or hard of hearing</t>
  </si>
  <si>
    <t>Hourly Wage</t>
  </si>
  <si>
    <t>Step 3. Add in utilization expenses</t>
  </si>
  <si>
    <t>Utilization Expenses</t>
  </si>
  <si>
    <t>Shared 1:2</t>
  </si>
  <si>
    <t>4/1/2014 COLA</t>
  </si>
  <si>
    <t>7/1/2014 COLA</t>
  </si>
  <si>
    <t>Revision Date</t>
  </si>
  <si>
    <t>Revision Description</t>
  </si>
  <si>
    <t>Hours per Day</t>
  </si>
  <si>
    <t>Total cost per day</t>
  </si>
  <si>
    <t>Hours Per Day</t>
  </si>
  <si>
    <t>Total cost per Day</t>
  </si>
  <si>
    <t>FRAMEWORK FOR HOME AND COMMUNITY SUPPORT</t>
  </si>
  <si>
    <t>Direct service staff time necessary to support and related to the provision of Home and Community Support when not engaged in direct contact with clients.</t>
  </si>
  <si>
    <t>Total  Hours per Day</t>
  </si>
  <si>
    <t>Total Cost per Day</t>
  </si>
  <si>
    <t>Staffing Customization Amount per Day</t>
  </si>
  <si>
    <t>Home and Community Support</t>
  </si>
  <si>
    <t>Day of Service</t>
  </si>
  <si>
    <t>Daily Rate</t>
  </si>
  <si>
    <t>Adjustment for Historic COLAs Post 2013</t>
  </si>
  <si>
    <t>First Version</t>
  </si>
  <si>
    <t>Total costs for staffing per day</t>
  </si>
  <si>
    <t>Step 1: Select County of Residence</t>
  </si>
  <si>
    <t>County of Residence</t>
  </si>
  <si>
    <t>Select County</t>
  </si>
  <si>
    <t>Region</t>
  </si>
  <si>
    <t>RVF</t>
  </si>
  <si>
    <t>COR Lead Agency</t>
  </si>
  <si>
    <t xml:space="preserve">MSA Region </t>
  </si>
  <si>
    <t>Unspecified Region</t>
  </si>
  <si>
    <t>-</t>
  </si>
  <si>
    <t>Aitkin</t>
  </si>
  <si>
    <t>Northeast Region</t>
  </si>
  <si>
    <t>Anoka</t>
  </si>
  <si>
    <t>Metro Region</t>
  </si>
  <si>
    <t>Becker</t>
  </si>
  <si>
    <t>Northwest Region</t>
  </si>
  <si>
    <t>Beltrami</t>
  </si>
  <si>
    <t>Benton</t>
  </si>
  <si>
    <t>St. Cloud Region</t>
  </si>
  <si>
    <t>Big Stone</t>
  </si>
  <si>
    <t>Southwest Region</t>
  </si>
  <si>
    <t>Blue Earth</t>
  </si>
  <si>
    <t>Mankato Region</t>
  </si>
  <si>
    <t>Brown</t>
  </si>
  <si>
    <t>Southeast Region</t>
  </si>
  <si>
    <t>Carlton</t>
  </si>
  <si>
    <t>Duluth Region</t>
  </si>
  <si>
    <t>Carver</t>
  </si>
  <si>
    <t>Cass</t>
  </si>
  <si>
    <t>Chippewa</t>
  </si>
  <si>
    <t>Chisago</t>
  </si>
  <si>
    <t>Clay</t>
  </si>
  <si>
    <t>Fargo Region</t>
  </si>
  <si>
    <t>Clearwater</t>
  </si>
  <si>
    <t>Cook</t>
  </si>
  <si>
    <t>Cottonwood</t>
  </si>
  <si>
    <t>Crow Wing</t>
  </si>
  <si>
    <t>Dakota</t>
  </si>
  <si>
    <t>Dodge</t>
  </si>
  <si>
    <t>Rochester Region</t>
  </si>
  <si>
    <t>Douglas</t>
  </si>
  <si>
    <t>Faribault</t>
  </si>
  <si>
    <t>Fillmore</t>
  </si>
  <si>
    <t>Freeborn</t>
  </si>
  <si>
    <t>Goodhue</t>
  </si>
  <si>
    <t>Grant</t>
  </si>
  <si>
    <t>Hennepin</t>
  </si>
  <si>
    <t>Houston</t>
  </si>
  <si>
    <t>Lacrosse Region</t>
  </si>
  <si>
    <t>Hubbard</t>
  </si>
  <si>
    <t>Isanti</t>
  </si>
  <si>
    <t>Itasca</t>
  </si>
  <si>
    <t>Jackson</t>
  </si>
  <si>
    <t>Kanabec</t>
  </si>
  <si>
    <t>Kandiyohi</t>
  </si>
  <si>
    <t>Kittson</t>
  </si>
  <si>
    <t>Koochiching</t>
  </si>
  <si>
    <t>Lac Qui Parle</t>
  </si>
  <si>
    <t>Lake</t>
  </si>
  <si>
    <t>Lake of the Woods</t>
  </si>
  <si>
    <t>Le Sueur</t>
  </si>
  <si>
    <t>Lincoln</t>
  </si>
  <si>
    <t>Lyon</t>
  </si>
  <si>
    <t>Mahnomen</t>
  </si>
  <si>
    <t>Marshall</t>
  </si>
  <si>
    <t>Martin</t>
  </si>
  <si>
    <t>Mc Leod</t>
  </si>
  <si>
    <t>Meeker</t>
  </si>
  <si>
    <t>Mille Lacs</t>
  </si>
  <si>
    <t>Morrison</t>
  </si>
  <si>
    <t>Mower</t>
  </si>
  <si>
    <t>Murray</t>
  </si>
  <si>
    <t>Nicollet</t>
  </si>
  <si>
    <t>Nobles</t>
  </si>
  <si>
    <t>Norman</t>
  </si>
  <si>
    <t>Olmsted</t>
  </si>
  <si>
    <t>Otter Tail</t>
  </si>
  <si>
    <t>Pennington</t>
  </si>
  <si>
    <t>Pine</t>
  </si>
  <si>
    <t>Pipestone</t>
  </si>
  <si>
    <t>Polk</t>
  </si>
  <si>
    <t>Grand Forks Region</t>
  </si>
  <si>
    <t>Pope</t>
  </si>
  <si>
    <t>Ramsey</t>
  </si>
  <si>
    <t>Red Lake</t>
  </si>
  <si>
    <t>Redwood</t>
  </si>
  <si>
    <t>Renville</t>
  </si>
  <si>
    <t>Rice</t>
  </si>
  <si>
    <t>Rock</t>
  </si>
  <si>
    <t>Roseau</t>
  </si>
  <si>
    <t>Scott</t>
  </si>
  <si>
    <t>Sherburne</t>
  </si>
  <si>
    <t>Sibley</t>
  </si>
  <si>
    <t>St. Louis</t>
  </si>
  <si>
    <t>Stearns</t>
  </si>
  <si>
    <t>Steele</t>
  </si>
  <si>
    <t>Stevens</t>
  </si>
  <si>
    <t>Swift</t>
  </si>
  <si>
    <t>Todd</t>
  </si>
  <si>
    <t>Traverse</t>
  </si>
  <si>
    <t>Wabasha</t>
  </si>
  <si>
    <t>Wadena</t>
  </si>
  <si>
    <t>Waseca</t>
  </si>
  <si>
    <t>Washington</t>
  </si>
  <si>
    <t>Watonwan</t>
  </si>
  <si>
    <t>Wilkin</t>
  </si>
  <si>
    <t>Winona</t>
  </si>
  <si>
    <t>Wright</t>
  </si>
  <si>
    <t>Yellow Medicine</t>
  </si>
  <si>
    <t>Regional Variance</t>
  </si>
  <si>
    <t>Regional Variance Factor</t>
  </si>
  <si>
    <t>7/1/16 COLA for 5% added</t>
  </si>
  <si>
    <t>Version 6</t>
  </si>
  <si>
    <t>Version 5 (to keep in alignment with other frameworks)</t>
  </si>
  <si>
    <t>Leech Lake Tribe</t>
  </si>
  <si>
    <t>White Earth Tribe</t>
  </si>
  <si>
    <t>Upper Sioux Tribe</t>
  </si>
  <si>
    <t>Shakopee Tribe</t>
  </si>
  <si>
    <t>Lower Sioux Tribe</t>
  </si>
  <si>
    <t>Mille Lacs Band Tribe</t>
  </si>
  <si>
    <t>Bois Forte Tribe</t>
  </si>
  <si>
    <t>Fond du Lac Tribe</t>
  </si>
  <si>
    <t>Red Lake Tribe</t>
  </si>
  <si>
    <t>Grand Portage Tribe</t>
  </si>
  <si>
    <t>Prairie Island Tribe</t>
  </si>
  <si>
    <t>Updated component values and regional Variance factor</t>
  </si>
  <si>
    <t>Version 8</t>
  </si>
  <si>
    <t>Remove COLAs</t>
  </si>
  <si>
    <t>Version 9</t>
  </si>
  <si>
    <t>Increase Supervisor Wage</t>
  </si>
  <si>
    <t>Version 10</t>
  </si>
  <si>
    <t>No Change</t>
  </si>
  <si>
    <t>Version 11</t>
  </si>
  <si>
    <t>Version 12</t>
  </si>
  <si>
    <t>Competitive Workforce Factor</t>
  </si>
  <si>
    <t>Total wage per hour of service</t>
  </si>
  <si>
    <t>Step 1. Determine Wage for Direct Care Worker</t>
  </si>
  <si>
    <t>Base hourly wage</t>
  </si>
  <si>
    <t>Competitive Workforce Factor (CWF)</t>
  </si>
  <si>
    <t>CWF Wage</t>
  </si>
  <si>
    <t xml:space="preserve">Step 2. Add wage for individual direct staff </t>
  </si>
  <si>
    <t>Step 3. Add % to cover Supervision</t>
  </si>
  <si>
    <t>Step 4. Add staffing customization option to meet high level needs provided to an individual</t>
  </si>
  <si>
    <t>Step 5.  Add % to cover vacation, sick and training for individual direct staff hours</t>
  </si>
  <si>
    <t>Step 6. Calculate hourly individual staffing</t>
  </si>
  <si>
    <t>Version 13</t>
  </si>
  <si>
    <t>Version 14</t>
  </si>
  <si>
    <t>New value for direct care staff wage,
supervisor wage,
client programming and support component</t>
  </si>
  <si>
    <t>Version 15</t>
  </si>
  <si>
    <t>Updated RVF</t>
  </si>
  <si>
    <t>Version 16</t>
  </si>
  <si>
    <t>Version 17</t>
  </si>
  <si>
    <t>Changes to direct staffing , client programming</t>
  </si>
  <si>
    <t>Version 18</t>
  </si>
  <si>
    <t>no change</t>
  </si>
  <si>
    <t>Version 19</t>
  </si>
  <si>
    <t>Version 20</t>
  </si>
  <si>
    <t>Increase dc wage</t>
  </si>
  <si>
    <t>update DC wage; increase sup wage, client prog &amp; support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_(&quot;$&quot;* \(#,##0.00\);_(&quot;$&quot;* &quot;-&quot;??_);_(@_)"/>
    <numFmt numFmtId="43" formatCode="_(* #,##0.00_);_(* \(#,##0.00\);_(* &quot;-&quot;??_);_(@_)"/>
    <numFmt numFmtId="164" formatCode="_(* #,##0_);_(* \(#,##0\);_(* &quot;-&quot;??_);_(@_)"/>
    <numFmt numFmtId="165" formatCode="0.0%"/>
    <numFmt numFmtId="166" formatCode="0.000"/>
  </numFmts>
  <fonts count="12" x14ac:knownFonts="1">
    <font>
      <sz val="10"/>
      <name val="Arial"/>
    </font>
    <font>
      <sz val="10"/>
      <name val="Arial"/>
      <family val="2"/>
    </font>
    <font>
      <sz val="8"/>
      <name val="Arial"/>
      <family val="2"/>
    </font>
    <font>
      <b/>
      <sz val="10"/>
      <name val="Arial"/>
      <family val="2"/>
    </font>
    <font>
      <b/>
      <i/>
      <sz val="12"/>
      <name val="Arial"/>
      <family val="2"/>
    </font>
    <font>
      <sz val="10"/>
      <name val="Arial"/>
      <family val="2"/>
    </font>
    <font>
      <sz val="10"/>
      <color indexed="9"/>
      <name val="Arial"/>
      <family val="2"/>
    </font>
    <font>
      <sz val="10"/>
      <color theme="0"/>
      <name val="Arial"/>
      <family val="2"/>
    </font>
    <font>
      <b/>
      <sz val="11"/>
      <color rgb="FF000000"/>
      <name val="Calibri"/>
      <family val="2"/>
      <scheme val="minor"/>
    </font>
    <font>
      <sz val="11"/>
      <color rgb="FF000000"/>
      <name val="Calibri"/>
      <family val="2"/>
      <scheme val="minor"/>
    </font>
    <font>
      <sz val="10"/>
      <color theme="1"/>
      <name val="Arial"/>
      <family val="2"/>
    </font>
    <font>
      <sz val="8"/>
      <name val="Arial"/>
    </font>
  </fonts>
  <fills count="10">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indexed="9"/>
        <bgColor indexed="9"/>
      </patternFill>
    </fill>
    <fill>
      <patternFill patternType="solid">
        <fgColor theme="0"/>
        <bgColor indexed="64"/>
      </patternFill>
    </fill>
    <fill>
      <patternFill patternType="solid">
        <fgColor theme="0" tint="-0.14999847407452621"/>
        <bgColor indexed="64"/>
      </patternFill>
    </fill>
    <fill>
      <patternFill patternType="solid">
        <fgColor theme="0"/>
        <bgColor indexed="9"/>
      </patternFill>
    </fill>
    <fill>
      <patternFill patternType="solid">
        <fgColor rgb="FFFFFF99"/>
        <bgColor indexed="64"/>
      </patternFill>
    </fill>
    <fill>
      <patternFill patternType="solid">
        <fgColor theme="8" tint="0.59999389629810485"/>
        <bgColor indexed="64"/>
      </patternFill>
    </fill>
  </fills>
  <borders count="18">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diagonal/>
    </border>
  </borders>
  <cellStyleXfs count="6">
    <xf numFmtId="0" fontId="0" fillId="0" borderId="0"/>
    <xf numFmtId="43"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0" fontId="1" fillId="0" borderId="0"/>
    <xf numFmtId="9" fontId="1" fillId="0" borderId="0" applyFont="0" applyFill="0" applyBorder="0" applyAlignment="0" applyProtection="0"/>
  </cellStyleXfs>
  <cellXfs count="161">
    <xf numFmtId="0" fontId="0" fillId="0" borderId="0" xfId="0"/>
    <xf numFmtId="0" fontId="0" fillId="2" borderId="1" xfId="0" applyFill="1" applyBorder="1"/>
    <xf numFmtId="164" fontId="0" fillId="2" borderId="1" xfId="1" applyNumberFormat="1" applyFont="1" applyFill="1" applyBorder="1"/>
    <xf numFmtId="0" fontId="0" fillId="3" borderId="0" xfId="0" applyFill="1"/>
    <xf numFmtId="0" fontId="0" fillId="3" borderId="0" xfId="0" applyFill="1" applyBorder="1"/>
    <xf numFmtId="44" fontId="1" fillId="2" borderId="1" xfId="2" applyFont="1" applyFill="1" applyBorder="1"/>
    <xf numFmtId="44" fontId="0" fillId="3" borderId="0" xfId="2" applyFont="1" applyFill="1"/>
    <xf numFmtId="0" fontId="3" fillId="3" borderId="0" xfId="0" applyFont="1" applyFill="1"/>
    <xf numFmtId="44" fontId="1" fillId="3" borderId="0" xfId="2" applyFont="1" applyFill="1"/>
    <xf numFmtId="164" fontId="0" fillId="3" borderId="0" xfId="1" applyNumberFormat="1" applyFont="1" applyFill="1"/>
    <xf numFmtId="9" fontId="0" fillId="3" borderId="0" xfId="5" applyFont="1" applyFill="1"/>
    <xf numFmtId="0" fontId="0" fillId="3" borderId="2" xfId="0" applyFill="1" applyBorder="1"/>
    <xf numFmtId="0" fontId="0" fillId="3" borderId="3" xfId="0" applyFill="1" applyBorder="1"/>
    <xf numFmtId="0" fontId="0" fillId="3" borderId="4" xfId="0" applyFill="1" applyBorder="1"/>
    <xf numFmtId="0" fontId="3" fillId="3" borderId="5" xfId="0" applyFont="1" applyFill="1" applyBorder="1" applyAlignment="1"/>
    <xf numFmtId="0" fontId="3" fillId="3" borderId="6" xfId="0" applyFont="1" applyFill="1" applyBorder="1" applyAlignment="1"/>
    <xf numFmtId="0" fontId="0" fillId="2" borderId="5" xfId="0" applyFill="1" applyBorder="1" applyAlignment="1"/>
    <xf numFmtId="0" fontId="0" fillId="2" borderId="6" xfId="0" applyFill="1" applyBorder="1" applyAlignment="1"/>
    <xf numFmtId="0" fontId="5" fillId="3" borderId="5" xfId="0" applyFont="1" applyFill="1" applyBorder="1" applyAlignment="1">
      <alignment vertical="top" wrapText="1"/>
    </xf>
    <xf numFmtId="0" fontId="5" fillId="3" borderId="1" xfId="0" applyFont="1" applyFill="1" applyBorder="1" applyAlignment="1">
      <alignment vertical="top" wrapText="1"/>
    </xf>
    <xf numFmtId="0" fontId="0" fillId="3" borderId="7" xfId="0" applyFill="1" applyBorder="1"/>
    <xf numFmtId="0" fontId="0" fillId="3" borderId="8" xfId="0" applyFill="1" applyBorder="1"/>
    <xf numFmtId="44" fontId="1" fillId="3" borderId="1" xfId="2" applyFill="1" applyBorder="1"/>
    <xf numFmtId="44" fontId="0" fillId="3" borderId="1" xfId="0" applyNumberFormat="1" applyFill="1" applyBorder="1" applyAlignment="1"/>
    <xf numFmtId="0" fontId="6" fillId="3" borderId="0" xfId="0" applyFont="1" applyFill="1"/>
    <xf numFmtId="44" fontId="5" fillId="3" borderId="1" xfId="2" applyFont="1" applyFill="1" applyBorder="1"/>
    <xf numFmtId="0" fontId="4" fillId="3" borderId="0" xfId="0" applyFont="1" applyFill="1"/>
    <xf numFmtId="0" fontId="5" fillId="3" borderId="5" xfId="0" applyFont="1" applyFill="1" applyBorder="1" applyAlignment="1"/>
    <xf numFmtId="44" fontId="0" fillId="3" borderId="0" xfId="0" applyNumberFormat="1" applyFill="1"/>
    <xf numFmtId="0" fontId="0" fillId="3" borderId="1" xfId="0" applyFill="1" applyBorder="1"/>
    <xf numFmtId="0" fontId="3" fillId="3" borderId="1" xfId="0" applyFont="1" applyFill="1" applyBorder="1"/>
    <xf numFmtId="165" fontId="3" fillId="3" borderId="1" xfId="5" applyNumberFormat="1" applyFont="1" applyFill="1" applyBorder="1" applyAlignment="1"/>
    <xf numFmtId="10" fontId="3" fillId="3" borderId="1" xfId="0" applyNumberFormat="1" applyFont="1" applyFill="1" applyBorder="1"/>
    <xf numFmtId="10" fontId="1" fillId="3" borderId="5" xfId="5" applyNumberFormat="1" applyFill="1" applyBorder="1" applyAlignment="1"/>
    <xf numFmtId="10" fontId="5" fillId="3" borderId="1" xfId="0" applyNumberFormat="1" applyFont="1" applyFill="1" applyBorder="1"/>
    <xf numFmtId="0" fontId="3" fillId="3" borderId="0" xfId="0" applyFont="1" applyFill="1" applyBorder="1" applyAlignment="1">
      <alignment horizontal="left"/>
    </xf>
    <xf numFmtId="165" fontId="3" fillId="3" borderId="0" xfId="0" applyNumberFormat="1" applyFont="1" applyFill="1" applyBorder="1"/>
    <xf numFmtId="0" fontId="5" fillId="3" borderId="0" xfId="0" applyFont="1" applyFill="1" applyBorder="1" applyAlignment="1">
      <alignment horizontal="left"/>
    </xf>
    <xf numFmtId="165" fontId="5" fillId="3" borderId="1" xfId="0" applyNumberFormat="1" applyFont="1" applyFill="1" applyBorder="1"/>
    <xf numFmtId="44" fontId="1" fillId="0" borderId="1" xfId="2" applyFont="1" applyFill="1" applyBorder="1" applyAlignment="1">
      <alignment horizontal="right" vertical="top"/>
    </xf>
    <xf numFmtId="10" fontId="0" fillId="3" borderId="1" xfId="5" applyNumberFormat="1" applyFont="1" applyFill="1" applyBorder="1"/>
    <xf numFmtId="10" fontId="5" fillId="3" borderId="1" xfId="5" applyNumberFormat="1" applyFont="1" applyFill="1" applyBorder="1" applyAlignment="1">
      <alignment vertical="top"/>
    </xf>
    <xf numFmtId="9" fontId="1" fillId="3" borderId="1" xfId="5" applyFill="1" applyBorder="1"/>
    <xf numFmtId="0" fontId="0" fillId="3" borderId="0" xfId="0" applyFill="1" applyBorder="1" applyAlignment="1">
      <alignment horizontal="left"/>
    </xf>
    <xf numFmtId="44" fontId="1" fillId="3" borderId="0" xfId="2" applyFont="1" applyFill="1" applyBorder="1" applyAlignment="1">
      <alignment horizontal="right" vertical="top"/>
    </xf>
    <xf numFmtId="164" fontId="1" fillId="3" borderId="0" xfId="1" applyNumberFormat="1" applyFont="1" applyFill="1" applyBorder="1" applyAlignment="1">
      <alignment horizontal="right" vertical="top"/>
    </xf>
    <xf numFmtId="44" fontId="1" fillId="2" borderId="1" xfId="2" applyFont="1" applyFill="1" applyBorder="1" applyAlignment="1">
      <alignment horizontal="center" wrapText="1"/>
    </xf>
    <xf numFmtId="164" fontId="1" fillId="2" borderId="1" xfId="1" applyNumberFormat="1" applyFont="1" applyFill="1" applyBorder="1" applyAlignment="1">
      <alignment horizontal="center" wrapText="1"/>
    </xf>
    <xf numFmtId="0" fontId="1" fillId="3" borderId="1" xfId="0" applyFont="1" applyFill="1" applyBorder="1"/>
    <xf numFmtId="44" fontId="1" fillId="3" borderId="1" xfId="2" applyFont="1" applyFill="1" applyBorder="1"/>
    <xf numFmtId="44" fontId="1" fillId="3" borderId="1" xfId="2" applyFont="1" applyFill="1" applyBorder="1" applyAlignment="1">
      <alignment horizontal="right"/>
    </xf>
    <xf numFmtId="0" fontId="1" fillId="3" borderId="0" xfId="0" applyFont="1" applyFill="1"/>
    <xf numFmtId="0" fontId="4" fillId="3" borderId="0" xfId="0" applyFont="1" applyFill="1" applyAlignment="1">
      <alignment horizontal="left"/>
    </xf>
    <xf numFmtId="0" fontId="3" fillId="3" borderId="0" xfId="0" applyFont="1" applyFill="1" applyAlignment="1">
      <alignment horizontal="left"/>
    </xf>
    <xf numFmtId="14" fontId="0" fillId="0" borderId="0" xfId="0" applyNumberFormat="1"/>
    <xf numFmtId="0" fontId="0" fillId="0" borderId="0" xfId="0" applyAlignment="1">
      <alignment wrapText="1"/>
    </xf>
    <xf numFmtId="0" fontId="1" fillId="5" borderId="0" xfId="0" applyFont="1" applyFill="1"/>
    <xf numFmtId="0" fontId="1" fillId="5" borderId="0" xfId="0" quotePrefix="1" applyFont="1" applyFill="1"/>
    <xf numFmtId="44" fontId="1" fillId="5" borderId="0" xfId="2" applyFont="1" applyFill="1"/>
    <xf numFmtId="164" fontId="1" fillId="2" borderId="1" xfId="1" applyNumberFormat="1" applyFont="1" applyFill="1" applyBorder="1" applyAlignment="1">
      <alignment horizontal="center"/>
    </xf>
    <xf numFmtId="0" fontId="1" fillId="2" borderId="1" xfId="0" applyFont="1" applyFill="1" applyBorder="1" applyAlignment="1">
      <alignment horizontal="center"/>
    </xf>
    <xf numFmtId="0" fontId="1" fillId="0" borderId="1" xfId="1" applyNumberFormat="1" applyFont="1" applyFill="1" applyBorder="1" applyAlignment="1" applyProtection="1">
      <alignment horizontal="right" vertical="top"/>
    </xf>
    <xf numFmtId="44" fontId="1" fillId="0" borderId="1" xfId="2" applyFont="1" applyFill="1" applyBorder="1"/>
    <xf numFmtId="0" fontId="0" fillId="2" borderId="9" xfId="0" applyFill="1" applyBorder="1" applyAlignment="1"/>
    <xf numFmtId="0" fontId="0" fillId="2" borderId="6" xfId="0" applyFill="1" applyBorder="1" applyAlignment="1">
      <alignment horizontal="center"/>
    </xf>
    <xf numFmtId="0" fontId="0" fillId="2" borderId="1" xfId="0" applyFill="1" applyBorder="1" applyAlignment="1">
      <alignment horizontal="center"/>
    </xf>
    <xf numFmtId="0" fontId="5" fillId="3" borderId="0" xfId="0" applyFont="1" applyFill="1" applyBorder="1" applyAlignment="1"/>
    <xf numFmtId="10" fontId="5" fillId="3" borderId="0" xfId="5" applyNumberFormat="1" applyFont="1" applyFill="1" applyBorder="1" applyAlignment="1">
      <alignment vertical="top"/>
    </xf>
    <xf numFmtId="0" fontId="7" fillId="3" borderId="0" xfId="0" applyFont="1" applyFill="1"/>
    <xf numFmtId="44" fontId="7" fillId="3" borderId="0" xfId="0" applyNumberFormat="1" applyFont="1" applyFill="1"/>
    <xf numFmtId="10" fontId="7" fillId="3" borderId="0" xfId="0" applyNumberFormat="1" applyFont="1" applyFill="1"/>
    <xf numFmtId="14" fontId="7" fillId="3" borderId="0" xfId="0" applyNumberFormat="1" applyFont="1" applyFill="1"/>
    <xf numFmtId="0" fontId="1" fillId="3" borderId="5" xfId="0" applyFont="1" applyFill="1" applyBorder="1" applyAlignment="1"/>
    <xf numFmtId="0" fontId="0" fillId="0" borderId="0" xfId="0" applyAlignment="1">
      <alignment horizontal="left"/>
    </xf>
    <xf numFmtId="0" fontId="1" fillId="2" borderId="5" xfId="0" applyFont="1" applyFill="1" applyBorder="1" applyAlignment="1"/>
    <xf numFmtId="0" fontId="8" fillId="6" borderId="16" xfId="0" applyFont="1" applyFill="1" applyBorder="1" applyAlignment="1">
      <alignment vertical="center"/>
    </xf>
    <xf numFmtId="0" fontId="8" fillId="6" borderId="16" xfId="0" applyFont="1" applyFill="1" applyBorder="1" applyAlignment="1">
      <alignment horizontal="left" vertical="center"/>
    </xf>
    <xf numFmtId="0" fontId="9" fillId="5" borderId="16" xfId="0" applyFont="1" applyFill="1" applyBorder="1" applyAlignment="1">
      <alignment vertical="center"/>
    </xf>
    <xf numFmtId="0" fontId="9" fillId="5" borderId="16" xfId="0" quotePrefix="1" applyFont="1" applyFill="1" applyBorder="1" applyAlignment="1">
      <alignment horizontal="left" vertical="center"/>
    </xf>
    <xf numFmtId="0" fontId="9" fillId="0" borderId="16" xfId="0" applyFont="1" applyBorder="1" applyAlignment="1">
      <alignment vertical="center"/>
    </xf>
    <xf numFmtId="0" fontId="0" fillId="0" borderId="16" xfId="0" applyFont="1" applyBorder="1" applyAlignment="1">
      <alignment vertical="top"/>
    </xf>
    <xf numFmtId="0" fontId="3" fillId="4" borderId="0" xfId="0" applyFont="1" applyFill="1"/>
    <xf numFmtId="165" fontId="1" fillId="0" borderId="0" xfId="5" applyNumberFormat="1" applyFont="1" applyFill="1" applyProtection="1"/>
    <xf numFmtId="44" fontId="10" fillId="4" borderId="0" xfId="0" applyNumberFormat="1" applyFont="1" applyFill="1"/>
    <xf numFmtId="0" fontId="10" fillId="3" borderId="0" xfId="0" applyFont="1" applyFill="1"/>
    <xf numFmtId="0" fontId="10" fillId="4" borderId="0" xfId="0" applyFont="1" applyFill="1"/>
    <xf numFmtId="0" fontId="0" fillId="4" borderId="0" xfId="0" applyFill="1"/>
    <xf numFmtId="0" fontId="1" fillId="4" borderId="1" xfId="0" applyFont="1" applyFill="1" applyBorder="1"/>
    <xf numFmtId="10" fontId="1" fillId="7" borderId="1" xfId="5" applyNumberFormat="1" applyFont="1" applyFill="1" applyBorder="1"/>
    <xf numFmtId="44" fontId="10" fillId="7" borderId="0" xfId="2" applyFont="1" applyFill="1"/>
    <xf numFmtId="165" fontId="10" fillId="4" borderId="0" xfId="0" applyNumberFormat="1" applyFont="1" applyFill="1"/>
    <xf numFmtId="44" fontId="7" fillId="3" borderId="0" xfId="2" applyFont="1" applyFill="1"/>
    <xf numFmtId="0" fontId="9" fillId="0" borderId="17" xfId="0" applyFont="1" applyBorder="1" applyAlignment="1">
      <alignment vertical="center"/>
    </xf>
    <xf numFmtId="0" fontId="0" fillId="0" borderId="17" xfId="0" applyFont="1" applyBorder="1" applyAlignment="1">
      <alignment vertical="top"/>
    </xf>
    <xf numFmtId="0" fontId="9" fillId="5" borderId="1" xfId="0" applyFont="1" applyFill="1" applyBorder="1" applyAlignment="1">
      <alignment vertical="center"/>
    </xf>
    <xf numFmtId="0" fontId="0" fillId="5" borderId="1" xfId="0" applyFont="1" applyFill="1" applyBorder="1" applyAlignment="1">
      <alignment vertical="top"/>
    </xf>
    <xf numFmtId="0" fontId="0" fillId="5" borderId="1" xfId="0" applyFill="1" applyBorder="1"/>
    <xf numFmtId="0" fontId="1" fillId="0" borderId="0" xfId="0" applyFont="1" applyAlignment="1">
      <alignment wrapText="1"/>
    </xf>
    <xf numFmtId="0" fontId="1" fillId="0" borderId="0" xfId="0" applyFont="1"/>
    <xf numFmtId="0" fontId="3" fillId="3" borderId="0" xfId="4" applyFont="1" applyFill="1"/>
    <xf numFmtId="0" fontId="1" fillId="5" borderId="0" xfId="4" applyFont="1" applyFill="1" applyBorder="1" applyAlignment="1">
      <alignment horizontal="left"/>
    </xf>
    <xf numFmtId="44" fontId="1" fillId="5" borderId="0" xfId="3" applyFont="1" applyFill="1" applyBorder="1"/>
    <xf numFmtId="0" fontId="6" fillId="5" borderId="0" xfId="0" applyFont="1" applyFill="1"/>
    <xf numFmtId="0" fontId="0" fillId="5" borderId="0" xfId="0" applyFill="1"/>
    <xf numFmtId="10" fontId="5" fillId="3" borderId="1" xfId="2" applyNumberFormat="1" applyFont="1" applyFill="1" applyBorder="1" applyAlignment="1">
      <alignment vertical="top"/>
    </xf>
    <xf numFmtId="44" fontId="1" fillId="0" borderId="1" xfId="3" applyFont="1" applyFill="1" applyBorder="1"/>
    <xf numFmtId="44" fontId="5" fillId="0" borderId="1" xfId="2" applyFont="1" applyFill="1" applyBorder="1"/>
    <xf numFmtId="10" fontId="0" fillId="0" borderId="1" xfId="0" applyNumberFormat="1" applyFill="1" applyBorder="1"/>
    <xf numFmtId="166" fontId="0" fillId="9" borderId="16" xfId="0" applyNumberFormat="1" applyFill="1" applyBorder="1"/>
    <xf numFmtId="166" fontId="0" fillId="9" borderId="17" xfId="0" applyNumberFormat="1" applyFill="1" applyBorder="1"/>
    <xf numFmtId="166" fontId="0" fillId="9" borderId="1" xfId="0" applyNumberFormat="1" applyFill="1" applyBorder="1"/>
    <xf numFmtId="0" fontId="0" fillId="9" borderId="1" xfId="0" applyFill="1" applyBorder="1"/>
    <xf numFmtId="10" fontId="0" fillId="3" borderId="0" xfId="0" applyNumberFormat="1" applyFill="1"/>
    <xf numFmtId="10" fontId="0" fillId="0" borderId="1" xfId="5" applyNumberFormat="1" applyFont="1" applyFill="1" applyBorder="1" applyAlignment="1">
      <alignment horizontal="right" vertical="top"/>
    </xf>
    <xf numFmtId="44" fontId="1" fillId="0" borderId="1" xfId="2" applyFont="1" applyFill="1" applyBorder="1" applyAlignment="1" applyProtection="1">
      <alignment horizontal="right" vertical="top"/>
    </xf>
    <xf numFmtId="10" fontId="1" fillId="0" borderId="1" xfId="5" applyNumberFormat="1" applyFont="1" applyFill="1" applyBorder="1"/>
    <xf numFmtId="44" fontId="1" fillId="0" borderId="5" xfId="2" applyFill="1" applyBorder="1" applyAlignment="1"/>
    <xf numFmtId="0" fontId="1" fillId="5" borderId="5" xfId="4" applyFont="1" applyFill="1" applyBorder="1" applyAlignment="1">
      <alignment horizontal="left"/>
    </xf>
    <xf numFmtId="0" fontId="1" fillId="5" borderId="9" xfId="4" applyFont="1" applyFill="1" applyBorder="1" applyAlignment="1">
      <alignment horizontal="left"/>
    </xf>
    <xf numFmtId="0" fontId="1" fillId="6" borderId="5" xfId="4" applyFont="1" applyFill="1" applyBorder="1" applyAlignment="1">
      <alignment horizontal="left"/>
    </xf>
    <xf numFmtId="0" fontId="1" fillId="6" borderId="9" xfId="4" applyFont="1" applyFill="1" applyBorder="1" applyAlignment="1">
      <alignment horizontal="left"/>
    </xf>
    <xf numFmtId="44" fontId="1" fillId="0" borderId="1" xfId="2" applyFont="1" applyFill="1" applyBorder="1" applyAlignment="1">
      <alignment horizontal="center" vertical="top"/>
    </xf>
    <xf numFmtId="9" fontId="1" fillId="3" borderId="5" xfId="5" applyFont="1" applyFill="1" applyBorder="1" applyAlignment="1">
      <alignment horizontal="left"/>
    </xf>
    <xf numFmtId="9" fontId="1" fillId="3" borderId="6" xfId="5" applyFont="1" applyFill="1" applyBorder="1" applyAlignment="1">
      <alignment horizontal="left"/>
    </xf>
    <xf numFmtId="0" fontId="0" fillId="2" borderId="5" xfId="0" applyFill="1" applyBorder="1" applyAlignment="1">
      <alignment horizontal="left"/>
    </xf>
    <xf numFmtId="0" fontId="0" fillId="2" borderId="9" xfId="0" applyFill="1" applyBorder="1" applyAlignment="1">
      <alignment horizontal="left"/>
    </xf>
    <xf numFmtId="0" fontId="0" fillId="2" borderId="1" xfId="0" applyFill="1" applyBorder="1" applyAlignment="1">
      <alignment horizontal="left"/>
    </xf>
    <xf numFmtId="0" fontId="1" fillId="3" borderId="1" xfId="0" applyFont="1" applyFill="1" applyBorder="1" applyAlignment="1">
      <alignment horizontal="left"/>
    </xf>
    <xf numFmtId="0" fontId="0" fillId="3" borderId="1" xfId="0" applyFill="1" applyBorder="1" applyAlignment="1">
      <alignment horizontal="left"/>
    </xf>
    <xf numFmtId="44" fontId="1" fillId="8" borderId="7" xfId="2" applyFont="1" applyFill="1" applyBorder="1" applyAlignment="1" applyProtection="1">
      <alignment horizontal="center" vertical="top"/>
      <protection locked="0"/>
    </xf>
    <xf numFmtId="44" fontId="1" fillId="8" borderId="10" xfId="2" applyFont="1" applyFill="1" applyBorder="1" applyAlignment="1" applyProtection="1">
      <alignment horizontal="center" vertical="top"/>
      <protection locked="0"/>
    </xf>
    <xf numFmtId="0" fontId="1" fillId="0" borderId="8" xfId="1" applyNumberFormat="1" applyFont="1" applyFill="1" applyBorder="1" applyAlignment="1">
      <alignment horizontal="center" vertical="top" wrapText="1"/>
    </xf>
    <xf numFmtId="0" fontId="1" fillId="0" borderId="10" xfId="1" applyNumberFormat="1" applyFont="1" applyFill="1" applyBorder="1" applyAlignment="1">
      <alignment horizontal="center" vertical="top" wrapText="1"/>
    </xf>
    <xf numFmtId="0" fontId="0" fillId="2" borderId="5" xfId="0" applyFill="1" applyBorder="1" applyAlignment="1">
      <alignment horizontal="left" wrapText="1"/>
    </xf>
    <xf numFmtId="0" fontId="0" fillId="2" borderId="6" xfId="0" applyFill="1" applyBorder="1" applyAlignment="1">
      <alignment horizontal="left" wrapText="1"/>
    </xf>
    <xf numFmtId="0" fontId="0" fillId="2" borderId="9" xfId="0" applyFill="1" applyBorder="1" applyAlignment="1">
      <alignment horizontal="left" wrapText="1"/>
    </xf>
    <xf numFmtId="0" fontId="3" fillId="3" borderId="5" xfId="0" applyFont="1" applyFill="1" applyBorder="1" applyAlignment="1">
      <alignment horizontal="left"/>
    </xf>
    <xf numFmtId="0" fontId="3" fillId="3" borderId="9" xfId="0" applyFont="1" applyFill="1" applyBorder="1" applyAlignment="1">
      <alignment horizontal="left"/>
    </xf>
    <xf numFmtId="0" fontId="0" fillId="3" borderId="11" xfId="0" applyFill="1" applyBorder="1" applyAlignment="1">
      <alignment horizontal="left" wrapText="1"/>
    </xf>
    <xf numFmtId="0" fontId="0" fillId="3" borderId="12" xfId="0" applyFill="1" applyBorder="1" applyAlignment="1">
      <alignment horizontal="left" wrapText="1"/>
    </xf>
    <xf numFmtId="0" fontId="0" fillId="3" borderId="13" xfId="0" applyFill="1" applyBorder="1" applyAlignment="1">
      <alignment horizontal="left" wrapText="1"/>
    </xf>
    <xf numFmtId="0" fontId="0" fillId="3" borderId="11" xfId="0" applyFill="1" applyBorder="1" applyAlignment="1">
      <alignment horizontal="left"/>
    </xf>
    <xf numFmtId="0" fontId="0" fillId="3" borderId="12" xfId="0" applyFill="1" applyBorder="1" applyAlignment="1">
      <alignment horizontal="left"/>
    </xf>
    <xf numFmtId="10" fontId="0" fillId="3" borderId="7" xfId="5" applyNumberFormat="1" applyFont="1" applyFill="1" applyBorder="1" applyAlignment="1">
      <alignment horizontal="right" vertical="top"/>
    </xf>
    <xf numFmtId="10" fontId="0" fillId="3" borderId="8" xfId="5" applyNumberFormat="1" applyFont="1" applyFill="1" applyBorder="1" applyAlignment="1">
      <alignment horizontal="right" vertical="top"/>
    </xf>
    <xf numFmtId="10" fontId="0" fillId="3" borderId="10" xfId="5" applyNumberFormat="1" applyFont="1" applyFill="1" applyBorder="1" applyAlignment="1">
      <alignment horizontal="right" vertical="top"/>
    </xf>
    <xf numFmtId="0" fontId="0" fillId="3" borderId="14" xfId="0" applyFill="1" applyBorder="1" applyAlignment="1">
      <alignment horizontal="left" vertical="top" wrapText="1"/>
    </xf>
    <xf numFmtId="0" fontId="0" fillId="3" borderId="15" xfId="0" applyFill="1" applyBorder="1" applyAlignment="1">
      <alignment horizontal="left" vertical="top" wrapText="1"/>
    </xf>
    <xf numFmtId="0" fontId="1" fillId="3" borderId="5" xfId="0" applyFont="1" applyFill="1" applyBorder="1" applyAlignment="1">
      <alignment horizontal="left" wrapText="1"/>
    </xf>
    <xf numFmtId="0" fontId="0" fillId="0" borderId="9" xfId="0" applyBorder="1"/>
    <xf numFmtId="0" fontId="5" fillId="3" borderId="5" xfId="0" applyFont="1" applyFill="1" applyBorder="1" applyAlignment="1">
      <alignment horizontal="left"/>
    </xf>
    <xf numFmtId="0" fontId="5" fillId="3" borderId="6" xfId="0" applyFont="1" applyFill="1" applyBorder="1" applyAlignment="1">
      <alignment horizontal="left"/>
    </xf>
    <xf numFmtId="0" fontId="5" fillId="3" borderId="9" xfId="0" applyFont="1" applyFill="1" applyBorder="1" applyAlignment="1">
      <alignment horizontal="left"/>
    </xf>
    <xf numFmtId="0" fontId="5" fillId="3" borderId="1" xfId="0" applyFont="1" applyFill="1" applyBorder="1" applyAlignment="1">
      <alignment horizontal="left"/>
    </xf>
    <xf numFmtId="0" fontId="1" fillId="3" borderId="5" xfId="0" applyFont="1" applyFill="1" applyBorder="1" applyAlignment="1">
      <alignment horizontal="left"/>
    </xf>
    <xf numFmtId="0" fontId="1" fillId="8" borderId="5" xfId="0" applyFont="1" applyFill="1" applyBorder="1" applyAlignment="1" applyProtection="1">
      <alignment horizontal="center"/>
      <protection locked="0"/>
    </xf>
    <xf numFmtId="0" fontId="1" fillId="8" borderId="6" xfId="0" applyFont="1" applyFill="1" applyBorder="1" applyAlignment="1" applyProtection="1">
      <alignment horizontal="center"/>
      <protection locked="0"/>
    </xf>
    <xf numFmtId="0" fontId="1" fillId="8" borderId="9" xfId="0" applyFont="1" applyFill="1" applyBorder="1" applyAlignment="1" applyProtection="1">
      <alignment horizontal="center"/>
      <protection locked="0"/>
    </xf>
    <xf numFmtId="0" fontId="1" fillId="5" borderId="5" xfId="0" applyFont="1" applyFill="1" applyBorder="1" applyAlignment="1">
      <alignment horizontal="center"/>
    </xf>
    <xf numFmtId="0" fontId="1" fillId="5" borderId="6" xfId="0" applyFont="1" applyFill="1" applyBorder="1" applyAlignment="1">
      <alignment horizontal="center"/>
    </xf>
    <xf numFmtId="0" fontId="1" fillId="5" borderId="9" xfId="0" applyFont="1" applyFill="1" applyBorder="1" applyAlignment="1">
      <alignment horizontal="center"/>
    </xf>
  </cellXfs>
  <cellStyles count="6">
    <cellStyle name="Comma" xfId="1" builtinId="3"/>
    <cellStyle name="Currency" xfId="2" builtinId="4"/>
    <cellStyle name="Currency 2" xfId="3" xr:uid="{00000000-0005-0000-0000-000002000000}"/>
    <cellStyle name="Normal" xfId="0" builtinId="0"/>
    <cellStyle name="Normal 2" xfId="4" xr:uid="{00000000-0005-0000-0000-000004000000}"/>
    <cellStyle name="Percent" xfId="5" builtinId="5"/>
  </cellStyles>
  <dxfs count="0"/>
  <tableStyles count="0" defaultTableStyle="TableStyleMedium9" defaultPivotStyle="PivotStyleLight16"/>
  <colors>
    <mruColors>
      <color rgb="FFFFFF99"/>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2.pn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I28"/>
  <sheetViews>
    <sheetView tabSelected="1" zoomScale="107" zoomScaleNormal="107" workbookViewId="0">
      <selection activeCell="C18" sqref="C18:C19"/>
    </sheetView>
  </sheetViews>
  <sheetFormatPr defaultColWidth="9.140625" defaultRowHeight="12.75" x14ac:dyDescent="0.2"/>
  <cols>
    <col min="1" max="1" width="25.28515625" style="3" customWidth="1"/>
    <col min="2" max="2" width="11.140625" style="6" customWidth="1"/>
    <col min="3" max="3" width="14.42578125" style="6" bestFit="1" customWidth="1"/>
    <col min="4" max="4" width="19.42578125" style="9" customWidth="1"/>
    <col min="5" max="5" width="19" style="9" customWidth="1"/>
    <col min="6" max="6" width="19.28515625" style="58" customWidth="1"/>
    <col min="7" max="7" width="16.28515625" style="56" customWidth="1"/>
    <col min="8" max="8" width="9.140625" style="3" customWidth="1"/>
    <col min="9" max="9" width="9.140625" style="3" hidden="1" customWidth="1"/>
    <col min="10" max="10" width="9.140625" style="3" customWidth="1"/>
    <col min="11" max="16384" width="9.140625" style="3"/>
  </cols>
  <sheetData>
    <row r="1" spans="1:8" ht="15" customHeight="1" x14ac:dyDescent="0.2">
      <c r="A1" s="52" t="s">
        <v>12</v>
      </c>
      <c r="B1" s="52"/>
      <c r="C1" s="24"/>
      <c r="D1" s="24"/>
      <c r="E1" s="24"/>
      <c r="F1" s="56"/>
      <c r="H1" s="24"/>
    </row>
    <row r="2" spans="1:8" ht="15" customHeight="1" x14ac:dyDescent="0.2">
      <c r="A2" s="52"/>
      <c r="B2" s="52"/>
      <c r="C2" s="24"/>
      <c r="D2" s="24"/>
      <c r="E2" s="24"/>
      <c r="F2" s="56"/>
      <c r="H2" s="24"/>
    </row>
    <row r="3" spans="1:8" ht="15" customHeight="1" x14ac:dyDescent="0.2">
      <c r="A3" s="99" t="s">
        <v>216</v>
      </c>
      <c r="B3" s="99"/>
      <c r="C3" s="99"/>
      <c r="D3" s="24"/>
      <c r="E3" s="24"/>
      <c r="F3" s="56"/>
      <c r="H3" s="24"/>
    </row>
    <row r="4" spans="1:8" ht="15" customHeight="1" x14ac:dyDescent="0.2">
      <c r="A4" s="117" t="s">
        <v>217</v>
      </c>
      <c r="B4" s="118"/>
      <c r="C4" s="114">
        <v>21.16</v>
      </c>
      <c r="D4" s="24"/>
      <c r="E4" s="24"/>
      <c r="F4" s="56"/>
      <c r="H4" s="24"/>
    </row>
    <row r="5" spans="1:8" ht="15" customHeight="1" x14ac:dyDescent="0.2">
      <c r="A5" s="117" t="s">
        <v>218</v>
      </c>
      <c r="B5" s="118"/>
      <c r="C5" s="115">
        <v>6.7000000000000004E-2</v>
      </c>
      <c r="D5" s="24"/>
      <c r="E5" s="24"/>
      <c r="F5" s="56"/>
      <c r="H5" s="24"/>
    </row>
    <row r="6" spans="1:8" x14ac:dyDescent="0.2">
      <c r="A6" s="119" t="s">
        <v>215</v>
      </c>
      <c r="B6" s="120"/>
      <c r="C6" s="105">
        <f>ROUND(C4*C5+C4,2)</f>
        <v>22.58</v>
      </c>
      <c r="D6" s="56"/>
      <c r="E6" s="56"/>
      <c r="F6" s="56"/>
      <c r="H6" s="24"/>
    </row>
    <row r="7" spans="1:8" s="103" customFormat="1" x14ac:dyDescent="0.2">
      <c r="A7" s="100"/>
      <c r="B7" s="100"/>
      <c r="C7" s="101"/>
      <c r="D7" s="56"/>
      <c r="E7" s="56"/>
      <c r="F7" s="56"/>
      <c r="G7" s="56"/>
      <c r="H7" s="102"/>
    </row>
    <row r="8" spans="1:8" x14ac:dyDescent="0.2">
      <c r="A8" s="7" t="s">
        <v>220</v>
      </c>
      <c r="B8" s="7"/>
      <c r="C8" s="8"/>
      <c r="D8" s="56"/>
      <c r="E8" s="56"/>
      <c r="F8" s="56"/>
      <c r="H8" s="24"/>
    </row>
    <row r="9" spans="1:8" x14ac:dyDescent="0.2">
      <c r="A9" s="126" t="s">
        <v>0</v>
      </c>
      <c r="B9" s="126"/>
      <c r="C9" s="5" t="s">
        <v>219</v>
      </c>
      <c r="D9" s="59" t="s">
        <v>66</v>
      </c>
      <c r="E9" s="60" t="s">
        <v>67</v>
      </c>
      <c r="F9" s="56"/>
      <c r="G9" s="3"/>
    </row>
    <row r="10" spans="1:8" x14ac:dyDescent="0.2">
      <c r="A10" s="127" t="s">
        <v>75</v>
      </c>
      <c r="B10" s="128"/>
      <c r="C10" s="39">
        <f>$C$6</f>
        <v>22.58</v>
      </c>
      <c r="D10" s="61">
        <v>6</v>
      </c>
      <c r="E10" s="62">
        <f>C10*D10</f>
        <v>135.47999999999999</v>
      </c>
      <c r="F10" s="56"/>
      <c r="G10" s="3"/>
    </row>
    <row r="11" spans="1:8" x14ac:dyDescent="0.2">
      <c r="A11" s="24"/>
      <c r="B11" s="24"/>
      <c r="C11" s="24"/>
      <c r="D11" s="24"/>
      <c r="E11" s="24"/>
      <c r="F11" s="56"/>
      <c r="H11" s="24"/>
    </row>
    <row r="12" spans="1:8" x14ac:dyDescent="0.2">
      <c r="A12" s="7" t="s">
        <v>221</v>
      </c>
      <c r="B12" s="24"/>
      <c r="C12" s="24"/>
      <c r="D12" s="24"/>
      <c r="E12" s="24"/>
      <c r="F12" s="56"/>
      <c r="H12" s="24"/>
    </row>
    <row r="13" spans="1:8" ht="18" customHeight="1" x14ac:dyDescent="0.2">
      <c r="A13" s="16" t="s">
        <v>51</v>
      </c>
      <c r="B13" s="63"/>
      <c r="C13" s="64" t="s">
        <v>58</v>
      </c>
      <c r="D13" s="65" t="s">
        <v>52</v>
      </c>
      <c r="E13" s="47" t="s">
        <v>68</v>
      </c>
      <c r="F13" s="47" t="s">
        <v>69</v>
      </c>
      <c r="H13" s="24"/>
    </row>
    <row r="14" spans="1:8" x14ac:dyDescent="0.2">
      <c r="A14" s="122" t="s">
        <v>76</v>
      </c>
      <c r="B14" s="123"/>
      <c r="C14" s="116">
        <v>23.64</v>
      </c>
      <c r="D14" s="42">
        <v>0.11</v>
      </c>
      <c r="E14" s="61">
        <f>D10*D14</f>
        <v>0.66</v>
      </c>
      <c r="F14" s="39">
        <f>C14*E14</f>
        <v>15.602400000000001</v>
      </c>
      <c r="G14" s="57"/>
      <c r="H14" s="24"/>
    </row>
    <row r="15" spans="1:8" x14ac:dyDescent="0.2">
      <c r="A15" s="24"/>
      <c r="B15" s="24"/>
      <c r="C15" s="24"/>
      <c r="D15" s="24"/>
      <c r="E15" s="24"/>
      <c r="F15" s="56"/>
      <c r="H15" s="24"/>
    </row>
    <row r="16" spans="1:8" x14ac:dyDescent="0.2">
      <c r="A16" s="35" t="s">
        <v>222</v>
      </c>
      <c r="B16" s="43"/>
      <c r="C16" s="44"/>
      <c r="D16" s="45"/>
      <c r="E16" s="24"/>
      <c r="F16" s="56"/>
      <c r="H16" s="24"/>
    </row>
    <row r="17" spans="1:9" ht="38.25" x14ac:dyDescent="0.2">
      <c r="A17" s="46" t="s">
        <v>53</v>
      </c>
      <c r="B17" s="5" t="s">
        <v>54</v>
      </c>
      <c r="C17" s="47" t="s">
        <v>55</v>
      </c>
      <c r="D17" s="47" t="s">
        <v>72</v>
      </c>
      <c r="E17" s="46" t="s">
        <v>73</v>
      </c>
      <c r="F17" s="47" t="s">
        <v>74</v>
      </c>
      <c r="H17" s="24"/>
    </row>
    <row r="18" spans="1:9" x14ac:dyDescent="0.2">
      <c r="A18" s="48" t="s">
        <v>56</v>
      </c>
      <c r="B18" s="49">
        <v>0</v>
      </c>
      <c r="C18" s="129">
        <v>0</v>
      </c>
      <c r="D18" s="131">
        <f>IF(C18&gt;0,D10,0)</f>
        <v>0</v>
      </c>
      <c r="E18" s="121">
        <f>C18*D18</f>
        <v>0</v>
      </c>
      <c r="F18" s="121">
        <f>E18</f>
        <v>0</v>
      </c>
      <c r="H18" s="24"/>
    </row>
    <row r="19" spans="1:9" x14ac:dyDescent="0.2">
      <c r="A19" s="48" t="s">
        <v>57</v>
      </c>
      <c r="B19" s="50">
        <v>2.5</v>
      </c>
      <c r="C19" s="130"/>
      <c r="D19" s="132"/>
      <c r="E19" s="121"/>
      <c r="F19" s="121"/>
      <c r="H19" s="24"/>
    </row>
    <row r="20" spans="1:9" x14ac:dyDescent="0.2">
      <c r="A20" s="24"/>
      <c r="B20" s="24"/>
      <c r="C20" s="24"/>
      <c r="D20" s="24"/>
      <c r="E20" s="24"/>
      <c r="F20" s="56"/>
      <c r="H20" s="24"/>
    </row>
    <row r="21" spans="1:9" x14ac:dyDescent="0.2">
      <c r="A21" s="7" t="s">
        <v>223</v>
      </c>
      <c r="B21" s="3"/>
      <c r="C21" s="3"/>
      <c r="D21" s="3"/>
      <c r="E21" s="3"/>
      <c r="F21" s="56"/>
      <c r="H21" s="24"/>
    </row>
    <row r="22" spans="1:9" x14ac:dyDescent="0.2">
      <c r="A22" s="16" t="s">
        <v>41</v>
      </c>
      <c r="B22" s="17"/>
      <c r="C22" s="17"/>
      <c r="D22" s="1" t="s">
        <v>11</v>
      </c>
      <c r="E22" s="24"/>
      <c r="F22" s="56"/>
      <c r="H22" s="24"/>
    </row>
    <row r="23" spans="1:9" x14ac:dyDescent="0.2">
      <c r="A23" s="122" t="s">
        <v>22</v>
      </c>
      <c r="B23" s="123"/>
      <c r="C23" s="33">
        <v>8.7099999999999997E-2</v>
      </c>
      <c r="D23" s="22">
        <f>C23*(E10+F14+F18)</f>
        <v>13.159277039999997</v>
      </c>
      <c r="E23" s="24"/>
      <c r="F23" s="56"/>
      <c r="H23" s="24"/>
    </row>
    <row r="24" spans="1:9" x14ac:dyDescent="0.2">
      <c r="A24" s="24"/>
      <c r="B24" s="24"/>
      <c r="C24" s="24"/>
      <c r="D24" s="24"/>
      <c r="E24" s="24"/>
      <c r="F24" s="56"/>
      <c r="H24" s="24"/>
    </row>
    <row r="25" spans="1:9" x14ac:dyDescent="0.2">
      <c r="A25" s="7" t="s">
        <v>224</v>
      </c>
      <c r="B25" s="3"/>
      <c r="C25" s="3"/>
      <c r="D25" s="24"/>
      <c r="E25" s="24"/>
      <c r="F25" s="56"/>
      <c r="H25" s="24"/>
    </row>
    <row r="26" spans="1:9" x14ac:dyDescent="0.2">
      <c r="A26" s="124" t="s">
        <v>17</v>
      </c>
      <c r="B26" s="125"/>
      <c r="C26" s="23">
        <f>E10+F14+F18+D23</f>
        <v>164.24167703999998</v>
      </c>
      <c r="D26" s="24"/>
      <c r="E26" s="24"/>
      <c r="F26" s="56"/>
      <c r="H26" s="24"/>
    </row>
    <row r="27" spans="1:9" ht="19.5" customHeight="1" x14ac:dyDescent="0.2">
      <c r="A27" s="24"/>
      <c r="B27" s="24"/>
      <c r="C27" s="24"/>
      <c r="D27" s="24"/>
      <c r="E27" s="24"/>
      <c r="F27" s="56"/>
      <c r="H27" s="24"/>
    </row>
    <row r="28" spans="1:9" x14ac:dyDescent="0.2">
      <c r="I28" s="51" t="s">
        <v>61</v>
      </c>
    </row>
  </sheetData>
  <sheetProtection algorithmName="SHA-512" hashValue="R8CaiMCUvniAaXN+WcDiRiZjAzFakML1eSD/uVGCn+A9yvgJTHQLd2duOFMH3HAftjYPRavxT18yjYHJ/n6v3w==" saltValue="JRti5Vv/YgZBupdGRZKCbQ==" spinCount="100000" sheet="1" objects="1" scenarios="1"/>
  <mergeCells count="12">
    <mergeCell ref="A26:B26"/>
    <mergeCell ref="A9:B9"/>
    <mergeCell ref="A10:B10"/>
    <mergeCell ref="A14:B14"/>
    <mergeCell ref="F18:F19"/>
    <mergeCell ref="C18:C19"/>
    <mergeCell ref="D18:D19"/>
    <mergeCell ref="A4:B4"/>
    <mergeCell ref="A5:B5"/>
    <mergeCell ref="A6:B6"/>
    <mergeCell ref="E18:E19"/>
    <mergeCell ref="A23:B23"/>
  </mergeCells>
  <phoneticPr fontId="2" type="noConversion"/>
  <dataValidations xWindow="709" yWindow="410" count="18">
    <dataValidation allowBlank="1" showInputMessage="1" showErrorMessage="1" prompt="Use CTRL plus arrow keys to move to edge of tables.  Press TAB to move to cells where data can be entered" sqref="A1:B2" xr:uid="{00000000-0002-0000-0000-000000000000}"/>
    <dataValidation allowBlank="1" showInputMessage="1" showErrorMessage="1" prompt="Independent Living Skills Wage" sqref="C10" xr:uid="{00000000-0002-0000-0000-000001000000}"/>
    <dataValidation allowBlank="1" showInputMessage="1" showErrorMessage="1" prompt="Percentage for Direct Care Relief Staffing" sqref="C23" xr:uid="{00000000-0002-0000-0000-000002000000}"/>
    <dataValidation allowBlank="1" showInputMessage="1" showErrorMessage="1" prompt="Direct Care Relief Staffing Dollar Amount formula is Percentage for Direct Care Relief Staffing times (Independent Living Skills Wage plus Supervision Amount plus Add-on Choice)" sqref="D23" xr:uid="{00000000-0002-0000-0000-000003000000}"/>
    <dataValidation allowBlank="1" showInputMessage="1" showErrorMessage="1" prompt="Total Individual Staffing Amount formula is Independent Living Skills Wage plus Supervision Amount plus Add-on Choice plus Direct Care Relief Staffing Dollar Amount" sqref="C26" xr:uid="{00000000-0002-0000-0000-000004000000}"/>
    <dataValidation allowBlank="1" showInputMessage="1" showErrorMessage="1" prompt="Supervision Percent" sqref="D14" xr:uid="{00000000-0002-0000-0000-000005000000}"/>
    <dataValidation allowBlank="1" showInputMessage="1" showErrorMessage="1" prompt="Supervision Wage" sqref="C14" xr:uid="{00000000-0002-0000-0000-000006000000}"/>
    <dataValidation type="list" allowBlank="1" showInputMessage="1" showErrorMessage="1" prompt="Enter Add-on Choice.  Press ALT and the down arrow to bring up the drop down options.  Use arrow keys to scroll through the options and press ENTER on the appropriate selection." sqref="C18" xr:uid="{00000000-0002-0000-0000-000007000000}">
      <formula1>$B$18:$B$19</formula1>
    </dataValidation>
    <dataValidation allowBlank="1" showInputMessage="1" showErrorMessage="1" prompt="Deaf or Hard of Hearing Add-on Amount" sqref="B19" xr:uid="{00000000-0002-0000-0000-000008000000}"/>
    <dataValidation allowBlank="1" showInputMessage="1" showErrorMessage="1" prompt="No Customization Add-on Amount" sqref="B18" xr:uid="{00000000-0002-0000-0000-000009000000}"/>
    <dataValidation allowBlank="1" showInputMessage="1" showErrorMessage="1" prompt="Direct Staff Total Cost per Day formula is Wage times Hours per Day" sqref="E10" xr:uid="{00000000-0002-0000-0000-00000A000000}"/>
    <dataValidation allowBlank="1" showInputMessage="1" showErrorMessage="1" prompt="Direct Staff Hours per Day" sqref="D10" xr:uid="{00000000-0002-0000-0000-00000B000000}"/>
    <dataValidation allowBlank="1" showInputMessage="1" showErrorMessage="1" prompt="Supervision Total Cost per Day formula is (Supervision Wage times Supervision Hours per Day) divided by last digit of Staffing Ratio" sqref="F14" xr:uid="{00000000-0002-0000-0000-00000C000000}"/>
    <dataValidation allowBlank="1" showInputMessage="1" showErrorMessage="1" prompt="Supervision Hours per Day formula is equal to Direct Staff Hours per Day times Supervision Percent" sqref="E14" xr:uid="{00000000-0002-0000-0000-00000D000000}"/>
    <dataValidation allowBlank="1" showInputMessage="1" showErrorMessage="1" prompt="If Add-on Choice Amount is greater than $0, Staffing Customization Total Hours perDay formula is equal to Direct Staff Hours per Day" sqref="D18:D19" xr:uid="{00000000-0002-0000-0000-00000E000000}"/>
    <dataValidation allowBlank="1" showInputMessage="1" showErrorMessage="1" prompt="Staffing Customization Amount perDay formula is equal to Total Cost per Day" sqref="F18:F19" xr:uid="{00000000-0002-0000-0000-00000F000000}"/>
    <dataValidation allowBlank="1" showInputMessage="1" showErrorMessage="1" prompt="Staffing Customization Total Cost per Day formula is Add-on Amount times Staffing Customization Total Hours per Day" sqref="E18:E19" xr:uid="{00000000-0002-0000-0000-000010000000}"/>
    <dataValidation allowBlank="1" showInputMessage="1" showErrorMessage="1" prompt="Shared On-site Primary Staff/Awake Wage" sqref="C4" xr:uid="{00000000-0002-0000-0000-000011000000}"/>
  </dataValidations>
  <pageMargins left="0.75" right="0.75" top="1.37" bottom="1" header="0.5" footer="0.5"/>
  <pageSetup orientation="portrait" r:id="rId1"/>
  <headerFooter alignWithMargins="0">
    <oddHeader>&amp;C&amp;G</oddHeader>
    <oddFooter>&amp;LDWRS Draft framework for ILS Training&amp;R&amp;P</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E12"/>
  <sheetViews>
    <sheetView zoomScale="125" workbookViewId="0">
      <selection activeCell="C10" sqref="C10"/>
    </sheetView>
  </sheetViews>
  <sheetFormatPr defaultColWidth="9.140625" defaultRowHeight="12.75" x14ac:dyDescent="0.2"/>
  <cols>
    <col min="1" max="1" width="3.7109375" style="3" customWidth="1"/>
    <col min="2" max="2" width="49.7109375" style="3" customWidth="1"/>
    <col min="3" max="3" width="13.140625" style="3" customWidth="1"/>
    <col min="4" max="16384" width="9.140625" style="3"/>
  </cols>
  <sheetData>
    <row r="1" spans="1:5" ht="15" x14ac:dyDescent="0.2">
      <c r="A1" s="52" t="s">
        <v>34</v>
      </c>
      <c r="B1" s="52"/>
      <c r="C1" s="52"/>
      <c r="D1" s="24"/>
      <c r="E1" s="24"/>
    </row>
    <row r="2" spans="1:5" x14ac:dyDescent="0.2">
      <c r="A2" s="24"/>
      <c r="B2" s="24"/>
      <c r="C2" s="24"/>
      <c r="D2" s="24"/>
      <c r="E2" s="24"/>
    </row>
    <row r="3" spans="1:5" x14ac:dyDescent="0.2">
      <c r="A3" s="7" t="s">
        <v>35</v>
      </c>
      <c r="C3" s="24"/>
      <c r="D3" s="24"/>
      <c r="E3" s="24"/>
    </row>
    <row r="4" spans="1:5" x14ac:dyDescent="0.2">
      <c r="A4" s="133" t="s">
        <v>36</v>
      </c>
      <c r="B4" s="134"/>
      <c r="C4" s="135"/>
      <c r="D4" s="24"/>
      <c r="E4" s="24"/>
    </row>
    <row r="5" spans="1:5" ht="39.75" customHeight="1" x14ac:dyDescent="0.2">
      <c r="A5" s="138" t="s">
        <v>71</v>
      </c>
      <c r="B5" s="139"/>
      <c r="C5" s="140"/>
      <c r="D5" s="24"/>
      <c r="E5" s="24"/>
    </row>
    <row r="6" spans="1:5" x14ac:dyDescent="0.2">
      <c r="A6" s="18"/>
      <c r="B6" s="19" t="s">
        <v>26</v>
      </c>
      <c r="C6" s="20"/>
      <c r="D6" s="24"/>
      <c r="E6" s="24"/>
    </row>
    <row r="7" spans="1:5" x14ac:dyDescent="0.2">
      <c r="A7" s="18"/>
      <c r="B7" s="19" t="s">
        <v>27</v>
      </c>
      <c r="C7" s="21"/>
      <c r="D7" s="24"/>
      <c r="E7" s="24"/>
    </row>
    <row r="8" spans="1:5" x14ac:dyDescent="0.2">
      <c r="A8" s="18"/>
      <c r="B8" s="19" t="s">
        <v>32</v>
      </c>
      <c r="C8" s="21"/>
      <c r="D8" s="24"/>
      <c r="E8" s="24"/>
    </row>
    <row r="9" spans="1:5" x14ac:dyDescent="0.2">
      <c r="A9" s="18"/>
      <c r="B9" s="19" t="s">
        <v>33</v>
      </c>
      <c r="C9" s="21"/>
      <c r="D9" s="24"/>
      <c r="E9" s="24"/>
    </row>
    <row r="10" spans="1:5" x14ac:dyDescent="0.2">
      <c r="A10" s="136" t="s">
        <v>31</v>
      </c>
      <c r="B10" s="137"/>
      <c r="C10" s="31">
        <v>0.155</v>
      </c>
      <c r="D10" s="24"/>
      <c r="E10" s="24"/>
    </row>
    <row r="11" spans="1:5" x14ac:dyDescent="0.2">
      <c r="A11" s="24"/>
      <c r="B11" s="24"/>
      <c r="C11" s="24"/>
      <c r="D11" s="24"/>
      <c r="E11" s="24"/>
    </row>
    <row r="12" spans="1:5" x14ac:dyDescent="0.2">
      <c r="A12" s="24"/>
      <c r="B12" s="24"/>
      <c r="C12" s="24"/>
      <c r="D12" s="24"/>
      <c r="E12" s="24"/>
    </row>
  </sheetData>
  <sheetProtection algorithmName="SHA-512" hashValue="5o6G7AWuVh5WbbwDfnn3R/+Rq1DbQrChS9YFQziStpqAmJGbr92y/Zyurimnb4C7PDj7lK+csaGJHxUuEqk4eg==" saltValue="zKqgiZWkq1UwvcAARwZ/0w==" spinCount="100000" sheet="1" objects="1" scenarios="1"/>
  <mergeCells count="3">
    <mergeCell ref="A4:C4"/>
    <mergeCell ref="A10:B10"/>
    <mergeCell ref="A5:C5"/>
  </mergeCells>
  <phoneticPr fontId="2" type="noConversion"/>
  <dataValidations count="1">
    <dataValidation allowBlank="1" showInputMessage="1" showErrorMessage="1" prompt="Total Hourly Program Support Percentage" sqref="C10" xr:uid="{00000000-0002-0000-0100-000000000000}"/>
  </dataValidations>
  <pageMargins left="0.75" right="0.75" top="1.37" bottom="1" header="0.5" footer="0.5"/>
  <pageSetup orientation="portrait" r:id="rId1"/>
  <headerFooter alignWithMargins="0">
    <oddHeader>&amp;C&amp;G</oddHeader>
    <oddFooter>&amp;LDWRS Draft framework for ILS Training - &amp;A&amp;R&amp;P</oddFooter>
  </headerFooter>
  <legacyDrawingHF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G23"/>
  <sheetViews>
    <sheetView topLeftCell="A2" zoomScale="125" workbookViewId="0">
      <selection activeCell="C5" sqref="C5:C7"/>
    </sheetView>
  </sheetViews>
  <sheetFormatPr defaultColWidth="9.140625" defaultRowHeight="12.75" x14ac:dyDescent="0.2"/>
  <cols>
    <col min="1" max="1" width="3" style="3" customWidth="1"/>
    <col min="2" max="2" width="40.140625" style="3" bestFit="1" customWidth="1"/>
    <col min="3" max="3" width="24.5703125" style="3" customWidth="1"/>
    <col min="4" max="4" width="14" style="10" customWidth="1"/>
    <col min="5" max="5" width="15.42578125" style="3" customWidth="1"/>
    <col min="6" max="6" width="18.140625" style="3" bestFit="1" customWidth="1"/>
    <col min="7" max="7" width="9.140625" style="3" hidden="1" customWidth="1"/>
    <col min="8" max="16384" width="9.140625" style="3"/>
  </cols>
  <sheetData>
    <row r="1" spans="1:5" ht="15" x14ac:dyDescent="0.2">
      <c r="A1" s="52" t="s">
        <v>23</v>
      </c>
      <c r="B1" s="52"/>
      <c r="C1" s="52"/>
      <c r="D1" s="52"/>
      <c r="E1" s="24"/>
    </row>
    <row r="2" spans="1:5" x14ac:dyDescent="0.2">
      <c r="A2" s="24"/>
      <c r="B2" s="24"/>
      <c r="C2" s="24"/>
      <c r="D2" s="24"/>
      <c r="E2" s="24"/>
    </row>
    <row r="3" spans="1:5" x14ac:dyDescent="0.2">
      <c r="A3" s="7" t="s">
        <v>15</v>
      </c>
      <c r="D3" s="24"/>
      <c r="E3" s="24"/>
    </row>
    <row r="4" spans="1:5" x14ac:dyDescent="0.2">
      <c r="A4" s="124" t="s">
        <v>38</v>
      </c>
      <c r="B4" s="125"/>
      <c r="C4" s="2" t="s">
        <v>14</v>
      </c>
      <c r="D4" s="24"/>
      <c r="E4" s="24"/>
    </row>
    <row r="5" spans="1:5" x14ac:dyDescent="0.2">
      <c r="A5" s="141" t="s">
        <v>20</v>
      </c>
      <c r="B5" s="142"/>
      <c r="C5" s="143">
        <v>0.11559999999999999</v>
      </c>
      <c r="D5" s="24"/>
      <c r="E5" s="24"/>
    </row>
    <row r="6" spans="1:5" x14ac:dyDescent="0.2">
      <c r="A6" s="11"/>
      <c r="B6" s="146" t="s">
        <v>21</v>
      </c>
      <c r="C6" s="144"/>
      <c r="D6" s="24"/>
      <c r="E6" s="24"/>
    </row>
    <row r="7" spans="1:5" x14ac:dyDescent="0.2">
      <c r="A7" s="12"/>
      <c r="B7" s="147"/>
      <c r="C7" s="145"/>
      <c r="D7" s="24"/>
      <c r="E7" s="24"/>
    </row>
    <row r="8" spans="1:5" x14ac:dyDescent="0.2">
      <c r="A8" s="141" t="s">
        <v>19</v>
      </c>
      <c r="B8" s="142"/>
      <c r="C8" s="143">
        <v>0.12039999999999999</v>
      </c>
      <c r="D8" s="24"/>
      <c r="E8" s="24"/>
    </row>
    <row r="9" spans="1:5" x14ac:dyDescent="0.2">
      <c r="A9" s="11"/>
      <c r="B9" s="4" t="s">
        <v>2</v>
      </c>
      <c r="C9" s="144"/>
      <c r="D9" s="24"/>
      <c r="E9" s="24"/>
    </row>
    <row r="10" spans="1:5" x14ac:dyDescent="0.2">
      <c r="A10" s="11"/>
      <c r="B10" s="4" t="s">
        <v>40</v>
      </c>
      <c r="C10" s="144"/>
      <c r="D10" s="24"/>
      <c r="E10" s="24"/>
    </row>
    <row r="11" spans="1:5" x14ac:dyDescent="0.2">
      <c r="A11" s="11"/>
      <c r="B11" s="4" t="s">
        <v>3</v>
      </c>
      <c r="C11" s="144"/>
      <c r="D11" s="24"/>
      <c r="E11" s="24"/>
    </row>
    <row r="12" spans="1:5" x14ac:dyDescent="0.2">
      <c r="A12" s="11"/>
      <c r="B12" s="4" t="s">
        <v>4</v>
      </c>
      <c r="C12" s="144"/>
      <c r="D12" s="24"/>
      <c r="E12" s="24"/>
    </row>
    <row r="13" spans="1:5" x14ac:dyDescent="0.2">
      <c r="A13" s="11"/>
      <c r="B13" s="4" t="s">
        <v>6</v>
      </c>
      <c r="C13" s="144"/>
      <c r="D13" s="24"/>
      <c r="E13" s="24"/>
    </row>
    <row r="14" spans="1:5" x14ac:dyDescent="0.2">
      <c r="A14" s="11"/>
      <c r="B14" s="4" t="s">
        <v>5</v>
      </c>
      <c r="C14" s="144"/>
      <c r="D14" s="24"/>
      <c r="E14" s="24"/>
    </row>
    <row r="15" spans="1:5" x14ac:dyDescent="0.2">
      <c r="A15" s="11"/>
      <c r="B15" s="4" t="s">
        <v>7</v>
      </c>
      <c r="C15" s="144"/>
      <c r="D15" s="24"/>
      <c r="E15" s="24"/>
    </row>
    <row r="16" spans="1:5" x14ac:dyDescent="0.2">
      <c r="A16" s="11"/>
      <c r="B16" s="4" t="s">
        <v>8</v>
      </c>
      <c r="C16" s="144"/>
      <c r="D16" s="24"/>
      <c r="E16" s="24"/>
    </row>
    <row r="17" spans="1:5" x14ac:dyDescent="0.2">
      <c r="A17" s="11"/>
      <c r="B17" s="4" t="s">
        <v>18</v>
      </c>
      <c r="C17" s="144"/>
      <c r="D17" s="24"/>
      <c r="E17" s="24"/>
    </row>
    <row r="18" spans="1:5" ht="11.25" customHeight="1" x14ac:dyDescent="0.2">
      <c r="A18" s="12"/>
      <c r="B18" s="13"/>
      <c r="C18" s="145"/>
      <c r="D18" s="24"/>
      <c r="E18" s="24"/>
    </row>
    <row r="19" spans="1:5" x14ac:dyDescent="0.2">
      <c r="A19" s="14" t="s">
        <v>50</v>
      </c>
      <c r="B19" s="15"/>
      <c r="C19" s="32">
        <f>SUM(C5+C8)</f>
        <v>0.23599999999999999</v>
      </c>
      <c r="D19" s="24"/>
      <c r="E19" s="24"/>
    </row>
    <row r="20" spans="1:5" x14ac:dyDescent="0.2">
      <c r="A20" s="24"/>
      <c r="B20" s="24"/>
      <c r="C20" s="24"/>
      <c r="D20" s="24"/>
      <c r="E20" s="24"/>
    </row>
    <row r="21" spans="1:5" x14ac:dyDescent="0.2">
      <c r="A21" s="3" t="s">
        <v>37</v>
      </c>
      <c r="C21" s="24"/>
      <c r="D21" s="24"/>
      <c r="E21" s="24"/>
    </row>
    <row r="22" spans="1:5" x14ac:dyDescent="0.2">
      <c r="A22" s="24"/>
      <c r="B22" s="24"/>
      <c r="C22" s="24"/>
      <c r="D22" s="24"/>
      <c r="E22" s="24"/>
    </row>
    <row r="23" spans="1:5" x14ac:dyDescent="0.2">
      <c r="A23" s="24"/>
      <c r="B23" s="24"/>
      <c r="C23" s="24"/>
      <c r="D23" s="24"/>
      <c r="E23" s="24"/>
    </row>
  </sheetData>
  <sheetProtection algorithmName="SHA-512" hashValue="AAUK3BsTmJnmovvCgfzrYME0r/w0jNvHyn4ArnT7SBWD3cVqIX8VRfylYMV6OMQSjiiAINRiylneKHAymy5qqg==" saltValue="wBQRfaQZHA/QhePD6V3mhg==" spinCount="100000" sheet="1" objects="1" scenarios="1"/>
  <mergeCells count="6">
    <mergeCell ref="A8:B8"/>
    <mergeCell ref="C8:C18"/>
    <mergeCell ref="A4:B4"/>
    <mergeCell ref="A5:B5"/>
    <mergeCell ref="C5:C7"/>
    <mergeCell ref="B6:B7"/>
  </mergeCells>
  <phoneticPr fontId="2" type="noConversion"/>
  <dataValidations count="3">
    <dataValidation allowBlank="1" showInputMessage="1" showErrorMessage="1" prompt="Taxes &amp; Workers Comp Percent" sqref="C5:C7" xr:uid="{00000000-0002-0000-0200-000000000000}"/>
    <dataValidation allowBlank="1" showInputMessage="1" showErrorMessage="1" prompt="Other Benefits Percent" sqref="C8:C18" xr:uid="{00000000-0002-0000-0200-000001000000}"/>
    <dataValidation allowBlank="1" showInputMessage="1" showErrorMessage="1" prompt="Total Employee Related Expense Percentage formula is Taxes &amp; Workers Comp Percent + Other Benefits Percent" sqref="C19" xr:uid="{00000000-0002-0000-0200-000002000000}"/>
  </dataValidations>
  <pageMargins left="0.75" right="0.75" top="1.37" bottom="1" header="0.5" footer="0.5"/>
  <pageSetup scale="92" orientation="portrait" r:id="rId1"/>
  <headerFooter alignWithMargins="0">
    <oddHeader>&amp;C&amp;G</oddHeader>
    <oddFooter>&amp;LDWRS Draft framework for ILS Training - &amp;A&amp;R&amp;P</oddFoot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H7"/>
  <sheetViews>
    <sheetView zoomScale="125" workbookViewId="0">
      <selection activeCell="C5" sqref="C5"/>
    </sheetView>
  </sheetViews>
  <sheetFormatPr defaultColWidth="9.140625" defaultRowHeight="12.75" x14ac:dyDescent="0.2"/>
  <cols>
    <col min="1" max="1" width="9.140625" style="3"/>
    <col min="2" max="2" width="52.85546875" style="3" bestFit="1" customWidth="1"/>
    <col min="3" max="3" width="11.85546875" style="3" bestFit="1" customWidth="1"/>
    <col min="4" max="7" width="9.140625" style="3"/>
    <col min="8" max="8" width="0" style="3" hidden="1" customWidth="1"/>
    <col min="9" max="16384" width="9.140625" style="3"/>
  </cols>
  <sheetData>
    <row r="1" spans="1:8" ht="15" x14ac:dyDescent="0.2">
      <c r="A1" s="52" t="s">
        <v>28</v>
      </c>
      <c r="B1" s="52"/>
      <c r="C1" s="52"/>
      <c r="D1" s="52"/>
      <c r="E1" s="24"/>
    </row>
    <row r="2" spans="1:8" x14ac:dyDescent="0.2">
      <c r="A2" s="24"/>
      <c r="B2" s="24"/>
      <c r="C2" s="24"/>
      <c r="D2" s="24"/>
      <c r="E2" s="24"/>
    </row>
    <row r="3" spans="1:8" x14ac:dyDescent="0.2">
      <c r="A3" s="7" t="s">
        <v>39</v>
      </c>
      <c r="D3" s="24"/>
      <c r="E3" s="24"/>
    </row>
    <row r="4" spans="1:8" x14ac:dyDescent="0.2">
      <c r="A4" s="124" t="s">
        <v>13</v>
      </c>
      <c r="B4" s="125"/>
      <c r="C4" s="2" t="s">
        <v>30</v>
      </c>
      <c r="D4" s="24"/>
      <c r="E4" s="24"/>
    </row>
    <row r="5" spans="1:8" ht="139.5" customHeight="1" x14ac:dyDescent="0.2">
      <c r="A5" s="148" t="s">
        <v>48</v>
      </c>
      <c r="B5" s="149"/>
      <c r="C5" s="113">
        <v>5.8999999999999997E-2</v>
      </c>
      <c r="D5" s="24"/>
      <c r="E5" s="24"/>
    </row>
    <row r="6" spans="1:8" x14ac:dyDescent="0.2">
      <c r="A6" s="24"/>
      <c r="B6" s="24"/>
      <c r="C6" s="24"/>
      <c r="D6" s="24"/>
      <c r="E6" s="24"/>
      <c r="H6" s="112">
        <f>SUM(4.94%*15.39%)+4.94%</f>
        <v>5.7002660000000011E-2</v>
      </c>
    </row>
    <row r="7" spans="1:8" x14ac:dyDescent="0.2">
      <c r="A7" s="24"/>
      <c r="B7" s="24"/>
      <c r="C7" s="24"/>
      <c r="D7" s="24"/>
      <c r="E7" s="24"/>
    </row>
  </sheetData>
  <sheetProtection algorithmName="SHA-512" hashValue="pR8OZj1u6m4l17NpCILSw0RQ6aQH9R1WziRQV8SkiMkJXScnF/X3BpsngZlJe8Cs+aEgr/VCB7XnDo/4XDOESA==" saltValue="fY8qndNcnJ8U4cp6lDK7Ug==" spinCount="100000" sheet="1" objects="1" scenarios="1"/>
  <mergeCells count="2">
    <mergeCell ref="A4:B4"/>
    <mergeCell ref="A5:B5"/>
  </mergeCells>
  <phoneticPr fontId="2" type="noConversion"/>
  <dataValidations count="1">
    <dataValidation allowBlank="1" showInputMessage="1" showErrorMessage="1" prompt="Client Programming and Supports Percent" sqref="C5" xr:uid="{00000000-0002-0000-0300-000000000000}"/>
  </dataValidations>
  <pageMargins left="0.75" right="0.75" top="1.37" bottom="1" header="0.5" footer="0.5"/>
  <pageSetup scale="96" orientation="portrait" r:id="rId1"/>
  <headerFooter alignWithMargins="0">
    <oddHeader>&amp;C&amp;G</oddHeader>
    <oddFooter>&amp;LDWRS Draft framework for ILS Training - &amp;A&amp;R&amp;P</oddFoot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G19"/>
  <sheetViews>
    <sheetView zoomScale="98" zoomScaleNormal="98" workbookViewId="0">
      <selection activeCell="E4" sqref="E4"/>
    </sheetView>
  </sheetViews>
  <sheetFormatPr defaultColWidth="9.140625" defaultRowHeight="12.75" x14ac:dyDescent="0.2"/>
  <cols>
    <col min="1" max="1" width="9.140625" style="3"/>
    <col min="2" max="2" width="24.7109375" style="3" customWidth="1"/>
    <col min="3" max="3" width="10.140625" style="3" bestFit="1" customWidth="1"/>
    <col min="4" max="4" width="9.140625" style="3"/>
    <col min="5" max="5" width="9.5703125" style="3" customWidth="1"/>
    <col min="6" max="6" width="10.28515625" style="3" bestFit="1" customWidth="1"/>
    <col min="7" max="7" width="9.140625" style="3"/>
    <col min="8" max="8" width="9.140625" style="3" customWidth="1"/>
    <col min="9" max="16384" width="9.140625" style="3"/>
  </cols>
  <sheetData>
    <row r="1" spans="1:7" ht="15" x14ac:dyDescent="0.2">
      <c r="A1" s="52" t="s">
        <v>43</v>
      </c>
      <c r="C1" s="52"/>
      <c r="D1" s="52"/>
      <c r="E1" s="52"/>
      <c r="F1" s="52"/>
      <c r="G1" s="52"/>
    </row>
    <row r="2" spans="1:7" x14ac:dyDescent="0.2">
      <c r="A2" s="24"/>
      <c r="B2" s="24"/>
      <c r="C2" s="24"/>
      <c r="D2" s="24"/>
      <c r="E2" s="24"/>
      <c r="F2" s="24"/>
      <c r="G2" s="24"/>
    </row>
    <row r="3" spans="1:7" x14ac:dyDescent="0.2">
      <c r="A3" s="53" t="s">
        <v>16</v>
      </c>
      <c r="B3" s="53"/>
      <c r="C3" s="53"/>
      <c r="D3" s="53"/>
      <c r="E3" s="53"/>
      <c r="F3" s="53"/>
      <c r="G3" s="24"/>
    </row>
    <row r="4" spans="1:7" ht="12" customHeight="1" x14ac:dyDescent="0.2">
      <c r="A4" s="153" t="s">
        <v>47</v>
      </c>
      <c r="B4" s="128"/>
      <c r="C4" s="128"/>
      <c r="D4" s="128"/>
      <c r="E4" s="40">
        <v>0.13250000000000001</v>
      </c>
      <c r="F4" s="24"/>
      <c r="G4" s="24"/>
    </row>
    <row r="5" spans="1:7" x14ac:dyDescent="0.2">
      <c r="A5" s="35"/>
      <c r="B5" s="35"/>
      <c r="C5" s="35"/>
      <c r="D5" s="35"/>
      <c r="E5" s="36"/>
      <c r="F5" s="24"/>
      <c r="G5" s="24"/>
    </row>
    <row r="6" spans="1:7" x14ac:dyDescent="0.2">
      <c r="A6" s="7" t="s">
        <v>42</v>
      </c>
      <c r="B6" s="35"/>
      <c r="C6" s="35"/>
      <c r="D6" s="35"/>
      <c r="E6" s="36"/>
      <c r="F6" s="24"/>
      <c r="G6" s="24"/>
    </row>
    <row r="7" spans="1:7" x14ac:dyDescent="0.2">
      <c r="A7" s="150" t="s">
        <v>43</v>
      </c>
      <c r="B7" s="151"/>
      <c r="C7" s="151"/>
      <c r="D7" s="152"/>
      <c r="E7" s="38">
        <v>6.0999999999999999E-2</v>
      </c>
      <c r="F7" s="24"/>
      <c r="G7" s="24"/>
    </row>
    <row r="8" spans="1:7" x14ac:dyDescent="0.2">
      <c r="A8" s="37"/>
      <c r="B8" s="35"/>
      <c r="C8" s="35"/>
      <c r="D8" s="35"/>
      <c r="E8" s="36"/>
      <c r="F8" s="24"/>
      <c r="G8" s="24"/>
    </row>
    <row r="9" spans="1:7" x14ac:dyDescent="0.2">
      <c r="A9" s="7" t="s">
        <v>59</v>
      </c>
      <c r="B9" s="35"/>
      <c r="C9" s="35"/>
      <c r="D9" s="35"/>
      <c r="E9" s="36"/>
      <c r="F9" s="24"/>
      <c r="G9" s="24"/>
    </row>
    <row r="10" spans="1:7" x14ac:dyDescent="0.2">
      <c r="A10" s="154" t="s">
        <v>60</v>
      </c>
      <c r="B10" s="151"/>
      <c r="C10" s="151"/>
      <c r="D10" s="152"/>
      <c r="E10" s="38">
        <v>3.9E-2</v>
      </c>
      <c r="F10" s="24"/>
      <c r="G10" s="24"/>
    </row>
    <row r="11" spans="1:7" x14ac:dyDescent="0.2">
      <c r="A11" s="37"/>
      <c r="B11" s="35"/>
      <c r="C11" s="35"/>
      <c r="D11" s="35"/>
      <c r="E11" s="36"/>
      <c r="F11" s="24"/>
      <c r="G11" s="24"/>
    </row>
    <row r="12" spans="1:7" x14ac:dyDescent="0.2">
      <c r="A12" s="7" t="s">
        <v>45</v>
      </c>
      <c r="B12" s="35"/>
      <c r="C12" s="35"/>
      <c r="D12" s="35"/>
      <c r="E12" s="36"/>
      <c r="F12" s="24"/>
      <c r="G12" s="24"/>
    </row>
    <row r="13" spans="1:7" x14ac:dyDescent="0.2">
      <c r="A13" s="150" t="s">
        <v>46</v>
      </c>
      <c r="B13" s="151"/>
      <c r="C13" s="151"/>
      <c r="D13" s="152"/>
      <c r="E13" s="32">
        <f>SUM(E4+E7+E10)</f>
        <v>0.23250000000000001</v>
      </c>
      <c r="F13" s="24"/>
      <c r="G13" s="24"/>
    </row>
    <row r="14" spans="1:7" x14ac:dyDescent="0.2">
      <c r="A14" s="37"/>
      <c r="B14" s="35"/>
      <c r="C14" s="35"/>
      <c r="D14" s="35"/>
      <c r="E14" s="36"/>
      <c r="F14" s="24"/>
      <c r="G14" s="24"/>
    </row>
    <row r="15" spans="1:7" x14ac:dyDescent="0.2">
      <c r="C15" s="24"/>
      <c r="D15" s="24"/>
      <c r="E15" s="24"/>
      <c r="F15" s="24"/>
      <c r="G15" s="24"/>
    </row>
    <row r="16" spans="1:7" x14ac:dyDescent="0.2">
      <c r="F16" s="24"/>
      <c r="G16" s="24"/>
    </row>
    <row r="17" spans="1:7" x14ac:dyDescent="0.2">
      <c r="A17" s="24"/>
      <c r="B17" s="24"/>
      <c r="C17" s="24"/>
      <c r="D17" s="24"/>
      <c r="E17" s="24"/>
      <c r="G17" s="24"/>
    </row>
    <row r="18" spans="1:7" x14ac:dyDescent="0.2">
      <c r="A18" s="24"/>
      <c r="B18" s="24"/>
      <c r="C18" s="24"/>
      <c r="D18" s="24"/>
      <c r="E18" s="24"/>
      <c r="F18" s="24"/>
      <c r="G18" s="24"/>
    </row>
    <row r="19" spans="1:7" x14ac:dyDescent="0.2">
      <c r="F19" s="24"/>
      <c r="G19" s="24"/>
    </row>
  </sheetData>
  <sheetProtection algorithmName="SHA-512" hashValue="J7Gqs+1+VVyQCqJ5qo8POL7mgNXF+HUGWsVT3CvBBSIrJIItZeBx3GeaanvqtOqp9qsa70GCdRDy05Ceq4RSxQ==" saltValue="q+HMS4OA4Jtm50GtcCyHCg==" spinCount="100000" sheet="1" objects="1" scenarios="1"/>
  <mergeCells count="4">
    <mergeCell ref="A13:D13"/>
    <mergeCell ref="A4:D4"/>
    <mergeCell ref="A7:D7"/>
    <mergeCell ref="A10:D10"/>
  </mergeCells>
  <phoneticPr fontId="2" type="noConversion"/>
  <dataValidations xWindow="486" yWindow="326" count="4">
    <dataValidation allowBlank="1" showInputMessage="1" showErrorMessage="1" prompt="Standard General &amp; Administrative Support Percent" sqref="E4" xr:uid="{00000000-0002-0000-0400-000000000000}"/>
    <dataValidation allowBlank="1" showInputMessage="1" showErrorMessage="1" prompt="Program Related Expenses Percent" sqref="E7" xr:uid="{00000000-0002-0000-0400-000001000000}"/>
    <dataValidation allowBlank="1" showInputMessage="1" showErrorMessage="1" prompt="Total Program Related Expenses Percent formula is Standard General &amp; Administrative Support Percent + Program Related Expenses Percent + Utilization Expenses Percent" sqref="E13" xr:uid="{00000000-0002-0000-0400-000002000000}"/>
    <dataValidation allowBlank="1" showInputMessage="1" showErrorMessage="1" prompt="Utilization Expenses Percent" sqref="E10" xr:uid="{00000000-0002-0000-0400-000003000000}"/>
  </dataValidations>
  <pageMargins left="0.75" right="0.75" top="1.37" bottom="1" header="0.5" footer="0.5"/>
  <pageSetup orientation="portrait" r:id="rId1"/>
  <headerFooter alignWithMargins="0">
    <oddHeader>&amp;C&amp;G</oddHeader>
    <oddFooter>&amp;LDWRS Draft framework for ILS Training - &amp;A&amp;R&amp;P</oddFooter>
  </headerFooter>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3:F108"/>
  <sheetViews>
    <sheetView workbookViewId="0">
      <selection activeCell="B4" sqref="B4:D4"/>
    </sheetView>
  </sheetViews>
  <sheetFormatPr defaultRowHeight="12.75" x14ac:dyDescent="0.2"/>
  <cols>
    <col min="1" max="1" width="29" customWidth="1"/>
    <col min="2" max="2" width="17.42578125" customWidth="1"/>
    <col min="3" max="3" width="20" customWidth="1"/>
    <col min="4" max="5" width="9.140625" customWidth="1"/>
    <col min="6" max="6" width="5.5703125" style="73" bestFit="1" customWidth="1"/>
  </cols>
  <sheetData>
    <row r="3" spans="1:6" x14ac:dyDescent="0.2">
      <c r="A3" s="7" t="s">
        <v>81</v>
      </c>
      <c r="B3" s="51"/>
      <c r="C3" s="51"/>
      <c r="D3" s="51"/>
    </row>
    <row r="4" spans="1:6" x14ac:dyDescent="0.2">
      <c r="A4" s="74" t="s">
        <v>82</v>
      </c>
      <c r="B4" s="155" t="s">
        <v>83</v>
      </c>
      <c r="C4" s="156"/>
      <c r="D4" s="157"/>
    </row>
    <row r="5" spans="1:6" x14ac:dyDescent="0.2">
      <c r="A5" s="74" t="s">
        <v>84</v>
      </c>
      <c r="B5" s="158" t="str">
        <f>INDEX($C$10:$C$108,MATCH(B4:D4,B10:B108,0))</f>
        <v>Unspecified Region</v>
      </c>
      <c r="C5" s="159"/>
      <c r="D5" s="160"/>
    </row>
    <row r="6" spans="1:6" ht="18" customHeight="1" x14ac:dyDescent="0.2"/>
    <row r="7" spans="1:6" hidden="1" x14ac:dyDescent="0.2">
      <c r="A7" t="s">
        <v>85</v>
      </c>
      <c r="B7" t="str">
        <f>INDEX($D$10:$D$108,MATCH(B4:D4,B10:B108,0))</f>
        <v>-</v>
      </c>
    </row>
    <row r="8" spans="1:6" hidden="1" x14ac:dyDescent="0.2"/>
    <row r="9" spans="1:6" ht="15" hidden="1" x14ac:dyDescent="0.2">
      <c r="B9" s="75" t="s">
        <v>86</v>
      </c>
      <c r="C9" s="75" t="s">
        <v>87</v>
      </c>
      <c r="D9" s="76" t="s">
        <v>85</v>
      </c>
      <c r="F9"/>
    </row>
    <row r="10" spans="1:6" ht="15" hidden="1" x14ac:dyDescent="0.2">
      <c r="B10" s="77" t="s">
        <v>83</v>
      </c>
      <c r="C10" s="77" t="s">
        <v>88</v>
      </c>
      <c r="D10" s="78" t="s">
        <v>89</v>
      </c>
      <c r="F10"/>
    </row>
    <row r="11" spans="1:6" ht="15" hidden="1" x14ac:dyDescent="0.2">
      <c r="B11" s="79" t="s">
        <v>90</v>
      </c>
      <c r="C11" s="79" t="s">
        <v>91</v>
      </c>
      <c r="D11" s="108">
        <v>1.026</v>
      </c>
      <c r="F11"/>
    </row>
    <row r="12" spans="1:6" ht="15" hidden="1" x14ac:dyDescent="0.2">
      <c r="B12" s="79" t="s">
        <v>92</v>
      </c>
      <c r="C12" s="79" t="s">
        <v>93</v>
      </c>
      <c r="D12" s="108">
        <v>0.995</v>
      </c>
      <c r="F12"/>
    </row>
    <row r="13" spans="1:6" ht="15" hidden="1" x14ac:dyDescent="0.2">
      <c r="B13" s="79" t="s">
        <v>94</v>
      </c>
      <c r="C13" s="79" t="s">
        <v>95</v>
      </c>
      <c r="D13" s="108">
        <v>0.94</v>
      </c>
      <c r="F13"/>
    </row>
    <row r="14" spans="1:6" ht="15" hidden="1" x14ac:dyDescent="0.2">
      <c r="B14" s="79" t="s">
        <v>96</v>
      </c>
      <c r="C14" s="79" t="s">
        <v>95</v>
      </c>
      <c r="D14" s="108">
        <v>0.94</v>
      </c>
      <c r="F14"/>
    </row>
    <row r="15" spans="1:6" ht="15" hidden="1" x14ac:dyDescent="0.2">
      <c r="B15" s="79" t="s">
        <v>97</v>
      </c>
      <c r="C15" s="79" t="s">
        <v>98</v>
      </c>
      <c r="D15" s="108">
        <v>1.04</v>
      </c>
      <c r="F15"/>
    </row>
    <row r="16" spans="1:6" ht="15" hidden="1" x14ac:dyDescent="0.2">
      <c r="B16" s="79" t="s">
        <v>99</v>
      </c>
      <c r="C16" s="80" t="s">
        <v>100</v>
      </c>
      <c r="D16" s="108">
        <v>1.002</v>
      </c>
      <c r="F16"/>
    </row>
    <row r="17" spans="2:6" ht="15" hidden="1" x14ac:dyDescent="0.2">
      <c r="B17" s="79" t="s">
        <v>101</v>
      </c>
      <c r="C17" s="79" t="s">
        <v>102</v>
      </c>
      <c r="D17" s="108">
        <v>1.069</v>
      </c>
      <c r="F17"/>
    </row>
    <row r="18" spans="2:6" ht="15" hidden="1" x14ac:dyDescent="0.2">
      <c r="B18" s="79" t="s">
        <v>103</v>
      </c>
      <c r="C18" s="80" t="s">
        <v>104</v>
      </c>
      <c r="D18" s="108">
        <v>1.0609999999999999</v>
      </c>
      <c r="F18"/>
    </row>
    <row r="19" spans="2:6" ht="15" hidden="1" x14ac:dyDescent="0.2">
      <c r="B19" s="79" t="s">
        <v>105</v>
      </c>
      <c r="C19" s="80" t="s">
        <v>106</v>
      </c>
      <c r="D19" s="108">
        <v>0.98499999999999999</v>
      </c>
      <c r="F19"/>
    </row>
    <row r="20" spans="2:6" ht="15" hidden="1" x14ac:dyDescent="0.2">
      <c r="B20" s="79" t="s">
        <v>107</v>
      </c>
      <c r="C20" s="79" t="s">
        <v>93</v>
      </c>
      <c r="D20" s="108">
        <v>0.995</v>
      </c>
      <c r="F20"/>
    </row>
    <row r="21" spans="2:6" ht="15" hidden="1" x14ac:dyDescent="0.2">
      <c r="B21" s="79" t="s">
        <v>108</v>
      </c>
      <c r="C21" s="79" t="s">
        <v>95</v>
      </c>
      <c r="D21" s="108">
        <v>0.94</v>
      </c>
      <c r="F21"/>
    </row>
    <row r="22" spans="2:6" ht="15" hidden="1" x14ac:dyDescent="0.2">
      <c r="B22" s="79" t="s">
        <v>109</v>
      </c>
      <c r="C22" s="80" t="s">
        <v>100</v>
      </c>
      <c r="D22" s="108">
        <v>1.002</v>
      </c>
      <c r="F22"/>
    </row>
    <row r="23" spans="2:6" ht="15" hidden="1" x14ac:dyDescent="0.2">
      <c r="B23" s="79" t="s">
        <v>110</v>
      </c>
      <c r="C23" s="80" t="s">
        <v>93</v>
      </c>
      <c r="D23" s="108">
        <v>0.995</v>
      </c>
      <c r="F23"/>
    </row>
    <row r="24" spans="2:6" ht="15" hidden="1" x14ac:dyDescent="0.2">
      <c r="B24" s="79" t="s">
        <v>111</v>
      </c>
      <c r="C24" s="80" t="s">
        <v>112</v>
      </c>
      <c r="D24" s="108">
        <v>0.96799999999999997</v>
      </c>
      <c r="F24"/>
    </row>
    <row r="25" spans="2:6" ht="15" hidden="1" x14ac:dyDescent="0.2">
      <c r="B25" s="79" t="s">
        <v>113</v>
      </c>
      <c r="C25" s="79" t="s">
        <v>95</v>
      </c>
      <c r="D25" s="108">
        <v>0.94</v>
      </c>
      <c r="F25"/>
    </row>
    <row r="26" spans="2:6" ht="15" hidden="1" x14ac:dyDescent="0.2">
      <c r="B26" s="79" t="s">
        <v>114</v>
      </c>
      <c r="C26" s="80" t="s">
        <v>91</v>
      </c>
      <c r="D26" s="108">
        <v>1.026</v>
      </c>
      <c r="F26"/>
    </row>
    <row r="27" spans="2:6" ht="15" hidden="1" x14ac:dyDescent="0.2">
      <c r="B27" s="79" t="s">
        <v>115</v>
      </c>
      <c r="C27" s="80" t="s">
        <v>100</v>
      </c>
      <c r="D27" s="108">
        <v>1.002</v>
      </c>
      <c r="F27"/>
    </row>
    <row r="28" spans="2:6" ht="15" hidden="1" x14ac:dyDescent="0.2">
      <c r="B28" s="79" t="s">
        <v>116</v>
      </c>
      <c r="C28" s="79" t="s">
        <v>95</v>
      </c>
      <c r="D28" s="108">
        <v>0.94</v>
      </c>
      <c r="F28"/>
    </row>
    <row r="29" spans="2:6" ht="15" hidden="1" x14ac:dyDescent="0.2">
      <c r="B29" s="79" t="s">
        <v>117</v>
      </c>
      <c r="C29" s="79" t="s">
        <v>93</v>
      </c>
      <c r="D29" s="108">
        <v>0.995</v>
      </c>
      <c r="F29"/>
    </row>
    <row r="30" spans="2:6" ht="15" hidden="1" x14ac:dyDescent="0.2">
      <c r="B30" s="79" t="s">
        <v>118</v>
      </c>
      <c r="C30" s="80" t="s">
        <v>119</v>
      </c>
      <c r="D30" s="108">
        <v>1.0469999999999999</v>
      </c>
      <c r="F30"/>
    </row>
    <row r="31" spans="2:6" ht="15" hidden="1" x14ac:dyDescent="0.2">
      <c r="B31" s="79" t="s">
        <v>120</v>
      </c>
      <c r="C31" s="79" t="s">
        <v>95</v>
      </c>
      <c r="D31" s="108">
        <v>0.94</v>
      </c>
      <c r="F31"/>
    </row>
    <row r="32" spans="2:6" ht="15" hidden="1" x14ac:dyDescent="0.2">
      <c r="B32" s="79" t="s">
        <v>121</v>
      </c>
      <c r="C32" s="80" t="s">
        <v>104</v>
      </c>
      <c r="D32" s="108">
        <v>1.0609999999999999</v>
      </c>
      <c r="F32"/>
    </row>
    <row r="33" spans="2:6" ht="15" hidden="1" x14ac:dyDescent="0.2">
      <c r="B33" s="79" t="s">
        <v>122</v>
      </c>
      <c r="C33" s="80" t="s">
        <v>119</v>
      </c>
      <c r="D33" s="108">
        <v>1.0469999999999999</v>
      </c>
      <c r="F33"/>
    </row>
    <row r="34" spans="2:6" ht="15" hidden="1" x14ac:dyDescent="0.2">
      <c r="B34" s="79" t="s">
        <v>123</v>
      </c>
      <c r="C34" s="80" t="s">
        <v>104</v>
      </c>
      <c r="D34" s="108">
        <v>1.0609999999999999</v>
      </c>
      <c r="F34"/>
    </row>
    <row r="35" spans="2:6" ht="15" hidden="1" x14ac:dyDescent="0.2">
      <c r="B35" s="79" t="s">
        <v>124</v>
      </c>
      <c r="C35" s="80" t="s">
        <v>104</v>
      </c>
      <c r="D35" s="108">
        <v>1.0609999999999999</v>
      </c>
      <c r="F35"/>
    </row>
    <row r="36" spans="2:6" ht="15" hidden="1" x14ac:dyDescent="0.2">
      <c r="B36" s="79" t="s">
        <v>125</v>
      </c>
      <c r="C36" s="79" t="s">
        <v>95</v>
      </c>
      <c r="D36" s="108">
        <v>0.94</v>
      </c>
      <c r="F36"/>
    </row>
    <row r="37" spans="2:6" ht="15" hidden="1" x14ac:dyDescent="0.2">
      <c r="B37" s="79" t="s">
        <v>126</v>
      </c>
      <c r="C37" s="79" t="s">
        <v>93</v>
      </c>
      <c r="D37" s="108">
        <v>0.995</v>
      </c>
      <c r="F37"/>
    </row>
    <row r="38" spans="2:6" ht="15" hidden="1" x14ac:dyDescent="0.2">
      <c r="B38" s="79" t="s">
        <v>127</v>
      </c>
      <c r="C38" s="80" t="s">
        <v>128</v>
      </c>
      <c r="D38" s="108">
        <v>1.0129999999999999</v>
      </c>
      <c r="F38"/>
    </row>
    <row r="39" spans="2:6" ht="15" hidden="1" x14ac:dyDescent="0.2">
      <c r="B39" s="79" t="s">
        <v>129</v>
      </c>
      <c r="C39" s="79" t="s">
        <v>95</v>
      </c>
      <c r="D39" s="108">
        <v>0.94</v>
      </c>
      <c r="F39"/>
    </row>
    <row r="40" spans="2:6" ht="15" hidden="1" x14ac:dyDescent="0.2">
      <c r="B40" s="79" t="s">
        <v>130</v>
      </c>
      <c r="C40" s="80" t="s">
        <v>93</v>
      </c>
      <c r="D40" s="108">
        <v>0.995</v>
      </c>
      <c r="F40"/>
    </row>
    <row r="41" spans="2:6" ht="15" hidden="1" x14ac:dyDescent="0.2">
      <c r="B41" s="79" t="s">
        <v>131</v>
      </c>
      <c r="C41" s="80" t="s">
        <v>91</v>
      </c>
      <c r="D41" s="108">
        <v>1.026</v>
      </c>
      <c r="F41"/>
    </row>
    <row r="42" spans="2:6" ht="15" hidden="1" x14ac:dyDescent="0.2">
      <c r="B42" s="79" t="s">
        <v>132</v>
      </c>
      <c r="C42" s="80" t="s">
        <v>100</v>
      </c>
      <c r="D42" s="108">
        <v>1.002</v>
      </c>
      <c r="F42"/>
    </row>
    <row r="43" spans="2:6" ht="15" hidden="1" x14ac:dyDescent="0.2">
      <c r="B43" s="79" t="s">
        <v>133</v>
      </c>
      <c r="C43" s="80" t="s">
        <v>91</v>
      </c>
      <c r="D43" s="108">
        <v>1.026</v>
      </c>
      <c r="F43"/>
    </row>
    <row r="44" spans="2:6" ht="15" hidden="1" x14ac:dyDescent="0.2">
      <c r="B44" s="79" t="s">
        <v>134</v>
      </c>
      <c r="C44" s="80" t="s">
        <v>100</v>
      </c>
      <c r="D44" s="108">
        <v>1.002</v>
      </c>
      <c r="F44"/>
    </row>
    <row r="45" spans="2:6" ht="15" hidden="1" x14ac:dyDescent="0.2">
      <c r="B45" s="79" t="s">
        <v>135</v>
      </c>
      <c r="C45" s="79" t="s">
        <v>95</v>
      </c>
      <c r="D45" s="108">
        <v>0.94</v>
      </c>
      <c r="F45"/>
    </row>
    <row r="46" spans="2:6" ht="15" hidden="1" x14ac:dyDescent="0.2">
      <c r="B46" s="79" t="s">
        <v>136</v>
      </c>
      <c r="C46" s="80" t="s">
        <v>91</v>
      </c>
      <c r="D46" s="108">
        <v>1.026</v>
      </c>
      <c r="F46"/>
    </row>
    <row r="47" spans="2:6" ht="15" hidden="1" x14ac:dyDescent="0.2">
      <c r="B47" s="79" t="s">
        <v>137</v>
      </c>
      <c r="C47" s="80" t="s">
        <v>100</v>
      </c>
      <c r="D47" s="108">
        <v>1.002</v>
      </c>
      <c r="F47"/>
    </row>
    <row r="48" spans="2:6" ht="15" hidden="1" x14ac:dyDescent="0.2">
      <c r="B48" s="79" t="s">
        <v>138</v>
      </c>
      <c r="C48" s="80" t="s">
        <v>91</v>
      </c>
      <c r="D48" s="108">
        <v>1.026</v>
      </c>
      <c r="F48"/>
    </row>
    <row r="49" spans="2:6" ht="15" hidden="1" x14ac:dyDescent="0.2">
      <c r="B49" s="79" t="s">
        <v>139</v>
      </c>
      <c r="C49" s="79" t="s">
        <v>95</v>
      </c>
      <c r="D49" s="108">
        <v>0.94</v>
      </c>
      <c r="F49"/>
    </row>
    <row r="50" spans="2:6" ht="15" hidden="1" x14ac:dyDescent="0.2">
      <c r="B50" s="79" t="s">
        <v>140</v>
      </c>
      <c r="C50" s="80" t="s">
        <v>93</v>
      </c>
      <c r="D50" s="108">
        <v>0.995</v>
      </c>
      <c r="F50"/>
    </row>
    <row r="51" spans="2:6" ht="15" hidden="1" x14ac:dyDescent="0.2">
      <c r="B51" s="79" t="s">
        <v>141</v>
      </c>
      <c r="C51" s="80" t="s">
        <v>100</v>
      </c>
      <c r="D51" s="108">
        <v>1.002</v>
      </c>
      <c r="F51"/>
    </row>
    <row r="52" spans="2:6" ht="15" hidden="1" x14ac:dyDescent="0.2">
      <c r="B52" s="79" t="s">
        <v>142</v>
      </c>
      <c r="C52" s="80" t="s">
        <v>100</v>
      </c>
      <c r="D52" s="108">
        <v>1.002</v>
      </c>
      <c r="F52"/>
    </row>
    <row r="53" spans="2:6" ht="15" hidden="1" x14ac:dyDescent="0.2">
      <c r="B53" s="79" t="s">
        <v>146</v>
      </c>
      <c r="C53" s="80" t="s">
        <v>100</v>
      </c>
      <c r="D53" s="108">
        <v>1.002</v>
      </c>
      <c r="F53"/>
    </row>
    <row r="54" spans="2:6" ht="15" hidden="1" x14ac:dyDescent="0.2">
      <c r="B54" s="79" t="s">
        <v>143</v>
      </c>
      <c r="C54" s="79" t="s">
        <v>95</v>
      </c>
      <c r="D54" s="108">
        <v>0.94</v>
      </c>
      <c r="F54"/>
    </row>
    <row r="55" spans="2:6" ht="15" hidden="1" x14ac:dyDescent="0.2">
      <c r="B55" s="79" t="s">
        <v>144</v>
      </c>
      <c r="C55" s="79" t="s">
        <v>95</v>
      </c>
      <c r="D55" s="108">
        <v>0.94</v>
      </c>
      <c r="F55"/>
    </row>
    <row r="56" spans="2:6" ht="15" hidden="1" x14ac:dyDescent="0.2">
      <c r="B56" s="79" t="s">
        <v>145</v>
      </c>
      <c r="C56" s="80" t="s">
        <v>104</v>
      </c>
      <c r="D56" s="108">
        <v>1.0609999999999999</v>
      </c>
      <c r="F56"/>
    </row>
    <row r="57" spans="2:6" ht="15" hidden="1" x14ac:dyDescent="0.2">
      <c r="B57" s="79" t="s">
        <v>147</v>
      </c>
      <c r="C57" s="80" t="s">
        <v>100</v>
      </c>
      <c r="D57" s="108">
        <v>1.002</v>
      </c>
      <c r="F57"/>
    </row>
    <row r="58" spans="2:6" ht="15" hidden="1" x14ac:dyDescent="0.2">
      <c r="B58" s="79" t="s">
        <v>148</v>
      </c>
      <c r="C58" s="80" t="s">
        <v>93</v>
      </c>
      <c r="D58" s="108">
        <v>0.995</v>
      </c>
      <c r="F58"/>
    </row>
    <row r="59" spans="2:6" ht="15" hidden="1" x14ac:dyDescent="0.2">
      <c r="B59" s="79" t="s">
        <v>149</v>
      </c>
      <c r="C59" s="79" t="s">
        <v>95</v>
      </c>
      <c r="D59" s="108">
        <v>0.94</v>
      </c>
      <c r="F59"/>
    </row>
    <row r="60" spans="2:6" ht="15" hidden="1" x14ac:dyDescent="0.2">
      <c r="B60" s="79" t="s">
        <v>150</v>
      </c>
      <c r="C60" s="80" t="s">
        <v>104</v>
      </c>
      <c r="D60" s="108">
        <v>1.0609999999999999</v>
      </c>
      <c r="F60"/>
    </row>
    <row r="61" spans="2:6" ht="15" hidden="1" x14ac:dyDescent="0.2">
      <c r="B61" s="79" t="s">
        <v>151</v>
      </c>
      <c r="C61" s="80" t="s">
        <v>100</v>
      </c>
      <c r="D61" s="108">
        <v>1.002</v>
      </c>
      <c r="F61"/>
    </row>
    <row r="62" spans="2:6" ht="15" hidden="1" x14ac:dyDescent="0.2">
      <c r="B62" s="79" t="s">
        <v>152</v>
      </c>
      <c r="C62" s="80" t="s">
        <v>102</v>
      </c>
      <c r="D62" s="108">
        <v>1.069</v>
      </c>
      <c r="F62"/>
    </row>
    <row r="63" spans="2:6" ht="15" hidden="1" x14ac:dyDescent="0.2">
      <c r="B63" s="79" t="s">
        <v>153</v>
      </c>
      <c r="C63" s="80" t="s">
        <v>100</v>
      </c>
      <c r="D63" s="108">
        <v>1.002</v>
      </c>
      <c r="F63"/>
    </row>
    <row r="64" spans="2:6" ht="15" hidden="1" x14ac:dyDescent="0.2">
      <c r="B64" s="79" t="s">
        <v>154</v>
      </c>
      <c r="C64" s="79" t="s">
        <v>95</v>
      </c>
      <c r="D64" s="108">
        <v>0.94</v>
      </c>
      <c r="F64"/>
    </row>
    <row r="65" spans="2:6" ht="15" hidden="1" x14ac:dyDescent="0.2">
      <c r="B65" s="79" t="s">
        <v>155</v>
      </c>
      <c r="C65" s="80" t="s">
        <v>119</v>
      </c>
      <c r="D65" s="108">
        <v>1.0469999999999999</v>
      </c>
      <c r="F65"/>
    </row>
    <row r="66" spans="2:6" ht="15" hidden="1" x14ac:dyDescent="0.2">
      <c r="B66" s="79" t="s">
        <v>156</v>
      </c>
      <c r="C66" s="79" t="s">
        <v>95</v>
      </c>
      <c r="D66" s="108">
        <v>0.94</v>
      </c>
      <c r="F66"/>
    </row>
    <row r="67" spans="2:6" ht="15" hidden="1" x14ac:dyDescent="0.2">
      <c r="B67" s="79" t="s">
        <v>157</v>
      </c>
      <c r="C67" s="79" t="s">
        <v>95</v>
      </c>
      <c r="D67" s="108">
        <v>0.94</v>
      </c>
      <c r="F67"/>
    </row>
    <row r="68" spans="2:6" ht="15" hidden="1" x14ac:dyDescent="0.2">
      <c r="B68" s="79" t="s">
        <v>158</v>
      </c>
      <c r="C68" s="80" t="s">
        <v>91</v>
      </c>
      <c r="D68" s="108">
        <v>1.026</v>
      </c>
      <c r="F68"/>
    </row>
    <row r="69" spans="2:6" ht="15" hidden="1" x14ac:dyDescent="0.2">
      <c r="B69" s="79" t="s">
        <v>159</v>
      </c>
      <c r="C69" s="80" t="s">
        <v>100</v>
      </c>
      <c r="D69" s="108">
        <v>1.002</v>
      </c>
      <c r="F69"/>
    </row>
    <row r="70" spans="2:6" ht="15" hidden="1" x14ac:dyDescent="0.2">
      <c r="B70" s="79" t="s">
        <v>160</v>
      </c>
      <c r="C70" s="80" t="s">
        <v>161</v>
      </c>
      <c r="D70" s="108">
        <v>1.0209999999999999</v>
      </c>
      <c r="F70"/>
    </row>
    <row r="71" spans="2:6" ht="15" hidden="1" x14ac:dyDescent="0.2">
      <c r="B71" s="79" t="s">
        <v>162</v>
      </c>
      <c r="C71" s="79" t="s">
        <v>95</v>
      </c>
      <c r="D71" s="108">
        <v>0.94</v>
      </c>
      <c r="F71"/>
    </row>
    <row r="72" spans="2:6" ht="15" hidden="1" x14ac:dyDescent="0.2">
      <c r="B72" s="79" t="s">
        <v>163</v>
      </c>
      <c r="C72" s="79" t="s">
        <v>93</v>
      </c>
      <c r="D72" s="108">
        <v>0.995</v>
      </c>
      <c r="F72"/>
    </row>
    <row r="73" spans="2:6" ht="15" hidden="1" x14ac:dyDescent="0.2">
      <c r="B73" s="79" t="s">
        <v>164</v>
      </c>
      <c r="C73" s="79" t="s">
        <v>95</v>
      </c>
      <c r="D73" s="108">
        <v>0.94</v>
      </c>
      <c r="F73"/>
    </row>
    <row r="74" spans="2:6" ht="15" hidden="1" x14ac:dyDescent="0.2">
      <c r="B74" s="79" t="s">
        <v>165</v>
      </c>
      <c r="C74" s="80" t="s">
        <v>100</v>
      </c>
      <c r="D74" s="108">
        <v>1.002</v>
      </c>
      <c r="F74"/>
    </row>
    <row r="75" spans="2:6" ht="15" hidden="1" x14ac:dyDescent="0.2">
      <c r="B75" s="79" t="s">
        <v>166</v>
      </c>
      <c r="C75" s="80" t="s">
        <v>100</v>
      </c>
      <c r="D75" s="108">
        <v>1.002</v>
      </c>
      <c r="F75"/>
    </row>
    <row r="76" spans="2:6" ht="15" hidden="1" x14ac:dyDescent="0.2">
      <c r="B76" s="79" t="s">
        <v>167</v>
      </c>
      <c r="C76" s="80" t="s">
        <v>104</v>
      </c>
      <c r="D76" s="108">
        <v>1.0609999999999999</v>
      </c>
      <c r="F76"/>
    </row>
    <row r="77" spans="2:6" ht="15" hidden="1" x14ac:dyDescent="0.2">
      <c r="B77" s="79" t="s">
        <v>168</v>
      </c>
      <c r="C77" s="80" t="s">
        <v>100</v>
      </c>
      <c r="D77" s="108">
        <v>1.002</v>
      </c>
      <c r="F77"/>
    </row>
    <row r="78" spans="2:6" ht="15" hidden="1" x14ac:dyDescent="0.2">
      <c r="B78" s="79" t="s">
        <v>169</v>
      </c>
      <c r="C78" s="79" t="s">
        <v>95</v>
      </c>
      <c r="D78" s="108">
        <v>0.94</v>
      </c>
      <c r="F78"/>
    </row>
    <row r="79" spans="2:6" ht="15" hidden="1" x14ac:dyDescent="0.2">
      <c r="B79" s="79" t="s">
        <v>173</v>
      </c>
      <c r="C79" s="80" t="s">
        <v>106</v>
      </c>
      <c r="D79" s="108">
        <v>0.98499999999999999</v>
      </c>
      <c r="F79"/>
    </row>
    <row r="80" spans="2:6" ht="15" hidden="1" x14ac:dyDescent="0.2">
      <c r="B80" s="79" t="s">
        <v>170</v>
      </c>
      <c r="C80" s="79" t="s">
        <v>93</v>
      </c>
      <c r="D80" s="108">
        <v>0.995</v>
      </c>
      <c r="F80"/>
    </row>
    <row r="81" spans="2:6" ht="15" hidden="1" x14ac:dyDescent="0.2">
      <c r="B81" s="79" t="s">
        <v>171</v>
      </c>
      <c r="C81" s="80" t="s">
        <v>93</v>
      </c>
      <c r="D81" s="108">
        <v>0.995</v>
      </c>
      <c r="F81"/>
    </row>
    <row r="82" spans="2:6" ht="15" hidden="1" x14ac:dyDescent="0.2">
      <c r="B82" s="79" t="s">
        <v>172</v>
      </c>
      <c r="C82" s="80" t="s">
        <v>93</v>
      </c>
      <c r="D82" s="108">
        <v>0.995</v>
      </c>
      <c r="F82"/>
    </row>
    <row r="83" spans="2:6" ht="15" hidden="1" x14ac:dyDescent="0.2">
      <c r="B83" s="79" t="s">
        <v>174</v>
      </c>
      <c r="C83" s="80" t="s">
        <v>98</v>
      </c>
      <c r="D83" s="108">
        <v>1.04</v>
      </c>
      <c r="F83"/>
    </row>
    <row r="84" spans="2:6" ht="15" hidden="1" x14ac:dyDescent="0.2">
      <c r="B84" s="79" t="s">
        <v>175</v>
      </c>
      <c r="C84" s="80" t="s">
        <v>104</v>
      </c>
      <c r="D84" s="108">
        <v>1.0609999999999999</v>
      </c>
      <c r="F84"/>
    </row>
    <row r="85" spans="2:6" ht="15" hidden="1" x14ac:dyDescent="0.2">
      <c r="B85" s="79" t="s">
        <v>176</v>
      </c>
      <c r="C85" s="79" t="s">
        <v>95</v>
      </c>
      <c r="D85" s="108">
        <v>0.94</v>
      </c>
      <c r="F85"/>
    </row>
    <row r="86" spans="2:6" ht="15" hidden="1" x14ac:dyDescent="0.2">
      <c r="B86" s="79" t="s">
        <v>177</v>
      </c>
      <c r="C86" s="80" t="s">
        <v>100</v>
      </c>
      <c r="D86" s="108">
        <v>1.002</v>
      </c>
      <c r="F86"/>
    </row>
    <row r="87" spans="2:6" ht="15" hidden="1" x14ac:dyDescent="0.2">
      <c r="B87" s="79" t="s">
        <v>178</v>
      </c>
      <c r="C87" s="79" t="s">
        <v>95</v>
      </c>
      <c r="D87" s="108">
        <v>0.94</v>
      </c>
      <c r="F87"/>
    </row>
    <row r="88" spans="2:6" ht="15" hidden="1" x14ac:dyDescent="0.2">
      <c r="B88" s="79" t="s">
        <v>179</v>
      </c>
      <c r="C88" s="79" t="s">
        <v>95</v>
      </c>
      <c r="D88" s="108">
        <v>0.94</v>
      </c>
      <c r="F88"/>
    </row>
    <row r="89" spans="2:6" ht="15" hidden="1" x14ac:dyDescent="0.2">
      <c r="B89" s="79" t="s">
        <v>180</v>
      </c>
      <c r="C89" s="80" t="s">
        <v>119</v>
      </c>
      <c r="D89" s="108">
        <v>1.0469999999999999</v>
      </c>
      <c r="F89"/>
    </row>
    <row r="90" spans="2:6" ht="15" hidden="1" x14ac:dyDescent="0.2">
      <c r="B90" s="79" t="s">
        <v>181</v>
      </c>
      <c r="C90" s="79" t="s">
        <v>95</v>
      </c>
      <c r="D90" s="108">
        <v>0.94</v>
      </c>
      <c r="F90"/>
    </row>
    <row r="91" spans="2:6" ht="15" hidden="1" x14ac:dyDescent="0.2">
      <c r="B91" s="79" t="s">
        <v>182</v>
      </c>
      <c r="C91" s="80" t="s">
        <v>104</v>
      </c>
      <c r="D91" s="108">
        <v>1.0609999999999999</v>
      </c>
      <c r="F91"/>
    </row>
    <row r="92" spans="2:6" ht="15" hidden="1" x14ac:dyDescent="0.2">
      <c r="B92" s="79" t="s">
        <v>183</v>
      </c>
      <c r="C92" s="79" t="s">
        <v>93</v>
      </c>
      <c r="D92" s="108">
        <v>0.995</v>
      </c>
      <c r="F92"/>
    </row>
    <row r="93" spans="2:6" ht="15" hidden="1" x14ac:dyDescent="0.2">
      <c r="B93" s="79" t="s">
        <v>184</v>
      </c>
      <c r="C93" s="80" t="s">
        <v>104</v>
      </c>
      <c r="D93" s="108">
        <v>1.0609999999999999</v>
      </c>
      <c r="F93"/>
    </row>
    <row r="94" spans="2:6" ht="15" hidden="1" x14ac:dyDescent="0.2">
      <c r="B94" s="79" t="s">
        <v>185</v>
      </c>
      <c r="C94" s="79" t="s">
        <v>95</v>
      </c>
      <c r="D94" s="108">
        <v>0.94</v>
      </c>
      <c r="F94"/>
    </row>
    <row r="95" spans="2:6" ht="15" hidden="1" x14ac:dyDescent="0.2">
      <c r="B95" s="79" t="s">
        <v>186</v>
      </c>
      <c r="C95" s="80" t="s">
        <v>104</v>
      </c>
      <c r="D95" s="108">
        <v>1.0609999999999999</v>
      </c>
      <c r="F95"/>
    </row>
    <row r="96" spans="2:6" ht="15" hidden="1" x14ac:dyDescent="0.2">
      <c r="B96" s="92" t="s">
        <v>187</v>
      </c>
      <c r="C96" s="93" t="s">
        <v>93</v>
      </c>
      <c r="D96" s="109">
        <v>0.995</v>
      </c>
      <c r="F96"/>
    </row>
    <row r="97" spans="2:6" ht="15" hidden="1" x14ac:dyDescent="0.2">
      <c r="B97" s="94" t="s">
        <v>188</v>
      </c>
      <c r="C97" s="95" t="s">
        <v>100</v>
      </c>
      <c r="D97" s="110">
        <v>1.002</v>
      </c>
      <c r="F97"/>
    </row>
    <row r="98" spans="2:6" hidden="1" x14ac:dyDescent="0.2">
      <c r="B98" s="96" t="s">
        <v>194</v>
      </c>
      <c r="C98" s="96" t="s">
        <v>95</v>
      </c>
      <c r="D98" s="110">
        <v>0.94</v>
      </c>
    </row>
    <row r="99" spans="2:6" hidden="1" x14ac:dyDescent="0.2">
      <c r="B99" s="96" t="s">
        <v>195</v>
      </c>
      <c r="C99" s="96" t="s">
        <v>95</v>
      </c>
      <c r="D99" s="110">
        <v>0.94</v>
      </c>
    </row>
    <row r="100" spans="2:6" hidden="1" x14ac:dyDescent="0.2">
      <c r="B100" s="96" t="s">
        <v>196</v>
      </c>
      <c r="C100" s="96" t="s">
        <v>100</v>
      </c>
      <c r="D100" s="110">
        <v>1.002</v>
      </c>
    </row>
    <row r="101" spans="2:6" hidden="1" x14ac:dyDescent="0.2">
      <c r="B101" s="96" t="s">
        <v>197</v>
      </c>
      <c r="C101" s="96" t="s">
        <v>93</v>
      </c>
      <c r="D101" s="110">
        <v>0.995</v>
      </c>
    </row>
    <row r="102" spans="2:6" hidden="1" x14ac:dyDescent="0.2">
      <c r="B102" s="96" t="s">
        <v>198</v>
      </c>
      <c r="C102" s="96" t="s">
        <v>100</v>
      </c>
      <c r="D102" s="110">
        <v>1.002</v>
      </c>
    </row>
    <row r="103" spans="2:6" hidden="1" x14ac:dyDescent="0.2">
      <c r="B103" s="96" t="s">
        <v>199</v>
      </c>
      <c r="C103" s="96" t="s">
        <v>93</v>
      </c>
      <c r="D103" s="110">
        <v>0.995</v>
      </c>
    </row>
    <row r="104" spans="2:6" hidden="1" x14ac:dyDescent="0.2">
      <c r="B104" s="96" t="s">
        <v>200</v>
      </c>
      <c r="C104" s="96" t="s">
        <v>91</v>
      </c>
      <c r="D104" s="110">
        <v>1.026</v>
      </c>
    </row>
    <row r="105" spans="2:6" hidden="1" x14ac:dyDescent="0.2">
      <c r="B105" s="96" t="s">
        <v>201</v>
      </c>
      <c r="C105" s="96" t="s">
        <v>106</v>
      </c>
      <c r="D105" s="110">
        <v>0.98499999999999999</v>
      </c>
    </row>
    <row r="106" spans="2:6" hidden="1" x14ac:dyDescent="0.2">
      <c r="B106" s="96" t="s">
        <v>202</v>
      </c>
      <c r="C106" s="96" t="s">
        <v>95</v>
      </c>
      <c r="D106" s="111">
        <v>0.94</v>
      </c>
    </row>
    <row r="107" spans="2:6" hidden="1" x14ac:dyDescent="0.2">
      <c r="B107" s="96" t="s">
        <v>203</v>
      </c>
      <c r="C107" s="96" t="s">
        <v>91</v>
      </c>
      <c r="D107" s="110">
        <v>1.026</v>
      </c>
    </row>
    <row r="108" spans="2:6" hidden="1" x14ac:dyDescent="0.2">
      <c r="B108" s="96" t="s">
        <v>204</v>
      </c>
      <c r="C108" s="96" t="s">
        <v>104</v>
      </c>
      <c r="D108" s="110">
        <v>1.0609999999999999</v>
      </c>
    </row>
  </sheetData>
  <sheetProtection algorithmName="SHA-512" hashValue="Vwuyg8uRiLbONtoKiJnwmI6gluW9I+/X2+RA+/dbO4AQzQbR8//+nlXzn9VwbGRyaUJ5WfYMXoBAfUEZGrI5TQ==" saltValue="0VaQdS+ehL0ClMFsPUb9dw==" spinCount="100000" sheet="1" objects="1" scenarios="1"/>
  <mergeCells count="2">
    <mergeCell ref="B4:D4"/>
    <mergeCell ref="B5:D5"/>
  </mergeCells>
  <dataValidations count="1">
    <dataValidation type="list" allowBlank="1" showInputMessage="1" showErrorMessage="1" prompt="Select the County of Residence to determine the Regional Variance Factor for this service." sqref="B4:D4" xr:uid="{00000000-0002-0000-0500-000000000000}">
      <formula1>$B$10:$B$108</formula1>
    </dataValidation>
  </dataValidation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G25"/>
  <sheetViews>
    <sheetView zoomScale="125" workbookViewId="0">
      <selection activeCell="B23" sqref="B23"/>
    </sheetView>
  </sheetViews>
  <sheetFormatPr defaultColWidth="9.140625" defaultRowHeight="12.75" x14ac:dyDescent="0.2"/>
  <cols>
    <col min="1" max="1" width="37.85546875" style="3" customWidth="1"/>
    <col min="2" max="2" width="20.7109375" style="3" bestFit="1" customWidth="1"/>
    <col min="3" max="3" width="12.7109375" style="3" bestFit="1" customWidth="1"/>
    <col min="4" max="4" width="15.85546875" style="3" customWidth="1"/>
    <col min="5" max="5" width="10.28515625" style="68" bestFit="1" customWidth="1"/>
    <col min="6" max="6" width="11.28515625" style="68" bestFit="1" customWidth="1"/>
    <col min="7" max="16384" width="9.140625" style="3"/>
  </cols>
  <sheetData>
    <row r="1" spans="1:6" ht="15" x14ac:dyDescent="0.2">
      <c r="A1" s="26" t="s">
        <v>70</v>
      </c>
      <c r="D1" s="24"/>
    </row>
    <row r="2" spans="1:6" x14ac:dyDescent="0.2">
      <c r="A2" s="24"/>
      <c r="B2" s="24"/>
      <c r="C2" s="24"/>
      <c r="D2" s="24"/>
    </row>
    <row r="3" spans="1:6" x14ac:dyDescent="0.2">
      <c r="A3" s="7" t="s">
        <v>10</v>
      </c>
      <c r="B3" s="24"/>
      <c r="C3" s="24"/>
      <c r="D3" s="7" t="s">
        <v>49</v>
      </c>
    </row>
    <row r="4" spans="1:6" x14ac:dyDescent="0.2">
      <c r="A4" s="72" t="s">
        <v>80</v>
      </c>
      <c r="B4" s="106">
        <f>'Direct Staffing'!C26</f>
        <v>164.24167703999998</v>
      </c>
      <c r="D4" s="28">
        <f>B4</f>
        <v>164.24167703999998</v>
      </c>
    </row>
    <row r="5" spans="1:6" x14ac:dyDescent="0.2">
      <c r="A5" s="24"/>
      <c r="B5" s="24"/>
      <c r="C5" s="24"/>
      <c r="D5" s="24"/>
    </row>
    <row r="6" spans="1:6" x14ac:dyDescent="0.2">
      <c r="A6" s="7" t="s">
        <v>24</v>
      </c>
      <c r="B6" s="24"/>
      <c r="C6" s="24"/>
      <c r="D6" s="24"/>
    </row>
    <row r="7" spans="1:6" x14ac:dyDescent="0.2">
      <c r="A7" s="27" t="s">
        <v>25</v>
      </c>
      <c r="B7" s="104">
        <f>'Program Plan Support'!C10</f>
        <v>0.155</v>
      </c>
      <c r="D7" s="28">
        <f>B7*D4</f>
        <v>25.457459941199996</v>
      </c>
    </row>
    <row r="8" spans="1:6" x14ac:dyDescent="0.2">
      <c r="A8" s="24"/>
      <c r="B8" s="24"/>
      <c r="C8" s="24"/>
      <c r="D8" s="24"/>
    </row>
    <row r="9" spans="1:6" x14ac:dyDescent="0.2">
      <c r="A9" s="7" t="s">
        <v>1</v>
      </c>
      <c r="B9" s="24"/>
      <c r="C9" s="24"/>
      <c r="D9" s="24"/>
    </row>
    <row r="10" spans="1:6" x14ac:dyDescent="0.2">
      <c r="A10" s="27" t="s">
        <v>9</v>
      </c>
      <c r="B10" s="34">
        <f>'Emp. Related Exp.'!C19</f>
        <v>0.23599999999999999</v>
      </c>
      <c r="C10" s="28"/>
      <c r="D10" s="28">
        <f>B10*(D4+D7)</f>
        <v>44.768996327563194</v>
      </c>
    </row>
    <row r="11" spans="1:6" ht="16.5" customHeight="1" x14ac:dyDescent="0.2">
      <c r="A11" s="24"/>
      <c r="B11" s="24"/>
      <c r="C11" s="24"/>
      <c r="D11" s="24"/>
    </row>
    <row r="12" spans="1:6" x14ac:dyDescent="0.2">
      <c r="A12" s="7" t="s">
        <v>28</v>
      </c>
      <c r="B12" s="24"/>
      <c r="C12" s="24"/>
      <c r="D12" s="24"/>
    </row>
    <row r="13" spans="1:6" x14ac:dyDescent="0.2">
      <c r="A13" s="29" t="s">
        <v>29</v>
      </c>
      <c r="B13" s="107">
        <f>'Client Programming &amp; Supports'!C5</f>
        <v>5.8999999999999997E-2</v>
      </c>
      <c r="D13" s="6">
        <f>(D4+D7+D10)*B13</f>
        <v>13.833619865217027</v>
      </c>
      <c r="F13" s="68" t="s">
        <v>62</v>
      </c>
    </row>
    <row r="14" spans="1:6" x14ac:dyDescent="0.2">
      <c r="A14" s="24"/>
      <c r="B14" s="24"/>
      <c r="C14" s="24"/>
      <c r="D14" s="24"/>
      <c r="F14" s="68">
        <v>0.01</v>
      </c>
    </row>
    <row r="15" spans="1:6" x14ac:dyDescent="0.2">
      <c r="A15" s="7" t="s">
        <v>43</v>
      </c>
      <c r="B15" s="24"/>
      <c r="C15" s="24"/>
      <c r="D15" s="24"/>
      <c r="F15" s="69" t="e">
        <f>(D23*0.01)+D23</f>
        <v>#VALUE!</v>
      </c>
    </row>
    <row r="16" spans="1:6" x14ac:dyDescent="0.2">
      <c r="A16" s="27" t="s">
        <v>44</v>
      </c>
      <c r="B16" s="41">
        <f>'Program Related Expenses'!E13</f>
        <v>0.23250000000000001</v>
      </c>
      <c r="C16" s="28"/>
      <c r="D16" s="28">
        <f>E16-(D4+D10+D7+D13)</f>
        <v>75.218446401238339</v>
      </c>
      <c r="E16" s="68">
        <f>(D4+D10+D7+D13)/(1-B16)</f>
        <v>323.52019957521856</v>
      </c>
      <c r="F16" s="68" t="s">
        <v>63</v>
      </c>
    </row>
    <row r="17" spans="1:7" x14ac:dyDescent="0.2">
      <c r="A17" s="66"/>
      <c r="B17" s="67"/>
      <c r="C17" s="28"/>
      <c r="D17" s="28"/>
    </row>
    <row r="18" spans="1:7" s="86" customFormat="1" x14ac:dyDescent="0.2">
      <c r="A18" s="81" t="s">
        <v>189</v>
      </c>
      <c r="B18" s="82"/>
      <c r="C18" s="83"/>
      <c r="D18" s="83"/>
      <c r="E18" s="68"/>
      <c r="F18" s="84"/>
      <c r="G18" s="85"/>
    </row>
    <row r="19" spans="1:7" s="86" customFormat="1" x14ac:dyDescent="0.2">
      <c r="A19" s="87" t="s">
        <v>190</v>
      </c>
      <c r="B19" s="88" t="str">
        <f>'Regional Variance Factor'!B7</f>
        <v>-</v>
      </c>
      <c r="C19" s="85"/>
      <c r="D19" s="89" t="str">
        <f>IF((B19&lt;&gt;"-"),((E16*B19)-E16),"Select County")</f>
        <v>Select County</v>
      </c>
      <c r="E19" s="68"/>
      <c r="F19" s="84"/>
      <c r="G19" s="90"/>
    </row>
    <row r="20" spans="1:7" x14ac:dyDescent="0.2">
      <c r="A20" s="66"/>
      <c r="B20" s="67"/>
      <c r="C20" s="28"/>
      <c r="D20" s="69"/>
      <c r="F20" s="70">
        <v>5.0000000000000001E-4</v>
      </c>
    </row>
    <row r="21" spans="1:7" hidden="1" x14ac:dyDescent="0.2">
      <c r="A21" s="30" t="s">
        <v>78</v>
      </c>
      <c r="B21" s="25" t="str">
        <f>IF((B19&lt;&gt;"-"),F23-D23,"-")</f>
        <v>-</v>
      </c>
      <c r="C21" s="51"/>
      <c r="D21" s="91"/>
      <c r="F21" s="69" t="e">
        <f>(F15*0.05)+F15</f>
        <v>#VALUE!</v>
      </c>
    </row>
    <row r="22" spans="1:7" hidden="1" x14ac:dyDescent="0.2">
      <c r="A22" s="66"/>
      <c r="B22" s="67"/>
      <c r="C22" s="28"/>
      <c r="D22" s="69"/>
      <c r="F22" s="71">
        <v>42186</v>
      </c>
    </row>
    <row r="23" spans="1:7" x14ac:dyDescent="0.2">
      <c r="A23" s="30" t="s">
        <v>77</v>
      </c>
      <c r="B23" s="25" t="str">
        <f>IF((B19&lt;&gt;"-"),D23,"Select County")</f>
        <v>Select County</v>
      </c>
      <c r="C23" s="51"/>
      <c r="D23" s="91" t="str">
        <f>IF((B19&lt;&gt;"-"),E16+D19,"Select County")</f>
        <v>Select County</v>
      </c>
      <c r="F23" s="69" t="e">
        <f>(F21*0.01)+F21</f>
        <v>#VALUE!</v>
      </c>
    </row>
    <row r="24" spans="1:7" x14ac:dyDescent="0.2">
      <c r="A24" s="24"/>
      <c r="B24" s="24"/>
      <c r="C24" s="24"/>
      <c r="D24" s="68"/>
    </row>
    <row r="25" spans="1:7" ht="15.75" customHeight="1" x14ac:dyDescent="0.2"/>
  </sheetData>
  <sheetProtection algorithmName="SHA-512" hashValue="Bc02IeeTItMWj6hTgHj0uJY7shmQ3WflzFXAtQODR/iCn2RXJbxjWCEOiSuGN/80Xzrmwite7faMxiAvPpn5LA==" saltValue="RtUMOfHyOEcyI3HS/ZLCLg==" spinCount="100000" sheet="1" objects="1" scenarios="1"/>
  <phoneticPr fontId="2" type="noConversion"/>
  <dataValidations xWindow="634" yWindow="592" count="16">
    <dataValidation allowBlank="1" showInputMessage="1" showErrorMessage="1" prompt="Total Costs for Staffing per Hour formula is equal to Total Individual Staffing Amount from Direct Staffing sheet" sqref="B4" xr:uid="{00000000-0002-0000-0600-000000000000}"/>
    <dataValidation allowBlank="1" showInputMessage="1" showErrorMessage="1" prompt="Direct Staffing Rate Calculation formula is equal to Total Costs for Staffing per Hour" sqref="D4" xr:uid="{00000000-0002-0000-0600-000001000000}"/>
    <dataValidation allowBlank="1" showInputMessage="1" showErrorMessage="1" prompt="Program Support Hourly Standard formula is equal to Total Hourly Program Support Percentage from Program Plan Support sheet" sqref="B7" xr:uid="{00000000-0002-0000-0600-000002000000}"/>
    <dataValidation allowBlank="1" showInputMessage="1" showErrorMessage="1" prompt="Program Support Rate Calculation formula is Program Support Hourly Standard times Direct Staffing Rate" sqref="D7" xr:uid="{00000000-0002-0000-0600-000003000000}"/>
    <dataValidation allowBlank="1" showInputMessage="1" showErrorMessage="1" prompt="Total Benefit Percentage formula is Total Employee Related Expense Percentage from Emp. Related Exp. sheet" sqref="B10" xr:uid="{00000000-0002-0000-0600-000004000000}"/>
    <dataValidation allowBlank="1" showInputMessage="1" showErrorMessage="1" prompt="Employee Related Expenses Rate Calculation formula is Total Benefit Percentage times (Direct Staffing Rate + Program Support Rate)" sqref="D10" xr:uid="{00000000-0002-0000-0600-000005000000}"/>
    <dataValidation allowBlank="1" showInputMessage="1" showErrorMessage="1" prompt="Client Programming and Supports Standard formula is equal to Client Programming and Supports Percent from Client Programming &amp; Supports sheet" sqref="B13" xr:uid="{00000000-0002-0000-0600-000006000000}"/>
    <dataValidation allowBlank="1" showInputMessage="1" showErrorMessage="1" prompt="Client Programming and Supports Rate Calculation formula is (Direct Staffing Rate + Program Support Rate + Employee Related Expenses Rate) times Client Programming and Supports Standard" sqref="D13" xr:uid="{00000000-0002-0000-0600-000007000000}"/>
    <dataValidation allowBlank="1" showInputMessage="1" showErrorMessage="1" prompt="Total Program Related Expenses Percentage formula is equal to Total Program Related Expenses Percent from Program Related Expenses sheet" sqref="B22 B16:B17 B20" xr:uid="{00000000-0002-0000-0600-000008000000}"/>
    <dataValidation allowBlank="1" showInputMessage="1" showErrorMessage="1" prompt="Hourly Rate Calculation formula is (Direct Staffing Rate + Program Support Rate + Employee Related Expenses Rate + Client Programming and Supports Rate) divided by (1 minus Total Program Related Expenses Percentage)" sqref="D23 D21" xr:uid="{00000000-0002-0000-0600-000009000000}"/>
    <dataValidation allowBlank="1" showInputMessage="1" showErrorMessage="1" prompt="Program Related Expenses Rate Calculation formula is Hourly Rate minus (Direct Staffing Rate + Program Support Rate + Employee Related Expenses Rate + Client Programming and Supports Standard Rate)" sqref="D22 D16:D17 D20" xr:uid="{00000000-0002-0000-0600-00000A000000}"/>
    <dataValidation allowBlank="1" showInputMessage="1" showErrorMessage="1" prompt="Hourly Rate formula is equal to Hourly Rate Calculation" sqref="B23" xr:uid="{00000000-0002-0000-0600-00000B000000}"/>
    <dataValidation allowBlank="1" showInputMessage="1" showErrorMessage="1" prompt="INSERT MATT'S EXPLANATION HERE" sqref="B21" xr:uid="{00000000-0002-0000-0600-00000C000000}"/>
    <dataValidation allowBlank="1" showInputMessage="1" showErrorMessage="1" prompt="Budget Neutrality Rate" sqref="B18" xr:uid="{00000000-0002-0000-0600-00000D000000}"/>
    <dataValidation allowBlank="1" showInputMessage="1" showErrorMessage="1" prompt="Unit Regional Variance formula is Unit Rate multiplied by the appropriate Regional Variance Factor" sqref="B19" xr:uid="{00000000-0002-0000-0600-00000E000000}"/>
    <dataValidation allowBlank="1" showInputMessage="1" showErrorMessage="1" prompt="G&amp;A Rate Rate Calculation formula is Total Unit Rate minus the sum of (Staffing per Unit Rate plus Program Support Rate plus Employee Related Expense Rate plus Client Programming and Supports Rate plus Program Facility Rate)" sqref="D18" xr:uid="{00000000-0002-0000-0600-00000F000000}"/>
  </dataValidations>
  <pageMargins left="0.75" right="0.75" top="1.37" bottom="1" header="0.5" footer="0.5"/>
  <pageSetup scale="83" orientation="portrait" r:id="rId1"/>
  <headerFooter alignWithMargins="0">
    <oddHeader>&amp;C&amp;G</oddHeader>
    <oddFooter>&amp;LDWRS Draft framework for ILS Training - &amp;A&amp;R&amp;P</oddFooter>
  </headerFooter>
  <legacyDrawingHF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3:C21"/>
  <sheetViews>
    <sheetView workbookViewId="0">
      <selection activeCell="A21" sqref="A21:C21"/>
    </sheetView>
  </sheetViews>
  <sheetFormatPr defaultRowHeight="12.75" x14ac:dyDescent="0.2"/>
  <cols>
    <col min="1" max="1" width="10.140625" bestFit="1" customWidth="1"/>
    <col min="2" max="2" width="53.42578125" customWidth="1"/>
  </cols>
  <sheetData>
    <row r="3" spans="1:3" ht="24" customHeight="1" x14ac:dyDescent="0.2"/>
    <row r="5" spans="1:3" x14ac:dyDescent="0.2">
      <c r="A5" t="s">
        <v>64</v>
      </c>
      <c r="B5" t="s">
        <v>65</v>
      </c>
    </row>
    <row r="6" spans="1:3" x14ac:dyDescent="0.2">
      <c r="A6" s="54">
        <v>42339</v>
      </c>
      <c r="B6" t="s">
        <v>79</v>
      </c>
      <c r="C6" t="s">
        <v>193</v>
      </c>
    </row>
    <row r="7" spans="1:3" x14ac:dyDescent="0.2">
      <c r="A7" s="54">
        <v>42522</v>
      </c>
      <c r="B7" t="s">
        <v>191</v>
      </c>
      <c r="C7" t="s">
        <v>192</v>
      </c>
    </row>
    <row r="8" spans="1:3" x14ac:dyDescent="0.2">
      <c r="A8" s="54">
        <v>43101</v>
      </c>
      <c r="B8" s="55" t="s">
        <v>205</v>
      </c>
      <c r="C8" t="s">
        <v>206</v>
      </c>
    </row>
    <row r="9" spans="1:3" x14ac:dyDescent="0.2">
      <c r="A9" s="54">
        <v>43282</v>
      </c>
      <c r="B9" s="97" t="s">
        <v>207</v>
      </c>
      <c r="C9" s="98" t="s">
        <v>208</v>
      </c>
    </row>
    <row r="10" spans="1:3" x14ac:dyDescent="0.2">
      <c r="A10" s="54">
        <v>43466</v>
      </c>
      <c r="B10" t="s">
        <v>209</v>
      </c>
      <c r="C10" s="98" t="s">
        <v>210</v>
      </c>
    </row>
    <row r="11" spans="1:3" x14ac:dyDescent="0.2">
      <c r="A11" s="54">
        <v>43831</v>
      </c>
      <c r="B11" t="s">
        <v>211</v>
      </c>
      <c r="C11" s="98" t="s">
        <v>212</v>
      </c>
    </row>
    <row r="12" spans="1:3" x14ac:dyDescent="0.2">
      <c r="A12" s="54">
        <v>43831</v>
      </c>
      <c r="B12" s="98" t="s">
        <v>214</v>
      </c>
      <c r="C12" s="98" t="s">
        <v>213</v>
      </c>
    </row>
    <row r="13" spans="1:3" x14ac:dyDescent="0.2">
      <c r="A13" s="54">
        <v>44197</v>
      </c>
      <c r="B13" t="s">
        <v>211</v>
      </c>
      <c r="C13" s="98" t="s">
        <v>225</v>
      </c>
    </row>
    <row r="14" spans="1:3" x14ac:dyDescent="0.2">
      <c r="A14" s="54">
        <v>44378</v>
      </c>
      <c r="B14" t="s">
        <v>211</v>
      </c>
      <c r="C14" s="98" t="s">
        <v>226</v>
      </c>
    </row>
    <row r="15" spans="1:3" ht="38.25" x14ac:dyDescent="0.2">
      <c r="A15" s="54">
        <v>44562</v>
      </c>
      <c r="B15" s="55" t="s">
        <v>227</v>
      </c>
      <c r="C15" s="98" t="s">
        <v>228</v>
      </c>
    </row>
    <row r="16" spans="1:3" x14ac:dyDescent="0.2">
      <c r="A16" s="54">
        <v>44720</v>
      </c>
      <c r="B16" t="s">
        <v>229</v>
      </c>
      <c r="C16" s="98" t="s">
        <v>230</v>
      </c>
    </row>
    <row r="17" spans="1:3" x14ac:dyDescent="0.2">
      <c r="A17" s="54">
        <v>44844</v>
      </c>
      <c r="B17" t="s">
        <v>211</v>
      </c>
      <c r="C17" s="98" t="s">
        <v>231</v>
      </c>
    </row>
    <row r="18" spans="1:3" x14ac:dyDescent="0.2">
      <c r="A18" s="54">
        <v>45246</v>
      </c>
      <c r="B18" t="s">
        <v>232</v>
      </c>
      <c r="C18" s="98" t="s">
        <v>233</v>
      </c>
    </row>
    <row r="19" spans="1:3" x14ac:dyDescent="0.2">
      <c r="A19" s="54">
        <v>45631</v>
      </c>
      <c r="B19" t="s">
        <v>234</v>
      </c>
      <c r="C19" s="98" t="s">
        <v>235</v>
      </c>
    </row>
    <row r="20" spans="1:3" x14ac:dyDescent="0.2">
      <c r="A20" s="54">
        <v>45896</v>
      </c>
      <c r="B20" t="s">
        <v>237</v>
      </c>
      <c r="C20" s="98" t="s">
        <v>236</v>
      </c>
    </row>
    <row r="21" spans="1:3" x14ac:dyDescent="0.2">
      <c r="A21" s="54">
        <v>45903</v>
      </c>
      <c r="B21" t="s">
        <v>238</v>
      </c>
      <c r="C21" s="98" t="s">
        <v>236</v>
      </c>
    </row>
  </sheetData>
  <sheetProtection algorithmName="SHA-512" hashValue="u8qHwFy1nqI6cvGveuCVkG49kBKN0eY5//1qSUnN/w7I7lW54OhuMYrCyL8F0qaQHSorlkWQlYZSmjweQPpXKw==" saltValue="rvEJdJtPQ1JczjtNYGBe8g==" spinCount="100000" sheet="1" objects="1" scenarios="1"/>
  <phoneticPr fontId="11"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62A03CF163030488AA007497FCFE82D" ma:contentTypeVersion="3" ma:contentTypeDescription="Create a new document." ma:contentTypeScope="" ma:versionID="caf600041b5895cf1dc2bdecad897c66">
  <xsd:schema xmlns:xsd="http://www.w3.org/2001/XMLSchema" xmlns:xs="http://www.w3.org/2001/XMLSchema" xmlns:p="http://schemas.microsoft.com/office/2006/metadata/properties" xmlns:ns2="39dc04e4-1dc7-4207-b25c-d7db9724c689" xmlns:ns3="0cdeeaad-74a8-4021-893f-c7b31297a14c" targetNamespace="http://schemas.microsoft.com/office/2006/metadata/properties" ma:root="true" ma:fieldsID="111228701334d912b2ecc02ae36940fc" ns2:_="" ns3:_="">
    <xsd:import namespace="39dc04e4-1dc7-4207-b25c-d7db9724c689"/>
    <xsd:import namespace="0cdeeaad-74a8-4021-893f-c7b31297a14c"/>
    <xsd:element name="properties">
      <xsd:complexType>
        <xsd:sequence>
          <xsd:element name="documentManagement">
            <xsd:complexType>
              <xsd:all>
                <xsd:element ref="ns2:Category_x002d_Req"/>
                <xsd:element ref="ns2:Sub_x0020_category_x002d_req_x003a_" minOccurs="0"/>
                <xsd:element ref="ns3:SharedWithUser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c04e4-1dc7-4207-b25c-d7db9724c689" elementFormDefault="qualified">
    <xsd:import namespace="http://schemas.microsoft.com/office/2006/documentManagement/types"/>
    <xsd:import namespace="http://schemas.microsoft.com/office/infopath/2007/PartnerControls"/>
    <xsd:element name="Category_x002d_Req" ma:index="8" ma:displayName="Category-Req" ma:description="Enter the category for your document" ma:format="Dropdown" ma:internalName="Category_x002d_Req">
      <xsd:simpleType>
        <xsd:restriction base="dms:Choice">
          <xsd:enumeration value="No Category"/>
          <xsd:enumeration value="MnCHOICES and RMS R14.3"/>
          <xsd:enumeration value="MnCHOICES and RMS R14.4"/>
          <xsd:enumeration value="MnCHOICES and RMS R15.1"/>
          <xsd:enumeration value="MnCHOICES and RMS R15.2"/>
          <xsd:enumeration value="MnCHOICES and RMS R15.3"/>
          <xsd:enumeration value="MnCHOICES and RMS R15.4"/>
          <xsd:enumeration value="MnCHOICES and RMS R16.1"/>
          <xsd:enumeration value="MnCHOICES and RMS R16.2"/>
          <xsd:enumeration value="MnCHOICES and RMS R16.3"/>
          <xsd:enumeration value="MnCHOICES and RMS R16.4"/>
          <xsd:enumeration value="MnCHOICES and RMS R17.1"/>
          <xsd:enumeration value="MnCHOICES and RMS R17.2"/>
          <xsd:enumeration value="MnCHOICES and RMS R17.3"/>
          <xsd:enumeration value="MnCHOICES and RMS R17.4"/>
          <xsd:enumeration value="MnCHOICES and RMS R18.1"/>
          <xsd:enumeration value="MnCHOICES and RMS R18.2"/>
          <xsd:enumeration value="MnCHOICES and RMS R18.3"/>
          <xsd:enumeration value="MnCHOICES and RMS R18.4"/>
          <xsd:enumeration value="MnCHOICES and RMS R18.5"/>
          <xsd:enumeration value="MnCHOICES and RMS R18.6"/>
          <xsd:enumeration value="MnCHOICES and RMS R18.7"/>
          <xsd:enumeration value="MnCHOICES and RMS R19.1"/>
          <xsd:enumeration value="MnCHOICES and RMS R19.2"/>
          <xsd:enumeration value="MnCHOICES and RMS R19.3"/>
          <xsd:enumeration value="MnCHOICES and RMS R19.4"/>
          <xsd:enumeration value="MnCHOICES and RMS R20.1"/>
          <xsd:enumeration value="MnCHOICES and RMS R20.2"/>
          <xsd:enumeration value="MnCHOICES and RMS R20.3"/>
          <xsd:enumeration value="MnCHOICES and RMS R20.4"/>
          <xsd:enumeration value="MnCHOICES and RMS R20.5"/>
          <xsd:enumeration value="MnCHOICES and RMS R20.6"/>
          <xsd:enumeration value="MnCHOICES and RMS R20.7"/>
          <xsd:enumeration value="MnCHOICES and RMS R20.8"/>
          <xsd:enumeration value="MnCHOICES and RMS R20.9"/>
          <xsd:enumeration value="MnCHOICES and RMS R20.10"/>
          <xsd:enumeration value="MnCHOICES and RMS R20.11"/>
          <xsd:enumeration value="MnCHOICES and RMS R20.12"/>
          <xsd:enumeration value="MnCHOICES and RMS R20.12.1"/>
          <xsd:enumeration value="MnCHOICES and RMS R20.12.6"/>
          <xsd:enumeration value="MnCHOICES and RMS R20.13"/>
          <xsd:enumeration value="MnCHOICES and RMS R20.14"/>
          <xsd:enumeration value="MnCHOICES and RMS R21.1"/>
          <xsd:enumeration value="MnCHOICES and RMS R21.2"/>
          <xsd:enumeration value="MnCHOICES and RMS R21.3"/>
          <xsd:enumeration value="MnCHOICES and RMS R21.4"/>
          <xsd:enumeration value="MnSP R14.3"/>
          <xsd:enumeration value="MnSP R14.4"/>
          <xsd:enumeration value="MnSP R15.1"/>
          <xsd:enumeration value="MnSP R15.2"/>
          <xsd:enumeration value="MnSP R15.3"/>
          <xsd:enumeration value="MnSP R15.4"/>
          <xsd:enumeration value="MnSP R16.1"/>
          <xsd:enumeration value="MnSP R16.2"/>
          <xsd:enumeration value="MnSP R16.3"/>
          <xsd:enumeration value="MnSP R16.4"/>
          <xsd:enumeration value="MnSP R17.1"/>
          <xsd:enumeration value="MnSP R17.2"/>
          <xsd:enumeration value="MnSP R17.3"/>
          <xsd:enumeration value="MnSP R17.4"/>
          <xsd:enumeration value="MnSP R18.1"/>
          <xsd:enumeration value="MnSP R18.2"/>
          <xsd:enumeration value="MnSP R18.3"/>
          <xsd:enumeration value="MnSP R18.4"/>
          <xsd:enumeration value="MnSP R18.5"/>
          <xsd:enumeration value="MnSP R18.6"/>
          <xsd:enumeration value="MnSP R18.7"/>
          <xsd:enumeration value="MnSP R18.8"/>
          <xsd:enumeration value="MnSP R19.1"/>
          <xsd:enumeration value="MnSP R19.2"/>
          <xsd:enumeration value="MnSP R19.3"/>
          <xsd:enumeration value="MnSP R19.4"/>
          <xsd:enumeration value="MnSP R20.1"/>
          <xsd:enumeration value="MnSP R20.2"/>
          <xsd:enumeration value="MnSP R20.3"/>
          <xsd:enumeration value="MnSP R20.4"/>
          <xsd:enumeration value="MnSP R20.6"/>
          <xsd:enumeration value="MnSP R20.8"/>
          <xsd:enumeration value="MnSP R20.10"/>
          <xsd:enumeration value="MnSP R20.12"/>
          <xsd:enumeration value="MnSP R21.1"/>
          <xsd:enumeration value="MnSP R21.12"/>
          <xsd:enumeration value="MnSP R21.2"/>
          <xsd:enumeration value="MnSP R21.3"/>
          <xsd:enumeration value="MnSP R21.4"/>
          <xsd:enumeration value="MnSP R21.6"/>
          <xsd:enumeration value="MnSP R21.9"/>
          <xsd:enumeration value="MnSP R22.6"/>
          <xsd:enumeration value="MnSP R22.12"/>
        </xsd:restriction>
      </xsd:simpleType>
    </xsd:element>
    <xsd:element name="Sub_x0020_category_x002d_req_x003a_" ma:index="9" nillable="true" ma:displayName="Sub category-req:" ma:description="Enter the subcategory for the document" ma:format="Dropdown" ma:internalName="Sub_x0020_category_x002d_req_x003a_">
      <xsd:simpleType>
        <xsd:restriction base="dms:Choice">
          <xsd:enumeration value="MnCHOICES and RMS"/>
          <xsd:enumeration value="MnSPA"/>
          <xsd:enumeration value="Data"/>
          <xsd:enumeration value="Frameworks"/>
          <xsd:enumeration value="Supporting Documentation"/>
          <xsd:enumeration value="Wireframes"/>
        </xsd:restriction>
      </xsd:simpleType>
    </xsd:element>
  </xsd:schema>
  <xsd:schema xmlns:xsd="http://www.w3.org/2001/XMLSchema" xmlns:xs="http://www.w3.org/2001/XMLSchema" xmlns:dms="http://schemas.microsoft.com/office/2006/documentManagement/types" xmlns:pc="http://schemas.microsoft.com/office/infopath/2007/PartnerControls" targetNamespace="0cdeeaad-74a8-4021-893f-c7b31297a14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1" nillable="true" ma:displayName="Document ID Value" ma:description="The value of the document ID assigned to this item."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xmlns:pc="http://schemas.microsoft.com/office/infopath/2007/PartnerControls">
  <documentManagement>
    <Category_x002d_Req xmlns="39dc04e4-1dc7-4207-b25c-d7db9724c689">MnSP R22.6</Category_x002d_Req>
    <Sub_x0020_category_x002d_req_x003a_ xmlns="39dc04e4-1dc7-4207-b25c-d7db9724c689">Frameworks</Sub_x0020_category_x002d_req_x003a_>
    <_dlc_DocId xmlns="0cdeeaad-74a8-4021-893f-c7b31297a14c">S2EJPDAADAY4-1521811817-572</_dlc_DocId>
    <_dlc_DocIdUrl xmlns="0cdeeaad-74a8-4021-893f-c7b31297a14c">
      <Url>https://workplace/cc/MnSPA/_layouts/15/DocIdRedir.aspx?ID=S2EJPDAADAY4-1521811817-572</Url>
      <Description>S2EJPDAADAY4-1521811817-572</Description>
    </_dlc_DocIdUrl>
  </documentManagement>
</p:properties>
</file>

<file path=customXml/itemProps1.xml><?xml version="1.0" encoding="utf-8"?>
<ds:datastoreItem xmlns:ds="http://schemas.openxmlformats.org/officeDocument/2006/customXml" ds:itemID="{056554FF-4356-4EE9-A614-6CB24A254134}">
  <ds:schemaRefs>
    <ds:schemaRef ds:uri="http://schemas.microsoft.com/sharepoint/events"/>
  </ds:schemaRefs>
</ds:datastoreItem>
</file>

<file path=customXml/itemProps2.xml><?xml version="1.0" encoding="utf-8"?>
<ds:datastoreItem xmlns:ds="http://schemas.openxmlformats.org/officeDocument/2006/customXml" ds:itemID="{1A25B2C7-65DF-4D2F-AEC6-16B86BC6F9EA}">
  <ds:schemaRefs>
    <ds:schemaRef ds:uri="http://schemas.microsoft.com/sharepoint/v3/contenttype/forms"/>
  </ds:schemaRefs>
</ds:datastoreItem>
</file>

<file path=customXml/itemProps3.xml><?xml version="1.0" encoding="utf-8"?>
<ds:datastoreItem xmlns:ds="http://schemas.openxmlformats.org/officeDocument/2006/customXml" ds:itemID="{3E5AA25E-F29E-4C81-8CA9-CFD42A2E88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c04e4-1dc7-4207-b25c-d7db9724c689"/>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1784485-49E1-450A-82B0-7914E9079986}">
  <ds:schemaRefs>
    <ds:schemaRef ds:uri="http://schemas.microsoft.com/office/2006/metadata/longProperties"/>
  </ds:schemaRefs>
</ds:datastoreItem>
</file>

<file path=customXml/itemProps5.xml><?xml version="1.0" encoding="utf-8"?>
<ds:datastoreItem xmlns:ds="http://schemas.openxmlformats.org/officeDocument/2006/customXml" ds:itemID="{09A07924-01D7-4DD6-B356-D59CE3977F81}">
  <ds:schemaRefs>
    <ds:schemaRef ds:uri="39dc04e4-1dc7-4207-b25c-d7db9724c689"/>
    <ds:schemaRef ds:uri="http://schemas.microsoft.com/office/2006/documentManagement/types"/>
    <ds:schemaRef ds:uri="http://schemas.microsoft.com/office/infopath/2007/PartnerControls"/>
    <ds:schemaRef ds:uri="http://purl.org/dc/elements/1.1/"/>
    <ds:schemaRef ds:uri="http://schemas.microsoft.com/office/2006/metadata/properties"/>
    <ds:schemaRef ds:uri="0cdeeaad-74a8-4021-893f-c7b31297a14c"/>
    <ds:schemaRef ds:uri="http://purl.org/dc/terms/"/>
    <ds:schemaRef ds:uri="http://schemas.openxmlformats.org/package/2006/metadata/core-properties"/>
    <ds:schemaRef ds:uri="http://www.w3.org/XML/1998/namespace"/>
    <ds:schemaRef ds:uri="http://purl.org/dc/dcmitype/"/>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5</vt:i4>
      </vt:variant>
    </vt:vector>
  </HeadingPairs>
  <TitlesOfParts>
    <vt:vector size="13" baseType="lpstr">
      <vt:lpstr>Direct Staffing</vt:lpstr>
      <vt:lpstr>Program Plan Support</vt:lpstr>
      <vt:lpstr>Emp. Related Exp.</vt:lpstr>
      <vt:lpstr>Client Programming &amp; Supports</vt:lpstr>
      <vt:lpstr>Program Related Expenses</vt:lpstr>
      <vt:lpstr>Regional Variance Factor</vt:lpstr>
      <vt:lpstr>Home and Community Support FW</vt:lpstr>
      <vt:lpstr>Version</vt:lpstr>
      <vt:lpstr>Customization</vt:lpstr>
      <vt:lpstr>DirectStaff</vt:lpstr>
      <vt:lpstr>'Direct Staffing'!Print_Area</vt:lpstr>
      <vt:lpstr>ReliefStaff</vt:lpstr>
      <vt:lpstr>Supervision</vt:lpstr>
    </vt:vector>
  </TitlesOfParts>
  <Company>State of Minnesota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2022 Individualized Home Support with Training Daily v16</dc:title>
  <dc:creator>pwmfb67</dc:creator>
  <cp:lastModifiedBy>Pound, Elisabeth M (DHS)</cp:lastModifiedBy>
  <cp:lastPrinted>2013-02-20T16:03:06Z</cp:lastPrinted>
  <dcterms:created xsi:type="dcterms:W3CDTF">2009-10-20T14:58:44Z</dcterms:created>
  <dcterms:modified xsi:type="dcterms:W3CDTF">2026-01-07T14:02:37Z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ontentTypeId">
    <vt:lpwstr>0x010100162A03CF163030488AA007497FCFE82D</vt:lpwstr>
  </property>
  <property fmtid="{D5CDD505-2E9C-101B-9397-08002B2CF9AE}" pid="4" name="ServiceType">
    <vt:lpwstr>2013 Frameworks</vt:lpwstr>
  </property>
  <property fmtid="{D5CDD505-2E9C-101B-9397-08002B2CF9AE}" pid="5" name="Cat:">
    <vt:lpwstr/>
  </property>
  <property fmtid="{D5CDD505-2E9C-101B-9397-08002B2CF9AE}" pid="6" name="Order">
    <vt:lpwstr>18500.0000000000</vt:lpwstr>
  </property>
  <property fmtid="{D5CDD505-2E9C-101B-9397-08002B2CF9AE}" pid="7" name="_dlc_DocId">
    <vt:lpwstr>S2EJPDAADAY4-1521811817-572</vt:lpwstr>
  </property>
  <property fmtid="{D5CDD505-2E9C-101B-9397-08002B2CF9AE}" pid="8" name="_dlc_DocIdItemGuid">
    <vt:lpwstr>a34547c9-e6ba-43ed-a51d-9601850d0236</vt:lpwstr>
  </property>
  <property fmtid="{D5CDD505-2E9C-101B-9397-08002B2CF9AE}" pid="9" name="_dlc_DocIdUrl">
    <vt:lpwstr>https://workplace/cc/MnSPA/_layouts/15/DocIdRedir.aspx?ID=S2EJPDAADAY4-1521811817-572, S2EJPDAADAY4-1521811817-572</vt:lpwstr>
  </property>
</Properties>
</file>