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2"/>
  </p:notesMasterIdLst>
  <p:handoutMasterIdLst>
    <p:handoutMasterId r:id="rId33"/>
  </p:handoutMasterIdLst>
  <p:sldIdLst>
    <p:sldId id="256" r:id="rId5"/>
    <p:sldId id="258" r:id="rId6"/>
    <p:sldId id="297" r:id="rId7"/>
    <p:sldId id="384" r:id="rId8"/>
    <p:sldId id="383" r:id="rId9"/>
    <p:sldId id="268" r:id="rId10"/>
    <p:sldId id="270" r:id="rId11"/>
    <p:sldId id="301" r:id="rId12"/>
    <p:sldId id="271" r:id="rId13"/>
    <p:sldId id="292" r:id="rId14"/>
    <p:sldId id="293" r:id="rId15"/>
    <p:sldId id="294" r:id="rId16"/>
    <p:sldId id="302" r:id="rId17"/>
    <p:sldId id="269" r:id="rId18"/>
    <p:sldId id="283" r:id="rId19"/>
    <p:sldId id="284" r:id="rId20"/>
    <p:sldId id="382" r:id="rId21"/>
    <p:sldId id="261" r:id="rId22"/>
    <p:sldId id="263" r:id="rId23"/>
    <p:sldId id="262" r:id="rId24"/>
    <p:sldId id="290" r:id="rId25"/>
    <p:sldId id="291" r:id="rId26"/>
    <p:sldId id="266" r:id="rId27"/>
    <p:sldId id="286" r:id="rId28"/>
    <p:sldId id="300" r:id="rId29"/>
    <p:sldId id="288" r:id="rId30"/>
    <p:sldId id="296" r:id="rId31"/>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598" autoAdjust="0"/>
  </p:normalViewPr>
  <p:slideViewPr>
    <p:cSldViewPr snapToGrid="0">
      <p:cViewPr varScale="1">
        <p:scale>
          <a:sx n="78" d="100"/>
          <a:sy n="78" d="100"/>
        </p:scale>
        <p:origin x="115"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DAA42E6C-0560-4077-9C5E-A86265809657}" type="datetimeFigureOut">
              <a:rPr lang="en-US" smtClean="0"/>
              <a:t>11/27/2023</a:t>
            </a:fld>
            <a:endParaRPr lang="en-US"/>
          </a:p>
        </p:txBody>
      </p:sp>
      <p:sp>
        <p:nvSpPr>
          <p:cNvPr id="4" name="Footer Placeholder 3"/>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365C0D1F-39A7-495D-BC8F-B64DEC7C4EBC}" type="slidenum">
              <a:rPr lang="en-US" smtClean="0"/>
              <a:t>‹#›</a:t>
            </a:fld>
            <a:endParaRPr lang="en-US"/>
          </a:p>
        </p:txBody>
      </p:sp>
    </p:spTree>
    <p:extLst>
      <p:ext uri="{BB962C8B-B14F-4D97-AF65-F5344CB8AC3E}">
        <p14:creationId xmlns:p14="http://schemas.microsoft.com/office/powerpoint/2010/main" val="232845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0DFA7DA1-2046-4A4C-9D95-F384C3CB858E}" type="datetimeFigureOut">
              <a:rPr lang="en-US" smtClean="0"/>
              <a:t>11/27/2023</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20326790-FD1F-4A8C-A939-22BEADE740B8}" type="slidenum">
              <a:rPr lang="en-US" smtClean="0"/>
              <a:t>‹#›</a:t>
            </a:fld>
            <a:endParaRPr lang="en-US"/>
          </a:p>
        </p:txBody>
      </p:sp>
    </p:spTree>
    <p:extLst>
      <p:ext uri="{BB962C8B-B14F-4D97-AF65-F5344CB8AC3E}">
        <p14:creationId xmlns:p14="http://schemas.microsoft.com/office/powerpoint/2010/main" val="2206486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mn.gov/admin/government/grants/" TargetMode="External"/><Relationship Id="rId2" Type="http://schemas.openxmlformats.org/officeDocument/2006/relationships/slide" Target="../slides/slide14.xml"/><Relationship Id="rId1" Type="http://schemas.openxmlformats.org/officeDocument/2006/relationships/notesMaster" Target="../notesMasters/notesMaster1.xml"/><Relationship Id="rId4" Type="http://schemas.openxmlformats.org/officeDocument/2006/relationships/hyperlink" Target="https://mn.gov/deed/about/what-guides-us/governance/policy.jsp"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88F102-E8D4-4AB7-B1BE-9B68D8414F31}" type="slidenum">
              <a:rPr lang="en-US" smtClean="0"/>
              <a:t>4</a:t>
            </a:fld>
            <a:endParaRPr lang="en-US" dirty="0"/>
          </a:p>
        </p:txBody>
      </p:sp>
    </p:spTree>
    <p:extLst>
      <p:ext uri="{BB962C8B-B14F-4D97-AF65-F5344CB8AC3E}">
        <p14:creationId xmlns:p14="http://schemas.microsoft.com/office/powerpoint/2010/main" val="588371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5200636-525B-4B0F-89D6-C01A2E7EB372}" type="slidenum">
              <a:rPr lang="en-US" smtClean="0"/>
              <a:t>6</a:t>
            </a:fld>
            <a:endParaRPr lang="en-US"/>
          </a:p>
        </p:txBody>
      </p:sp>
    </p:spTree>
    <p:extLst>
      <p:ext uri="{BB962C8B-B14F-4D97-AF65-F5344CB8AC3E}">
        <p14:creationId xmlns:p14="http://schemas.microsoft.com/office/powerpoint/2010/main" val="25241901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linkClick r:id="rId3"/>
              </a:rPr>
              <a:t>https://mn.gov/admin/government/grants/</a:t>
            </a:r>
            <a:endParaRPr lang="en-US" dirty="0"/>
          </a:p>
          <a:p>
            <a:endParaRPr lang="en-US" dirty="0"/>
          </a:p>
          <a:p>
            <a:endParaRPr lang="en-US" dirty="0"/>
          </a:p>
          <a:p>
            <a:endParaRPr lang="en-US" dirty="0"/>
          </a:p>
          <a:p>
            <a:r>
              <a:rPr lang="en-US" dirty="0">
                <a:hlinkClick r:id="rId4"/>
              </a:rPr>
              <a:t>https://mn.gov/deed/about/what-guides-us/governance/policy.jsp</a:t>
            </a:r>
            <a:endParaRPr lang="en-US" dirty="0"/>
          </a:p>
          <a:p>
            <a:endParaRPr lang="en-US" dirty="0"/>
          </a:p>
        </p:txBody>
      </p:sp>
      <p:sp>
        <p:nvSpPr>
          <p:cNvPr id="4" name="Slide Number Placeholder 3"/>
          <p:cNvSpPr>
            <a:spLocks noGrp="1"/>
          </p:cNvSpPr>
          <p:nvPr>
            <p:ph type="sldNum" sz="quarter" idx="10"/>
          </p:nvPr>
        </p:nvSpPr>
        <p:spPr/>
        <p:txBody>
          <a:bodyPr/>
          <a:lstStyle/>
          <a:p>
            <a:fld id="{75200636-525B-4B0F-89D6-C01A2E7EB372}" type="slidenum">
              <a:rPr lang="en-US" smtClean="0"/>
              <a:t>14</a:t>
            </a:fld>
            <a:endParaRPr lang="en-US"/>
          </a:p>
        </p:txBody>
      </p:sp>
    </p:spTree>
    <p:extLst>
      <p:ext uri="{BB962C8B-B14F-4D97-AF65-F5344CB8AC3E}">
        <p14:creationId xmlns:p14="http://schemas.microsoft.com/office/powerpoint/2010/main" val="363483219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5200636-525B-4B0F-89D6-C01A2E7EB372}" type="slidenum">
              <a:rPr lang="en-US" smtClean="0"/>
              <a:t>15</a:t>
            </a:fld>
            <a:endParaRPr lang="en-US"/>
          </a:p>
        </p:txBody>
      </p:sp>
    </p:spTree>
    <p:extLst>
      <p:ext uri="{BB962C8B-B14F-4D97-AF65-F5344CB8AC3E}">
        <p14:creationId xmlns:p14="http://schemas.microsoft.com/office/powerpoint/2010/main" val="38183707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5200636-525B-4B0F-89D6-C01A2E7EB372}" type="slidenum">
              <a:rPr lang="en-US" smtClean="0"/>
              <a:t>16</a:t>
            </a:fld>
            <a:endParaRPr lang="en-US"/>
          </a:p>
        </p:txBody>
      </p:sp>
    </p:spTree>
    <p:extLst>
      <p:ext uri="{BB962C8B-B14F-4D97-AF65-F5344CB8AC3E}">
        <p14:creationId xmlns:p14="http://schemas.microsoft.com/office/powerpoint/2010/main" val="246896630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524000" y="2469470"/>
            <a:ext cx="9144000" cy="1922916"/>
          </a:xfrm>
        </p:spPr>
        <p:txBody>
          <a:bodyPr anchor="b"/>
          <a:lstStyle>
            <a:lvl1pPr algn="ctr">
              <a:defRPr sz="6000">
                <a:solidFill>
                  <a:srgbClr val="002060"/>
                </a:solidFill>
              </a:defRPr>
            </a:lvl1pPr>
          </a:lstStyle>
          <a:p>
            <a:r>
              <a:rPr lang="en-US" dirty="0"/>
              <a:t>Click to edit Master title style</a:t>
            </a:r>
          </a:p>
        </p:txBody>
      </p:sp>
      <p:sp>
        <p:nvSpPr>
          <p:cNvPr id="3" name="Subtitle 2"/>
          <p:cNvSpPr>
            <a:spLocks noGrp="1"/>
          </p:cNvSpPr>
          <p:nvPr>
            <p:ph type="subTitle" idx="1"/>
          </p:nvPr>
        </p:nvSpPr>
        <p:spPr>
          <a:xfrm>
            <a:off x="1524000" y="4563836"/>
            <a:ext cx="9144000" cy="2465614"/>
          </a:xfrm>
        </p:spPr>
        <p:txBody>
          <a:bodyPr/>
          <a:lstStyle>
            <a:lvl1pPr marL="0" indent="0" algn="ctr">
              <a:buNone/>
              <a:defRPr sz="2400">
                <a:solidFill>
                  <a:srgbClr val="00206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19AD04F1-6541-4066-BA60-CF412AA74CAD}"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28787414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AD04F1-6541-4066-BA60-CF412AA74CAD}"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25066128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9AD04F1-6541-4066-BA60-CF412AA74CAD}"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3108269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8200" y="909637"/>
            <a:ext cx="10515600" cy="1325563"/>
          </a:xfrm>
        </p:spPr>
        <p:txBody>
          <a:bodyPr/>
          <a:lstStyle>
            <a:lvl1pPr>
              <a:defRPr b="1">
                <a:solidFill>
                  <a:srgbClr val="002060"/>
                </a:solidFill>
              </a:defRPr>
            </a:lvl1pPr>
          </a:lstStyle>
          <a:p>
            <a:r>
              <a:rPr lang="en-US" dirty="0"/>
              <a:t>Click to edit Master title style</a:t>
            </a:r>
          </a:p>
        </p:txBody>
      </p:sp>
      <p:sp>
        <p:nvSpPr>
          <p:cNvPr id="3" name="Content Placeholder 2"/>
          <p:cNvSpPr>
            <a:spLocks noGrp="1"/>
          </p:cNvSpPr>
          <p:nvPr>
            <p:ph idx="1"/>
          </p:nvPr>
        </p:nvSpPr>
        <p:spPr>
          <a:xfrm>
            <a:off x="838200" y="2370137"/>
            <a:ext cx="10515600" cy="4351338"/>
          </a:xfrm>
        </p:spPr>
        <p:txBody>
          <a:bodyPr/>
          <a:lstStyle>
            <a:lvl1pPr>
              <a:defRPr>
                <a:solidFill>
                  <a:srgbClr val="002060"/>
                </a:solidFill>
              </a:defRPr>
            </a:lvl1pPr>
            <a:lvl2pPr>
              <a:defRPr>
                <a:solidFill>
                  <a:srgbClr val="002060"/>
                </a:solidFill>
              </a:defRPr>
            </a:lvl2pPr>
            <a:lvl3pPr>
              <a:defRPr>
                <a:solidFill>
                  <a:srgbClr val="002060"/>
                </a:solidFill>
              </a:defRPr>
            </a:lvl3pPr>
            <a:lvl4pPr>
              <a:defRPr>
                <a:solidFill>
                  <a:srgbClr val="002060"/>
                </a:solidFill>
              </a:defRPr>
            </a:lvl4pPr>
            <a:lvl5pPr>
              <a:defRPr>
                <a:solidFill>
                  <a:srgbClr val="002060"/>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19AD04F1-6541-4066-BA60-CF412AA74CAD}"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3913163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AD04F1-6541-4066-BA60-CF412AA74CAD}"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21359371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AD04F1-6541-4066-BA60-CF412AA74CAD}" type="datetimeFigureOut">
              <a:rPr lang="en-US" smtClean="0"/>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91836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18507"/>
            <a:ext cx="10515600" cy="572181"/>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9AD04F1-6541-4066-BA60-CF412AA74CAD}" type="datetimeFigureOut">
              <a:rPr lang="en-US" smtClean="0"/>
              <a:t>11/27/2023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2177177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9AD04F1-6541-4066-BA60-CF412AA74CAD}" type="datetimeFigureOut">
              <a:rPr lang="en-US" smtClean="0"/>
              <a:t>11/27/2023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32862270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AD04F1-6541-4066-BA60-CF412AA74CAD}" type="datetimeFigureOut">
              <a:rPr lang="en-US" smtClean="0"/>
              <a:t>11/27/2023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765697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AD04F1-6541-4066-BA60-CF412AA74CAD}" type="datetimeFigureOut">
              <a:rPr lang="en-US" smtClean="0"/>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4287653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AD04F1-6541-4066-BA60-CF412AA74CAD}" type="datetimeFigureOut">
              <a:rPr lang="en-US" smtClean="0"/>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A3FF72-AB63-4C11-B334-D2294D73B24A}" type="slidenum">
              <a:rPr lang="en-US" smtClean="0"/>
              <a:t>‹#›</a:t>
            </a:fld>
            <a:endParaRPr lang="en-US"/>
          </a:p>
        </p:txBody>
      </p:sp>
    </p:spTree>
    <p:extLst>
      <p:ext uri="{BB962C8B-B14F-4D97-AF65-F5344CB8AC3E}">
        <p14:creationId xmlns:p14="http://schemas.microsoft.com/office/powerpoint/2010/main" val="2503083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838200" y="1175657"/>
            <a:ext cx="10515600" cy="67015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2122715"/>
            <a:ext cx="10515600" cy="375217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AD04F1-6541-4066-BA60-CF412AA74CAD}" type="datetimeFigureOut">
              <a:rPr lang="en-US" smtClean="0"/>
              <a:t>11/27/2023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A3FF72-AB63-4C11-B334-D2294D73B24A}" type="slidenum">
              <a:rPr lang="en-US" smtClean="0"/>
              <a:t>‹#›</a:t>
            </a:fld>
            <a:endParaRPr lang="en-US"/>
          </a:p>
        </p:txBody>
      </p:sp>
    </p:spTree>
    <p:extLst>
      <p:ext uri="{BB962C8B-B14F-4D97-AF65-F5344CB8AC3E}">
        <p14:creationId xmlns:p14="http://schemas.microsoft.com/office/powerpoint/2010/main" val="29019476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rgbClr val="00206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002060"/>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00206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mn.gov/admin/government/grant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mn.gov/deed/about/what-guides-us/governance/policy.jsp"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Nancy.Waisanen@state.mn.u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hyperlink" Target="mailto:DEED.FSR@state.mn.us"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hyperlink" Target="mailto:Shannon.Rolf@state.mn.us"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s://mn.gov/deed/programs-services/office-youth-development/youth-programs/youthbuild.jsp" TargetMode="External"/><Relationship Id="rId2" Type="http://schemas.openxmlformats.org/officeDocument/2006/relationships/hyperlink" Target="mailto:Cory.Schmid@state.mn.u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mailto:Cory.Schmid@state.mn.u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revisor.mn.gov/statutes/cite/16B.9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4800" dirty="0"/>
              <a:t>SFY 24-25 MN Youthbuild Program New Grantee Overview – Part 1</a:t>
            </a:r>
          </a:p>
        </p:txBody>
      </p:sp>
      <p:sp>
        <p:nvSpPr>
          <p:cNvPr id="3" name="Subtitle 2"/>
          <p:cNvSpPr>
            <a:spLocks noGrp="1"/>
          </p:cNvSpPr>
          <p:nvPr>
            <p:ph type="subTitle" idx="1"/>
          </p:nvPr>
        </p:nvSpPr>
        <p:spPr/>
        <p:txBody>
          <a:bodyPr/>
          <a:lstStyle/>
          <a:p>
            <a:r>
              <a:rPr lang="en-US" dirty="0"/>
              <a:t>Minnesota Dept. of Employment &amp; Economic Development</a:t>
            </a:r>
          </a:p>
          <a:p>
            <a:r>
              <a:rPr lang="en-US" dirty="0"/>
              <a:t>Office of Youth Development</a:t>
            </a:r>
          </a:p>
          <a:p>
            <a:r>
              <a:rPr lang="en-US" dirty="0"/>
              <a:t>October 20, 2023</a:t>
            </a:r>
          </a:p>
        </p:txBody>
      </p:sp>
    </p:spTree>
    <p:extLst>
      <p:ext uri="{BB962C8B-B14F-4D97-AF65-F5344CB8AC3E}">
        <p14:creationId xmlns:p14="http://schemas.microsoft.com/office/powerpoint/2010/main" val="29357442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7"/>
            <a:ext cx="10515600" cy="795595"/>
          </a:xfrm>
        </p:spPr>
        <p:txBody>
          <a:bodyPr/>
          <a:lstStyle/>
          <a:p>
            <a:r>
              <a:rPr lang="en-US" dirty="0"/>
              <a:t>MN Youthbuild Cost Categories </a:t>
            </a:r>
            <a:r>
              <a:rPr lang="en-US" sz="2800" dirty="0"/>
              <a:t>(2)</a:t>
            </a:r>
          </a:p>
        </p:txBody>
      </p:sp>
      <p:sp>
        <p:nvSpPr>
          <p:cNvPr id="3" name="Content Placeholder 2"/>
          <p:cNvSpPr>
            <a:spLocks noGrp="1"/>
          </p:cNvSpPr>
          <p:nvPr>
            <p:ph idx="1"/>
          </p:nvPr>
        </p:nvSpPr>
        <p:spPr>
          <a:xfrm>
            <a:off x="838200" y="1793489"/>
            <a:ext cx="10515600" cy="4351338"/>
          </a:xfrm>
        </p:spPr>
        <p:txBody>
          <a:bodyPr>
            <a:normAutofit lnSpcReduction="10000"/>
          </a:bodyPr>
          <a:lstStyle/>
          <a:p>
            <a:pPr marL="0" indent="0">
              <a:buNone/>
            </a:pPr>
            <a:r>
              <a:rPr lang="en-US" sz="2600" b="1" dirty="0"/>
              <a:t>Youth Participant Stipends, Wages and Fringe Benefits, and Incentive Payments:</a:t>
            </a:r>
            <a:br>
              <a:rPr lang="en-US" sz="2600" b="1" dirty="0"/>
            </a:br>
            <a:endParaRPr lang="en-US" sz="2600" b="1" dirty="0"/>
          </a:p>
          <a:p>
            <a:r>
              <a:rPr lang="en-US" sz="2400" dirty="0"/>
              <a:t>Stipends, Wages, Incentive Payments, and/or fringe benefits paid directly to youth participants while engaged in program activities</a:t>
            </a:r>
          </a:p>
          <a:p>
            <a:r>
              <a:rPr lang="en-US" sz="2400" dirty="0"/>
              <a:t>Fringe benefits typically include (where applicable): worker’s compensation, Medicare and FICA</a:t>
            </a:r>
          </a:p>
          <a:p>
            <a:r>
              <a:rPr lang="en-US" sz="2400" dirty="0"/>
              <a:t>Stipends are typically regular payments to youth that may be based on acceptable levels of attendance, work ethic, and/or timeliness.</a:t>
            </a:r>
          </a:p>
          <a:p>
            <a:r>
              <a:rPr lang="en-US" sz="2400" dirty="0"/>
              <a:t>Incentive payments are typically one-time payments to a youth based on a specific achievement, such as attainment of a credential, certificate, or near perfect attendance. </a:t>
            </a:r>
          </a:p>
          <a:p>
            <a:endParaRPr lang="en-US" sz="2400" dirty="0"/>
          </a:p>
          <a:p>
            <a:pPr lvl="1"/>
            <a:endParaRPr lang="en-US" dirty="0"/>
          </a:p>
        </p:txBody>
      </p:sp>
    </p:spTree>
    <p:extLst>
      <p:ext uri="{BB962C8B-B14F-4D97-AF65-F5344CB8AC3E}">
        <p14:creationId xmlns:p14="http://schemas.microsoft.com/office/powerpoint/2010/main" val="1624138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25661"/>
            <a:ext cx="10515600" cy="812071"/>
          </a:xfrm>
        </p:spPr>
        <p:txBody>
          <a:bodyPr/>
          <a:lstStyle/>
          <a:p>
            <a:r>
              <a:rPr lang="en-US" sz="4000" dirty="0"/>
              <a:t>MN Youthbuild Cost Categories </a:t>
            </a:r>
            <a:r>
              <a:rPr lang="en-US" sz="2800" dirty="0"/>
              <a:t>(3)</a:t>
            </a:r>
          </a:p>
        </p:txBody>
      </p:sp>
      <p:sp>
        <p:nvSpPr>
          <p:cNvPr id="3" name="Content Placeholder 2"/>
          <p:cNvSpPr>
            <a:spLocks noGrp="1"/>
          </p:cNvSpPr>
          <p:nvPr>
            <p:ph idx="1"/>
          </p:nvPr>
        </p:nvSpPr>
        <p:spPr>
          <a:xfrm>
            <a:off x="666401" y="1637732"/>
            <a:ext cx="11143269" cy="4889879"/>
          </a:xfrm>
        </p:spPr>
        <p:txBody>
          <a:bodyPr>
            <a:normAutofit fontScale="62500" lnSpcReduction="20000"/>
          </a:bodyPr>
          <a:lstStyle/>
          <a:p>
            <a:pPr marL="0" indent="0">
              <a:spcBef>
                <a:spcPts val="0"/>
              </a:spcBef>
              <a:buNone/>
            </a:pPr>
            <a:r>
              <a:rPr lang="en-US" sz="3600" b="1" dirty="0"/>
              <a:t>Direct Services to Youth:</a:t>
            </a:r>
          </a:p>
          <a:p>
            <a:pPr marL="0" indent="0">
              <a:spcBef>
                <a:spcPts val="600"/>
              </a:spcBef>
              <a:buNone/>
            </a:pPr>
            <a:endParaRPr lang="en-US" sz="300" dirty="0"/>
          </a:p>
          <a:p>
            <a:pPr marL="0" indent="0">
              <a:spcBef>
                <a:spcPts val="600"/>
              </a:spcBef>
              <a:buNone/>
            </a:pPr>
            <a:r>
              <a:rPr lang="en-US" sz="3300" dirty="0"/>
              <a:t>Costs associated with providing direct services to participants, EXCLUDING costs of youth participant stipends/wages and fringe benefits, contracted services to outside vendors, support services, and housing supplies and materials and construction equipment. </a:t>
            </a:r>
          </a:p>
          <a:p>
            <a:pPr marL="0" indent="0">
              <a:buNone/>
            </a:pPr>
            <a:r>
              <a:rPr lang="en-US" sz="3300" dirty="0"/>
              <a:t>Examples of Direct Service costs include: </a:t>
            </a:r>
            <a:br>
              <a:rPr lang="en-US" sz="3300" dirty="0"/>
            </a:br>
            <a:endParaRPr lang="en-US" sz="2300" dirty="0"/>
          </a:p>
          <a:p>
            <a:pPr lvl="1">
              <a:spcBef>
                <a:spcPts val="0"/>
              </a:spcBef>
            </a:pPr>
            <a:r>
              <a:rPr lang="en-US" sz="3300" dirty="0"/>
              <a:t>Staff wage and fringe benefits who provide direct services to youth, including:</a:t>
            </a:r>
          </a:p>
          <a:p>
            <a:pPr marL="1196975" lvl="1">
              <a:buFont typeface="Wingdings" panose="05000000000000000000" pitchFamily="2" charset="2"/>
              <a:buChar char="q"/>
            </a:pPr>
            <a:r>
              <a:rPr lang="en-US" sz="2300" dirty="0"/>
              <a:t>Recruitment and outreach of potential applicants.</a:t>
            </a:r>
          </a:p>
          <a:p>
            <a:pPr marL="1196975" lvl="1">
              <a:buFont typeface="Wingdings" panose="05000000000000000000" pitchFamily="2" charset="2"/>
              <a:buChar char="q"/>
            </a:pPr>
            <a:r>
              <a:rPr lang="en-US" sz="2300" dirty="0"/>
              <a:t>Collection and reporting of required data items and narrative reports.</a:t>
            </a:r>
          </a:p>
          <a:p>
            <a:pPr marL="1196975" lvl="1">
              <a:buFont typeface="Wingdings" panose="05000000000000000000" pitchFamily="2" charset="2"/>
              <a:buChar char="q"/>
            </a:pPr>
            <a:r>
              <a:rPr lang="en-US" sz="2300" dirty="0"/>
              <a:t>Orientation, eligibility determination, assessment, and goal setting support to youth.</a:t>
            </a:r>
          </a:p>
          <a:p>
            <a:pPr marL="1196975" lvl="1">
              <a:buFont typeface="Wingdings" panose="05000000000000000000" pitchFamily="2" charset="2"/>
              <a:buChar char="q"/>
            </a:pPr>
            <a:r>
              <a:rPr lang="en-US" sz="2300" dirty="0"/>
              <a:t>Construction training in the classroom and on the building project site.</a:t>
            </a:r>
          </a:p>
          <a:p>
            <a:pPr marL="1196975" lvl="1">
              <a:buFont typeface="Wingdings" panose="05000000000000000000" pitchFamily="2" charset="2"/>
              <a:buChar char="q"/>
            </a:pPr>
            <a:r>
              <a:rPr lang="en-US" sz="2300" dirty="0"/>
              <a:t>Case management and guidance counseling services to youth.</a:t>
            </a:r>
          </a:p>
          <a:p>
            <a:pPr marL="1196975" lvl="1">
              <a:buFont typeface="Wingdings" panose="05000000000000000000" pitchFamily="2" charset="2"/>
              <a:buChar char="q"/>
            </a:pPr>
            <a:r>
              <a:rPr lang="en-US" sz="2300" dirty="0"/>
              <a:t>Work readiness, life skills, academic tutoring, leadership instruction of youth.</a:t>
            </a:r>
          </a:p>
          <a:p>
            <a:pPr marL="1196975" lvl="1">
              <a:buFont typeface="Wingdings" panose="05000000000000000000" pitchFamily="2" charset="2"/>
              <a:buChar char="q"/>
            </a:pPr>
            <a:r>
              <a:rPr lang="en-US" sz="2300" dirty="0"/>
              <a:t>Career exploration, counseling, planning support and placement support to youth.</a:t>
            </a:r>
          </a:p>
          <a:p>
            <a:pPr marL="968375" lvl="1" indent="0">
              <a:buNone/>
            </a:pPr>
            <a:endParaRPr lang="en-US" sz="2300" dirty="0"/>
          </a:p>
          <a:p>
            <a:pPr lvl="1"/>
            <a:r>
              <a:rPr lang="en-US" sz="3300" dirty="0"/>
              <a:t>Materials and supplies used in program training, instruction, recruitment/outreach, orientation, assessment, and other direct services.</a:t>
            </a:r>
          </a:p>
          <a:p>
            <a:pPr marL="457200" lvl="1" indent="0">
              <a:buNone/>
            </a:pPr>
            <a:endParaRPr lang="en-US" sz="800" dirty="0"/>
          </a:p>
          <a:p>
            <a:pPr lvl="1"/>
            <a:r>
              <a:rPr lang="en-US" sz="3300" dirty="0"/>
              <a:t>Field Trips to apprenticeship training centers, businesses, colleges, college and job fairs.</a:t>
            </a:r>
          </a:p>
          <a:p>
            <a:pPr marL="0" indent="0">
              <a:buNone/>
            </a:pPr>
            <a:endParaRPr lang="en-US" sz="2600" b="1" dirty="0"/>
          </a:p>
          <a:p>
            <a:pPr marL="0" indent="0">
              <a:buNone/>
            </a:pPr>
            <a:endParaRPr lang="en-US" sz="2200" dirty="0"/>
          </a:p>
          <a:p>
            <a:pPr marL="457200" lvl="1" indent="0">
              <a:buNone/>
            </a:pPr>
            <a:endParaRPr lang="en-US" dirty="0"/>
          </a:p>
        </p:txBody>
      </p:sp>
    </p:spTree>
    <p:extLst>
      <p:ext uri="{BB962C8B-B14F-4D97-AF65-F5344CB8AC3E}">
        <p14:creationId xmlns:p14="http://schemas.microsoft.com/office/powerpoint/2010/main" val="3815079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7"/>
            <a:ext cx="10515600" cy="820309"/>
          </a:xfrm>
        </p:spPr>
        <p:txBody>
          <a:bodyPr/>
          <a:lstStyle/>
          <a:p>
            <a:r>
              <a:rPr lang="en-US" dirty="0"/>
              <a:t>MN Youthbuild Cost Categories </a:t>
            </a:r>
            <a:r>
              <a:rPr lang="en-US" sz="2800" dirty="0"/>
              <a:t>(4)</a:t>
            </a:r>
          </a:p>
        </p:txBody>
      </p:sp>
      <p:sp>
        <p:nvSpPr>
          <p:cNvPr id="3" name="Content Placeholder 2"/>
          <p:cNvSpPr>
            <a:spLocks noGrp="1"/>
          </p:cNvSpPr>
          <p:nvPr>
            <p:ph idx="1"/>
          </p:nvPr>
        </p:nvSpPr>
        <p:spPr>
          <a:xfrm>
            <a:off x="838200" y="1944550"/>
            <a:ext cx="10515600" cy="4351338"/>
          </a:xfrm>
        </p:spPr>
        <p:txBody>
          <a:bodyPr>
            <a:normAutofit fontScale="92500" lnSpcReduction="20000"/>
          </a:bodyPr>
          <a:lstStyle/>
          <a:p>
            <a:pPr marL="0" indent="0">
              <a:buNone/>
            </a:pPr>
            <a:r>
              <a:rPr lang="en-US" sz="2600" b="1" dirty="0"/>
              <a:t>Support Services:</a:t>
            </a:r>
            <a:br>
              <a:rPr lang="en-US" sz="2600" b="1" dirty="0"/>
            </a:br>
            <a:endParaRPr lang="en-US" sz="2600" b="1" dirty="0"/>
          </a:p>
          <a:p>
            <a:pPr marL="0" indent="0">
              <a:buNone/>
            </a:pPr>
            <a:r>
              <a:rPr lang="en-US" sz="2800" dirty="0"/>
              <a:t>Items or services that remove barriers to participation or placement and/or are necessary for a youth to participate in the program.</a:t>
            </a:r>
          </a:p>
          <a:p>
            <a:r>
              <a:rPr lang="en-US" sz="2400" dirty="0"/>
              <a:t>Transportation, including bus passes and gas cards</a:t>
            </a:r>
          </a:p>
          <a:p>
            <a:r>
              <a:rPr lang="en-US" sz="2400" dirty="0"/>
              <a:t>Driver’s education, </a:t>
            </a:r>
            <a:r>
              <a:rPr lang="en-US" sz="2400" i="1" dirty="0"/>
              <a:t>Behind the Wheel </a:t>
            </a:r>
            <a:r>
              <a:rPr lang="en-US" sz="2400" dirty="0"/>
              <a:t>instruction, permit and license fees</a:t>
            </a:r>
          </a:p>
          <a:p>
            <a:r>
              <a:rPr lang="en-US" sz="2400" dirty="0"/>
              <a:t>Appropriate clothing and steel-toed boots</a:t>
            </a:r>
          </a:p>
          <a:p>
            <a:r>
              <a:rPr lang="en-US" sz="2400" dirty="0"/>
              <a:t>Hand tools and tool belt</a:t>
            </a:r>
          </a:p>
          <a:p>
            <a:r>
              <a:rPr lang="en-US" sz="2400" dirty="0"/>
              <a:t>Proper Protective Equipment (PPE), such as eyewear, ear plugs, masks</a:t>
            </a:r>
          </a:p>
          <a:p>
            <a:r>
              <a:rPr lang="en-US" sz="2400" dirty="0"/>
              <a:t>Child-care assistance</a:t>
            </a:r>
          </a:p>
          <a:p>
            <a:r>
              <a:rPr lang="en-US" sz="2400" dirty="0"/>
              <a:t>Application or entrance fees, tuition support, books, and related expenses</a:t>
            </a:r>
          </a:p>
          <a:p>
            <a:r>
              <a:rPr lang="en-US" sz="2400" dirty="0"/>
              <a:t>Emergency housing assistance</a:t>
            </a:r>
          </a:p>
          <a:p>
            <a:pPr marL="0" indent="0">
              <a:buNone/>
            </a:pPr>
            <a:endParaRPr lang="en-US" dirty="0"/>
          </a:p>
          <a:p>
            <a:pPr marL="0" indent="0">
              <a:buNone/>
            </a:pPr>
            <a:endParaRPr lang="en-US" sz="2400" dirty="0"/>
          </a:p>
        </p:txBody>
      </p:sp>
    </p:spTree>
    <p:extLst>
      <p:ext uri="{BB962C8B-B14F-4D97-AF65-F5344CB8AC3E}">
        <p14:creationId xmlns:p14="http://schemas.microsoft.com/office/powerpoint/2010/main" val="3906597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7"/>
            <a:ext cx="10515600" cy="820309"/>
          </a:xfrm>
        </p:spPr>
        <p:txBody>
          <a:bodyPr/>
          <a:lstStyle/>
          <a:p>
            <a:r>
              <a:rPr lang="en-US" dirty="0"/>
              <a:t>MN Youthbuild Cost Categories </a:t>
            </a:r>
            <a:r>
              <a:rPr lang="en-US" sz="2800" dirty="0"/>
              <a:t>(5)</a:t>
            </a:r>
          </a:p>
        </p:txBody>
      </p:sp>
      <p:sp>
        <p:nvSpPr>
          <p:cNvPr id="3" name="Content Placeholder 2"/>
          <p:cNvSpPr>
            <a:spLocks noGrp="1"/>
          </p:cNvSpPr>
          <p:nvPr>
            <p:ph idx="1"/>
          </p:nvPr>
        </p:nvSpPr>
        <p:spPr>
          <a:xfrm>
            <a:off x="940837" y="1981873"/>
            <a:ext cx="10515600" cy="4351338"/>
          </a:xfrm>
        </p:spPr>
        <p:txBody>
          <a:bodyPr>
            <a:normAutofit/>
          </a:bodyPr>
          <a:lstStyle/>
          <a:p>
            <a:pPr marL="0" indent="0">
              <a:spcBef>
                <a:spcPts val="0"/>
              </a:spcBef>
              <a:buNone/>
            </a:pPr>
            <a:r>
              <a:rPr lang="en-US" sz="2600" b="1" dirty="0"/>
              <a:t>Housing:</a:t>
            </a:r>
          </a:p>
          <a:p>
            <a:pPr marL="0" indent="0">
              <a:spcBef>
                <a:spcPts val="0"/>
              </a:spcBef>
              <a:buNone/>
            </a:pPr>
            <a:br>
              <a:rPr lang="en-US" sz="1800" b="1" dirty="0"/>
            </a:br>
            <a:r>
              <a:rPr lang="en-US" sz="2400" dirty="0"/>
              <a:t>Costs associated with construction or renovation of housing or other building projects, including:</a:t>
            </a:r>
          </a:p>
          <a:p>
            <a:r>
              <a:rPr lang="en-US" sz="2400" dirty="0"/>
              <a:t>Building materials and supplies</a:t>
            </a:r>
          </a:p>
          <a:p>
            <a:r>
              <a:rPr lang="en-US" sz="2400" dirty="0"/>
              <a:t>Power tools and construction equipment (limited to $5,000 per item per year, unless pre-approved by DEED).</a:t>
            </a:r>
          </a:p>
          <a:p>
            <a:pPr marL="0" indent="0">
              <a:buNone/>
            </a:pPr>
            <a:endParaRPr lang="en-US" sz="2400" dirty="0"/>
          </a:p>
          <a:p>
            <a:pPr marL="0" indent="0">
              <a:buNone/>
            </a:pPr>
            <a:endParaRPr lang="en-US" dirty="0"/>
          </a:p>
          <a:p>
            <a:pPr marL="0" indent="0">
              <a:buNone/>
            </a:pPr>
            <a:endParaRPr lang="en-US" sz="2400" dirty="0"/>
          </a:p>
        </p:txBody>
      </p:sp>
    </p:spTree>
    <p:extLst>
      <p:ext uri="{BB962C8B-B14F-4D97-AF65-F5344CB8AC3E}">
        <p14:creationId xmlns:p14="http://schemas.microsoft.com/office/powerpoint/2010/main" val="19122928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7"/>
            <a:ext cx="10515600" cy="737931"/>
          </a:xfrm>
        </p:spPr>
        <p:txBody>
          <a:bodyPr/>
          <a:lstStyle/>
          <a:p>
            <a:r>
              <a:rPr lang="en-US" dirty="0"/>
              <a:t>Reimbursements</a:t>
            </a:r>
            <a:endParaRPr lang="en-US" sz="4000" dirty="0"/>
          </a:p>
        </p:txBody>
      </p:sp>
      <p:sp>
        <p:nvSpPr>
          <p:cNvPr id="3" name="Content Placeholder 2"/>
          <p:cNvSpPr>
            <a:spLocks noGrp="1"/>
          </p:cNvSpPr>
          <p:nvPr>
            <p:ph idx="1"/>
          </p:nvPr>
        </p:nvSpPr>
        <p:spPr>
          <a:xfrm>
            <a:off x="838200" y="2076161"/>
            <a:ext cx="10515600" cy="4781839"/>
          </a:xfrm>
        </p:spPr>
        <p:txBody>
          <a:bodyPr>
            <a:normAutofit/>
          </a:bodyPr>
          <a:lstStyle/>
          <a:p>
            <a:r>
              <a:rPr lang="en-US" dirty="0"/>
              <a:t>Usual method of payment on DEED grants is through monthly reimbursement based on </a:t>
            </a:r>
            <a:r>
              <a:rPr lang="en-US" b="1" dirty="0"/>
              <a:t>actual expenditures incurred</a:t>
            </a:r>
            <a:r>
              <a:rPr lang="en-US" dirty="0"/>
              <a:t>. The documentation (invoices, etc.) for reimbursements must be retained and made available to DEED upon request. </a:t>
            </a:r>
          </a:p>
          <a:p>
            <a:endParaRPr lang="en-US" sz="1000" dirty="0"/>
          </a:p>
          <a:p>
            <a:r>
              <a:rPr lang="en-US" dirty="0"/>
              <a:t>Grantee requests for reimbursements need to align with grant legislation, DEED’s Request for Proposal, your organization’s approved and executed contract, work plan, and budget, </a:t>
            </a:r>
            <a:r>
              <a:rPr lang="en-US" dirty="0">
                <a:hlinkClick r:id="rId3"/>
              </a:rPr>
              <a:t>Office of Grants Management</a:t>
            </a:r>
            <a:r>
              <a:rPr lang="en-US" dirty="0"/>
              <a:t> policies, </a:t>
            </a:r>
            <a:r>
              <a:rPr lang="en-US" dirty="0">
                <a:hlinkClick r:id="rId4"/>
              </a:rPr>
              <a:t>DEED</a:t>
            </a:r>
            <a:r>
              <a:rPr lang="en-US" dirty="0"/>
              <a:t> policies, and the granted organization’s policies and procedures.  </a:t>
            </a:r>
          </a:p>
        </p:txBody>
      </p:sp>
    </p:spTree>
    <p:extLst>
      <p:ext uri="{BB962C8B-B14F-4D97-AF65-F5344CB8AC3E}">
        <p14:creationId xmlns:p14="http://schemas.microsoft.com/office/powerpoint/2010/main" val="29936246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Reimbursements </a:t>
            </a:r>
            <a:r>
              <a:rPr lang="en-US" sz="2800" dirty="0"/>
              <a:t>(Continued) </a:t>
            </a:r>
            <a:br>
              <a:rPr lang="en-US" dirty="0"/>
            </a:br>
            <a:endParaRPr lang="en-US" sz="3600" dirty="0"/>
          </a:p>
        </p:txBody>
      </p:sp>
      <p:sp>
        <p:nvSpPr>
          <p:cNvPr id="3" name="Content Placeholder 2"/>
          <p:cNvSpPr>
            <a:spLocks noGrp="1"/>
          </p:cNvSpPr>
          <p:nvPr>
            <p:ph idx="1"/>
          </p:nvPr>
        </p:nvSpPr>
        <p:spPr>
          <a:xfrm>
            <a:off x="838200" y="1909181"/>
            <a:ext cx="10515600" cy="3786909"/>
          </a:xfrm>
        </p:spPr>
        <p:txBody>
          <a:bodyPr>
            <a:normAutofit/>
          </a:bodyPr>
          <a:lstStyle/>
          <a:p>
            <a:r>
              <a:rPr lang="en-US" dirty="0"/>
              <a:t>The Reimbursement Payment Requests (RPRs) must be submitted every month whether there are expenditures or not.  </a:t>
            </a:r>
          </a:p>
          <a:p>
            <a:r>
              <a:rPr lang="en-US" dirty="0"/>
              <a:t>Use the form that DEED’s Employment and Training Programs Division (ETP) provides with the contract. </a:t>
            </a:r>
          </a:p>
          <a:p>
            <a:r>
              <a:rPr lang="en-US" dirty="0"/>
              <a:t>There must be a separation of duty. The person preparing and authorizing the form must be two different people. </a:t>
            </a:r>
            <a:r>
              <a:rPr lang="en-US" b="1" dirty="0"/>
              <a:t>Both the preparer and the authorizer must sign the RPR form where indicated.  </a:t>
            </a:r>
            <a:endParaRPr lang="en-US" dirty="0"/>
          </a:p>
          <a:p>
            <a:endParaRPr lang="en-US" dirty="0"/>
          </a:p>
        </p:txBody>
      </p:sp>
      <p:sp>
        <p:nvSpPr>
          <p:cNvPr id="5" name="Slide Number Placeholder 4"/>
          <p:cNvSpPr>
            <a:spLocks noGrp="1"/>
          </p:cNvSpPr>
          <p:nvPr>
            <p:ph type="sldNum" sz="quarter" idx="12"/>
          </p:nvPr>
        </p:nvSpPr>
        <p:spPr/>
        <p:txBody>
          <a:bodyPr/>
          <a:lstStyle/>
          <a:p>
            <a:fld id="{17A3FF72-AB63-4C11-B334-D2294D73B24A}" type="slidenum">
              <a:rPr lang="en-US" smtClean="0"/>
              <a:t>15</a:t>
            </a:fld>
            <a:endParaRPr lang="en-US"/>
          </a:p>
        </p:txBody>
      </p:sp>
    </p:spTree>
    <p:extLst>
      <p:ext uri="{BB962C8B-B14F-4D97-AF65-F5344CB8AC3E}">
        <p14:creationId xmlns:p14="http://schemas.microsoft.com/office/powerpoint/2010/main" val="39689270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7"/>
            <a:ext cx="10515600" cy="1100395"/>
          </a:xfrm>
        </p:spPr>
        <p:txBody>
          <a:bodyPr/>
          <a:lstStyle/>
          <a:p>
            <a:r>
              <a:rPr lang="en-US" dirty="0"/>
              <a:t>Reimbursements </a:t>
            </a:r>
            <a:r>
              <a:rPr lang="en-US" sz="2800" dirty="0"/>
              <a:t>(Continued)</a:t>
            </a:r>
            <a:br>
              <a:rPr lang="en-US" sz="2800" dirty="0"/>
            </a:br>
            <a:endParaRPr lang="en-US" sz="2800" dirty="0"/>
          </a:p>
        </p:txBody>
      </p:sp>
      <p:sp>
        <p:nvSpPr>
          <p:cNvPr id="3" name="Content Placeholder 2"/>
          <p:cNvSpPr>
            <a:spLocks noGrp="1"/>
          </p:cNvSpPr>
          <p:nvPr>
            <p:ph idx="1"/>
          </p:nvPr>
        </p:nvSpPr>
        <p:spPr>
          <a:xfrm>
            <a:off x="838200" y="1782119"/>
            <a:ext cx="10678297" cy="4486275"/>
          </a:xfrm>
        </p:spPr>
        <p:txBody>
          <a:bodyPr>
            <a:normAutofit/>
          </a:bodyPr>
          <a:lstStyle/>
          <a:p>
            <a:r>
              <a:rPr lang="en-US" dirty="0"/>
              <a:t>Total expenditures in a cost category may not exceed the approved budget for that category.</a:t>
            </a:r>
          </a:p>
          <a:p>
            <a:r>
              <a:rPr lang="en-US" dirty="0"/>
              <a:t>The approved budget on the RPR can only be changed through a modification to the contract.  Please contact </a:t>
            </a:r>
            <a:r>
              <a:rPr lang="en-US" dirty="0">
                <a:hlinkClick r:id="rId3"/>
              </a:rPr>
              <a:t>nancy.waisanen@state.mn.us</a:t>
            </a:r>
            <a:r>
              <a:rPr lang="en-US" dirty="0"/>
              <a:t> if you believe you may need a budget modification or extension of the grant’s end date.</a:t>
            </a:r>
          </a:p>
          <a:p>
            <a:r>
              <a:rPr lang="en-US" dirty="0"/>
              <a:t>The completed RPR </a:t>
            </a:r>
            <a:r>
              <a:rPr lang="en-US" u="sng" dirty="0"/>
              <a:t>must</a:t>
            </a:r>
            <a:r>
              <a:rPr lang="en-US" dirty="0"/>
              <a:t> be submitted to the </a:t>
            </a:r>
            <a:r>
              <a:rPr lang="en-US" dirty="0">
                <a:hlinkClick r:id="rId4"/>
              </a:rPr>
              <a:t>DEED.FSR@state.mn.us</a:t>
            </a:r>
            <a:r>
              <a:rPr lang="en-US" dirty="0"/>
              <a:t> e-mail account on or before the 20</a:t>
            </a:r>
            <a:r>
              <a:rPr lang="en-US" baseline="30000" dirty="0"/>
              <a:t>th</a:t>
            </a:r>
            <a:r>
              <a:rPr lang="en-US" dirty="0"/>
              <a:t> of the month for the previous month. </a:t>
            </a:r>
          </a:p>
        </p:txBody>
      </p:sp>
      <p:sp>
        <p:nvSpPr>
          <p:cNvPr id="5" name="Slide Number Placeholder 4"/>
          <p:cNvSpPr>
            <a:spLocks noGrp="1"/>
          </p:cNvSpPr>
          <p:nvPr>
            <p:ph type="sldNum" sz="quarter" idx="12"/>
          </p:nvPr>
        </p:nvSpPr>
        <p:spPr/>
        <p:txBody>
          <a:bodyPr/>
          <a:lstStyle/>
          <a:p>
            <a:fld id="{17A3FF72-AB63-4C11-B334-D2294D73B24A}" type="slidenum">
              <a:rPr lang="en-US" smtClean="0"/>
              <a:t>16</a:t>
            </a:fld>
            <a:endParaRPr lang="en-US"/>
          </a:p>
        </p:txBody>
      </p:sp>
    </p:spTree>
    <p:extLst>
      <p:ext uri="{BB962C8B-B14F-4D97-AF65-F5344CB8AC3E}">
        <p14:creationId xmlns:p14="http://schemas.microsoft.com/office/powerpoint/2010/main" val="2297603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F1AD3A-1B0B-4C99-A6A5-2E939261D107}"/>
              </a:ext>
            </a:extLst>
          </p:cNvPr>
          <p:cNvSpPr>
            <a:spLocks noGrp="1"/>
          </p:cNvSpPr>
          <p:nvPr>
            <p:ph type="title"/>
          </p:nvPr>
        </p:nvSpPr>
        <p:spPr/>
        <p:txBody>
          <a:bodyPr>
            <a:normAutofit/>
          </a:bodyPr>
          <a:lstStyle/>
          <a:p>
            <a:r>
              <a:rPr lang="en-US" dirty="0"/>
              <a:t>Required Matching Funds 	</a:t>
            </a:r>
          </a:p>
        </p:txBody>
      </p:sp>
      <p:sp>
        <p:nvSpPr>
          <p:cNvPr id="3" name="Content Placeholder 2">
            <a:extLst>
              <a:ext uri="{FF2B5EF4-FFF2-40B4-BE49-F238E27FC236}">
                <a16:creationId xmlns:a16="http://schemas.microsoft.com/office/drawing/2014/main" id="{E4466238-47BF-49A6-AF1A-2E6309FE9258}"/>
              </a:ext>
            </a:extLst>
          </p:cNvPr>
          <p:cNvSpPr>
            <a:spLocks noGrp="1"/>
          </p:cNvSpPr>
          <p:nvPr>
            <p:ph idx="1"/>
          </p:nvPr>
        </p:nvSpPr>
        <p:spPr>
          <a:xfrm>
            <a:off x="264056" y="1749490"/>
            <a:ext cx="11663888" cy="4826267"/>
          </a:xfrm>
        </p:spPr>
        <p:txBody>
          <a:bodyPr>
            <a:noAutofit/>
          </a:bodyPr>
          <a:lstStyle/>
          <a:p>
            <a:pPr marL="1588" marR="0" indent="0">
              <a:spcBef>
                <a:spcPts val="0"/>
              </a:spcBef>
              <a:spcAft>
                <a:spcPts val="0"/>
              </a:spcAft>
              <a:buNone/>
            </a:pPr>
            <a:endParaRPr lang="en-US" sz="2800" dirty="0">
              <a:effectLst/>
              <a:latin typeface="Calibri" panose="020F0502020204030204" pitchFamily="34" charset="0"/>
              <a:ea typeface="Calibri" panose="020F0502020204030204" pitchFamily="34" charset="0"/>
              <a:cs typeface="Calibri" panose="020F0502020204030204" pitchFamily="34" charset="0"/>
            </a:endParaRPr>
          </a:p>
          <a:p>
            <a:pPr marL="344488" marR="0">
              <a:spcBef>
                <a:spcPts val="0"/>
              </a:spcBef>
              <a:spcAft>
                <a:spcPts val="0"/>
              </a:spcAft>
            </a:pPr>
            <a:r>
              <a:rPr lang="en-US" sz="2800" dirty="0">
                <a:effectLst/>
                <a:latin typeface="Calibri" panose="020F0502020204030204" pitchFamily="34" charset="0"/>
                <a:ea typeface="Calibri" panose="020F0502020204030204" pitchFamily="34" charset="0"/>
                <a:cs typeface="Calibri" panose="020F0502020204030204" pitchFamily="34" charset="0"/>
              </a:rPr>
              <a:t>Grantees are required to track and report matching funds (from non-state sources) in </a:t>
            </a:r>
            <a:r>
              <a:rPr lang="en-US" sz="2800" dirty="0">
                <a:latin typeface="Calibri" panose="020F0502020204030204" pitchFamily="34" charset="0"/>
                <a:ea typeface="Calibri" panose="020F0502020204030204" pitchFamily="34" charset="0"/>
                <a:cs typeface="Calibri" panose="020F0502020204030204" pitchFamily="34" charset="0"/>
              </a:rPr>
              <a:t>an </a:t>
            </a:r>
            <a:r>
              <a:rPr lang="en-US" sz="2800" dirty="0">
                <a:effectLst/>
                <a:latin typeface="Calibri" panose="020F0502020204030204" pitchFamily="34" charset="0"/>
                <a:ea typeface="Calibri" panose="020F0502020204030204" pitchFamily="34" charset="0"/>
                <a:cs typeface="Calibri" panose="020F0502020204030204" pitchFamily="34" charset="0"/>
              </a:rPr>
              <a:t>amount equal to or greater than the grant amount. </a:t>
            </a:r>
          </a:p>
          <a:p>
            <a:pPr marL="344488" marR="0">
              <a:spcBef>
                <a:spcPts val="0"/>
              </a:spcBef>
              <a:spcAft>
                <a:spcPts val="0"/>
              </a:spcAft>
            </a:pPr>
            <a:endParaRPr lang="en-US" sz="1000" dirty="0">
              <a:effectLst/>
              <a:latin typeface="Calibri" panose="020F0502020204030204" pitchFamily="34" charset="0"/>
              <a:ea typeface="Calibri" panose="020F0502020204030204" pitchFamily="34" charset="0"/>
              <a:cs typeface="Calibri" panose="020F0502020204030204" pitchFamily="34" charset="0"/>
            </a:endParaRPr>
          </a:p>
          <a:p>
            <a:pPr marL="0" marR="0" indent="0">
              <a:spcBef>
                <a:spcPts val="0"/>
              </a:spcBef>
              <a:spcAft>
                <a:spcPts val="0"/>
              </a:spcAft>
              <a:buNone/>
            </a:pPr>
            <a:endParaRPr lang="en-US" sz="300" dirty="0">
              <a:effectLst/>
              <a:latin typeface="Calibri" panose="020F0502020204030204" pitchFamily="34" charset="0"/>
              <a:ea typeface="Calibri" panose="020F0502020204030204" pitchFamily="34" charset="0"/>
              <a:cs typeface="Calibri" panose="020F0502020204030204" pitchFamily="34" charset="0"/>
            </a:endParaRPr>
          </a:p>
          <a:p>
            <a:pPr marL="344488" marR="0">
              <a:spcBef>
                <a:spcPts val="0"/>
              </a:spcBef>
              <a:spcAft>
                <a:spcPts val="0"/>
              </a:spcAft>
            </a:pPr>
            <a:r>
              <a:rPr lang="en-US" sz="2800" dirty="0">
                <a:latin typeface="Calibri" panose="020F0502020204030204" pitchFamily="34" charset="0"/>
                <a:ea typeface="Calibri" panose="020F0502020204030204" pitchFamily="34" charset="0"/>
                <a:cs typeface="Calibri" panose="020F0502020204030204" pitchFamily="34" charset="0"/>
              </a:rPr>
              <a:t>M</a:t>
            </a:r>
            <a:r>
              <a:rPr lang="en-US" sz="2800" dirty="0">
                <a:effectLst/>
                <a:latin typeface="Calibri" panose="020F0502020204030204" pitchFamily="34" charset="0"/>
                <a:ea typeface="Calibri" panose="020F0502020204030204" pitchFamily="34" charset="0"/>
                <a:cs typeface="Calibri" panose="020F0502020204030204" pitchFamily="34" charset="0"/>
              </a:rPr>
              <a:t>atching funds may be cash or in-kind and provided by the Grantee or partner organization(s). </a:t>
            </a:r>
          </a:p>
          <a:p>
            <a:pPr marL="344488" marR="0">
              <a:spcBef>
                <a:spcPts val="0"/>
              </a:spcBef>
              <a:spcAft>
                <a:spcPts val="0"/>
              </a:spcAft>
            </a:pPr>
            <a:endParaRPr lang="en-US" sz="1000" dirty="0">
              <a:latin typeface="Calibri" panose="020F0502020204030204" pitchFamily="34" charset="0"/>
              <a:ea typeface="Calibri" panose="020F0502020204030204" pitchFamily="34" charset="0"/>
              <a:cs typeface="Calibri" panose="020F0502020204030204" pitchFamily="34" charset="0"/>
            </a:endParaRPr>
          </a:p>
          <a:p>
            <a:pPr marL="1588" marR="0" indent="0">
              <a:spcBef>
                <a:spcPts val="0"/>
              </a:spcBef>
              <a:spcAft>
                <a:spcPts val="0"/>
              </a:spcAft>
              <a:buNone/>
            </a:pPr>
            <a:endParaRPr lang="en-US" sz="300" dirty="0">
              <a:latin typeface="Calibri" panose="020F0502020204030204" pitchFamily="34" charset="0"/>
              <a:ea typeface="Calibri" panose="020F0502020204030204" pitchFamily="34" charset="0"/>
              <a:cs typeface="Calibri" panose="020F0502020204030204" pitchFamily="34" charset="0"/>
            </a:endParaRPr>
          </a:p>
          <a:p>
            <a:pPr marL="344488" marR="0">
              <a:spcBef>
                <a:spcPts val="0"/>
              </a:spcBef>
              <a:spcAft>
                <a:spcPts val="0"/>
              </a:spcAft>
            </a:pPr>
            <a:r>
              <a:rPr lang="en-US" sz="2800" dirty="0">
                <a:latin typeface="Calibri" panose="020F0502020204030204" pitchFamily="34" charset="0"/>
                <a:ea typeface="Calibri" panose="020F0502020204030204" pitchFamily="34" charset="0"/>
                <a:cs typeface="Calibri" panose="020F0502020204030204" pitchFamily="34" charset="0"/>
              </a:rPr>
              <a:t>Allowable matching funds include, but are not limited to, the in-kind value of non-state funded staff salaries, </a:t>
            </a:r>
            <a:r>
              <a:rPr lang="en-US" sz="2800" dirty="0">
                <a:effectLst/>
                <a:latin typeface="Calibri" panose="020F0502020204030204" pitchFamily="34" charset="0"/>
                <a:ea typeface="Calibri" panose="020F0502020204030204" pitchFamily="34" charset="0"/>
                <a:cs typeface="Calibri" panose="020F0502020204030204" pitchFamily="34" charset="0"/>
              </a:rPr>
              <a:t>housing supplies and property purchase </a:t>
            </a:r>
            <a:r>
              <a:rPr lang="en-US" sz="2800">
                <a:effectLst/>
                <a:latin typeface="Calibri" panose="020F0502020204030204" pitchFamily="34" charset="0"/>
                <a:ea typeface="Calibri" panose="020F0502020204030204" pitchFamily="34" charset="0"/>
                <a:cs typeface="Calibri" panose="020F0502020204030204" pitchFamily="34" charset="0"/>
              </a:rPr>
              <a:t>or acquisition</a:t>
            </a:r>
            <a:r>
              <a:rPr lang="en-US" sz="2800" dirty="0">
                <a:effectLst/>
                <a:latin typeface="Calibri" panose="020F0502020204030204" pitchFamily="34" charset="0"/>
                <a:ea typeface="Calibri" panose="020F0502020204030204" pitchFamily="34" charset="0"/>
                <a:cs typeface="Calibri" panose="020F0502020204030204" pitchFamily="34" charset="0"/>
              </a:rPr>
              <a:t>, federal or local levy </a:t>
            </a:r>
            <a:r>
              <a:rPr lang="en-US" sz="2800" dirty="0">
                <a:latin typeface="Calibri" panose="020F0502020204030204" pitchFamily="34" charset="0"/>
                <a:ea typeface="Calibri" panose="020F0502020204030204" pitchFamily="34" charset="0"/>
                <a:cs typeface="Calibri" panose="020F0502020204030204" pitchFamily="34" charset="0"/>
              </a:rPr>
              <a:t>education funds, or other non-state partner resources which are to be </a:t>
            </a:r>
            <a:r>
              <a:rPr lang="en-US" sz="2800" dirty="0">
                <a:effectLst/>
                <a:latin typeface="Calibri" panose="020F0502020204030204" pitchFamily="34" charset="0"/>
                <a:ea typeface="Calibri" panose="020F0502020204030204" pitchFamily="34" charset="0"/>
                <a:cs typeface="Calibri" panose="020F0502020204030204" pitchFamily="34" charset="0"/>
              </a:rPr>
              <a:t>used in SFY24 MN Youthbuild programming, in addition to any non-state cash commitments.</a:t>
            </a:r>
            <a:r>
              <a:rPr lang="en-US" sz="2800" dirty="0">
                <a:latin typeface="Calibri" panose="020F0502020204030204" pitchFamily="34" charset="0"/>
                <a:ea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3240747553"/>
      </p:ext>
    </p:extLst>
  </p:cSld>
  <p:clrMapOvr>
    <a:masterClrMapping/>
  </p:clrMapOvr>
  <mc:AlternateContent xmlns:mc="http://schemas.openxmlformats.org/markup-compatibility/2006" xmlns:p14="http://schemas.microsoft.com/office/powerpoint/2010/main">
    <mc:Choice Requires="p14">
      <p:transition spd="slow" p14:dur="2000" advTm="76357"/>
    </mc:Choice>
    <mc:Fallback xmlns="">
      <p:transition spd="slow" advTm="76357"/>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Reporting Requirements</a:t>
            </a:r>
          </a:p>
        </p:txBody>
      </p:sp>
      <p:sp>
        <p:nvSpPr>
          <p:cNvPr id="5" name="Text Placeholder 4"/>
          <p:cNvSpPr>
            <a:spLocks noGrp="1"/>
          </p:cNvSpPr>
          <p:nvPr>
            <p:ph type="body" idx="1"/>
          </p:nvPr>
        </p:nvSpPr>
        <p:spPr/>
        <p:txBody>
          <a:bodyPr/>
          <a:lstStyle/>
          <a:p>
            <a:r>
              <a:rPr lang="en-US" dirty="0"/>
              <a:t>SFY 24 – SFY 25 MN Youthbuild Grants</a:t>
            </a:r>
          </a:p>
          <a:p>
            <a:endParaRPr lang="en-US" dirty="0"/>
          </a:p>
        </p:txBody>
      </p:sp>
    </p:spTree>
    <p:extLst>
      <p:ext uri="{BB962C8B-B14F-4D97-AF65-F5344CB8AC3E}">
        <p14:creationId xmlns:p14="http://schemas.microsoft.com/office/powerpoint/2010/main" val="388852390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7"/>
            <a:ext cx="10515600" cy="927401"/>
          </a:xfrm>
        </p:spPr>
        <p:txBody>
          <a:bodyPr/>
          <a:lstStyle/>
          <a:p>
            <a:r>
              <a:rPr lang="en-US" dirty="0"/>
              <a:t>Quarterly Progress Reports</a:t>
            </a:r>
          </a:p>
        </p:txBody>
      </p:sp>
      <p:sp>
        <p:nvSpPr>
          <p:cNvPr id="3" name="Content Placeholder 2"/>
          <p:cNvSpPr>
            <a:spLocks noGrp="1"/>
          </p:cNvSpPr>
          <p:nvPr>
            <p:ph idx="1"/>
          </p:nvPr>
        </p:nvSpPr>
        <p:spPr>
          <a:xfrm>
            <a:off x="838200" y="1882598"/>
            <a:ext cx="10515600" cy="4549149"/>
          </a:xfrm>
        </p:spPr>
        <p:txBody>
          <a:bodyPr>
            <a:normAutofit fontScale="92500" lnSpcReduction="20000"/>
          </a:bodyPr>
          <a:lstStyle/>
          <a:p>
            <a:r>
              <a:rPr lang="en-US" dirty="0"/>
              <a:t>Quarterly narrative and data reports provide important information on a grantee’s progress towards goals and objectives.  Data items are to be reported </a:t>
            </a:r>
            <a:r>
              <a:rPr lang="en-US" i="1" dirty="0"/>
              <a:t>cumulatively</a:t>
            </a:r>
            <a:r>
              <a:rPr lang="en-US" dirty="0"/>
              <a:t> over the 12-month grant period.  Data includes aggregate participant data, services and activities, participant performance, customer satisfaction, and housing outcomes.</a:t>
            </a:r>
          </a:p>
          <a:p>
            <a:r>
              <a:rPr lang="en-US" dirty="0"/>
              <a:t>Reports are due 30 days after the end of each calendar quarter.</a:t>
            </a:r>
          </a:p>
          <a:p>
            <a:r>
              <a:rPr lang="en-US" dirty="0"/>
              <a:t>Grantees are to include a narrative summary of services and activities provided in each of the program components, accomplishments and milestones achieved, and challenges faced in each of the program components listed.</a:t>
            </a:r>
          </a:p>
          <a:p>
            <a:r>
              <a:rPr lang="en-US" dirty="0"/>
              <a:t>Include a “Success Story” once a youth has achieved/accomplished goal(s) or milestone(s). DEED Media Release forms must be used with success stories and any reports you generate that include individual success story profiles and/or images of participants. </a:t>
            </a:r>
          </a:p>
        </p:txBody>
      </p:sp>
    </p:spTree>
    <p:extLst>
      <p:ext uri="{BB962C8B-B14F-4D97-AF65-F5344CB8AC3E}">
        <p14:creationId xmlns:p14="http://schemas.microsoft.com/office/powerpoint/2010/main" val="2759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 of Today’s Webinar</a:t>
            </a:r>
          </a:p>
        </p:txBody>
      </p:sp>
      <p:sp>
        <p:nvSpPr>
          <p:cNvPr id="3" name="Content Placeholder 2"/>
          <p:cNvSpPr>
            <a:spLocks noGrp="1"/>
          </p:cNvSpPr>
          <p:nvPr>
            <p:ph idx="1"/>
          </p:nvPr>
        </p:nvSpPr>
        <p:spPr>
          <a:xfrm>
            <a:off x="744894" y="2052896"/>
            <a:ext cx="10515600" cy="4351338"/>
          </a:xfrm>
        </p:spPr>
        <p:txBody>
          <a:bodyPr>
            <a:normAutofit lnSpcReduction="10000"/>
          </a:bodyPr>
          <a:lstStyle/>
          <a:p>
            <a:r>
              <a:rPr lang="en-US" dirty="0"/>
              <a:t>Introduction of Nancy Waisanen – MN Youthbuild Project Manager</a:t>
            </a:r>
          </a:p>
          <a:p>
            <a:r>
              <a:rPr lang="en-US" dirty="0"/>
              <a:t>Webinar Housekeeping</a:t>
            </a:r>
          </a:p>
          <a:p>
            <a:r>
              <a:rPr lang="en-US" dirty="0"/>
              <a:t>Welcome/Introductory Remarks</a:t>
            </a:r>
          </a:p>
          <a:p>
            <a:r>
              <a:rPr lang="en-US" dirty="0"/>
              <a:t>Overview of State Grant Requirements</a:t>
            </a:r>
          </a:p>
          <a:p>
            <a:r>
              <a:rPr lang="en-US" dirty="0"/>
              <a:t>Financial Expectations and Requirements</a:t>
            </a:r>
          </a:p>
          <a:p>
            <a:r>
              <a:rPr lang="en-US" dirty="0"/>
              <a:t>Narrative and Data Reporting Requirements</a:t>
            </a:r>
          </a:p>
          <a:p>
            <a:r>
              <a:rPr lang="en-US" dirty="0"/>
              <a:t>Individual Participant Database Requirements</a:t>
            </a:r>
          </a:p>
          <a:p>
            <a:r>
              <a:rPr lang="en-US" dirty="0"/>
              <a:t>Monitoring of Grantee Program and Financial Operations </a:t>
            </a:r>
          </a:p>
          <a:p>
            <a:r>
              <a:rPr lang="en-US" dirty="0"/>
              <a:t>Wrap-Up</a:t>
            </a:r>
          </a:p>
        </p:txBody>
      </p:sp>
    </p:spTree>
    <p:extLst>
      <p:ext uri="{BB962C8B-B14F-4D97-AF65-F5344CB8AC3E}">
        <p14:creationId xmlns:p14="http://schemas.microsoft.com/office/powerpoint/2010/main" val="12584499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Individual Participant Database Reporting</a:t>
            </a:r>
          </a:p>
        </p:txBody>
      </p:sp>
      <p:sp>
        <p:nvSpPr>
          <p:cNvPr id="5" name="Content Placeholder 4"/>
          <p:cNvSpPr>
            <a:spLocks noGrp="1"/>
          </p:cNvSpPr>
          <p:nvPr>
            <p:ph idx="1"/>
          </p:nvPr>
        </p:nvSpPr>
        <p:spPr/>
        <p:txBody>
          <a:bodyPr/>
          <a:lstStyle/>
          <a:p>
            <a:r>
              <a:rPr lang="en-US" dirty="0"/>
              <a:t>All participant demographics, barriers, and performance outcomes will be required to be entered into DEED’s Excel Participant Database (or Workforce One online case management system).</a:t>
            </a:r>
          </a:p>
          <a:p>
            <a:r>
              <a:rPr lang="en-US" dirty="0"/>
              <a:t>Local program staff will be responsible for entering information in a timely manner and submitted to DEED as requested (typically twice a year, in preparation for grant monitoring and the Annual Report).</a:t>
            </a:r>
          </a:p>
          <a:p>
            <a:r>
              <a:rPr lang="en-US" dirty="0"/>
              <a:t>At this time, DEED does not require grantees to use WFI for reporting participant data.  However, grantees may choose to do so as long as all requested data is collected and reported.</a:t>
            </a:r>
          </a:p>
        </p:txBody>
      </p:sp>
    </p:spTree>
    <p:extLst>
      <p:ext uri="{BB962C8B-B14F-4D97-AF65-F5344CB8AC3E}">
        <p14:creationId xmlns:p14="http://schemas.microsoft.com/office/powerpoint/2010/main" val="11995031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8"/>
            <a:ext cx="10515600" cy="886212"/>
          </a:xfrm>
        </p:spPr>
        <p:txBody>
          <a:bodyPr>
            <a:normAutofit fontScale="90000"/>
          </a:bodyPr>
          <a:lstStyle/>
          <a:p>
            <a:r>
              <a:rPr lang="en-US" dirty="0"/>
              <a:t>What Participant Data is Tracked and Reported?</a:t>
            </a:r>
          </a:p>
        </p:txBody>
      </p:sp>
      <p:sp>
        <p:nvSpPr>
          <p:cNvPr id="3" name="Content Placeholder 2"/>
          <p:cNvSpPr>
            <a:spLocks noGrp="1"/>
          </p:cNvSpPr>
          <p:nvPr>
            <p:ph idx="1"/>
          </p:nvPr>
        </p:nvSpPr>
        <p:spPr>
          <a:xfrm>
            <a:off x="715652" y="1795850"/>
            <a:ext cx="10515600" cy="4724895"/>
          </a:xfrm>
        </p:spPr>
        <p:txBody>
          <a:bodyPr>
            <a:normAutofit lnSpcReduction="10000"/>
          </a:bodyPr>
          <a:lstStyle/>
          <a:p>
            <a:r>
              <a:rPr lang="en-US" dirty="0"/>
              <a:t>In the Excel database :</a:t>
            </a:r>
          </a:p>
          <a:p>
            <a:pPr lvl="1"/>
            <a:r>
              <a:rPr lang="en-US" dirty="0"/>
              <a:t>For each enrolled participant, local staff will enter the participant’s name (or identifier, such as school ID,), age, gender, race/ethnicity, education level, at-risk characteristics (barriers), and performance outcomes (indicators). </a:t>
            </a:r>
          </a:p>
          <a:p>
            <a:pPr lvl="1"/>
            <a:r>
              <a:rPr lang="en-US" dirty="0"/>
              <a:t>Demographic data is entered once per case.</a:t>
            </a:r>
          </a:p>
          <a:p>
            <a:pPr lvl="1"/>
            <a:r>
              <a:rPr lang="en-US" dirty="0"/>
              <a:t>Performance outcomes are tracked and reported on an on-going basis, as certificate and credentials are earned and placement is obtained.  Grantees must track and report participant outcomes for a period of 12 months after a participant exits the program.  Incentives or gift cards may be used to encourage exiting youth to report placements, promotions, and credentials. </a:t>
            </a:r>
          </a:p>
          <a:p>
            <a:r>
              <a:rPr lang="en-US" dirty="0"/>
              <a:t>In the Quarterly Report:</a:t>
            </a:r>
          </a:p>
          <a:p>
            <a:pPr lvl="1"/>
            <a:r>
              <a:rPr lang="en-US" dirty="0"/>
              <a:t>Aggregate participant and housing data, including specific services and activities and customer satisfaction, are reported cumulatively every three months. </a:t>
            </a:r>
          </a:p>
        </p:txBody>
      </p:sp>
    </p:spTree>
    <p:extLst>
      <p:ext uri="{BB962C8B-B14F-4D97-AF65-F5344CB8AC3E}">
        <p14:creationId xmlns:p14="http://schemas.microsoft.com/office/powerpoint/2010/main" val="28547085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7"/>
            <a:ext cx="10515600" cy="919163"/>
          </a:xfrm>
        </p:spPr>
        <p:txBody>
          <a:bodyPr/>
          <a:lstStyle/>
          <a:p>
            <a:r>
              <a:rPr lang="en-US" dirty="0"/>
              <a:t>How will DEED use the reported data?</a:t>
            </a:r>
          </a:p>
        </p:txBody>
      </p:sp>
      <p:sp>
        <p:nvSpPr>
          <p:cNvPr id="3" name="Content Placeholder 2"/>
          <p:cNvSpPr>
            <a:spLocks noGrp="1"/>
          </p:cNvSpPr>
          <p:nvPr>
            <p:ph idx="1"/>
          </p:nvPr>
        </p:nvSpPr>
        <p:spPr>
          <a:xfrm>
            <a:off x="838200" y="2062065"/>
            <a:ext cx="10515600" cy="4351338"/>
          </a:xfrm>
        </p:spPr>
        <p:txBody>
          <a:bodyPr/>
          <a:lstStyle/>
          <a:p>
            <a:r>
              <a:rPr lang="en-US" dirty="0"/>
              <a:t>Grant administrators at DEED will use grantee data to determine: </a:t>
            </a:r>
          </a:p>
          <a:p>
            <a:pPr lvl="1"/>
            <a:r>
              <a:rPr lang="en-US" dirty="0"/>
              <a:t>if the grantee is enrolling customers at the planned rate(enrollment);</a:t>
            </a:r>
          </a:p>
          <a:p>
            <a:pPr lvl="1"/>
            <a:r>
              <a:rPr lang="en-US" dirty="0"/>
              <a:t>whether grantee services and activities are justified and appropriate;</a:t>
            </a:r>
          </a:p>
          <a:p>
            <a:pPr lvl="1"/>
            <a:r>
              <a:rPr lang="en-US" dirty="0"/>
              <a:t>whether the grantee has achieved the planned program goals and objectives. </a:t>
            </a:r>
          </a:p>
          <a:p>
            <a:pPr marL="457200" lvl="1" indent="0">
              <a:buNone/>
            </a:pPr>
            <a:endParaRPr lang="en-US" dirty="0"/>
          </a:p>
          <a:p>
            <a:r>
              <a:rPr lang="en-US" dirty="0"/>
              <a:t>Grantee data will also be used to calculate your organization’s performance outcomes. This information is available to the general public, the Minnesota Legislature, and other stakeholders. </a:t>
            </a:r>
          </a:p>
        </p:txBody>
      </p:sp>
    </p:spTree>
    <p:extLst>
      <p:ext uri="{BB962C8B-B14F-4D97-AF65-F5344CB8AC3E}">
        <p14:creationId xmlns:p14="http://schemas.microsoft.com/office/powerpoint/2010/main" val="23679210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Monitoring</a:t>
            </a:r>
          </a:p>
        </p:txBody>
      </p:sp>
      <p:sp>
        <p:nvSpPr>
          <p:cNvPr id="5" name="Text Placeholder 4"/>
          <p:cNvSpPr>
            <a:spLocks noGrp="1"/>
          </p:cNvSpPr>
          <p:nvPr>
            <p:ph type="body" idx="1"/>
          </p:nvPr>
        </p:nvSpPr>
        <p:spPr/>
        <p:txBody>
          <a:bodyPr/>
          <a:lstStyle/>
          <a:p>
            <a:r>
              <a:rPr lang="en-US" dirty="0"/>
              <a:t>SFY 24 – SFY 25 MN Youthbuild Grants</a:t>
            </a:r>
          </a:p>
          <a:p>
            <a:endParaRPr lang="en-US" dirty="0"/>
          </a:p>
        </p:txBody>
      </p:sp>
    </p:spTree>
    <p:extLst>
      <p:ext uri="{BB962C8B-B14F-4D97-AF65-F5344CB8AC3E}">
        <p14:creationId xmlns:p14="http://schemas.microsoft.com/office/powerpoint/2010/main" val="11220764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1175657"/>
            <a:ext cx="10515600" cy="1089748"/>
          </a:xfrm>
        </p:spPr>
        <p:txBody>
          <a:bodyPr>
            <a:noAutofit/>
          </a:bodyPr>
          <a:lstStyle/>
          <a:p>
            <a:pPr algn="ctr"/>
            <a:r>
              <a:rPr lang="en-US" sz="3200" dirty="0"/>
              <a:t>Minnesota Statutes §16B.97 and State Policy on Grant Monitoring require the following: </a:t>
            </a:r>
          </a:p>
        </p:txBody>
      </p:sp>
      <p:sp>
        <p:nvSpPr>
          <p:cNvPr id="5" name="Content Placeholder 4"/>
          <p:cNvSpPr>
            <a:spLocks noGrp="1"/>
          </p:cNvSpPr>
          <p:nvPr>
            <p:ph sz="half" idx="1"/>
          </p:nvPr>
        </p:nvSpPr>
        <p:spPr>
          <a:xfrm>
            <a:off x="743931" y="2672171"/>
            <a:ext cx="11058427" cy="1315368"/>
          </a:xfrm>
        </p:spPr>
        <p:txBody>
          <a:bodyPr/>
          <a:lstStyle/>
          <a:p>
            <a:r>
              <a:rPr lang="en-US" dirty="0"/>
              <a:t>One (1) monitoring visit per two-year grant period is required for all MN Youthbuild grants.</a:t>
            </a:r>
          </a:p>
        </p:txBody>
      </p:sp>
      <p:sp>
        <p:nvSpPr>
          <p:cNvPr id="6" name="Content Placeholder 5"/>
          <p:cNvSpPr>
            <a:spLocks noGrp="1"/>
          </p:cNvSpPr>
          <p:nvPr>
            <p:ph sz="half" idx="2"/>
          </p:nvPr>
        </p:nvSpPr>
        <p:spPr>
          <a:xfrm>
            <a:off x="743931" y="3742442"/>
            <a:ext cx="10515600" cy="2127486"/>
          </a:xfrm>
        </p:spPr>
        <p:txBody>
          <a:bodyPr/>
          <a:lstStyle/>
          <a:p>
            <a:r>
              <a:rPr lang="en-US" dirty="0"/>
              <a:t>A financial reconciliation of the project’s expenditures at least once during the grant period on all grants.</a:t>
            </a:r>
          </a:p>
          <a:p>
            <a:pPr lvl="1"/>
            <a:r>
              <a:rPr lang="en-US" dirty="0"/>
              <a:t>A financial reconciliation involves reconciling a grantee’s request for payment for a given period with supporting documentation for that request, such as purchase orders, receipts, and payroll records.</a:t>
            </a:r>
          </a:p>
        </p:txBody>
      </p:sp>
    </p:spTree>
    <p:extLst>
      <p:ext uri="{BB962C8B-B14F-4D97-AF65-F5344CB8AC3E}">
        <p14:creationId xmlns:p14="http://schemas.microsoft.com/office/powerpoint/2010/main" val="24729753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927D46-3B25-4218-B336-829968EE8170}"/>
              </a:ext>
            </a:extLst>
          </p:cNvPr>
          <p:cNvSpPr>
            <a:spLocks noGrp="1"/>
          </p:cNvSpPr>
          <p:nvPr>
            <p:ph type="title"/>
          </p:nvPr>
        </p:nvSpPr>
        <p:spPr/>
        <p:txBody>
          <a:bodyPr/>
          <a:lstStyle/>
          <a:p>
            <a:r>
              <a:rPr lang="en-US" dirty="0"/>
              <a:t>Monitoring Guide</a:t>
            </a:r>
          </a:p>
        </p:txBody>
      </p:sp>
      <p:sp>
        <p:nvSpPr>
          <p:cNvPr id="3" name="Content Placeholder 2">
            <a:extLst>
              <a:ext uri="{FF2B5EF4-FFF2-40B4-BE49-F238E27FC236}">
                <a16:creationId xmlns:a16="http://schemas.microsoft.com/office/drawing/2014/main" id="{F6D788E7-69FE-4C3B-8850-102F1730CD23}"/>
              </a:ext>
            </a:extLst>
          </p:cNvPr>
          <p:cNvSpPr>
            <a:spLocks noGrp="1"/>
          </p:cNvSpPr>
          <p:nvPr>
            <p:ph idx="1"/>
          </p:nvPr>
        </p:nvSpPr>
        <p:spPr/>
        <p:txBody>
          <a:bodyPr/>
          <a:lstStyle/>
          <a:p>
            <a:r>
              <a:rPr lang="en-US" dirty="0"/>
              <a:t>Each organization received a copy of the monitoring guide that will be used when DEED monitors conduct a monitoring visit.</a:t>
            </a:r>
            <a:br>
              <a:rPr lang="en-US" dirty="0"/>
            </a:br>
            <a:endParaRPr lang="en-US" dirty="0"/>
          </a:p>
          <a:p>
            <a:r>
              <a:rPr lang="en-US" dirty="0"/>
              <a:t>Questions on the monitoring guide should be sent to Shannon Rolf – </a:t>
            </a:r>
            <a:r>
              <a:rPr lang="en-US" dirty="0">
                <a:hlinkClick r:id="rId2"/>
              </a:rPr>
              <a:t>Shannon.Rolf@state.mn.us</a:t>
            </a:r>
            <a:r>
              <a:rPr lang="en-US" dirty="0"/>
              <a:t>. </a:t>
            </a:r>
          </a:p>
          <a:p>
            <a:endParaRPr lang="en-US" dirty="0"/>
          </a:p>
          <a:p>
            <a:r>
              <a:rPr lang="en-US" dirty="0"/>
              <a:t>Monitoring visits will be conducted primarily by Mohamed Farah and Janelle Bane.</a:t>
            </a:r>
          </a:p>
        </p:txBody>
      </p:sp>
    </p:spTree>
    <p:extLst>
      <p:ext uri="{BB962C8B-B14F-4D97-AF65-F5344CB8AC3E}">
        <p14:creationId xmlns:p14="http://schemas.microsoft.com/office/powerpoint/2010/main" val="34702176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Technical Assistance and Best Practices</a:t>
            </a:r>
          </a:p>
        </p:txBody>
      </p:sp>
      <p:sp>
        <p:nvSpPr>
          <p:cNvPr id="3" name="Content Placeholder 2"/>
          <p:cNvSpPr>
            <a:spLocks noGrp="1"/>
          </p:cNvSpPr>
          <p:nvPr>
            <p:ph idx="1"/>
          </p:nvPr>
        </p:nvSpPr>
        <p:spPr/>
        <p:txBody>
          <a:bodyPr/>
          <a:lstStyle/>
          <a:p>
            <a:r>
              <a:rPr lang="en-US" dirty="0"/>
              <a:t>DEED Youth Services staff will host a quarterly Technical Assistance and Best Practices TEAMS meeting or webinar.</a:t>
            </a:r>
          </a:p>
          <a:p>
            <a:r>
              <a:rPr lang="en-US" dirty="0"/>
              <a:t>Topics will address issues that grantees have collectively identified.</a:t>
            </a:r>
          </a:p>
          <a:p>
            <a:r>
              <a:rPr lang="en-US" dirty="0"/>
              <a:t>Best practices will be shared by previously-funded MN Youthbuild Grantees.</a:t>
            </a:r>
          </a:p>
          <a:p>
            <a:r>
              <a:rPr lang="en-US" dirty="0"/>
              <a:t>Increased collaboration will be encouraged among grantees.</a:t>
            </a:r>
          </a:p>
          <a:p>
            <a:r>
              <a:rPr lang="en-US" b="1" dirty="0"/>
              <a:t>Ultimate goal is to support MN Youthbuild grantees in meeting the complex needs of youth while, at the same time, meeting the legal requirements of the program</a:t>
            </a:r>
            <a:r>
              <a:rPr lang="en-US" dirty="0"/>
              <a:t>.</a:t>
            </a:r>
          </a:p>
          <a:p>
            <a:endParaRPr lang="en-US" dirty="0"/>
          </a:p>
        </p:txBody>
      </p:sp>
    </p:spTree>
    <p:extLst>
      <p:ext uri="{BB962C8B-B14F-4D97-AF65-F5344CB8AC3E}">
        <p14:creationId xmlns:p14="http://schemas.microsoft.com/office/powerpoint/2010/main" val="10610727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a:t>
            </a:r>
          </a:p>
        </p:txBody>
      </p:sp>
      <p:sp>
        <p:nvSpPr>
          <p:cNvPr id="3" name="Content Placeholder 2"/>
          <p:cNvSpPr>
            <a:spLocks noGrp="1"/>
          </p:cNvSpPr>
          <p:nvPr>
            <p:ph idx="1"/>
          </p:nvPr>
        </p:nvSpPr>
        <p:spPr/>
        <p:txBody>
          <a:bodyPr/>
          <a:lstStyle/>
          <a:p>
            <a:r>
              <a:rPr lang="en-US" dirty="0"/>
              <a:t>If you have any questions about the information presented today, please respond to the brief e-mail survey that will be sent out by Nancy Waisanen (</a:t>
            </a:r>
            <a:r>
              <a:rPr lang="en-US" dirty="0">
                <a:hlinkClick r:id="rId2"/>
              </a:rPr>
              <a:t>nancy.waisanen@state.mn.us</a:t>
            </a:r>
            <a:r>
              <a:rPr lang="en-US" dirty="0"/>
              <a:t>) following this webinar.</a:t>
            </a:r>
          </a:p>
          <a:p>
            <a:r>
              <a:rPr lang="en-US" dirty="0"/>
              <a:t>We will prepare answers and post them at:</a:t>
            </a:r>
            <a:br>
              <a:rPr lang="en-US" dirty="0"/>
            </a:br>
            <a:r>
              <a:rPr lang="en-US" dirty="0">
                <a:hlinkClick r:id="rId3"/>
              </a:rPr>
              <a:t>https://mn.gov/deed/programs-services/office-youth-development/youth-programs/youthbuild.jsp</a:t>
            </a:r>
            <a:endParaRPr lang="en-US" dirty="0"/>
          </a:p>
          <a:p>
            <a:endParaRPr lang="en-US" dirty="0"/>
          </a:p>
        </p:txBody>
      </p:sp>
    </p:spTree>
    <p:extLst>
      <p:ext uri="{BB962C8B-B14F-4D97-AF65-F5344CB8AC3E}">
        <p14:creationId xmlns:p14="http://schemas.microsoft.com/office/powerpoint/2010/main" val="250470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Questions during today’s webinar!</a:t>
            </a:r>
          </a:p>
        </p:txBody>
      </p:sp>
      <p:sp>
        <p:nvSpPr>
          <p:cNvPr id="3" name="Content Placeholder 2"/>
          <p:cNvSpPr>
            <a:spLocks noGrp="1"/>
          </p:cNvSpPr>
          <p:nvPr>
            <p:ph idx="1"/>
          </p:nvPr>
        </p:nvSpPr>
        <p:spPr/>
        <p:txBody>
          <a:bodyPr/>
          <a:lstStyle/>
          <a:p>
            <a:r>
              <a:rPr lang="en-US" dirty="0"/>
              <a:t>If you have questions regarding today’s presentation—or anything relating to the MN Youthbuild statutory requirements or your work plan and budget, feel free to type it in the chat window and/or e-mail </a:t>
            </a:r>
            <a:r>
              <a:rPr lang="en-US" dirty="0">
                <a:hlinkClick r:id="rId2"/>
              </a:rPr>
              <a:t>nancy.waisanen@state.mn.us</a:t>
            </a:r>
            <a:r>
              <a:rPr lang="en-US" dirty="0"/>
              <a:t> </a:t>
            </a:r>
          </a:p>
          <a:p>
            <a:endParaRPr lang="en-US" dirty="0"/>
          </a:p>
          <a:p>
            <a:r>
              <a:rPr lang="en-US" dirty="0"/>
              <a:t>We will also send out a brief survey after the webinar if you have any additional questions.</a:t>
            </a:r>
          </a:p>
        </p:txBody>
      </p:sp>
    </p:spTree>
    <p:extLst>
      <p:ext uri="{BB962C8B-B14F-4D97-AF65-F5344CB8AC3E}">
        <p14:creationId xmlns:p14="http://schemas.microsoft.com/office/powerpoint/2010/main" val="34155734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Grant Requirements</a:t>
            </a:r>
          </a:p>
        </p:txBody>
      </p:sp>
      <p:sp>
        <p:nvSpPr>
          <p:cNvPr id="3" name="Content Placeholder 2"/>
          <p:cNvSpPr>
            <a:spLocks noGrp="1"/>
          </p:cNvSpPr>
          <p:nvPr>
            <p:ph idx="1"/>
          </p:nvPr>
        </p:nvSpPr>
        <p:spPr>
          <a:xfrm>
            <a:off x="609600" y="2057401"/>
            <a:ext cx="10972800" cy="4190999"/>
          </a:xfrm>
        </p:spPr>
        <p:txBody>
          <a:bodyPr>
            <a:normAutofit lnSpcReduction="10000"/>
          </a:bodyPr>
          <a:lstStyle/>
          <a:p>
            <a:r>
              <a:rPr lang="en-US" dirty="0"/>
              <a:t>Grantees must comply with all state and federal requirements including, but not limited to:</a:t>
            </a:r>
          </a:p>
          <a:p>
            <a:pPr lvl="1"/>
            <a:r>
              <a:rPr lang="en-US" dirty="0"/>
              <a:t>Workers’ compensation</a:t>
            </a:r>
          </a:p>
          <a:p>
            <a:pPr lvl="1"/>
            <a:r>
              <a:rPr lang="en-US" dirty="0"/>
              <a:t>Affirmative Action/Nondiscrimination/EO Assurances</a:t>
            </a:r>
          </a:p>
          <a:p>
            <a:pPr lvl="1"/>
            <a:r>
              <a:rPr lang="en-US" dirty="0"/>
              <a:t>Data Privacy</a:t>
            </a:r>
          </a:p>
          <a:p>
            <a:pPr lvl="1"/>
            <a:r>
              <a:rPr lang="en-US" dirty="0"/>
              <a:t>Evaluation if any unemployment insurance debt is owed</a:t>
            </a:r>
          </a:p>
          <a:p>
            <a:pPr lvl="1"/>
            <a:r>
              <a:rPr lang="en-US" dirty="0"/>
              <a:t>Americans with Disabilities Act</a:t>
            </a:r>
          </a:p>
          <a:p>
            <a:pPr lvl="1"/>
            <a:r>
              <a:rPr lang="en-US" dirty="0"/>
              <a:t>Federal and State Child Labor Laws (as an approved training program under Rules 5200.0930)</a:t>
            </a:r>
          </a:p>
          <a:p>
            <a:r>
              <a:rPr lang="en-US" dirty="0"/>
              <a:t>Awarded grantees</a:t>
            </a:r>
            <a:r>
              <a:rPr lang="en-US" b="1" dirty="0"/>
              <a:t> </a:t>
            </a:r>
            <a:r>
              <a:rPr lang="en-US" dirty="0"/>
              <a:t>must be registered as a vendor with the State of Minnesota in order to receive payments. (Link available in the RFP).</a:t>
            </a:r>
          </a:p>
        </p:txBody>
      </p:sp>
    </p:spTree>
    <p:extLst>
      <p:ext uri="{BB962C8B-B14F-4D97-AF65-F5344CB8AC3E}">
        <p14:creationId xmlns:p14="http://schemas.microsoft.com/office/powerpoint/2010/main" val="20145634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Financial Expectations</a:t>
            </a:r>
          </a:p>
        </p:txBody>
      </p:sp>
      <p:sp>
        <p:nvSpPr>
          <p:cNvPr id="5" name="Text Placeholder 4"/>
          <p:cNvSpPr>
            <a:spLocks noGrp="1"/>
          </p:cNvSpPr>
          <p:nvPr>
            <p:ph type="body" idx="1"/>
          </p:nvPr>
        </p:nvSpPr>
        <p:spPr/>
        <p:txBody>
          <a:bodyPr/>
          <a:lstStyle/>
          <a:p>
            <a:r>
              <a:rPr lang="en-US" dirty="0"/>
              <a:t>SFY 24 – SFY 25 MN Youthbuild Grants</a:t>
            </a:r>
          </a:p>
        </p:txBody>
      </p:sp>
    </p:spTree>
    <p:extLst>
      <p:ext uri="{BB962C8B-B14F-4D97-AF65-F5344CB8AC3E}">
        <p14:creationId xmlns:p14="http://schemas.microsoft.com/office/powerpoint/2010/main" val="2282529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8"/>
            <a:ext cx="10515600" cy="877974"/>
          </a:xfrm>
        </p:spPr>
        <p:txBody>
          <a:bodyPr/>
          <a:lstStyle/>
          <a:p>
            <a:r>
              <a:rPr lang="en-US" dirty="0"/>
              <a:t>General Cost Guidance</a:t>
            </a:r>
          </a:p>
        </p:txBody>
      </p:sp>
      <p:sp>
        <p:nvSpPr>
          <p:cNvPr id="3" name="Content Placeholder 2"/>
          <p:cNvSpPr>
            <a:spLocks noGrp="1"/>
          </p:cNvSpPr>
          <p:nvPr>
            <p:ph idx="1"/>
          </p:nvPr>
        </p:nvSpPr>
        <p:spPr>
          <a:xfrm>
            <a:off x="838200" y="1924137"/>
            <a:ext cx="10515600" cy="4933863"/>
          </a:xfrm>
        </p:spPr>
        <p:txBody>
          <a:bodyPr>
            <a:normAutofit fontScale="85000" lnSpcReduction="20000"/>
          </a:bodyPr>
          <a:lstStyle/>
          <a:p>
            <a:pPr marL="0" indent="0">
              <a:buNone/>
            </a:pPr>
            <a:r>
              <a:rPr lang="en-US" b="0" i="0" dirty="0">
                <a:effectLst/>
                <a:latin typeface="NCSTSansSerif"/>
              </a:rPr>
              <a:t>A cost is allowable as defined by the OMB Uniform Guidance and/or by the terms of the particular grant award.</a:t>
            </a:r>
            <a:endParaRPr lang="en-US" dirty="0"/>
          </a:p>
          <a:p>
            <a:pPr marL="0" indent="0">
              <a:buNone/>
            </a:pPr>
            <a:r>
              <a:rPr lang="en-US" dirty="0"/>
              <a:t>Allowable costs are as follows:</a:t>
            </a:r>
          </a:p>
          <a:p>
            <a:pPr lvl="1"/>
            <a:r>
              <a:rPr lang="en-US" dirty="0"/>
              <a:t>Appropriately allocated (assignable within the appropriate cost category) </a:t>
            </a:r>
          </a:p>
          <a:p>
            <a:pPr lvl="1"/>
            <a:r>
              <a:rPr lang="en-US" dirty="0"/>
              <a:t>Consistently applied over the grant period</a:t>
            </a:r>
          </a:p>
          <a:p>
            <a:pPr lvl="1"/>
            <a:r>
              <a:rPr lang="en-US" dirty="0"/>
              <a:t>Necessary </a:t>
            </a:r>
            <a:r>
              <a:rPr lang="en-US" b="0" i="0" dirty="0">
                <a:solidFill>
                  <a:srgbClr val="333333"/>
                </a:solidFill>
                <a:effectLst/>
                <a:latin typeface="NCSTSansSerif"/>
              </a:rPr>
              <a:t>(incurred solely to advance the work under the grant agreement).</a:t>
            </a:r>
          </a:p>
          <a:p>
            <a:pPr lvl="1"/>
            <a:r>
              <a:rPr lang="en-US" dirty="0">
                <a:solidFill>
                  <a:srgbClr val="333333"/>
                </a:solidFill>
                <a:latin typeface="NCSTSansSerif"/>
              </a:rPr>
              <a:t>Adheres to </a:t>
            </a:r>
            <a:r>
              <a:rPr lang="en-US" dirty="0"/>
              <a:t>applicable state and federal laws</a:t>
            </a:r>
          </a:p>
          <a:p>
            <a:pPr lvl="1"/>
            <a:r>
              <a:rPr lang="en-US" dirty="0"/>
              <a:t>Reasonable (examples)</a:t>
            </a:r>
          </a:p>
          <a:p>
            <a:pPr lvl="1"/>
            <a:r>
              <a:rPr lang="en-US" dirty="0"/>
              <a:t>Allocable</a:t>
            </a:r>
          </a:p>
          <a:p>
            <a:pPr lvl="1"/>
            <a:r>
              <a:rPr lang="en-US" dirty="0"/>
              <a:t>Incurred within the time period of the grant</a:t>
            </a:r>
          </a:p>
          <a:p>
            <a:pPr marL="0" indent="0">
              <a:buNone/>
            </a:pPr>
            <a:r>
              <a:rPr lang="en-US" dirty="0"/>
              <a:t>Examples of unallowable costs include: </a:t>
            </a:r>
          </a:p>
          <a:p>
            <a:pPr lvl="1"/>
            <a:r>
              <a:rPr lang="en-US" dirty="0"/>
              <a:t> Entertainment and/or alcoholic beverages </a:t>
            </a:r>
          </a:p>
          <a:p>
            <a:pPr lvl="1"/>
            <a:r>
              <a:rPr lang="en-US" dirty="0"/>
              <a:t>Lobbying and /or legal costs</a:t>
            </a:r>
          </a:p>
          <a:p>
            <a:pPr lvl="1"/>
            <a:r>
              <a:rPr lang="en-US" dirty="0"/>
              <a:t>Individual equipment or vehicle purchases over $5,000 (unless pre-approved by DEED). </a:t>
            </a:r>
          </a:p>
          <a:p>
            <a:pPr lvl="1"/>
            <a:r>
              <a:rPr lang="en-US" dirty="0"/>
              <a:t>Purchase of property, buildings or land.</a:t>
            </a:r>
          </a:p>
          <a:p>
            <a:pPr marL="0" indent="0">
              <a:buNone/>
            </a:pPr>
            <a:r>
              <a:rPr lang="en-US" dirty="0"/>
              <a:t>	</a:t>
            </a:r>
          </a:p>
        </p:txBody>
      </p:sp>
    </p:spTree>
    <p:extLst>
      <p:ext uri="{BB962C8B-B14F-4D97-AF65-F5344CB8AC3E}">
        <p14:creationId xmlns:p14="http://schemas.microsoft.com/office/powerpoint/2010/main" val="42129650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8"/>
            <a:ext cx="10515600" cy="787358"/>
          </a:xfrm>
        </p:spPr>
        <p:txBody>
          <a:bodyPr/>
          <a:lstStyle/>
          <a:p>
            <a:r>
              <a:rPr lang="en-US" dirty="0"/>
              <a:t>MN Youthbuild Cost Categories</a:t>
            </a:r>
          </a:p>
        </p:txBody>
      </p:sp>
      <p:sp>
        <p:nvSpPr>
          <p:cNvPr id="3" name="Content Placeholder 2"/>
          <p:cNvSpPr>
            <a:spLocks noGrp="1"/>
          </p:cNvSpPr>
          <p:nvPr>
            <p:ph idx="1"/>
          </p:nvPr>
        </p:nvSpPr>
        <p:spPr>
          <a:xfrm>
            <a:off x="838200" y="1696995"/>
            <a:ext cx="10647784" cy="4955731"/>
          </a:xfrm>
        </p:spPr>
        <p:txBody>
          <a:bodyPr>
            <a:normAutofit/>
          </a:bodyPr>
          <a:lstStyle/>
          <a:p>
            <a:pPr marL="0" indent="0">
              <a:buNone/>
            </a:pPr>
            <a:r>
              <a:rPr lang="en-US" b="1" dirty="0"/>
              <a:t>Administration (833): </a:t>
            </a:r>
            <a:r>
              <a:rPr lang="en-US" sz="2400" dirty="0"/>
              <a:t>Accounting, budgeting, purchasing and management of finances, property, and personnel or staff. </a:t>
            </a:r>
          </a:p>
          <a:p>
            <a:pPr marL="0" indent="0">
              <a:buNone/>
            </a:pPr>
            <a:r>
              <a:rPr lang="en-US" sz="2800" b="1" dirty="0"/>
              <a:t>Youth Participant Wages and Fringe (881): </a:t>
            </a:r>
            <a:r>
              <a:rPr lang="en-US" sz="2400" dirty="0"/>
              <a:t>Direct payments to youth, including wages, stipends, cash incentives, and fringe benefits (i.e. worker’s comp). </a:t>
            </a:r>
          </a:p>
          <a:p>
            <a:pPr marL="0" indent="0">
              <a:buNone/>
            </a:pPr>
            <a:r>
              <a:rPr lang="en-US" sz="2800" b="1" dirty="0"/>
              <a:t>Direct Services to Youth (885): </a:t>
            </a:r>
            <a:r>
              <a:rPr lang="en-US" sz="2400" dirty="0"/>
              <a:t>Costs associated with direct services to youth, including staff salaries, staff fringe benefits, materials utilized by youth.</a:t>
            </a:r>
          </a:p>
          <a:p>
            <a:pPr marL="0" indent="0">
              <a:buNone/>
            </a:pPr>
            <a:r>
              <a:rPr lang="en-US" sz="2800" b="1" dirty="0"/>
              <a:t>Support Services (828): </a:t>
            </a:r>
            <a:r>
              <a:rPr lang="en-US" sz="2400" dirty="0"/>
              <a:t>Items or services that remove barriers to participation or after-exit placement and/or are necessary for a youth to participate and </a:t>
            </a:r>
            <a:r>
              <a:rPr lang="en-US" sz="2400"/>
              <a:t>be successful in </a:t>
            </a:r>
            <a:r>
              <a:rPr lang="en-US" sz="2400" dirty="0"/>
              <a:t>the program.</a:t>
            </a:r>
          </a:p>
          <a:p>
            <a:pPr marL="0" indent="0">
              <a:buNone/>
            </a:pPr>
            <a:r>
              <a:rPr lang="en-US" b="1" dirty="0"/>
              <a:t>Housing (845):</a:t>
            </a:r>
            <a:r>
              <a:rPr lang="en-US" sz="2800" dirty="0"/>
              <a:t> </a:t>
            </a:r>
            <a:r>
              <a:rPr lang="en-US" sz="2400" dirty="0"/>
              <a:t>Costs associated with construction or renovation of housing or other building projects, including materials, supplies, and equipment.</a:t>
            </a:r>
            <a:endParaRPr lang="en-US" sz="2400" b="1" dirty="0"/>
          </a:p>
          <a:p>
            <a:pPr marL="0" indent="0">
              <a:buNone/>
            </a:pPr>
            <a:endParaRPr lang="en-US" dirty="0"/>
          </a:p>
        </p:txBody>
      </p:sp>
    </p:spTree>
    <p:extLst>
      <p:ext uri="{BB962C8B-B14F-4D97-AF65-F5344CB8AC3E}">
        <p14:creationId xmlns:p14="http://schemas.microsoft.com/office/powerpoint/2010/main" val="223717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8"/>
            <a:ext cx="10515600" cy="787358"/>
          </a:xfrm>
        </p:spPr>
        <p:txBody>
          <a:bodyPr/>
          <a:lstStyle/>
          <a:p>
            <a:r>
              <a:rPr lang="en-US" dirty="0"/>
              <a:t>MN Youthbuild Cost Categories </a:t>
            </a:r>
            <a:r>
              <a:rPr lang="en-US" sz="2800" dirty="0"/>
              <a:t>(1)</a:t>
            </a:r>
          </a:p>
        </p:txBody>
      </p:sp>
      <p:sp>
        <p:nvSpPr>
          <p:cNvPr id="3" name="Content Placeholder 2"/>
          <p:cNvSpPr>
            <a:spLocks noGrp="1"/>
          </p:cNvSpPr>
          <p:nvPr>
            <p:ph idx="1"/>
          </p:nvPr>
        </p:nvSpPr>
        <p:spPr>
          <a:xfrm>
            <a:off x="838200" y="1973179"/>
            <a:ext cx="10515600" cy="4748296"/>
          </a:xfrm>
        </p:spPr>
        <p:txBody>
          <a:bodyPr>
            <a:normAutofit fontScale="92500" lnSpcReduction="10000"/>
          </a:bodyPr>
          <a:lstStyle/>
          <a:p>
            <a:pPr marL="0" indent="0">
              <a:buNone/>
            </a:pPr>
            <a:r>
              <a:rPr lang="en-US" b="1" dirty="0"/>
              <a:t>Administration: </a:t>
            </a:r>
          </a:p>
          <a:p>
            <a:pPr marL="0" indent="0">
              <a:buNone/>
            </a:pPr>
            <a:r>
              <a:rPr lang="en-US" dirty="0"/>
              <a:t>DEED Policy 521 states that based on </a:t>
            </a:r>
            <a:r>
              <a:rPr lang="en-US" dirty="0">
                <a:hlinkClick r:id="rId2"/>
              </a:rPr>
              <a:t>Minnesota Statute 16B.98(1), </a:t>
            </a:r>
            <a:r>
              <a:rPr lang="en-US" dirty="0"/>
              <a:t>DEED has limited state grantees’ administrative budget to no more than 6% of the award amount. </a:t>
            </a:r>
            <a:r>
              <a:rPr lang="en-US" b="1" dirty="0"/>
              <a:t>If the award amount is not fully expended, the 6% amount is based on the total expenditures for the grant</a:t>
            </a:r>
            <a:r>
              <a:rPr lang="en-US" dirty="0"/>
              <a:t>.</a:t>
            </a:r>
          </a:p>
          <a:p>
            <a:pPr marL="0" indent="0">
              <a:buNone/>
            </a:pPr>
            <a:r>
              <a:rPr lang="en-US" dirty="0"/>
              <a:t>Administrative costs are associated with functions not related to the direct provision of services to program participants and are defined by federal rules (20 CFR, Section 667.220) of the Workforce Investment Opportunity Act (WIOA). Examples of such costs are listed below:</a:t>
            </a:r>
          </a:p>
          <a:p>
            <a:pPr lvl="1"/>
            <a:r>
              <a:rPr lang="en-US" dirty="0"/>
              <a:t>Accounting, budgeting, financial and cash management functions </a:t>
            </a:r>
          </a:p>
          <a:p>
            <a:pPr lvl="1"/>
            <a:r>
              <a:rPr lang="en-US" dirty="0"/>
              <a:t>Procurement and purchasing functions</a:t>
            </a:r>
          </a:p>
          <a:p>
            <a:pPr lvl="1"/>
            <a:r>
              <a:rPr lang="en-US" dirty="0"/>
              <a:t>Property management functions</a:t>
            </a:r>
          </a:p>
          <a:p>
            <a:pPr lvl="1"/>
            <a:r>
              <a:rPr lang="en-US" dirty="0"/>
              <a:t>Personnel management functions</a:t>
            </a:r>
          </a:p>
        </p:txBody>
      </p:sp>
    </p:spTree>
    <p:extLst>
      <p:ext uri="{BB962C8B-B14F-4D97-AF65-F5344CB8AC3E}">
        <p14:creationId xmlns:p14="http://schemas.microsoft.com/office/powerpoint/2010/main" val="51067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09637"/>
            <a:ext cx="10515600" cy="820309"/>
          </a:xfrm>
        </p:spPr>
        <p:txBody>
          <a:bodyPr/>
          <a:lstStyle/>
          <a:p>
            <a:r>
              <a:rPr lang="en-US" dirty="0"/>
              <a:t>MN Youthbuild Cost Categories </a:t>
            </a:r>
            <a:r>
              <a:rPr lang="en-US" sz="2800" dirty="0"/>
              <a:t>(1 cont.)</a:t>
            </a:r>
          </a:p>
        </p:txBody>
      </p:sp>
      <p:sp>
        <p:nvSpPr>
          <p:cNvPr id="3" name="Content Placeholder 2"/>
          <p:cNvSpPr>
            <a:spLocks noGrp="1"/>
          </p:cNvSpPr>
          <p:nvPr>
            <p:ph idx="1"/>
          </p:nvPr>
        </p:nvSpPr>
        <p:spPr/>
        <p:txBody>
          <a:bodyPr/>
          <a:lstStyle/>
          <a:p>
            <a:pPr marL="0" indent="0">
              <a:buNone/>
            </a:pPr>
            <a:r>
              <a:rPr lang="en-US" sz="2600" b="1" dirty="0"/>
              <a:t>Examples of Administration Costs, continued:</a:t>
            </a:r>
            <a:br>
              <a:rPr lang="en-US" sz="2600" b="1" dirty="0"/>
            </a:br>
            <a:endParaRPr lang="en-US" sz="2600" b="1" dirty="0"/>
          </a:p>
          <a:p>
            <a:pPr lvl="1"/>
            <a:r>
              <a:rPr lang="en-US" sz="2200" dirty="0"/>
              <a:t>Payroll functions</a:t>
            </a:r>
          </a:p>
          <a:p>
            <a:pPr lvl="1"/>
            <a:r>
              <a:rPr lang="en-US" sz="2200" dirty="0"/>
              <a:t>Audit functions</a:t>
            </a:r>
          </a:p>
          <a:p>
            <a:pPr lvl="1"/>
            <a:r>
              <a:rPr lang="en-US" sz="2200" dirty="0"/>
              <a:t>Incident reports response functions</a:t>
            </a:r>
          </a:p>
          <a:p>
            <a:pPr lvl="1"/>
            <a:r>
              <a:rPr lang="en-US" sz="2200" dirty="0"/>
              <a:t>General legal service functions</a:t>
            </a:r>
          </a:p>
          <a:p>
            <a:pPr lvl="1"/>
            <a:r>
              <a:rPr lang="en-US" sz="2200" dirty="0"/>
              <a:t>Costs of goods and services required for the administrative functions</a:t>
            </a:r>
          </a:p>
          <a:p>
            <a:pPr lvl="1"/>
            <a:r>
              <a:rPr lang="en-US" sz="2200" dirty="0"/>
              <a:t>Systems and procedures required to carry out the above administrative functions including necessary monitoring and oversight</a:t>
            </a:r>
          </a:p>
          <a:p>
            <a:pPr lvl="1"/>
            <a:r>
              <a:rPr lang="en-US" sz="2200" dirty="0"/>
              <a:t>Travel costs incurred for official business related to above administrative functions</a:t>
            </a:r>
          </a:p>
          <a:p>
            <a:pPr lvl="1"/>
            <a:endParaRPr lang="en-US" dirty="0"/>
          </a:p>
        </p:txBody>
      </p:sp>
    </p:spTree>
    <p:extLst>
      <p:ext uri="{BB962C8B-B14F-4D97-AF65-F5344CB8AC3E}">
        <p14:creationId xmlns:p14="http://schemas.microsoft.com/office/powerpoint/2010/main" val="26223052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Form_x0020__x0023_ xmlns="1cd47f14-7087-4e70-834b-3e31bb072a55" xsi:nil="true"/>
    <Category xmlns="1cd47f14-7087-4e70-834b-3e31bb072a55">Template</Category>
    <PPM_x0020_Chapter xmlns="1cd47f14-7087-4e70-834b-3e31bb072a55">
      <Url xsi:nil="true"/>
      <Description xsi:nil="true"/>
    </PPM_x0020_Chapter>
    <Accessibility_x0020_Check_x0020_Done xmlns="1cd47f14-7087-4e70-834b-3e31bb072a55">true</Accessibility_x0020_Check_x0020_Done>
    <Accessibility_x0020_Passed xmlns="1cd47f14-7087-4e70-834b-3e31bb072a55">true</Accessibility_x0020_Passed>
    <Contact xmlns="1cd47f14-7087-4e70-834b-3e31bb072a55">Communications</Contact>
    <Stock_x0020__x0023_ xmlns="1cd47f14-7087-4e70-834b-3e31bb072a55" xsi:nil="true"/>
    <IconOverlay xmlns="http://schemas.microsoft.com/sharepoint/v4" xsi:nil="true"/>
    <Task_x002f_Function xmlns="1cd47f14-7087-4e70-834b-3e31bb072a55">Communication Tools</Task_x002f_Function>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4D13C42D15884F9CB3A4AE99DB0A8F" ma:contentTypeVersion="11" ma:contentTypeDescription="Create a new document." ma:contentTypeScope="" ma:versionID="65ba601ff210b096aab9d9bab2103e43">
  <xsd:schema xmlns:xsd="http://www.w3.org/2001/XMLSchema" xmlns:xs="http://www.w3.org/2001/XMLSchema" xmlns:p="http://schemas.microsoft.com/office/2006/metadata/properties" xmlns:ns2="1cd47f14-7087-4e70-834b-3e31bb072a55" xmlns:ns3="http://schemas.microsoft.com/sharepoint/v4" targetNamespace="http://schemas.microsoft.com/office/2006/metadata/properties" ma:root="true" ma:fieldsID="e2e697e2d244a82ed94f6157180b86f2" ns2:_="" ns3:_="">
    <xsd:import namespace="1cd47f14-7087-4e70-834b-3e31bb072a55"/>
    <xsd:import namespace="http://schemas.microsoft.com/sharepoint/v4"/>
    <xsd:element name="properties">
      <xsd:complexType>
        <xsd:sequence>
          <xsd:element name="documentManagement">
            <xsd:complexType>
              <xsd:all>
                <xsd:element ref="ns2:Stock_x0020__x0023_" minOccurs="0"/>
                <xsd:element ref="ns2:Form_x0020__x0023_" minOccurs="0"/>
                <xsd:element ref="ns2:PPM_x0020_Chapter" minOccurs="0"/>
                <xsd:element ref="ns2:Contact" minOccurs="0"/>
                <xsd:element ref="ns2:Category" minOccurs="0"/>
                <xsd:element ref="ns2:Accessibility_x0020_Check_x0020_Done" minOccurs="0"/>
                <xsd:element ref="ns2:Accessibility_x0020_Passed" minOccurs="0"/>
                <xsd:element ref="ns3:IconOverlay" minOccurs="0"/>
                <xsd:element ref="ns2:Task_x002f_Fun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d47f14-7087-4e70-834b-3e31bb072a55" elementFormDefault="qualified">
    <xsd:import namespace="http://schemas.microsoft.com/office/2006/documentManagement/types"/>
    <xsd:import namespace="http://schemas.microsoft.com/office/infopath/2007/PartnerControls"/>
    <xsd:element name="Stock_x0020__x0023_" ma:index="4" nillable="true" ma:displayName="Stock #" ma:internalName="Stock_x0020__x0023_" ma:readOnly="false">
      <xsd:simpleType>
        <xsd:restriction base="dms:Text">
          <xsd:maxLength value="255"/>
        </xsd:restriction>
      </xsd:simpleType>
    </xsd:element>
    <xsd:element name="Form_x0020__x0023_" ma:index="5" nillable="true" ma:displayName="Form #" ma:internalName="Form_x0020__x0023_" ma:readOnly="false">
      <xsd:simpleType>
        <xsd:restriction base="dms:Text">
          <xsd:maxLength value="255"/>
        </xsd:restriction>
      </xsd:simpleType>
    </xsd:element>
    <xsd:element name="PPM_x0020_Chapter" ma:index="6" nillable="true" ma:displayName="PPM Chapter" ma:format="Hyperlink" ma:internalName="PPM_x0020_Chapter"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Contact" ma:index="7" nillable="true" ma:displayName="Contact" ma:format="Dropdown" ma:internalName="Contact" ma:readOnly="false">
      <xsd:simpleType>
        <xsd:union memberTypes="dms:Text">
          <xsd:simpleType>
            <xsd:restriction base="dms:Choice">
              <xsd:enumeration value="Operations"/>
            </xsd:restriction>
          </xsd:simpleType>
        </xsd:union>
      </xsd:simpleType>
    </xsd:element>
    <xsd:element name="Category" ma:index="8" nillable="true" ma:displayName="Category" ma:format="Dropdown" ma:indexed="true" ma:internalName="Category" ma:readOnly="false">
      <xsd:simpleType>
        <xsd:union memberTypes="dms:Text">
          <xsd:simpleType>
            <xsd:restriction base="dms:Choice">
              <xsd:enumeration value="Records Retention"/>
            </xsd:restriction>
          </xsd:simpleType>
        </xsd:union>
      </xsd:simpleType>
    </xsd:element>
    <xsd:element name="Accessibility_x0020_Check_x0020_Done" ma:index="9" nillable="true" ma:displayName="Accessibility Check Done" ma:default="0" ma:internalName="Accessibility_x0020_Check_x0020_Done" ma:readOnly="false">
      <xsd:simpleType>
        <xsd:restriction base="dms:Boolean"/>
      </xsd:simpleType>
    </xsd:element>
    <xsd:element name="Accessibility_x0020_Passed" ma:index="10" nillable="true" ma:displayName="Accessibility Passed" ma:default="0" ma:internalName="Accessibility_x0020_Passed" ma:readOnly="false">
      <xsd:simpleType>
        <xsd:restriction base="dms:Boolean"/>
      </xsd:simpleType>
    </xsd:element>
    <xsd:element name="Task_x002f_Function" ma:index="16" nillable="true" ma:displayName="Task/Function" ma:default="Select Task/Function" ma:format="Dropdown" ma:internalName="Task_x002f_Function">
      <xsd:simpleType>
        <xsd:restriction base="dms:Choice">
          <xsd:enumeration value="Select Task/Function"/>
          <xsd:enumeration value="Communication Tools"/>
          <xsd:enumeration value="Purchase/Billing"/>
          <xsd:enumeration value="IT Services"/>
          <xsd:enumeration value="Access"/>
          <xsd:enumeration value="Grants"/>
          <xsd:enumeration value="Events/Meetings"/>
          <xsd:enumeration value="Hiring"/>
          <xsd:enumeration value="Separation"/>
          <xsd:enumeration value="Safety"/>
          <xsd:enumeration value="Employee Hours"/>
          <xsd:enumeration value="Reimbursement"/>
          <xsd:enumeration value="Travel"/>
          <xsd:enumeration value="Employee Resources"/>
          <xsd:enumeration value="CareerForce"/>
          <xsd:enumeration value="Records Retention"/>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1"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F7FD382-E97A-4C99-8AF0-3ADD36BF7F10}">
  <ds:schemaRefs>
    <ds:schemaRef ds:uri="http://schemas.microsoft.com/office/infopath/2007/PartnerControls"/>
    <ds:schemaRef ds:uri="http://schemas.microsoft.com/office/2006/metadata/properties"/>
    <ds:schemaRef ds:uri="http://purl.org/dc/elements/1.1/"/>
    <ds:schemaRef ds:uri="http://purl.org/dc/terms/"/>
    <ds:schemaRef ds:uri="http://www.w3.org/XML/1998/namespace"/>
    <ds:schemaRef ds:uri="http://schemas.microsoft.com/office/2006/documentManagement/types"/>
    <ds:schemaRef ds:uri="http://schemas.openxmlformats.org/package/2006/metadata/core-properties"/>
    <ds:schemaRef ds:uri="http://schemas.microsoft.com/sharepoint/v4"/>
    <ds:schemaRef ds:uri="1cd47f14-7087-4e70-834b-3e31bb072a55"/>
    <ds:schemaRef ds:uri="http://purl.org/dc/dcmitype/"/>
  </ds:schemaRefs>
</ds:datastoreItem>
</file>

<file path=customXml/itemProps2.xml><?xml version="1.0" encoding="utf-8"?>
<ds:datastoreItem xmlns:ds="http://schemas.openxmlformats.org/officeDocument/2006/customXml" ds:itemID="{82C8A245-CDF7-4C13-8BB2-83F0C50C4B2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d47f14-7087-4e70-834b-3e31bb072a55"/>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811994-D017-4B8F-B209-978F51752D93}">
  <ds:schemaRefs>
    <ds:schemaRef ds:uri="http://schemas.microsoft.com/sharepoint/v3/contenttype/forms"/>
  </ds:schemaRefs>
</ds:datastoreItem>
</file>

<file path=docMetadata/LabelInfo.xml><?xml version="1.0" encoding="utf-8"?>
<clbl:labelList xmlns:clbl="http://schemas.microsoft.com/office/2020/mipLabelMetadata">
  <clbl:label id="{eb14b046-24c4-4519-8f26-b89c2159828c}" enabled="0" method="" siteId="{eb14b046-24c4-4519-8f26-b89c2159828c}" removed="1"/>
</clbl:labelList>
</file>

<file path=docProps/app.xml><?xml version="1.0" encoding="utf-8"?>
<Properties xmlns="http://schemas.openxmlformats.org/officeDocument/2006/extended-properties" xmlns:vt="http://schemas.openxmlformats.org/officeDocument/2006/docPropsVTypes">
  <TotalTime>10672</TotalTime>
  <Words>2354</Words>
  <Application>Microsoft Office PowerPoint</Application>
  <PresentationFormat>Widescreen</PresentationFormat>
  <Paragraphs>187</Paragraphs>
  <Slides>27</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Calibri Light</vt:lpstr>
      <vt:lpstr>NCSTSansSerif</vt:lpstr>
      <vt:lpstr>Wingdings</vt:lpstr>
      <vt:lpstr>Office Theme</vt:lpstr>
      <vt:lpstr>SFY 24-25 MN Youthbuild Program New Grantee Overview – Part 1</vt:lpstr>
      <vt:lpstr>Outline of Today’s Webinar</vt:lpstr>
      <vt:lpstr>Questions during today’s webinar!</vt:lpstr>
      <vt:lpstr>State Grant Requirements</vt:lpstr>
      <vt:lpstr>Financial Expectations</vt:lpstr>
      <vt:lpstr>General Cost Guidance</vt:lpstr>
      <vt:lpstr>MN Youthbuild Cost Categories</vt:lpstr>
      <vt:lpstr>MN Youthbuild Cost Categories (1)</vt:lpstr>
      <vt:lpstr>MN Youthbuild Cost Categories (1 cont.)</vt:lpstr>
      <vt:lpstr>MN Youthbuild Cost Categories (2)</vt:lpstr>
      <vt:lpstr>MN Youthbuild Cost Categories (3)</vt:lpstr>
      <vt:lpstr>MN Youthbuild Cost Categories (4)</vt:lpstr>
      <vt:lpstr>MN Youthbuild Cost Categories (5)</vt:lpstr>
      <vt:lpstr>Reimbursements</vt:lpstr>
      <vt:lpstr>Reimbursements (Continued)  </vt:lpstr>
      <vt:lpstr>Reimbursements (Continued) </vt:lpstr>
      <vt:lpstr>Required Matching Funds  </vt:lpstr>
      <vt:lpstr>Reporting Requirements</vt:lpstr>
      <vt:lpstr>Quarterly Progress Reports</vt:lpstr>
      <vt:lpstr>Individual Participant Database Reporting</vt:lpstr>
      <vt:lpstr>What Participant Data is Tracked and Reported?</vt:lpstr>
      <vt:lpstr>How will DEED use the reported data?</vt:lpstr>
      <vt:lpstr>Monitoring</vt:lpstr>
      <vt:lpstr>Minnesota Statutes §16B.97 and State Policy on Grant Monitoring require the following: </vt:lpstr>
      <vt:lpstr>Monitoring Guide</vt:lpstr>
      <vt:lpstr>Technical Assistance and Best Practices</vt:lpstr>
      <vt:lpstr>Questions?</vt:lpstr>
    </vt:vector>
  </TitlesOfParts>
  <Company>State of Minnesota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DEED PowerPoint Presentation</dc:title>
  <dc:creator>Heidi A Johnson</dc:creator>
  <cp:lastModifiedBy>Waisanen, Nancy (DEED)</cp:lastModifiedBy>
  <cp:revision>65</cp:revision>
  <cp:lastPrinted>2019-07-11T18:31:41Z</cp:lastPrinted>
  <dcterms:created xsi:type="dcterms:W3CDTF">2018-05-09T16:28:15Z</dcterms:created>
  <dcterms:modified xsi:type="dcterms:W3CDTF">2023-11-27T13:24:06Z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0x010100E04D13C42D15884F9CB3A4AE99DB0A8F</vt:lpwstr>
  </property>
</Properties>
</file>