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6" r:id="rId2"/>
    <p:sldId id="2447" r:id="rId3"/>
    <p:sldId id="341" r:id="rId4"/>
    <p:sldId id="330" r:id="rId5"/>
    <p:sldId id="331" r:id="rId6"/>
    <p:sldId id="327" r:id="rId7"/>
    <p:sldId id="2440" r:id="rId8"/>
    <p:sldId id="2441" r:id="rId9"/>
    <p:sldId id="2442" r:id="rId10"/>
    <p:sldId id="294" r:id="rId11"/>
    <p:sldId id="2445" r:id="rId12"/>
    <p:sldId id="2448" r:id="rId13"/>
    <p:sldId id="2429" r:id="rId14"/>
    <p:sldId id="271" r:id="rId15"/>
    <p:sldId id="30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9F0962-8556-47C4-A946-388136ED771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0F5A47-1C00-4A2C-AC00-526FC9529341}">
      <dgm:prSet phldrT="[Text]"/>
      <dgm:spPr/>
      <dgm:t>
        <a:bodyPr/>
        <a:lstStyle/>
        <a:p>
          <a:r>
            <a:rPr lang="en-US" b="1" dirty="0"/>
            <a:t>Local Partnerships</a:t>
          </a:r>
        </a:p>
      </dgm:t>
    </dgm:pt>
    <dgm:pt modelId="{4F051329-B4F0-47E2-91E9-1802A3BC8DBC}" type="parTrans" cxnId="{1D9C1FFA-A63D-470E-A93E-C14445F82E85}">
      <dgm:prSet/>
      <dgm:spPr/>
      <dgm:t>
        <a:bodyPr/>
        <a:lstStyle/>
        <a:p>
          <a:endParaRPr lang="en-US"/>
        </a:p>
      </dgm:t>
    </dgm:pt>
    <dgm:pt modelId="{AC7F465F-F98A-4A43-A9A4-BBF227ACE8FD}" type="sibTrans" cxnId="{1D9C1FFA-A63D-470E-A93E-C14445F82E85}">
      <dgm:prSet/>
      <dgm:spPr/>
      <dgm:t>
        <a:bodyPr/>
        <a:lstStyle/>
        <a:p>
          <a:endParaRPr lang="en-US"/>
        </a:p>
      </dgm:t>
    </dgm:pt>
    <dgm:pt modelId="{427EB53C-BADE-47EF-940C-84522E767808}">
      <dgm:prSet phldrT="[Text]"/>
      <dgm:spPr/>
      <dgm:t>
        <a:bodyPr/>
        <a:lstStyle/>
        <a:p>
          <a:r>
            <a:rPr lang="en-US" b="1" dirty="0"/>
            <a:t>High Schools</a:t>
          </a:r>
        </a:p>
      </dgm:t>
    </dgm:pt>
    <dgm:pt modelId="{47C772BC-365C-4674-949E-6F8BEA42ADF3}" type="parTrans" cxnId="{AF302F52-0B30-4F17-8C88-B52E5D0E8E95}">
      <dgm:prSet/>
      <dgm:spPr/>
      <dgm:t>
        <a:bodyPr/>
        <a:lstStyle/>
        <a:p>
          <a:endParaRPr lang="en-US"/>
        </a:p>
      </dgm:t>
    </dgm:pt>
    <dgm:pt modelId="{014E9CDD-D817-48C2-B54D-7093D24D150B}" type="sibTrans" cxnId="{AF302F52-0B30-4F17-8C88-B52E5D0E8E95}">
      <dgm:prSet/>
      <dgm:spPr/>
      <dgm:t>
        <a:bodyPr/>
        <a:lstStyle/>
        <a:p>
          <a:endParaRPr lang="en-US"/>
        </a:p>
      </dgm:t>
    </dgm:pt>
    <dgm:pt modelId="{158F2695-62E7-4FF0-9458-AA161FD78876}">
      <dgm:prSet phldrT="[Text]"/>
      <dgm:spPr/>
      <dgm:t>
        <a:bodyPr/>
        <a:lstStyle/>
        <a:p>
          <a:r>
            <a:rPr lang="en-US" b="1" dirty="0"/>
            <a:t>Employers</a:t>
          </a:r>
        </a:p>
      </dgm:t>
    </dgm:pt>
    <dgm:pt modelId="{FF503AF8-6E51-4F31-BC10-2E6C1EF333B0}" type="parTrans" cxnId="{EDAFF9BE-C666-4DFA-9E51-62F6D5C4BF0A}">
      <dgm:prSet/>
      <dgm:spPr/>
      <dgm:t>
        <a:bodyPr/>
        <a:lstStyle/>
        <a:p>
          <a:endParaRPr lang="en-US"/>
        </a:p>
      </dgm:t>
    </dgm:pt>
    <dgm:pt modelId="{F768AA38-3619-4A96-930C-2AE8E737017E}" type="sibTrans" cxnId="{EDAFF9BE-C666-4DFA-9E51-62F6D5C4BF0A}">
      <dgm:prSet/>
      <dgm:spPr/>
      <dgm:t>
        <a:bodyPr/>
        <a:lstStyle/>
        <a:p>
          <a:endParaRPr lang="en-US"/>
        </a:p>
      </dgm:t>
    </dgm:pt>
    <dgm:pt modelId="{9964D85D-5033-4A81-A53C-8555F7BC9F46}">
      <dgm:prSet phldrT="[Text]"/>
      <dgm:spPr/>
      <dgm:t>
        <a:bodyPr/>
        <a:lstStyle/>
        <a:p>
          <a:r>
            <a:rPr lang="en-US" b="1" dirty="0"/>
            <a:t>Community</a:t>
          </a:r>
        </a:p>
        <a:p>
          <a:r>
            <a:rPr lang="en-US" b="1" dirty="0"/>
            <a:t>Organizations</a:t>
          </a:r>
        </a:p>
      </dgm:t>
    </dgm:pt>
    <dgm:pt modelId="{45334520-CF0A-4166-8033-D72E06A8BAB7}" type="parTrans" cxnId="{73F2C311-36E7-44D8-A636-533BB7867FD2}">
      <dgm:prSet/>
      <dgm:spPr/>
      <dgm:t>
        <a:bodyPr/>
        <a:lstStyle/>
        <a:p>
          <a:endParaRPr lang="en-US"/>
        </a:p>
      </dgm:t>
    </dgm:pt>
    <dgm:pt modelId="{E0B6519B-9DC3-46EB-8F7B-937827FDDD7B}" type="sibTrans" cxnId="{73F2C311-36E7-44D8-A636-533BB7867FD2}">
      <dgm:prSet/>
      <dgm:spPr/>
      <dgm:t>
        <a:bodyPr/>
        <a:lstStyle/>
        <a:p>
          <a:endParaRPr lang="en-US"/>
        </a:p>
      </dgm:t>
    </dgm:pt>
    <dgm:pt modelId="{F6332A31-C5BE-4E13-A454-FFB745064CF0}" type="pres">
      <dgm:prSet presAssocID="{EF9F0962-8556-47C4-A946-388136ED771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F5A29DA-0787-4EBB-A35A-3936C90E25E5}" type="pres">
      <dgm:prSet presAssocID="{380F5A47-1C00-4A2C-AC00-526FC9529341}" presName="centerShape" presStyleLbl="node0" presStyleIdx="0" presStyleCnt="1"/>
      <dgm:spPr/>
    </dgm:pt>
    <dgm:pt modelId="{AB5C611A-DC04-4F1A-8BFD-2B1672A83CB4}" type="pres">
      <dgm:prSet presAssocID="{47C772BC-365C-4674-949E-6F8BEA42ADF3}" presName="parTrans" presStyleLbl="bgSibTrans2D1" presStyleIdx="0" presStyleCnt="3"/>
      <dgm:spPr/>
    </dgm:pt>
    <dgm:pt modelId="{E16067D4-BEC2-4095-AEBC-C0BC2B4E02CE}" type="pres">
      <dgm:prSet presAssocID="{427EB53C-BADE-47EF-940C-84522E767808}" presName="node" presStyleLbl="node1" presStyleIdx="0" presStyleCnt="3" custScaleX="109160">
        <dgm:presLayoutVars>
          <dgm:bulletEnabled val="1"/>
        </dgm:presLayoutVars>
      </dgm:prSet>
      <dgm:spPr/>
    </dgm:pt>
    <dgm:pt modelId="{05DE37DD-6918-4EBC-A301-A1F37775A5BB}" type="pres">
      <dgm:prSet presAssocID="{FF503AF8-6E51-4F31-BC10-2E6C1EF333B0}" presName="parTrans" presStyleLbl="bgSibTrans2D1" presStyleIdx="1" presStyleCnt="3"/>
      <dgm:spPr/>
    </dgm:pt>
    <dgm:pt modelId="{9C91DDDD-6BA7-452E-9A81-16E4E7A90E16}" type="pres">
      <dgm:prSet presAssocID="{158F2695-62E7-4FF0-9458-AA161FD78876}" presName="node" presStyleLbl="node1" presStyleIdx="1" presStyleCnt="3" custScaleX="108766">
        <dgm:presLayoutVars>
          <dgm:bulletEnabled val="1"/>
        </dgm:presLayoutVars>
      </dgm:prSet>
      <dgm:spPr/>
    </dgm:pt>
    <dgm:pt modelId="{1BD4E4D2-3AF3-4D96-BC19-1C68C900BF03}" type="pres">
      <dgm:prSet presAssocID="{45334520-CF0A-4166-8033-D72E06A8BAB7}" presName="parTrans" presStyleLbl="bgSibTrans2D1" presStyleIdx="2" presStyleCnt="3"/>
      <dgm:spPr/>
    </dgm:pt>
    <dgm:pt modelId="{AC48FC9F-297B-4C1B-8A19-44DE55B529E4}" type="pres">
      <dgm:prSet presAssocID="{9964D85D-5033-4A81-A53C-8555F7BC9F46}" presName="node" presStyleLbl="node1" presStyleIdx="2" presStyleCnt="3" custScaleX="107109">
        <dgm:presLayoutVars>
          <dgm:bulletEnabled val="1"/>
        </dgm:presLayoutVars>
      </dgm:prSet>
      <dgm:spPr/>
    </dgm:pt>
  </dgm:ptLst>
  <dgm:cxnLst>
    <dgm:cxn modelId="{73F2C311-36E7-44D8-A636-533BB7867FD2}" srcId="{380F5A47-1C00-4A2C-AC00-526FC9529341}" destId="{9964D85D-5033-4A81-A53C-8555F7BC9F46}" srcOrd="2" destOrd="0" parTransId="{45334520-CF0A-4166-8033-D72E06A8BAB7}" sibTransId="{E0B6519B-9DC3-46EB-8F7B-937827FDDD7B}"/>
    <dgm:cxn modelId="{FE887A32-FF9F-499B-8F03-1F73EE28647B}" type="presOf" srcId="{158F2695-62E7-4FF0-9458-AA161FD78876}" destId="{9C91DDDD-6BA7-452E-9A81-16E4E7A90E16}" srcOrd="0" destOrd="0" presId="urn:microsoft.com/office/officeart/2005/8/layout/radial4"/>
    <dgm:cxn modelId="{67DBDB6C-D9E1-4270-BDAC-63F6F5F24A71}" type="presOf" srcId="{FF503AF8-6E51-4F31-BC10-2E6C1EF333B0}" destId="{05DE37DD-6918-4EBC-A301-A1F37775A5BB}" srcOrd="0" destOrd="0" presId="urn:microsoft.com/office/officeart/2005/8/layout/radial4"/>
    <dgm:cxn modelId="{C44CBA71-3677-4597-8DDF-7085AABC5483}" type="presOf" srcId="{427EB53C-BADE-47EF-940C-84522E767808}" destId="{E16067D4-BEC2-4095-AEBC-C0BC2B4E02CE}" srcOrd="0" destOrd="0" presId="urn:microsoft.com/office/officeart/2005/8/layout/radial4"/>
    <dgm:cxn modelId="{AF302F52-0B30-4F17-8C88-B52E5D0E8E95}" srcId="{380F5A47-1C00-4A2C-AC00-526FC9529341}" destId="{427EB53C-BADE-47EF-940C-84522E767808}" srcOrd="0" destOrd="0" parTransId="{47C772BC-365C-4674-949E-6F8BEA42ADF3}" sibTransId="{014E9CDD-D817-48C2-B54D-7093D24D150B}"/>
    <dgm:cxn modelId="{305C927D-A98D-48EC-AEC7-B77523981643}" type="presOf" srcId="{9964D85D-5033-4A81-A53C-8555F7BC9F46}" destId="{AC48FC9F-297B-4C1B-8A19-44DE55B529E4}" srcOrd="0" destOrd="0" presId="urn:microsoft.com/office/officeart/2005/8/layout/radial4"/>
    <dgm:cxn modelId="{1BE7F9B2-BADF-434E-8A97-5DE0C83E25B3}" type="presOf" srcId="{45334520-CF0A-4166-8033-D72E06A8BAB7}" destId="{1BD4E4D2-3AF3-4D96-BC19-1C68C900BF03}" srcOrd="0" destOrd="0" presId="urn:microsoft.com/office/officeart/2005/8/layout/radial4"/>
    <dgm:cxn modelId="{EDAFF9BE-C666-4DFA-9E51-62F6D5C4BF0A}" srcId="{380F5A47-1C00-4A2C-AC00-526FC9529341}" destId="{158F2695-62E7-4FF0-9458-AA161FD78876}" srcOrd="1" destOrd="0" parTransId="{FF503AF8-6E51-4F31-BC10-2E6C1EF333B0}" sibTransId="{F768AA38-3619-4A96-930C-2AE8E737017E}"/>
    <dgm:cxn modelId="{59212DD0-06AB-4ED4-BFD4-D1EFDA10C76D}" type="presOf" srcId="{47C772BC-365C-4674-949E-6F8BEA42ADF3}" destId="{AB5C611A-DC04-4F1A-8BFD-2B1672A83CB4}" srcOrd="0" destOrd="0" presId="urn:microsoft.com/office/officeart/2005/8/layout/radial4"/>
    <dgm:cxn modelId="{7B5FA5D3-C75F-43D2-B892-27D2D58079AF}" type="presOf" srcId="{380F5A47-1C00-4A2C-AC00-526FC9529341}" destId="{9F5A29DA-0787-4EBB-A35A-3936C90E25E5}" srcOrd="0" destOrd="0" presId="urn:microsoft.com/office/officeart/2005/8/layout/radial4"/>
    <dgm:cxn modelId="{1D9C1FFA-A63D-470E-A93E-C14445F82E85}" srcId="{EF9F0962-8556-47C4-A946-388136ED7715}" destId="{380F5A47-1C00-4A2C-AC00-526FC9529341}" srcOrd="0" destOrd="0" parTransId="{4F051329-B4F0-47E2-91E9-1802A3BC8DBC}" sibTransId="{AC7F465F-F98A-4A43-A9A4-BBF227ACE8FD}"/>
    <dgm:cxn modelId="{5F555CFB-98CB-4775-BEFF-B3DEB70BE3C2}" type="presOf" srcId="{EF9F0962-8556-47C4-A946-388136ED7715}" destId="{F6332A31-C5BE-4E13-A454-FFB745064CF0}" srcOrd="0" destOrd="0" presId="urn:microsoft.com/office/officeart/2005/8/layout/radial4"/>
    <dgm:cxn modelId="{B9EF3BC0-7622-422C-83F4-53CAE280123B}" type="presParOf" srcId="{F6332A31-C5BE-4E13-A454-FFB745064CF0}" destId="{9F5A29DA-0787-4EBB-A35A-3936C90E25E5}" srcOrd="0" destOrd="0" presId="urn:microsoft.com/office/officeart/2005/8/layout/radial4"/>
    <dgm:cxn modelId="{CEBAB01B-FB8F-4191-AFEA-AEB95035C7F7}" type="presParOf" srcId="{F6332A31-C5BE-4E13-A454-FFB745064CF0}" destId="{AB5C611A-DC04-4F1A-8BFD-2B1672A83CB4}" srcOrd="1" destOrd="0" presId="urn:microsoft.com/office/officeart/2005/8/layout/radial4"/>
    <dgm:cxn modelId="{29A29EE2-EF3F-42FB-A136-2DBB2AC91E38}" type="presParOf" srcId="{F6332A31-C5BE-4E13-A454-FFB745064CF0}" destId="{E16067D4-BEC2-4095-AEBC-C0BC2B4E02CE}" srcOrd="2" destOrd="0" presId="urn:microsoft.com/office/officeart/2005/8/layout/radial4"/>
    <dgm:cxn modelId="{0F56B226-C430-48E5-ADCF-EBE458C3A41D}" type="presParOf" srcId="{F6332A31-C5BE-4E13-A454-FFB745064CF0}" destId="{05DE37DD-6918-4EBC-A301-A1F37775A5BB}" srcOrd="3" destOrd="0" presId="urn:microsoft.com/office/officeart/2005/8/layout/radial4"/>
    <dgm:cxn modelId="{82D0A3C4-96EC-4794-B5F3-DAD9764D3D9F}" type="presParOf" srcId="{F6332A31-C5BE-4E13-A454-FFB745064CF0}" destId="{9C91DDDD-6BA7-452E-9A81-16E4E7A90E16}" srcOrd="4" destOrd="0" presId="urn:microsoft.com/office/officeart/2005/8/layout/radial4"/>
    <dgm:cxn modelId="{E91FFEEA-4167-43B8-854E-0682774D7486}" type="presParOf" srcId="{F6332A31-C5BE-4E13-A454-FFB745064CF0}" destId="{1BD4E4D2-3AF3-4D96-BC19-1C68C900BF03}" srcOrd="5" destOrd="0" presId="urn:microsoft.com/office/officeart/2005/8/layout/radial4"/>
    <dgm:cxn modelId="{BE504696-8397-4430-A60B-451367B08A5E}" type="presParOf" srcId="{F6332A31-C5BE-4E13-A454-FFB745064CF0}" destId="{AC48FC9F-297B-4C1B-8A19-44DE55B529E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078945-B54F-4D90-B619-C6991852128A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A40718A7-F624-48AB-A2A3-03B5A185F739}">
      <dgm:prSet phldrT="[Text]"/>
      <dgm:spPr>
        <a:solidFill>
          <a:schemeClr val="tx1"/>
        </a:solidFill>
      </dgm:spPr>
      <dgm:t>
        <a:bodyPr/>
        <a:lstStyle/>
        <a:p>
          <a:r>
            <a:rPr lang="en-US">
              <a:solidFill>
                <a:schemeClr val="bg1"/>
              </a:solidFill>
            </a:rPr>
            <a:t>Exposure</a:t>
          </a:r>
          <a:endParaRPr lang="en-US" dirty="0">
            <a:solidFill>
              <a:schemeClr val="bg1"/>
            </a:solidFill>
          </a:endParaRPr>
        </a:p>
      </dgm:t>
    </dgm:pt>
    <dgm:pt modelId="{9B84C8D6-FB00-4BF1-B353-0F1EA8AEED9A}" type="parTrans" cxnId="{87160ACA-5D75-48DA-9D27-524AEDB17E1F}">
      <dgm:prSet/>
      <dgm:spPr/>
      <dgm:t>
        <a:bodyPr/>
        <a:lstStyle/>
        <a:p>
          <a:endParaRPr lang="en-US"/>
        </a:p>
      </dgm:t>
    </dgm:pt>
    <dgm:pt modelId="{3556FC0E-3F89-47DD-B001-DCACED5FB012}" type="sibTrans" cxnId="{87160ACA-5D75-48DA-9D27-524AEDB17E1F}">
      <dgm:prSet/>
      <dgm:spPr/>
      <dgm:t>
        <a:bodyPr/>
        <a:lstStyle/>
        <a:p>
          <a:endParaRPr lang="en-US"/>
        </a:p>
      </dgm:t>
    </dgm:pt>
    <dgm:pt modelId="{600E75CF-C71B-449C-BF85-1D0D2FC9E498}">
      <dgm:prSet phldrT="[Text]"/>
      <dgm:spPr>
        <a:solidFill>
          <a:schemeClr val="accent2"/>
        </a:solidFill>
      </dgm:spPr>
      <dgm:t>
        <a:bodyPr/>
        <a:lstStyle/>
        <a:p>
          <a:r>
            <a:rPr lang="en-US">
              <a:solidFill>
                <a:schemeClr val="bg1"/>
              </a:solidFill>
            </a:rPr>
            <a:t>Education</a:t>
          </a:r>
          <a:endParaRPr lang="en-US" dirty="0">
            <a:solidFill>
              <a:schemeClr val="bg1"/>
            </a:solidFill>
          </a:endParaRPr>
        </a:p>
      </dgm:t>
    </dgm:pt>
    <dgm:pt modelId="{EEA038A2-48B1-4144-B381-2331FC845FE6}" type="parTrans" cxnId="{0DFD0949-F325-48AE-A9AB-8FF53F452008}">
      <dgm:prSet/>
      <dgm:spPr/>
      <dgm:t>
        <a:bodyPr/>
        <a:lstStyle/>
        <a:p>
          <a:endParaRPr lang="en-US"/>
        </a:p>
      </dgm:t>
    </dgm:pt>
    <dgm:pt modelId="{5CC30DEC-1F7F-467D-BFBE-7EAFAD991DE7}" type="sibTrans" cxnId="{0DFD0949-F325-48AE-A9AB-8FF53F452008}">
      <dgm:prSet/>
      <dgm:spPr/>
      <dgm:t>
        <a:bodyPr/>
        <a:lstStyle/>
        <a:p>
          <a:endParaRPr lang="en-US"/>
        </a:p>
      </dgm:t>
    </dgm:pt>
    <dgm:pt modelId="{41E3A12E-BE0C-4051-B23E-92F9C4FCAF64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Experience</a:t>
          </a:r>
          <a:endParaRPr lang="en-US" dirty="0">
            <a:solidFill>
              <a:schemeClr val="bg1"/>
            </a:solidFill>
          </a:endParaRPr>
        </a:p>
      </dgm:t>
    </dgm:pt>
    <dgm:pt modelId="{587E5D6B-A6EB-437E-AE1E-0E5C2826D454}" type="parTrans" cxnId="{2E03061C-65D9-402A-93A2-9B9621BBAD54}">
      <dgm:prSet/>
      <dgm:spPr/>
      <dgm:t>
        <a:bodyPr/>
        <a:lstStyle/>
        <a:p>
          <a:endParaRPr lang="en-US"/>
        </a:p>
      </dgm:t>
    </dgm:pt>
    <dgm:pt modelId="{BA471439-A40A-45CB-9BBC-20860A2AA464}" type="sibTrans" cxnId="{2E03061C-65D9-402A-93A2-9B9621BBAD54}">
      <dgm:prSet/>
      <dgm:spPr/>
      <dgm:t>
        <a:bodyPr/>
        <a:lstStyle/>
        <a:p>
          <a:endParaRPr lang="en-US"/>
        </a:p>
      </dgm:t>
    </dgm:pt>
    <dgm:pt modelId="{AED37EB0-C13A-4520-8636-6B12A6194FD0}" type="pres">
      <dgm:prSet presAssocID="{D9078945-B54F-4D90-B619-C6991852128A}" presName="Name0" presStyleCnt="0">
        <dgm:presLayoutVars>
          <dgm:dir/>
          <dgm:animLvl val="lvl"/>
          <dgm:resizeHandles val="exact"/>
        </dgm:presLayoutVars>
      </dgm:prSet>
      <dgm:spPr/>
    </dgm:pt>
    <dgm:pt modelId="{EEB7E3C0-6444-447D-8453-C9435D55E140}" type="pres">
      <dgm:prSet presAssocID="{A40718A7-F624-48AB-A2A3-03B5A185F739}" presName="Name8" presStyleCnt="0"/>
      <dgm:spPr/>
    </dgm:pt>
    <dgm:pt modelId="{DFB76656-9055-4D53-B3B0-4C80BA4C59A2}" type="pres">
      <dgm:prSet presAssocID="{A40718A7-F624-48AB-A2A3-03B5A185F739}" presName="level" presStyleLbl="node1" presStyleIdx="0" presStyleCnt="3">
        <dgm:presLayoutVars>
          <dgm:chMax val="1"/>
          <dgm:bulletEnabled val="1"/>
        </dgm:presLayoutVars>
      </dgm:prSet>
      <dgm:spPr/>
    </dgm:pt>
    <dgm:pt modelId="{A523382D-B0B1-4CE2-B1F5-805990B4A1AA}" type="pres">
      <dgm:prSet presAssocID="{A40718A7-F624-48AB-A2A3-03B5A185F73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619A712-E2AC-4EBA-8D61-2094FED1CB7B}" type="pres">
      <dgm:prSet presAssocID="{600E75CF-C71B-449C-BF85-1D0D2FC9E498}" presName="Name8" presStyleCnt="0"/>
      <dgm:spPr/>
    </dgm:pt>
    <dgm:pt modelId="{3370D8B6-5E2D-4D26-A4C2-F4822B7E43EC}" type="pres">
      <dgm:prSet presAssocID="{600E75CF-C71B-449C-BF85-1D0D2FC9E498}" presName="level" presStyleLbl="node1" presStyleIdx="1" presStyleCnt="3" custScaleX="128935">
        <dgm:presLayoutVars>
          <dgm:chMax val="1"/>
          <dgm:bulletEnabled val="1"/>
        </dgm:presLayoutVars>
      </dgm:prSet>
      <dgm:spPr/>
    </dgm:pt>
    <dgm:pt modelId="{8A4A5B90-23C1-4BE1-9C6C-666686F44D08}" type="pres">
      <dgm:prSet presAssocID="{600E75CF-C71B-449C-BF85-1D0D2FC9E49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23632C8-DABF-48D0-B184-FBC38B143615}" type="pres">
      <dgm:prSet presAssocID="{41E3A12E-BE0C-4051-B23E-92F9C4FCAF64}" presName="Name8" presStyleCnt="0"/>
      <dgm:spPr/>
    </dgm:pt>
    <dgm:pt modelId="{113D5AF7-4FBB-41BC-BC23-4E4673331E68}" type="pres">
      <dgm:prSet presAssocID="{41E3A12E-BE0C-4051-B23E-92F9C4FCAF64}" presName="level" presStyleLbl="node1" presStyleIdx="2" presStyleCnt="3" custScaleX="208315">
        <dgm:presLayoutVars>
          <dgm:chMax val="1"/>
          <dgm:bulletEnabled val="1"/>
        </dgm:presLayoutVars>
      </dgm:prSet>
      <dgm:spPr/>
    </dgm:pt>
    <dgm:pt modelId="{D3EFFD81-6C1B-4CF7-BF22-D42937E73DE3}" type="pres">
      <dgm:prSet presAssocID="{41E3A12E-BE0C-4051-B23E-92F9C4FCAF6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E765509-17EE-427F-838B-9F4DC1EDDC86}" type="presOf" srcId="{600E75CF-C71B-449C-BF85-1D0D2FC9E498}" destId="{8A4A5B90-23C1-4BE1-9C6C-666686F44D08}" srcOrd="1" destOrd="0" presId="urn:microsoft.com/office/officeart/2005/8/layout/pyramid3"/>
    <dgm:cxn modelId="{2E03061C-65D9-402A-93A2-9B9621BBAD54}" srcId="{D9078945-B54F-4D90-B619-C6991852128A}" destId="{41E3A12E-BE0C-4051-B23E-92F9C4FCAF64}" srcOrd="2" destOrd="0" parTransId="{587E5D6B-A6EB-437E-AE1E-0E5C2826D454}" sibTransId="{BA471439-A40A-45CB-9BBC-20860A2AA464}"/>
    <dgm:cxn modelId="{06632629-79FF-4898-BFEB-6E170A93FCD5}" type="presOf" srcId="{A40718A7-F624-48AB-A2A3-03B5A185F739}" destId="{DFB76656-9055-4D53-B3B0-4C80BA4C59A2}" srcOrd="0" destOrd="0" presId="urn:microsoft.com/office/officeart/2005/8/layout/pyramid3"/>
    <dgm:cxn modelId="{266F855B-B22E-4498-89D7-44B3A4299C74}" type="presOf" srcId="{600E75CF-C71B-449C-BF85-1D0D2FC9E498}" destId="{3370D8B6-5E2D-4D26-A4C2-F4822B7E43EC}" srcOrd="0" destOrd="0" presId="urn:microsoft.com/office/officeart/2005/8/layout/pyramid3"/>
    <dgm:cxn modelId="{0DFD0949-F325-48AE-A9AB-8FF53F452008}" srcId="{D9078945-B54F-4D90-B619-C6991852128A}" destId="{600E75CF-C71B-449C-BF85-1D0D2FC9E498}" srcOrd="1" destOrd="0" parTransId="{EEA038A2-48B1-4144-B381-2331FC845FE6}" sibTransId="{5CC30DEC-1F7F-467D-BFBE-7EAFAD991DE7}"/>
    <dgm:cxn modelId="{F114048D-1558-4EDB-8C59-831541026C11}" type="presOf" srcId="{41E3A12E-BE0C-4051-B23E-92F9C4FCAF64}" destId="{113D5AF7-4FBB-41BC-BC23-4E4673331E68}" srcOrd="0" destOrd="0" presId="urn:microsoft.com/office/officeart/2005/8/layout/pyramid3"/>
    <dgm:cxn modelId="{EC308BA6-CA5E-488B-9189-FB84734FAED8}" type="presOf" srcId="{D9078945-B54F-4D90-B619-C6991852128A}" destId="{AED37EB0-C13A-4520-8636-6B12A6194FD0}" srcOrd="0" destOrd="0" presId="urn:microsoft.com/office/officeart/2005/8/layout/pyramid3"/>
    <dgm:cxn modelId="{5A711BB2-46CC-4183-A872-F18C107D6CC9}" type="presOf" srcId="{A40718A7-F624-48AB-A2A3-03B5A185F739}" destId="{A523382D-B0B1-4CE2-B1F5-805990B4A1AA}" srcOrd="1" destOrd="0" presId="urn:microsoft.com/office/officeart/2005/8/layout/pyramid3"/>
    <dgm:cxn modelId="{87160ACA-5D75-48DA-9D27-524AEDB17E1F}" srcId="{D9078945-B54F-4D90-B619-C6991852128A}" destId="{A40718A7-F624-48AB-A2A3-03B5A185F739}" srcOrd="0" destOrd="0" parTransId="{9B84C8D6-FB00-4BF1-B353-0F1EA8AEED9A}" sibTransId="{3556FC0E-3F89-47DD-B001-DCACED5FB012}"/>
    <dgm:cxn modelId="{7BE9E5D2-52D0-431A-A99E-975897F78BB2}" type="presOf" srcId="{41E3A12E-BE0C-4051-B23E-92F9C4FCAF64}" destId="{D3EFFD81-6C1B-4CF7-BF22-D42937E73DE3}" srcOrd="1" destOrd="0" presId="urn:microsoft.com/office/officeart/2005/8/layout/pyramid3"/>
    <dgm:cxn modelId="{2886E38C-C2B4-49CA-AD16-BB7A090215E8}" type="presParOf" srcId="{AED37EB0-C13A-4520-8636-6B12A6194FD0}" destId="{EEB7E3C0-6444-447D-8453-C9435D55E140}" srcOrd="0" destOrd="0" presId="urn:microsoft.com/office/officeart/2005/8/layout/pyramid3"/>
    <dgm:cxn modelId="{3AD7D284-5254-40ED-9E87-CC14DA05FC0A}" type="presParOf" srcId="{EEB7E3C0-6444-447D-8453-C9435D55E140}" destId="{DFB76656-9055-4D53-B3B0-4C80BA4C59A2}" srcOrd="0" destOrd="0" presId="urn:microsoft.com/office/officeart/2005/8/layout/pyramid3"/>
    <dgm:cxn modelId="{C59B0E3D-3FF7-4636-942D-393E6DB7D48F}" type="presParOf" srcId="{EEB7E3C0-6444-447D-8453-C9435D55E140}" destId="{A523382D-B0B1-4CE2-B1F5-805990B4A1AA}" srcOrd="1" destOrd="0" presId="urn:microsoft.com/office/officeart/2005/8/layout/pyramid3"/>
    <dgm:cxn modelId="{DBFF3E95-593C-4ED2-836C-8F97F7A808AD}" type="presParOf" srcId="{AED37EB0-C13A-4520-8636-6B12A6194FD0}" destId="{B619A712-E2AC-4EBA-8D61-2094FED1CB7B}" srcOrd="1" destOrd="0" presId="urn:microsoft.com/office/officeart/2005/8/layout/pyramid3"/>
    <dgm:cxn modelId="{84ED41DB-441B-4BB2-A052-0411E449FFEF}" type="presParOf" srcId="{B619A712-E2AC-4EBA-8D61-2094FED1CB7B}" destId="{3370D8B6-5E2D-4D26-A4C2-F4822B7E43EC}" srcOrd="0" destOrd="0" presId="urn:microsoft.com/office/officeart/2005/8/layout/pyramid3"/>
    <dgm:cxn modelId="{A51528EF-C16C-493D-867A-9497477120B8}" type="presParOf" srcId="{B619A712-E2AC-4EBA-8D61-2094FED1CB7B}" destId="{8A4A5B90-23C1-4BE1-9C6C-666686F44D08}" srcOrd="1" destOrd="0" presId="urn:microsoft.com/office/officeart/2005/8/layout/pyramid3"/>
    <dgm:cxn modelId="{C1848398-86FC-4C3D-8AC2-85A5A257D0B3}" type="presParOf" srcId="{AED37EB0-C13A-4520-8636-6B12A6194FD0}" destId="{D23632C8-DABF-48D0-B184-FBC38B143615}" srcOrd="2" destOrd="0" presId="urn:microsoft.com/office/officeart/2005/8/layout/pyramid3"/>
    <dgm:cxn modelId="{BEB0DC11-A9A6-41AE-A792-060576DAF031}" type="presParOf" srcId="{D23632C8-DABF-48D0-B184-FBC38B143615}" destId="{113D5AF7-4FBB-41BC-BC23-4E4673331E68}" srcOrd="0" destOrd="0" presId="urn:microsoft.com/office/officeart/2005/8/layout/pyramid3"/>
    <dgm:cxn modelId="{6592FAD5-A61E-4325-BF6F-85B8050EFA41}" type="presParOf" srcId="{D23632C8-DABF-48D0-B184-FBC38B143615}" destId="{D3EFFD81-6C1B-4CF7-BF22-D42937E73DE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A29DA-0787-4EBB-A35A-3936C90E25E5}">
      <dsp:nvSpPr>
        <dsp:cNvPr id="0" name=""/>
        <dsp:cNvSpPr/>
      </dsp:nvSpPr>
      <dsp:spPr>
        <a:xfrm>
          <a:off x="2294754" y="2723452"/>
          <a:ext cx="2107155" cy="2107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Local Partnerships</a:t>
          </a:r>
        </a:p>
      </dsp:txBody>
      <dsp:txXfrm>
        <a:off x="2603340" y="3032038"/>
        <a:ext cx="1489983" cy="1489983"/>
      </dsp:txXfrm>
    </dsp:sp>
    <dsp:sp modelId="{AB5C611A-DC04-4F1A-8BFD-2B1672A83CB4}">
      <dsp:nvSpPr>
        <dsp:cNvPr id="0" name=""/>
        <dsp:cNvSpPr/>
      </dsp:nvSpPr>
      <dsp:spPr>
        <a:xfrm rot="12900000">
          <a:off x="859181" y="2328569"/>
          <a:ext cx="1698728" cy="60053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067D4-BEC2-4095-AEBC-C0BC2B4E02CE}">
      <dsp:nvSpPr>
        <dsp:cNvPr id="0" name=""/>
        <dsp:cNvSpPr/>
      </dsp:nvSpPr>
      <dsp:spPr>
        <a:xfrm>
          <a:off x="-79793" y="1340944"/>
          <a:ext cx="2185162" cy="1601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High Schools</a:t>
          </a:r>
        </a:p>
      </dsp:txBody>
      <dsp:txXfrm>
        <a:off x="-32888" y="1387849"/>
        <a:ext cx="2091352" cy="1507628"/>
      </dsp:txXfrm>
    </dsp:sp>
    <dsp:sp modelId="{05DE37DD-6918-4EBC-A301-A1F37775A5BB}">
      <dsp:nvSpPr>
        <dsp:cNvPr id="0" name=""/>
        <dsp:cNvSpPr/>
      </dsp:nvSpPr>
      <dsp:spPr>
        <a:xfrm rot="16200000">
          <a:off x="2498967" y="1474950"/>
          <a:ext cx="1698728" cy="60053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1DDDD-6BA7-452E-9A81-16E4E7A90E16}">
      <dsp:nvSpPr>
        <dsp:cNvPr id="0" name=""/>
        <dsp:cNvSpPr/>
      </dsp:nvSpPr>
      <dsp:spPr>
        <a:xfrm>
          <a:off x="2259694" y="125137"/>
          <a:ext cx="2177275" cy="1601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Employers</a:t>
          </a:r>
        </a:p>
      </dsp:txBody>
      <dsp:txXfrm>
        <a:off x="2306599" y="172042"/>
        <a:ext cx="2083465" cy="1507628"/>
      </dsp:txXfrm>
    </dsp:sp>
    <dsp:sp modelId="{1BD4E4D2-3AF3-4D96-BC19-1C68C900BF03}">
      <dsp:nvSpPr>
        <dsp:cNvPr id="0" name=""/>
        <dsp:cNvSpPr/>
      </dsp:nvSpPr>
      <dsp:spPr>
        <a:xfrm rot="19500000">
          <a:off x="4138754" y="2328569"/>
          <a:ext cx="1698728" cy="60053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8FC9F-297B-4C1B-8A19-44DE55B529E4}">
      <dsp:nvSpPr>
        <dsp:cNvPr id="0" name=""/>
        <dsp:cNvSpPr/>
      </dsp:nvSpPr>
      <dsp:spPr>
        <a:xfrm>
          <a:off x="4611824" y="1340944"/>
          <a:ext cx="2144105" cy="1601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Community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Organizations</a:t>
          </a:r>
        </a:p>
      </dsp:txBody>
      <dsp:txXfrm>
        <a:off x="4658729" y="1387849"/>
        <a:ext cx="2050295" cy="1507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76656-9055-4D53-B3B0-4C80BA4C59A2}">
      <dsp:nvSpPr>
        <dsp:cNvPr id="0" name=""/>
        <dsp:cNvSpPr/>
      </dsp:nvSpPr>
      <dsp:spPr>
        <a:xfrm rot="10800000">
          <a:off x="0" y="0"/>
          <a:ext cx="7307072" cy="1682496"/>
        </a:xfrm>
        <a:prstGeom prst="trapezoid">
          <a:avLst>
            <a:gd name="adj" fmla="val 72383"/>
          </a:avLst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>
              <a:solidFill>
                <a:schemeClr val="bg1"/>
              </a:solidFill>
            </a:rPr>
            <a:t>Exposure</a:t>
          </a:r>
          <a:endParaRPr lang="en-US" sz="6300" kern="1200" dirty="0">
            <a:solidFill>
              <a:schemeClr val="bg1"/>
            </a:solidFill>
          </a:endParaRPr>
        </a:p>
      </dsp:txBody>
      <dsp:txXfrm rot="-10800000">
        <a:off x="1278737" y="0"/>
        <a:ext cx="4749596" cy="1682496"/>
      </dsp:txXfrm>
    </dsp:sp>
    <dsp:sp modelId="{3370D8B6-5E2D-4D26-A4C2-F4822B7E43EC}">
      <dsp:nvSpPr>
        <dsp:cNvPr id="0" name=""/>
        <dsp:cNvSpPr/>
      </dsp:nvSpPr>
      <dsp:spPr>
        <a:xfrm rot="10800000">
          <a:off x="513078" y="1682496"/>
          <a:ext cx="6280915" cy="1682496"/>
        </a:xfrm>
        <a:prstGeom prst="trapezoid">
          <a:avLst>
            <a:gd name="adj" fmla="val 72383"/>
          </a:avLst>
        </a:prstGeom>
        <a:solidFill>
          <a:schemeClr val="accent2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>
              <a:solidFill>
                <a:schemeClr val="bg1"/>
              </a:solidFill>
            </a:rPr>
            <a:t>Education</a:t>
          </a:r>
          <a:endParaRPr lang="en-US" sz="6200" kern="1200" dirty="0">
            <a:solidFill>
              <a:schemeClr val="bg1"/>
            </a:solidFill>
          </a:endParaRPr>
        </a:p>
      </dsp:txBody>
      <dsp:txXfrm rot="-10800000">
        <a:off x="1612238" y="1682496"/>
        <a:ext cx="4082595" cy="1682496"/>
      </dsp:txXfrm>
    </dsp:sp>
    <dsp:sp modelId="{113D5AF7-4FBB-41BC-BC23-4E4673331E68}">
      <dsp:nvSpPr>
        <dsp:cNvPr id="0" name=""/>
        <dsp:cNvSpPr/>
      </dsp:nvSpPr>
      <dsp:spPr>
        <a:xfrm rot="10800000">
          <a:off x="1116581" y="3364992"/>
          <a:ext cx="5073909" cy="1682496"/>
        </a:xfrm>
        <a:prstGeom prst="trapezoid">
          <a:avLst>
            <a:gd name="adj" fmla="val 7238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>
              <a:solidFill>
                <a:schemeClr val="bg1"/>
              </a:solidFill>
            </a:rPr>
            <a:t>Experience</a:t>
          </a:r>
          <a:endParaRPr lang="en-US" sz="6100" kern="1200" dirty="0">
            <a:solidFill>
              <a:schemeClr val="bg1"/>
            </a:solidFill>
          </a:endParaRPr>
        </a:p>
      </dsp:txBody>
      <dsp:txXfrm rot="-10800000">
        <a:off x="1116581" y="3364992"/>
        <a:ext cx="5073909" cy="1682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E3783-924A-495B-BCB0-B273342D2DFF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434E0-CC72-489B-B16D-6A3CD5BA2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833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640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9151-9A4D-49A5-B351-3D1E48ECE7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09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9151-9A4D-49A5-B351-3D1E48ECE7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221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9151-9A4D-49A5-B351-3D1E48ECE7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777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9151-9A4D-49A5-B351-3D1E48ECE7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62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9151-9A4D-49A5-B351-3D1E48ECE7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988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9151-9A4D-49A5-B351-3D1E48ECE7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353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9151-9A4D-49A5-B351-3D1E48ECE7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17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9151-9A4D-49A5-B351-3D1E48ECE7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463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927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9151-9A4D-49A5-B351-3D1E48ECE7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40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9151-9A4D-49A5-B351-3D1E48ECE7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63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9151-9A4D-49A5-B351-3D1E48ECE7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9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Logo Only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>
                <a:solidFill>
                  <a:srgbClr val="000000"/>
                </a:solidFill>
              </a:rPr>
              <a:pPr/>
              <a:t>5/21/2024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 mn.gov/</a:t>
            </a:r>
            <a:r>
              <a:rPr lang="en-US" dirty="0" err="1">
                <a:solidFill>
                  <a:srgbClr val="000000"/>
                </a:solidFill>
              </a:rPr>
              <a:t>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41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 www.dli.mn.gov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8"/>
          <p:cNvSpPr>
            <a:spLocks noGrp="1"/>
          </p:cNvSpPr>
          <p:nvPr>
            <p:ph type="sldNum" sz="quarter" idx="16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" name="Picture 12" descr="DLI logo" title="Department of Labor and Industry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65760" y="5943600"/>
            <a:ext cx="3183297" cy="9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1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>
                <a:solidFill>
                  <a:srgbClr val="000000"/>
                </a:solidFill>
              </a:rPr>
              <a:pPr/>
              <a:t>5/21/2024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 mn.gov/</a:t>
            </a:r>
            <a:r>
              <a:rPr lang="en-US" dirty="0" err="1">
                <a:solidFill>
                  <a:srgbClr val="000000"/>
                </a:solidFill>
              </a:rPr>
              <a:t>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8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ich.Wessels@state.mn.u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Jo.Daggett@state.mn.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7200"/>
            <a:ext cx="12192000" cy="1379621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br>
              <a:rPr lang="en-US" sz="4800" b="1" dirty="0"/>
            </a:br>
            <a:r>
              <a:rPr lang="en-US" sz="4800" b="1" dirty="0"/>
              <a:t>(DWFAP) Spring Webinar</a:t>
            </a:r>
            <a:br>
              <a:rPr lang="en-US" sz="4800" b="1" dirty="0"/>
            </a:br>
            <a:r>
              <a:rPr lang="en-US" sz="4800" b="1" dirty="0"/>
              <a:t>5-16-2024</a:t>
            </a:r>
            <a:br>
              <a:rPr lang="en-US" sz="4800" b="1" dirty="0"/>
            </a:br>
            <a:endParaRPr lang="en-US" sz="4800" b="1" dirty="0"/>
          </a:p>
        </p:txBody>
      </p:sp>
      <p:pic>
        <p:nvPicPr>
          <p:cNvPr id="7" name="Picture 6" descr="DLI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83322" y="5724327"/>
            <a:ext cx="3183297" cy="927174"/>
          </a:xfrm>
          <a:prstGeom prst="rect">
            <a:avLst/>
          </a:prstGeom>
        </p:spPr>
      </p:pic>
      <p:pic>
        <p:nvPicPr>
          <p:cNvPr id="3" name="Picture 2" descr="Youth Skills Training logo.&#10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13549"/>
            <a:ext cx="7620000" cy="3038475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AD43CF6D-9677-4278-ABAB-1C5E2EA52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1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91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YST Grants</a:t>
            </a:r>
          </a:p>
        </p:txBody>
      </p:sp>
      <p:pic>
        <p:nvPicPr>
          <p:cNvPr id="10" name="Picture 9" descr="Youth Skills Training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" y="-1"/>
            <a:ext cx="2930577" cy="1168568"/>
          </a:xfrm>
          <a:prstGeom prst="rect">
            <a:avLst/>
          </a:prstGeom>
        </p:spPr>
      </p:pic>
      <p:sp>
        <p:nvSpPr>
          <p:cNvPr id="5" name="TextBox 4" descr="Youth Skills Training Logo"/>
          <p:cNvSpPr txBox="1"/>
          <p:nvPr/>
        </p:nvSpPr>
        <p:spPr>
          <a:xfrm>
            <a:off x="563336" y="292694"/>
            <a:ext cx="3575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n w="6600">
                <a:solidFill>
                  <a:srgbClr val="78BE2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78BE21"/>
                </a:outerShdw>
              </a:effectLst>
            </a:endParaRPr>
          </a:p>
          <a:p>
            <a:endParaRPr lang="en-US" dirty="0">
              <a:solidFill>
                <a:srgbClr val="003865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63336" y="1546584"/>
            <a:ext cx="10370001" cy="7557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YST grant funding uses:</a:t>
            </a:r>
            <a:br>
              <a:rPr lang="en-US" sz="3600" b="1" dirty="0"/>
            </a:br>
            <a:endParaRPr lang="en-US" sz="3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63336" y="2264428"/>
            <a:ext cx="9090618" cy="304698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Marketing and advertising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Recruiting schools, employers and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Student transportation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Staff to coordinate and monitor program outcomes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Student credentials/certifications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Supplies and curriculum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6722" y="5646975"/>
            <a:ext cx="7411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**Funds </a:t>
            </a:r>
            <a:r>
              <a:rPr lang="en-US" sz="2800" b="1" i="1" u="sng" dirty="0"/>
              <a:t>cannot</a:t>
            </a:r>
            <a:r>
              <a:rPr lang="en-US" sz="2800" b="1" i="1" dirty="0"/>
              <a:t> be used to pay student wages**</a:t>
            </a:r>
          </a:p>
        </p:txBody>
      </p:sp>
    </p:spTree>
    <p:extLst>
      <p:ext uri="{BB962C8B-B14F-4D97-AF65-F5344CB8AC3E}">
        <p14:creationId xmlns:p14="http://schemas.microsoft.com/office/powerpoint/2010/main" val="2140860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YST Program Grantees</a:t>
            </a:r>
          </a:p>
        </p:txBody>
      </p:sp>
      <p:pic>
        <p:nvPicPr>
          <p:cNvPr id="7" name="Picture 6" descr="YST logo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" y="-1"/>
            <a:ext cx="2930577" cy="11685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44ADC-8D24-4354-9923-5BD2577D4995}"/>
              </a:ext>
            </a:extLst>
          </p:cNvPr>
          <p:cNvSpPr txBox="1"/>
          <p:nvPr/>
        </p:nvSpPr>
        <p:spPr>
          <a:xfrm flipH="1">
            <a:off x="331304" y="1320832"/>
            <a:ext cx="679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YST grantees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AC1101-C782-4B3C-A099-7309F270D32F}"/>
              </a:ext>
            </a:extLst>
          </p:cNvPr>
          <p:cNvSpPr txBox="1"/>
          <p:nvPr/>
        </p:nvSpPr>
        <p:spPr>
          <a:xfrm>
            <a:off x="331304" y="1779687"/>
            <a:ext cx="7264633" cy="5078313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en-US" sz="1600" dirty="0"/>
              <a:t>Red Wing Ignite</a:t>
            </a:r>
          </a:p>
          <a:p>
            <a:r>
              <a:rPr lang="en-US" sz="1600" dirty="0"/>
              <a:t>Hutchinson Schools</a:t>
            </a:r>
          </a:p>
          <a:p>
            <a:r>
              <a:rPr lang="en-US" sz="1600" dirty="0"/>
              <a:t>Twin West</a:t>
            </a:r>
          </a:p>
          <a:p>
            <a:r>
              <a:rPr lang="en-US" sz="1600" dirty="0"/>
              <a:t>White Bear Lake Schools</a:t>
            </a:r>
          </a:p>
          <a:p>
            <a:r>
              <a:rPr lang="en-US" sz="1600" dirty="0"/>
              <a:t>Winona</a:t>
            </a:r>
          </a:p>
          <a:p>
            <a:r>
              <a:rPr lang="en-US" sz="1600" dirty="0"/>
              <a:t>Elk River Schools</a:t>
            </a:r>
          </a:p>
          <a:p>
            <a:r>
              <a:rPr lang="en-US" sz="1600" dirty="0"/>
              <a:t>Forest Lake Schools</a:t>
            </a:r>
          </a:p>
          <a:p>
            <a:r>
              <a:rPr lang="en-US" sz="1600" dirty="0"/>
              <a:t>Vadnais Heights Economic Development (VHEDC)</a:t>
            </a:r>
          </a:p>
          <a:p>
            <a:r>
              <a:rPr lang="en-US" sz="1600" dirty="0"/>
              <a:t>SW MN Private Industry    Council</a:t>
            </a:r>
          </a:p>
          <a:p>
            <a:r>
              <a:rPr lang="en-US" sz="1600" dirty="0"/>
              <a:t>Intermediate District #287</a:t>
            </a:r>
          </a:p>
          <a:p>
            <a:r>
              <a:rPr lang="en-US" sz="1600" dirty="0"/>
              <a:t>Bloomington Schools</a:t>
            </a:r>
          </a:p>
          <a:p>
            <a:r>
              <a:rPr lang="en-US" sz="1600" dirty="0"/>
              <a:t>Ramsey County Workforce</a:t>
            </a:r>
          </a:p>
          <a:p>
            <a:r>
              <a:rPr lang="en-US" sz="1600" dirty="0"/>
              <a:t>Genesys Works</a:t>
            </a:r>
          </a:p>
          <a:p>
            <a:r>
              <a:rPr lang="en-US" sz="1600" dirty="0"/>
              <a:t>Spark-Y</a:t>
            </a:r>
          </a:p>
          <a:p>
            <a:r>
              <a:rPr lang="en-US" sz="1600" dirty="0"/>
              <a:t>Bemidji Schools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Detroit Lakes Schools</a:t>
            </a:r>
          </a:p>
          <a:p>
            <a:r>
              <a:rPr lang="en-US" sz="1600" dirty="0"/>
              <a:t>Goodwill Industries</a:t>
            </a:r>
          </a:p>
          <a:p>
            <a:r>
              <a:rPr lang="en-US" sz="1600" dirty="0"/>
              <a:t>Lakeville Schools</a:t>
            </a:r>
          </a:p>
          <a:p>
            <a:r>
              <a:rPr lang="en-US" sz="1600" dirty="0"/>
              <a:t>Monticello Schools</a:t>
            </a:r>
          </a:p>
          <a:p>
            <a:r>
              <a:rPr lang="en-US" sz="1600" dirty="0"/>
              <a:t>North Branch Schools</a:t>
            </a:r>
          </a:p>
          <a:p>
            <a:r>
              <a:rPr lang="en-US" sz="1600" dirty="0"/>
              <a:t>Princeton Schools</a:t>
            </a:r>
          </a:p>
          <a:p>
            <a:r>
              <a:rPr lang="en-US" sz="1600" dirty="0"/>
              <a:t>SW Metro District #288</a:t>
            </a:r>
          </a:p>
          <a:p>
            <a:r>
              <a:rPr lang="en-US" sz="1600" dirty="0"/>
              <a:t>Hibbing</a:t>
            </a:r>
          </a:p>
          <a:p>
            <a:r>
              <a:rPr lang="en-US" sz="1600" dirty="0"/>
              <a:t>Boys &amp; Girls Club of Central MN</a:t>
            </a:r>
          </a:p>
          <a:p>
            <a:r>
              <a:rPr lang="en-US" sz="1600" dirty="0"/>
              <a:t>Southeast Service Cooperative</a:t>
            </a:r>
          </a:p>
          <a:p>
            <a:r>
              <a:rPr lang="en-US" sz="1600" dirty="0"/>
              <a:t>American Nursing &amp; Technical</a:t>
            </a:r>
          </a:p>
          <a:p>
            <a:r>
              <a:rPr lang="en-US" sz="1600" dirty="0"/>
              <a:t>Burnsville Schools</a:t>
            </a:r>
          </a:p>
          <a:p>
            <a:r>
              <a:rPr lang="en-US" sz="1600" dirty="0"/>
              <a:t>ISD #112 ECC</a:t>
            </a:r>
          </a:p>
          <a:p>
            <a:r>
              <a:rPr lang="en-US" sz="1600" dirty="0"/>
              <a:t> 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Roseville Area  Schools Mankato Public Schools</a:t>
            </a:r>
          </a:p>
          <a:p>
            <a:r>
              <a:rPr lang="en-US" sz="1600" dirty="0"/>
              <a:t>Chisago Lakes Schools</a:t>
            </a:r>
          </a:p>
          <a:p>
            <a:r>
              <a:rPr lang="en-US" sz="1600" dirty="0"/>
              <a:t>Grand Rapids Area Chamber of Commerce</a:t>
            </a:r>
          </a:p>
          <a:p>
            <a:r>
              <a:rPr lang="en-US" sz="1600" dirty="0"/>
              <a:t>Milaca Public Schools</a:t>
            </a:r>
          </a:p>
          <a:p>
            <a:r>
              <a:rPr lang="en-US" sz="1600" dirty="0"/>
              <a:t>East Grand Forks Schools</a:t>
            </a:r>
          </a:p>
          <a:p>
            <a:r>
              <a:rPr lang="en-US" sz="1600" dirty="0"/>
              <a:t>Otter Tail County</a:t>
            </a:r>
          </a:p>
          <a:p>
            <a:r>
              <a:rPr lang="en-US" sz="1600" dirty="0"/>
              <a:t>Venture Academy</a:t>
            </a:r>
          </a:p>
          <a:p>
            <a:r>
              <a:rPr lang="en-US" sz="1600" dirty="0"/>
              <a:t>Stillwater Area Schools</a:t>
            </a:r>
          </a:p>
          <a:p>
            <a:r>
              <a:rPr lang="en-US" sz="1600" dirty="0"/>
              <a:t>Alexandria Schools</a:t>
            </a:r>
          </a:p>
          <a:p>
            <a:r>
              <a:rPr lang="en-US" sz="1600" dirty="0"/>
              <a:t>Sourcewell</a:t>
            </a:r>
          </a:p>
          <a:p>
            <a:r>
              <a:rPr lang="en-US" sz="1600" dirty="0"/>
              <a:t>Edina Public Schools</a:t>
            </a:r>
          </a:p>
          <a:p>
            <a:r>
              <a:rPr lang="en-US" sz="1600" dirty="0"/>
              <a:t>Breckenridge Schools</a:t>
            </a:r>
          </a:p>
          <a:p>
            <a:r>
              <a:rPr lang="en-US" sz="1600" dirty="0"/>
              <a:t>Workforce Development Inc</a:t>
            </a:r>
          </a:p>
        </p:txBody>
      </p:sp>
      <p:pic>
        <p:nvPicPr>
          <p:cNvPr id="8" name="Picture 7" descr="Map of Minnesota">
            <a:extLst>
              <a:ext uri="{FF2B5EF4-FFF2-40B4-BE49-F238E27FC236}">
                <a16:creationId xmlns:a16="http://schemas.microsoft.com/office/drawing/2014/main" id="{E9E92A00-2FE3-FB88-12A3-CCEE66934A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r="2653"/>
          <a:stretch/>
        </p:blipFill>
        <p:spPr>
          <a:xfrm>
            <a:off x="7595938" y="1326976"/>
            <a:ext cx="4467726" cy="534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6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YST Program Grantees</a:t>
            </a:r>
          </a:p>
        </p:txBody>
      </p:sp>
      <p:pic>
        <p:nvPicPr>
          <p:cNvPr id="7" name="Picture 6" descr="YST logo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" y="-1"/>
            <a:ext cx="2930577" cy="11685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44ADC-8D24-4354-9923-5BD2577D4995}"/>
              </a:ext>
            </a:extLst>
          </p:cNvPr>
          <p:cNvSpPr txBox="1"/>
          <p:nvPr/>
        </p:nvSpPr>
        <p:spPr>
          <a:xfrm flipH="1">
            <a:off x="331305" y="1800745"/>
            <a:ext cx="679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YST grantees (round 7)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AC1101-C782-4B3C-A099-7309F270D32F}"/>
              </a:ext>
            </a:extLst>
          </p:cNvPr>
          <p:cNvSpPr txBox="1"/>
          <p:nvPr/>
        </p:nvSpPr>
        <p:spPr>
          <a:xfrm>
            <a:off x="331305" y="2373362"/>
            <a:ext cx="7264633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/>
              <a:t>Albert Lea Schools</a:t>
            </a:r>
          </a:p>
          <a:p>
            <a:r>
              <a:rPr lang="en-US" dirty="0"/>
              <a:t>Cambridge-Isanti Schools</a:t>
            </a:r>
          </a:p>
          <a:p>
            <a:r>
              <a:rPr lang="en-US" dirty="0"/>
              <a:t>Fergus Falls Schools</a:t>
            </a:r>
          </a:p>
          <a:p>
            <a:r>
              <a:rPr lang="en-US" dirty="0"/>
              <a:t>Great River School</a:t>
            </a:r>
          </a:p>
          <a:p>
            <a:r>
              <a:rPr lang="en-US" dirty="0"/>
              <a:t>Hennepin West Consortium</a:t>
            </a:r>
          </a:p>
          <a:p>
            <a:r>
              <a:rPr lang="en-US" dirty="0"/>
              <a:t>Hermantown Schools</a:t>
            </a:r>
          </a:p>
          <a:p>
            <a:r>
              <a:rPr lang="en-US" dirty="0"/>
              <a:t>Itasca Area Schools Collaborative</a:t>
            </a:r>
          </a:p>
          <a:p>
            <a:r>
              <a:rPr lang="en-US" dirty="0"/>
              <a:t>Camden High – Minneapolis </a:t>
            </a:r>
          </a:p>
          <a:p>
            <a:r>
              <a:rPr lang="en-US" dirty="0"/>
              <a:t>Wellstone High School – Minneapolis</a:t>
            </a:r>
          </a:p>
          <a:p>
            <a:r>
              <a:rPr lang="en-US" dirty="0"/>
              <a:t>Moorhead Schools</a:t>
            </a:r>
          </a:p>
          <a:p>
            <a:r>
              <a:rPr lang="en-US" dirty="0"/>
              <a:t>New Prague Schools</a:t>
            </a:r>
          </a:p>
          <a:p>
            <a:r>
              <a:rPr lang="en-US" dirty="0"/>
              <a:t>Parkers Prairie Schools</a:t>
            </a:r>
          </a:p>
          <a:p>
            <a:r>
              <a:rPr lang="en-US" dirty="0"/>
              <a:t>Perham Schools</a:t>
            </a:r>
          </a:p>
          <a:p>
            <a:r>
              <a:rPr lang="en-US" dirty="0"/>
              <a:t>ROCORI School District</a:t>
            </a:r>
          </a:p>
          <a:p>
            <a:r>
              <a:rPr lang="en-US" dirty="0"/>
              <a:t>Staples-Motley Schools</a:t>
            </a:r>
          </a:p>
        </p:txBody>
      </p:sp>
      <p:pic>
        <p:nvPicPr>
          <p:cNvPr id="8" name="Picture 7" descr="Map of Minnesota">
            <a:extLst>
              <a:ext uri="{FF2B5EF4-FFF2-40B4-BE49-F238E27FC236}">
                <a16:creationId xmlns:a16="http://schemas.microsoft.com/office/drawing/2014/main" id="{E9E92A00-2FE3-FB88-12A3-CCEE66934A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r="2653"/>
          <a:stretch/>
        </p:blipFill>
        <p:spPr>
          <a:xfrm>
            <a:off x="7595938" y="1326976"/>
            <a:ext cx="4467726" cy="534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03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YST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4" y="1706443"/>
            <a:ext cx="11297175" cy="4424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b="1" dirty="0"/>
              <a:t>Since start of program in 2017:</a:t>
            </a:r>
          </a:p>
          <a:p>
            <a:pPr marL="342900" lvl="1" indent="-342900"/>
            <a:r>
              <a:rPr lang="en-US" sz="3400" b="1" dirty="0">
                <a:solidFill>
                  <a:srgbClr val="003865"/>
                </a:solidFill>
              </a:rPr>
              <a:t> 81,984</a:t>
            </a:r>
            <a:r>
              <a:rPr lang="en-US" sz="3400" dirty="0">
                <a:solidFill>
                  <a:srgbClr val="003865"/>
                </a:solidFill>
              </a:rPr>
              <a:t> students provided with industry exposure</a:t>
            </a:r>
          </a:p>
          <a:p>
            <a:r>
              <a:rPr lang="en-US" sz="3400" dirty="0">
                <a:solidFill>
                  <a:srgbClr val="003865"/>
                </a:solidFill>
              </a:rPr>
              <a:t>  </a:t>
            </a:r>
            <a:r>
              <a:rPr lang="en-US" sz="3400" b="1" dirty="0">
                <a:solidFill>
                  <a:srgbClr val="003865"/>
                </a:solidFill>
              </a:rPr>
              <a:t>41,550</a:t>
            </a:r>
            <a:r>
              <a:rPr lang="en-US" sz="3400" dirty="0">
                <a:solidFill>
                  <a:srgbClr val="003865"/>
                </a:solidFill>
              </a:rPr>
              <a:t> students have completed industry-related classes</a:t>
            </a:r>
          </a:p>
          <a:p>
            <a:pPr marL="342900" lvl="1" indent="-342900"/>
            <a:r>
              <a:rPr lang="en-US" sz="3400" dirty="0">
                <a:solidFill>
                  <a:srgbClr val="003865"/>
                </a:solidFill>
              </a:rPr>
              <a:t> </a:t>
            </a:r>
            <a:r>
              <a:rPr lang="en-US" sz="3400" b="1" dirty="0">
                <a:solidFill>
                  <a:srgbClr val="003865"/>
                </a:solidFill>
              </a:rPr>
              <a:t>2,934</a:t>
            </a:r>
            <a:r>
              <a:rPr lang="en-US" sz="3400" dirty="0">
                <a:solidFill>
                  <a:srgbClr val="003865"/>
                </a:solidFill>
              </a:rPr>
              <a:t> students have earned an industry-related credential</a:t>
            </a:r>
            <a:endParaRPr lang="en-US" sz="3400" dirty="0"/>
          </a:p>
          <a:p>
            <a:r>
              <a:rPr lang="en-US" sz="3400" dirty="0">
                <a:solidFill>
                  <a:srgbClr val="003865"/>
                </a:solidFill>
              </a:rPr>
              <a:t>  </a:t>
            </a:r>
            <a:r>
              <a:rPr lang="en-US" sz="3400" b="1" dirty="0">
                <a:solidFill>
                  <a:srgbClr val="003865"/>
                </a:solidFill>
              </a:rPr>
              <a:t>947</a:t>
            </a:r>
            <a:r>
              <a:rPr lang="en-US" sz="3400" dirty="0">
                <a:solidFill>
                  <a:srgbClr val="003865"/>
                </a:solidFill>
              </a:rPr>
              <a:t> students have participated in a paid work experience</a:t>
            </a:r>
            <a:endParaRPr lang="en-US" sz="2400" dirty="0"/>
          </a:p>
          <a:p>
            <a:pPr marL="342900" lvl="1" indent="-342900"/>
            <a:endParaRPr lang="en-US" sz="2400" dirty="0"/>
          </a:p>
          <a:p>
            <a:pPr marL="0" lvl="1" indent="0">
              <a:buNone/>
            </a:pPr>
            <a:endParaRPr lang="en-US" sz="2400" dirty="0"/>
          </a:p>
        </p:txBody>
      </p:sp>
      <p:pic>
        <p:nvPicPr>
          <p:cNvPr id="7" name="Picture 6" descr="YST logo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" y="-1"/>
            <a:ext cx="2930577" cy="116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47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YST Program</a:t>
            </a:r>
          </a:p>
        </p:txBody>
      </p:sp>
      <p:pic>
        <p:nvPicPr>
          <p:cNvPr id="7" name="Picture 6" descr="YST logo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" y="-1"/>
            <a:ext cx="2930577" cy="11685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F173ED-A7E3-B6AB-BA1E-221CBB184D0A}"/>
              </a:ext>
            </a:extLst>
          </p:cNvPr>
          <p:cNvSpPr txBox="1"/>
          <p:nvPr/>
        </p:nvSpPr>
        <p:spPr>
          <a:xfrm>
            <a:off x="563418" y="1662546"/>
            <a:ext cx="11369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School/Employer/Community Partnership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4" y="2546952"/>
            <a:ext cx="11692327" cy="3502866"/>
          </a:xfrm>
        </p:spPr>
        <p:txBody>
          <a:bodyPr numCol="2">
            <a:normAutofit fontScale="25000" lnSpcReduction="20000"/>
          </a:bodyPr>
          <a:lstStyle/>
          <a:p>
            <a:r>
              <a:rPr lang="en-US" sz="11200" dirty="0"/>
              <a:t>Tours of local employers</a:t>
            </a:r>
          </a:p>
          <a:p>
            <a:r>
              <a:rPr lang="en-US" sz="11200" dirty="0"/>
              <a:t>Classroom speakers</a:t>
            </a:r>
          </a:p>
          <a:p>
            <a:r>
              <a:rPr lang="en-US" sz="11200" dirty="0"/>
              <a:t>Job shadow experiences</a:t>
            </a:r>
          </a:p>
          <a:p>
            <a:r>
              <a:rPr lang="en-US" sz="11200" dirty="0"/>
              <a:t>Consumable donations</a:t>
            </a:r>
          </a:p>
          <a:p>
            <a:r>
              <a:rPr lang="en-US" sz="11200" dirty="0"/>
              <a:t>Training for Teachers and Staff</a:t>
            </a:r>
          </a:p>
          <a:p>
            <a:r>
              <a:rPr lang="en-US" sz="11200" dirty="0"/>
              <a:t>Mentoring program</a:t>
            </a:r>
          </a:p>
          <a:p>
            <a:pPr marL="0" indent="0">
              <a:buNone/>
            </a:pPr>
            <a:endParaRPr lang="en-US" sz="11200" dirty="0"/>
          </a:p>
          <a:p>
            <a:r>
              <a:rPr lang="en-US" sz="11200" dirty="0"/>
              <a:t>Classroom instructor for the day</a:t>
            </a:r>
          </a:p>
          <a:p>
            <a:r>
              <a:rPr lang="en-US" sz="11200" dirty="0"/>
              <a:t>Scholarship opportunities</a:t>
            </a:r>
          </a:p>
          <a:p>
            <a:r>
              <a:rPr lang="en-US" sz="11200" dirty="0"/>
              <a:t>Informational Interviewing</a:t>
            </a:r>
          </a:p>
          <a:p>
            <a:r>
              <a:rPr lang="en-US" sz="11200" dirty="0"/>
              <a:t>Open Houses</a:t>
            </a:r>
          </a:p>
          <a:p>
            <a:r>
              <a:rPr lang="en-US" sz="11200" dirty="0"/>
              <a:t>Monetary donations for (marketing, field trips, equipment etc.)</a:t>
            </a:r>
            <a:endParaRPr lang="en-US" sz="2400" dirty="0"/>
          </a:p>
          <a:p>
            <a:pPr marL="342900" lvl="1" indent="-342900"/>
            <a:endParaRPr lang="en-US" sz="2400" dirty="0"/>
          </a:p>
          <a:p>
            <a:pPr marL="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4554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38" y="2061418"/>
            <a:ext cx="10925383" cy="363364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 Wessels			          Jo Daggett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 Manager		   Program Consultant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651-284-5184			   651-284-5354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Rich.Wessels@state.mn.us</a:t>
            </a:r>
            <a:r>
              <a:rPr lang="en-US" altLang="en-US" sz="2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</a:t>
            </a:r>
            <a:r>
              <a:rPr lang="en-US" altLang="en-US" sz="2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Jo.Daggett@state.mn.us</a:t>
            </a:r>
            <a:r>
              <a:rPr lang="en-US" altLang="en-US" sz="2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US" altLang="en-US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altLang="en-US" sz="3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www.dli.mn.gov/yst</a:t>
            </a:r>
          </a:p>
        </p:txBody>
      </p:sp>
      <p:pic>
        <p:nvPicPr>
          <p:cNvPr id="7" name="Picture 6" descr="YST logo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" y="-1"/>
            <a:ext cx="2930577" cy="116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45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YST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4" y="1706443"/>
            <a:ext cx="11514346" cy="442453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800" b="1" dirty="0"/>
              <a:t>What is the Youth Skills Training (YST) program?</a:t>
            </a:r>
          </a:p>
          <a:p>
            <a:pPr marL="342900" lvl="1" indent="-342900"/>
            <a:r>
              <a:rPr lang="en-US" sz="3300" dirty="0"/>
              <a:t>Supporting partnerships between industry and education</a:t>
            </a:r>
          </a:p>
          <a:p>
            <a:pPr marL="342900" lvl="1" indent="-342900"/>
            <a:r>
              <a:rPr lang="en-US" sz="3300" dirty="0"/>
              <a:t>Creating opportunities for students to learn about careers in industries</a:t>
            </a:r>
          </a:p>
          <a:p>
            <a:pPr marL="342900" lvl="1" indent="-342900"/>
            <a:r>
              <a:rPr lang="en-US" sz="3300" dirty="0"/>
              <a:t>Providing industry-related classes for high school credit and safety training</a:t>
            </a:r>
          </a:p>
          <a:p>
            <a:pPr marL="342900" lvl="1" indent="-342900"/>
            <a:r>
              <a:rPr lang="en-US" sz="3300" dirty="0"/>
              <a:t>Establishing safe, healthy and meaningful paid work experiences for student learners (</a:t>
            </a:r>
            <a:r>
              <a:rPr lang="en-US" sz="3300" b="1" dirty="0"/>
              <a:t>16-17 years old</a:t>
            </a:r>
            <a:r>
              <a:rPr lang="en-US" sz="3300" dirty="0"/>
              <a:t>)</a:t>
            </a:r>
          </a:p>
          <a:p>
            <a:pPr marL="342900" lvl="1" indent="-342900"/>
            <a:r>
              <a:rPr lang="en-US" sz="3300" dirty="0"/>
              <a:t>Developing a pathway for future talent for local industries</a:t>
            </a:r>
          </a:p>
          <a:p>
            <a:pPr marL="342900" lvl="1" indent="-342900"/>
            <a:endParaRPr lang="en-US" sz="2400" dirty="0"/>
          </a:p>
          <a:p>
            <a:pPr marL="0" lvl="1" indent="0">
              <a:buNone/>
            </a:pPr>
            <a:endParaRPr lang="en-US" sz="2400" dirty="0"/>
          </a:p>
          <a:p>
            <a:pPr marL="342900" lvl="1" indent="-342900"/>
            <a:endParaRPr lang="en-US" sz="2400" dirty="0"/>
          </a:p>
          <a:p>
            <a:pPr marL="0" lvl="1" indent="0">
              <a:buNone/>
            </a:pPr>
            <a:endParaRPr lang="en-US" sz="2400" dirty="0"/>
          </a:p>
        </p:txBody>
      </p:sp>
      <p:pic>
        <p:nvPicPr>
          <p:cNvPr id="7" name="Picture 6" descr="YST logo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" y="-1"/>
            <a:ext cx="2930577" cy="116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YST Program</a:t>
            </a:r>
          </a:p>
        </p:txBody>
      </p:sp>
      <p:pic>
        <p:nvPicPr>
          <p:cNvPr id="7" name="Picture 6" descr="YST logo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" y="-1"/>
            <a:ext cx="2930577" cy="1168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184" y="1880660"/>
            <a:ext cx="6133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 YST eligible industries: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184" y="2757405"/>
            <a:ext cx="5961822" cy="2554545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22225">
                  <a:solidFill>
                    <a:srgbClr val="003865"/>
                  </a:solidFill>
                  <a:prstDash val="solid"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Advanced Manufacturing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22225">
                  <a:solidFill>
                    <a:srgbClr val="003865"/>
                  </a:solidFill>
                  <a:prstDash val="solid"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Agriculture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22225">
                  <a:solidFill>
                    <a:srgbClr val="003865"/>
                  </a:solidFill>
                  <a:prstDash val="solid"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Automotive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22225">
                  <a:solidFill>
                    <a:srgbClr val="003865"/>
                  </a:solidFill>
                  <a:prstDash val="solid"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 Care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22225">
                  <a:solidFill>
                    <a:srgbClr val="003865"/>
                  </a:solidFill>
                  <a:prstDash val="solid"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Information Technology</a:t>
            </a:r>
          </a:p>
        </p:txBody>
      </p:sp>
      <p:pic>
        <p:nvPicPr>
          <p:cNvPr id="6" name="Picture 5" descr="Photo of students in IT field.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3" t="8294" r="5225" b="3443"/>
          <a:stretch/>
        </p:blipFill>
        <p:spPr>
          <a:xfrm>
            <a:off x="6662428" y="4302202"/>
            <a:ext cx="2865067" cy="2184194"/>
          </a:xfrm>
          <a:prstGeom prst="rect">
            <a:avLst/>
          </a:prstGeom>
        </p:spPr>
      </p:pic>
      <p:pic>
        <p:nvPicPr>
          <p:cNvPr id="10" name="Picture 9" descr="Photo of student with cows."/>
          <p:cNvPicPr>
            <a:picLocks noChangeAspect="1"/>
          </p:cNvPicPr>
          <p:nvPr/>
        </p:nvPicPr>
        <p:blipFill rotWithShape="1">
          <a:blip r:embed="rId5"/>
          <a:srcRect t="29797" b="47362"/>
          <a:stretch/>
        </p:blipFill>
        <p:spPr>
          <a:xfrm>
            <a:off x="9474682" y="1844797"/>
            <a:ext cx="2194632" cy="2191589"/>
          </a:xfrm>
          <a:prstGeom prst="rect">
            <a:avLst/>
          </a:prstGeom>
        </p:spPr>
      </p:pic>
      <p:pic>
        <p:nvPicPr>
          <p:cNvPr id="13" name="Picture 12" descr="Photo of healthcare provider with patient."/>
          <p:cNvPicPr>
            <a:picLocks noChangeAspect="1"/>
          </p:cNvPicPr>
          <p:nvPr/>
        </p:nvPicPr>
        <p:blipFill rotWithShape="1">
          <a:blip r:embed="rId5"/>
          <a:srcRect l="-11633" t="53076" r="11633" b="20441"/>
          <a:stretch/>
        </p:blipFill>
        <p:spPr>
          <a:xfrm>
            <a:off x="9474682" y="4275751"/>
            <a:ext cx="2264789" cy="2342015"/>
          </a:xfrm>
          <a:prstGeom prst="rect">
            <a:avLst/>
          </a:prstGeom>
        </p:spPr>
      </p:pic>
      <p:pic>
        <p:nvPicPr>
          <p:cNvPr id="16" name="Picture 15" descr="Photo of student in manufacturing.">
            <a:extLst>
              <a:ext uri="{FF2B5EF4-FFF2-40B4-BE49-F238E27FC236}">
                <a16:creationId xmlns:a16="http://schemas.microsoft.com/office/drawing/2014/main" id="{C736A418-586A-4424-9CE7-EADC90668F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1" r="16650" b="18445"/>
          <a:stretch/>
        </p:blipFill>
        <p:spPr>
          <a:xfrm rot="5400000">
            <a:off x="6582129" y="1562140"/>
            <a:ext cx="2554544" cy="239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82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YST Program Goals</a:t>
            </a:r>
          </a:p>
        </p:txBody>
      </p:sp>
      <p:pic>
        <p:nvPicPr>
          <p:cNvPr id="7" name="Picture 6" descr="YST logo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" y="-1"/>
            <a:ext cx="2930577" cy="11685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EB229BE-F2CB-45CB-9BFD-52B786239998}"/>
              </a:ext>
            </a:extLst>
          </p:cNvPr>
          <p:cNvSpPr/>
          <p:nvPr/>
        </p:nvSpPr>
        <p:spPr>
          <a:xfrm>
            <a:off x="441434" y="1478339"/>
            <a:ext cx="6836059" cy="4416594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97D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MS PGothic" pitchFamily="34" charset="-128"/>
                <a:cs typeface="Segoe UI" panose="020B0502040204020203" pitchFamily="34" charset="0"/>
                <a:sym typeface="Arial"/>
              </a:rPr>
              <a:t>GOALS: 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>
                  <a:lumMod val="75000"/>
                </a:srgbClr>
              </a:buClr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MS PGothic" pitchFamily="34" charset="-128"/>
                <a:cs typeface="Segoe UI" panose="020B0502040204020203" pitchFamily="34" charset="0"/>
                <a:sym typeface="Arial"/>
              </a:rPr>
              <a:t>Support the creation of local partnerships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MS PGothic" pitchFamily="34" charset="-128"/>
              <a:cs typeface="Segoe UI" panose="020B0502040204020203" pitchFamily="34" charset="0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MS PGothic" pitchFamily="34" charset="-128"/>
                <a:cs typeface="Segoe UI" panose="020B0502040204020203" pitchFamily="34" charset="0"/>
                <a:sym typeface="Arial"/>
              </a:rPr>
              <a:t>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MS PGothic" pitchFamily="34" charset="-128"/>
                <a:cs typeface="Segoe UI" panose="020B0502040204020203" pitchFamily="34" charset="0"/>
                <a:sym typeface="Arial"/>
              </a:rPr>
              <a:t>High Schools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MS PGothic" pitchFamily="34" charset="-128"/>
                <a:cs typeface="Segoe UI" panose="020B0502040204020203" pitchFamily="34" charset="0"/>
                <a:sym typeface="Arial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MS PGothic" pitchFamily="34" charset="-128"/>
                <a:cs typeface="Segoe UI" panose="020B0502040204020203" pitchFamily="34" charset="0"/>
                <a:sym typeface="Arial"/>
              </a:rPr>
              <a:t>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MS PGothic" pitchFamily="34" charset="-128"/>
                <a:cs typeface="Segoe UI" panose="020B0502040204020203" pitchFamily="34" charset="0"/>
                <a:sym typeface="Arial"/>
              </a:rPr>
              <a:t>Employers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MS PGothic" pitchFamily="34" charset="-128"/>
                <a:cs typeface="Segoe UI" panose="020B0502040204020203" pitchFamily="34" charset="0"/>
                <a:sym typeface="Arial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MS PGothic" pitchFamily="34" charset="-128"/>
                <a:cs typeface="Segoe UI" panose="020B0502040204020203" pitchFamily="34" charset="0"/>
                <a:sym typeface="Arial"/>
              </a:rPr>
              <a:t>	Chambers of Commerce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MS PGothic" pitchFamily="34" charset="-128"/>
                <a:cs typeface="Segoe UI" panose="020B0502040204020203" pitchFamily="34" charset="0"/>
                <a:sym typeface="Arial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MS PGothic" pitchFamily="34" charset="-128"/>
                <a:cs typeface="Segoe UI" panose="020B0502040204020203" pitchFamily="34" charset="0"/>
                <a:sym typeface="Arial"/>
              </a:rPr>
              <a:t>	Workforce Groups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MS PGothic" pitchFamily="34" charset="-128"/>
                <a:cs typeface="Segoe UI" panose="020B0502040204020203" pitchFamily="34" charset="0"/>
                <a:sym typeface="Arial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MS PGothic" pitchFamily="34" charset="-128"/>
                <a:cs typeface="Segoe UI" panose="020B0502040204020203" pitchFamily="34" charset="0"/>
                <a:sym typeface="Arial"/>
              </a:rPr>
              <a:t>	Nonprofit organization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MS PGothic" pitchFamily="34" charset="-128"/>
                <a:cs typeface="Segoe UI" panose="020B0502040204020203" pitchFamily="34" charset="0"/>
                <a:sym typeface="Arial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MS PGothic" pitchFamily="34" charset="-128"/>
                <a:cs typeface="Segoe UI" panose="020B0502040204020203" pitchFamily="34" charset="0"/>
                <a:sym typeface="Arial"/>
              </a:rPr>
              <a:t>	Postsecondary institutions</a:t>
            </a:r>
          </a:p>
        </p:txBody>
      </p:sp>
      <p:graphicFrame>
        <p:nvGraphicFramePr>
          <p:cNvPr id="3" name="Diagram 2" descr="Types of partnerships:  High schools, employers, community organizations coming together to form local partnerships."/>
          <p:cNvGraphicFramePr/>
          <p:nvPr/>
        </p:nvGraphicFramePr>
        <p:xfrm>
          <a:off x="5219092" y="1655367"/>
          <a:ext cx="6676136" cy="495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2671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YST Program Goals</a:t>
            </a:r>
          </a:p>
        </p:txBody>
      </p:sp>
      <p:pic>
        <p:nvPicPr>
          <p:cNvPr id="7" name="Picture 6" descr="YST logo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" y="-1"/>
            <a:ext cx="2930577" cy="11685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EB229BE-F2CB-45CB-9BFD-52B786239998}"/>
              </a:ext>
            </a:extLst>
          </p:cNvPr>
          <p:cNvSpPr/>
          <p:nvPr/>
        </p:nvSpPr>
        <p:spPr>
          <a:xfrm>
            <a:off x="441434" y="1401430"/>
            <a:ext cx="4091655" cy="435503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97D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MS PGothic" pitchFamily="34" charset="-128"/>
                <a:cs typeface="Segoe UI" panose="020B0502040204020203" pitchFamily="34" charset="0"/>
                <a:sym typeface="Arial"/>
              </a:rPr>
              <a:t>GOALS (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MS PGothic" pitchFamily="34" charset="-128"/>
                <a:cs typeface="Segoe UI" panose="020B0502040204020203" pitchFamily="34" charset="0"/>
                <a:sym typeface="Arial"/>
              </a:rPr>
              <a:t>cont</a:t>
            </a:r>
            <a:r>
              <a:rPr lang="en-US" sz="3800" b="1" dirty="0">
                <a:solidFill>
                  <a:srgbClr val="003865"/>
                </a:solidFill>
                <a:latin typeface="Calibri"/>
                <a:ea typeface="MS PGothic" pitchFamily="34" charset="-128"/>
                <a:cs typeface="Segoe UI" panose="020B0502040204020203" pitchFamily="34" charset="0"/>
                <a:sym typeface="Arial"/>
              </a:rPr>
              <a:t>.)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MS PGothic" pitchFamily="34" charset="-128"/>
                <a:cs typeface="Segoe UI" panose="020B0502040204020203" pitchFamily="34" charset="0"/>
                <a:sym typeface="Arial"/>
              </a:rPr>
              <a:t>: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MS PGothic" pitchFamily="34" charset="-128"/>
              <a:cs typeface="Segoe UI" panose="020B0502040204020203" pitchFamily="34" charset="0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MS PGothic" pitchFamily="34" charset="-128"/>
                <a:cs typeface="Segoe UI" panose="020B0502040204020203" pitchFamily="34" charset="0"/>
                <a:sym typeface="Arial"/>
              </a:rPr>
              <a:t>2. introduce students to careers in high-growth, high-demand industries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MS PGothic" pitchFamily="34" charset="-128"/>
              <a:cs typeface="Segoe UI" panose="020B0502040204020203" pitchFamily="34" charset="0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MS PGothic" pitchFamily="34" charset="-128"/>
                <a:cs typeface="Segoe UI" panose="020B0502040204020203" pitchFamily="34" charset="0"/>
                <a:sym typeface="Arial"/>
              </a:rPr>
              <a:t>3. prepare students for successful careers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MS PGothic" pitchFamily="34" charset="-128"/>
              <a:cs typeface="Segoe UI" panose="020B0502040204020203" pitchFamily="34" charset="0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>
                  <a:lumMod val="75000"/>
                </a:srgbClr>
              </a:buClr>
              <a:buSzTx/>
              <a:buFontTx/>
              <a:buNone/>
              <a:tabLst/>
              <a:defRPr/>
            </a:pP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MS PGothic" pitchFamily="34" charset="-128"/>
                <a:cs typeface="Segoe UI" panose="020B0502040204020203" pitchFamily="34" charset="0"/>
                <a:sym typeface="Arial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MS PGothic" pitchFamily="34" charset="-128"/>
                <a:cs typeface="Segoe UI" panose="020B0502040204020203" pitchFamily="34" charset="0"/>
                <a:sym typeface="Arial"/>
              </a:rPr>
              <a:t>4.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MS PGothic" pitchFamily="34" charset="-128"/>
                <a:cs typeface="Segoe UI" panose="020B0502040204020203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MS PGothic" pitchFamily="34" charset="-128"/>
                <a:cs typeface="Segoe UI" panose="020B0502040204020203" pitchFamily="34" charset="0"/>
                <a:sym typeface="Arial"/>
              </a:rPr>
              <a:t>address the shortage of skilled employees</a:t>
            </a:r>
          </a:p>
        </p:txBody>
      </p:sp>
      <p:graphicFrame>
        <p:nvGraphicFramePr>
          <p:cNvPr id="4" name="Diagram 3" descr="Image of exposure, education, experience."/>
          <p:cNvGraphicFramePr/>
          <p:nvPr/>
        </p:nvGraphicFramePr>
        <p:xfrm>
          <a:off x="4617720" y="1572768"/>
          <a:ext cx="7307072" cy="5047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7341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Paid Work Experiences</a:t>
            </a:r>
          </a:p>
        </p:txBody>
      </p:sp>
      <p:pic>
        <p:nvPicPr>
          <p:cNvPr id="8" name="Picture 7" descr="YST logo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" y="-1"/>
            <a:ext cx="2930577" cy="11685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EB229BE-F2CB-45CB-9BFD-52B786239998}"/>
              </a:ext>
            </a:extLst>
          </p:cNvPr>
          <p:cNvSpPr/>
          <p:nvPr/>
        </p:nvSpPr>
        <p:spPr>
          <a:xfrm>
            <a:off x="454869" y="1819353"/>
            <a:ext cx="4601368" cy="3770263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97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MS PGothic" pitchFamily="34" charset="-128"/>
              <a:cs typeface="Segoe UI" panose="020B0502040204020203" pitchFamily="34" charset="0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MS PGothic" pitchFamily="34" charset="-128"/>
                <a:cs typeface="Segoe UI" panose="020B0502040204020203" pitchFamily="34" charset="0"/>
                <a:sym typeface="Arial"/>
              </a:rPr>
              <a:t>Learn &amp; Earn model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MS PGothic" pitchFamily="34" charset="-128"/>
              <a:cs typeface="Segoe UI" panose="020B0502040204020203" pitchFamily="34" charset="0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MS PGothic" pitchFamily="34" charset="-128"/>
                <a:cs typeface="Segoe UI" panose="020B0502040204020203" pitchFamily="34" charset="0"/>
                <a:sym typeface="Arial"/>
              </a:rPr>
              <a:t>Develop paid work experiences for 16 and 17-year-old “student learners” to participate in safe, healthy and meaningful on-the-job training at employer sites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75120" y="3722727"/>
            <a:ext cx="3474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Youth Skills Training program</a:t>
            </a:r>
          </a:p>
        </p:txBody>
      </p:sp>
      <p:sp>
        <p:nvSpPr>
          <p:cNvPr id="4" name="Flowchart: Connector 3" descr="YST image."/>
          <p:cNvSpPr/>
          <p:nvPr/>
        </p:nvSpPr>
        <p:spPr>
          <a:xfrm>
            <a:off x="5168954" y="2203936"/>
            <a:ext cx="4114800" cy="4114800"/>
          </a:xfrm>
          <a:prstGeom prst="flowChartConnector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2607" y="2508824"/>
            <a:ext cx="2449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003865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Classroom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003865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instruction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003865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learn skills</a:t>
            </a:r>
          </a:p>
        </p:txBody>
      </p:sp>
      <p:sp>
        <p:nvSpPr>
          <p:cNvPr id="3" name="Flowchart: Connector 2" descr="YST image"/>
          <p:cNvSpPr/>
          <p:nvPr/>
        </p:nvSpPr>
        <p:spPr>
          <a:xfrm>
            <a:off x="7994164" y="2203936"/>
            <a:ext cx="4114800" cy="41148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1135" y="3958400"/>
            <a:ext cx="35505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003865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YST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78BE2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@DLI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27743" y="2508824"/>
            <a:ext cx="2647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78BE21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Paid work experience to develop skills</a:t>
            </a:r>
          </a:p>
        </p:txBody>
      </p:sp>
    </p:spTree>
    <p:extLst>
      <p:ext uri="{BB962C8B-B14F-4D97-AF65-F5344CB8AC3E}">
        <p14:creationId xmlns:p14="http://schemas.microsoft.com/office/powerpoint/2010/main" val="20088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Requirements</a:t>
            </a:r>
          </a:p>
        </p:txBody>
      </p:sp>
      <p:pic>
        <p:nvPicPr>
          <p:cNvPr id="7" name="Picture 6" descr="Youth Skills Training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" y="-1"/>
            <a:ext cx="2930577" cy="1168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434" y="1969484"/>
            <a:ext cx="5919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School requirements: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4" y="2685907"/>
            <a:ext cx="11850304" cy="2409429"/>
          </a:xfrm>
        </p:spPr>
        <p:txBody>
          <a:bodyPr>
            <a:normAutofit/>
          </a:bodyPr>
          <a:lstStyle/>
          <a:p>
            <a:pPr marL="457200" lvl="1" indent="-457200">
              <a:buFont typeface="+mj-lt"/>
              <a:buAutoNum type="arabicPeriod"/>
            </a:pPr>
            <a:r>
              <a:rPr lang="en-US" sz="2400" dirty="0"/>
              <a:t>Industry exposure opportunities for students of all ages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400" dirty="0"/>
              <a:t>Industry-related classes for high school credit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400" dirty="0"/>
              <a:t>Industry-recognized credential/certification				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400" dirty="0"/>
              <a:t>Paid work experience for students 16 years of age and older</a:t>
            </a:r>
          </a:p>
          <a:p>
            <a:pPr marL="0" lvl="1" indent="0">
              <a:buNone/>
            </a:pPr>
            <a:endParaRPr lang="en-US" sz="2400" b="1" i="1" dirty="0"/>
          </a:p>
          <a:p>
            <a:pPr marL="0" lvl="1" indent="0">
              <a:buNone/>
            </a:pPr>
            <a:endParaRPr lang="en-US" sz="2400" dirty="0"/>
          </a:p>
          <a:p>
            <a:pPr marL="457200" lvl="1" indent="-457200">
              <a:buFont typeface="+mj-lt"/>
              <a:buAutoNum type="arabicPeriod"/>
            </a:pPr>
            <a:endParaRPr lang="en-US" sz="2400" dirty="0"/>
          </a:p>
          <a:p>
            <a:pPr marL="457200" lvl="2" indent="0">
              <a:buNone/>
            </a:pPr>
            <a:endParaRPr lang="en-US" sz="3200" dirty="0"/>
          </a:p>
        </p:txBody>
      </p:sp>
      <p:pic>
        <p:nvPicPr>
          <p:cNvPr id="9" name="Picture Placeholder 9" descr="Woman doing welding work in workshop">
            <a:extLst>
              <a:ext uri="{FF2B5EF4-FFF2-40B4-BE49-F238E27FC236}">
                <a16:creationId xmlns:a16="http://schemas.microsoft.com/office/drawing/2014/main" id="{A920FBFE-8A29-4BE0-BB31-9605E058D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" r="7772"/>
          <a:stretch>
            <a:fillRect/>
          </a:stretch>
        </p:blipFill>
        <p:spPr bwMode="black">
          <a:xfrm>
            <a:off x="8238393" y="1561159"/>
            <a:ext cx="3715954" cy="29606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163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 Requirements</a:t>
            </a:r>
          </a:p>
        </p:txBody>
      </p:sp>
      <p:pic>
        <p:nvPicPr>
          <p:cNvPr id="7" name="Picture 6" descr="Youth Skills Training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" y="-1"/>
            <a:ext cx="2930577" cy="1168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434" y="2103905"/>
            <a:ext cx="5919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Employer requirements: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4" y="2877736"/>
            <a:ext cx="10340958" cy="3103249"/>
          </a:xfrm>
        </p:spPr>
        <p:txBody>
          <a:bodyPr>
            <a:normAutofit fontScale="70000" lnSpcReduction="20000"/>
          </a:bodyPr>
          <a:lstStyle/>
          <a:p>
            <a:pPr marL="457200" lvl="1" indent="-457200">
              <a:buFont typeface="+mj-lt"/>
              <a:buAutoNum type="arabicPeriod"/>
            </a:pPr>
            <a:r>
              <a:rPr lang="en-US" sz="3800" dirty="0"/>
              <a:t>Partner with local schools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3800" dirty="0"/>
              <a:t>Seek employer approval through YST program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3800" dirty="0"/>
              <a:t>Create a safe, healthy, meaningful paid work experience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3800" dirty="0"/>
              <a:t>Train and mentor student learners</a:t>
            </a:r>
          </a:p>
          <a:p>
            <a:pPr marL="0" lvl="1" indent="0">
              <a:buNone/>
            </a:pPr>
            <a:r>
              <a:rPr lang="en-US" sz="3200" b="1" i="1" dirty="0"/>
              <a:t>By meeting YST requirements and receiving approval from DLI, student learners are </a:t>
            </a:r>
            <a:br>
              <a:rPr lang="en-US" sz="3200" b="1" i="1" dirty="0"/>
            </a:br>
            <a:r>
              <a:rPr lang="en-US" sz="3200" b="1" i="1" dirty="0"/>
              <a:t>allowed to work in industries that may otherwise be prohibited by child-labor laws.</a:t>
            </a:r>
            <a:endParaRPr lang="en-US" sz="3200" b="1" dirty="0"/>
          </a:p>
          <a:p>
            <a:pPr marL="457200" lvl="2" indent="0">
              <a:buNone/>
            </a:pPr>
            <a:endParaRPr lang="en-US" sz="3200" dirty="0"/>
          </a:p>
        </p:txBody>
      </p:sp>
      <p:pic>
        <p:nvPicPr>
          <p:cNvPr id="8" name="Picture 7" descr="A man and woman working on the engine of a car.">
            <a:extLst>
              <a:ext uri="{FF2B5EF4-FFF2-40B4-BE49-F238E27FC236}">
                <a16:creationId xmlns:a16="http://schemas.microsoft.com/office/drawing/2014/main" id="{453FE426-E375-4A17-8062-C0C9DC73DAA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5734" y="1429480"/>
            <a:ext cx="3770815" cy="2630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1816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YST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4" y="1677596"/>
            <a:ext cx="9854358" cy="43221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YST program grant funding:</a:t>
            </a:r>
            <a:endParaRPr lang="en-US" sz="1200" b="1" dirty="0"/>
          </a:p>
          <a:p>
            <a:pPr marL="342900" lvl="1" indent="-342900"/>
            <a:r>
              <a:rPr lang="en-US" sz="3200" dirty="0"/>
              <a:t>Total of $1.5 million in grant funding awarded each year</a:t>
            </a:r>
          </a:p>
          <a:p>
            <a:pPr marL="342900" lvl="1" indent="-342900"/>
            <a:r>
              <a:rPr lang="en-US" sz="3200" dirty="0"/>
              <a:t>Grants up to $100,000 awarded to local partnerships</a:t>
            </a:r>
          </a:p>
          <a:p>
            <a:pPr marL="342900" lvl="1" indent="-342900"/>
            <a:r>
              <a:rPr lang="en-US" sz="3200" dirty="0"/>
              <a:t>Two-year grant period </a:t>
            </a:r>
          </a:p>
          <a:p>
            <a:pPr marL="342900" lvl="1" indent="-342900"/>
            <a:r>
              <a:rPr lang="en-US" sz="3200" dirty="0"/>
              <a:t>Over 75 YST grants have been awarded throughout the state since the start of the program in 2017</a:t>
            </a:r>
          </a:p>
          <a:p>
            <a:pPr marL="0" lvl="1" indent="0" algn="ctr">
              <a:buNone/>
            </a:pPr>
            <a:r>
              <a:rPr lang="en-US" sz="2400" b="1" i="1" dirty="0"/>
              <a:t>*Grant funding is not required to create a program or participate in YST</a:t>
            </a:r>
          </a:p>
          <a:p>
            <a:pPr marL="0" lvl="1" indent="0">
              <a:buNone/>
            </a:pPr>
            <a:endParaRPr lang="en-US" sz="2400" dirty="0"/>
          </a:p>
          <a:p>
            <a:pPr marL="342900" lvl="1" indent="-342900"/>
            <a:endParaRPr lang="en-US" sz="2400" dirty="0"/>
          </a:p>
          <a:p>
            <a:pPr marL="0" lvl="1" indent="0">
              <a:buNone/>
            </a:pPr>
            <a:endParaRPr lang="en-US" sz="2400" dirty="0"/>
          </a:p>
        </p:txBody>
      </p:sp>
      <p:pic>
        <p:nvPicPr>
          <p:cNvPr id="7" name="Picture 6" descr="Youth Skills Training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" y="-1"/>
            <a:ext cx="2930577" cy="116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91201"/>
      </p:ext>
    </p:extLst>
  </p:cSld>
  <p:clrMapOvr>
    <a:masterClrMapping/>
  </p:clrMapOvr>
</p:sld>
</file>

<file path=ppt/theme/theme1.xml><?xml version="1.0" encoding="utf-8"?>
<a:theme xmlns:a="http://schemas.openxmlformats.org/drawingml/2006/main" name="1_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LI PowerPoint presentation" id="{FC6E6E84-C31A-416F-83E3-80721A850883}" vid="{5503138F-245B-4A41-A03B-3D7848E84A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769</Words>
  <Application>Microsoft Office PowerPoint</Application>
  <PresentationFormat>Widescreen</PresentationFormat>
  <Paragraphs>186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Segoe UI</vt:lpstr>
      <vt:lpstr>Wingdings</vt:lpstr>
      <vt:lpstr>1_MN.IT</vt:lpstr>
      <vt:lpstr> (DWFAP) Spring Webinar 5-16-2024 </vt:lpstr>
      <vt:lpstr> YST Program</vt:lpstr>
      <vt:lpstr> YST Program</vt:lpstr>
      <vt:lpstr> YST Program Goals</vt:lpstr>
      <vt:lpstr> YST Program Goals</vt:lpstr>
      <vt:lpstr>Paid Work Experiences</vt:lpstr>
      <vt:lpstr>School Requirements</vt:lpstr>
      <vt:lpstr>Employer Requirements</vt:lpstr>
      <vt:lpstr>YST Grants</vt:lpstr>
      <vt:lpstr>YST Grants</vt:lpstr>
      <vt:lpstr> YST Program Grantees</vt:lpstr>
      <vt:lpstr> YST Program Grantees</vt:lpstr>
      <vt:lpstr> YST Program</vt:lpstr>
      <vt:lpstr> YST Program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Wessels, Rich (DLI)</dc:creator>
  <cp:lastModifiedBy>Liedke, Angela (DEED)</cp:lastModifiedBy>
  <cp:revision>53</cp:revision>
  <dcterms:created xsi:type="dcterms:W3CDTF">2022-03-07T14:36:58Z</dcterms:created>
  <dcterms:modified xsi:type="dcterms:W3CDTF">2024-05-21T16:50:41Z</dcterms:modified>
</cp:coreProperties>
</file>