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0" r:id="rId5"/>
    <p:sldMasterId id="2147483832" r:id="rId6"/>
    <p:sldMasterId id="2147483891" r:id="rId7"/>
  </p:sldMasterIdLst>
  <p:notesMasterIdLst>
    <p:notesMasterId r:id="rId74"/>
  </p:notesMasterIdLst>
  <p:handoutMasterIdLst>
    <p:handoutMasterId r:id="rId75"/>
  </p:handoutMasterIdLst>
  <p:sldIdLst>
    <p:sldId id="264" r:id="rId8"/>
    <p:sldId id="800" r:id="rId9"/>
    <p:sldId id="287" r:id="rId10"/>
    <p:sldId id="788" r:id="rId11"/>
    <p:sldId id="288" r:id="rId12"/>
    <p:sldId id="286" r:id="rId13"/>
    <p:sldId id="277" r:id="rId14"/>
    <p:sldId id="283" r:id="rId15"/>
    <p:sldId id="269" r:id="rId16"/>
    <p:sldId id="266" r:id="rId17"/>
    <p:sldId id="281" r:id="rId18"/>
    <p:sldId id="292" r:id="rId19"/>
    <p:sldId id="290" r:id="rId20"/>
    <p:sldId id="799" r:id="rId21"/>
    <p:sldId id="291" r:id="rId22"/>
    <p:sldId id="278" r:id="rId23"/>
    <p:sldId id="293" r:id="rId24"/>
    <p:sldId id="279" r:id="rId25"/>
    <p:sldId id="265" r:id="rId26"/>
    <p:sldId id="267" r:id="rId27"/>
    <p:sldId id="270" r:id="rId28"/>
    <p:sldId id="271" r:id="rId29"/>
    <p:sldId id="294" r:id="rId30"/>
    <p:sldId id="301" r:id="rId31"/>
    <p:sldId id="300" r:id="rId32"/>
    <p:sldId id="303" r:id="rId33"/>
    <p:sldId id="273" r:id="rId34"/>
    <p:sldId id="296" r:id="rId35"/>
    <p:sldId id="364" r:id="rId36"/>
    <p:sldId id="394" r:id="rId37"/>
    <p:sldId id="275" r:id="rId38"/>
    <p:sldId id="298" r:id="rId39"/>
    <p:sldId id="299" r:id="rId40"/>
    <p:sldId id="791" r:id="rId41"/>
    <p:sldId id="263" r:id="rId42"/>
    <p:sldId id="268" r:id="rId43"/>
    <p:sldId id="796" r:id="rId44"/>
    <p:sldId id="767" r:id="rId45"/>
    <p:sldId id="768" r:id="rId46"/>
    <p:sldId id="330" r:id="rId47"/>
    <p:sldId id="382" r:id="rId48"/>
    <p:sldId id="769" r:id="rId49"/>
    <p:sldId id="771" r:id="rId50"/>
    <p:sldId id="798" r:id="rId51"/>
    <p:sldId id="770" r:id="rId52"/>
    <p:sldId id="772" r:id="rId53"/>
    <p:sldId id="773" r:id="rId54"/>
    <p:sldId id="774" r:id="rId55"/>
    <p:sldId id="375" r:id="rId56"/>
    <p:sldId id="285" r:id="rId57"/>
    <p:sldId id="792" r:id="rId58"/>
    <p:sldId id="793" r:id="rId59"/>
    <p:sldId id="794" r:id="rId60"/>
    <p:sldId id="797" r:id="rId61"/>
    <p:sldId id="790" r:id="rId62"/>
    <p:sldId id="787" r:id="rId63"/>
    <p:sldId id="789" r:id="rId64"/>
    <p:sldId id="782" r:id="rId65"/>
    <p:sldId id="784" r:id="rId66"/>
    <p:sldId id="785" r:id="rId67"/>
    <p:sldId id="274" r:id="rId68"/>
    <p:sldId id="786" r:id="rId69"/>
    <p:sldId id="795" r:id="rId70"/>
    <p:sldId id="776" r:id="rId71"/>
    <p:sldId id="381" r:id="rId72"/>
    <p:sldId id="781" r:id="rId7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lyssa (DEED)" initials="KA(" lastIdx="2" clrIdx="0">
    <p:extLst>
      <p:ext uri="{19B8F6BF-5375-455C-9EA6-DF929625EA0E}">
        <p15:presenceInfo xmlns:p15="http://schemas.microsoft.com/office/powerpoint/2012/main" userId="S::Alyssa.Klein@state.mn.us::f28861ce-38da-49c1-91d6-178c75529b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0738"/>
    <a:srgbClr val="000000"/>
    <a:srgbClr val="003865"/>
    <a:srgbClr val="78BE21"/>
    <a:srgbClr val="0D0D0D"/>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B79CD-5E63-4E67-82F6-1E8DBB448133}" v="9" dt="2022-02-28T16:46:15.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00" autoAdjust="0"/>
    <p:restoredTop sz="86478" autoAdjust="0"/>
  </p:normalViewPr>
  <p:slideViewPr>
    <p:cSldViewPr snapToGrid="0">
      <p:cViewPr varScale="1">
        <p:scale>
          <a:sx n="41" d="100"/>
          <a:sy n="41" d="100"/>
        </p:scale>
        <p:origin x="528" y="41"/>
      </p:cViewPr>
      <p:guideLst/>
    </p:cSldViewPr>
  </p:slideViewPr>
  <p:outlineViewPr>
    <p:cViewPr>
      <p:scale>
        <a:sx n="33" d="100"/>
        <a:sy n="33" d="100"/>
      </p:scale>
      <p:origin x="0" y="-507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Alyssa (DEED)" userId="f28861ce-38da-49c1-91d6-178c75529b4c" providerId="ADAL" clId="{9E5B79CD-5E63-4E67-82F6-1E8DBB448133}"/>
    <pc:docChg chg="undo custSel addSld delSld modSld sldOrd">
      <pc:chgData name="Klein, Alyssa (DEED)" userId="f28861ce-38da-49c1-91d6-178c75529b4c" providerId="ADAL" clId="{9E5B79CD-5E63-4E67-82F6-1E8DBB448133}" dt="2022-02-28T16:46:34.361" v="95" actId="20577"/>
      <pc:docMkLst>
        <pc:docMk/>
      </pc:docMkLst>
      <pc:sldChg chg="del">
        <pc:chgData name="Klein, Alyssa (DEED)" userId="f28861ce-38da-49c1-91d6-178c75529b4c" providerId="ADAL" clId="{9E5B79CD-5E63-4E67-82F6-1E8DBB448133}" dt="2022-02-23T18:28:25.105" v="10" actId="47"/>
        <pc:sldMkLst>
          <pc:docMk/>
          <pc:sldMk cId="4140464176" sldId="262"/>
        </pc:sldMkLst>
      </pc:sldChg>
      <pc:sldChg chg="modSp mod">
        <pc:chgData name="Klein, Alyssa (DEED)" userId="f28861ce-38da-49c1-91d6-178c75529b4c" providerId="ADAL" clId="{9E5B79CD-5E63-4E67-82F6-1E8DBB448133}" dt="2022-02-23T18:22:47.813" v="9" actId="20577"/>
        <pc:sldMkLst>
          <pc:docMk/>
          <pc:sldMk cId="3999711693" sldId="269"/>
        </pc:sldMkLst>
        <pc:spChg chg="mod">
          <ac:chgData name="Klein, Alyssa (DEED)" userId="f28861ce-38da-49c1-91d6-178c75529b4c" providerId="ADAL" clId="{9E5B79CD-5E63-4E67-82F6-1E8DBB448133}" dt="2022-02-23T18:22:47.813" v="9" actId="20577"/>
          <ac:spMkLst>
            <pc:docMk/>
            <pc:sldMk cId="3999711693" sldId="269"/>
            <ac:spMk id="3" creationId="{8A16087E-E389-4C56-ABB2-C3C6523F58D2}"/>
          </ac:spMkLst>
        </pc:spChg>
      </pc:sldChg>
      <pc:sldChg chg="modSp mod">
        <pc:chgData name="Klein, Alyssa (DEED)" userId="f28861ce-38da-49c1-91d6-178c75529b4c" providerId="ADAL" clId="{9E5B79CD-5E63-4E67-82F6-1E8DBB448133}" dt="2022-02-25T13:13:07.304" v="14" actId="122"/>
        <pc:sldMkLst>
          <pc:docMk/>
          <pc:sldMk cId="1613855471" sldId="275"/>
        </pc:sldMkLst>
        <pc:spChg chg="mod">
          <ac:chgData name="Klein, Alyssa (DEED)" userId="f28861ce-38da-49c1-91d6-178c75529b4c" providerId="ADAL" clId="{9E5B79CD-5E63-4E67-82F6-1E8DBB448133}" dt="2022-02-25T13:13:07.304" v="14" actId="122"/>
          <ac:spMkLst>
            <pc:docMk/>
            <pc:sldMk cId="1613855471" sldId="275"/>
            <ac:spMk id="2" creationId="{BA493439-FF3F-485A-8750-4C5FF16C229A}"/>
          </ac:spMkLst>
        </pc:spChg>
      </pc:sldChg>
      <pc:sldChg chg="del">
        <pc:chgData name="Klein, Alyssa (DEED)" userId="f28861ce-38da-49c1-91d6-178c75529b4c" providerId="ADAL" clId="{9E5B79CD-5E63-4E67-82F6-1E8DBB448133}" dt="2022-02-23T18:35:37.890" v="12" actId="47"/>
        <pc:sldMkLst>
          <pc:docMk/>
          <pc:sldMk cId="2961348324" sldId="289"/>
        </pc:sldMkLst>
      </pc:sldChg>
      <pc:sldChg chg="modSp mod">
        <pc:chgData name="Klein, Alyssa (DEED)" userId="f28861ce-38da-49c1-91d6-178c75529b4c" providerId="ADAL" clId="{9E5B79CD-5E63-4E67-82F6-1E8DBB448133}" dt="2022-02-17T16:12:23.540" v="0" actId="207"/>
        <pc:sldMkLst>
          <pc:docMk/>
          <pc:sldMk cId="2686153946" sldId="296"/>
        </pc:sldMkLst>
        <pc:spChg chg="mod">
          <ac:chgData name="Klein, Alyssa (DEED)" userId="f28861ce-38da-49c1-91d6-178c75529b4c" providerId="ADAL" clId="{9E5B79CD-5E63-4E67-82F6-1E8DBB448133}" dt="2022-02-17T16:12:23.540" v="0" actId="207"/>
          <ac:spMkLst>
            <pc:docMk/>
            <pc:sldMk cId="2686153946" sldId="296"/>
            <ac:spMk id="2" creationId="{7D0338A1-DDED-440D-9F9B-F14F84ABA759}"/>
          </ac:spMkLst>
        </pc:spChg>
      </pc:sldChg>
      <pc:sldChg chg="modSp mod">
        <pc:chgData name="Klein, Alyssa (DEED)" userId="f28861ce-38da-49c1-91d6-178c75529b4c" providerId="ADAL" clId="{9E5B79CD-5E63-4E67-82F6-1E8DBB448133}" dt="2022-02-25T14:07:05.238" v="52" actId="20577"/>
        <pc:sldMkLst>
          <pc:docMk/>
          <pc:sldMk cId="1691750993" sldId="776"/>
        </pc:sldMkLst>
        <pc:spChg chg="mod">
          <ac:chgData name="Klein, Alyssa (DEED)" userId="f28861ce-38da-49c1-91d6-178c75529b4c" providerId="ADAL" clId="{9E5B79CD-5E63-4E67-82F6-1E8DBB448133}" dt="2022-02-25T14:07:05.238" v="52" actId="20577"/>
          <ac:spMkLst>
            <pc:docMk/>
            <pc:sldMk cId="1691750993" sldId="776"/>
            <ac:spMk id="3" creationId="{7ED4AB8E-DE7F-432F-B4B2-9161711E25CF}"/>
          </ac:spMkLst>
        </pc:spChg>
      </pc:sldChg>
      <pc:sldChg chg="del">
        <pc:chgData name="Klein, Alyssa (DEED)" userId="f28861ce-38da-49c1-91d6-178c75529b4c" providerId="ADAL" clId="{9E5B79CD-5E63-4E67-82F6-1E8DBB448133}" dt="2022-02-28T16:44:13.792" v="57" actId="47"/>
        <pc:sldMkLst>
          <pc:docMk/>
          <pc:sldMk cId="1834617864" sldId="779"/>
        </pc:sldMkLst>
      </pc:sldChg>
      <pc:sldChg chg="modSp mod">
        <pc:chgData name="Klein, Alyssa (DEED)" userId="f28861ce-38da-49c1-91d6-178c75529b4c" providerId="ADAL" clId="{9E5B79CD-5E63-4E67-82F6-1E8DBB448133}" dt="2022-02-28T16:44:52.731" v="61" actId="27636"/>
        <pc:sldMkLst>
          <pc:docMk/>
          <pc:sldMk cId="4221560898" sldId="781"/>
        </pc:sldMkLst>
        <pc:spChg chg="mod">
          <ac:chgData name="Klein, Alyssa (DEED)" userId="f28861ce-38da-49c1-91d6-178c75529b4c" providerId="ADAL" clId="{9E5B79CD-5E63-4E67-82F6-1E8DBB448133}" dt="2022-02-28T16:44:52.731" v="61" actId="27636"/>
          <ac:spMkLst>
            <pc:docMk/>
            <pc:sldMk cId="4221560898" sldId="781"/>
            <ac:spMk id="3" creationId="{2CF66E3A-9F17-47F8-B21C-10184F6EEDFC}"/>
          </ac:spMkLst>
        </pc:spChg>
      </pc:sldChg>
      <pc:sldChg chg="modSp mod">
        <pc:chgData name="Klein, Alyssa (DEED)" userId="f28861ce-38da-49c1-91d6-178c75529b4c" providerId="ADAL" clId="{9E5B79CD-5E63-4E67-82F6-1E8DBB448133}" dt="2022-02-25T13:14:26.709" v="21" actId="1076"/>
        <pc:sldMkLst>
          <pc:docMk/>
          <pc:sldMk cId="329796454" sldId="785"/>
        </pc:sldMkLst>
        <pc:spChg chg="mod">
          <ac:chgData name="Klein, Alyssa (DEED)" userId="f28861ce-38da-49c1-91d6-178c75529b4c" providerId="ADAL" clId="{9E5B79CD-5E63-4E67-82F6-1E8DBB448133}" dt="2022-02-25T13:14:26.709" v="21" actId="1076"/>
          <ac:spMkLst>
            <pc:docMk/>
            <pc:sldMk cId="329796454" sldId="785"/>
            <ac:spMk id="19" creationId="{00000000-0000-0000-0000-000000000000}"/>
          </ac:spMkLst>
        </pc:spChg>
      </pc:sldChg>
      <pc:sldChg chg="modSp mod">
        <pc:chgData name="Klein, Alyssa (DEED)" userId="f28861ce-38da-49c1-91d6-178c75529b4c" providerId="ADAL" clId="{9E5B79CD-5E63-4E67-82F6-1E8DBB448133}" dt="2022-02-28T16:46:34.361" v="95" actId="20577"/>
        <pc:sldMkLst>
          <pc:docMk/>
          <pc:sldMk cId="322120228" sldId="786"/>
        </pc:sldMkLst>
        <pc:spChg chg="mod">
          <ac:chgData name="Klein, Alyssa (DEED)" userId="f28861ce-38da-49c1-91d6-178c75529b4c" providerId="ADAL" clId="{9E5B79CD-5E63-4E67-82F6-1E8DBB448133}" dt="2022-02-28T16:46:34.361" v="95" actId="20577"/>
          <ac:spMkLst>
            <pc:docMk/>
            <pc:sldMk cId="322120228" sldId="786"/>
            <ac:spMk id="6" creationId="{00000000-0000-0000-0000-000000000000}"/>
          </ac:spMkLst>
        </pc:spChg>
      </pc:sldChg>
      <pc:sldChg chg="modSp mod">
        <pc:chgData name="Klein, Alyssa (DEED)" userId="f28861ce-38da-49c1-91d6-178c75529b4c" providerId="ADAL" clId="{9E5B79CD-5E63-4E67-82F6-1E8DBB448133}" dt="2022-02-28T16:44:08.014" v="56" actId="20577"/>
        <pc:sldMkLst>
          <pc:docMk/>
          <pc:sldMk cId="2888647717" sldId="789"/>
        </pc:sldMkLst>
        <pc:spChg chg="mod">
          <ac:chgData name="Klein, Alyssa (DEED)" userId="f28861ce-38da-49c1-91d6-178c75529b4c" providerId="ADAL" clId="{9E5B79CD-5E63-4E67-82F6-1E8DBB448133}" dt="2022-02-28T16:44:08.014" v="56" actId="20577"/>
          <ac:spMkLst>
            <pc:docMk/>
            <pc:sldMk cId="2888647717" sldId="789"/>
            <ac:spMk id="3" creationId="{F51001E7-9BF6-4238-86A0-000D61E5548D}"/>
          </ac:spMkLst>
        </pc:spChg>
      </pc:sldChg>
      <pc:sldChg chg="addSp delSp modSp mod">
        <pc:chgData name="Klein, Alyssa (DEED)" userId="f28861ce-38da-49c1-91d6-178c75529b4c" providerId="ADAL" clId="{9E5B79CD-5E63-4E67-82F6-1E8DBB448133}" dt="2022-02-28T16:46:29.241" v="94" actId="20577"/>
        <pc:sldMkLst>
          <pc:docMk/>
          <pc:sldMk cId="2965515325" sldId="795"/>
        </pc:sldMkLst>
        <pc:spChg chg="add del">
          <ac:chgData name="Klein, Alyssa (DEED)" userId="f28861ce-38da-49c1-91d6-178c75529b4c" providerId="ADAL" clId="{9E5B79CD-5E63-4E67-82F6-1E8DBB448133}" dt="2022-02-28T16:46:07.744" v="64" actId="22"/>
          <ac:spMkLst>
            <pc:docMk/>
            <pc:sldMk cId="2965515325" sldId="795"/>
            <ac:spMk id="5" creationId="{E0E512D7-D1B1-457C-949D-548987648AC6}"/>
          </ac:spMkLst>
        </pc:spChg>
        <pc:spChg chg="add mod">
          <ac:chgData name="Klein, Alyssa (DEED)" userId="f28861ce-38da-49c1-91d6-178c75529b4c" providerId="ADAL" clId="{9E5B79CD-5E63-4E67-82F6-1E8DBB448133}" dt="2022-02-28T16:46:29.241" v="94" actId="20577"/>
          <ac:spMkLst>
            <pc:docMk/>
            <pc:sldMk cId="2965515325" sldId="795"/>
            <ac:spMk id="6" creationId="{E1CB48AC-5611-48DA-BAF8-5F83B64EAA9C}"/>
          </ac:spMkLst>
        </pc:spChg>
      </pc:sldChg>
      <pc:sldChg chg="modNotesTx">
        <pc:chgData name="Klein, Alyssa (DEED)" userId="f28861ce-38da-49c1-91d6-178c75529b4c" providerId="ADAL" clId="{9E5B79CD-5E63-4E67-82F6-1E8DBB448133}" dt="2022-02-23T18:28:30.942" v="11" actId="20577"/>
        <pc:sldMkLst>
          <pc:docMk/>
          <pc:sldMk cId="786307892" sldId="798"/>
        </pc:sldMkLst>
      </pc:sldChg>
      <pc:sldChg chg="modNotesTx">
        <pc:chgData name="Klein, Alyssa (DEED)" userId="f28861ce-38da-49c1-91d6-178c75529b4c" providerId="ADAL" clId="{9E5B79CD-5E63-4E67-82F6-1E8DBB448133}" dt="2022-02-23T18:35:41.272" v="13" actId="20577"/>
        <pc:sldMkLst>
          <pc:docMk/>
          <pc:sldMk cId="1368260622" sldId="799"/>
        </pc:sldMkLst>
      </pc:sldChg>
      <pc:sldChg chg="add ord">
        <pc:chgData name="Klein, Alyssa (DEED)" userId="f28861ce-38da-49c1-91d6-178c75529b4c" providerId="ADAL" clId="{9E5B79CD-5E63-4E67-82F6-1E8DBB448133}" dt="2022-02-28T16:43:08.291" v="55"/>
        <pc:sldMkLst>
          <pc:docMk/>
          <pc:sldMk cId="3626944606" sldId="8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mndeeddom.deed.state.mn.us\data\HQ-Rehab\Groups\Reporting%20Services\Ad%20Hoc%20Reports\CSNA\Py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Sheet4!$A$2</c:f>
              <c:strCache>
                <c:ptCount val="1"/>
                <c:pt idx="0">
                  <c:v>Continuing 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Sheet4!$B$1:$D$1</c:f>
              <c:strCache>
                <c:ptCount val="3"/>
                <c:pt idx="0">
                  <c:v>PY18</c:v>
                </c:pt>
                <c:pt idx="1">
                  <c:v>PY19</c:v>
                </c:pt>
                <c:pt idx="2">
                  <c:v>PY20</c:v>
                </c:pt>
              </c:strCache>
            </c:strRef>
          </c:cat>
          <c:val>
            <c:numRef>
              <c:f>Sheet4!$B$2:$D$2</c:f>
              <c:numCache>
                <c:formatCode>_(* #,##0_);_(* \(#,##0\);_(* "-"??_);_(@_)</c:formatCode>
                <c:ptCount val="3"/>
                <c:pt idx="0">
                  <c:v>10259</c:v>
                </c:pt>
                <c:pt idx="1">
                  <c:v>9679</c:v>
                </c:pt>
                <c:pt idx="2">
                  <c:v>8984</c:v>
                </c:pt>
              </c:numCache>
            </c:numRef>
          </c:val>
          <c:extLst>
            <c:ext xmlns:c16="http://schemas.microsoft.com/office/drawing/2014/chart" uri="{C3380CC4-5D6E-409C-BE32-E72D297353CC}">
              <c16:uniqueId val="{00000000-B955-46F4-BB33-62132AA25801}"/>
            </c:ext>
          </c:extLst>
        </c:ser>
        <c:ser>
          <c:idx val="2"/>
          <c:order val="1"/>
          <c:tx>
            <c:strRef>
              <c:f>Sheet4!$A$3</c:f>
              <c:strCache>
                <c:ptCount val="1"/>
                <c:pt idx="0">
                  <c:v>Other Exits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Sheet4!$B$3:$D$3</c:f>
              <c:numCache>
                <c:formatCode>#,##0</c:formatCode>
                <c:ptCount val="3"/>
                <c:pt idx="0">
                  <c:v>3288</c:v>
                </c:pt>
                <c:pt idx="1">
                  <c:v>3043</c:v>
                </c:pt>
                <c:pt idx="2">
                  <c:v>2583</c:v>
                </c:pt>
              </c:numCache>
            </c:numRef>
          </c:val>
          <c:extLst>
            <c:ext xmlns:c16="http://schemas.microsoft.com/office/drawing/2014/chart" uri="{C3380CC4-5D6E-409C-BE32-E72D297353CC}">
              <c16:uniqueId val="{00000001-B955-46F4-BB33-62132AA25801}"/>
            </c:ext>
          </c:extLst>
        </c:ser>
        <c:ser>
          <c:idx val="1"/>
          <c:order val="2"/>
          <c:tx>
            <c:strRef>
              <c:f>Sheet4!$A$4</c:f>
              <c:strCache>
                <c:ptCount val="1"/>
                <c:pt idx="0">
                  <c:v>Successful Exits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Sheet4!$B$1:$D$1</c:f>
              <c:strCache>
                <c:ptCount val="3"/>
                <c:pt idx="0">
                  <c:v>PY18</c:v>
                </c:pt>
                <c:pt idx="1">
                  <c:v>PY19</c:v>
                </c:pt>
                <c:pt idx="2">
                  <c:v>PY20</c:v>
                </c:pt>
              </c:strCache>
            </c:strRef>
          </c:cat>
          <c:val>
            <c:numRef>
              <c:f>Sheet4!$B$4:$D$4</c:f>
              <c:numCache>
                <c:formatCode>#,##0</c:formatCode>
                <c:ptCount val="3"/>
                <c:pt idx="0">
                  <c:v>2604</c:v>
                </c:pt>
                <c:pt idx="1">
                  <c:v>2290</c:v>
                </c:pt>
                <c:pt idx="2" formatCode="General">
                  <c:v>1507</c:v>
                </c:pt>
              </c:numCache>
            </c:numRef>
          </c:val>
          <c:extLst>
            <c:ext xmlns:c16="http://schemas.microsoft.com/office/drawing/2014/chart" uri="{C3380CC4-5D6E-409C-BE32-E72D297353CC}">
              <c16:uniqueId val="{00000002-B955-46F4-BB33-62132AA25801}"/>
            </c:ext>
          </c:extLst>
        </c:ser>
        <c:dLbls>
          <c:showLegendKey val="0"/>
          <c:showVal val="0"/>
          <c:showCatName val="0"/>
          <c:showSerName val="0"/>
          <c:showPercent val="0"/>
          <c:showBubbleSize val="0"/>
        </c:dLbls>
        <c:gapWidth val="150"/>
        <c:overlap val="100"/>
        <c:axId val="894299296"/>
        <c:axId val="894299624"/>
      </c:barChart>
      <c:catAx>
        <c:axId val="89429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4299624"/>
        <c:crosses val="autoZero"/>
        <c:auto val="1"/>
        <c:lblAlgn val="ctr"/>
        <c:lblOffset val="100"/>
        <c:noMultiLvlLbl val="0"/>
      </c:catAx>
      <c:valAx>
        <c:axId val="894299624"/>
        <c:scaling>
          <c:orientation val="minMax"/>
        </c:scaling>
        <c:delete val="1"/>
        <c:axPos val="l"/>
        <c:numFmt formatCode="_(* #,##0_);_(* \(#,##0\);_(* &quot;-&quot;??_);_(@_)" sourceLinked="1"/>
        <c:majorTickMark val="none"/>
        <c:minorTickMark val="none"/>
        <c:tickLblPos val="nextTo"/>
        <c:crossAx val="89429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0B0CC-E297-4939-819C-13AB6D908D87}" type="doc">
      <dgm:prSet loTypeId="urn:microsoft.com/office/officeart/2005/8/layout/hProcess11" loCatId="process" qsTypeId="urn:microsoft.com/office/officeart/2005/8/quickstyle/simple1" qsCatId="simple" csTypeId="urn:microsoft.com/office/officeart/2005/8/colors/accent1_2" csCatId="accent1" phldr="1"/>
      <dgm:spPr/>
    </dgm:pt>
    <dgm:pt modelId="{02FB2CE7-7EBB-4C77-93CB-8B9839465B9C}">
      <dgm:prSet phldrT="[Text]"/>
      <dgm:spPr/>
      <dgm:t>
        <a:bodyPr/>
        <a:lstStyle/>
        <a:p>
          <a:r>
            <a:rPr lang="en-US" dirty="0"/>
            <a:t>Smith-Fess Act </a:t>
          </a:r>
        </a:p>
        <a:p>
          <a:r>
            <a:rPr lang="en-US" b="1" dirty="0">
              <a:solidFill>
                <a:schemeClr val="accent6">
                  <a:lumMod val="75000"/>
                </a:schemeClr>
              </a:solidFill>
            </a:rPr>
            <a:t>1920</a:t>
          </a:r>
        </a:p>
      </dgm:t>
    </dgm:pt>
    <dgm:pt modelId="{C4170010-C3DB-40D8-8944-D87F128F2F10}" type="parTrans" cxnId="{48566A5E-EEEB-47B7-A452-7864FD56076E}">
      <dgm:prSet/>
      <dgm:spPr/>
      <dgm:t>
        <a:bodyPr/>
        <a:lstStyle/>
        <a:p>
          <a:endParaRPr lang="en-US"/>
        </a:p>
      </dgm:t>
    </dgm:pt>
    <dgm:pt modelId="{61D1BC66-D84E-4025-91F4-260C6C9DA202}" type="sibTrans" cxnId="{48566A5E-EEEB-47B7-A452-7864FD56076E}">
      <dgm:prSet/>
      <dgm:spPr/>
      <dgm:t>
        <a:bodyPr/>
        <a:lstStyle/>
        <a:p>
          <a:endParaRPr lang="en-US"/>
        </a:p>
      </dgm:t>
    </dgm:pt>
    <dgm:pt modelId="{CEBCC78E-7FEE-45A2-97B4-E7ACA56DA52F}">
      <dgm:prSet phldrT="[Text]"/>
      <dgm:spPr/>
      <dgm:t>
        <a:bodyPr/>
        <a:lstStyle/>
        <a:p>
          <a:r>
            <a:rPr lang="en-US" b="1" dirty="0">
              <a:solidFill>
                <a:schemeClr val="accent6">
                  <a:lumMod val="75000"/>
                </a:schemeClr>
              </a:solidFill>
            </a:rPr>
            <a:t>1935</a:t>
          </a:r>
          <a:r>
            <a:rPr lang="en-US" dirty="0"/>
            <a:t> </a:t>
          </a:r>
        </a:p>
        <a:p>
          <a:r>
            <a:rPr lang="en-US" dirty="0"/>
            <a:t>Social Security Act</a:t>
          </a:r>
        </a:p>
      </dgm:t>
    </dgm:pt>
    <dgm:pt modelId="{5F89A5CE-5345-450A-95F0-F74E54885A88}" type="parTrans" cxnId="{C86F408C-55CA-4A6B-AF3E-6C4657E7AB48}">
      <dgm:prSet/>
      <dgm:spPr/>
      <dgm:t>
        <a:bodyPr/>
        <a:lstStyle/>
        <a:p>
          <a:endParaRPr lang="en-US"/>
        </a:p>
      </dgm:t>
    </dgm:pt>
    <dgm:pt modelId="{AF382C04-E924-4F1F-B0A5-E449A1CFF4AB}" type="sibTrans" cxnId="{C86F408C-55CA-4A6B-AF3E-6C4657E7AB48}">
      <dgm:prSet/>
      <dgm:spPr/>
      <dgm:t>
        <a:bodyPr/>
        <a:lstStyle/>
        <a:p>
          <a:endParaRPr lang="en-US"/>
        </a:p>
      </dgm:t>
    </dgm:pt>
    <dgm:pt modelId="{D2E405CB-B7BF-4A1D-BE9F-EF32C91E0A88}">
      <dgm:prSet phldrT="[Text]"/>
      <dgm:spPr/>
      <dgm:t>
        <a:bodyPr/>
        <a:lstStyle/>
        <a:p>
          <a:r>
            <a:rPr lang="en-US" dirty="0"/>
            <a:t>Manpower Development and Training Act </a:t>
          </a:r>
        </a:p>
        <a:p>
          <a:r>
            <a:rPr lang="en-US" b="1" dirty="0">
              <a:solidFill>
                <a:schemeClr val="accent6">
                  <a:lumMod val="75000"/>
                </a:schemeClr>
              </a:solidFill>
            </a:rPr>
            <a:t>1962</a:t>
          </a:r>
        </a:p>
      </dgm:t>
    </dgm:pt>
    <dgm:pt modelId="{866C0D8C-88E4-46AE-99A9-0009127BE732}" type="parTrans" cxnId="{1449BE99-A40C-4908-9E36-0845EBE710A3}">
      <dgm:prSet/>
      <dgm:spPr/>
      <dgm:t>
        <a:bodyPr/>
        <a:lstStyle/>
        <a:p>
          <a:endParaRPr lang="en-US"/>
        </a:p>
      </dgm:t>
    </dgm:pt>
    <dgm:pt modelId="{13AE5265-FA65-4B71-A747-04A11B159856}" type="sibTrans" cxnId="{1449BE99-A40C-4908-9E36-0845EBE710A3}">
      <dgm:prSet/>
      <dgm:spPr/>
      <dgm:t>
        <a:bodyPr/>
        <a:lstStyle/>
        <a:p>
          <a:endParaRPr lang="en-US"/>
        </a:p>
      </dgm:t>
    </dgm:pt>
    <dgm:pt modelId="{95CC0CB1-E0C6-4B21-AF0E-0BD15F9E67A3}">
      <dgm:prSet phldrT="[Text]"/>
      <dgm:spPr/>
      <dgm:t>
        <a:bodyPr/>
        <a:lstStyle/>
        <a:p>
          <a:r>
            <a:rPr lang="en-US" b="1" dirty="0">
              <a:solidFill>
                <a:schemeClr val="accent6">
                  <a:lumMod val="75000"/>
                </a:schemeClr>
              </a:solidFill>
            </a:rPr>
            <a:t>1964</a:t>
          </a:r>
        </a:p>
        <a:p>
          <a:r>
            <a:rPr lang="en-US" dirty="0"/>
            <a:t>Economic Opportunity Act </a:t>
          </a:r>
        </a:p>
      </dgm:t>
    </dgm:pt>
    <dgm:pt modelId="{669B46A5-757B-4D1A-87F2-E339796A6562}" type="parTrans" cxnId="{E1784187-5D46-4DEF-861A-0253A148FD2A}">
      <dgm:prSet/>
      <dgm:spPr/>
      <dgm:t>
        <a:bodyPr/>
        <a:lstStyle/>
        <a:p>
          <a:endParaRPr lang="en-US"/>
        </a:p>
      </dgm:t>
    </dgm:pt>
    <dgm:pt modelId="{96255E1E-6502-4179-B8AF-E3D5736832ED}" type="sibTrans" cxnId="{E1784187-5D46-4DEF-861A-0253A148FD2A}">
      <dgm:prSet/>
      <dgm:spPr/>
      <dgm:t>
        <a:bodyPr/>
        <a:lstStyle/>
        <a:p>
          <a:endParaRPr lang="en-US"/>
        </a:p>
      </dgm:t>
    </dgm:pt>
    <dgm:pt modelId="{62A57E4A-29A1-457F-97E2-8C65C2801C53}">
      <dgm:prSet phldrT="[Text]"/>
      <dgm:spPr/>
      <dgm:t>
        <a:bodyPr/>
        <a:lstStyle/>
        <a:p>
          <a:r>
            <a:rPr lang="en-US" dirty="0"/>
            <a:t>Rehabilitation Act and Comprehensive Employment and Training Act</a:t>
          </a:r>
        </a:p>
        <a:p>
          <a:r>
            <a:rPr lang="en-US" b="1" dirty="0">
              <a:solidFill>
                <a:schemeClr val="accent6">
                  <a:lumMod val="75000"/>
                </a:schemeClr>
              </a:solidFill>
            </a:rPr>
            <a:t>1973 </a:t>
          </a:r>
        </a:p>
      </dgm:t>
    </dgm:pt>
    <dgm:pt modelId="{BE83072F-85BD-4CA6-82FB-856D5AD9C0E3}" type="parTrans" cxnId="{8CC9374D-9F81-488D-94C6-DBF41DEB762F}">
      <dgm:prSet/>
      <dgm:spPr/>
      <dgm:t>
        <a:bodyPr/>
        <a:lstStyle/>
        <a:p>
          <a:endParaRPr lang="en-US"/>
        </a:p>
      </dgm:t>
    </dgm:pt>
    <dgm:pt modelId="{5EB82F69-A96F-4291-B780-824EAFB975C0}" type="sibTrans" cxnId="{8CC9374D-9F81-488D-94C6-DBF41DEB762F}">
      <dgm:prSet/>
      <dgm:spPr/>
      <dgm:t>
        <a:bodyPr/>
        <a:lstStyle/>
        <a:p>
          <a:endParaRPr lang="en-US"/>
        </a:p>
      </dgm:t>
    </dgm:pt>
    <dgm:pt modelId="{7C3E8ED5-8649-40C2-AB5E-BDA4DEA54712}">
      <dgm:prSet phldrT="[Text]"/>
      <dgm:spPr/>
      <dgm:t>
        <a:bodyPr/>
        <a:lstStyle/>
        <a:p>
          <a:r>
            <a:rPr lang="en-US" b="1" dirty="0">
              <a:solidFill>
                <a:schemeClr val="accent6">
                  <a:lumMod val="75000"/>
                </a:schemeClr>
              </a:solidFill>
            </a:rPr>
            <a:t>1982</a:t>
          </a:r>
          <a:r>
            <a:rPr lang="en-US" dirty="0"/>
            <a:t> </a:t>
          </a:r>
        </a:p>
        <a:p>
          <a:r>
            <a:rPr lang="en-US" dirty="0"/>
            <a:t>Job Training Partnership Act</a:t>
          </a:r>
        </a:p>
      </dgm:t>
    </dgm:pt>
    <dgm:pt modelId="{CBF38AEE-3EBA-4D55-AF28-D2C2280FE0E3}" type="parTrans" cxnId="{C74E5709-EF19-4856-BE31-DA4E17B705CD}">
      <dgm:prSet/>
      <dgm:spPr/>
      <dgm:t>
        <a:bodyPr/>
        <a:lstStyle/>
        <a:p>
          <a:endParaRPr lang="en-US"/>
        </a:p>
      </dgm:t>
    </dgm:pt>
    <dgm:pt modelId="{81434969-8B78-42F8-8CF0-00178D678C21}" type="sibTrans" cxnId="{C74E5709-EF19-4856-BE31-DA4E17B705CD}">
      <dgm:prSet/>
      <dgm:spPr/>
      <dgm:t>
        <a:bodyPr/>
        <a:lstStyle/>
        <a:p>
          <a:endParaRPr lang="en-US"/>
        </a:p>
      </dgm:t>
    </dgm:pt>
    <dgm:pt modelId="{51A9EBED-AEC2-45CA-9F55-CE936AF7D324}">
      <dgm:prSet phldrT="[Text]"/>
      <dgm:spPr/>
      <dgm:t>
        <a:bodyPr/>
        <a:lstStyle/>
        <a:p>
          <a:r>
            <a:rPr lang="en-US" dirty="0"/>
            <a:t>Workforce Investment Act</a:t>
          </a:r>
        </a:p>
        <a:p>
          <a:r>
            <a:rPr lang="en-US" b="1" dirty="0">
              <a:solidFill>
                <a:schemeClr val="accent6">
                  <a:lumMod val="75000"/>
                </a:schemeClr>
              </a:solidFill>
            </a:rPr>
            <a:t>1998</a:t>
          </a:r>
        </a:p>
      </dgm:t>
    </dgm:pt>
    <dgm:pt modelId="{8BA2F4D2-EF0E-436E-AD42-733237EC95BF}" type="parTrans" cxnId="{F478EAC6-7409-41AC-BC17-B64D9DAB5E85}">
      <dgm:prSet/>
      <dgm:spPr/>
      <dgm:t>
        <a:bodyPr/>
        <a:lstStyle/>
        <a:p>
          <a:endParaRPr lang="en-US"/>
        </a:p>
      </dgm:t>
    </dgm:pt>
    <dgm:pt modelId="{C3C60D74-76CB-4D72-8DEF-84F17E3F88A6}" type="sibTrans" cxnId="{F478EAC6-7409-41AC-BC17-B64D9DAB5E85}">
      <dgm:prSet/>
      <dgm:spPr/>
      <dgm:t>
        <a:bodyPr/>
        <a:lstStyle/>
        <a:p>
          <a:endParaRPr lang="en-US"/>
        </a:p>
      </dgm:t>
    </dgm:pt>
    <dgm:pt modelId="{A572EF75-40A4-4CE4-98F3-04BC2A5E2F5C}">
      <dgm:prSet phldrT="[Text]"/>
      <dgm:spPr/>
      <dgm:t>
        <a:bodyPr/>
        <a:lstStyle/>
        <a:p>
          <a:r>
            <a:rPr lang="en-US" dirty="0"/>
            <a:t>Wagner-</a:t>
          </a:r>
          <a:r>
            <a:rPr lang="en-US" dirty="0" err="1"/>
            <a:t>Peyser</a:t>
          </a:r>
          <a:r>
            <a:rPr lang="en-US" dirty="0"/>
            <a:t> Act </a:t>
          </a:r>
        </a:p>
        <a:p>
          <a:r>
            <a:rPr lang="en-US" b="1" dirty="0">
              <a:solidFill>
                <a:schemeClr val="accent6">
                  <a:lumMod val="75000"/>
                </a:schemeClr>
              </a:solidFill>
            </a:rPr>
            <a:t>1933</a:t>
          </a:r>
        </a:p>
      </dgm:t>
    </dgm:pt>
    <dgm:pt modelId="{C050C0D0-0B41-4496-B172-B510023859E9}" type="parTrans" cxnId="{454C571E-0842-4698-B828-E0428E2619BE}">
      <dgm:prSet/>
      <dgm:spPr/>
      <dgm:t>
        <a:bodyPr/>
        <a:lstStyle/>
        <a:p>
          <a:endParaRPr lang="en-US"/>
        </a:p>
      </dgm:t>
    </dgm:pt>
    <dgm:pt modelId="{4A7FA606-3720-4904-B31E-8761E628C100}" type="sibTrans" cxnId="{454C571E-0842-4698-B828-E0428E2619BE}">
      <dgm:prSet/>
      <dgm:spPr/>
      <dgm:t>
        <a:bodyPr/>
        <a:lstStyle/>
        <a:p>
          <a:endParaRPr lang="en-US"/>
        </a:p>
      </dgm:t>
    </dgm:pt>
    <dgm:pt modelId="{F13FD98B-631C-429D-B7EF-5A7BF314DC7D}" type="pres">
      <dgm:prSet presAssocID="{3DE0B0CC-E297-4939-819C-13AB6D908D87}" presName="Name0" presStyleCnt="0">
        <dgm:presLayoutVars>
          <dgm:dir/>
          <dgm:resizeHandles val="exact"/>
        </dgm:presLayoutVars>
      </dgm:prSet>
      <dgm:spPr/>
    </dgm:pt>
    <dgm:pt modelId="{7371432A-0437-4E31-8D43-9A78FC537CBC}" type="pres">
      <dgm:prSet presAssocID="{3DE0B0CC-E297-4939-819C-13AB6D908D87}" presName="arrow" presStyleLbl="bgShp" presStyleIdx="0" presStyleCnt="1"/>
      <dgm:spPr/>
    </dgm:pt>
    <dgm:pt modelId="{437D651C-FDBB-40CB-A01E-C763D6E4FEAA}" type="pres">
      <dgm:prSet presAssocID="{3DE0B0CC-E297-4939-819C-13AB6D908D87}" presName="points" presStyleCnt="0"/>
      <dgm:spPr/>
    </dgm:pt>
    <dgm:pt modelId="{7C6DD2A8-C872-4151-82CC-8F8BDB4E53A5}" type="pres">
      <dgm:prSet presAssocID="{02FB2CE7-7EBB-4C77-93CB-8B9839465B9C}" presName="compositeA" presStyleCnt="0"/>
      <dgm:spPr/>
    </dgm:pt>
    <dgm:pt modelId="{25226ED0-9340-4969-A415-D8814ADF3613}" type="pres">
      <dgm:prSet presAssocID="{02FB2CE7-7EBB-4C77-93CB-8B9839465B9C}" presName="textA" presStyleLbl="revTx" presStyleIdx="0" presStyleCnt="8">
        <dgm:presLayoutVars>
          <dgm:bulletEnabled val="1"/>
        </dgm:presLayoutVars>
      </dgm:prSet>
      <dgm:spPr/>
    </dgm:pt>
    <dgm:pt modelId="{36F76565-B2D8-4F58-81F1-AC4C51430E96}" type="pres">
      <dgm:prSet presAssocID="{02FB2CE7-7EBB-4C77-93CB-8B9839465B9C}" presName="circleA" presStyleLbl="node1" presStyleIdx="0" presStyleCnt="8"/>
      <dgm:spPr/>
    </dgm:pt>
    <dgm:pt modelId="{088469C0-736F-47B8-BAD4-A80CC121039D}" type="pres">
      <dgm:prSet presAssocID="{02FB2CE7-7EBB-4C77-93CB-8B9839465B9C}" presName="spaceA" presStyleCnt="0"/>
      <dgm:spPr/>
    </dgm:pt>
    <dgm:pt modelId="{7C01D3D7-03DE-4982-B0F1-69822EE362D6}" type="pres">
      <dgm:prSet presAssocID="{61D1BC66-D84E-4025-91F4-260C6C9DA202}" presName="space" presStyleCnt="0"/>
      <dgm:spPr/>
    </dgm:pt>
    <dgm:pt modelId="{48D60A1B-3FB9-4517-B14F-2C3EEE1DBD5C}" type="pres">
      <dgm:prSet presAssocID="{A572EF75-40A4-4CE4-98F3-04BC2A5E2F5C}" presName="compositeB" presStyleCnt="0"/>
      <dgm:spPr/>
    </dgm:pt>
    <dgm:pt modelId="{C25B4EFF-FC01-4B9F-98D0-2C4BB4ACF501}" type="pres">
      <dgm:prSet presAssocID="{A572EF75-40A4-4CE4-98F3-04BC2A5E2F5C}" presName="textB" presStyleLbl="revTx" presStyleIdx="1" presStyleCnt="8">
        <dgm:presLayoutVars>
          <dgm:bulletEnabled val="1"/>
        </dgm:presLayoutVars>
      </dgm:prSet>
      <dgm:spPr/>
    </dgm:pt>
    <dgm:pt modelId="{31C4E2C6-2220-4293-9AA0-8B938223CA31}" type="pres">
      <dgm:prSet presAssocID="{A572EF75-40A4-4CE4-98F3-04BC2A5E2F5C}" presName="circleB" presStyleLbl="node1" presStyleIdx="1" presStyleCnt="8"/>
      <dgm:spPr/>
    </dgm:pt>
    <dgm:pt modelId="{EDBDD38F-079E-4E2C-8F67-7C33B67E08E4}" type="pres">
      <dgm:prSet presAssocID="{A572EF75-40A4-4CE4-98F3-04BC2A5E2F5C}" presName="spaceB" presStyleCnt="0"/>
      <dgm:spPr/>
    </dgm:pt>
    <dgm:pt modelId="{46B84560-6623-4979-8A34-025767EC8D28}" type="pres">
      <dgm:prSet presAssocID="{4A7FA606-3720-4904-B31E-8761E628C100}" presName="space" presStyleCnt="0"/>
      <dgm:spPr/>
    </dgm:pt>
    <dgm:pt modelId="{010F7CD8-528F-4767-AEB6-9B767E4FAF2D}" type="pres">
      <dgm:prSet presAssocID="{CEBCC78E-7FEE-45A2-97B4-E7ACA56DA52F}" presName="compositeA" presStyleCnt="0"/>
      <dgm:spPr/>
    </dgm:pt>
    <dgm:pt modelId="{5BC011A3-7D8B-4500-8683-B58F7799D2D3}" type="pres">
      <dgm:prSet presAssocID="{CEBCC78E-7FEE-45A2-97B4-E7ACA56DA52F}" presName="textA" presStyleLbl="revTx" presStyleIdx="2" presStyleCnt="8">
        <dgm:presLayoutVars>
          <dgm:bulletEnabled val="1"/>
        </dgm:presLayoutVars>
      </dgm:prSet>
      <dgm:spPr/>
    </dgm:pt>
    <dgm:pt modelId="{21DE8C0A-5C49-42C9-8620-EE2171DA70E6}" type="pres">
      <dgm:prSet presAssocID="{CEBCC78E-7FEE-45A2-97B4-E7ACA56DA52F}" presName="circleA" presStyleLbl="node1" presStyleIdx="2" presStyleCnt="8"/>
      <dgm:spPr/>
    </dgm:pt>
    <dgm:pt modelId="{A1CB580B-4AC5-44B6-ADD6-0D8350C666B5}" type="pres">
      <dgm:prSet presAssocID="{CEBCC78E-7FEE-45A2-97B4-E7ACA56DA52F}" presName="spaceA" presStyleCnt="0"/>
      <dgm:spPr/>
    </dgm:pt>
    <dgm:pt modelId="{93C000CD-A258-4187-945B-81E893CB4D46}" type="pres">
      <dgm:prSet presAssocID="{AF382C04-E924-4F1F-B0A5-E449A1CFF4AB}" presName="space" presStyleCnt="0"/>
      <dgm:spPr/>
    </dgm:pt>
    <dgm:pt modelId="{0CC99DBF-3EFA-4575-8F97-985E9E34569B}" type="pres">
      <dgm:prSet presAssocID="{D2E405CB-B7BF-4A1D-BE9F-EF32C91E0A88}" presName="compositeB" presStyleCnt="0"/>
      <dgm:spPr/>
    </dgm:pt>
    <dgm:pt modelId="{59E95677-829A-44A1-A2A2-35EB4658DA69}" type="pres">
      <dgm:prSet presAssocID="{D2E405CB-B7BF-4A1D-BE9F-EF32C91E0A88}" presName="textB" presStyleLbl="revTx" presStyleIdx="3" presStyleCnt="8">
        <dgm:presLayoutVars>
          <dgm:bulletEnabled val="1"/>
        </dgm:presLayoutVars>
      </dgm:prSet>
      <dgm:spPr/>
    </dgm:pt>
    <dgm:pt modelId="{43BD5163-13C7-446C-9A33-974C93AFF69C}" type="pres">
      <dgm:prSet presAssocID="{D2E405CB-B7BF-4A1D-BE9F-EF32C91E0A88}" presName="circleB" presStyleLbl="node1" presStyleIdx="3" presStyleCnt="8"/>
      <dgm:spPr/>
    </dgm:pt>
    <dgm:pt modelId="{947E7F97-AFD0-4545-8C88-8C7BE063DDFF}" type="pres">
      <dgm:prSet presAssocID="{D2E405CB-B7BF-4A1D-BE9F-EF32C91E0A88}" presName="spaceB" presStyleCnt="0"/>
      <dgm:spPr/>
    </dgm:pt>
    <dgm:pt modelId="{7094078E-6767-4609-9E0C-08C1B1440A42}" type="pres">
      <dgm:prSet presAssocID="{13AE5265-FA65-4B71-A747-04A11B159856}" presName="space" presStyleCnt="0"/>
      <dgm:spPr/>
    </dgm:pt>
    <dgm:pt modelId="{1A2D0684-64B6-4038-9535-CDF3BF7F269D}" type="pres">
      <dgm:prSet presAssocID="{95CC0CB1-E0C6-4B21-AF0E-0BD15F9E67A3}" presName="compositeA" presStyleCnt="0"/>
      <dgm:spPr/>
    </dgm:pt>
    <dgm:pt modelId="{12578F84-7F60-418A-904C-57DC67AA4BA3}" type="pres">
      <dgm:prSet presAssocID="{95CC0CB1-E0C6-4B21-AF0E-0BD15F9E67A3}" presName="textA" presStyleLbl="revTx" presStyleIdx="4" presStyleCnt="8">
        <dgm:presLayoutVars>
          <dgm:bulletEnabled val="1"/>
        </dgm:presLayoutVars>
      </dgm:prSet>
      <dgm:spPr/>
    </dgm:pt>
    <dgm:pt modelId="{E341F15C-AE16-4ACC-8948-EDFB6C186D72}" type="pres">
      <dgm:prSet presAssocID="{95CC0CB1-E0C6-4B21-AF0E-0BD15F9E67A3}" presName="circleA" presStyleLbl="node1" presStyleIdx="4" presStyleCnt="8"/>
      <dgm:spPr/>
    </dgm:pt>
    <dgm:pt modelId="{8252B39A-F194-4FC9-8E4B-D72EF932C469}" type="pres">
      <dgm:prSet presAssocID="{95CC0CB1-E0C6-4B21-AF0E-0BD15F9E67A3}" presName="spaceA" presStyleCnt="0"/>
      <dgm:spPr/>
    </dgm:pt>
    <dgm:pt modelId="{4E8E0105-07C4-44B1-A036-EB9CE85CEFAF}" type="pres">
      <dgm:prSet presAssocID="{96255E1E-6502-4179-B8AF-E3D5736832ED}" presName="space" presStyleCnt="0"/>
      <dgm:spPr/>
    </dgm:pt>
    <dgm:pt modelId="{5C41BFAD-319C-4E70-8446-CE9B95CF68E4}" type="pres">
      <dgm:prSet presAssocID="{62A57E4A-29A1-457F-97E2-8C65C2801C53}" presName="compositeB" presStyleCnt="0"/>
      <dgm:spPr/>
    </dgm:pt>
    <dgm:pt modelId="{018115B7-0FE9-44D0-9CF4-32B685CE3171}" type="pres">
      <dgm:prSet presAssocID="{62A57E4A-29A1-457F-97E2-8C65C2801C53}" presName="textB" presStyleLbl="revTx" presStyleIdx="5" presStyleCnt="8">
        <dgm:presLayoutVars>
          <dgm:bulletEnabled val="1"/>
        </dgm:presLayoutVars>
      </dgm:prSet>
      <dgm:spPr/>
    </dgm:pt>
    <dgm:pt modelId="{50F33621-B74E-4DA7-B722-962EC6862F33}" type="pres">
      <dgm:prSet presAssocID="{62A57E4A-29A1-457F-97E2-8C65C2801C53}" presName="circleB" presStyleLbl="node1" presStyleIdx="5" presStyleCnt="8"/>
      <dgm:spPr/>
    </dgm:pt>
    <dgm:pt modelId="{1BBF40B5-0B79-4580-9905-428D15D8688F}" type="pres">
      <dgm:prSet presAssocID="{62A57E4A-29A1-457F-97E2-8C65C2801C53}" presName="spaceB" presStyleCnt="0"/>
      <dgm:spPr/>
    </dgm:pt>
    <dgm:pt modelId="{29F52F58-A823-4590-845C-42C48C1466A4}" type="pres">
      <dgm:prSet presAssocID="{5EB82F69-A96F-4291-B780-824EAFB975C0}" presName="space" presStyleCnt="0"/>
      <dgm:spPr/>
    </dgm:pt>
    <dgm:pt modelId="{8E10B617-944F-4582-B615-3F8F29854026}" type="pres">
      <dgm:prSet presAssocID="{7C3E8ED5-8649-40C2-AB5E-BDA4DEA54712}" presName="compositeA" presStyleCnt="0"/>
      <dgm:spPr/>
    </dgm:pt>
    <dgm:pt modelId="{DFDD39A6-7D07-4055-917F-6F1896AE5044}" type="pres">
      <dgm:prSet presAssocID="{7C3E8ED5-8649-40C2-AB5E-BDA4DEA54712}" presName="textA" presStyleLbl="revTx" presStyleIdx="6" presStyleCnt="8">
        <dgm:presLayoutVars>
          <dgm:bulletEnabled val="1"/>
        </dgm:presLayoutVars>
      </dgm:prSet>
      <dgm:spPr/>
    </dgm:pt>
    <dgm:pt modelId="{61CB76B5-937F-42C9-813E-F6A7528D5E7A}" type="pres">
      <dgm:prSet presAssocID="{7C3E8ED5-8649-40C2-AB5E-BDA4DEA54712}" presName="circleA" presStyleLbl="node1" presStyleIdx="6" presStyleCnt="8"/>
      <dgm:spPr/>
    </dgm:pt>
    <dgm:pt modelId="{2876070A-E308-471C-A1F9-44681C8D9D8F}" type="pres">
      <dgm:prSet presAssocID="{7C3E8ED5-8649-40C2-AB5E-BDA4DEA54712}" presName="spaceA" presStyleCnt="0"/>
      <dgm:spPr/>
    </dgm:pt>
    <dgm:pt modelId="{0C36863C-537A-4742-B126-0BCC186A6AA4}" type="pres">
      <dgm:prSet presAssocID="{81434969-8B78-42F8-8CF0-00178D678C21}" presName="space" presStyleCnt="0"/>
      <dgm:spPr/>
    </dgm:pt>
    <dgm:pt modelId="{1EF6B2D9-407B-45BF-9E38-3F835725DD80}" type="pres">
      <dgm:prSet presAssocID="{51A9EBED-AEC2-45CA-9F55-CE936AF7D324}" presName="compositeB" presStyleCnt="0"/>
      <dgm:spPr/>
    </dgm:pt>
    <dgm:pt modelId="{61341127-05D8-4E2B-B146-619B71CBEA12}" type="pres">
      <dgm:prSet presAssocID="{51A9EBED-AEC2-45CA-9F55-CE936AF7D324}" presName="textB" presStyleLbl="revTx" presStyleIdx="7" presStyleCnt="8">
        <dgm:presLayoutVars>
          <dgm:bulletEnabled val="1"/>
        </dgm:presLayoutVars>
      </dgm:prSet>
      <dgm:spPr/>
    </dgm:pt>
    <dgm:pt modelId="{2B2378CA-5E15-4B15-B87E-48AF4DDF2593}" type="pres">
      <dgm:prSet presAssocID="{51A9EBED-AEC2-45CA-9F55-CE936AF7D324}" presName="circleB" presStyleLbl="node1" presStyleIdx="7" presStyleCnt="8"/>
      <dgm:spPr/>
    </dgm:pt>
    <dgm:pt modelId="{3758CB54-366C-4E2B-8F1A-BF990CBE5B02}" type="pres">
      <dgm:prSet presAssocID="{51A9EBED-AEC2-45CA-9F55-CE936AF7D324}" presName="spaceB" presStyleCnt="0"/>
      <dgm:spPr/>
    </dgm:pt>
  </dgm:ptLst>
  <dgm:cxnLst>
    <dgm:cxn modelId="{C74E5709-EF19-4856-BE31-DA4E17B705CD}" srcId="{3DE0B0CC-E297-4939-819C-13AB6D908D87}" destId="{7C3E8ED5-8649-40C2-AB5E-BDA4DEA54712}" srcOrd="6" destOrd="0" parTransId="{CBF38AEE-3EBA-4D55-AF28-D2C2280FE0E3}" sibTransId="{81434969-8B78-42F8-8CF0-00178D678C21}"/>
    <dgm:cxn modelId="{454C571E-0842-4698-B828-E0428E2619BE}" srcId="{3DE0B0CC-E297-4939-819C-13AB6D908D87}" destId="{A572EF75-40A4-4CE4-98F3-04BC2A5E2F5C}" srcOrd="1" destOrd="0" parTransId="{C050C0D0-0B41-4496-B172-B510023859E9}" sibTransId="{4A7FA606-3720-4904-B31E-8761E628C100}"/>
    <dgm:cxn modelId="{466E3223-6167-4EFB-AC03-D6552C7DB092}" type="presOf" srcId="{A572EF75-40A4-4CE4-98F3-04BC2A5E2F5C}" destId="{C25B4EFF-FC01-4B9F-98D0-2C4BB4ACF501}" srcOrd="0" destOrd="0" presId="urn:microsoft.com/office/officeart/2005/8/layout/hProcess11"/>
    <dgm:cxn modelId="{48566A5E-EEEB-47B7-A452-7864FD56076E}" srcId="{3DE0B0CC-E297-4939-819C-13AB6D908D87}" destId="{02FB2CE7-7EBB-4C77-93CB-8B9839465B9C}" srcOrd="0" destOrd="0" parTransId="{C4170010-C3DB-40D8-8944-D87F128F2F10}" sibTransId="{61D1BC66-D84E-4025-91F4-260C6C9DA202}"/>
    <dgm:cxn modelId="{C33B8648-9080-429D-ACCF-FBD86FD7786F}" type="presOf" srcId="{CEBCC78E-7FEE-45A2-97B4-E7ACA56DA52F}" destId="{5BC011A3-7D8B-4500-8683-B58F7799D2D3}" srcOrd="0" destOrd="0" presId="urn:microsoft.com/office/officeart/2005/8/layout/hProcess11"/>
    <dgm:cxn modelId="{41588A4B-5BFE-4A4D-A20F-FB3E5918CD1D}" type="presOf" srcId="{51A9EBED-AEC2-45CA-9F55-CE936AF7D324}" destId="{61341127-05D8-4E2B-B146-619B71CBEA12}" srcOrd="0" destOrd="0" presId="urn:microsoft.com/office/officeart/2005/8/layout/hProcess11"/>
    <dgm:cxn modelId="{8CC9374D-9F81-488D-94C6-DBF41DEB762F}" srcId="{3DE0B0CC-E297-4939-819C-13AB6D908D87}" destId="{62A57E4A-29A1-457F-97E2-8C65C2801C53}" srcOrd="5" destOrd="0" parTransId="{BE83072F-85BD-4CA6-82FB-856D5AD9C0E3}" sibTransId="{5EB82F69-A96F-4291-B780-824EAFB975C0}"/>
    <dgm:cxn modelId="{E1784187-5D46-4DEF-861A-0253A148FD2A}" srcId="{3DE0B0CC-E297-4939-819C-13AB6D908D87}" destId="{95CC0CB1-E0C6-4B21-AF0E-0BD15F9E67A3}" srcOrd="4" destOrd="0" parTransId="{669B46A5-757B-4D1A-87F2-E339796A6562}" sibTransId="{96255E1E-6502-4179-B8AF-E3D5736832ED}"/>
    <dgm:cxn modelId="{C86F408C-55CA-4A6B-AF3E-6C4657E7AB48}" srcId="{3DE0B0CC-E297-4939-819C-13AB6D908D87}" destId="{CEBCC78E-7FEE-45A2-97B4-E7ACA56DA52F}" srcOrd="2" destOrd="0" parTransId="{5F89A5CE-5345-450A-95F0-F74E54885A88}" sibTransId="{AF382C04-E924-4F1F-B0A5-E449A1CFF4AB}"/>
    <dgm:cxn modelId="{1449BE99-A40C-4908-9E36-0845EBE710A3}" srcId="{3DE0B0CC-E297-4939-819C-13AB6D908D87}" destId="{D2E405CB-B7BF-4A1D-BE9F-EF32C91E0A88}" srcOrd="3" destOrd="0" parTransId="{866C0D8C-88E4-46AE-99A9-0009127BE732}" sibTransId="{13AE5265-FA65-4B71-A747-04A11B159856}"/>
    <dgm:cxn modelId="{A7E78C9C-CE70-4F0A-A249-667A0F6CB51E}" type="presOf" srcId="{95CC0CB1-E0C6-4B21-AF0E-0BD15F9E67A3}" destId="{12578F84-7F60-418A-904C-57DC67AA4BA3}" srcOrd="0" destOrd="0" presId="urn:microsoft.com/office/officeart/2005/8/layout/hProcess11"/>
    <dgm:cxn modelId="{B5BAE6A6-37DF-4297-9213-0F88AC993059}" type="presOf" srcId="{7C3E8ED5-8649-40C2-AB5E-BDA4DEA54712}" destId="{DFDD39A6-7D07-4055-917F-6F1896AE5044}" srcOrd="0" destOrd="0" presId="urn:microsoft.com/office/officeart/2005/8/layout/hProcess11"/>
    <dgm:cxn modelId="{9557E4C2-BC4B-480A-8F6F-14EA721D7249}" type="presOf" srcId="{02FB2CE7-7EBB-4C77-93CB-8B9839465B9C}" destId="{25226ED0-9340-4969-A415-D8814ADF3613}" srcOrd="0" destOrd="0" presId="urn:microsoft.com/office/officeart/2005/8/layout/hProcess11"/>
    <dgm:cxn modelId="{F478EAC6-7409-41AC-BC17-B64D9DAB5E85}" srcId="{3DE0B0CC-E297-4939-819C-13AB6D908D87}" destId="{51A9EBED-AEC2-45CA-9F55-CE936AF7D324}" srcOrd="7" destOrd="0" parTransId="{8BA2F4D2-EF0E-436E-AD42-733237EC95BF}" sibTransId="{C3C60D74-76CB-4D72-8DEF-84F17E3F88A6}"/>
    <dgm:cxn modelId="{E7B356D1-3AE4-4586-8B4A-C6D26C63B657}" type="presOf" srcId="{62A57E4A-29A1-457F-97E2-8C65C2801C53}" destId="{018115B7-0FE9-44D0-9CF4-32B685CE3171}" srcOrd="0" destOrd="0" presId="urn:microsoft.com/office/officeart/2005/8/layout/hProcess11"/>
    <dgm:cxn modelId="{97D751E7-CFE9-45C3-93B4-2AE4687C3810}" type="presOf" srcId="{3DE0B0CC-E297-4939-819C-13AB6D908D87}" destId="{F13FD98B-631C-429D-B7EF-5A7BF314DC7D}" srcOrd="0" destOrd="0" presId="urn:microsoft.com/office/officeart/2005/8/layout/hProcess11"/>
    <dgm:cxn modelId="{FA749BEC-1A3C-4AC2-A12D-0981AB4E6375}" type="presOf" srcId="{D2E405CB-B7BF-4A1D-BE9F-EF32C91E0A88}" destId="{59E95677-829A-44A1-A2A2-35EB4658DA69}" srcOrd="0" destOrd="0" presId="urn:microsoft.com/office/officeart/2005/8/layout/hProcess11"/>
    <dgm:cxn modelId="{C353CFFF-99BB-442B-872A-8F5F01B07D77}" type="presParOf" srcId="{F13FD98B-631C-429D-B7EF-5A7BF314DC7D}" destId="{7371432A-0437-4E31-8D43-9A78FC537CBC}" srcOrd="0" destOrd="0" presId="urn:microsoft.com/office/officeart/2005/8/layout/hProcess11"/>
    <dgm:cxn modelId="{E1F118A6-3230-47F7-8C28-B64B810D907B}" type="presParOf" srcId="{F13FD98B-631C-429D-B7EF-5A7BF314DC7D}" destId="{437D651C-FDBB-40CB-A01E-C763D6E4FEAA}" srcOrd="1" destOrd="0" presId="urn:microsoft.com/office/officeart/2005/8/layout/hProcess11"/>
    <dgm:cxn modelId="{F0E9AD87-6666-42DC-AFFC-819284BCBA24}" type="presParOf" srcId="{437D651C-FDBB-40CB-A01E-C763D6E4FEAA}" destId="{7C6DD2A8-C872-4151-82CC-8F8BDB4E53A5}" srcOrd="0" destOrd="0" presId="urn:microsoft.com/office/officeart/2005/8/layout/hProcess11"/>
    <dgm:cxn modelId="{C65A2CD9-0858-4CDA-8422-AF58B91ED721}" type="presParOf" srcId="{7C6DD2A8-C872-4151-82CC-8F8BDB4E53A5}" destId="{25226ED0-9340-4969-A415-D8814ADF3613}" srcOrd="0" destOrd="0" presId="urn:microsoft.com/office/officeart/2005/8/layout/hProcess11"/>
    <dgm:cxn modelId="{B348BA15-49DD-4324-80A3-61AA3350D6A6}" type="presParOf" srcId="{7C6DD2A8-C872-4151-82CC-8F8BDB4E53A5}" destId="{36F76565-B2D8-4F58-81F1-AC4C51430E96}" srcOrd="1" destOrd="0" presId="urn:microsoft.com/office/officeart/2005/8/layout/hProcess11"/>
    <dgm:cxn modelId="{6F807306-9E73-4682-A21C-713D92471538}" type="presParOf" srcId="{7C6DD2A8-C872-4151-82CC-8F8BDB4E53A5}" destId="{088469C0-736F-47B8-BAD4-A80CC121039D}" srcOrd="2" destOrd="0" presId="urn:microsoft.com/office/officeart/2005/8/layout/hProcess11"/>
    <dgm:cxn modelId="{B66DF9B7-3C49-452A-999D-A32BDB00127A}" type="presParOf" srcId="{437D651C-FDBB-40CB-A01E-C763D6E4FEAA}" destId="{7C01D3D7-03DE-4982-B0F1-69822EE362D6}" srcOrd="1" destOrd="0" presId="urn:microsoft.com/office/officeart/2005/8/layout/hProcess11"/>
    <dgm:cxn modelId="{7E84B110-290B-4A94-81D1-DD20B22F043B}" type="presParOf" srcId="{437D651C-FDBB-40CB-A01E-C763D6E4FEAA}" destId="{48D60A1B-3FB9-4517-B14F-2C3EEE1DBD5C}" srcOrd="2" destOrd="0" presId="urn:microsoft.com/office/officeart/2005/8/layout/hProcess11"/>
    <dgm:cxn modelId="{E7B3F48D-27BE-4990-B88C-CFDBC9CE4CEE}" type="presParOf" srcId="{48D60A1B-3FB9-4517-B14F-2C3EEE1DBD5C}" destId="{C25B4EFF-FC01-4B9F-98D0-2C4BB4ACF501}" srcOrd="0" destOrd="0" presId="urn:microsoft.com/office/officeart/2005/8/layout/hProcess11"/>
    <dgm:cxn modelId="{3B79117D-33E4-47D4-9C91-FF749655FBC4}" type="presParOf" srcId="{48D60A1B-3FB9-4517-B14F-2C3EEE1DBD5C}" destId="{31C4E2C6-2220-4293-9AA0-8B938223CA31}" srcOrd="1" destOrd="0" presId="urn:microsoft.com/office/officeart/2005/8/layout/hProcess11"/>
    <dgm:cxn modelId="{54FA967D-15B2-417C-8936-F4A340125EBB}" type="presParOf" srcId="{48D60A1B-3FB9-4517-B14F-2C3EEE1DBD5C}" destId="{EDBDD38F-079E-4E2C-8F67-7C33B67E08E4}" srcOrd="2" destOrd="0" presId="urn:microsoft.com/office/officeart/2005/8/layout/hProcess11"/>
    <dgm:cxn modelId="{EE3B40E8-D223-44A4-BE80-0F7F4501F620}" type="presParOf" srcId="{437D651C-FDBB-40CB-A01E-C763D6E4FEAA}" destId="{46B84560-6623-4979-8A34-025767EC8D28}" srcOrd="3" destOrd="0" presId="urn:microsoft.com/office/officeart/2005/8/layout/hProcess11"/>
    <dgm:cxn modelId="{B995E427-43B8-45D7-BEE2-DA65DECE5CB4}" type="presParOf" srcId="{437D651C-FDBB-40CB-A01E-C763D6E4FEAA}" destId="{010F7CD8-528F-4767-AEB6-9B767E4FAF2D}" srcOrd="4" destOrd="0" presId="urn:microsoft.com/office/officeart/2005/8/layout/hProcess11"/>
    <dgm:cxn modelId="{04561321-6957-4F92-90BF-6E57210389B3}" type="presParOf" srcId="{010F7CD8-528F-4767-AEB6-9B767E4FAF2D}" destId="{5BC011A3-7D8B-4500-8683-B58F7799D2D3}" srcOrd="0" destOrd="0" presId="urn:microsoft.com/office/officeart/2005/8/layout/hProcess11"/>
    <dgm:cxn modelId="{F876C49C-EF5E-4485-A101-5959DB8FAC1B}" type="presParOf" srcId="{010F7CD8-528F-4767-AEB6-9B767E4FAF2D}" destId="{21DE8C0A-5C49-42C9-8620-EE2171DA70E6}" srcOrd="1" destOrd="0" presId="urn:microsoft.com/office/officeart/2005/8/layout/hProcess11"/>
    <dgm:cxn modelId="{FBD5A2CD-4FF0-4FD1-A2DB-CC566A4C4B73}" type="presParOf" srcId="{010F7CD8-528F-4767-AEB6-9B767E4FAF2D}" destId="{A1CB580B-4AC5-44B6-ADD6-0D8350C666B5}" srcOrd="2" destOrd="0" presId="urn:microsoft.com/office/officeart/2005/8/layout/hProcess11"/>
    <dgm:cxn modelId="{A0058BAD-6A1D-43F8-97A9-F5035069EE0B}" type="presParOf" srcId="{437D651C-FDBB-40CB-A01E-C763D6E4FEAA}" destId="{93C000CD-A258-4187-945B-81E893CB4D46}" srcOrd="5" destOrd="0" presId="urn:microsoft.com/office/officeart/2005/8/layout/hProcess11"/>
    <dgm:cxn modelId="{B17A8113-E628-4272-B058-70992423C95E}" type="presParOf" srcId="{437D651C-FDBB-40CB-A01E-C763D6E4FEAA}" destId="{0CC99DBF-3EFA-4575-8F97-985E9E34569B}" srcOrd="6" destOrd="0" presId="urn:microsoft.com/office/officeart/2005/8/layout/hProcess11"/>
    <dgm:cxn modelId="{EAAE2351-9913-414B-BFAF-8F9F8322DBF3}" type="presParOf" srcId="{0CC99DBF-3EFA-4575-8F97-985E9E34569B}" destId="{59E95677-829A-44A1-A2A2-35EB4658DA69}" srcOrd="0" destOrd="0" presId="urn:microsoft.com/office/officeart/2005/8/layout/hProcess11"/>
    <dgm:cxn modelId="{2C49C035-856A-4C37-9689-737873B2D426}" type="presParOf" srcId="{0CC99DBF-3EFA-4575-8F97-985E9E34569B}" destId="{43BD5163-13C7-446C-9A33-974C93AFF69C}" srcOrd="1" destOrd="0" presId="urn:microsoft.com/office/officeart/2005/8/layout/hProcess11"/>
    <dgm:cxn modelId="{0F75ED55-BD9A-427B-A6D7-488195F242C3}" type="presParOf" srcId="{0CC99DBF-3EFA-4575-8F97-985E9E34569B}" destId="{947E7F97-AFD0-4545-8C88-8C7BE063DDFF}" srcOrd="2" destOrd="0" presId="urn:microsoft.com/office/officeart/2005/8/layout/hProcess11"/>
    <dgm:cxn modelId="{48DDDB40-16EC-4010-B4F4-370B49C1D5A3}" type="presParOf" srcId="{437D651C-FDBB-40CB-A01E-C763D6E4FEAA}" destId="{7094078E-6767-4609-9E0C-08C1B1440A42}" srcOrd="7" destOrd="0" presId="urn:microsoft.com/office/officeart/2005/8/layout/hProcess11"/>
    <dgm:cxn modelId="{3EC2262D-729C-4B00-8169-D5A483F0DA2D}" type="presParOf" srcId="{437D651C-FDBB-40CB-A01E-C763D6E4FEAA}" destId="{1A2D0684-64B6-4038-9535-CDF3BF7F269D}" srcOrd="8" destOrd="0" presId="urn:microsoft.com/office/officeart/2005/8/layout/hProcess11"/>
    <dgm:cxn modelId="{C719EDB7-C388-4F94-8BF2-6247DBDC4384}" type="presParOf" srcId="{1A2D0684-64B6-4038-9535-CDF3BF7F269D}" destId="{12578F84-7F60-418A-904C-57DC67AA4BA3}" srcOrd="0" destOrd="0" presId="urn:microsoft.com/office/officeart/2005/8/layout/hProcess11"/>
    <dgm:cxn modelId="{33D8E78C-F62A-4E53-B0EC-A7D926D21DA6}" type="presParOf" srcId="{1A2D0684-64B6-4038-9535-CDF3BF7F269D}" destId="{E341F15C-AE16-4ACC-8948-EDFB6C186D72}" srcOrd="1" destOrd="0" presId="urn:microsoft.com/office/officeart/2005/8/layout/hProcess11"/>
    <dgm:cxn modelId="{3F3BC337-96A0-4BD6-AB0B-DD4A49EE70E7}" type="presParOf" srcId="{1A2D0684-64B6-4038-9535-CDF3BF7F269D}" destId="{8252B39A-F194-4FC9-8E4B-D72EF932C469}" srcOrd="2" destOrd="0" presId="urn:microsoft.com/office/officeart/2005/8/layout/hProcess11"/>
    <dgm:cxn modelId="{33144DF5-6FE5-481F-B6A0-D9AF0278C828}" type="presParOf" srcId="{437D651C-FDBB-40CB-A01E-C763D6E4FEAA}" destId="{4E8E0105-07C4-44B1-A036-EB9CE85CEFAF}" srcOrd="9" destOrd="0" presId="urn:microsoft.com/office/officeart/2005/8/layout/hProcess11"/>
    <dgm:cxn modelId="{5AEA3272-EF9D-4442-A185-13A470F2A22E}" type="presParOf" srcId="{437D651C-FDBB-40CB-A01E-C763D6E4FEAA}" destId="{5C41BFAD-319C-4E70-8446-CE9B95CF68E4}" srcOrd="10" destOrd="0" presId="urn:microsoft.com/office/officeart/2005/8/layout/hProcess11"/>
    <dgm:cxn modelId="{A5899059-5EAA-42C3-8F8D-7345E77152D9}" type="presParOf" srcId="{5C41BFAD-319C-4E70-8446-CE9B95CF68E4}" destId="{018115B7-0FE9-44D0-9CF4-32B685CE3171}" srcOrd="0" destOrd="0" presId="urn:microsoft.com/office/officeart/2005/8/layout/hProcess11"/>
    <dgm:cxn modelId="{AA2DF0E8-8381-44E2-8E07-F2F904F6908F}" type="presParOf" srcId="{5C41BFAD-319C-4E70-8446-CE9B95CF68E4}" destId="{50F33621-B74E-4DA7-B722-962EC6862F33}" srcOrd="1" destOrd="0" presId="urn:microsoft.com/office/officeart/2005/8/layout/hProcess11"/>
    <dgm:cxn modelId="{C11FD8E8-F451-41DA-A648-290A86530EFA}" type="presParOf" srcId="{5C41BFAD-319C-4E70-8446-CE9B95CF68E4}" destId="{1BBF40B5-0B79-4580-9905-428D15D8688F}" srcOrd="2" destOrd="0" presId="urn:microsoft.com/office/officeart/2005/8/layout/hProcess11"/>
    <dgm:cxn modelId="{E0992DB0-F05F-4048-B545-569A9E2C2053}" type="presParOf" srcId="{437D651C-FDBB-40CB-A01E-C763D6E4FEAA}" destId="{29F52F58-A823-4590-845C-42C48C1466A4}" srcOrd="11" destOrd="0" presId="urn:microsoft.com/office/officeart/2005/8/layout/hProcess11"/>
    <dgm:cxn modelId="{3F933DAB-C49E-44D4-A2AB-A8E4A4A91953}" type="presParOf" srcId="{437D651C-FDBB-40CB-A01E-C763D6E4FEAA}" destId="{8E10B617-944F-4582-B615-3F8F29854026}" srcOrd="12" destOrd="0" presId="urn:microsoft.com/office/officeart/2005/8/layout/hProcess11"/>
    <dgm:cxn modelId="{21C176CE-BACD-4614-83C7-6344E87C13A3}" type="presParOf" srcId="{8E10B617-944F-4582-B615-3F8F29854026}" destId="{DFDD39A6-7D07-4055-917F-6F1896AE5044}" srcOrd="0" destOrd="0" presId="urn:microsoft.com/office/officeart/2005/8/layout/hProcess11"/>
    <dgm:cxn modelId="{EC37FB10-6B78-4CE8-BF6D-CD42B6E9886B}" type="presParOf" srcId="{8E10B617-944F-4582-B615-3F8F29854026}" destId="{61CB76B5-937F-42C9-813E-F6A7528D5E7A}" srcOrd="1" destOrd="0" presId="urn:microsoft.com/office/officeart/2005/8/layout/hProcess11"/>
    <dgm:cxn modelId="{9BB98153-FF7B-40B4-B375-C0763F1AAAF8}" type="presParOf" srcId="{8E10B617-944F-4582-B615-3F8F29854026}" destId="{2876070A-E308-471C-A1F9-44681C8D9D8F}" srcOrd="2" destOrd="0" presId="urn:microsoft.com/office/officeart/2005/8/layout/hProcess11"/>
    <dgm:cxn modelId="{2BFD6827-004F-4D73-A8B1-7634B662B1E8}" type="presParOf" srcId="{437D651C-FDBB-40CB-A01E-C763D6E4FEAA}" destId="{0C36863C-537A-4742-B126-0BCC186A6AA4}" srcOrd="13" destOrd="0" presId="urn:microsoft.com/office/officeart/2005/8/layout/hProcess11"/>
    <dgm:cxn modelId="{86060DC9-28B6-4E4E-A617-FFB05F83E457}" type="presParOf" srcId="{437D651C-FDBB-40CB-A01E-C763D6E4FEAA}" destId="{1EF6B2D9-407B-45BF-9E38-3F835725DD80}" srcOrd="14" destOrd="0" presId="urn:microsoft.com/office/officeart/2005/8/layout/hProcess11"/>
    <dgm:cxn modelId="{62A302A7-2458-4858-9BE5-F957826B44B6}" type="presParOf" srcId="{1EF6B2D9-407B-45BF-9E38-3F835725DD80}" destId="{61341127-05D8-4E2B-B146-619B71CBEA12}" srcOrd="0" destOrd="0" presId="urn:microsoft.com/office/officeart/2005/8/layout/hProcess11"/>
    <dgm:cxn modelId="{769E4B82-38A0-4A98-8DD9-C111FDA0C209}" type="presParOf" srcId="{1EF6B2D9-407B-45BF-9E38-3F835725DD80}" destId="{2B2378CA-5E15-4B15-B87E-48AF4DDF2593}" srcOrd="1" destOrd="0" presId="urn:microsoft.com/office/officeart/2005/8/layout/hProcess11"/>
    <dgm:cxn modelId="{A8C41467-ED02-4919-AAFE-CBE0DA4466EF}" type="presParOf" srcId="{1EF6B2D9-407B-45BF-9E38-3F835725DD80}" destId="{3758CB54-366C-4E2B-8F1A-BF990CBE5B0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B9892-D7D5-4789-B7D6-6A588DEAAA3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AE4373D-9819-4E6E-81A5-3F30CD394A6E}">
      <dgm:prSet phldrT="[Text]"/>
      <dgm:spPr/>
      <dgm:t>
        <a:bodyPr/>
        <a:lstStyle/>
        <a:p>
          <a:r>
            <a:rPr lang="en-US" dirty="0"/>
            <a:t>U.S. Department of Labor</a:t>
          </a:r>
        </a:p>
      </dgm:t>
    </dgm:pt>
    <dgm:pt modelId="{0D402A3F-E99D-4CAC-B611-7B481056F5EE}" type="parTrans" cxnId="{179DBF3B-CCF5-49E7-BB89-6B3C4C02EB4F}">
      <dgm:prSet/>
      <dgm:spPr/>
      <dgm:t>
        <a:bodyPr/>
        <a:lstStyle/>
        <a:p>
          <a:endParaRPr lang="en-US"/>
        </a:p>
      </dgm:t>
    </dgm:pt>
    <dgm:pt modelId="{2D1F83A1-3491-400F-A2AA-A93ED7FDE6D2}" type="sibTrans" cxnId="{179DBF3B-CCF5-49E7-BB89-6B3C4C02EB4F}">
      <dgm:prSet/>
      <dgm:spPr/>
      <dgm:t>
        <a:bodyPr/>
        <a:lstStyle/>
        <a:p>
          <a:endParaRPr lang="en-US"/>
        </a:p>
      </dgm:t>
    </dgm:pt>
    <dgm:pt modelId="{14560F6F-A967-44ED-81C7-5F0526CC90A5}">
      <dgm:prSet phldrT="[Text]"/>
      <dgm:spPr/>
      <dgm:t>
        <a:bodyPr/>
        <a:lstStyle/>
        <a:p>
          <a:r>
            <a:rPr lang="en-US" dirty="0"/>
            <a:t>DEED</a:t>
          </a:r>
        </a:p>
      </dgm:t>
    </dgm:pt>
    <dgm:pt modelId="{BE6C8759-1833-4801-9CA0-29B49F4925DF}" type="parTrans" cxnId="{CA2F1718-527C-4DEF-91B5-BC9710E7BFAA}">
      <dgm:prSet/>
      <dgm:spPr/>
      <dgm:t>
        <a:bodyPr/>
        <a:lstStyle/>
        <a:p>
          <a:endParaRPr lang="en-US"/>
        </a:p>
      </dgm:t>
    </dgm:pt>
    <dgm:pt modelId="{DB013179-54BC-413F-AB25-30079C217A0F}" type="sibTrans" cxnId="{CA2F1718-527C-4DEF-91B5-BC9710E7BFAA}">
      <dgm:prSet/>
      <dgm:spPr/>
      <dgm:t>
        <a:bodyPr/>
        <a:lstStyle/>
        <a:p>
          <a:endParaRPr lang="en-US"/>
        </a:p>
      </dgm:t>
    </dgm:pt>
    <dgm:pt modelId="{7413F7D5-127C-44EA-93A6-35CEBC05AE78}">
      <dgm:prSet phldrT="[Text]"/>
      <dgm:spPr/>
      <dgm:t>
        <a:bodyPr/>
        <a:lstStyle/>
        <a:p>
          <a:r>
            <a:rPr lang="en-US" dirty="0"/>
            <a:t>Local Workforce Development Boards (LWDBs)</a:t>
          </a:r>
        </a:p>
      </dgm:t>
    </dgm:pt>
    <dgm:pt modelId="{4BA547E0-FF2D-47CE-BFCE-AD14B67ADB55}" type="parTrans" cxnId="{743180E5-10B1-48F7-93A4-027BA836E105}">
      <dgm:prSet/>
      <dgm:spPr/>
      <dgm:t>
        <a:bodyPr/>
        <a:lstStyle/>
        <a:p>
          <a:endParaRPr lang="en-US"/>
        </a:p>
      </dgm:t>
    </dgm:pt>
    <dgm:pt modelId="{2BF7935C-326B-4655-A779-0A2AA475B5FE}" type="sibTrans" cxnId="{743180E5-10B1-48F7-93A4-027BA836E105}">
      <dgm:prSet/>
      <dgm:spPr/>
      <dgm:t>
        <a:bodyPr/>
        <a:lstStyle/>
        <a:p>
          <a:endParaRPr lang="en-US"/>
        </a:p>
      </dgm:t>
    </dgm:pt>
    <dgm:pt modelId="{3D2C1C9E-ADF9-4DC8-A5BD-F6A248EA6C2F}" type="pres">
      <dgm:prSet presAssocID="{35BB9892-D7D5-4789-B7D6-6A588DEAAA3D}" presName="rootnode" presStyleCnt="0">
        <dgm:presLayoutVars>
          <dgm:chMax/>
          <dgm:chPref/>
          <dgm:dir/>
          <dgm:animLvl val="lvl"/>
        </dgm:presLayoutVars>
      </dgm:prSet>
      <dgm:spPr/>
    </dgm:pt>
    <dgm:pt modelId="{1B6BFE36-A222-4596-A82C-9ABA230A07B0}" type="pres">
      <dgm:prSet presAssocID="{DAE4373D-9819-4E6E-81A5-3F30CD394A6E}" presName="composite" presStyleCnt="0"/>
      <dgm:spPr/>
    </dgm:pt>
    <dgm:pt modelId="{B928151D-2A81-4E41-8FDE-82A01A62EEF1}" type="pres">
      <dgm:prSet presAssocID="{DAE4373D-9819-4E6E-81A5-3F30CD394A6E}" presName="bentUpArrow1" presStyleLbl="alignImgPlace1" presStyleIdx="0" presStyleCnt="2"/>
      <dgm:spPr/>
    </dgm:pt>
    <dgm:pt modelId="{9B69EBC2-F052-465B-931B-23D5DCF9AE63}" type="pres">
      <dgm:prSet presAssocID="{DAE4373D-9819-4E6E-81A5-3F30CD394A6E}" presName="ParentText" presStyleLbl="node1" presStyleIdx="0" presStyleCnt="3">
        <dgm:presLayoutVars>
          <dgm:chMax val="1"/>
          <dgm:chPref val="1"/>
          <dgm:bulletEnabled val="1"/>
        </dgm:presLayoutVars>
      </dgm:prSet>
      <dgm:spPr/>
    </dgm:pt>
    <dgm:pt modelId="{1A415901-9986-422F-B52E-797AA0E6E1BF}" type="pres">
      <dgm:prSet presAssocID="{DAE4373D-9819-4E6E-81A5-3F30CD394A6E}" presName="ChildText" presStyleLbl="revTx" presStyleIdx="0" presStyleCnt="2">
        <dgm:presLayoutVars>
          <dgm:chMax val="0"/>
          <dgm:chPref val="0"/>
          <dgm:bulletEnabled val="1"/>
        </dgm:presLayoutVars>
      </dgm:prSet>
      <dgm:spPr/>
    </dgm:pt>
    <dgm:pt modelId="{612BAC86-B682-4305-A345-AB8835D0FC5A}" type="pres">
      <dgm:prSet presAssocID="{2D1F83A1-3491-400F-A2AA-A93ED7FDE6D2}" presName="sibTrans" presStyleCnt="0"/>
      <dgm:spPr/>
    </dgm:pt>
    <dgm:pt modelId="{118FD55C-680C-4A89-9B17-49D087D1497F}" type="pres">
      <dgm:prSet presAssocID="{14560F6F-A967-44ED-81C7-5F0526CC90A5}" presName="composite" presStyleCnt="0"/>
      <dgm:spPr/>
    </dgm:pt>
    <dgm:pt modelId="{CB7B7E1F-2BFD-41F8-8515-85FD56597AAD}" type="pres">
      <dgm:prSet presAssocID="{14560F6F-A967-44ED-81C7-5F0526CC90A5}" presName="bentUpArrow1" presStyleLbl="alignImgPlace1" presStyleIdx="1" presStyleCnt="2"/>
      <dgm:spPr/>
    </dgm:pt>
    <dgm:pt modelId="{D6EAA200-3677-4265-81EB-CE1BE4A14146}" type="pres">
      <dgm:prSet presAssocID="{14560F6F-A967-44ED-81C7-5F0526CC90A5}" presName="ParentText" presStyleLbl="node1" presStyleIdx="1" presStyleCnt="3">
        <dgm:presLayoutVars>
          <dgm:chMax val="1"/>
          <dgm:chPref val="1"/>
          <dgm:bulletEnabled val="1"/>
        </dgm:presLayoutVars>
      </dgm:prSet>
      <dgm:spPr/>
    </dgm:pt>
    <dgm:pt modelId="{077CB231-D2E7-4239-ABF8-6AB78DB9C545}" type="pres">
      <dgm:prSet presAssocID="{14560F6F-A967-44ED-81C7-5F0526CC90A5}" presName="ChildText" presStyleLbl="revTx" presStyleIdx="1" presStyleCnt="2">
        <dgm:presLayoutVars>
          <dgm:chMax val="0"/>
          <dgm:chPref val="0"/>
          <dgm:bulletEnabled val="1"/>
        </dgm:presLayoutVars>
      </dgm:prSet>
      <dgm:spPr/>
    </dgm:pt>
    <dgm:pt modelId="{D180150F-9265-48B9-9A46-ECF733CB5E4D}" type="pres">
      <dgm:prSet presAssocID="{DB013179-54BC-413F-AB25-30079C217A0F}" presName="sibTrans" presStyleCnt="0"/>
      <dgm:spPr/>
    </dgm:pt>
    <dgm:pt modelId="{3C0E8055-ADD7-4C7D-9831-B56B0930225C}" type="pres">
      <dgm:prSet presAssocID="{7413F7D5-127C-44EA-93A6-35CEBC05AE78}" presName="composite" presStyleCnt="0"/>
      <dgm:spPr/>
    </dgm:pt>
    <dgm:pt modelId="{EDCFB271-10A0-43FA-9CCE-C059C291160B}" type="pres">
      <dgm:prSet presAssocID="{7413F7D5-127C-44EA-93A6-35CEBC05AE78}" presName="ParentText" presStyleLbl="node1" presStyleIdx="2" presStyleCnt="3">
        <dgm:presLayoutVars>
          <dgm:chMax val="1"/>
          <dgm:chPref val="1"/>
          <dgm:bulletEnabled val="1"/>
        </dgm:presLayoutVars>
      </dgm:prSet>
      <dgm:spPr/>
    </dgm:pt>
  </dgm:ptLst>
  <dgm:cxnLst>
    <dgm:cxn modelId="{CA2F1718-527C-4DEF-91B5-BC9710E7BFAA}" srcId="{35BB9892-D7D5-4789-B7D6-6A588DEAAA3D}" destId="{14560F6F-A967-44ED-81C7-5F0526CC90A5}" srcOrd="1" destOrd="0" parTransId="{BE6C8759-1833-4801-9CA0-29B49F4925DF}" sibTransId="{DB013179-54BC-413F-AB25-30079C217A0F}"/>
    <dgm:cxn modelId="{179DBF3B-CCF5-49E7-BB89-6B3C4C02EB4F}" srcId="{35BB9892-D7D5-4789-B7D6-6A588DEAAA3D}" destId="{DAE4373D-9819-4E6E-81A5-3F30CD394A6E}" srcOrd="0" destOrd="0" parTransId="{0D402A3F-E99D-4CAC-B611-7B481056F5EE}" sibTransId="{2D1F83A1-3491-400F-A2AA-A93ED7FDE6D2}"/>
    <dgm:cxn modelId="{9D2BD96C-C54E-45E1-A133-07C91EF6220C}" type="presOf" srcId="{35BB9892-D7D5-4789-B7D6-6A588DEAAA3D}" destId="{3D2C1C9E-ADF9-4DC8-A5BD-F6A248EA6C2F}" srcOrd="0" destOrd="0" presId="urn:microsoft.com/office/officeart/2005/8/layout/StepDownProcess"/>
    <dgm:cxn modelId="{85071F98-D1A8-4942-9089-347607451A1C}" type="presOf" srcId="{7413F7D5-127C-44EA-93A6-35CEBC05AE78}" destId="{EDCFB271-10A0-43FA-9CCE-C059C291160B}" srcOrd="0" destOrd="0" presId="urn:microsoft.com/office/officeart/2005/8/layout/StepDownProcess"/>
    <dgm:cxn modelId="{47396AC0-42AD-4C31-BC5F-940CE4706C78}" type="presOf" srcId="{14560F6F-A967-44ED-81C7-5F0526CC90A5}" destId="{D6EAA200-3677-4265-81EB-CE1BE4A14146}" srcOrd="0" destOrd="0" presId="urn:microsoft.com/office/officeart/2005/8/layout/StepDownProcess"/>
    <dgm:cxn modelId="{DD012DD8-8EA7-4036-AB63-A74435411D83}" type="presOf" srcId="{DAE4373D-9819-4E6E-81A5-3F30CD394A6E}" destId="{9B69EBC2-F052-465B-931B-23D5DCF9AE63}" srcOrd="0" destOrd="0" presId="urn:microsoft.com/office/officeart/2005/8/layout/StepDownProcess"/>
    <dgm:cxn modelId="{743180E5-10B1-48F7-93A4-027BA836E105}" srcId="{35BB9892-D7D5-4789-B7D6-6A588DEAAA3D}" destId="{7413F7D5-127C-44EA-93A6-35CEBC05AE78}" srcOrd="2" destOrd="0" parTransId="{4BA547E0-FF2D-47CE-BFCE-AD14B67ADB55}" sibTransId="{2BF7935C-326B-4655-A779-0A2AA475B5FE}"/>
    <dgm:cxn modelId="{F30F3E60-D643-4332-A4C9-F12EBA2561CB}" type="presParOf" srcId="{3D2C1C9E-ADF9-4DC8-A5BD-F6A248EA6C2F}" destId="{1B6BFE36-A222-4596-A82C-9ABA230A07B0}" srcOrd="0" destOrd="0" presId="urn:microsoft.com/office/officeart/2005/8/layout/StepDownProcess"/>
    <dgm:cxn modelId="{A59B631A-9EA5-4BDD-972D-BDF2233D3FC1}" type="presParOf" srcId="{1B6BFE36-A222-4596-A82C-9ABA230A07B0}" destId="{B928151D-2A81-4E41-8FDE-82A01A62EEF1}" srcOrd="0" destOrd="0" presId="urn:microsoft.com/office/officeart/2005/8/layout/StepDownProcess"/>
    <dgm:cxn modelId="{04DB37E1-433B-422B-B4FE-A2911F2C6AE6}" type="presParOf" srcId="{1B6BFE36-A222-4596-A82C-9ABA230A07B0}" destId="{9B69EBC2-F052-465B-931B-23D5DCF9AE63}" srcOrd="1" destOrd="0" presId="urn:microsoft.com/office/officeart/2005/8/layout/StepDownProcess"/>
    <dgm:cxn modelId="{1EA544EE-FA70-4F84-8E53-4615DA808E4B}" type="presParOf" srcId="{1B6BFE36-A222-4596-A82C-9ABA230A07B0}" destId="{1A415901-9986-422F-B52E-797AA0E6E1BF}" srcOrd="2" destOrd="0" presId="urn:microsoft.com/office/officeart/2005/8/layout/StepDownProcess"/>
    <dgm:cxn modelId="{393CAC3C-FC93-423C-ABAF-C01F651C7B8F}" type="presParOf" srcId="{3D2C1C9E-ADF9-4DC8-A5BD-F6A248EA6C2F}" destId="{612BAC86-B682-4305-A345-AB8835D0FC5A}" srcOrd="1" destOrd="0" presId="urn:microsoft.com/office/officeart/2005/8/layout/StepDownProcess"/>
    <dgm:cxn modelId="{431C748D-A6F3-411B-96A2-017546DD2FBD}" type="presParOf" srcId="{3D2C1C9E-ADF9-4DC8-A5BD-F6A248EA6C2F}" destId="{118FD55C-680C-4A89-9B17-49D087D1497F}" srcOrd="2" destOrd="0" presId="urn:microsoft.com/office/officeart/2005/8/layout/StepDownProcess"/>
    <dgm:cxn modelId="{DB659CEE-8DBC-415F-ACF6-59EB04F95BDE}" type="presParOf" srcId="{118FD55C-680C-4A89-9B17-49D087D1497F}" destId="{CB7B7E1F-2BFD-41F8-8515-85FD56597AAD}" srcOrd="0" destOrd="0" presId="urn:microsoft.com/office/officeart/2005/8/layout/StepDownProcess"/>
    <dgm:cxn modelId="{B520218B-66D5-4443-ADFF-9A646BBBBE11}" type="presParOf" srcId="{118FD55C-680C-4A89-9B17-49D087D1497F}" destId="{D6EAA200-3677-4265-81EB-CE1BE4A14146}" srcOrd="1" destOrd="0" presId="urn:microsoft.com/office/officeart/2005/8/layout/StepDownProcess"/>
    <dgm:cxn modelId="{339D18C4-7D3F-4FAA-83E6-DD6064568AE4}" type="presParOf" srcId="{118FD55C-680C-4A89-9B17-49D087D1497F}" destId="{077CB231-D2E7-4239-ABF8-6AB78DB9C545}" srcOrd="2" destOrd="0" presId="urn:microsoft.com/office/officeart/2005/8/layout/StepDownProcess"/>
    <dgm:cxn modelId="{6015B954-37A4-4EE6-BB0B-8A0D697EBEA3}" type="presParOf" srcId="{3D2C1C9E-ADF9-4DC8-A5BD-F6A248EA6C2F}" destId="{D180150F-9265-48B9-9A46-ECF733CB5E4D}" srcOrd="3" destOrd="0" presId="urn:microsoft.com/office/officeart/2005/8/layout/StepDownProcess"/>
    <dgm:cxn modelId="{44CC70F7-749A-4E24-8204-A09D230F3968}" type="presParOf" srcId="{3D2C1C9E-ADF9-4DC8-A5BD-F6A248EA6C2F}" destId="{3C0E8055-ADD7-4C7D-9831-B56B0930225C}" srcOrd="4" destOrd="0" presId="urn:microsoft.com/office/officeart/2005/8/layout/StepDownProcess"/>
    <dgm:cxn modelId="{AE94F9F8-7828-4E06-BC7D-1564D4958D08}" type="presParOf" srcId="{3C0E8055-ADD7-4C7D-9831-B56B0930225C}" destId="{EDCFB271-10A0-43FA-9CCE-C059C291160B}"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BB9892-D7D5-4789-B7D6-6A588DEAAA3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AE4373D-9819-4E6E-81A5-3F30CD394A6E}">
      <dgm:prSet phldrT="[Text]"/>
      <dgm:spPr/>
      <dgm:t>
        <a:bodyPr/>
        <a:lstStyle/>
        <a:p>
          <a:r>
            <a:rPr lang="en-US" dirty="0"/>
            <a:t>U.S. Department of Education</a:t>
          </a:r>
        </a:p>
      </dgm:t>
      <dgm:extLst>
        <a:ext uri="{E40237B7-FDA0-4F09-8148-C483321AD2D9}">
          <dgm14:cNvPr xmlns:dgm14="http://schemas.microsoft.com/office/drawing/2010/diagram" id="0" name="" descr="Vocational Rehabilitation Services is made up of 22 teams and 48 offices, many located in CareerForce locations.&#10;State Services for the Blind has 12 offices, many located in CareerForce locations."/>
        </a:ext>
      </dgm:extLst>
    </dgm:pt>
    <dgm:pt modelId="{0D402A3F-E99D-4CAC-B611-7B481056F5EE}" type="parTrans" cxnId="{179DBF3B-CCF5-49E7-BB89-6B3C4C02EB4F}">
      <dgm:prSet/>
      <dgm:spPr/>
      <dgm:t>
        <a:bodyPr/>
        <a:lstStyle/>
        <a:p>
          <a:endParaRPr lang="en-US"/>
        </a:p>
      </dgm:t>
    </dgm:pt>
    <dgm:pt modelId="{2D1F83A1-3491-400F-A2AA-A93ED7FDE6D2}" type="sibTrans" cxnId="{179DBF3B-CCF5-49E7-BB89-6B3C4C02EB4F}">
      <dgm:prSet/>
      <dgm:spPr/>
      <dgm:t>
        <a:bodyPr/>
        <a:lstStyle/>
        <a:p>
          <a:endParaRPr lang="en-US"/>
        </a:p>
      </dgm:t>
    </dgm:pt>
    <dgm:pt modelId="{14560F6F-A967-44ED-81C7-5F0526CC90A5}">
      <dgm:prSet phldrT="[Text]"/>
      <dgm:spPr/>
      <dgm:t>
        <a:bodyPr/>
        <a:lstStyle/>
        <a:p>
          <a:r>
            <a:rPr lang="en-US" dirty="0"/>
            <a:t>DEED</a:t>
          </a:r>
        </a:p>
      </dgm:t>
    </dgm:pt>
    <dgm:pt modelId="{BE6C8759-1833-4801-9CA0-29B49F4925DF}" type="parTrans" cxnId="{CA2F1718-527C-4DEF-91B5-BC9710E7BFAA}">
      <dgm:prSet/>
      <dgm:spPr/>
      <dgm:t>
        <a:bodyPr/>
        <a:lstStyle/>
        <a:p>
          <a:endParaRPr lang="en-US"/>
        </a:p>
      </dgm:t>
    </dgm:pt>
    <dgm:pt modelId="{DB013179-54BC-413F-AB25-30079C217A0F}" type="sibTrans" cxnId="{CA2F1718-527C-4DEF-91B5-BC9710E7BFAA}">
      <dgm:prSet/>
      <dgm:spPr/>
      <dgm:t>
        <a:bodyPr/>
        <a:lstStyle/>
        <a:p>
          <a:endParaRPr lang="en-US"/>
        </a:p>
      </dgm:t>
    </dgm:pt>
    <dgm:pt modelId="{3D2C1C9E-ADF9-4DC8-A5BD-F6A248EA6C2F}" type="pres">
      <dgm:prSet presAssocID="{35BB9892-D7D5-4789-B7D6-6A588DEAAA3D}" presName="rootnode" presStyleCnt="0">
        <dgm:presLayoutVars>
          <dgm:chMax/>
          <dgm:chPref/>
          <dgm:dir/>
          <dgm:animLvl val="lvl"/>
        </dgm:presLayoutVars>
      </dgm:prSet>
      <dgm:spPr/>
    </dgm:pt>
    <dgm:pt modelId="{1B6BFE36-A222-4596-A82C-9ABA230A07B0}" type="pres">
      <dgm:prSet presAssocID="{DAE4373D-9819-4E6E-81A5-3F30CD394A6E}" presName="composite" presStyleCnt="0"/>
      <dgm:spPr/>
    </dgm:pt>
    <dgm:pt modelId="{B928151D-2A81-4E41-8FDE-82A01A62EEF1}" type="pres">
      <dgm:prSet presAssocID="{DAE4373D-9819-4E6E-81A5-3F30CD394A6E}" presName="bentUpArrow1" presStyleLbl="alignImgPlace1" presStyleIdx="0" presStyleCnt="1"/>
      <dgm:spPr/>
    </dgm:pt>
    <dgm:pt modelId="{9B69EBC2-F052-465B-931B-23D5DCF9AE63}" type="pres">
      <dgm:prSet presAssocID="{DAE4373D-9819-4E6E-81A5-3F30CD394A6E}" presName="ParentText" presStyleLbl="node1" presStyleIdx="0" presStyleCnt="2">
        <dgm:presLayoutVars>
          <dgm:chMax val="1"/>
          <dgm:chPref val="1"/>
          <dgm:bulletEnabled val="1"/>
        </dgm:presLayoutVars>
      </dgm:prSet>
      <dgm:spPr/>
    </dgm:pt>
    <dgm:pt modelId="{1A415901-9986-422F-B52E-797AA0E6E1BF}" type="pres">
      <dgm:prSet presAssocID="{DAE4373D-9819-4E6E-81A5-3F30CD394A6E}" presName="ChildText" presStyleLbl="revTx" presStyleIdx="0" presStyleCnt="1">
        <dgm:presLayoutVars>
          <dgm:chMax val="0"/>
          <dgm:chPref val="0"/>
          <dgm:bulletEnabled val="1"/>
        </dgm:presLayoutVars>
      </dgm:prSet>
      <dgm:spPr/>
    </dgm:pt>
    <dgm:pt modelId="{612BAC86-B682-4305-A345-AB8835D0FC5A}" type="pres">
      <dgm:prSet presAssocID="{2D1F83A1-3491-400F-A2AA-A93ED7FDE6D2}" presName="sibTrans" presStyleCnt="0"/>
      <dgm:spPr/>
    </dgm:pt>
    <dgm:pt modelId="{118FD55C-680C-4A89-9B17-49D087D1497F}" type="pres">
      <dgm:prSet presAssocID="{14560F6F-A967-44ED-81C7-5F0526CC90A5}" presName="composite" presStyleCnt="0"/>
      <dgm:spPr/>
    </dgm:pt>
    <dgm:pt modelId="{D6EAA200-3677-4265-81EB-CE1BE4A14146}" type="pres">
      <dgm:prSet presAssocID="{14560F6F-A967-44ED-81C7-5F0526CC90A5}" presName="ParentText" presStyleLbl="node1" presStyleIdx="1" presStyleCnt="2">
        <dgm:presLayoutVars>
          <dgm:chMax val="1"/>
          <dgm:chPref val="1"/>
          <dgm:bulletEnabled val="1"/>
        </dgm:presLayoutVars>
      </dgm:prSet>
      <dgm:spPr/>
    </dgm:pt>
  </dgm:ptLst>
  <dgm:cxnLst>
    <dgm:cxn modelId="{CA2F1718-527C-4DEF-91B5-BC9710E7BFAA}" srcId="{35BB9892-D7D5-4789-B7D6-6A588DEAAA3D}" destId="{14560F6F-A967-44ED-81C7-5F0526CC90A5}" srcOrd="1" destOrd="0" parTransId="{BE6C8759-1833-4801-9CA0-29B49F4925DF}" sibTransId="{DB013179-54BC-413F-AB25-30079C217A0F}"/>
    <dgm:cxn modelId="{179DBF3B-CCF5-49E7-BB89-6B3C4C02EB4F}" srcId="{35BB9892-D7D5-4789-B7D6-6A588DEAAA3D}" destId="{DAE4373D-9819-4E6E-81A5-3F30CD394A6E}" srcOrd="0" destOrd="0" parTransId="{0D402A3F-E99D-4CAC-B611-7B481056F5EE}" sibTransId="{2D1F83A1-3491-400F-A2AA-A93ED7FDE6D2}"/>
    <dgm:cxn modelId="{9D2BD96C-C54E-45E1-A133-07C91EF6220C}" type="presOf" srcId="{35BB9892-D7D5-4789-B7D6-6A588DEAAA3D}" destId="{3D2C1C9E-ADF9-4DC8-A5BD-F6A248EA6C2F}" srcOrd="0" destOrd="0" presId="urn:microsoft.com/office/officeart/2005/8/layout/StepDownProcess"/>
    <dgm:cxn modelId="{47396AC0-42AD-4C31-BC5F-940CE4706C78}" type="presOf" srcId="{14560F6F-A967-44ED-81C7-5F0526CC90A5}" destId="{D6EAA200-3677-4265-81EB-CE1BE4A14146}" srcOrd="0" destOrd="0" presId="urn:microsoft.com/office/officeart/2005/8/layout/StepDownProcess"/>
    <dgm:cxn modelId="{DD012DD8-8EA7-4036-AB63-A74435411D83}" type="presOf" srcId="{DAE4373D-9819-4E6E-81A5-3F30CD394A6E}" destId="{9B69EBC2-F052-465B-931B-23D5DCF9AE63}" srcOrd="0" destOrd="0" presId="urn:microsoft.com/office/officeart/2005/8/layout/StepDownProcess"/>
    <dgm:cxn modelId="{F30F3E60-D643-4332-A4C9-F12EBA2561CB}" type="presParOf" srcId="{3D2C1C9E-ADF9-4DC8-A5BD-F6A248EA6C2F}" destId="{1B6BFE36-A222-4596-A82C-9ABA230A07B0}" srcOrd="0" destOrd="0" presId="urn:microsoft.com/office/officeart/2005/8/layout/StepDownProcess"/>
    <dgm:cxn modelId="{A59B631A-9EA5-4BDD-972D-BDF2233D3FC1}" type="presParOf" srcId="{1B6BFE36-A222-4596-A82C-9ABA230A07B0}" destId="{B928151D-2A81-4E41-8FDE-82A01A62EEF1}" srcOrd="0" destOrd="0" presId="urn:microsoft.com/office/officeart/2005/8/layout/StepDownProcess"/>
    <dgm:cxn modelId="{04DB37E1-433B-422B-B4FE-A2911F2C6AE6}" type="presParOf" srcId="{1B6BFE36-A222-4596-A82C-9ABA230A07B0}" destId="{9B69EBC2-F052-465B-931B-23D5DCF9AE63}" srcOrd="1" destOrd="0" presId="urn:microsoft.com/office/officeart/2005/8/layout/StepDownProcess"/>
    <dgm:cxn modelId="{1EA544EE-FA70-4F84-8E53-4615DA808E4B}" type="presParOf" srcId="{1B6BFE36-A222-4596-A82C-9ABA230A07B0}" destId="{1A415901-9986-422F-B52E-797AA0E6E1BF}" srcOrd="2" destOrd="0" presId="urn:microsoft.com/office/officeart/2005/8/layout/StepDownProcess"/>
    <dgm:cxn modelId="{393CAC3C-FC93-423C-ABAF-C01F651C7B8F}" type="presParOf" srcId="{3D2C1C9E-ADF9-4DC8-A5BD-F6A248EA6C2F}" destId="{612BAC86-B682-4305-A345-AB8835D0FC5A}" srcOrd="1" destOrd="0" presId="urn:microsoft.com/office/officeart/2005/8/layout/StepDownProcess"/>
    <dgm:cxn modelId="{431C748D-A6F3-411B-96A2-017546DD2FBD}" type="presParOf" srcId="{3D2C1C9E-ADF9-4DC8-A5BD-F6A248EA6C2F}" destId="{118FD55C-680C-4A89-9B17-49D087D1497F}" srcOrd="2" destOrd="0" presId="urn:microsoft.com/office/officeart/2005/8/layout/StepDownProcess"/>
    <dgm:cxn modelId="{B520218B-66D5-4443-ADFF-9A646BBBBE11}" type="presParOf" srcId="{118FD55C-680C-4A89-9B17-49D087D1497F}" destId="{D6EAA200-3677-4265-81EB-CE1BE4A1414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6B2CC6-A6F2-4BA6-978E-9FAA2C687078}" type="doc">
      <dgm:prSet loTypeId="urn:microsoft.com/office/officeart/2005/8/layout/chevron1" loCatId="process" qsTypeId="urn:microsoft.com/office/officeart/2005/8/quickstyle/simple1" qsCatId="simple" csTypeId="urn:microsoft.com/office/officeart/2005/8/colors/colorful1" csCatId="colorful" phldr="1"/>
      <dgm:spPr/>
    </dgm:pt>
    <dgm:pt modelId="{D216ED15-F847-4E4A-A675-A58EEBB0E655}">
      <dgm:prSet phldrT="[Text]"/>
      <dgm:spPr/>
      <dgm:t>
        <a:bodyPr/>
        <a:lstStyle/>
        <a:p>
          <a:r>
            <a:rPr lang="en-US" dirty="0">
              <a:solidFill>
                <a:schemeClr val="tx1"/>
              </a:solidFill>
            </a:rPr>
            <a:t>Application &amp; Intake</a:t>
          </a:r>
        </a:p>
      </dgm:t>
    </dgm:pt>
    <dgm:pt modelId="{97B2C633-CC41-4416-A4BD-F6435EF272BE}" type="parTrans" cxnId="{C50180B1-1BD9-4466-B2ED-46D176D31BB7}">
      <dgm:prSet/>
      <dgm:spPr/>
      <dgm:t>
        <a:bodyPr/>
        <a:lstStyle/>
        <a:p>
          <a:endParaRPr lang="en-US"/>
        </a:p>
      </dgm:t>
    </dgm:pt>
    <dgm:pt modelId="{1E100B4E-66C6-438E-B9CF-FBEBE2929B95}" type="sibTrans" cxnId="{C50180B1-1BD9-4466-B2ED-46D176D31BB7}">
      <dgm:prSet/>
      <dgm:spPr/>
      <dgm:t>
        <a:bodyPr/>
        <a:lstStyle/>
        <a:p>
          <a:endParaRPr lang="en-US"/>
        </a:p>
      </dgm:t>
    </dgm:pt>
    <dgm:pt modelId="{4D3F37F5-6FE6-4780-B90B-3DAD11A6857E}">
      <dgm:prSet phldrT="[Text]"/>
      <dgm:spPr/>
      <dgm:t>
        <a:bodyPr/>
        <a:lstStyle/>
        <a:p>
          <a:r>
            <a:rPr lang="en-US" dirty="0">
              <a:solidFill>
                <a:schemeClr val="tx1"/>
              </a:solidFill>
            </a:rPr>
            <a:t>Eligibility and Priority for Services (PFS)</a:t>
          </a:r>
        </a:p>
      </dgm:t>
    </dgm:pt>
    <dgm:pt modelId="{28FB1D59-80EE-4F09-892A-60E8F064058A}" type="parTrans" cxnId="{8C32514B-70C5-41B7-BBD4-E7AD303400FE}">
      <dgm:prSet/>
      <dgm:spPr/>
      <dgm:t>
        <a:bodyPr/>
        <a:lstStyle/>
        <a:p>
          <a:endParaRPr lang="en-US"/>
        </a:p>
      </dgm:t>
    </dgm:pt>
    <dgm:pt modelId="{0285D5A2-43C1-4AE7-AAC5-FEA5D240F69B}" type="sibTrans" cxnId="{8C32514B-70C5-41B7-BBD4-E7AD303400FE}">
      <dgm:prSet/>
      <dgm:spPr/>
      <dgm:t>
        <a:bodyPr/>
        <a:lstStyle/>
        <a:p>
          <a:endParaRPr lang="en-US"/>
        </a:p>
      </dgm:t>
    </dgm:pt>
    <dgm:pt modelId="{671517B0-9F7D-4034-8768-B49BDDDD3E5D}">
      <dgm:prSet phldrT="[Text]"/>
      <dgm:spPr/>
      <dgm:t>
        <a:bodyPr/>
        <a:lstStyle/>
        <a:p>
          <a:r>
            <a:rPr lang="en-US" dirty="0">
              <a:solidFill>
                <a:schemeClr val="tx1"/>
              </a:solidFill>
            </a:rPr>
            <a:t>Assessment of  VR Needs </a:t>
          </a:r>
        </a:p>
      </dgm:t>
    </dgm:pt>
    <dgm:pt modelId="{180FEC04-1BA5-4208-B9D2-98272BB38940}" type="parTrans" cxnId="{F40EE3E7-6087-4323-A247-330B2F23A584}">
      <dgm:prSet/>
      <dgm:spPr/>
      <dgm:t>
        <a:bodyPr/>
        <a:lstStyle/>
        <a:p>
          <a:endParaRPr lang="en-US"/>
        </a:p>
      </dgm:t>
    </dgm:pt>
    <dgm:pt modelId="{25C4FC82-4108-41D6-BB0C-E2768F2C6732}" type="sibTrans" cxnId="{F40EE3E7-6087-4323-A247-330B2F23A584}">
      <dgm:prSet/>
      <dgm:spPr/>
      <dgm:t>
        <a:bodyPr/>
        <a:lstStyle/>
        <a:p>
          <a:endParaRPr lang="en-US"/>
        </a:p>
      </dgm:t>
    </dgm:pt>
    <dgm:pt modelId="{9120F82C-2C1B-4D73-93E9-78AD55DF94F6}">
      <dgm:prSet phldrT="[Text]"/>
      <dgm:spPr/>
      <dgm:t>
        <a:bodyPr/>
        <a:lstStyle/>
        <a:p>
          <a:r>
            <a:rPr lang="en-US" dirty="0">
              <a:solidFill>
                <a:schemeClr val="tx1"/>
              </a:solidFill>
            </a:rPr>
            <a:t>Employment Plan (EP) </a:t>
          </a:r>
        </a:p>
      </dgm:t>
    </dgm:pt>
    <dgm:pt modelId="{B04B6B28-76EE-400B-8E75-7709941A4FEF}" type="parTrans" cxnId="{4CEF64FA-1378-442F-9EA0-B6C1BC7BB352}">
      <dgm:prSet/>
      <dgm:spPr/>
      <dgm:t>
        <a:bodyPr/>
        <a:lstStyle/>
        <a:p>
          <a:endParaRPr lang="en-US"/>
        </a:p>
      </dgm:t>
    </dgm:pt>
    <dgm:pt modelId="{A7C2F526-5CE8-4A6C-8192-1FE37CA427E0}" type="sibTrans" cxnId="{4CEF64FA-1378-442F-9EA0-B6C1BC7BB352}">
      <dgm:prSet/>
      <dgm:spPr/>
      <dgm:t>
        <a:bodyPr/>
        <a:lstStyle/>
        <a:p>
          <a:endParaRPr lang="en-US"/>
        </a:p>
      </dgm:t>
    </dgm:pt>
    <dgm:pt modelId="{FF9FFF18-2DF3-48C1-87B3-2FDAA29FDFEC}">
      <dgm:prSet phldrT="[Text]"/>
      <dgm:spPr/>
      <dgm:t>
        <a:bodyPr/>
        <a:lstStyle/>
        <a:p>
          <a:r>
            <a:rPr lang="en-US" dirty="0">
              <a:solidFill>
                <a:schemeClr val="tx1"/>
              </a:solidFill>
            </a:rPr>
            <a:t> Case Closure</a:t>
          </a:r>
        </a:p>
      </dgm:t>
    </dgm:pt>
    <dgm:pt modelId="{56BEB658-756D-4671-9AAD-746E575D693E}" type="parTrans" cxnId="{A6ADAE17-776E-4EA7-A257-3FD162BB78A8}">
      <dgm:prSet/>
      <dgm:spPr/>
      <dgm:t>
        <a:bodyPr/>
        <a:lstStyle/>
        <a:p>
          <a:endParaRPr lang="en-US"/>
        </a:p>
      </dgm:t>
    </dgm:pt>
    <dgm:pt modelId="{FE4BA4D2-97A5-4289-A454-AB2ED80AD975}" type="sibTrans" cxnId="{A6ADAE17-776E-4EA7-A257-3FD162BB78A8}">
      <dgm:prSet/>
      <dgm:spPr/>
      <dgm:t>
        <a:bodyPr/>
        <a:lstStyle/>
        <a:p>
          <a:endParaRPr lang="en-US"/>
        </a:p>
      </dgm:t>
    </dgm:pt>
    <dgm:pt modelId="{363118C4-184F-4A3B-9228-6A9E66B4F057}" type="pres">
      <dgm:prSet presAssocID="{2D6B2CC6-A6F2-4BA6-978E-9FAA2C687078}" presName="Name0" presStyleCnt="0">
        <dgm:presLayoutVars>
          <dgm:dir/>
          <dgm:animLvl val="lvl"/>
          <dgm:resizeHandles val="exact"/>
        </dgm:presLayoutVars>
      </dgm:prSet>
      <dgm:spPr/>
    </dgm:pt>
    <dgm:pt modelId="{7D09D364-5937-462D-AC9B-7B18C12281AB}" type="pres">
      <dgm:prSet presAssocID="{D216ED15-F847-4E4A-A675-A58EEBB0E655}" presName="parTxOnly" presStyleLbl="node1" presStyleIdx="0" presStyleCnt="5">
        <dgm:presLayoutVars>
          <dgm:chMax val="0"/>
          <dgm:chPref val="0"/>
          <dgm:bulletEnabled val="1"/>
        </dgm:presLayoutVars>
      </dgm:prSet>
      <dgm:spPr/>
    </dgm:pt>
    <dgm:pt modelId="{7E4E9284-1AC2-45D8-B568-C22EA8FAB59B}" type="pres">
      <dgm:prSet presAssocID="{1E100B4E-66C6-438E-B9CF-FBEBE2929B95}" presName="parTxOnlySpace" presStyleCnt="0"/>
      <dgm:spPr/>
    </dgm:pt>
    <dgm:pt modelId="{9638DA3F-5D6F-49C2-9F8F-80708802E5DC}" type="pres">
      <dgm:prSet presAssocID="{4D3F37F5-6FE6-4780-B90B-3DAD11A6857E}" presName="parTxOnly" presStyleLbl="node1" presStyleIdx="1" presStyleCnt="5">
        <dgm:presLayoutVars>
          <dgm:chMax val="0"/>
          <dgm:chPref val="0"/>
          <dgm:bulletEnabled val="1"/>
        </dgm:presLayoutVars>
      </dgm:prSet>
      <dgm:spPr/>
    </dgm:pt>
    <dgm:pt modelId="{9E4F7BF7-3B6E-4DFE-B20C-9A4C45571EE1}" type="pres">
      <dgm:prSet presAssocID="{0285D5A2-43C1-4AE7-AAC5-FEA5D240F69B}" presName="parTxOnlySpace" presStyleCnt="0"/>
      <dgm:spPr/>
    </dgm:pt>
    <dgm:pt modelId="{E55F614D-2EFE-4F78-82E0-36D97F429787}" type="pres">
      <dgm:prSet presAssocID="{671517B0-9F7D-4034-8768-B49BDDDD3E5D}" presName="parTxOnly" presStyleLbl="node1" presStyleIdx="2" presStyleCnt="5">
        <dgm:presLayoutVars>
          <dgm:chMax val="0"/>
          <dgm:chPref val="0"/>
          <dgm:bulletEnabled val="1"/>
        </dgm:presLayoutVars>
      </dgm:prSet>
      <dgm:spPr/>
    </dgm:pt>
    <dgm:pt modelId="{2F4D128A-F215-462E-AE60-C503EBCD324F}" type="pres">
      <dgm:prSet presAssocID="{25C4FC82-4108-41D6-BB0C-E2768F2C6732}" presName="parTxOnlySpace" presStyleCnt="0"/>
      <dgm:spPr/>
    </dgm:pt>
    <dgm:pt modelId="{F35DFB33-F242-4E69-869C-BAE2EF0B9D0E}" type="pres">
      <dgm:prSet presAssocID="{9120F82C-2C1B-4D73-93E9-78AD55DF94F6}" presName="parTxOnly" presStyleLbl="node1" presStyleIdx="3" presStyleCnt="5">
        <dgm:presLayoutVars>
          <dgm:chMax val="0"/>
          <dgm:chPref val="0"/>
          <dgm:bulletEnabled val="1"/>
        </dgm:presLayoutVars>
      </dgm:prSet>
      <dgm:spPr/>
    </dgm:pt>
    <dgm:pt modelId="{5C3CF711-C0C3-4960-86FE-BD7016021427}" type="pres">
      <dgm:prSet presAssocID="{A7C2F526-5CE8-4A6C-8192-1FE37CA427E0}" presName="parTxOnlySpace" presStyleCnt="0"/>
      <dgm:spPr/>
    </dgm:pt>
    <dgm:pt modelId="{007172F8-FF41-4FF0-83E4-CCDCEEC90546}" type="pres">
      <dgm:prSet presAssocID="{FF9FFF18-2DF3-48C1-87B3-2FDAA29FDFEC}" presName="parTxOnly" presStyleLbl="node1" presStyleIdx="4" presStyleCnt="5">
        <dgm:presLayoutVars>
          <dgm:chMax val="0"/>
          <dgm:chPref val="0"/>
          <dgm:bulletEnabled val="1"/>
        </dgm:presLayoutVars>
      </dgm:prSet>
      <dgm:spPr/>
    </dgm:pt>
  </dgm:ptLst>
  <dgm:cxnLst>
    <dgm:cxn modelId="{42DD8C17-3FD9-47FC-B795-C652B25373A4}" type="presOf" srcId="{D216ED15-F847-4E4A-A675-A58EEBB0E655}" destId="{7D09D364-5937-462D-AC9B-7B18C12281AB}" srcOrd="0" destOrd="0" presId="urn:microsoft.com/office/officeart/2005/8/layout/chevron1"/>
    <dgm:cxn modelId="{A6ADAE17-776E-4EA7-A257-3FD162BB78A8}" srcId="{2D6B2CC6-A6F2-4BA6-978E-9FAA2C687078}" destId="{FF9FFF18-2DF3-48C1-87B3-2FDAA29FDFEC}" srcOrd="4" destOrd="0" parTransId="{56BEB658-756D-4671-9AAD-746E575D693E}" sibTransId="{FE4BA4D2-97A5-4289-A454-AB2ED80AD975}"/>
    <dgm:cxn modelId="{2720A518-389D-4954-88F5-98FC5E96E203}" type="presOf" srcId="{2D6B2CC6-A6F2-4BA6-978E-9FAA2C687078}" destId="{363118C4-184F-4A3B-9228-6A9E66B4F057}" srcOrd="0" destOrd="0" presId="urn:microsoft.com/office/officeart/2005/8/layout/chevron1"/>
    <dgm:cxn modelId="{8C32514B-70C5-41B7-BBD4-E7AD303400FE}" srcId="{2D6B2CC6-A6F2-4BA6-978E-9FAA2C687078}" destId="{4D3F37F5-6FE6-4780-B90B-3DAD11A6857E}" srcOrd="1" destOrd="0" parTransId="{28FB1D59-80EE-4F09-892A-60E8F064058A}" sibTransId="{0285D5A2-43C1-4AE7-AAC5-FEA5D240F69B}"/>
    <dgm:cxn modelId="{1F430B6D-E2C0-448A-8D4C-B42152DFAA42}" type="presOf" srcId="{671517B0-9F7D-4034-8768-B49BDDDD3E5D}" destId="{E55F614D-2EFE-4F78-82E0-36D97F429787}" srcOrd="0" destOrd="0" presId="urn:microsoft.com/office/officeart/2005/8/layout/chevron1"/>
    <dgm:cxn modelId="{FB94788C-556A-4703-95D7-4E01321BFC63}" type="presOf" srcId="{4D3F37F5-6FE6-4780-B90B-3DAD11A6857E}" destId="{9638DA3F-5D6F-49C2-9F8F-80708802E5DC}" srcOrd="0" destOrd="0" presId="urn:microsoft.com/office/officeart/2005/8/layout/chevron1"/>
    <dgm:cxn modelId="{C50180B1-1BD9-4466-B2ED-46D176D31BB7}" srcId="{2D6B2CC6-A6F2-4BA6-978E-9FAA2C687078}" destId="{D216ED15-F847-4E4A-A675-A58EEBB0E655}" srcOrd="0" destOrd="0" parTransId="{97B2C633-CC41-4416-A4BD-F6435EF272BE}" sibTransId="{1E100B4E-66C6-438E-B9CF-FBEBE2929B95}"/>
    <dgm:cxn modelId="{3AF7CED1-3B08-47B1-B07D-51A5757603D1}" type="presOf" srcId="{9120F82C-2C1B-4D73-93E9-78AD55DF94F6}" destId="{F35DFB33-F242-4E69-869C-BAE2EF0B9D0E}" srcOrd="0" destOrd="0" presId="urn:microsoft.com/office/officeart/2005/8/layout/chevron1"/>
    <dgm:cxn modelId="{F40EE3E7-6087-4323-A247-330B2F23A584}" srcId="{2D6B2CC6-A6F2-4BA6-978E-9FAA2C687078}" destId="{671517B0-9F7D-4034-8768-B49BDDDD3E5D}" srcOrd="2" destOrd="0" parTransId="{180FEC04-1BA5-4208-B9D2-98272BB38940}" sibTransId="{25C4FC82-4108-41D6-BB0C-E2768F2C6732}"/>
    <dgm:cxn modelId="{4CEF64FA-1378-442F-9EA0-B6C1BC7BB352}" srcId="{2D6B2CC6-A6F2-4BA6-978E-9FAA2C687078}" destId="{9120F82C-2C1B-4D73-93E9-78AD55DF94F6}" srcOrd="3" destOrd="0" parTransId="{B04B6B28-76EE-400B-8E75-7709941A4FEF}" sibTransId="{A7C2F526-5CE8-4A6C-8192-1FE37CA427E0}"/>
    <dgm:cxn modelId="{2DD6EFFE-62A0-414E-A609-4FB5DDEAAF65}" type="presOf" srcId="{FF9FFF18-2DF3-48C1-87B3-2FDAA29FDFEC}" destId="{007172F8-FF41-4FF0-83E4-CCDCEEC90546}" srcOrd="0" destOrd="0" presId="urn:microsoft.com/office/officeart/2005/8/layout/chevron1"/>
    <dgm:cxn modelId="{50562AA5-F4A7-40EA-BF0E-9C7121BF6F79}" type="presParOf" srcId="{363118C4-184F-4A3B-9228-6A9E66B4F057}" destId="{7D09D364-5937-462D-AC9B-7B18C12281AB}" srcOrd="0" destOrd="0" presId="urn:microsoft.com/office/officeart/2005/8/layout/chevron1"/>
    <dgm:cxn modelId="{39E129FF-0E06-4AE4-A793-A9B0396153A6}" type="presParOf" srcId="{363118C4-184F-4A3B-9228-6A9E66B4F057}" destId="{7E4E9284-1AC2-45D8-B568-C22EA8FAB59B}" srcOrd="1" destOrd="0" presId="urn:microsoft.com/office/officeart/2005/8/layout/chevron1"/>
    <dgm:cxn modelId="{71CC243D-6163-4950-BEEC-5A1DD871AF77}" type="presParOf" srcId="{363118C4-184F-4A3B-9228-6A9E66B4F057}" destId="{9638DA3F-5D6F-49C2-9F8F-80708802E5DC}" srcOrd="2" destOrd="0" presId="urn:microsoft.com/office/officeart/2005/8/layout/chevron1"/>
    <dgm:cxn modelId="{C95853C7-B8B6-4796-90AF-95BF75DD5CB6}" type="presParOf" srcId="{363118C4-184F-4A3B-9228-6A9E66B4F057}" destId="{9E4F7BF7-3B6E-4DFE-B20C-9A4C45571EE1}" srcOrd="3" destOrd="0" presId="urn:microsoft.com/office/officeart/2005/8/layout/chevron1"/>
    <dgm:cxn modelId="{9EA33672-027C-4704-A3AD-8A55F68795E2}" type="presParOf" srcId="{363118C4-184F-4A3B-9228-6A9E66B4F057}" destId="{E55F614D-2EFE-4F78-82E0-36D97F429787}" srcOrd="4" destOrd="0" presId="urn:microsoft.com/office/officeart/2005/8/layout/chevron1"/>
    <dgm:cxn modelId="{1B9EA380-E2C4-46CD-829F-3FD98842DF54}" type="presParOf" srcId="{363118C4-184F-4A3B-9228-6A9E66B4F057}" destId="{2F4D128A-F215-462E-AE60-C503EBCD324F}" srcOrd="5" destOrd="0" presId="urn:microsoft.com/office/officeart/2005/8/layout/chevron1"/>
    <dgm:cxn modelId="{8A7C28CA-2BE3-40E1-91C4-E6C350DB0570}" type="presParOf" srcId="{363118C4-184F-4A3B-9228-6A9E66B4F057}" destId="{F35DFB33-F242-4E69-869C-BAE2EF0B9D0E}" srcOrd="6" destOrd="0" presId="urn:microsoft.com/office/officeart/2005/8/layout/chevron1"/>
    <dgm:cxn modelId="{38244070-CB97-4E72-9106-1BC11E82AA44}" type="presParOf" srcId="{363118C4-184F-4A3B-9228-6A9E66B4F057}" destId="{5C3CF711-C0C3-4960-86FE-BD7016021427}" srcOrd="7" destOrd="0" presId="urn:microsoft.com/office/officeart/2005/8/layout/chevron1"/>
    <dgm:cxn modelId="{FE7D1A12-86ED-4842-8B2D-8B43C414262A}" type="presParOf" srcId="{363118C4-184F-4A3B-9228-6A9E66B4F057}" destId="{007172F8-FF41-4FF0-83E4-CCDCEEC9054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8AE75-8694-445C-B383-5F9EBCF3DB4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B71EF5-5C43-4678-A9EE-EB51E7BE9471}">
      <dgm:prSet/>
      <dgm:spPr/>
      <dgm:t>
        <a:bodyPr/>
        <a:lstStyle/>
        <a:p>
          <a:r>
            <a:rPr lang="en-US" dirty="0">
              <a:latin typeface="Calibri" panose="020F0502020204030204" pitchFamily="34" charset="0"/>
              <a:cs typeface="Calibri" panose="020F0502020204030204" pitchFamily="34" charset="0"/>
            </a:rPr>
            <a:t>Mobility</a:t>
          </a:r>
        </a:p>
      </dgm:t>
    </dgm:pt>
    <dgm:pt modelId="{0541CF5A-78CD-4651-8696-BD23FE19705A}" type="parTrans" cxnId="{B33101B7-0AB3-428F-8EC6-2154D4DCEEED}">
      <dgm:prSet/>
      <dgm:spPr/>
      <dgm:t>
        <a:bodyPr/>
        <a:lstStyle/>
        <a:p>
          <a:endParaRPr lang="en-US"/>
        </a:p>
      </dgm:t>
    </dgm:pt>
    <dgm:pt modelId="{1C7CEA0C-8CEF-4FF7-A51B-093E12757CA3}" type="sibTrans" cxnId="{B33101B7-0AB3-428F-8EC6-2154D4DCEEED}">
      <dgm:prSet/>
      <dgm:spPr/>
      <dgm:t>
        <a:bodyPr/>
        <a:lstStyle/>
        <a:p>
          <a:endParaRPr lang="en-US"/>
        </a:p>
      </dgm:t>
    </dgm:pt>
    <dgm:pt modelId="{3475162D-2FDF-4664-8130-13AC7FC3F5FD}">
      <dgm:prSet/>
      <dgm:spPr/>
      <dgm:t>
        <a:bodyPr/>
        <a:lstStyle/>
        <a:p>
          <a:r>
            <a:rPr lang="en-US" dirty="0">
              <a:latin typeface="Calibri" panose="020F0502020204030204" pitchFamily="34" charset="0"/>
              <a:cs typeface="Calibri" panose="020F0502020204030204" pitchFamily="34" charset="0"/>
            </a:rPr>
            <a:t>Self-Direction</a:t>
          </a:r>
        </a:p>
      </dgm:t>
    </dgm:pt>
    <dgm:pt modelId="{553D428F-04C9-4506-AB84-49AD203C4E11}" type="parTrans" cxnId="{81631956-1A04-4453-B27C-AE255A848B73}">
      <dgm:prSet/>
      <dgm:spPr/>
      <dgm:t>
        <a:bodyPr/>
        <a:lstStyle/>
        <a:p>
          <a:endParaRPr lang="en-US"/>
        </a:p>
      </dgm:t>
    </dgm:pt>
    <dgm:pt modelId="{8E2105C7-40DB-4ECF-AE7A-47070EB32211}" type="sibTrans" cxnId="{81631956-1A04-4453-B27C-AE255A848B73}">
      <dgm:prSet/>
      <dgm:spPr/>
      <dgm:t>
        <a:bodyPr/>
        <a:lstStyle/>
        <a:p>
          <a:endParaRPr lang="en-US"/>
        </a:p>
      </dgm:t>
    </dgm:pt>
    <dgm:pt modelId="{A378A3B7-A070-4FD8-9133-FE4731AC409E}">
      <dgm:prSet/>
      <dgm:spPr/>
      <dgm:t>
        <a:bodyPr/>
        <a:lstStyle/>
        <a:p>
          <a:r>
            <a:rPr lang="en-US" dirty="0">
              <a:latin typeface="Calibri" panose="020F0502020204030204" pitchFamily="34" charset="0"/>
              <a:cs typeface="Calibri" panose="020F0502020204030204" pitchFamily="34" charset="0"/>
            </a:rPr>
            <a:t>Self-Care</a:t>
          </a:r>
        </a:p>
      </dgm:t>
    </dgm:pt>
    <dgm:pt modelId="{76326323-A241-40D0-9EF4-8C7C51272AD9}" type="parTrans" cxnId="{24022F7A-85DC-4C95-BF10-CE0CD953293F}">
      <dgm:prSet/>
      <dgm:spPr/>
      <dgm:t>
        <a:bodyPr/>
        <a:lstStyle/>
        <a:p>
          <a:endParaRPr lang="en-US"/>
        </a:p>
      </dgm:t>
    </dgm:pt>
    <dgm:pt modelId="{E1F8A15F-07B2-4FBA-B0B0-13EED5CD71AB}" type="sibTrans" cxnId="{24022F7A-85DC-4C95-BF10-CE0CD953293F}">
      <dgm:prSet/>
      <dgm:spPr/>
      <dgm:t>
        <a:bodyPr/>
        <a:lstStyle/>
        <a:p>
          <a:endParaRPr lang="en-US"/>
        </a:p>
      </dgm:t>
    </dgm:pt>
    <dgm:pt modelId="{79D950AE-0DCE-487A-8614-570CBF00201D}">
      <dgm:prSet/>
      <dgm:spPr/>
      <dgm:t>
        <a:bodyPr/>
        <a:lstStyle/>
        <a:p>
          <a:r>
            <a:rPr lang="en-US" dirty="0">
              <a:latin typeface="Calibri" panose="020F0502020204030204" pitchFamily="34" charset="0"/>
              <a:cs typeface="Calibri" panose="020F0502020204030204" pitchFamily="34" charset="0"/>
            </a:rPr>
            <a:t>Interpersonal Skills</a:t>
          </a:r>
        </a:p>
      </dgm:t>
    </dgm:pt>
    <dgm:pt modelId="{0DF83720-69ED-418B-93C2-8DCB52A12DA2}" type="parTrans" cxnId="{E95FA8EE-C6AE-4CB8-8CC2-52FFC0208D7B}">
      <dgm:prSet/>
      <dgm:spPr/>
      <dgm:t>
        <a:bodyPr/>
        <a:lstStyle/>
        <a:p>
          <a:endParaRPr lang="en-US"/>
        </a:p>
      </dgm:t>
    </dgm:pt>
    <dgm:pt modelId="{F20A7D42-6D59-45B7-B73A-027EBBE8CDF1}" type="sibTrans" cxnId="{E95FA8EE-C6AE-4CB8-8CC2-52FFC0208D7B}">
      <dgm:prSet/>
      <dgm:spPr/>
      <dgm:t>
        <a:bodyPr/>
        <a:lstStyle/>
        <a:p>
          <a:endParaRPr lang="en-US"/>
        </a:p>
      </dgm:t>
    </dgm:pt>
    <dgm:pt modelId="{736D4002-07CD-4788-B5AB-A70A30946AE4}">
      <dgm:prSet/>
      <dgm:spPr/>
      <dgm:t>
        <a:bodyPr/>
        <a:lstStyle/>
        <a:p>
          <a:r>
            <a:rPr lang="en-US" dirty="0">
              <a:latin typeface="Calibri" panose="020F0502020204030204" pitchFamily="34" charset="0"/>
              <a:cs typeface="Calibri" panose="020F0502020204030204" pitchFamily="34" charset="0"/>
            </a:rPr>
            <a:t>Communication</a:t>
          </a:r>
        </a:p>
      </dgm:t>
    </dgm:pt>
    <dgm:pt modelId="{7067DA57-8FC1-4019-8356-A9C55A53916F}" type="parTrans" cxnId="{67412E12-4D9D-47A6-BB68-E98D3DA9D821}">
      <dgm:prSet/>
      <dgm:spPr/>
      <dgm:t>
        <a:bodyPr/>
        <a:lstStyle/>
        <a:p>
          <a:endParaRPr lang="en-US"/>
        </a:p>
      </dgm:t>
    </dgm:pt>
    <dgm:pt modelId="{6688AF33-DA14-4051-A408-40FEAC1E0FBF}" type="sibTrans" cxnId="{67412E12-4D9D-47A6-BB68-E98D3DA9D821}">
      <dgm:prSet/>
      <dgm:spPr/>
      <dgm:t>
        <a:bodyPr/>
        <a:lstStyle/>
        <a:p>
          <a:endParaRPr lang="en-US"/>
        </a:p>
      </dgm:t>
    </dgm:pt>
    <dgm:pt modelId="{D7873CDA-DEF4-4787-A0C5-B981EDAA3B45}">
      <dgm:prSet/>
      <dgm:spPr/>
      <dgm:t>
        <a:bodyPr/>
        <a:lstStyle/>
        <a:p>
          <a:r>
            <a:rPr lang="en-US" dirty="0">
              <a:latin typeface="Calibri" panose="020F0502020204030204" pitchFamily="34" charset="0"/>
              <a:cs typeface="Calibri" panose="020F0502020204030204" pitchFamily="34" charset="0"/>
            </a:rPr>
            <a:t>Work Tolerance</a:t>
          </a:r>
        </a:p>
      </dgm:t>
    </dgm:pt>
    <dgm:pt modelId="{4D500942-0224-4FE1-9AA7-7BECC0BB8D76}" type="parTrans" cxnId="{DF193DFE-0737-4929-A469-10C830754A9B}">
      <dgm:prSet/>
      <dgm:spPr/>
      <dgm:t>
        <a:bodyPr/>
        <a:lstStyle/>
        <a:p>
          <a:endParaRPr lang="en-US"/>
        </a:p>
      </dgm:t>
    </dgm:pt>
    <dgm:pt modelId="{0609DDB0-7DB0-4243-89A9-93CE3DB93682}" type="sibTrans" cxnId="{DF193DFE-0737-4929-A469-10C830754A9B}">
      <dgm:prSet/>
      <dgm:spPr/>
      <dgm:t>
        <a:bodyPr/>
        <a:lstStyle/>
        <a:p>
          <a:endParaRPr lang="en-US"/>
        </a:p>
      </dgm:t>
    </dgm:pt>
    <dgm:pt modelId="{2C865812-7ACD-4FD9-A3FE-7B2DEC1DA8C4}">
      <dgm:prSet/>
      <dgm:spPr/>
      <dgm:t>
        <a:bodyPr/>
        <a:lstStyle/>
        <a:p>
          <a:r>
            <a:rPr lang="en-US" dirty="0">
              <a:latin typeface="Calibri" panose="020F0502020204030204" pitchFamily="34" charset="0"/>
              <a:cs typeface="Calibri" panose="020F0502020204030204" pitchFamily="34" charset="0"/>
            </a:rPr>
            <a:t>Work Skills</a:t>
          </a:r>
        </a:p>
      </dgm:t>
    </dgm:pt>
    <dgm:pt modelId="{0E1CFC5F-22C2-47A2-9C72-73D6175AE358}" type="parTrans" cxnId="{F57F52B5-4FBF-4119-B3D9-7FDFE34B7152}">
      <dgm:prSet/>
      <dgm:spPr/>
      <dgm:t>
        <a:bodyPr/>
        <a:lstStyle/>
        <a:p>
          <a:endParaRPr lang="en-US"/>
        </a:p>
      </dgm:t>
    </dgm:pt>
    <dgm:pt modelId="{F9F4BD4C-3726-48A6-AD40-A8234CE76AE6}" type="sibTrans" cxnId="{F57F52B5-4FBF-4119-B3D9-7FDFE34B7152}">
      <dgm:prSet/>
      <dgm:spPr/>
      <dgm:t>
        <a:bodyPr/>
        <a:lstStyle/>
        <a:p>
          <a:endParaRPr lang="en-US"/>
        </a:p>
      </dgm:t>
    </dgm:pt>
    <dgm:pt modelId="{F623B102-69B7-4E44-94EF-E8B5D00C80C0}" type="pres">
      <dgm:prSet presAssocID="{5408AE75-8694-445C-B383-5F9EBCF3DB4F}" presName="vert0" presStyleCnt="0">
        <dgm:presLayoutVars>
          <dgm:dir/>
          <dgm:animOne val="branch"/>
          <dgm:animLvl val="lvl"/>
        </dgm:presLayoutVars>
      </dgm:prSet>
      <dgm:spPr/>
    </dgm:pt>
    <dgm:pt modelId="{33E000A6-296D-4C06-89A1-0ECD436FB032}" type="pres">
      <dgm:prSet presAssocID="{0FB71EF5-5C43-4678-A9EE-EB51E7BE9471}" presName="thickLine" presStyleLbl="alignNode1" presStyleIdx="0" presStyleCnt="7"/>
      <dgm:spPr/>
    </dgm:pt>
    <dgm:pt modelId="{8C289D15-7F3C-40AE-9373-406692DD6D4F}" type="pres">
      <dgm:prSet presAssocID="{0FB71EF5-5C43-4678-A9EE-EB51E7BE9471}" presName="horz1" presStyleCnt="0"/>
      <dgm:spPr/>
    </dgm:pt>
    <dgm:pt modelId="{EAED819F-717F-4E9E-B862-B1BFED20C9FC}" type="pres">
      <dgm:prSet presAssocID="{0FB71EF5-5C43-4678-A9EE-EB51E7BE9471}" presName="tx1" presStyleLbl="revTx" presStyleIdx="0" presStyleCnt="7"/>
      <dgm:spPr/>
    </dgm:pt>
    <dgm:pt modelId="{177C1494-2893-4FC0-A642-3537EEA3432F}" type="pres">
      <dgm:prSet presAssocID="{0FB71EF5-5C43-4678-A9EE-EB51E7BE9471}" presName="vert1" presStyleCnt="0"/>
      <dgm:spPr/>
    </dgm:pt>
    <dgm:pt modelId="{A5695100-DC7A-4F01-B8AC-41E7816BDCAE}" type="pres">
      <dgm:prSet presAssocID="{3475162D-2FDF-4664-8130-13AC7FC3F5FD}" presName="thickLine" presStyleLbl="alignNode1" presStyleIdx="1" presStyleCnt="7"/>
      <dgm:spPr/>
    </dgm:pt>
    <dgm:pt modelId="{718B9E4F-29A6-4049-AF69-A8A6D96829DC}" type="pres">
      <dgm:prSet presAssocID="{3475162D-2FDF-4664-8130-13AC7FC3F5FD}" presName="horz1" presStyleCnt="0"/>
      <dgm:spPr/>
    </dgm:pt>
    <dgm:pt modelId="{96E3A71D-F647-4261-B0B1-80106A4306F6}" type="pres">
      <dgm:prSet presAssocID="{3475162D-2FDF-4664-8130-13AC7FC3F5FD}" presName="tx1" presStyleLbl="revTx" presStyleIdx="1" presStyleCnt="7"/>
      <dgm:spPr/>
    </dgm:pt>
    <dgm:pt modelId="{8C56A636-1A59-4BAD-8199-38499B7DAD89}" type="pres">
      <dgm:prSet presAssocID="{3475162D-2FDF-4664-8130-13AC7FC3F5FD}" presName="vert1" presStyleCnt="0"/>
      <dgm:spPr/>
    </dgm:pt>
    <dgm:pt modelId="{2AB270A0-6568-4B19-B2ED-6A9F703B9E0A}" type="pres">
      <dgm:prSet presAssocID="{A378A3B7-A070-4FD8-9133-FE4731AC409E}" presName="thickLine" presStyleLbl="alignNode1" presStyleIdx="2" presStyleCnt="7"/>
      <dgm:spPr/>
    </dgm:pt>
    <dgm:pt modelId="{662AA28C-1E6B-4B7E-ADEA-6D421EFA433A}" type="pres">
      <dgm:prSet presAssocID="{A378A3B7-A070-4FD8-9133-FE4731AC409E}" presName="horz1" presStyleCnt="0"/>
      <dgm:spPr/>
    </dgm:pt>
    <dgm:pt modelId="{C6266FD8-7182-41A5-9C21-23D3D5C39286}" type="pres">
      <dgm:prSet presAssocID="{A378A3B7-A070-4FD8-9133-FE4731AC409E}" presName="tx1" presStyleLbl="revTx" presStyleIdx="2" presStyleCnt="7"/>
      <dgm:spPr/>
    </dgm:pt>
    <dgm:pt modelId="{5E5D275A-CC0F-4CDF-9387-AF779D2E8283}" type="pres">
      <dgm:prSet presAssocID="{A378A3B7-A070-4FD8-9133-FE4731AC409E}" presName="vert1" presStyleCnt="0"/>
      <dgm:spPr/>
    </dgm:pt>
    <dgm:pt modelId="{FAAD4150-10A3-43CA-89CC-33C4D072232F}" type="pres">
      <dgm:prSet presAssocID="{79D950AE-0DCE-487A-8614-570CBF00201D}" presName="thickLine" presStyleLbl="alignNode1" presStyleIdx="3" presStyleCnt="7"/>
      <dgm:spPr/>
    </dgm:pt>
    <dgm:pt modelId="{C2EEDCEC-D657-46BC-A216-44F0097ED169}" type="pres">
      <dgm:prSet presAssocID="{79D950AE-0DCE-487A-8614-570CBF00201D}" presName="horz1" presStyleCnt="0"/>
      <dgm:spPr/>
    </dgm:pt>
    <dgm:pt modelId="{AA70D7DF-708A-464E-B425-1C14A8A0C0C7}" type="pres">
      <dgm:prSet presAssocID="{79D950AE-0DCE-487A-8614-570CBF00201D}" presName="tx1" presStyleLbl="revTx" presStyleIdx="3" presStyleCnt="7"/>
      <dgm:spPr/>
    </dgm:pt>
    <dgm:pt modelId="{5B05E87A-62C3-47FF-BD5A-F1254CE868A2}" type="pres">
      <dgm:prSet presAssocID="{79D950AE-0DCE-487A-8614-570CBF00201D}" presName="vert1" presStyleCnt="0"/>
      <dgm:spPr/>
    </dgm:pt>
    <dgm:pt modelId="{C5FAB705-5807-49A5-BCAF-AAA48F95C626}" type="pres">
      <dgm:prSet presAssocID="{736D4002-07CD-4788-B5AB-A70A30946AE4}" presName="thickLine" presStyleLbl="alignNode1" presStyleIdx="4" presStyleCnt="7"/>
      <dgm:spPr/>
    </dgm:pt>
    <dgm:pt modelId="{2D4B012E-273B-4E72-9EBE-9B57D67A48C3}" type="pres">
      <dgm:prSet presAssocID="{736D4002-07CD-4788-B5AB-A70A30946AE4}" presName="horz1" presStyleCnt="0"/>
      <dgm:spPr/>
    </dgm:pt>
    <dgm:pt modelId="{4507EF3C-6EEB-4045-9CC9-18B8A9BD27BF}" type="pres">
      <dgm:prSet presAssocID="{736D4002-07CD-4788-B5AB-A70A30946AE4}" presName="tx1" presStyleLbl="revTx" presStyleIdx="4" presStyleCnt="7"/>
      <dgm:spPr/>
    </dgm:pt>
    <dgm:pt modelId="{C00555C9-7F13-4A95-A07D-64FDD020D15C}" type="pres">
      <dgm:prSet presAssocID="{736D4002-07CD-4788-B5AB-A70A30946AE4}" presName="vert1" presStyleCnt="0"/>
      <dgm:spPr/>
    </dgm:pt>
    <dgm:pt modelId="{14031874-C012-4781-B95A-D7B39EC111E1}" type="pres">
      <dgm:prSet presAssocID="{D7873CDA-DEF4-4787-A0C5-B981EDAA3B45}" presName="thickLine" presStyleLbl="alignNode1" presStyleIdx="5" presStyleCnt="7"/>
      <dgm:spPr/>
    </dgm:pt>
    <dgm:pt modelId="{82D068CA-751F-41FA-B378-98DB0A4858E7}" type="pres">
      <dgm:prSet presAssocID="{D7873CDA-DEF4-4787-A0C5-B981EDAA3B45}" presName="horz1" presStyleCnt="0"/>
      <dgm:spPr/>
    </dgm:pt>
    <dgm:pt modelId="{7D9DA891-9A8E-4695-B851-33D3A1672375}" type="pres">
      <dgm:prSet presAssocID="{D7873CDA-DEF4-4787-A0C5-B981EDAA3B45}" presName="tx1" presStyleLbl="revTx" presStyleIdx="5" presStyleCnt="7"/>
      <dgm:spPr/>
    </dgm:pt>
    <dgm:pt modelId="{C5451750-E688-46F1-B683-168426CA86B3}" type="pres">
      <dgm:prSet presAssocID="{D7873CDA-DEF4-4787-A0C5-B981EDAA3B45}" presName="vert1" presStyleCnt="0"/>
      <dgm:spPr/>
    </dgm:pt>
    <dgm:pt modelId="{6E78A91A-D8EF-450A-B40C-70C104A69A0C}" type="pres">
      <dgm:prSet presAssocID="{2C865812-7ACD-4FD9-A3FE-7B2DEC1DA8C4}" presName="thickLine" presStyleLbl="alignNode1" presStyleIdx="6" presStyleCnt="7"/>
      <dgm:spPr/>
    </dgm:pt>
    <dgm:pt modelId="{EED74924-B761-4C27-B1F1-431DBB526E6B}" type="pres">
      <dgm:prSet presAssocID="{2C865812-7ACD-4FD9-A3FE-7B2DEC1DA8C4}" presName="horz1" presStyleCnt="0"/>
      <dgm:spPr/>
    </dgm:pt>
    <dgm:pt modelId="{CB1E5481-08EA-4C6F-A6A0-B1DFDBBC7396}" type="pres">
      <dgm:prSet presAssocID="{2C865812-7ACD-4FD9-A3FE-7B2DEC1DA8C4}" presName="tx1" presStyleLbl="revTx" presStyleIdx="6" presStyleCnt="7"/>
      <dgm:spPr/>
    </dgm:pt>
    <dgm:pt modelId="{78B4EB4C-18E5-49AA-95F9-562740212E06}" type="pres">
      <dgm:prSet presAssocID="{2C865812-7ACD-4FD9-A3FE-7B2DEC1DA8C4}" presName="vert1" presStyleCnt="0"/>
      <dgm:spPr/>
    </dgm:pt>
  </dgm:ptLst>
  <dgm:cxnLst>
    <dgm:cxn modelId="{113ABB10-97CE-4633-A13D-D7A026369925}" type="presOf" srcId="{736D4002-07CD-4788-B5AB-A70A30946AE4}" destId="{4507EF3C-6EEB-4045-9CC9-18B8A9BD27BF}" srcOrd="0" destOrd="0" presId="urn:microsoft.com/office/officeart/2008/layout/LinedList"/>
    <dgm:cxn modelId="{67412E12-4D9D-47A6-BB68-E98D3DA9D821}" srcId="{5408AE75-8694-445C-B383-5F9EBCF3DB4F}" destId="{736D4002-07CD-4788-B5AB-A70A30946AE4}" srcOrd="4" destOrd="0" parTransId="{7067DA57-8FC1-4019-8356-A9C55A53916F}" sibTransId="{6688AF33-DA14-4051-A408-40FEAC1E0FBF}"/>
    <dgm:cxn modelId="{795DB05F-8E53-49B0-A3BF-BDFFBE9BCA57}" type="presOf" srcId="{2C865812-7ACD-4FD9-A3FE-7B2DEC1DA8C4}" destId="{CB1E5481-08EA-4C6F-A6A0-B1DFDBBC7396}" srcOrd="0" destOrd="0" presId="urn:microsoft.com/office/officeart/2008/layout/LinedList"/>
    <dgm:cxn modelId="{10C6F441-88AF-407C-B9C7-C9AC05BE1206}" type="presOf" srcId="{D7873CDA-DEF4-4787-A0C5-B981EDAA3B45}" destId="{7D9DA891-9A8E-4695-B851-33D3A1672375}" srcOrd="0" destOrd="0" presId="urn:microsoft.com/office/officeart/2008/layout/LinedList"/>
    <dgm:cxn modelId="{73566F67-8F42-485E-9E94-C820395DD567}" type="presOf" srcId="{3475162D-2FDF-4664-8130-13AC7FC3F5FD}" destId="{96E3A71D-F647-4261-B0B1-80106A4306F6}" srcOrd="0" destOrd="0" presId="urn:microsoft.com/office/officeart/2008/layout/LinedList"/>
    <dgm:cxn modelId="{EEC49B55-2E9F-4BF5-B06C-7A3B5AE73F07}" type="presOf" srcId="{79D950AE-0DCE-487A-8614-570CBF00201D}" destId="{AA70D7DF-708A-464E-B425-1C14A8A0C0C7}" srcOrd="0" destOrd="0" presId="urn:microsoft.com/office/officeart/2008/layout/LinedList"/>
    <dgm:cxn modelId="{81631956-1A04-4453-B27C-AE255A848B73}" srcId="{5408AE75-8694-445C-B383-5F9EBCF3DB4F}" destId="{3475162D-2FDF-4664-8130-13AC7FC3F5FD}" srcOrd="1" destOrd="0" parTransId="{553D428F-04C9-4506-AB84-49AD203C4E11}" sibTransId="{8E2105C7-40DB-4ECF-AE7A-47070EB32211}"/>
    <dgm:cxn modelId="{18876456-816F-4B68-8978-280C2481F7B2}" type="presOf" srcId="{0FB71EF5-5C43-4678-A9EE-EB51E7BE9471}" destId="{EAED819F-717F-4E9E-B862-B1BFED20C9FC}" srcOrd="0" destOrd="0" presId="urn:microsoft.com/office/officeart/2008/layout/LinedList"/>
    <dgm:cxn modelId="{24022F7A-85DC-4C95-BF10-CE0CD953293F}" srcId="{5408AE75-8694-445C-B383-5F9EBCF3DB4F}" destId="{A378A3B7-A070-4FD8-9133-FE4731AC409E}" srcOrd="2" destOrd="0" parTransId="{76326323-A241-40D0-9EF4-8C7C51272AD9}" sibTransId="{E1F8A15F-07B2-4FBA-B0B0-13EED5CD71AB}"/>
    <dgm:cxn modelId="{F57F52B5-4FBF-4119-B3D9-7FDFE34B7152}" srcId="{5408AE75-8694-445C-B383-5F9EBCF3DB4F}" destId="{2C865812-7ACD-4FD9-A3FE-7B2DEC1DA8C4}" srcOrd="6" destOrd="0" parTransId="{0E1CFC5F-22C2-47A2-9C72-73D6175AE358}" sibTransId="{F9F4BD4C-3726-48A6-AD40-A8234CE76AE6}"/>
    <dgm:cxn modelId="{B33101B7-0AB3-428F-8EC6-2154D4DCEEED}" srcId="{5408AE75-8694-445C-B383-5F9EBCF3DB4F}" destId="{0FB71EF5-5C43-4678-A9EE-EB51E7BE9471}" srcOrd="0" destOrd="0" parTransId="{0541CF5A-78CD-4651-8696-BD23FE19705A}" sibTransId="{1C7CEA0C-8CEF-4FF7-A51B-093E12757CA3}"/>
    <dgm:cxn modelId="{B0F7F3D2-5027-459D-ACB7-D9C3BEC626E1}" type="presOf" srcId="{A378A3B7-A070-4FD8-9133-FE4731AC409E}" destId="{C6266FD8-7182-41A5-9C21-23D3D5C39286}" srcOrd="0" destOrd="0" presId="urn:microsoft.com/office/officeart/2008/layout/LinedList"/>
    <dgm:cxn modelId="{CD3EBCE5-7533-487C-A7C1-81BBAA037C3D}" type="presOf" srcId="{5408AE75-8694-445C-B383-5F9EBCF3DB4F}" destId="{F623B102-69B7-4E44-94EF-E8B5D00C80C0}" srcOrd="0" destOrd="0" presId="urn:microsoft.com/office/officeart/2008/layout/LinedList"/>
    <dgm:cxn modelId="{E95FA8EE-C6AE-4CB8-8CC2-52FFC0208D7B}" srcId="{5408AE75-8694-445C-B383-5F9EBCF3DB4F}" destId="{79D950AE-0DCE-487A-8614-570CBF00201D}" srcOrd="3" destOrd="0" parTransId="{0DF83720-69ED-418B-93C2-8DCB52A12DA2}" sibTransId="{F20A7D42-6D59-45B7-B73A-027EBBE8CDF1}"/>
    <dgm:cxn modelId="{DF193DFE-0737-4929-A469-10C830754A9B}" srcId="{5408AE75-8694-445C-B383-5F9EBCF3DB4F}" destId="{D7873CDA-DEF4-4787-A0C5-B981EDAA3B45}" srcOrd="5" destOrd="0" parTransId="{4D500942-0224-4FE1-9AA7-7BECC0BB8D76}" sibTransId="{0609DDB0-7DB0-4243-89A9-93CE3DB93682}"/>
    <dgm:cxn modelId="{AAAF93B0-19A9-4545-98BE-4992C0083D61}" type="presParOf" srcId="{F623B102-69B7-4E44-94EF-E8B5D00C80C0}" destId="{33E000A6-296D-4C06-89A1-0ECD436FB032}" srcOrd="0" destOrd="0" presId="urn:microsoft.com/office/officeart/2008/layout/LinedList"/>
    <dgm:cxn modelId="{F019F9E5-AA87-4F96-934F-E0BEA295B0B8}" type="presParOf" srcId="{F623B102-69B7-4E44-94EF-E8B5D00C80C0}" destId="{8C289D15-7F3C-40AE-9373-406692DD6D4F}" srcOrd="1" destOrd="0" presId="urn:microsoft.com/office/officeart/2008/layout/LinedList"/>
    <dgm:cxn modelId="{74566820-EA03-4C2A-B1DE-9555D735C99F}" type="presParOf" srcId="{8C289D15-7F3C-40AE-9373-406692DD6D4F}" destId="{EAED819F-717F-4E9E-B862-B1BFED20C9FC}" srcOrd="0" destOrd="0" presId="urn:microsoft.com/office/officeart/2008/layout/LinedList"/>
    <dgm:cxn modelId="{880471C5-CF6C-4D63-A960-33039C79D7CE}" type="presParOf" srcId="{8C289D15-7F3C-40AE-9373-406692DD6D4F}" destId="{177C1494-2893-4FC0-A642-3537EEA3432F}" srcOrd="1" destOrd="0" presId="urn:microsoft.com/office/officeart/2008/layout/LinedList"/>
    <dgm:cxn modelId="{93E9121E-36E5-4471-AF8F-339F09525C52}" type="presParOf" srcId="{F623B102-69B7-4E44-94EF-E8B5D00C80C0}" destId="{A5695100-DC7A-4F01-B8AC-41E7816BDCAE}" srcOrd="2" destOrd="0" presId="urn:microsoft.com/office/officeart/2008/layout/LinedList"/>
    <dgm:cxn modelId="{F62C5D83-3F88-4B15-B4AA-86A093B9F68C}" type="presParOf" srcId="{F623B102-69B7-4E44-94EF-E8B5D00C80C0}" destId="{718B9E4F-29A6-4049-AF69-A8A6D96829DC}" srcOrd="3" destOrd="0" presId="urn:microsoft.com/office/officeart/2008/layout/LinedList"/>
    <dgm:cxn modelId="{C322A593-03D2-462A-87F0-E62D0A72292B}" type="presParOf" srcId="{718B9E4F-29A6-4049-AF69-A8A6D96829DC}" destId="{96E3A71D-F647-4261-B0B1-80106A4306F6}" srcOrd="0" destOrd="0" presId="urn:microsoft.com/office/officeart/2008/layout/LinedList"/>
    <dgm:cxn modelId="{C384D164-6412-4FA4-8DD8-924096653602}" type="presParOf" srcId="{718B9E4F-29A6-4049-AF69-A8A6D96829DC}" destId="{8C56A636-1A59-4BAD-8199-38499B7DAD89}" srcOrd="1" destOrd="0" presId="urn:microsoft.com/office/officeart/2008/layout/LinedList"/>
    <dgm:cxn modelId="{A458A495-9E5F-4400-990C-59C64F2D2579}" type="presParOf" srcId="{F623B102-69B7-4E44-94EF-E8B5D00C80C0}" destId="{2AB270A0-6568-4B19-B2ED-6A9F703B9E0A}" srcOrd="4" destOrd="0" presId="urn:microsoft.com/office/officeart/2008/layout/LinedList"/>
    <dgm:cxn modelId="{51888875-76E2-4A1A-9563-AD7D728079A3}" type="presParOf" srcId="{F623B102-69B7-4E44-94EF-E8B5D00C80C0}" destId="{662AA28C-1E6B-4B7E-ADEA-6D421EFA433A}" srcOrd="5" destOrd="0" presId="urn:microsoft.com/office/officeart/2008/layout/LinedList"/>
    <dgm:cxn modelId="{7A5A8587-F78C-47AA-ABAA-0075DF2D9F1D}" type="presParOf" srcId="{662AA28C-1E6B-4B7E-ADEA-6D421EFA433A}" destId="{C6266FD8-7182-41A5-9C21-23D3D5C39286}" srcOrd="0" destOrd="0" presId="urn:microsoft.com/office/officeart/2008/layout/LinedList"/>
    <dgm:cxn modelId="{3ECB4C06-D804-46EE-B602-C98599108ED9}" type="presParOf" srcId="{662AA28C-1E6B-4B7E-ADEA-6D421EFA433A}" destId="{5E5D275A-CC0F-4CDF-9387-AF779D2E8283}" srcOrd="1" destOrd="0" presId="urn:microsoft.com/office/officeart/2008/layout/LinedList"/>
    <dgm:cxn modelId="{1AD36914-9618-4038-9948-F2528AF0E50F}" type="presParOf" srcId="{F623B102-69B7-4E44-94EF-E8B5D00C80C0}" destId="{FAAD4150-10A3-43CA-89CC-33C4D072232F}" srcOrd="6" destOrd="0" presId="urn:microsoft.com/office/officeart/2008/layout/LinedList"/>
    <dgm:cxn modelId="{F61A8B29-3711-4F1A-BCF5-FF459DAA12CE}" type="presParOf" srcId="{F623B102-69B7-4E44-94EF-E8B5D00C80C0}" destId="{C2EEDCEC-D657-46BC-A216-44F0097ED169}" srcOrd="7" destOrd="0" presId="urn:microsoft.com/office/officeart/2008/layout/LinedList"/>
    <dgm:cxn modelId="{5297AF2A-09E5-4BC1-B8E5-281354C18431}" type="presParOf" srcId="{C2EEDCEC-D657-46BC-A216-44F0097ED169}" destId="{AA70D7DF-708A-464E-B425-1C14A8A0C0C7}" srcOrd="0" destOrd="0" presId="urn:microsoft.com/office/officeart/2008/layout/LinedList"/>
    <dgm:cxn modelId="{6D78C0BE-DFD6-4073-AFED-668BFD399C79}" type="presParOf" srcId="{C2EEDCEC-D657-46BC-A216-44F0097ED169}" destId="{5B05E87A-62C3-47FF-BD5A-F1254CE868A2}" srcOrd="1" destOrd="0" presId="urn:microsoft.com/office/officeart/2008/layout/LinedList"/>
    <dgm:cxn modelId="{239668BA-9EA7-4B2F-8A6E-E33D2E4A5252}" type="presParOf" srcId="{F623B102-69B7-4E44-94EF-E8B5D00C80C0}" destId="{C5FAB705-5807-49A5-BCAF-AAA48F95C626}" srcOrd="8" destOrd="0" presId="urn:microsoft.com/office/officeart/2008/layout/LinedList"/>
    <dgm:cxn modelId="{272874FE-029F-4E50-9EDB-3E17436D3895}" type="presParOf" srcId="{F623B102-69B7-4E44-94EF-E8B5D00C80C0}" destId="{2D4B012E-273B-4E72-9EBE-9B57D67A48C3}" srcOrd="9" destOrd="0" presId="urn:microsoft.com/office/officeart/2008/layout/LinedList"/>
    <dgm:cxn modelId="{467A2BA9-FC56-4340-9C89-4E0B554F7C0A}" type="presParOf" srcId="{2D4B012E-273B-4E72-9EBE-9B57D67A48C3}" destId="{4507EF3C-6EEB-4045-9CC9-18B8A9BD27BF}" srcOrd="0" destOrd="0" presId="urn:microsoft.com/office/officeart/2008/layout/LinedList"/>
    <dgm:cxn modelId="{90288B31-1AEC-47AD-828D-AAF051F41EC6}" type="presParOf" srcId="{2D4B012E-273B-4E72-9EBE-9B57D67A48C3}" destId="{C00555C9-7F13-4A95-A07D-64FDD020D15C}" srcOrd="1" destOrd="0" presId="urn:microsoft.com/office/officeart/2008/layout/LinedList"/>
    <dgm:cxn modelId="{4F2E2114-6558-4300-B581-E8FD250C9E21}" type="presParOf" srcId="{F623B102-69B7-4E44-94EF-E8B5D00C80C0}" destId="{14031874-C012-4781-B95A-D7B39EC111E1}" srcOrd="10" destOrd="0" presId="urn:microsoft.com/office/officeart/2008/layout/LinedList"/>
    <dgm:cxn modelId="{618F2279-A518-417E-8C2F-E6EFE8974ED2}" type="presParOf" srcId="{F623B102-69B7-4E44-94EF-E8B5D00C80C0}" destId="{82D068CA-751F-41FA-B378-98DB0A4858E7}" srcOrd="11" destOrd="0" presId="urn:microsoft.com/office/officeart/2008/layout/LinedList"/>
    <dgm:cxn modelId="{C0C98E96-DB2E-40F0-8DEF-ECBB2F2EED65}" type="presParOf" srcId="{82D068CA-751F-41FA-B378-98DB0A4858E7}" destId="{7D9DA891-9A8E-4695-B851-33D3A1672375}" srcOrd="0" destOrd="0" presId="urn:microsoft.com/office/officeart/2008/layout/LinedList"/>
    <dgm:cxn modelId="{6C3C6045-0B14-4573-94F8-625911278D51}" type="presParOf" srcId="{82D068CA-751F-41FA-B378-98DB0A4858E7}" destId="{C5451750-E688-46F1-B683-168426CA86B3}" srcOrd="1" destOrd="0" presId="urn:microsoft.com/office/officeart/2008/layout/LinedList"/>
    <dgm:cxn modelId="{193F07A5-5845-4921-935E-EBECAD8A3ED5}" type="presParOf" srcId="{F623B102-69B7-4E44-94EF-E8B5D00C80C0}" destId="{6E78A91A-D8EF-450A-B40C-70C104A69A0C}" srcOrd="12" destOrd="0" presId="urn:microsoft.com/office/officeart/2008/layout/LinedList"/>
    <dgm:cxn modelId="{910C8B45-DE15-4666-A8E4-96F7404F4292}" type="presParOf" srcId="{F623B102-69B7-4E44-94EF-E8B5D00C80C0}" destId="{EED74924-B761-4C27-B1F1-431DBB526E6B}" srcOrd="13" destOrd="0" presId="urn:microsoft.com/office/officeart/2008/layout/LinedList"/>
    <dgm:cxn modelId="{663E183B-CC60-4C02-80BE-514974ADB79E}" type="presParOf" srcId="{EED74924-B761-4C27-B1F1-431DBB526E6B}" destId="{CB1E5481-08EA-4C6F-A6A0-B1DFDBBC7396}" srcOrd="0" destOrd="0" presId="urn:microsoft.com/office/officeart/2008/layout/LinedList"/>
    <dgm:cxn modelId="{23803A9F-6B59-4EC0-A25D-3B2701189ADB}" type="presParOf" srcId="{EED74924-B761-4C27-B1F1-431DBB526E6B}" destId="{78B4EB4C-18E5-49AA-95F9-562740212E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6BE8BC-D8B6-4AEB-9D92-E420E26DF9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545D37-AFE8-4D5A-8D81-C75468A74E56}">
      <dgm:prSet/>
      <dgm:spPr/>
      <dgm:t>
        <a:bodyPr/>
        <a:lstStyle/>
        <a:p>
          <a:r>
            <a:rPr lang="en-US"/>
            <a:t>Many reasons for closure- but the best is when a person has achieved competitive integrated employment! </a:t>
          </a:r>
        </a:p>
      </dgm:t>
    </dgm:pt>
    <dgm:pt modelId="{11F0D89A-BBDF-420B-B5ED-D11EF5B55CFC}" type="parTrans" cxnId="{C604A3EB-2602-48C2-9A31-6BD02CE81CFE}">
      <dgm:prSet/>
      <dgm:spPr/>
      <dgm:t>
        <a:bodyPr/>
        <a:lstStyle/>
        <a:p>
          <a:endParaRPr lang="en-US"/>
        </a:p>
      </dgm:t>
    </dgm:pt>
    <dgm:pt modelId="{65111BB0-266B-45F0-B1C5-3D699D7FEB0F}" type="sibTrans" cxnId="{C604A3EB-2602-48C2-9A31-6BD02CE81CFE}">
      <dgm:prSet/>
      <dgm:spPr/>
      <dgm:t>
        <a:bodyPr/>
        <a:lstStyle/>
        <a:p>
          <a:endParaRPr lang="en-US"/>
        </a:p>
      </dgm:t>
    </dgm:pt>
    <dgm:pt modelId="{2D07DF2D-4DED-422D-BCB5-DE9268D19D8A}">
      <dgm:prSet/>
      <dgm:spPr/>
      <dgm:t>
        <a:bodyPr/>
        <a:lstStyle/>
        <a:p>
          <a:r>
            <a:rPr lang="en-US" dirty="0"/>
            <a:t>Timeline: Case closed 90 days after reaching job stability </a:t>
          </a:r>
        </a:p>
      </dgm:t>
    </dgm:pt>
    <dgm:pt modelId="{9E3D08DB-605E-4582-8235-131A0A71A34B}" type="parTrans" cxnId="{E782E914-0E10-4177-A820-B66D705C673C}">
      <dgm:prSet/>
      <dgm:spPr/>
      <dgm:t>
        <a:bodyPr/>
        <a:lstStyle/>
        <a:p>
          <a:endParaRPr lang="en-US"/>
        </a:p>
      </dgm:t>
    </dgm:pt>
    <dgm:pt modelId="{D8C38F28-6D0E-466F-A73A-F0C928734FBD}" type="sibTrans" cxnId="{E782E914-0E10-4177-A820-B66D705C673C}">
      <dgm:prSet/>
      <dgm:spPr/>
      <dgm:t>
        <a:bodyPr/>
        <a:lstStyle/>
        <a:p>
          <a:endParaRPr lang="en-US"/>
        </a:p>
      </dgm:t>
    </dgm:pt>
    <dgm:pt modelId="{CBC7B911-B07F-4668-B72F-83E81E13753D}" type="pres">
      <dgm:prSet presAssocID="{6D6BE8BC-D8B6-4AEB-9D92-E420E26DF923}" presName="root" presStyleCnt="0">
        <dgm:presLayoutVars>
          <dgm:dir/>
          <dgm:resizeHandles val="exact"/>
        </dgm:presLayoutVars>
      </dgm:prSet>
      <dgm:spPr/>
    </dgm:pt>
    <dgm:pt modelId="{F5F89ECA-755A-4B68-BF1E-2BBCC7127AF8}" type="pres">
      <dgm:prSet presAssocID="{8F545D37-AFE8-4D5A-8D81-C75468A74E56}" presName="compNode" presStyleCnt="0"/>
      <dgm:spPr/>
    </dgm:pt>
    <dgm:pt modelId="{BB8CE4BB-B7DD-400E-B84F-1920934F21E8}" type="pres">
      <dgm:prSet presAssocID="{8F545D37-AFE8-4D5A-8D81-C75468A74E56}" presName="bgRect" presStyleLbl="bgShp" presStyleIdx="0" presStyleCnt="2"/>
      <dgm:spPr/>
    </dgm:pt>
    <dgm:pt modelId="{756C6121-9A49-420E-B9F7-8B73E5CDFC9E}" type="pres">
      <dgm:prSet presAssocID="{8F545D37-AFE8-4D5A-8D81-C75468A74E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22C510D0-8034-41CE-AE0C-8D006821C89C}" type="pres">
      <dgm:prSet presAssocID="{8F545D37-AFE8-4D5A-8D81-C75468A74E56}" presName="spaceRect" presStyleCnt="0"/>
      <dgm:spPr/>
    </dgm:pt>
    <dgm:pt modelId="{7CDEB711-77A2-47C3-B734-D5D0BE383A23}" type="pres">
      <dgm:prSet presAssocID="{8F545D37-AFE8-4D5A-8D81-C75468A74E56}" presName="parTx" presStyleLbl="revTx" presStyleIdx="0" presStyleCnt="2">
        <dgm:presLayoutVars>
          <dgm:chMax val="0"/>
          <dgm:chPref val="0"/>
        </dgm:presLayoutVars>
      </dgm:prSet>
      <dgm:spPr/>
    </dgm:pt>
    <dgm:pt modelId="{E94F5946-2C39-4657-8DC9-152521469F61}" type="pres">
      <dgm:prSet presAssocID="{65111BB0-266B-45F0-B1C5-3D699D7FEB0F}" presName="sibTrans" presStyleCnt="0"/>
      <dgm:spPr/>
    </dgm:pt>
    <dgm:pt modelId="{FA7DADA6-78C1-439F-8CA5-C465CFFAA92C}" type="pres">
      <dgm:prSet presAssocID="{2D07DF2D-4DED-422D-BCB5-DE9268D19D8A}" presName="compNode" presStyleCnt="0"/>
      <dgm:spPr/>
    </dgm:pt>
    <dgm:pt modelId="{472278F9-B05A-4918-8D79-E0F031FEB98B}" type="pres">
      <dgm:prSet presAssocID="{2D07DF2D-4DED-422D-BCB5-DE9268D19D8A}" presName="bgRect" presStyleLbl="bgShp" presStyleIdx="1" presStyleCnt="2"/>
      <dgm:spPr/>
      <dgm:extLst>
        <a:ext uri="{E40237B7-FDA0-4F09-8148-C483321AD2D9}">
          <dgm14:cNvPr xmlns:dgm14="http://schemas.microsoft.com/office/drawing/2010/diagram" id="0" name="" descr="Case closure after 90 days and reaching stability."/>
        </a:ext>
      </dgm:extLst>
    </dgm:pt>
    <dgm:pt modelId="{D135F893-5524-4E15-AADA-B7CA9001332D}" type="pres">
      <dgm:prSet presAssocID="{2D07DF2D-4DED-422D-BCB5-DE9268D19D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0AFC1B1-24A6-45B7-A882-6F0F6CCC163B}" type="pres">
      <dgm:prSet presAssocID="{2D07DF2D-4DED-422D-BCB5-DE9268D19D8A}" presName="spaceRect" presStyleCnt="0"/>
      <dgm:spPr/>
    </dgm:pt>
    <dgm:pt modelId="{49C3CF3C-7291-4811-A11B-A43ABBB73539}" type="pres">
      <dgm:prSet presAssocID="{2D07DF2D-4DED-422D-BCB5-DE9268D19D8A}" presName="parTx" presStyleLbl="revTx" presStyleIdx="1" presStyleCnt="2">
        <dgm:presLayoutVars>
          <dgm:chMax val="0"/>
          <dgm:chPref val="0"/>
        </dgm:presLayoutVars>
      </dgm:prSet>
      <dgm:spPr/>
    </dgm:pt>
  </dgm:ptLst>
  <dgm:cxnLst>
    <dgm:cxn modelId="{E782E914-0E10-4177-A820-B66D705C673C}" srcId="{6D6BE8BC-D8B6-4AEB-9D92-E420E26DF923}" destId="{2D07DF2D-4DED-422D-BCB5-DE9268D19D8A}" srcOrd="1" destOrd="0" parTransId="{9E3D08DB-605E-4582-8235-131A0A71A34B}" sibTransId="{D8C38F28-6D0E-466F-A73A-F0C928734FBD}"/>
    <dgm:cxn modelId="{A1511D35-439F-4EDE-97B5-AAD99E151B86}" type="presOf" srcId="{8F545D37-AFE8-4D5A-8D81-C75468A74E56}" destId="{7CDEB711-77A2-47C3-B734-D5D0BE383A23}" srcOrd="0" destOrd="0" presId="urn:microsoft.com/office/officeart/2018/2/layout/IconVerticalSolidList"/>
    <dgm:cxn modelId="{63A32141-9EE1-4B1D-9214-F91AEE2DCDD1}" type="presOf" srcId="{2D07DF2D-4DED-422D-BCB5-DE9268D19D8A}" destId="{49C3CF3C-7291-4811-A11B-A43ABBB73539}" srcOrd="0" destOrd="0" presId="urn:microsoft.com/office/officeart/2018/2/layout/IconVerticalSolidList"/>
    <dgm:cxn modelId="{21109853-FB85-4E4F-A9D8-0E7792B5A7A9}" type="presOf" srcId="{6D6BE8BC-D8B6-4AEB-9D92-E420E26DF923}" destId="{CBC7B911-B07F-4668-B72F-83E81E13753D}" srcOrd="0" destOrd="0" presId="urn:microsoft.com/office/officeart/2018/2/layout/IconVerticalSolidList"/>
    <dgm:cxn modelId="{C604A3EB-2602-48C2-9A31-6BD02CE81CFE}" srcId="{6D6BE8BC-D8B6-4AEB-9D92-E420E26DF923}" destId="{8F545D37-AFE8-4D5A-8D81-C75468A74E56}" srcOrd="0" destOrd="0" parTransId="{11F0D89A-BBDF-420B-B5ED-D11EF5B55CFC}" sibTransId="{65111BB0-266B-45F0-B1C5-3D699D7FEB0F}"/>
    <dgm:cxn modelId="{7D641D29-A25A-4412-9A29-FEA4BEB2F89C}" type="presParOf" srcId="{CBC7B911-B07F-4668-B72F-83E81E13753D}" destId="{F5F89ECA-755A-4B68-BF1E-2BBCC7127AF8}" srcOrd="0" destOrd="0" presId="urn:microsoft.com/office/officeart/2018/2/layout/IconVerticalSolidList"/>
    <dgm:cxn modelId="{D81CE1BF-F925-46A6-AAC9-7460DDF1D18A}" type="presParOf" srcId="{F5F89ECA-755A-4B68-BF1E-2BBCC7127AF8}" destId="{BB8CE4BB-B7DD-400E-B84F-1920934F21E8}" srcOrd="0" destOrd="0" presId="urn:microsoft.com/office/officeart/2018/2/layout/IconVerticalSolidList"/>
    <dgm:cxn modelId="{49865A5E-BB8C-415F-A497-DAC8A2390F4F}" type="presParOf" srcId="{F5F89ECA-755A-4B68-BF1E-2BBCC7127AF8}" destId="{756C6121-9A49-420E-B9F7-8B73E5CDFC9E}" srcOrd="1" destOrd="0" presId="urn:microsoft.com/office/officeart/2018/2/layout/IconVerticalSolidList"/>
    <dgm:cxn modelId="{3C422D9F-74EE-4C99-85DB-4F2F9B1F8035}" type="presParOf" srcId="{F5F89ECA-755A-4B68-BF1E-2BBCC7127AF8}" destId="{22C510D0-8034-41CE-AE0C-8D006821C89C}" srcOrd="2" destOrd="0" presId="urn:microsoft.com/office/officeart/2018/2/layout/IconVerticalSolidList"/>
    <dgm:cxn modelId="{E1127467-6F54-444E-8A5A-03E055009932}" type="presParOf" srcId="{F5F89ECA-755A-4B68-BF1E-2BBCC7127AF8}" destId="{7CDEB711-77A2-47C3-B734-D5D0BE383A23}" srcOrd="3" destOrd="0" presId="urn:microsoft.com/office/officeart/2018/2/layout/IconVerticalSolidList"/>
    <dgm:cxn modelId="{B308D507-56EA-4A99-950F-BA2871B5514B}" type="presParOf" srcId="{CBC7B911-B07F-4668-B72F-83E81E13753D}" destId="{E94F5946-2C39-4657-8DC9-152521469F61}" srcOrd="1" destOrd="0" presId="urn:microsoft.com/office/officeart/2018/2/layout/IconVerticalSolidList"/>
    <dgm:cxn modelId="{408FAC7B-8903-4D01-B6C6-82D25FF788E6}" type="presParOf" srcId="{CBC7B911-B07F-4668-B72F-83E81E13753D}" destId="{FA7DADA6-78C1-439F-8CA5-C465CFFAA92C}" srcOrd="2" destOrd="0" presId="urn:microsoft.com/office/officeart/2018/2/layout/IconVerticalSolidList"/>
    <dgm:cxn modelId="{63BD64EF-4EA6-4C11-9653-5BD10938E7FB}" type="presParOf" srcId="{FA7DADA6-78C1-439F-8CA5-C465CFFAA92C}" destId="{472278F9-B05A-4918-8D79-E0F031FEB98B}" srcOrd="0" destOrd="0" presId="urn:microsoft.com/office/officeart/2018/2/layout/IconVerticalSolidList"/>
    <dgm:cxn modelId="{854FF0DD-7F3D-4DB1-B4E9-471DCDD3F5FE}" type="presParOf" srcId="{FA7DADA6-78C1-439F-8CA5-C465CFFAA92C}" destId="{D135F893-5524-4E15-AADA-B7CA9001332D}" srcOrd="1" destOrd="0" presId="urn:microsoft.com/office/officeart/2018/2/layout/IconVerticalSolidList"/>
    <dgm:cxn modelId="{EC6817FF-6879-4E87-8D0D-93BEF3634DD0}" type="presParOf" srcId="{FA7DADA6-78C1-439F-8CA5-C465CFFAA92C}" destId="{90AFC1B1-24A6-45B7-A882-6F0F6CCC163B}" srcOrd="2" destOrd="0" presId="urn:microsoft.com/office/officeart/2018/2/layout/IconVerticalSolidList"/>
    <dgm:cxn modelId="{FCEAF612-EE87-47D2-A191-AA83A9A9B0CB}" type="presParOf" srcId="{FA7DADA6-78C1-439F-8CA5-C465CFFAA92C}" destId="{49C3CF3C-7291-4811-A11B-A43ABBB735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1432A-0437-4E31-8D43-9A78FC537CBC}">
      <dsp:nvSpPr>
        <dsp:cNvPr id="0" name=""/>
        <dsp:cNvSpPr/>
      </dsp:nvSpPr>
      <dsp:spPr>
        <a:xfrm>
          <a:off x="0" y="1406842"/>
          <a:ext cx="11049000" cy="18757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26ED0-9340-4969-A415-D8814ADF3613}">
      <dsp:nvSpPr>
        <dsp:cNvPr id="0" name=""/>
        <dsp:cNvSpPr/>
      </dsp:nvSpPr>
      <dsp:spPr>
        <a:xfrm>
          <a:off x="394" y="0"/>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Smith-Fess Act </a:t>
          </a:r>
        </a:p>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1920</a:t>
          </a:r>
        </a:p>
      </dsp:txBody>
      <dsp:txXfrm>
        <a:off x="394" y="0"/>
        <a:ext cx="1190815" cy="1875790"/>
      </dsp:txXfrm>
    </dsp:sp>
    <dsp:sp modelId="{36F76565-B2D8-4F58-81F1-AC4C51430E96}">
      <dsp:nvSpPr>
        <dsp:cNvPr id="0" name=""/>
        <dsp:cNvSpPr/>
      </dsp:nvSpPr>
      <dsp:spPr>
        <a:xfrm>
          <a:off x="361328"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B4EFF-FC01-4B9F-98D0-2C4BB4ACF501}">
      <dsp:nvSpPr>
        <dsp:cNvPr id="0" name=""/>
        <dsp:cNvSpPr/>
      </dsp:nvSpPr>
      <dsp:spPr>
        <a:xfrm>
          <a:off x="1250750" y="2813685"/>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Wagner-</a:t>
          </a:r>
          <a:r>
            <a:rPr lang="en-US" sz="1200" kern="1200" dirty="0" err="1"/>
            <a:t>Peyser</a:t>
          </a:r>
          <a:r>
            <a:rPr lang="en-US" sz="1200" kern="1200" dirty="0"/>
            <a:t> Act </a:t>
          </a:r>
        </a:p>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1933</a:t>
          </a:r>
        </a:p>
      </dsp:txBody>
      <dsp:txXfrm>
        <a:off x="1250750" y="2813685"/>
        <a:ext cx="1190815" cy="1875790"/>
      </dsp:txXfrm>
    </dsp:sp>
    <dsp:sp modelId="{31C4E2C6-2220-4293-9AA0-8B938223CA31}">
      <dsp:nvSpPr>
        <dsp:cNvPr id="0" name=""/>
        <dsp:cNvSpPr/>
      </dsp:nvSpPr>
      <dsp:spPr>
        <a:xfrm>
          <a:off x="1611685"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011A3-7D8B-4500-8683-B58F7799D2D3}">
      <dsp:nvSpPr>
        <dsp:cNvPr id="0" name=""/>
        <dsp:cNvSpPr/>
      </dsp:nvSpPr>
      <dsp:spPr>
        <a:xfrm>
          <a:off x="2501107" y="0"/>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1935</a:t>
          </a:r>
          <a:r>
            <a:rPr lang="en-US" sz="1200" kern="1200" dirty="0"/>
            <a:t> </a:t>
          </a:r>
        </a:p>
        <a:p>
          <a:pPr marL="0" lvl="0" indent="0" algn="ctr" defTabSz="533400">
            <a:lnSpc>
              <a:spcPct val="90000"/>
            </a:lnSpc>
            <a:spcBef>
              <a:spcPct val="0"/>
            </a:spcBef>
            <a:spcAft>
              <a:spcPct val="35000"/>
            </a:spcAft>
            <a:buNone/>
          </a:pPr>
          <a:r>
            <a:rPr lang="en-US" sz="1200" kern="1200" dirty="0"/>
            <a:t>Social Security Act</a:t>
          </a:r>
        </a:p>
      </dsp:txBody>
      <dsp:txXfrm>
        <a:off x="2501107" y="0"/>
        <a:ext cx="1190815" cy="1875790"/>
      </dsp:txXfrm>
    </dsp:sp>
    <dsp:sp modelId="{21DE8C0A-5C49-42C9-8620-EE2171DA70E6}">
      <dsp:nvSpPr>
        <dsp:cNvPr id="0" name=""/>
        <dsp:cNvSpPr/>
      </dsp:nvSpPr>
      <dsp:spPr>
        <a:xfrm>
          <a:off x="2862041"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95677-829A-44A1-A2A2-35EB4658DA69}">
      <dsp:nvSpPr>
        <dsp:cNvPr id="0" name=""/>
        <dsp:cNvSpPr/>
      </dsp:nvSpPr>
      <dsp:spPr>
        <a:xfrm>
          <a:off x="3751463" y="2813685"/>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Manpower Development and Training Act </a:t>
          </a:r>
        </a:p>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1962</a:t>
          </a:r>
        </a:p>
      </dsp:txBody>
      <dsp:txXfrm>
        <a:off x="3751463" y="2813685"/>
        <a:ext cx="1190815" cy="1875790"/>
      </dsp:txXfrm>
    </dsp:sp>
    <dsp:sp modelId="{43BD5163-13C7-446C-9A33-974C93AFF69C}">
      <dsp:nvSpPr>
        <dsp:cNvPr id="0" name=""/>
        <dsp:cNvSpPr/>
      </dsp:nvSpPr>
      <dsp:spPr>
        <a:xfrm>
          <a:off x="4112398"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78F84-7F60-418A-904C-57DC67AA4BA3}">
      <dsp:nvSpPr>
        <dsp:cNvPr id="0" name=""/>
        <dsp:cNvSpPr/>
      </dsp:nvSpPr>
      <dsp:spPr>
        <a:xfrm>
          <a:off x="5001820" y="0"/>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1964</a:t>
          </a:r>
        </a:p>
        <a:p>
          <a:pPr marL="0" lvl="0" indent="0" algn="ctr" defTabSz="533400">
            <a:lnSpc>
              <a:spcPct val="90000"/>
            </a:lnSpc>
            <a:spcBef>
              <a:spcPct val="0"/>
            </a:spcBef>
            <a:spcAft>
              <a:spcPct val="35000"/>
            </a:spcAft>
            <a:buNone/>
          </a:pPr>
          <a:r>
            <a:rPr lang="en-US" sz="1200" kern="1200" dirty="0"/>
            <a:t>Economic Opportunity Act </a:t>
          </a:r>
        </a:p>
      </dsp:txBody>
      <dsp:txXfrm>
        <a:off x="5001820" y="0"/>
        <a:ext cx="1190815" cy="1875790"/>
      </dsp:txXfrm>
    </dsp:sp>
    <dsp:sp modelId="{E341F15C-AE16-4ACC-8948-EDFB6C186D72}">
      <dsp:nvSpPr>
        <dsp:cNvPr id="0" name=""/>
        <dsp:cNvSpPr/>
      </dsp:nvSpPr>
      <dsp:spPr>
        <a:xfrm>
          <a:off x="5362754"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115B7-0FE9-44D0-9CF4-32B685CE3171}">
      <dsp:nvSpPr>
        <dsp:cNvPr id="0" name=""/>
        <dsp:cNvSpPr/>
      </dsp:nvSpPr>
      <dsp:spPr>
        <a:xfrm>
          <a:off x="6252176" y="2813685"/>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Rehabilitation Act and Comprehensive Employment and Training Act</a:t>
          </a:r>
        </a:p>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1973 </a:t>
          </a:r>
        </a:p>
      </dsp:txBody>
      <dsp:txXfrm>
        <a:off x="6252176" y="2813685"/>
        <a:ext cx="1190815" cy="1875790"/>
      </dsp:txXfrm>
    </dsp:sp>
    <dsp:sp modelId="{50F33621-B74E-4DA7-B722-962EC6862F33}">
      <dsp:nvSpPr>
        <dsp:cNvPr id="0" name=""/>
        <dsp:cNvSpPr/>
      </dsp:nvSpPr>
      <dsp:spPr>
        <a:xfrm>
          <a:off x="6613110"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D39A6-7D07-4055-917F-6F1896AE5044}">
      <dsp:nvSpPr>
        <dsp:cNvPr id="0" name=""/>
        <dsp:cNvSpPr/>
      </dsp:nvSpPr>
      <dsp:spPr>
        <a:xfrm>
          <a:off x="7502533" y="0"/>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1982</a:t>
          </a:r>
          <a:r>
            <a:rPr lang="en-US" sz="1200" kern="1200" dirty="0"/>
            <a:t> </a:t>
          </a:r>
        </a:p>
        <a:p>
          <a:pPr marL="0" lvl="0" indent="0" algn="ctr" defTabSz="533400">
            <a:lnSpc>
              <a:spcPct val="90000"/>
            </a:lnSpc>
            <a:spcBef>
              <a:spcPct val="0"/>
            </a:spcBef>
            <a:spcAft>
              <a:spcPct val="35000"/>
            </a:spcAft>
            <a:buNone/>
          </a:pPr>
          <a:r>
            <a:rPr lang="en-US" sz="1200" kern="1200" dirty="0"/>
            <a:t>Job Training Partnership Act</a:t>
          </a:r>
        </a:p>
      </dsp:txBody>
      <dsp:txXfrm>
        <a:off x="7502533" y="0"/>
        <a:ext cx="1190815" cy="1875790"/>
      </dsp:txXfrm>
    </dsp:sp>
    <dsp:sp modelId="{61CB76B5-937F-42C9-813E-F6A7528D5E7A}">
      <dsp:nvSpPr>
        <dsp:cNvPr id="0" name=""/>
        <dsp:cNvSpPr/>
      </dsp:nvSpPr>
      <dsp:spPr>
        <a:xfrm>
          <a:off x="7863467"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41127-05D8-4E2B-B146-619B71CBEA12}">
      <dsp:nvSpPr>
        <dsp:cNvPr id="0" name=""/>
        <dsp:cNvSpPr/>
      </dsp:nvSpPr>
      <dsp:spPr>
        <a:xfrm>
          <a:off x="8752889" y="2813685"/>
          <a:ext cx="1190815" cy="187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Workforce Investment Act</a:t>
          </a:r>
        </a:p>
        <a:p>
          <a:pPr marL="0" lvl="0" indent="0" algn="ctr" defTabSz="533400">
            <a:lnSpc>
              <a:spcPct val="90000"/>
            </a:lnSpc>
            <a:spcBef>
              <a:spcPct val="0"/>
            </a:spcBef>
            <a:spcAft>
              <a:spcPct val="35000"/>
            </a:spcAft>
            <a:buNone/>
          </a:pPr>
          <a:r>
            <a:rPr lang="en-US" sz="1200" b="1" kern="1200" dirty="0">
              <a:solidFill>
                <a:schemeClr val="accent6">
                  <a:lumMod val="75000"/>
                </a:schemeClr>
              </a:solidFill>
            </a:rPr>
            <a:t>1998</a:t>
          </a:r>
        </a:p>
      </dsp:txBody>
      <dsp:txXfrm>
        <a:off x="8752889" y="2813685"/>
        <a:ext cx="1190815" cy="1875790"/>
      </dsp:txXfrm>
    </dsp:sp>
    <dsp:sp modelId="{2B2378CA-5E15-4B15-B87E-48AF4DDF2593}">
      <dsp:nvSpPr>
        <dsp:cNvPr id="0" name=""/>
        <dsp:cNvSpPr/>
      </dsp:nvSpPr>
      <dsp:spPr>
        <a:xfrm>
          <a:off x="9113823" y="2110263"/>
          <a:ext cx="468947" cy="468947"/>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151D-2A81-4E41-8FDE-82A01A62EEF1}">
      <dsp:nvSpPr>
        <dsp:cNvPr id="0" name=""/>
        <dsp:cNvSpPr/>
      </dsp:nvSpPr>
      <dsp:spPr>
        <a:xfrm rot="5400000">
          <a:off x="3039970" y="1271326"/>
          <a:ext cx="1124378" cy="1280065"/>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9EBC2-F052-465B-931B-23D5DCF9AE63}">
      <dsp:nvSpPr>
        <dsp:cNvPr id="0" name=""/>
        <dsp:cNvSpPr/>
      </dsp:nvSpPr>
      <dsp:spPr>
        <a:xfrm>
          <a:off x="2742077" y="24930"/>
          <a:ext cx="1892792" cy="132489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U.S. Department of Labor</a:t>
          </a:r>
        </a:p>
      </dsp:txBody>
      <dsp:txXfrm>
        <a:off x="2806765" y="89618"/>
        <a:ext cx="1763416" cy="1195517"/>
      </dsp:txXfrm>
    </dsp:sp>
    <dsp:sp modelId="{1A415901-9986-422F-B52E-797AA0E6E1BF}">
      <dsp:nvSpPr>
        <dsp:cNvPr id="0" name=""/>
        <dsp:cNvSpPr/>
      </dsp:nvSpPr>
      <dsp:spPr>
        <a:xfrm>
          <a:off x="4634870" y="151288"/>
          <a:ext cx="1376636" cy="1070837"/>
        </a:xfrm>
        <a:prstGeom prst="rect">
          <a:avLst/>
        </a:prstGeom>
        <a:noFill/>
        <a:ln>
          <a:noFill/>
        </a:ln>
        <a:effectLst/>
      </dsp:spPr>
      <dsp:style>
        <a:lnRef idx="0">
          <a:scrgbClr r="0" g="0" b="0"/>
        </a:lnRef>
        <a:fillRef idx="0">
          <a:scrgbClr r="0" g="0" b="0"/>
        </a:fillRef>
        <a:effectRef idx="0">
          <a:scrgbClr r="0" g="0" b="0"/>
        </a:effectRef>
        <a:fontRef idx="minor"/>
      </dsp:style>
    </dsp:sp>
    <dsp:sp modelId="{CB7B7E1F-2BFD-41F8-8515-85FD56597AAD}">
      <dsp:nvSpPr>
        <dsp:cNvPr id="0" name=""/>
        <dsp:cNvSpPr/>
      </dsp:nvSpPr>
      <dsp:spPr>
        <a:xfrm rot="5400000">
          <a:off x="4609296" y="2759619"/>
          <a:ext cx="1124378" cy="1280065"/>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AA200-3677-4265-81EB-CE1BE4A14146}">
      <dsp:nvSpPr>
        <dsp:cNvPr id="0" name=""/>
        <dsp:cNvSpPr/>
      </dsp:nvSpPr>
      <dsp:spPr>
        <a:xfrm>
          <a:off x="4311403" y="1513222"/>
          <a:ext cx="1892792" cy="132489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DEED</a:t>
          </a:r>
        </a:p>
      </dsp:txBody>
      <dsp:txXfrm>
        <a:off x="4376091" y="1577910"/>
        <a:ext cx="1763416" cy="1195517"/>
      </dsp:txXfrm>
    </dsp:sp>
    <dsp:sp modelId="{077CB231-D2E7-4239-ABF8-6AB78DB9C545}">
      <dsp:nvSpPr>
        <dsp:cNvPr id="0" name=""/>
        <dsp:cNvSpPr/>
      </dsp:nvSpPr>
      <dsp:spPr>
        <a:xfrm>
          <a:off x="6204196" y="1639581"/>
          <a:ext cx="1376636" cy="1070837"/>
        </a:xfrm>
        <a:prstGeom prst="rect">
          <a:avLst/>
        </a:prstGeom>
        <a:noFill/>
        <a:ln>
          <a:noFill/>
        </a:ln>
        <a:effectLst/>
      </dsp:spPr>
      <dsp:style>
        <a:lnRef idx="0">
          <a:scrgbClr r="0" g="0" b="0"/>
        </a:lnRef>
        <a:fillRef idx="0">
          <a:scrgbClr r="0" g="0" b="0"/>
        </a:fillRef>
        <a:effectRef idx="0">
          <a:scrgbClr r="0" g="0" b="0"/>
        </a:effectRef>
        <a:fontRef idx="minor"/>
      </dsp:style>
    </dsp:sp>
    <dsp:sp modelId="{EDCFB271-10A0-43FA-9CCE-C059C291160B}">
      <dsp:nvSpPr>
        <dsp:cNvPr id="0" name=""/>
        <dsp:cNvSpPr/>
      </dsp:nvSpPr>
      <dsp:spPr>
        <a:xfrm>
          <a:off x="5880729" y="3001514"/>
          <a:ext cx="1892792" cy="1324893"/>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Local Workforce Development Boards (LWDBs)</a:t>
          </a:r>
        </a:p>
      </dsp:txBody>
      <dsp:txXfrm>
        <a:off x="5945417" y="3066202"/>
        <a:ext cx="1763416" cy="1195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151D-2A81-4E41-8FDE-82A01A62EEF1}">
      <dsp:nvSpPr>
        <dsp:cNvPr id="0" name=""/>
        <dsp:cNvSpPr/>
      </dsp:nvSpPr>
      <dsp:spPr>
        <a:xfrm rot="5400000">
          <a:off x="3696230" y="2105206"/>
          <a:ext cx="1882718" cy="2143408"/>
        </a:xfrm>
        <a:prstGeom prst="bentUpArrow">
          <a:avLst>
            <a:gd name="adj1" fmla="val 32840"/>
            <a:gd name="adj2" fmla="val 25000"/>
            <a:gd name="adj3" fmla="val 35780"/>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69EBC2-F052-465B-931B-23D5DCF9AE63}">
      <dsp:nvSpPr>
        <dsp:cNvPr id="0" name=""/>
        <dsp:cNvSpPr/>
      </dsp:nvSpPr>
      <dsp:spPr>
        <a:xfrm>
          <a:off x="3197424" y="18175"/>
          <a:ext cx="3169389" cy="2218470"/>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U.S. Department of Education</a:t>
          </a:r>
        </a:p>
      </dsp:txBody>
      <dsp:txXfrm>
        <a:off x="3305740" y="126491"/>
        <a:ext cx="2952757" cy="2001838"/>
      </dsp:txXfrm>
    </dsp:sp>
    <dsp:sp modelId="{1A415901-9986-422F-B52E-797AA0E6E1BF}">
      <dsp:nvSpPr>
        <dsp:cNvPr id="0" name=""/>
        <dsp:cNvSpPr/>
      </dsp:nvSpPr>
      <dsp:spPr>
        <a:xfrm>
          <a:off x="6366814" y="229757"/>
          <a:ext cx="2305112" cy="1793065"/>
        </a:xfrm>
        <a:prstGeom prst="rect">
          <a:avLst/>
        </a:prstGeom>
        <a:noFill/>
        <a:ln>
          <a:noFill/>
        </a:ln>
        <a:effectLst/>
      </dsp:spPr>
      <dsp:style>
        <a:lnRef idx="0">
          <a:scrgbClr r="0" g="0" b="0"/>
        </a:lnRef>
        <a:fillRef idx="0">
          <a:scrgbClr r="0" g="0" b="0"/>
        </a:fillRef>
        <a:effectRef idx="0">
          <a:scrgbClr r="0" g="0" b="0"/>
        </a:effectRef>
        <a:fontRef idx="minor"/>
      </dsp:style>
    </dsp:sp>
    <dsp:sp modelId="{D6EAA200-3677-4265-81EB-CE1BE4A14146}">
      <dsp:nvSpPr>
        <dsp:cNvPr id="0" name=""/>
        <dsp:cNvSpPr/>
      </dsp:nvSpPr>
      <dsp:spPr>
        <a:xfrm>
          <a:off x="5825185" y="2510249"/>
          <a:ext cx="3169389" cy="2218470"/>
        </a:xfrm>
        <a:prstGeom prst="roundRect">
          <a:avLst>
            <a:gd name="adj" fmla="val 1667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DEED</a:t>
          </a:r>
        </a:p>
      </dsp:txBody>
      <dsp:txXfrm>
        <a:off x="5933501" y="2618565"/>
        <a:ext cx="2952757" cy="20018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9D364-5937-462D-AC9B-7B18C12281AB}">
      <dsp:nvSpPr>
        <dsp:cNvPr id="0" name=""/>
        <dsp:cNvSpPr/>
      </dsp:nvSpPr>
      <dsp:spPr>
        <a:xfrm>
          <a:off x="2724" y="1599267"/>
          <a:ext cx="2425132" cy="970052"/>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Application &amp; Intake</a:t>
          </a:r>
        </a:p>
      </dsp:txBody>
      <dsp:txXfrm>
        <a:off x="487750" y="1599267"/>
        <a:ext cx="1455080" cy="970052"/>
      </dsp:txXfrm>
    </dsp:sp>
    <dsp:sp modelId="{9638DA3F-5D6F-49C2-9F8F-80708802E5DC}">
      <dsp:nvSpPr>
        <dsp:cNvPr id="0" name=""/>
        <dsp:cNvSpPr/>
      </dsp:nvSpPr>
      <dsp:spPr>
        <a:xfrm>
          <a:off x="2185344" y="1599267"/>
          <a:ext cx="2425132" cy="970052"/>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Eligibility and Priority for Services (PFS)</a:t>
          </a:r>
        </a:p>
      </dsp:txBody>
      <dsp:txXfrm>
        <a:off x="2670370" y="1599267"/>
        <a:ext cx="1455080" cy="970052"/>
      </dsp:txXfrm>
    </dsp:sp>
    <dsp:sp modelId="{E55F614D-2EFE-4F78-82E0-36D97F429787}">
      <dsp:nvSpPr>
        <dsp:cNvPr id="0" name=""/>
        <dsp:cNvSpPr/>
      </dsp:nvSpPr>
      <dsp:spPr>
        <a:xfrm>
          <a:off x="4367963" y="1599267"/>
          <a:ext cx="2425132" cy="970052"/>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Assessment of  VR Needs </a:t>
          </a:r>
        </a:p>
      </dsp:txBody>
      <dsp:txXfrm>
        <a:off x="4852989" y="1599267"/>
        <a:ext cx="1455080" cy="970052"/>
      </dsp:txXfrm>
    </dsp:sp>
    <dsp:sp modelId="{F35DFB33-F242-4E69-869C-BAE2EF0B9D0E}">
      <dsp:nvSpPr>
        <dsp:cNvPr id="0" name=""/>
        <dsp:cNvSpPr/>
      </dsp:nvSpPr>
      <dsp:spPr>
        <a:xfrm>
          <a:off x="6550582" y="1599267"/>
          <a:ext cx="2425132" cy="970052"/>
        </a:xfrm>
        <a:prstGeom prst="chevron">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Employment Plan (EP) </a:t>
          </a:r>
        </a:p>
      </dsp:txBody>
      <dsp:txXfrm>
        <a:off x="7035608" y="1599267"/>
        <a:ext cx="1455080" cy="970052"/>
      </dsp:txXfrm>
    </dsp:sp>
    <dsp:sp modelId="{007172F8-FF41-4FF0-83E4-CCDCEEC90546}">
      <dsp:nvSpPr>
        <dsp:cNvPr id="0" name=""/>
        <dsp:cNvSpPr/>
      </dsp:nvSpPr>
      <dsp:spPr>
        <a:xfrm>
          <a:off x="8733201" y="1599267"/>
          <a:ext cx="2425132" cy="970052"/>
        </a:xfrm>
        <a:prstGeom prst="chevron">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 Case Closure</a:t>
          </a:r>
        </a:p>
      </dsp:txBody>
      <dsp:txXfrm>
        <a:off x="9218227" y="1599267"/>
        <a:ext cx="1455080" cy="970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000A6-296D-4C06-89A1-0ECD436FB032}">
      <dsp:nvSpPr>
        <dsp:cNvPr id="0" name=""/>
        <dsp:cNvSpPr/>
      </dsp:nvSpPr>
      <dsp:spPr>
        <a:xfrm>
          <a:off x="0" y="621"/>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D819F-717F-4E9E-B862-B1BFED20C9FC}">
      <dsp:nvSpPr>
        <dsp:cNvPr id="0" name=""/>
        <dsp:cNvSpPr/>
      </dsp:nvSpPr>
      <dsp:spPr>
        <a:xfrm>
          <a:off x="0" y="621"/>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Mobility</a:t>
          </a:r>
        </a:p>
      </dsp:txBody>
      <dsp:txXfrm>
        <a:off x="0" y="621"/>
        <a:ext cx="7728267" cy="726583"/>
      </dsp:txXfrm>
    </dsp:sp>
    <dsp:sp modelId="{A5695100-DC7A-4F01-B8AC-41E7816BDCAE}">
      <dsp:nvSpPr>
        <dsp:cNvPr id="0" name=""/>
        <dsp:cNvSpPr/>
      </dsp:nvSpPr>
      <dsp:spPr>
        <a:xfrm>
          <a:off x="0" y="727204"/>
          <a:ext cx="7728267" cy="0"/>
        </a:xfrm>
        <a:prstGeom prst="line">
          <a:avLst/>
        </a:prstGeom>
        <a:solidFill>
          <a:schemeClr val="accent2">
            <a:hueOff val="-147116"/>
            <a:satOff val="703"/>
            <a:lumOff val="980"/>
            <a:alphaOff val="0"/>
          </a:schemeClr>
        </a:solidFill>
        <a:ln w="10795" cap="flat" cmpd="sng" algn="ctr">
          <a:solidFill>
            <a:schemeClr val="accent2">
              <a:hueOff val="-147116"/>
              <a:satOff val="703"/>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E3A71D-F647-4261-B0B1-80106A4306F6}">
      <dsp:nvSpPr>
        <dsp:cNvPr id="0" name=""/>
        <dsp:cNvSpPr/>
      </dsp:nvSpPr>
      <dsp:spPr>
        <a:xfrm>
          <a:off x="0" y="727204"/>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Self-Direction</a:t>
          </a:r>
        </a:p>
      </dsp:txBody>
      <dsp:txXfrm>
        <a:off x="0" y="727204"/>
        <a:ext cx="7728267" cy="726583"/>
      </dsp:txXfrm>
    </dsp:sp>
    <dsp:sp modelId="{2AB270A0-6568-4B19-B2ED-6A9F703B9E0A}">
      <dsp:nvSpPr>
        <dsp:cNvPr id="0" name=""/>
        <dsp:cNvSpPr/>
      </dsp:nvSpPr>
      <dsp:spPr>
        <a:xfrm>
          <a:off x="0" y="1453787"/>
          <a:ext cx="7728267" cy="0"/>
        </a:xfrm>
        <a:prstGeom prst="line">
          <a:avLst/>
        </a:prstGeom>
        <a:solidFill>
          <a:schemeClr val="accent2">
            <a:hueOff val="-294232"/>
            <a:satOff val="1406"/>
            <a:lumOff val="1961"/>
            <a:alphaOff val="0"/>
          </a:schemeClr>
        </a:solidFill>
        <a:ln w="10795" cap="flat" cmpd="sng" algn="ctr">
          <a:solidFill>
            <a:schemeClr val="accent2">
              <a:hueOff val="-294232"/>
              <a:satOff val="1406"/>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66FD8-7182-41A5-9C21-23D3D5C39286}">
      <dsp:nvSpPr>
        <dsp:cNvPr id="0" name=""/>
        <dsp:cNvSpPr/>
      </dsp:nvSpPr>
      <dsp:spPr>
        <a:xfrm>
          <a:off x="0" y="1453787"/>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Self-Care</a:t>
          </a:r>
        </a:p>
      </dsp:txBody>
      <dsp:txXfrm>
        <a:off x="0" y="1453787"/>
        <a:ext cx="7728267" cy="726583"/>
      </dsp:txXfrm>
    </dsp:sp>
    <dsp:sp modelId="{FAAD4150-10A3-43CA-89CC-33C4D072232F}">
      <dsp:nvSpPr>
        <dsp:cNvPr id="0" name=""/>
        <dsp:cNvSpPr/>
      </dsp:nvSpPr>
      <dsp:spPr>
        <a:xfrm>
          <a:off x="0" y="2180370"/>
          <a:ext cx="7728267" cy="0"/>
        </a:xfrm>
        <a:prstGeom prst="line">
          <a:avLst/>
        </a:prstGeom>
        <a:solidFill>
          <a:schemeClr val="accent2">
            <a:hueOff val="-441348"/>
            <a:satOff val="2109"/>
            <a:lumOff val="2941"/>
            <a:alphaOff val="0"/>
          </a:schemeClr>
        </a:solidFill>
        <a:ln w="10795" cap="flat"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0D7DF-708A-464E-B425-1C14A8A0C0C7}">
      <dsp:nvSpPr>
        <dsp:cNvPr id="0" name=""/>
        <dsp:cNvSpPr/>
      </dsp:nvSpPr>
      <dsp:spPr>
        <a:xfrm>
          <a:off x="0" y="2180370"/>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Interpersonal Skills</a:t>
          </a:r>
        </a:p>
      </dsp:txBody>
      <dsp:txXfrm>
        <a:off x="0" y="2180370"/>
        <a:ext cx="7728267" cy="726583"/>
      </dsp:txXfrm>
    </dsp:sp>
    <dsp:sp modelId="{C5FAB705-5807-49A5-BCAF-AAA48F95C626}">
      <dsp:nvSpPr>
        <dsp:cNvPr id="0" name=""/>
        <dsp:cNvSpPr/>
      </dsp:nvSpPr>
      <dsp:spPr>
        <a:xfrm>
          <a:off x="0" y="2906953"/>
          <a:ext cx="7728267" cy="0"/>
        </a:xfrm>
        <a:prstGeom prst="line">
          <a:avLst/>
        </a:prstGeom>
        <a:solidFill>
          <a:schemeClr val="accent2">
            <a:hueOff val="-588464"/>
            <a:satOff val="2812"/>
            <a:lumOff val="3922"/>
            <a:alphaOff val="0"/>
          </a:schemeClr>
        </a:solidFill>
        <a:ln w="10795" cap="flat" cmpd="sng" algn="ctr">
          <a:solidFill>
            <a:schemeClr val="accent2">
              <a:hueOff val="-588464"/>
              <a:satOff val="2812"/>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7EF3C-6EEB-4045-9CC9-18B8A9BD27BF}">
      <dsp:nvSpPr>
        <dsp:cNvPr id="0" name=""/>
        <dsp:cNvSpPr/>
      </dsp:nvSpPr>
      <dsp:spPr>
        <a:xfrm>
          <a:off x="0" y="2906953"/>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Communication</a:t>
          </a:r>
        </a:p>
      </dsp:txBody>
      <dsp:txXfrm>
        <a:off x="0" y="2906953"/>
        <a:ext cx="7728267" cy="726583"/>
      </dsp:txXfrm>
    </dsp:sp>
    <dsp:sp modelId="{14031874-C012-4781-B95A-D7B39EC111E1}">
      <dsp:nvSpPr>
        <dsp:cNvPr id="0" name=""/>
        <dsp:cNvSpPr/>
      </dsp:nvSpPr>
      <dsp:spPr>
        <a:xfrm>
          <a:off x="0" y="3633536"/>
          <a:ext cx="7728267" cy="0"/>
        </a:xfrm>
        <a:prstGeom prst="line">
          <a:avLst/>
        </a:prstGeom>
        <a:solidFill>
          <a:schemeClr val="accent2">
            <a:hueOff val="-735580"/>
            <a:satOff val="3515"/>
            <a:lumOff val="4902"/>
            <a:alphaOff val="0"/>
          </a:schemeClr>
        </a:solidFill>
        <a:ln w="10795" cap="flat" cmpd="sng" algn="ctr">
          <a:solidFill>
            <a:schemeClr val="accent2">
              <a:hueOff val="-735580"/>
              <a:satOff val="3515"/>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DA891-9A8E-4695-B851-33D3A1672375}">
      <dsp:nvSpPr>
        <dsp:cNvPr id="0" name=""/>
        <dsp:cNvSpPr/>
      </dsp:nvSpPr>
      <dsp:spPr>
        <a:xfrm>
          <a:off x="0" y="3633536"/>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Work Tolerance</a:t>
          </a:r>
        </a:p>
      </dsp:txBody>
      <dsp:txXfrm>
        <a:off x="0" y="3633536"/>
        <a:ext cx="7728267" cy="726583"/>
      </dsp:txXfrm>
    </dsp:sp>
    <dsp:sp modelId="{6E78A91A-D8EF-450A-B40C-70C104A69A0C}">
      <dsp:nvSpPr>
        <dsp:cNvPr id="0" name=""/>
        <dsp:cNvSpPr/>
      </dsp:nvSpPr>
      <dsp:spPr>
        <a:xfrm>
          <a:off x="0" y="4360119"/>
          <a:ext cx="7728267" cy="0"/>
        </a:xfrm>
        <a:prstGeom prst="line">
          <a:avLst/>
        </a:prstGeom>
        <a:solidFill>
          <a:schemeClr val="accent2">
            <a:hueOff val="-882696"/>
            <a:satOff val="4218"/>
            <a:lumOff val="5883"/>
            <a:alphaOff val="0"/>
          </a:schemeClr>
        </a:solidFill>
        <a:ln w="10795" cap="flat"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E5481-08EA-4C6F-A6A0-B1DFDBBC7396}">
      <dsp:nvSpPr>
        <dsp:cNvPr id="0" name=""/>
        <dsp:cNvSpPr/>
      </dsp:nvSpPr>
      <dsp:spPr>
        <a:xfrm>
          <a:off x="0" y="4360119"/>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Work Skills</a:t>
          </a:r>
        </a:p>
      </dsp:txBody>
      <dsp:txXfrm>
        <a:off x="0" y="4360119"/>
        <a:ext cx="7728267" cy="726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CE4BB-B7DD-400E-B84F-1920934F21E8}">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6C6121-9A49-420E-B9F7-8B73E5CDFC9E}">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DEB711-77A2-47C3-B734-D5D0BE383A23}">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Many reasons for closure- but the best is when a person has achieved competitive integrated employment! </a:t>
          </a:r>
        </a:p>
      </dsp:txBody>
      <dsp:txXfrm>
        <a:off x="1507738" y="707092"/>
        <a:ext cx="9007861" cy="1305401"/>
      </dsp:txXfrm>
    </dsp:sp>
    <dsp:sp modelId="{472278F9-B05A-4918-8D79-E0F031FEB98B}">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5F893-5524-4E15-AADA-B7CA9001332D}">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C3CF3C-7291-4811-A11B-A43ABBB7353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Timeline: Case closed 90 days after reaching job stability </a:t>
          </a:r>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39466" y="0"/>
            <a:ext cx="3013763" cy="467071"/>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2/28/2022</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42030"/>
            <a:ext cx="3013763" cy="467070"/>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39466" y="8842030"/>
            <a:ext cx="3013763" cy="467070"/>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2/28/2022</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846116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932640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7068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76056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03572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435504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02735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268292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66516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0061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9108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4051979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4245125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42118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408911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35798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56701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1928620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726781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3924044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19972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165069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245408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514271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129254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94220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F6DCA3-9A76-44D4-AB94-06C071B609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2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90244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556723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31772-5530-4840-9E8B-A077ABBE4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770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32106106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51434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626965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2829051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C9DFBA-10A7-4236-AE16-704B33A74C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799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3869781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1737665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2083719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5887916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31772-5530-4840-9E8B-A077ABBE4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199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81F42-8F9D-4494-8D7C-BE8A2DAB7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898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399001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81F42-8F9D-4494-8D7C-BE8A2DAB7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74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067220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81F42-8F9D-4494-8D7C-BE8A2DAB7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920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4151787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56</a:t>
            </a:fld>
            <a:endParaRPr lang="en-US" dirty="0"/>
          </a:p>
        </p:txBody>
      </p:sp>
    </p:spTree>
    <p:extLst>
      <p:ext uri="{BB962C8B-B14F-4D97-AF65-F5344CB8AC3E}">
        <p14:creationId xmlns:p14="http://schemas.microsoft.com/office/powerpoint/2010/main" val="15156020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57</a:t>
            </a:fld>
            <a:endParaRPr lang="en-US" dirty="0"/>
          </a:p>
        </p:txBody>
      </p:sp>
    </p:spTree>
    <p:extLst>
      <p:ext uri="{BB962C8B-B14F-4D97-AF65-F5344CB8AC3E}">
        <p14:creationId xmlns:p14="http://schemas.microsoft.com/office/powerpoint/2010/main" val="811793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A4176-8D6E-4504-A253-0D462853C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486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46675-BAFD-4318-B889-AED0FDEE30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1677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8A4176-8D6E-4504-A253-0D462853C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42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61</a:t>
            </a:fld>
            <a:endParaRPr lang="en-US" dirty="0"/>
          </a:p>
        </p:txBody>
      </p:sp>
    </p:spTree>
    <p:extLst>
      <p:ext uri="{BB962C8B-B14F-4D97-AF65-F5344CB8AC3E}">
        <p14:creationId xmlns:p14="http://schemas.microsoft.com/office/powerpoint/2010/main" val="29433186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62</a:t>
            </a:fld>
            <a:endParaRPr lang="en-US" dirty="0"/>
          </a:p>
        </p:txBody>
      </p:sp>
    </p:spTree>
    <p:extLst>
      <p:ext uri="{BB962C8B-B14F-4D97-AF65-F5344CB8AC3E}">
        <p14:creationId xmlns:p14="http://schemas.microsoft.com/office/powerpoint/2010/main" val="3122712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63</a:t>
            </a:fld>
            <a:endParaRPr lang="en-US" dirty="0"/>
          </a:p>
        </p:txBody>
      </p:sp>
    </p:spTree>
    <p:extLst>
      <p:ext uri="{BB962C8B-B14F-4D97-AF65-F5344CB8AC3E}">
        <p14:creationId xmlns:p14="http://schemas.microsoft.com/office/powerpoint/2010/main" val="375648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9273772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64</a:t>
            </a:fld>
            <a:endParaRPr lang="en-US" dirty="0"/>
          </a:p>
        </p:txBody>
      </p:sp>
    </p:spTree>
    <p:extLst>
      <p:ext uri="{BB962C8B-B14F-4D97-AF65-F5344CB8AC3E}">
        <p14:creationId xmlns:p14="http://schemas.microsoft.com/office/powerpoint/2010/main" val="11923350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31772-5530-4840-9E8B-A077ABBE4B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38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38825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8575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31894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3D166460-B468-4498-B619-C62651EE4712}" type="datetime1">
              <a:rPr lang="en-US" smtClean="0"/>
              <a:t>2/28/2022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creen Capture Display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483462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ngle Quote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3"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15"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61744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ingle Quote - Black Gradient">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1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62133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ngle Quote - Light Gradient">
    <p:bg>
      <p:bgPr>
        <a:gradFill>
          <a:gsLst>
            <a:gs pos="100000">
              <a:srgbClr val="E8E8E8"/>
            </a:gs>
            <a:gs pos="3000">
              <a:schemeClr val="bg1"/>
            </a:gs>
            <a:gs pos="8600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8" name="Date Placeholder 4"/>
          <p:cNvSpPr>
            <a:spLocks noGrp="1"/>
          </p:cNvSpPr>
          <p:nvPr>
            <p:ph type="dt" sz="half" idx="12"/>
          </p:nvPr>
        </p:nvSpPr>
        <p:spPr>
          <a:xfrm>
            <a:off x="838200" y="6356350"/>
            <a:ext cx="1358590" cy="365125"/>
          </a:xfrm>
        </p:spPr>
        <p:txBody>
          <a:bodyPr/>
          <a:lstStyle/>
          <a:p>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6"/>
          <p:cNvSpPr>
            <a:spLocks noGrp="1"/>
          </p:cNvSpPr>
          <p:nvPr>
            <p:ph type="sldNum" sz="quarter" idx="14"/>
          </p:nvPr>
        </p:nvSpPr>
        <p:spPr>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1"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Tree>
    <p:extLst>
      <p:ext uri="{BB962C8B-B14F-4D97-AF65-F5344CB8AC3E}">
        <p14:creationId xmlns:p14="http://schemas.microsoft.com/office/powerpoint/2010/main" val="8092746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Box - Dark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914400" y="1554480"/>
            <a:ext cx="10360152" cy="3200400"/>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8" name="Date Placeholder 4"/>
          <p:cNvSpPr>
            <a:spLocks noGrp="1"/>
          </p:cNvSpPr>
          <p:nvPr>
            <p:ph type="dt" sz="half" idx="12"/>
          </p:nvPr>
        </p:nvSpPr>
        <p:spPr>
          <a:xfrm>
            <a:off x="838200" y="6356350"/>
            <a:ext cx="1358590" cy="365125"/>
          </a:xfrm>
        </p:spPr>
        <p:txBody>
          <a:bodyPr/>
          <a:lstStyle/>
          <a:p>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6"/>
          <p:cNvSpPr>
            <a:spLocks noGrp="1"/>
          </p:cNvSpPr>
          <p:nvPr>
            <p:ph type="sldNum" sz="quarter" idx="14"/>
          </p:nvPr>
        </p:nvSpPr>
        <p:spPr>
          <a:xfrm>
            <a:off x="9891132" y="6356350"/>
            <a:ext cx="1462668"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57550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Image One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8" name="Date Placeholder 4"/>
          <p:cNvSpPr>
            <a:spLocks noGrp="1"/>
          </p:cNvSpPr>
          <p:nvPr>
            <p:ph type="dt" sz="half" idx="12"/>
          </p:nvPr>
        </p:nvSpPr>
        <p:spPr>
          <a:xfrm>
            <a:off x="914400" y="6356350"/>
            <a:ext cx="1371600" cy="365125"/>
          </a:xfrm>
        </p:spPr>
        <p:txBody>
          <a:bodyPr/>
          <a:lstStyle/>
          <a:p>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6"/>
          <p:cNvSpPr>
            <a:spLocks noGrp="1"/>
          </p:cNvSpPr>
          <p:nvPr>
            <p:ph type="sldNum" sz="quarter" idx="14"/>
          </p:nvPr>
        </p:nvSpPr>
        <p:spPr>
          <a:xfrm>
            <a:off x="9902952" y="6356350"/>
            <a:ext cx="1371600" cy="274320"/>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94389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Image Mu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14" name="Date Placeholder 4"/>
          <p:cNvSpPr>
            <a:spLocks noGrp="1"/>
          </p:cNvSpPr>
          <p:nvPr>
            <p:ph type="dt" sz="half" idx="12"/>
          </p:nvPr>
        </p:nvSpPr>
        <p:spPr>
          <a:xfrm>
            <a:off x="914400" y="6356350"/>
            <a:ext cx="1371600" cy="365125"/>
          </a:xfrm>
        </p:spPr>
        <p:txBody>
          <a:bodyPr/>
          <a:lstStyle/>
          <a:p>
            <a:endParaRPr lang="en-US" dirty="0">
              <a:solidFill>
                <a:srgbClr val="000000"/>
              </a:solidFill>
            </a:endParaRPr>
          </a:p>
        </p:txBody>
      </p:sp>
      <p:sp>
        <p:nvSpPr>
          <p:cNvPr id="15"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6" name="Slide Number Placeholder 6"/>
          <p:cNvSpPr>
            <a:spLocks noGrp="1"/>
          </p:cNvSpPr>
          <p:nvPr>
            <p:ph type="sldNum" sz="quarter" idx="16"/>
          </p:nvPr>
        </p:nvSpPr>
        <p:spPr>
          <a:xfrm>
            <a:off x="9902952" y="6356350"/>
            <a:ext cx="1371600" cy="274320"/>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63692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Solid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14400" y="1280160"/>
            <a:ext cx="10360152" cy="1371600"/>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925094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Quote Solid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280160"/>
            <a:ext cx="12192000" cy="1371600"/>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70376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914400" y="1371600"/>
            <a:ext cx="10360152" cy="1371600"/>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914400" y="2743200"/>
            <a:ext cx="10360152" cy="2743200"/>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8" name="Date Placeholder 4"/>
          <p:cNvSpPr>
            <a:spLocks noGrp="1"/>
          </p:cNvSpPr>
          <p:nvPr>
            <p:ph type="dt" sz="half" idx="12"/>
          </p:nvPr>
        </p:nvSpPr>
        <p:spPr>
          <a:xfrm>
            <a:off x="914400" y="6356350"/>
            <a:ext cx="1371600" cy="365125"/>
          </a:xfrm>
        </p:spPr>
        <p:txBody>
          <a:bodyPr/>
          <a:lstStyle/>
          <a:p>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6"/>
          <p:cNvSpPr>
            <a:spLocks noGrp="1"/>
          </p:cNvSpPr>
          <p:nvPr>
            <p:ph type="sldNum" sz="quarter" idx="15"/>
          </p:nvPr>
        </p:nvSpPr>
        <p:spPr>
          <a:xfrm>
            <a:off x="9902952" y="6356350"/>
            <a:ext cx="1371600"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0430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Number - Image BG">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13" name="Date Placeholder 4"/>
          <p:cNvSpPr>
            <a:spLocks noGrp="1"/>
          </p:cNvSpPr>
          <p:nvPr>
            <p:ph type="dt" sz="half" idx="12"/>
          </p:nvPr>
        </p:nvSpPr>
        <p:spPr>
          <a:xfrm>
            <a:off x="914400" y="6356350"/>
            <a:ext cx="1371600" cy="365125"/>
          </a:xfrm>
        </p:spPr>
        <p:txBody>
          <a:bodyPr/>
          <a:lstStyle/>
          <a:p>
            <a:endParaRPr lang="en-US" dirty="0">
              <a:solidFill>
                <a:srgbClr val="000000"/>
              </a:solidFill>
            </a:endParaRPr>
          </a:p>
        </p:txBody>
      </p:sp>
      <p:sp>
        <p:nvSpPr>
          <p:cNvPr id="14"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5" name="Slide Number Placeholder 6"/>
          <p:cNvSpPr>
            <a:spLocks noGrp="1"/>
          </p:cNvSpPr>
          <p:nvPr>
            <p:ph type="sldNum" sz="quarter" idx="16"/>
          </p:nvPr>
        </p:nvSpPr>
        <p:spPr>
          <a:xfrm>
            <a:off x="9902952" y="6356350"/>
            <a:ext cx="1371600"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2504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ig Number -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0" y="457200"/>
            <a:ext cx="5029200" cy="502920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914400" y="0"/>
            <a:ext cx="4114800" cy="502920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8416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anks dark BG">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2"/>
          <p:cNvSpPr txBox="1">
            <a:spLocks/>
          </p:cNvSpPr>
          <p:nvPr userDrawn="1"/>
        </p:nvSpPr>
        <p:spPr>
          <a:xfrm>
            <a:off x="914400" y="2011680"/>
            <a:ext cx="10360152" cy="1371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dirty="0">
                <a:solidFill>
                  <a:srgbClr val="FFFFFF"/>
                </a:solidFill>
              </a:rPr>
              <a:t>Thank you!</a:t>
            </a:r>
          </a:p>
        </p:txBody>
      </p:sp>
      <p:sp>
        <p:nvSpPr>
          <p:cNvPr id="12" name="Title 1"/>
          <p:cNvSpPr>
            <a:spLocks noGrp="1"/>
          </p:cNvSpPr>
          <p:nvPr>
            <p:ph type="title" idx="4294967295"/>
          </p:nvPr>
        </p:nvSpPr>
        <p:spPr>
          <a:xfrm>
            <a:off x="914400" y="186856"/>
            <a:ext cx="5486400" cy="1371600"/>
          </a:xfrm>
        </p:spPr>
        <p:txBody>
          <a:bodyPr/>
          <a:lstStyle/>
          <a:p>
            <a:endParaRPr lang="en-US" dirty="0"/>
          </a:p>
        </p:txBody>
      </p:sp>
      <p:sp>
        <p:nvSpPr>
          <p:cNvPr id="11"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066298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anks light BG">
    <p:bg>
      <p:bgPr>
        <a:solidFill>
          <a:srgbClr val="E8E8E8"/>
        </a:solidFill>
        <a:effectLst/>
      </p:bgPr>
    </p:bg>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914400" y="186856"/>
            <a:ext cx="5486400" cy="1371600"/>
          </a:xfrm>
        </p:spPr>
        <p:txBody>
          <a:bodyPr/>
          <a:lstStyle/>
          <a:p>
            <a:endParaRPr lang="en-US" dirty="0"/>
          </a:p>
        </p:txBody>
      </p:sp>
      <p:sp>
        <p:nvSpPr>
          <p:cNvPr id="10" name="Title 2"/>
          <p:cNvSpPr txBox="1">
            <a:spLocks/>
          </p:cNvSpPr>
          <p:nvPr userDrawn="1"/>
        </p:nvSpPr>
        <p:spPr>
          <a:xfrm>
            <a:off x="0" y="1651380"/>
            <a:ext cx="12192000" cy="1828800"/>
          </a:xfrm>
          <a:prstGeom prst="rect">
            <a:avLst/>
          </a:prstGeom>
          <a:solidFill>
            <a:srgbClr val="003865"/>
          </a:solidFill>
        </p:spPr>
        <p:txBody>
          <a:bodyPr vert="horz" lIns="91440" tIns="45720" rIns="91440" bIns="4572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r>
              <a:rPr lang="en-US" dirty="0">
                <a:solidFill>
                  <a:srgbClr val="FFFFFF"/>
                </a:solidFill>
              </a:rPr>
              <a:t>Thank you!</a:t>
            </a:r>
          </a:p>
        </p:txBody>
      </p:sp>
      <p:sp>
        <p:nvSpPr>
          <p:cNvPr id="8" name="Text Placeholder 6"/>
          <p:cNvSpPr>
            <a:spLocks noGrp="1"/>
          </p:cNvSpPr>
          <p:nvPr>
            <p:ph type="body" sz="quarter" idx="13" hasCustomPrompt="1"/>
          </p:nvPr>
        </p:nvSpPr>
        <p:spPr>
          <a:xfrm>
            <a:off x="914400" y="3657600"/>
            <a:ext cx="10360152" cy="2286000"/>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67826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826703" y="1571627"/>
            <a:ext cx="10060516" cy="45735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3"/>
          </p:nvPr>
        </p:nvSpPr>
        <p:spPr>
          <a:xfrm>
            <a:off x="4064000" y="6400811"/>
            <a:ext cx="4354285" cy="457190"/>
          </a:xfrm>
          <a:prstGeom prst="rect">
            <a:avLst/>
          </a:prstGeom>
        </p:spPr>
        <p:txBody>
          <a:bodyPr lIns="86493" tIns="43247" rIns="86493" bIns="43247"/>
          <a:lstStyle/>
          <a:p>
            <a:pPr>
              <a:defRPr/>
            </a:pPr>
            <a:endParaRPr lang="en-US" sz="1500" dirty="0">
              <a:solidFill>
                <a:srgbClr val="000000"/>
              </a:solidFill>
            </a:endParaRPr>
          </a:p>
        </p:txBody>
      </p:sp>
      <p:sp>
        <p:nvSpPr>
          <p:cNvPr id="8" name="Content Placeholder 2"/>
          <p:cNvSpPr>
            <a:spLocks noGrp="1"/>
          </p:cNvSpPr>
          <p:nvPr>
            <p:ph idx="10" hasCustomPrompt="1"/>
          </p:nvPr>
        </p:nvSpPr>
        <p:spPr>
          <a:xfrm>
            <a:off x="8902097" y="6354766"/>
            <a:ext cx="2990217" cy="371473"/>
          </a:xfrm>
        </p:spPr>
        <p:txBody>
          <a:bodyPr/>
          <a:lstStyle>
            <a:lvl2pPr marL="114123" indent="0" algn="l">
              <a:buFont typeface="Arial" panose="020B0604020202020204" pitchFamily="34" charset="0"/>
              <a:buNone/>
              <a:defRPr sz="1900" baseline="0"/>
            </a:lvl2pPr>
          </a:lstStyle>
          <a:p>
            <a:pPr lvl="1"/>
            <a:r>
              <a:rPr lang="en-US" dirty="0"/>
              <a:t>Workbook </a:t>
            </a:r>
            <a:r>
              <a:rPr lang="en-US" dirty="0" err="1"/>
              <a:t>Pg</a:t>
            </a:r>
            <a:r>
              <a:rPr lang="en-US" dirty="0"/>
              <a:t>:</a:t>
            </a:r>
          </a:p>
        </p:txBody>
      </p:sp>
    </p:spTree>
    <p:extLst>
      <p:ext uri="{BB962C8B-B14F-4D97-AF65-F5344CB8AC3E}">
        <p14:creationId xmlns:p14="http://schemas.microsoft.com/office/powerpoint/2010/main" val="20458033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8179502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1505782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2/28/2022</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40656839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Slide_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96C76-FBC4-F64C-86A8-03961370E9A0}"/>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62B78-2139-0E45-A376-2AC65FA1A9F6}"/>
              </a:ext>
            </a:extLst>
          </p:cNvPr>
          <p:cNvSpPr>
            <a:spLocks noGrp="1"/>
          </p:cNvSpPr>
          <p:nvPr>
            <p:ph type="ctrTitle"/>
          </p:nvPr>
        </p:nvSpPr>
        <p:spPr>
          <a:xfrm>
            <a:off x="6844138" y="3153977"/>
            <a:ext cx="4867572" cy="2387600"/>
          </a:xfrm>
        </p:spPr>
        <p:txBody>
          <a:bodyPr lIns="0" rIns="0" anchor="t">
            <a:noAutofit/>
          </a:bodyPr>
          <a:lstStyle>
            <a:lvl1pPr algn="l">
              <a:lnSpc>
                <a:spcPts val="3800"/>
              </a:lnSpc>
              <a:defRPr sz="3500" b="1" cap="none" baseline="0">
                <a:solidFill>
                  <a:schemeClr val="tx1"/>
                </a:solidFill>
                <a:latin typeface="+mn-lt"/>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3F4B8229-C60E-9F4A-BE4D-7D06DED4538F}"/>
              </a:ext>
              <a:ext uri="{C183D7F6-B498-43B3-948B-1728B52AA6E4}">
                <adec:decorative xmlns:adec="http://schemas.microsoft.com/office/drawing/2017/decorative" val="1"/>
              </a:ext>
            </a:extLst>
          </p:cNvPr>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E1MN visual mark">
            <a:extLst>
              <a:ext uri="{FF2B5EF4-FFF2-40B4-BE49-F238E27FC236}">
                <a16:creationId xmlns:a16="http://schemas.microsoft.com/office/drawing/2014/main" id="{A064050F-30CB-CC44-A213-8DB731A5D63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34249671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ubhead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EDFE-24B7-1646-8978-DE78EB1BB93D}"/>
              </a:ext>
            </a:extLst>
          </p:cNvPr>
          <p:cNvSpPr>
            <a:spLocks noGrp="1"/>
          </p:cNvSpPr>
          <p:nvPr>
            <p:ph type="title"/>
          </p:nvPr>
        </p:nvSpPr>
        <p:spPr>
          <a:xfrm>
            <a:off x="914400" y="796034"/>
            <a:ext cx="8339328" cy="886461"/>
          </a:xfrm>
        </p:spPr>
        <p:txBody>
          <a:bodyPr lIns="0" tIns="0" rIns="0" bIns="0" anchor="t" anchorCtr="0">
            <a:noAutofit/>
          </a:bodyPr>
          <a:lstStyle>
            <a:lvl1pPr>
              <a:lnSpc>
                <a:spcPts val="3600"/>
              </a:lnSpc>
              <a:defRPr sz="3300" b="1">
                <a:solidFill>
                  <a:schemeClr val="tx1"/>
                </a:solidFill>
                <a:latin typeface="+mn-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AF6F10-C3DB-1442-ADA9-5DFC54770E0E}"/>
              </a:ext>
            </a:extLst>
          </p:cNvPr>
          <p:cNvSpPr>
            <a:spLocks noGrp="1"/>
          </p:cNvSpPr>
          <p:nvPr>
            <p:ph type="body" idx="1"/>
          </p:nvPr>
        </p:nvSpPr>
        <p:spPr>
          <a:xfrm>
            <a:off x="914400" y="1510327"/>
            <a:ext cx="5181600" cy="3779001"/>
          </a:xfrm>
        </p:spPr>
        <p:txBody>
          <a:bodyPr lIns="0" tIns="0" rIns="0" bIns="0">
            <a:noAutofit/>
          </a:bodyPr>
          <a:lstStyle>
            <a:lvl1pPr marL="0" indent="0">
              <a:lnSpc>
                <a:spcPts val="3000"/>
              </a:lnSpc>
              <a:spcBef>
                <a:spcPts val="1000"/>
              </a:spcBef>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7C1CA6E5-AAA4-294D-8A74-72B248A5C674}"/>
              </a:ext>
              <a:ext uri="{C183D7F6-B498-43B3-948B-1728B52AA6E4}">
                <adec:decorative xmlns:adec="http://schemas.microsoft.com/office/drawing/2017/decorative" val="1"/>
              </a:ext>
            </a:extLst>
          </p:cNvPr>
          <p:cNvCxnSpPr/>
          <p:nvPr userDrawn="1"/>
        </p:nvCxnSpPr>
        <p:spPr>
          <a:xfrm>
            <a:off x="0" y="6033127"/>
            <a:ext cx="1219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0A321503-A880-F64D-8B4F-5C58EA9F0B2A}"/>
              </a:ext>
            </a:extLst>
          </p:cNvPr>
          <p:cNvSpPr>
            <a:spLocks noGrp="1"/>
          </p:cNvSpPr>
          <p:nvPr>
            <p:ph type="sldNum" sz="quarter" idx="12"/>
          </p:nvPr>
        </p:nvSpPr>
        <p:spPr>
          <a:xfrm>
            <a:off x="9162142" y="6350743"/>
            <a:ext cx="2743200" cy="365125"/>
          </a:xfrm>
        </p:spPr>
        <p:txBody>
          <a:bodyPr/>
          <a:lstStyle/>
          <a:p>
            <a:fld id="{8EAC319B-9B3A-F540-9536-5755590B04FE}" type="slidenum">
              <a:rPr lang="en-US" smtClean="0"/>
              <a:t>‹#›</a:t>
            </a:fld>
            <a:endParaRPr lang="en-US"/>
          </a:p>
        </p:txBody>
      </p:sp>
    </p:spTree>
    <p:extLst>
      <p:ext uri="{BB962C8B-B14F-4D97-AF65-F5344CB8AC3E}">
        <p14:creationId xmlns:p14="http://schemas.microsoft.com/office/powerpoint/2010/main" val="360798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8936BBA9-4E99-4196-B9BE-BDA47B8F479E}" type="datetime1">
              <a:rPr lang="en-US" smtClean="0"/>
              <a:t>2/28/2022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24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886727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11"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6685" y="1767293"/>
            <a:ext cx="6118629" cy="793155"/>
          </a:xfrm>
          <a:prstGeom prst="rect">
            <a:avLst/>
          </a:prstGeom>
        </p:spPr>
      </p:pic>
    </p:spTree>
    <p:extLst>
      <p:ext uri="{BB962C8B-B14F-4D97-AF65-F5344CB8AC3E}">
        <p14:creationId xmlns:p14="http://schemas.microsoft.com/office/powerpoint/2010/main" val="19542696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mn.gov/deed/</a:t>
            </a:r>
            <a:r>
              <a:rPr lang="en-US" err="1"/>
              <a:t>vrs</a:t>
            </a:r>
            <a:endParaRPr lang="en-US"/>
          </a:p>
        </p:txBody>
      </p:sp>
      <p:sp>
        <p:nvSpPr>
          <p:cNvPr id="6" name="Picture Placeholder 5"/>
          <p:cNvSpPr>
            <a:spLocks noGrp="1"/>
          </p:cNvSpPr>
          <p:nvPr>
            <p:ph type="pic" sz="quarter" idx="17"/>
          </p:nvPr>
        </p:nvSpPr>
        <p:spPr>
          <a:xfrm>
            <a:off x="0" y="0"/>
            <a:ext cx="12192000" cy="3380732"/>
          </a:xfrm>
        </p:spPr>
        <p:txBody>
          <a:bodyPr/>
          <a:lstStyle/>
          <a:p>
            <a:endParaRPr lang="en-US"/>
          </a:p>
        </p:txBody>
      </p:sp>
      <p:pic>
        <p:nvPicPr>
          <p:cNvPr id="4" name="Picture 3"/>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 y="6238875"/>
            <a:ext cx="4776107" cy="619125"/>
          </a:xfrm>
          <a:prstGeom prst="rect">
            <a:avLst/>
          </a:prstGeom>
        </p:spPr>
      </p:pic>
    </p:spTree>
    <p:extLst>
      <p:ext uri="{BB962C8B-B14F-4D97-AF65-F5344CB8AC3E}">
        <p14:creationId xmlns:p14="http://schemas.microsoft.com/office/powerpoint/2010/main" val="25708743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561040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614458"/>
            <a:ext cx="3550492" cy="460249"/>
          </a:xfrm>
          <a:prstGeom prst="rect">
            <a:avLst/>
          </a:prstGeom>
        </p:spPr>
      </p:pic>
    </p:spTree>
    <p:extLst>
      <p:ext uri="{BB962C8B-B14F-4D97-AF65-F5344CB8AC3E}">
        <p14:creationId xmlns:p14="http://schemas.microsoft.com/office/powerpoint/2010/main" val="29499658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35998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25751170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normAutofit/>
          </a:bodyPr>
          <a:lstStyle>
            <a:lvl1pPr marL="342900" indent="-342900">
              <a:lnSpc>
                <a:spcPct val="100000"/>
              </a:lnSpc>
              <a:spcAft>
                <a:spcPts val="1000"/>
              </a:spcAft>
              <a:buClr>
                <a:schemeClr val="accent1"/>
              </a:buClr>
              <a:buFont typeface="Arial" panose="020B0604020202020204" pitchFamily="34" charset="0"/>
              <a:buChar char="•"/>
              <a:defRPr sz="3200"/>
            </a:lvl1pPr>
            <a:lvl2pPr marL="800100" indent="-342900">
              <a:lnSpc>
                <a:spcPct val="100000"/>
              </a:lnSpc>
              <a:spcAft>
                <a:spcPts val="1000"/>
              </a:spcAft>
              <a:buClr>
                <a:schemeClr val="accent1"/>
              </a:buClr>
              <a:buFont typeface="Arial" panose="020B0604020202020204" pitchFamily="34" charset="0"/>
              <a:buChar char="•"/>
              <a:defRPr sz="2800"/>
            </a:lvl2pPr>
            <a:lvl3pPr marL="1200150" indent="-285750">
              <a:lnSpc>
                <a:spcPct val="100000"/>
              </a:lnSpc>
              <a:spcAft>
                <a:spcPts val="1000"/>
              </a:spcAft>
              <a:buClr>
                <a:schemeClr val="accent1"/>
              </a:buClr>
              <a:buFont typeface="Arial" panose="020B0604020202020204" pitchFamily="34" charset="0"/>
              <a:buChar char="•"/>
              <a:defRPr sz="2000"/>
            </a:lvl3pPr>
            <a:lvl4pPr marL="1657350" indent="-285750">
              <a:lnSpc>
                <a:spcPct val="100000"/>
              </a:lnSpc>
              <a:spcAft>
                <a:spcPts val="1000"/>
              </a:spcAft>
              <a:buClr>
                <a:schemeClr val="accent1"/>
              </a:buClr>
              <a:buFont typeface="Arial" panose="020B0604020202020204" pitchFamily="34" charset="0"/>
              <a:buChar char="•"/>
              <a:defRPr sz="2000"/>
            </a:lvl4pPr>
            <a:lvl5pPr marL="2114550" indent="-285750">
              <a:lnSpc>
                <a:spcPct val="100000"/>
              </a:lnSpc>
              <a:spcAft>
                <a:spcPts val="1000"/>
              </a:spcAft>
              <a:buClr>
                <a:schemeClr val="accent1"/>
              </a:buClr>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29025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014244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noAutofit/>
          </a:bodyPr>
          <a:lstStyle>
            <a:lvl1pPr marL="685800" indent="-228600">
              <a:lnSpc>
                <a:spcPct val="100000"/>
              </a:lnSpc>
              <a:spcBef>
                <a:spcPts val="0"/>
              </a:spcBef>
              <a:buClr>
                <a:schemeClr val="accent2"/>
              </a:buClr>
              <a:defRPr sz="3200">
                <a:solidFill>
                  <a:schemeClr val="bg1"/>
                </a:solidFill>
              </a:defRPr>
            </a:lvl1pPr>
            <a:lvl2pPr marL="1143000" indent="-228600">
              <a:lnSpc>
                <a:spcPct val="100000"/>
              </a:lnSpc>
              <a:buClr>
                <a:schemeClr val="accent2"/>
              </a:buClr>
              <a:defRPr sz="2800">
                <a:solidFill>
                  <a:schemeClr val="bg1"/>
                </a:solidFill>
              </a:defRPr>
            </a:lvl2pPr>
            <a:lvl3pPr marL="1600200" indent="-228600">
              <a:lnSpc>
                <a:spcPct val="100000"/>
              </a:lnSpc>
              <a:buClr>
                <a:schemeClr val="accent2"/>
              </a:buClr>
              <a:defRPr sz="2000">
                <a:solidFill>
                  <a:schemeClr val="bg1"/>
                </a:solidFill>
              </a:defRPr>
            </a:lvl3pPr>
            <a:lvl4pPr marL="2057400" indent="-228600">
              <a:lnSpc>
                <a:spcPct val="100000"/>
              </a:lnSpc>
              <a:buClr>
                <a:schemeClr val="accent2"/>
              </a:buClr>
              <a:defRPr sz="2000">
                <a:solidFill>
                  <a:schemeClr val="bg1"/>
                </a:solidFill>
              </a:defRPr>
            </a:lvl4pPr>
            <a:lvl5pPr marL="2514600" indent="-228600">
              <a:lnSpc>
                <a:spcPct val="100000"/>
              </a:lnSpc>
              <a:buClr>
                <a:schemeClr val="accent2"/>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27441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A1AA483-A0AB-420A-B116-DBCBFCD43D8B}"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189375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749037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4519257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12208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805151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082622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70156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tx2"/>
                </a:solidFill>
              </a:defRPr>
            </a:lvl1pPr>
          </a:lstStyle>
          <a:p>
            <a:r>
              <a:rPr lang="en-US"/>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3075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164535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6015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0E93CFC-9B96-44AF-95A1-CC3015E8124F}"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8555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600311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750162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772564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51978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521347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681523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37516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62242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tx2"/>
                </a:solidFill>
              </a:defRPr>
            </a:lvl1pPr>
          </a:lstStyle>
          <a:p>
            <a:r>
              <a:rPr lang="en-US"/>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mn.gov/deed/</a:t>
            </a:r>
            <a:r>
              <a:rPr lang="en-US" err="1"/>
              <a:t>vrs</a:t>
            </a:r>
            <a:endParaRPr lang="en-US"/>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3447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94DDE45-3634-47C0-827E-95BC55B16D2E}"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837227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54964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446383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398922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p>
            <a:endParaRPr lang="en-US"/>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1074780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789990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7587292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tx2"/>
                </a:solidFill>
              </a:defRPr>
            </a:lvl1pPr>
          </a:lstStyle>
          <a:p>
            <a:r>
              <a:rPr lang="en-US"/>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7691027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mn.gov/deed/</a:t>
            </a:r>
            <a:r>
              <a:rPr lang="en-US" err="1"/>
              <a:t>vrs</a:t>
            </a:r>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22646405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mn.gov/deed/</a:t>
            </a:r>
            <a:r>
              <a:rPr lang="en-US" err="1">
                <a:solidFill>
                  <a:schemeClr val="tx2"/>
                </a:solidFill>
              </a:rPr>
              <a:t>vrs</a:t>
            </a:r>
            <a:endParaRPr lang="en-US">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4577" y="588185"/>
            <a:ext cx="3550492" cy="46024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4577" y="409575"/>
            <a:ext cx="4928340" cy="638859"/>
          </a:xfrm>
          <a:prstGeom prst="rect">
            <a:avLst/>
          </a:prstGeom>
        </p:spPr>
      </p:pic>
    </p:spTree>
    <p:extLst>
      <p:ext uri="{BB962C8B-B14F-4D97-AF65-F5344CB8AC3E}">
        <p14:creationId xmlns:p14="http://schemas.microsoft.com/office/powerpoint/2010/main" val="214957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2277F28-C831-405C-A240-DA796E3DF32A}"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895208C-3B83-4FA2-9207-B968E27C9DA5}"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0F5776D-C0C4-4901-AC51-ED2D3CBADAA5}"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B04502F-C833-4425-B02C-FFEE4DFD918A}" type="datetime1">
              <a:rPr lang="en-US" smtClean="0"/>
              <a:t>2/28/2022</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682EB18C-8F17-401D-B504-6280C6D02D67}" type="datetime1">
              <a:rPr lang="en-US" smtClean="0"/>
              <a:t>2/28/2022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269A5AD-E567-4BDA-B82F-569042D01CC4}" type="datetime1">
              <a:rPr lang="en-US" smtClean="0"/>
              <a:t>2/28/2022</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5005189-6953-4B65-A301-C43123A53C0C}" type="datetime1">
              <a:rPr lang="en-US" smtClean="0"/>
              <a:t>2/28/2022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D39F0155-F119-42E5-A6B4-CFC278337584}" type="datetime1">
              <a:rPr lang="en-US" smtClean="0"/>
              <a:t>2/28/2022</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9F58B7BC-085D-4DB7-B41B-D2970691705D}" type="datetime1">
              <a:rPr lang="en-US" smtClean="0"/>
              <a:t>2/28/2022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0F931A31-16C5-4648-BA32-4EFBB68DA4B1}" type="datetime1">
              <a:rPr lang="en-US" smtClean="0"/>
              <a:t>2/28/2022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bwMode="black"/>
        <p:txBody>
          <a:bodyPr/>
          <a:lstStyle/>
          <a:p>
            <a:fld id="{62808CB0-791E-4420-8AF0-079FED852FE6}" type="datetime1">
              <a:rPr lang="en-US" smtClean="0"/>
              <a:t>2/28/2022</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4F8322C4-29A5-4205-BB4C-4902A3D68B12}" type="datetime1">
              <a:rPr lang="en-US" smtClean="0"/>
              <a:t>2/28/2022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5"/>
          <p:cNvSpPr>
            <a:spLocks noGrp="1"/>
          </p:cNvSpPr>
          <p:nvPr>
            <p:ph type="pic" sz="quarter" idx="17"/>
          </p:nvPr>
        </p:nvSpPr>
        <p:spPr bwMode="gray">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D7EB5A1-A10F-4737-B432-8C3F78685ECF}"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A597DFE-540E-40CF-8C57-3499BED25CCD}" type="datetime1">
              <a:rPr lang="en-US" smtClean="0"/>
              <a:t>2/28/2022</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37088F15-1D01-4B67-9AC9-75C8CC26EE0F}" type="datetime1">
              <a:rPr lang="en-US" smtClean="0"/>
              <a:t>2/28/2022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F3E089F9-2873-40E2-B1C6-DA07942983AF}" type="datetime1">
              <a:rPr lang="en-US" smtClean="0"/>
              <a:t>2/28/2022</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538BE6A-D635-4D8A-801A-0D53E22A1FD0}" type="datetime1">
              <a:rPr lang="en-US" smtClean="0"/>
              <a:t>2/28/2022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DA5B583-8657-418F-9013-2DF83566E938}" type="datetime1">
              <a:rPr lang="en-US" smtClean="0"/>
              <a:t>2/28/2022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9711FEC-F79D-485A-A96D-5E8CC7B2217E}" type="datetime1">
              <a:rPr lang="en-US" smtClean="0"/>
              <a:t>2/28/2022</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05BC375-E044-426C-8ECB-9E00FB529F20}" type="datetime1">
              <a:rPr lang="en-US" smtClean="0"/>
              <a:t>2/28/2022</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E9D438B1-7E40-4A31-8016-2C56DAC065C1}"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624D44E4-BEAB-404A-A0CB-0F23464D0E5C}" type="datetime1">
              <a:rPr lang="en-US" smtClean="0"/>
              <a:t>2/28/2022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8E41A72-F5B4-449E-BCF5-A884A468BCB6}" type="datetime1">
              <a:rPr lang="en-US" smtClean="0"/>
              <a:t>2/28/2022</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8211437-182B-46DE-BEA4-57A3624CF5ED}" type="datetime1">
              <a:rPr lang="en-US" smtClean="0"/>
              <a:t>2/28/2022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dirty="0"/>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3F88D5B4-FF31-4F09-B12A-167F0898C61E}" type="datetime1">
              <a:rPr lang="en-US" smtClean="0"/>
              <a:t>2/28/2022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92E745D2-158D-415F-9B54-DF0EF35DE866}" type="datetime1">
              <a:rPr lang="en-US" smtClean="0"/>
              <a:t>2/28/2022</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6B72C7B5-FABE-499D-9BD2-FC5D2F775621}" type="datetime1">
              <a:rPr lang="en-US" smtClean="0"/>
              <a:t>2/28/2022</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402740B9-E21B-4128-B83D-9298D891F7EB}" type="datetime1">
              <a:rPr lang="en-US" smtClean="0"/>
              <a:t>2/28/2022</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D2BB05C-0FE5-4B9D-9A15-CAA5A8AAB5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6463076"/>
            <a:ext cx="1925917" cy="168295"/>
          </a:xfrm>
          <a:prstGeom prst="rect">
            <a:avLst/>
          </a:prstGeom>
        </p:spPr>
      </p:pic>
      <p:sp>
        <p:nvSpPr>
          <p:cNvPr id="12" name="Footer Placeholder 6"/>
          <p:cNvSpPr>
            <a:spLocks noGrp="1"/>
          </p:cNvSpPr>
          <p:nvPr>
            <p:ph type="ftr" sz="quarter" idx="3"/>
          </p:nvPr>
        </p:nvSpPr>
        <p:spPr bwMode="black">
          <a:xfrm>
            <a:off x="6324600" y="6356349"/>
            <a:ext cx="5587647" cy="365125"/>
          </a:xfrm>
          <a:prstGeom prst="rect">
            <a:avLst/>
          </a:prstGeom>
        </p:spPr>
        <p:txBody>
          <a:bodyPr anchor="ctr"/>
          <a:lstStyle>
            <a:lvl1pPr algn="r">
              <a:defRPr sz="1200">
                <a:solidFill>
                  <a:schemeClr val="tx2"/>
                </a:solidFill>
              </a:defRPr>
            </a:lvl1pPr>
          </a:lstStyle>
          <a:p>
            <a:r>
              <a:rPr lang="en-US"/>
              <a:t>mn.gov/deed</a:t>
            </a:r>
            <a:endParaRPr lang="en-US" dirty="0"/>
          </a:p>
        </p:txBody>
      </p:sp>
    </p:spTree>
    <p:extLst>
      <p:ext uri="{BB962C8B-B14F-4D97-AF65-F5344CB8AC3E}">
        <p14:creationId xmlns:p14="http://schemas.microsoft.com/office/powerpoint/2010/main" val="1092463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98AFEF-2AB1-4187-B397-867B5A24DB5F}"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3086155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98AFEF-2AB1-4187-B397-867B5A24DB5F}"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3578430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8AFEF-2AB1-4187-B397-867B5A24DB5F}"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1971698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498AFEF-2AB1-4187-B397-867B5A24DB5F}" type="datetimeFigureOut">
              <a:rPr lang="en-US" smtClean="0"/>
              <a:t>2/28/2022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2779378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498AFEF-2AB1-4187-B397-867B5A24DB5F}" type="datetimeFigureOut">
              <a:rPr lang="en-US" smtClean="0"/>
              <a:t>2/28/2022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3796152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498AFEF-2AB1-4187-B397-867B5A24DB5F}" type="datetimeFigureOut">
              <a:rPr lang="en-US" smtClean="0"/>
              <a:t>2/28/2022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2947254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98AFEF-2AB1-4187-B397-867B5A24DB5F}"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34021302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498AFEF-2AB1-4187-B397-867B5A24DB5F}" type="datetimeFigureOut">
              <a:rPr lang="en-US" smtClean="0"/>
              <a:t>2/28/2022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690307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498AFEF-2AB1-4187-B397-867B5A24DB5F}" type="datetimeFigureOut">
              <a:rPr lang="en-US" smtClean="0"/>
              <a:t>2/28/2022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76083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F1900DBB-037B-4BD2-BF69-1E984259B7FE}" type="datetime1">
              <a:rPr lang="en-US" smtClean="0"/>
              <a:t>2/28/2022</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98AFEF-2AB1-4187-B397-867B5A24DB5F}"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1430442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98AFEF-2AB1-4187-B397-867B5A24DB5F}"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B68D7-A759-4953-9083-6C9AE1AE3461}" type="slidenum">
              <a:rPr lang="en-US" smtClean="0"/>
              <a:t>‹#›</a:t>
            </a:fld>
            <a:endParaRPr lang="en-US"/>
          </a:p>
        </p:txBody>
      </p:sp>
    </p:spTree>
    <p:extLst>
      <p:ext uri="{BB962C8B-B14F-4D97-AF65-F5344CB8AC3E}">
        <p14:creationId xmlns:p14="http://schemas.microsoft.com/office/powerpoint/2010/main" val="2750851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03" y="5730575"/>
            <a:ext cx="4448641" cy="931111"/>
          </a:xfrm>
          <a:prstGeom prst="rect">
            <a:avLst/>
          </a:prstGeom>
        </p:spPr>
      </p:pic>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1046664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 Logo Only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314" y="1193805"/>
            <a:ext cx="8741044" cy="1829520"/>
          </a:xfrm>
          <a:prstGeom prst="rect">
            <a:avLst/>
          </a:prstGeom>
        </p:spPr>
      </p:pic>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2097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Logo Only Dark">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0" y="4188562"/>
            <a:ext cx="12192000" cy="1197864"/>
          </a:xfrm>
          <a:solidFill>
            <a:srgbClr val="78BE21"/>
          </a:solidFill>
        </p:spPr>
        <p:txBody>
          <a:bodyPr/>
          <a:lstStyle>
            <a:lvl1pPr algn="ctr">
              <a:defRPr baseline="0"/>
            </a:lvl1pPr>
          </a:lstStyle>
          <a:p>
            <a:r>
              <a:rPr lang="en-US" dirty="0"/>
              <a:t>Click to enter slideshow title</a:t>
            </a:r>
          </a:p>
        </p:txBody>
      </p:sp>
      <p:pic>
        <p:nvPicPr>
          <p:cNvPr id="7" name="Picture 6"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7315" y="1193803"/>
            <a:ext cx="8741044" cy="1829522"/>
          </a:xfrm>
          <a:prstGeom prst="rect">
            <a:avLst/>
          </a:prstGeom>
        </p:spPr>
      </p:pic>
      <p:sp>
        <p:nvSpPr>
          <p:cNvPr id="9"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0454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 Photo Light">
    <p:spTree>
      <p:nvGrpSpPr>
        <p:cNvPr id="1" name=""/>
        <p:cNvGrpSpPr/>
        <p:nvPr/>
      </p:nvGrpSpPr>
      <p:grpSpPr>
        <a:xfrm>
          <a:off x="0" y="0"/>
          <a:ext cx="0" cy="0"/>
          <a:chOff x="0" y="0"/>
          <a:chExt cx="0" cy="0"/>
        </a:xfrm>
      </p:grpSpPr>
      <p:sp>
        <p:nvSpPr>
          <p:cNvPr id="7" name="Rectangle 6"/>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 y="4186256"/>
            <a:ext cx="12188952" cy="1197864"/>
          </a:xfrm>
          <a:solidFill>
            <a:schemeClr val="tx1"/>
          </a:solidFill>
        </p:spPr>
        <p:txBody>
          <a:bodyPr/>
          <a:lstStyle>
            <a:lvl1pPr algn="ctr">
              <a:defRPr>
                <a:solidFill>
                  <a:schemeClr val="bg1"/>
                </a:solidFill>
              </a:defRPr>
            </a:lvl1pPr>
          </a:lstStyle>
          <a:p>
            <a:r>
              <a:rPr lang="en-US" dirty="0"/>
              <a:t>Click to edit section title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6" name="Picture 5" descr="Minnesota Department of Human Services logo" title="MN DH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2394" y="444403"/>
            <a:ext cx="4448641" cy="931111"/>
          </a:xfrm>
          <a:prstGeom prst="rect">
            <a:avLst/>
          </a:prstGeom>
        </p:spPr>
      </p:pic>
      <p:sp>
        <p:nvSpPr>
          <p:cNvPr id="8"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9" name="Text Placeholder 10"/>
          <p:cNvSpPr>
            <a:spLocks noGrp="1"/>
          </p:cNvSpPr>
          <p:nvPr>
            <p:ph type="body" sz="quarter" idx="14" hasCustomPrompt="1"/>
          </p:nvPr>
        </p:nvSpPr>
        <p:spPr>
          <a:xfrm>
            <a:off x="2802467" y="5548172"/>
            <a:ext cx="6587067" cy="649794"/>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p:txBody>
      </p:sp>
    </p:spTree>
    <p:extLst>
      <p:ext uri="{BB962C8B-B14F-4D97-AF65-F5344CB8AC3E}">
        <p14:creationId xmlns:p14="http://schemas.microsoft.com/office/powerpoint/2010/main" val="3169704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 Photo Dark">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 y="4186256"/>
            <a:ext cx="12188952" cy="1197864"/>
          </a:xfrm>
          <a:solidFill>
            <a:schemeClr val="accent2"/>
          </a:solidFill>
        </p:spPr>
        <p:txBody>
          <a:bodyPr/>
          <a:lstStyle>
            <a:lvl1pPr algn="ctr">
              <a:defRPr>
                <a:solidFill>
                  <a:schemeClr val="tx1"/>
                </a:solidFill>
              </a:defRPr>
            </a:lvl1pPr>
          </a:lstStyle>
          <a:p>
            <a:r>
              <a:rPr lang="en-US" dirty="0"/>
              <a:t>Click to edit section title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10" name="Picture 9" descr="Minnesota Department of Human Services logo" title="MN DH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2394" y="440737"/>
            <a:ext cx="4456176" cy="932688"/>
          </a:xfrm>
          <a:prstGeom prst="rect">
            <a:avLst/>
          </a:prstGeom>
        </p:spPr>
      </p:pic>
      <p:sp>
        <p:nvSpPr>
          <p:cNvPr id="8"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9" name="Text Placeholder 10"/>
          <p:cNvSpPr>
            <a:spLocks noGrp="1"/>
          </p:cNvSpPr>
          <p:nvPr>
            <p:ph type="body" sz="quarter" idx="14" hasCustomPrompt="1"/>
          </p:nvPr>
        </p:nvSpPr>
        <p:spPr>
          <a:xfrm>
            <a:off x="2802467" y="5548172"/>
            <a:ext cx="6587067" cy="649794"/>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p:txBody>
      </p:sp>
    </p:spTree>
    <p:extLst>
      <p:ext uri="{BB962C8B-B14F-4D97-AF65-F5344CB8AC3E}">
        <p14:creationId xmlns:p14="http://schemas.microsoft.com/office/powerpoint/2010/main" val="3669130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914400" y="1554480"/>
            <a:ext cx="10360152" cy="45720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452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a:t>Click to edit title</a:t>
            </a: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idx="1"/>
          </p:nvPr>
        </p:nvSpPr>
        <p:spPr>
          <a:xfrm>
            <a:off x="914400" y="1554480"/>
            <a:ext cx="10360152" cy="4572000"/>
          </a:xfrm>
          <a:solidFill>
            <a:schemeClr val="bg1"/>
          </a:solidFill>
          <a:ln>
            <a:noFill/>
          </a:ln>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067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Solid -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914400" y="6356350"/>
            <a:ext cx="1463040"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9902952" y="6356350"/>
            <a:ext cx="1371600"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461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2304D76A-41FF-4A15-9B86-64D468FF877B}"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olid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914400" y="1188721"/>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914400" y="6356350"/>
            <a:ext cx="146304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0398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1044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914400" y="1188720"/>
            <a:ext cx="10360152" cy="50292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98016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Split -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a:t>Click to edit title</a:t>
            </a:r>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8BE21"/>
              </a:solidFill>
            </a:endParaRPr>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6617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Split - Light BG">
    <p:bg>
      <p:bgPr>
        <a:solidFill>
          <a:srgbClr val="E8E8E8"/>
        </a:solidFill>
        <a:effectLst/>
      </p:bgPr>
    </p:bg>
    <p:spTree>
      <p:nvGrpSpPr>
        <p:cNvPr id="1" name=""/>
        <p:cNvGrpSpPr/>
        <p:nvPr/>
      </p:nvGrpSpPr>
      <p:grpSpPr>
        <a:xfrm>
          <a:off x="0" y="0"/>
          <a:ext cx="0" cy="0"/>
          <a:chOff x="0" y="0"/>
          <a:chExt cx="0" cy="0"/>
        </a:xfrm>
      </p:grpSpPr>
      <p:sp>
        <p:nvSpPr>
          <p:cNvPr id="13" name="Rectangle 12"/>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a:t>Click to edit title</a:t>
            </a:r>
          </a:p>
        </p:txBody>
      </p:sp>
      <p:sp>
        <p:nvSpPr>
          <p:cNvPr id="15" name="Rectangle 14"/>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973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 - Light BG">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865"/>
              </a:solidFill>
            </a:endParaRPr>
          </a:p>
        </p:txBody>
      </p:sp>
      <p:sp>
        <p:nvSpPr>
          <p:cNvPr id="2"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able Placeholder 9"/>
          <p:cNvSpPr>
            <a:spLocks noGrp="1"/>
          </p:cNvSpPr>
          <p:nvPr>
            <p:ph type="tbl" sz="quarter" idx="13"/>
          </p:nvPr>
        </p:nvSpPr>
        <p:spPr>
          <a:xfrm>
            <a:off x="914400" y="1554480"/>
            <a:ext cx="10360152" cy="4572000"/>
          </a:xfrm>
        </p:spPr>
        <p:txBody>
          <a:bodyPr/>
          <a:lstStyle/>
          <a:p>
            <a:endParaRPr lang="en-US" dirty="0"/>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46899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ackground Image Dark Overlay - Dark">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464980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ckground Image Dark Overlay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8" name="Content Placeholder 2"/>
          <p:cNvSpPr>
            <a:spLocks noGrp="1"/>
          </p:cNvSpPr>
          <p:nvPr>
            <p:ph idx="1"/>
          </p:nvPr>
        </p:nvSpPr>
        <p:spPr>
          <a:xfrm>
            <a:off x="0" y="2609242"/>
            <a:ext cx="6099048" cy="2743200"/>
          </a:xfrm>
          <a:solidFill>
            <a:srgbClr val="003865">
              <a:alpha val="87843"/>
            </a:srgb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9756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914400"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016507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13" name="Content Placeholder 4"/>
          <p:cNvSpPr>
            <a:spLocks noGrp="1"/>
          </p:cNvSpPr>
          <p:nvPr>
            <p:ph sz="quarter" idx="10"/>
          </p:nvPr>
        </p:nvSpPr>
        <p:spPr>
          <a:xfrm>
            <a:off x="914399" y="1188720"/>
            <a:ext cx="6217920" cy="50292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2"/>
          <p:cNvSpPr>
            <a:spLocks noGrp="1"/>
          </p:cNvSpPr>
          <p:nvPr>
            <p:ph type="pic" sz="quarter" idx="13"/>
          </p:nvPr>
        </p:nvSpPr>
        <p:spPr>
          <a:xfrm>
            <a:off x="7434072" y="1188720"/>
            <a:ext cx="4754880" cy="5029200"/>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6311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black"/>
        <p:txBody>
          <a:bodyPr/>
          <a:lstStyle/>
          <a:p>
            <a:fld id="{47677E1B-2636-48B4-826F-B8BA24B7D81D}"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ic Right Solid - Gradient Ligh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914400" y="1188720"/>
            <a:ext cx="621792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434072" y="1188720"/>
            <a:ext cx="4754880" cy="5029200"/>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0709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Page 4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4815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Page 4-Up - White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16145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Page 3 Up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7538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Page 4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010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Page 4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21"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Tree>
    <p:extLst>
      <p:ext uri="{BB962C8B-B14F-4D97-AF65-F5344CB8AC3E}">
        <p14:creationId xmlns:p14="http://schemas.microsoft.com/office/powerpoint/2010/main" val="9249953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age 2 Up Horizontal - Light 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3557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age 2 Up Horizontal - White 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title"/>
          </p:nvPr>
        </p:nvSpPr>
        <p:spPr>
          <a:xfrm>
            <a:off x="914400" y="182880"/>
            <a:ext cx="10360152" cy="914400"/>
          </a:xfrm>
        </p:spPr>
        <p:txBody>
          <a:bodyPr>
            <a:normAutofit/>
          </a:bodyPr>
          <a:lstStyle>
            <a:lvl1pPr algn="r">
              <a:defRPr sz="3600">
                <a:solidFill>
                  <a:schemeClr val="bg1"/>
                </a:solidFill>
              </a:defRPr>
            </a:lvl1pPr>
          </a:lstStyle>
          <a:p>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032807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g Image - Dar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8"/>
          </a:xfrm>
        </p:spPr>
        <p:txBody>
          <a:bodyPr/>
          <a:lstStyle/>
          <a:p>
            <a:r>
              <a:rPr lang="en-US" dirty="0"/>
              <a:t>Click icon to add picture</a:t>
            </a:r>
          </a:p>
        </p:txBody>
      </p:sp>
    </p:spTree>
    <p:extLst>
      <p:ext uri="{BB962C8B-B14F-4D97-AF65-F5344CB8AC3E}">
        <p14:creationId xmlns:p14="http://schemas.microsoft.com/office/powerpoint/2010/main" val="719968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ig Image - Whit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chemeClr val="bg1">
              <a:alpha val="87843"/>
            </a:schemeClr>
          </a:solidFill>
        </p:spPr>
        <p:txBody>
          <a:bodyPr>
            <a:normAutofit/>
          </a:bodyPr>
          <a:lstStyle>
            <a:lvl1pPr algn="ctr">
              <a:defRPr sz="3600">
                <a:solidFill>
                  <a:srgbClr val="003865"/>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Tree>
    <p:extLst>
      <p:ext uri="{BB962C8B-B14F-4D97-AF65-F5344CB8AC3E}">
        <p14:creationId xmlns:p14="http://schemas.microsoft.com/office/powerpoint/2010/main" val="324648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43EF7D6D-350A-4895-8ECD-5113B251B87A}" type="datetime1">
              <a:rPr lang="en-US" smtClean="0"/>
              <a:t>2/28/2022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Tree>
    <p:extLst>
      <p:ext uri="{BB962C8B-B14F-4D97-AF65-F5344CB8AC3E}">
        <p14:creationId xmlns:p14="http://schemas.microsoft.com/office/powerpoint/2010/main" val="40181653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Image - Green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2"/>
            <a:ext cx="12192000" cy="6857999"/>
          </a:xfrm>
        </p:spPr>
        <p:txBody>
          <a:bodyPr/>
          <a:lstStyle/>
          <a:p>
            <a:r>
              <a:rPr lang="en-US" dirty="0"/>
              <a:t>Click icon to add picture</a:t>
            </a:r>
          </a:p>
        </p:txBody>
      </p:sp>
    </p:spTree>
    <p:extLst>
      <p:ext uri="{BB962C8B-B14F-4D97-AF65-F5344CB8AC3E}">
        <p14:creationId xmlns:p14="http://schemas.microsoft.com/office/powerpoint/2010/main" val="13801161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Solid - Light Gradient BG">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dirty="0"/>
          </a:p>
        </p:txBody>
      </p:sp>
      <p:sp>
        <p:nvSpPr>
          <p:cNvPr id="6" name="Date Placeholder 3"/>
          <p:cNvSpPr>
            <a:spLocks noGrp="1"/>
          </p:cNvSpPr>
          <p:nvPr>
            <p:ph type="dt" sz="half" idx="10"/>
          </p:nvPr>
        </p:nvSpPr>
        <p:spPr>
          <a:xfrm>
            <a:off x="914400" y="6356350"/>
            <a:ext cx="1371600"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8" name="Slide Number Placeholder 5"/>
          <p:cNvSpPr>
            <a:spLocks noGrp="1"/>
          </p:cNvSpPr>
          <p:nvPr>
            <p:ph type="sldNum" sz="quarter" idx="12"/>
          </p:nvPr>
        </p:nvSpPr>
        <p:spPr>
          <a:xfrm>
            <a:off x="9902952" y="6356350"/>
            <a:ext cx="1371600"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757338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Solid - Dark BG">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635381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reen Capture Right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06611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reen Capture Right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14400" y="365760"/>
            <a:ext cx="3657600" cy="2743200"/>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914400" y="3200400"/>
            <a:ext cx="3657600" cy="28346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914400" y="6356350"/>
            <a:ext cx="1371600"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9902952" y="6356350"/>
            <a:ext cx="1371600"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49296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creen Capture Right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320" y="457200"/>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846320" y="1005840"/>
            <a:ext cx="9516215" cy="4850604"/>
          </a:xfrm>
        </p:spPr>
        <p:txBody>
          <a:bodyPr/>
          <a:lstStyle>
            <a:lvl1pPr>
              <a:defRPr/>
            </a:lvl1pPr>
          </a:lstStyle>
          <a:p>
            <a:r>
              <a:rPr lang="en-US" dirty="0"/>
              <a:t>Click icon to insert screenshot</a:t>
            </a:r>
          </a:p>
        </p:txBody>
      </p:sp>
      <p:sp>
        <p:nvSpPr>
          <p:cNvPr id="12" name="Title 1"/>
          <p:cNvSpPr>
            <a:spLocks noGrp="1"/>
          </p:cNvSpPr>
          <p:nvPr>
            <p:ph type="title" hasCustomPrompt="1"/>
          </p:nvPr>
        </p:nvSpPr>
        <p:spPr>
          <a:xfrm>
            <a:off x="914400" y="365760"/>
            <a:ext cx="3657600" cy="2743200"/>
          </a:xfrm>
        </p:spPr>
        <p:txBody>
          <a:bodyPr/>
          <a:lstStyle>
            <a:lvl1pPr>
              <a:defRPr b="0">
                <a:solidFill>
                  <a:schemeClr val="accent2"/>
                </a:solidFill>
              </a:defRPr>
            </a:lvl1pPr>
          </a:lstStyle>
          <a:p>
            <a:r>
              <a:rPr lang="en-US" dirty="0"/>
              <a:t>Click to edit title</a:t>
            </a:r>
          </a:p>
        </p:txBody>
      </p:sp>
      <p:sp>
        <p:nvSpPr>
          <p:cNvPr id="17" name="Text Placeholder 3"/>
          <p:cNvSpPr>
            <a:spLocks noGrp="1"/>
          </p:cNvSpPr>
          <p:nvPr>
            <p:ph type="body" sz="quarter" idx="13"/>
          </p:nvPr>
        </p:nvSpPr>
        <p:spPr>
          <a:xfrm>
            <a:off x="914399" y="3200399"/>
            <a:ext cx="3657600" cy="28346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4"/>
          <p:cNvSpPr>
            <a:spLocks noGrp="1"/>
          </p:cNvSpPr>
          <p:nvPr>
            <p:ph type="dt" sz="half" idx="11"/>
          </p:nvPr>
        </p:nvSpPr>
        <p:spPr>
          <a:xfrm>
            <a:off x="914400" y="6356350"/>
            <a:ext cx="1371600" cy="365125"/>
          </a:xfrm>
        </p:spPr>
        <p:txBody>
          <a:bodyPr/>
          <a:lstStyle>
            <a:lvl1pPr>
              <a:defRPr>
                <a:solidFill>
                  <a:schemeClr val="bg1"/>
                </a:solidFill>
              </a:defRPr>
            </a:lvl1pPr>
          </a:lstStyle>
          <a:p>
            <a:endParaRPr lang="en-US" dirty="0">
              <a:solidFill>
                <a:srgbClr val="FFFFFF"/>
              </a:solidFill>
            </a:endParaRPr>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dirty="0">
              <a:solidFill>
                <a:srgbClr val="FFFFFF"/>
              </a:solidFill>
            </a:endParaRPr>
          </a:p>
        </p:txBody>
      </p:sp>
      <p:sp>
        <p:nvSpPr>
          <p:cNvPr id="20" name="Slide Number Placeholder 6"/>
          <p:cNvSpPr>
            <a:spLocks noGrp="1"/>
          </p:cNvSpPr>
          <p:nvPr>
            <p:ph type="sldNum" sz="quarter" idx="12"/>
          </p:nvPr>
        </p:nvSpPr>
        <p:spPr>
          <a:xfrm>
            <a:off x="9902952" y="6356350"/>
            <a:ext cx="1371600"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7266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 Capture Bottom - Blac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3284315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creen Capture Bottom - Light Gradient">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914400" y="182880"/>
            <a:ext cx="10360152"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914400" y="1188720"/>
            <a:ext cx="10360152" cy="1737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657600"/>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5168104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creen Capture Bottom - Dark Gradient">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14400" y="182880"/>
            <a:ext cx="10360152" cy="914400"/>
          </a:xfrm>
        </p:spPr>
        <p:txBody>
          <a:bodyPr>
            <a:normAutofit/>
          </a:bodyPr>
          <a:lstStyle>
            <a:lvl1pPr algn="r">
              <a:defRPr sz="3600">
                <a:solidFill>
                  <a:schemeClr val="accent2"/>
                </a:solidFill>
              </a:defRPr>
            </a:lvl1pPr>
          </a:lstStyle>
          <a:p>
            <a:r>
              <a:rPr lang="en-US" dirty="0"/>
              <a:t>Click to edit title</a:t>
            </a:r>
          </a:p>
        </p:txBody>
      </p:sp>
      <p:sp>
        <p:nvSpPr>
          <p:cNvPr id="9" name="Text Placeholder 3"/>
          <p:cNvSpPr>
            <a:spLocks noGrp="1"/>
          </p:cNvSpPr>
          <p:nvPr>
            <p:ph type="body" sz="quarter" idx="13"/>
          </p:nvPr>
        </p:nvSpPr>
        <p:spPr>
          <a:xfrm>
            <a:off x="914400" y="1188720"/>
            <a:ext cx="10360152" cy="173736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108960"/>
            <a:ext cx="9387470" cy="5283060"/>
          </a:xfrm>
          <a:prstGeom prst="rect">
            <a:avLst/>
          </a:prstGeom>
          <a:ln>
            <a:noFill/>
          </a:ln>
          <a:effectLst>
            <a:outerShdw blurRad="292100" dist="139700" dir="2700000" algn="tl" rotWithShape="0">
              <a:srgbClr val="333333">
                <a:alpha val="65000"/>
              </a:srgbClr>
            </a:outerShdw>
          </a:effectLst>
        </p:spPr>
      </p:pic>
      <p:sp>
        <p:nvSpPr>
          <p:cNvPr id="8" name="Picture Placeholder 12" descr="Screenshot"/>
          <p:cNvSpPr>
            <a:spLocks noGrp="1"/>
          </p:cNvSpPr>
          <p:nvPr>
            <p:ph type="pic" sz="quarter" idx="10" hasCustomPrompt="1"/>
          </p:nvPr>
        </p:nvSpPr>
        <p:spPr>
          <a:xfrm>
            <a:off x="1373459" y="3657600"/>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3836366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9" Type="http://schemas.openxmlformats.org/officeDocument/2006/relationships/slideLayout" Target="../slideLayouts/slideLayout158.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34" Type="http://schemas.openxmlformats.org/officeDocument/2006/relationships/slideLayout" Target="../slideLayouts/slideLayout153.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33" Type="http://schemas.openxmlformats.org/officeDocument/2006/relationships/slideLayout" Target="../slideLayouts/slideLayout152.xml"/><Relationship Id="rId38" Type="http://schemas.openxmlformats.org/officeDocument/2006/relationships/slideLayout" Target="../slideLayouts/slideLayout157.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slideLayout" Target="../slideLayouts/slideLayout148.xml"/><Relationship Id="rId41" Type="http://schemas.openxmlformats.org/officeDocument/2006/relationships/theme" Target="../theme/theme4.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32" Type="http://schemas.openxmlformats.org/officeDocument/2006/relationships/slideLayout" Target="../slideLayouts/slideLayout151.xml"/><Relationship Id="rId37" Type="http://schemas.openxmlformats.org/officeDocument/2006/relationships/slideLayout" Target="../slideLayouts/slideLayout156.xml"/><Relationship Id="rId40" Type="http://schemas.openxmlformats.org/officeDocument/2006/relationships/slideLayout" Target="../slideLayouts/slideLayout159.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slideLayout" Target="../slideLayouts/slideLayout147.xml"/><Relationship Id="rId36" Type="http://schemas.openxmlformats.org/officeDocument/2006/relationships/slideLayout" Target="../slideLayouts/slideLayout155.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31" Type="http://schemas.openxmlformats.org/officeDocument/2006/relationships/slideLayout" Target="../slideLayouts/slideLayout150.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 Id="rId30" Type="http://schemas.openxmlformats.org/officeDocument/2006/relationships/slideLayout" Target="../slideLayouts/slideLayout149.xml"/><Relationship Id="rId35" Type="http://schemas.openxmlformats.org/officeDocument/2006/relationships/slideLayout" Target="../slideLayouts/slideLayout1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6EF2364-85D8-46BB-BE90-E6B7ECBDD703}" type="datetime1">
              <a:rPr lang="en-US" smtClean="0"/>
              <a:t>2/28/2022</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932"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498AFEF-2AB1-4187-B397-867B5A24DB5F}" type="datetimeFigureOut">
              <a:rPr lang="en-US" smtClean="0"/>
              <a:t>2/28/2022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68B68D7-A759-4953-9083-6C9AE1AE3461}" type="slidenum">
              <a:rPr lang="en-US" smtClean="0"/>
              <a:t>‹#›</a:t>
            </a:fld>
            <a:endParaRPr lang="en-US"/>
          </a:p>
        </p:txBody>
      </p:sp>
    </p:spTree>
    <p:extLst>
      <p:ext uri="{BB962C8B-B14F-4D97-AF65-F5344CB8AC3E}">
        <p14:creationId xmlns:p14="http://schemas.microsoft.com/office/powerpoint/2010/main" val="189055739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8288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188720"/>
            <a:ext cx="10360152"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400" y="6356350"/>
            <a:ext cx="1371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9902952" y="6356350"/>
            <a:ext cx="1371600"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939517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 id="2147483869" r:id="rId37"/>
    <p:sldLayoutId id="2147483870" r:id="rId38"/>
    <p:sldLayoutId id="2147483871" r:id="rId39"/>
    <p:sldLayoutId id="2147483872" r:id="rId40"/>
    <p:sldLayoutId id="2147483873" r:id="rId41"/>
    <p:sldLayoutId id="2147483874" r:id="rId42"/>
    <p:sldLayoutId id="2147483875" r:id="rId43"/>
    <p:sldLayoutId id="2147483876" r:id="rId44"/>
    <p:sldLayoutId id="2147483877" r:id="rId45"/>
    <p:sldLayoutId id="2147483878" r:id="rId46"/>
    <p:sldLayoutId id="2147483879" r:id="rId47"/>
    <p:sldLayoutId id="2147483880" r:id="rId48"/>
    <p:sldLayoutId id="2147483881" r:id="rId49"/>
    <p:sldLayoutId id="2147483882" r:id="rId50"/>
    <p:sldLayoutId id="2147483883" r:id="rId51"/>
    <p:sldLayoutId id="2147483884" r:id="rId52"/>
    <p:sldLayoutId id="2147483885" r:id="rId53"/>
    <p:sldLayoutId id="2147483886" r:id="rId54"/>
    <p:sldLayoutId id="2147483887" r:id="rId55"/>
    <p:sldLayoutId id="2147483888" r:id="rId56"/>
    <p:sldLayoutId id="2147483889" r:id="rId57"/>
    <p:sldLayoutId id="2147483890" r:id="rId5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mn.gov/deed/</a:t>
            </a:r>
            <a:r>
              <a:rPr lang="en-US" err="1"/>
              <a:t>vrs</a:t>
            </a:r>
            <a:endParaRPr lang="en-US"/>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197645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 id="2147483924" r:id="rId33"/>
    <p:sldLayoutId id="2147483925" r:id="rId34"/>
    <p:sldLayoutId id="2147483926" r:id="rId35"/>
    <p:sldLayoutId id="2147483927" r:id="rId36"/>
    <p:sldLayoutId id="2147483928" r:id="rId37"/>
    <p:sldLayoutId id="2147483929" r:id="rId38"/>
    <p:sldLayoutId id="2147483930" r:id="rId39"/>
    <p:sldLayoutId id="2147483931" r:id="rId40"/>
  </p:sldLayoutIdLst>
  <p:hf sldNum="0" hdr="0" dt="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reerforcemn.com/partner/hennepin-carver-workforce-development-board-0" TargetMode="External"/><Relationship Id="rId13" Type="http://schemas.openxmlformats.org/officeDocument/2006/relationships/hyperlink" Target="https://www.rmcep.com/agency-profile/workforce-development-board" TargetMode="External"/><Relationship Id="rId18" Type="http://schemas.openxmlformats.org/officeDocument/2006/relationships/hyperlink" Target="https://www.co.winona.mn.us/page/3534" TargetMode="External"/><Relationship Id="rId3" Type="http://schemas.openxmlformats.org/officeDocument/2006/relationships/hyperlink" Target="https://www.anokacounty.us/1366/Anoka-County-Workforce-Development-Board" TargetMode="External"/><Relationship Id="rId7" Type="http://schemas.openxmlformats.org/officeDocument/2006/relationships/hyperlink" Target="https://duluthmn.gov/boards-commissions/duluth-workforce-development-board/" TargetMode="External"/><Relationship Id="rId12" Type="http://schemas.openxmlformats.org/officeDocument/2006/relationships/hyperlink" Target="https://www.ramseycounty.us/your-government/leadership/advisory-boards-committees/workforce-innovation-board-ramsey-county" TargetMode="External"/><Relationship Id="rId17" Type="http://schemas.openxmlformats.org/officeDocument/2006/relationships/hyperlink" Target="https://www.co.washington.mn.us/1603/Workforce-Development-Board" TargetMode="External"/><Relationship Id="rId2" Type="http://schemas.openxmlformats.org/officeDocument/2006/relationships/notesSlide" Target="../notesSlides/notesSlide11.xml"/><Relationship Id="rId16" Type="http://schemas.openxmlformats.org/officeDocument/2006/relationships/hyperlink" Target="https://www.swmnpic.org/services/about-us/swmnworkforce-development-board/" TargetMode="External"/><Relationship Id="rId1" Type="http://schemas.openxmlformats.org/officeDocument/2006/relationships/slideLayout" Target="../slideLayouts/slideLayout6.xml"/><Relationship Id="rId6" Type="http://schemas.openxmlformats.org/officeDocument/2006/relationships/hyperlink" Target="https://www.co.dakota.mn.us/Government/CAC/Workforce/Pages/default.aspx" TargetMode="External"/><Relationship Id="rId11" Type="http://schemas.openxmlformats.org/officeDocument/2006/relationships/hyperlink" Target="https://www.nwpic.net/leadership-members" TargetMode="External"/><Relationship Id="rId5" Type="http://schemas.openxmlformats.org/officeDocument/2006/relationships/hyperlink" Target="https://www.cmjts.org/about/our-board/" TargetMode="External"/><Relationship Id="rId15" Type="http://schemas.openxmlformats.org/officeDocument/2006/relationships/hyperlink" Target="https://workforcedevelopmentinc.org/" TargetMode="External"/><Relationship Id="rId10" Type="http://schemas.openxmlformats.org/officeDocument/2006/relationships/hyperlink" Target="https://www.nemojt.org/workforce-development-board-wdb/" TargetMode="External"/><Relationship Id="rId4" Type="http://schemas.openxmlformats.org/officeDocument/2006/relationships/hyperlink" Target="https://careersolutionsjobs.org/about-us/board-committee/workforce-development-board/" TargetMode="External"/><Relationship Id="rId9" Type="http://schemas.openxmlformats.org/officeDocument/2006/relationships/hyperlink" Target="http://www2.minneapolismn.gov/cped/metp/MWDB" TargetMode="External"/><Relationship Id="rId14" Type="http://schemas.openxmlformats.org/officeDocument/2006/relationships/hyperlink" Target="http://www.workforcecouncil.org/"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mn.gov/deed/assets/rams-directory_tcm1045-131447.pdf" TargetMode="External"/><Relationship Id="rId3" Type="http://schemas.openxmlformats.org/officeDocument/2006/relationships/image" Target="../media/image17.png"/><Relationship Id="rId7" Type="http://schemas.openxmlformats.org/officeDocument/2006/relationships/hyperlink" Target="https://mn.gov/deed/assets/admin-directory_tcm1045-131436.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mn.gov/deed/job-seekers/disabilities/youth/contacts/" TargetMode="External"/><Relationship Id="rId5" Type="http://schemas.openxmlformats.org/officeDocument/2006/relationships/hyperlink" Target="https://mn.gov/deed/assets/field-staff-directory2_tcm1045-378369.xlsx" TargetMode="External"/><Relationship Id="rId4" Type="http://schemas.openxmlformats.org/officeDocument/2006/relationships/hyperlink" Target="https://mn.gov/deed/assets/field-staff-directory_tcm1045-131440.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mn.gov/deed/ssb/about/contact/locations/ssb-hibbing.jsp" TargetMode="External"/><Relationship Id="rId13" Type="http://schemas.openxmlformats.org/officeDocument/2006/relationships/hyperlink" Target="https://mn.gov/deed/ssb/about/contact/locations/ssb-stcloud.jsp" TargetMode="External"/><Relationship Id="rId3" Type="http://schemas.openxmlformats.org/officeDocument/2006/relationships/hyperlink" Target="https://mn.gov/deed/ssb/about/contact/locations/ssb-headquarters.jsp" TargetMode="External"/><Relationship Id="rId7" Type="http://schemas.openxmlformats.org/officeDocument/2006/relationships/hyperlink" Target="https://mn.gov/deed/ssb/about/contact/locations/ssb-fergus-falls.jsp" TargetMode="External"/><Relationship Id="rId12" Type="http://schemas.openxmlformats.org/officeDocument/2006/relationships/hyperlink" Target="https://mn.gov/deed/ssb/about/contact/locations/ssb-rochester.js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mn.gov/deed/ssb/about/contact/locations/ssb-duluth.jsp" TargetMode="External"/><Relationship Id="rId11" Type="http://schemas.openxmlformats.org/officeDocument/2006/relationships/hyperlink" Target="https://mn.gov/deed/ssb/about/contact/locations/ssb-marshall.jsp" TargetMode="External"/><Relationship Id="rId5" Type="http://schemas.openxmlformats.org/officeDocument/2006/relationships/hyperlink" Target="https://mn.gov/deed/ssb/about/contact/locations/ssb-brainerd.jsp" TargetMode="External"/><Relationship Id="rId10" Type="http://schemas.openxmlformats.org/officeDocument/2006/relationships/hyperlink" Target="https://mn.gov/deed/ssb/about/contact/locations/ssb-mankato.jsp" TargetMode="External"/><Relationship Id="rId4" Type="http://schemas.openxmlformats.org/officeDocument/2006/relationships/hyperlink" Target="https://mn.gov/deed/ssb/about/contact/locations/ssb-bemidji.jsp" TargetMode="External"/><Relationship Id="rId9" Type="http://schemas.openxmlformats.org/officeDocument/2006/relationships/hyperlink" Target="https://mn.gov/deed/ssb/about/contact/locations/ssb-hutchinson.jsp" TargetMode="External"/><Relationship Id="rId14" Type="http://schemas.openxmlformats.org/officeDocument/2006/relationships/hyperlink" Target="https://mn.gov/deed/ssb/about/contact/locations/ssb-westsp.js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mn.gov/deed/programs-services/office-youth-development/youth-programs/youth-program.jsp"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https://mn.gov/deed/assets/lwda-vrs-youth-chart-eligibility-program-acc_tcm1045-519000.pdf" TargetMode="Externa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mn.gov/deed/assets/student-services-levels_tcm1045-496681.pdf"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5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5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25.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67.xml"/><Relationship Id="rId4" Type="http://schemas.openxmlformats.org/officeDocument/2006/relationships/hyperlink" Target="https://www.disabilityhubmn.org/my.htm"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disabilityhubmn.org/" TargetMode="External"/><Relationship Id="rId2" Type="http://schemas.openxmlformats.org/officeDocument/2006/relationships/notesSlide" Target="../notesSlides/notesSlide56.xml"/><Relationship Id="rId1" Type="http://schemas.openxmlformats.org/officeDocument/2006/relationships/slideLayout" Target="../slideLayouts/slideLayout67.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67.xml"/><Relationship Id="rId6" Type="http://schemas.openxmlformats.org/officeDocument/2006/relationships/image" Target="../media/image46.png"/><Relationship Id="rId5" Type="http://schemas.openxmlformats.org/officeDocument/2006/relationships/hyperlink" Target="https://www.disabilityhubmn.org/media/5r1fmcoq/myvault_howtocreateanaccount.pdf" TargetMode="External"/><Relationship Id="rId4" Type="http://schemas.openxmlformats.org/officeDocument/2006/relationships/hyperlink" Target="https://disabilityhubmn.org/hub-tools/online-resources/my-vaul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67.xml"/><Relationship Id="rId4" Type="http://schemas.openxmlformats.org/officeDocument/2006/relationships/hyperlink" Target="https://disabilityhubmn.org/my.ht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youtu.be/eXpkrswQDHw" TargetMode="External"/><Relationship Id="rId2" Type="http://schemas.openxmlformats.org/officeDocument/2006/relationships/notesSlide" Target="../notesSlides/notesSlide59.xm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3" Type="http://schemas.openxmlformats.org/officeDocument/2006/relationships/hyperlink" Target="mailto:chris.mcvey@state.mn.us" TargetMode="Externa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52.xml"/><Relationship Id="rId4" Type="http://schemas.openxmlformats.org/officeDocument/2006/relationships/hyperlink" Target="http://pngimg.com/download/38182"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mailto:sara.sundeen@state.mn.us" TargetMode="External"/><Relationship Id="rId3" Type="http://schemas.openxmlformats.org/officeDocument/2006/relationships/hyperlink" Target="mailto:chris.mcvey@state.mn.us" TargetMode="External"/><Relationship Id="rId7" Type="http://schemas.openxmlformats.org/officeDocument/2006/relationships/hyperlink" Target="mailto:alyssa.klein@state.mn.us" TargetMode="External"/><Relationship Id="rId2" Type="http://schemas.openxmlformats.org/officeDocument/2006/relationships/hyperlink" Target="mailto:nicole.swanson@co.anoka.mn.us" TargetMode="External"/><Relationship Id="rId1" Type="http://schemas.openxmlformats.org/officeDocument/2006/relationships/slideLayout" Target="../slideLayouts/slideLayout6.xml"/><Relationship Id="rId6" Type="http://schemas.openxmlformats.org/officeDocument/2006/relationships/hyperlink" Target="mailto:darcy.hokkanen@co.anoka.mn.us" TargetMode="External"/><Relationship Id="rId5" Type="http://schemas.openxmlformats.org/officeDocument/2006/relationships/hyperlink" Target="mailto:bridgett.backman@co.anoka.mn.us" TargetMode="External"/><Relationship Id="rId4" Type="http://schemas.openxmlformats.org/officeDocument/2006/relationships/hyperlink" Target="mailto:cory.Schmid@state.mn.us" TargetMode="External"/><Relationship Id="rId9" Type="http://schemas.openxmlformats.org/officeDocument/2006/relationships/hyperlink" Target="mailto:sheila.koenig@state.mn.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n.gov/deed/assets/wioa-state-plan_tcm1045-443536.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www.dol.gov/agencies/eta/performance/performance-indicator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n.gov/deed/gwdb/priorities/wio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hyperlink" Target="https://www.careerforcemn.com/" TargetMode="External"/><Relationship Id="rId4" Type="http://schemas.openxmlformats.org/officeDocument/2006/relationships/hyperlink" Target="https://www.careerforcemn.com/local-workforce-development-bo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WIOA Titles I and IV: </a:t>
            </a:r>
            <a:br>
              <a:rPr lang="en-US" dirty="0"/>
            </a:br>
            <a:r>
              <a:rPr lang="en-US" dirty="0"/>
              <a:t>Coming Together to Serve Youth</a:t>
            </a:r>
            <a:endParaRPr lang="en-US" dirty="0">
              <a:solidFill>
                <a:schemeClr val="tx2"/>
              </a:solidFill>
              <a:highlight>
                <a:srgbClr val="FFFF00"/>
              </a:highlight>
            </a:endParaRPr>
          </a:p>
        </p:txBody>
      </p:sp>
      <p:pic>
        <p:nvPicPr>
          <p:cNvPr id="7" name="Picture 6" descr="Minnesot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8" name="Text Placeholder 7">
            <a:extLst>
              <a:ext uri="{FF2B5EF4-FFF2-40B4-BE49-F238E27FC236}">
                <a16:creationId xmlns:a16="http://schemas.microsoft.com/office/drawing/2014/main" id="{7485B5AF-A402-4D23-9F68-B3D74F24AF47}"/>
              </a:ext>
            </a:extLst>
          </p:cNvPr>
          <p:cNvSpPr>
            <a:spLocks noGrp="1"/>
          </p:cNvSpPr>
          <p:nvPr>
            <p:ph type="body" sz="quarter" idx="14"/>
          </p:nvPr>
        </p:nvSpPr>
        <p:spPr/>
        <p:txBody>
          <a:bodyPr/>
          <a:lstStyle/>
          <a:p>
            <a:r>
              <a:rPr lang="en-US" dirty="0"/>
              <a:t>Statewide Training, March 2022</a:t>
            </a:r>
          </a:p>
        </p:txBody>
      </p:sp>
      <p:sp>
        <p:nvSpPr>
          <p:cNvPr id="3" name="Slide Number Placeholder 2">
            <a:extLst>
              <a:ext uri="{FF2B5EF4-FFF2-40B4-BE49-F238E27FC236}">
                <a16:creationId xmlns:a16="http://schemas.microsoft.com/office/drawing/2014/main" id="{F49C0CA4-96AB-4826-AD20-8409827E7265}"/>
              </a:ext>
            </a:extLst>
          </p:cNvPr>
          <p:cNvSpPr>
            <a:spLocks noGrp="1"/>
          </p:cNvSpPr>
          <p:nvPr>
            <p:ph type="sldNum" sz="quarter" idx="16"/>
          </p:nvPr>
        </p:nvSpPr>
        <p:spPr>
          <a:xfrm>
            <a:off x="9850791" y="6427293"/>
            <a:ext cx="1462668" cy="365125"/>
          </a:xfrm>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FA254-1125-4A84-87ED-C4D90FB21589}"/>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12" name="TextBox 11">
            <a:extLst>
              <a:ext uri="{FF2B5EF4-FFF2-40B4-BE49-F238E27FC236}">
                <a16:creationId xmlns:a16="http://schemas.microsoft.com/office/drawing/2014/main" id="{F8156A1E-C9CF-4DB0-9E1B-59105E10F5E7}"/>
              </a:ext>
            </a:extLst>
          </p:cNvPr>
          <p:cNvSpPr txBox="1"/>
          <p:nvPr/>
        </p:nvSpPr>
        <p:spPr>
          <a:xfrm>
            <a:off x="9148562" y="4908034"/>
            <a:ext cx="2429148" cy="1323439"/>
          </a:xfrm>
          <a:prstGeom prst="rect">
            <a:avLst/>
          </a:prstGeom>
          <a:noFill/>
        </p:spPr>
        <p:txBody>
          <a:bodyPr wrap="square" rtlCol="0">
            <a:spAutoFit/>
          </a:bodyPr>
          <a:lstStyle/>
          <a:p>
            <a:r>
              <a:rPr lang="en-US" sz="2000" dirty="0"/>
              <a:t>LDWBs oversee their Local Workforce Development Areas (LWDAs) </a:t>
            </a:r>
          </a:p>
        </p:txBody>
      </p:sp>
      <p:cxnSp>
        <p:nvCxnSpPr>
          <p:cNvPr id="14" name="Straight Arrow Connector 13" descr="Arrow pointing towards The Local Workforce Development Boards (LWDBs) oversee their Local Workforce Development Areas (LWDAs).">
            <a:extLst>
              <a:ext uri="{FF2B5EF4-FFF2-40B4-BE49-F238E27FC236}">
                <a16:creationId xmlns:a16="http://schemas.microsoft.com/office/drawing/2014/main" id="{1AF9533B-2619-4486-9AF5-538473056E78}"/>
              </a:ext>
              <a:ext uri="{C183D7F6-B498-43B3-948B-1728B52AA6E4}">
                <adec:decorative xmlns:adec="http://schemas.microsoft.com/office/drawing/2017/decorative" val="0"/>
              </a:ext>
            </a:extLst>
          </p:cNvPr>
          <p:cNvCxnSpPr>
            <a:cxnSpLocks/>
          </p:cNvCxnSpPr>
          <p:nvPr/>
        </p:nvCxnSpPr>
        <p:spPr>
          <a:xfrm>
            <a:off x="8677697" y="5538511"/>
            <a:ext cx="470865" cy="0"/>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descr="Who oversees and funds the WIOA Title I Programs&#10;U.S. Department of Labor, DEED and Local Workforce Development Boards.&#10;Local Workforce Development Areas">
            <a:extLst>
              <a:ext uri="{FF2B5EF4-FFF2-40B4-BE49-F238E27FC236}">
                <a16:creationId xmlns:a16="http://schemas.microsoft.com/office/drawing/2014/main" id="{ED6A4FA4-75A2-4164-8221-9D0A614C5851}"/>
              </a:ext>
            </a:extLst>
          </p:cNvPr>
          <p:cNvGraphicFramePr>
            <a:graphicFrameLocks noGrp="1"/>
          </p:cNvGraphicFramePr>
          <p:nvPr>
            <p:ph idx="1"/>
            <p:extLst>
              <p:ext uri="{D42A27DB-BD31-4B8C-83A1-F6EECF244321}">
                <p14:modId xmlns:p14="http://schemas.microsoft.com/office/powerpoint/2010/main" val="1412711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00E34EC-1E09-4E6E-A133-FCF686159818}"/>
              </a:ext>
            </a:extLst>
          </p:cNvPr>
          <p:cNvSpPr>
            <a:spLocks noGrp="1"/>
          </p:cNvSpPr>
          <p:nvPr>
            <p:ph type="title"/>
          </p:nvPr>
        </p:nvSpPr>
        <p:spPr/>
        <p:txBody>
          <a:bodyPr/>
          <a:lstStyle/>
          <a:p>
            <a:pPr algn="ctr"/>
            <a:r>
              <a:rPr lang="en-US" dirty="0"/>
              <a:t>Oversight and Funding of WIOA Title I Programs</a:t>
            </a:r>
          </a:p>
        </p:txBody>
      </p:sp>
    </p:spTree>
    <p:extLst>
      <p:ext uri="{BB962C8B-B14F-4D97-AF65-F5344CB8AC3E}">
        <p14:creationId xmlns:p14="http://schemas.microsoft.com/office/powerpoint/2010/main" val="2708665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EEEC-B0C6-4D7B-A8A3-2F80E9B70BA3}"/>
              </a:ext>
            </a:extLst>
          </p:cNvPr>
          <p:cNvSpPr>
            <a:spLocks noGrp="1"/>
          </p:cNvSpPr>
          <p:nvPr>
            <p:ph type="title"/>
          </p:nvPr>
        </p:nvSpPr>
        <p:spPr/>
        <p:txBody>
          <a:bodyPr/>
          <a:lstStyle/>
          <a:p>
            <a:pPr algn="ctr"/>
            <a:r>
              <a:rPr lang="en-US" dirty="0"/>
              <a:t>Local Workforce Development Boards (LWDBs)</a:t>
            </a:r>
          </a:p>
        </p:txBody>
      </p:sp>
      <p:sp>
        <p:nvSpPr>
          <p:cNvPr id="3" name="Content Placeholder 2">
            <a:extLst>
              <a:ext uri="{FF2B5EF4-FFF2-40B4-BE49-F238E27FC236}">
                <a16:creationId xmlns:a16="http://schemas.microsoft.com/office/drawing/2014/main" id="{2DF85EB3-7BF0-4D41-97E4-0FE128FEDB53}"/>
              </a:ext>
            </a:extLst>
          </p:cNvPr>
          <p:cNvSpPr>
            <a:spLocks noGrp="1"/>
          </p:cNvSpPr>
          <p:nvPr>
            <p:ph idx="1"/>
          </p:nvPr>
        </p:nvSpPr>
        <p:spPr/>
        <p:txBody>
          <a:bodyPr>
            <a:normAutofit fontScale="70000" lnSpcReduction="20000"/>
          </a:bodyPr>
          <a:lstStyle/>
          <a:p>
            <a:r>
              <a:rPr lang="en-US" sz="3100" b="1" dirty="0">
                <a:solidFill>
                  <a:srgbClr val="002060"/>
                </a:solidFill>
              </a:rPr>
              <a:t>Charge: </a:t>
            </a:r>
            <a:r>
              <a:rPr lang="en-US" sz="3100" dirty="0">
                <a:solidFill>
                  <a:srgbClr val="002060"/>
                </a:solidFill>
              </a:rPr>
              <a:t>P</a:t>
            </a:r>
            <a:r>
              <a:rPr lang="en-US" sz="3100" b="0" i="0" dirty="0">
                <a:solidFill>
                  <a:srgbClr val="002060"/>
                </a:solidFill>
                <a:effectLst/>
              </a:rPr>
              <a:t>rovide local input and direction for meeting workforce development goals as outlined in state and federal statute. </a:t>
            </a:r>
          </a:p>
          <a:p>
            <a:r>
              <a:rPr lang="en-US" sz="3100" b="1" i="0" dirty="0">
                <a:solidFill>
                  <a:srgbClr val="002060"/>
                </a:solidFill>
                <a:effectLst/>
              </a:rPr>
              <a:t>Members: </a:t>
            </a:r>
            <a:r>
              <a:rPr lang="en-US" sz="3100" i="0" dirty="0">
                <a:solidFill>
                  <a:srgbClr val="002060"/>
                </a:solidFill>
                <a:effectLst/>
              </a:rPr>
              <a:t>A</a:t>
            </a:r>
            <a:r>
              <a:rPr lang="en-US" sz="3100" b="0" i="0" dirty="0">
                <a:solidFill>
                  <a:srgbClr val="002060"/>
                </a:solidFill>
                <a:effectLst/>
              </a:rPr>
              <a:t>ppointed by local elected officials. Community business leaders, labor unions, educational institutions, economic development agencies, and other community based organizations. The chair of the board and a majority of the members are representatives of the private sector, involved in local area businesses.</a:t>
            </a:r>
          </a:p>
          <a:p>
            <a:pPr lvl="1"/>
            <a:r>
              <a:rPr lang="en-US" sz="3100" b="0" i="0" dirty="0">
                <a:solidFill>
                  <a:srgbClr val="002060"/>
                </a:solidFill>
                <a:effectLst/>
              </a:rPr>
              <a:t>NOTE: VRS and SSB managers are members of the LWDBs</a:t>
            </a:r>
          </a:p>
          <a:p>
            <a:r>
              <a:rPr lang="en-US" sz="3100" b="1" i="0" dirty="0">
                <a:solidFill>
                  <a:srgbClr val="002060"/>
                </a:solidFill>
                <a:effectLst/>
              </a:rPr>
              <a:t>Staffing: </a:t>
            </a:r>
            <a:r>
              <a:rPr lang="en-US" sz="3100" b="0" i="0" dirty="0">
                <a:solidFill>
                  <a:srgbClr val="002060"/>
                </a:solidFill>
                <a:effectLst/>
              </a:rPr>
              <a:t>Each LWDA has a Director, who in most cases provides staff support to the local workforce board. The director is in charge of administering employment and training services. In some areas, the director is a county or city employee; in others, elected officials contract with a nonprofit agency that hires the director or the board itself hires a director.</a:t>
            </a:r>
          </a:p>
        </p:txBody>
      </p:sp>
      <p:sp>
        <p:nvSpPr>
          <p:cNvPr id="4" name="Slide Number Placeholder 3">
            <a:extLst>
              <a:ext uri="{FF2B5EF4-FFF2-40B4-BE49-F238E27FC236}">
                <a16:creationId xmlns:a16="http://schemas.microsoft.com/office/drawing/2014/main" id="{FAB92A56-EF2B-4F71-8568-A216633F1C76}"/>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247206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E61F-B9BB-4D8A-A9F1-3C29CD5B8E3F}"/>
              </a:ext>
            </a:extLst>
          </p:cNvPr>
          <p:cNvSpPr>
            <a:spLocks noGrp="1"/>
          </p:cNvSpPr>
          <p:nvPr>
            <p:ph type="title"/>
          </p:nvPr>
        </p:nvSpPr>
        <p:spPr/>
        <p:txBody>
          <a:bodyPr/>
          <a:lstStyle/>
          <a:p>
            <a:pPr algn="ctr"/>
            <a:r>
              <a:rPr lang="en-US" dirty="0"/>
              <a:t>LWDB Duties</a:t>
            </a:r>
          </a:p>
        </p:txBody>
      </p:sp>
      <p:sp>
        <p:nvSpPr>
          <p:cNvPr id="3" name="Content Placeholder 2">
            <a:extLst>
              <a:ext uri="{FF2B5EF4-FFF2-40B4-BE49-F238E27FC236}">
                <a16:creationId xmlns:a16="http://schemas.microsoft.com/office/drawing/2014/main" id="{0F05CC81-604A-4DD4-A034-4BCD8AC8F029}"/>
              </a:ext>
            </a:extLst>
          </p:cNvPr>
          <p:cNvSpPr>
            <a:spLocks noGrp="1"/>
          </p:cNvSpPr>
          <p:nvPr>
            <p:ph idx="1"/>
          </p:nvPr>
        </p:nvSpPr>
        <p:spPr/>
        <p:txBody>
          <a:bodyPr/>
          <a:lstStyle/>
          <a:p>
            <a:r>
              <a:rPr lang="en-US" dirty="0">
                <a:solidFill>
                  <a:srgbClr val="002060"/>
                </a:solidFill>
              </a:rPr>
              <a:t>C</a:t>
            </a:r>
            <a:r>
              <a:rPr lang="en-US" b="0" i="0" dirty="0">
                <a:solidFill>
                  <a:srgbClr val="002060"/>
                </a:solidFill>
                <a:effectLst/>
              </a:rPr>
              <a:t>onvening agents of workforce system partners</a:t>
            </a:r>
          </a:p>
          <a:p>
            <a:r>
              <a:rPr lang="en-US" dirty="0">
                <a:solidFill>
                  <a:srgbClr val="002060"/>
                </a:solidFill>
              </a:rPr>
              <a:t>Establish policies</a:t>
            </a:r>
          </a:p>
          <a:p>
            <a:r>
              <a:rPr lang="en-US" dirty="0">
                <a:solidFill>
                  <a:srgbClr val="002060"/>
                </a:solidFill>
              </a:rPr>
              <a:t>M</a:t>
            </a:r>
            <a:r>
              <a:rPr lang="en-US" b="0" i="0" dirty="0">
                <a:solidFill>
                  <a:srgbClr val="002060"/>
                </a:solidFill>
                <a:effectLst/>
              </a:rPr>
              <a:t>onitor workforce development activities, budgets and performance outcomes within the LWDA</a:t>
            </a:r>
          </a:p>
          <a:p>
            <a:r>
              <a:rPr lang="en-US" dirty="0">
                <a:solidFill>
                  <a:srgbClr val="002060"/>
                </a:solidFill>
              </a:rPr>
              <a:t>C</a:t>
            </a:r>
            <a:r>
              <a:rPr lang="en-US" b="0" i="0" dirty="0">
                <a:solidFill>
                  <a:srgbClr val="002060"/>
                </a:solidFill>
                <a:effectLst/>
              </a:rPr>
              <a:t>reate an employer services plan </a:t>
            </a:r>
          </a:p>
          <a:p>
            <a:r>
              <a:rPr lang="en-US" b="0" i="0" dirty="0">
                <a:solidFill>
                  <a:srgbClr val="002060"/>
                </a:solidFill>
                <a:effectLst/>
              </a:rPr>
              <a:t>Select CareerForce locations and other service delivery options</a:t>
            </a:r>
          </a:p>
          <a:p>
            <a:r>
              <a:rPr lang="en-US" dirty="0">
                <a:solidFill>
                  <a:srgbClr val="002060"/>
                </a:solidFill>
              </a:rPr>
              <a:t>And more</a:t>
            </a:r>
            <a:endParaRPr lang="en-US" b="0" i="0" dirty="0">
              <a:solidFill>
                <a:srgbClr val="002060"/>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1DBE2AA5-AF81-4FFB-B24C-5D6FF48495C3}"/>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09872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B1B2-D066-4BB7-A419-08CAB5BD5004}"/>
              </a:ext>
            </a:extLst>
          </p:cNvPr>
          <p:cNvSpPr>
            <a:spLocks noGrp="1"/>
          </p:cNvSpPr>
          <p:nvPr>
            <p:ph type="title"/>
          </p:nvPr>
        </p:nvSpPr>
        <p:spPr/>
        <p:txBody>
          <a:bodyPr/>
          <a:lstStyle/>
          <a:p>
            <a:pPr algn="ctr"/>
            <a:r>
              <a:rPr lang="en-US" dirty="0"/>
              <a:t>16 Local Workforce Development Boards/Areas (LDWBs/LDWAs)</a:t>
            </a:r>
          </a:p>
        </p:txBody>
      </p:sp>
      <p:sp>
        <p:nvSpPr>
          <p:cNvPr id="3" name="Content Placeholder 2">
            <a:extLst>
              <a:ext uri="{FF2B5EF4-FFF2-40B4-BE49-F238E27FC236}">
                <a16:creationId xmlns:a16="http://schemas.microsoft.com/office/drawing/2014/main" id="{8B56B845-AD0B-48B5-9FD3-BACA5D6AC56E}"/>
              </a:ext>
            </a:extLst>
          </p:cNvPr>
          <p:cNvSpPr>
            <a:spLocks noGrp="1"/>
          </p:cNvSpPr>
          <p:nvPr>
            <p:ph idx="1"/>
          </p:nvPr>
        </p:nvSpPr>
        <p:spPr>
          <a:xfrm>
            <a:off x="717177" y="1592916"/>
            <a:ext cx="10515600" cy="4763434"/>
          </a:xfrm>
        </p:spPr>
        <p:txBody>
          <a:bodyPr numCol="3">
            <a:noAutofit/>
          </a:bodyPr>
          <a:lstStyle/>
          <a:p>
            <a:pPr algn="l">
              <a:buFont typeface="Arial" panose="020B0604020202020204" pitchFamily="34" charset="0"/>
              <a:buChar char="•"/>
            </a:pPr>
            <a:r>
              <a:rPr lang="en-US" sz="1800" b="0" i="0" u="sng" dirty="0">
                <a:solidFill>
                  <a:srgbClr val="1991F7"/>
                </a:solidFill>
                <a:effectLst/>
                <a:hlinkClick r:id="rId3"/>
              </a:rPr>
              <a:t>Anoka County Workforce Development Board</a:t>
            </a:r>
            <a:r>
              <a:rPr lang="en-US" sz="1800" b="0" i="0" dirty="0">
                <a:solidFill>
                  <a:srgbClr val="1991F7"/>
                </a:solidFill>
                <a:effectLst/>
              </a:rPr>
              <a:t> </a:t>
            </a:r>
            <a:r>
              <a:rPr lang="en-US" sz="1800" b="0" i="0" dirty="0">
                <a:solidFill>
                  <a:srgbClr val="002060"/>
                </a:solidFill>
                <a:effectLst/>
              </a:rPr>
              <a:t>(Area 12)</a:t>
            </a:r>
          </a:p>
          <a:p>
            <a:pPr algn="l">
              <a:buFont typeface="Arial" panose="020B0604020202020204" pitchFamily="34" charset="0"/>
              <a:buChar char="•"/>
            </a:pPr>
            <a:r>
              <a:rPr lang="en-US" sz="1800" b="0" i="0" u="sng" dirty="0">
                <a:solidFill>
                  <a:srgbClr val="1991F7"/>
                </a:solidFill>
                <a:effectLst/>
                <a:hlinkClick r:id="rId4"/>
              </a:rPr>
              <a:t>Career Solutions (Stearns-Benton Counties) Local Workforce Development Board</a:t>
            </a:r>
            <a:r>
              <a:rPr lang="en-US" sz="1800" b="0" i="0" dirty="0">
                <a:solidFill>
                  <a:srgbClr val="1991F7"/>
                </a:solidFill>
                <a:effectLst/>
              </a:rPr>
              <a:t> </a:t>
            </a:r>
            <a:r>
              <a:rPr lang="en-US" sz="1800" b="0" i="0" dirty="0">
                <a:solidFill>
                  <a:srgbClr val="002060"/>
                </a:solidFill>
                <a:effectLst/>
              </a:rPr>
              <a:t>(Area 17)</a:t>
            </a:r>
          </a:p>
          <a:p>
            <a:pPr algn="l">
              <a:buFont typeface="Arial" panose="020B0604020202020204" pitchFamily="34" charset="0"/>
              <a:buChar char="•"/>
            </a:pPr>
            <a:r>
              <a:rPr lang="en-US" sz="1800" b="0" i="0" u="sng" dirty="0">
                <a:solidFill>
                  <a:srgbClr val="1991F7"/>
                </a:solidFill>
                <a:effectLst/>
                <a:hlinkClick r:id="rId5"/>
              </a:rPr>
              <a:t>Central Minnesota Jobs and Training Services</a:t>
            </a:r>
            <a:r>
              <a:rPr lang="en-US" sz="1800" b="0" i="0" dirty="0">
                <a:solidFill>
                  <a:srgbClr val="1991F7"/>
                </a:solidFill>
                <a:effectLst/>
              </a:rPr>
              <a:t> </a:t>
            </a:r>
            <a:r>
              <a:rPr lang="en-US" sz="1800" b="0" i="0" dirty="0">
                <a:solidFill>
                  <a:srgbClr val="002060"/>
                </a:solidFill>
                <a:effectLst/>
              </a:rPr>
              <a:t>(Area 5)</a:t>
            </a:r>
          </a:p>
          <a:p>
            <a:pPr algn="l">
              <a:buFont typeface="Arial" panose="020B0604020202020204" pitchFamily="34" charset="0"/>
              <a:buChar char="•"/>
            </a:pPr>
            <a:r>
              <a:rPr lang="en-US" sz="1800" b="0" i="0" u="sng" dirty="0">
                <a:solidFill>
                  <a:srgbClr val="1991F7"/>
                </a:solidFill>
                <a:effectLst/>
                <a:hlinkClick r:id="rId6"/>
              </a:rPr>
              <a:t>Dakota-Scott Workforce Development Board</a:t>
            </a:r>
            <a:r>
              <a:rPr lang="en-US" sz="1800" b="0" i="0" dirty="0">
                <a:solidFill>
                  <a:srgbClr val="1991F7"/>
                </a:solidFill>
                <a:effectLst/>
              </a:rPr>
              <a:t> </a:t>
            </a:r>
            <a:r>
              <a:rPr lang="en-US" sz="1800" b="0" i="0" dirty="0">
                <a:solidFill>
                  <a:srgbClr val="002060"/>
                </a:solidFill>
                <a:effectLst/>
              </a:rPr>
              <a:t>(Area 14)</a:t>
            </a:r>
          </a:p>
          <a:p>
            <a:pPr algn="l">
              <a:buFont typeface="Arial" panose="020B0604020202020204" pitchFamily="34" charset="0"/>
              <a:buChar char="•"/>
            </a:pPr>
            <a:r>
              <a:rPr lang="en-US" sz="1800" b="0" i="0" u="sng" dirty="0">
                <a:solidFill>
                  <a:srgbClr val="1991F7"/>
                </a:solidFill>
                <a:effectLst/>
                <a:hlinkClick r:id="rId7"/>
              </a:rPr>
              <a:t>Duluth Workforce Development Board</a:t>
            </a:r>
            <a:r>
              <a:rPr lang="en-US" sz="1800" b="0" i="0" dirty="0">
                <a:solidFill>
                  <a:srgbClr val="1991F7"/>
                </a:solidFill>
                <a:effectLst/>
              </a:rPr>
              <a:t> </a:t>
            </a:r>
            <a:r>
              <a:rPr lang="en-US" sz="1800" b="0" i="0" dirty="0">
                <a:solidFill>
                  <a:srgbClr val="002060"/>
                </a:solidFill>
                <a:effectLst/>
              </a:rPr>
              <a:t>(Area 4)</a:t>
            </a:r>
          </a:p>
          <a:p>
            <a:pPr algn="l">
              <a:buFont typeface="Arial" panose="020B0604020202020204" pitchFamily="34" charset="0"/>
              <a:buChar char="•"/>
            </a:pPr>
            <a:r>
              <a:rPr lang="en-US" sz="1800" b="0" i="0" u="sng" dirty="0">
                <a:solidFill>
                  <a:srgbClr val="1991F7"/>
                </a:solidFill>
                <a:effectLst/>
                <a:hlinkClick r:id="rId8"/>
              </a:rPr>
              <a:t>Hennepin-Carver Workforce Development Board</a:t>
            </a:r>
            <a:r>
              <a:rPr lang="en-US" sz="1800" b="0" i="0" dirty="0">
                <a:solidFill>
                  <a:srgbClr val="1991F7"/>
                </a:solidFill>
                <a:effectLst/>
              </a:rPr>
              <a:t> </a:t>
            </a:r>
            <a:r>
              <a:rPr lang="en-US" sz="1800" b="0" i="0" dirty="0">
                <a:solidFill>
                  <a:srgbClr val="002060"/>
                </a:solidFill>
                <a:effectLst/>
              </a:rPr>
              <a:t>(Area 9)</a:t>
            </a:r>
            <a:endParaRPr lang="en-US" sz="1800" b="0" i="0" u="sng" dirty="0">
              <a:solidFill>
                <a:srgbClr val="1991F7"/>
              </a:solidFill>
              <a:effectLst/>
              <a:hlinkClick r:id="rId9"/>
            </a:endParaRPr>
          </a:p>
          <a:p>
            <a:pPr algn="l">
              <a:buFont typeface="Arial" panose="020B0604020202020204" pitchFamily="34" charset="0"/>
              <a:buChar char="•"/>
            </a:pPr>
            <a:r>
              <a:rPr lang="en-US" sz="1800" b="0" i="0" u="sng" dirty="0">
                <a:solidFill>
                  <a:srgbClr val="1991F7"/>
                </a:solidFill>
                <a:effectLst/>
                <a:hlinkClick r:id="rId9"/>
              </a:rPr>
              <a:t>Minneapolis Workforce Development Board</a:t>
            </a:r>
            <a:r>
              <a:rPr lang="en-US" sz="1800" b="0" i="0" dirty="0">
                <a:solidFill>
                  <a:srgbClr val="1991F7"/>
                </a:solidFill>
                <a:effectLst/>
              </a:rPr>
              <a:t> </a:t>
            </a:r>
            <a:r>
              <a:rPr lang="en-US" sz="1800" b="0" i="0" dirty="0">
                <a:solidFill>
                  <a:srgbClr val="002060"/>
                </a:solidFill>
                <a:effectLst/>
              </a:rPr>
              <a:t>(Area 10)</a:t>
            </a:r>
          </a:p>
          <a:p>
            <a:pPr algn="l">
              <a:buFont typeface="Arial" panose="020B0604020202020204" pitchFamily="34" charset="0"/>
              <a:buChar char="•"/>
            </a:pPr>
            <a:r>
              <a:rPr lang="en-US" sz="1800" b="0" i="0" u="sng" dirty="0">
                <a:solidFill>
                  <a:srgbClr val="1991F7"/>
                </a:solidFill>
                <a:effectLst/>
                <a:hlinkClick r:id="rId10"/>
              </a:rPr>
              <a:t>Northeast Minnesota Workforce Development Board</a:t>
            </a:r>
            <a:r>
              <a:rPr lang="en-US" sz="1800" b="0" i="0" dirty="0">
                <a:solidFill>
                  <a:srgbClr val="1991F7"/>
                </a:solidFill>
                <a:effectLst/>
              </a:rPr>
              <a:t> </a:t>
            </a:r>
            <a:r>
              <a:rPr lang="en-US" sz="1800" b="0" i="0" dirty="0">
                <a:solidFill>
                  <a:srgbClr val="002060"/>
                </a:solidFill>
                <a:effectLst/>
              </a:rPr>
              <a:t>(Area 3)</a:t>
            </a:r>
          </a:p>
          <a:p>
            <a:pPr algn="l">
              <a:buFont typeface="Arial" panose="020B0604020202020204" pitchFamily="34" charset="0"/>
              <a:buChar char="•"/>
            </a:pPr>
            <a:r>
              <a:rPr lang="en-US" sz="1800" b="0" i="0" u="sng" dirty="0">
                <a:solidFill>
                  <a:srgbClr val="1991F7"/>
                </a:solidFill>
                <a:effectLst/>
                <a:hlinkClick r:id="rId11"/>
              </a:rPr>
              <a:t>Northwest Private Industry Council Workforce Development Board</a:t>
            </a:r>
            <a:r>
              <a:rPr lang="en-US" sz="1800" b="0" i="0" dirty="0">
                <a:solidFill>
                  <a:srgbClr val="1991F7"/>
                </a:solidFill>
                <a:effectLst/>
              </a:rPr>
              <a:t> </a:t>
            </a:r>
            <a:r>
              <a:rPr lang="en-US" sz="1800" b="0" i="0" dirty="0">
                <a:solidFill>
                  <a:srgbClr val="002060"/>
                </a:solidFill>
                <a:effectLst/>
              </a:rPr>
              <a:t>(Area 1)</a:t>
            </a:r>
          </a:p>
          <a:p>
            <a:pPr algn="l">
              <a:buFont typeface="Arial" panose="020B0604020202020204" pitchFamily="34" charset="0"/>
              <a:buChar char="•"/>
            </a:pPr>
            <a:r>
              <a:rPr lang="en-US" sz="1800" b="0" i="0" u="sng" dirty="0">
                <a:solidFill>
                  <a:srgbClr val="1991F7"/>
                </a:solidFill>
                <a:effectLst/>
                <a:hlinkClick r:id="rId12"/>
              </a:rPr>
              <a:t>Ramsey County Workforce Development Board</a:t>
            </a:r>
            <a:r>
              <a:rPr lang="en-US" sz="1800" b="0" i="0" dirty="0">
                <a:solidFill>
                  <a:srgbClr val="1991F7"/>
                </a:solidFill>
                <a:effectLst/>
              </a:rPr>
              <a:t> </a:t>
            </a:r>
            <a:r>
              <a:rPr lang="en-US" sz="1800" b="0" i="0" dirty="0">
                <a:solidFill>
                  <a:srgbClr val="002060"/>
                </a:solidFill>
                <a:effectLst/>
              </a:rPr>
              <a:t>(Area 15)</a:t>
            </a:r>
          </a:p>
          <a:p>
            <a:pPr algn="l">
              <a:buFont typeface="Arial" panose="020B0604020202020204" pitchFamily="34" charset="0"/>
              <a:buChar char="•"/>
            </a:pPr>
            <a:r>
              <a:rPr lang="en-US" sz="1800" b="0" i="0" u="sng" dirty="0">
                <a:solidFill>
                  <a:srgbClr val="1991F7"/>
                </a:solidFill>
                <a:effectLst/>
                <a:hlinkClick r:id="rId13"/>
              </a:rPr>
              <a:t>Rural Minnesota Concentrated Employment Program Workforce Development Board</a:t>
            </a:r>
            <a:r>
              <a:rPr lang="en-US" sz="1800" b="0" i="0" dirty="0">
                <a:solidFill>
                  <a:srgbClr val="1991F7"/>
                </a:solidFill>
                <a:effectLst/>
              </a:rPr>
              <a:t> </a:t>
            </a:r>
            <a:r>
              <a:rPr lang="en-US" sz="1800" b="0" i="0" dirty="0">
                <a:solidFill>
                  <a:srgbClr val="002060"/>
                </a:solidFill>
                <a:effectLst/>
              </a:rPr>
              <a:t>(Area 2)</a:t>
            </a:r>
          </a:p>
          <a:p>
            <a:pPr algn="l">
              <a:buFont typeface="Arial" panose="020B0604020202020204" pitchFamily="34" charset="0"/>
              <a:buChar char="•"/>
            </a:pPr>
            <a:endParaRPr lang="en-US" sz="1800" b="0" i="0" u="sng" dirty="0">
              <a:solidFill>
                <a:srgbClr val="1991F7"/>
              </a:solidFill>
              <a:effectLst/>
              <a:hlinkClick r:id="rId14"/>
            </a:endParaRPr>
          </a:p>
          <a:p>
            <a:pPr algn="l">
              <a:buFont typeface="Arial" panose="020B0604020202020204" pitchFamily="34" charset="0"/>
              <a:buChar char="•"/>
            </a:pPr>
            <a:r>
              <a:rPr lang="en-US" sz="1800" b="0" i="0" u="sng" dirty="0">
                <a:solidFill>
                  <a:srgbClr val="1991F7"/>
                </a:solidFill>
                <a:effectLst/>
                <a:hlinkClick r:id="rId14"/>
              </a:rPr>
              <a:t>South Central Workforce Council</a:t>
            </a:r>
            <a:r>
              <a:rPr lang="en-US" sz="1800" b="0" i="0" u="sng" dirty="0">
                <a:solidFill>
                  <a:srgbClr val="1991F7"/>
                </a:solidFill>
                <a:effectLst/>
              </a:rPr>
              <a:t> </a:t>
            </a:r>
            <a:r>
              <a:rPr lang="en-US" sz="1800" b="0" i="0" dirty="0">
                <a:solidFill>
                  <a:srgbClr val="002060"/>
                </a:solidFill>
                <a:effectLst/>
              </a:rPr>
              <a:t>(Area 7)</a:t>
            </a:r>
          </a:p>
          <a:p>
            <a:pPr algn="l">
              <a:buFont typeface="Arial" panose="020B0604020202020204" pitchFamily="34" charset="0"/>
              <a:buChar char="•"/>
            </a:pPr>
            <a:r>
              <a:rPr lang="en-US" sz="1800" b="0" i="0" u="sng" dirty="0">
                <a:solidFill>
                  <a:srgbClr val="1991F7"/>
                </a:solidFill>
                <a:effectLst/>
                <a:hlinkClick r:id="rId15"/>
              </a:rPr>
              <a:t>Southeast Minnesota Workforce Development Board</a:t>
            </a:r>
            <a:r>
              <a:rPr lang="en-US" sz="1800" b="0" i="0" dirty="0">
                <a:solidFill>
                  <a:srgbClr val="1991F7"/>
                </a:solidFill>
                <a:effectLst/>
              </a:rPr>
              <a:t> </a:t>
            </a:r>
            <a:r>
              <a:rPr lang="en-US" sz="1800" b="0" i="0" dirty="0">
                <a:solidFill>
                  <a:srgbClr val="002060"/>
                </a:solidFill>
                <a:effectLst/>
              </a:rPr>
              <a:t>(Area 8)</a:t>
            </a:r>
          </a:p>
          <a:p>
            <a:pPr algn="l">
              <a:buFont typeface="Arial" panose="020B0604020202020204" pitchFamily="34" charset="0"/>
              <a:buChar char="•"/>
            </a:pPr>
            <a:r>
              <a:rPr lang="en-US" sz="1800" b="0" i="0" u="sng" dirty="0">
                <a:solidFill>
                  <a:srgbClr val="1991F7"/>
                </a:solidFill>
                <a:effectLst/>
                <a:hlinkClick r:id="rId16"/>
              </a:rPr>
              <a:t>Southwest Minnesota Workforce Development Board</a:t>
            </a:r>
            <a:r>
              <a:rPr lang="en-US" sz="1800" b="0" i="0" dirty="0">
                <a:solidFill>
                  <a:srgbClr val="1991F7"/>
                </a:solidFill>
                <a:effectLst/>
              </a:rPr>
              <a:t> </a:t>
            </a:r>
            <a:r>
              <a:rPr lang="en-US" sz="1800" b="0" i="0" dirty="0">
                <a:solidFill>
                  <a:srgbClr val="002060"/>
                </a:solidFill>
                <a:effectLst/>
              </a:rPr>
              <a:t>(Area 6)</a:t>
            </a:r>
          </a:p>
          <a:p>
            <a:pPr algn="l">
              <a:buFont typeface="Arial" panose="020B0604020202020204" pitchFamily="34" charset="0"/>
              <a:buChar char="•"/>
            </a:pPr>
            <a:r>
              <a:rPr lang="en-US" sz="1800" b="0" i="0" u="sng" dirty="0">
                <a:solidFill>
                  <a:srgbClr val="1991F7"/>
                </a:solidFill>
                <a:effectLst/>
                <a:hlinkClick r:id="rId17"/>
              </a:rPr>
              <a:t>Washington County Workforce Development Board</a:t>
            </a:r>
            <a:r>
              <a:rPr lang="en-US" sz="1800" b="0" i="0" dirty="0">
                <a:solidFill>
                  <a:srgbClr val="1991F7"/>
                </a:solidFill>
                <a:effectLst/>
              </a:rPr>
              <a:t> </a:t>
            </a:r>
            <a:r>
              <a:rPr lang="en-US" sz="1800" b="0" i="0" dirty="0">
                <a:solidFill>
                  <a:srgbClr val="002060"/>
                </a:solidFill>
                <a:effectLst/>
              </a:rPr>
              <a:t>(Area 16)</a:t>
            </a:r>
          </a:p>
          <a:p>
            <a:pPr algn="l">
              <a:buFont typeface="Arial" panose="020B0604020202020204" pitchFamily="34" charset="0"/>
              <a:buChar char="•"/>
            </a:pPr>
            <a:r>
              <a:rPr lang="en-US" sz="1800" b="0" i="0" u="sng" dirty="0">
                <a:solidFill>
                  <a:srgbClr val="1991F7"/>
                </a:solidFill>
                <a:effectLst/>
                <a:hlinkClick r:id="rId18"/>
              </a:rPr>
              <a:t>Winona County Workforce Development Board</a:t>
            </a:r>
            <a:r>
              <a:rPr lang="en-US" sz="1800" b="0" i="0" dirty="0">
                <a:solidFill>
                  <a:srgbClr val="1991F7"/>
                </a:solidFill>
                <a:effectLst/>
              </a:rPr>
              <a:t> </a:t>
            </a:r>
            <a:r>
              <a:rPr lang="en-US" sz="1800" b="0" i="0" dirty="0">
                <a:solidFill>
                  <a:srgbClr val="002060"/>
                </a:solidFill>
                <a:effectLst/>
              </a:rPr>
              <a:t>(Area 18)</a:t>
            </a:r>
          </a:p>
          <a:p>
            <a:pPr marL="0" indent="0">
              <a:buNone/>
            </a:pPr>
            <a:endParaRPr lang="en-US" sz="1900" dirty="0"/>
          </a:p>
        </p:txBody>
      </p:sp>
      <p:sp>
        <p:nvSpPr>
          <p:cNvPr id="4" name="Slide Number Placeholder 3">
            <a:extLst>
              <a:ext uri="{FF2B5EF4-FFF2-40B4-BE49-F238E27FC236}">
                <a16:creationId xmlns:a16="http://schemas.microsoft.com/office/drawing/2014/main" id="{48A37418-9A57-4EDB-89EB-692212689766}"/>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15755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FA254-1125-4A84-87ED-C4D90FB215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9C815B76-28F6-4803-ADF3-6CF75264AD03}"/>
              </a:ext>
              <a:ext uri="{C183D7F6-B498-43B3-948B-1728B52AA6E4}">
                <adec:decorative xmlns:adec="http://schemas.microsoft.com/office/drawing/2017/decorative" val="1"/>
              </a:ext>
            </a:extLst>
          </p:cNvPr>
          <p:cNvCxnSpPr>
            <a:cxnSpLocks/>
          </p:cNvCxnSpPr>
          <p:nvPr/>
        </p:nvCxnSpPr>
        <p:spPr>
          <a:xfrm flipV="1">
            <a:off x="7188591" y="4481758"/>
            <a:ext cx="1209821" cy="539123"/>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AB1A37F-9C3C-4594-B981-A8349186C7B8}"/>
              </a:ext>
              <a:ext uri="{C183D7F6-B498-43B3-948B-1728B52AA6E4}">
                <adec:decorative xmlns:adec="http://schemas.microsoft.com/office/drawing/2017/decorative" val="1"/>
              </a:ext>
            </a:extLst>
          </p:cNvPr>
          <p:cNvCxnSpPr>
            <a:cxnSpLocks/>
          </p:cNvCxnSpPr>
          <p:nvPr/>
        </p:nvCxnSpPr>
        <p:spPr>
          <a:xfrm>
            <a:off x="7156745" y="5028239"/>
            <a:ext cx="1113885" cy="617135"/>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099DD06-D4D3-487B-A8C1-376124CFDE3B}"/>
              </a:ext>
            </a:extLst>
          </p:cNvPr>
          <p:cNvSpPr txBox="1"/>
          <p:nvPr/>
        </p:nvSpPr>
        <p:spPr>
          <a:xfrm>
            <a:off x="8398412" y="5198294"/>
            <a:ext cx="28276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Calibri"/>
                <a:ea typeface="+mn-ea"/>
                <a:cs typeface="+mn-cs"/>
              </a:rPr>
              <a:t>State Services for the Blind (SSB) </a:t>
            </a:r>
            <a:r>
              <a:rPr kumimoji="0" lang="en-US" sz="1800" b="0" i="0" u="none" strike="noStrike" kern="1200" cap="none" spc="0" normalizeH="0" baseline="0" noProof="0" dirty="0">
                <a:ln>
                  <a:noFill/>
                </a:ln>
                <a:solidFill>
                  <a:srgbClr val="003865"/>
                </a:solidFill>
                <a:effectLst/>
                <a:uLnTx/>
                <a:uFillTx/>
                <a:latin typeface="Calibri"/>
                <a:ea typeface="+mn-ea"/>
                <a:cs typeface="+mn-cs"/>
              </a:rPr>
              <a:t>has 12 offices, many located in CareerForce locations</a:t>
            </a:r>
          </a:p>
        </p:txBody>
      </p:sp>
      <p:sp>
        <p:nvSpPr>
          <p:cNvPr id="6" name="TextBox 5">
            <a:extLst>
              <a:ext uri="{FF2B5EF4-FFF2-40B4-BE49-F238E27FC236}">
                <a16:creationId xmlns:a16="http://schemas.microsoft.com/office/drawing/2014/main" id="{DF66A523-1CD0-4EDA-AB3F-E109706CAFD8}"/>
              </a:ext>
            </a:extLst>
          </p:cNvPr>
          <p:cNvSpPr txBox="1"/>
          <p:nvPr/>
        </p:nvSpPr>
        <p:spPr>
          <a:xfrm>
            <a:off x="8398412" y="3437901"/>
            <a:ext cx="282760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865"/>
                </a:solidFill>
                <a:effectLst/>
                <a:uLnTx/>
                <a:uFillTx/>
                <a:latin typeface="Calibri"/>
                <a:ea typeface="+mn-ea"/>
                <a:cs typeface="+mn-cs"/>
              </a:rPr>
              <a:t>Vocational Rehabilitation Services (VRS) </a:t>
            </a:r>
            <a:r>
              <a:rPr kumimoji="0" lang="en-US" sz="1800" b="0" i="0" u="none" strike="noStrike" kern="1200" cap="none" spc="0" normalizeH="0" baseline="0" noProof="0" dirty="0">
                <a:ln>
                  <a:noFill/>
                </a:ln>
                <a:solidFill>
                  <a:srgbClr val="003865"/>
                </a:solidFill>
                <a:effectLst/>
                <a:uLnTx/>
                <a:uFillTx/>
                <a:latin typeface="Calibri"/>
                <a:ea typeface="+mn-ea"/>
                <a:cs typeface="+mn-cs"/>
              </a:rPr>
              <a:t>has 22 teams and 48 offices, many located in CareerForce locations</a:t>
            </a:r>
          </a:p>
        </p:txBody>
      </p:sp>
      <p:graphicFrame>
        <p:nvGraphicFramePr>
          <p:cNvPr id="11" name="Content Placeholder 10" descr="Vocational Rehabilitation Services is made up of 22 teams and 48 offices, many located in CareerForce locations.&#10;State Services for the Blind has 12 offices, many located in CareerForce locations.">
            <a:extLst>
              <a:ext uri="{FF2B5EF4-FFF2-40B4-BE49-F238E27FC236}">
                <a16:creationId xmlns:a16="http://schemas.microsoft.com/office/drawing/2014/main" id="{ED6A4FA4-75A2-4164-8221-9D0A614C5851}"/>
              </a:ext>
            </a:extLst>
          </p:cNvPr>
          <p:cNvGraphicFramePr>
            <a:graphicFrameLocks noGrp="1"/>
          </p:cNvGraphicFramePr>
          <p:nvPr>
            <p:ph idx="1"/>
          </p:nvPr>
        </p:nvGraphicFramePr>
        <p:xfrm>
          <a:off x="-1794362" y="1609455"/>
          <a:ext cx="12192000" cy="4746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B00E34EC-1E09-4E6E-A133-FCF686159818}"/>
              </a:ext>
            </a:extLst>
          </p:cNvPr>
          <p:cNvSpPr>
            <a:spLocks noGrp="1"/>
          </p:cNvSpPr>
          <p:nvPr>
            <p:ph type="title"/>
          </p:nvPr>
        </p:nvSpPr>
        <p:spPr/>
        <p:txBody>
          <a:bodyPr/>
          <a:lstStyle/>
          <a:p>
            <a:pPr algn="ctr"/>
            <a:r>
              <a:rPr lang="en-US" dirty="0"/>
              <a:t>Oversight and Funding WIOA Title IV (VR) Programs</a:t>
            </a:r>
          </a:p>
        </p:txBody>
      </p:sp>
    </p:spTree>
    <p:extLst>
      <p:ext uri="{BB962C8B-B14F-4D97-AF65-F5344CB8AC3E}">
        <p14:creationId xmlns:p14="http://schemas.microsoft.com/office/powerpoint/2010/main" val="136826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8EAD52-6E4D-4DEA-9BD2-B72E9B80ACD4}"/>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7" name="TextBox 6">
            <a:extLst>
              <a:ext uri="{FF2B5EF4-FFF2-40B4-BE49-F238E27FC236}">
                <a16:creationId xmlns:a16="http://schemas.microsoft.com/office/drawing/2014/main" id="{5CEFAF5E-4E2B-4A10-B340-972477DAFC91}"/>
              </a:ext>
            </a:extLst>
          </p:cNvPr>
          <p:cNvSpPr txBox="1"/>
          <p:nvPr/>
        </p:nvSpPr>
        <p:spPr>
          <a:xfrm>
            <a:off x="4540966" y="6176963"/>
            <a:ext cx="7085429" cy="461665"/>
          </a:xfrm>
          <a:prstGeom prst="rect">
            <a:avLst/>
          </a:prstGeom>
          <a:noFill/>
        </p:spPr>
        <p:txBody>
          <a:bodyPr wrap="square" rtlCol="0">
            <a:spAutoFit/>
          </a:bodyPr>
          <a:lstStyle/>
          <a:p>
            <a:r>
              <a:rPr lang="en-US" sz="2400" dirty="0"/>
              <a:t>https://mn.gov/deed/job-seekers/disabilities/find-vrs</a:t>
            </a:r>
            <a:r>
              <a:rPr lang="en-US" dirty="0"/>
              <a:t>/</a:t>
            </a:r>
          </a:p>
        </p:txBody>
      </p:sp>
      <p:pic>
        <p:nvPicPr>
          <p:cNvPr id="6" name="Picture 5" descr="A map identifying the locations of Vocational Rehabilitation Services Office around the State of Minnesota.">
            <a:extLst>
              <a:ext uri="{FF2B5EF4-FFF2-40B4-BE49-F238E27FC236}">
                <a16:creationId xmlns:a16="http://schemas.microsoft.com/office/drawing/2014/main" id="{5E060796-6622-4E35-B2FC-FCAC6415A230}"/>
              </a:ext>
            </a:extLst>
          </p:cNvPr>
          <p:cNvPicPr>
            <a:picLocks noChangeAspect="1"/>
          </p:cNvPicPr>
          <p:nvPr/>
        </p:nvPicPr>
        <p:blipFill rotWithShape="1">
          <a:blip r:embed="rId3"/>
          <a:srcRect l="65884" t="20154" r="8039" b="15436"/>
          <a:stretch/>
        </p:blipFill>
        <p:spPr>
          <a:xfrm>
            <a:off x="4951828" y="1825625"/>
            <a:ext cx="6263707" cy="4351338"/>
          </a:xfrm>
          <a:prstGeom prst="rect">
            <a:avLst/>
          </a:prstGeom>
        </p:spPr>
      </p:pic>
      <p:sp>
        <p:nvSpPr>
          <p:cNvPr id="3" name="Content Placeholder 2">
            <a:extLst>
              <a:ext uri="{FF2B5EF4-FFF2-40B4-BE49-F238E27FC236}">
                <a16:creationId xmlns:a16="http://schemas.microsoft.com/office/drawing/2014/main" id="{7851A426-580A-40FE-8CC4-F8EE65412824}"/>
              </a:ext>
            </a:extLst>
          </p:cNvPr>
          <p:cNvSpPr>
            <a:spLocks noGrp="1"/>
          </p:cNvSpPr>
          <p:nvPr>
            <p:ph idx="1"/>
          </p:nvPr>
        </p:nvSpPr>
        <p:spPr>
          <a:xfrm>
            <a:off x="336577" y="1680531"/>
            <a:ext cx="3880337" cy="4813003"/>
          </a:xfrm>
        </p:spPr>
        <p:txBody>
          <a:bodyPr>
            <a:normAutofit fontScale="77500" lnSpcReduction="20000"/>
          </a:bodyPr>
          <a:lstStyle/>
          <a:p>
            <a:pPr marL="0" indent="0" algn="l">
              <a:buNone/>
            </a:pPr>
            <a:r>
              <a:rPr lang="en-US" sz="3100" b="0" i="0" dirty="0">
                <a:solidFill>
                  <a:srgbClr val="002060"/>
                </a:solidFill>
                <a:effectLst/>
              </a:rPr>
              <a:t>Additional VRS Contacts:</a:t>
            </a:r>
          </a:p>
          <a:p>
            <a:pPr algn="l">
              <a:buFont typeface="Arial" panose="020B0604020202020204" pitchFamily="34" charset="0"/>
              <a:buChar char="•"/>
            </a:pPr>
            <a:r>
              <a:rPr lang="en-US" b="0" i="0" dirty="0">
                <a:solidFill>
                  <a:srgbClr val="003865"/>
                </a:solidFill>
                <a:effectLst/>
                <a:hlinkClick r:id="rId4" tooltip="field-staff-directory"/>
              </a:rPr>
              <a:t>Field Staff Directory</a:t>
            </a:r>
            <a:r>
              <a:rPr lang="en-US" b="0" i="0" dirty="0">
                <a:solidFill>
                  <a:srgbClr val="333333"/>
                </a:solidFill>
                <a:effectLst/>
              </a:rPr>
              <a:t> (</a:t>
            </a:r>
            <a:r>
              <a:rPr lang="en-US" b="0" i="0" dirty="0">
                <a:solidFill>
                  <a:srgbClr val="003865"/>
                </a:solidFill>
                <a:effectLst/>
                <a:hlinkClick r:id="rId5" tooltip="field-staff-directory2"/>
              </a:rPr>
              <a:t>accessible .</a:t>
            </a:r>
            <a:r>
              <a:rPr lang="en-US" b="0" i="0" dirty="0" err="1">
                <a:solidFill>
                  <a:srgbClr val="003865"/>
                </a:solidFill>
                <a:effectLst/>
                <a:hlinkClick r:id="rId5" tooltip="field-staff-directory2"/>
              </a:rPr>
              <a:t>xls</a:t>
            </a:r>
            <a:r>
              <a:rPr lang="en-US" b="0" i="0" dirty="0">
                <a:solidFill>
                  <a:srgbClr val="333333"/>
                </a:solidFill>
                <a:effectLst/>
              </a:rPr>
              <a:t>) </a:t>
            </a:r>
            <a:r>
              <a:rPr lang="en-US" b="0" i="0" dirty="0">
                <a:solidFill>
                  <a:srgbClr val="002060"/>
                </a:solidFill>
                <a:effectLst/>
              </a:rPr>
              <a:t>- Statewide contact information on all VRS counselors, placement staff, tech staff, listed alphabetically by office</a:t>
            </a:r>
          </a:p>
          <a:p>
            <a:pPr algn="l">
              <a:buFont typeface="Arial" panose="020B0604020202020204" pitchFamily="34" charset="0"/>
              <a:buChar char="•"/>
            </a:pPr>
            <a:r>
              <a:rPr lang="en-US" dirty="0">
                <a:solidFill>
                  <a:srgbClr val="333333"/>
                </a:solidFill>
                <a:hlinkClick r:id="rId6"/>
              </a:rPr>
              <a:t>VRS Student Career Services Staff </a:t>
            </a:r>
            <a:r>
              <a:rPr lang="en-US" dirty="0">
                <a:solidFill>
                  <a:srgbClr val="002060"/>
                </a:solidFill>
              </a:rPr>
              <a:t>- </a:t>
            </a:r>
            <a:r>
              <a:rPr lang="en-US" b="0" i="0" dirty="0">
                <a:solidFill>
                  <a:srgbClr val="002060"/>
                </a:solidFill>
                <a:effectLst/>
              </a:rPr>
              <a:t>Find the VRS staff assigned to each high school</a:t>
            </a:r>
          </a:p>
          <a:p>
            <a:pPr algn="l">
              <a:buFont typeface="Arial" panose="020B0604020202020204" pitchFamily="34" charset="0"/>
              <a:buChar char="•"/>
            </a:pPr>
            <a:r>
              <a:rPr lang="en-US" b="0" i="0" dirty="0">
                <a:solidFill>
                  <a:srgbClr val="003865"/>
                </a:solidFill>
                <a:effectLst/>
                <a:hlinkClick r:id="rId7" tooltip="admin-directory"/>
              </a:rPr>
              <a:t>Administrative Staff Directory</a:t>
            </a:r>
            <a:r>
              <a:rPr lang="en-US" b="0" i="0" dirty="0">
                <a:solidFill>
                  <a:srgbClr val="333333"/>
                </a:solidFill>
                <a:effectLst/>
              </a:rPr>
              <a:t> - </a:t>
            </a:r>
            <a:r>
              <a:rPr lang="en-US" b="0" i="0" dirty="0">
                <a:solidFill>
                  <a:srgbClr val="002060"/>
                </a:solidFill>
                <a:effectLst/>
              </a:rPr>
              <a:t>staff who work in VRS administrative offices</a:t>
            </a:r>
          </a:p>
          <a:p>
            <a:pPr algn="l">
              <a:buFont typeface="Arial" panose="020B0604020202020204" pitchFamily="34" charset="0"/>
              <a:buChar char="•"/>
            </a:pPr>
            <a:r>
              <a:rPr lang="en-US" b="0" i="0" dirty="0">
                <a:solidFill>
                  <a:srgbClr val="003865"/>
                </a:solidFill>
                <a:effectLst/>
                <a:hlinkClick r:id="rId8" tooltip="rams-directory"/>
              </a:rPr>
              <a:t>RAMs Directory</a:t>
            </a:r>
            <a:r>
              <a:rPr lang="en-US" b="0" i="0" dirty="0">
                <a:solidFill>
                  <a:srgbClr val="333333"/>
                </a:solidFill>
                <a:effectLst/>
              </a:rPr>
              <a:t> </a:t>
            </a:r>
            <a:r>
              <a:rPr lang="en-US" b="0" i="0" dirty="0">
                <a:solidFill>
                  <a:srgbClr val="002060"/>
                </a:solidFill>
                <a:effectLst/>
              </a:rPr>
              <a:t>- Rehabilitation Area Managers located throughout the state</a:t>
            </a:r>
          </a:p>
          <a:p>
            <a:pPr marL="0" indent="0">
              <a:buNone/>
            </a:pPr>
            <a:endParaRPr lang="en-US" dirty="0"/>
          </a:p>
        </p:txBody>
      </p:sp>
      <p:sp>
        <p:nvSpPr>
          <p:cNvPr id="2" name="Title 1">
            <a:extLst>
              <a:ext uri="{FF2B5EF4-FFF2-40B4-BE49-F238E27FC236}">
                <a16:creationId xmlns:a16="http://schemas.microsoft.com/office/drawing/2014/main" id="{AF95261A-5ED2-4C68-9F45-68B41082789A}"/>
              </a:ext>
            </a:extLst>
          </p:cNvPr>
          <p:cNvSpPr>
            <a:spLocks noGrp="1"/>
          </p:cNvSpPr>
          <p:nvPr>
            <p:ph type="title"/>
          </p:nvPr>
        </p:nvSpPr>
        <p:spPr/>
        <p:txBody>
          <a:bodyPr/>
          <a:lstStyle/>
          <a:p>
            <a:pPr algn="ctr"/>
            <a:r>
              <a:rPr lang="en-US" dirty="0"/>
              <a:t>VRS Offices and Directories</a:t>
            </a:r>
          </a:p>
        </p:txBody>
      </p:sp>
    </p:spTree>
    <p:extLst>
      <p:ext uri="{BB962C8B-B14F-4D97-AF65-F5344CB8AC3E}">
        <p14:creationId xmlns:p14="http://schemas.microsoft.com/office/powerpoint/2010/main" val="413249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B808A7-BB3A-4AF4-BB34-73DF374C6388}"/>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8" name="TextBox 7">
            <a:extLst>
              <a:ext uri="{FF2B5EF4-FFF2-40B4-BE49-F238E27FC236}">
                <a16:creationId xmlns:a16="http://schemas.microsoft.com/office/drawing/2014/main" id="{AE457DA0-05F9-43E1-9853-A0BDBB3A363F}"/>
              </a:ext>
            </a:extLst>
          </p:cNvPr>
          <p:cNvSpPr txBox="1"/>
          <p:nvPr/>
        </p:nvSpPr>
        <p:spPr>
          <a:xfrm>
            <a:off x="838200" y="5386121"/>
            <a:ext cx="9594166" cy="1077218"/>
          </a:xfrm>
          <a:prstGeom prst="rect">
            <a:avLst/>
          </a:prstGeom>
          <a:noFill/>
        </p:spPr>
        <p:txBody>
          <a:bodyPr wrap="square" rtlCol="0">
            <a:spAutoFit/>
          </a:bodyPr>
          <a:lstStyle/>
          <a:p>
            <a:pPr algn="ctr"/>
            <a:r>
              <a:rPr lang="en-US" sz="3200" b="1" dirty="0"/>
              <a:t>SSB Offices and Directories: </a:t>
            </a:r>
            <a:r>
              <a:rPr lang="en-US" sz="3200" dirty="0"/>
              <a:t>https://mn.gov/deed/ssb/about/contact/</a:t>
            </a:r>
          </a:p>
        </p:txBody>
      </p:sp>
      <p:sp>
        <p:nvSpPr>
          <p:cNvPr id="7" name="Content Placeholder 6">
            <a:extLst>
              <a:ext uri="{FF2B5EF4-FFF2-40B4-BE49-F238E27FC236}">
                <a16:creationId xmlns:a16="http://schemas.microsoft.com/office/drawing/2014/main" id="{268ED3EB-D87A-4DE8-AB47-0E7D8896420D}"/>
              </a:ext>
            </a:extLst>
          </p:cNvPr>
          <p:cNvSpPr>
            <a:spLocks noGrp="1"/>
          </p:cNvSpPr>
          <p:nvPr>
            <p:ph idx="1"/>
          </p:nvPr>
        </p:nvSpPr>
        <p:spPr>
          <a:xfrm>
            <a:off x="838200" y="1825625"/>
            <a:ext cx="10515600" cy="3560496"/>
          </a:xfrm>
        </p:spPr>
        <p:txBody>
          <a:bodyPr numCol="3">
            <a:noAutofit/>
          </a:bodyPr>
          <a:lstStyle/>
          <a:p>
            <a:pPr algn="l">
              <a:spcBef>
                <a:spcPts val="0"/>
              </a:spcBef>
              <a:spcAft>
                <a:spcPts val="0"/>
              </a:spcAft>
            </a:pPr>
            <a:r>
              <a:rPr lang="en-US" sz="3200" b="0" i="0" dirty="0">
                <a:solidFill>
                  <a:srgbClr val="003865"/>
                </a:solidFill>
                <a:effectLst/>
                <a:hlinkClick r:id="rId3"/>
              </a:rPr>
              <a:t>Main Office</a:t>
            </a:r>
            <a:r>
              <a:rPr lang="en-US" sz="3200" dirty="0">
                <a:solidFill>
                  <a:srgbClr val="333333"/>
                </a:solidFill>
              </a:rPr>
              <a:t> </a:t>
            </a:r>
          </a:p>
          <a:p>
            <a:pPr marL="0" indent="0" algn="l">
              <a:spcBef>
                <a:spcPts val="0"/>
              </a:spcBef>
              <a:spcAft>
                <a:spcPts val="0"/>
              </a:spcAft>
              <a:buNone/>
            </a:pPr>
            <a:r>
              <a:rPr lang="en-US" sz="3200" dirty="0">
                <a:solidFill>
                  <a:srgbClr val="333333"/>
                </a:solidFill>
              </a:rPr>
              <a:t>  (</a:t>
            </a:r>
            <a:r>
              <a:rPr lang="en-US" sz="3200" b="0" i="0" dirty="0">
                <a:solidFill>
                  <a:srgbClr val="333333"/>
                </a:solidFill>
                <a:effectLst/>
              </a:rPr>
              <a:t>St. Paul)</a:t>
            </a:r>
          </a:p>
          <a:p>
            <a:pPr algn="l"/>
            <a:r>
              <a:rPr lang="en-US" sz="3200" b="0" i="0" dirty="0">
                <a:solidFill>
                  <a:srgbClr val="003865"/>
                </a:solidFill>
                <a:effectLst/>
                <a:hlinkClick r:id="rId4"/>
              </a:rPr>
              <a:t>Bemidji</a:t>
            </a:r>
            <a:endParaRPr lang="en-US" sz="3200" b="0" i="0" dirty="0">
              <a:solidFill>
                <a:srgbClr val="333333"/>
              </a:solidFill>
              <a:effectLst/>
            </a:endParaRPr>
          </a:p>
          <a:p>
            <a:pPr algn="l"/>
            <a:r>
              <a:rPr lang="en-US" sz="3200" b="0" i="0" dirty="0">
                <a:solidFill>
                  <a:srgbClr val="003865"/>
                </a:solidFill>
                <a:effectLst/>
                <a:hlinkClick r:id="rId5"/>
              </a:rPr>
              <a:t>Brainerd</a:t>
            </a:r>
            <a:endParaRPr lang="en-US" sz="3200" b="0" i="0" dirty="0">
              <a:solidFill>
                <a:srgbClr val="333333"/>
              </a:solidFill>
              <a:effectLst/>
            </a:endParaRPr>
          </a:p>
          <a:p>
            <a:pPr algn="l"/>
            <a:r>
              <a:rPr lang="en-US" sz="3200" b="0" i="0" dirty="0">
                <a:solidFill>
                  <a:srgbClr val="003865"/>
                </a:solidFill>
                <a:effectLst/>
                <a:hlinkClick r:id="rId6"/>
              </a:rPr>
              <a:t>Duluth</a:t>
            </a:r>
            <a:endParaRPr lang="en-US" sz="3200" b="0" i="0" dirty="0">
              <a:solidFill>
                <a:srgbClr val="333333"/>
              </a:solidFill>
              <a:effectLst/>
            </a:endParaRPr>
          </a:p>
          <a:p>
            <a:pPr algn="l"/>
            <a:r>
              <a:rPr lang="en-US" sz="3200" b="0" i="0" dirty="0">
                <a:solidFill>
                  <a:srgbClr val="003865"/>
                </a:solidFill>
                <a:effectLst/>
                <a:hlinkClick r:id="rId7"/>
              </a:rPr>
              <a:t>Fergus Falls</a:t>
            </a:r>
            <a:endParaRPr lang="en-US" sz="3200" b="0" i="0" dirty="0">
              <a:solidFill>
                <a:srgbClr val="333333"/>
              </a:solidFill>
              <a:effectLst/>
            </a:endParaRPr>
          </a:p>
          <a:p>
            <a:pPr algn="l"/>
            <a:r>
              <a:rPr lang="en-US" sz="3200" b="0" i="0" dirty="0">
                <a:solidFill>
                  <a:srgbClr val="003865"/>
                </a:solidFill>
                <a:effectLst/>
                <a:hlinkClick r:id="rId8"/>
              </a:rPr>
              <a:t>Hibbing</a:t>
            </a:r>
            <a:endParaRPr lang="en-US" sz="3200" b="0" i="0" dirty="0">
              <a:solidFill>
                <a:srgbClr val="333333"/>
              </a:solidFill>
              <a:effectLst/>
            </a:endParaRPr>
          </a:p>
          <a:p>
            <a:pPr algn="l"/>
            <a:r>
              <a:rPr lang="en-US" sz="3200" b="0" i="0" dirty="0">
                <a:solidFill>
                  <a:srgbClr val="003865"/>
                </a:solidFill>
                <a:effectLst/>
                <a:hlinkClick r:id="rId9"/>
              </a:rPr>
              <a:t>Hutchinson</a:t>
            </a:r>
            <a:endParaRPr lang="en-US" sz="3200" b="0" i="0" dirty="0">
              <a:solidFill>
                <a:srgbClr val="333333"/>
              </a:solidFill>
              <a:effectLst/>
            </a:endParaRPr>
          </a:p>
          <a:p>
            <a:pPr algn="l"/>
            <a:r>
              <a:rPr lang="en-US" sz="3200" b="0" i="0" dirty="0">
                <a:solidFill>
                  <a:srgbClr val="003865"/>
                </a:solidFill>
                <a:effectLst/>
                <a:hlinkClick r:id="rId10"/>
              </a:rPr>
              <a:t>Mankato</a:t>
            </a:r>
            <a:endParaRPr lang="en-US" sz="3200" b="0" i="0" dirty="0">
              <a:solidFill>
                <a:srgbClr val="333333"/>
              </a:solidFill>
              <a:effectLst/>
            </a:endParaRPr>
          </a:p>
          <a:p>
            <a:pPr algn="l"/>
            <a:endParaRPr lang="en-US" sz="3200" b="0" i="0" dirty="0">
              <a:solidFill>
                <a:srgbClr val="003865"/>
              </a:solidFill>
              <a:effectLst/>
              <a:hlinkClick r:id="rId11"/>
            </a:endParaRPr>
          </a:p>
          <a:p>
            <a:pPr algn="l"/>
            <a:r>
              <a:rPr lang="en-US" sz="3200" b="0" i="0" dirty="0">
                <a:solidFill>
                  <a:srgbClr val="003865"/>
                </a:solidFill>
                <a:effectLst/>
                <a:hlinkClick r:id="rId11"/>
              </a:rPr>
              <a:t>Marshall</a:t>
            </a:r>
            <a:endParaRPr lang="en-US" sz="3200" b="0" i="0" dirty="0">
              <a:solidFill>
                <a:srgbClr val="333333"/>
              </a:solidFill>
              <a:effectLst/>
            </a:endParaRPr>
          </a:p>
          <a:p>
            <a:pPr algn="l"/>
            <a:r>
              <a:rPr lang="en-US" sz="3200" b="0" i="0" dirty="0">
                <a:solidFill>
                  <a:srgbClr val="003865"/>
                </a:solidFill>
                <a:effectLst/>
                <a:hlinkClick r:id="rId12"/>
              </a:rPr>
              <a:t>Rochester</a:t>
            </a:r>
            <a:endParaRPr lang="en-US" sz="3200" b="0" i="0" dirty="0">
              <a:solidFill>
                <a:srgbClr val="333333"/>
              </a:solidFill>
              <a:effectLst/>
            </a:endParaRPr>
          </a:p>
          <a:p>
            <a:pPr algn="l"/>
            <a:r>
              <a:rPr lang="en-US" sz="3200" b="0" i="0" dirty="0">
                <a:solidFill>
                  <a:srgbClr val="003865"/>
                </a:solidFill>
                <a:effectLst/>
                <a:hlinkClick r:id="rId13"/>
              </a:rPr>
              <a:t>St. Cloud</a:t>
            </a:r>
            <a:endParaRPr lang="en-US" sz="3200" b="0" i="0" dirty="0">
              <a:solidFill>
                <a:srgbClr val="333333"/>
              </a:solidFill>
              <a:effectLst/>
            </a:endParaRPr>
          </a:p>
          <a:p>
            <a:pPr algn="l"/>
            <a:r>
              <a:rPr lang="en-US" sz="3200" b="0" i="0" dirty="0">
                <a:solidFill>
                  <a:srgbClr val="003865"/>
                </a:solidFill>
                <a:effectLst/>
                <a:hlinkClick r:id="rId14"/>
              </a:rPr>
              <a:t>West St. Paul</a:t>
            </a:r>
            <a:endParaRPr lang="en-US" sz="3200" b="0" i="0" dirty="0">
              <a:solidFill>
                <a:srgbClr val="333333"/>
              </a:solidFill>
              <a:effectLst/>
            </a:endParaRPr>
          </a:p>
          <a:p>
            <a:pPr marL="0" indent="0">
              <a:buNone/>
            </a:pPr>
            <a:endParaRPr lang="en-US" sz="3200" dirty="0"/>
          </a:p>
        </p:txBody>
      </p:sp>
      <p:sp>
        <p:nvSpPr>
          <p:cNvPr id="2" name="Title 1">
            <a:extLst>
              <a:ext uri="{FF2B5EF4-FFF2-40B4-BE49-F238E27FC236}">
                <a16:creationId xmlns:a16="http://schemas.microsoft.com/office/drawing/2014/main" id="{563EBEF2-1140-47B0-B40E-0153A17AE502}"/>
              </a:ext>
            </a:extLst>
          </p:cNvPr>
          <p:cNvSpPr>
            <a:spLocks noGrp="1"/>
          </p:cNvSpPr>
          <p:nvPr>
            <p:ph type="title"/>
          </p:nvPr>
        </p:nvSpPr>
        <p:spPr/>
        <p:txBody>
          <a:bodyPr/>
          <a:lstStyle/>
          <a:p>
            <a:pPr algn="ctr"/>
            <a:r>
              <a:rPr lang="en-US" dirty="0"/>
              <a:t>SSB Offices and Directories</a:t>
            </a:r>
          </a:p>
        </p:txBody>
      </p:sp>
    </p:spTree>
    <p:extLst>
      <p:ext uri="{BB962C8B-B14F-4D97-AF65-F5344CB8AC3E}">
        <p14:creationId xmlns:p14="http://schemas.microsoft.com/office/powerpoint/2010/main" val="289842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58A2-6CB7-4214-86AE-70A202763F29}"/>
              </a:ext>
            </a:extLst>
          </p:cNvPr>
          <p:cNvSpPr>
            <a:spLocks noGrp="1"/>
          </p:cNvSpPr>
          <p:nvPr>
            <p:ph type="ctrTitle"/>
          </p:nvPr>
        </p:nvSpPr>
        <p:spPr/>
        <p:txBody>
          <a:bodyPr/>
          <a:lstStyle/>
          <a:p>
            <a:r>
              <a:rPr lang="en-US" dirty="0"/>
              <a:t>Title I/LWDA Youth Programs</a:t>
            </a:r>
          </a:p>
        </p:txBody>
      </p:sp>
      <p:sp>
        <p:nvSpPr>
          <p:cNvPr id="5" name="Slide Number Placeholder 4">
            <a:extLst>
              <a:ext uri="{FF2B5EF4-FFF2-40B4-BE49-F238E27FC236}">
                <a16:creationId xmlns:a16="http://schemas.microsoft.com/office/drawing/2014/main" id="{4306F70C-74F0-44B0-A2A9-68E996F7528A}"/>
              </a:ext>
            </a:extLst>
          </p:cNvPr>
          <p:cNvSpPr>
            <a:spLocks noGrp="1"/>
          </p:cNvSpPr>
          <p:nvPr>
            <p:ph type="sldNum" sz="quarter" idx="16"/>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378789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8D4A42-9105-4F50-9CC1-3CB40A331C1C}"/>
              </a:ext>
            </a:extLst>
          </p:cNvPr>
          <p:cNvSpPr>
            <a:spLocks noGrp="1"/>
          </p:cNvSpPr>
          <p:nvPr>
            <p:ph type="sldNum" sz="quarter" idx="12"/>
          </p:nvPr>
        </p:nvSpPr>
        <p:spPr/>
        <p:txBody>
          <a:bodyPr/>
          <a:lstStyle/>
          <a:p>
            <a:fld id="{48F63A3B-78C7-47BE-AE5E-E10140E04643}" type="slidenum">
              <a:rPr lang="en-US" smtClean="0"/>
              <a:t>18</a:t>
            </a:fld>
            <a:endParaRPr lang="en-US" dirty="0"/>
          </a:p>
        </p:txBody>
      </p:sp>
      <p:pic>
        <p:nvPicPr>
          <p:cNvPr id="6" name="Graphic 5" descr="Remote work with solid fill">
            <a:extLst>
              <a:ext uri="{FF2B5EF4-FFF2-40B4-BE49-F238E27FC236}">
                <a16:creationId xmlns:a16="http://schemas.microsoft.com/office/drawing/2014/main" id="{B344EC87-649D-402B-8F4A-32F0343525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3506" y="2058240"/>
            <a:ext cx="3535736" cy="3535736"/>
          </a:xfrm>
          <a:prstGeom prst="rect">
            <a:avLst/>
          </a:prstGeom>
        </p:spPr>
      </p:pic>
      <p:sp>
        <p:nvSpPr>
          <p:cNvPr id="3" name="Content Placeholder 2">
            <a:extLst>
              <a:ext uri="{FF2B5EF4-FFF2-40B4-BE49-F238E27FC236}">
                <a16:creationId xmlns:a16="http://schemas.microsoft.com/office/drawing/2014/main" id="{F6D25CBB-F2EC-4C53-AE3B-C7AD51EB8574}"/>
              </a:ext>
            </a:extLst>
          </p:cNvPr>
          <p:cNvSpPr>
            <a:spLocks noGrp="1"/>
          </p:cNvSpPr>
          <p:nvPr>
            <p:ph idx="1"/>
          </p:nvPr>
        </p:nvSpPr>
        <p:spPr>
          <a:xfrm>
            <a:off x="838201" y="1825625"/>
            <a:ext cx="5952564" cy="4763434"/>
          </a:xfrm>
        </p:spPr>
        <p:txBody>
          <a:bodyPr>
            <a:normAutofit fontScale="85000" lnSpcReduction="10000"/>
          </a:bodyPr>
          <a:lstStyle/>
          <a:p>
            <a:r>
              <a:rPr lang="en-US" sz="3000" dirty="0"/>
              <a:t>All LWDAs administer:</a:t>
            </a:r>
          </a:p>
          <a:p>
            <a:pPr lvl="1"/>
            <a:r>
              <a:rPr lang="en-US" dirty="0"/>
              <a:t>WIOA Title I Youth Program</a:t>
            </a:r>
          </a:p>
          <a:p>
            <a:pPr lvl="1"/>
            <a:r>
              <a:rPr lang="en-US" dirty="0"/>
              <a:t>Minnesota Youth Program (MYP)</a:t>
            </a:r>
          </a:p>
          <a:p>
            <a:r>
              <a:rPr lang="en-US" sz="3000" dirty="0"/>
              <a:t>LWDAs </a:t>
            </a:r>
            <a:r>
              <a:rPr lang="en-US" sz="3000" u="sng" dirty="0"/>
              <a:t>may</a:t>
            </a:r>
            <a:r>
              <a:rPr lang="en-US" sz="3000" dirty="0"/>
              <a:t> also administer many other workforce development programs:</a:t>
            </a:r>
          </a:p>
          <a:p>
            <a:pPr lvl="1"/>
            <a:r>
              <a:rPr lang="en-US" dirty="0"/>
              <a:t>Youth at Work</a:t>
            </a:r>
          </a:p>
          <a:p>
            <a:pPr lvl="1"/>
            <a:r>
              <a:rPr lang="en-US" dirty="0"/>
              <a:t>Minnesota </a:t>
            </a:r>
            <a:r>
              <a:rPr lang="en-US" dirty="0" err="1"/>
              <a:t>Youthbuild</a:t>
            </a:r>
            <a:endParaRPr lang="en-US" dirty="0"/>
          </a:p>
          <a:p>
            <a:pPr lvl="1"/>
            <a:r>
              <a:rPr lang="en-US" dirty="0"/>
              <a:t>TANF Innovation Project</a:t>
            </a:r>
          </a:p>
          <a:p>
            <a:pPr lvl="1"/>
            <a:r>
              <a:rPr lang="en-US" dirty="0"/>
              <a:t>Pathways to Prosperity</a:t>
            </a:r>
          </a:p>
          <a:p>
            <a:pPr lvl="1"/>
            <a:r>
              <a:rPr lang="en-US" dirty="0"/>
              <a:t>And more</a:t>
            </a:r>
          </a:p>
          <a:p>
            <a:pPr lvl="1"/>
            <a:endParaRPr lang="en-US" dirty="0"/>
          </a:p>
          <a:p>
            <a:pPr lvl="1"/>
            <a:endParaRPr lang="en-US" dirty="0"/>
          </a:p>
        </p:txBody>
      </p:sp>
      <p:sp>
        <p:nvSpPr>
          <p:cNvPr id="2" name="Title 1">
            <a:extLst>
              <a:ext uri="{FF2B5EF4-FFF2-40B4-BE49-F238E27FC236}">
                <a16:creationId xmlns:a16="http://schemas.microsoft.com/office/drawing/2014/main" id="{991C89FA-4699-4587-832B-0011CA823D82}"/>
              </a:ext>
            </a:extLst>
          </p:cNvPr>
          <p:cNvSpPr>
            <a:spLocks noGrp="1"/>
          </p:cNvSpPr>
          <p:nvPr>
            <p:ph type="title"/>
          </p:nvPr>
        </p:nvSpPr>
        <p:spPr/>
        <p:txBody>
          <a:bodyPr/>
          <a:lstStyle/>
          <a:p>
            <a:pPr algn="ctr"/>
            <a:r>
              <a:rPr lang="en-US" dirty="0"/>
              <a:t>Youth Programs Administered</a:t>
            </a:r>
          </a:p>
        </p:txBody>
      </p:sp>
    </p:spTree>
    <p:extLst>
      <p:ext uri="{BB962C8B-B14F-4D97-AF65-F5344CB8AC3E}">
        <p14:creationId xmlns:p14="http://schemas.microsoft.com/office/powerpoint/2010/main" val="267335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47E31-8AF0-492B-B908-E22D575213A8}"/>
              </a:ext>
            </a:extLst>
          </p:cNvPr>
          <p:cNvSpPr>
            <a:spLocks noGrp="1"/>
          </p:cNvSpPr>
          <p:nvPr>
            <p:ph type="sldNum" sz="quarter" idx="12"/>
          </p:nvPr>
        </p:nvSpPr>
        <p:spPr/>
        <p:txBody>
          <a:bodyPr/>
          <a:lstStyle/>
          <a:p>
            <a:fld id="{48F63A3B-78C7-47BE-AE5E-E10140E04643}" type="slidenum">
              <a:rPr lang="en-US" smtClean="0"/>
              <a:t>19</a:t>
            </a:fld>
            <a:endParaRPr lang="en-US" dirty="0"/>
          </a:p>
        </p:txBody>
      </p:sp>
      <p:pic>
        <p:nvPicPr>
          <p:cNvPr id="6" name="Graphic 5" descr="Group success outline">
            <a:extLst>
              <a:ext uri="{FF2B5EF4-FFF2-40B4-BE49-F238E27FC236}">
                <a16:creationId xmlns:a16="http://schemas.microsoft.com/office/drawing/2014/main" id="{70E7CDE0-97BD-4AC8-90E2-EA4F43E15C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9649" y="2302995"/>
            <a:ext cx="2967318" cy="2967318"/>
          </a:xfrm>
          <a:prstGeom prst="rect">
            <a:avLst/>
          </a:prstGeom>
        </p:spPr>
      </p:pic>
      <p:sp>
        <p:nvSpPr>
          <p:cNvPr id="3" name="Content Placeholder 2">
            <a:extLst>
              <a:ext uri="{FF2B5EF4-FFF2-40B4-BE49-F238E27FC236}">
                <a16:creationId xmlns:a16="http://schemas.microsoft.com/office/drawing/2014/main" id="{3B4D5746-0B9A-46E5-8254-45D8874BC145}"/>
              </a:ext>
            </a:extLst>
          </p:cNvPr>
          <p:cNvSpPr>
            <a:spLocks noGrp="1"/>
          </p:cNvSpPr>
          <p:nvPr>
            <p:ph idx="1"/>
          </p:nvPr>
        </p:nvSpPr>
        <p:spPr>
          <a:xfrm>
            <a:off x="838200" y="1825625"/>
            <a:ext cx="5549153" cy="4351338"/>
          </a:xfrm>
        </p:spPr>
        <p:txBody>
          <a:bodyPr/>
          <a:lstStyle/>
          <a:p>
            <a:r>
              <a:rPr lang="en-US" sz="2800" dirty="0"/>
              <a:t>Assist youth with one or more barriers to employment to: </a:t>
            </a:r>
          </a:p>
          <a:p>
            <a:pPr lvl="1"/>
            <a:r>
              <a:rPr lang="en-US" sz="2400" dirty="0"/>
              <a:t>Prepare for postsecondary education and employment opportunities</a:t>
            </a:r>
          </a:p>
          <a:p>
            <a:pPr lvl="1"/>
            <a:r>
              <a:rPr lang="en-US" sz="2400" dirty="0"/>
              <a:t>Attain educational and skills training credentials</a:t>
            </a:r>
          </a:p>
          <a:p>
            <a:pPr lvl="1"/>
            <a:r>
              <a:rPr lang="en-US" sz="2400" dirty="0"/>
              <a:t>Secure employment with opportunities for advancement</a:t>
            </a:r>
          </a:p>
        </p:txBody>
      </p:sp>
      <p:sp>
        <p:nvSpPr>
          <p:cNvPr id="2" name="Title 1">
            <a:extLst>
              <a:ext uri="{FF2B5EF4-FFF2-40B4-BE49-F238E27FC236}">
                <a16:creationId xmlns:a16="http://schemas.microsoft.com/office/drawing/2014/main" id="{67877024-9489-41FA-B79C-9AF4BC174A1B}"/>
              </a:ext>
            </a:extLst>
          </p:cNvPr>
          <p:cNvSpPr>
            <a:spLocks noGrp="1"/>
          </p:cNvSpPr>
          <p:nvPr>
            <p:ph type="title"/>
          </p:nvPr>
        </p:nvSpPr>
        <p:spPr/>
        <p:txBody>
          <a:bodyPr/>
          <a:lstStyle/>
          <a:p>
            <a:pPr algn="ctr"/>
            <a:r>
              <a:rPr lang="en-US" dirty="0"/>
              <a:t>WIOA Youth Program</a:t>
            </a:r>
          </a:p>
        </p:txBody>
      </p:sp>
    </p:spTree>
    <p:extLst>
      <p:ext uri="{BB962C8B-B14F-4D97-AF65-F5344CB8AC3E}">
        <p14:creationId xmlns:p14="http://schemas.microsoft.com/office/powerpoint/2010/main" val="370056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D2EC-7B83-4C8E-A143-173D52DC8437}"/>
              </a:ext>
            </a:extLst>
          </p:cNvPr>
          <p:cNvSpPr>
            <a:spLocks noGrp="1"/>
          </p:cNvSpPr>
          <p:nvPr>
            <p:ph type="title"/>
          </p:nvPr>
        </p:nvSpPr>
        <p:spPr/>
        <p:txBody>
          <a:bodyPr/>
          <a:lstStyle/>
          <a:p>
            <a:pPr algn="ctr"/>
            <a:r>
              <a:rPr lang="en-US" dirty="0"/>
              <a:t>Training Goals</a:t>
            </a:r>
          </a:p>
        </p:txBody>
      </p:sp>
      <p:sp>
        <p:nvSpPr>
          <p:cNvPr id="3" name="Content Placeholder 2">
            <a:extLst>
              <a:ext uri="{FF2B5EF4-FFF2-40B4-BE49-F238E27FC236}">
                <a16:creationId xmlns:a16="http://schemas.microsoft.com/office/drawing/2014/main" id="{12FAAFE6-88D3-416E-9945-E014F702BB9D}"/>
              </a:ext>
            </a:extLst>
          </p:cNvPr>
          <p:cNvSpPr>
            <a:spLocks noGrp="1"/>
          </p:cNvSpPr>
          <p:nvPr>
            <p:ph idx="1"/>
          </p:nvPr>
        </p:nvSpPr>
        <p:spPr/>
        <p:txBody>
          <a:bodyPr/>
          <a:lstStyle/>
          <a:p>
            <a:r>
              <a:rPr lang="en-US" dirty="0"/>
              <a:t>We are WIOA partners- we want to </a:t>
            </a:r>
            <a:r>
              <a:rPr lang="en-US" b="1" dirty="0"/>
              <a:t>strengthen our collaboration</a:t>
            </a:r>
          </a:p>
          <a:p>
            <a:r>
              <a:rPr lang="en-US" dirty="0"/>
              <a:t>Understand our respective responsibilities under WIOA</a:t>
            </a:r>
          </a:p>
          <a:p>
            <a:r>
              <a:rPr lang="en-US" dirty="0"/>
              <a:t>Identify all resources that support youth</a:t>
            </a:r>
          </a:p>
          <a:p>
            <a:r>
              <a:rPr lang="en-US" dirty="0"/>
              <a:t>Know how to help youth navigate across the WIOA titles </a:t>
            </a:r>
          </a:p>
          <a:p>
            <a:r>
              <a:rPr lang="en-US" dirty="0"/>
              <a:t>Emphasize the youth’s experience- warm handoffs, shared work together, and behind the scenes work</a:t>
            </a:r>
          </a:p>
          <a:p>
            <a:pPr marL="0" indent="0">
              <a:buNone/>
            </a:pPr>
            <a:endParaRPr lang="en-US" dirty="0"/>
          </a:p>
        </p:txBody>
      </p:sp>
      <p:sp>
        <p:nvSpPr>
          <p:cNvPr id="4" name="Slide Number Placeholder 3">
            <a:extLst>
              <a:ext uri="{FF2B5EF4-FFF2-40B4-BE49-F238E27FC236}">
                <a16:creationId xmlns:a16="http://schemas.microsoft.com/office/drawing/2014/main" id="{8F3B386F-70EA-498F-AEE0-28D03395DE6A}"/>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626944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EFA864-2872-426F-BEDB-33EDF810E3CC}"/>
              </a:ext>
            </a:extLst>
          </p:cNvPr>
          <p:cNvSpPr>
            <a:spLocks noGrp="1"/>
          </p:cNvSpPr>
          <p:nvPr>
            <p:ph type="sldNum" sz="quarter" idx="12"/>
          </p:nvPr>
        </p:nvSpPr>
        <p:spPr/>
        <p:txBody>
          <a:bodyPr/>
          <a:lstStyle/>
          <a:p>
            <a:fld id="{48F63A3B-78C7-47BE-AE5E-E10140E04643}" type="slidenum">
              <a:rPr lang="en-US" smtClean="0"/>
              <a:t>20</a:t>
            </a:fld>
            <a:endParaRPr lang="en-US" dirty="0"/>
          </a:p>
        </p:txBody>
      </p:sp>
      <p:pic>
        <p:nvPicPr>
          <p:cNvPr id="6" name="Graphic 5">
            <a:extLst>
              <a:ext uri="{FF2B5EF4-FFF2-40B4-BE49-F238E27FC236}">
                <a16:creationId xmlns:a16="http://schemas.microsoft.com/office/drawing/2014/main" id="{766F94C1-C3A8-45E0-8B97-A79E60073F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3316" y="2643186"/>
            <a:ext cx="2708743" cy="2708743"/>
          </a:xfrm>
          <a:prstGeom prst="rect">
            <a:avLst/>
          </a:prstGeom>
        </p:spPr>
      </p:pic>
      <p:sp>
        <p:nvSpPr>
          <p:cNvPr id="3" name="Content Placeholder 2">
            <a:extLst>
              <a:ext uri="{FF2B5EF4-FFF2-40B4-BE49-F238E27FC236}">
                <a16:creationId xmlns:a16="http://schemas.microsoft.com/office/drawing/2014/main" id="{99022D68-8A26-4D0C-9813-B90C73D6B005}"/>
              </a:ext>
            </a:extLst>
          </p:cNvPr>
          <p:cNvSpPr>
            <a:spLocks noGrp="1"/>
          </p:cNvSpPr>
          <p:nvPr>
            <p:ph idx="1"/>
          </p:nvPr>
        </p:nvSpPr>
        <p:spPr>
          <a:xfrm>
            <a:off x="5015753" y="2187574"/>
            <a:ext cx="6338047" cy="4351338"/>
          </a:xfrm>
        </p:spPr>
        <p:txBody>
          <a:bodyPr>
            <a:normAutofit/>
          </a:bodyPr>
          <a:lstStyle/>
          <a:p>
            <a:r>
              <a:rPr lang="en-US" sz="3200" dirty="0"/>
              <a:t>Activities:</a:t>
            </a:r>
          </a:p>
          <a:p>
            <a:pPr lvl="1"/>
            <a:r>
              <a:rPr lang="en-US" sz="2800" dirty="0"/>
              <a:t>Career exploration and guidance</a:t>
            </a:r>
          </a:p>
          <a:p>
            <a:pPr lvl="1"/>
            <a:r>
              <a:rPr lang="en-US" sz="2800" dirty="0"/>
              <a:t>Support for education attainment</a:t>
            </a:r>
          </a:p>
          <a:p>
            <a:pPr lvl="1"/>
            <a:r>
              <a:rPr lang="en-US" sz="2800" dirty="0"/>
              <a:t>Skills training in in-demand industries</a:t>
            </a:r>
          </a:p>
          <a:p>
            <a:pPr lvl="1"/>
            <a:r>
              <a:rPr lang="en-US" sz="2800" dirty="0"/>
              <a:t>Good jobs along a career pathway</a:t>
            </a:r>
          </a:p>
        </p:txBody>
      </p:sp>
      <p:sp>
        <p:nvSpPr>
          <p:cNvPr id="2" name="Title 1">
            <a:extLst>
              <a:ext uri="{FF2B5EF4-FFF2-40B4-BE49-F238E27FC236}">
                <a16:creationId xmlns:a16="http://schemas.microsoft.com/office/drawing/2014/main" id="{D6D658EF-8E2C-4469-BE21-316A80D3E1CE}"/>
              </a:ext>
            </a:extLst>
          </p:cNvPr>
          <p:cNvSpPr>
            <a:spLocks noGrp="1"/>
          </p:cNvSpPr>
          <p:nvPr>
            <p:ph type="title"/>
          </p:nvPr>
        </p:nvSpPr>
        <p:spPr/>
        <p:txBody>
          <a:bodyPr/>
          <a:lstStyle/>
          <a:p>
            <a:pPr algn="ctr"/>
            <a:r>
              <a:rPr lang="en-US" dirty="0"/>
              <a:t>WIOA Youth Program Overview</a:t>
            </a:r>
          </a:p>
        </p:txBody>
      </p:sp>
    </p:spTree>
    <p:extLst>
      <p:ext uri="{BB962C8B-B14F-4D97-AF65-F5344CB8AC3E}">
        <p14:creationId xmlns:p14="http://schemas.microsoft.com/office/powerpoint/2010/main" val="1068778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4869-5196-413E-99E5-D289132C1EB2}"/>
              </a:ext>
            </a:extLst>
          </p:cNvPr>
          <p:cNvSpPr>
            <a:spLocks noGrp="1"/>
          </p:cNvSpPr>
          <p:nvPr>
            <p:ph type="title"/>
          </p:nvPr>
        </p:nvSpPr>
        <p:spPr/>
        <p:txBody>
          <a:bodyPr/>
          <a:lstStyle/>
          <a:p>
            <a:pPr algn="ctr"/>
            <a:r>
              <a:rPr lang="en-US" dirty="0"/>
              <a:t>Who WIOA Youth Program Serves</a:t>
            </a:r>
          </a:p>
        </p:txBody>
      </p:sp>
      <p:sp>
        <p:nvSpPr>
          <p:cNvPr id="3" name="Content Placeholder 2">
            <a:extLst>
              <a:ext uri="{FF2B5EF4-FFF2-40B4-BE49-F238E27FC236}">
                <a16:creationId xmlns:a16="http://schemas.microsoft.com/office/drawing/2014/main" id="{3C18E2BE-DBFC-48EE-B6FB-5ABEA6B18834}"/>
              </a:ext>
            </a:extLst>
          </p:cNvPr>
          <p:cNvSpPr>
            <a:spLocks noGrp="1"/>
          </p:cNvSpPr>
          <p:nvPr>
            <p:ph idx="1"/>
          </p:nvPr>
        </p:nvSpPr>
        <p:spPr/>
        <p:txBody>
          <a:bodyPr>
            <a:normAutofit fontScale="92500" lnSpcReduction="10000"/>
          </a:bodyPr>
          <a:lstStyle/>
          <a:p>
            <a:r>
              <a:rPr lang="en-US" dirty="0"/>
              <a:t>WIOA Youth program serves </a:t>
            </a:r>
            <a:r>
              <a:rPr lang="en-US" b="1" dirty="0"/>
              <a:t>out-of-school youth (OSY) </a:t>
            </a:r>
            <a:r>
              <a:rPr lang="en-US" dirty="0"/>
              <a:t>who:</a:t>
            </a:r>
          </a:p>
          <a:p>
            <a:pPr lvl="1"/>
            <a:r>
              <a:rPr lang="en-US" dirty="0"/>
              <a:t>Are not attending school</a:t>
            </a:r>
          </a:p>
          <a:p>
            <a:pPr lvl="1"/>
            <a:r>
              <a:rPr lang="en-US" dirty="0"/>
              <a:t>Age 16-24</a:t>
            </a:r>
          </a:p>
          <a:p>
            <a:pPr lvl="1"/>
            <a:r>
              <a:rPr lang="en-US" dirty="0"/>
              <a:t>Has one or more employment barriers</a:t>
            </a:r>
          </a:p>
          <a:p>
            <a:r>
              <a:rPr lang="en-US" dirty="0"/>
              <a:t>And </a:t>
            </a:r>
            <a:r>
              <a:rPr lang="en-US" b="1" dirty="0"/>
              <a:t>in-school youth (ISY)</a:t>
            </a:r>
            <a:r>
              <a:rPr lang="en-US" dirty="0"/>
              <a:t> who:</a:t>
            </a:r>
          </a:p>
          <a:p>
            <a:pPr lvl="1"/>
            <a:r>
              <a:rPr lang="en-US" dirty="0"/>
              <a:t>Are attending school</a:t>
            </a:r>
          </a:p>
          <a:p>
            <a:pPr lvl="1"/>
            <a:r>
              <a:rPr lang="en-US" dirty="0"/>
              <a:t>Age 14-21</a:t>
            </a:r>
          </a:p>
          <a:p>
            <a:pPr lvl="1"/>
            <a:r>
              <a:rPr lang="en-US" dirty="0"/>
              <a:t>Low income</a:t>
            </a:r>
          </a:p>
          <a:p>
            <a:pPr lvl="1"/>
            <a:r>
              <a:rPr lang="en-US" dirty="0"/>
              <a:t>Has one or more employment barriers</a:t>
            </a:r>
          </a:p>
        </p:txBody>
      </p:sp>
      <p:sp>
        <p:nvSpPr>
          <p:cNvPr id="4" name="Slide Number Placeholder 3">
            <a:extLst>
              <a:ext uri="{FF2B5EF4-FFF2-40B4-BE49-F238E27FC236}">
                <a16:creationId xmlns:a16="http://schemas.microsoft.com/office/drawing/2014/main" id="{9ECB8F6C-0108-4F12-B4A5-B3E492AEAE8D}"/>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72391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9769-D05C-4C31-8F34-732BACDB76AA}"/>
              </a:ext>
            </a:extLst>
          </p:cNvPr>
          <p:cNvSpPr>
            <a:spLocks noGrp="1"/>
          </p:cNvSpPr>
          <p:nvPr>
            <p:ph type="title"/>
          </p:nvPr>
        </p:nvSpPr>
        <p:spPr/>
        <p:txBody>
          <a:bodyPr/>
          <a:lstStyle/>
          <a:p>
            <a:pPr algn="ctr"/>
            <a:r>
              <a:rPr lang="en-US" dirty="0"/>
              <a:t>WIOA Youth Program Priorities</a:t>
            </a:r>
          </a:p>
        </p:txBody>
      </p:sp>
      <p:sp>
        <p:nvSpPr>
          <p:cNvPr id="3" name="Content Placeholder 2">
            <a:extLst>
              <a:ext uri="{FF2B5EF4-FFF2-40B4-BE49-F238E27FC236}">
                <a16:creationId xmlns:a16="http://schemas.microsoft.com/office/drawing/2014/main" id="{CFD1180E-2D4E-4D8C-872D-4F8E1E7896CA}"/>
              </a:ext>
            </a:extLst>
          </p:cNvPr>
          <p:cNvSpPr>
            <a:spLocks noGrp="1"/>
          </p:cNvSpPr>
          <p:nvPr>
            <p:ph idx="1"/>
          </p:nvPr>
        </p:nvSpPr>
        <p:spPr>
          <a:xfrm>
            <a:off x="838199" y="1825625"/>
            <a:ext cx="10780059" cy="4351338"/>
          </a:xfrm>
        </p:spPr>
        <p:txBody>
          <a:bodyPr/>
          <a:lstStyle/>
          <a:p>
            <a:r>
              <a:rPr lang="en-US" sz="2800" dirty="0"/>
              <a:t>Out-of-school youth (OSY)</a:t>
            </a:r>
          </a:p>
          <a:p>
            <a:pPr lvl="1"/>
            <a:r>
              <a:rPr lang="en-US" sz="2400" dirty="0"/>
              <a:t>Minimum of 75% of funds allocated to States and local areas, except local area funds for administrative expenses, must be used to provide services to OSY</a:t>
            </a:r>
          </a:p>
          <a:p>
            <a:r>
              <a:rPr lang="en-US" sz="2800" dirty="0"/>
              <a:t>Work experience</a:t>
            </a:r>
          </a:p>
          <a:p>
            <a:pPr lvl="1"/>
            <a:r>
              <a:rPr lang="en-US" sz="2400" dirty="0"/>
              <a:t>Not less than 20% of funds allocated to local areas, except local area funds for administrative expenses, must be used to provide ISY and OSY with paid and unpaid work experience</a:t>
            </a:r>
          </a:p>
        </p:txBody>
      </p:sp>
      <p:sp>
        <p:nvSpPr>
          <p:cNvPr id="4" name="Slide Number Placeholder 3">
            <a:extLst>
              <a:ext uri="{FF2B5EF4-FFF2-40B4-BE49-F238E27FC236}">
                <a16:creationId xmlns:a16="http://schemas.microsoft.com/office/drawing/2014/main" id="{A02D4219-2B59-4F22-B225-7FE70D160EDF}"/>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86620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DD18D-970C-4208-9F2A-022E83EB3AF5}"/>
              </a:ext>
            </a:extLst>
          </p:cNvPr>
          <p:cNvSpPr>
            <a:spLocks noGrp="1"/>
          </p:cNvSpPr>
          <p:nvPr>
            <p:ph type="title"/>
          </p:nvPr>
        </p:nvSpPr>
        <p:spPr/>
        <p:txBody>
          <a:bodyPr/>
          <a:lstStyle/>
          <a:p>
            <a:pPr algn="ctr"/>
            <a:r>
              <a:rPr lang="en-US" dirty="0"/>
              <a:t>Minnesota Youth Program (MYP)</a:t>
            </a:r>
          </a:p>
        </p:txBody>
      </p:sp>
      <p:sp>
        <p:nvSpPr>
          <p:cNvPr id="3" name="Content Placeholder 2">
            <a:extLst>
              <a:ext uri="{FF2B5EF4-FFF2-40B4-BE49-F238E27FC236}">
                <a16:creationId xmlns:a16="http://schemas.microsoft.com/office/drawing/2014/main" id="{4853EEAA-A3F0-4B49-8755-9B459BDCC552}"/>
              </a:ext>
            </a:extLst>
          </p:cNvPr>
          <p:cNvSpPr>
            <a:spLocks noGrp="1"/>
          </p:cNvSpPr>
          <p:nvPr>
            <p:ph idx="1"/>
          </p:nvPr>
        </p:nvSpPr>
        <p:spPr/>
        <p:txBody>
          <a:bodyPr>
            <a:normAutofit/>
          </a:bodyPr>
          <a:lstStyle/>
          <a:p>
            <a:r>
              <a:rPr lang="en-US" sz="3200" dirty="0">
                <a:hlinkClick r:id="rId3"/>
              </a:rPr>
              <a:t>Minnesota Youth Program (MYP)</a:t>
            </a:r>
            <a:endParaRPr lang="en-US" sz="3200" dirty="0"/>
          </a:p>
          <a:p>
            <a:r>
              <a:rPr lang="en-US" sz="3200" dirty="0">
                <a:solidFill>
                  <a:srgbClr val="002060"/>
                </a:solidFill>
              </a:rPr>
              <a:t>P</a:t>
            </a:r>
            <a:r>
              <a:rPr lang="en-US" sz="3200" b="0" i="0" dirty="0">
                <a:solidFill>
                  <a:srgbClr val="002060"/>
                </a:solidFill>
                <a:effectLst/>
              </a:rPr>
              <a:t>rovide short-term employment and training services to low-income and at-risk youth ages 14 to 24 who lack the academic and applied skills considered critical in the workplace.</a:t>
            </a:r>
          </a:p>
          <a:p>
            <a:r>
              <a:rPr lang="en-US" sz="3200" dirty="0">
                <a:solidFill>
                  <a:srgbClr val="002060"/>
                </a:solidFill>
              </a:rPr>
              <a:t>Focus on work readiness and work experience </a:t>
            </a:r>
          </a:p>
        </p:txBody>
      </p:sp>
      <p:sp>
        <p:nvSpPr>
          <p:cNvPr id="4" name="Slide Number Placeholder 3">
            <a:extLst>
              <a:ext uri="{FF2B5EF4-FFF2-40B4-BE49-F238E27FC236}">
                <a16:creationId xmlns:a16="http://schemas.microsoft.com/office/drawing/2014/main" id="{91B6B9A2-4619-4DD7-9DBB-90F054B29102}"/>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68529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5DC5-C2E2-4C8D-9EA2-8E1DBE628C64}"/>
              </a:ext>
            </a:extLst>
          </p:cNvPr>
          <p:cNvSpPr>
            <a:spLocks noGrp="1"/>
          </p:cNvSpPr>
          <p:nvPr>
            <p:ph type="title"/>
          </p:nvPr>
        </p:nvSpPr>
        <p:spPr/>
        <p:txBody>
          <a:bodyPr/>
          <a:lstStyle/>
          <a:p>
            <a:pPr algn="ctr"/>
            <a:r>
              <a:rPr lang="en-US" dirty="0"/>
              <a:t>Eligibility</a:t>
            </a:r>
          </a:p>
        </p:txBody>
      </p:sp>
      <p:sp>
        <p:nvSpPr>
          <p:cNvPr id="3" name="Content Placeholder 2">
            <a:extLst>
              <a:ext uri="{FF2B5EF4-FFF2-40B4-BE49-F238E27FC236}">
                <a16:creationId xmlns:a16="http://schemas.microsoft.com/office/drawing/2014/main" id="{06AAD69D-E398-44ED-A5DA-A05A6E3C89D2}"/>
              </a:ext>
            </a:extLst>
          </p:cNvPr>
          <p:cNvSpPr>
            <a:spLocks noGrp="1"/>
          </p:cNvSpPr>
          <p:nvPr>
            <p:ph idx="1"/>
          </p:nvPr>
        </p:nvSpPr>
        <p:spPr>
          <a:xfrm>
            <a:off x="838200" y="1825625"/>
            <a:ext cx="6826624" cy="4669304"/>
          </a:xfrm>
        </p:spPr>
        <p:txBody>
          <a:bodyPr>
            <a:normAutofit/>
          </a:bodyPr>
          <a:lstStyle/>
          <a:p>
            <a:r>
              <a:rPr lang="en-US" dirty="0"/>
              <a:t>Application</a:t>
            </a:r>
          </a:p>
          <a:p>
            <a:pPr lvl="1"/>
            <a:r>
              <a:rPr lang="en-US" dirty="0"/>
              <a:t>Each LWDA has their own application</a:t>
            </a:r>
          </a:p>
          <a:p>
            <a:pPr lvl="1"/>
            <a:r>
              <a:rPr lang="en-US" dirty="0"/>
              <a:t>Application lasts 6 months</a:t>
            </a:r>
          </a:p>
          <a:p>
            <a:r>
              <a:rPr lang="en-US" dirty="0"/>
              <a:t>Eligibility</a:t>
            </a:r>
          </a:p>
          <a:p>
            <a:pPr lvl="1"/>
            <a:r>
              <a:rPr lang="en-US" dirty="0"/>
              <a:t>Verification forms (identification [birth certificate and social security card], income verification, other items depending on the program the youth is applying for)</a:t>
            </a:r>
          </a:p>
          <a:p>
            <a:pPr lvl="1"/>
            <a:r>
              <a:rPr lang="en-US" dirty="0"/>
              <a:t>Proof of Selective Service registration (if 18+), unless they have an exemption</a:t>
            </a:r>
          </a:p>
        </p:txBody>
      </p:sp>
      <p:sp>
        <p:nvSpPr>
          <p:cNvPr id="4" name="Slide Number Placeholder 3">
            <a:extLst>
              <a:ext uri="{FF2B5EF4-FFF2-40B4-BE49-F238E27FC236}">
                <a16:creationId xmlns:a16="http://schemas.microsoft.com/office/drawing/2014/main" id="{586895AB-FF35-4F7A-9F49-25AC09374E7F}"/>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6" name="Graphic 5" descr="Checkbox Checked with solid fill">
            <a:extLst>
              <a:ext uri="{FF2B5EF4-FFF2-40B4-BE49-F238E27FC236}">
                <a16:creationId xmlns:a16="http://schemas.microsoft.com/office/drawing/2014/main" id="{7C02A506-BDE3-47D6-84CE-E2022F902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3628" y="1650779"/>
            <a:ext cx="3830172" cy="3830172"/>
          </a:xfrm>
          <a:prstGeom prst="rect">
            <a:avLst/>
          </a:prstGeom>
        </p:spPr>
      </p:pic>
    </p:spTree>
    <p:extLst>
      <p:ext uri="{BB962C8B-B14F-4D97-AF65-F5344CB8AC3E}">
        <p14:creationId xmlns:p14="http://schemas.microsoft.com/office/powerpoint/2010/main" val="413696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1BB0-9D16-4DDB-8A23-E49EB6854E54}"/>
              </a:ext>
            </a:extLst>
          </p:cNvPr>
          <p:cNvSpPr>
            <a:spLocks noGrp="1"/>
          </p:cNvSpPr>
          <p:nvPr>
            <p:ph type="title"/>
          </p:nvPr>
        </p:nvSpPr>
        <p:spPr/>
        <p:txBody>
          <a:bodyPr/>
          <a:lstStyle/>
          <a:p>
            <a:pPr algn="ctr"/>
            <a:r>
              <a:rPr lang="en-US" dirty="0"/>
              <a:t>Enrollment</a:t>
            </a:r>
          </a:p>
        </p:txBody>
      </p:sp>
      <p:sp>
        <p:nvSpPr>
          <p:cNvPr id="3" name="Content Placeholder 2">
            <a:extLst>
              <a:ext uri="{FF2B5EF4-FFF2-40B4-BE49-F238E27FC236}">
                <a16:creationId xmlns:a16="http://schemas.microsoft.com/office/drawing/2014/main" id="{C08FABBD-D2FB-4A75-BA95-203D9113F265}"/>
              </a:ext>
            </a:extLst>
          </p:cNvPr>
          <p:cNvSpPr>
            <a:spLocks noGrp="1"/>
          </p:cNvSpPr>
          <p:nvPr>
            <p:ph idx="1"/>
          </p:nvPr>
        </p:nvSpPr>
        <p:spPr/>
        <p:txBody>
          <a:bodyPr>
            <a:normAutofit fontScale="92500"/>
          </a:bodyPr>
          <a:lstStyle/>
          <a:p>
            <a:r>
              <a:rPr lang="en-US" b="1" dirty="0"/>
              <a:t>Objective assessment: </a:t>
            </a:r>
            <a:r>
              <a:rPr lang="en-US" dirty="0"/>
              <a:t>Formal and informal. If training is involved, an assessment of reading and math that provides a grade level equivalency.</a:t>
            </a:r>
          </a:p>
          <a:p>
            <a:pPr lvl="1"/>
            <a:r>
              <a:rPr lang="en-US" dirty="0"/>
              <a:t>Consider accommodations</a:t>
            </a:r>
          </a:p>
          <a:p>
            <a:pPr lvl="1"/>
            <a:r>
              <a:rPr lang="en-US" dirty="0"/>
              <a:t>Can use assessment information from other partners (</a:t>
            </a:r>
            <a:r>
              <a:rPr lang="en-US" dirty="0" err="1"/>
              <a:t>ie</a:t>
            </a:r>
            <a:r>
              <a:rPr lang="en-US" dirty="0"/>
              <a:t>. school, VRS) as long as it was within the past 6 months and meets program criteria</a:t>
            </a:r>
          </a:p>
          <a:p>
            <a:r>
              <a:rPr lang="en-US" b="1" dirty="0"/>
              <a:t>Individual Service Strategy (ISS): </a:t>
            </a:r>
            <a:r>
              <a:rPr lang="en-US" dirty="0"/>
              <a:t>Is the plan developed with each eligible youth.</a:t>
            </a:r>
          </a:p>
          <a:p>
            <a:pPr lvl="1"/>
            <a:r>
              <a:rPr lang="en-US" dirty="0"/>
              <a:t> If there are support services needed, they would be identified (</a:t>
            </a:r>
            <a:r>
              <a:rPr lang="en-US" dirty="0" err="1"/>
              <a:t>ie</a:t>
            </a:r>
            <a:r>
              <a:rPr lang="en-US" dirty="0"/>
              <a:t>. transportation)</a:t>
            </a:r>
          </a:p>
          <a:p>
            <a:r>
              <a:rPr lang="en-US" dirty="0"/>
              <a:t>Is up to the LWDA staff (employment specialist, counselor, etc.) to decide if a youth would be </a:t>
            </a:r>
            <a:r>
              <a:rPr lang="en-US" b="1" dirty="0"/>
              <a:t>co-enrolled </a:t>
            </a:r>
            <a:r>
              <a:rPr lang="en-US" dirty="0"/>
              <a:t>in more than one program that the LWDA administers</a:t>
            </a:r>
          </a:p>
        </p:txBody>
      </p:sp>
      <p:sp>
        <p:nvSpPr>
          <p:cNvPr id="4" name="Slide Number Placeholder 3">
            <a:extLst>
              <a:ext uri="{FF2B5EF4-FFF2-40B4-BE49-F238E27FC236}">
                <a16:creationId xmlns:a16="http://schemas.microsoft.com/office/drawing/2014/main" id="{6E958FD3-408A-433F-AEF6-AEB9B807505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329302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D245-97FB-402C-ABDE-EF624FDE429E}"/>
              </a:ext>
            </a:extLst>
          </p:cNvPr>
          <p:cNvSpPr>
            <a:spLocks noGrp="1"/>
          </p:cNvSpPr>
          <p:nvPr>
            <p:ph type="title"/>
          </p:nvPr>
        </p:nvSpPr>
        <p:spPr/>
        <p:txBody>
          <a:bodyPr/>
          <a:lstStyle/>
          <a:p>
            <a:pPr algn="ctr"/>
            <a:r>
              <a:rPr lang="en-US" dirty="0"/>
              <a:t>Exit and Follow-up</a:t>
            </a:r>
          </a:p>
        </p:txBody>
      </p:sp>
      <p:sp>
        <p:nvSpPr>
          <p:cNvPr id="3" name="Content Placeholder 2">
            <a:extLst>
              <a:ext uri="{FF2B5EF4-FFF2-40B4-BE49-F238E27FC236}">
                <a16:creationId xmlns:a16="http://schemas.microsoft.com/office/drawing/2014/main" id="{F2CEBB25-E021-4FBA-A314-51B5EF5C009C}"/>
              </a:ext>
            </a:extLst>
          </p:cNvPr>
          <p:cNvSpPr>
            <a:spLocks noGrp="1"/>
          </p:cNvSpPr>
          <p:nvPr>
            <p:ph idx="1"/>
          </p:nvPr>
        </p:nvSpPr>
        <p:spPr/>
        <p:txBody>
          <a:bodyPr/>
          <a:lstStyle/>
          <a:p>
            <a:r>
              <a:rPr lang="en-US" dirty="0"/>
              <a:t>Are exited when they met program objectives from ISS or are no longer engaged</a:t>
            </a:r>
          </a:p>
          <a:p>
            <a:pPr lvl="1"/>
            <a:r>
              <a:rPr lang="en-US" dirty="0"/>
              <a:t>If there hasn’t been contact for 90 days, they have to automatically be exited</a:t>
            </a:r>
          </a:p>
          <a:p>
            <a:r>
              <a:rPr lang="en-US" dirty="0"/>
              <a:t>Upon exit, follow-up with them for 12 months on a quarterly basis: </a:t>
            </a:r>
          </a:p>
          <a:p>
            <a:pPr lvl="1"/>
            <a:r>
              <a:rPr lang="en-US" dirty="0"/>
              <a:t>Are you still working? Was there an increase in wages? A new or better job?</a:t>
            </a:r>
          </a:p>
          <a:p>
            <a:pPr lvl="1"/>
            <a:r>
              <a:rPr lang="en-US" dirty="0"/>
              <a:t>Did you stay in and/or complete school or other credentials?</a:t>
            </a:r>
          </a:p>
          <a:p>
            <a:pPr lvl="1"/>
            <a:r>
              <a:rPr lang="en-US" dirty="0"/>
              <a:t>Did something change and do you need to re-enroll?</a:t>
            </a:r>
          </a:p>
        </p:txBody>
      </p:sp>
      <p:sp>
        <p:nvSpPr>
          <p:cNvPr id="4" name="Slide Number Placeholder 3">
            <a:extLst>
              <a:ext uri="{FF2B5EF4-FFF2-40B4-BE49-F238E27FC236}">
                <a16:creationId xmlns:a16="http://schemas.microsoft.com/office/drawing/2014/main" id="{C9CFD7DA-5FC8-42EB-8FF5-589B8DC8DE1C}"/>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14756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5300-EBF5-4C80-83A4-660892B480E4}"/>
              </a:ext>
            </a:extLst>
          </p:cNvPr>
          <p:cNvSpPr>
            <a:spLocks noGrp="1"/>
          </p:cNvSpPr>
          <p:nvPr>
            <p:ph type="title"/>
          </p:nvPr>
        </p:nvSpPr>
        <p:spPr/>
        <p:txBody>
          <a:bodyPr/>
          <a:lstStyle/>
          <a:p>
            <a:pPr algn="ctr"/>
            <a:r>
              <a:rPr lang="en-US" dirty="0"/>
              <a:t>Services Provided Include</a:t>
            </a:r>
          </a:p>
        </p:txBody>
      </p:sp>
      <p:sp>
        <p:nvSpPr>
          <p:cNvPr id="3" name="Content Placeholder 2">
            <a:extLst>
              <a:ext uri="{FF2B5EF4-FFF2-40B4-BE49-F238E27FC236}">
                <a16:creationId xmlns:a16="http://schemas.microsoft.com/office/drawing/2014/main" id="{987CE4A8-6E15-4B20-9BD0-720394A2610E}"/>
              </a:ext>
            </a:extLst>
          </p:cNvPr>
          <p:cNvSpPr>
            <a:spLocks noGrp="1"/>
          </p:cNvSpPr>
          <p:nvPr>
            <p:ph idx="1"/>
          </p:nvPr>
        </p:nvSpPr>
        <p:spPr>
          <a:xfrm>
            <a:off x="838200" y="1825624"/>
            <a:ext cx="10618694" cy="4530725"/>
          </a:xfrm>
        </p:spPr>
        <p:txBody>
          <a:bodyPr numCol="3">
            <a:normAutofit lnSpcReduction="10000"/>
          </a:bodyPr>
          <a:lstStyle/>
          <a:p>
            <a:pPr algn="l"/>
            <a:r>
              <a:rPr lang="en-US" sz="1800" b="0" i="0" u="none" strike="noStrike" baseline="0" dirty="0">
                <a:solidFill>
                  <a:srgbClr val="002060"/>
                </a:solidFill>
                <a:latin typeface="FranklinGothic-Book"/>
              </a:rPr>
              <a:t>Comprehensive career-related guidance and planning</a:t>
            </a:r>
          </a:p>
          <a:p>
            <a:pPr algn="l"/>
            <a:r>
              <a:rPr lang="en-US" sz="1800" b="0" i="0" u="none" strike="noStrike" baseline="0" dirty="0">
                <a:solidFill>
                  <a:srgbClr val="002060"/>
                </a:solidFill>
                <a:latin typeface="FranklinGothic-Book"/>
              </a:rPr>
              <a:t>Employment opportunities linked to academic and occupational learning</a:t>
            </a:r>
          </a:p>
          <a:p>
            <a:pPr algn="l"/>
            <a:r>
              <a:rPr lang="en-US" sz="1800" b="0" i="0" u="none" strike="noStrike" baseline="0" dirty="0">
                <a:solidFill>
                  <a:srgbClr val="002060"/>
                </a:solidFill>
                <a:latin typeface="FranklinGothic-Book"/>
              </a:rPr>
              <a:t>Paid and unpaid work experience opportunities and internships</a:t>
            </a:r>
          </a:p>
          <a:p>
            <a:pPr algn="l"/>
            <a:r>
              <a:rPr lang="en-US" sz="1800" b="0" i="0" u="none" strike="noStrike" baseline="0" dirty="0">
                <a:solidFill>
                  <a:srgbClr val="002060"/>
                </a:solidFill>
                <a:latin typeface="FranklinGothic-Book"/>
              </a:rPr>
              <a:t>Job shadowing</a:t>
            </a:r>
          </a:p>
          <a:p>
            <a:pPr algn="l"/>
            <a:r>
              <a:rPr lang="en-US" sz="1800" b="0" i="0" u="none" strike="noStrike" baseline="0" dirty="0">
                <a:solidFill>
                  <a:srgbClr val="002060"/>
                </a:solidFill>
                <a:latin typeface="FranklinGothic-Book"/>
              </a:rPr>
              <a:t>Occupational skills training</a:t>
            </a:r>
          </a:p>
          <a:p>
            <a:pPr algn="l"/>
            <a:r>
              <a:rPr lang="en-US" sz="1800" b="0" i="0" u="none" strike="noStrike" baseline="0" dirty="0">
                <a:solidFill>
                  <a:srgbClr val="002060"/>
                </a:solidFill>
                <a:latin typeface="FranklinGothic-Book"/>
              </a:rPr>
              <a:t>Apprenticeship and/or pre-apprenticeship opportunities</a:t>
            </a:r>
          </a:p>
          <a:p>
            <a:pPr algn="l"/>
            <a:r>
              <a:rPr lang="en-US" sz="1800" b="0" i="0" u="none" strike="noStrike" baseline="0" dirty="0">
                <a:solidFill>
                  <a:srgbClr val="002060"/>
                </a:solidFill>
                <a:latin typeface="FranklinGothic-Book"/>
              </a:rPr>
              <a:t>Alternative secondary school options to complete high school</a:t>
            </a:r>
          </a:p>
          <a:p>
            <a:pPr algn="l"/>
            <a:r>
              <a:rPr lang="en-US" sz="1800" b="0" i="0" u="none" strike="noStrike" baseline="0" dirty="0">
                <a:solidFill>
                  <a:srgbClr val="002060"/>
                </a:solidFill>
                <a:latin typeface="FranklinGothic-Book"/>
              </a:rPr>
              <a:t>Career pathway and post-secondary training exploration</a:t>
            </a:r>
          </a:p>
          <a:p>
            <a:pPr algn="l"/>
            <a:r>
              <a:rPr lang="en-US" sz="1800" b="0" i="0" u="none" strike="noStrike" baseline="0" dirty="0">
                <a:solidFill>
                  <a:srgbClr val="002060"/>
                </a:solidFill>
                <a:latin typeface="FranklinGothic-Book"/>
              </a:rPr>
              <a:t>Tutoring, study skills training, instruction leading to secondary school completion, including dropout prevention strategies</a:t>
            </a:r>
          </a:p>
          <a:p>
            <a:pPr algn="l"/>
            <a:r>
              <a:rPr lang="en-US" sz="1800" b="0" i="0" u="none" strike="noStrike" baseline="0" dirty="0">
                <a:solidFill>
                  <a:srgbClr val="002060"/>
                </a:solidFill>
                <a:latin typeface="FranklinGothic-Book"/>
              </a:rPr>
              <a:t>Leadership development opportunities</a:t>
            </a:r>
          </a:p>
          <a:p>
            <a:pPr algn="l"/>
            <a:r>
              <a:rPr lang="en-US" sz="1800" b="0" i="0" u="none" strike="noStrike" baseline="0" dirty="0">
                <a:solidFill>
                  <a:srgbClr val="002060"/>
                </a:solidFill>
                <a:latin typeface="FranklinGothic-Book"/>
              </a:rPr>
              <a:t>Mentoring</a:t>
            </a:r>
          </a:p>
          <a:p>
            <a:pPr algn="l"/>
            <a:endParaRPr lang="en-US" sz="1800" b="0" i="0" u="none" strike="noStrike" baseline="0" dirty="0">
              <a:solidFill>
                <a:srgbClr val="002060"/>
              </a:solidFill>
              <a:latin typeface="FranklinGothic-Book"/>
            </a:endParaRPr>
          </a:p>
          <a:p>
            <a:pPr algn="l"/>
            <a:r>
              <a:rPr lang="en-US" sz="1800" b="0" i="0" u="none" strike="noStrike" baseline="0" dirty="0">
                <a:solidFill>
                  <a:srgbClr val="002060"/>
                </a:solidFill>
                <a:latin typeface="FranklinGothic-Book"/>
              </a:rPr>
              <a:t>Supportive services (financial assistance with certain costs related to gaining employment or completing an educational goal)</a:t>
            </a:r>
          </a:p>
          <a:p>
            <a:pPr algn="l"/>
            <a:r>
              <a:rPr lang="en-US" sz="1800" b="0" i="0" u="none" strike="noStrike" baseline="0" dirty="0">
                <a:solidFill>
                  <a:srgbClr val="002060"/>
                </a:solidFill>
                <a:latin typeface="FranklinGothic-Book"/>
              </a:rPr>
              <a:t>Follow-up services to ensure continued success</a:t>
            </a:r>
          </a:p>
          <a:p>
            <a:pPr algn="l"/>
            <a:r>
              <a:rPr lang="en-US" sz="1800" b="0" i="0" u="none" strike="noStrike" baseline="0" dirty="0">
                <a:solidFill>
                  <a:srgbClr val="002060"/>
                </a:solidFill>
                <a:latin typeface="FranklinGothic-Book"/>
              </a:rPr>
              <a:t>Adult mentoring</a:t>
            </a:r>
          </a:p>
          <a:p>
            <a:pPr algn="l"/>
            <a:r>
              <a:rPr lang="en-US" sz="1800" b="0" i="0" u="none" strike="noStrike" baseline="0" dirty="0">
                <a:solidFill>
                  <a:srgbClr val="002060"/>
                </a:solidFill>
                <a:latin typeface="FranklinGothic-Book"/>
              </a:rPr>
              <a:t>Financial literacy and budgeting assistance</a:t>
            </a:r>
          </a:p>
          <a:p>
            <a:pPr algn="l"/>
            <a:r>
              <a:rPr lang="en-US" sz="1800" b="0" i="0" u="none" strike="noStrike" baseline="0" dirty="0">
                <a:solidFill>
                  <a:srgbClr val="002060"/>
                </a:solidFill>
                <a:latin typeface="FranklinGothic-Book"/>
              </a:rPr>
              <a:t>Entrepreneurial skills development</a:t>
            </a:r>
          </a:p>
          <a:p>
            <a:pPr algn="l"/>
            <a:r>
              <a:rPr lang="en-US" sz="1800" b="0" i="0" u="none" strike="noStrike" baseline="0" dirty="0">
                <a:solidFill>
                  <a:srgbClr val="002060"/>
                </a:solidFill>
                <a:latin typeface="FranklinGothic-Book"/>
              </a:rPr>
              <a:t>Alternative secondary school services</a:t>
            </a:r>
            <a:endParaRPr lang="en-US" dirty="0">
              <a:solidFill>
                <a:srgbClr val="002060"/>
              </a:solidFill>
            </a:endParaRPr>
          </a:p>
        </p:txBody>
      </p:sp>
      <p:sp>
        <p:nvSpPr>
          <p:cNvPr id="4" name="Slide Number Placeholder 3">
            <a:extLst>
              <a:ext uri="{FF2B5EF4-FFF2-40B4-BE49-F238E27FC236}">
                <a16:creationId xmlns:a16="http://schemas.microsoft.com/office/drawing/2014/main" id="{C8DAE65B-AA95-4856-B896-7E16CCFBD83F}"/>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418266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54144D-325D-4016-99EF-25940F5F220A}"/>
              </a:ext>
            </a:extLst>
          </p:cNvPr>
          <p:cNvSpPr>
            <a:spLocks noGrp="1"/>
          </p:cNvSpPr>
          <p:nvPr>
            <p:ph type="sldNum" sz="quarter" idx="12"/>
          </p:nvPr>
        </p:nvSpPr>
        <p:spPr/>
        <p:txBody>
          <a:bodyPr/>
          <a:lstStyle/>
          <a:p>
            <a:fld id="{48F63A3B-78C7-47BE-AE5E-E10140E04643}" type="slidenum">
              <a:rPr lang="en-US" smtClean="0"/>
              <a:t>28</a:t>
            </a:fld>
            <a:endParaRPr lang="en-US" dirty="0"/>
          </a:p>
        </p:txBody>
      </p:sp>
      <p:pic>
        <p:nvPicPr>
          <p:cNvPr id="10" name="Picture 9" descr="Youth Program Eligibility information.">
            <a:extLst>
              <a:ext uri="{FF2B5EF4-FFF2-40B4-BE49-F238E27FC236}">
                <a16:creationId xmlns:a16="http://schemas.microsoft.com/office/drawing/2014/main" id="{CC8092CF-D658-4B30-B11D-B20A3A1D622D}"/>
              </a:ext>
            </a:extLst>
          </p:cNvPr>
          <p:cNvPicPr>
            <a:picLocks noChangeAspect="1"/>
          </p:cNvPicPr>
          <p:nvPr/>
        </p:nvPicPr>
        <p:blipFill rotWithShape="1">
          <a:blip r:embed="rId3"/>
          <a:srcRect l="15883" t="15097" r="66801" b="6864"/>
          <a:stretch/>
        </p:blipFill>
        <p:spPr>
          <a:xfrm>
            <a:off x="6373905" y="1660582"/>
            <a:ext cx="3792071" cy="4806507"/>
          </a:xfrm>
          <a:prstGeom prst="rect">
            <a:avLst/>
          </a:prstGeom>
          <a:ln>
            <a:solidFill>
              <a:schemeClr val="accent1"/>
            </a:solidFill>
          </a:ln>
        </p:spPr>
      </p:pic>
      <p:pic>
        <p:nvPicPr>
          <p:cNvPr id="8" name="Picture 7" descr="Minnesota Local Workforce Development Area Youth Programs services they provide.">
            <a:extLst>
              <a:ext uri="{FF2B5EF4-FFF2-40B4-BE49-F238E27FC236}">
                <a16:creationId xmlns:a16="http://schemas.microsoft.com/office/drawing/2014/main" id="{A2BFF5F5-A53C-46AB-A6B1-E9CA0285A71C}"/>
              </a:ext>
            </a:extLst>
          </p:cNvPr>
          <p:cNvPicPr>
            <a:picLocks noChangeAspect="1"/>
          </p:cNvPicPr>
          <p:nvPr/>
        </p:nvPicPr>
        <p:blipFill rotWithShape="1">
          <a:blip r:embed="rId4"/>
          <a:srcRect l="15993" t="13321" r="67056" b="10392"/>
          <a:stretch/>
        </p:blipFill>
        <p:spPr>
          <a:xfrm>
            <a:off x="1492624" y="1666999"/>
            <a:ext cx="3792071" cy="4800090"/>
          </a:xfrm>
          <a:prstGeom prst="rect">
            <a:avLst/>
          </a:prstGeom>
          <a:ln>
            <a:solidFill>
              <a:schemeClr val="accent1"/>
            </a:solidFill>
          </a:ln>
        </p:spPr>
      </p:pic>
      <p:sp>
        <p:nvSpPr>
          <p:cNvPr id="2" name="Title 1">
            <a:extLst>
              <a:ext uri="{FF2B5EF4-FFF2-40B4-BE49-F238E27FC236}">
                <a16:creationId xmlns:a16="http://schemas.microsoft.com/office/drawing/2014/main" id="{7D0338A1-DDED-440D-9F9B-F14F84ABA759}"/>
              </a:ext>
            </a:extLst>
          </p:cNvPr>
          <p:cNvSpPr>
            <a:spLocks noGrp="1"/>
          </p:cNvSpPr>
          <p:nvPr>
            <p:ph type="title"/>
          </p:nvPr>
        </p:nvSpPr>
        <p:spPr/>
        <p:txBody>
          <a:bodyPr/>
          <a:lstStyle/>
          <a:p>
            <a:pPr algn="ctr"/>
            <a:r>
              <a:rPr lang="en-US" dirty="0">
                <a:solidFill>
                  <a:schemeClr val="tx1">
                    <a:lumMod val="25000"/>
                    <a:lumOff val="75000"/>
                  </a:schemeClr>
                </a:solidFill>
                <a:hlinkClick r:id="rId5">
                  <a:extLst>
                    <a:ext uri="{A12FA001-AC4F-418D-AE19-62706E023703}">
                      <ahyp:hlinkClr xmlns:ahyp="http://schemas.microsoft.com/office/drawing/2018/hyperlinkcolor" val="tx"/>
                    </a:ext>
                  </a:extLst>
                </a:hlinkClick>
              </a:rPr>
              <a:t>Other Possible Programs</a:t>
            </a:r>
            <a:endParaRPr lang="en-US" dirty="0">
              <a:solidFill>
                <a:schemeClr val="tx1">
                  <a:lumMod val="25000"/>
                  <a:lumOff val="75000"/>
                </a:schemeClr>
              </a:solidFill>
            </a:endParaRPr>
          </a:p>
        </p:txBody>
      </p:sp>
    </p:spTree>
    <p:extLst>
      <p:ext uri="{BB962C8B-B14F-4D97-AF65-F5344CB8AC3E}">
        <p14:creationId xmlns:p14="http://schemas.microsoft.com/office/powerpoint/2010/main" val="2686153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48228"/>
          </a:xfrm>
        </p:spPr>
        <p:txBody>
          <a:bodyPr>
            <a:normAutofit/>
          </a:bodyPr>
          <a:lstStyle/>
          <a:p>
            <a:pPr algn="ctr"/>
            <a:r>
              <a:rPr lang="en-US" dirty="0">
                <a:solidFill>
                  <a:schemeClr val="bg1"/>
                </a:solidFill>
              </a:rPr>
              <a:t>Statewide Data: DEED Youth Programs</a:t>
            </a:r>
            <a:br>
              <a:rPr lang="en-US" sz="3000" dirty="0">
                <a:solidFill>
                  <a:prstClr val="white"/>
                </a:solidFill>
              </a:rPr>
            </a:br>
            <a:r>
              <a:rPr lang="en-US" sz="1500" dirty="0">
                <a:solidFill>
                  <a:srgbClr val="92D050"/>
                </a:solidFill>
              </a:rPr>
              <a:t>(Service Levels for BIPOC Youth in Minnesota)</a:t>
            </a:r>
            <a:endParaRPr lang="en-US" dirty="0"/>
          </a:p>
        </p:txBody>
      </p:sp>
      <p:graphicFrame>
        <p:nvGraphicFramePr>
          <p:cNvPr id="4" name="Table 3" descr="DEED Youth Programs and number of youth served"/>
          <p:cNvGraphicFramePr>
            <a:graphicFrameLocks noGrp="1"/>
          </p:cNvGraphicFramePr>
          <p:nvPr/>
        </p:nvGraphicFramePr>
        <p:xfrm>
          <a:off x="0" y="1407885"/>
          <a:ext cx="12191999" cy="4282845"/>
        </p:xfrm>
        <a:graphic>
          <a:graphicData uri="http://schemas.openxmlformats.org/drawingml/2006/table">
            <a:tbl>
              <a:tblPr firstRow="1" firstCol="1" bandRow="1">
                <a:tableStyleId>{5C22544A-7EE6-4342-B048-85BDC9FD1C3A}</a:tableStyleId>
              </a:tblPr>
              <a:tblGrid>
                <a:gridCol w="3867354">
                  <a:extLst>
                    <a:ext uri="{9D8B030D-6E8A-4147-A177-3AD203B41FA5}">
                      <a16:colId xmlns:a16="http://schemas.microsoft.com/office/drawing/2014/main" val="20000"/>
                    </a:ext>
                  </a:extLst>
                </a:gridCol>
                <a:gridCol w="1769807">
                  <a:extLst>
                    <a:ext uri="{9D8B030D-6E8A-4147-A177-3AD203B41FA5}">
                      <a16:colId xmlns:a16="http://schemas.microsoft.com/office/drawing/2014/main" val="20001"/>
                    </a:ext>
                  </a:extLst>
                </a:gridCol>
                <a:gridCol w="1704258">
                  <a:extLst>
                    <a:ext uri="{9D8B030D-6E8A-4147-A177-3AD203B41FA5}">
                      <a16:colId xmlns:a16="http://schemas.microsoft.com/office/drawing/2014/main" val="20002"/>
                    </a:ext>
                  </a:extLst>
                </a:gridCol>
                <a:gridCol w="1573161">
                  <a:extLst>
                    <a:ext uri="{9D8B030D-6E8A-4147-A177-3AD203B41FA5}">
                      <a16:colId xmlns:a16="http://schemas.microsoft.com/office/drawing/2014/main" val="20003"/>
                    </a:ext>
                  </a:extLst>
                </a:gridCol>
                <a:gridCol w="1573161">
                  <a:extLst>
                    <a:ext uri="{9D8B030D-6E8A-4147-A177-3AD203B41FA5}">
                      <a16:colId xmlns:a16="http://schemas.microsoft.com/office/drawing/2014/main" val="20004"/>
                    </a:ext>
                  </a:extLst>
                </a:gridCol>
                <a:gridCol w="1704258">
                  <a:extLst>
                    <a:ext uri="{9D8B030D-6E8A-4147-A177-3AD203B41FA5}">
                      <a16:colId xmlns:a16="http://schemas.microsoft.com/office/drawing/2014/main" val="20005"/>
                    </a:ext>
                  </a:extLst>
                </a:gridCol>
              </a:tblGrid>
              <a:tr h="958108">
                <a:tc>
                  <a:txBody>
                    <a:bodyPr/>
                    <a:lstStyle/>
                    <a:p>
                      <a:pPr marL="0" marR="0" algn="ctr">
                        <a:spcBef>
                          <a:spcPts val="0"/>
                        </a:spcBef>
                        <a:spcAft>
                          <a:spcPts val="0"/>
                        </a:spcAft>
                      </a:pPr>
                      <a:endParaRPr lang="en-US" sz="1100" dirty="0">
                        <a:solidFill>
                          <a:srgbClr val="92D050"/>
                        </a:solidFill>
                        <a:effectLst/>
                      </a:endParaRPr>
                    </a:p>
                    <a:p>
                      <a:pPr marL="0" marR="0" algn="ctr">
                        <a:spcBef>
                          <a:spcPts val="0"/>
                        </a:spcBef>
                        <a:spcAft>
                          <a:spcPts val="0"/>
                        </a:spcAft>
                      </a:pPr>
                      <a:r>
                        <a:rPr lang="en-US" sz="1800" dirty="0">
                          <a:solidFill>
                            <a:srgbClr val="92D050"/>
                          </a:solidFill>
                          <a:effectLst/>
                        </a:rPr>
                        <a:t>Program</a:t>
                      </a:r>
                      <a:endParaRPr lang="en-US" sz="1800" dirty="0">
                        <a:solidFill>
                          <a:srgbClr val="92D050"/>
                        </a:solidFill>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400" dirty="0">
                          <a:solidFill>
                            <a:srgbClr val="92D050"/>
                          </a:solidFill>
                          <a:effectLst/>
                        </a:rPr>
                        <a:t>Number of Youth Served</a:t>
                      </a:r>
                      <a:endParaRPr lang="en-US" sz="1400" dirty="0">
                        <a:solidFill>
                          <a:srgbClr val="92D050"/>
                        </a:solidFill>
                        <a:effectLst/>
                        <a:latin typeface="Calibri"/>
                        <a:ea typeface="Calibri"/>
                        <a:cs typeface="Times New Roman"/>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400" dirty="0">
                          <a:solidFill>
                            <a:srgbClr val="92D050"/>
                          </a:solidFill>
                          <a:effectLst/>
                        </a:rPr>
                        <a:t>Number of BIPOC Youth</a:t>
                      </a:r>
                      <a:endParaRPr lang="en-US" sz="1400" dirty="0">
                        <a:solidFill>
                          <a:srgbClr val="92D050"/>
                        </a:solidFill>
                        <a:effectLst/>
                        <a:latin typeface="Calibri"/>
                        <a:ea typeface="Calibri"/>
                        <a:cs typeface="Times New Roman"/>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400" dirty="0">
                          <a:solidFill>
                            <a:srgbClr val="92D050"/>
                          </a:solidFill>
                          <a:effectLst/>
                        </a:rPr>
                        <a:t>Percentage of BIPOC Youth Served</a:t>
                      </a:r>
                      <a:endParaRPr lang="en-US" sz="1400" dirty="0">
                        <a:solidFill>
                          <a:srgbClr val="92D050"/>
                        </a:solidFill>
                        <a:effectLst/>
                        <a:latin typeface="Calibri"/>
                        <a:ea typeface="Calibri"/>
                        <a:cs typeface="Times New Roman"/>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400" dirty="0">
                          <a:solidFill>
                            <a:srgbClr val="92D050"/>
                          </a:solidFill>
                          <a:effectLst/>
                          <a:latin typeface="Calibri"/>
                          <a:ea typeface="Calibri"/>
                          <a:cs typeface="Times New Roman"/>
                        </a:rPr>
                        <a:t>Estimated Number of BIPOC Youth </a:t>
                      </a:r>
                      <a:r>
                        <a:rPr lang="en-US" sz="1400" baseline="0" dirty="0">
                          <a:solidFill>
                            <a:srgbClr val="92D050"/>
                          </a:solidFill>
                          <a:effectLst/>
                          <a:latin typeface="Calibri"/>
                          <a:ea typeface="Calibri"/>
                          <a:cs typeface="Times New Roman"/>
                        </a:rPr>
                        <a:t>in Poverty**</a:t>
                      </a:r>
                      <a:endParaRPr lang="en-US" sz="1400" dirty="0">
                        <a:solidFill>
                          <a:srgbClr val="92D050"/>
                        </a:solidFill>
                        <a:effectLst/>
                        <a:latin typeface="Calibri"/>
                        <a:ea typeface="Calibri"/>
                        <a:cs typeface="Times New Roman"/>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400" dirty="0">
                          <a:solidFill>
                            <a:srgbClr val="92D050"/>
                          </a:solidFill>
                          <a:effectLst/>
                          <a:latin typeface="Calibri"/>
                          <a:ea typeface="Calibri"/>
                          <a:cs typeface="Times New Roman"/>
                        </a:rPr>
                        <a:t>Percentage of BIPOC Youth in Poverty</a:t>
                      </a: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extLst>
                  <a:ext uri="{0D108BD9-81ED-4DB2-BD59-A6C34878D82A}">
                    <a16:rowId xmlns:a16="http://schemas.microsoft.com/office/drawing/2014/main" val="10000"/>
                  </a:ext>
                </a:extLst>
              </a:tr>
              <a:tr h="407813">
                <a:tc>
                  <a:txBody>
                    <a:bodyPr/>
                    <a:lstStyle/>
                    <a:p>
                      <a:pPr marL="0" marR="0" algn="ctr">
                        <a:spcBef>
                          <a:spcPts val="0"/>
                        </a:spcBef>
                        <a:spcAft>
                          <a:spcPts val="0"/>
                        </a:spcAft>
                      </a:pPr>
                      <a:r>
                        <a:rPr lang="en-US" sz="1400" dirty="0">
                          <a:solidFill>
                            <a:schemeClr val="bg1"/>
                          </a:solidFill>
                          <a:effectLst/>
                        </a:rPr>
                        <a:t>WIOA Youth (PY 20)</a:t>
                      </a:r>
                      <a:endParaRPr lang="en-US" sz="1400" dirty="0">
                        <a:solidFill>
                          <a:schemeClr val="bg1"/>
                        </a:solidFill>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03865"/>
                          </a:solidFill>
                          <a:effectLst/>
                          <a:latin typeface="+mn-lt"/>
                        </a:rPr>
                        <a:t>2,476</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1,593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rPr>
                        <a:t>64%</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523457">
                <a:tc>
                  <a:txBody>
                    <a:bodyPr/>
                    <a:lstStyle/>
                    <a:p>
                      <a:pPr marL="0" marR="0" algn="ctr">
                        <a:spcBef>
                          <a:spcPts val="0"/>
                        </a:spcBef>
                        <a:spcAft>
                          <a:spcPts val="0"/>
                        </a:spcAft>
                      </a:pPr>
                      <a:r>
                        <a:rPr lang="en-US" sz="1400" dirty="0">
                          <a:solidFill>
                            <a:schemeClr val="bg1"/>
                          </a:solidFill>
                          <a:effectLst/>
                        </a:rPr>
                        <a:t>Minnesota Youth Program (SFY 21)*</a:t>
                      </a:r>
                      <a:endParaRPr lang="en-US" sz="1400" dirty="0">
                        <a:solidFill>
                          <a:schemeClr val="bg1"/>
                        </a:solidFill>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03865"/>
                          </a:solidFill>
                          <a:effectLst/>
                          <a:latin typeface="+mn-lt"/>
                          <a:ea typeface="+mn-ea"/>
                          <a:cs typeface="+mn-cs"/>
                        </a:rPr>
                        <a:t>2,684</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3865"/>
                          </a:solidFill>
                          <a:effectLst/>
                          <a:latin typeface="+mn-lt"/>
                        </a:rPr>
                        <a:t>1,468</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003865"/>
                          </a:solidFill>
                          <a:effectLst/>
                          <a:latin typeface="+mn-lt"/>
                        </a:rPr>
                        <a:t>55%</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523457">
                <a:tc>
                  <a:txBody>
                    <a:bodyPr/>
                    <a:lstStyle/>
                    <a:p>
                      <a:pPr marL="0" marR="0" algn="ctr">
                        <a:spcBef>
                          <a:spcPts val="0"/>
                        </a:spcBef>
                        <a:spcAft>
                          <a:spcPts val="0"/>
                        </a:spcAft>
                      </a:pPr>
                      <a:r>
                        <a:rPr lang="en-US" sz="1400" dirty="0">
                          <a:solidFill>
                            <a:schemeClr val="bg1"/>
                          </a:solidFill>
                          <a:effectLst/>
                        </a:rPr>
                        <a:t>Youth at Work Opportunity </a:t>
                      </a:r>
                    </a:p>
                    <a:p>
                      <a:pPr marL="0" marR="0" algn="ctr">
                        <a:spcBef>
                          <a:spcPts val="0"/>
                        </a:spcBef>
                        <a:spcAft>
                          <a:spcPts val="0"/>
                        </a:spcAft>
                      </a:pPr>
                      <a:r>
                        <a:rPr lang="en-US" sz="1400" dirty="0">
                          <a:solidFill>
                            <a:schemeClr val="bg1"/>
                          </a:solidFill>
                          <a:effectLst/>
                        </a:rPr>
                        <a:t>Grants (SFY 21)*</a:t>
                      </a:r>
                      <a:endParaRPr lang="en-US" sz="1400" dirty="0">
                        <a:solidFill>
                          <a:schemeClr val="bg1"/>
                        </a:solidFill>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7,040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3865"/>
                          </a:solidFill>
                          <a:effectLst/>
                          <a:latin typeface="+mn-lt"/>
                          <a:ea typeface="Calibri"/>
                          <a:cs typeface="Times New Roman"/>
                        </a:rPr>
                        <a:t>5,385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76%</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407813">
                <a:tc>
                  <a:txBody>
                    <a:bodyPr/>
                    <a:lstStyle/>
                    <a:p>
                      <a:pPr marL="0" marR="0" algn="ctr">
                        <a:spcBef>
                          <a:spcPts val="0"/>
                        </a:spcBef>
                        <a:spcAft>
                          <a:spcPts val="0"/>
                        </a:spcAft>
                      </a:pPr>
                      <a:r>
                        <a:rPr lang="en-US" sz="1400" dirty="0">
                          <a:solidFill>
                            <a:schemeClr val="bg1"/>
                          </a:solidFill>
                          <a:effectLst/>
                        </a:rPr>
                        <a:t>Youthbuild (SFY 21)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436</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339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3865"/>
                          </a:solidFill>
                          <a:effectLst/>
                          <a:latin typeface="+mn-lt"/>
                        </a:rPr>
                        <a:t>72%</a:t>
                      </a: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4078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a:cs typeface="Times New Roman"/>
                        </a:rPr>
                        <a:t>TANF Youth (SFY 21)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176</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104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59%</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523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effectLst/>
                          <a:latin typeface="+mn-lt"/>
                          <a:ea typeface="Calibri"/>
                          <a:cs typeface="Times New Roman"/>
                        </a:rPr>
                        <a:t>Youth Support Services    (SFY 21)</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753</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557</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B416C"/>
                          </a:solidFill>
                          <a:effectLst/>
                          <a:latin typeface="+mn-lt"/>
                          <a:ea typeface="Calibri"/>
                          <a:cs typeface="Times New Roman"/>
                        </a:rPr>
                        <a:t>74%</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algn="ctr">
                        <a:spcBef>
                          <a:spcPts val="0"/>
                        </a:spcBef>
                        <a:spcAft>
                          <a:spcPts val="0"/>
                        </a:spcAft>
                      </a:pPr>
                      <a:endParaRPr lang="en-US" sz="1600" b="1" dirty="0">
                        <a:solidFill>
                          <a:srgbClr val="003865"/>
                        </a:solidFill>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20267265"/>
                  </a:ext>
                </a:extLst>
              </a:tr>
              <a:tr h="530927">
                <a:tc>
                  <a:txBody>
                    <a:bodyPr/>
                    <a:lstStyle/>
                    <a:p>
                      <a:pPr marL="0" marR="0" algn="ctr">
                        <a:spcBef>
                          <a:spcPts val="0"/>
                        </a:spcBef>
                        <a:spcAft>
                          <a:spcPts val="0"/>
                        </a:spcAft>
                      </a:pPr>
                      <a:r>
                        <a:rPr lang="en-US" sz="1400" dirty="0">
                          <a:solidFill>
                            <a:schemeClr val="bg1"/>
                          </a:solidFill>
                          <a:effectLst/>
                        </a:rPr>
                        <a:t>TOTAL:</a:t>
                      </a:r>
                      <a:endParaRPr lang="en-US" sz="1400" dirty="0">
                        <a:solidFill>
                          <a:schemeClr val="bg1"/>
                        </a:solidFill>
                        <a:effectLst/>
                        <a:latin typeface="Calibri"/>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65"/>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13,565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9,446</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70%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35,037†</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b="1" dirty="0">
                          <a:solidFill>
                            <a:srgbClr val="003865"/>
                          </a:solidFill>
                          <a:effectLst/>
                          <a:latin typeface="+mn-lt"/>
                          <a:ea typeface="Calibri"/>
                          <a:cs typeface="Times New Roman"/>
                        </a:rPr>
                        <a:t>35%</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1851741" y="5850387"/>
            <a:ext cx="9454888" cy="830997"/>
          </a:xfrm>
          <a:prstGeom prst="rect">
            <a:avLst/>
          </a:prstGeom>
          <a:noFill/>
        </p:spPr>
        <p:txBody>
          <a:bodyPr wrap="square" rtlCol="0">
            <a:spAutoFit/>
          </a:bodyPr>
          <a:lstStyle/>
          <a:p>
            <a:r>
              <a:rPr lang="en-US" sz="1200" dirty="0">
                <a:solidFill>
                  <a:srgbClr val="002060"/>
                </a:solidFill>
                <a:latin typeface="Calibri"/>
              </a:rPr>
              <a:t>*Minnesota Youth Program and Youth at Work grantees also serve approximately 15,000 youth annually through group services and presentations that are not case managed by grantees.</a:t>
            </a:r>
          </a:p>
          <a:p>
            <a:r>
              <a:rPr lang="en-US" sz="1200" dirty="0">
                <a:solidFill>
                  <a:srgbClr val="002060"/>
                </a:solidFill>
                <a:latin typeface="Calibri"/>
              </a:rPr>
              <a:t>**Ages 15-24 </a:t>
            </a:r>
          </a:p>
          <a:p>
            <a:r>
              <a:rPr lang="en-US" sz="1200" dirty="0">
                <a:solidFill>
                  <a:srgbClr val="002060"/>
                </a:solidFill>
                <a:latin typeface="Calibri"/>
              </a:rPr>
              <a:t>† Data from the 2019 American Community Survey 1-year Estimates for Minnesota</a:t>
            </a:r>
          </a:p>
        </p:txBody>
      </p:sp>
    </p:spTree>
    <p:extLst>
      <p:ext uri="{BB962C8B-B14F-4D97-AF65-F5344CB8AC3E}">
        <p14:creationId xmlns:p14="http://schemas.microsoft.com/office/powerpoint/2010/main" val="241221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EE7655-0B74-40F1-AD01-AE51F9291CFB}"/>
              </a:ext>
            </a:extLst>
          </p:cNvPr>
          <p:cNvSpPr>
            <a:spLocks noGrp="1"/>
          </p:cNvSpPr>
          <p:nvPr>
            <p:ph type="title"/>
          </p:nvPr>
        </p:nvSpPr>
        <p:spPr/>
        <p:txBody>
          <a:bodyPr/>
          <a:lstStyle/>
          <a:p>
            <a:pPr algn="ctr"/>
            <a:r>
              <a:rPr lang="en-US" dirty="0"/>
              <a:t>Agenda</a:t>
            </a:r>
          </a:p>
        </p:txBody>
      </p:sp>
      <p:sp>
        <p:nvSpPr>
          <p:cNvPr id="6" name="Content Placeholder 5">
            <a:extLst>
              <a:ext uri="{FF2B5EF4-FFF2-40B4-BE49-F238E27FC236}">
                <a16:creationId xmlns:a16="http://schemas.microsoft.com/office/drawing/2014/main" id="{E5324841-184B-4B8F-85C5-8941F176F8DD}"/>
              </a:ext>
            </a:extLst>
          </p:cNvPr>
          <p:cNvSpPr>
            <a:spLocks noGrp="1"/>
          </p:cNvSpPr>
          <p:nvPr>
            <p:ph idx="1"/>
          </p:nvPr>
        </p:nvSpPr>
        <p:spPr/>
        <p:txBody>
          <a:bodyPr/>
          <a:lstStyle/>
          <a:p>
            <a:r>
              <a:rPr lang="en-US" sz="3600" dirty="0"/>
              <a:t>Overview of Our Shared System</a:t>
            </a:r>
          </a:p>
          <a:p>
            <a:r>
              <a:rPr lang="en-US" sz="3600" dirty="0"/>
              <a:t>Title I/LWDA Youth Programs</a:t>
            </a:r>
          </a:p>
          <a:p>
            <a:r>
              <a:rPr lang="en-US" sz="3600" dirty="0"/>
              <a:t>Title IV: DEED VRS and SSB</a:t>
            </a:r>
          </a:p>
          <a:p>
            <a:r>
              <a:rPr lang="en-US" sz="3600" dirty="0"/>
              <a:t>Moving Forward: Title I&amp;IV Collaboration</a:t>
            </a:r>
          </a:p>
          <a:p>
            <a:r>
              <a:rPr lang="en-US" sz="3600" dirty="0"/>
              <a:t>Q and A</a:t>
            </a:r>
          </a:p>
          <a:p>
            <a:endParaRPr lang="en-US" dirty="0"/>
          </a:p>
        </p:txBody>
      </p:sp>
      <p:sp>
        <p:nvSpPr>
          <p:cNvPr id="4" name="Slide Number Placeholder 3">
            <a:extLst>
              <a:ext uri="{FF2B5EF4-FFF2-40B4-BE49-F238E27FC236}">
                <a16:creationId xmlns:a16="http://schemas.microsoft.com/office/drawing/2014/main" id="{97EAFFEA-21E3-4AFE-83EB-0857AF1DB8CE}"/>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36617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0C07-D421-41B9-BE1A-2A7233E2CEB2}"/>
              </a:ext>
            </a:extLst>
          </p:cNvPr>
          <p:cNvSpPr>
            <a:spLocks noGrp="1"/>
          </p:cNvSpPr>
          <p:nvPr>
            <p:ph type="title"/>
          </p:nvPr>
        </p:nvSpPr>
        <p:spPr>
          <a:xfrm>
            <a:off x="0" y="0"/>
            <a:ext cx="12192000" cy="1277257"/>
          </a:xfrm>
        </p:spPr>
        <p:txBody>
          <a:bodyPr>
            <a:normAutofit/>
          </a:bodyPr>
          <a:lstStyle/>
          <a:p>
            <a:pPr algn="ctr"/>
            <a:r>
              <a:rPr lang="en-US" sz="4000" dirty="0"/>
              <a:t>Statewide Data: Who do we serve?</a:t>
            </a:r>
          </a:p>
        </p:txBody>
      </p:sp>
      <p:sp>
        <p:nvSpPr>
          <p:cNvPr id="3" name="Content Placeholder 2">
            <a:extLst>
              <a:ext uri="{FF2B5EF4-FFF2-40B4-BE49-F238E27FC236}">
                <a16:creationId xmlns:a16="http://schemas.microsoft.com/office/drawing/2014/main" id="{45D6FF4D-C19C-4292-9E61-EE81E8667764}"/>
              </a:ext>
            </a:extLst>
          </p:cNvPr>
          <p:cNvSpPr>
            <a:spLocks noGrp="1"/>
          </p:cNvSpPr>
          <p:nvPr>
            <p:ph idx="1"/>
          </p:nvPr>
        </p:nvSpPr>
        <p:spPr>
          <a:xfrm>
            <a:off x="838201" y="1567542"/>
            <a:ext cx="10178142" cy="4891315"/>
          </a:xfrm>
        </p:spPr>
        <p:txBody>
          <a:bodyPr>
            <a:normAutofit/>
          </a:bodyPr>
          <a:lstStyle/>
          <a:p>
            <a:r>
              <a:rPr lang="en-US" sz="2800" dirty="0"/>
              <a:t>Over 13,500 case-managed youth and young adults between the ages of 14 and 24+ in SFY 21</a:t>
            </a:r>
          </a:p>
          <a:p>
            <a:r>
              <a:rPr lang="en-US" sz="2800" dirty="0"/>
              <a:t>7 of 10 youth served identify as BIPOC</a:t>
            </a:r>
          </a:p>
          <a:p>
            <a:r>
              <a:rPr lang="en-US" sz="2800" dirty="0"/>
              <a:t>7 of 10 youth are economically disadvantaged at enrollment</a:t>
            </a:r>
          </a:p>
          <a:p>
            <a:r>
              <a:rPr lang="en-US" sz="2800" dirty="0"/>
              <a:t>4 of 10 are basic skills deficient at enrollment</a:t>
            </a:r>
          </a:p>
          <a:p>
            <a:r>
              <a:rPr lang="en-US" sz="2800" dirty="0"/>
              <a:t>1 of 4 identify as a youth with a disability</a:t>
            </a:r>
          </a:p>
          <a:p>
            <a:endParaRPr lang="en-US" sz="2800" b="1" dirty="0"/>
          </a:p>
        </p:txBody>
      </p:sp>
      <p:sp>
        <p:nvSpPr>
          <p:cNvPr id="4" name="Slide Number Placeholder 3">
            <a:extLst>
              <a:ext uri="{FF2B5EF4-FFF2-40B4-BE49-F238E27FC236}">
                <a16:creationId xmlns:a16="http://schemas.microsoft.com/office/drawing/2014/main" id="{93444E35-ED90-4779-A080-B7CDA1F9AE1B}"/>
              </a:ext>
            </a:extLst>
          </p:cNvPr>
          <p:cNvSpPr>
            <a:spLocks noGrp="1"/>
          </p:cNvSpPr>
          <p:nvPr>
            <p:ph type="sldNum" sz="quarter" idx="12"/>
          </p:nvPr>
        </p:nvSpPr>
        <p:spPr/>
        <p:txBody>
          <a:bodyPr/>
          <a:lstStyle/>
          <a:p>
            <a:fld id="{90D08E5C-4969-47AC-A2F5-55ED308CE674}" type="slidenum">
              <a:rPr lang="en-US" smtClean="0"/>
              <a:t>30</a:t>
            </a:fld>
            <a:endParaRPr lang="en-US" dirty="0"/>
          </a:p>
        </p:txBody>
      </p:sp>
    </p:spTree>
    <p:extLst>
      <p:ext uri="{BB962C8B-B14F-4D97-AF65-F5344CB8AC3E}">
        <p14:creationId xmlns:p14="http://schemas.microsoft.com/office/powerpoint/2010/main" val="3928795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3439-FF3F-485A-8750-4C5FF16C229A}"/>
              </a:ext>
            </a:extLst>
          </p:cNvPr>
          <p:cNvSpPr>
            <a:spLocks noGrp="1"/>
          </p:cNvSpPr>
          <p:nvPr>
            <p:ph type="title"/>
          </p:nvPr>
        </p:nvSpPr>
        <p:spPr/>
        <p:txBody>
          <a:bodyPr>
            <a:normAutofit fontScale="90000"/>
          </a:bodyPr>
          <a:lstStyle/>
          <a:p>
            <a:pPr algn="ctr"/>
            <a:br>
              <a:rPr lang="en-US" dirty="0"/>
            </a:br>
            <a:r>
              <a:rPr lang="en-US" sz="4400" dirty="0"/>
              <a:t>Title I Case Examples</a:t>
            </a:r>
            <a:br>
              <a:rPr lang="en-US" dirty="0"/>
            </a:br>
            <a:endParaRPr lang="en-US" dirty="0"/>
          </a:p>
        </p:txBody>
      </p:sp>
      <p:sp>
        <p:nvSpPr>
          <p:cNvPr id="3" name="Content Placeholder 2">
            <a:extLst>
              <a:ext uri="{FF2B5EF4-FFF2-40B4-BE49-F238E27FC236}">
                <a16:creationId xmlns:a16="http://schemas.microsoft.com/office/drawing/2014/main" id="{01B157D0-24D5-4ECB-85D1-57D7B5782268}"/>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4400" dirty="0"/>
              <a:t>Title I Case Examples</a:t>
            </a:r>
          </a:p>
        </p:txBody>
      </p:sp>
      <p:sp>
        <p:nvSpPr>
          <p:cNvPr id="4" name="Slide Number Placeholder 3">
            <a:extLst>
              <a:ext uri="{FF2B5EF4-FFF2-40B4-BE49-F238E27FC236}">
                <a16:creationId xmlns:a16="http://schemas.microsoft.com/office/drawing/2014/main" id="{59D72D62-8355-4CB2-8015-9B9045E44ACA}"/>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161385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990F-66AC-430F-8E66-5E6D2890DD3B}"/>
              </a:ext>
            </a:extLst>
          </p:cNvPr>
          <p:cNvSpPr>
            <a:spLocks noGrp="1"/>
          </p:cNvSpPr>
          <p:nvPr>
            <p:ph type="ctrTitle"/>
          </p:nvPr>
        </p:nvSpPr>
        <p:spPr/>
        <p:txBody>
          <a:bodyPr/>
          <a:lstStyle/>
          <a:p>
            <a:r>
              <a:rPr lang="en-US" dirty="0"/>
              <a:t>Title IV: DEED-VRS and SSB</a:t>
            </a:r>
          </a:p>
        </p:txBody>
      </p:sp>
      <p:sp>
        <p:nvSpPr>
          <p:cNvPr id="5" name="Slide Number Placeholder 4">
            <a:extLst>
              <a:ext uri="{FF2B5EF4-FFF2-40B4-BE49-F238E27FC236}">
                <a16:creationId xmlns:a16="http://schemas.microsoft.com/office/drawing/2014/main" id="{3B520E5C-F875-4CF0-B934-2AE43607A1CE}"/>
              </a:ext>
            </a:extLst>
          </p:cNvPr>
          <p:cNvSpPr>
            <a:spLocks noGrp="1"/>
          </p:cNvSpPr>
          <p:nvPr>
            <p:ph type="sldNum" sz="quarter" idx="16"/>
          </p:nvPr>
        </p:nvSpPr>
        <p:spPr/>
        <p:txBody>
          <a:bodyPr/>
          <a:lstStyle/>
          <a:p>
            <a:fld id="{48F63A3B-78C7-47BE-AE5E-E10140E04643}" type="slidenum">
              <a:rPr lang="en-US" smtClean="0"/>
              <a:pPr/>
              <a:t>32</a:t>
            </a:fld>
            <a:endParaRPr lang="en-US" dirty="0"/>
          </a:p>
        </p:txBody>
      </p:sp>
    </p:spTree>
    <p:extLst>
      <p:ext uri="{BB962C8B-B14F-4D97-AF65-F5344CB8AC3E}">
        <p14:creationId xmlns:p14="http://schemas.microsoft.com/office/powerpoint/2010/main" val="400366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3439-FF3F-485A-8750-4C5FF16C229A}"/>
              </a:ext>
            </a:extLst>
          </p:cNvPr>
          <p:cNvSpPr>
            <a:spLocks noGrp="1"/>
          </p:cNvSpPr>
          <p:nvPr>
            <p:ph type="title"/>
          </p:nvPr>
        </p:nvSpPr>
        <p:spPr/>
        <p:txBody>
          <a:bodyPr/>
          <a:lstStyle/>
          <a:p>
            <a:pPr algn="ctr"/>
            <a:r>
              <a:rPr lang="en-US" dirty="0"/>
              <a:t>VRS Mission</a:t>
            </a:r>
          </a:p>
        </p:txBody>
      </p:sp>
      <p:sp>
        <p:nvSpPr>
          <p:cNvPr id="3" name="Content Placeholder 2">
            <a:extLst>
              <a:ext uri="{FF2B5EF4-FFF2-40B4-BE49-F238E27FC236}">
                <a16:creationId xmlns:a16="http://schemas.microsoft.com/office/drawing/2014/main" id="{01B157D0-24D5-4ECB-85D1-57D7B5782268}"/>
              </a:ext>
            </a:extLst>
          </p:cNvPr>
          <p:cNvSpPr>
            <a:spLocks noGrp="1"/>
          </p:cNvSpPr>
          <p:nvPr>
            <p:ph idx="1"/>
          </p:nvPr>
        </p:nvSpPr>
        <p:spPr/>
        <p:txBody>
          <a:bodyPr>
            <a:normAutofit/>
          </a:bodyPr>
          <a:lstStyle/>
          <a:p>
            <a:pPr marL="0" indent="0" algn="ctr" fontAlgn="base">
              <a:buNone/>
            </a:pPr>
            <a:r>
              <a:rPr lang="en-US" sz="3600" i="1" dirty="0">
                <a:solidFill>
                  <a:schemeClr val="tx1"/>
                </a:solidFill>
              </a:rPr>
              <a:t>Empower youth and adults with disabilities</a:t>
            </a:r>
          </a:p>
          <a:p>
            <a:pPr marL="0" indent="0" algn="ctr" fontAlgn="base">
              <a:buNone/>
            </a:pPr>
            <a:r>
              <a:rPr lang="en-US" sz="3600" i="1" dirty="0">
                <a:solidFill>
                  <a:schemeClr val="tx1"/>
                </a:solidFill>
              </a:rPr>
              <a:t>to explore, prepare for and achieve their goals</a:t>
            </a:r>
          </a:p>
          <a:p>
            <a:pPr marL="0" indent="0" algn="ctr" fontAlgn="base">
              <a:buNone/>
            </a:pPr>
            <a:r>
              <a:rPr lang="en-US" sz="3600" i="1" dirty="0">
                <a:solidFill>
                  <a:schemeClr val="tx1"/>
                </a:solidFill>
              </a:rPr>
              <a:t>for competitive integrated employment </a:t>
            </a:r>
          </a:p>
        </p:txBody>
      </p:sp>
      <p:sp>
        <p:nvSpPr>
          <p:cNvPr id="4" name="Slide Number Placeholder 3">
            <a:extLst>
              <a:ext uri="{FF2B5EF4-FFF2-40B4-BE49-F238E27FC236}">
                <a16:creationId xmlns:a16="http://schemas.microsoft.com/office/drawing/2014/main" id="{59D72D62-8355-4CB2-8015-9B9045E44ACA}"/>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3590662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68FA-EEF0-4559-A2B3-6C8F2DE87469}"/>
              </a:ext>
            </a:extLst>
          </p:cNvPr>
          <p:cNvSpPr>
            <a:spLocks noGrp="1"/>
          </p:cNvSpPr>
          <p:nvPr>
            <p:ph type="title"/>
          </p:nvPr>
        </p:nvSpPr>
        <p:spPr/>
        <p:txBody>
          <a:bodyPr/>
          <a:lstStyle/>
          <a:p>
            <a:pPr algn="ctr"/>
            <a:r>
              <a:rPr lang="en-US" dirty="0"/>
              <a:t>SSB Mission</a:t>
            </a:r>
          </a:p>
        </p:txBody>
      </p:sp>
      <p:sp>
        <p:nvSpPr>
          <p:cNvPr id="3" name="Content Placeholder 2">
            <a:extLst>
              <a:ext uri="{FF2B5EF4-FFF2-40B4-BE49-F238E27FC236}">
                <a16:creationId xmlns:a16="http://schemas.microsoft.com/office/drawing/2014/main" id="{6988E68C-5508-48D6-A2EC-266A77F7EEAA}"/>
              </a:ext>
            </a:extLst>
          </p:cNvPr>
          <p:cNvSpPr>
            <a:spLocks noGrp="1"/>
          </p:cNvSpPr>
          <p:nvPr>
            <p:ph idx="1"/>
          </p:nvPr>
        </p:nvSpPr>
        <p:spPr/>
        <p:txBody>
          <a:bodyPr>
            <a:normAutofit/>
          </a:bodyPr>
          <a:lstStyle/>
          <a:p>
            <a:pPr marL="0" indent="0" algn="ctr">
              <a:lnSpc>
                <a:spcPct val="150000"/>
              </a:lnSpc>
              <a:buNone/>
            </a:pPr>
            <a:r>
              <a:rPr lang="en-US" sz="3600" b="0" i="1" dirty="0">
                <a:solidFill>
                  <a:srgbClr val="002060"/>
                </a:solidFill>
                <a:effectLst/>
              </a:rPr>
              <a:t>To facilitate the achievement of vocational and personal independence by Minnesotans who are blind, visually impaired or </a:t>
            </a:r>
            <a:r>
              <a:rPr lang="en-US" sz="3600" b="0" i="1" dirty="0" err="1">
                <a:solidFill>
                  <a:srgbClr val="002060"/>
                </a:solidFill>
                <a:effectLst/>
              </a:rPr>
              <a:t>DeafBlind</a:t>
            </a:r>
            <a:endParaRPr lang="en-US" sz="3600" i="1" dirty="0">
              <a:solidFill>
                <a:srgbClr val="002060"/>
              </a:solidFill>
            </a:endParaRPr>
          </a:p>
        </p:txBody>
      </p:sp>
      <p:sp>
        <p:nvSpPr>
          <p:cNvPr id="4" name="Slide Number Placeholder 3">
            <a:extLst>
              <a:ext uri="{FF2B5EF4-FFF2-40B4-BE49-F238E27FC236}">
                <a16:creationId xmlns:a16="http://schemas.microsoft.com/office/drawing/2014/main" id="{507FB094-1910-458F-A64B-45EBB62E92EA}"/>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344465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Services VRS and SSB Provide</a:t>
            </a:r>
          </a:p>
        </p:txBody>
      </p:sp>
      <p:sp>
        <p:nvSpPr>
          <p:cNvPr id="3" name="Content Placeholder 2"/>
          <p:cNvSpPr>
            <a:spLocks noGrp="1"/>
          </p:cNvSpPr>
          <p:nvPr>
            <p:ph idx="1"/>
          </p:nvPr>
        </p:nvSpPr>
        <p:spPr>
          <a:xfrm>
            <a:off x="548640" y="1676462"/>
            <a:ext cx="10515600" cy="4351338"/>
          </a:xfrm>
        </p:spPr>
        <p:txBody>
          <a:bodyPr>
            <a:noAutofit/>
          </a:bodyPr>
          <a:lstStyle/>
          <a:p>
            <a:r>
              <a:rPr lang="en-US" sz="3200" dirty="0"/>
              <a:t>Career Counseling</a:t>
            </a:r>
          </a:p>
          <a:p>
            <a:r>
              <a:rPr lang="en-US" sz="3200" dirty="0"/>
              <a:t>Job Training</a:t>
            </a:r>
          </a:p>
          <a:p>
            <a:r>
              <a:rPr lang="en-US" sz="3200" dirty="0"/>
              <a:t>Job Placement</a:t>
            </a:r>
          </a:p>
          <a:p>
            <a:r>
              <a:rPr lang="en-US" sz="3200" dirty="0"/>
              <a:t>Services to Keep a Job</a:t>
            </a:r>
          </a:p>
          <a:p>
            <a:r>
              <a:rPr lang="en-US" sz="3200" dirty="0"/>
              <a:t>Adjustment to Blindness (SSB)</a:t>
            </a:r>
          </a:p>
          <a:p>
            <a:r>
              <a:rPr lang="en-US" sz="3200" dirty="0"/>
              <a:t>Pre-Employment Transition Services </a:t>
            </a:r>
          </a:p>
          <a:p>
            <a:r>
              <a:rPr lang="en-US" sz="3200" dirty="0"/>
              <a:t>And more!</a:t>
            </a:r>
          </a:p>
        </p:txBody>
      </p:sp>
      <p:pic>
        <p:nvPicPr>
          <p:cNvPr id="8" name="Picture 7" descr="Employment and Economic Development Vocational Rehabilitation Services logo">
            <a:extLst>
              <a:ext uri="{FF2B5EF4-FFF2-40B4-BE49-F238E27FC236}">
                <a16:creationId xmlns:a16="http://schemas.microsoft.com/office/drawing/2014/main" id="{BAA8ED3C-E526-401F-ACEB-E59A4C50305D}"/>
              </a:ext>
            </a:extLst>
          </p:cNvPr>
          <p:cNvPicPr>
            <a:picLocks noChangeAspect="1"/>
          </p:cNvPicPr>
          <p:nvPr/>
        </p:nvPicPr>
        <p:blipFill>
          <a:blip r:embed="rId3"/>
          <a:stretch>
            <a:fillRect/>
          </a:stretch>
        </p:blipFill>
        <p:spPr>
          <a:xfrm>
            <a:off x="5657606" y="2122814"/>
            <a:ext cx="5670586" cy="729343"/>
          </a:xfrm>
          <a:prstGeom prst="rect">
            <a:avLst/>
          </a:prstGeom>
        </p:spPr>
      </p:pic>
      <p:pic>
        <p:nvPicPr>
          <p:cNvPr id="9" name="Picture 8" descr="Employment and Economic Development State Services for the Blind logo">
            <a:extLst>
              <a:ext uri="{FF2B5EF4-FFF2-40B4-BE49-F238E27FC236}">
                <a16:creationId xmlns:a16="http://schemas.microsoft.com/office/drawing/2014/main" id="{2360CA21-553D-48E6-9E6D-85827412E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116" y="3017388"/>
            <a:ext cx="5795565" cy="1483117"/>
          </a:xfrm>
          <a:prstGeom prst="rect">
            <a:avLst/>
          </a:prstGeom>
        </p:spPr>
      </p:pic>
    </p:spTree>
    <p:extLst>
      <p:ext uri="{BB962C8B-B14F-4D97-AF65-F5344CB8AC3E}">
        <p14:creationId xmlns:p14="http://schemas.microsoft.com/office/powerpoint/2010/main" val="614658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Pre-Employment Transition Services (Pre-ETS) </a:t>
            </a:r>
            <a:endParaRPr lang="en-US" b="1" dirty="0"/>
          </a:p>
        </p:txBody>
      </p:sp>
      <p:sp>
        <p:nvSpPr>
          <p:cNvPr id="3" name="Content Placeholder 2"/>
          <p:cNvSpPr>
            <a:spLocks noGrp="1"/>
          </p:cNvSpPr>
          <p:nvPr>
            <p:ph idx="1"/>
          </p:nvPr>
        </p:nvSpPr>
        <p:spPr>
          <a:xfrm>
            <a:off x="304800" y="1882631"/>
            <a:ext cx="7848600" cy="4473719"/>
          </a:xfrm>
        </p:spPr>
        <p:txBody>
          <a:bodyPr>
            <a:normAutofit/>
          </a:bodyPr>
          <a:lstStyle/>
          <a:p>
            <a:pPr lvl="0"/>
            <a:r>
              <a:rPr lang="en-US" sz="3200" dirty="0">
                <a:solidFill>
                  <a:schemeClr val="tx1"/>
                </a:solidFill>
              </a:rPr>
              <a:t>Job Exploration Counseling</a:t>
            </a:r>
          </a:p>
          <a:p>
            <a:pPr lvl="0"/>
            <a:r>
              <a:rPr lang="en-US" sz="3200" dirty="0">
                <a:solidFill>
                  <a:schemeClr val="tx1"/>
                </a:solidFill>
              </a:rPr>
              <a:t>Work-Based Learning Experiences</a:t>
            </a:r>
          </a:p>
          <a:p>
            <a:pPr lvl="0"/>
            <a:r>
              <a:rPr lang="en-US" sz="3200" dirty="0">
                <a:solidFill>
                  <a:schemeClr val="tx1"/>
                </a:solidFill>
              </a:rPr>
              <a:t>Postsecondary Education Counseling</a:t>
            </a:r>
          </a:p>
          <a:p>
            <a:pPr lvl="0"/>
            <a:r>
              <a:rPr lang="en-US" sz="3200" dirty="0">
                <a:solidFill>
                  <a:schemeClr val="tx1"/>
                </a:solidFill>
              </a:rPr>
              <a:t>Workplace Readiness Training</a:t>
            </a:r>
          </a:p>
          <a:p>
            <a:pPr lvl="0"/>
            <a:r>
              <a:rPr lang="en-US" sz="3200" dirty="0">
                <a:solidFill>
                  <a:schemeClr val="tx1"/>
                </a:solidFill>
              </a:rPr>
              <a:t>Instruction in Self-Advocacy</a:t>
            </a:r>
          </a:p>
        </p:txBody>
      </p:sp>
      <p:pic>
        <p:nvPicPr>
          <p:cNvPr id="6" name="Picture 5" descr="Pre-Employment Transition Services: Self-Advocacy, Job Exploration, Work-Based Learning, Post-Secondary Education and Workplace Readi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227" y="2080850"/>
            <a:ext cx="4448981" cy="3410674"/>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423AA-D6A9-480C-A230-10B9B86FCA23}" type="slidenum">
              <a:rPr kumimoji="0" lang="en-US" sz="2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48280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C5B84A-83F7-4F9E-978A-508B43F2683E}"/>
              </a:ext>
            </a:extLst>
          </p:cNvPr>
          <p:cNvSpPr>
            <a:spLocks noGrp="1"/>
          </p:cNvSpPr>
          <p:nvPr>
            <p:ph type="sldNum" sz="quarter" idx="12"/>
          </p:nvPr>
        </p:nvSpPr>
        <p:spPr/>
        <p:txBody>
          <a:bodyPr/>
          <a:lstStyle/>
          <a:p>
            <a:fld id="{48F63A3B-78C7-47BE-AE5E-E10140E04643}" type="slidenum">
              <a:rPr lang="en-US" smtClean="0"/>
              <a:t>37</a:t>
            </a:fld>
            <a:endParaRPr lang="en-US" dirty="0"/>
          </a:p>
        </p:txBody>
      </p:sp>
      <p:pic>
        <p:nvPicPr>
          <p:cNvPr id="6" name="Graphic 5">
            <a:extLst>
              <a:ext uri="{FF2B5EF4-FFF2-40B4-BE49-F238E27FC236}">
                <a16:creationId xmlns:a16="http://schemas.microsoft.com/office/drawing/2014/main" id="{C59F095A-B207-463B-BB1B-1F9218798E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62684" y="2474683"/>
            <a:ext cx="2881087" cy="2881087"/>
          </a:xfrm>
          <a:prstGeom prst="rect">
            <a:avLst/>
          </a:prstGeom>
        </p:spPr>
      </p:pic>
      <p:sp>
        <p:nvSpPr>
          <p:cNvPr id="3" name="Content Placeholder 2">
            <a:extLst>
              <a:ext uri="{FF2B5EF4-FFF2-40B4-BE49-F238E27FC236}">
                <a16:creationId xmlns:a16="http://schemas.microsoft.com/office/drawing/2014/main" id="{93E0A66B-83C5-4535-AE7F-BEDC320EC368}"/>
              </a:ext>
            </a:extLst>
          </p:cNvPr>
          <p:cNvSpPr>
            <a:spLocks noGrp="1"/>
          </p:cNvSpPr>
          <p:nvPr>
            <p:ph idx="1"/>
          </p:nvPr>
        </p:nvSpPr>
        <p:spPr/>
        <p:txBody>
          <a:bodyPr>
            <a:normAutofit lnSpcReduction="10000"/>
          </a:bodyPr>
          <a:lstStyle/>
          <a:p>
            <a:r>
              <a:rPr lang="en-US" dirty="0"/>
              <a:t>Pre-ETS/Transition Core Team</a:t>
            </a:r>
          </a:p>
          <a:p>
            <a:pPr lvl="1"/>
            <a:r>
              <a:rPr lang="en-US" dirty="0"/>
              <a:t>Agency director and deputy director of programs</a:t>
            </a:r>
          </a:p>
          <a:p>
            <a:pPr lvl="1"/>
            <a:r>
              <a:rPr lang="en-US" dirty="0"/>
              <a:t>Workforce Development Unit Supervisor</a:t>
            </a:r>
          </a:p>
          <a:p>
            <a:pPr lvl="1"/>
            <a:r>
              <a:rPr lang="en-US" dirty="0"/>
              <a:t>Transition Coordinator</a:t>
            </a:r>
          </a:p>
          <a:p>
            <a:pPr lvl="1"/>
            <a:r>
              <a:rPr lang="en-US" dirty="0"/>
              <a:t>Work Opportunities Navigator</a:t>
            </a:r>
          </a:p>
          <a:p>
            <a:pPr lvl="1"/>
            <a:r>
              <a:rPr lang="en-US" dirty="0"/>
              <a:t>Rehabilitation counselors with transition caseloads</a:t>
            </a:r>
          </a:p>
          <a:p>
            <a:pPr lvl="1"/>
            <a:r>
              <a:rPr lang="en-US" dirty="0"/>
              <a:t>Assistive technology specialist</a:t>
            </a:r>
          </a:p>
          <a:p>
            <a:pPr lvl="1"/>
            <a:r>
              <a:rPr lang="en-US" dirty="0"/>
              <a:t>Employment Team specialist</a:t>
            </a:r>
          </a:p>
          <a:p>
            <a:pPr lvl="1"/>
            <a:r>
              <a:rPr lang="en-US" dirty="0"/>
              <a:t>Additional rehabilitation counselors with varying specialties </a:t>
            </a:r>
          </a:p>
        </p:txBody>
      </p:sp>
      <p:sp>
        <p:nvSpPr>
          <p:cNvPr id="2" name="Title 1">
            <a:extLst>
              <a:ext uri="{FF2B5EF4-FFF2-40B4-BE49-F238E27FC236}">
                <a16:creationId xmlns:a16="http://schemas.microsoft.com/office/drawing/2014/main" id="{AA87E3F7-CDD8-43F6-81E9-1F7780CB396E}"/>
              </a:ext>
            </a:extLst>
          </p:cNvPr>
          <p:cNvSpPr>
            <a:spLocks noGrp="1"/>
          </p:cNvSpPr>
          <p:nvPr>
            <p:ph type="title"/>
          </p:nvPr>
        </p:nvSpPr>
        <p:spPr/>
        <p:txBody>
          <a:bodyPr/>
          <a:lstStyle/>
          <a:p>
            <a:pPr algn="ctr"/>
            <a:r>
              <a:rPr lang="en-US" dirty="0"/>
              <a:t>SSB Team Approach</a:t>
            </a:r>
          </a:p>
        </p:txBody>
      </p:sp>
    </p:spTree>
    <p:extLst>
      <p:ext uri="{BB962C8B-B14F-4D97-AF65-F5344CB8AC3E}">
        <p14:creationId xmlns:p14="http://schemas.microsoft.com/office/powerpoint/2010/main" val="2031008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9ED4E2-5309-4054-80EC-9702D3800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A855836E-5EA4-4B3F-A778-ADCE3CEB5300}"/>
              </a:ext>
            </a:extLst>
          </p:cNvPr>
          <p:cNvSpPr>
            <a:spLocks noGrp="1"/>
          </p:cNvSpPr>
          <p:nvPr>
            <p:ph idx="1"/>
          </p:nvPr>
        </p:nvSpPr>
        <p:spPr>
          <a:xfrm>
            <a:off x="5550561" y="2234229"/>
            <a:ext cx="6296298" cy="3736149"/>
          </a:xfrm>
        </p:spPr>
        <p:txBody>
          <a:bodyPr>
            <a:normAutofit fontScale="92500" lnSpcReduction="20000"/>
          </a:bodyPr>
          <a:lstStyle/>
          <a:p>
            <a:r>
              <a:rPr lang="en-US" dirty="0"/>
              <a:t>Introductory Career Services (“Pre-ETS Only”)</a:t>
            </a:r>
          </a:p>
          <a:p>
            <a:pPr lvl="1"/>
            <a:r>
              <a:rPr lang="en-US" dirty="0"/>
              <a:t>a.k.a. Pre-ETS for “potentially eligible” students</a:t>
            </a:r>
          </a:p>
          <a:p>
            <a:pPr lvl="1"/>
            <a:r>
              <a:rPr lang="en-US" dirty="0"/>
              <a:t>VRS staff: Pre-ETS Representatives</a:t>
            </a:r>
          </a:p>
          <a:p>
            <a:pPr lvl="1"/>
            <a:r>
              <a:rPr lang="en-US" dirty="0"/>
              <a:t>Typical starting point for 9-11</a:t>
            </a:r>
            <a:r>
              <a:rPr lang="en-US" baseline="30000" dirty="0"/>
              <a:t>th</a:t>
            </a:r>
            <a:r>
              <a:rPr lang="en-US" dirty="0"/>
              <a:t> graders</a:t>
            </a:r>
          </a:p>
          <a:p>
            <a:r>
              <a:rPr lang="en-US" dirty="0"/>
              <a:t>VR Career Services (“Pre-ETS Plus”)</a:t>
            </a:r>
          </a:p>
          <a:p>
            <a:pPr lvl="1"/>
            <a:r>
              <a:rPr lang="en-US" dirty="0"/>
              <a:t>a.k.a. the full VR program</a:t>
            </a:r>
          </a:p>
          <a:p>
            <a:pPr lvl="1"/>
            <a:r>
              <a:rPr lang="en-US" dirty="0"/>
              <a:t>VRS staff: VR Counselors</a:t>
            </a:r>
          </a:p>
          <a:p>
            <a:pPr lvl="1"/>
            <a:r>
              <a:rPr lang="en-US" dirty="0"/>
              <a:t>Typical starting point for 11</a:t>
            </a:r>
            <a:r>
              <a:rPr lang="en-US" baseline="30000" dirty="0"/>
              <a:t>th</a:t>
            </a:r>
            <a:r>
              <a:rPr lang="en-US" dirty="0"/>
              <a:t> &amp; 12</a:t>
            </a:r>
            <a:r>
              <a:rPr lang="en-US" baseline="30000" dirty="0"/>
              <a:t>th</a:t>
            </a:r>
            <a:r>
              <a:rPr lang="en-US" dirty="0"/>
              <a:t> graders and students in 18-21 transition programming</a:t>
            </a:r>
          </a:p>
        </p:txBody>
      </p:sp>
      <p:pic>
        <p:nvPicPr>
          <p:cNvPr id="5" name="Picture 4" descr="A picture of the VRS Student Career Services: Two Levels of Support document">
            <a:extLst>
              <a:ext uri="{FF2B5EF4-FFF2-40B4-BE49-F238E27FC236}">
                <a16:creationId xmlns:a16="http://schemas.microsoft.com/office/drawing/2014/main" id="{020D71BF-FE96-4DB6-819A-ADD7913F1FD3}"/>
              </a:ext>
            </a:extLst>
          </p:cNvPr>
          <p:cNvPicPr>
            <a:picLocks noChangeAspect="1"/>
          </p:cNvPicPr>
          <p:nvPr/>
        </p:nvPicPr>
        <p:blipFill rotWithShape="1">
          <a:blip r:embed="rId3"/>
          <a:srcRect l="61822" t="22000" r="23071" b="7904"/>
          <a:stretch/>
        </p:blipFill>
        <p:spPr>
          <a:xfrm>
            <a:off x="1177834" y="1656122"/>
            <a:ext cx="3749040" cy="4892364"/>
          </a:xfrm>
          <a:prstGeom prst="rect">
            <a:avLst/>
          </a:prstGeom>
        </p:spPr>
      </p:pic>
      <p:sp>
        <p:nvSpPr>
          <p:cNvPr id="2" name="Title 1">
            <a:extLst>
              <a:ext uri="{FF2B5EF4-FFF2-40B4-BE49-F238E27FC236}">
                <a16:creationId xmlns:a16="http://schemas.microsoft.com/office/drawing/2014/main" id="{11977644-1A07-4AA9-8F35-9A7F18B5F504}"/>
              </a:ext>
            </a:extLst>
          </p:cNvPr>
          <p:cNvSpPr>
            <a:spLocks noGrp="1"/>
          </p:cNvSpPr>
          <p:nvPr>
            <p:ph type="title"/>
          </p:nvPr>
        </p:nvSpPr>
        <p:spPr/>
        <p:txBody>
          <a:bodyPr/>
          <a:lstStyle/>
          <a:p>
            <a:pPr algn="ctr"/>
            <a:r>
              <a:rPr lang="en-US" dirty="0"/>
              <a:t>VRS: 2 Levels of Support for </a:t>
            </a:r>
            <a:r>
              <a:rPr lang="en-US" i="1" dirty="0"/>
              <a:t>Students</a:t>
            </a:r>
            <a:r>
              <a:rPr lang="en-US" dirty="0"/>
              <a:t> (</a:t>
            </a:r>
            <a:r>
              <a:rPr lang="en-US" dirty="0">
                <a:solidFill>
                  <a:schemeClr val="tx1">
                    <a:lumMod val="25000"/>
                    <a:lumOff val="75000"/>
                  </a:schemeClr>
                </a:solidFill>
                <a:hlinkClick r:id="rId4">
                  <a:extLst>
                    <a:ext uri="{A12FA001-AC4F-418D-AE19-62706E023703}">
                      <ahyp:hlinkClr xmlns:ahyp="http://schemas.microsoft.com/office/drawing/2018/hyperlinkcolor" val="tx"/>
                    </a:ext>
                  </a:extLst>
                </a:hlinkClick>
              </a:rPr>
              <a:t>click here</a:t>
            </a:r>
            <a:r>
              <a:rPr lang="en-US" dirty="0">
                <a:solidFill>
                  <a:schemeClr val="tx1">
                    <a:lumMod val="25000"/>
                    <a:lumOff val="75000"/>
                  </a:schemeClr>
                </a:solidFill>
              </a:rPr>
              <a:t> </a:t>
            </a:r>
            <a:r>
              <a:rPr lang="en-US" dirty="0"/>
              <a:t>for link)</a:t>
            </a:r>
          </a:p>
        </p:txBody>
      </p:sp>
    </p:spTree>
    <p:extLst>
      <p:ext uri="{BB962C8B-B14F-4D97-AF65-F5344CB8AC3E}">
        <p14:creationId xmlns:p14="http://schemas.microsoft.com/office/powerpoint/2010/main" val="869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F33D-0005-4637-B583-92BC44FBE61C}"/>
              </a:ext>
            </a:extLst>
          </p:cNvPr>
          <p:cNvSpPr>
            <a:spLocks noGrp="1"/>
          </p:cNvSpPr>
          <p:nvPr>
            <p:ph type="title"/>
          </p:nvPr>
        </p:nvSpPr>
        <p:spPr/>
        <p:txBody>
          <a:bodyPr/>
          <a:lstStyle/>
          <a:p>
            <a:pPr algn="ctr"/>
            <a:r>
              <a:rPr lang="en-US" dirty="0"/>
              <a:t>Process: Introductory Career Services	</a:t>
            </a:r>
          </a:p>
        </p:txBody>
      </p:sp>
      <p:sp>
        <p:nvSpPr>
          <p:cNvPr id="3" name="Content Placeholder 2">
            <a:extLst>
              <a:ext uri="{FF2B5EF4-FFF2-40B4-BE49-F238E27FC236}">
                <a16:creationId xmlns:a16="http://schemas.microsoft.com/office/drawing/2014/main" id="{1B11DB7F-9D2D-4266-B1B1-4C111848E90A}"/>
              </a:ext>
            </a:extLst>
          </p:cNvPr>
          <p:cNvSpPr>
            <a:spLocks noGrp="1"/>
          </p:cNvSpPr>
          <p:nvPr>
            <p:ph idx="1"/>
          </p:nvPr>
        </p:nvSpPr>
        <p:spPr/>
        <p:txBody>
          <a:bodyPr>
            <a:normAutofit fontScale="92500" lnSpcReduction="20000"/>
          </a:bodyPr>
          <a:lstStyle/>
          <a:p>
            <a:r>
              <a:rPr lang="en-US" dirty="0"/>
              <a:t>VRS Pre-ETS Representative provides an application to the student</a:t>
            </a:r>
          </a:p>
          <a:p>
            <a:pPr lvl="1"/>
            <a:r>
              <a:rPr lang="en-US" dirty="0"/>
              <a:t>Get signed release of information for school, parents</a:t>
            </a:r>
          </a:p>
          <a:p>
            <a:r>
              <a:rPr lang="en-US" dirty="0"/>
              <a:t>Eligibility:</a:t>
            </a:r>
          </a:p>
          <a:p>
            <a:pPr lvl="1"/>
            <a:r>
              <a:rPr lang="en-US" dirty="0"/>
              <a:t>VRS needs to verify from school or other professional that the student has an IEP, 504 plan or other medical/mental health documentation of a disability</a:t>
            </a:r>
          </a:p>
          <a:p>
            <a:pPr lvl="1"/>
            <a:r>
              <a:rPr lang="en-US" dirty="0"/>
              <a:t>Youth needs to be between ages 14-21 and be in an education program</a:t>
            </a:r>
          </a:p>
          <a:p>
            <a:r>
              <a:rPr lang="en-US" dirty="0"/>
              <a:t>Pre-ETS Rep works with student, school, others to identify which of the 5 Pre-ETS the students needs</a:t>
            </a:r>
          </a:p>
          <a:p>
            <a:r>
              <a:rPr lang="en-US" dirty="0"/>
              <a:t>The needed Pre-ETS are then provided (either by VRS or through a contracted partner)</a:t>
            </a:r>
          </a:p>
        </p:txBody>
      </p:sp>
      <p:sp>
        <p:nvSpPr>
          <p:cNvPr id="4" name="Slide Number Placeholder 3">
            <a:extLst>
              <a:ext uri="{FF2B5EF4-FFF2-40B4-BE49-F238E27FC236}">
                <a16:creationId xmlns:a16="http://schemas.microsoft.com/office/drawing/2014/main" id="{08BC747E-6934-42F3-8A91-8870FB05BB85}"/>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43350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76B10D-559E-4414-A336-7475A71D26B8}"/>
              </a:ext>
            </a:extLst>
          </p:cNvPr>
          <p:cNvSpPr>
            <a:spLocks noGrp="1"/>
          </p:cNvSpPr>
          <p:nvPr>
            <p:ph type="ctrTitle"/>
          </p:nvPr>
        </p:nvSpPr>
        <p:spPr/>
        <p:txBody>
          <a:bodyPr/>
          <a:lstStyle/>
          <a:p>
            <a:r>
              <a:rPr lang="en-US" dirty="0"/>
              <a:t>Overview of Our Shared System</a:t>
            </a:r>
          </a:p>
        </p:txBody>
      </p:sp>
      <p:sp>
        <p:nvSpPr>
          <p:cNvPr id="4" name="Slide Number Placeholder 3">
            <a:extLst>
              <a:ext uri="{FF2B5EF4-FFF2-40B4-BE49-F238E27FC236}">
                <a16:creationId xmlns:a16="http://schemas.microsoft.com/office/drawing/2014/main" id="{9EC87DAC-0EF7-4480-BA1F-3F6A17A07E94}"/>
              </a:ext>
            </a:extLst>
          </p:cNvPr>
          <p:cNvSpPr>
            <a:spLocks noGrp="1"/>
          </p:cNvSpPr>
          <p:nvPr>
            <p:ph type="sldNum" sz="quarter" idx="16"/>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98699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D8B49-1736-41DB-B6FC-FF7C4D3545DE}"/>
              </a:ext>
            </a:extLst>
          </p:cNvPr>
          <p:cNvSpPr txBox="1">
            <a:spLocks noGrp="1"/>
          </p:cNvSpPr>
          <p:nvPr>
            <p:ph type="title" idx="4294967295"/>
          </p:nvPr>
        </p:nvSpPr>
        <p:spPr>
          <a:xfrm>
            <a:off x="766482" y="1793703"/>
            <a:ext cx="1065903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29676">
                    <a:lumMod val="50000"/>
                  </a:srgbClr>
                </a:solidFill>
                <a:effectLst/>
                <a:uLnTx/>
                <a:uFillTx/>
                <a:latin typeface="Corbel" panose="020B0503020204020204"/>
                <a:ea typeface="+mn-ea"/>
                <a:cs typeface="+mn-cs"/>
              </a:rPr>
              <a:t>Vocational Rehabilitation (VR) Process</a:t>
            </a:r>
          </a:p>
        </p:txBody>
      </p:sp>
      <p:graphicFrame>
        <p:nvGraphicFramePr>
          <p:cNvPr id="4" name="Diagram 3" descr="Vocational Rehabilitation Process:&#10;Application and Intake, Eligibility and Priority for Services, Assessment of VR Needs, Employment Plan and Case Closure.">
            <a:extLst>
              <a:ext uri="{FF2B5EF4-FFF2-40B4-BE49-F238E27FC236}">
                <a16:creationId xmlns:a16="http://schemas.microsoft.com/office/drawing/2014/main" id="{AD5179CB-67DD-4AD5-A84F-8C9F63F243E9}"/>
              </a:ext>
            </a:extLst>
          </p:cNvPr>
          <p:cNvGraphicFramePr/>
          <p:nvPr>
            <p:extLst>
              <p:ext uri="{D42A27DB-BD31-4B8C-83A1-F6EECF244321}">
                <p14:modId xmlns:p14="http://schemas.microsoft.com/office/powerpoint/2010/main" val="1728601841"/>
              </p:ext>
            </p:extLst>
          </p:nvPr>
        </p:nvGraphicFramePr>
        <p:xfrm>
          <a:off x="766482" y="1793703"/>
          <a:ext cx="11161059" cy="416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2222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BFBA-314F-4753-912E-BF1634A19C67}"/>
              </a:ext>
            </a:extLst>
          </p:cNvPr>
          <p:cNvSpPr>
            <a:spLocks noGrp="1"/>
          </p:cNvSpPr>
          <p:nvPr>
            <p:ph type="title"/>
          </p:nvPr>
        </p:nvSpPr>
        <p:spPr/>
        <p:txBody>
          <a:bodyPr/>
          <a:lstStyle/>
          <a:p>
            <a:pPr algn="ctr"/>
            <a:r>
              <a:rPr lang="en-US" dirty="0"/>
              <a:t>Application &amp; Intake</a:t>
            </a:r>
          </a:p>
        </p:txBody>
      </p:sp>
      <p:sp>
        <p:nvSpPr>
          <p:cNvPr id="3" name="Content Placeholder 2">
            <a:extLst>
              <a:ext uri="{FF2B5EF4-FFF2-40B4-BE49-F238E27FC236}">
                <a16:creationId xmlns:a16="http://schemas.microsoft.com/office/drawing/2014/main" id="{16767523-82D3-40EE-95CD-047AC4FE3AD1}"/>
              </a:ext>
            </a:extLst>
          </p:cNvPr>
          <p:cNvSpPr>
            <a:spLocks noGrp="1"/>
          </p:cNvSpPr>
          <p:nvPr>
            <p:ph idx="1"/>
          </p:nvPr>
        </p:nvSpPr>
        <p:spPr/>
        <p:txBody>
          <a:bodyPr>
            <a:normAutofit fontScale="92500"/>
          </a:bodyPr>
          <a:lstStyle/>
          <a:p>
            <a:r>
              <a:rPr lang="en-US" dirty="0"/>
              <a:t>Once an individual has decided they want to apply for VRS, they are invited to meet with a VR counselor for an intake meeting. </a:t>
            </a:r>
          </a:p>
          <a:p>
            <a:r>
              <a:rPr lang="en-US" dirty="0"/>
              <a:t>VR services are explained and an application is provided</a:t>
            </a:r>
          </a:p>
          <a:p>
            <a:r>
              <a:rPr lang="en-US" dirty="0"/>
              <a:t>Intake is also about getting to know the individual, building rapport, and starting to gather the information necessary for the counselor to determine eligibility</a:t>
            </a:r>
          </a:p>
          <a:p>
            <a:r>
              <a:rPr lang="en-US" dirty="0"/>
              <a:t>Timelines:</a:t>
            </a:r>
          </a:p>
          <a:p>
            <a:pPr lvl="1"/>
            <a:r>
              <a:rPr lang="en-US" dirty="0"/>
              <a:t>A group or individual orientation to Vocational Rehabilitation Services will be available on at least a weekly basis. </a:t>
            </a:r>
          </a:p>
          <a:p>
            <a:pPr lvl="1"/>
            <a:r>
              <a:rPr lang="en-US" dirty="0"/>
              <a:t>Intake must happen within 10 business days of VRS’ receipt of application.</a:t>
            </a:r>
          </a:p>
          <a:p>
            <a:endParaRPr lang="en-US" dirty="0"/>
          </a:p>
        </p:txBody>
      </p:sp>
      <p:sp>
        <p:nvSpPr>
          <p:cNvPr id="4" name="Slide Number Placeholder 3">
            <a:extLst>
              <a:ext uri="{FF2B5EF4-FFF2-40B4-BE49-F238E27FC236}">
                <a16:creationId xmlns:a16="http://schemas.microsoft.com/office/drawing/2014/main" id="{CF5D659B-3809-4624-9011-C30DA338DABF}"/>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78872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C4038-E7F3-4E55-92E4-3DD67845FE25}"/>
              </a:ext>
            </a:extLst>
          </p:cNvPr>
          <p:cNvSpPr>
            <a:spLocks noGrp="1"/>
          </p:cNvSpPr>
          <p:nvPr>
            <p:ph type="title"/>
          </p:nvPr>
        </p:nvSpPr>
        <p:spPr/>
        <p:txBody>
          <a:bodyPr/>
          <a:lstStyle/>
          <a:p>
            <a:pPr algn="ctr"/>
            <a:r>
              <a:rPr lang="en-US" dirty="0"/>
              <a:t>Four Pillars of Eligibility</a:t>
            </a:r>
          </a:p>
        </p:txBody>
      </p:sp>
      <p:sp>
        <p:nvSpPr>
          <p:cNvPr id="3" name="Content Placeholder 2">
            <a:extLst>
              <a:ext uri="{FF2B5EF4-FFF2-40B4-BE49-F238E27FC236}">
                <a16:creationId xmlns:a16="http://schemas.microsoft.com/office/drawing/2014/main" id="{EDA223B5-DC17-4B19-BA8B-FE0E821439A1}"/>
              </a:ext>
            </a:extLst>
          </p:cNvPr>
          <p:cNvSpPr>
            <a:spLocks noGrp="1"/>
          </p:cNvSpPr>
          <p:nvPr>
            <p:ph idx="1"/>
          </p:nvPr>
        </p:nvSpPr>
        <p:spPr/>
        <p:txBody>
          <a:bodyPr>
            <a:normAutofit/>
          </a:bodyPr>
          <a:lstStyle/>
          <a:p>
            <a:r>
              <a:rPr lang="en-US" sz="3200" dirty="0"/>
              <a:t>Four Pillars of Eligibility:</a:t>
            </a:r>
          </a:p>
          <a:p>
            <a:pPr marL="960120" lvl="1" indent="-457200">
              <a:buAutoNum type="arabicPeriod"/>
            </a:pPr>
            <a:r>
              <a:rPr lang="en-US" sz="2800" dirty="0"/>
              <a:t>Does this person have a documented impairment?</a:t>
            </a:r>
          </a:p>
          <a:p>
            <a:pPr marL="960120" lvl="1" indent="-457200">
              <a:buAutoNum type="arabicPeriod"/>
            </a:pPr>
            <a:r>
              <a:rPr lang="en-US" sz="2800" dirty="0"/>
              <a:t>Is there a substantial impediment to employment?</a:t>
            </a:r>
          </a:p>
          <a:p>
            <a:pPr marL="960120" lvl="1" indent="-457200">
              <a:buAutoNum type="arabicPeriod"/>
            </a:pPr>
            <a:r>
              <a:rPr lang="en-US" sz="2800" dirty="0"/>
              <a:t>Does the person require VR services to prepare for, secure, retain, advance, or regain competitive integrated employment?</a:t>
            </a:r>
          </a:p>
          <a:p>
            <a:pPr marL="960120" lvl="1" indent="-457200">
              <a:buAutoNum type="arabicPeriod"/>
            </a:pPr>
            <a:r>
              <a:rPr lang="en-US" sz="2800" dirty="0"/>
              <a:t>Is this person presumed to benefit in terms of an employment outcome from VR services?</a:t>
            </a:r>
          </a:p>
          <a:p>
            <a:pPr marL="0" indent="0">
              <a:buNone/>
            </a:pPr>
            <a:endParaRPr lang="en-US" dirty="0"/>
          </a:p>
        </p:txBody>
      </p:sp>
      <p:sp>
        <p:nvSpPr>
          <p:cNvPr id="4" name="Slide Number Placeholder 3">
            <a:extLst>
              <a:ext uri="{FF2B5EF4-FFF2-40B4-BE49-F238E27FC236}">
                <a16:creationId xmlns:a16="http://schemas.microsoft.com/office/drawing/2014/main" id="{BE885A1A-4263-4B9D-B4DF-03E0D38E11F6}"/>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3477857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AB56-E855-4080-ACA4-28BE090CDD67}"/>
              </a:ext>
            </a:extLst>
          </p:cNvPr>
          <p:cNvSpPr>
            <a:spLocks noGrp="1"/>
          </p:cNvSpPr>
          <p:nvPr>
            <p:ph type="title"/>
          </p:nvPr>
        </p:nvSpPr>
        <p:spPr/>
        <p:txBody>
          <a:bodyPr/>
          <a:lstStyle/>
          <a:p>
            <a:pPr algn="ctr"/>
            <a:r>
              <a:rPr lang="en-US" dirty="0"/>
              <a:t>Priority for Services (PFS)</a:t>
            </a:r>
          </a:p>
        </p:txBody>
      </p:sp>
      <p:sp>
        <p:nvSpPr>
          <p:cNvPr id="3" name="Content Placeholder 2">
            <a:extLst>
              <a:ext uri="{FF2B5EF4-FFF2-40B4-BE49-F238E27FC236}">
                <a16:creationId xmlns:a16="http://schemas.microsoft.com/office/drawing/2014/main" id="{8665EEE8-E651-4E6E-9541-C668E58CD83E}"/>
              </a:ext>
            </a:extLst>
          </p:cNvPr>
          <p:cNvSpPr>
            <a:spLocks noGrp="1"/>
          </p:cNvSpPr>
          <p:nvPr>
            <p:ph idx="1"/>
          </p:nvPr>
        </p:nvSpPr>
        <p:spPr/>
        <p:txBody>
          <a:bodyPr/>
          <a:lstStyle/>
          <a:p>
            <a:r>
              <a:rPr lang="en-US" sz="3200" dirty="0"/>
              <a:t>By law, those with the most significant disabilities must be served first</a:t>
            </a:r>
          </a:p>
          <a:p>
            <a:r>
              <a:rPr lang="en-US" sz="3200" dirty="0"/>
              <a:t>To do this, seven “areas of functional limitations” are assessed (next slide)</a:t>
            </a:r>
          </a:p>
          <a:p>
            <a:r>
              <a:rPr lang="en-US" sz="3200" dirty="0"/>
              <a:t>PFS should be completed the same day as eligibility whenever possible</a:t>
            </a:r>
          </a:p>
          <a:p>
            <a:endParaRPr lang="en-US" dirty="0"/>
          </a:p>
        </p:txBody>
      </p:sp>
      <p:sp>
        <p:nvSpPr>
          <p:cNvPr id="4" name="Slide Number Placeholder 3">
            <a:extLst>
              <a:ext uri="{FF2B5EF4-FFF2-40B4-BE49-F238E27FC236}">
                <a16:creationId xmlns:a16="http://schemas.microsoft.com/office/drawing/2014/main" id="{20483074-6887-445C-948A-5E025566A333}"/>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4221021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252919" y="1123837"/>
            <a:ext cx="2947482" cy="4601183"/>
          </a:xfrm>
        </p:spPr>
        <p:txBody>
          <a:bodyPr vert="horz" lIns="91440" tIns="45720" rIns="91440" bIns="45720" rtlCol="0" anchor="ctr">
            <a:normAutofit/>
          </a:bodyPr>
          <a:lstStyle/>
          <a:p>
            <a:r>
              <a:rPr lang="en-US" sz="4400" dirty="0">
                <a:latin typeface="Calibri" panose="020F0502020204030204" pitchFamily="34" charset="0"/>
                <a:cs typeface="Calibri" panose="020F0502020204030204" pitchFamily="34" charset="0"/>
              </a:rPr>
              <a:t>The Seven Functional Areas</a:t>
            </a:r>
          </a:p>
        </p:txBody>
      </p:sp>
      <p:graphicFrame>
        <p:nvGraphicFramePr>
          <p:cNvPr id="5" name="Content Placeholder 1" descr="The Seven Functional Areas include&#10;Mobility, Self-Direction, Self-Care, Interpersonal Skills, Communication, Work Tolerance and Work Skills.">
            <a:extLst>
              <a:ext uri="{FF2B5EF4-FFF2-40B4-BE49-F238E27FC236}">
                <a16:creationId xmlns:a16="http://schemas.microsoft.com/office/drawing/2014/main" id="{E1DA57EF-DEAC-4CF1-BD11-994202F13E8D}"/>
              </a:ext>
            </a:extLst>
          </p:cNvPr>
          <p:cNvGraphicFramePr>
            <a:graphicFrameLocks noGrp="1"/>
          </p:cNvGraphicFramePr>
          <p:nvPr>
            <p:ph sz="half" idx="1"/>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307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601-6070-4BF2-9A25-98805600BBE8}"/>
              </a:ext>
            </a:extLst>
          </p:cNvPr>
          <p:cNvSpPr>
            <a:spLocks noGrp="1"/>
          </p:cNvSpPr>
          <p:nvPr>
            <p:ph type="title"/>
          </p:nvPr>
        </p:nvSpPr>
        <p:spPr/>
        <p:txBody>
          <a:bodyPr/>
          <a:lstStyle/>
          <a:p>
            <a:pPr algn="ctr"/>
            <a:r>
              <a:rPr lang="en-US" dirty="0"/>
              <a:t>Timelines for Eligibility and PFS</a:t>
            </a:r>
          </a:p>
        </p:txBody>
      </p:sp>
      <p:sp>
        <p:nvSpPr>
          <p:cNvPr id="3" name="Content Placeholder 2">
            <a:extLst>
              <a:ext uri="{FF2B5EF4-FFF2-40B4-BE49-F238E27FC236}">
                <a16:creationId xmlns:a16="http://schemas.microsoft.com/office/drawing/2014/main" id="{EB42B323-9DA6-4FD2-8937-8D518A825687}"/>
              </a:ext>
            </a:extLst>
          </p:cNvPr>
          <p:cNvSpPr>
            <a:spLocks noGrp="1"/>
          </p:cNvSpPr>
          <p:nvPr>
            <p:ph idx="1"/>
          </p:nvPr>
        </p:nvSpPr>
        <p:spPr>
          <a:xfrm>
            <a:off x="838200" y="1825625"/>
            <a:ext cx="6880412" cy="4351338"/>
          </a:xfrm>
        </p:spPr>
        <p:txBody>
          <a:bodyPr>
            <a:normAutofit fontScale="92500"/>
          </a:bodyPr>
          <a:lstStyle/>
          <a:p>
            <a:r>
              <a:rPr lang="en-US" sz="3200" dirty="0"/>
              <a:t>A timely eligibility and PFS decision is when the decision is made within 10 business days of receiving sufficient information </a:t>
            </a:r>
          </a:p>
          <a:p>
            <a:r>
              <a:rPr lang="en-US" sz="3200" dirty="0"/>
              <a:t>Eligibility and PFS must be decided as soon as possible but no longer than 60 calendar days from the date the agency receives an application for services.</a:t>
            </a:r>
          </a:p>
          <a:p>
            <a:endParaRPr lang="en-US" dirty="0"/>
          </a:p>
        </p:txBody>
      </p:sp>
      <p:sp>
        <p:nvSpPr>
          <p:cNvPr id="4" name="Slide Number Placeholder 3">
            <a:extLst>
              <a:ext uri="{FF2B5EF4-FFF2-40B4-BE49-F238E27FC236}">
                <a16:creationId xmlns:a16="http://schemas.microsoft.com/office/drawing/2014/main" id="{A1F60EF0-C367-4144-A54F-4E2B757DE72D}"/>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5" name="Graphic 4" descr="Checkbox Checked with solid fill">
            <a:extLst>
              <a:ext uri="{FF2B5EF4-FFF2-40B4-BE49-F238E27FC236}">
                <a16:creationId xmlns:a16="http://schemas.microsoft.com/office/drawing/2014/main" id="{DEC45402-6DD2-4C39-88C3-59CF388A7E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7624" y="2086208"/>
            <a:ext cx="3830172" cy="3830172"/>
          </a:xfrm>
          <a:prstGeom prst="rect">
            <a:avLst/>
          </a:prstGeom>
        </p:spPr>
      </p:pic>
    </p:spTree>
    <p:extLst>
      <p:ext uri="{BB962C8B-B14F-4D97-AF65-F5344CB8AC3E}">
        <p14:creationId xmlns:p14="http://schemas.microsoft.com/office/powerpoint/2010/main" val="1212965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66C4-A796-4A1C-A592-C6164F399F38}"/>
              </a:ext>
            </a:extLst>
          </p:cNvPr>
          <p:cNvSpPr>
            <a:spLocks noGrp="1"/>
          </p:cNvSpPr>
          <p:nvPr>
            <p:ph type="title"/>
          </p:nvPr>
        </p:nvSpPr>
        <p:spPr/>
        <p:txBody>
          <a:bodyPr/>
          <a:lstStyle/>
          <a:p>
            <a:pPr algn="ctr"/>
            <a:r>
              <a:rPr lang="en-US" dirty="0"/>
              <a:t>Assessment of VR Needs</a:t>
            </a:r>
          </a:p>
        </p:txBody>
      </p:sp>
      <p:sp>
        <p:nvSpPr>
          <p:cNvPr id="3" name="Content Placeholder 2">
            <a:extLst>
              <a:ext uri="{FF2B5EF4-FFF2-40B4-BE49-F238E27FC236}">
                <a16:creationId xmlns:a16="http://schemas.microsoft.com/office/drawing/2014/main" id="{5E8C1642-76D0-4FE8-B8BF-FEBA1321D0C4}"/>
              </a:ext>
            </a:extLst>
          </p:cNvPr>
          <p:cNvSpPr>
            <a:spLocks noGrp="1"/>
          </p:cNvSpPr>
          <p:nvPr>
            <p:ph idx="1"/>
          </p:nvPr>
        </p:nvSpPr>
        <p:spPr/>
        <p:txBody>
          <a:bodyPr>
            <a:normAutofit/>
          </a:bodyPr>
          <a:lstStyle/>
          <a:p>
            <a:r>
              <a:rPr lang="en-US" sz="2400" dirty="0"/>
              <a:t>Is key to developing an appropriate Employment Plan. </a:t>
            </a:r>
          </a:p>
          <a:p>
            <a:r>
              <a:rPr lang="en-US" sz="2400" dirty="0"/>
              <a:t>Uncovers the individual’s unique strengths, interests, abilities, limitations and life circumstances which establish the foundation of the counseling process. </a:t>
            </a:r>
          </a:p>
          <a:p>
            <a:r>
              <a:rPr lang="en-US" sz="2400" dirty="0"/>
              <a:t>Also lays out the rationale for the job goal and services to be provided. </a:t>
            </a:r>
          </a:p>
          <a:p>
            <a:r>
              <a:rPr lang="en-US" sz="2400" dirty="0"/>
              <a:t>Timeline: </a:t>
            </a:r>
          </a:p>
          <a:p>
            <a:pPr lvl="1"/>
            <a:r>
              <a:rPr lang="en-US" sz="2400" dirty="0"/>
              <a:t>Initial stand-alone Assessment of VR Needs prior to writing Employment Plan</a:t>
            </a:r>
          </a:p>
          <a:p>
            <a:pPr lvl="1"/>
            <a:r>
              <a:rPr lang="en-US" sz="2400" dirty="0"/>
              <a:t>Continues through the life of the case</a:t>
            </a:r>
          </a:p>
          <a:p>
            <a:endParaRPr lang="en-US" dirty="0"/>
          </a:p>
        </p:txBody>
      </p:sp>
      <p:sp>
        <p:nvSpPr>
          <p:cNvPr id="4" name="Slide Number Placeholder 3">
            <a:extLst>
              <a:ext uri="{FF2B5EF4-FFF2-40B4-BE49-F238E27FC236}">
                <a16:creationId xmlns:a16="http://schemas.microsoft.com/office/drawing/2014/main" id="{35AEC461-1357-4F90-B9AB-64D235442D78}"/>
              </a:ext>
            </a:extLst>
          </p:cNvPr>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1131138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2CB0D7-0DF3-4BFC-B878-39F6D31F2D05}"/>
              </a:ext>
            </a:extLst>
          </p:cNvPr>
          <p:cNvSpPr>
            <a:spLocks noGrp="1"/>
          </p:cNvSpPr>
          <p:nvPr>
            <p:ph type="sldNum" sz="quarter" idx="12"/>
          </p:nvPr>
        </p:nvSpPr>
        <p:spPr/>
        <p:txBody>
          <a:bodyPr/>
          <a:lstStyle/>
          <a:p>
            <a:fld id="{48F63A3B-78C7-47BE-AE5E-E10140E04643}" type="slidenum">
              <a:rPr lang="en-US" smtClean="0"/>
              <a:t>47</a:t>
            </a:fld>
            <a:endParaRPr lang="en-US" dirty="0"/>
          </a:p>
        </p:txBody>
      </p:sp>
      <p:pic>
        <p:nvPicPr>
          <p:cNvPr id="8" name="Graphic 7">
            <a:extLst>
              <a:ext uri="{FF2B5EF4-FFF2-40B4-BE49-F238E27FC236}">
                <a16:creationId xmlns:a16="http://schemas.microsoft.com/office/drawing/2014/main" id="{D5010D86-26E9-46D1-B7BF-2F7B0F51AF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4034" y="2554940"/>
            <a:ext cx="3061447" cy="3061447"/>
          </a:xfrm>
          <a:prstGeom prst="rect">
            <a:avLst/>
          </a:prstGeom>
        </p:spPr>
      </p:pic>
      <p:sp>
        <p:nvSpPr>
          <p:cNvPr id="3" name="Content Placeholder 2">
            <a:extLst>
              <a:ext uri="{FF2B5EF4-FFF2-40B4-BE49-F238E27FC236}">
                <a16:creationId xmlns:a16="http://schemas.microsoft.com/office/drawing/2014/main" id="{ED89F3EA-8A3F-48A9-85EC-96CEFFE94137}"/>
              </a:ext>
            </a:extLst>
          </p:cNvPr>
          <p:cNvSpPr>
            <a:spLocks noGrp="1"/>
          </p:cNvSpPr>
          <p:nvPr>
            <p:ph idx="1"/>
          </p:nvPr>
        </p:nvSpPr>
        <p:spPr>
          <a:xfrm>
            <a:off x="4329953" y="2005012"/>
            <a:ext cx="6849035" cy="4351338"/>
          </a:xfrm>
        </p:spPr>
        <p:txBody>
          <a:bodyPr>
            <a:normAutofit lnSpcReduction="10000"/>
          </a:bodyPr>
          <a:lstStyle/>
          <a:p>
            <a:r>
              <a:rPr lang="en-US" sz="2800" dirty="0"/>
              <a:t>A communication tool between the person and the counselor on how to reach the vocational goal</a:t>
            </a:r>
          </a:p>
          <a:p>
            <a:r>
              <a:rPr lang="en-US" sz="2800" dirty="0"/>
              <a:t>Includes:</a:t>
            </a:r>
          </a:p>
          <a:p>
            <a:pPr lvl="1"/>
            <a:r>
              <a:rPr lang="en-US" sz="2400" dirty="0"/>
              <a:t>Job goal </a:t>
            </a:r>
          </a:p>
          <a:p>
            <a:pPr lvl="1"/>
            <a:r>
              <a:rPr lang="en-US" sz="2400" dirty="0"/>
              <a:t>All services to be provided to reach that goal</a:t>
            </a:r>
          </a:p>
          <a:p>
            <a:pPr lvl="1"/>
            <a:r>
              <a:rPr lang="en-US" sz="2400" dirty="0"/>
              <a:t>Progress measures</a:t>
            </a:r>
          </a:p>
          <a:p>
            <a:pPr lvl="1"/>
            <a:r>
              <a:rPr lang="en-US" sz="2400" dirty="0"/>
              <a:t>Other responsibilities</a:t>
            </a:r>
            <a:endParaRPr lang="en-US" sz="2800" dirty="0"/>
          </a:p>
          <a:p>
            <a:endParaRPr lang="en-US" dirty="0"/>
          </a:p>
        </p:txBody>
      </p:sp>
      <p:sp>
        <p:nvSpPr>
          <p:cNvPr id="2" name="Title 1">
            <a:extLst>
              <a:ext uri="{FF2B5EF4-FFF2-40B4-BE49-F238E27FC236}">
                <a16:creationId xmlns:a16="http://schemas.microsoft.com/office/drawing/2014/main" id="{64AC9034-F82F-49B2-86F8-936CD0621883}"/>
              </a:ext>
            </a:extLst>
          </p:cNvPr>
          <p:cNvSpPr>
            <a:spLocks noGrp="1"/>
          </p:cNvSpPr>
          <p:nvPr>
            <p:ph type="title"/>
          </p:nvPr>
        </p:nvSpPr>
        <p:spPr/>
        <p:txBody>
          <a:bodyPr/>
          <a:lstStyle/>
          <a:p>
            <a:pPr algn="ctr"/>
            <a:r>
              <a:rPr lang="en-US" dirty="0"/>
              <a:t>Employment Plan</a:t>
            </a:r>
          </a:p>
        </p:txBody>
      </p:sp>
    </p:spTree>
    <p:extLst>
      <p:ext uri="{BB962C8B-B14F-4D97-AF65-F5344CB8AC3E}">
        <p14:creationId xmlns:p14="http://schemas.microsoft.com/office/powerpoint/2010/main" val="3978715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07C8-0D57-446D-9390-FA20E9540280}"/>
              </a:ext>
            </a:extLst>
          </p:cNvPr>
          <p:cNvSpPr>
            <a:spLocks noGrp="1"/>
          </p:cNvSpPr>
          <p:nvPr>
            <p:ph type="title"/>
          </p:nvPr>
        </p:nvSpPr>
        <p:spPr/>
        <p:txBody>
          <a:bodyPr/>
          <a:lstStyle/>
          <a:p>
            <a:pPr algn="ctr"/>
            <a:r>
              <a:rPr lang="en-US" dirty="0"/>
              <a:t>Timeline for Employment Plan</a:t>
            </a:r>
          </a:p>
        </p:txBody>
      </p:sp>
      <p:sp>
        <p:nvSpPr>
          <p:cNvPr id="3" name="Content Placeholder 2">
            <a:extLst>
              <a:ext uri="{FF2B5EF4-FFF2-40B4-BE49-F238E27FC236}">
                <a16:creationId xmlns:a16="http://schemas.microsoft.com/office/drawing/2014/main" id="{FA53880E-5BBC-43A1-867D-9BE9E7D04539}"/>
              </a:ext>
            </a:extLst>
          </p:cNvPr>
          <p:cNvSpPr>
            <a:spLocks noGrp="1"/>
          </p:cNvSpPr>
          <p:nvPr>
            <p:ph idx="1"/>
          </p:nvPr>
        </p:nvSpPr>
        <p:spPr/>
        <p:txBody>
          <a:bodyPr/>
          <a:lstStyle/>
          <a:p>
            <a:r>
              <a:rPr lang="en-US" sz="3200" dirty="0"/>
              <a:t>Timeline: </a:t>
            </a:r>
          </a:p>
          <a:p>
            <a:pPr lvl="1"/>
            <a:r>
              <a:rPr lang="en-US" sz="2400" dirty="0"/>
              <a:t>As early as possible but no later than 90 days from the date the person enters a planning status</a:t>
            </a:r>
          </a:p>
          <a:p>
            <a:r>
              <a:rPr lang="en-US" sz="3200" dirty="0"/>
              <a:t>Transition students: </a:t>
            </a:r>
          </a:p>
          <a:p>
            <a:pPr lvl="1"/>
            <a:r>
              <a:rPr lang="en-US" sz="2400" dirty="0"/>
              <a:t>Must have in place prior to leaving the school setting</a:t>
            </a:r>
          </a:p>
          <a:p>
            <a:pPr lvl="1"/>
            <a:r>
              <a:rPr lang="en-US" sz="2400" dirty="0"/>
              <a:t>May start with a broad goal and then amend the plan when that goal is refined</a:t>
            </a:r>
          </a:p>
          <a:p>
            <a:endParaRPr lang="en-US" dirty="0"/>
          </a:p>
        </p:txBody>
      </p:sp>
      <p:sp>
        <p:nvSpPr>
          <p:cNvPr id="4" name="Slide Number Placeholder 3">
            <a:extLst>
              <a:ext uri="{FF2B5EF4-FFF2-40B4-BE49-F238E27FC236}">
                <a16:creationId xmlns:a16="http://schemas.microsoft.com/office/drawing/2014/main" id="{76FAF27A-7771-4C89-BFBD-5402126EA1F6}"/>
              </a:ext>
            </a:extLst>
          </p:cNvPr>
          <p:cNvSpPr>
            <a:spLocks noGrp="1"/>
          </p:cNvSpPr>
          <p:nvPr>
            <p:ph type="sldNum" sz="quarter" idx="12"/>
          </p:nvPr>
        </p:nvSpPr>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3745825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F4E2-FEE7-4ED5-8AA3-A845F5B29227}"/>
              </a:ext>
            </a:extLst>
          </p:cNvPr>
          <p:cNvSpPr>
            <a:spLocks noGrp="1"/>
          </p:cNvSpPr>
          <p:nvPr>
            <p:ph type="title"/>
          </p:nvPr>
        </p:nvSpPr>
        <p:spPr/>
        <p:txBody>
          <a:bodyPr>
            <a:normAutofit/>
          </a:bodyPr>
          <a:lstStyle/>
          <a:p>
            <a:pPr algn="ctr"/>
            <a:r>
              <a:rPr lang="en-US" dirty="0"/>
              <a:t>Case Closure</a:t>
            </a:r>
          </a:p>
        </p:txBody>
      </p:sp>
      <p:graphicFrame>
        <p:nvGraphicFramePr>
          <p:cNvPr id="5" name="Content Placeholder 2" descr="Case closures are to happen 90 days after reaching stability. ">
            <a:extLst>
              <a:ext uri="{FF2B5EF4-FFF2-40B4-BE49-F238E27FC236}">
                <a16:creationId xmlns:a16="http://schemas.microsoft.com/office/drawing/2014/main" id="{1AB53870-FFA4-4AB9-A8F3-147948ECBE1D}"/>
              </a:ext>
            </a:extLst>
          </p:cNvPr>
          <p:cNvGraphicFramePr>
            <a:graphicFrameLocks noGrp="1"/>
          </p:cNvGraphicFramePr>
          <p:nvPr>
            <p:ph idx="1"/>
            <p:extLst>
              <p:ext uri="{D42A27DB-BD31-4B8C-83A1-F6EECF244321}">
                <p14:modId xmlns:p14="http://schemas.microsoft.com/office/powerpoint/2010/main" val="4050399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19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C4A140-025D-475F-9AFE-2D88625638DD}"/>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2050" name="Picture 2" descr="WIOA Advisory Committee Report – Summary &amp;amp; Implications for VR Systems -  Y-TAC">
            <a:extLst>
              <a:ext uri="{FF2B5EF4-FFF2-40B4-BE49-F238E27FC236}">
                <a16:creationId xmlns:a16="http://schemas.microsoft.com/office/drawing/2014/main" id="{A785EF59-1E40-4123-B9C1-A450041CB4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479" b="29312"/>
          <a:stretch/>
        </p:blipFill>
        <p:spPr bwMode="auto">
          <a:xfrm>
            <a:off x="4382462" y="5549968"/>
            <a:ext cx="3427076" cy="10821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F04DB0-147F-46B6-98A0-5694503399EA}"/>
              </a:ext>
            </a:extLst>
          </p:cNvPr>
          <p:cNvSpPr>
            <a:spLocks noGrp="1"/>
          </p:cNvSpPr>
          <p:nvPr>
            <p:ph idx="1"/>
          </p:nvPr>
        </p:nvSpPr>
        <p:spPr>
          <a:xfrm>
            <a:off x="596153" y="1610518"/>
            <a:ext cx="11353800" cy="4351338"/>
          </a:xfrm>
        </p:spPr>
        <p:txBody>
          <a:bodyPr/>
          <a:lstStyle/>
          <a:p>
            <a:r>
              <a:rPr lang="en-US" sz="2800" b="0" i="0" dirty="0">
                <a:solidFill>
                  <a:srgbClr val="002060"/>
                </a:solidFill>
                <a:effectLst/>
              </a:rPr>
              <a:t>Signed into law on July 22, 2014</a:t>
            </a:r>
          </a:p>
          <a:p>
            <a:r>
              <a:rPr lang="en-US" sz="2800" dirty="0">
                <a:solidFill>
                  <a:srgbClr val="002060"/>
                </a:solidFill>
              </a:rPr>
              <a:t>L</a:t>
            </a:r>
            <a:r>
              <a:rPr lang="en-US" sz="2800" b="0" i="0" dirty="0">
                <a:solidFill>
                  <a:srgbClr val="002060"/>
                </a:solidFill>
                <a:effectLst/>
              </a:rPr>
              <a:t>andmark legislation designed to strengthen and improve our nation's public workforce system</a:t>
            </a:r>
          </a:p>
          <a:p>
            <a:r>
              <a:rPr lang="en-US" sz="2800" dirty="0">
                <a:solidFill>
                  <a:srgbClr val="002060"/>
                </a:solidFill>
              </a:rPr>
              <a:t>Two primary customers:</a:t>
            </a:r>
          </a:p>
          <a:p>
            <a:pPr lvl="1"/>
            <a:r>
              <a:rPr lang="en-US" sz="2000" b="1" dirty="0">
                <a:solidFill>
                  <a:srgbClr val="002060"/>
                </a:solidFill>
              </a:rPr>
              <a:t>Job seekers: </a:t>
            </a:r>
            <a:r>
              <a:rPr lang="en-US" sz="2000" dirty="0">
                <a:solidFill>
                  <a:srgbClr val="002060"/>
                </a:solidFill>
              </a:rPr>
              <a:t>A</a:t>
            </a:r>
            <a:r>
              <a:rPr lang="en-US" sz="2000" b="0" i="0" dirty="0">
                <a:solidFill>
                  <a:srgbClr val="002060"/>
                </a:solidFill>
                <a:effectLst/>
              </a:rPr>
              <a:t>ccess employment, education, training, and support services to succeed in the labor market. Focus on </a:t>
            </a:r>
            <a:r>
              <a:rPr lang="en-US" sz="2000" b="0" i="0" u="sng" dirty="0">
                <a:solidFill>
                  <a:srgbClr val="002060"/>
                </a:solidFill>
                <a:effectLst/>
              </a:rPr>
              <a:t>youth</a:t>
            </a:r>
            <a:r>
              <a:rPr lang="en-US" sz="2000" b="0" i="0" dirty="0">
                <a:solidFill>
                  <a:srgbClr val="002060"/>
                </a:solidFill>
                <a:effectLst/>
              </a:rPr>
              <a:t> and those with </a:t>
            </a:r>
            <a:r>
              <a:rPr lang="en-US" sz="2000" b="0" i="0" u="sng" dirty="0">
                <a:solidFill>
                  <a:srgbClr val="002060"/>
                </a:solidFill>
                <a:effectLst/>
              </a:rPr>
              <a:t>significant barriers to employment</a:t>
            </a:r>
            <a:r>
              <a:rPr lang="en-US" sz="2000" b="0" i="0" dirty="0">
                <a:solidFill>
                  <a:srgbClr val="002060"/>
                </a:solidFill>
                <a:effectLst/>
              </a:rPr>
              <a:t>.</a:t>
            </a:r>
          </a:p>
          <a:p>
            <a:pPr lvl="1"/>
            <a:r>
              <a:rPr lang="en-US" sz="2000" b="1" dirty="0">
                <a:solidFill>
                  <a:srgbClr val="002060"/>
                </a:solidFill>
              </a:rPr>
              <a:t>Employers: </a:t>
            </a:r>
            <a:r>
              <a:rPr lang="en-US" sz="2000" dirty="0">
                <a:solidFill>
                  <a:srgbClr val="002060"/>
                </a:solidFill>
              </a:rPr>
              <a:t>M</a:t>
            </a:r>
            <a:r>
              <a:rPr lang="en-US" sz="2000" b="0" i="0" dirty="0">
                <a:solidFill>
                  <a:srgbClr val="002060"/>
                </a:solidFill>
                <a:effectLst/>
              </a:rPr>
              <a:t>atch employers with the skilled workers they need to compete in the global economy</a:t>
            </a:r>
            <a:endParaRPr lang="en-US" sz="2000" dirty="0">
              <a:solidFill>
                <a:srgbClr val="002060"/>
              </a:solidFill>
            </a:endParaRPr>
          </a:p>
        </p:txBody>
      </p:sp>
      <p:sp>
        <p:nvSpPr>
          <p:cNvPr id="2" name="Title 1">
            <a:extLst>
              <a:ext uri="{FF2B5EF4-FFF2-40B4-BE49-F238E27FC236}">
                <a16:creationId xmlns:a16="http://schemas.microsoft.com/office/drawing/2014/main" id="{64FE87FE-E5A5-4E44-AB1E-63A433CAE690}"/>
              </a:ext>
            </a:extLst>
          </p:cNvPr>
          <p:cNvSpPr>
            <a:spLocks noGrp="1"/>
          </p:cNvSpPr>
          <p:nvPr>
            <p:ph type="title"/>
          </p:nvPr>
        </p:nvSpPr>
        <p:spPr/>
        <p:txBody>
          <a:bodyPr/>
          <a:lstStyle/>
          <a:p>
            <a:pPr algn="ctr"/>
            <a:r>
              <a:rPr lang="en-US" dirty="0"/>
              <a:t>Workforce Innovation and Opportunity Act (WIOA)</a:t>
            </a:r>
          </a:p>
        </p:txBody>
      </p:sp>
    </p:spTree>
    <p:extLst>
      <p:ext uri="{BB962C8B-B14F-4D97-AF65-F5344CB8AC3E}">
        <p14:creationId xmlns:p14="http://schemas.microsoft.com/office/powerpoint/2010/main" val="1465126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17A0-5E01-4B75-9B42-FCC43ECCD0CA}"/>
              </a:ext>
            </a:extLst>
          </p:cNvPr>
          <p:cNvSpPr>
            <a:spLocks noGrp="1"/>
          </p:cNvSpPr>
          <p:nvPr>
            <p:ph type="title"/>
          </p:nvPr>
        </p:nvSpPr>
        <p:spPr/>
        <p:txBody>
          <a:bodyPr/>
          <a:lstStyle/>
          <a:p>
            <a:pPr algn="ctr"/>
            <a:r>
              <a:rPr lang="en-US" dirty="0">
                <a:cs typeface="Calibri"/>
              </a:rPr>
              <a:t>VRS: Number of Individuals Served</a:t>
            </a:r>
            <a:endParaRPr lang="en-US" dirty="0"/>
          </a:p>
        </p:txBody>
      </p:sp>
      <p:sp>
        <p:nvSpPr>
          <p:cNvPr id="4" name="Footer Placeholder 3">
            <a:extLst>
              <a:ext uri="{FF2B5EF4-FFF2-40B4-BE49-F238E27FC236}">
                <a16:creationId xmlns:a16="http://schemas.microsoft.com/office/drawing/2014/main" id="{257FEA6B-61DD-4E8A-9C75-5D92B68F8275}"/>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mn.gov/deed/</a:t>
            </a:r>
            <a:r>
              <a:rPr kumimoji="0" lang="en-US" sz="1200" b="0" i="0" u="none" strike="noStrike" kern="1200" cap="none" spc="0" normalizeH="0" baseline="0" noProof="0" err="1">
                <a:ln>
                  <a:noFill/>
                </a:ln>
                <a:solidFill>
                  <a:srgbClr val="000000"/>
                </a:solidFill>
                <a:effectLst/>
                <a:uLnTx/>
                <a:uFillTx/>
                <a:latin typeface="Calibri"/>
                <a:ea typeface="+mn-ea"/>
                <a:cs typeface="+mn-cs"/>
              </a:rPr>
              <a:t>vrs</a:t>
            </a:r>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graphicFrame>
        <p:nvGraphicFramePr>
          <p:cNvPr id="6" name="Chart 5" descr="Stacked bar graph shows declining number of participants over the last three program years">
            <a:extLst>
              <a:ext uri="{FF2B5EF4-FFF2-40B4-BE49-F238E27FC236}">
                <a16:creationId xmlns:a16="http://schemas.microsoft.com/office/drawing/2014/main" id="{C8E445C5-FE6D-47E3-9AC4-FED3C9679E6D}"/>
              </a:ext>
            </a:extLst>
          </p:cNvPr>
          <p:cNvGraphicFramePr>
            <a:graphicFrameLocks/>
          </p:cNvGraphicFramePr>
          <p:nvPr/>
        </p:nvGraphicFramePr>
        <p:xfrm>
          <a:off x="1524000" y="1371600"/>
          <a:ext cx="9525000" cy="498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008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D3814-E15C-42E9-8E1E-C34B55210104}"/>
              </a:ext>
            </a:extLst>
          </p:cNvPr>
          <p:cNvSpPr>
            <a:spLocks noGrp="1"/>
          </p:cNvSpPr>
          <p:nvPr>
            <p:ph type="ftr" sz="quarter" idx="3"/>
          </p:nvPr>
        </p:nvSpPr>
        <p:spPr>
          <a:xfrm>
            <a:off x="6223000" y="6218315"/>
            <a:ext cx="5587647" cy="365125"/>
          </a:xfrm>
        </p:spPr>
        <p:txBody>
          <a:bodyPr/>
          <a:lstStyle/>
          <a:p>
            <a:r>
              <a:rPr lang="en-US"/>
              <a:t>mn.gov/deed</a:t>
            </a:r>
            <a:endParaRPr lang="en-US" dirty="0"/>
          </a:p>
        </p:txBody>
      </p:sp>
      <p:pic>
        <p:nvPicPr>
          <p:cNvPr id="5" name="Content Placeholder 4" descr="The Race and Ethnicity of the people that VRS serves.">
            <a:extLst>
              <a:ext uri="{FF2B5EF4-FFF2-40B4-BE49-F238E27FC236}">
                <a16:creationId xmlns:a16="http://schemas.microsoft.com/office/drawing/2014/main" id="{18902D56-BCF3-4952-A269-E68DEF0ABEF5}"/>
              </a:ext>
            </a:extLst>
          </p:cNvPr>
          <p:cNvPicPr>
            <a:picLocks noGrp="1" noChangeAspect="1"/>
          </p:cNvPicPr>
          <p:nvPr>
            <p:ph idx="1"/>
          </p:nvPr>
        </p:nvPicPr>
        <p:blipFill>
          <a:blip r:embed="rId3"/>
          <a:stretch>
            <a:fillRect/>
          </a:stretch>
        </p:blipFill>
        <p:spPr>
          <a:xfrm>
            <a:off x="3005814" y="1692023"/>
            <a:ext cx="5752106" cy="3875657"/>
          </a:xfrm>
        </p:spPr>
      </p:pic>
      <p:sp>
        <p:nvSpPr>
          <p:cNvPr id="2" name="Title 1">
            <a:extLst>
              <a:ext uri="{FF2B5EF4-FFF2-40B4-BE49-F238E27FC236}">
                <a16:creationId xmlns:a16="http://schemas.microsoft.com/office/drawing/2014/main" id="{425D9B8B-E453-479B-8363-4D2DF398E9DA}"/>
              </a:ext>
            </a:extLst>
          </p:cNvPr>
          <p:cNvSpPr>
            <a:spLocks noGrp="1"/>
          </p:cNvSpPr>
          <p:nvPr>
            <p:ph type="title"/>
          </p:nvPr>
        </p:nvSpPr>
        <p:spPr>
          <a:xfrm>
            <a:off x="0" y="0"/>
            <a:ext cx="12192000" cy="1216025"/>
          </a:xfrm>
        </p:spPr>
        <p:txBody>
          <a:bodyPr/>
          <a:lstStyle/>
          <a:p>
            <a:pPr algn="ctr"/>
            <a:r>
              <a:rPr lang="en-US" dirty="0"/>
              <a:t>Who does VRS Serve?</a:t>
            </a:r>
          </a:p>
        </p:txBody>
      </p:sp>
    </p:spTree>
    <p:extLst>
      <p:ext uri="{BB962C8B-B14F-4D97-AF65-F5344CB8AC3E}">
        <p14:creationId xmlns:p14="http://schemas.microsoft.com/office/powerpoint/2010/main" val="562184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0" dirty="0"/>
              <a:t>VRS: Age of Participants</a:t>
            </a:r>
          </a:p>
        </p:txBody>
      </p:sp>
      <p:pic>
        <p:nvPicPr>
          <p:cNvPr id="3" name="Picture 3" descr="Bar graph shows age of participants at start of VR services. Nearly 5000 participants are ages 15-18, followed by 2100 who are ages 19-21, 1000 to 1500 in each of the ten-year age brackets from 25-64. ">
            <a:extLst>
              <a:ext uri="{FF2B5EF4-FFF2-40B4-BE49-F238E27FC236}">
                <a16:creationId xmlns:a16="http://schemas.microsoft.com/office/drawing/2014/main" id="{D23C0184-C44F-4BEF-983B-370E98E276B6}"/>
              </a:ext>
            </a:extLst>
          </p:cNvPr>
          <p:cNvPicPr>
            <a:picLocks noChangeAspect="1"/>
          </p:cNvPicPr>
          <p:nvPr/>
        </p:nvPicPr>
        <p:blipFill>
          <a:blip r:embed="rId3"/>
          <a:stretch>
            <a:fillRect/>
          </a:stretch>
        </p:blipFill>
        <p:spPr>
          <a:xfrm>
            <a:off x="1240972" y="1520370"/>
            <a:ext cx="9855200" cy="4806044"/>
          </a:xfrm>
          <a:prstGeom prst="rect">
            <a:avLst/>
          </a:prstGeom>
        </p:spPr>
      </p:pic>
    </p:spTree>
    <p:extLst>
      <p:ext uri="{BB962C8B-B14F-4D97-AF65-F5344CB8AC3E}">
        <p14:creationId xmlns:p14="http://schemas.microsoft.com/office/powerpoint/2010/main" val="177309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6557" y="152400"/>
            <a:ext cx="10515600" cy="914400"/>
          </a:xfrm>
        </p:spPr>
        <p:txBody>
          <a:bodyPr>
            <a:normAutofit/>
          </a:bodyPr>
          <a:lstStyle/>
          <a:p>
            <a:pPr algn="ctr"/>
            <a:r>
              <a:rPr lang="en-US" b="0" dirty="0"/>
              <a:t>VRS: Types of Disabilities</a:t>
            </a:r>
          </a:p>
        </p:txBody>
      </p:sp>
      <p:pic>
        <p:nvPicPr>
          <p:cNvPr id="2" name="Picture 2" descr="Bar graph shows most common disability types, starting with serious mental illness, autism, learning disabilities, intellectual disabilities, orthopedic/neurological disorders, other physical impairments, deaf and hard of hearing, TBI, etc. ">
            <a:extLst>
              <a:ext uri="{FF2B5EF4-FFF2-40B4-BE49-F238E27FC236}">
                <a16:creationId xmlns:a16="http://schemas.microsoft.com/office/drawing/2014/main" id="{19754D23-D693-4E26-B673-AB6C9BCF757A}"/>
              </a:ext>
            </a:extLst>
          </p:cNvPr>
          <p:cNvPicPr>
            <a:picLocks noChangeAspect="1"/>
          </p:cNvPicPr>
          <p:nvPr/>
        </p:nvPicPr>
        <p:blipFill>
          <a:blip r:embed="rId3"/>
          <a:stretch>
            <a:fillRect/>
          </a:stretch>
        </p:blipFill>
        <p:spPr>
          <a:xfrm>
            <a:off x="1095830" y="1549637"/>
            <a:ext cx="9837055" cy="5319012"/>
          </a:xfrm>
          <a:prstGeom prst="rect">
            <a:avLst/>
          </a:prstGeom>
        </p:spPr>
      </p:pic>
    </p:spTree>
    <p:extLst>
      <p:ext uri="{BB962C8B-B14F-4D97-AF65-F5344CB8AC3E}">
        <p14:creationId xmlns:p14="http://schemas.microsoft.com/office/powerpoint/2010/main" val="2236508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2E6B-99CE-46DC-BE5E-168FE437E632}"/>
              </a:ext>
            </a:extLst>
          </p:cNvPr>
          <p:cNvSpPr>
            <a:spLocks noGrp="1"/>
          </p:cNvSpPr>
          <p:nvPr>
            <p:ph type="title"/>
          </p:nvPr>
        </p:nvSpPr>
        <p:spPr/>
        <p:txBody>
          <a:bodyPr/>
          <a:lstStyle/>
          <a:p>
            <a:pPr algn="ctr"/>
            <a:r>
              <a:rPr lang="en-US" b="0" dirty="0"/>
              <a:t>SSB Data</a:t>
            </a:r>
          </a:p>
        </p:txBody>
      </p:sp>
      <p:sp>
        <p:nvSpPr>
          <p:cNvPr id="3" name="Content Placeholder 2">
            <a:extLst>
              <a:ext uri="{FF2B5EF4-FFF2-40B4-BE49-F238E27FC236}">
                <a16:creationId xmlns:a16="http://schemas.microsoft.com/office/drawing/2014/main" id="{FF681E83-3D84-4F10-A4A3-735AB2ACB2E6}"/>
              </a:ext>
            </a:extLst>
          </p:cNvPr>
          <p:cNvSpPr>
            <a:spLocks noGrp="1"/>
          </p:cNvSpPr>
          <p:nvPr>
            <p:ph idx="1"/>
          </p:nvPr>
        </p:nvSpPr>
        <p:spPr/>
        <p:txBody>
          <a:bodyPr>
            <a:normAutofit/>
          </a:bodyPr>
          <a:lstStyle/>
          <a:p>
            <a:r>
              <a:rPr lang="en-US" sz="3600" dirty="0">
                <a:solidFill>
                  <a:srgbClr val="002060"/>
                </a:solidFill>
              </a:rPr>
              <a:t>Total number served in program year 2020 (July 1, 2020 – June 30, 2021): </a:t>
            </a:r>
            <a:r>
              <a:rPr lang="en-US" sz="3600" b="1" dirty="0">
                <a:solidFill>
                  <a:srgbClr val="002060"/>
                </a:solidFill>
              </a:rPr>
              <a:t>605</a:t>
            </a:r>
          </a:p>
          <a:p>
            <a:r>
              <a:rPr lang="en-US" sz="3600" dirty="0">
                <a:solidFill>
                  <a:srgbClr val="002060"/>
                </a:solidFill>
              </a:rPr>
              <a:t>Individuals age 20 and under: </a:t>
            </a:r>
            <a:r>
              <a:rPr lang="en-US" sz="3600" b="1" dirty="0">
                <a:solidFill>
                  <a:srgbClr val="002060"/>
                </a:solidFill>
              </a:rPr>
              <a:t>127</a:t>
            </a:r>
          </a:p>
        </p:txBody>
      </p:sp>
      <p:sp>
        <p:nvSpPr>
          <p:cNvPr id="4" name="Footer Placeholder 3">
            <a:extLst>
              <a:ext uri="{FF2B5EF4-FFF2-40B4-BE49-F238E27FC236}">
                <a16:creationId xmlns:a16="http://schemas.microsoft.com/office/drawing/2014/main" id="{10A8641D-7516-4059-B735-55BC0C878F2D}"/>
              </a:ext>
            </a:extLst>
          </p:cNvPr>
          <p:cNvSpPr>
            <a:spLocks noGrp="1"/>
          </p:cNvSpPr>
          <p:nvPr>
            <p:ph type="ftr" sz="quarter" idx="3"/>
          </p:nvPr>
        </p:nvSpPr>
        <p:spPr/>
        <p:txBody>
          <a:bodyPr/>
          <a:lstStyle/>
          <a:p>
            <a:r>
              <a:rPr lang="en-US"/>
              <a:t>mn.gov/deed/vrs</a:t>
            </a:r>
          </a:p>
        </p:txBody>
      </p:sp>
    </p:spTree>
    <p:extLst>
      <p:ext uri="{BB962C8B-B14F-4D97-AF65-F5344CB8AC3E}">
        <p14:creationId xmlns:p14="http://schemas.microsoft.com/office/powerpoint/2010/main" val="964277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3439-FF3F-485A-8750-4C5FF16C229A}"/>
              </a:ext>
            </a:extLst>
          </p:cNvPr>
          <p:cNvSpPr>
            <a:spLocks noGrp="1"/>
          </p:cNvSpPr>
          <p:nvPr>
            <p:ph type="title"/>
          </p:nvPr>
        </p:nvSpPr>
        <p:spPr/>
        <p:txBody>
          <a:bodyPr>
            <a:normAutofit fontScale="90000"/>
          </a:bodyPr>
          <a:lstStyle/>
          <a:p>
            <a:pPr algn="ctr"/>
            <a:br>
              <a:rPr lang="en-US" dirty="0"/>
            </a:br>
            <a:r>
              <a:rPr lang="en-US" sz="4400" dirty="0"/>
              <a:t>Title IV (VR) Case Examples</a:t>
            </a:r>
            <a:br>
              <a:rPr lang="en-US" dirty="0"/>
            </a:br>
            <a:endParaRPr lang="en-US" dirty="0"/>
          </a:p>
        </p:txBody>
      </p:sp>
      <p:sp>
        <p:nvSpPr>
          <p:cNvPr id="3" name="Content Placeholder 2">
            <a:extLst>
              <a:ext uri="{FF2B5EF4-FFF2-40B4-BE49-F238E27FC236}">
                <a16:creationId xmlns:a16="http://schemas.microsoft.com/office/drawing/2014/main" id="{01B157D0-24D5-4ECB-85D1-57D7B5782268}"/>
              </a:ext>
            </a:extLst>
          </p:cNvPr>
          <p:cNvSpPr>
            <a:spLocks noGrp="1"/>
          </p:cNvSpPr>
          <p:nvPr>
            <p:ph idx="1"/>
          </p:nvPr>
        </p:nvSpPr>
        <p:spPr/>
        <p:txBody>
          <a:bodyPr>
            <a:normAutofit/>
          </a:bodyPr>
          <a:lstStyle/>
          <a:p>
            <a:pPr marL="0" indent="0" algn="ctr">
              <a:buNone/>
            </a:pPr>
            <a:endParaRPr lang="en-US" sz="4400" dirty="0"/>
          </a:p>
          <a:p>
            <a:pPr marL="0" indent="0" algn="ctr">
              <a:buNone/>
            </a:pPr>
            <a:r>
              <a:rPr lang="en-US" sz="4400" dirty="0"/>
              <a:t>Title IV (VR) Case Examples</a:t>
            </a:r>
          </a:p>
        </p:txBody>
      </p:sp>
      <p:sp>
        <p:nvSpPr>
          <p:cNvPr id="4" name="Slide Number Placeholder 3">
            <a:extLst>
              <a:ext uri="{FF2B5EF4-FFF2-40B4-BE49-F238E27FC236}">
                <a16:creationId xmlns:a16="http://schemas.microsoft.com/office/drawing/2014/main" id="{59D72D62-8355-4CB2-8015-9B9045E44ACA}"/>
              </a:ext>
            </a:extLst>
          </p:cNvPr>
          <p:cNvSpPr>
            <a:spLocks noGrp="1"/>
          </p:cNvSpPr>
          <p:nvPr>
            <p:ph type="sldNum" sz="quarter" idx="12"/>
          </p:nvPr>
        </p:nvSpPr>
        <p:spPr/>
        <p:txBody>
          <a:bodyPr/>
          <a:lstStyle/>
          <a:p>
            <a:fld id="{48F63A3B-78C7-47BE-AE5E-E10140E04643}" type="slidenum">
              <a:rPr lang="en-US" smtClean="0"/>
              <a:t>55</a:t>
            </a:fld>
            <a:endParaRPr lang="en-US" dirty="0"/>
          </a:p>
        </p:txBody>
      </p:sp>
    </p:spTree>
    <p:extLst>
      <p:ext uri="{BB962C8B-B14F-4D97-AF65-F5344CB8AC3E}">
        <p14:creationId xmlns:p14="http://schemas.microsoft.com/office/powerpoint/2010/main" val="3797113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990F-66AC-430F-8E66-5E6D2890DD3B}"/>
              </a:ext>
            </a:extLst>
          </p:cNvPr>
          <p:cNvSpPr>
            <a:spLocks noGrp="1"/>
          </p:cNvSpPr>
          <p:nvPr>
            <p:ph type="ctrTitle"/>
          </p:nvPr>
        </p:nvSpPr>
        <p:spPr/>
        <p:txBody>
          <a:bodyPr/>
          <a:lstStyle/>
          <a:p>
            <a:r>
              <a:rPr lang="en-US" dirty="0"/>
              <a:t>Moving Forward: Title I&amp;IV Collaboration</a:t>
            </a:r>
          </a:p>
        </p:txBody>
      </p:sp>
      <p:sp>
        <p:nvSpPr>
          <p:cNvPr id="5" name="Slide Number Placeholder 4">
            <a:extLst>
              <a:ext uri="{FF2B5EF4-FFF2-40B4-BE49-F238E27FC236}">
                <a16:creationId xmlns:a16="http://schemas.microsoft.com/office/drawing/2014/main" id="{3B520E5C-F875-4CF0-B934-2AE43607A1CE}"/>
              </a:ext>
            </a:extLst>
          </p:cNvPr>
          <p:cNvSpPr>
            <a:spLocks noGrp="1"/>
          </p:cNvSpPr>
          <p:nvPr>
            <p:ph type="sldNum" sz="quarter" idx="16"/>
          </p:nvPr>
        </p:nvSpPr>
        <p:spPr/>
        <p:txBody>
          <a:bodyPr/>
          <a:lstStyle/>
          <a:p>
            <a:fld id="{48F63A3B-78C7-47BE-AE5E-E10140E04643}" type="slidenum">
              <a:rPr lang="en-US" smtClean="0"/>
              <a:pPr/>
              <a:t>56</a:t>
            </a:fld>
            <a:endParaRPr lang="en-US" dirty="0"/>
          </a:p>
        </p:txBody>
      </p:sp>
    </p:spTree>
    <p:extLst>
      <p:ext uri="{BB962C8B-B14F-4D97-AF65-F5344CB8AC3E}">
        <p14:creationId xmlns:p14="http://schemas.microsoft.com/office/powerpoint/2010/main" val="3398211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C543-D7A9-46C1-B341-1291045CA7E1}"/>
              </a:ext>
            </a:extLst>
          </p:cNvPr>
          <p:cNvSpPr>
            <a:spLocks noGrp="1"/>
          </p:cNvSpPr>
          <p:nvPr>
            <p:ph type="title"/>
          </p:nvPr>
        </p:nvSpPr>
        <p:spPr/>
        <p:txBody>
          <a:bodyPr/>
          <a:lstStyle/>
          <a:p>
            <a:pPr algn="ctr"/>
            <a:r>
              <a:rPr lang="en-US" dirty="0"/>
              <a:t>Moving Forward: Title I&amp;IV Collaboration</a:t>
            </a:r>
          </a:p>
        </p:txBody>
      </p:sp>
      <p:sp>
        <p:nvSpPr>
          <p:cNvPr id="3" name="Content Placeholder 2">
            <a:extLst>
              <a:ext uri="{FF2B5EF4-FFF2-40B4-BE49-F238E27FC236}">
                <a16:creationId xmlns:a16="http://schemas.microsoft.com/office/drawing/2014/main" id="{F51001E7-9BF6-4238-86A0-000D61E5548D}"/>
              </a:ext>
            </a:extLst>
          </p:cNvPr>
          <p:cNvSpPr>
            <a:spLocks noGrp="1"/>
          </p:cNvSpPr>
          <p:nvPr>
            <p:ph idx="1"/>
          </p:nvPr>
        </p:nvSpPr>
        <p:spPr/>
        <p:txBody>
          <a:bodyPr>
            <a:normAutofit/>
          </a:bodyPr>
          <a:lstStyle/>
          <a:p>
            <a:r>
              <a:rPr lang="en-US" sz="3200" dirty="0"/>
              <a:t>My Vault as a tool for collaboration and information sharing</a:t>
            </a:r>
          </a:p>
          <a:p>
            <a:r>
              <a:rPr lang="en-US" sz="3200" dirty="0"/>
              <a:t>Call to Action</a:t>
            </a:r>
          </a:p>
        </p:txBody>
      </p:sp>
      <p:sp>
        <p:nvSpPr>
          <p:cNvPr id="4" name="Slide Number Placeholder 3">
            <a:extLst>
              <a:ext uri="{FF2B5EF4-FFF2-40B4-BE49-F238E27FC236}">
                <a16:creationId xmlns:a16="http://schemas.microsoft.com/office/drawing/2014/main" id="{18FEEFFB-8BD9-4480-9901-E4E0F1F3F15F}"/>
              </a:ext>
            </a:extLst>
          </p:cNvPr>
          <p:cNvSpPr>
            <a:spLocks noGrp="1"/>
          </p:cNvSpPr>
          <p:nvPr>
            <p:ph type="sldNum" sz="quarter" idx="12"/>
          </p:nvPr>
        </p:nvSpPr>
        <p:spPr/>
        <p:txBody>
          <a:bodyPr/>
          <a:lstStyle/>
          <a:p>
            <a:fld id="{48F63A3B-78C7-47BE-AE5E-E10140E04643}" type="slidenum">
              <a:rPr lang="en-US" smtClean="0"/>
              <a:t>57</a:t>
            </a:fld>
            <a:endParaRPr lang="en-US" dirty="0"/>
          </a:p>
        </p:txBody>
      </p:sp>
    </p:spTree>
    <p:extLst>
      <p:ext uri="{BB962C8B-B14F-4D97-AF65-F5344CB8AC3E}">
        <p14:creationId xmlns:p14="http://schemas.microsoft.com/office/powerpoint/2010/main" val="2888647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Vault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0" cap="none" spc="0" normalizeH="0" baseline="0" noProof="0" smtClean="0">
                <a:ln>
                  <a:noFill/>
                </a:ln>
                <a:solidFill>
                  <a:srgbClr val="000000"/>
                </a:solidFill>
                <a:effectLst/>
                <a:uLnTx/>
                <a:uFillTx/>
                <a:latin typeface="Arial"/>
                <a:ea typeface="+mn-ea"/>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0" cap="none" spc="0" normalizeH="0" baseline="0" noProof="0" dirty="0">
              <a:ln>
                <a:noFill/>
              </a:ln>
              <a:solidFill>
                <a:srgbClr val="000000"/>
              </a:solidFill>
              <a:effectLst/>
              <a:uLnTx/>
              <a:uFillTx/>
              <a:latin typeface="Arial"/>
              <a:ea typeface="+mn-ea"/>
              <a:cs typeface="Arial"/>
              <a:sym typeface="Arial"/>
              <a:rtl val="0"/>
            </a:endParaRPr>
          </a:p>
        </p:txBody>
      </p:sp>
      <p:pic>
        <p:nvPicPr>
          <p:cNvPr id="9" name="Picture 8" descr="Disability HUB Minnesota logo, website and phone number."/>
          <p:cNvPicPr>
            <a:picLocks noChangeAspect="1"/>
          </p:cNvPicPr>
          <p:nvPr/>
        </p:nvPicPr>
        <p:blipFill>
          <a:blip r:embed="rId3"/>
          <a:stretch>
            <a:fillRect/>
          </a:stretch>
        </p:blipFill>
        <p:spPr>
          <a:xfrm>
            <a:off x="7917775" y="236379"/>
            <a:ext cx="3970354" cy="1890456"/>
          </a:xfrm>
          <a:prstGeom prst="rect">
            <a:avLst/>
          </a:prstGeom>
        </p:spPr>
      </p:pic>
    </p:spTree>
    <p:extLst>
      <p:ext uri="{BB962C8B-B14F-4D97-AF65-F5344CB8AC3E}">
        <p14:creationId xmlns:p14="http://schemas.microsoft.com/office/powerpoint/2010/main" val="3463541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C183D7F6-B498-43B3-948B-1728B52AA6E4}">
                <adec:decorative xmlns:adec="http://schemas.microsoft.com/office/drawing/2017/decorative" val="1"/>
              </a:ext>
            </a:extLst>
          </p:cNvPr>
          <p:cNvCxnSpPr/>
          <p:nvPr/>
        </p:nvCxnSpPr>
        <p:spPr>
          <a:xfrm>
            <a:off x="594360" y="1197864"/>
            <a:ext cx="10424160"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774936" y="5707132"/>
            <a:ext cx="2417064" cy="1150868"/>
          </a:xfrm>
          <a:prstGeom prst="rect">
            <a:avLst/>
          </a:prstGeom>
        </p:spPr>
      </p:pic>
      <p:sp>
        <p:nvSpPr>
          <p:cNvPr id="5" name="Subtitle 3"/>
          <p:cNvSpPr>
            <a:spLocks noGrp="1"/>
          </p:cNvSpPr>
          <p:nvPr>
            <p:ph idx="1"/>
          </p:nvPr>
        </p:nvSpPr>
        <p:spPr>
          <a:xfrm>
            <a:off x="509016" y="1930022"/>
            <a:ext cx="10594848" cy="3273552"/>
          </a:xfrm>
        </p:spPr>
        <p:txBody>
          <a:bodyPr>
            <a:normAutofit/>
          </a:bodyPr>
          <a:lstStyle/>
          <a:p>
            <a:pPr marL="0" indent="0">
              <a:buNone/>
            </a:pPr>
            <a:r>
              <a:rPr lang="en-US" dirty="0"/>
              <a:t>Secure, personal account used by people with disabilities and those who support them to explore and plan, store and share files, create contact lists, and clearly document activities that lead to an informed choice.</a:t>
            </a:r>
          </a:p>
          <a:p>
            <a:pPr marL="342900" indent="-342900"/>
            <a:r>
              <a:rPr lang="en-US" dirty="0">
                <a:hlinkClick r:id="rId4"/>
              </a:rPr>
              <a:t>Disability Hub MN - Vault</a:t>
            </a:r>
            <a:endParaRPr lang="en-US" dirty="0"/>
          </a:p>
        </p:txBody>
      </p:sp>
      <p:sp>
        <p:nvSpPr>
          <p:cNvPr id="6" name="Title 1"/>
          <p:cNvSpPr>
            <a:spLocks noGrp="1"/>
          </p:cNvSpPr>
          <p:nvPr>
            <p:ph type="title"/>
          </p:nvPr>
        </p:nvSpPr>
        <p:spPr>
          <a:xfrm>
            <a:off x="417575" y="100901"/>
            <a:ext cx="11295453" cy="1325563"/>
          </a:xfrm>
        </p:spPr>
        <p:txBody>
          <a:bodyPr/>
          <a:lstStyle/>
          <a:p>
            <a:pPr algn="ctr"/>
            <a:r>
              <a:rPr lang="en-US" dirty="0"/>
              <a:t>What is My Vault?</a:t>
            </a:r>
          </a:p>
        </p:txBody>
      </p:sp>
    </p:spTree>
    <p:extLst>
      <p:ext uri="{BB962C8B-B14F-4D97-AF65-F5344CB8AC3E}">
        <p14:creationId xmlns:p14="http://schemas.microsoft.com/office/powerpoint/2010/main" val="35391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BFB3-B2A2-4FCB-B4C1-24EDE6F546BC}"/>
              </a:ext>
            </a:extLst>
          </p:cNvPr>
          <p:cNvSpPr>
            <a:spLocks noGrp="1"/>
          </p:cNvSpPr>
          <p:nvPr>
            <p:ph type="title"/>
          </p:nvPr>
        </p:nvSpPr>
        <p:spPr/>
        <p:txBody>
          <a:bodyPr/>
          <a:lstStyle/>
          <a:p>
            <a:pPr algn="ctr"/>
            <a:r>
              <a:rPr lang="en-US" dirty="0"/>
              <a:t>Precursors to WIOA</a:t>
            </a:r>
          </a:p>
        </p:txBody>
      </p:sp>
      <p:graphicFrame>
        <p:nvGraphicFramePr>
          <p:cNvPr id="5" name="Content Placeholder 4" descr="Timeline of what came before WIOA.">
            <a:extLst>
              <a:ext uri="{FF2B5EF4-FFF2-40B4-BE49-F238E27FC236}">
                <a16:creationId xmlns:a16="http://schemas.microsoft.com/office/drawing/2014/main" id="{DFF50E19-F19F-48F5-BBAF-07845F55297B}"/>
              </a:ext>
            </a:extLst>
          </p:cNvPr>
          <p:cNvGraphicFramePr>
            <a:graphicFrameLocks noGrp="1"/>
          </p:cNvGraphicFramePr>
          <p:nvPr>
            <p:ph idx="1"/>
            <p:extLst>
              <p:ext uri="{D42A27DB-BD31-4B8C-83A1-F6EECF244321}">
                <p14:modId xmlns:p14="http://schemas.microsoft.com/office/powerpoint/2010/main" val="4136987625"/>
              </p:ext>
            </p:extLst>
          </p:nvPr>
        </p:nvGraphicFramePr>
        <p:xfrm>
          <a:off x="838200" y="1825624"/>
          <a:ext cx="11049000" cy="468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36D866B-5B30-4A5E-892F-497400BEBB8C}"/>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4287807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TextBox 18"/>
          <p:cNvSpPr txBox="1"/>
          <p:nvPr/>
        </p:nvSpPr>
        <p:spPr>
          <a:xfrm>
            <a:off x="7653667" y="2555211"/>
            <a:ext cx="44929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003865"/>
                </a:solidFill>
                <a:effectLst/>
                <a:uLnTx/>
                <a:uFillTx/>
                <a:ea typeface="+mn-ea"/>
                <a:cs typeface="+mn-cs"/>
                <a:hlinkClick r:id="rId3"/>
              </a:rPr>
              <a:t>www.disabilityhubmn.org</a:t>
            </a:r>
            <a:r>
              <a:rPr kumimoji="0" lang="en-US" sz="3200" i="0" u="none" strike="noStrike" kern="1200" cap="none" spc="0" normalizeH="0" baseline="0" noProof="0" dirty="0">
                <a:ln>
                  <a:noFill/>
                </a:ln>
                <a:solidFill>
                  <a:srgbClr val="003865"/>
                </a:solidFill>
                <a:effectLst/>
                <a:uLnTx/>
                <a:uFillTx/>
                <a:ea typeface="+mn-ea"/>
                <a:cs typeface="+mn-cs"/>
              </a:rPr>
              <a:t> </a:t>
            </a:r>
          </a:p>
        </p:txBody>
      </p:sp>
      <p:pic>
        <p:nvPicPr>
          <p:cNvPr id="3" name="Picture 2" descr="Picture of DisabilityHubMN.org home page with &quot;sign into my vault&quot; circled in red " title="Disability Hub MN "/>
          <p:cNvPicPr>
            <a:picLocks noChangeAspect="1"/>
          </p:cNvPicPr>
          <p:nvPr/>
        </p:nvPicPr>
        <p:blipFill>
          <a:blip r:embed="rId4"/>
          <a:stretch>
            <a:fillRect/>
          </a:stretch>
        </p:blipFill>
        <p:spPr>
          <a:xfrm>
            <a:off x="1480007" y="1421458"/>
            <a:ext cx="5964663" cy="5436542"/>
          </a:xfrm>
          <a:prstGeom prst="rect">
            <a:avLst/>
          </a:prstGeom>
        </p:spPr>
      </p:pic>
      <p:sp>
        <p:nvSpPr>
          <p:cNvPr id="17" name="Oval 16" descr="Where to Access My Vault on the Disability Hub MN website."/>
          <p:cNvSpPr/>
          <p:nvPr/>
        </p:nvSpPr>
        <p:spPr>
          <a:xfrm>
            <a:off x="5995447" y="1421458"/>
            <a:ext cx="942680" cy="4792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dirty="0"/>
              <a:t>How do I access My Vault?</a:t>
            </a:r>
          </a:p>
        </p:txBody>
      </p:sp>
    </p:spTree>
    <p:extLst>
      <p:ext uri="{BB962C8B-B14F-4D97-AF65-F5344CB8AC3E}">
        <p14:creationId xmlns:p14="http://schemas.microsoft.com/office/powerpoint/2010/main" val="3297964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descr="Picutre of the second page of the How to create a my vault account PDF  showing steps 3, 4, and 5 " title="How to create a my vault account page 2"/>
          <p:cNvPicPr>
            <a:picLocks noChangeAspect="1"/>
          </p:cNvPicPr>
          <p:nvPr/>
        </p:nvPicPr>
        <p:blipFill>
          <a:blip r:embed="rId3"/>
          <a:stretch>
            <a:fillRect/>
          </a:stretch>
        </p:blipFill>
        <p:spPr>
          <a:xfrm>
            <a:off x="5827627" y="1942906"/>
            <a:ext cx="4304966" cy="4596006"/>
          </a:xfrm>
          <a:prstGeom prst="rect">
            <a:avLst/>
          </a:prstGeom>
          <a:ln>
            <a:solidFill>
              <a:schemeClr val="dk1"/>
            </a:solidFill>
          </a:ln>
        </p:spPr>
      </p:pic>
      <p:sp>
        <p:nvSpPr>
          <p:cNvPr id="3" name="Rectangle 2"/>
          <p:cNvSpPr/>
          <p:nvPr/>
        </p:nvSpPr>
        <p:spPr>
          <a:xfrm>
            <a:off x="6855001" y="1391011"/>
            <a:ext cx="28937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hlinkClick r:id="rId4"/>
              </a:rPr>
              <a:t>Disability Hub MN - My Vault</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5" name="Content Placeholder 4" descr="Picture of the How to create a my vault account PDF on DisabilityHubMN.org showing steps 1 and 2 of the create an account process" title="How to create a my vault account">
            <a:hlinkClick r:id="rId5"/>
          </p:cNvPr>
          <p:cNvPicPr>
            <a:picLocks noGrp="1" noChangeAspect="1"/>
          </p:cNvPicPr>
          <p:nvPr>
            <p:ph idx="1"/>
          </p:nvPr>
        </p:nvPicPr>
        <p:blipFill>
          <a:blip r:embed="rId6"/>
          <a:stretch>
            <a:fillRect/>
          </a:stretch>
        </p:blipFill>
        <p:spPr>
          <a:xfrm>
            <a:off x="1679507" y="1440815"/>
            <a:ext cx="4414969" cy="4572000"/>
          </a:xfrm>
          <a:prstGeom prst="rect">
            <a:avLst/>
          </a:prstGeom>
          <a:ln>
            <a:solidFill>
              <a:schemeClr val="dk1"/>
            </a:solidFill>
          </a:ln>
        </p:spPr>
      </p:pic>
      <p:sp>
        <p:nvSpPr>
          <p:cNvPr id="2" name="Title 1"/>
          <p:cNvSpPr>
            <a:spLocks noGrp="1"/>
          </p:cNvSpPr>
          <p:nvPr>
            <p:ph type="title"/>
          </p:nvPr>
        </p:nvSpPr>
        <p:spPr/>
        <p:txBody>
          <a:bodyPr/>
          <a:lstStyle/>
          <a:p>
            <a:pPr algn="ctr"/>
            <a:r>
              <a:rPr lang="en-US" dirty="0"/>
              <a:t>How to Create a My Vault Account</a:t>
            </a:r>
          </a:p>
        </p:txBody>
      </p:sp>
    </p:spTree>
    <p:extLst>
      <p:ext uri="{BB962C8B-B14F-4D97-AF65-F5344CB8AC3E}">
        <p14:creationId xmlns:p14="http://schemas.microsoft.com/office/powerpoint/2010/main" val="3511257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descr="Picture of the My Vault &quot;landing page&quot; or &quot;dashboard&quot; on disabilityhubmn.org showing Planning Paths, Saved Estimator sessions, Files, Contacts and Favorites" title="Welcome to My Vault Page"/>
          <p:cNvPicPr>
            <a:picLocks noChangeAspect="1"/>
          </p:cNvPicPr>
          <p:nvPr/>
        </p:nvPicPr>
        <p:blipFill>
          <a:blip r:embed="rId3"/>
          <a:stretch>
            <a:fillRect/>
          </a:stretch>
        </p:blipFill>
        <p:spPr>
          <a:xfrm>
            <a:off x="6094476" y="1610130"/>
            <a:ext cx="5731883" cy="4734205"/>
          </a:xfrm>
          <a:prstGeom prst="rect">
            <a:avLst/>
          </a:prstGeom>
          <a:ln>
            <a:solidFill>
              <a:schemeClr val="tx2"/>
            </a:solidFill>
          </a:ln>
        </p:spPr>
      </p:pic>
      <p:sp>
        <p:nvSpPr>
          <p:cNvPr id="10" name="Text Placeholder 2"/>
          <p:cNvSpPr txBox="1">
            <a:spLocks/>
          </p:cNvSpPr>
          <p:nvPr/>
        </p:nvSpPr>
        <p:spPr>
          <a:xfrm>
            <a:off x="366029" y="2336521"/>
            <a:ext cx="5741894" cy="4007814"/>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Create your own account</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Help the people you support create their own accounts</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Use My Vault to improve communication and collaborate </a:t>
            </a:r>
            <a:endParaRPr kumimoji="0" lang="en-US" sz="2800" b="0" i="0" u="none" strike="noStrike" kern="1200" cap="none" spc="0" normalizeH="0" baseline="0" noProof="0" dirty="0">
              <a:ln>
                <a:noFill/>
              </a:ln>
              <a:solidFill>
                <a:srgbClr val="003865"/>
              </a:solidFill>
              <a:effectLst/>
              <a:uLnTx/>
              <a:uFillTx/>
              <a:latin typeface="Calibri"/>
              <a:ea typeface="+mn-ea"/>
              <a:cs typeface="Calibri"/>
            </a:endParaRP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3865"/>
                </a:solidFill>
                <a:effectLst/>
                <a:uLnTx/>
                <a:uFillTx/>
                <a:latin typeface="Calibri"/>
                <a:ea typeface="+mn-ea"/>
                <a:cs typeface="+mn-cs"/>
              </a:rPr>
              <a:t>Share activities, documents, and information using My Vault</a:t>
            </a:r>
            <a:endParaRPr kumimoji="0" lang="en-US" sz="2800" b="0" i="0" u="none" strike="noStrike" kern="1200" cap="none" spc="0" normalizeH="0" baseline="0" noProof="0" dirty="0">
              <a:ln>
                <a:noFill/>
              </a:ln>
              <a:solidFill>
                <a:srgbClr val="003865"/>
              </a:solidFill>
              <a:effectLst/>
              <a:uLnTx/>
              <a:uFillTx/>
              <a:latin typeface="Calibri"/>
              <a:ea typeface="+mn-ea"/>
              <a:cs typeface="Calibri"/>
            </a:endParaRPr>
          </a:p>
        </p:txBody>
      </p:sp>
      <p:sp>
        <p:nvSpPr>
          <p:cNvPr id="9" name="Title 1"/>
          <p:cNvSpPr txBox="1">
            <a:spLocks/>
          </p:cNvSpPr>
          <p:nvPr/>
        </p:nvSpPr>
        <p:spPr>
          <a:xfrm>
            <a:off x="99479" y="1648041"/>
            <a:ext cx="1095992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865"/>
                </a:solidFill>
                <a:effectLst/>
                <a:uLnTx/>
                <a:uFillTx/>
                <a:latin typeface="Calibri"/>
                <a:ea typeface="+mj-ea"/>
                <a:cs typeface="+mj-cs"/>
              </a:rPr>
              <a:t>Disability Hub MN: </a:t>
            </a:r>
            <a:r>
              <a:rPr kumimoji="0" lang="en-US" sz="3200" b="1" i="0" u="none" strike="noStrike" kern="1200" cap="none" spc="0" normalizeH="0" baseline="0" noProof="0" dirty="0">
                <a:ln>
                  <a:noFill/>
                </a:ln>
                <a:solidFill>
                  <a:srgbClr val="003865"/>
                </a:solidFill>
                <a:effectLst/>
                <a:uLnTx/>
                <a:uFillTx/>
                <a:latin typeface="Calibri"/>
                <a:ea typeface="+mj-ea"/>
                <a:cs typeface="+mj-cs"/>
                <a:hlinkClick r:id="rId4"/>
              </a:rPr>
              <a:t>My Vault</a:t>
            </a:r>
            <a:endParaRPr kumimoji="0" lang="en-US" sz="3200" b="1" i="0" u="none" strike="noStrike" kern="1200" cap="none" spc="0" normalizeH="0" baseline="0" noProof="0" dirty="0">
              <a:ln>
                <a:noFill/>
              </a:ln>
              <a:solidFill>
                <a:srgbClr val="003865"/>
              </a:solidFill>
              <a:effectLst/>
              <a:uLnTx/>
              <a:uFillTx/>
              <a:latin typeface="Calibri"/>
              <a:ea typeface="+mj-ea"/>
              <a:cs typeface="+mj-cs"/>
            </a:endParaRPr>
          </a:p>
        </p:txBody>
      </p:sp>
      <p:sp>
        <p:nvSpPr>
          <p:cNvPr id="6" name="Title 5"/>
          <p:cNvSpPr>
            <a:spLocks noGrp="1"/>
          </p:cNvSpPr>
          <p:nvPr>
            <p:ph type="title"/>
          </p:nvPr>
        </p:nvSpPr>
        <p:spPr>
          <a:xfrm>
            <a:off x="914400" y="182880"/>
            <a:ext cx="10566400" cy="914400"/>
          </a:xfrm>
        </p:spPr>
        <p:txBody>
          <a:bodyPr/>
          <a:lstStyle/>
          <a:p>
            <a:pPr algn="ctr"/>
            <a:r>
              <a:rPr lang="en-US" dirty="0"/>
              <a:t>How do I use My Vault with youth and adults?</a:t>
            </a:r>
          </a:p>
        </p:txBody>
      </p:sp>
    </p:spTree>
    <p:extLst>
      <p:ext uri="{BB962C8B-B14F-4D97-AF65-F5344CB8AC3E}">
        <p14:creationId xmlns:p14="http://schemas.microsoft.com/office/powerpoint/2010/main" val="322120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714206-3D04-48D2-BC5B-DECCF4B90BA4}"/>
              </a:ext>
            </a:extLst>
          </p:cNvPr>
          <p:cNvSpPr>
            <a:spLocks noGrp="1"/>
          </p:cNvSpPr>
          <p:nvPr>
            <p:ph type="sldNum" sz="quarter" idx="12"/>
          </p:nvPr>
        </p:nvSpPr>
        <p:spPr/>
        <p:txBody>
          <a:bodyPr/>
          <a:lstStyle/>
          <a:p>
            <a:fld id="{48F63A3B-78C7-47BE-AE5E-E10140E04643}" type="slidenum">
              <a:rPr lang="en-US" smtClean="0">
                <a:solidFill>
                  <a:srgbClr val="000000"/>
                </a:solidFill>
              </a:rPr>
              <a:pPr/>
              <a:t>63</a:t>
            </a:fld>
            <a:endParaRPr lang="en-US" dirty="0">
              <a:solidFill>
                <a:srgbClr val="000000"/>
              </a:solidFill>
            </a:endParaRPr>
          </a:p>
        </p:txBody>
      </p:sp>
      <p:sp>
        <p:nvSpPr>
          <p:cNvPr id="3" name="Content Placeholder 2">
            <a:extLst>
              <a:ext uri="{FF2B5EF4-FFF2-40B4-BE49-F238E27FC236}">
                <a16:creationId xmlns:a16="http://schemas.microsoft.com/office/drawing/2014/main" id="{93DFEFC7-0378-47A7-9512-A3DD93610876}"/>
              </a:ext>
            </a:extLst>
          </p:cNvPr>
          <p:cNvSpPr>
            <a:spLocks noGrp="1"/>
          </p:cNvSpPr>
          <p:nvPr>
            <p:ph idx="1"/>
          </p:nvPr>
        </p:nvSpPr>
        <p:spPr/>
        <p:txBody>
          <a:bodyPr/>
          <a:lstStyle/>
          <a:p>
            <a:pPr marL="0" indent="0">
              <a:buNone/>
            </a:pPr>
            <a:endParaRPr lang="en-US" dirty="0"/>
          </a:p>
          <a:p>
            <a:pPr marL="0" indent="0" algn="ctr">
              <a:buNone/>
            </a:pPr>
            <a:endParaRPr lang="en-US" sz="3600" dirty="0"/>
          </a:p>
          <a:p>
            <a:pPr marL="0" indent="0" algn="ctr">
              <a:buNone/>
            </a:pPr>
            <a:r>
              <a:rPr lang="en-US" sz="4800" dirty="0">
                <a:hlinkClick r:id="rId3" tooltip="My Vault Training video"/>
              </a:rPr>
              <a:t>35-Minute My Vault Training</a:t>
            </a:r>
            <a:endParaRPr lang="en-US" sz="4800" dirty="0"/>
          </a:p>
        </p:txBody>
      </p:sp>
      <p:sp>
        <p:nvSpPr>
          <p:cNvPr id="6" name="Title 5">
            <a:extLst>
              <a:ext uri="{FF2B5EF4-FFF2-40B4-BE49-F238E27FC236}">
                <a16:creationId xmlns:a16="http://schemas.microsoft.com/office/drawing/2014/main" id="{E1CB48AC-5611-48DA-BAF8-5F83B64EAA9C}"/>
              </a:ext>
            </a:extLst>
          </p:cNvPr>
          <p:cNvSpPr>
            <a:spLocks noGrp="1"/>
          </p:cNvSpPr>
          <p:nvPr>
            <p:ph type="title"/>
          </p:nvPr>
        </p:nvSpPr>
        <p:spPr>
          <a:xfrm>
            <a:off x="914400" y="182880"/>
            <a:ext cx="10566400" cy="914400"/>
          </a:xfrm>
        </p:spPr>
        <p:txBody>
          <a:bodyPr/>
          <a:lstStyle/>
          <a:p>
            <a:pPr algn="ctr"/>
            <a:r>
              <a:rPr lang="en-US" dirty="0"/>
              <a:t>35-Minute My Vault Training</a:t>
            </a:r>
          </a:p>
        </p:txBody>
      </p:sp>
    </p:spTree>
    <p:extLst>
      <p:ext uri="{BB962C8B-B14F-4D97-AF65-F5344CB8AC3E}">
        <p14:creationId xmlns:p14="http://schemas.microsoft.com/office/powerpoint/2010/main" val="2965515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EC18-0539-4BF7-9D68-B915978792E6}"/>
              </a:ext>
            </a:extLst>
          </p:cNvPr>
          <p:cNvSpPr>
            <a:spLocks noGrp="1"/>
          </p:cNvSpPr>
          <p:nvPr>
            <p:ph type="title"/>
          </p:nvPr>
        </p:nvSpPr>
        <p:spPr/>
        <p:txBody>
          <a:bodyPr/>
          <a:lstStyle/>
          <a:p>
            <a:pPr algn="ctr"/>
            <a:r>
              <a:rPr lang="en-US" dirty="0"/>
              <a:t>Call to Action!</a:t>
            </a:r>
          </a:p>
        </p:txBody>
      </p:sp>
      <p:sp>
        <p:nvSpPr>
          <p:cNvPr id="3" name="Content Placeholder 2">
            <a:extLst>
              <a:ext uri="{FF2B5EF4-FFF2-40B4-BE49-F238E27FC236}">
                <a16:creationId xmlns:a16="http://schemas.microsoft.com/office/drawing/2014/main" id="{7ED4AB8E-DE7F-432F-B4B2-9161711E25CF}"/>
              </a:ext>
            </a:extLst>
          </p:cNvPr>
          <p:cNvSpPr>
            <a:spLocks noGrp="1"/>
          </p:cNvSpPr>
          <p:nvPr>
            <p:ph idx="1"/>
          </p:nvPr>
        </p:nvSpPr>
        <p:spPr/>
        <p:txBody>
          <a:bodyPr>
            <a:normAutofit lnSpcReduction="10000"/>
          </a:bodyPr>
          <a:lstStyle/>
          <a:p>
            <a:r>
              <a:rPr lang="en-US" dirty="0"/>
              <a:t>Hold local meetings </a:t>
            </a:r>
            <a:r>
              <a:rPr lang="en-US" b="1" dirty="0"/>
              <a:t>by end of May </a:t>
            </a:r>
            <a:r>
              <a:rPr lang="en-US" dirty="0"/>
              <a:t>with LWDA staff along with VRS and SSB partners that serve youth in that LWDA region. Chris McVey and </a:t>
            </a:r>
            <a:r>
              <a:rPr lang="en-US"/>
              <a:t>Alyssa Klein at </a:t>
            </a:r>
            <a:r>
              <a:rPr lang="en-US" dirty="0"/>
              <a:t>VRS will help in setting these up.</a:t>
            </a:r>
          </a:p>
          <a:p>
            <a:r>
              <a:rPr lang="en-US" dirty="0"/>
              <a:t>Meeting agenda: Review the training and discuss:</a:t>
            </a:r>
          </a:p>
          <a:p>
            <a:pPr lvl="1"/>
            <a:r>
              <a:rPr lang="en-US" dirty="0"/>
              <a:t>How is programming administered in our geographic area?</a:t>
            </a:r>
          </a:p>
          <a:p>
            <a:pPr lvl="1"/>
            <a:r>
              <a:rPr lang="en-US" dirty="0"/>
              <a:t>How can we improve referrals and co-enrollment between our programs?</a:t>
            </a:r>
          </a:p>
          <a:p>
            <a:pPr lvl="1"/>
            <a:r>
              <a:rPr lang="en-US" dirty="0"/>
              <a:t>How do we take our partnership to the next level?</a:t>
            </a:r>
          </a:p>
          <a:p>
            <a:pPr lvl="1"/>
            <a:r>
              <a:rPr lang="en-US" dirty="0"/>
              <a:t>What questions remain?</a:t>
            </a:r>
          </a:p>
          <a:p>
            <a:r>
              <a:rPr lang="en-US" dirty="0"/>
              <a:t>Submit meeting notes to Chris at </a:t>
            </a:r>
            <a:r>
              <a:rPr lang="en-US" dirty="0">
                <a:hlinkClick r:id="rId3"/>
              </a:rPr>
              <a:t>chris.mcvey@state.mn.us</a:t>
            </a:r>
            <a:r>
              <a:rPr lang="en-US" dirty="0"/>
              <a:t> </a:t>
            </a:r>
          </a:p>
        </p:txBody>
      </p:sp>
      <p:sp>
        <p:nvSpPr>
          <p:cNvPr id="4" name="Slide Number Placeholder 3">
            <a:extLst>
              <a:ext uri="{FF2B5EF4-FFF2-40B4-BE49-F238E27FC236}">
                <a16:creationId xmlns:a16="http://schemas.microsoft.com/office/drawing/2014/main" id="{07256467-2B3D-4042-AAAA-53BE37F2D41A}"/>
              </a:ext>
            </a:extLst>
          </p:cNvPr>
          <p:cNvSpPr>
            <a:spLocks noGrp="1"/>
          </p:cNvSpPr>
          <p:nvPr>
            <p:ph type="sldNum" sz="quarter" idx="12"/>
          </p:nvPr>
        </p:nvSpPr>
        <p:spPr/>
        <p:txBody>
          <a:bodyPr/>
          <a:lstStyle/>
          <a:p>
            <a:fld id="{48F63A3B-78C7-47BE-AE5E-E10140E04643}" type="slidenum">
              <a:rPr lang="en-US" smtClean="0"/>
              <a:t>64</a:t>
            </a:fld>
            <a:endParaRPr lang="en-US" dirty="0"/>
          </a:p>
        </p:txBody>
      </p:sp>
    </p:spTree>
    <p:extLst>
      <p:ext uri="{BB962C8B-B14F-4D97-AF65-F5344CB8AC3E}">
        <p14:creationId xmlns:p14="http://schemas.microsoft.com/office/powerpoint/2010/main" val="1691750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E9048D8-8505-4635-BE16-25BCD9FA4782}"/>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000" spc="-100"/>
              <a:t>Questions?</a:t>
            </a:r>
            <a:br>
              <a:rPr lang="en-US" sz="5000" spc="-100"/>
            </a:br>
            <a:endParaRPr lang="en-US" sz="5000" spc="-100"/>
          </a:p>
        </p:txBody>
      </p:sp>
      <p:pic>
        <p:nvPicPr>
          <p:cNvPr id="7" name="Picture 6">
            <a:extLst>
              <a:ext uri="{FF2B5EF4-FFF2-40B4-BE49-F238E27FC236}">
                <a16:creationId xmlns:a16="http://schemas.microsoft.com/office/drawing/2014/main" id="{F0A1902A-84D3-421E-B538-A2C53DF401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20640" y="1530661"/>
            <a:ext cx="6367271" cy="3788525"/>
          </a:xfrm>
          <a:prstGeom prst="rect">
            <a:avLst/>
          </a:prstGeom>
        </p:spPr>
      </p:pic>
      <p:sp>
        <p:nvSpPr>
          <p:cNvPr id="30" name="Rectangle 29">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41681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4790-8F1C-4CFC-98E7-0DFF4A5C4A49}"/>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2CF66E3A-9F17-47F8-B21C-10184F6EEDFC}"/>
              </a:ext>
            </a:extLst>
          </p:cNvPr>
          <p:cNvSpPr>
            <a:spLocks noGrp="1"/>
          </p:cNvSpPr>
          <p:nvPr>
            <p:ph idx="1"/>
          </p:nvPr>
        </p:nvSpPr>
        <p:spPr>
          <a:xfrm>
            <a:off x="838200" y="1825624"/>
            <a:ext cx="10515600" cy="4676775"/>
          </a:xfrm>
        </p:spPr>
        <p:txBody>
          <a:bodyPr>
            <a:normAutofit fontScale="85000" lnSpcReduction="10000"/>
          </a:bodyPr>
          <a:lstStyle/>
          <a:p>
            <a:r>
              <a:rPr lang="en-US" dirty="0"/>
              <a:t>Nicole Swanson, Anoka County LWDA Director: </a:t>
            </a:r>
            <a:r>
              <a:rPr lang="en-US" dirty="0">
                <a:hlinkClick r:id="rId2"/>
              </a:rPr>
              <a:t>nicole.swanson@co.anoka.mn.us</a:t>
            </a:r>
            <a:r>
              <a:rPr lang="en-US" dirty="0"/>
              <a:t> </a:t>
            </a:r>
          </a:p>
          <a:p>
            <a:r>
              <a:rPr lang="en-US" dirty="0"/>
              <a:t>Chris McVey, DEED-VRS Director of Strategic Initiatives: </a:t>
            </a:r>
            <a:r>
              <a:rPr lang="en-US" dirty="0">
                <a:hlinkClick r:id="rId3"/>
              </a:rPr>
              <a:t>chris.mcvey@state.mn.us</a:t>
            </a:r>
            <a:r>
              <a:rPr lang="en-US" dirty="0"/>
              <a:t> </a:t>
            </a:r>
          </a:p>
          <a:p>
            <a:r>
              <a:rPr lang="en-US" dirty="0"/>
              <a:t>Cory Schmid, DEED Youth Development Staff, </a:t>
            </a:r>
            <a:r>
              <a:rPr lang="en-US" dirty="0">
                <a:hlinkClick r:id="rId4"/>
              </a:rPr>
              <a:t>cory.schmid@state.mn.us</a:t>
            </a:r>
            <a:r>
              <a:rPr lang="en-US" dirty="0"/>
              <a:t> </a:t>
            </a:r>
          </a:p>
          <a:p>
            <a:r>
              <a:rPr lang="en-US" dirty="0"/>
              <a:t>Bridgett Backman, Anoka County Employment Services Manager: </a:t>
            </a:r>
            <a:r>
              <a:rPr lang="en-US" dirty="0">
                <a:hlinkClick r:id="rId5"/>
              </a:rPr>
              <a:t>bridgett.backman@co.anoka.mn.us</a:t>
            </a:r>
            <a:r>
              <a:rPr lang="en-US" dirty="0"/>
              <a:t> </a:t>
            </a:r>
          </a:p>
          <a:p>
            <a:r>
              <a:rPr lang="en-US" dirty="0"/>
              <a:t>Darcy Hokkanen, Anoka County Program Coordinator: </a:t>
            </a:r>
            <a:r>
              <a:rPr lang="en-US" dirty="0">
                <a:hlinkClick r:id="rId6"/>
              </a:rPr>
              <a:t>darcy.hokkanen@co.anoka.mn.us</a:t>
            </a:r>
            <a:r>
              <a:rPr lang="en-US" dirty="0"/>
              <a:t> </a:t>
            </a:r>
          </a:p>
          <a:p>
            <a:r>
              <a:rPr lang="en-US" dirty="0"/>
              <a:t>Alyssa Klein, DEED-VRS Transition and Pre-ETS Coordinator: </a:t>
            </a:r>
            <a:r>
              <a:rPr lang="en-US" dirty="0">
                <a:hlinkClick r:id="rId7"/>
              </a:rPr>
              <a:t>alyssa.klein@state.mn.us</a:t>
            </a:r>
            <a:r>
              <a:rPr lang="en-US" dirty="0"/>
              <a:t> </a:t>
            </a:r>
          </a:p>
          <a:p>
            <a:r>
              <a:rPr lang="en-US" dirty="0"/>
              <a:t>Sara Sundeen, DEED-VRS Community Partnerships Specialist: </a:t>
            </a:r>
            <a:r>
              <a:rPr lang="en-US" dirty="0">
                <a:hlinkClick r:id="rId8"/>
              </a:rPr>
              <a:t>sara.sundeen@state.mn.us</a:t>
            </a:r>
            <a:r>
              <a:rPr lang="en-US" dirty="0"/>
              <a:t> </a:t>
            </a:r>
          </a:p>
          <a:p>
            <a:r>
              <a:rPr lang="en-US" dirty="0"/>
              <a:t>Sheila Koenig, DEED-SSB Transition Coordinator: </a:t>
            </a:r>
            <a:r>
              <a:rPr lang="en-US" dirty="0">
                <a:hlinkClick r:id="rId9"/>
              </a:rPr>
              <a:t>sheila.koenig@state.mn.us</a:t>
            </a:r>
            <a:r>
              <a:rPr lang="en-US" dirty="0"/>
              <a:t> </a:t>
            </a:r>
          </a:p>
        </p:txBody>
      </p:sp>
      <p:sp>
        <p:nvSpPr>
          <p:cNvPr id="4" name="Slide Number Placeholder 3">
            <a:extLst>
              <a:ext uri="{FF2B5EF4-FFF2-40B4-BE49-F238E27FC236}">
                <a16:creationId xmlns:a16="http://schemas.microsoft.com/office/drawing/2014/main" id="{2C2E21AE-9A8A-4CBB-8CDC-6E0047136774}"/>
              </a:ext>
            </a:extLst>
          </p:cNvPr>
          <p:cNvSpPr>
            <a:spLocks noGrp="1"/>
          </p:cNvSpPr>
          <p:nvPr>
            <p:ph type="sldNum" sz="quarter" idx="12"/>
          </p:nvPr>
        </p:nvSpPr>
        <p:spPr/>
        <p:txBody>
          <a:bodyPr/>
          <a:lstStyle/>
          <a:p>
            <a:fld id="{48F63A3B-78C7-47BE-AE5E-E10140E04643}" type="slidenum">
              <a:rPr lang="en-US" smtClean="0"/>
              <a:t>66</a:t>
            </a:fld>
            <a:endParaRPr lang="en-US" dirty="0"/>
          </a:p>
        </p:txBody>
      </p:sp>
    </p:spTree>
    <p:extLst>
      <p:ext uri="{BB962C8B-B14F-4D97-AF65-F5344CB8AC3E}">
        <p14:creationId xmlns:p14="http://schemas.microsoft.com/office/powerpoint/2010/main" val="422156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947A-4A36-494E-974D-5855F4430033}"/>
              </a:ext>
            </a:extLst>
          </p:cNvPr>
          <p:cNvSpPr>
            <a:spLocks noGrp="1"/>
          </p:cNvSpPr>
          <p:nvPr>
            <p:ph type="title"/>
          </p:nvPr>
        </p:nvSpPr>
        <p:spPr/>
        <p:txBody>
          <a:bodyPr/>
          <a:lstStyle/>
          <a:p>
            <a:pPr algn="ctr"/>
            <a:r>
              <a:rPr lang="en-US" dirty="0"/>
              <a:t>WIOA: Bringing our System Together</a:t>
            </a:r>
          </a:p>
        </p:txBody>
      </p:sp>
      <p:sp>
        <p:nvSpPr>
          <p:cNvPr id="3" name="Content Placeholder 2">
            <a:extLst>
              <a:ext uri="{FF2B5EF4-FFF2-40B4-BE49-F238E27FC236}">
                <a16:creationId xmlns:a16="http://schemas.microsoft.com/office/drawing/2014/main" id="{37DC1FAF-5DFE-4513-9717-B08E4A3903FE}"/>
              </a:ext>
            </a:extLst>
          </p:cNvPr>
          <p:cNvSpPr>
            <a:spLocks noGrp="1"/>
          </p:cNvSpPr>
          <p:nvPr>
            <p:ph idx="1"/>
          </p:nvPr>
        </p:nvSpPr>
        <p:spPr>
          <a:xfrm>
            <a:off x="656665" y="1802372"/>
            <a:ext cx="10878670" cy="4736540"/>
          </a:xfrm>
        </p:spPr>
        <p:txBody>
          <a:bodyPr>
            <a:normAutofit/>
          </a:bodyPr>
          <a:lstStyle/>
          <a:p>
            <a:r>
              <a:rPr lang="en-US" sz="3200" dirty="0"/>
              <a:t>Reauthorizes the nation’s 6 core workforce training programs</a:t>
            </a:r>
          </a:p>
          <a:p>
            <a:r>
              <a:rPr lang="en-US" sz="3200" dirty="0"/>
              <a:t>Aligns the workforce programs through:</a:t>
            </a:r>
          </a:p>
          <a:p>
            <a:pPr lvl="1"/>
            <a:r>
              <a:rPr lang="en-US" sz="2800" dirty="0">
                <a:hlinkClick r:id="rId3"/>
              </a:rPr>
              <a:t>State unified plan</a:t>
            </a:r>
            <a:endParaRPr lang="en-US" sz="2800" dirty="0"/>
          </a:p>
          <a:p>
            <a:pPr lvl="1"/>
            <a:r>
              <a:rPr lang="en-US" sz="2800" dirty="0">
                <a:hlinkClick r:id="rId4"/>
              </a:rPr>
              <a:t>Common performance measures</a:t>
            </a:r>
            <a:r>
              <a:rPr lang="en-US" sz="2800" dirty="0"/>
              <a:t> across all programs</a:t>
            </a:r>
          </a:p>
          <a:p>
            <a:pPr lvl="1"/>
            <a:r>
              <a:rPr lang="en-US" sz="2800" dirty="0"/>
              <a:t>A structured system that includes: State and local boards and “One-Stop Centers” (CareerForce) </a:t>
            </a:r>
          </a:p>
        </p:txBody>
      </p:sp>
      <p:sp>
        <p:nvSpPr>
          <p:cNvPr id="4" name="Slide Number Placeholder 3">
            <a:extLst>
              <a:ext uri="{FF2B5EF4-FFF2-40B4-BE49-F238E27FC236}">
                <a16:creationId xmlns:a16="http://schemas.microsoft.com/office/drawing/2014/main" id="{2D981CBC-426A-4958-A48A-56C4E40BF218}"/>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411053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191E-DDD4-4584-BE35-C55EA3BC7688}"/>
              </a:ext>
            </a:extLst>
          </p:cNvPr>
          <p:cNvSpPr>
            <a:spLocks noGrp="1"/>
          </p:cNvSpPr>
          <p:nvPr>
            <p:ph type="title"/>
          </p:nvPr>
        </p:nvSpPr>
        <p:spPr/>
        <p:txBody>
          <a:bodyPr/>
          <a:lstStyle/>
          <a:p>
            <a:pPr algn="ctr"/>
            <a:r>
              <a:rPr lang="en-US" dirty="0"/>
              <a:t>Four Titles of WIOA and Six Core Programs</a:t>
            </a:r>
          </a:p>
        </p:txBody>
      </p:sp>
      <p:sp>
        <p:nvSpPr>
          <p:cNvPr id="3" name="Content Placeholder 2">
            <a:extLst>
              <a:ext uri="{FF2B5EF4-FFF2-40B4-BE49-F238E27FC236}">
                <a16:creationId xmlns:a16="http://schemas.microsoft.com/office/drawing/2014/main" id="{AA8ED768-B78B-495B-B4AE-C76CE9E1DECD}"/>
              </a:ext>
            </a:extLst>
          </p:cNvPr>
          <p:cNvSpPr>
            <a:spLocks noGrp="1"/>
          </p:cNvSpPr>
          <p:nvPr>
            <p:ph idx="1"/>
          </p:nvPr>
        </p:nvSpPr>
        <p:spPr>
          <a:xfrm>
            <a:off x="441512" y="1775478"/>
            <a:ext cx="11308976" cy="4763434"/>
          </a:xfrm>
        </p:spPr>
        <p:txBody>
          <a:bodyPr>
            <a:normAutofit fontScale="92500" lnSpcReduction="20000"/>
          </a:bodyPr>
          <a:lstStyle/>
          <a:p>
            <a:r>
              <a:rPr lang="en-US" dirty="0">
                <a:highlight>
                  <a:srgbClr val="FFFF00"/>
                </a:highlight>
              </a:rPr>
              <a:t>Title I: Workforce Development Activities</a:t>
            </a:r>
          </a:p>
          <a:p>
            <a:pPr marL="914400" lvl="1" indent="-457200">
              <a:buFont typeface="+mj-lt"/>
              <a:buAutoNum type="arabicPeriod"/>
            </a:pPr>
            <a:r>
              <a:rPr lang="en-US" dirty="0"/>
              <a:t>Adult Employment Services (WIOA-Adult)</a:t>
            </a:r>
          </a:p>
          <a:p>
            <a:pPr marL="914400" lvl="1" indent="-457200">
              <a:buFont typeface="+mj-lt"/>
              <a:buAutoNum type="arabicPeriod"/>
            </a:pPr>
            <a:r>
              <a:rPr lang="en-US" dirty="0"/>
              <a:t>Dislocated Workers Employment Services</a:t>
            </a:r>
          </a:p>
          <a:p>
            <a:pPr marL="914400" lvl="1" indent="-457200">
              <a:buFont typeface="+mj-lt"/>
              <a:buAutoNum type="arabicPeriod"/>
            </a:pPr>
            <a:r>
              <a:rPr lang="en-US" dirty="0">
                <a:highlight>
                  <a:srgbClr val="FFFF00"/>
                </a:highlight>
              </a:rPr>
              <a:t>Youth Employment Services (WIOA-Youth)</a:t>
            </a:r>
          </a:p>
          <a:p>
            <a:r>
              <a:rPr lang="en-US" dirty="0"/>
              <a:t>Title II: Adult Education and Literacy</a:t>
            </a:r>
          </a:p>
          <a:p>
            <a:pPr marL="914400" lvl="1" indent="-457200">
              <a:buFont typeface="+mj-lt"/>
              <a:buAutoNum type="arabicPeriod" startAt="4"/>
            </a:pPr>
            <a:r>
              <a:rPr lang="en-US" dirty="0"/>
              <a:t>Adult Education and Literacy Services (MN Adult Basic Education- ABE)</a:t>
            </a:r>
          </a:p>
          <a:p>
            <a:r>
              <a:rPr lang="en-US" dirty="0"/>
              <a:t>Title III: Wagner-</a:t>
            </a:r>
            <a:r>
              <a:rPr lang="en-US" dirty="0" err="1"/>
              <a:t>Peyser</a:t>
            </a:r>
            <a:r>
              <a:rPr lang="en-US" dirty="0"/>
              <a:t> Act</a:t>
            </a:r>
          </a:p>
          <a:p>
            <a:pPr marL="914400" lvl="1" indent="-457200">
              <a:buFont typeface="+mj-lt"/>
              <a:buAutoNum type="arabicPeriod" startAt="5"/>
            </a:pPr>
            <a:r>
              <a:rPr lang="en-US" dirty="0"/>
              <a:t>Wagner-</a:t>
            </a:r>
            <a:r>
              <a:rPr lang="en-US" dirty="0" err="1"/>
              <a:t>Peyser</a:t>
            </a:r>
            <a:r>
              <a:rPr lang="en-US" dirty="0"/>
              <a:t> Employment Services (Job Service)</a:t>
            </a:r>
          </a:p>
          <a:p>
            <a:r>
              <a:rPr lang="en-US" dirty="0">
                <a:highlight>
                  <a:srgbClr val="FFFF00"/>
                </a:highlight>
              </a:rPr>
              <a:t>Title IV: Rehabilitation Act of 1973 </a:t>
            </a:r>
          </a:p>
          <a:p>
            <a:pPr marL="914400" lvl="1" indent="-457200">
              <a:buFont typeface="+mj-lt"/>
              <a:buAutoNum type="arabicPeriod" startAt="6"/>
            </a:pPr>
            <a:r>
              <a:rPr lang="en-US" dirty="0">
                <a:highlight>
                  <a:srgbClr val="FFFF00"/>
                </a:highlight>
              </a:rPr>
              <a:t>Vocational Rehabilitation (Vocational Rehabilitation Services- VRS and State Services for the Blind- SSB)</a:t>
            </a:r>
          </a:p>
        </p:txBody>
      </p:sp>
      <p:sp>
        <p:nvSpPr>
          <p:cNvPr id="4" name="Slide Number Placeholder 3">
            <a:extLst>
              <a:ext uri="{FF2B5EF4-FFF2-40B4-BE49-F238E27FC236}">
                <a16:creationId xmlns:a16="http://schemas.microsoft.com/office/drawing/2014/main" id="{FE1AD220-D63D-40DC-A67B-477BCF1D99E2}"/>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89324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1D67D8-BBE3-480D-B39E-7BD671D221C1}"/>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3" name="Content Placeholder 2">
            <a:extLst>
              <a:ext uri="{FF2B5EF4-FFF2-40B4-BE49-F238E27FC236}">
                <a16:creationId xmlns:a16="http://schemas.microsoft.com/office/drawing/2014/main" id="{8A16087E-E389-4C56-ABB2-C3C6523F58D2}"/>
              </a:ext>
            </a:extLst>
          </p:cNvPr>
          <p:cNvSpPr>
            <a:spLocks noGrp="1"/>
          </p:cNvSpPr>
          <p:nvPr>
            <p:ph sz="quarter" idx="10"/>
          </p:nvPr>
        </p:nvSpPr>
        <p:spPr>
          <a:xfrm>
            <a:off x="6096000" y="572338"/>
            <a:ext cx="5766600" cy="6162489"/>
          </a:xfrm>
        </p:spPr>
        <p:txBody>
          <a:bodyPr>
            <a:normAutofit/>
          </a:bodyPr>
          <a:lstStyle/>
          <a:p>
            <a:pPr marL="0" indent="0">
              <a:buNone/>
            </a:pPr>
            <a:r>
              <a:rPr lang="en-US" sz="3200" b="1" dirty="0">
                <a:solidFill>
                  <a:srgbClr val="002060"/>
                </a:solidFill>
              </a:rPr>
              <a:t>One System, Many Components</a:t>
            </a:r>
          </a:p>
          <a:p>
            <a:r>
              <a:rPr lang="en-US" sz="3200" dirty="0">
                <a:solidFill>
                  <a:srgbClr val="002060"/>
                </a:solidFill>
              </a:rPr>
              <a:t>1 State Workforce Development Board (</a:t>
            </a:r>
            <a:r>
              <a:rPr lang="en-US" sz="3200" dirty="0">
                <a:solidFill>
                  <a:srgbClr val="002060"/>
                </a:solidFill>
                <a:hlinkClick r:id="rId3"/>
              </a:rPr>
              <a:t>GWDB</a:t>
            </a:r>
            <a:r>
              <a:rPr lang="en-US" sz="3200" dirty="0">
                <a:solidFill>
                  <a:srgbClr val="002060"/>
                </a:solidFill>
              </a:rPr>
              <a:t>)</a:t>
            </a:r>
          </a:p>
          <a:p>
            <a:r>
              <a:rPr lang="en-US" sz="3200" dirty="0">
                <a:solidFill>
                  <a:srgbClr val="002060"/>
                </a:solidFill>
              </a:rPr>
              <a:t>6 Regional Workforce Development Areas</a:t>
            </a:r>
          </a:p>
          <a:p>
            <a:r>
              <a:rPr lang="en-US" sz="3200" dirty="0">
                <a:solidFill>
                  <a:srgbClr val="002060"/>
                </a:solidFill>
              </a:rPr>
              <a:t>16 </a:t>
            </a:r>
            <a:r>
              <a:rPr lang="en-US" sz="3200" dirty="0">
                <a:solidFill>
                  <a:srgbClr val="002060"/>
                </a:solidFill>
                <a:hlinkClick r:id="rId4"/>
              </a:rPr>
              <a:t>Local Workforce Development Areas/Boards</a:t>
            </a:r>
            <a:endParaRPr lang="en-US" sz="3200" dirty="0">
              <a:solidFill>
                <a:srgbClr val="002060"/>
              </a:solidFill>
            </a:endParaRPr>
          </a:p>
          <a:p>
            <a:r>
              <a:rPr lang="en-US" sz="3200" dirty="0">
                <a:solidFill>
                  <a:srgbClr val="002060"/>
                </a:solidFill>
              </a:rPr>
              <a:t>Statewide </a:t>
            </a:r>
            <a:r>
              <a:rPr lang="en-US" sz="3200" dirty="0">
                <a:solidFill>
                  <a:srgbClr val="002060"/>
                </a:solidFill>
                <a:hlinkClick r:id="rId5"/>
              </a:rPr>
              <a:t>CareerForce</a:t>
            </a:r>
            <a:r>
              <a:rPr lang="en-US" sz="3200" dirty="0">
                <a:solidFill>
                  <a:srgbClr val="002060"/>
                </a:solidFill>
              </a:rPr>
              <a:t> locations</a:t>
            </a:r>
          </a:p>
        </p:txBody>
      </p:sp>
      <p:pic>
        <p:nvPicPr>
          <p:cNvPr id="5" name="Picture 2" descr="Regional Workforce Development Areas &#10;Local Workforce Development Areas">
            <a:hlinkClick r:id="rId4"/>
            <a:extLst>
              <a:ext uri="{FF2B5EF4-FFF2-40B4-BE49-F238E27FC236}">
                <a16:creationId xmlns:a16="http://schemas.microsoft.com/office/drawing/2014/main" id="{08AE50B7-71D3-4BB6-8482-B1DC204D8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470" y="376423"/>
            <a:ext cx="4719132" cy="6345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96F9E32-8498-47BE-9470-48B625671149}"/>
              </a:ext>
            </a:extLst>
          </p:cNvPr>
          <p:cNvSpPr>
            <a:spLocks noGrp="1"/>
          </p:cNvSpPr>
          <p:nvPr>
            <p:ph type="title"/>
          </p:nvPr>
        </p:nvSpPr>
        <p:spPr>
          <a:xfrm>
            <a:off x="838200" y="-914400"/>
            <a:ext cx="10515600" cy="914400"/>
          </a:xfrm>
        </p:spPr>
        <p:txBody>
          <a:bodyPr vert="horz" lIns="91440" tIns="45720" rIns="91440" bIns="45720" rtlCol="0" anchor="b">
            <a:normAutofit/>
          </a:bodyPr>
          <a:lstStyle/>
          <a:p>
            <a:r>
              <a:rPr lang="en-US" dirty="0"/>
              <a:t>One System, Many Components</a:t>
            </a:r>
          </a:p>
        </p:txBody>
      </p:sp>
    </p:spTree>
    <p:extLst>
      <p:ext uri="{BB962C8B-B14F-4D97-AF65-F5344CB8AC3E}">
        <p14:creationId xmlns:p14="http://schemas.microsoft.com/office/powerpoint/2010/main" val="3999711693"/>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Fra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4_Minnesota Department of Human Service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4.xml><?xml version="1.0" encoding="utf-8"?>
<a:theme xmlns:a="http://schemas.openxmlformats.org/drawingml/2006/main" name="VRS">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6" ma:contentTypeDescription="Create a new document." ma:contentTypeScope="" ma:versionID="6c9371def68ca9a8a0d0359e90bb0cef">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4a473b8f30ef1196b96c1d0882eaab06"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ec5ffc2c-0589-4753-b34a-4c035d4e7b7e"/>
    <ds:schemaRef ds:uri="http://schemas.microsoft.com/office/infopath/2007/PartnerControls"/>
    <ds:schemaRef ds:uri="http://purl.org/dc/elements/1.1/"/>
    <ds:schemaRef ds:uri="http://schemas.microsoft.com/office/2006/metadata/properties"/>
    <ds:schemaRef ds:uri="6ad98c6d-15f6-47b0-ade6-9078c6873b63"/>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588D9B5-CA91-4BFC-8B30-326140B363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56308</TotalTime>
  <Words>3265</Words>
  <Application>Microsoft Office PowerPoint</Application>
  <PresentationFormat>Widescreen</PresentationFormat>
  <Paragraphs>530</Paragraphs>
  <Slides>66</Slides>
  <Notes>61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66</vt:i4>
      </vt:variant>
    </vt:vector>
  </HeadingPairs>
  <TitlesOfParts>
    <vt:vector size="76" baseType="lpstr">
      <vt:lpstr>Arial</vt:lpstr>
      <vt:lpstr>Calibri</vt:lpstr>
      <vt:lpstr>Corbel</vt:lpstr>
      <vt:lpstr>FranklinGothic-Book</vt:lpstr>
      <vt:lpstr>NeueHaasGroteskText Std</vt:lpstr>
      <vt:lpstr>Wingdings 2</vt:lpstr>
      <vt:lpstr>MN.IT</vt:lpstr>
      <vt:lpstr>Frame</vt:lpstr>
      <vt:lpstr>4_Minnesota Department of Human Services</vt:lpstr>
      <vt:lpstr>VRS</vt:lpstr>
      <vt:lpstr>WIOA Titles I and IV:  Coming Together to Serve Youth</vt:lpstr>
      <vt:lpstr>Training Goals</vt:lpstr>
      <vt:lpstr>Agenda</vt:lpstr>
      <vt:lpstr>Overview of Our Shared System</vt:lpstr>
      <vt:lpstr>Workforce Innovation and Opportunity Act (WIOA)</vt:lpstr>
      <vt:lpstr>Precursors to WIOA</vt:lpstr>
      <vt:lpstr>WIOA: Bringing our System Together</vt:lpstr>
      <vt:lpstr>Four Titles of WIOA and Six Core Programs</vt:lpstr>
      <vt:lpstr>One System, Many Components</vt:lpstr>
      <vt:lpstr>Oversight and Funding of WIOA Title I Programs</vt:lpstr>
      <vt:lpstr>Local Workforce Development Boards (LWDBs)</vt:lpstr>
      <vt:lpstr>LWDB Duties</vt:lpstr>
      <vt:lpstr>16 Local Workforce Development Boards/Areas (LDWBs/LDWAs)</vt:lpstr>
      <vt:lpstr>Oversight and Funding WIOA Title IV (VR) Programs</vt:lpstr>
      <vt:lpstr>VRS Offices and Directories</vt:lpstr>
      <vt:lpstr>SSB Offices and Directories</vt:lpstr>
      <vt:lpstr>Title I/LWDA Youth Programs</vt:lpstr>
      <vt:lpstr>Youth Programs Administered</vt:lpstr>
      <vt:lpstr>WIOA Youth Program</vt:lpstr>
      <vt:lpstr>WIOA Youth Program Overview</vt:lpstr>
      <vt:lpstr>Who WIOA Youth Program Serves</vt:lpstr>
      <vt:lpstr>WIOA Youth Program Priorities</vt:lpstr>
      <vt:lpstr>Minnesota Youth Program (MYP)</vt:lpstr>
      <vt:lpstr>Eligibility</vt:lpstr>
      <vt:lpstr>Enrollment</vt:lpstr>
      <vt:lpstr>Exit and Follow-up</vt:lpstr>
      <vt:lpstr>Services Provided Include</vt:lpstr>
      <vt:lpstr>Other Possible Programs</vt:lpstr>
      <vt:lpstr>Statewide Data: DEED Youth Programs (Service Levels for BIPOC Youth in Minnesota)</vt:lpstr>
      <vt:lpstr>Statewide Data: Who do we serve?</vt:lpstr>
      <vt:lpstr> Title I Case Examples </vt:lpstr>
      <vt:lpstr>Title IV: DEED-VRS and SSB</vt:lpstr>
      <vt:lpstr>VRS Mission</vt:lpstr>
      <vt:lpstr>SSB Mission</vt:lpstr>
      <vt:lpstr>Services VRS and SSB Provide</vt:lpstr>
      <vt:lpstr>Pre-Employment Transition Services (Pre-ETS) </vt:lpstr>
      <vt:lpstr>SSB Team Approach</vt:lpstr>
      <vt:lpstr>VRS: 2 Levels of Support for Students (click here for link)</vt:lpstr>
      <vt:lpstr>Process: Introductory Career Services </vt:lpstr>
      <vt:lpstr>Vocational Rehabilitation (VR) Process</vt:lpstr>
      <vt:lpstr>Application &amp; Intake</vt:lpstr>
      <vt:lpstr>Four Pillars of Eligibility</vt:lpstr>
      <vt:lpstr>Priority for Services (PFS)</vt:lpstr>
      <vt:lpstr>The Seven Functional Areas</vt:lpstr>
      <vt:lpstr>Timelines for Eligibility and PFS</vt:lpstr>
      <vt:lpstr>Assessment of VR Needs</vt:lpstr>
      <vt:lpstr>Employment Plan</vt:lpstr>
      <vt:lpstr>Timeline for Employment Plan</vt:lpstr>
      <vt:lpstr>Case Closure</vt:lpstr>
      <vt:lpstr>VRS: Number of Individuals Served</vt:lpstr>
      <vt:lpstr>Who does VRS Serve?</vt:lpstr>
      <vt:lpstr>VRS: Age of Participants</vt:lpstr>
      <vt:lpstr>VRS: Types of Disabilities</vt:lpstr>
      <vt:lpstr>SSB Data</vt:lpstr>
      <vt:lpstr> Title IV (VR) Case Examples </vt:lpstr>
      <vt:lpstr>Moving Forward: Title I&amp;IV Collaboration</vt:lpstr>
      <vt:lpstr>Moving Forward: Title I&amp;IV Collaboration</vt:lpstr>
      <vt:lpstr>My Vault</vt:lpstr>
      <vt:lpstr>What is My Vault?</vt:lpstr>
      <vt:lpstr>How do I access My Vault?</vt:lpstr>
      <vt:lpstr>How to Create a My Vault Account</vt:lpstr>
      <vt:lpstr>How do I use My Vault with youth and adults?</vt:lpstr>
      <vt:lpstr>35-Minute My Vault Training</vt:lpstr>
      <vt:lpstr>Call to Action!</vt:lpstr>
      <vt:lpstr>Questions? </vt:lpstr>
      <vt:lpstr>Contact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Klein, Alyssa (DEED)</cp:lastModifiedBy>
  <cp:revision>711</cp:revision>
  <cp:lastPrinted>2021-01-08T13:49:52Z</cp:lastPrinted>
  <dcterms:created xsi:type="dcterms:W3CDTF">2016-01-06T16:54:03Z</dcterms:created>
  <dcterms:modified xsi:type="dcterms:W3CDTF">2022-02-28T16:56:46Z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