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 id="2147483729" r:id="rId5"/>
  </p:sldMasterIdLst>
  <p:notesMasterIdLst>
    <p:notesMasterId r:id="rId71"/>
  </p:notesMasterIdLst>
  <p:handoutMasterIdLst>
    <p:handoutMasterId r:id="rId72"/>
  </p:handoutMasterIdLst>
  <p:sldIdLst>
    <p:sldId id="258" r:id="rId6"/>
    <p:sldId id="385" r:id="rId7"/>
    <p:sldId id="262" r:id="rId8"/>
    <p:sldId id="1572" r:id="rId9"/>
    <p:sldId id="1574" r:id="rId10"/>
    <p:sldId id="1435" r:id="rId11"/>
    <p:sldId id="1436" r:id="rId12"/>
    <p:sldId id="388" r:id="rId13"/>
    <p:sldId id="1437" r:id="rId14"/>
    <p:sldId id="387" r:id="rId15"/>
    <p:sldId id="1575" r:id="rId16"/>
    <p:sldId id="392" r:id="rId17"/>
    <p:sldId id="391" r:id="rId18"/>
    <p:sldId id="1573" r:id="rId19"/>
    <p:sldId id="414" r:id="rId20"/>
    <p:sldId id="412" r:id="rId21"/>
    <p:sldId id="413" r:id="rId22"/>
    <p:sldId id="417" r:id="rId23"/>
    <p:sldId id="379" r:id="rId24"/>
    <p:sldId id="403" r:id="rId25"/>
    <p:sldId id="1576" r:id="rId26"/>
    <p:sldId id="399" r:id="rId27"/>
    <p:sldId id="400" r:id="rId28"/>
    <p:sldId id="401" r:id="rId29"/>
    <p:sldId id="1593" r:id="rId30"/>
    <p:sldId id="1440" r:id="rId31"/>
    <p:sldId id="1449" r:id="rId32"/>
    <p:sldId id="1577" r:id="rId33"/>
    <p:sldId id="1578" r:id="rId34"/>
    <p:sldId id="1442" r:id="rId35"/>
    <p:sldId id="1595" r:id="rId36"/>
    <p:sldId id="1579" r:id="rId37"/>
    <p:sldId id="1581" r:id="rId38"/>
    <p:sldId id="1445" r:id="rId39"/>
    <p:sldId id="1599" r:id="rId40"/>
    <p:sldId id="1583" r:id="rId41"/>
    <p:sldId id="1582" r:id="rId42"/>
    <p:sldId id="1584" r:id="rId43"/>
    <p:sldId id="1594" r:id="rId44"/>
    <p:sldId id="1585" r:id="rId45"/>
    <p:sldId id="1586" r:id="rId46"/>
    <p:sldId id="1587" r:id="rId47"/>
    <p:sldId id="1588" r:id="rId48"/>
    <p:sldId id="1451" r:id="rId49"/>
    <p:sldId id="1446" r:id="rId50"/>
    <p:sldId id="1590" r:id="rId51"/>
    <p:sldId id="1589" r:id="rId52"/>
    <p:sldId id="1600" r:id="rId53"/>
    <p:sldId id="1601" r:id="rId54"/>
    <p:sldId id="1592" r:id="rId55"/>
    <p:sldId id="1591" r:id="rId56"/>
    <p:sldId id="1444" r:id="rId57"/>
    <p:sldId id="1602" r:id="rId58"/>
    <p:sldId id="1603" r:id="rId59"/>
    <p:sldId id="1604" r:id="rId60"/>
    <p:sldId id="1443" r:id="rId61"/>
    <p:sldId id="1605" r:id="rId62"/>
    <p:sldId id="1606" r:id="rId63"/>
    <p:sldId id="1597" r:id="rId64"/>
    <p:sldId id="1452" r:id="rId65"/>
    <p:sldId id="1598" r:id="rId66"/>
    <p:sldId id="384" r:id="rId67"/>
    <p:sldId id="363" r:id="rId68"/>
    <p:sldId id="360" r:id="rId69"/>
    <p:sldId id="157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A213F3-4D7A-F670-AEC9-D6B6C7AB72BE}" name="Tracie DeFreitas" initials="TD" userId="S::tsaab@mail.wvu.edu::873c3b00-a367-4e90-8b3b-0481440f5e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1E6494"/>
    <a:srgbClr val="1E7CB3"/>
    <a:srgbClr val="2395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30" autoAdjust="0"/>
    <p:restoredTop sz="61501" autoAdjust="0"/>
  </p:normalViewPr>
  <p:slideViewPr>
    <p:cSldViewPr snapToGrid="0">
      <p:cViewPr varScale="1">
        <p:scale>
          <a:sx n="50" d="100"/>
          <a:sy n="50" d="100"/>
        </p:scale>
        <p:origin x="1632" y="48"/>
      </p:cViewPr>
      <p:guideLst/>
    </p:cSldViewPr>
  </p:slideViewPr>
  <p:outlineViewPr>
    <p:cViewPr>
      <p:scale>
        <a:sx n="33" d="100"/>
        <a:sy n="33" d="100"/>
      </p:scale>
      <p:origin x="0" y="-702"/>
    </p:cViewPr>
  </p:outlineViewPr>
  <p:notesTextViewPr>
    <p:cViewPr>
      <p:scale>
        <a:sx n="1" d="1"/>
        <a:sy n="1" d="1"/>
      </p:scale>
      <p:origin x="0" y="0"/>
    </p:cViewPr>
  </p:notesTextViewPr>
  <p:sorterViewPr>
    <p:cViewPr varScale="1">
      <p:scale>
        <a:sx n="100" d="100"/>
        <a:sy n="100" d="100"/>
      </p:scale>
      <p:origin x="0" y="-4842"/>
    </p:cViewPr>
  </p:sorterViewPr>
  <p:notesViewPr>
    <p:cSldViewPr snapToGrid="0">
      <p:cViewPr>
        <p:scale>
          <a:sx n="50" d="100"/>
          <a:sy n="50" d="100"/>
        </p:scale>
        <p:origin x="4548" y="9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48E1AF-6343-46AA-8AEF-4C12F4118850}" type="datetimeFigureOut">
              <a:rPr lang="en-US" smtClean="0"/>
              <a:t>5/8/2026</a:t>
            </a:fld>
            <a:endParaRPr lang="en-US" dirty="0"/>
          </a:p>
        </p:txBody>
      </p:sp>
      <p:sp>
        <p:nvSpPr>
          <p:cNvPr id="4" name="Footer Placeholder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2858E0-3D38-47B7-97D4-4FE08D90D359}" type="slidenum">
              <a:rPr lang="en-US" smtClean="0"/>
              <a:t>‹#›</a:t>
            </a:fld>
            <a:endParaRPr lang="en-US"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D2517-63AA-420A-887D-BE60360A8F4D}" type="datetimeFigureOut">
              <a:rPr lang="en-US" noProof="0" smtClean="0"/>
              <a:t>5/8/2026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ECAD9-32EE-4091-BDA5-6BD15ACC5E58}" type="slidenum">
              <a:rPr lang="en-US" noProof="0" smtClean="0"/>
              <a:t>‹#›</a:t>
            </a:fld>
            <a:endParaRPr lang="en-US"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a:t>
            </a:fld>
            <a:endParaRPr lang="en-US" noProof="0" dirty="0"/>
          </a:p>
        </p:txBody>
      </p:sp>
    </p:spTree>
    <p:extLst>
      <p:ext uri="{BB962C8B-B14F-4D97-AF65-F5344CB8AC3E}">
        <p14:creationId xmlns:p14="http://schemas.microsoft.com/office/powerpoint/2010/main" val="221598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a:p>
            <a:endParaRPr lang="en-US" dirty="0">
              <a:latin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10</a:t>
            </a:fld>
            <a:endParaRPr lang="en-US" noProof="0" dirty="0"/>
          </a:p>
        </p:txBody>
      </p:sp>
    </p:spTree>
    <p:extLst>
      <p:ext uri="{BB962C8B-B14F-4D97-AF65-F5344CB8AC3E}">
        <p14:creationId xmlns:p14="http://schemas.microsoft.com/office/powerpoint/2010/main" val="299923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0D4C4-C3E3-F573-1CD9-6FC1FB568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7CD77-020E-0CC1-D804-E06FE8213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11BB9-C558-91C8-C220-86785D65384C}"/>
              </a:ext>
            </a:extLst>
          </p:cNvPr>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a:extLst>
              <a:ext uri="{FF2B5EF4-FFF2-40B4-BE49-F238E27FC236}">
                <a16:creationId xmlns:a16="http://schemas.microsoft.com/office/drawing/2014/main" id="{5CA54708-5191-F670-50E5-FF654F0667DA}"/>
              </a:ext>
            </a:extLst>
          </p:cNvPr>
          <p:cNvSpPr>
            <a:spLocks noGrp="1"/>
          </p:cNvSpPr>
          <p:nvPr>
            <p:ph type="sldNum" sz="quarter" idx="5"/>
          </p:nvPr>
        </p:nvSpPr>
        <p:spPr/>
        <p:txBody>
          <a:bodyPr/>
          <a:lstStyle/>
          <a:p>
            <a:fld id="{284ECAD9-32EE-4091-BDA5-6BD15ACC5E58}" type="slidenum">
              <a:rPr lang="en-US" noProof="0" smtClean="0"/>
              <a:t>11</a:t>
            </a:fld>
            <a:endParaRPr lang="en-US" noProof="0" dirty="0"/>
          </a:p>
        </p:txBody>
      </p:sp>
    </p:spTree>
    <p:extLst>
      <p:ext uri="{BB962C8B-B14F-4D97-AF65-F5344CB8AC3E}">
        <p14:creationId xmlns:p14="http://schemas.microsoft.com/office/powerpoint/2010/main" val="1614250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12</a:t>
            </a:fld>
            <a:endParaRPr lang="en-US" noProof="0" dirty="0"/>
          </a:p>
        </p:txBody>
      </p:sp>
    </p:spTree>
    <p:extLst>
      <p:ext uri="{BB962C8B-B14F-4D97-AF65-F5344CB8AC3E}">
        <p14:creationId xmlns:p14="http://schemas.microsoft.com/office/powerpoint/2010/main" val="869933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13</a:t>
            </a:fld>
            <a:endParaRPr lang="en-US" noProof="0" dirty="0"/>
          </a:p>
        </p:txBody>
      </p:sp>
    </p:spTree>
    <p:extLst>
      <p:ext uri="{BB962C8B-B14F-4D97-AF65-F5344CB8AC3E}">
        <p14:creationId xmlns:p14="http://schemas.microsoft.com/office/powerpoint/2010/main" val="3465975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52FE8-BD00-DB00-EA61-907DEBBD3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BD6B1-8F61-34CE-A860-29391D952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10C9F-658F-B4C1-2FDA-601BBA72EBE6}"/>
              </a:ext>
            </a:extLst>
          </p:cNvPr>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a:extLst>
              <a:ext uri="{FF2B5EF4-FFF2-40B4-BE49-F238E27FC236}">
                <a16:creationId xmlns:a16="http://schemas.microsoft.com/office/drawing/2014/main" id="{8851B24B-8E6A-CEC8-EC07-ADEA9C1B06B3}"/>
              </a:ext>
            </a:extLst>
          </p:cNvPr>
          <p:cNvSpPr>
            <a:spLocks noGrp="1"/>
          </p:cNvSpPr>
          <p:nvPr>
            <p:ph type="sldNum" sz="quarter" idx="5"/>
          </p:nvPr>
        </p:nvSpPr>
        <p:spPr/>
        <p:txBody>
          <a:bodyPr/>
          <a:lstStyle/>
          <a:p>
            <a:fld id="{284ECAD9-32EE-4091-BDA5-6BD15ACC5E58}" type="slidenum">
              <a:rPr lang="en-US" noProof="0" smtClean="0"/>
              <a:t>14</a:t>
            </a:fld>
            <a:endParaRPr lang="en-US" noProof="0" dirty="0"/>
          </a:p>
        </p:txBody>
      </p:sp>
    </p:spTree>
    <p:extLst>
      <p:ext uri="{BB962C8B-B14F-4D97-AF65-F5344CB8AC3E}">
        <p14:creationId xmlns:p14="http://schemas.microsoft.com/office/powerpoint/2010/main" val="2521197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15</a:t>
            </a:fld>
            <a:endParaRPr lang="en-US" noProof="0" dirty="0"/>
          </a:p>
        </p:txBody>
      </p:sp>
    </p:spTree>
    <p:extLst>
      <p:ext uri="{BB962C8B-B14F-4D97-AF65-F5344CB8AC3E}">
        <p14:creationId xmlns:p14="http://schemas.microsoft.com/office/powerpoint/2010/main" val="3642281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16</a:t>
            </a:fld>
            <a:endParaRPr lang="en-US" noProof="0" dirty="0"/>
          </a:p>
        </p:txBody>
      </p:sp>
    </p:spTree>
    <p:extLst>
      <p:ext uri="{BB962C8B-B14F-4D97-AF65-F5344CB8AC3E}">
        <p14:creationId xmlns:p14="http://schemas.microsoft.com/office/powerpoint/2010/main" val="4079243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17</a:t>
            </a:fld>
            <a:endParaRPr lang="en-US" noProof="0" dirty="0"/>
          </a:p>
        </p:txBody>
      </p:sp>
    </p:spTree>
    <p:extLst>
      <p:ext uri="{BB962C8B-B14F-4D97-AF65-F5344CB8AC3E}">
        <p14:creationId xmlns:p14="http://schemas.microsoft.com/office/powerpoint/2010/main" val="3948257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18</a:t>
            </a:fld>
            <a:endParaRPr lang="en-US" noProof="0" dirty="0"/>
          </a:p>
        </p:txBody>
      </p:sp>
    </p:spTree>
    <p:extLst>
      <p:ext uri="{BB962C8B-B14F-4D97-AF65-F5344CB8AC3E}">
        <p14:creationId xmlns:p14="http://schemas.microsoft.com/office/powerpoint/2010/main" val="3073213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B281-E35C-BA28-7389-6A086741F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CDF019-EA96-D32A-14A8-BFE69A8CD9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51EC3E-B984-C5A4-5F31-D03F40FF2C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5004E6-F71C-B465-C08A-B9C7B0140B8C}"/>
              </a:ext>
            </a:extLst>
          </p:cNvPr>
          <p:cNvSpPr>
            <a:spLocks noGrp="1"/>
          </p:cNvSpPr>
          <p:nvPr>
            <p:ph type="sldNum" sz="quarter" idx="5"/>
          </p:nvPr>
        </p:nvSpPr>
        <p:spPr/>
        <p:txBody>
          <a:bodyPr/>
          <a:lstStyle/>
          <a:p>
            <a:fld id="{284ECAD9-32EE-4091-BDA5-6BD15ACC5E58}" type="slidenum">
              <a:rPr lang="en-US" noProof="0" smtClean="0"/>
              <a:t>19</a:t>
            </a:fld>
            <a:endParaRPr lang="en-US" noProof="0" dirty="0"/>
          </a:p>
        </p:txBody>
      </p:sp>
    </p:spTree>
    <p:extLst>
      <p:ext uri="{BB962C8B-B14F-4D97-AF65-F5344CB8AC3E}">
        <p14:creationId xmlns:p14="http://schemas.microsoft.com/office/powerpoint/2010/main" val="3376286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2</a:t>
            </a:fld>
            <a:endParaRPr lang="en-US" noProof="0" dirty="0"/>
          </a:p>
        </p:txBody>
      </p:sp>
    </p:spTree>
    <p:extLst>
      <p:ext uri="{BB962C8B-B14F-4D97-AF65-F5344CB8AC3E}">
        <p14:creationId xmlns:p14="http://schemas.microsoft.com/office/powerpoint/2010/main" val="2218807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AAE27-A004-89AF-5213-31D6AD198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B5FA1-276A-3D46-BD9B-6D1461B98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E5A7B-72B9-070C-C55F-7CB580DAF2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0B31AF-3769-3D2D-2DE3-969ECF7CEDF5}"/>
              </a:ext>
            </a:extLst>
          </p:cNvPr>
          <p:cNvSpPr>
            <a:spLocks noGrp="1"/>
          </p:cNvSpPr>
          <p:nvPr>
            <p:ph type="sldNum" sz="quarter" idx="5"/>
          </p:nvPr>
        </p:nvSpPr>
        <p:spPr/>
        <p:txBody>
          <a:bodyPr/>
          <a:lstStyle/>
          <a:p>
            <a:fld id="{284ECAD9-32EE-4091-BDA5-6BD15ACC5E58}" type="slidenum">
              <a:rPr lang="en-US" noProof="0" smtClean="0"/>
              <a:t>20</a:t>
            </a:fld>
            <a:endParaRPr lang="en-US" noProof="0" dirty="0"/>
          </a:p>
        </p:txBody>
      </p:sp>
    </p:spTree>
    <p:extLst>
      <p:ext uri="{BB962C8B-B14F-4D97-AF65-F5344CB8AC3E}">
        <p14:creationId xmlns:p14="http://schemas.microsoft.com/office/powerpoint/2010/main" val="1902208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21</a:t>
            </a:fld>
            <a:endParaRPr lang="en-US" noProof="0" dirty="0"/>
          </a:p>
        </p:txBody>
      </p:sp>
    </p:spTree>
    <p:extLst>
      <p:ext uri="{BB962C8B-B14F-4D97-AF65-F5344CB8AC3E}">
        <p14:creationId xmlns:p14="http://schemas.microsoft.com/office/powerpoint/2010/main" val="4117788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22</a:t>
            </a:fld>
            <a:endParaRPr lang="en-US" noProof="0" dirty="0"/>
          </a:p>
        </p:txBody>
      </p:sp>
    </p:spTree>
    <p:extLst>
      <p:ext uri="{BB962C8B-B14F-4D97-AF65-F5344CB8AC3E}">
        <p14:creationId xmlns:p14="http://schemas.microsoft.com/office/powerpoint/2010/main" val="2900464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23</a:t>
            </a:fld>
            <a:endParaRPr lang="en-US" noProof="0" dirty="0"/>
          </a:p>
        </p:txBody>
      </p:sp>
    </p:spTree>
    <p:extLst>
      <p:ext uri="{BB962C8B-B14F-4D97-AF65-F5344CB8AC3E}">
        <p14:creationId xmlns:p14="http://schemas.microsoft.com/office/powerpoint/2010/main" val="3645229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24</a:t>
            </a:fld>
            <a:endParaRPr lang="en-US" noProof="0" dirty="0"/>
          </a:p>
        </p:txBody>
      </p:sp>
    </p:spTree>
    <p:extLst>
      <p:ext uri="{BB962C8B-B14F-4D97-AF65-F5344CB8AC3E}">
        <p14:creationId xmlns:p14="http://schemas.microsoft.com/office/powerpoint/2010/main" val="3919326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466C5-7A79-2D88-1FA9-8EE7F76CB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6CDFA-6298-98D4-90DF-B4F2E6A95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294F6-B1FE-5015-A4B2-B35035C51113}"/>
              </a:ext>
            </a:extLst>
          </p:cNvPr>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a:extLst>
              <a:ext uri="{FF2B5EF4-FFF2-40B4-BE49-F238E27FC236}">
                <a16:creationId xmlns:a16="http://schemas.microsoft.com/office/drawing/2014/main" id="{AAEF1CA9-2779-AA12-B702-113CC116E82D}"/>
              </a:ext>
            </a:extLst>
          </p:cNvPr>
          <p:cNvSpPr>
            <a:spLocks noGrp="1"/>
          </p:cNvSpPr>
          <p:nvPr>
            <p:ph type="sldNum" sz="quarter" idx="5"/>
          </p:nvPr>
        </p:nvSpPr>
        <p:spPr/>
        <p:txBody>
          <a:bodyPr/>
          <a:lstStyle/>
          <a:p>
            <a:fld id="{284ECAD9-32EE-4091-BDA5-6BD15ACC5E58}" type="slidenum">
              <a:rPr lang="en-US" noProof="0" smtClean="0"/>
              <a:t>25</a:t>
            </a:fld>
            <a:endParaRPr lang="en-US" noProof="0" dirty="0"/>
          </a:p>
        </p:txBody>
      </p:sp>
    </p:spTree>
    <p:extLst>
      <p:ext uri="{BB962C8B-B14F-4D97-AF65-F5344CB8AC3E}">
        <p14:creationId xmlns:p14="http://schemas.microsoft.com/office/powerpoint/2010/main" val="751468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26</a:t>
            </a:fld>
            <a:endParaRPr lang="en-US" noProof="0" dirty="0"/>
          </a:p>
        </p:txBody>
      </p:sp>
    </p:spTree>
    <p:extLst>
      <p:ext uri="{BB962C8B-B14F-4D97-AF65-F5344CB8AC3E}">
        <p14:creationId xmlns:p14="http://schemas.microsoft.com/office/powerpoint/2010/main" val="1242933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27</a:t>
            </a:fld>
            <a:endParaRPr lang="en-US" noProof="0" dirty="0"/>
          </a:p>
        </p:txBody>
      </p:sp>
    </p:spTree>
    <p:extLst>
      <p:ext uri="{BB962C8B-B14F-4D97-AF65-F5344CB8AC3E}">
        <p14:creationId xmlns:p14="http://schemas.microsoft.com/office/powerpoint/2010/main" val="3880300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28</a:t>
            </a:fld>
            <a:endParaRPr lang="en-US" noProof="0" dirty="0"/>
          </a:p>
        </p:txBody>
      </p:sp>
    </p:spTree>
    <p:extLst>
      <p:ext uri="{BB962C8B-B14F-4D97-AF65-F5344CB8AC3E}">
        <p14:creationId xmlns:p14="http://schemas.microsoft.com/office/powerpoint/2010/main" val="743960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29</a:t>
            </a:fld>
            <a:endParaRPr lang="en-US" noProof="0" dirty="0"/>
          </a:p>
        </p:txBody>
      </p:sp>
    </p:spTree>
    <p:extLst>
      <p:ext uri="{BB962C8B-B14F-4D97-AF65-F5344CB8AC3E}">
        <p14:creationId xmlns:p14="http://schemas.microsoft.com/office/powerpoint/2010/main" val="4054302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a:t>
            </a:fld>
            <a:endParaRPr lang="en-US" noProof="0" dirty="0"/>
          </a:p>
        </p:txBody>
      </p:sp>
    </p:spTree>
    <p:extLst>
      <p:ext uri="{BB962C8B-B14F-4D97-AF65-F5344CB8AC3E}">
        <p14:creationId xmlns:p14="http://schemas.microsoft.com/office/powerpoint/2010/main" val="592779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30</a:t>
            </a:fld>
            <a:endParaRPr lang="en-US" noProof="0" dirty="0"/>
          </a:p>
        </p:txBody>
      </p:sp>
    </p:spTree>
    <p:extLst>
      <p:ext uri="{BB962C8B-B14F-4D97-AF65-F5344CB8AC3E}">
        <p14:creationId xmlns:p14="http://schemas.microsoft.com/office/powerpoint/2010/main" val="2464205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F68C9-47DC-FEF4-7165-2E0F62F35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49919-320F-41DE-ECBC-A04109C77C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6EB8F-54A9-345F-CC9C-62B77251854F}"/>
              </a:ext>
            </a:extLst>
          </p:cNvPr>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a:extLst>
              <a:ext uri="{FF2B5EF4-FFF2-40B4-BE49-F238E27FC236}">
                <a16:creationId xmlns:a16="http://schemas.microsoft.com/office/drawing/2014/main" id="{11203099-3061-FF2A-AFDE-929069267461}"/>
              </a:ext>
            </a:extLst>
          </p:cNvPr>
          <p:cNvSpPr>
            <a:spLocks noGrp="1"/>
          </p:cNvSpPr>
          <p:nvPr>
            <p:ph type="sldNum" sz="quarter" idx="5"/>
          </p:nvPr>
        </p:nvSpPr>
        <p:spPr/>
        <p:txBody>
          <a:bodyPr/>
          <a:lstStyle/>
          <a:p>
            <a:fld id="{284ECAD9-32EE-4091-BDA5-6BD15ACC5E58}" type="slidenum">
              <a:rPr lang="en-US" noProof="0" smtClean="0"/>
              <a:t>31</a:t>
            </a:fld>
            <a:endParaRPr lang="en-US" noProof="0" dirty="0"/>
          </a:p>
        </p:txBody>
      </p:sp>
    </p:spTree>
    <p:extLst>
      <p:ext uri="{BB962C8B-B14F-4D97-AF65-F5344CB8AC3E}">
        <p14:creationId xmlns:p14="http://schemas.microsoft.com/office/powerpoint/2010/main" val="397421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32</a:t>
            </a:fld>
            <a:endParaRPr lang="en-US" noProof="0" dirty="0"/>
          </a:p>
        </p:txBody>
      </p:sp>
    </p:spTree>
    <p:extLst>
      <p:ext uri="{BB962C8B-B14F-4D97-AF65-F5344CB8AC3E}">
        <p14:creationId xmlns:p14="http://schemas.microsoft.com/office/powerpoint/2010/main" val="4068101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33</a:t>
            </a:fld>
            <a:endParaRPr lang="en-US" noProof="0" dirty="0"/>
          </a:p>
        </p:txBody>
      </p:sp>
    </p:spTree>
    <p:extLst>
      <p:ext uri="{BB962C8B-B14F-4D97-AF65-F5344CB8AC3E}">
        <p14:creationId xmlns:p14="http://schemas.microsoft.com/office/powerpoint/2010/main" val="1022849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34</a:t>
            </a:fld>
            <a:endParaRPr lang="en-US" noProof="0" dirty="0"/>
          </a:p>
        </p:txBody>
      </p:sp>
    </p:spTree>
    <p:extLst>
      <p:ext uri="{BB962C8B-B14F-4D97-AF65-F5344CB8AC3E}">
        <p14:creationId xmlns:p14="http://schemas.microsoft.com/office/powerpoint/2010/main" val="3250587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35</a:t>
            </a:fld>
            <a:endParaRPr lang="en-US" noProof="0" dirty="0"/>
          </a:p>
        </p:txBody>
      </p:sp>
    </p:spTree>
    <p:extLst>
      <p:ext uri="{BB962C8B-B14F-4D97-AF65-F5344CB8AC3E}">
        <p14:creationId xmlns:p14="http://schemas.microsoft.com/office/powerpoint/2010/main" val="4224542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36</a:t>
            </a:fld>
            <a:endParaRPr lang="en-US" noProof="0" dirty="0"/>
          </a:p>
        </p:txBody>
      </p:sp>
    </p:spTree>
    <p:extLst>
      <p:ext uri="{BB962C8B-B14F-4D97-AF65-F5344CB8AC3E}">
        <p14:creationId xmlns:p14="http://schemas.microsoft.com/office/powerpoint/2010/main" val="29076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37</a:t>
            </a:fld>
            <a:endParaRPr lang="en-US" noProof="0" dirty="0"/>
          </a:p>
        </p:txBody>
      </p:sp>
    </p:spTree>
    <p:extLst>
      <p:ext uri="{BB962C8B-B14F-4D97-AF65-F5344CB8AC3E}">
        <p14:creationId xmlns:p14="http://schemas.microsoft.com/office/powerpoint/2010/main" val="3895601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38</a:t>
            </a:fld>
            <a:endParaRPr lang="en-US" noProof="0" dirty="0"/>
          </a:p>
        </p:txBody>
      </p:sp>
    </p:spTree>
    <p:extLst>
      <p:ext uri="{BB962C8B-B14F-4D97-AF65-F5344CB8AC3E}">
        <p14:creationId xmlns:p14="http://schemas.microsoft.com/office/powerpoint/2010/main" val="2794703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39</a:t>
            </a:fld>
            <a:endParaRPr lang="en-US" noProof="0" dirty="0"/>
          </a:p>
        </p:txBody>
      </p:sp>
    </p:spTree>
    <p:extLst>
      <p:ext uri="{BB962C8B-B14F-4D97-AF65-F5344CB8AC3E}">
        <p14:creationId xmlns:p14="http://schemas.microsoft.com/office/powerpoint/2010/main" val="1831547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4</a:t>
            </a:fld>
            <a:endParaRPr lang="en-US" noProof="0" dirty="0"/>
          </a:p>
        </p:txBody>
      </p:sp>
    </p:spTree>
    <p:extLst>
      <p:ext uri="{BB962C8B-B14F-4D97-AF65-F5344CB8AC3E}">
        <p14:creationId xmlns:p14="http://schemas.microsoft.com/office/powerpoint/2010/main" val="1229712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40</a:t>
            </a:fld>
            <a:endParaRPr lang="en-US" noProof="0" dirty="0"/>
          </a:p>
        </p:txBody>
      </p:sp>
    </p:spTree>
    <p:extLst>
      <p:ext uri="{BB962C8B-B14F-4D97-AF65-F5344CB8AC3E}">
        <p14:creationId xmlns:p14="http://schemas.microsoft.com/office/powerpoint/2010/main" val="2289608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41</a:t>
            </a:fld>
            <a:endParaRPr lang="en-US" noProof="0" dirty="0"/>
          </a:p>
        </p:txBody>
      </p:sp>
    </p:spTree>
    <p:extLst>
      <p:ext uri="{BB962C8B-B14F-4D97-AF65-F5344CB8AC3E}">
        <p14:creationId xmlns:p14="http://schemas.microsoft.com/office/powerpoint/2010/main" val="27535054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42</a:t>
            </a:fld>
            <a:endParaRPr lang="en-US" noProof="0" dirty="0"/>
          </a:p>
        </p:txBody>
      </p:sp>
    </p:spTree>
    <p:extLst>
      <p:ext uri="{BB962C8B-B14F-4D97-AF65-F5344CB8AC3E}">
        <p14:creationId xmlns:p14="http://schemas.microsoft.com/office/powerpoint/2010/main" val="692616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43</a:t>
            </a:fld>
            <a:endParaRPr lang="en-US" noProof="0" dirty="0"/>
          </a:p>
        </p:txBody>
      </p:sp>
    </p:spTree>
    <p:extLst>
      <p:ext uri="{BB962C8B-B14F-4D97-AF65-F5344CB8AC3E}">
        <p14:creationId xmlns:p14="http://schemas.microsoft.com/office/powerpoint/2010/main" val="3713403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56658-B6F9-A00E-C608-78827323F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6E19F-8CA8-B069-0C9F-D8F8F7E99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3A883-EE3D-E3DE-63F5-1C2BE1ED3094}"/>
              </a:ext>
            </a:extLst>
          </p:cNvPr>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a:extLst>
              <a:ext uri="{FF2B5EF4-FFF2-40B4-BE49-F238E27FC236}">
                <a16:creationId xmlns:a16="http://schemas.microsoft.com/office/drawing/2014/main" id="{00F6F213-747D-5683-E749-D0851C5750D1}"/>
              </a:ext>
            </a:extLst>
          </p:cNvPr>
          <p:cNvSpPr>
            <a:spLocks noGrp="1"/>
          </p:cNvSpPr>
          <p:nvPr>
            <p:ph type="sldNum" sz="quarter" idx="5"/>
          </p:nvPr>
        </p:nvSpPr>
        <p:spPr/>
        <p:txBody>
          <a:bodyPr/>
          <a:lstStyle/>
          <a:p>
            <a:fld id="{284ECAD9-32EE-4091-BDA5-6BD15ACC5E58}" type="slidenum">
              <a:rPr lang="en-US" noProof="0" smtClean="0"/>
              <a:t>44</a:t>
            </a:fld>
            <a:endParaRPr lang="en-US" noProof="0" dirty="0"/>
          </a:p>
        </p:txBody>
      </p:sp>
    </p:spTree>
    <p:extLst>
      <p:ext uri="{BB962C8B-B14F-4D97-AF65-F5344CB8AC3E}">
        <p14:creationId xmlns:p14="http://schemas.microsoft.com/office/powerpoint/2010/main" val="1040196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45</a:t>
            </a:fld>
            <a:endParaRPr lang="en-US" noProof="0" dirty="0"/>
          </a:p>
        </p:txBody>
      </p:sp>
    </p:spTree>
    <p:extLst>
      <p:ext uri="{BB962C8B-B14F-4D97-AF65-F5344CB8AC3E}">
        <p14:creationId xmlns:p14="http://schemas.microsoft.com/office/powerpoint/2010/main" val="20961249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46</a:t>
            </a:fld>
            <a:endParaRPr lang="en-US" noProof="0" dirty="0"/>
          </a:p>
        </p:txBody>
      </p:sp>
    </p:spTree>
    <p:extLst>
      <p:ext uri="{BB962C8B-B14F-4D97-AF65-F5344CB8AC3E}">
        <p14:creationId xmlns:p14="http://schemas.microsoft.com/office/powerpoint/2010/main" val="7749942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47</a:t>
            </a:fld>
            <a:endParaRPr lang="en-US" noProof="0" dirty="0"/>
          </a:p>
        </p:txBody>
      </p:sp>
    </p:spTree>
    <p:extLst>
      <p:ext uri="{BB962C8B-B14F-4D97-AF65-F5344CB8AC3E}">
        <p14:creationId xmlns:p14="http://schemas.microsoft.com/office/powerpoint/2010/main" val="25563305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48</a:t>
            </a:fld>
            <a:endParaRPr lang="en-US" noProof="0" dirty="0"/>
          </a:p>
        </p:txBody>
      </p:sp>
    </p:spTree>
    <p:extLst>
      <p:ext uri="{BB962C8B-B14F-4D97-AF65-F5344CB8AC3E}">
        <p14:creationId xmlns:p14="http://schemas.microsoft.com/office/powerpoint/2010/main" val="1181296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B50F0-7053-54C8-9AF3-636567407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D8F4F-D137-2047-28ED-3CA507DB9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FC5A0-E244-0FB6-612A-40ACD6CF23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64E01B-100E-E1C6-ED14-FFD4D37147C4}"/>
              </a:ext>
            </a:extLst>
          </p:cNvPr>
          <p:cNvSpPr>
            <a:spLocks noGrp="1"/>
          </p:cNvSpPr>
          <p:nvPr>
            <p:ph type="sldNum" sz="quarter" idx="5"/>
          </p:nvPr>
        </p:nvSpPr>
        <p:spPr/>
        <p:txBody>
          <a:bodyPr/>
          <a:lstStyle/>
          <a:p>
            <a:fld id="{284ECAD9-32EE-4091-BDA5-6BD15ACC5E58}" type="slidenum">
              <a:rPr lang="en-US" noProof="0" smtClean="0"/>
              <a:t>49</a:t>
            </a:fld>
            <a:endParaRPr lang="en-US" noProof="0" dirty="0"/>
          </a:p>
        </p:txBody>
      </p:sp>
    </p:spTree>
    <p:extLst>
      <p:ext uri="{BB962C8B-B14F-4D97-AF65-F5344CB8AC3E}">
        <p14:creationId xmlns:p14="http://schemas.microsoft.com/office/powerpoint/2010/main" val="3346049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a:t>
            </a:fld>
            <a:endParaRPr lang="en-US" noProof="0" dirty="0"/>
          </a:p>
        </p:txBody>
      </p:sp>
    </p:spTree>
    <p:extLst>
      <p:ext uri="{BB962C8B-B14F-4D97-AF65-F5344CB8AC3E}">
        <p14:creationId xmlns:p14="http://schemas.microsoft.com/office/powerpoint/2010/main" val="657263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50</a:t>
            </a:fld>
            <a:endParaRPr lang="en-US" noProof="0" dirty="0"/>
          </a:p>
        </p:txBody>
      </p:sp>
    </p:spTree>
    <p:extLst>
      <p:ext uri="{BB962C8B-B14F-4D97-AF65-F5344CB8AC3E}">
        <p14:creationId xmlns:p14="http://schemas.microsoft.com/office/powerpoint/2010/main" val="15677916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51</a:t>
            </a:fld>
            <a:endParaRPr lang="en-US" noProof="0" dirty="0"/>
          </a:p>
        </p:txBody>
      </p:sp>
    </p:spTree>
    <p:extLst>
      <p:ext uri="{BB962C8B-B14F-4D97-AF65-F5344CB8AC3E}">
        <p14:creationId xmlns:p14="http://schemas.microsoft.com/office/powerpoint/2010/main" val="26330636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52</a:t>
            </a:fld>
            <a:endParaRPr lang="en-US" noProof="0" dirty="0"/>
          </a:p>
        </p:txBody>
      </p:sp>
    </p:spTree>
    <p:extLst>
      <p:ext uri="{BB962C8B-B14F-4D97-AF65-F5344CB8AC3E}">
        <p14:creationId xmlns:p14="http://schemas.microsoft.com/office/powerpoint/2010/main" val="2666458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53</a:t>
            </a:fld>
            <a:endParaRPr lang="en-US" noProof="0" dirty="0"/>
          </a:p>
        </p:txBody>
      </p:sp>
    </p:spTree>
    <p:extLst>
      <p:ext uri="{BB962C8B-B14F-4D97-AF65-F5344CB8AC3E}">
        <p14:creationId xmlns:p14="http://schemas.microsoft.com/office/powerpoint/2010/main" val="21916474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54</a:t>
            </a:fld>
            <a:endParaRPr lang="en-US" noProof="0" dirty="0"/>
          </a:p>
        </p:txBody>
      </p:sp>
    </p:spTree>
    <p:extLst>
      <p:ext uri="{BB962C8B-B14F-4D97-AF65-F5344CB8AC3E}">
        <p14:creationId xmlns:p14="http://schemas.microsoft.com/office/powerpoint/2010/main" val="7819517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55</a:t>
            </a:fld>
            <a:endParaRPr lang="en-US" noProof="0" dirty="0"/>
          </a:p>
        </p:txBody>
      </p:sp>
    </p:spTree>
    <p:extLst>
      <p:ext uri="{BB962C8B-B14F-4D97-AF65-F5344CB8AC3E}">
        <p14:creationId xmlns:p14="http://schemas.microsoft.com/office/powerpoint/2010/main" val="546383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56</a:t>
            </a:fld>
            <a:endParaRPr lang="en-US" noProof="0" dirty="0"/>
          </a:p>
        </p:txBody>
      </p:sp>
    </p:spTree>
    <p:extLst>
      <p:ext uri="{BB962C8B-B14F-4D97-AF65-F5344CB8AC3E}">
        <p14:creationId xmlns:p14="http://schemas.microsoft.com/office/powerpoint/2010/main" val="40242991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57</a:t>
            </a:fld>
            <a:endParaRPr lang="en-US" noProof="0" dirty="0"/>
          </a:p>
        </p:txBody>
      </p:sp>
    </p:spTree>
    <p:extLst>
      <p:ext uri="{BB962C8B-B14F-4D97-AF65-F5344CB8AC3E}">
        <p14:creationId xmlns:p14="http://schemas.microsoft.com/office/powerpoint/2010/main" val="6710255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58</a:t>
            </a:fld>
            <a:endParaRPr lang="en-US" noProof="0" dirty="0"/>
          </a:p>
        </p:txBody>
      </p:sp>
    </p:spTree>
    <p:extLst>
      <p:ext uri="{BB962C8B-B14F-4D97-AF65-F5344CB8AC3E}">
        <p14:creationId xmlns:p14="http://schemas.microsoft.com/office/powerpoint/2010/main" val="165709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59</a:t>
            </a:fld>
            <a:endParaRPr lang="en-US" noProof="0" dirty="0"/>
          </a:p>
        </p:txBody>
      </p:sp>
    </p:spTree>
    <p:extLst>
      <p:ext uri="{BB962C8B-B14F-4D97-AF65-F5344CB8AC3E}">
        <p14:creationId xmlns:p14="http://schemas.microsoft.com/office/powerpoint/2010/main" val="3180476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25DEC-78CA-0D34-3A57-61C71D871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A8199-B301-5997-CFFC-A164377E7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460B2-249A-872A-0E24-035C631A8C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0C6ED0-E16A-1D88-DB5A-710DAF255A11}"/>
              </a:ext>
            </a:extLst>
          </p:cNvPr>
          <p:cNvSpPr>
            <a:spLocks noGrp="1"/>
          </p:cNvSpPr>
          <p:nvPr>
            <p:ph type="sldNum" sz="quarter" idx="5"/>
          </p:nvPr>
        </p:nvSpPr>
        <p:spPr/>
        <p:txBody>
          <a:bodyPr/>
          <a:lstStyle/>
          <a:p>
            <a:fld id="{284ECAD9-32EE-4091-BDA5-6BD15ACC5E58}" type="slidenum">
              <a:rPr lang="en-US" noProof="0" smtClean="0"/>
              <a:t>6</a:t>
            </a:fld>
            <a:endParaRPr lang="en-US" noProof="0" dirty="0"/>
          </a:p>
        </p:txBody>
      </p:sp>
    </p:spTree>
    <p:extLst>
      <p:ext uri="{BB962C8B-B14F-4D97-AF65-F5344CB8AC3E}">
        <p14:creationId xmlns:p14="http://schemas.microsoft.com/office/powerpoint/2010/main" val="33602587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60</a:t>
            </a:fld>
            <a:endParaRPr lang="en-US" noProof="0" dirty="0"/>
          </a:p>
        </p:txBody>
      </p:sp>
    </p:spTree>
    <p:extLst>
      <p:ext uri="{BB962C8B-B14F-4D97-AF65-F5344CB8AC3E}">
        <p14:creationId xmlns:p14="http://schemas.microsoft.com/office/powerpoint/2010/main" val="9420239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61</a:t>
            </a:fld>
            <a:endParaRPr lang="en-US" noProof="0" dirty="0"/>
          </a:p>
        </p:txBody>
      </p:sp>
    </p:spTree>
    <p:extLst>
      <p:ext uri="{BB962C8B-B14F-4D97-AF65-F5344CB8AC3E}">
        <p14:creationId xmlns:p14="http://schemas.microsoft.com/office/powerpoint/2010/main" val="42312356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62</a:t>
            </a:fld>
            <a:endParaRPr lang="en-US" noProof="0" dirty="0"/>
          </a:p>
        </p:txBody>
      </p:sp>
    </p:spTree>
    <p:extLst>
      <p:ext uri="{BB962C8B-B14F-4D97-AF65-F5344CB8AC3E}">
        <p14:creationId xmlns:p14="http://schemas.microsoft.com/office/powerpoint/2010/main" val="31250324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63</a:t>
            </a:fld>
            <a:endParaRPr lang="en-US" noProof="0" dirty="0"/>
          </a:p>
        </p:txBody>
      </p:sp>
    </p:spTree>
    <p:extLst>
      <p:ext uri="{BB962C8B-B14F-4D97-AF65-F5344CB8AC3E}">
        <p14:creationId xmlns:p14="http://schemas.microsoft.com/office/powerpoint/2010/main" val="10458634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64</a:t>
            </a:fld>
            <a:endParaRPr lang="en-US" noProof="0" dirty="0"/>
          </a:p>
        </p:txBody>
      </p:sp>
    </p:spTree>
    <p:extLst>
      <p:ext uri="{BB962C8B-B14F-4D97-AF65-F5344CB8AC3E}">
        <p14:creationId xmlns:p14="http://schemas.microsoft.com/office/powerpoint/2010/main" val="12796770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65</a:t>
            </a:fld>
            <a:endParaRPr lang="en-US" noProof="0" dirty="0"/>
          </a:p>
        </p:txBody>
      </p:sp>
    </p:spTree>
    <p:extLst>
      <p:ext uri="{BB962C8B-B14F-4D97-AF65-F5344CB8AC3E}">
        <p14:creationId xmlns:p14="http://schemas.microsoft.com/office/powerpoint/2010/main" val="422057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7</a:t>
            </a:fld>
            <a:endParaRPr lang="en-US" noProof="0" dirty="0"/>
          </a:p>
        </p:txBody>
      </p:sp>
    </p:spTree>
    <p:extLst>
      <p:ext uri="{BB962C8B-B14F-4D97-AF65-F5344CB8AC3E}">
        <p14:creationId xmlns:p14="http://schemas.microsoft.com/office/powerpoint/2010/main" val="136619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8</a:t>
            </a:fld>
            <a:endParaRPr lang="en-US" noProof="0" dirty="0"/>
          </a:p>
        </p:txBody>
      </p:sp>
    </p:spTree>
    <p:extLst>
      <p:ext uri="{BB962C8B-B14F-4D97-AF65-F5344CB8AC3E}">
        <p14:creationId xmlns:p14="http://schemas.microsoft.com/office/powerpoint/2010/main" val="2869921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9</a:t>
            </a:fld>
            <a:endParaRPr lang="en-US" noProof="0" dirty="0"/>
          </a:p>
        </p:txBody>
      </p:sp>
    </p:spTree>
    <p:extLst>
      <p:ext uri="{BB962C8B-B14F-4D97-AF65-F5344CB8AC3E}">
        <p14:creationId xmlns:p14="http://schemas.microsoft.com/office/powerpoint/2010/main" val="2513579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760CEDAD-CB81-4F07-88B3-50D7519F872E}" type="datetime1">
              <a:rPr lang="en-US" noProof="0" smtClean="0"/>
              <a:t>5/8/2026</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3" name="Subtitle 2"/>
          <p:cNvSpPr>
            <a:spLocks noGrp="1"/>
          </p:cNvSpPr>
          <p:nvPr>
            <p:ph type="subTitle" idx="1"/>
          </p:nvPr>
        </p:nvSpPr>
        <p:spPr>
          <a:xfrm>
            <a:off x="1212850" y="4508500"/>
            <a:ext cx="5118100" cy="1279652"/>
          </a:xfrm>
        </p:spPr>
        <p:txBody>
          <a:bodyPr lIns="91440" rIns="9144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2" name="Title 1"/>
          <p:cNvSpPr>
            <a:spLocks noGrp="1"/>
          </p:cNvSpPr>
          <p:nvPr>
            <p:ph type="ctrTitle"/>
          </p:nvPr>
        </p:nvSpPr>
        <p:spPr>
          <a:xfrm>
            <a:off x="1212850" y="2057400"/>
            <a:ext cx="5118100" cy="1929066"/>
          </a:xfrm>
        </p:spPr>
        <p:txBody>
          <a:bodyPr anchor="b">
            <a:noAutofit/>
          </a:bodyPr>
          <a:lstStyle>
            <a:lvl1pPr algn="l">
              <a:lnSpc>
                <a:spcPct val="90000"/>
              </a:lnSpc>
              <a:defRPr sz="5400" b="1" spc="-50" baseline="0">
                <a:solidFill>
                  <a:schemeClr val="bg1"/>
                </a:solidFill>
                <a:latin typeface="+mn-lt"/>
              </a:defRPr>
            </a:lvl1pPr>
          </a:lstStyle>
          <a:p>
            <a:r>
              <a:rPr lang="en-US" noProof="0"/>
              <a:t>Click to edit Master title style</a:t>
            </a:r>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78599" y="1912093"/>
            <a:ext cx="3082982" cy="2095331"/>
          </a:xfrm>
        </p:spPr>
        <p:txBody>
          <a:bodyPr anchor="b">
            <a:normAutofit/>
          </a:bodyPr>
          <a:lstStyle>
            <a:lvl1pPr>
              <a:lnSpc>
                <a:spcPct val="90000"/>
              </a:lnSpc>
              <a:defRPr sz="3600" b="0">
                <a:solidFill>
                  <a:srgbClr val="FFFFFF"/>
                </a:solidFill>
                <a:latin typeface="Arial" panose="020B0604020202020204" pitchFamily="34" charset="0"/>
                <a:cs typeface="Arial" panose="020B0604020202020204" pitchFamily="34" charset="0"/>
              </a:defRPr>
            </a:lvl1pPr>
          </a:lstStyle>
          <a:p>
            <a:r>
              <a:rPr lang="en-US" noProof="0" dirty="0"/>
              <a:t>Click to edit Master title style</a:t>
            </a:r>
          </a:p>
        </p:txBody>
      </p:sp>
      <p:sp>
        <p:nvSpPr>
          <p:cNvPr id="3" name="Content Placeholder 2"/>
          <p:cNvSpPr>
            <a:spLocks noGrp="1"/>
          </p:cNvSpPr>
          <p:nvPr>
            <p:ph idx="1"/>
          </p:nvPr>
        </p:nvSpPr>
        <p:spPr>
          <a:xfrm>
            <a:off x="5458984" y="812800"/>
            <a:ext cx="5713841" cy="486860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1"/>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A5A50F80-3126-4E5D-98E6-61C64EA2CC5E}" type="datetime1">
              <a:rPr lang="en-US" noProof="0" smtClean="0"/>
              <a:t>5/8/2026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sz="1200" b="0">
                <a:solidFill>
                  <a:schemeClr val="tx1"/>
                </a:solidFill>
                <a:latin typeface="Arial Rounded MT Bold" panose="020F0704030504030204" pitchFamily="34" charset="0"/>
              </a:defRPr>
            </a:lvl1pPr>
          </a:lstStyle>
          <a:p>
            <a:r>
              <a:rPr lang="en-US" dirty="0"/>
              <a:t>A</a:t>
            </a:r>
            <a:r>
              <a:rPr lang="en-US" cap="none" dirty="0"/>
              <a:t>sk</a:t>
            </a:r>
            <a:r>
              <a:rPr lang="en-US" dirty="0"/>
              <a:t>JAN.org</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sz="1600">
                <a:solidFill>
                  <a:schemeClr val="tx1"/>
                </a:solidFill>
              </a:defRPr>
            </a:lvl1pPr>
          </a:lstStyle>
          <a:p>
            <a:fld id="{3A98EE3D-8CD1-4C3F-BD1C-C98C9596463C}" type="slidenum">
              <a:rPr lang="en-US" smtClean="0"/>
              <a:pPr/>
              <a:t>‹#›</a:t>
            </a:fld>
            <a:endParaRPr lang="en-US"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69DCB3E-9567-4CC8-A243-BC45CD84D8E3}" type="datetime1">
              <a:rPr lang="en-US" smtClean="0"/>
              <a:t>5/8/2026</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lvl1pPr>
              <a:defRPr sz="1200">
                <a:solidFill>
                  <a:schemeClr val="tx1"/>
                </a:solidFill>
                <a:latin typeface="Arial Rounded MT Bold" panose="020F0704030504030204" pitchFamily="34" charset="0"/>
              </a:defRPr>
            </a:lvl1pPr>
          </a:lstStyle>
          <a:p>
            <a:r>
              <a:rPr lang="en-US" dirty="0"/>
              <a:t>A</a:t>
            </a:r>
            <a:r>
              <a:rPr lang="en-US" cap="none" dirty="0"/>
              <a:t>sk</a:t>
            </a:r>
            <a:r>
              <a:rPr lang="en-US" dirty="0"/>
              <a:t>JAN.org</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91580472-DC8F-4E27-BE78-27195F4B5A73}" type="datetime1">
              <a:rPr lang="en-US" noProof="0" smtClean="0"/>
              <a:t>5/8/2026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sz="1200">
                <a:solidFill>
                  <a:schemeClr val="tx1"/>
                </a:solidFill>
                <a:latin typeface="Arial Rounded MT Bold" panose="020F0704030504030204" pitchFamily="34" charset="0"/>
              </a:defRPr>
            </a:lvl1pPr>
          </a:lstStyle>
          <a:p>
            <a:r>
              <a:rPr lang="en-US" dirty="0"/>
              <a:t>A</a:t>
            </a:r>
            <a:r>
              <a:rPr lang="en-US" cap="none" dirty="0"/>
              <a:t>sk</a:t>
            </a:r>
            <a:r>
              <a:rPr lang="en-US" dirty="0"/>
              <a:t>JAN.org</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092200" y="1885125"/>
            <a:ext cx="3314700" cy="2093975"/>
          </a:xfrm>
        </p:spPr>
        <p:txBody>
          <a:bodyPr anchor="ctr">
            <a:normAutofit/>
          </a:bodyPr>
          <a:lstStyle>
            <a:lvl1pPr>
              <a:lnSpc>
                <a:spcPct val="90000"/>
              </a:lnSpc>
              <a:defRPr sz="4400" b="1">
                <a:solidFill>
                  <a:srgbClr val="FFFFFF"/>
                </a:solidFill>
                <a:latin typeface="+mn-lt"/>
              </a:defRPr>
            </a:lvl1pPr>
          </a:lstStyle>
          <a:p>
            <a:r>
              <a:rPr lang="en-US" noProof="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bg1"/>
                </a:solidFill>
              </a:defRPr>
            </a:lvl1pPr>
          </a:lstStyle>
          <a:p>
            <a:r>
              <a:rPr lang="en-US" noProof="0"/>
              <a:t>Click icon to add picture</a:t>
            </a:r>
            <a:endParaRPr lang="en-US" noProof="0" dirty="0"/>
          </a:p>
        </p:txBody>
      </p:sp>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4D1A48F7-8177-4491-81B5-4FB930AEFA94}" type="datetime1">
              <a:rPr lang="en-US" noProof="0" smtClean="0"/>
              <a:t>5/8/2026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p:cNvSpPr>
            <a:spLocks noGrp="1"/>
          </p:cNvSpPr>
          <p:nvPr>
            <p:ph type="title"/>
          </p:nvPr>
        </p:nvSpPr>
        <p:spPr>
          <a:xfrm>
            <a:off x="4984722" y="548355"/>
            <a:ext cx="6054846" cy="634336"/>
          </a:xfrm>
        </p:spPr>
        <p:txBody>
          <a:bodyPr anchor="ctr">
            <a:noAutofit/>
          </a:bodyPr>
          <a:lstStyle>
            <a:lvl1pPr>
              <a:lnSpc>
                <a:spcPct val="90000"/>
              </a:lnSpc>
              <a:defRPr sz="36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5100833" y="1611313"/>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3AB0C00F-4221-4264-8714-C5D07CE0D794}" type="datetime1">
              <a:rPr lang="en-US" noProof="0" smtClean="0"/>
              <a:t>5/8/2026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tx1">
                    <a:lumMod val="75000"/>
                    <a:lumOff val="25000"/>
                  </a:schemeClr>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a:lstStyle>
            <a:lvl1pPr>
              <a:defRPr>
                <a:solidFill>
                  <a:schemeClr val="tx1">
                    <a:lumMod val="75000"/>
                    <a:lumOff val="25000"/>
                  </a:schemeClr>
                </a:solidFill>
              </a:defRPr>
            </a:lvl1pPr>
          </a:lstStyle>
          <a:p>
            <a:r>
              <a:rPr lang="en-US" noProof="0"/>
              <a:t>Click icon to add picture</a:t>
            </a:r>
            <a:endParaRPr lang="en-US" noProof="0" dirty="0"/>
          </a:p>
        </p:txBody>
      </p:sp>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p:cNvSpPr>
            <a:spLocks noGrp="1"/>
          </p:cNvSpPr>
          <p:nvPr>
            <p:ph type="title"/>
          </p:nvPr>
        </p:nvSpPr>
        <p:spPr>
          <a:xfrm>
            <a:off x="3068577" y="880375"/>
            <a:ext cx="6054846" cy="634336"/>
          </a:xfrm>
        </p:spPr>
        <p:txBody>
          <a:bodyPr anchor="ctr">
            <a:noAutofit/>
          </a:bodyPr>
          <a:lstStyle>
            <a:lvl1pPr algn="ctr">
              <a:lnSpc>
                <a:spcPct val="90000"/>
              </a:lnSpc>
              <a:defRPr sz="3600" b="1" i="0">
                <a:solidFill>
                  <a:schemeClr val="tx1">
                    <a:lumMod val="75000"/>
                    <a:lumOff val="25000"/>
                  </a:schemeClr>
                </a:solidFill>
                <a:latin typeface="+mn-lt"/>
              </a:defRPr>
            </a:lvl1pPr>
          </a:lstStyle>
          <a:p>
            <a:r>
              <a:rPr lang="en-US" noProof="0"/>
              <a:t>Click to edit Master title style</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98D56E13-5B9B-457F-AA15-BAFA92846FD0}" type="datetime1">
              <a:rPr lang="en-US" noProof="0" smtClean="0"/>
              <a:t>5/8/2026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9" name="Rectangle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Arial Nova" panose="020B0504020202020204" pitchFamily="34" charset="0"/>
              </a:defRPr>
            </a:lvl1pPr>
          </a:lstStyle>
          <a:p>
            <a:r>
              <a:rPr lang="en-US" noProof="0" dirty="0"/>
              <a:t>Click to edit Master title style</a:t>
            </a:r>
          </a:p>
        </p:txBody>
      </p:sp>
      <p:sp>
        <p:nvSpPr>
          <p:cNvPr id="3" name="Content Placeholder 2"/>
          <p:cNvSpPr>
            <a:spLocks noGrp="1"/>
          </p:cNvSpPr>
          <p:nvPr>
            <p:ph idx="1"/>
          </p:nvPr>
        </p:nvSpPr>
        <p:spPr>
          <a:xfrm>
            <a:off x="5147590" y="507333"/>
            <a:ext cx="6359363" cy="4849559"/>
          </a:xfrm>
        </p:spPr>
        <p:txBody>
          <a:bodyPr anchor="ctr">
            <a:normAutofit/>
          </a:bodyPr>
          <a:lstStyle>
            <a:lvl1pPr>
              <a:defRPr sz="2400">
                <a:latin typeface="Arial Nova" panose="020B0504020202020204" pitchFamily="34" charset="0"/>
              </a:defRPr>
            </a:lvl1pPr>
            <a:lvl2pPr>
              <a:defRPr sz="2000">
                <a:latin typeface="Arial Nova" panose="020B0504020202020204" pitchFamily="34" charset="0"/>
              </a:defRPr>
            </a:lvl2pPr>
            <a:lvl3pPr>
              <a:defRPr sz="1600">
                <a:latin typeface="Arial Nova" panose="020B0504020202020204" pitchFamily="34" charset="0"/>
              </a:defRPr>
            </a:lvl3pPr>
            <a:lvl4pPr>
              <a:defRPr sz="1600">
                <a:latin typeface="Arial Nova" panose="020B0504020202020204" pitchFamily="34" charset="0"/>
              </a:defRPr>
            </a:lvl4pPr>
            <a:lvl5pPr>
              <a:defRPr sz="1600">
                <a:latin typeface="Arial Nova" panose="020B0504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EA292100-7CEB-42B5-A6C6-EC07C13C2CED}" type="datetime1">
              <a:rPr lang="en-US" noProof="0" smtClean="0"/>
              <a:t>5/8/2026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092200" y="1885125"/>
            <a:ext cx="3068833" cy="2093975"/>
          </a:xfrm>
        </p:spPr>
        <p:txBody>
          <a:bodyPr anchor="ctr">
            <a:normAutofit/>
          </a:bodyPr>
          <a:lstStyle>
            <a:lvl1pPr>
              <a:lnSpc>
                <a:spcPct val="90000"/>
              </a:lnSpc>
              <a:defRPr sz="4400" b="1" i="0">
                <a:solidFill>
                  <a:srgbClr val="FFFFFF"/>
                </a:solidFill>
                <a:latin typeface="Arial Nova Cond" panose="020B0506020202020204" pitchFamily="34" charset="0"/>
              </a:defRPr>
            </a:lvl1pPr>
          </a:lstStyle>
          <a:p>
            <a:r>
              <a:rPr lang="en-US" noProof="0" dirty="0"/>
              <a:t>Click To Edit Master Title Style</a:t>
            </a:r>
          </a:p>
        </p:txBody>
      </p:sp>
      <p:sp>
        <p:nvSpPr>
          <p:cNvPr id="3" name="Content Placeholder 2"/>
          <p:cNvSpPr>
            <a:spLocks noGrp="1"/>
          </p:cNvSpPr>
          <p:nvPr>
            <p:ph idx="1"/>
          </p:nvPr>
        </p:nvSpPr>
        <p:spPr>
          <a:xfrm>
            <a:off x="5187636" y="688063"/>
            <a:ext cx="6391746" cy="5176162"/>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AE0841E5-67A3-40AF-B1F3-4F51136DFF0C}" type="datetime1">
              <a:rPr lang="en-US" noProof="0" smtClean="0"/>
              <a:t>5/8/2026</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solidFill>
        </p:spPr>
        <p:txBody>
          <a:bodyPr lIns="457200" tIns="45720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p:cNvSpPr>
            <a:spLocks noGrp="1"/>
          </p:cNvSpPr>
          <p:nvPr>
            <p:ph type="title"/>
          </p:nvPr>
        </p:nvSpPr>
        <p:spPr>
          <a:xfrm>
            <a:off x="1097279" y="4799362"/>
            <a:ext cx="10113645" cy="743682"/>
          </a:xfrm>
        </p:spPr>
        <p:txBody>
          <a:bodyPr tIns="0" bIns="0" anchor="b">
            <a:noAutofit/>
          </a:bodyPr>
          <a:lstStyle>
            <a:lvl1pPr algn="ctr">
              <a:defRPr sz="4400" b="1">
                <a:solidFill>
                  <a:srgbClr val="FFFFFF"/>
                </a:solidFill>
                <a:latin typeface="Arial" panose="020B0604020202020204" pitchFamily="34" charset="0"/>
                <a:cs typeface="Arial" panose="020B0604020202020204" pitchFamily="34" charset="0"/>
              </a:defRPr>
            </a:lvl1pPr>
          </a:lstStyle>
          <a:p>
            <a:r>
              <a:rPr lang="en-US" noProof="0" dirty="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latin typeface="Arial Nova" panose="020B05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dirty="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5BCC03DC-C7AB-46B8-BFCC-74215AF8935E}" type="datetime1">
              <a:rPr lang="en-US" noProof="0" smtClean="0"/>
              <a:t>5/8/2026</a:t>
            </a:fld>
            <a:endParaRPr lang="en-US" noProof="0" dirty="0"/>
          </a:p>
        </p:txBody>
      </p:sp>
      <p:sp>
        <p:nvSpPr>
          <p:cNvPr id="6" name="Footer Placeholder 5"/>
          <p:cNvSpPr>
            <a:spLocks noGrp="1"/>
          </p:cNvSpPr>
          <p:nvPr>
            <p:ph type="ftr" sz="quarter" idx="11"/>
          </p:nvPr>
        </p:nvSpPr>
        <p:spPr>
          <a:xfrm>
            <a:off x="1097279" y="6446838"/>
            <a:ext cx="6818262" cy="365125"/>
          </a:xfrm>
        </p:spPr>
        <p:txBody>
          <a:bodyPr/>
          <a:lstStyle>
            <a:lvl1pPr>
              <a:defRPr>
                <a:solidFill>
                  <a:schemeClr val="bg1"/>
                </a:solidFill>
              </a:defRPr>
            </a:lvl1pPr>
          </a:lstStyle>
          <a:p>
            <a:r>
              <a:rPr lang="en-US" noProof="0" dirty="0"/>
              <a:t>Footer</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A98EE3D-8CD1-4C3F-BD1C-C98C9596463C}" type="slidenum">
              <a:rPr lang="en-US" noProof="0" smtClean="0"/>
              <a:pPr/>
              <a:t>‹#›</a:t>
            </a:fld>
            <a:endParaRPr lang="en-US" noProof="0" dirty="0"/>
          </a:p>
        </p:txBody>
      </p:sp>
      <p:sp>
        <p:nvSpPr>
          <p:cNvPr id="9" name="Rectangle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rgbClr val="239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ova Cond" panose="020B0506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lvl1pPr>
              <a:defRPr>
                <a:latin typeface="Arial Nova" panose="020B0504020202020204" pitchFamily="34" charset="0"/>
              </a:defRPr>
            </a:lvl1pPr>
          </a:lstStyle>
          <a:p>
            <a:r>
              <a:rPr lang="en-US"/>
              <a:t>Footer</a:t>
            </a:r>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Parallélogramme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4253920E-BB95-4109-B173-EBDFE159FDB1}" type="datetime1">
              <a:rPr lang="en-US" noProof="0" smtClean="0"/>
              <a:t>5/8/2026</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a:lstStyle/>
          <a:p>
            <a:r>
              <a:rPr lang="en-US" noProof="0"/>
              <a:t>Click icon to add picture</a:t>
            </a:r>
            <a:endParaRPr lang="en-US" noProof="0" dirty="0"/>
          </a:p>
        </p:txBody>
      </p:sp>
      <p:sp>
        <p:nvSpPr>
          <p:cNvPr id="2" name="Title 1"/>
          <p:cNvSpPr>
            <a:spLocks noGrp="1"/>
          </p:cNvSpPr>
          <p:nvPr>
            <p:ph type="ctrTitle"/>
          </p:nvPr>
        </p:nvSpPr>
        <p:spPr>
          <a:xfrm>
            <a:off x="6629400" y="758952"/>
            <a:ext cx="4526280" cy="3227514"/>
          </a:xfrm>
        </p:spPr>
        <p:txBody>
          <a:bodyPr anchor="b">
            <a:normAutofit/>
          </a:bodyPr>
          <a:lstStyle>
            <a:lvl1pPr algn="l">
              <a:lnSpc>
                <a:spcPct val="90000"/>
              </a:lnSpc>
              <a:defRPr sz="6000" b="1" spc="-50" baseline="0">
                <a:solidFill>
                  <a:schemeClr val="accent1"/>
                </a:solidFill>
                <a:latin typeface="+mn-lt"/>
              </a:defRPr>
            </a:lvl1pPr>
          </a:lstStyle>
          <a:p>
            <a:r>
              <a:rPr lang="en-US" noProof="0"/>
              <a:t>Click to edit Master title style</a:t>
            </a:r>
          </a:p>
        </p:txBody>
      </p:sp>
      <p:sp>
        <p:nvSpPr>
          <p:cNvPr id="3" name="Subtitle 2"/>
          <p:cNvSpPr>
            <a:spLocks noGrp="1"/>
          </p:cNvSpPr>
          <p:nvPr>
            <p:ph type="subTitle" idx="1"/>
          </p:nvPr>
        </p:nvSpPr>
        <p:spPr>
          <a:xfrm>
            <a:off x="6632171" y="4508500"/>
            <a:ext cx="4526280" cy="1279652"/>
          </a:xfrm>
        </p:spPr>
        <p:txBody>
          <a:bodyPr lIns="91440" rIns="9144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346200"/>
            <a:ext cx="2448033" cy="4530725"/>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092200" y="1346200"/>
            <a:ext cx="7480300" cy="4530723"/>
          </a:xfrm>
        </p:spPr>
        <p:txBody>
          <a:bodyPr vert="eaVert" lIns="45720" tIns="0" rIns="4572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56DEDB70-75AA-4CF4-B5A8-0E119C153DAD}" type="datetime1">
              <a:rPr lang="en-US" noProof="0" smtClean="0"/>
              <a:t>5/8/2026</a:t>
            </a:fld>
            <a:endParaRPr lang="en-US" noProof="0"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noProof="0" dirty="0"/>
              <a:t>Footer</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4" name="Rectangle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group of coworkers standing in a hallway looking at a tablet together. One has a prosthetic leg.">
            <a:extLst>
              <a:ext uri="{FF2B5EF4-FFF2-40B4-BE49-F238E27FC236}">
                <a16:creationId xmlns:a16="http://schemas.microsoft.com/office/drawing/2014/main" id="{8FB26C71-8DD5-2877-AF4B-64C4109A15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4"/>
          <a:stretch/>
        </p:blipFill>
        <p:spPr>
          <a:xfrm>
            <a:off x="1" y="0"/>
            <a:ext cx="12192000" cy="6858000"/>
          </a:xfrm>
          <a:prstGeom prst="rect">
            <a:avLst/>
          </a:prstGeom>
        </p:spPr>
      </p:pic>
      <p:sp>
        <p:nvSpPr>
          <p:cNvPr id="2" name="Title 1"/>
          <p:cNvSpPr>
            <a:spLocks noGrp="1"/>
          </p:cNvSpPr>
          <p:nvPr>
            <p:ph type="ctrTitle" hasCustomPrompt="1"/>
          </p:nvPr>
        </p:nvSpPr>
        <p:spPr>
          <a:xfrm>
            <a:off x="1" y="2935129"/>
            <a:ext cx="6437376" cy="1841599"/>
          </a:xfrm>
          <a:solidFill>
            <a:srgbClr val="F6AF14"/>
          </a:solidFill>
        </p:spPr>
        <p:txBody>
          <a:bodyPr anchor="ctr"/>
          <a:lstStyle>
            <a:lvl1pPr algn="l">
              <a:defRPr sz="6000">
                <a:solidFill>
                  <a:srgbClr val="201B5A"/>
                </a:solidFill>
              </a:defRPr>
            </a:lvl1pPr>
          </a:lstStyle>
          <a:p>
            <a:r>
              <a:rPr lang="en-US" dirty="0"/>
              <a:t>MAIN TITLE</a:t>
            </a:r>
          </a:p>
        </p:txBody>
      </p:sp>
      <p:sp>
        <p:nvSpPr>
          <p:cNvPr id="3" name="Subtitle 2"/>
          <p:cNvSpPr>
            <a:spLocks noGrp="1"/>
          </p:cNvSpPr>
          <p:nvPr>
            <p:ph type="subTitle" idx="1" hasCustomPrompt="1"/>
          </p:nvPr>
        </p:nvSpPr>
        <p:spPr>
          <a:xfrm>
            <a:off x="1" y="4776728"/>
            <a:ext cx="6437376" cy="930762"/>
          </a:xfrm>
          <a:solidFill>
            <a:srgbClr val="00538D"/>
          </a:solidFill>
        </p:spPr>
        <p:txBody>
          <a:bodyPr anchor="ctr"/>
          <a:lstStyle>
            <a:lvl1pPr marL="0" indent="0" algn="l">
              <a:buNone/>
              <a:defRPr sz="2400" cap="none" baseline="0">
                <a:solidFill>
                  <a:srgbClr val="F6AF1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7" name="Oval 6">
            <a:extLst>
              <a:ext uri="{FF2B5EF4-FFF2-40B4-BE49-F238E27FC236}">
                <a16:creationId xmlns:a16="http://schemas.microsoft.com/office/drawing/2014/main" id="{C0D71D84-AAC0-7F6F-FBB4-246211AD382A}"/>
              </a:ext>
            </a:extLst>
          </p:cNvPr>
          <p:cNvSpPr/>
          <p:nvPr userDrawn="1"/>
        </p:nvSpPr>
        <p:spPr>
          <a:xfrm>
            <a:off x="11460739" y="6043028"/>
            <a:ext cx="533400" cy="484909"/>
          </a:xfrm>
          <a:prstGeom prst="ellipse">
            <a:avLst/>
          </a:prstGeom>
          <a:solidFill>
            <a:srgbClr val="F6AF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490A34EF-85F7-4B57-81D2-E7CCA6CF8745}" type="slidenum">
              <a:rPr lang="en-US" smtClean="0"/>
              <a:t>‹#›</a:t>
            </a:fld>
            <a:endParaRPr lang="en-US" dirty="0"/>
          </a:p>
        </p:txBody>
      </p:sp>
      <p:sp>
        <p:nvSpPr>
          <p:cNvPr id="4" name="Rectangle 3">
            <a:extLst>
              <a:ext uri="{FF2B5EF4-FFF2-40B4-BE49-F238E27FC236}">
                <a16:creationId xmlns:a16="http://schemas.microsoft.com/office/drawing/2014/main" id="{72079D75-39CE-B976-4F29-1185A9ACE043}"/>
              </a:ext>
            </a:extLst>
          </p:cNvPr>
          <p:cNvSpPr/>
          <p:nvPr userDrawn="1"/>
        </p:nvSpPr>
        <p:spPr>
          <a:xfrm>
            <a:off x="9473043" y="0"/>
            <a:ext cx="2718957" cy="1173086"/>
          </a:xfrm>
          <a:prstGeom prst="rect">
            <a:avLst/>
          </a:prstGeom>
          <a:solidFill>
            <a:schemeClr val="bg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ARN logo: employer Assistance and Resource Network on Disability">
            <a:extLst>
              <a:ext uri="{FF2B5EF4-FFF2-40B4-BE49-F238E27FC236}">
                <a16:creationId xmlns:a16="http://schemas.microsoft.com/office/drawing/2014/main" id="{E4EAAC71-0063-9234-D710-E2704F26968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473043" y="23469"/>
            <a:ext cx="2702484" cy="1149617"/>
          </a:xfrm>
          <a:prstGeom prst="rect">
            <a:avLst/>
          </a:prstGeom>
        </p:spPr>
      </p:pic>
    </p:spTree>
    <p:extLst>
      <p:ext uri="{BB962C8B-B14F-4D97-AF65-F5344CB8AC3E}">
        <p14:creationId xmlns:p14="http://schemas.microsoft.com/office/powerpoint/2010/main" val="3599112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42451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Date Placeholder 6">
            <a:extLst>
              <a:ext uri="{FF2B5EF4-FFF2-40B4-BE49-F238E27FC236}">
                <a16:creationId xmlns:a16="http://schemas.microsoft.com/office/drawing/2014/main" id="{7B9DF697-1BA9-9BA2-1771-B35189D23F2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567EAA6-497C-0BE9-F4BE-4DE7BEF7C50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814502-7569-1889-AF95-4A7A809FC8F6}"/>
              </a:ext>
            </a:extLst>
          </p:cNvPr>
          <p:cNvSpPr>
            <a:spLocks noGrp="1"/>
          </p:cNvSpPr>
          <p:nvPr>
            <p:ph type="sldNum" sz="quarter" idx="12"/>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3913306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1ACCA60-2CDD-7F8E-8CF2-1B98701B09D8}"/>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4543EED0-B25B-9D0B-BE08-AC0E5200503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C3CCBA2-2789-280C-E4C1-FAB66033E75D}"/>
              </a:ext>
            </a:extLst>
          </p:cNvPr>
          <p:cNvSpPr>
            <a:spLocks noGrp="1"/>
          </p:cNvSpPr>
          <p:nvPr>
            <p:ph type="sldNum" sz="quarter" idx="12"/>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3395547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er Intro">
    <p:spTree>
      <p:nvGrpSpPr>
        <p:cNvPr id="1" name=""/>
        <p:cNvGrpSpPr/>
        <p:nvPr/>
      </p:nvGrpSpPr>
      <p:grpSpPr>
        <a:xfrm>
          <a:off x="0" y="0"/>
          <a:ext cx="0" cy="0"/>
          <a:chOff x="0" y="0"/>
          <a:chExt cx="0" cy="0"/>
        </a:xfrm>
      </p:grpSpPr>
      <p:sp>
        <p:nvSpPr>
          <p:cNvPr id="2" name="Title 1"/>
          <p:cNvSpPr>
            <a:spLocks noGrp="1"/>
          </p:cNvSpPr>
          <p:nvPr>
            <p:ph type="title"/>
          </p:nvPr>
        </p:nvSpPr>
        <p:spPr>
          <a:xfrm>
            <a:off x="588878" y="0"/>
            <a:ext cx="10968121" cy="777240"/>
          </a:xfrm>
        </p:spPr>
        <p:txBody>
          <a:bodyPr/>
          <a:lstStyle/>
          <a:p>
            <a:r>
              <a:rPr lang="en-US" dirty="0"/>
              <a:t>Click to edit Master title style</a:t>
            </a:r>
          </a:p>
        </p:txBody>
      </p:sp>
      <p:sp>
        <p:nvSpPr>
          <p:cNvPr id="9" name="Picture Placeholder 8">
            <a:extLst>
              <a:ext uri="{FF2B5EF4-FFF2-40B4-BE49-F238E27FC236}">
                <a16:creationId xmlns:a16="http://schemas.microsoft.com/office/drawing/2014/main" id="{DFBD5A9C-E348-457F-B3C7-636004EF50B1}"/>
              </a:ext>
            </a:extLst>
          </p:cNvPr>
          <p:cNvSpPr>
            <a:spLocks noGrp="1"/>
          </p:cNvSpPr>
          <p:nvPr>
            <p:ph type="pic" sz="quarter" idx="13"/>
          </p:nvPr>
        </p:nvSpPr>
        <p:spPr>
          <a:xfrm>
            <a:off x="588877" y="1641066"/>
            <a:ext cx="2739015" cy="3618831"/>
          </a:xfrm>
        </p:spPr>
        <p:txBody>
          <a:bodyPr/>
          <a:lstStyle/>
          <a:p>
            <a:endParaRPr lang="en-US"/>
          </a:p>
        </p:txBody>
      </p:sp>
      <p:sp>
        <p:nvSpPr>
          <p:cNvPr id="4" name="Content Placeholder 3"/>
          <p:cNvSpPr>
            <a:spLocks noGrp="1"/>
          </p:cNvSpPr>
          <p:nvPr>
            <p:ph sz="half" idx="2"/>
          </p:nvPr>
        </p:nvSpPr>
        <p:spPr>
          <a:xfrm>
            <a:off x="4278386" y="1641066"/>
            <a:ext cx="5486400" cy="36188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9270B383-3A52-CD03-A2E1-A9C176F0C59B}"/>
              </a:ext>
            </a:extLst>
          </p:cNvPr>
          <p:cNvSpPr>
            <a:spLocks noGrp="1"/>
          </p:cNvSpPr>
          <p:nvPr>
            <p:ph type="dt" sz="half" idx="14"/>
          </p:nvPr>
        </p:nvSpPr>
        <p:spPr/>
        <p:txBody>
          <a:bodyPr/>
          <a:lstStyle/>
          <a:p>
            <a:endParaRPr lang="en-US" dirty="0"/>
          </a:p>
        </p:txBody>
      </p:sp>
      <p:sp>
        <p:nvSpPr>
          <p:cNvPr id="8" name="Footer Placeholder 7">
            <a:extLst>
              <a:ext uri="{FF2B5EF4-FFF2-40B4-BE49-F238E27FC236}">
                <a16:creationId xmlns:a16="http://schemas.microsoft.com/office/drawing/2014/main" id="{2424FF66-321D-0DBF-1100-827E79CB7ACE}"/>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E47349EF-7BF0-6587-9E47-CAC34D11C35F}"/>
              </a:ext>
            </a:extLst>
          </p:cNvPr>
          <p:cNvSpPr>
            <a:spLocks noGrp="1"/>
          </p:cNvSpPr>
          <p:nvPr>
            <p:ph type="sldNum" sz="quarter" idx="16"/>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1227500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Speaker Pic Slide">
    <p:spTree>
      <p:nvGrpSpPr>
        <p:cNvPr id="1" name=""/>
        <p:cNvGrpSpPr/>
        <p:nvPr/>
      </p:nvGrpSpPr>
      <p:grpSpPr>
        <a:xfrm>
          <a:off x="0" y="0"/>
          <a:ext cx="0" cy="0"/>
          <a:chOff x="0" y="0"/>
          <a:chExt cx="0" cy="0"/>
        </a:xfrm>
      </p:grpSpPr>
      <p:sp>
        <p:nvSpPr>
          <p:cNvPr id="2" name="Title 1"/>
          <p:cNvSpPr>
            <a:spLocks noGrp="1"/>
          </p:cNvSpPr>
          <p:nvPr>
            <p:ph type="title"/>
          </p:nvPr>
        </p:nvSpPr>
        <p:spPr>
          <a:xfrm>
            <a:off x="587481" y="0"/>
            <a:ext cx="10972800" cy="777240"/>
          </a:xfrm>
        </p:spPr>
        <p:txBody>
          <a:bodyPr/>
          <a:lstStyle/>
          <a:p>
            <a:r>
              <a:rPr lang="en-US" dirty="0"/>
              <a:t>Click to edit Master title style</a:t>
            </a:r>
          </a:p>
        </p:txBody>
      </p:sp>
      <p:sp>
        <p:nvSpPr>
          <p:cNvPr id="4" name="Content Placeholder 3"/>
          <p:cNvSpPr>
            <a:spLocks noGrp="1"/>
          </p:cNvSpPr>
          <p:nvPr>
            <p:ph sz="half" idx="2"/>
          </p:nvPr>
        </p:nvSpPr>
        <p:spPr>
          <a:xfrm>
            <a:off x="1503972" y="1631674"/>
            <a:ext cx="2739016" cy="27343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p:nvPr>
        </p:nvSpPr>
        <p:spPr>
          <a:xfrm>
            <a:off x="587480" y="4366050"/>
            <a:ext cx="4572000" cy="889454"/>
          </a:xfrm>
        </p:spPr>
        <p:txBody>
          <a:bodyPr anchor="t"/>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7949013" y="1664645"/>
            <a:ext cx="2739016" cy="27343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032522" y="4404674"/>
            <a:ext cx="4571999" cy="823912"/>
          </a:xfrm>
        </p:spPr>
        <p:txBody>
          <a:bodyPr anchor="t"/>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Date Placeholder 9">
            <a:extLst>
              <a:ext uri="{FF2B5EF4-FFF2-40B4-BE49-F238E27FC236}">
                <a16:creationId xmlns:a16="http://schemas.microsoft.com/office/drawing/2014/main" id="{DCEB1BDD-AAE3-E5CE-CCA6-EA04B20CB798}"/>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B33613F4-8342-AD6F-FC51-63A067240E9E}"/>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C2E6249A-B91D-5A89-4AF4-D767C4910E38}"/>
              </a:ext>
            </a:extLst>
          </p:cNvPr>
          <p:cNvSpPr>
            <a:spLocks noGrp="1"/>
          </p:cNvSpPr>
          <p:nvPr>
            <p:ph type="sldNum" sz="quarter" idx="12"/>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4288713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8878" y="1179576"/>
            <a:ext cx="53758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0327" y="1179576"/>
            <a:ext cx="537667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3C9DFF56-0720-F14F-0779-2227BB9A67E0}"/>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B96CDA8A-C43E-B83A-BB66-0BF34D33382B}"/>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4D176946-E5E7-17DD-469B-30674EA3D9FB}"/>
              </a:ext>
            </a:extLst>
          </p:cNvPr>
          <p:cNvSpPr>
            <a:spLocks noGrp="1"/>
          </p:cNvSpPr>
          <p:nvPr>
            <p:ph type="sldNum" sz="quarter" idx="12"/>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2910835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588877" y="1179576"/>
            <a:ext cx="3675009" cy="41544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93095" y="1179575"/>
            <a:ext cx="3544959" cy="41544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32DA8925-CE64-4C84-BE90-F76B535335C5}"/>
              </a:ext>
            </a:extLst>
          </p:cNvPr>
          <p:cNvSpPr>
            <a:spLocks noGrp="1"/>
          </p:cNvSpPr>
          <p:nvPr>
            <p:ph sz="quarter" idx="13"/>
          </p:nvPr>
        </p:nvSpPr>
        <p:spPr>
          <a:xfrm>
            <a:off x="8083550" y="1179576"/>
            <a:ext cx="3433763" cy="41555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52F3E197-520B-1D00-FA14-D719810992B0}"/>
              </a:ext>
            </a:extLst>
          </p:cNvPr>
          <p:cNvSpPr>
            <a:spLocks noGrp="1"/>
          </p:cNvSpPr>
          <p:nvPr>
            <p:ph type="dt" sz="half" idx="14"/>
          </p:nvPr>
        </p:nvSpPr>
        <p:spPr/>
        <p:txBody>
          <a:bodyPr/>
          <a:lstStyle/>
          <a:p>
            <a:endParaRPr lang="en-US" dirty="0"/>
          </a:p>
        </p:txBody>
      </p:sp>
      <p:sp>
        <p:nvSpPr>
          <p:cNvPr id="10" name="Footer Placeholder 9">
            <a:extLst>
              <a:ext uri="{FF2B5EF4-FFF2-40B4-BE49-F238E27FC236}">
                <a16:creationId xmlns:a16="http://schemas.microsoft.com/office/drawing/2014/main" id="{AF3997B4-214A-D255-EA3C-429A6E63B425}"/>
              </a:ext>
            </a:extLst>
          </p:cNvPr>
          <p:cNvSpPr>
            <a:spLocks noGrp="1"/>
          </p:cNvSpPr>
          <p:nvPr>
            <p:ph type="ftr" sz="quarter" idx="15"/>
          </p:nvPr>
        </p:nvSpPr>
        <p:spPr/>
        <p:txBody>
          <a:bodyPr/>
          <a:lstStyle/>
          <a:p>
            <a:endParaRPr lang="en-US" dirty="0"/>
          </a:p>
        </p:txBody>
      </p:sp>
      <p:sp>
        <p:nvSpPr>
          <p:cNvPr id="11" name="Slide Number Placeholder 10">
            <a:extLst>
              <a:ext uri="{FF2B5EF4-FFF2-40B4-BE49-F238E27FC236}">
                <a16:creationId xmlns:a16="http://schemas.microsoft.com/office/drawing/2014/main" id="{5BCAC15E-C278-9AE4-98F2-EA90FFEA661B}"/>
              </a:ext>
            </a:extLst>
          </p:cNvPr>
          <p:cNvSpPr>
            <a:spLocks noGrp="1"/>
          </p:cNvSpPr>
          <p:nvPr>
            <p:ph type="sldNum" sz="quarter" idx="16"/>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2259383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8815" y="1179576"/>
            <a:ext cx="4549655" cy="18409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814" y="3395352"/>
            <a:ext cx="4549655" cy="177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0E5F61A8-7426-4502-9908-2655490E7A28}"/>
              </a:ext>
            </a:extLst>
          </p:cNvPr>
          <p:cNvSpPr>
            <a:spLocks noGrp="1"/>
          </p:cNvSpPr>
          <p:nvPr>
            <p:ph sz="half" idx="14"/>
          </p:nvPr>
        </p:nvSpPr>
        <p:spPr>
          <a:xfrm>
            <a:off x="6096000" y="1179576"/>
            <a:ext cx="4549655" cy="18252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361BA10C-AAD2-4A44-8F83-99D7AC5491C9}"/>
              </a:ext>
            </a:extLst>
          </p:cNvPr>
          <p:cNvSpPr>
            <a:spLocks noGrp="1"/>
          </p:cNvSpPr>
          <p:nvPr>
            <p:ph sz="half" idx="15"/>
          </p:nvPr>
        </p:nvSpPr>
        <p:spPr>
          <a:xfrm>
            <a:off x="6096000" y="3395352"/>
            <a:ext cx="4549655" cy="18252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682A31A0-8B55-20F7-5612-B2663B9198F3}"/>
              </a:ext>
            </a:extLst>
          </p:cNvPr>
          <p:cNvSpPr>
            <a:spLocks noGrp="1"/>
          </p:cNvSpPr>
          <p:nvPr>
            <p:ph type="dt" sz="half" idx="16"/>
          </p:nvPr>
        </p:nvSpPr>
        <p:spPr/>
        <p:txBody>
          <a:bodyPr/>
          <a:lstStyle/>
          <a:p>
            <a:endParaRPr lang="en-US" dirty="0"/>
          </a:p>
        </p:txBody>
      </p:sp>
      <p:sp>
        <p:nvSpPr>
          <p:cNvPr id="10" name="Footer Placeholder 9">
            <a:extLst>
              <a:ext uri="{FF2B5EF4-FFF2-40B4-BE49-F238E27FC236}">
                <a16:creationId xmlns:a16="http://schemas.microsoft.com/office/drawing/2014/main" id="{F994365E-D0C6-EFF5-425C-6CC693B21077}"/>
              </a:ext>
            </a:extLst>
          </p:cNvPr>
          <p:cNvSpPr>
            <a:spLocks noGrp="1"/>
          </p:cNvSpPr>
          <p:nvPr>
            <p:ph type="ftr" sz="quarter" idx="17"/>
          </p:nvPr>
        </p:nvSpPr>
        <p:spPr/>
        <p:txBody>
          <a:bodyPr/>
          <a:lstStyle/>
          <a:p>
            <a:endParaRPr lang="en-US" dirty="0"/>
          </a:p>
        </p:txBody>
      </p:sp>
      <p:sp>
        <p:nvSpPr>
          <p:cNvPr id="12" name="Slide Number Placeholder 11">
            <a:extLst>
              <a:ext uri="{FF2B5EF4-FFF2-40B4-BE49-F238E27FC236}">
                <a16:creationId xmlns:a16="http://schemas.microsoft.com/office/drawing/2014/main" id="{F9288332-6303-2A03-6644-721A59191295}"/>
              </a:ext>
            </a:extLst>
          </p:cNvPr>
          <p:cNvSpPr>
            <a:spLocks noGrp="1"/>
          </p:cNvSpPr>
          <p:nvPr>
            <p:ph type="sldNum" sz="quarter" idx="18"/>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364213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8876" y="1179576"/>
            <a:ext cx="3714768" cy="1825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8877" y="3392424"/>
            <a:ext cx="3714768"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5A995FAF-6DC2-42F1-B6E8-30044642C205}"/>
              </a:ext>
            </a:extLst>
          </p:cNvPr>
          <p:cNvSpPr>
            <a:spLocks noGrp="1"/>
          </p:cNvSpPr>
          <p:nvPr>
            <p:ph sz="half" idx="16"/>
          </p:nvPr>
        </p:nvSpPr>
        <p:spPr>
          <a:xfrm>
            <a:off x="4570343" y="1179576"/>
            <a:ext cx="3051313" cy="402177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0E5F61A8-7426-4502-9908-2655490E7A28}"/>
              </a:ext>
            </a:extLst>
          </p:cNvPr>
          <p:cNvSpPr>
            <a:spLocks noGrp="1"/>
          </p:cNvSpPr>
          <p:nvPr>
            <p:ph sz="half" idx="14"/>
          </p:nvPr>
        </p:nvSpPr>
        <p:spPr>
          <a:xfrm>
            <a:off x="7913204" y="1179576"/>
            <a:ext cx="3634408"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361BA10C-AAD2-4A44-8F83-99D7AC5491C9}"/>
              </a:ext>
            </a:extLst>
          </p:cNvPr>
          <p:cNvSpPr>
            <a:spLocks noGrp="1"/>
          </p:cNvSpPr>
          <p:nvPr>
            <p:ph sz="half" idx="15"/>
          </p:nvPr>
        </p:nvSpPr>
        <p:spPr>
          <a:xfrm>
            <a:off x="7913203" y="3392424"/>
            <a:ext cx="3634409"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4A99F286-4D24-0470-2099-73148D3D99B9}"/>
              </a:ext>
            </a:extLst>
          </p:cNvPr>
          <p:cNvSpPr>
            <a:spLocks noGrp="1"/>
          </p:cNvSpPr>
          <p:nvPr>
            <p:ph type="dt" sz="half" idx="17"/>
          </p:nvPr>
        </p:nvSpPr>
        <p:spPr/>
        <p:txBody>
          <a:bodyPr/>
          <a:lstStyle/>
          <a:p>
            <a:endParaRPr lang="en-US" dirty="0"/>
          </a:p>
        </p:txBody>
      </p:sp>
      <p:sp>
        <p:nvSpPr>
          <p:cNvPr id="12" name="Footer Placeholder 11">
            <a:extLst>
              <a:ext uri="{FF2B5EF4-FFF2-40B4-BE49-F238E27FC236}">
                <a16:creationId xmlns:a16="http://schemas.microsoft.com/office/drawing/2014/main" id="{53EF5C47-E571-37AE-7F02-43019AD270B1}"/>
              </a:ext>
            </a:extLst>
          </p:cNvPr>
          <p:cNvSpPr>
            <a:spLocks noGrp="1"/>
          </p:cNvSpPr>
          <p:nvPr>
            <p:ph type="ftr" sz="quarter" idx="18"/>
          </p:nvPr>
        </p:nvSpPr>
        <p:spPr/>
        <p:txBody>
          <a:bodyPr/>
          <a:lstStyle/>
          <a:p>
            <a:endParaRPr lang="en-US" dirty="0"/>
          </a:p>
        </p:txBody>
      </p:sp>
      <p:sp>
        <p:nvSpPr>
          <p:cNvPr id="13" name="Slide Number Placeholder 12">
            <a:extLst>
              <a:ext uri="{FF2B5EF4-FFF2-40B4-BE49-F238E27FC236}">
                <a16:creationId xmlns:a16="http://schemas.microsoft.com/office/drawing/2014/main" id="{B7F289FD-C85C-1F13-F868-0689A8220149}"/>
              </a:ext>
            </a:extLst>
          </p:cNvPr>
          <p:cNvSpPr>
            <a:spLocks noGrp="1"/>
          </p:cNvSpPr>
          <p:nvPr>
            <p:ph type="sldNum" sz="quarter" idx="19"/>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1011619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Arial Nova Cond" panose="020B0506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400">
                <a:solidFill>
                  <a:schemeClr val="tx1"/>
                </a:solidFill>
                <a:latin typeface="Arial Nova" panose="020B0504020202020204" pitchFamily="34" charset="0"/>
              </a:defRPr>
            </a:lvl1pPr>
            <a:lvl2pPr>
              <a:defRPr>
                <a:solidFill>
                  <a:schemeClr val="tx1"/>
                </a:solidFill>
                <a:latin typeface="Arial Nova" panose="020B0504020202020204" pitchFamily="34" charset="0"/>
              </a:defRPr>
            </a:lvl2pPr>
            <a:lvl3pPr>
              <a:defRPr>
                <a:solidFill>
                  <a:schemeClr val="tx1"/>
                </a:solidFill>
                <a:latin typeface="Arial Nova" panose="020B0504020202020204" pitchFamily="34" charset="0"/>
              </a:defRPr>
            </a:lvl3pPr>
            <a:lvl4pPr>
              <a:defRPr>
                <a:solidFill>
                  <a:schemeClr val="tx1"/>
                </a:solidFill>
                <a:latin typeface="Arial Nova" panose="020B0504020202020204" pitchFamily="34" charset="0"/>
              </a:defRPr>
            </a:lvl4pPr>
            <a:lvl5pPr>
              <a:defRPr>
                <a:solidFill>
                  <a:schemeClr val="tx1"/>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0C505871-8242-4730-A894-EF67835FDBE2}" type="datetime1">
              <a:rPr lang="en-US" smtClean="0"/>
              <a:t>5/8/2026</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lvl1pPr>
              <a:defRPr sz="1400" b="1" cap="none">
                <a:solidFill>
                  <a:schemeClr val="tx1"/>
                </a:solidFill>
                <a:latin typeface="Arial Nova" panose="020B0504020202020204" pitchFamily="34" charset="0"/>
              </a:defRPr>
            </a:lvl1pPr>
          </a:lstStyle>
          <a:p>
            <a:r>
              <a:rPr lang="en-US" dirty="0"/>
              <a:t>AskJAN.org</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lvl1pPr>
              <a:defRPr sz="1600">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18278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8876" y="1179576"/>
            <a:ext cx="3714768" cy="1825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8877" y="3392424"/>
            <a:ext cx="3714768"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4">
            <a:extLst>
              <a:ext uri="{FF2B5EF4-FFF2-40B4-BE49-F238E27FC236}">
                <a16:creationId xmlns:a16="http://schemas.microsoft.com/office/drawing/2014/main" id="{5A995FAF-6DC2-42F1-B6E8-30044642C205}"/>
              </a:ext>
            </a:extLst>
          </p:cNvPr>
          <p:cNvSpPr>
            <a:spLocks noGrp="1"/>
          </p:cNvSpPr>
          <p:nvPr>
            <p:ph sz="half" idx="16"/>
          </p:nvPr>
        </p:nvSpPr>
        <p:spPr>
          <a:xfrm>
            <a:off x="4571999" y="1179576"/>
            <a:ext cx="3051313" cy="18174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0BFAB3CC-3E57-4901-B252-4EDAAD598B39}"/>
              </a:ext>
            </a:extLst>
          </p:cNvPr>
          <p:cNvSpPr>
            <a:spLocks noGrp="1"/>
          </p:cNvSpPr>
          <p:nvPr>
            <p:ph sz="quarter" idx="17"/>
          </p:nvPr>
        </p:nvSpPr>
        <p:spPr>
          <a:xfrm>
            <a:off x="4572000" y="3392424"/>
            <a:ext cx="3065602" cy="18174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a:extLst>
              <a:ext uri="{FF2B5EF4-FFF2-40B4-BE49-F238E27FC236}">
                <a16:creationId xmlns:a16="http://schemas.microsoft.com/office/drawing/2014/main" id="{0E5F61A8-7426-4502-9908-2655490E7A28}"/>
              </a:ext>
            </a:extLst>
          </p:cNvPr>
          <p:cNvSpPr>
            <a:spLocks noGrp="1"/>
          </p:cNvSpPr>
          <p:nvPr>
            <p:ph sz="half" idx="14"/>
          </p:nvPr>
        </p:nvSpPr>
        <p:spPr>
          <a:xfrm>
            <a:off x="7913204" y="1179576"/>
            <a:ext cx="3634408"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a:extLst>
              <a:ext uri="{FF2B5EF4-FFF2-40B4-BE49-F238E27FC236}">
                <a16:creationId xmlns:a16="http://schemas.microsoft.com/office/drawing/2014/main" id="{361BA10C-AAD2-4A44-8F83-99D7AC5491C9}"/>
              </a:ext>
            </a:extLst>
          </p:cNvPr>
          <p:cNvSpPr>
            <a:spLocks noGrp="1"/>
          </p:cNvSpPr>
          <p:nvPr>
            <p:ph sz="half" idx="15"/>
          </p:nvPr>
        </p:nvSpPr>
        <p:spPr>
          <a:xfrm>
            <a:off x="7913203" y="3392424"/>
            <a:ext cx="3634409"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0D62C95A-CB9C-BCB3-81AE-E83A65FAE890}"/>
              </a:ext>
            </a:extLst>
          </p:cNvPr>
          <p:cNvSpPr>
            <a:spLocks noGrp="1"/>
          </p:cNvSpPr>
          <p:nvPr>
            <p:ph type="dt" sz="half" idx="18"/>
          </p:nvPr>
        </p:nvSpPr>
        <p:spPr/>
        <p:txBody>
          <a:bodyPr/>
          <a:lstStyle/>
          <a:p>
            <a:endParaRPr lang="en-US" dirty="0"/>
          </a:p>
        </p:txBody>
      </p:sp>
      <p:sp>
        <p:nvSpPr>
          <p:cNvPr id="13" name="Footer Placeholder 12">
            <a:extLst>
              <a:ext uri="{FF2B5EF4-FFF2-40B4-BE49-F238E27FC236}">
                <a16:creationId xmlns:a16="http://schemas.microsoft.com/office/drawing/2014/main" id="{1F93EA0A-315A-1B10-2001-F73F6348CD05}"/>
              </a:ext>
            </a:extLst>
          </p:cNvPr>
          <p:cNvSpPr>
            <a:spLocks noGrp="1"/>
          </p:cNvSpPr>
          <p:nvPr>
            <p:ph type="ftr" sz="quarter" idx="19"/>
          </p:nvPr>
        </p:nvSpPr>
        <p:spPr/>
        <p:txBody>
          <a:bodyPr/>
          <a:lstStyle/>
          <a:p>
            <a:endParaRPr lang="en-US" dirty="0"/>
          </a:p>
        </p:txBody>
      </p:sp>
      <p:sp>
        <p:nvSpPr>
          <p:cNvPr id="14" name="Slide Number Placeholder 13">
            <a:extLst>
              <a:ext uri="{FF2B5EF4-FFF2-40B4-BE49-F238E27FC236}">
                <a16:creationId xmlns:a16="http://schemas.microsoft.com/office/drawing/2014/main" id="{F42E1AC8-8729-BA84-BA5A-DFF2B4DC98AB}"/>
              </a:ext>
            </a:extLst>
          </p:cNvPr>
          <p:cNvSpPr>
            <a:spLocks noGrp="1"/>
          </p:cNvSpPr>
          <p:nvPr>
            <p:ph type="sldNum" sz="quarter" idx="20"/>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3655211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4" name="Content Placeholder 13">
            <a:extLst>
              <a:ext uri="{FF2B5EF4-FFF2-40B4-BE49-F238E27FC236}">
                <a16:creationId xmlns:a16="http://schemas.microsoft.com/office/drawing/2014/main" id="{9337AF3B-AECD-4FA4-9BCA-FF698D65ABD4}"/>
              </a:ext>
            </a:extLst>
          </p:cNvPr>
          <p:cNvSpPr>
            <a:spLocks noGrp="1"/>
          </p:cNvSpPr>
          <p:nvPr>
            <p:ph sz="quarter" idx="18"/>
          </p:nvPr>
        </p:nvSpPr>
        <p:spPr>
          <a:xfrm>
            <a:off x="579575" y="858184"/>
            <a:ext cx="10968037" cy="668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8876" y="1603738"/>
            <a:ext cx="3714768" cy="166840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8876" y="3464157"/>
            <a:ext cx="3714768"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4">
            <a:extLst>
              <a:ext uri="{FF2B5EF4-FFF2-40B4-BE49-F238E27FC236}">
                <a16:creationId xmlns:a16="http://schemas.microsoft.com/office/drawing/2014/main" id="{5A995FAF-6DC2-42F1-B6E8-30044642C205}"/>
              </a:ext>
            </a:extLst>
          </p:cNvPr>
          <p:cNvSpPr>
            <a:spLocks noGrp="1"/>
          </p:cNvSpPr>
          <p:nvPr>
            <p:ph sz="half" idx="16"/>
          </p:nvPr>
        </p:nvSpPr>
        <p:spPr>
          <a:xfrm>
            <a:off x="4571999" y="1611565"/>
            <a:ext cx="3051313" cy="166840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A42C8578-B213-41A2-86AF-BEFFA42750B7}"/>
              </a:ext>
            </a:extLst>
          </p:cNvPr>
          <p:cNvSpPr>
            <a:spLocks noGrp="1"/>
          </p:cNvSpPr>
          <p:nvPr>
            <p:ph sz="quarter" idx="17"/>
          </p:nvPr>
        </p:nvSpPr>
        <p:spPr>
          <a:xfrm>
            <a:off x="4570343" y="3464917"/>
            <a:ext cx="3051313" cy="1808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0E5F61A8-7426-4502-9908-2655490E7A28}"/>
              </a:ext>
            </a:extLst>
          </p:cNvPr>
          <p:cNvSpPr>
            <a:spLocks noGrp="1"/>
          </p:cNvSpPr>
          <p:nvPr>
            <p:ph sz="half" idx="14"/>
          </p:nvPr>
        </p:nvSpPr>
        <p:spPr>
          <a:xfrm>
            <a:off x="7913204" y="1620078"/>
            <a:ext cx="3634408" cy="166840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a:extLst>
              <a:ext uri="{FF2B5EF4-FFF2-40B4-BE49-F238E27FC236}">
                <a16:creationId xmlns:a16="http://schemas.microsoft.com/office/drawing/2014/main" id="{361BA10C-AAD2-4A44-8F83-99D7AC5491C9}"/>
              </a:ext>
            </a:extLst>
          </p:cNvPr>
          <p:cNvSpPr>
            <a:spLocks noGrp="1"/>
          </p:cNvSpPr>
          <p:nvPr>
            <p:ph sz="half" idx="15"/>
          </p:nvPr>
        </p:nvSpPr>
        <p:spPr>
          <a:xfrm>
            <a:off x="7913203" y="3474545"/>
            <a:ext cx="3634409"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a:extLst>
              <a:ext uri="{FF2B5EF4-FFF2-40B4-BE49-F238E27FC236}">
                <a16:creationId xmlns:a16="http://schemas.microsoft.com/office/drawing/2014/main" id="{CA436008-3144-48FE-A6C6-C26125FAC7A2}"/>
              </a:ext>
            </a:extLst>
          </p:cNvPr>
          <p:cNvSpPr>
            <a:spLocks noGrp="1"/>
          </p:cNvSpPr>
          <p:nvPr>
            <p:ph sz="quarter" idx="19"/>
          </p:nvPr>
        </p:nvSpPr>
        <p:spPr>
          <a:xfrm>
            <a:off x="579575" y="5334220"/>
            <a:ext cx="10968037" cy="6080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16">
            <a:extLst>
              <a:ext uri="{FF2B5EF4-FFF2-40B4-BE49-F238E27FC236}">
                <a16:creationId xmlns:a16="http://schemas.microsoft.com/office/drawing/2014/main" id="{058CDDB0-E4ED-8A5F-E6AA-662DD8C19BF4}"/>
              </a:ext>
            </a:extLst>
          </p:cNvPr>
          <p:cNvSpPr>
            <a:spLocks noGrp="1"/>
          </p:cNvSpPr>
          <p:nvPr>
            <p:ph type="dt" sz="half" idx="20"/>
          </p:nvPr>
        </p:nvSpPr>
        <p:spPr/>
        <p:txBody>
          <a:bodyPr/>
          <a:lstStyle/>
          <a:p>
            <a:endParaRPr lang="en-US" dirty="0"/>
          </a:p>
        </p:txBody>
      </p:sp>
      <p:sp>
        <p:nvSpPr>
          <p:cNvPr id="18" name="Footer Placeholder 17">
            <a:extLst>
              <a:ext uri="{FF2B5EF4-FFF2-40B4-BE49-F238E27FC236}">
                <a16:creationId xmlns:a16="http://schemas.microsoft.com/office/drawing/2014/main" id="{ED2D4F09-9798-8576-675B-5BD0575B7FEA}"/>
              </a:ext>
            </a:extLst>
          </p:cNvPr>
          <p:cNvSpPr>
            <a:spLocks noGrp="1"/>
          </p:cNvSpPr>
          <p:nvPr>
            <p:ph type="ftr" sz="quarter" idx="21"/>
          </p:nvPr>
        </p:nvSpPr>
        <p:spPr/>
        <p:txBody>
          <a:bodyPr/>
          <a:lstStyle/>
          <a:p>
            <a:endParaRPr lang="en-US" dirty="0"/>
          </a:p>
        </p:txBody>
      </p:sp>
      <p:sp>
        <p:nvSpPr>
          <p:cNvPr id="19" name="Slide Number Placeholder 18">
            <a:extLst>
              <a:ext uri="{FF2B5EF4-FFF2-40B4-BE49-F238E27FC236}">
                <a16:creationId xmlns:a16="http://schemas.microsoft.com/office/drawing/2014/main" id="{8B1FBB10-A07C-3ED6-2E2D-3892F09A0BDF}"/>
              </a:ext>
            </a:extLst>
          </p:cNvPr>
          <p:cNvSpPr>
            <a:spLocks noGrp="1"/>
          </p:cNvSpPr>
          <p:nvPr>
            <p:ph type="sldNum" sz="quarter" idx="22"/>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2194800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27377" y="1185921"/>
            <a:ext cx="9109863" cy="1826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54447" y="3429000"/>
            <a:ext cx="9082793" cy="1847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A020C473-CD6A-CECA-F293-BB3ACB72EF93}"/>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6E3CDF42-F4E1-3BA4-6304-A9A74D713331}"/>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219B659-6899-FA42-FC1A-3BD920655002}"/>
              </a:ext>
            </a:extLst>
          </p:cNvPr>
          <p:cNvSpPr>
            <a:spLocks noGrp="1"/>
          </p:cNvSpPr>
          <p:nvPr>
            <p:ph type="sldNum" sz="quarter" idx="12"/>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871561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F403D328-83A6-2E05-4236-830B9B6C280F}"/>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17737B98-71B2-9151-2EC3-BFA50BA1F3C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66D2608-A0F3-4F32-529D-1B5FF0D33B01}"/>
              </a:ext>
            </a:extLst>
          </p:cNvPr>
          <p:cNvSpPr>
            <a:spLocks noGrp="1"/>
          </p:cNvSpPr>
          <p:nvPr>
            <p:ph type="sldNum" sz="quarter" idx="12"/>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2842561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9688659-46EC-5F2D-B589-8B77F5422323}"/>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CB7CF2E3-46EA-F600-C266-4CB1152DA75C}"/>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60B05978-4FBF-6DB4-8379-9E022F070E78}"/>
              </a:ext>
            </a:extLst>
          </p:cNvPr>
          <p:cNvSpPr>
            <a:spLocks noGrp="1"/>
          </p:cNvSpPr>
          <p:nvPr>
            <p:ph type="sldNum" sz="quarter" idx="12"/>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2103818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900B9-D2DA-44BC-83E7-7A76CDB3C19D}"/>
              </a:ext>
            </a:extLst>
          </p:cNvPr>
          <p:cNvSpPr>
            <a:spLocks noGrp="1"/>
          </p:cNvSpPr>
          <p:nvPr>
            <p:ph type="title"/>
          </p:nvPr>
        </p:nvSpPr>
        <p:spPr/>
        <p:txBody>
          <a:bodyPr/>
          <a:lstStyle/>
          <a:p>
            <a:r>
              <a:rPr lang="en-US" dirty="0"/>
              <a:t>Click to edit Master title style</a:t>
            </a:r>
          </a:p>
        </p:txBody>
      </p:sp>
      <p:sp>
        <p:nvSpPr>
          <p:cNvPr id="10" name="Table Placeholder 9">
            <a:extLst>
              <a:ext uri="{FF2B5EF4-FFF2-40B4-BE49-F238E27FC236}">
                <a16:creationId xmlns:a16="http://schemas.microsoft.com/office/drawing/2014/main" id="{6E6E4AAA-85D0-4064-A899-E08BD20151E2}"/>
              </a:ext>
            </a:extLst>
          </p:cNvPr>
          <p:cNvSpPr>
            <a:spLocks noGrp="1"/>
          </p:cNvSpPr>
          <p:nvPr>
            <p:ph type="tbl" sz="quarter" idx="13"/>
          </p:nvPr>
        </p:nvSpPr>
        <p:spPr>
          <a:xfrm>
            <a:off x="585216" y="1179576"/>
            <a:ext cx="10968121" cy="4438650"/>
          </a:xfrm>
        </p:spPr>
        <p:txBody>
          <a:bodyPr/>
          <a:lstStyle/>
          <a:p>
            <a:endParaRPr lang="en-US"/>
          </a:p>
        </p:txBody>
      </p:sp>
      <p:sp>
        <p:nvSpPr>
          <p:cNvPr id="6" name="Date Placeholder 5">
            <a:extLst>
              <a:ext uri="{FF2B5EF4-FFF2-40B4-BE49-F238E27FC236}">
                <a16:creationId xmlns:a16="http://schemas.microsoft.com/office/drawing/2014/main" id="{0E8CC3F9-EA96-5FD7-145D-63E5F25E3E3D}"/>
              </a:ext>
            </a:extLst>
          </p:cNvPr>
          <p:cNvSpPr>
            <a:spLocks noGrp="1"/>
          </p:cNvSpPr>
          <p:nvPr>
            <p:ph type="dt" sz="half" idx="14"/>
          </p:nvPr>
        </p:nvSpPr>
        <p:spPr/>
        <p:txBody>
          <a:bodyPr/>
          <a:lstStyle/>
          <a:p>
            <a:endParaRPr lang="en-US" dirty="0"/>
          </a:p>
        </p:txBody>
      </p:sp>
      <p:sp>
        <p:nvSpPr>
          <p:cNvPr id="7" name="Footer Placeholder 6">
            <a:extLst>
              <a:ext uri="{FF2B5EF4-FFF2-40B4-BE49-F238E27FC236}">
                <a16:creationId xmlns:a16="http://schemas.microsoft.com/office/drawing/2014/main" id="{0650E1FF-227C-1F9A-DBC6-326507C32A34}"/>
              </a:ext>
            </a:extLst>
          </p:cNvPr>
          <p:cNvSpPr>
            <a:spLocks noGrp="1"/>
          </p:cNvSpPr>
          <p:nvPr>
            <p:ph type="ftr" sz="quarter" idx="15"/>
          </p:nvPr>
        </p:nvSpPr>
        <p:spPr/>
        <p:txBody>
          <a:bodyPr/>
          <a:lstStyle/>
          <a:p>
            <a:endParaRPr lang="en-US" dirty="0"/>
          </a:p>
        </p:txBody>
      </p:sp>
      <p:sp>
        <p:nvSpPr>
          <p:cNvPr id="8" name="Slide Number Placeholder 7">
            <a:extLst>
              <a:ext uri="{FF2B5EF4-FFF2-40B4-BE49-F238E27FC236}">
                <a16:creationId xmlns:a16="http://schemas.microsoft.com/office/drawing/2014/main" id="{C460080C-EE36-AECC-AA67-844C4E5CFBE3}"/>
              </a:ext>
            </a:extLst>
          </p:cNvPr>
          <p:cNvSpPr>
            <a:spLocks noGrp="1"/>
          </p:cNvSpPr>
          <p:nvPr>
            <p:ph type="sldNum" sz="quarter" idx="16"/>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3528095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611A87-EBD1-2B95-5205-7A4D646D29A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6DB2E7C-10E3-7C3F-EBF0-2B861B6D65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1CC005-21EF-2767-4331-B6D84DB18367}"/>
              </a:ext>
            </a:extLst>
          </p:cNvPr>
          <p:cNvSpPr>
            <a:spLocks noGrp="1"/>
          </p:cNvSpPr>
          <p:nvPr>
            <p:ph type="sldNum" sz="quarter" idx="12"/>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673509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851482"/>
            <a:ext cx="3932237" cy="1600200"/>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F6A309BF-2A14-DC4B-BEF8-DFDBC5066936}"/>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0064B7BD-C047-C5CF-DD26-451DC5C496D3}"/>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CEF5DB61-3404-D7EA-E35B-3B427D381A40}"/>
              </a:ext>
            </a:extLst>
          </p:cNvPr>
          <p:cNvSpPr>
            <a:spLocks noGrp="1"/>
          </p:cNvSpPr>
          <p:nvPr>
            <p:ph type="sldNum" sz="quarter" idx="12"/>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350135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Date Placeholder 7">
            <a:extLst>
              <a:ext uri="{FF2B5EF4-FFF2-40B4-BE49-F238E27FC236}">
                <a16:creationId xmlns:a16="http://schemas.microsoft.com/office/drawing/2014/main" id="{D3D1FAAD-DF0E-F6D3-C211-BB90A8724C7C}"/>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87A096D5-8BC8-28BE-DF50-17FF6498C1FC}"/>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BDEACAA-FB02-AFDF-D515-74BF2171401E}"/>
              </a:ext>
            </a:extLst>
          </p:cNvPr>
          <p:cNvSpPr>
            <a:spLocks noGrp="1"/>
          </p:cNvSpPr>
          <p:nvPr>
            <p:ph type="sldNum" sz="quarter" idx="12"/>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1376398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B62F7-D2B7-4B3E-BB69-035133F836BE}"/>
              </a:ext>
            </a:extLst>
          </p:cNvPr>
          <p:cNvSpPr>
            <a:spLocks noGrp="1"/>
          </p:cNvSpPr>
          <p:nvPr>
            <p:ph type="title" hasCustomPrompt="1"/>
          </p:nvPr>
        </p:nvSpPr>
        <p:spPr>
          <a:xfrm>
            <a:off x="585216" y="0"/>
            <a:ext cx="10968121" cy="780593"/>
          </a:xfrm>
        </p:spPr>
        <p:txBody>
          <a:bodyPr/>
          <a:lstStyle>
            <a:lvl1pPr>
              <a:defRPr/>
            </a:lvl1pPr>
          </a:lstStyle>
          <a:p>
            <a:r>
              <a:rPr lang="en-US" dirty="0"/>
              <a:t>Click to add title</a:t>
            </a:r>
          </a:p>
        </p:txBody>
      </p:sp>
      <p:sp>
        <p:nvSpPr>
          <p:cNvPr id="8" name="Text Placeholder 7">
            <a:extLst>
              <a:ext uri="{FF2B5EF4-FFF2-40B4-BE49-F238E27FC236}">
                <a16:creationId xmlns:a16="http://schemas.microsoft.com/office/drawing/2014/main" id="{4FFB1E2C-B572-49AC-BB30-73E9BA0FB27B}"/>
              </a:ext>
            </a:extLst>
          </p:cNvPr>
          <p:cNvSpPr>
            <a:spLocks noGrp="1"/>
          </p:cNvSpPr>
          <p:nvPr>
            <p:ph type="body" sz="quarter" idx="13"/>
          </p:nvPr>
        </p:nvSpPr>
        <p:spPr>
          <a:xfrm>
            <a:off x="0" y="2560564"/>
            <a:ext cx="12192000" cy="1327703"/>
          </a:xfrm>
          <a:solidFill>
            <a:schemeClr val="bg2">
              <a:lumMod val="25000"/>
              <a:alpha val="46000"/>
            </a:schemeClr>
          </a:solidFill>
        </p:spPr>
        <p:txBody>
          <a:bodyPr anchor="ct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8BED3E1E-F698-5A64-4AEE-BB6961B05001}"/>
              </a:ext>
            </a:extLst>
          </p:cNvPr>
          <p:cNvSpPr>
            <a:spLocks noGrp="1"/>
          </p:cNvSpPr>
          <p:nvPr>
            <p:ph type="dt" sz="half" idx="14"/>
          </p:nvPr>
        </p:nvSpPr>
        <p:spPr/>
        <p:txBody>
          <a:bodyPr/>
          <a:lstStyle/>
          <a:p>
            <a:endParaRPr lang="en-US" dirty="0"/>
          </a:p>
        </p:txBody>
      </p:sp>
      <p:sp>
        <p:nvSpPr>
          <p:cNvPr id="7" name="Footer Placeholder 6">
            <a:extLst>
              <a:ext uri="{FF2B5EF4-FFF2-40B4-BE49-F238E27FC236}">
                <a16:creationId xmlns:a16="http://schemas.microsoft.com/office/drawing/2014/main" id="{5D0CEEE6-8F52-6238-7751-95C40BD2142F}"/>
              </a:ext>
            </a:extLst>
          </p:cNvPr>
          <p:cNvSpPr>
            <a:spLocks noGrp="1"/>
          </p:cNvSpPr>
          <p:nvPr>
            <p:ph type="ftr" sz="quarter" idx="15"/>
          </p:nvPr>
        </p:nvSpPr>
        <p:spPr/>
        <p:txBody>
          <a:bodyPr/>
          <a:lstStyle/>
          <a:p>
            <a:endParaRPr lang="en-US" dirty="0"/>
          </a:p>
        </p:txBody>
      </p:sp>
      <p:sp>
        <p:nvSpPr>
          <p:cNvPr id="9" name="Slide Number Placeholder 8">
            <a:extLst>
              <a:ext uri="{FF2B5EF4-FFF2-40B4-BE49-F238E27FC236}">
                <a16:creationId xmlns:a16="http://schemas.microsoft.com/office/drawing/2014/main" id="{1B7D2147-D510-B07F-7B0F-78E9A349FD24}"/>
              </a:ext>
            </a:extLst>
          </p:cNvPr>
          <p:cNvSpPr>
            <a:spLocks noGrp="1"/>
          </p:cNvSpPr>
          <p:nvPr>
            <p:ph type="sldNum" sz="quarter" idx="16"/>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121155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5" name="Parallélogramme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7B6C95E7-1224-42A1-828F-168CDBF5B29B}" type="datetime1">
              <a:rPr lang="en-US" noProof="0" smtClean="0"/>
              <a:t>5/8/2026</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a:lstStyle/>
          <a:p>
            <a:r>
              <a:rPr lang="en-US" noProof="0"/>
              <a:t>Click icon to add picture</a:t>
            </a:r>
            <a:endParaRPr lang="en-US" noProof="0" dirty="0"/>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2641599" y="3746500"/>
            <a:ext cx="8331202" cy="1308100"/>
          </a:xfrm>
        </p:spPr>
        <p:txBody>
          <a:bodyPr anchor="b" anchorCtr="0">
            <a:noAutofit/>
          </a:bodyPr>
          <a:lstStyle>
            <a:lvl1pP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2641600" y="5219700"/>
            <a:ext cx="8331201" cy="586740"/>
          </a:xfrm>
        </p:spPr>
        <p:txBody>
          <a:bodyPr lIns="91440" rIns="9144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4EA3069-3A9E-8ED4-9EBA-9FE9D8AFB60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3C5E4BA-BD67-29F4-DDC1-C78B2A77581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90E9C96-3BAF-445F-DB45-602F87273690}"/>
              </a:ext>
            </a:extLst>
          </p:cNvPr>
          <p:cNvSpPr>
            <a:spLocks noGrp="1"/>
          </p:cNvSpPr>
          <p:nvPr>
            <p:ph type="sldNum" sz="quarter" idx="12"/>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3399955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4580942-1222-D943-F06A-3CA3EC832AE1}"/>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57A52761-6607-C434-9287-2F95210EF56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B29ADA8-69C7-0E77-A76C-04D388FB5287}"/>
              </a:ext>
            </a:extLst>
          </p:cNvPr>
          <p:cNvSpPr>
            <a:spLocks noGrp="1"/>
          </p:cNvSpPr>
          <p:nvPr>
            <p:ph type="sldNum" sz="quarter" idx="12"/>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620036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resenter Intro">
    <p:spTree>
      <p:nvGrpSpPr>
        <p:cNvPr id="1" name=""/>
        <p:cNvGrpSpPr/>
        <p:nvPr/>
      </p:nvGrpSpPr>
      <p:grpSpPr>
        <a:xfrm>
          <a:off x="0" y="0"/>
          <a:ext cx="0" cy="0"/>
          <a:chOff x="0" y="0"/>
          <a:chExt cx="0" cy="0"/>
        </a:xfrm>
      </p:grpSpPr>
      <p:sp>
        <p:nvSpPr>
          <p:cNvPr id="2" name="Title 1"/>
          <p:cNvSpPr>
            <a:spLocks noGrp="1"/>
          </p:cNvSpPr>
          <p:nvPr>
            <p:ph type="title"/>
          </p:nvPr>
        </p:nvSpPr>
        <p:spPr>
          <a:xfrm>
            <a:off x="588878" y="0"/>
            <a:ext cx="10968121" cy="777240"/>
          </a:xfrm>
        </p:spPr>
        <p:txBody>
          <a:bodyPr/>
          <a:lstStyle/>
          <a:p>
            <a:r>
              <a:rPr lang="en-US" dirty="0"/>
              <a:t>Click to edit Master title style</a:t>
            </a:r>
          </a:p>
        </p:txBody>
      </p:sp>
      <p:sp>
        <p:nvSpPr>
          <p:cNvPr id="9" name="Picture Placeholder 8">
            <a:extLst>
              <a:ext uri="{FF2B5EF4-FFF2-40B4-BE49-F238E27FC236}">
                <a16:creationId xmlns:a16="http://schemas.microsoft.com/office/drawing/2014/main" id="{DFBD5A9C-E348-457F-B3C7-636004EF50B1}"/>
              </a:ext>
            </a:extLst>
          </p:cNvPr>
          <p:cNvSpPr>
            <a:spLocks noGrp="1"/>
          </p:cNvSpPr>
          <p:nvPr>
            <p:ph type="pic" sz="quarter" idx="13"/>
          </p:nvPr>
        </p:nvSpPr>
        <p:spPr>
          <a:xfrm>
            <a:off x="588877" y="1641066"/>
            <a:ext cx="2739015" cy="3618831"/>
          </a:xfrm>
        </p:spPr>
        <p:txBody>
          <a:bodyPr/>
          <a:lstStyle/>
          <a:p>
            <a:endParaRPr lang="en-US" dirty="0"/>
          </a:p>
        </p:txBody>
      </p:sp>
      <p:sp>
        <p:nvSpPr>
          <p:cNvPr id="4" name="Content Placeholder 3"/>
          <p:cNvSpPr>
            <a:spLocks noGrp="1"/>
          </p:cNvSpPr>
          <p:nvPr>
            <p:ph sz="half" idx="2"/>
          </p:nvPr>
        </p:nvSpPr>
        <p:spPr>
          <a:xfrm>
            <a:off x="4278386" y="1641066"/>
            <a:ext cx="5486400" cy="36188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9967C1-9B2C-4EDF-BA0F-9FBC70DE90F0}" type="datetime1">
              <a:rPr lang="en-US" smtClean="0"/>
              <a:t>5/8/2026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0A34EF-85F7-4B57-81D2-E7CCA6CF8745}" type="slidenum">
              <a:rPr lang="en-US" smtClean="0"/>
              <a:t>‹#›</a:t>
            </a:fld>
            <a:endParaRPr lang="en-US"/>
          </a:p>
        </p:txBody>
      </p:sp>
    </p:spTree>
    <p:extLst>
      <p:ext uri="{BB962C8B-B14F-4D97-AF65-F5344CB8AC3E}">
        <p14:creationId xmlns:p14="http://schemas.microsoft.com/office/powerpoint/2010/main" val="487508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peaker Pic Slide">
    <p:spTree>
      <p:nvGrpSpPr>
        <p:cNvPr id="1" name=""/>
        <p:cNvGrpSpPr/>
        <p:nvPr/>
      </p:nvGrpSpPr>
      <p:grpSpPr>
        <a:xfrm>
          <a:off x="0" y="0"/>
          <a:ext cx="0" cy="0"/>
          <a:chOff x="0" y="0"/>
          <a:chExt cx="0" cy="0"/>
        </a:xfrm>
      </p:grpSpPr>
      <p:sp>
        <p:nvSpPr>
          <p:cNvPr id="2" name="Title 1"/>
          <p:cNvSpPr>
            <a:spLocks noGrp="1"/>
          </p:cNvSpPr>
          <p:nvPr>
            <p:ph type="title"/>
          </p:nvPr>
        </p:nvSpPr>
        <p:spPr>
          <a:xfrm>
            <a:off x="587481" y="0"/>
            <a:ext cx="10972800" cy="777240"/>
          </a:xfrm>
        </p:spPr>
        <p:txBody>
          <a:bodyPr/>
          <a:lstStyle/>
          <a:p>
            <a:r>
              <a:rPr lang="en-US" dirty="0"/>
              <a:t>Click to edit Master title style</a:t>
            </a:r>
          </a:p>
        </p:txBody>
      </p:sp>
      <p:sp>
        <p:nvSpPr>
          <p:cNvPr id="4" name="Content Placeholder 3"/>
          <p:cNvSpPr>
            <a:spLocks noGrp="1"/>
          </p:cNvSpPr>
          <p:nvPr>
            <p:ph sz="half" idx="2"/>
          </p:nvPr>
        </p:nvSpPr>
        <p:spPr>
          <a:xfrm>
            <a:off x="1503972" y="1631674"/>
            <a:ext cx="2739016" cy="27343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p:nvPr>
        </p:nvSpPr>
        <p:spPr>
          <a:xfrm>
            <a:off x="1190241" y="4371903"/>
            <a:ext cx="3366478" cy="889454"/>
          </a:xfrm>
        </p:spPr>
        <p:txBody>
          <a:bodyPr anchor="t"/>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10">
            <a:extLst>
              <a:ext uri="{FF2B5EF4-FFF2-40B4-BE49-F238E27FC236}">
                <a16:creationId xmlns:a16="http://schemas.microsoft.com/office/drawing/2014/main" id="{3647EAD3-9772-A922-945D-3B3A9CF6AB1F}"/>
              </a:ext>
            </a:extLst>
          </p:cNvPr>
          <p:cNvSpPr>
            <a:spLocks noGrp="1"/>
          </p:cNvSpPr>
          <p:nvPr>
            <p:ph sz="quarter" idx="13"/>
          </p:nvPr>
        </p:nvSpPr>
        <p:spPr>
          <a:xfrm>
            <a:off x="4704662" y="1660868"/>
            <a:ext cx="2738438" cy="2704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7949013" y="1664645"/>
            <a:ext cx="2739016" cy="27010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635283" y="4365699"/>
            <a:ext cx="3366478" cy="895658"/>
          </a:xfrm>
        </p:spPr>
        <p:txBody>
          <a:bodyPr anchor="t"/>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3" name="Text Placeholder 12">
            <a:extLst>
              <a:ext uri="{FF2B5EF4-FFF2-40B4-BE49-F238E27FC236}">
                <a16:creationId xmlns:a16="http://schemas.microsoft.com/office/drawing/2014/main" id="{24C67D1A-4E41-EE15-6EEC-605100D6280D}"/>
              </a:ext>
            </a:extLst>
          </p:cNvPr>
          <p:cNvSpPr>
            <a:spLocks noGrp="1"/>
          </p:cNvSpPr>
          <p:nvPr>
            <p:ph type="body" sz="quarter" idx="14" hasCustomPrompt="1"/>
          </p:nvPr>
        </p:nvSpPr>
        <p:spPr>
          <a:xfrm>
            <a:off x="4556125" y="4365699"/>
            <a:ext cx="3079750" cy="884330"/>
          </a:xfrm>
        </p:spPr>
        <p:txBody>
          <a:bodyPr>
            <a:normAutofit/>
          </a:bodyPr>
          <a:lstStyle>
            <a:lvl1pPr marL="0" indent="0" algn="ctr">
              <a:buNone/>
              <a:defRPr sz="2400" b="1"/>
            </a:lvl1pPr>
          </a:lstStyle>
          <a:p>
            <a:pPr marL="0" marR="0" lvl="0" indent="0" algn="l" defTabSz="914400" rtl="0" eaLnBrk="1" fontAlgn="auto" latinLnBrk="0" hangingPunct="1">
              <a:lnSpc>
                <a:spcPct val="90000"/>
              </a:lnSpc>
              <a:spcBef>
                <a:spcPts val="1000"/>
              </a:spcBef>
              <a:spcAft>
                <a:spcPts val="0"/>
              </a:spcAft>
              <a:buClr>
                <a:srgbClr val="00538D"/>
              </a:buClr>
              <a:buSzTx/>
              <a:buFont typeface="Arial" panose="020B0604020202020204" pitchFamily="34" charset="0"/>
              <a:buNone/>
              <a:tabLst/>
              <a:defRPr/>
            </a:pPr>
            <a:r>
              <a:rPr lang="en-US" dirty="0"/>
              <a:t>Edit Master text styles</a:t>
            </a:r>
          </a:p>
        </p:txBody>
      </p:sp>
      <p:sp>
        <p:nvSpPr>
          <p:cNvPr id="7" name="Date Placeholder 6"/>
          <p:cNvSpPr>
            <a:spLocks noGrp="1"/>
          </p:cNvSpPr>
          <p:nvPr>
            <p:ph type="dt" sz="half" idx="10"/>
          </p:nvPr>
        </p:nvSpPr>
        <p:spPr/>
        <p:txBody>
          <a:bodyPr/>
          <a:lstStyle/>
          <a:p>
            <a:fld id="{56B3D909-EE4B-442F-85D8-C75C20F88E08}" type="datetime1">
              <a:rPr lang="en-US" smtClean="0"/>
              <a:t>5/8/2026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0A34EF-85F7-4B57-81D2-E7CCA6CF8745}" type="slidenum">
              <a:rPr lang="en-US" smtClean="0"/>
              <a:t>‹#›</a:t>
            </a:fld>
            <a:endParaRPr lang="en-US"/>
          </a:p>
        </p:txBody>
      </p:sp>
    </p:spTree>
    <p:extLst>
      <p:ext uri="{BB962C8B-B14F-4D97-AF65-F5344CB8AC3E}">
        <p14:creationId xmlns:p14="http://schemas.microsoft.com/office/powerpoint/2010/main" val="30431799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588877" y="1179576"/>
            <a:ext cx="3675009" cy="41544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93095" y="1179575"/>
            <a:ext cx="3544959" cy="41544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32DA8925-CE64-4C84-BE90-F76B535335C5}"/>
              </a:ext>
            </a:extLst>
          </p:cNvPr>
          <p:cNvSpPr>
            <a:spLocks noGrp="1"/>
          </p:cNvSpPr>
          <p:nvPr>
            <p:ph sz="quarter" idx="13"/>
          </p:nvPr>
        </p:nvSpPr>
        <p:spPr>
          <a:xfrm>
            <a:off x="8083550" y="1179576"/>
            <a:ext cx="3433763" cy="41555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2565BD-2BAE-4B74-A5EC-CA0EA094B22B}" type="datetime1">
              <a:rPr lang="en-US" smtClean="0"/>
              <a:t>5/8/2026</a:t>
            </a:fld>
            <a:endParaRPr lang="en-US"/>
          </a:p>
        </p:txBody>
      </p:sp>
      <p:sp>
        <p:nvSpPr>
          <p:cNvPr id="6" name="Footer Placeholder 5"/>
          <p:cNvSpPr>
            <a:spLocks noGrp="1"/>
          </p:cNvSpPr>
          <p:nvPr>
            <p:ph type="ftr" sz="quarter" idx="11"/>
          </p:nvPr>
        </p:nvSpPr>
        <p:spPr/>
        <p:txBody>
          <a:bodyPr/>
          <a:lstStyle/>
          <a:p>
            <a:r>
              <a:rPr lang="en-US"/>
              <a:t>mn.gov/deed</a:t>
            </a:r>
          </a:p>
        </p:txBody>
      </p:sp>
      <p:sp>
        <p:nvSpPr>
          <p:cNvPr id="7" name="Slide Number Placeholder 6"/>
          <p:cNvSpPr>
            <a:spLocks noGrp="1"/>
          </p:cNvSpPr>
          <p:nvPr>
            <p:ph type="sldNum" sz="quarter" idx="12"/>
          </p:nvPr>
        </p:nvSpPr>
        <p:spPr/>
        <p:txBody>
          <a:bodyPr/>
          <a:lstStyle/>
          <a:p>
            <a:fld id="{490A34EF-85F7-4B57-81D2-E7CCA6CF8745}" type="slidenum">
              <a:rPr lang="en-US" smtClean="0"/>
              <a:t>‹#›</a:t>
            </a:fld>
            <a:endParaRPr lang="en-US"/>
          </a:p>
        </p:txBody>
      </p:sp>
    </p:spTree>
    <p:extLst>
      <p:ext uri="{BB962C8B-B14F-4D97-AF65-F5344CB8AC3E}">
        <p14:creationId xmlns:p14="http://schemas.microsoft.com/office/powerpoint/2010/main" val="3615575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8815" y="1179576"/>
            <a:ext cx="4549655" cy="18409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814" y="3395352"/>
            <a:ext cx="4549655" cy="177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0E5F61A8-7426-4502-9908-2655490E7A28}"/>
              </a:ext>
            </a:extLst>
          </p:cNvPr>
          <p:cNvSpPr>
            <a:spLocks noGrp="1"/>
          </p:cNvSpPr>
          <p:nvPr>
            <p:ph sz="half" idx="14"/>
          </p:nvPr>
        </p:nvSpPr>
        <p:spPr>
          <a:xfrm>
            <a:off x="6096000" y="1179576"/>
            <a:ext cx="4549655" cy="18252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361BA10C-AAD2-4A44-8F83-99D7AC5491C9}"/>
              </a:ext>
            </a:extLst>
          </p:cNvPr>
          <p:cNvSpPr>
            <a:spLocks noGrp="1"/>
          </p:cNvSpPr>
          <p:nvPr>
            <p:ph sz="half" idx="15"/>
          </p:nvPr>
        </p:nvSpPr>
        <p:spPr>
          <a:xfrm>
            <a:off x="6096000" y="3395352"/>
            <a:ext cx="4549655" cy="18252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4D1D78D-4395-4479-BFA8-A2EF2044B46E}" type="datetime1">
              <a:rPr lang="en-US" smtClean="0"/>
              <a:t>5/8/2026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0A34EF-85F7-4B57-81D2-E7CCA6CF8745}" type="slidenum">
              <a:rPr lang="en-US" smtClean="0"/>
              <a:t>‹#›</a:t>
            </a:fld>
            <a:endParaRPr lang="en-US"/>
          </a:p>
        </p:txBody>
      </p:sp>
    </p:spTree>
    <p:extLst>
      <p:ext uri="{BB962C8B-B14F-4D97-AF65-F5344CB8AC3E}">
        <p14:creationId xmlns:p14="http://schemas.microsoft.com/office/powerpoint/2010/main" val="1373648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8876" y="1179576"/>
            <a:ext cx="3714768" cy="1825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8877" y="3392424"/>
            <a:ext cx="3714768"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5A995FAF-6DC2-42F1-B6E8-30044642C205}"/>
              </a:ext>
            </a:extLst>
          </p:cNvPr>
          <p:cNvSpPr>
            <a:spLocks noGrp="1"/>
          </p:cNvSpPr>
          <p:nvPr>
            <p:ph sz="half" idx="16"/>
          </p:nvPr>
        </p:nvSpPr>
        <p:spPr>
          <a:xfrm>
            <a:off x="4570343" y="1179576"/>
            <a:ext cx="3051313" cy="402177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0E5F61A8-7426-4502-9908-2655490E7A28}"/>
              </a:ext>
            </a:extLst>
          </p:cNvPr>
          <p:cNvSpPr>
            <a:spLocks noGrp="1"/>
          </p:cNvSpPr>
          <p:nvPr>
            <p:ph sz="half" idx="14"/>
          </p:nvPr>
        </p:nvSpPr>
        <p:spPr>
          <a:xfrm>
            <a:off x="7913204" y="1179576"/>
            <a:ext cx="3634408"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361BA10C-AAD2-4A44-8F83-99D7AC5491C9}"/>
              </a:ext>
            </a:extLst>
          </p:cNvPr>
          <p:cNvSpPr>
            <a:spLocks noGrp="1"/>
          </p:cNvSpPr>
          <p:nvPr>
            <p:ph sz="half" idx="15"/>
          </p:nvPr>
        </p:nvSpPr>
        <p:spPr>
          <a:xfrm>
            <a:off x="7913203" y="3392424"/>
            <a:ext cx="3634409"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90CF789E-1F1D-E410-9760-4167F3C13CC6}"/>
              </a:ext>
            </a:extLst>
          </p:cNvPr>
          <p:cNvSpPr>
            <a:spLocks noGrp="1"/>
          </p:cNvSpPr>
          <p:nvPr>
            <p:ph type="dt" sz="half" idx="17"/>
          </p:nvPr>
        </p:nvSpPr>
        <p:spPr/>
        <p:txBody>
          <a:bodyPr/>
          <a:lstStyle/>
          <a:p>
            <a:fld id="{07024599-4DF1-45EC-B34B-06D195F6EE0F}" type="datetime1">
              <a:rPr lang="en-US" smtClean="0"/>
              <a:t>5/8/2026</a:t>
            </a:fld>
            <a:endParaRPr lang="en-US" dirty="0"/>
          </a:p>
        </p:txBody>
      </p:sp>
      <p:sp>
        <p:nvSpPr>
          <p:cNvPr id="12" name="Footer Placeholder 11">
            <a:extLst>
              <a:ext uri="{FF2B5EF4-FFF2-40B4-BE49-F238E27FC236}">
                <a16:creationId xmlns:a16="http://schemas.microsoft.com/office/drawing/2014/main" id="{54BC2C31-DCF9-B1C8-4C72-C283B1ABE361}"/>
              </a:ext>
            </a:extLst>
          </p:cNvPr>
          <p:cNvSpPr>
            <a:spLocks noGrp="1"/>
          </p:cNvSpPr>
          <p:nvPr>
            <p:ph type="ftr" sz="quarter" idx="18"/>
          </p:nvPr>
        </p:nvSpPr>
        <p:spPr/>
        <p:txBody>
          <a:bodyPr/>
          <a:lstStyle/>
          <a:p>
            <a:endParaRPr lang="en-US" dirty="0"/>
          </a:p>
        </p:txBody>
      </p:sp>
      <p:sp>
        <p:nvSpPr>
          <p:cNvPr id="13" name="Slide Number Placeholder 12">
            <a:extLst>
              <a:ext uri="{FF2B5EF4-FFF2-40B4-BE49-F238E27FC236}">
                <a16:creationId xmlns:a16="http://schemas.microsoft.com/office/drawing/2014/main" id="{406EBDDF-80AA-BCFA-708D-030081E73B66}"/>
              </a:ext>
            </a:extLst>
          </p:cNvPr>
          <p:cNvSpPr>
            <a:spLocks noGrp="1"/>
          </p:cNvSpPr>
          <p:nvPr>
            <p:ph type="sldNum" sz="quarter" idx="19"/>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596618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588876" y="1179576"/>
            <a:ext cx="3714768" cy="1825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8877" y="3392424"/>
            <a:ext cx="3714768"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4">
            <a:extLst>
              <a:ext uri="{FF2B5EF4-FFF2-40B4-BE49-F238E27FC236}">
                <a16:creationId xmlns:a16="http://schemas.microsoft.com/office/drawing/2014/main" id="{5A995FAF-6DC2-42F1-B6E8-30044642C205}"/>
              </a:ext>
            </a:extLst>
          </p:cNvPr>
          <p:cNvSpPr>
            <a:spLocks noGrp="1"/>
          </p:cNvSpPr>
          <p:nvPr>
            <p:ph sz="half" idx="16"/>
          </p:nvPr>
        </p:nvSpPr>
        <p:spPr>
          <a:xfrm>
            <a:off x="4571999" y="1179576"/>
            <a:ext cx="3051313" cy="18174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0BFAB3CC-3E57-4901-B252-4EDAAD598B39}"/>
              </a:ext>
            </a:extLst>
          </p:cNvPr>
          <p:cNvSpPr>
            <a:spLocks noGrp="1"/>
          </p:cNvSpPr>
          <p:nvPr>
            <p:ph sz="quarter" idx="17"/>
          </p:nvPr>
        </p:nvSpPr>
        <p:spPr>
          <a:xfrm>
            <a:off x="4572000" y="3392424"/>
            <a:ext cx="3065602" cy="18174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a:extLst>
              <a:ext uri="{FF2B5EF4-FFF2-40B4-BE49-F238E27FC236}">
                <a16:creationId xmlns:a16="http://schemas.microsoft.com/office/drawing/2014/main" id="{0E5F61A8-7426-4502-9908-2655490E7A28}"/>
              </a:ext>
            </a:extLst>
          </p:cNvPr>
          <p:cNvSpPr>
            <a:spLocks noGrp="1"/>
          </p:cNvSpPr>
          <p:nvPr>
            <p:ph sz="half" idx="14"/>
          </p:nvPr>
        </p:nvSpPr>
        <p:spPr>
          <a:xfrm>
            <a:off x="7913204" y="1179576"/>
            <a:ext cx="3634408"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a:extLst>
              <a:ext uri="{FF2B5EF4-FFF2-40B4-BE49-F238E27FC236}">
                <a16:creationId xmlns:a16="http://schemas.microsoft.com/office/drawing/2014/main" id="{361BA10C-AAD2-4A44-8F83-99D7AC5491C9}"/>
              </a:ext>
            </a:extLst>
          </p:cNvPr>
          <p:cNvSpPr>
            <a:spLocks noGrp="1"/>
          </p:cNvSpPr>
          <p:nvPr>
            <p:ph sz="half" idx="15"/>
          </p:nvPr>
        </p:nvSpPr>
        <p:spPr>
          <a:xfrm>
            <a:off x="7913203" y="3392424"/>
            <a:ext cx="3634409"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8324B255-1C54-7D92-5A76-E83941094A87}"/>
              </a:ext>
            </a:extLst>
          </p:cNvPr>
          <p:cNvSpPr>
            <a:spLocks noGrp="1"/>
          </p:cNvSpPr>
          <p:nvPr>
            <p:ph type="dt" sz="half" idx="18"/>
          </p:nvPr>
        </p:nvSpPr>
        <p:spPr/>
        <p:txBody>
          <a:bodyPr/>
          <a:lstStyle/>
          <a:p>
            <a:fld id="{07024599-4DF1-45EC-B34B-06D195F6EE0F}" type="datetime1">
              <a:rPr lang="en-US" smtClean="0"/>
              <a:t>5/8/2026</a:t>
            </a:fld>
            <a:endParaRPr lang="en-US" dirty="0"/>
          </a:p>
        </p:txBody>
      </p:sp>
      <p:sp>
        <p:nvSpPr>
          <p:cNvPr id="13" name="Footer Placeholder 12">
            <a:extLst>
              <a:ext uri="{FF2B5EF4-FFF2-40B4-BE49-F238E27FC236}">
                <a16:creationId xmlns:a16="http://schemas.microsoft.com/office/drawing/2014/main" id="{A2A9CFAD-BD32-C0F8-F507-C7C0B6392490}"/>
              </a:ext>
            </a:extLst>
          </p:cNvPr>
          <p:cNvSpPr>
            <a:spLocks noGrp="1"/>
          </p:cNvSpPr>
          <p:nvPr>
            <p:ph type="ftr" sz="quarter" idx="19"/>
          </p:nvPr>
        </p:nvSpPr>
        <p:spPr/>
        <p:txBody>
          <a:bodyPr/>
          <a:lstStyle/>
          <a:p>
            <a:endParaRPr lang="en-US" dirty="0"/>
          </a:p>
        </p:txBody>
      </p:sp>
      <p:sp>
        <p:nvSpPr>
          <p:cNvPr id="14" name="Slide Number Placeholder 13">
            <a:extLst>
              <a:ext uri="{FF2B5EF4-FFF2-40B4-BE49-F238E27FC236}">
                <a16:creationId xmlns:a16="http://schemas.microsoft.com/office/drawing/2014/main" id="{2A936AC3-B018-728B-6913-7602AD629C7A}"/>
              </a:ext>
            </a:extLst>
          </p:cNvPr>
          <p:cNvSpPr>
            <a:spLocks noGrp="1"/>
          </p:cNvSpPr>
          <p:nvPr>
            <p:ph type="sldNum" sz="quarter" idx="20"/>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3800062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E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4" name="Content Placeholder 13">
            <a:extLst>
              <a:ext uri="{FF2B5EF4-FFF2-40B4-BE49-F238E27FC236}">
                <a16:creationId xmlns:a16="http://schemas.microsoft.com/office/drawing/2014/main" id="{9337AF3B-AECD-4FA4-9BCA-FF698D65ABD4}"/>
              </a:ext>
            </a:extLst>
          </p:cNvPr>
          <p:cNvSpPr>
            <a:spLocks noGrp="1"/>
          </p:cNvSpPr>
          <p:nvPr>
            <p:ph sz="quarter" idx="18"/>
          </p:nvPr>
        </p:nvSpPr>
        <p:spPr>
          <a:xfrm>
            <a:off x="579575" y="858184"/>
            <a:ext cx="10968037" cy="668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8876" y="1603738"/>
            <a:ext cx="3714768" cy="166840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8876" y="3464157"/>
            <a:ext cx="3714768"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4">
            <a:extLst>
              <a:ext uri="{FF2B5EF4-FFF2-40B4-BE49-F238E27FC236}">
                <a16:creationId xmlns:a16="http://schemas.microsoft.com/office/drawing/2014/main" id="{5A995FAF-6DC2-42F1-B6E8-30044642C205}"/>
              </a:ext>
            </a:extLst>
          </p:cNvPr>
          <p:cNvSpPr>
            <a:spLocks noGrp="1"/>
          </p:cNvSpPr>
          <p:nvPr>
            <p:ph sz="half" idx="16"/>
          </p:nvPr>
        </p:nvSpPr>
        <p:spPr>
          <a:xfrm>
            <a:off x="4571999" y="1611565"/>
            <a:ext cx="3051313" cy="166840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A42C8578-B213-41A2-86AF-BEFFA42750B7}"/>
              </a:ext>
            </a:extLst>
          </p:cNvPr>
          <p:cNvSpPr>
            <a:spLocks noGrp="1"/>
          </p:cNvSpPr>
          <p:nvPr>
            <p:ph sz="quarter" idx="17"/>
          </p:nvPr>
        </p:nvSpPr>
        <p:spPr>
          <a:xfrm>
            <a:off x="4570343" y="3464917"/>
            <a:ext cx="3051313" cy="1808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0E5F61A8-7426-4502-9908-2655490E7A28}"/>
              </a:ext>
            </a:extLst>
          </p:cNvPr>
          <p:cNvSpPr>
            <a:spLocks noGrp="1"/>
          </p:cNvSpPr>
          <p:nvPr>
            <p:ph sz="half" idx="14"/>
          </p:nvPr>
        </p:nvSpPr>
        <p:spPr>
          <a:xfrm>
            <a:off x="7913204" y="1620078"/>
            <a:ext cx="3634408" cy="166840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a:extLst>
              <a:ext uri="{FF2B5EF4-FFF2-40B4-BE49-F238E27FC236}">
                <a16:creationId xmlns:a16="http://schemas.microsoft.com/office/drawing/2014/main" id="{361BA10C-AAD2-4A44-8F83-99D7AC5491C9}"/>
              </a:ext>
            </a:extLst>
          </p:cNvPr>
          <p:cNvSpPr>
            <a:spLocks noGrp="1"/>
          </p:cNvSpPr>
          <p:nvPr>
            <p:ph sz="half" idx="15"/>
          </p:nvPr>
        </p:nvSpPr>
        <p:spPr>
          <a:xfrm>
            <a:off x="7913203" y="3474545"/>
            <a:ext cx="3634409" cy="1808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a:extLst>
              <a:ext uri="{FF2B5EF4-FFF2-40B4-BE49-F238E27FC236}">
                <a16:creationId xmlns:a16="http://schemas.microsoft.com/office/drawing/2014/main" id="{CA436008-3144-48FE-A6C6-C26125FAC7A2}"/>
              </a:ext>
            </a:extLst>
          </p:cNvPr>
          <p:cNvSpPr>
            <a:spLocks noGrp="1"/>
          </p:cNvSpPr>
          <p:nvPr>
            <p:ph sz="quarter" idx="19"/>
          </p:nvPr>
        </p:nvSpPr>
        <p:spPr>
          <a:xfrm>
            <a:off x="579575" y="5334220"/>
            <a:ext cx="10968037" cy="6080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BC1BA4-5C98-4065-9293-FFC58C43B0E9}" type="datetime1">
              <a:rPr lang="en-US" smtClean="0"/>
              <a:t>5/8/2026</a:t>
            </a:fld>
            <a:endParaRPr lang="en-US"/>
          </a:p>
        </p:txBody>
      </p:sp>
      <p:sp>
        <p:nvSpPr>
          <p:cNvPr id="6" name="Footer Placeholder 5"/>
          <p:cNvSpPr>
            <a:spLocks noGrp="1"/>
          </p:cNvSpPr>
          <p:nvPr>
            <p:ph type="ftr" sz="quarter" idx="11"/>
          </p:nvPr>
        </p:nvSpPr>
        <p:spPr/>
        <p:txBody>
          <a:bodyPr/>
          <a:lstStyle/>
          <a:p>
            <a:r>
              <a:rPr lang="en-US"/>
              <a:t>mn.gov/deed</a:t>
            </a:r>
          </a:p>
        </p:txBody>
      </p:sp>
      <p:sp>
        <p:nvSpPr>
          <p:cNvPr id="7" name="Slide Number Placeholder 6"/>
          <p:cNvSpPr>
            <a:spLocks noGrp="1"/>
          </p:cNvSpPr>
          <p:nvPr>
            <p:ph type="sldNum" sz="quarter" idx="12"/>
          </p:nvPr>
        </p:nvSpPr>
        <p:spPr/>
        <p:txBody>
          <a:bodyPr/>
          <a:lstStyle/>
          <a:p>
            <a:fld id="{490A34EF-85F7-4B57-81D2-E7CCA6CF8745}" type="slidenum">
              <a:rPr lang="en-US" smtClean="0"/>
              <a:t>‹#›</a:t>
            </a:fld>
            <a:endParaRPr lang="en-US"/>
          </a:p>
        </p:txBody>
      </p:sp>
    </p:spTree>
    <p:extLst>
      <p:ext uri="{BB962C8B-B14F-4D97-AF65-F5344CB8AC3E}">
        <p14:creationId xmlns:p14="http://schemas.microsoft.com/office/powerpoint/2010/main" val="22725497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ab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900B9-D2DA-44BC-83E7-7A76CDB3C19D}"/>
              </a:ext>
            </a:extLst>
          </p:cNvPr>
          <p:cNvSpPr>
            <a:spLocks noGrp="1"/>
          </p:cNvSpPr>
          <p:nvPr>
            <p:ph type="title"/>
          </p:nvPr>
        </p:nvSpPr>
        <p:spPr/>
        <p:txBody>
          <a:bodyPr/>
          <a:lstStyle/>
          <a:p>
            <a:r>
              <a:rPr lang="en-US" dirty="0"/>
              <a:t>Click to edit Master title style</a:t>
            </a:r>
          </a:p>
        </p:txBody>
      </p:sp>
      <p:sp>
        <p:nvSpPr>
          <p:cNvPr id="10" name="Table Placeholder 9">
            <a:extLst>
              <a:ext uri="{FF2B5EF4-FFF2-40B4-BE49-F238E27FC236}">
                <a16:creationId xmlns:a16="http://schemas.microsoft.com/office/drawing/2014/main" id="{6E6E4AAA-85D0-4064-A899-E08BD20151E2}"/>
              </a:ext>
            </a:extLst>
          </p:cNvPr>
          <p:cNvSpPr>
            <a:spLocks noGrp="1"/>
          </p:cNvSpPr>
          <p:nvPr>
            <p:ph type="tbl" sz="quarter" idx="13"/>
          </p:nvPr>
        </p:nvSpPr>
        <p:spPr>
          <a:xfrm>
            <a:off x="585216" y="1179576"/>
            <a:ext cx="10968121" cy="4438650"/>
          </a:xfrm>
        </p:spPr>
        <p:txBody>
          <a:bodyPr/>
          <a:lstStyle/>
          <a:p>
            <a:endParaRPr lang="en-US"/>
          </a:p>
        </p:txBody>
      </p:sp>
      <p:sp>
        <p:nvSpPr>
          <p:cNvPr id="3" name="Date Placeholder 2">
            <a:extLst>
              <a:ext uri="{FF2B5EF4-FFF2-40B4-BE49-F238E27FC236}">
                <a16:creationId xmlns:a16="http://schemas.microsoft.com/office/drawing/2014/main" id="{DFF546AD-F3CE-43D1-B631-445BBB6D8995}"/>
              </a:ext>
            </a:extLst>
          </p:cNvPr>
          <p:cNvSpPr>
            <a:spLocks noGrp="1"/>
          </p:cNvSpPr>
          <p:nvPr>
            <p:ph type="dt" sz="half" idx="10"/>
          </p:nvPr>
        </p:nvSpPr>
        <p:spPr/>
        <p:txBody>
          <a:bodyPr/>
          <a:lstStyle/>
          <a:p>
            <a:fld id="{FDD6F346-2400-4356-8EB5-DD2BDC5182AD}" type="datetime1">
              <a:rPr lang="en-US" smtClean="0"/>
              <a:t>5/8/2026</a:t>
            </a:fld>
            <a:endParaRPr lang="en-US" dirty="0"/>
          </a:p>
        </p:txBody>
      </p:sp>
      <p:sp>
        <p:nvSpPr>
          <p:cNvPr id="4" name="Footer Placeholder 3">
            <a:extLst>
              <a:ext uri="{FF2B5EF4-FFF2-40B4-BE49-F238E27FC236}">
                <a16:creationId xmlns:a16="http://schemas.microsoft.com/office/drawing/2014/main" id="{899E6682-CCC6-48E5-91BB-F969BFE5C646}"/>
              </a:ext>
            </a:extLst>
          </p:cNvPr>
          <p:cNvSpPr>
            <a:spLocks noGrp="1"/>
          </p:cNvSpPr>
          <p:nvPr>
            <p:ph type="ftr" sz="quarter" idx="11"/>
          </p:nvPr>
        </p:nvSpPr>
        <p:spPr/>
        <p:txBody>
          <a:bodyPr/>
          <a:lstStyle/>
          <a:p>
            <a:r>
              <a:rPr lang="en-US"/>
              <a:t>mn.gov/deed</a:t>
            </a:r>
            <a:endParaRPr lang="en-US" dirty="0"/>
          </a:p>
        </p:txBody>
      </p:sp>
      <p:sp>
        <p:nvSpPr>
          <p:cNvPr id="5" name="Slide Number Placeholder 4">
            <a:extLst>
              <a:ext uri="{FF2B5EF4-FFF2-40B4-BE49-F238E27FC236}">
                <a16:creationId xmlns:a16="http://schemas.microsoft.com/office/drawing/2014/main" id="{1E35EF2D-DB39-4EEF-9547-4BF85CCBF142}"/>
              </a:ext>
            </a:extLst>
          </p:cNvPr>
          <p:cNvSpPr>
            <a:spLocks noGrp="1"/>
          </p:cNvSpPr>
          <p:nvPr>
            <p:ph type="sldNum" sz="quarter" idx="12"/>
          </p:nvPr>
        </p:nvSpPr>
        <p:spPr/>
        <p:txBody>
          <a:bodyPr/>
          <a:lstStyle/>
          <a:p>
            <a:fld id="{490A34EF-85F7-4B57-81D2-E7CCA6CF8745}" type="slidenum">
              <a:rPr lang="en-US" smtClean="0"/>
              <a:t>‹#›</a:t>
            </a:fld>
            <a:endParaRPr lang="en-US" dirty="0"/>
          </a:p>
        </p:txBody>
      </p:sp>
    </p:spTree>
    <p:extLst>
      <p:ext uri="{BB962C8B-B14F-4D97-AF65-F5344CB8AC3E}">
        <p14:creationId xmlns:p14="http://schemas.microsoft.com/office/powerpoint/2010/main" val="1327679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A96253EC-3619-46AD-9439-293D0E74578B}" type="datetime1">
              <a:rPr lang="en-US" noProof="0" smtClean="0"/>
              <a:t>5/8/2026</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a:lstStyle/>
          <a:p>
            <a:r>
              <a:rPr lang="en-US" noProof="0"/>
              <a:t>Click icon to add picture</a:t>
            </a:r>
            <a:endParaRPr lang="en-US" noProof="0" dirty="0"/>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1930399" y="3746500"/>
            <a:ext cx="8331202" cy="1308100"/>
          </a:xfrm>
        </p:spPr>
        <p:txBody>
          <a:bodyPr anchor="b" anchorCtr="0">
            <a:noAutofit/>
          </a:bodyPr>
          <a:lstStyle>
            <a:lvl1pPr algn="ct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1930400" y="5219700"/>
            <a:ext cx="8331201" cy="586740"/>
          </a:xfrm>
        </p:spPr>
        <p:txBody>
          <a:bodyPr lIns="91440" rIns="9144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Final Slide">
    <p:bg>
      <p:bgPr>
        <a:blipFill dpi="0" rotWithShape="1">
          <a:blip r:embed="rId2" cstate="screen">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B62F7-D2B7-4B3E-BB69-035133F836BE}"/>
              </a:ext>
            </a:extLst>
          </p:cNvPr>
          <p:cNvSpPr>
            <a:spLocks noGrp="1"/>
          </p:cNvSpPr>
          <p:nvPr>
            <p:ph type="title" hasCustomPrompt="1"/>
          </p:nvPr>
        </p:nvSpPr>
        <p:spPr>
          <a:xfrm>
            <a:off x="585216" y="0"/>
            <a:ext cx="10968121" cy="780593"/>
          </a:xfrm>
        </p:spPr>
        <p:txBody>
          <a:bodyPr/>
          <a:lstStyle>
            <a:lvl1pPr>
              <a:defRPr/>
            </a:lvl1pPr>
          </a:lstStyle>
          <a:p>
            <a:r>
              <a:rPr lang="en-US" dirty="0"/>
              <a:t>Click to add title</a:t>
            </a:r>
          </a:p>
        </p:txBody>
      </p:sp>
      <p:sp>
        <p:nvSpPr>
          <p:cNvPr id="8" name="Text Placeholder 7">
            <a:extLst>
              <a:ext uri="{FF2B5EF4-FFF2-40B4-BE49-F238E27FC236}">
                <a16:creationId xmlns:a16="http://schemas.microsoft.com/office/drawing/2014/main" id="{4FFB1E2C-B572-49AC-BB30-73E9BA0FB27B}"/>
              </a:ext>
            </a:extLst>
          </p:cNvPr>
          <p:cNvSpPr>
            <a:spLocks noGrp="1"/>
          </p:cNvSpPr>
          <p:nvPr>
            <p:ph type="body" sz="quarter" idx="13"/>
          </p:nvPr>
        </p:nvSpPr>
        <p:spPr>
          <a:xfrm>
            <a:off x="0" y="2560564"/>
            <a:ext cx="12192000" cy="1327703"/>
          </a:xfrm>
          <a:solidFill>
            <a:schemeClr val="bg2">
              <a:lumMod val="25000"/>
              <a:alpha val="46000"/>
            </a:schemeClr>
          </a:solidFill>
        </p:spPr>
        <p:txBody>
          <a:bodyPr anchor="ct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67098F4F-A091-2062-F1CA-999FDD672ACD}"/>
              </a:ext>
            </a:extLst>
          </p:cNvPr>
          <p:cNvSpPr>
            <a:spLocks noGrp="1"/>
          </p:cNvSpPr>
          <p:nvPr>
            <p:ph type="dt" sz="half" idx="14"/>
          </p:nvPr>
        </p:nvSpPr>
        <p:spPr/>
        <p:txBody>
          <a:bodyPr/>
          <a:lstStyle/>
          <a:p>
            <a:fld id="{07024599-4DF1-45EC-B34B-06D195F6EE0F}" type="datetime1">
              <a:rPr lang="en-US" smtClean="0"/>
              <a:t>5/8/2026</a:t>
            </a:fld>
            <a:endParaRPr lang="en-US" dirty="0"/>
          </a:p>
        </p:txBody>
      </p:sp>
      <p:sp>
        <p:nvSpPr>
          <p:cNvPr id="7" name="Footer Placeholder 6">
            <a:extLst>
              <a:ext uri="{FF2B5EF4-FFF2-40B4-BE49-F238E27FC236}">
                <a16:creationId xmlns:a16="http://schemas.microsoft.com/office/drawing/2014/main" id="{47733CB7-4BAA-A3AC-6E09-D39D68630A14}"/>
              </a:ext>
            </a:extLst>
          </p:cNvPr>
          <p:cNvSpPr>
            <a:spLocks noGrp="1"/>
          </p:cNvSpPr>
          <p:nvPr>
            <p:ph type="ftr" sz="quarter" idx="15"/>
          </p:nvPr>
        </p:nvSpPr>
        <p:spPr/>
        <p:txBody>
          <a:bodyPr/>
          <a:lstStyle/>
          <a:p>
            <a:endParaRPr lang="en-US" dirty="0"/>
          </a:p>
        </p:txBody>
      </p:sp>
      <p:sp>
        <p:nvSpPr>
          <p:cNvPr id="9" name="Slide Number Placeholder 8">
            <a:extLst>
              <a:ext uri="{FF2B5EF4-FFF2-40B4-BE49-F238E27FC236}">
                <a16:creationId xmlns:a16="http://schemas.microsoft.com/office/drawing/2014/main" id="{5C98FF44-B8B5-1CDF-49A5-B0575E392E78}"/>
              </a:ext>
            </a:extLst>
          </p:cNvPr>
          <p:cNvSpPr>
            <a:spLocks noGrp="1"/>
          </p:cNvSpPr>
          <p:nvPr>
            <p:ph type="sldNum" sz="quarter" idx="16"/>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18591664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Final Slide">
    <p:bg>
      <p:bgPr>
        <a:blipFill dpi="0" rotWithShape="1">
          <a:blip r:embed="rId2" cstate="screen">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B62F7-D2B7-4B3E-BB69-035133F836BE}"/>
              </a:ext>
            </a:extLst>
          </p:cNvPr>
          <p:cNvSpPr>
            <a:spLocks noGrp="1"/>
          </p:cNvSpPr>
          <p:nvPr>
            <p:ph type="title" hasCustomPrompt="1"/>
          </p:nvPr>
        </p:nvSpPr>
        <p:spPr>
          <a:xfrm>
            <a:off x="585216" y="0"/>
            <a:ext cx="10968121" cy="780593"/>
          </a:xfrm>
        </p:spPr>
        <p:txBody>
          <a:bodyPr/>
          <a:lstStyle>
            <a:lvl1pPr>
              <a:defRPr/>
            </a:lvl1pPr>
          </a:lstStyle>
          <a:p>
            <a:r>
              <a:rPr lang="en-US" dirty="0"/>
              <a:t>Click to add title</a:t>
            </a:r>
          </a:p>
        </p:txBody>
      </p:sp>
      <p:sp>
        <p:nvSpPr>
          <p:cNvPr id="8" name="Text Placeholder 7">
            <a:extLst>
              <a:ext uri="{FF2B5EF4-FFF2-40B4-BE49-F238E27FC236}">
                <a16:creationId xmlns:a16="http://schemas.microsoft.com/office/drawing/2014/main" id="{4FFB1E2C-B572-49AC-BB30-73E9BA0FB27B}"/>
              </a:ext>
            </a:extLst>
          </p:cNvPr>
          <p:cNvSpPr>
            <a:spLocks noGrp="1"/>
          </p:cNvSpPr>
          <p:nvPr>
            <p:ph type="body" sz="quarter" idx="13"/>
          </p:nvPr>
        </p:nvSpPr>
        <p:spPr>
          <a:xfrm>
            <a:off x="0" y="2560564"/>
            <a:ext cx="12192000" cy="1327703"/>
          </a:xfrm>
          <a:solidFill>
            <a:schemeClr val="bg2">
              <a:lumMod val="25000"/>
              <a:alpha val="46000"/>
            </a:schemeClr>
          </a:solidFill>
        </p:spPr>
        <p:txBody>
          <a:bodyPr anchor="ct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D62B0413-2756-8139-5321-05B0D2281363}"/>
              </a:ext>
            </a:extLst>
          </p:cNvPr>
          <p:cNvSpPr>
            <a:spLocks noGrp="1"/>
          </p:cNvSpPr>
          <p:nvPr>
            <p:ph sz="quarter" idx="14"/>
          </p:nvPr>
        </p:nvSpPr>
        <p:spPr>
          <a:xfrm>
            <a:off x="743903" y="3962400"/>
            <a:ext cx="4961572" cy="188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536103AB-4182-6F3E-B370-0A39035B24A7}"/>
              </a:ext>
            </a:extLst>
          </p:cNvPr>
          <p:cNvSpPr>
            <a:spLocks noGrp="1"/>
          </p:cNvSpPr>
          <p:nvPr>
            <p:ph sz="quarter" idx="15"/>
          </p:nvPr>
        </p:nvSpPr>
        <p:spPr>
          <a:xfrm>
            <a:off x="5705475" y="3962400"/>
            <a:ext cx="4546600" cy="190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8F3C170-CD1D-AFB9-21B3-F3443C36D304}"/>
              </a:ext>
            </a:extLst>
          </p:cNvPr>
          <p:cNvSpPr>
            <a:spLocks noGrp="1"/>
          </p:cNvSpPr>
          <p:nvPr>
            <p:ph type="dt" sz="half" idx="16"/>
          </p:nvPr>
        </p:nvSpPr>
        <p:spPr/>
        <p:txBody>
          <a:bodyPr/>
          <a:lstStyle/>
          <a:p>
            <a:fld id="{07024599-4DF1-45EC-B34B-06D195F6EE0F}" type="datetime1">
              <a:rPr lang="en-US" smtClean="0"/>
              <a:t>5/8/2026</a:t>
            </a:fld>
            <a:endParaRPr lang="en-US" dirty="0"/>
          </a:p>
        </p:txBody>
      </p:sp>
      <p:sp>
        <p:nvSpPr>
          <p:cNvPr id="9" name="Footer Placeholder 8">
            <a:extLst>
              <a:ext uri="{FF2B5EF4-FFF2-40B4-BE49-F238E27FC236}">
                <a16:creationId xmlns:a16="http://schemas.microsoft.com/office/drawing/2014/main" id="{6EFCE98F-25D2-A108-B385-A7AF91672237}"/>
              </a:ext>
            </a:extLst>
          </p:cNvPr>
          <p:cNvSpPr>
            <a:spLocks noGrp="1"/>
          </p:cNvSpPr>
          <p:nvPr>
            <p:ph type="ftr" sz="quarter" idx="17"/>
          </p:nvPr>
        </p:nvSpPr>
        <p:spPr/>
        <p:txBody>
          <a:bodyPr/>
          <a:lstStyle/>
          <a:p>
            <a:endParaRPr lang="en-US" dirty="0"/>
          </a:p>
        </p:txBody>
      </p:sp>
      <p:sp>
        <p:nvSpPr>
          <p:cNvPr id="11" name="Slide Number Placeholder 10">
            <a:extLst>
              <a:ext uri="{FF2B5EF4-FFF2-40B4-BE49-F238E27FC236}">
                <a16:creationId xmlns:a16="http://schemas.microsoft.com/office/drawing/2014/main" id="{3166C48E-05FA-ED6B-D642-D3601CF0CB5E}"/>
              </a:ext>
            </a:extLst>
          </p:cNvPr>
          <p:cNvSpPr>
            <a:spLocks noGrp="1"/>
          </p:cNvSpPr>
          <p:nvPr>
            <p:ph type="sldNum" sz="quarter" idx="18"/>
          </p:nvPr>
        </p:nvSpPr>
        <p:spPr/>
        <p:txBody>
          <a:bodyPr/>
          <a:lstStyle/>
          <a:p>
            <a:fld id="{490A34EF-85F7-4B57-81D2-E7CCA6CF8745}" type="slidenum">
              <a:rPr lang="en-US" smtClean="0"/>
              <a:pPr/>
              <a:t>‹#›</a:t>
            </a:fld>
            <a:endParaRPr lang="en-US" dirty="0"/>
          </a:p>
        </p:txBody>
      </p:sp>
    </p:spTree>
    <p:extLst>
      <p:ext uri="{BB962C8B-B14F-4D97-AF65-F5344CB8AC3E}">
        <p14:creationId xmlns:p14="http://schemas.microsoft.com/office/powerpoint/2010/main" val="3716344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A3C65E16-9F01-41F7-B828-322AD2F7765C}" type="datetime1">
              <a:rPr lang="en-US" smtClean="0"/>
              <a:t>5/8/2026</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Footer</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6731"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395"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1EB1370B-0968-40D4-93D3-212402709527}" type="datetime1">
              <a:rPr lang="en-US" smtClean="0"/>
              <a:t>5/8/2026</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Footer</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D3339D94-6B2B-45F6-9BF7-D6CABD74C8F5}" type="datetime1">
              <a:rPr lang="en-US" smtClean="0"/>
              <a:t>5/8/2026</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Footer</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Parallélogramme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lvl1pPr>
              <a:defRPr>
                <a:solidFill>
                  <a:schemeClr val="tx1">
                    <a:lumMod val="75000"/>
                    <a:lumOff val="25000"/>
                  </a:schemeClr>
                </a:solidFill>
              </a:defRPr>
            </a:lvl1pPr>
          </a:lstStyle>
          <a:p>
            <a:fld id="{DD441287-C8F0-4C4B-B505-C8E9F33AEF8B}" type="datetime1">
              <a:rPr lang="en-US" noProof="0" smtClean="0"/>
              <a:t>5/8/2026</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image" Target="../media/image1.sv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theme" Target="../theme/theme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élogramme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noProof="0" dirty="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79BA7F74-DDE7-4A7D-A09F-0CDF4D3E707C}" type="datetime1">
              <a:rPr lang="en-US" noProof="0" smtClean="0"/>
              <a:t>5/8/2026</a:t>
            </a:fld>
            <a:endParaRPr lang="en-US" noProof="0" dirty="0"/>
          </a:p>
        </p:txBody>
      </p:sp>
      <p:sp>
        <p:nvSpPr>
          <p:cNvPr id="5" name="Footer Placeholder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r>
              <a:rPr lang="en-US" noProof="0" dirty="0"/>
              <a:t>Footer</a:t>
            </a:r>
          </a:p>
        </p:txBody>
      </p:sp>
      <p:sp>
        <p:nvSpPr>
          <p:cNvPr id="6" name="Slide Number Placeholder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8" name="Rectangle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solidFill>
              <a:srgbClr val="2395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hd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Arial Nova Cond" panose="020B0506020202020204" pitchFamily="34" charset="0"/>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Arial Nova" panose="020B0504020202020204" pitchFamily="34" charset="0"/>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Arial Nova" panose="020B0504020202020204" pitchFamily="34" charset="0"/>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Arial Nova" panose="020B0504020202020204" pitchFamily="34" charset="0"/>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Arial Nova" panose="020B0504020202020204" pitchFamily="34" charset="0"/>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Arial Nova" panose="020B050402020202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29ADDE9-3F0A-41BD-86FC-1729CE64F78F}"/>
              </a:ext>
            </a:extLst>
          </p:cNvPr>
          <p:cNvSpPr/>
          <p:nvPr userDrawn="1"/>
        </p:nvSpPr>
        <p:spPr>
          <a:xfrm>
            <a:off x="11460739" y="6043028"/>
            <a:ext cx="533400" cy="484909"/>
          </a:xfrm>
          <a:prstGeom prst="ellipse">
            <a:avLst/>
          </a:prstGeom>
          <a:solidFill>
            <a:srgbClr val="F6AF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D621A61-C4F4-4687-A531-B2FCA1C76974}"/>
              </a:ext>
            </a:extLst>
          </p:cNvPr>
          <p:cNvSpPr/>
          <p:nvPr userDrawn="1"/>
        </p:nvSpPr>
        <p:spPr>
          <a:xfrm>
            <a:off x="0" y="0"/>
            <a:ext cx="12191999" cy="780594"/>
          </a:xfrm>
          <a:prstGeom prst="rect">
            <a:avLst/>
          </a:prstGeom>
          <a:solidFill>
            <a:srgbClr val="201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88878" y="0"/>
            <a:ext cx="10968121" cy="78059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88878" y="1177925"/>
            <a:ext cx="10499558" cy="425178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64597" y="6093062"/>
            <a:ext cx="1637846" cy="35677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302442" y="6112565"/>
            <a:ext cx="5119853" cy="337268"/>
          </a:xfrm>
          <a:prstGeom prst="rect">
            <a:avLst/>
          </a:prstGeom>
        </p:spPr>
        <p:txBody>
          <a:bodyPr vert="horz" lIns="91440" tIns="45720" rIns="91440" bIns="45720" rtlCol="0" anchor="ctr"/>
          <a:lstStyle>
            <a:lvl1pPr algn="ctr">
              <a:defRPr sz="1200" b="0">
                <a:solidFill>
                  <a:srgbClr val="201B5A"/>
                </a:solidFill>
              </a:defRPr>
            </a:lvl1pPr>
          </a:lstStyle>
          <a:p>
            <a:endParaRPr lang="en-US" dirty="0"/>
          </a:p>
        </p:txBody>
      </p:sp>
      <p:sp>
        <p:nvSpPr>
          <p:cNvPr id="6" name="Slide Number Placeholder 5"/>
          <p:cNvSpPr>
            <a:spLocks noGrp="1"/>
          </p:cNvSpPr>
          <p:nvPr>
            <p:ph type="sldNum" sz="quarter" idx="4"/>
          </p:nvPr>
        </p:nvSpPr>
        <p:spPr>
          <a:xfrm>
            <a:off x="11479790" y="6054962"/>
            <a:ext cx="495300" cy="422625"/>
          </a:xfrm>
          <a:prstGeom prst="rect">
            <a:avLst/>
          </a:prstGeom>
        </p:spPr>
        <p:txBody>
          <a:bodyPr vert="horz" lIns="0" tIns="45720" rIns="0" bIns="45720" rtlCol="0" anchor="ctr"/>
          <a:lstStyle>
            <a:lvl1pPr algn="ctr">
              <a:defRPr sz="1400" b="1">
                <a:solidFill>
                  <a:srgbClr val="201B5A"/>
                </a:solidFill>
              </a:defRPr>
            </a:lvl1pPr>
          </a:lstStyle>
          <a:p>
            <a:fld id="{490A34EF-85F7-4B57-81D2-E7CCA6CF8745}" type="slidenum">
              <a:rPr lang="en-US" smtClean="0"/>
              <a:pPr/>
              <a:t>‹#›</a:t>
            </a:fld>
            <a:endParaRPr lang="en-US" dirty="0"/>
          </a:p>
        </p:txBody>
      </p:sp>
      <p:pic>
        <p:nvPicPr>
          <p:cNvPr id="11" name="Picture 10">
            <a:extLst>
              <a:ext uri="{FF2B5EF4-FFF2-40B4-BE49-F238E27FC236}">
                <a16:creationId xmlns:a16="http://schemas.microsoft.com/office/drawing/2014/main" id="{0321AE54-EA80-F017-8C6F-C136A65E8593}"/>
              </a:ext>
            </a:extLst>
          </p:cNvPr>
          <p:cNvPicPr>
            <a:picLocks noChangeAspect="1"/>
          </p:cNvPicPr>
          <p:nvPr userDrawn="1"/>
        </p:nvPicPr>
        <p:blipFill>
          <a:blip>
            <a:extLst>
              <a:ext uri="{96DAC541-7B7A-43D3-8B79-37D633B846F1}">
                <asvg:svgBlip xmlns:asvg="http://schemas.microsoft.com/office/drawing/2016/SVG/main" r:embed="rId33"/>
              </a:ext>
            </a:extLst>
          </a:blip>
          <a:srcRect/>
          <a:stretch/>
        </p:blipFill>
        <p:spPr>
          <a:xfrm>
            <a:off x="156301" y="5784799"/>
            <a:ext cx="2165914" cy="921364"/>
          </a:xfrm>
          <a:prstGeom prst="rect">
            <a:avLst/>
          </a:prstGeom>
        </p:spPr>
      </p:pic>
    </p:spTree>
    <p:extLst>
      <p:ext uri="{BB962C8B-B14F-4D97-AF65-F5344CB8AC3E}">
        <p14:creationId xmlns:p14="http://schemas.microsoft.com/office/powerpoint/2010/main" val="174443539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538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538D"/>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38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askjan.org/topics/Disability-Disclosure.cfm"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askjan.org/blogs/jan/2016/11/Disclosure-Basics.cf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askjan.org/guides/FAQ-Basic-ADA-and-Accommodation-Process-Questions.cfm"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eeoc.gov/laws/guidance/enforcement-guidance-reasonable-accommodation-and-undue-hardship-under-ada#requesting" TargetMode="External"/><Relationship Id="rId5" Type="http://schemas.openxmlformats.org/officeDocument/2006/relationships/hyperlink" Target="https://askjan.org/articles/Sample-Language-for-Accommodation-Request-Letters.cfm" TargetMode="External"/><Relationship Id="rId4" Type="http://schemas.openxmlformats.org/officeDocument/2006/relationships/hyperlink" Target="https://askjan.org/media/accommrequestltr.cfm"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askjan.org/a-to-z.cf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hyperlink" Target="https://www.eeoc.gov/laws/guidance/applying-performance-and-conduct-standards-employees-disabilities"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askjan.org/solutions/Flexible-Schedule.cfm"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hyperlink" Target="https://askjan.org/topics/telework.cfm" TargetMode="External"/><Relationship Id="rId4" Type="http://schemas.openxmlformats.org/officeDocument/2006/relationships/hyperlink" Target="https://askjan.org/concerns/Modified-Break-Schedule.cfm"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askjan.org/concerns/Supervisory-Methods.cfm"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hyperlink" Target="https://askjan.org/solutions/Marginal-Functions.cfm" TargetMode="External"/><Relationship Id="rId4" Type="http://schemas.openxmlformats.org/officeDocument/2006/relationships/hyperlink" Target="https://askjan.org/solutions/Employee-Assistance-Program.cfm"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askjan.org/solutions/Support-Person.cfm" TargetMode="External"/><Relationship Id="rId3" Type="http://schemas.openxmlformats.org/officeDocument/2006/relationships/hyperlink" Target="https://askjan.org/solutions/Flexible-Schedule.cfm" TargetMode="External"/><Relationship Id="rId7" Type="http://schemas.openxmlformats.org/officeDocument/2006/relationships/hyperlink" Target="https://askjan.org/solutions/On-site-Mentoring.cfm"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s://askjan.org/topics/Job-Coaches.cfm" TargetMode="External"/><Relationship Id="rId11" Type="http://schemas.openxmlformats.org/officeDocument/2006/relationships/hyperlink" Target="https://askjan.org/topics/Reassignment.cfm" TargetMode="External"/><Relationship Id="rId5" Type="http://schemas.openxmlformats.org/officeDocument/2006/relationships/hyperlink" Target="https://askjan.org/topics/telework.cfm" TargetMode="External"/><Relationship Id="rId10" Type="http://schemas.openxmlformats.org/officeDocument/2006/relationships/hyperlink" Target="https://askjan.org/publications/consultants-corner/vol12iss04.cfm" TargetMode="External"/><Relationship Id="rId4" Type="http://schemas.openxmlformats.org/officeDocument/2006/relationships/hyperlink" Target="https://askjan.org/concerns/Modified-Break-Schedule.cfm" TargetMode="External"/><Relationship Id="rId9" Type="http://schemas.openxmlformats.org/officeDocument/2006/relationships/hyperlink" Target="https://askjan.org/topics/servanim.cfm"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askjan.org/topics/Job-Coaches.cfm"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s://askjan.org/concerns/Job-Restructuring.cf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askjan.org/solutions/Uninterrupted-Off-Work-Time.cfm"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hyperlink" Target="https://askjan.org/solutions/Verbal-Cues.cfm" TargetMode="External"/><Relationship Id="rId4" Type="http://schemas.openxmlformats.org/officeDocument/2006/relationships/hyperlink" Target="https://askjan.org/solutions/Written-Instructions.cf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skjan.or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askjan.org/solutions/Sleep-Alerting-Devices.cfm"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askjan.org/solutions/Full-Spectrum-or-Natural-Lighting-Products.cfm"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hyperlink" Target="https://askjan.org/limitations/Sleeping-Stay-Awake.cf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askjan.org/solutions/Flexible-Schedule.cfm"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hyperlink" Target="https://askjan.org/topics/telework.cfm" TargetMode="External"/><Relationship Id="rId4" Type="http://schemas.openxmlformats.org/officeDocument/2006/relationships/hyperlink" Target="https://askjan.org/concerns/Modified-Break-Schedule.cfm"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hyperlink" Target="https://askjan.org/topics/servanim.cfm" TargetMode="External"/><Relationship Id="rId3" Type="http://schemas.openxmlformats.org/officeDocument/2006/relationships/hyperlink" Target="https://askjan.org/solutions/Flexible-Schedule.cfm" TargetMode="External"/><Relationship Id="rId7" Type="http://schemas.openxmlformats.org/officeDocument/2006/relationships/hyperlink" Target="https://askjan.org/concerns/Supervisory-Methods.cfm"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hyperlink" Target="https://askjan.org/solutions/Apps-for-Anxiety-and-Stress.cfm" TargetMode="External"/><Relationship Id="rId5" Type="http://schemas.openxmlformats.org/officeDocument/2006/relationships/hyperlink" Target="https://askjan.org/topics/telework.cfm" TargetMode="External"/><Relationship Id="rId4" Type="http://schemas.openxmlformats.org/officeDocument/2006/relationships/hyperlink" Target="https://askjan.org/concerns/Modified-Break-Schedule.cfm" TargetMode="External"/><Relationship Id="rId9" Type="http://schemas.openxmlformats.org/officeDocument/2006/relationships/hyperlink" Target="https://askjan.org/publications/consultants-corner/vol12iss04.cfm"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8" Type="http://schemas.openxmlformats.org/officeDocument/2006/relationships/hyperlink" Target="https://askjan.org/disabilities/Personality-Disorder.cfm" TargetMode="External"/><Relationship Id="rId3" Type="http://schemas.openxmlformats.org/officeDocument/2006/relationships/hyperlink" Target="https://askjan.org/articles/Executive-Functioning-Deficits.cfm" TargetMode="External"/><Relationship Id="rId7" Type="http://schemas.openxmlformats.org/officeDocument/2006/relationships/hyperlink" Target="https://askjan.org/disabilities/Bipolar-Disorder.cfm"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hyperlink" Target="https://askjan.org/disabilities/Attention-Deficit-Hyperactivity-Disorder-AD-HD.cfm" TargetMode="External"/><Relationship Id="rId11" Type="http://schemas.openxmlformats.org/officeDocument/2006/relationships/hyperlink" Target="https://askjan.org/disabilities/Substance-Use-Disorder.cfm" TargetMode="External"/><Relationship Id="rId5" Type="http://schemas.openxmlformats.org/officeDocument/2006/relationships/hyperlink" Target="https://askjan.org/disabilities/Anxiety-Disorder.cfm" TargetMode="External"/><Relationship Id="rId10" Type="http://schemas.openxmlformats.org/officeDocument/2006/relationships/hyperlink" Target="https://askjan.org/disabilities/Schizophrenia.cfm" TargetMode="External"/><Relationship Id="rId4" Type="http://schemas.openxmlformats.org/officeDocument/2006/relationships/hyperlink" Target="https://askjan.org/disabilities/Mental-Health-Conditions.cfm" TargetMode="External"/><Relationship Id="rId9" Type="http://schemas.openxmlformats.org/officeDocument/2006/relationships/hyperlink" Target="https://askjan.org/disabilities/Post-Traumatic-Stress-Disorder-PTSD.cfm"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stigmafree.nami.org/guides/tips-for-caring-conversations-a-guide-for-managers/" TargetMode="External"/><Relationship Id="rId3" Type="http://schemas.openxmlformats.org/officeDocument/2006/relationships/hyperlink" Target="https://askearn.org/page/create-a-mental-health-friendly-workplace" TargetMode="External"/><Relationship Id="rId7" Type="http://schemas.openxmlformats.org/officeDocument/2006/relationships/hyperlink" Target="https://www.osha.gov/sites/default/files/Getting_Started-Supervisor_508.pdf"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hyperlink" Target="https://www.cdc.gov/mental-health/caring/providing-support-for-workers-and-professionals.html" TargetMode="External"/><Relationship Id="rId5" Type="http://schemas.openxmlformats.org/officeDocument/2006/relationships/hyperlink" Target="https://stigmafree.nami.org/guides-for-people-managers/" TargetMode="External"/><Relationship Id="rId4" Type="http://schemas.openxmlformats.org/officeDocument/2006/relationships/hyperlink" Target="https://www.whatcanyoudocampaign.org/psa-campaigns/mental-health-psa" TargetMode="External"/><Relationship Id="rId9" Type="http://schemas.openxmlformats.org/officeDocument/2006/relationships/hyperlink" Target="https://askearn.org/page/mental-health-toolkit"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facebook.com/JobAccommodationNetwork/" TargetMode="External"/><Relationship Id="rId3" Type="http://schemas.openxmlformats.org/officeDocument/2006/relationships/hyperlink" Target="https://askjan.org/newsletters/index.cfm" TargetMode="External"/><Relationship Id="rId7" Type="http://schemas.openxmlformats.org/officeDocument/2006/relationships/image" Target="../media/image15.sv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hyperlink" Target="https://www.youtube.com/janinformation" TargetMode="External"/><Relationship Id="rId5" Type="http://schemas.openxmlformats.org/officeDocument/2006/relationships/image" Target="../media/image13.svg"/><Relationship Id="rId10" Type="http://schemas.openxmlformats.org/officeDocument/2006/relationships/hyperlink" Target="https://twitter.com/JANatJAN" TargetMode="External"/><Relationship Id="rId4" Type="http://schemas.openxmlformats.org/officeDocument/2006/relationships/image" Target="../media/image12.png"/><Relationship Id="rId9" Type="http://schemas.openxmlformats.org/officeDocument/2006/relationships/hyperlink" Target="https://www.linkedin.com/company/job-accommodation-network"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askjan.org/index.cfm" TargetMode="External"/><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svg"/></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FF9C-6A7E-4A79-81BB-438E8EA9676A}"/>
              </a:ext>
              <a:ext uri="{C183D7F6-B498-43B3-948B-1728B52AA6E4}">
                <adec:decorative xmlns:adec="http://schemas.microsoft.com/office/drawing/2017/decorative" val="0"/>
              </a:ext>
            </a:extLst>
          </p:cNvPr>
          <p:cNvSpPr>
            <a:spLocks noGrp="1"/>
          </p:cNvSpPr>
          <p:nvPr>
            <p:ph type="title"/>
          </p:nvPr>
        </p:nvSpPr>
        <p:spPr>
          <a:xfrm>
            <a:off x="15" y="4731657"/>
            <a:ext cx="12075871" cy="1212786"/>
          </a:xfrm>
        </p:spPr>
        <p:txBody>
          <a:bodyPr anchor="b">
            <a:noAutofit/>
          </a:bodyPr>
          <a:lstStyle/>
          <a:p>
            <a:r>
              <a:rPr lang="en-US" sz="4000" b="0" dirty="0"/>
              <a:t>Practical Workplace Accommodation Strategies </a:t>
            </a:r>
            <a:br>
              <a:rPr lang="en-US" sz="4000" b="0" dirty="0"/>
            </a:br>
            <a:r>
              <a:rPr lang="en-US" sz="4000" b="0" dirty="0"/>
              <a:t>for Mental Health Needs</a:t>
            </a:r>
          </a:p>
        </p:txBody>
      </p:sp>
      <p:pic>
        <p:nvPicPr>
          <p:cNvPr id="6" name="Picture Placeholder 5" descr="Image of JAN banner with JAN Job Accommodation Network written in blue with a white background, a light blue line separating this title and underneath it Practical Solutions and Workplace Success spelled out with a light blue bullet in between">
            <a:extLst>
              <a:ext uri="{FF2B5EF4-FFF2-40B4-BE49-F238E27FC236}">
                <a16:creationId xmlns:a16="http://schemas.microsoft.com/office/drawing/2014/main" id="{C7D5F6B1-1228-4C2A-AE2C-950C34054CE4}"/>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530" b="530"/>
          <a:stretch>
            <a:fillRect/>
          </a:stretch>
        </p:blipFill>
        <p:spPr>
          <a:xfrm>
            <a:off x="15" y="0"/>
            <a:ext cx="12191985" cy="4507992"/>
          </a:xfrm>
          <a:noFill/>
        </p:spPr>
      </p:pic>
      <p:sp>
        <p:nvSpPr>
          <p:cNvPr id="7" name="TextBox 6">
            <a:extLst>
              <a:ext uri="{FF2B5EF4-FFF2-40B4-BE49-F238E27FC236}">
                <a16:creationId xmlns:a16="http://schemas.microsoft.com/office/drawing/2014/main" id="{4BFCB586-6473-838B-5D4F-3651C4A09B89}"/>
              </a:ext>
            </a:extLst>
          </p:cNvPr>
          <p:cNvSpPr txBox="1"/>
          <p:nvPr/>
        </p:nvSpPr>
        <p:spPr>
          <a:xfrm>
            <a:off x="338722" y="6019357"/>
            <a:ext cx="2380588" cy="590931"/>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
                <a:srgbClr val="2395D2"/>
              </a:buClr>
              <a:buSzPct val="100000"/>
              <a:buFont typeface="Wingdings" panose="05000000000000000000" pitchFamily="2" charset="2"/>
              <a:buNone/>
              <a:tabLst/>
              <a:defRPr/>
            </a:pPr>
            <a:r>
              <a:rPr kumimoji="0" lang="en-US" sz="3600" b="1" i="0" u="none" strike="noStrike" kern="1200" cap="none" spc="0" normalizeH="0" baseline="0" noProof="0" dirty="0">
                <a:ln>
                  <a:noFill/>
                </a:ln>
                <a:solidFill>
                  <a:srgbClr val="FFFFFF"/>
                </a:solidFill>
                <a:effectLst/>
                <a:uLnTx/>
                <a:uFillTx/>
                <a:latin typeface="Arial Nova Cond" panose="020B0506020202020204" pitchFamily="34" charset="0"/>
              </a:rPr>
              <a:t>AskJAN.org</a:t>
            </a:r>
          </a:p>
        </p:txBody>
      </p:sp>
      <p:sp>
        <p:nvSpPr>
          <p:cNvPr id="4" name="Subtitle 3">
            <a:extLst>
              <a:ext uri="{FF2B5EF4-FFF2-40B4-BE49-F238E27FC236}">
                <a16:creationId xmlns:a16="http://schemas.microsoft.com/office/drawing/2014/main" id="{FFFB5E3C-FE17-44EA-B59B-183125D08F7C}"/>
              </a:ext>
            </a:extLst>
          </p:cNvPr>
          <p:cNvSpPr>
            <a:spLocks noGrp="1"/>
          </p:cNvSpPr>
          <p:nvPr>
            <p:ph type="body" sz="half" idx="2"/>
          </p:nvPr>
        </p:nvSpPr>
        <p:spPr>
          <a:xfrm>
            <a:off x="8960206" y="6011925"/>
            <a:ext cx="2380588" cy="590931"/>
          </a:xfrm>
        </p:spPr>
        <p:txBody>
          <a:bodyPr>
            <a:normAutofit fontScale="92500"/>
          </a:bodyPr>
          <a:lstStyle/>
          <a:p>
            <a:pPr>
              <a:lnSpc>
                <a:spcPct val="90000"/>
              </a:lnSpc>
            </a:pPr>
            <a:r>
              <a:rPr lang="en-US" sz="1000" dirty="0"/>
              <a:t>The Job Accommodation Network is fully funded by the U.S. Department of Labor’s </a:t>
            </a:r>
            <a:br>
              <a:rPr lang="en-US" sz="1000" dirty="0"/>
            </a:br>
            <a:r>
              <a:rPr lang="en-US" sz="1000" dirty="0"/>
              <a:t>Office of Disability Employment Policy </a:t>
            </a:r>
            <a:br>
              <a:rPr lang="en-US" sz="1000" dirty="0"/>
            </a:br>
            <a:r>
              <a:rPr lang="en-US" sz="1000" dirty="0"/>
              <a:t>through awards totaling $7,000,000.</a:t>
            </a:r>
          </a:p>
        </p:txBody>
      </p:sp>
      <p:pic>
        <p:nvPicPr>
          <p:cNvPr id="11" name="Picture 10" descr="ODPE Image">
            <a:extLst>
              <a:ext uri="{FF2B5EF4-FFF2-40B4-BE49-F238E27FC236}">
                <a16:creationId xmlns:a16="http://schemas.microsoft.com/office/drawing/2014/main" id="{5194DD08-8155-930A-4341-FE4082235A2A}"/>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0162" y="5670057"/>
            <a:ext cx="643116" cy="893931"/>
          </a:xfrm>
          <a:prstGeom prst="rect">
            <a:avLst/>
          </a:prstGeom>
        </p:spPr>
      </p:pic>
    </p:spTree>
    <p:extLst>
      <p:ext uri="{BB962C8B-B14F-4D97-AF65-F5344CB8AC3E}">
        <p14:creationId xmlns:p14="http://schemas.microsoft.com/office/powerpoint/2010/main" val="417229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4073E0-975B-D224-81AD-FED558F9CA34}"/>
              </a:ext>
            </a:extLst>
          </p:cNvPr>
          <p:cNvSpPr>
            <a:spLocks noGrp="1"/>
          </p:cNvSpPr>
          <p:nvPr>
            <p:ph type="title"/>
          </p:nvPr>
        </p:nvSpPr>
        <p:spPr/>
        <p:txBody>
          <a:bodyPr/>
          <a:lstStyle/>
          <a:p>
            <a:r>
              <a:rPr lang="en-US" dirty="0"/>
              <a:t>Disability Disclosure</a:t>
            </a:r>
          </a:p>
        </p:txBody>
      </p:sp>
      <p:sp>
        <p:nvSpPr>
          <p:cNvPr id="8" name="Content Placeholder 7">
            <a:extLst>
              <a:ext uri="{FF2B5EF4-FFF2-40B4-BE49-F238E27FC236}">
                <a16:creationId xmlns:a16="http://schemas.microsoft.com/office/drawing/2014/main" id="{95E2842A-0AC4-B502-6856-A02BAEB3DAAE}"/>
              </a:ext>
            </a:extLst>
          </p:cNvPr>
          <p:cNvSpPr>
            <a:spLocks noGrp="1"/>
          </p:cNvSpPr>
          <p:nvPr>
            <p:ph idx="1"/>
          </p:nvPr>
        </p:nvSpPr>
        <p:spPr>
          <a:xfrm>
            <a:off x="1216548" y="2108201"/>
            <a:ext cx="10058400" cy="4338637"/>
          </a:xfrm>
        </p:spPr>
        <p:txBody>
          <a:bodyPr>
            <a:normAutofit/>
          </a:bodyPr>
          <a:lstStyle/>
          <a:p>
            <a:pPr>
              <a:lnSpc>
                <a:spcPct val="120000"/>
              </a:lnSpc>
              <a:spcAft>
                <a:spcPts val="600"/>
              </a:spcAft>
            </a:pPr>
            <a:r>
              <a:rPr lang="en-US" dirty="0"/>
              <a:t>Disability disclosure is the act of sharing personal information about a health condition/disability, usually to request an accommodation needed to participate in an interview, perform job duties, or during other work-related activities</a:t>
            </a:r>
          </a:p>
          <a:p>
            <a:pPr>
              <a:lnSpc>
                <a:spcPct val="120000"/>
              </a:lnSpc>
              <a:spcAft>
                <a:spcPts val="600"/>
              </a:spcAft>
            </a:pPr>
            <a:r>
              <a:rPr lang="en-US" dirty="0"/>
              <a:t>Choosing whether to disclose a disability is voluntary, but disclosure may be necessary to receive an accommodation</a:t>
            </a:r>
          </a:p>
          <a:p>
            <a:pPr marL="201168" lvl="1" indent="0">
              <a:spcBef>
                <a:spcPts val="1200"/>
              </a:spcBef>
              <a:spcAft>
                <a:spcPts val="600"/>
              </a:spcAft>
              <a:buNone/>
            </a:pPr>
            <a:r>
              <a:rPr lang="en-US" sz="2400" dirty="0">
                <a:solidFill>
                  <a:srgbClr val="0070C0"/>
                </a:solidFill>
                <a:cs typeface="Arial" panose="020B0604020202020204" pitchFamily="34" charset="0"/>
                <a:hlinkClick r:id="rId3">
                  <a:extLst>
                    <a:ext uri="{A12FA001-AC4F-418D-AE19-62706E023703}">
                      <ahyp:hlinkClr xmlns:ahyp="http://schemas.microsoft.com/office/drawing/2018/hyperlinkcolor" val="tx"/>
                    </a:ext>
                  </a:extLst>
                </a:hlinkClick>
              </a:rPr>
              <a:t>A to Z by Topic: Disability Disclosure</a:t>
            </a:r>
            <a:endParaRPr lang="en-US" sz="2400" dirty="0">
              <a:solidFill>
                <a:srgbClr val="0070C0"/>
              </a:solidFill>
              <a:cs typeface="Arial" panose="020B0604020202020204" pitchFamily="34" charset="0"/>
            </a:endParaRPr>
          </a:p>
          <a:p>
            <a:pPr marL="201168" lvl="1" indent="0">
              <a:spcBef>
                <a:spcPts val="1200"/>
              </a:spcBef>
              <a:spcAft>
                <a:spcPts val="600"/>
              </a:spcAft>
              <a:buNone/>
            </a:pPr>
            <a:r>
              <a:rPr lang="en-US" sz="2400" dirty="0">
                <a:solidFill>
                  <a:srgbClr val="0070C0"/>
                </a:solidFill>
                <a:cs typeface="Arial" panose="020B0604020202020204" pitchFamily="34" charset="0"/>
                <a:hlinkClick r:id="rId4">
                  <a:extLst>
                    <a:ext uri="{A12FA001-AC4F-418D-AE19-62706E023703}">
                      <ahyp:hlinkClr xmlns:ahyp="http://schemas.microsoft.com/office/drawing/2018/hyperlinkcolor" val="tx"/>
                    </a:ext>
                  </a:extLst>
                </a:hlinkClick>
              </a:rPr>
              <a:t>Disclosure Basics</a:t>
            </a:r>
            <a:endParaRPr lang="en-US" sz="2400" dirty="0">
              <a:solidFill>
                <a:srgbClr val="0070C0"/>
              </a:solidFill>
            </a:endParaRPr>
          </a:p>
          <a:p>
            <a:pPr lvl="1">
              <a:spcBef>
                <a:spcPts val="1200"/>
              </a:spcBef>
              <a:spcAft>
                <a:spcPts val="600"/>
              </a:spcAft>
            </a:pPr>
            <a:endParaRPr lang="en-US" sz="2400" dirty="0"/>
          </a:p>
          <a:p>
            <a:endParaRPr lang="en-US" dirty="0"/>
          </a:p>
        </p:txBody>
      </p:sp>
      <p:sp>
        <p:nvSpPr>
          <p:cNvPr id="12" name="Footer Placeholder 3">
            <a:extLst>
              <a:ext uri="{FF2B5EF4-FFF2-40B4-BE49-F238E27FC236}">
                <a16:creationId xmlns:a16="http://schemas.microsoft.com/office/drawing/2014/main" id="{6E38D174-CED7-6E39-207A-7B110D29E762}"/>
              </a:ext>
            </a:extLst>
          </p:cNvPr>
          <p:cNvSpPr>
            <a:spLocks noGrp="1"/>
          </p:cNvSpPr>
          <p:nvPr>
            <p:ph type="ftr" sz="quarter" idx="11"/>
          </p:nvPr>
        </p:nvSpPr>
        <p:spPr>
          <a:xfrm>
            <a:off x="1097279" y="6446838"/>
            <a:ext cx="4846321" cy="365125"/>
          </a:xfrm>
        </p:spPr>
        <p:txBody>
          <a:bodyPr/>
          <a:lstStyle/>
          <a:p>
            <a:r>
              <a:rPr lang="en-US" sz="1400" b="1" cap="none" dirty="0">
                <a:solidFill>
                  <a:schemeClr val="tx1"/>
                </a:solidFill>
                <a:latin typeface="Arial Nova" panose="020B0504020202020204" pitchFamily="34" charset="0"/>
              </a:rPr>
              <a:t>AskJAN.org</a:t>
            </a:r>
          </a:p>
        </p:txBody>
      </p:sp>
      <p:sp>
        <p:nvSpPr>
          <p:cNvPr id="3" name="Slide Number Placeholder 2">
            <a:extLst>
              <a:ext uri="{FF2B5EF4-FFF2-40B4-BE49-F238E27FC236}">
                <a16:creationId xmlns:a16="http://schemas.microsoft.com/office/drawing/2014/main" id="{B462D852-F6BF-C753-0D56-48C6C4836BA6}"/>
              </a:ext>
            </a:extLst>
          </p:cNvPr>
          <p:cNvSpPr>
            <a:spLocks noGrp="1"/>
          </p:cNvSpPr>
          <p:nvPr>
            <p:ph type="sldNum" sz="quarter" idx="12"/>
          </p:nvPr>
        </p:nvSpPr>
        <p:spPr/>
        <p:txBody>
          <a:bodyPr/>
          <a:lstStyle/>
          <a:p>
            <a:fld id="{3A98EE3D-8CD1-4C3F-BD1C-C98C9596463C}" type="slidenum">
              <a:rPr lang="en-US" noProof="0" smtClean="0"/>
              <a:t>10</a:t>
            </a:fld>
            <a:endParaRPr lang="en-US" noProof="0" dirty="0"/>
          </a:p>
        </p:txBody>
      </p:sp>
    </p:spTree>
    <p:extLst>
      <p:ext uri="{BB962C8B-B14F-4D97-AF65-F5344CB8AC3E}">
        <p14:creationId xmlns:p14="http://schemas.microsoft.com/office/powerpoint/2010/main" val="3639766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0E830-B1AE-4DBC-F3D4-DD355045438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93F5AA7-FFED-2BBC-D3D4-BA1C389815EC}"/>
              </a:ext>
            </a:extLst>
          </p:cNvPr>
          <p:cNvSpPr>
            <a:spLocks noGrp="1"/>
          </p:cNvSpPr>
          <p:nvPr>
            <p:ph type="title"/>
          </p:nvPr>
        </p:nvSpPr>
        <p:spPr>
          <a:xfrm>
            <a:off x="1097279" y="286603"/>
            <a:ext cx="10372477" cy="1450757"/>
          </a:xfrm>
        </p:spPr>
        <p:txBody>
          <a:bodyPr/>
          <a:lstStyle/>
          <a:p>
            <a:r>
              <a:rPr lang="en-US" dirty="0"/>
              <a:t>Why Employees May Disclose a Disability</a:t>
            </a:r>
          </a:p>
        </p:txBody>
      </p:sp>
      <p:sp>
        <p:nvSpPr>
          <p:cNvPr id="8" name="Content Placeholder 7">
            <a:extLst>
              <a:ext uri="{FF2B5EF4-FFF2-40B4-BE49-F238E27FC236}">
                <a16:creationId xmlns:a16="http://schemas.microsoft.com/office/drawing/2014/main" id="{D1B02F87-D9B1-24FF-D5C7-C55885E5F20A}"/>
              </a:ext>
            </a:extLst>
          </p:cNvPr>
          <p:cNvSpPr>
            <a:spLocks noGrp="1"/>
          </p:cNvSpPr>
          <p:nvPr>
            <p:ph idx="1"/>
          </p:nvPr>
        </p:nvSpPr>
        <p:spPr>
          <a:xfrm>
            <a:off x="1216548" y="2108201"/>
            <a:ext cx="10058400" cy="4338637"/>
          </a:xfrm>
        </p:spPr>
        <p:txBody>
          <a:bodyPr>
            <a:normAutofit/>
          </a:bodyPr>
          <a:lstStyle/>
          <a:p>
            <a:pPr>
              <a:spcAft>
                <a:spcPts val="600"/>
              </a:spcAft>
            </a:pPr>
            <a:r>
              <a:rPr lang="en-US" sz="2600" dirty="0"/>
              <a:t>Three main reasons why someone with a disability may choose to disclose a disability to their employer, include:</a:t>
            </a:r>
          </a:p>
          <a:p>
            <a:pPr lvl="1">
              <a:spcBef>
                <a:spcPts val="1200"/>
              </a:spcBef>
              <a:spcAft>
                <a:spcPts val="600"/>
              </a:spcAft>
            </a:pPr>
            <a:r>
              <a:rPr lang="en-US" sz="2600" dirty="0"/>
              <a:t>To ask for a job accommodation</a:t>
            </a:r>
          </a:p>
          <a:p>
            <a:pPr lvl="1">
              <a:spcBef>
                <a:spcPts val="1200"/>
              </a:spcBef>
              <a:spcAft>
                <a:spcPts val="600"/>
              </a:spcAft>
            </a:pPr>
            <a:r>
              <a:rPr lang="en-US" sz="2600" dirty="0"/>
              <a:t>To access benefits or privileges of employment</a:t>
            </a:r>
          </a:p>
          <a:p>
            <a:pPr lvl="1">
              <a:spcBef>
                <a:spcPts val="1200"/>
              </a:spcBef>
              <a:spcAft>
                <a:spcPts val="600"/>
              </a:spcAft>
            </a:pPr>
            <a:r>
              <a:rPr lang="en-US" sz="2600" dirty="0"/>
              <a:t>To explain an unusual circumstance</a:t>
            </a:r>
          </a:p>
          <a:p>
            <a:pPr lvl="1">
              <a:spcBef>
                <a:spcPts val="1200"/>
              </a:spcBef>
              <a:spcAft>
                <a:spcPts val="600"/>
              </a:spcAft>
            </a:pPr>
            <a:endParaRPr lang="en-US" sz="2400" dirty="0"/>
          </a:p>
          <a:p>
            <a:endParaRPr lang="en-US" dirty="0"/>
          </a:p>
        </p:txBody>
      </p:sp>
      <p:sp>
        <p:nvSpPr>
          <p:cNvPr id="12" name="Footer Placeholder 3">
            <a:extLst>
              <a:ext uri="{FF2B5EF4-FFF2-40B4-BE49-F238E27FC236}">
                <a16:creationId xmlns:a16="http://schemas.microsoft.com/office/drawing/2014/main" id="{DDB2C252-7B23-02DF-65EC-F62C46E98AF3}"/>
              </a:ext>
            </a:extLst>
          </p:cNvPr>
          <p:cNvSpPr>
            <a:spLocks noGrp="1"/>
          </p:cNvSpPr>
          <p:nvPr>
            <p:ph type="ftr" sz="quarter" idx="11"/>
          </p:nvPr>
        </p:nvSpPr>
        <p:spPr>
          <a:xfrm>
            <a:off x="1097279" y="6446838"/>
            <a:ext cx="4846321" cy="365125"/>
          </a:xfrm>
        </p:spPr>
        <p:txBody>
          <a:bodyPr/>
          <a:lstStyle/>
          <a:p>
            <a:r>
              <a:rPr lang="en-US" sz="1400" b="1" cap="none" dirty="0">
                <a:solidFill>
                  <a:schemeClr val="tx1"/>
                </a:solidFill>
                <a:latin typeface="Arial Nova" panose="020B0504020202020204" pitchFamily="34" charset="0"/>
              </a:rPr>
              <a:t>AskJAN.org</a:t>
            </a:r>
          </a:p>
        </p:txBody>
      </p:sp>
      <p:sp>
        <p:nvSpPr>
          <p:cNvPr id="3" name="Slide Number Placeholder 2">
            <a:extLst>
              <a:ext uri="{FF2B5EF4-FFF2-40B4-BE49-F238E27FC236}">
                <a16:creationId xmlns:a16="http://schemas.microsoft.com/office/drawing/2014/main" id="{83F5C884-8A85-C67D-FAF6-AAFFDE1037A1}"/>
              </a:ext>
            </a:extLst>
          </p:cNvPr>
          <p:cNvSpPr>
            <a:spLocks noGrp="1"/>
          </p:cNvSpPr>
          <p:nvPr>
            <p:ph type="sldNum" sz="quarter" idx="12"/>
          </p:nvPr>
        </p:nvSpPr>
        <p:spPr/>
        <p:txBody>
          <a:bodyPr/>
          <a:lstStyle/>
          <a:p>
            <a:fld id="{3A98EE3D-8CD1-4C3F-BD1C-C98C9596463C}" type="slidenum">
              <a:rPr lang="en-US" noProof="0" smtClean="0"/>
              <a:t>11</a:t>
            </a:fld>
            <a:endParaRPr lang="en-US" noProof="0" dirty="0"/>
          </a:p>
        </p:txBody>
      </p:sp>
    </p:spTree>
    <p:extLst>
      <p:ext uri="{BB962C8B-B14F-4D97-AF65-F5344CB8AC3E}">
        <p14:creationId xmlns:p14="http://schemas.microsoft.com/office/powerpoint/2010/main" val="276246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4E43-1D43-2365-483E-8C30C1A43F84}"/>
              </a:ext>
            </a:extLst>
          </p:cNvPr>
          <p:cNvSpPr>
            <a:spLocks noGrp="1"/>
          </p:cNvSpPr>
          <p:nvPr>
            <p:ph type="title"/>
          </p:nvPr>
        </p:nvSpPr>
        <p:spPr/>
        <p:txBody>
          <a:bodyPr/>
          <a:lstStyle/>
          <a:p>
            <a:r>
              <a:rPr lang="en-US" dirty="0"/>
              <a:t>Disability Disclosure to</a:t>
            </a:r>
            <a:br>
              <a:rPr lang="en-US" dirty="0"/>
            </a:br>
            <a:r>
              <a:rPr lang="en-US" dirty="0"/>
              <a:t>Request an Accommodation</a:t>
            </a:r>
          </a:p>
        </p:txBody>
      </p:sp>
      <p:sp>
        <p:nvSpPr>
          <p:cNvPr id="3" name="Content Placeholder 2">
            <a:extLst>
              <a:ext uri="{FF2B5EF4-FFF2-40B4-BE49-F238E27FC236}">
                <a16:creationId xmlns:a16="http://schemas.microsoft.com/office/drawing/2014/main" id="{495CF72D-6A47-663E-78E1-BE4C08E9642A}"/>
              </a:ext>
            </a:extLst>
          </p:cNvPr>
          <p:cNvSpPr>
            <a:spLocks noGrp="1"/>
          </p:cNvSpPr>
          <p:nvPr>
            <p:ph idx="1"/>
          </p:nvPr>
        </p:nvSpPr>
        <p:spPr>
          <a:xfrm>
            <a:off x="1216548" y="2108200"/>
            <a:ext cx="10058400" cy="4338637"/>
          </a:xfrm>
        </p:spPr>
        <p:txBody>
          <a:bodyPr>
            <a:normAutofit/>
          </a:bodyPr>
          <a:lstStyle/>
          <a:p>
            <a:pPr>
              <a:spcAft>
                <a:spcPts val="600"/>
              </a:spcAft>
            </a:pPr>
            <a:r>
              <a:rPr lang="en-US" dirty="0"/>
              <a:t>Disability disclosure to request an accommodation involves letting an employer know an adjustment or change at work is needed for a disability-related reason</a:t>
            </a:r>
          </a:p>
          <a:p>
            <a:pPr>
              <a:spcAft>
                <a:spcPts val="300"/>
              </a:spcAft>
            </a:pPr>
            <a:r>
              <a:rPr lang="en-US" dirty="0"/>
              <a:t>To request accommodation, an individual with a disability:</a:t>
            </a:r>
          </a:p>
          <a:p>
            <a:pPr lvl="1">
              <a:spcBef>
                <a:spcPts val="1200"/>
              </a:spcBef>
              <a:spcAft>
                <a:spcPts val="300"/>
              </a:spcAft>
            </a:pPr>
            <a:r>
              <a:rPr lang="en-US" sz="2200" dirty="0"/>
              <a:t>May use plain language</a:t>
            </a:r>
          </a:p>
          <a:p>
            <a:pPr lvl="1">
              <a:spcBef>
                <a:spcPts val="1200"/>
              </a:spcBef>
              <a:spcAft>
                <a:spcPts val="300"/>
              </a:spcAft>
            </a:pPr>
            <a:r>
              <a:rPr lang="en-US" sz="2200" dirty="0"/>
              <a:t>Need not mention the ADA</a:t>
            </a:r>
          </a:p>
          <a:p>
            <a:pPr lvl="1">
              <a:spcBef>
                <a:spcPts val="1200"/>
              </a:spcBef>
              <a:spcAft>
                <a:spcPts val="600"/>
              </a:spcAft>
            </a:pPr>
            <a:r>
              <a:rPr lang="en-US" sz="2200" dirty="0"/>
              <a:t>Need not use the phrase “reasonable accommodation”</a:t>
            </a:r>
          </a:p>
          <a:p>
            <a:pPr>
              <a:spcAft>
                <a:spcPts val="600"/>
              </a:spcAft>
            </a:pPr>
            <a:r>
              <a:rPr lang="en-US" dirty="0"/>
              <a:t>Written requests are useful for documentation and clarity</a:t>
            </a:r>
          </a:p>
          <a:p>
            <a:pPr marL="0" indent="0">
              <a:lnSpc>
                <a:spcPct val="110000"/>
              </a:lnSpc>
              <a:spcBef>
                <a:spcPts val="0"/>
              </a:spcBef>
              <a:spcAft>
                <a:spcPts val="0"/>
              </a:spcAft>
              <a:buNone/>
            </a:pPr>
            <a:endParaRPr lang="en-US" dirty="0"/>
          </a:p>
          <a:p>
            <a:endParaRPr lang="en-US" dirty="0"/>
          </a:p>
        </p:txBody>
      </p:sp>
      <p:sp>
        <p:nvSpPr>
          <p:cNvPr id="4" name="Footer Placeholder 3">
            <a:extLst>
              <a:ext uri="{FF2B5EF4-FFF2-40B4-BE49-F238E27FC236}">
                <a16:creationId xmlns:a16="http://schemas.microsoft.com/office/drawing/2014/main" id="{E01C0145-9F58-AFD1-FD22-6CB891A426FF}"/>
              </a:ext>
            </a:extLst>
          </p:cNvPr>
          <p:cNvSpPr>
            <a:spLocks noGrp="1"/>
          </p:cNvSpPr>
          <p:nvPr>
            <p:ph type="ftr" sz="quarter" idx="11"/>
          </p:nvPr>
        </p:nvSpPr>
        <p:spPr/>
        <p:txBody>
          <a:bodyPr/>
          <a:lstStyle/>
          <a:p>
            <a:r>
              <a:rPr lang="en-US" dirty="0"/>
              <a:t>AskJAN.org</a:t>
            </a:r>
          </a:p>
        </p:txBody>
      </p:sp>
      <p:sp>
        <p:nvSpPr>
          <p:cNvPr id="5" name="Slide Number Placeholder 4">
            <a:extLst>
              <a:ext uri="{FF2B5EF4-FFF2-40B4-BE49-F238E27FC236}">
                <a16:creationId xmlns:a16="http://schemas.microsoft.com/office/drawing/2014/main" id="{3222CEA8-8F47-BB8D-BBCE-5428E007C2EE}"/>
              </a:ext>
            </a:extLst>
          </p:cNvPr>
          <p:cNvSpPr>
            <a:spLocks noGrp="1"/>
          </p:cNvSpPr>
          <p:nvPr>
            <p:ph type="sldNum" sz="quarter" idx="12"/>
          </p:nvPr>
        </p:nvSpPr>
        <p:spPr/>
        <p:txBody>
          <a:bodyPr/>
          <a:lstStyle/>
          <a:p>
            <a:fld id="{3A98EE3D-8CD1-4C3F-BD1C-C98C9596463C}" type="slidenum">
              <a:rPr lang="en-US" smtClean="0"/>
              <a:pPr/>
              <a:t>12</a:t>
            </a:fld>
            <a:endParaRPr lang="en-US" dirty="0"/>
          </a:p>
        </p:txBody>
      </p:sp>
    </p:spTree>
    <p:extLst>
      <p:ext uri="{BB962C8B-B14F-4D97-AF65-F5344CB8AC3E}">
        <p14:creationId xmlns:p14="http://schemas.microsoft.com/office/powerpoint/2010/main" val="3600442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4B16-76BF-DABB-4658-066D1C2C0018}"/>
              </a:ext>
            </a:extLst>
          </p:cNvPr>
          <p:cNvSpPr>
            <a:spLocks noGrp="1"/>
          </p:cNvSpPr>
          <p:nvPr>
            <p:ph type="title"/>
          </p:nvPr>
        </p:nvSpPr>
        <p:spPr/>
        <p:txBody>
          <a:bodyPr/>
          <a:lstStyle/>
          <a:p>
            <a:r>
              <a:rPr lang="en-US" dirty="0"/>
              <a:t>Sample Accommodation Request </a:t>
            </a:r>
          </a:p>
        </p:txBody>
      </p:sp>
      <p:sp>
        <p:nvSpPr>
          <p:cNvPr id="3" name="Content Placeholder 2">
            <a:extLst>
              <a:ext uri="{FF2B5EF4-FFF2-40B4-BE49-F238E27FC236}">
                <a16:creationId xmlns:a16="http://schemas.microsoft.com/office/drawing/2014/main" id="{32477127-6C24-6685-9E7A-90A77AD6A607}"/>
              </a:ext>
            </a:extLst>
          </p:cNvPr>
          <p:cNvSpPr>
            <a:spLocks noGrp="1"/>
          </p:cNvSpPr>
          <p:nvPr>
            <p:ph idx="1"/>
          </p:nvPr>
        </p:nvSpPr>
        <p:spPr>
          <a:xfrm>
            <a:off x="1216548" y="2108201"/>
            <a:ext cx="10058400" cy="4145642"/>
          </a:xfrm>
        </p:spPr>
        <p:txBody>
          <a:bodyPr>
            <a:normAutofit fontScale="92500" lnSpcReduction="20000"/>
          </a:bodyPr>
          <a:lstStyle/>
          <a:p>
            <a:pPr marL="0" indent="0">
              <a:buNone/>
            </a:pPr>
            <a:r>
              <a:rPr lang="en-US" dirty="0"/>
              <a:t>Dear [employer]:</a:t>
            </a:r>
          </a:p>
          <a:p>
            <a:pPr marL="0" indent="0">
              <a:buNone/>
            </a:pPr>
            <a:r>
              <a:rPr lang="en-US" dirty="0"/>
              <a:t>I have been having medical issues that have affected my mood, sleep schedule, concentration, and focus. I would like to request accommodations so that I might be able to perform my job effectively before my performance starts to suffer.</a:t>
            </a:r>
          </a:p>
          <a:p>
            <a:pPr marL="0" indent="0">
              <a:buNone/>
            </a:pPr>
            <a:r>
              <a:rPr lang="en-US" dirty="0"/>
              <a:t>Workplace distractions interfere with my concentration and focus so I would like to try noise cancelling headphones to minimize sound distractions. In addition, having a list of what I might need to do for the workday/week could also help me keep track of my work.</a:t>
            </a:r>
          </a:p>
          <a:p>
            <a:pPr marL="0" indent="0">
              <a:buNone/>
            </a:pPr>
            <a:r>
              <a:rPr lang="en-US" dirty="0"/>
              <a:t>Please let me know if you need additional information or would like to discuss additional ideas. Would you please let me know in the next week? </a:t>
            </a:r>
          </a:p>
          <a:p>
            <a:pPr marL="0" indent="0">
              <a:buNone/>
            </a:pPr>
            <a:r>
              <a:rPr lang="en-US" dirty="0"/>
              <a:t>Thank you for considering my request.</a:t>
            </a:r>
          </a:p>
          <a:p>
            <a:endParaRPr lang="en-US" dirty="0"/>
          </a:p>
        </p:txBody>
      </p:sp>
      <p:sp>
        <p:nvSpPr>
          <p:cNvPr id="4" name="Footer Placeholder 3">
            <a:extLst>
              <a:ext uri="{FF2B5EF4-FFF2-40B4-BE49-F238E27FC236}">
                <a16:creationId xmlns:a16="http://schemas.microsoft.com/office/drawing/2014/main" id="{85B07DA0-4F5C-187D-371E-E422EB056F85}"/>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0686106C-5934-D7DA-6A41-F857E2168374}"/>
              </a:ext>
            </a:extLst>
          </p:cNvPr>
          <p:cNvSpPr>
            <a:spLocks noGrp="1"/>
          </p:cNvSpPr>
          <p:nvPr>
            <p:ph type="sldNum" sz="quarter" idx="12"/>
          </p:nvPr>
        </p:nvSpPr>
        <p:spPr/>
        <p:txBody>
          <a:bodyPr/>
          <a:lstStyle/>
          <a:p>
            <a:fld id="{3A98EE3D-8CD1-4C3F-BD1C-C98C9596463C}" type="slidenum">
              <a:rPr lang="en-US" smtClean="0"/>
              <a:pPr/>
              <a:t>13</a:t>
            </a:fld>
            <a:endParaRPr lang="en-US" dirty="0"/>
          </a:p>
        </p:txBody>
      </p:sp>
    </p:spTree>
    <p:extLst>
      <p:ext uri="{BB962C8B-B14F-4D97-AF65-F5344CB8AC3E}">
        <p14:creationId xmlns:p14="http://schemas.microsoft.com/office/powerpoint/2010/main" val="3326408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C8F2E-E379-EC9B-0511-6683DA193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070DE-3B6F-2616-6E9A-19AE89A20905}"/>
              </a:ext>
            </a:extLst>
          </p:cNvPr>
          <p:cNvSpPr>
            <a:spLocks noGrp="1"/>
          </p:cNvSpPr>
          <p:nvPr>
            <p:ph type="title"/>
          </p:nvPr>
        </p:nvSpPr>
        <p:spPr/>
        <p:txBody>
          <a:bodyPr/>
          <a:lstStyle/>
          <a:p>
            <a:r>
              <a:rPr lang="en-US" dirty="0"/>
              <a:t>Where to Find More Information</a:t>
            </a:r>
          </a:p>
        </p:txBody>
      </p:sp>
      <p:sp>
        <p:nvSpPr>
          <p:cNvPr id="3" name="Content Placeholder 2">
            <a:extLst>
              <a:ext uri="{FF2B5EF4-FFF2-40B4-BE49-F238E27FC236}">
                <a16:creationId xmlns:a16="http://schemas.microsoft.com/office/drawing/2014/main" id="{0317C5B0-7F5F-D6A0-C592-815E6BF0C5C0}"/>
              </a:ext>
            </a:extLst>
          </p:cNvPr>
          <p:cNvSpPr>
            <a:spLocks noGrp="1"/>
          </p:cNvSpPr>
          <p:nvPr>
            <p:ph idx="1"/>
          </p:nvPr>
        </p:nvSpPr>
        <p:spPr>
          <a:xfrm>
            <a:off x="1216548" y="2108201"/>
            <a:ext cx="10058400" cy="4194628"/>
          </a:xfrm>
        </p:spPr>
        <p:txBody>
          <a:bodyPr>
            <a:normAutofit/>
          </a:bodyPr>
          <a:lstStyle/>
          <a:p>
            <a:pPr>
              <a:spcAft>
                <a:spcPts val="1200"/>
              </a:spcAft>
            </a:pPr>
            <a:r>
              <a:rPr lang="en-US" sz="2600" dirty="0">
                <a:solidFill>
                  <a:srgbClr val="0070C0"/>
                </a:solidFill>
                <a:hlinkClick r:id="rId3">
                  <a:extLst>
                    <a:ext uri="{A12FA001-AC4F-418D-AE19-62706E023703}">
                      <ahyp:hlinkClr xmlns:ahyp="http://schemas.microsoft.com/office/drawing/2018/hyperlinkcolor" val="tx"/>
                    </a:ext>
                  </a:extLst>
                </a:hlinkClick>
              </a:rPr>
              <a:t>FAQ: Basic ADA and Accommodation Process Questions</a:t>
            </a:r>
            <a:endParaRPr lang="en-US" sz="2600" dirty="0">
              <a:solidFill>
                <a:srgbClr val="0070C0"/>
              </a:solidFill>
            </a:endParaRPr>
          </a:p>
          <a:p>
            <a:pPr>
              <a:spcAft>
                <a:spcPts val="1200"/>
              </a:spcAft>
            </a:pPr>
            <a:r>
              <a:rPr lang="en-US" sz="2600" dirty="0">
                <a:solidFill>
                  <a:srgbClr val="0070C0"/>
                </a:solidFill>
                <a:cs typeface="Arial" panose="020B0604020202020204" pitchFamily="34" charset="0"/>
                <a:hlinkClick r:id="rId4">
                  <a:extLst>
                    <a:ext uri="{A12FA001-AC4F-418D-AE19-62706E023703}">
                      <ahyp:hlinkClr xmlns:ahyp="http://schemas.microsoft.com/office/drawing/2018/hyperlinkcolor" val="tx"/>
                    </a:ext>
                  </a:extLst>
                </a:hlinkClick>
              </a:rPr>
              <a:t>How to Request an Accommodation: Accommodation Form Letter</a:t>
            </a:r>
            <a:endParaRPr lang="en-US" sz="2600" dirty="0">
              <a:solidFill>
                <a:srgbClr val="0070C0"/>
              </a:solidFill>
              <a:cs typeface="Arial" panose="020B0604020202020204" pitchFamily="34" charset="0"/>
            </a:endParaRPr>
          </a:p>
          <a:p>
            <a:pPr>
              <a:spcAft>
                <a:spcPts val="1200"/>
              </a:spcAft>
            </a:pPr>
            <a:r>
              <a:rPr lang="en-US" sz="2600" dirty="0">
                <a:solidFill>
                  <a:srgbClr val="0070C0"/>
                </a:solidFill>
                <a:hlinkClick r:id="rId5">
                  <a:extLst>
                    <a:ext uri="{A12FA001-AC4F-418D-AE19-62706E023703}">
                      <ahyp:hlinkClr xmlns:ahyp="http://schemas.microsoft.com/office/drawing/2018/hyperlinkcolor" val="tx"/>
                    </a:ext>
                  </a:extLst>
                </a:hlinkClick>
              </a:rPr>
              <a:t>Sample Language for Accommodation Request Letters</a:t>
            </a:r>
            <a:endParaRPr lang="en-US" sz="2600" dirty="0">
              <a:solidFill>
                <a:srgbClr val="0070C0"/>
              </a:solidFill>
            </a:endParaRPr>
          </a:p>
          <a:p>
            <a:pPr>
              <a:spcAft>
                <a:spcPts val="1200"/>
              </a:spcAft>
            </a:pPr>
            <a:r>
              <a:rPr lang="en-US" sz="2600" dirty="0">
                <a:solidFill>
                  <a:srgbClr val="0070C0"/>
                </a:solidFill>
                <a:hlinkClick r:id="rId6">
                  <a:extLst>
                    <a:ext uri="{A12FA001-AC4F-418D-AE19-62706E023703}">
                      <ahyp:hlinkClr xmlns:ahyp="http://schemas.microsoft.com/office/drawing/2018/hyperlinkcolor" val="tx"/>
                    </a:ext>
                  </a:extLst>
                </a:hlinkClick>
              </a:rPr>
              <a:t>Reasonable Accommodation and Undue Hardship Under the ADA</a:t>
            </a:r>
            <a:endParaRPr lang="en-US" sz="2600" dirty="0">
              <a:solidFill>
                <a:srgbClr val="0070C0"/>
              </a:solidFill>
            </a:endParaRPr>
          </a:p>
          <a:p>
            <a:endParaRPr lang="en-US" dirty="0"/>
          </a:p>
        </p:txBody>
      </p:sp>
      <p:sp>
        <p:nvSpPr>
          <p:cNvPr id="4" name="Footer Placeholder 3">
            <a:extLst>
              <a:ext uri="{FF2B5EF4-FFF2-40B4-BE49-F238E27FC236}">
                <a16:creationId xmlns:a16="http://schemas.microsoft.com/office/drawing/2014/main" id="{B67ECDE3-E3BC-A951-FD50-F28D5D6E9F85}"/>
              </a:ext>
            </a:extLst>
          </p:cNvPr>
          <p:cNvSpPr>
            <a:spLocks noGrp="1"/>
          </p:cNvSpPr>
          <p:nvPr>
            <p:ph type="ftr" sz="quarter" idx="11"/>
          </p:nvPr>
        </p:nvSpPr>
        <p:spPr/>
        <p:txBody>
          <a:bodyPr/>
          <a:lstStyle/>
          <a:p>
            <a:r>
              <a:rPr lang="en-US" dirty="0"/>
              <a:t>AskJAN.org</a:t>
            </a:r>
          </a:p>
        </p:txBody>
      </p:sp>
      <p:sp>
        <p:nvSpPr>
          <p:cNvPr id="5" name="Slide Number Placeholder 4">
            <a:extLst>
              <a:ext uri="{FF2B5EF4-FFF2-40B4-BE49-F238E27FC236}">
                <a16:creationId xmlns:a16="http://schemas.microsoft.com/office/drawing/2014/main" id="{0A0A1792-50A9-00A5-0318-28E3625D99C1}"/>
              </a:ext>
            </a:extLst>
          </p:cNvPr>
          <p:cNvSpPr>
            <a:spLocks noGrp="1"/>
          </p:cNvSpPr>
          <p:nvPr>
            <p:ph type="sldNum" sz="quarter" idx="12"/>
          </p:nvPr>
        </p:nvSpPr>
        <p:spPr/>
        <p:txBody>
          <a:bodyPr/>
          <a:lstStyle/>
          <a:p>
            <a:fld id="{3A98EE3D-8CD1-4C3F-BD1C-C98C9596463C}" type="slidenum">
              <a:rPr lang="en-US" smtClean="0"/>
              <a:pPr/>
              <a:t>14</a:t>
            </a:fld>
            <a:endParaRPr lang="en-US" dirty="0"/>
          </a:p>
        </p:txBody>
      </p:sp>
    </p:spTree>
    <p:extLst>
      <p:ext uri="{BB962C8B-B14F-4D97-AF65-F5344CB8AC3E}">
        <p14:creationId xmlns:p14="http://schemas.microsoft.com/office/powerpoint/2010/main" val="718209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FA4570-4543-099C-2BA2-AE3E55DD8242}"/>
              </a:ext>
            </a:extLst>
          </p:cNvPr>
          <p:cNvSpPr>
            <a:spLocks noGrp="1"/>
          </p:cNvSpPr>
          <p:nvPr>
            <p:ph type="title"/>
          </p:nvPr>
        </p:nvSpPr>
        <p:spPr/>
        <p:txBody>
          <a:bodyPr/>
          <a:lstStyle/>
          <a:p>
            <a:r>
              <a:rPr lang="en-US" dirty="0"/>
              <a:t>Interactive Accommodation Process</a:t>
            </a:r>
          </a:p>
        </p:txBody>
      </p:sp>
      <p:sp>
        <p:nvSpPr>
          <p:cNvPr id="8" name="Content Placeholder 7">
            <a:extLst>
              <a:ext uri="{FF2B5EF4-FFF2-40B4-BE49-F238E27FC236}">
                <a16:creationId xmlns:a16="http://schemas.microsoft.com/office/drawing/2014/main" id="{A89CB5AE-0E94-BC9C-7217-D8907548363E}"/>
              </a:ext>
            </a:extLst>
          </p:cNvPr>
          <p:cNvSpPr>
            <a:spLocks noGrp="1"/>
          </p:cNvSpPr>
          <p:nvPr>
            <p:ph idx="1"/>
          </p:nvPr>
        </p:nvSpPr>
        <p:spPr>
          <a:xfrm>
            <a:off x="1216548" y="2108201"/>
            <a:ext cx="10058400" cy="4338637"/>
          </a:xfrm>
        </p:spPr>
        <p:txBody>
          <a:bodyPr>
            <a:normAutofit lnSpcReduction="10000"/>
          </a:bodyPr>
          <a:lstStyle/>
          <a:p>
            <a:r>
              <a:rPr lang="en-US" dirty="0"/>
              <a:t>When an accommodation is not obvious, an appropriate accommodation is best determined through a flexible, interactive process that may include:</a:t>
            </a:r>
          </a:p>
          <a:p>
            <a:pPr lvl="1">
              <a:spcBef>
                <a:spcPts val="1200"/>
              </a:spcBef>
            </a:pPr>
            <a:r>
              <a:rPr lang="en-US" sz="2200" dirty="0"/>
              <a:t>Analyzing the job to determine its purpose and essential functions</a:t>
            </a:r>
          </a:p>
          <a:p>
            <a:pPr lvl="1">
              <a:spcBef>
                <a:spcPts val="1200"/>
              </a:spcBef>
            </a:pPr>
            <a:r>
              <a:rPr lang="en-US" sz="2200" dirty="0"/>
              <a:t>Consulting with the individual to ascertain the job-related limitations imposed </a:t>
            </a:r>
            <a:br>
              <a:rPr lang="en-US" sz="2200" dirty="0"/>
            </a:br>
            <a:r>
              <a:rPr lang="en-US" sz="2200" dirty="0"/>
              <a:t>by the disability and how those limitations can be accommodated</a:t>
            </a:r>
          </a:p>
          <a:p>
            <a:pPr lvl="1">
              <a:spcBef>
                <a:spcPts val="1200"/>
              </a:spcBef>
            </a:pPr>
            <a:r>
              <a:rPr lang="en-US" sz="2200" dirty="0"/>
              <a:t>Collaboratively identifying potential accommodations and assessing their effectiveness</a:t>
            </a:r>
          </a:p>
          <a:p>
            <a:pPr lvl="1">
              <a:spcBef>
                <a:spcPts val="1200"/>
              </a:spcBef>
            </a:pPr>
            <a:r>
              <a:rPr lang="en-US" sz="2200" dirty="0"/>
              <a:t>Considering the preference of the individual and selecting and implementing</a:t>
            </a:r>
            <a:br>
              <a:rPr lang="en-US" sz="2200" dirty="0"/>
            </a:br>
            <a:r>
              <a:rPr lang="en-US" sz="2200" dirty="0"/>
              <a:t>the accommodation that is most appropriate for both parties</a:t>
            </a:r>
          </a:p>
          <a:p>
            <a:endParaRPr lang="en-US" dirty="0"/>
          </a:p>
        </p:txBody>
      </p:sp>
      <p:sp>
        <p:nvSpPr>
          <p:cNvPr id="9" name="Footer Placeholder 3">
            <a:extLst>
              <a:ext uri="{FF2B5EF4-FFF2-40B4-BE49-F238E27FC236}">
                <a16:creationId xmlns:a16="http://schemas.microsoft.com/office/drawing/2014/main" id="{83019381-7C3F-E19F-A879-B73058C4F9DF}"/>
              </a:ext>
            </a:extLst>
          </p:cNvPr>
          <p:cNvSpPr>
            <a:spLocks noGrp="1"/>
          </p:cNvSpPr>
          <p:nvPr>
            <p:ph type="ftr" sz="quarter" idx="11"/>
          </p:nvPr>
        </p:nvSpPr>
        <p:spPr>
          <a:xfrm>
            <a:off x="1097279" y="6446838"/>
            <a:ext cx="4846321" cy="365125"/>
          </a:xfrm>
        </p:spPr>
        <p:txBody>
          <a:bodyPr/>
          <a:lstStyle/>
          <a:p>
            <a:r>
              <a:rPr lang="en-US" sz="1400" b="1" dirty="0">
                <a:latin typeface="Arial Nova" panose="020B0504020202020204" pitchFamily="34" charset="0"/>
              </a:rPr>
              <a:t>A</a:t>
            </a:r>
            <a:r>
              <a:rPr lang="en-US" sz="1400" b="1" cap="none" dirty="0">
                <a:latin typeface="Arial Nova" panose="020B0504020202020204" pitchFamily="34" charset="0"/>
              </a:rPr>
              <a:t>sk</a:t>
            </a:r>
            <a:r>
              <a:rPr lang="en-US" sz="1400" b="1" dirty="0">
                <a:latin typeface="Arial Nova" panose="020B0504020202020204" pitchFamily="34" charset="0"/>
              </a:rPr>
              <a:t>JAN.</a:t>
            </a:r>
            <a:r>
              <a:rPr lang="en-US" sz="1400" b="1" cap="none" dirty="0">
                <a:latin typeface="Arial Nova" panose="020B0504020202020204" pitchFamily="34" charset="0"/>
              </a:rPr>
              <a:t>org</a:t>
            </a:r>
            <a:endParaRPr lang="en-US" sz="1400" b="1" dirty="0">
              <a:latin typeface="Arial Nova" panose="020B0504020202020204" pitchFamily="34" charset="0"/>
            </a:endParaRPr>
          </a:p>
        </p:txBody>
      </p:sp>
      <p:sp>
        <p:nvSpPr>
          <p:cNvPr id="3" name="Slide Number Placeholder 2">
            <a:extLst>
              <a:ext uri="{FF2B5EF4-FFF2-40B4-BE49-F238E27FC236}">
                <a16:creationId xmlns:a16="http://schemas.microsoft.com/office/drawing/2014/main" id="{CEAD9433-513F-DD00-0897-D85627DAC763}"/>
              </a:ext>
            </a:extLst>
          </p:cNvPr>
          <p:cNvSpPr>
            <a:spLocks noGrp="1"/>
          </p:cNvSpPr>
          <p:nvPr>
            <p:ph type="sldNum" sz="quarter" idx="12"/>
          </p:nvPr>
        </p:nvSpPr>
        <p:spPr/>
        <p:txBody>
          <a:bodyPr/>
          <a:lstStyle/>
          <a:p>
            <a:fld id="{3A98EE3D-8CD1-4C3F-BD1C-C98C9596463C}" type="slidenum">
              <a:rPr lang="en-US" noProof="0" smtClean="0"/>
              <a:t>15</a:t>
            </a:fld>
            <a:endParaRPr lang="en-US" noProof="0" dirty="0"/>
          </a:p>
        </p:txBody>
      </p:sp>
    </p:spTree>
    <p:extLst>
      <p:ext uri="{BB962C8B-B14F-4D97-AF65-F5344CB8AC3E}">
        <p14:creationId xmlns:p14="http://schemas.microsoft.com/office/powerpoint/2010/main" val="2947702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8B1CCF-6DC8-1D2C-929F-C06279325DD9}"/>
              </a:ext>
            </a:extLst>
          </p:cNvPr>
          <p:cNvSpPr>
            <a:spLocks noGrp="1"/>
          </p:cNvSpPr>
          <p:nvPr>
            <p:ph type="title"/>
          </p:nvPr>
        </p:nvSpPr>
        <p:spPr/>
        <p:txBody>
          <a:bodyPr/>
          <a:lstStyle/>
          <a:p>
            <a:r>
              <a:rPr lang="en-US" dirty="0">
                <a:solidFill>
                  <a:schemeClr val="tx1"/>
                </a:solidFill>
              </a:rPr>
              <a:t>Information Gathering and the ADA</a:t>
            </a:r>
          </a:p>
        </p:txBody>
      </p:sp>
      <p:sp>
        <p:nvSpPr>
          <p:cNvPr id="7" name="Content Placeholder 6">
            <a:extLst>
              <a:ext uri="{FF2B5EF4-FFF2-40B4-BE49-F238E27FC236}">
                <a16:creationId xmlns:a16="http://schemas.microsoft.com/office/drawing/2014/main" id="{65E484DA-14D5-4110-6D50-1C3D095E581D}"/>
              </a:ext>
            </a:extLst>
          </p:cNvPr>
          <p:cNvSpPr>
            <a:spLocks noGrp="1"/>
          </p:cNvSpPr>
          <p:nvPr>
            <p:ph idx="1"/>
          </p:nvPr>
        </p:nvSpPr>
        <p:spPr/>
        <p:txBody>
          <a:bodyPr>
            <a:normAutofit/>
          </a:bodyPr>
          <a:lstStyle/>
          <a:p>
            <a:pPr>
              <a:spcAft>
                <a:spcPts val="600"/>
              </a:spcAft>
            </a:pPr>
            <a:r>
              <a:rPr lang="en-US" sz="2600" dirty="0">
                <a:solidFill>
                  <a:schemeClr val="tx1"/>
                </a:solidFill>
              </a:rPr>
              <a:t>When an employee’s disability or need for accommodation is not known or obvious, employers may request information to:</a:t>
            </a:r>
          </a:p>
          <a:p>
            <a:pPr lvl="1">
              <a:spcBef>
                <a:spcPts val="1200"/>
              </a:spcBef>
              <a:spcAft>
                <a:spcPts val="600"/>
              </a:spcAft>
            </a:pPr>
            <a:r>
              <a:rPr lang="en-US" sz="2600" dirty="0">
                <a:solidFill>
                  <a:schemeClr val="tx1"/>
                </a:solidFill>
              </a:rPr>
              <a:t>Confirm the existence of a covered disability</a:t>
            </a:r>
          </a:p>
          <a:p>
            <a:pPr lvl="1">
              <a:spcBef>
                <a:spcPts val="1200"/>
              </a:spcBef>
              <a:spcAft>
                <a:spcPts val="600"/>
              </a:spcAft>
            </a:pPr>
            <a:r>
              <a:rPr lang="en-US" sz="2600" dirty="0">
                <a:solidFill>
                  <a:schemeClr val="tx1"/>
                </a:solidFill>
              </a:rPr>
              <a:t>Understand the functional needs associated with the disability</a:t>
            </a:r>
          </a:p>
          <a:p>
            <a:pPr lvl="1">
              <a:spcBef>
                <a:spcPts val="1200"/>
              </a:spcBef>
              <a:spcAft>
                <a:spcPts val="600"/>
              </a:spcAft>
            </a:pPr>
            <a:r>
              <a:rPr lang="en-US" sz="2600" dirty="0">
                <a:solidFill>
                  <a:schemeClr val="tx1"/>
                </a:solidFill>
              </a:rPr>
              <a:t>Understand the employee’s need for a </a:t>
            </a:r>
            <a:r>
              <a:rPr lang="en-US" sz="2600" dirty="0"/>
              <a:t>job </a:t>
            </a:r>
            <a:r>
              <a:rPr lang="en-US" sz="2600" dirty="0">
                <a:solidFill>
                  <a:schemeClr val="tx1"/>
                </a:solidFill>
              </a:rPr>
              <a:t>accommodation</a:t>
            </a:r>
          </a:p>
          <a:p>
            <a:endParaRPr lang="en-US" dirty="0"/>
          </a:p>
        </p:txBody>
      </p:sp>
      <p:sp>
        <p:nvSpPr>
          <p:cNvPr id="4" name="Footer Placeholder 3">
            <a:extLst>
              <a:ext uri="{FF2B5EF4-FFF2-40B4-BE49-F238E27FC236}">
                <a16:creationId xmlns:a16="http://schemas.microsoft.com/office/drawing/2014/main" id="{7479F4FD-29B9-FDB8-E805-E9CAF9545FAB}"/>
              </a:ext>
            </a:extLst>
          </p:cNvPr>
          <p:cNvSpPr>
            <a:spLocks noGrp="1"/>
          </p:cNvSpPr>
          <p:nvPr>
            <p:ph type="ftr" sz="quarter" idx="11"/>
          </p:nvPr>
        </p:nvSpPr>
        <p:spPr/>
        <p:txBody>
          <a:bodyPr/>
          <a:lstStyle/>
          <a:p>
            <a:r>
              <a:rPr lang="en-US" sz="1400" b="1" dirty="0">
                <a:solidFill>
                  <a:schemeClr val="tx1"/>
                </a:solidFill>
                <a:latin typeface="Arial Nova" panose="020B0504020202020204" pitchFamily="34" charset="0"/>
              </a:rPr>
              <a:t>A</a:t>
            </a:r>
            <a:r>
              <a:rPr lang="en-US" sz="1400" b="1" cap="none" dirty="0">
                <a:solidFill>
                  <a:schemeClr val="tx1"/>
                </a:solidFill>
                <a:latin typeface="Arial Nova" panose="020B0504020202020204" pitchFamily="34" charset="0"/>
              </a:rPr>
              <a:t>sk</a:t>
            </a:r>
            <a:r>
              <a:rPr lang="en-US" sz="1400" b="1" dirty="0">
                <a:solidFill>
                  <a:schemeClr val="tx1"/>
                </a:solidFill>
                <a:latin typeface="Arial Nova" panose="020B0504020202020204" pitchFamily="34" charset="0"/>
              </a:rPr>
              <a:t>JAN.</a:t>
            </a:r>
            <a:r>
              <a:rPr lang="en-US" sz="1400" b="1" cap="none" dirty="0">
                <a:solidFill>
                  <a:schemeClr val="tx1"/>
                </a:solidFill>
                <a:latin typeface="Arial Nova" panose="020B0504020202020204" pitchFamily="34" charset="0"/>
              </a:rPr>
              <a:t>org</a:t>
            </a:r>
            <a:endParaRPr lang="en-US" sz="1400" b="1" dirty="0">
              <a:solidFill>
                <a:schemeClr val="tx1"/>
              </a:solidFill>
              <a:latin typeface="Arial Nova" panose="020B0504020202020204" pitchFamily="34" charset="0"/>
            </a:endParaRPr>
          </a:p>
        </p:txBody>
      </p:sp>
      <p:sp>
        <p:nvSpPr>
          <p:cNvPr id="5" name="Slide Number Placeholder 4">
            <a:extLst>
              <a:ext uri="{FF2B5EF4-FFF2-40B4-BE49-F238E27FC236}">
                <a16:creationId xmlns:a16="http://schemas.microsoft.com/office/drawing/2014/main" id="{0DA22B03-849E-11E6-08AD-CDD1B60D30F6}"/>
              </a:ext>
            </a:extLst>
          </p:cNvPr>
          <p:cNvSpPr>
            <a:spLocks noGrp="1"/>
          </p:cNvSpPr>
          <p:nvPr>
            <p:ph type="sldNum" sz="quarter" idx="12"/>
          </p:nvPr>
        </p:nvSpPr>
        <p:spPr/>
        <p:txBody>
          <a:bodyPr/>
          <a:lstStyle/>
          <a:p>
            <a:fld id="{3A98EE3D-8CD1-4C3F-BD1C-C98C9596463C}" type="slidenum">
              <a:rPr lang="en-US" sz="1600" smtClean="0"/>
              <a:pPr/>
              <a:t>16</a:t>
            </a:fld>
            <a:endParaRPr lang="en-US" sz="1600" dirty="0"/>
          </a:p>
        </p:txBody>
      </p:sp>
    </p:spTree>
    <p:extLst>
      <p:ext uri="{BB962C8B-B14F-4D97-AF65-F5344CB8AC3E}">
        <p14:creationId xmlns:p14="http://schemas.microsoft.com/office/powerpoint/2010/main" val="1189885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D3E03-B86D-D8F5-FCA0-3EF115D588C3}"/>
              </a:ext>
            </a:extLst>
          </p:cNvPr>
          <p:cNvSpPr>
            <a:spLocks noGrp="1"/>
          </p:cNvSpPr>
          <p:nvPr>
            <p:ph type="title"/>
          </p:nvPr>
        </p:nvSpPr>
        <p:spPr/>
        <p:txBody>
          <a:bodyPr/>
          <a:lstStyle/>
          <a:p>
            <a:r>
              <a:rPr lang="en-US" dirty="0">
                <a:solidFill>
                  <a:schemeClr val="tx1"/>
                </a:solidFill>
              </a:rPr>
              <a:t>Who Can Provide Information</a:t>
            </a:r>
          </a:p>
        </p:txBody>
      </p:sp>
      <p:sp>
        <p:nvSpPr>
          <p:cNvPr id="7" name="Content Placeholder 6">
            <a:extLst>
              <a:ext uri="{FF2B5EF4-FFF2-40B4-BE49-F238E27FC236}">
                <a16:creationId xmlns:a16="http://schemas.microsoft.com/office/drawing/2014/main" id="{2DFD860D-C92C-2CA6-41C4-B4CD1E5B76DF}"/>
              </a:ext>
            </a:extLst>
          </p:cNvPr>
          <p:cNvSpPr>
            <a:spLocks noGrp="1"/>
          </p:cNvSpPr>
          <p:nvPr>
            <p:ph idx="1"/>
          </p:nvPr>
        </p:nvSpPr>
        <p:spPr>
          <a:xfrm>
            <a:off x="1216548" y="2108201"/>
            <a:ext cx="10058400" cy="4129313"/>
          </a:xfrm>
        </p:spPr>
        <p:txBody>
          <a:bodyPr>
            <a:normAutofit/>
          </a:bodyPr>
          <a:lstStyle/>
          <a:p>
            <a:pPr>
              <a:spcAft>
                <a:spcPts val="600"/>
              </a:spcAft>
            </a:pPr>
            <a:r>
              <a:rPr lang="en-US" sz="2600" dirty="0"/>
              <a:t>Information/documentation should be provided by an appropriate professional and may include (but is not limited to):</a:t>
            </a:r>
          </a:p>
          <a:p>
            <a:pPr lvl="1">
              <a:spcBef>
                <a:spcPts val="1200"/>
              </a:spcBef>
              <a:spcAft>
                <a:spcPts val="600"/>
              </a:spcAft>
            </a:pPr>
            <a:r>
              <a:rPr lang="en-US" sz="2400" dirty="0"/>
              <a:t>Medical doctor, including psychiatrist</a:t>
            </a:r>
          </a:p>
          <a:p>
            <a:pPr lvl="1">
              <a:spcBef>
                <a:spcPts val="1200"/>
              </a:spcBef>
              <a:spcAft>
                <a:spcPts val="600"/>
              </a:spcAft>
            </a:pPr>
            <a:r>
              <a:rPr lang="en-US" sz="2400" dirty="0"/>
              <a:t>Psychologist</a:t>
            </a:r>
          </a:p>
          <a:p>
            <a:pPr lvl="1">
              <a:spcBef>
                <a:spcPts val="1200"/>
              </a:spcBef>
              <a:spcAft>
                <a:spcPts val="600"/>
              </a:spcAft>
            </a:pPr>
            <a:r>
              <a:rPr lang="en-US" sz="2400" dirty="0"/>
              <a:t>Physician assistant or nurse practitioner</a:t>
            </a:r>
          </a:p>
          <a:p>
            <a:pPr lvl="1">
              <a:spcBef>
                <a:spcPts val="1200"/>
              </a:spcBef>
              <a:spcAft>
                <a:spcPts val="600"/>
              </a:spcAft>
            </a:pPr>
            <a:r>
              <a:rPr lang="en-US" sz="2400" dirty="0"/>
              <a:t>Licensed mental health professional</a:t>
            </a:r>
          </a:p>
          <a:p>
            <a:pPr lvl="1">
              <a:spcBef>
                <a:spcPts val="1200"/>
              </a:spcBef>
              <a:spcAft>
                <a:spcPts val="600"/>
              </a:spcAft>
            </a:pPr>
            <a:r>
              <a:rPr lang="en-US" sz="2400" dirty="0"/>
              <a:t>Vocational rehabilitation professional</a:t>
            </a:r>
          </a:p>
          <a:p>
            <a:pPr lvl="1">
              <a:spcBef>
                <a:spcPts val="1200"/>
              </a:spcBef>
              <a:spcAft>
                <a:spcPts val="600"/>
              </a:spcAft>
            </a:pPr>
            <a:endParaRPr lang="en-US" sz="2400" dirty="0"/>
          </a:p>
          <a:p>
            <a:endParaRPr lang="en-US" dirty="0"/>
          </a:p>
        </p:txBody>
      </p:sp>
      <p:sp>
        <p:nvSpPr>
          <p:cNvPr id="5" name="Footer Placeholder 4">
            <a:extLst>
              <a:ext uri="{FF2B5EF4-FFF2-40B4-BE49-F238E27FC236}">
                <a16:creationId xmlns:a16="http://schemas.microsoft.com/office/drawing/2014/main" id="{D27A8519-1634-EFF4-08FB-386C047884CE}"/>
              </a:ext>
            </a:extLst>
          </p:cNvPr>
          <p:cNvSpPr>
            <a:spLocks noGrp="1"/>
          </p:cNvSpPr>
          <p:nvPr>
            <p:ph type="ftr" sz="quarter" idx="11"/>
          </p:nvPr>
        </p:nvSpPr>
        <p:spPr/>
        <p:txBody>
          <a:bodyPr/>
          <a:lstStyle/>
          <a:p>
            <a:r>
              <a:rPr lang="en-US"/>
              <a:t>Footer</a:t>
            </a:r>
            <a:endParaRPr lang="en-US" dirty="0"/>
          </a:p>
        </p:txBody>
      </p:sp>
      <p:sp>
        <p:nvSpPr>
          <p:cNvPr id="6" name="Slide Number Placeholder 5">
            <a:extLst>
              <a:ext uri="{FF2B5EF4-FFF2-40B4-BE49-F238E27FC236}">
                <a16:creationId xmlns:a16="http://schemas.microsoft.com/office/drawing/2014/main" id="{67887611-2610-87F6-0EF5-30186E61C45E}"/>
              </a:ext>
            </a:extLst>
          </p:cNvPr>
          <p:cNvSpPr>
            <a:spLocks noGrp="1"/>
          </p:cNvSpPr>
          <p:nvPr>
            <p:ph type="sldNum" sz="quarter" idx="12"/>
          </p:nvPr>
        </p:nvSpPr>
        <p:spPr/>
        <p:txBody>
          <a:bodyPr/>
          <a:lstStyle/>
          <a:p>
            <a:fld id="{3A98EE3D-8CD1-4C3F-BD1C-C98C9596463C}" type="slidenum">
              <a:rPr lang="en-US" smtClean="0"/>
              <a:t>17</a:t>
            </a:fld>
            <a:endParaRPr lang="en-US" dirty="0"/>
          </a:p>
        </p:txBody>
      </p:sp>
    </p:spTree>
    <p:extLst>
      <p:ext uri="{BB962C8B-B14F-4D97-AF65-F5344CB8AC3E}">
        <p14:creationId xmlns:p14="http://schemas.microsoft.com/office/powerpoint/2010/main" val="3085404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921F-4215-0748-E627-98C0AECF60B0}"/>
              </a:ext>
            </a:extLst>
          </p:cNvPr>
          <p:cNvSpPr>
            <a:spLocks noGrp="1"/>
          </p:cNvSpPr>
          <p:nvPr>
            <p:ph type="title"/>
          </p:nvPr>
        </p:nvSpPr>
        <p:spPr>
          <a:xfrm>
            <a:off x="1097279" y="286603"/>
            <a:ext cx="10690529" cy="1450757"/>
          </a:xfrm>
        </p:spPr>
        <p:txBody>
          <a:bodyPr/>
          <a:lstStyle/>
          <a:p>
            <a:r>
              <a:rPr lang="en-US" dirty="0">
                <a:solidFill>
                  <a:schemeClr val="tx1"/>
                </a:solidFill>
              </a:rPr>
              <a:t>Collaborating to Explore Accommodations</a:t>
            </a:r>
          </a:p>
        </p:txBody>
      </p:sp>
      <p:sp>
        <p:nvSpPr>
          <p:cNvPr id="3" name="Content Placeholder 2">
            <a:extLst>
              <a:ext uri="{FF2B5EF4-FFF2-40B4-BE49-F238E27FC236}">
                <a16:creationId xmlns:a16="http://schemas.microsoft.com/office/drawing/2014/main" id="{107548DF-AB4E-666F-4675-60A837587B8B}"/>
              </a:ext>
            </a:extLst>
          </p:cNvPr>
          <p:cNvSpPr>
            <a:spLocks noGrp="1"/>
          </p:cNvSpPr>
          <p:nvPr>
            <p:ph sz="half" idx="1"/>
          </p:nvPr>
        </p:nvSpPr>
        <p:spPr/>
        <p:txBody>
          <a:bodyPr>
            <a:normAutofit/>
          </a:bodyPr>
          <a:lstStyle/>
          <a:p>
            <a:pPr>
              <a:spcAft>
                <a:spcPts val="600"/>
              </a:spcAft>
            </a:pPr>
            <a:r>
              <a:rPr lang="en-US" sz="2400" dirty="0">
                <a:solidFill>
                  <a:schemeClr val="tx1"/>
                </a:solidFill>
              </a:rPr>
              <a:t>Explore options once the accommodation need is understood:</a:t>
            </a:r>
          </a:p>
          <a:p>
            <a:pPr lvl="1">
              <a:spcBef>
                <a:spcPts val="1200"/>
              </a:spcBef>
              <a:spcAft>
                <a:spcPts val="600"/>
              </a:spcAft>
            </a:pPr>
            <a:r>
              <a:rPr lang="en-US" sz="2400" dirty="0">
                <a:solidFill>
                  <a:schemeClr val="tx1"/>
                </a:solidFill>
              </a:rPr>
              <a:t>Start with employee ideas</a:t>
            </a:r>
          </a:p>
          <a:p>
            <a:pPr lvl="1">
              <a:spcBef>
                <a:spcPts val="1200"/>
              </a:spcBef>
              <a:spcAft>
                <a:spcPts val="600"/>
              </a:spcAft>
            </a:pPr>
            <a:r>
              <a:rPr lang="en-US" sz="2400" dirty="0">
                <a:solidFill>
                  <a:schemeClr val="tx1"/>
                </a:solidFill>
              </a:rPr>
              <a:t>Consider provider input when needed</a:t>
            </a:r>
          </a:p>
          <a:p>
            <a:pPr lvl="1">
              <a:spcBef>
                <a:spcPts val="1200"/>
              </a:spcBef>
              <a:spcAft>
                <a:spcPts val="600"/>
              </a:spcAft>
            </a:pPr>
            <a:r>
              <a:rPr lang="en-US" sz="2400" dirty="0">
                <a:solidFill>
                  <a:schemeClr val="tx1"/>
                </a:solidFill>
              </a:rPr>
              <a:t>Use external resources </a:t>
            </a:r>
            <a:br>
              <a:rPr lang="en-US" sz="2400" dirty="0">
                <a:solidFill>
                  <a:schemeClr val="tx1"/>
                </a:solidFill>
              </a:rPr>
            </a:br>
            <a:r>
              <a:rPr lang="en-US" sz="2400" dirty="0">
                <a:solidFill>
                  <a:schemeClr val="tx1"/>
                </a:solidFill>
              </a:rPr>
              <a:t>(e.g., JAN)</a:t>
            </a:r>
          </a:p>
        </p:txBody>
      </p:sp>
      <p:sp>
        <p:nvSpPr>
          <p:cNvPr id="6" name="Content Placeholder 5">
            <a:extLst>
              <a:ext uri="{FF2B5EF4-FFF2-40B4-BE49-F238E27FC236}">
                <a16:creationId xmlns:a16="http://schemas.microsoft.com/office/drawing/2014/main" id="{8AAB51C5-041A-3712-80FB-9FDB59924FFE}"/>
              </a:ext>
            </a:extLst>
          </p:cNvPr>
          <p:cNvSpPr>
            <a:spLocks noGrp="1"/>
          </p:cNvSpPr>
          <p:nvPr>
            <p:ph sz="half" idx="2"/>
          </p:nvPr>
        </p:nvSpPr>
        <p:spPr/>
        <p:txBody>
          <a:bodyPr>
            <a:normAutofit/>
          </a:bodyPr>
          <a:lstStyle/>
          <a:p>
            <a:pPr>
              <a:spcAft>
                <a:spcPts val="600"/>
              </a:spcAft>
            </a:pPr>
            <a:r>
              <a:rPr lang="en-US" sz="2400" dirty="0">
                <a:solidFill>
                  <a:schemeClr val="tx1"/>
                </a:solidFill>
              </a:rPr>
              <a:t>Evaluate options based on:</a:t>
            </a:r>
          </a:p>
          <a:p>
            <a:pPr lvl="1">
              <a:spcBef>
                <a:spcPts val="1200"/>
              </a:spcBef>
              <a:spcAft>
                <a:spcPts val="600"/>
              </a:spcAft>
            </a:pPr>
            <a:r>
              <a:rPr lang="en-US" sz="2400" dirty="0">
                <a:solidFill>
                  <a:schemeClr val="tx1"/>
                </a:solidFill>
              </a:rPr>
              <a:t>Employee preference</a:t>
            </a:r>
          </a:p>
          <a:p>
            <a:pPr lvl="1">
              <a:spcBef>
                <a:spcPts val="1200"/>
              </a:spcBef>
              <a:spcAft>
                <a:spcPts val="600"/>
              </a:spcAft>
            </a:pPr>
            <a:r>
              <a:rPr lang="en-US" sz="2400" dirty="0">
                <a:solidFill>
                  <a:schemeClr val="tx1"/>
                </a:solidFill>
              </a:rPr>
              <a:t>Effectiveness</a:t>
            </a:r>
          </a:p>
          <a:p>
            <a:pPr lvl="1">
              <a:spcBef>
                <a:spcPts val="1200"/>
              </a:spcBef>
              <a:spcAft>
                <a:spcPts val="600"/>
              </a:spcAft>
            </a:pPr>
            <a:r>
              <a:rPr lang="en-US" sz="2400" dirty="0">
                <a:solidFill>
                  <a:schemeClr val="tx1"/>
                </a:solidFill>
              </a:rPr>
              <a:t>Feasibility and cost</a:t>
            </a:r>
          </a:p>
          <a:p>
            <a:pPr lvl="1">
              <a:spcBef>
                <a:spcPts val="1200"/>
              </a:spcBef>
              <a:spcAft>
                <a:spcPts val="600"/>
              </a:spcAft>
            </a:pPr>
            <a:r>
              <a:rPr lang="en-US" sz="2400" dirty="0">
                <a:solidFill>
                  <a:schemeClr val="tx1"/>
                </a:solidFill>
              </a:rPr>
              <a:t>Operational impact</a:t>
            </a:r>
          </a:p>
          <a:p>
            <a:endParaRPr lang="en-US" dirty="0"/>
          </a:p>
        </p:txBody>
      </p:sp>
      <p:sp>
        <p:nvSpPr>
          <p:cNvPr id="4" name="Footer Placeholder 3">
            <a:extLst>
              <a:ext uri="{FF2B5EF4-FFF2-40B4-BE49-F238E27FC236}">
                <a16:creationId xmlns:a16="http://schemas.microsoft.com/office/drawing/2014/main" id="{A95A7FE4-128D-E443-5E9D-D4F493148005}"/>
              </a:ext>
            </a:extLst>
          </p:cNvPr>
          <p:cNvSpPr>
            <a:spLocks noGrp="1"/>
          </p:cNvSpPr>
          <p:nvPr>
            <p:ph type="ftr" sz="quarter" idx="11"/>
          </p:nvPr>
        </p:nvSpPr>
        <p:spPr/>
        <p:txBody>
          <a:bodyPr/>
          <a:lstStyle/>
          <a:p>
            <a:r>
              <a:rPr lang="en-US" sz="1400" b="1" dirty="0">
                <a:latin typeface="Arial Nova" panose="020B0504020202020204" pitchFamily="34" charset="0"/>
              </a:rPr>
              <a:t>A</a:t>
            </a:r>
            <a:r>
              <a:rPr lang="en-US" sz="1400" b="1" cap="none" dirty="0">
                <a:latin typeface="Arial Nova" panose="020B0504020202020204" pitchFamily="34" charset="0"/>
              </a:rPr>
              <a:t>sk</a:t>
            </a:r>
            <a:r>
              <a:rPr lang="en-US" sz="1400" b="1" dirty="0">
                <a:latin typeface="Arial Nova" panose="020B0504020202020204" pitchFamily="34" charset="0"/>
              </a:rPr>
              <a:t>JAN.</a:t>
            </a:r>
            <a:r>
              <a:rPr lang="en-US" sz="1400" b="1" cap="none" dirty="0">
                <a:latin typeface="Arial Nova" panose="020B0504020202020204" pitchFamily="34" charset="0"/>
              </a:rPr>
              <a:t>org</a:t>
            </a:r>
            <a:endParaRPr lang="en-US" sz="1400" b="1" dirty="0">
              <a:latin typeface="Arial Nova" panose="020B0504020202020204" pitchFamily="34" charset="0"/>
            </a:endParaRPr>
          </a:p>
        </p:txBody>
      </p:sp>
      <p:sp>
        <p:nvSpPr>
          <p:cNvPr id="5" name="Slide Number Placeholder 4">
            <a:extLst>
              <a:ext uri="{FF2B5EF4-FFF2-40B4-BE49-F238E27FC236}">
                <a16:creationId xmlns:a16="http://schemas.microsoft.com/office/drawing/2014/main" id="{9BF78004-5647-EC4E-1543-A8EFEC159BC4}"/>
              </a:ext>
            </a:extLst>
          </p:cNvPr>
          <p:cNvSpPr>
            <a:spLocks noGrp="1"/>
          </p:cNvSpPr>
          <p:nvPr>
            <p:ph type="sldNum" sz="quarter" idx="12"/>
          </p:nvPr>
        </p:nvSpPr>
        <p:spPr/>
        <p:txBody>
          <a:bodyPr/>
          <a:lstStyle/>
          <a:p>
            <a:fld id="{3A98EE3D-8CD1-4C3F-BD1C-C98C9596463C}" type="slidenum">
              <a:rPr lang="en-US" sz="1600" smtClean="0">
                <a:solidFill>
                  <a:schemeClr val="tx1"/>
                </a:solidFill>
              </a:rPr>
              <a:pPr/>
              <a:t>18</a:t>
            </a:fld>
            <a:endParaRPr lang="en-US" sz="1600" dirty="0">
              <a:solidFill>
                <a:schemeClr val="tx1"/>
              </a:solidFill>
            </a:endParaRPr>
          </a:p>
        </p:txBody>
      </p:sp>
    </p:spTree>
    <p:extLst>
      <p:ext uri="{BB962C8B-B14F-4D97-AF65-F5344CB8AC3E}">
        <p14:creationId xmlns:p14="http://schemas.microsoft.com/office/powerpoint/2010/main" val="1086043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194F7-7345-AF3C-6242-BEDB73586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7210E9-5B59-DBEB-387F-61CC9DDA5ACB}"/>
              </a:ext>
            </a:extLst>
          </p:cNvPr>
          <p:cNvSpPr>
            <a:spLocks noGrp="1"/>
          </p:cNvSpPr>
          <p:nvPr>
            <p:ph type="title"/>
          </p:nvPr>
        </p:nvSpPr>
        <p:spPr/>
        <p:txBody>
          <a:bodyPr/>
          <a:lstStyle/>
          <a:p>
            <a:r>
              <a:rPr lang="en-US" dirty="0"/>
              <a:t>AskJAN.org: A to Z</a:t>
            </a:r>
          </a:p>
        </p:txBody>
      </p:sp>
      <p:pic>
        <p:nvPicPr>
          <p:cNvPr id="7" name="Content Placeholder 6" descr="AskJAN.org navigation bar&#10;A to Z">
            <a:extLst>
              <a:ext uri="{FF2B5EF4-FFF2-40B4-BE49-F238E27FC236}">
                <a16:creationId xmlns:a16="http://schemas.microsoft.com/office/drawing/2014/main" id="{1AC79A46-1223-5E15-95FD-90013AC8F0FA}"/>
              </a:ext>
            </a:extLst>
          </p:cNvPr>
          <p:cNvPicPr>
            <a:picLocks noGrp="1" noChangeAspect="1"/>
          </p:cNvPicPr>
          <p:nvPr>
            <p:ph idx="1"/>
          </p:nvPr>
        </p:nvPicPr>
        <p:blipFill>
          <a:blip r:embed="rId3"/>
          <a:stretch>
            <a:fillRect/>
          </a:stretch>
        </p:blipFill>
        <p:spPr>
          <a:xfrm>
            <a:off x="0" y="1737360"/>
            <a:ext cx="12192000" cy="982888"/>
          </a:xfrm>
          <a:prstGeom prst="rect">
            <a:avLst/>
          </a:prstGeom>
        </p:spPr>
      </p:pic>
      <p:sp>
        <p:nvSpPr>
          <p:cNvPr id="5" name="Slide Number Placeholder 4">
            <a:extLst>
              <a:ext uri="{FF2B5EF4-FFF2-40B4-BE49-F238E27FC236}">
                <a16:creationId xmlns:a16="http://schemas.microsoft.com/office/drawing/2014/main" id="{AF4A9AAE-9500-F445-EDFD-AC41FF971AE5}"/>
              </a:ext>
            </a:extLst>
          </p:cNvPr>
          <p:cNvSpPr>
            <a:spLocks noGrp="1"/>
          </p:cNvSpPr>
          <p:nvPr>
            <p:ph type="sldNum" sz="quarter" idx="12"/>
          </p:nvPr>
        </p:nvSpPr>
        <p:spPr/>
        <p:txBody>
          <a:bodyPr/>
          <a:lstStyle/>
          <a:p>
            <a:fld id="{3A98EE3D-8CD1-4C3F-BD1C-C98C9596463C}" type="slidenum">
              <a:rPr lang="en-US" smtClean="0"/>
              <a:pPr/>
              <a:t>19</a:t>
            </a:fld>
            <a:endParaRPr lang="en-US" dirty="0"/>
          </a:p>
        </p:txBody>
      </p:sp>
      <p:sp>
        <p:nvSpPr>
          <p:cNvPr id="8" name="TextBox 7">
            <a:extLst>
              <a:ext uri="{FF2B5EF4-FFF2-40B4-BE49-F238E27FC236}">
                <a16:creationId xmlns:a16="http://schemas.microsoft.com/office/drawing/2014/main" id="{8B27261D-7543-5376-9FB6-27A0FFCAD704}"/>
              </a:ext>
            </a:extLst>
          </p:cNvPr>
          <p:cNvSpPr txBox="1"/>
          <p:nvPr/>
        </p:nvSpPr>
        <p:spPr>
          <a:xfrm>
            <a:off x="1097279" y="2906160"/>
            <a:ext cx="10691950" cy="3877985"/>
          </a:xfrm>
          <a:prstGeom prst="rect">
            <a:avLst/>
          </a:prstGeom>
          <a:noFill/>
        </p:spPr>
        <p:txBody>
          <a:bodyPr wrap="square" rtlCol="0">
            <a:spAutoFit/>
          </a:bodyPr>
          <a:lstStyle/>
          <a:p>
            <a:pPr>
              <a:spcBef>
                <a:spcPts val="1200"/>
              </a:spcBef>
              <a:buClr>
                <a:srgbClr val="2395D2"/>
              </a:buClr>
            </a:pPr>
            <a:r>
              <a:rPr lang="en-US" sz="2400"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t>A to Z of Disabilities and Accommodations</a:t>
            </a:r>
            <a:endParaRPr lang="en-US" sz="2400" dirty="0">
              <a:solidFill>
                <a:srgbClr val="0070C0"/>
              </a:solidFill>
              <a:latin typeface="Arial Nova" panose="020B0504020202020204" pitchFamily="34" charset="0"/>
            </a:endParaRPr>
          </a:p>
          <a:p>
            <a:pPr>
              <a:spcBef>
                <a:spcPts val="1200"/>
              </a:spcBef>
              <a:buClr>
                <a:srgbClr val="2395D2"/>
              </a:buClr>
            </a:pPr>
            <a:r>
              <a:rPr lang="en-US" sz="2400" dirty="0">
                <a:latin typeface="Arial Nova" panose="020B0504020202020204" pitchFamily="34" charset="0"/>
              </a:rPr>
              <a:t>Browse for information by:</a:t>
            </a:r>
          </a:p>
          <a:p>
            <a:pPr marL="342900" indent="-342900">
              <a:spcBef>
                <a:spcPts val="1200"/>
              </a:spcBef>
              <a:buClr>
                <a:srgbClr val="2395D2"/>
              </a:buClr>
              <a:buFont typeface="Wingdings" panose="05000000000000000000" pitchFamily="2" charset="2"/>
              <a:buChar char="§"/>
            </a:pPr>
            <a:r>
              <a:rPr lang="en-US" sz="2200" b="1" dirty="0">
                <a:latin typeface="Arial Nova" panose="020B0504020202020204" pitchFamily="34" charset="0"/>
              </a:rPr>
              <a:t>Disability</a:t>
            </a:r>
            <a:r>
              <a:rPr lang="en-US" sz="2200" dirty="0">
                <a:latin typeface="Arial Nova" panose="020B0504020202020204" pitchFamily="34" charset="0"/>
              </a:rPr>
              <a:t> </a:t>
            </a:r>
            <a:r>
              <a:rPr lang="en-US" sz="2000" dirty="0">
                <a:latin typeface="Arial Nova" panose="020B0504020202020204" pitchFamily="34" charset="0"/>
              </a:rPr>
              <a:t>(e.g., back condition, diabetes, mental health conditions, pregnancy, etc.)</a:t>
            </a:r>
          </a:p>
          <a:p>
            <a:pPr marL="800100" lvl="1" indent="-342900">
              <a:spcBef>
                <a:spcPts val="1200"/>
              </a:spcBef>
              <a:buClr>
                <a:srgbClr val="2395D2"/>
              </a:buClr>
              <a:buFont typeface="Wingdings" panose="05000000000000000000" pitchFamily="2" charset="2"/>
              <a:buChar char="§"/>
            </a:pPr>
            <a:r>
              <a:rPr lang="en-US" sz="2200" b="1" dirty="0">
                <a:latin typeface="Arial Nova" panose="020B0504020202020204" pitchFamily="34" charset="0"/>
              </a:rPr>
              <a:t>Limitation</a:t>
            </a:r>
            <a:r>
              <a:rPr lang="en-US" sz="2200" dirty="0">
                <a:latin typeface="Arial Nova" panose="020B0504020202020204" pitchFamily="34" charset="0"/>
              </a:rPr>
              <a:t> </a:t>
            </a:r>
            <a:r>
              <a:rPr lang="en-US" sz="2000" dirty="0">
                <a:latin typeface="Arial Nova" panose="020B0504020202020204" pitchFamily="34" charset="0"/>
              </a:rPr>
              <a:t>(e.g., executive functioning, lifting, reading, standing, etc.)</a:t>
            </a:r>
          </a:p>
          <a:p>
            <a:pPr marL="1257300" lvl="2" indent="-342900">
              <a:spcBef>
                <a:spcPts val="1200"/>
              </a:spcBef>
              <a:buClr>
                <a:srgbClr val="2395D2"/>
              </a:buClr>
              <a:buFont typeface="Wingdings" panose="05000000000000000000" pitchFamily="2" charset="2"/>
              <a:buChar char="§"/>
            </a:pPr>
            <a:r>
              <a:rPr lang="en-US" sz="2200" b="1" dirty="0">
                <a:latin typeface="Arial Nova" panose="020B0504020202020204" pitchFamily="34" charset="0"/>
              </a:rPr>
              <a:t>Work-Related Function </a:t>
            </a:r>
            <a:r>
              <a:rPr lang="en-US" sz="2000" dirty="0">
                <a:latin typeface="Arial Nova" panose="020B0504020202020204" pitchFamily="34" charset="0"/>
              </a:rPr>
              <a:t>(e.g., move items/people, parking, etc.)</a:t>
            </a:r>
          </a:p>
          <a:p>
            <a:pPr marL="1714500" lvl="3" indent="-342900">
              <a:spcBef>
                <a:spcPts val="1200"/>
              </a:spcBef>
              <a:buClr>
                <a:srgbClr val="2395D2"/>
              </a:buClr>
              <a:buFont typeface="Wingdings" panose="05000000000000000000" pitchFamily="2" charset="2"/>
              <a:buChar char="§"/>
            </a:pPr>
            <a:r>
              <a:rPr lang="en-US" sz="2200" b="1" dirty="0">
                <a:latin typeface="Arial Nova" panose="020B0504020202020204" pitchFamily="34" charset="0"/>
              </a:rPr>
              <a:t>Topic</a:t>
            </a:r>
            <a:r>
              <a:rPr lang="en-US" sz="2200" dirty="0">
                <a:latin typeface="Arial Nova" panose="020B0504020202020204" pitchFamily="34" charset="0"/>
              </a:rPr>
              <a:t> </a:t>
            </a:r>
            <a:r>
              <a:rPr lang="en-US" sz="2000" dirty="0">
                <a:latin typeface="Arial Nova" panose="020B0504020202020204" pitchFamily="34" charset="0"/>
              </a:rPr>
              <a:t>(e.g., assistive technology, disability disclosure, service animals, etc.)</a:t>
            </a:r>
          </a:p>
          <a:p>
            <a:pPr marL="2171700" lvl="4" indent="-342900">
              <a:spcBef>
                <a:spcPts val="1200"/>
              </a:spcBef>
              <a:buClr>
                <a:srgbClr val="2395D2"/>
              </a:buClr>
              <a:buFont typeface="Wingdings" panose="05000000000000000000" pitchFamily="2" charset="2"/>
              <a:buChar char="§"/>
            </a:pPr>
            <a:r>
              <a:rPr lang="en-US" sz="2200" b="1" dirty="0">
                <a:latin typeface="Arial Nova" panose="020B0504020202020204" pitchFamily="34" charset="0"/>
              </a:rPr>
              <a:t>Accommodation</a:t>
            </a:r>
            <a:r>
              <a:rPr lang="en-US" sz="2200" dirty="0">
                <a:latin typeface="Arial Nova" panose="020B0504020202020204" pitchFamily="34" charset="0"/>
              </a:rPr>
              <a:t> </a:t>
            </a:r>
            <a:r>
              <a:rPr lang="en-US" sz="2000" dirty="0">
                <a:latin typeface="Arial Nova" panose="020B0504020202020204" pitchFamily="34" charset="0"/>
              </a:rPr>
              <a:t>(e.g., job restructuring, modified schedule, etc.)</a:t>
            </a:r>
          </a:p>
          <a:p>
            <a:pPr>
              <a:spcBef>
                <a:spcPts val="1200"/>
              </a:spcBef>
              <a:buClr>
                <a:srgbClr val="2395D2"/>
              </a:buClr>
            </a:pPr>
            <a:endParaRPr lang="en-US" dirty="0">
              <a:solidFill>
                <a:srgbClr val="2395D2"/>
              </a:solidFill>
            </a:endParaRPr>
          </a:p>
        </p:txBody>
      </p:sp>
      <p:sp>
        <p:nvSpPr>
          <p:cNvPr id="3" name="Rectangle 2">
            <a:extLst>
              <a:ext uri="{FF2B5EF4-FFF2-40B4-BE49-F238E27FC236}">
                <a16:creationId xmlns:a16="http://schemas.microsoft.com/office/drawing/2014/main" id="{5FEFD710-A80E-A80F-313F-2885DDF850BC}"/>
              </a:ext>
              <a:ext uri="{C183D7F6-B498-43B3-948B-1728B52AA6E4}">
                <adec:decorative xmlns:adec="http://schemas.microsoft.com/office/drawing/2017/decorative" val="1"/>
              </a:ext>
            </a:extLst>
          </p:cNvPr>
          <p:cNvSpPr/>
          <p:nvPr/>
        </p:nvSpPr>
        <p:spPr>
          <a:xfrm>
            <a:off x="4833257" y="2188354"/>
            <a:ext cx="767441" cy="531894"/>
          </a:xfrm>
          <a:prstGeom prst="rect">
            <a:avLst/>
          </a:prstGeom>
          <a:noFill/>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550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BD6B806-C2F4-545D-6974-844FD41F8441}"/>
              </a:ext>
            </a:extLst>
          </p:cNvPr>
          <p:cNvSpPr>
            <a:spLocks noGrp="1"/>
          </p:cNvSpPr>
          <p:nvPr>
            <p:ph type="title"/>
          </p:nvPr>
        </p:nvSpPr>
        <p:spPr>
          <a:xfrm>
            <a:off x="1097280" y="286603"/>
            <a:ext cx="10058400" cy="1450757"/>
          </a:xfrm>
        </p:spPr>
        <p:txBody>
          <a:bodyPr/>
          <a:lstStyle/>
          <a:p>
            <a:r>
              <a:rPr lang="en-US" dirty="0">
                <a:solidFill>
                  <a:schemeClr val="tx1"/>
                </a:solidFill>
              </a:rPr>
              <a:t>Training Overview</a:t>
            </a:r>
          </a:p>
        </p:txBody>
      </p:sp>
      <p:sp>
        <p:nvSpPr>
          <p:cNvPr id="15" name="Content Placeholder 2">
            <a:extLst>
              <a:ext uri="{FF2B5EF4-FFF2-40B4-BE49-F238E27FC236}">
                <a16:creationId xmlns:a16="http://schemas.microsoft.com/office/drawing/2014/main" id="{07E5A9E9-B405-D39B-FC1D-DA68B6D232DB}"/>
              </a:ext>
            </a:extLst>
          </p:cNvPr>
          <p:cNvSpPr>
            <a:spLocks noGrp="1"/>
          </p:cNvSpPr>
          <p:nvPr>
            <p:ph idx="1"/>
          </p:nvPr>
        </p:nvSpPr>
        <p:spPr>
          <a:xfrm>
            <a:off x="1216547" y="2108201"/>
            <a:ext cx="9939133" cy="4178299"/>
          </a:xfrm>
        </p:spPr>
        <p:txBody>
          <a:bodyPr>
            <a:normAutofit fontScale="92500" lnSpcReduction="10000"/>
          </a:bodyPr>
          <a:lstStyle/>
          <a:p>
            <a:pPr marL="0" indent="0">
              <a:lnSpc>
                <a:spcPct val="120000"/>
              </a:lnSpc>
              <a:spcAft>
                <a:spcPts val="600"/>
              </a:spcAft>
              <a:buNone/>
            </a:pPr>
            <a:r>
              <a:rPr lang="en-US" sz="2600" b="1" dirty="0">
                <a:solidFill>
                  <a:schemeClr val="tx1"/>
                </a:solidFill>
                <a:cs typeface="Arial" panose="020B0604020202020204" pitchFamily="34" charset="0"/>
              </a:rPr>
              <a:t>Practical Workplace Accommodation Strategies </a:t>
            </a:r>
            <a:br>
              <a:rPr lang="en-US" sz="2600" b="1" dirty="0">
                <a:solidFill>
                  <a:schemeClr val="tx1"/>
                </a:solidFill>
                <a:cs typeface="Arial" panose="020B0604020202020204" pitchFamily="34" charset="0"/>
              </a:rPr>
            </a:br>
            <a:r>
              <a:rPr lang="en-US" sz="2600" b="1" dirty="0">
                <a:solidFill>
                  <a:schemeClr val="tx1"/>
                </a:solidFill>
                <a:cs typeface="Arial" panose="020B0604020202020204" pitchFamily="34" charset="0"/>
              </a:rPr>
              <a:t>for Mental Health Needs</a:t>
            </a:r>
          </a:p>
          <a:p>
            <a:pPr marL="0" indent="0">
              <a:lnSpc>
                <a:spcPct val="120000"/>
              </a:lnSpc>
              <a:spcAft>
                <a:spcPts val="600"/>
              </a:spcAft>
              <a:buNone/>
            </a:pPr>
            <a:r>
              <a:rPr lang="en-US" sz="2400" dirty="0">
                <a:solidFill>
                  <a:schemeClr val="tx1"/>
                </a:solidFill>
                <a:cs typeface="Arial" panose="020B0604020202020204" pitchFamily="34" charset="0"/>
              </a:rPr>
              <a:t>This Job Accommodation Network (JAN) training will explore practical workplace accommodation solutions for employees with mental health–related disabilities. Participants will learn how to identify and implement reasonable accommodations and engage effectively in the accommodation process. The session will highlight accommodation strategies for reducing stress and anxiety, supporting executive functioning, and more. Attendees will gain tools, examples, and JAN resources to help them hire, retain, and advance workers who have a range of accommodation needs.</a:t>
            </a:r>
            <a:endParaRPr lang="en-US" sz="1800" dirty="0">
              <a:solidFill>
                <a:schemeClr val="tx1"/>
              </a:solidFill>
            </a:endParaRPr>
          </a:p>
        </p:txBody>
      </p:sp>
      <p:sp>
        <p:nvSpPr>
          <p:cNvPr id="11" name="Footer Placeholder 6">
            <a:extLst>
              <a:ext uri="{FF2B5EF4-FFF2-40B4-BE49-F238E27FC236}">
                <a16:creationId xmlns:a16="http://schemas.microsoft.com/office/drawing/2014/main" id="{679E859A-87A6-5ABB-EEFF-F78308EA8CE4}"/>
              </a:ext>
            </a:extLst>
          </p:cNvPr>
          <p:cNvSpPr>
            <a:spLocks noGrp="1"/>
          </p:cNvSpPr>
          <p:nvPr>
            <p:ph type="ftr" sz="quarter" idx="11"/>
          </p:nvPr>
        </p:nvSpPr>
        <p:spPr>
          <a:xfrm>
            <a:off x="1097279" y="6446838"/>
            <a:ext cx="4846321" cy="365125"/>
          </a:xfrm>
        </p:spPr>
        <p:txBody>
          <a:bodyPr anchor="ctr">
            <a:normAutofit/>
          </a:bodyPr>
          <a:lstStyle/>
          <a:p>
            <a:pPr>
              <a:spcAft>
                <a:spcPts val="600"/>
              </a:spcAft>
            </a:pPr>
            <a:r>
              <a:rPr lang="en-US" sz="1400" b="1" dirty="0">
                <a:latin typeface="Arial Nova" panose="020B0504020202020204" pitchFamily="34" charset="0"/>
              </a:rPr>
              <a:t>A</a:t>
            </a:r>
            <a:r>
              <a:rPr lang="en-US" sz="1400" b="1" cap="none" dirty="0">
                <a:latin typeface="Arial Nova" panose="020B0504020202020204" pitchFamily="34" charset="0"/>
              </a:rPr>
              <a:t>sk</a:t>
            </a:r>
            <a:r>
              <a:rPr lang="en-US" sz="1400" b="1" dirty="0">
                <a:latin typeface="Arial Nova" panose="020B0504020202020204" pitchFamily="34" charset="0"/>
              </a:rPr>
              <a:t>JAN.</a:t>
            </a:r>
            <a:r>
              <a:rPr lang="en-US" sz="1400" b="1" cap="none" dirty="0">
                <a:latin typeface="Arial Nova" panose="020B0504020202020204" pitchFamily="34" charset="0"/>
              </a:rPr>
              <a:t>org</a:t>
            </a:r>
            <a:endParaRPr lang="en-US" sz="1400" b="1" dirty="0">
              <a:latin typeface="Arial Nova" panose="020B0504020202020204" pitchFamily="34" charset="0"/>
            </a:endParaRPr>
          </a:p>
        </p:txBody>
      </p:sp>
      <p:sp>
        <p:nvSpPr>
          <p:cNvPr id="6" name="Slide Number Placeholder 5">
            <a:extLst>
              <a:ext uri="{FF2B5EF4-FFF2-40B4-BE49-F238E27FC236}">
                <a16:creationId xmlns:a16="http://schemas.microsoft.com/office/drawing/2014/main" id="{955B10BD-3659-FE6D-6189-DC352DC02785}"/>
              </a:ext>
            </a:extLst>
          </p:cNvPr>
          <p:cNvSpPr>
            <a:spLocks noGrp="1"/>
          </p:cNvSpPr>
          <p:nvPr>
            <p:ph type="sldNum" sz="quarter" idx="12"/>
          </p:nvPr>
        </p:nvSpPr>
        <p:spPr>
          <a:xfrm>
            <a:off x="10375670" y="6446838"/>
            <a:ext cx="780010" cy="365125"/>
          </a:xfrm>
        </p:spPr>
        <p:txBody>
          <a:bodyPr anchor="ctr">
            <a:normAutofit/>
          </a:bodyPr>
          <a:lstStyle/>
          <a:p>
            <a:pPr>
              <a:spcAft>
                <a:spcPts val="600"/>
              </a:spcAft>
            </a:pPr>
            <a:fld id="{3A98EE3D-8CD1-4C3F-BD1C-C98C9596463C}" type="slidenum">
              <a:rPr lang="en-US" sz="1600" noProof="0" smtClean="0">
                <a:solidFill>
                  <a:schemeClr val="tx1"/>
                </a:solidFill>
              </a:rPr>
              <a:pPr>
                <a:spcAft>
                  <a:spcPts val="600"/>
                </a:spcAft>
              </a:pPr>
              <a:t>2</a:t>
            </a:fld>
            <a:endParaRPr lang="en-US" sz="1600" noProof="0" dirty="0">
              <a:solidFill>
                <a:schemeClr val="tx1"/>
              </a:solidFill>
            </a:endParaRPr>
          </a:p>
        </p:txBody>
      </p:sp>
    </p:spTree>
    <p:extLst>
      <p:ext uri="{BB962C8B-B14F-4D97-AF65-F5344CB8AC3E}">
        <p14:creationId xmlns:p14="http://schemas.microsoft.com/office/powerpoint/2010/main" val="3219784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B820-5CEE-6B72-541C-B7709436E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524B20-6604-7F23-8234-5CCBCF915065}"/>
              </a:ext>
            </a:extLst>
          </p:cNvPr>
          <p:cNvSpPr>
            <a:spLocks noGrp="1"/>
          </p:cNvSpPr>
          <p:nvPr>
            <p:ph type="title"/>
          </p:nvPr>
        </p:nvSpPr>
        <p:spPr>
          <a:xfrm>
            <a:off x="1097279" y="5419848"/>
            <a:ext cx="10113645" cy="743682"/>
          </a:xfrm>
        </p:spPr>
        <p:txBody>
          <a:bodyPr/>
          <a:lstStyle/>
          <a:p>
            <a:r>
              <a:rPr lang="en-US" dirty="0"/>
              <a:t>Performance &amp; Conduct Matters</a:t>
            </a:r>
          </a:p>
        </p:txBody>
      </p:sp>
      <p:pic>
        <p:nvPicPr>
          <p:cNvPr id="9" name="Picture Placeholder 8" descr="Image of 3 wood blocks with ADA spelled out in black, against a decorative purple and bluish green floral like background sitting on top of a brown rug. ">
            <a:extLst>
              <a:ext uri="{FF2B5EF4-FFF2-40B4-BE49-F238E27FC236}">
                <a16:creationId xmlns:a16="http://schemas.microsoft.com/office/drawing/2014/main" id="{FDE4D464-8CA3-ED4E-482C-E52966944FED}"/>
              </a:ext>
            </a:extLst>
          </p:cNvPr>
          <p:cNvPicPr>
            <a:picLocks noGrp="1" noChangeAspect="1"/>
          </p:cNvPicPr>
          <p:nvPr>
            <p:ph type="pic" idx="1"/>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18935" b="18935"/>
          <a:stretch/>
        </p:blipFill>
        <p:spPr/>
      </p:pic>
      <p:sp>
        <p:nvSpPr>
          <p:cNvPr id="4" name="Footer Placeholder 3">
            <a:extLst>
              <a:ext uri="{FF2B5EF4-FFF2-40B4-BE49-F238E27FC236}">
                <a16:creationId xmlns:a16="http://schemas.microsoft.com/office/drawing/2014/main" id="{1DC7882E-9287-5537-5ABC-447049B980C9}"/>
              </a:ext>
            </a:extLst>
          </p:cNvPr>
          <p:cNvSpPr>
            <a:spLocks noGrp="1"/>
          </p:cNvSpPr>
          <p:nvPr>
            <p:ph type="ftr" sz="quarter" idx="11"/>
          </p:nvPr>
        </p:nvSpPr>
        <p:spPr/>
        <p:txBody>
          <a:bodyPr/>
          <a:lstStyle/>
          <a:p>
            <a:r>
              <a:rPr lang="en-US" sz="1400" b="1" cap="none" dirty="0">
                <a:latin typeface="Arial Nova" panose="020B0504020202020204" pitchFamily="34" charset="0"/>
              </a:rPr>
              <a:t>AskJAN.org</a:t>
            </a:r>
          </a:p>
        </p:txBody>
      </p:sp>
      <p:sp>
        <p:nvSpPr>
          <p:cNvPr id="5" name="Slide Number Placeholder 4">
            <a:extLst>
              <a:ext uri="{FF2B5EF4-FFF2-40B4-BE49-F238E27FC236}">
                <a16:creationId xmlns:a16="http://schemas.microsoft.com/office/drawing/2014/main" id="{D39DE113-13D8-4559-02C6-74517792D79C}"/>
              </a:ext>
            </a:extLst>
          </p:cNvPr>
          <p:cNvSpPr>
            <a:spLocks noGrp="1"/>
          </p:cNvSpPr>
          <p:nvPr>
            <p:ph type="sldNum" sz="quarter" idx="12"/>
          </p:nvPr>
        </p:nvSpPr>
        <p:spPr/>
        <p:txBody>
          <a:bodyPr/>
          <a:lstStyle/>
          <a:p>
            <a:fld id="{3A98EE3D-8CD1-4C3F-BD1C-C98C9596463C}" type="slidenum">
              <a:rPr lang="en-US" sz="1600" smtClean="0">
                <a:latin typeface="+mj-lt"/>
              </a:rPr>
              <a:pPr/>
              <a:t>20</a:t>
            </a:fld>
            <a:endParaRPr lang="en-US" sz="1600" dirty="0">
              <a:latin typeface="+mj-lt"/>
            </a:endParaRPr>
          </a:p>
        </p:txBody>
      </p:sp>
    </p:spTree>
    <p:extLst>
      <p:ext uri="{BB962C8B-B14F-4D97-AF65-F5344CB8AC3E}">
        <p14:creationId xmlns:p14="http://schemas.microsoft.com/office/powerpoint/2010/main" val="16576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7B8C15-8E83-6458-F551-C91D9379DFD6}"/>
              </a:ext>
            </a:extLst>
          </p:cNvPr>
          <p:cNvSpPr>
            <a:spLocks noGrp="1"/>
          </p:cNvSpPr>
          <p:nvPr>
            <p:ph type="title"/>
          </p:nvPr>
        </p:nvSpPr>
        <p:spPr/>
        <p:txBody>
          <a:bodyPr>
            <a:normAutofit/>
          </a:bodyPr>
          <a:lstStyle/>
          <a:p>
            <a:r>
              <a:rPr lang="en-US" dirty="0"/>
              <a:t>Mental Health Needs and</a:t>
            </a:r>
            <a:br>
              <a:rPr lang="en-US" dirty="0"/>
            </a:br>
            <a:r>
              <a:rPr lang="en-US" dirty="0"/>
              <a:t>Performance and Conduct Standards</a:t>
            </a:r>
          </a:p>
        </p:txBody>
      </p:sp>
      <p:sp>
        <p:nvSpPr>
          <p:cNvPr id="8" name="Content Placeholder 7">
            <a:extLst>
              <a:ext uri="{FF2B5EF4-FFF2-40B4-BE49-F238E27FC236}">
                <a16:creationId xmlns:a16="http://schemas.microsoft.com/office/drawing/2014/main" id="{0212B329-AAEB-551D-F8C2-1296B1D750F3}"/>
              </a:ext>
            </a:extLst>
          </p:cNvPr>
          <p:cNvSpPr>
            <a:spLocks noGrp="1"/>
          </p:cNvSpPr>
          <p:nvPr>
            <p:ph idx="1"/>
          </p:nvPr>
        </p:nvSpPr>
        <p:spPr>
          <a:xfrm>
            <a:off x="1216548" y="2108201"/>
            <a:ext cx="10058400" cy="4338637"/>
          </a:xfrm>
        </p:spPr>
        <p:txBody>
          <a:bodyPr>
            <a:normAutofit lnSpcReduction="10000"/>
          </a:bodyPr>
          <a:lstStyle/>
          <a:p>
            <a:r>
              <a:rPr lang="en-US" dirty="0"/>
              <a:t>Apply performance and conduct standards consistently across all employees</a:t>
            </a:r>
          </a:p>
          <a:p>
            <a:r>
              <a:rPr lang="en-US" dirty="0"/>
              <a:t>Standards do not need to be lowered as an accommodation</a:t>
            </a:r>
          </a:p>
          <a:p>
            <a:r>
              <a:rPr lang="en-US" dirty="0"/>
              <a:t>Focus on whether accommodations can support meeting expectations</a:t>
            </a:r>
          </a:p>
          <a:p>
            <a:r>
              <a:rPr lang="en-US" dirty="0"/>
              <a:t>Ensure conduct standards are job-related and consistent with business necessity</a:t>
            </a:r>
          </a:p>
          <a:p>
            <a:r>
              <a:rPr lang="en-US" dirty="0"/>
              <a:t>Keep the focus on clear expectations, communication, and practical solutions</a:t>
            </a:r>
          </a:p>
          <a:p>
            <a:pPr marL="0" indent="0">
              <a:buNone/>
            </a:pPr>
            <a:r>
              <a:rPr lang="en-US" dirty="0">
                <a:solidFill>
                  <a:srgbClr val="0070C0"/>
                </a:solidFill>
                <a:hlinkClick r:id="rId3">
                  <a:extLst>
                    <a:ext uri="{A12FA001-AC4F-418D-AE19-62706E023703}">
                      <ahyp:hlinkClr xmlns:ahyp="http://schemas.microsoft.com/office/drawing/2018/hyperlinkcolor" val="tx"/>
                    </a:ext>
                  </a:extLst>
                </a:hlinkClick>
              </a:rPr>
              <a:t>Applying Performance and Conduct Standards </a:t>
            </a:r>
            <a:br>
              <a:rPr lang="en-US" dirty="0">
                <a:solidFill>
                  <a:srgbClr val="0070C0"/>
                </a:solidFill>
                <a:hlinkClick r:id="rId3">
                  <a:extLst>
                    <a:ext uri="{A12FA001-AC4F-418D-AE19-62706E023703}">
                      <ahyp:hlinkClr xmlns:ahyp="http://schemas.microsoft.com/office/drawing/2018/hyperlinkcolor" val="tx"/>
                    </a:ext>
                  </a:extLst>
                </a:hlinkClick>
              </a:rPr>
            </a:br>
            <a:r>
              <a:rPr lang="en-US" dirty="0">
                <a:solidFill>
                  <a:srgbClr val="0070C0"/>
                </a:solidFill>
                <a:hlinkClick r:id="rId3">
                  <a:extLst>
                    <a:ext uri="{A12FA001-AC4F-418D-AE19-62706E023703}">
                      <ahyp:hlinkClr xmlns:ahyp="http://schemas.microsoft.com/office/drawing/2018/hyperlinkcolor" val="tx"/>
                    </a:ext>
                  </a:extLst>
                </a:hlinkClick>
              </a:rPr>
              <a:t>to Employees with Disabilities</a:t>
            </a:r>
            <a:endParaRPr lang="en-US" dirty="0">
              <a:solidFill>
                <a:srgbClr val="0070C0"/>
              </a:solidFill>
            </a:endParaRPr>
          </a:p>
          <a:p>
            <a:pPr marL="0" indent="0">
              <a:buNone/>
            </a:pPr>
            <a:endParaRPr lang="en-US" dirty="0"/>
          </a:p>
        </p:txBody>
      </p:sp>
      <p:sp>
        <p:nvSpPr>
          <p:cNvPr id="2" name="Footer Placeholder 3">
            <a:extLst>
              <a:ext uri="{FF2B5EF4-FFF2-40B4-BE49-F238E27FC236}">
                <a16:creationId xmlns:a16="http://schemas.microsoft.com/office/drawing/2014/main" id="{936E5D38-1F72-8BAF-CAD9-9E9B0E34C425}"/>
              </a:ext>
            </a:extLst>
          </p:cNvPr>
          <p:cNvSpPr>
            <a:spLocks noGrp="1"/>
          </p:cNvSpPr>
          <p:nvPr>
            <p:ph type="ftr" sz="quarter" idx="11"/>
          </p:nvPr>
        </p:nvSpPr>
        <p:spPr>
          <a:xfrm>
            <a:off x="1097279" y="6446838"/>
            <a:ext cx="4846321" cy="365125"/>
          </a:xfrm>
        </p:spPr>
        <p:txBody>
          <a:bodyPr/>
          <a:lstStyle/>
          <a:p>
            <a:r>
              <a:rPr lang="en-US" dirty="0"/>
              <a:t>AskJAN.org</a:t>
            </a:r>
          </a:p>
        </p:txBody>
      </p:sp>
      <p:sp>
        <p:nvSpPr>
          <p:cNvPr id="6" name="Slide Number Placeholder 5">
            <a:extLst>
              <a:ext uri="{FF2B5EF4-FFF2-40B4-BE49-F238E27FC236}">
                <a16:creationId xmlns:a16="http://schemas.microsoft.com/office/drawing/2014/main" id="{D04A273D-21E7-B79B-6A56-46036D9FC8A3}"/>
              </a:ext>
            </a:extLst>
          </p:cNvPr>
          <p:cNvSpPr>
            <a:spLocks noGrp="1"/>
          </p:cNvSpPr>
          <p:nvPr>
            <p:ph type="sldNum" sz="quarter" idx="12"/>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769734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F6695-6FCB-F3CE-1CFD-21898A5DDDF6}"/>
              </a:ext>
            </a:extLst>
          </p:cNvPr>
          <p:cNvSpPr>
            <a:spLocks noGrp="1"/>
          </p:cNvSpPr>
          <p:nvPr>
            <p:ph type="title"/>
          </p:nvPr>
        </p:nvSpPr>
        <p:spPr/>
        <p:txBody>
          <a:bodyPr/>
          <a:lstStyle/>
          <a:p>
            <a:r>
              <a:rPr lang="en-US" dirty="0"/>
              <a:t>Performance Examples</a:t>
            </a:r>
          </a:p>
        </p:txBody>
      </p:sp>
      <p:sp>
        <p:nvSpPr>
          <p:cNvPr id="3" name="Content Placeholder 2">
            <a:extLst>
              <a:ext uri="{FF2B5EF4-FFF2-40B4-BE49-F238E27FC236}">
                <a16:creationId xmlns:a16="http://schemas.microsoft.com/office/drawing/2014/main" id="{60414E9E-8B23-973D-93C5-3A92DA7517DF}"/>
              </a:ext>
            </a:extLst>
          </p:cNvPr>
          <p:cNvSpPr>
            <a:spLocks noGrp="1"/>
          </p:cNvSpPr>
          <p:nvPr>
            <p:ph idx="1"/>
          </p:nvPr>
        </p:nvSpPr>
        <p:spPr/>
        <p:txBody>
          <a:bodyPr/>
          <a:lstStyle/>
          <a:p>
            <a:pPr>
              <a:spcAft>
                <a:spcPts val="600"/>
              </a:spcAft>
            </a:pPr>
            <a:r>
              <a:rPr lang="en-US" sz="2600" dirty="0"/>
              <a:t>Jessica has obsessive compulsive disorder (OCD), works as a high school history teacher, and has been asked to teach an advanced placement history course for the next semester. She has not submitted her lesson plans for administrative review and approval as she has been continuously refining the plans.</a:t>
            </a:r>
          </a:p>
          <a:p>
            <a:pPr>
              <a:spcAft>
                <a:spcPts val="600"/>
              </a:spcAft>
            </a:pPr>
            <a:r>
              <a:rPr lang="en-US" sz="2600" dirty="0"/>
              <a:t>Tom has depression, works as a material handler at a warehouse, and has been unable to meet production standards due to stamina issues.</a:t>
            </a:r>
          </a:p>
          <a:p>
            <a:endParaRPr lang="en-US" dirty="0"/>
          </a:p>
        </p:txBody>
      </p:sp>
      <p:sp>
        <p:nvSpPr>
          <p:cNvPr id="4" name="Footer Placeholder 3">
            <a:extLst>
              <a:ext uri="{FF2B5EF4-FFF2-40B4-BE49-F238E27FC236}">
                <a16:creationId xmlns:a16="http://schemas.microsoft.com/office/drawing/2014/main" id="{4969F7C4-C462-3E60-6502-D6E8E6193399}"/>
              </a:ext>
            </a:extLst>
          </p:cNvPr>
          <p:cNvSpPr>
            <a:spLocks noGrp="1"/>
          </p:cNvSpPr>
          <p:nvPr>
            <p:ph type="ftr" sz="quarter" idx="11"/>
          </p:nvPr>
        </p:nvSpPr>
        <p:spPr/>
        <p:txBody>
          <a:bodyPr/>
          <a:lstStyle/>
          <a:p>
            <a:r>
              <a:rPr lang="en-US" dirty="0"/>
              <a:t>AskJAN.org</a:t>
            </a:r>
          </a:p>
        </p:txBody>
      </p:sp>
      <p:sp>
        <p:nvSpPr>
          <p:cNvPr id="5" name="Slide Number Placeholder 4">
            <a:extLst>
              <a:ext uri="{FF2B5EF4-FFF2-40B4-BE49-F238E27FC236}">
                <a16:creationId xmlns:a16="http://schemas.microsoft.com/office/drawing/2014/main" id="{AFA8994D-29AB-0E3D-25E7-A2F089D9677C}"/>
              </a:ext>
            </a:extLst>
          </p:cNvPr>
          <p:cNvSpPr>
            <a:spLocks noGrp="1"/>
          </p:cNvSpPr>
          <p:nvPr>
            <p:ph type="sldNum" sz="quarter" idx="12"/>
          </p:nvPr>
        </p:nvSpPr>
        <p:spPr/>
        <p:txBody>
          <a:bodyPr/>
          <a:lstStyle/>
          <a:p>
            <a:fld id="{3A98EE3D-8CD1-4C3F-BD1C-C98C9596463C}" type="slidenum">
              <a:rPr lang="en-US" smtClean="0"/>
              <a:pPr/>
              <a:t>22</a:t>
            </a:fld>
            <a:endParaRPr lang="en-US" dirty="0"/>
          </a:p>
        </p:txBody>
      </p:sp>
    </p:spTree>
    <p:extLst>
      <p:ext uri="{BB962C8B-B14F-4D97-AF65-F5344CB8AC3E}">
        <p14:creationId xmlns:p14="http://schemas.microsoft.com/office/powerpoint/2010/main" val="3441996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F35BD-5950-0C80-5D7E-D97B74EDFF4A}"/>
              </a:ext>
            </a:extLst>
          </p:cNvPr>
          <p:cNvSpPr>
            <a:spLocks noGrp="1"/>
          </p:cNvSpPr>
          <p:nvPr>
            <p:ph type="title"/>
          </p:nvPr>
        </p:nvSpPr>
        <p:spPr/>
        <p:txBody>
          <a:bodyPr/>
          <a:lstStyle/>
          <a:p>
            <a:r>
              <a:rPr lang="en-US" dirty="0"/>
              <a:t>Conduct Examples</a:t>
            </a:r>
          </a:p>
        </p:txBody>
      </p:sp>
      <p:sp>
        <p:nvSpPr>
          <p:cNvPr id="3" name="Content Placeholder 2">
            <a:extLst>
              <a:ext uri="{FF2B5EF4-FFF2-40B4-BE49-F238E27FC236}">
                <a16:creationId xmlns:a16="http://schemas.microsoft.com/office/drawing/2014/main" id="{E89A80FE-B6AF-0494-0244-57C58CC2BAC6}"/>
              </a:ext>
            </a:extLst>
          </p:cNvPr>
          <p:cNvSpPr>
            <a:spLocks noGrp="1"/>
          </p:cNvSpPr>
          <p:nvPr>
            <p:ph idx="1"/>
          </p:nvPr>
        </p:nvSpPr>
        <p:spPr>
          <a:xfrm>
            <a:off x="1216548" y="2108201"/>
            <a:ext cx="10058400" cy="3760891"/>
          </a:xfrm>
        </p:spPr>
        <p:txBody>
          <a:bodyPr>
            <a:normAutofit lnSpcReduction="10000"/>
          </a:bodyPr>
          <a:lstStyle/>
          <a:p>
            <a:r>
              <a:rPr lang="en-US" sz="2600" dirty="0">
                <a:ea typeface="Calibri" panose="020F0502020204030204" pitchFamily="34" charset="0"/>
              </a:rPr>
              <a:t>Nicole has generalized anxiety disorder (GAD), works as a food preparation worker, and can otherwise perform all the essential functions of her job; however, she talks incessantly to her co-workers while she works. Her co-workers have complained to management.</a:t>
            </a:r>
          </a:p>
          <a:p>
            <a:r>
              <a:rPr lang="en-US" sz="2600" dirty="0">
                <a:ea typeface="Calibri" panose="020F0502020204030204" pitchFamily="34" charset="0"/>
              </a:rPr>
              <a:t>Joe has bipolar disorder, works as a cashier at a thrift store, is pleasant and efficient, but sometimes makes unwelcome editorial comments about customer purchases. Customers have complained to management. </a:t>
            </a:r>
            <a:endParaRPr lang="en-US" sz="2600" dirty="0"/>
          </a:p>
          <a:p>
            <a:endParaRPr lang="en-US" dirty="0"/>
          </a:p>
        </p:txBody>
      </p:sp>
      <p:sp>
        <p:nvSpPr>
          <p:cNvPr id="4" name="Footer Placeholder 3">
            <a:extLst>
              <a:ext uri="{FF2B5EF4-FFF2-40B4-BE49-F238E27FC236}">
                <a16:creationId xmlns:a16="http://schemas.microsoft.com/office/drawing/2014/main" id="{C39446F3-253B-C117-0158-37A84D58319F}"/>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C0891A8C-AECD-BEF5-BECB-6B19B8C4EDE7}"/>
              </a:ext>
            </a:extLst>
          </p:cNvPr>
          <p:cNvSpPr>
            <a:spLocks noGrp="1"/>
          </p:cNvSpPr>
          <p:nvPr>
            <p:ph type="sldNum" sz="quarter" idx="12"/>
          </p:nvPr>
        </p:nvSpPr>
        <p:spPr/>
        <p:txBody>
          <a:bodyPr/>
          <a:lstStyle/>
          <a:p>
            <a:fld id="{3A98EE3D-8CD1-4C3F-BD1C-C98C9596463C}" type="slidenum">
              <a:rPr lang="en-US" smtClean="0"/>
              <a:pPr/>
              <a:t>23</a:t>
            </a:fld>
            <a:endParaRPr lang="en-US" dirty="0"/>
          </a:p>
        </p:txBody>
      </p:sp>
    </p:spTree>
    <p:extLst>
      <p:ext uri="{BB962C8B-B14F-4D97-AF65-F5344CB8AC3E}">
        <p14:creationId xmlns:p14="http://schemas.microsoft.com/office/powerpoint/2010/main" val="1005445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9CC01-7993-7662-464B-0FE825E5E055}"/>
              </a:ext>
            </a:extLst>
          </p:cNvPr>
          <p:cNvSpPr>
            <a:spLocks noGrp="1"/>
          </p:cNvSpPr>
          <p:nvPr>
            <p:ph type="title"/>
          </p:nvPr>
        </p:nvSpPr>
        <p:spPr>
          <a:xfrm>
            <a:off x="1042035" y="5410663"/>
            <a:ext cx="10113645" cy="743682"/>
          </a:xfrm>
        </p:spPr>
        <p:txBody>
          <a:bodyPr/>
          <a:lstStyle/>
          <a:p>
            <a:r>
              <a:rPr lang="en-US" dirty="0"/>
              <a:t>Accommodation Solutions </a:t>
            </a:r>
            <a:br>
              <a:rPr lang="en-US" dirty="0"/>
            </a:br>
            <a:r>
              <a:rPr lang="en-US" dirty="0"/>
              <a:t>for Mental Health Needs</a:t>
            </a:r>
          </a:p>
        </p:txBody>
      </p:sp>
      <p:pic>
        <p:nvPicPr>
          <p:cNvPr id="9" name="Picture Placeholder 8" descr="Image of multi colored heads with various brain designs including  numbers, widgets, puzzles, flowers, circles, connect the dots, etc. &#10;&#10;">
            <a:extLst>
              <a:ext uri="{FF2B5EF4-FFF2-40B4-BE49-F238E27FC236}">
                <a16:creationId xmlns:a16="http://schemas.microsoft.com/office/drawing/2014/main" id="{482312CB-B515-EED0-D2E9-7AA8833BBB4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4953" b="24953"/>
          <a:stretch>
            <a:fillRect/>
          </a:stretch>
        </p:blipFill>
        <p:spPr/>
      </p:pic>
      <p:sp>
        <p:nvSpPr>
          <p:cNvPr id="4" name="Footer Placeholder 3">
            <a:extLst>
              <a:ext uri="{FF2B5EF4-FFF2-40B4-BE49-F238E27FC236}">
                <a16:creationId xmlns:a16="http://schemas.microsoft.com/office/drawing/2014/main" id="{C2A68DE2-4179-8F79-69DD-8A48C378B7A8}"/>
              </a:ext>
            </a:extLst>
          </p:cNvPr>
          <p:cNvSpPr>
            <a:spLocks noGrp="1"/>
          </p:cNvSpPr>
          <p:nvPr>
            <p:ph type="ftr" sz="quarter" idx="11"/>
          </p:nvPr>
        </p:nvSpPr>
        <p:spPr/>
        <p:txBody>
          <a:bodyPr/>
          <a:lstStyle/>
          <a:p>
            <a:r>
              <a:rPr lang="en-US" sz="1400" b="1" cap="none" dirty="0">
                <a:latin typeface="Arial Nova" panose="020B0504020202020204" pitchFamily="34" charset="0"/>
              </a:rPr>
              <a:t>AskJAN.org</a:t>
            </a:r>
          </a:p>
        </p:txBody>
      </p:sp>
      <p:sp>
        <p:nvSpPr>
          <p:cNvPr id="5" name="Slide Number Placeholder 4">
            <a:extLst>
              <a:ext uri="{FF2B5EF4-FFF2-40B4-BE49-F238E27FC236}">
                <a16:creationId xmlns:a16="http://schemas.microsoft.com/office/drawing/2014/main" id="{998F0653-3950-5FA0-8862-F788213F4E63}"/>
              </a:ext>
            </a:extLst>
          </p:cNvPr>
          <p:cNvSpPr>
            <a:spLocks noGrp="1"/>
          </p:cNvSpPr>
          <p:nvPr>
            <p:ph type="sldNum" sz="quarter" idx="12"/>
          </p:nvPr>
        </p:nvSpPr>
        <p:spPr/>
        <p:txBody>
          <a:bodyPr/>
          <a:lstStyle/>
          <a:p>
            <a:fld id="{3A98EE3D-8CD1-4C3F-BD1C-C98C9596463C}" type="slidenum">
              <a:rPr lang="en-US" sz="1400" smtClean="0">
                <a:latin typeface="Arial Nova" panose="020B0504020202020204" pitchFamily="34" charset="0"/>
              </a:rPr>
              <a:pPr/>
              <a:t>24</a:t>
            </a:fld>
            <a:endParaRPr lang="en-US" sz="1400" dirty="0">
              <a:latin typeface="Arial Nova" panose="020B0504020202020204" pitchFamily="34" charset="0"/>
            </a:endParaRPr>
          </a:p>
        </p:txBody>
      </p:sp>
    </p:spTree>
    <p:extLst>
      <p:ext uri="{BB962C8B-B14F-4D97-AF65-F5344CB8AC3E}">
        <p14:creationId xmlns:p14="http://schemas.microsoft.com/office/powerpoint/2010/main" val="261687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C223F-E7D5-D321-B8C5-7FC36AFED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04AC52-8FB8-AF7A-1BD1-86758469FD2F}"/>
              </a:ext>
            </a:extLst>
          </p:cNvPr>
          <p:cNvSpPr>
            <a:spLocks noGrp="1"/>
          </p:cNvSpPr>
          <p:nvPr>
            <p:ph type="title"/>
          </p:nvPr>
        </p:nvSpPr>
        <p:spPr/>
        <p:txBody>
          <a:bodyPr>
            <a:normAutofit/>
          </a:bodyPr>
          <a:lstStyle/>
          <a:p>
            <a:r>
              <a:rPr lang="en-US" dirty="0">
                <a:solidFill>
                  <a:schemeClr val="tx1"/>
                </a:solidFill>
              </a:rPr>
              <a:t>Review of Common Functional Needs</a:t>
            </a:r>
          </a:p>
        </p:txBody>
      </p:sp>
      <p:sp>
        <p:nvSpPr>
          <p:cNvPr id="6" name="Content Placeholder 5">
            <a:extLst>
              <a:ext uri="{FF2B5EF4-FFF2-40B4-BE49-F238E27FC236}">
                <a16:creationId xmlns:a16="http://schemas.microsoft.com/office/drawing/2014/main" id="{3162F250-0D7F-1A94-EAB6-9C760713CBAF}"/>
              </a:ext>
            </a:extLst>
          </p:cNvPr>
          <p:cNvSpPr>
            <a:spLocks noGrp="1"/>
          </p:cNvSpPr>
          <p:nvPr>
            <p:ph sz="half" idx="1"/>
          </p:nvPr>
        </p:nvSpPr>
        <p:spPr>
          <a:xfrm>
            <a:off x="1097280" y="2120900"/>
            <a:ext cx="4639736" cy="4103437"/>
          </a:xfrm>
        </p:spPr>
        <p:txBody>
          <a:bodyPr>
            <a:normAutofit fontScale="85000" lnSpcReduction="20000"/>
          </a:bodyPr>
          <a:lstStyle/>
          <a:p>
            <a:pPr>
              <a:lnSpc>
                <a:spcPct val="110000"/>
              </a:lnSpc>
              <a:spcAft>
                <a:spcPts val="300"/>
              </a:spcAft>
            </a:pPr>
            <a:r>
              <a:rPr lang="en-US" sz="2700" dirty="0">
                <a:solidFill>
                  <a:schemeClr val="tx1"/>
                </a:solidFill>
              </a:rPr>
              <a:t>Attending work and being punctual</a:t>
            </a:r>
          </a:p>
          <a:p>
            <a:pPr>
              <a:lnSpc>
                <a:spcPct val="110000"/>
              </a:lnSpc>
              <a:spcAft>
                <a:spcPts val="300"/>
              </a:spcAft>
            </a:pPr>
            <a:r>
              <a:rPr lang="en-US" sz="2700" dirty="0">
                <a:solidFill>
                  <a:schemeClr val="tx1"/>
                </a:solidFill>
              </a:rPr>
              <a:t>Concentrating, focusing, paying attention</a:t>
            </a:r>
          </a:p>
          <a:p>
            <a:pPr>
              <a:lnSpc>
                <a:spcPct val="110000"/>
              </a:lnSpc>
              <a:spcAft>
                <a:spcPts val="300"/>
              </a:spcAft>
            </a:pPr>
            <a:r>
              <a:rPr lang="en-US" sz="2700" dirty="0">
                <a:solidFill>
                  <a:schemeClr val="tx1"/>
                </a:solidFill>
              </a:rPr>
              <a:t>Regulating emotions and behavior</a:t>
            </a:r>
          </a:p>
          <a:p>
            <a:pPr>
              <a:lnSpc>
                <a:spcPct val="110000"/>
              </a:lnSpc>
              <a:spcAft>
                <a:spcPts val="300"/>
              </a:spcAft>
            </a:pPr>
            <a:r>
              <a:rPr lang="en-US" sz="2700" dirty="0">
                <a:solidFill>
                  <a:schemeClr val="tx1"/>
                </a:solidFill>
              </a:rPr>
              <a:t>Learning, remembering, and thinking</a:t>
            </a:r>
          </a:p>
          <a:p>
            <a:endParaRPr lang="en-US" dirty="0"/>
          </a:p>
        </p:txBody>
      </p:sp>
      <p:sp>
        <p:nvSpPr>
          <p:cNvPr id="7" name="Content Placeholder 6">
            <a:extLst>
              <a:ext uri="{FF2B5EF4-FFF2-40B4-BE49-F238E27FC236}">
                <a16:creationId xmlns:a16="http://schemas.microsoft.com/office/drawing/2014/main" id="{51845297-3E0B-DE49-6F96-ADED1BA8AD4A}"/>
              </a:ext>
            </a:extLst>
          </p:cNvPr>
          <p:cNvSpPr>
            <a:spLocks noGrp="1"/>
          </p:cNvSpPr>
          <p:nvPr>
            <p:ph sz="half" idx="2"/>
          </p:nvPr>
        </p:nvSpPr>
        <p:spPr/>
        <p:txBody>
          <a:bodyPr>
            <a:normAutofit fontScale="85000" lnSpcReduction="20000"/>
          </a:bodyPr>
          <a:lstStyle/>
          <a:p>
            <a:pPr>
              <a:lnSpc>
                <a:spcPct val="110000"/>
              </a:lnSpc>
              <a:spcAft>
                <a:spcPts val="300"/>
              </a:spcAft>
            </a:pPr>
            <a:r>
              <a:rPr lang="en-US" sz="2700" dirty="0">
                <a:solidFill>
                  <a:schemeClr val="tx1"/>
                </a:solidFill>
              </a:rPr>
              <a:t>Organizing, planning, prioritizing, and managing time</a:t>
            </a:r>
          </a:p>
          <a:p>
            <a:pPr>
              <a:lnSpc>
                <a:spcPct val="110000"/>
              </a:lnSpc>
              <a:spcAft>
                <a:spcPts val="300"/>
              </a:spcAft>
            </a:pPr>
            <a:r>
              <a:rPr lang="en-US" sz="2700" dirty="0">
                <a:solidFill>
                  <a:schemeClr val="tx1"/>
                </a:solidFill>
              </a:rPr>
              <a:t>Staying awake </a:t>
            </a:r>
          </a:p>
          <a:p>
            <a:pPr>
              <a:lnSpc>
                <a:spcPct val="110000"/>
              </a:lnSpc>
              <a:spcAft>
                <a:spcPts val="300"/>
              </a:spcAft>
            </a:pPr>
            <a:r>
              <a:rPr lang="en-US" sz="2700" dirty="0">
                <a:solidFill>
                  <a:schemeClr val="tx1"/>
                </a:solidFill>
              </a:rPr>
              <a:t>Interacting with others and using interpersonal skills</a:t>
            </a:r>
          </a:p>
          <a:p>
            <a:pPr>
              <a:lnSpc>
                <a:spcPct val="110000"/>
              </a:lnSpc>
              <a:spcAft>
                <a:spcPts val="300"/>
              </a:spcAft>
            </a:pPr>
            <a:r>
              <a:rPr lang="en-US" sz="2700" dirty="0">
                <a:solidFill>
                  <a:schemeClr val="tx1"/>
                </a:solidFill>
              </a:rPr>
              <a:t>Maintaining stamina, pacing, and productivity</a:t>
            </a:r>
          </a:p>
          <a:p>
            <a:pPr>
              <a:lnSpc>
                <a:spcPct val="110000"/>
              </a:lnSpc>
              <a:spcAft>
                <a:spcPts val="300"/>
              </a:spcAft>
            </a:pPr>
            <a:r>
              <a:rPr lang="en-US" sz="2700" dirty="0">
                <a:solidFill>
                  <a:schemeClr val="tx1"/>
                </a:solidFill>
              </a:rPr>
              <a:t>Tolerating stress and somatic distress</a:t>
            </a:r>
          </a:p>
          <a:p>
            <a:endParaRPr lang="en-US" dirty="0"/>
          </a:p>
        </p:txBody>
      </p:sp>
      <p:sp>
        <p:nvSpPr>
          <p:cNvPr id="4" name="Footer Placeholder 3">
            <a:extLst>
              <a:ext uri="{FF2B5EF4-FFF2-40B4-BE49-F238E27FC236}">
                <a16:creationId xmlns:a16="http://schemas.microsoft.com/office/drawing/2014/main" id="{AF6C17C5-216E-4056-F3E9-1E4F794BE540}"/>
              </a:ext>
            </a:extLst>
          </p:cNvPr>
          <p:cNvSpPr>
            <a:spLocks noGrp="1"/>
          </p:cNvSpPr>
          <p:nvPr>
            <p:ph type="ftr" sz="quarter" idx="11"/>
          </p:nvPr>
        </p:nvSpPr>
        <p:spPr/>
        <p:txBody>
          <a:bodyPr/>
          <a:lstStyle/>
          <a:p>
            <a:r>
              <a:rPr lang="en-US" sz="1400" b="1" cap="none" dirty="0">
                <a:solidFill>
                  <a:schemeClr val="tx1"/>
                </a:solidFill>
                <a:latin typeface="Arial Nova" panose="020B0504020202020204" pitchFamily="34" charset="0"/>
              </a:rPr>
              <a:t>AskJAN.org</a:t>
            </a:r>
          </a:p>
        </p:txBody>
      </p:sp>
      <p:sp>
        <p:nvSpPr>
          <p:cNvPr id="5" name="Slide Number Placeholder 4">
            <a:extLst>
              <a:ext uri="{FF2B5EF4-FFF2-40B4-BE49-F238E27FC236}">
                <a16:creationId xmlns:a16="http://schemas.microsoft.com/office/drawing/2014/main" id="{272F4ADA-B4E0-10A6-422B-E633D6C9D492}"/>
              </a:ext>
            </a:extLst>
          </p:cNvPr>
          <p:cNvSpPr>
            <a:spLocks noGrp="1"/>
          </p:cNvSpPr>
          <p:nvPr>
            <p:ph type="sldNum" sz="quarter" idx="12"/>
          </p:nvPr>
        </p:nvSpPr>
        <p:spPr/>
        <p:txBody>
          <a:bodyPr/>
          <a:lstStyle/>
          <a:p>
            <a:fld id="{3A98EE3D-8CD1-4C3F-BD1C-C98C9596463C}" type="slidenum">
              <a:rPr lang="en-US" sz="1600" smtClean="0"/>
              <a:pPr/>
              <a:t>25</a:t>
            </a:fld>
            <a:endParaRPr lang="en-US" sz="1600" dirty="0"/>
          </a:p>
        </p:txBody>
      </p:sp>
    </p:spTree>
    <p:extLst>
      <p:ext uri="{BB962C8B-B14F-4D97-AF65-F5344CB8AC3E}">
        <p14:creationId xmlns:p14="http://schemas.microsoft.com/office/powerpoint/2010/main" val="2696246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99D88-DE34-5E31-0FA5-FAD67981EC09}"/>
              </a:ext>
            </a:extLst>
          </p:cNvPr>
          <p:cNvSpPr>
            <a:spLocks noGrp="1"/>
          </p:cNvSpPr>
          <p:nvPr>
            <p:ph type="title"/>
          </p:nvPr>
        </p:nvSpPr>
        <p:spPr/>
        <p:txBody>
          <a:bodyPr/>
          <a:lstStyle/>
          <a:p>
            <a:r>
              <a:rPr lang="en-US" dirty="0"/>
              <a:t>Supporting Reliable </a:t>
            </a:r>
            <a:br>
              <a:rPr lang="en-US" dirty="0"/>
            </a:br>
            <a:r>
              <a:rPr lang="en-US" dirty="0"/>
              <a:t>and Predictable Attendance</a:t>
            </a:r>
          </a:p>
        </p:txBody>
      </p:sp>
      <p:sp>
        <p:nvSpPr>
          <p:cNvPr id="3" name="Content Placeholder 2">
            <a:extLst>
              <a:ext uri="{FF2B5EF4-FFF2-40B4-BE49-F238E27FC236}">
                <a16:creationId xmlns:a16="http://schemas.microsoft.com/office/drawing/2014/main" id="{571207DA-9565-04D7-C2B8-4C35A29D5C57}"/>
              </a:ext>
            </a:extLst>
          </p:cNvPr>
          <p:cNvSpPr>
            <a:spLocks noGrp="1"/>
          </p:cNvSpPr>
          <p:nvPr>
            <p:ph idx="1"/>
          </p:nvPr>
        </p:nvSpPr>
        <p:spPr>
          <a:xfrm>
            <a:off x="1216548" y="2108201"/>
            <a:ext cx="10058400" cy="4159249"/>
          </a:xfrm>
        </p:spPr>
        <p:txBody>
          <a:bodyPr>
            <a:normAutofit/>
          </a:bodyPr>
          <a:lstStyle/>
          <a:p>
            <a:pPr>
              <a:spcAft>
                <a:spcPts val="600"/>
              </a:spcAft>
            </a:pPr>
            <a:r>
              <a:rPr lang="en-US" sz="2600" dirty="0"/>
              <a:t>Allow flexible scheduling, including flexible start and end times, adjusted shifts, reduced scheduling, and flexible and modified break schedules </a:t>
            </a:r>
          </a:p>
          <a:p>
            <a:pPr>
              <a:spcAft>
                <a:spcPts val="600"/>
              </a:spcAft>
            </a:pPr>
            <a:r>
              <a:rPr lang="en-US" sz="2600" dirty="0"/>
              <a:t>Provide leave and modify the attendance policy</a:t>
            </a:r>
          </a:p>
          <a:p>
            <a:pPr>
              <a:spcAft>
                <a:spcPts val="600"/>
              </a:spcAft>
            </a:pPr>
            <a:r>
              <a:rPr lang="en-US" sz="2600" dirty="0"/>
              <a:t>Allow remote and hybrid work during periods of increased symptoms or to reduce commute-related stress</a:t>
            </a:r>
          </a:p>
          <a:p>
            <a:pPr>
              <a:spcAft>
                <a:spcPts val="600"/>
              </a:spcAft>
            </a:pPr>
            <a:r>
              <a:rPr lang="en-US" sz="2600" dirty="0"/>
              <a:t>Engage in early problem-solving when attendance issues arise</a:t>
            </a:r>
          </a:p>
          <a:p>
            <a:endParaRPr lang="en-US" dirty="0"/>
          </a:p>
        </p:txBody>
      </p:sp>
      <p:sp>
        <p:nvSpPr>
          <p:cNvPr id="4" name="Footer Placeholder 3">
            <a:extLst>
              <a:ext uri="{FF2B5EF4-FFF2-40B4-BE49-F238E27FC236}">
                <a16:creationId xmlns:a16="http://schemas.microsoft.com/office/drawing/2014/main" id="{6E4828F1-F1DD-D618-9D86-C298638C4816}"/>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207375AC-29C2-7F52-2AB0-95C5F43E08E5}"/>
              </a:ext>
            </a:extLst>
          </p:cNvPr>
          <p:cNvSpPr>
            <a:spLocks noGrp="1"/>
          </p:cNvSpPr>
          <p:nvPr>
            <p:ph type="sldNum" sz="quarter" idx="12"/>
          </p:nvPr>
        </p:nvSpPr>
        <p:spPr/>
        <p:txBody>
          <a:bodyPr/>
          <a:lstStyle/>
          <a:p>
            <a:fld id="{3A98EE3D-8CD1-4C3F-BD1C-C98C9596463C}" type="slidenum">
              <a:rPr lang="en-US" smtClean="0"/>
              <a:pPr/>
              <a:t>26</a:t>
            </a:fld>
            <a:endParaRPr lang="en-US" dirty="0"/>
          </a:p>
        </p:txBody>
      </p:sp>
    </p:spTree>
    <p:extLst>
      <p:ext uri="{BB962C8B-B14F-4D97-AF65-F5344CB8AC3E}">
        <p14:creationId xmlns:p14="http://schemas.microsoft.com/office/powerpoint/2010/main" val="3148111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D13B-C055-AF59-C223-7D0B5D95A328}"/>
              </a:ext>
            </a:extLst>
          </p:cNvPr>
          <p:cNvSpPr>
            <a:spLocks noGrp="1"/>
          </p:cNvSpPr>
          <p:nvPr>
            <p:ph type="title"/>
          </p:nvPr>
        </p:nvSpPr>
        <p:spPr/>
        <p:txBody>
          <a:bodyPr/>
          <a:lstStyle/>
          <a:p>
            <a:r>
              <a:rPr lang="en-US" dirty="0"/>
              <a:t>Being Punctual</a:t>
            </a:r>
          </a:p>
        </p:txBody>
      </p:sp>
      <p:sp>
        <p:nvSpPr>
          <p:cNvPr id="3" name="Content Placeholder 2">
            <a:extLst>
              <a:ext uri="{FF2B5EF4-FFF2-40B4-BE49-F238E27FC236}">
                <a16:creationId xmlns:a16="http://schemas.microsoft.com/office/drawing/2014/main" id="{88682671-2ED8-031B-8C86-06DC8177D794}"/>
              </a:ext>
            </a:extLst>
          </p:cNvPr>
          <p:cNvSpPr>
            <a:spLocks noGrp="1"/>
          </p:cNvSpPr>
          <p:nvPr>
            <p:ph idx="1"/>
          </p:nvPr>
        </p:nvSpPr>
        <p:spPr>
          <a:xfrm>
            <a:off x="1216548" y="2108201"/>
            <a:ext cx="10058400" cy="4338637"/>
          </a:xfrm>
        </p:spPr>
        <p:txBody>
          <a:bodyPr>
            <a:normAutofit/>
          </a:bodyPr>
          <a:lstStyle/>
          <a:p>
            <a:r>
              <a:rPr lang="en-US" dirty="0"/>
              <a:t>Have a routine of putting and keeping things in their place </a:t>
            </a:r>
            <a:br>
              <a:rPr lang="en-US" dirty="0"/>
            </a:br>
            <a:r>
              <a:rPr lang="en-US" dirty="0"/>
              <a:t>(e.g., keys, glasses, cell phone, etc.)</a:t>
            </a:r>
          </a:p>
          <a:p>
            <a:r>
              <a:rPr lang="en-US" dirty="0"/>
              <a:t>Prepare for the next day’s work the night before</a:t>
            </a:r>
          </a:p>
          <a:p>
            <a:r>
              <a:rPr lang="en-US" dirty="0"/>
              <a:t>Create a checklist for yourself and others</a:t>
            </a:r>
          </a:p>
          <a:p>
            <a:r>
              <a:rPr lang="en-US" dirty="0"/>
              <a:t>Place sticky notes on the door, dashboard, or wherever you will notice them  </a:t>
            </a:r>
          </a:p>
          <a:p>
            <a:r>
              <a:rPr lang="en-US" dirty="0"/>
              <a:t>Turn off distractions, including cell phones </a:t>
            </a:r>
          </a:p>
          <a:p>
            <a:r>
              <a:rPr lang="en-US" dirty="0"/>
              <a:t>Set a timer or a programmable watch to pace yourself</a:t>
            </a:r>
          </a:p>
          <a:p>
            <a:endParaRPr lang="en-US" dirty="0"/>
          </a:p>
        </p:txBody>
      </p:sp>
      <p:sp>
        <p:nvSpPr>
          <p:cNvPr id="4" name="Footer Placeholder 3">
            <a:extLst>
              <a:ext uri="{FF2B5EF4-FFF2-40B4-BE49-F238E27FC236}">
                <a16:creationId xmlns:a16="http://schemas.microsoft.com/office/drawing/2014/main" id="{24740C4A-E3C3-0181-2194-97D7224B31A5}"/>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E53B0FC8-764D-BF8B-DED6-8C3B1B97512E}"/>
              </a:ext>
            </a:extLst>
          </p:cNvPr>
          <p:cNvSpPr>
            <a:spLocks noGrp="1"/>
          </p:cNvSpPr>
          <p:nvPr>
            <p:ph type="sldNum" sz="quarter" idx="12"/>
          </p:nvPr>
        </p:nvSpPr>
        <p:spPr/>
        <p:txBody>
          <a:bodyPr/>
          <a:lstStyle/>
          <a:p>
            <a:fld id="{3A98EE3D-8CD1-4C3F-BD1C-C98C9596463C}" type="slidenum">
              <a:rPr lang="en-US" smtClean="0"/>
              <a:pPr/>
              <a:t>27</a:t>
            </a:fld>
            <a:endParaRPr lang="en-US" dirty="0"/>
          </a:p>
        </p:txBody>
      </p:sp>
    </p:spTree>
    <p:extLst>
      <p:ext uri="{BB962C8B-B14F-4D97-AF65-F5344CB8AC3E}">
        <p14:creationId xmlns:p14="http://schemas.microsoft.com/office/powerpoint/2010/main" val="1478084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3819-0E2A-0622-EF04-EED9B8B22AFC}"/>
              </a:ext>
            </a:extLst>
          </p:cNvPr>
          <p:cNvSpPr>
            <a:spLocks noGrp="1"/>
          </p:cNvSpPr>
          <p:nvPr>
            <p:ph type="title"/>
          </p:nvPr>
        </p:nvSpPr>
        <p:spPr/>
        <p:txBody>
          <a:bodyPr>
            <a:normAutofit/>
          </a:bodyPr>
          <a:lstStyle/>
          <a:p>
            <a:r>
              <a:rPr lang="en-US" dirty="0"/>
              <a:t>Attendance Example</a:t>
            </a:r>
          </a:p>
        </p:txBody>
      </p:sp>
      <p:sp>
        <p:nvSpPr>
          <p:cNvPr id="3" name="Content Placeholder 2">
            <a:extLst>
              <a:ext uri="{FF2B5EF4-FFF2-40B4-BE49-F238E27FC236}">
                <a16:creationId xmlns:a16="http://schemas.microsoft.com/office/drawing/2014/main" id="{A131B1A9-5B51-66DF-B8B6-B310ACAAEB96}"/>
              </a:ext>
            </a:extLst>
          </p:cNvPr>
          <p:cNvSpPr>
            <a:spLocks noGrp="1"/>
          </p:cNvSpPr>
          <p:nvPr>
            <p:ph idx="1"/>
          </p:nvPr>
        </p:nvSpPr>
        <p:spPr/>
        <p:txBody>
          <a:bodyPr>
            <a:normAutofit/>
          </a:bodyPr>
          <a:lstStyle/>
          <a:p>
            <a:pPr>
              <a:spcAft>
                <a:spcPts val="600"/>
              </a:spcAft>
            </a:pPr>
            <a:r>
              <a:rPr lang="en-US" sz="2600" dirty="0"/>
              <a:t>Heidi has major depression and generalized anxiety disorder (GAD), works as a special education emotional support teacher, and takes psychotropic medications that have a lingering early morning sedative effect. </a:t>
            </a:r>
          </a:p>
          <a:p>
            <a:pPr>
              <a:spcAft>
                <a:spcPts val="600"/>
              </a:spcAft>
            </a:pPr>
            <a:r>
              <a:rPr lang="en-US" sz="2600" dirty="0"/>
              <a:t>As a result, Heidi has been chronically absent and chronically tardy, either waking up after the time by which she is obligated to report an unplanned absence to the school administrator or arriving to work after her scheduled start time for the day.</a:t>
            </a:r>
          </a:p>
        </p:txBody>
      </p:sp>
      <p:sp>
        <p:nvSpPr>
          <p:cNvPr id="4" name="Footer Placeholder 3">
            <a:extLst>
              <a:ext uri="{FF2B5EF4-FFF2-40B4-BE49-F238E27FC236}">
                <a16:creationId xmlns:a16="http://schemas.microsoft.com/office/drawing/2014/main" id="{D62B0751-9E4A-EC8D-C141-C217F48374FF}"/>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5D3E6D44-3FD3-2C42-0F6D-5A577CDF14DB}"/>
              </a:ext>
            </a:extLst>
          </p:cNvPr>
          <p:cNvSpPr>
            <a:spLocks noGrp="1"/>
          </p:cNvSpPr>
          <p:nvPr>
            <p:ph type="sldNum" sz="quarter" idx="12"/>
          </p:nvPr>
        </p:nvSpPr>
        <p:spPr/>
        <p:txBody>
          <a:bodyPr/>
          <a:lstStyle/>
          <a:p>
            <a:fld id="{3A98EE3D-8CD1-4C3F-BD1C-C98C9596463C}" type="slidenum">
              <a:rPr lang="en-US" smtClean="0"/>
              <a:pPr/>
              <a:t>28</a:t>
            </a:fld>
            <a:endParaRPr lang="en-US" dirty="0"/>
          </a:p>
        </p:txBody>
      </p:sp>
    </p:spTree>
    <p:extLst>
      <p:ext uri="{BB962C8B-B14F-4D97-AF65-F5344CB8AC3E}">
        <p14:creationId xmlns:p14="http://schemas.microsoft.com/office/powerpoint/2010/main" val="3138787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1B8DA-497E-9F32-4C6C-24B785717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ED7BD-A318-A31A-4620-A71E2F04EB39}"/>
              </a:ext>
            </a:extLst>
          </p:cNvPr>
          <p:cNvSpPr>
            <a:spLocks noGrp="1"/>
          </p:cNvSpPr>
          <p:nvPr>
            <p:ph type="title"/>
          </p:nvPr>
        </p:nvSpPr>
        <p:spPr/>
        <p:txBody>
          <a:bodyPr>
            <a:normAutofit/>
          </a:bodyPr>
          <a:lstStyle/>
          <a:p>
            <a:r>
              <a:rPr lang="en-US" dirty="0"/>
              <a:t>Attendance Solutions</a:t>
            </a:r>
          </a:p>
        </p:txBody>
      </p:sp>
      <p:sp>
        <p:nvSpPr>
          <p:cNvPr id="3" name="Content Placeholder 2">
            <a:extLst>
              <a:ext uri="{FF2B5EF4-FFF2-40B4-BE49-F238E27FC236}">
                <a16:creationId xmlns:a16="http://schemas.microsoft.com/office/drawing/2014/main" id="{5E0BFFD7-279D-07E2-170B-FD7C6233E881}"/>
              </a:ext>
            </a:extLst>
          </p:cNvPr>
          <p:cNvSpPr>
            <a:spLocks noGrp="1"/>
          </p:cNvSpPr>
          <p:nvPr>
            <p:ph idx="1"/>
          </p:nvPr>
        </p:nvSpPr>
        <p:spPr>
          <a:xfrm>
            <a:off x="1216548" y="2108201"/>
            <a:ext cx="10058400" cy="4197349"/>
          </a:xfrm>
        </p:spPr>
        <p:txBody>
          <a:bodyPr>
            <a:normAutofit/>
          </a:bodyPr>
          <a:lstStyle/>
          <a:p>
            <a:pPr>
              <a:spcBef>
                <a:spcPts val="600"/>
              </a:spcBef>
              <a:spcAft>
                <a:spcPts val="600"/>
              </a:spcAft>
            </a:pPr>
            <a:r>
              <a:rPr lang="en-US" sz="2600" b="1" dirty="0"/>
              <a:t>Job Restructuring and Flexible Scheduling</a:t>
            </a:r>
          </a:p>
          <a:p>
            <a:pPr lvl="1">
              <a:spcBef>
                <a:spcPts val="600"/>
              </a:spcBef>
              <a:spcAft>
                <a:spcPts val="600"/>
              </a:spcAft>
            </a:pPr>
            <a:r>
              <a:rPr lang="en-US" sz="2400" dirty="0"/>
              <a:t>Heidi’s employer agreed to move her planning period to the first period of the day. Thus, if she needs to arrive to work later than her scheduled start time on a given day, she can do so without compromising student instructional time.</a:t>
            </a:r>
          </a:p>
          <a:p>
            <a:pPr>
              <a:spcBef>
                <a:spcPts val="600"/>
              </a:spcBef>
              <a:spcAft>
                <a:spcPts val="600"/>
              </a:spcAft>
            </a:pPr>
            <a:r>
              <a:rPr lang="en-US" sz="2600" b="1" dirty="0"/>
              <a:t>Modifying a Policy</a:t>
            </a:r>
          </a:p>
          <a:p>
            <a:pPr lvl="1">
              <a:spcBef>
                <a:spcPts val="600"/>
              </a:spcBef>
              <a:spcAft>
                <a:spcPts val="600"/>
              </a:spcAft>
            </a:pPr>
            <a:r>
              <a:rPr lang="en-US" sz="2400" dirty="0"/>
              <a:t>Heidi’s employer agreed to grant her a 30-minute grace period in which to report an unplanned absence to her employer.</a:t>
            </a:r>
            <a:endParaRPr lang="en-US" dirty="0"/>
          </a:p>
        </p:txBody>
      </p:sp>
      <p:sp>
        <p:nvSpPr>
          <p:cNvPr id="4" name="Footer Placeholder 3">
            <a:extLst>
              <a:ext uri="{FF2B5EF4-FFF2-40B4-BE49-F238E27FC236}">
                <a16:creationId xmlns:a16="http://schemas.microsoft.com/office/drawing/2014/main" id="{57360FE5-2D4A-F88E-4C67-8EDAB4D0F275}"/>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C4A01749-BD75-5A3F-30D3-36C11FC68D7E}"/>
              </a:ext>
            </a:extLst>
          </p:cNvPr>
          <p:cNvSpPr>
            <a:spLocks noGrp="1"/>
          </p:cNvSpPr>
          <p:nvPr>
            <p:ph type="sldNum" sz="quarter" idx="12"/>
          </p:nvPr>
        </p:nvSpPr>
        <p:spPr/>
        <p:txBody>
          <a:bodyPr/>
          <a:lstStyle/>
          <a:p>
            <a:fld id="{3A98EE3D-8CD1-4C3F-BD1C-C98C9596463C}" type="slidenum">
              <a:rPr lang="en-US" smtClean="0"/>
              <a:pPr/>
              <a:t>29</a:t>
            </a:fld>
            <a:endParaRPr lang="en-US" dirty="0"/>
          </a:p>
        </p:txBody>
      </p:sp>
    </p:spTree>
    <p:extLst>
      <p:ext uri="{BB962C8B-B14F-4D97-AF65-F5344CB8AC3E}">
        <p14:creationId xmlns:p14="http://schemas.microsoft.com/office/powerpoint/2010/main" val="1998796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C1F3-42B3-D144-C7AF-AF49D74673EB}"/>
              </a:ext>
            </a:extLst>
          </p:cNvPr>
          <p:cNvSpPr>
            <a:spLocks noGrp="1"/>
          </p:cNvSpPr>
          <p:nvPr>
            <p:ph type="ctrTitle"/>
          </p:nvPr>
        </p:nvSpPr>
        <p:spPr>
          <a:xfrm>
            <a:off x="1212850" y="-1929066"/>
            <a:ext cx="5118100" cy="1929066"/>
          </a:xfrm>
        </p:spPr>
        <p:txBody>
          <a:bodyPr vert="horz" lIns="91440" tIns="45720" rIns="91440" bIns="45720" rtlCol="0" anchor="b">
            <a:noAutofit/>
          </a:bodyPr>
          <a:lstStyle/>
          <a:p>
            <a:r>
              <a:rPr lang="en-US" dirty="0"/>
              <a:t>Introduction</a:t>
            </a:r>
          </a:p>
        </p:txBody>
      </p:sp>
      <p:pic>
        <p:nvPicPr>
          <p:cNvPr id="11" name="Content Placeholder 10" descr="A person in a wheelchair and a person at  a table reviewing documents&#10;JAN logo.&#10;JAN is the leading source of free, expert, and confidential guidance on workplace accommodations. Ask JAN! We can help.&#10;AskJAN.org&#10;800-526-7234&#10;JAN@AskJAN.org">
            <a:extLst>
              <a:ext uri="{FF2B5EF4-FFF2-40B4-BE49-F238E27FC236}">
                <a16:creationId xmlns:a16="http://schemas.microsoft.com/office/drawing/2014/main" id="{A1178769-8A1A-4D97-5B8A-1114A2486A6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p:blipFill>
        <p:spPr>
          <a:xfrm>
            <a:off x="0" y="0"/>
            <a:ext cx="12192000" cy="6858000"/>
          </a:xfrm>
          <a:noFill/>
        </p:spPr>
      </p:pic>
      <p:sp>
        <p:nvSpPr>
          <p:cNvPr id="3" name="Slide Number Placeholder 2">
            <a:extLst>
              <a:ext uri="{FF2B5EF4-FFF2-40B4-BE49-F238E27FC236}">
                <a16:creationId xmlns:a16="http://schemas.microsoft.com/office/drawing/2014/main" id="{895C96C5-DE7F-C6E2-CFE0-6F0E0BAAA6BF}"/>
              </a:ext>
            </a:extLst>
          </p:cNvPr>
          <p:cNvSpPr>
            <a:spLocks noGrp="1"/>
          </p:cNvSpPr>
          <p:nvPr>
            <p:ph type="sldNum" sz="quarter" idx="12"/>
          </p:nvPr>
        </p:nvSpPr>
        <p:spPr>
          <a:xfrm>
            <a:off x="11180888" y="6378599"/>
            <a:ext cx="780010" cy="365125"/>
          </a:xfrm>
        </p:spPr>
        <p:txBody>
          <a:bodyPr anchor="ctr">
            <a:normAutofit/>
          </a:bodyPr>
          <a:lstStyle/>
          <a:p>
            <a:pPr>
              <a:spcAft>
                <a:spcPts val="600"/>
              </a:spcAft>
            </a:pPr>
            <a:fld id="{3A98EE3D-8CD1-4C3F-BD1C-C98C9596463C}" type="slidenum">
              <a:rPr lang="en-US" sz="1600" noProof="0" smtClean="0">
                <a:solidFill>
                  <a:schemeClr val="bg1"/>
                </a:solidFill>
              </a:rPr>
              <a:pPr>
                <a:spcAft>
                  <a:spcPts val="600"/>
                </a:spcAft>
              </a:pPr>
              <a:t>3</a:t>
            </a:fld>
            <a:endParaRPr lang="en-US" sz="1600" noProof="0" dirty="0">
              <a:solidFill>
                <a:schemeClr val="bg1"/>
              </a:solidFill>
            </a:endParaRPr>
          </a:p>
        </p:txBody>
      </p:sp>
    </p:spTree>
    <p:extLst>
      <p:ext uri="{BB962C8B-B14F-4D97-AF65-F5344CB8AC3E}">
        <p14:creationId xmlns:p14="http://schemas.microsoft.com/office/powerpoint/2010/main" val="1807676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A14C-E83B-A5E7-6C19-DB0CB0321115}"/>
              </a:ext>
            </a:extLst>
          </p:cNvPr>
          <p:cNvSpPr>
            <a:spLocks noGrp="1"/>
          </p:cNvSpPr>
          <p:nvPr>
            <p:ph type="title"/>
          </p:nvPr>
        </p:nvSpPr>
        <p:spPr>
          <a:xfrm>
            <a:off x="1097280" y="286603"/>
            <a:ext cx="10751820" cy="1450757"/>
          </a:xfrm>
        </p:spPr>
        <p:txBody>
          <a:bodyPr/>
          <a:lstStyle/>
          <a:p>
            <a:r>
              <a:rPr lang="en-US" dirty="0">
                <a:solidFill>
                  <a:schemeClr val="tx1"/>
                </a:solidFill>
              </a:rPr>
              <a:t>Supporting Concentration, </a:t>
            </a:r>
            <a:br>
              <a:rPr lang="en-US" dirty="0">
                <a:solidFill>
                  <a:schemeClr val="tx1"/>
                </a:solidFill>
              </a:rPr>
            </a:br>
            <a:r>
              <a:rPr lang="en-US" dirty="0">
                <a:solidFill>
                  <a:schemeClr val="tx1"/>
                </a:solidFill>
              </a:rPr>
              <a:t>Focus, and Attention</a:t>
            </a:r>
          </a:p>
        </p:txBody>
      </p:sp>
      <p:sp>
        <p:nvSpPr>
          <p:cNvPr id="3" name="Content Placeholder 2">
            <a:extLst>
              <a:ext uri="{FF2B5EF4-FFF2-40B4-BE49-F238E27FC236}">
                <a16:creationId xmlns:a16="http://schemas.microsoft.com/office/drawing/2014/main" id="{3FD03E78-1AD5-E654-1173-806103AB5E62}"/>
              </a:ext>
            </a:extLst>
          </p:cNvPr>
          <p:cNvSpPr>
            <a:spLocks noGrp="1"/>
          </p:cNvSpPr>
          <p:nvPr>
            <p:ph idx="1"/>
          </p:nvPr>
        </p:nvSpPr>
        <p:spPr/>
        <p:txBody>
          <a:bodyPr>
            <a:normAutofit/>
          </a:bodyPr>
          <a:lstStyle/>
          <a:p>
            <a:pPr>
              <a:spcAft>
                <a:spcPts val="600"/>
              </a:spcAft>
            </a:pPr>
            <a:r>
              <a:rPr lang="en-US" sz="2600" dirty="0">
                <a:solidFill>
                  <a:schemeClr val="tx1"/>
                </a:solidFill>
              </a:rPr>
              <a:t>Reduce noise with headsets, sound absorption panels, or white noise machines</a:t>
            </a:r>
          </a:p>
          <a:p>
            <a:pPr>
              <a:spcAft>
                <a:spcPts val="600"/>
              </a:spcAft>
            </a:pPr>
            <a:r>
              <a:rPr lang="en-US" sz="2600" dirty="0">
                <a:solidFill>
                  <a:schemeClr val="tx1"/>
                </a:solidFill>
              </a:rPr>
              <a:t>Relocate workspace away from high-traffic areas</a:t>
            </a:r>
          </a:p>
          <a:p>
            <a:pPr>
              <a:spcAft>
                <a:spcPts val="600"/>
              </a:spcAft>
            </a:pPr>
            <a:r>
              <a:rPr lang="en-US" sz="2600" dirty="0">
                <a:solidFill>
                  <a:schemeClr val="tx1"/>
                </a:solidFill>
              </a:rPr>
              <a:t>Increase natural lighting or provide full-spectrum lighting</a:t>
            </a:r>
          </a:p>
          <a:p>
            <a:pPr>
              <a:spcAft>
                <a:spcPts val="600"/>
              </a:spcAft>
            </a:pPr>
            <a:r>
              <a:rPr lang="en-US" sz="2600" dirty="0">
                <a:solidFill>
                  <a:schemeClr val="tx1"/>
                </a:solidFill>
              </a:rPr>
              <a:t>Allow a </a:t>
            </a:r>
            <a:r>
              <a:rPr lang="en-US" sz="2600" dirty="0">
                <a:solidFill>
                  <a:srgbClr val="0070C0"/>
                </a:solidFill>
                <a:hlinkClick r:id="rId3">
                  <a:extLst>
                    <a:ext uri="{A12FA001-AC4F-418D-AE19-62706E023703}">
                      <ahyp:hlinkClr xmlns:ahyp="http://schemas.microsoft.com/office/drawing/2018/hyperlinkcolor" val="tx"/>
                    </a:ext>
                  </a:extLst>
                </a:hlinkClick>
              </a:rPr>
              <a:t>flexible schedule</a:t>
            </a:r>
            <a:r>
              <a:rPr lang="en-US" sz="2600" dirty="0"/>
              <a:t>,</a:t>
            </a:r>
            <a:r>
              <a:rPr lang="en-US" sz="2600" dirty="0">
                <a:solidFill>
                  <a:srgbClr val="1E6494"/>
                </a:solidFill>
              </a:rPr>
              <a:t> </a:t>
            </a:r>
            <a:r>
              <a:rPr lang="en-US" sz="2600" dirty="0">
                <a:solidFill>
                  <a:srgbClr val="0070C0"/>
                </a:solidFill>
                <a:hlinkClick r:id="rId4">
                  <a:extLst>
                    <a:ext uri="{A12FA001-AC4F-418D-AE19-62706E023703}">
                      <ahyp:hlinkClr xmlns:ahyp="http://schemas.microsoft.com/office/drawing/2018/hyperlinkcolor" val="tx"/>
                    </a:ext>
                  </a:extLst>
                </a:hlinkClick>
              </a:rPr>
              <a:t>modified break schedule</a:t>
            </a:r>
            <a:r>
              <a:rPr lang="en-US" sz="2600" dirty="0">
                <a:solidFill>
                  <a:schemeClr val="tx1"/>
                </a:solidFill>
              </a:rPr>
              <a:t>, or </a:t>
            </a:r>
            <a:r>
              <a:rPr lang="en-US" sz="2600" dirty="0">
                <a:solidFill>
                  <a:srgbClr val="0070C0"/>
                </a:solidFill>
                <a:hlinkClick r:id="rId5">
                  <a:extLst>
                    <a:ext uri="{A12FA001-AC4F-418D-AE19-62706E023703}">
                      <ahyp:hlinkClr xmlns:ahyp="http://schemas.microsoft.com/office/drawing/2018/hyperlinkcolor" val="tx"/>
                    </a:ext>
                  </a:extLst>
                </a:hlinkClick>
              </a:rPr>
              <a:t>telework</a:t>
            </a:r>
            <a:r>
              <a:rPr lang="en-US" sz="2600" dirty="0"/>
              <a:t> </a:t>
            </a:r>
            <a:r>
              <a:rPr lang="en-US" sz="2600" dirty="0">
                <a:solidFill>
                  <a:schemeClr val="tx1"/>
                </a:solidFill>
              </a:rPr>
              <a:t>when possible</a:t>
            </a:r>
          </a:p>
          <a:p>
            <a:endParaRPr lang="en-US" dirty="0"/>
          </a:p>
        </p:txBody>
      </p:sp>
      <p:sp>
        <p:nvSpPr>
          <p:cNvPr id="4" name="Footer Placeholder 3">
            <a:extLst>
              <a:ext uri="{FF2B5EF4-FFF2-40B4-BE49-F238E27FC236}">
                <a16:creationId xmlns:a16="http://schemas.microsoft.com/office/drawing/2014/main" id="{9166B7E3-FFF8-A8D2-785F-FCAD8D580BC0}"/>
              </a:ext>
            </a:extLst>
          </p:cNvPr>
          <p:cNvSpPr>
            <a:spLocks noGrp="1"/>
          </p:cNvSpPr>
          <p:nvPr>
            <p:ph type="ftr" sz="quarter" idx="11"/>
          </p:nvPr>
        </p:nvSpPr>
        <p:spPr/>
        <p:txBody>
          <a:bodyPr/>
          <a:lstStyle/>
          <a:p>
            <a:r>
              <a:rPr lang="en-US" sz="1400" b="1" cap="none" dirty="0">
                <a:solidFill>
                  <a:schemeClr val="tx1"/>
                </a:solidFill>
                <a:latin typeface="Arial Nova" panose="020B0504020202020204" pitchFamily="34" charset="0"/>
              </a:rPr>
              <a:t>AskJAN.org</a:t>
            </a:r>
          </a:p>
        </p:txBody>
      </p:sp>
      <p:sp>
        <p:nvSpPr>
          <p:cNvPr id="5" name="Slide Number Placeholder 4">
            <a:extLst>
              <a:ext uri="{FF2B5EF4-FFF2-40B4-BE49-F238E27FC236}">
                <a16:creationId xmlns:a16="http://schemas.microsoft.com/office/drawing/2014/main" id="{98C94D87-B63A-DC01-4F15-FE4F925C9846}"/>
              </a:ext>
            </a:extLst>
          </p:cNvPr>
          <p:cNvSpPr>
            <a:spLocks noGrp="1"/>
          </p:cNvSpPr>
          <p:nvPr>
            <p:ph type="sldNum" sz="quarter" idx="12"/>
          </p:nvPr>
        </p:nvSpPr>
        <p:spPr/>
        <p:txBody>
          <a:bodyPr/>
          <a:lstStyle/>
          <a:p>
            <a:fld id="{3A98EE3D-8CD1-4C3F-BD1C-C98C9596463C}" type="slidenum">
              <a:rPr lang="en-US" sz="1600" smtClean="0">
                <a:solidFill>
                  <a:schemeClr val="tx1"/>
                </a:solidFill>
              </a:rPr>
              <a:pPr/>
              <a:t>30</a:t>
            </a:fld>
            <a:endParaRPr lang="en-US" sz="1600" dirty="0">
              <a:solidFill>
                <a:schemeClr val="tx1"/>
              </a:solidFill>
            </a:endParaRPr>
          </a:p>
        </p:txBody>
      </p:sp>
    </p:spTree>
    <p:extLst>
      <p:ext uri="{BB962C8B-B14F-4D97-AF65-F5344CB8AC3E}">
        <p14:creationId xmlns:p14="http://schemas.microsoft.com/office/powerpoint/2010/main" val="827965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A4D18-EB19-EE8A-FDA7-A3E59B15ED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DB1D79-6177-5DF0-EC87-0373DFD97DE8}"/>
              </a:ext>
            </a:extLst>
          </p:cNvPr>
          <p:cNvSpPr>
            <a:spLocks noGrp="1"/>
          </p:cNvSpPr>
          <p:nvPr>
            <p:ph type="title"/>
          </p:nvPr>
        </p:nvSpPr>
        <p:spPr>
          <a:xfrm>
            <a:off x="1097280" y="286603"/>
            <a:ext cx="10732770" cy="1450757"/>
          </a:xfrm>
        </p:spPr>
        <p:txBody>
          <a:bodyPr/>
          <a:lstStyle/>
          <a:p>
            <a:r>
              <a:rPr lang="en-US" dirty="0">
                <a:solidFill>
                  <a:schemeClr val="tx1"/>
                </a:solidFill>
              </a:rPr>
              <a:t>More Focus and Attention Supports</a:t>
            </a:r>
          </a:p>
        </p:txBody>
      </p:sp>
      <p:sp>
        <p:nvSpPr>
          <p:cNvPr id="6" name="Content Placeholder 5">
            <a:extLst>
              <a:ext uri="{FF2B5EF4-FFF2-40B4-BE49-F238E27FC236}">
                <a16:creationId xmlns:a16="http://schemas.microsoft.com/office/drawing/2014/main" id="{9D3F0222-37F0-73FA-1CCB-DE3E26F872E5}"/>
              </a:ext>
            </a:extLst>
          </p:cNvPr>
          <p:cNvSpPr>
            <a:spLocks noGrp="1"/>
          </p:cNvSpPr>
          <p:nvPr>
            <p:ph idx="1"/>
          </p:nvPr>
        </p:nvSpPr>
        <p:spPr/>
        <p:txBody>
          <a:bodyPr>
            <a:normAutofit/>
          </a:bodyPr>
          <a:lstStyle/>
          <a:p>
            <a:pPr>
              <a:spcAft>
                <a:spcPts val="600"/>
              </a:spcAft>
            </a:pPr>
            <a:r>
              <a:rPr lang="en-US" sz="2600" dirty="0"/>
              <a:t>Break large tasks into smaller steps</a:t>
            </a:r>
          </a:p>
          <a:p>
            <a:pPr>
              <a:spcAft>
                <a:spcPts val="600"/>
              </a:spcAft>
            </a:pPr>
            <a:r>
              <a:rPr lang="en-US" sz="2600" dirty="0"/>
              <a:t>Provide memory aids such as schedulers, organizers, or apps</a:t>
            </a:r>
          </a:p>
          <a:p>
            <a:pPr>
              <a:spcAft>
                <a:spcPts val="600"/>
              </a:spcAft>
            </a:pPr>
            <a:r>
              <a:rPr lang="en-US" sz="2600" dirty="0"/>
              <a:t>Modify policies to allow listening to soothing sounds or music</a:t>
            </a:r>
          </a:p>
          <a:p>
            <a:pPr>
              <a:spcAft>
                <a:spcPts val="600"/>
              </a:spcAft>
            </a:pPr>
            <a:r>
              <a:rPr lang="en-US" sz="2600" dirty="0"/>
              <a:t>Restructure the job to include only essential functions</a:t>
            </a:r>
          </a:p>
          <a:p>
            <a:endParaRPr lang="en-US" dirty="0"/>
          </a:p>
        </p:txBody>
      </p:sp>
      <p:sp>
        <p:nvSpPr>
          <p:cNvPr id="4" name="Footer Placeholder 3">
            <a:extLst>
              <a:ext uri="{FF2B5EF4-FFF2-40B4-BE49-F238E27FC236}">
                <a16:creationId xmlns:a16="http://schemas.microsoft.com/office/drawing/2014/main" id="{DC205626-52F6-0754-F11F-2A19265B1AB7}"/>
              </a:ext>
            </a:extLst>
          </p:cNvPr>
          <p:cNvSpPr>
            <a:spLocks noGrp="1"/>
          </p:cNvSpPr>
          <p:nvPr>
            <p:ph type="ftr" sz="quarter" idx="11"/>
          </p:nvPr>
        </p:nvSpPr>
        <p:spPr/>
        <p:txBody>
          <a:bodyPr/>
          <a:lstStyle/>
          <a:p>
            <a:r>
              <a:rPr lang="en-US" sz="1400" b="1" cap="none" dirty="0">
                <a:solidFill>
                  <a:schemeClr val="tx1"/>
                </a:solidFill>
                <a:latin typeface="Arial Nova" panose="020B0504020202020204" pitchFamily="34" charset="0"/>
              </a:rPr>
              <a:t>AskJAN.org</a:t>
            </a:r>
          </a:p>
        </p:txBody>
      </p:sp>
      <p:sp>
        <p:nvSpPr>
          <p:cNvPr id="5" name="Slide Number Placeholder 4">
            <a:extLst>
              <a:ext uri="{FF2B5EF4-FFF2-40B4-BE49-F238E27FC236}">
                <a16:creationId xmlns:a16="http://schemas.microsoft.com/office/drawing/2014/main" id="{DE5F59A2-5FC8-2A0B-5AF5-B776ECD71042}"/>
              </a:ext>
            </a:extLst>
          </p:cNvPr>
          <p:cNvSpPr>
            <a:spLocks noGrp="1"/>
          </p:cNvSpPr>
          <p:nvPr>
            <p:ph type="sldNum" sz="quarter" idx="12"/>
          </p:nvPr>
        </p:nvSpPr>
        <p:spPr/>
        <p:txBody>
          <a:bodyPr/>
          <a:lstStyle/>
          <a:p>
            <a:fld id="{3A98EE3D-8CD1-4C3F-BD1C-C98C9596463C}" type="slidenum">
              <a:rPr lang="en-US" sz="1600" smtClean="0">
                <a:solidFill>
                  <a:schemeClr val="tx1"/>
                </a:solidFill>
              </a:rPr>
              <a:pPr/>
              <a:t>31</a:t>
            </a:fld>
            <a:endParaRPr lang="en-US" sz="1600" dirty="0">
              <a:solidFill>
                <a:schemeClr val="tx1"/>
              </a:solidFill>
            </a:endParaRPr>
          </a:p>
        </p:txBody>
      </p:sp>
    </p:spTree>
    <p:extLst>
      <p:ext uri="{BB962C8B-B14F-4D97-AF65-F5344CB8AC3E}">
        <p14:creationId xmlns:p14="http://schemas.microsoft.com/office/powerpoint/2010/main" val="1841953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B3720-36D9-9E29-693D-6DD8A1B35BB6}"/>
              </a:ext>
            </a:extLst>
          </p:cNvPr>
          <p:cNvSpPr>
            <a:spLocks noGrp="1"/>
          </p:cNvSpPr>
          <p:nvPr>
            <p:ph type="title"/>
          </p:nvPr>
        </p:nvSpPr>
        <p:spPr/>
        <p:txBody>
          <a:bodyPr/>
          <a:lstStyle/>
          <a:p>
            <a:r>
              <a:rPr lang="en-US" dirty="0"/>
              <a:t>Concentration Example</a:t>
            </a:r>
          </a:p>
        </p:txBody>
      </p:sp>
      <p:sp>
        <p:nvSpPr>
          <p:cNvPr id="3" name="Content Placeholder 2">
            <a:extLst>
              <a:ext uri="{FF2B5EF4-FFF2-40B4-BE49-F238E27FC236}">
                <a16:creationId xmlns:a16="http://schemas.microsoft.com/office/drawing/2014/main" id="{7244B858-2A54-9385-F199-A0EC336B3F35}"/>
              </a:ext>
            </a:extLst>
          </p:cNvPr>
          <p:cNvSpPr>
            <a:spLocks noGrp="1"/>
          </p:cNvSpPr>
          <p:nvPr>
            <p:ph idx="1"/>
          </p:nvPr>
        </p:nvSpPr>
        <p:spPr/>
        <p:txBody>
          <a:bodyPr>
            <a:normAutofit/>
          </a:bodyPr>
          <a:lstStyle/>
          <a:p>
            <a:pPr>
              <a:spcAft>
                <a:spcPts val="600"/>
              </a:spcAft>
            </a:pPr>
            <a:r>
              <a:rPr lang="en-US" sz="2600" dirty="0"/>
              <a:t>Richard has generalized anxiety disorder (GAD) and panic disorder and works as an accountant. His agency recently instituted a mandatory return to office policy, requiring Richard, who was hired to work remotely, to now work on-site in a densely-packed cubicle farm. </a:t>
            </a:r>
          </a:p>
          <a:p>
            <a:pPr>
              <a:spcAft>
                <a:spcPts val="600"/>
              </a:spcAft>
            </a:pPr>
            <a:r>
              <a:rPr lang="en-US" sz="2600" dirty="0"/>
              <a:t>The uncontrolled noise, constant visual distractions, and the feeling that he was being observed made it difficult for him to concentrate and focus on cognitively demanding tasks.</a:t>
            </a:r>
          </a:p>
        </p:txBody>
      </p:sp>
      <p:sp>
        <p:nvSpPr>
          <p:cNvPr id="4" name="Footer Placeholder 3">
            <a:extLst>
              <a:ext uri="{FF2B5EF4-FFF2-40B4-BE49-F238E27FC236}">
                <a16:creationId xmlns:a16="http://schemas.microsoft.com/office/drawing/2014/main" id="{F1DE444C-67C7-7DEF-0BCF-7E936FFF96F5}"/>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376C5E01-F054-22C4-5C68-FE6700FC68E6}"/>
              </a:ext>
            </a:extLst>
          </p:cNvPr>
          <p:cNvSpPr>
            <a:spLocks noGrp="1"/>
          </p:cNvSpPr>
          <p:nvPr>
            <p:ph type="sldNum" sz="quarter" idx="12"/>
          </p:nvPr>
        </p:nvSpPr>
        <p:spPr/>
        <p:txBody>
          <a:bodyPr/>
          <a:lstStyle/>
          <a:p>
            <a:fld id="{3A98EE3D-8CD1-4C3F-BD1C-C98C9596463C}" type="slidenum">
              <a:rPr lang="en-US" smtClean="0"/>
              <a:pPr/>
              <a:t>32</a:t>
            </a:fld>
            <a:endParaRPr lang="en-US" dirty="0"/>
          </a:p>
        </p:txBody>
      </p:sp>
    </p:spTree>
    <p:extLst>
      <p:ext uri="{BB962C8B-B14F-4D97-AF65-F5344CB8AC3E}">
        <p14:creationId xmlns:p14="http://schemas.microsoft.com/office/powerpoint/2010/main" val="693051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B99CD-5DDC-A1BF-057E-014E5D01106F}"/>
              </a:ext>
            </a:extLst>
          </p:cNvPr>
          <p:cNvSpPr>
            <a:spLocks noGrp="1"/>
          </p:cNvSpPr>
          <p:nvPr>
            <p:ph type="title"/>
          </p:nvPr>
        </p:nvSpPr>
        <p:spPr/>
        <p:txBody>
          <a:bodyPr/>
          <a:lstStyle/>
          <a:p>
            <a:r>
              <a:rPr lang="en-US" dirty="0"/>
              <a:t>Concentration Solutions</a:t>
            </a:r>
          </a:p>
        </p:txBody>
      </p:sp>
      <p:sp>
        <p:nvSpPr>
          <p:cNvPr id="3" name="Content Placeholder 2">
            <a:extLst>
              <a:ext uri="{FF2B5EF4-FFF2-40B4-BE49-F238E27FC236}">
                <a16:creationId xmlns:a16="http://schemas.microsoft.com/office/drawing/2014/main" id="{6B287CD8-0FD7-5458-F93A-18FB3DC11050}"/>
              </a:ext>
            </a:extLst>
          </p:cNvPr>
          <p:cNvSpPr>
            <a:spLocks noGrp="1"/>
          </p:cNvSpPr>
          <p:nvPr>
            <p:ph idx="1"/>
          </p:nvPr>
        </p:nvSpPr>
        <p:spPr>
          <a:xfrm>
            <a:off x="1216548" y="2108201"/>
            <a:ext cx="10058400" cy="4173329"/>
          </a:xfrm>
        </p:spPr>
        <p:txBody>
          <a:bodyPr>
            <a:normAutofit/>
          </a:bodyPr>
          <a:lstStyle/>
          <a:p>
            <a:pPr>
              <a:spcAft>
                <a:spcPts val="600"/>
              </a:spcAft>
            </a:pPr>
            <a:r>
              <a:rPr lang="en-US" sz="2600" b="1" dirty="0"/>
              <a:t>Allowing Telework</a:t>
            </a:r>
          </a:p>
          <a:p>
            <a:pPr lvl="1">
              <a:spcBef>
                <a:spcPts val="600"/>
              </a:spcBef>
              <a:spcAft>
                <a:spcPts val="600"/>
              </a:spcAft>
            </a:pPr>
            <a:r>
              <a:rPr lang="en-US" sz="2500" dirty="0"/>
              <a:t>Given how much more productive Richard had been working from home, Richard's employer agreed to permit him to return to full-time telework, except infrequently when he was required to be on-site to meet with external auditors.</a:t>
            </a:r>
          </a:p>
          <a:p>
            <a:pPr>
              <a:spcAft>
                <a:spcPts val="600"/>
              </a:spcAft>
            </a:pPr>
            <a:r>
              <a:rPr lang="en-US" sz="2600" b="1" dirty="0"/>
              <a:t>Modifying a Workspace and Providing Noise Abatement</a:t>
            </a:r>
          </a:p>
          <a:p>
            <a:pPr lvl="1">
              <a:spcBef>
                <a:spcPts val="600"/>
              </a:spcBef>
              <a:spcAft>
                <a:spcPts val="600"/>
              </a:spcAft>
            </a:pPr>
            <a:r>
              <a:rPr lang="en-US" sz="2500" dirty="0"/>
              <a:t>When Richard was on-site, he was allowed to work from a private conference room with a door, to wear noise-cancelling headphones, and to use a white noise machine.</a:t>
            </a:r>
          </a:p>
          <a:p>
            <a:endParaRPr lang="en-US" dirty="0"/>
          </a:p>
        </p:txBody>
      </p:sp>
      <p:sp>
        <p:nvSpPr>
          <p:cNvPr id="4" name="Footer Placeholder 3">
            <a:extLst>
              <a:ext uri="{FF2B5EF4-FFF2-40B4-BE49-F238E27FC236}">
                <a16:creationId xmlns:a16="http://schemas.microsoft.com/office/drawing/2014/main" id="{FF21EFFD-89E8-A29B-191C-63DC8C9F698E}"/>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FF802E05-5428-1014-154B-456C746C50CB}"/>
              </a:ext>
            </a:extLst>
          </p:cNvPr>
          <p:cNvSpPr>
            <a:spLocks noGrp="1"/>
          </p:cNvSpPr>
          <p:nvPr>
            <p:ph type="sldNum" sz="quarter" idx="12"/>
          </p:nvPr>
        </p:nvSpPr>
        <p:spPr/>
        <p:txBody>
          <a:bodyPr/>
          <a:lstStyle/>
          <a:p>
            <a:fld id="{3A98EE3D-8CD1-4C3F-BD1C-C98C9596463C}" type="slidenum">
              <a:rPr lang="en-US" smtClean="0"/>
              <a:pPr/>
              <a:t>33</a:t>
            </a:fld>
            <a:endParaRPr lang="en-US" dirty="0"/>
          </a:p>
        </p:txBody>
      </p:sp>
    </p:spTree>
    <p:extLst>
      <p:ext uri="{BB962C8B-B14F-4D97-AF65-F5344CB8AC3E}">
        <p14:creationId xmlns:p14="http://schemas.microsoft.com/office/powerpoint/2010/main" val="753594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538C-DB78-B7F6-CD90-6CF12505F138}"/>
              </a:ext>
            </a:extLst>
          </p:cNvPr>
          <p:cNvSpPr>
            <a:spLocks noGrp="1"/>
          </p:cNvSpPr>
          <p:nvPr>
            <p:ph type="title"/>
          </p:nvPr>
        </p:nvSpPr>
        <p:spPr/>
        <p:txBody>
          <a:bodyPr>
            <a:normAutofit/>
          </a:bodyPr>
          <a:lstStyle/>
          <a:p>
            <a:r>
              <a:rPr lang="en-US" dirty="0">
                <a:solidFill>
                  <a:schemeClr val="tx1"/>
                </a:solidFill>
              </a:rPr>
              <a:t>Supporting Emotional </a:t>
            </a:r>
            <a:br>
              <a:rPr lang="en-US" dirty="0">
                <a:solidFill>
                  <a:schemeClr val="tx1"/>
                </a:solidFill>
              </a:rPr>
            </a:br>
            <a:r>
              <a:rPr lang="en-US" dirty="0">
                <a:solidFill>
                  <a:schemeClr val="tx1"/>
                </a:solidFill>
              </a:rPr>
              <a:t>Regulation and Behavior</a:t>
            </a:r>
          </a:p>
        </p:txBody>
      </p:sp>
      <p:sp>
        <p:nvSpPr>
          <p:cNvPr id="3" name="Content Placeholder 2">
            <a:extLst>
              <a:ext uri="{FF2B5EF4-FFF2-40B4-BE49-F238E27FC236}">
                <a16:creationId xmlns:a16="http://schemas.microsoft.com/office/drawing/2014/main" id="{118987D3-1245-8D3B-57B3-A551FEC65E18}"/>
              </a:ext>
            </a:extLst>
          </p:cNvPr>
          <p:cNvSpPr>
            <a:spLocks noGrp="1"/>
          </p:cNvSpPr>
          <p:nvPr>
            <p:ph idx="1"/>
          </p:nvPr>
        </p:nvSpPr>
        <p:spPr/>
        <p:txBody>
          <a:bodyPr>
            <a:normAutofit fontScale="85000" lnSpcReduction="20000"/>
          </a:bodyPr>
          <a:lstStyle/>
          <a:p>
            <a:pPr>
              <a:lnSpc>
                <a:spcPct val="120000"/>
              </a:lnSpc>
              <a:spcAft>
                <a:spcPts val="600"/>
              </a:spcAft>
            </a:pPr>
            <a:r>
              <a:rPr lang="en-US" sz="3100" dirty="0">
                <a:solidFill>
                  <a:schemeClr val="tx1"/>
                </a:solidFill>
              </a:rPr>
              <a:t>Clearly explain expected behavior, review conduct policies, and provide concrete examples</a:t>
            </a:r>
          </a:p>
          <a:p>
            <a:pPr>
              <a:lnSpc>
                <a:spcPct val="120000"/>
              </a:lnSpc>
              <a:spcAft>
                <a:spcPts val="600"/>
              </a:spcAft>
            </a:pPr>
            <a:r>
              <a:rPr lang="en-US" sz="3100" dirty="0">
                <a:solidFill>
                  <a:schemeClr val="tx1"/>
                </a:solidFill>
              </a:rPr>
              <a:t>Adjust</a:t>
            </a:r>
            <a:r>
              <a:rPr lang="en-US" sz="3100" dirty="0"/>
              <a:t> </a:t>
            </a:r>
            <a:r>
              <a:rPr lang="en-US" sz="3100" dirty="0">
                <a:solidFill>
                  <a:srgbClr val="0070C0"/>
                </a:solidFill>
                <a:hlinkClick r:id="rId3">
                  <a:extLst>
                    <a:ext uri="{A12FA001-AC4F-418D-AE19-62706E023703}">
                      <ahyp:hlinkClr xmlns:ahyp="http://schemas.microsoft.com/office/drawing/2018/hyperlinkcolor" val="tx"/>
                    </a:ext>
                  </a:extLst>
                </a:hlinkClick>
              </a:rPr>
              <a:t>supervisory methods</a:t>
            </a:r>
            <a:r>
              <a:rPr lang="en-US" sz="3100" dirty="0">
                <a:solidFill>
                  <a:srgbClr val="0070C0"/>
                </a:solidFill>
              </a:rPr>
              <a:t> </a:t>
            </a:r>
            <a:r>
              <a:rPr lang="en-US" sz="3100" dirty="0">
                <a:solidFill>
                  <a:schemeClr val="tx1"/>
                </a:solidFill>
              </a:rPr>
              <a:t>to better prepare the employee for feedback or performance discussions </a:t>
            </a:r>
          </a:p>
          <a:p>
            <a:pPr>
              <a:lnSpc>
                <a:spcPct val="120000"/>
              </a:lnSpc>
              <a:spcAft>
                <a:spcPts val="600"/>
              </a:spcAft>
            </a:pPr>
            <a:r>
              <a:rPr lang="en-US" sz="3100" dirty="0">
                <a:solidFill>
                  <a:schemeClr val="tx1"/>
                </a:solidFill>
              </a:rPr>
              <a:t>Use</a:t>
            </a:r>
            <a:r>
              <a:rPr lang="en-US" sz="3100" dirty="0"/>
              <a:t> </a:t>
            </a:r>
            <a:r>
              <a:rPr lang="en-US" sz="3100" dirty="0">
                <a:solidFill>
                  <a:srgbClr val="0070C0"/>
                </a:solidFill>
                <a:hlinkClick r:id="rId4">
                  <a:extLst>
                    <a:ext uri="{A12FA001-AC4F-418D-AE19-62706E023703}">
                      <ahyp:hlinkClr xmlns:ahyp="http://schemas.microsoft.com/office/drawing/2018/hyperlinkcolor" val="tx"/>
                    </a:ext>
                  </a:extLst>
                </a:hlinkClick>
              </a:rPr>
              <a:t>Employee Assistance Program (EAP)</a:t>
            </a:r>
            <a:r>
              <a:rPr lang="en-US" sz="3100" dirty="0">
                <a:solidFill>
                  <a:srgbClr val="0070C0"/>
                </a:solidFill>
              </a:rPr>
              <a:t> </a:t>
            </a:r>
            <a:r>
              <a:rPr lang="en-US" sz="3100" dirty="0">
                <a:solidFill>
                  <a:schemeClr val="tx1"/>
                </a:solidFill>
              </a:rPr>
              <a:t>services, if available</a:t>
            </a:r>
          </a:p>
          <a:p>
            <a:pPr>
              <a:lnSpc>
                <a:spcPct val="120000"/>
              </a:lnSpc>
              <a:spcAft>
                <a:spcPts val="600"/>
              </a:spcAft>
            </a:pPr>
            <a:r>
              <a:rPr lang="en-US" sz="3100" dirty="0">
                <a:solidFill>
                  <a:schemeClr val="tx1"/>
                </a:solidFill>
              </a:rPr>
              <a:t>Remove</a:t>
            </a:r>
            <a:r>
              <a:rPr lang="en-US" sz="3100" dirty="0"/>
              <a:t> </a:t>
            </a:r>
            <a:r>
              <a:rPr lang="en-US" sz="3100" dirty="0">
                <a:solidFill>
                  <a:srgbClr val="0070C0"/>
                </a:solidFill>
                <a:hlinkClick r:id="rId5">
                  <a:extLst>
                    <a:ext uri="{A12FA001-AC4F-418D-AE19-62706E023703}">
                      <ahyp:hlinkClr xmlns:ahyp="http://schemas.microsoft.com/office/drawing/2018/hyperlinkcolor" val="tx"/>
                    </a:ext>
                  </a:extLst>
                </a:hlinkClick>
              </a:rPr>
              <a:t>marginal job functions</a:t>
            </a:r>
            <a:r>
              <a:rPr lang="en-US" sz="3100" dirty="0">
                <a:solidFill>
                  <a:srgbClr val="0070C0"/>
                </a:solidFill>
              </a:rPr>
              <a:t> </a:t>
            </a:r>
            <a:r>
              <a:rPr lang="en-US" sz="3100" dirty="0">
                <a:solidFill>
                  <a:schemeClr val="tx1"/>
                </a:solidFill>
              </a:rPr>
              <a:t>to allow more focus on essential functions</a:t>
            </a:r>
          </a:p>
          <a:p>
            <a:endParaRPr lang="en-US" dirty="0"/>
          </a:p>
        </p:txBody>
      </p:sp>
      <p:sp>
        <p:nvSpPr>
          <p:cNvPr id="4" name="Footer Placeholder 3">
            <a:extLst>
              <a:ext uri="{FF2B5EF4-FFF2-40B4-BE49-F238E27FC236}">
                <a16:creationId xmlns:a16="http://schemas.microsoft.com/office/drawing/2014/main" id="{68D9DC0A-6412-3DD6-93F8-52869243010B}"/>
              </a:ext>
            </a:extLst>
          </p:cNvPr>
          <p:cNvSpPr>
            <a:spLocks noGrp="1"/>
          </p:cNvSpPr>
          <p:nvPr>
            <p:ph type="ftr" sz="quarter" idx="11"/>
          </p:nvPr>
        </p:nvSpPr>
        <p:spPr/>
        <p:txBody>
          <a:bodyPr/>
          <a:lstStyle/>
          <a:p>
            <a:r>
              <a:rPr lang="en-US" sz="1400" b="1" cap="none" dirty="0">
                <a:solidFill>
                  <a:schemeClr val="tx1"/>
                </a:solidFill>
                <a:latin typeface="Arial Nova" panose="020B0504020202020204" pitchFamily="34" charset="0"/>
              </a:rPr>
              <a:t>AskJAN.org</a:t>
            </a:r>
          </a:p>
        </p:txBody>
      </p:sp>
      <p:sp>
        <p:nvSpPr>
          <p:cNvPr id="5" name="Slide Number Placeholder 4">
            <a:extLst>
              <a:ext uri="{FF2B5EF4-FFF2-40B4-BE49-F238E27FC236}">
                <a16:creationId xmlns:a16="http://schemas.microsoft.com/office/drawing/2014/main" id="{44FFE17C-B43B-6ABF-648C-911229BC6328}"/>
              </a:ext>
            </a:extLst>
          </p:cNvPr>
          <p:cNvSpPr>
            <a:spLocks noGrp="1"/>
          </p:cNvSpPr>
          <p:nvPr>
            <p:ph type="sldNum" sz="quarter" idx="12"/>
          </p:nvPr>
        </p:nvSpPr>
        <p:spPr/>
        <p:txBody>
          <a:bodyPr/>
          <a:lstStyle/>
          <a:p>
            <a:fld id="{3A98EE3D-8CD1-4C3F-BD1C-C98C9596463C}" type="slidenum">
              <a:rPr lang="en-US" sz="1600" smtClean="0">
                <a:solidFill>
                  <a:schemeClr val="tx1"/>
                </a:solidFill>
                <a:latin typeface="Calibri" panose="020F0502020204030204" pitchFamily="34" charset="0"/>
                <a:ea typeface="Calibri" panose="020F0502020204030204" pitchFamily="34" charset="0"/>
                <a:cs typeface="Calibri" panose="020F0502020204030204" pitchFamily="34" charset="0"/>
              </a:rPr>
              <a:pPr/>
              <a:t>34</a:t>
            </a:fld>
            <a:endPar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0025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7FBB9-3F32-58A6-6DFD-8FD9F3A4C4EC}"/>
              </a:ext>
            </a:extLst>
          </p:cNvPr>
          <p:cNvSpPr>
            <a:spLocks noGrp="1"/>
          </p:cNvSpPr>
          <p:nvPr>
            <p:ph type="title"/>
          </p:nvPr>
        </p:nvSpPr>
        <p:spPr/>
        <p:txBody>
          <a:bodyPr/>
          <a:lstStyle/>
          <a:p>
            <a:r>
              <a:rPr lang="en-US" dirty="0"/>
              <a:t>More Emotional Regulation </a:t>
            </a:r>
            <a:br>
              <a:rPr lang="en-US" dirty="0"/>
            </a:br>
            <a:r>
              <a:rPr lang="en-US" dirty="0"/>
              <a:t>and Behavior Supports</a:t>
            </a:r>
          </a:p>
        </p:txBody>
      </p:sp>
      <p:sp>
        <p:nvSpPr>
          <p:cNvPr id="3" name="Content Placeholder 2">
            <a:extLst>
              <a:ext uri="{FF2B5EF4-FFF2-40B4-BE49-F238E27FC236}">
                <a16:creationId xmlns:a16="http://schemas.microsoft.com/office/drawing/2014/main" id="{6E9700B1-BF6B-C6E1-1DB9-5A03C716F700}"/>
              </a:ext>
            </a:extLst>
          </p:cNvPr>
          <p:cNvSpPr>
            <a:spLocks noGrp="1"/>
          </p:cNvSpPr>
          <p:nvPr>
            <p:ph idx="1"/>
          </p:nvPr>
        </p:nvSpPr>
        <p:spPr>
          <a:xfrm>
            <a:off x="1216548" y="2108201"/>
            <a:ext cx="10295898" cy="3760891"/>
          </a:xfrm>
        </p:spPr>
        <p:txBody>
          <a:bodyPr/>
          <a:lstStyle/>
          <a:p>
            <a:pPr>
              <a:lnSpc>
                <a:spcPct val="120000"/>
              </a:lnSpc>
              <a:spcAft>
                <a:spcPts val="600"/>
              </a:spcAft>
            </a:pPr>
            <a:r>
              <a:rPr lang="en-US" sz="2600" dirty="0"/>
              <a:t>Allow </a:t>
            </a:r>
            <a:r>
              <a:rPr lang="en-US" sz="2600" dirty="0">
                <a:solidFill>
                  <a:srgbClr val="0070C0"/>
                </a:solidFill>
                <a:hlinkClick r:id="rId3">
                  <a:extLst>
                    <a:ext uri="{A12FA001-AC4F-418D-AE19-62706E023703}">
                      <ahyp:hlinkClr xmlns:ahyp="http://schemas.microsoft.com/office/drawing/2018/hyperlinkcolor" val="tx"/>
                    </a:ext>
                  </a:extLst>
                </a:hlinkClick>
              </a:rPr>
              <a:t>flexible schedules</a:t>
            </a:r>
            <a:r>
              <a:rPr lang="en-US" sz="2600" dirty="0"/>
              <a:t>, </a:t>
            </a:r>
            <a:r>
              <a:rPr lang="en-US" sz="2600" dirty="0">
                <a:solidFill>
                  <a:srgbClr val="0070C0"/>
                </a:solidFill>
                <a:hlinkClick r:id="rId4">
                  <a:extLst>
                    <a:ext uri="{A12FA001-AC4F-418D-AE19-62706E023703}">
                      <ahyp:hlinkClr xmlns:ahyp="http://schemas.microsoft.com/office/drawing/2018/hyperlinkcolor" val="tx"/>
                    </a:ext>
                  </a:extLst>
                </a:hlinkClick>
              </a:rPr>
              <a:t>modified break schedule</a:t>
            </a:r>
            <a:r>
              <a:rPr lang="en-US" sz="2600" dirty="0"/>
              <a:t>, or</a:t>
            </a:r>
            <a:r>
              <a:rPr lang="en-US" sz="2600" dirty="0">
                <a:solidFill>
                  <a:srgbClr val="0070C0"/>
                </a:solidFill>
              </a:rPr>
              <a:t> </a:t>
            </a:r>
            <a:r>
              <a:rPr lang="en-US" sz="2600" dirty="0">
                <a:solidFill>
                  <a:srgbClr val="0070C0"/>
                </a:solidFill>
                <a:hlinkClick r:id="rId5">
                  <a:extLst>
                    <a:ext uri="{A12FA001-AC4F-418D-AE19-62706E023703}">
                      <ahyp:hlinkClr xmlns:ahyp="http://schemas.microsoft.com/office/drawing/2018/hyperlinkcolor" val="tx"/>
                    </a:ext>
                  </a:extLst>
                </a:hlinkClick>
              </a:rPr>
              <a:t>telework</a:t>
            </a:r>
            <a:r>
              <a:rPr lang="en-US" sz="2600" dirty="0">
                <a:solidFill>
                  <a:srgbClr val="0070C0"/>
                </a:solidFill>
              </a:rPr>
              <a:t> </a:t>
            </a:r>
            <a:br>
              <a:rPr lang="en-US" sz="2600" dirty="0">
                <a:solidFill>
                  <a:srgbClr val="0070C0"/>
                </a:solidFill>
              </a:rPr>
            </a:br>
            <a:r>
              <a:rPr lang="en-US" sz="2600" dirty="0"/>
              <a:t>when possible</a:t>
            </a:r>
          </a:p>
          <a:p>
            <a:pPr>
              <a:lnSpc>
                <a:spcPct val="120000"/>
              </a:lnSpc>
              <a:spcAft>
                <a:spcPts val="600"/>
              </a:spcAft>
            </a:pPr>
            <a:r>
              <a:rPr lang="en-US" sz="2600" dirty="0"/>
              <a:t>Provide a </a:t>
            </a:r>
            <a:r>
              <a:rPr lang="en-US" sz="2600" dirty="0">
                <a:solidFill>
                  <a:srgbClr val="0070C0"/>
                </a:solidFill>
                <a:hlinkClick r:id="rId6">
                  <a:extLst>
                    <a:ext uri="{A12FA001-AC4F-418D-AE19-62706E023703}">
                      <ahyp:hlinkClr xmlns:ahyp="http://schemas.microsoft.com/office/drawing/2018/hyperlinkcolor" val="tx"/>
                    </a:ext>
                  </a:extLst>
                </a:hlinkClick>
              </a:rPr>
              <a:t>job coach</a:t>
            </a:r>
            <a:r>
              <a:rPr lang="en-US" sz="2600" dirty="0"/>
              <a:t>, </a:t>
            </a:r>
            <a:r>
              <a:rPr lang="en-US" sz="2600" dirty="0">
                <a:solidFill>
                  <a:srgbClr val="0070C0"/>
                </a:solidFill>
                <a:hlinkClick r:id="rId7">
                  <a:extLst>
                    <a:ext uri="{A12FA001-AC4F-418D-AE19-62706E023703}">
                      <ahyp:hlinkClr xmlns:ahyp="http://schemas.microsoft.com/office/drawing/2018/hyperlinkcolor" val="tx"/>
                    </a:ext>
                  </a:extLst>
                </a:hlinkClick>
              </a:rPr>
              <a:t>mentor</a:t>
            </a:r>
            <a:r>
              <a:rPr lang="en-US" sz="2600" dirty="0"/>
              <a:t>, or </a:t>
            </a:r>
            <a:r>
              <a:rPr lang="en-US" sz="2600" dirty="0">
                <a:solidFill>
                  <a:srgbClr val="0070C0"/>
                </a:solidFill>
                <a:hlinkClick r:id="rId8">
                  <a:extLst>
                    <a:ext uri="{A12FA001-AC4F-418D-AE19-62706E023703}">
                      <ahyp:hlinkClr xmlns:ahyp="http://schemas.microsoft.com/office/drawing/2018/hyperlinkcolor" val="tx"/>
                    </a:ext>
                  </a:extLst>
                </a:hlinkClick>
              </a:rPr>
              <a:t>support person</a:t>
            </a:r>
            <a:endParaRPr lang="en-US" sz="2600" dirty="0">
              <a:solidFill>
                <a:srgbClr val="0070C0"/>
              </a:solidFill>
            </a:endParaRPr>
          </a:p>
          <a:p>
            <a:pPr>
              <a:lnSpc>
                <a:spcPct val="120000"/>
              </a:lnSpc>
              <a:spcAft>
                <a:spcPts val="600"/>
              </a:spcAft>
            </a:pPr>
            <a:r>
              <a:rPr lang="en-US" sz="2600" dirty="0"/>
              <a:t>Allow a </a:t>
            </a:r>
            <a:r>
              <a:rPr lang="en-US" sz="2600" dirty="0">
                <a:solidFill>
                  <a:srgbClr val="0070C0"/>
                </a:solidFill>
                <a:hlinkClick r:id="rId9">
                  <a:extLst>
                    <a:ext uri="{A12FA001-AC4F-418D-AE19-62706E023703}">
                      <ahyp:hlinkClr xmlns:ahyp="http://schemas.microsoft.com/office/drawing/2018/hyperlinkcolor" val="tx"/>
                    </a:ext>
                  </a:extLst>
                </a:hlinkClick>
              </a:rPr>
              <a:t>service animal</a:t>
            </a:r>
            <a:r>
              <a:rPr lang="en-US" sz="2600" dirty="0">
                <a:solidFill>
                  <a:srgbClr val="0070C0"/>
                </a:solidFill>
              </a:rPr>
              <a:t> </a:t>
            </a:r>
            <a:r>
              <a:rPr lang="en-US" sz="2600" dirty="0"/>
              <a:t>or </a:t>
            </a:r>
            <a:r>
              <a:rPr lang="en-US" sz="2600" dirty="0">
                <a:solidFill>
                  <a:srgbClr val="0070C0"/>
                </a:solidFill>
                <a:hlinkClick r:id="rId10">
                  <a:extLst>
                    <a:ext uri="{A12FA001-AC4F-418D-AE19-62706E023703}">
                      <ahyp:hlinkClr xmlns:ahyp="http://schemas.microsoft.com/office/drawing/2018/hyperlinkcolor" val="tx"/>
                    </a:ext>
                  </a:extLst>
                </a:hlinkClick>
              </a:rPr>
              <a:t>emotional support animal</a:t>
            </a:r>
            <a:endParaRPr lang="en-US" sz="2600" dirty="0">
              <a:solidFill>
                <a:srgbClr val="0070C0"/>
              </a:solidFill>
            </a:endParaRPr>
          </a:p>
          <a:p>
            <a:pPr>
              <a:lnSpc>
                <a:spcPct val="120000"/>
              </a:lnSpc>
              <a:spcAft>
                <a:spcPts val="600"/>
              </a:spcAft>
            </a:pPr>
            <a:r>
              <a:rPr lang="en-US" sz="2600" dirty="0"/>
              <a:t>Consider </a:t>
            </a:r>
            <a:r>
              <a:rPr lang="en-US" sz="2600" dirty="0">
                <a:solidFill>
                  <a:srgbClr val="0070C0"/>
                </a:solidFill>
                <a:hlinkClick r:id="rId11">
                  <a:extLst>
                    <a:ext uri="{A12FA001-AC4F-418D-AE19-62706E023703}">
                      <ahyp:hlinkClr xmlns:ahyp="http://schemas.microsoft.com/office/drawing/2018/hyperlinkcolor" val="tx"/>
                    </a:ext>
                  </a:extLst>
                </a:hlinkClick>
              </a:rPr>
              <a:t>reassignment</a:t>
            </a:r>
            <a:r>
              <a:rPr lang="en-US" sz="2600" dirty="0"/>
              <a:t> to a better-suited role</a:t>
            </a:r>
          </a:p>
          <a:p>
            <a:endParaRPr lang="en-US" dirty="0"/>
          </a:p>
        </p:txBody>
      </p:sp>
      <p:sp>
        <p:nvSpPr>
          <p:cNvPr id="4" name="Footer Placeholder 3">
            <a:extLst>
              <a:ext uri="{FF2B5EF4-FFF2-40B4-BE49-F238E27FC236}">
                <a16:creationId xmlns:a16="http://schemas.microsoft.com/office/drawing/2014/main" id="{D02DF528-AD14-24FB-D426-6F064E21602A}"/>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8F4D7AC9-D4B5-2F03-FCB7-1B33A9EEB668}"/>
              </a:ext>
            </a:extLst>
          </p:cNvPr>
          <p:cNvSpPr>
            <a:spLocks noGrp="1"/>
          </p:cNvSpPr>
          <p:nvPr>
            <p:ph type="sldNum" sz="quarter" idx="12"/>
          </p:nvPr>
        </p:nvSpPr>
        <p:spPr/>
        <p:txBody>
          <a:bodyPr/>
          <a:lstStyle/>
          <a:p>
            <a:fld id="{3A98EE3D-8CD1-4C3F-BD1C-C98C9596463C}" type="slidenum">
              <a:rPr lang="en-US" smtClean="0"/>
              <a:pPr/>
              <a:t>35</a:t>
            </a:fld>
            <a:endParaRPr lang="en-US" dirty="0"/>
          </a:p>
        </p:txBody>
      </p:sp>
    </p:spTree>
    <p:extLst>
      <p:ext uri="{BB962C8B-B14F-4D97-AF65-F5344CB8AC3E}">
        <p14:creationId xmlns:p14="http://schemas.microsoft.com/office/powerpoint/2010/main" val="3031360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9884-41C7-98D8-7298-C3C1196574D1}"/>
              </a:ext>
            </a:extLst>
          </p:cNvPr>
          <p:cNvSpPr>
            <a:spLocks noGrp="1"/>
          </p:cNvSpPr>
          <p:nvPr>
            <p:ph type="title"/>
          </p:nvPr>
        </p:nvSpPr>
        <p:spPr/>
        <p:txBody>
          <a:bodyPr/>
          <a:lstStyle/>
          <a:p>
            <a:r>
              <a:rPr lang="en-US" dirty="0"/>
              <a:t>Emotional Regulation Example</a:t>
            </a:r>
          </a:p>
        </p:txBody>
      </p:sp>
      <p:sp>
        <p:nvSpPr>
          <p:cNvPr id="3" name="Content Placeholder 2">
            <a:extLst>
              <a:ext uri="{FF2B5EF4-FFF2-40B4-BE49-F238E27FC236}">
                <a16:creationId xmlns:a16="http://schemas.microsoft.com/office/drawing/2014/main" id="{48F71E74-B3B1-2681-2D18-FBC681274AA2}"/>
              </a:ext>
            </a:extLst>
          </p:cNvPr>
          <p:cNvSpPr>
            <a:spLocks noGrp="1"/>
          </p:cNvSpPr>
          <p:nvPr>
            <p:ph idx="1"/>
          </p:nvPr>
        </p:nvSpPr>
        <p:spPr>
          <a:xfrm>
            <a:off x="1216548" y="2108201"/>
            <a:ext cx="10058400" cy="4113695"/>
          </a:xfrm>
        </p:spPr>
        <p:txBody>
          <a:bodyPr>
            <a:normAutofit fontScale="92500" lnSpcReduction="10000"/>
          </a:bodyPr>
          <a:lstStyle/>
          <a:p>
            <a:pPr>
              <a:lnSpc>
                <a:spcPct val="110000"/>
              </a:lnSpc>
              <a:spcAft>
                <a:spcPts val="600"/>
              </a:spcAft>
            </a:pPr>
            <a:r>
              <a:rPr lang="en-US" sz="2800" dirty="0"/>
              <a:t>Mikala has complex post-traumatic stress disorder (C-PTSD), works as a secondary school librarian, and, as a result of a traumatic event, is hypersensitive to noise, particularly unpredictable noise.   </a:t>
            </a:r>
          </a:p>
          <a:p>
            <a:pPr>
              <a:lnSpc>
                <a:spcPct val="110000"/>
              </a:lnSpc>
              <a:spcAft>
                <a:spcPts val="600"/>
              </a:spcAft>
            </a:pPr>
            <a:r>
              <a:rPr lang="en-US" sz="2800" dirty="0"/>
              <a:t>School administrators and support staff periodically make announcements through a public address system with wall-mounted speakers distributed across the school building. The announcements trigger flashbacks and an intense emotional response for Mikala.</a:t>
            </a:r>
          </a:p>
          <a:p>
            <a:endParaRPr lang="en-US" dirty="0"/>
          </a:p>
        </p:txBody>
      </p:sp>
      <p:sp>
        <p:nvSpPr>
          <p:cNvPr id="4" name="Footer Placeholder 3">
            <a:extLst>
              <a:ext uri="{FF2B5EF4-FFF2-40B4-BE49-F238E27FC236}">
                <a16:creationId xmlns:a16="http://schemas.microsoft.com/office/drawing/2014/main" id="{297DD2F6-918A-EFAC-FA63-D6D1A558E970}"/>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F8CB9FA5-B96E-C063-FE93-AAD6AFD9A463}"/>
              </a:ext>
            </a:extLst>
          </p:cNvPr>
          <p:cNvSpPr>
            <a:spLocks noGrp="1"/>
          </p:cNvSpPr>
          <p:nvPr>
            <p:ph type="sldNum" sz="quarter" idx="12"/>
          </p:nvPr>
        </p:nvSpPr>
        <p:spPr/>
        <p:txBody>
          <a:bodyPr/>
          <a:lstStyle/>
          <a:p>
            <a:fld id="{3A98EE3D-8CD1-4C3F-BD1C-C98C9596463C}" type="slidenum">
              <a:rPr lang="en-US" smtClean="0"/>
              <a:pPr/>
              <a:t>36</a:t>
            </a:fld>
            <a:endParaRPr lang="en-US" dirty="0"/>
          </a:p>
        </p:txBody>
      </p:sp>
    </p:spTree>
    <p:extLst>
      <p:ext uri="{BB962C8B-B14F-4D97-AF65-F5344CB8AC3E}">
        <p14:creationId xmlns:p14="http://schemas.microsoft.com/office/powerpoint/2010/main" val="2349643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C85A-CE0A-3B59-B4F7-AC040E48A85D}"/>
              </a:ext>
            </a:extLst>
          </p:cNvPr>
          <p:cNvSpPr>
            <a:spLocks noGrp="1"/>
          </p:cNvSpPr>
          <p:nvPr>
            <p:ph type="title"/>
          </p:nvPr>
        </p:nvSpPr>
        <p:spPr/>
        <p:txBody>
          <a:bodyPr/>
          <a:lstStyle/>
          <a:p>
            <a:r>
              <a:rPr lang="en-US" dirty="0"/>
              <a:t>Emotional Regulation Solutions</a:t>
            </a:r>
          </a:p>
        </p:txBody>
      </p:sp>
      <p:sp>
        <p:nvSpPr>
          <p:cNvPr id="3" name="Content Placeholder 2">
            <a:extLst>
              <a:ext uri="{FF2B5EF4-FFF2-40B4-BE49-F238E27FC236}">
                <a16:creationId xmlns:a16="http://schemas.microsoft.com/office/drawing/2014/main" id="{1B7FAACA-8924-8C9A-816E-270BB11AC9E2}"/>
              </a:ext>
            </a:extLst>
          </p:cNvPr>
          <p:cNvSpPr>
            <a:spLocks noGrp="1"/>
          </p:cNvSpPr>
          <p:nvPr>
            <p:ph idx="1"/>
          </p:nvPr>
        </p:nvSpPr>
        <p:spPr>
          <a:xfrm>
            <a:off x="1216548" y="2108201"/>
            <a:ext cx="10058400" cy="4054060"/>
          </a:xfrm>
        </p:spPr>
        <p:txBody>
          <a:bodyPr>
            <a:normAutofit/>
          </a:bodyPr>
          <a:lstStyle/>
          <a:p>
            <a:pPr>
              <a:spcBef>
                <a:spcPts val="600"/>
              </a:spcBef>
              <a:spcAft>
                <a:spcPts val="600"/>
              </a:spcAft>
            </a:pPr>
            <a:r>
              <a:rPr lang="en-US" sz="2600" b="1" dirty="0"/>
              <a:t>Modifying the Worksite and Providing Equipment </a:t>
            </a:r>
          </a:p>
          <a:p>
            <a:pPr lvl="1">
              <a:spcBef>
                <a:spcPts val="600"/>
              </a:spcBef>
              <a:spcAft>
                <a:spcPts val="600"/>
              </a:spcAft>
            </a:pPr>
            <a:r>
              <a:rPr lang="en-US" sz="2600" dirty="0"/>
              <a:t>Mikala’s employer agreed to install a passive wall-mounted volume control to the speaker in the library to allow for localized volume control.</a:t>
            </a:r>
          </a:p>
          <a:p>
            <a:pPr lvl="1">
              <a:spcBef>
                <a:spcPts val="600"/>
              </a:spcBef>
              <a:spcAft>
                <a:spcPts val="600"/>
              </a:spcAft>
            </a:pPr>
            <a:r>
              <a:rPr lang="en-US" sz="2600" dirty="0"/>
              <a:t>Additional wall mounted speakers, evenly dispersed across the library, were added so that announcements could be heard in all areas of the library, even when the volume was set to a lower decibel level.</a:t>
            </a:r>
          </a:p>
          <a:p>
            <a:endParaRPr lang="en-US" dirty="0"/>
          </a:p>
        </p:txBody>
      </p:sp>
      <p:sp>
        <p:nvSpPr>
          <p:cNvPr id="4" name="Footer Placeholder 3">
            <a:extLst>
              <a:ext uri="{FF2B5EF4-FFF2-40B4-BE49-F238E27FC236}">
                <a16:creationId xmlns:a16="http://schemas.microsoft.com/office/drawing/2014/main" id="{75B62636-8BBF-745B-EEDF-128AF7865B07}"/>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D1F4B885-817B-CDF3-89BA-B7AE5A00B906}"/>
              </a:ext>
            </a:extLst>
          </p:cNvPr>
          <p:cNvSpPr>
            <a:spLocks noGrp="1"/>
          </p:cNvSpPr>
          <p:nvPr>
            <p:ph type="sldNum" sz="quarter" idx="12"/>
          </p:nvPr>
        </p:nvSpPr>
        <p:spPr/>
        <p:txBody>
          <a:bodyPr/>
          <a:lstStyle/>
          <a:p>
            <a:fld id="{3A98EE3D-8CD1-4C3F-BD1C-C98C9596463C}" type="slidenum">
              <a:rPr lang="en-US" smtClean="0"/>
              <a:pPr/>
              <a:t>37</a:t>
            </a:fld>
            <a:endParaRPr lang="en-US" dirty="0"/>
          </a:p>
        </p:txBody>
      </p:sp>
    </p:spTree>
    <p:extLst>
      <p:ext uri="{BB962C8B-B14F-4D97-AF65-F5344CB8AC3E}">
        <p14:creationId xmlns:p14="http://schemas.microsoft.com/office/powerpoint/2010/main" val="3348596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38024-3FB9-EC07-1BBF-C5FE0A165485}"/>
              </a:ext>
            </a:extLst>
          </p:cNvPr>
          <p:cNvSpPr>
            <a:spLocks noGrp="1"/>
          </p:cNvSpPr>
          <p:nvPr>
            <p:ph type="title"/>
          </p:nvPr>
        </p:nvSpPr>
        <p:spPr/>
        <p:txBody>
          <a:bodyPr>
            <a:normAutofit/>
          </a:bodyPr>
          <a:lstStyle/>
          <a:p>
            <a:r>
              <a:rPr lang="en-US" dirty="0"/>
              <a:t>Supporting Learning, </a:t>
            </a:r>
            <a:br>
              <a:rPr lang="en-US" dirty="0"/>
            </a:br>
            <a:r>
              <a:rPr lang="en-US" dirty="0"/>
              <a:t>Memory, and Thinking</a:t>
            </a:r>
          </a:p>
        </p:txBody>
      </p:sp>
      <p:sp>
        <p:nvSpPr>
          <p:cNvPr id="3" name="Content Placeholder 2">
            <a:extLst>
              <a:ext uri="{FF2B5EF4-FFF2-40B4-BE49-F238E27FC236}">
                <a16:creationId xmlns:a16="http://schemas.microsoft.com/office/drawing/2014/main" id="{6DAE878D-013C-C54C-F990-0A1C83DCEFBE}"/>
              </a:ext>
            </a:extLst>
          </p:cNvPr>
          <p:cNvSpPr>
            <a:spLocks noGrp="1"/>
          </p:cNvSpPr>
          <p:nvPr>
            <p:ph idx="1"/>
          </p:nvPr>
        </p:nvSpPr>
        <p:spPr>
          <a:xfrm>
            <a:off x="1216548" y="2108201"/>
            <a:ext cx="10058400" cy="4159249"/>
          </a:xfrm>
        </p:spPr>
        <p:txBody>
          <a:bodyPr>
            <a:normAutofit/>
          </a:bodyPr>
          <a:lstStyle/>
          <a:p>
            <a:r>
              <a:rPr lang="en-US" sz="2600" dirty="0"/>
              <a:t>Modify existing training methods (e.g., extend the duration of training or provide alternative formats)</a:t>
            </a:r>
          </a:p>
          <a:p>
            <a:r>
              <a:rPr lang="en-US" sz="2600" dirty="0"/>
              <a:t>Allow a </a:t>
            </a:r>
            <a:r>
              <a:rPr lang="en-US" sz="2600" dirty="0">
                <a:solidFill>
                  <a:srgbClr val="0070C0"/>
                </a:solidFill>
                <a:hlinkClick r:id="rId3">
                  <a:extLst>
                    <a:ext uri="{A12FA001-AC4F-418D-AE19-62706E023703}">
                      <ahyp:hlinkClr xmlns:ahyp="http://schemas.microsoft.com/office/drawing/2018/hyperlinkcolor" val="tx"/>
                    </a:ext>
                  </a:extLst>
                </a:hlinkClick>
              </a:rPr>
              <a:t>job coach</a:t>
            </a:r>
            <a:r>
              <a:rPr lang="en-US" sz="2600" dirty="0">
                <a:solidFill>
                  <a:srgbClr val="0070C0"/>
                </a:solidFill>
              </a:rPr>
              <a:t> </a:t>
            </a:r>
            <a:r>
              <a:rPr lang="en-US" sz="2600" dirty="0"/>
              <a:t>to provide specific one on one training, identify workplace difficulties, create strategies and routines to promote better workplace outcomes, and assist with brainstorming and implementing accommodation ideas</a:t>
            </a:r>
          </a:p>
          <a:p>
            <a:r>
              <a:rPr lang="en-US" sz="2600" dirty="0"/>
              <a:t>Allow</a:t>
            </a:r>
            <a:r>
              <a:rPr lang="en-US" sz="2600" dirty="0">
                <a:solidFill>
                  <a:srgbClr val="0070C0"/>
                </a:solidFill>
              </a:rPr>
              <a:t> </a:t>
            </a:r>
            <a:r>
              <a:rPr lang="en-US" sz="2600" dirty="0">
                <a:solidFill>
                  <a:srgbClr val="0070C0"/>
                </a:solidFill>
                <a:hlinkClick r:id="rId4">
                  <a:extLst>
                    <a:ext uri="{A12FA001-AC4F-418D-AE19-62706E023703}">
                      <ahyp:hlinkClr xmlns:ahyp="http://schemas.microsoft.com/office/drawing/2018/hyperlinkcolor" val="tx"/>
                    </a:ext>
                  </a:extLst>
                </a:hlinkClick>
              </a:rPr>
              <a:t>job restructuring</a:t>
            </a:r>
            <a:r>
              <a:rPr lang="en-US" sz="2600" dirty="0">
                <a:solidFill>
                  <a:srgbClr val="0070C0"/>
                </a:solidFill>
              </a:rPr>
              <a:t> </a:t>
            </a:r>
            <a:r>
              <a:rPr lang="en-US" sz="2600" dirty="0"/>
              <a:t>to reallocate or redistribute marginal job functions or alter when and/or how a function, essential or marginal, is performed</a:t>
            </a:r>
          </a:p>
        </p:txBody>
      </p:sp>
      <p:sp>
        <p:nvSpPr>
          <p:cNvPr id="4" name="Footer Placeholder 3">
            <a:extLst>
              <a:ext uri="{FF2B5EF4-FFF2-40B4-BE49-F238E27FC236}">
                <a16:creationId xmlns:a16="http://schemas.microsoft.com/office/drawing/2014/main" id="{092071B5-1508-6514-B614-D48B755EEEAC}"/>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CB288CB9-BECF-1BF5-2D6B-9430A8A94B98}"/>
              </a:ext>
            </a:extLst>
          </p:cNvPr>
          <p:cNvSpPr>
            <a:spLocks noGrp="1"/>
          </p:cNvSpPr>
          <p:nvPr>
            <p:ph type="sldNum" sz="quarter" idx="12"/>
          </p:nvPr>
        </p:nvSpPr>
        <p:spPr/>
        <p:txBody>
          <a:bodyPr/>
          <a:lstStyle/>
          <a:p>
            <a:fld id="{3A98EE3D-8CD1-4C3F-BD1C-C98C9596463C}" type="slidenum">
              <a:rPr lang="en-US" smtClean="0"/>
              <a:pPr/>
              <a:t>38</a:t>
            </a:fld>
            <a:endParaRPr lang="en-US" dirty="0"/>
          </a:p>
        </p:txBody>
      </p:sp>
    </p:spTree>
    <p:extLst>
      <p:ext uri="{BB962C8B-B14F-4D97-AF65-F5344CB8AC3E}">
        <p14:creationId xmlns:p14="http://schemas.microsoft.com/office/powerpoint/2010/main" val="2068182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141BA-9665-0731-4B65-138BD1061A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546406-E123-63EF-B2B7-EC09EF02F09C}"/>
              </a:ext>
            </a:extLst>
          </p:cNvPr>
          <p:cNvSpPr>
            <a:spLocks noGrp="1"/>
          </p:cNvSpPr>
          <p:nvPr>
            <p:ph type="title"/>
          </p:nvPr>
        </p:nvSpPr>
        <p:spPr>
          <a:xfrm>
            <a:off x="1097280" y="286603"/>
            <a:ext cx="10625028" cy="1450757"/>
          </a:xfrm>
        </p:spPr>
        <p:txBody>
          <a:bodyPr/>
          <a:lstStyle/>
          <a:p>
            <a:r>
              <a:rPr lang="en-US" dirty="0"/>
              <a:t>More Learning and Memory Supports</a:t>
            </a:r>
          </a:p>
        </p:txBody>
      </p:sp>
      <p:sp>
        <p:nvSpPr>
          <p:cNvPr id="3" name="Content Placeholder 2">
            <a:extLst>
              <a:ext uri="{FF2B5EF4-FFF2-40B4-BE49-F238E27FC236}">
                <a16:creationId xmlns:a16="http://schemas.microsoft.com/office/drawing/2014/main" id="{8E39B051-E99D-D220-B90F-E22336671D5B}"/>
              </a:ext>
            </a:extLst>
          </p:cNvPr>
          <p:cNvSpPr>
            <a:spLocks noGrp="1"/>
          </p:cNvSpPr>
          <p:nvPr>
            <p:ph idx="1"/>
          </p:nvPr>
        </p:nvSpPr>
        <p:spPr>
          <a:xfrm>
            <a:off x="1216548" y="2108201"/>
            <a:ext cx="10058400" cy="4463196"/>
          </a:xfrm>
        </p:spPr>
        <p:txBody>
          <a:bodyPr>
            <a:normAutofit/>
          </a:bodyPr>
          <a:lstStyle/>
          <a:p>
            <a:r>
              <a:rPr lang="en-US" sz="2600" dirty="0"/>
              <a:t>Train on one task at a time, allowing mastery of one task before moving on to the next</a:t>
            </a:r>
          </a:p>
          <a:p>
            <a:r>
              <a:rPr lang="en-US" sz="2600" dirty="0"/>
              <a:t>Provide prioritized checklists or to-do lists</a:t>
            </a:r>
          </a:p>
          <a:p>
            <a:r>
              <a:rPr lang="en-US" sz="2600" dirty="0"/>
              <a:t>Schedule </a:t>
            </a:r>
            <a:r>
              <a:rPr lang="en-US" sz="2600" dirty="0">
                <a:solidFill>
                  <a:srgbClr val="0070C0"/>
                </a:solidFill>
                <a:hlinkClick r:id="rId3">
                  <a:extLst>
                    <a:ext uri="{A12FA001-AC4F-418D-AE19-62706E023703}">
                      <ahyp:hlinkClr xmlns:ahyp="http://schemas.microsoft.com/office/drawing/2018/hyperlinkcolor" val="tx"/>
                    </a:ext>
                  </a:extLst>
                </a:hlinkClick>
              </a:rPr>
              <a:t>uninterrupted work time</a:t>
            </a:r>
            <a:endParaRPr lang="en-US" sz="2600" dirty="0">
              <a:solidFill>
                <a:srgbClr val="0070C0"/>
              </a:solidFill>
            </a:endParaRPr>
          </a:p>
          <a:p>
            <a:r>
              <a:rPr lang="en-US" sz="2600" dirty="0"/>
              <a:t>Provide </a:t>
            </a:r>
            <a:r>
              <a:rPr lang="en-US" sz="2600" dirty="0">
                <a:solidFill>
                  <a:srgbClr val="0070C0"/>
                </a:solidFill>
                <a:hlinkClick r:id="rId4">
                  <a:extLst>
                    <a:ext uri="{A12FA001-AC4F-418D-AE19-62706E023703}">
                      <ahyp:hlinkClr xmlns:ahyp="http://schemas.microsoft.com/office/drawing/2018/hyperlinkcolor" val="tx"/>
                    </a:ext>
                  </a:extLst>
                </a:hlinkClick>
              </a:rPr>
              <a:t>written instructions</a:t>
            </a:r>
            <a:r>
              <a:rPr lang="en-US" sz="2600" dirty="0">
                <a:solidFill>
                  <a:srgbClr val="0070C0"/>
                </a:solidFill>
              </a:rPr>
              <a:t> </a:t>
            </a:r>
            <a:r>
              <a:rPr lang="en-US" sz="2600" dirty="0"/>
              <a:t>and materials</a:t>
            </a:r>
          </a:p>
          <a:p>
            <a:r>
              <a:rPr lang="en-US" sz="2600" dirty="0"/>
              <a:t>Prompt the employee with </a:t>
            </a:r>
            <a:r>
              <a:rPr lang="en-US" sz="2600" dirty="0">
                <a:solidFill>
                  <a:srgbClr val="0070C0"/>
                </a:solidFill>
                <a:hlinkClick r:id="rId5">
                  <a:extLst>
                    <a:ext uri="{A12FA001-AC4F-418D-AE19-62706E023703}">
                      <ahyp:hlinkClr xmlns:ahyp="http://schemas.microsoft.com/office/drawing/2018/hyperlinkcolor" val="tx"/>
                    </a:ext>
                  </a:extLst>
                </a:hlinkClick>
              </a:rPr>
              <a:t>verbal cues</a:t>
            </a:r>
            <a:r>
              <a:rPr lang="en-US" sz="2600" dirty="0">
                <a:solidFill>
                  <a:srgbClr val="0070C0"/>
                </a:solidFill>
              </a:rPr>
              <a:t> </a:t>
            </a:r>
            <a:r>
              <a:rPr lang="en-US" sz="2600" dirty="0"/>
              <a:t>(reminders)</a:t>
            </a:r>
          </a:p>
          <a:p>
            <a:r>
              <a:rPr lang="en-US" sz="2600" dirty="0"/>
              <a:t>Encourage the employee to ask (or email) work-related questions</a:t>
            </a:r>
          </a:p>
          <a:p>
            <a:endParaRPr lang="en-US" dirty="0"/>
          </a:p>
          <a:p>
            <a:endParaRPr lang="en-US" dirty="0"/>
          </a:p>
        </p:txBody>
      </p:sp>
      <p:sp>
        <p:nvSpPr>
          <p:cNvPr id="4" name="Footer Placeholder 3">
            <a:extLst>
              <a:ext uri="{FF2B5EF4-FFF2-40B4-BE49-F238E27FC236}">
                <a16:creationId xmlns:a16="http://schemas.microsoft.com/office/drawing/2014/main" id="{4FB8E524-C634-76E0-64FD-641AB8264CAD}"/>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C0AA31E7-F377-692F-45A1-8E3E237D8AB6}"/>
              </a:ext>
            </a:extLst>
          </p:cNvPr>
          <p:cNvSpPr>
            <a:spLocks noGrp="1"/>
          </p:cNvSpPr>
          <p:nvPr>
            <p:ph type="sldNum" sz="quarter" idx="12"/>
          </p:nvPr>
        </p:nvSpPr>
        <p:spPr/>
        <p:txBody>
          <a:bodyPr/>
          <a:lstStyle/>
          <a:p>
            <a:fld id="{3A98EE3D-8CD1-4C3F-BD1C-C98C9596463C}" type="slidenum">
              <a:rPr lang="en-US" smtClean="0"/>
              <a:pPr/>
              <a:t>39</a:t>
            </a:fld>
            <a:endParaRPr lang="en-US" dirty="0"/>
          </a:p>
        </p:txBody>
      </p:sp>
    </p:spTree>
    <p:extLst>
      <p:ext uri="{BB962C8B-B14F-4D97-AF65-F5344CB8AC3E}">
        <p14:creationId xmlns:p14="http://schemas.microsoft.com/office/powerpoint/2010/main" val="3593834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23136-73BA-E3FE-E4AA-1AA9EA5F7CAB}"/>
              </a:ext>
            </a:extLst>
          </p:cNvPr>
          <p:cNvSpPr>
            <a:spLocks noGrp="1"/>
          </p:cNvSpPr>
          <p:nvPr>
            <p:ph type="title"/>
          </p:nvPr>
        </p:nvSpPr>
        <p:spPr/>
        <p:txBody>
          <a:bodyPr/>
          <a:lstStyle/>
          <a:p>
            <a:r>
              <a:rPr lang="en-US" dirty="0"/>
              <a:t>JAN Services</a:t>
            </a:r>
          </a:p>
        </p:txBody>
      </p:sp>
      <p:sp>
        <p:nvSpPr>
          <p:cNvPr id="3" name="Content Placeholder 2">
            <a:extLst>
              <a:ext uri="{FF2B5EF4-FFF2-40B4-BE49-F238E27FC236}">
                <a16:creationId xmlns:a16="http://schemas.microsoft.com/office/drawing/2014/main" id="{5F375409-2941-3249-9610-334A5E0A9949}"/>
              </a:ext>
            </a:extLst>
          </p:cNvPr>
          <p:cNvSpPr>
            <a:spLocks noGrp="1"/>
          </p:cNvSpPr>
          <p:nvPr>
            <p:ph idx="1"/>
          </p:nvPr>
        </p:nvSpPr>
        <p:spPr>
          <a:xfrm>
            <a:off x="1216548" y="2108201"/>
            <a:ext cx="10058400" cy="4147126"/>
          </a:xfrm>
        </p:spPr>
        <p:txBody>
          <a:bodyPr>
            <a:normAutofit/>
          </a:bodyPr>
          <a:lstStyle/>
          <a:p>
            <a:pPr>
              <a:lnSpc>
                <a:spcPct val="110000"/>
              </a:lnSpc>
            </a:pPr>
            <a:r>
              <a:rPr lang="en-US" dirty="0"/>
              <a:t>JAN offers expert, practical guidance on workplace accommodations and disability employment issues, including:</a:t>
            </a:r>
          </a:p>
          <a:p>
            <a:pPr lvl="1">
              <a:lnSpc>
                <a:spcPct val="110000"/>
              </a:lnSpc>
            </a:pPr>
            <a:r>
              <a:rPr lang="en-US" sz="2400" dirty="0"/>
              <a:t>Tailored accommodation solutions</a:t>
            </a:r>
          </a:p>
          <a:p>
            <a:pPr lvl="1">
              <a:lnSpc>
                <a:spcPct val="110000"/>
              </a:lnSpc>
            </a:pPr>
            <a:r>
              <a:rPr lang="en-US" sz="2400" dirty="0"/>
              <a:t>Americans with Disabilities Act (ADA) and related law information and technical assistance, and</a:t>
            </a:r>
          </a:p>
          <a:p>
            <a:pPr lvl="1">
              <a:lnSpc>
                <a:spcPct val="110000"/>
              </a:lnSpc>
            </a:pPr>
            <a:r>
              <a:rPr lang="en-US" sz="2400" dirty="0"/>
              <a:t>Strategies for navigating the accommodation process</a:t>
            </a:r>
          </a:p>
          <a:p>
            <a:pPr>
              <a:lnSpc>
                <a:spcPct val="110000"/>
              </a:lnSpc>
            </a:pPr>
            <a:r>
              <a:rPr lang="en-US" dirty="0"/>
              <a:t>Assistance is provided by phone, email, online chat, and at </a:t>
            </a:r>
            <a:r>
              <a:rPr lang="en-US" dirty="0">
                <a:solidFill>
                  <a:srgbClr val="0070C0"/>
                </a:solidFill>
                <a:hlinkClick r:id="rId3">
                  <a:extLst>
                    <a:ext uri="{A12FA001-AC4F-418D-AE19-62706E023703}">
                      <ahyp:hlinkClr xmlns:ahyp="http://schemas.microsoft.com/office/drawing/2018/hyperlinkcolor" val="tx"/>
                    </a:ext>
                  </a:extLst>
                </a:hlinkClick>
              </a:rPr>
              <a:t>AskJAN.org</a:t>
            </a:r>
            <a:r>
              <a:rPr lang="en-US" dirty="0"/>
              <a:t>, which offers practical tools, accommodation ideas, publications, and training resources for employers, individuals, and others</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B266625D-59B7-41CA-C89C-A5A9856BF0E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prstClr val="black"/>
                </a:solidFill>
                <a:effectLst/>
                <a:uLnTx/>
                <a:uFillTx/>
                <a:latin typeface="Arial Nova" panose="020B0504020202020204" pitchFamily="34" charset="0"/>
              </a:rPr>
              <a:t>A</a:t>
            </a:r>
            <a:r>
              <a:rPr kumimoji="0" lang="en-US" sz="1400" b="1" i="0" u="none" strike="noStrike" kern="1200" cap="none" spc="0" normalizeH="0" baseline="0" noProof="0" dirty="0">
                <a:ln>
                  <a:noFill/>
                </a:ln>
                <a:solidFill>
                  <a:prstClr val="black"/>
                </a:solidFill>
                <a:effectLst/>
                <a:uLnTx/>
                <a:uFillTx/>
                <a:latin typeface="Arial Nova" panose="020B0504020202020204" pitchFamily="34" charset="0"/>
              </a:rPr>
              <a:t>sk</a:t>
            </a:r>
            <a:r>
              <a:rPr kumimoji="0" lang="en-US" sz="1400" b="1" i="0" u="none" strike="noStrike" kern="1200" cap="all" spc="0" normalizeH="0" baseline="0" noProof="0" dirty="0">
                <a:ln>
                  <a:noFill/>
                </a:ln>
                <a:solidFill>
                  <a:prstClr val="black"/>
                </a:solidFill>
                <a:effectLst/>
                <a:uLnTx/>
                <a:uFillTx/>
                <a:latin typeface="Arial Nova" panose="020B0504020202020204" pitchFamily="34" charset="0"/>
              </a:rPr>
              <a:t>JAN.</a:t>
            </a:r>
            <a:r>
              <a:rPr kumimoji="0" lang="en-US" sz="1400" b="1" i="0" u="none" strike="noStrike" kern="1200" cap="none" spc="0" normalizeH="0" baseline="0" noProof="0" dirty="0">
                <a:ln>
                  <a:noFill/>
                </a:ln>
                <a:solidFill>
                  <a:prstClr val="black"/>
                </a:solidFill>
                <a:effectLst/>
                <a:uLnTx/>
                <a:uFillTx/>
                <a:latin typeface="Arial Nova" panose="020B0504020202020204" pitchFamily="34" charset="0"/>
              </a:rPr>
              <a:t>org</a:t>
            </a:r>
            <a:endParaRPr kumimoji="0" lang="en-US" sz="1400" b="1" i="0" u="none" strike="noStrike" kern="1200" cap="all" spc="0" normalizeH="0" baseline="0" noProof="0" dirty="0">
              <a:ln>
                <a:noFill/>
              </a:ln>
              <a:solidFill>
                <a:prstClr val="black"/>
              </a:solidFill>
              <a:effectLst/>
              <a:uLnTx/>
              <a:uFillTx/>
              <a:latin typeface="Arial Nova" panose="020B0504020202020204" pitchFamily="34" charset="0"/>
            </a:endParaRPr>
          </a:p>
        </p:txBody>
      </p:sp>
      <p:sp>
        <p:nvSpPr>
          <p:cNvPr id="5" name="Slide Number Placeholder 4">
            <a:extLst>
              <a:ext uri="{FF2B5EF4-FFF2-40B4-BE49-F238E27FC236}">
                <a16:creationId xmlns:a16="http://schemas.microsoft.com/office/drawing/2014/main" id="{9DD828E9-68E3-7C51-559B-01D59671F5A4}"/>
              </a:ext>
            </a:extLst>
          </p:cNvPr>
          <p:cNvSpPr>
            <a:spLocks noGrp="1"/>
          </p:cNvSpPr>
          <p:nvPr>
            <p:ph type="sldNum" sz="quarter" idx="12"/>
          </p:nvPr>
        </p:nvSpPr>
        <p:spPr/>
        <p:txBody>
          <a:bodyPr/>
          <a:lstStyle/>
          <a:p>
            <a:fld id="{3A98EE3D-8CD1-4C3F-BD1C-C98C9596463C}" type="slidenum">
              <a:rPr lang="en-US" smtClean="0"/>
              <a:pPr/>
              <a:t>4</a:t>
            </a:fld>
            <a:endParaRPr lang="en-US" dirty="0"/>
          </a:p>
        </p:txBody>
      </p:sp>
    </p:spTree>
    <p:extLst>
      <p:ext uri="{BB962C8B-B14F-4D97-AF65-F5344CB8AC3E}">
        <p14:creationId xmlns:p14="http://schemas.microsoft.com/office/powerpoint/2010/main" val="4172560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6912-6543-B9EC-0B64-ACA3E9FB535A}"/>
              </a:ext>
            </a:extLst>
          </p:cNvPr>
          <p:cNvSpPr>
            <a:spLocks noGrp="1"/>
          </p:cNvSpPr>
          <p:nvPr>
            <p:ph type="title"/>
          </p:nvPr>
        </p:nvSpPr>
        <p:spPr/>
        <p:txBody>
          <a:bodyPr/>
          <a:lstStyle/>
          <a:p>
            <a:r>
              <a:rPr lang="en-US" dirty="0"/>
              <a:t>Thinking Example</a:t>
            </a:r>
          </a:p>
        </p:txBody>
      </p:sp>
      <p:sp>
        <p:nvSpPr>
          <p:cNvPr id="3" name="Content Placeholder 2">
            <a:extLst>
              <a:ext uri="{FF2B5EF4-FFF2-40B4-BE49-F238E27FC236}">
                <a16:creationId xmlns:a16="http://schemas.microsoft.com/office/drawing/2014/main" id="{3B41BB5D-FB39-E7BB-14A2-B3D5F709FF4C}"/>
              </a:ext>
            </a:extLst>
          </p:cNvPr>
          <p:cNvSpPr>
            <a:spLocks noGrp="1"/>
          </p:cNvSpPr>
          <p:nvPr>
            <p:ph idx="1"/>
          </p:nvPr>
        </p:nvSpPr>
        <p:spPr/>
        <p:txBody>
          <a:bodyPr/>
          <a:lstStyle/>
          <a:p>
            <a:pPr>
              <a:spcAft>
                <a:spcPts val="600"/>
              </a:spcAft>
            </a:pPr>
            <a:r>
              <a:rPr lang="en-US" sz="2600" dirty="0"/>
              <a:t>Jing has schizophrenia, works in an office setting, and has been having distressing, intrusive thoughts, thinking that her co-workers are talking about her behind her back, sabotaging her work, and plotting to get her fired. </a:t>
            </a:r>
          </a:p>
          <a:p>
            <a:pPr>
              <a:spcAft>
                <a:spcPts val="600"/>
              </a:spcAft>
            </a:pPr>
            <a:r>
              <a:rPr lang="en-US" sz="2600" dirty="0"/>
              <a:t>She told her supervisor that her co-workers are communicating in code by coughing, acknowledging each other’s coughs, but not responding to her coughs.</a:t>
            </a:r>
          </a:p>
          <a:p>
            <a:endParaRPr lang="en-US" dirty="0"/>
          </a:p>
        </p:txBody>
      </p:sp>
      <p:sp>
        <p:nvSpPr>
          <p:cNvPr id="4" name="Footer Placeholder 3">
            <a:extLst>
              <a:ext uri="{FF2B5EF4-FFF2-40B4-BE49-F238E27FC236}">
                <a16:creationId xmlns:a16="http://schemas.microsoft.com/office/drawing/2014/main" id="{90833FCE-495D-4414-0DD2-9C727F957AF4}"/>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FA3AD8DB-5685-7A06-9104-2B2011FF9644}"/>
              </a:ext>
            </a:extLst>
          </p:cNvPr>
          <p:cNvSpPr>
            <a:spLocks noGrp="1"/>
          </p:cNvSpPr>
          <p:nvPr>
            <p:ph type="sldNum" sz="quarter" idx="12"/>
          </p:nvPr>
        </p:nvSpPr>
        <p:spPr/>
        <p:txBody>
          <a:bodyPr/>
          <a:lstStyle/>
          <a:p>
            <a:fld id="{3A98EE3D-8CD1-4C3F-BD1C-C98C9596463C}" type="slidenum">
              <a:rPr lang="en-US" smtClean="0"/>
              <a:pPr/>
              <a:t>40</a:t>
            </a:fld>
            <a:endParaRPr lang="en-US" dirty="0"/>
          </a:p>
        </p:txBody>
      </p:sp>
    </p:spTree>
    <p:extLst>
      <p:ext uri="{BB962C8B-B14F-4D97-AF65-F5344CB8AC3E}">
        <p14:creationId xmlns:p14="http://schemas.microsoft.com/office/powerpoint/2010/main" val="621983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437EC-D2A2-8CA0-2526-E50C6C486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E9A99-242B-748C-E7B4-6FFCF7E6AF75}"/>
              </a:ext>
            </a:extLst>
          </p:cNvPr>
          <p:cNvSpPr>
            <a:spLocks noGrp="1"/>
          </p:cNvSpPr>
          <p:nvPr>
            <p:ph type="title"/>
          </p:nvPr>
        </p:nvSpPr>
        <p:spPr/>
        <p:txBody>
          <a:bodyPr/>
          <a:lstStyle/>
          <a:p>
            <a:r>
              <a:rPr lang="en-US" dirty="0"/>
              <a:t>Additional Information</a:t>
            </a:r>
          </a:p>
        </p:txBody>
      </p:sp>
      <p:sp>
        <p:nvSpPr>
          <p:cNvPr id="3" name="Content Placeholder 2">
            <a:extLst>
              <a:ext uri="{FF2B5EF4-FFF2-40B4-BE49-F238E27FC236}">
                <a16:creationId xmlns:a16="http://schemas.microsoft.com/office/drawing/2014/main" id="{7CA38FEB-16B8-BC80-3FA7-434D2341BB29}"/>
              </a:ext>
            </a:extLst>
          </p:cNvPr>
          <p:cNvSpPr>
            <a:spLocks noGrp="1"/>
          </p:cNvSpPr>
          <p:nvPr>
            <p:ph idx="1"/>
          </p:nvPr>
        </p:nvSpPr>
        <p:spPr>
          <a:xfrm>
            <a:off x="1216548" y="2108201"/>
            <a:ext cx="10058400" cy="4113305"/>
          </a:xfrm>
        </p:spPr>
        <p:txBody>
          <a:bodyPr>
            <a:normAutofit/>
          </a:bodyPr>
          <a:lstStyle/>
          <a:p>
            <a:pPr>
              <a:spcBef>
                <a:spcPts val="600"/>
              </a:spcBef>
              <a:spcAft>
                <a:spcPts val="600"/>
              </a:spcAft>
            </a:pPr>
            <a:r>
              <a:rPr lang="en-US" sz="2600" b="1" dirty="0"/>
              <a:t>Medical Inquiry</a:t>
            </a:r>
          </a:p>
          <a:p>
            <a:pPr lvl="1">
              <a:spcBef>
                <a:spcPts val="600"/>
              </a:spcBef>
              <a:spcAft>
                <a:spcPts val="600"/>
              </a:spcAft>
            </a:pPr>
            <a:r>
              <a:rPr lang="en-US" sz="2400" dirty="0"/>
              <a:t>Jing’s employer has a reason to believe, based on direct observations of her behavior, that her ability to perform the essential functions of her job is impaired by a medical condition. Thus, her employer initiates a medical inquiry to determine whether an accommodation may be needed.</a:t>
            </a:r>
          </a:p>
          <a:p>
            <a:pPr>
              <a:spcBef>
                <a:spcPts val="600"/>
              </a:spcBef>
              <a:spcAft>
                <a:spcPts val="600"/>
              </a:spcAft>
            </a:pPr>
            <a:r>
              <a:rPr lang="en-US" sz="2600" b="1" dirty="0"/>
              <a:t>Leave</a:t>
            </a:r>
          </a:p>
          <a:p>
            <a:pPr lvl="1">
              <a:spcBef>
                <a:spcPts val="600"/>
              </a:spcBef>
              <a:spcAft>
                <a:spcPts val="600"/>
              </a:spcAft>
            </a:pPr>
            <a:r>
              <a:rPr lang="en-US" sz="2400" dirty="0"/>
              <a:t>The employer is notified by Jing’s emergency contact that she has been hospitalized and grants her medical leave.</a:t>
            </a:r>
          </a:p>
          <a:p>
            <a:endParaRPr lang="en-US" dirty="0"/>
          </a:p>
        </p:txBody>
      </p:sp>
      <p:sp>
        <p:nvSpPr>
          <p:cNvPr id="4" name="Footer Placeholder 3">
            <a:extLst>
              <a:ext uri="{FF2B5EF4-FFF2-40B4-BE49-F238E27FC236}">
                <a16:creationId xmlns:a16="http://schemas.microsoft.com/office/drawing/2014/main" id="{5C0B0F4B-BDEE-1FA9-AC2C-4665AD1DA3C9}"/>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479BF2DD-9908-4A1B-E860-BDCB36EE0C63}"/>
              </a:ext>
            </a:extLst>
          </p:cNvPr>
          <p:cNvSpPr>
            <a:spLocks noGrp="1"/>
          </p:cNvSpPr>
          <p:nvPr>
            <p:ph type="sldNum" sz="quarter" idx="12"/>
          </p:nvPr>
        </p:nvSpPr>
        <p:spPr/>
        <p:txBody>
          <a:bodyPr/>
          <a:lstStyle/>
          <a:p>
            <a:fld id="{3A98EE3D-8CD1-4C3F-BD1C-C98C9596463C}" type="slidenum">
              <a:rPr lang="en-US" smtClean="0"/>
              <a:pPr/>
              <a:t>41</a:t>
            </a:fld>
            <a:endParaRPr lang="en-US" dirty="0"/>
          </a:p>
        </p:txBody>
      </p:sp>
    </p:spTree>
    <p:extLst>
      <p:ext uri="{BB962C8B-B14F-4D97-AF65-F5344CB8AC3E}">
        <p14:creationId xmlns:p14="http://schemas.microsoft.com/office/powerpoint/2010/main" val="2121715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E1BD-BB5E-0758-AE85-EB9950969B23}"/>
              </a:ext>
            </a:extLst>
          </p:cNvPr>
          <p:cNvSpPr>
            <a:spLocks noGrp="1"/>
          </p:cNvSpPr>
          <p:nvPr>
            <p:ph type="title"/>
          </p:nvPr>
        </p:nvSpPr>
        <p:spPr/>
        <p:txBody>
          <a:bodyPr/>
          <a:lstStyle/>
          <a:p>
            <a:r>
              <a:rPr lang="en-US" dirty="0"/>
              <a:t>Thinking Solution</a:t>
            </a:r>
          </a:p>
        </p:txBody>
      </p:sp>
      <p:sp>
        <p:nvSpPr>
          <p:cNvPr id="3" name="Content Placeholder 2">
            <a:extLst>
              <a:ext uri="{FF2B5EF4-FFF2-40B4-BE49-F238E27FC236}">
                <a16:creationId xmlns:a16="http://schemas.microsoft.com/office/drawing/2014/main" id="{3AD075CB-DC78-F857-DACF-FF634DBC3CB3}"/>
              </a:ext>
            </a:extLst>
          </p:cNvPr>
          <p:cNvSpPr>
            <a:spLocks noGrp="1"/>
          </p:cNvSpPr>
          <p:nvPr>
            <p:ph idx="1"/>
          </p:nvPr>
        </p:nvSpPr>
        <p:spPr/>
        <p:txBody>
          <a:bodyPr/>
          <a:lstStyle/>
          <a:p>
            <a:pPr>
              <a:spcBef>
                <a:spcPts val="600"/>
              </a:spcBef>
              <a:spcAft>
                <a:spcPts val="600"/>
              </a:spcAft>
            </a:pPr>
            <a:r>
              <a:rPr lang="en-US" sz="2600" b="1" dirty="0"/>
              <a:t>Providing a Job Coach</a:t>
            </a:r>
          </a:p>
          <a:p>
            <a:pPr lvl="1">
              <a:spcBef>
                <a:spcPts val="600"/>
              </a:spcBef>
              <a:spcAft>
                <a:spcPts val="600"/>
              </a:spcAft>
            </a:pPr>
            <a:r>
              <a:rPr lang="en-US" sz="2400" dirty="0"/>
              <a:t>Jing is provided a job coach from a local mental health agency that has adopted Individual Placement and Support (IPS), an evidence-based approach to supported employment that has been shown by research to be effective for individuals living with serious mental health conditions</a:t>
            </a:r>
          </a:p>
          <a:p>
            <a:pPr>
              <a:spcBef>
                <a:spcPts val="600"/>
              </a:spcBef>
              <a:spcAft>
                <a:spcPts val="600"/>
              </a:spcAft>
            </a:pPr>
            <a:r>
              <a:rPr lang="en-US" dirty="0"/>
              <a:t>Jing’s job coach provides job supports both on the job and in the community, collaborates with her treatment team to reality-test her beliefs and help her to feel a part of her work unit.</a:t>
            </a:r>
          </a:p>
          <a:p>
            <a:endParaRPr lang="en-US" dirty="0"/>
          </a:p>
        </p:txBody>
      </p:sp>
      <p:sp>
        <p:nvSpPr>
          <p:cNvPr id="4" name="Footer Placeholder 3">
            <a:extLst>
              <a:ext uri="{FF2B5EF4-FFF2-40B4-BE49-F238E27FC236}">
                <a16:creationId xmlns:a16="http://schemas.microsoft.com/office/drawing/2014/main" id="{7E566983-4E22-4E89-5564-D93465D749C8}"/>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622F644F-E72B-BB68-3647-9596E56B15CC}"/>
              </a:ext>
            </a:extLst>
          </p:cNvPr>
          <p:cNvSpPr>
            <a:spLocks noGrp="1"/>
          </p:cNvSpPr>
          <p:nvPr>
            <p:ph type="sldNum" sz="quarter" idx="12"/>
          </p:nvPr>
        </p:nvSpPr>
        <p:spPr/>
        <p:txBody>
          <a:bodyPr/>
          <a:lstStyle/>
          <a:p>
            <a:fld id="{3A98EE3D-8CD1-4C3F-BD1C-C98C9596463C}" type="slidenum">
              <a:rPr lang="en-US" smtClean="0"/>
              <a:pPr/>
              <a:t>42</a:t>
            </a:fld>
            <a:endParaRPr lang="en-US" dirty="0"/>
          </a:p>
        </p:txBody>
      </p:sp>
    </p:spTree>
    <p:extLst>
      <p:ext uri="{BB962C8B-B14F-4D97-AF65-F5344CB8AC3E}">
        <p14:creationId xmlns:p14="http://schemas.microsoft.com/office/powerpoint/2010/main" val="1969707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95B7-8E12-07CD-436C-9F7F2E2F8345}"/>
              </a:ext>
            </a:extLst>
          </p:cNvPr>
          <p:cNvSpPr>
            <a:spLocks noGrp="1"/>
          </p:cNvSpPr>
          <p:nvPr>
            <p:ph type="title"/>
          </p:nvPr>
        </p:nvSpPr>
        <p:spPr/>
        <p:txBody>
          <a:bodyPr/>
          <a:lstStyle/>
          <a:p>
            <a:r>
              <a:rPr lang="en-US" dirty="0"/>
              <a:t>Supporting Organizing, </a:t>
            </a:r>
            <a:br>
              <a:rPr lang="en-US" dirty="0"/>
            </a:br>
            <a:r>
              <a:rPr lang="en-US" dirty="0"/>
              <a:t>Planning, and Prioritizing</a:t>
            </a:r>
          </a:p>
        </p:txBody>
      </p:sp>
      <p:sp>
        <p:nvSpPr>
          <p:cNvPr id="3" name="Content Placeholder 2">
            <a:extLst>
              <a:ext uri="{FF2B5EF4-FFF2-40B4-BE49-F238E27FC236}">
                <a16:creationId xmlns:a16="http://schemas.microsoft.com/office/drawing/2014/main" id="{572B1AFF-3AE4-2001-94BA-FF395588C0D1}"/>
              </a:ext>
            </a:extLst>
          </p:cNvPr>
          <p:cNvSpPr>
            <a:spLocks noGrp="1"/>
          </p:cNvSpPr>
          <p:nvPr>
            <p:ph idx="1"/>
          </p:nvPr>
        </p:nvSpPr>
        <p:spPr/>
        <p:txBody>
          <a:bodyPr/>
          <a:lstStyle/>
          <a:p>
            <a:pPr>
              <a:spcAft>
                <a:spcPts val="600"/>
              </a:spcAft>
            </a:pPr>
            <a:r>
              <a:rPr lang="en-US" sz="2600" dirty="0"/>
              <a:t>Develop color-coded system for files, projects, or activities</a:t>
            </a:r>
          </a:p>
          <a:p>
            <a:pPr>
              <a:spcAft>
                <a:spcPts val="600"/>
              </a:spcAft>
            </a:pPr>
            <a:r>
              <a:rPr lang="en-US" sz="2600" dirty="0"/>
              <a:t>Use a color-coding scheme to prioritize tasks</a:t>
            </a:r>
          </a:p>
          <a:p>
            <a:pPr>
              <a:spcAft>
                <a:spcPts val="600"/>
              </a:spcAft>
            </a:pPr>
            <a:r>
              <a:rPr lang="en-US" sz="2600" dirty="0"/>
              <a:t>Use weekly chart to identify daily work activities </a:t>
            </a:r>
          </a:p>
          <a:p>
            <a:pPr>
              <a:spcAft>
                <a:spcPts val="600"/>
              </a:spcAft>
            </a:pPr>
            <a:r>
              <a:rPr lang="en-US" sz="2600" dirty="0"/>
              <a:t>Use a job coach to teach/reinforce organization skills </a:t>
            </a:r>
          </a:p>
          <a:p>
            <a:pPr>
              <a:spcAft>
                <a:spcPts val="600"/>
              </a:spcAft>
            </a:pPr>
            <a:r>
              <a:rPr lang="en-US" sz="2600" dirty="0"/>
              <a:t>Assign a mentor to assist employee </a:t>
            </a:r>
          </a:p>
          <a:p>
            <a:endParaRPr lang="en-US" dirty="0"/>
          </a:p>
        </p:txBody>
      </p:sp>
      <p:sp>
        <p:nvSpPr>
          <p:cNvPr id="4" name="Footer Placeholder 3">
            <a:extLst>
              <a:ext uri="{FF2B5EF4-FFF2-40B4-BE49-F238E27FC236}">
                <a16:creationId xmlns:a16="http://schemas.microsoft.com/office/drawing/2014/main" id="{19A468A3-54D9-F97D-C273-A06459AD5529}"/>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AEED934F-30B9-1BE4-4A80-00D57987C4D1}"/>
              </a:ext>
            </a:extLst>
          </p:cNvPr>
          <p:cNvSpPr>
            <a:spLocks noGrp="1"/>
          </p:cNvSpPr>
          <p:nvPr>
            <p:ph type="sldNum" sz="quarter" idx="12"/>
          </p:nvPr>
        </p:nvSpPr>
        <p:spPr/>
        <p:txBody>
          <a:bodyPr/>
          <a:lstStyle/>
          <a:p>
            <a:fld id="{3A98EE3D-8CD1-4C3F-BD1C-C98C9596463C}" type="slidenum">
              <a:rPr lang="en-US" smtClean="0"/>
              <a:pPr/>
              <a:t>43</a:t>
            </a:fld>
            <a:endParaRPr lang="en-US" dirty="0"/>
          </a:p>
        </p:txBody>
      </p:sp>
    </p:spTree>
    <p:extLst>
      <p:ext uri="{BB962C8B-B14F-4D97-AF65-F5344CB8AC3E}">
        <p14:creationId xmlns:p14="http://schemas.microsoft.com/office/powerpoint/2010/main" val="1502393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96A5D-6D5C-F5F1-A69E-10EB36DAC2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59D14-2A89-4FCF-3145-3780FE7B5EFA}"/>
              </a:ext>
            </a:extLst>
          </p:cNvPr>
          <p:cNvSpPr>
            <a:spLocks noGrp="1"/>
          </p:cNvSpPr>
          <p:nvPr>
            <p:ph type="title"/>
          </p:nvPr>
        </p:nvSpPr>
        <p:spPr>
          <a:xfrm>
            <a:off x="1097280" y="286603"/>
            <a:ext cx="10445146" cy="1450757"/>
          </a:xfrm>
        </p:spPr>
        <p:txBody>
          <a:bodyPr>
            <a:normAutofit/>
          </a:bodyPr>
          <a:lstStyle/>
          <a:p>
            <a:r>
              <a:rPr lang="en-US" dirty="0"/>
              <a:t>More Organizing and Planning Supports</a:t>
            </a:r>
          </a:p>
        </p:txBody>
      </p:sp>
      <p:sp>
        <p:nvSpPr>
          <p:cNvPr id="3" name="Content Placeholder 2">
            <a:extLst>
              <a:ext uri="{FF2B5EF4-FFF2-40B4-BE49-F238E27FC236}">
                <a16:creationId xmlns:a16="http://schemas.microsoft.com/office/drawing/2014/main" id="{EAAE4315-6AA8-34E7-96F5-C7497D7F9BE6}"/>
              </a:ext>
            </a:extLst>
          </p:cNvPr>
          <p:cNvSpPr>
            <a:spLocks noGrp="1"/>
          </p:cNvSpPr>
          <p:nvPr>
            <p:ph idx="1"/>
          </p:nvPr>
        </p:nvSpPr>
        <p:spPr>
          <a:xfrm>
            <a:off x="1216548" y="2108201"/>
            <a:ext cx="10058400" cy="4095651"/>
          </a:xfrm>
        </p:spPr>
        <p:txBody>
          <a:bodyPr>
            <a:normAutofit lnSpcReduction="10000"/>
          </a:bodyPr>
          <a:lstStyle/>
          <a:p>
            <a:pPr>
              <a:spcAft>
                <a:spcPts val="600"/>
              </a:spcAft>
            </a:pPr>
            <a:r>
              <a:rPr lang="en-US" dirty="0"/>
              <a:t>Assign new project only when previous project is complete, when possible </a:t>
            </a:r>
          </a:p>
          <a:p>
            <a:pPr>
              <a:spcAft>
                <a:spcPts val="600"/>
              </a:spcAft>
            </a:pPr>
            <a:r>
              <a:rPr lang="en-US" dirty="0"/>
              <a:t>Provide a “cheat sheet” of high-priority activities, projects, people, etc.</a:t>
            </a:r>
          </a:p>
          <a:p>
            <a:pPr>
              <a:spcAft>
                <a:spcPts val="600"/>
              </a:spcAft>
            </a:pPr>
            <a:r>
              <a:rPr lang="en-US" dirty="0"/>
              <a:t>Organize workspace to reduce clutter</a:t>
            </a:r>
          </a:p>
          <a:p>
            <a:pPr>
              <a:spcAft>
                <a:spcPts val="600"/>
              </a:spcAft>
            </a:pPr>
            <a:r>
              <a:rPr lang="en-US" dirty="0"/>
              <a:t>Provide separate work areas with complete sets of supplies for differing tasks</a:t>
            </a:r>
          </a:p>
          <a:p>
            <a:pPr>
              <a:spcAft>
                <a:spcPts val="600"/>
              </a:spcAft>
            </a:pPr>
            <a:r>
              <a:rPr lang="en-US" dirty="0"/>
              <a:t>Schedule a weekly time to clean/organize workspace</a:t>
            </a:r>
          </a:p>
          <a:p>
            <a:pPr>
              <a:spcAft>
                <a:spcPts val="600"/>
              </a:spcAft>
            </a:pPr>
            <a:r>
              <a:rPr lang="en-US" dirty="0"/>
              <a:t>Take time at the end of each day to organize and set up for the next day</a:t>
            </a:r>
          </a:p>
          <a:p>
            <a:endParaRPr lang="en-US" dirty="0"/>
          </a:p>
        </p:txBody>
      </p:sp>
      <p:sp>
        <p:nvSpPr>
          <p:cNvPr id="4" name="Footer Placeholder 3">
            <a:extLst>
              <a:ext uri="{FF2B5EF4-FFF2-40B4-BE49-F238E27FC236}">
                <a16:creationId xmlns:a16="http://schemas.microsoft.com/office/drawing/2014/main" id="{3F321F05-45B2-1902-641D-408522B87EAF}"/>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E0F9DCA9-79B1-6201-4555-DB9CA0BB1441}"/>
              </a:ext>
            </a:extLst>
          </p:cNvPr>
          <p:cNvSpPr>
            <a:spLocks noGrp="1"/>
          </p:cNvSpPr>
          <p:nvPr>
            <p:ph type="sldNum" sz="quarter" idx="12"/>
          </p:nvPr>
        </p:nvSpPr>
        <p:spPr/>
        <p:txBody>
          <a:bodyPr/>
          <a:lstStyle/>
          <a:p>
            <a:fld id="{3A98EE3D-8CD1-4C3F-BD1C-C98C9596463C}" type="slidenum">
              <a:rPr lang="en-US" smtClean="0"/>
              <a:pPr/>
              <a:t>44</a:t>
            </a:fld>
            <a:endParaRPr lang="en-US" dirty="0"/>
          </a:p>
        </p:txBody>
      </p:sp>
    </p:spTree>
    <p:extLst>
      <p:ext uri="{BB962C8B-B14F-4D97-AF65-F5344CB8AC3E}">
        <p14:creationId xmlns:p14="http://schemas.microsoft.com/office/powerpoint/2010/main" val="2541624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7403A-0623-6A1A-656F-C18E00617912}"/>
              </a:ext>
            </a:extLst>
          </p:cNvPr>
          <p:cNvSpPr>
            <a:spLocks noGrp="1"/>
          </p:cNvSpPr>
          <p:nvPr>
            <p:ph type="title"/>
          </p:nvPr>
        </p:nvSpPr>
        <p:spPr>
          <a:xfrm>
            <a:off x="1097279" y="286603"/>
            <a:ext cx="10370195" cy="1450757"/>
          </a:xfrm>
        </p:spPr>
        <p:txBody>
          <a:bodyPr/>
          <a:lstStyle/>
          <a:p>
            <a:r>
              <a:rPr lang="en-US" dirty="0"/>
              <a:t>Supporting Planning and Managing Time</a:t>
            </a:r>
          </a:p>
        </p:txBody>
      </p:sp>
      <p:sp>
        <p:nvSpPr>
          <p:cNvPr id="3" name="Content Placeholder 2">
            <a:extLst>
              <a:ext uri="{FF2B5EF4-FFF2-40B4-BE49-F238E27FC236}">
                <a16:creationId xmlns:a16="http://schemas.microsoft.com/office/drawing/2014/main" id="{D4C6A39E-2678-85F2-D039-74665BB83E70}"/>
              </a:ext>
            </a:extLst>
          </p:cNvPr>
          <p:cNvSpPr>
            <a:spLocks noGrp="1"/>
          </p:cNvSpPr>
          <p:nvPr>
            <p:ph idx="1"/>
          </p:nvPr>
        </p:nvSpPr>
        <p:spPr>
          <a:xfrm>
            <a:off x="1216548" y="2108202"/>
            <a:ext cx="10058400" cy="4151922"/>
          </a:xfrm>
        </p:spPr>
        <p:txBody>
          <a:bodyPr>
            <a:normAutofit lnSpcReduction="10000"/>
          </a:bodyPr>
          <a:lstStyle/>
          <a:p>
            <a:pPr>
              <a:spcAft>
                <a:spcPts val="600"/>
              </a:spcAft>
            </a:pPr>
            <a:r>
              <a:rPr lang="en-US" dirty="0"/>
              <a:t>Divide large assignments into several small tasks or chunks </a:t>
            </a:r>
          </a:p>
          <a:p>
            <a:pPr>
              <a:spcAft>
                <a:spcPts val="600"/>
              </a:spcAft>
            </a:pPr>
            <a:r>
              <a:rPr lang="en-US" dirty="0"/>
              <a:t>Set a timer to sound an alarm after assigning ample time to complete a task </a:t>
            </a:r>
          </a:p>
          <a:p>
            <a:pPr>
              <a:spcAft>
                <a:spcPts val="600"/>
              </a:spcAft>
            </a:pPr>
            <a:r>
              <a:rPr lang="en-US" dirty="0"/>
              <a:t>Provide a checklist of assignments</a:t>
            </a:r>
          </a:p>
          <a:p>
            <a:pPr>
              <a:spcAft>
                <a:spcPts val="600"/>
              </a:spcAft>
            </a:pPr>
            <a:r>
              <a:rPr lang="en-US" dirty="0"/>
              <a:t>Plan and structure times of transition and shifts in activities</a:t>
            </a:r>
          </a:p>
          <a:p>
            <a:pPr>
              <a:spcAft>
                <a:spcPts val="600"/>
              </a:spcAft>
            </a:pPr>
            <a:r>
              <a:rPr lang="en-US" dirty="0"/>
              <a:t>Supply an electronic or handheld organizer and train on how to use it effectively </a:t>
            </a:r>
          </a:p>
          <a:p>
            <a:pPr>
              <a:spcAft>
                <a:spcPts val="600"/>
              </a:spcAft>
            </a:pPr>
            <a:r>
              <a:rPr lang="en-US" dirty="0"/>
              <a:t>Use a wall calendar to emphasize due dates </a:t>
            </a:r>
          </a:p>
          <a:p>
            <a:endParaRPr lang="en-US" dirty="0"/>
          </a:p>
        </p:txBody>
      </p:sp>
      <p:sp>
        <p:nvSpPr>
          <p:cNvPr id="4" name="Footer Placeholder 3">
            <a:extLst>
              <a:ext uri="{FF2B5EF4-FFF2-40B4-BE49-F238E27FC236}">
                <a16:creationId xmlns:a16="http://schemas.microsoft.com/office/drawing/2014/main" id="{86A4206D-EFC0-9F45-2A14-519D2EB40D8E}"/>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E92FA8E5-8CD3-82F1-D0DE-852B11A6D024}"/>
              </a:ext>
            </a:extLst>
          </p:cNvPr>
          <p:cNvSpPr>
            <a:spLocks noGrp="1"/>
          </p:cNvSpPr>
          <p:nvPr>
            <p:ph type="sldNum" sz="quarter" idx="12"/>
          </p:nvPr>
        </p:nvSpPr>
        <p:spPr/>
        <p:txBody>
          <a:bodyPr/>
          <a:lstStyle/>
          <a:p>
            <a:fld id="{3A98EE3D-8CD1-4C3F-BD1C-C98C9596463C}" type="slidenum">
              <a:rPr lang="en-US" smtClean="0"/>
              <a:pPr/>
              <a:t>45</a:t>
            </a:fld>
            <a:endParaRPr lang="en-US" dirty="0"/>
          </a:p>
        </p:txBody>
      </p:sp>
    </p:spTree>
    <p:extLst>
      <p:ext uri="{BB962C8B-B14F-4D97-AF65-F5344CB8AC3E}">
        <p14:creationId xmlns:p14="http://schemas.microsoft.com/office/powerpoint/2010/main" val="337882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2619-E1C9-81C5-D1B6-DB75BDF47748}"/>
              </a:ext>
            </a:extLst>
          </p:cNvPr>
          <p:cNvSpPr>
            <a:spLocks noGrp="1"/>
          </p:cNvSpPr>
          <p:nvPr>
            <p:ph type="title"/>
          </p:nvPr>
        </p:nvSpPr>
        <p:spPr/>
        <p:txBody>
          <a:bodyPr/>
          <a:lstStyle/>
          <a:p>
            <a:r>
              <a:rPr lang="en-US" dirty="0"/>
              <a:t>Organizing Example</a:t>
            </a:r>
          </a:p>
        </p:txBody>
      </p:sp>
      <p:sp>
        <p:nvSpPr>
          <p:cNvPr id="3" name="Content Placeholder 2">
            <a:extLst>
              <a:ext uri="{FF2B5EF4-FFF2-40B4-BE49-F238E27FC236}">
                <a16:creationId xmlns:a16="http://schemas.microsoft.com/office/drawing/2014/main" id="{95307BC6-BE46-981C-7B6A-411FCAE656AF}"/>
              </a:ext>
            </a:extLst>
          </p:cNvPr>
          <p:cNvSpPr>
            <a:spLocks noGrp="1"/>
          </p:cNvSpPr>
          <p:nvPr>
            <p:ph idx="1"/>
          </p:nvPr>
        </p:nvSpPr>
        <p:spPr>
          <a:xfrm>
            <a:off x="1216548" y="2108201"/>
            <a:ext cx="10058400" cy="4039381"/>
          </a:xfrm>
        </p:spPr>
        <p:txBody>
          <a:bodyPr>
            <a:normAutofit fontScale="92500" lnSpcReduction="10000"/>
          </a:bodyPr>
          <a:lstStyle/>
          <a:p>
            <a:pPr>
              <a:lnSpc>
                <a:spcPct val="110000"/>
              </a:lnSpc>
              <a:spcAft>
                <a:spcPts val="600"/>
              </a:spcAft>
            </a:pPr>
            <a:r>
              <a:rPr lang="en-US" sz="2800" dirty="0"/>
              <a:t>Ana has a mental health disorder and works as a surgical technologist for an acute care hospital. During surgery, she takes notes with a pencil on index cards to document a given surgeon’s instrument, suture, and operating room set up preferences as well as their spontaneous insights. </a:t>
            </a:r>
          </a:p>
          <a:p>
            <a:pPr>
              <a:lnSpc>
                <a:spcPct val="110000"/>
              </a:lnSpc>
              <a:spcAft>
                <a:spcPts val="600"/>
              </a:spcAft>
            </a:pPr>
            <a:r>
              <a:rPr lang="en-US" sz="2800" dirty="0"/>
              <a:t>These cards are to be kept in the pocket of her gown to be cataloged, by surgeon and procedure type, following surgery. Ana is unable to keep track of the cards and find time to organize and archive the information.</a:t>
            </a:r>
          </a:p>
          <a:p>
            <a:endParaRPr lang="en-US" dirty="0"/>
          </a:p>
        </p:txBody>
      </p:sp>
      <p:sp>
        <p:nvSpPr>
          <p:cNvPr id="4" name="Footer Placeholder 3">
            <a:extLst>
              <a:ext uri="{FF2B5EF4-FFF2-40B4-BE49-F238E27FC236}">
                <a16:creationId xmlns:a16="http://schemas.microsoft.com/office/drawing/2014/main" id="{91A14C36-511C-13D4-6968-16EB4581E638}"/>
              </a:ext>
            </a:extLst>
          </p:cNvPr>
          <p:cNvSpPr>
            <a:spLocks noGrp="1"/>
          </p:cNvSpPr>
          <p:nvPr>
            <p:ph type="ftr" sz="quarter" idx="11"/>
          </p:nvPr>
        </p:nvSpPr>
        <p:spPr/>
        <p:txBody>
          <a:bodyPr/>
          <a:lstStyle/>
          <a:p>
            <a:r>
              <a:rPr lang="en-US" dirty="0"/>
              <a:t>AskJAN.org</a:t>
            </a:r>
          </a:p>
        </p:txBody>
      </p:sp>
      <p:sp>
        <p:nvSpPr>
          <p:cNvPr id="5" name="Slide Number Placeholder 4">
            <a:extLst>
              <a:ext uri="{FF2B5EF4-FFF2-40B4-BE49-F238E27FC236}">
                <a16:creationId xmlns:a16="http://schemas.microsoft.com/office/drawing/2014/main" id="{01151473-3D86-B017-3ABC-D992FBDAA812}"/>
              </a:ext>
            </a:extLst>
          </p:cNvPr>
          <p:cNvSpPr>
            <a:spLocks noGrp="1"/>
          </p:cNvSpPr>
          <p:nvPr>
            <p:ph type="sldNum" sz="quarter" idx="12"/>
          </p:nvPr>
        </p:nvSpPr>
        <p:spPr/>
        <p:txBody>
          <a:bodyPr/>
          <a:lstStyle/>
          <a:p>
            <a:fld id="{3A98EE3D-8CD1-4C3F-BD1C-C98C9596463C}" type="slidenum">
              <a:rPr lang="en-US" smtClean="0"/>
              <a:pPr/>
              <a:t>46</a:t>
            </a:fld>
            <a:endParaRPr lang="en-US" dirty="0"/>
          </a:p>
        </p:txBody>
      </p:sp>
    </p:spTree>
    <p:extLst>
      <p:ext uri="{BB962C8B-B14F-4D97-AF65-F5344CB8AC3E}">
        <p14:creationId xmlns:p14="http://schemas.microsoft.com/office/powerpoint/2010/main" val="3613625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4ABB-DDCC-CDDB-6E01-B0960F0F68FA}"/>
              </a:ext>
            </a:extLst>
          </p:cNvPr>
          <p:cNvSpPr>
            <a:spLocks noGrp="1"/>
          </p:cNvSpPr>
          <p:nvPr>
            <p:ph type="title"/>
          </p:nvPr>
        </p:nvSpPr>
        <p:spPr/>
        <p:txBody>
          <a:bodyPr/>
          <a:lstStyle/>
          <a:p>
            <a:r>
              <a:rPr lang="en-US" dirty="0"/>
              <a:t>Organizing Solutions</a:t>
            </a:r>
          </a:p>
        </p:txBody>
      </p:sp>
      <p:sp>
        <p:nvSpPr>
          <p:cNvPr id="3" name="Content Placeholder 2">
            <a:extLst>
              <a:ext uri="{FF2B5EF4-FFF2-40B4-BE49-F238E27FC236}">
                <a16:creationId xmlns:a16="http://schemas.microsoft.com/office/drawing/2014/main" id="{D3C83ABB-4DA2-194A-6C38-1F540DD2A4C2}"/>
              </a:ext>
            </a:extLst>
          </p:cNvPr>
          <p:cNvSpPr>
            <a:spLocks noGrp="1"/>
          </p:cNvSpPr>
          <p:nvPr>
            <p:ph idx="1"/>
          </p:nvPr>
        </p:nvSpPr>
        <p:spPr/>
        <p:txBody>
          <a:bodyPr/>
          <a:lstStyle/>
          <a:p>
            <a:pPr>
              <a:spcAft>
                <a:spcPts val="600"/>
              </a:spcAft>
            </a:pPr>
            <a:r>
              <a:rPr lang="en-US" sz="2600" b="1" dirty="0"/>
              <a:t>Providing Equipment </a:t>
            </a:r>
          </a:p>
          <a:p>
            <a:pPr lvl="1">
              <a:spcBef>
                <a:spcPts val="600"/>
              </a:spcBef>
              <a:spcAft>
                <a:spcPts val="600"/>
              </a:spcAft>
            </a:pPr>
            <a:r>
              <a:rPr lang="en-US" sz="2600" dirty="0"/>
              <a:t>Ana is assigned a medical-grade laptop computer that can be safely and effectively used in the operating room to input, organize, and store information for retrieval.</a:t>
            </a:r>
          </a:p>
          <a:p>
            <a:pPr>
              <a:spcAft>
                <a:spcPts val="600"/>
              </a:spcAft>
            </a:pPr>
            <a:r>
              <a:rPr lang="en-US" sz="2600" b="1" dirty="0"/>
              <a:t>Providing Information Technology (IT) Support</a:t>
            </a:r>
          </a:p>
          <a:p>
            <a:pPr lvl="1">
              <a:spcBef>
                <a:spcPts val="600"/>
              </a:spcBef>
              <a:spcAft>
                <a:spcPts val="600"/>
              </a:spcAft>
            </a:pPr>
            <a:r>
              <a:rPr lang="en-US" sz="2600" dirty="0"/>
              <a:t>The hospital IT department helps Ana to set up an electronic file management system to organize and manage the information.</a:t>
            </a:r>
          </a:p>
          <a:p>
            <a:endParaRPr lang="en-US" dirty="0"/>
          </a:p>
        </p:txBody>
      </p:sp>
      <p:sp>
        <p:nvSpPr>
          <p:cNvPr id="4" name="Footer Placeholder 3">
            <a:extLst>
              <a:ext uri="{FF2B5EF4-FFF2-40B4-BE49-F238E27FC236}">
                <a16:creationId xmlns:a16="http://schemas.microsoft.com/office/drawing/2014/main" id="{12F440D8-E620-1FDF-6598-1B3811B5A08B}"/>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168F99F6-5418-E9A8-AA53-6B6A3B001894}"/>
              </a:ext>
            </a:extLst>
          </p:cNvPr>
          <p:cNvSpPr>
            <a:spLocks noGrp="1"/>
          </p:cNvSpPr>
          <p:nvPr>
            <p:ph type="sldNum" sz="quarter" idx="12"/>
          </p:nvPr>
        </p:nvSpPr>
        <p:spPr/>
        <p:txBody>
          <a:bodyPr/>
          <a:lstStyle/>
          <a:p>
            <a:fld id="{3A98EE3D-8CD1-4C3F-BD1C-C98C9596463C}" type="slidenum">
              <a:rPr lang="en-US" smtClean="0"/>
              <a:pPr/>
              <a:t>47</a:t>
            </a:fld>
            <a:endParaRPr lang="en-US" dirty="0"/>
          </a:p>
        </p:txBody>
      </p:sp>
    </p:spTree>
    <p:extLst>
      <p:ext uri="{BB962C8B-B14F-4D97-AF65-F5344CB8AC3E}">
        <p14:creationId xmlns:p14="http://schemas.microsoft.com/office/powerpoint/2010/main" val="617698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8846BB-1594-92A9-BC46-6AB7BFC33921}"/>
              </a:ext>
            </a:extLst>
          </p:cNvPr>
          <p:cNvSpPr>
            <a:spLocks noGrp="1"/>
          </p:cNvSpPr>
          <p:nvPr>
            <p:ph type="title"/>
          </p:nvPr>
        </p:nvSpPr>
        <p:spPr>
          <a:xfrm>
            <a:off x="1097279" y="286603"/>
            <a:ext cx="10699979" cy="1450757"/>
          </a:xfrm>
        </p:spPr>
        <p:txBody>
          <a:bodyPr/>
          <a:lstStyle/>
          <a:p>
            <a:r>
              <a:rPr lang="en-US" dirty="0"/>
              <a:t>Supporting Alertness and Staying Awake</a:t>
            </a:r>
          </a:p>
        </p:txBody>
      </p:sp>
      <p:sp>
        <p:nvSpPr>
          <p:cNvPr id="8" name="Content Placeholder 7">
            <a:extLst>
              <a:ext uri="{FF2B5EF4-FFF2-40B4-BE49-F238E27FC236}">
                <a16:creationId xmlns:a16="http://schemas.microsoft.com/office/drawing/2014/main" id="{8BE6FB3D-E350-717E-97A8-CC896E02A52D}"/>
              </a:ext>
            </a:extLst>
          </p:cNvPr>
          <p:cNvSpPr>
            <a:spLocks noGrp="1"/>
          </p:cNvSpPr>
          <p:nvPr>
            <p:ph idx="1"/>
          </p:nvPr>
        </p:nvSpPr>
        <p:spPr>
          <a:xfrm>
            <a:off x="1216548" y="2108201"/>
            <a:ext cx="10058400" cy="4338637"/>
          </a:xfrm>
        </p:spPr>
        <p:txBody>
          <a:bodyPr>
            <a:normAutofit/>
          </a:bodyPr>
          <a:lstStyle/>
          <a:p>
            <a:pPr>
              <a:lnSpc>
                <a:spcPct val="120000"/>
              </a:lnSpc>
              <a:spcAft>
                <a:spcPts val="600"/>
              </a:spcAft>
            </a:pPr>
            <a:r>
              <a:rPr lang="en-US" sz="2600" dirty="0"/>
              <a:t>Allow flexible scheduling, including flexible start and end times, adjusted shifts, reduced scheduling, flexible and modified break schedules, a consistent schedule, or a condensed schedule that allows an additional off day for rest</a:t>
            </a:r>
          </a:p>
          <a:p>
            <a:pPr>
              <a:lnSpc>
                <a:spcPct val="120000"/>
              </a:lnSpc>
              <a:spcAft>
                <a:spcPts val="600"/>
              </a:spcAft>
            </a:pPr>
            <a:r>
              <a:rPr lang="en-US" sz="2600" dirty="0"/>
              <a:t>Provide a place for the employee to sleep/rest during break periods</a:t>
            </a:r>
          </a:p>
          <a:p>
            <a:pPr>
              <a:lnSpc>
                <a:spcPct val="120000"/>
              </a:lnSpc>
              <a:spcAft>
                <a:spcPts val="600"/>
              </a:spcAft>
            </a:pPr>
            <a:r>
              <a:rPr lang="en-US" sz="2600" dirty="0">
                <a:solidFill>
                  <a:prstClr val="black"/>
                </a:solidFill>
              </a:rPr>
              <a:t>Provide</a:t>
            </a:r>
            <a:r>
              <a:rPr lang="en-US" sz="2600" dirty="0">
                <a:solidFill>
                  <a:prstClr val="black">
                    <a:lumMod val="75000"/>
                    <a:lumOff val="25000"/>
                  </a:prstClr>
                </a:solidFill>
              </a:rPr>
              <a:t> </a:t>
            </a:r>
            <a:r>
              <a:rPr lang="en-US" sz="2600" dirty="0">
                <a:solidFill>
                  <a:srgbClr val="0070C0"/>
                </a:solidFill>
                <a:hlinkClick r:id="rId3">
                  <a:extLst>
                    <a:ext uri="{A12FA001-AC4F-418D-AE19-62706E023703}">
                      <ahyp:hlinkClr xmlns:ahyp="http://schemas.microsoft.com/office/drawing/2018/hyperlinkcolor" val="tx"/>
                    </a:ext>
                  </a:extLst>
                </a:hlinkClick>
              </a:rPr>
              <a:t>sleep alerting devices</a:t>
            </a:r>
            <a:r>
              <a:rPr lang="en-US" sz="2600" dirty="0">
                <a:solidFill>
                  <a:srgbClr val="0070C0"/>
                </a:solidFill>
              </a:rPr>
              <a:t> </a:t>
            </a:r>
          </a:p>
        </p:txBody>
      </p:sp>
      <p:sp>
        <p:nvSpPr>
          <p:cNvPr id="10" name="Footer Placeholder 3">
            <a:extLst>
              <a:ext uri="{FF2B5EF4-FFF2-40B4-BE49-F238E27FC236}">
                <a16:creationId xmlns:a16="http://schemas.microsoft.com/office/drawing/2014/main" id="{762C1239-F910-D2CA-F7C7-813B787574E5}"/>
              </a:ext>
            </a:extLst>
          </p:cNvPr>
          <p:cNvSpPr>
            <a:spLocks noGrp="1"/>
          </p:cNvSpPr>
          <p:nvPr>
            <p:ph type="ftr" sz="quarter" idx="11"/>
          </p:nvPr>
        </p:nvSpPr>
        <p:spPr>
          <a:xfrm>
            <a:off x="1097279" y="6446838"/>
            <a:ext cx="4846321" cy="365125"/>
          </a:xfrm>
        </p:spPr>
        <p:txBody>
          <a:bodyPr/>
          <a:lstStyle/>
          <a:p>
            <a:r>
              <a:rPr lang="en-US" dirty="0"/>
              <a:t>AskJAN.org</a:t>
            </a:r>
          </a:p>
        </p:txBody>
      </p:sp>
      <p:sp>
        <p:nvSpPr>
          <p:cNvPr id="6" name="Slide Number Placeholder 5">
            <a:extLst>
              <a:ext uri="{FF2B5EF4-FFF2-40B4-BE49-F238E27FC236}">
                <a16:creationId xmlns:a16="http://schemas.microsoft.com/office/drawing/2014/main" id="{1ECD4120-5915-235B-EE08-DA0C6F5BA271}"/>
              </a:ext>
            </a:extLst>
          </p:cNvPr>
          <p:cNvSpPr>
            <a:spLocks noGrp="1"/>
          </p:cNvSpPr>
          <p:nvPr>
            <p:ph type="sldNum" sz="quarter" idx="12"/>
          </p:nvPr>
        </p:nvSpPr>
        <p:spPr/>
        <p:txBody>
          <a:bodyPr/>
          <a:lstStyle/>
          <a:p>
            <a:fld id="{3A98EE3D-8CD1-4C3F-BD1C-C98C9596463C}" type="slidenum">
              <a:rPr lang="en-US" smtClean="0"/>
              <a:t>48</a:t>
            </a:fld>
            <a:endParaRPr lang="en-US" dirty="0"/>
          </a:p>
        </p:txBody>
      </p:sp>
    </p:spTree>
    <p:extLst>
      <p:ext uri="{BB962C8B-B14F-4D97-AF65-F5344CB8AC3E}">
        <p14:creationId xmlns:p14="http://schemas.microsoft.com/office/powerpoint/2010/main" val="436952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4AADF-5B3F-D9DD-D515-935EA2C298A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B2BB0C6-8A5C-F361-7E6E-C5DD13C67F57}"/>
              </a:ext>
            </a:extLst>
          </p:cNvPr>
          <p:cNvSpPr>
            <a:spLocks noGrp="1"/>
          </p:cNvSpPr>
          <p:nvPr>
            <p:ph type="title"/>
          </p:nvPr>
        </p:nvSpPr>
        <p:spPr>
          <a:xfrm>
            <a:off x="1097279" y="286603"/>
            <a:ext cx="10699979" cy="1450757"/>
          </a:xfrm>
        </p:spPr>
        <p:txBody>
          <a:bodyPr/>
          <a:lstStyle/>
          <a:p>
            <a:r>
              <a:rPr lang="en-US" dirty="0"/>
              <a:t>More on Supporting Alertness </a:t>
            </a:r>
            <a:br>
              <a:rPr lang="en-US" dirty="0"/>
            </a:br>
            <a:r>
              <a:rPr lang="en-US" dirty="0"/>
              <a:t>and Staying Awake</a:t>
            </a:r>
          </a:p>
        </p:txBody>
      </p:sp>
      <p:sp>
        <p:nvSpPr>
          <p:cNvPr id="8" name="Content Placeholder 7">
            <a:extLst>
              <a:ext uri="{FF2B5EF4-FFF2-40B4-BE49-F238E27FC236}">
                <a16:creationId xmlns:a16="http://schemas.microsoft.com/office/drawing/2014/main" id="{85BFFD60-9177-CB64-FDAC-590D9F97C192}"/>
              </a:ext>
            </a:extLst>
          </p:cNvPr>
          <p:cNvSpPr>
            <a:spLocks noGrp="1"/>
          </p:cNvSpPr>
          <p:nvPr>
            <p:ph idx="1"/>
          </p:nvPr>
        </p:nvSpPr>
        <p:spPr>
          <a:xfrm>
            <a:off x="1216548" y="2108201"/>
            <a:ext cx="10058400" cy="4338637"/>
          </a:xfrm>
        </p:spPr>
        <p:txBody>
          <a:bodyPr>
            <a:normAutofit/>
          </a:bodyPr>
          <a:lstStyle/>
          <a:p>
            <a:pPr>
              <a:spcAft>
                <a:spcPts val="600"/>
              </a:spcAft>
            </a:pPr>
            <a:r>
              <a:rPr lang="en-US" sz="2600" dirty="0"/>
              <a:t>Modify workplace policies to allow music or drinks at the workstation to help the employee stay alert</a:t>
            </a:r>
          </a:p>
          <a:p>
            <a:pPr>
              <a:lnSpc>
                <a:spcPct val="120000"/>
              </a:lnSpc>
              <a:spcAft>
                <a:spcPts val="600"/>
              </a:spcAft>
            </a:pPr>
            <a:r>
              <a:rPr lang="en-US" sz="2600" dirty="0"/>
              <a:t>Increase natural lighting or provide </a:t>
            </a:r>
            <a:r>
              <a:rPr lang="en-US" sz="2600" dirty="0">
                <a:solidFill>
                  <a:srgbClr val="0070C0"/>
                </a:solidFill>
                <a:hlinkClick r:id="rId3">
                  <a:extLst>
                    <a:ext uri="{A12FA001-AC4F-418D-AE19-62706E023703}">
                      <ahyp:hlinkClr xmlns:ahyp="http://schemas.microsoft.com/office/drawing/2018/hyperlinkcolor" val="tx"/>
                    </a:ext>
                  </a:extLst>
                </a:hlinkClick>
              </a:rPr>
              <a:t>full spectrum or natural lighting products</a:t>
            </a:r>
            <a:endParaRPr lang="en-US" sz="2600" dirty="0">
              <a:solidFill>
                <a:srgbClr val="0070C0"/>
              </a:solidFill>
            </a:endParaRPr>
          </a:p>
          <a:p>
            <a:pPr>
              <a:lnSpc>
                <a:spcPct val="120000"/>
              </a:lnSpc>
              <a:spcAft>
                <a:spcPts val="600"/>
              </a:spcAft>
            </a:pPr>
            <a:r>
              <a:rPr lang="en-US" sz="2600" dirty="0"/>
              <a:t>Provide an adjustable workstation so the employee can alternate positions</a:t>
            </a:r>
          </a:p>
          <a:p>
            <a:pPr>
              <a:lnSpc>
                <a:spcPct val="120000"/>
              </a:lnSpc>
              <a:spcAft>
                <a:spcPts val="600"/>
              </a:spcAft>
            </a:pPr>
            <a:r>
              <a:rPr lang="en-US" sz="2600" dirty="0"/>
              <a:t>Consider </a:t>
            </a:r>
            <a:r>
              <a:rPr lang="en-US" sz="2600" dirty="0">
                <a:solidFill>
                  <a:srgbClr val="0070C0"/>
                </a:solidFill>
                <a:hlinkClick r:id="rId4">
                  <a:extLst>
                    <a:ext uri="{A12FA001-AC4F-418D-AE19-62706E023703}">
                      <ahyp:hlinkClr xmlns:ahyp="http://schemas.microsoft.com/office/drawing/2018/hyperlinkcolor" val="tx"/>
                    </a:ext>
                  </a:extLst>
                </a:hlinkClick>
              </a:rPr>
              <a:t>apps</a:t>
            </a:r>
            <a:endParaRPr lang="en-US" sz="2600" dirty="0"/>
          </a:p>
        </p:txBody>
      </p:sp>
      <p:sp>
        <p:nvSpPr>
          <p:cNvPr id="2" name="Footer Placeholder 3">
            <a:extLst>
              <a:ext uri="{FF2B5EF4-FFF2-40B4-BE49-F238E27FC236}">
                <a16:creationId xmlns:a16="http://schemas.microsoft.com/office/drawing/2014/main" id="{D06620DC-C330-42BE-CA52-7D3D22CC6244}"/>
              </a:ext>
            </a:extLst>
          </p:cNvPr>
          <p:cNvSpPr>
            <a:spLocks noGrp="1"/>
          </p:cNvSpPr>
          <p:nvPr>
            <p:ph type="ftr" sz="quarter" idx="11"/>
          </p:nvPr>
        </p:nvSpPr>
        <p:spPr>
          <a:xfrm>
            <a:off x="1097279" y="6446838"/>
            <a:ext cx="4846321" cy="365125"/>
          </a:xfrm>
        </p:spPr>
        <p:txBody>
          <a:bodyPr/>
          <a:lstStyle/>
          <a:p>
            <a:r>
              <a:rPr lang="en-US" dirty="0"/>
              <a:t>AskJAN.org</a:t>
            </a:r>
          </a:p>
        </p:txBody>
      </p:sp>
      <p:sp>
        <p:nvSpPr>
          <p:cNvPr id="6" name="Slide Number Placeholder 5">
            <a:extLst>
              <a:ext uri="{FF2B5EF4-FFF2-40B4-BE49-F238E27FC236}">
                <a16:creationId xmlns:a16="http://schemas.microsoft.com/office/drawing/2014/main" id="{BEC54755-CCE0-BE38-4909-481E7B40040B}"/>
              </a:ext>
            </a:extLst>
          </p:cNvPr>
          <p:cNvSpPr>
            <a:spLocks noGrp="1"/>
          </p:cNvSpPr>
          <p:nvPr>
            <p:ph type="sldNum" sz="quarter" idx="12"/>
          </p:nvPr>
        </p:nvSpPr>
        <p:spPr/>
        <p:txBody>
          <a:bodyPr/>
          <a:lstStyle/>
          <a:p>
            <a:fld id="{3A98EE3D-8CD1-4C3F-BD1C-C98C9596463C}" type="slidenum">
              <a:rPr lang="en-US" smtClean="0"/>
              <a:t>49</a:t>
            </a:fld>
            <a:endParaRPr lang="en-US" dirty="0"/>
          </a:p>
        </p:txBody>
      </p:sp>
    </p:spTree>
    <p:extLst>
      <p:ext uri="{BB962C8B-B14F-4D97-AF65-F5344CB8AC3E}">
        <p14:creationId xmlns:p14="http://schemas.microsoft.com/office/powerpoint/2010/main" val="3825939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D25F-D75F-910D-6219-79A21585DAE2}"/>
              </a:ext>
            </a:extLst>
          </p:cNvPr>
          <p:cNvSpPr>
            <a:spLocks noGrp="1"/>
          </p:cNvSpPr>
          <p:nvPr>
            <p:ph type="title"/>
          </p:nvPr>
        </p:nvSpPr>
        <p:spPr/>
        <p:txBody>
          <a:bodyPr/>
          <a:lstStyle/>
          <a:p>
            <a:r>
              <a:rPr lang="en-US" dirty="0"/>
              <a:t>Who JAN Serves and How</a:t>
            </a:r>
          </a:p>
        </p:txBody>
      </p:sp>
      <p:sp>
        <p:nvSpPr>
          <p:cNvPr id="3" name="Content Placeholder 2">
            <a:extLst>
              <a:ext uri="{FF2B5EF4-FFF2-40B4-BE49-F238E27FC236}">
                <a16:creationId xmlns:a16="http://schemas.microsoft.com/office/drawing/2014/main" id="{084D943A-87C6-EA09-170D-6ABDB64A641D}"/>
              </a:ext>
            </a:extLst>
          </p:cNvPr>
          <p:cNvSpPr>
            <a:spLocks noGrp="1"/>
          </p:cNvSpPr>
          <p:nvPr>
            <p:ph idx="1"/>
          </p:nvPr>
        </p:nvSpPr>
        <p:spPr>
          <a:xfrm>
            <a:off x="1216548" y="2108201"/>
            <a:ext cx="10058400" cy="4210956"/>
          </a:xfrm>
        </p:spPr>
        <p:txBody>
          <a:bodyPr>
            <a:normAutofit/>
          </a:bodyPr>
          <a:lstStyle/>
          <a:p>
            <a:r>
              <a:rPr lang="en-US" b="1" dirty="0"/>
              <a:t>Employers and HR professionals: </a:t>
            </a:r>
            <a:r>
              <a:rPr lang="en-US" dirty="0"/>
              <a:t>Guidance on accommodations, ADA compliance, and managing the process</a:t>
            </a:r>
          </a:p>
          <a:p>
            <a:r>
              <a:rPr lang="en-US" b="1" dirty="0"/>
              <a:t>Workers with disabilities: </a:t>
            </a:r>
            <a:r>
              <a:rPr lang="en-US" dirty="0"/>
              <a:t>Support understanding rights, exploring accommodations, and preparing requests</a:t>
            </a:r>
          </a:p>
          <a:p>
            <a:r>
              <a:rPr lang="en-US" b="1" dirty="0"/>
              <a:t>Service providers and advisors (legal, medical, rehab, union): </a:t>
            </a:r>
            <a:r>
              <a:rPr lang="en-US" dirty="0"/>
              <a:t>Information to guide, support, and advocate effectively</a:t>
            </a:r>
          </a:p>
          <a:p>
            <a:r>
              <a:rPr lang="en-US" b="1" dirty="0"/>
              <a:t>Family members and advocates: </a:t>
            </a:r>
            <a:r>
              <a:rPr lang="en-US" dirty="0"/>
              <a:t>Tools to help support workplace success</a:t>
            </a:r>
          </a:p>
          <a:p>
            <a:r>
              <a:rPr lang="en-US" dirty="0"/>
              <a:t>Free, confidential, and practical assistance for all</a:t>
            </a:r>
          </a:p>
        </p:txBody>
      </p:sp>
      <p:sp>
        <p:nvSpPr>
          <p:cNvPr id="4" name="Footer Placeholder 3">
            <a:extLst>
              <a:ext uri="{FF2B5EF4-FFF2-40B4-BE49-F238E27FC236}">
                <a16:creationId xmlns:a16="http://schemas.microsoft.com/office/drawing/2014/main" id="{C2081521-4A89-8541-0AE0-BAFDFDF35333}"/>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844DA5B1-AC79-3AED-A46E-60DF5A07A268}"/>
              </a:ext>
            </a:extLst>
          </p:cNvPr>
          <p:cNvSpPr>
            <a:spLocks noGrp="1"/>
          </p:cNvSpPr>
          <p:nvPr>
            <p:ph type="sldNum" sz="quarter" idx="12"/>
          </p:nvPr>
        </p:nvSpPr>
        <p:spPr/>
        <p:txBody>
          <a:bodyPr/>
          <a:lstStyle/>
          <a:p>
            <a:fld id="{3A98EE3D-8CD1-4C3F-BD1C-C98C9596463C}" type="slidenum">
              <a:rPr lang="en-US" smtClean="0"/>
              <a:pPr/>
              <a:t>5</a:t>
            </a:fld>
            <a:endParaRPr lang="en-US" dirty="0"/>
          </a:p>
        </p:txBody>
      </p:sp>
    </p:spTree>
    <p:extLst>
      <p:ext uri="{BB962C8B-B14F-4D97-AF65-F5344CB8AC3E}">
        <p14:creationId xmlns:p14="http://schemas.microsoft.com/office/powerpoint/2010/main" val="2058124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2C1E2-9B88-66DD-13CD-A07D68C67831}"/>
              </a:ext>
            </a:extLst>
          </p:cNvPr>
          <p:cNvSpPr>
            <a:spLocks noGrp="1"/>
          </p:cNvSpPr>
          <p:nvPr>
            <p:ph type="title"/>
          </p:nvPr>
        </p:nvSpPr>
        <p:spPr/>
        <p:txBody>
          <a:bodyPr/>
          <a:lstStyle/>
          <a:p>
            <a:r>
              <a:rPr lang="en-US" dirty="0"/>
              <a:t>Staying Awake Example</a:t>
            </a:r>
          </a:p>
        </p:txBody>
      </p:sp>
      <p:sp>
        <p:nvSpPr>
          <p:cNvPr id="3" name="Content Placeholder 2">
            <a:extLst>
              <a:ext uri="{FF2B5EF4-FFF2-40B4-BE49-F238E27FC236}">
                <a16:creationId xmlns:a16="http://schemas.microsoft.com/office/drawing/2014/main" id="{9153CBF5-AE63-F735-2E31-6BA49015046F}"/>
              </a:ext>
            </a:extLst>
          </p:cNvPr>
          <p:cNvSpPr>
            <a:spLocks noGrp="1"/>
          </p:cNvSpPr>
          <p:nvPr>
            <p:ph idx="1"/>
          </p:nvPr>
        </p:nvSpPr>
        <p:spPr>
          <a:xfrm>
            <a:off x="1216548" y="2108201"/>
            <a:ext cx="10058400" cy="4151922"/>
          </a:xfrm>
        </p:spPr>
        <p:txBody>
          <a:bodyPr/>
          <a:lstStyle/>
          <a:p>
            <a:pPr>
              <a:spcAft>
                <a:spcPts val="600"/>
              </a:spcAft>
            </a:pPr>
            <a:r>
              <a:rPr lang="en-US" sz="2600" dirty="0"/>
              <a:t>Stephanie has bipolar disorder and works as a psychotherapist at a community mental health center. Her work schedule includes both daytime and evening appointments to accommodate her client’s availability. Given her clientele’s high no-show rate, she works long, irregular hours, as she doesn’t get paid for missed client sessions. </a:t>
            </a:r>
          </a:p>
          <a:p>
            <a:pPr>
              <a:spcAft>
                <a:spcPts val="600"/>
              </a:spcAft>
            </a:pPr>
            <a:r>
              <a:rPr lang="en-US" sz="2600" dirty="0"/>
              <a:t>Stephanie’s irregular schedule disrupts her circadian (sleep-wake) rhythms, precipitating manic episodes which have required hospitalization.</a:t>
            </a:r>
          </a:p>
          <a:p>
            <a:endParaRPr lang="en-US" dirty="0"/>
          </a:p>
        </p:txBody>
      </p:sp>
      <p:sp>
        <p:nvSpPr>
          <p:cNvPr id="4" name="Footer Placeholder 3">
            <a:extLst>
              <a:ext uri="{FF2B5EF4-FFF2-40B4-BE49-F238E27FC236}">
                <a16:creationId xmlns:a16="http://schemas.microsoft.com/office/drawing/2014/main" id="{A68028D9-C1CF-0D92-E57B-DF4DD42388E2}"/>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11857162-9871-0A21-5C89-5B63AEA0B95D}"/>
              </a:ext>
            </a:extLst>
          </p:cNvPr>
          <p:cNvSpPr>
            <a:spLocks noGrp="1"/>
          </p:cNvSpPr>
          <p:nvPr>
            <p:ph type="sldNum" sz="quarter" idx="12"/>
          </p:nvPr>
        </p:nvSpPr>
        <p:spPr/>
        <p:txBody>
          <a:bodyPr/>
          <a:lstStyle/>
          <a:p>
            <a:fld id="{3A98EE3D-8CD1-4C3F-BD1C-C98C9596463C}" type="slidenum">
              <a:rPr lang="en-US" smtClean="0"/>
              <a:pPr/>
              <a:t>50</a:t>
            </a:fld>
            <a:endParaRPr lang="en-US" dirty="0"/>
          </a:p>
        </p:txBody>
      </p:sp>
    </p:spTree>
    <p:extLst>
      <p:ext uri="{BB962C8B-B14F-4D97-AF65-F5344CB8AC3E}">
        <p14:creationId xmlns:p14="http://schemas.microsoft.com/office/powerpoint/2010/main" val="3605109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63CC5-B4D4-D95B-D0B2-BAC8B88A972B}"/>
              </a:ext>
            </a:extLst>
          </p:cNvPr>
          <p:cNvSpPr>
            <a:spLocks noGrp="1"/>
          </p:cNvSpPr>
          <p:nvPr>
            <p:ph type="title"/>
          </p:nvPr>
        </p:nvSpPr>
        <p:spPr/>
        <p:txBody>
          <a:bodyPr/>
          <a:lstStyle/>
          <a:p>
            <a:r>
              <a:rPr lang="en-US" dirty="0"/>
              <a:t>Staying Awake Solution</a:t>
            </a:r>
          </a:p>
        </p:txBody>
      </p:sp>
      <p:sp>
        <p:nvSpPr>
          <p:cNvPr id="3" name="Content Placeholder 2">
            <a:extLst>
              <a:ext uri="{FF2B5EF4-FFF2-40B4-BE49-F238E27FC236}">
                <a16:creationId xmlns:a16="http://schemas.microsoft.com/office/drawing/2014/main" id="{895FAF0C-25A8-7A5F-ED92-EAEA89023447}"/>
              </a:ext>
            </a:extLst>
          </p:cNvPr>
          <p:cNvSpPr>
            <a:spLocks noGrp="1"/>
          </p:cNvSpPr>
          <p:nvPr>
            <p:ph idx="1"/>
          </p:nvPr>
        </p:nvSpPr>
        <p:spPr>
          <a:xfrm>
            <a:off x="1216548" y="2108202"/>
            <a:ext cx="10058400" cy="4202658"/>
          </a:xfrm>
        </p:spPr>
        <p:txBody>
          <a:bodyPr>
            <a:normAutofit fontScale="92500"/>
          </a:bodyPr>
          <a:lstStyle/>
          <a:p>
            <a:pPr>
              <a:lnSpc>
                <a:spcPct val="110000"/>
              </a:lnSpc>
              <a:spcAft>
                <a:spcPts val="600"/>
              </a:spcAft>
            </a:pPr>
            <a:r>
              <a:rPr lang="en-US" sz="2600" dirty="0"/>
              <a:t>Stephanie’s employer is unable to accommodate her request for a more predicable schedule in her current position without “undue hardship” due to the nature of the client population being served, the agency’s staffing patterns, and the prevailing mental health service reimbursement model</a:t>
            </a:r>
          </a:p>
          <a:p>
            <a:pPr>
              <a:lnSpc>
                <a:spcPct val="110000"/>
              </a:lnSpc>
              <a:spcAft>
                <a:spcPts val="600"/>
              </a:spcAft>
            </a:pPr>
            <a:r>
              <a:rPr lang="en-US" sz="2600" b="1" dirty="0"/>
              <a:t>Reassignment</a:t>
            </a:r>
          </a:p>
          <a:p>
            <a:pPr lvl="1">
              <a:lnSpc>
                <a:spcPct val="110000"/>
              </a:lnSpc>
              <a:spcBef>
                <a:spcPts val="600"/>
              </a:spcBef>
              <a:spcAft>
                <a:spcPts val="600"/>
              </a:spcAft>
            </a:pPr>
            <a:r>
              <a:rPr lang="en-US" sz="2600" dirty="0"/>
              <a:t>Stephanie’s employer reassigns her to a vacant therapist position at a school-based mental health program the agency delivers at a local elementary school, providing her with a fixed, daytime schedule.</a:t>
            </a:r>
          </a:p>
          <a:p>
            <a:endParaRPr lang="en-US" dirty="0"/>
          </a:p>
        </p:txBody>
      </p:sp>
      <p:sp>
        <p:nvSpPr>
          <p:cNvPr id="4" name="Footer Placeholder 3">
            <a:extLst>
              <a:ext uri="{FF2B5EF4-FFF2-40B4-BE49-F238E27FC236}">
                <a16:creationId xmlns:a16="http://schemas.microsoft.com/office/drawing/2014/main" id="{846FC02A-9F80-3718-6850-E4AF75937B95}"/>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3636464E-AD8B-9433-9F6B-D11A99E8B00C}"/>
              </a:ext>
            </a:extLst>
          </p:cNvPr>
          <p:cNvSpPr>
            <a:spLocks noGrp="1"/>
          </p:cNvSpPr>
          <p:nvPr>
            <p:ph type="sldNum" sz="quarter" idx="12"/>
          </p:nvPr>
        </p:nvSpPr>
        <p:spPr/>
        <p:txBody>
          <a:bodyPr/>
          <a:lstStyle/>
          <a:p>
            <a:fld id="{3A98EE3D-8CD1-4C3F-BD1C-C98C9596463C}" type="slidenum">
              <a:rPr lang="en-US" smtClean="0"/>
              <a:pPr/>
              <a:t>51</a:t>
            </a:fld>
            <a:endParaRPr lang="en-US" dirty="0"/>
          </a:p>
        </p:txBody>
      </p:sp>
    </p:spTree>
    <p:extLst>
      <p:ext uri="{BB962C8B-B14F-4D97-AF65-F5344CB8AC3E}">
        <p14:creationId xmlns:p14="http://schemas.microsoft.com/office/powerpoint/2010/main" val="1851257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81543-6E73-17D8-4CEA-5BEE7B934FA0}"/>
              </a:ext>
            </a:extLst>
          </p:cNvPr>
          <p:cNvSpPr>
            <a:spLocks noGrp="1"/>
          </p:cNvSpPr>
          <p:nvPr>
            <p:ph type="title"/>
          </p:nvPr>
        </p:nvSpPr>
        <p:spPr/>
        <p:txBody>
          <a:bodyPr/>
          <a:lstStyle/>
          <a:p>
            <a:r>
              <a:rPr lang="en-US" dirty="0"/>
              <a:t>Supporting Interacting with Others</a:t>
            </a:r>
          </a:p>
        </p:txBody>
      </p:sp>
      <p:sp>
        <p:nvSpPr>
          <p:cNvPr id="3" name="Content Placeholder 2">
            <a:extLst>
              <a:ext uri="{FF2B5EF4-FFF2-40B4-BE49-F238E27FC236}">
                <a16:creationId xmlns:a16="http://schemas.microsoft.com/office/drawing/2014/main" id="{11BB11F5-7D52-B158-C633-B6C3ED582E32}"/>
              </a:ext>
            </a:extLst>
          </p:cNvPr>
          <p:cNvSpPr>
            <a:spLocks noGrp="1"/>
          </p:cNvSpPr>
          <p:nvPr>
            <p:ph idx="1"/>
          </p:nvPr>
        </p:nvSpPr>
        <p:spPr>
          <a:xfrm>
            <a:off x="1216547" y="2108201"/>
            <a:ext cx="10400829" cy="3760891"/>
          </a:xfrm>
        </p:spPr>
        <p:txBody>
          <a:bodyPr/>
          <a:lstStyle/>
          <a:p>
            <a:r>
              <a:rPr lang="en-US" sz="2600" dirty="0"/>
              <a:t>Encourage stepping away from frustrating situations</a:t>
            </a:r>
          </a:p>
          <a:p>
            <a:r>
              <a:rPr lang="en-US" sz="2600" dirty="0"/>
              <a:t>Allow </a:t>
            </a:r>
            <a:r>
              <a:rPr lang="en-US" sz="2600" dirty="0">
                <a:solidFill>
                  <a:srgbClr val="0070C0"/>
                </a:solidFill>
                <a:hlinkClick r:id="rId3">
                  <a:extLst>
                    <a:ext uri="{A12FA001-AC4F-418D-AE19-62706E023703}">
                      <ahyp:hlinkClr xmlns:ahyp="http://schemas.microsoft.com/office/drawing/2018/hyperlinkcolor" val="tx"/>
                    </a:ext>
                  </a:extLst>
                </a:hlinkClick>
              </a:rPr>
              <a:t>flexible schedules</a:t>
            </a:r>
            <a:r>
              <a:rPr lang="en-US" sz="2600" dirty="0"/>
              <a:t>, </a:t>
            </a:r>
            <a:r>
              <a:rPr lang="en-US" sz="2600" u="sng" dirty="0">
                <a:solidFill>
                  <a:srgbClr val="0070C0"/>
                </a:solidFill>
                <a:hlinkClick r:id="rId4">
                  <a:extLst>
                    <a:ext uri="{A12FA001-AC4F-418D-AE19-62706E023703}">
                      <ahyp:hlinkClr xmlns:ahyp="http://schemas.microsoft.com/office/drawing/2018/hyperlinkcolor" val="tx"/>
                    </a:ext>
                  </a:extLst>
                </a:hlinkClick>
              </a:rPr>
              <a:t>modified break schedule</a:t>
            </a:r>
            <a:r>
              <a:rPr lang="en-US" sz="2600" dirty="0"/>
              <a:t>, or </a:t>
            </a:r>
            <a:r>
              <a:rPr lang="en-US" sz="2600" dirty="0">
                <a:solidFill>
                  <a:srgbClr val="0070C0"/>
                </a:solidFill>
                <a:hlinkClick r:id="rId5">
                  <a:extLst>
                    <a:ext uri="{A12FA001-AC4F-418D-AE19-62706E023703}">
                      <ahyp:hlinkClr xmlns:ahyp="http://schemas.microsoft.com/office/drawing/2018/hyperlinkcolor" val="tx"/>
                    </a:ext>
                  </a:extLst>
                </a:hlinkClick>
              </a:rPr>
              <a:t>telework</a:t>
            </a:r>
            <a:r>
              <a:rPr lang="en-US" sz="2600" dirty="0"/>
              <a:t> </a:t>
            </a:r>
            <a:br>
              <a:rPr lang="en-US" sz="2600" dirty="0"/>
            </a:br>
            <a:r>
              <a:rPr lang="en-US" sz="2600" dirty="0"/>
              <a:t>when possible</a:t>
            </a:r>
          </a:p>
          <a:p>
            <a:r>
              <a:rPr lang="en-US" sz="2600" dirty="0"/>
              <a:t>Provide cubicle partitions or private spaces</a:t>
            </a:r>
          </a:p>
          <a:p>
            <a:r>
              <a:rPr lang="en-US" sz="2600" dirty="0"/>
              <a:t>Offer disability awareness training for staff, if requested by the employee</a:t>
            </a:r>
          </a:p>
          <a:p>
            <a:endParaRPr lang="en-US" dirty="0"/>
          </a:p>
        </p:txBody>
      </p:sp>
      <p:sp>
        <p:nvSpPr>
          <p:cNvPr id="4" name="Footer Placeholder 3">
            <a:extLst>
              <a:ext uri="{FF2B5EF4-FFF2-40B4-BE49-F238E27FC236}">
                <a16:creationId xmlns:a16="http://schemas.microsoft.com/office/drawing/2014/main" id="{F1FA2FD0-8E74-C925-E1AD-FE8E1144B520}"/>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A6E52342-11FF-14ED-1D57-2BE09C66588D}"/>
              </a:ext>
            </a:extLst>
          </p:cNvPr>
          <p:cNvSpPr>
            <a:spLocks noGrp="1"/>
          </p:cNvSpPr>
          <p:nvPr>
            <p:ph type="sldNum" sz="quarter" idx="12"/>
          </p:nvPr>
        </p:nvSpPr>
        <p:spPr/>
        <p:txBody>
          <a:bodyPr/>
          <a:lstStyle/>
          <a:p>
            <a:fld id="{3A98EE3D-8CD1-4C3F-BD1C-C98C9596463C}" type="slidenum">
              <a:rPr lang="en-US" smtClean="0"/>
              <a:pPr/>
              <a:t>52</a:t>
            </a:fld>
            <a:endParaRPr lang="en-US" dirty="0"/>
          </a:p>
        </p:txBody>
      </p:sp>
    </p:spTree>
    <p:extLst>
      <p:ext uri="{BB962C8B-B14F-4D97-AF65-F5344CB8AC3E}">
        <p14:creationId xmlns:p14="http://schemas.microsoft.com/office/powerpoint/2010/main" val="6789463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F861-0317-1E0E-C2A3-A6855F9BE81C}"/>
              </a:ext>
            </a:extLst>
          </p:cNvPr>
          <p:cNvSpPr>
            <a:spLocks noGrp="1"/>
          </p:cNvSpPr>
          <p:nvPr>
            <p:ph type="title"/>
          </p:nvPr>
        </p:nvSpPr>
        <p:spPr/>
        <p:txBody>
          <a:bodyPr/>
          <a:lstStyle/>
          <a:p>
            <a:r>
              <a:rPr lang="en-US" dirty="0"/>
              <a:t>Interacting with Others Example</a:t>
            </a:r>
          </a:p>
        </p:txBody>
      </p:sp>
      <p:sp>
        <p:nvSpPr>
          <p:cNvPr id="3" name="Content Placeholder 2">
            <a:extLst>
              <a:ext uri="{FF2B5EF4-FFF2-40B4-BE49-F238E27FC236}">
                <a16:creationId xmlns:a16="http://schemas.microsoft.com/office/drawing/2014/main" id="{31E0A749-04F5-8A51-1F99-BD1C993EFBF0}"/>
              </a:ext>
            </a:extLst>
          </p:cNvPr>
          <p:cNvSpPr>
            <a:spLocks noGrp="1"/>
          </p:cNvSpPr>
          <p:nvPr>
            <p:ph idx="1"/>
          </p:nvPr>
        </p:nvSpPr>
        <p:spPr>
          <a:xfrm>
            <a:off x="1216548" y="2108200"/>
            <a:ext cx="10058400" cy="4338637"/>
          </a:xfrm>
        </p:spPr>
        <p:txBody>
          <a:bodyPr>
            <a:normAutofit/>
          </a:bodyPr>
          <a:lstStyle/>
          <a:p>
            <a:r>
              <a:rPr lang="en-US" dirty="0"/>
              <a:t>Sarah has borderline personality disorder and works as a policy analyst at a state agency. She is intelligent, passionate, and dedicated to her work; however, Sarah has struggled with navigating the complex interpersonal dynamics characteristic of bureaucratic organizations.</a:t>
            </a:r>
          </a:p>
          <a:p>
            <a:r>
              <a:rPr lang="en-US" dirty="0"/>
              <a:t>Sarah misconstrues seemingly innocuous comments from co-workers </a:t>
            </a:r>
            <a:br>
              <a:rPr lang="en-US" dirty="0"/>
            </a:br>
            <a:r>
              <a:rPr lang="en-US" dirty="0"/>
              <a:t>as criticism, sparking a defensive or emotional reaction. When her supervisor provides constructive feedback, she interprets it as personal rejection. Her work alliances shift based on fleeting perceptions. Thus, her performance is becoming increasing inconsistent, soaring when she feels supported, and faltering when she feels others are against her.</a:t>
            </a:r>
          </a:p>
          <a:p>
            <a:endParaRPr lang="en-US" dirty="0"/>
          </a:p>
        </p:txBody>
      </p:sp>
      <p:sp>
        <p:nvSpPr>
          <p:cNvPr id="4" name="Footer Placeholder 3">
            <a:extLst>
              <a:ext uri="{FF2B5EF4-FFF2-40B4-BE49-F238E27FC236}">
                <a16:creationId xmlns:a16="http://schemas.microsoft.com/office/drawing/2014/main" id="{5902A573-C72A-AB5A-0D42-6D7F0EAFEA86}"/>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86F142B7-CB36-A355-E035-22D600E83F2D}"/>
              </a:ext>
            </a:extLst>
          </p:cNvPr>
          <p:cNvSpPr>
            <a:spLocks noGrp="1"/>
          </p:cNvSpPr>
          <p:nvPr>
            <p:ph type="sldNum" sz="quarter" idx="12"/>
          </p:nvPr>
        </p:nvSpPr>
        <p:spPr/>
        <p:txBody>
          <a:bodyPr/>
          <a:lstStyle/>
          <a:p>
            <a:fld id="{3A98EE3D-8CD1-4C3F-BD1C-C98C9596463C}" type="slidenum">
              <a:rPr lang="en-US" smtClean="0"/>
              <a:pPr/>
              <a:t>53</a:t>
            </a:fld>
            <a:endParaRPr lang="en-US" dirty="0"/>
          </a:p>
        </p:txBody>
      </p:sp>
    </p:spTree>
    <p:extLst>
      <p:ext uri="{BB962C8B-B14F-4D97-AF65-F5344CB8AC3E}">
        <p14:creationId xmlns:p14="http://schemas.microsoft.com/office/powerpoint/2010/main" val="644890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D440-7D2C-C9B0-6D3C-9608C3BDC8AE}"/>
              </a:ext>
            </a:extLst>
          </p:cNvPr>
          <p:cNvSpPr>
            <a:spLocks noGrp="1"/>
          </p:cNvSpPr>
          <p:nvPr>
            <p:ph type="title"/>
          </p:nvPr>
        </p:nvSpPr>
        <p:spPr/>
        <p:txBody>
          <a:bodyPr/>
          <a:lstStyle/>
          <a:p>
            <a:r>
              <a:rPr lang="en-US" dirty="0"/>
              <a:t>Interacting with Others Solution</a:t>
            </a:r>
          </a:p>
        </p:txBody>
      </p:sp>
      <p:sp>
        <p:nvSpPr>
          <p:cNvPr id="3" name="Content Placeholder 2">
            <a:extLst>
              <a:ext uri="{FF2B5EF4-FFF2-40B4-BE49-F238E27FC236}">
                <a16:creationId xmlns:a16="http://schemas.microsoft.com/office/drawing/2014/main" id="{BD8F7797-E6C9-9C6E-D20D-39742CBA8450}"/>
              </a:ext>
            </a:extLst>
          </p:cNvPr>
          <p:cNvSpPr>
            <a:spLocks noGrp="1"/>
          </p:cNvSpPr>
          <p:nvPr>
            <p:ph idx="1"/>
          </p:nvPr>
        </p:nvSpPr>
        <p:spPr>
          <a:xfrm>
            <a:off x="1216548" y="2108201"/>
            <a:ext cx="10058400" cy="3992796"/>
          </a:xfrm>
        </p:spPr>
        <p:txBody>
          <a:bodyPr>
            <a:normAutofit lnSpcReduction="10000"/>
          </a:bodyPr>
          <a:lstStyle/>
          <a:p>
            <a:pPr>
              <a:spcAft>
                <a:spcPts val="600"/>
              </a:spcAft>
            </a:pPr>
            <a:r>
              <a:rPr lang="en-US" sz="2600" b="1" dirty="0"/>
              <a:t>Modification of Supervisory Methods</a:t>
            </a:r>
          </a:p>
          <a:p>
            <a:pPr lvl="1">
              <a:spcBef>
                <a:spcPts val="1200"/>
              </a:spcBef>
              <a:spcAft>
                <a:spcPts val="600"/>
              </a:spcAft>
            </a:pPr>
            <a:r>
              <a:rPr lang="en-US" sz="2600" dirty="0"/>
              <a:t>Convey important information clearly, concisely, and in writing</a:t>
            </a:r>
          </a:p>
          <a:p>
            <a:pPr lvl="1">
              <a:spcBef>
                <a:spcPts val="1200"/>
              </a:spcBef>
              <a:spcAft>
                <a:spcPts val="600"/>
              </a:spcAft>
            </a:pPr>
            <a:r>
              <a:rPr lang="en-US" sz="2600" dirty="0"/>
              <a:t>Facilitate frequent, brief, structured supervisory check-ins to clarify expectations, address any misunderstandings, provide specific, authentic, positive reinforcement and support, and set incremental, written, and actionable goals</a:t>
            </a:r>
          </a:p>
          <a:p>
            <a:pPr lvl="1">
              <a:spcBef>
                <a:spcPts val="1200"/>
              </a:spcBef>
              <a:spcAft>
                <a:spcPts val="600"/>
              </a:spcAft>
            </a:pPr>
            <a:r>
              <a:rPr lang="en-US" sz="2600" dirty="0"/>
              <a:t>Provide advance notification of meetings and written agendas</a:t>
            </a:r>
          </a:p>
          <a:p>
            <a:pPr lvl="1">
              <a:spcBef>
                <a:spcPts val="1200"/>
              </a:spcBef>
              <a:spcAft>
                <a:spcPts val="600"/>
              </a:spcAft>
            </a:pPr>
            <a:r>
              <a:rPr lang="en-US" sz="2600" dirty="0"/>
              <a:t>Establish and reinforce clear, interpersonal boundaries</a:t>
            </a:r>
          </a:p>
          <a:p>
            <a:endParaRPr lang="en-US" dirty="0"/>
          </a:p>
        </p:txBody>
      </p:sp>
      <p:sp>
        <p:nvSpPr>
          <p:cNvPr id="4" name="Footer Placeholder 3">
            <a:extLst>
              <a:ext uri="{FF2B5EF4-FFF2-40B4-BE49-F238E27FC236}">
                <a16:creationId xmlns:a16="http://schemas.microsoft.com/office/drawing/2014/main" id="{F5893CA5-39CA-2402-385D-C1C96CCDB17A}"/>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02DF5881-E855-F216-A6C2-DBC60D0FDBB5}"/>
              </a:ext>
            </a:extLst>
          </p:cNvPr>
          <p:cNvSpPr>
            <a:spLocks noGrp="1"/>
          </p:cNvSpPr>
          <p:nvPr>
            <p:ph type="sldNum" sz="quarter" idx="12"/>
          </p:nvPr>
        </p:nvSpPr>
        <p:spPr/>
        <p:txBody>
          <a:bodyPr/>
          <a:lstStyle/>
          <a:p>
            <a:fld id="{3A98EE3D-8CD1-4C3F-BD1C-C98C9596463C}" type="slidenum">
              <a:rPr lang="en-US" smtClean="0"/>
              <a:pPr/>
              <a:t>54</a:t>
            </a:fld>
            <a:endParaRPr lang="en-US" dirty="0"/>
          </a:p>
        </p:txBody>
      </p:sp>
    </p:spTree>
    <p:extLst>
      <p:ext uri="{BB962C8B-B14F-4D97-AF65-F5344CB8AC3E}">
        <p14:creationId xmlns:p14="http://schemas.microsoft.com/office/powerpoint/2010/main" val="1202116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84096-8CC6-8B88-8831-F0CB8C169203}"/>
              </a:ext>
            </a:extLst>
          </p:cNvPr>
          <p:cNvSpPr>
            <a:spLocks noGrp="1"/>
          </p:cNvSpPr>
          <p:nvPr>
            <p:ph type="title"/>
          </p:nvPr>
        </p:nvSpPr>
        <p:spPr/>
        <p:txBody>
          <a:bodyPr>
            <a:normAutofit/>
          </a:bodyPr>
          <a:lstStyle/>
          <a:p>
            <a:r>
              <a:rPr lang="en-US" dirty="0"/>
              <a:t>Additional Solution</a:t>
            </a:r>
          </a:p>
        </p:txBody>
      </p:sp>
      <p:sp>
        <p:nvSpPr>
          <p:cNvPr id="3" name="Content Placeholder 2">
            <a:extLst>
              <a:ext uri="{FF2B5EF4-FFF2-40B4-BE49-F238E27FC236}">
                <a16:creationId xmlns:a16="http://schemas.microsoft.com/office/drawing/2014/main" id="{EC92C848-664C-3D42-FAB5-21BD8D1C5701}"/>
              </a:ext>
            </a:extLst>
          </p:cNvPr>
          <p:cNvSpPr>
            <a:spLocks noGrp="1"/>
          </p:cNvSpPr>
          <p:nvPr>
            <p:ph idx="1"/>
          </p:nvPr>
        </p:nvSpPr>
        <p:spPr>
          <a:xfrm>
            <a:off x="1216548" y="2108201"/>
            <a:ext cx="10058400" cy="4127707"/>
          </a:xfrm>
        </p:spPr>
        <p:txBody>
          <a:bodyPr>
            <a:normAutofit fontScale="92500"/>
          </a:bodyPr>
          <a:lstStyle/>
          <a:p>
            <a:pPr>
              <a:spcAft>
                <a:spcPts val="600"/>
              </a:spcAft>
            </a:pPr>
            <a:r>
              <a:rPr lang="en-US" sz="2600" b="1" dirty="0"/>
              <a:t>Anti-Stigma and Mental Health Awareness Training</a:t>
            </a:r>
          </a:p>
          <a:p>
            <a:pPr lvl="1">
              <a:lnSpc>
                <a:spcPct val="110000"/>
              </a:lnSpc>
              <a:spcBef>
                <a:spcPts val="1200"/>
              </a:spcBef>
              <a:spcAft>
                <a:spcPts val="600"/>
              </a:spcAft>
            </a:pPr>
            <a:r>
              <a:rPr lang="en-US" sz="2400" dirty="0"/>
              <a:t>Sarah is open about her diagnosis and believes that if her supervisor and co-workers understood more about her diagnosis, they would be more likely to view her in a positive light, to recognize her interpersonal difficulties at work, and to respond to her with encouragement and support.</a:t>
            </a:r>
          </a:p>
          <a:p>
            <a:pPr lvl="1">
              <a:lnSpc>
                <a:spcPct val="110000"/>
              </a:lnSpc>
              <a:spcBef>
                <a:spcPts val="1200"/>
              </a:spcBef>
              <a:spcAft>
                <a:spcPts val="600"/>
              </a:spcAft>
            </a:pPr>
            <a:r>
              <a:rPr lang="en-US" sz="2400" dirty="0"/>
              <a:t>Sarah has requested that she be permitted to partner with the local NAMI Chapter to co-present an anti-stigma and mental health awareness training, focused on personality disorders, to demystify the stigma and to impart practical strategies to support someone with a personality disorder at work. </a:t>
            </a:r>
          </a:p>
          <a:p>
            <a:endParaRPr lang="en-US" dirty="0"/>
          </a:p>
        </p:txBody>
      </p:sp>
      <p:sp>
        <p:nvSpPr>
          <p:cNvPr id="4" name="Footer Placeholder 3">
            <a:extLst>
              <a:ext uri="{FF2B5EF4-FFF2-40B4-BE49-F238E27FC236}">
                <a16:creationId xmlns:a16="http://schemas.microsoft.com/office/drawing/2014/main" id="{F889784E-C957-9306-3311-F2A29AE92A5A}"/>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D1F75F37-9156-4AAB-F046-E6FC3C233480}"/>
              </a:ext>
            </a:extLst>
          </p:cNvPr>
          <p:cNvSpPr>
            <a:spLocks noGrp="1"/>
          </p:cNvSpPr>
          <p:nvPr>
            <p:ph type="sldNum" sz="quarter" idx="12"/>
          </p:nvPr>
        </p:nvSpPr>
        <p:spPr/>
        <p:txBody>
          <a:bodyPr/>
          <a:lstStyle/>
          <a:p>
            <a:fld id="{3A98EE3D-8CD1-4C3F-BD1C-C98C9596463C}" type="slidenum">
              <a:rPr lang="en-US" smtClean="0"/>
              <a:pPr/>
              <a:t>55</a:t>
            </a:fld>
            <a:endParaRPr lang="en-US" dirty="0"/>
          </a:p>
        </p:txBody>
      </p:sp>
    </p:spTree>
    <p:extLst>
      <p:ext uri="{BB962C8B-B14F-4D97-AF65-F5344CB8AC3E}">
        <p14:creationId xmlns:p14="http://schemas.microsoft.com/office/powerpoint/2010/main" val="2788495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8EB26-8891-54B6-9580-46E9B69D3668}"/>
              </a:ext>
            </a:extLst>
          </p:cNvPr>
          <p:cNvSpPr>
            <a:spLocks noGrp="1"/>
          </p:cNvSpPr>
          <p:nvPr>
            <p:ph type="title"/>
          </p:nvPr>
        </p:nvSpPr>
        <p:spPr>
          <a:xfrm>
            <a:off x="1097279" y="286603"/>
            <a:ext cx="10550077" cy="1450757"/>
          </a:xfrm>
        </p:spPr>
        <p:txBody>
          <a:bodyPr/>
          <a:lstStyle/>
          <a:p>
            <a:r>
              <a:rPr lang="en-US" dirty="0"/>
              <a:t>Supporting Managing Work-related Stress</a:t>
            </a:r>
          </a:p>
        </p:txBody>
      </p:sp>
      <p:sp>
        <p:nvSpPr>
          <p:cNvPr id="3" name="Content Placeholder 2">
            <a:extLst>
              <a:ext uri="{FF2B5EF4-FFF2-40B4-BE49-F238E27FC236}">
                <a16:creationId xmlns:a16="http://schemas.microsoft.com/office/drawing/2014/main" id="{3CB9E333-74C0-EC88-766E-6711371C30B6}"/>
              </a:ext>
            </a:extLst>
          </p:cNvPr>
          <p:cNvSpPr>
            <a:spLocks noGrp="1"/>
          </p:cNvSpPr>
          <p:nvPr>
            <p:ph idx="1"/>
          </p:nvPr>
        </p:nvSpPr>
        <p:spPr>
          <a:xfrm>
            <a:off x="1216548" y="2108201"/>
            <a:ext cx="10058400" cy="4178299"/>
          </a:xfrm>
        </p:spPr>
        <p:txBody>
          <a:bodyPr>
            <a:normAutofit/>
          </a:bodyPr>
          <a:lstStyle/>
          <a:p>
            <a:r>
              <a:rPr lang="en-US" sz="2600" dirty="0"/>
              <a:t>Identify and minimize workplace stressors </a:t>
            </a:r>
          </a:p>
          <a:p>
            <a:r>
              <a:rPr lang="en-US" sz="2600" dirty="0"/>
              <a:t>Allow </a:t>
            </a:r>
            <a:r>
              <a:rPr lang="en-US" sz="2600" u="sng" dirty="0">
                <a:solidFill>
                  <a:srgbClr val="0070C0"/>
                </a:solidFill>
                <a:hlinkClick r:id="rId3">
                  <a:extLst>
                    <a:ext uri="{A12FA001-AC4F-418D-AE19-62706E023703}">
                      <ahyp:hlinkClr xmlns:ahyp="http://schemas.microsoft.com/office/drawing/2018/hyperlinkcolor" val="tx"/>
                    </a:ext>
                  </a:extLst>
                </a:hlinkClick>
              </a:rPr>
              <a:t>flexible schedules</a:t>
            </a:r>
            <a:r>
              <a:rPr lang="en-US" sz="2600" dirty="0"/>
              <a:t>, </a:t>
            </a:r>
            <a:r>
              <a:rPr lang="en-US" sz="2600" dirty="0">
                <a:solidFill>
                  <a:srgbClr val="0070C0"/>
                </a:solidFill>
                <a:hlinkClick r:id="rId4">
                  <a:extLst>
                    <a:ext uri="{A12FA001-AC4F-418D-AE19-62706E023703}">
                      <ahyp:hlinkClr xmlns:ahyp="http://schemas.microsoft.com/office/drawing/2018/hyperlinkcolor" val="tx"/>
                    </a:ext>
                  </a:extLst>
                </a:hlinkClick>
              </a:rPr>
              <a:t>modified break schedule</a:t>
            </a:r>
            <a:r>
              <a:rPr lang="en-US" sz="2600" dirty="0"/>
              <a:t>, or </a:t>
            </a:r>
            <a:r>
              <a:rPr lang="en-US" sz="2600" dirty="0">
                <a:solidFill>
                  <a:srgbClr val="0070C0"/>
                </a:solidFill>
                <a:hlinkClick r:id="rId5">
                  <a:extLst>
                    <a:ext uri="{A12FA001-AC4F-418D-AE19-62706E023703}">
                      <ahyp:hlinkClr xmlns:ahyp="http://schemas.microsoft.com/office/drawing/2018/hyperlinkcolor" val="tx"/>
                    </a:ext>
                  </a:extLst>
                </a:hlinkClick>
              </a:rPr>
              <a:t>telework</a:t>
            </a:r>
            <a:r>
              <a:rPr lang="en-US" sz="2600" dirty="0"/>
              <a:t> </a:t>
            </a:r>
            <a:br>
              <a:rPr lang="en-US" sz="2600" dirty="0"/>
            </a:br>
            <a:r>
              <a:rPr lang="en-US" sz="2600" dirty="0"/>
              <a:t>when possible</a:t>
            </a:r>
          </a:p>
          <a:p>
            <a:r>
              <a:rPr lang="en-US" sz="2600" dirty="0"/>
              <a:t>Encourage use of </a:t>
            </a:r>
            <a:r>
              <a:rPr lang="en-US" sz="2600" dirty="0">
                <a:solidFill>
                  <a:srgbClr val="0070C0"/>
                </a:solidFill>
                <a:hlinkClick r:id="rId6">
                  <a:extLst>
                    <a:ext uri="{A12FA001-AC4F-418D-AE19-62706E023703}">
                      <ahyp:hlinkClr xmlns:ahyp="http://schemas.microsoft.com/office/drawing/2018/hyperlinkcolor" val="tx"/>
                    </a:ext>
                  </a:extLst>
                </a:hlinkClick>
              </a:rPr>
              <a:t>stress management apps</a:t>
            </a:r>
            <a:endParaRPr lang="en-US" sz="2600" dirty="0">
              <a:solidFill>
                <a:srgbClr val="0070C0"/>
              </a:solidFill>
            </a:endParaRPr>
          </a:p>
          <a:p>
            <a:r>
              <a:rPr lang="en-US" sz="2600" dirty="0"/>
              <a:t>Modify policies to allow listening to soothing sounds or music</a:t>
            </a:r>
          </a:p>
          <a:p>
            <a:r>
              <a:rPr lang="en-US" sz="2600" dirty="0"/>
              <a:t>Adjust </a:t>
            </a:r>
            <a:r>
              <a:rPr lang="en-US" sz="2600" dirty="0">
                <a:solidFill>
                  <a:srgbClr val="0070C0"/>
                </a:solidFill>
                <a:hlinkClick r:id="rId7">
                  <a:extLst>
                    <a:ext uri="{A12FA001-AC4F-418D-AE19-62706E023703}">
                      <ahyp:hlinkClr xmlns:ahyp="http://schemas.microsoft.com/office/drawing/2018/hyperlinkcolor" val="tx"/>
                    </a:ext>
                  </a:extLst>
                </a:hlinkClick>
              </a:rPr>
              <a:t>supervisory methods</a:t>
            </a:r>
            <a:endParaRPr lang="en-US" sz="2600" dirty="0">
              <a:solidFill>
                <a:srgbClr val="0070C0"/>
              </a:solidFill>
            </a:endParaRPr>
          </a:p>
          <a:p>
            <a:r>
              <a:rPr lang="en-US" sz="2600" dirty="0"/>
              <a:t>Allow a </a:t>
            </a:r>
            <a:r>
              <a:rPr lang="en-US" sz="2600" dirty="0">
                <a:solidFill>
                  <a:srgbClr val="0070C0"/>
                </a:solidFill>
                <a:hlinkClick r:id="rId8">
                  <a:extLst>
                    <a:ext uri="{A12FA001-AC4F-418D-AE19-62706E023703}">
                      <ahyp:hlinkClr xmlns:ahyp="http://schemas.microsoft.com/office/drawing/2018/hyperlinkcolor" val="tx"/>
                    </a:ext>
                  </a:extLst>
                </a:hlinkClick>
              </a:rPr>
              <a:t>service animal</a:t>
            </a:r>
            <a:r>
              <a:rPr lang="en-US" sz="2600" dirty="0">
                <a:solidFill>
                  <a:srgbClr val="0070C0"/>
                </a:solidFill>
              </a:rPr>
              <a:t> </a:t>
            </a:r>
            <a:r>
              <a:rPr lang="en-US" sz="2600" dirty="0"/>
              <a:t>or </a:t>
            </a:r>
            <a:r>
              <a:rPr lang="en-US" sz="2600" dirty="0">
                <a:solidFill>
                  <a:srgbClr val="0070C0"/>
                </a:solidFill>
                <a:hlinkClick r:id="rId9">
                  <a:extLst>
                    <a:ext uri="{A12FA001-AC4F-418D-AE19-62706E023703}">
                      <ahyp:hlinkClr xmlns:ahyp="http://schemas.microsoft.com/office/drawing/2018/hyperlinkcolor" val="tx"/>
                    </a:ext>
                  </a:extLst>
                </a:hlinkClick>
              </a:rPr>
              <a:t>emotional support animal</a:t>
            </a:r>
            <a:endParaRPr lang="en-US" sz="2600" dirty="0">
              <a:solidFill>
                <a:srgbClr val="0070C0"/>
              </a:solidFill>
            </a:endParaRPr>
          </a:p>
          <a:p>
            <a:endParaRPr lang="en-US" dirty="0"/>
          </a:p>
        </p:txBody>
      </p:sp>
      <p:sp>
        <p:nvSpPr>
          <p:cNvPr id="4" name="Footer Placeholder 3">
            <a:extLst>
              <a:ext uri="{FF2B5EF4-FFF2-40B4-BE49-F238E27FC236}">
                <a16:creationId xmlns:a16="http://schemas.microsoft.com/office/drawing/2014/main" id="{FDCD8AEE-9ABF-F212-9D06-AEEC892ED92A}"/>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A431B328-B9B5-342C-F1DE-693435C8B690}"/>
              </a:ext>
            </a:extLst>
          </p:cNvPr>
          <p:cNvSpPr>
            <a:spLocks noGrp="1"/>
          </p:cNvSpPr>
          <p:nvPr>
            <p:ph type="sldNum" sz="quarter" idx="12"/>
          </p:nvPr>
        </p:nvSpPr>
        <p:spPr/>
        <p:txBody>
          <a:bodyPr/>
          <a:lstStyle/>
          <a:p>
            <a:fld id="{3A98EE3D-8CD1-4C3F-BD1C-C98C9596463C}" type="slidenum">
              <a:rPr lang="en-US" smtClean="0"/>
              <a:pPr/>
              <a:t>56</a:t>
            </a:fld>
            <a:endParaRPr lang="en-US" dirty="0"/>
          </a:p>
        </p:txBody>
      </p:sp>
    </p:spTree>
    <p:extLst>
      <p:ext uri="{BB962C8B-B14F-4D97-AF65-F5344CB8AC3E}">
        <p14:creationId xmlns:p14="http://schemas.microsoft.com/office/powerpoint/2010/main" val="33545075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2287A-2422-6BAB-25B3-BCD4608F8256}"/>
              </a:ext>
            </a:extLst>
          </p:cNvPr>
          <p:cNvSpPr>
            <a:spLocks noGrp="1"/>
          </p:cNvSpPr>
          <p:nvPr>
            <p:ph type="title"/>
          </p:nvPr>
        </p:nvSpPr>
        <p:spPr/>
        <p:txBody>
          <a:bodyPr/>
          <a:lstStyle/>
          <a:p>
            <a:r>
              <a:rPr lang="en-US" dirty="0"/>
              <a:t>Managing Stress Example</a:t>
            </a:r>
          </a:p>
        </p:txBody>
      </p:sp>
      <p:sp>
        <p:nvSpPr>
          <p:cNvPr id="3" name="Content Placeholder 2">
            <a:extLst>
              <a:ext uri="{FF2B5EF4-FFF2-40B4-BE49-F238E27FC236}">
                <a16:creationId xmlns:a16="http://schemas.microsoft.com/office/drawing/2014/main" id="{88BD853D-22CE-1BB0-4BB6-E262C73D5A7D}"/>
              </a:ext>
            </a:extLst>
          </p:cNvPr>
          <p:cNvSpPr>
            <a:spLocks noGrp="1"/>
          </p:cNvSpPr>
          <p:nvPr>
            <p:ph idx="1"/>
          </p:nvPr>
        </p:nvSpPr>
        <p:spPr>
          <a:xfrm>
            <a:off x="1216548" y="2108201"/>
            <a:ext cx="10058400" cy="4202658"/>
          </a:xfrm>
        </p:spPr>
        <p:txBody>
          <a:bodyPr/>
          <a:lstStyle/>
          <a:p>
            <a:r>
              <a:rPr lang="en-US" sz="2600" dirty="0"/>
              <a:t>David has major depression and generalized anxiety disorder and works as a commercial long-haul truck driver. David is consumed with fear and regrets, is frequently irritable and on edge, and is overwhelmed by daily life in general. He finds himself ruminating about stressful life events and his overall life situation, particularly while driving on long stretches of open road. </a:t>
            </a:r>
          </a:p>
          <a:p>
            <a:r>
              <a:rPr lang="en-US" sz="2600" dirty="0"/>
              <a:t>David experiences anxiety-related somatic distress, including chest tightness, heart palpitations, tension headaches, muscle soreness, stomach upset, and sweaty palms. </a:t>
            </a:r>
          </a:p>
          <a:p>
            <a:endParaRPr lang="en-US" dirty="0"/>
          </a:p>
        </p:txBody>
      </p:sp>
      <p:sp>
        <p:nvSpPr>
          <p:cNvPr id="4" name="Footer Placeholder 3">
            <a:extLst>
              <a:ext uri="{FF2B5EF4-FFF2-40B4-BE49-F238E27FC236}">
                <a16:creationId xmlns:a16="http://schemas.microsoft.com/office/drawing/2014/main" id="{0E5393F0-A0C3-6055-A621-5FAAB5E84E31}"/>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5964BECF-D48F-D044-0B72-B16359CF6061}"/>
              </a:ext>
            </a:extLst>
          </p:cNvPr>
          <p:cNvSpPr>
            <a:spLocks noGrp="1"/>
          </p:cNvSpPr>
          <p:nvPr>
            <p:ph type="sldNum" sz="quarter" idx="12"/>
          </p:nvPr>
        </p:nvSpPr>
        <p:spPr/>
        <p:txBody>
          <a:bodyPr/>
          <a:lstStyle/>
          <a:p>
            <a:fld id="{3A98EE3D-8CD1-4C3F-BD1C-C98C9596463C}" type="slidenum">
              <a:rPr lang="en-US" smtClean="0"/>
              <a:pPr/>
              <a:t>57</a:t>
            </a:fld>
            <a:endParaRPr lang="en-US" dirty="0"/>
          </a:p>
        </p:txBody>
      </p:sp>
    </p:spTree>
    <p:extLst>
      <p:ext uri="{BB962C8B-B14F-4D97-AF65-F5344CB8AC3E}">
        <p14:creationId xmlns:p14="http://schemas.microsoft.com/office/powerpoint/2010/main" val="2976708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D549-9397-53FB-A850-D1116B87B331}"/>
              </a:ext>
            </a:extLst>
          </p:cNvPr>
          <p:cNvSpPr>
            <a:spLocks noGrp="1"/>
          </p:cNvSpPr>
          <p:nvPr>
            <p:ph type="title"/>
          </p:nvPr>
        </p:nvSpPr>
        <p:spPr/>
        <p:txBody>
          <a:bodyPr/>
          <a:lstStyle/>
          <a:p>
            <a:r>
              <a:rPr lang="en-US" dirty="0"/>
              <a:t>Managing Stress Solution</a:t>
            </a:r>
          </a:p>
        </p:txBody>
      </p:sp>
      <p:sp>
        <p:nvSpPr>
          <p:cNvPr id="3" name="Content Placeholder 2">
            <a:extLst>
              <a:ext uri="{FF2B5EF4-FFF2-40B4-BE49-F238E27FC236}">
                <a16:creationId xmlns:a16="http://schemas.microsoft.com/office/drawing/2014/main" id="{C48FFCDE-86F3-4BB7-2ACF-717E9FE2D71D}"/>
              </a:ext>
            </a:extLst>
          </p:cNvPr>
          <p:cNvSpPr>
            <a:spLocks noGrp="1"/>
          </p:cNvSpPr>
          <p:nvPr>
            <p:ph idx="1"/>
          </p:nvPr>
        </p:nvSpPr>
        <p:spPr>
          <a:xfrm>
            <a:off x="1216548" y="2108201"/>
            <a:ext cx="10058400" cy="4172678"/>
          </a:xfrm>
        </p:spPr>
        <p:txBody>
          <a:bodyPr>
            <a:normAutofit/>
          </a:bodyPr>
          <a:lstStyle/>
          <a:p>
            <a:pPr>
              <a:spcAft>
                <a:spcPts val="600"/>
              </a:spcAft>
            </a:pPr>
            <a:r>
              <a:rPr lang="en-US" sz="2600" b="1" dirty="0"/>
              <a:t>Emotional Support Animal</a:t>
            </a:r>
          </a:p>
          <a:p>
            <a:pPr lvl="1">
              <a:spcBef>
                <a:spcPts val="1200"/>
              </a:spcBef>
              <a:spcAft>
                <a:spcPts val="600"/>
              </a:spcAft>
            </a:pPr>
            <a:r>
              <a:rPr lang="en-US" sz="2600" dirty="0"/>
              <a:t>David’s employer allows him to bring his emotional support animal (ESA) on the road with him, providing comfort, companionship, and support. David’s ESA helps him to relax, lowering heart rate and blood pressure, reducing muscle tension, and interrupting his spiraling thoughts and feelings of overwhelm.</a:t>
            </a:r>
          </a:p>
        </p:txBody>
      </p:sp>
      <p:sp>
        <p:nvSpPr>
          <p:cNvPr id="4" name="Footer Placeholder 3">
            <a:extLst>
              <a:ext uri="{FF2B5EF4-FFF2-40B4-BE49-F238E27FC236}">
                <a16:creationId xmlns:a16="http://schemas.microsoft.com/office/drawing/2014/main" id="{3F61C958-AC05-1D37-E7EB-FCCC0F755657}"/>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55DE89E7-7C19-397B-C000-44FCE971F63C}"/>
              </a:ext>
            </a:extLst>
          </p:cNvPr>
          <p:cNvSpPr>
            <a:spLocks noGrp="1"/>
          </p:cNvSpPr>
          <p:nvPr>
            <p:ph type="sldNum" sz="quarter" idx="12"/>
          </p:nvPr>
        </p:nvSpPr>
        <p:spPr/>
        <p:txBody>
          <a:bodyPr/>
          <a:lstStyle/>
          <a:p>
            <a:fld id="{3A98EE3D-8CD1-4C3F-BD1C-C98C9596463C}" type="slidenum">
              <a:rPr lang="en-US" smtClean="0"/>
              <a:pPr/>
              <a:t>58</a:t>
            </a:fld>
            <a:endParaRPr lang="en-US" dirty="0"/>
          </a:p>
        </p:txBody>
      </p:sp>
    </p:spTree>
    <p:extLst>
      <p:ext uri="{BB962C8B-B14F-4D97-AF65-F5344CB8AC3E}">
        <p14:creationId xmlns:p14="http://schemas.microsoft.com/office/powerpoint/2010/main" val="914686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B632-23E9-90E8-8783-423C03F6F1C4}"/>
              </a:ext>
            </a:extLst>
          </p:cNvPr>
          <p:cNvSpPr>
            <a:spLocks noGrp="1"/>
          </p:cNvSpPr>
          <p:nvPr>
            <p:ph type="title"/>
          </p:nvPr>
        </p:nvSpPr>
        <p:spPr/>
        <p:txBody>
          <a:bodyPr/>
          <a:lstStyle/>
          <a:p>
            <a:r>
              <a:rPr lang="en-US" dirty="0">
                <a:solidFill>
                  <a:schemeClr val="tx1"/>
                </a:solidFill>
              </a:rPr>
              <a:t>Key Takeaways</a:t>
            </a:r>
          </a:p>
        </p:txBody>
      </p:sp>
      <p:sp>
        <p:nvSpPr>
          <p:cNvPr id="3" name="Content Placeholder 2">
            <a:extLst>
              <a:ext uri="{FF2B5EF4-FFF2-40B4-BE49-F238E27FC236}">
                <a16:creationId xmlns:a16="http://schemas.microsoft.com/office/drawing/2014/main" id="{EE7200D6-5E80-4818-D44A-19714D4F8FC4}"/>
              </a:ext>
            </a:extLst>
          </p:cNvPr>
          <p:cNvSpPr>
            <a:spLocks noGrp="1"/>
          </p:cNvSpPr>
          <p:nvPr>
            <p:ph sz="half" idx="1"/>
          </p:nvPr>
        </p:nvSpPr>
        <p:spPr/>
        <p:txBody>
          <a:bodyPr>
            <a:noAutofit/>
          </a:bodyPr>
          <a:lstStyle/>
          <a:p>
            <a:pPr>
              <a:spcAft>
                <a:spcPts val="600"/>
              </a:spcAft>
            </a:pPr>
            <a:r>
              <a:rPr lang="en-US" sz="2400" b="1" dirty="0">
                <a:solidFill>
                  <a:schemeClr val="tx1"/>
                </a:solidFill>
              </a:rPr>
              <a:t>Common impact areas include:</a:t>
            </a:r>
          </a:p>
          <a:p>
            <a:pPr lvl="1">
              <a:spcBef>
                <a:spcPts val="1200"/>
              </a:spcBef>
              <a:spcAft>
                <a:spcPts val="300"/>
              </a:spcAft>
            </a:pPr>
            <a:r>
              <a:rPr lang="en-US" sz="2200" dirty="0">
                <a:solidFill>
                  <a:schemeClr val="tx1"/>
                </a:solidFill>
              </a:rPr>
              <a:t>Attendance and reliability</a:t>
            </a:r>
          </a:p>
          <a:p>
            <a:pPr lvl="1">
              <a:spcBef>
                <a:spcPts val="1200"/>
              </a:spcBef>
              <a:spcAft>
                <a:spcPts val="300"/>
              </a:spcAft>
            </a:pPr>
            <a:r>
              <a:rPr lang="en-US" sz="2200" dirty="0">
                <a:solidFill>
                  <a:schemeClr val="tx1"/>
                </a:solidFill>
              </a:rPr>
              <a:t>Focus and attention</a:t>
            </a:r>
          </a:p>
          <a:p>
            <a:pPr lvl="1">
              <a:spcBef>
                <a:spcPts val="1200"/>
              </a:spcBef>
              <a:spcAft>
                <a:spcPts val="300"/>
              </a:spcAft>
            </a:pPr>
            <a:r>
              <a:rPr lang="en-US" sz="2200" dirty="0">
                <a:solidFill>
                  <a:schemeClr val="tx1"/>
                </a:solidFill>
              </a:rPr>
              <a:t>Organization and time management</a:t>
            </a:r>
          </a:p>
          <a:p>
            <a:pPr lvl="1">
              <a:spcBef>
                <a:spcPts val="1200"/>
              </a:spcBef>
              <a:spcAft>
                <a:spcPts val="300"/>
              </a:spcAft>
            </a:pPr>
            <a:r>
              <a:rPr lang="en-US" sz="2200" dirty="0">
                <a:solidFill>
                  <a:schemeClr val="tx1"/>
                </a:solidFill>
              </a:rPr>
              <a:t>Communication and behavior</a:t>
            </a:r>
          </a:p>
          <a:p>
            <a:pPr lvl="1">
              <a:spcBef>
                <a:spcPts val="1200"/>
              </a:spcBef>
              <a:spcAft>
                <a:spcPts val="300"/>
              </a:spcAft>
            </a:pPr>
            <a:r>
              <a:rPr lang="en-US" sz="2200" dirty="0">
                <a:solidFill>
                  <a:schemeClr val="tx1"/>
                </a:solidFill>
              </a:rPr>
              <a:t>Energy, pacing, and stress tolerance</a:t>
            </a:r>
          </a:p>
        </p:txBody>
      </p:sp>
      <p:sp>
        <p:nvSpPr>
          <p:cNvPr id="6" name="Content Placeholder 5">
            <a:extLst>
              <a:ext uri="{FF2B5EF4-FFF2-40B4-BE49-F238E27FC236}">
                <a16:creationId xmlns:a16="http://schemas.microsoft.com/office/drawing/2014/main" id="{AB694C31-0F4E-43E3-66ED-B2CCFB1A5942}"/>
              </a:ext>
            </a:extLst>
          </p:cNvPr>
          <p:cNvSpPr>
            <a:spLocks noGrp="1"/>
          </p:cNvSpPr>
          <p:nvPr>
            <p:ph sz="half" idx="2"/>
          </p:nvPr>
        </p:nvSpPr>
        <p:spPr/>
        <p:txBody>
          <a:bodyPr/>
          <a:lstStyle/>
          <a:p>
            <a:pPr>
              <a:spcAft>
                <a:spcPts val="600"/>
              </a:spcAft>
            </a:pPr>
            <a:r>
              <a:rPr lang="en-US" sz="2400" b="1" dirty="0">
                <a:solidFill>
                  <a:schemeClr val="tx1"/>
                </a:solidFill>
              </a:rPr>
              <a:t>Effective accommodations are:</a:t>
            </a:r>
          </a:p>
          <a:p>
            <a:pPr lvl="1">
              <a:spcBef>
                <a:spcPts val="1200"/>
              </a:spcBef>
              <a:spcAft>
                <a:spcPts val="300"/>
              </a:spcAft>
            </a:pPr>
            <a:r>
              <a:rPr lang="en-US" sz="2200" dirty="0">
                <a:solidFill>
                  <a:schemeClr val="tx1"/>
                </a:solidFill>
              </a:rPr>
              <a:t>Individualized</a:t>
            </a:r>
          </a:p>
          <a:p>
            <a:pPr lvl="1">
              <a:spcBef>
                <a:spcPts val="1200"/>
              </a:spcBef>
              <a:spcAft>
                <a:spcPts val="300"/>
              </a:spcAft>
            </a:pPr>
            <a:r>
              <a:rPr lang="en-US" sz="2200" dirty="0">
                <a:solidFill>
                  <a:schemeClr val="tx1"/>
                </a:solidFill>
              </a:rPr>
              <a:t>Collaborative</a:t>
            </a:r>
          </a:p>
          <a:p>
            <a:pPr lvl="1">
              <a:spcBef>
                <a:spcPts val="1200"/>
              </a:spcBef>
              <a:spcAft>
                <a:spcPts val="300"/>
              </a:spcAft>
            </a:pPr>
            <a:r>
              <a:rPr lang="en-US" sz="2200" dirty="0">
                <a:solidFill>
                  <a:schemeClr val="tx1"/>
                </a:solidFill>
              </a:rPr>
              <a:t>Practical and flexible</a:t>
            </a:r>
          </a:p>
          <a:p>
            <a:pPr lvl="1">
              <a:spcBef>
                <a:spcPts val="1200"/>
              </a:spcBef>
              <a:spcAft>
                <a:spcPts val="300"/>
              </a:spcAft>
            </a:pPr>
            <a:r>
              <a:rPr lang="en-US" sz="2200" dirty="0">
                <a:solidFill>
                  <a:schemeClr val="tx1"/>
                </a:solidFill>
              </a:rPr>
              <a:t>Often simple, low-cost changes</a:t>
            </a:r>
          </a:p>
          <a:p>
            <a:endParaRPr lang="en-US" dirty="0"/>
          </a:p>
        </p:txBody>
      </p:sp>
      <p:sp>
        <p:nvSpPr>
          <p:cNvPr id="4" name="Footer Placeholder 3">
            <a:extLst>
              <a:ext uri="{FF2B5EF4-FFF2-40B4-BE49-F238E27FC236}">
                <a16:creationId xmlns:a16="http://schemas.microsoft.com/office/drawing/2014/main" id="{24209BBD-6A2F-E4A0-9623-CC4A9D9B5B57}"/>
              </a:ext>
            </a:extLst>
          </p:cNvPr>
          <p:cNvSpPr>
            <a:spLocks noGrp="1"/>
          </p:cNvSpPr>
          <p:nvPr>
            <p:ph type="ftr" sz="quarter" idx="11"/>
          </p:nvPr>
        </p:nvSpPr>
        <p:spPr/>
        <p:txBody>
          <a:bodyPr/>
          <a:lstStyle/>
          <a:p>
            <a:r>
              <a:rPr lang="en-US" sz="1400" b="1" cap="none" dirty="0">
                <a:solidFill>
                  <a:schemeClr val="tx1"/>
                </a:solidFill>
                <a:latin typeface="Arial Nova" panose="020B0504020202020204" pitchFamily="34" charset="0"/>
              </a:rPr>
              <a:t>AskJAN.org</a:t>
            </a:r>
          </a:p>
        </p:txBody>
      </p:sp>
      <p:sp>
        <p:nvSpPr>
          <p:cNvPr id="5" name="Slide Number Placeholder 4">
            <a:extLst>
              <a:ext uri="{FF2B5EF4-FFF2-40B4-BE49-F238E27FC236}">
                <a16:creationId xmlns:a16="http://schemas.microsoft.com/office/drawing/2014/main" id="{DBCB2529-A29E-754A-1BDC-C07652146B26}"/>
              </a:ext>
            </a:extLst>
          </p:cNvPr>
          <p:cNvSpPr>
            <a:spLocks noGrp="1"/>
          </p:cNvSpPr>
          <p:nvPr>
            <p:ph type="sldNum" sz="quarter" idx="12"/>
          </p:nvPr>
        </p:nvSpPr>
        <p:spPr/>
        <p:txBody>
          <a:bodyPr/>
          <a:lstStyle/>
          <a:p>
            <a:fld id="{3A98EE3D-8CD1-4C3F-BD1C-C98C9596463C}" type="slidenum">
              <a:rPr lang="en-US" sz="1600" smtClean="0">
                <a:solidFill>
                  <a:schemeClr val="tx1"/>
                </a:solidFill>
              </a:rPr>
              <a:pPr/>
              <a:t>59</a:t>
            </a:fld>
            <a:endParaRPr lang="en-US" sz="1600" dirty="0">
              <a:solidFill>
                <a:schemeClr val="tx1"/>
              </a:solidFill>
            </a:endParaRPr>
          </a:p>
        </p:txBody>
      </p:sp>
    </p:spTree>
    <p:extLst>
      <p:ext uri="{BB962C8B-B14F-4D97-AF65-F5344CB8AC3E}">
        <p14:creationId xmlns:p14="http://schemas.microsoft.com/office/powerpoint/2010/main" val="3015023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793E2-CA74-3421-51CB-10C5516B3C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4783E8-3F8F-E7D4-2B0C-E2557D2CBC5B}"/>
              </a:ext>
            </a:extLst>
          </p:cNvPr>
          <p:cNvSpPr>
            <a:spLocks noGrp="1"/>
          </p:cNvSpPr>
          <p:nvPr>
            <p:ph type="title"/>
          </p:nvPr>
        </p:nvSpPr>
        <p:spPr>
          <a:xfrm>
            <a:off x="1097279" y="5419848"/>
            <a:ext cx="10113645" cy="743682"/>
          </a:xfrm>
        </p:spPr>
        <p:txBody>
          <a:bodyPr/>
          <a:lstStyle/>
          <a:p>
            <a:r>
              <a:rPr lang="en-US" dirty="0">
                <a:solidFill>
                  <a:schemeClr val="bg1"/>
                </a:solidFill>
              </a:rPr>
              <a:t>Mental Health Needs &amp; Work</a:t>
            </a:r>
          </a:p>
        </p:txBody>
      </p:sp>
      <p:sp>
        <p:nvSpPr>
          <p:cNvPr id="4" name="Footer Placeholder 3">
            <a:extLst>
              <a:ext uri="{FF2B5EF4-FFF2-40B4-BE49-F238E27FC236}">
                <a16:creationId xmlns:a16="http://schemas.microsoft.com/office/drawing/2014/main" id="{0F910383-F283-6BA0-8BFC-9B61C0046C3D}"/>
              </a:ext>
            </a:extLst>
          </p:cNvPr>
          <p:cNvSpPr>
            <a:spLocks noGrp="1"/>
          </p:cNvSpPr>
          <p:nvPr>
            <p:ph type="ftr" sz="quarter" idx="11"/>
          </p:nvPr>
        </p:nvSpPr>
        <p:spPr/>
        <p:txBody>
          <a:bodyPr/>
          <a:lstStyle/>
          <a:p>
            <a:r>
              <a:rPr lang="en-US" sz="1400" b="1" cap="none" dirty="0">
                <a:latin typeface="Arial Nova" panose="020B0504020202020204" pitchFamily="34" charset="0"/>
              </a:rPr>
              <a:t>AskJAN.org</a:t>
            </a:r>
          </a:p>
        </p:txBody>
      </p:sp>
      <p:sp>
        <p:nvSpPr>
          <p:cNvPr id="5" name="Slide Number Placeholder 4">
            <a:extLst>
              <a:ext uri="{FF2B5EF4-FFF2-40B4-BE49-F238E27FC236}">
                <a16:creationId xmlns:a16="http://schemas.microsoft.com/office/drawing/2014/main" id="{D17CDFF6-8D2D-5B47-6879-0203F2ED34DB}"/>
              </a:ext>
            </a:extLst>
          </p:cNvPr>
          <p:cNvSpPr>
            <a:spLocks noGrp="1"/>
          </p:cNvSpPr>
          <p:nvPr>
            <p:ph type="sldNum" sz="quarter" idx="12"/>
          </p:nvPr>
        </p:nvSpPr>
        <p:spPr/>
        <p:txBody>
          <a:bodyPr/>
          <a:lstStyle/>
          <a:p>
            <a:fld id="{3A98EE3D-8CD1-4C3F-BD1C-C98C9596463C}" type="slidenum">
              <a:rPr lang="en-US" sz="1400" smtClean="0">
                <a:latin typeface="Arial Nova" panose="020B0504020202020204" pitchFamily="34" charset="0"/>
              </a:rPr>
              <a:pPr/>
              <a:t>6</a:t>
            </a:fld>
            <a:endParaRPr lang="en-US" sz="1400" dirty="0">
              <a:latin typeface="Arial Nova" panose="020B0504020202020204" pitchFamily="34" charset="0"/>
            </a:endParaRPr>
          </a:p>
        </p:txBody>
      </p:sp>
      <p:pic>
        <p:nvPicPr>
          <p:cNvPr id="7" name="Picture Placeholder 6" descr="Empty speech bubbles">
            <a:extLst>
              <a:ext uri="{FF2B5EF4-FFF2-40B4-BE49-F238E27FC236}">
                <a16:creationId xmlns:a16="http://schemas.microsoft.com/office/drawing/2014/main" id="{DD0057DB-E2B9-84B4-D185-4C44B703F85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1829" b="21829"/>
          <a:stretch>
            <a:fillRect/>
          </a:stretch>
        </p:blipFill>
        <p:spPr/>
      </p:pic>
    </p:spTree>
    <p:extLst>
      <p:ext uri="{BB962C8B-B14F-4D97-AF65-F5344CB8AC3E}">
        <p14:creationId xmlns:p14="http://schemas.microsoft.com/office/powerpoint/2010/main" val="27045755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F08E-CE69-6869-4C69-A35A0E0AC80E}"/>
              </a:ext>
            </a:extLst>
          </p:cNvPr>
          <p:cNvSpPr>
            <a:spLocks noGrp="1"/>
          </p:cNvSpPr>
          <p:nvPr>
            <p:ph type="title"/>
          </p:nvPr>
        </p:nvSpPr>
        <p:spPr>
          <a:xfrm>
            <a:off x="1097280" y="286603"/>
            <a:ext cx="10177668" cy="1450757"/>
          </a:xfrm>
        </p:spPr>
        <p:txBody>
          <a:bodyPr/>
          <a:lstStyle/>
          <a:p>
            <a:r>
              <a:rPr lang="en-US" dirty="0"/>
              <a:t>Where to Find More on Accommodations</a:t>
            </a:r>
          </a:p>
        </p:txBody>
      </p:sp>
      <p:sp>
        <p:nvSpPr>
          <p:cNvPr id="3" name="Content Placeholder 2">
            <a:extLst>
              <a:ext uri="{FF2B5EF4-FFF2-40B4-BE49-F238E27FC236}">
                <a16:creationId xmlns:a16="http://schemas.microsoft.com/office/drawing/2014/main" id="{4D78B4B9-CECC-FD36-F4D8-982E191D13D6}"/>
              </a:ext>
            </a:extLst>
          </p:cNvPr>
          <p:cNvSpPr>
            <a:spLocks noGrp="1"/>
          </p:cNvSpPr>
          <p:nvPr>
            <p:ph idx="1"/>
          </p:nvPr>
        </p:nvSpPr>
        <p:spPr>
          <a:xfrm>
            <a:off x="1216548" y="2108201"/>
            <a:ext cx="10058400" cy="4338637"/>
          </a:xfrm>
        </p:spPr>
        <p:txBody>
          <a:bodyPr>
            <a:normAutofit/>
          </a:bodyPr>
          <a:lstStyle/>
          <a:p>
            <a:r>
              <a:rPr lang="en-US" dirty="0">
                <a:solidFill>
                  <a:srgbClr val="0070C0"/>
                </a:solidFill>
                <a:hlinkClick r:id="rId3">
                  <a:extLst>
                    <a:ext uri="{A12FA001-AC4F-418D-AE19-62706E023703}">
                      <ahyp:hlinkClr xmlns:ahyp="http://schemas.microsoft.com/office/drawing/2018/hyperlinkcolor" val="tx"/>
                    </a:ext>
                  </a:extLst>
                </a:hlinkClick>
              </a:rPr>
              <a:t>Accommodation Solutions for Individuals with Executive Functioning Disabilities</a:t>
            </a:r>
            <a:endParaRPr lang="en-US" dirty="0">
              <a:solidFill>
                <a:srgbClr val="0070C0"/>
              </a:solidFill>
            </a:endParaRPr>
          </a:p>
          <a:p>
            <a:r>
              <a:rPr lang="en-US" dirty="0">
                <a:solidFill>
                  <a:srgbClr val="0070C0"/>
                </a:solidFill>
                <a:hlinkClick r:id="rId4">
                  <a:extLst>
                    <a:ext uri="{A12FA001-AC4F-418D-AE19-62706E023703}">
                      <ahyp:hlinkClr xmlns:ahyp="http://schemas.microsoft.com/office/drawing/2018/hyperlinkcolor" val="tx"/>
                    </a:ext>
                  </a:extLst>
                </a:hlinkClick>
              </a:rPr>
              <a:t>A to Z: Mental Health Conditions</a:t>
            </a:r>
            <a:endParaRPr lang="en-US" dirty="0">
              <a:solidFill>
                <a:srgbClr val="0070C0"/>
              </a:solidFill>
            </a:endParaRPr>
          </a:p>
          <a:p>
            <a:pPr lvl="1">
              <a:spcAft>
                <a:spcPts val="600"/>
              </a:spcAft>
            </a:pPr>
            <a:r>
              <a:rPr lang="pl-PL" sz="2000" dirty="0">
                <a:solidFill>
                  <a:srgbClr val="0070C0"/>
                </a:solidFill>
                <a:hlinkClick r:id="rId5">
                  <a:extLst>
                    <a:ext uri="{A12FA001-AC4F-418D-AE19-62706E023703}">
                      <ahyp:hlinkClr xmlns:ahyp="http://schemas.microsoft.com/office/drawing/2018/hyperlinkcolor" val="tx"/>
                    </a:ext>
                  </a:extLst>
                </a:hlinkClick>
              </a:rPr>
              <a:t>Anxiety Disorder</a:t>
            </a:r>
            <a:endParaRPr lang="en-US" sz="2000" dirty="0">
              <a:solidFill>
                <a:srgbClr val="0070C0"/>
              </a:solidFill>
            </a:endParaRPr>
          </a:p>
          <a:p>
            <a:pPr lvl="1">
              <a:spcAft>
                <a:spcPts val="600"/>
              </a:spcAft>
            </a:pPr>
            <a:r>
              <a:rPr lang="en-US" sz="2000" dirty="0">
                <a:solidFill>
                  <a:srgbClr val="0070C0"/>
                </a:solidFill>
                <a:hlinkClick r:id="rId6">
                  <a:extLst>
                    <a:ext uri="{A12FA001-AC4F-418D-AE19-62706E023703}">
                      <ahyp:hlinkClr xmlns:ahyp="http://schemas.microsoft.com/office/drawing/2018/hyperlinkcolor" val="tx"/>
                    </a:ext>
                  </a:extLst>
                </a:hlinkClick>
              </a:rPr>
              <a:t>Attention Deficit/Hyperactivity Disorder (ADHD)</a:t>
            </a:r>
            <a:endParaRPr lang="en-US" sz="2000" dirty="0">
              <a:solidFill>
                <a:srgbClr val="0070C0"/>
              </a:solidFill>
            </a:endParaRPr>
          </a:p>
          <a:p>
            <a:pPr lvl="1">
              <a:spcAft>
                <a:spcPts val="600"/>
              </a:spcAft>
            </a:pPr>
            <a:r>
              <a:rPr lang="en-US" sz="2000" dirty="0">
                <a:solidFill>
                  <a:srgbClr val="0070C0"/>
                </a:solidFill>
                <a:hlinkClick r:id="rId7">
                  <a:extLst>
                    <a:ext uri="{A12FA001-AC4F-418D-AE19-62706E023703}">
                      <ahyp:hlinkClr xmlns:ahyp="http://schemas.microsoft.com/office/drawing/2018/hyperlinkcolor" val="tx"/>
                    </a:ext>
                  </a:extLst>
                </a:hlinkClick>
              </a:rPr>
              <a:t>Bipolar Disorder</a:t>
            </a:r>
            <a:endParaRPr lang="en-US" sz="2000" dirty="0">
              <a:solidFill>
                <a:srgbClr val="0070C0"/>
              </a:solidFill>
            </a:endParaRPr>
          </a:p>
          <a:p>
            <a:pPr lvl="1">
              <a:spcAft>
                <a:spcPts val="600"/>
              </a:spcAft>
            </a:pPr>
            <a:r>
              <a:rPr lang="en-US" sz="2000" dirty="0">
                <a:solidFill>
                  <a:srgbClr val="0070C0"/>
                </a:solidFill>
                <a:hlinkClick r:id="rId8">
                  <a:extLst>
                    <a:ext uri="{A12FA001-AC4F-418D-AE19-62706E023703}">
                      <ahyp:hlinkClr xmlns:ahyp="http://schemas.microsoft.com/office/drawing/2018/hyperlinkcolor" val="tx"/>
                    </a:ext>
                  </a:extLst>
                </a:hlinkClick>
              </a:rPr>
              <a:t>Personality Disorder</a:t>
            </a:r>
            <a:endParaRPr lang="en-US" sz="2000" dirty="0">
              <a:solidFill>
                <a:srgbClr val="0070C0"/>
              </a:solidFill>
            </a:endParaRPr>
          </a:p>
          <a:p>
            <a:pPr lvl="1">
              <a:spcAft>
                <a:spcPts val="600"/>
              </a:spcAft>
            </a:pPr>
            <a:r>
              <a:rPr lang="en-US" sz="2000" dirty="0">
                <a:solidFill>
                  <a:srgbClr val="0070C0"/>
                </a:solidFill>
                <a:hlinkClick r:id="rId9">
                  <a:extLst>
                    <a:ext uri="{A12FA001-AC4F-418D-AE19-62706E023703}">
                      <ahyp:hlinkClr xmlns:ahyp="http://schemas.microsoft.com/office/drawing/2018/hyperlinkcolor" val="tx"/>
                    </a:ext>
                  </a:extLst>
                </a:hlinkClick>
              </a:rPr>
              <a:t>Post-Traumatic Stress Disorder (PTSD)</a:t>
            </a:r>
            <a:endParaRPr lang="en-US" sz="2000" dirty="0">
              <a:solidFill>
                <a:srgbClr val="0070C0"/>
              </a:solidFill>
            </a:endParaRPr>
          </a:p>
          <a:p>
            <a:pPr lvl="1">
              <a:spcAft>
                <a:spcPts val="600"/>
              </a:spcAft>
            </a:pPr>
            <a:r>
              <a:rPr lang="en-US" sz="2000" dirty="0">
                <a:solidFill>
                  <a:srgbClr val="0070C0"/>
                </a:solidFill>
                <a:hlinkClick r:id="rId10">
                  <a:extLst>
                    <a:ext uri="{A12FA001-AC4F-418D-AE19-62706E023703}">
                      <ahyp:hlinkClr xmlns:ahyp="http://schemas.microsoft.com/office/drawing/2018/hyperlinkcolor" val="tx"/>
                    </a:ext>
                  </a:extLst>
                </a:hlinkClick>
              </a:rPr>
              <a:t>Schizophrenia</a:t>
            </a:r>
            <a:endParaRPr lang="en-US" sz="2000" dirty="0">
              <a:solidFill>
                <a:srgbClr val="0070C0"/>
              </a:solidFill>
            </a:endParaRPr>
          </a:p>
          <a:p>
            <a:pPr lvl="1">
              <a:spcAft>
                <a:spcPts val="600"/>
              </a:spcAft>
            </a:pPr>
            <a:r>
              <a:rPr lang="en-US" sz="2000" dirty="0">
                <a:solidFill>
                  <a:srgbClr val="0070C0"/>
                </a:solidFill>
                <a:hlinkClick r:id="rId11">
                  <a:extLst>
                    <a:ext uri="{A12FA001-AC4F-418D-AE19-62706E023703}">
                      <ahyp:hlinkClr xmlns:ahyp="http://schemas.microsoft.com/office/drawing/2018/hyperlinkcolor" val="tx"/>
                    </a:ext>
                  </a:extLst>
                </a:hlinkClick>
              </a:rPr>
              <a:t>Substance Use Disorder</a:t>
            </a:r>
            <a:endParaRPr lang="en-US" sz="2000" dirty="0">
              <a:solidFill>
                <a:srgbClr val="0070C0"/>
              </a:solidFill>
            </a:endParaRPr>
          </a:p>
        </p:txBody>
      </p:sp>
      <p:sp>
        <p:nvSpPr>
          <p:cNvPr id="4" name="Footer Placeholder 3">
            <a:extLst>
              <a:ext uri="{FF2B5EF4-FFF2-40B4-BE49-F238E27FC236}">
                <a16:creationId xmlns:a16="http://schemas.microsoft.com/office/drawing/2014/main" id="{C93BAE83-D83F-42C4-C4FA-C29247F5E445}"/>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003BA335-CB9F-6361-0061-BD97EDF603C1}"/>
              </a:ext>
            </a:extLst>
          </p:cNvPr>
          <p:cNvSpPr>
            <a:spLocks noGrp="1"/>
          </p:cNvSpPr>
          <p:nvPr>
            <p:ph type="sldNum" sz="quarter" idx="12"/>
          </p:nvPr>
        </p:nvSpPr>
        <p:spPr/>
        <p:txBody>
          <a:bodyPr/>
          <a:lstStyle/>
          <a:p>
            <a:fld id="{3A98EE3D-8CD1-4C3F-BD1C-C98C9596463C}" type="slidenum">
              <a:rPr lang="en-US" smtClean="0"/>
              <a:pPr/>
              <a:t>60</a:t>
            </a:fld>
            <a:endParaRPr lang="en-US" dirty="0"/>
          </a:p>
        </p:txBody>
      </p:sp>
    </p:spTree>
    <p:extLst>
      <p:ext uri="{BB962C8B-B14F-4D97-AF65-F5344CB8AC3E}">
        <p14:creationId xmlns:p14="http://schemas.microsoft.com/office/powerpoint/2010/main" val="6100923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87426-0E31-6D37-3158-74D996FE7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DECDD9-FEBB-2E6C-E33C-3B6CDC182BDB}"/>
              </a:ext>
            </a:extLst>
          </p:cNvPr>
          <p:cNvSpPr>
            <a:spLocks noGrp="1"/>
          </p:cNvSpPr>
          <p:nvPr>
            <p:ph type="title"/>
          </p:nvPr>
        </p:nvSpPr>
        <p:spPr/>
        <p:txBody>
          <a:bodyPr/>
          <a:lstStyle/>
          <a:p>
            <a:r>
              <a:rPr lang="en-US" dirty="0"/>
              <a:t>Support for Employers and Others</a:t>
            </a:r>
          </a:p>
        </p:txBody>
      </p:sp>
      <p:sp>
        <p:nvSpPr>
          <p:cNvPr id="3" name="Content Placeholder 2">
            <a:extLst>
              <a:ext uri="{FF2B5EF4-FFF2-40B4-BE49-F238E27FC236}">
                <a16:creationId xmlns:a16="http://schemas.microsoft.com/office/drawing/2014/main" id="{E640B7A0-DD0D-C4F1-B378-D6AF13A9237E}"/>
              </a:ext>
            </a:extLst>
          </p:cNvPr>
          <p:cNvSpPr>
            <a:spLocks noGrp="1"/>
          </p:cNvSpPr>
          <p:nvPr>
            <p:ph idx="1"/>
          </p:nvPr>
        </p:nvSpPr>
        <p:spPr>
          <a:xfrm>
            <a:off x="1216548" y="2108201"/>
            <a:ext cx="10058400" cy="4178299"/>
          </a:xfrm>
        </p:spPr>
        <p:txBody>
          <a:bodyPr>
            <a:normAutofit/>
          </a:bodyPr>
          <a:lstStyle/>
          <a:p>
            <a:r>
              <a:rPr lang="en-US" dirty="0">
                <a:solidFill>
                  <a:srgbClr val="0070C0"/>
                </a:solidFill>
                <a:hlinkClick r:id="rId3">
                  <a:extLst>
                    <a:ext uri="{A12FA001-AC4F-418D-AE19-62706E023703}">
                      <ahyp:hlinkClr xmlns:ahyp="http://schemas.microsoft.com/office/drawing/2018/hyperlinkcolor" val="tx"/>
                    </a:ext>
                  </a:extLst>
                </a:hlinkClick>
              </a:rPr>
              <a:t>Create a Mental Health-Friendly Workplace</a:t>
            </a:r>
            <a:endParaRPr lang="en-US" dirty="0">
              <a:solidFill>
                <a:srgbClr val="0070C0"/>
              </a:solidFill>
            </a:endParaRPr>
          </a:p>
          <a:p>
            <a:r>
              <a:rPr lang="en-US" dirty="0">
                <a:solidFill>
                  <a:srgbClr val="0070C0"/>
                </a:solidFill>
                <a:hlinkClick r:id="rId4">
                  <a:extLst>
                    <a:ext uri="{A12FA001-AC4F-418D-AE19-62706E023703}">
                      <ahyp:hlinkClr xmlns:ahyp="http://schemas.microsoft.com/office/drawing/2018/hyperlinkcolor" val="tx"/>
                    </a:ext>
                  </a:extLst>
                </a:hlinkClick>
              </a:rPr>
              <a:t>Mental Health at Work: What Can I Do?</a:t>
            </a:r>
            <a:endParaRPr lang="en-US" dirty="0">
              <a:solidFill>
                <a:srgbClr val="0070C0"/>
              </a:solidFill>
            </a:endParaRPr>
          </a:p>
          <a:p>
            <a:r>
              <a:rPr lang="en-US" dirty="0">
                <a:solidFill>
                  <a:srgbClr val="0070C0"/>
                </a:solidFill>
                <a:hlinkClick r:id="rId5">
                  <a:extLst>
                    <a:ext uri="{A12FA001-AC4F-418D-AE19-62706E023703}">
                      <ahyp:hlinkClr xmlns:ahyp="http://schemas.microsoft.com/office/drawing/2018/hyperlinkcolor" val="tx"/>
                    </a:ext>
                  </a:extLst>
                </a:hlinkClick>
              </a:rPr>
              <a:t>NAMI Guides for Managers</a:t>
            </a:r>
            <a:endParaRPr lang="en-US" dirty="0">
              <a:solidFill>
                <a:srgbClr val="0070C0"/>
              </a:solidFill>
            </a:endParaRPr>
          </a:p>
          <a:p>
            <a:r>
              <a:rPr lang="en-US" dirty="0">
                <a:solidFill>
                  <a:srgbClr val="0070C0"/>
                </a:solidFill>
                <a:hlinkClick r:id="rId6">
                  <a:extLst>
                    <a:ext uri="{A12FA001-AC4F-418D-AE19-62706E023703}">
                      <ahyp:hlinkClr xmlns:ahyp="http://schemas.microsoft.com/office/drawing/2018/hyperlinkcolor" val="tx"/>
                    </a:ext>
                  </a:extLst>
                </a:hlinkClick>
              </a:rPr>
              <a:t>Providing Support for Worker Mental Health</a:t>
            </a:r>
            <a:endParaRPr lang="en-US" dirty="0">
              <a:solidFill>
                <a:srgbClr val="0070C0"/>
              </a:solidFill>
            </a:endParaRPr>
          </a:p>
          <a:p>
            <a:r>
              <a:rPr lang="en-US" dirty="0">
                <a:solidFill>
                  <a:srgbClr val="0070C0"/>
                </a:solidFill>
                <a:hlinkClick r:id="rId7">
                  <a:extLst>
                    <a:ext uri="{A12FA001-AC4F-418D-AE19-62706E023703}">
                      <ahyp:hlinkClr xmlns:ahyp="http://schemas.microsoft.com/office/drawing/2018/hyperlinkcolor" val="tx"/>
                    </a:ext>
                  </a:extLst>
                </a:hlinkClick>
              </a:rPr>
              <a:t>Supporting Mental Health in the Workplace: Getting Started Guide for Front-Line Supervisors</a:t>
            </a:r>
            <a:endParaRPr lang="en-US" dirty="0">
              <a:solidFill>
                <a:srgbClr val="0070C0"/>
              </a:solidFill>
            </a:endParaRPr>
          </a:p>
          <a:p>
            <a:r>
              <a:rPr lang="en-US" dirty="0">
                <a:solidFill>
                  <a:srgbClr val="0070C0"/>
                </a:solidFill>
                <a:hlinkClick r:id="rId8">
                  <a:extLst>
                    <a:ext uri="{A12FA001-AC4F-418D-AE19-62706E023703}">
                      <ahyp:hlinkClr xmlns:ahyp="http://schemas.microsoft.com/office/drawing/2018/hyperlinkcolor" val="tx"/>
                    </a:ext>
                  </a:extLst>
                </a:hlinkClick>
              </a:rPr>
              <a:t>Tips for Caring Conversations: A Guide for Managers</a:t>
            </a:r>
            <a:endParaRPr lang="en-US" dirty="0">
              <a:solidFill>
                <a:srgbClr val="0070C0"/>
              </a:solidFill>
            </a:endParaRPr>
          </a:p>
          <a:p>
            <a:r>
              <a:rPr lang="en-US" dirty="0">
                <a:solidFill>
                  <a:srgbClr val="0070C0"/>
                </a:solidFill>
                <a:hlinkClick r:id="rId9">
                  <a:extLst>
                    <a:ext uri="{A12FA001-AC4F-418D-AE19-62706E023703}">
                      <ahyp:hlinkClr xmlns:ahyp="http://schemas.microsoft.com/office/drawing/2018/hyperlinkcolor" val="tx"/>
                    </a:ext>
                  </a:extLst>
                </a:hlinkClick>
              </a:rPr>
              <a:t>Workplace Mental Health Toolkit</a:t>
            </a:r>
            <a:endParaRPr lang="en-US" dirty="0">
              <a:solidFill>
                <a:srgbClr val="0070C0"/>
              </a:solidFill>
            </a:endParaRPr>
          </a:p>
        </p:txBody>
      </p:sp>
      <p:sp>
        <p:nvSpPr>
          <p:cNvPr id="4" name="Footer Placeholder 3">
            <a:extLst>
              <a:ext uri="{FF2B5EF4-FFF2-40B4-BE49-F238E27FC236}">
                <a16:creationId xmlns:a16="http://schemas.microsoft.com/office/drawing/2014/main" id="{0625DCAF-5457-C669-8A62-4A8A1AA85EBA}"/>
              </a:ext>
            </a:extLst>
          </p:cNvPr>
          <p:cNvSpPr>
            <a:spLocks noGrp="1"/>
          </p:cNvSpPr>
          <p:nvPr>
            <p:ph type="ftr" sz="quarter" idx="11"/>
          </p:nvPr>
        </p:nvSpPr>
        <p:spPr/>
        <p:txBody>
          <a:bodyPr/>
          <a:lstStyle/>
          <a:p>
            <a:r>
              <a:rPr lang="en-US"/>
              <a:t>AskJAN.org</a:t>
            </a:r>
            <a:endParaRPr lang="en-US" dirty="0"/>
          </a:p>
        </p:txBody>
      </p:sp>
      <p:sp>
        <p:nvSpPr>
          <p:cNvPr id="5" name="Slide Number Placeholder 4">
            <a:extLst>
              <a:ext uri="{FF2B5EF4-FFF2-40B4-BE49-F238E27FC236}">
                <a16:creationId xmlns:a16="http://schemas.microsoft.com/office/drawing/2014/main" id="{9480EE6F-41F0-1797-CA58-CDEDFE0D6680}"/>
              </a:ext>
            </a:extLst>
          </p:cNvPr>
          <p:cNvSpPr>
            <a:spLocks noGrp="1"/>
          </p:cNvSpPr>
          <p:nvPr>
            <p:ph type="sldNum" sz="quarter" idx="12"/>
          </p:nvPr>
        </p:nvSpPr>
        <p:spPr/>
        <p:txBody>
          <a:bodyPr/>
          <a:lstStyle/>
          <a:p>
            <a:fld id="{3A98EE3D-8CD1-4C3F-BD1C-C98C9596463C}" type="slidenum">
              <a:rPr lang="en-US" smtClean="0"/>
              <a:pPr/>
              <a:t>61</a:t>
            </a:fld>
            <a:endParaRPr lang="en-US" dirty="0"/>
          </a:p>
        </p:txBody>
      </p:sp>
    </p:spTree>
    <p:extLst>
      <p:ext uri="{BB962C8B-B14F-4D97-AF65-F5344CB8AC3E}">
        <p14:creationId xmlns:p14="http://schemas.microsoft.com/office/powerpoint/2010/main" val="6050352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078FC-A59C-4DA2-48E6-AEABFC3F2FE0}"/>
              </a:ext>
            </a:extLst>
          </p:cNvPr>
          <p:cNvSpPr>
            <a:spLocks noGrp="1"/>
          </p:cNvSpPr>
          <p:nvPr>
            <p:ph type="title"/>
          </p:nvPr>
        </p:nvSpPr>
        <p:spPr/>
        <p:txBody>
          <a:bodyPr/>
          <a:lstStyle/>
          <a:p>
            <a:r>
              <a:rPr lang="en-US" dirty="0">
                <a:solidFill>
                  <a:schemeClr val="tx1"/>
                </a:solidFill>
              </a:rPr>
              <a:t>Stay Informed, Stay Connected</a:t>
            </a:r>
          </a:p>
        </p:txBody>
      </p:sp>
      <p:sp>
        <p:nvSpPr>
          <p:cNvPr id="3" name="Content Placeholder 2">
            <a:extLst>
              <a:ext uri="{FF2B5EF4-FFF2-40B4-BE49-F238E27FC236}">
                <a16:creationId xmlns:a16="http://schemas.microsoft.com/office/drawing/2014/main" id="{5DC62070-12B7-3794-D301-ABFB38B20A04}"/>
              </a:ext>
            </a:extLst>
          </p:cNvPr>
          <p:cNvSpPr>
            <a:spLocks noGrp="1"/>
          </p:cNvSpPr>
          <p:nvPr>
            <p:ph sz="half" idx="1"/>
          </p:nvPr>
        </p:nvSpPr>
        <p:spPr/>
        <p:txBody>
          <a:bodyPr>
            <a:normAutofit/>
          </a:bodyPr>
          <a:lstStyle/>
          <a:p>
            <a:pPr>
              <a:spcBef>
                <a:spcPts val="1800"/>
              </a:spcBef>
            </a:pPr>
            <a:r>
              <a:rPr lang="en-US" sz="2400" dirty="0">
                <a:solidFill>
                  <a:srgbClr val="1E7CB3"/>
                </a:solidFill>
                <a:hlinkClick r:id="rId3">
                  <a:extLst>
                    <a:ext uri="{A12FA001-AC4F-418D-AE19-62706E023703}">
                      <ahyp:hlinkClr xmlns:ahyp="http://schemas.microsoft.com/office/drawing/2018/hyperlinkcolor" val="tx"/>
                    </a:ext>
                  </a:extLst>
                </a:hlinkClick>
              </a:rPr>
              <a:t>JAN Newsletter</a:t>
            </a:r>
            <a:r>
              <a:rPr lang="en-US" sz="2400" dirty="0">
                <a:solidFill>
                  <a:srgbClr val="1E7CB3"/>
                </a:solidFill>
              </a:rPr>
              <a:t> </a:t>
            </a:r>
            <a:r>
              <a:rPr lang="en-US" sz="2400" dirty="0">
                <a:solidFill>
                  <a:schemeClr val="tx1"/>
                </a:solidFill>
              </a:rPr>
              <a:t>delivers curated insights, updates, and practical takeaways—straight to your inbox</a:t>
            </a:r>
          </a:p>
          <a:p>
            <a:pPr>
              <a:spcBef>
                <a:spcPts val="1800"/>
              </a:spcBef>
            </a:pPr>
            <a:r>
              <a:rPr lang="en-US" sz="2400" dirty="0">
                <a:solidFill>
                  <a:schemeClr val="tx1"/>
                </a:solidFill>
              </a:rPr>
              <a:t>Subscribe at AskJAN.org</a:t>
            </a:r>
          </a:p>
          <a:p>
            <a:pPr>
              <a:spcBef>
                <a:spcPts val="1800"/>
              </a:spcBef>
            </a:pPr>
            <a:endParaRPr lang="en-US" dirty="0">
              <a:solidFill>
                <a:srgbClr val="2395D2"/>
              </a:solidFill>
            </a:endParaRPr>
          </a:p>
        </p:txBody>
      </p:sp>
      <p:pic>
        <p:nvPicPr>
          <p:cNvPr id="11" name="Picture 10" descr="facebook logo">
            <a:extLst>
              <a:ext uri="{FF2B5EF4-FFF2-40B4-BE49-F238E27FC236}">
                <a16:creationId xmlns:a16="http://schemas.microsoft.com/office/drawing/2014/main" id="{39985947-248B-29CF-C527-E48977577890}"/>
              </a:ext>
            </a:extLst>
          </p:cNvPr>
          <p:cNvPicPr>
            <a:picLocks noChangeAspect="1"/>
          </p:cNvPicPr>
          <p:nvPr/>
        </p:nvPicPr>
        <p:blipFill>
          <a:blip r:embed="rId4">
            <a:duotone>
              <a:schemeClr val="accent2">
                <a:shade val="45000"/>
                <a:satMod val="135000"/>
              </a:schemeClr>
              <a:prstClr val="white"/>
            </a:duotone>
            <a:alphaModFix amt="99000"/>
          </a:blip>
          <a:stretch>
            <a:fillRect/>
          </a:stretch>
        </p:blipFill>
        <p:spPr>
          <a:xfrm>
            <a:off x="6454986" y="1961856"/>
            <a:ext cx="347188" cy="548640"/>
          </a:xfrm>
          <a:prstGeom prst="rect">
            <a:avLst/>
          </a:prstGeom>
        </p:spPr>
      </p:pic>
      <p:pic>
        <p:nvPicPr>
          <p:cNvPr id="12" name="Graphic 11" descr="LinkedIn">
            <a:extLst>
              <a:ext uri="{FF2B5EF4-FFF2-40B4-BE49-F238E27FC236}">
                <a16:creationId xmlns:a16="http://schemas.microsoft.com/office/drawing/2014/main" id="{2AFD41F7-3AC1-6DD9-737F-926A6A0A617D}"/>
              </a:ext>
              <a:ext uri="{C183D7F6-B498-43B3-948B-1728B52AA6E4}">
                <adec:decorative xmlns:adec="http://schemas.microsoft.com/office/drawing/2017/decorative" val="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87714" y="2669540"/>
            <a:ext cx="481732" cy="548640"/>
          </a:xfrm>
          <a:prstGeom prst="rect">
            <a:avLst/>
          </a:prstGeom>
        </p:spPr>
      </p:pic>
      <p:pic>
        <p:nvPicPr>
          <p:cNvPr id="13" name="Graphic 12" descr="X (Twitter)">
            <a:extLst>
              <a:ext uri="{FF2B5EF4-FFF2-40B4-BE49-F238E27FC236}">
                <a16:creationId xmlns:a16="http://schemas.microsoft.com/office/drawing/2014/main" id="{87676D1D-3163-2FCC-1DF8-A534A63DBF38}"/>
              </a:ext>
              <a:ext uri="{C183D7F6-B498-43B3-948B-1728B52AA6E4}">
                <adec:decorative xmlns:adec="http://schemas.microsoft.com/office/drawing/2017/decorative" val="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399980" y="3377224"/>
            <a:ext cx="457200" cy="457200"/>
          </a:xfrm>
          <a:prstGeom prst="rect">
            <a:avLst/>
          </a:prstGeom>
        </p:spPr>
      </p:pic>
      <p:pic>
        <p:nvPicPr>
          <p:cNvPr id="14" name="Graphic 13" descr="YouTube">
            <a:extLst>
              <a:ext uri="{FF2B5EF4-FFF2-40B4-BE49-F238E27FC236}">
                <a16:creationId xmlns:a16="http://schemas.microsoft.com/office/drawing/2014/main" id="{FBCFA525-3ACA-0BE8-4982-B31E460E1F95}"/>
              </a:ext>
              <a:ext uri="{C183D7F6-B498-43B3-948B-1728B52AA6E4}">
                <adec:decorative xmlns:adec="http://schemas.microsoft.com/office/drawing/2017/decorative" val="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257708" y="3993468"/>
            <a:ext cx="617221" cy="548640"/>
          </a:xfrm>
          <a:prstGeom prst="rect">
            <a:avLst/>
          </a:prstGeom>
        </p:spPr>
      </p:pic>
      <p:sp>
        <p:nvSpPr>
          <p:cNvPr id="6" name="Content Placeholder 5">
            <a:extLst>
              <a:ext uri="{FF2B5EF4-FFF2-40B4-BE49-F238E27FC236}">
                <a16:creationId xmlns:a16="http://schemas.microsoft.com/office/drawing/2014/main" id="{461E42E9-3C25-0BAA-6BAA-38F24A6A1A49}"/>
              </a:ext>
            </a:extLst>
          </p:cNvPr>
          <p:cNvSpPr>
            <a:spLocks noGrp="1"/>
          </p:cNvSpPr>
          <p:nvPr>
            <p:ph sz="half" idx="2"/>
          </p:nvPr>
        </p:nvSpPr>
        <p:spPr>
          <a:xfrm>
            <a:off x="6947684" y="2120900"/>
            <a:ext cx="4639736" cy="3748194"/>
          </a:xfrm>
        </p:spPr>
        <p:txBody>
          <a:bodyPr>
            <a:normAutofit/>
          </a:bodyPr>
          <a:lstStyle/>
          <a:p>
            <a:pPr>
              <a:spcBef>
                <a:spcPts val="1800"/>
              </a:spcBef>
            </a:pPr>
            <a:r>
              <a:rPr lang="en-US" sz="2400" dirty="0">
                <a:solidFill>
                  <a:srgbClr val="1E7CB3"/>
                </a:solidFill>
                <a:hlinkClick r:id="rId8">
                  <a:extLst>
                    <a:ext uri="{A12FA001-AC4F-418D-AE19-62706E023703}">
                      <ahyp:hlinkClr xmlns:ahyp="http://schemas.microsoft.com/office/drawing/2018/hyperlinkcolor" val="tx"/>
                    </a:ext>
                  </a:extLst>
                </a:hlinkClick>
              </a:rPr>
              <a:t>Job Accommodation Network</a:t>
            </a:r>
            <a:r>
              <a:rPr lang="en-US" sz="2400" dirty="0">
                <a:solidFill>
                  <a:srgbClr val="1E7CB3"/>
                </a:solidFill>
              </a:rPr>
              <a:t> </a:t>
            </a:r>
          </a:p>
          <a:p>
            <a:pPr>
              <a:spcBef>
                <a:spcPts val="1800"/>
              </a:spcBef>
            </a:pPr>
            <a:r>
              <a:rPr lang="en-US" sz="2400" dirty="0">
                <a:solidFill>
                  <a:srgbClr val="1E7CB3"/>
                </a:solidFill>
                <a:hlinkClick r:id="rId9">
                  <a:extLst>
                    <a:ext uri="{A12FA001-AC4F-418D-AE19-62706E023703}">
                      <ahyp:hlinkClr xmlns:ahyp="http://schemas.microsoft.com/office/drawing/2018/hyperlinkcolor" val="tx"/>
                    </a:ext>
                  </a:extLst>
                </a:hlinkClick>
              </a:rPr>
              <a:t>Job Accommodation Network </a:t>
            </a:r>
            <a:endParaRPr lang="en-US" sz="2400" dirty="0">
              <a:solidFill>
                <a:srgbClr val="1E7CB3"/>
              </a:solidFill>
            </a:endParaRPr>
          </a:p>
          <a:p>
            <a:pPr>
              <a:spcBef>
                <a:spcPts val="1800"/>
              </a:spcBef>
            </a:pPr>
            <a:r>
              <a:rPr lang="en-US" sz="2400" dirty="0">
                <a:solidFill>
                  <a:srgbClr val="1E7CB3"/>
                </a:solidFill>
                <a:hlinkClick r:id="rId10">
                  <a:extLst>
                    <a:ext uri="{A12FA001-AC4F-418D-AE19-62706E023703}">
                      <ahyp:hlinkClr xmlns:ahyp="http://schemas.microsoft.com/office/drawing/2018/hyperlinkcolor" val="tx"/>
                    </a:ext>
                  </a:extLst>
                </a:hlinkClick>
              </a:rPr>
              <a:t>JANatJAN</a:t>
            </a:r>
            <a:endParaRPr lang="en-US" sz="2400" dirty="0">
              <a:solidFill>
                <a:srgbClr val="1E7CB3"/>
              </a:solidFill>
            </a:endParaRPr>
          </a:p>
          <a:p>
            <a:pPr>
              <a:spcBef>
                <a:spcPts val="1800"/>
              </a:spcBef>
            </a:pPr>
            <a:r>
              <a:rPr lang="en-US" sz="2400" dirty="0">
                <a:solidFill>
                  <a:srgbClr val="1E7CB3"/>
                </a:solidFill>
                <a:hlinkClick r:id="rId11">
                  <a:extLst>
                    <a:ext uri="{A12FA001-AC4F-418D-AE19-62706E023703}">
                      <ahyp:hlinkClr xmlns:ahyp="http://schemas.microsoft.com/office/drawing/2018/hyperlinkcolor" val="tx"/>
                    </a:ext>
                  </a:extLst>
                </a:hlinkClick>
              </a:rPr>
              <a:t>JANinformation</a:t>
            </a:r>
            <a:endParaRPr lang="en-US" sz="2400" dirty="0">
              <a:solidFill>
                <a:srgbClr val="1E7CB3"/>
              </a:solidFill>
            </a:endParaRPr>
          </a:p>
        </p:txBody>
      </p:sp>
      <p:sp>
        <p:nvSpPr>
          <p:cNvPr id="5" name="Slide Number Placeholder 4">
            <a:extLst>
              <a:ext uri="{FF2B5EF4-FFF2-40B4-BE49-F238E27FC236}">
                <a16:creationId xmlns:a16="http://schemas.microsoft.com/office/drawing/2014/main" id="{2E062F8D-A5B5-23CE-C9E2-E920D9EB887D}"/>
              </a:ext>
            </a:extLst>
          </p:cNvPr>
          <p:cNvSpPr>
            <a:spLocks noGrp="1"/>
          </p:cNvSpPr>
          <p:nvPr>
            <p:ph type="sldNum" sz="quarter" idx="12"/>
          </p:nvPr>
        </p:nvSpPr>
        <p:spPr/>
        <p:txBody>
          <a:bodyPr/>
          <a:lstStyle/>
          <a:p>
            <a:fld id="{3A98EE3D-8CD1-4C3F-BD1C-C98C9596463C}" type="slidenum">
              <a:rPr lang="en-US" sz="1600" smtClean="0">
                <a:solidFill>
                  <a:schemeClr val="tx1"/>
                </a:solidFill>
              </a:rPr>
              <a:pPr/>
              <a:t>62</a:t>
            </a:fld>
            <a:endParaRPr lang="en-US" sz="1600" dirty="0">
              <a:solidFill>
                <a:schemeClr val="tx1"/>
              </a:solidFill>
            </a:endParaRPr>
          </a:p>
        </p:txBody>
      </p:sp>
    </p:spTree>
    <p:extLst>
      <p:ext uri="{BB962C8B-B14F-4D97-AF65-F5344CB8AC3E}">
        <p14:creationId xmlns:p14="http://schemas.microsoft.com/office/powerpoint/2010/main" val="13250546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0C5EE-4349-9054-8CDC-8B5F422C0492}"/>
              </a:ext>
            </a:extLst>
          </p:cNvPr>
          <p:cNvSpPr>
            <a:spLocks noGrp="1"/>
          </p:cNvSpPr>
          <p:nvPr>
            <p:ph type="title"/>
          </p:nvPr>
        </p:nvSpPr>
        <p:spPr/>
        <p:txBody>
          <a:bodyPr/>
          <a:lstStyle/>
          <a:p>
            <a:r>
              <a:rPr lang="en-US" dirty="0"/>
              <a:t>Contact JAN for Direct Assistance</a:t>
            </a:r>
          </a:p>
        </p:txBody>
      </p:sp>
      <p:pic>
        <p:nvPicPr>
          <p:cNvPr id="7" name="Picture 6" descr="A qr code &#10;AskJAN.org">
            <a:extLst>
              <a:ext uri="{FF2B5EF4-FFF2-40B4-BE49-F238E27FC236}">
                <a16:creationId xmlns:a16="http://schemas.microsoft.com/office/drawing/2014/main" id="{18F233DC-DC39-A55C-C894-08CC8A866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3580" y="221801"/>
            <a:ext cx="1450757" cy="1450757"/>
          </a:xfrm>
          <a:prstGeom prst="rect">
            <a:avLst/>
          </a:prstGeom>
        </p:spPr>
      </p:pic>
      <p:pic>
        <p:nvPicPr>
          <p:cNvPr id="9" name="Picture Placeholder 11">
            <a:extLst>
              <a:ext uri="{FF2B5EF4-FFF2-40B4-BE49-F238E27FC236}">
                <a16:creationId xmlns:a16="http://schemas.microsoft.com/office/drawing/2014/main" id="{2D019AAD-8ED1-588A-CEAA-4D670A24D8B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195749" y="1968377"/>
            <a:ext cx="1041323" cy="1041323"/>
          </a:xfrm>
          <a:prstGeom prst="rect">
            <a:avLst/>
          </a:prstGeom>
        </p:spPr>
      </p:pic>
      <p:pic>
        <p:nvPicPr>
          <p:cNvPr id="18" name="Graphic 17">
            <a:extLst>
              <a:ext uri="{FF2B5EF4-FFF2-40B4-BE49-F238E27FC236}">
                <a16:creationId xmlns:a16="http://schemas.microsoft.com/office/drawing/2014/main" id="{3F243FD7-8F7A-80E1-F3B7-F539CDD56A9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59210" y="2898442"/>
            <a:ext cx="914400" cy="914400"/>
          </a:xfrm>
          <a:prstGeom prst="rect">
            <a:avLst/>
          </a:prstGeom>
        </p:spPr>
      </p:pic>
      <p:pic>
        <p:nvPicPr>
          <p:cNvPr id="12" name="Picture Placeholder 15">
            <a:extLst>
              <a:ext uri="{FF2B5EF4-FFF2-40B4-BE49-F238E27FC236}">
                <a16:creationId xmlns:a16="http://schemas.microsoft.com/office/drawing/2014/main" id="{AB7261CD-754F-E238-B99A-00A56E61CEF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242201" y="3812842"/>
            <a:ext cx="931409" cy="931409"/>
          </a:xfrm>
          <a:prstGeom prst="rect">
            <a:avLst/>
          </a:prstGeom>
        </p:spPr>
      </p:pic>
      <p:pic>
        <p:nvPicPr>
          <p:cNvPr id="20" name="Graphic 19">
            <a:extLst>
              <a:ext uri="{FF2B5EF4-FFF2-40B4-BE49-F238E27FC236}">
                <a16:creationId xmlns:a16="http://schemas.microsoft.com/office/drawing/2014/main" id="{05CC58AF-F2FF-88A1-4C65-3E516969865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242201" y="4742907"/>
            <a:ext cx="914400" cy="914400"/>
          </a:xfrm>
          <a:prstGeom prst="rect">
            <a:avLst/>
          </a:prstGeom>
        </p:spPr>
      </p:pic>
      <p:sp>
        <p:nvSpPr>
          <p:cNvPr id="3" name="Content Placeholder 2">
            <a:extLst>
              <a:ext uri="{FF2B5EF4-FFF2-40B4-BE49-F238E27FC236}">
                <a16:creationId xmlns:a16="http://schemas.microsoft.com/office/drawing/2014/main" id="{460F6519-2ADF-A974-3176-6C030AF5AFFD}"/>
              </a:ext>
            </a:extLst>
          </p:cNvPr>
          <p:cNvSpPr>
            <a:spLocks noGrp="1"/>
          </p:cNvSpPr>
          <p:nvPr>
            <p:ph idx="1"/>
          </p:nvPr>
        </p:nvSpPr>
        <p:spPr>
          <a:xfrm>
            <a:off x="2416629" y="2108201"/>
            <a:ext cx="8858319" cy="4194628"/>
          </a:xfrm>
        </p:spPr>
        <p:txBody>
          <a:bodyPr>
            <a:normAutofit/>
          </a:bodyPr>
          <a:lstStyle/>
          <a:p>
            <a:pPr>
              <a:lnSpc>
                <a:spcPct val="110000"/>
              </a:lnSpc>
              <a:spcBef>
                <a:spcPts val="1800"/>
              </a:spcBef>
              <a:spcAft>
                <a:spcPts val="1200"/>
              </a:spcAft>
            </a:pPr>
            <a:r>
              <a:rPr lang="en-US" sz="2600" dirty="0"/>
              <a:t>Visit </a:t>
            </a:r>
            <a:r>
              <a:rPr lang="en-US" sz="2600" dirty="0">
                <a:solidFill>
                  <a:srgbClr val="1E7CB3"/>
                </a:solidFill>
                <a:hlinkClick r:id="rId8">
                  <a:extLst>
                    <a:ext uri="{A12FA001-AC4F-418D-AE19-62706E023703}">
                      <ahyp:hlinkClr xmlns:ahyp="http://schemas.microsoft.com/office/drawing/2018/hyperlinkcolor" val="tx"/>
                    </a:ext>
                  </a:extLst>
                </a:hlinkClick>
              </a:rPr>
              <a:t>AskJAN.org</a:t>
            </a:r>
            <a:endParaRPr lang="en-US" sz="2600" dirty="0">
              <a:solidFill>
                <a:srgbClr val="1E7CB3"/>
              </a:solidFill>
            </a:endParaRPr>
          </a:p>
          <a:p>
            <a:pPr>
              <a:lnSpc>
                <a:spcPct val="110000"/>
              </a:lnSpc>
              <a:spcBef>
                <a:spcPts val="1800"/>
              </a:spcBef>
              <a:spcAft>
                <a:spcPts val="1200"/>
              </a:spcAft>
            </a:pPr>
            <a:r>
              <a:rPr lang="en-US" sz="2600" dirty="0"/>
              <a:t>Toll-free Call at 800-526-7234</a:t>
            </a:r>
          </a:p>
          <a:p>
            <a:pPr>
              <a:lnSpc>
                <a:spcPct val="110000"/>
              </a:lnSpc>
              <a:spcBef>
                <a:spcPts val="1800"/>
              </a:spcBef>
              <a:spcAft>
                <a:spcPts val="1200"/>
              </a:spcAft>
            </a:pPr>
            <a:r>
              <a:rPr lang="en-US" sz="2600" dirty="0"/>
              <a:t>Live Chat at AskJAN.org</a:t>
            </a:r>
          </a:p>
          <a:p>
            <a:pPr>
              <a:lnSpc>
                <a:spcPct val="110000"/>
              </a:lnSpc>
              <a:spcBef>
                <a:spcPts val="1800"/>
              </a:spcBef>
              <a:spcAft>
                <a:spcPts val="1200"/>
              </a:spcAft>
            </a:pPr>
            <a:r>
              <a:rPr lang="en-US" sz="2600" dirty="0"/>
              <a:t>Email JAN@AskJAN.org</a:t>
            </a:r>
          </a:p>
          <a:p>
            <a:pPr>
              <a:lnSpc>
                <a:spcPct val="110000"/>
              </a:lnSpc>
              <a:spcBef>
                <a:spcPts val="1800"/>
              </a:spcBef>
              <a:spcAft>
                <a:spcPts val="1200"/>
              </a:spcAft>
            </a:pPr>
            <a:r>
              <a:rPr lang="en-US" sz="2600" dirty="0"/>
              <a:t>JAN on Demand email at AskJAN.org</a:t>
            </a:r>
          </a:p>
          <a:p>
            <a:pPr lvl="1">
              <a:spcBef>
                <a:spcPts val="1200"/>
              </a:spcBef>
              <a:spcAft>
                <a:spcPts val="1200"/>
              </a:spcAft>
            </a:pPr>
            <a:endParaRPr lang="en-US" sz="2400" dirty="0"/>
          </a:p>
          <a:p>
            <a:endParaRPr lang="en-US" dirty="0"/>
          </a:p>
        </p:txBody>
      </p:sp>
      <p:sp>
        <p:nvSpPr>
          <p:cNvPr id="5" name="Slide Number Placeholder 4">
            <a:extLst>
              <a:ext uri="{FF2B5EF4-FFF2-40B4-BE49-F238E27FC236}">
                <a16:creationId xmlns:a16="http://schemas.microsoft.com/office/drawing/2014/main" id="{A0B9BD4E-46C0-5BCE-7C6E-3EAAD0D6DC7C}"/>
              </a:ext>
            </a:extLst>
          </p:cNvPr>
          <p:cNvSpPr>
            <a:spLocks noGrp="1"/>
          </p:cNvSpPr>
          <p:nvPr>
            <p:ph type="sldNum" sz="quarter" idx="12"/>
          </p:nvPr>
        </p:nvSpPr>
        <p:spPr/>
        <p:txBody>
          <a:bodyPr/>
          <a:lstStyle/>
          <a:p>
            <a:fld id="{3A98EE3D-8CD1-4C3F-BD1C-C98C9596463C}" type="slidenum">
              <a:rPr lang="en-US" sz="1400" smtClean="0">
                <a:latin typeface="Arial Nova" panose="020B0504020202020204" pitchFamily="34" charset="0"/>
              </a:rPr>
              <a:pPr/>
              <a:t>63</a:t>
            </a:fld>
            <a:endParaRPr lang="en-US" sz="1400" dirty="0">
              <a:latin typeface="Arial Nova" panose="020B0504020202020204" pitchFamily="34" charset="0"/>
            </a:endParaRPr>
          </a:p>
        </p:txBody>
      </p:sp>
    </p:spTree>
    <p:extLst>
      <p:ext uri="{BB962C8B-B14F-4D97-AF65-F5344CB8AC3E}">
        <p14:creationId xmlns:p14="http://schemas.microsoft.com/office/powerpoint/2010/main" val="2368259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13B8B-05AE-0D97-21D2-61C5CBE74A3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213C145-DA8A-EECF-2F19-81B037B8420B}"/>
              </a:ext>
            </a:extLst>
          </p:cNvPr>
          <p:cNvSpPr>
            <a:spLocks noGrp="1"/>
          </p:cNvSpPr>
          <p:nvPr>
            <p:ph type="title"/>
          </p:nvPr>
        </p:nvSpPr>
        <p:spPr/>
        <p:txBody>
          <a:bodyPr/>
          <a:lstStyle/>
          <a:p>
            <a:r>
              <a:rPr lang="en-US" dirty="0"/>
              <a:t>Questions?</a:t>
            </a:r>
          </a:p>
        </p:txBody>
      </p:sp>
      <p:pic>
        <p:nvPicPr>
          <p:cNvPr id="3" name="Picture Placeholder 2" descr="A blue and white JAN logo&#10;Questions?">
            <a:extLst>
              <a:ext uri="{FF2B5EF4-FFF2-40B4-BE49-F238E27FC236}">
                <a16:creationId xmlns:a16="http://schemas.microsoft.com/office/drawing/2014/main" id="{2C717325-EA76-F93B-7FAB-8DCF432C5E41}"/>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517" b="517"/>
          <a:stretch>
            <a:fillRect/>
          </a:stretch>
        </p:blipFill>
        <p:spPr/>
      </p:pic>
      <p:sp>
        <p:nvSpPr>
          <p:cNvPr id="5" name="Slide Number Placeholder 4">
            <a:extLst>
              <a:ext uri="{FF2B5EF4-FFF2-40B4-BE49-F238E27FC236}">
                <a16:creationId xmlns:a16="http://schemas.microsoft.com/office/drawing/2014/main" id="{318E75C1-1373-6E66-69C0-AD567E9F9176}"/>
              </a:ext>
            </a:extLst>
          </p:cNvPr>
          <p:cNvSpPr>
            <a:spLocks noGrp="1"/>
          </p:cNvSpPr>
          <p:nvPr>
            <p:ph type="sldNum" sz="quarter" idx="12"/>
          </p:nvPr>
        </p:nvSpPr>
        <p:spPr/>
        <p:txBody>
          <a:bodyPr/>
          <a:lstStyle/>
          <a:p>
            <a:fld id="{3A98EE3D-8CD1-4C3F-BD1C-C98C9596463C}" type="slidenum">
              <a:rPr lang="en-US" sz="1600" smtClean="0"/>
              <a:pPr/>
              <a:t>64</a:t>
            </a:fld>
            <a:endParaRPr lang="en-US" sz="1600" dirty="0"/>
          </a:p>
        </p:txBody>
      </p:sp>
    </p:spTree>
    <p:extLst>
      <p:ext uri="{BB962C8B-B14F-4D97-AF65-F5344CB8AC3E}">
        <p14:creationId xmlns:p14="http://schemas.microsoft.com/office/powerpoint/2010/main" val="22885153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A4D3FE-BF67-D144-ED71-4BA99BEC85C8}"/>
              </a:ext>
            </a:extLst>
          </p:cNvPr>
          <p:cNvSpPr>
            <a:spLocks noGrp="1"/>
          </p:cNvSpPr>
          <p:nvPr>
            <p:ph type="title"/>
          </p:nvPr>
        </p:nvSpPr>
        <p:spPr/>
        <p:txBody>
          <a:bodyPr/>
          <a:lstStyle/>
          <a:p>
            <a:r>
              <a:rPr lang="en-US" dirty="0"/>
              <a:t>Stevens Amendment </a:t>
            </a:r>
            <a:br>
              <a:rPr lang="en-US" dirty="0"/>
            </a:br>
            <a:r>
              <a:rPr lang="en-US" dirty="0"/>
              <a:t>Disclosure Statement</a:t>
            </a:r>
          </a:p>
        </p:txBody>
      </p:sp>
      <p:sp>
        <p:nvSpPr>
          <p:cNvPr id="8" name="Content Placeholder 7">
            <a:extLst>
              <a:ext uri="{FF2B5EF4-FFF2-40B4-BE49-F238E27FC236}">
                <a16:creationId xmlns:a16="http://schemas.microsoft.com/office/drawing/2014/main" id="{DFB7D436-5DAB-5621-4E32-3BDD1E36A5A6}"/>
              </a:ext>
            </a:extLst>
          </p:cNvPr>
          <p:cNvSpPr>
            <a:spLocks noGrp="1"/>
          </p:cNvSpPr>
          <p:nvPr>
            <p:ph idx="1"/>
          </p:nvPr>
        </p:nvSpPr>
        <p:spPr/>
        <p:txBody>
          <a:bodyPr>
            <a:normAutofit/>
          </a:bodyPr>
          <a:lstStyle/>
          <a:p>
            <a:pPr lvl="0">
              <a:lnSpc>
                <a:spcPct val="110000"/>
              </a:lnSpc>
              <a:spcAft>
                <a:spcPts val="1200"/>
              </a:spcAft>
            </a:pPr>
            <a:r>
              <a:rPr lang="en-US" dirty="0"/>
              <a:t>The Job Accommodation Network is fully funded by the U.S. Department of Labor’s Office of Disability Employment Policy under Cooperative Agreement No. 26475OD000008-01-00 with West Virginia University’s College of Applied Human Sciences through a two-year award totaling $7,000,000.</a:t>
            </a:r>
          </a:p>
        </p:txBody>
      </p:sp>
      <p:sp>
        <p:nvSpPr>
          <p:cNvPr id="2" name="Footer Placeholder 1">
            <a:extLst>
              <a:ext uri="{FF2B5EF4-FFF2-40B4-BE49-F238E27FC236}">
                <a16:creationId xmlns:a16="http://schemas.microsoft.com/office/drawing/2014/main" id="{CF02C4DD-C559-1EF5-C01A-6CE8AA0CB9E2}"/>
              </a:ext>
            </a:extLst>
          </p:cNvPr>
          <p:cNvSpPr>
            <a:spLocks noGrp="1"/>
          </p:cNvSpPr>
          <p:nvPr>
            <p:ph type="ftr" sz="quarter" idx="11"/>
          </p:nvPr>
        </p:nvSpPr>
        <p:spPr/>
        <p:txBody>
          <a:bodyPr/>
          <a:lstStyle/>
          <a:p>
            <a:r>
              <a:rPr lang="en-US" b="1" cap="none" dirty="0">
                <a:latin typeface="Arial Nova" panose="020B0504020202020204" pitchFamily="34" charset="0"/>
              </a:rPr>
              <a:t>A</a:t>
            </a:r>
            <a:r>
              <a:rPr lang="en-US" b="1" cap="none" noProof="0" dirty="0">
                <a:latin typeface="Arial Nova" panose="020B0504020202020204" pitchFamily="34" charset="0"/>
              </a:rPr>
              <a:t>skJAN.org</a:t>
            </a:r>
          </a:p>
        </p:txBody>
      </p:sp>
      <p:sp>
        <p:nvSpPr>
          <p:cNvPr id="3" name="Slide Number Placeholder 2">
            <a:extLst>
              <a:ext uri="{FF2B5EF4-FFF2-40B4-BE49-F238E27FC236}">
                <a16:creationId xmlns:a16="http://schemas.microsoft.com/office/drawing/2014/main" id="{F1D1A2EC-E6B4-CBAD-D315-B79B78E43642}"/>
              </a:ext>
            </a:extLst>
          </p:cNvPr>
          <p:cNvSpPr>
            <a:spLocks noGrp="1"/>
          </p:cNvSpPr>
          <p:nvPr>
            <p:ph type="sldNum" sz="quarter" idx="12"/>
          </p:nvPr>
        </p:nvSpPr>
        <p:spPr/>
        <p:txBody>
          <a:bodyPr/>
          <a:lstStyle/>
          <a:p>
            <a:fld id="{3A98EE3D-8CD1-4C3F-BD1C-C98C9596463C}" type="slidenum">
              <a:rPr lang="en-US" noProof="0" smtClean="0"/>
              <a:t>65</a:t>
            </a:fld>
            <a:endParaRPr lang="en-US" noProof="0" dirty="0"/>
          </a:p>
        </p:txBody>
      </p:sp>
    </p:spTree>
    <p:extLst>
      <p:ext uri="{BB962C8B-B14F-4D97-AF65-F5344CB8AC3E}">
        <p14:creationId xmlns:p14="http://schemas.microsoft.com/office/powerpoint/2010/main" val="415425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F2681E-14CB-7833-AFF5-6AA9C90FE442}"/>
              </a:ext>
            </a:extLst>
          </p:cNvPr>
          <p:cNvSpPr>
            <a:spLocks noGrp="1"/>
          </p:cNvSpPr>
          <p:nvPr>
            <p:ph type="title"/>
          </p:nvPr>
        </p:nvSpPr>
        <p:spPr/>
        <p:txBody>
          <a:bodyPr/>
          <a:lstStyle/>
          <a:p>
            <a:r>
              <a:rPr lang="en-US" dirty="0"/>
              <a:t>Mental Health Conditions</a:t>
            </a:r>
          </a:p>
        </p:txBody>
      </p:sp>
      <p:sp>
        <p:nvSpPr>
          <p:cNvPr id="8" name="Content Placeholder 7">
            <a:extLst>
              <a:ext uri="{FF2B5EF4-FFF2-40B4-BE49-F238E27FC236}">
                <a16:creationId xmlns:a16="http://schemas.microsoft.com/office/drawing/2014/main" id="{C097CDD1-00BE-F43C-9A4C-44C078E9C827}"/>
              </a:ext>
            </a:extLst>
          </p:cNvPr>
          <p:cNvSpPr>
            <a:spLocks noGrp="1"/>
          </p:cNvSpPr>
          <p:nvPr>
            <p:ph idx="1"/>
          </p:nvPr>
        </p:nvSpPr>
        <p:spPr>
          <a:xfrm>
            <a:off x="1216548" y="2108201"/>
            <a:ext cx="10058400" cy="4338637"/>
          </a:xfrm>
        </p:spPr>
        <p:txBody>
          <a:bodyPr>
            <a:normAutofit fontScale="92500" lnSpcReduction="10000"/>
          </a:bodyPr>
          <a:lstStyle/>
          <a:p>
            <a:pPr>
              <a:spcAft>
                <a:spcPts val="600"/>
              </a:spcAft>
            </a:pPr>
            <a:r>
              <a:rPr lang="en-US" sz="2600" dirty="0"/>
              <a:t>Mental health conditions encompass a wide range of disorders that affect mood, thinking, and behavior, such as depression, anxiety disorders, schizophrenia, post-traumatic stress disorder, eating disorders, and addictive behaviors</a:t>
            </a:r>
          </a:p>
          <a:p>
            <a:pPr>
              <a:spcAft>
                <a:spcPts val="600"/>
              </a:spcAft>
            </a:pPr>
            <a:r>
              <a:rPr lang="en-US" sz="2600" dirty="0"/>
              <a:t>Signs and symptoms can vary but may include:</a:t>
            </a:r>
          </a:p>
          <a:p>
            <a:pPr lvl="1">
              <a:lnSpc>
                <a:spcPct val="110000"/>
              </a:lnSpc>
              <a:spcBef>
                <a:spcPts val="1200"/>
              </a:spcBef>
              <a:spcAft>
                <a:spcPts val="300"/>
              </a:spcAft>
            </a:pPr>
            <a:r>
              <a:rPr lang="en-US" sz="2400" dirty="0"/>
              <a:t>Difficulty concentrating</a:t>
            </a:r>
          </a:p>
          <a:p>
            <a:pPr lvl="1">
              <a:lnSpc>
                <a:spcPct val="110000"/>
              </a:lnSpc>
              <a:spcBef>
                <a:spcPts val="1200"/>
              </a:spcBef>
              <a:spcAft>
                <a:spcPts val="300"/>
              </a:spcAft>
            </a:pPr>
            <a:r>
              <a:rPr lang="en-US" sz="2400" dirty="0"/>
              <a:t>Managing stress</a:t>
            </a:r>
          </a:p>
          <a:p>
            <a:pPr lvl="1">
              <a:lnSpc>
                <a:spcPct val="110000"/>
              </a:lnSpc>
              <a:spcBef>
                <a:spcPts val="1200"/>
              </a:spcBef>
              <a:spcAft>
                <a:spcPts val="300"/>
              </a:spcAft>
            </a:pPr>
            <a:r>
              <a:rPr lang="en-US" sz="2400" dirty="0"/>
              <a:t>Interacting with others, and </a:t>
            </a:r>
          </a:p>
          <a:p>
            <a:pPr lvl="1">
              <a:lnSpc>
                <a:spcPct val="110000"/>
              </a:lnSpc>
              <a:spcBef>
                <a:spcPts val="1200"/>
              </a:spcBef>
              <a:spcAft>
                <a:spcPts val="600"/>
              </a:spcAft>
            </a:pPr>
            <a:r>
              <a:rPr lang="en-US" sz="2400" dirty="0"/>
              <a:t>Controlling emotions</a:t>
            </a:r>
          </a:p>
        </p:txBody>
      </p:sp>
      <p:sp>
        <p:nvSpPr>
          <p:cNvPr id="9" name="Footer Placeholder 3">
            <a:extLst>
              <a:ext uri="{FF2B5EF4-FFF2-40B4-BE49-F238E27FC236}">
                <a16:creationId xmlns:a16="http://schemas.microsoft.com/office/drawing/2014/main" id="{BAF4F87B-59D8-CDB1-A44E-A8D9911BB054}"/>
              </a:ext>
            </a:extLst>
          </p:cNvPr>
          <p:cNvSpPr>
            <a:spLocks noGrp="1"/>
          </p:cNvSpPr>
          <p:nvPr>
            <p:ph type="ftr" sz="quarter" idx="11"/>
          </p:nvPr>
        </p:nvSpPr>
        <p:spPr>
          <a:xfrm>
            <a:off x="1097279" y="6446838"/>
            <a:ext cx="484632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prstClr val="black"/>
                </a:solidFill>
                <a:effectLst/>
                <a:uLnTx/>
                <a:uFillTx/>
                <a:latin typeface="Arial Nova" panose="020B0504020202020204" pitchFamily="34" charset="0"/>
              </a:rPr>
              <a:t>A</a:t>
            </a:r>
            <a:r>
              <a:rPr kumimoji="0" lang="en-US" sz="1400" b="1" i="0" u="none" strike="noStrike" kern="1200" cap="none" spc="0" normalizeH="0" baseline="0" noProof="0" dirty="0">
                <a:ln>
                  <a:noFill/>
                </a:ln>
                <a:solidFill>
                  <a:prstClr val="black"/>
                </a:solidFill>
                <a:effectLst/>
                <a:uLnTx/>
                <a:uFillTx/>
                <a:latin typeface="Arial Nova" panose="020B0504020202020204" pitchFamily="34" charset="0"/>
              </a:rPr>
              <a:t>sk</a:t>
            </a:r>
            <a:r>
              <a:rPr kumimoji="0" lang="en-US" sz="1400" b="1" i="0" u="none" strike="noStrike" kern="1200" cap="all" spc="0" normalizeH="0" baseline="0" noProof="0" dirty="0">
                <a:ln>
                  <a:noFill/>
                </a:ln>
                <a:solidFill>
                  <a:prstClr val="black"/>
                </a:solidFill>
                <a:effectLst/>
                <a:uLnTx/>
                <a:uFillTx/>
                <a:latin typeface="Arial Nova" panose="020B0504020202020204" pitchFamily="34" charset="0"/>
              </a:rPr>
              <a:t>JAN.</a:t>
            </a:r>
            <a:r>
              <a:rPr kumimoji="0" lang="en-US" sz="1400" b="1" i="0" u="none" strike="noStrike" kern="1200" cap="none" spc="0" normalizeH="0" baseline="0" noProof="0" dirty="0">
                <a:ln>
                  <a:noFill/>
                </a:ln>
                <a:solidFill>
                  <a:prstClr val="black"/>
                </a:solidFill>
                <a:effectLst/>
                <a:uLnTx/>
                <a:uFillTx/>
                <a:latin typeface="Arial Nova" panose="020B0504020202020204" pitchFamily="34" charset="0"/>
              </a:rPr>
              <a:t>org</a:t>
            </a:r>
            <a:endParaRPr kumimoji="0" lang="en-US" sz="1400" b="1" i="0" u="none" strike="noStrike" kern="1200" cap="all" spc="0" normalizeH="0" baseline="0" noProof="0" dirty="0">
              <a:ln>
                <a:noFill/>
              </a:ln>
              <a:solidFill>
                <a:prstClr val="black"/>
              </a:solidFill>
              <a:effectLst/>
              <a:uLnTx/>
              <a:uFillTx/>
              <a:latin typeface="Arial Nova" panose="020B0504020202020204" pitchFamily="34" charset="0"/>
            </a:endParaRPr>
          </a:p>
        </p:txBody>
      </p:sp>
      <p:sp>
        <p:nvSpPr>
          <p:cNvPr id="6" name="Slide Number Placeholder 5">
            <a:extLst>
              <a:ext uri="{FF2B5EF4-FFF2-40B4-BE49-F238E27FC236}">
                <a16:creationId xmlns:a16="http://schemas.microsoft.com/office/drawing/2014/main" id="{39C56328-3D0C-E3EC-AFD6-8D2BD13E2308}"/>
              </a:ext>
            </a:extLst>
          </p:cNvPr>
          <p:cNvSpPr>
            <a:spLocks noGrp="1"/>
          </p:cNvSpPr>
          <p:nvPr>
            <p:ph type="sldNum" sz="quarter" idx="12"/>
          </p:nvPr>
        </p:nvSpPr>
        <p:spPr/>
        <p:txBody>
          <a:bodyPr/>
          <a:lstStyle/>
          <a:p>
            <a:fld id="{3A98EE3D-8CD1-4C3F-BD1C-C98C9596463C}" type="slidenum">
              <a:rPr lang="en-US" noProof="0" smtClean="0"/>
              <a:pPr/>
              <a:t>7</a:t>
            </a:fld>
            <a:endParaRPr lang="en-US" noProof="0" dirty="0"/>
          </a:p>
        </p:txBody>
      </p:sp>
    </p:spTree>
    <p:extLst>
      <p:ext uri="{BB962C8B-B14F-4D97-AF65-F5344CB8AC3E}">
        <p14:creationId xmlns:p14="http://schemas.microsoft.com/office/powerpoint/2010/main" val="4036222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37D4-3556-CD78-CC04-B6902ACBBC17}"/>
              </a:ext>
            </a:extLst>
          </p:cNvPr>
          <p:cNvSpPr>
            <a:spLocks noGrp="1"/>
          </p:cNvSpPr>
          <p:nvPr>
            <p:ph type="title"/>
          </p:nvPr>
        </p:nvSpPr>
        <p:spPr/>
        <p:txBody>
          <a:bodyPr>
            <a:normAutofit/>
          </a:bodyPr>
          <a:lstStyle/>
          <a:p>
            <a:r>
              <a:rPr lang="en-US" dirty="0">
                <a:solidFill>
                  <a:schemeClr val="tx1"/>
                </a:solidFill>
              </a:rPr>
              <a:t>Functional Needs at Work</a:t>
            </a:r>
          </a:p>
        </p:txBody>
      </p:sp>
      <p:sp>
        <p:nvSpPr>
          <p:cNvPr id="6" name="Content Placeholder 5">
            <a:extLst>
              <a:ext uri="{FF2B5EF4-FFF2-40B4-BE49-F238E27FC236}">
                <a16:creationId xmlns:a16="http://schemas.microsoft.com/office/drawing/2014/main" id="{52F3DDB7-FB81-944F-D774-FFC6CCCDCD63}"/>
              </a:ext>
            </a:extLst>
          </p:cNvPr>
          <p:cNvSpPr>
            <a:spLocks noGrp="1"/>
          </p:cNvSpPr>
          <p:nvPr>
            <p:ph sz="half" idx="1"/>
          </p:nvPr>
        </p:nvSpPr>
        <p:spPr>
          <a:xfrm>
            <a:off x="1097280" y="2120900"/>
            <a:ext cx="4639736" cy="4103437"/>
          </a:xfrm>
        </p:spPr>
        <p:txBody>
          <a:bodyPr>
            <a:normAutofit fontScale="85000" lnSpcReduction="20000"/>
          </a:bodyPr>
          <a:lstStyle/>
          <a:p>
            <a:pPr>
              <a:lnSpc>
                <a:spcPct val="110000"/>
              </a:lnSpc>
              <a:spcAft>
                <a:spcPts val="300"/>
              </a:spcAft>
            </a:pPr>
            <a:r>
              <a:rPr lang="en-US" sz="2700" dirty="0">
                <a:solidFill>
                  <a:schemeClr val="tx1"/>
                </a:solidFill>
              </a:rPr>
              <a:t>Attending work and being punctual</a:t>
            </a:r>
          </a:p>
          <a:p>
            <a:pPr>
              <a:lnSpc>
                <a:spcPct val="110000"/>
              </a:lnSpc>
              <a:spcAft>
                <a:spcPts val="300"/>
              </a:spcAft>
            </a:pPr>
            <a:r>
              <a:rPr lang="en-US" sz="2700" dirty="0">
                <a:solidFill>
                  <a:schemeClr val="tx1"/>
                </a:solidFill>
              </a:rPr>
              <a:t>Concentrating, focusing, paying attention</a:t>
            </a:r>
          </a:p>
          <a:p>
            <a:pPr>
              <a:lnSpc>
                <a:spcPct val="110000"/>
              </a:lnSpc>
              <a:spcAft>
                <a:spcPts val="300"/>
              </a:spcAft>
            </a:pPr>
            <a:r>
              <a:rPr lang="en-US" sz="2700" dirty="0">
                <a:solidFill>
                  <a:schemeClr val="tx1"/>
                </a:solidFill>
              </a:rPr>
              <a:t>Regulating emotions and behavior</a:t>
            </a:r>
          </a:p>
          <a:p>
            <a:pPr>
              <a:lnSpc>
                <a:spcPct val="110000"/>
              </a:lnSpc>
              <a:spcAft>
                <a:spcPts val="300"/>
              </a:spcAft>
            </a:pPr>
            <a:r>
              <a:rPr lang="en-US" sz="2700" dirty="0">
                <a:solidFill>
                  <a:schemeClr val="tx1"/>
                </a:solidFill>
              </a:rPr>
              <a:t>Learning, remembering, and thinking</a:t>
            </a:r>
          </a:p>
          <a:p>
            <a:endParaRPr lang="en-US" dirty="0"/>
          </a:p>
        </p:txBody>
      </p:sp>
      <p:sp>
        <p:nvSpPr>
          <p:cNvPr id="7" name="Content Placeholder 6">
            <a:extLst>
              <a:ext uri="{FF2B5EF4-FFF2-40B4-BE49-F238E27FC236}">
                <a16:creationId xmlns:a16="http://schemas.microsoft.com/office/drawing/2014/main" id="{CE4896BF-B02E-C01E-4FE9-9A0F4EFA85E5}"/>
              </a:ext>
            </a:extLst>
          </p:cNvPr>
          <p:cNvSpPr>
            <a:spLocks noGrp="1"/>
          </p:cNvSpPr>
          <p:nvPr>
            <p:ph sz="half" idx="2"/>
          </p:nvPr>
        </p:nvSpPr>
        <p:spPr/>
        <p:txBody>
          <a:bodyPr>
            <a:normAutofit fontScale="85000" lnSpcReduction="20000"/>
          </a:bodyPr>
          <a:lstStyle/>
          <a:p>
            <a:pPr>
              <a:lnSpc>
                <a:spcPct val="110000"/>
              </a:lnSpc>
              <a:spcAft>
                <a:spcPts val="300"/>
              </a:spcAft>
            </a:pPr>
            <a:r>
              <a:rPr lang="en-US" sz="2700" dirty="0">
                <a:solidFill>
                  <a:schemeClr val="tx1"/>
                </a:solidFill>
              </a:rPr>
              <a:t>Organizing, planning, prioritizing, and managing time</a:t>
            </a:r>
          </a:p>
          <a:p>
            <a:pPr>
              <a:lnSpc>
                <a:spcPct val="110000"/>
              </a:lnSpc>
              <a:spcAft>
                <a:spcPts val="300"/>
              </a:spcAft>
            </a:pPr>
            <a:r>
              <a:rPr lang="en-US" sz="2700" dirty="0">
                <a:solidFill>
                  <a:schemeClr val="tx1"/>
                </a:solidFill>
              </a:rPr>
              <a:t>Staying awake </a:t>
            </a:r>
          </a:p>
          <a:p>
            <a:pPr>
              <a:lnSpc>
                <a:spcPct val="110000"/>
              </a:lnSpc>
              <a:spcAft>
                <a:spcPts val="300"/>
              </a:spcAft>
            </a:pPr>
            <a:r>
              <a:rPr lang="en-US" sz="2700" dirty="0">
                <a:solidFill>
                  <a:schemeClr val="tx1"/>
                </a:solidFill>
              </a:rPr>
              <a:t>Interacting with others and using interpersonal skills</a:t>
            </a:r>
          </a:p>
          <a:p>
            <a:pPr>
              <a:lnSpc>
                <a:spcPct val="110000"/>
              </a:lnSpc>
              <a:spcAft>
                <a:spcPts val="300"/>
              </a:spcAft>
            </a:pPr>
            <a:r>
              <a:rPr lang="en-US" sz="2700" dirty="0">
                <a:solidFill>
                  <a:schemeClr val="tx1"/>
                </a:solidFill>
              </a:rPr>
              <a:t>Maintaining stamina, pacing, and productivity</a:t>
            </a:r>
          </a:p>
          <a:p>
            <a:pPr>
              <a:lnSpc>
                <a:spcPct val="110000"/>
              </a:lnSpc>
              <a:spcAft>
                <a:spcPts val="300"/>
              </a:spcAft>
            </a:pPr>
            <a:r>
              <a:rPr lang="en-US" sz="2700" dirty="0">
                <a:solidFill>
                  <a:schemeClr val="tx1"/>
                </a:solidFill>
              </a:rPr>
              <a:t>Tolerating stress and somatic distress</a:t>
            </a:r>
          </a:p>
          <a:p>
            <a:endParaRPr lang="en-US" dirty="0"/>
          </a:p>
        </p:txBody>
      </p:sp>
      <p:sp>
        <p:nvSpPr>
          <p:cNvPr id="4" name="Footer Placeholder 3">
            <a:extLst>
              <a:ext uri="{FF2B5EF4-FFF2-40B4-BE49-F238E27FC236}">
                <a16:creationId xmlns:a16="http://schemas.microsoft.com/office/drawing/2014/main" id="{1F1F78ED-AE14-BFCF-CFD6-D7F5ED3E0D0A}"/>
              </a:ext>
            </a:extLst>
          </p:cNvPr>
          <p:cNvSpPr>
            <a:spLocks noGrp="1"/>
          </p:cNvSpPr>
          <p:nvPr>
            <p:ph type="ftr" sz="quarter" idx="11"/>
          </p:nvPr>
        </p:nvSpPr>
        <p:spPr/>
        <p:txBody>
          <a:bodyPr/>
          <a:lstStyle/>
          <a:p>
            <a:r>
              <a:rPr lang="en-US" sz="1400" b="1" cap="none" dirty="0">
                <a:solidFill>
                  <a:schemeClr val="tx1"/>
                </a:solidFill>
                <a:latin typeface="Arial Nova" panose="020B0504020202020204" pitchFamily="34" charset="0"/>
              </a:rPr>
              <a:t>AskJAN.org</a:t>
            </a:r>
          </a:p>
        </p:txBody>
      </p:sp>
      <p:sp>
        <p:nvSpPr>
          <p:cNvPr id="5" name="Slide Number Placeholder 4">
            <a:extLst>
              <a:ext uri="{FF2B5EF4-FFF2-40B4-BE49-F238E27FC236}">
                <a16:creationId xmlns:a16="http://schemas.microsoft.com/office/drawing/2014/main" id="{AFB0501C-639B-4000-7250-5091780631C1}"/>
              </a:ext>
            </a:extLst>
          </p:cNvPr>
          <p:cNvSpPr>
            <a:spLocks noGrp="1"/>
          </p:cNvSpPr>
          <p:nvPr>
            <p:ph type="sldNum" sz="quarter" idx="12"/>
          </p:nvPr>
        </p:nvSpPr>
        <p:spPr/>
        <p:txBody>
          <a:bodyPr/>
          <a:lstStyle/>
          <a:p>
            <a:fld id="{3A98EE3D-8CD1-4C3F-BD1C-C98C9596463C}" type="slidenum">
              <a:rPr lang="en-US" sz="1600" smtClean="0"/>
              <a:pPr/>
              <a:t>8</a:t>
            </a:fld>
            <a:endParaRPr lang="en-US" sz="1600" dirty="0"/>
          </a:p>
        </p:txBody>
      </p:sp>
    </p:spTree>
    <p:extLst>
      <p:ext uri="{BB962C8B-B14F-4D97-AF65-F5344CB8AC3E}">
        <p14:creationId xmlns:p14="http://schemas.microsoft.com/office/powerpoint/2010/main" val="2193502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373CFF-812F-4B7F-6710-84C2B5DC0DDF}"/>
              </a:ext>
            </a:extLst>
          </p:cNvPr>
          <p:cNvSpPr>
            <a:spLocks noGrp="1"/>
          </p:cNvSpPr>
          <p:nvPr>
            <p:ph type="title"/>
          </p:nvPr>
        </p:nvSpPr>
        <p:spPr/>
        <p:txBody>
          <a:bodyPr/>
          <a:lstStyle/>
          <a:p>
            <a:r>
              <a:rPr lang="en-US" dirty="0"/>
              <a:t>When Needs Aren’t Visible</a:t>
            </a:r>
          </a:p>
        </p:txBody>
      </p:sp>
      <p:sp>
        <p:nvSpPr>
          <p:cNvPr id="8" name="Content Placeholder 7">
            <a:extLst>
              <a:ext uri="{FF2B5EF4-FFF2-40B4-BE49-F238E27FC236}">
                <a16:creationId xmlns:a16="http://schemas.microsoft.com/office/drawing/2014/main" id="{B4EC14A8-1F44-98A0-C2B1-827B5A8867E4}"/>
              </a:ext>
            </a:extLst>
          </p:cNvPr>
          <p:cNvSpPr>
            <a:spLocks noGrp="1"/>
          </p:cNvSpPr>
          <p:nvPr>
            <p:ph idx="1"/>
          </p:nvPr>
        </p:nvSpPr>
        <p:spPr/>
        <p:txBody>
          <a:bodyPr>
            <a:normAutofit/>
          </a:bodyPr>
          <a:lstStyle/>
          <a:p>
            <a:r>
              <a:rPr lang="en-US" sz="2600" dirty="0"/>
              <a:t>Many mental health conditions are not immediately apparent in the workplace</a:t>
            </a:r>
          </a:p>
          <a:p>
            <a:r>
              <a:rPr lang="en-US" sz="2600" dirty="0"/>
              <a:t>Employees may choose whether and when to share their needs</a:t>
            </a:r>
          </a:p>
          <a:p>
            <a:r>
              <a:rPr lang="en-US" sz="2600" dirty="0"/>
              <a:t>Accommodations often begin with a conversation</a:t>
            </a:r>
          </a:p>
          <a:p>
            <a:r>
              <a:rPr lang="en-US" sz="2600" dirty="0"/>
              <a:t>Clear processes and supportive responses make that conversation easier</a:t>
            </a:r>
          </a:p>
          <a:p>
            <a:r>
              <a:rPr lang="en-US" sz="2600" dirty="0"/>
              <a:t>Practical solutions can help employees perform at their best</a:t>
            </a:r>
          </a:p>
        </p:txBody>
      </p:sp>
      <p:sp>
        <p:nvSpPr>
          <p:cNvPr id="2" name="Footer Placeholder 3">
            <a:extLst>
              <a:ext uri="{FF2B5EF4-FFF2-40B4-BE49-F238E27FC236}">
                <a16:creationId xmlns:a16="http://schemas.microsoft.com/office/drawing/2014/main" id="{5E70ECBA-2736-9550-9791-812610CA9601}"/>
              </a:ext>
            </a:extLst>
          </p:cNvPr>
          <p:cNvSpPr>
            <a:spLocks noGrp="1"/>
          </p:cNvSpPr>
          <p:nvPr>
            <p:ph type="ftr" sz="quarter" idx="11"/>
          </p:nvPr>
        </p:nvSpPr>
        <p:spPr>
          <a:xfrm>
            <a:off x="1097279" y="6446838"/>
            <a:ext cx="4846321" cy="365125"/>
          </a:xfrm>
        </p:spPr>
        <p:txBody>
          <a:bodyPr/>
          <a:lstStyle/>
          <a:p>
            <a:r>
              <a:rPr lang="en-US" sz="1400" b="1" cap="none" dirty="0">
                <a:solidFill>
                  <a:schemeClr val="tx1"/>
                </a:solidFill>
                <a:latin typeface="Arial Nova" panose="020B0504020202020204" pitchFamily="34" charset="0"/>
              </a:rPr>
              <a:t>AskJAN.org</a:t>
            </a:r>
          </a:p>
        </p:txBody>
      </p:sp>
      <p:sp>
        <p:nvSpPr>
          <p:cNvPr id="6" name="Slide Number Placeholder 5">
            <a:extLst>
              <a:ext uri="{FF2B5EF4-FFF2-40B4-BE49-F238E27FC236}">
                <a16:creationId xmlns:a16="http://schemas.microsoft.com/office/drawing/2014/main" id="{7AA4CC58-5DFD-A161-1F49-C64F2AE77900}"/>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893803755"/>
      </p:ext>
    </p:extLst>
  </p:cSld>
  <p:clrMapOvr>
    <a:masterClrMapping/>
  </p:clrMapOvr>
</p:sld>
</file>

<file path=ppt/theme/theme1.xml><?xml version="1.0" encoding="utf-8"?>
<a:theme xmlns:a="http://schemas.openxmlformats.org/drawingml/2006/main" name="RetrospectVTI">
  <a:themeElements>
    <a:clrScheme name="Custom 59">
      <a:dk1>
        <a:sysClr val="windowText" lastClr="000000"/>
      </a:dk1>
      <a:lt1>
        <a:sysClr val="window" lastClr="FFFFFF"/>
      </a:lt1>
      <a:dk2>
        <a:srgbClr val="344068"/>
      </a:dk2>
      <a:lt2>
        <a:srgbClr val="D9E0E6"/>
      </a:lt2>
      <a:accent1>
        <a:srgbClr val="2395D2"/>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lassic Company All Hands_Win32_MS v3" id="{1F352A5D-0EBE-49A2-9FF7-DEF81AB6F3C6}" vid="{D35781EA-2188-4D84-8966-791644CE1346}"/>
    </a:ext>
  </a:extLst>
</a:theme>
</file>

<file path=ppt/theme/theme2.xml><?xml version="1.0" encoding="utf-8"?>
<a:theme xmlns:a="http://schemas.openxmlformats.org/drawingml/2006/main" name="1_EARN Main Layou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ARN Template (Rebuild).potx" id="{A5BF345F-25A5-477D-8D68-08A5E63C4FE7}" vid="{6F7109CC-371A-419E-87BA-E04BE70498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4EAAB423C2AD4F9E716C964328C15F" ma:contentTypeVersion="20" ma:contentTypeDescription="Create a new document." ma:contentTypeScope="" ma:versionID="01c6643d0f26a0d7cacac0dd96b1e590">
  <xsd:schema xmlns:xsd="http://www.w3.org/2001/XMLSchema" xmlns:xs="http://www.w3.org/2001/XMLSchema" xmlns:p="http://schemas.microsoft.com/office/2006/metadata/properties" xmlns:ns2="f40b3bed-991c-4f1f-9472-bc970bd8a5cf" xmlns:ns3="acafcbf6-48c5-4daf-971b-c5fe77e9609f" targetNamespace="http://schemas.microsoft.com/office/2006/metadata/properties" ma:root="true" ma:fieldsID="541496e93d05f33f60b246a546e95f84" ns2:_="" ns3:_="">
    <xsd:import namespace="f40b3bed-991c-4f1f-9472-bc970bd8a5cf"/>
    <xsd:import namespace="acafcbf6-48c5-4daf-971b-c5fe77e9609f"/>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GenerationTime" minOccurs="0"/>
                <xsd:element ref="ns2:MediaServiceEventHashCode" minOccurs="0"/>
                <xsd:element ref="ns2:lcf76f155ced4ddcb4097134ff3c332f" minOccurs="0"/>
                <xsd:element ref="ns2:MediaServiceDateTaken" minOccurs="0"/>
                <xsd:element ref="ns3:SharedWithUsers" minOccurs="0"/>
                <xsd:element ref="ns3:SharedWithDetails" minOccurs="0"/>
                <xsd:element ref="ns2:MediaServiceOCR" minOccurs="0"/>
                <xsd:element ref="ns2:MediaServiceObjectDetectorVersions" minOccurs="0"/>
                <xsd:element ref="ns2:MediaServiceSearchProperties" minOccurs="0"/>
                <xsd:element ref="ns2:RequestID" minOccurs="0"/>
                <xsd:element ref="ns2:MediaLengthInSeconds" minOccurs="0"/>
                <xsd:element ref="ns2:MediaServiceLocation" minOccurs="0"/>
                <xsd:element ref="ns2:Creator"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0b3bed-991c-4f1f-9472-bc970bd8a5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19cb8a3-2c43-49ff-bdd4-56a41dc47ca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RequestID" ma:index="21" nillable="true" ma:displayName="RequestID" ma:format="Dropdown" ma:internalName="RequestID">
      <xsd:simpleType>
        <xsd:restriction base="dms:Text">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Creator" ma:index="24" nillable="true" ma:displayName="Creator" ma:format="Dropdown" ma:list="UserInfo" ma:SharePointGroup="0" ma:internalName="Creat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mage" ma:index="25"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cafcbf6-48c5-4daf-971b-c5fe77e9609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eefc701-9f1f-4a85-8cd8-3211bcae7aac}" ma:internalName="TaxCatchAll" ma:showField="CatchAllData" ma:web="acafcbf6-48c5-4daf-971b-c5fe77e9609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cafcbf6-48c5-4daf-971b-c5fe77e9609f" xsi:nil="true"/>
    <lcf76f155ced4ddcb4097134ff3c332f xmlns="f40b3bed-991c-4f1f-9472-bc970bd8a5cf">
      <Terms xmlns="http://schemas.microsoft.com/office/infopath/2007/PartnerControls"/>
    </lcf76f155ced4ddcb4097134ff3c332f>
    <Image xmlns="f40b3bed-991c-4f1f-9472-bc970bd8a5cf" xsi:nil="true"/>
    <Creator xmlns="f40b3bed-991c-4f1f-9472-bc970bd8a5cf">
      <UserInfo>
        <DisplayName/>
        <AccountId xsi:nil="true"/>
        <AccountType/>
      </UserInfo>
    </Creator>
    <RequestID xmlns="f40b3bed-991c-4f1f-9472-bc970bd8a5cf" xsi:nil="true"/>
  </documentManagement>
</p:properties>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EEB61CAD-3E2B-46A2-B4C0-4B82C59A4D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0b3bed-991c-4f1f-9472-bc970bd8a5cf"/>
    <ds:schemaRef ds:uri="acafcbf6-48c5-4daf-971b-c5fe77e960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 ds:uri="b1c1ecbd-34bd-4195-b575-a8604a0a8a4a"/>
    <ds:schemaRef ds:uri="dbe9abe1-9de1-437a-b279-ceb05b6d5498"/>
    <ds:schemaRef ds:uri="acafcbf6-48c5-4daf-971b-c5fe77e9609f"/>
    <ds:schemaRef ds:uri="f40b3bed-991c-4f1f-9472-bc970bd8a5cf"/>
  </ds:schemaRefs>
</ds:datastoreItem>
</file>

<file path=docProps/app.xml><?xml version="1.0" encoding="utf-8"?>
<Properties xmlns="http://schemas.openxmlformats.org/officeDocument/2006/extended-properties" xmlns:vt="http://schemas.openxmlformats.org/officeDocument/2006/docPropsVTypes">
  <Template/>
  <TotalTime>5068</TotalTime>
  <Words>4315</Words>
  <Application>Microsoft Office PowerPoint</Application>
  <PresentationFormat>Widescreen</PresentationFormat>
  <Paragraphs>521</Paragraphs>
  <Slides>65</Slides>
  <Notes>65</Notes>
  <HiddenSlides>0</HiddenSlides>
  <MMClips>0</MMClips>
  <ScaleCrop>false</ScaleCrop>
  <HeadingPairs>
    <vt:vector size="4" baseType="variant">
      <vt:variant>
        <vt:lpstr>Theme</vt:lpstr>
      </vt:variant>
      <vt:variant>
        <vt:i4>2</vt:i4>
      </vt:variant>
      <vt:variant>
        <vt:lpstr>Slide Titles</vt:lpstr>
      </vt:variant>
      <vt:variant>
        <vt:i4>65</vt:i4>
      </vt:variant>
    </vt:vector>
  </HeadingPairs>
  <TitlesOfParts>
    <vt:vector size="67" baseType="lpstr">
      <vt:lpstr>RetrospectVTI</vt:lpstr>
      <vt:lpstr>1_EARN Main Layouts</vt:lpstr>
      <vt:lpstr>Practical Workplace Accommodation Strategies  for Mental Health Needs</vt:lpstr>
      <vt:lpstr>Training Overview</vt:lpstr>
      <vt:lpstr>Introduction</vt:lpstr>
      <vt:lpstr>JAN Services</vt:lpstr>
      <vt:lpstr>Who JAN Serves and How</vt:lpstr>
      <vt:lpstr>Mental Health Needs &amp; Work</vt:lpstr>
      <vt:lpstr>Mental Health Conditions</vt:lpstr>
      <vt:lpstr>Functional Needs at Work</vt:lpstr>
      <vt:lpstr>When Needs Aren’t Visible</vt:lpstr>
      <vt:lpstr>Disability Disclosure</vt:lpstr>
      <vt:lpstr>Why Employees May Disclose a Disability</vt:lpstr>
      <vt:lpstr>Disability Disclosure to Request an Accommodation</vt:lpstr>
      <vt:lpstr>Sample Accommodation Request </vt:lpstr>
      <vt:lpstr>Where to Find More Information</vt:lpstr>
      <vt:lpstr>Interactive Accommodation Process</vt:lpstr>
      <vt:lpstr>Information Gathering and the ADA</vt:lpstr>
      <vt:lpstr>Who Can Provide Information</vt:lpstr>
      <vt:lpstr>Collaborating to Explore Accommodations</vt:lpstr>
      <vt:lpstr>AskJAN.org: A to Z</vt:lpstr>
      <vt:lpstr>Performance &amp; Conduct Matters</vt:lpstr>
      <vt:lpstr>Mental Health Needs and Performance and Conduct Standards</vt:lpstr>
      <vt:lpstr>Performance Examples</vt:lpstr>
      <vt:lpstr>Conduct Examples</vt:lpstr>
      <vt:lpstr>Accommodation Solutions  for Mental Health Needs</vt:lpstr>
      <vt:lpstr>Review of Common Functional Needs</vt:lpstr>
      <vt:lpstr>Supporting Reliable  and Predictable Attendance</vt:lpstr>
      <vt:lpstr>Being Punctual</vt:lpstr>
      <vt:lpstr>Attendance Example</vt:lpstr>
      <vt:lpstr>Attendance Solutions</vt:lpstr>
      <vt:lpstr>Supporting Concentration,  Focus, and Attention</vt:lpstr>
      <vt:lpstr>More Focus and Attention Supports</vt:lpstr>
      <vt:lpstr>Concentration Example</vt:lpstr>
      <vt:lpstr>Concentration Solutions</vt:lpstr>
      <vt:lpstr>Supporting Emotional  Regulation and Behavior</vt:lpstr>
      <vt:lpstr>More Emotional Regulation  and Behavior Supports</vt:lpstr>
      <vt:lpstr>Emotional Regulation Example</vt:lpstr>
      <vt:lpstr>Emotional Regulation Solutions</vt:lpstr>
      <vt:lpstr>Supporting Learning,  Memory, and Thinking</vt:lpstr>
      <vt:lpstr>More Learning and Memory Supports</vt:lpstr>
      <vt:lpstr>Thinking Example</vt:lpstr>
      <vt:lpstr>Additional Information</vt:lpstr>
      <vt:lpstr>Thinking Solution</vt:lpstr>
      <vt:lpstr>Supporting Organizing,  Planning, and Prioritizing</vt:lpstr>
      <vt:lpstr>More Organizing and Planning Supports</vt:lpstr>
      <vt:lpstr>Supporting Planning and Managing Time</vt:lpstr>
      <vt:lpstr>Organizing Example</vt:lpstr>
      <vt:lpstr>Organizing Solutions</vt:lpstr>
      <vt:lpstr>Supporting Alertness and Staying Awake</vt:lpstr>
      <vt:lpstr>More on Supporting Alertness  and Staying Awake</vt:lpstr>
      <vt:lpstr>Staying Awake Example</vt:lpstr>
      <vt:lpstr>Staying Awake Solution</vt:lpstr>
      <vt:lpstr>Supporting Interacting with Others</vt:lpstr>
      <vt:lpstr>Interacting with Others Example</vt:lpstr>
      <vt:lpstr>Interacting with Others Solution</vt:lpstr>
      <vt:lpstr>Additional Solution</vt:lpstr>
      <vt:lpstr>Supporting Managing Work-related Stress</vt:lpstr>
      <vt:lpstr>Managing Stress Example</vt:lpstr>
      <vt:lpstr>Managing Stress Solution</vt:lpstr>
      <vt:lpstr>Key Takeaways</vt:lpstr>
      <vt:lpstr>Where to Find More on Accommodations</vt:lpstr>
      <vt:lpstr>Support for Employers and Others</vt:lpstr>
      <vt:lpstr>Stay Informed, Stay Connected</vt:lpstr>
      <vt:lpstr>Contact JAN for Direct Assistance</vt:lpstr>
      <vt:lpstr>Questions?</vt:lpstr>
      <vt:lpstr>Stevens Amendment  Disclosure Statement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Tracie DeFreitas</dc:creator>
  <cp:lastModifiedBy>Sunderman, Holly (DEED)</cp:lastModifiedBy>
  <cp:revision>353</cp:revision>
  <dcterms:created xsi:type="dcterms:W3CDTF">2025-12-16T20:48:09Z</dcterms:created>
  <dcterms:modified xsi:type="dcterms:W3CDTF">2026-05-08T16:57:06Z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0x010100EA4EAAB423C2AD4F9E716C964328C15F</vt:lpwstr>
  </property>
  <property fmtid="{D5CDD505-2E9C-101B-9397-08002B2CF9AE}" pid="3" name="MediaServiceImageTags">
    <vt:lpwstr/>
  </property>
</Properties>
</file>