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8" r:id="rId5"/>
  </p:sldMasterIdLst>
  <p:notesMasterIdLst>
    <p:notesMasterId r:id="rId55"/>
  </p:notesMasterIdLst>
  <p:sldIdLst>
    <p:sldId id="2147474768" r:id="rId6"/>
    <p:sldId id="2147474808" r:id="rId7"/>
    <p:sldId id="2147474828" r:id="rId8"/>
    <p:sldId id="2147474007" r:id="rId9"/>
    <p:sldId id="2147474744" r:id="rId10"/>
    <p:sldId id="2147474809" r:id="rId11"/>
    <p:sldId id="2147474827" r:id="rId12"/>
    <p:sldId id="2147474826" r:id="rId13"/>
    <p:sldId id="2147474813" r:id="rId14"/>
    <p:sldId id="2147474812" r:id="rId15"/>
    <p:sldId id="2147474832" r:id="rId16"/>
    <p:sldId id="2147474835" r:id="rId17"/>
    <p:sldId id="2147474836" r:id="rId18"/>
    <p:sldId id="2147474843" r:id="rId19"/>
    <p:sldId id="2134806502" r:id="rId20"/>
    <p:sldId id="2147474834" r:id="rId21"/>
    <p:sldId id="2147474790" r:id="rId22"/>
    <p:sldId id="2147474666" r:id="rId23"/>
    <p:sldId id="2147474766" r:id="rId24"/>
    <p:sldId id="2147474751" r:id="rId25"/>
    <p:sldId id="2147474775" r:id="rId26"/>
    <p:sldId id="262" r:id="rId27"/>
    <p:sldId id="2147474774" r:id="rId28"/>
    <p:sldId id="2147474844" r:id="rId29"/>
    <p:sldId id="2147474735" r:id="rId30"/>
    <p:sldId id="2147474840" r:id="rId31"/>
    <p:sldId id="2147474761" r:id="rId32"/>
    <p:sldId id="2147474810" r:id="rId33"/>
    <p:sldId id="2147474811" r:id="rId34"/>
    <p:sldId id="2147474824" r:id="rId35"/>
    <p:sldId id="2147474837" r:id="rId36"/>
    <p:sldId id="2134806458" r:id="rId37"/>
    <p:sldId id="2147474713" r:id="rId38"/>
    <p:sldId id="2147474712" r:id="rId39"/>
    <p:sldId id="2147474838" r:id="rId40"/>
    <p:sldId id="2147474819" r:id="rId41"/>
    <p:sldId id="2147474820" r:id="rId42"/>
    <p:sldId id="2147474821" r:id="rId43"/>
    <p:sldId id="2147474822" r:id="rId44"/>
    <p:sldId id="2147474823" r:id="rId45"/>
    <p:sldId id="2147474841" r:id="rId46"/>
    <p:sldId id="2147474718" r:id="rId47"/>
    <p:sldId id="2147474698" r:id="rId48"/>
    <p:sldId id="2147474842" r:id="rId49"/>
    <p:sldId id="2147474793" r:id="rId50"/>
    <p:sldId id="2147474847" r:id="rId51"/>
    <p:sldId id="2147474845" r:id="rId52"/>
    <p:sldId id="2147474846" r:id="rId53"/>
    <p:sldId id="2147474839"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DB6314-28B5-182D-B28F-4E10E70F1244}" name="Varilek, Matt (He/Him/His) (DEED)" initials="V(" userId="S::matt.varilek@state.mn.us::d1d54003-6558-4538-81db-5506b4f206e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BCED3"/>
    <a:srgbClr val="0038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https://mn365-my.sharepoint.com/personal/mike_lang_state_mn_us/Documents/CareerForce%20System%20Funding%20History.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mn365-my.sharepoint.com/personal/mike_lang_state_mn_us/Documents/CareerForce%20System%20Funding%20History.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CareerForce System Funding</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WIOA Title I Adult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Sheet1!$A$2:$A$6</c:f>
              <c:strCache>
                <c:ptCount val="5"/>
                <c:pt idx="0">
                  <c:v>SFY22</c:v>
                </c:pt>
                <c:pt idx="1">
                  <c:v>SFY23</c:v>
                </c:pt>
                <c:pt idx="2">
                  <c:v>SFY24</c:v>
                </c:pt>
                <c:pt idx="3">
                  <c:v>SFY25</c:v>
                </c:pt>
                <c:pt idx="4">
                  <c:v>SFY26</c:v>
                </c:pt>
              </c:strCache>
            </c:strRef>
          </c:cat>
          <c:val>
            <c:numRef>
              <c:f>Sheet1!$B$2:$B$6</c:f>
              <c:numCache>
                <c:formatCode>"$"#,##0_);[Red]\("$"#,##0\)</c:formatCode>
                <c:ptCount val="5"/>
                <c:pt idx="0">
                  <c:v>9113373</c:v>
                </c:pt>
                <c:pt idx="1">
                  <c:v>8866650</c:v>
                </c:pt>
                <c:pt idx="2">
                  <c:v>8120707</c:v>
                </c:pt>
                <c:pt idx="3">
                  <c:v>7311724</c:v>
                </c:pt>
                <c:pt idx="4">
                  <c:v>6580946</c:v>
                </c:pt>
              </c:numCache>
            </c:numRef>
          </c:val>
          <c:smooth val="0"/>
          <c:extLst>
            <c:ext xmlns:c16="http://schemas.microsoft.com/office/drawing/2014/chart" uri="{C3380CC4-5D6E-409C-BE32-E72D297353CC}">
              <c16:uniqueId val="{00000000-E84E-4F8D-B4FD-508EBF1540B2}"/>
            </c:ext>
          </c:extLst>
        </c:ser>
        <c:ser>
          <c:idx val="1"/>
          <c:order val="1"/>
          <c:tx>
            <c:strRef>
              <c:f>Sheet1!$C$1</c:f>
              <c:strCache>
                <c:ptCount val="1"/>
                <c:pt idx="0">
                  <c:v> WIOA Title I DW</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Sheet1!$A$2:$A$6</c:f>
              <c:strCache>
                <c:ptCount val="5"/>
                <c:pt idx="0">
                  <c:v>SFY22</c:v>
                </c:pt>
                <c:pt idx="1">
                  <c:v>SFY23</c:v>
                </c:pt>
                <c:pt idx="2">
                  <c:v>SFY24</c:v>
                </c:pt>
                <c:pt idx="3">
                  <c:v>SFY25</c:v>
                </c:pt>
                <c:pt idx="4">
                  <c:v>SFY26</c:v>
                </c:pt>
              </c:strCache>
            </c:strRef>
          </c:cat>
          <c:val>
            <c:numRef>
              <c:f>Sheet1!$C$2:$C$6</c:f>
              <c:numCache>
                <c:formatCode>"$"#,##0_);[Red]\("$"#,##0\)</c:formatCode>
                <c:ptCount val="5"/>
                <c:pt idx="0">
                  <c:v>10349177</c:v>
                </c:pt>
                <c:pt idx="1">
                  <c:v>9426224</c:v>
                </c:pt>
                <c:pt idx="2">
                  <c:v>8644757</c:v>
                </c:pt>
                <c:pt idx="3">
                  <c:v>8545279</c:v>
                </c:pt>
                <c:pt idx="4">
                  <c:v>7689386</c:v>
                </c:pt>
              </c:numCache>
            </c:numRef>
          </c:val>
          <c:smooth val="0"/>
          <c:extLst>
            <c:ext xmlns:c16="http://schemas.microsoft.com/office/drawing/2014/chart" uri="{C3380CC4-5D6E-409C-BE32-E72D297353CC}">
              <c16:uniqueId val="{00000001-E84E-4F8D-B4FD-508EBF1540B2}"/>
            </c:ext>
          </c:extLst>
        </c:ser>
        <c:ser>
          <c:idx val="2"/>
          <c:order val="2"/>
          <c:tx>
            <c:strRef>
              <c:f>Sheet1!$D$1</c:f>
              <c:strCache>
                <c:ptCount val="1"/>
                <c:pt idx="0">
                  <c:v> WIOA Title I Youth</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Sheet1!$A$2:$A$6</c:f>
              <c:strCache>
                <c:ptCount val="5"/>
                <c:pt idx="0">
                  <c:v>SFY22</c:v>
                </c:pt>
                <c:pt idx="1">
                  <c:v>SFY23</c:v>
                </c:pt>
                <c:pt idx="2">
                  <c:v>SFY24</c:v>
                </c:pt>
                <c:pt idx="3">
                  <c:v>SFY25</c:v>
                </c:pt>
                <c:pt idx="4">
                  <c:v>SFY26</c:v>
                </c:pt>
              </c:strCache>
            </c:strRef>
          </c:cat>
          <c:val>
            <c:numRef>
              <c:f>Sheet1!$D$2:$D$6</c:f>
              <c:numCache>
                <c:formatCode>"$"#,##0_);[Red]\("$"#,##0\)</c:formatCode>
                <c:ptCount val="5"/>
                <c:pt idx="0">
                  <c:v>10854308</c:v>
                </c:pt>
                <c:pt idx="1">
                  <c:v>10497536</c:v>
                </c:pt>
                <c:pt idx="2">
                  <c:v>9597650</c:v>
                </c:pt>
                <c:pt idx="3">
                  <c:v>8642444</c:v>
                </c:pt>
                <c:pt idx="4">
                  <c:v>7719711</c:v>
                </c:pt>
              </c:numCache>
            </c:numRef>
          </c:val>
          <c:smooth val="0"/>
          <c:extLst>
            <c:ext xmlns:c16="http://schemas.microsoft.com/office/drawing/2014/chart" uri="{C3380CC4-5D6E-409C-BE32-E72D297353CC}">
              <c16:uniqueId val="{00000002-E84E-4F8D-B4FD-508EBF1540B2}"/>
            </c:ext>
          </c:extLst>
        </c:ser>
        <c:ser>
          <c:idx val="3"/>
          <c:order val="3"/>
          <c:tx>
            <c:strRef>
              <c:f>Sheet1!$E$1</c:f>
              <c:strCache>
                <c:ptCount val="1"/>
                <c:pt idx="0">
                  <c:v>WIOA Title III WP-ES  </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Sheet1!$A$2:$A$6</c:f>
              <c:strCache>
                <c:ptCount val="5"/>
                <c:pt idx="0">
                  <c:v>SFY22</c:v>
                </c:pt>
                <c:pt idx="1">
                  <c:v>SFY23</c:v>
                </c:pt>
                <c:pt idx="2">
                  <c:v>SFY24</c:v>
                </c:pt>
                <c:pt idx="3">
                  <c:v>SFY25</c:v>
                </c:pt>
                <c:pt idx="4">
                  <c:v>SFY26</c:v>
                </c:pt>
              </c:strCache>
            </c:strRef>
          </c:cat>
          <c:val>
            <c:numRef>
              <c:f>Sheet1!$E$2:$E$6</c:f>
              <c:numCache>
                <c:formatCode>"$"#,##0_);[Red]\("$"#,##0\)</c:formatCode>
                <c:ptCount val="5"/>
                <c:pt idx="0">
                  <c:v>11205122</c:v>
                </c:pt>
                <c:pt idx="1">
                  <c:v>10949342</c:v>
                </c:pt>
                <c:pt idx="2">
                  <c:v>10868056</c:v>
                </c:pt>
                <c:pt idx="3">
                  <c:v>10827663</c:v>
                </c:pt>
                <c:pt idx="4">
                  <c:v>10724779</c:v>
                </c:pt>
              </c:numCache>
            </c:numRef>
          </c:val>
          <c:smooth val="0"/>
          <c:extLst>
            <c:ext xmlns:c16="http://schemas.microsoft.com/office/drawing/2014/chart" uri="{C3380CC4-5D6E-409C-BE32-E72D297353CC}">
              <c16:uniqueId val="{00000003-E84E-4F8D-B4FD-508EBF1540B2}"/>
            </c:ext>
          </c:extLst>
        </c:ser>
        <c:ser>
          <c:idx val="4"/>
          <c:order val="4"/>
          <c:tx>
            <c:strRef>
              <c:f>Sheet1!$F$1</c:f>
              <c:strCache>
                <c:ptCount val="1"/>
                <c:pt idx="0">
                  <c:v>State DW</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Sheet1!$A$2:$A$6</c:f>
              <c:strCache>
                <c:ptCount val="5"/>
                <c:pt idx="0">
                  <c:v>SFY22</c:v>
                </c:pt>
                <c:pt idx="1">
                  <c:v>SFY23</c:v>
                </c:pt>
                <c:pt idx="2">
                  <c:v>SFY24</c:v>
                </c:pt>
                <c:pt idx="3">
                  <c:v>SFY25</c:v>
                </c:pt>
                <c:pt idx="4">
                  <c:v>SFY26</c:v>
                </c:pt>
              </c:strCache>
            </c:strRef>
          </c:cat>
          <c:val>
            <c:numRef>
              <c:f>Sheet1!$F$2:$F$6</c:f>
              <c:numCache>
                <c:formatCode>"$"#,##0_);[Red]\("$"#,##0\)</c:formatCode>
                <c:ptCount val="5"/>
                <c:pt idx="0">
                  <c:v>10913263</c:v>
                </c:pt>
                <c:pt idx="1">
                  <c:v>11476800</c:v>
                </c:pt>
                <c:pt idx="2">
                  <c:v>15546275</c:v>
                </c:pt>
                <c:pt idx="3">
                  <c:v>14930415</c:v>
                </c:pt>
                <c:pt idx="4">
                  <c:v>6983431</c:v>
                </c:pt>
              </c:numCache>
            </c:numRef>
          </c:val>
          <c:smooth val="0"/>
          <c:extLst>
            <c:ext xmlns:c16="http://schemas.microsoft.com/office/drawing/2014/chart" uri="{C3380CC4-5D6E-409C-BE32-E72D297353CC}">
              <c16:uniqueId val="{00000004-E84E-4F8D-B4FD-508EBF1540B2}"/>
            </c:ext>
          </c:extLst>
        </c:ser>
        <c:dLbls>
          <c:showLegendKey val="0"/>
          <c:showVal val="0"/>
          <c:showCatName val="0"/>
          <c:showSerName val="0"/>
          <c:showPercent val="0"/>
          <c:showBubbleSize val="0"/>
        </c:dLbls>
        <c:marker val="1"/>
        <c:smooth val="0"/>
        <c:axId val="804337800"/>
        <c:axId val="804332760"/>
      </c:lineChart>
      <c:catAx>
        <c:axId val="804337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04332760"/>
        <c:crosses val="autoZero"/>
        <c:auto val="1"/>
        <c:lblAlgn val="ctr"/>
        <c:lblOffset val="100"/>
        <c:noMultiLvlLbl val="0"/>
      </c:catAx>
      <c:valAx>
        <c:axId val="804332760"/>
        <c:scaling>
          <c:orientation val="minMax"/>
          <c:max val="16000000"/>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0433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Total WIOA Title I, Title III</a:t>
            </a:r>
            <a:r>
              <a:rPr lang="en-US" baseline="0"/>
              <a:t> and State DW </a:t>
            </a:r>
            <a:r>
              <a:rPr lang="en-US"/>
              <a:t>Funding</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Sheet1!$B$10</c:f>
              <c:strCache>
                <c:ptCount val="1"/>
                <c:pt idx="0">
                  <c:v>Total Funding Level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Sheet1!$A$11:$A$15</c:f>
              <c:strCache>
                <c:ptCount val="5"/>
                <c:pt idx="0">
                  <c:v>SFY22</c:v>
                </c:pt>
                <c:pt idx="1">
                  <c:v>SFY23</c:v>
                </c:pt>
                <c:pt idx="2">
                  <c:v>SFY24</c:v>
                </c:pt>
                <c:pt idx="3">
                  <c:v>SFY25</c:v>
                </c:pt>
                <c:pt idx="4">
                  <c:v>SFY26</c:v>
                </c:pt>
              </c:strCache>
            </c:strRef>
          </c:cat>
          <c:val>
            <c:numRef>
              <c:f>Sheet1!$B$11:$B$15</c:f>
              <c:numCache>
                <c:formatCode>"$"#,##0_);[Red]\("$"#,##0\)</c:formatCode>
                <c:ptCount val="5"/>
                <c:pt idx="0">
                  <c:v>52435243</c:v>
                </c:pt>
                <c:pt idx="1">
                  <c:v>51216552</c:v>
                </c:pt>
                <c:pt idx="2">
                  <c:v>52777445</c:v>
                </c:pt>
                <c:pt idx="3">
                  <c:v>50257525</c:v>
                </c:pt>
                <c:pt idx="4">
                  <c:v>39698253</c:v>
                </c:pt>
              </c:numCache>
            </c:numRef>
          </c:val>
          <c:smooth val="0"/>
          <c:extLst>
            <c:ext xmlns:c16="http://schemas.microsoft.com/office/drawing/2014/chart" uri="{C3380CC4-5D6E-409C-BE32-E72D297353CC}">
              <c16:uniqueId val="{00000000-3688-41FE-811A-50203FD9A6BD}"/>
            </c:ext>
          </c:extLst>
        </c:ser>
        <c:dLbls>
          <c:showLegendKey val="0"/>
          <c:showVal val="0"/>
          <c:showCatName val="0"/>
          <c:showSerName val="0"/>
          <c:showPercent val="0"/>
          <c:showBubbleSize val="0"/>
        </c:dLbls>
        <c:marker val="1"/>
        <c:smooth val="0"/>
        <c:axId val="1037548032"/>
        <c:axId val="1037550912"/>
      </c:lineChart>
      <c:catAx>
        <c:axId val="103754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037550912"/>
        <c:crosses val="autoZero"/>
        <c:auto val="1"/>
        <c:lblAlgn val="ctr"/>
        <c:lblOffset val="100"/>
        <c:noMultiLvlLbl val="0"/>
      </c:catAx>
      <c:valAx>
        <c:axId val="103755091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375480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_rels/data7.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image" Target="../media/image28.svg"/></Relationships>
</file>

<file path=ppt/diagrams/_rels/data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_rels/drawing7.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image" Target="../media/image28.svg"/></Relationships>
</file>

<file path=ppt/diagrams/_rels/drawing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B8A25F-C4C9-4EC9-9673-A497D922C9B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5670B7F-607E-4D44-81B7-C175EAC0D56E}">
      <dgm:prSet/>
      <dgm:spPr/>
      <dgm:t>
        <a:bodyPr/>
        <a:lstStyle/>
        <a:p>
          <a:r>
            <a:rPr lang="en-US" baseline="0"/>
            <a:t>Name </a:t>
          </a:r>
          <a:endParaRPr lang="en-US"/>
        </a:p>
      </dgm:t>
    </dgm:pt>
    <dgm:pt modelId="{384C5583-FE21-427B-BE6E-4CFCBB10AA3D}" type="parTrans" cxnId="{51A180C4-D435-49AA-B3DA-DE5F9752BBC0}">
      <dgm:prSet/>
      <dgm:spPr/>
      <dgm:t>
        <a:bodyPr/>
        <a:lstStyle/>
        <a:p>
          <a:endParaRPr lang="en-US"/>
        </a:p>
      </dgm:t>
    </dgm:pt>
    <dgm:pt modelId="{B6D6FED1-64AC-4B55-BBF9-B2797533B258}" type="sibTrans" cxnId="{51A180C4-D435-49AA-B3DA-DE5F9752BBC0}">
      <dgm:prSet/>
      <dgm:spPr/>
      <dgm:t>
        <a:bodyPr/>
        <a:lstStyle/>
        <a:p>
          <a:endParaRPr lang="en-US"/>
        </a:p>
      </dgm:t>
    </dgm:pt>
    <dgm:pt modelId="{E1EFD432-A2CC-4F79-8341-2D34ABC63FCE}">
      <dgm:prSet/>
      <dgm:spPr/>
      <dgm:t>
        <a:bodyPr/>
        <a:lstStyle/>
        <a:p>
          <a:r>
            <a:rPr lang="en-US" baseline="0"/>
            <a:t>Title</a:t>
          </a:r>
          <a:endParaRPr lang="en-US"/>
        </a:p>
      </dgm:t>
    </dgm:pt>
    <dgm:pt modelId="{88DAF37E-2919-4E12-9336-4EEE12CDAEBE}" type="parTrans" cxnId="{EA83E2EF-67ED-44C6-BCD9-7319D6810C48}">
      <dgm:prSet/>
      <dgm:spPr/>
      <dgm:t>
        <a:bodyPr/>
        <a:lstStyle/>
        <a:p>
          <a:endParaRPr lang="en-US"/>
        </a:p>
      </dgm:t>
    </dgm:pt>
    <dgm:pt modelId="{4288DCE5-E7FE-4D4A-9801-B06AF7514481}" type="sibTrans" cxnId="{EA83E2EF-67ED-44C6-BCD9-7319D6810C48}">
      <dgm:prSet/>
      <dgm:spPr/>
      <dgm:t>
        <a:bodyPr/>
        <a:lstStyle/>
        <a:p>
          <a:endParaRPr lang="en-US"/>
        </a:p>
      </dgm:t>
    </dgm:pt>
    <dgm:pt modelId="{63CAC234-6199-4439-94AA-CCC32FBC83B1}">
      <dgm:prSet/>
      <dgm:spPr/>
      <dgm:t>
        <a:bodyPr/>
        <a:lstStyle/>
        <a:p>
          <a:r>
            <a:rPr lang="en-US" baseline="0"/>
            <a:t>Organization </a:t>
          </a:r>
          <a:endParaRPr lang="en-US"/>
        </a:p>
      </dgm:t>
    </dgm:pt>
    <dgm:pt modelId="{7956AA41-17E4-4D78-BC21-199F2141061E}" type="parTrans" cxnId="{79B0BF87-49D4-4DAC-9F56-ECF8EB22731D}">
      <dgm:prSet/>
      <dgm:spPr/>
      <dgm:t>
        <a:bodyPr/>
        <a:lstStyle/>
        <a:p>
          <a:endParaRPr lang="en-US"/>
        </a:p>
      </dgm:t>
    </dgm:pt>
    <dgm:pt modelId="{18347C59-E28A-4CA3-8BAF-7F0D759A221B}" type="sibTrans" cxnId="{79B0BF87-49D4-4DAC-9F56-ECF8EB22731D}">
      <dgm:prSet/>
      <dgm:spPr/>
      <dgm:t>
        <a:bodyPr/>
        <a:lstStyle/>
        <a:p>
          <a:endParaRPr lang="en-US"/>
        </a:p>
      </dgm:t>
    </dgm:pt>
    <dgm:pt modelId="{9433E598-C2EE-4A5A-B05F-14DFD13087E4}">
      <dgm:prSet/>
      <dgm:spPr/>
      <dgm:t>
        <a:bodyPr/>
        <a:lstStyle/>
        <a:p>
          <a:r>
            <a:rPr lang="en-US" baseline="0"/>
            <a:t>Area or Region of the State You’re Representing </a:t>
          </a:r>
          <a:endParaRPr lang="en-US"/>
        </a:p>
      </dgm:t>
    </dgm:pt>
    <dgm:pt modelId="{0137E6EF-8D20-4703-97DA-F21159C4EDE6}" type="parTrans" cxnId="{98BFB929-0EAD-4D11-9166-1AC0948E92D9}">
      <dgm:prSet/>
      <dgm:spPr/>
      <dgm:t>
        <a:bodyPr/>
        <a:lstStyle/>
        <a:p>
          <a:endParaRPr lang="en-US"/>
        </a:p>
      </dgm:t>
    </dgm:pt>
    <dgm:pt modelId="{ACB35A84-2F28-47AA-BF09-B2EBE2E29222}" type="sibTrans" cxnId="{98BFB929-0EAD-4D11-9166-1AC0948E92D9}">
      <dgm:prSet/>
      <dgm:spPr/>
      <dgm:t>
        <a:bodyPr/>
        <a:lstStyle/>
        <a:p>
          <a:endParaRPr lang="en-US"/>
        </a:p>
      </dgm:t>
    </dgm:pt>
    <dgm:pt modelId="{E8DA1C19-77B1-4A6B-885D-8A51274ED169}" type="pres">
      <dgm:prSet presAssocID="{88B8A25F-C4C9-4EC9-9673-A497D922C9B5}" presName="root" presStyleCnt="0">
        <dgm:presLayoutVars>
          <dgm:dir/>
          <dgm:resizeHandles val="exact"/>
        </dgm:presLayoutVars>
      </dgm:prSet>
      <dgm:spPr/>
    </dgm:pt>
    <dgm:pt modelId="{3EBEE851-86E0-4424-91E4-FEBD32514FC7}" type="pres">
      <dgm:prSet presAssocID="{B5670B7F-607E-4D44-81B7-C175EAC0D56E}" presName="compNode" presStyleCnt="0"/>
      <dgm:spPr/>
    </dgm:pt>
    <dgm:pt modelId="{FFB1C34B-1798-4FE8-88A0-CB8EA7D1D3F5}" type="pres">
      <dgm:prSet presAssocID="{B5670B7F-607E-4D44-81B7-C175EAC0D56E}" presName="bgRect" presStyleLbl="bgShp" presStyleIdx="0" presStyleCnt="4"/>
      <dgm:spPr/>
    </dgm:pt>
    <dgm:pt modelId="{E4336B8C-9D16-4FBD-89C4-3685A93E6423}" type="pres">
      <dgm:prSet presAssocID="{B5670B7F-607E-4D44-81B7-C175EAC0D56E}"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elp"/>
        </a:ext>
      </dgm:extLst>
    </dgm:pt>
    <dgm:pt modelId="{D775F773-573C-4144-AA31-13A06D607864}" type="pres">
      <dgm:prSet presAssocID="{B5670B7F-607E-4D44-81B7-C175EAC0D56E}" presName="spaceRect" presStyleCnt="0"/>
      <dgm:spPr/>
    </dgm:pt>
    <dgm:pt modelId="{2CBC82B4-C6E5-4575-B03A-84DC5292A194}" type="pres">
      <dgm:prSet presAssocID="{B5670B7F-607E-4D44-81B7-C175EAC0D56E}" presName="parTx" presStyleLbl="revTx" presStyleIdx="0" presStyleCnt="4">
        <dgm:presLayoutVars>
          <dgm:chMax val="0"/>
          <dgm:chPref val="0"/>
        </dgm:presLayoutVars>
      </dgm:prSet>
      <dgm:spPr/>
    </dgm:pt>
    <dgm:pt modelId="{94722418-4BE9-4D4B-885F-C63D981D208D}" type="pres">
      <dgm:prSet presAssocID="{B6D6FED1-64AC-4B55-BBF9-B2797533B258}" presName="sibTrans" presStyleCnt="0"/>
      <dgm:spPr/>
    </dgm:pt>
    <dgm:pt modelId="{171AE6BA-9E40-4F1D-9984-6A9C2F5D1858}" type="pres">
      <dgm:prSet presAssocID="{E1EFD432-A2CC-4F79-8341-2D34ABC63FCE}" presName="compNode" presStyleCnt="0"/>
      <dgm:spPr/>
    </dgm:pt>
    <dgm:pt modelId="{A0B4F55E-420C-4880-8209-BEE7853A1054}" type="pres">
      <dgm:prSet presAssocID="{E1EFD432-A2CC-4F79-8341-2D34ABC63FCE}" presName="bgRect" presStyleLbl="bgShp" presStyleIdx="1" presStyleCnt="4"/>
      <dgm:spPr/>
    </dgm:pt>
    <dgm:pt modelId="{744EA44F-1DE7-4EE2-9452-96BF4C27CF68}" type="pres">
      <dgm:prSet presAssocID="{E1EFD432-A2CC-4F79-8341-2D34ABC63FCE}"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btitles"/>
        </a:ext>
      </dgm:extLst>
    </dgm:pt>
    <dgm:pt modelId="{5C24BD82-7B10-46FF-81B8-FB37F7C9C46D}" type="pres">
      <dgm:prSet presAssocID="{E1EFD432-A2CC-4F79-8341-2D34ABC63FCE}" presName="spaceRect" presStyleCnt="0"/>
      <dgm:spPr/>
    </dgm:pt>
    <dgm:pt modelId="{9E9FE550-43E6-4854-AD83-93B46114622E}" type="pres">
      <dgm:prSet presAssocID="{E1EFD432-A2CC-4F79-8341-2D34ABC63FCE}" presName="parTx" presStyleLbl="revTx" presStyleIdx="1" presStyleCnt="4">
        <dgm:presLayoutVars>
          <dgm:chMax val="0"/>
          <dgm:chPref val="0"/>
        </dgm:presLayoutVars>
      </dgm:prSet>
      <dgm:spPr/>
    </dgm:pt>
    <dgm:pt modelId="{A8FC752C-B664-47F1-AF4A-A5CF5C6BACF9}" type="pres">
      <dgm:prSet presAssocID="{4288DCE5-E7FE-4D4A-9801-B06AF7514481}" presName="sibTrans" presStyleCnt="0"/>
      <dgm:spPr/>
    </dgm:pt>
    <dgm:pt modelId="{3CEF8C30-B3FE-4CB5-AF13-71AF8F241885}" type="pres">
      <dgm:prSet presAssocID="{63CAC234-6199-4439-94AA-CCC32FBC83B1}" presName="compNode" presStyleCnt="0"/>
      <dgm:spPr/>
    </dgm:pt>
    <dgm:pt modelId="{16B0C7C9-A188-45BA-89F1-50801ACE4996}" type="pres">
      <dgm:prSet presAssocID="{63CAC234-6199-4439-94AA-CCC32FBC83B1}" presName="bgRect" presStyleLbl="bgShp" presStyleIdx="2" presStyleCnt="4"/>
      <dgm:spPr/>
    </dgm:pt>
    <dgm:pt modelId="{79CE5745-3509-4B65-AF3F-C3870A03134E}" type="pres">
      <dgm:prSet presAssocID="{63CAC234-6199-4439-94AA-CCC32FBC83B1}"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resentation with Org Chart"/>
        </a:ext>
      </dgm:extLst>
    </dgm:pt>
    <dgm:pt modelId="{612298DA-064F-4803-B60A-C927D35619D0}" type="pres">
      <dgm:prSet presAssocID="{63CAC234-6199-4439-94AA-CCC32FBC83B1}" presName="spaceRect" presStyleCnt="0"/>
      <dgm:spPr/>
    </dgm:pt>
    <dgm:pt modelId="{C8358D91-936E-4AC0-9DFB-858E01963664}" type="pres">
      <dgm:prSet presAssocID="{63CAC234-6199-4439-94AA-CCC32FBC83B1}" presName="parTx" presStyleLbl="revTx" presStyleIdx="2" presStyleCnt="4">
        <dgm:presLayoutVars>
          <dgm:chMax val="0"/>
          <dgm:chPref val="0"/>
        </dgm:presLayoutVars>
      </dgm:prSet>
      <dgm:spPr/>
    </dgm:pt>
    <dgm:pt modelId="{4AE44217-8DFD-4CA9-B3CC-AFDB097E7A56}" type="pres">
      <dgm:prSet presAssocID="{18347C59-E28A-4CA3-8BAF-7F0D759A221B}" presName="sibTrans" presStyleCnt="0"/>
      <dgm:spPr/>
    </dgm:pt>
    <dgm:pt modelId="{C001DF3C-EE79-4DFF-9078-41C178C01252}" type="pres">
      <dgm:prSet presAssocID="{9433E598-C2EE-4A5A-B05F-14DFD13087E4}" presName="compNode" presStyleCnt="0"/>
      <dgm:spPr/>
    </dgm:pt>
    <dgm:pt modelId="{5147BBF2-290B-4A27-B2B7-7131E4FE3010}" type="pres">
      <dgm:prSet presAssocID="{9433E598-C2EE-4A5A-B05F-14DFD13087E4}" presName="bgRect" presStyleLbl="bgShp" presStyleIdx="3" presStyleCnt="4"/>
      <dgm:spPr/>
    </dgm:pt>
    <dgm:pt modelId="{EEB46D79-CFEC-441B-B8A6-CD1C65B449CB}" type="pres">
      <dgm:prSet presAssocID="{9433E598-C2EE-4A5A-B05F-14DFD13087E4}"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E97C883F-289D-4F20-8DFF-4A4C082A62F0}" type="pres">
      <dgm:prSet presAssocID="{9433E598-C2EE-4A5A-B05F-14DFD13087E4}" presName="spaceRect" presStyleCnt="0"/>
      <dgm:spPr/>
    </dgm:pt>
    <dgm:pt modelId="{278D6AED-DC52-42AE-880A-040B23845795}" type="pres">
      <dgm:prSet presAssocID="{9433E598-C2EE-4A5A-B05F-14DFD13087E4}" presName="parTx" presStyleLbl="revTx" presStyleIdx="3" presStyleCnt="4">
        <dgm:presLayoutVars>
          <dgm:chMax val="0"/>
          <dgm:chPref val="0"/>
        </dgm:presLayoutVars>
      </dgm:prSet>
      <dgm:spPr/>
    </dgm:pt>
  </dgm:ptLst>
  <dgm:cxnLst>
    <dgm:cxn modelId="{510BB90C-5425-41B0-9299-E35FA402BCD8}" type="presOf" srcId="{88B8A25F-C4C9-4EC9-9673-A497D922C9B5}" destId="{E8DA1C19-77B1-4A6B-885D-8A51274ED169}" srcOrd="0" destOrd="0" presId="urn:microsoft.com/office/officeart/2018/2/layout/IconVerticalSolidList"/>
    <dgm:cxn modelId="{95F72D26-F216-4C8E-BB05-C6D91186C829}" type="presOf" srcId="{B5670B7F-607E-4D44-81B7-C175EAC0D56E}" destId="{2CBC82B4-C6E5-4575-B03A-84DC5292A194}" srcOrd="0" destOrd="0" presId="urn:microsoft.com/office/officeart/2018/2/layout/IconVerticalSolidList"/>
    <dgm:cxn modelId="{98BFB929-0EAD-4D11-9166-1AC0948E92D9}" srcId="{88B8A25F-C4C9-4EC9-9673-A497D922C9B5}" destId="{9433E598-C2EE-4A5A-B05F-14DFD13087E4}" srcOrd="3" destOrd="0" parTransId="{0137E6EF-8D20-4703-97DA-F21159C4EDE6}" sibTransId="{ACB35A84-2F28-47AA-BF09-B2EBE2E29222}"/>
    <dgm:cxn modelId="{8C661735-837F-444D-B01C-7F43BAB1A237}" type="presOf" srcId="{E1EFD432-A2CC-4F79-8341-2D34ABC63FCE}" destId="{9E9FE550-43E6-4854-AD83-93B46114622E}" srcOrd="0" destOrd="0" presId="urn:microsoft.com/office/officeart/2018/2/layout/IconVerticalSolidList"/>
    <dgm:cxn modelId="{5D98A55A-4D57-44C1-9350-788C9725922B}" type="presOf" srcId="{9433E598-C2EE-4A5A-B05F-14DFD13087E4}" destId="{278D6AED-DC52-42AE-880A-040B23845795}" srcOrd="0" destOrd="0" presId="urn:microsoft.com/office/officeart/2018/2/layout/IconVerticalSolidList"/>
    <dgm:cxn modelId="{79B0BF87-49D4-4DAC-9F56-ECF8EB22731D}" srcId="{88B8A25F-C4C9-4EC9-9673-A497D922C9B5}" destId="{63CAC234-6199-4439-94AA-CCC32FBC83B1}" srcOrd="2" destOrd="0" parTransId="{7956AA41-17E4-4D78-BC21-199F2141061E}" sibTransId="{18347C59-E28A-4CA3-8BAF-7F0D759A221B}"/>
    <dgm:cxn modelId="{7BBD32B6-517B-44ED-998B-951D1B0B8370}" type="presOf" srcId="{63CAC234-6199-4439-94AA-CCC32FBC83B1}" destId="{C8358D91-936E-4AC0-9DFB-858E01963664}" srcOrd="0" destOrd="0" presId="urn:microsoft.com/office/officeart/2018/2/layout/IconVerticalSolidList"/>
    <dgm:cxn modelId="{51A180C4-D435-49AA-B3DA-DE5F9752BBC0}" srcId="{88B8A25F-C4C9-4EC9-9673-A497D922C9B5}" destId="{B5670B7F-607E-4D44-81B7-C175EAC0D56E}" srcOrd="0" destOrd="0" parTransId="{384C5583-FE21-427B-BE6E-4CFCBB10AA3D}" sibTransId="{B6D6FED1-64AC-4B55-BBF9-B2797533B258}"/>
    <dgm:cxn modelId="{EA83E2EF-67ED-44C6-BCD9-7319D6810C48}" srcId="{88B8A25F-C4C9-4EC9-9673-A497D922C9B5}" destId="{E1EFD432-A2CC-4F79-8341-2D34ABC63FCE}" srcOrd="1" destOrd="0" parTransId="{88DAF37E-2919-4E12-9336-4EEE12CDAEBE}" sibTransId="{4288DCE5-E7FE-4D4A-9801-B06AF7514481}"/>
    <dgm:cxn modelId="{895D4CA5-5D46-4A2B-AEE0-5FE87D086B1D}" type="presParOf" srcId="{E8DA1C19-77B1-4A6B-885D-8A51274ED169}" destId="{3EBEE851-86E0-4424-91E4-FEBD32514FC7}" srcOrd="0" destOrd="0" presId="urn:microsoft.com/office/officeart/2018/2/layout/IconVerticalSolidList"/>
    <dgm:cxn modelId="{7F101272-AEC2-41ED-B927-C70564FAEA52}" type="presParOf" srcId="{3EBEE851-86E0-4424-91E4-FEBD32514FC7}" destId="{FFB1C34B-1798-4FE8-88A0-CB8EA7D1D3F5}" srcOrd="0" destOrd="0" presId="urn:microsoft.com/office/officeart/2018/2/layout/IconVerticalSolidList"/>
    <dgm:cxn modelId="{B1D1A167-81D3-4090-9667-8AD960A95BF8}" type="presParOf" srcId="{3EBEE851-86E0-4424-91E4-FEBD32514FC7}" destId="{E4336B8C-9D16-4FBD-89C4-3685A93E6423}" srcOrd="1" destOrd="0" presId="urn:microsoft.com/office/officeart/2018/2/layout/IconVerticalSolidList"/>
    <dgm:cxn modelId="{358F657C-0FDD-470D-A9DE-B2558C66C9A2}" type="presParOf" srcId="{3EBEE851-86E0-4424-91E4-FEBD32514FC7}" destId="{D775F773-573C-4144-AA31-13A06D607864}" srcOrd="2" destOrd="0" presId="urn:microsoft.com/office/officeart/2018/2/layout/IconVerticalSolidList"/>
    <dgm:cxn modelId="{BA8B9E50-5C0B-43D6-86F1-AE9701B8E41A}" type="presParOf" srcId="{3EBEE851-86E0-4424-91E4-FEBD32514FC7}" destId="{2CBC82B4-C6E5-4575-B03A-84DC5292A194}" srcOrd="3" destOrd="0" presId="urn:microsoft.com/office/officeart/2018/2/layout/IconVerticalSolidList"/>
    <dgm:cxn modelId="{3128904A-2D75-4719-92C5-C5F29DD401AF}" type="presParOf" srcId="{E8DA1C19-77B1-4A6B-885D-8A51274ED169}" destId="{94722418-4BE9-4D4B-885F-C63D981D208D}" srcOrd="1" destOrd="0" presId="urn:microsoft.com/office/officeart/2018/2/layout/IconVerticalSolidList"/>
    <dgm:cxn modelId="{13C98431-BAE6-441A-8387-F8ED907E7D6E}" type="presParOf" srcId="{E8DA1C19-77B1-4A6B-885D-8A51274ED169}" destId="{171AE6BA-9E40-4F1D-9984-6A9C2F5D1858}" srcOrd="2" destOrd="0" presId="urn:microsoft.com/office/officeart/2018/2/layout/IconVerticalSolidList"/>
    <dgm:cxn modelId="{394BC1DD-5475-4D44-B053-15C518BD3E9A}" type="presParOf" srcId="{171AE6BA-9E40-4F1D-9984-6A9C2F5D1858}" destId="{A0B4F55E-420C-4880-8209-BEE7853A1054}" srcOrd="0" destOrd="0" presId="urn:microsoft.com/office/officeart/2018/2/layout/IconVerticalSolidList"/>
    <dgm:cxn modelId="{BF719E81-14E4-46DF-860F-FA1D467CBFE6}" type="presParOf" srcId="{171AE6BA-9E40-4F1D-9984-6A9C2F5D1858}" destId="{744EA44F-1DE7-4EE2-9452-96BF4C27CF68}" srcOrd="1" destOrd="0" presId="urn:microsoft.com/office/officeart/2018/2/layout/IconVerticalSolidList"/>
    <dgm:cxn modelId="{F2A21D7D-254A-4A6B-8D28-4840CEB370E1}" type="presParOf" srcId="{171AE6BA-9E40-4F1D-9984-6A9C2F5D1858}" destId="{5C24BD82-7B10-46FF-81B8-FB37F7C9C46D}" srcOrd="2" destOrd="0" presId="urn:microsoft.com/office/officeart/2018/2/layout/IconVerticalSolidList"/>
    <dgm:cxn modelId="{642D5F4D-E7FB-4E74-8665-9481CE131AB3}" type="presParOf" srcId="{171AE6BA-9E40-4F1D-9984-6A9C2F5D1858}" destId="{9E9FE550-43E6-4854-AD83-93B46114622E}" srcOrd="3" destOrd="0" presId="urn:microsoft.com/office/officeart/2018/2/layout/IconVerticalSolidList"/>
    <dgm:cxn modelId="{4FCFA38D-AA02-4BFE-890A-32923DF967C7}" type="presParOf" srcId="{E8DA1C19-77B1-4A6B-885D-8A51274ED169}" destId="{A8FC752C-B664-47F1-AF4A-A5CF5C6BACF9}" srcOrd="3" destOrd="0" presId="urn:microsoft.com/office/officeart/2018/2/layout/IconVerticalSolidList"/>
    <dgm:cxn modelId="{39A00985-E592-4087-8E9A-5FD920AE5288}" type="presParOf" srcId="{E8DA1C19-77B1-4A6B-885D-8A51274ED169}" destId="{3CEF8C30-B3FE-4CB5-AF13-71AF8F241885}" srcOrd="4" destOrd="0" presId="urn:microsoft.com/office/officeart/2018/2/layout/IconVerticalSolidList"/>
    <dgm:cxn modelId="{3FB4A51B-3C9B-415F-B325-D6A042148A36}" type="presParOf" srcId="{3CEF8C30-B3FE-4CB5-AF13-71AF8F241885}" destId="{16B0C7C9-A188-45BA-89F1-50801ACE4996}" srcOrd="0" destOrd="0" presId="urn:microsoft.com/office/officeart/2018/2/layout/IconVerticalSolidList"/>
    <dgm:cxn modelId="{D22A19C9-9849-49C4-B4C1-DBB75F00E703}" type="presParOf" srcId="{3CEF8C30-B3FE-4CB5-AF13-71AF8F241885}" destId="{79CE5745-3509-4B65-AF3F-C3870A03134E}" srcOrd="1" destOrd="0" presId="urn:microsoft.com/office/officeart/2018/2/layout/IconVerticalSolidList"/>
    <dgm:cxn modelId="{B5E2374A-F46B-4FCA-8EB7-A529CAD9B5E5}" type="presParOf" srcId="{3CEF8C30-B3FE-4CB5-AF13-71AF8F241885}" destId="{612298DA-064F-4803-B60A-C927D35619D0}" srcOrd="2" destOrd="0" presId="urn:microsoft.com/office/officeart/2018/2/layout/IconVerticalSolidList"/>
    <dgm:cxn modelId="{E6B10ADB-3A52-4D32-85B9-D08CF1BEC10A}" type="presParOf" srcId="{3CEF8C30-B3FE-4CB5-AF13-71AF8F241885}" destId="{C8358D91-936E-4AC0-9DFB-858E01963664}" srcOrd="3" destOrd="0" presId="urn:microsoft.com/office/officeart/2018/2/layout/IconVerticalSolidList"/>
    <dgm:cxn modelId="{C8867A4D-0257-4B8D-9C88-A0EB97FB14CB}" type="presParOf" srcId="{E8DA1C19-77B1-4A6B-885D-8A51274ED169}" destId="{4AE44217-8DFD-4CA9-B3CC-AFDB097E7A56}" srcOrd="5" destOrd="0" presId="urn:microsoft.com/office/officeart/2018/2/layout/IconVerticalSolidList"/>
    <dgm:cxn modelId="{66402F94-AC6E-4042-8432-DFADAD5BE518}" type="presParOf" srcId="{E8DA1C19-77B1-4A6B-885D-8A51274ED169}" destId="{C001DF3C-EE79-4DFF-9078-41C178C01252}" srcOrd="6" destOrd="0" presId="urn:microsoft.com/office/officeart/2018/2/layout/IconVerticalSolidList"/>
    <dgm:cxn modelId="{2513720D-27DE-4D5B-B237-E7E4692618BC}" type="presParOf" srcId="{C001DF3C-EE79-4DFF-9078-41C178C01252}" destId="{5147BBF2-290B-4A27-B2B7-7131E4FE3010}" srcOrd="0" destOrd="0" presId="urn:microsoft.com/office/officeart/2018/2/layout/IconVerticalSolidList"/>
    <dgm:cxn modelId="{E6EB25C2-3CEB-4082-9E8B-444956FBA327}" type="presParOf" srcId="{C001DF3C-EE79-4DFF-9078-41C178C01252}" destId="{EEB46D79-CFEC-441B-B8A6-CD1C65B449CB}" srcOrd="1" destOrd="0" presId="urn:microsoft.com/office/officeart/2018/2/layout/IconVerticalSolidList"/>
    <dgm:cxn modelId="{E2316D6D-4D5E-43A2-ABA4-EA69657D7F35}" type="presParOf" srcId="{C001DF3C-EE79-4DFF-9078-41C178C01252}" destId="{E97C883F-289D-4F20-8DFF-4A4C082A62F0}" srcOrd="2" destOrd="0" presId="urn:microsoft.com/office/officeart/2018/2/layout/IconVerticalSolidList"/>
    <dgm:cxn modelId="{FDBB7DBE-336C-4553-AC29-65ACB5C97F0C}" type="presParOf" srcId="{C001DF3C-EE79-4DFF-9078-41C178C01252}" destId="{278D6AED-DC52-42AE-880A-040B2384579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FB961A-6CC1-4A75-936C-79368DBF8BED}" type="doc">
      <dgm:prSet loTypeId="urn:microsoft.com/office/officeart/2017/3/layout/HorizontalLabelsTimeline" loCatId="process" qsTypeId="urn:microsoft.com/office/officeart/2005/8/quickstyle/simple5" qsCatId="simple" csTypeId="urn:microsoft.com/office/officeart/2005/8/colors/accent1_2" csCatId="accent1" phldr="1"/>
      <dgm:spPr/>
      <dgm:t>
        <a:bodyPr/>
        <a:lstStyle/>
        <a:p>
          <a:endParaRPr lang="en-US"/>
        </a:p>
      </dgm:t>
    </dgm:pt>
    <dgm:pt modelId="{CA5C89E9-EE3A-457E-87D6-3965E47D80E8}">
      <dgm:prSet/>
      <dgm:spPr/>
      <dgm:t>
        <a:bodyPr/>
        <a:lstStyle/>
        <a:p>
          <a:pPr>
            <a:defRPr b="1"/>
          </a:pPr>
          <a:r>
            <a:rPr lang="en-US"/>
            <a:t>14 June 2025</a:t>
          </a:r>
        </a:p>
      </dgm:t>
    </dgm:pt>
    <dgm:pt modelId="{EC27CC19-C5A0-4365-A88E-0AC3DD40B8C7}" type="parTrans" cxnId="{4C4E4B00-64DE-4A75-91FD-7EAADA502236}">
      <dgm:prSet/>
      <dgm:spPr/>
      <dgm:t>
        <a:bodyPr/>
        <a:lstStyle/>
        <a:p>
          <a:endParaRPr lang="en-US"/>
        </a:p>
      </dgm:t>
    </dgm:pt>
    <dgm:pt modelId="{7469B71C-904B-4991-ADBF-6F5573426C9E}" type="sibTrans" cxnId="{4C4E4B00-64DE-4A75-91FD-7EAADA502236}">
      <dgm:prSet/>
      <dgm:spPr/>
      <dgm:t>
        <a:bodyPr/>
        <a:lstStyle/>
        <a:p>
          <a:endParaRPr lang="en-US"/>
        </a:p>
      </dgm:t>
    </dgm:pt>
    <dgm:pt modelId="{D7DE7BCE-32E0-45BA-B52C-D46BA26FC506}">
      <dgm:prSet/>
      <dgm:spPr/>
      <dgm:t>
        <a:bodyPr/>
        <a:lstStyle/>
        <a:p>
          <a:r>
            <a:rPr lang="en-US"/>
            <a:t>Task Force effective date</a:t>
          </a:r>
        </a:p>
      </dgm:t>
    </dgm:pt>
    <dgm:pt modelId="{AB384543-CBE1-4585-9153-6CB2F4BC5657}" type="parTrans" cxnId="{7899C2BA-B792-47E1-B4FA-41CF059FE7E2}">
      <dgm:prSet/>
      <dgm:spPr/>
      <dgm:t>
        <a:bodyPr/>
        <a:lstStyle/>
        <a:p>
          <a:endParaRPr lang="en-US"/>
        </a:p>
      </dgm:t>
    </dgm:pt>
    <dgm:pt modelId="{2728B530-5C14-4B91-B9D4-C4BC5B9D8482}" type="sibTrans" cxnId="{7899C2BA-B792-47E1-B4FA-41CF059FE7E2}">
      <dgm:prSet/>
      <dgm:spPr/>
      <dgm:t>
        <a:bodyPr/>
        <a:lstStyle/>
        <a:p>
          <a:endParaRPr lang="en-US"/>
        </a:p>
      </dgm:t>
    </dgm:pt>
    <dgm:pt modelId="{6CCDAD87-08C2-4A1D-9679-8044E1C561E1}">
      <dgm:prSet/>
      <dgm:spPr/>
      <dgm:t>
        <a:bodyPr/>
        <a:lstStyle/>
        <a:p>
          <a:pPr>
            <a:defRPr b="1"/>
          </a:pPr>
          <a:r>
            <a:rPr lang="en-US"/>
            <a:t>July 2025</a:t>
          </a:r>
        </a:p>
      </dgm:t>
    </dgm:pt>
    <dgm:pt modelId="{0A5AA36B-7FB4-4E98-B51B-F2070743E49F}" type="parTrans" cxnId="{DDEA3EF7-9845-48F5-BC47-9BE8DE9DBCF4}">
      <dgm:prSet/>
      <dgm:spPr/>
      <dgm:t>
        <a:bodyPr/>
        <a:lstStyle/>
        <a:p>
          <a:endParaRPr lang="en-US"/>
        </a:p>
      </dgm:t>
    </dgm:pt>
    <dgm:pt modelId="{3E1AC83B-88AD-47FB-9D7F-2D0D3617C256}" type="sibTrans" cxnId="{DDEA3EF7-9845-48F5-BC47-9BE8DE9DBCF4}">
      <dgm:prSet/>
      <dgm:spPr/>
      <dgm:t>
        <a:bodyPr/>
        <a:lstStyle/>
        <a:p>
          <a:endParaRPr lang="en-US"/>
        </a:p>
      </dgm:t>
    </dgm:pt>
    <dgm:pt modelId="{71F3B1CE-E854-4E31-929D-410B0D6468FE}">
      <dgm:prSet/>
      <dgm:spPr/>
      <dgm:t>
        <a:bodyPr/>
        <a:lstStyle/>
        <a:p>
          <a:r>
            <a:rPr lang="en-US"/>
            <a:t>Appointment deadline (30 days)</a:t>
          </a:r>
        </a:p>
      </dgm:t>
    </dgm:pt>
    <dgm:pt modelId="{CACC9848-18F8-497D-A236-F703CBD7CCBC}" type="parTrans" cxnId="{756A3508-6D7D-4B75-AE69-C3FE58905865}">
      <dgm:prSet/>
      <dgm:spPr/>
      <dgm:t>
        <a:bodyPr/>
        <a:lstStyle/>
        <a:p>
          <a:endParaRPr lang="en-US"/>
        </a:p>
      </dgm:t>
    </dgm:pt>
    <dgm:pt modelId="{4178242F-0035-4E81-8C84-986A8E0E9DE5}" type="sibTrans" cxnId="{756A3508-6D7D-4B75-AE69-C3FE58905865}">
      <dgm:prSet/>
      <dgm:spPr/>
      <dgm:t>
        <a:bodyPr/>
        <a:lstStyle/>
        <a:p>
          <a:endParaRPr lang="en-US"/>
        </a:p>
      </dgm:t>
    </dgm:pt>
    <dgm:pt modelId="{4D371739-FA66-44AF-A93E-477C45EAC2E0}">
      <dgm:prSet/>
      <dgm:spPr/>
      <dgm:t>
        <a:bodyPr/>
        <a:lstStyle/>
        <a:p>
          <a:pPr>
            <a:defRPr b="1"/>
          </a:pPr>
          <a:r>
            <a:rPr lang="en-US"/>
            <a:t>Aug. 2025</a:t>
          </a:r>
        </a:p>
      </dgm:t>
    </dgm:pt>
    <dgm:pt modelId="{838FBDB1-1167-4C2C-947E-FC4E1A6B1F81}" type="parTrans" cxnId="{4A729643-E69B-4305-8849-FDD22C1B8F4C}">
      <dgm:prSet/>
      <dgm:spPr/>
      <dgm:t>
        <a:bodyPr/>
        <a:lstStyle/>
        <a:p>
          <a:endParaRPr lang="en-US"/>
        </a:p>
      </dgm:t>
    </dgm:pt>
    <dgm:pt modelId="{69034F81-1E9A-4E0F-ACA6-67D3DABDB8FE}" type="sibTrans" cxnId="{4A729643-E69B-4305-8849-FDD22C1B8F4C}">
      <dgm:prSet/>
      <dgm:spPr/>
      <dgm:t>
        <a:bodyPr/>
        <a:lstStyle/>
        <a:p>
          <a:endParaRPr lang="en-US"/>
        </a:p>
      </dgm:t>
    </dgm:pt>
    <dgm:pt modelId="{B55FE08A-C0C1-4BFC-AC38-6B29922A33E7}">
      <dgm:prSet/>
      <dgm:spPr/>
      <dgm:t>
        <a:bodyPr/>
        <a:lstStyle/>
        <a:p>
          <a:r>
            <a:rPr lang="en-US"/>
            <a:t>First meeting held; co-chairs elected</a:t>
          </a:r>
        </a:p>
      </dgm:t>
    </dgm:pt>
    <dgm:pt modelId="{C0AAD05D-ADA5-4E7B-AD5D-1B0CAADB1288}" type="parTrans" cxnId="{3DA65951-1D8B-422F-8475-BACD54D2844E}">
      <dgm:prSet/>
      <dgm:spPr/>
      <dgm:t>
        <a:bodyPr/>
        <a:lstStyle/>
        <a:p>
          <a:endParaRPr lang="en-US"/>
        </a:p>
      </dgm:t>
    </dgm:pt>
    <dgm:pt modelId="{FF59C339-58BA-460B-935D-28F145AF5D08}" type="sibTrans" cxnId="{3DA65951-1D8B-422F-8475-BACD54D2844E}">
      <dgm:prSet/>
      <dgm:spPr/>
      <dgm:t>
        <a:bodyPr/>
        <a:lstStyle/>
        <a:p>
          <a:endParaRPr lang="en-US"/>
        </a:p>
      </dgm:t>
    </dgm:pt>
    <dgm:pt modelId="{A50DD931-A424-4F80-9FD6-11C48E608A19}">
      <dgm:prSet/>
      <dgm:spPr/>
      <dgm:t>
        <a:bodyPr/>
        <a:lstStyle/>
        <a:p>
          <a:pPr>
            <a:defRPr b="1"/>
          </a:pPr>
          <a:r>
            <a:rPr lang="en-US"/>
            <a:t>Feb. 2026</a:t>
          </a:r>
        </a:p>
      </dgm:t>
    </dgm:pt>
    <dgm:pt modelId="{8441CB32-0E93-4328-87A7-DCC28764697E}" type="parTrans" cxnId="{E9291C34-B7A2-4314-9047-178D81AC5DEE}">
      <dgm:prSet/>
      <dgm:spPr/>
      <dgm:t>
        <a:bodyPr/>
        <a:lstStyle/>
        <a:p>
          <a:endParaRPr lang="en-US"/>
        </a:p>
      </dgm:t>
    </dgm:pt>
    <dgm:pt modelId="{01F3284F-DBF6-42BC-AB02-68968A270BE7}" type="sibTrans" cxnId="{E9291C34-B7A2-4314-9047-178D81AC5DEE}">
      <dgm:prSet/>
      <dgm:spPr/>
      <dgm:t>
        <a:bodyPr/>
        <a:lstStyle/>
        <a:p>
          <a:endParaRPr lang="en-US"/>
        </a:p>
      </dgm:t>
    </dgm:pt>
    <dgm:pt modelId="{E809B309-6BD5-4272-A789-4A616FF8C875}">
      <dgm:prSet/>
      <dgm:spPr/>
      <dgm:t>
        <a:bodyPr/>
        <a:lstStyle/>
        <a:p>
          <a:r>
            <a:rPr lang="en-US"/>
            <a:t>Preliminary Report due</a:t>
          </a:r>
        </a:p>
      </dgm:t>
    </dgm:pt>
    <dgm:pt modelId="{3DD44CF6-DD0D-40E2-933B-A133F6DEB7B3}" type="parTrans" cxnId="{B4FDADBC-08A5-409A-81D6-095C67EC3A28}">
      <dgm:prSet/>
      <dgm:spPr/>
      <dgm:t>
        <a:bodyPr/>
        <a:lstStyle/>
        <a:p>
          <a:endParaRPr lang="en-US"/>
        </a:p>
      </dgm:t>
    </dgm:pt>
    <dgm:pt modelId="{BB4449CC-5F1B-4D33-9E14-AAFA18D0858B}" type="sibTrans" cxnId="{B4FDADBC-08A5-409A-81D6-095C67EC3A28}">
      <dgm:prSet/>
      <dgm:spPr/>
      <dgm:t>
        <a:bodyPr/>
        <a:lstStyle/>
        <a:p>
          <a:endParaRPr lang="en-US"/>
        </a:p>
      </dgm:t>
    </dgm:pt>
    <dgm:pt modelId="{DA57A448-3F24-499C-87BE-AB6D4BA8F33D}">
      <dgm:prSet/>
      <dgm:spPr/>
      <dgm:t>
        <a:bodyPr/>
        <a:lstStyle/>
        <a:p>
          <a:pPr>
            <a:defRPr b="1"/>
          </a:pPr>
          <a:r>
            <a:rPr lang="en-US"/>
            <a:t>Jan. 2027</a:t>
          </a:r>
        </a:p>
      </dgm:t>
    </dgm:pt>
    <dgm:pt modelId="{12771981-E6D6-4D0E-98E1-5FBE6839B1B1}" type="parTrans" cxnId="{92D46543-1C6A-4997-829C-60F48CDD7BA9}">
      <dgm:prSet/>
      <dgm:spPr/>
      <dgm:t>
        <a:bodyPr/>
        <a:lstStyle/>
        <a:p>
          <a:endParaRPr lang="en-US"/>
        </a:p>
      </dgm:t>
    </dgm:pt>
    <dgm:pt modelId="{2F9D82E2-3417-4BCF-BB70-AE842C4F038B}" type="sibTrans" cxnId="{92D46543-1C6A-4997-829C-60F48CDD7BA9}">
      <dgm:prSet/>
      <dgm:spPr/>
      <dgm:t>
        <a:bodyPr/>
        <a:lstStyle/>
        <a:p>
          <a:endParaRPr lang="en-US"/>
        </a:p>
      </dgm:t>
    </dgm:pt>
    <dgm:pt modelId="{D142B2A1-84F8-4878-97E5-11AD64110D2F}">
      <dgm:prSet/>
      <dgm:spPr/>
      <dgm:t>
        <a:bodyPr/>
        <a:lstStyle/>
        <a:p>
          <a:r>
            <a:rPr lang="en-US"/>
            <a:t>Task Force sunsets</a:t>
          </a:r>
        </a:p>
      </dgm:t>
    </dgm:pt>
    <dgm:pt modelId="{B6D9F460-B3F4-4E25-8928-55505FF8EBE8}" type="parTrans" cxnId="{EEB4C7B9-78EB-4C0E-978C-794FB12D1EF3}">
      <dgm:prSet/>
      <dgm:spPr/>
      <dgm:t>
        <a:bodyPr/>
        <a:lstStyle/>
        <a:p>
          <a:endParaRPr lang="en-US"/>
        </a:p>
      </dgm:t>
    </dgm:pt>
    <dgm:pt modelId="{25315672-66DF-4870-AFE4-DE75AD6A5CBC}" type="sibTrans" cxnId="{EEB4C7B9-78EB-4C0E-978C-794FB12D1EF3}">
      <dgm:prSet/>
      <dgm:spPr/>
      <dgm:t>
        <a:bodyPr/>
        <a:lstStyle/>
        <a:p>
          <a:endParaRPr lang="en-US"/>
        </a:p>
      </dgm:t>
    </dgm:pt>
    <dgm:pt modelId="{C945769B-DB77-4A7D-9125-4C0CDA670A09}">
      <dgm:prSet/>
      <dgm:spPr/>
      <dgm:t>
        <a:bodyPr/>
        <a:lstStyle/>
        <a:p>
          <a:r>
            <a:rPr lang="en-US" i="1"/>
            <a:t>*WIOA State Plan Modifications Due</a:t>
          </a:r>
        </a:p>
      </dgm:t>
    </dgm:pt>
    <dgm:pt modelId="{F662E9FB-77E2-4F90-AC5E-993F57160616}" type="parTrans" cxnId="{4E03A34B-4562-44BB-9C58-91020CBCC5D9}">
      <dgm:prSet/>
      <dgm:spPr/>
      <dgm:t>
        <a:bodyPr/>
        <a:lstStyle/>
        <a:p>
          <a:endParaRPr lang="en-US"/>
        </a:p>
      </dgm:t>
    </dgm:pt>
    <dgm:pt modelId="{63AFE8DE-521E-49BD-8E15-53319BE446D4}" type="sibTrans" cxnId="{4E03A34B-4562-44BB-9C58-91020CBCC5D9}">
      <dgm:prSet/>
      <dgm:spPr/>
      <dgm:t>
        <a:bodyPr/>
        <a:lstStyle/>
        <a:p>
          <a:endParaRPr lang="en-US"/>
        </a:p>
      </dgm:t>
    </dgm:pt>
    <dgm:pt modelId="{8825DC43-2EA9-4508-A43B-D3688676FDD2}">
      <dgm:prSet/>
      <dgm:spPr/>
      <dgm:t>
        <a:bodyPr/>
        <a:lstStyle/>
        <a:p>
          <a:r>
            <a:rPr lang="en-US"/>
            <a:t>Task Force Report &amp; Legislation Due</a:t>
          </a:r>
        </a:p>
      </dgm:t>
    </dgm:pt>
    <dgm:pt modelId="{27218033-6D40-4726-A01C-51237FE22CA5}" type="parTrans" cxnId="{FBF41DB3-F270-486F-B35E-7E59EED5EADA}">
      <dgm:prSet/>
      <dgm:spPr/>
      <dgm:t>
        <a:bodyPr/>
        <a:lstStyle/>
        <a:p>
          <a:endParaRPr lang="en-US"/>
        </a:p>
      </dgm:t>
    </dgm:pt>
    <dgm:pt modelId="{E68814B3-CAF7-43D4-A974-07C196B34C42}" type="sibTrans" cxnId="{FBF41DB3-F270-486F-B35E-7E59EED5EADA}">
      <dgm:prSet/>
      <dgm:spPr/>
      <dgm:t>
        <a:bodyPr/>
        <a:lstStyle/>
        <a:p>
          <a:endParaRPr lang="en-US"/>
        </a:p>
      </dgm:t>
    </dgm:pt>
    <dgm:pt modelId="{934186C9-B032-4E4C-B136-BD4456E107B0}" type="pres">
      <dgm:prSet presAssocID="{92FB961A-6CC1-4A75-936C-79368DBF8BED}" presName="root" presStyleCnt="0">
        <dgm:presLayoutVars>
          <dgm:chMax/>
          <dgm:chPref/>
          <dgm:animLvl val="lvl"/>
        </dgm:presLayoutVars>
      </dgm:prSet>
      <dgm:spPr/>
    </dgm:pt>
    <dgm:pt modelId="{69A0DF8C-7358-46BB-96D0-13AF4EE9BB24}" type="pres">
      <dgm:prSet presAssocID="{92FB961A-6CC1-4A75-936C-79368DBF8BED}" presName="divider" presStyleLbl="fgAcc1" presStyleIdx="0" presStyleCnt="1"/>
      <dgm:spPr/>
    </dgm:pt>
    <dgm:pt modelId="{2E41B253-5EB9-411D-9439-27B174894BF8}" type="pres">
      <dgm:prSet presAssocID="{92FB961A-6CC1-4A75-936C-79368DBF8BED}" presName="nodes" presStyleCnt="0">
        <dgm:presLayoutVars>
          <dgm:chMax/>
          <dgm:chPref/>
          <dgm:animLvl val="lvl"/>
        </dgm:presLayoutVars>
      </dgm:prSet>
      <dgm:spPr/>
    </dgm:pt>
    <dgm:pt modelId="{77C2F4C3-0C30-411C-80E4-8D60DE60C570}" type="pres">
      <dgm:prSet presAssocID="{CA5C89E9-EE3A-457E-87D6-3965E47D80E8}" presName="composite" presStyleCnt="0"/>
      <dgm:spPr/>
    </dgm:pt>
    <dgm:pt modelId="{9EC2EF3F-9AD4-4675-9CDB-4729F05A7625}" type="pres">
      <dgm:prSet presAssocID="{CA5C89E9-EE3A-457E-87D6-3965E47D80E8}" presName="L1TextContainer" presStyleLbl="alignNode1" presStyleIdx="0" presStyleCnt="5">
        <dgm:presLayoutVars>
          <dgm:chMax val="1"/>
          <dgm:chPref val="1"/>
          <dgm:bulletEnabled val="1"/>
        </dgm:presLayoutVars>
      </dgm:prSet>
      <dgm:spPr/>
    </dgm:pt>
    <dgm:pt modelId="{3FF10A5B-CBAB-4B51-8B72-BFBFE2D51150}" type="pres">
      <dgm:prSet presAssocID="{CA5C89E9-EE3A-457E-87D6-3965E47D80E8}" presName="L2TextContainerWrapper" presStyleCnt="0">
        <dgm:presLayoutVars>
          <dgm:bulletEnabled val="1"/>
        </dgm:presLayoutVars>
      </dgm:prSet>
      <dgm:spPr/>
    </dgm:pt>
    <dgm:pt modelId="{A2725396-1EF5-4C66-94A1-B21671BEF8EE}" type="pres">
      <dgm:prSet presAssocID="{CA5C89E9-EE3A-457E-87D6-3965E47D80E8}" presName="L2TextContainer" presStyleLbl="bgAccFollowNode1" presStyleIdx="0" presStyleCnt="5"/>
      <dgm:spPr/>
    </dgm:pt>
    <dgm:pt modelId="{6B3002A5-886A-494D-AC86-5108B299C888}" type="pres">
      <dgm:prSet presAssocID="{CA5C89E9-EE3A-457E-87D6-3965E47D80E8}" presName="FlexibleEmptyPlaceHolder" presStyleCnt="0"/>
      <dgm:spPr/>
    </dgm:pt>
    <dgm:pt modelId="{676DBB94-2797-43E0-A4CC-8EB738503C06}" type="pres">
      <dgm:prSet presAssocID="{CA5C89E9-EE3A-457E-87D6-3965E47D80E8}" presName="ConnectLine" presStyleLbl="sibTrans1D1" presStyleIdx="0" presStyleCnt="5"/>
      <dgm:spPr/>
    </dgm:pt>
    <dgm:pt modelId="{66E85C6C-8AA8-4623-9137-D727C9BAB5B3}" type="pres">
      <dgm:prSet presAssocID="{CA5C89E9-EE3A-457E-87D6-3965E47D80E8}" presName="ConnectorPoint" presStyleLbl="node1" presStyleIdx="0" presStyleCnt="5"/>
      <dgm:spPr>
        <a:solidFill>
          <a:schemeClr val="accent1">
            <a:hueOff val="0"/>
            <a:satOff val="0"/>
            <a:lumOff val="0"/>
            <a:alphaOff val="0"/>
          </a:schemeClr>
        </a:solidFill>
        <a:ln w="6350">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gm:spPr>
    </dgm:pt>
    <dgm:pt modelId="{57E0151F-760C-43E3-9426-1A35145F7475}" type="pres">
      <dgm:prSet presAssocID="{CA5C89E9-EE3A-457E-87D6-3965E47D80E8}" presName="EmptyPlaceHolder" presStyleCnt="0"/>
      <dgm:spPr/>
    </dgm:pt>
    <dgm:pt modelId="{EC76D0D8-E81B-4874-A657-D8E3DB7C2304}" type="pres">
      <dgm:prSet presAssocID="{7469B71C-904B-4991-ADBF-6F5573426C9E}" presName="spaceBetweenRectangles" presStyleCnt="0"/>
      <dgm:spPr/>
    </dgm:pt>
    <dgm:pt modelId="{3A5E501E-1662-4FCF-B868-8AF756BF17A0}" type="pres">
      <dgm:prSet presAssocID="{6CCDAD87-08C2-4A1D-9679-8044E1C561E1}" presName="composite" presStyleCnt="0"/>
      <dgm:spPr/>
    </dgm:pt>
    <dgm:pt modelId="{7CDDE470-259E-4DD6-AF42-BC329EE2EBB8}" type="pres">
      <dgm:prSet presAssocID="{6CCDAD87-08C2-4A1D-9679-8044E1C561E1}" presName="L1TextContainer" presStyleLbl="alignNode1" presStyleIdx="1" presStyleCnt="5">
        <dgm:presLayoutVars>
          <dgm:chMax val="1"/>
          <dgm:chPref val="1"/>
          <dgm:bulletEnabled val="1"/>
        </dgm:presLayoutVars>
      </dgm:prSet>
      <dgm:spPr/>
    </dgm:pt>
    <dgm:pt modelId="{4617683B-D9E3-476A-9D18-DB2EE871DECA}" type="pres">
      <dgm:prSet presAssocID="{6CCDAD87-08C2-4A1D-9679-8044E1C561E1}" presName="L2TextContainerWrapper" presStyleCnt="0">
        <dgm:presLayoutVars>
          <dgm:bulletEnabled val="1"/>
        </dgm:presLayoutVars>
      </dgm:prSet>
      <dgm:spPr/>
    </dgm:pt>
    <dgm:pt modelId="{B76C3AEE-0442-454C-B9DD-89C18742E71C}" type="pres">
      <dgm:prSet presAssocID="{6CCDAD87-08C2-4A1D-9679-8044E1C561E1}" presName="L2TextContainer" presStyleLbl="bgAccFollowNode1" presStyleIdx="1" presStyleCnt="5"/>
      <dgm:spPr/>
    </dgm:pt>
    <dgm:pt modelId="{4780BD60-485B-4665-B7E7-8AB479CCAAE5}" type="pres">
      <dgm:prSet presAssocID="{6CCDAD87-08C2-4A1D-9679-8044E1C561E1}" presName="FlexibleEmptyPlaceHolder" presStyleCnt="0"/>
      <dgm:spPr/>
    </dgm:pt>
    <dgm:pt modelId="{BE802D67-1BCD-4F07-B49C-415E98EBD9DC}" type="pres">
      <dgm:prSet presAssocID="{6CCDAD87-08C2-4A1D-9679-8044E1C561E1}" presName="ConnectLine" presStyleLbl="sibTrans1D1" presStyleIdx="1" presStyleCnt="5"/>
      <dgm:spPr/>
    </dgm:pt>
    <dgm:pt modelId="{27888CB4-84FA-4C9C-92CB-A00E17B8F7DC}" type="pres">
      <dgm:prSet presAssocID="{6CCDAD87-08C2-4A1D-9679-8044E1C561E1}" presName="ConnectorPoint" presStyleLbl="node1" presStyleIdx="1" presStyleCnt="5"/>
      <dgm:spPr>
        <a:solidFill>
          <a:schemeClr val="accent1">
            <a:hueOff val="0"/>
            <a:satOff val="0"/>
            <a:lumOff val="0"/>
            <a:alphaOff val="0"/>
          </a:schemeClr>
        </a:solidFill>
        <a:ln w="6350">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gm:spPr>
    </dgm:pt>
    <dgm:pt modelId="{23A86C10-EF6E-488B-978E-F39C00983636}" type="pres">
      <dgm:prSet presAssocID="{6CCDAD87-08C2-4A1D-9679-8044E1C561E1}" presName="EmptyPlaceHolder" presStyleCnt="0"/>
      <dgm:spPr/>
    </dgm:pt>
    <dgm:pt modelId="{303A4392-1DE6-48A9-83E9-B8CB2E6589A3}" type="pres">
      <dgm:prSet presAssocID="{3E1AC83B-88AD-47FB-9D7F-2D0D3617C256}" presName="spaceBetweenRectangles" presStyleCnt="0"/>
      <dgm:spPr/>
    </dgm:pt>
    <dgm:pt modelId="{F9820840-BDB7-4AAC-A1D6-1B9D92368E90}" type="pres">
      <dgm:prSet presAssocID="{4D371739-FA66-44AF-A93E-477C45EAC2E0}" presName="composite" presStyleCnt="0"/>
      <dgm:spPr/>
    </dgm:pt>
    <dgm:pt modelId="{8884A809-C392-4945-BDEA-5E9D1FDD883D}" type="pres">
      <dgm:prSet presAssocID="{4D371739-FA66-44AF-A93E-477C45EAC2E0}" presName="L1TextContainer" presStyleLbl="alignNode1" presStyleIdx="2" presStyleCnt="5">
        <dgm:presLayoutVars>
          <dgm:chMax val="1"/>
          <dgm:chPref val="1"/>
          <dgm:bulletEnabled val="1"/>
        </dgm:presLayoutVars>
      </dgm:prSet>
      <dgm:spPr/>
    </dgm:pt>
    <dgm:pt modelId="{820E71BC-156B-4A7E-8D1A-899DA74B2336}" type="pres">
      <dgm:prSet presAssocID="{4D371739-FA66-44AF-A93E-477C45EAC2E0}" presName="L2TextContainerWrapper" presStyleCnt="0">
        <dgm:presLayoutVars>
          <dgm:bulletEnabled val="1"/>
        </dgm:presLayoutVars>
      </dgm:prSet>
      <dgm:spPr/>
    </dgm:pt>
    <dgm:pt modelId="{DA731F4A-1B57-4496-966B-367DDA4AEF45}" type="pres">
      <dgm:prSet presAssocID="{4D371739-FA66-44AF-A93E-477C45EAC2E0}" presName="L2TextContainer" presStyleLbl="bgAccFollowNode1" presStyleIdx="2" presStyleCnt="5"/>
      <dgm:spPr/>
    </dgm:pt>
    <dgm:pt modelId="{0CC534BB-05AB-4D89-A0ED-F288E30A4219}" type="pres">
      <dgm:prSet presAssocID="{4D371739-FA66-44AF-A93E-477C45EAC2E0}" presName="FlexibleEmptyPlaceHolder" presStyleCnt="0"/>
      <dgm:spPr/>
    </dgm:pt>
    <dgm:pt modelId="{2F301FDA-4EE0-4DCD-B7A3-0093BC397D27}" type="pres">
      <dgm:prSet presAssocID="{4D371739-FA66-44AF-A93E-477C45EAC2E0}" presName="ConnectLine" presStyleLbl="sibTrans1D1" presStyleIdx="2" presStyleCnt="5"/>
      <dgm:spPr/>
    </dgm:pt>
    <dgm:pt modelId="{F8A1AF53-A8D8-4ABE-8189-8D68A86474CE}" type="pres">
      <dgm:prSet presAssocID="{4D371739-FA66-44AF-A93E-477C45EAC2E0}" presName="ConnectorPoint" presStyleLbl="node1" presStyleIdx="2" presStyleCnt="5"/>
      <dgm:spPr>
        <a:solidFill>
          <a:schemeClr val="accent1">
            <a:hueOff val="0"/>
            <a:satOff val="0"/>
            <a:lumOff val="0"/>
            <a:alphaOff val="0"/>
          </a:schemeClr>
        </a:solidFill>
        <a:ln w="6350">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gm:spPr>
    </dgm:pt>
    <dgm:pt modelId="{4AF3BF02-59F4-42B5-915C-34446D80A00B}" type="pres">
      <dgm:prSet presAssocID="{4D371739-FA66-44AF-A93E-477C45EAC2E0}" presName="EmptyPlaceHolder" presStyleCnt="0"/>
      <dgm:spPr/>
    </dgm:pt>
    <dgm:pt modelId="{D591C34E-1607-4C9C-BDAA-3088167614B2}" type="pres">
      <dgm:prSet presAssocID="{69034F81-1E9A-4E0F-ACA6-67D3DABDB8FE}" presName="spaceBetweenRectangles" presStyleCnt="0"/>
      <dgm:spPr/>
    </dgm:pt>
    <dgm:pt modelId="{FAD5FD8C-B40C-4FD8-BBA9-A68C07B53101}" type="pres">
      <dgm:prSet presAssocID="{A50DD931-A424-4F80-9FD6-11C48E608A19}" presName="composite" presStyleCnt="0"/>
      <dgm:spPr/>
    </dgm:pt>
    <dgm:pt modelId="{7E73A6EE-A658-4AC3-A9BE-50207989628B}" type="pres">
      <dgm:prSet presAssocID="{A50DD931-A424-4F80-9FD6-11C48E608A19}" presName="L1TextContainer" presStyleLbl="alignNode1" presStyleIdx="3" presStyleCnt="5">
        <dgm:presLayoutVars>
          <dgm:chMax val="1"/>
          <dgm:chPref val="1"/>
          <dgm:bulletEnabled val="1"/>
        </dgm:presLayoutVars>
      </dgm:prSet>
      <dgm:spPr/>
    </dgm:pt>
    <dgm:pt modelId="{0C4CD83F-9143-4D4A-A546-09B763CFBE27}" type="pres">
      <dgm:prSet presAssocID="{A50DD931-A424-4F80-9FD6-11C48E608A19}" presName="L2TextContainerWrapper" presStyleCnt="0">
        <dgm:presLayoutVars>
          <dgm:bulletEnabled val="1"/>
        </dgm:presLayoutVars>
      </dgm:prSet>
      <dgm:spPr/>
    </dgm:pt>
    <dgm:pt modelId="{AA82C47C-B928-4691-AD9F-56D4FBDBDB2E}" type="pres">
      <dgm:prSet presAssocID="{A50DD931-A424-4F80-9FD6-11C48E608A19}" presName="L2TextContainer" presStyleLbl="bgAccFollowNode1" presStyleIdx="3" presStyleCnt="5"/>
      <dgm:spPr/>
    </dgm:pt>
    <dgm:pt modelId="{8886B47E-8A07-4B29-9349-E16DF90F60DF}" type="pres">
      <dgm:prSet presAssocID="{A50DD931-A424-4F80-9FD6-11C48E608A19}" presName="FlexibleEmptyPlaceHolder" presStyleCnt="0"/>
      <dgm:spPr/>
    </dgm:pt>
    <dgm:pt modelId="{703CB8C4-08BD-486D-BD3C-15CBE2DD5368}" type="pres">
      <dgm:prSet presAssocID="{A50DD931-A424-4F80-9FD6-11C48E608A19}" presName="ConnectLine" presStyleLbl="sibTrans1D1" presStyleIdx="3" presStyleCnt="5"/>
      <dgm:spPr/>
    </dgm:pt>
    <dgm:pt modelId="{3D0684D9-ADA3-44A7-95C3-158338424358}" type="pres">
      <dgm:prSet presAssocID="{A50DD931-A424-4F80-9FD6-11C48E608A19}" presName="ConnectorPoint" presStyleLbl="node1" presStyleIdx="3" presStyleCnt="5"/>
      <dgm:spPr>
        <a:solidFill>
          <a:schemeClr val="accent1">
            <a:hueOff val="0"/>
            <a:satOff val="0"/>
            <a:lumOff val="0"/>
            <a:alphaOff val="0"/>
          </a:schemeClr>
        </a:solidFill>
        <a:ln w="6350">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gm:spPr>
    </dgm:pt>
    <dgm:pt modelId="{61CC40C3-AF0C-4DEE-8DA4-F87C55B39202}" type="pres">
      <dgm:prSet presAssocID="{A50DD931-A424-4F80-9FD6-11C48E608A19}" presName="EmptyPlaceHolder" presStyleCnt="0"/>
      <dgm:spPr/>
    </dgm:pt>
    <dgm:pt modelId="{A01CEC04-1398-4BEA-8127-02AA057C01BF}" type="pres">
      <dgm:prSet presAssocID="{01F3284F-DBF6-42BC-AB02-68968A270BE7}" presName="spaceBetweenRectangles" presStyleCnt="0"/>
      <dgm:spPr/>
    </dgm:pt>
    <dgm:pt modelId="{0F2EFC34-50AA-4BD9-8B8C-94477B75EB0A}" type="pres">
      <dgm:prSet presAssocID="{DA57A448-3F24-499C-87BE-AB6D4BA8F33D}" presName="composite" presStyleCnt="0"/>
      <dgm:spPr/>
    </dgm:pt>
    <dgm:pt modelId="{7581A6E0-4E28-402B-B0B7-3C28AB11C359}" type="pres">
      <dgm:prSet presAssocID="{DA57A448-3F24-499C-87BE-AB6D4BA8F33D}" presName="L1TextContainer" presStyleLbl="alignNode1" presStyleIdx="4" presStyleCnt="5">
        <dgm:presLayoutVars>
          <dgm:chMax val="1"/>
          <dgm:chPref val="1"/>
          <dgm:bulletEnabled val="1"/>
        </dgm:presLayoutVars>
      </dgm:prSet>
      <dgm:spPr/>
    </dgm:pt>
    <dgm:pt modelId="{20ED4827-A62B-4278-B169-14EC93548573}" type="pres">
      <dgm:prSet presAssocID="{DA57A448-3F24-499C-87BE-AB6D4BA8F33D}" presName="L2TextContainerWrapper" presStyleCnt="0">
        <dgm:presLayoutVars>
          <dgm:bulletEnabled val="1"/>
        </dgm:presLayoutVars>
      </dgm:prSet>
      <dgm:spPr/>
    </dgm:pt>
    <dgm:pt modelId="{8B214C7A-11DE-4E0B-9DD9-41F49638C5D8}" type="pres">
      <dgm:prSet presAssocID="{DA57A448-3F24-499C-87BE-AB6D4BA8F33D}" presName="L2TextContainer" presStyleLbl="bgAccFollowNode1" presStyleIdx="4" presStyleCnt="5"/>
      <dgm:spPr/>
    </dgm:pt>
    <dgm:pt modelId="{6C49624D-7C7C-40E1-B33E-13A221C97D7C}" type="pres">
      <dgm:prSet presAssocID="{DA57A448-3F24-499C-87BE-AB6D4BA8F33D}" presName="FlexibleEmptyPlaceHolder" presStyleCnt="0"/>
      <dgm:spPr/>
    </dgm:pt>
    <dgm:pt modelId="{0DF62910-C280-4BD9-BB5D-5124E8CFD3D3}" type="pres">
      <dgm:prSet presAssocID="{DA57A448-3F24-499C-87BE-AB6D4BA8F33D}" presName="ConnectLine" presStyleLbl="sibTrans1D1" presStyleIdx="4" presStyleCnt="5"/>
      <dgm:spPr/>
    </dgm:pt>
    <dgm:pt modelId="{FA6B0541-0EFD-4869-B6A0-D1B1CFADAA41}" type="pres">
      <dgm:prSet presAssocID="{DA57A448-3F24-499C-87BE-AB6D4BA8F33D}" presName="ConnectorPoint" presStyleLbl="node1" presStyleIdx="4" presStyleCnt="5"/>
      <dgm:spPr>
        <a:solidFill>
          <a:schemeClr val="accent1">
            <a:hueOff val="0"/>
            <a:satOff val="0"/>
            <a:lumOff val="0"/>
            <a:alphaOff val="0"/>
          </a:schemeClr>
        </a:solidFill>
        <a:ln w="6350">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gm:spPr>
    </dgm:pt>
    <dgm:pt modelId="{D45A1B36-B288-4ACC-BA9D-94078B93C15C}" type="pres">
      <dgm:prSet presAssocID="{DA57A448-3F24-499C-87BE-AB6D4BA8F33D}" presName="EmptyPlaceHolder" presStyleCnt="0"/>
      <dgm:spPr/>
    </dgm:pt>
  </dgm:ptLst>
  <dgm:cxnLst>
    <dgm:cxn modelId="{4C4E4B00-64DE-4A75-91FD-7EAADA502236}" srcId="{92FB961A-6CC1-4A75-936C-79368DBF8BED}" destId="{CA5C89E9-EE3A-457E-87D6-3965E47D80E8}" srcOrd="0" destOrd="0" parTransId="{EC27CC19-C5A0-4365-A88E-0AC3DD40B8C7}" sibTransId="{7469B71C-904B-4991-ADBF-6F5573426C9E}"/>
    <dgm:cxn modelId="{756A3508-6D7D-4B75-AE69-C3FE58905865}" srcId="{6CCDAD87-08C2-4A1D-9679-8044E1C561E1}" destId="{71F3B1CE-E854-4E31-929D-410B0D6468FE}" srcOrd="0" destOrd="0" parTransId="{CACC9848-18F8-497D-A236-F703CBD7CCBC}" sibTransId="{4178242F-0035-4E81-8C84-986A8E0E9DE5}"/>
    <dgm:cxn modelId="{3DD7DD28-46B7-4C35-A750-257E1A3689F1}" type="presOf" srcId="{B55FE08A-C0C1-4BFC-AC38-6B29922A33E7}" destId="{DA731F4A-1B57-4496-966B-367DDA4AEF45}" srcOrd="0" destOrd="0" presId="urn:microsoft.com/office/officeart/2017/3/layout/HorizontalLabelsTimeline"/>
    <dgm:cxn modelId="{C6C0EA28-22FC-48B2-A261-F928E45B2498}" type="presOf" srcId="{92FB961A-6CC1-4A75-936C-79368DBF8BED}" destId="{934186C9-B032-4E4C-B136-BD4456E107B0}" srcOrd="0" destOrd="0" presId="urn:microsoft.com/office/officeart/2017/3/layout/HorizontalLabelsTimeline"/>
    <dgm:cxn modelId="{E9291C34-B7A2-4314-9047-178D81AC5DEE}" srcId="{92FB961A-6CC1-4A75-936C-79368DBF8BED}" destId="{A50DD931-A424-4F80-9FD6-11C48E608A19}" srcOrd="3" destOrd="0" parTransId="{8441CB32-0E93-4328-87A7-DCC28764697E}" sibTransId="{01F3284F-DBF6-42BC-AB02-68968A270BE7}"/>
    <dgm:cxn modelId="{92D46543-1C6A-4997-829C-60F48CDD7BA9}" srcId="{92FB961A-6CC1-4A75-936C-79368DBF8BED}" destId="{DA57A448-3F24-499C-87BE-AB6D4BA8F33D}" srcOrd="4" destOrd="0" parTransId="{12771981-E6D6-4D0E-98E1-5FBE6839B1B1}" sibTransId="{2F9D82E2-3417-4BCF-BB70-AE842C4F038B}"/>
    <dgm:cxn modelId="{4A729643-E69B-4305-8849-FDD22C1B8F4C}" srcId="{92FB961A-6CC1-4A75-936C-79368DBF8BED}" destId="{4D371739-FA66-44AF-A93E-477C45EAC2E0}" srcOrd="2" destOrd="0" parTransId="{838FBDB1-1167-4C2C-947E-FC4E1A6B1F81}" sibTransId="{69034F81-1E9A-4E0F-ACA6-67D3DABDB8FE}"/>
    <dgm:cxn modelId="{ACC4FD67-D8C5-4AC5-BE63-9D0B2FFDDD51}" type="presOf" srcId="{D142B2A1-84F8-4878-97E5-11AD64110D2F}" destId="{8B214C7A-11DE-4E0B-9DD9-41F49638C5D8}" srcOrd="0" destOrd="1" presId="urn:microsoft.com/office/officeart/2017/3/layout/HorizontalLabelsTimeline"/>
    <dgm:cxn modelId="{4E03A34B-4562-44BB-9C58-91020CBCC5D9}" srcId="{A50DD931-A424-4F80-9FD6-11C48E608A19}" destId="{C945769B-DB77-4A7D-9125-4C0CDA670A09}" srcOrd="1" destOrd="0" parTransId="{F662E9FB-77E2-4F90-AC5E-993F57160616}" sibTransId="{63AFE8DE-521E-49BD-8E15-53319BE446D4}"/>
    <dgm:cxn modelId="{BD00BE4B-7C7E-4E37-A762-C62631353048}" type="presOf" srcId="{CA5C89E9-EE3A-457E-87D6-3965E47D80E8}" destId="{9EC2EF3F-9AD4-4675-9CDB-4729F05A7625}" srcOrd="0" destOrd="0" presId="urn:microsoft.com/office/officeart/2017/3/layout/HorizontalLabelsTimeline"/>
    <dgm:cxn modelId="{3DA65951-1D8B-422F-8475-BACD54D2844E}" srcId="{4D371739-FA66-44AF-A93E-477C45EAC2E0}" destId="{B55FE08A-C0C1-4BFC-AC38-6B29922A33E7}" srcOrd="0" destOrd="0" parTransId="{C0AAD05D-ADA5-4E7B-AD5D-1B0CAADB1288}" sibTransId="{FF59C339-58BA-460B-935D-28F145AF5D08}"/>
    <dgm:cxn modelId="{6814E680-F91D-4225-9A54-4D9AFA685C08}" type="presOf" srcId="{E809B309-6BD5-4272-A789-4A616FF8C875}" destId="{AA82C47C-B928-4691-AD9F-56D4FBDBDB2E}" srcOrd="0" destOrd="0" presId="urn:microsoft.com/office/officeart/2017/3/layout/HorizontalLabelsTimeline"/>
    <dgm:cxn modelId="{BBD85E85-9BB1-449F-9D94-A0B51A0C0437}" type="presOf" srcId="{C945769B-DB77-4A7D-9125-4C0CDA670A09}" destId="{AA82C47C-B928-4691-AD9F-56D4FBDBDB2E}" srcOrd="0" destOrd="1" presId="urn:microsoft.com/office/officeart/2017/3/layout/HorizontalLabelsTimeline"/>
    <dgm:cxn modelId="{FBF41DB3-F270-486F-B35E-7E59EED5EADA}" srcId="{DA57A448-3F24-499C-87BE-AB6D4BA8F33D}" destId="{8825DC43-2EA9-4508-A43B-D3688676FDD2}" srcOrd="0" destOrd="0" parTransId="{27218033-6D40-4726-A01C-51237FE22CA5}" sibTransId="{E68814B3-CAF7-43D4-A974-07C196B34C42}"/>
    <dgm:cxn modelId="{EEB4C7B9-78EB-4C0E-978C-794FB12D1EF3}" srcId="{DA57A448-3F24-499C-87BE-AB6D4BA8F33D}" destId="{D142B2A1-84F8-4878-97E5-11AD64110D2F}" srcOrd="1" destOrd="0" parTransId="{B6D9F460-B3F4-4E25-8928-55505FF8EBE8}" sibTransId="{25315672-66DF-4870-AFE4-DE75AD6A5CBC}"/>
    <dgm:cxn modelId="{7899C2BA-B792-47E1-B4FA-41CF059FE7E2}" srcId="{CA5C89E9-EE3A-457E-87D6-3965E47D80E8}" destId="{D7DE7BCE-32E0-45BA-B52C-D46BA26FC506}" srcOrd="0" destOrd="0" parTransId="{AB384543-CBE1-4585-9153-6CB2F4BC5657}" sibTransId="{2728B530-5C14-4B91-B9D4-C4BC5B9D8482}"/>
    <dgm:cxn modelId="{B4FDADBC-08A5-409A-81D6-095C67EC3A28}" srcId="{A50DD931-A424-4F80-9FD6-11C48E608A19}" destId="{E809B309-6BD5-4272-A789-4A616FF8C875}" srcOrd="0" destOrd="0" parTransId="{3DD44CF6-DD0D-40E2-933B-A133F6DEB7B3}" sibTransId="{BB4449CC-5F1B-4D33-9E14-AAFA18D0858B}"/>
    <dgm:cxn modelId="{7FB5FDC0-AF5E-40A6-9250-C0F5030B8FA5}" type="presOf" srcId="{D7DE7BCE-32E0-45BA-B52C-D46BA26FC506}" destId="{A2725396-1EF5-4C66-94A1-B21671BEF8EE}" srcOrd="0" destOrd="0" presId="urn:microsoft.com/office/officeart/2017/3/layout/HorizontalLabelsTimeline"/>
    <dgm:cxn modelId="{341C4FC1-6AB6-4571-9D77-F582B9D2034B}" type="presOf" srcId="{A50DD931-A424-4F80-9FD6-11C48E608A19}" destId="{7E73A6EE-A658-4AC3-A9BE-50207989628B}" srcOrd="0" destOrd="0" presId="urn:microsoft.com/office/officeart/2017/3/layout/HorizontalLabelsTimeline"/>
    <dgm:cxn modelId="{E6EE1CDA-D18F-4C26-A001-E92BC06643C1}" type="presOf" srcId="{6CCDAD87-08C2-4A1D-9679-8044E1C561E1}" destId="{7CDDE470-259E-4DD6-AF42-BC329EE2EBB8}" srcOrd="0" destOrd="0" presId="urn:microsoft.com/office/officeart/2017/3/layout/HorizontalLabelsTimeline"/>
    <dgm:cxn modelId="{A713DCE7-9C63-4736-98AD-992C2FF5EDAC}" type="presOf" srcId="{4D371739-FA66-44AF-A93E-477C45EAC2E0}" destId="{8884A809-C392-4945-BDEA-5E9D1FDD883D}" srcOrd="0" destOrd="0" presId="urn:microsoft.com/office/officeart/2017/3/layout/HorizontalLabelsTimeline"/>
    <dgm:cxn modelId="{F859BDEA-D333-48F3-A826-0DFCD589A415}" type="presOf" srcId="{DA57A448-3F24-499C-87BE-AB6D4BA8F33D}" destId="{7581A6E0-4E28-402B-B0B7-3C28AB11C359}" srcOrd="0" destOrd="0" presId="urn:microsoft.com/office/officeart/2017/3/layout/HorizontalLabelsTimeline"/>
    <dgm:cxn modelId="{20532CF5-17B6-448E-855D-3CD2F98F3B1F}" type="presOf" srcId="{8825DC43-2EA9-4508-A43B-D3688676FDD2}" destId="{8B214C7A-11DE-4E0B-9DD9-41F49638C5D8}" srcOrd="0" destOrd="0" presId="urn:microsoft.com/office/officeart/2017/3/layout/HorizontalLabelsTimeline"/>
    <dgm:cxn modelId="{DDEA3EF7-9845-48F5-BC47-9BE8DE9DBCF4}" srcId="{92FB961A-6CC1-4A75-936C-79368DBF8BED}" destId="{6CCDAD87-08C2-4A1D-9679-8044E1C561E1}" srcOrd="1" destOrd="0" parTransId="{0A5AA36B-7FB4-4E98-B51B-F2070743E49F}" sibTransId="{3E1AC83B-88AD-47FB-9D7F-2D0D3617C256}"/>
    <dgm:cxn modelId="{254D66FB-F501-4C79-BC1C-0B9198E5CF3B}" type="presOf" srcId="{71F3B1CE-E854-4E31-929D-410B0D6468FE}" destId="{B76C3AEE-0442-454C-B9DD-89C18742E71C}" srcOrd="0" destOrd="0" presId="urn:microsoft.com/office/officeart/2017/3/layout/HorizontalLabelsTimeline"/>
    <dgm:cxn modelId="{95F2582D-462C-489F-AE04-A87671CEE89F}" type="presParOf" srcId="{934186C9-B032-4E4C-B136-BD4456E107B0}" destId="{69A0DF8C-7358-46BB-96D0-13AF4EE9BB24}" srcOrd="0" destOrd="0" presId="urn:microsoft.com/office/officeart/2017/3/layout/HorizontalLabelsTimeline"/>
    <dgm:cxn modelId="{536ECE23-5110-4E17-A976-24797E40492C}" type="presParOf" srcId="{934186C9-B032-4E4C-B136-BD4456E107B0}" destId="{2E41B253-5EB9-411D-9439-27B174894BF8}" srcOrd="1" destOrd="0" presId="urn:microsoft.com/office/officeart/2017/3/layout/HorizontalLabelsTimeline"/>
    <dgm:cxn modelId="{FBA16F7B-2FB2-437C-B618-4ABD3A569AFA}" type="presParOf" srcId="{2E41B253-5EB9-411D-9439-27B174894BF8}" destId="{77C2F4C3-0C30-411C-80E4-8D60DE60C570}" srcOrd="0" destOrd="0" presId="urn:microsoft.com/office/officeart/2017/3/layout/HorizontalLabelsTimeline"/>
    <dgm:cxn modelId="{8A16004B-1D54-4184-9E88-6EEA86F987FA}" type="presParOf" srcId="{77C2F4C3-0C30-411C-80E4-8D60DE60C570}" destId="{9EC2EF3F-9AD4-4675-9CDB-4729F05A7625}" srcOrd="0" destOrd="0" presId="urn:microsoft.com/office/officeart/2017/3/layout/HorizontalLabelsTimeline"/>
    <dgm:cxn modelId="{8DCD5B83-A1D3-48BC-B0D9-25C768559899}" type="presParOf" srcId="{77C2F4C3-0C30-411C-80E4-8D60DE60C570}" destId="{3FF10A5B-CBAB-4B51-8B72-BFBFE2D51150}" srcOrd="1" destOrd="0" presId="urn:microsoft.com/office/officeart/2017/3/layout/HorizontalLabelsTimeline"/>
    <dgm:cxn modelId="{C94F9CAA-FDDB-47A5-BE5D-B8F5E6B93FD5}" type="presParOf" srcId="{3FF10A5B-CBAB-4B51-8B72-BFBFE2D51150}" destId="{A2725396-1EF5-4C66-94A1-B21671BEF8EE}" srcOrd="0" destOrd="0" presId="urn:microsoft.com/office/officeart/2017/3/layout/HorizontalLabelsTimeline"/>
    <dgm:cxn modelId="{F8A75574-E99A-4F8F-AA2F-378F69D5555B}" type="presParOf" srcId="{3FF10A5B-CBAB-4B51-8B72-BFBFE2D51150}" destId="{6B3002A5-886A-494D-AC86-5108B299C888}" srcOrd="1" destOrd="0" presId="urn:microsoft.com/office/officeart/2017/3/layout/HorizontalLabelsTimeline"/>
    <dgm:cxn modelId="{C6999029-776E-4625-854F-F01C4A11B23C}" type="presParOf" srcId="{77C2F4C3-0C30-411C-80E4-8D60DE60C570}" destId="{676DBB94-2797-43E0-A4CC-8EB738503C06}" srcOrd="2" destOrd="0" presId="urn:microsoft.com/office/officeart/2017/3/layout/HorizontalLabelsTimeline"/>
    <dgm:cxn modelId="{BE75E4BC-3AD3-4ABD-A9F9-DCDFACD43138}" type="presParOf" srcId="{77C2F4C3-0C30-411C-80E4-8D60DE60C570}" destId="{66E85C6C-8AA8-4623-9137-D727C9BAB5B3}" srcOrd="3" destOrd="0" presId="urn:microsoft.com/office/officeart/2017/3/layout/HorizontalLabelsTimeline"/>
    <dgm:cxn modelId="{3D2F65CF-D0C7-42EE-A00B-CAF625F36069}" type="presParOf" srcId="{77C2F4C3-0C30-411C-80E4-8D60DE60C570}" destId="{57E0151F-760C-43E3-9426-1A35145F7475}" srcOrd="4" destOrd="0" presId="urn:microsoft.com/office/officeart/2017/3/layout/HorizontalLabelsTimeline"/>
    <dgm:cxn modelId="{858C466A-E50F-4A42-A445-20EB7E92B261}" type="presParOf" srcId="{2E41B253-5EB9-411D-9439-27B174894BF8}" destId="{EC76D0D8-E81B-4874-A657-D8E3DB7C2304}" srcOrd="1" destOrd="0" presId="urn:microsoft.com/office/officeart/2017/3/layout/HorizontalLabelsTimeline"/>
    <dgm:cxn modelId="{BBF70393-8E92-486C-8B8A-F08ACDA17EC6}" type="presParOf" srcId="{2E41B253-5EB9-411D-9439-27B174894BF8}" destId="{3A5E501E-1662-4FCF-B868-8AF756BF17A0}" srcOrd="2" destOrd="0" presId="urn:microsoft.com/office/officeart/2017/3/layout/HorizontalLabelsTimeline"/>
    <dgm:cxn modelId="{8A5BB103-9AA1-41D8-BAF9-CAE4D39C1C2A}" type="presParOf" srcId="{3A5E501E-1662-4FCF-B868-8AF756BF17A0}" destId="{7CDDE470-259E-4DD6-AF42-BC329EE2EBB8}" srcOrd="0" destOrd="0" presId="urn:microsoft.com/office/officeart/2017/3/layout/HorizontalLabelsTimeline"/>
    <dgm:cxn modelId="{7FC06DD8-764A-469C-87EB-8D56E64FADDC}" type="presParOf" srcId="{3A5E501E-1662-4FCF-B868-8AF756BF17A0}" destId="{4617683B-D9E3-476A-9D18-DB2EE871DECA}" srcOrd="1" destOrd="0" presId="urn:microsoft.com/office/officeart/2017/3/layout/HorizontalLabelsTimeline"/>
    <dgm:cxn modelId="{F05A0ADD-1E28-4EBC-9FE7-86122C05EABA}" type="presParOf" srcId="{4617683B-D9E3-476A-9D18-DB2EE871DECA}" destId="{B76C3AEE-0442-454C-B9DD-89C18742E71C}" srcOrd="0" destOrd="0" presId="urn:microsoft.com/office/officeart/2017/3/layout/HorizontalLabelsTimeline"/>
    <dgm:cxn modelId="{274DA92A-263D-41FA-8E54-3C46EE3BEC32}" type="presParOf" srcId="{4617683B-D9E3-476A-9D18-DB2EE871DECA}" destId="{4780BD60-485B-4665-B7E7-8AB479CCAAE5}" srcOrd="1" destOrd="0" presId="urn:microsoft.com/office/officeart/2017/3/layout/HorizontalLabelsTimeline"/>
    <dgm:cxn modelId="{90A88FEC-D1BB-4DDE-AFFE-6ABC2BCE4B28}" type="presParOf" srcId="{3A5E501E-1662-4FCF-B868-8AF756BF17A0}" destId="{BE802D67-1BCD-4F07-B49C-415E98EBD9DC}" srcOrd="2" destOrd="0" presId="urn:microsoft.com/office/officeart/2017/3/layout/HorizontalLabelsTimeline"/>
    <dgm:cxn modelId="{C631DF7B-013E-4A81-85F2-1F23B66F7115}" type="presParOf" srcId="{3A5E501E-1662-4FCF-B868-8AF756BF17A0}" destId="{27888CB4-84FA-4C9C-92CB-A00E17B8F7DC}" srcOrd="3" destOrd="0" presId="urn:microsoft.com/office/officeart/2017/3/layout/HorizontalLabelsTimeline"/>
    <dgm:cxn modelId="{4D2FFBE6-C87E-48C4-B1F4-B488DD20C0F2}" type="presParOf" srcId="{3A5E501E-1662-4FCF-B868-8AF756BF17A0}" destId="{23A86C10-EF6E-488B-978E-F39C00983636}" srcOrd="4" destOrd="0" presId="urn:microsoft.com/office/officeart/2017/3/layout/HorizontalLabelsTimeline"/>
    <dgm:cxn modelId="{1CC83F7D-C135-4C25-A4EA-C88D6FF7E076}" type="presParOf" srcId="{2E41B253-5EB9-411D-9439-27B174894BF8}" destId="{303A4392-1DE6-48A9-83E9-B8CB2E6589A3}" srcOrd="3" destOrd="0" presId="urn:microsoft.com/office/officeart/2017/3/layout/HorizontalLabelsTimeline"/>
    <dgm:cxn modelId="{3539BCBF-1CCE-4445-819D-FCD08F201D91}" type="presParOf" srcId="{2E41B253-5EB9-411D-9439-27B174894BF8}" destId="{F9820840-BDB7-4AAC-A1D6-1B9D92368E90}" srcOrd="4" destOrd="0" presId="urn:microsoft.com/office/officeart/2017/3/layout/HorizontalLabelsTimeline"/>
    <dgm:cxn modelId="{8BA4C2AB-50D1-456D-B502-525691D3E3EA}" type="presParOf" srcId="{F9820840-BDB7-4AAC-A1D6-1B9D92368E90}" destId="{8884A809-C392-4945-BDEA-5E9D1FDD883D}" srcOrd="0" destOrd="0" presId="urn:microsoft.com/office/officeart/2017/3/layout/HorizontalLabelsTimeline"/>
    <dgm:cxn modelId="{7933C454-D7AD-4DF7-AF13-7B056B4E6F74}" type="presParOf" srcId="{F9820840-BDB7-4AAC-A1D6-1B9D92368E90}" destId="{820E71BC-156B-4A7E-8D1A-899DA74B2336}" srcOrd="1" destOrd="0" presId="urn:microsoft.com/office/officeart/2017/3/layout/HorizontalLabelsTimeline"/>
    <dgm:cxn modelId="{627100CB-2A21-452B-B1BF-7AD7DCD7DE27}" type="presParOf" srcId="{820E71BC-156B-4A7E-8D1A-899DA74B2336}" destId="{DA731F4A-1B57-4496-966B-367DDA4AEF45}" srcOrd="0" destOrd="0" presId="urn:microsoft.com/office/officeart/2017/3/layout/HorizontalLabelsTimeline"/>
    <dgm:cxn modelId="{1BA1DB72-451E-4D59-9CF7-C117119739AA}" type="presParOf" srcId="{820E71BC-156B-4A7E-8D1A-899DA74B2336}" destId="{0CC534BB-05AB-4D89-A0ED-F288E30A4219}" srcOrd="1" destOrd="0" presId="urn:microsoft.com/office/officeart/2017/3/layout/HorizontalLabelsTimeline"/>
    <dgm:cxn modelId="{B826776E-E713-4079-984A-7A5C35128874}" type="presParOf" srcId="{F9820840-BDB7-4AAC-A1D6-1B9D92368E90}" destId="{2F301FDA-4EE0-4DCD-B7A3-0093BC397D27}" srcOrd="2" destOrd="0" presId="urn:microsoft.com/office/officeart/2017/3/layout/HorizontalLabelsTimeline"/>
    <dgm:cxn modelId="{0BB52989-CD8E-4EC5-8315-BDB24B63D10C}" type="presParOf" srcId="{F9820840-BDB7-4AAC-A1D6-1B9D92368E90}" destId="{F8A1AF53-A8D8-4ABE-8189-8D68A86474CE}" srcOrd="3" destOrd="0" presId="urn:microsoft.com/office/officeart/2017/3/layout/HorizontalLabelsTimeline"/>
    <dgm:cxn modelId="{F2D11951-7861-4B4E-AD2B-68DF0C8038F4}" type="presParOf" srcId="{F9820840-BDB7-4AAC-A1D6-1B9D92368E90}" destId="{4AF3BF02-59F4-42B5-915C-34446D80A00B}" srcOrd="4" destOrd="0" presId="urn:microsoft.com/office/officeart/2017/3/layout/HorizontalLabelsTimeline"/>
    <dgm:cxn modelId="{DDD55749-C06B-43E3-AE60-70D529960809}" type="presParOf" srcId="{2E41B253-5EB9-411D-9439-27B174894BF8}" destId="{D591C34E-1607-4C9C-BDAA-3088167614B2}" srcOrd="5" destOrd="0" presId="urn:microsoft.com/office/officeart/2017/3/layout/HorizontalLabelsTimeline"/>
    <dgm:cxn modelId="{962F0A37-D324-4852-B5B0-1668B913705D}" type="presParOf" srcId="{2E41B253-5EB9-411D-9439-27B174894BF8}" destId="{FAD5FD8C-B40C-4FD8-BBA9-A68C07B53101}" srcOrd="6" destOrd="0" presId="urn:microsoft.com/office/officeart/2017/3/layout/HorizontalLabelsTimeline"/>
    <dgm:cxn modelId="{D628AC5A-B00F-4E3D-8373-2A9D05C463EC}" type="presParOf" srcId="{FAD5FD8C-B40C-4FD8-BBA9-A68C07B53101}" destId="{7E73A6EE-A658-4AC3-A9BE-50207989628B}" srcOrd="0" destOrd="0" presId="urn:microsoft.com/office/officeart/2017/3/layout/HorizontalLabelsTimeline"/>
    <dgm:cxn modelId="{2CAF8ED9-478B-441D-B870-2329308F57FC}" type="presParOf" srcId="{FAD5FD8C-B40C-4FD8-BBA9-A68C07B53101}" destId="{0C4CD83F-9143-4D4A-A546-09B763CFBE27}" srcOrd="1" destOrd="0" presId="urn:microsoft.com/office/officeart/2017/3/layout/HorizontalLabelsTimeline"/>
    <dgm:cxn modelId="{DB898BDC-279F-46DA-9AE5-465CD73DA4B5}" type="presParOf" srcId="{0C4CD83F-9143-4D4A-A546-09B763CFBE27}" destId="{AA82C47C-B928-4691-AD9F-56D4FBDBDB2E}" srcOrd="0" destOrd="0" presId="urn:microsoft.com/office/officeart/2017/3/layout/HorizontalLabelsTimeline"/>
    <dgm:cxn modelId="{9924FF3B-D879-4E6F-8F14-0F9DF81F13AE}" type="presParOf" srcId="{0C4CD83F-9143-4D4A-A546-09B763CFBE27}" destId="{8886B47E-8A07-4B29-9349-E16DF90F60DF}" srcOrd="1" destOrd="0" presId="urn:microsoft.com/office/officeart/2017/3/layout/HorizontalLabelsTimeline"/>
    <dgm:cxn modelId="{1A765F92-C85E-439D-85D7-A18BDCC4D1D4}" type="presParOf" srcId="{FAD5FD8C-B40C-4FD8-BBA9-A68C07B53101}" destId="{703CB8C4-08BD-486D-BD3C-15CBE2DD5368}" srcOrd="2" destOrd="0" presId="urn:microsoft.com/office/officeart/2017/3/layout/HorizontalLabelsTimeline"/>
    <dgm:cxn modelId="{C597BA83-9280-4653-9F6F-2A817C9A74C7}" type="presParOf" srcId="{FAD5FD8C-B40C-4FD8-BBA9-A68C07B53101}" destId="{3D0684D9-ADA3-44A7-95C3-158338424358}" srcOrd="3" destOrd="0" presId="urn:microsoft.com/office/officeart/2017/3/layout/HorizontalLabelsTimeline"/>
    <dgm:cxn modelId="{6FB8AFE3-32DD-4C6E-802E-D9275D5B0DBD}" type="presParOf" srcId="{FAD5FD8C-B40C-4FD8-BBA9-A68C07B53101}" destId="{61CC40C3-AF0C-4DEE-8DA4-F87C55B39202}" srcOrd="4" destOrd="0" presId="urn:microsoft.com/office/officeart/2017/3/layout/HorizontalLabelsTimeline"/>
    <dgm:cxn modelId="{635C7336-6B9D-42DD-9B41-8ED7FFED6025}" type="presParOf" srcId="{2E41B253-5EB9-411D-9439-27B174894BF8}" destId="{A01CEC04-1398-4BEA-8127-02AA057C01BF}" srcOrd="7" destOrd="0" presId="urn:microsoft.com/office/officeart/2017/3/layout/HorizontalLabelsTimeline"/>
    <dgm:cxn modelId="{28C52E00-2A75-449D-B62D-7D6EAB775739}" type="presParOf" srcId="{2E41B253-5EB9-411D-9439-27B174894BF8}" destId="{0F2EFC34-50AA-4BD9-8B8C-94477B75EB0A}" srcOrd="8" destOrd="0" presId="urn:microsoft.com/office/officeart/2017/3/layout/HorizontalLabelsTimeline"/>
    <dgm:cxn modelId="{10D0CDBA-A3E3-4096-AC5B-E63CB406F2AC}" type="presParOf" srcId="{0F2EFC34-50AA-4BD9-8B8C-94477B75EB0A}" destId="{7581A6E0-4E28-402B-B0B7-3C28AB11C359}" srcOrd="0" destOrd="0" presId="urn:microsoft.com/office/officeart/2017/3/layout/HorizontalLabelsTimeline"/>
    <dgm:cxn modelId="{917728CE-AEB2-44F5-BA02-6904946A9EC0}" type="presParOf" srcId="{0F2EFC34-50AA-4BD9-8B8C-94477B75EB0A}" destId="{20ED4827-A62B-4278-B169-14EC93548573}" srcOrd="1" destOrd="0" presId="urn:microsoft.com/office/officeart/2017/3/layout/HorizontalLabelsTimeline"/>
    <dgm:cxn modelId="{070798FD-A29A-4D3C-B741-E940D8073167}" type="presParOf" srcId="{20ED4827-A62B-4278-B169-14EC93548573}" destId="{8B214C7A-11DE-4E0B-9DD9-41F49638C5D8}" srcOrd="0" destOrd="0" presId="urn:microsoft.com/office/officeart/2017/3/layout/HorizontalLabelsTimeline"/>
    <dgm:cxn modelId="{B6F6AAE1-F013-482C-85AC-4CD34437C776}" type="presParOf" srcId="{20ED4827-A62B-4278-B169-14EC93548573}" destId="{6C49624D-7C7C-40E1-B33E-13A221C97D7C}" srcOrd="1" destOrd="0" presId="urn:microsoft.com/office/officeart/2017/3/layout/HorizontalLabelsTimeline"/>
    <dgm:cxn modelId="{3353AA5F-C1BE-48F7-932A-EAA908447A9F}" type="presParOf" srcId="{0F2EFC34-50AA-4BD9-8B8C-94477B75EB0A}" destId="{0DF62910-C280-4BD9-BB5D-5124E8CFD3D3}" srcOrd="2" destOrd="0" presId="urn:microsoft.com/office/officeart/2017/3/layout/HorizontalLabelsTimeline"/>
    <dgm:cxn modelId="{1F0DD13B-80BD-4C06-A2F5-5CF9E26EE935}" type="presParOf" srcId="{0F2EFC34-50AA-4BD9-8B8C-94477B75EB0A}" destId="{FA6B0541-0EFD-4869-B6A0-D1B1CFADAA41}" srcOrd="3" destOrd="0" presId="urn:microsoft.com/office/officeart/2017/3/layout/HorizontalLabelsTimeline"/>
    <dgm:cxn modelId="{92FF808F-C4F0-404A-B847-105ECEE6A5BE}" type="presParOf" srcId="{0F2EFC34-50AA-4BD9-8B8C-94477B75EB0A}" destId="{D45A1B36-B288-4ACC-BA9D-94078B93C15C}" srcOrd="4" destOrd="0" presId="urn:microsoft.com/office/officeart/2017/3/layout/HorizontalLabels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9E2AB2-B974-4CE0-8442-54B1D8C10E7E}"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A6F25A64-ED93-4658-89F2-BEE91286C471}">
      <dgm:prSet custT="1"/>
      <dgm:spPr>
        <a:ln w="57150">
          <a:solidFill>
            <a:schemeClr val="bg2"/>
          </a:solidFill>
        </a:ln>
      </dgm:spPr>
      <dgm:t>
        <a:bodyPr/>
        <a:lstStyle/>
        <a:p>
          <a:pPr>
            <a:buNone/>
          </a:pPr>
          <a:r>
            <a:rPr lang="en-US" sz="2000" b="1" u="sng"/>
            <a:t>GWDB</a:t>
          </a:r>
        </a:p>
      </dgm:t>
    </dgm:pt>
    <dgm:pt modelId="{C4767853-8A58-4714-8F4A-3622B90BDA7C}" type="parTrans" cxnId="{58F1C52E-754D-42EA-9409-B38344516797}">
      <dgm:prSet/>
      <dgm:spPr/>
      <dgm:t>
        <a:bodyPr/>
        <a:lstStyle/>
        <a:p>
          <a:endParaRPr lang="en-US"/>
        </a:p>
      </dgm:t>
    </dgm:pt>
    <dgm:pt modelId="{39C3B389-3CD3-45E9-BCE5-32F04F6B1F40}" type="sibTrans" cxnId="{58F1C52E-754D-42EA-9409-B38344516797}">
      <dgm:prSet/>
      <dgm:spPr/>
      <dgm:t>
        <a:bodyPr/>
        <a:lstStyle/>
        <a:p>
          <a:endParaRPr lang="en-US"/>
        </a:p>
      </dgm:t>
    </dgm:pt>
    <dgm:pt modelId="{EECC0F8A-F45C-41C9-9DF4-2CD70F523E64}">
      <dgm:prSet custT="1"/>
      <dgm:spPr>
        <a:ln w="57150">
          <a:solidFill>
            <a:schemeClr val="bg2"/>
          </a:solidFill>
        </a:ln>
      </dgm:spPr>
      <dgm:t>
        <a:bodyPr/>
        <a:lstStyle/>
        <a:p>
          <a:r>
            <a:rPr lang="en-US" sz="2000" b="1"/>
            <a:t>Carol Anderson </a:t>
          </a:r>
          <a:r>
            <a:rPr lang="en-US" sz="2000"/>
            <a:t>–Rural Minnesota Concentrated Employment Program (RMCEP) Workforce Development Board </a:t>
          </a:r>
        </a:p>
      </dgm:t>
    </dgm:pt>
    <dgm:pt modelId="{E349ABF9-4B8F-4FFC-BA73-DF27BD9FC6EA}" type="parTrans" cxnId="{3BA7DD35-2655-47BE-9357-F2D176B1355B}">
      <dgm:prSet/>
      <dgm:spPr/>
      <dgm:t>
        <a:bodyPr/>
        <a:lstStyle/>
        <a:p>
          <a:endParaRPr lang="en-US"/>
        </a:p>
      </dgm:t>
    </dgm:pt>
    <dgm:pt modelId="{0AF84B08-F8BF-4472-9EE9-28AB86A7A639}" type="sibTrans" cxnId="{3BA7DD35-2655-47BE-9357-F2D176B1355B}">
      <dgm:prSet/>
      <dgm:spPr/>
      <dgm:t>
        <a:bodyPr/>
        <a:lstStyle/>
        <a:p>
          <a:endParaRPr lang="en-US"/>
        </a:p>
      </dgm:t>
    </dgm:pt>
    <dgm:pt modelId="{C2E49279-C0BC-4E6F-B642-06AE753419E9}">
      <dgm:prSet custT="1"/>
      <dgm:spPr>
        <a:ln w="57150">
          <a:solidFill>
            <a:schemeClr val="bg2"/>
          </a:solidFill>
        </a:ln>
      </dgm:spPr>
      <dgm:t>
        <a:bodyPr/>
        <a:lstStyle/>
        <a:p>
          <a:r>
            <a:rPr lang="en-US" sz="2000" b="1"/>
            <a:t>Michael Berndt </a:t>
          </a:r>
          <a:r>
            <a:rPr lang="en-US" sz="2000"/>
            <a:t>–Dakota-Scott Workforce Development Board</a:t>
          </a:r>
        </a:p>
      </dgm:t>
    </dgm:pt>
    <dgm:pt modelId="{24DED77C-E4F4-43F6-94ED-AB71165E312D}" type="parTrans" cxnId="{A27B13EB-1A7A-4BE4-8010-93311637F092}">
      <dgm:prSet/>
      <dgm:spPr/>
      <dgm:t>
        <a:bodyPr/>
        <a:lstStyle/>
        <a:p>
          <a:endParaRPr lang="en-US"/>
        </a:p>
      </dgm:t>
    </dgm:pt>
    <dgm:pt modelId="{97BC406B-28B7-4B76-AF79-00C752BEE6E1}" type="sibTrans" cxnId="{A27B13EB-1A7A-4BE4-8010-93311637F092}">
      <dgm:prSet/>
      <dgm:spPr/>
      <dgm:t>
        <a:bodyPr/>
        <a:lstStyle/>
        <a:p>
          <a:endParaRPr lang="en-US"/>
        </a:p>
      </dgm:t>
    </dgm:pt>
    <dgm:pt modelId="{3362231D-36DB-4E22-8997-5E86869A5FB6}">
      <dgm:prSet custT="1"/>
      <dgm:spPr>
        <a:effectLst>
          <a:outerShdw blurRad="63500" sx="102000" sy="102000" algn="ctr" rotWithShape="0">
            <a:prstClr val="black">
              <a:alpha val="40000"/>
            </a:prstClr>
          </a:outerShdw>
        </a:effectLst>
      </dgm:spPr>
      <dgm:t>
        <a:bodyPr/>
        <a:lstStyle/>
        <a:p>
          <a:r>
            <a:rPr lang="en-US" sz="4000"/>
            <a:t>Task Force Membership</a:t>
          </a:r>
          <a:endParaRPr lang="en-US" sz="4000" b="1"/>
        </a:p>
      </dgm:t>
    </dgm:pt>
    <dgm:pt modelId="{445C600C-880C-4296-89EE-22CC6A88B702}" type="parTrans" cxnId="{820DC0F0-6367-4278-8DB7-3E4135421E15}">
      <dgm:prSet/>
      <dgm:spPr/>
      <dgm:t>
        <a:bodyPr/>
        <a:lstStyle/>
        <a:p>
          <a:endParaRPr lang="en-US"/>
        </a:p>
      </dgm:t>
    </dgm:pt>
    <dgm:pt modelId="{8311E3E3-9D78-46D4-8558-4DC9D48C7842}" type="sibTrans" cxnId="{820DC0F0-6367-4278-8DB7-3E4135421E15}">
      <dgm:prSet/>
      <dgm:spPr/>
      <dgm:t>
        <a:bodyPr/>
        <a:lstStyle/>
        <a:p>
          <a:endParaRPr lang="en-US"/>
        </a:p>
      </dgm:t>
    </dgm:pt>
    <dgm:pt modelId="{A9234CF1-15F8-486C-9CF9-C5718480EEEA}">
      <dgm:prSet custT="1"/>
      <dgm:spPr>
        <a:ln w="57150">
          <a:solidFill>
            <a:schemeClr val="bg2"/>
          </a:solidFill>
        </a:ln>
      </dgm:spPr>
      <dgm:t>
        <a:bodyPr/>
        <a:lstStyle/>
        <a:p>
          <a:r>
            <a:rPr lang="en-US" sz="2000" b="1"/>
            <a:t>Task Force Co-Chair Misun Bormann </a:t>
          </a:r>
          <a:r>
            <a:rPr lang="en-US" sz="2000"/>
            <a:t>–Southeast Minnesota Workforce Development Board</a:t>
          </a:r>
          <a:endParaRPr lang="en-US" sz="2000" b="1"/>
        </a:p>
      </dgm:t>
    </dgm:pt>
    <dgm:pt modelId="{81403711-6069-4E20-934A-D05C76D35208}" type="parTrans" cxnId="{1C5211F1-AAB5-4109-BFFC-59958EF60080}">
      <dgm:prSet/>
      <dgm:spPr/>
      <dgm:t>
        <a:bodyPr/>
        <a:lstStyle/>
        <a:p>
          <a:endParaRPr lang="en-US"/>
        </a:p>
      </dgm:t>
    </dgm:pt>
    <dgm:pt modelId="{50C7AC18-A61D-40D2-8398-A0840A14A24A}" type="sibTrans" cxnId="{1C5211F1-AAB5-4109-BFFC-59958EF60080}">
      <dgm:prSet/>
      <dgm:spPr/>
      <dgm:t>
        <a:bodyPr/>
        <a:lstStyle/>
        <a:p>
          <a:endParaRPr lang="en-US"/>
        </a:p>
      </dgm:t>
    </dgm:pt>
    <dgm:pt modelId="{7E399950-203D-4FF7-BC74-A10304146218}">
      <dgm:prSet custT="1"/>
      <dgm:spPr>
        <a:ln w="57150">
          <a:solidFill>
            <a:schemeClr val="bg2"/>
          </a:solidFill>
        </a:ln>
      </dgm:spPr>
      <dgm:t>
        <a:bodyPr/>
        <a:lstStyle/>
        <a:p>
          <a:endParaRPr lang="en-US" sz="2000"/>
        </a:p>
      </dgm:t>
    </dgm:pt>
    <dgm:pt modelId="{205ED0DC-213A-44DF-B128-758AD35A38CD}" type="parTrans" cxnId="{80D88829-12FD-41F4-A4CF-9FFAA8B8EF1C}">
      <dgm:prSet/>
      <dgm:spPr/>
      <dgm:t>
        <a:bodyPr/>
        <a:lstStyle/>
        <a:p>
          <a:endParaRPr lang="en-US"/>
        </a:p>
      </dgm:t>
    </dgm:pt>
    <dgm:pt modelId="{86C83EEC-7A56-471D-B3CE-BB9FE30CF1AA}" type="sibTrans" cxnId="{80D88829-12FD-41F4-A4CF-9FFAA8B8EF1C}">
      <dgm:prSet/>
      <dgm:spPr/>
      <dgm:t>
        <a:bodyPr/>
        <a:lstStyle/>
        <a:p>
          <a:endParaRPr lang="en-US"/>
        </a:p>
      </dgm:t>
    </dgm:pt>
    <dgm:pt modelId="{DD09E28F-7685-4EC5-AEBA-2B02C200EF92}">
      <dgm:prSet custT="1"/>
      <dgm:spPr>
        <a:ln w="57150">
          <a:solidFill>
            <a:schemeClr val="bg2"/>
          </a:solidFill>
        </a:ln>
      </dgm:spPr>
      <dgm:t>
        <a:bodyPr/>
        <a:lstStyle/>
        <a:p>
          <a:pPr>
            <a:buNone/>
          </a:pPr>
          <a:r>
            <a:rPr lang="en-US" sz="2000" b="1" u="sng"/>
            <a:t>DEED Commissioner</a:t>
          </a:r>
          <a:r>
            <a:rPr lang="en-US" sz="2000" b="0" u="none"/>
            <a:t> Matt Varilek </a:t>
          </a:r>
        </a:p>
      </dgm:t>
    </dgm:pt>
    <dgm:pt modelId="{CD27AC2D-7D60-4AC4-BA5A-586A6D3DA231}" type="parTrans" cxnId="{AC8CFE09-3A86-461E-8399-BE6787340179}">
      <dgm:prSet/>
      <dgm:spPr/>
      <dgm:t>
        <a:bodyPr/>
        <a:lstStyle/>
        <a:p>
          <a:endParaRPr lang="en-US"/>
        </a:p>
      </dgm:t>
    </dgm:pt>
    <dgm:pt modelId="{67D5596F-47F0-4FCF-8832-67400BE2D230}" type="sibTrans" cxnId="{AC8CFE09-3A86-461E-8399-BE6787340179}">
      <dgm:prSet/>
      <dgm:spPr/>
      <dgm:t>
        <a:bodyPr/>
        <a:lstStyle/>
        <a:p>
          <a:endParaRPr lang="en-US"/>
        </a:p>
      </dgm:t>
    </dgm:pt>
    <dgm:pt modelId="{CB6F54B5-7B64-4F16-A068-A729B5BF087C}">
      <dgm:prSet custT="1"/>
      <dgm:spPr>
        <a:ln w="57150">
          <a:solidFill>
            <a:schemeClr val="bg2"/>
          </a:solidFill>
        </a:ln>
      </dgm:spPr>
      <dgm:t>
        <a:bodyPr/>
        <a:lstStyle/>
        <a:p>
          <a:endParaRPr lang="en-US" sz="2000" b="1" u="sng"/>
        </a:p>
      </dgm:t>
    </dgm:pt>
    <dgm:pt modelId="{930D2DCE-AB65-45C1-802C-600AE81BF71F}" type="parTrans" cxnId="{FF59DE76-7C01-40D2-A520-CA4F03851797}">
      <dgm:prSet/>
      <dgm:spPr/>
      <dgm:t>
        <a:bodyPr/>
        <a:lstStyle/>
        <a:p>
          <a:endParaRPr lang="en-US"/>
        </a:p>
      </dgm:t>
    </dgm:pt>
    <dgm:pt modelId="{324E9CA6-C5B7-40A6-87A5-EE8C90894C94}" type="sibTrans" cxnId="{FF59DE76-7C01-40D2-A520-CA4F03851797}">
      <dgm:prSet/>
      <dgm:spPr/>
      <dgm:t>
        <a:bodyPr/>
        <a:lstStyle/>
        <a:p>
          <a:endParaRPr lang="en-US"/>
        </a:p>
      </dgm:t>
    </dgm:pt>
    <dgm:pt modelId="{9BDB669A-FEEF-40F4-B2C6-1C61D156C442}">
      <dgm:prSet custT="1"/>
      <dgm:spPr>
        <a:ln w="57150">
          <a:solidFill>
            <a:schemeClr val="bg2"/>
          </a:solidFill>
        </a:ln>
      </dgm:spPr>
      <dgm:t>
        <a:bodyPr/>
        <a:lstStyle/>
        <a:p>
          <a:pPr>
            <a:buNone/>
          </a:pPr>
          <a:r>
            <a:rPr lang="en-US" sz="2000" b="1" u="sng"/>
            <a:t>Legislators</a:t>
          </a:r>
        </a:p>
      </dgm:t>
    </dgm:pt>
    <dgm:pt modelId="{1CEC2C84-8F1C-42FE-98DB-48422D8518A2}" type="sibTrans" cxnId="{03ACF540-16F4-4521-AC9F-4FA3D511F593}">
      <dgm:prSet/>
      <dgm:spPr/>
      <dgm:t>
        <a:bodyPr/>
        <a:lstStyle/>
        <a:p>
          <a:endParaRPr lang="en-US"/>
        </a:p>
      </dgm:t>
    </dgm:pt>
    <dgm:pt modelId="{780B3415-9B88-4BF0-86E5-992E2544830E}" type="parTrans" cxnId="{03ACF540-16F4-4521-AC9F-4FA3D511F593}">
      <dgm:prSet/>
      <dgm:spPr/>
      <dgm:t>
        <a:bodyPr/>
        <a:lstStyle/>
        <a:p>
          <a:endParaRPr lang="en-US"/>
        </a:p>
      </dgm:t>
    </dgm:pt>
    <dgm:pt modelId="{EED2939A-B8F7-42DC-ACC4-BD7E1C3CE047}">
      <dgm:prSet custT="1"/>
      <dgm:spPr>
        <a:ln w="57150">
          <a:solidFill>
            <a:schemeClr val="bg2"/>
          </a:solidFill>
        </a:ln>
      </dgm:spPr>
      <dgm:t>
        <a:bodyPr/>
        <a:lstStyle/>
        <a:p>
          <a:r>
            <a:rPr lang="en-US" sz="2000" b="1"/>
            <a:t>Task Force Co-Chair Rep. Dave Baker</a:t>
          </a:r>
          <a:r>
            <a:rPr lang="en-US" sz="2000"/>
            <a:t> (R – Willmar, Jobs Committee Co-Chair)</a:t>
          </a:r>
          <a:endParaRPr lang="en-US" sz="2000" b="1"/>
        </a:p>
      </dgm:t>
    </dgm:pt>
    <dgm:pt modelId="{AF7B6500-C84A-4498-ACF2-B3D38B285CB1}" type="sibTrans" cxnId="{D85C8C27-1C0E-4E0B-9338-050341D8F759}">
      <dgm:prSet/>
      <dgm:spPr/>
      <dgm:t>
        <a:bodyPr/>
        <a:lstStyle/>
        <a:p>
          <a:endParaRPr lang="en-US"/>
        </a:p>
      </dgm:t>
    </dgm:pt>
    <dgm:pt modelId="{180FBC98-3D9E-4EF9-967F-E3CBD1E2DD2B}" type="parTrans" cxnId="{D85C8C27-1C0E-4E0B-9338-050341D8F759}">
      <dgm:prSet/>
      <dgm:spPr/>
      <dgm:t>
        <a:bodyPr/>
        <a:lstStyle/>
        <a:p>
          <a:endParaRPr lang="en-US"/>
        </a:p>
      </dgm:t>
    </dgm:pt>
    <dgm:pt modelId="{6E68BC66-AC7C-4A94-86C1-74AA5E145D85}">
      <dgm:prSet custT="1"/>
      <dgm:spPr>
        <a:ln w="57150">
          <a:solidFill>
            <a:schemeClr val="bg2"/>
          </a:solidFill>
        </a:ln>
      </dgm:spPr>
      <dgm:t>
        <a:bodyPr/>
        <a:lstStyle/>
        <a:p>
          <a:r>
            <a:rPr lang="en-US" sz="2000" b="1"/>
            <a:t>Sen. Bobby Joe Champion</a:t>
          </a:r>
          <a:r>
            <a:rPr lang="en-US" sz="2000"/>
            <a:t> (DFL – Minneapolis, Jobs Committee Chair)</a:t>
          </a:r>
          <a:endParaRPr lang="en-US" sz="2000" b="1"/>
        </a:p>
      </dgm:t>
    </dgm:pt>
    <dgm:pt modelId="{7AD6CE29-293D-44D2-92CB-7BCE93D155FD}" type="sibTrans" cxnId="{5AC46C21-3E82-4C4F-AD92-B6637CFD16F9}">
      <dgm:prSet/>
      <dgm:spPr/>
      <dgm:t>
        <a:bodyPr/>
        <a:lstStyle/>
        <a:p>
          <a:endParaRPr lang="en-US"/>
        </a:p>
      </dgm:t>
    </dgm:pt>
    <dgm:pt modelId="{D31D10B3-14C2-4495-8DFA-DF3C51EC39AD}" type="parTrans" cxnId="{5AC46C21-3E82-4C4F-AD92-B6637CFD16F9}">
      <dgm:prSet/>
      <dgm:spPr/>
      <dgm:t>
        <a:bodyPr/>
        <a:lstStyle/>
        <a:p>
          <a:endParaRPr lang="en-US"/>
        </a:p>
      </dgm:t>
    </dgm:pt>
    <dgm:pt modelId="{E58D3BFB-2E79-4FD0-A17C-51E424F19D13}">
      <dgm:prSet custT="1"/>
      <dgm:spPr>
        <a:ln w="57150">
          <a:solidFill>
            <a:schemeClr val="bg2"/>
          </a:solidFill>
        </a:ln>
      </dgm:spPr>
      <dgm:t>
        <a:bodyPr/>
        <a:lstStyle/>
        <a:p>
          <a:r>
            <a:rPr lang="en-US" sz="2000" b="1"/>
            <a:t>Rep. Dave Pinto</a:t>
          </a:r>
          <a:r>
            <a:rPr lang="en-US" sz="2000"/>
            <a:t> (DFL – Saint Paul, Jobs Committee Co-Chair)</a:t>
          </a:r>
          <a:endParaRPr lang="en-US" sz="2000" b="1"/>
        </a:p>
      </dgm:t>
    </dgm:pt>
    <dgm:pt modelId="{D681E7D4-622C-4570-9FD6-7C37F25F3104}" type="sibTrans" cxnId="{C72E38CD-3610-45D5-8BD2-BC7E8B47FE11}">
      <dgm:prSet/>
      <dgm:spPr/>
      <dgm:t>
        <a:bodyPr/>
        <a:lstStyle/>
        <a:p>
          <a:endParaRPr lang="en-US"/>
        </a:p>
      </dgm:t>
    </dgm:pt>
    <dgm:pt modelId="{AA6D18DF-3C57-4A74-8CBC-04C43D4BD475}" type="parTrans" cxnId="{C72E38CD-3610-45D5-8BD2-BC7E8B47FE11}">
      <dgm:prSet/>
      <dgm:spPr/>
      <dgm:t>
        <a:bodyPr/>
        <a:lstStyle/>
        <a:p>
          <a:endParaRPr lang="en-US"/>
        </a:p>
      </dgm:t>
    </dgm:pt>
    <dgm:pt modelId="{374E90C4-522D-4F97-84DB-CB0B3DC8B948}">
      <dgm:prSet custT="1"/>
      <dgm:spPr>
        <a:ln w="57150">
          <a:solidFill>
            <a:schemeClr val="bg2"/>
          </a:solidFill>
        </a:ln>
      </dgm:spPr>
      <dgm:t>
        <a:bodyPr/>
        <a:lstStyle/>
        <a:p>
          <a:r>
            <a:rPr lang="en-US" sz="2000" b="1"/>
            <a:t>Nicole Mattson </a:t>
          </a:r>
          <a:r>
            <a:rPr lang="en-US" sz="2000"/>
            <a:t>–Hennepin-Carver Workforce Development Board</a:t>
          </a:r>
          <a:endParaRPr lang="en-US" sz="2000" b="1"/>
        </a:p>
      </dgm:t>
    </dgm:pt>
    <dgm:pt modelId="{21EBAEC3-F89A-459E-A597-DE2AD8FC9483}" type="parTrans" cxnId="{39273923-E3B0-4225-BD0A-93ECCEE27DA4}">
      <dgm:prSet/>
      <dgm:spPr/>
      <dgm:t>
        <a:bodyPr/>
        <a:lstStyle/>
        <a:p>
          <a:endParaRPr lang="en-US"/>
        </a:p>
      </dgm:t>
    </dgm:pt>
    <dgm:pt modelId="{D54FA1CD-CC4A-49B4-88FE-EAAEFD9FC14C}" type="sibTrans" cxnId="{39273923-E3B0-4225-BD0A-93ECCEE27DA4}">
      <dgm:prSet/>
      <dgm:spPr/>
      <dgm:t>
        <a:bodyPr/>
        <a:lstStyle/>
        <a:p>
          <a:endParaRPr lang="en-US"/>
        </a:p>
      </dgm:t>
    </dgm:pt>
    <dgm:pt modelId="{B0E4FF05-E145-49C2-AD4B-58E0B4B3EB87}">
      <dgm:prSet custT="1"/>
      <dgm:spPr>
        <a:ln w="57150">
          <a:solidFill>
            <a:schemeClr val="bg2"/>
          </a:solidFill>
        </a:ln>
      </dgm:spPr>
      <dgm:t>
        <a:bodyPr/>
        <a:lstStyle/>
        <a:p>
          <a:r>
            <a:rPr lang="it-IT" sz="2000" b="1"/>
            <a:t>Sen. Carla Nelson</a:t>
          </a:r>
          <a:r>
            <a:rPr lang="it-IT" sz="2000"/>
            <a:t> (R – Rochester, GWDB Member)</a:t>
          </a:r>
          <a:endParaRPr lang="en-US" sz="2000" b="1"/>
        </a:p>
      </dgm:t>
    </dgm:pt>
    <dgm:pt modelId="{1D37A6C7-14B5-4102-8C39-CD166FBC64E3}" type="parTrans" cxnId="{430E23EE-6240-4BE2-979E-D626A8F3023F}">
      <dgm:prSet/>
      <dgm:spPr/>
      <dgm:t>
        <a:bodyPr/>
        <a:lstStyle/>
        <a:p>
          <a:endParaRPr lang="en-US"/>
        </a:p>
      </dgm:t>
    </dgm:pt>
    <dgm:pt modelId="{55DFB388-77D4-43CF-B667-49D7942DFADF}" type="sibTrans" cxnId="{430E23EE-6240-4BE2-979E-D626A8F3023F}">
      <dgm:prSet/>
      <dgm:spPr/>
      <dgm:t>
        <a:bodyPr/>
        <a:lstStyle/>
        <a:p>
          <a:endParaRPr lang="en-US"/>
        </a:p>
      </dgm:t>
    </dgm:pt>
    <dgm:pt modelId="{1E2D66B6-1C40-4EE1-9CEA-5F81E09959D8}" type="pres">
      <dgm:prSet presAssocID="{8B9E2AB2-B974-4CE0-8442-54B1D8C10E7E}" presName="linear" presStyleCnt="0">
        <dgm:presLayoutVars>
          <dgm:dir/>
          <dgm:animLvl val="lvl"/>
          <dgm:resizeHandles val="exact"/>
        </dgm:presLayoutVars>
      </dgm:prSet>
      <dgm:spPr/>
    </dgm:pt>
    <dgm:pt modelId="{060B1F48-1002-4DB5-875A-94BFDFDDBC1B}" type="pres">
      <dgm:prSet presAssocID="{3362231D-36DB-4E22-8997-5E86869A5FB6}" presName="parentLin" presStyleCnt="0"/>
      <dgm:spPr/>
    </dgm:pt>
    <dgm:pt modelId="{B1EB9E44-B9C5-4CB0-928C-638911751810}" type="pres">
      <dgm:prSet presAssocID="{3362231D-36DB-4E22-8997-5E86869A5FB6}" presName="parentLeftMargin" presStyleLbl="node1" presStyleIdx="0" presStyleCnt="1"/>
      <dgm:spPr/>
    </dgm:pt>
    <dgm:pt modelId="{C3BEC261-7B96-4650-A4A3-D2770661CD4A}" type="pres">
      <dgm:prSet presAssocID="{3362231D-36DB-4E22-8997-5E86869A5FB6}" presName="parentText" presStyleLbl="node1" presStyleIdx="0" presStyleCnt="1">
        <dgm:presLayoutVars>
          <dgm:chMax val="0"/>
          <dgm:bulletEnabled val="1"/>
        </dgm:presLayoutVars>
      </dgm:prSet>
      <dgm:spPr/>
    </dgm:pt>
    <dgm:pt modelId="{7B7668C8-7A25-429D-813E-1E535FBE7F77}" type="pres">
      <dgm:prSet presAssocID="{3362231D-36DB-4E22-8997-5E86869A5FB6}" presName="negativeSpace" presStyleCnt="0"/>
      <dgm:spPr/>
    </dgm:pt>
    <dgm:pt modelId="{02E860A3-AA85-4D18-BCAA-B5A6004AE45F}" type="pres">
      <dgm:prSet presAssocID="{3362231D-36DB-4E22-8997-5E86869A5FB6}" presName="childText" presStyleLbl="conFgAcc1" presStyleIdx="0" presStyleCnt="1" custLinFactNeighborY="92279">
        <dgm:presLayoutVars>
          <dgm:bulletEnabled val="1"/>
        </dgm:presLayoutVars>
      </dgm:prSet>
      <dgm:spPr>
        <a:prstGeom prst="roundRect">
          <a:avLst/>
        </a:prstGeom>
      </dgm:spPr>
    </dgm:pt>
  </dgm:ptLst>
  <dgm:cxnLst>
    <dgm:cxn modelId="{AC8CFE09-3A86-461E-8399-BE6787340179}" srcId="{3362231D-36DB-4E22-8997-5E86869A5FB6}" destId="{DD09E28F-7685-4EC5-AEBA-2B02C200EF92}" srcOrd="0" destOrd="0" parTransId="{CD27AC2D-7D60-4AC4-BA5A-586A6D3DA231}" sibTransId="{67D5596F-47F0-4FCF-8832-67400BE2D230}"/>
    <dgm:cxn modelId="{5AC46C21-3E82-4C4F-AD92-B6637CFD16F9}" srcId="{9BDB669A-FEEF-40F4-B2C6-1C61D156C442}" destId="{6E68BC66-AC7C-4A94-86C1-74AA5E145D85}" srcOrd="2" destOrd="0" parTransId="{D31D10B3-14C2-4495-8DFA-DF3C51EC39AD}" sibTransId="{7AD6CE29-293D-44D2-92CB-7BCE93D155FD}"/>
    <dgm:cxn modelId="{39273923-E3B0-4225-BD0A-93ECCEE27DA4}" srcId="{A6F25A64-ED93-4658-89F2-BEE91286C471}" destId="{374E90C4-522D-4F97-84DB-CB0B3DC8B948}" srcOrd="1" destOrd="0" parTransId="{21EBAEC3-F89A-459E-A597-DE2AD8FC9483}" sibTransId="{D54FA1CD-CC4A-49B4-88FE-EAAEFD9FC14C}"/>
    <dgm:cxn modelId="{6E1BD424-6982-4022-8BD6-B4B43B7C7E01}" type="presOf" srcId="{B0E4FF05-E145-49C2-AD4B-58E0B4B3EB87}" destId="{02E860A3-AA85-4D18-BCAA-B5A6004AE45F}" srcOrd="0" destOrd="10" presId="urn:microsoft.com/office/officeart/2005/8/layout/list1"/>
    <dgm:cxn modelId="{D85C8C27-1C0E-4E0B-9338-050341D8F759}" srcId="{9BDB669A-FEEF-40F4-B2C6-1C61D156C442}" destId="{EED2939A-B8F7-42DC-ACC4-BD7E1C3CE047}" srcOrd="0" destOrd="0" parTransId="{180FBC98-3D9E-4EF9-967F-E3CBD1E2DD2B}" sibTransId="{AF7B6500-C84A-4498-ACF2-B3D38B285CB1}"/>
    <dgm:cxn modelId="{80D88829-12FD-41F4-A4CF-9FFAA8B8EF1C}" srcId="{A6F25A64-ED93-4658-89F2-BEE91286C471}" destId="{7E399950-203D-4FF7-BC74-A10304146218}" srcOrd="4" destOrd="0" parTransId="{205ED0DC-213A-44DF-B128-758AD35A38CD}" sibTransId="{86C83EEC-7A56-471D-B3CE-BB9FE30CF1AA}"/>
    <dgm:cxn modelId="{58F1C52E-754D-42EA-9409-B38344516797}" srcId="{3362231D-36DB-4E22-8997-5E86869A5FB6}" destId="{A6F25A64-ED93-4658-89F2-BEE91286C471}" srcOrd="2" destOrd="0" parTransId="{C4767853-8A58-4714-8F4A-3622B90BDA7C}" sibTransId="{39C3B389-3CD3-45E9-BCE5-32F04F6B1F40}"/>
    <dgm:cxn modelId="{3BA7DD35-2655-47BE-9357-F2D176B1355B}" srcId="{A6F25A64-ED93-4658-89F2-BEE91286C471}" destId="{EECC0F8A-F45C-41C9-9DF4-2CD70F523E64}" srcOrd="2" destOrd="0" parTransId="{E349ABF9-4B8F-4FFC-BA73-DF27BD9FC6EA}" sibTransId="{0AF84B08-F8BF-4472-9EE9-28AB86A7A639}"/>
    <dgm:cxn modelId="{AD18D83C-7061-478A-A0EB-7895AE7211A9}" type="presOf" srcId="{EECC0F8A-F45C-41C9-9DF4-2CD70F523E64}" destId="{02E860A3-AA85-4D18-BCAA-B5A6004AE45F}" srcOrd="0" destOrd="5" presId="urn:microsoft.com/office/officeart/2005/8/layout/list1"/>
    <dgm:cxn modelId="{03ACF540-16F4-4521-AC9F-4FA3D511F593}" srcId="{3362231D-36DB-4E22-8997-5E86869A5FB6}" destId="{9BDB669A-FEEF-40F4-B2C6-1C61D156C442}" srcOrd="3" destOrd="0" parTransId="{780B3415-9B88-4BF0-86E5-992E2544830E}" sibTransId="{1CEC2C84-8F1C-42FE-98DB-48422D8518A2}"/>
    <dgm:cxn modelId="{DEFD1A51-2EE4-4E41-8E5E-3A7E7F980ED6}" type="presOf" srcId="{DD09E28F-7685-4EC5-AEBA-2B02C200EF92}" destId="{02E860A3-AA85-4D18-BCAA-B5A6004AE45F}" srcOrd="0" destOrd="0" presId="urn:microsoft.com/office/officeart/2005/8/layout/list1"/>
    <dgm:cxn modelId="{20B54273-DE2A-42C7-8C39-3C5A9544D2C1}" type="presOf" srcId="{A6F25A64-ED93-4658-89F2-BEE91286C471}" destId="{02E860A3-AA85-4D18-BCAA-B5A6004AE45F}" srcOrd="0" destOrd="2" presId="urn:microsoft.com/office/officeart/2005/8/layout/list1"/>
    <dgm:cxn modelId="{FF59DE76-7C01-40D2-A520-CA4F03851797}" srcId="{3362231D-36DB-4E22-8997-5E86869A5FB6}" destId="{CB6F54B5-7B64-4F16-A068-A729B5BF087C}" srcOrd="1" destOrd="0" parTransId="{930D2DCE-AB65-45C1-802C-600AE81BF71F}" sibTransId="{324E9CA6-C5B7-40A6-87A5-EE8C90894C94}"/>
    <dgm:cxn modelId="{44CD697A-D8BC-4194-A60A-F251A2997252}" type="presOf" srcId="{E58D3BFB-2E79-4FD0-A17C-51E424F19D13}" destId="{02E860A3-AA85-4D18-BCAA-B5A6004AE45F}" srcOrd="0" destOrd="12" presId="urn:microsoft.com/office/officeart/2005/8/layout/list1"/>
    <dgm:cxn modelId="{B7B2C77C-8AF4-45F7-B996-D2AF3F8D7BF4}" type="presOf" srcId="{C2E49279-C0BC-4E6F-B642-06AE753419E9}" destId="{02E860A3-AA85-4D18-BCAA-B5A6004AE45F}" srcOrd="0" destOrd="6" presId="urn:microsoft.com/office/officeart/2005/8/layout/list1"/>
    <dgm:cxn modelId="{3AB6CF82-3C7E-4697-AD0F-E4C1E91D4F71}" type="presOf" srcId="{7E399950-203D-4FF7-BC74-A10304146218}" destId="{02E860A3-AA85-4D18-BCAA-B5A6004AE45F}" srcOrd="0" destOrd="7" presId="urn:microsoft.com/office/officeart/2005/8/layout/list1"/>
    <dgm:cxn modelId="{328AB49A-5CA9-41DF-82E8-DC39D2D62E83}" type="presOf" srcId="{CB6F54B5-7B64-4F16-A068-A729B5BF087C}" destId="{02E860A3-AA85-4D18-BCAA-B5A6004AE45F}" srcOrd="0" destOrd="1" presId="urn:microsoft.com/office/officeart/2005/8/layout/list1"/>
    <dgm:cxn modelId="{FBCAAEA8-831D-488D-B599-BEFC91DA3F2F}" type="presOf" srcId="{6E68BC66-AC7C-4A94-86C1-74AA5E145D85}" destId="{02E860A3-AA85-4D18-BCAA-B5A6004AE45F}" srcOrd="0" destOrd="11" presId="urn:microsoft.com/office/officeart/2005/8/layout/list1"/>
    <dgm:cxn modelId="{E0C3D2AE-255E-4A25-B556-CDA425DCA8E6}" type="presOf" srcId="{A9234CF1-15F8-486C-9CF9-C5718480EEEA}" destId="{02E860A3-AA85-4D18-BCAA-B5A6004AE45F}" srcOrd="0" destOrd="3" presId="urn:microsoft.com/office/officeart/2005/8/layout/list1"/>
    <dgm:cxn modelId="{C396C0BC-62EE-4FCD-8B2D-25B5031C7D8F}" type="presOf" srcId="{9BDB669A-FEEF-40F4-B2C6-1C61D156C442}" destId="{02E860A3-AA85-4D18-BCAA-B5A6004AE45F}" srcOrd="0" destOrd="8" presId="urn:microsoft.com/office/officeart/2005/8/layout/list1"/>
    <dgm:cxn modelId="{CA71E8C7-A6CE-4FCA-B56A-A578763D53DE}" type="presOf" srcId="{374E90C4-522D-4F97-84DB-CB0B3DC8B948}" destId="{02E860A3-AA85-4D18-BCAA-B5A6004AE45F}" srcOrd="0" destOrd="4" presId="urn:microsoft.com/office/officeart/2005/8/layout/list1"/>
    <dgm:cxn modelId="{C72E38CD-3610-45D5-8BD2-BC7E8B47FE11}" srcId="{9BDB669A-FEEF-40F4-B2C6-1C61D156C442}" destId="{E58D3BFB-2E79-4FD0-A17C-51E424F19D13}" srcOrd="3" destOrd="0" parTransId="{AA6D18DF-3C57-4A74-8CBC-04C43D4BD475}" sibTransId="{D681E7D4-622C-4570-9FD6-7C37F25F3104}"/>
    <dgm:cxn modelId="{0B7D18DC-C3F9-4244-AC2F-A2B37F1DE98F}" type="presOf" srcId="{EED2939A-B8F7-42DC-ACC4-BD7E1C3CE047}" destId="{02E860A3-AA85-4D18-BCAA-B5A6004AE45F}" srcOrd="0" destOrd="9" presId="urn:microsoft.com/office/officeart/2005/8/layout/list1"/>
    <dgm:cxn modelId="{7F1478DE-4DEB-4D8F-85CF-A812617A0FE2}" type="presOf" srcId="{3362231D-36DB-4E22-8997-5E86869A5FB6}" destId="{C3BEC261-7B96-4650-A4A3-D2770661CD4A}" srcOrd="1" destOrd="0" presId="urn:microsoft.com/office/officeart/2005/8/layout/list1"/>
    <dgm:cxn modelId="{0B65F7E0-51A7-4577-88C9-25C6D388D9E7}" type="presOf" srcId="{3362231D-36DB-4E22-8997-5E86869A5FB6}" destId="{B1EB9E44-B9C5-4CB0-928C-638911751810}" srcOrd="0" destOrd="0" presId="urn:microsoft.com/office/officeart/2005/8/layout/list1"/>
    <dgm:cxn modelId="{A27B13EB-1A7A-4BE4-8010-93311637F092}" srcId="{A6F25A64-ED93-4658-89F2-BEE91286C471}" destId="{C2E49279-C0BC-4E6F-B642-06AE753419E9}" srcOrd="3" destOrd="0" parTransId="{24DED77C-E4F4-43F6-94ED-AB71165E312D}" sibTransId="{97BC406B-28B7-4B76-AF79-00C752BEE6E1}"/>
    <dgm:cxn modelId="{9FB112ED-3807-4F3B-A602-4582C05C63CF}" type="presOf" srcId="{8B9E2AB2-B974-4CE0-8442-54B1D8C10E7E}" destId="{1E2D66B6-1C40-4EE1-9CEA-5F81E09959D8}" srcOrd="0" destOrd="0" presId="urn:microsoft.com/office/officeart/2005/8/layout/list1"/>
    <dgm:cxn modelId="{430E23EE-6240-4BE2-979E-D626A8F3023F}" srcId="{9BDB669A-FEEF-40F4-B2C6-1C61D156C442}" destId="{B0E4FF05-E145-49C2-AD4B-58E0B4B3EB87}" srcOrd="1" destOrd="0" parTransId="{1D37A6C7-14B5-4102-8C39-CD166FBC64E3}" sibTransId="{55DFB388-77D4-43CF-B667-49D7942DFADF}"/>
    <dgm:cxn modelId="{820DC0F0-6367-4278-8DB7-3E4135421E15}" srcId="{8B9E2AB2-B974-4CE0-8442-54B1D8C10E7E}" destId="{3362231D-36DB-4E22-8997-5E86869A5FB6}" srcOrd="0" destOrd="0" parTransId="{445C600C-880C-4296-89EE-22CC6A88B702}" sibTransId="{8311E3E3-9D78-46D4-8558-4DC9D48C7842}"/>
    <dgm:cxn modelId="{1C5211F1-AAB5-4109-BFFC-59958EF60080}" srcId="{A6F25A64-ED93-4658-89F2-BEE91286C471}" destId="{A9234CF1-15F8-486C-9CF9-C5718480EEEA}" srcOrd="0" destOrd="0" parTransId="{81403711-6069-4E20-934A-D05C76D35208}" sibTransId="{50C7AC18-A61D-40D2-8398-A0840A14A24A}"/>
    <dgm:cxn modelId="{1F9DF3AD-1DD5-451E-86FE-ACFE1898AFCD}" type="presParOf" srcId="{1E2D66B6-1C40-4EE1-9CEA-5F81E09959D8}" destId="{060B1F48-1002-4DB5-875A-94BFDFDDBC1B}" srcOrd="0" destOrd="0" presId="urn:microsoft.com/office/officeart/2005/8/layout/list1"/>
    <dgm:cxn modelId="{49A2B26F-56A8-4348-91F7-2983A9EC1690}" type="presParOf" srcId="{060B1F48-1002-4DB5-875A-94BFDFDDBC1B}" destId="{B1EB9E44-B9C5-4CB0-928C-638911751810}" srcOrd="0" destOrd="0" presId="urn:microsoft.com/office/officeart/2005/8/layout/list1"/>
    <dgm:cxn modelId="{74CD03F0-516E-4D06-96DF-F336CEEAEB9C}" type="presParOf" srcId="{060B1F48-1002-4DB5-875A-94BFDFDDBC1B}" destId="{C3BEC261-7B96-4650-A4A3-D2770661CD4A}" srcOrd="1" destOrd="0" presId="urn:microsoft.com/office/officeart/2005/8/layout/list1"/>
    <dgm:cxn modelId="{D99F54D1-B7F5-4CCD-AD2E-D20271FFF5E9}" type="presParOf" srcId="{1E2D66B6-1C40-4EE1-9CEA-5F81E09959D8}" destId="{7B7668C8-7A25-429D-813E-1E535FBE7F77}" srcOrd="1" destOrd="0" presId="urn:microsoft.com/office/officeart/2005/8/layout/list1"/>
    <dgm:cxn modelId="{75814D21-ABC8-4C36-B0B5-E715FD1466E5}" type="presParOf" srcId="{1E2D66B6-1C40-4EE1-9CEA-5F81E09959D8}" destId="{02E860A3-AA85-4D18-BCAA-B5A6004AE45F}"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33C7A7-E708-4A05-BDE1-DDB25970B39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9950ACC8-ABA5-4D24-8525-2CF6204C9572}">
      <dgm:prSet/>
      <dgm:spPr/>
      <dgm:t>
        <a:bodyPr/>
        <a:lstStyle/>
        <a:p>
          <a:r>
            <a:rPr lang="en-US"/>
            <a:t>What brought you to or interested you in participating in the Task Force?</a:t>
          </a:r>
        </a:p>
      </dgm:t>
    </dgm:pt>
    <dgm:pt modelId="{C7347D61-B9EF-4717-AD91-A23AC91B6BA2}" type="parTrans" cxnId="{5F658F82-9889-4A65-AA3F-016010DD0DDC}">
      <dgm:prSet/>
      <dgm:spPr/>
      <dgm:t>
        <a:bodyPr/>
        <a:lstStyle/>
        <a:p>
          <a:endParaRPr lang="en-US"/>
        </a:p>
      </dgm:t>
    </dgm:pt>
    <dgm:pt modelId="{A8D67D3C-6F34-450B-91A3-6BAC5BE61BC1}" type="sibTrans" cxnId="{5F658F82-9889-4A65-AA3F-016010DD0DDC}">
      <dgm:prSet/>
      <dgm:spPr/>
      <dgm:t>
        <a:bodyPr/>
        <a:lstStyle/>
        <a:p>
          <a:endParaRPr lang="en-US"/>
        </a:p>
      </dgm:t>
    </dgm:pt>
    <dgm:pt modelId="{514B7EAA-3415-47A3-9C36-183FC05495E0}">
      <dgm:prSet/>
      <dgm:spPr/>
      <dgm:t>
        <a:bodyPr/>
        <a:lstStyle/>
        <a:p>
          <a:r>
            <a:rPr lang="en-US"/>
            <a:t>Is there an area of the duties you’re most interested in </a:t>
          </a:r>
        </a:p>
      </dgm:t>
    </dgm:pt>
    <dgm:pt modelId="{8E849DEE-9659-4D59-9890-AFB28272F013}" type="parTrans" cxnId="{59F44CC8-7955-48E8-ADB8-B727640F0EFD}">
      <dgm:prSet/>
      <dgm:spPr/>
      <dgm:t>
        <a:bodyPr/>
        <a:lstStyle/>
        <a:p>
          <a:endParaRPr lang="en-US"/>
        </a:p>
      </dgm:t>
    </dgm:pt>
    <dgm:pt modelId="{D6197238-A538-4F45-A51F-B6F89BC3DB67}" type="sibTrans" cxnId="{59F44CC8-7955-48E8-ADB8-B727640F0EFD}">
      <dgm:prSet/>
      <dgm:spPr/>
      <dgm:t>
        <a:bodyPr/>
        <a:lstStyle/>
        <a:p>
          <a:endParaRPr lang="en-US"/>
        </a:p>
      </dgm:t>
    </dgm:pt>
    <dgm:pt modelId="{B6C68463-8C10-45C6-BBC0-331FEAA76E6E}">
      <dgm:prSet/>
      <dgm:spPr/>
      <dgm:t>
        <a:bodyPr/>
        <a:lstStyle/>
        <a:p>
          <a:r>
            <a:rPr lang="en-US"/>
            <a:t>Single biggest priority or program you’re interested in for improving the workforce development system?</a:t>
          </a:r>
        </a:p>
      </dgm:t>
    </dgm:pt>
    <dgm:pt modelId="{441FAAF1-AEDC-4F82-9F10-C52A6C5A7222}" type="parTrans" cxnId="{18E3DA31-F980-4C5E-83F0-16CA6456C9E0}">
      <dgm:prSet/>
      <dgm:spPr/>
      <dgm:t>
        <a:bodyPr/>
        <a:lstStyle/>
        <a:p>
          <a:endParaRPr lang="en-US"/>
        </a:p>
      </dgm:t>
    </dgm:pt>
    <dgm:pt modelId="{207C6144-0542-460D-ABBB-1689377FB1D1}" type="sibTrans" cxnId="{18E3DA31-F980-4C5E-83F0-16CA6456C9E0}">
      <dgm:prSet/>
      <dgm:spPr/>
      <dgm:t>
        <a:bodyPr/>
        <a:lstStyle/>
        <a:p>
          <a:endParaRPr lang="en-US"/>
        </a:p>
      </dgm:t>
    </dgm:pt>
    <dgm:pt modelId="{19716C01-CC52-47E5-83DE-EEB020F95874}">
      <dgm:prSet custT="1"/>
      <dgm:spPr/>
      <dgm:t>
        <a:bodyPr/>
        <a:lstStyle/>
        <a:p>
          <a:r>
            <a:rPr lang="en-US" sz="1600"/>
            <a:t>Scope of federally and state funded programs</a:t>
          </a:r>
        </a:p>
      </dgm:t>
    </dgm:pt>
    <dgm:pt modelId="{CE523998-C559-4397-8EA6-87D64C3475AA}" type="parTrans" cxnId="{6A5F9B39-C383-49A9-AE64-E76FE9039F93}">
      <dgm:prSet/>
      <dgm:spPr/>
      <dgm:t>
        <a:bodyPr/>
        <a:lstStyle/>
        <a:p>
          <a:endParaRPr lang="en-US"/>
        </a:p>
      </dgm:t>
    </dgm:pt>
    <dgm:pt modelId="{4CBD8A73-C4BE-4DA1-AD25-85E8A95B32FC}" type="sibTrans" cxnId="{6A5F9B39-C383-49A9-AE64-E76FE9039F93}">
      <dgm:prSet/>
      <dgm:spPr/>
      <dgm:t>
        <a:bodyPr/>
        <a:lstStyle/>
        <a:p>
          <a:endParaRPr lang="en-US"/>
        </a:p>
      </dgm:t>
    </dgm:pt>
    <dgm:pt modelId="{18393C59-283A-4562-A60F-05F30BDB1180}">
      <dgm:prSet/>
      <dgm:spPr/>
      <dgm:t>
        <a:bodyPr/>
        <a:lstStyle/>
        <a:p>
          <a:r>
            <a:rPr lang="en-US"/>
            <a:t>Funding systems</a:t>
          </a:r>
        </a:p>
      </dgm:t>
    </dgm:pt>
    <dgm:pt modelId="{5BA4DDF2-57B5-4CB9-A3DB-CB867E0EF444}" type="parTrans" cxnId="{575A265D-E107-42A6-AC21-E8B2AD2D7511}">
      <dgm:prSet/>
      <dgm:spPr/>
      <dgm:t>
        <a:bodyPr/>
        <a:lstStyle/>
        <a:p>
          <a:endParaRPr lang="en-US"/>
        </a:p>
      </dgm:t>
    </dgm:pt>
    <dgm:pt modelId="{E3C12771-5BE9-4A66-890D-0378164A645E}" type="sibTrans" cxnId="{575A265D-E107-42A6-AC21-E8B2AD2D7511}">
      <dgm:prSet/>
      <dgm:spPr/>
      <dgm:t>
        <a:bodyPr/>
        <a:lstStyle/>
        <a:p>
          <a:endParaRPr lang="en-US"/>
        </a:p>
      </dgm:t>
    </dgm:pt>
    <dgm:pt modelId="{C191A01E-E9FD-484F-A89C-29B7983E1D43}">
      <dgm:prSet/>
      <dgm:spPr/>
      <dgm:t>
        <a:bodyPr/>
        <a:lstStyle/>
        <a:p>
          <a:r>
            <a:rPr lang="en-US"/>
            <a:t>Evaluation</a:t>
          </a:r>
        </a:p>
      </dgm:t>
    </dgm:pt>
    <dgm:pt modelId="{AFC51D1F-414B-4D57-9302-23E8F30751F5}" type="parTrans" cxnId="{B6E85612-7BEE-4146-A839-CD37EA46C55F}">
      <dgm:prSet/>
      <dgm:spPr/>
      <dgm:t>
        <a:bodyPr/>
        <a:lstStyle/>
        <a:p>
          <a:endParaRPr lang="en-US"/>
        </a:p>
      </dgm:t>
    </dgm:pt>
    <dgm:pt modelId="{32A2A05D-1137-44BD-8EB6-F5956CC28BB4}" type="sibTrans" cxnId="{B6E85612-7BEE-4146-A839-CD37EA46C55F}">
      <dgm:prSet/>
      <dgm:spPr/>
      <dgm:t>
        <a:bodyPr/>
        <a:lstStyle/>
        <a:p>
          <a:endParaRPr lang="en-US"/>
        </a:p>
      </dgm:t>
    </dgm:pt>
    <dgm:pt modelId="{4EB438BC-2F35-4D3D-950D-EC8B5F6F7706}" type="pres">
      <dgm:prSet presAssocID="{C733C7A7-E708-4A05-BDE1-DDB25970B39E}" presName="vert0" presStyleCnt="0">
        <dgm:presLayoutVars>
          <dgm:dir/>
          <dgm:animOne val="branch"/>
          <dgm:animLvl val="lvl"/>
        </dgm:presLayoutVars>
      </dgm:prSet>
      <dgm:spPr/>
    </dgm:pt>
    <dgm:pt modelId="{463681FC-7950-4C8F-A1CD-6DA0BC040CA7}" type="pres">
      <dgm:prSet presAssocID="{9950ACC8-ABA5-4D24-8525-2CF6204C9572}" presName="thickLine" presStyleLbl="alignNode1" presStyleIdx="0" presStyleCnt="3"/>
      <dgm:spPr/>
    </dgm:pt>
    <dgm:pt modelId="{F529B650-3BE8-48AA-8370-26B82BD9B36C}" type="pres">
      <dgm:prSet presAssocID="{9950ACC8-ABA5-4D24-8525-2CF6204C9572}" presName="horz1" presStyleCnt="0"/>
      <dgm:spPr/>
    </dgm:pt>
    <dgm:pt modelId="{7636C627-A848-4EA5-9F9E-5BB055CD4D19}" type="pres">
      <dgm:prSet presAssocID="{9950ACC8-ABA5-4D24-8525-2CF6204C9572}" presName="tx1" presStyleLbl="revTx" presStyleIdx="0" presStyleCnt="6" custScaleX="500000"/>
      <dgm:spPr/>
    </dgm:pt>
    <dgm:pt modelId="{FAE432B2-BCDF-4901-93AA-407E1581401E}" type="pres">
      <dgm:prSet presAssocID="{9950ACC8-ABA5-4D24-8525-2CF6204C9572}" presName="vert1" presStyleCnt="0"/>
      <dgm:spPr/>
    </dgm:pt>
    <dgm:pt modelId="{85A0D851-D3E5-4416-B52F-B0AE23DEC654}" type="pres">
      <dgm:prSet presAssocID="{514B7EAA-3415-47A3-9C36-183FC05495E0}" presName="thickLine" presStyleLbl="alignNode1" presStyleIdx="1" presStyleCnt="3"/>
      <dgm:spPr/>
    </dgm:pt>
    <dgm:pt modelId="{FFB9736F-E713-4775-86B2-2E493A0DEFD8}" type="pres">
      <dgm:prSet presAssocID="{514B7EAA-3415-47A3-9C36-183FC05495E0}" presName="horz1" presStyleCnt="0"/>
      <dgm:spPr/>
    </dgm:pt>
    <dgm:pt modelId="{4BB2FD70-0991-433A-8332-09F8E26A179D}" type="pres">
      <dgm:prSet presAssocID="{514B7EAA-3415-47A3-9C36-183FC05495E0}" presName="tx1" presStyleLbl="revTx" presStyleIdx="1" presStyleCnt="6" custScaleX="452134"/>
      <dgm:spPr/>
    </dgm:pt>
    <dgm:pt modelId="{20BDC0FD-C90D-4580-A2E0-E5FD2816062C}" type="pres">
      <dgm:prSet presAssocID="{514B7EAA-3415-47A3-9C36-183FC05495E0}" presName="vert1" presStyleCnt="0"/>
      <dgm:spPr/>
    </dgm:pt>
    <dgm:pt modelId="{566E29E1-241F-4E6B-8013-6DC92C51207C}" type="pres">
      <dgm:prSet presAssocID="{19716C01-CC52-47E5-83DE-EEB020F95874}" presName="vertSpace2a" presStyleCnt="0"/>
      <dgm:spPr/>
    </dgm:pt>
    <dgm:pt modelId="{D53F6C82-7063-4D61-BB06-CAA3E917CC27}" type="pres">
      <dgm:prSet presAssocID="{19716C01-CC52-47E5-83DE-EEB020F95874}" presName="horz2" presStyleCnt="0"/>
      <dgm:spPr/>
    </dgm:pt>
    <dgm:pt modelId="{1DD53465-7127-4A8D-99CB-9C6080678336}" type="pres">
      <dgm:prSet presAssocID="{19716C01-CC52-47E5-83DE-EEB020F95874}" presName="horzSpace2" presStyleCnt="0"/>
      <dgm:spPr/>
    </dgm:pt>
    <dgm:pt modelId="{92FC873E-E20C-4E37-8C39-114D25A81374}" type="pres">
      <dgm:prSet presAssocID="{19716C01-CC52-47E5-83DE-EEB020F95874}" presName="tx2" presStyleLbl="revTx" presStyleIdx="2" presStyleCnt="6"/>
      <dgm:spPr/>
    </dgm:pt>
    <dgm:pt modelId="{E58FC09E-3F27-4F9B-8168-174C0D609336}" type="pres">
      <dgm:prSet presAssocID="{19716C01-CC52-47E5-83DE-EEB020F95874}" presName="vert2" presStyleCnt="0"/>
      <dgm:spPr/>
    </dgm:pt>
    <dgm:pt modelId="{A04023C3-BAA1-4D3A-82C6-EDEADAAD1F7C}" type="pres">
      <dgm:prSet presAssocID="{19716C01-CC52-47E5-83DE-EEB020F95874}" presName="thinLine2b" presStyleLbl="callout" presStyleIdx="0" presStyleCnt="3"/>
      <dgm:spPr/>
    </dgm:pt>
    <dgm:pt modelId="{9C1C7875-4643-4320-A154-CAB6354C31EA}" type="pres">
      <dgm:prSet presAssocID="{19716C01-CC52-47E5-83DE-EEB020F95874}" presName="vertSpace2b" presStyleCnt="0"/>
      <dgm:spPr/>
    </dgm:pt>
    <dgm:pt modelId="{571531C6-012F-447A-816A-AAA16CF94597}" type="pres">
      <dgm:prSet presAssocID="{18393C59-283A-4562-A60F-05F30BDB1180}" presName="horz2" presStyleCnt="0"/>
      <dgm:spPr/>
    </dgm:pt>
    <dgm:pt modelId="{4DC01C37-895B-4F82-B7D2-D585C743BD5E}" type="pres">
      <dgm:prSet presAssocID="{18393C59-283A-4562-A60F-05F30BDB1180}" presName="horzSpace2" presStyleCnt="0"/>
      <dgm:spPr/>
    </dgm:pt>
    <dgm:pt modelId="{C7C8D650-6F06-41A9-8B26-A915B9006A3C}" type="pres">
      <dgm:prSet presAssocID="{18393C59-283A-4562-A60F-05F30BDB1180}" presName="tx2" presStyleLbl="revTx" presStyleIdx="3" presStyleCnt="6"/>
      <dgm:spPr/>
    </dgm:pt>
    <dgm:pt modelId="{CFCF7732-0E5B-47D2-B117-7D3C7DABE649}" type="pres">
      <dgm:prSet presAssocID="{18393C59-283A-4562-A60F-05F30BDB1180}" presName="vert2" presStyleCnt="0"/>
      <dgm:spPr/>
    </dgm:pt>
    <dgm:pt modelId="{E0545A33-E314-4FC2-933B-215C46535242}" type="pres">
      <dgm:prSet presAssocID="{18393C59-283A-4562-A60F-05F30BDB1180}" presName="thinLine2b" presStyleLbl="callout" presStyleIdx="1" presStyleCnt="3"/>
      <dgm:spPr/>
    </dgm:pt>
    <dgm:pt modelId="{AF7954A1-C51D-491C-9ADB-F4B191248DB3}" type="pres">
      <dgm:prSet presAssocID="{18393C59-283A-4562-A60F-05F30BDB1180}" presName="vertSpace2b" presStyleCnt="0"/>
      <dgm:spPr/>
    </dgm:pt>
    <dgm:pt modelId="{01E45603-1E42-4C1A-930E-162DE1042F00}" type="pres">
      <dgm:prSet presAssocID="{C191A01E-E9FD-484F-A89C-29B7983E1D43}" presName="horz2" presStyleCnt="0"/>
      <dgm:spPr/>
    </dgm:pt>
    <dgm:pt modelId="{83369700-EC2F-4036-BD61-037BB12A2E7F}" type="pres">
      <dgm:prSet presAssocID="{C191A01E-E9FD-484F-A89C-29B7983E1D43}" presName="horzSpace2" presStyleCnt="0"/>
      <dgm:spPr/>
    </dgm:pt>
    <dgm:pt modelId="{976A9D14-98A0-4F6D-A25B-EBA2D7F7957C}" type="pres">
      <dgm:prSet presAssocID="{C191A01E-E9FD-484F-A89C-29B7983E1D43}" presName="tx2" presStyleLbl="revTx" presStyleIdx="4" presStyleCnt="6"/>
      <dgm:spPr/>
    </dgm:pt>
    <dgm:pt modelId="{B0CDE117-2E56-4CF3-97C7-60A7DBDCC3F8}" type="pres">
      <dgm:prSet presAssocID="{C191A01E-E9FD-484F-A89C-29B7983E1D43}" presName="vert2" presStyleCnt="0"/>
      <dgm:spPr/>
    </dgm:pt>
    <dgm:pt modelId="{B8E3F005-04AB-4000-89F5-DB9D5B3ADC27}" type="pres">
      <dgm:prSet presAssocID="{C191A01E-E9FD-484F-A89C-29B7983E1D43}" presName="thinLine2b" presStyleLbl="callout" presStyleIdx="2" presStyleCnt="3"/>
      <dgm:spPr/>
    </dgm:pt>
    <dgm:pt modelId="{26F7E7CA-ABBD-45A2-9ADE-7CF95DC5C971}" type="pres">
      <dgm:prSet presAssocID="{C191A01E-E9FD-484F-A89C-29B7983E1D43}" presName="vertSpace2b" presStyleCnt="0"/>
      <dgm:spPr/>
    </dgm:pt>
    <dgm:pt modelId="{BFAD77D5-9709-471D-AF72-7B9AF16A9A2B}" type="pres">
      <dgm:prSet presAssocID="{B6C68463-8C10-45C6-BBC0-331FEAA76E6E}" presName="thickLine" presStyleLbl="alignNode1" presStyleIdx="2" presStyleCnt="3"/>
      <dgm:spPr/>
    </dgm:pt>
    <dgm:pt modelId="{152F7C0C-1517-470D-990C-2C988281E663}" type="pres">
      <dgm:prSet presAssocID="{B6C68463-8C10-45C6-BBC0-331FEAA76E6E}" presName="horz1" presStyleCnt="0"/>
      <dgm:spPr/>
    </dgm:pt>
    <dgm:pt modelId="{8C638363-457B-448D-9341-ED2086C8F8B3}" type="pres">
      <dgm:prSet presAssocID="{B6C68463-8C10-45C6-BBC0-331FEAA76E6E}" presName="tx1" presStyleLbl="revTx" presStyleIdx="5" presStyleCnt="6" custScaleX="500000"/>
      <dgm:spPr/>
    </dgm:pt>
    <dgm:pt modelId="{40A43593-0463-43F2-BE17-A46F310E8AFE}" type="pres">
      <dgm:prSet presAssocID="{B6C68463-8C10-45C6-BBC0-331FEAA76E6E}" presName="vert1" presStyleCnt="0"/>
      <dgm:spPr/>
    </dgm:pt>
  </dgm:ptLst>
  <dgm:cxnLst>
    <dgm:cxn modelId="{3AAA830C-A4C5-4DA6-95A1-896532C7D20B}" type="presOf" srcId="{514B7EAA-3415-47A3-9C36-183FC05495E0}" destId="{4BB2FD70-0991-433A-8332-09F8E26A179D}" srcOrd="0" destOrd="0" presId="urn:microsoft.com/office/officeart/2008/layout/LinedList"/>
    <dgm:cxn modelId="{B6E85612-7BEE-4146-A839-CD37EA46C55F}" srcId="{514B7EAA-3415-47A3-9C36-183FC05495E0}" destId="{C191A01E-E9FD-484F-A89C-29B7983E1D43}" srcOrd="2" destOrd="0" parTransId="{AFC51D1F-414B-4D57-9302-23E8F30751F5}" sibTransId="{32A2A05D-1137-44BD-8EB6-F5956CC28BB4}"/>
    <dgm:cxn modelId="{EFBAAA25-28F4-45E8-A7D5-65DB8F59E219}" type="presOf" srcId="{B6C68463-8C10-45C6-BBC0-331FEAA76E6E}" destId="{8C638363-457B-448D-9341-ED2086C8F8B3}" srcOrd="0" destOrd="0" presId="urn:microsoft.com/office/officeart/2008/layout/LinedList"/>
    <dgm:cxn modelId="{18E3DA31-F980-4C5E-83F0-16CA6456C9E0}" srcId="{C733C7A7-E708-4A05-BDE1-DDB25970B39E}" destId="{B6C68463-8C10-45C6-BBC0-331FEAA76E6E}" srcOrd="2" destOrd="0" parTransId="{441FAAF1-AEDC-4F82-9F10-C52A6C5A7222}" sibTransId="{207C6144-0542-460D-ABBB-1689377FB1D1}"/>
    <dgm:cxn modelId="{6A5F9B39-C383-49A9-AE64-E76FE9039F93}" srcId="{514B7EAA-3415-47A3-9C36-183FC05495E0}" destId="{19716C01-CC52-47E5-83DE-EEB020F95874}" srcOrd="0" destOrd="0" parTransId="{CE523998-C559-4397-8EA6-87D64C3475AA}" sibTransId="{4CBD8A73-C4BE-4DA1-AD25-85E8A95B32FC}"/>
    <dgm:cxn modelId="{575A265D-E107-42A6-AC21-E8B2AD2D7511}" srcId="{514B7EAA-3415-47A3-9C36-183FC05495E0}" destId="{18393C59-283A-4562-A60F-05F30BDB1180}" srcOrd="1" destOrd="0" parTransId="{5BA4DDF2-57B5-4CB9-A3DB-CB867E0EF444}" sibTransId="{E3C12771-5BE9-4A66-890D-0378164A645E}"/>
    <dgm:cxn modelId="{3DAC4865-BA95-4526-8379-B36E15C906B9}" type="presOf" srcId="{C191A01E-E9FD-484F-A89C-29B7983E1D43}" destId="{976A9D14-98A0-4F6D-A25B-EBA2D7F7957C}" srcOrd="0" destOrd="0" presId="urn:microsoft.com/office/officeart/2008/layout/LinedList"/>
    <dgm:cxn modelId="{5F658F82-9889-4A65-AA3F-016010DD0DDC}" srcId="{C733C7A7-E708-4A05-BDE1-DDB25970B39E}" destId="{9950ACC8-ABA5-4D24-8525-2CF6204C9572}" srcOrd="0" destOrd="0" parTransId="{C7347D61-B9EF-4717-AD91-A23AC91B6BA2}" sibTransId="{A8D67D3C-6F34-450B-91A3-6BAC5BE61BC1}"/>
    <dgm:cxn modelId="{AC5C8C8E-4B92-4D84-BAA2-8264B20E71F2}" type="presOf" srcId="{C733C7A7-E708-4A05-BDE1-DDB25970B39E}" destId="{4EB438BC-2F35-4D3D-950D-EC8B5F6F7706}" srcOrd="0" destOrd="0" presId="urn:microsoft.com/office/officeart/2008/layout/LinedList"/>
    <dgm:cxn modelId="{9736BCA9-E4D7-4C3E-85A4-B672AA303DBE}" type="presOf" srcId="{18393C59-283A-4562-A60F-05F30BDB1180}" destId="{C7C8D650-6F06-41A9-8B26-A915B9006A3C}" srcOrd="0" destOrd="0" presId="urn:microsoft.com/office/officeart/2008/layout/LinedList"/>
    <dgm:cxn modelId="{59F44CC8-7955-48E8-ADB8-B727640F0EFD}" srcId="{C733C7A7-E708-4A05-BDE1-DDB25970B39E}" destId="{514B7EAA-3415-47A3-9C36-183FC05495E0}" srcOrd="1" destOrd="0" parTransId="{8E849DEE-9659-4D59-9890-AFB28272F013}" sibTransId="{D6197238-A538-4F45-A51F-B6F89BC3DB67}"/>
    <dgm:cxn modelId="{601869E7-BE58-4ADC-B9EF-6817B59C70E5}" type="presOf" srcId="{9950ACC8-ABA5-4D24-8525-2CF6204C9572}" destId="{7636C627-A848-4EA5-9F9E-5BB055CD4D19}" srcOrd="0" destOrd="0" presId="urn:microsoft.com/office/officeart/2008/layout/LinedList"/>
    <dgm:cxn modelId="{E1A640F5-8F47-4C6F-B73F-B524D08D434D}" type="presOf" srcId="{19716C01-CC52-47E5-83DE-EEB020F95874}" destId="{92FC873E-E20C-4E37-8C39-114D25A81374}" srcOrd="0" destOrd="0" presId="urn:microsoft.com/office/officeart/2008/layout/LinedList"/>
    <dgm:cxn modelId="{DA04089E-3C25-4C79-80AE-82F9FEA14439}" type="presParOf" srcId="{4EB438BC-2F35-4D3D-950D-EC8B5F6F7706}" destId="{463681FC-7950-4C8F-A1CD-6DA0BC040CA7}" srcOrd="0" destOrd="0" presId="urn:microsoft.com/office/officeart/2008/layout/LinedList"/>
    <dgm:cxn modelId="{AA75A960-84DC-4164-B639-C3FB4F7E0D25}" type="presParOf" srcId="{4EB438BC-2F35-4D3D-950D-EC8B5F6F7706}" destId="{F529B650-3BE8-48AA-8370-26B82BD9B36C}" srcOrd="1" destOrd="0" presId="urn:microsoft.com/office/officeart/2008/layout/LinedList"/>
    <dgm:cxn modelId="{4FA831E2-5F7C-4143-AEBA-66B8B78E39AC}" type="presParOf" srcId="{F529B650-3BE8-48AA-8370-26B82BD9B36C}" destId="{7636C627-A848-4EA5-9F9E-5BB055CD4D19}" srcOrd="0" destOrd="0" presId="urn:microsoft.com/office/officeart/2008/layout/LinedList"/>
    <dgm:cxn modelId="{E7C6CB91-4CD9-4210-8D57-D9617E5D9BCC}" type="presParOf" srcId="{F529B650-3BE8-48AA-8370-26B82BD9B36C}" destId="{FAE432B2-BCDF-4901-93AA-407E1581401E}" srcOrd="1" destOrd="0" presId="urn:microsoft.com/office/officeart/2008/layout/LinedList"/>
    <dgm:cxn modelId="{52D3399D-31D2-47F4-ABE9-54B24FDEF3DB}" type="presParOf" srcId="{4EB438BC-2F35-4D3D-950D-EC8B5F6F7706}" destId="{85A0D851-D3E5-4416-B52F-B0AE23DEC654}" srcOrd="2" destOrd="0" presId="urn:microsoft.com/office/officeart/2008/layout/LinedList"/>
    <dgm:cxn modelId="{5AF123DE-28A7-4B0F-A51B-79D5A29E5C8D}" type="presParOf" srcId="{4EB438BC-2F35-4D3D-950D-EC8B5F6F7706}" destId="{FFB9736F-E713-4775-86B2-2E493A0DEFD8}" srcOrd="3" destOrd="0" presId="urn:microsoft.com/office/officeart/2008/layout/LinedList"/>
    <dgm:cxn modelId="{D76D836E-D411-40DC-B8A2-99576C8B6F06}" type="presParOf" srcId="{FFB9736F-E713-4775-86B2-2E493A0DEFD8}" destId="{4BB2FD70-0991-433A-8332-09F8E26A179D}" srcOrd="0" destOrd="0" presId="urn:microsoft.com/office/officeart/2008/layout/LinedList"/>
    <dgm:cxn modelId="{6D740D4F-DAEF-4FE8-A5BE-21D5D6751EF7}" type="presParOf" srcId="{FFB9736F-E713-4775-86B2-2E493A0DEFD8}" destId="{20BDC0FD-C90D-4580-A2E0-E5FD2816062C}" srcOrd="1" destOrd="0" presId="urn:microsoft.com/office/officeart/2008/layout/LinedList"/>
    <dgm:cxn modelId="{BD065075-089F-44B2-B462-D28AEE4ECA92}" type="presParOf" srcId="{20BDC0FD-C90D-4580-A2E0-E5FD2816062C}" destId="{566E29E1-241F-4E6B-8013-6DC92C51207C}" srcOrd="0" destOrd="0" presId="urn:microsoft.com/office/officeart/2008/layout/LinedList"/>
    <dgm:cxn modelId="{E9027D2E-18E1-4D7E-B10A-348CB6D1DCF2}" type="presParOf" srcId="{20BDC0FD-C90D-4580-A2E0-E5FD2816062C}" destId="{D53F6C82-7063-4D61-BB06-CAA3E917CC27}" srcOrd="1" destOrd="0" presId="urn:microsoft.com/office/officeart/2008/layout/LinedList"/>
    <dgm:cxn modelId="{C2A32FAB-6E7B-4614-AA18-5BC101394C14}" type="presParOf" srcId="{D53F6C82-7063-4D61-BB06-CAA3E917CC27}" destId="{1DD53465-7127-4A8D-99CB-9C6080678336}" srcOrd="0" destOrd="0" presId="urn:microsoft.com/office/officeart/2008/layout/LinedList"/>
    <dgm:cxn modelId="{C2524CD8-9159-41A4-BA2A-0330D829FE26}" type="presParOf" srcId="{D53F6C82-7063-4D61-BB06-CAA3E917CC27}" destId="{92FC873E-E20C-4E37-8C39-114D25A81374}" srcOrd="1" destOrd="0" presId="urn:microsoft.com/office/officeart/2008/layout/LinedList"/>
    <dgm:cxn modelId="{F2E975E6-A453-40D9-AD5D-1D8423341875}" type="presParOf" srcId="{D53F6C82-7063-4D61-BB06-CAA3E917CC27}" destId="{E58FC09E-3F27-4F9B-8168-174C0D609336}" srcOrd="2" destOrd="0" presId="urn:microsoft.com/office/officeart/2008/layout/LinedList"/>
    <dgm:cxn modelId="{66E90B90-AA9F-4B0D-A357-E7F220108601}" type="presParOf" srcId="{20BDC0FD-C90D-4580-A2E0-E5FD2816062C}" destId="{A04023C3-BAA1-4D3A-82C6-EDEADAAD1F7C}" srcOrd="2" destOrd="0" presId="urn:microsoft.com/office/officeart/2008/layout/LinedList"/>
    <dgm:cxn modelId="{C9DD2A77-45E2-4781-9513-71FD67245A4A}" type="presParOf" srcId="{20BDC0FD-C90D-4580-A2E0-E5FD2816062C}" destId="{9C1C7875-4643-4320-A154-CAB6354C31EA}" srcOrd="3" destOrd="0" presId="urn:microsoft.com/office/officeart/2008/layout/LinedList"/>
    <dgm:cxn modelId="{7B4911CA-42EC-4592-8627-101093ACA1CC}" type="presParOf" srcId="{20BDC0FD-C90D-4580-A2E0-E5FD2816062C}" destId="{571531C6-012F-447A-816A-AAA16CF94597}" srcOrd="4" destOrd="0" presId="urn:microsoft.com/office/officeart/2008/layout/LinedList"/>
    <dgm:cxn modelId="{E472E771-AAA1-4FA2-9DBE-45C90625B46A}" type="presParOf" srcId="{571531C6-012F-447A-816A-AAA16CF94597}" destId="{4DC01C37-895B-4F82-B7D2-D585C743BD5E}" srcOrd="0" destOrd="0" presId="urn:microsoft.com/office/officeart/2008/layout/LinedList"/>
    <dgm:cxn modelId="{BCA982EE-E090-4A98-ACFB-28C843E0655A}" type="presParOf" srcId="{571531C6-012F-447A-816A-AAA16CF94597}" destId="{C7C8D650-6F06-41A9-8B26-A915B9006A3C}" srcOrd="1" destOrd="0" presId="urn:microsoft.com/office/officeart/2008/layout/LinedList"/>
    <dgm:cxn modelId="{6BBC484C-DFB3-46BB-B4C7-FB1738C4C314}" type="presParOf" srcId="{571531C6-012F-447A-816A-AAA16CF94597}" destId="{CFCF7732-0E5B-47D2-B117-7D3C7DABE649}" srcOrd="2" destOrd="0" presId="urn:microsoft.com/office/officeart/2008/layout/LinedList"/>
    <dgm:cxn modelId="{1ECDFDC6-6991-4A31-BAAD-77C9E04775B9}" type="presParOf" srcId="{20BDC0FD-C90D-4580-A2E0-E5FD2816062C}" destId="{E0545A33-E314-4FC2-933B-215C46535242}" srcOrd="5" destOrd="0" presId="urn:microsoft.com/office/officeart/2008/layout/LinedList"/>
    <dgm:cxn modelId="{AAA4E894-3ECB-4897-84A6-0CD9268BCF22}" type="presParOf" srcId="{20BDC0FD-C90D-4580-A2E0-E5FD2816062C}" destId="{AF7954A1-C51D-491C-9ADB-F4B191248DB3}" srcOrd="6" destOrd="0" presId="urn:microsoft.com/office/officeart/2008/layout/LinedList"/>
    <dgm:cxn modelId="{25C6417A-E8D9-4B63-B201-488D44B2BA83}" type="presParOf" srcId="{20BDC0FD-C90D-4580-A2E0-E5FD2816062C}" destId="{01E45603-1E42-4C1A-930E-162DE1042F00}" srcOrd="7" destOrd="0" presId="urn:microsoft.com/office/officeart/2008/layout/LinedList"/>
    <dgm:cxn modelId="{3155A594-460D-440C-B975-2DAF42377824}" type="presParOf" srcId="{01E45603-1E42-4C1A-930E-162DE1042F00}" destId="{83369700-EC2F-4036-BD61-037BB12A2E7F}" srcOrd="0" destOrd="0" presId="urn:microsoft.com/office/officeart/2008/layout/LinedList"/>
    <dgm:cxn modelId="{C1350D71-488F-45E6-BF32-97829F0B8D40}" type="presParOf" srcId="{01E45603-1E42-4C1A-930E-162DE1042F00}" destId="{976A9D14-98A0-4F6D-A25B-EBA2D7F7957C}" srcOrd="1" destOrd="0" presId="urn:microsoft.com/office/officeart/2008/layout/LinedList"/>
    <dgm:cxn modelId="{77A76046-38AA-4367-830B-F6F2B4FAB9D0}" type="presParOf" srcId="{01E45603-1E42-4C1A-930E-162DE1042F00}" destId="{B0CDE117-2E56-4CF3-97C7-60A7DBDCC3F8}" srcOrd="2" destOrd="0" presId="urn:microsoft.com/office/officeart/2008/layout/LinedList"/>
    <dgm:cxn modelId="{641B348E-23CB-4221-968C-E2B6DBEA17DC}" type="presParOf" srcId="{20BDC0FD-C90D-4580-A2E0-E5FD2816062C}" destId="{B8E3F005-04AB-4000-89F5-DB9D5B3ADC27}" srcOrd="8" destOrd="0" presId="urn:microsoft.com/office/officeart/2008/layout/LinedList"/>
    <dgm:cxn modelId="{AEA61886-72F8-48DC-86DE-602312CC2902}" type="presParOf" srcId="{20BDC0FD-C90D-4580-A2E0-E5FD2816062C}" destId="{26F7E7CA-ABBD-45A2-9ADE-7CF95DC5C971}" srcOrd="9" destOrd="0" presId="urn:microsoft.com/office/officeart/2008/layout/LinedList"/>
    <dgm:cxn modelId="{0C11B77F-97C7-4266-883B-9DC25ED68431}" type="presParOf" srcId="{4EB438BC-2F35-4D3D-950D-EC8B5F6F7706}" destId="{BFAD77D5-9709-471D-AF72-7B9AF16A9A2B}" srcOrd="4" destOrd="0" presId="urn:microsoft.com/office/officeart/2008/layout/LinedList"/>
    <dgm:cxn modelId="{2E23DFE0-A9F4-4860-B19D-B15D77DC229B}" type="presParOf" srcId="{4EB438BC-2F35-4D3D-950D-EC8B5F6F7706}" destId="{152F7C0C-1517-470D-990C-2C988281E663}" srcOrd="5" destOrd="0" presId="urn:microsoft.com/office/officeart/2008/layout/LinedList"/>
    <dgm:cxn modelId="{BCFB78D9-97A0-4252-A500-634048A59E90}" type="presParOf" srcId="{152F7C0C-1517-470D-990C-2C988281E663}" destId="{8C638363-457B-448D-9341-ED2086C8F8B3}" srcOrd="0" destOrd="0" presId="urn:microsoft.com/office/officeart/2008/layout/LinedList"/>
    <dgm:cxn modelId="{6EF0047A-7CF8-436A-8A8A-E4555AAE6A47}" type="presParOf" srcId="{152F7C0C-1517-470D-990C-2C988281E663}" destId="{40A43593-0463-43F2-BE17-A46F310E8AF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558236A-AEEB-4367-9A88-A0313341BE2F}"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E9D67D0A-3A78-4B8F-A11B-0D07E2788721}">
      <dgm:prSet/>
      <dgm:spPr/>
      <dgm:t>
        <a:bodyPr/>
        <a:lstStyle/>
        <a:p>
          <a:r>
            <a:rPr lang="en-US"/>
            <a:t>Federal Workforce Development Landscape</a:t>
          </a:r>
        </a:p>
      </dgm:t>
    </dgm:pt>
    <dgm:pt modelId="{B2425935-4B65-40FF-B903-FC8DB73CBDEA}" type="parTrans" cxnId="{B41ABA2F-D797-4C2C-AC98-E133058A8099}">
      <dgm:prSet/>
      <dgm:spPr/>
      <dgm:t>
        <a:bodyPr/>
        <a:lstStyle/>
        <a:p>
          <a:endParaRPr lang="en-US"/>
        </a:p>
      </dgm:t>
    </dgm:pt>
    <dgm:pt modelId="{8F5CFB6A-236A-45F9-8B0A-7527003E4AFB}" type="sibTrans" cxnId="{B41ABA2F-D797-4C2C-AC98-E133058A8099}">
      <dgm:prSet/>
      <dgm:spPr/>
      <dgm:t>
        <a:bodyPr/>
        <a:lstStyle/>
        <a:p>
          <a:endParaRPr lang="en-US"/>
        </a:p>
      </dgm:t>
    </dgm:pt>
    <dgm:pt modelId="{02A45898-4816-4CCA-9047-91C096CCFB86}">
      <dgm:prSet/>
      <dgm:spPr/>
      <dgm:t>
        <a:bodyPr/>
        <a:lstStyle/>
        <a:p>
          <a:r>
            <a:rPr lang="en-US"/>
            <a:t>State Workforce Development Implementation</a:t>
          </a:r>
        </a:p>
      </dgm:t>
    </dgm:pt>
    <dgm:pt modelId="{6FC47583-1413-48A0-A1BE-2C599C719112}" type="parTrans" cxnId="{B6BE6425-482B-40EE-9597-6DD1922B8234}">
      <dgm:prSet/>
      <dgm:spPr/>
      <dgm:t>
        <a:bodyPr/>
        <a:lstStyle/>
        <a:p>
          <a:endParaRPr lang="en-US"/>
        </a:p>
      </dgm:t>
    </dgm:pt>
    <dgm:pt modelId="{62BDBF36-3FEA-4AE7-B262-7C5DD38B7C74}" type="sibTrans" cxnId="{B6BE6425-482B-40EE-9597-6DD1922B8234}">
      <dgm:prSet/>
      <dgm:spPr/>
      <dgm:t>
        <a:bodyPr/>
        <a:lstStyle/>
        <a:p>
          <a:endParaRPr lang="en-US"/>
        </a:p>
      </dgm:t>
    </dgm:pt>
    <dgm:pt modelId="{8ADE7F0A-7636-422C-98A6-DEBB01E397AE}">
      <dgm:prSet/>
      <dgm:spPr/>
      <dgm:t>
        <a:bodyPr/>
        <a:lstStyle/>
        <a:p>
          <a:r>
            <a:rPr lang="en-US"/>
            <a:t>Interagency Workforce Alignment Task Force</a:t>
          </a:r>
        </a:p>
      </dgm:t>
    </dgm:pt>
    <dgm:pt modelId="{FA949BC8-C10A-45BE-AE7B-7FEDD0EFC1D3}" type="parTrans" cxnId="{BB023C5B-C882-4F66-88F8-354B60D68861}">
      <dgm:prSet/>
      <dgm:spPr/>
      <dgm:t>
        <a:bodyPr/>
        <a:lstStyle/>
        <a:p>
          <a:endParaRPr lang="en-US"/>
        </a:p>
      </dgm:t>
    </dgm:pt>
    <dgm:pt modelId="{59801C95-5E3C-4783-BDFD-9C257D451F2C}" type="sibTrans" cxnId="{BB023C5B-C882-4F66-88F8-354B60D68861}">
      <dgm:prSet/>
      <dgm:spPr/>
      <dgm:t>
        <a:bodyPr/>
        <a:lstStyle/>
        <a:p>
          <a:endParaRPr lang="en-US"/>
        </a:p>
      </dgm:t>
    </dgm:pt>
    <dgm:pt modelId="{F9288E7D-0031-40E7-9B40-CE8E7B91E56E}">
      <dgm:prSet/>
      <dgm:spPr/>
      <dgm:t>
        <a:bodyPr/>
        <a:lstStyle/>
        <a:p>
          <a:r>
            <a:rPr lang="en-US"/>
            <a:t>Local Area Workforce Development Implementation</a:t>
          </a:r>
        </a:p>
      </dgm:t>
    </dgm:pt>
    <dgm:pt modelId="{8955DB68-F981-44FE-94FC-38515823E0F5}" type="parTrans" cxnId="{94B1491A-480A-4A51-9CC6-BFB42232F388}">
      <dgm:prSet/>
      <dgm:spPr/>
      <dgm:t>
        <a:bodyPr/>
        <a:lstStyle/>
        <a:p>
          <a:endParaRPr lang="en-US"/>
        </a:p>
      </dgm:t>
    </dgm:pt>
    <dgm:pt modelId="{DACEA40C-642C-43E2-85A4-31E422A2ECA0}" type="sibTrans" cxnId="{94B1491A-480A-4A51-9CC6-BFB42232F388}">
      <dgm:prSet/>
      <dgm:spPr/>
      <dgm:t>
        <a:bodyPr/>
        <a:lstStyle/>
        <a:p>
          <a:endParaRPr lang="en-US"/>
        </a:p>
      </dgm:t>
    </dgm:pt>
    <dgm:pt modelId="{310FD484-5D1E-4F73-A52F-3F1D349BB1AD}">
      <dgm:prSet/>
      <dgm:spPr/>
      <dgm:t>
        <a:bodyPr/>
        <a:lstStyle/>
        <a:p>
          <a:r>
            <a:rPr lang="en-US"/>
            <a:t>State Workforce Development Reform Activities</a:t>
          </a:r>
        </a:p>
      </dgm:t>
    </dgm:pt>
    <dgm:pt modelId="{892D4AE0-E51A-4CC4-95D7-006AD7924BD2}" type="parTrans" cxnId="{90965A04-08AA-46F0-914D-AE54DBCB523D}">
      <dgm:prSet/>
      <dgm:spPr/>
      <dgm:t>
        <a:bodyPr/>
        <a:lstStyle/>
        <a:p>
          <a:endParaRPr lang="en-US"/>
        </a:p>
      </dgm:t>
    </dgm:pt>
    <dgm:pt modelId="{89801C9E-3B52-46DC-BB7D-0228187A80AB}" type="sibTrans" cxnId="{90965A04-08AA-46F0-914D-AE54DBCB523D}">
      <dgm:prSet/>
      <dgm:spPr/>
      <dgm:t>
        <a:bodyPr/>
        <a:lstStyle/>
        <a:p>
          <a:endParaRPr lang="en-US"/>
        </a:p>
      </dgm:t>
    </dgm:pt>
    <dgm:pt modelId="{DF281021-6D60-43F2-A6D0-B8FDFFEFD934}" type="pres">
      <dgm:prSet presAssocID="{5558236A-AEEB-4367-9A88-A0313341BE2F}" presName="vert0" presStyleCnt="0">
        <dgm:presLayoutVars>
          <dgm:dir/>
          <dgm:animOne val="branch"/>
          <dgm:animLvl val="lvl"/>
        </dgm:presLayoutVars>
      </dgm:prSet>
      <dgm:spPr/>
    </dgm:pt>
    <dgm:pt modelId="{E737AA3C-F5D1-4956-B931-378DF51B113E}" type="pres">
      <dgm:prSet presAssocID="{E9D67D0A-3A78-4B8F-A11B-0D07E2788721}" presName="thickLine" presStyleLbl="alignNode1" presStyleIdx="0" presStyleCnt="5"/>
      <dgm:spPr/>
    </dgm:pt>
    <dgm:pt modelId="{201BECC7-53D9-4D06-A6E6-3B57BC30BA6B}" type="pres">
      <dgm:prSet presAssocID="{E9D67D0A-3A78-4B8F-A11B-0D07E2788721}" presName="horz1" presStyleCnt="0"/>
      <dgm:spPr/>
    </dgm:pt>
    <dgm:pt modelId="{73E7E6CF-C9C9-4F80-8CB5-758916F80FEA}" type="pres">
      <dgm:prSet presAssocID="{E9D67D0A-3A78-4B8F-A11B-0D07E2788721}" presName="tx1" presStyleLbl="revTx" presStyleIdx="0" presStyleCnt="5"/>
      <dgm:spPr/>
    </dgm:pt>
    <dgm:pt modelId="{5A45E096-3B71-4F49-ACCD-91C79E1A9525}" type="pres">
      <dgm:prSet presAssocID="{E9D67D0A-3A78-4B8F-A11B-0D07E2788721}" presName="vert1" presStyleCnt="0"/>
      <dgm:spPr/>
    </dgm:pt>
    <dgm:pt modelId="{A948592D-3544-4A59-91E2-D00C7DEAD4F3}" type="pres">
      <dgm:prSet presAssocID="{02A45898-4816-4CCA-9047-91C096CCFB86}" presName="thickLine" presStyleLbl="alignNode1" presStyleIdx="1" presStyleCnt="5"/>
      <dgm:spPr/>
    </dgm:pt>
    <dgm:pt modelId="{EB37725C-1108-4AD5-A0D1-35C2E7BBF32C}" type="pres">
      <dgm:prSet presAssocID="{02A45898-4816-4CCA-9047-91C096CCFB86}" presName="horz1" presStyleCnt="0"/>
      <dgm:spPr/>
    </dgm:pt>
    <dgm:pt modelId="{711183E4-E491-4280-8C9C-7E50D4D6A661}" type="pres">
      <dgm:prSet presAssocID="{02A45898-4816-4CCA-9047-91C096CCFB86}" presName="tx1" presStyleLbl="revTx" presStyleIdx="1" presStyleCnt="5"/>
      <dgm:spPr/>
    </dgm:pt>
    <dgm:pt modelId="{B3C0FC5A-FD3B-4C31-9424-ACAFC803B9BB}" type="pres">
      <dgm:prSet presAssocID="{02A45898-4816-4CCA-9047-91C096CCFB86}" presName="vert1" presStyleCnt="0"/>
      <dgm:spPr/>
    </dgm:pt>
    <dgm:pt modelId="{43246BB1-8D75-44D6-94EA-748A4AAD4D43}" type="pres">
      <dgm:prSet presAssocID="{8ADE7F0A-7636-422C-98A6-DEBB01E397AE}" presName="thickLine" presStyleLbl="alignNode1" presStyleIdx="2" presStyleCnt="5"/>
      <dgm:spPr/>
    </dgm:pt>
    <dgm:pt modelId="{1B78137D-2F27-4CA4-BEC2-FE237BFAC9D7}" type="pres">
      <dgm:prSet presAssocID="{8ADE7F0A-7636-422C-98A6-DEBB01E397AE}" presName="horz1" presStyleCnt="0"/>
      <dgm:spPr/>
    </dgm:pt>
    <dgm:pt modelId="{E229855A-7C5B-4E38-948C-7E03DA2A0300}" type="pres">
      <dgm:prSet presAssocID="{8ADE7F0A-7636-422C-98A6-DEBB01E397AE}" presName="tx1" presStyleLbl="revTx" presStyleIdx="2" presStyleCnt="5"/>
      <dgm:spPr/>
    </dgm:pt>
    <dgm:pt modelId="{1E11D62C-0629-4566-B492-60E69E913482}" type="pres">
      <dgm:prSet presAssocID="{8ADE7F0A-7636-422C-98A6-DEBB01E397AE}" presName="vert1" presStyleCnt="0"/>
      <dgm:spPr/>
    </dgm:pt>
    <dgm:pt modelId="{3DCE4ED5-9048-430D-BBFF-D9A8583C8BFD}" type="pres">
      <dgm:prSet presAssocID="{F9288E7D-0031-40E7-9B40-CE8E7B91E56E}" presName="thickLine" presStyleLbl="alignNode1" presStyleIdx="3" presStyleCnt="5"/>
      <dgm:spPr/>
    </dgm:pt>
    <dgm:pt modelId="{6B0832B9-0D1D-4778-9697-75A528B0E757}" type="pres">
      <dgm:prSet presAssocID="{F9288E7D-0031-40E7-9B40-CE8E7B91E56E}" presName="horz1" presStyleCnt="0"/>
      <dgm:spPr/>
    </dgm:pt>
    <dgm:pt modelId="{E4FF0312-1F73-49FD-B1B2-9D4FDC732251}" type="pres">
      <dgm:prSet presAssocID="{F9288E7D-0031-40E7-9B40-CE8E7B91E56E}" presName="tx1" presStyleLbl="revTx" presStyleIdx="3" presStyleCnt="5"/>
      <dgm:spPr/>
    </dgm:pt>
    <dgm:pt modelId="{A2B9C1E9-53AE-4AA0-A28F-F558546A186F}" type="pres">
      <dgm:prSet presAssocID="{F9288E7D-0031-40E7-9B40-CE8E7B91E56E}" presName="vert1" presStyleCnt="0"/>
      <dgm:spPr/>
    </dgm:pt>
    <dgm:pt modelId="{FC2EFAE6-9C60-463E-A144-CC82E2CC2DC8}" type="pres">
      <dgm:prSet presAssocID="{310FD484-5D1E-4F73-A52F-3F1D349BB1AD}" presName="thickLine" presStyleLbl="alignNode1" presStyleIdx="4" presStyleCnt="5"/>
      <dgm:spPr/>
    </dgm:pt>
    <dgm:pt modelId="{8A751B80-A3F5-4409-945F-7ED521F99B15}" type="pres">
      <dgm:prSet presAssocID="{310FD484-5D1E-4F73-A52F-3F1D349BB1AD}" presName="horz1" presStyleCnt="0"/>
      <dgm:spPr/>
    </dgm:pt>
    <dgm:pt modelId="{380589CB-F2E0-4951-8F07-CB904ED47A36}" type="pres">
      <dgm:prSet presAssocID="{310FD484-5D1E-4F73-A52F-3F1D349BB1AD}" presName="tx1" presStyleLbl="revTx" presStyleIdx="4" presStyleCnt="5"/>
      <dgm:spPr/>
    </dgm:pt>
    <dgm:pt modelId="{333B5A93-A0D3-4EDF-9269-40040E35EEEC}" type="pres">
      <dgm:prSet presAssocID="{310FD484-5D1E-4F73-A52F-3F1D349BB1AD}" presName="vert1" presStyleCnt="0"/>
      <dgm:spPr/>
    </dgm:pt>
  </dgm:ptLst>
  <dgm:cxnLst>
    <dgm:cxn modelId="{90965A04-08AA-46F0-914D-AE54DBCB523D}" srcId="{5558236A-AEEB-4367-9A88-A0313341BE2F}" destId="{310FD484-5D1E-4F73-A52F-3F1D349BB1AD}" srcOrd="4" destOrd="0" parTransId="{892D4AE0-E51A-4CC4-95D7-006AD7924BD2}" sibTransId="{89801C9E-3B52-46DC-BB7D-0228187A80AB}"/>
    <dgm:cxn modelId="{94B1491A-480A-4A51-9CC6-BFB42232F388}" srcId="{5558236A-AEEB-4367-9A88-A0313341BE2F}" destId="{F9288E7D-0031-40E7-9B40-CE8E7B91E56E}" srcOrd="3" destOrd="0" parTransId="{8955DB68-F981-44FE-94FC-38515823E0F5}" sibTransId="{DACEA40C-642C-43E2-85A4-31E422A2ECA0}"/>
    <dgm:cxn modelId="{6B27331E-B634-4B82-850B-DD3DA709FA90}" type="presOf" srcId="{5558236A-AEEB-4367-9A88-A0313341BE2F}" destId="{DF281021-6D60-43F2-A6D0-B8FDFFEFD934}" srcOrd="0" destOrd="0" presId="urn:microsoft.com/office/officeart/2008/layout/LinedList"/>
    <dgm:cxn modelId="{B6BE6425-482B-40EE-9597-6DD1922B8234}" srcId="{5558236A-AEEB-4367-9A88-A0313341BE2F}" destId="{02A45898-4816-4CCA-9047-91C096CCFB86}" srcOrd="1" destOrd="0" parTransId="{6FC47583-1413-48A0-A1BE-2C599C719112}" sibTransId="{62BDBF36-3FEA-4AE7-B262-7C5DD38B7C74}"/>
    <dgm:cxn modelId="{674BE92E-45EE-4EAC-A8CD-BC1A2588185D}" type="presOf" srcId="{F9288E7D-0031-40E7-9B40-CE8E7B91E56E}" destId="{E4FF0312-1F73-49FD-B1B2-9D4FDC732251}" srcOrd="0" destOrd="0" presId="urn:microsoft.com/office/officeart/2008/layout/LinedList"/>
    <dgm:cxn modelId="{B41ABA2F-D797-4C2C-AC98-E133058A8099}" srcId="{5558236A-AEEB-4367-9A88-A0313341BE2F}" destId="{E9D67D0A-3A78-4B8F-A11B-0D07E2788721}" srcOrd="0" destOrd="0" parTransId="{B2425935-4B65-40FF-B903-FC8DB73CBDEA}" sibTransId="{8F5CFB6A-236A-45F9-8B0A-7527003E4AFB}"/>
    <dgm:cxn modelId="{BB023C5B-C882-4F66-88F8-354B60D68861}" srcId="{5558236A-AEEB-4367-9A88-A0313341BE2F}" destId="{8ADE7F0A-7636-422C-98A6-DEBB01E397AE}" srcOrd="2" destOrd="0" parTransId="{FA949BC8-C10A-45BE-AE7B-7FEDD0EFC1D3}" sibTransId="{59801C95-5E3C-4783-BDFD-9C257D451F2C}"/>
    <dgm:cxn modelId="{F39F468F-CC7E-4F4A-9A03-BE89650E0EEB}" type="presOf" srcId="{310FD484-5D1E-4F73-A52F-3F1D349BB1AD}" destId="{380589CB-F2E0-4951-8F07-CB904ED47A36}" srcOrd="0" destOrd="0" presId="urn:microsoft.com/office/officeart/2008/layout/LinedList"/>
    <dgm:cxn modelId="{C8264AC4-2836-47DC-B1E6-5463D3616BB3}" type="presOf" srcId="{02A45898-4816-4CCA-9047-91C096CCFB86}" destId="{711183E4-E491-4280-8C9C-7E50D4D6A661}" srcOrd="0" destOrd="0" presId="urn:microsoft.com/office/officeart/2008/layout/LinedList"/>
    <dgm:cxn modelId="{2573EDC4-ACC4-4E88-B88A-9C45FB6A76E1}" type="presOf" srcId="{E9D67D0A-3A78-4B8F-A11B-0D07E2788721}" destId="{73E7E6CF-C9C9-4F80-8CB5-758916F80FEA}" srcOrd="0" destOrd="0" presId="urn:microsoft.com/office/officeart/2008/layout/LinedList"/>
    <dgm:cxn modelId="{5537FAD1-55B9-4815-B00F-DA7B823A5762}" type="presOf" srcId="{8ADE7F0A-7636-422C-98A6-DEBB01E397AE}" destId="{E229855A-7C5B-4E38-948C-7E03DA2A0300}" srcOrd="0" destOrd="0" presId="urn:microsoft.com/office/officeart/2008/layout/LinedList"/>
    <dgm:cxn modelId="{44C9989C-ECA3-41CB-9CFD-7A2EC796FF0C}" type="presParOf" srcId="{DF281021-6D60-43F2-A6D0-B8FDFFEFD934}" destId="{E737AA3C-F5D1-4956-B931-378DF51B113E}" srcOrd="0" destOrd="0" presId="urn:microsoft.com/office/officeart/2008/layout/LinedList"/>
    <dgm:cxn modelId="{110F16D7-F7D6-4B10-B350-6AD50C9D7639}" type="presParOf" srcId="{DF281021-6D60-43F2-A6D0-B8FDFFEFD934}" destId="{201BECC7-53D9-4D06-A6E6-3B57BC30BA6B}" srcOrd="1" destOrd="0" presId="urn:microsoft.com/office/officeart/2008/layout/LinedList"/>
    <dgm:cxn modelId="{D276773E-D773-4A59-B852-BF5EFCDDE973}" type="presParOf" srcId="{201BECC7-53D9-4D06-A6E6-3B57BC30BA6B}" destId="{73E7E6CF-C9C9-4F80-8CB5-758916F80FEA}" srcOrd="0" destOrd="0" presId="urn:microsoft.com/office/officeart/2008/layout/LinedList"/>
    <dgm:cxn modelId="{BCAFCA18-B194-409F-88FD-706F30958EEB}" type="presParOf" srcId="{201BECC7-53D9-4D06-A6E6-3B57BC30BA6B}" destId="{5A45E096-3B71-4F49-ACCD-91C79E1A9525}" srcOrd="1" destOrd="0" presId="urn:microsoft.com/office/officeart/2008/layout/LinedList"/>
    <dgm:cxn modelId="{7FB00E5F-447C-4F11-8DEB-A723859F6D69}" type="presParOf" srcId="{DF281021-6D60-43F2-A6D0-B8FDFFEFD934}" destId="{A948592D-3544-4A59-91E2-D00C7DEAD4F3}" srcOrd="2" destOrd="0" presId="urn:microsoft.com/office/officeart/2008/layout/LinedList"/>
    <dgm:cxn modelId="{FD13E4DE-670A-44ED-AD17-51A587D61FB3}" type="presParOf" srcId="{DF281021-6D60-43F2-A6D0-B8FDFFEFD934}" destId="{EB37725C-1108-4AD5-A0D1-35C2E7BBF32C}" srcOrd="3" destOrd="0" presId="urn:microsoft.com/office/officeart/2008/layout/LinedList"/>
    <dgm:cxn modelId="{C9722F63-9869-45D0-A307-7106192B7760}" type="presParOf" srcId="{EB37725C-1108-4AD5-A0D1-35C2E7BBF32C}" destId="{711183E4-E491-4280-8C9C-7E50D4D6A661}" srcOrd="0" destOrd="0" presId="urn:microsoft.com/office/officeart/2008/layout/LinedList"/>
    <dgm:cxn modelId="{C6E09C4F-619B-4A73-9831-E55536C0C78B}" type="presParOf" srcId="{EB37725C-1108-4AD5-A0D1-35C2E7BBF32C}" destId="{B3C0FC5A-FD3B-4C31-9424-ACAFC803B9BB}" srcOrd="1" destOrd="0" presId="urn:microsoft.com/office/officeart/2008/layout/LinedList"/>
    <dgm:cxn modelId="{8FA8958B-721F-4F3E-B809-295CA95D2436}" type="presParOf" srcId="{DF281021-6D60-43F2-A6D0-B8FDFFEFD934}" destId="{43246BB1-8D75-44D6-94EA-748A4AAD4D43}" srcOrd="4" destOrd="0" presId="urn:microsoft.com/office/officeart/2008/layout/LinedList"/>
    <dgm:cxn modelId="{F417AFFD-7A84-4C7D-9F55-02DD0395D7A4}" type="presParOf" srcId="{DF281021-6D60-43F2-A6D0-B8FDFFEFD934}" destId="{1B78137D-2F27-4CA4-BEC2-FE237BFAC9D7}" srcOrd="5" destOrd="0" presId="urn:microsoft.com/office/officeart/2008/layout/LinedList"/>
    <dgm:cxn modelId="{7A49DBC7-872B-4BBD-9626-39426AD1123A}" type="presParOf" srcId="{1B78137D-2F27-4CA4-BEC2-FE237BFAC9D7}" destId="{E229855A-7C5B-4E38-948C-7E03DA2A0300}" srcOrd="0" destOrd="0" presId="urn:microsoft.com/office/officeart/2008/layout/LinedList"/>
    <dgm:cxn modelId="{E8C16F12-B173-4979-AC34-C97EDF1919A9}" type="presParOf" srcId="{1B78137D-2F27-4CA4-BEC2-FE237BFAC9D7}" destId="{1E11D62C-0629-4566-B492-60E69E913482}" srcOrd="1" destOrd="0" presId="urn:microsoft.com/office/officeart/2008/layout/LinedList"/>
    <dgm:cxn modelId="{F024AE56-1472-447B-8AD1-F48A886D2CC1}" type="presParOf" srcId="{DF281021-6D60-43F2-A6D0-B8FDFFEFD934}" destId="{3DCE4ED5-9048-430D-BBFF-D9A8583C8BFD}" srcOrd="6" destOrd="0" presId="urn:microsoft.com/office/officeart/2008/layout/LinedList"/>
    <dgm:cxn modelId="{EFE3F291-AB3A-4B68-860B-4C42185F292F}" type="presParOf" srcId="{DF281021-6D60-43F2-A6D0-B8FDFFEFD934}" destId="{6B0832B9-0D1D-4778-9697-75A528B0E757}" srcOrd="7" destOrd="0" presId="urn:microsoft.com/office/officeart/2008/layout/LinedList"/>
    <dgm:cxn modelId="{8EBBF5C0-BF6D-4F40-97A5-66FF5A0E24C9}" type="presParOf" srcId="{6B0832B9-0D1D-4778-9697-75A528B0E757}" destId="{E4FF0312-1F73-49FD-B1B2-9D4FDC732251}" srcOrd="0" destOrd="0" presId="urn:microsoft.com/office/officeart/2008/layout/LinedList"/>
    <dgm:cxn modelId="{15A2B78A-AB97-4BAD-98A2-9D5890D91A6E}" type="presParOf" srcId="{6B0832B9-0D1D-4778-9697-75A528B0E757}" destId="{A2B9C1E9-53AE-4AA0-A28F-F558546A186F}" srcOrd="1" destOrd="0" presId="urn:microsoft.com/office/officeart/2008/layout/LinedList"/>
    <dgm:cxn modelId="{55C5F1AD-59EC-4CCF-AEF9-7C5F4C0271EB}" type="presParOf" srcId="{DF281021-6D60-43F2-A6D0-B8FDFFEFD934}" destId="{FC2EFAE6-9C60-463E-A144-CC82E2CC2DC8}" srcOrd="8" destOrd="0" presId="urn:microsoft.com/office/officeart/2008/layout/LinedList"/>
    <dgm:cxn modelId="{D616273D-95CF-4E63-94AA-E86EBDC4567F}" type="presParOf" srcId="{DF281021-6D60-43F2-A6D0-B8FDFFEFD934}" destId="{8A751B80-A3F5-4409-945F-7ED521F99B15}" srcOrd="9" destOrd="0" presId="urn:microsoft.com/office/officeart/2008/layout/LinedList"/>
    <dgm:cxn modelId="{BCCCB5A6-D4E8-4E45-93DB-43852FCA43AC}" type="presParOf" srcId="{8A751B80-A3F5-4409-945F-7ED521F99B15}" destId="{380589CB-F2E0-4951-8F07-CB904ED47A36}" srcOrd="0" destOrd="0" presId="urn:microsoft.com/office/officeart/2008/layout/LinedList"/>
    <dgm:cxn modelId="{A7457317-CF6E-4BED-89F7-EB7A3FC32AC8}" type="presParOf" srcId="{8A751B80-A3F5-4409-945F-7ED521F99B15}" destId="{333B5A93-A0D3-4EDF-9269-40040E35EEE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5A27A49-4DA6-42C5-B761-FB88CA262783}"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F46A295D-6BE9-462A-9696-30460A27D78F}">
      <dgm:prSet/>
      <dgm:spPr/>
      <dgm:t>
        <a:bodyPr/>
        <a:lstStyle/>
        <a:p>
          <a:r>
            <a:rPr lang="en-US" b="1">
              <a:latin typeface="Calibri"/>
            </a:rPr>
            <a:t>About</a:t>
          </a:r>
          <a:r>
            <a:rPr lang="en-US" b="1"/>
            <a:t> the GWDB:</a:t>
          </a:r>
          <a:endParaRPr lang="en-US"/>
        </a:p>
      </dgm:t>
    </dgm:pt>
    <dgm:pt modelId="{C4C364D3-A8E2-4133-8806-355D0C886AAA}" type="parTrans" cxnId="{6FFD556A-BB45-44AD-B186-9F4EF8ECF172}">
      <dgm:prSet/>
      <dgm:spPr/>
      <dgm:t>
        <a:bodyPr/>
        <a:lstStyle/>
        <a:p>
          <a:endParaRPr lang="en-US"/>
        </a:p>
      </dgm:t>
    </dgm:pt>
    <dgm:pt modelId="{681C3C21-9A32-43E1-A3FC-1E27C1F98E44}" type="sibTrans" cxnId="{6FFD556A-BB45-44AD-B186-9F4EF8ECF172}">
      <dgm:prSet/>
      <dgm:spPr/>
      <dgm:t>
        <a:bodyPr/>
        <a:lstStyle/>
        <a:p>
          <a:endParaRPr lang="en-US"/>
        </a:p>
      </dgm:t>
    </dgm:pt>
    <dgm:pt modelId="{AEA26016-D624-4D00-BC66-0D87DFBA51B0}">
      <dgm:prSet/>
      <dgm:spPr/>
      <dgm:t>
        <a:bodyPr/>
        <a:lstStyle/>
        <a:p>
          <a:pPr rtl="0"/>
          <a:r>
            <a:rPr lang="en-US" b="1">
              <a:latin typeface="Calibri"/>
            </a:rPr>
            <a:t>Employer-led board </a:t>
          </a:r>
          <a:r>
            <a:rPr lang="en-US" b="0">
              <a:latin typeface="Calibri"/>
            </a:rPr>
            <a:t>created out of federal and state statute</a:t>
          </a:r>
          <a:endParaRPr lang="en-US" b="0"/>
        </a:p>
      </dgm:t>
    </dgm:pt>
    <dgm:pt modelId="{2C8598A6-DB26-4450-A76D-176CF059F61A}" type="parTrans" cxnId="{03C355B2-F9AB-4431-AD31-8147129C8169}">
      <dgm:prSet/>
      <dgm:spPr/>
      <dgm:t>
        <a:bodyPr/>
        <a:lstStyle/>
        <a:p>
          <a:endParaRPr lang="en-US"/>
        </a:p>
      </dgm:t>
    </dgm:pt>
    <dgm:pt modelId="{299507CC-29D6-4CEE-BA7B-2ED498EEDA7C}" type="sibTrans" cxnId="{03C355B2-F9AB-4431-AD31-8147129C8169}">
      <dgm:prSet/>
      <dgm:spPr/>
      <dgm:t>
        <a:bodyPr/>
        <a:lstStyle/>
        <a:p>
          <a:endParaRPr lang="en-US"/>
        </a:p>
      </dgm:t>
    </dgm:pt>
    <dgm:pt modelId="{92DA1D48-E0C7-4A76-A3E8-F3BFEFE4F947}">
      <dgm:prSet/>
      <dgm:spPr/>
      <dgm:t>
        <a:bodyPr/>
        <a:lstStyle/>
        <a:p>
          <a:r>
            <a:rPr lang="en-US" b="1"/>
            <a:t>Who We Serve:</a:t>
          </a:r>
          <a:endParaRPr lang="en-US"/>
        </a:p>
      </dgm:t>
    </dgm:pt>
    <dgm:pt modelId="{C6E0BE5C-9E59-4881-BDBF-2101DF065CF4}" type="parTrans" cxnId="{8CD7ED67-0D1D-426C-92B8-936B9EF717B2}">
      <dgm:prSet/>
      <dgm:spPr/>
      <dgm:t>
        <a:bodyPr/>
        <a:lstStyle/>
        <a:p>
          <a:endParaRPr lang="en-US"/>
        </a:p>
      </dgm:t>
    </dgm:pt>
    <dgm:pt modelId="{C904DA7B-5B8F-48D3-818A-F4581269A559}" type="sibTrans" cxnId="{8CD7ED67-0D1D-426C-92B8-936B9EF717B2}">
      <dgm:prSet/>
      <dgm:spPr/>
      <dgm:t>
        <a:bodyPr/>
        <a:lstStyle/>
        <a:p>
          <a:endParaRPr lang="en-US"/>
        </a:p>
      </dgm:t>
    </dgm:pt>
    <dgm:pt modelId="{5F616C1F-79FC-429C-A4EA-6808C14435E7}">
      <dgm:prSet/>
      <dgm:spPr/>
      <dgm:t>
        <a:bodyPr/>
        <a:lstStyle/>
        <a:p>
          <a:r>
            <a:rPr lang="en-US"/>
            <a:t>State agencies and local workforce boards</a:t>
          </a:r>
        </a:p>
      </dgm:t>
    </dgm:pt>
    <dgm:pt modelId="{624D0A10-4662-495E-92DC-7F797A91A7F7}" type="parTrans" cxnId="{76BF99B2-1A77-40D3-A2EB-1BFCBED57199}">
      <dgm:prSet/>
      <dgm:spPr/>
      <dgm:t>
        <a:bodyPr/>
        <a:lstStyle/>
        <a:p>
          <a:endParaRPr lang="en-US"/>
        </a:p>
      </dgm:t>
    </dgm:pt>
    <dgm:pt modelId="{64A8BDE2-5800-4B1E-BAF1-D569194A7C13}" type="sibTrans" cxnId="{76BF99B2-1A77-40D3-A2EB-1BFCBED57199}">
      <dgm:prSet/>
      <dgm:spPr/>
      <dgm:t>
        <a:bodyPr/>
        <a:lstStyle/>
        <a:p>
          <a:endParaRPr lang="en-US"/>
        </a:p>
      </dgm:t>
    </dgm:pt>
    <dgm:pt modelId="{2F545043-2C68-45A2-B6B0-3311B714BC81}">
      <dgm:prSet/>
      <dgm:spPr/>
      <dgm:t>
        <a:bodyPr/>
        <a:lstStyle/>
        <a:p>
          <a:r>
            <a:rPr lang="en-US"/>
            <a:t>Workforce professionals</a:t>
          </a:r>
        </a:p>
      </dgm:t>
    </dgm:pt>
    <dgm:pt modelId="{A019EDBD-BF05-489F-932B-CE2EB46CFDBD}" type="parTrans" cxnId="{3EA7B18C-0B6A-410D-8FD6-CC0030D9D1FC}">
      <dgm:prSet/>
      <dgm:spPr/>
      <dgm:t>
        <a:bodyPr/>
        <a:lstStyle/>
        <a:p>
          <a:endParaRPr lang="en-US"/>
        </a:p>
      </dgm:t>
    </dgm:pt>
    <dgm:pt modelId="{10205D8A-5447-4457-BAF7-41784494ABFB}" type="sibTrans" cxnId="{3EA7B18C-0B6A-410D-8FD6-CC0030D9D1FC}">
      <dgm:prSet/>
      <dgm:spPr/>
      <dgm:t>
        <a:bodyPr/>
        <a:lstStyle/>
        <a:p>
          <a:endParaRPr lang="en-US"/>
        </a:p>
      </dgm:t>
    </dgm:pt>
    <dgm:pt modelId="{4B0AD531-2664-4532-A2D1-E2399D673CBA}">
      <dgm:prSet/>
      <dgm:spPr/>
      <dgm:t>
        <a:bodyPr/>
        <a:lstStyle/>
        <a:p>
          <a:r>
            <a:rPr lang="en-US"/>
            <a:t>Employers and job seekers</a:t>
          </a:r>
        </a:p>
      </dgm:t>
    </dgm:pt>
    <dgm:pt modelId="{A6158C62-8C05-4152-B211-25184ABC732C}" type="parTrans" cxnId="{E5F9AA0E-1FEE-4B5B-9E4C-B891196EC824}">
      <dgm:prSet/>
      <dgm:spPr/>
      <dgm:t>
        <a:bodyPr/>
        <a:lstStyle/>
        <a:p>
          <a:endParaRPr lang="en-US"/>
        </a:p>
      </dgm:t>
    </dgm:pt>
    <dgm:pt modelId="{E0C8D19A-BD8F-4450-9086-F74C4430FE0C}" type="sibTrans" cxnId="{E5F9AA0E-1FEE-4B5B-9E4C-B891196EC824}">
      <dgm:prSet/>
      <dgm:spPr/>
      <dgm:t>
        <a:bodyPr/>
        <a:lstStyle/>
        <a:p>
          <a:endParaRPr lang="en-US"/>
        </a:p>
      </dgm:t>
    </dgm:pt>
    <dgm:pt modelId="{9616315C-710A-4424-8CB7-81A4B8F9EAA2}">
      <dgm:prSet phldr="0"/>
      <dgm:spPr/>
      <dgm:t>
        <a:bodyPr/>
        <a:lstStyle/>
        <a:p>
          <a:pPr rtl="0"/>
          <a:r>
            <a:rPr lang="en-US" b="0">
              <a:latin typeface="Calibri"/>
            </a:rPr>
            <a:t>~60 voting and non-voting members, 50% business voting  members</a:t>
          </a:r>
        </a:p>
      </dgm:t>
    </dgm:pt>
    <dgm:pt modelId="{6593FAD7-CF8B-4F22-B3DD-54A84FA3B892}" type="parTrans" cxnId="{DACC0B6A-C691-472B-B6CD-A81BD15C995D}">
      <dgm:prSet/>
      <dgm:spPr/>
      <dgm:t>
        <a:bodyPr/>
        <a:lstStyle/>
        <a:p>
          <a:endParaRPr lang="en-US"/>
        </a:p>
      </dgm:t>
    </dgm:pt>
    <dgm:pt modelId="{BA757E49-BB0B-46AC-B6EA-0F1FA5173E78}" type="sibTrans" cxnId="{DACC0B6A-C691-472B-B6CD-A81BD15C995D}">
      <dgm:prSet/>
      <dgm:spPr/>
      <dgm:t>
        <a:bodyPr/>
        <a:lstStyle/>
        <a:p>
          <a:endParaRPr lang="en-US"/>
        </a:p>
      </dgm:t>
    </dgm:pt>
    <dgm:pt modelId="{FDB3D755-2033-4C6E-A692-79E62974D851}">
      <dgm:prSet phldr="0"/>
      <dgm:spPr/>
      <dgm:t>
        <a:bodyPr/>
        <a:lstStyle/>
        <a:p>
          <a:pPr rtl="0"/>
          <a:r>
            <a:rPr lang="en-US" b="0">
              <a:latin typeface="Calibri"/>
            </a:rPr>
            <a:t>Enterprise leadership, state&amp; local elected officials,  unions, education, and community-based organizations members</a:t>
          </a:r>
        </a:p>
      </dgm:t>
    </dgm:pt>
    <dgm:pt modelId="{ED3B38E4-0D4A-49EF-B009-ADB704445D1D}" type="parTrans" cxnId="{448B0B42-B91F-425B-9CC9-CDA2E774D282}">
      <dgm:prSet/>
      <dgm:spPr/>
      <dgm:t>
        <a:bodyPr/>
        <a:lstStyle/>
        <a:p>
          <a:endParaRPr lang="en-US"/>
        </a:p>
      </dgm:t>
    </dgm:pt>
    <dgm:pt modelId="{0421B7F7-0E9A-4F84-9466-E5F30B78B22E}" type="sibTrans" cxnId="{448B0B42-B91F-425B-9CC9-CDA2E774D282}">
      <dgm:prSet/>
      <dgm:spPr/>
      <dgm:t>
        <a:bodyPr/>
        <a:lstStyle/>
        <a:p>
          <a:endParaRPr lang="en-US"/>
        </a:p>
      </dgm:t>
    </dgm:pt>
    <dgm:pt modelId="{DE583120-E88C-463E-86D2-03B36816BA73}">
      <dgm:prSet phldr="0"/>
      <dgm:spPr/>
      <dgm:t>
        <a:bodyPr/>
        <a:lstStyle/>
        <a:p>
          <a:pPr rtl="0"/>
          <a:r>
            <a:rPr lang="en-US" b="0">
              <a:latin typeface="Calibri"/>
            </a:rPr>
            <a:t>Continuing to "reimagine" the role and work of the GWDB</a:t>
          </a:r>
        </a:p>
      </dgm:t>
    </dgm:pt>
    <dgm:pt modelId="{6241D813-FC5C-4F68-8135-C562C94EF35F}" type="parTrans" cxnId="{B9E05668-46B1-4E67-8E41-D3BAC50EEA70}">
      <dgm:prSet/>
      <dgm:spPr/>
      <dgm:t>
        <a:bodyPr/>
        <a:lstStyle/>
        <a:p>
          <a:endParaRPr lang="en-US"/>
        </a:p>
      </dgm:t>
    </dgm:pt>
    <dgm:pt modelId="{10BA6988-FD10-4541-8895-99FBB4CF41DB}" type="sibTrans" cxnId="{B9E05668-46B1-4E67-8E41-D3BAC50EEA70}">
      <dgm:prSet/>
      <dgm:spPr/>
      <dgm:t>
        <a:bodyPr/>
        <a:lstStyle/>
        <a:p>
          <a:endParaRPr lang="en-US"/>
        </a:p>
      </dgm:t>
    </dgm:pt>
    <dgm:pt modelId="{B109697C-A6E8-4253-B6E2-A6D64A5F88E8}">
      <dgm:prSet/>
      <dgm:spPr/>
      <dgm:t>
        <a:bodyPr/>
        <a:lstStyle/>
        <a:p>
          <a:r>
            <a:rPr lang="en-US"/>
            <a:t>The Governor and State  Legislature</a:t>
          </a:r>
        </a:p>
      </dgm:t>
    </dgm:pt>
    <dgm:pt modelId="{923E079A-0C00-4A58-8C39-5AF746D05439}" type="parTrans" cxnId="{274728CA-AF65-4575-BFB8-D6F7074286D2}">
      <dgm:prSet/>
      <dgm:spPr/>
    </dgm:pt>
    <dgm:pt modelId="{91F748F2-FBE7-4C39-B82F-FDA5CAA9610A}" type="sibTrans" cxnId="{274728CA-AF65-4575-BFB8-D6F7074286D2}">
      <dgm:prSet/>
      <dgm:spPr/>
    </dgm:pt>
    <dgm:pt modelId="{D2B73452-FD3E-45D8-A1A3-6425D141583F}" type="pres">
      <dgm:prSet presAssocID="{E5A27A49-4DA6-42C5-B761-FB88CA262783}" presName="linear" presStyleCnt="0">
        <dgm:presLayoutVars>
          <dgm:dir/>
          <dgm:animLvl val="lvl"/>
          <dgm:resizeHandles val="exact"/>
        </dgm:presLayoutVars>
      </dgm:prSet>
      <dgm:spPr/>
    </dgm:pt>
    <dgm:pt modelId="{A7FFC3FC-CDEC-4EEC-9FCA-654D6120C448}" type="pres">
      <dgm:prSet presAssocID="{F46A295D-6BE9-462A-9696-30460A27D78F}" presName="parentLin" presStyleCnt="0"/>
      <dgm:spPr/>
    </dgm:pt>
    <dgm:pt modelId="{545EDBBF-ABF7-4103-8D4C-5BFB5314FB2E}" type="pres">
      <dgm:prSet presAssocID="{F46A295D-6BE9-462A-9696-30460A27D78F}" presName="parentLeftMargin" presStyleLbl="node1" presStyleIdx="0" presStyleCnt="2"/>
      <dgm:spPr/>
    </dgm:pt>
    <dgm:pt modelId="{20EC4426-AD7F-4562-8B81-9A94E6D9DFD9}" type="pres">
      <dgm:prSet presAssocID="{F46A295D-6BE9-462A-9696-30460A27D78F}" presName="parentText" presStyleLbl="node1" presStyleIdx="0" presStyleCnt="2">
        <dgm:presLayoutVars>
          <dgm:chMax val="0"/>
          <dgm:bulletEnabled val="1"/>
        </dgm:presLayoutVars>
      </dgm:prSet>
      <dgm:spPr/>
    </dgm:pt>
    <dgm:pt modelId="{8183421B-48D4-4D24-807C-A9DB3FAC39F7}" type="pres">
      <dgm:prSet presAssocID="{F46A295D-6BE9-462A-9696-30460A27D78F}" presName="negativeSpace" presStyleCnt="0"/>
      <dgm:spPr/>
    </dgm:pt>
    <dgm:pt modelId="{CC1B1FEE-8ED9-43D6-86A9-2A33F19EA926}" type="pres">
      <dgm:prSet presAssocID="{F46A295D-6BE9-462A-9696-30460A27D78F}" presName="childText" presStyleLbl="conFgAcc1" presStyleIdx="0" presStyleCnt="2">
        <dgm:presLayoutVars>
          <dgm:bulletEnabled val="1"/>
        </dgm:presLayoutVars>
      </dgm:prSet>
      <dgm:spPr/>
    </dgm:pt>
    <dgm:pt modelId="{6257797D-2933-439C-A053-C6CA389213AA}" type="pres">
      <dgm:prSet presAssocID="{681C3C21-9A32-43E1-A3FC-1E27C1F98E44}" presName="spaceBetweenRectangles" presStyleCnt="0"/>
      <dgm:spPr/>
    </dgm:pt>
    <dgm:pt modelId="{3967248E-455C-44D6-80C6-C8EA518ADF03}" type="pres">
      <dgm:prSet presAssocID="{92DA1D48-E0C7-4A76-A3E8-F3BFEFE4F947}" presName="parentLin" presStyleCnt="0"/>
      <dgm:spPr/>
    </dgm:pt>
    <dgm:pt modelId="{804F8771-DBE9-4645-9099-1C3539C424E2}" type="pres">
      <dgm:prSet presAssocID="{92DA1D48-E0C7-4A76-A3E8-F3BFEFE4F947}" presName="parentLeftMargin" presStyleLbl="node1" presStyleIdx="0" presStyleCnt="2"/>
      <dgm:spPr/>
    </dgm:pt>
    <dgm:pt modelId="{5805AFFF-888D-4F09-BF4C-555F2D8389B2}" type="pres">
      <dgm:prSet presAssocID="{92DA1D48-E0C7-4A76-A3E8-F3BFEFE4F947}" presName="parentText" presStyleLbl="node1" presStyleIdx="1" presStyleCnt="2">
        <dgm:presLayoutVars>
          <dgm:chMax val="0"/>
          <dgm:bulletEnabled val="1"/>
        </dgm:presLayoutVars>
      </dgm:prSet>
      <dgm:spPr/>
    </dgm:pt>
    <dgm:pt modelId="{46532662-6269-4801-93DD-F1AAF544DE1A}" type="pres">
      <dgm:prSet presAssocID="{92DA1D48-E0C7-4A76-A3E8-F3BFEFE4F947}" presName="negativeSpace" presStyleCnt="0"/>
      <dgm:spPr/>
    </dgm:pt>
    <dgm:pt modelId="{CFD87CD9-A681-4584-AE1D-0D19635BD19C}" type="pres">
      <dgm:prSet presAssocID="{92DA1D48-E0C7-4A76-A3E8-F3BFEFE4F947}" presName="childText" presStyleLbl="conFgAcc1" presStyleIdx="1" presStyleCnt="2">
        <dgm:presLayoutVars>
          <dgm:bulletEnabled val="1"/>
        </dgm:presLayoutVars>
      </dgm:prSet>
      <dgm:spPr/>
    </dgm:pt>
  </dgm:ptLst>
  <dgm:cxnLst>
    <dgm:cxn modelId="{7E59120D-7177-4CF4-8AAC-F6F21C39747D}" type="presOf" srcId="{92DA1D48-E0C7-4A76-A3E8-F3BFEFE4F947}" destId="{804F8771-DBE9-4645-9099-1C3539C424E2}" srcOrd="0" destOrd="0" presId="urn:microsoft.com/office/officeart/2005/8/layout/list1"/>
    <dgm:cxn modelId="{E5F9AA0E-1FEE-4B5B-9E4C-B891196EC824}" srcId="{92DA1D48-E0C7-4A76-A3E8-F3BFEFE4F947}" destId="{4B0AD531-2664-4532-A2D1-E2399D673CBA}" srcOrd="3" destOrd="0" parTransId="{A6158C62-8C05-4152-B211-25184ABC732C}" sibTransId="{E0C8D19A-BD8F-4450-9086-F74C4430FE0C}"/>
    <dgm:cxn modelId="{6217D111-4053-4522-9577-907E5C7DBA40}" type="presOf" srcId="{2F545043-2C68-45A2-B6B0-3311B714BC81}" destId="{CFD87CD9-A681-4584-AE1D-0D19635BD19C}" srcOrd="0" destOrd="2" presId="urn:microsoft.com/office/officeart/2005/8/layout/list1"/>
    <dgm:cxn modelId="{721BF911-EB9A-47C1-AC9D-B43ED2DCF7FF}" type="presOf" srcId="{B109697C-A6E8-4253-B6E2-A6D64A5F88E8}" destId="{CFD87CD9-A681-4584-AE1D-0D19635BD19C}" srcOrd="0" destOrd="0" presId="urn:microsoft.com/office/officeart/2005/8/layout/list1"/>
    <dgm:cxn modelId="{1727B416-47A9-4835-87E3-8E31667C4295}" type="presOf" srcId="{E5A27A49-4DA6-42C5-B761-FB88CA262783}" destId="{D2B73452-FD3E-45D8-A1A3-6425D141583F}" srcOrd="0" destOrd="0" presId="urn:microsoft.com/office/officeart/2005/8/layout/list1"/>
    <dgm:cxn modelId="{11782732-302C-4996-B14E-9B7236CE76E4}" type="presOf" srcId="{F46A295D-6BE9-462A-9696-30460A27D78F}" destId="{20EC4426-AD7F-4562-8B81-9A94E6D9DFD9}" srcOrd="1" destOrd="0" presId="urn:microsoft.com/office/officeart/2005/8/layout/list1"/>
    <dgm:cxn modelId="{83A20535-D1AB-4E86-8F5B-A7448413C518}" type="presOf" srcId="{5F616C1F-79FC-429C-A4EA-6808C14435E7}" destId="{CFD87CD9-A681-4584-AE1D-0D19635BD19C}" srcOrd="0" destOrd="1" presId="urn:microsoft.com/office/officeart/2005/8/layout/list1"/>
    <dgm:cxn modelId="{9BE6F661-E1DC-4394-AE38-B8CC959FC59A}" type="presOf" srcId="{9616315C-710A-4424-8CB7-81A4B8F9EAA2}" destId="{CC1B1FEE-8ED9-43D6-86A9-2A33F19EA926}" srcOrd="0" destOrd="1" presId="urn:microsoft.com/office/officeart/2005/8/layout/list1"/>
    <dgm:cxn modelId="{448B0B42-B91F-425B-9CC9-CDA2E774D282}" srcId="{AEA26016-D624-4D00-BC66-0D87DFBA51B0}" destId="{FDB3D755-2033-4C6E-A692-79E62974D851}" srcOrd="1" destOrd="0" parTransId="{ED3B38E4-0D4A-49EF-B009-ADB704445D1D}" sibTransId="{0421B7F7-0E9A-4F84-9466-E5F30B78B22E}"/>
    <dgm:cxn modelId="{8CD7ED67-0D1D-426C-92B8-936B9EF717B2}" srcId="{E5A27A49-4DA6-42C5-B761-FB88CA262783}" destId="{92DA1D48-E0C7-4A76-A3E8-F3BFEFE4F947}" srcOrd="1" destOrd="0" parTransId="{C6E0BE5C-9E59-4881-BDBF-2101DF065CF4}" sibTransId="{C904DA7B-5B8F-48D3-818A-F4581269A559}"/>
    <dgm:cxn modelId="{B9E05668-46B1-4E67-8E41-D3BAC50EEA70}" srcId="{F46A295D-6BE9-462A-9696-30460A27D78F}" destId="{DE583120-E88C-463E-86D2-03B36816BA73}" srcOrd="1" destOrd="0" parTransId="{6241D813-FC5C-4F68-8135-C562C94EF35F}" sibTransId="{10BA6988-FD10-4541-8895-99FBB4CF41DB}"/>
    <dgm:cxn modelId="{DACC0B6A-C691-472B-B6CD-A81BD15C995D}" srcId="{AEA26016-D624-4D00-BC66-0D87DFBA51B0}" destId="{9616315C-710A-4424-8CB7-81A4B8F9EAA2}" srcOrd="0" destOrd="0" parTransId="{6593FAD7-CF8B-4F22-B3DD-54A84FA3B892}" sibTransId="{BA757E49-BB0B-46AC-B6EA-0F1FA5173E78}"/>
    <dgm:cxn modelId="{6FFD556A-BB45-44AD-B186-9F4EF8ECF172}" srcId="{E5A27A49-4DA6-42C5-B761-FB88CA262783}" destId="{F46A295D-6BE9-462A-9696-30460A27D78F}" srcOrd="0" destOrd="0" parTransId="{C4C364D3-A8E2-4133-8806-355D0C886AAA}" sibTransId="{681C3C21-9A32-43E1-A3FC-1E27C1F98E44}"/>
    <dgm:cxn modelId="{773AEE7C-D903-4B09-AD8D-D552FF5AADF7}" type="presOf" srcId="{92DA1D48-E0C7-4A76-A3E8-F3BFEFE4F947}" destId="{5805AFFF-888D-4F09-BF4C-555F2D8389B2}" srcOrd="1" destOrd="0" presId="urn:microsoft.com/office/officeart/2005/8/layout/list1"/>
    <dgm:cxn modelId="{E3CE7285-C05D-49A6-BF26-5A95DAFF756B}" type="presOf" srcId="{4B0AD531-2664-4532-A2D1-E2399D673CBA}" destId="{CFD87CD9-A681-4584-AE1D-0D19635BD19C}" srcOrd="0" destOrd="3" presId="urn:microsoft.com/office/officeart/2005/8/layout/list1"/>
    <dgm:cxn modelId="{3EA7B18C-0B6A-410D-8FD6-CC0030D9D1FC}" srcId="{92DA1D48-E0C7-4A76-A3E8-F3BFEFE4F947}" destId="{2F545043-2C68-45A2-B6B0-3311B714BC81}" srcOrd="2" destOrd="0" parTransId="{A019EDBD-BF05-489F-932B-CE2EB46CFDBD}" sibTransId="{10205D8A-5447-4457-BAF7-41784494ABFB}"/>
    <dgm:cxn modelId="{AAEBB5AB-C938-4F78-AAAD-1F28C83A6395}" type="presOf" srcId="{AEA26016-D624-4D00-BC66-0D87DFBA51B0}" destId="{CC1B1FEE-8ED9-43D6-86A9-2A33F19EA926}" srcOrd="0" destOrd="0" presId="urn:microsoft.com/office/officeart/2005/8/layout/list1"/>
    <dgm:cxn modelId="{03C355B2-F9AB-4431-AD31-8147129C8169}" srcId="{F46A295D-6BE9-462A-9696-30460A27D78F}" destId="{AEA26016-D624-4D00-BC66-0D87DFBA51B0}" srcOrd="0" destOrd="0" parTransId="{2C8598A6-DB26-4450-A76D-176CF059F61A}" sibTransId="{299507CC-29D6-4CEE-BA7B-2ED498EEDA7C}"/>
    <dgm:cxn modelId="{76BF99B2-1A77-40D3-A2EB-1BFCBED57199}" srcId="{92DA1D48-E0C7-4A76-A3E8-F3BFEFE4F947}" destId="{5F616C1F-79FC-429C-A4EA-6808C14435E7}" srcOrd="1" destOrd="0" parTransId="{624D0A10-4662-495E-92DC-7F797A91A7F7}" sibTransId="{64A8BDE2-5800-4B1E-BAF1-D569194A7C13}"/>
    <dgm:cxn modelId="{274728CA-AF65-4575-BFB8-D6F7074286D2}" srcId="{92DA1D48-E0C7-4A76-A3E8-F3BFEFE4F947}" destId="{B109697C-A6E8-4253-B6E2-A6D64A5F88E8}" srcOrd="0" destOrd="0" parTransId="{923E079A-0C00-4A58-8C39-5AF746D05439}" sibTransId="{91F748F2-FBE7-4C39-B82F-FDA5CAA9610A}"/>
    <dgm:cxn modelId="{33B628CD-A1CE-4EAE-B486-D039324E35F3}" type="presOf" srcId="{DE583120-E88C-463E-86D2-03B36816BA73}" destId="{CC1B1FEE-8ED9-43D6-86A9-2A33F19EA926}" srcOrd="0" destOrd="3" presId="urn:microsoft.com/office/officeart/2005/8/layout/list1"/>
    <dgm:cxn modelId="{37B2BFD8-DC45-412B-85AD-8C83B1A1673B}" type="presOf" srcId="{FDB3D755-2033-4C6E-A692-79E62974D851}" destId="{CC1B1FEE-8ED9-43D6-86A9-2A33F19EA926}" srcOrd="0" destOrd="2" presId="urn:microsoft.com/office/officeart/2005/8/layout/list1"/>
    <dgm:cxn modelId="{F8A9FCF9-B450-4CB2-AD76-C12C2D586219}" type="presOf" srcId="{F46A295D-6BE9-462A-9696-30460A27D78F}" destId="{545EDBBF-ABF7-4103-8D4C-5BFB5314FB2E}" srcOrd="0" destOrd="0" presId="urn:microsoft.com/office/officeart/2005/8/layout/list1"/>
    <dgm:cxn modelId="{533E49A2-C0E0-46CD-8866-3F54648BFB48}" type="presParOf" srcId="{D2B73452-FD3E-45D8-A1A3-6425D141583F}" destId="{A7FFC3FC-CDEC-4EEC-9FCA-654D6120C448}" srcOrd="0" destOrd="0" presId="urn:microsoft.com/office/officeart/2005/8/layout/list1"/>
    <dgm:cxn modelId="{543671C0-15C5-4DD3-ACE8-0FDAABB42CAB}" type="presParOf" srcId="{A7FFC3FC-CDEC-4EEC-9FCA-654D6120C448}" destId="{545EDBBF-ABF7-4103-8D4C-5BFB5314FB2E}" srcOrd="0" destOrd="0" presId="urn:microsoft.com/office/officeart/2005/8/layout/list1"/>
    <dgm:cxn modelId="{5A35250C-16EC-4CA7-99FA-CD9C6BF0A59D}" type="presParOf" srcId="{A7FFC3FC-CDEC-4EEC-9FCA-654D6120C448}" destId="{20EC4426-AD7F-4562-8B81-9A94E6D9DFD9}" srcOrd="1" destOrd="0" presId="urn:microsoft.com/office/officeart/2005/8/layout/list1"/>
    <dgm:cxn modelId="{D0E4912D-EE60-4713-A0E4-F9A3962D6815}" type="presParOf" srcId="{D2B73452-FD3E-45D8-A1A3-6425D141583F}" destId="{8183421B-48D4-4D24-807C-A9DB3FAC39F7}" srcOrd="1" destOrd="0" presId="urn:microsoft.com/office/officeart/2005/8/layout/list1"/>
    <dgm:cxn modelId="{08EA9B0E-8C71-4BF8-9204-21E4BA6943B8}" type="presParOf" srcId="{D2B73452-FD3E-45D8-A1A3-6425D141583F}" destId="{CC1B1FEE-8ED9-43D6-86A9-2A33F19EA926}" srcOrd="2" destOrd="0" presId="urn:microsoft.com/office/officeart/2005/8/layout/list1"/>
    <dgm:cxn modelId="{CB82A128-E252-4A46-9E6B-620412CDDD12}" type="presParOf" srcId="{D2B73452-FD3E-45D8-A1A3-6425D141583F}" destId="{6257797D-2933-439C-A053-C6CA389213AA}" srcOrd="3" destOrd="0" presId="urn:microsoft.com/office/officeart/2005/8/layout/list1"/>
    <dgm:cxn modelId="{DEB66356-5A7F-48F1-BB6D-5889D9B116D4}" type="presParOf" srcId="{D2B73452-FD3E-45D8-A1A3-6425D141583F}" destId="{3967248E-455C-44D6-80C6-C8EA518ADF03}" srcOrd="4" destOrd="0" presId="urn:microsoft.com/office/officeart/2005/8/layout/list1"/>
    <dgm:cxn modelId="{E5528DB9-5FFC-4900-9A31-9A0F4996E75A}" type="presParOf" srcId="{3967248E-455C-44D6-80C6-C8EA518ADF03}" destId="{804F8771-DBE9-4645-9099-1C3539C424E2}" srcOrd="0" destOrd="0" presId="urn:microsoft.com/office/officeart/2005/8/layout/list1"/>
    <dgm:cxn modelId="{D50CC694-5C17-4F81-ABFB-F890E39E18C2}" type="presParOf" srcId="{3967248E-455C-44D6-80C6-C8EA518ADF03}" destId="{5805AFFF-888D-4F09-BF4C-555F2D8389B2}" srcOrd="1" destOrd="0" presId="urn:microsoft.com/office/officeart/2005/8/layout/list1"/>
    <dgm:cxn modelId="{63F16C8E-A57F-4B66-8666-3622B3F3539C}" type="presParOf" srcId="{D2B73452-FD3E-45D8-A1A3-6425D141583F}" destId="{46532662-6269-4801-93DD-F1AAF544DE1A}" srcOrd="5" destOrd="0" presId="urn:microsoft.com/office/officeart/2005/8/layout/list1"/>
    <dgm:cxn modelId="{4AC9DAD8-1099-4785-AB16-CE48BE56BA20}" type="presParOf" srcId="{D2B73452-FD3E-45D8-A1A3-6425D141583F}" destId="{CFD87CD9-A681-4584-AE1D-0D19635BD19C}"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6C627F0-5101-4B49-9606-59D0827D5AF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C9E13C7-A719-49CE-96AA-F8A486B8561F}">
      <dgm:prSet/>
      <dgm:spPr/>
      <dgm:t>
        <a:bodyPr/>
        <a:lstStyle/>
        <a:p>
          <a:pPr>
            <a:lnSpc>
              <a:spcPct val="100000"/>
            </a:lnSpc>
          </a:pPr>
          <a:r>
            <a:rPr lang="en-US" b="1"/>
            <a:t>Subd. 2a. Board meetings; chair. </a:t>
          </a:r>
          <a:endParaRPr lang="en-US"/>
        </a:p>
      </dgm:t>
    </dgm:pt>
    <dgm:pt modelId="{B655CD37-504A-4787-975B-33AC1CC6FB98}" type="parTrans" cxnId="{43CAE7A6-6F6B-4C51-BC9E-2572B0939352}">
      <dgm:prSet/>
      <dgm:spPr/>
      <dgm:t>
        <a:bodyPr/>
        <a:lstStyle/>
        <a:p>
          <a:endParaRPr lang="en-US"/>
        </a:p>
      </dgm:t>
    </dgm:pt>
    <dgm:pt modelId="{4E32C8B3-DDF2-4C22-9FF0-8587BA6D835C}" type="sibTrans" cxnId="{43CAE7A6-6F6B-4C51-BC9E-2572B0939352}">
      <dgm:prSet/>
      <dgm:spPr/>
      <dgm:t>
        <a:bodyPr/>
        <a:lstStyle/>
        <a:p>
          <a:endParaRPr lang="en-US"/>
        </a:p>
      </dgm:t>
    </dgm:pt>
    <dgm:pt modelId="{47A09700-3C50-44BB-9BAA-8CF501AB2DE3}">
      <dgm:prSet/>
      <dgm:spPr/>
      <dgm:t>
        <a:bodyPr/>
        <a:lstStyle/>
        <a:p>
          <a:pPr>
            <a:lnSpc>
              <a:spcPct val="100000"/>
            </a:lnSpc>
          </a:pPr>
          <a:r>
            <a:rPr lang="en-US" b="1"/>
            <a:t>Subd. 4. Executive committee duties. </a:t>
          </a:r>
          <a:endParaRPr lang="en-US"/>
        </a:p>
      </dgm:t>
    </dgm:pt>
    <dgm:pt modelId="{551EE0D4-17FA-439A-837E-F4ECC22CEEF1}" type="parTrans" cxnId="{55716334-F3AE-42A5-8BF1-A0D370BD0389}">
      <dgm:prSet/>
      <dgm:spPr/>
      <dgm:t>
        <a:bodyPr/>
        <a:lstStyle/>
        <a:p>
          <a:endParaRPr lang="en-US"/>
        </a:p>
      </dgm:t>
    </dgm:pt>
    <dgm:pt modelId="{61227B2D-426C-43DE-830D-4B5A58C5679F}" type="sibTrans" cxnId="{55716334-F3AE-42A5-8BF1-A0D370BD0389}">
      <dgm:prSet/>
      <dgm:spPr/>
      <dgm:t>
        <a:bodyPr/>
        <a:lstStyle/>
        <a:p>
          <a:endParaRPr lang="en-US"/>
        </a:p>
      </dgm:t>
    </dgm:pt>
    <dgm:pt modelId="{6D09A8F8-15C2-4EE3-9778-260E272710FC}">
      <dgm:prSet/>
      <dgm:spPr/>
      <dgm:t>
        <a:bodyPr/>
        <a:lstStyle/>
        <a:p>
          <a:pPr>
            <a:lnSpc>
              <a:spcPct val="100000"/>
            </a:lnSpc>
          </a:pPr>
          <a:r>
            <a:rPr lang="en-US"/>
            <a:t>The board shall hold regular in-person meetings at least quarterly and as often as necessary to </a:t>
          </a:r>
          <a:r>
            <a:rPr lang="en-US" b="1" u="sng"/>
            <a:t>perform the duties outlined in the statement of authority and the board's bylaws</a:t>
          </a:r>
          <a:r>
            <a:rPr lang="en-US"/>
            <a:t>. </a:t>
          </a:r>
        </a:p>
      </dgm:t>
    </dgm:pt>
    <dgm:pt modelId="{201C73B7-4F45-4D6A-99BB-A0C1A973F198}" type="parTrans" cxnId="{4DA071C9-21F1-4F4B-BAD3-6748EEADEF74}">
      <dgm:prSet/>
      <dgm:spPr/>
      <dgm:t>
        <a:bodyPr/>
        <a:lstStyle/>
        <a:p>
          <a:endParaRPr lang="en-US"/>
        </a:p>
      </dgm:t>
    </dgm:pt>
    <dgm:pt modelId="{78521CB7-A984-467C-AFED-88BB40B880AB}" type="sibTrans" cxnId="{4DA071C9-21F1-4F4B-BAD3-6748EEADEF74}">
      <dgm:prSet/>
      <dgm:spPr/>
      <dgm:t>
        <a:bodyPr/>
        <a:lstStyle/>
        <a:p>
          <a:endParaRPr lang="en-US"/>
        </a:p>
      </dgm:t>
    </dgm:pt>
    <dgm:pt modelId="{8BC0CFD0-EB5C-4A41-B1E9-93B810ECDD00}">
      <dgm:prSet custT="1"/>
      <dgm:spPr/>
      <dgm:t>
        <a:bodyPr/>
        <a:lstStyle/>
        <a:p>
          <a:pPr>
            <a:lnSpc>
              <a:spcPct val="100000"/>
            </a:lnSpc>
          </a:pPr>
          <a:r>
            <a:rPr lang="en-US" sz="1400"/>
            <a:t>The executive committee must, with advice and input of local workforce boards and other stakeholders as appropriate, </a:t>
          </a:r>
          <a:r>
            <a:rPr lang="en-US" sz="1400" b="1" i="0" u="sng"/>
            <a:t>develop performance standards for the state workforce centers</a:t>
          </a:r>
          <a:r>
            <a:rPr lang="en-US" sz="1400"/>
            <a:t>. </a:t>
          </a:r>
        </a:p>
      </dgm:t>
    </dgm:pt>
    <dgm:pt modelId="{AC517960-C2CE-489C-A9B9-9D92E6686C02}" type="parTrans" cxnId="{0D6EAB12-A6ED-4972-8845-DB1F9C889A62}">
      <dgm:prSet/>
      <dgm:spPr/>
      <dgm:t>
        <a:bodyPr/>
        <a:lstStyle/>
        <a:p>
          <a:endParaRPr lang="en-US"/>
        </a:p>
      </dgm:t>
    </dgm:pt>
    <dgm:pt modelId="{4E3F50DB-6F3D-49DD-B52E-45A3B498AF62}" type="sibTrans" cxnId="{0D6EAB12-A6ED-4972-8845-DB1F9C889A62}">
      <dgm:prSet/>
      <dgm:spPr/>
      <dgm:t>
        <a:bodyPr/>
        <a:lstStyle/>
        <a:p>
          <a:endParaRPr lang="en-US"/>
        </a:p>
      </dgm:t>
    </dgm:pt>
    <dgm:pt modelId="{85A2CC8B-703A-4C35-BBA3-64BF1E84D6E1}">
      <dgm:prSet custT="1"/>
      <dgm:spPr/>
      <dgm:t>
        <a:bodyPr/>
        <a:lstStyle/>
        <a:p>
          <a:pPr>
            <a:lnSpc>
              <a:spcPct val="100000"/>
            </a:lnSpc>
          </a:pPr>
          <a:r>
            <a:rPr lang="en-US" sz="1400"/>
            <a:t>By January 15, 2019, and each odd-numbered year thereafter, the executive committee shall submit a report to the senate and house of representatives committees with jurisdiction over workforce development programs regarding </a:t>
          </a:r>
          <a:r>
            <a:rPr lang="en-US" sz="1400" b="1" u="sng"/>
            <a:t>the performance and outcomes of the workforce centers</a:t>
          </a:r>
          <a:r>
            <a:rPr lang="en-US" sz="1400"/>
            <a:t>. The report must </a:t>
          </a:r>
          <a:r>
            <a:rPr lang="en-US" sz="1400" b="1" u="sng"/>
            <a:t>provide recommendations regarding workforce center funding levels and sources, program changes, and administrative changes</a:t>
          </a:r>
          <a:r>
            <a:rPr lang="en-US" sz="1400"/>
            <a:t>.</a:t>
          </a:r>
        </a:p>
      </dgm:t>
    </dgm:pt>
    <dgm:pt modelId="{97A39AF1-7CFC-4FB6-BCBC-248487DEEB59}" type="parTrans" cxnId="{8E591E4D-883C-402D-B75C-6F4AF01C4B3D}">
      <dgm:prSet/>
      <dgm:spPr/>
      <dgm:t>
        <a:bodyPr/>
        <a:lstStyle/>
        <a:p>
          <a:endParaRPr lang="en-US"/>
        </a:p>
      </dgm:t>
    </dgm:pt>
    <dgm:pt modelId="{695E31DC-A989-49A1-B466-7CDAEA9B5C9B}" type="sibTrans" cxnId="{8E591E4D-883C-402D-B75C-6F4AF01C4B3D}">
      <dgm:prSet/>
      <dgm:spPr/>
      <dgm:t>
        <a:bodyPr/>
        <a:lstStyle/>
        <a:p>
          <a:endParaRPr lang="en-US"/>
        </a:p>
      </dgm:t>
    </dgm:pt>
    <dgm:pt modelId="{464CA494-CE7B-42C7-A1DE-DC5BA5536723}" type="pres">
      <dgm:prSet presAssocID="{B6C627F0-5101-4B49-9606-59D0827D5AF5}" presName="root" presStyleCnt="0">
        <dgm:presLayoutVars>
          <dgm:dir/>
          <dgm:resizeHandles val="exact"/>
        </dgm:presLayoutVars>
      </dgm:prSet>
      <dgm:spPr/>
    </dgm:pt>
    <dgm:pt modelId="{2D87D327-1B08-45D9-BCB9-55E123488C98}" type="pres">
      <dgm:prSet presAssocID="{1C9E13C7-A719-49CE-96AA-F8A486B8561F}" presName="compNode" presStyleCnt="0"/>
      <dgm:spPr/>
    </dgm:pt>
    <dgm:pt modelId="{AC710210-BD4B-471A-AA6B-4FE00D0F8A1A}" type="pres">
      <dgm:prSet presAssocID="{1C9E13C7-A719-49CE-96AA-F8A486B8561F}" presName="bgRect" presStyleLbl="bgShp" presStyleIdx="0" presStyleCnt="2" custLinFactNeighborX="-7971" custLinFactNeighborY="5262"/>
      <dgm:spPr/>
    </dgm:pt>
    <dgm:pt modelId="{34073C4A-96A7-4523-BD2B-BBA9D88B3D35}" type="pres">
      <dgm:prSet presAssocID="{1C9E13C7-A719-49CE-96AA-F8A486B8561F}"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eting"/>
        </a:ext>
      </dgm:extLst>
    </dgm:pt>
    <dgm:pt modelId="{52E73EB5-961E-4571-B9E9-6734FE063223}" type="pres">
      <dgm:prSet presAssocID="{1C9E13C7-A719-49CE-96AA-F8A486B8561F}" presName="spaceRect" presStyleCnt="0"/>
      <dgm:spPr/>
    </dgm:pt>
    <dgm:pt modelId="{57AC90AD-8600-4C93-8A0F-D98D7D2469F6}" type="pres">
      <dgm:prSet presAssocID="{1C9E13C7-A719-49CE-96AA-F8A486B8561F}" presName="parTx" presStyleLbl="revTx" presStyleIdx="0" presStyleCnt="4" custScaleX="80359" custScaleY="94431" custLinFactNeighborX="-18035" custLinFactNeighborY="1329">
        <dgm:presLayoutVars>
          <dgm:chMax val="0"/>
          <dgm:chPref val="0"/>
        </dgm:presLayoutVars>
      </dgm:prSet>
      <dgm:spPr/>
    </dgm:pt>
    <dgm:pt modelId="{6F7684A4-614B-4A04-B785-F3818A71C4DB}" type="pres">
      <dgm:prSet presAssocID="{1C9E13C7-A719-49CE-96AA-F8A486B8561F}" presName="desTx" presStyleLbl="revTx" presStyleIdx="1" presStyleCnt="4" custScaleX="116140" custScaleY="101510" custLinFactNeighborX="-13467" custLinFactNeighborY="2636">
        <dgm:presLayoutVars/>
      </dgm:prSet>
      <dgm:spPr/>
    </dgm:pt>
    <dgm:pt modelId="{4721DB21-1636-4DC7-9653-64B2C10ACFFC}" type="pres">
      <dgm:prSet presAssocID="{4E32C8B3-DDF2-4C22-9FF0-8587BA6D835C}" presName="sibTrans" presStyleCnt="0"/>
      <dgm:spPr/>
    </dgm:pt>
    <dgm:pt modelId="{35E2D994-623E-4E16-80D2-B0DB82E902C3}" type="pres">
      <dgm:prSet presAssocID="{47A09700-3C50-44BB-9BAA-8CF501AB2DE3}" presName="compNode" presStyleCnt="0"/>
      <dgm:spPr/>
    </dgm:pt>
    <dgm:pt modelId="{663197A3-AB2E-48A6-970D-71D44452C66B}" type="pres">
      <dgm:prSet presAssocID="{47A09700-3C50-44BB-9BAA-8CF501AB2DE3}" presName="bgRect" presStyleLbl="bgShp" presStyleIdx="1" presStyleCnt="2" custScaleY="169468" custLinFactNeighborY="21232"/>
      <dgm:spPr/>
    </dgm:pt>
    <dgm:pt modelId="{06194CBF-9F8D-40F1-A473-995CCD3E7B4A}" type="pres">
      <dgm:prSet presAssocID="{47A09700-3C50-44BB-9BAA-8CF501AB2DE3}"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9C520024-5785-48A0-8FBC-CB8ACB10BE82}" type="pres">
      <dgm:prSet presAssocID="{47A09700-3C50-44BB-9BAA-8CF501AB2DE3}" presName="spaceRect" presStyleCnt="0"/>
      <dgm:spPr/>
    </dgm:pt>
    <dgm:pt modelId="{49C1D68C-ACA8-43FC-981D-6C4C9E882B74}" type="pres">
      <dgm:prSet presAssocID="{47A09700-3C50-44BB-9BAA-8CF501AB2DE3}" presName="parTx" presStyleLbl="revTx" presStyleIdx="2" presStyleCnt="4" custScaleX="66733" custLinFactNeighborX="-23623" custLinFactNeighborY="-879">
        <dgm:presLayoutVars>
          <dgm:chMax val="0"/>
          <dgm:chPref val="0"/>
        </dgm:presLayoutVars>
      </dgm:prSet>
      <dgm:spPr/>
    </dgm:pt>
    <dgm:pt modelId="{8C1280AA-5A18-48BC-809E-9166AC3AA149}" type="pres">
      <dgm:prSet presAssocID="{47A09700-3C50-44BB-9BAA-8CF501AB2DE3}" presName="desTx" presStyleLbl="revTx" presStyleIdx="3" presStyleCnt="4" custScaleX="121891" custScaleY="132536" custLinFactNeighborX="3725" custLinFactNeighborY="18451">
        <dgm:presLayoutVars/>
      </dgm:prSet>
      <dgm:spPr/>
    </dgm:pt>
  </dgm:ptLst>
  <dgm:cxnLst>
    <dgm:cxn modelId="{61020A0C-D55C-4CF8-94C9-A1AABB169341}" type="presOf" srcId="{1C9E13C7-A719-49CE-96AA-F8A486B8561F}" destId="{57AC90AD-8600-4C93-8A0F-D98D7D2469F6}" srcOrd="0" destOrd="0" presId="urn:microsoft.com/office/officeart/2018/2/layout/IconVerticalSolidList"/>
    <dgm:cxn modelId="{0D6EAB12-A6ED-4972-8845-DB1F9C889A62}" srcId="{47A09700-3C50-44BB-9BAA-8CF501AB2DE3}" destId="{8BC0CFD0-EB5C-4A41-B1E9-93B810ECDD00}" srcOrd="0" destOrd="0" parTransId="{AC517960-C2CE-489C-A9B9-9D92E6686C02}" sibTransId="{4E3F50DB-6F3D-49DD-B52E-45A3B498AF62}"/>
    <dgm:cxn modelId="{55716334-F3AE-42A5-8BF1-A0D370BD0389}" srcId="{B6C627F0-5101-4B49-9606-59D0827D5AF5}" destId="{47A09700-3C50-44BB-9BAA-8CF501AB2DE3}" srcOrd="1" destOrd="0" parTransId="{551EE0D4-17FA-439A-837E-F4ECC22CEEF1}" sibTransId="{61227B2D-426C-43DE-830D-4B5A58C5679F}"/>
    <dgm:cxn modelId="{CEE6CD60-7B14-4914-9F24-877DD731D320}" type="presOf" srcId="{85A2CC8B-703A-4C35-BBA3-64BF1E84D6E1}" destId="{8C1280AA-5A18-48BC-809E-9166AC3AA149}" srcOrd="0" destOrd="1" presId="urn:microsoft.com/office/officeart/2018/2/layout/IconVerticalSolidList"/>
    <dgm:cxn modelId="{859B3768-FAEF-481D-9D1C-D8F223EDFB3E}" type="presOf" srcId="{6D09A8F8-15C2-4EE3-9778-260E272710FC}" destId="{6F7684A4-614B-4A04-B785-F3818A71C4DB}" srcOrd="0" destOrd="0" presId="urn:microsoft.com/office/officeart/2018/2/layout/IconVerticalSolidList"/>
    <dgm:cxn modelId="{8E591E4D-883C-402D-B75C-6F4AF01C4B3D}" srcId="{47A09700-3C50-44BB-9BAA-8CF501AB2DE3}" destId="{85A2CC8B-703A-4C35-BBA3-64BF1E84D6E1}" srcOrd="1" destOrd="0" parTransId="{97A39AF1-7CFC-4FB6-BCBC-248487DEEB59}" sibTransId="{695E31DC-A989-49A1-B466-7CDAEA9B5C9B}"/>
    <dgm:cxn modelId="{3BFAB06D-BCCB-4BEA-8BDD-6B72F101B554}" type="presOf" srcId="{47A09700-3C50-44BB-9BAA-8CF501AB2DE3}" destId="{49C1D68C-ACA8-43FC-981D-6C4C9E882B74}" srcOrd="0" destOrd="0" presId="urn:microsoft.com/office/officeart/2018/2/layout/IconVerticalSolidList"/>
    <dgm:cxn modelId="{43CAE7A6-6F6B-4C51-BC9E-2572B0939352}" srcId="{B6C627F0-5101-4B49-9606-59D0827D5AF5}" destId="{1C9E13C7-A719-49CE-96AA-F8A486B8561F}" srcOrd="0" destOrd="0" parTransId="{B655CD37-504A-4787-975B-33AC1CC6FB98}" sibTransId="{4E32C8B3-DDF2-4C22-9FF0-8587BA6D835C}"/>
    <dgm:cxn modelId="{3ACE6EB8-9D7A-4D1B-8122-35B346775F9B}" type="presOf" srcId="{8BC0CFD0-EB5C-4A41-B1E9-93B810ECDD00}" destId="{8C1280AA-5A18-48BC-809E-9166AC3AA149}" srcOrd="0" destOrd="0" presId="urn:microsoft.com/office/officeart/2018/2/layout/IconVerticalSolidList"/>
    <dgm:cxn modelId="{4DA071C9-21F1-4F4B-BAD3-6748EEADEF74}" srcId="{1C9E13C7-A719-49CE-96AA-F8A486B8561F}" destId="{6D09A8F8-15C2-4EE3-9778-260E272710FC}" srcOrd="0" destOrd="0" parTransId="{201C73B7-4F45-4D6A-99BB-A0C1A973F198}" sibTransId="{78521CB7-A984-467C-AFED-88BB40B880AB}"/>
    <dgm:cxn modelId="{A0B171FB-A0F2-4D2B-AC41-19033B76BAD8}" type="presOf" srcId="{B6C627F0-5101-4B49-9606-59D0827D5AF5}" destId="{464CA494-CE7B-42C7-A1DE-DC5BA5536723}" srcOrd="0" destOrd="0" presId="urn:microsoft.com/office/officeart/2018/2/layout/IconVerticalSolidList"/>
    <dgm:cxn modelId="{F6D04E18-2C7A-4284-9115-E125CA264D57}" type="presParOf" srcId="{464CA494-CE7B-42C7-A1DE-DC5BA5536723}" destId="{2D87D327-1B08-45D9-BCB9-55E123488C98}" srcOrd="0" destOrd="0" presId="urn:microsoft.com/office/officeart/2018/2/layout/IconVerticalSolidList"/>
    <dgm:cxn modelId="{83328811-59F7-4139-8DA9-7508C89D96C2}" type="presParOf" srcId="{2D87D327-1B08-45D9-BCB9-55E123488C98}" destId="{AC710210-BD4B-471A-AA6B-4FE00D0F8A1A}" srcOrd="0" destOrd="0" presId="urn:microsoft.com/office/officeart/2018/2/layout/IconVerticalSolidList"/>
    <dgm:cxn modelId="{F899D72E-839E-4B01-959B-D81EFA837420}" type="presParOf" srcId="{2D87D327-1B08-45D9-BCB9-55E123488C98}" destId="{34073C4A-96A7-4523-BD2B-BBA9D88B3D35}" srcOrd="1" destOrd="0" presId="urn:microsoft.com/office/officeart/2018/2/layout/IconVerticalSolidList"/>
    <dgm:cxn modelId="{8046B59C-844F-4706-B21E-D8DD7311E30B}" type="presParOf" srcId="{2D87D327-1B08-45D9-BCB9-55E123488C98}" destId="{52E73EB5-961E-4571-B9E9-6734FE063223}" srcOrd="2" destOrd="0" presId="urn:microsoft.com/office/officeart/2018/2/layout/IconVerticalSolidList"/>
    <dgm:cxn modelId="{863164FA-6C71-424C-8F4B-73B1756624C3}" type="presParOf" srcId="{2D87D327-1B08-45D9-BCB9-55E123488C98}" destId="{57AC90AD-8600-4C93-8A0F-D98D7D2469F6}" srcOrd="3" destOrd="0" presId="urn:microsoft.com/office/officeart/2018/2/layout/IconVerticalSolidList"/>
    <dgm:cxn modelId="{529981F6-DD7A-4530-8333-AD5A372D6CD1}" type="presParOf" srcId="{2D87D327-1B08-45D9-BCB9-55E123488C98}" destId="{6F7684A4-614B-4A04-B785-F3818A71C4DB}" srcOrd="4" destOrd="0" presId="urn:microsoft.com/office/officeart/2018/2/layout/IconVerticalSolidList"/>
    <dgm:cxn modelId="{5A28ACE8-0432-4CB3-AFBF-190EA5206705}" type="presParOf" srcId="{464CA494-CE7B-42C7-A1DE-DC5BA5536723}" destId="{4721DB21-1636-4DC7-9653-64B2C10ACFFC}" srcOrd="1" destOrd="0" presId="urn:microsoft.com/office/officeart/2018/2/layout/IconVerticalSolidList"/>
    <dgm:cxn modelId="{B5A8ABF3-E49E-4021-B67C-FE2A77C194C0}" type="presParOf" srcId="{464CA494-CE7B-42C7-A1DE-DC5BA5536723}" destId="{35E2D994-623E-4E16-80D2-B0DB82E902C3}" srcOrd="2" destOrd="0" presId="urn:microsoft.com/office/officeart/2018/2/layout/IconVerticalSolidList"/>
    <dgm:cxn modelId="{E8FFD2E8-FF47-4AF3-8061-1AF04BEE52C2}" type="presParOf" srcId="{35E2D994-623E-4E16-80D2-B0DB82E902C3}" destId="{663197A3-AB2E-48A6-970D-71D44452C66B}" srcOrd="0" destOrd="0" presId="urn:microsoft.com/office/officeart/2018/2/layout/IconVerticalSolidList"/>
    <dgm:cxn modelId="{65E95483-08F5-4D3C-838A-05C410E1BB4A}" type="presParOf" srcId="{35E2D994-623E-4E16-80D2-B0DB82E902C3}" destId="{06194CBF-9F8D-40F1-A473-995CCD3E7B4A}" srcOrd="1" destOrd="0" presId="urn:microsoft.com/office/officeart/2018/2/layout/IconVerticalSolidList"/>
    <dgm:cxn modelId="{57A241F3-E97A-4CC7-8D57-16959AB7ABA2}" type="presParOf" srcId="{35E2D994-623E-4E16-80D2-B0DB82E902C3}" destId="{9C520024-5785-48A0-8FBC-CB8ACB10BE82}" srcOrd="2" destOrd="0" presId="urn:microsoft.com/office/officeart/2018/2/layout/IconVerticalSolidList"/>
    <dgm:cxn modelId="{1DD56863-047D-439B-95B3-E1668E2C7C5A}" type="presParOf" srcId="{35E2D994-623E-4E16-80D2-B0DB82E902C3}" destId="{49C1D68C-ACA8-43FC-981D-6C4C9E882B74}" srcOrd="3" destOrd="0" presId="urn:microsoft.com/office/officeart/2018/2/layout/IconVerticalSolidList"/>
    <dgm:cxn modelId="{DCAA0CB6-9210-4B56-A2AF-8D19CDE7949E}" type="presParOf" srcId="{35E2D994-623E-4E16-80D2-B0DB82E902C3}" destId="{8C1280AA-5A18-48BC-809E-9166AC3AA149}"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A82361A-B168-45EA-8EB8-BB611CDE941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332D249-CDA4-4734-901E-13E0EC581BCF}">
      <dgm:prSet/>
      <dgm:spPr/>
      <dgm:t>
        <a:bodyPr/>
        <a:lstStyle/>
        <a:p>
          <a:r>
            <a:rPr lang="en-US"/>
            <a:t>WIOA requires local areas to meet or exceed federal and state performance targets</a:t>
          </a:r>
        </a:p>
      </dgm:t>
    </dgm:pt>
    <dgm:pt modelId="{1855CB38-F831-4777-8E36-20B99A369088}" type="parTrans" cxnId="{2F819E00-505E-469C-B9EC-A7E405EA4AAD}">
      <dgm:prSet/>
      <dgm:spPr/>
      <dgm:t>
        <a:bodyPr/>
        <a:lstStyle/>
        <a:p>
          <a:endParaRPr lang="en-US"/>
        </a:p>
      </dgm:t>
    </dgm:pt>
    <dgm:pt modelId="{B7BAC62D-64BF-4AA4-86C8-F325DAD4E2A9}" type="sibTrans" cxnId="{2F819E00-505E-469C-B9EC-A7E405EA4AAD}">
      <dgm:prSet/>
      <dgm:spPr/>
      <dgm:t>
        <a:bodyPr/>
        <a:lstStyle/>
        <a:p>
          <a:endParaRPr lang="en-US"/>
        </a:p>
      </dgm:t>
    </dgm:pt>
    <dgm:pt modelId="{2EB65B2F-443A-42C3-BF7F-87DBAE163515}">
      <dgm:prSet/>
      <dgm:spPr/>
      <dgm:t>
        <a:bodyPr/>
        <a:lstStyle/>
        <a:p>
          <a:r>
            <a:rPr lang="en-US"/>
            <a:t>Metrics include employment rates, median earnings, credential attainment, skill gains</a:t>
          </a:r>
        </a:p>
      </dgm:t>
    </dgm:pt>
    <dgm:pt modelId="{3321E1FC-57E3-4526-9B0C-5FDB2167EF65}" type="parTrans" cxnId="{02947AD7-1D39-4ED9-BC1D-A6967AB418EB}">
      <dgm:prSet/>
      <dgm:spPr/>
      <dgm:t>
        <a:bodyPr/>
        <a:lstStyle/>
        <a:p>
          <a:endParaRPr lang="en-US"/>
        </a:p>
      </dgm:t>
    </dgm:pt>
    <dgm:pt modelId="{F225895A-50CD-43F2-AA27-A298DD0DE03F}" type="sibTrans" cxnId="{02947AD7-1D39-4ED9-BC1D-A6967AB418EB}">
      <dgm:prSet/>
      <dgm:spPr/>
      <dgm:t>
        <a:bodyPr/>
        <a:lstStyle/>
        <a:p>
          <a:endParaRPr lang="en-US"/>
        </a:p>
      </dgm:t>
    </dgm:pt>
    <dgm:pt modelId="{F9DEA2A8-6683-46DD-809F-3DFBEE4BDC9A}">
      <dgm:prSet/>
      <dgm:spPr/>
      <dgm:t>
        <a:bodyPr/>
        <a:lstStyle/>
        <a:p>
          <a:r>
            <a:rPr lang="en-US"/>
            <a:t>Effectiveness in serving employers also measured</a:t>
          </a:r>
        </a:p>
      </dgm:t>
    </dgm:pt>
    <dgm:pt modelId="{D494B62C-5F82-4664-A5BF-1DCAB3BDA811}" type="parTrans" cxnId="{19F9CECC-7BB1-4710-86D6-62D5F479BDCF}">
      <dgm:prSet/>
      <dgm:spPr/>
      <dgm:t>
        <a:bodyPr/>
        <a:lstStyle/>
        <a:p>
          <a:endParaRPr lang="en-US"/>
        </a:p>
      </dgm:t>
    </dgm:pt>
    <dgm:pt modelId="{D1968496-1FDA-45B9-827E-632C9C266ED5}" type="sibTrans" cxnId="{19F9CECC-7BB1-4710-86D6-62D5F479BDCF}">
      <dgm:prSet/>
      <dgm:spPr/>
      <dgm:t>
        <a:bodyPr/>
        <a:lstStyle/>
        <a:p>
          <a:endParaRPr lang="en-US"/>
        </a:p>
      </dgm:t>
    </dgm:pt>
    <dgm:pt modelId="{25768F0E-6C0E-4915-968A-EACF0ECF3EE7}" type="pres">
      <dgm:prSet presAssocID="{BA82361A-B168-45EA-8EB8-BB611CDE9411}" presName="root" presStyleCnt="0">
        <dgm:presLayoutVars>
          <dgm:dir/>
          <dgm:resizeHandles val="exact"/>
        </dgm:presLayoutVars>
      </dgm:prSet>
      <dgm:spPr/>
    </dgm:pt>
    <dgm:pt modelId="{2AC71A28-F538-4C3C-A218-217D28D980F7}" type="pres">
      <dgm:prSet presAssocID="{B332D249-CDA4-4734-901E-13E0EC581BCF}" presName="compNode" presStyleCnt="0"/>
      <dgm:spPr/>
    </dgm:pt>
    <dgm:pt modelId="{05094BFE-C18E-410C-930D-8DBF7E770089}" type="pres">
      <dgm:prSet presAssocID="{B332D249-CDA4-4734-901E-13E0EC581BCF}" presName="bgRect" presStyleLbl="bgShp" presStyleIdx="0" presStyleCnt="3"/>
      <dgm:spPr/>
    </dgm:pt>
    <dgm:pt modelId="{0B42BB60-1335-45EB-AA66-FF37A8C64B1E}" type="pres">
      <dgm:prSet presAssocID="{B332D249-CDA4-4734-901E-13E0EC581BCF}"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E9704D63-E7F6-4A8B-9677-6AAE46B14ACB}" type="pres">
      <dgm:prSet presAssocID="{B332D249-CDA4-4734-901E-13E0EC581BCF}" presName="spaceRect" presStyleCnt="0"/>
      <dgm:spPr/>
    </dgm:pt>
    <dgm:pt modelId="{F96D3538-CDA4-4691-9780-545877238F06}" type="pres">
      <dgm:prSet presAssocID="{B332D249-CDA4-4734-901E-13E0EC581BCF}" presName="parTx" presStyleLbl="revTx" presStyleIdx="0" presStyleCnt="3">
        <dgm:presLayoutVars>
          <dgm:chMax val="0"/>
          <dgm:chPref val="0"/>
        </dgm:presLayoutVars>
      </dgm:prSet>
      <dgm:spPr/>
    </dgm:pt>
    <dgm:pt modelId="{E9F13A37-4388-40B3-B109-12DD1DD6B662}" type="pres">
      <dgm:prSet presAssocID="{B7BAC62D-64BF-4AA4-86C8-F325DAD4E2A9}" presName="sibTrans" presStyleCnt="0"/>
      <dgm:spPr/>
    </dgm:pt>
    <dgm:pt modelId="{79483586-11ED-4E25-89B1-160F70EA752B}" type="pres">
      <dgm:prSet presAssocID="{2EB65B2F-443A-42C3-BF7F-87DBAE163515}" presName="compNode" presStyleCnt="0"/>
      <dgm:spPr/>
    </dgm:pt>
    <dgm:pt modelId="{C26D41A1-7DD8-448E-B776-533196291F29}" type="pres">
      <dgm:prSet presAssocID="{2EB65B2F-443A-42C3-BF7F-87DBAE163515}" presName="bgRect" presStyleLbl="bgShp" presStyleIdx="1" presStyleCnt="3"/>
      <dgm:spPr/>
    </dgm:pt>
    <dgm:pt modelId="{8819CAD5-0C1B-429A-B0D1-3A48B5F19F56}" type="pres">
      <dgm:prSet presAssocID="{2EB65B2F-443A-42C3-BF7F-87DBAE163515}"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78658975-3BE3-4C21-BE5D-8AD37BF05E0E}" type="pres">
      <dgm:prSet presAssocID="{2EB65B2F-443A-42C3-BF7F-87DBAE163515}" presName="spaceRect" presStyleCnt="0"/>
      <dgm:spPr/>
    </dgm:pt>
    <dgm:pt modelId="{56EC3BFF-783C-4DF4-8BA9-2F39A492A7FA}" type="pres">
      <dgm:prSet presAssocID="{2EB65B2F-443A-42C3-BF7F-87DBAE163515}" presName="parTx" presStyleLbl="revTx" presStyleIdx="1" presStyleCnt="3">
        <dgm:presLayoutVars>
          <dgm:chMax val="0"/>
          <dgm:chPref val="0"/>
        </dgm:presLayoutVars>
      </dgm:prSet>
      <dgm:spPr/>
    </dgm:pt>
    <dgm:pt modelId="{0218D24D-1952-4D98-9243-D1547ECB1D64}" type="pres">
      <dgm:prSet presAssocID="{F225895A-50CD-43F2-AA27-A298DD0DE03F}" presName="sibTrans" presStyleCnt="0"/>
      <dgm:spPr/>
    </dgm:pt>
    <dgm:pt modelId="{94CD1D2D-D7C9-48CA-BD59-C0DFCA2E0623}" type="pres">
      <dgm:prSet presAssocID="{F9DEA2A8-6683-46DD-809F-3DFBEE4BDC9A}" presName="compNode" presStyleCnt="0"/>
      <dgm:spPr/>
    </dgm:pt>
    <dgm:pt modelId="{AFFFD7B2-DF1C-4FBD-896C-E144800D2E9B}" type="pres">
      <dgm:prSet presAssocID="{F9DEA2A8-6683-46DD-809F-3DFBEE4BDC9A}" presName="bgRect" presStyleLbl="bgShp" presStyleIdx="2" presStyleCnt="3"/>
      <dgm:spPr/>
    </dgm:pt>
    <dgm:pt modelId="{4B4C70DC-E149-4416-8040-80B36293E9FF}" type="pres">
      <dgm:prSet presAssocID="{F9DEA2A8-6683-46DD-809F-3DFBEE4BDC9A}"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pward trend"/>
        </a:ext>
      </dgm:extLst>
    </dgm:pt>
    <dgm:pt modelId="{9B30003C-74C2-42DA-8265-E04DF7906C81}" type="pres">
      <dgm:prSet presAssocID="{F9DEA2A8-6683-46DD-809F-3DFBEE4BDC9A}" presName="spaceRect" presStyleCnt="0"/>
      <dgm:spPr/>
    </dgm:pt>
    <dgm:pt modelId="{92CCD1AA-4FD9-445E-8A8C-B4DDC3A8B0A1}" type="pres">
      <dgm:prSet presAssocID="{F9DEA2A8-6683-46DD-809F-3DFBEE4BDC9A}" presName="parTx" presStyleLbl="revTx" presStyleIdx="2" presStyleCnt="3">
        <dgm:presLayoutVars>
          <dgm:chMax val="0"/>
          <dgm:chPref val="0"/>
        </dgm:presLayoutVars>
      </dgm:prSet>
      <dgm:spPr/>
    </dgm:pt>
  </dgm:ptLst>
  <dgm:cxnLst>
    <dgm:cxn modelId="{2F819E00-505E-469C-B9EC-A7E405EA4AAD}" srcId="{BA82361A-B168-45EA-8EB8-BB611CDE9411}" destId="{B332D249-CDA4-4734-901E-13E0EC581BCF}" srcOrd="0" destOrd="0" parTransId="{1855CB38-F831-4777-8E36-20B99A369088}" sibTransId="{B7BAC62D-64BF-4AA4-86C8-F325DAD4E2A9}"/>
    <dgm:cxn modelId="{F4DA370B-B21A-4DE9-8539-7E66066F39BD}" type="presOf" srcId="{B332D249-CDA4-4734-901E-13E0EC581BCF}" destId="{F96D3538-CDA4-4691-9780-545877238F06}" srcOrd="0" destOrd="0" presId="urn:microsoft.com/office/officeart/2018/2/layout/IconVerticalSolidList"/>
    <dgm:cxn modelId="{3C689E2A-A21B-4E02-812D-DB9E69426DDC}" type="presOf" srcId="{F9DEA2A8-6683-46DD-809F-3DFBEE4BDC9A}" destId="{92CCD1AA-4FD9-445E-8A8C-B4DDC3A8B0A1}" srcOrd="0" destOrd="0" presId="urn:microsoft.com/office/officeart/2018/2/layout/IconVerticalSolidList"/>
    <dgm:cxn modelId="{11FD2B37-93D2-4018-AF47-B7B6E3B0A49C}" type="presOf" srcId="{BA82361A-B168-45EA-8EB8-BB611CDE9411}" destId="{25768F0E-6C0E-4915-968A-EACF0ECF3EE7}" srcOrd="0" destOrd="0" presId="urn:microsoft.com/office/officeart/2018/2/layout/IconVerticalSolidList"/>
    <dgm:cxn modelId="{61A0853B-CC3F-430B-82A6-8D2418DF942A}" type="presOf" srcId="{2EB65B2F-443A-42C3-BF7F-87DBAE163515}" destId="{56EC3BFF-783C-4DF4-8BA9-2F39A492A7FA}" srcOrd="0" destOrd="0" presId="urn:microsoft.com/office/officeart/2018/2/layout/IconVerticalSolidList"/>
    <dgm:cxn modelId="{19F9CECC-7BB1-4710-86D6-62D5F479BDCF}" srcId="{BA82361A-B168-45EA-8EB8-BB611CDE9411}" destId="{F9DEA2A8-6683-46DD-809F-3DFBEE4BDC9A}" srcOrd="2" destOrd="0" parTransId="{D494B62C-5F82-4664-A5BF-1DCAB3BDA811}" sibTransId="{D1968496-1FDA-45B9-827E-632C9C266ED5}"/>
    <dgm:cxn modelId="{02947AD7-1D39-4ED9-BC1D-A6967AB418EB}" srcId="{BA82361A-B168-45EA-8EB8-BB611CDE9411}" destId="{2EB65B2F-443A-42C3-BF7F-87DBAE163515}" srcOrd="1" destOrd="0" parTransId="{3321E1FC-57E3-4526-9B0C-5FDB2167EF65}" sibTransId="{F225895A-50CD-43F2-AA27-A298DD0DE03F}"/>
    <dgm:cxn modelId="{76440602-65F8-427C-88EE-B285B3D2AE5B}" type="presParOf" srcId="{25768F0E-6C0E-4915-968A-EACF0ECF3EE7}" destId="{2AC71A28-F538-4C3C-A218-217D28D980F7}" srcOrd="0" destOrd="0" presId="urn:microsoft.com/office/officeart/2018/2/layout/IconVerticalSolidList"/>
    <dgm:cxn modelId="{EBA08355-845A-4EEE-A319-20005CAF592A}" type="presParOf" srcId="{2AC71A28-F538-4C3C-A218-217D28D980F7}" destId="{05094BFE-C18E-410C-930D-8DBF7E770089}" srcOrd="0" destOrd="0" presId="urn:microsoft.com/office/officeart/2018/2/layout/IconVerticalSolidList"/>
    <dgm:cxn modelId="{FBA210CE-6694-414B-B934-5BBB53727414}" type="presParOf" srcId="{2AC71A28-F538-4C3C-A218-217D28D980F7}" destId="{0B42BB60-1335-45EB-AA66-FF37A8C64B1E}" srcOrd="1" destOrd="0" presId="urn:microsoft.com/office/officeart/2018/2/layout/IconVerticalSolidList"/>
    <dgm:cxn modelId="{7949BAA7-20AD-464D-AFF6-E62BDCA146CE}" type="presParOf" srcId="{2AC71A28-F538-4C3C-A218-217D28D980F7}" destId="{E9704D63-E7F6-4A8B-9677-6AAE46B14ACB}" srcOrd="2" destOrd="0" presId="urn:microsoft.com/office/officeart/2018/2/layout/IconVerticalSolidList"/>
    <dgm:cxn modelId="{52D6EB71-60E7-420C-B0C4-428EDB0C3DA4}" type="presParOf" srcId="{2AC71A28-F538-4C3C-A218-217D28D980F7}" destId="{F96D3538-CDA4-4691-9780-545877238F06}" srcOrd="3" destOrd="0" presId="urn:microsoft.com/office/officeart/2018/2/layout/IconVerticalSolidList"/>
    <dgm:cxn modelId="{41137A68-29F4-44B0-9710-F4136ABEEDAA}" type="presParOf" srcId="{25768F0E-6C0E-4915-968A-EACF0ECF3EE7}" destId="{E9F13A37-4388-40B3-B109-12DD1DD6B662}" srcOrd="1" destOrd="0" presId="urn:microsoft.com/office/officeart/2018/2/layout/IconVerticalSolidList"/>
    <dgm:cxn modelId="{79C8AB73-1E62-4FC7-83A5-C67203256E05}" type="presParOf" srcId="{25768F0E-6C0E-4915-968A-EACF0ECF3EE7}" destId="{79483586-11ED-4E25-89B1-160F70EA752B}" srcOrd="2" destOrd="0" presId="urn:microsoft.com/office/officeart/2018/2/layout/IconVerticalSolidList"/>
    <dgm:cxn modelId="{600158B7-A712-4EE1-A5AE-F14864413BC0}" type="presParOf" srcId="{79483586-11ED-4E25-89B1-160F70EA752B}" destId="{C26D41A1-7DD8-448E-B776-533196291F29}" srcOrd="0" destOrd="0" presId="urn:microsoft.com/office/officeart/2018/2/layout/IconVerticalSolidList"/>
    <dgm:cxn modelId="{969F947F-D1C0-4FB4-92EA-A1EB8F3EA807}" type="presParOf" srcId="{79483586-11ED-4E25-89B1-160F70EA752B}" destId="{8819CAD5-0C1B-429A-B0D1-3A48B5F19F56}" srcOrd="1" destOrd="0" presId="urn:microsoft.com/office/officeart/2018/2/layout/IconVerticalSolidList"/>
    <dgm:cxn modelId="{2E4481F8-006C-4C7B-A681-EABD3BAE9CFD}" type="presParOf" srcId="{79483586-11ED-4E25-89B1-160F70EA752B}" destId="{78658975-3BE3-4C21-BE5D-8AD37BF05E0E}" srcOrd="2" destOrd="0" presId="urn:microsoft.com/office/officeart/2018/2/layout/IconVerticalSolidList"/>
    <dgm:cxn modelId="{CE53018A-A3C3-4E2E-A0F8-65B85A8693E3}" type="presParOf" srcId="{79483586-11ED-4E25-89B1-160F70EA752B}" destId="{56EC3BFF-783C-4DF4-8BA9-2F39A492A7FA}" srcOrd="3" destOrd="0" presId="urn:microsoft.com/office/officeart/2018/2/layout/IconVerticalSolidList"/>
    <dgm:cxn modelId="{A7E75CDF-700C-427F-8160-2945F3DB9963}" type="presParOf" srcId="{25768F0E-6C0E-4915-968A-EACF0ECF3EE7}" destId="{0218D24D-1952-4D98-9243-D1547ECB1D64}" srcOrd="3" destOrd="0" presId="urn:microsoft.com/office/officeart/2018/2/layout/IconVerticalSolidList"/>
    <dgm:cxn modelId="{E1A60AB5-A022-40EC-83F3-19A373504552}" type="presParOf" srcId="{25768F0E-6C0E-4915-968A-EACF0ECF3EE7}" destId="{94CD1D2D-D7C9-48CA-BD59-C0DFCA2E0623}" srcOrd="4" destOrd="0" presId="urn:microsoft.com/office/officeart/2018/2/layout/IconVerticalSolidList"/>
    <dgm:cxn modelId="{F2476E86-DBD2-41DE-AB53-E9E317DFF45D}" type="presParOf" srcId="{94CD1D2D-D7C9-48CA-BD59-C0DFCA2E0623}" destId="{AFFFD7B2-DF1C-4FBD-896C-E144800D2E9B}" srcOrd="0" destOrd="0" presId="urn:microsoft.com/office/officeart/2018/2/layout/IconVerticalSolidList"/>
    <dgm:cxn modelId="{CC223A95-B3F4-4A5C-976C-09211C1DC404}" type="presParOf" srcId="{94CD1D2D-D7C9-48CA-BD59-C0DFCA2E0623}" destId="{4B4C70DC-E149-4416-8040-80B36293E9FF}" srcOrd="1" destOrd="0" presId="urn:microsoft.com/office/officeart/2018/2/layout/IconVerticalSolidList"/>
    <dgm:cxn modelId="{8F28F052-FE63-42CD-B0C0-BE667E59C506}" type="presParOf" srcId="{94CD1D2D-D7C9-48CA-BD59-C0DFCA2E0623}" destId="{9B30003C-74C2-42DA-8265-E04DF7906C81}" srcOrd="2" destOrd="0" presId="urn:microsoft.com/office/officeart/2018/2/layout/IconVerticalSolidList"/>
    <dgm:cxn modelId="{5F53C70F-6793-4C75-9A3B-2F891AC442DF}" type="presParOf" srcId="{94CD1D2D-D7C9-48CA-BD59-C0DFCA2E0623}" destId="{92CCD1AA-4FD9-445E-8A8C-B4DDC3A8B0A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8AAEEC1-55EC-44DE-A2D8-84233CE69B1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3134A3F-EE11-444F-B687-67E79015E44D}">
      <dgm:prSet phldrT="[Text]"/>
      <dgm:spPr>
        <a:solidFill>
          <a:schemeClr val="accent2"/>
        </a:solidFill>
      </dgm:spPr>
      <dgm:t>
        <a:bodyPr anchor="ctr"/>
        <a:lstStyle/>
        <a:p>
          <a:pPr algn="ctr">
            <a:buNone/>
          </a:pPr>
          <a:r>
            <a:rPr lang="en-US" sz="3600"/>
            <a:t>Reconciliation Package</a:t>
          </a:r>
        </a:p>
      </dgm:t>
    </dgm:pt>
    <dgm:pt modelId="{0D5271AE-4184-424D-97AA-61683E0AEF0B}" type="parTrans" cxnId="{53682685-24EA-4C23-8541-1D3BC814A232}">
      <dgm:prSet/>
      <dgm:spPr/>
      <dgm:t>
        <a:bodyPr/>
        <a:lstStyle/>
        <a:p>
          <a:endParaRPr lang="en-US"/>
        </a:p>
      </dgm:t>
    </dgm:pt>
    <dgm:pt modelId="{9A86B736-59A3-495C-A43A-5FC3B36FC761}" type="sibTrans" cxnId="{53682685-24EA-4C23-8541-1D3BC814A232}">
      <dgm:prSet/>
      <dgm:spPr/>
      <dgm:t>
        <a:bodyPr/>
        <a:lstStyle/>
        <a:p>
          <a:endParaRPr lang="en-US"/>
        </a:p>
      </dgm:t>
    </dgm:pt>
    <dgm:pt modelId="{E61CFA2F-D873-4726-B738-467965D29F6F}">
      <dgm:prSet phldrT="[Text]"/>
      <dgm:spPr>
        <a:solidFill>
          <a:schemeClr val="accent2"/>
        </a:solidFill>
      </dgm:spPr>
      <dgm:t>
        <a:bodyPr anchor="ctr"/>
        <a:lstStyle/>
        <a:p>
          <a:pPr algn="ctr">
            <a:buNone/>
          </a:pPr>
          <a:r>
            <a:rPr lang="en-US" sz="3500"/>
            <a:t>Recissions Package</a:t>
          </a:r>
        </a:p>
      </dgm:t>
    </dgm:pt>
    <dgm:pt modelId="{47CDBBDD-B7A8-4825-A549-43033B5B9775}" type="parTrans" cxnId="{98D01F84-74ED-4F59-A24D-2C2C8B35CC56}">
      <dgm:prSet/>
      <dgm:spPr/>
      <dgm:t>
        <a:bodyPr/>
        <a:lstStyle/>
        <a:p>
          <a:endParaRPr lang="en-US"/>
        </a:p>
      </dgm:t>
    </dgm:pt>
    <dgm:pt modelId="{8D84FB13-17C9-4D33-8FE2-F77F96153C2B}" type="sibTrans" cxnId="{98D01F84-74ED-4F59-A24D-2C2C8B35CC56}">
      <dgm:prSet/>
      <dgm:spPr/>
      <dgm:t>
        <a:bodyPr/>
        <a:lstStyle/>
        <a:p>
          <a:endParaRPr lang="en-US"/>
        </a:p>
      </dgm:t>
    </dgm:pt>
    <dgm:pt modelId="{6300F850-7502-4A2F-845F-F821F12C240B}">
      <dgm:prSet phldrT="[Text]"/>
      <dgm:spPr>
        <a:solidFill>
          <a:schemeClr val="accent2"/>
        </a:solidFill>
      </dgm:spPr>
      <dgm:t>
        <a:bodyPr/>
        <a:lstStyle/>
        <a:p>
          <a:r>
            <a:rPr lang="en-US"/>
            <a:t>2025 Continuing  Appropriations&amp; Extensions Act</a:t>
          </a:r>
        </a:p>
      </dgm:t>
    </dgm:pt>
    <dgm:pt modelId="{CFE9EE0A-EC63-460F-942A-EB3A4C2EE473}" type="parTrans" cxnId="{C9040CB9-B6A9-40BA-A733-84D94D2CA2C2}">
      <dgm:prSet/>
      <dgm:spPr/>
      <dgm:t>
        <a:bodyPr/>
        <a:lstStyle/>
        <a:p>
          <a:endParaRPr lang="en-US"/>
        </a:p>
      </dgm:t>
    </dgm:pt>
    <dgm:pt modelId="{D8E0F257-0E39-46D2-8A63-03E4050391D0}" type="sibTrans" cxnId="{C9040CB9-B6A9-40BA-A733-84D94D2CA2C2}">
      <dgm:prSet/>
      <dgm:spPr/>
      <dgm:t>
        <a:bodyPr/>
        <a:lstStyle/>
        <a:p>
          <a:endParaRPr lang="en-US"/>
        </a:p>
      </dgm:t>
    </dgm:pt>
    <dgm:pt modelId="{9C82CE47-4891-42C9-9323-AF6196D470BE}">
      <dgm:prSet phldrT="[Text]"/>
      <dgm:spPr/>
      <dgm:t>
        <a:bodyPr anchor="ctr"/>
        <a:lstStyle/>
        <a:p>
          <a:pPr algn="ctr">
            <a:buNone/>
          </a:pPr>
          <a:r>
            <a:rPr lang="en-US" sz="2700" i="1"/>
            <a:t>Make America Skilled Again (MASA) Proposal</a:t>
          </a:r>
        </a:p>
      </dgm:t>
    </dgm:pt>
    <dgm:pt modelId="{B0A70919-BB2D-43B1-BED7-CCAFE415E6C5}" type="parTrans" cxnId="{B6A2EAAF-9C8D-41E6-BEF5-0B66D634CF3E}">
      <dgm:prSet/>
      <dgm:spPr/>
      <dgm:t>
        <a:bodyPr/>
        <a:lstStyle/>
        <a:p>
          <a:endParaRPr lang="en-US"/>
        </a:p>
      </dgm:t>
    </dgm:pt>
    <dgm:pt modelId="{CE0A84AD-70FA-4BF2-80CB-6293BF73D790}" type="sibTrans" cxnId="{B6A2EAAF-9C8D-41E6-BEF5-0B66D634CF3E}">
      <dgm:prSet/>
      <dgm:spPr/>
      <dgm:t>
        <a:bodyPr/>
        <a:lstStyle/>
        <a:p>
          <a:endParaRPr lang="en-US"/>
        </a:p>
      </dgm:t>
    </dgm:pt>
    <dgm:pt modelId="{9C89C928-C0FE-4D8D-8762-D4C5A2A2F726}">
      <dgm:prSet phldrT="[Text]" custT="1"/>
      <dgm:spPr/>
      <dgm:t>
        <a:bodyPr anchor="ctr"/>
        <a:lstStyle/>
        <a:p>
          <a:pPr algn="ctr">
            <a:buFontTx/>
            <a:buNone/>
          </a:pPr>
          <a:r>
            <a:rPr lang="en-US" sz="1800" i="0"/>
            <a:t>WIOA Reauthorization Proposal</a:t>
          </a:r>
        </a:p>
      </dgm:t>
    </dgm:pt>
    <dgm:pt modelId="{6D84331A-B346-4D86-9270-083301B3F6ED}" type="parTrans" cxnId="{D7E5421E-EF34-4559-99F9-0885D4E27DBE}">
      <dgm:prSet/>
      <dgm:spPr/>
      <dgm:t>
        <a:bodyPr/>
        <a:lstStyle/>
        <a:p>
          <a:endParaRPr lang="en-US"/>
        </a:p>
      </dgm:t>
    </dgm:pt>
    <dgm:pt modelId="{C5C82BE3-4408-4F50-8720-89D161AF7A9D}" type="sibTrans" cxnId="{D7E5421E-EF34-4559-99F9-0885D4E27DBE}">
      <dgm:prSet/>
      <dgm:spPr/>
      <dgm:t>
        <a:bodyPr/>
        <a:lstStyle/>
        <a:p>
          <a:endParaRPr lang="en-US"/>
        </a:p>
      </dgm:t>
    </dgm:pt>
    <dgm:pt modelId="{79B1B551-3E77-4206-9BC2-1D585AE788F0}">
      <dgm:prSet phldrT="[Text]"/>
      <dgm:spPr/>
      <dgm:t>
        <a:bodyPr/>
        <a:lstStyle/>
        <a:p>
          <a:r>
            <a:rPr lang="en-US" i="1"/>
            <a:t>Fiscal Year 2026 Appropriations Acts</a:t>
          </a:r>
        </a:p>
      </dgm:t>
    </dgm:pt>
    <dgm:pt modelId="{5D82727F-4505-40B3-B59D-16DADCBC916D}" type="parTrans" cxnId="{4D97647C-0F9A-42AE-B705-AA6DD7576312}">
      <dgm:prSet/>
      <dgm:spPr/>
      <dgm:t>
        <a:bodyPr/>
        <a:lstStyle/>
        <a:p>
          <a:endParaRPr lang="en-US"/>
        </a:p>
      </dgm:t>
    </dgm:pt>
    <dgm:pt modelId="{2409BA6C-F785-47E8-B019-E78EF19D58B6}" type="sibTrans" cxnId="{4D97647C-0F9A-42AE-B705-AA6DD7576312}">
      <dgm:prSet/>
      <dgm:spPr/>
      <dgm:t>
        <a:bodyPr/>
        <a:lstStyle/>
        <a:p>
          <a:endParaRPr lang="en-US"/>
        </a:p>
      </dgm:t>
    </dgm:pt>
    <dgm:pt modelId="{7DC1FD3D-54B8-44A9-A51E-1DC163F84C0C}">
      <dgm:prSet phldrT="[Text]" custT="1"/>
      <dgm:spPr>
        <a:solidFill>
          <a:schemeClr val="accent2"/>
        </a:solidFill>
      </dgm:spPr>
      <dgm:t>
        <a:bodyPr anchor="ctr"/>
        <a:lstStyle/>
        <a:p>
          <a:pPr algn="ctr">
            <a:buFontTx/>
            <a:buNone/>
          </a:pPr>
          <a:r>
            <a:rPr lang="en-US" sz="1800" i="1"/>
            <a:t>H.R. 1</a:t>
          </a:r>
        </a:p>
      </dgm:t>
    </dgm:pt>
    <dgm:pt modelId="{74507EBB-7746-4825-8C09-12517426C9FC}" type="parTrans" cxnId="{322672B1-BF51-488D-AA37-55097880189C}">
      <dgm:prSet/>
      <dgm:spPr/>
      <dgm:t>
        <a:bodyPr/>
        <a:lstStyle/>
        <a:p>
          <a:endParaRPr lang="en-US"/>
        </a:p>
      </dgm:t>
    </dgm:pt>
    <dgm:pt modelId="{BA0005E0-00C7-4EC9-A80F-1AA5DB656C17}" type="sibTrans" cxnId="{322672B1-BF51-488D-AA37-55097880189C}">
      <dgm:prSet/>
      <dgm:spPr/>
      <dgm:t>
        <a:bodyPr/>
        <a:lstStyle/>
        <a:p>
          <a:endParaRPr lang="en-US"/>
        </a:p>
      </dgm:t>
    </dgm:pt>
    <dgm:pt modelId="{D6A98C10-526F-4241-AAA8-434F1D91B86E}">
      <dgm:prSet phldrT="[Text]" custT="1"/>
      <dgm:spPr/>
      <dgm:t>
        <a:bodyPr anchor="ctr"/>
        <a:lstStyle/>
        <a:p>
          <a:pPr algn="ctr">
            <a:buFontTx/>
            <a:buNone/>
          </a:pPr>
          <a:r>
            <a:rPr lang="en-US" sz="1800" i="0"/>
            <a:t>President’s FY 2026 US DOL Budget </a:t>
          </a:r>
          <a:r>
            <a:rPr lang="en-US" sz="1800" b="1" i="0"/>
            <a:t>Proposal</a:t>
          </a:r>
        </a:p>
      </dgm:t>
    </dgm:pt>
    <dgm:pt modelId="{199E4202-38BF-4FC3-84A2-6FB4D83AD3FD}" type="parTrans" cxnId="{0168513D-A048-4748-BE25-B12F423CA62A}">
      <dgm:prSet/>
      <dgm:spPr/>
      <dgm:t>
        <a:bodyPr/>
        <a:lstStyle/>
        <a:p>
          <a:endParaRPr lang="en-US"/>
        </a:p>
      </dgm:t>
    </dgm:pt>
    <dgm:pt modelId="{B3F739B8-DDDE-4FFE-BEBB-8AFF8462567D}" type="sibTrans" cxnId="{0168513D-A048-4748-BE25-B12F423CA62A}">
      <dgm:prSet/>
      <dgm:spPr/>
      <dgm:t>
        <a:bodyPr/>
        <a:lstStyle/>
        <a:p>
          <a:endParaRPr lang="en-US"/>
        </a:p>
      </dgm:t>
    </dgm:pt>
    <dgm:pt modelId="{B9D6E8DB-F97E-4F3A-89D4-FD34D25961D2}">
      <dgm:prSet phldrT="[Text]"/>
      <dgm:spPr/>
      <dgm:t>
        <a:bodyPr anchor="ctr"/>
        <a:lstStyle/>
        <a:p>
          <a:pPr algn="ctr">
            <a:buNone/>
          </a:pPr>
          <a:r>
            <a:rPr lang="en-US" sz="2700" i="1"/>
            <a:t>A Stronger Workforce For America Act </a:t>
          </a:r>
        </a:p>
      </dgm:t>
    </dgm:pt>
    <dgm:pt modelId="{0C99941E-4C8E-4083-B8B7-D99B82F0E212}" type="parTrans" cxnId="{A2F85A34-8223-4F81-83C4-6F59C488E386}">
      <dgm:prSet/>
      <dgm:spPr/>
      <dgm:t>
        <a:bodyPr/>
        <a:lstStyle/>
        <a:p>
          <a:endParaRPr lang="en-US"/>
        </a:p>
      </dgm:t>
    </dgm:pt>
    <dgm:pt modelId="{08D0CBEE-C0E7-4D1F-BE97-121F053368B2}" type="sibTrans" cxnId="{A2F85A34-8223-4F81-83C4-6F59C488E386}">
      <dgm:prSet/>
      <dgm:spPr/>
      <dgm:t>
        <a:bodyPr/>
        <a:lstStyle/>
        <a:p>
          <a:endParaRPr lang="en-US"/>
        </a:p>
      </dgm:t>
    </dgm:pt>
    <dgm:pt modelId="{2AA2D2BF-2A76-4A9F-9434-B310E8E7565C}">
      <dgm:prSet phldrT="[Text]" custT="1"/>
      <dgm:spPr>
        <a:solidFill>
          <a:schemeClr val="accent2"/>
        </a:solidFill>
      </dgm:spPr>
      <dgm:t>
        <a:bodyPr anchor="ctr"/>
        <a:lstStyle/>
        <a:p>
          <a:pPr algn="ctr">
            <a:buFontTx/>
            <a:buNone/>
          </a:pPr>
          <a:r>
            <a:rPr lang="en-US" sz="1800" i="1"/>
            <a:t>H.R. 4</a:t>
          </a:r>
        </a:p>
      </dgm:t>
    </dgm:pt>
    <dgm:pt modelId="{36506FF0-8B1A-4751-B16B-7B5BD0C4C973}" type="parTrans" cxnId="{8F308E0D-29C1-48FD-9FA1-70CBFD2400A5}">
      <dgm:prSet/>
      <dgm:spPr/>
      <dgm:t>
        <a:bodyPr/>
        <a:lstStyle/>
        <a:p>
          <a:endParaRPr lang="en-US"/>
        </a:p>
      </dgm:t>
    </dgm:pt>
    <dgm:pt modelId="{E53C70A7-94C0-4469-B1E4-97FC8A9B667D}" type="sibTrans" cxnId="{8F308E0D-29C1-48FD-9FA1-70CBFD2400A5}">
      <dgm:prSet/>
      <dgm:spPr/>
      <dgm:t>
        <a:bodyPr/>
        <a:lstStyle/>
        <a:p>
          <a:endParaRPr lang="en-US"/>
        </a:p>
      </dgm:t>
    </dgm:pt>
    <dgm:pt modelId="{AFB06FCE-7AF7-406A-B70B-EF2B763B7F1D}" type="pres">
      <dgm:prSet presAssocID="{88AAEEC1-55EC-44DE-A2D8-84233CE69B18}" presName="diagram" presStyleCnt="0">
        <dgm:presLayoutVars>
          <dgm:dir/>
          <dgm:resizeHandles val="exact"/>
        </dgm:presLayoutVars>
      </dgm:prSet>
      <dgm:spPr/>
    </dgm:pt>
    <dgm:pt modelId="{14060102-4690-488F-9A12-A97967FED9E6}" type="pres">
      <dgm:prSet presAssocID="{E3134A3F-EE11-444F-B687-67E79015E44D}" presName="node" presStyleLbl="node1" presStyleIdx="0" presStyleCnt="6">
        <dgm:presLayoutVars>
          <dgm:bulletEnabled val="1"/>
        </dgm:presLayoutVars>
      </dgm:prSet>
      <dgm:spPr/>
    </dgm:pt>
    <dgm:pt modelId="{C1C978F3-A588-42FD-9F6E-BEEE30A97FD2}" type="pres">
      <dgm:prSet presAssocID="{9A86B736-59A3-495C-A43A-5FC3B36FC761}" presName="sibTrans" presStyleCnt="0"/>
      <dgm:spPr/>
    </dgm:pt>
    <dgm:pt modelId="{3455C2C5-797E-4AD9-A2F5-B6FBD68B6E2F}" type="pres">
      <dgm:prSet presAssocID="{E61CFA2F-D873-4726-B738-467965D29F6F}" presName="node" presStyleLbl="node1" presStyleIdx="1" presStyleCnt="6">
        <dgm:presLayoutVars>
          <dgm:bulletEnabled val="1"/>
        </dgm:presLayoutVars>
      </dgm:prSet>
      <dgm:spPr/>
    </dgm:pt>
    <dgm:pt modelId="{95F66A71-4171-40A1-B7DC-445FF31CB077}" type="pres">
      <dgm:prSet presAssocID="{8D84FB13-17C9-4D33-8FE2-F77F96153C2B}" presName="sibTrans" presStyleCnt="0"/>
      <dgm:spPr/>
    </dgm:pt>
    <dgm:pt modelId="{422C3E6F-69D2-42CD-BA26-7E2226B4DC67}" type="pres">
      <dgm:prSet presAssocID="{6300F850-7502-4A2F-845F-F821F12C240B}" presName="node" presStyleLbl="node1" presStyleIdx="2" presStyleCnt="6">
        <dgm:presLayoutVars>
          <dgm:bulletEnabled val="1"/>
        </dgm:presLayoutVars>
      </dgm:prSet>
      <dgm:spPr/>
    </dgm:pt>
    <dgm:pt modelId="{83251DDF-EC76-41C5-A7CF-EBA857B721FF}" type="pres">
      <dgm:prSet presAssocID="{D8E0F257-0E39-46D2-8A63-03E4050391D0}" presName="sibTrans" presStyleCnt="0"/>
      <dgm:spPr/>
    </dgm:pt>
    <dgm:pt modelId="{C8DE0713-F471-4B60-A60F-AB5DCE1CC08C}" type="pres">
      <dgm:prSet presAssocID="{B9D6E8DB-F97E-4F3A-89D4-FD34D25961D2}" presName="node" presStyleLbl="node1" presStyleIdx="3" presStyleCnt="6">
        <dgm:presLayoutVars>
          <dgm:bulletEnabled val="1"/>
        </dgm:presLayoutVars>
      </dgm:prSet>
      <dgm:spPr/>
    </dgm:pt>
    <dgm:pt modelId="{A0B0CB2D-947D-4E4C-AF32-1D528F2E2AFB}" type="pres">
      <dgm:prSet presAssocID="{08D0CBEE-C0E7-4D1F-BE97-121F053368B2}" presName="sibTrans" presStyleCnt="0"/>
      <dgm:spPr/>
    </dgm:pt>
    <dgm:pt modelId="{0F83BC90-3472-4DE9-98EE-F39BBF3ED978}" type="pres">
      <dgm:prSet presAssocID="{9C82CE47-4891-42C9-9323-AF6196D470BE}" presName="node" presStyleLbl="node1" presStyleIdx="4" presStyleCnt="6">
        <dgm:presLayoutVars>
          <dgm:bulletEnabled val="1"/>
        </dgm:presLayoutVars>
      </dgm:prSet>
      <dgm:spPr/>
    </dgm:pt>
    <dgm:pt modelId="{49BBF2D3-340A-4D43-B771-16A0D0793FF5}" type="pres">
      <dgm:prSet presAssocID="{CE0A84AD-70FA-4BF2-80CB-6293BF73D790}" presName="sibTrans" presStyleCnt="0"/>
      <dgm:spPr/>
    </dgm:pt>
    <dgm:pt modelId="{57A6DF06-918B-4484-B5AA-8507F2318CB0}" type="pres">
      <dgm:prSet presAssocID="{79B1B551-3E77-4206-9BC2-1D585AE788F0}" presName="node" presStyleLbl="node1" presStyleIdx="5" presStyleCnt="6">
        <dgm:presLayoutVars>
          <dgm:bulletEnabled val="1"/>
        </dgm:presLayoutVars>
      </dgm:prSet>
      <dgm:spPr/>
    </dgm:pt>
  </dgm:ptLst>
  <dgm:cxnLst>
    <dgm:cxn modelId="{A4CCD909-520A-4B5F-A962-921C8F4AE205}" type="presOf" srcId="{2AA2D2BF-2A76-4A9F-9434-B310E8E7565C}" destId="{3455C2C5-797E-4AD9-A2F5-B6FBD68B6E2F}" srcOrd="0" destOrd="1" presId="urn:microsoft.com/office/officeart/2005/8/layout/default"/>
    <dgm:cxn modelId="{11A9230A-27C0-4D97-818E-76A7CBA79882}" type="presOf" srcId="{88AAEEC1-55EC-44DE-A2D8-84233CE69B18}" destId="{AFB06FCE-7AF7-406A-B70B-EF2B763B7F1D}" srcOrd="0" destOrd="0" presId="urn:microsoft.com/office/officeart/2005/8/layout/default"/>
    <dgm:cxn modelId="{8F308E0D-29C1-48FD-9FA1-70CBFD2400A5}" srcId="{E61CFA2F-D873-4726-B738-467965D29F6F}" destId="{2AA2D2BF-2A76-4A9F-9434-B310E8E7565C}" srcOrd="0" destOrd="0" parTransId="{36506FF0-8B1A-4751-B16B-7B5BD0C4C973}" sibTransId="{E53C70A7-94C0-4469-B1E4-97FC8A9B667D}"/>
    <dgm:cxn modelId="{D7E5421E-EF34-4559-99F9-0885D4E27DBE}" srcId="{B9D6E8DB-F97E-4F3A-89D4-FD34D25961D2}" destId="{9C89C928-C0FE-4D8D-8762-D4C5A2A2F726}" srcOrd="0" destOrd="0" parTransId="{6D84331A-B346-4D86-9270-083301B3F6ED}" sibTransId="{C5C82BE3-4408-4F50-8720-89D161AF7A9D}"/>
    <dgm:cxn modelId="{A2F85A34-8223-4F81-83C4-6F59C488E386}" srcId="{88AAEEC1-55EC-44DE-A2D8-84233CE69B18}" destId="{B9D6E8DB-F97E-4F3A-89D4-FD34D25961D2}" srcOrd="3" destOrd="0" parTransId="{0C99941E-4C8E-4083-B8B7-D99B82F0E212}" sibTransId="{08D0CBEE-C0E7-4D1F-BE97-121F053368B2}"/>
    <dgm:cxn modelId="{0168513D-A048-4748-BE25-B12F423CA62A}" srcId="{9C82CE47-4891-42C9-9323-AF6196D470BE}" destId="{D6A98C10-526F-4241-AAA8-434F1D91B86E}" srcOrd="0" destOrd="0" parTransId="{199E4202-38BF-4FC3-84A2-6FB4D83AD3FD}" sibTransId="{B3F739B8-DDDE-4FFE-BEBB-8AFF8462567D}"/>
    <dgm:cxn modelId="{818B9964-D3B7-49EC-9B2C-05D439CCEB90}" type="presOf" srcId="{E61CFA2F-D873-4726-B738-467965D29F6F}" destId="{3455C2C5-797E-4AD9-A2F5-B6FBD68B6E2F}" srcOrd="0" destOrd="0" presId="urn:microsoft.com/office/officeart/2005/8/layout/default"/>
    <dgm:cxn modelId="{67426148-6014-46EA-BB29-2A8AAB97C2AA}" type="presOf" srcId="{7DC1FD3D-54B8-44A9-A51E-1DC163F84C0C}" destId="{14060102-4690-488F-9A12-A97967FED9E6}" srcOrd="0" destOrd="1" presId="urn:microsoft.com/office/officeart/2005/8/layout/default"/>
    <dgm:cxn modelId="{C276DD6E-06F7-4FC5-81CF-ECFDD14D98E2}" type="presOf" srcId="{9C89C928-C0FE-4D8D-8762-D4C5A2A2F726}" destId="{C8DE0713-F471-4B60-A60F-AB5DCE1CC08C}" srcOrd="0" destOrd="1" presId="urn:microsoft.com/office/officeart/2005/8/layout/default"/>
    <dgm:cxn modelId="{94752250-9D82-4CCB-AE60-8EBE8DC389D2}" type="presOf" srcId="{D6A98C10-526F-4241-AAA8-434F1D91B86E}" destId="{0F83BC90-3472-4DE9-98EE-F39BBF3ED978}" srcOrd="0" destOrd="1" presId="urn:microsoft.com/office/officeart/2005/8/layout/default"/>
    <dgm:cxn modelId="{F867A752-6A39-43D4-9950-9FB5114497E6}" type="presOf" srcId="{B9D6E8DB-F97E-4F3A-89D4-FD34D25961D2}" destId="{C8DE0713-F471-4B60-A60F-AB5DCE1CC08C}" srcOrd="0" destOrd="0" presId="urn:microsoft.com/office/officeart/2005/8/layout/default"/>
    <dgm:cxn modelId="{6B4A3F78-6801-4121-9690-C8CDA5BB8A36}" type="presOf" srcId="{E3134A3F-EE11-444F-B687-67E79015E44D}" destId="{14060102-4690-488F-9A12-A97967FED9E6}" srcOrd="0" destOrd="0" presId="urn:microsoft.com/office/officeart/2005/8/layout/default"/>
    <dgm:cxn modelId="{4D97647C-0F9A-42AE-B705-AA6DD7576312}" srcId="{88AAEEC1-55EC-44DE-A2D8-84233CE69B18}" destId="{79B1B551-3E77-4206-9BC2-1D585AE788F0}" srcOrd="5" destOrd="0" parTransId="{5D82727F-4505-40B3-B59D-16DADCBC916D}" sibTransId="{2409BA6C-F785-47E8-B019-E78EF19D58B6}"/>
    <dgm:cxn modelId="{98D01F84-74ED-4F59-A24D-2C2C8B35CC56}" srcId="{88AAEEC1-55EC-44DE-A2D8-84233CE69B18}" destId="{E61CFA2F-D873-4726-B738-467965D29F6F}" srcOrd="1" destOrd="0" parTransId="{47CDBBDD-B7A8-4825-A549-43033B5B9775}" sibTransId="{8D84FB13-17C9-4D33-8FE2-F77F96153C2B}"/>
    <dgm:cxn modelId="{53682685-24EA-4C23-8541-1D3BC814A232}" srcId="{88AAEEC1-55EC-44DE-A2D8-84233CE69B18}" destId="{E3134A3F-EE11-444F-B687-67E79015E44D}" srcOrd="0" destOrd="0" parTransId="{0D5271AE-4184-424D-97AA-61683E0AEF0B}" sibTransId="{9A86B736-59A3-495C-A43A-5FC3B36FC761}"/>
    <dgm:cxn modelId="{B6A2EAAF-9C8D-41E6-BEF5-0B66D634CF3E}" srcId="{88AAEEC1-55EC-44DE-A2D8-84233CE69B18}" destId="{9C82CE47-4891-42C9-9323-AF6196D470BE}" srcOrd="4" destOrd="0" parTransId="{B0A70919-BB2D-43B1-BED7-CCAFE415E6C5}" sibTransId="{CE0A84AD-70FA-4BF2-80CB-6293BF73D790}"/>
    <dgm:cxn modelId="{322672B1-BF51-488D-AA37-55097880189C}" srcId="{E3134A3F-EE11-444F-B687-67E79015E44D}" destId="{7DC1FD3D-54B8-44A9-A51E-1DC163F84C0C}" srcOrd="0" destOrd="0" parTransId="{74507EBB-7746-4825-8C09-12517426C9FC}" sibTransId="{BA0005E0-00C7-4EC9-A80F-1AA5DB656C17}"/>
    <dgm:cxn modelId="{C9040CB9-B6A9-40BA-A733-84D94D2CA2C2}" srcId="{88AAEEC1-55EC-44DE-A2D8-84233CE69B18}" destId="{6300F850-7502-4A2F-845F-F821F12C240B}" srcOrd="2" destOrd="0" parTransId="{CFE9EE0A-EC63-460F-942A-EB3A4C2EE473}" sibTransId="{D8E0F257-0E39-46D2-8A63-03E4050391D0}"/>
    <dgm:cxn modelId="{059173BA-7890-486D-8780-BE2AA621BE4D}" type="presOf" srcId="{9C82CE47-4891-42C9-9323-AF6196D470BE}" destId="{0F83BC90-3472-4DE9-98EE-F39BBF3ED978}" srcOrd="0" destOrd="0" presId="urn:microsoft.com/office/officeart/2005/8/layout/default"/>
    <dgm:cxn modelId="{1D36C5C9-B30C-4319-8D60-AB1CE40C3454}" type="presOf" srcId="{6300F850-7502-4A2F-845F-F821F12C240B}" destId="{422C3E6F-69D2-42CD-BA26-7E2226B4DC67}" srcOrd="0" destOrd="0" presId="urn:microsoft.com/office/officeart/2005/8/layout/default"/>
    <dgm:cxn modelId="{9BB696DE-C3D8-4061-BE37-98BD61C89AAC}" type="presOf" srcId="{79B1B551-3E77-4206-9BC2-1D585AE788F0}" destId="{57A6DF06-918B-4484-B5AA-8507F2318CB0}" srcOrd="0" destOrd="0" presId="urn:microsoft.com/office/officeart/2005/8/layout/default"/>
    <dgm:cxn modelId="{4524CB71-F8DC-4AC3-8D89-FAD93B0AB0DB}" type="presParOf" srcId="{AFB06FCE-7AF7-406A-B70B-EF2B763B7F1D}" destId="{14060102-4690-488F-9A12-A97967FED9E6}" srcOrd="0" destOrd="0" presId="urn:microsoft.com/office/officeart/2005/8/layout/default"/>
    <dgm:cxn modelId="{3A61CAEE-F8BE-461B-8519-B6370A67B194}" type="presParOf" srcId="{AFB06FCE-7AF7-406A-B70B-EF2B763B7F1D}" destId="{C1C978F3-A588-42FD-9F6E-BEEE30A97FD2}" srcOrd="1" destOrd="0" presId="urn:microsoft.com/office/officeart/2005/8/layout/default"/>
    <dgm:cxn modelId="{0927EBEE-5215-4D8C-A78B-ADBFC6E9B0AB}" type="presParOf" srcId="{AFB06FCE-7AF7-406A-B70B-EF2B763B7F1D}" destId="{3455C2C5-797E-4AD9-A2F5-B6FBD68B6E2F}" srcOrd="2" destOrd="0" presId="urn:microsoft.com/office/officeart/2005/8/layout/default"/>
    <dgm:cxn modelId="{A3745330-53E2-454C-82C1-F466E259071E}" type="presParOf" srcId="{AFB06FCE-7AF7-406A-B70B-EF2B763B7F1D}" destId="{95F66A71-4171-40A1-B7DC-445FF31CB077}" srcOrd="3" destOrd="0" presId="urn:microsoft.com/office/officeart/2005/8/layout/default"/>
    <dgm:cxn modelId="{3E287E66-35E7-4A43-A1FE-BDE74702B94D}" type="presParOf" srcId="{AFB06FCE-7AF7-406A-B70B-EF2B763B7F1D}" destId="{422C3E6F-69D2-42CD-BA26-7E2226B4DC67}" srcOrd="4" destOrd="0" presId="urn:microsoft.com/office/officeart/2005/8/layout/default"/>
    <dgm:cxn modelId="{545A1410-B126-48B4-83EC-0A5AC6FBFB5E}" type="presParOf" srcId="{AFB06FCE-7AF7-406A-B70B-EF2B763B7F1D}" destId="{83251DDF-EC76-41C5-A7CF-EBA857B721FF}" srcOrd="5" destOrd="0" presId="urn:microsoft.com/office/officeart/2005/8/layout/default"/>
    <dgm:cxn modelId="{058F6444-9E8C-401B-8193-9FAB8D85E228}" type="presParOf" srcId="{AFB06FCE-7AF7-406A-B70B-EF2B763B7F1D}" destId="{C8DE0713-F471-4B60-A60F-AB5DCE1CC08C}" srcOrd="6" destOrd="0" presId="urn:microsoft.com/office/officeart/2005/8/layout/default"/>
    <dgm:cxn modelId="{D2ED470B-6473-49E5-98B7-CE41A395C403}" type="presParOf" srcId="{AFB06FCE-7AF7-406A-B70B-EF2B763B7F1D}" destId="{A0B0CB2D-947D-4E4C-AF32-1D528F2E2AFB}" srcOrd="7" destOrd="0" presId="urn:microsoft.com/office/officeart/2005/8/layout/default"/>
    <dgm:cxn modelId="{ABFF147C-FDB2-4240-B153-7E9B7974AAFC}" type="presParOf" srcId="{AFB06FCE-7AF7-406A-B70B-EF2B763B7F1D}" destId="{0F83BC90-3472-4DE9-98EE-F39BBF3ED978}" srcOrd="8" destOrd="0" presId="urn:microsoft.com/office/officeart/2005/8/layout/default"/>
    <dgm:cxn modelId="{AA8F74AF-978C-400C-B6D7-72BEEC76A6A0}" type="presParOf" srcId="{AFB06FCE-7AF7-406A-B70B-EF2B763B7F1D}" destId="{49BBF2D3-340A-4D43-B771-16A0D0793FF5}" srcOrd="9" destOrd="0" presId="urn:microsoft.com/office/officeart/2005/8/layout/default"/>
    <dgm:cxn modelId="{F19FFA88-0DC2-4649-8A89-965AFE0A9158}" type="presParOf" srcId="{AFB06FCE-7AF7-406A-B70B-EF2B763B7F1D}" destId="{57A6DF06-918B-4484-B5AA-8507F2318CB0}"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14A4282-ABF9-49EE-AF73-369D99B20F9D}" type="doc">
      <dgm:prSet loTypeId="urn:microsoft.com/office/officeart/2005/8/layout/lProcess1" loCatId="process" qsTypeId="urn:microsoft.com/office/officeart/2005/8/quickstyle/simple5" qsCatId="simple" csTypeId="urn:microsoft.com/office/officeart/2005/8/colors/accent1_2" csCatId="accent1" phldr="1"/>
      <dgm:spPr/>
      <dgm:t>
        <a:bodyPr/>
        <a:lstStyle/>
        <a:p>
          <a:endParaRPr lang="en-US"/>
        </a:p>
      </dgm:t>
    </dgm:pt>
    <dgm:pt modelId="{C23111E3-C730-49B8-A276-A2045B29A216}">
      <dgm:prSet custT="1"/>
      <dgm:spPr>
        <a:effectLst>
          <a:outerShdw blurRad="63500" sx="102000" sy="102000" algn="ctr" rotWithShape="0">
            <a:prstClr val="black">
              <a:alpha val="40000"/>
            </a:prstClr>
          </a:outerShdw>
        </a:effectLst>
      </dgm:spPr>
      <dgm:t>
        <a:bodyPr/>
        <a:lstStyle/>
        <a:p>
          <a:pPr>
            <a:spcAft>
              <a:spcPts val="0"/>
            </a:spcAft>
          </a:pPr>
          <a:r>
            <a:rPr lang="en-US" sz="1800" b="1" u="sng"/>
            <a:t>Federal </a:t>
          </a:r>
        </a:p>
        <a:p>
          <a:pPr>
            <a:spcAft>
              <a:spcPts val="0"/>
            </a:spcAft>
          </a:pPr>
          <a:r>
            <a:rPr lang="en-US" sz="1400" b="0"/>
            <a:t>(funding + guardrails)</a:t>
          </a:r>
        </a:p>
      </dgm:t>
    </dgm:pt>
    <dgm:pt modelId="{F956162F-B663-4362-91D0-1BA235E42EA5}" type="parTrans" cxnId="{43063596-196E-4D2F-B090-0870BFE2C241}">
      <dgm:prSet/>
      <dgm:spPr/>
      <dgm:t>
        <a:bodyPr/>
        <a:lstStyle/>
        <a:p>
          <a:endParaRPr lang="en-US" sz="2000"/>
        </a:p>
      </dgm:t>
    </dgm:pt>
    <dgm:pt modelId="{7F501228-48FA-4413-8BFF-30D87E66A617}" type="sibTrans" cxnId="{43063596-196E-4D2F-B090-0870BFE2C241}">
      <dgm:prSet/>
      <dgm:spPr/>
      <dgm:t>
        <a:bodyPr/>
        <a:lstStyle/>
        <a:p>
          <a:endParaRPr lang="en-US" sz="2000"/>
        </a:p>
      </dgm:t>
    </dgm:pt>
    <dgm:pt modelId="{30C4788E-075D-41B0-8DCC-19CADFA070D9}">
      <dgm:prSet custT="1"/>
      <dgm:spPr>
        <a:effectLst/>
      </dgm:spPr>
      <dgm:t>
        <a:bodyPr/>
        <a:lstStyle/>
        <a:p>
          <a:r>
            <a:rPr lang="en-US" sz="1000" b="1"/>
            <a:t>U.S. DOL</a:t>
          </a:r>
          <a:r>
            <a:rPr lang="en-US" sz="1000"/>
            <a:t> – WIOA Titles I &amp; III; Veterans (VETS)</a:t>
          </a:r>
        </a:p>
      </dgm:t>
    </dgm:pt>
    <dgm:pt modelId="{2839FBBB-A0D6-438A-A25E-9BE7EE8B75F7}" type="parTrans" cxnId="{6CF2DAD2-9A53-4B63-A1FD-A61CCADE2661}">
      <dgm:prSet/>
      <dgm:spPr>
        <a:effectLst/>
      </dgm:spPr>
      <dgm:t>
        <a:bodyPr/>
        <a:lstStyle/>
        <a:p>
          <a:endParaRPr lang="en-US" sz="2000"/>
        </a:p>
      </dgm:t>
    </dgm:pt>
    <dgm:pt modelId="{4FF6B7AA-3588-4B8F-927C-698F3D21B961}" type="sibTrans" cxnId="{6CF2DAD2-9A53-4B63-A1FD-A61CCADE2661}">
      <dgm:prSet/>
      <dgm:spPr>
        <a:effectLst/>
      </dgm:spPr>
      <dgm:t>
        <a:bodyPr/>
        <a:lstStyle/>
        <a:p>
          <a:endParaRPr lang="en-US" sz="2000"/>
        </a:p>
      </dgm:t>
    </dgm:pt>
    <dgm:pt modelId="{BBCF4399-A4EF-44DC-9036-13FDD5DDEB3C}">
      <dgm:prSet custT="1"/>
      <dgm:spPr>
        <a:effectLst/>
      </dgm:spPr>
      <dgm:t>
        <a:bodyPr/>
        <a:lstStyle/>
        <a:p>
          <a:r>
            <a:rPr lang="en-US" sz="1000" b="1"/>
            <a:t>U.S. ED</a:t>
          </a:r>
          <a:r>
            <a:rPr lang="en-US" sz="1000"/>
            <a:t> – Perkins V (CTE) &amp; Adult Ed oversight</a:t>
          </a:r>
        </a:p>
      </dgm:t>
    </dgm:pt>
    <dgm:pt modelId="{20A915C9-679B-4992-9377-67CC396AB9C8}" type="parTrans" cxnId="{2DE05A65-C724-4F3C-BEC1-A492A6A245D0}">
      <dgm:prSet/>
      <dgm:spPr/>
      <dgm:t>
        <a:bodyPr/>
        <a:lstStyle/>
        <a:p>
          <a:endParaRPr lang="en-US" sz="2000"/>
        </a:p>
      </dgm:t>
    </dgm:pt>
    <dgm:pt modelId="{47E43D65-0620-4691-BCD9-39B83E9E64C4}" type="sibTrans" cxnId="{2DE05A65-C724-4F3C-BEC1-A492A6A245D0}">
      <dgm:prSet/>
      <dgm:spPr>
        <a:effectLst/>
      </dgm:spPr>
      <dgm:t>
        <a:bodyPr/>
        <a:lstStyle/>
        <a:p>
          <a:endParaRPr lang="en-US" sz="2000"/>
        </a:p>
      </dgm:t>
    </dgm:pt>
    <dgm:pt modelId="{45F2FDEC-B6B5-41BB-AE0B-78FB9FF70A7C}">
      <dgm:prSet custT="1"/>
      <dgm:spPr>
        <a:effectLst/>
      </dgm:spPr>
      <dgm:t>
        <a:bodyPr/>
        <a:lstStyle/>
        <a:p>
          <a:r>
            <a:rPr lang="en-US" sz="1000" b="1"/>
            <a:t>HHS</a:t>
          </a:r>
          <a:r>
            <a:rPr lang="en-US" sz="1000"/>
            <a:t> – TANF work programs</a:t>
          </a:r>
        </a:p>
      </dgm:t>
    </dgm:pt>
    <dgm:pt modelId="{931DC514-B5AD-4ACE-9688-8C0C52193F43}" type="parTrans" cxnId="{639A402F-F656-4335-9EFD-67D36A10DB7E}">
      <dgm:prSet/>
      <dgm:spPr/>
      <dgm:t>
        <a:bodyPr/>
        <a:lstStyle/>
        <a:p>
          <a:endParaRPr lang="en-US" sz="2000"/>
        </a:p>
      </dgm:t>
    </dgm:pt>
    <dgm:pt modelId="{60D9D92D-A8F9-4531-B88B-A437D1B2F15A}" type="sibTrans" cxnId="{639A402F-F656-4335-9EFD-67D36A10DB7E}">
      <dgm:prSet/>
      <dgm:spPr>
        <a:effectLst/>
      </dgm:spPr>
      <dgm:t>
        <a:bodyPr/>
        <a:lstStyle/>
        <a:p>
          <a:endParaRPr lang="en-US" sz="2000"/>
        </a:p>
      </dgm:t>
    </dgm:pt>
    <dgm:pt modelId="{77CCA65F-6309-4AF5-8BDE-1F77425E9F36}">
      <dgm:prSet custT="1"/>
      <dgm:spPr>
        <a:effectLst/>
      </dgm:spPr>
      <dgm:t>
        <a:bodyPr/>
        <a:lstStyle/>
        <a:p>
          <a:r>
            <a:rPr lang="en-US" sz="1000" b="1"/>
            <a:t>USDA</a:t>
          </a:r>
          <a:r>
            <a:rPr lang="en-US" sz="1000"/>
            <a:t> – SNAP Employment &amp; Training (E&amp;T)</a:t>
          </a:r>
        </a:p>
      </dgm:t>
    </dgm:pt>
    <dgm:pt modelId="{FDF20FFC-7419-4CAA-8E02-43CCF71A36FE}" type="parTrans" cxnId="{3EECD10F-E2A1-4331-A8B0-FA0C9D98D629}">
      <dgm:prSet/>
      <dgm:spPr/>
      <dgm:t>
        <a:bodyPr/>
        <a:lstStyle/>
        <a:p>
          <a:endParaRPr lang="en-US" sz="2000"/>
        </a:p>
      </dgm:t>
    </dgm:pt>
    <dgm:pt modelId="{F83D2BE1-7A78-439E-9170-15C810ACED9A}" type="sibTrans" cxnId="{3EECD10F-E2A1-4331-A8B0-FA0C9D98D629}">
      <dgm:prSet/>
      <dgm:spPr/>
      <dgm:t>
        <a:bodyPr/>
        <a:lstStyle/>
        <a:p>
          <a:endParaRPr lang="en-US" sz="2000"/>
        </a:p>
      </dgm:t>
    </dgm:pt>
    <dgm:pt modelId="{0882DC2D-D3EC-41AA-ACCC-E7BFF4892C1A}">
      <dgm:prSet custT="1"/>
      <dgm:spPr>
        <a:effectLst>
          <a:outerShdw blurRad="63500" sx="102000" sy="102000" algn="ctr" rotWithShape="0">
            <a:prstClr val="black">
              <a:alpha val="40000"/>
            </a:prstClr>
          </a:outerShdw>
        </a:effectLst>
      </dgm:spPr>
      <dgm:t>
        <a:bodyPr/>
        <a:lstStyle/>
        <a:p>
          <a:pPr>
            <a:spcAft>
              <a:spcPts val="0"/>
            </a:spcAft>
          </a:pPr>
          <a:r>
            <a:rPr lang="en-US" sz="1800" b="1" u="sng"/>
            <a:t>State </a:t>
          </a:r>
        </a:p>
        <a:p>
          <a:pPr>
            <a:spcAft>
              <a:spcPts val="0"/>
            </a:spcAft>
          </a:pPr>
          <a:r>
            <a:rPr lang="en-US" sz="1400"/>
            <a:t>(strategy + program operations)</a:t>
          </a:r>
        </a:p>
      </dgm:t>
    </dgm:pt>
    <dgm:pt modelId="{A46FA324-5D44-483C-8633-1D500660BE01}" type="parTrans" cxnId="{4B3BBAD0-87DC-4945-BC08-24A580380B26}">
      <dgm:prSet/>
      <dgm:spPr/>
      <dgm:t>
        <a:bodyPr/>
        <a:lstStyle/>
        <a:p>
          <a:endParaRPr lang="en-US" sz="2000"/>
        </a:p>
      </dgm:t>
    </dgm:pt>
    <dgm:pt modelId="{DD4FE8D3-C372-472F-ACA1-83D905999E0D}" type="sibTrans" cxnId="{4B3BBAD0-87DC-4945-BC08-24A580380B26}">
      <dgm:prSet/>
      <dgm:spPr/>
      <dgm:t>
        <a:bodyPr/>
        <a:lstStyle/>
        <a:p>
          <a:endParaRPr lang="en-US" sz="2000"/>
        </a:p>
      </dgm:t>
    </dgm:pt>
    <dgm:pt modelId="{76D4F67A-0049-402B-A4D1-1EDAF249801C}">
      <dgm:prSet custT="1"/>
      <dgm:spPr>
        <a:effectLst/>
      </dgm:spPr>
      <dgm:t>
        <a:bodyPr/>
        <a:lstStyle/>
        <a:p>
          <a:r>
            <a:rPr lang="en-US" sz="1200" b="1"/>
            <a:t>Governor / GWDB </a:t>
          </a:r>
          <a:r>
            <a:rPr lang="en-US" sz="1200"/>
            <a:t>– statewide strategy, planning, coordination,  Interagency Alignment </a:t>
          </a:r>
        </a:p>
      </dgm:t>
    </dgm:pt>
    <dgm:pt modelId="{48B98B2C-7A0C-4D4F-9F59-09AEB1D7F68B}" type="parTrans" cxnId="{8E5013C0-F0FE-44D7-87D2-271A438C82E8}">
      <dgm:prSet/>
      <dgm:spPr>
        <a:effectLst/>
      </dgm:spPr>
      <dgm:t>
        <a:bodyPr/>
        <a:lstStyle/>
        <a:p>
          <a:endParaRPr lang="en-US" sz="2000"/>
        </a:p>
      </dgm:t>
    </dgm:pt>
    <dgm:pt modelId="{BF78DCDE-61CC-44EE-9F0F-7B9F2712D4BB}" type="sibTrans" cxnId="{8E5013C0-F0FE-44D7-87D2-271A438C82E8}">
      <dgm:prSet/>
      <dgm:spPr>
        <a:effectLst/>
      </dgm:spPr>
      <dgm:t>
        <a:bodyPr/>
        <a:lstStyle/>
        <a:p>
          <a:endParaRPr lang="en-US" sz="2000"/>
        </a:p>
      </dgm:t>
    </dgm:pt>
    <dgm:pt modelId="{2C337E87-E439-4E27-9630-0A168991BC74}">
      <dgm:prSet custT="1"/>
      <dgm:spPr>
        <a:effectLst/>
      </dgm:spPr>
      <dgm:t>
        <a:bodyPr/>
        <a:lstStyle/>
        <a:p>
          <a:pPr>
            <a:buNone/>
          </a:pPr>
          <a:r>
            <a:rPr lang="en-US" sz="1200" b="1"/>
            <a:t>DEED:</a:t>
          </a:r>
          <a:endParaRPr lang="en-US" sz="1200"/>
        </a:p>
      </dgm:t>
    </dgm:pt>
    <dgm:pt modelId="{7F694639-0748-4AFB-BD5D-F1E922B3C5DE}" type="parTrans" cxnId="{1E890C8E-6740-4B6C-9728-6FA294FDC62E}">
      <dgm:prSet/>
      <dgm:spPr/>
      <dgm:t>
        <a:bodyPr/>
        <a:lstStyle/>
        <a:p>
          <a:endParaRPr lang="en-US" sz="2000"/>
        </a:p>
      </dgm:t>
    </dgm:pt>
    <dgm:pt modelId="{EDF68688-8EA3-4A8F-B187-B6C2738D827D}" type="sibTrans" cxnId="{1E890C8E-6740-4B6C-9728-6FA294FDC62E}">
      <dgm:prSet/>
      <dgm:spPr>
        <a:effectLst/>
      </dgm:spPr>
      <dgm:t>
        <a:bodyPr/>
        <a:lstStyle/>
        <a:p>
          <a:endParaRPr lang="en-US" sz="2000"/>
        </a:p>
      </dgm:t>
    </dgm:pt>
    <dgm:pt modelId="{43985DA2-5974-49C6-BEF1-B910952964A8}">
      <dgm:prSet custT="1"/>
      <dgm:spPr>
        <a:effectLst/>
      </dgm:spPr>
      <dgm:t>
        <a:bodyPr/>
        <a:lstStyle/>
        <a:p>
          <a:r>
            <a:rPr lang="en-US" sz="1200" b="1"/>
            <a:t>DLI </a:t>
          </a:r>
          <a:r>
            <a:rPr lang="en-US" sz="1200"/>
            <a:t>– Registered Apprenticeship (RAPs), workforce standards</a:t>
          </a:r>
        </a:p>
      </dgm:t>
    </dgm:pt>
    <dgm:pt modelId="{FB964847-D90F-489A-A306-9F8BA8CF155E}" type="parTrans" cxnId="{9FD1C490-A247-41A3-8405-C0F0F29F4C40}">
      <dgm:prSet/>
      <dgm:spPr/>
      <dgm:t>
        <a:bodyPr/>
        <a:lstStyle/>
        <a:p>
          <a:endParaRPr lang="en-US" sz="2000"/>
        </a:p>
      </dgm:t>
    </dgm:pt>
    <dgm:pt modelId="{46CBCBA6-405C-4DBD-B9D2-1D4700D3199F}" type="sibTrans" cxnId="{9FD1C490-A247-41A3-8405-C0F0F29F4C40}">
      <dgm:prSet/>
      <dgm:spPr>
        <a:effectLst/>
      </dgm:spPr>
      <dgm:t>
        <a:bodyPr/>
        <a:lstStyle/>
        <a:p>
          <a:endParaRPr lang="en-US" sz="2000"/>
        </a:p>
      </dgm:t>
    </dgm:pt>
    <dgm:pt modelId="{0264D353-49C0-4BDF-A9EA-08701943241C}">
      <dgm:prSet custT="1"/>
      <dgm:spPr>
        <a:effectLst/>
      </dgm:spPr>
      <dgm:t>
        <a:bodyPr/>
        <a:lstStyle/>
        <a:p>
          <a:r>
            <a:rPr lang="en-US" sz="1200" b="1"/>
            <a:t>MDE – </a:t>
          </a:r>
          <a:r>
            <a:rPr lang="en-US" sz="1200" b="0"/>
            <a:t>K‑12 CTE</a:t>
          </a:r>
          <a:r>
            <a:rPr lang="en-US" sz="1200"/>
            <a:t>; Adult Basic Education (ABE) policy &amp; funding oversight</a:t>
          </a:r>
        </a:p>
      </dgm:t>
    </dgm:pt>
    <dgm:pt modelId="{06CBD4E1-8700-4FB7-AE37-271A0B3EEC77}" type="parTrans" cxnId="{A3A5CC2A-B4E4-477E-9D5C-66322D7DCAB8}">
      <dgm:prSet/>
      <dgm:spPr/>
      <dgm:t>
        <a:bodyPr/>
        <a:lstStyle/>
        <a:p>
          <a:endParaRPr lang="en-US" sz="2000"/>
        </a:p>
      </dgm:t>
    </dgm:pt>
    <dgm:pt modelId="{AB365DDE-4331-4D39-B3ED-0DB3C99DF083}" type="sibTrans" cxnId="{A3A5CC2A-B4E4-477E-9D5C-66322D7DCAB8}">
      <dgm:prSet/>
      <dgm:spPr>
        <a:effectLst/>
      </dgm:spPr>
      <dgm:t>
        <a:bodyPr/>
        <a:lstStyle/>
        <a:p>
          <a:endParaRPr lang="en-US" sz="2000"/>
        </a:p>
      </dgm:t>
    </dgm:pt>
    <dgm:pt modelId="{A83F25A5-364F-41CA-AC9A-2FFD221C21E9}">
      <dgm:prSet custT="1"/>
      <dgm:spPr>
        <a:effectLst/>
      </dgm:spPr>
      <dgm:t>
        <a:bodyPr/>
        <a:lstStyle/>
        <a:p>
          <a:r>
            <a:rPr lang="en-US" sz="1200" b="1"/>
            <a:t>Minnesota State + OHE </a:t>
          </a:r>
          <a:r>
            <a:rPr lang="en-US" sz="1200"/>
            <a:t>– postsecondary CTE, community/technical colleges; training &amp; credentials</a:t>
          </a:r>
        </a:p>
      </dgm:t>
    </dgm:pt>
    <dgm:pt modelId="{EEB4BC76-88DE-43EE-B409-7E3EEFD6F38C}" type="parTrans" cxnId="{B02EC3F8-F8AC-4279-AA12-9493B2025991}">
      <dgm:prSet/>
      <dgm:spPr/>
      <dgm:t>
        <a:bodyPr/>
        <a:lstStyle/>
        <a:p>
          <a:endParaRPr lang="en-US" sz="2000"/>
        </a:p>
      </dgm:t>
    </dgm:pt>
    <dgm:pt modelId="{45F9F12C-F4C0-443C-B0C7-D7D41B6B1670}" type="sibTrans" cxnId="{B02EC3F8-F8AC-4279-AA12-9493B2025991}">
      <dgm:prSet/>
      <dgm:spPr>
        <a:effectLst/>
      </dgm:spPr>
      <dgm:t>
        <a:bodyPr/>
        <a:lstStyle/>
        <a:p>
          <a:endParaRPr lang="en-US" sz="2000"/>
        </a:p>
      </dgm:t>
    </dgm:pt>
    <dgm:pt modelId="{93D426A2-63B5-49C1-9D0E-82168FE394BF}">
      <dgm:prSet custT="1"/>
      <dgm:spPr>
        <a:effectLst/>
      </dgm:spPr>
      <dgm:t>
        <a:bodyPr/>
        <a:lstStyle/>
        <a:p>
          <a:r>
            <a:rPr lang="en-US" sz="1200" b="1"/>
            <a:t>DHS – TANF/SNAP E&amp;T </a:t>
          </a:r>
          <a:r>
            <a:rPr lang="en-US" sz="1200"/>
            <a:t>alignment; wraparound services</a:t>
          </a:r>
        </a:p>
      </dgm:t>
    </dgm:pt>
    <dgm:pt modelId="{4AC8F6A3-41A3-4D1B-B619-F33F40DE9C80}" type="parTrans" cxnId="{1C5A957C-5B11-4F25-B308-624C1C9FC739}">
      <dgm:prSet/>
      <dgm:spPr/>
      <dgm:t>
        <a:bodyPr/>
        <a:lstStyle/>
        <a:p>
          <a:endParaRPr lang="en-US" sz="2000"/>
        </a:p>
      </dgm:t>
    </dgm:pt>
    <dgm:pt modelId="{0B5AB473-B114-4136-A6E7-7707F6CB554A}" type="sibTrans" cxnId="{1C5A957C-5B11-4F25-B308-624C1C9FC739}">
      <dgm:prSet/>
      <dgm:spPr>
        <a:effectLst/>
      </dgm:spPr>
      <dgm:t>
        <a:bodyPr/>
        <a:lstStyle/>
        <a:p>
          <a:endParaRPr lang="en-US" sz="2000"/>
        </a:p>
      </dgm:t>
    </dgm:pt>
    <dgm:pt modelId="{25C90C1B-A6D2-488B-8D78-9BCF5B9EB755}">
      <dgm:prSet custT="1"/>
      <dgm:spPr>
        <a:effectLst/>
      </dgm:spPr>
      <dgm:t>
        <a:bodyPr/>
        <a:lstStyle/>
        <a:p>
          <a:r>
            <a:rPr lang="en-US" sz="1200" b="1"/>
            <a:t>DOC</a:t>
          </a:r>
          <a:r>
            <a:rPr lang="en-US" sz="1200"/>
            <a:t> – reentry, work release, employer partnerships</a:t>
          </a:r>
        </a:p>
      </dgm:t>
    </dgm:pt>
    <dgm:pt modelId="{794FDEBE-9BB3-4CD7-9975-3DA69B81E0BF}" type="parTrans" cxnId="{E878A4A6-232A-45CC-ABB7-D49F835619A3}">
      <dgm:prSet/>
      <dgm:spPr/>
      <dgm:t>
        <a:bodyPr/>
        <a:lstStyle/>
        <a:p>
          <a:endParaRPr lang="en-US" sz="2000"/>
        </a:p>
      </dgm:t>
    </dgm:pt>
    <dgm:pt modelId="{4DD52B37-4B88-4684-90EF-101859F1F005}" type="sibTrans" cxnId="{E878A4A6-232A-45CC-ABB7-D49F835619A3}">
      <dgm:prSet/>
      <dgm:spPr>
        <a:effectLst/>
      </dgm:spPr>
      <dgm:t>
        <a:bodyPr/>
        <a:lstStyle/>
        <a:p>
          <a:endParaRPr lang="en-US" sz="2000"/>
        </a:p>
      </dgm:t>
    </dgm:pt>
    <dgm:pt modelId="{DE3A290F-CF4E-4769-B324-41C1D0AFD1F7}">
      <dgm:prSet custT="1"/>
      <dgm:spPr>
        <a:effectLst/>
      </dgm:spPr>
      <dgm:t>
        <a:bodyPr/>
        <a:lstStyle/>
        <a:p>
          <a:r>
            <a:rPr lang="en-US" sz="1200" b="1"/>
            <a:t>DHS, MDH, MMB </a:t>
          </a:r>
          <a:r>
            <a:rPr lang="en-US" sz="1200" b="0"/>
            <a:t>– workforce program partners</a:t>
          </a:r>
        </a:p>
      </dgm:t>
    </dgm:pt>
    <dgm:pt modelId="{7BD43C2E-0DC1-4747-8922-B82203DC9812}" type="parTrans" cxnId="{CB253C6C-5197-479F-A882-EAD263D51EB0}">
      <dgm:prSet/>
      <dgm:spPr/>
      <dgm:t>
        <a:bodyPr/>
        <a:lstStyle/>
        <a:p>
          <a:endParaRPr lang="en-US" sz="2000"/>
        </a:p>
      </dgm:t>
    </dgm:pt>
    <dgm:pt modelId="{AA5A4DA4-E5D6-4441-82E5-8A4ED951C19B}" type="sibTrans" cxnId="{CB253C6C-5197-479F-A882-EAD263D51EB0}">
      <dgm:prSet/>
      <dgm:spPr/>
      <dgm:t>
        <a:bodyPr/>
        <a:lstStyle/>
        <a:p>
          <a:endParaRPr lang="en-US" sz="2000"/>
        </a:p>
      </dgm:t>
    </dgm:pt>
    <dgm:pt modelId="{74BFB929-DB97-426A-9EA1-A64746F4FFDE}">
      <dgm:prSet custT="1"/>
      <dgm:spPr>
        <a:effectLst>
          <a:outerShdw blurRad="63500" sx="102000" sy="102000" algn="ctr" rotWithShape="0">
            <a:prstClr val="black">
              <a:alpha val="40000"/>
            </a:prstClr>
          </a:outerShdw>
        </a:effectLst>
      </dgm:spPr>
      <dgm:t>
        <a:bodyPr/>
        <a:lstStyle/>
        <a:p>
          <a:pPr>
            <a:lnSpc>
              <a:spcPct val="100000"/>
            </a:lnSpc>
            <a:spcAft>
              <a:spcPts val="0"/>
            </a:spcAft>
          </a:pPr>
          <a:r>
            <a:rPr lang="en-US" sz="1800" b="1" u="sng"/>
            <a:t>Regional &amp; Local </a:t>
          </a:r>
        </a:p>
        <a:p>
          <a:pPr>
            <a:lnSpc>
              <a:spcPct val="100000"/>
            </a:lnSpc>
            <a:spcAft>
              <a:spcPts val="0"/>
            </a:spcAft>
          </a:pPr>
          <a:r>
            <a:rPr lang="en-US" sz="1400" b="0"/>
            <a:t>(delivery + tailoring)</a:t>
          </a:r>
        </a:p>
      </dgm:t>
    </dgm:pt>
    <dgm:pt modelId="{4AE6B7B9-8AD8-40AF-910C-DD0E0281EA68}" type="parTrans" cxnId="{42AA9B44-25EE-4114-B106-9BBF6ACDF665}">
      <dgm:prSet/>
      <dgm:spPr/>
      <dgm:t>
        <a:bodyPr/>
        <a:lstStyle/>
        <a:p>
          <a:endParaRPr lang="en-US" sz="2000"/>
        </a:p>
      </dgm:t>
    </dgm:pt>
    <dgm:pt modelId="{4F599297-E49E-4F81-885C-57E9EA0A3D11}" type="sibTrans" cxnId="{42AA9B44-25EE-4114-B106-9BBF6ACDF665}">
      <dgm:prSet/>
      <dgm:spPr/>
      <dgm:t>
        <a:bodyPr/>
        <a:lstStyle/>
        <a:p>
          <a:endParaRPr lang="en-US" sz="2000"/>
        </a:p>
      </dgm:t>
    </dgm:pt>
    <dgm:pt modelId="{ECB19D68-C127-4B12-B0F5-C004586C4DD2}">
      <dgm:prSet custT="1"/>
      <dgm:spPr>
        <a:effectLst/>
      </dgm:spPr>
      <dgm:t>
        <a:bodyPr/>
        <a:lstStyle/>
        <a:p>
          <a:r>
            <a:rPr lang="en-US" sz="1000" b="1"/>
            <a:t>16 Local Workforce Development Boards (via MAWB)</a:t>
          </a:r>
          <a:r>
            <a:rPr lang="en-US" sz="1000"/>
            <a:t> – strategy &amp; oversight locally</a:t>
          </a:r>
        </a:p>
      </dgm:t>
    </dgm:pt>
    <dgm:pt modelId="{B9D7C50E-619A-4A4D-8A6C-EBB7221F410D}" type="parTrans" cxnId="{37F9DE44-3568-4B8A-B8C4-FDD99AC24619}">
      <dgm:prSet/>
      <dgm:spPr>
        <a:effectLst/>
      </dgm:spPr>
      <dgm:t>
        <a:bodyPr/>
        <a:lstStyle/>
        <a:p>
          <a:endParaRPr lang="en-US" sz="2000"/>
        </a:p>
      </dgm:t>
    </dgm:pt>
    <dgm:pt modelId="{E042E61E-F0B1-4FE0-A8F2-ACC229C1393A}" type="sibTrans" cxnId="{37F9DE44-3568-4B8A-B8C4-FDD99AC24619}">
      <dgm:prSet/>
      <dgm:spPr>
        <a:effectLst/>
      </dgm:spPr>
      <dgm:t>
        <a:bodyPr/>
        <a:lstStyle/>
        <a:p>
          <a:endParaRPr lang="en-US" sz="2000"/>
        </a:p>
      </dgm:t>
    </dgm:pt>
    <dgm:pt modelId="{B576D4FB-5E42-4771-AD58-9748A5F6243C}">
      <dgm:prSet custT="1"/>
      <dgm:spPr>
        <a:effectLst/>
      </dgm:spPr>
      <dgm:t>
        <a:bodyPr/>
        <a:lstStyle/>
        <a:p>
          <a:r>
            <a:rPr lang="en-US" sz="1000" b="1"/>
            <a:t>Career Force locations &amp; providers</a:t>
          </a:r>
          <a:r>
            <a:rPr lang="en-US" sz="1000"/>
            <a:t> – day‑to‑day service delivery</a:t>
          </a:r>
        </a:p>
      </dgm:t>
    </dgm:pt>
    <dgm:pt modelId="{B3C2C8C4-C4B4-4E2A-AC79-1C93A846189F}" type="parTrans" cxnId="{FB1D7ED7-8C0E-435F-84D0-88639CAD9144}">
      <dgm:prSet/>
      <dgm:spPr/>
      <dgm:t>
        <a:bodyPr/>
        <a:lstStyle/>
        <a:p>
          <a:endParaRPr lang="en-US" sz="2000"/>
        </a:p>
      </dgm:t>
    </dgm:pt>
    <dgm:pt modelId="{A5FC54A0-72D1-4042-AB4C-918C5AEB2FFF}" type="sibTrans" cxnId="{FB1D7ED7-8C0E-435F-84D0-88639CAD9144}">
      <dgm:prSet/>
      <dgm:spPr>
        <a:effectLst/>
      </dgm:spPr>
      <dgm:t>
        <a:bodyPr/>
        <a:lstStyle/>
        <a:p>
          <a:endParaRPr lang="en-US" sz="2000"/>
        </a:p>
      </dgm:t>
    </dgm:pt>
    <dgm:pt modelId="{8984AA79-0E2A-40C9-A89D-AAB71C5B04F8}">
      <dgm:prSet custT="1"/>
      <dgm:spPr>
        <a:effectLst/>
      </dgm:spPr>
      <dgm:t>
        <a:bodyPr/>
        <a:lstStyle/>
        <a:p>
          <a:r>
            <a:rPr lang="en-US" sz="1000" b="1"/>
            <a:t>Adult Basic Education consortia</a:t>
          </a:r>
          <a:r>
            <a:rPr lang="en-US" sz="1000"/>
            <a:t> – foundational skills</a:t>
          </a:r>
        </a:p>
      </dgm:t>
    </dgm:pt>
    <dgm:pt modelId="{C1DF9187-9ECB-40F9-AB9E-81AD51CBDE34}" type="parTrans" cxnId="{5C7F7905-B363-4FAC-A5CC-630132B54BB4}">
      <dgm:prSet/>
      <dgm:spPr/>
      <dgm:t>
        <a:bodyPr/>
        <a:lstStyle/>
        <a:p>
          <a:endParaRPr lang="en-US" sz="2000"/>
        </a:p>
      </dgm:t>
    </dgm:pt>
    <dgm:pt modelId="{81D6B34C-F07E-41F7-BFE4-3764B93677D8}" type="sibTrans" cxnId="{5C7F7905-B363-4FAC-A5CC-630132B54BB4}">
      <dgm:prSet/>
      <dgm:spPr>
        <a:effectLst/>
      </dgm:spPr>
      <dgm:t>
        <a:bodyPr/>
        <a:lstStyle/>
        <a:p>
          <a:endParaRPr lang="en-US" sz="2000"/>
        </a:p>
      </dgm:t>
    </dgm:pt>
    <dgm:pt modelId="{0B43DC1C-B93B-48BA-9D7F-CFC39C642DA9}">
      <dgm:prSet custT="1"/>
      <dgm:spPr>
        <a:effectLst/>
      </dgm:spPr>
      <dgm:t>
        <a:bodyPr/>
        <a:lstStyle/>
        <a:p>
          <a:r>
            <a:rPr lang="en-US" sz="1000" b="1"/>
            <a:t>County human services &amp; city programs</a:t>
          </a:r>
          <a:r>
            <a:rPr lang="en-US" sz="1000"/>
            <a:t> – case management, supports</a:t>
          </a:r>
        </a:p>
      </dgm:t>
    </dgm:pt>
    <dgm:pt modelId="{A5D367DC-24AE-4D47-BB17-03C05A8996B1}" type="parTrans" cxnId="{296C8D2C-F3CF-4165-9850-CDBE4F8B4FEC}">
      <dgm:prSet/>
      <dgm:spPr/>
      <dgm:t>
        <a:bodyPr/>
        <a:lstStyle/>
        <a:p>
          <a:endParaRPr lang="en-US" sz="2000"/>
        </a:p>
      </dgm:t>
    </dgm:pt>
    <dgm:pt modelId="{47AE8A2D-A570-4F75-A126-61B747EFE7D7}" type="sibTrans" cxnId="{296C8D2C-F3CF-4165-9850-CDBE4F8B4FEC}">
      <dgm:prSet/>
      <dgm:spPr>
        <a:effectLst/>
      </dgm:spPr>
      <dgm:t>
        <a:bodyPr/>
        <a:lstStyle/>
        <a:p>
          <a:endParaRPr lang="en-US" sz="2000"/>
        </a:p>
      </dgm:t>
    </dgm:pt>
    <dgm:pt modelId="{53326FEA-83ED-4243-8CBA-028819EB40EB}">
      <dgm:prSet custT="1"/>
      <dgm:spPr>
        <a:effectLst/>
      </dgm:spPr>
      <dgm:t>
        <a:bodyPr/>
        <a:lstStyle/>
        <a:p>
          <a:r>
            <a:rPr lang="en-US" sz="1000" b="1"/>
            <a:t>Tribal governments &amp; urban Indian orgs</a:t>
          </a:r>
          <a:r>
            <a:rPr lang="en-US" sz="1000"/>
            <a:t> – sovereign and community‑based delivery</a:t>
          </a:r>
        </a:p>
      </dgm:t>
    </dgm:pt>
    <dgm:pt modelId="{05E398BF-3740-4A54-B99E-C49457A55495}" type="parTrans" cxnId="{D4683C89-B5FB-4565-B89F-B61008FFEB28}">
      <dgm:prSet/>
      <dgm:spPr/>
      <dgm:t>
        <a:bodyPr/>
        <a:lstStyle/>
        <a:p>
          <a:endParaRPr lang="en-US" sz="2000"/>
        </a:p>
      </dgm:t>
    </dgm:pt>
    <dgm:pt modelId="{8BCFFCF9-A225-4AED-994F-8648010792AA}" type="sibTrans" cxnId="{D4683C89-B5FB-4565-B89F-B61008FFEB28}">
      <dgm:prSet/>
      <dgm:spPr/>
      <dgm:t>
        <a:bodyPr/>
        <a:lstStyle/>
        <a:p>
          <a:endParaRPr lang="en-US" sz="2000"/>
        </a:p>
      </dgm:t>
    </dgm:pt>
    <dgm:pt modelId="{8CB9ACFE-1324-487C-BA6F-E53BA7C6A254}">
      <dgm:prSet custT="1"/>
      <dgm:spPr>
        <a:effectLst>
          <a:outerShdw blurRad="63500" sx="102000" sy="102000" algn="ctr" rotWithShape="0">
            <a:prstClr val="black">
              <a:alpha val="40000"/>
            </a:prstClr>
          </a:outerShdw>
        </a:effectLst>
      </dgm:spPr>
      <dgm:t>
        <a:bodyPr/>
        <a:lstStyle/>
        <a:p>
          <a:r>
            <a:rPr lang="en-US" sz="1800" b="1" u="sng"/>
            <a:t>Employer &amp; Community </a:t>
          </a:r>
          <a:r>
            <a:rPr lang="en-US" sz="1400" b="0"/>
            <a:t>(demand + wraparound)</a:t>
          </a:r>
        </a:p>
      </dgm:t>
    </dgm:pt>
    <dgm:pt modelId="{F34DA26A-33E1-48A2-B385-C021F8EE4463}" type="parTrans" cxnId="{653ADC54-E611-41EA-A9F8-27227B321FA3}">
      <dgm:prSet/>
      <dgm:spPr/>
      <dgm:t>
        <a:bodyPr/>
        <a:lstStyle/>
        <a:p>
          <a:endParaRPr lang="en-US" sz="2000"/>
        </a:p>
      </dgm:t>
    </dgm:pt>
    <dgm:pt modelId="{1E372B1E-FA08-430B-B570-52AD13D6B818}" type="sibTrans" cxnId="{653ADC54-E611-41EA-A9F8-27227B321FA3}">
      <dgm:prSet/>
      <dgm:spPr/>
      <dgm:t>
        <a:bodyPr/>
        <a:lstStyle/>
        <a:p>
          <a:endParaRPr lang="en-US" sz="2000"/>
        </a:p>
      </dgm:t>
    </dgm:pt>
    <dgm:pt modelId="{2AC18DC6-B15C-4457-B586-D151A75F221A}">
      <dgm:prSet custT="1"/>
      <dgm:spPr>
        <a:effectLst/>
      </dgm:spPr>
      <dgm:t>
        <a:bodyPr/>
        <a:lstStyle/>
        <a:p>
          <a:r>
            <a:rPr lang="en-US" sz="1000" b="1"/>
            <a:t>Employers &amp; associations</a:t>
          </a:r>
          <a:r>
            <a:rPr lang="en-US" sz="1000"/>
            <a:t> – sector partnerships (Drive‑for‑5, CHIPS coalition, </a:t>
          </a:r>
          <a:r>
            <a:rPr lang="en-US" sz="1000" b="0" i="1"/>
            <a:t>local chambers, </a:t>
          </a:r>
          <a:r>
            <a:rPr lang="en-US" sz="1000"/>
            <a:t>etc.)</a:t>
          </a:r>
        </a:p>
      </dgm:t>
    </dgm:pt>
    <dgm:pt modelId="{0C780CDB-AB2E-4EE5-86FB-719F871131E7}" type="parTrans" cxnId="{8810293C-4BDD-4823-9878-9188B3BF5986}">
      <dgm:prSet/>
      <dgm:spPr>
        <a:effectLst/>
      </dgm:spPr>
      <dgm:t>
        <a:bodyPr/>
        <a:lstStyle/>
        <a:p>
          <a:endParaRPr lang="en-US" sz="2000"/>
        </a:p>
      </dgm:t>
    </dgm:pt>
    <dgm:pt modelId="{705AA788-C24B-41A5-9581-EB1010614D00}" type="sibTrans" cxnId="{8810293C-4BDD-4823-9878-9188B3BF5986}">
      <dgm:prSet/>
      <dgm:spPr>
        <a:effectLst/>
      </dgm:spPr>
      <dgm:t>
        <a:bodyPr/>
        <a:lstStyle/>
        <a:p>
          <a:endParaRPr lang="en-US" sz="2000"/>
        </a:p>
      </dgm:t>
    </dgm:pt>
    <dgm:pt modelId="{3C44E980-1D5B-4436-8E1E-A72C6BC8FF12}">
      <dgm:prSet custT="1"/>
      <dgm:spPr>
        <a:effectLst/>
      </dgm:spPr>
      <dgm:t>
        <a:bodyPr/>
        <a:lstStyle/>
        <a:p>
          <a:r>
            <a:rPr lang="en-US" sz="1000" b="1"/>
            <a:t>Unions/JATCs</a:t>
          </a:r>
          <a:r>
            <a:rPr lang="en-US" sz="1000"/>
            <a:t> – apprenticeship pathways</a:t>
          </a:r>
        </a:p>
      </dgm:t>
    </dgm:pt>
    <dgm:pt modelId="{D74156DF-AE66-4C7B-AD54-C2C51025E2DB}" type="parTrans" cxnId="{65E810E2-D6D6-4265-8A6E-D9719C3788BC}">
      <dgm:prSet/>
      <dgm:spPr/>
      <dgm:t>
        <a:bodyPr/>
        <a:lstStyle/>
        <a:p>
          <a:endParaRPr lang="en-US" sz="2000"/>
        </a:p>
      </dgm:t>
    </dgm:pt>
    <dgm:pt modelId="{83DA95B6-DF85-4C02-B72E-1357F9019F22}" type="sibTrans" cxnId="{65E810E2-D6D6-4265-8A6E-D9719C3788BC}">
      <dgm:prSet/>
      <dgm:spPr>
        <a:effectLst/>
      </dgm:spPr>
      <dgm:t>
        <a:bodyPr/>
        <a:lstStyle/>
        <a:p>
          <a:endParaRPr lang="en-US" sz="2000"/>
        </a:p>
      </dgm:t>
    </dgm:pt>
    <dgm:pt modelId="{EFABB1A3-266C-40AC-AC63-E36334CA1E0B}">
      <dgm:prSet custT="1"/>
      <dgm:spPr>
        <a:effectLst/>
      </dgm:spPr>
      <dgm:t>
        <a:bodyPr/>
        <a:lstStyle/>
        <a:p>
          <a:r>
            <a:rPr lang="en-US" sz="1000" b="1"/>
            <a:t>Nonprofits &amp; intermediaries</a:t>
          </a:r>
          <a:r>
            <a:rPr lang="en-US" sz="1000"/>
            <a:t> – job readiness, training, placement, retention</a:t>
          </a:r>
        </a:p>
      </dgm:t>
    </dgm:pt>
    <dgm:pt modelId="{8D2CD9B6-A1AA-40AC-83EB-31DF26D87E2D}" type="parTrans" cxnId="{0F88A154-50FA-40D4-9649-0BCAC6D1B048}">
      <dgm:prSet/>
      <dgm:spPr/>
      <dgm:t>
        <a:bodyPr/>
        <a:lstStyle/>
        <a:p>
          <a:endParaRPr lang="en-US" sz="2000"/>
        </a:p>
      </dgm:t>
    </dgm:pt>
    <dgm:pt modelId="{F6F9F4FB-1E9E-43D9-A2D7-C7AA4E40487E}" type="sibTrans" cxnId="{0F88A154-50FA-40D4-9649-0BCAC6D1B048}">
      <dgm:prSet/>
      <dgm:spPr>
        <a:effectLst/>
      </dgm:spPr>
      <dgm:t>
        <a:bodyPr/>
        <a:lstStyle/>
        <a:p>
          <a:endParaRPr lang="en-US" sz="2000"/>
        </a:p>
      </dgm:t>
    </dgm:pt>
    <dgm:pt modelId="{17EC4A3B-E471-491A-9F1C-A379D27C2293}">
      <dgm:prSet custT="1"/>
      <dgm:spPr>
        <a:effectLst/>
      </dgm:spPr>
      <dgm:t>
        <a:bodyPr/>
        <a:lstStyle/>
        <a:p>
          <a:r>
            <a:rPr lang="en-US" sz="1000" b="1"/>
            <a:t>Economic development </a:t>
          </a:r>
          <a:r>
            <a:rPr lang="en-US" sz="1000" b="0" i="1"/>
            <a:t>(Greater MSP, Great St. Cloud, Greater Mankato, APEX</a:t>
          </a:r>
          <a:r>
            <a:rPr lang="en-US" sz="1000" b="0"/>
            <a:t>) </a:t>
          </a:r>
          <a:r>
            <a:rPr lang="en-US" sz="1000"/>
            <a:t>– growth alignment, industry connections</a:t>
          </a:r>
        </a:p>
      </dgm:t>
    </dgm:pt>
    <dgm:pt modelId="{DC757F48-324B-4387-892F-F59317A8B93D}" type="parTrans" cxnId="{D7034557-B681-4062-9CB2-31862594B0BE}">
      <dgm:prSet/>
      <dgm:spPr/>
      <dgm:t>
        <a:bodyPr/>
        <a:lstStyle/>
        <a:p>
          <a:endParaRPr lang="en-US" sz="2000"/>
        </a:p>
      </dgm:t>
    </dgm:pt>
    <dgm:pt modelId="{C437863F-8D63-4E13-82C0-7B54C7FF75F5}" type="sibTrans" cxnId="{D7034557-B681-4062-9CB2-31862594B0BE}">
      <dgm:prSet/>
      <dgm:spPr>
        <a:effectLst/>
      </dgm:spPr>
      <dgm:t>
        <a:bodyPr/>
        <a:lstStyle/>
        <a:p>
          <a:endParaRPr lang="en-US" sz="2000"/>
        </a:p>
      </dgm:t>
    </dgm:pt>
    <dgm:pt modelId="{21554508-956E-4C5F-A80C-977AE2C601E4}">
      <dgm:prSet custT="1"/>
      <dgm:spPr>
        <a:effectLst/>
      </dgm:spPr>
      <dgm:t>
        <a:bodyPr/>
        <a:lstStyle/>
        <a:p>
          <a:r>
            <a:rPr lang="en-US" sz="1000" b="1"/>
            <a:t>Philanthropy</a:t>
          </a:r>
          <a:r>
            <a:rPr lang="en-US" sz="1000"/>
            <a:t> – innovation pilots and gap funding</a:t>
          </a:r>
        </a:p>
      </dgm:t>
    </dgm:pt>
    <dgm:pt modelId="{67A42A81-97C5-4010-A60E-175B076E2902}" type="parTrans" cxnId="{9E4C222F-A5F3-44A5-9E93-30F84B4DC8A3}">
      <dgm:prSet/>
      <dgm:spPr/>
      <dgm:t>
        <a:bodyPr/>
        <a:lstStyle/>
        <a:p>
          <a:endParaRPr lang="en-US" sz="2000"/>
        </a:p>
      </dgm:t>
    </dgm:pt>
    <dgm:pt modelId="{9D4C5F3F-96D1-416E-B766-E58498E1F8A7}" type="sibTrans" cxnId="{9E4C222F-A5F3-44A5-9E93-30F84B4DC8A3}">
      <dgm:prSet/>
      <dgm:spPr>
        <a:effectLst/>
      </dgm:spPr>
      <dgm:t>
        <a:bodyPr/>
        <a:lstStyle/>
        <a:p>
          <a:endParaRPr lang="en-US" sz="2000"/>
        </a:p>
      </dgm:t>
    </dgm:pt>
    <dgm:pt modelId="{BE4FFAE3-8043-4B12-A905-CA70587A9566}">
      <dgm:prSet custT="1"/>
      <dgm:spPr>
        <a:effectLst/>
      </dgm:spPr>
      <dgm:t>
        <a:bodyPr/>
        <a:lstStyle/>
        <a:p>
          <a:r>
            <a:rPr lang="en-US" sz="1000" b="1"/>
            <a:t>Transportation, housing, childcare, libraries</a:t>
          </a:r>
          <a:r>
            <a:rPr lang="en-US" sz="1000"/>
            <a:t> – barrier removal &amp; access</a:t>
          </a:r>
        </a:p>
      </dgm:t>
    </dgm:pt>
    <dgm:pt modelId="{24880454-C192-4275-B7C1-F72A3E7A24E7}" type="parTrans" cxnId="{0CCB2597-BB19-42F2-A4D8-817EEC7253E9}">
      <dgm:prSet/>
      <dgm:spPr/>
      <dgm:t>
        <a:bodyPr/>
        <a:lstStyle/>
        <a:p>
          <a:endParaRPr lang="en-US" sz="2000"/>
        </a:p>
      </dgm:t>
    </dgm:pt>
    <dgm:pt modelId="{1B93C97B-4583-400B-ABD5-5BDDD91C4E30}" type="sibTrans" cxnId="{0CCB2597-BB19-42F2-A4D8-817EEC7253E9}">
      <dgm:prSet/>
      <dgm:spPr/>
      <dgm:t>
        <a:bodyPr/>
        <a:lstStyle/>
        <a:p>
          <a:endParaRPr lang="en-US" sz="2000"/>
        </a:p>
      </dgm:t>
    </dgm:pt>
    <dgm:pt modelId="{F41F059D-BD50-4104-B770-343E818AF8E3}">
      <dgm:prSet custT="1"/>
      <dgm:spPr>
        <a:effectLst/>
      </dgm:spPr>
      <dgm:t>
        <a:bodyPr/>
        <a:lstStyle/>
        <a:p>
          <a:r>
            <a:rPr lang="en-US" sz="1000"/>
            <a:t>WIOA Titles I &amp; III: </a:t>
          </a:r>
          <a:r>
            <a:rPr lang="en-US" sz="1000" b="0"/>
            <a:t>Career Force system; </a:t>
          </a:r>
          <a:endParaRPr lang="en-US" sz="1000"/>
        </a:p>
      </dgm:t>
    </dgm:pt>
    <dgm:pt modelId="{AD9D97C9-7168-4783-9871-F2738D0C9DE0}" type="parTrans" cxnId="{996B5718-5DA3-4AC7-88AD-7595543445C1}">
      <dgm:prSet/>
      <dgm:spPr/>
      <dgm:t>
        <a:bodyPr/>
        <a:lstStyle/>
        <a:p>
          <a:endParaRPr lang="en-US" sz="2000"/>
        </a:p>
      </dgm:t>
    </dgm:pt>
    <dgm:pt modelId="{E64C0525-9BB1-4202-9145-9A119D13063A}" type="sibTrans" cxnId="{996B5718-5DA3-4AC7-88AD-7595543445C1}">
      <dgm:prSet/>
      <dgm:spPr/>
      <dgm:t>
        <a:bodyPr/>
        <a:lstStyle/>
        <a:p>
          <a:endParaRPr lang="en-US" sz="2000"/>
        </a:p>
      </dgm:t>
    </dgm:pt>
    <dgm:pt modelId="{2C14E50A-1CD3-49C9-847D-96572FEC40B0}">
      <dgm:prSet custT="1"/>
      <dgm:spPr>
        <a:effectLst/>
      </dgm:spPr>
      <dgm:t>
        <a:bodyPr/>
        <a:lstStyle/>
        <a:p>
          <a:r>
            <a:rPr lang="en-US" sz="1000"/>
            <a:t>Labor Market Info;</a:t>
          </a:r>
        </a:p>
      </dgm:t>
    </dgm:pt>
    <dgm:pt modelId="{7C015286-4DCD-46C3-B705-D7FF870C0DAC}" type="parTrans" cxnId="{54CC9062-49EE-4B94-B34D-683592F667FB}">
      <dgm:prSet/>
      <dgm:spPr/>
      <dgm:t>
        <a:bodyPr/>
        <a:lstStyle/>
        <a:p>
          <a:endParaRPr lang="en-US" sz="2000"/>
        </a:p>
      </dgm:t>
    </dgm:pt>
    <dgm:pt modelId="{9F4E34F3-EB25-4881-A5CE-B6402CEACEC0}" type="sibTrans" cxnId="{54CC9062-49EE-4B94-B34D-683592F667FB}">
      <dgm:prSet/>
      <dgm:spPr/>
      <dgm:t>
        <a:bodyPr/>
        <a:lstStyle/>
        <a:p>
          <a:endParaRPr lang="en-US" sz="2000"/>
        </a:p>
      </dgm:t>
    </dgm:pt>
    <dgm:pt modelId="{5C2CD258-6116-4904-A768-98F37B1862A1}">
      <dgm:prSet custT="1"/>
      <dgm:spPr>
        <a:effectLst/>
      </dgm:spPr>
      <dgm:t>
        <a:bodyPr/>
        <a:lstStyle/>
        <a:p>
          <a:r>
            <a:rPr lang="en-US" sz="1000" err="1"/>
            <a:t>Voc</a:t>
          </a:r>
          <a:r>
            <a:rPr lang="en-US" sz="1000"/>
            <a:t> Rehab (VRS/SSB)</a:t>
          </a:r>
        </a:p>
      </dgm:t>
    </dgm:pt>
    <dgm:pt modelId="{3F544766-DBD5-4E79-AA76-4195F78B566C}" type="parTrans" cxnId="{2145447F-F4BC-4CA4-A049-694027333E22}">
      <dgm:prSet/>
      <dgm:spPr/>
      <dgm:t>
        <a:bodyPr/>
        <a:lstStyle/>
        <a:p>
          <a:endParaRPr lang="en-US" sz="2000"/>
        </a:p>
      </dgm:t>
    </dgm:pt>
    <dgm:pt modelId="{871FC193-61E8-4180-A0A9-DB270B75FE84}" type="sibTrans" cxnId="{2145447F-F4BC-4CA4-A049-694027333E22}">
      <dgm:prSet/>
      <dgm:spPr/>
      <dgm:t>
        <a:bodyPr/>
        <a:lstStyle/>
        <a:p>
          <a:endParaRPr lang="en-US" sz="2000"/>
        </a:p>
      </dgm:t>
    </dgm:pt>
    <dgm:pt modelId="{B2F47A5A-6046-4666-846C-9C1C6C019ECA}">
      <dgm:prSet custT="1"/>
      <dgm:spPr>
        <a:effectLst/>
      </dgm:spPr>
      <dgm:t>
        <a:bodyPr/>
        <a:lstStyle/>
        <a:p>
          <a:r>
            <a:rPr lang="en-US" sz="1000"/>
            <a:t>Veteran employment &amp; training</a:t>
          </a:r>
        </a:p>
      </dgm:t>
    </dgm:pt>
    <dgm:pt modelId="{FFB88B0B-3197-42A1-BFDD-6A1458BA7351}" type="parTrans" cxnId="{6BF6327D-642F-4D87-B0FE-B751F5B9D6C8}">
      <dgm:prSet/>
      <dgm:spPr/>
      <dgm:t>
        <a:bodyPr/>
        <a:lstStyle/>
        <a:p>
          <a:endParaRPr lang="en-US"/>
        </a:p>
      </dgm:t>
    </dgm:pt>
    <dgm:pt modelId="{223D13A6-B311-4B00-99DB-E5D6913A784D}" type="sibTrans" cxnId="{6BF6327D-642F-4D87-B0FE-B751F5B9D6C8}">
      <dgm:prSet/>
      <dgm:spPr/>
      <dgm:t>
        <a:bodyPr/>
        <a:lstStyle/>
        <a:p>
          <a:endParaRPr lang="en-US"/>
        </a:p>
      </dgm:t>
    </dgm:pt>
    <dgm:pt modelId="{8DFCB62F-835F-4C3D-A6B0-3F8640067F73}">
      <dgm:prSet custT="1"/>
      <dgm:spPr>
        <a:effectLst/>
      </dgm:spPr>
      <dgm:t>
        <a:bodyPr/>
        <a:lstStyle/>
        <a:p>
          <a:r>
            <a:rPr lang="en-US" sz="1000" b="1"/>
            <a:t>CTE – </a:t>
          </a:r>
          <a:r>
            <a:rPr lang="en-US" sz="1000" b="0"/>
            <a:t>middle &amp; high school coursework &amp; experiential learning, community college credentials</a:t>
          </a:r>
        </a:p>
      </dgm:t>
    </dgm:pt>
    <dgm:pt modelId="{071B19EA-F69E-49EA-8601-9729CB550D09}" type="parTrans" cxnId="{6B3640B3-D154-46B8-B4EB-A4C42996073E}">
      <dgm:prSet/>
      <dgm:spPr/>
      <dgm:t>
        <a:bodyPr/>
        <a:lstStyle/>
        <a:p>
          <a:endParaRPr lang="en-US"/>
        </a:p>
      </dgm:t>
    </dgm:pt>
    <dgm:pt modelId="{16D32251-DA78-4932-8D4B-5704D47BC3EF}" type="sibTrans" cxnId="{6B3640B3-D154-46B8-B4EB-A4C42996073E}">
      <dgm:prSet/>
      <dgm:spPr/>
      <dgm:t>
        <a:bodyPr/>
        <a:lstStyle/>
        <a:p>
          <a:endParaRPr lang="en-US"/>
        </a:p>
      </dgm:t>
    </dgm:pt>
    <dgm:pt modelId="{EF8DBBB2-0B8E-409C-B310-3826EF33075B}">
      <dgm:prSet custT="1"/>
      <dgm:spPr>
        <a:effectLst/>
      </dgm:spPr>
      <dgm:t>
        <a:bodyPr/>
        <a:lstStyle/>
        <a:p>
          <a:r>
            <a:rPr lang="en-US" sz="1000" b="1"/>
            <a:t>Higher ed </a:t>
          </a:r>
          <a:r>
            <a:rPr lang="en-US" sz="1000" b="0"/>
            <a:t>– degrees and credentials through community and technical colleges and four-year institutions</a:t>
          </a:r>
        </a:p>
      </dgm:t>
    </dgm:pt>
    <dgm:pt modelId="{4F845B40-C4DD-4AD9-9228-33BE280D61E3}" type="parTrans" cxnId="{34266DD4-379E-4CAB-9C70-9ADDBEF75B3D}">
      <dgm:prSet/>
      <dgm:spPr/>
      <dgm:t>
        <a:bodyPr/>
        <a:lstStyle/>
        <a:p>
          <a:endParaRPr lang="en-US"/>
        </a:p>
      </dgm:t>
    </dgm:pt>
    <dgm:pt modelId="{2DF6311B-36C2-4B00-B3BA-217A21510025}" type="sibTrans" cxnId="{34266DD4-379E-4CAB-9C70-9ADDBEF75B3D}">
      <dgm:prSet/>
      <dgm:spPr/>
      <dgm:t>
        <a:bodyPr/>
        <a:lstStyle/>
        <a:p>
          <a:endParaRPr lang="en-US"/>
        </a:p>
      </dgm:t>
    </dgm:pt>
    <dgm:pt modelId="{EEE91D8F-AF53-4C6E-94DF-1F4CA00D865A}" type="pres">
      <dgm:prSet presAssocID="{114A4282-ABF9-49EE-AF73-369D99B20F9D}" presName="Name0" presStyleCnt="0">
        <dgm:presLayoutVars>
          <dgm:dir/>
          <dgm:animLvl val="lvl"/>
          <dgm:resizeHandles val="exact"/>
        </dgm:presLayoutVars>
      </dgm:prSet>
      <dgm:spPr/>
    </dgm:pt>
    <dgm:pt modelId="{2E2C9813-79DA-4F03-8FB6-CC41A3A498A7}" type="pres">
      <dgm:prSet presAssocID="{C23111E3-C730-49B8-A276-A2045B29A216}" presName="vertFlow" presStyleCnt="0"/>
      <dgm:spPr/>
    </dgm:pt>
    <dgm:pt modelId="{DC4F7CF0-0A41-4B86-BFB7-759C1D7989FB}" type="pres">
      <dgm:prSet presAssocID="{C23111E3-C730-49B8-A276-A2045B29A216}" presName="header" presStyleLbl="node1" presStyleIdx="0" presStyleCnt="4" custScaleX="151051" custScaleY="155080"/>
      <dgm:spPr/>
    </dgm:pt>
    <dgm:pt modelId="{960892B7-10AF-4447-A2ED-D315A2D25A78}" type="pres">
      <dgm:prSet presAssocID="{2839FBBB-A0D6-438A-A25E-9BE7EE8B75F7}" presName="parTrans" presStyleLbl="sibTrans2D1" presStyleIdx="0" presStyleCnt="25"/>
      <dgm:spPr/>
    </dgm:pt>
    <dgm:pt modelId="{8C06943F-75AF-4B3C-B2F9-CBAD082440E8}" type="pres">
      <dgm:prSet presAssocID="{30C4788E-075D-41B0-8DCC-19CADFA070D9}" presName="child" presStyleLbl="alignAccFollowNode1" presStyleIdx="0" presStyleCnt="25" custScaleX="151879">
        <dgm:presLayoutVars>
          <dgm:chMax val="0"/>
          <dgm:bulletEnabled val="1"/>
        </dgm:presLayoutVars>
      </dgm:prSet>
      <dgm:spPr/>
    </dgm:pt>
    <dgm:pt modelId="{7D6EBD58-8512-43C4-B3BF-963AB661DE68}" type="pres">
      <dgm:prSet presAssocID="{4FF6B7AA-3588-4B8F-927C-698F3D21B961}" presName="sibTrans" presStyleLbl="sibTrans2D1" presStyleIdx="1" presStyleCnt="25"/>
      <dgm:spPr/>
    </dgm:pt>
    <dgm:pt modelId="{9692ADE3-B014-4001-B27D-572EEFCAC1B7}" type="pres">
      <dgm:prSet presAssocID="{BBCF4399-A4EF-44DC-9036-13FDD5DDEB3C}" presName="child" presStyleLbl="alignAccFollowNode1" presStyleIdx="1" presStyleCnt="25" custScaleX="151879">
        <dgm:presLayoutVars>
          <dgm:chMax val="0"/>
          <dgm:bulletEnabled val="1"/>
        </dgm:presLayoutVars>
      </dgm:prSet>
      <dgm:spPr/>
    </dgm:pt>
    <dgm:pt modelId="{0A401674-B12E-4489-89D7-A452A9E9C73B}" type="pres">
      <dgm:prSet presAssocID="{47E43D65-0620-4691-BCD9-39B83E9E64C4}" presName="sibTrans" presStyleLbl="sibTrans2D1" presStyleIdx="2" presStyleCnt="25"/>
      <dgm:spPr/>
    </dgm:pt>
    <dgm:pt modelId="{FDB46FD3-292C-47FF-A8E0-52DECAFFA34B}" type="pres">
      <dgm:prSet presAssocID="{45F2FDEC-B6B5-41BB-AE0B-78FB9FF70A7C}" presName="child" presStyleLbl="alignAccFollowNode1" presStyleIdx="2" presStyleCnt="25" custScaleX="151879">
        <dgm:presLayoutVars>
          <dgm:chMax val="0"/>
          <dgm:bulletEnabled val="1"/>
        </dgm:presLayoutVars>
      </dgm:prSet>
      <dgm:spPr/>
    </dgm:pt>
    <dgm:pt modelId="{A846DC8A-1BE2-4BC2-9B85-29D2D2F0CBB8}" type="pres">
      <dgm:prSet presAssocID="{60D9D92D-A8F9-4531-B88B-A437D1B2F15A}" presName="sibTrans" presStyleLbl="sibTrans2D1" presStyleIdx="3" presStyleCnt="25"/>
      <dgm:spPr/>
    </dgm:pt>
    <dgm:pt modelId="{91042FBC-83D6-43EC-8DBB-CA7C2B1FF53B}" type="pres">
      <dgm:prSet presAssocID="{77CCA65F-6309-4AF5-8BDE-1F77425E9F36}" presName="child" presStyleLbl="alignAccFollowNode1" presStyleIdx="3" presStyleCnt="25" custScaleX="151879">
        <dgm:presLayoutVars>
          <dgm:chMax val="0"/>
          <dgm:bulletEnabled val="1"/>
        </dgm:presLayoutVars>
      </dgm:prSet>
      <dgm:spPr/>
    </dgm:pt>
    <dgm:pt modelId="{4823C1CE-2E5C-4D61-B9CE-2F59D73FAE3C}" type="pres">
      <dgm:prSet presAssocID="{C23111E3-C730-49B8-A276-A2045B29A216}" presName="hSp" presStyleCnt="0"/>
      <dgm:spPr/>
    </dgm:pt>
    <dgm:pt modelId="{60C3D586-F8E1-4A90-8E31-AC32A12CBA84}" type="pres">
      <dgm:prSet presAssocID="{0882DC2D-D3EC-41AA-ACCC-E7BFF4892C1A}" presName="vertFlow" presStyleCnt="0"/>
      <dgm:spPr/>
    </dgm:pt>
    <dgm:pt modelId="{DA9503C5-9C56-4B82-B854-3A97E9D56E1D}" type="pres">
      <dgm:prSet presAssocID="{0882DC2D-D3EC-41AA-ACCC-E7BFF4892C1A}" presName="header" presStyleLbl="node1" presStyleIdx="1" presStyleCnt="4" custScaleX="151051" custScaleY="155080"/>
      <dgm:spPr/>
    </dgm:pt>
    <dgm:pt modelId="{D53067EE-74A0-499C-9515-AD27E0383717}" type="pres">
      <dgm:prSet presAssocID="{48B98B2C-7A0C-4D4F-9F59-09AEB1D7F68B}" presName="parTrans" presStyleLbl="sibTrans2D1" presStyleIdx="4" presStyleCnt="25"/>
      <dgm:spPr/>
    </dgm:pt>
    <dgm:pt modelId="{A5D98714-F54E-4205-AA93-F4D450113879}" type="pres">
      <dgm:prSet presAssocID="{76D4F67A-0049-402B-A4D1-1EDAF249801C}" presName="child" presStyleLbl="alignAccFollowNode1" presStyleIdx="4" presStyleCnt="25" custScaleX="151879" custScaleY="165071">
        <dgm:presLayoutVars>
          <dgm:chMax val="0"/>
          <dgm:bulletEnabled val="1"/>
        </dgm:presLayoutVars>
      </dgm:prSet>
      <dgm:spPr/>
    </dgm:pt>
    <dgm:pt modelId="{D459122F-163F-44FF-AA6A-5129160D6A58}" type="pres">
      <dgm:prSet presAssocID="{BF78DCDE-61CC-44EE-9F0F-7B9F2712D4BB}" presName="sibTrans" presStyleLbl="sibTrans2D1" presStyleIdx="5" presStyleCnt="25"/>
      <dgm:spPr/>
    </dgm:pt>
    <dgm:pt modelId="{89421536-6D64-4133-BAAD-49338F912072}" type="pres">
      <dgm:prSet presAssocID="{2C337E87-E439-4E27-9630-0A168991BC74}" presName="child" presStyleLbl="alignAccFollowNode1" presStyleIdx="5" presStyleCnt="25" custScaleX="151879" custScaleY="241341">
        <dgm:presLayoutVars>
          <dgm:chMax val="0"/>
          <dgm:bulletEnabled val="1"/>
        </dgm:presLayoutVars>
      </dgm:prSet>
      <dgm:spPr/>
    </dgm:pt>
    <dgm:pt modelId="{48239C6E-6A42-49CE-AAC1-800E6D617396}" type="pres">
      <dgm:prSet presAssocID="{EDF68688-8EA3-4A8F-B187-B6C2738D827D}" presName="sibTrans" presStyleLbl="sibTrans2D1" presStyleIdx="6" presStyleCnt="25"/>
      <dgm:spPr/>
    </dgm:pt>
    <dgm:pt modelId="{D99BE8D0-1BA4-4A0B-B9DA-933F6A6C53BC}" type="pres">
      <dgm:prSet presAssocID="{43985DA2-5974-49C6-BEF1-B910952964A8}" presName="child" presStyleLbl="alignAccFollowNode1" presStyleIdx="6" presStyleCnt="25" custScaleX="151879">
        <dgm:presLayoutVars>
          <dgm:chMax val="0"/>
          <dgm:bulletEnabled val="1"/>
        </dgm:presLayoutVars>
      </dgm:prSet>
      <dgm:spPr/>
    </dgm:pt>
    <dgm:pt modelId="{818B386F-B5DB-457C-8CA5-33B4D0A831DA}" type="pres">
      <dgm:prSet presAssocID="{46CBCBA6-405C-4DBD-B9D2-1D4700D3199F}" presName="sibTrans" presStyleLbl="sibTrans2D1" presStyleIdx="7" presStyleCnt="25"/>
      <dgm:spPr/>
    </dgm:pt>
    <dgm:pt modelId="{5269EA34-5374-4B50-A9FE-D4098C3F26A8}" type="pres">
      <dgm:prSet presAssocID="{0264D353-49C0-4BDF-A9EA-08701943241C}" presName="child" presStyleLbl="alignAccFollowNode1" presStyleIdx="7" presStyleCnt="25" custScaleX="151879" custScaleY="137712">
        <dgm:presLayoutVars>
          <dgm:chMax val="0"/>
          <dgm:bulletEnabled val="1"/>
        </dgm:presLayoutVars>
      </dgm:prSet>
      <dgm:spPr/>
    </dgm:pt>
    <dgm:pt modelId="{24C98279-CCC8-4B86-83D1-258D44EE0084}" type="pres">
      <dgm:prSet presAssocID="{AB365DDE-4331-4D39-B3ED-0DB3C99DF083}" presName="sibTrans" presStyleLbl="sibTrans2D1" presStyleIdx="8" presStyleCnt="25"/>
      <dgm:spPr/>
    </dgm:pt>
    <dgm:pt modelId="{1E83E025-4AB1-49C3-A6C7-62DC78A255A3}" type="pres">
      <dgm:prSet presAssocID="{A83F25A5-364F-41CA-AC9A-2FFD221C21E9}" presName="child" presStyleLbl="alignAccFollowNode1" presStyleIdx="8" presStyleCnt="25" custScaleX="151879" custScaleY="163349">
        <dgm:presLayoutVars>
          <dgm:chMax val="0"/>
          <dgm:bulletEnabled val="1"/>
        </dgm:presLayoutVars>
      </dgm:prSet>
      <dgm:spPr/>
    </dgm:pt>
    <dgm:pt modelId="{F2096393-3534-46D6-8033-AFB42A3B7128}" type="pres">
      <dgm:prSet presAssocID="{45F9F12C-F4C0-443C-B0C7-D7D41B6B1670}" presName="sibTrans" presStyleLbl="sibTrans2D1" presStyleIdx="9" presStyleCnt="25"/>
      <dgm:spPr/>
    </dgm:pt>
    <dgm:pt modelId="{7B567834-FD0D-4BE9-9FB2-C787F7E293AA}" type="pres">
      <dgm:prSet presAssocID="{93D426A2-63B5-49C1-9D0E-82168FE394BF}" presName="child" presStyleLbl="alignAccFollowNode1" presStyleIdx="9" presStyleCnt="25" custScaleX="151879">
        <dgm:presLayoutVars>
          <dgm:chMax val="0"/>
          <dgm:bulletEnabled val="1"/>
        </dgm:presLayoutVars>
      </dgm:prSet>
      <dgm:spPr/>
    </dgm:pt>
    <dgm:pt modelId="{CBB722FB-0F74-4697-A7CC-E05163022B04}" type="pres">
      <dgm:prSet presAssocID="{0B5AB473-B114-4136-A6E7-7707F6CB554A}" presName="sibTrans" presStyleLbl="sibTrans2D1" presStyleIdx="10" presStyleCnt="25"/>
      <dgm:spPr/>
    </dgm:pt>
    <dgm:pt modelId="{F9CBBCA0-6540-47B9-9573-551D7792EEEE}" type="pres">
      <dgm:prSet presAssocID="{25C90C1B-A6D2-488B-8D78-9BCF5B9EB755}" presName="child" presStyleLbl="alignAccFollowNode1" presStyleIdx="10" presStyleCnt="25" custScaleX="151879">
        <dgm:presLayoutVars>
          <dgm:chMax val="0"/>
          <dgm:bulletEnabled val="1"/>
        </dgm:presLayoutVars>
      </dgm:prSet>
      <dgm:spPr/>
    </dgm:pt>
    <dgm:pt modelId="{462A32C6-B5A7-4AC8-A303-269A6B80458A}" type="pres">
      <dgm:prSet presAssocID="{4DD52B37-4B88-4684-90EF-101859F1F005}" presName="sibTrans" presStyleLbl="sibTrans2D1" presStyleIdx="11" presStyleCnt="25"/>
      <dgm:spPr/>
    </dgm:pt>
    <dgm:pt modelId="{1F946C03-EFC4-48D3-9416-58AC822D6076}" type="pres">
      <dgm:prSet presAssocID="{DE3A290F-CF4E-4769-B324-41C1D0AFD1F7}" presName="child" presStyleLbl="alignAccFollowNode1" presStyleIdx="11" presStyleCnt="25" custScaleX="151879">
        <dgm:presLayoutVars>
          <dgm:chMax val="0"/>
          <dgm:bulletEnabled val="1"/>
        </dgm:presLayoutVars>
      </dgm:prSet>
      <dgm:spPr/>
    </dgm:pt>
    <dgm:pt modelId="{936FF5C5-B8DC-4A46-9384-CE8593A85453}" type="pres">
      <dgm:prSet presAssocID="{0882DC2D-D3EC-41AA-ACCC-E7BFF4892C1A}" presName="hSp" presStyleCnt="0"/>
      <dgm:spPr/>
    </dgm:pt>
    <dgm:pt modelId="{3F4B557B-CBDB-4857-9CB7-0F21F358FA05}" type="pres">
      <dgm:prSet presAssocID="{74BFB929-DB97-426A-9EA1-A64746F4FFDE}" presName="vertFlow" presStyleCnt="0"/>
      <dgm:spPr/>
    </dgm:pt>
    <dgm:pt modelId="{E0035DFA-65C1-4ED7-9690-D38E58C08CAE}" type="pres">
      <dgm:prSet presAssocID="{74BFB929-DB97-426A-9EA1-A64746F4FFDE}" presName="header" presStyleLbl="node1" presStyleIdx="2" presStyleCnt="4" custScaleX="151051" custScaleY="155080"/>
      <dgm:spPr/>
    </dgm:pt>
    <dgm:pt modelId="{35DA5581-33AA-4AA7-8168-89AD10968DCD}" type="pres">
      <dgm:prSet presAssocID="{B9D7C50E-619A-4A4D-8A6C-EBB7221F410D}" presName="parTrans" presStyleLbl="sibTrans2D1" presStyleIdx="12" presStyleCnt="25"/>
      <dgm:spPr/>
    </dgm:pt>
    <dgm:pt modelId="{AD457977-1886-43C4-B120-B226221A9469}" type="pres">
      <dgm:prSet presAssocID="{ECB19D68-C127-4B12-B0F5-C004586C4DD2}" presName="child" presStyleLbl="alignAccFollowNode1" presStyleIdx="12" presStyleCnt="25" custScaleX="151879">
        <dgm:presLayoutVars>
          <dgm:chMax val="0"/>
          <dgm:bulletEnabled val="1"/>
        </dgm:presLayoutVars>
      </dgm:prSet>
      <dgm:spPr/>
    </dgm:pt>
    <dgm:pt modelId="{EBF9EEAF-0B60-4AB5-B6F2-71F86FFA6FA5}" type="pres">
      <dgm:prSet presAssocID="{E042E61E-F0B1-4FE0-A8F2-ACC229C1393A}" presName="sibTrans" presStyleLbl="sibTrans2D1" presStyleIdx="13" presStyleCnt="25"/>
      <dgm:spPr/>
    </dgm:pt>
    <dgm:pt modelId="{B2557570-6837-4BC8-9762-0457F528D357}" type="pres">
      <dgm:prSet presAssocID="{B576D4FB-5E42-4771-AD58-9748A5F6243C}" presName="child" presStyleLbl="alignAccFollowNode1" presStyleIdx="13" presStyleCnt="25" custScaleX="151879">
        <dgm:presLayoutVars>
          <dgm:chMax val="0"/>
          <dgm:bulletEnabled val="1"/>
        </dgm:presLayoutVars>
      </dgm:prSet>
      <dgm:spPr/>
    </dgm:pt>
    <dgm:pt modelId="{A5A444BC-4713-4B92-8155-5CF400F0C599}" type="pres">
      <dgm:prSet presAssocID="{A5FC54A0-72D1-4042-AB4C-918C5AEB2FFF}" presName="sibTrans" presStyleLbl="sibTrans2D1" presStyleIdx="14" presStyleCnt="25"/>
      <dgm:spPr/>
    </dgm:pt>
    <dgm:pt modelId="{7BD969A9-A05A-40FF-B109-9ECC51A6655A}" type="pres">
      <dgm:prSet presAssocID="{8984AA79-0E2A-40C9-A89D-AAB71C5B04F8}" presName="child" presStyleLbl="alignAccFollowNode1" presStyleIdx="14" presStyleCnt="25" custScaleX="151879">
        <dgm:presLayoutVars>
          <dgm:chMax val="0"/>
          <dgm:bulletEnabled val="1"/>
        </dgm:presLayoutVars>
      </dgm:prSet>
      <dgm:spPr/>
    </dgm:pt>
    <dgm:pt modelId="{2363A203-74C3-4F5C-97B4-3ADCF36B616E}" type="pres">
      <dgm:prSet presAssocID="{81D6B34C-F07E-41F7-BFE4-3764B93677D8}" presName="sibTrans" presStyleLbl="sibTrans2D1" presStyleIdx="15" presStyleCnt="25"/>
      <dgm:spPr/>
    </dgm:pt>
    <dgm:pt modelId="{73E84BEE-F971-4BAA-9A9F-11548E8ADB86}" type="pres">
      <dgm:prSet presAssocID="{8DFCB62F-835F-4C3D-A6B0-3F8640067F73}" presName="child" presStyleLbl="alignAccFollowNode1" presStyleIdx="15" presStyleCnt="25" custScaleX="151729">
        <dgm:presLayoutVars>
          <dgm:chMax val="0"/>
          <dgm:bulletEnabled val="1"/>
        </dgm:presLayoutVars>
      </dgm:prSet>
      <dgm:spPr/>
    </dgm:pt>
    <dgm:pt modelId="{5094BF31-B3E5-4773-B44D-A32C2B6DFC23}" type="pres">
      <dgm:prSet presAssocID="{16D32251-DA78-4932-8D4B-5704D47BC3EF}" presName="sibTrans" presStyleLbl="sibTrans2D1" presStyleIdx="16" presStyleCnt="25"/>
      <dgm:spPr/>
    </dgm:pt>
    <dgm:pt modelId="{D0DFDAF7-D81C-4E6C-97E7-CF00C64F82A2}" type="pres">
      <dgm:prSet presAssocID="{EF8DBBB2-0B8E-409C-B310-3826EF33075B}" presName="child" presStyleLbl="alignAccFollowNode1" presStyleIdx="16" presStyleCnt="25" custScaleX="153163">
        <dgm:presLayoutVars>
          <dgm:chMax val="0"/>
          <dgm:bulletEnabled val="1"/>
        </dgm:presLayoutVars>
      </dgm:prSet>
      <dgm:spPr/>
    </dgm:pt>
    <dgm:pt modelId="{0A2011C5-A131-444F-94FA-7AD631A1A414}" type="pres">
      <dgm:prSet presAssocID="{2DF6311B-36C2-4B00-B3BA-217A21510025}" presName="sibTrans" presStyleLbl="sibTrans2D1" presStyleIdx="17" presStyleCnt="25"/>
      <dgm:spPr/>
    </dgm:pt>
    <dgm:pt modelId="{C1F04231-9113-42AE-A0B7-258E45C79544}" type="pres">
      <dgm:prSet presAssocID="{0B43DC1C-B93B-48BA-9D7F-CFC39C642DA9}" presName="child" presStyleLbl="alignAccFollowNode1" presStyleIdx="17" presStyleCnt="25" custScaleX="151879">
        <dgm:presLayoutVars>
          <dgm:chMax val="0"/>
          <dgm:bulletEnabled val="1"/>
        </dgm:presLayoutVars>
      </dgm:prSet>
      <dgm:spPr/>
    </dgm:pt>
    <dgm:pt modelId="{7FFF9411-D154-4BE0-911C-DED735D96054}" type="pres">
      <dgm:prSet presAssocID="{47AE8A2D-A570-4F75-A126-61B747EFE7D7}" presName="sibTrans" presStyleLbl="sibTrans2D1" presStyleIdx="18" presStyleCnt="25"/>
      <dgm:spPr/>
    </dgm:pt>
    <dgm:pt modelId="{1B5BE1B3-94F1-487A-969D-1D7C3648E138}" type="pres">
      <dgm:prSet presAssocID="{53326FEA-83ED-4243-8CBA-028819EB40EB}" presName="child" presStyleLbl="alignAccFollowNode1" presStyleIdx="18" presStyleCnt="25" custScaleX="151879">
        <dgm:presLayoutVars>
          <dgm:chMax val="0"/>
          <dgm:bulletEnabled val="1"/>
        </dgm:presLayoutVars>
      </dgm:prSet>
      <dgm:spPr/>
    </dgm:pt>
    <dgm:pt modelId="{4E49B7A9-0A69-4769-8BB4-A57BD69EBBC4}" type="pres">
      <dgm:prSet presAssocID="{74BFB929-DB97-426A-9EA1-A64746F4FFDE}" presName="hSp" presStyleCnt="0"/>
      <dgm:spPr/>
    </dgm:pt>
    <dgm:pt modelId="{7B33037A-E475-4790-9B8B-0A7FEB963ABB}" type="pres">
      <dgm:prSet presAssocID="{8CB9ACFE-1324-487C-BA6F-E53BA7C6A254}" presName="vertFlow" presStyleCnt="0"/>
      <dgm:spPr/>
    </dgm:pt>
    <dgm:pt modelId="{05D58269-3E54-43AF-82C4-02B76AD466CF}" type="pres">
      <dgm:prSet presAssocID="{8CB9ACFE-1324-487C-BA6F-E53BA7C6A254}" presName="header" presStyleLbl="node1" presStyleIdx="3" presStyleCnt="4" custScaleX="151051" custScaleY="155080"/>
      <dgm:spPr/>
    </dgm:pt>
    <dgm:pt modelId="{A3806980-6C77-46FD-B58D-B0773CBD6F90}" type="pres">
      <dgm:prSet presAssocID="{0C780CDB-AB2E-4EE5-86FB-719F871131E7}" presName="parTrans" presStyleLbl="sibTrans2D1" presStyleIdx="19" presStyleCnt="25"/>
      <dgm:spPr/>
    </dgm:pt>
    <dgm:pt modelId="{8BA8B86C-F4EC-4CBE-AEEE-5C705C8F888A}" type="pres">
      <dgm:prSet presAssocID="{2AC18DC6-B15C-4457-B586-D151A75F221A}" presName="child" presStyleLbl="alignAccFollowNode1" presStyleIdx="19" presStyleCnt="25" custScaleX="151879">
        <dgm:presLayoutVars>
          <dgm:chMax val="0"/>
          <dgm:bulletEnabled val="1"/>
        </dgm:presLayoutVars>
      </dgm:prSet>
      <dgm:spPr/>
    </dgm:pt>
    <dgm:pt modelId="{770BD567-F226-4DCC-B0DB-E918BF75072D}" type="pres">
      <dgm:prSet presAssocID="{705AA788-C24B-41A5-9581-EB1010614D00}" presName="sibTrans" presStyleLbl="sibTrans2D1" presStyleIdx="20" presStyleCnt="25"/>
      <dgm:spPr/>
    </dgm:pt>
    <dgm:pt modelId="{D520BFAA-791E-4E7C-8422-E30F996F1268}" type="pres">
      <dgm:prSet presAssocID="{3C44E980-1D5B-4436-8E1E-A72C6BC8FF12}" presName="child" presStyleLbl="alignAccFollowNode1" presStyleIdx="20" presStyleCnt="25" custScaleX="151879">
        <dgm:presLayoutVars>
          <dgm:chMax val="0"/>
          <dgm:bulletEnabled val="1"/>
        </dgm:presLayoutVars>
      </dgm:prSet>
      <dgm:spPr/>
    </dgm:pt>
    <dgm:pt modelId="{D5567BC2-28E6-4064-AFA1-BA34CE3521C4}" type="pres">
      <dgm:prSet presAssocID="{83DA95B6-DF85-4C02-B72E-1357F9019F22}" presName="sibTrans" presStyleLbl="sibTrans2D1" presStyleIdx="21" presStyleCnt="25"/>
      <dgm:spPr/>
    </dgm:pt>
    <dgm:pt modelId="{0B3B0328-281E-4514-A566-D560C9F06446}" type="pres">
      <dgm:prSet presAssocID="{EFABB1A3-266C-40AC-AC63-E36334CA1E0B}" presName="child" presStyleLbl="alignAccFollowNode1" presStyleIdx="21" presStyleCnt="25" custScaleX="151879">
        <dgm:presLayoutVars>
          <dgm:chMax val="0"/>
          <dgm:bulletEnabled val="1"/>
        </dgm:presLayoutVars>
      </dgm:prSet>
      <dgm:spPr/>
    </dgm:pt>
    <dgm:pt modelId="{C9B28842-9C13-4E39-A564-E99BFCEDFFB9}" type="pres">
      <dgm:prSet presAssocID="{F6F9F4FB-1E9E-43D9-A2D7-C7AA4E40487E}" presName="sibTrans" presStyleLbl="sibTrans2D1" presStyleIdx="22" presStyleCnt="25"/>
      <dgm:spPr/>
    </dgm:pt>
    <dgm:pt modelId="{A061D31D-9D45-4CDA-A3D0-51F8B83570BC}" type="pres">
      <dgm:prSet presAssocID="{17EC4A3B-E471-491A-9F1C-A379D27C2293}" presName="child" presStyleLbl="alignAccFollowNode1" presStyleIdx="22" presStyleCnt="25" custScaleX="151879" custScaleY="153960">
        <dgm:presLayoutVars>
          <dgm:chMax val="0"/>
          <dgm:bulletEnabled val="1"/>
        </dgm:presLayoutVars>
      </dgm:prSet>
      <dgm:spPr/>
    </dgm:pt>
    <dgm:pt modelId="{4972AFED-9ECC-4905-9C8A-E152819A8239}" type="pres">
      <dgm:prSet presAssocID="{C437863F-8D63-4E13-82C0-7B54C7FF75F5}" presName="sibTrans" presStyleLbl="sibTrans2D1" presStyleIdx="23" presStyleCnt="25"/>
      <dgm:spPr/>
    </dgm:pt>
    <dgm:pt modelId="{2E4D1BBA-8231-40A9-A2BE-69F905358F14}" type="pres">
      <dgm:prSet presAssocID="{21554508-956E-4C5F-A80C-977AE2C601E4}" presName="child" presStyleLbl="alignAccFollowNode1" presStyleIdx="23" presStyleCnt="25" custScaleX="151879">
        <dgm:presLayoutVars>
          <dgm:chMax val="0"/>
          <dgm:bulletEnabled val="1"/>
        </dgm:presLayoutVars>
      </dgm:prSet>
      <dgm:spPr/>
    </dgm:pt>
    <dgm:pt modelId="{82F83494-EDBA-4A27-B393-8B9DF9A3C937}" type="pres">
      <dgm:prSet presAssocID="{9D4C5F3F-96D1-416E-B766-E58498E1F8A7}" presName="sibTrans" presStyleLbl="sibTrans2D1" presStyleIdx="24" presStyleCnt="25"/>
      <dgm:spPr/>
    </dgm:pt>
    <dgm:pt modelId="{9927F03F-9378-4A4E-BD49-7F0842BFB1CE}" type="pres">
      <dgm:prSet presAssocID="{BE4FFAE3-8043-4B12-A905-CA70587A9566}" presName="child" presStyleLbl="alignAccFollowNode1" presStyleIdx="24" presStyleCnt="25" custScaleX="151879">
        <dgm:presLayoutVars>
          <dgm:chMax val="0"/>
          <dgm:bulletEnabled val="1"/>
        </dgm:presLayoutVars>
      </dgm:prSet>
      <dgm:spPr/>
    </dgm:pt>
  </dgm:ptLst>
  <dgm:cxnLst>
    <dgm:cxn modelId="{5C7F7905-B363-4FAC-A5CC-630132B54BB4}" srcId="{74BFB929-DB97-426A-9EA1-A64746F4FFDE}" destId="{8984AA79-0E2A-40C9-A89D-AAB71C5B04F8}" srcOrd="2" destOrd="0" parTransId="{C1DF9187-9ECB-40F9-AB9E-81AD51CBDE34}" sibTransId="{81D6B34C-F07E-41F7-BFE4-3764B93677D8}"/>
    <dgm:cxn modelId="{D98DF20B-6E09-4B64-8C57-0C5105E286D5}" type="presOf" srcId="{AB365DDE-4331-4D39-B3ED-0DB3C99DF083}" destId="{24C98279-CCC8-4B86-83D1-258D44EE0084}" srcOrd="0" destOrd="0" presId="urn:microsoft.com/office/officeart/2005/8/layout/lProcess1"/>
    <dgm:cxn modelId="{D189090F-702C-474B-8EE7-C6717BA90D4E}" type="presOf" srcId="{8CB9ACFE-1324-487C-BA6F-E53BA7C6A254}" destId="{05D58269-3E54-43AF-82C4-02B76AD466CF}" srcOrd="0" destOrd="0" presId="urn:microsoft.com/office/officeart/2005/8/layout/lProcess1"/>
    <dgm:cxn modelId="{3EECD10F-E2A1-4331-A8B0-FA0C9D98D629}" srcId="{C23111E3-C730-49B8-A276-A2045B29A216}" destId="{77CCA65F-6309-4AF5-8BDE-1F77425E9F36}" srcOrd="3" destOrd="0" parTransId="{FDF20FFC-7419-4CAA-8E02-43CCF71A36FE}" sibTransId="{F83D2BE1-7A78-439E-9170-15C810ACED9A}"/>
    <dgm:cxn modelId="{3793F90F-20A4-45B4-8DD1-1B74D756AE7E}" type="presOf" srcId="{DE3A290F-CF4E-4769-B324-41C1D0AFD1F7}" destId="{1F946C03-EFC4-48D3-9416-58AC822D6076}" srcOrd="0" destOrd="0" presId="urn:microsoft.com/office/officeart/2005/8/layout/lProcess1"/>
    <dgm:cxn modelId="{A3D88A13-406A-4808-AE11-5233A4CCB63D}" type="presOf" srcId="{B2F47A5A-6046-4666-846C-9C1C6C019ECA}" destId="{89421536-6D64-4133-BAAD-49338F912072}" srcOrd="0" destOrd="4" presId="urn:microsoft.com/office/officeart/2005/8/layout/lProcess1"/>
    <dgm:cxn modelId="{C3308E14-AE2F-4D0F-901A-C396E33A86C9}" type="presOf" srcId="{EF8DBBB2-0B8E-409C-B310-3826EF33075B}" destId="{D0DFDAF7-D81C-4E6C-97E7-CF00C64F82A2}" srcOrd="0" destOrd="0" presId="urn:microsoft.com/office/officeart/2005/8/layout/lProcess1"/>
    <dgm:cxn modelId="{C1D34918-8EFD-47DA-825F-519338BA3CA8}" type="presOf" srcId="{BE4FFAE3-8043-4B12-A905-CA70587A9566}" destId="{9927F03F-9378-4A4E-BD49-7F0842BFB1CE}" srcOrd="0" destOrd="0" presId="urn:microsoft.com/office/officeart/2005/8/layout/lProcess1"/>
    <dgm:cxn modelId="{996B5718-5DA3-4AC7-88AD-7595543445C1}" srcId="{2C337E87-E439-4E27-9630-0A168991BC74}" destId="{F41F059D-BD50-4104-B770-343E818AF8E3}" srcOrd="0" destOrd="0" parTransId="{AD9D97C9-7168-4783-9871-F2738D0C9DE0}" sibTransId="{E64C0525-9BB1-4202-9145-9A119D13063A}"/>
    <dgm:cxn modelId="{1C9C731D-17CB-4288-A166-010734A14950}" type="presOf" srcId="{ECB19D68-C127-4B12-B0F5-C004586C4DD2}" destId="{AD457977-1886-43C4-B120-B226221A9469}" srcOrd="0" destOrd="0" presId="urn:microsoft.com/office/officeart/2005/8/layout/lProcess1"/>
    <dgm:cxn modelId="{AA5C0423-63BF-4186-84AD-7C7E7EAC975E}" type="presOf" srcId="{47AE8A2D-A570-4F75-A126-61B747EFE7D7}" destId="{7FFF9411-D154-4BE0-911C-DED735D96054}" srcOrd="0" destOrd="0" presId="urn:microsoft.com/office/officeart/2005/8/layout/lProcess1"/>
    <dgm:cxn modelId="{76E45126-5DB2-4537-8DF9-A11D6AC77A8A}" type="presOf" srcId="{0B5AB473-B114-4136-A6E7-7707F6CB554A}" destId="{CBB722FB-0F74-4697-A7CC-E05163022B04}" srcOrd="0" destOrd="0" presId="urn:microsoft.com/office/officeart/2005/8/layout/lProcess1"/>
    <dgm:cxn modelId="{CB1E7D2A-6AF7-4080-BDF4-0F9387326A85}" type="presOf" srcId="{17EC4A3B-E471-491A-9F1C-A379D27C2293}" destId="{A061D31D-9D45-4CDA-A3D0-51F8B83570BC}" srcOrd="0" destOrd="0" presId="urn:microsoft.com/office/officeart/2005/8/layout/lProcess1"/>
    <dgm:cxn modelId="{A3A5CC2A-B4E4-477E-9D5C-66322D7DCAB8}" srcId="{0882DC2D-D3EC-41AA-ACCC-E7BFF4892C1A}" destId="{0264D353-49C0-4BDF-A9EA-08701943241C}" srcOrd="3" destOrd="0" parTransId="{06CBD4E1-8700-4FB7-AE37-271A0B3EEC77}" sibTransId="{AB365DDE-4331-4D39-B3ED-0DB3C99DF083}"/>
    <dgm:cxn modelId="{296C8D2C-F3CF-4165-9850-CDBE4F8B4FEC}" srcId="{74BFB929-DB97-426A-9EA1-A64746F4FFDE}" destId="{0B43DC1C-B93B-48BA-9D7F-CFC39C642DA9}" srcOrd="5" destOrd="0" parTransId="{A5D367DC-24AE-4D47-BB17-03C05A8996B1}" sibTransId="{47AE8A2D-A570-4F75-A126-61B747EFE7D7}"/>
    <dgm:cxn modelId="{60BACC2D-E969-4741-8D8E-25BB61D66F64}" type="presOf" srcId="{46CBCBA6-405C-4DBD-B9D2-1D4700D3199F}" destId="{818B386F-B5DB-457C-8CA5-33B4D0A831DA}" srcOrd="0" destOrd="0" presId="urn:microsoft.com/office/officeart/2005/8/layout/lProcess1"/>
    <dgm:cxn modelId="{460C1C2E-77BB-4354-B126-25F591B8ED66}" type="presOf" srcId="{E042E61E-F0B1-4FE0-A8F2-ACC229C1393A}" destId="{EBF9EEAF-0B60-4AB5-B6F2-71F86FFA6FA5}" srcOrd="0" destOrd="0" presId="urn:microsoft.com/office/officeart/2005/8/layout/lProcess1"/>
    <dgm:cxn modelId="{927DF22E-D1CF-41C6-BF9B-73B18EC049A6}" type="presOf" srcId="{A5FC54A0-72D1-4042-AB4C-918C5AEB2FFF}" destId="{A5A444BC-4713-4B92-8155-5CF400F0C599}" srcOrd="0" destOrd="0" presId="urn:microsoft.com/office/officeart/2005/8/layout/lProcess1"/>
    <dgm:cxn modelId="{9E4C222F-A5F3-44A5-9E93-30F84B4DC8A3}" srcId="{8CB9ACFE-1324-487C-BA6F-E53BA7C6A254}" destId="{21554508-956E-4C5F-A80C-977AE2C601E4}" srcOrd="4" destOrd="0" parTransId="{67A42A81-97C5-4010-A60E-175B076E2902}" sibTransId="{9D4C5F3F-96D1-416E-B766-E58498E1F8A7}"/>
    <dgm:cxn modelId="{639A402F-F656-4335-9EFD-67D36A10DB7E}" srcId="{C23111E3-C730-49B8-A276-A2045B29A216}" destId="{45F2FDEC-B6B5-41BB-AE0B-78FB9FF70A7C}" srcOrd="2" destOrd="0" parTransId="{931DC514-B5AD-4ACE-9688-8C0C52193F43}" sibTransId="{60D9D92D-A8F9-4531-B88B-A437D1B2F15A}"/>
    <dgm:cxn modelId="{7F712338-6383-4AB4-A627-9B0D7E6AF66A}" type="presOf" srcId="{60D9D92D-A8F9-4531-B88B-A437D1B2F15A}" destId="{A846DC8A-1BE2-4BC2-9B85-29D2D2F0CBB8}" srcOrd="0" destOrd="0" presId="urn:microsoft.com/office/officeart/2005/8/layout/lProcess1"/>
    <dgm:cxn modelId="{8810293C-4BDD-4823-9878-9188B3BF5986}" srcId="{8CB9ACFE-1324-487C-BA6F-E53BA7C6A254}" destId="{2AC18DC6-B15C-4457-B586-D151A75F221A}" srcOrd="0" destOrd="0" parTransId="{0C780CDB-AB2E-4EE5-86FB-719F871131E7}" sibTransId="{705AA788-C24B-41A5-9581-EB1010614D00}"/>
    <dgm:cxn modelId="{80F8133D-EE94-454A-B735-42DEB19895E7}" type="presOf" srcId="{43985DA2-5974-49C6-BEF1-B910952964A8}" destId="{D99BE8D0-1BA4-4A0B-B9DA-933F6A6C53BC}" srcOrd="0" destOrd="0" presId="urn:microsoft.com/office/officeart/2005/8/layout/lProcess1"/>
    <dgm:cxn modelId="{A4892E5B-4803-4932-B0C0-0C8469C7778B}" type="presOf" srcId="{2C14E50A-1CD3-49C9-847D-96572FEC40B0}" destId="{89421536-6D64-4133-BAAD-49338F912072}" srcOrd="0" destOrd="2" presId="urn:microsoft.com/office/officeart/2005/8/layout/lProcess1"/>
    <dgm:cxn modelId="{E819B661-F542-420B-B34E-D22843FBC02E}" type="presOf" srcId="{76D4F67A-0049-402B-A4D1-1EDAF249801C}" destId="{A5D98714-F54E-4205-AA93-F4D450113879}" srcOrd="0" destOrd="0" presId="urn:microsoft.com/office/officeart/2005/8/layout/lProcess1"/>
    <dgm:cxn modelId="{0D6BCA61-6DAA-48CD-8413-ADBD24FA4ED3}" type="presOf" srcId="{0B43DC1C-B93B-48BA-9D7F-CFC39C642DA9}" destId="{C1F04231-9113-42AE-A0B7-258E45C79544}" srcOrd="0" destOrd="0" presId="urn:microsoft.com/office/officeart/2005/8/layout/lProcess1"/>
    <dgm:cxn modelId="{54CC9062-49EE-4B94-B34D-683592F667FB}" srcId="{2C337E87-E439-4E27-9630-0A168991BC74}" destId="{2C14E50A-1CD3-49C9-847D-96572FEC40B0}" srcOrd="1" destOrd="0" parTransId="{7C015286-4DCD-46C3-B705-D7FF870C0DAC}" sibTransId="{9F4E34F3-EB25-4881-A5CE-B6402CEACEC0}"/>
    <dgm:cxn modelId="{18EEDB62-4381-405C-A715-0746D9958956}" type="presOf" srcId="{74BFB929-DB97-426A-9EA1-A64746F4FFDE}" destId="{E0035DFA-65C1-4ED7-9690-D38E58C08CAE}" srcOrd="0" destOrd="0" presId="urn:microsoft.com/office/officeart/2005/8/layout/lProcess1"/>
    <dgm:cxn modelId="{751BF262-E064-46CD-990D-12A07A47FE99}" type="presOf" srcId="{83DA95B6-DF85-4C02-B72E-1357F9019F22}" destId="{D5567BC2-28E6-4064-AFA1-BA34CE3521C4}" srcOrd="0" destOrd="0" presId="urn:microsoft.com/office/officeart/2005/8/layout/lProcess1"/>
    <dgm:cxn modelId="{42AA9B44-25EE-4114-B106-9BBF6ACDF665}" srcId="{114A4282-ABF9-49EE-AF73-369D99B20F9D}" destId="{74BFB929-DB97-426A-9EA1-A64746F4FFDE}" srcOrd="2" destOrd="0" parTransId="{4AE6B7B9-8AD8-40AF-910C-DD0E0281EA68}" sibTransId="{4F599297-E49E-4F81-885C-57E9EA0A3D11}"/>
    <dgm:cxn modelId="{949FCA64-D979-4546-BD34-314F25A4C075}" type="presOf" srcId="{8DFCB62F-835F-4C3D-A6B0-3F8640067F73}" destId="{73E84BEE-F971-4BAA-9A9F-11548E8ADB86}" srcOrd="0" destOrd="0" presId="urn:microsoft.com/office/officeart/2005/8/layout/lProcess1"/>
    <dgm:cxn modelId="{37F9DE44-3568-4B8A-B8C4-FDD99AC24619}" srcId="{74BFB929-DB97-426A-9EA1-A64746F4FFDE}" destId="{ECB19D68-C127-4B12-B0F5-C004586C4DD2}" srcOrd="0" destOrd="0" parTransId="{B9D7C50E-619A-4A4D-8A6C-EBB7221F410D}" sibTransId="{E042E61E-F0B1-4FE0-A8F2-ACC229C1393A}"/>
    <dgm:cxn modelId="{2DE05A65-C724-4F3C-BEC1-A492A6A245D0}" srcId="{C23111E3-C730-49B8-A276-A2045B29A216}" destId="{BBCF4399-A4EF-44DC-9036-13FDD5DDEB3C}" srcOrd="1" destOrd="0" parTransId="{20A915C9-679B-4992-9377-67CC396AB9C8}" sibTransId="{47E43D65-0620-4691-BCD9-39B83E9E64C4}"/>
    <dgm:cxn modelId="{51C74347-D602-45F0-B227-1627C4934A0D}" type="presOf" srcId="{48B98B2C-7A0C-4D4F-9F59-09AEB1D7F68B}" destId="{D53067EE-74A0-499C-9515-AD27E0383717}" srcOrd="0" destOrd="0" presId="urn:microsoft.com/office/officeart/2005/8/layout/lProcess1"/>
    <dgm:cxn modelId="{D07D8267-90C0-4A7B-BCF2-C9A7D1B071D5}" type="presOf" srcId="{2C337E87-E439-4E27-9630-0A168991BC74}" destId="{89421536-6D64-4133-BAAD-49338F912072}" srcOrd="0" destOrd="0" presId="urn:microsoft.com/office/officeart/2005/8/layout/lProcess1"/>
    <dgm:cxn modelId="{F9870F69-B792-45DC-AE19-4BB005B490EE}" type="presOf" srcId="{53326FEA-83ED-4243-8CBA-028819EB40EB}" destId="{1B5BE1B3-94F1-487A-969D-1D7C3648E138}" srcOrd="0" destOrd="0" presId="urn:microsoft.com/office/officeart/2005/8/layout/lProcess1"/>
    <dgm:cxn modelId="{FC2AEA4B-415A-4302-8609-3F650E7CABBA}" type="presOf" srcId="{EFABB1A3-266C-40AC-AC63-E36334CA1E0B}" destId="{0B3B0328-281E-4514-A566-D560C9F06446}" srcOrd="0" destOrd="0" presId="urn:microsoft.com/office/officeart/2005/8/layout/lProcess1"/>
    <dgm:cxn modelId="{CB253C6C-5197-479F-A882-EAD263D51EB0}" srcId="{0882DC2D-D3EC-41AA-ACCC-E7BFF4892C1A}" destId="{DE3A290F-CF4E-4769-B324-41C1D0AFD1F7}" srcOrd="7" destOrd="0" parTransId="{7BD43C2E-0DC1-4747-8922-B82203DC9812}" sibTransId="{AA5A4DA4-E5D6-4441-82E5-8A4ED951C19B}"/>
    <dgm:cxn modelId="{1E8D4C4D-77D7-46E4-9C8F-D4D99EF0DDF2}" type="presOf" srcId="{BBCF4399-A4EF-44DC-9036-13FDD5DDEB3C}" destId="{9692ADE3-B014-4001-B27D-572EEFCAC1B7}" srcOrd="0" destOrd="0" presId="urn:microsoft.com/office/officeart/2005/8/layout/lProcess1"/>
    <dgm:cxn modelId="{E18F5B74-70EC-4E33-AF36-DC5EE8FC52E8}" type="presOf" srcId="{705AA788-C24B-41A5-9581-EB1010614D00}" destId="{770BD567-F226-4DCC-B0DB-E918BF75072D}" srcOrd="0" destOrd="0" presId="urn:microsoft.com/office/officeart/2005/8/layout/lProcess1"/>
    <dgm:cxn modelId="{0F88A154-50FA-40D4-9649-0BCAC6D1B048}" srcId="{8CB9ACFE-1324-487C-BA6F-E53BA7C6A254}" destId="{EFABB1A3-266C-40AC-AC63-E36334CA1E0B}" srcOrd="2" destOrd="0" parTransId="{8D2CD9B6-A1AA-40AC-83EB-31DF26D87E2D}" sibTransId="{F6F9F4FB-1E9E-43D9-A2D7-C7AA4E40487E}"/>
    <dgm:cxn modelId="{653ADC54-E611-41EA-A9F8-27227B321FA3}" srcId="{114A4282-ABF9-49EE-AF73-369D99B20F9D}" destId="{8CB9ACFE-1324-487C-BA6F-E53BA7C6A254}" srcOrd="3" destOrd="0" parTransId="{F34DA26A-33E1-48A2-B385-C021F8EE4463}" sibTransId="{1E372B1E-FA08-430B-B570-52AD13D6B818}"/>
    <dgm:cxn modelId="{5F902177-0023-40E3-A6F4-9A50BEE1DC8F}" type="presOf" srcId="{0264D353-49C0-4BDF-A9EA-08701943241C}" destId="{5269EA34-5374-4B50-A9FE-D4098C3F26A8}" srcOrd="0" destOrd="0" presId="urn:microsoft.com/office/officeart/2005/8/layout/lProcess1"/>
    <dgm:cxn modelId="{D7034557-B681-4062-9CB2-31862594B0BE}" srcId="{8CB9ACFE-1324-487C-BA6F-E53BA7C6A254}" destId="{17EC4A3B-E471-491A-9F1C-A379D27C2293}" srcOrd="3" destOrd="0" parTransId="{DC757F48-324B-4387-892F-F59317A8B93D}" sibTransId="{C437863F-8D63-4E13-82C0-7B54C7FF75F5}"/>
    <dgm:cxn modelId="{F577705A-3D5B-496A-A32C-808634C30916}" type="presOf" srcId="{B576D4FB-5E42-4771-AD58-9748A5F6243C}" destId="{B2557570-6837-4BC8-9762-0457F528D357}" srcOrd="0" destOrd="0" presId="urn:microsoft.com/office/officeart/2005/8/layout/lProcess1"/>
    <dgm:cxn modelId="{1C5A957C-5B11-4F25-B308-624C1C9FC739}" srcId="{0882DC2D-D3EC-41AA-ACCC-E7BFF4892C1A}" destId="{93D426A2-63B5-49C1-9D0E-82168FE394BF}" srcOrd="5" destOrd="0" parTransId="{4AC8F6A3-41A3-4D1B-B619-F33F40DE9C80}" sibTransId="{0B5AB473-B114-4136-A6E7-7707F6CB554A}"/>
    <dgm:cxn modelId="{6BF6327D-642F-4D87-B0FE-B751F5B9D6C8}" srcId="{2C337E87-E439-4E27-9630-0A168991BC74}" destId="{B2F47A5A-6046-4666-846C-9C1C6C019ECA}" srcOrd="3" destOrd="0" parTransId="{FFB88B0B-3197-42A1-BFDD-6A1458BA7351}" sibTransId="{223D13A6-B311-4B00-99DB-E5D6913A784D}"/>
    <dgm:cxn modelId="{2145447F-F4BC-4CA4-A049-694027333E22}" srcId="{2C337E87-E439-4E27-9630-0A168991BC74}" destId="{5C2CD258-6116-4904-A768-98F37B1862A1}" srcOrd="2" destOrd="0" parTransId="{3F544766-DBD5-4E79-AA76-4195F78B566C}" sibTransId="{871FC193-61E8-4180-A0A9-DB270B75FE84}"/>
    <dgm:cxn modelId="{08EC8080-7B18-48CA-9B77-7E0E0C5219EF}" type="presOf" srcId="{47E43D65-0620-4691-BCD9-39B83E9E64C4}" destId="{0A401674-B12E-4489-89D7-A452A9E9C73B}" srcOrd="0" destOrd="0" presId="urn:microsoft.com/office/officeart/2005/8/layout/lProcess1"/>
    <dgm:cxn modelId="{27F6EC86-8788-4E6C-934E-277BA5904F29}" type="presOf" srcId="{B9D7C50E-619A-4A4D-8A6C-EBB7221F410D}" destId="{35DA5581-33AA-4AA7-8168-89AD10968DCD}" srcOrd="0" destOrd="0" presId="urn:microsoft.com/office/officeart/2005/8/layout/lProcess1"/>
    <dgm:cxn modelId="{5FB68388-FE5E-406C-9500-1823D9B39C58}" type="presOf" srcId="{77CCA65F-6309-4AF5-8BDE-1F77425E9F36}" destId="{91042FBC-83D6-43EC-8DBB-CA7C2B1FF53B}" srcOrd="0" destOrd="0" presId="urn:microsoft.com/office/officeart/2005/8/layout/lProcess1"/>
    <dgm:cxn modelId="{2B961189-7F29-4F08-A3D1-26A9E3CCB2F9}" type="presOf" srcId="{BF78DCDE-61CC-44EE-9F0F-7B9F2712D4BB}" destId="{D459122F-163F-44FF-AA6A-5129160D6A58}" srcOrd="0" destOrd="0" presId="urn:microsoft.com/office/officeart/2005/8/layout/lProcess1"/>
    <dgm:cxn modelId="{D4683C89-B5FB-4565-B89F-B61008FFEB28}" srcId="{74BFB929-DB97-426A-9EA1-A64746F4FFDE}" destId="{53326FEA-83ED-4243-8CBA-028819EB40EB}" srcOrd="6" destOrd="0" parTransId="{05E398BF-3740-4A54-B99E-C49457A55495}" sibTransId="{8BCFFCF9-A225-4AED-994F-8648010792AA}"/>
    <dgm:cxn modelId="{116FBA8D-0C00-4947-9FD4-38EBFC4C667A}" type="presOf" srcId="{30C4788E-075D-41B0-8DCC-19CADFA070D9}" destId="{8C06943F-75AF-4B3C-B2F9-CBAD082440E8}" srcOrd="0" destOrd="0" presId="urn:microsoft.com/office/officeart/2005/8/layout/lProcess1"/>
    <dgm:cxn modelId="{1E890C8E-6740-4B6C-9728-6FA294FDC62E}" srcId="{0882DC2D-D3EC-41AA-ACCC-E7BFF4892C1A}" destId="{2C337E87-E439-4E27-9630-0A168991BC74}" srcOrd="1" destOrd="0" parTransId="{7F694639-0748-4AFB-BD5D-F1E922B3C5DE}" sibTransId="{EDF68688-8EA3-4A8F-B187-B6C2738D827D}"/>
    <dgm:cxn modelId="{6EE2068F-19AD-4CE4-BDCE-9693EBEB5C89}" type="presOf" srcId="{9D4C5F3F-96D1-416E-B766-E58498E1F8A7}" destId="{82F83494-EDBA-4A27-B393-8B9DF9A3C937}" srcOrd="0" destOrd="0" presId="urn:microsoft.com/office/officeart/2005/8/layout/lProcess1"/>
    <dgm:cxn modelId="{F303D78F-56EB-40BA-8332-D59FE2112E58}" type="presOf" srcId="{21554508-956E-4C5F-A80C-977AE2C601E4}" destId="{2E4D1BBA-8231-40A9-A2BE-69F905358F14}" srcOrd="0" destOrd="0" presId="urn:microsoft.com/office/officeart/2005/8/layout/lProcess1"/>
    <dgm:cxn modelId="{9FD1C490-A247-41A3-8405-C0F0F29F4C40}" srcId="{0882DC2D-D3EC-41AA-ACCC-E7BFF4892C1A}" destId="{43985DA2-5974-49C6-BEF1-B910952964A8}" srcOrd="2" destOrd="0" parTransId="{FB964847-D90F-489A-A306-9F8BA8CF155E}" sibTransId="{46CBCBA6-405C-4DBD-B9D2-1D4700D3199F}"/>
    <dgm:cxn modelId="{43063596-196E-4D2F-B090-0870BFE2C241}" srcId="{114A4282-ABF9-49EE-AF73-369D99B20F9D}" destId="{C23111E3-C730-49B8-A276-A2045B29A216}" srcOrd="0" destOrd="0" parTransId="{F956162F-B663-4362-91D0-1BA235E42EA5}" sibTransId="{7F501228-48FA-4413-8BFF-30D87E66A617}"/>
    <dgm:cxn modelId="{0CCB2597-BB19-42F2-A4D8-817EEC7253E9}" srcId="{8CB9ACFE-1324-487C-BA6F-E53BA7C6A254}" destId="{BE4FFAE3-8043-4B12-A905-CA70587A9566}" srcOrd="5" destOrd="0" parTransId="{24880454-C192-4275-B7C1-F72A3E7A24E7}" sibTransId="{1B93C97B-4583-400B-ABD5-5BDDD91C4E30}"/>
    <dgm:cxn modelId="{37FF899E-D2D4-4201-B1CE-2BD6CD34F92A}" type="presOf" srcId="{45F2FDEC-B6B5-41BB-AE0B-78FB9FF70A7C}" destId="{FDB46FD3-292C-47FF-A8E0-52DECAFFA34B}" srcOrd="0" destOrd="0" presId="urn:microsoft.com/office/officeart/2005/8/layout/lProcess1"/>
    <dgm:cxn modelId="{24500DA1-6789-4423-87E1-6C4A70609DD1}" type="presOf" srcId="{16D32251-DA78-4932-8D4B-5704D47BC3EF}" destId="{5094BF31-B3E5-4773-B44D-A32C2B6DFC23}" srcOrd="0" destOrd="0" presId="urn:microsoft.com/office/officeart/2005/8/layout/lProcess1"/>
    <dgm:cxn modelId="{6FE579A6-CCD8-481C-B2B6-B507A16C6A61}" type="presOf" srcId="{93D426A2-63B5-49C1-9D0E-82168FE394BF}" destId="{7B567834-FD0D-4BE9-9FB2-C787F7E293AA}" srcOrd="0" destOrd="0" presId="urn:microsoft.com/office/officeart/2005/8/layout/lProcess1"/>
    <dgm:cxn modelId="{26AD81A6-5B51-455C-9FD9-09DFCB64C88A}" type="presOf" srcId="{EDF68688-8EA3-4A8F-B187-B6C2738D827D}" destId="{48239C6E-6A42-49CE-AAC1-800E6D617396}" srcOrd="0" destOrd="0" presId="urn:microsoft.com/office/officeart/2005/8/layout/lProcess1"/>
    <dgm:cxn modelId="{E878A4A6-232A-45CC-ABB7-D49F835619A3}" srcId="{0882DC2D-D3EC-41AA-ACCC-E7BFF4892C1A}" destId="{25C90C1B-A6D2-488B-8D78-9BCF5B9EB755}" srcOrd="6" destOrd="0" parTransId="{794FDEBE-9BB3-4CD7-9975-3DA69B81E0BF}" sibTransId="{4DD52B37-4B88-4684-90EF-101859F1F005}"/>
    <dgm:cxn modelId="{69BBC8A8-7A38-4E81-AA82-2C8B6D51A317}" type="presOf" srcId="{4FF6B7AA-3588-4B8F-927C-698F3D21B961}" destId="{7D6EBD58-8512-43C4-B3BF-963AB661DE68}" srcOrd="0" destOrd="0" presId="urn:microsoft.com/office/officeart/2005/8/layout/lProcess1"/>
    <dgm:cxn modelId="{FBACE1B1-997B-406E-96E6-18CB2BC9B3FF}" type="presOf" srcId="{F41F059D-BD50-4104-B770-343E818AF8E3}" destId="{89421536-6D64-4133-BAAD-49338F912072}" srcOrd="0" destOrd="1" presId="urn:microsoft.com/office/officeart/2005/8/layout/lProcess1"/>
    <dgm:cxn modelId="{AB2AE0B2-0BD6-473A-AADD-489FCFF4EA62}" type="presOf" srcId="{81D6B34C-F07E-41F7-BFE4-3764B93677D8}" destId="{2363A203-74C3-4F5C-97B4-3ADCF36B616E}" srcOrd="0" destOrd="0" presId="urn:microsoft.com/office/officeart/2005/8/layout/lProcess1"/>
    <dgm:cxn modelId="{6B3640B3-D154-46B8-B4EB-A4C42996073E}" srcId="{74BFB929-DB97-426A-9EA1-A64746F4FFDE}" destId="{8DFCB62F-835F-4C3D-A6B0-3F8640067F73}" srcOrd="3" destOrd="0" parTransId="{071B19EA-F69E-49EA-8601-9729CB550D09}" sibTransId="{16D32251-DA78-4932-8D4B-5704D47BC3EF}"/>
    <dgm:cxn modelId="{230A23B5-31E5-4DCC-AF6F-1CFE38185847}" type="presOf" srcId="{25C90C1B-A6D2-488B-8D78-9BCF5B9EB755}" destId="{F9CBBCA0-6540-47B9-9573-551D7792EEEE}" srcOrd="0" destOrd="0" presId="urn:microsoft.com/office/officeart/2005/8/layout/lProcess1"/>
    <dgm:cxn modelId="{467884BA-1242-4512-B5E1-50AB757CB8D1}" type="presOf" srcId="{2839FBBB-A0D6-438A-A25E-9BE7EE8B75F7}" destId="{960892B7-10AF-4447-A2ED-D315A2D25A78}" srcOrd="0" destOrd="0" presId="urn:microsoft.com/office/officeart/2005/8/layout/lProcess1"/>
    <dgm:cxn modelId="{8E5013C0-F0FE-44D7-87D2-271A438C82E8}" srcId="{0882DC2D-D3EC-41AA-ACCC-E7BFF4892C1A}" destId="{76D4F67A-0049-402B-A4D1-1EDAF249801C}" srcOrd="0" destOrd="0" parTransId="{48B98B2C-7A0C-4D4F-9F59-09AEB1D7F68B}" sibTransId="{BF78DCDE-61CC-44EE-9F0F-7B9F2712D4BB}"/>
    <dgm:cxn modelId="{C055D0C4-7450-4C9F-80DF-1FD7F3759488}" type="presOf" srcId="{114A4282-ABF9-49EE-AF73-369D99B20F9D}" destId="{EEE91D8F-AF53-4C6E-94DF-1F4CA00D865A}" srcOrd="0" destOrd="0" presId="urn:microsoft.com/office/officeart/2005/8/layout/lProcess1"/>
    <dgm:cxn modelId="{CD7946C9-E197-4A26-8864-A1B5551DECE1}" type="presOf" srcId="{2DF6311B-36C2-4B00-B3BA-217A21510025}" destId="{0A2011C5-A131-444F-94FA-7AD631A1A414}" srcOrd="0" destOrd="0" presId="urn:microsoft.com/office/officeart/2005/8/layout/lProcess1"/>
    <dgm:cxn modelId="{3D8E3ACD-11ED-4E4B-B313-8B5FECD05E3C}" type="presOf" srcId="{0C780CDB-AB2E-4EE5-86FB-719F871131E7}" destId="{A3806980-6C77-46FD-B58D-B0773CBD6F90}" srcOrd="0" destOrd="0" presId="urn:microsoft.com/office/officeart/2005/8/layout/lProcess1"/>
    <dgm:cxn modelId="{4B3BBAD0-87DC-4945-BC08-24A580380B26}" srcId="{114A4282-ABF9-49EE-AF73-369D99B20F9D}" destId="{0882DC2D-D3EC-41AA-ACCC-E7BFF4892C1A}" srcOrd="1" destOrd="0" parTransId="{A46FA324-5D44-483C-8633-1D500660BE01}" sibTransId="{DD4FE8D3-C372-472F-ACA1-83D905999E0D}"/>
    <dgm:cxn modelId="{6CF2DAD2-9A53-4B63-A1FD-A61CCADE2661}" srcId="{C23111E3-C730-49B8-A276-A2045B29A216}" destId="{30C4788E-075D-41B0-8DCC-19CADFA070D9}" srcOrd="0" destOrd="0" parTransId="{2839FBBB-A0D6-438A-A25E-9BE7EE8B75F7}" sibTransId="{4FF6B7AA-3588-4B8F-927C-698F3D21B961}"/>
    <dgm:cxn modelId="{F868F5D2-AF0A-4413-95F0-C927EF0AF323}" type="presOf" srcId="{45F9F12C-F4C0-443C-B0C7-D7D41B6B1670}" destId="{F2096393-3534-46D6-8033-AFB42A3B7128}" srcOrd="0" destOrd="0" presId="urn:microsoft.com/office/officeart/2005/8/layout/lProcess1"/>
    <dgm:cxn modelId="{EE6BC4D3-17D2-455E-B706-F4E09BBFB6DC}" type="presOf" srcId="{C437863F-8D63-4E13-82C0-7B54C7FF75F5}" destId="{4972AFED-9ECC-4905-9C8A-E152819A8239}" srcOrd="0" destOrd="0" presId="urn:microsoft.com/office/officeart/2005/8/layout/lProcess1"/>
    <dgm:cxn modelId="{34266DD4-379E-4CAB-9C70-9ADDBEF75B3D}" srcId="{74BFB929-DB97-426A-9EA1-A64746F4FFDE}" destId="{EF8DBBB2-0B8E-409C-B310-3826EF33075B}" srcOrd="4" destOrd="0" parTransId="{4F845B40-C4DD-4AD9-9228-33BE280D61E3}" sibTransId="{2DF6311B-36C2-4B00-B3BA-217A21510025}"/>
    <dgm:cxn modelId="{FB1D7ED7-8C0E-435F-84D0-88639CAD9144}" srcId="{74BFB929-DB97-426A-9EA1-A64746F4FFDE}" destId="{B576D4FB-5E42-4771-AD58-9748A5F6243C}" srcOrd="1" destOrd="0" parTransId="{B3C2C8C4-C4B4-4E2A-AC79-1C93A846189F}" sibTransId="{A5FC54A0-72D1-4042-AB4C-918C5AEB2FFF}"/>
    <dgm:cxn modelId="{9D356DD8-8A07-44BA-A59A-E588BCA09683}" type="presOf" srcId="{0882DC2D-D3EC-41AA-ACCC-E7BFF4892C1A}" destId="{DA9503C5-9C56-4B82-B854-3A97E9D56E1D}" srcOrd="0" destOrd="0" presId="urn:microsoft.com/office/officeart/2005/8/layout/lProcess1"/>
    <dgm:cxn modelId="{AE5D1BDB-074E-476E-9863-7BAB2B976153}" type="presOf" srcId="{2AC18DC6-B15C-4457-B586-D151A75F221A}" destId="{8BA8B86C-F4EC-4CBE-AEEE-5C705C8F888A}" srcOrd="0" destOrd="0" presId="urn:microsoft.com/office/officeart/2005/8/layout/lProcess1"/>
    <dgm:cxn modelId="{65E810E2-D6D6-4265-8A6E-D9719C3788BC}" srcId="{8CB9ACFE-1324-487C-BA6F-E53BA7C6A254}" destId="{3C44E980-1D5B-4436-8E1E-A72C6BC8FF12}" srcOrd="1" destOrd="0" parTransId="{D74156DF-AE66-4C7B-AD54-C2C51025E2DB}" sibTransId="{83DA95B6-DF85-4C02-B72E-1357F9019F22}"/>
    <dgm:cxn modelId="{BBD9B1E4-1D9C-44D1-A00B-0A03444A4243}" type="presOf" srcId="{4DD52B37-4B88-4684-90EF-101859F1F005}" destId="{462A32C6-B5A7-4AC8-A303-269A6B80458A}" srcOrd="0" destOrd="0" presId="urn:microsoft.com/office/officeart/2005/8/layout/lProcess1"/>
    <dgm:cxn modelId="{795AA4E8-60E1-43C4-AFC8-1A7AD5BE7680}" type="presOf" srcId="{A83F25A5-364F-41CA-AC9A-2FFD221C21E9}" destId="{1E83E025-4AB1-49C3-A6C7-62DC78A255A3}" srcOrd="0" destOrd="0" presId="urn:microsoft.com/office/officeart/2005/8/layout/lProcess1"/>
    <dgm:cxn modelId="{A4F2ABED-D201-4180-BE87-07C1B5FFDC4B}" type="presOf" srcId="{F6F9F4FB-1E9E-43D9-A2D7-C7AA4E40487E}" destId="{C9B28842-9C13-4E39-A564-E99BFCEDFFB9}" srcOrd="0" destOrd="0" presId="urn:microsoft.com/office/officeart/2005/8/layout/lProcess1"/>
    <dgm:cxn modelId="{2296E4F0-B275-48C5-9E5B-733728A31335}" type="presOf" srcId="{5C2CD258-6116-4904-A768-98F37B1862A1}" destId="{89421536-6D64-4133-BAAD-49338F912072}" srcOrd="0" destOrd="3" presId="urn:microsoft.com/office/officeart/2005/8/layout/lProcess1"/>
    <dgm:cxn modelId="{AAEBB9F4-B268-4F96-9485-5A7910368897}" type="presOf" srcId="{8984AA79-0E2A-40C9-A89D-AAB71C5B04F8}" destId="{7BD969A9-A05A-40FF-B109-9ECC51A6655A}" srcOrd="0" destOrd="0" presId="urn:microsoft.com/office/officeart/2005/8/layout/lProcess1"/>
    <dgm:cxn modelId="{759070F6-4CB4-4CE9-8F3C-3C7220546958}" type="presOf" srcId="{3C44E980-1D5B-4436-8E1E-A72C6BC8FF12}" destId="{D520BFAA-791E-4E7C-8422-E30F996F1268}" srcOrd="0" destOrd="0" presId="urn:microsoft.com/office/officeart/2005/8/layout/lProcess1"/>
    <dgm:cxn modelId="{B02EC3F8-F8AC-4279-AA12-9493B2025991}" srcId="{0882DC2D-D3EC-41AA-ACCC-E7BFF4892C1A}" destId="{A83F25A5-364F-41CA-AC9A-2FFD221C21E9}" srcOrd="4" destOrd="0" parTransId="{EEB4BC76-88DE-43EE-B409-7E3EEFD6F38C}" sibTransId="{45F9F12C-F4C0-443C-B0C7-D7D41B6B1670}"/>
    <dgm:cxn modelId="{0273A3F9-B02B-4374-983D-007307CDBB61}" type="presOf" srcId="{C23111E3-C730-49B8-A276-A2045B29A216}" destId="{DC4F7CF0-0A41-4B86-BFB7-759C1D7989FB}" srcOrd="0" destOrd="0" presId="urn:microsoft.com/office/officeart/2005/8/layout/lProcess1"/>
    <dgm:cxn modelId="{3995B9CE-BC18-4789-BFA6-B2CB9C4A7791}" type="presParOf" srcId="{EEE91D8F-AF53-4C6E-94DF-1F4CA00D865A}" destId="{2E2C9813-79DA-4F03-8FB6-CC41A3A498A7}" srcOrd="0" destOrd="0" presId="urn:microsoft.com/office/officeart/2005/8/layout/lProcess1"/>
    <dgm:cxn modelId="{2E0214A8-AC82-4F19-BCA4-0245E6BA02EB}" type="presParOf" srcId="{2E2C9813-79DA-4F03-8FB6-CC41A3A498A7}" destId="{DC4F7CF0-0A41-4B86-BFB7-759C1D7989FB}" srcOrd="0" destOrd="0" presId="urn:microsoft.com/office/officeart/2005/8/layout/lProcess1"/>
    <dgm:cxn modelId="{5C034144-7C09-4D11-A28D-00E047ACD810}" type="presParOf" srcId="{2E2C9813-79DA-4F03-8FB6-CC41A3A498A7}" destId="{960892B7-10AF-4447-A2ED-D315A2D25A78}" srcOrd="1" destOrd="0" presId="urn:microsoft.com/office/officeart/2005/8/layout/lProcess1"/>
    <dgm:cxn modelId="{E4BE15D3-F7EB-4223-9AC5-A09C375D1AE4}" type="presParOf" srcId="{2E2C9813-79DA-4F03-8FB6-CC41A3A498A7}" destId="{8C06943F-75AF-4B3C-B2F9-CBAD082440E8}" srcOrd="2" destOrd="0" presId="urn:microsoft.com/office/officeart/2005/8/layout/lProcess1"/>
    <dgm:cxn modelId="{74073379-F578-4F87-879F-525D89C2E27C}" type="presParOf" srcId="{2E2C9813-79DA-4F03-8FB6-CC41A3A498A7}" destId="{7D6EBD58-8512-43C4-B3BF-963AB661DE68}" srcOrd="3" destOrd="0" presId="urn:microsoft.com/office/officeart/2005/8/layout/lProcess1"/>
    <dgm:cxn modelId="{D92C6055-8EA1-4DFD-BB1D-229B8102EAB9}" type="presParOf" srcId="{2E2C9813-79DA-4F03-8FB6-CC41A3A498A7}" destId="{9692ADE3-B014-4001-B27D-572EEFCAC1B7}" srcOrd="4" destOrd="0" presId="urn:microsoft.com/office/officeart/2005/8/layout/lProcess1"/>
    <dgm:cxn modelId="{F4C77BD2-A107-4CCE-A0C9-2F4940DDD223}" type="presParOf" srcId="{2E2C9813-79DA-4F03-8FB6-CC41A3A498A7}" destId="{0A401674-B12E-4489-89D7-A452A9E9C73B}" srcOrd="5" destOrd="0" presId="urn:microsoft.com/office/officeart/2005/8/layout/lProcess1"/>
    <dgm:cxn modelId="{C19864D2-351B-4964-8095-F1A0FD11A738}" type="presParOf" srcId="{2E2C9813-79DA-4F03-8FB6-CC41A3A498A7}" destId="{FDB46FD3-292C-47FF-A8E0-52DECAFFA34B}" srcOrd="6" destOrd="0" presId="urn:microsoft.com/office/officeart/2005/8/layout/lProcess1"/>
    <dgm:cxn modelId="{ECED24DC-3BCB-46B1-ADB1-C1FD87D03802}" type="presParOf" srcId="{2E2C9813-79DA-4F03-8FB6-CC41A3A498A7}" destId="{A846DC8A-1BE2-4BC2-9B85-29D2D2F0CBB8}" srcOrd="7" destOrd="0" presId="urn:microsoft.com/office/officeart/2005/8/layout/lProcess1"/>
    <dgm:cxn modelId="{C7322E4D-EF23-45F8-8795-D0CDF2F8751C}" type="presParOf" srcId="{2E2C9813-79DA-4F03-8FB6-CC41A3A498A7}" destId="{91042FBC-83D6-43EC-8DBB-CA7C2B1FF53B}" srcOrd="8" destOrd="0" presId="urn:microsoft.com/office/officeart/2005/8/layout/lProcess1"/>
    <dgm:cxn modelId="{DAA729DA-55AC-400B-88A4-9C5385B22C40}" type="presParOf" srcId="{EEE91D8F-AF53-4C6E-94DF-1F4CA00D865A}" destId="{4823C1CE-2E5C-4D61-B9CE-2F59D73FAE3C}" srcOrd="1" destOrd="0" presId="urn:microsoft.com/office/officeart/2005/8/layout/lProcess1"/>
    <dgm:cxn modelId="{D1A39060-EAD9-4D34-9693-9F26A15F7AF7}" type="presParOf" srcId="{EEE91D8F-AF53-4C6E-94DF-1F4CA00D865A}" destId="{60C3D586-F8E1-4A90-8E31-AC32A12CBA84}" srcOrd="2" destOrd="0" presId="urn:microsoft.com/office/officeart/2005/8/layout/lProcess1"/>
    <dgm:cxn modelId="{C091AE81-C015-4C89-96CA-FBABF91D54A9}" type="presParOf" srcId="{60C3D586-F8E1-4A90-8E31-AC32A12CBA84}" destId="{DA9503C5-9C56-4B82-B854-3A97E9D56E1D}" srcOrd="0" destOrd="0" presId="urn:microsoft.com/office/officeart/2005/8/layout/lProcess1"/>
    <dgm:cxn modelId="{97499C33-679E-4343-816C-318EB082BAB0}" type="presParOf" srcId="{60C3D586-F8E1-4A90-8E31-AC32A12CBA84}" destId="{D53067EE-74A0-499C-9515-AD27E0383717}" srcOrd="1" destOrd="0" presId="urn:microsoft.com/office/officeart/2005/8/layout/lProcess1"/>
    <dgm:cxn modelId="{4665B75C-CED5-42D0-98B3-71369F86AE4D}" type="presParOf" srcId="{60C3D586-F8E1-4A90-8E31-AC32A12CBA84}" destId="{A5D98714-F54E-4205-AA93-F4D450113879}" srcOrd="2" destOrd="0" presId="urn:microsoft.com/office/officeart/2005/8/layout/lProcess1"/>
    <dgm:cxn modelId="{FFBDEECB-622C-4E94-9904-9D08C6396CF9}" type="presParOf" srcId="{60C3D586-F8E1-4A90-8E31-AC32A12CBA84}" destId="{D459122F-163F-44FF-AA6A-5129160D6A58}" srcOrd="3" destOrd="0" presId="urn:microsoft.com/office/officeart/2005/8/layout/lProcess1"/>
    <dgm:cxn modelId="{9814BC90-4E5B-4F16-BA18-59FC41E61A3C}" type="presParOf" srcId="{60C3D586-F8E1-4A90-8E31-AC32A12CBA84}" destId="{89421536-6D64-4133-BAAD-49338F912072}" srcOrd="4" destOrd="0" presId="urn:microsoft.com/office/officeart/2005/8/layout/lProcess1"/>
    <dgm:cxn modelId="{8007139F-25D4-44B1-8AFF-365CD56147A8}" type="presParOf" srcId="{60C3D586-F8E1-4A90-8E31-AC32A12CBA84}" destId="{48239C6E-6A42-49CE-AAC1-800E6D617396}" srcOrd="5" destOrd="0" presId="urn:microsoft.com/office/officeart/2005/8/layout/lProcess1"/>
    <dgm:cxn modelId="{02D741B2-D54D-470E-A077-539DB750D1BD}" type="presParOf" srcId="{60C3D586-F8E1-4A90-8E31-AC32A12CBA84}" destId="{D99BE8D0-1BA4-4A0B-B9DA-933F6A6C53BC}" srcOrd="6" destOrd="0" presId="urn:microsoft.com/office/officeart/2005/8/layout/lProcess1"/>
    <dgm:cxn modelId="{A35AA244-806B-4DD6-8B17-088AB4E6C39D}" type="presParOf" srcId="{60C3D586-F8E1-4A90-8E31-AC32A12CBA84}" destId="{818B386F-B5DB-457C-8CA5-33B4D0A831DA}" srcOrd="7" destOrd="0" presId="urn:microsoft.com/office/officeart/2005/8/layout/lProcess1"/>
    <dgm:cxn modelId="{44F7B245-2B3F-4C52-A3C1-13422A103FE5}" type="presParOf" srcId="{60C3D586-F8E1-4A90-8E31-AC32A12CBA84}" destId="{5269EA34-5374-4B50-A9FE-D4098C3F26A8}" srcOrd="8" destOrd="0" presId="urn:microsoft.com/office/officeart/2005/8/layout/lProcess1"/>
    <dgm:cxn modelId="{2D8B8044-A27B-42E9-85B4-D6074629662B}" type="presParOf" srcId="{60C3D586-F8E1-4A90-8E31-AC32A12CBA84}" destId="{24C98279-CCC8-4B86-83D1-258D44EE0084}" srcOrd="9" destOrd="0" presId="urn:microsoft.com/office/officeart/2005/8/layout/lProcess1"/>
    <dgm:cxn modelId="{91284FA2-9C01-4C00-BB53-EE949DF7964C}" type="presParOf" srcId="{60C3D586-F8E1-4A90-8E31-AC32A12CBA84}" destId="{1E83E025-4AB1-49C3-A6C7-62DC78A255A3}" srcOrd="10" destOrd="0" presId="urn:microsoft.com/office/officeart/2005/8/layout/lProcess1"/>
    <dgm:cxn modelId="{7B76CC8D-75F7-47B1-AAD7-8F80F81D5999}" type="presParOf" srcId="{60C3D586-F8E1-4A90-8E31-AC32A12CBA84}" destId="{F2096393-3534-46D6-8033-AFB42A3B7128}" srcOrd="11" destOrd="0" presId="urn:microsoft.com/office/officeart/2005/8/layout/lProcess1"/>
    <dgm:cxn modelId="{40BFBC97-3BE5-4F4C-9BF2-40B6A78AC4FD}" type="presParOf" srcId="{60C3D586-F8E1-4A90-8E31-AC32A12CBA84}" destId="{7B567834-FD0D-4BE9-9FB2-C787F7E293AA}" srcOrd="12" destOrd="0" presId="urn:microsoft.com/office/officeart/2005/8/layout/lProcess1"/>
    <dgm:cxn modelId="{14534055-BA5D-4346-9388-DEA4BBC2A925}" type="presParOf" srcId="{60C3D586-F8E1-4A90-8E31-AC32A12CBA84}" destId="{CBB722FB-0F74-4697-A7CC-E05163022B04}" srcOrd="13" destOrd="0" presId="urn:microsoft.com/office/officeart/2005/8/layout/lProcess1"/>
    <dgm:cxn modelId="{CCC89682-C850-4DA9-9333-56E98733867A}" type="presParOf" srcId="{60C3D586-F8E1-4A90-8E31-AC32A12CBA84}" destId="{F9CBBCA0-6540-47B9-9573-551D7792EEEE}" srcOrd="14" destOrd="0" presId="urn:microsoft.com/office/officeart/2005/8/layout/lProcess1"/>
    <dgm:cxn modelId="{C5F0955D-CDF7-4843-9455-F5019335A0D2}" type="presParOf" srcId="{60C3D586-F8E1-4A90-8E31-AC32A12CBA84}" destId="{462A32C6-B5A7-4AC8-A303-269A6B80458A}" srcOrd="15" destOrd="0" presId="urn:microsoft.com/office/officeart/2005/8/layout/lProcess1"/>
    <dgm:cxn modelId="{25C29BF7-A611-4B89-9039-51F06C66318C}" type="presParOf" srcId="{60C3D586-F8E1-4A90-8E31-AC32A12CBA84}" destId="{1F946C03-EFC4-48D3-9416-58AC822D6076}" srcOrd="16" destOrd="0" presId="urn:microsoft.com/office/officeart/2005/8/layout/lProcess1"/>
    <dgm:cxn modelId="{3B1DE295-A146-4BCB-AB3E-8ACB7257C1F1}" type="presParOf" srcId="{EEE91D8F-AF53-4C6E-94DF-1F4CA00D865A}" destId="{936FF5C5-B8DC-4A46-9384-CE8593A85453}" srcOrd="3" destOrd="0" presId="urn:microsoft.com/office/officeart/2005/8/layout/lProcess1"/>
    <dgm:cxn modelId="{1D383576-4447-49E7-B9A6-15A5D812CDFC}" type="presParOf" srcId="{EEE91D8F-AF53-4C6E-94DF-1F4CA00D865A}" destId="{3F4B557B-CBDB-4857-9CB7-0F21F358FA05}" srcOrd="4" destOrd="0" presId="urn:microsoft.com/office/officeart/2005/8/layout/lProcess1"/>
    <dgm:cxn modelId="{8DA55670-21F2-46EF-ABC4-A453FB2A8882}" type="presParOf" srcId="{3F4B557B-CBDB-4857-9CB7-0F21F358FA05}" destId="{E0035DFA-65C1-4ED7-9690-D38E58C08CAE}" srcOrd="0" destOrd="0" presId="urn:microsoft.com/office/officeart/2005/8/layout/lProcess1"/>
    <dgm:cxn modelId="{11A78145-E7EA-4B08-9841-D9D499E86A21}" type="presParOf" srcId="{3F4B557B-CBDB-4857-9CB7-0F21F358FA05}" destId="{35DA5581-33AA-4AA7-8168-89AD10968DCD}" srcOrd="1" destOrd="0" presId="urn:microsoft.com/office/officeart/2005/8/layout/lProcess1"/>
    <dgm:cxn modelId="{C7820FAF-772A-4A1A-AA22-BC236AAC9886}" type="presParOf" srcId="{3F4B557B-CBDB-4857-9CB7-0F21F358FA05}" destId="{AD457977-1886-43C4-B120-B226221A9469}" srcOrd="2" destOrd="0" presId="urn:microsoft.com/office/officeart/2005/8/layout/lProcess1"/>
    <dgm:cxn modelId="{0BB1708B-5CDB-43D9-B00F-14E8FFA997A4}" type="presParOf" srcId="{3F4B557B-CBDB-4857-9CB7-0F21F358FA05}" destId="{EBF9EEAF-0B60-4AB5-B6F2-71F86FFA6FA5}" srcOrd="3" destOrd="0" presId="urn:microsoft.com/office/officeart/2005/8/layout/lProcess1"/>
    <dgm:cxn modelId="{1AA25B79-0D17-4A20-9D0E-C2E6EBAC4CA3}" type="presParOf" srcId="{3F4B557B-CBDB-4857-9CB7-0F21F358FA05}" destId="{B2557570-6837-4BC8-9762-0457F528D357}" srcOrd="4" destOrd="0" presId="urn:microsoft.com/office/officeart/2005/8/layout/lProcess1"/>
    <dgm:cxn modelId="{117F0837-4C17-44F5-A391-3748EEA37642}" type="presParOf" srcId="{3F4B557B-CBDB-4857-9CB7-0F21F358FA05}" destId="{A5A444BC-4713-4B92-8155-5CF400F0C599}" srcOrd="5" destOrd="0" presId="urn:microsoft.com/office/officeart/2005/8/layout/lProcess1"/>
    <dgm:cxn modelId="{1C101D13-15FE-46BD-9298-A30C2C03161B}" type="presParOf" srcId="{3F4B557B-CBDB-4857-9CB7-0F21F358FA05}" destId="{7BD969A9-A05A-40FF-B109-9ECC51A6655A}" srcOrd="6" destOrd="0" presId="urn:microsoft.com/office/officeart/2005/8/layout/lProcess1"/>
    <dgm:cxn modelId="{ECA57723-A918-4517-9886-E4FBC8B56420}" type="presParOf" srcId="{3F4B557B-CBDB-4857-9CB7-0F21F358FA05}" destId="{2363A203-74C3-4F5C-97B4-3ADCF36B616E}" srcOrd="7" destOrd="0" presId="urn:microsoft.com/office/officeart/2005/8/layout/lProcess1"/>
    <dgm:cxn modelId="{0A591D29-D0E2-44F2-9B97-658D1E399E42}" type="presParOf" srcId="{3F4B557B-CBDB-4857-9CB7-0F21F358FA05}" destId="{73E84BEE-F971-4BAA-9A9F-11548E8ADB86}" srcOrd="8" destOrd="0" presId="urn:microsoft.com/office/officeart/2005/8/layout/lProcess1"/>
    <dgm:cxn modelId="{895C4D69-B8E4-44ED-B41F-206E59022D98}" type="presParOf" srcId="{3F4B557B-CBDB-4857-9CB7-0F21F358FA05}" destId="{5094BF31-B3E5-4773-B44D-A32C2B6DFC23}" srcOrd="9" destOrd="0" presId="urn:microsoft.com/office/officeart/2005/8/layout/lProcess1"/>
    <dgm:cxn modelId="{BD1579F4-BB10-4565-9932-CB6EAB038A17}" type="presParOf" srcId="{3F4B557B-CBDB-4857-9CB7-0F21F358FA05}" destId="{D0DFDAF7-D81C-4E6C-97E7-CF00C64F82A2}" srcOrd="10" destOrd="0" presId="urn:microsoft.com/office/officeart/2005/8/layout/lProcess1"/>
    <dgm:cxn modelId="{0CCE1214-7D67-4BA3-90D3-D47515C2B8BA}" type="presParOf" srcId="{3F4B557B-CBDB-4857-9CB7-0F21F358FA05}" destId="{0A2011C5-A131-444F-94FA-7AD631A1A414}" srcOrd="11" destOrd="0" presId="urn:microsoft.com/office/officeart/2005/8/layout/lProcess1"/>
    <dgm:cxn modelId="{38BB3481-F09C-4B9C-BE13-A16D1F668368}" type="presParOf" srcId="{3F4B557B-CBDB-4857-9CB7-0F21F358FA05}" destId="{C1F04231-9113-42AE-A0B7-258E45C79544}" srcOrd="12" destOrd="0" presId="urn:microsoft.com/office/officeart/2005/8/layout/lProcess1"/>
    <dgm:cxn modelId="{D3CD9F4D-FEC8-44F6-89B7-63D9A52E3081}" type="presParOf" srcId="{3F4B557B-CBDB-4857-9CB7-0F21F358FA05}" destId="{7FFF9411-D154-4BE0-911C-DED735D96054}" srcOrd="13" destOrd="0" presId="urn:microsoft.com/office/officeart/2005/8/layout/lProcess1"/>
    <dgm:cxn modelId="{5D451C5B-B36B-4EE5-9C1B-7F7C1BED61DE}" type="presParOf" srcId="{3F4B557B-CBDB-4857-9CB7-0F21F358FA05}" destId="{1B5BE1B3-94F1-487A-969D-1D7C3648E138}" srcOrd="14" destOrd="0" presId="urn:microsoft.com/office/officeart/2005/8/layout/lProcess1"/>
    <dgm:cxn modelId="{9FD46893-1F67-4D93-BB2C-06FFDF017E65}" type="presParOf" srcId="{EEE91D8F-AF53-4C6E-94DF-1F4CA00D865A}" destId="{4E49B7A9-0A69-4769-8BB4-A57BD69EBBC4}" srcOrd="5" destOrd="0" presId="urn:microsoft.com/office/officeart/2005/8/layout/lProcess1"/>
    <dgm:cxn modelId="{9D3D59FB-9E84-4066-B3F2-D9245E339DA3}" type="presParOf" srcId="{EEE91D8F-AF53-4C6E-94DF-1F4CA00D865A}" destId="{7B33037A-E475-4790-9B8B-0A7FEB963ABB}" srcOrd="6" destOrd="0" presId="urn:microsoft.com/office/officeart/2005/8/layout/lProcess1"/>
    <dgm:cxn modelId="{C55AF892-74D6-4F14-BBFA-BB410B525107}" type="presParOf" srcId="{7B33037A-E475-4790-9B8B-0A7FEB963ABB}" destId="{05D58269-3E54-43AF-82C4-02B76AD466CF}" srcOrd="0" destOrd="0" presId="urn:microsoft.com/office/officeart/2005/8/layout/lProcess1"/>
    <dgm:cxn modelId="{07C2DCE1-233A-4A28-9858-465B9CA959C6}" type="presParOf" srcId="{7B33037A-E475-4790-9B8B-0A7FEB963ABB}" destId="{A3806980-6C77-46FD-B58D-B0773CBD6F90}" srcOrd="1" destOrd="0" presId="urn:microsoft.com/office/officeart/2005/8/layout/lProcess1"/>
    <dgm:cxn modelId="{40142DF5-3375-4D91-B11A-FE1DD997718B}" type="presParOf" srcId="{7B33037A-E475-4790-9B8B-0A7FEB963ABB}" destId="{8BA8B86C-F4EC-4CBE-AEEE-5C705C8F888A}" srcOrd="2" destOrd="0" presId="urn:microsoft.com/office/officeart/2005/8/layout/lProcess1"/>
    <dgm:cxn modelId="{FBF328AD-A877-4378-9A44-0ED4DBFD48B2}" type="presParOf" srcId="{7B33037A-E475-4790-9B8B-0A7FEB963ABB}" destId="{770BD567-F226-4DCC-B0DB-E918BF75072D}" srcOrd="3" destOrd="0" presId="urn:microsoft.com/office/officeart/2005/8/layout/lProcess1"/>
    <dgm:cxn modelId="{3DF59162-4BCC-4EBB-B65C-37C8FE54DDCE}" type="presParOf" srcId="{7B33037A-E475-4790-9B8B-0A7FEB963ABB}" destId="{D520BFAA-791E-4E7C-8422-E30F996F1268}" srcOrd="4" destOrd="0" presId="urn:microsoft.com/office/officeart/2005/8/layout/lProcess1"/>
    <dgm:cxn modelId="{72B05284-63C6-4642-B2DB-70117CECEE2C}" type="presParOf" srcId="{7B33037A-E475-4790-9B8B-0A7FEB963ABB}" destId="{D5567BC2-28E6-4064-AFA1-BA34CE3521C4}" srcOrd="5" destOrd="0" presId="urn:microsoft.com/office/officeart/2005/8/layout/lProcess1"/>
    <dgm:cxn modelId="{40619ADE-A80C-4A6D-A4AB-96FFF0F6AFE4}" type="presParOf" srcId="{7B33037A-E475-4790-9B8B-0A7FEB963ABB}" destId="{0B3B0328-281E-4514-A566-D560C9F06446}" srcOrd="6" destOrd="0" presId="urn:microsoft.com/office/officeart/2005/8/layout/lProcess1"/>
    <dgm:cxn modelId="{4FED94B6-5F5E-4892-B87D-C9A8086DDC7C}" type="presParOf" srcId="{7B33037A-E475-4790-9B8B-0A7FEB963ABB}" destId="{C9B28842-9C13-4E39-A564-E99BFCEDFFB9}" srcOrd="7" destOrd="0" presId="urn:microsoft.com/office/officeart/2005/8/layout/lProcess1"/>
    <dgm:cxn modelId="{D7496ED0-EEB9-4F84-A34E-B633ECD091D8}" type="presParOf" srcId="{7B33037A-E475-4790-9B8B-0A7FEB963ABB}" destId="{A061D31D-9D45-4CDA-A3D0-51F8B83570BC}" srcOrd="8" destOrd="0" presId="urn:microsoft.com/office/officeart/2005/8/layout/lProcess1"/>
    <dgm:cxn modelId="{0B126A07-14B1-4049-AFE8-02E820A15D0D}" type="presParOf" srcId="{7B33037A-E475-4790-9B8B-0A7FEB963ABB}" destId="{4972AFED-9ECC-4905-9C8A-E152819A8239}" srcOrd="9" destOrd="0" presId="urn:microsoft.com/office/officeart/2005/8/layout/lProcess1"/>
    <dgm:cxn modelId="{E61748D7-7487-4AD4-A094-38682782F386}" type="presParOf" srcId="{7B33037A-E475-4790-9B8B-0A7FEB963ABB}" destId="{2E4D1BBA-8231-40A9-A2BE-69F905358F14}" srcOrd="10" destOrd="0" presId="urn:microsoft.com/office/officeart/2005/8/layout/lProcess1"/>
    <dgm:cxn modelId="{5197D8B6-578D-4D02-BCAF-F33ED532C037}" type="presParOf" srcId="{7B33037A-E475-4790-9B8B-0A7FEB963ABB}" destId="{82F83494-EDBA-4A27-B393-8B9DF9A3C937}" srcOrd="11" destOrd="0" presId="urn:microsoft.com/office/officeart/2005/8/layout/lProcess1"/>
    <dgm:cxn modelId="{3624452B-87DB-4A06-9460-B63BFF19D57E}" type="presParOf" srcId="{7B33037A-E475-4790-9B8B-0A7FEB963ABB}" destId="{9927F03F-9378-4A4E-BD49-7F0842BFB1CE}" srcOrd="12" destOrd="0" presId="urn:microsoft.com/office/officeart/2005/8/layout/lProcess1"/>
  </dgm:cxnLst>
  <dgm:bg>
    <a:noFill/>
    <a:effectLst>
      <a:outerShdw blurRad="63500" sx="102000" sy="102000" algn="ctr"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0778798-79FE-4FE2-8C71-B7BE1DFD0EFE}"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F4D791B6-4451-4105-BA18-B9D63348C7A7}">
      <dgm:prSet/>
      <dgm:spPr/>
      <dgm:t>
        <a:bodyPr/>
        <a:lstStyle/>
        <a:p>
          <a:r>
            <a:rPr lang="en-US" b="1" i="0" baseline="0"/>
            <a:t>WIOA Supplemental</a:t>
          </a:r>
          <a:endParaRPr lang="en-US" b="0" i="0" baseline="0"/>
        </a:p>
      </dgm:t>
    </dgm:pt>
    <dgm:pt modelId="{D202A36B-078C-41F8-B4F3-3DB729B6E321}" type="parTrans" cxnId="{30DCCFC9-50EC-487B-A8DC-A210EC909489}">
      <dgm:prSet/>
      <dgm:spPr/>
      <dgm:t>
        <a:bodyPr/>
        <a:lstStyle/>
        <a:p>
          <a:endParaRPr lang="en-US"/>
        </a:p>
      </dgm:t>
    </dgm:pt>
    <dgm:pt modelId="{DE0DFB7F-D647-4433-847B-816CB73F310B}" type="sibTrans" cxnId="{30DCCFC9-50EC-487B-A8DC-A210EC909489}">
      <dgm:prSet/>
      <dgm:spPr/>
      <dgm:t>
        <a:bodyPr/>
        <a:lstStyle/>
        <a:p>
          <a:endParaRPr lang="en-US"/>
        </a:p>
      </dgm:t>
    </dgm:pt>
    <dgm:pt modelId="{E596482E-57E2-4427-BCA5-9B92FA5EDF59}">
      <dgm:prSet/>
      <dgm:spPr/>
      <dgm:t>
        <a:bodyPr/>
        <a:lstStyle/>
        <a:p>
          <a:r>
            <a:rPr lang="en-US" b="1" i="0" baseline="0"/>
            <a:t>DEED Competitive Grants</a:t>
          </a:r>
          <a:endParaRPr lang="en-US"/>
        </a:p>
      </dgm:t>
    </dgm:pt>
    <dgm:pt modelId="{3D50EA43-2BB9-47DF-BF8A-406870CCB8B9}" type="parTrans" cxnId="{A801E9E8-3E6C-4E44-9825-3803367E05A1}">
      <dgm:prSet/>
      <dgm:spPr/>
      <dgm:t>
        <a:bodyPr/>
        <a:lstStyle/>
        <a:p>
          <a:endParaRPr lang="en-US"/>
        </a:p>
      </dgm:t>
    </dgm:pt>
    <dgm:pt modelId="{5C117E63-1006-4876-8CF3-5ED4E4A590AF}" type="sibTrans" cxnId="{A801E9E8-3E6C-4E44-9825-3803367E05A1}">
      <dgm:prSet/>
      <dgm:spPr/>
      <dgm:t>
        <a:bodyPr/>
        <a:lstStyle/>
        <a:p>
          <a:endParaRPr lang="en-US"/>
        </a:p>
      </dgm:t>
    </dgm:pt>
    <dgm:pt modelId="{12CE17D9-06A3-48A8-8E78-0B4A438BF702}">
      <dgm:prSet/>
      <dgm:spPr/>
      <dgm:t>
        <a:bodyPr/>
        <a:lstStyle/>
        <a:p>
          <a:r>
            <a:rPr lang="en-US" b="0" i="0" u="none"/>
            <a:t>State Dislocated Worker Program</a:t>
          </a:r>
          <a:endParaRPr lang="en-US" b="0" i="0" baseline="0">
            <a:solidFill>
              <a:schemeClr val="tx1"/>
            </a:solidFill>
          </a:endParaRPr>
        </a:p>
      </dgm:t>
    </dgm:pt>
    <dgm:pt modelId="{4DC335A6-2BB7-4BBB-85E8-54F9C893827E}" type="parTrans" cxnId="{90A56170-FD8B-4A1B-A3F4-B02C66228517}">
      <dgm:prSet/>
      <dgm:spPr/>
      <dgm:t>
        <a:bodyPr/>
        <a:lstStyle/>
        <a:p>
          <a:endParaRPr lang="en-US"/>
        </a:p>
      </dgm:t>
    </dgm:pt>
    <dgm:pt modelId="{81C05D66-06BA-4C91-A400-0395A63EC346}" type="sibTrans" cxnId="{90A56170-FD8B-4A1B-A3F4-B02C66228517}">
      <dgm:prSet/>
      <dgm:spPr/>
      <dgm:t>
        <a:bodyPr/>
        <a:lstStyle/>
        <a:p>
          <a:endParaRPr lang="en-US"/>
        </a:p>
      </dgm:t>
    </dgm:pt>
    <dgm:pt modelId="{785DD4E9-2C72-48B8-BAC8-A6F4252F45C8}">
      <dgm:prSet/>
      <dgm:spPr/>
      <dgm:t>
        <a:bodyPr/>
        <a:lstStyle/>
        <a:p>
          <a:r>
            <a:rPr lang="en-US" b="0" i="0" u="none"/>
            <a:t>Pathways to Prosperity (P2P)</a:t>
          </a:r>
          <a:endParaRPr lang="en-US" b="0"/>
        </a:p>
      </dgm:t>
    </dgm:pt>
    <dgm:pt modelId="{9E363C3B-DF8E-48B5-8E07-7282BFCF34CF}" type="parTrans" cxnId="{4A6D4C76-1C07-4E44-8B97-7687B3BFFB92}">
      <dgm:prSet/>
      <dgm:spPr/>
      <dgm:t>
        <a:bodyPr/>
        <a:lstStyle/>
        <a:p>
          <a:endParaRPr lang="en-US"/>
        </a:p>
      </dgm:t>
    </dgm:pt>
    <dgm:pt modelId="{29AF1F55-8184-4262-8F89-9316D73F607E}" type="sibTrans" cxnId="{4A6D4C76-1C07-4E44-8B97-7687B3BFFB92}">
      <dgm:prSet/>
      <dgm:spPr/>
      <dgm:t>
        <a:bodyPr/>
        <a:lstStyle/>
        <a:p>
          <a:endParaRPr lang="en-US"/>
        </a:p>
      </dgm:t>
    </dgm:pt>
    <dgm:pt modelId="{623EBDC1-04CB-4AFB-AE50-9C0CDB790C29}">
      <dgm:prSet/>
      <dgm:spPr/>
      <dgm:t>
        <a:bodyPr/>
        <a:lstStyle/>
        <a:p>
          <a:r>
            <a:rPr lang="en-US" b="0" i="0" u="none"/>
            <a:t>Rural Career Counseling Coordination (RCCC)</a:t>
          </a:r>
        </a:p>
      </dgm:t>
    </dgm:pt>
    <dgm:pt modelId="{60B67A67-F985-4AE8-BF2E-315F774E2E0B}" type="parTrans" cxnId="{87428CB0-1C46-43CB-8BD3-20B9CF72E621}">
      <dgm:prSet/>
      <dgm:spPr/>
      <dgm:t>
        <a:bodyPr/>
        <a:lstStyle/>
        <a:p>
          <a:endParaRPr lang="en-US"/>
        </a:p>
      </dgm:t>
    </dgm:pt>
    <dgm:pt modelId="{7D69E708-8E4C-48E1-A193-400167ABF77F}" type="sibTrans" cxnId="{87428CB0-1C46-43CB-8BD3-20B9CF72E621}">
      <dgm:prSet/>
      <dgm:spPr/>
      <dgm:t>
        <a:bodyPr/>
        <a:lstStyle/>
        <a:p>
          <a:endParaRPr lang="en-US"/>
        </a:p>
      </dgm:t>
    </dgm:pt>
    <dgm:pt modelId="{8C5FF5C8-E603-4ABA-B1A3-E0E1B77FE546}">
      <dgm:prSet/>
      <dgm:spPr/>
      <dgm:t>
        <a:bodyPr/>
        <a:lstStyle/>
        <a:p>
          <a:r>
            <a:rPr lang="en-US" b="0" i="0" u="none"/>
            <a:t>Youth at Work</a:t>
          </a:r>
          <a:endParaRPr lang="en-US" b="0" i="0" baseline="0">
            <a:solidFill>
              <a:schemeClr val="tx1"/>
            </a:solidFill>
          </a:endParaRPr>
        </a:p>
      </dgm:t>
    </dgm:pt>
    <dgm:pt modelId="{93CA351D-0B2F-435E-9E9E-42B710D8BEDF}" type="parTrans" cxnId="{5E98B80E-0017-4BD6-9E65-220CACE40C30}">
      <dgm:prSet/>
      <dgm:spPr/>
      <dgm:t>
        <a:bodyPr/>
        <a:lstStyle/>
        <a:p>
          <a:endParaRPr lang="en-US"/>
        </a:p>
      </dgm:t>
    </dgm:pt>
    <dgm:pt modelId="{5DD85869-AD20-4509-B22D-C43365D52C8E}" type="sibTrans" cxnId="{5E98B80E-0017-4BD6-9E65-220CACE40C30}">
      <dgm:prSet/>
      <dgm:spPr/>
      <dgm:t>
        <a:bodyPr/>
        <a:lstStyle/>
        <a:p>
          <a:endParaRPr lang="en-US"/>
        </a:p>
      </dgm:t>
    </dgm:pt>
    <dgm:pt modelId="{B5AD0283-D24D-486E-9320-6ADE1A585E5A}">
      <dgm:prSet/>
      <dgm:spPr/>
      <dgm:t>
        <a:bodyPr/>
        <a:lstStyle/>
        <a:p>
          <a:r>
            <a:rPr lang="en-US" b="0" i="0" u="none"/>
            <a:t>YouthBuild</a:t>
          </a:r>
          <a:endParaRPr lang="en-US" b="0" i="0" baseline="0">
            <a:solidFill>
              <a:schemeClr val="tx1"/>
            </a:solidFill>
          </a:endParaRPr>
        </a:p>
      </dgm:t>
    </dgm:pt>
    <dgm:pt modelId="{BEDDA983-0750-457E-BBB9-6D5237375250}" type="parTrans" cxnId="{05725513-747E-4E28-9F7C-2ADF6B16527B}">
      <dgm:prSet/>
      <dgm:spPr/>
      <dgm:t>
        <a:bodyPr/>
        <a:lstStyle/>
        <a:p>
          <a:endParaRPr lang="en-US"/>
        </a:p>
      </dgm:t>
    </dgm:pt>
    <dgm:pt modelId="{832A0950-0877-45DE-838E-4F89F3E67CAA}" type="sibTrans" cxnId="{05725513-747E-4E28-9F7C-2ADF6B16527B}">
      <dgm:prSet/>
      <dgm:spPr/>
      <dgm:t>
        <a:bodyPr/>
        <a:lstStyle/>
        <a:p>
          <a:endParaRPr lang="en-US"/>
        </a:p>
      </dgm:t>
    </dgm:pt>
    <dgm:pt modelId="{D2363FFC-C8E8-4394-A271-1BF10B52A61A}">
      <dgm:prSet/>
      <dgm:spPr/>
      <dgm:t>
        <a:bodyPr/>
        <a:lstStyle/>
        <a:p>
          <a:r>
            <a:rPr lang="en-US" b="0" i="0" u="none"/>
            <a:t>Minnesota Job Skills Partnership (MJSP) Partnership &amp; Pathways Grants</a:t>
          </a:r>
          <a:endParaRPr lang="en-US" b="0"/>
        </a:p>
      </dgm:t>
    </dgm:pt>
    <dgm:pt modelId="{51B9DC70-9FFA-41E8-955D-C24E2206234C}" type="parTrans" cxnId="{A53CC987-B151-4FA9-A060-1E7284B9F06C}">
      <dgm:prSet/>
      <dgm:spPr/>
      <dgm:t>
        <a:bodyPr/>
        <a:lstStyle/>
        <a:p>
          <a:endParaRPr lang="en-US"/>
        </a:p>
      </dgm:t>
    </dgm:pt>
    <dgm:pt modelId="{9F2E8F8E-A6C2-4ECA-8541-BB233C69AD33}" type="sibTrans" cxnId="{A53CC987-B151-4FA9-A060-1E7284B9F06C}">
      <dgm:prSet/>
      <dgm:spPr/>
      <dgm:t>
        <a:bodyPr/>
        <a:lstStyle/>
        <a:p>
          <a:endParaRPr lang="en-US"/>
        </a:p>
      </dgm:t>
    </dgm:pt>
    <dgm:pt modelId="{88CA2647-9365-473D-A6ED-A9FB01F9BF2C}">
      <dgm:prSet/>
      <dgm:spPr/>
      <dgm:t>
        <a:bodyPr/>
        <a:lstStyle/>
        <a:p>
          <a:r>
            <a:rPr lang="en-US" b="0" i="0" u="none"/>
            <a:t>Drive for 5 Workforce Fund</a:t>
          </a:r>
          <a:endParaRPr lang="en-US" b="0"/>
        </a:p>
      </dgm:t>
    </dgm:pt>
    <dgm:pt modelId="{ADBA02EA-0F07-4B45-A50F-D9E557B4697C}" type="parTrans" cxnId="{98A693E1-AEEC-4374-827D-C7F05CF1B241}">
      <dgm:prSet/>
      <dgm:spPr/>
      <dgm:t>
        <a:bodyPr/>
        <a:lstStyle/>
        <a:p>
          <a:endParaRPr lang="en-US"/>
        </a:p>
      </dgm:t>
    </dgm:pt>
    <dgm:pt modelId="{0E3E48DE-3402-4FD5-B637-54B8C271EAF7}" type="sibTrans" cxnId="{98A693E1-AEEC-4374-827D-C7F05CF1B241}">
      <dgm:prSet/>
      <dgm:spPr/>
      <dgm:t>
        <a:bodyPr/>
        <a:lstStyle/>
        <a:p>
          <a:endParaRPr lang="en-US"/>
        </a:p>
      </dgm:t>
    </dgm:pt>
    <dgm:pt modelId="{9C8E6345-451D-4D0D-B9B3-5088FD6DCA36}">
      <dgm:prSet/>
      <dgm:spPr/>
      <dgm:t>
        <a:bodyPr/>
        <a:lstStyle/>
        <a:p>
          <a:r>
            <a:rPr lang="en-US" b="0" i="0" u="none"/>
            <a:t>Transformative Career Pathways</a:t>
          </a:r>
          <a:endParaRPr lang="en-US" b="0"/>
        </a:p>
      </dgm:t>
    </dgm:pt>
    <dgm:pt modelId="{F8AE02F5-A1CD-4834-9169-5A3F6E4866A0}" type="parTrans" cxnId="{7830F8C2-74BB-4B8B-8396-31FB76474FD9}">
      <dgm:prSet/>
      <dgm:spPr/>
      <dgm:t>
        <a:bodyPr/>
        <a:lstStyle/>
        <a:p>
          <a:endParaRPr lang="en-US"/>
        </a:p>
      </dgm:t>
    </dgm:pt>
    <dgm:pt modelId="{6036975A-4A74-45C7-BC1F-C89A7C82D454}" type="sibTrans" cxnId="{7830F8C2-74BB-4B8B-8396-31FB76474FD9}">
      <dgm:prSet/>
      <dgm:spPr/>
      <dgm:t>
        <a:bodyPr/>
        <a:lstStyle/>
        <a:p>
          <a:endParaRPr lang="en-US"/>
        </a:p>
      </dgm:t>
    </dgm:pt>
    <dgm:pt modelId="{107FB7F8-75B8-438C-8B2D-1FD8A342BC54}">
      <dgm:prSet/>
      <dgm:spPr/>
      <dgm:t>
        <a:bodyPr/>
        <a:lstStyle/>
        <a:p>
          <a:r>
            <a:rPr lang="en-US" b="0" i="0" u="none"/>
            <a:t>Service to Success Grants/ Office of Public Service</a:t>
          </a:r>
          <a:endParaRPr lang="en-US" b="0"/>
        </a:p>
      </dgm:t>
    </dgm:pt>
    <dgm:pt modelId="{27CB4B47-9E2A-4049-A731-4DA041B3EDC5}" type="parTrans" cxnId="{B1D9ED57-1C94-4D57-A649-CCF8F20B9FF0}">
      <dgm:prSet/>
      <dgm:spPr/>
      <dgm:t>
        <a:bodyPr/>
        <a:lstStyle/>
        <a:p>
          <a:endParaRPr lang="en-US"/>
        </a:p>
      </dgm:t>
    </dgm:pt>
    <dgm:pt modelId="{EBEFACFE-D217-4F5D-9B1F-BB7BD5AAE563}" type="sibTrans" cxnId="{B1D9ED57-1C94-4D57-A649-CCF8F20B9FF0}">
      <dgm:prSet/>
      <dgm:spPr/>
      <dgm:t>
        <a:bodyPr/>
        <a:lstStyle/>
        <a:p>
          <a:endParaRPr lang="en-US"/>
        </a:p>
      </dgm:t>
    </dgm:pt>
    <dgm:pt modelId="{95FA6F7F-D146-4EA0-89CF-EC6C1EEB0118}">
      <dgm:prSet/>
      <dgm:spPr/>
      <dgm:t>
        <a:bodyPr/>
        <a:lstStyle/>
        <a:p>
          <a:r>
            <a:rPr lang="en-US" b="0" i="0" u="none"/>
            <a:t>Office of New Americans Integration Grants</a:t>
          </a:r>
          <a:endParaRPr lang="en-US" b="0"/>
        </a:p>
      </dgm:t>
    </dgm:pt>
    <dgm:pt modelId="{5346681D-47E8-41E4-B54E-D86847EB6998}" type="parTrans" cxnId="{7E18FCE7-0940-4518-A45F-4E82F09E7C12}">
      <dgm:prSet/>
      <dgm:spPr/>
      <dgm:t>
        <a:bodyPr/>
        <a:lstStyle/>
        <a:p>
          <a:endParaRPr lang="en-US"/>
        </a:p>
      </dgm:t>
    </dgm:pt>
    <dgm:pt modelId="{ACC8016D-A5D4-45E3-9024-6E492E7C96E7}" type="sibTrans" cxnId="{7E18FCE7-0940-4518-A45F-4E82F09E7C12}">
      <dgm:prSet/>
      <dgm:spPr/>
      <dgm:t>
        <a:bodyPr/>
        <a:lstStyle/>
        <a:p>
          <a:endParaRPr lang="en-US"/>
        </a:p>
      </dgm:t>
    </dgm:pt>
    <dgm:pt modelId="{1F4B0A76-2820-4C02-A2D8-28805791A80D}" type="pres">
      <dgm:prSet presAssocID="{40778798-79FE-4FE2-8C71-B7BE1DFD0EFE}" presName="Name0" presStyleCnt="0">
        <dgm:presLayoutVars>
          <dgm:dir/>
          <dgm:animLvl val="lvl"/>
          <dgm:resizeHandles val="exact"/>
        </dgm:presLayoutVars>
      </dgm:prSet>
      <dgm:spPr/>
    </dgm:pt>
    <dgm:pt modelId="{14C25D0C-339E-4970-9B61-5DBB035D4640}" type="pres">
      <dgm:prSet presAssocID="{F4D791B6-4451-4105-BA18-B9D63348C7A7}" presName="composite" presStyleCnt="0"/>
      <dgm:spPr/>
    </dgm:pt>
    <dgm:pt modelId="{1C1800A1-7AD4-4631-A204-59AA2EBEB257}" type="pres">
      <dgm:prSet presAssocID="{F4D791B6-4451-4105-BA18-B9D63348C7A7}" presName="parTx" presStyleLbl="alignNode1" presStyleIdx="0" presStyleCnt="2">
        <dgm:presLayoutVars>
          <dgm:chMax val="0"/>
          <dgm:chPref val="0"/>
          <dgm:bulletEnabled val="1"/>
        </dgm:presLayoutVars>
      </dgm:prSet>
      <dgm:spPr/>
    </dgm:pt>
    <dgm:pt modelId="{5EA8DA2D-5B09-44C3-8E44-CDB6905F578C}" type="pres">
      <dgm:prSet presAssocID="{F4D791B6-4451-4105-BA18-B9D63348C7A7}" presName="desTx" presStyleLbl="alignAccFollowNode1" presStyleIdx="0" presStyleCnt="2">
        <dgm:presLayoutVars>
          <dgm:bulletEnabled val="1"/>
        </dgm:presLayoutVars>
      </dgm:prSet>
      <dgm:spPr/>
    </dgm:pt>
    <dgm:pt modelId="{2B22492E-83DE-474B-A396-DC49E666F71F}" type="pres">
      <dgm:prSet presAssocID="{DE0DFB7F-D647-4433-847B-816CB73F310B}" presName="space" presStyleCnt="0"/>
      <dgm:spPr/>
    </dgm:pt>
    <dgm:pt modelId="{D484A648-5AD4-4633-B428-9E20EB24B888}" type="pres">
      <dgm:prSet presAssocID="{E596482E-57E2-4427-BCA5-9B92FA5EDF59}" presName="composite" presStyleCnt="0"/>
      <dgm:spPr/>
    </dgm:pt>
    <dgm:pt modelId="{0942EBB5-C11D-401F-A6F6-CB4F487B8DF8}" type="pres">
      <dgm:prSet presAssocID="{E596482E-57E2-4427-BCA5-9B92FA5EDF59}" presName="parTx" presStyleLbl="alignNode1" presStyleIdx="1" presStyleCnt="2">
        <dgm:presLayoutVars>
          <dgm:chMax val="0"/>
          <dgm:chPref val="0"/>
          <dgm:bulletEnabled val="1"/>
        </dgm:presLayoutVars>
      </dgm:prSet>
      <dgm:spPr/>
    </dgm:pt>
    <dgm:pt modelId="{C4069A81-A3D3-4F13-BDEA-4AEED4F4D995}" type="pres">
      <dgm:prSet presAssocID="{E596482E-57E2-4427-BCA5-9B92FA5EDF59}" presName="desTx" presStyleLbl="alignAccFollowNode1" presStyleIdx="1" presStyleCnt="2">
        <dgm:presLayoutVars>
          <dgm:bulletEnabled val="1"/>
        </dgm:presLayoutVars>
      </dgm:prSet>
      <dgm:spPr/>
    </dgm:pt>
  </dgm:ptLst>
  <dgm:cxnLst>
    <dgm:cxn modelId="{5E98B80E-0017-4BD6-9E65-220CACE40C30}" srcId="{F4D791B6-4451-4105-BA18-B9D63348C7A7}" destId="{8C5FF5C8-E603-4ABA-B1A3-E0E1B77FE546}" srcOrd="1" destOrd="0" parTransId="{93CA351D-0B2F-435E-9E9E-42B710D8BEDF}" sibTransId="{5DD85869-AD20-4509-B22D-C43365D52C8E}"/>
    <dgm:cxn modelId="{60AFD712-CC0E-48FC-AF9C-FAE9B86E84FD}" type="presOf" srcId="{623EBDC1-04CB-4AFB-AE50-9C0CDB790C29}" destId="{5EA8DA2D-5B09-44C3-8E44-CDB6905F578C}" srcOrd="0" destOrd="3" presId="urn:microsoft.com/office/officeart/2005/8/layout/hList1"/>
    <dgm:cxn modelId="{05725513-747E-4E28-9F7C-2ADF6B16527B}" srcId="{F4D791B6-4451-4105-BA18-B9D63348C7A7}" destId="{B5AD0283-D24D-486E-9320-6ADE1A585E5A}" srcOrd="2" destOrd="0" parTransId="{BEDDA983-0750-457E-BBB9-6D5237375250}" sibTransId="{832A0950-0877-45DE-838E-4F89F3E67CAA}"/>
    <dgm:cxn modelId="{0FC71D18-4BD5-4BC0-B211-4F7D0DD4356D}" type="presOf" srcId="{95FA6F7F-D146-4EA0-89CF-EC6C1EEB0118}" destId="{C4069A81-A3D3-4F13-BDEA-4AEED4F4D995}" srcOrd="0" destOrd="5" presId="urn:microsoft.com/office/officeart/2005/8/layout/hList1"/>
    <dgm:cxn modelId="{C055A41A-9010-4253-9C2A-93454FA4282A}" type="presOf" srcId="{F4D791B6-4451-4105-BA18-B9D63348C7A7}" destId="{1C1800A1-7AD4-4631-A204-59AA2EBEB257}" srcOrd="0" destOrd="0" presId="urn:microsoft.com/office/officeart/2005/8/layout/hList1"/>
    <dgm:cxn modelId="{1F37BB23-965F-4AB8-99E6-E969EF59C543}" type="presOf" srcId="{8C5FF5C8-E603-4ABA-B1A3-E0E1B77FE546}" destId="{5EA8DA2D-5B09-44C3-8E44-CDB6905F578C}" srcOrd="0" destOrd="1" presId="urn:microsoft.com/office/officeart/2005/8/layout/hList1"/>
    <dgm:cxn modelId="{53603A24-6DC5-43CC-88F6-A22344D60B59}" type="presOf" srcId="{40778798-79FE-4FE2-8C71-B7BE1DFD0EFE}" destId="{1F4B0A76-2820-4C02-A2D8-28805791A80D}" srcOrd="0" destOrd="0" presId="urn:microsoft.com/office/officeart/2005/8/layout/hList1"/>
    <dgm:cxn modelId="{AFC7CA39-C373-4CB0-8F6F-90324964EB00}" type="presOf" srcId="{107FB7F8-75B8-438C-8B2D-1FD8A342BC54}" destId="{C4069A81-A3D3-4F13-BDEA-4AEED4F4D995}" srcOrd="0" destOrd="4" presId="urn:microsoft.com/office/officeart/2005/8/layout/hList1"/>
    <dgm:cxn modelId="{F12C0968-E15E-495F-BD6A-D57214692FD2}" type="presOf" srcId="{D2363FFC-C8E8-4394-A271-1BF10B52A61A}" destId="{C4069A81-A3D3-4F13-BDEA-4AEED4F4D995}" srcOrd="0" destOrd="1" presId="urn:microsoft.com/office/officeart/2005/8/layout/hList1"/>
    <dgm:cxn modelId="{90A56170-FD8B-4A1B-A3F4-B02C66228517}" srcId="{F4D791B6-4451-4105-BA18-B9D63348C7A7}" destId="{12CE17D9-06A3-48A8-8E78-0B4A438BF702}" srcOrd="0" destOrd="0" parTransId="{4DC335A6-2BB7-4BBB-85E8-54F9C893827E}" sibTransId="{81C05D66-06BA-4C91-A400-0395A63EC346}"/>
    <dgm:cxn modelId="{19864870-ECE4-4E79-B306-FACE5AA152E5}" type="presOf" srcId="{88CA2647-9365-473D-A6ED-A9FB01F9BF2C}" destId="{C4069A81-A3D3-4F13-BDEA-4AEED4F4D995}" srcOrd="0" destOrd="2" presId="urn:microsoft.com/office/officeart/2005/8/layout/hList1"/>
    <dgm:cxn modelId="{4A6D4C76-1C07-4E44-8B97-7687B3BFFB92}" srcId="{E596482E-57E2-4427-BCA5-9B92FA5EDF59}" destId="{785DD4E9-2C72-48B8-BAC8-A6F4252F45C8}" srcOrd="0" destOrd="0" parTransId="{9E363C3B-DF8E-48B5-8E07-7282BFCF34CF}" sibTransId="{29AF1F55-8184-4262-8F89-9316D73F607E}"/>
    <dgm:cxn modelId="{B1D9ED57-1C94-4D57-A649-CCF8F20B9FF0}" srcId="{E596482E-57E2-4427-BCA5-9B92FA5EDF59}" destId="{107FB7F8-75B8-438C-8B2D-1FD8A342BC54}" srcOrd="4" destOrd="0" parTransId="{27CB4B47-9E2A-4049-A731-4DA041B3EDC5}" sibTransId="{EBEFACFE-D217-4F5D-9B1F-BB7BD5AAE563}"/>
    <dgm:cxn modelId="{A3B35980-C9BA-43AF-9F03-A3843B66F589}" type="presOf" srcId="{E596482E-57E2-4427-BCA5-9B92FA5EDF59}" destId="{0942EBB5-C11D-401F-A6F6-CB4F487B8DF8}" srcOrd="0" destOrd="0" presId="urn:microsoft.com/office/officeart/2005/8/layout/hList1"/>
    <dgm:cxn modelId="{C4440684-28FB-4AEB-940F-B98A31557064}" type="presOf" srcId="{12CE17D9-06A3-48A8-8E78-0B4A438BF702}" destId="{5EA8DA2D-5B09-44C3-8E44-CDB6905F578C}" srcOrd="0" destOrd="0" presId="urn:microsoft.com/office/officeart/2005/8/layout/hList1"/>
    <dgm:cxn modelId="{A53CC987-B151-4FA9-A060-1E7284B9F06C}" srcId="{E596482E-57E2-4427-BCA5-9B92FA5EDF59}" destId="{D2363FFC-C8E8-4394-A271-1BF10B52A61A}" srcOrd="1" destOrd="0" parTransId="{51B9DC70-9FFA-41E8-955D-C24E2206234C}" sibTransId="{9F2E8F8E-A6C2-4ECA-8541-BB233C69AD33}"/>
    <dgm:cxn modelId="{A5143CB0-0DD9-4C12-9730-46D092E8ADB0}" type="presOf" srcId="{9C8E6345-451D-4D0D-B9B3-5088FD6DCA36}" destId="{C4069A81-A3D3-4F13-BDEA-4AEED4F4D995}" srcOrd="0" destOrd="3" presId="urn:microsoft.com/office/officeart/2005/8/layout/hList1"/>
    <dgm:cxn modelId="{87428CB0-1C46-43CB-8BD3-20B9CF72E621}" srcId="{F4D791B6-4451-4105-BA18-B9D63348C7A7}" destId="{623EBDC1-04CB-4AFB-AE50-9C0CDB790C29}" srcOrd="3" destOrd="0" parTransId="{60B67A67-F985-4AE8-BF2E-315F774E2E0B}" sibTransId="{7D69E708-8E4C-48E1-A193-400167ABF77F}"/>
    <dgm:cxn modelId="{7830F8C2-74BB-4B8B-8396-31FB76474FD9}" srcId="{E596482E-57E2-4427-BCA5-9B92FA5EDF59}" destId="{9C8E6345-451D-4D0D-B9B3-5088FD6DCA36}" srcOrd="3" destOrd="0" parTransId="{F8AE02F5-A1CD-4834-9169-5A3F6E4866A0}" sibTransId="{6036975A-4A74-45C7-BC1F-C89A7C82D454}"/>
    <dgm:cxn modelId="{30DCCFC9-50EC-487B-A8DC-A210EC909489}" srcId="{40778798-79FE-4FE2-8C71-B7BE1DFD0EFE}" destId="{F4D791B6-4451-4105-BA18-B9D63348C7A7}" srcOrd="0" destOrd="0" parTransId="{D202A36B-078C-41F8-B4F3-3DB729B6E321}" sibTransId="{DE0DFB7F-D647-4433-847B-816CB73F310B}"/>
    <dgm:cxn modelId="{09A0BBCD-5067-49D3-A924-54C7552A1163}" type="presOf" srcId="{B5AD0283-D24D-486E-9320-6ADE1A585E5A}" destId="{5EA8DA2D-5B09-44C3-8E44-CDB6905F578C}" srcOrd="0" destOrd="2" presId="urn:microsoft.com/office/officeart/2005/8/layout/hList1"/>
    <dgm:cxn modelId="{98A693E1-AEEC-4374-827D-C7F05CF1B241}" srcId="{E596482E-57E2-4427-BCA5-9B92FA5EDF59}" destId="{88CA2647-9365-473D-A6ED-A9FB01F9BF2C}" srcOrd="2" destOrd="0" parTransId="{ADBA02EA-0F07-4B45-A50F-D9E557B4697C}" sibTransId="{0E3E48DE-3402-4FD5-B637-54B8C271EAF7}"/>
    <dgm:cxn modelId="{7E18FCE7-0940-4518-A45F-4E82F09E7C12}" srcId="{E596482E-57E2-4427-BCA5-9B92FA5EDF59}" destId="{95FA6F7F-D146-4EA0-89CF-EC6C1EEB0118}" srcOrd="5" destOrd="0" parTransId="{5346681D-47E8-41E4-B54E-D86847EB6998}" sibTransId="{ACC8016D-A5D4-45E3-9024-6E492E7C96E7}"/>
    <dgm:cxn modelId="{A801E9E8-3E6C-4E44-9825-3803367E05A1}" srcId="{40778798-79FE-4FE2-8C71-B7BE1DFD0EFE}" destId="{E596482E-57E2-4427-BCA5-9B92FA5EDF59}" srcOrd="1" destOrd="0" parTransId="{3D50EA43-2BB9-47DF-BF8A-406870CCB8B9}" sibTransId="{5C117E63-1006-4876-8CF3-5ED4E4A590AF}"/>
    <dgm:cxn modelId="{2A1107F8-F466-4D1C-9784-7030B17D6F2D}" type="presOf" srcId="{785DD4E9-2C72-48B8-BAC8-A6F4252F45C8}" destId="{C4069A81-A3D3-4F13-BDEA-4AEED4F4D995}" srcOrd="0" destOrd="0" presId="urn:microsoft.com/office/officeart/2005/8/layout/hList1"/>
    <dgm:cxn modelId="{1BBD1FE4-D933-4D0C-8859-8D31FDD61119}" type="presParOf" srcId="{1F4B0A76-2820-4C02-A2D8-28805791A80D}" destId="{14C25D0C-339E-4970-9B61-5DBB035D4640}" srcOrd="0" destOrd="0" presId="urn:microsoft.com/office/officeart/2005/8/layout/hList1"/>
    <dgm:cxn modelId="{0D86CF2E-56D8-4CB4-BB20-ECB0B7663C6E}" type="presParOf" srcId="{14C25D0C-339E-4970-9B61-5DBB035D4640}" destId="{1C1800A1-7AD4-4631-A204-59AA2EBEB257}" srcOrd="0" destOrd="0" presId="urn:microsoft.com/office/officeart/2005/8/layout/hList1"/>
    <dgm:cxn modelId="{8E01D23F-8887-4EA2-9D75-38368A0400D6}" type="presParOf" srcId="{14C25D0C-339E-4970-9B61-5DBB035D4640}" destId="{5EA8DA2D-5B09-44C3-8E44-CDB6905F578C}" srcOrd="1" destOrd="0" presId="urn:microsoft.com/office/officeart/2005/8/layout/hList1"/>
    <dgm:cxn modelId="{95C7E676-9D1B-4F75-932E-732223FFF06D}" type="presParOf" srcId="{1F4B0A76-2820-4C02-A2D8-28805791A80D}" destId="{2B22492E-83DE-474B-A396-DC49E666F71F}" srcOrd="1" destOrd="0" presId="urn:microsoft.com/office/officeart/2005/8/layout/hList1"/>
    <dgm:cxn modelId="{252AD286-BD80-4DD0-AD80-42C84B5616BB}" type="presParOf" srcId="{1F4B0A76-2820-4C02-A2D8-28805791A80D}" destId="{D484A648-5AD4-4633-B428-9E20EB24B888}" srcOrd="2" destOrd="0" presId="urn:microsoft.com/office/officeart/2005/8/layout/hList1"/>
    <dgm:cxn modelId="{90166F5D-D0BD-4106-8ECA-9EBAC2061FD0}" type="presParOf" srcId="{D484A648-5AD4-4633-B428-9E20EB24B888}" destId="{0942EBB5-C11D-401F-A6F6-CB4F487B8DF8}" srcOrd="0" destOrd="0" presId="urn:microsoft.com/office/officeart/2005/8/layout/hList1"/>
    <dgm:cxn modelId="{4B1661BE-E83A-4358-95A1-6152E1EC9440}" type="presParOf" srcId="{D484A648-5AD4-4633-B428-9E20EB24B888}" destId="{C4069A81-A3D3-4F13-BDEA-4AEED4F4D99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8932398-0FCB-444F-A0D7-0EE70935BB7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884136E-92C2-478E-AAC5-28C0E000B93D}">
      <dgm:prSet phldrT="[Text]" custT="1"/>
      <dgm:spPr/>
      <dgm:t>
        <a:bodyPr/>
        <a:lstStyle/>
        <a:p>
          <a:r>
            <a:rPr lang="en-US" sz="1600" b="1"/>
            <a:t>Goal: Enable thoughtful, strategic, aligned, and proactive interagency decision-making and collaboration </a:t>
          </a:r>
          <a:r>
            <a:rPr kumimoji="0" lang="en-US" sz="1600" b="1" i="0" u="none" strike="noStrike" cap="none" spc="0" normalizeH="0" baseline="0" noProof="0">
              <a:ln>
                <a:noFill/>
              </a:ln>
              <a:solidFill>
                <a:srgbClr val="003865"/>
              </a:solidFill>
              <a:effectLst/>
              <a:uLnTx/>
              <a:uFillTx/>
              <a:latin typeface="Calibri" panose="020F0502020204030204" pitchFamily="34" charset="0"/>
              <a:ea typeface="+mn-ea"/>
              <a:cs typeface="+mn-cs"/>
            </a:rPr>
            <a:t>and hold ourselves accountable for reaching a 4.4% vacancy rate overall and in the Drive for Five sectors. </a:t>
          </a:r>
          <a:endParaRPr lang="en-US" sz="1600" b="1"/>
        </a:p>
      </dgm:t>
    </dgm:pt>
    <dgm:pt modelId="{E322A5AE-287F-4B24-AC8F-58DBA323770A}" type="parTrans" cxnId="{953E2584-FA65-4E98-BD4D-B15A251292E5}">
      <dgm:prSet/>
      <dgm:spPr/>
      <dgm:t>
        <a:bodyPr/>
        <a:lstStyle/>
        <a:p>
          <a:endParaRPr lang="en-US"/>
        </a:p>
      </dgm:t>
    </dgm:pt>
    <dgm:pt modelId="{B13F5400-8985-4D2D-A503-D687B0BA5498}" type="sibTrans" cxnId="{953E2584-FA65-4E98-BD4D-B15A251292E5}">
      <dgm:prSet/>
      <dgm:spPr/>
      <dgm:t>
        <a:bodyPr/>
        <a:lstStyle/>
        <a:p>
          <a:endParaRPr lang="en-US"/>
        </a:p>
      </dgm:t>
    </dgm:pt>
    <dgm:pt modelId="{9E72B035-8966-4F4F-AFEC-FAFC5AA6BC95}">
      <dgm:prSet phldrT="[Text]" custT="1"/>
      <dgm:spPr>
        <a:ln>
          <a:solidFill>
            <a:schemeClr val="accent3"/>
          </a:solidFill>
        </a:ln>
      </dgm:spPr>
      <dgm:t>
        <a:bodyPr/>
        <a:lstStyle/>
        <a:p>
          <a:r>
            <a:rPr lang="en-US" sz="1200" b="0">
              <a:solidFill>
                <a:schemeClr val="accent3">
                  <a:lumMod val="75000"/>
                </a:schemeClr>
              </a:solidFill>
            </a:rPr>
            <a:t>Create alignment among Enterprise workforce supports in the Healthcare sector</a:t>
          </a:r>
        </a:p>
      </dgm:t>
    </dgm:pt>
    <dgm:pt modelId="{1999BF84-867C-4222-98C9-B076115A7276}" type="parTrans" cxnId="{7D5AB459-40F8-4C0D-8793-1056ED4AB9AB}">
      <dgm:prSet/>
      <dgm:spPr/>
      <dgm:t>
        <a:bodyPr/>
        <a:lstStyle/>
        <a:p>
          <a:endParaRPr lang="en-US"/>
        </a:p>
      </dgm:t>
    </dgm:pt>
    <dgm:pt modelId="{CDE2282B-B0BA-4A14-A0CB-6609CF5DD8C3}" type="sibTrans" cxnId="{7D5AB459-40F8-4C0D-8793-1056ED4AB9AB}">
      <dgm:prSet/>
      <dgm:spPr/>
      <dgm:t>
        <a:bodyPr/>
        <a:lstStyle/>
        <a:p>
          <a:endParaRPr lang="en-US"/>
        </a:p>
      </dgm:t>
    </dgm:pt>
    <dgm:pt modelId="{225EF6A3-3C01-4431-8E46-37AED512D411}">
      <dgm:prSet phldrT="[Text]" custT="1"/>
      <dgm:spPr>
        <a:ln>
          <a:solidFill>
            <a:schemeClr val="accent2">
              <a:lumMod val="50000"/>
            </a:schemeClr>
          </a:solidFill>
        </a:ln>
      </dgm:spPr>
      <dgm:t>
        <a:bodyPr/>
        <a:lstStyle/>
        <a:p>
          <a:r>
            <a:rPr lang="en-US" sz="1200">
              <a:solidFill>
                <a:schemeClr val="accent2">
                  <a:lumMod val="50000"/>
                </a:schemeClr>
              </a:solidFill>
              <a:latin typeface="Calibri"/>
            </a:rPr>
            <a:t>Align</a:t>
          </a:r>
          <a:r>
            <a:rPr lang="en-US" sz="1200">
              <a:solidFill>
                <a:schemeClr val="accent2">
                  <a:lumMod val="50000"/>
                </a:schemeClr>
              </a:solidFill>
            </a:rPr>
            <a:t> internal and external educator pipeline initiatives</a:t>
          </a:r>
        </a:p>
      </dgm:t>
    </dgm:pt>
    <dgm:pt modelId="{ED9694FD-BB4C-45D5-B8B9-EB03E83D4089}" type="parTrans" cxnId="{8DBF1CF4-3006-43FC-A41B-D66325CE38FC}">
      <dgm:prSet/>
      <dgm:spPr/>
      <dgm:t>
        <a:bodyPr/>
        <a:lstStyle/>
        <a:p>
          <a:endParaRPr lang="en-US"/>
        </a:p>
      </dgm:t>
    </dgm:pt>
    <dgm:pt modelId="{AF5CDF42-4764-44C7-BDF3-A7274D4A9559}" type="sibTrans" cxnId="{8DBF1CF4-3006-43FC-A41B-D66325CE38FC}">
      <dgm:prSet/>
      <dgm:spPr/>
      <dgm:t>
        <a:bodyPr/>
        <a:lstStyle/>
        <a:p>
          <a:endParaRPr lang="en-US"/>
        </a:p>
      </dgm:t>
    </dgm:pt>
    <dgm:pt modelId="{1D17281B-DFC4-40E3-A15C-6BD08F437BF5}">
      <dgm:prSet phldrT="[Text]" custT="1"/>
      <dgm:spPr/>
      <dgm:t>
        <a:bodyPr/>
        <a:lstStyle/>
        <a:p>
          <a:r>
            <a:rPr lang="en-US" sz="1200"/>
            <a:t>Evaluate the cumulative impact of workforce programs to ensure alignment</a:t>
          </a:r>
        </a:p>
      </dgm:t>
    </dgm:pt>
    <dgm:pt modelId="{455E7C85-6CEC-4F39-8754-34BC3879DBA1}" type="parTrans" cxnId="{95AF3616-4C87-4924-8EFF-84C1F4DE5804}">
      <dgm:prSet/>
      <dgm:spPr/>
      <dgm:t>
        <a:bodyPr/>
        <a:lstStyle/>
        <a:p>
          <a:endParaRPr lang="en-US"/>
        </a:p>
      </dgm:t>
    </dgm:pt>
    <dgm:pt modelId="{279AF908-468F-4305-A4DF-BCD838F7C997}" type="sibTrans" cxnId="{95AF3616-4C87-4924-8EFF-84C1F4DE5804}">
      <dgm:prSet/>
      <dgm:spPr/>
      <dgm:t>
        <a:bodyPr/>
        <a:lstStyle/>
        <a:p>
          <a:endParaRPr lang="en-US"/>
        </a:p>
      </dgm:t>
    </dgm:pt>
    <dgm:pt modelId="{98D93A1C-BF4B-45FD-99B2-E725E1C0110E}">
      <dgm:prSet phldrT="[Text]" custT="1"/>
      <dgm:spPr>
        <a:ln>
          <a:solidFill>
            <a:schemeClr val="accent6"/>
          </a:solidFill>
        </a:ln>
      </dgm:spPr>
      <dgm:t>
        <a:bodyPr/>
        <a:lstStyle/>
        <a:p>
          <a:pPr>
            <a:buNone/>
          </a:pPr>
          <a:r>
            <a:rPr lang="en-US" sz="1200" b="0">
              <a:solidFill>
                <a:schemeClr val="accent6"/>
              </a:solidFill>
            </a:rPr>
            <a:t>Improve understanding of workforce outcomes</a:t>
          </a:r>
        </a:p>
      </dgm:t>
    </dgm:pt>
    <dgm:pt modelId="{875B23C3-FC70-4D07-8256-5EEA6824505B}" type="parTrans" cxnId="{A019EB67-CB8D-41E4-9CD8-A6CE3125ECC3}">
      <dgm:prSet/>
      <dgm:spPr/>
      <dgm:t>
        <a:bodyPr/>
        <a:lstStyle/>
        <a:p>
          <a:endParaRPr lang="en-US"/>
        </a:p>
      </dgm:t>
    </dgm:pt>
    <dgm:pt modelId="{B21ADB3E-4737-4FB3-A15F-64E35CC8E72D}" type="sibTrans" cxnId="{A019EB67-CB8D-41E4-9CD8-A6CE3125ECC3}">
      <dgm:prSet/>
      <dgm:spPr/>
      <dgm:t>
        <a:bodyPr/>
        <a:lstStyle/>
        <a:p>
          <a:endParaRPr lang="en-US"/>
        </a:p>
      </dgm:t>
    </dgm:pt>
    <dgm:pt modelId="{953F5B5C-36F7-4E69-B975-5812EEE4A538}">
      <dgm:prSet phldrT="[Text]" custT="1"/>
      <dgm:spPr/>
      <dgm:t>
        <a:bodyPr/>
        <a:lstStyle/>
        <a:p>
          <a:r>
            <a:rPr lang="en-US" sz="1200"/>
            <a:t>Develop a framework to inventory and assess the alignment and reach of workforce programs across the Enterprise</a:t>
          </a:r>
        </a:p>
      </dgm:t>
    </dgm:pt>
    <dgm:pt modelId="{A4FE0CF8-91AE-4C01-9190-225A1953F40B}" type="parTrans" cxnId="{4A9A2ADC-21BA-48B6-A4C9-A46BCC79553E}">
      <dgm:prSet/>
      <dgm:spPr/>
      <dgm:t>
        <a:bodyPr/>
        <a:lstStyle/>
        <a:p>
          <a:endParaRPr lang="en-US"/>
        </a:p>
      </dgm:t>
    </dgm:pt>
    <dgm:pt modelId="{5AC76E47-577D-4256-A457-61FB867E2BA9}" type="sibTrans" cxnId="{4A9A2ADC-21BA-48B6-A4C9-A46BCC79553E}">
      <dgm:prSet/>
      <dgm:spPr/>
      <dgm:t>
        <a:bodyPr/>
        <a:lstStyle/>
        <a:p>
          <a:endParaRPr lang="en-US"/>
        </a:p>
      </dgm:t>
    </dgm:pt>
    <dgm:pt modelId="{FE57191B-3490-41F1-93D7-F3D9A8E05A39}">
      <dgm:prSet phldrT="[Text]" custT="1"/>
      <dgm:spPr>
        <a:ln>
          <a:solidFill>
            <a:schemeClr val="tx1"/>
          </a:solidFill>
        </a:ln>
      </dgm:spPr>
      <dgm:t>
        <a:bodyPr/>
        <a:lstStyle/>
        <a:p>
          <a:r>
            <a:rPr lang="en-US" sz="1200" b="0">
              <a:solidFill>
                <a:schemeClr val="tx1"/>
              </a:solidFill>
            </a:rPr>
            <a:t>Address the high vacancy rate in the healthcare sector</a:t>
          </a:r>
        </a:p>
      </dgm:t>
    </dgm:pt>
    <dgm:pt modelId="{53120D75-68E2-4097-B36F-FDC51A479F9A}" type="parTrans" cxnId="{50314BD1-809F-4321-96E8-7E68082F36D4}">
      <dgm:prSet/>
      <dgm:spPr/>
      <dgm:t>
        <a:bodyPr/>
        <a:lstStyle/>
        <a:p>
          <a:endParaRPr lang="en-US"/>
        </a:p>
      </dgm:t>
    </dgm:pt>
    <dgm:pt modelId="{BE650DBE-53CF-4D7D-9A4B-4C2FC480AC1C}" type="sibTrans" cxnId="{50314BD1-809F-4321-96E8-7E68082F36D4}">
      <dgm:prSet/>
      <dgm:spPr/>
      <dgm:t>
        <a:bodyPr/>
        <a:lstStyle/>
        <a:p>
          <a:endParaRPr lang="en-US"/>
        </a:p>
      </dgm:t>
    </dgm:pt>
    <dgm:pt modelId="{E10B1EAF-3DF3-494F-9462-18678CAF57E7}">
      <dgm:prSet phldrT="[Text]" custT="1"/>
      <dgm:spPr>
        <a:ln>
          <a:solidFill>
            <a:schemeClr val="accent2">
              <a:lumMod val="50000"/>
            </a:schemeClr>
          </a:solidFill>
        </a:ln>
      </dgm:spPr>
      <dgm:t>
        <a:bodyPr/>
        <a:lstStyle/>
        <a:p>
          <a:r>
            <a:rPr lang="en-US" sz="1200" b="0">
              <a:solidFill>
                <a:schemeClr val="accent2">
                  <a:lumMod val="50000"/>
                </a:schemeClr>
              </a:solidFill>
            </a:rPr>
            <a:t>Work with industry stakeholders to improve job quality and retention among healthcare workers</a:t>
          </a:r>
        </a:p>
      </dgm:t>
    </dgm:pt>
    <dgm:pt modelId="{F188D1EF-C575-4C97-BBE9-4F1575C92590}" type="parTrans" cxnId="{D42F5091-9F01-45F6-864F-E18238C440AE}">
      <dgm:prSet/>
      <dgm:spPr/>
      <dgm:t>
        <a:bodyPr/>
        <a:lstStyle/>
        <a:p>
          <a:endParaRPr lang="en-US"/>
        </a:p>
      </dgm:t>
    </dgm:pt>
    <dgm:pt modelId="{919F1A0E-CA5C-4180-897E-289F440C6137}" type="sibTrans" cxnId="{D42F5091-9F01-45F6-864F-E18238C440AE}">
      <dgm:prSet/>
      <dgm:spPr/>
      <dgm:t>
        <a:bodyPr/>
        <a:lstStyle/>
        <a:p>
          <a:endParaRPr lang="en-US"/>
        </a:p>
      </dgm:t>
    </dgm:pt>
    <dgm:pt modelId="{4B353194-A170-4759-9A38-31C99A7814C7}">
      <dgm:prSet phldrT="[Text]" custT="1"/>
      <dgm:spPr>
        <a:ln>
          <a:solidFill>
            <a:schemeClr val="tx1"/>
          </a:solidFill>
        </a:ln>
      </dgm:spPr>
      <dgm:t>
        <a:bodyPr/>
        <a:lstStyle/>
        <a:p>
          <a:pPr>
            <a:buNone/>
          </a:pPr>
          <a:r>
            <a:rPr lang="en-US" sz="1200" b="0">
              <a:solidFill>
                <a:schemeClr val="tx1"/>
              </a:solidFill>
            </a:rPr>
            <a:t>Establish strategies for effective communication of Enterprise workforce efforts </a:t>
          </a:r>
        </a:p>
      </dgm:t>
    </dgm:pt>
    <dgm:pt modelId="{DC3777A7-02D3-4E2E-B1A0-7B9C4EB1F947}" type="parTrans" cxnId="{BBF3610F-4F2F-4899-ACBB-97F743F8F003}">
      <dgm:prSet/>
      <dgm:spPr/>
      <dgm:t>
        <a:bodyPr/>
        <a:lstStyle/>
        <a:p>
          <a:endParaRPr lang="en-US"/>
        </a:p>
      </dgm:t>
    </dgm:pt>
    <dgm:pt modelId="{CCF26D59-E08A-4E4F-9BD2-982763CDBD55}" type="sibTrans" cxnId="{BBF3610F-4F2F-4899-ACBB-97F743F8F003}">
      <dgm:prSet/>
      <dgm:spPr/>
      <dgm:t>
        <a:bodyPr/>
        <a:lstStyle/>
        <a:p>
          <a:endParaRPr lang="en-US"/>
        </a:p>
      </dgm:t>
    </dgm:pt>
    <dgm:pt modelId="{AFD87F8B-CD7D-4D13-9F2A-0787104A0800}">
      <dgm:prSet phldrT="[Text]" custT="1"/>
      <dgm:spPr>
        <a:ln>
          <a:solidFill>
            <a:schemeClr val="accent3"/>
          </a:solidFill>
        </a:ln>
      </dgm:spPr>
      <dgm:t>
        <a:bodyPr/>
        <a:lstStyle/>
        <a:p>
          <a:pPr>
            <a:buNone/>
          </a:pPr>
          <a:r>
            <a:rPr lang="en-US" sz="1200" b="0">
              <a:solidFill>
                <a:schemeClr val="accent3"/>
              </a:solidFill>
            </a:rPr>
            <a:t>Develop policies and practices for interagency communication of efforts</a:t>
          </a:r>
        </a:p>
      </dgm:t>
    </dgm:pt>
    <dgm:pt modelId="{6649CCB3-E3EF-41BA-840F-2C658D9BD147}" type="parTrans" cxnId="{61F16238-D408-4872-AC4C-1B63D0E034D8}">
      <dgm:prSet/>
      <dgm:spPr/>
      <dgm:t>
        <a:bodyPr/>
        <a:lstStyle/>
        <a:p>
          <a:endParaRPr lang="en-US"/>
        </a:p>
      </dgm:t>
    </dgm:pt>
    <dgm:pt modelId="{B53585D2-0C58-4EF5-984F-E92029E2DA1D}" type="sibTrans" cxnId="{61F16238-D408-4872-AC4C-1B63D0E034D8}">
      <dgm:prSet/>
      <dgm:spPr/>
      <dgm:t>
        <a:bodyPr/>
        <a:lstStyle/>
        <a:p>
          <a:endParaRPr lang="en-US"/>
        </a:p>
      </dgm:t>
    </dgm:pt>
    <dgm:pt modelId="{3EC47A78-BB44-461E-9B56-7BA69AF1E042}">
      <dgm:prSet phldrT="[Text]" custT="1"/>
      <dgm:spPr>
        <a:ln>
          <a:solidFill>
            <a:schemeClr val="accent3"/>
          </a:solidFill>
        </a:ln>
      </dgm:spPr>
      <dgm:t>
        <a:bodyPr/>
        <a:lstStyle/>
        <a:p>
          <a:pPr>
            <a:buNone/>
          </a:pPr>
          <a:r>
            <a:rPr lang="en-US" sz="1200" b="0">
              <a:solidFill>
                <a:schemeClr val="accent3"/>
              </a:solidFill>
            </a:rPr>
            <a:t>Build strong external communications to improve customer experience</a:t>
          </a:r>
        </a:p>
      </dgm:t>
    </dgm:pt>
    <dgm:pt modelId="{063B42E8-9900-4A63-9F19-493952E8CFD2}" type="parTrans" cxnId="{BC37B7C1-5F4E-4D87-AE29-88F5DF681F10}">
      <dgm:prSet/>
      <dgm:spPr/>
      <dgm:t>
        <a:bodyPr/>
        <a:lstStyle/>
        <a:p>
          <a:endParaRPr lang="en-US"/>
        </a:p>
      </dgm:t>
    </dgm:pt>
    <dgm:pt modelId="{BB0CB8DF-53E7-48D7-AFAC-489CC2E60070}" type="sibTrans" cxnId="{BC37B7C1-5F4E-4D87-AE29-88F5DF681F10}">
      <dgm:prSet/>
      <dgm:spPr/>
      <dgm:t>
        <a:bodyPr/>
        <a:lstStyle/>
        <a:p>
          <a:endParaRPr lang="en-US"/>
        </a:p>
      </dgm:t>
    </dgm:pt>
    <dgm:pt modelId="{AD5C69AA-14A8-4949-BE99-5BB85A135E8B}" type="pres">
      <dgm:prSet presAssocID="{98932398-0FCB-444F-A0D7-0EE70935BB7B}" presName="hierChild1" presStyleCnt="0">
        <dgm:presLayoutVars>
          <dgm:chPref val="1"/>
          <dgm:dir/>
          <dgm:animOne val="branch"/>
          <dgm:animLvl val="lvl"/>
          <dgm:resizeHandles/>
        </dgm:presLayoutVars>
      </dgm:prSet>
      <dgm:spPr/>
    </dgm:pt>
    <dgm:pt modelId="{A338A917-A68B-4130-BA15-598D2C57D7CD}" type="pres">
      <dgm:prSet presAssocID="{3884136E-92C2-478E-AAC5-28C0E000B93D}" presName="hierRoot1" presStyleCnt="0"/>
      <dgm:spPr/>
    </dgm:pt>
    <dgm:pt modelId="{23670F3B-74E4-4E8A-9633-BEB9706554BC}" type="pres">
      <dgm:prSet presAssocID="{3884136E-92C2-478E-AAC5-28C0E000B93D}" presName="composite" presStyleCnt="0"/>
      <dgm:spPr/>
    </dgm:pt>
    <dgm:pt modelId="{4427DCA2-D283-4E48-8F2E-3B48C02DE3D5}" type="pres">
      <dgm:prSet presAssocID="{3884136E-92C2-478E-AAC5-28C0E000B93D}" presName="background" presStyleLbl="node0" presStyleIdx="0" presStyleCnt="1"/>
      <dgm:spPr/>
    </dgm:pt>
    <dgm:pt modelId="{1EE393DF-F18B-45F2-A6AE-3BF7F0DFB6B9}" type="pres">
      <dgm:prSet presAssocID="{3884136E-92C2-478E-AAC5-28C0E000B93D}" presName="text" presStyleLbl="fgAcc0" presStyleIdx="0" presStyleCnt="1" custScaleX="290015" custScaleY="141610">
        <dgm:presLayoutVars>
          <dgm:chPref val="3"/>
        </dgm:presLayoutVars>
      </dgm:prSet>
      <dgm:spPr/>
    </dgm:pt>
    <dgm:pt modelId="{B212003B-3D28-47E1-8316-2D82088BBDFF}" type="pres">
      <dgm:prSet presAssocID="{3884136E-92C2-478E-AAC5-28C0E000B93D}" presName="hierChild2" presStyleCnt="0"/>
      <dgm:spPr/>
    </dgm:pt>
    <dgm:pt modelId="{B49999EE-C7F2-4C0E-8C94-40564B5B5B05}" type="pres">
      <dgm:prSet presAssocID="{A4FE0CF8-91AE-4C01-9190-225A1953F40B}" presName="Name10" presStyleLbl="parChTrans1D2" presStyleIdx="0" presStyleCnt="3"/>
      <dgm:spPr/>
    </dgm:pt>
    <dgm:pt modelId="{939680FA-04AD-46B4-A4A1-341474C1AD0C}" type="pres">
      <dgm:prSet presAssocID="{953F5B5C-36F7-4E69-B975-5812EEE4A538}" presName="hierRoot2" presStyleCnt="0"/>
      <dgm:spPr/>
    </dgm:pt>
    <dgm:pt modelId="{51605BD8-F4F3-4E0D-80C9-CC2D89BD245A}" type="pres">
      <dgm:prSet presAssocID="{953F5B5C-36F7-4E69-B975-5812EEE4A538}" presName="composite2" presStyleCnt="0"/>
      <dgm:spPr/>
    </dgm:pt>
    <dgm:pt modelId="{78E2774F-23D8-4A23-A3EF-32828B64E55E}" type="pres">
      <dgm:prSet presAssocID="{953F5B5C-36F7-4E69-B975-5812EEE4A538}" presName="background2" presStyleLbl="node2" presStyleIdx="0" presStyleCnt="3"/>
      <dgm:spPr/>
    </dgm:pt>
    <dgm:pt modelId="{4CD742D3-1517-4D65-85EC-BB955EB9883D}" type="pres">
      <dgm:prSet presAssocID="{953F5B5C-36F7-4E69-B975-5812EEE4A538}" presName="text2" presStyleLbl="fgAcc2" presStyleIdx="0" presStyleCnt="3" custScaleX="172846" custLinFactNeighborX="3494" custLinFactNeighborY="59091">
        <dgm:presLayoutVars>
          <dgm:chPref val="3"/>
        </dgm:presLayoutVars>
      </dgm:prSet>
      <dgm:spPr/>
    </dgm:pt>
    <dgm:pt modelId="{1028EBE7-B7DB-4B0C-8400-7A5AE7A1E00E}" type="pres">
      <dgm:prSet presAssocID="{953F5B5C-36F7-4E69-B975-5812EEE4A538}" presName="hierChild3" presStyleCnt="0"/>
      <dgm:spPr/>
    </dgm:pt>
    <dgm:pt modelId="{722996D0-74D2-49B0-B97C-6B3AB9F2AD42}" type="pres">
      <dgm:prSet presAssocID="{53120D75-68E2-4097-B36F-FDC51A479F9A}" presName="Name17" presStyleLbl="parChTrans1D3" presStyleIdx="0" presStyleCnt="5"/>
      <dgm:spPr/>
    </dgm:pt>
    <dgm:pt modelId="{DE73CABA-0B44-41AB-B3BD-BB47C52D7283}" type="pres">
      <dgm:prSet presAssocID="{FE57191B-3490-41F1-93D7-F3D9A8E05A39}" presName="hierRoot3" presStyleCnt="0"/>
      <dgm:spPr/>
    </dgm:pt>
    <dgm:pt modelId="{81ACF204-7115-4F5B-A14D-2BAAF830301B}" type="pres">
      <dgm:prSet presAssocID="{FE57191B-3490-41F1-93D7-F3D9A8E05A39}" presName="composite3" presStyleCnt="0"/>
      <dgm:spPr/>
    </dgm:pt>
    <dgm:pt modelId="{8A3085BD-31E4-4E76-8AF0-57241ECB9AD7}" type="pres">
      <dgm:prSet presAssocID="{FE57191B-3490-41F1-93D7-F3D9A8E05A39}" presName="background3" presStyleLbl="node3" presStyleIdx="0" presStyleCnt="5"/>
      <dgm:spPr/>
    </dgm:pt>
    <dgm:pt modelId="{37F6DA49-A901-45E9-8E37-63AB1A8D7E44}" type="pres">
      <dgm:prSet presAssocID="{FE57191B-3490-41F1-93D7-F3D9A8E05A39}" presName="text3" presStyleLbl="fgAcc3" presStyleIdx="0" presStyleCnt="5" custLinFactNeighborX="3494" custLinFactNeighborY="59091">
        <dgm:presLayoutVars>
          <dgm:chPref val="3"/>
        </dgm:presLayoutVars>
      </dgm:prSet>
      <dgm:spPr/>
    </dgm:pt>
    <dgm:pt modelId="{EF016C26-EA7A-4155-B2FE-339371CA3301}" type="pres">
      <dgm:prSet presAssocID="{FE57191B-3490-41F1-93D7-F3D9A8E05A39}" presName="hierChild4" presStyleCnt="0"/>
      <dgm:spPr/>
    </dgm:pt>
    <dgm:pt modelId="{DA592DFC-FF59-4E9E-9CC1-01BC1E6B9BE1}" type="pres">
      <dgm:prSet presAssocID="{1999BF84-867C-4222-98C9-B076115A7276}" presName="Name23" presStyleLbl="parChTrans1D4" presStyleIdx="0" presStyleCnt="2"/>
      <dgm:spPr/>
    </dgm:pt>
    <dgm:pt modelId="{C006EE93-CAC3-4912-9BF0-18A4F9C60052}" type="pres">
      <dgm:prSet presAssocID="{9E72B035-8966-4F4F-AFEC-FAFC5AA6BC95}" presName="hierRoot4" presStyleCnt="0"/>
      <dgm:spPr/>
    </dgm:pt>
    <dgm:pt modelId="{747DB721-C812-48AC-947D-499C95C25861}" type="pres">
      <dgm:prSet presAssocID="{9E72B035-8966-4F4F-AFEC-FAFC5AA6BC95}" presName="composite4" presStyleCnt="0"/>
      <dgm:spPr/>
    </dgm:pt>
    <dgm:pt modelId="{CAF7F390-6085-4D4F-8589-F8B1C9428DC4}" type="pres">
      <dgm:prSet presAssocID="{9E72B035-8966-4F4F-AFEC-FAFC5AA6BC95}" presName="background4" presStyleLbl="node4" presStyleIdx="0" presStyleCnt="2"/>
      <dgm:spPr>
        <a:solidFill>
          <a:schemeClr val="accent3">
            <a:lumMod val="75000"/>
          </a:schemeClr>
        </a:solidFill>
        <a:ln>
          <a:solidFill>
            <a:schemeClr val="accent3">
              <a:lumMod val="75000"/>
            </a:schemeClr>
          </a:solidFill>
        </a:ln>
      </dgm:spPr>
    </dgm:pt>
    <dgm:pt modelId="{81720B50-87EA-46B8-A6B4-3BA629F54D89}" type="pres">
      <dgm:prSet presAssocID="{9E72B035-8966-4F4F-AFEC-FAFC5AA6BC95}" presName="text4" presStyleLbl="fgAcc4" presStyleIdx="0" presStyleCnt="2" custLinFactNeighborX="797" custLinFactNeighborY="52237">
        <dgm:presLayoutVars>
          <dgm:chPref val="3"/>
        </dgm:presLayoutVars>
      </dgm:prSet>
      <dgm:spPr/>
    </dgm:pt>
    <dgm:pt modelId="{56F7B672-F737-439F-B52D-0F6DBE330BF2}" type="pres">
      <dgm:prSet presAssocID="{9E72B035-8966-4F4F-AFEC-FAFC5AA6BC95}" presName="hierChild5" presStyleCnt="0"/>
      <dgm:spPr/>
    </dgm:pt>
    <dgm:pt modelId="{68F56B88-A91B-4090-97F9-CCD0F3240F25}" type="pres">
      <dgm:prSet presAssocID="{F188D1EF-C575-4C97-BBE9-4F1575C92590}" presName="Name23" presStyleLbl="parChTrans1D4" presStyleIdx="1" presStyleCnt="2"/>
      <dgm:spPr/>
    </dgm:pt>
    <dgm:pt modelId="{0EA553D2-DB78-4091-B99D-74BD30A676CA}" type="pres">
      <dgm:prSet presAssocID="{E10B1EAF-3DF3-494F-9462-18678CAF57E7}" presName="hierRoot4" presStyleCnt="0"/>
      <dgm:spPr/>
    </dgm:pt>
    <dgm:pt modelId="{9C33D51C-AB1D-4300-83D6-E777478E733B}" type="pres">
      <dgm:prSet presAssocID="{E10B1EAF-3DF3-494F-9462-18678CAF57E7}" presName="composite4" presStyleCnt="0"/>
      <dgm:spPr/>
    </dgm:pt>
    <dgm:pt modelId="{E685C482-82C6-4806-A302-ABFB17331D87}" type="pres">
      <dgm:prSet presAssocID="{E10B1EAF-3DF3-494F-9462-18678CAF57E7}" presName="background4" presStyleLbl="node4" presStyleIdx="1" presStyleCnt="2"/>
      <dgm:spPr>
        <a:solidFill>
          <a:schemeClr val="accent2">
            <a:lumMod val="50000"/>
          </a:schemeClr>
        </a:solidFill>
      </dgm:spPr>
    </dgm:pt>
    <dgm:pt modelId="{701F49D1-9E68-42CB-9418-ACC9041FF26B}" type="pres">
      <dgm:prSet presAssocID="{E10B1EAF-3DF3-494F-9462-18678CAF57E7}" presName="text4" presStyleLbl="fgAcc4" presStyleIdx="1" presStyleCnt="2" custLinFactNeighborX="7311" custLinFactNeighborY="53869">
        <dgm:presLayoutVars>
          <dgm:chPref val="3"/>
        </dgm:presLayoutVars>
      </dgm:prSet>
      <dgm:spPr/>
    </dgm:pt>
    <dgm:pt modelId="{6F2B5803-4393-4344-A774-A9499CF35AF9}" type="pres">
      <dgm:prSet presAssocID="{E10B1EAF-3DF3-494F-9462-18678CAF57E7}" presName="hierChild5" presStyleCnt="0"/>
      <dgm:spPr/>
    </dgm:pt>
    <dgm:pt modelId="{C23B0327-509D-4985-B808-DA422E91DA31}" type="pres">
      <dgm:prSet presAssocID="{ED9694FD-BB4C-45D5-B8B9-EB03E83D4089}" presName="Name17" presStyleLbl="parChTrans1D3" presStyleIdx="1" presStyleCnt="5"/>
      <dgm:spPr/>
    </dgm:pt>
    <dgm:pt modelId="{ECC22BF4-405D-4025-8095-CDA94FFBA3F8}" type="pres">
      <dgm:prSet presAssocID="{225EF6A3-3C01-4431-8E46-37AED512D411}" presName="hierRoot3" presStyleCnt="0"/>
      <dgm:spPr/>
    </dgm:pt>
    <dgm:pt modelId="{C57A5B2D-3CF8-4EB6-A58E-697FDA7AE5C9}" type="pres">
      <dgm:prSet presAssocID="{225EF6A3-3C01-4431-8E46-37AED512D411}" presName="composite3" presStyleCnt="0"/>
      <dgm:spPr/>
    </dgm:pt>
    <dgm:pt modelId="{87E22FD3-C603-45B6-8CCD-165E95996CA2}" type="pres">
      <dgm:prSet presAssocID="{225EF6A3-3C01-4431-8E46-37AED512D411}" presName="background3" presStyleLbl="node3" presStyleIdx="1" presStyleCnt="5"/>
      <dgm:spPr>
        <a:solidFill>
          <a:schemeClr val="accent2">
            <a:lumMod val="50000"/>
          </a:schemeClr>
        </a:solidFill>
      </dgm:spPr>
    </dgm:pt>
    <dgm:pt modelId="{293C914D-48B9-4151-91F1-90966C3C2F5A}" type="pres">
      <dgm:prSet presAssocID="{225EF6A3-3C01-4431-8E46-37AED512D411}" presName="text3" presStyleLbl="fgAcc3" presStyleIdx="1" presStyleCnt="5" custLinFactNeighborX="3494" custLinFactNeighborY="59091">
        <dgm:presLayoutVars>
          <dgm:chPref val="3"/>
        </dgm:presLayoutVars>
      </dgm:prSet>
      <dgm:spPr/>
    </dgm:pt>
    <dgm:pt modelId="{1A9738C3-CBAB-465B-8A8D-A38E5D4F6E3E}" type="pres">
      <dgm:prSet presAssocID="{225EF6A3-3C01-4431-8E46-37AED512D411}" presName="hierChild4" presStyleCnt="0"/>
      <dgm:spPr/>
    </dgm:pt>
    <dgm:pt modelId="{86119D08-1E9E-4EE2-A1D6-524FC258BC3C}" type="pres">
      <dgm:prSet presAssocID="{455E7C85-6CEC-4F39-8754-34BC3879DBA1}" presName="Name10" presStyleLbl="parChTrans1D2" presStyleIdx="1" presStyleCnt="3"/>
      <dgm:spPr/>
    </dgm:pt>
    <dgm:pt modelId="{A2AD5580-CD8F-4C18-9DFB-4AF44247FE10}" type="pres">
      <dgm:prSet presAssocID="{1D17281B-DFC4-40E3-A15C-6BD08F437BF5}" presName="hierRoot2" presStyleCnt="0"/>
      <dgm:spPr/>
    </dgm:pt>
    <dgm:pt modelId="{4BE39013-FCBD-42A8-98DD-2FB7B60C3EED}" type="pres">
      <dgm:prSet presAssocID="{1D17281B-DFC4-40E3-A15C-6BD08F437BF5}" presName="composite2" presStyleCnt="0"/>
      <dgm:spPr/>
    </dgm:pt>
    <dgm:pt modelId="{BF5939A2-6E69-4718-86E5-5FBB2AE62EAC}" type="pres">
      <dgm:prSet presAssocID="{1D17281B-DFC4-40E3-A15C-6BD08F437BF5}" presName="background2" presStyleLbl="node2" presStyleIdx="1" presStyleCnt="3"/>
      <dgm:spPr/>
    </dgm:pt>
    <dgm:pt modelId="{126C95E7-AA8E-40B1-B268-7E11C1E9ECB6}" type="pres">
      <dgm:prSet presAssocID="{1D17281B-DFC4-40E3-A15C-6BD08F437BF5}" presName="text2" presStyleLbl="fgAcc2" presStyleIdx="1" presStyleCnt="3" custLinFactNeighborX="3494" custLinFactNeighborY="59091">
        <dgm:presLayoutVars>
          <dgm:chPref val="3"/>
        </dgm:presLayoutVars>
      </dgm:prSet>
      <dgm:spPr/>
    </dgm:pt>
    <dgm:pt modelId="{F2741BE2-5CF8-4DFA-A641-3B1C0EAE4AF4}" type="pres">
      <dgm:prSet presAssocID="{1D17281B-DFC4-40E3-A15C-6BD08F437BF5}" presName="hierChild3" presStyleCnt="0"/>
      <dgm:spPr/>
    </dgm:pt>
    <dgm:pt modelId="{D9EB3035-76D1-45B2-8B74-BA3FB99A9C6D}" type="pres">
      <dgm:prSet presAssocID="{875B23C3-FC70-4D07-8256-5EEA6824505B}" presName="Name17" presStyleLbl="parChTrans1D3" presStyleIdx="2" presStyleCnt="5"/>
      <dgm:spPr/>
    </dgm:pt>
    <dgm:pt modelId="{A0714471-1E84-4462-A32B-372DC5F09837}" type="pres">
      <dgm:prSet presAssocID="{98D93A1C-BF4B-45FD-99B2-E725E1C0110E}" presName="hierRoot3" presStyleCnt="0"/>
      <dgm:spPr/>
    </dgm:pt>
    <dgm:pt modelId="{FB959028-379D-41BC-9E16-5CDC43EE41F3}" type="pres">
      <dgm:prSet presAssocID="{98D93A1C-BF4B-45FD-99B2-E725E1C0110E}" presName="composite3" presStyleCnt="0"/>
      <dgm:spPr/>
    </dgm:pt>
    <dgm:pt modelId="{481B98B4-8B33-472B-9266-80432B136435}" type="pres">
      <dgm:prSet presAssocID="{98D93A1C-BF4B-45FD-99B2-E725E1C0110E}" presName="background3" presStyleLbl="node3" presStyleIdx="2" presStyleCnt="5"/>
      <dgm:spPr>
        <a:solidFill>
          <a:schemeClr val="accent6"/>
        </a:solidFill>
      </dgm:spPr>
    </dgm:pt>
    <dgm:pt modelId="{D6C37348-88FF-4108-A8AC-325BAEB3F9F6}" type="pres">
      <dgm:prSet presAssocID="{98D93A1C-BF4B-45FD-99B2-E725E1C0110E}" presName="text3" presStyleLbl="fgAcc3" presStyleIdx="2" presStyleCnt="5" custLinFactNeighborX="3494" custLinFactNeighborY="59091">
        <dgm:presLayoutVars>
          <dgm:chPref val="3"/>
        </dgm:presLayoutVars>
      </dgm:prSet>
      <dgm:spPr/>
    </dgm:pt>
    <dgm:pt modelId="{EA83B243-B22C-45A5-A22D-0CE17C941427}" type="pres">
      <dgm:prSet presAssocID="{98D93A1C-BF4B-45FD-99B2-E725E1C0110E}" presName="hierChild4" presStyleCnt="0"/>
      <dgm:spPr/>
    </dgm:pt>
    <dgm:pt modelId="{F6861ADF-F0AE-4EEA-868A-12A2FC396F90}" type="pres">
      <dgm:prSet presAssocID="{DC3777A7-02D3-4E2E-B1A0-7B9C4EB1F947}" presName="Name10" presStyleLbl="parChTrans1D2" presStyleIdx="2" presStyleCnt="3"/>
      <dgm:spPr/>
    </dgm:pt>
    <dgm:pt modelId="{9FF1990E-0292-401D-93F8-47B2DDFF03F1}" type="pres">
      <dgm:prSet presAssocID="{4B353194-A170-4759-9A38-31C99A7814C7}" presName="hierRoot2" presStyleCnt="0"/>
      <dgm:spPr/>
    </dgm:pt>
    <dgm:pt modelId="{67EA49E4-21CD-463E-81B8-F44326F6A164}" type="pres">
      <dgm:prSet presAssocID="{4B353194-A170-4759-9A38-31C99A7814C7}" presName="composite2" presStyleCnt="0"/>
      <dgm:spPr/>
    </dgm:pt>
    <dgm:pt modelId="{0FF6F414-6340-45AD-97A4-419F6AC6C165}" type="pres">
      <dgm:prSet presAssocID="{4B353194-A170-4759-9A38-31C99A7814C7}" presName="background2" presStyleLbl="node2" presStyleIdx="2" presStyleCnt="3"/>
      <dgm:spPr/>
    </dgm:pt>
    <dgm:pt modelId="{12E332D0-132E-4574-AC06-BBB3661681B1}" type="pres">
      <dgm:prSet presAssocID="{4B353194-A170-4759-9A38-31C99A7814C7}" presName="text2" presStyleLbl="fgAcc2" presStyleIdx="2" presStyleCnt="3" custScaleX="161427" custLinFactNeighborX="3494" custLinFactNeighborY="59091">
        <dgm:presLayoutVars>
          <dgm:chPref val="3"/>
        </dgm:presLayoutVars>
      </dgm:prSet>
      <dgm:spPr/>
    </dgm:pt>
    <dgm:pt modelId="{F43E7635-3EC4-40B4-A570-7C1CF727C8E5}" type="pres">
      <dgm:prSet presAssocID="{4B353194-A170-4759-9A38-31C99A7814C7}" presName="hierChild3" presStyleCnt="0"/>
      <dgm:spPr/>
    </dgm:pt>
    <dgm:pt modelId="{5BEF4260-FE31-45F9-A4B0-EB271B5CA716}" type="pres">
      <dgm:prSet presAssocID="{6649CCB3-E3EF-41BA-840F-2C658D9BD147}" presName="Name17" presStyleLbl="parChTrans1D3" presStyleIdx="3" presStyleCnt="5"/>
      <dgm:spPr/>
    </dgm:pt>
    <dgm:pt modelId="{D28B0BC8-FA7D-456A-AE03-D3167EDCC564}" type="pres">
      <dgm:prSet presAssocID="{AFD87F8B-CD7D-4D13-9F2A-0787104A0800}" presName="hierRoot3" presStyleCnt="0"/>
      <dgm:spPr/>
    </dgm:pt>
    <dgm:pt modelId="{98912A10-134C-4E39-9414-56836FFA28A9}" type="pres">
      <dgm:prSet presAssocID="{AFD87F8B-CD7D-4D13-9F2A-0787104A0800}" presName="composite3" presStyleCnt="0"/>
      <dgm:spPr/>
    </dgm:pt>
    <dgm:pt modelId="{C317E3D3-67CB-4EF5-B0F3-9883A438C92A}" type="pres">
      <dgm:prSet presAssocID="{AFD87F8B-CD7D-4D13-9F2A-0787104A0800}" presName="background3" presStyleLbl="node3" presStyleIdx="3" presStyleCnt="5"/>
      <dgm:spPr>
        <a:solidFill>
          <a:schemeClr val="accent3"/>
        </a:solidFill>
      </dgm:spPr>
    </dgm:pt>
    <dgm:pt modelId="{60DA3758-03C4-42A8-AC03-F36C237839B0}" type="pres">
      <dgm:prSet presAssocID="{AFD87F8B-CD7D-4D13-9F2A-0787104A0800}" presName="text3" presStyleLbl="fgAcc3" presStyleIdx="3" presStyleCnt="5" custLinFactNeighborX="3494" custLinFactNeighborY="59091">
        <dgm:presLayoutVars>
          <dgm:chPref val="3"/>
        </dgm:presLayoutVars>
      </dgm:prSet>
      <dgm:spPr/>
    </dgm:pt>
    <dgm:pt modelId="{3973799E-4114-43AF-BC09-885B90DDC1B4}" type="pres">
      <dgm:prSet presAssocID="{AFD87F8B-CD7D-4D13-9F2A-0787104A0800}" presName="hierChild4" presStyleCnt="0"/>
      <dgm:spPr/>
    </dgm:pt>
    <dgm:pt modelId="{1EC4F2D3-3B53-4E4F-AC2C-6DACE8C8275C}" type="pres">
      <dgm:prSet presAssocID="{063B42E8-9900-4A63-9F19-493952E8CFD2}" presName="Name17" presStyleLbl="parChTrans1D3" presStyleIdx="4" presStyleCnt="5"/>
      <dgm:spPr/>
    </dgm:pt>
    <dgm:pt modelId="{5DE1E5EB-BBD0-4BDC-8350-FCEAFC03F03E}" type="pres">
      <dgm:prSet presAssocID="{3EC47A78-BB44-461E-9B56-7BA69AF1E042}" presName="hierRoot3" presStyleCnt="0"/>
      <dgm:spPr/>
    </dgm:pt>
    <dgm:pt modelId="{14CC7722-F542-4BFA-8BA8-DA00D34CB688}" type="pres">
      <dgm:prSet presAssocID="{3EC47A78-BB44-461E-9B56-7BA69AF1E042}" presName="composite3" presStyleCnt="0"/>
      <dgm:spPr/>
    </dgm:pt>
    <dgm:pt modelId="{999C5816-1094-4B5B-8334-FC7BFD870F71}" type="pres">
      <dgm:prSet presAssocID="{3EC47A78-BB44-461E-9B56-7BA69AF1E042}" presName="background3" presStyleLbl="node3" presStyleIdx="4" presStyleCnt="5"/>
      <dgm:spPr>
        <a:solidFill>
          <a:schemeClr val="accent3"/>
        </a:solidFill>
      </dgm:spPr>
    </dgm:pt>
    <dgm:pt modelId="{21A3F3D9-F99A-44FA-BCB5-9F970632AF7D}" type="pres">
      <dgm:prSet presAssocID="{3EC47A78-BB44-461E-9B56-7BA69AF1E042}" presName="text3" presStyleLbl="fgAcc3" presStyleIdx="4" presStyleCnt="5" custLinFactNeighborX="194" custLinFactNeighborY="59091">
        <dgm:presLayoutVars>
          <dgm:chPref val="3"/>
        </dgm:presLayoutVars>
      </dgm:prSet>
      <dgm:spPr/>
    </dgm:pt>
    <dgm:pt modelId="{94F46B04-B90E-448C-9C07-A3D451BF9DBB}" type="pres">
      <dgm:prSet presAssocID="{3EC47A78-BB44-461E-9B56-7BA69AF1E042}" presName="hierChild4" presStyleCnt="0"/>
      <dgm:spPr/>
    </dgm:pt>
  </dgm:ptLst>
  <dgm:cxnLst>
    <dgm:cxn modelId="{39510E06-893E-411F-B61C-93EA25F43AF3}" type="presOf" srcId="{225EF6A3-3C01-4431-8E46-37AED512D411}" destId="{293C914D-48B9-4151-91F1-90966C3C2F5A}" srcOrd="0" destOrd="0" presId="urn:microsoft.com/office/officeart/2005/8/layout/hierarchy1"/>
    <dgm:cxn modelId="{BBF3610F-4F2F-4899-ACBB-97F743F8F003}" srcId="{3884136E-92C2-478E-AAC5-28C0E000B93D}" destId="{4B353194-A170-4759-9A38-31C99A7814C7}" srcOrd="2" destOrd="0" parTransId="{DC3777A7-02D3-4E2E-B1A0-7B9C4EB1F947}" sibTransId="{CCF26D59-E08A-4E4F-9BD2-982763CDBD55}"/>
    <dgm:cxn modelId="{95AF3616-4C87-4924-8EFF-84C1F4DE5804}" srcId="{3884136E-92C2-478E-AAC5-28C0E000B93D}" destId="{1D17281B-DFC4-40E3-A15C-6BD08F437BF5}" srcOrd="1" destOrd="0" parTransId="{455E7C85-6CEC-4F39-8754-34BC3879DBA1}" sibTransId="{279AF908-468F-4305-A4DF-BCD838F7C997}"/>
    <dgm:cxn modelId="{832DCD2B-3BF1-42A7-A854-D0A54B575582}" type="presOf" srcId="{A4FE0CF8-91AE-4C01-9190-225A1953F40B}" destId="{B49999EE-C7F2-4C0E-8C94-40564B5B5B05}" srcOrd="0" destOrd="0" presId="urn:microsoft.com/office/officeart/2005/8/layout/hierarchy1"/>
    <dgm:cxn modelId="{61F16238-D408-4872-AC4C-1B63D0E034D8}" srcId="{4B353194-A170-4759-9A38-31C99A7814C7}" destId="{AFD87F8B-CD7D-4D13-9F2A-0787104A0800}" srcOrd="0" destOrd="0" parTransId="{6649CCB3-E3EF-41BA-840F-2C658D9BD147}" sibTransId="{B53585D2-0C58-4EF5-984F-E92029E2DA1D}"/>
    <dgm:cxn modelId="{46973366-321D-4B7F-A848-4BA29DE14C3F}" type="presOf" srcId="{F188D1EF-C575-4C97-BBE9-4F1575C92590}" destId="{68F56B88-A91B-4090-97F9-CCD0F3240F25}" srcOrd="0" destOrd="0" presId="urn:microsoft.com/office/officeart/2005/8/layout/hierarchy1"/>
    <dgm:cxn modelId="{01AEF446-D764-4326-B51A-9BE27B3A219B}" type="presOf" srcId="{FE57191B-3490-41F1-93D7-F3D9A8E05A39}" destId="{37F6DA49-A901-45E9-8E37-63AB1A8D7E44}" srcOrd="0" destOrd="0" presId="urn:microsoft.com/office/officeart/2005/8/layout/hierarchy1"/>
    <dgm:cxn modelId="{E10CC647-B275-4D78-821A-D87FD6C14DDA}" type="presOf" srcId="{1999BF84-867C-4222-98C9-B076115A7276}" destId="{DA592DFC-FF59-4E9E-9CC1-01BC1E6B9BE1}" srcOrd="0" destOrd="0" presId="urn:microsoft.com/office/officeart/2005/8/layout/hierarchy1"/>
    <dgm:cxn modelId="{A019EB67-CB8D-41E4-9CD8-A6CE3125ECC3}" srcId="{1D17281B-DFC4-40E3-A15C-6BD08F437BF5}" destId="{98D93A1C-BF4B-45FD-99B2-E725E1C0110E}" srcOrd="0" destOrd="0" parTransId="{875B23C3-FC70-4D07-8256-5EEA6824505B}" sibTransId="{B21ADB3E-4737-4FB3-A15F-64E35CC8E72D}"/>
    <dgm:cxn modelId="{5D560851-0C27-4AD5-B8D6-E6B6434DC895}" type="presOf" srcId="{063B42E8-9900-4A63-9F19-493952E8CFD2}" destId="{1EC4F2D3-3B53-4E4F-AC2C-6DACE8C8275C}" srcOrd="0" destOrd="0" presId="urn:microsoft.com/office/officeart/2005/8/layout/hierarchy1"/>
    <dgm:cxn modelId="{F03B7672-0249-4C06-9616-5BE1A21C8AD7}" type="presOf" srcId="{4B353194-A170-4759-9A38-31C99A7814C7}" destId="{12E332D0-132E-4574-AC06-BBB3661681B1}" srcOrd="0" destOrd="0" presId="urn:microsoft.com/office/officeart/2005/8/layout/hierarchy1"/>
    <dgm:cxn modelId="{1AD04875-9705-4C42-BB68-02E7945B39B2}" type="presOf" srcId="{1D17281B-DFC4-40E3-A15C-6BD08F437BF5}" destId="{126C95E7-AA8E-40B1-B268-7E11C1E9ECB6}" srcOrd="0" destOrd="0" presId="urn:microsoft.com/office/officeart/2005/8/layout/hierarchy1"/>
    <dgm:cxn modelId="{737D9777-EC42-402C-B108-832B56547CCC}" type="presOf" srcId="{ED9694FD-BB4C-45D5-B8B9-EB03E83D4089}" destId="{C23B0327-509D-4985-B808-DA422E91DA31}" srcOrd="0" destOrd="0" presId="urn:microsoft.com/office/officeart/2005/8/layout/hierarchy1"/>
    <dgm:cxn modelId="{032C9D59-638F-4E8C-A644-16CA50CE5A79}" type="presOf" srcId="{AFD87F8B-CD7D-4D13-9F2A-0787104A0800}" destId="{60DA3758-03C4-42A8-AC03-F36C237839B0}" srcOrd="0" destOrd="0" presId="urn:microsoft.com/office/officeart/2005/8/layout/hierarchy1"/>
    <dgm:cxn modelId="{7D5AB459-40F8-4C0D-8793-1056ED4AB9AB}" srcId="{FE57191B-3490-41F1-93D7-F3D9A8E05A39}" destId="{9E72B035-8966-4F4F-AFEC-FAFC5AA6BC95}" srcOrd="0" destOrd="0" parTransId="{1999BF84-867C-4222-98C9-B076115A7276}" sibTransId="{CDE2282B-B0BA-4A14-A0CB-6609CF5DD8C3}"/>
    <dgm:cxn modelId="{953E2584-FA65-4E98-BD4D-B15A251292E5}" srcId="{98932398-0FCB-444F-A0D7-0EE70935BB7B}" destId="{3884136E-92C2-478E-AAC5-28C0E000B93D}" srcOrd="0" destOrd="0" parTransId="{E322A5AE-287F-4B24-AC8F-58DBA323770A}" sibTransId="{B13F5400-8985-4D2D-A503-D687B0BA5498}"/>
    <dgm:cxn modelId="{2B10D38F-6475-45DD-BFAB-88FFD2965CB6}" type="presOf" srcId="{E10B1EAF-3DF3-494F-9462-18678CAF57E7}" destId="{701F49D1-9E68-42CB-9418-ACC9041FF26B}" srcOrd="0" destOrd="0" presId="urn:microsoft.com/office/officeart/2005/8/layout/hierarchy1"/>
    <dgm:cxn modelId="{D42F5091-9F01-45F6-864F-E18238C440AE}" srcId="{FE57191B-3490-41F1-93D7-F3D9A8E05A39}" destId="{E10B1EAF-3DF3-494F-9462-18678CAF57E7}" srcOrd="1" destOrd="0" parTransId="{F188D1EF-C575-4C97-BBE9-4F1575C92590}" sibTransId="{919F1A0E-CA5C-4180-897E-289F440C6137}"/>
    <dgm:cxn modelId="{996D8598-8C24-4AE2-9AF7-5C918F596664}" type="presOf" srcId="{98932398-0FCB-444F-A0D7-0EE70935BB7B}" destId="{AD5C69AA-14A8-4949-BE99-5BB85A135E8B}" srcOrd="0" destOrd="0" presId="urn:microsoft.com/office/officeart/2005/8/layout/hierarchy1"/>
    <dgm:cxn modelId="{C7571AA9-F1F6-4353-99A0-E111BD7EDBE3}" type="presOf" srcId="{53120D75-68E2-4097-B36F-FDC51A479F9A}" destId="{722996D0-74D2-49B0-B97C-6B3AB9F2AD42}" srcOrd="0" destOrd="0" presId="urn:microsoft.com/office/officeart/2005/8/layout/hierarchy1"/>
    <dgm:cxn modelId="{80F5BFAD-05A4-4E84-B38A-AEE56F2F2BA5}" type="presOf" srcId="{98D93A1C-BF4B-45FD-99B2-E725E1C0110E}" destId="{D6C37348-88FF-4108-A8AC-325BAEB3F9F6}" srcOrd="0" destOrd="0" presId="urn:microsoft.com/office/officeart/2005/8/layout/hierarchy1"/>
    <dgm:cxn modelId="{379324B3-CD2B-49BA-9AD0-6EA4586D3D09}" type="presOf" srcId="{6649CCB3-E3EF-41BA-840F-2C658D9BD147}" destId="{5BEF4260-FE31-45F9-A4B0-EB271B5CA716}" srcOrd="0" destOrd="0" presId="urn:microsoft.com/office/officeart/2005/8/layout/hierarchy1"/>
    <dgm:cxn modelId="{C910D2BE-1C3F-4679-8925-31C20A2A3FC4}" type="presOf" srcId="{9E72B035-8966-4F4F-AFEC-FAFC5AA6BC95}" destId="{81720B50-87EA-46B8-A6B4-3BA629F54D89}" srcOrd="0" destOrd="0" presId="urn:microsoft.com/office/officeart/2005/8/layout/hierarchy1"/>
    <dgm:cxn modelId="{BC37B7C1-5F4E-4D87-AE29-88F5DF681F10}" srcId="{4B353194-A170-4759-9A38-31C99A7814C7}" destId="{3EC47A78-BB44-461E-9B56-7BA69AF1E042}" srcOrd="1" destOrd="0" parTransId="{063B42E8-9900-4A63-9F19-493952E8CFD2}" sibTransId="{BB0CB8DF-53E7-48D7-AFAC-489CC2E60070}"/>
    <dgm:cxn modelId="{A77D99C9-AE9A-4713-AEAA-0971EB879A92}" type="presOf" srcId="{3EC47A78-BB44-461E-9B56-7BA69AF1E042}" destId="{21A3F3D9-F99A-44FA-BCB5-9F970632AF7D}" srcOrd="0" destOrd="0" presId="urn:microsoft.com/office/officeart/2005/8/layout/hierarchy1"/>
    <dgm:cxn modelId="{50314BD1-809F-4321-96E8-7E68082F36D4}" srcId="{953F5B5C-36F7-4E69-B975-5812EEE4A538}" destId="{FE57191B-3490-41F1-93D7-F3D9A8E05A39}" srcOrd="0" destOrd="0" parTransId="{53120D75-68E2-4097-B36F-FDC51A479F9A}" sibTransId="{BE650DBE-53CF-4D7D-9A4B-4C2FC480AC1C}"/>
    <dgm:cxn modelId="{7E7410D3-4D44-463D-B4D5-49BDD5B2D90D}" type="presOf" srcId="{875B23C3-FC70-4D07-8256-5EEA6824505B}" destId="{D9EB3035-76D1-45B2-8B74-BA3FB99A9C6D}" srcOrd="0" destOrd="0" presId="urn:microsoft.com/office/officeart/2005/8/layout/hierarchy1"/>
    <dgm:cxn modelId="{DB93DCDB-0B5C-4776-B486-A9FED8E142FF}" type="presOf" srcId="{455E7C85-6CEC-4F39-8754-34BC3879DBA1}" destId="{86119D08-1E9E-4EE2-A1D6-524FC258BC3C}" srcOrd="0" destOrd="0" presId="urn:microsoft.com/office/officeart/2005/8/layout/hierarchy1"/>
    <dgm:cxn modelId="{4A9A2ADC-21BA-48B6-A4C9-A46BCC79553E}" srcId="{3884136E-92C2-478E-AAC5-28C0E000B93D}" destId="{953F5B5C-36F7-4E69-B975-5812EEE4A538}" srcOrd="0" destOrd="0" parTransId="{A4FE0CF8-91AE-4C01-9190-225A1953F40B}" sibTransId="{5AC76E47-577D-4256-A457-61FB867E2BA9}"/>
    <dgm:cxn modelId="{D81473E4-B49D-4378-816B-347E32F06198}" type="presOf" srcId="{3884136E-92C2-478E-AAC5-28C0E000B93D}" destId="{1EE393DF-F18B-45F2-A6AE-3BF7F0DFB6B9}" srcOrd="0" destOrd="0" presId="urn:microsoft.com/office/officeart/2005/8/layout/hierarchy1"/>
    <dgm:cxn modelId="{C47EB4E9-87E8-432C-8FDC-7EE0F1804E07}" type="presOf" srcId="{953F5B5C-36F7-4E69-B975-5812EEE4A538}" destId="{4CD742D3-1517-4D65-85EC-BB955EB9883D}" srcOrd="0" destOrd="0" presId="urn:microsoft.com/office/officeart/2005/8/layout/hierarchy1"/>
    <dgm:cxn modelId="{54B88AF2-F7B1-4FC1-94A7-4343632B1E55}" type="presOf" srcId="{DC3777A7-02D3-4E2E-B1A0-7B9C4EB1F947}" destId="{F6861ADF-F0AE-4EEA-868A-12A2FC396F90}" srcOrd="0" destOrd="0" presId="urn:microsoft.com/office/officeart/2005/8/layout/hierarchy1"/>
    <dgm:cxn modelId="{8DBF1CF4-3006-43FC-A41B-D66325CE38FC}" srcId="{953F5B5C-36F7-4E69-B975-5812EEE4A538}" destId="{225EF6A3-3C01-4431-8E46-37AED512D411}" srcOrd="1" destOrd="0" parTransId="{ED9694FD-BB4C-45D5-B8B9-EB03E83D4089}" sibTransId="{AF5CDF42-4764-44C7-BDF3-A7274D4A9559}"/>
    <dgm:cxn modelId="{5AFB5D56-094C-46F7-91AB-D0CDA526677F}" type="presParOf" srcId="{AD5C69AA-14A8-4949-BE99-5BB85A135E8B}" destId="{A338A917-A68B-4130-BA15-598D2C57D7CD}" srcOrd="0" destOrd="0" presId="urn:microsoft.com/office/officeart/2005/8/layout/hierarchy1"/>
    <dgm:cxn modelId="{A681BCD0-BFC0-4E2C-9005-89F8B20EAD20}" type="presParOf" srcId="{A338A917-A68B-4130-BA15-598D2C57D7CD}" destId="{23670F3B-74E4-4E8A-9633-BEB9706554BC}" srcOrd="0" destOrd="0" presId="urn:microsoft.com/office/officeart/2005/8/layout/hierarchy1"/>
    <dgm:cxn modelId="{C436DDE3-93D4-437F-9A16-4496E9E3D6FC}" type="presParOf" srcId="{23670F3B-74E4-4E8A-9633-BEB9706554BC}" destId="{4427DCA2-D283-4E48-8F2E-3B48C02DE3D5}" srcOrd="0" destOrd="0" presId="urn:microsoft.com/office/officeart/2005/8/layout/hierarchy1"/>
    <dgm:cxn modelId="{6DAB5F10-0708-498C-8089-0D8661529F8C}" type="presParOf" srcId="{23670F3B-74E4-4E8A-9633-BEB9706554BC}" destId="{1EE393DF-F18B-45F2-A6AE-3BF7F0DFB6B9}" srcOrd="1" destOrd="0" presId="urn:microsoft.com/office/officeart/2005/8/layout/hierarchy1"/>
    <dgm:cxn modelId="{C2F486AB-8AFF-4FE2-92A0-931B3628936C}" type="presParOf" srcId="{A338A917-A68B-4130-BA15-598D2C57D7CD}" destId="{B212003B-3D28-47E1-8316-2D82088BBDFF}" srcOrd="1" destOrd="0" presId="urn:microsoft.com/office/officeart/2005/8/layout/hierarchy1"/>
    <dgm:cxn modelId="{B8BB1AD3-B718-413F-96E3-95C8AF92DBB4}" type="presParOf" srcId="{B212003B-3D28-47E1-8316-2D82088BBDFF}" destId="{B49999EE-C7F2-4C0E-8C94-40564B5B5B05}" srcOrd="0" destOrd="0" presId="urn:microsoft.com/office/officeart/2005/8/layout/hierarchy1"/>
    <dgm:cxn modelId="{7D7BC0D4-8763-4017-A9EF-6759F0451C88}" type="presParOf" srcId="{B212003B-3D28-47E1-8316-2D82088BBDFF}" destId="{939680FA-04AD-46B4-A4A1-341474C1AD0C}" srcOrd="1" destOrd="0" presId="urn:microsoft.com/office/officeart/2005/8/layout/hierarchy1"/>
    <dgm:cxn modelId="{0647D2E1-84A9-4726-952C-8335B0EA9865}" type="presParOf" srcId="{939680FA-04AD-46B4-A4A1-341474C1AD0C}" destId="{51605BD8-F4F3-4E0D-80C9-CC2D89BD245A}" srcOrd="0" destOrd="0" presId="urn:microsoft.com/office/officeart/2005/8/layout/hierarchy1"/>
    <dgm:cxn modelId="{5EF0F669-D53D-4B60-A3E2-3CDEE914A3B3}" type="presParOf" srcId="{51605BD8-F4F3-4E0D-80C9-CC2D89BD245A}" destId="{78E2774F-23D8-4A23-A3EF-32828B64E55E}" srcOrd="0" destOrd="0" presId="urn:microsoft.com/office/officeart/2005/8/layout/hierarchy1"/>
    <dgm:cxn modelId="{CDAED968-2318-4350-A85A-EC71FDE5C566}" type="presParOf" srcId="{51605BD8-F4F3-4E0D-80C9-CC2D89BD245A}" destId="{4CD742D3-1517-4D65-85EC-BB955EB9883D}" srcOrd="1" destOrd="0" presId="urn:microsoft.com/office/officeart/2005/8/layout/hierarchy1"/>
    <dgm:cxn modelId="{1C15B6DF-79AB-4DA7-9CB6-585736F59612}" type="presParOf" srcId="{939680FA-04AD-46B4-A4A1-341474C1AD0C}" destId="{1028EBE7-B7DB-4B0C-8400-7A5AE7A1E00E}" srcOrd="1" destOrd="0" presId="urn:microsoft.com/office/officeart/2005/8/layout/hierarchy1"/>
    <dgm:cxn modelId="{879BAC05-F8BB-49C6-9E6C-7385BC90FF30}" type="presParOf" srcId="{1028EBE7-B7DB-4B0C-8400-7A5AE7A1E00E}" destId="{722996D0-74D2-49B0-B97C-6B3AB9F2AD42}" srcOrd="0" destOrd="0" presId="urn:microsoft.com/office/officeart/2005/8/layout/hierarchy1"/>
    <dgm:cxn modelId="{3E146EEE-DE92-45E9-B3AA-657E04B14878}" type="presParOf" srcId="{1028EBE7-B7DB-4B0C-8400-7A5AE7A1E00E}" destId="{DE73CABA-0B44-41AB-B3BD-BB47C52D7283}" srcOrd="1" destOrd="0" presId="urn:microsoft.com/office/officeart/2005/8/layout/hierarchy1"/>
    <dgm:cxn modelId="{1476B8D1-501E-4C98-9D91-E6519681CD34}" type="presParOf" srcId="{DE73CABA-0B44-41AB-B3BD-BB47C52D7283}" destId="{81ACF204-7115-4F5B-A14D-2BAAF830301B}" srcOrd="0" destOrd="0" presId="urn:microsoft.com/office/officeart/2005/8/layout/hierarchy1"/>
    <dgm:cxn modelId="{B6FD3BD8-171D-4441-A28F-F22F392A29FA}" type="presParOf" srcId="{81ACF204-7115-4F5B-A14D-2BAAF830301B}" destId="{8A3085BD-31E4-4E76-8AF0-57241ECB9AD7}" srcOrd="0" destOrd="0" presId="urn:microsoft.com/office/officeart/2005/8/layout/hierarchy1"/>
    <dgm:cxn modelId="{A53DB69C-7ED7-4BC7-97D3-BE1E4CB953DE}" type="presParOf" srcId="{81ACF204-7115-4F5B-A14D-2BAAF830301B}" destId="{37F6DA49-A901-45E9-8E37-63AB1A8D7E44}" srcOrd="1" destOrd="0" presId="urn:microsoft.com/office/officeart/2005/8/layout/hierarchy1"/>
    <dgm:cxn modelId="{E91AE3A0-D1A9-43F0-8B50-44C9973ECBCF}" type="presParOf" srcId="{DE73CABA-0B44-41AB-B3BD-BB47C52D7283}" destId="{EF016C26-EA7A-4155-B2FE-339371CA3301}" srcOrd="1" destOrd="0" presId="urn:microsoft.com/office/officeart/2005/8/layout/hierarchy1"/>
    <dgm:cxn modelId="{D872D77F-1116-4EE6-B484-4D9E3355D65B}" type="presParOf" srcId="{EF016C26-EA7A-4155-B2FE-339371CA3301}" destId="{DA592DFC-FF59-4E9E-9CC1-01BC1E6B9BE1}" srcOrd="0" destOrd="0" presId="urn:microsoft.com/office/officeart/2005/8/layout/hierarchy1"/>
    <dgm:cxn modelId="{471A98FB-28AF-4B23-AB27-B782CF158CC7}" type="presParOf" srcId="{EF016C26-EA7A-4155-B2FE-339371CA3301}" destId="{C006EE93-CAC3-4912-9BF0-18A4F9C60052}" srcOrd="1" destOrd="0" presId="urn:microsoft.com/office/officeart/2005/8/layout/hierarchy1"/>
    <dgm:cxn modelId="{EFE3212C-5795-499A-8986-E4ADB9E8EAEA}" type="presParOf" srcId="{C006EE93-CAC3-4912-9BF0-18A4F9C60052}" destId="{747DB721-C812-48AC-947D-499C95C25861}" srcOrd="0" destOrd="0" presId="urn:microsoft.com/office/officeart/2005/8/layout/hierarchy1"/>
    <dgm:cxn modelId="{1747B1AD-A0F5-4E7A-9A20-736DE4C59AF7}" type="presParOf" srcId="{747DB721-C812-48AC-947D-499C95C25861}" destId="{CAF7F390-6085-4D4F-8589-F8B1C9428DC4}" srcOrd="0" destOrd="0" presId="urn:microsoft.com/office/officeart/2005/8/layout/hierarchy1"/>
    <dgm:cxn modelId="{93254159-468C-4511-B951-36F5BEB6CE88}" type="presParOf" srcId="{747DB721-C812-48AC-947D-499C95C25861}" destId="{81720B50-87EA-46B8-A6B4-3BA629F54D89}" srcOrd="1" destOrd="0" presId="urn:microsoft.com/office/officeart/2005/8/layout/hierarchy1"/>
    <dgm:cxn modelId="{D41C66C7-E8E7-41D1-A752-19CC49490B81}" type="presParOf" srcId="{C006EE93-CAC3-4912-9BF0-18A4F9C60052}" destId="{56F7B672-F737-439F-B52D-0F6DBE330BF2}" srcOrd="1" destOrd="0" presId="urn:microsoft.com/office/officeart/2005/8/layout/hierarchy1"/>
    <dgm:cxn modelId="{A7A659E0-0872-467C-858C-555EEEC58137}" type="presParOf" srcId="{EF016C26-EA7A-4155-B2FE-339371CA3301}" destId="{68F56B88-A91B-4090-97F9-CCD0F3240F25}" srcOrd="2" destOrd="0" presId="urn:microsoft.com/office/officeart/2005/8/layout/hierarchy1"/>
    <dgm:cxn modelId="{5CA6EB73-4F26-445F-82A7-146F1FF32A4C}" type="presParOf" srcId="{EF016C26-EA7A-4155-B2FE-339371CA3301}" destId="{0EA553D2-DB78-4091-B99D-74BD30A676CA}" srcOrd="3" destOrd="0" presId="urn:microsoft.com/office/officeart/2005/8/layout/hierarchy1"/>
    <dgm:cxn modelId="{AE646B51-A18D-4235-A533-C6A03CCDA527}" type="presParOf" srcId="{0EA553D2-DB78-4091-B99D-74BD30A676CA}" destId="{9C33D51C-AB1D-4300-83D6-E777478E733B}" srcOrd="0" destOrd="0" presId="urn:microsoft.com/office/officeart/2005/8/layout/hierarchy1"/>
    <dgm:cxn modelId="{CCA7FA07-9B2A-414D-A864-31FFA90E0DF8}" type="presParOf" srcId="{9C33D51C-AB1D-4300-83D6-E777478E733B}" destId="{E685C482-82C6-4806-A302-ABFB17331D87}" srcOrd="0" destOrd="0" presId="urn:microsoft.com/office/officeart/2005/8/layout/hierarchy1"/>
    <dgm:cxn modelId="{9DCCD708-2F80-4BAF-9272-BE64A6BA2783}" type="presParOf" srcId="{9C33D51C-AB1D-4300-83D6-E777478E733B}" destId="{701F49D1-9E68-42CB-9418-ACC9041FF26B}" srcOrd="1" destOrd="0" presId="urn:microsoft.com/office/officeart/2005/8/layout/hierarchy1"/>
    <dgm:cxn modelId="{4451E7CB-2B0A-49D6-8E90-A247889FB936}" type="presParOf" srcId="{0EA553D2-DB78-4091-B99D-74BD30A676CA}" destId="{6F2B5803-4393-4344-A774-A9499CF35AF9}" srcOrd="1" destOrd="0" presId="urn:microsoft.com/office/officeart/2005/8/layout/hierarchy1"/>
    <dgm:cxn modelId="{50E7E056-35F8-495E-8178-2E6DBB753DEE}" type="presParOf" srcId="{1028EBE7-B7DB-4B0C-8400-7A5AE7A1E00E}" destId="{C23B0327-509D-4985-B808-DA422E91DA31}" srcOrd="2" destOrd="0" presId="urn:microsoft.com/office/officeart/2005/8/layout/hierarchy1"/>
    <dgm:cxn modelId="{62767EB3-B8E9-43D2-9362-ECAF4200D1DE}" type="presParOf" srcId="{1028EBE7-B7DB-4B0C-8400-7A5AE7A1E00E}" destId="{ECC22BF4-405D-4025-8095-CDA94FFBA3F8}" srcOrd="3" destOrd="0" presId="urn:microsoft.com/office/officeart/2005/8/layout/hierarchy1"/>
    <dgm:cxn modelId="{C251973A-CF93-48F1-AE2E-3E1D5EA7D696}" type="presParOf" srcId="{ECC22BF4-405D-4025-8095-CDA94FFBA3F8}" destId="{C57A5B2D-3CF8-4EB6-A58E-697FDA7AE5C9}" srcOrd="0" destOrd="0" presId="urn:microsoft.com/office/officeart/2005/8/layout/hierarchy1"/>
    <dgm:cxn modelId="{753B44A7-92C9-4D7F-ABB4-E6312740B664}" type="presParOf" srcId="{C57A5B2D-3CF8-4EB6-A58E-697FDA7AE5C9}" destId="{87E22FD3-C603-45B6-8CCD-165E95996CA2}" srcOrd="0" destOrd="0" presId="urn:microsoft.com/office/officeart/2005/8/layout/hierarchy1"/>
    <dgm:cxn modelId="{60DE0418-8BE9-41A1-91DA-7DF7A20B4C85}" type="presParOf" srcId="{C57A5B2D-3CF8-4EB6-A58E-697FDA7AE5C9}" destId="{293C914D-48B9-4151-91F1-90966C3C2F5A}" srcOrd="1" destOrd="0" presId="urn:microsoft.com/office/officeart/2005/8/layout/hierarchy1"/>
    <dgm:cxn modelId="{9C29A02D-47F5-4F88-84DE-393FFD5F0EDB}" type="presParOf" srcId="{ECC22BF4-405D-4025-8095-CDA94FFBA3F8}" destId="{1A9738C3-CBAB-465B-8A8D-A38E5D4F6E3E}" srcOrd="1" destOrd="0" presId="urn:microsoft.com/office/officeart/2005/8/layout/hierarchy1"/>
    <dgm:cxn modelId="{8436BF20-6E74-4E9C-85CC-89E4AC6AB8A5}" type="presParOf" srcId="{B212003B-3D28-47E1-8316-2D82088BBDFF}" destId="{86119D08-1E9E-4EE2-A1D6-524FC258BC3C}" srcOrd="2" destOrd="0" presId="urn:microsoft.com/office/officeart/2005/8/layout/hierarchy1"/>
    <dgm:cxn modelId="{870573CC-BA2A-4939-BF72-ED54ED8C47CE}" type="presParOf" srcId="{B212003B-3D28-47E1-8316-2D82088BBDFF}" destId="{A2AD5580-CD8F-4C18-9DFB-4AF44247FE10}" srcOrd="3" destOrd="0" presId="urn:microsoft.com/office/officeart/2005/8/layout/hierarchy1"/>
    <dgm:cxn modelId="{D9FC6EB1-62C0-43CA-B84D-CBC8B0DCB722}" type="presParOf" srcId="{A2AD5580-CD8F-4C18-9DFB-4AF44247FE10}" destId="{4BE39013-FCBD-42A8-98DD-2FB7B60C3EED}" srcOrd="0" destOrd="0" presId="urn:microsoft.com/office/officeart/2005/8/layout/hierarchy1"/>
    <dgm:cxn modelId="{C22A0A6A-06C3-42E2-B777-7A8AB73E0237}" type="presParOf" srcId="{4BE39013-FCBD-42A8-98DD-2FB7B60C3EED}" destId="{BF5939A2-6E69-4718-86E5-5FBB2AE62EAC}" srcOrd="0" destOrd="0" presId="urn:microsoft.com/office/officeart/2005/8/layout/hierarchy1"/>
    <dgm:cxn modelId="{862FCF2E-98A2-4D06-B550-4FAEC5195C75}" type="presParOf" srcId="{4BE39013-FCBD-42A8-98DD-2FB7B60C3EED}" destId="{126C95E7-AA8E-40B1-B268-7E11C1E9ECB6}" srcOrd="1" destOrd="0" presId="urn:microsoft.com/office/officeart/2005/8/layout/hierarchy1"/>
    <dgm:cxn modelId="{71946C46-D014-4E80-A8C7-9551819862AE}" type="presParOf" srcId="{A2AD5580-CD8F-4C18-9DFB-4AF44247FE10}" destId="{F2741BE2-5CF8-4DFA-A641-3B1C0EAE4AF4}" srcOrd="1" destOrd="0" presId="urn:microsoft.com/office/officeart/2005/8/layout/hierarchy1"/>
    <dgm:cxn modelId="{001F7322-165B-44F9-BB66-777F8561B037}" type="presParOf" srcId="{F2741BE2-5CF8-4DFA-A641-3B1C0EAE4AF4}" destId="{D9EB3035-76D1-45B2-8B74-BA3FB99A9C6D}" srcOrd="0" destOrd="0" presId="urn:microsoft.com/office/officeart/2005/8/layout/hierarchy1"/>
    <dgm:cxn modelId="{CF63E422-848E-4A95-B3F5-7765718137CD}" type="presParOf" srcId="{F2741BE2-5CF8-4DFA-A641-3B1C0EAE4AF4}" destId="{A0714471-1E84-4462-A32B-372DC5F09837}" srcOrd="1" destOrd="0" presId="urn:microsoft.com/office/officeart/2005/8/layout/hierarchy1"/>
    <dgm:cxn modelId="{A233A916-6667-4BAF-B929-6906097A8463}" type="presParOf" srcId="{A0714471-1E84-4462-A32B-372DC5F09837}" destId="{FB959028-379D-41BC-9E16-5CDC43EE41F3}" srcOrd="0" destOrd="0" presId="urn:microsoft.com/office/officeart/2005/8/layout/hierarchy1"/>
    <dgm:cxn modelId="{A6330584-379A-427E-ABD2-731EFE9F5035}" type="presParOf" srcId="{FB959028-379D-41BC-9E16-5CDC43EE41F3}" destId="{481B98B4-8B33-472B-9266-80432B136435}" srcOrd="0" destOrd="0" presId="urn:microsoft.com/office/officeart/2005/8/layout/hierarchy1"/>
    <dgm:cxn modelId="{4DFF0884-C529-421F-B2D8-5113A72BD8BC}" type="presParOf" srcId="{FB959028-379D-41BC-9E16-5CDC43EE41F3}" destId="{D6C37348-88FF-4108-A8AC-325BAEB3F9F6}" srcOrd="1" destOrd="0" presId="urn:microsoft.com/office/officeart/2005/8/layout/hierarchy1"/>
    <dgm:cxn modelId="{4E664C80-E488-4F58-A077-D0A71B45B803}" type="presParOf" srcId="{A0714471-1E84-4462-A32B-372DC5F09837}" destId="{EA83B243-B22C-45A5-A22D-0CE17C941427}" srcOrd="1" destOrd="0" presId="urn:microsoft.com/office/officeart/2005/8/layout/hierarchy1"/>
    <dgm:cxn modelId="{8FCEEFC8-C8F1-42ED-961C-B4F858FCE433}" type="presParOf" srcId="{B212003B-3D28-47E1-8316-2D82088BBDFF}" destId="{F6861ADF-F0AE-4EEA-868A-12A2FC396F90}" srcOrd="4" destOrd="0" presId="urn:microsoft.com/office/officeart/2005/8/layout/hierarchy1"/>
    <dgm:cxn modelId="{E1B06D24-80AF-4146-8FBE-AF0DFBE88723}" type="presParOf" srcId="{B212003B-3D28-47E1-8316-2D82088BBDFF}" destId="{9FF1990E-0292-401D-93F8-47B2DDFF03F1}" srcOrd="5" destOrd="0" presId="urn:microsoft.com/office/officeart/2005/8/layout/hierarchy1"/>
    <dgm:cxn modelId="{B96AC5D3-B0AD-4EFD-ADE0-0CF9C0C1243E}" type="presParOf" srcId="{9FF1990E-0292-401D-93F8-47B2DDFF03F1}" destId="{67EA49E4-21CD-463E-81B8-F44326F6A164}" srcOrd="0" destOrd="0" presId="urn:microsoft.com/office/officeart/2005/8/layout/hierarchy1"/>
    <dgm:cxn modelId="{810C9579-E933-468E-9460-AE470CFEE5C8}" type="presParOf" srcId="{67EA49E4-21CD-463E-81B8-F44326F6A164}" destId="{0FF6F414-6340-45AD-97A4-419F6AC6C165}" srcOrd="0" destOrd="0" presId="urn:microsoft.com/office/officeart/2005/8/layout/hierarchy1"/>
    <dgm:cxn modelId="{45C33DD0-E90C-4938-A8B7-59540823E15D}" type="presParOf" srcId="{67EA49E4-21CD-463E-81B8-F44326F6A164}" destId="{12E332D0-132E-4574-AC06-BBB3661681B1}" srcOrd="1" destOrd="0" presId="urn:microsoft.com/office/officeart/2005/8/layout/hierarchy1"/>
    <dgm:cxn modelId="{9243ACF8-F92B-42E1-972C-5A231A2E12AD}" type="presParOf" srcId="{9FF1990E-0292-401D-93F8-47B2DDFF03F1}" destId="{F43E7635-3EC4-40B4-A570-7C1CF727C8E5}" srcOrd="1" destOrd="0" presId="urn:microsoft.com/office/officeart/2005/8/layout/hierarchy1"/>
    <dgm:cxn modelId="{02612D43-B6A2-42DD-86AA-43580BDB1DBC}" type="presParOf" srcId="{F43E7635-3EC4-40B4-A570-7C1CF727C8E5}" destId="{5BEF4260-FE31-45F9-A4B0-EB271B5CA716}" srcOrd="0" destOrd="0" presId="urn:microsoft.com/office/officeart/2005/8/layout/hierarchy1"/>
    <dgm:cxn modelId="{51234BD3-7B3C-460B-A567-A8F291A79906}" type="presParOf" srcId="{F43E7635-3EC4-40B4-A570-7C1CF727C8E5}" destId="{D28B0BC8-FA7D-456A-AE03-D3167EDCC564}" srcOrd="1" destOrd="0" presId="urn:microsoft.com/office/officeart/2005/8/layout/hierarchy1"/>
    <dgm:cxn modelId="{D8711B58-0372-483C-977F-50B43044A5F5}" type="presParOf" srcId="{D28B0BC8-FA7D-456A-AE03-D3167EDCC564}" destId="{98912A10-134C-4E39-9414-56836FFA28A9}" srcOrd="0" destOrd="0" presId="urn:microsoft.com/office/officeart/2005/8/layout/hierarchy1"/>
    <dgm:cxn modelId="{7D0E519A-7FA9-4F86-9AE5-1CE7004ABC49}" type="presParOf" srcId="{98912A10-134C-4E39-9414-56836FFA28A9}" destId="{C317E3D3-67CB-4EF5-B0F3-9883A438C92A}" srcOrd="0" destOrd="0" presId="urn:microsoft.com/office/officeart/2005/8/layout/hierarchy1"/>
    <dgm:cxn modelId="{0B657CFD-DA16-4657-9609-8179F921E76B}" type="presParOf" srcId="{98912A10-134C-4E39-9414-56836FFA28A9}" destId="{60DA3758-03C4-42A8-AC03-F36C237839B0}" srcOrd="1" destOrd="0" presId="urn:microsoft.com/office/officeart/2005/8/layout/hierarchy1"/>
    <dgm:cxn modelId="{B1CD80BB-8707-44AB-99CD-4232444D8C3B}" type="presParOf" srcId="{D28B0BC8-FA7D-456A-AE03-D3167EDCC564}" destId="{3973799E-4114-43AF-BC09-885B90DDC1B4}" srcOrd="1" destOrd="0" presId="urn:microsoft.com/office/officeart/2005/8/layout/hierarchy1"/>
    <dgm:cxn modelId="{ABDEBB0C-1E76-4E4E-A742-0DAF743390A3}" type="presParOf" srcId="{F43E7635-3EC4-40B4-A570-7C1CF727C8E5}" destId="{1EC4F2D3-3B53-4E4F-AC2C-6DACE8C8275C}" srcOrd="2" destOrd="0" presId="urn:microsoft.com/office/officeart/2005/8/layout/hierarchy1"/>
    <dgm:cxn modelId="{9DDD90EE-6720-4E02-84B9-00B033B4E25B}" type="presParOf" srcId="{F43E7635-3EC4-40B4-A570-7C1CF727C8E5}" destId="{5DE1E5EB-BBD0-4BDC-8350-FCEAFC03F03E}" srcOrd="3" destOrd="0" presId="urn:microsoft.com/office/officeart/2005/8/layout/hierarchy1"/>
    <dgm:cxn modelId="{22B8D794-6ED9-472C-9DFE-A0FA05DF5E1C}" type="presParOf" srcId="{5DE1E5EB-BBD0-4BDC-8350-FCEAFC03F03E}" destId="{14CC7722-F542-4BFA-8BA8-DA00D34CB688}" srcOrd="0" destOrd="0" presId="urn:microsoft.com/office/officeart/2005/8/layout/hierarchy1"/>
    <dgm:cxn modelId="{7D6C85DD-8726-4E4E-A905-04E8B274F03B}" type="presParOf" srcId="{14CC7722-F542-4BFA-8BA8-DA00D34CB688}" destId="{999C5816-1094-4B5B-8334-FC7BFD870F71}" srcOrd="0" destOrd="0" presId="urn:microsoft.com/office/officeart/2005/8/layout/hierarchy1"/>
    <dgm:cxn modelId="{51F1340D-4FBE-41EC-8AFC-6327D6396B85}" type="presParOf" srcId="{14CC7722-F542-4BFA-8BA8-DA00D34CB688}" destId="{21A3F3D9-F99A-44FA-BCB5-9F970632AF7D}" srcOrd="1" destOrd="0" presId="urn:microsoft.com/office/officeart/2005/8/layout/hierarchy1"/>
    <dgm:cxn modelId="{F1505DE7-6C9E-4AB8-9632-0B534627FA43}" type="presParOf" srcId="{5DE1E5EB-BBD0-4BDC-8350-FCEAFC03F03E}" destId="{94F46B04-B90E-448C-9C07-A3D451BF9DB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C90D3D0-5D97-4B86-A4BF-2EA9352A9708}" type="doc">
      <dgm:prSet loTypeId="urn:microsoft.com/office/officeart/2005/8/layout/hList1" loCatId="list" qsTypeId="urn:microsoft.com/office/officeart/2005/8/quickstyle/simple1" qsCatId="simple" csTypeId="urn:microsoft.com/office/officeart/2005/8/colors/accent1_3" csCatId="accent1" phldr="1"/>
      <dgm:spPr/>
      <dgm:t>
        <a:bodyPr/>
        <a:lstStyle/>
        <a:p>
          <a:endParaRPr lang="en-US"/>
        </a:p>
      </dgm:t>
    </dgm:pt>
    <dgm:pt modelId="{F755C9FC-409F-48E1-9BFC-92BCB2C7087E}">
      <dgm:prSet phldrT="[Text]"/>
      <dgm:spPr>
        <a:ln w="57150">
          <a:solidFill>
            <a:srgbClr val="FFFF00"/>
          </a:solidFill>
        </a:ln>
      </dgm:spPr>
      <dgm:t>
        <a:bodyPr/>
        <a:lstStyle/>
        <a:p>
          <a:r>
            <a:rPr lang="en-US"/>
            <a:t>Option 1: Full Workforce System</a:t>
          </a:r>
        </a:p>
      </dgm:t>
    </dgm:pt>
    <dgm:pt modelId="{C40210C7-808A-438C-882C-3DBD79DAD624}" type="parTrans" cxnId="{92ACEF0D-0F9B-470B-B0CB-968C5CE0B04A}">
      <dgm:prSet/>
      <dgm:spPr/>
      <dgm:t>
        <a:bodyPr/>
        <a:lstStyle/>
        <a:p>
          <a:endParaRPr lang="en-US"/>
        </a:p>
      </dgm:t>
    </dgm:pt>
    <dgm:pt modelId="{6242E174-45DF-490B-B3D2-30A0DA2A9262}" type="sibTrans" cxnId="{92ACEF0D-0F9B-470B-B0CB-968C5CE0B04A}">
      <dgm:prSet/>
      <dgm:spPr/>
      <dgm:t>
        <a:bodyPr/>
        <a:lstStyle/>
        <a:p>
          <a:endParaRPr lang="en-US"/>
        </a:p>
      </dgm:t>
    </dgm:pt>
    <dgm:pt modelId="{5D954D68-C55E-4CE8-ABD8-90C590D86625}">
      <dgm:prSet phldrT="[Text]"/>
      <dgm:spPr>
        <a:ln w="57150">
          <a:solidFill>
            <a:srgbClr val="FFFF00">
              <a:alpha val="90000"/>
            </a:srgbClr>
          </a:solidFill>
        </a:ln>
      </dgm:spPr>
      <dgm:t>
        <a:bodyPr/>
        <a:lstStyle/>
        <a:p>
          <a:r>
            <a:rPr lang="en-US"/>
            <a:t>Look at full breadth of the workforce system</a:t>
          </a:r>
        </a:p>
      </dgm:t>
    </dgm:pt>
    <dgm:pt modelId="{B9AE77EF-0C7D-4C65-B92F-1F3631F56737}" type="parTrans" cxnId="{81236D0B-94DC-49D2-9DF7-E251A40D0C3F}">
      <dgm:prSet/>
      <dgm:spPr/>
      <dgm:t>
        <a:bodyPr/>
        <a:lstStyle/>
        <a:p>
          <a:endParaRPr lang="en-US"/>
        </a:p>
      </dgm:t>
    </dgm:pt>
    <dgm:pt modelId="{2CABD89A-D7C1-4278-91BE-A7FAA7518C57}" type="sibTrans" cxnId="{81236D0B-94DC-49D2-9DF7-E251A40D0C3F}">
      <dgm:prSet/>
      <dgm:spPr/>
      <dgm:t>
        <a:bodyPr/>
        <a:lstStyle/>
        <a:p>
          <a:endParaRPr lang="en-US"/>
        </a:p>
      </dgm:t>
    </dgm:pt>
    <dgm:pt modelId="{7910039D-F56B-4414-8B99-B397BF4A775B}">
      <dgm:prSet phldrT="[Text]"/>
      <dgm:spPr/>
      <dgm:t>
        <a:bodyPr/>
        <a:lstStyle/>
        <a:p>
          <a:pPr rtl="0"/>
          <a:r>
            <a:rPr lang="en-US"/>
            <a:t>Option 2:</a:t>
          </a:r>
          <a:r>
            <a:rPr lang="en-US">
              <a:latin typeface="Calibri"/>
            </a:rPr>
            <a:t> Jobs and Labor Committees</a:t>
          </a:r>
          <a:endParaRPr lang="en-US"/>
        </a:p>
      </dgm:t>
    </dgm:pt>
    <dgm:pt modelId="{51C6CCF8-BD32-4088-B44C-4FBD5BC5F412}" type="parTrans" cxnId="{63522CE5-F190-4F64-99CA-053DD20EDE0F}">
      <dgm:prSet/>
      <dgm:spPr/>
      <dgm:t>
        <a:bodyPr/>
        <a:lstStyle/>
        <a:p>
          <a:endParaRPr lang="en-US"/>
        </a:p>
      </dgm:t>
    </dgm:pt>
    <dgm:pt modelId="{8F0E2BE8-E6DF-484A-A622-9FA68FA9CD2E}" type="sibTrans" cxnId="{63522CE5-F190-4F64-99CA-053DD20EDE0F}">
      <dgm:prSet/>
      <dgm:spPr/>
      <dgm:t>
        <a:bodyPr/>
        <a:lstStyle/>
        <a:p>
          <a:endParaRPr lang="en-US"/>
        </a:p>
      </dgm:t>
    </dgm:pt>
    <dgm:pt modelId="{4AD4432F-2C87-451C-BEB3-52C34BC279CC}">
      <dgm:prSet phldrT="[Text]">
        <dgm:style>
          <a:lnRef idx="1">
            <a:schemeClr val="dk1"/>
          </a:lnRef>
          <a:fillRef idx="2">
            <a:schemeClr val="dk1"/>
          </a:fillRef>
          <a:effectRef idx="1">
            <a:schemeClr val="dk1"/>
          </a:effectRef>
          <a:fontRef idx="minor">
            <a:schemeClr val="dk1"/>
          </a:fontRef>
        </dgm:style>
      </dgm:prSet>
      <dgm:spPr/>
      <dgm:t>
        <a:bodyPr/>
        <a:lstStyle/>
        <a:p>
          <a:pPr rtl="0"/>
          <a:r>
            <a:rPr lang="en-US" i="0"/>
            <a:t>Look only at programs within the jurisdiction of the </a:t>
          </a:r>
          <a:r>
            <a:rPr lang="en-US" i="0">
              <a:latin typeface="Calibri"/>
            </a:rPr>
            <a:t>Jobs and Labor</a:t>
          </a:r>
          <a:r>
            <a:rPr lang="en-US" i="0"/>
            <a:t> Committees</a:t>
          </a:r>
          <a:endParaRPr lang="en-US"/>
        </a:p>
      </dgm:t>
    </dgm:pt>
    <dgm:pt modelId="{21BFBF2F-2B25-4F61-B9F6-45D9E60F5BB2}" type="parTrans" cxnId="{36BF8811-2D06-4B82-A46D-B4B1DBA77657}">
      <dgm:prSet/>
      <dgm:spPr/>
      <dgm:t>
        <a:bodyPr/>
        <a:lstStyle/>
        <a:p>
          <a:endParaRPr lang="en-US"/>
        </a:p>
      </dgm:t>
    </dgm:pt>
    <dgm:pt modelId="{79E6B1B8-1AE1-4ADD-BC05-5D61D1B2BBC7}" type="sibTrans" cxnId="{36BF8811-2D06-4B82-A46D-B4B1DBA77657}">
      <dgm:prSet/>
      <dgm:spPr/>
      <dgm:t>
        <a:bodyPr/>
        <a:lstStyle/>
        <a:p>
          <a:endParaRPr lang="en-US"/>
        </a:p>
      </dgm:t>
    </dgm:pt>
    <dgm:pt modelId="{7365BC8E-2BB4-49FE-B91E-63A2B8FBD140}">
      <dgm:prSet phldrT="[Text]">
        <dgm:style>
          <a:lnRef idx="1">
            <a:schemeClr val="dk1"/>
          </a:lnRef>
          <a:fillRef idx="2">
            <a:schemeClr val="dk1"/>
          </a:fillRef>
          <a:effectRef idx="1">
            <a:schemeClr val="dk1"/>
          </a:effectRef>
          <a:fontRef idx="minor">
            <a:schemeClr val="dk1"/>
          </a:fontRef>
        </dgm:style>
      </dgm:prSet>
      <dgm:spPr/>
      <dgm:t>
        <a:bodyPr/>
        <a:lstStyle/>
        <a:p>
          <a:r>
            <a:rPr lang="en-US"/>
            <a:t>Includes DEED and DLI</a:t>
          </a:r>
        </a:p>
      </dgm:t>
    </dgm:pt>
    <dgm:pt modelId="{7E01D6A2-7F42-48A7-B795-EC853A27EB17}" type="parTrans" cxnId="{8EE79D78-8C18-4134-A900-4D17BB61B9B9}">
      <dgm:prSet/>
      <dgm:spPr/>
      <dgm:t>
        <a:bodyPr/>
        <a:lstStyle/>
        <a:p>
          <a:endParaRPr lang="en-US"/>
        </a:p>
      </dgm:t>
    </dgm:pt>
    <dgm:pt modelId="{8995C39B-1821-43E8-A5E3-932C04B5C607}" type="sibTrans" cxnId="{8EE79D78-8C18-4134-A900-4D17BB61B9B9}">
      <dgm:prSet/>
      <dgm:spPr/>
      <dgm:t>
        <a:bodyPr/>
        <a:lstStyle/>
        <a:p>
          <a:endParaRPr lang="en-US"/>
        </a:p>
      </dgm:t>
    </dgm:pt>
    <dgm:pt modelId="{EC08F0DB-39F6-470C-9893-2E7270151782}">
      <dgm:prSet phldrT="[Text]"/>
      <dgm:spPr>
        <a:ln w="57150">
          <a:solidFill>
            <a:srgbClr val="FFFF00">
              <a:alpha val="90000"/>
            </a:srgbClr>
          </a:solidFill>
        </a:ln>
      </dgm:spPr>
      <dgm:t>
        <a:bodyPr/>
        <a:lstStyle/>
        <a:p>
          <a:r>
            <a:rPr lang="en-US"/>
            <a:t>All WIOA Combined State Plan Programs</a:t>
          </a:r>
        </a:p>
      </dgm:t>
    </dgm:pt>
    <dgm:pt modelId="{E1FBF2FD-D283-40D3-A86C-85013A5BB584}" type="parTrans" cxnId="{4979E202-41C0-4F73-8587-EF7D0A5F8F5A}">
      <dgm:prSet/>
      <dgm:spPr/>
      <dgm:t>
        <a:bodyPr/>
        <a:lstStyle/>
        <a:p>
          <a:endParaRPr lang="en-US"/>
        </a:p>
      </dgm:t>
    </dgm:pt>
    <dgm:pt modelId="{17933AFD-911C-4B57-94E4-761E083686EF}" type="sibTrans" cxnId="{4979E202-41C0-4F73-8587-EF7D0A5F8F5A}">
      <dgm:prSet/>
      <dgm:spPr/>
      <dgm:t>
        <a:bodyPr/>
        <a:lstStyle/>
        <a:p>
          <a:endParaRPr lang="en-US"/>
        </a:p>
      </dgm:t>
    </dgm:pt>
    <dgm:pt modelId="{6384347E-7B23-4390-B875-24D484866A29}">
      <dgm:prSet phldrT="[Text]"/>
      <dgm:spPr>
        <a:ln w="57150">
          <a:solidFill>
            <a:srgbClr val="FFFF00">
              <a:alpha val="90000"/>
            </a:srgbClr>
          </a:solidFill>
        </a:ln>
      </dgm:spPr>
      <dgm:t>
        <a:bodyPr/>
        <a:lstStyle/>
        <a:p>
          <a:r>
            <a:rPr lang="en-US"/>
            <a:t>Look across state committee jurisdictions</a:t>
          </a:r>
        </a:p>
      </dgm:t>
    </dgm:pt>
    <dgm:pt modelId="{F6FF64B1-E1AF-46B3-A96E-1B6A17AC3137}" type="parTrans" cxnId="{60D772E4-26B4-4382-9840-725F300CC0F8}">
      <dgm:prSet/>
      <dgm:spPr/>
      <dgm:t>
        <a:bodyPr/>
        <a:lstStyle/>
        <a:p>
          <a:endParaRPr lang="en-US"/>
        </a:p>
      </dgm:t>
    </dgm:pt>
    <dgm:pt modelId="{DFAE6AEA-5F35-46B1-ABBF-151893A6B07F}" type="sibTrans" cxnId="{60D772E4-26B4-4382-9840-725F300CC0F8}">
      <dgm:prSet/>
      <dgm:spPr/>
      <dgm:t>
        <a:bodyPr/>
        <a:lstStyle/>
        <a:p>
          <a:endParaRPr lang="en-US"/>
        </a:p>
      </dgm:t>
    </dgm:pt>
    <dgm:pt modelId="{388F5E7D-4A71-4BAD-A4A3-04439753F692}">
      <dgm:prSet phldrT="[Text]">
        <dgm:style>
          <a:lnRef idx="1">
            <a:schemeClr val="dk1"/>
          </a:lnRef>
          <a:fillRef idx="2">
            <a:schemeClr val="dk1"/>
          </a:fillRef>
          <a:effectRef idx="1">
            <a:schemeClr val="dk1"/>
          </a:effectRef>
          <a:fontRef idx="minor">
            <a:schemeClr val="dk1"/>
          </a:fontRef>
        </dgm:style>
      </dgm:prSet>
      <dgm:spPr/>
      <dgm:t>
        <a:bodyPr/>
        <a:lstStyle/>
        <a:p>
          <a:r>
            <a:rPr lang="en-US"/>
            <a:t>Reference or touch on programs outside of committee’s jurisdiction as relevant, but will not include in the final recommendations</a:t>
          </a:r>
        </a:p>
      </dgm:t>
    </dgm:pt>
    <dgm:pt modelId="{B04CAFFE-AB02-47CD-95C3-702C66F5983D}" type="parTrans" cxnId="{26B16ABD-97CE-4AD9-9B7A-2E0130C6CF86}">
      <dgm:prSet/>
      <dgm:spPr/>
      <dgm:t>
        <a:bodyPr/>
        <a:lstStyle/>
        <a:p>
          <a:endParaRPr lang="en-US"/>
        </a:p>
      </dgm:t>
    </dgm:pt>
    <dgm:pt modelId="{A9F1F7D5-1EF8-4DF1-9EF7-9504FFB09299}" type="sibTrans" cxnId="{26B16ABD-97CE-4AD9-9B7A-2E0130C6CF86}">
      <dgm:prSet/>
      <dgm:spPr/>
      <dgm:t>
        <a:bodyPr/>
        <a:lstStyle/>
        <a:p>
          <a:endParaRPr lang="en-US"/>
        </a:p>
      </dgm:t>
    </dgm:pt>
    <dgm:pt modelId="{20523D75-DD5A-4878-AD69-884824F14D35}">
      <dgm:prSet phldrT="[Text]"/>
      <dgm:spPr/>
      <dgm:t>
        <a:bodyPr/>
        <a:lstStyle/>
        <a:p>
          <a:r>
            <a:rPr lang="en-US"/>
            <a:t>Option 3: Look only at DEED</a:t>
          </a:r>
        </a:p>
      </dgm:t>
    </dgm:pt>
    <dgm:pt modelId="{1AA77DC1-7C5B-4013-A5C3-4564AC428279}" type="parTrans" cxnId="{F23B3F59-D9C5-467F-A16E-0D8D1C2DC19B}">
      <dgm:prSet/>
      <dgm:spPr/>
      <dgm:t>
        <a:bodyPr/>
        <a:lstStyle/>
        <a:p>
          <a:endParaRPr lang="en-US"/>
        </a:p>
      </dgm:t>
    </dgm:pt>
    <dgm:pt modelId="{22AC20B9-5BEA-4417-B269-D9ED63912040}" type="sibTrans" cxnId="{F23B3F59-D9C5-467F-A16E-0D8D1C2DC19B}">
      <dgm:prSet/>
      <dgm:spPr/>
      <dgm:t>
        <a:bodyPr/>
        <a:lstStyle/>
        <a:p>
          <a:endParaRPr lang="en-US"/>
        </a:p>
      </dgm:t>
    </dgm:pt>
    <dgm:pt modelId="{569047B4-181E-4F61-AD3A-7024AB84231A}">
      <dgm:prSet phldrT="[Text]">
        <dgm:style>
          <a:lnRef idx="1">
            <a:schemeClr val="dk1"/>
          </a:lnRef>
          <a:fillRef idx="2">
            <a:schemeClr val="dk1"/>
          </a:fillRef>
          <a:effectRef idx="1">
            <a:schemeClr val="dk1"/>
          </a:effectRef>
          <a:fontRef idx="minor">
            <a:schemeClr val="dk1"/>
          </a:fontRef>
        </dgm:style>
      </dgm:prSet>
      <dgm:spPr/>
      <dgm:t>
        <a:bodyPr/>
        <a:lstStyle/>
        <a:p>
          <a:r>
            <a:rPr lang="en-US"/>
            <a:t>Include only federal and state programs that are operated through DEED</a:t>
          </a:r>
        </a:p>
      </dgm:t>
    </dgm:pt>
    <dgm:pt modelId="{6ACAEF5F-A39D-4AFA-A98A-46F858804E9E}" type="parTrans" cxnId="{AA9A1593-73E3-41B1-B957-41B651A24A8D}">
      <dgm:prSet/>
      <dgm:spPr/>
      <dgm:t>
        <a:bodyPr/>
        <a:lstStyle/>
        <a:p>
          <a:endParaRPr lang="en-US"/>
        </a:p>
      </dgm:t>
    </dgm:pt>
    <dgm:pt modelId="{2FD9059C-6259-4E23-A2C0-A27E8110FC34}" type="sibTrans" cxnId="{AA9A1593-73E3-41B1-B957-41B651A24A8D}">
      <dgm:prSet/>
      <dgm:spPr/>
      <dgm:t>
        <a:bodyPr/>
        <a:lstStyle/>
        <a:p>
          <a:endParaRPr lang="en-US"/>
        </a:p>
      </dgm:t>
    </dgm:pt>
    <dgm:pt modelId="{17B49A79-CE57-400F-9FDC-B0377D8FBDD5}">
      <dgm:prSet phldrT="[Text]">
        <dgm:style>
          <a:lnRef idx="1">
            <a:schemeClr val="dk1"/>
          </a:lnRef>
          <a:fillRef idx="2">
            <a:schemeClr val="dk1"/>
          </a:fillRef>
          <a:effectRef idx="1">
            <a:schemeClr val="dk1"/>
          </a:effectRef>
          <a:fontRef idx="minor">
            <a:schemeClr val="dk1"/>
          </a:fontRef>
        </dgm:style>
      </dgm:prSet>
      <dgm:spPr/>
      <dgm:t>
        <a:bodyPr/>
        <a:lstStyle/>
        <a:p>
          <a:r>
            <a:rPr lang="en-US"/>
            <a:t>Reference or touch on programs outside of committee’s jurisdiction as relevant, but will not include in the final recommendations</a:t>
          </a:r>
        </a:p>
      </dgm:t>
    </dgm:pt>
    <dgm:pt modelId="{F0A219C0-FAB8-4B46-A51D-E93364538C99}" type="parTrans" cxnId="{8ECF7066-50C8-411B-8B6B-A1AB6BD67BA6}">
      <dgm:prSet/>
      <dgm:spPr/>
      <dgm:t>
        <a:bodyPr/>
        <a:lstStyle/>
        <a:p>
          <a:endParaRPr lang="en-US"/>
        </a:p>
      </dgm:t>
    </dgm:pt>
    <dgm:pt modelId="{7F994EC8-6C5C-4FC0-A317-8CD436DD64CC}" type="sibTrans" cxnId="{8ECF7066-50C8-411B-8B6B-A1AB6BD67BA6}">
      <dgm:prSet/>
      <dgm:spPr/>
      <dgm:t>
        <a:bodyPr/>
        <a:lstStyle/>
        <a:p>
          <a:endParaRPr lang="en-US"/>
        </a:p>
      </dgm:t>
    </dgm:pt>
    <dgm:pt modelId="{361F8BA0-26B4-4652-982D-ADFE8C55D48F}" type="pres">
      <dgm:prSet presAssocID="{1C90D3D0-5D97-4B86-A4BF-2EA9352A9708}" presName="Name0" presStyleCnt="0">
        <dgm:presLayoutVars>
          <dgm:dir/>
          <dgm:animLvl val="lvl"/>
          <dgm:resizeHandles val="exact"/>
        </dgm:presLayoutVars>
      </dgm:prSet>
      <dgm:spPr/>
    </dgm:pt>
    <dgm:pt modelId="{81F0B394-E541-47C4-B168-AF5290B9943D}" type="pres">
      <dgm:prSet presAssocID="{F755C9FC-409F-48E1-9BFC-92BCB2C7087E}" presName="composite" presStyleCnt="0"/>
      <dgm:spPr/>
    </dgm:pt>
    <dgm:pt modelId="{C1EF6B24-34C5-44D3-8DEA-9E1438FAB6EE}" type="pres">
      <dgm:prSet presAssocID="{F755C9FC-409F-48E1-9BFC-92BCB2C7087E}" presName="parTx" presStyleLbl="alignNode1" presStyleIdx="0" presStyleCnt="3" custLinFactNeighborX="-103">
        <dgm:presLayoutVars>
          <dgm:chMax val="0"/>
          <dgm:chPref val="0"/>
          <dgm:bulletEnabled val="1"/>
        </dgm:presLayoutVars>
      </dgm:prSet>
      <dgm:spPr/>
    </dgm:pt>
    <dgm:pt modelId="{FEC98B8E-B4EB-4CB5-A12C-6990724E35DF}" type="pres">
      <dgm:prSet presAssocID="{F755C9FC-409F-48E1-9BFC-92BCB2C7087E}" presName="desTx" presStyleLbl="alignAccFollowNode1" presStyleIdx="0" presStyleCnt="3">
        <dgm:presLayoutVars>
          <dgm:bulletEnabled val="1"/>
        </dgm:presLayoutVars>
      </dgm:prSet>
      <dgm:spPr/>
    </dgm:pt>
    <dgm:pt modelId="{5F29568C-0B7D-4748-9879-3A6048D280F5}" type="pres">
      <dgm:prSet presAssocID="{6242E174-45DF-490B-B3D2-30A0DA2A9262}" presName="space" presStyleCnt="0"/>
      <dgm:spPr/>
    </dgm:pt>
    <dgm:pt modelId="{01CD9D52-A609-4CD1-BF7A-D5C3962885DC}" type="pres">
      <dgm:prSet presAssocID="{7910039D-F56B-4414-8B99-B397BF4A775B}" presName="composite" presStyleCnt="0"/>
      <dgm:spPr/>
    </dgm:pt>
    <dgm:pt modelId="{458ED820-EDAF-4336-B8F1-1FECB27CEE11}" type="pres">
      <dgm:prSet presAssocID="{7910039D-F56B-4414-8B99-B397BF4A775B}" presName="parTx" presStyleLbl="alignNode1" presStyleIdx="1" presStyleCnt="3">
        <dgm:presLayoutVars>
          <dgm:chMax val="0"/>
          <dgm:chPref val="0"/>
          <dgm:bulletEnabled val="1"/>
        </dgm:presLayoutVars>
      </dgm:prSet>
      <dgm:spPr/>
    </dgm:pt>
    <dgm:pt modelId="{1C936F02-AD8A-42C7-AA43-7336D219AB12}" type="pres">
      <dgm:prSet presAssocID="{7910039D-F56B-4414-8B99-B397BF4A775B}" presName="desTx" presStyleLbl="alignAccFollowNode1" presStyleIdx="1" presStyleCnt="3">
        <dgm:presLayoutVars>
          <dgm:bulletEnabled val="1"/>
        </dgm:presLayoutVars>
      </dgm:prSet>
      <dgm:spPr/>
    </dgm:pt>
    <dgm:pt modelId="{90E17AF0-FB38-4A9D-AA1F-553639865679}" type="pres">
      <dgm:prSet presAssocID="{8F0E2BE8-E6DF-484A-A622-9FA68FA9CD2E}" presName="space" presStyleCnt="0"/>
      <dgm:spPr/>
    </dgm:pt>
    <dgm:pt modelId="{41F11C94-2868-4DC4-B460-EB4E5D295837}" type="pres">
      <dgm:prSet presAssocID="{20523D75-DD5A-4878-AD69-884824F14D35}" presName="composite" presStyleCnt="0"/>
      <dgm:spPr/>
    </dgm:pt>
    <dgm:pt modelId="{D42E87A8-0DF2-4B17-A547-E03E097C49B1}" type="pres">
      <dgm:prSet presAssocID="{20523D75-DD5A-4878-AD69-884824F14D35}" presName="parTx" presStyleLbl="alignNode1" presStyleIdx="2" presStyleCnt="3">
        <dgm:presLayoutVars>
          <dgm:chMax val="0"/>
          <dgm:chPref val="0"/>
          <dgm:bulletEnabled val="1"/>
        </dgm:presLayoutVars>
      </dgm:prSet>
      <dgm:spPr/>
    </dgm:pt>
    <dgm:pt modelId="{59F47D92-F0DC-457B-BC11-BB91BBC7E1D1}" type="pres">
      <dgm:prSet presAssocID="{20523D75-DD5A-4878-AD69-884824F14D35}" presName="desTx" presStyleLbl="alignAccFollowNode1" presStyleIdx="2" presStyleCnt="3">
        <dgm:presLayoutVars>
          <dgm:bulletEnabled val="1"/>
        </dgm:presLayoutVars>
      </dgm:prSet>
      <dgm:spPr/>
    </dgm:pt>
  </dgm:ptLst>
  <dgm:cxnLst>
    <dgm:cxn modelId="{4979E202-41C0-4F73-8587-EF7D0A5F8F5A}" srcId="{F755C9FC-409F-48E1-9BFC-92BCB2C7087E}" destId="{EC08F0DB-39F6-470C-9893-2E7270151782}" srcOrd="1" destOrd="0" parTransId="{E1FBF2FD-D283-40D3-A86C-85013A5BB584}" sibTransId="{17933AFD-911C-4B57-94E4-761E083686EF}"/>
    <dgm:cxn modelId="{81236D0B-94DC-49D2-9DF7-E251A40D0C3F}" srcId="{F755C9FC-409F-48E1-9BFC-92BCB2C7087E}" destId="{5D954D68-C55E-4CE8-ABD8-90C590D86625}" srcOrd="0" destOrd="0" parTransId="{B9AE77EF-0C7D-4C65-B92F-1F3631F56737}" sibTransId="{2CABD89A-D7C1-4278-91BE-A7FAA7518C57}"/>
    <dgm:cxn modelId="{92ACEF0D-0F9B-470B-B0CB-968C5CE0B04A}" srcId="{1C90D3D0-5D97-4B86-A4BF-2EA9352A9708}" destId="{F755C9FC-409F-48E1-9BFC-92BCB2C7087E}" srcOrd="0" destOrd="0" parTransId="{C40210C7-808A-438C-882C-3DBD79DAD624}" sibTransId="{6242E174-45DF-490B-B3D2-30A0DA2A9262}"/>
    <dgm:cxn modelId="{36BF8811-2D06-4B82-A46D-B4B1DBA77657}" srcId="{7910039D-F56B-4414-8B99-B397BF4A775B}" destId="{4AD4432F-2C87-451C-BEB3-52C34BC279CC}" srcOrd="0" destOrd="0" parTransId="{21BFBF2F-2B25-4F61-B9F6-45D9E60F5BB2}" sibTransId="{79E6B1B8-1AE1-4ADD-BC05-5D61D1B2BBC7}"/>
    <dgm:cxn modelId="{0C9A3728-05D0-4F72-ACF3-54C4091B2A87}" type="presOf" srcId="{569047B4-181E-4F61-AD3A-7024AB84231A}" destId="{59F47D92-F0DC-457B-BC11-BB91BBC7E1D1}" srcOrd="0" destOrd="0" presId="urn:microsoft.com/office/officeart/2005/8/layout/hList1"/>
    <dgm:cxn modelId="{FCD67E2F-3291-48AF-816F-E1ED3F3542D2}" type="presOf" srcId="{7365BC8E-2BB4-49FE-B91E-63A2B8FBD140}" destId="{1C936F02-AD8A-42C7-AA43-7336D219AB12}" srcOrd="0" destOrd="1" presId="urn:microsoft.com/office/officeart/2005/8/layout/hList1"/>
    <dgm:cxn modelId="{64175461-9070-4BAF-B9A8-9A6C29039737}" type="presOf" srcId="{17B49A79-CE57-400F-9FDC-B0377D8FBDD5}" destId="{59F47D92-F0DC-457B-BC11-BB91BBC7E1D1}" srcOrd="0" destOrd="1" presId="urn:microsoft.com/office/officeart/2005/8/layout/hList1"/>
    <dgm:cxn modelId="{9E983562-C845-4454-82B0-4A6801A06597}" type="presOf" srcId="{EC08F0DB-39F6-470C-9893-2E7270151782}" destId="{FEC98B8E-B4EB-4CB5-A12C-6990724E35DF}" srcOrd="0" destOrd="1" presId="urn:microsoft.com/office/officeart/2005/8/layout/hList1"/>
    <dgm:cxn modelId="{A5FBC242-B0F0-485C-9121-E940DE7D55C7}" type="presOf" srcId="{4AD4432F-2C87-451C-BEB3-52C34BC279CC}" destId="{1C936F02-AD8A-42C7-AA43-7336D219AB12}" srcOrd="0" destOrd="0" presId="urn:microsoft.com/office/officeart/2005/8/layout/hList1"/>
    <dgm:cxn modelId="{87A95645-B20E-4295-9260-69F9394EA45E}" type="presOf" srcId="{388F5E7D-4A71-4BAD-A4A3-04439753F692}" destId="{1C936F02-AD8A-42C7-AA43-7336D219AB12}" srcOrd="0" destOrd="2" presId="urn:microsoft.com/office/officeart/2005/8/layout/hList1"/>
    <dgm:cxn modelId="{8ECF7066-50C8-411B-8B6B-A1AB6BD67BA6}" srcId="{20523D75-DD5A-4878-AD69-884824F14D35}" destId="{17B49A79-CE57-400F-9FDC-B0377D8FBDD5}" srcOrd="1" destOrd="0" parTransId="{F0A219C0-FAB8-4B46-A51D-E93364538C99}" sibTransId="{7F994EC8-6C5C-4FC0-A317-8CD436DD64CC}"/>
    <dgm:cxn modelId="{CE90BF4A-FA50-494B-A93E-7C8771E344B7}" type="presOf" srcId="{20523D75-DD5A-4878-AD69-884824F14D35}" destId="{D42E87A8-0DF2-4B17-A547-E03E097C49B1}" srcOrd="0" destOrd="0" presId="urn:microsoft.com/office/officeart/2005/8/layout/hList1"/>
    <dgm:cxn modelId="{8EE79D78-8C18-4134-A900-4D17BB61B9B9}" srcId="{7910039D-F56B-4414-8B99-B397BF4A775B}" destId="{7365BC8E-2BB4-49FE-B91E-63A2B8FBD140}" srcOrd="1" destOrd="0" parTransId="{7E01D6A2-7F42-48A7-B795-EC853A27EB17}" sibTransId="{8995C39B-1821-43E8-A5E3-932C04B5C607}"/>
    <dgm:cxn modelId="{F23B3F59-D9C5-467F-A16E-0D8D1C2DC19B}" srcId="{1C90D3D0-5D97-4B86-A4BF-2EA9352A9708}" destId="{20523D75-DD5A-4878-AD69-884824F14D35}" srcOrd="2" destOrd="0" parTransId="{1AA77DC1-7C5B-4013-A5C3-4564AC428279}" sibTransId="{22AC20B9-5BEA-4417-B269-D9ED63912040}"/>
    <dgm:cxn modelId="{63E43F82-3CFA-4E71-AABD-ECF07FCAE73B}" type="presOf" srcId="{F755C9FC-409F-48E1-9BFC-92BCB2C7087E}" destId="{C1EF6B24-34C5-44D3-8DEA-9E1438FAB6EE}" srcOrd="0" destOrd="0" presId="urn:microsoft.com/office/officeart/2005/8/layout/hList1"/>
    <dgm:cxn modelId="{98ECF18F-2B24-4A10-A5F4-4FF72447C5FA}" type="presOf" srcId="{5D954D68-C55E-4CE8-ABD8-90C590D86625}" destId="{FEC98B8E-B4EB-4CB5-A12C-6990724E35DF}" srcOrd="0" destOrd="0" presId="urn:microsoft.com/office/officeart/2005/8/layout/hList1"/>
    <dgm:cxn modelId="{AA9A1593-73E3-41B1-B957-41B651A24A8D}" srcId="{20523D75-DD5A-4878-AD69-884824F14D35}" destId="{569047B4-181E-4F61-AD3A-7024AB84231A}" srcOrd="0" destOrd="0" parTransId="{6ACAEF5F-A39D-4AFA-A98A-46F858804E9E}" sibTransId="{2FD9059C-6259-4E23-A2C0-A27E8110FC34}"/>
    <dgm:cxn modelId="{26B16ABD-97CE-4AD9-9B7A-2E0130C6CF86}" srcId="{7910039D-F56B-4414-8B99-B397BF4A775B}" destId="{388F5E7D-4A71-4BAD-A4A3-04439753F692}" srcOrd="2" destOrd="0" parTransId="{B04CAFFE-AB02-47CD-95C3-702C66F5983D}" sibTransId="{A9F1F7D5-1EF8-4DF1-9EF7-9504FFB09299}"/>
    <dgm:cxn modelId="{7C75C9DC-65C2-4126-B8BB-9D3E23C494CB}" type="presOf" srcId="{1C90D3D0-5D97-4B86-A4BF-2EA9352A9708}" destId="{361F8BA0-26B4-4652-982D-ADFE8C55D48F}" srcOrd="0" destOrd="0" presId="urn:microsoft.com/office/officeart/2005/8/layout/hList1"/>
    <dgm:cxn modelId="{60D772E4-26B4-4382-9840-725F300CC0F8}" srcId="{F755C9FC-409F-48E1-9BFC-92BCB2C7087E}" destId="{6384347E-7B23-4390-B875-24D484866A29}" srcOrd="2" destOrd="0" parTransId="{F6FF64B1-E1AF-46B3-A96E-1B6A17AC3137}" sibTransId="{DFAE6AEA-5F35-46B1-ABBF-151893A6B07F}"/>
    <dgm:cxn modelId="{63522CE5-F190-4F64-99CA-053DD20EDE0F}" srcId="{1C90D3D0-5D97-4B86-A4BF-2EA9352A9708}" destId="{7910039D-F56B-4414-8B99-B397BF4A775B}" srcOrd="1" destOrd="0" parTransId="{51C6CCF8-BD32-4088-B44C-4FBD5BC5F412}" sibTransId="{8F0E2BE8-E6DF-484A-A622-9FA68FA9CD2E}"/>
    <dgm:cxn modelId="{386714EB-0137-49B8-91C7-4CF61408C1AB}" type="presOf" srcId="{6384347E-7B23-4390-B875-24D484866A29}" destId="{FEC98B8E-B4EB-4CB5-A12C-6990724E35DF}" srcOrd="0" destOrd="2" presId="urn:microsoft.com/office/officeart/2005/8/layout/hList1"/>
    <dgm:cxn modelId="{BACED1FF-4E7C-4C84-98A6-961DC84B3C92}" type="presOf" srcId="{7910039D-F56B-4414-8B99-B397BF4A775B}" destId="{458ED820-EDAF-4336-B8F1-1FECB27CEE11}" srcOrd="0" destOrd="0" presId="urn:microsoft.com/office/officeart/2005/8/layout/hList1"/>
    <dgm:cxn modelId="{46A81E0A-3E49-4C60-8F92-3BA8916123EC}" type="presParOf" srcId="{361F8BA0-26B4-4652-982D-ADFE8C55D48F}" destId="{81F0B394-E541-47C4-B168-AF5290B9943D}" srcOrd="0" destOrd="0" presId="urn:microsoft.com/office/officeart/2005/8/layout/hList1"/>
    <dgm:cxn modelId="{855BAC91-4076-4A67-8839-6B21D975216D}" type="presParOf" srcId="{81F0B394-E541-47C4-B168-AF5290B9943D}" destId="{C1EF6B24-34C5-44D3-8DEA-9E1438FAB6EE}" srcOrd="0" destOrd="0" presId="urn:microsoft.com/office/officeart/2005/8/layout/hList1"/>
    <dgm:cxn modelId="{C46C4E7B-2B6F-454B-9A79-026396029E3C}" type="presParOf" srcId="{81F0B394-E541-47C4-B168-AF5290B9943D}" destId="{FEC98B8E-B4EB-4CB5-A12C-6990724E35DF}" srcOrd="1" destOrd="0" presId="urn:microsoft.com/office/officeart/2005/8/layout/hList1"/>
    <dgm:cxn modelId="{8CA6B319-CF21-4622-8514-EA55E9411D1B}" type="presParOf" srcId="{361F8BA0-26B4-4652-982D-ADFE8C55D48F}" destId="{5F29568C-0B7D-4748-9879-3A6048D280F5}" srcOrd="1" destOrd="0" presId="urn:microsoft.com/office/officeart/2005/8/layout/hList1"/>
    <dgm:cxn modelId="{D020222A-C1A2-46F1-B356-1B86C434D2C0}" type="presParOf" srcId="{361F8BA0-26B4-4652-982D-ADFE8C55D48F}" destId="{01CD9D52-A609-4CD1-BF7A-D5C3962885DC}" srcOrd="2" destOrd="0" presId="urn:microsoft.com/office/officeart/2005/8/layout/hList1"/>
    <dgm:cxn modelId="{175F1E8A-F803-4855-8498-AE4972C3E12A}" type="presParOf" srcId="{01CD9D52-A609-4CD1-BF7A-D5C3962885DC}" destId="{458ED820-EDAF-4336-B8F1-1FECB27CEE11}" srcOrd="0" destOrd="0" presId="urn:microsoft.com/office/officeart/2005/8/layout/hList1"/>
    <dgm:cxn modelId="{84F9E266-61CD-4464-B1EE-F8CD8CC3872F}" type="presParOf" srcId="{01CD9D52-A609-4CD1-BF7A-D5C3962885DC}" destId="{1C936F02-AD8A-42C7-AA43-7336D219AB12}" srcOrd="1" destOrd="0" presId="urn:microsoft.com/office/officeart/2005/8/layout/hList1"/>
    <dgm:cxn modelId="{A7486461-DAEC-489F-AF4F-B5482CD89C93}" type="presParOf" srcId="{361F8BA0-26B4-4652-982D-ADFE8C55D48F}" destId="{90E17AF0-FB38-4A9D-AA1F-553639865679}" srcOrd="3" destOrd="0" presId="urn:microsoft.com/office/officeart/2005/8/layout/hList1"/>
    <dgm:cxn modelId="{1426757A-AFE4-4434-B619-C1BB73F23883}" type="presParOf" srcId="{361F8BA0-26B4-4652-982D-ADFE8C55D48F}" destId="{41F11C94-2868-4DC4-B460-EB4E5D295837}" srcOrd="4" destOrd="0" presId="urn:microsoft.com/office/officeart/2005/8/layout/hList1"/>
    <dgm:cxn modelId="{7F8CF2F3-041D-40D8-BB20-195D35619C3C}" type="presParOf" srcId="{41F11C94-2868-4DC4-B460-EB4E5D295837}" destId="{D42E87A8-0DF2-4B17-A547-E03E097C49B1}" srcOrd="0" destOrd="0" presId="urn:microsoft.com/office/officeart/2005/8/layout/hList1"/>
    <dgm:cxn modelId="{53CBD1AE-4928-4236-9B5F-12A534ABAF97}" type="presParOf" srcId="{41F11C94-2868-4DC4-B460-EB4E5D295837}" destId="{59F47D92-F0DC-457B-BC11-BB91BBC7E1D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1C34B-1798-4FE8-88A0-CB8EA7D1D3F5}">
      <dsp:nvSpPr>
        <dsp:cNvPr id="0" name=""/>
        <dsp:cNvSpPr/>
      </dsp:nvSpPr>
      <dsp:spPr>
        <a:xfrm>
          <a:off x="0" y="1901"/>
          <a:ext cx="10515600" cy="96390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336B8C-9D16-4FBD-89C4-3685A93E6423}">
      <dsp:nvSpPr>
        <dsp:cNvPr id="0" name=""/>
        <dsp:cNvSpPr/>
      </dsp:nvSpPr>
      <dsp:spPr>
        <a:xfrm>
          <a:off x="291580" y="218779"/>
          <a:ext cx="530146" cy="5301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CBC82B4-C6E5-4575-B03A-84DC5292A194}">
      <dsp:nvSpPr>
        <dsp:cNvPr id="0" name=""/>
        <dsp:cNvSpPr/>
      </dsp:nvSpPr>
      <dsp:spPr>
        <a:xfrm>
          <a:off x="1113307" y="1901"/>
          <a:ext cx="9402292" cy="963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013" tIns="102013" rIns="102013" bIns="102013" numCol="1" spcCol="1270" anchor="ctr" anchorCtr="0">
          <a:noAutofit/>
        </a:bodyPr>
        <a:lstStyle/>
        <a:p>
          <a:pPr marL="0" lvl="0" indent="0" algn="l" defTabSz="977900">
            <a:lnSpc>
              <a:spcPct val="90000"/>
            </a:lnSpc>
            <a:spcBef>
              <a:spcPct val="0"/>
            </a:spcBef>
            <a:spcAft>
              <a:spcPct val="35000"/>
            </a:spcAft>
            <a:buNone/>
          </a:pPr>
          <a:r>
            <a:rPr lang="en-US" sz="2200" kern="1200" baseline="0"/>
            <a:t>Name </a:t>
          </a:r>
          <a:endParaRPr lang="en-US" sz="2200" kern="1200"/>
        </a:p>
      </dsp:txBody>
      <dsp:txXfrm>
        <a:off x="1113307" y="1901"/>
        <a:ext cx="9402292" cy="963902"/>
      </dsp:txXfrm>
    </dsp:sp>
    <dsp:sp modelId="{A0B4F55E-420C-4880-8209-BEE7853A1054}">
      <dsp:nvSpPr>
        <dsp:cNvPr id="0" name=""/>
        <dsp:cNvSpPr/>
      </dsp:nvSpPr>
      <dsp:spPr>
        <a:xfrm>
          <a:off x="0" y="1206779"/>
          <a:ext cx="10515600" cy="96390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4EA44F-1DE7-4EE2-9452-96BF4C27CF68}">
      <dsp:nvSpPr>
        <dsp:cNvPr id="0" name=""/>
        <dsp:cNvSpPr/>
      </dsp:nvSpPr>
      <dsp:spPr>
        <a:xfrm>
          <a:off x="291580" y="1423657"/>
          <a:ext cx="530146" cy="5301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E9FE550-43E6-4854-AD83-93B46114622E}">
      <dsp:nvSpPr>
        <dsp:cNvPr id="0" name=""/>
        <dsp:cNvSpPr/>
      </dsp:nvSpPr>
      <dsp:spPr>
        <a:xfrm>
          <a:off x="1113307" y="1206779"/>
          <a:ext cx="9402292" cy="963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013" tIns="102013" rIns="102013" bIns="102013" numCol="1" spcCol="1270" anchor="ctr" anchorCtr="0">
          <a:noAutofit/>
        </a:bodyPr>
        <a:lstStyle/>
        <a:p>
          <a:pPr marL="0" lvl="0" indent="0" algn="l" defTabSz="977900">
            <a:lnSpc>
              <a:spcPct val="90000"/>
            </a:lnSpc>
            <a:spcBef>
              <a:spcPct val="0"/>
            </a:spcBef>
            <a:spcAft>
              <a:spcPct val="35000"/>
            </a:spcAft>
            <a:buNone/>
          </a:pPr>
          <a:r>
            <a:rPr lang="en-US" sz="2200" kern="1200" baseline="0"/>
            <a:t>Title</a:t>
          </a:r>
          <a:endParaRPr lang="en-US" sz="2200" kern="1200"/>
        </a:p>
      </dsp:txBody>
      <dsp:txXfrm>
        <a:off x="1113307" y="1206779"/>
        <a:ext cx="9402292" cy="963902"/>
      </dsp:txXfrm>
    </dsp:sp>
    <dsp:sp modelId="{16B0C7C9-A188-45BA-89F1-50801ACE4996}">
      <dsp:nvSpPr>
        <dsp:cNvPr id="0" name=""/>
        <dsp:cNvSpPr/>
      </dsp:nvSpPr>
      <dsp:spPr>
        <a:xfrm>
          <a:off x="0" y="2411657"/>
          <a:ext cx="10515600" cy="96390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CE5745-3509-4B65-AF3F-C3870A03134E}">
      <dsp:nvSpPr>
        <dsp:cNvPr id="0" name=""/>
        <dsp:cNvSpPr/>
      </dsp:nvSpPr>
      <dsp:spPr>
        <a:xfrm>
          <a:off x="291580" y="2628535"/>
          <a:ext cx="530146" cy="5301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8358D91-936E-4AC0-9DFB-858E01963664}">
      <dsp:nvSpPr>
        <dsp:cNvPr id="0" name=""/>
        <dsp:cNvSpPr/>
      </dsp:nvSpPr>
      <dsp:spPr>
        <a:xfrm>
          <a:off x="1113307" y="2411657"/>
          <a:ext cx="9402292" cy="963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013" tIns="102013" rIns="102013" bIns="102013" numCol="1" spcCol="1270" anchor="ctr" anchorCtr="0">
          <a:noAutofit/>
        </a:bodyPr>
        <a:lstStyle/>
        <a:p>
          <a:pPr marL="0" lvl="0" indent="0" algn="l" defTabSz="977900">
            <a:lnSpc>
              <a:spcPct val="90000"/>
            </a:lnSpc>
            <a:spcBef>
              <a:spcPct val="0"/>
            </a:spcBef>
            <a:spcAft>
              <a:spcPct val="35000"/>
            </a:spcAft>
            <a:buNone/>
          </a:pPr>
          <a:r>
            <a:rPr lang="en-US" sz="2200" kern="1200" baseline="0"/>
            <a:t>Organization </a:t>
          </a:r>
          <a:endParaRPr lang="en-US" sz="2200" kern="1200"/>
        </a:p>
      </dsp:txBody>
      <dsp:txXfrm>
        <a:off x="1113307" y="2411657"/>
        <a:ext cx="9402292" cy="963902"/>
      </dsp:txXfrm>
    </dsp:sp>
    <dsp:sp modelId="{5147BBF2-290B-4A27-B2B7-7131E4FE3010}">
      <dsp:nvSpPr>
        <dsp:cNvPr id="0" name=""/>
        <dsp:cNvSpPr/>
      </dsp:nvSpPr>
      <dsp:spPr>
        <a:xfrm>
          <a:off x="0" y="3616534"/>
          <a:ext cx="10515600" cy="96390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B46D79-CFEC-441B-B8A6-CD1C65B449CB}">
      <dsp:nvSpPr>
        <dsp:cNvPr id="0" name=""/>
        <dsp:cNvSpPr/>
      </dsp:nvSpPr>
      <dsp:spPr>
        <a:xfrm>
          <a:off x="291580" y="3833412"/>
          <a:ext cx="530146" cy="5301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8D6AED-DC52-42AE-880A-040B23845795}">
      <dsp:nvSpPr>
        <dsp:cNvPr id="0" name=""/>
        <dsp:cNvSpPr/>
      </dsp:nvSpPr>
      <dsp:spPr>
        <a:xfrm>
          <a:off x="1113307" y="3616534"/>
          <a:ext cx="9402292" cy="963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013" tIns="102013" rIns="102013" bIns="102013" numCol="1" spcCol="1270" anchor="ctr" anchorCtr="0">
          <a:noAutofit/>
        </a:bodyPr>
        <a:lstStyle/>
        <a:p>
          <a:pPr marL="0" lvl="0" indent="0" algn="l" defTabSz="977900">
            <a:lnSpc>
              <a:spcPct val="90000"/>
            </a:lnSpc>
            <a:spcBef>
              <a:spcPct val="0"/>
            </a:spcBef>
            <a:spcAft>
              <a:spcPct val="35000"/>
            </a:spcAft>
            <a:buNone/>
          </a:pPr>
          <a:r>
            <a:rPr lang="en-US" sz="2200" kern="1200" baseline="0"/>
            <a:t>Area or Region of the State You’re Representing </a:t>
          </a:r>
          <a:endParaRPr lang="en-US" sz="2200" kern="1200"/>
        </a:p>
      </dsp:txBody>
      <dsp:txXfrm>
        <a:off x="1113307" y="3616534"/>
        <a:ext cx="9402292" cy="9639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A0DF8C-7358-46BB-96D0-13AF4EE9BB24}">
      <dsp:nvSpPr>
        <dsp:cNvPr id="0" name=""/>
        <dsp:cNvSpPr/>
      </dsp:nvSpPr>
      <dsp:spPr>
        <a:xfrm>
          <a:off x="0" y="2291169"/>
          <a:ext cx="10515600" cy="0"/>
        </a:xfrm>
        <a:prstGeom prst="line">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sp>
    <dsp:sp modelId="{9EC2EF3F-9AD4-4675-9CDB-4729F05A7625}">
      <dsp:nvSpPr>
        <dsp:cNvPr id="0" name=""/>
        <dsp:cNvSpPr/>
      </dsp:nvSpPr>
      <dsp:spPr>
        <a:xfrm>
          <a:off x="215241" y="1420525"/>
          <a:ext cx="3081563" cy="549880"/>
        </a:xfrm>
        <a:prstGeom prst="rect">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14 June 2025</a:t>
          </a:r>
        </a:p>
      </dsp:txBody>
      <dsp:txXfrm>
        <a:off x="215241" y="1420525"/>
        <a:ext cx="3081563" cy="549880"/>
      </dsp:txXfrm>
    </dsp:sp>
    <dsp:sp modelId="{A2725396-1EF5-4C66-94A1-B21671BEF8EE}">
      <dsp:nvSpPr>
        <dsp:cNvPr id="0" name=""/>
        <dsp:cNvSpPr/>
      </dsp:nvSpPr>
      <dsp:spPr>
        <a:xfrm>
          <a:off x="215241" y="849207"/>
          <a:ext cx="3081563" cy="571317"/>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t>Task Force effective date</a:t>
          </a:r>
        </a:p>
      </dsp:txBody>
      <dsp:txXfrm>
        <a:off x="215241" y="849207"/>
        <a:ext cx="3081563" cy="571317"/>
      </dsp:txXfrm>
    </dsp:sp>
    <dsp:sp modelId="{676DBB94-2797-43E0-A4CC-8EB738503C06}">
      <dsp:nvSpPr>
        <dsp:cNvPr id="0" name=""/>
        <dsp:cNvSpPr/>
      </dsp:nvSpPr>
      <dsp:spPr>
        <a:xfrm>
          <a:off x="1756023" y="1970405"/>
          <a:ext cx="0" cy="320763"/>
        </a:xfrm>
        <a:prstGeom prst="line">
          <a:avLst/>
        </a:pr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CDDE470-259E-4DD6-AF42-BC329EE2EBB8}">
      <dsp:nvSpPr>
        <dsp:cNvPr id="0" name=""/>
        <dsp:cNvSpPr/>
      </dsp:nvSpPr>
      <dsp:spPr>
        <a:xfrm>
          <a:off x="1966129" y="2611933"/>
          <a:ext cx="3081563" cy="549880"/>
        </a:xfrm>
        <a:prstGeom prst="rect">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July 2025</a:t>
          </a:r>
        </a:p>
      </dsp:txBody>
      <dsp:txXfrm>
        <a:off x="1966129" y="2611933"/>
        <a:ext cx="3081563" cy="549880"/>
      </dsp:txXfrm>
    </dsp:sp>
    <dsp:sp modelId="{B76C3AEE-0442-454C-B9DD-89C18742E71C}">
      <dsp:nvSpPr>
        <dsp:cNvPr id="0" name=""/>
        <dsp:cNvSpPr/>
      </dsp:nvSpPr>
      <dsp:spPr>
        <a:xfrm>
          <a:off x="1966129" y="3161813"/>
          <a:ext cx="3081563" cy="81369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t>Appointment deadline (30 days)</a:t>
          </a:r>
        </a:p>
      </dsp:txBody>
      <dsp:txXfrm>
        <a:off x="1966129" y="3161813"/>
        <a:ext cx="3081563" cy="813694"/>
      </dsp:txXfrm>
    </dsp:sp>
    <dsp:sp modelId="{BE802D67-1BCD-4F07-B49C-415E98EBD9DC}">
      <dsp:nvSpPr>
        <dsp:cNvPr id="0" name=""/>
        <dsp:cNvSpPr/>
      </dsp:nvSpPr>
      <dsp:spPr>
        <a:xfrm>
          <a:off x="3506911" y="2291169"/>
          <a:ext cx="0" cy="320763"/>
        </a:xfrm>
        <a:prstGeom prst="line">
          <a:avLst/>
        </a:pr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6E85C6C-8AA8-4623-9137-D727C9BAB5B3}">
      <dsp:nvSpPr>
        <dsp:cNvPr id="0" name=""/>
        <dsp:cNvSpPr/>
      </dsp:nvSpPr>
      <dsp:spPr>
        <a:xfrm rot="2700000">
          <a:off x="1720380" y="2255527"/>
          <a:ext cx="71284" cy="71284"/>
        </a:xfrm>
        <a:prstGeom prst="rect">
          <a:avLst/>
        </a:prstGeom>
        <a:solidFill>
          <a:schemeClr val="accent1">
            <a:hueOff val="0"/>
            <a:satOff val="0"/>
            <a:lumOff val="0"/>
            <a:alphaOff val="0"/>
          </a:schemeClr>
        </a:solidFill>
        <a:ln w="6350">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27888CB4-84FA-4C9C-92CB-A00E17B8F7DC}">
      <dsp:nvSpPr>
        <dsp:cNvPr id="0" name=""/>
        <dsp:cNvSpPr/>
      </dsp:nvSpPr>
      <dsp:spPr>
        <a:xfrm rot="2700000">
          <a:off x="3471269" y="2255527"/>
          <a:ext cx="71284" cy="71284"/>
        </a:xfrm>
        <a:prstGeom prst="rect">
          <a:avLst/>
        </a:prstGeom>
        <a:solidFill>
          <a:schemeClr val="accent1">
            <a:hueOff val="0"/>
            <a:satOff val="0"/>
            <a:lumOff val="0"/>
            <a:alphaOff val="0"/>
          </a:schemeClr>
        </a:solidFill>
        <a:ln w="6350">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8884A809-C392-4945-BDEA-5E9D1FDD883D}">
      <dsp:nvSpPr>
        <dsp:cNvPr id="0" name=""/>
        <dsp:cNvSpPr/>
      </dsp:nvSpPr>
      <dsp:spPr>
        <a:xfrm>
          <a:off x="3717018" y="1420525"/>
          <a:ext cx="3081563" cy="549880"/>
        </a:xfrm>
        <a:prstGeom prst="rect">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Aug. 2025</a:t>
          </a:r>
        </a:p>
      </dsp:txBody>
      <dsp:txXfrm>
        <a:off x="3717018" y="1420525"/>
        <a:ext cx="3081563" cy="549880"/>
      </dsp:txXfrm>
    </dsp:sp>
    <dsp:sp modelId="{DA731F4A-1B57-4496-966B-367DDA4AEF45}">
      <dsp:nvSpPr>
        <dsp:cNvPr id="0" name=""/>
        <dsp:cNvSpPr/>
      </dsp:nvSpPr>
      <dsp:spPr>
        <a:xfrm>
          <a:off x="3717018" y="606830"/>
          <a:ext cx="3081563" cy="81369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t>First meeting held; co-chairs elected</a:t>
          </a:r>
        </a:p>
      </dsp:txBody>
      <dsp:txXfrm>
        <a:off x="3717018" y="606830"/>
        <a:ext cx="3081563" cy="813694"/>
      </dsp:txXfrm>
    </dsp:sp>
    <dsp:sp modelId="{2F301FDA-4EE0-4DCD-B7A3-0093BC397D27}">
      <dsp:nvSpPr>
        <dsp:cNvPr id="0" name=""/>
        <dsp:cNvSpPr/>
      </dsp:nvSpPr>
      <dsp:spPr>
        <a:xfrm>
          <a:off x="5257800" y="1970405"/>
          <a:ext cx="0" cy="320763"/>
        </a:xfrm>
        <a:prstGeom prst="line">
          <a:avLst/>
        </a:pr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E73A6EE-A658-4AC3-A9BE-50207989628B}">
      <dsp:nvSpPr>
        <dsp:cNvPr id="0" name=""/>
        <dsp:cNvSpPr/>
      </dsp:nvSpPr>
      <dsp:spPr>
        <a:xfrm>
          <a:off x="5467906" y="2611933"/>
          <a:ext cx="3081563" cy="549880"/>
        </a:xfrm>
        <a:prstGeom prst="rect">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Feb. 2026</a:t>
          </a:r>
        </a:p>
      </dsp:txBody>
      <dsp:txXfrm>
        <a:off x="5467906" y="2611933"/>
        <a:ext cx="3081563" cy="549880"/>
      </dsp:txXfrm>
    </dsp:sp>
    <dsp:sp modelId="{AA82C47C-B928-4691-AD9F-56D4FBDBDB2E}">
      <dsp:nvSpPr>
        <dsp:cNvPr id="0" name=""/>
        <dsp:cNvSpPr/>
      </dsp:nvSpPr>
      <dsp:spPr>
        <a:xfrm>
          <a:off x="5467906" y="3161813"/>
          <a:ext cx="3081563" cy="114263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t>Preliminary Report due</a:t>
          </a:r>
        </a:p>
        <a:p>
          <a:pPr marL="0" lvl="0" indent="0" algn="l" defTabSz="755650">
            <a:lnSpc>
              <a:spcPct val="90000"/>
            </a:lnSpc>
            <a:spcBef>
              <a:spcPct val="0"/>
            </a:spcBef>
            <a:spcAft>
              <a:spcPct val="35000"/>
            </a:spcAft>
            <a:buNone/>
          </a:pPr>
          <a:r>
            <a:rPr lang="en-US" sz="1700" i="1" kern="1200"/>
            <a:t>*WIOA State Plan Modifications Due</a:t>
          </a:r>
        </a:p>
      </dsp:txBody>
      <dsp:txXfrm>
        <a:off x="5467906" y="3161813"/>
        <a:ext cx="3081563" cy="1142634"/>
      </dsp:txXfrm>
    </dsp:sp>
    <dsp:sp modelId="{703CB8C4-08BD-486D-BD3C-15CBE2DD5368}">
      <dsp:nvSpPr>
        <dsp:cNvPr id="0" name=""/>
        <dsp:cNvSpPr/>
      </dsp:nvSpPr>
      <dsp:spPr>
        <a:xfrm>
          <a:off x="7008688" y="2291169"/>
          <a:ext cx="0" cy="320763"/>
        </a:xfrm>
        <a:prstGeom prst="line">
          <a:avLst/>
        </a:pr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8A1AF53-A8D8-4ABE-8189-8D68A86474CE}">
      <dsp:nvSpPr>
        <dsp:cNvPr id="0" name=""/>
        <dsp:cNvSpPr/>
      </dsp:nvSpPr>
      <dsp:spPr>
        <a:xfrm rot="2700000">
          <a:off x="5222157" y="2255527"/>
          <a:ext cx="71284" cy="71284"/>
        </a:xfrm>
        <a:prstGeom prst="rect">
          <a:avLst/>
        </a:prstGeom>
        <a:solidFill>
          <a:schemeClr val="accent1">
            <a:hueOff val="0"/>
            <a:satOff val="0"/>
            <a:lumOff val="0"/>
            <a:alphaOff val="0"/>
          </a:schemeClr>
        </a:solidFill>
        <a:ln w="6350">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3D0684D9-ADA3-44A7-95C3-158338424358}">
      <dsp:nvSpPr>
        <dsp:cNvPr id="0" name=""/>
        <dsp:cNvSpPr/>
      </dsp:nvSpPr>
      <dsp:spPr>
        <a:xfrm rot="2700000">
          <a:off x="6973046" y="2255527"/>
          <a:ext cx="71284" cy="71284"/>
        </a:xfrm>
        <a:prstGeom prst="rect">
          <a:avLst/>
        </a:prstGeom>
        <a:solidFill>
          <a:schemeClr val="accent1">
            <a:hueOff val="0"/>
            <a:satOff val="0"/>
            <a:lumOff val="0"/>
            <a:alphaOff val="0"/>
          </a:schemeClr>
        </a:solidFill>
        <a:ln w="6350">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7581A6E0-4E28-402B-B0B7-3C28AB11C359}">
      <dsp:nvSpPr>
        <dsp:cNvPr id="0" name=""/>
        <dsp:cNvSpPr/>
      </dsp:nvSpPr>
      <dsp:spPr>
        <a:xfrm>
          <a:off x="7218795" y="1420525"/>
          <a:ext cx="3081563" cy="549880"/>
        </a:xfrm>
        <a:prstGeom prst="rect">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1">
          <a:scrgbClr r="0" g="0" b="0"/>
        </a:lnRef>
        <a:fillRef idx="3">
          <a:scrgbClr r="0" g="0" b="0"/>
        </a:fillRef>
        <a:effectRef idx="3">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t>Jan. 2027</a:t>
          </a:r>
        </a:p>
      </dsp:txBody>
      <dsp:txXfrm>
        <a:off x="7218795" y="1420525"/>
        <a:ext cx="3081563" cy="549880"/>
      </dsp:txXfrm>
    </dsp:sp>
    <dsp:sp modelId="{8B214C7A-11DE-4E0B-9DD9-41F49638C5D8}">
      <dsp:nvSpPr>
        <dsp:cNvPr id="0" name=""/>
        <dsp:cNvSpPr/>
      </dsp:nvSpPr>
      <dsp:spPr>
        <a:xfrm>
          <a:off x="7218795" y="277890"/>
          <a:ext cx="3081563" cy="114263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t>Task Force Report &amp; Legislation Due</a:t>
          </a:r>
        </a:p>
        <a:p>
          <a:pPr marL="0" lvl="0" indent="0" algn="l" defTabSz="755650">
            <a:lnSpc>
              <a:spcPct val="90000"/>
            </a:lnSpc>
            <a:spcBef>
              <a:spcPct val="0"/>
            </a:spcBef>
            <a:spcAft>
              <a:spcPct val="35000"/>
            </a:spcAft>
            <a:buNone/>
          </a:pPr>
          <a:r>
            <a:rPr lang="en-US" sz="1700" kern="1200"/>
            <a:t>Task Force sunsets</a:t>
          </a:r>
        </a:p>
      </dsp:txBody>
      <dsp:txXfrm>
        <a:off x="7218795" y="277890"/>
        <a:ext cx="3081563" cy="1142634"/>
      </dsp:txXfrm>
    </dsp:sp>
    <dsp:sp modelId="{0DF62910-C280-4BD9-BB5D-5124E8CFD3D3}">
      <dsp:nvSpPr>
        <dsp:cNvPr id="0" name=""/>
        <dsp:cNvSpPr/>
      </dsp:nvSpPr>
      <dsp:spPr>
        <a:xfrm>
          <a:off x="8759576" y="1970405"/>
          <a:ext cx="0" cy="320763"/>
        </a:xfrm>
        <a:prstGeom prst="line">
          <a:avLst/>
        </a:pr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A6B0541-0EFD-4869-B6A0-D1B1CFADAA41}">
      <dsp:nvSpPr>
        <dsp:cNvPr id="0" name=""/>
        <dsp:cNvSpPr/>
      </dsp:nvSpPr>
      <dsp:spPr>
        <a:xfrm rot="2700000">
          <a:off x="8723934" y="2255527"/>
          <a:ext cx="71284" cy="71284"/>
        </a:xfrm>
        <a:prstGeom prst="rect">
          <a:avLst/>
        </a:prstGeom>
        <a:solidFill>
          <a:schemeClr val="accent1">
            <a:hueOff val="0"/>
            <a:satOff val="0"/>
            <a:lumOff val="0"/>
            <a:alphaOff val="0"/>
          </a:schemeClr>
        </a:solidFill>
        <a:ln w="6350">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E860A3-AA85-4D18-BCAA-B5A6004AE45F}">
      <dsp:nvSpPr>
        <dsp:cNvPr id="0" name=""/>
        <dsp:cNvSpPr/>
      </dsp:nvSpPr>
      <dsp:spPr>
        <a:xfrm>
          <a:off x="0" y="282060"/>
          <a:ext cx="11738291" cy="5764500"/>
        </a:xfrm>
        <a:prstGeom prst="roundRect">
          <a:avLst/>
        </a:prstGeom>
        <a:solidFill>
          <a:schemeClr val="lt1">
            <a:alpha val="90000"/>
            <a:hueOff val="0"/>
            <a:satOff val="0"/>
            <a:lumOff val="0"/>
            <a:alphaOff val="0"/>
          </a:schemeClr>
        </a:solidFill>
        <a:ln w="57150" cap="flat" cmpd="sng" algn="ctr">
          <a:solidFill>
            <a:schemeClr val="bg2"/>
          </a:solidFill>
          <a:prstDash val="solid"/>
        </a:ln>
        <a:effectLst/>
      </dsp:spPr>
      <dsp:style>
        <a:lnRef idx="1">
          <a:scrgbClr r="0" g="0" b="0"/>
        </a:lnRef>
        <a:fillRef idx="1">
          <a:scrgbClr r="0" g="0" b="0"/>
        </a:fillRef>
        <a:effectRef idx="0">
          <a:scrgbClr r="0" g="0" b="0"/>
        </a:effectRef>
        <a:fontRef idx="minor"/>
      </dsp:style>
      <dsp:txBody>
        <a:bodyPr spcFirstLastPara="0" vert="horz" wrap="square" lIns="911022" tIns="312420" rIns="911022" bIns="142240" numCol="1" spcCol="1270" anchor="t" anchorCtr="0">
          <a:noAutofit/>
        </a:bodyPr>
        <a:lstStyle/>
        <a:p>
          <a:pPr marL="228600" lvl="1" indent="-228600" algn="l" defTabSz="889000">
            <a:lnSpc>
              <a:spcPct val="90000"/>
            </a:lnSpc>
            <a:spcBef>
              <a:spcPct val="0"/>
            </a:spcBef>
            <a:spcAft>
              <a:spcPct val="15000"/>
            </a:spcAft>
            <a:buNone/>
          </a:pPr>
          <a:r>
            <a:rPr lang="en-US" sz="2000" b="1" u="sng" kern="1200"/>
            <a:t>DEED Commissioner</a:t>
          </a:r>
          <a:r>
            <a:rPr lang="en-US" sz="2000" b="0" u="none" kern="1200"/>
            <a:t> Matt Varilek </a:t>
          </a:r>
        </a:p>
        <a:p>
          <a:pPr marL="228600" lvl="1" indent="-228600" algn="l" defTabSz="889000">
            <a:lnSpc>
              <a:spcPct val="90000"/>
            </a:lnSpc>
            <a:spcBef>
              <a:spcPct val="0"/>
            </a:spcBef>
            <a:spcAft>
              <a:spcPct val="15000"/>
            </a:spcAft>
            <a:buChar char="•"/>
          </a:pPr>
          <a:endParaRPr lang="en-US" sz="2000" b="1" u="sng" kern="1200"/>
        </a:p>
        <a:p>
          <a:pPr marL="228600" lvl="1" indent="-228600" algn="l" defTabSz="889000">
            <a:lnSpc>
              <a:spcPct val="90000"/>
            </a:lnSpc>
            <a:spcBef>
              <a:spcPct val="0"/>
            </a:spcBef>
            <a:spcAft>
              <a:spcPct val="15000"/>
            </a:spcAft>
            <a:buNone/>
          </a:pPr>
          <a:r>
            <a:rPr lang="en-US" sz="2000" b="1" u="sng" kern="1200"/>
            <a:t>GWDB</a:t>
          </a:r>
        </a:p>
        <a:p>
          <a:pPr marL="457200" lvl="2" indent="-228600" algn="l" defTabSz="889000">
            <a:lnSpc>
              <a:spcPct val="90000"/>
            </a:lnSpc>
            <a:spcBef>
              <a:spcPct val="0"/>
            </a:spcBef>
            <a:spcAft>
              <a:spcPct val="15000"/>
            </a:spcAft>
            <a:buChar char="•"/>
          </a:pPr>
          <a:r>
            <a:rPr lang="en-US" sz="2000" b="1" kern="1200"/>
            <a:t>Task Force Co-Chair Misun Bormann </a:t>
          </a:r>
          <a:r>
            <a:rPr lang="en-US" sz="2000" kern="1200"/>
            <a:t>–Southeast Minnesota Workforce Development Board</a:t>
          </a:r>
          <a:endParaRPr lang="en-US" sz="2000" b="1" kern="1200"/>
        </a:p>
        <a:p>
          <a:pPr marL="457200" lvl="2" indent="-228600" algn="l" defTabSz="889000">
            <a:lnSpc>
              <a:spcPct val="90000"/>
            </a:lnSpc>
            <a:spcBef>
              <a:spcPct val="0"/>
            </a:spcBef>
            <a:spcAft>
              <a:spcPct val="15000"/>
            </a:spcAft>
            <a:buChar char="•"/>
          </a:pPr>
          <a:r>
            <a:rPr lang="en-US" sz="2000" b="1" kern="1200"/>
            <a:t>Nicole Mattson </a:t>
          </a:r>
          <a:r>
            <a:rPr lang="en-US" sz="2000" kern="1200"/>
            <a:t>–Hennepin-Carver Workforce Development Board</a:t>
          </a:r>
          <a:endParaRPr lang="en-US" sz="2000" b="1" kern="1200"/>
        </a:p>
        <a:p>
          <a:pPr marL="457200" lvl="2" indent="-228600" algn="l" defTabSz="889000">
            <a:lnSpc>
              <a:spcPct val="90000"/>
            </a:lnSpc>
            <a:spcBef>
              <a:spcPct val="0"/>
            </a:spcBef>
            <a:spcAft>
              <a:spcPct val="15000"/>
            </a:spcAft>
            <a:buChar char="•"/>
          </a:pPr>
          <a:r>
            <a:rPr lang="en-US" sz="2000" b="1" kern="1200"/>
            <a:t>Carol Anderson </a:t>
          </a:r>
          <a:r>
            <a:rPr lang="en-US" sz="2000" kern="1200"/>
            <a:t>–Rural Minnesota Concentrated Employment Program (RMCEP) Workforce Development Board </a:t>
          </a:r>
        </a:p>
        <a:p>
          <a:pPr marL="457200" lvl="2" indent="-228600" algn="l" defTabSz="889000">
            <a:lnSpc>
              <a:spcPct val="90000"/>
            </a:lnSpc>
            <a:spcBef>
              <a:spcPct val="0"/>
            </a:spcBef>
            <a:spcAft>
              <a:spcPct val="15000"/>
            </a:spcAft>
            <a:buChar char="•"/>
          </a:pPr>
          <a:r>
            <a:rPr lang="en-US" sz="2000" b="1" kern="1200"/>
            <a:t>Michael Berndt </a:t>
          </a:r>
          <a:r>
            <a:rPr lang="en-US" sz="2000" kern="1200"/>
            <a:t>–Dakota-Scott Workforce Development Board</a:t>
          </a:r>
        </a:p>
        <a:p>
          <a:pPr marL="457200" lvl="2" indent="-228600" algn="l" defTabSz="889000">
            <a:lnSpc>
              <a:spcPct val="90000"/>
            </a:lnSpc>
            <a:spcBef>
              <a:spcPct val="0"/>
            </a:spcBef>
            <a:spcAft>
              <a:spcPct val="15000"/>
            </a:spcAft>
            <a:buChar char="•"/>
          </a:pPr>
          <a:endParaRPr lang="en-US" sz="2000" kern="1200"/>
        </a:p>
        <a:p>
          <a:pPr marL="228600" lvl="1" indent="-228600" algn="l" defTabSz="889000">
            <a:lnSpc>
              <a:spcPct val="90000"/>
            </a:lnSpc>
            <a:spcBef>
              <a:spcPct val="0"/>
            </a:spcBef>
            <a:spcAft>
              <a:spcPct val="15000"/>
            </a:spcAft>
            <a:buNone/>
          </a:pPr>
          <a:r>
            <a:rPr lang="en-US" sz="2000" b="1" u="sng" kern="1200"/>
            <a:t>Legislators</a:t>
          </a:r>
        </a:p>
        <a:p>
          <a:pPr marL="457200" lvl="2" indent="-228600" algn="l" defTabSz="889000">
            <a:lnSpc>
              <a:spcPct val="90000"/>
            </a:lnSpc>
            <a:spcBef>
              <a:spcPct val="0"/>
            </a:spcBef>
            <a:spcAft>
              <a:spcPct val="15000"/>
            </a:spcAft>
            <a:buChar char="•"/>
          </a:pPr>
          <a:r>
            <a:rPr lang="en-US" sz="2000" b="1" kern="1200"/>
            <a:t>Task Force Co-Chair Rep. Dave Baker</a:t>
          </a:r>
          <a:r>
            <a:rPr lang="en-US" sz="2000" kern="1200"/>
            <a:t> (R – Willmar, Jobs Committee Co-Chair)</a:t>
          </a:r>
          <a:endParaRPr lang="en-US" sz="2000" b="1" kern="1200"/>
        </a:p>
        <a:p>
          <a:pPr marL="457200" lvl="2" indent="-228600" algn="l" defTabSz="889000">
            <a:lnSpc>
              <a:spcPct val="90000"/>
            </a:lnSpc>
            <a:spcBef>
              <a:spcPct val="0"/>
            </a:spcBef>
            <a:spcAft>
              <a:spcPct val="15000"/>
            </a:spcAft>
            <a:buChar char="•"/>
          </a:pPr>
          <a:r>
            <a:rPr lang="it-IT" sz="2000" b="1" kern="1200"/>
            <a:t>Sen. Carla Nelson</a:t>
          </a:r>
          <a:r>
            <a:rPr lang="it-IT" sz="2000" kern="1200"/>
            <a:t> (R – Rochester, GWDB Member)</a:t>
          </a:r>
          <a:endParaRPr lang="en-US" sz="2000" b="1" kern="1200"/>
        </a:p>
        <a:p>
          <a:pPr marL="457200" lvl="2" indent="-228600" algn="l" defTabSz="889000">
            <a:lnSpc>
              <a:spcPct val="90000"/>
            </a:lnSpc>
            <a:spcBef>
              <a:spcPct val="0"/>
            </a:spcBef>
            <a:spcAft>
              <a:spcPct val="15000"/>
            </a:spcAft>
            <a:buChar char="•"/>
          </a:pPr>
          <a:r>
            <a:rPr lang="en-US" sz="2000" b="1" kern="1200"/>
            <a:t>Sen. Bobby Joe Champion</a:t>
          </a:r>
          <a:r>
            <a:rPr lang="en-US" sz="2000" kern="1200"/>
            <a:t> (DFL – Minneapolis, Jobs Committee Chair)</a:t>
          </a:r>
          <a:endParaRPr lang="en-US" sz="2000" b="1" kern="1200"/>
        </a:p>
        <a:p>
          <a:pPr marL="457200" lvl="2" indent="-228600" algn="l" defTabSz="889000">
            <a:lnSpc>
              <a:spcPct val="90000"/>
            </a:lnSpc>
            <a:spcBef>
              <a:spcPct val="0"/>
            </a:spcBef>
            <a:spcAft>
              <a:spcPct val="15000"/>
            </a:spcAft>
            <a:buChar char="•"/>
          </a:pPr>
          <a:r>
            <a:rPr lang="en-US" sz="2000" b="1" kern="1200"/>
            <a:t>Rep. Dave Pinto</a:t>
          </a:r>
          <a:r>
            <a:rPr lang="en-US" sz="2000" kern="1200"/>
            <a:t> (DFL – Saint Paul, Jobs Committee Co-Chair)</a:t>
          </a:r>
          <a:endParaRPr lang="en-US" sz="2000" b="1" kern="1200"/>
        </a:p>
      </dsp:txBody>
      <dsp:txXfrm>
        <a:off x="281400" y="563460"/>
        <a:ext cx="11175491" cy="5201700"/>
      </dsp:txXfrm>
    </dsp:sp>
    <dsp:sp modelId="{C3BEC261-7B96-4650-A4A3-D2770661CD4A}">
      <dsp:nvSpPr>
        <dsp:cNvPr id="0" name=""/>
        <dsp:cNvSpPr/>
      </dsp:nvSpPr>
      <dsp:spPr>
        <a:xfrm>
          <a:off x="586914" y="30330"/>
          <a:ext cx="8216803" cy="442800"/>
        </a:xfrm>
        <a:prstGeom prst="roundRect">
          <a:avLst/>
        </a:prstGeom>
        <a:solidFill>
          <a:schemeClr val="accent1">
            <a:hueOff val="0"/>
            <a:satOff val="0"/>
            <a:lumOff val="0"/>
            <a:alphaOff val="0"/>
          </a:schemeClr>
        </a:solidFill>
        <a:ln>
          <a:noFill/>
        </a:ln>
        <a:effectLst>
          <a:outerShdw blurRad="63500" sx="102000" sy="102000" algn="ctr" rotWithShape="0">
            <a:prstClr val="black">
              <a:alpha val="40000"/>
            </a:prst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10576" tIns="0" rIns="310576" bIns="0" numCol="1" spcCol="1270" anchor="ctr" anchorCtr="0">
          <a:noAutofit/>
        </a:bodyPr>
        <a:lstStyle/>
        <a:p>
          <a:pPr marL="0" lvl="0" indent="0" algn="l" defTabSz="1778000">
            <a:lnSpc>
              <a:spcPct val="90000"/>
            </a:lnSpc>
            <a:spcBef>
              <a:spcPct val="0"/>
            </a:spcBef>
            <a:spcAft>
              <a:spcPct val="35000"/>
            </a:spcAft>
            <a:buNone/>
          </a:pPr>
          <a:r>
            <a:rPr lang="en-US" sz="4000" kern="1200"/>
            <a:t>Task Force Membership</a:t>
          </a:r>
          <a:endParaRPr lang="en-US" sz="4000" b="1" kern="1200"/>
        </a:p>
      </dsp:txBody>
      <dsp:txXfrm>
        <a:off x="608530" y="51946"/>
        <a:ext cx="8173571" cy="3995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3681FC-7950-4C8F-A1CD-6DA0BC040CA7}">
      <dsp:nvSpPr>
        <dsp:cNvPr id="0" name=""/>
        <dsp:cNvSpPr/>
      </dsp:nvSpPr>
      <dsp:spPr>
        <a:xfrm>
          <a:off x="0" y="2557"/>
          <a:ext cx="6067425"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36C627-A848-4EA5-9F9E-5BB055CD4D19}">
      <dsp:nvSpPr>
        <dsp:cNvPr id="0" name=""/>
        <dsp:cNvSpPr/>
      </dsp:nvSpPr>
      <dsp:spPr>
        <a:xfrm>
          <a:off x="0" y="2557"/>
          <a:ext cx="6067425" cy="1744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What brought you to or interested you in participating in the Task Force?</a:t>
          </a:r>
        </a:p>
      </dsp:txBody>
      <dsp:txXfrm>
        <a:off x="0" y="2557"/>
        <a:ext cx="6067425" cy="1744282"/>
      </dsp:txXfrm>
    </dsp:sp>
    <dsp:sp modelId="{85A0D851-D3E5-4416-B52F-B0AE23DEC654}">
      <dsp:nvSpPr>
        <dsp:cNvPr id="0" name=""/>
        <dsp:cNvSpPr/>
      </dsp:nvSpPr>
      <dsp:spPr>
        <a:xfrm>
          <a:off x="0" y="1746840"/>
          <a:ext cx="6067425"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B2FD70-0991-433A-8332-09F8E26A179D}">
      <dsp:nvSpPr>
        <dsp:cNvPr id="0" name=""/>
        <dsp:cNvSpPr/>
      </dsp:nvSpPr>
      <dsp:spPr>
        <a:xfrm>
          <a:off x="0" y="1746840"/>
          <a:ext cx="3214791" cy="1744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Is there an area of the duties you’re most interested in </a:t>
          </a:r>
        </a:p>
      </dsp:txBody>
      <dsp:txXfrm>
        <a:off x="0" y="1746840"/>
        <a:ext cx="3214791" cy="1744282"/>
      </dsp:txXfrm>
    </dsp:sp>
    <dsp:sp modelId="{92FC873E-E20C-4E37-8C39-114D25A81374}">
      <dsp:nvSpPr>
        <dsp:cNvPr id="0" name=""/>
        <dsp:cNvSpPr/>
      </dsp:nvSpPr>
      <dsp:spPr>
        <a:xfrm>
          <a:off x="3268118" y="1774094"/>
          <a:ext cx="2790778" cy="545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Scope of federally and state funded programs</a:t>
          </a:r>
        </a:p>
      </dsp:txBody>
      <dsp:txXfrm>
        <a:off x="3268118" y="1774094"/>
        <a:ext cx="2790778" cy="545088"/>
      </dsp:txXfrm>
    </dsp:sp>
    <dsp:sp modelId="{A04023C3-BAA1-4D3A-82C6-EDEADAAD1F7C}">
      <dsp:nvSpPr>
        <dsp:cNvPr id="0" name=""/>
        <dsp:cNvSpPr/>
      </dsp:nvSpPr>
      <dsp:spPr>
        <a:xfrm>
          <a:off x="3214791" y="2319182"/>
          <a:ext cx="2844105" cy="0"/>
        </a:xfrm>
        <a:prstGeom prst="line">
          <a:avLst/>
        </a:prstGeom>
        <a:solidFill>
          <a:schemeClr val="accent1">
            <a:hueOff val="0"/>
            <a:satOff val="0"/>
            <a:lumOff val="0"/>
            <a:alphaOff val="0"/>
          </a:schemeClr>
        </a:solidFill>
        <a:ln w="1079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C8D650-6F06-41A9-8B26-A915B9006A3C}">
      <dsp:nvSpPr>
        <dsp:cNvPr id="0" name=""/>
        <dsp:cNvSpPr/>
      </dsp:nvSpPr>
      <dsp:spPr>
        <a:xfrm>
          <a:off x="3268118" y="2346437"/>
          <a:ext cx="2790778" cy="545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Funding systems</a:t>
          </a:r>
        </a:p>
      </dsp:txBody>
      <dsp:txXfrm>
        <a:off x="3268118" y="2346437"/>
        <a:ext cx="2790778" cy="545088"/>
      </dsp:txXfrm>
    </dsp:sp>
    <dsp:sp modelId="{E0545A33-E314-4FC2-933B-215C46535242}">
      <dsp:nvSpPr>
        <dsp:cNvPr id="0" name=""/>
        <dsp:cNvSpPr/>
      </dsp:nvSpPr>
      <dsp:spPr>
        <a:xfrm>
          <a:off x="3214791" y="2891525"/>
          <a:ext cx="2844105" cy="0"/>
        </a:xfrm>
        <a:prstGeom prst="line">
          <a:avLst/>
        </a:prstGeom>
        <a:solidFill>
          <a:schemeClr val="accent1">
            <a:hueOff val="0"/>
            <a:satOff val="0"/>
            <a:lumOff val="0"/>
            <a:alphaOff val="0"/>
          </a:schemeClr>
        </a:solidFill>
        <a:ln w="1079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76A9D14-98A0-4F6D-A25B-EBA2D7F7957C}">
      <dsp:nvSpPr>
        <dsp:cNvPr id="0" name=""/>
        <dsp:cNvSpPr/>
      </dsp:nvSpPr>
      <dsp:spPr>
        <a:xfrm>
          <a:off x="3268118" y="2918780"/>
          <a:ext cx="2790778" cy="545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Evaluation</a:t>
          </a:r>
        </a:p>
      </dsp:txBody>
      <dsp:txXfrm>
        <a:off x="3268118" y="2918780"/>
        <a:ext cx="2790778" cy="545088"/>
      </dsp:txXfrm>
    </dsp:sp>
    <dsp:sp modelId="{B8E3F005-04AB-4000-89F5-DB9D5B3ADC27}">
      <dsp:nvSpPr>
        <dsp:cNvPr id="0" name=""/>
        <dsp:cNvSpPr/>
      </dsp:nvSpPr>
      <dsp:spPr>
        <a:xfrm>
          <a:off x="3214791" y="3463868"/>
          <a:ext cx="2844105" cy="0"/>
        </a:xfrm>
        <a:prstGeom prst="line">
          <a:avLst/>
        </a:prstGeom>
        <a:solidFill>
          <a:schemeClr val="accent1">
            <a:hueOff val="0"/>
            <a:satOff val="0"/>
            <a:lumOff val="0"/>
            <a:alphaOff val="0"/>
          </a:schemeClr>
        </a:solidFill>
        <a:ln w="1079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FAD77D5-9709-471D-AF72-7B9AF16A9A2B}">
      <dsp:nvSpPr>
        <dsp:cNvPr id="0" name=""/>
        <dsp:cNvSpPr/>
      </dsp:nvSpPr>
      <dsp:spPr>
        <a:xfrm>
          <a:off x="0" y="3491122"/>
          <a:ext cx="6067425"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638363-457B-448D-9341-ED2086C8F8B3}">
      <dsp:nvSpPr>
        <dsp:cNvPr id="0" name=""/>
        <dsp:cNvSpPr/>
      </dsp:nvSpPr>
      <dsp:spPr>
        <a:xfrm>
          <a:off x="0" y="3491122"/>
          <a:ext cx="6067425" cy="1744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Single biggest priority or program you’re interested in for improving the workforce development system?</a:t>
          </a:r>
        </a:p>
      </dsp:txBody>
      <dsp:txXfrm>
        <a:off x="0" y="3491122"/>
        <a:ext cx="6067425" cy="17442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37AA3C-F5D1-4956-B931-378DF51B113E}">
      <dsp:nvSpPr>
        <dsp:cNvPr id="0" name=""/>
        <dsp:cNvSpPr/>
      </dsp:nvSpPr>
      <dsp:spPr>
        <a:xfrm>
          <a:off x="0" y="639"/>
          <a:ext cx="6067425"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E7E6CF-C9C9-4F80-8CB5-758916F80FEA}">
      <dsp:nvSpPr>
        <dsp:cNvPr id="0" name=""/>
        <dsp:cNvSpPr/>
      </dsp:nvSpPr>
      <dsp:spPr>
        <a:xfrm>
          <a:off x="0" y="639"/>
          <a:ext cx="6067425" cy="1047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Federal Workforce Development Landscape</a:t>
          </a:r>
        </a:p>
      </dsp:txBody>
      <dsp:txXfrm>
        <a:off x="0" y="639"/>
        <a:ext cx="6067425" cy="1047336"/>
      </dsp:txXfrm>
    </dsp:sp>
    <dsp:sp modelId="{A948592D-3544-4A59-91E2-D00C7DEAD4F3}">
      <dsp:nvSpPr>
        <dsp:cNvPr id="0" name=""/>
        <dsp:cNvSpPr/>
      </dsp:nvSpPr>
      <dsp:spPr>
        <a:xfrm>
          <a:off x="0" y="1047976"/>
          <a:ext cx="6067425"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1183E4-E491-4280-8C9C-7E50D4D6A661}">
      <dsp:nvSpPr>
        <dsp:cNvPr id="0" name=""/>
        <dsp:cNvSpPr/>
      </dsp:nvSpPr>
      <dsp:spPr>
        <a:xfrm>
          <a:off x="0" y="1047976"/>
          <a:ext cx="6067425" cy="1047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State Workforce Development Implementation</a:t>
          </a:r>
        </a:p>
      </dsp:txBody>
      <dsp:txXfrm>
        <a:off x="0" y="1047976"/>
        <a:ext cx="6067425" cy="1047336"/>
      </dsp:txXfrm>
    </dsp:sp>
    <dsp:sp modelId="{43246BB1-8D75-44D6-94EA-748A4AAD4D43}">
      <dsp:nvSpPr>
        <dsp:cNvPr id="0" name=""/>
        <dsp:cNvSpPr/>
      </dsp:nvSpPr>
      <dsp:spPr>
        <a:xfrm>
          <a:off x="0" y="2095313"/>
          <a:ext cx="6067425"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29855A-7C5B-4E38-948C-7E03DA2A0300}">
      <dsp:nvSpPr>
        <dsp:cNvPr id="0" name=""/>
        <dsp:cNvSpPr/>
      </dsp:nvSpPr>
      <dsp:spPr>
        <a:xfrm>
          <a:off x="0" y="2095313"/>
          <a:ext cx="6067425" cy="1047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Interagency Workforce Alignment Task Force</a:t>
          </a:r>
        </a:p>
      </dsp:txBody>
      <dsp:txXfrm>
        <a:off x="0" y="2095313"/>
        <a:ext cx="6067425" cy="1047336"/>
      </dsp:txXfrm>
    </dsp:sp>
    <dsp:sp modelId="{3DCE4ED5-9048-430D-BBFF-D9A8583C8BFD}">
      <dsp:nvSpPr>
        <dsp:cNvPr id="0" name=""/>
        <dsp:cNvSpPr/>
      </dsp:nvSpPr>
      <dsp:spPr>
        <a:xfrm>
          <a:off x="0" y="3142649"/>
          <a:ext cx="6067425"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FF0312-1F73-49FD-B1B2-9D4FDC732251}">
      <dsp:nvSpPr>
        <dsp:cNvPr id="0" name=""/>
        <dsp:cNvSpPr/>
      </dsp:nvSpPr>
      <dsp:spPr>
        <a:xfrm>
          <a:off x="0" y="3142649"/>
          <a:ext cx="6067425" cy="1047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Local Area Workforce Development Implementation</a:t>
          </a:r>
        </a:p>
      </dsp:txBody>
      <dsp:txXfrm>
        <a:off x="0" y="3142649"/>
        <a:ext cx="6067425" cy="1047336"/>
      </dsp:txXfrm>
    </dsp:sp>
    <dsp:sp modelId="{FC2EFAE6-9C60-463E-A144-CC82E2CC2DC8}">
      <dsp:nvSpPr>
        <dsp:cNvPr id="0" name=""/>
        <dsp:cNvSpPr/>
      </dsp:nvSpPr>
      <dsp:spPr>
        <a:xfrm>
          <a:off x="0" y="4189986"/>
          <a:ext cx="6067425" cy="0"/>
        </a:xfrm>
        <a:prstGeom prst="line">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0589CB-F2E0-4951-8F07-CB904ED47A36}">
      <dsp:nvSpPr>
        <dsp:cNvPr id="0" name=""/>
        <dsp:cNvSpPr/>
      </dsp:nvSpPr>
      <dsp:spPr>
        <a:xfrm>
          <a:off x="0" y="4189986"/>
          <a:ext cx="6067425" cy="10473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State Workforce Development Reform Activities</a:t>
          </a:r>
        </a:p>
      </dsp:txBody>
      <dsp:txXfrm>
        <a:off x="0" y="4189986"/>
        <a:ext cx="6067425" cy="10473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1B1FEE-8ED9-43D6-86A9-2A33F19EA926}">
      <dsp:nvSpPr>
        <dsp:cNvPr id="0" name=""/>
        <dsp:cNvSpPr/>
      </dsp:nvSpPr>
      <dsp:spPr>
        <a:xfrm>
          <a:off x="0" y="293381"/>
          <a:ext cx="7007652" cy="281295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43872" tIns="395732" rIns="543872" bIns="135128" numCol="1" spcCol="1270" anchor="t" anchorCtr="0">
          <a:noAutofit/>
        </a:bodyPr>
        <a:lstStyle/>
        <a:p>
          <a:pPr marL="171450" lvl="1" indent="-171450" algn="l" defTabSz="844550" rtl="0">
            <a:lnSpc>
              <a:spcPct val="90000"/>
            </a:lnSpc>
            <a:spcBef>
              <a:spcPct val="0"/>
            </a:spcBef>
            <a:spcAft>
              <a:spcPct val="15000"/>
            </a:spcAft>
            <a:buChar char="•"/>
          </a:pPr>
          <a:r>
            <a:rPr lang="en-US" sz="1900" b="1" kern="1200">
              <a:latin typeface="Calibri"/>
            </a:rPr>
            <a:t>Employer-led board </a:t>
          </a:r>
          <a:r>
            <a:rPr lang="en-US" sz="1900" b="0" kern="1200">
              <a:latin typeface="Calibri"/>
            </a:rPr>
            <a:t>created out of federal and state statute</a:t>
          </a:r>
          <a:endParaRPr lang="en-US" sz="1900" b="0" kern="1200"/>
        </a:p>
        <a:p>
          <a:pPr marL="342900" lvl="2" indent="-171450" algn="l" defTabSz="844550" rtl="0">
            <a:lnSpc>
              <a:spcPct val="90000"/>
            </a:lnSpc>
            <a:spcBef>
              <a:spcPct val="0"/>
            </a:spcBef>
            <a:spcAft>
              <a:spcPct val="15000"/>
            </a:spcAft>
            <a:buChar char="•"/>
          </a:pPr>
          <a:r>
            <a:rPr lang="en-US" sz="1900" b="0" kern="1200">
              <a:latin typeface="Calibri"/>
            </a:rPr>
            <a:t>~60 voting and non-voting members, 50% business voting  members</a:t>
          </a:r>
        </a:p>
        <a:p>
          <a:pPr marL="342900" lvl="2" indent="-171450" algn="l" defTabSz="844550" rtl="0">
            <a:lnSpc>
              <a:spcPct val="90000"/>
            </a:lnSpc>
            <a:spcBef>
              <a:spcPct val="0"/>
            </a:spcBef>
            <a:spcAft>
              <a:spcPct val="15000"/>
            </a:spcAft>
            <a:buChar char="•"/>
          </a:pPr>
          <a:r>
            <a:rPr lang="en-US" sz="1900" b="0" kern="1200">
              <a:latin typeface="Calibri"/>
            </a:rPr>
            <a:t>Enterprise leadership, state&amp; local elected officials,  unions, education, and community-based organizations members</a:t>
          </a:r>
        </a:p>
        <a:p>
          <a:pPr marL="171450" lvl="1" indent="-171450" algn="l" defTabSz="844550" rtl="0">
            <a:lnSpc>
              <a:spcPct val="90000"/>
            </a:lnSpc>
            <a:spcBef>
              <a:spcPct val="0"/>
            </a:spcBef>
            <a:spcAft>
              <a:spcPct val="15000"/>
            </a:spcAft>
            <a:buChar char="•"/>
          </a:pPr>
          <a:r>
            <a:rPr lang="en-US" sz="1900" b="0" kern="1200">
              <a:latin typeface="Calibri"/>
            </a:rPr>
            <a:t>Continuing to "reimagine" the role and work of the GWDB</a:t>
          </a:r>
        </a:p>
      </dsp:txBody>
      <dsp:txXfrm>
        <a:off x="0" y="293381"/>
        <a:ext cx="7007652" cy="2812950"/>
      </dsp:txXfrm>
    </dsp:sp>
    <dsp:sp modelId="{20EC4426-AD7F-4562-8B81-9A94E6D9DFD9}">
      <dsp:nvSpPr>
        <dsp:cNvPr id="0" name=""/>
        <dsp:cNvSpPr/>
      </dsp:nvSpPr>
      <dsp:spPr>
        <a:xfrm>
          <a:off x="350382" y="12941"/>
          <a:ext cx="4905356" cy="560880"/>
        </a:xfrm>
        <a:prstGeom prst="roundRect">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85411" tIns="0" rIns="185411" bIns="0" numCol="1" spcCol="1270" anchor="ctr" anchorCtr="0">
          <a:noAutofit/>
        </a:bodyPr>
        <a:lstStyle/>
        <a:p>
          <a:pPr marL="0" lvl="0" indent="0" algn="l" defTabSz="844550">
            <a:lnSpc>
              <a:spcPct val="90000"/>
            </a:lnSpc>
            <a:spcBef>
              <a:spcPct val="0"/>
            </a:spcBef>
            <a:spcAft>
              <a:spcPct val="35000"/>
            </a:spcAft>
            <a:buNone/>
          </a:pPr>
          <a:r>
            <a:rPr lang="en-US" sz="1900" b="1" kern="1200">
              <a:latin typeface="Calibri"/>
            </a:rPr>
            <a:t>About</a:t>
          </a:r>
          <a:r>
            <a:rPr lang="en-US" sz="1900" b="1" kern="1200"/>
            <a:t> the GWDB:</a:t>
          </a:r>
          <a:endParaRPr lang="en-US" sz="1900" kern="1200"/>
        </a:p>
      </dsp:txBody>
      <dsp:txXfrm>
        <a:off x="377762" y="40321"/>
        <a:ext cx="4850596" cy="506120"/>
      </dsp:txXfrm>
    </dsp:sp>
    <dsp:sp modelId="{CFD87CD9-A681-4584-AE1D-0D19635BD19C}">
      <dsp:nvSpPr>
        <dsp:cNvPr id="0" name=""/>
        <dsp:cNvSpPr/>
      </dsp:nvSpPr>
      <dsp:spPr>
        <a:xfrm>
          <a:off x="0" y="3489371"/>
          <a:ext cx="7007652" cy="173565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43872" tIns="395732" rIns="543872"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The Governor and State  Legislature</a:t>
          </a:r>
        </a:p>
        <a:p>
          <a:pPr marL="171450" lvl="1" indent="-171450" algn="l" defTabSz="844550">
            <a:lnSpc>
              <a:spcPct val="90000"/>
            </a:lnSpc>
            <a:spcBef>
              <a:spcPct val="0"/>
            </a:spcBef>
            <a:spcAft>
              <a:spcPct val="15000"/>
            </a:spcAft>
            <a:buChar char="•"/>
          </a:pPr>
          <a:r>
            <a:rPr lang="en-US" sz="1900" kern="1200"/>
            <a:t>State agencies and local workforce boards</a:t>
          </a:r>
        </a:p>
        <a:p>
          <a:pPr marL="171450" lvl="1" indent="-171450" algn="l" defTabSz="844550">
            <a:lnSpc>
              <a:spcPct val="90000"/>
            </a:lnSpc>
            <a:spcBef>
              <a:spcPct val="0"/>
            </a:spcBef>
            <a:spcAft>
              <a:spcPct val="15000"/>
            </a:spcAft>
            <a:buChar char="•"/>
          </a:pPr>
          <a:r>
            <a:rPr lang="en-US" sz="1900" kern="1200"/>
            <a:t>Workforce professionals</a:t>
          </a:r>
        </a:p>
        <a:p>
          <a:pPr marL="171450" lvl="1" indent="-171450" algn="l" defTabSz="844550">
            <a:lnSpc>
              <a:spcPct val="90000"/>
            </a:lnSpc>
            <a:spcBef>
              <a:spcPct val="0"/>
            </a:spcBef>
            <a:spcAft>
              <a:spcPct val="15000"/>
            </a:spcAft>
            <a:buChar char="•"/>
          </a:pPr>
          <a:r>
            <a:rPr lang="en-US" sz="1900" kern="1200"/>
            <a:t>Employers and job seekers</a:t>
          </a:r>
        </a:p>
      </dsp:txBody>
      <dsp:txXfrm>
        <a:off x="0" y="3489371"/>
        <a:ext cx="7007652" cy="1735650"/>
      </dsp:txXfrm>
    </dsp:sp>
    <dsp:sp modelId="{5805AFFF-888D-4F09-BF4C-555F2D8389B2}">
      <dsp:nvSpPr>
        <dsp:cNvPr id="0" name=""/>
        <dsp:cNvSpPr/>
      </dsp:nvSpPr>
      <dsp:spPr>
        <a:xfrm>
          <a:off x="350382" y="3208931"/>
          <a:ext cx="4905356" cy="560880"/>
        </a:xfrm>
        <a:prstGeom prst="roundRect">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85411" tIns="0" rIns="185411" bIns="0" numCol="1" spcCol="1270" anchor="ctr" anchorCtr="0">
          <a:noAutofit/>
        </a:bodyPr>
        <a:lstStyle/>
        <a:p>
          <a:pPr marL="0" lvl="0" indent="0" algn="l" defTabSz="844550">
            <a:lnSpc>
              <a:spcPct val="90000"/>
            </a:lnSpc>
            <a:spcBef>
              <a:spcPct val="0"/>
            </a:spcBef>
            <a:spcAft>
              <a:spcPct val="35000"/>
            </a:spcAft>
            <a:buNone/>
          </a:pPr>
          <a:r>
            <a:rPr lang="en-US" sz="1900" b="1" kern="1200"/>
            <a:t>Who We Serve:</a:t>
          </a:r>
          <a:endParaRPr lang="en-US" sz="1900" kern="1200"/>
        </a:p>
      </dsp:txBody>
      <dsp:txXfrm>
        <a:off x="377762" y="3236311"/>
        <a:ext cx="4850596" cy="5061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710210-BD4B-471A-AA6B-4FE00D0F8A1A}">
      <dsp:nvSpPr>
        <dsp:cNvPr id="0" name=""/>
        <dsp:cNvSpPr/>
      </dsp:nvSpPr>
      <dsp:spPr>
        <a:xfrm>
          <a:off x="0" y="357880"/>
          <a:ext cx="10673219" cy="141190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073C4A-96A7-4523-BD2B-BBA9D88B3D35}">
      <dsp:nvSpPr>
        <dsp:cNvPr id="0" name=""/>
        <dsp:cNvSpPr/>
      </dsp:nvSpPr>
      <dsp:spPr>
        <a:xfrm>
          <a:off x="427101" y="601264"/>
          <a:ext cx="776548" cy="7765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7AC90AD-8600-4C93-8A0F-D98D7D2469F6}">
      <dsp:nvSpPr>
        <dsp:cNvPr id="0" name=""/>
        <dsp:cNvSpPr/>
      </dsp:nvSpPr>
      <dsp:spPr>
        <a:xfrm>
          <a:off x="1313705" y="338537"/>
          <a:ext cx="3101537" cy="1261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381" tIns="141381" rIns="141381" bIns="141381" numCol="1" spcCol="1270" anchor="ctr" anchorCtr="0">
          <a:noAutofit/>
        </a:bodyPr>
        <a:lstStyle/>
        <a:p>
          <a:pPr marL="0" lvl="0" indent="0" algn="l" defTabSz="844550">
            <a:lnSpc>
              <a:spcPct val="100000"/>
            </a:lnSpc>
            <a:spcBef>
              <a:spcPct val="0"/>
            </a:spcBef>
            <a:spcAft>
              <a:spcPct val="35000"/>
            </a:spcAft>
            <a:buNone/>
          </a:pPr>
          <a:r>
            <a:rPr lang="en-US" sz="1900" b="1" kern="1200"/>
            <a:t>Subd. 2a. Board meetings; chair. </a:t>
          </a:r>
          <a:endParaRPr lang="en-US" sz="1900" kern="1200"/>
        </a:p>
      </dsp:txBody>
      <dsp:txXfrm>
        <a:off x="1313705" y="338537"/>
        <a:ext cx="3101537" cy="1261490"/>
      </dsp:txXfrm>
    </dsp:sp>
    <dsp:sp modelId="{6F7684A4-614B-4A04-B785-F3818A71C4DB}">
      <dsp:nvSpPr>
        <dsp:cNvPr id="0" name=""/>
        <dsp:cNvSpPr/>
      </dsp:nvSpPr>
      <dsp:spPr>
        <a:xfrm>
          <a:off x="4577976" y="310143"/>
          <a:ext cx="4920071" cy="1433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427" tIns="149427" rIns="149427" bIns="149427" numCol="1" spcCol="1270" anchor="ctr" anchorCtr="0">
          <a:noAutofit/>
        </a:bodyPr>
        <a:lstStyle/>
        <a:p>
          <a:pPr marL="0" lvl="0" indent="0" algn="l" defTabSz="622300">
            <a:lnSpc>
              <a:spcPct val="100000"/>
            </a:lnSpc>
            <a:spcBef>
              <a:spcPct val="0"/>
            </a:spcBef>
            <a:spcAft>
              <a:spcPct val="35000"/>
            </a:spcAft>
            <a:buNone/>
          </a:pPr>
          <a:r>
            <a:rPr lang="en-US" sz="1400" kern="1200"/>
            <a:t>The board shall hold regular in-person meetings at least quarterly and as often as necessary to </a:t>
          </a:r>
          <a:r>
            <a:rPr lang="en-US" sz="1400" b="1" u="sng" kern="1200"/>
            <a:t>perform the duties outlined in the statement of authority and the board's bylaws</a:t>
          </a:r>
          <a:r>
            <a:rPr lang="en-US" sz="1400" kern="1200"/>
            <a:t>. </a:t>
          </a:r>
        </a:p>
      </dsp:txBody>
      <dsp:txXfrm>
        <a:off x="4577976" y="310143"/>
        <a:ext cx="4920071" cy="1433226"/>
      </dsp:txXfrm>
    </dsp:sp>
    <dsp:sp modelId="{663197A3-AB2E-48A6-970D-71D44452C66B}">
      <dsp:nvSpPr>
        <dsp:cNvPr id="0" name=""/>
        <dsp:cNvSpPr/>
      </dsp:nvSpPr>
      <dsp:spPr>
        <a:xfrm>
          <a:off x="0" y="2332055"/>
          <a:ext cx="10673219" cy="239273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194CBF-9F8D-40F1-A473-995CCD3E7B4A}">
      <dsp:nvSpPr>
        <dsp:cNvPr id="0" name=""/>
        <dsp:cNvSpPr/>
      </dsp:nvSpPr>
      <dsp:spPr>
        <a:xfrm>
          <a:off x="427101" y="2867220"/>
          <a:ext cx="776548" cy="7765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9C1D68C-ACA8-43FC-981D-6C4C9E882B74}">
      <dsp:nvSpPr>
        <dsp:cNvPr id="0" name=""/>
        <dsp:cNvSpPr/>
      </dsp:nvSpPr>
      <dsp:spPr>
        <a:xfrm>
          <a:off x="1406728" y="2537130"/>
          <a:ext cx="2138893" cy="1411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427" tIns="149427" rIns="149427" bIns="149427" numCol="1" spcCol="1270" anchor="ctr" anchorCtr="0">
          <a:noAutofit/>
        </a:bodyPr>
        <a:lstStyle/>
        <a:p>
          <a:pPr marL="0" lvl="0" indent="0" algn="l" defTabSz="844550">
            <a:lnSpc>
              <a:spcPct val="100000"/>
            </a:lnSpc>
            <a:spcBef>
              <a:spcPct val="0"/>
            </a:spcBef>
            <a:spcAft>
              <a:spcPct val="35000"/>
            </a:spcAft>
            <a:buNone/>
          </a:pPr>
          <a:r>
            <a:rPr lang="en-US" sz="1900" b="1" kern="1200"/>
            <a:t>Subd. 4. Executive committee duties. </a:t>
          </a:r>
          <a:endParaRPr lang="en-US" sz="1900" kern="1200"/>
        </a:p>
      </dsp:txBody>
      <dsp:txXfrm>
        <a:off x="1406728" y="2537130"/>
        <a:ext cx="2138893" cy="1411907"/>
      </dsp:txXfrm>
    </dsp:sp>
    <dsp:sp modelId="{8C1280AA-5A18-48BC-809E-9166AC3AA149}">
      <dsp:nvSpPr>
        <dsp:cNvPr id="0" name=""/>
        <dsp:cNvSpPr/>
      </dsp:nvSpPr>
      <dsp:spPr>
        <a:xfrm>
          <a:off x="4530020" y="2580363"/>
          <a:ext cx="5163702" cy="1871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427" tIns="149427" rIns="149427" bIns="149427" numCol="1" spcCol="1270" anchor="ctr" anchorCtr="0">
          <a:noAutofit/>
        </a:bodyPr>
        <a:lstStyle/>
        <a:p>
          <a:pPr marL="0" lvl="0" indent="0" algn="l" defTabSz="622300">
            <a:lnSpc>
              <a:spcPct val="100000"/>
            </a:lnSpc>
            <a:spcBef>
              <a:spcPct val="0"/>
            </a:spcBef>
            <a:spcAft>
              <a:spcPct val="35000"/>
            </a:spcAft>
            <a:buNone/>
          </a:pPr>
          <a:r>
            <a:rPr lang="en-US" sz="1400" kern="1200"/>
            <a:t>The executive committee must, with advice and input of local workforce boards and other stakeholders as appropriate, </a:t>
          </a:r>
          <a:r>
            <a:rPr lang="en-US" sz="1400" b="1" i="0" u="sng" kern="1200"/>
            <a:t>develop performance standards for the state workforce centers</a:t>
          </a:r>
          <a:r>
            <a:rPr lang="en-US" sz="1400" kern="1200"/>
            <a:t>. </a:t>
          </a:r>
        </a:p>
        <a:p>
          <a:pPr marL="0" lvl="0" indent="0" algn="l" defTabSz="622300">
            <a:lnSpc>
              <a:spcPct val="100000"/>
            </a:lnSpc>
            <a:spcBef>
              <a:spcPct val="0"/>
            </a:spcBef>
            <a:spcAft>
              <a:spcPct val="35000"/>
            </a:spcAft>
            <a:buNone/>
          </a:pPr>
          <a:r>
            <a:rPr lang="en-US" sz="1400" kern="1200"/>
            <a:t>By January 15, 2019, and each odd-numbered year thereafter, the executive committee shall submit a report to the senate and house of representatives committees with jurisdiction over workforce development programs regarding </a:t>
          </a:r>
          <a:r>
            <a:rPr lang="en-US" sz="1400" b="1" u="sng" kern="1200"/>
            <a:t>the performance and outcomes of the workforce centers</a:t>
          </a:r>
          <a:r>
            <a:rPr lang="en-US" sz="1400" kern="1200"/>
            <a:t>. The report must </a:t>
          </a:r>
          <a:r>
            <a:rPr lang="en-US" sz="1400" b="1" u="sng" kern="1200"/>
            <a:t>provide recommendations regarding workforce center funding levels and sources, program changes, and administrative changes</a:t>
          </a:r>
          <a:r>
            <a:rPr lang="en-US" sz="1400" kern="1200"/>
            <a:t>.</a:t>
          </a:r>
        </a:p>
      </dsp:txBody>
      <dsp:txXfrm>
        <a:off x="4530020" y="2580363"/>
        <a:ext cx="5163702" cy="18712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094BFE-C18E-410C-930D-8DBF7E770089}">
      <dsp:nvSpPr>
        <dsp:cNvPr id="0" name=""/>
        <dsp:cNvSpPr/>
      </dsp:nvSpPr>
      <dsp:spPr>
        <a:xfrm>
          <a:off x="0" y="559"/>
          <a:ext cx="10515600" cy="130914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42BB60-1335-45EB-AA66-FF37A8C64B1E}">
      <dsp:nvSpPr>
        <dsp:cNvPr id="0" name=""/>
        <dsp:cNvSpPr/>
      </dsp:nvSpPr>
      <dsp:spPr>
        <a:xfrm>
          <a:off x="396015" y="295116"/>
          <a:ext cx="720027" cy="7200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96D3538-CDA4-4691-9780-545877238F06}">
      <dsp:nvSpPr>
        <dsp:cNvPr id="0" name=""/>
        <dsp:cNvSpPr/>
      </dsp:nvSpPr>
      <dsp:spPr>
        <a:xfrm>
          <a:off x="1512058" y="559"/>
          <a:ext cx="9003541" cy="1309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551" tIns="138551" rIns="138551" bIns="138551" numCol="1" spcCol="1270" anchor="ctr" anchorCtr="0">
          <a:noAutofit/>
        </a:bodyPr>
        <a:lstStyle/>
        <a:p>
          <a:pPr marL="0" lvl="0" indent="0" algn="l" defTabSz="1111250">
            <a:lnSpc>
              <a:spcPct val="90000"/>
            </a:lnSpc>
            <a:spcBef>
              <a:spcPct val="0"/>
            </a:spcBef>
            <a:spcAft>
              <a:spcPct val="35000"/>
            </a:spcAft>
            <a:buNone/>
          </a:pPr>
          <a:r>
            <a:rPr lang="en-US" sz="2500" kern="1200"/>
            <a:t>WIOA requires local areas to meet or exceed federal and state performance targets</a:t>
          </a:r>
        </a:p>
      </dsp:txBody>
      <dsp:txXfrm>
        <a:off x="1512058" y="559"/>
        <a:ext cx="9003541" cy="1309141"/>
      </dsp:txXfrm>
    </dsp:sp>
    <dsp:sp modelId="{C26D41A1-7DD8-448E-B776-533196291F29}">
      <dsp:nvSpPr>
        <dsp:cNvPr id="0" name=""/>
        <dsp:cNvSpPr/>
      </dsp:nvSpPr>
      <dsp:spPr>
        <a:xfrm>
          <a:off x="0" y="1636985"/>
          <a:ext cx="10515600" cy="130914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19CAD5-0C1B-429A-B0D1-3A48B5F19F56}">
      <dsp:nvSpPr>
        <dsp:cNvPr id="0" name=""/>
        <dsp:cNvSpPr/>
      </dsp:nvSpPr>
      <dsp:spPr>
        <a:xfrm>
          <a:off x="396015" y="1931542"/>
          <a:ext cx="720027" cy="7200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6EC3BFF-783C-4DF4-8BA9-2F39A492A7FA}">
      <dsp:nvSpPr>
        <dsp:cNvPr id="0" name=""/>
        <dsp:cNvSpPr/>
      </dsp:nvSpPr>
      <dsp:spPr>
        <a:xfrm>
          <a:off x="1512058" y="1636985"/>
          <a:ext cx="9003541" cy="1309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551" tIns="138551" rIns="138551" bIns="138551" numCol="1" spcCol="1270" anchor="ctr" anchorCtr="0">
          <a:noAutofit/>
        </a:bodyPr>
        <a:lstStyle/>
        <a:p>
          <a:pPr marL="0" lvl="0" indent="0" algn="l" defTabSz="1111250">
            <a:lnSpc>
              <a:spcPct val="90000"/>
            </a:lnSpc>
            <a:spcBef>
              <a:spcPct val="0"/>
            </a:spcBef>
            <a:spcAft>
              <a:spcPct val="35000"/>
            </a:spcAft>
            <a:buNone/>
          </a:pPr>
          <a:r>
            <a:rPr lang="en-US" sz="2500" kern="1200"/>
            <a:t>Metrics include employment rates, median earnings, credential attainment, skill gains</a:t>
          </a:r>
        </a:p>
      </dsp:txBody>
      <dsp:txXfrm>
        <a:off x="1512058" y="1636985"/>
        <a:ext cx="9003541" cy="1309141"/>
      </dsp:txXfrm>
    </dsp:sp>
    <dsp:sp modelId="{AFFFD7B2-DF1C-4FBD-896C-E144800D2E9B}">
      <dsp:nvSpPr>
        <dsp:cNvPr id="0" name=""/>
        <dsp:cNvSpPr/>
      </dsp:nvSpPr>
      <dsp:spPr>
        <a:xfrm>
          <a:off x="0" y="3273412"/>
          <a:ext cx="10515600" cy="130914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4C70DC-E149-4416-8040-80B36293E9FF}">
      <dsp:nvSpPr>
        <dsp:cNvPr id="0" name=""/>
        <dsp:cNvSpPr/>
      </dsp:nvSpPr>
      <dsp:spPr>
        <a:xfrm>
          <a:off x="396015" y="3567969"/>
          <a:ext cx="720027" cy="7200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2CCD1AA-4FD9-445E-8A8C-B4DDC3A8B0A1}">
      <dsp:nvSpPr>
        <dsp:cNvPr id="0" name=""/>
        <dsp:cNvSpPr/>
      </dsp:nvSpPr>
      <dsp:spPr>
        <a:xfrm>
          <a:off x="1512058" y="3273412"/>
          <a:ext cx="9003541" cy="13091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551" tIns="138551" rIns="138551" bIns="138551" numCol="1" spcCol="1270" anchor="ctr" anchorCtr="0">
          <a:noAutofit/>
        </a:bodyPr>
        <a:lstStyle/>
        <a:p>
          <a:pPr marL="0" lvl="0" indent="0" algn="l" defTabSz="1111250">
            <a:lnSpc>
              <a:spcPct val="90000"/>
            </a:lnSpc>
            <a:spcBef>
              <a:spcPct val="0"/>
            </a:spcBef>
            <a:spcAft>
              <a:spcPct val="35000"/>
            </a:spcAft>
            <a:buNone/>
          </a:pPr>
          <a:r>
            <a:rPr lang="en-US" sz="2500" kern="1200"/>
            <a:t>Effectiveness in serving employers also measured</a:t>
          </a:r>
        </a:p>
      </dsp:txBody>
      <dsp:txXfrm>
        <a:off x="1512058" y="3273412"/>
        <a:ext cx="9003541" cy="130914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060102-4690-488F-9A12-A97967FED9E6}">
      <dsp:nvSpPr>
        <dsp:cNvPr id="0" name=""/>
        <dsp:cNvSpPr/>
      </dsp:nvSpPr>
      <dsp:spPr>
        <a:xfrm>
          <a:off x="0" y="155575"/>
          <a:ext cx="3286125" cy="1971675"/>
        </a:xfrm>
        <a:prstGeom prst="rect">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600200">
            <a:lnSpc>
              <a:spcPct val="90000"/>
            </a:lnSpc>
            <a:spcBef>
              <a:spcPct val="0"/>
            </a:spcBef>
            <a:spcAft>
              <a:spcPct val="35000"/>
            </a:spcAft>
            <a:buNone/>
          </a:pPr>
          <a:r>
            <a:rPr lang="en-US" sz="3600" kern="1200"/>
            <a:t>Reconciliation Package</a:t>
          </a:r>
        </a:p>
        <a:p>
          <a:pPr marL="171450" lvl="1" indent="-171450" algn="ctr" defTabSz="800100">
            <a:lnSpc>
              <a:spcPct val="90000"/>
            </a:lnSpc>
            <a:spcBef>
              <a:spcPct val="0"/>
            </a:spcBef>
            <a:spcAft>
              <a:spcPct val="15000"/>
            </a:spcAft>
            <a:buFontTx/>
            <a:buNone/>
          </a:pPr>
          <a:r>
            <a:rPr lang="en-US" sz="1800" i="1" kern="1200"/>
            <a:t>H.R. 1</a:t>
          </a:r>
        </a:p>
      </dsp:txBody>
      <dsp:txXfrm>
        <a:off x="0" y="155575"/>
        <a:ext cx="3286125" cy="1971675"/>
      </dsp:txXfrm>
    </dsp:sp>
    <dsp:sp modelId="{3455C2C5-797E-4AD9-A2F5-B6FBD68B6E2F}">
      <dsp:nvSpPr>
        <dsp:cNvPr id="0" name=""/>
        <dsp:cNvSpPr/>
      </dsp:nvSpPr>
      <dsp:spPr>
        <a:xfrm>
          <a:off x="3614737" y="155575"/>
          <a:ext cx="3286125" cy="1971675"/>
        </a:xfrm>
        <a:prstGeom prst="rect">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555750">
            <a:lnSpc>
              <a:spcPct val="90000"/>
            </a:lnSpc>
            <a:spcBef>
              <a:spcPct val="0"/>
            </a:spcBef>
            <a:spcAft>
              <a:spcPct val="35000"/>
            </a:spcAft>
            <a:buNone/>
          </a:pPr>
          <a:r>
            <a:rPr lang="en-US" sz="3500" kern="1200"/>
            <a:t>Recissions Package</a:t>
          </a:r>
        </a:p>
        <a:p>
          <a:pPr marL="171450" lvl="1" indent="-171450" algn="ctr" defTabSz="800100">
            <a:lnSpc>
              <a:spcPct val="90000"/>
            </a:lnSpc>
            <a:spcBef>
              <a:spcPct val="0"/>
            </a:spcBef>
            <a:spcAft>
              <a:spcPct val="15000"/>
            </a:spcAft>
            <a:buFontTx/>
            <a:buNone/>
          </a:pPr>
          <a:r>
            <a:rPr lang="en-US" sz="1800" i="1" kern="1200"/>
            <a:t>H.R. 4</a:t>
          </a:r>
        </a:p>
      </dsp:txBody>
      <dsp:txXfrm>
        <a:off x="3614737" y="155575"/>
        <a:ext cx="3286125" cy="1971675"/>
      </dsp:txXfrm>
    </dsp:sp>
    <dsp:sp modelId="{422C3E6F-69D2-42CD-BA26-7E2226B4DC67}">
      <dsp:nvSpPr>
        <dsp:cNvPr id="0" name=""/>
        <dsp:cNvSpPr/>
      </dsp:nvSpPr>
      <dsp:spPr>
        <a:xfrm>
          <a:off x="7229475" y="155575"/>
          <a:ext cx="3286125" cy="1971675"/>
        </a:xfrm>
        <a:prstGeom prst="rect">
          <a:avLst/>
        </a:prstGeom>
        <a:solidFill>
          <a:schemeClr val="accent2"/>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2025 Continuing  Appropriations&amp; Extensions Act</a:t>
          </a:r>
        </a:p>
      </dsp:txBody>
      <dsp:txXfrm>
        <a:off x="7229475" y="155575"/>
        <a:ext cx="3286125" cy="1971675"/>
      </dsp:txXfrm>
    </dsp:sp>
    <dsp:sp modelId="{C8DE0713-F471-4B60-A60F-AB5DCE1CC08C}">
      <dsp:nvSpPr>
        <dsp:cNvPr id="0" name=""/>
        <dsp:cNvSpPr/>
      </dsp:nvSpPr>
      <dsp:spPr>
        <a:xfrm>
          <a:off x="0" y="2455862"/>
          <a:ext cx="3286125" cy="197167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en-US" sz="2700" i="1" kern="1200"/>
            <a:t>A Stronger Workforce For America Act </a:t>
          </a:r>
        </a:p>
        <a:p>
          <a:pPr marL="171450" lvl="1" indent="-171450" algn="ctr" defTabSz="800100">
            <a:lnSpc>
              <a:spcPct val="90000"/>
            </a:lnSpc>
            <a:spcBef>
              <a:spcPct val="0"/>
            </a:spcBef>
            <a:spcAft>
              <a:spcPct val="15000"/>
            </a:spcAft>
            <a:buFontTx/>
            <a:buNone/>
          </a:pPr>
          <a:r>
            <a:rPr lang="en-US" sz="1800" i="0" kern="1200"/>
            <a:t>WIOA Reauthorization Proposal</a:t>
          </a:r>
        </a:p>
      </dsp:txBody>
      <dsp:txXfrm>
        <a:off x="0" y="2455862"/>
        <a:ext cx="3286125" cy="1971675"/>
      </dsp:txXfrm>
    </dsp:sp>
    <dsp:sp modelId="{0F83BC90-3472-4DE9-98EE-F39BBF3ED978}">
      <dsp:nvSpPr>
        <dsp:cNvPr id="0" name=""/>
        <dsp:cNvSpPr/>
      </dsp:nvSpPr>
      <dsp:spPr>
        <a:xfrm>
          <a:off x="3614737" y="2455862"/>
          <a:ext cx="3286125" cy="197167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1200150">
            <a:lnSpc>
              <a:spcPct val="90000"/>
            </a:lnSpc>
            <a:spcBef>
              <a:spcPct val="0"/>
            </a:spcBef>
            <a:spcAft>
              <a:spcPct val="35000"/>
            </a:spcAft>
            <a:buNone/>
          </a:pPr>
          <a:r>
            <a:rPr lang="en-US" sz="2700" i="1" kern="1200"/>
            <a:t>Make America Skilled Again (MASA) Proposal</a:t>
          </a:r>
        </a:p>
        <a:p>
          <a:pPr marL="171450" lvl="1" indent="-171450" algn="ctr" defTabSz="800100">
            <a:lnSpc>
              <a:spcPct val="90000"/>
            </a:lnSpc>
            <a:spcBef>
              <a:spcPct val="0"/>
            </a:spcBef>
            <a:spcAft>
              <a:spcPct val="15000"/>
            </a:spcAft>
            <a:buFontTx/>
            <a:buNone/>
          </a:pPr>
          <a:r>
            <a:rPr lang="en-US" sz="1800" i="0" kern="1200"/>
            <a:t>President’s FY 2026 US DOL Budget </a:t>
          </a:r>
          <a:r>
            <a:rPr lang="en-US" sz="1800" b="1" i="0" kern="1200"/>
            <a:t>Proposal</a:t>
          </a:r>
        </a:p>
      </dsp:txBody>
      <dsp:txXfrm>
        <a:off x="3614737" y="2455862"/>
        <a:ext cx="3286125" cy="1971675"/>
      </dsp:txXfrm>
    </dsp:sp>
    <dsp:sp modelId="{57A6DF06-918B-4484-B5AA-8507F2318CB0}">
      <dsp:nvSpPr>
        <dsp:cNvPr id="0" name=""/>
        <dsp:cNvSpPr/>
      </dsp:nvSpPr>
      <dsp:spPr>
        <a:xfrm>
          <a:off x="7229475" y="2455862"/>
          <a:ext cx="3286125" cy="1971675"/>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i="1" kern="1200"/>
            <a:t>Fiscal Year 2026 Appropriations Acts</a:t>
          </a:r>
        </a:p>
      </dsp:txBody>
      <dsp:txXfrm>
        <a:off x="7229475" y="2455862"/>
        <a:ext cx="3286125" cy="197167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4F7CF0-0A41-4B86-BFB7-759C1D7989FB}">
      <dsp:nvSpPr>
        <dsp:cNvPr id="0" name=""/>
        <dsp:cNvSpPr/>
      </dsp:nvSpPr>
      <dsp:spPr>
        <a:xfrm>
          <a:off x="1303500" y="412"/>
          <a:ext cx="2533451" cy="650256"/>
        </a:xfrm>
        <a:prstGeom prst="roundRect">
          <a:avLst>
            <a:gd name="adj" fmla="val 10000"/>
          </a:avLst>
        </a:prstGeom>
        <a:solidFill>
          <a:schemeClr val="accent1">
            <a:hueOff val="0"/>
            <a:satOff val="0"/>
            <a:lumOff val="0"/>
            <a:alphaOff val="0"/>
          </a:schemeClr>
        </a:solidFill>
        <a:ln>
          <a:noFill/>
        </a:ln>
        <a:effectLst>
          <a:outerShdw blurRad="63500" sx="102000" sy="102000" algn="ctr" rotWithShape="0">
            <a:prstClr val="black">
              <a:alpha val="40000"/>
            </a:prst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ts val="0"/>
            </a:spcAft>
            <a:buNone/>
          </a:pPr>
          <a:r>
            <a:rPr lang="en-US" sz="1800" b="1" u="sng" kern="1200"/>
            <a:t>Federal </a:t>
          </a:r>
        </a:p>
        <a:p>
          <a:pPr marL="0" lvl="0" indent="0" algn="ctr" defTabSz="800100">
            <a:lnSpc>
              <a:spcPct val="90000"/>
            </a:lnSpc>
            <a:spcBef>
              <a:spcPct val="0"/>
            </a:spcBef>
            <a:spcAft>
              <a:spcPts val="0"/>
            </a:spcAft>
            <a:buNone/>
          </a:pPr>
          <a:r>
            <a:rPr lang="en-US" sz="1400" b="0" kern="1200"/>
            <a:t>(funding + guardrails)</a:t>
          </a:r>
        </a:p>
      </dsp:txBody>
      <dsp:txXfrm>
        <a:off x="1322545" y="19457"/>
        <a:ext cx="2495361" cy="612166"/>
      </dsp:txXfrm>
    </dsp:sp>
    <dsp:sp modelId="{960892B7-10AF-4447-A2ED-D315A2D25A78}">
      <dsp:nvSpPr>
        <dsp:cNvPr id="0" name=""/>
        <dsp:cNvSpPr/>
      </dsp:nvSpPr>
      <dsp:spPr>
        <a:xfrm rot="5400000">
          <a:off x="2533537" y="687357"/>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8C06943F-75AF-4B3C-B2F9-CBAD082440E8}">
      <dsp:nvSpPr>
        <dsp:cNvPr id="0" name=""/>
        <dsp:cNvSpPr/>
      </dsp:nvSpPr>
      <dsp:spPr>
        <a:xfrm>
          <a:off x="1296556" y="797425"/>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U.S. DOL</a:t>
          </a:r>
          <a:r>
            <a:rPr lang="en-US" sz="1000" kern="1200"/>
            <a:t> – WIOA Titles I &amp; III; Veterans (VETS)</a:t>
          </a:r>
        </a:p>
      </dsp:txBody>
      <dsp:txXfrm>
        <a:off x="1308837" y="809706"/>
        <a:ext cx="2522777" cy="394742"/>
      </dsp:txXfrm>
    </dsp:sp>
    <dsp:sp modelId="{7D6EBD58-8512-43C4-B3BF-963AB661DE68}">
      <dsp:nvSpPr>
        <dsp:cNvPr id="0" name=""/>
        <dsp:cNvSpPr/>
      </dsp:nvSpPr>
      <dsp:spPr>
        <a:xfrm rot="5400000">
          <a:off x="2533537" y="1253418"/>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9692ADE3-B014-4001-B27D-572EEFCAC1B7}">
      <dsp:nvSpPr>
        <dsp:cNvPr id="0" name=""/>
        <dsp:cNvSpPr/>
      </dsp:nvSpPr>
      <dsp:spPr>
        <a:xfrm>
          <a:off x="1296556" y="1363485"/>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U.S. ED</a:t>
          </a:r>
          <a:r>
            <a:rPr lang="en-US" sz="1000" kern="1200"/>
            <a:t> – Perkins V (CTE) &amp; Adult Ed oversight</a:t>
          </a:r>
        </a:p>
      </dsp:txBody>
      <dsp:txXfrm>
        <a:off x="1308837" y="1375766"/>
        <a:ext cx="2522777" cy="394742"/>
      </dsp:txXfrm>
    </dsp:sp>
    <dsp:sp modelId="{0A401674-B12E-4489-89D7-A452A9E9C73B}">
      <dsp:nvSpPr>
        <dsp:cNvPr id="0" name=""/>
        <dsp:cNvSpPr/>
      </dsp:nvSpPr>
      <dsp:spPr>
        <a:xfrm rot="5400000">
          <a:off x="2533537" y="1819478"/>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FDB46FD3-292C-47FF-A8E0-52DECAFFA34B}">
      <dsp:nvSpPr>
        <dsp:cNvPr id="0" name=""/>
        <dsp:cNvSpPr/>
      </dsp:nvSpPr>
      <dsp:spPr>
        <a:xfrm>
          <a:off x="1296556" y="1929546"/>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HHS</a:t>
          </a:r>
          <a:r>
            <a:rPr lang="en-US" sz="1000" kern="1200"/>
            <a:t> – TANF work programs</a:t>
          </a:r>
        </a:p>
      </dsp:txBody>
      <dsp:txXfrm>
        <a:off x="1308837" y="1941827"/>
        <a:ext cx="2522777" cy="394742"/>
      </dsp:txXfrm>
    </dsp:sp>
    <dsp:sp modelId="{A846DC8A-1BE2-4BC2-9B85-29D2D2F0CBB8}">
      <dsp:nvSpPr>
        <dsp:cNvPr id="0" name=""/>
        <dsp:cNvSpPr/>
      </dsp:nvSpPr>
      <dsp:spPr>
        <a:xfrm rot="5400000">
          <a:off x="2533537" y="2385539"/>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91042FBC-83D6-43EC-8DBB-CA7C2B1FF53B}">
      <dsp:nvSpPr>
        <dsp:cNvPr id="0" name=""/>
        <dsp:cNvSpPr/>
      </dsp:nvSpPr>
      <dsp:spPr>
        <a:xfrm>
          <a:off x="1296556" y="2495606"/>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USDA</a:t>
          </a:r>
          <a:r>
            <a:rPr lang="en-US" sz="1000" kern="1200"/>
            <a:t> – SNAP Employment &amp; Training (E&amp;T)</a:t>
          </a:r>
        </a:p>
      </dsp:txBody>
      <dsp:txXfrm>
        <a:off x="1308837" y="2507887"/>
        <a:ext cx="2522777" cy="394742"/>
      </dsp:txXfrm>
    </dsp:sp>
    <dsp:sp modelId="{DA9503C5-9C56-4B82-B854-3A97E9D56E1D}">
      <dsp:nvSpPr>
        <dsp:cNvPr id="0" name=""/>
        <dsp:cNvSpPr/>
      </dsp:nvSpPr>
      <dsp:spPr>
        <a:xfrm>
          <a:off x="4085649" y="412"/>
          <a:ext cx="2533451" cy="650256"/>
        </a:xfrm>
        <a:prstGeom prst="roundRect">
          <a:avLst>
            <a:gd name="adj" fmla="val 10000"/>
          </a:avLst>
        </a:prstGeom>
        <a:solidFill>
          <a:schemeClr val="accent1">
            <a:hueOff val="0"/>
            <a:satOff val="0"/>
            <a:lumOff val="0"/>
            <a:alphaOff val="0"/>
          </a:schemeClr>
        </a:solidFill>
        <a:ln>
          <a:noFill/>
        </a:ln>
        <a:effectLst>
          <a:outerShdw blurRad="63500" sx="102000" sy="102000" algn="ctr" rotWithShape="0">
            <a:prstClr val="black">
              <a:alpha val="40000"/>
            </a:prst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ts val="0"/>
            </a:spcAft>
            <a:buNone/>
          </a:pPr>
          <a:r>
            <a:rPr lang="en-US" sz="1800" b="1" u="sng" kern="1200"/>
            <a:t>State </a:t>
          </a:r>
        </a:p>
        <a:p>
          <a:pPr marL="0" lvl="0" indent="0" algn="ctr" defTabSz="800100">
            <a:lnSpc>
              <a:spcPct val="90000"/>
            </a:lnSpc>
            <a:spcBef>
              <a:spcPct val="0"/>
            </a:spcBef>
            <a:spcAft>
              <a:spcPts val="0"/>
            </a:spcAft>
            <a:buNone/>
          </a:pPr>
          <a:r>
            <a:rPr lang="en-US" sz="1400" kern="1200"/>
            <a:t>(strategy + program operations)</a:t>
          </a:r>
        </a:p>
      </dsp:txBody>
      <dsp:txXfrm>
        <a:off x="4104694" y="19457"/>
        <a:ext cx="2495361" cy="612166"/>
      </dsp:txXfrm>
    </dsp:sp>
    <dsp:sp modelId="{D53067EE-74A0-499C-9515-AD27E0383717}">
      <dsp:nvSpPr>
        <dsp:cNvPr id="0" name=""/>
        <dsp:cNvSpPr/>
      </dsp:nvSpPr>
      <dsp:spPr>
        <a:xfrm rot="5400000">
          <a:off x="5315686" y="687357"/>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A5D98714-F54E-4205-AA93-F4D450113879}">
      <dsp:nvSpPr>
        <dsp:cNvPr id="0" name=""/>
        <dsp:cNvSpPr/>
      </dsp:nvSpPr>
      <dsp:spPr>
        <a:xfrm>
          <a:off x="4078706" y="797425"/>
          <a:ext cx="2547339" cy="692149"/>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Governor / GWDB </a:t>
          </a:r>
          <a:r>
            <a:rPr lang="en-US" sz="1200" kern="1200"/>
            <a:t>– statewide strategy, planning, coordination,  Interagency Alignment </a:t>
          </a:r>
        </a:p>
      </dsp:txBody>
      <dsp:txXfrm>
        <a:off x="4098978" y="817697"/>
        <a:ext cx="2506795" cy="651605"/>
      </dsp:txXfrm>
    </dsp:sp>
    <dsp:sp modelId="{D459122F-163F-44FF-AA6A-5129160D6A58}">
      <dsp:nvSpPr>
        <dsp:cNvPr id="0" name=""/>
        <dsp:cNvSpPr/>
      </dsp:nvSpPr>
      <dsp:spPr>
        <a:xfrm rot="5400000">
          <a:off x="5315686" y="1526263"/>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89421536-6D64-4133-BAAD-49338F912072}">
      <dsp:nvSpPr>
        <dsp:cNvPr id="0" name=""/>
        <dsp:cNvSpPr/>
      </dsp:nvSpPr>
      <dsp:spPr>
        <a:xfrm>
          <a:off x="4078706" y="1636330"/>
          <a:ext cx="2547339" cy="1011952"/>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t" anchorCtr="0">
          <a:noAutofit/>
        </a:bodyPr>
        <a:lstStyle/>
        <a:p>
          <a:pPr marL="0" lvl="0" indent="0" algn="l" defTabSz="533400">
            <a:lnSpc>
              <a:spcPct val="90000"/>
            </a:lnSpc>
            <a:spcBef>
              <a:spcPct val="0"/>
            </a:spcBef>
            <a:spcAft>
              <a:spcPct val="35000"/>
            </a:spcAft>
            <a:buNone/>
          </a:pPr>
          <a:r>
            <a:rPr lang="en-US" sz="1200" b="1" kern="1200"/>
            <a:t>DEED:</a:t>
          </a:r>
          <a:endParaRPr lang="en-US" sz="1200" kern="1200"/>
        </a:p>
        <a:p>
          <a:pPr marL="57150" lvl="1" indent="-57150" algn="l" defTabSz="444500">
            <a:lnSpc>
              <a:spcPct val="90000"/>
            </a:lnSpc>
            <a:spcBef>
              <a:spcPct val="0"/>
            </a:spcBef>
            <a:spcAft>
              <a:spcPct val="15000"/>
            </a:spcAft>
            <a:buChar char="•"/>
          </a:pPr>
          <a:r>
            <a:rPr lang="en-US" sz="1000" kern="1200"/>
            <a:t>WIOA Titles I &amp; III: </a:t>
          </a:r>
          <a:r>
            <a:rPr lang="en-US" sz="1000" b="0" kern="1200"/>
            <a:t>Career Force system; </a:t>
          </a:r>
          <a:endParaRPr lang="en-US" sz="1000" kern="1200"/>
        </a:p>
        <a:p>
          <a:pPr marL="57150" lvl="1" indent="-57150" algn="l" defTabSz="444500">
            <a:lnSpc>
              <a:spcPct val="90000"/>
            </a:lnSpc>
            <a:spcBef>
              <a:spcPct val="0"/>
            </a:spcBef>
            <a:spcAft>
              <a:spcPct val="15000"/>
            </a:spcAft>
            <a:buChar char="•"/>
          </a:pPr>
          <a:r>
            <a:rPr lang="en-US" sz="1000" kern="1200"/>
            <a:t>Labor Market Info;</a:t>
          </a:r>
        </a:p>
        <a:p>
          <a:pPr marL="57150" lvl="1" indent="-57150" algn="l" defTabSz="444500">
            <a:lnSpc>
              <a:spcPct val="90000"/>
            </a:lnSpc>
            <a:spcBef>
              <a:spcPct val="0"/>
            </a:spcBef>
            <a:spcAft>
              <a:spcPct val="15000"/>
            </a:spcAft>
            <a:buChar char="•"/>
          </a:pPr>
          <a:r>
            <a:rPr lang="en-US" sz="1000" kern="1200" err="1"/>
            <a:t>Voc</a:t>
          </a:r>
          <a:r>
            <a:rPr lang="en-US" sz="1000" kern="1200"/>
            <a:t> Rehab (VRS/SSB)</a:t>
          </a:r>
        </a:p>
        <a:p>
          <a:pPr marL="57150" lvl="1" indent="-57150" algn="l" defTabSz="444500">
            <a:lnSpc>
              <a:spcPct val="90000"/>
            </a:lnSpc>
            <a:spcBef>
              <a:spcPct val="0"/>
            </a:spcBef>
            <a:spcAft>
              <a:spcPct val="15000"/>
            </a:spcAft>
            <a:buChar char="•"/>
          </a:pPr>
          <a:r>
            <a:rPr lang="en-US" sz="1000" kern="1200"/>
            <a:t>Veteran employment &amp; training</a:t>
          </a:r>
        </a:p>
      </dsp:txBody>
      <dsp:txXfrm>
        <a:off x="4108345" y="1665969"/>
        <a:ext cx="2488061" cy="952674"/>
      </dsp:txXfrm>
    </dsp:sp>
    <dsp:sp modelId="{48239C6E-6A42-49CE-AAC1-800E6D617396}">
      <dsp:nvSpPr>
        <dsp:cNvPr id="0" name=""/>
        <dsp:cNvSpPr/>
      </dsp:nvSpPr>
      <dsp:spPr>
        <a:xfrm rot="5400000">
          <a:off x="5315686" y="2684972"/>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D99BE8D0-1BA4-4A0B-B9DA-933F6A6C53BC}">
      <dsp:nvSpPr>
        <dsp:cNvPr id="0" name=""/>
        <dsp:cNvSpPr/>
      </dsp:nvSpPr>
      <dsp:spPr>
        <a:xfrm>
          <a:off x="4078706" y="2795039"/>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DLI </a:t>
          </a:r>
          <a:r>
            <a:rPr lang="en-US" sz="1200" kern="1200"/>
            <a:t>– Registered Apprenticeship (RAPs), workforce standards</a:t>
          </a:r>
        </a:p>
      </dsp:txBody>
      <dsp:txXfrm>
        <a:off x="4090987" y="2807320"/>
        <a:ext cx="2522777" cy="394742"/>
      </dsp:txXfrm>
    </dsp:sp>
    <dsp:sp modelId="{818B386F-B5DB-457C-8CA5-33B4D0A831DA}">
      <dsp:nvSpPr>
        <dsp:cNvPr id="0" name=""/>
        <dsp:cNvSpPr/>
      </dsp:nvSpPr>
      <dsp:spPr>
        <a:xfrm rot="5400000">
          <a:off x="5315686" y="3251033"/>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5269EA34-5374-4B50-A9FE-D4098C3F26A8}">
      <dsp:nvSpPr>
        <dsp:cNvPr id="0" name=""/>
        <dsp:cNvSpPr/>
      </dsp:nvSpPr>
      <dsp:spPr>
        <a:xfrm>
          <a:off x="4078706" y="3361100"/>
          <a:ext cx="2547339" cy="577431"/>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MDE – </a:t>
          </a:r>
          <a:r>
            <a:rPr lang="en-US" sz="1200" b="0" kern="1200"/>
            <a:t>K‑12 CTE</a:t>
          </a:r>
          <a:r>
            <a:rPr lang="en-US" sz="1200" kern="1200"/>
            <a:t>; Adult Basic Education (ABE) policy &amp; funding oversight</a:t>
          </a:r>
        </a:p>
      </dsp:txBody>
      <dsp:txXfrm>
        <a:off x="4095618" y="3378012"/>
        <a:ext cx="2513515" cy="543607"/>
      </dsp:txXfrm>
    </dsp:sp>
    <dsp:sp modelId="{24C98279-CCC8-4B86-83D1-258D44EE0084}">
      <dsp:nvSpPr>
        <dsp:cNvPr id="0" name=""/>
        <dsp:cNvSpPr/>
      </dsp:nvSpPr>
      <dsp:spPr>
        <a:xfrm rot="5400000">
          <a:off x="5315686" y="3975221"/>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1E83E025-4AB1-49C3-A6C7-62DC78A255A3}">
      <dsp:nvSpPr>
        <dsp:cNvPr id="0" name=""/>
        <dsp:cNvSpPr/>
      </dsp:nvSpPr>
      <dsp:spPr>
        <a:xfrm>
          <a:off x="4078706" y="4085288"/>
          <a:ext cx="2547339" cy="684928"/>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Minnesota State + OHE </a:t>
          </a:r>
          <a:r>
            <a:rPr lang="en-US" sz="1200" kern="1200"/>
            <a:t>– postsecondary CTE, community/technical colleges; training &amp; credentials</a:t>
          </a:r>
        </a:p>
      </dsp:txBody>
      <dsp:txXfrm>
        <a:off x="4098767" y="4105349"/>
        <a:ext cx="2507217" cy="644806"/>
      </dsp:txXfrm>
    </dsp:sp>
    <dsp:sp modelId="{F2096393-3534-46D6-8033-AFB42A3B7128}">
      <dsp:nvSpPr>
        <dsp:cNvPr id="0" name=""/>
        <dsp:cNvSpPr/>
      </dsp:nvSpPr>
      <dsp:spPr>
        <a:xfrm rot="5400000">
          <a:off x="5315686" y="4806906"/>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7B567834-FD0D-4BE9-9FB2-C787F7E293AA}">
      <dsp:nvSpPr>
        <dsp:cNvPr id="0" name=""/>
        <dsp:cNvSpPr/>
      </dsp:nvSpPr>
      <dsp:spPr>
        <a:xfrm>
          <a:off x="4078706" y="4916974"/>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DHS – TANF/SNAP E&amp;T </a:t>
          </a:r>
          <a:r>
            <a:rPr lang="en-US" sz="1200" kern="1200"/>
            <a:t>alignment; wraparound services</a:t>
          </a:r>
        </a:p>
      </dsp:txBody>
      <dsp:txXfrm>
        <a:off x="4090987" y="4929255"/>
        <a:ext cx="2522777" cy="394742"/>
      </dsp:txXfrm>
    </dsp:sp>
    <dsp:sp modelId="{CBB722FB-0F74-4697-A7CC-E05163022B04}">
      <dsp:nvSpPr>
        <dsp:cNvPr id="0" name=""/>
        <dsp:cNvSpPr/>
      </dsp:nvSpPr>
      <dsp:spPr>
        <a:xfrm rot="5400000">
          <a:off x="5315686" y="5372967"/>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F9CBBCA0-6540-47B9-9573-551D7792EEEE}">
      <dsp:nvSpPr>
        <dsp:cNvPr id="0" name=""/>
        <dsp:cNvSpPr/>
      </dsp:nvSpPr>
      <dsp:spPr>
        <a:xfrm>
          <a:off x="4078706" y="5483034"/>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DOC</a:t>
          </a:r>
          <a:r>
            <a:rPr lang="en-US" sz="1200" kern="1200"/>
            <a:t> – reentry, work release, employer partnerships</a:t>
          </a:r>
        </a:p>
      </dsp:txBody>
      <dsp:txXfrm>
        <a:off x="4090987" y="5495315"/>
        <a:ext cx="2522777" cy="394742"/>
      </dsp:txXfrm>
    </dsp:sp>
    <dsp:sp modelId="{462A32C6-B5A7-4AC8-A303-269A6B80458A}">
      <dsp:nvSpPr>
        <dsp:cNvPr id="0" name=""/>
        <dsp:cNvSpPr/>
      </dsp:nvSpPr>
      <dsp:spPr>
        <a:xfrm rot="5400000">
          <a:off x="5315686" y="5939027"/>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1F946C03-EFC4-48D3-9416-58AC822D6076}">
      <dsp:nvSpPr>
        <dsp:cNvPr id="0" name=""/>
        <dsp:cNvSpPr/>
      </dsp:nvSpPr>
      <dsp:spPr>
        <a:xfrm>
          <a:off x="4078706" y="6049094"/>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DHS, MDH, MMB </a:t>
          </a:r>
          <a:r>
            <a:rPr lang="en-US" sz="1200" b="0" kern="1200"/>
            <a:t>– workforce program partners</a:t>
          </a:r>
        </a:p>
      </dsp:txBody>
      <dsp:txXfrm>
        <a:off x="4090987" y="6061375"/>
        <a:ext cx="2522777" cy="394742"/>
      </dsp:txXfrm>
    </dsp:sp>
    <dsp:sp modelId="{E0035DFA-65C1-4ED7-9690-D38E58C08CAE}">
      <dsp:nvSpPr>
        <dsp:cNvPr id="0" name=""/>
        <dsp:cNvSpPr/>
      </dsp:nvSpPr>
      <dsp:spPr>
        <a:xfrm>
          <a:off x="6878566" y="412"/>
          <a:ext cx="2533451" cy="650256"/>
        </a:xfrm>
        <a:prstGeom prst="roundRect">
          <a:avLst>
            <a:gd name="adj" fmla="val 10000"/>
          </a:avLst>
        </a:prstGeom>
        <a:solidFill>
          <a:schemeClr val="accent1">
            <a:hueOff val="0"/>
            <a:satOff val="0"/>
            <a:lumOff val="0"/>
            <a:alphaOff val="0"/>
          </a:schemeClr>
        </a:solidFill>
        <a:ln>
          <a:noFill/>
        </a:ln>
        <a:effectLst>
          <a:outerShdw blurRad="63500" sx="102000" sy="102000" algn="ctr" rotWithShape="0">
            <a:prstClr val="black">
              <a:alpha val="40000"/>
            </a:prst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100000"/>
            </a:lnSpc>
            <a:spcBef>
              <a:spcPct val="0"/>
            </a:spcBef>
            <a:spcAft>
              <a:spcPts val="0"/>
            </a:spcAft>
            <a:buNone/>
          </a:pPr>
          <a:r>
            <a:rPr lang="en-US" sz="1800" b="1" u="sng" kern="1200"/>
            <a:t>Regional &amp; Local </a:t>
          </a:r>
        </a:p>
        <a:p>
          <a:pPr marL="0" lvl="0" indent="0" algn="ctr" defTabSz="800100">
            <a:lnSpc>
              <a:spcPct val="100000"/>
            </a:lnSpc>
            <a:spcBef>
              <a:spcPct val="0"/>
            </a:spcBef>
            <a:spcAft>
              <a:spcPts val="0"/>
            </a:spcAft>
            <a:buNone/>
          </a:pPr>
          <a:r>
            <a:rPr lang="en-US" sz="1400" b="0" kern="1200"/>
            <a:t>(delivery + tailoring)</a:t>
          </a:r>
        </a:p>
      </dsp:txBody>
      <dsp:txXfrm>
        <a:off x="6897611" y="19457"/>
        <a:ext cx="2495361" cy="612166"/>
      </dsp:txXfrm>
    </dsp:sp>
    <dsp:sp modelId="{35DA5581-33AA-4AA7-8168-89AD10968DCD}">
      <dsp:nvSpPr>
        <dsp:cNvPr id="0" name=""/>
        <dsp:cNvSpPr/>
      </dsp:nvSpPr>
      <dsp:spPr>
        <a:xfrm rot="5400000">
          <a:off x="8108603" y="687357"/>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AD457977-1886-43C4-B120-B226221A9469}">
      <dsp:nvSpPr>
        <dsp:cNvPr id="0" name=""/>
        <dsp:cNvSpPr/>
      </dsp:nvSpPr>
      <dsp:spPr>
        <a:xfrm>
          <a:off x="6871623" y="797425"/>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16 Local Workforce Development Boards (via MAWB)</a:t>
          </a:r>
          <a:r>
            <a:rPr lang="en-US" sz="1000" kern="1200"/>
            <a:t> – strategy &amp; oversight locally</a:t>
          </a:r>
        </a:p>
      </dsp:txBody>
      <dsp:txXfrm>
        <a:off x="6883904" y="809706"/>
        <a:ext cx="2522777" cy="394742"/>
      </dsp:txXfrm>
    </dsp:sp>
    <dsp:sp modelId="{EBF9EEAF-0B60-4AB5-B6F2-71F86FFA6FA5}">
      <dsp:nvSpPr>
        <dsp:cNvPr id="0" name=""/>
        <dsp:cNvSpPr/>
      </dsp:nvSpPr>
      <dsp:spPr>
        <a:xfrm rot="5400000">
          <a:off x="8108603" y="1253418"/>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B2557570-6837-4BC8-9762-0457F528D357}">
      <dsp:nvSpPr>
        <dsp:cNvPr id="0" name=""/>
        <dsp:cNvSpPr/>
      </dsp:nvSpPr>
      <dsp:spPr>
        <a:xfrm>
          <a:off x="6871623" y="1363485"/>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Career Force locations &amp; providers</a:t>
          </a:r>
          <a:r>
            <a:rPr lang="en-US" sz="1000" kern="1200"/>
            <a:t> – day‑to‑day service delivery</a:t>
          </a:r>
        </a:p>
      </dsp:txBody>
      <dsp:txXfrm>
        <a:off x="6883904" y="1375766"/>
        <a:ext cx="2522777" cy="394742"/>
      </dsp:txXfrm>
    </dsp:sp>
    <dsp:sp modelId="{A5A444BC-4713-4B92-8155-5CF400F0C599}">
      <dsp:nvSpPr>
        <dsp:cNvPr id="0" name=""/>
        <dsp:cNvSpPr/>
      </dsp:nvSpPr>
      <dsp:spPr>
        <a:xfrm rot="5400000">
          <a:off x="8108603" y="1819478"/>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7BD969A9-A05A-40FF-B109-9ECC51A6655A}">
      <dsp:nvSpPr>
        <dsp:cNvPr id="0" name=""/>
        <dsp:cNvSpPr/>
      </dsp:nvSpPr>
      <dsp:spPr>
        <a:xfrm>
          <a:off x="6871623" y="1929546"/>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Adult Basic Education consortia</a:t>
          </a:r>
          <a:r>
            <a:rPr lang="en-US" sz="1000" kern="1200"/>
            <a:t> – foundational skills</a:t>
          </a:r>
        </a:p>
      </dsp:txBody>
      <dsp:txXfrm>
        <a:off x="6883904" y="1941827"/>
        <a:ext cx="2522777" cy="394742"/>
      </dsp:txXfrm>
    </dsp:sp>
    <dsp:sp modelId="{2363A203-74C3-4F5C-97B4-3ADCF36B616E}">
      <dsp:nvSpPr>
        <dsp:cNvPr id="0" name=""/>
        <dsp:cNvSpPr/>
      </dsp:nvSpPr>
      <dsp:spPr>
        <a:xfrm rot="5400000">
          <a:off x="8108603" y="2385539"/>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73E84BEE-F971-4BAA-9A9F-11548E8ADB86}">
      <dsp:nvSpPr>
        <dsp:cNvPr id="0" name=""/>
        <dsp:cNvSpPr/>
      </dsp:nvSpPr>
      <dsp:spPr>
        <a:xfrm>
          <a:off x="6872881" y="2495606"/>
          <a:ext cx="2544823"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CTE – </a:t>
          </a:r>
          <a:r>
            <a:rPr lang="en-US" sz="1000" b="0" kern="1200"/>
            <a:t>middle &amp; high school coursework &amp; experiential learning, community college credentials</a:t>
          </a:r>
        </a:p>
      </dsp:txBody>
      <dsp:txXfrm>
        <a:off x="6885162" y="2507887"/>
        <a:ext cx="2520261" cy="394742"/>
      </dsp:txXfrm>
    </dsp:sp>
    <dsp:sp modelId="{5094BF31-B3E5-4773-B44D-A32C2B6DFC23}">
      <dsp:nvSpPr>
        <dsp:cNvPr id="0" name=""/>
        <dsp:cNvSpPr/>
      </dsp:nvSpPr>
      <dsp:spPr>
        <a:xfrm rot="5400000">
          <a:off x="8108603" y="2951599"/>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D0DFDAF7-D81C-4E6C-97E7-CF00C64F82A2}">
      <dsp:nvSpPr>
        <dsp:cNvPr id="0" name=""/>
        <dsp:cNvSpPr/>
      </dsp:nvSpPr>
      <dsp:spPr>
        <a:xfrm>
          <a:off x="6860855" y="3061666"/>
          <a:ext cx="2568874"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Higher ed </a:t>
          </a:r>
          <a:r>
            <a:rPr lang="en-US" sz="1000" b="0" kern="1200"/>
            <a:t>– degrees and credentials through community and technical colleges and four-year institutions</a:t>
          </a:r>
        </a:p>
      </dsp:txBody>
      <dsp:txXfrm>
        <a:off x="6873136" y="3073947"/>
        <a:ext cx="2544312" cy="394742"/>
      </dsp:txXfrm>
    </dsp:sp>
    <dsp:sp modelId="{0A2011C5-A131-444F-94FA-7AD631A1A414}">
      <dsp:nvSpPr>
        <dsp:cNvPr id="0" name=""/>
        <dsp:cNvSpPr/>
      </dsp:nvSpPr>
      <dsp:spPr>
        <a:xfrm rot="5400000">
          <a:off x="8108603" y="3517660"/>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C1F04231-9113-42AE-A0B7-258E45C79544}">
      <dsp:nvSpPr>
        <dsp:cNvPr id="0" name=""/>
        <dsp:cNvSpPr/>
      </dsp:nvSpPr>
      <dsp:spPr>
        <a:xfrm>
          <a:off x="6871623" y="3627727"/>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County human services &amp; city programs</a:t>
          </a:r>
          <a:r>
            <a:rPr lang="en-US" sz="1000" kern="1200"/>
            <a:t> – case management, supports</a:t>
          </a:r>
        </a:p>
      </dsp:txBody>
      <dsp:txXfrm>
        <a:off x="6883904" y="3640008"/>
        <a:ext cx="2522777" cy="394742"/>
      </dsp:txXfrm>
    </dsp:sp>
    <dsp:sp modelId="{7FFF9411-D154-4BE0-911C-DED735D96054}">
      <dsp:nvSpPr>
        <dsp:cNvPr id="0" name=""/>
        <dsp:cNvSpPr/>
      </dsp:nvSpPr>
      <dsp:spPr>
        <a:xfrm rot="5400000">
          <a:off x="8108603" y="4083720"/>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1B5BE1B3-94F1-487A-969D-1D7C3648E138}">
      <dsp:nvSpPr>
        <dsp:cNvPr id="0" name=""/>
        <dsp:cNvSpPr/>
      </dsp:nvSpPr>
      <dsp:spPr>
        <a:xfrm>
          <a:off x="6871623" y="4193787"/>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Tribal governments &amp; urban Indian orgs</a:t>
          </a:r>
          <a:r>
            <a:rPr lang="en-US" sz="1000" kern="1200"/>
            <a:t> – sovereign and community‑based delivery</a:t>
          </a:r>
        </a:p>
      </dsp:txBody>
      <dsp:txXfrm>
        <a:off x="6883904" y="4206068"/>
        <a:ext cx="2522777" cy="394742"/>
      </dsp:txXfrm>
    </dsp:sp>
    <dsp:sp modelId="{05D58269-3E54-43AF-82C4-02B76AD466CF}">
      <dsp:nvSpPr>
        <dsp:cNvPr id="0" name=""/>
        <dsp:cNvSpPr/>
      </dsp:nvSpPr>
      <dsp:spPr>
        <a:xfrm>
          <a:off x="9671483" y="412"/>
          <a:ext cx="2533451" cy="650256"/>
        </a:xfrm>
        <a:prstGeom prst="roundRect">
          <a:avLst>
            <a:gd name="adj" fmla="val 10000"/>
          </a:avLst>
        </a:prstGeom>
        <a:solidFill>
          <a:schemeClr val="accent1">
            <a:hueOff val="0"/>
            <a:satOff val="0"/>
            <a:lumOff val="0"/>
            <a:alphaOff val="0"/>
          </a:schemeClr>
        </a:solidFill>
        <a:ln>
          <a:noFill/>
        </a:ln>
        <a:effectLst>
          <a:outerShdw blurRad="63500" sx="102000" sy="102000" algn="ctr" rotWithShape="0">
            <a:prstClr val="black">
              <a:alpha val="40000"/>
            </a:prstClr>
          </a:outerShdw>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u="sng" kern="1200"/>
            <a:t>Employer &amp; Community </a:t>
          </a:r>
          <a:r>
            <a:rPr lang="en-US" sz="1400" b="0" kern="1200"/>
            <a:t>(demand + wraparound)</a:t>
          </a:r>
        </a:p>
      </dsp:txBody>
      <dsp:txXfrm>
        <a:off x="9690528" y="19457"/>
        <a:ext cx="2495361" cy="612166"/>
      </dsp:txXfrm>
    </dsp:sp>
    <dsp:sp modelId="{A3806980-6C77-46FD-B58D-B0773CBD6F90}">
      <dsp:nvSpPr>
        <dsp:cNvPr id="0" name=""/>
        <dsp:cNvSpPr/>
      </dsp:nvSpPr>
      <dsp:spPr>
        <a:xfrm rot="5400000">
          <a:off x="10901520" y="687357"/>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8BA8B86C-F4EC-4CBE-AEEE-5C705C8F888A}">
      <dsp:nvSpPr>
        <dsp:cNvPr id="0" name=""/>
        <dsp:cNvSpPr/>
      </dsp:nvSpPr>
      <dsp:spPr>
        <a:xfrm>
          <a:off x="9664540" y="797425"/>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Employers &amp; associations</a:t>
          </a:r>
          <a:r>
            <a:rPr lang="en-US" sz="1000" kern="1200"/>
            <a:t> – sector partnerships (Drive‑for‑5, CHIPS coalition, </a:t>
          </a:r>
          <a:r>
            <a:rPr lang="en-US" sz="1000" b="0" i="1" kern="1200"/>
            <a:t>local chambers, </a:t>
          </a:r>
          <a:r>
            <a:rPr lang="en-US" sz="1000" kern="1200"/>
            <a:t>etc.)</a:t>
          </a:r>
        </a:p>
      </dsp:txBody>
      <dsp:txXfrm>
        <a:off x="9676821" y="809706"/>
        <a:ext cx="2522777" cy="394742"/>
      </dsp:txXfrm>
    </dsp:sp>
    <dsp:sp modelId="{770BD567-F226-4DCC-B0DB-E918BF75072D}">
      <dsp:nvSpPr>
        <dsp:cNvPr id="0" name=""/>
        <dsp:cNvSpPr/>
      </dsp:nvSpPr>
      <dsp:spPr>
        <a:xfrm rot="5400000">
          <a:off x="10901520" y="1253418"/>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D520BFAA-791E-4E7C-8422-E30F996F1268}">
      <dsp:nvSpPr>
        <dsp:cNvPr id="0" name=""/>
        <dsp:cNvSpPr/>
      </dsp:nvSpPr>
      <dsp:spPr>
        <a:xfrm>
          <a:off x="9664540" y="1363485"/>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Unions/JATCs</a:t>
          </a:r>
          <a:r>
            <a:rPr lang="en-US" sz="1000" kern="1200"/>
            <a:t> – apprenticeship pathways</a:t>
          </a:r>
        </a:p>
      </dsp:txBody>
      <dsp:txXfrm>
        <a:off x="9676821" y="1375766"/>
        <a:ext cx="2522777" cy="394742"/>
      </dsp:txXfrm>
    </dsp:sp>
    <dsp:sp modelId="{D5567BC2-28E6-4064-AFA1-BA34CE3521C4}">
      <dsp:nvSpPr>
        <dsp:cNvPr id="0" name=""/>
        <dsp:cNvSpPr/>
      </dsp:nvSpPr>
      <dsp:spPr>
        <a:xfrm rot="5400000">
          <a:off x="10901520" y="1819478"/>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0B3B0328-281E-4514-A566-D560C9F06446}">
      <dsp:nvSpPr>
        <dsp:cNvPr id="0" name=""/>
        <dsp:cNvSpPr/>
      </dsp:nvSpPr>
      <dsp:spPr>
        <a:xfrm>
          <a:off x="9664540" y="1929546"/>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Nonprofits &amp; intermediaries</a:t>
          </a:r>
          <a:r>
            <a:rPr lang="en-US" sz="1000" kern="1200"/>
            <a:t> – job readiness, training, placement, retention</a:t>
          </a:r>
        </a:p>
      </dsp:txBody>
      <dsp:txXfrm>
        <a:off x="9676821" y="1941827"/>
        <a:ext cx="2522777" cy="394742"/>
      </dsp:txXfrm>
    </dsp:sp>
    <dsp:sp modelId="{C9B28842-9C13-4E39-A564-E99BFCEDFFB9}">
      <dsp:nvSpPr>
        <dsp:cNvPr id="0" name=""/>
        <dsp:cNvSpPr/>
      </dsp:nvSpPr>
      <dsp:spPr>
        <a:xfrm rot="5400000">
          <a:off x="10901520" y="2385539"/>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A061D31D-9D45-4CDA-A3D0-51F8B83570BC}">
      <dsp:nvSpPr>
        <dsp:cNvPr id="0" name=""/>
        <dsp:cNvSpPr/>
      </dsp:nvSpPr>
      <dsp:spPr>
        <a:xfrm>
          <a:off x="9664540" y="2495606"/>
          <a:ext cx="2547339" cy="645560"/>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Economic development </a:t>
          </a:r>
          <a:r>
            <a:rPr lang="en-US" sz="1000" b="0" i="1" kern="1200"/>
            <a:t>(Greater MSP, Great St. Cloud, Greater Mankato, APEX</a:t>
          </a:r>
          <a:r>
            <a:rPr lang="en-US" sz="1000" b="0" kern="1200"/>
            <a:t>) </a:t>
          </a:r>
          <a:r>
            <a:rPr lang="en-US" sz="1000" kern="1200"/>
            <a:t>– growth alignment, industry connections</a:t>
          </a:r>
        </a:p>
      </dsp:txBody>
      <dsp:txXfrm>
        <a:off x="9683448" y="2514514"/>
        <a:ext cx="2509523" cy="607744"/>
      </dsp:txXfrm>
    </dsp:sp>
    <dsp:sp modelId="{4972AFED-9ECC-4905-9C8A-E152819A8239}">
      <dsp:nvSpPr>
        <dsp:cNvPr id="0" name=""/>
        <dsp:cNvSpPr/>
      </dsp:nvSpPr>
      <dsp:spPr>
        <a:xfrm rot="5400000">
          <a:off x="10901520" y="3177856"/>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2E4D1BBA-8231-40A9-A2BE-69F905358F14}">
      <dsp:nvSpPr>
        <dsp:cNvPr id="0" name=""/>
        <dsp:cNvSpPr/>
      </dsp:nvSpPr>
      <dsp:spPr>
        <a:xfrm>
          <a:off x="9664540" y="3287923"/>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Philanthropy</a:t>
          </a:r>
          <a:r>
            <a:rPr lang="en-US" sz="1000" kern="1200"/>
            <a:t> – innovation pilots and gap funding</a:t>
          </a:r>
        </a:p>
      </dsp:txBody>
      <dsp:txXfrm>
        <a:off x="9676821" y="3300204"/>
        <a:ext cx="2522777" cy="394742"/>
      </dsp:txXfrm>
    </dsp:sp>
    <dsp:sp modelId="{82F83494-EDBA-4A27-B393-8B9DF9A3C937}">
      <dsp:nvSpPr>
        <dsp:cNvPr id="0" name=""/>
        <dsp:cNvSpPr/>
      </dsp:nvSpPr>
      <dsp:spPr>
        <a:xfrm rot="5400000">
          <a:off x="10901520" y="3743916"/>
          <a:ext cx="73378" cy="73378"/>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rot lat="0" lon="0" rev="0"/>
          </a:camera>
          <a:lightRig rig="twoPt" dir="tl"/>
        </a:scene3d>
        <a:sp3d prstMaterial="flat">
          <a:bevelT w="12700" h="25400" prst="coolSlant"/>
        </a:sp3d>
      </dsp:spPr>
      <dsp:style>
        <a:lnRef idx="0">
          <a:scrgbClr r="0" g="0" b="0"/>
        </a:lnRef>
        <a:fillRef idx="3">
          <a:scrgbClr r="0" g="0" b="0"/>
        </a:fillRef>
        <a:effectRef idx="3">
          <a:scrgbClr r="0" g="0" b="0"/>
        </a:effectRef>
        <a:fontRef idx="minor">
          <a:schemeClr val="lt1"/>
        </a:fontRef>
      </dsp:style>
    </dsp:sp>
    <dsp:sp modelId="{9927F03F-9378-4A4E-BD49-7F0842BFB1CE}">
      <dsp:nvSpPr>
        <dsp:cNvPr id="0" name=""/>
        <dsp:cNvSpPr/>
      </dsp:nvSpPr>
      <dsp:spPr>
        <a:xfrm>
          <a:off x="9664540" y="3853983"/>
          <a:ext cx="2547339" cy="41930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b="1" kern="1200"/>
            <a:t>Transportation, housing, childcare, libraries</a:t>
          </a:r>
          <a:r>
            <a:rPr lang="en-US" sz="1000" kern="1200"/>
            <a:t> – barrier removal &amp; access</a:t>
          </a:r>
        </a:p>
      </dsp:txBody>
      <dsp:txXfrm>
        <a:off x="9676821" y="3866264"/>
        <a:ext cx="2522777" cy="39474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1800A1-7AD4-4631-A204-59AA2EBEB257}">
      <dsp:nvSpPr>
        <dsp:cNvPr id="0" name=""/>
        <dsp:cNvSpPr/>
      </dsp:nvSpPr>
      <dsp:spPr>
        <a:xfrm>
          <a:off x="51" y="39671"/>
          <a:ext cx="4913783" cy="662400"/>
        </a:xfrm>
        <a:prstGeom prst="rect">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b="1" i="0" kern="1200" baseline="0"/>
            <a:t>WIOA Supplemental</a:t>
          </a:r>
          <a:endParaRPr lang="en-US" sz="2300" b="0" i="0" kern="1200" baseline="0"/>
        </a:p>
      </dsp:txBody>
      <dsp:txXfrm>
        <a:off x="51" y="39671"/>
        <a:ext cx="4913783" cy="662400"/>
      </dsp:txXfrm>
    </dsp:sp>
    <dsp:sp modelId="{5EA8DA2D-5B09-44C3-8E44-CDB6905F578C}">
      <dsp:nvSpPr>
        <dsp:cNvPr id="0" name=""/>
        <dsp:cNvSpPr/>
      </dsp:nvSpPr>
      <dsp:spPr>
        <a:xfrm>
          <a:off x="51" y="702071"/>
          <a:ext cx="4913783" cy="384137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b="0" i="0" u="none" kern="1200"/>
            <a:t>State Dislocated Worker Program</a:t>
          </a:r>
          <a:endParaRPr lang="en-US" sz="2300" b="0" i="0" kern="1200" baseline="0">
            <a:solidFill>
              <a:schemeClr val="tx1"/>
            </a:solidFill>
          </a:endParaRPr>
        </a:p>
        <a:p>
          <a:pPr marL="228600" lvl="1" indent="-228600" algn="l" defTabSz="1022350">
            <a:lnSpc>
              <a:spcPct val="90000"/>
            </a:lnSpc>
            <a:spcBef>
              <a:spcPct val="0"/>
            </a:spcBef>
            <a:spcAft>
              <a:spcPct val="15000"/>
            </a:spcAft>
            <a:buChar char="•"/>
          </a:pPr>
          <a:r>
            <a:rPr lang="en-US" sz="2300" b="0" i="0" u="none" kern="1200"/>
            <a:t>Youth at Work</a:t>
          </a:r>
          <a:endParaRPr lang="en-US" sz="2300" b="0" i="0" kern="1200" baseline="0">
            <a:solidFill>
              <a:schemeClr val="tx1"/>
            </a:solidFill>
          </a:endParaRPr>
        </a:p>
        <a:p>
          <a:pPr marL="228600" lvl="1" indent="-228600" algn="l" defTabSz="1022350">
            <a:lnSpc>
              <a:spcPct val="90000"/>
            </a:lnSpc>
            <a:spcBef>
              <a:spcPct val="0"/>
            </a:spcBef>
            <a:spcAft>
              <a:spcPct val="15000"/>
            </a:spcAft>
            <a:buChar char="•"/>
          </a:pPr>
          <a:r>
            <a:rPr lang="en-US" sz="2300" b="0" i="0" u="none" kern="1200"/>
            <a:t>YouthBuild</a:t>
          </a:r>
          <a:endParaRPr lang="en-US" sz="2300" b="0" i="0" kern="1200" baseline="0">
            <a:solidFill>
              <a:schemeClr val="tx1"/>
            </a:solidFill>
          </a:endParaRPr>
        </a:p>
        <a:p>
          <a:pPr marL="228600" lvl="1" indent="-228600" algn="l" defTabSz="1022350">
            <a:lnSpc>
              <a:spcPct val="90000"/>
            </a:lnSpc>
            <a:spcBef>
              <a:spcPct val="0"/>
            </a:spcBef>
            <a:spcAft>
              <a:spcPct val="15000"/>
            </a:spcAft>
            <a:buChar char="•"/>
          </a:pPr>
          <a:r>
            <a:rPr lang="en-US" sz="2300" b="0" i="0" u="none" kern="1200"/>
            <a:t>Rural Career Counseling Coordination (RCCC)</a:t>
          </a:r>
        </a:p>
      </dsp:txBody>
      <dsp:txXfrm>
        <a:off x="51" y="702071"/>
        <a:ext cx="4913783" cy="3841370"/>
      </dsp:txXfrm>
    </dsp:sp>
    <dsp:sp modelId="{0942EBB5-C11D-401F-A6F6-CB4F487B8DF8}">
      <dsp:nvSpPr>
        <dsp:cNvPr id="0" name=""/>
        <dsp:cNvSpPr/>
      </dsp:nvSpPr>
      <dsp:spPr>
        <a:xfrm>
          <a:off x="5601764" y="39671"/>
          <a:ext cx="4913783" cy="662400"/>
        </a:xfrm>
        <a:prstGeom prst="rect">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b="1" i="0" kern="1200" baseline="0"/>
            <a:t>DEED Competitive Grants</a:t>
          </a:r>
          <a:endParaRPr lang="en-US" sz="2300" kern="1200"/>
        </a:p>
      </dsp:txBody>
      <dsp:txXfrm>
        <a:off x="5601764" y="39671"/>
        <a:ext cx="4913783" cy="662400"/>
      </dsp:txXfrm>
    </dsp:sp>
    <dsp:sp modelId="{C4069A81-A3D3-4F13-BDEA-4AEED4F4D995}">
      <dsp:nvSpPr>
        <dsp:cNvPr id="0" name=""/>
        <dsp:cNvSpPr/>
      </dsp:nvSpPr>
      <dsp:spPr>
        <a:xfrm>
          <a:off x="5601764" y="702071"/>
          <a:ext cx="4913783" cy="384137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b="0" i="0" u="none" kern="1200"/>
            <a:t>Pathways to Prosperity (P2P)</a:t>
          </a:r>
          <a:endParaRPr lang="en-US" sz="2300" b="0" kern="1200"/>
        </a:p>
        <a:p>
          <a:pPr marL="228600" lvl="1" indent="-228600" algn="l" defTabSz="1022350">
            <a:lnSpc>
              <a:spcPct val="90000"/>
            </a:lnSpc>
            <a:spcBef>
              <a:spcPct val="0"/>
            </a:spcBef>
            <a:spcAft>
              <a:spcPct val="15000"/>
            </a:spcAft>
            <a:buChar char="•"/>
          </a:pPr>
          <a:r>
            <a:rPr lang="en-US" sz="2300" b="0" i="0" u="none" kern="1200"/>
            <a:t>Minnesota Job Skills Partnership (MJSP) Partnership &amp; Pathways Grants</a:t>
          </a:r>
          <a:endParaRPr lang="en-US" sz="2300" b="0" kern="1200"/>
        </a:p>
        <a:p>
          <a:pPr marL="228600" lvl="1" indent="-228600" algn="l" defTabSz="1022350">
            <a:lnSpc>
              <a:spcPct val="90000"/>
            </a:lnSpc>
            <a:spcBef>
              <a:spcPct val="0"/>
            </a:spcBef>
            <a:spcAft>
              <a:spcPct val="15000"/>
            </a:spcAft>
            <a:buChar char="•"/>
          </a:pPr>
          <a:r>
            <a:rPr lang="en-US" sz="2300" b="0" i="0" u="none" kern="1200"/>
            <a:t>Drive for 5 Workforce Fund</a:t>
          </a:r>
          <a:endParaRPr lang="en-US" sz="2300" b="0" kern="1200"/>
        </a:p>
        <a:p>
          <a:pPr marL="228600" lvl="1" indent="-228600" algn="l" defTabSz="1022350">
            <a:lnSpc>
              <a:spcPct val="90000"/>
            </a:lnSpc>
            <a:spcBef>
              <a:spcPct val="0"/>
            </a:spcBef>
            <a:spcAft>
              <a:spcPct val="15000"/>
            </a:spcAft>
            <a:buChar char="•"/>
          </a:pPr>
          <a:r>
            <a:rPr lang="en-US" sz="2300" b="0" i="0" u="none" kern="1200"/>
            <a:t>Transformative Career Pathways</a:t>
          </a:r>
          <a:endParaRPr lang="en-US" sz="2300" b="0" kern="1200"/>
        </a:p>
        <a:p>
          <a:pPr marL="228600" lvl="1" indent="-228600" algn="l" defTabSz="1022350">
            <a:lnSpc>
              <a:spcPct val="90000"/>
            </a:lnSpc>
            <a:spcBef>
              <a:spcPct val="0"/>
            </a:spcBef>
            <a:spcAft>
              <a:spcPct val="15000"/>
            </a:spcAft>
            <a:buChar char="•"/>
          </a:pPr>
          <a:r>
            <a:rPr lang="en-US" sz="2300" b="0" i="0" u="none" kern="1200"/>
            <a:t>Service to Success Grants/ Office of Public Service</a:t>
          </a:r>
          <a:endParaRPr lang="en-US" sz="2300" b="0" kern="1200"/>
        </a:p>
        <a:p>
          <a:pPr marL="228600" lvl="1" indent="-228600" algn="l" defTabSz="1022350">
            <a:lnSpc>
              <a:spcPct val="90000"/>
            </a:lnSpc>
            <a:spcBef>
              <a:spcPct val="0"/>
            </a:spcBef>
            <a:spcAft>
              <a:spcPct val="15000"/>
            </a:spcAft>
            <a:buChar char="•"/>
          </a:pPr>
          <a:r>
            <a:rPr lang="en-US" sz="2300" b="0" i="0" u="none" kern="1200"/>
            <a:t>Office of New Americans Integration Grants</a:t>
          </a:r>
          <a:endParaRPr lang="en-US" sz="2300" b="0" kern="1200"/>
        </a:p>
      </dsp:txBody>
      <dsp:txXfrm>
        <a:off x="5601764" y="702071"/>
        <a:ext cx="4913783" cy="384137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4F2D3-3B53-4E4F-AC2C-6DACE8C8275C}">
      <dsp:nvSpPr>
        <dsp:cNvPr id="0" name=""/>
        <dsp:cNvSpPr/>
      </dsp:nvSpPr>
      <dsp:spPr>
        <a:xfrm>
          <a:off x="7878176" y="3877876"/>
          <a:ext cx="839410" cy="422288"/>
        </a:xfrm>
        <a:custGeom>
          <a:avLst/>
          <a:gdLst/>
          <a:ahLst/>
          <a:cxnLst/>
          <a:rect l="0" t="0" r="0" b="0"/>
          <a:pathLst>
            <a:path>
              <a:moveTo>
                <a:pt x="0" y="0"/>
              </a:moveTo>
              <a:lnTo>
                <a:pt x="0" y="287776"/>
              </a:lnTo>
              <a:lnTo>
                <a:pt x="839410" y="287776"/>
              </a:lnTo>
              <a:lnTo>
                <a:pt x="839410" y="42228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EF4260-FE31-45F9-A4B0-EB271B5CA716}">
      <dsp:nvSpPr>
        <dsp:cNvPr id="0" name=""/>
        <dsp:cNvSpPr/>
      </dsp:nvSpPr>
      <dsp:spPr>
        <a:xfrm>
          <a:off x="6990847" y="3877876"/>
          <a:ext cx="887329" cy="422288"/>
        </a:xfrm>
        <a:custGeom>
          <a:avLst/>
          <a:gdLst/>
          <a:ahLst/>
          <a:cxnLst/>
          <a:rect l="0" t="0" r="0" b="0"/>
          <a:pathLst>
            <a:path>
              <a:moveTo>
                <a:pt x="887329" y="0"/>
              </a:moveTo>
              <a:lnTo>
                <a:pt x="887329" y="287776"/>
              </a:lnTo>
              <a:lnTo>
                <a:pt x="0" y="287776"/>
              </a:lnTo>
              <a:lnTo>
                <a:pt x="0" y="42228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861ADF-F0AE-4EEA-868A-12A2FC396F90}">
      <dsp:nvSpPr>
        <dsp:cNvPr id="0" name=""/>
        <dsp:cNvSpPr/>
      </dsp:nvSpPr>
      <dsp:spPr>
        <a:xfrm>
          <a:off x="5124005" y="1988744"/>
          <a:ext cx="2754170" cy="967116"/>
        </a:xfrm>
        <a:custGeom>
          <a:avLst/>
          <a:gdLst/>
          <a:ahLst/>
          <a:cxnLst/>
          <a:rect l="0" t="0" r="0" b="0"/>
          <a:pathLst>
            <a:path>
              <a:moveTo>
                <a:pt x="0" y="0"/>
              </a:moveTo>
              <a:lnTo>
                <a:pt x="0" y="832605"/>
              </a:lnTo>
              <a:lnTo>
                <a:pt x="2754170" y="832605"/>
              </a:lnTo>
              <a:lnTo>
                <a:pt x="2754170" y="96711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EB3035-76D1-45B2-8B74-BA3FB99A9C6D}">
      <dsp:nvSpPr>
        <dsp:cNvPr id="0" name=""/>
        <dsp:cNvSpPr/>
      </dsp:nvSpPr>
      <dsp:spPr>
        <a:xfrm>
          <a:off x="5170468" y="3877876"/>
          <a:ext cx="91440" cy="422288"/>
        </a:xfrm>
        <a:custGeom>
          <a:avLst/>
          <a:gdLst/>
          <a:ahLst/>
          <a:cxnLst/>
          <a:rect l="0" t="0" r="0" b="0"/>
          <a:pathLst>
            <a:path>
              <a:moveTo>
                <a:pt x="45720" y="0"/>
              </a:moveTo>
              <a:lnTo>
                <a:pt x="45720" y="42228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119D08-1E9E-4EE2-A1D6-524FC258BC3C}">
      <dsp:nvSpPr>
        <dsp:cNvPr id="0" name=""/>
        <dsp:cNvSpPr/>
      </dsp:nvSpPr>
      <dsp:spPr>
        <a:xfrm>
          <a:off x="5124005" y="1988744"/>
          <a:ext cx="92183" cy="967116"/>
        </a:xfrm>
        <a:custGeom>
          <a:avLst/>
          <a:gdLst/>
          <a:ahLst/>
          <a:cxnLst/>
          <a:rect l="0" t="0" r="0" b="0"/>
          <a:pathLst>
            <a:path>
              <a:moveTo>
                <a:pt x="0" y="0"/>
              </a:moveTo>
              <a:lnTo>
                <a:pt x="0" y="832605"/>
              </a:lnTo>
              <a:lnTo>
                <a:pt x="92183" y="832605"/>
              </a:lnTo>
              <a:lnTo>
                <a:pt x="92183" y="96711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3B0327-509D-4985-B808-DA422E91DA31}">
      <dsp:nvSpPr>
        <dsp:cNvPr id="0" name=""/>
        <dsp:cNvSpPr/>
      </dsp:nvSpPr>
      <dsp:spPr>
        <a:xfrm>
          <a:off x="2554201" y="3877876"/>
          <a:ext cx="887329" cy="422288"/>
        </a:xfrm>
        <a:custGeom>
          <a:avLst/>
          <a:gdLst/>
          <a:ahLst/>
          <a:cxnLst/>
          <a:rect l="0" t="0" r="0" b="0"/>
          <a:pathLst>
            <a:path>
              <a:moveTo>
                <a:pt x="0" y="0"/>
              </a:moveTo>
              <a:lnTo>
                <a:pt x="0" y="287776"/>
              </a:lnTo>
              <a:lnTo>
                <a:pt x="887329" y="287776"/>
              </a:lnTo>
              <a:lnTo>
                <a:pt x="887329" y="42228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F56B88-A91B-4090-97F9-CCD0F3240F25}">
      <dsp:nvSpPr>
        <dsp:cNvPr id="0" name=""/>
        <dsp:cNvSpPr/>
      </dsp:nvSpPr>
      <dsp:spPr>
        <a:xfrm>
          <a:off x="1666872" y="5222180"/>
          <a:ext cx="942751" cy="374140"/>
        </a:xfrm>
        <a:custGeom>
          <a:avLst/>
          <a:gdLst/>
          <a:ahLst/>
          <a:cxnLst/>
          <a:rect l="0" t="0" r="0" b="0"/>
          <a:pathLst>
            <a:path>
              <a:moveTo>
                <a:pt x="0" y="0"/>
              </a:moveTo>
              <a:lnTo>
                <a:pt x="0" y="239629"/>
              </a:lnTo>
              <a:lnTo>
                <a:pt x="942751" y="239629"/>
              </a:lnTo>
              <a:lnTo>
                <a:pt x="942751" y="374140"/>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592DFC-FF59-4E9E-9CC1-01BC1E6B9BE1}">
      <dsp:nvSpPr>
        <dsp:cNvPr id="0" name=""/>
        <dsp:cNvSpPr/>
      </dsp:nvSpPr>
      <dsp:spPr>
        <a:xfrm>
          <a:off x="740382" y="5222180"/>
          <a:ext cx="926489" cy="359093"/>
        </a:xfrm>
        <a:custGeom>
          <a:avLst/>
          <a:gdLst/>
          <a:ahLst/>
          <a:cxnLst/>
          <a:rect l="0" t="0" r="0" b="0"/>
          <a:pathLst>
            <a:path>
              <a:moveTo>
                <a:pt x="926489" y="0"/>
              </a:moveTo>
              <a:lnTo>
                <a:pt x="926489" y="224582"/>
              </a:lnTo>
              <a:lnTo>
                <a:pt x="0" y="224582"/>
              </a:lnTo>
              <a:lnTo>
                <a:pt x="0" y="359093"/>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2996D0-74D2-49B0-B97C-6B3AB9F2AD42}">
      <dsp:nvSpPr>
        <dsp:cNvPr id="0" name=""/>
        <dsp:cNvSpPr/>
      </dsp:nvSpPr>
      <dsp:spPr>
        <a:xfrm>
          <a:off x="1666872" y="3877876"/>
          <a:ext cx="887329" cy="422288"/>
        </a:xfrm>
        <a:custGeom>
          <a:avLst/>
          <a:gdLst/>
          <a:ahLst/>
          <a:cxnLst/>
          <a:rect l="0" t="0" r="0" b="0"/>
          <a:pathLst>
            <a:path>
              <a:moveTo>
                <a:pt x="887329" y="0"/>
              </a:moveTo>
              <a:lnTo>
                <a:pt x="887329" y="287776"/>
              </a:lnTo>
              <a:lnTo>
                <a:pt x="0" y="287776"/>
              </a:lnTo>
              <a:lnTo>
                <a:pt x="0" y="42228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9999EE-C7F2-4C0E-8C94-40564B5B5B05}">
      <dsp:nvSpPr>
        <dsp:cNvPr id="0" name=""/>
        <dsp:cNvSpPr/>
      </dsp:nvSpPr>
      <dsp:spPr>
        <a:xfrm>
          <a:off x="2554201" y="1988744"/>
          <a:ext cx="2569804" cy="967116"/>
        </a:xfrm>
        <a:custGeom>
          <a:avLst/>
          <a:gdLst/>
          <a:ahLst/>
          <a:cxnLst/>
          <a:rect l="0" t="0" r="0" b="0"/>
          <a:pathLst>
            <a:path>
              <a:moveTo>
                <a:pt x="2569804" y="0"/>
              </a:moveTo>
              <a:lnTo>
                <a:pt x="2569804" y="832605"/>
              </a:lnTo>
              <a:lnTo>
                <a:pt x="0" y="832605"/>
              </a:lnTo>
              <a:lnTo>
                <a:pt x="0" y="96711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27DCA2-D283-4E48-8F2E-3B48C02DE3D5}">
      <dsp:nvSpPr>
        <dsp:cNvPr id="0" name=""/>
        <dsp:cNvSpPr/>
      </dsp:nvSpPr>
      <dsp:spPr>
        <a:xfrm>
          <a:off x="3018506" y="683078"/>
          <a:ext cx="4210997" cy="1305666"/>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E393DF-F18B-45F2-A6AE-3BF7F0DFB6B9}">
      <dsp:nvSpPr>
        <dsp:cNvPr id="0" name=""/>
        <dsp:cNvSpPr/>
      </dsp:nvSpPr>
      <dsp:spPr>
        <a:xfrm>
          <a:off x="3179839" y="836344"/>
          <a:ext cx="4210997" cy="1305666"/>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Goal: Enable thoughtful, strategic, aligned, and proactive interagency decision-making and collaboration </a:t>
          </a:r>
          <a:r>
            <a:rPr kumimoji="0" lang="en-US" sz="1600" b="1" i="0" u="none" strike="noStrike" kern="1200" cap="none" spc="0" normalizeH="0" baseline="0" noProof="0">
              <a:ln>
                <a:noFill/>
              </a:ln>
              <a:solidFill>
                <a:srgbClr val="003865"/>
              </a:solidFill>
              <a:effectLst/>
              <a:uLnTx/>
              <a:uFillTx/>
              <a:latin typeface="Calibri" panose="020F0502020204030204" pitchFamily="34" charset="0"/>
              <a:ea typeface="+mn-ea"/>
              <a:cs typeface="+mn-cs"/>
            </a:rPr>
            <a:t>and hold ourselves accountable for reaching a 4.4% vacancy rate overall and in the Drive for Five sectors. </a:t>
          </a:r>
          <a:endParaRPr lang="en-US" sz="1600" b="1" kern="1200"/>
        </a:p>
      </dsp:txBody>
      <dsp:txXfrm>
        <a:off x="3218081" y="874586"/>
        <a:ext cx="4134513" cy="1229182"/>
      </dsp:txXfrm>
    </dsp:sp>
    <dsp:sp modelId="{78E2774F-23D8-4A23-A3EF-32828B64E55E}">
      <dsp:nvSpPr>
        <dsp:cNvPr id="0" name=""/>
        <dsp:cNvSpPr/>
      </dsp:nvSpPr>
      <dsp:spPr>
        <a:xfrm>
          <a:off x="1299345" y="2955860"/>
          <a:ext cx="2509712" cy="922015"/>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D742D3-1517-4D65-85EC-BB955EB9883D}">
      <dsp:nvSpPr>
        <dsp:cNvPr id="0" name=""/>
        <dsp:cNvSpPr/>
      </dsp:nvSpPr>
      <dsp:spPr>
        <a:xfrm>
          <a:off x="1460677" y="3109126"/>
          <a:ext cx="2509712" cy="922015"/>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Develop a framework to inventory and assess the alignment and reach of workforce programs across the Enterprise</a:t>
          </a:r>
        </a:p>
      </dsp:txBody>
      <dsp:txXfrm>
        <a:off x="1487682" y="3136131"/>
        <a:ext cx="2455702" cy="868005"/>
      </dsp:txXfrm>
    </dsp:sp>
    <dsp:sp modelId="{8A3085BD-31E4-4E76-8AF0-57241ECB9AD7}">
      <dsp:nvSpPr>
        <dsp:cNvPr id="0" name=""/>
        <dsp:cNvSpPr/>
      </dsp:nvSpPr>
      <dsp:spPr>
        <a:xfrm>
          <a:off x="940875" y="4300164"/>
          <a:ext cx="1451993" cy="922015"/>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F6DA49-A901-45E9-8E37-63AB1A8D7E44}">
      <dsp:nvSpPr>
        <dsp:cNvPr id="0" name=""/>
        <dsp:cNvSpPr/>
      </dsp:nvSpPr>
      <dsp:spPr>
        <a:xfrm>
          <a:off x="1102208" y="4453430"/>
          <a:ext cx="1451993" cy="922015"/>
        </a:xfrm>
        <a:prstGeom prst="roundRect">
          <a:avLst>
            <a:gd name="adj" fmla="val 10000"/>
          </a:avLst>
        </a:prstGeom>
        <a:solidFill>
          <a:schemeClr val="lt1">
            <a:alpha val="90000"/>
            <a:hueOff val="0"/>
            <a:satOff val="0"/>
            <a:lumOff val="0"/>
            <a:alphaOff val="0"/>
          </a:schemeClr>
        </a:solidFill>
        <a:ln w="10795"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rPr>
            <a:t>Address the high vacancy rate in the healthcare sector</a:t>
          </a:r>
        </a:p>
      </dsp:txBody>
      <dsp:txXfrm>
        <a:off x="1129213" y="4480435"/>
        <a:ext cx="1397983" cy="868005"/>
      </dsp:txXfrm>
    </dsp:sp>
    <dsp:sp modelId="{CAF7F390-6085-4D4F-8589-F8B1C9428DC4}">
      <dsp:nvSpPr>
        <dsp:cNvPr id="0" name=""/>
        <dsp:cNvSpPr/>
      </dsp:nvSpPr>
      <dsp:spPr>
        <a:xfrm>
          <a:off x="14386" y="5581273"/>
          <a:ext cx="1451993" cy="922015"/>
        </a:xfrm>
        <a:prstGeom prst="roundRect">
          <a:avLst>
            <a:gd name="adj" fmla="val 10000"/>
          </a:avLst>
        </a:prstGeom>
        <a:solidFill>
          <a:schemeClr val="accent3">
            <a:lumMod val="75000"/>
          </a:schemeClr>
        </a:solidFill>
        <a:ln w="10795" cap="flat" cmpd="sng" algn="ctr">
          <a:solidFill>
            <a:schemeClr val="accent3">
              <a:lumMod val="75000"/>
            </a:schemeClr>
          </a:solidFill>
          <a:prstDash val="solid"/>
        </a:ln>
        <a:effectLst/>
      </dsp:spPr>
      <dsp:style>
        <a:lnRef idx="2">
          <a:scrgbClr r="0" g="0" b="0"/>
        </a:lnRef>
        <a:fillRef idx="1">
          <a:scrgbClr r="0" g="0" b="0"/>
        </a:fillRef>
        <a:effectRef idx="0">
          <a:scrgbClr r="0" g="0" b="0"/>
        </a:effectRef>
        <a:fontRef idx="minor">
          <a:schemeClr val="lt1"/>
        </a:fontRef>
      </dsp:style>
    </dsp:sp>
    <dsp:sp modelId="{81720B50-87EA-46B8-A6B4-3BA629F54D89}">
      <dsp:nvSpPr>
        <dsp:cNvPr id="0" name=""/>
        <dsp:cNvSpPr/>
      </dsp:nvSpPr>
      <dsp:spPr>
        <a:xfrm>
          <a:off x="175718" y="5734539"/>
          <a:ext cx="1451993" cy="922015"/>
        </a:xfrm>
        <a:prstGeom prst="roundRect">
          <a:avLst>
            <a:gd name="adj" fmla="val 10000"/>
          </a:avLst>
        </a:prstGeom>
        <a:solidFill>
          <a:schemeClr val="lt1">
            <a:alpha val="90000"/>
            <a:hueOff val="0"/>
            <a:satOff val="0"/>
            <a:lumOff val="0"/>
            <a:alphaOff val="0"/>
          </a:schemeClr>
        </a:solidFill>
        <a:ln w="10795" cap="flat" cmpd="sng" algn="ctr">
          <a:solidFill>
            <a:schemeClr val="accent3"/>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accent3">
                  <a:lumMod val="75000"/>
                </a:schemeClr>
              </a:solidFill>
            </a:rPr>
            <a:t>Create alignment among Enterprise workforce supports in the Healthcare sector</a:t>
          </a:r>
        </a:p>
      </dsp:txBody>
      <dsp:txXfrm>
        <a:off x="202723" y="5761544"/>
        <a:ext cx="1397983" cy="868005"/>
      </dsp:txXfrm>
    </dsp:sp>
    <dsp:sp modelId="{E685C482-82C6-4806-A302-ABFB17331D87}">
      <dsp:nvSpPr>
        <dsp:cNvPr id="0" name=""/>
        <dsp:cNvSpPr/>
      </dsp:nvSpPr>
      <dsp:spPr>
        <a:xfrm>
          <a:off x="1883627" y="5596320"/>
          <a:ext cx="1451993" cy="922015"/>
        </a:xfrm>
        <a:prstGeom prst="roundRect">
          <a:avLst>
            <a:gd name="adj" fmla="val 10000"/>
          </a:avLst>
        </a:prstGeom>
        <a:solidFill>
          <a:schemeClr val="accent2">
            <a:lumMod val="5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1F49D1-9E68-42CB-9418-ACC9041FF26B}">
      <dsp:nvSpPr>
        <dsp:cNvPr id="0" name=""/>
        <dsp:cNvSpPr/>
      </dsp:nvSpPr>
      <dsp:spPr>
        <a:xfrm>
          <a:off x="2044960" y="5749586"/>
          <a:ext cx="1451993" cy="922015"/>
        </a:xfrm>
        <a:prstGeom prst="roundRect">
          <a:avLst>
            <a:gd name="adj" fmla="val 10000"/>
          </a:avLst>
        </a:prstGeom>
        <a:solidFill>
          <a:schemeClr val="lt1">
            <a:alpha val="90000"/>
            <a:hueOff val="0"/>
            <a:satOff val="0"/>
            <a:lumOff val="0"/>
            <a:alphaOff val="0"/>
          </a:schemeClr>
        </a:solidFill>
        <a:ln w="10795" cap="flat" cmpd="sng" algn="ctr">
          <a:solidFill>
            <a:schemeClr val="accent2">
              <a:lumMod val="5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accent2">
                  <a:lumMod val="50000"/>
                </a:schemeClr>
              </a:solidFill>
            </a:rPr>
            <a:t>Work with industry stakeholders to improve job quality and retention among healthcare workers</a:t>
          </a:r>
        </a:p>
      </dsp:txBody>
      <dsp:txXfrm>
        <a:off x="2071965" y="5776591"/>
        <a:ext cx="1397983" cy="868005"/>
      </dsp:txXfrm>
    </dsp:sp>
    <dsp:sp modelId="{87E22FD3-C603-45B6-8CCD-165E95996CA2}">
      <dsp:nvSpPr>
        <dsp:cNvPr id="0" name=""/>
        <dsp:cNvSpPr/>
      </dsp:nvSpPr>
      <dsp:spPr>
        <a:xfrm>
          <a:off x="2715534" y="4300164"/>
          <a:ext cx="1451993" cy="922015"/>
        </a:xfrm>
        <a:prstGeom prst="roundRect">
          <a:avLst>
            <a:gd name="adj" fmla="val 10000"/>
          </a:avLst>
        </a:prstGeom>
        <a:solidFill>
          <a:schemeClr val="accent2">
            <a:lumMod val="5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3C914D-48B9-4151-91F1-90966C3C2F5A}">
      <dsp:nvSpPr>
        <dsp:cNvPr id="0" name=""/>
        <dsp:cNvSpPr/>
      </dsp:nvSpPr>
      <dsp:spPr>
        <a:xfrm>
          <a:off x="2876866" y="4453430"/>
          <a:ext cx="1451993" cy="922015"/>
        </a:xfrm>
        <a:prstGeom prst="roundRect">
          <a:avLst>
            <a:gd name="adj" fmla="val 10000"/>
          </a:avLst>
        </a:prstGeom>
        <a:solidFill>
          <a:schemeClr val="lt1">
            <a:alpha val="90000"/>
            <a:hueOff val="0"/>
            <a:satOff val="0"/>
            <a:lumOff val="0"/>
            <a:alphaOff val="0"/>
          </a:schemeClr>
        </a:solidFill>
        <a:ln w="10795" cap="flat" cmpd="sng" algn="ctr">
          <a:solidFill>
            <a:schemeClr val="accent2">
              <a:lumMod val="5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accent2">
                  <a:lumMod val="50000"/>
                </a:schemeClr>
              </a:solidFill>
              <a:latin typeface="Calibri"/>
            </a:rPr>
            <a:t>Align</a:t>
          </a:r>
          <a:r>
            <a:rPr lang="en-US" sz="1200" kern="1200">
              <a:solidFill>
                <a:schemeClr val="accent2">
                  <a:lumMod val="50000"/>
                </a:schemeClr>
              </a:solidFill>
            </a:rPr>
            <a:t> internal and external educator pipeline initiatives</a:t>
          </a:r>
        </a:p>
      </dsp:txBody>
      <dsp:txXfrm>
        <a:off x="2903871" y="4480435"/>
        <a:ext cx="1397983" cy="868005"/>
      </dsp:txXfrm>
    </dsp:sp>
    <dsp:sp modelId="{BF5939A2-6E69-4718-86E5-5FBB2AE62EAC}">
      <dsp:nvSpPr>
        <dsp:cNvPr id="0" name=""/>
        <dsp:cNvSpPr/>
      </dsp:nvSpPr>
      <dsp:spPr>
        <a:xfrm>
          <a:off x="4490192" y="2955860"/>
          <a:ext cx="1451993" cy="922015"/>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6C95E7-AA8E-40B1-B268-7E11C1E9ECB6}">
      <dsp:nvSpPr>
        <dsp:cNvPr id="0" name=""/>
        <dsp:cNvSpPr/>
      </dsp:nvSpPr>
      <dsp:spPr>
        <a:xfrm>
          <a:off x="4651524" y="3109126"/>
          <a:ext cx="1451993" cy="922015"/>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Evaluate the cumulative impact of workforce programs to ensure alignment</a:t>
          </a:r>
        </a:p>
      </dsp:txBody>
      <dsp:txXfrm>
        <a:off x="4678529" y="3136131"/>
        <a:ext cx="1397983" cy="868005"/>
      </dsp:txXfrm>
    </dsp:sp>
    <dsp:sp modelId="{481B98B4-8B33-472B-9266-80432B136435}">
      <dsp:nvSpPr>
        <dsp:cNvPr id="0" name=""/>
        <dsp:cNvSpPr/>
      </dsp:nvSpPr>
      <dsp:spPr>
        <a:xfrm>
          <a:off x="4490192" y="4300164"/>
          <a:ext cx="1451993" cy="922015"/>
        </a:xfrm>
        <a:prstGeom prst="roundRect">
          <a:avLst>
            <a:gd name="adj" fmla="val 10000"/>
          </a:avLst>
        </a:prstGeom>
        <a:solidFill>
          <a:schemeClr val="accent6"/>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C37348-88FF-4108-A8AC-325BAEB3F9F6}">
      <dsp:nvSpPr>
        <dsp:cNvPr id="0" name=""/>
        <dsp:cNvSpPr/>
      </dsp:nvSpPr>
      <dsp:spPr>
        <a:xfrm>
          <a:off x="4651524" y="4453430"/>
          <a:ext cx="1451993" cy="922015"/>
        </a:xfrm>
        <a:prstGeom prst="roundRect">
          <a:avLst>
            <a:gd name="adj" fmla="val 10000"/>
          </a:avLst>
        </a:prstGeom>
        <a:solidFill>
          <a:schemeClr val="lt1">
            <a:alpha val="90000"/>
            <a:hueOff val="0"/>
            <a:satOff val="0"/>
            <a:lumOff val="0"/>
            <a:alphaOff val="0"/>
          </a:schemeClr>
        </a:solidFill>
        <a:ln w="10795" cap="flat" cmpd="sng" algn="ctr">
          <a:solidFill>
            <a:schemeClr val="accent6"/>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accent6"/>
              </a:solidFill>
            </a:rPr>
            <a:t>Improve understanding of workforce outcomes</a:t>
          </a:r>
        </a:p>
      </dsp:txBody>
      <dsp:txXfrm>
        <a:off x="4678529" y="4480435"/>
        <a:ext cx="1397983" cy="868005"/>
      </dsp:txXfrm>
    </dsp:sp>
    <dsp:sp modelId="{0FF6F414-6340-45AD-97A4-419F6AC6C165}">
      <dsp:nvSpPr>
        <dsp:cNvPr id="0" name=""/>
        <dsp:cNvSpPr/>
      </dsp:nvSpPr>
      <dsp:spPr>
        <a:xfrm>
          <a:off x="6706221" y="2955860"/>
          <a:ext cx="2343908" cy="922015"/>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E332D0-132E-4574-AC06-BBB3661681B1}">
      <dsp:nvSpPr>
        <dsp:cNvPr id="0" name=""/>
        <dsp:cNvSpPr/>
      </dsp:nvSpPr>
      <dsp:spPr>
        <a:xfrm>
          <a:off x="6867554" y="3109126"/>
          <a:ext cx="2343908" cy="922015"/>
        </a:xfrm>
        <a:prstGeom prst="roundRect">
          <a:avLst>
            <a:gd name="adj" fmla="val 10000"/>
          </a:avLst>
        </a:prstGeom>
        <a:solidFill>
          <a:schemeClr val="lt1">
            <a:alpha val="90000"/>
            <a:hueOff val="0"/>
            <a:satOff val="0"/>
            <a:lumOff val="0"/>
            <a:alphaOff val="0"/>
          </a:schemeClr>
        </a:solidFill>
        <a:ln w="10795"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tx1"/>
              </a:solidFill>
            </a:rPr>
            <a:t>Establish strategies for effective communication of Enterprise workforce efforts </a:t>
          </a:r>
        </a:p>
      </dsp:txBody>
      <dsp:txXfrm>
        <a:off x="6894559" y="3136131"/>
        <a:ext cx="2289898" cy="868005"/>
      </dsp:txXfrm>
    </dsp:sp>
    <dsp:sp modelId="{C317E3D3-67CB-4EF5-B0F3-9883A438C92A}">
      <dsp:nvSpPr>
        <dsp:cNvPr id="0" name=""/>
        <dsp:cNvSpPr/>
      </dsp:nvSpPr>
      <dsp:spPr>
        <a:xfrm>
          <a:off x="6264850" y="4300164"/>
          <a:ext cx="1451993" cy="922015"/>
        </a:xfrm>
        <a:prstGeom prst="roundRect">
          <a:avLst>
            <a:gd name="adj" fmla="val 10000"/>
          </a:avLst>
        </a:prstGeom>
        <a:solidFill>
          <a:schemeClr val="accent3"/>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DA3758-03C4-42A8-AC03-F36C237839B0}">
      <dsp:nvSpPr>
        <dsp:cNvPr id="0" name=""/>
        <dsp:cNvSpPr/>
      </dsp:nvSpPr>
      <dsp:spPr>
        <a:xfrm>
          <a:off x="6426183" y="4453430"/>
          <a:ext cx="1451993" cy="922015"/>
        </a:xfrm>
        <a:prstGeom prst="roundRect">
          <a:avLst>
            <a:gd name="adj" fmla="val 10000"/>
          </a:avLst>
        </a:prstGeom>
        <a:solidFill>
          <a:schemeClr val="lt1">
            <a:alpha val="90000"/>
            <a:hueOff val="0"/>
            <a:satOff val="0"/>
            <a:lumOff val="0"/>
            <a:alphaOff val="0"/>
          </a:schemeClr>
        </a:solidFill>
        <a:ln w="10795" cap="flat" cmpd="sng" algn="ctr">
          <a:solidFill>
            <a:schemeClr val="accent3"/>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accent3"/>
              </a:solidFill>
            </a:rPr>
            <a:t>Develop policies and practices for interagency communication of efforts</a:t>
          </a:r>
        </a:p>
      </dsp:txBody>
      <dsp:txXfrm>
        <a:off x="6453188" y="4480435"/>
        <a:ext cx="1397983" cy="868005"/>
      </dsp:txXfrm>
    </dsp:sp>
    <dsp:sp modelId="{999C5816-1094-4B5B-8334-FC7BFD870F71}">
      <dsp:nvSpPr>
        <dsp:cNvPr id="0" name=""/>
        <dsp:cNvSpPr/>
      </dsp:nvSpPr>
      <dsp:spPr>
        <a:xfrm>
          <a:off x="7991590" y="4300164"/>
          <a:ext cx="1451993" cy="922015"/>
        </a:xfrm>
        <a:prstGeom prst="roundRect">
          <a:avLst>
            <a:gd name="adj" fmla="val 10000"/>
          </a:avLst>
        </a:prstGeom>
        <a:solidFill>
          <a:schemeClr val="accent3"/>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A3F3D9-F99A-44FA-BCB5-9F970632AF7D}">
      <dsp:nvSpPr>
        <dsp:cNvPr id="0" name=""/>
        <dsp:cNvSpPr/>
      </dsp:nvSpPr>
      <dsp:spPr>
        <a:xfrm>
          <a:off x="8152922" y="4453430"/>
          <a:ext cx="1451993" cy="922015"/>
        </a:xfrm>
        <a:prstGeom prst="roundRect">
          <a:avLst>
            <a:gd name="adj" fmla="val 10000"/>
          </a:avLst>
        </a:prstGeom>
        <a:solidFill>
          <a:schemeClr val="lt1">
            <a:alpha val="90000"/>
            <a:hueOff val="0"/>
            <a:satOff val="0"/>
            <a:lumOff val="0"/>
            <a:alphaOff val="0"/>
          </a:schemeClr>
        </a:solidFill>
        <a:ln w="10795" cap="flat" cmpd="sng" algn="ctr">
          <a:solidFill>
            <a:schemeClr val="accent3"/>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0" kern="1200">
              <a:solidFill>
                <a:schemeClr val="accent3"/>
              </a:solidFill>
            </a:rPr>
            <a:t>Build strong external communications to improve customer experience</a:t>
          </a:r>
        </a:p>
      </dsp:txBody>
      <dsp:txXfrm>
        <a:off x="8179927" y="4480435"/>
        <a:ext cx="1397983" cy="86800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EF6B24-34C5-44D3-8DEA-9E1438FAB6EE}">
      <dsp:nvSpPr>
        <dsp:cNvPr id="0" name=""/>
        <dsp:cNvSpPr/>
      </dsp:nvSpPr>
      <dsp:spPr>
        <a:xfrm>
          <a:off x="0" y="89440"/>
          <a:ext cx="3203971" cy="730347"/>
        </a:xfrm>
        <a:prstGeom prst="rect">
          <a:avLst/>
        </a:prstGeom>
        <a:solidFill>
          <a:schemeClr val="accent1">
            <a:shade val="80000"/>
            <a:hueOff val="0"/>
            <a:satOff val="0"/>
            <a:lumOff val="0"/>
            <a:alphaOff val="0"/>
          </a:schemeClr>
        </a:solidFill>
        <a:ln w="57150" cap="flat" cmpd="sng" algn="ctr">
          <a:solidFill>
            <a:srgbClr val="FFFF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Option 1: Full Workforce System</a:t>
          </a:r>
        </a:p>
      </dsp:txBody>
      <dsp:txXfrm>
        <a:off x="0" y="89440"/>
        <a:ext cx="3203971" cy="730347"/>
      </dsp:txXfrm>
    </dsp:sp>
    <dsp:sp modelId="{FEC98B8E-B4EB-4CB5-A12C-6990724E35DF}">
      <dsp:nvSpPr>
        <dsp:cNvPr id="0" name=""/>
        <dsp:cNvSpPr/>
      </dsp:nvSpPr>
      <dsp:spPr>
        <a:xfrm>
          <a:off x="3286" y="819788"/>
          <a:ext cx="3203971" cy="3455268"/>
        </a:xfrm>
        <a:prstGeom prst="rect">
          <a:avLst/>
        </a:prstGeom>
        <a:solidFill>
          <a:schemeClr val="accent1">
            <a:alpha val="90000"/>
            <a:tint val="40000"/>
            <a:hueOff val="0"/>
            <a:satOff val="0"/>
            <a:lumOff val="0"/>
            <a:alphaOff val="0"/>
          </a:schemeClr>
        </a:solidFill>
        <a:ln w="57150" cap="flat" cmpd="sng" algn="ctr">
          <a:solidFill>
            <a:srgbClr val="FFFF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Look at full breadth of the workforce system</a:t>
          </a:r>
        </a:p>
        <a:p>
          <a:pPr marL="228600" lvl="1" indent="-228600" algn="l" defTabSz="889000">
            <a:lnSpc>
              <a:spcPct val="90000"/>
            </a:lnSpc>
            <a:spcBef>
              <a:spcPct val="0"/>
            </a:spcBef>
            <a:spcAft>
              <a:spcPct val="15000"/>
            </a:spcAft>
            <a:buChar char="•"/>
          </a:pPr>
          <a:r>
            <a:rPr lang="en-US" sz="2000" kern="1200"/>
            <a:t>All WIOA Combined State Plan Programs</a:t>
          </a:r>
        </a:p>
        <a:p>
          <a:pPr marL="228600" lvl="1" indent="-228600" algn="l" defTabSz="889000">
            <a:lnSpc>
              <a:spcPct val="90000"/>
            </a:lnSpc>
            <a:spcBef>
              <a:spcPct val="0"/>
            </a:spcBef>
            <a:spcAft>
              <a:spcPct val="15000"/>
            </a:spcAft>
            <a:buChar char="•"/>
          </a:pPr>
          <a:r>
            <a:rPr lang="en-US" sz="2000" kern="1200"/>
            <a:t>Look across state committee jurisdictions</a:t>
          </a:r>
        </a:p>
      </dsp:txBody>
      <dsp:txXfrm>
        <a:off x="3286" y="819788"/>
        <a:ext cx="3203971" cy="3455268"/>
      </dsp:txXfrm>
    </dsp:sp>
    <dsp:sp modelId="{458ED820-EDAF-4336-B8F1-1FECB27CEE11}">
      <dsp:nvSpPr>
        <dsp:cNvPr id="0" name=""/>
        <dsp:cNvSpPr/>
      </dsp:nvSpPr>
      <dsp:spPr>
        <a:xfrm>
          <a:off x="3655814" y="89440"/>
          <a:ext cx="3203971" cy="730347"/>
        </a:xfrm>
        <a:prstGeom prst="rect">
          <a:avLst/>
        </a:prstGeom>
        <a:solidFill>
          <a:schemeClr val="accent1">
            <a:shade val="80000"/>
            <a:hueOff val="409948"/>
            <a:satOff val="-45075"/>
            <a:lumOff val="22157"/>
            <a:alphaOff val="0"/>
          </a:schemeClr>
        </a:solidFill>
        <a:ln w="10795" cap="flat" cmpd="sng" algn="ctr">
          <a:solidFill>
            <a:schemeClr val="accent1">
              <a:shade val="80000"/>
              <a:hueOff val="409948"/>
              <a:satOff val="-45075"/>
              <a:lumOff val="2215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rtl="0">
            <a:lnSpc>
              <a:spcPct val="90000"/>
            </a:lnSpc>
            <a:spcBef>
              <a:spcPct val="0"/>
            </a:spcBef>
            <a:spcAft>
              <a:spcPct val="35000"/>
            </a:spcAft>
            <a:buNone/>
          </a:pPr>
          <a:r>
            <a:rPr lang="en-US" sz="2000" kern="1200"/>
            <a:t>Option 2:</a:t>
          </a:r>
          <a:r>
            <a:rPr lang="en-US" sz="2000" kern="1200">
              <a:latin typeface="Calibri"/>
            </a:rPr>
            <a:t> Jobs and Labor Committees</a:t>
          </a:r>
          <a:endParaRPr lang="en-US" sz="2000" kern="1200"/>
        </a:p>
      </dsp:txBody>
      <dsp:txXfrm>
        <a:off x="3655814" y="89440"/>
        <a:ext cx="3203971" cy="730347"/>
      </dsp:txXfrm>
    </dsp:sp>
    <dsp:sp modelId="{1C936F02-AD8A-42C7-AA43-7336D219AB12}">
      <dsp:nvSpPr>
        <dsp:cNvPr id="0" name=""/>
        <dsp:cNvSpPr/>
      </dsp:nvSpPr>
      <dsp:spPr>
        <a:xfrm>
          <a:off x="3655814" y="819788"/>
          <a:ext cx="3203971" cy="3455268"/>
        </a:xfrm>
        <a:prstGeom prst="rect">
          <a:avLst/>
        </a:prstGeom>
        <a:solidFill>
          <a:schemeClr val="dk1">
            <a:tint val="65000"/>
          </a:schemeClr>
        </a:solidFill>
        <a:ln w="9525" cap="flat" cmpd="sng" algn="ctr">
          <a:solidFill>
            <a:schemeClr val="dk1"/>
          </a:solidFill>
          <a:prstDash val="solid"/>
        </a:ln>
        <a:effectLst/>
      </dsp:spPr>
      <dsp:style>
        <a:lnRef idx="1">
          <a:schemeClr val="dk1"/>
        </a:lnRef>
        <a:fillRef idx="2">
          <a:schemeClr val="dk1"/>
        </a:fillRef>
        <a:effectRef idx="1">
          <a:schemeClr val="dk1"/>
        </a:effectRef>
        <a:fontRef idx="minor">
          <a:schemeClr val="dk1"/>
        </a:fontRef>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i="0" kern="1200"/>
            <a:t>Look only at programs within the jurisdiction of the </a:t>
          </a:r>
          <a:r>
            <a:rPr lang="en-US" sz="2000" i="0" kern="1200">
              <a:latin typeface="Calibri"/>
            </a:rPr>
            <a:t>Jobs and Labor</a:t>
          </a:r>
          <a:r>
            <a:rPr lang="en-US" sz="2000" i="0" kern="1200"/>
            <a:t> Committees</a:t>
          </a:r>
          <a:endParaRPr lang="en-US" sz="2000" kern="1200"/>
        </a:p>
        <a:p>
          <a:pPr marL="228600" lvl="1" indent="-228600" algn="l" defTabSz="889000">
            <a:lnSpc>
              <a:spcPct val="90000"/>
            </a:lnSpc>
            <a:spcBef>
              <a:spcPct val="0"/>
            </a:spcBef>
            <a:spcAft>
              <a:spcPct val="15000"/>
            </a:spcAft>
            <a:buChar char="•"/>
          </a:pPr>
          <a:r>
            <a:rPr lang="en-US" sz="2000" kern="1200"/>
            <a:t>Includes DEED and DLI</a:t>
          </a:r>
        </a:p>
        <a:p>
          <a:pPr marL="228600" lvl="1" indent="-228600" algn="l" defTabSz="889000">
            <a:lnSpc>
              <a:spcPct val="90000"/>
            </a:lnSpc>
            <a:spcBef>
              <a:spcPct val="0"/>
            </a:spcBef>
            <a:spcAft>
              <a:spcPct val="15000"/>
            </a:spcAft>
            <a:buChar char="•"/>
          </a:pPr>
          <a:r>
            <a:rPr lang="en-US" sz="2000" kern="1200"/>
            <a:t>Reference or touch on programs outside of committee’s jurisdiction as relevant, but will not include in the final recommendations</a:t>
          </a:r>
        </a:p>
      </dsp:txBody>
      <dsp:txXfrm>
        <a:off x="3655814" y="819788"/>
        <a:ext cx="3203971" cy="3455268"/>
      </dsp:txXfrm>
    </dsp:sp>
    <dsp:sp modelId="{D42E87A8-0DF2-4B17-A547-E03E097C49B1}">
      <dsp:nvSpPr>
        <dsp:cNvPr id="0" name=""/>
        <dsp:cNvSpPr/>
      </dsp:nvSpPr>
      <dsp:spPr>
        <a:xfrm>
          <a:off x="7308342" y="89440"/>
          <a:ext cx="3203971" cy="730347"/>
        </a:xfrm>
        <a:prstGeom prst="rect">
          <a:avLst/>
        </a:prstGeom>
        <a:solidFill>
          <a:schemeClr val="accent1">
            <a:shade val="80000"/>
            <a:hueOff val="819896"/>
            <a:satOff val="-90150"/>
            <a:lumOff val="44313"/>
            <a:alphaOff val="0"/>
          </a:schemeClr>
        </a:solidFill>
        <a:ln w="10795" cap="flat" cmpd="sng" algn="ctr">
          <a:solidFill>
            <a:schemeClr val="accent1">
              <a:shade val="80000"/>
              <a:hueOff val="819896"/>
              <a:satOff val="-90150"/>
              <a:lumOff val="4431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Option 3: Look only at DEED</a:t>
          </a:r>
        </a:p>
      </dsp:txBody>
      <dsp:txXfrm>
        <a:off x="7308342" y="89440"/>
        <a:ext cx="3203971" cy="730347"/>
      </dsp:txXfrm>
    </dsp:sp>
    <dsp:sp modelId="{59F47D92-F0DC-457B-BC11-BB91BBC7E1D1}">
      <dsp:nvSpPr>
        <dsp:cNvPr id="0" name=""/>
        <dsp:cNvSpPr/>
      </dsp:nvSpPr>
      <dsp:spPr>
        <a:xfrm>
          <a:off x="7308342" y="819788"/>
          <a:ext cx="3203971" cy="3455268"/>
        </a:xfrm>
        <a:prstGeom prst="rect">
          <a:avLst/>
        </a:prstGeom>
        <a:solidFill>
          <a:schemeClr val="dk1">
            <a:tint val="65000"/>
          </a:schemeClr>
        </a:solidFill>
        <a:ln w="9525" cap="flat" cmpd="sng" algn="ctr">
          <a:solidFill>
            <a:schemeClr val="dk1"/>
          </a:solidFill>
          <a:prstDash val="solid"/>
        </a:ln>
        <a:effectLst/>
      </dsp:spPr>
      <dsp:style>
        <a:lnRef idx="1">
          <a:schemeClr val="dk1"/>
        </a:lnRef>
        <a:fillRef idx="2">
          <a:schemeClr val="dk1"/>
        </a:fillRef>
        <a:effectRef idx="1">
          <a:schemeClr val="dk1"/>
        </a:effectRef>
        <a:fontRef idx="minor">
          <a:schemeClr val="dk1"/>
        </a:fontRef>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Include only federal and state programs that are operated through DEED</a:t>
          </a:r>
        </a:p>
        <a:p>
          <a:pPr marL="228600" lvl="1" indent="-228600" algn="l" defTabSz="889000">
            <a:lnSpc>
              <a:spcPct val="90000"/>
            </a:lnSpc>
            <a:spcBef>
              <a:spcPct val="0"/>
            </a:spcBef>
            <a:spcAft>
              <a:spcPct val="15000"/>
            </a:spcAft>
            <a:buChar char="•"/>
          </a:pPr>
          <a:r>
            <a:rPr lang="en-US" sz="2000" kern="1200"/>
            <a:t>Reference or touch on programs outside of committee’s jurisdiction as relevant, but will not include in the final recommendations</a:t>
          </a:r>
        </a:p>
      </dsp:txBody>
      <dsp:txXfrm>
        <a:off x="7308342" y="819788"/>
        <a:ext cx="3203971" cy="345526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D0B75A-5E74-486C-875F-6CB7FD04EAD2}"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46E920-4FC3-4EEE-AC7D-8A75B91E35D8}" type="slidenum">
              <a:rPr lang="en-US" smtClean="0"/>
              <a:t>‹#›</a:t>
            </a:fld>
            <a:endParaRPr lang="en-US"/>
          </a:p>
        </p:txBody>
      </p:sp>
    </p:spTree>
    <p:extLst>
      <p:ext uri="{BB962C8B-B14F-4D97-AF65-F5344CB8AC3E}">
        <p14:creationId xmlns:p14="http://schemas.microsoft.com/office/powerpoint/2010/main" val="148623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46E920-4FC3-4EEE-AC7D-8A75B91E35D8}" type="slidenum">
              <a:rPr lang="en-US" smtClean="0"/>
              <a:t>4</a:t>
            </a:fld>
            <a:endParaRPr lang="en-US"/>
          </a:p>
        </p:txBody>
      </p:sp>
    </p:spTree>
    <p:extLst>
      <p:ext uri="{BB962C8B-B14F-4D97-AF65-F5344CB8AC3E}">
        <p14:creationId xmlns:p14="http://schemas.microsoft.com/office/powerpoint/2010/main" val="2618832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4C35F6-D8D0-4DB8-A6CF-619545CB5E62}" type="slidenum">
              <a:rPr lang="en-US" smtClean="0"/>
              <a:t>5</a:t>
            </a:fld>
            <a:endParaRPr lang="en-US"/>
          </a:p>
        </p:txBody>
      </p:sp>
    </p:spTree>
    <p:extLst>
      <p:ext uri="{BB962C8B-B14F-4D97-AF65-F5344CB8AC3E}">
        <p14:creationId xmlns:p14="http://schemas.microsoft.com/office/powerpoint/2010/main" val="3342728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Baker: Legislative Audit, how are </a:t>
            </a:r>
            <a:r>
              <a:rPr lang="en-US" err="1"/>
              <a:t>CareerForce</a:t>
            </a:r>
            <a:r>
              <a:rPr lang="en-US"/>
              <a:t> centers being used, Workforce Development Fund – tax on businesses but want to know how and why its being used and more taxes being used</a:t>
            </a:r>
          </a:p>
          <a:p>
            <a:pPr marL="171450" indent="-171450">
              <a:buFont typeface="Arial" panose="020B0604020202020204" pitchFamily="34" charset="0"/>
              <a:buChar char="•"/>
            </a:pPr>
            <a:r>
              <a:rPr lang="en-US"/>
              <a:t>Carol: Input from the local workforce centers, rural representation – </a:t>
            </a:r>
            <a:r>
              <a:rPr lang="en-US">
                <a:highlight>
                  <a:srgbClr val="FFFF00"/>
                </a:highlight>
              </a:rPr>
              <a:t>Carol would want to host a meeting</a:t>
            </a:r>
            <a:r>
              <a:rPr lang="en-US"/>
              <a:t>, locals CBOs have a hard time. Also looking at using AI</a:t>
            </a:r>
          </a:p>
          <a:p>
            <a:pPr marL="171450" indent="-171450">
              <a:buFont typeface="Arial" panose="020B0604020202020204" pitchFamily="34" charset="0"/>
              <a:buChar char="•"/>
            </a:pPr>
            <a:r>
              <a:rPr lang="en-US">
                <a:highlight>
                  <a:srgbClr val="FFFF00"/>
                </a:highlight>
              </a:rPr>
              <a:t>*Send full group legislative auditors report</a:t>
            </a:r>
          </a:p>
          <a:p>
            <a:pPr marL="171450" indent="-171450">
              <a:buFont typeface="Arial" panose="020B0604020202020204" pitchFamily="34" charset="0"/>
              <a:buChar char="•"/>
            </a:pPr>
            <a:r>
              <a:rPr lang="en-US"/>
              <a:t>Sen Nelson: connecting people to services, like the idea of different locations for meeting</a:t>
            </a:r>
          </a:p>
          <a:p>
            <a:pPr marL="171450" indent="-171450">
              <a:buFont typeface="Arial" panose="020B0604020202020204" pitchFamily="34" charset="0"/>
              <a:buChar char="•"/>
            </a:pPr>
            <a:r>
              <a:rPr lang="en-US"/>
              <a:t>Sen. Champion: how well people navigate legislative process and competitive process – how are we making sure funding is fair and accessible for everyone including in design and evaluation of grants</a:t>
            </a:r>
          </a:p>
          <a:p>
            <a:pPr marL="171450" indent="-171450">
              <a:buFont typeface="Arial" panose="020B0604020202020204" pitchFamily="34" charset="0"/>
              <a:buChar char="•"/>
            </a:pPr>
            <a:r>
              <a:rPr lang="en-US"/>
              <a:t>Michael: apprenticeship aligned to postsecondary – not an alternative option. Where do we get around the challenges that are put in place by the grantees</a:t>
            </a:r>
          </a:p>
          <a:p>
            <a:pPr marL="171450" indent="-171450">
              <a:buFont typeface="Arial" panose="020B0604020202020204" pitchFamily="34" charset="0"/>
              <a:buChar char="•"/>
            </a:pPr>
            <a:r>
              <a:rPr lang="en-US"/>
              <a:t>Nicole: how to maximize the small amount of resources that we have, workforce centers used to mean something to the community and have more resources co-located (libraries)</a:t>
            </a:r>
          </a:p>
          <a:p>
            <a:pPr marL="171450" indent="-171450">
              <a:buFont typeface="Arial" panose="020B0604020202020204" pitchFamily="34" charset="0"/>
              <a:buChar char="•"/>
            </a:pPr>
            <a:r>
              <a:rPr lang="en-US"/>
              <a:t>Misun: transparency, how are we prioritizing and disseminating dollars – why do we have the dollars, what is the problem we’re trying to solve and get to prioritize. How do we simplify system and make it easier to understand and navigate. Who is best positioned to receive dollars to do what they’re being asked to do</a:t>
            </a:r>
          </a:p>
          <a:p>
            <a:pPr marL="171450" indent="-171450">
              <a:buFont typeface="Arial" panose="020B0604020202020204" pitchFamily="34" charset="0"/>
              <a:buChar char="•"/>
            </a:pPr>
            <a:r>
              <a:rPr lang="en-US"/>
              <a:t>Varilek: simplicity as a goal, brought up tension of large GWDB and lots of LWDAs; challenge of too many hoops and also concerns about fraud</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D846E920-4FC3-4EEE-AC7D-8A75B91E35D8}" type="slidenum">
              <a:rPr lang="en-US" smtClean="0"/>
              <a:t>7</a:t>
            </a:fld>
            <a:endParaRPr lang="en-US"/>
          </a:p>
        </p:txBody>
      </p:sp>
    </p:spTree>
    <p:extLst>
      <p:ext uri="{BB962C8B-B14F-4D97-AF65-F5344CB8AC3E}">
        <p14:creationId xmlns:p14="http://schemas.microsoft.com/office/powerpoint/2010/main" val="2225328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*Check about roll call vote on virtual meetings – read out?</a:t>
            </a:r>
          </a:p>
        </p:txBody>
      </p:sp>
      <p:sp>
        <p:nvSpPr>
          <p:cNvPr id="4" name="Slide Number Placeholder 3"/>
          <p:cNvSpPr>
            <a:spLocks noGrp="1"/>
          </p:cNvSpPr>
          <p:nvPr>
            <p:ph type="sldNum" sz="quarter" idx="5"/>
          </p:nvPr>
        </p:nvSpPr>
        <p:spPr/>
        <p:txBody>
          <a:bodyPr/>
          <a:lstStyle/>
          <a:p>
            <a:fld id="{D846E920-4FC3-4EEE-AC7D-8A75B91E35D8}" type="slidenum">
              <a:rPr lang="en-US" smtClean="0"/>
              <a:t>11</a:t>
            </a:fld>
            <a:endParaRPr lang="en-US"/>
          </a:p>
        </p:txBody>
      </p:sp>
    </p:spTree>
    <p:extLst>
      <p:ext uri="{BB962C8B-B14F-4D97-AF65-F5344CB8AC3E}">
        <p14:creationId xmlns:p14="http://schemas.microsoft.com/office/powerpoint/2010/main" val="569863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Kevion</a:t>
            </a:r>
          </a:p>
        </p:txBody>
      </p:sp>
      <p:sp>
        <p:nvSpPr>
          <p:cNvPr id="4" name="Slide Number Placeholder 3"/>
          <p:cNvSpPr>
            <a:spLocks noGrp="1"/>
          </p:cNvSpPr>
          <p:nvPr>
            <p:ph type="sldNum" sz="quarter" idx="5"/>
          </p:nvPr>
        </p:nvSpPr>
        <p:spPr/>
        <p:txBody>
          <a:bodyPr/>
          <a:lstStyle/>
          <a:p>
            <a:fld id="{760410E1-B83B-4F3D-A912-B1B82477003A}" type="slidenum">
              <a:rPr lang="en-US" smtClean="0"/>
              <a:t>25</a:t>
            </a:fld>
            <a:endParaRPr lang="en-US"/>
          </a:p>
        </p:txBody>
      </p:sp>
    </p:spTree>
    <p:extLst>
      <p:ext uri="{BB962C8B-B14F-4D97-AF65-F5344CB8AC3E}">
        <p14:creationId xmlns:p14="http://schemas.microsoft.com/office/powerpoint/2010/main" val="3269622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B177E7-4D2F-4126-BAF3-7B22873093BE}" type="slidenum">
              <a:rPr lang="en-US" smtClean="0"/>
              <a:t>27</a:t>
            </a:fld>
            <a:endParaRPr lang="en-US"/>
          </a:p>
        </p:txBody>
      </p:sp>
    </p:spTree>
    <p:extLst>
      <p:ext uri="{BB962C8B-B14F-4D97-AF65-F5344CB8AC3E}">
        <p14:creationId xmlns:p14="http://schemas.microsoft.com/office/powerpoint/2010/main" val="3013072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46E920-4FC3-4EEE-AC7D-8A75B91E35D8}" type="slidenum">
              <a:rPr lang="en-US" smtClean="0"/>
              <a:t>28</a:t>
            </a:fld>
            <a:endParaRPr lang="en-US"/>
          </a:p>
        </p:txBody>
      </p:sp>
    </p:spTree>
    <p:extLst>
      <p:ext uri="{BB962C8B-B14F-4D97-AF65-F5344CB8AC3E}">
        <p14:creationId xmlns:p14="http://schemas.microsoft.com/office/powerpoint/2010/main" val="4013744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pPr>
            <a:endParaRPr lang="en-US" sz="12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C7E07-3C67-C64C-8DA0-0404F63039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1486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June 11</a:t>
            </a:r>
            <a:r>
              <a:rPr lang="en-US" baseline="30000"/>
              <a:t>th</a:t>
            </a:r>
            <a:r>
              <a:rPr lang="en-US"/>
              <a:t> IWA Taskforce meeting, the Taskforce members worked together to edit the Alignment Strategy Framework.  </a:t>
            </a:r>
          </a:p>
          <a:p>
            <a:r>
              <a:rPr lang="en-US" b="1"/>
              <a:t>If there are additional edits requested by Taskforce members who could not attend the meeting, these should be submitted to Patti by July 1st</a:t>
            </a:r>
            <a:r>
              <a:rPr lang="en-US"/>
              <a:t>.  This framework will be provided to the workgroups and committees after that date.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D36A91-BFAB-41B8-95B2-D0BF81C510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4707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46E920-4FC3-4EEE-AC7D-8A75B91E35D8}" type="slidenum">
              <a:rPr lang="en-US" smtClean="0"/>
              <a:t>36</a:t>
            </a:fld>
            <a:endParaRPr lang="en-US"/>
          </a:p>
        </p:txBody>
      </p:sp>
    </p:spTree>
    <p:extLst>
      <p:ext uri="{BB962C8B-B14F-4D97-AF65-F5344CB8AC3E}">
        <p14:creationId xmlns:p14="http://schemas.microsoft.com/office/powerpoint/2010/main" val="3929416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034E4-4660-7546-8DA6-B0EFA9B878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750C2E-99DC-AECD-568D-B384083EE6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0AB39C-38AB-C4BE-A093-C183D6983A88}"/>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28AAF406-E544-28E8-6413-94066CE1ECFD}"/>
              </a:ext>
            </a:extLst>
          </p:cNvPr>
          <p:cNvSpPr>
            <a:spLocks noGrp="1"/>
          </p:cNvSpPr>
          <p:nvPr>
            <p:ph type="sldNum" sz="quarter" idx="5"/>
          </p:nvPr>
        </p:nvSpPr>
        <p:spPr/>
        <p:txBody>
          <a:bodyPr/>
          <a:lstStyle/>
          <a:p>
            <a:fld id="{CA2D21D1-52E2-420B-B491-CFF6D7BB79FB}" type="slidenum">
              <a:rPr lang="en-US" smtClean="0"/>
              <a:pPr/>
              <a:t>42</a:t>
            </a:fld>
            <a:endParaRPr lang="en-US"/>
          </a:p>
        </p:txBody>
      </p:sp>
    </p:spTree>
    <p:extLst>
      <p:ext uri="{BB962C8B-B14F-4D97-AF65-F5344CB8AC3E}">
        <p14:creationId xmlns:p14="http://schemas.microsoft.com/office/powerpoint/2010/main" val="3200608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to engage in between meetings?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46E920-4FC3-4EEE-AC7D-8A75B91E35D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32922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Need a 1-pager from each center on what is working and </a:t>
            </a:r>
            <a:r>
              <a:rPr lang="en-US" err="1"/>
              <a:t>whats</a:t>
            </a:r>
            <a:r>
              <a:rPr lang="en-US"/>
              <a:t> not, </a:t>
            </a:r>
            <a:r>
              <a:rPr lang="en-US" err="1"/>
              <a:t>whats</a:t>
            </a:r>
            <a:r>
              <a:rPr lang="en-US"/>
              <a:t> changing at the local level, who is </a:t>
            </a:r>
          </a:p>
          <a:p>
            <a:pPr marL="171450" indent="-171450">
              <a:buFont typeface="Arial" panose="020B0604020202020204" pitchFamily="34" charset="0"/>
              <a:buChar char="•"/>
            </a:pPr>
            <a:r>
              <a:rPr lang="en-US"/>
              <a:t>Look at federal but really understand what is happening locally</a:t>
            </a:r>
          </a:p>
          <a:p>
            <a:pPr marL="171450" indent="-171450">
              <a:buFont typeface="Arial" panose="020B0604020202020204" pitchFamily="34" charset="0"/>
              <a:buChar char="•"/>
            </a:pPr>
            <a:r>
              <a:rPr lang="en-US"/>
              <a:t>Use legislative research folks too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46E920-4FC3-4EEE-AC7D-8A75B91E35D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95978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p:bg bwMode="gray">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BFE16F-631F-B896-F74F-59FE06C2CFC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itle 2"/>
          <p:cNvSpPr>
            <a:spLocks noGrp="1"/>
          </p:cNvSpPr>
          <p:nvPr>
            <p:ph type="ctrTitle" hasCustomPrompt="1"/>
          </p:nvPr>
        </p:nvSpPr>
        <p:spPr bwMode="white">
          <a:xfrm>
            <a:off x="266700" y="2953758"/>
            <a:ext cx="11658600" cy="1295182"/>
          </a:xfrm>
          <a:noFill/>
        </p:spPr>
        <p:txBody>
          <a:bodyPr wrap="square" lIns="182880" tIns="91440" rIns="182880" bIns="91440" anchor="ctr">
            <a:normAutofit/>
          </a:bodyPr>
          <a:lstStyle>
            <a:lvl1pPr algn="ctr">
              <a:defRPr sz="3600">
                <a:solidFill>
                  <a:srgbClr val="003865"/>
                </a:solidFill>
              </a:defRPr>
            </a:lvl1pPr>
          </a:lstStyle>
          <a:p>
            <a:r>
              <a:rPr lang="en-US"/>
              <a:t>Click to enter the slideshow title</a:t>
            </a:r>
          </a:p>
        </p:txBody>
      </p:sp>
      <p:sp>
        <p:nvSpPr>
          <p:cNvPr id="6" name="Text Placeholder 4"/>
          <p:cNvSpPr>
            <a:spLocks noGrp="1"/>
          </p:cNvSpPr>
          <p:nvPr>
            <p:ph type="body" sz="quarter" idx="17" hasCustomPrompt="1"/>
          </p:nvPr>
        </p:nvSpPr>
        <p:spPr bwMode="black">
          <a:xfrm>
            <a:off x="838200" y="4406286"/>
            <a:ext cx="10515600" cy="711465"/>
          </a:xfrm>
        </p:spPr>
        <p:txBody>
          <a:bodyPr>
            <a:normAutofit/>
          </a:bodyPr>
          <a:lstStyle>
            <a:lvl1pPr marL="0" indent="0" algn="ctr">
              <a:buNone/>
              <a:defRPr sz="2400">
                <a:solidFill>
                  <a:schemeClr val="tx2"/>
                </a:solidFill>
              </a:defRPr>
            </a:lvl1pPr>
          </a:lstStyle>
          <a:p>
            <a:pPr lvl="0"/>
            <a:r>
              <a:rPr lang="en-US" err="1"/>
              <a:t>Firstname</a:t>
            </a:r>
            <a:r>
              <a:rPr lang="en-US"/>
              <a:t> </a:t>
            </a:r>
            <a:r>
              <a:rPr lang="en-US" err="1"/>
              <a:t>Lastname</a:t>
            </a:r>
            <a:r>
              <a:rPr lang="en-US"/>
              <a:t> | Job Title</a:t>
            </a:r>
          </a:p>
        </p:txBody>
      </p:sp>
      <p:pic>
        <p:nvPicPr>
          <p:cNvPr id="7" name="Picture 6" descr="Minnesota Governor's Workforce Development Board">
            <a:extLst>
              <a:ext uri="{FF2B5EF4-FFF2-40B4-BE49-F238E27FC236}">
                <a16:creationId xmlns:a16="http://schemas.microsoft.com/office/drawing/2014/main" id="{35946A0E-7B37-8FE9-B9C4-C54255D2A73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6950" y="846348"/>
            <a:ext cx="5118100" cy="1231900"/>
          </a:xfrm>
          <a:prstGeom prst="rect">
            <a:avLst/>
          </a:prstGeom>
        </p:spPr>
      </p:pic>
      <p:sp>
        <p:nvSpPr>
          <p:cNvPr id="2" name="Date Placeholder 5">
            <a:extLst>
              <a:ext uri="{FF2B5EF4-FFF2-40B4-BE49-F238E27FC236}">
                <a16:creationId xmlns:a16="http://schemas.microsoft.com/office/drawing/2014/main" id="{52F2A57F-0E71-9498-3781-91F500205D79}"/>
              </a:ext>
            </a:extLst>
          </p:cNvPr>
          <p:cNvSpPr>
            <a:spLocks noGrp="1"/>
          </p:cNvSpPr>
          <p:nvPr>
            <p:ph type="dt" sz="half" idx="15"/>
          </p:nvPr>
        </p:nvSpPr>
        <p:spPr bwMode="black">
          <a:xfrm>
            <a:off x="279753" y="6356350"/>
            <a:ext cx="1358590" cy="365125"/>
          </a:xfrm>
        </p:spPr>
        <p:txBody>
          <a:bodyPr/>
          <a:lstStyle/>
          <a:p>
            <a:fld id="{D7ED242C-24FB-43A0-BCB6-43756FC812F6}" type="datetime1">
              <a:rPr lang="en-US" smtClean="0"/>
              <a:t>9/16/2026</a:t>
            </a:fld>
            <a:endParaRPr lang="en-US"/>
          </a:p>
        </p:txBody>
      </p:sp>
      <p:sp>
        <p:nvSpPr>
          <p:cNvPr id="4" name="Footer Placeholder 6">
            <a:extLst>
              <a:ext uri="{FF2B5EF4-FFF2-40B4-BE49-F238E27FC236}">
                <a16:creationId xmlns:a16="http://schemas.microsoft.com/office/drawing/2014/main" id="{B3CF57A9-4417-E5FA-77C8-AE647BDBF8F8}"/>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448609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go)">
    <p:bg bwMode="gray">
      <p:bgPr>
        <a:solidFill>
          <a:schemeClr val="bg1"/>
        </a:solidFill>
        <a:effectLst/>
      </p:bgPr>
    </p:bg>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E2B67D6-C465-4A4E-C54F-DCF2AD4553FB}"/>
              </a:ext>
            </a:extLst>
          </p:cNvPr>
          <p:cNvSpPr txBox="1">
            <a:spLocks/>
          </p:cNvSpPr>
          <p:nvPr userDrawn="1"/>
        </p:nvSpPr>
        <p:spPr bwMode="black">
          <a:xfrm>
            <a:off x="0" y="431944"/>
            <a:ext cx="12192000" cy="1928195"/>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12" name="Title 2"/>
          <p:cNvSpPr>
            <a:spLocks noGrp="1"/>
          </p:cNvSpPr>
          <p:nvPr>
            <p:ph type="ctrTitle" hasCustomPrompt="1"/>
          </p:nvPr>
        </p:nvSpPr>
        <p:spPr bwMode="white">
          <a:xfrm>
            <a:off x="266700" y="2953758"/>
            <a:ext cx="11658600" cy="1295182"/>
          </a:xfrm>
          <a:noFill/>
        </p:spPr>
        <p:txBody>
          <a:bodyPr wrap="square" lIns="182880" tIns="91440" rIns="182880" bIns="91440" anchor="ctr">
            <a:normAutofit/>
          </a:bodyPr>
          <a:lstStyle>
            <a:lvl1pPr algn="ctr">
              <a:defRPr sz="3600">
                <a:solidFill>
                  <a:srgbClr val="003865"/>
                </a:solidFill>
              </a:defRPr>
            </a:lvl1pPr>
          </a:lstStyle>
          <a:p>
            <a:r>
              <a:rPr lang="en-US"/>
              <a:t>Click to enter the slideshow title</a:t>
            </a:r>
          </a:p>
        </p:txBody>
      </p:sp>
      <p:sp>
        <p:nvSpPr>
          <p:cNvPr id="6" name="Text Placeholder 4"/>
          <p:cNvSpPr>
            <a:spLocks noGrp="1"/>
          </p:cNvSpPr>
          <p:nvPr>
            <p:ph type="body" sz="quarter" idx="17" hasCustomPrompt="1"/>
          </p:nvPr>
        </p:nvSpPr>
        <p:spPr bwMode="black">
          <a:xfrm>
            <a:off x="838200" y="4406286"/>
            <a:ext cx="10515600" cy="711465"/>
          </a:xfrm>
        </p:spPr>
        <p:txBody>
          <a:bodyPr>
            <a:normAutofit/>
          </a:bodyPr>
          <a:lstStyle>
            <a:lvl1pPr marL="0" indent="0" algn="ctr">
              <a:buNone/>
              <a:defRPr sz="2400">
                <a:solidFill>
                  <a:schemeClr val="tx2"/>
                </a:solidFill>
              </a:defRPr>
            </a:lvl1pPr>
          </a:lstStyle>
          <a:p>
            <a:pPr lvl="0"/>
            <a:r>
              <a:rPr lang="en-US" err="1"/>
              <a:t>Firstname</a:t>
            </a:r>
            <a:r>
              <a:rPr lang="en-US"/>
              <a:t> </a:t>
            </a:r>
            <a:r>
              <a:rPr lang="en-US" err="1"/>
              <a:t>Lastname</a:t>
            </a:r>
            <a:r>
              <a:rPr lang="en-US"/>
              <a:t> | Job Title</a:t>
            </a:r>
          </a:p>
        </p:txBody>
      </p:sp>
      <p:sp>
        <p:nvSpPr>
          <p:cNvPr id="18" name="Date Placeholder 5"/>
          <p:cNvSpPr>
            <a:spLocks noGrp="1"/>
          </p:cNvSpPr>
          <p:nvPr>
            <p:ph type="dt" sz="half" idx="15"/>
          </p:nvPr>
        </p:nvSpPr>
        <p:spPr bwMode="black">
          <a:xfrm>
            <a:off x="279753" y="6356350"/>
            <a:ext cx="1358590" cy="365125"/>
          </a:xfrm>
        </p:spPr>
        <p:txBody>
          <a:bodyPr/>
          <a:lstStyle/>
          <a:p>
            <a:fld id="{D7ED242C-24FB-43A0-BCB6-43756FC812F6}" type="datetime1">
              <a:rPr lang="en-US" smtClean="0"/>
              <a:t>9/16/2026</a:t>
            </a:fld>
            <a:endParaRPr lang="en-US"/>
          </a:p>
        </p:txBody>
      </p:sp>
      <p:pic>
        <p:nvPicPr>
          <p:cNvPr id="2" name="Picture 1" descr="Minnesota Governor's Workforce Development Board">
            <a:extLst>
              <a:ext uri="{FF2B5EF4-FFF2-40B4-BE49-F238E27FC236}">
                <a16:creationId xmlns:a16="http://schemas.microsoft.com/office/drawing/2014/main" id="{DB2B0FCE-E752-0AF1-9135-2B0803171AE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846348"/>
            <a:ext cx="5118100" cy="1231900"/>
          </a:xfrm>
          <a:prstGeom prst="rect">
            <a:avLst/>
          </a:prstGeom>
        </p:spPr>
      </p:pic>
      <p:pic>
        <p:nvPicPr>
          <p:cNvPr id="5" name="Picture 4" descr="Leading CareerForce">
            <a:extLst>
              <a:ext uri="{FF2B5EF4-FFF2-40B4-BE49-F238E27FC236}">
                <a16:creationId xmlns:a16="http://schemas.microsoft.com/office/drawing/2014/main" id="{887F1E91-739B-4E83-75B0-D6EE41A1B73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95796" y="1051531"/>
            <a:ext cx="3458004" cy="759324"/>
          </a:xfrm>
          <a:prstGeom prst="rect">
            <a:avLst/>
          </a:prstGeom>
        </p:spPr>
      </p:pic>
      <p:sp>
        <p:nvSpPr>
          <p:cNvPr id="10" name="Footer Placeholder 6">
            <a:extLst>
              <a:ext uri="{FF2B5EF4-FFF2-40B4-BE49-F238E27FC236}">
                <a16:creationId xmlns:a16="http://schemas.microsoft.com/office/drawing/2014/main" id="{536821B3-CA67-D4E2-D6B6-FFA6D3C28AAC}"/>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706308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Logo)">
    <p:bg bwMode="gray">
      <p:bgPr>
        <a:solidFill>
          <a:schemeClr val="bg1"/>
        </a:solidFill>
        <a:effectLst/>
      </p:bgPr>
    </p:bg>
    <p:spTree>
      <p:nvGrpSpPr>
        <p:cNvPr id="1" name=""/>
        <p:cNvGrpSpPr/>
        <p:nvPr/>
      </p:nvGrpSpPr>
      <p:grpSpPr>
        <a:xfrm>
          <a:off x="0" y="0"/>
          <a:ext cx="0" cy="0"/>
          <a:chOff x="0" y="0"/>
          <a:chExt cx="0" cy="0"/>
        </a:xfrm>
      </p:grpSpPr>
      <p:sp>
        <p:nvSpPr>
          <p:cNvPr id="10" name="Rectangle 1">
            <a:extLst>
              <a:ext uri="{FF2B5EF4-FFF2-40B4-BE49-F238E27FC236}">
                <a16:creationId xmlns:a16="http://schemas.microsoft.com/office/drawing/2014/main" id="{85CA72DB-52D3-4107-FE7C-4B9152DAB72F}"/>
              </a:ext>
            </a:extLst>
          </p:cNvPr>
          <p:cNvSpPr txBox="1">
            <a:spLocks/>
          </p:cNvSpPr>
          <p:nvPr userDrawn="1"/>
        </p:nvSpPr>
        <p:spPr bwMode="black">
          <a:xfrm>
            <a:off x="0" y="2310714"/>
            <a:ext cx="12192000" cy="2462305"/>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12" name="Title 2"/>
          <p:cNvSpPr>
            <a:spLocks noGrp="1"/>
          </p:cNvSpPr>
          <p:nvPr>
            <p:ph type="ctrTitle" hasCustomPrompt="1"/>
          </p:nvPr>
        </p:nvSpPr>
        <p:spPr bwMode="white">
          <a:xfrm>
            <a:off x="266700" y="2394534"/>
            <a:ext cx="11658600" cy="1508918"/>
          </a:xfrm>
          <a:noFill/>
        </p:spPr>
        <p:txBody>
          <a:bodyPr wrap="square" lIns="182880" tIns="91440" rIns="182880" bIns="91440" anchor="ctr">
            <a:normAutofit/>
          </a:bodyPr>
          <a:lstStyle>
            <a:lvl1pPr algn="ctr">
              <a:defRPr sz="3600" baseline="0">
                <a:solidFill>
                  <a:schemeClr val="bg1"/>
                </a:solidFill>
              </a:defRPr>
            </a:lvl1pPr>
          </a:lstStyle>
          <a:p>
            <a:r>
              <a:rPr lang="en-US"/>
              <a:t>Click to enter the slideshow title</a:t>
            </a:r>
          </a:p>
        </p:txBody>
      </p:sp>
      <p:sp>
        <p:nvSpPr>
          <p:cNvPr id="6" name="Text Placeholder 4"/>
          <p:cNvSpPr>
            <a:spLocks noGrp="1"/>
          </p:cNvSpPr>
          <p:nvPr>
            <p:ph type="body" sz="quarter" idx="17" hasCustomPrompt="1"/>
          </p:nvPr>
        </p:nvSpPr>
        <p:spPr bwMode="black">
          <a:xfrm>
            <a:off x="838200" y="3940233"/>
            <a:ext cx="10515600" cy="711465"/>
          </a:xfrm>
        </p:spPr>
        <p:txBody>
          <a:bodyPr>
            <a:normAutofit/>
          </a:bodyPr>
          <a:lstStyle>
            <a:lvl1pPr marL="0" indent="0" algn="ctr">
              <a:buNone/>
              <a:defRPr sz="2400">
                <a:solidFill>
                  <a:schemeClr val="bg1"/>
                </a:solidFill>
              </a:defRPr>
            </a:lvl1pPr>
          </a:lstStyle>
          <a:p>
            <a:pPr lvl="0"/>
            <a:r>
              <a:rPr lang="en-US" err="1"/>
              <a:t>Firstname</a:t>
            </a:r>
            <a:r>
              <a:rPr lang="en-US"/>
              <a:t> </a:t>
            </a:r>
            <a:r>
              <a:rPr lang="en-US" err="1"/>
              <a:t>Lastname</a:t>
            </a:r>
            <a:r>
              <a:rPr lang="en-US"/>
              <a:t> | Job Title</a:t>
            </a:r>
          </a:p>
        </p:txBody>
      </p:sp>
      <p:sp>
        <p:nvSpPr>
          <p:cNvPr id="18" name="Date Placeholder 5"/>
          <p:cNvSpPr>
            <a:spLocks noGrp="1"/>
          </p:cNvSpPr>
          <p:nvPr>
            <p:ph type="dt" sz="half" idx="15"/>
          </p:nvPr>
        </p:nvSpPr>
        <p:spPr bwMode="black"/>
        <p:txBody>
          <a:bodyPr/>
          <a:lstStyle/>
          <a:p>
            <a:fld id="{D7ED242C-24FB-43A0-BCB6-43756FC812F6}" type="datetime1">
              <a:rPr lang="en-US" smtClean="0"/>
              <a:t>9/16/2026</a:t>
            </a:fld>
            <a:endParaRPr lang="en-US"/>
          </a:p>
        </p:txBody>
      </p:sp>
      <p:pic>
        <p:nvPicPr>
          <p:cNvPr id="7" name="Picture 6" descr="Leading CareerForce">
            <a:extLst>
              <a:ext uri="{FF2B5EF4-FFF2-40B4-BE49-F238E27FC236}">
                <a16:creationId xmlns:a16="http://schemas.microsoft.com/office/drawing/2014/main" id="{7FBA088B-3B6A-729F-2EBE-5379E706D6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29400" y="642754"/>
            <a:ext cx="3429000" cy="754380"/>
          </a:xfrm>
          <a:prstGeom prst="rect">
            <a:avLst/>
          </a:prstGeom>
        </p:spPr>
      </p:pic>
      <p:pic>
        <p:nvPicPr>
          <p:cNvPr id="8" name="Picture 7" descr="Minnesota Governor's Workforce Development Board">
            <a:extLst>
              <a:ext uri="{FF2B5EF4-FFF2-40B4-BE49-F238E27FC236}">
                <a16:creationId xmlns:a16="http://schemas.microsoft.com/office/drawing/2014/main" id="{F53D2BD2-011C-69B1-4497-703E9E6A13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72496" y="555976"/>
            <a:ext cx="3842951" cy="924978"/>
          </a:xfrm>
          <a:prstGeom prst="rect">
            <a:avLst/>
          </a:prstGeom>
        </p:spPr>
      </p:pic>
      <p:sp>
        <p:nvSpPr>
          <p:cNvPr id="11" name="Footer Placeholder 6">
            <a:extLst>
              <a:ext uri="{FF2B5EF4-FFF2-40B4-BE49-F238E27FC236}">
                <a16:creationId xmlns:a16="http://schemas.microsoft.com/office/drawing/2014/main" id="{085EF120-B0A3-9E50-51E6-E2C0A4585EEF}"/>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1102365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Logo)">
    <p:bg bwMode="gray">
      <p:bgPr>
        <a:solidFill>
          <a:schemeClr val="bg1"/>
        </a:solidFill>
        <a:effectLst/>
      </p:bgPr>
    </p:bg>
    <p:spTree>
      <p:nvGrpSpPr>
        <p:cNvPr id="1" name=""/>
        <p:cNvGrpSpPr/>
        <p:nvPr/>
      </p:nvGrpSpPr>
      <p:grpSpPr>
        <a:xfrm>
          <a:off x="0" y="0"/>
          <a:ext cx="0" cy="0"/>
          <a:chOff x="0" y="0"/>
          <a:chExt cx="0" cy="0"/>
        </a:xfrm>
      </p:grpSpPr>
      <p:sp>
        <p:nvSpPr>
          <p:cNvPr id="10" name="Rectangle 1">
            <a:extLst>
              <a:ext uri="{FF2B5EF4-FFF2-40B4-BE49-F238E27FC236}">
                <a16:creationId xmlns:a16="http://schemas.microsoft.com/office/drawing/2014/main" id="{85CA72DB-52D3-4107-FE7C-4B9152DAB72F}"/>
              </a:ext>
            </a:extLst>
          </p:cNvPr>
          <p:cNvSpPr txBox="1">
            <a:spLocks/>
          </p:cNvSpPr>
          <p:nvPr userDrawn="1"/>
        </p:nvSpPr>
        <p:spPr bwMode="black">
          <a:xfrm>
            <a:off x="0" y="2150390"/>
            <a:ext cx="12192000" cy="2462305"/>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12" name="Title 2"/>
          <p:cNvSpPr>
            <a:spLocks noGrp="1"/>
          </p:cNvSpPr>
          <p:nvPr>
            <p:ph type="ctrTitle" hasCustomPrompt="1"/>
          </p:nvPr>
        </p:nvSpPr>
        <p:spPr bwMode="white">
          <a:xfrm>
            <a:off x="266700" y="2150389"/>
            <a:ext cx="11658600" cy="2462305"/>
          </a:xfrm>
          <a:noFill/>
        </p:spPr>
        <p:txBody>
          <a:bodyPr wrap="square" lIns="182880" tIns="91440" rIns="182880" bIns="91440" anchor="ctr">
            <a:normAutofit/>
          </a:bodyPr>
          <a:lstStyle>
            <a:lvl1pPr algn="ctr">
              <a:defRPr sz="3600" baseline="0">
                <a:solidFill>
                  <a:schemeClr val="bg1"/>
                </a:solidFill>
              </a:defRPr>
            </a:lvl1pPr>
          </a:lstStyle>
          <a:p>
            <a:r>
              <a:rPr lang="en-US"/>
              <a:t>Click to enter the slideshow title</a:t>
            </a:r>
          </a:p>
        </p:txBody>
      </p:sp>
      <p:sp>
        <p:nvSpPr>
          <p:cNvPr id="6" name="Text Placeholder 4"/>
          <p:cNvSpPr>
            <a:spLocks noGrp="1"/>
          </p:cNvSpPr>
          <p:nvPr>
            <p:ph type="body" sz="quarter" idx="17" hasCustomPrompt="1"/>
          </p:nvPr>
        </p:nvSpPr>
        <p:spPr bwMode="black">
          <a:xfrm>
            <a:off x="838200" y="4891628"/>
            <a:ext cx="10515600" cy="711465"/>
          </a:xfrm>
        </p:spPr>
        <p:txBody>
          <a:bodyPr>
            <a:normAutofit/>
          </a:bodyPr>
          <a:lstStyle>
            <a:lvl1pPr marL="0" indent="0" algn="ctr">
              <a:buNone/>
              <a:defRPr sz="2400">
                <a:solidFill>
                  <a:srgbClr val="003865"/>
                </a:solidFill>
              </a:defRPr>
            </a:lvl1pPr>
          </a:lstStyle>
          <a:p>
            <a:pPr lvl="0"/>
            <a:r>
              <a:rPr lang="en-US" err="1"/>
              <a:t>Firstname</a:t>
            </a:r>
            <a:r>
              <a:rPr lang="en-US"/>
              <a:t> </a:t>
            </a:r>
            <a:r>
              <a:rPr lang="en-US" err="1"/>
              <a:t>Lastname</a:t>
            </a:r>
            <a:r>
              <a:rPr lang="en-US"/>
              <a:t> | Job Title</a:t>
            </a:r>
          </a:p>
        </p:txBody>
      </p:sp>
      <p:sp>
        <p:nvSpPr>
          <p:cNvPr id="18" name="Date Placeholder 5"/>
          <p:cNvSpPr>
            <a:spLocks noGrp="1"/>
          </p:cNvSpPr>
          <p:nvPr>
            <p:ph type="dt" sz="half" idx="15"/>
          </p:nvPr>
        </p:nvSpPr>
        <p:spPr bwMode="black">
          <a:xfrm>
            <a:off x="279753" y="6356350"/>
            <a:ext cx="1358590" cy="365125"/>
          </a:xfrm>
        </p:spPr>
        <p:txBody>
          <a:bodyPr/>
          <a:lstStyle/>
          <a:p>
            <a:fld id="{D7ED242C-24FB-43A0-BCB6-43756FC812F6}" type="datetime1">
              <a:rPr lang="en-US" smtClean="0"/>
              <a:t>9/16/2026</a:t>
            </a:fld>
            <a:endParaRPr lang="en-US"/>
          </a:p>
        </p:txBody>
      </p:sp>
      <p:pic>
        <p:nvPicPr>
          <p:cNvPr id="7" name="Picture 6" descr="Leading CareerForce">
            <a:extLst>
              <a:ext uri="{FF2B5EF4-FFF2-40B4-BE49-F238E27FC236}">
                <a16:creationId xmlns:a16="http://schemas.microsoft.com/office/drawing/2014/main" id="{7FBA088B-3B6A-729F-2EBE-5379E706D6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29400" y="642754"/>
            <a:ext cx="3429000" cy="754380"/>
          </a:xfrm>
          <a:prstGeom prst="rect">
            <a:avLst/>
          </a:prstGeom>
        </p:spPr>
      </p:pic>
      <p:pic>
        <p:nvPicPr>
          <p:cNvPr id="8" name="Picture 7" descr="Minnesota Governor's Workforce Development Board">
            <a:extLst>
              <a:ext uri="{FF2B5EF4-FFF2-40B4-BE49-F238E27FC236}">
                <a16:creationId xmlns:a16="http://schemas.microsoft.com/office/drawing/2014/main" id="{F53D2BD2-011C-69B1-4497-703E9E6A13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72496" y="555976"/>
            <a:ext cx="3842951" cy="924978"/>
          </a:xfrm>
          <a:prstGeom prst="rect">
            <a:avLst/>
          </a:prstGeom>
        </p:spPr>
      </p:pic>
      <p:sp>
        <p:nvSpPr>
          <p:cNvPr id="2" name="Footer Placeholder 6">
            <a:extLst>
              <a:ext uri="{FF2B5EF4-FFF2-40B4-BE49-F238E27FC236}">
                <a16:creationId xmlns:a16="http://schemas.microsoft.com/office/drawing/2014/main" id="{640BA2D9-98E2-002D-E2EA-D16DFBF19E27}"/>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1146359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Reversed Logo)">
    <p:bg bwMode="gray">
      <p:bgPr>
        <a:solidFill>
          <a:schemeClr val="tx1"/>
        </a:solidFill>
        <a:effectLst/>
      </p:bgPr>
    </p:bg>
    <p:spTree>
      <p:nvGrpSpPr>
        <p:cNvPr id="1" name=""/>
        <p:cNvGrpSpPr/>
        <p:nvPr/>
      </p:nvGrpSpPr>
      <p:grpSpPr>
        <a:xfrm>
          <a:off x="0" y="0"/>
          <a:ext cx="0" cy="0"/>
          <a:chOff x="0" y="0"/>
          <a:chExt cx="0" cy="0"/>
        </a:xfrm>
      </p:grpSpPr>
      <p:sp>
        <p:nvSpPr>
          <p:cNvPr id="11" name="Rectangle 1"/>
          <p:cNvSpPr txBox="1">
            <a:spLocks/>
          </p:cNvSpPr>
          <p:nvPr userDrawn="1"/>
        </p:nvSpPr>
        <p:spPr bwMode="ltGray">
          <a:xfrm>
            <a:off x="0" y="4092604"/>
            <a:ext cx="12192000" cy="1295182"/>
          </a:xfrm>
          <a:prstGeom prst="rect">
            <a:avLst/>
          </a:prstGeom>
          <a:solidFill>
            <a:schemeClr val="accent2"/>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13" name="Title 2"/>
          <p:cNvSpPr>
            <a:spLocks noGrp="1"/>
          </p:cNvSpPr>
          <p:nvPr>
            <p:ph type="ctrTitle" hasCustomPrompt="1"/>
          </p:nvPr>
        </p:nvSpPr>
        <p:spPr bwMode="black">
          <a:xfrm>
            <a:off x="266700" y="4092602"/>
            <a:ext cx="11658600" cy="1295182"/>
          </a:xfrm>
          <a:noFill/>
        </p:spPr>
        <p:txBody>
          <a:bodyPr wrap="square" lIns="182880" tIns="91440" rIns="182880" bIns="91440" anchor="ctr">
            <a:normAutofit/>
          </a:bodyPr>
          <a:lstStyle>
            <a:lvl1pPr algn="ctr">
              <a:defRPr sz="3600">
                <a:solidFill>
                  <a:schemeClr val="tx2"/>
                </a:solidFill>
              </a:defRPr>
            </a:lvl1pPr>
          </a:lstStyle>
          <a:p>
            <a:r>
              <a:rPr lang="en-US"/>
              <a:t>Click to enter the slideshow title</a:t>
            </a:r>
          </a:p>
        </p:txBody>
      </p:sp>
      <p:sp>
        <p:nvSpPr>
          <p:cNvPr id="3" name="Rectangle 3"/>
          <p:cNvSpPr/>
          <p:nvPr userDrawn="1"/>
        </p:nvSpPr>
        <p:spPr bwMode="white">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8" name="Text Placeholder 4"/>
          <p:cNvSpPr>
            <a:spLocks noGrp="1"/>
          </p:cNvSpPr>
          <p:nvPr>
            <p:ph type="body" sz="quarter" idx="17" hasCustomPrompt="1"/>
          </p:nvPr>
        </p:nvSpPr>
        <p:spPr bwMode="black">
          <a:xfrm>
            <a:off x="838200" y="5644883"/>
            <a:ext cx="10515600" cy="711465"/>
          </a:xfrm>
        </p:spPr>
        <p:txBody>
          <a:bodyPr>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18" name="Date Placeholder 5"/>
          <p:cNvSpPr>
            <a:spLocks noGrp="1"/>
          </p:cNvSpPr>
          <p:nvPr>
            <p:ph type="dt" sz="half" idx="15"/>
          </p:nvPr>
        </p:nvSpPr>
        <p:spPr bwMode="black"/>
        <p:txBody>
          <a:bodyPr/>
          <a:lstStyle/>
          <a:p>
            <a:fld id="{D7ED242C-24FB-43A0-BCB6-43756FC812F6}" type="datetime1">
              <a:rPr lang="en-US" smtClean="0"/>
              <a:t>9/16/2026</a:t>
            </a:fld>
            <a:endParaRPr lang="en-US"/>
          </a:p>
        </p:txBody>
      </p:sp>
      <p:pic>
        <p:nvPicPr>
          <p:cNvPr id="2" name="Picture 1" descr="Minnesota Governor's Workforce Development Board">
            <a:extLst>
              <a:ext uri="{FF2B5EF4-FFF2-40B4-BE49-F238E27FC236}">
                <a16:creationId xmlns:a16="http://schemas.microsoft.com/office/drawing/2014/main" id="{F6B2D2A2-97D1-141C-8C08-1B67A7B627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4203" y="1470214"/>
            <a:ext cx="6560794" cy="1579149"/>
          </a:xfrm>
          <a:prstGeom prst="rect">
            <a:avLst/>
          </a:prstGeom>
        </p:spPr>
      </p:pic>
      <p:sp>
        <p:nvSpPr>
          <p:cNvPr id="5" name="Footer Placeholder 6">
            <a:extLst>
              <a:ext uri="{FF2B5EF4-FFF2-40B4-BE49-F238E27FC236}">
                <a16:creationId xmlns:a16="http://schemas.microsoft.com/office/drawing/2014/main" id="{E4AF8A52-C81F-D7E3-E5D6-5BF497795A27}"/>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902892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8" name="Rectangle 1"/>
          <p:cNvSpPr txBox="1">
            <a:spLocks/>
          </p:cNvSpPr>
          <p:nvPr userDrawn="1"/>
        </p:nvSpPr>
        <p:spPr bwMode="black">
          <a:xfrm>
            <a:off x="0" y="3477837"/>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2" name="Title 2"/>
          <p:cNvSpPr>
            <a:spLocks noGrp="1"/>
          </p:cNvSpPr>
          <p:nvPr>
            <p:ph type="ctrTitle" hasCustomPrompt="1"/>
          </p:nvPr>
        </p:nvSpPr>
        <p:spPr bwMode="white">
          <a:xfrm>
            <a:off x="266700" y="3477837"/>
            <a:ext cx="11658600" cy="1295182"/>
          </a:xfrm>
          <a:noFill/>
        </p:spPr>
        <p:txBody>
          <a:bodyPr wrap="square" lIns="182880" tIns="91440" rIns="182880" bIns="91440" anchor="ctr">
            <a:normAutofit/>
          </a:bodyPr>
          <a:lstStyle>
            <a:lvl1pPr algn="ctr">
              <a:defRPr sz="3600">
                <a:solidFill>
                  <a:schemeClr val="bg1"/>
                </a:solidFill>
              </a:defRPr>
            </a:lvl1pPr>
          </a:lstStyle>
          <a:p>
            <a:r>
              <a:rPr lang="en-US"/>
              <a:t>Click to enter the slideshow title</a:t>
            </a:r>
          </a:p>
        </p:txBody>
      </p:sp>
      <p:sp>
        <p:nvSpPr>
          <p:cNvPr id="3" name="Rectangle 3"/>
          <p:cNvSpPr/>
          <p:nvPr userDrawn="1"/>
        </p:nvSpPr>
        <p:spPr bwMode="auto">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Text Placeholder 4"/>
          <p:cNvSpPr>
            <a:spLocks noGrp="1"/>
          </p:cNvSpPr>
          <p:nvPr>
            <p:ph type="body" sz="quarter" idx="18" hasCustomPrompt="1"/>
          </p:nvPr>
        </p:nvSpPr>
        <p:spPr bwMode="black">
          <a:xfrm>
            <a:off x="838200" y="5041204"/>
            <a:ext cx="10515600" cy="1097128"/>
          </a:xfrm>
        </p:spPr>
        <p:txBody>
          <a:bodyPr>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6" name="Picture Placeholder 7"/>
          <p:cNvSpPr>
            <a:spLocks noGrp="1"/>
          </p:cNvSpPr>
          <p:nvPr>
            <p:ph type="pic" sz="quarter" idx="17"/>
          </p:nvPr>
        </p:nvSpPr>
        <p:spPr bwMode="gray">
          <a:xfrm>
            <a:off x="0" y="0"/>
            <a:ext cx="12192000" cy="3380732"/>
          </a:xfrm>
        </p:spPr>
        <p:txBody>
          <a:bodyPr/>
          <a:lstStyle/>
          <a:p>
            <a:r>
              <a:rPr lang="en-US"/>
              <a:t>Click icon to add picture</a:t>
            </a:r>
          </a:p>
        </p:txBody>
      </p:sp>
      <p:pic>
        <p:nvPicPr>
          <p:cNvPr id="7" name="Picture 6" descr="Minnesota Governor's Workforce Development Board">
            <a:extLst>
              <a:ext uri="{FF2B5EF4-FFF2-40B4-BE49-F238E27FC236}">
                <a16:creationId xmlns:a16="http://schemas.microsoft.com/office/drawing/2014/main" id="{9D4DAE53-471C-9CF4-9571-E272C5BAB9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8984" y="5774986"/>
            <a:ext cx="3385752" cy="814933"/>
          </a:xfrm>
          <a:prstGeom prst="rect">
            <a:avLst/>
          </a:prstGeom>
        </p:spPr>
      </p:pic>
      <p:sp>
        <p:nvSpPr>
          <p:cNvPr id="10" name="Footer Placeholder 6">
            <a:extLst>
              <a:ext uri="{FF2B5EF4-FFF2-40B4-BE49-F238E27FC236}">
                <a16:creationId xmlns:a16="http://schemas.microsoft.com/office/drawing/2014/main" id="{D3B45DBF-2E3D-76CF-3BF3-3C2FA8AD742A}"/>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2917095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p:bg bwMode="auto">
      <p:bgPr>
        <a:solidFill>
          <a:srgbClr val="E8E8E8"/>
        </a:solidFill>
        <a:effectLst/>
      </p:bgPr>
    </p:bg>
    <p:spTree>
      <p:nvGrpSpPr>
        <p:cNvPr id="1" name=""/>
        <p:cNvGrpSpPr/>
        <p:nvPr/>
      </p:nvGrpSpPr>
      <p:grpSpPr>
        <a:xfrm>
          <a:off x="0" y="0"/>
          <a:ext cx="0" cy="0"/>
          <a:chOff x="0" y="0"/>
          <a:chExt cx="0" cy="0"/>
        </a:xfrm>
      </p:grpSpPr>
      <p:sp>
        <p:nvSpPr>
          <p:cNvPr id="3"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0" name="Title 2"/>
          <p:cNvSpPr>
            <a:spLocks noGrp="1"/>
          </p:cNvSpPr>
          <p:nvPr>
            <p:ph type="title"/>
          </p:nvPr>
        </p:nvSpPr>
        <p:spPr bwMode="white">
          <a:xfrm>
            <a:off x="838200" y="-1"/>
            <a:ext cx="10515600" cy="1216025"/>
          </a:xfrm>
          <a:noFill/>
        </p:spPr>
        <p:txBody>
          <a:bodyPr lIns="45720" rIns="45720">
            <a:normAutofit/>
          </a:bodyPr>
          <a:lstStyle>
            <a:lvl1pPr algn="r">
              <a:defRPr sz="3600">
                <a:solidFill>
                  <a:schemeClr val="bg1"/>
                </a:solidFill>
              </a:defRPr>
            </a:lvl1pPr>
          </a:lstStyle>
          <a:p>
            <a:r>
              <a:rPr lang="en-US"/>
              <a:t>Click to edit Master title style</a:t>
            </a:r>
          </a:p>
        </p:txBody>
      </p:sp>
      <p:sp>
        <p:nvSpPr>
          <p:cNvPr id="12" name="Table Placeholder 3"/>
          <p:cNvSpPr>
            <a:spLocks noGrp="1"/>
          </p:cNvSpPr>
          <p:nvPr>
            <p:ph type="tbl" sz="quarter" idx="13"/>
          </p:nvPr>
        </p:nvSpPr>
        <p:spPr bwMode="gray">
          <a:xfrm>
            <a:off x="838200" y="1470454"/>
            <a:ext cx="10515600" cy="4706509"/>
          </a:xfrm>
        </p:spPr>
        <p:txBody>
          <a:bodyPr/>
          <a:lstStyle/>
          <a:p>
            <a:r>
              <a:rPr lang="en-US"/>
              <a:t>Click icon to add table</a:t>
            </a:r>
          </a:p>
        </p:txBody>
      </p:sp>
      <p:sp>
        <p:nvSpPr>
          <p:cNvPr id="9"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descr="Minnesota Governor's Workforce Development Board">
            <a:extLst>
              <a:ext uri="{FF2B5EF4-FFF2-40B4-BE49-F238E27FC236}">
                <a16:creationId xmlns:a16="http://schemas.microsoft.com/office/drawing/2014/main" id="{23896D11-82BF-276E-1B77-848A6EDFF1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416" y="6090157"/>
            <a:ext cx="2211860" cy="532383"/>
          </a:xfrm>
          <a:prstGeom prst="rect">
            <a:avLst/>
          </a:prstGeom>
        </p:spPr>
      </p:pic>
      <p:sp>
        <p:nvSpPr>
          <p:cNvPr id="4" name="Footer Placeholder 6">
            <a:extLst>
              <a:ext uri="{FF2B5EF4-FFF2-40B4-BE49-F238E27FC236}">
                <a16:creationId xmlns:a16="http://schemas.microsoft.com/office/drawing/2014/main" id="{41594ED1-FD14-5FFB-A546-2C9EC169675B}"/>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2356385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12" name="Rectangle 1"/>
          <p:cNvSpPr txBox="1">
            <a:spLocks/>
          </p:cNvSpPr>
          <p:nvPr userDrawn="1"/>
        </p:nvSpPr>
        <p:spPr bwMode="black">
          <a:xfrm>
            <a:off x="0" y="4188561"/>
            <a:ext cx="12192000" cy="1199223"/>
          </a:xfrm>
          <a:prstGeom prst="rect">
            <a:avLst/>
          </a:prstGeom>
          <a:solidFill>
            <a:schemeClr val="accent1"/>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2" name="Title 2"/>
          <p:cNvSpPr>
            <a:spLocks noGrp="1"/>
          </p:cNvSpPr>
          <p:nvPr>
            <p:ph type="ctrTitle" hasCustomPrompt="1"/>
          </p:nvPr>
        </p:nvSpPr>
        <p:spPr bwMode="white">
          <a:xfrm>
            <a:off x="266700" y="4188564"/>
            <a:ext cx="11658600" cy="1199223"/>
          </a:xfrm>
          <a:noFill/>
        </p:spPr>
        <p:txBody>
          <a:bodyPr anchor="ctr">
            <a:normAutofit/>
          </a:bodyPr>
          <a:lstStyle>
            <a:lvl1pPr algn="ctr">
              <a:defRPr sz="3600">
                <a:solidFill>
                  <a:schemeClr val="bg1"/>
                </a:solidFill>
              </a:defRPr>
            </a:lvl1pPr>
          </a:lstStyle>
          <a:p>
            <a:r>
              <a:rPr lang="en-US"/>
              <a:t>Click to edit section title</a:t>
            </a:r>
          </a:p>
        </p:txBody>
      </p:sp>
      <p:sp>
        <p:nvSpPr>
          <p:cNvPr id="10" name="Text Placeholder 4"/>
          <p:cNvSpPr>
            <a:spLocks noGrp="1"/>
          </p:cNvSpPr>
          <p:nvPr>
            <p:ph type="body" sz="quarter" idx="18" hasCustomPrompt="1"/>
          </p:nvPr>
        </p:nvSpPr>
        <p:spPr bwMode="black">
          <a:xfrm>
            <a:off x="838200" y="5644884"/>
            <a:ext cx="10515600" cy="711464"/>
          </a:xfrm>
        </p:spPr>
        <p:txBody>
          <a:bodyPr>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18" name="Date Placeholder 5"/>
          <p:cNvSpPr>
            <a:spLocks noGrp="1"/>
          </p:cNvSpPr>
          <p:nvPr>
            <p:ph type="dt" sz="half" idx="15"/>
          </p:nvPr>
        </p:nvSpPr>
        <p:spPr bwMode="black">
          <a:xfrm>
            <a:off x="279753" y="6356350"/>
            <a:ext cx="1358590" cy="365125"/>
          </a:xfrm>
        </p:spPr>
        <p:txBody>
          <a:bodyPr/>
          <a:lstStyle/>
          <a:p>
            <a:fld id="{A8CA1A9B-139F-4606-AD0A-F3253110DAE5}" type="datetime1">
              <a:rPr lang="en-US" smtClean="0"/>
              <a:t>9/16/2026</a:t>
            </a:fld>
            <a:endParaRPr lang="en-US"/>
          </a:p>
        </p:txBody>
      </p:sp>
      <p:sp>
        <p:nvSpPr>
          <p:cNvPr id="11" name="Picture Placeholder 9"/>
          <p:cNvSpPr>
            <a:spLocks noGrp="1"/>
          </p:cNvSpPr>
          <p:nvPr>
            <p:ph type="pic" sz="quarter" idx="13" hasCustomPrompt="1"/>
          </p:nvPr>
        </p:nvSpPr>
        <p:spPr bwMode="gray">
          <a:xfrm>
            <a:off x="0" y="1789113"/>
            <a:ext cx="12192000" cy="2298700"/>
          </a:xfrm>
        </p:spPr>
        <p:txBody>
          <a:bodyPr/>
          <a:lstStyle/>
          <a:p>
            <a:r>
              <a:rPr lang="en-US"/>
              <a:t>Click Icon to add picture</a:t>
            </a:r>
          </a:p>
        </p:txBody>
      </p:sp>
      <p:pic>
        <p:nvPicPr>
          <p:cNvPr id="4" name="Picture 3" descr="Minnesota Governor's Workforce Development Board">
            <a:extLst>
              <a:ext uri="{FF2B5EF4-FFF2-40B4-BE49-F238E27FC236}">
                <a16:creationId xmlns:a16="http://schemas.microsoft.com/office/drawing/2014/main" id="{BB97B2FB-B456-C989-B780-17A13FFC5E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36825" y="554358"/>
            <a:ext cx="2727954" cy="656604"/>
          </a:xfrm>
          <a:prstGeom prst="rect">
            <a:avLst/>
          </a:prstGeom>
        </p:spPr>
      </p:pic>
      <p:sp>
        <p:nvSpPr>
          <p:cNvPr id="6" name="Footer Placeholder 6">
            <a:extLst>
              <a:ext uri="{FF2B5EF4-FFF2-40B4-BE49-F238E27FC236}">
                <a16:creationId xmlns:a16="http://schemas.microsoft.com/office/drawing/2014/main" id="{28851EFD-76D9-AC45-A661-5F5563C645F8}"/>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46555173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White)">
    <p:bg bwMode="gray">
      <p:bgRef idx="1001">
        <a:schemeClr val="bg1"/>
      </p:bgRef>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3" name="Content Placeholder 3"/>
          <p:cNvSpPr>
            <a:spLocks noGrp="1"/>
          </p:cNvSpPr>
          <p:nvPr>
            <p:ph idx="1"/>
          </p:nvPr>
        </p:nvSpPr>
        <p:spPr bwMode="gray">
          <a:xfrm>
            <a:off x="838200" y="1594624"/>
            <a:ext cx="10515600" cy="4582339"/>
          </a:xfrm>
          <a:noFill/>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descr="Minnesota Governor's Workforce Development Board">
            <a:extLst>
              <a:ext uri="{FF2B5EF4-FFF2-40B4-BE49-F238E27FC236}">
                <a16:creationId xmlns:a16="http://schemas.microsoft.com/office/drawing/2014/main" id="{6559E34E-B741-E562-9F9C-FEF7471F91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416" y="6090157"/>
            <a:ext cx="2211860" cy="532383"/>
          </a:xfrm>
          <a:prstGeom prst="rect">
            <a:avLst/>
          </a:prstGeom>
        </p:spPr>
      </p:pic>
      <p:sp>
        <p:nvSpPr>
          <p:cNvPr id="5" name="Footer Placeholder 6">
            <a:extLst>
              <a:ext uri="{FF2B5EF4-FFF2-40B4-BE49-F238E27FC236}">
                <a16:creationId xmlns:a16="http://schemas.microsoft.com/office/drawing/2014/main" id="{4071EFA7-6565-6EAB-CF2E-4C89E3465D48}"/>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411787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17"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6"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3" name="Content Placeholder 3"/>
          <p:cNvSpPr>
            <a:spLocks noGrp="1"/>
          </p:cNvSpPr>
          <p:nvPr>
            <p:ph sz="half" idx="1"/>
          </p:nvPr>
        </p:nvSpPr>
        <p:spPr bwMode="gray">
          <a:xfrm>
            <a:off x="838200" y="1594624"/>
            <a:ext cx="5181600" cy="4582339"/>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4"/>
          <p:cNvSpPr>
            <a:spLocks noGrp="1"/>
          </p:cNvSpPr>
          <p:nvPr>
            <p:ph sz="half" idx="2"/>
          </p:nvPr>
        </p:nvSpPr>
        <p:spPr bwMode="gray">
          <a:xfrm>
            <a:off x="6172200" y="1594624"/>
            <a:ext cx="5181600" cy="4582339"/>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pic>
        <p:nvPicPr>
          <p:cNvPr id="2" name="Picture 1" descr="Minnesota Governor's Workforce Development Board">
            <a:extLst>
              <a:ext uri="{FF2B5EF4-FFF2-40B4-BE49-F238E27FC236}">
                <a16:creationId xmlns:a16="http://schemas.microsoft.com/office/drawing/2014/main" id="{B98A0A0F-2C85-D320-036A-4AE1B33DB0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416" y="6090157"/>
            <a:ext cx="2211860" cy="532383"/>
          </a:xfrm>
          <a:prstGeom prst="rect">
            <a:avLst/>
          </a:prstGeom>
        </p:spPr>
      </p:pic>
      <p:sp>
        <p:nvSpPr>
          <p:cNvPr id="6" name="Footer Placeholder 6">
            <a:extLst>
              <a:ext uri="{FF2B5EF4-FFF2-40B4-BE49-F238E27FC236}">
                <a16:creationId xmlns:a16="http://schemas.microsoft.com/office/drawing/2014/main" id="{9CDF9085-04B6-B84D-8070-E4F9A9BE377A}"/>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1610067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Boxed)">
    <p:bg bwMode="auto">
      <p:bgPr>
        <a:solidFill>
          <a:srgbClr val="E8E8E8"/>
        </a:solidFill>
        <a:effectLst/>
      </p:bgPr>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2" name="Rectangle 1"/>
          <p:cNvSpPr/>
          <p:nvPr userDrawn="1"/>
        </p:nvSpPr>
        <p:spPr>
          <a:xfrm>
            <a:off x="838200" y="1335281"/>
            <a:ext cx="10515600" cy="46083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3"/>
          <p:cNvSpPr>
            <a:spLocks noGrp="1"/>
          </p:cNvSpPr>
          <p:nvPr>
            <p:ph idx="1"/>
          </p:nvPr>
        </p:nvSpPr>
        <p:spPr bwMode="gray">
          <a:xfrm>
            <a:off x="838200" y="1335281"/>
            <a:ext cx="10515600" cy="4608319"/>
          </a:xfrm>
          <a:noFill/>
        </p:spPr>
        <p:txBody>
          <a:bodyPr lIns="182880" tIns="301752" rIns="18288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descr="Minnesota Governor's Workforce Development Board">
            <a:extLst>
              <a:ext uri="{FF2B5EF4-FFF2-40B4-BE49-F238E27FC236}">
                <a16:creationId xmlns:a16="http://schemas.microsoft.com/office/drawing/2014/main" id="{2866D1AE-9BE4-0562-5040-BDAF1F0FBD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415" y="6186742"/>
            <a:ext cx="1980343" cy="476658"/>
          </a:xfrm>
          <a:prstGeom prst="rect">
            <a:avLst/>
          </a:prstGeom>
        </p:spPr>
      </p:pic>
      <p:sp>
        <p:nvSpPr>
          <p:cNvPr id="5" name="Footer Placeholder 6">
            <a:extLst>
              <a:ext uri="{FF2B5EF4-FFF2-40B4-BE49-F238E27FC236}">
                <a16:creationId xmlns:a16="http://schemas.microsoft.com/office/drawing/2014/main" id="{1BC953D4-1D10-3A48-8464-B4AC90681BD1}"/>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2084401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16"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5"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10" name="Rectangle 9"/>
          <p:cNvSpPr/>
          <p:nvPr userDrawn="1"/>
        </p:nvSpPr>
        <p:spPr>
          <a:xfrm>
            <a:off x="838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3"/>
          <p:cNvSpPr>
            <a:spLocks noGrp="1"/>
          </p:cNvSpPr>
          <p:nvPr>
            <p:ph sz="half" idx="1"/>
          </p:nvPr>
        </p:nvSpPr>
        <p:spPr bwMode="gray">
          <a:xfrm>
            <a:off x="838200" y="1594624"/>
            <a:ext cx="5181600" cy="4582339"/>
          </a:xfrm>
          <a:noFill/>
        </p:spPr>
        <p:txBody>
          <a:bodyPr lIns="182880" tIns="182880"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p:cNvSpPr/>
          <p:nvPr userDrawn="1"/>
        </p:nvSpPr>
        <p:spPr>
          <a:xfrm>
            <a:off x="6172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4"/>
          <p:cNvSpPr>
            <a:spLocks noGrp="1"/>
          </p:cNvSpPr>
          <p:nvPr>
            <p:ph sz="half" idx="2"/>
          </p:nvPr>
        </p:nvSpPr>
        <p:spPr bwMode="gray">
          <a:xfrm>
            <a:off x="6172200" y="1594624"/>
            <a:ext cx="5181600" cy="4582339"/>
          </a:xfrm>
          <a:noFill/>
        </p:spPr>
        <p:txBody>
          <a:bodyPr lIns="182880" tIns="182880"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6">
            <a:extLst>
              <a:ext uri="{FF2B5EF4-FFF2-40B4-BE49-F238E27FC236}">
                <a16:creationId xmlns:a16="http://schemas.microsoft.com/office/drawing/2014/main" id="{5213F044-9219-C3E4-94DF-F904EC57B2E3}"/>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3063727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bwMode="gray">
      <p:bgPr>
        <a:solidFill>
          <a:schemeClr val="bg1"/>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5" name="Content Placeholder 2"/>
          <p:cNvSpPr>
            <a:spLocks noGrp="1"/>
          </p:cNvSpPr>
          <p:nvPr>
            <p:ph sz="quarter" idx="10"/>
          </p:nvPr>
        </p:nvSpPr>
        <p:spPr bwMode="gray">
          <a:xfrm>
            <a:off x="838200" y="1366345"/>
            <a:ext cx="10515600" cy="4788393"/>
          </a:xfrm>
          <a:noFill/>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Minnesota Governor's Workforce Development Board">
            <a:extLst>
              <a:ext uri="{FF2B5EF4-FFF2-40B4-BE49-F238E27FC236}">
                <a16:creationId xmlns:a16="http://schemas.microsoft.com/office/drawing/2014/main" id="{C81F35F5-8AFC-D5CF-517B-EE030347AC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416" y="6244816"/>
            <a:ext cx="1569308" cy="377724"/>
          </a:xfrm>
          <a:prstGeom prst="rect">
            <a:avLst/>
          </a:prstGeom>
        </p:spPr>
      </p:pic>
      <p:sp>
        <p:nvSpPr>
          <p:cNvPr id="4" name="Footer Placeholder 6">
            <a:extLst>
              <a:ext uri="{FF2B5EF4-FFF2-40B4-BE49-F238E27FC236}">
                <a16:creationId xmlns:a16="http://schemas.microsoft.com/office/drawing/2014/main" id="{ECC05815-C097-2BD0-D393-0402AC358E6B}"/>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1017001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Solid Ligh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5" name="Content Placeholder 2"/>
          <p:cNvSpPr>
            <a:spLocks noGrp="1"/>
          </p:cNvSpPr>
          <p:nvPr>
            <p:ph sz="quarter" idx="10"/>
          </p:nvPr>
        </p:nvSpPr>
        <p:spPr bwMode="gray">
          <a:xfrm>
            <a:off x="838200" y="1366345"/>
            <a:ext cx="10515600" cy="451547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Minnesota Governor's Workforce Development Board">
            <a:extLst>
              <a:ext uri="{FF2B5EF4-FFF2-40B4-BE49-F238E27FC236}">
                <a16:creationId xmlns:a16="http://schemas.microsoft.com/office/drawing/2014/main" id="{2E2B5C92-AA51-D365-81B4-0C7E0A7DE1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416" y="6154738"/>
            <a:ext cx="1943550" cy="467802"/>
          </a:xfrm>
          <a:prstGeom prst="rect">
            <a:avLst/>
          </a:prstGeom>
        </p:spPr>
      </p:pic>
      <p:sp>
        <p:nvSpPr>
          <p:cNvPr id="4" name="Footer Placeholder 6">
            <a:extLst>
              <a:ext uri="{FF2B5EF4-FFF2-40B4-BE49-F238E27FC236}">
                <a16:creationId xmlns:a16="http://schemas.microsoft.com/office/drawing/2014/main" id="{674B64D6-A955-E9D0-F4EC-9E8FD6B8FE62}"/>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1750148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Solid White, Image)">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13" name="Content Placeholder 2"/>
          <p:cNvSpPr>
            <a:spLocks noGrp="1"/>
          </p:cNvSpPr>
          <p:nvPr>
            <p:ph sz="quarter" idx="10"/>
          </p:nvPr>
        </p:nvSpPr>
        <p:spPr bwMode="white">
          <a:xfrm>
            <a:off x="838200" y="1366345"/>
            <a:ext cx="6234953" cy="4788393"/>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3"/>
          <p:cNvSpPr>
            <a:spLocks noGrp="1"/>
          </p:cNvSpPr>
          <p:nvPr>
            <p:ph type="pic" sz="quarter" idx="13"/>
          </p:nvPr>
        </p:nvSpPr>
        <p:spPr bwMode="ltGray">
          <a:xfrm>
            <a:off x="7653566" y="1364826"/>
            <a:ext cx="4538434" cy="4538434"/>
          </a:xfrm>
        </p:spPr>
        <p:txBody>
          <a:bodyPr/>
          <a:lstStyle>
            <a:lvl1pPr>
              <a:buClr>
                <a:schemeClr val="tx1"/>
              </a:buClr>
              <a:defRPr>
                <a:solidFill>
                  <a:schemeClr val="tx2"/>
                </a:solidFill>
              </a:defRPr>
            </a:lvl1pPr>
          </a:lstStyle>
          <a:p>
            <a:r>
              <a:rPr lang="en-US"/>
              <a:t>Click icon to add picture</a:t>
            </a:r>
          </a:p>
        </p:txBody>
      </p:sp>
      <p:sp>
        <p:nvSpPr>
          <p:cNvPr id="8" name="Date Placeholder 4"/>
          <p:cNvSpPr>
            <a:spLocks noGrp="1"/>
          </p:cNvSpPr>
          <p:nvPr>
            <p:ph type="dt" sz="half" idx="11"/>
          </p:nvPr>
        </p:nvSpPr>
        <p:spPr bwMode="white">
          <a:xfrm>
            <a:off x="279753" y="6356350"/>
            <a:ext cx="1358590" cy="365125"/>
          </a:xfrm>
        </p:spPr>
        <p:txBody>
          <a:bodyPr/>
          <a:lstStyle>
            <a:lvl1pPr>
              <a:defRPr>
                <a:solidFill>
                  <a:schemeClr val="tx2"/>
                </a:solidFill>
              </a:defRPr>
            </a:lvl1pPr>
          </a:lstStyle>
          <a:p>
            <a:fld id="{F4B91AA0-3BA7-4036-A3DA-317C6C4FFA29}" type="datetime1">
              <a:rPr lang="en-US" smtClean="0"/>
              <a:pPr/>
              <a:t>9/16/2026</a:t>
            </a:fld>
            <a:endParaRPr lang="en-US"/>
          </a:p>
        </p:txBody>
      </p:sp>
      <p:sp>
        <p:nvSpPr>
          <p:cNvPr id="2" name="Footer Placeholder 6">
            <a:extLst>
              <a:ext uri="{FF2B5EF4-FFF2-40B4-BE49-F238E27FC236}">
                <a16:creationId xmlns:a16="http://schemas.microsoft.com/office/drawing/2014/main" id="{063C62EE-665C-CB43-3331-E1A50C9FA4EB}"/>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1389139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Solid Blue, Image)">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10" name="Content Placeholder 2"/>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p:cNvSpPr>
            <a:spLocks noGrp="1"/>
          </p:cNvSpPr>
          <p:nvPr>
            <p:ph type="pic" sz="quarter" idx="13"/>
          </p:nvPr>
        </p:nvSpPr>
        <p:spPr bwMode="ltGray">
          <a:xfrm>
            <a:off x="7653566" y="1364826"/>
            <a:ext cx="4538434" cy="4538434"/>
          </a:xfrm>
        </p:spPr>
        <p:txBody>
          <a:bodyPr/>
          <a:lstStyle>
            <a:lvl1pPr>
              <a:buClr>
                <a:schemeClr val="accent2"/>
              </a:buClr>
              <a:defRPr>
                <a:solidFill>
                  <a:schemeClr val="bg1"/>
                </a:solidFill>
              </a:defRPr>
            </a:lvl1pPr>
          </a:lstStyle>
          <a:p>
            <a:r>
              <a:rPr lang="en-US"/>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9/16/2026</a:t>
            </a:fld>
            <a:endParaRPr lang="en-US"/>
          </a:p>
        </p:txBody>
      </p:sp>
      <p:sp>
        <p:nvSpPr>
          <p:cNvPr id="2" name="Footer Placeholder 6">
            <a:extLst>
              <a:ext uri="{FF2B5EF4-FFF2-40B4-BE49-F238E27FC236}">
                <a16:creationId xmlns:a16="http://schemas.microsoft.com/office/drawing/2014/main" id="{92304AC8-FAB1-43A9-4F1D-A853366F625D}"/>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baseline="0">
                <a:solidFill>
                  <a:schemeClr val="bg1"/>
                </a:solidFill>
              </a:defRPr>
            </a:lvl1pPr>
          </a:lstStyle>
          <a:p>
            <a:r>
              <a:rPr lang="en-US"/>
              <a:t>mn.gov/deed/gwdb</a:t>
            </a:r>
          </a:p>
        </p:txBody>
      </p:sp>
    </p:spTree>
    <p:extLst>
      <p:ext uri="{BB962C8B-B14F-4D97-AF65-F5344CB8AC3E}">
        <p14:creationId xmlns:p14="http://schemas.microsoft.com/office/powerpoint/2010/main" val="1435802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Solid Light Gray, Image)">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7" name="Content Placeholder 2"/>
          <p:cNvSpPr>
            <a:spLocks noGrp="1"/>
          </p:cNvSpPr>
          <p:nvPr>
            <p:ph sz="quarter" idx="10"/>
          </p:nvPr>
        </p:nvSpPr>
        <p:spPr bwMode="gray">
          <a:xfrm>
            <a:off x="838200" y="1366345"/>
            <a:ext cx="6234953" cy="4788393"/>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3"/>
          <p:cNvSpPr>
            <a:spLocks noGrp="1"/>
          </p:cNvSpPr>
          <p:nvPr>
            <p:ph type="pic" sz="quarter" idx="13"/>
          </p:nvPr>
        </p:nvSpPr>
        <p:spPr bwMode="gray">
          <a:xfrm>
            <a:off x="7653566" y="1364826"/>
            <a:ext cx="4538434" cy="4538434"/>
          </a:xfrm>
        </p:spPr>
        <p:txBody>
          <a:bodyPr/>
          <a:lstStyle>
            <a:lvl1pPr>
              <a:buClr>
                <a:schemeClr val="tx1"/>
              </a:buClr>
              <a:defRPr>
                <a:solidFill>
                  <a:schemeClr val="tx2"/>
                </a:solidFill>
              </a:defRPr>
            </a:lvl1pPr>
          </a:lstStyle>
          <a:p>
            <a:r>
              <a:rPr lang="en-US"/>
              <a:t>Click icon to add picture</a:t>
            </a:r>
          </a:p>
        </p:txBody>
      </p:sp>
      <p:sp>
        <p:nvSpPr>
          <p:cNvPr id="2" name="Footer Placeholder 6">
            <a:extLst>
              <a:ext uri="{FF2B5EF4-FFF2-40B4-BE49-F238E27FC236}">
                <a16:creationId xmlns:a16="http://schemas.microsoft.com/office/drawing/2014/main" id="{27F2BE10-3C67-4451-E82D-5D2E1B54DAAB}"/>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pic>
        <p:nvPicPr>
          <p:cNvPr id="3" name="Picture 2" descr="Minnesota Governor's Workforce Development Board">
            <a:extLst>
              <a:ext uri="{FF2B5EF4-FFF2-40B4-BE49-F238E27FC236}">
                <a16:creationId xmlns:a16="http://schemas.microsoft.com/office/drawing/2014/main" id="{40132C28-CD18-898A-0CC3-EC2D8AB3387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416" y="6244816"/>
            <a:ext cx="1569308" cy="377724"/>
          </a:xfrm>
          <a:prstGeom prst="rect">
            <a:avLst/>
          </a:prstGeom>
        </p:spPr>
      </p:pic>
    </p:spTree>
    <p:extLst>
      <p:ext uri="{BB962C8B-B14F-4D97-AF65-F5344CB8AC3E}">
        <p14:creationId xmlns:p14="http://schemas.microsoft.com/office/powerpoint/2010/main" val="1123110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ig Image (Blue Title)">
    <p:bg>
      <p:bgPr>
        <a:solidFill>
          <a:schemeClr val="bg1"/>
        </a:solidFill>
        <a:effectLst/>
      </p:bgPr>
    </p:bg>
    <p:spTree>
      <p:nvGrpSpPr>
        <p:cNvPr id="1" name=""/>
        <p:cNvGrpSpPr/>
        <p:nvPr/>
      </p:nvGrpSpPr>
      <p:grpSpPr>
        <a:xfrm>
          <a:off x="0" y="0"/>
          <a:ext cx="0" cy="0"/>
          <a:chOff x="0" y="0"/>
          <a:chExt cx="0" cy="0"/>
        </a:xfrm>
      </p:grpSpPr>
      <p:sp>
        <p:nvSpPr>
          <p:cNvPr id="4" name="Picture Placeholder 1"/>
          <p:cNvSpPr>
            <a:spLocks noGrp="1"/>
          </p:cNvSpPr>
          <p:nvPr>
            <p:ph type="pic" sz="quarter" idx="10"/>
          </p:nvPr>
        </p:nvSpPr>
        <p:spPr bwMode="gray">
          <a:xfrm>
            <a:off x="0" y="2"/>
            <a:ext cx="12192000" cy="5638797"/>
          </a:xfrm>
        </p:spPr>
        <p:txBody>
          <a:bodyPr/>
          <a:lstStyle/>
          <a:p>
            <a:r>
              <a:rPr lang="en-US"/>
              <a:t>Click icon to add picture</a:t>
            </a:r>
          </a:p>
        </p:txBody>
      </p:sp>
      <p:sp>
        <p:nvSpPr>
          <p:cNvPr id="5" name="Rectangle 2"/>
          <p:cNvSpPr txBox="1">
            <a:spLocks/>
          </p:cNvSpPr>
          <p:nvPr userDrawn="1"/>
        </p:nvSpPr>
        <p:spPr bwMode="black">
          <a:xfrm>
            <a:off x="-1" y="5638800"/>
            <a:ext cx="12192000" cy="1219200"/>
          </a:xfrm>
          <a:prstGeom prst="rect">
            <a:avLst/>
          </a:prstGeom>
          <a:solidFill>
            <a:srgbClr val="003865"/>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9" name="Title 3"/>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a:t>Click to edit title</a:t>
            </a:r>
          </a:p>
        </p:txBody>
      </p:sp>
    </p:spTree>
    <p:extLst>
      <p:ext uri="{BB962C8B-B14F-4D97-AF65-F5344CB8AC3E}">
        <p14:creationId xmlns:p14="http://schemas.microsoft.com/office/powerpoint/2010/main" val="762225093"/>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ig Image (Dark Title)">
    <p:bg>
      <p:bgPr>
        <a:solidFill>
          <a:schemeClr val="bg1"/>
        </a:solidFill>
        <a:effectLst/>
      </p:bgPr>
    </p:bg>
    <p:spTree>
      <p:nvGrpSpPr>
        <p:cNvPr id="1" name=""/>
        <p:cNvGrpSpPr/>
        <p:nvPr/>
      </p:nvGrpSpPr>
      <p:grpSpPr>
        <a:xfrm>
          <a:off x="0" y="0"/>
          <a:ext cx="0" cy="0"/>
          <a:chOff x="0" y="0"/>
          <a:chExt cx="0" cy="0"/>
        </a:xfrm>
      </p:grpSpPr>
      <p:sp>
        <p:nvSpPr>
          <p:cNvPr id="4" name="Picture Placeholder 1"/>
          <p:cNvSpPr>
            <a:spLocks noGrp="1"/>
          </p:cNvSpPr>
          <p:nvPr>
            <p:ph type="pic" sz="quarter" idx="10"/>
          </p:nvPr>
        </p:nvSpPr>
        <p:spPr bwMode="gray">
          <a:xfrm>
            <a:off x="0" y="2"/>
            <a:ext cx="12192000" cy="5638799"/>
          </a:xfrm>
        </p:spPr>
        <p:txBody>
          <a:bodyPr/>
          <a:lstStyle/>
          <a:p>
            <a:r>
              <a:rPr lang="en-US"/>
              <a:t>Click icon to add picture</a:t>
            </a:r>
          </a:p>
        </p:txBody>
      </p:sp>
      <p:sp>
        <p:nvSpPr>
          <p:cNvPr id="5" name="Rectangle 2"/>
          <p:cNvSpPr txBox="1">
            <a:spLocks/>
          </p:cNvSpPr>
          <p:nvPr userDrawn="1"/>
        </p:nvSpPr>
        <p:spPr bwMode="black">
          <a:xfrm>
            <a:off x="-1" y="5638801"/>
            <a:ext cx="12192000" cy="1219200"/>
          </a:xfrm>
          <a:prstGeom prst="rect">
            <a:avLst/>
          </a:prstGeom>
          <a:solidFill>
            <a:srgbClr val="0D0D0D">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9" name="Title 3"/>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a:t>Click to edit title</a:t>
            </a:r>
          </a:p>
        </p:txBody>
      </p:sp>
    </p:spTree>
    <p:extLst>
      <p:ext uri="{BB962C8B-B14F-4D97-AF65-F5344CB8AC3E}">
        <p14:creationId xmlns:p14="http://schemas.microsoft.com/office/powerpoint/2010/main" val="102565084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ig Image (Green Title)">
    <p:bg>
      <p:bgPr>
        <a:solidFill>
          <a:schemeClr val="bg1"/>
        </a:solidFill>
        <a:effectLst/>
      </p:bgPr>
    </p:bg>
    <p:spTree>
      <p:nvGrpSpPr>
        <p:cNvPr id="1" name=""/>
        <p:cNvGrpSpPr/>
        <p:nvPr/>
      </p:nvGrpSpPr>
      <p:grpSpPr>
        <a:xfrm>
          <a:off x="0" y="0"/>
          <a:ext cx="0" cy="0"/>
          <a:chOff x="0" y="0"/>
          <a:chExt cx="0" cy="0"/>
        </a:xfrm>
      </p:grpSpPr>
      <p:sp>
        <p:nvSpPr>
          <p:cNvPr id="4" name="Picture Placeholder 1"/>
          <p:cNvSpPr>
            <a:spLocks noGrp="1"/>
          </p:cNvSpPr>
          <p:nvPr>
            <p:ph type="pic" sz="quarter" idx="10"/>
          </p:nvPr>
        </p:nvSpPr>
        <p:spPr bwMode="gray">
          <a:xfrm>
            <a:off x="0" y="3"/>
            <a:ext cx="12192000" cy="5638798"/>
          </a:xfrm>
        </p:spPr>
        <p:txBody>
          <a:bodyPr/>
          <a:lstStyle/>
          <a:p>
            <a:r>
              <a:rPr lang="en-US"/>
              <a:t>Click icon to add picture</a:t>
            </a:r>
          </a:p>
        </p:txBody>
      </p:sp>
      <p:sp>
        <p:nvSpPr>
          <p:cNvPr id="5" name="Rectangle 2"/>
          <p:cNvSpPr txBox="1">
            <a:spLocks/>
          </p:cNvSpPr>
          <p:nvPr userDrawn="1"/>
        </p:nvSpPr>
        <p:spPr bwMode="auto">
          <a:xfrm>
            <a:off x="0" y="5638800"/>
            <a:ext cx="12192000" cy="1219200"/>
          </a:xfrm>
          <a:prstGeom prst="rect">
            <a:avLst/>
          </a:prstGeom>
          <a:solidFill>
            <a:srgbClr val="78BE21"/>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a:p>
        </p:txBody>
      </p:sp>
      <p:sp>
        <p:nvSpPr>
          <p:cNvPr id="9" name="Title 3"/>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a:t>Click to edit title</a:t>
            </a:r>
          </a:p>
        </p:txBody>
      </p:sp>
    </p:spTree>
    <p:extLst>
      <p:ext uri="{BB962C8B-B14F-4D97-AF65-F5344CB8AC3E}">
        <p14:creationId xmlns:p14="http://schemas.microsoft.com/office/powerpoint/2010/main" val="1198330220"/>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creenshot (Blue Vertical)">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14" name="Text Placeholder 2"/>
          <p:cNvSpPr>
            <a:spLocks noGrp="1"/>
          </p:cNvSpPr>
          <p:nvPr>
            <p:ph type="body" sz="quarter" idx="13"/>
          </p:nvPr>
        </p:nvSpPr>
        <p:spPr bwMode="white">
          <a:xfrm>
            <a:off x="838200" y="1365203"/>
            <a:ext cx="10515600"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21268784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 Background (White Title, Blue Overlay)">
    <p:spTree>
      <p:nvGrpSpPr>
        <p:cNvPr id="1" name=""/>
        <p:cNvGrpSpPr/>
        <p:nvPr/>
      </p:nvGrpSpPr>
      <p:grpSpPr>
        <a:xfrm>
          <a:off x="0" y="0"/>
          <a:ext cx="0" cy="0"/>
          <a:chOff x="0" y="0"/>
          <a:chExt cx="0" cy="0"/>
        </a:xfrm>
      </p:grpSpPr>
      <p:sp>
        <p:nvSpPr>
          <p:cNvPr id="8"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9" name="Picture Placeholder 2"/>
          <p:cNvSpPr>
            <a:spLocks noGrp="1"/>
          </p:cNvSpPr>
          <p:nvPr>
            <p:ph type="pic" sz="quarter" idx="13" hasCustomPrompt="1"/>
          </p:nvPr>
        </p:nvSpPr>
        <p:spPr bwMode="gray">
          <a:xfrm>
            <a:off x="0" y="1219198"/>
            <a:ext cx="12192000" cy="5638802"/>
          </a:xfrm>
        </p:spPr>
        <p:txBody>
          <a:bodyPr/>
          <a:lstStyle>
            <a:lvl1pPr>
              <a:defRPr baseline="0"/>
            </a:lvl1pPr>
          </a:lstStyle>
          <a:p>
            <a:r>
              <a:rPr lang="en-US"/>
              <a:t>Click Icon to add picture</a:t>
            </a:r>
          </a:p>
        </p:txBody>
      </p:sp>
      <p:sp>
        <p:nvSpPr>
          <p:cNvPr id="7" name="Content Placeholder 3"/>
          <p:cNvSpPr>
            <a:spLocks noGrp="1"/>
          </p:cNvSpPr>
          <p:nvPr>
            <p:ph idx="1"/>
          </p:nvPr>
        </p:nvSpPr>
        <p:spPr bwMode="auto">
          <a:xfrm>
            <a:off x="0" y="1921328"/>
            <a:ext cx="5683624" cy="4234542"/>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4354141"/>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Quote or Statement (Light Gray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9" name="Rectangle 1"/>
          <p:cNvSpPr txBox="1">
            <a:spLocks/>
          </p:cNvSpPr>
          <p:nvPr userDrawn="1"/>
        </p:nvSpPr>
        <p:spPr bwMode="black">
          <a:xfrm>
            <a:off x="0" y="1389684"/>
            <a:ext cx="12192000" cy="1340989"/>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accent2"/>
                </a:solidFill>
                <a:latin typeface="+mj-lt"/>
                <a:ea typeface="+mj-ea"/>
                <a:cs typeface="+mj-cs"/>
              </a:defRPr>
            </a:lvl1pPr>
          </a:lstStyle>
          <a:p>
            <a:endParaRPr lang="en-US"/>
          </a:p>
        </p:txBody>
      </p:sp>
      <p:sp>
        <p:nvSpPr>
          <p:cNvPr id="7" name="Title 2"/>
          <p:cNvSpPr>
            <a:spLocks noGrp="1"/>
          </p:cNvSpPr>
          <p:nvPr>
            <p:ph type="title" hasCustomPrompt="1"/>
          </p:nvPr>
        </p:nvSpPr>
        <p:spPr bwMode="white">
          <a:xfrm>
            <a:off x="266700" y="1389685"/>
            <a:ext cx="11658600" cy="1340989"/>
          </a:xfrm>
          <a:noFill/>
        </p:spPr>
        <p:txBody>
          <a:bodyPr>
            <a:noAutofit/>
          </a:bodyPr>
          <a:lstStyle>
            <a:lvl1pPr algn="ctr">
              <a:tabLst>
                <a:tab pos="3770313" algn="l"/>
              </a:tabLst>
              <a:defRPr sz="7000">
                <a:solidFill>
                  <a:schemeClr val="accent2"/>
                </a:solidFill>
              </a:defRPr>
            </a:lvl1pPr>
          </a:lstStyle>
          <a:p>
            <a:r>
              <a:rPr lang="en-US"/>
              <a:t>Quote or Statement</a:t>
            </a:r>
          </a:p>
        </p:txBody>
      </p:sp>
      <p:sp>
        <p:nvSpPr>
          <p:cNvPr id="8" name="Text Placeholder 3"/>
          <p:cNvSpPr>
            <a:spLocks noGrp="1"/>
          </p:cNvSpPr>
          <p:nvPr>
            <p:ph type="body" sz="quarter" idx="13" hasCustomPrompt="1"/>
          </p:nvPr>
        </p:nvSpPr>
        <p:spPr bwMode="black">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2"/>
                </a:solidFill>
              </a:defRPr>
            </a:lvl1pPr>
          </a:lstStyle>
          <a:p>
            <a:pPr lvl="0"/>
            <a:r>
              <a:rPr lang="en-US"/>
              <a:t>Make a secondary statement here.</a:t>
            </a:r>
          </a:p>
        </p:txBody>
      </p:sp>
      <p:sp>
        <p:nvSpPr>
          <p:cNvPr id="5" name="Footer Placeholder 5"/>
          <p:cNvSpPr>
            <a:spLocks noGrp="1"/>
          </p:cNvSpPr>
          <p:nvPr>
            <p:ph type="ftr" sz="quarter" idx="12"/>
          </p:nvPr>
        </p:nvSpPr>
        <p:spPr bwMode="black">
          <a:xfrm>
            <a:off x="3302177" y="6356349"/>
            <a:ext cx="5587647" cy="365125"/>
          </a:xfrm>
          <a:prstGeom prst="rect">
            <a:avLst/>
          </a:prstGeom>
        </p:spPr>
        <p:txBody>
          <a:bodyPr/>
          <a:lstStyle>
            <a:lvl1pPr>
              <a:defRPr>
                <a:solidFill>
                  <a:schemeClr val="tx2"/>
                </a:solidFill>
              </a:defRPr>
            </a:lvl1pPr>
          </a:lstStyle>
          <a:p>
            <a:r>
              <a:rPr lang="en-US"/>
              <a:t>Optional Tagline Goes Here | mn.gov/deed/gwdb</a:t>
            </a:r>
          </a:p>
        </p:txBody>
      </p:sp>
      <p:sp>
        <p:nvSpPr>
          <p:cNvPr id="4" name="Slide Number Placeholder 6"/>
          <p:cNvSpPr>
            <a:spLocks noGrp="1"/>
          </p:cNvSpPr>
          <p:nvPr>
            <p:ph type="sldNum" sz="quarter" idx="11"/>
          </p:nvPr>
        </p:nvSpPr>
        <p:spPr bwMode="black">
          <a:xfrm>
            <a:off x="9891132" y="6356350"/>
            <a:ext cx="2034168" cy="365125"/>
          </a:xfrm>
          <a:prstGeom prst="rect">
            <a:avLst/>
          </a:prstGeom>
        </p:spPr>
        <p:txBody>
          <a:bodyPr/>
          <a:lstStyle/>
          <a:p>
            <a:fld id="{48F63A3B-78C7-47BE-AE5E-E10140E04643}" type="slidenum">
              <a:rPr lang="en-US" smtClean="0"/>
              <a:pPr/>
              <a:t>‹#›</a:t>
            </a:fld>
            <a:endParaRPr lang="en-US"/>
          </a:p>
        </p:txBody>
      </p:sp>
      <p:pic>
        <p:nvPicPr>
          <p:cNvPr id="2" name="Picture 1" descr="Minnesota Governor's Workforce Development Board">
            <a:extLst>
              <a:ext uri="{FF2B5EF4-FFF2-40B4-BE49-F238E27FC236}">
                <a16:creationId xmlns:a16="http://schemas.microsoft.com/office/drawing/2014/main" id="{C1EE4391-30DE-6978-743D-3E5DA9A99B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0129" y="6052980"/>
            <a:ext cx="2520779" cy="606738"/>
          </a:xfrm>
          <a:prstGeom prst="rect">
            <a:avLst/>
          </a:prstGeom>
        </p:spPr>
      </p:pic>
    </p:spTree>
    <p:extLst>
      <p:ext uri="{BB962C8B-B14F-4D97-AF65-F5344CB8AC3E}">
        <p14:creationId xmlns:p14="http://schemas.microsoft.com/office/powerpoint/2010/main" val="45739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hank You">
    <p:bg bwMode="auto">
      <p:bgPr>
        <a:solidFill>
          <a:srgbClr val="E8E8E8"/>
        </a:solidFill>
        <a:effectLst/>
      </p:bgPr>
    </p:bg>
    <p:spTree>
      <p:nvGrpSpPr>
        <p:cNvPr id="1" name=""/>
        <p:cNvGrpSpPr/>
        <p:nvPr/>
      </p:nvGrpSpPr>
      <p:grpSpPr>
        <a:xfrm>
          <a:off x="0" y="0"/>
          <a:ext cx="0" cy="0"/>
          <a:chOff x="0" y="0"/>
          <a:chExt cx="0" cy="0"/>
        </a:xfrm>
      </p:grpSpPr>
      <p:sp>
        <p:nvSpPr>
          <p:cNvPr id="10" name="Rectangle 1"/>
          <p:cNvSpPr txBox="1">
            <a:spLocks/>
          </p:cNvSpPr>
          <p:nvPr userDrawn="1"/>
        </p:nvSpPr>
        <p:spPr bwMode="black">
          <a:xfrm>
            <a:off x="0" y="1651380"/>
            <a:ext cx="12192000" cy="1733266"/>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bg1"/>
                </a:solidFill>
                <a:latin typeface="+mj-lt"/>
                <a:ea typeface="+mj-ea"/>
                <a:cs typeface="+mj-cs"/>
              </a:defRPr>
            </a:lvl1pPr>
          </a:lstStyle>
          <a:p>
            <a:endParaRPr lang="en-US"/>
          </a:p>
        </p:txBody>
      </p:sp>
      <p:sp>
        <p:nvSpPr>
          <p:cNvPr id="7" name="Title 2"/>
          <p:cNvSpPr>
            <a:spLocks noGrp="1"/>
          </p:cNvSpPr>
          <p:nvPr>
            <p:ph type="title" hasCustomPrompt="1"/>
          </p:nvPr>
        </p:nvSpPr>
        <p:spPr bwMode="white">
          <a:xfrm>
            <a:off x="266700" y="1651380"/>
            <a:ext cx="11658600" cy="1733266"/>
          </a:xfrm>
          <a:noFill/>
        </p:spPr>
        <p:txBody>
          <a:bodyPr>
            <a:noAutofit/>
          </a:bodyPr>
          <a:lstStyle>
            <a:lvl1pPr algn="ctr">
              <a:tabLst>
                <a:tab pos="3770313" algn="l"/>
              </a:tabLst>
              <a:defRPr sz="7000">
                <a:solidFill>
                  <a:schemeClr val="bg1"/>
                </a:solidFill>
              </a:defRPr>
            </a:lvl1pPr>
          </a:lstStyle>
          <a:p>
            <a:r>
              <a:rPr lang="en-US"/>
              <a:t>Thank you!</a:t>
            </a:r>
          </a:p>
        </p:txBody>
      </p:sp>
      <p:sp>
        <p:nvSpPr>
          <p:cNvPr id="8" name="Text Placeholder 2"/>
          <p:cNvSpPr>
            <a:spLocks noGrp="1"/>
          </p:cNvSpPr>
          <p:nvPr>
            <p:ph type="body" sz="quarter" idx="13" hasCustomPrompt="1"/>
          </p:nvPr>
        </p:nvSpPr>
        <p:spPr bwMode="black">
          <a:xfrm>
            <a:off x="838200" y="3521123"/>
            <a:ext cx="10515600" cy="2681374"/>
          </a:xfrm>
        </p:spPr>
        <p:txBody>
          <a:bodyPr anchor="ctr"/>
          <a:lstStyle>
            <a:lvl1pPr marL="0" indent="0" algn="ctr">
              <a:lnSpc>
                <a:spcPct val="100000"/>
              </a:lnSpc>
              <a:spcBef>
                <a:spcPts val="0"/>
              </a:spcBef>
              <a:buNone/>
              <a:defRPr baseline="0">
                <a:solidFill>
                  <a:schemeClr val="tx2"/>
                </a:solidFill>
              </a:defRPr>
            </a:lvl1pPr>
          </a:lstStyle>
          <a:p>
            <a:pPr lvl="0"/>
            <a:r>
              <a:rPr lang="en-US" err="1"/>
              <a:t>Firstname</a:t>
            </a:r>
            <a:r>
              <a:rPr lang="en-US"/>
              <a:t> </a:t>
            </a:r>
            <a:r>
              <a:rPr lang="en-US" err="1"/>
              <a:t>Lastname</a:t>
            </a:r>
            <a:endParaRPr lang="en-US"/>
          </a:p>
          <a:p>
            <a:pPr lvl="0"/>
            <a:r>
              <a:rPr lang="en-US"/>
              <a:t>firstname.lastname@state.mn.us</a:t>
            </a:r>
          </a:p>
          <a:p>
            <a:pPr lvl="0"/>
            <a:r>
              <a:rPr lang="en-US"/>
              <a:t>555-555-5555</a:t>
            </a:r>
          </a:p>
        </p:txBody>
      </p:sp>
      <p:sp>
        <p:nvSpPr>
          <p:cNvPr id="3" name="Date Placeholder 3"/>
          <p:cNvSpPr>
            <a:spLocks noGrp="1"/>
          </p:cNvSpPr>
          <p:nvPr>
            <p:ph type="dt" sz="half" idx="10"/>
          </p:nvPr>
        </p:nvSpPr>
        <p:spPr bwMode="black"/>
        <p:txBody>
          <a:bodyPr/>
          <a:lstStyle>
            <a:lvl1pPr>
              <a:defRPr>
                <a:solidFill>
                  <a:schemeClr val="tx2"/>
                </a:solidFill>
              </a:defRPr>
            </a:lvl1pPr>
          </a:lstStyle>
          <a:p>
            <a:fld id="{466A75E6-E45B-4C5D-981E-7C8ED0C72F5D}" type="datetime1">
              <a:rPr lang="en-US" smtClean="0"/>
              <a:pPr/>
              <a:t>9/16/2026</a:t>
            </a:fld>
            <a:endParaRPr lang="en-US"/>
          </a:p>
        </p:txBody>
      </p:sp>
      <p:sp>
        <p:nvSpPr>
          <p:cNvPr id="5" name="Footer Placeholder 4"/>
          <p:cNvSpPr>
            <a:spLocks noGrp="1"/>
          </p:cNvSpPr>
          <p:nvPr>
            <p:ph type="ftr" sz="quarter" idx="12"/>
          </p:nvPr>
        </p:nvSpPr>
        <p:spPr bwMode="black">
          <a:xfrm>
            <a:off x="3302177" y="6356349"/>
            <a:ext cx="5587647" cy="365125"/>
          </a:xfrm>
          <a:prstGeom prst="rect">
            <a:avLst/>
          </a:prstGeom>
        </p:spPr>
        <p:txBody>
          <a:bodyPr/>
          <a:lstStyle>
            <a:lvl1pPr>
              <a:defRPr>
                <a:solidFill>
                  <a:schemeClr val="tx1"/>
                </a:solidFill>
              </a:defRPr>
            </a:lvl1pPr>
          </a:lstStyle>
          <a:p>
            <a:r>
              <a:rPr lang="en-US">
                <a:solidFill>
                  <a:schemeClr val="tx2"/>
                </a:solidFill>
              </a:rPr>
              <a:t>Optional Tagline Goes Here</a:t>
            </a:r>
            <a:r>
              <a:rPr lang="en-US"/>
              <a:t> </a:t>
            </a:r>
            <a:r>
              <a:rPr lang="en-US">
                <a:solidFill>
                  <a:schemeClr val="accent1"/>
                </a:solidFill>
              </a:rPr>
              <a:t>|</a:t>
            </a:r>
            <a:r>
              <a:rPr lang="en-US"/>
              <a:t> </a:t>
            </a:r>
            <a:r>
              <a:rPr lang="en-US">
                <a:solidFill>
                  <a:schemeClr val="tx2"/>
                </a:solidFill>
              </a:rPr>
              <a:t>mn.gov/deed</a:t>
            </a:r>
          </a:p>
        </p:txBody>
      </p:sp>
      <p:sp>
        <p:nvSpPr>
          <p:cNvPr id="4" name="Slide Number Placeholder 5"/>
          <p:cNvSpPr>
            <a:spLocks noGrp="1"/>
          </p:cNvSpPr>
          <p:nvPr>
            <p:ph type="sldNum" sz="quarter" idx="11"/>
          </p:nvPr>
        </p:nvSpPr>
        <p:spPr bwMode="black">
          <a:xfrm>
            <a:off x="9891132" y="6356350"/>
            <a:ext cx="1462668" cy="365125"/>
          </a:xfrm>
          <a:prstGeom prst="rect">
            <a:avLst/>
          </a:prstGeom>
        </p:spPr>
        <p:txBody>
          <a:bodyPr/>
          <a:lstStyle>
            <a:lvl1pPr>
              <a:defRPr>
                <a:solidFill>
                  <a:schemeClr val="tx2"/>
                </a:solidFill>
              </a:defRPr>
            </a:lvl1pPr>
          </a:lstStyle>
          <a:p>
            <a:fld id="{48F63A3B-78C7-47BE-AE5E-E10140E04643}" type="slidenum">
              <a:rPr lang="en-US" smtClean="0"/>
              <a:pPr/>
              <a:t>‹#›</a:t>
            </a:fld>
            <a:endParaRPr lang="en-US"/>
          </a:p>
        </p:txBody>
      </p:sp>
      <p:sp>
        <p:nvSpPr>
          <p:cNvPr id="6" name="Rectangle 6"/>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Minnesota Governor's Workforce Development Board">
            <a:extLst>
              <a:ext uri="{FF2B5EF4-FFF2-40B4-BE49-F238E27FC236}">
                <a16:creationId xmlns:a16="http://schemas.microsoft.com/office/drawing/2014/main" id="{BD2D7D73-E8B1-AB8C-96AA-CC96BDB1F9E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56605" y="470449"/>
            <a:ext cx="3842951" cy="924978"/>
          </a:xfrm>
          <a:prstGeom prst="rect">
            <a:avLst/>
          </a:prstGeom>
        </p:spPr>
      </p:pic>
    </p:spTree>
    <p:extLst>
      <p:ext uri="{BB962C8B-B14F-4D97-AF65-F5344CB8AC3E}">
        <p14:creationId xmlns:p14="http://schemas.microsoft.com/office/powerpoint/2010/main" val="22005130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 You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white">
          <a:xfrm>
            <a:off x="838200" y="2212733"/>
            <a:ext cx="10515600" cy="1472163"/>
          </a:xfrm>
        </p:spPr>
        <p:txBody>
          <a:bodyPr>
            <a:noAutofit/>
          </a:bodyPr>
          <a:lstStyle>
            <a:lvl1pPr algn="ctr">
              <a:tabLst>
                <a:tab pos="3770313" algn="l"/>
              </a:tabLst>
              <a:defRPr sz="7000">
                <a:solidFill>
                  <a:schemeClr val="bg1"/>
                </a:solidFill>
              </a:defRPr>
            </a:lvl1pPr>
          </a:lstStyle>
          <a:p>
            <a:r>
              <a:rPr lang="en-US"/>
              <a:t>Thank you!</a:t>
            </a:r>
          </a:p>
        </p:txBody>
      </p:sp>
      <p:sp>
        <p:nvSpPr>
          <p:cNvPr id="11" name="Text Placeholder 6"/>
          <p:cNvSpPr>
            <a:spLocks noGrp="1"/>
          </p:cNvSpPr>
          <p:nvPr>
            <p:ph type="body" sz="quarter" idx="13" hasCustomPrompt="1"/>
          </p:nvPr>
        </p:nvSpPr>
        <p:spPr bwMode="white">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err="1"/>
              <a:t>Firstname</a:t>
            </a:r>
            <a:r>
              <a:rPr lang="en-US"/>
              <a:t> </a:t>
            </a:r>
            <a:r>
              <a:rPr lang="en-US" err="1"/>
              <a:t>Lastname</a:t>
            </a:r>
            <a:endParaRPr lang="en-US"/>
          </a:p>
          <a:p>
            <a:pPr lvl="0"/>
            <a:r>
              <a:rPr lang="en-US"/>
              <a:t>firstname.lastname@state.mn.us</a:t>
            </a:r>
          </a:p>
          <a:p>
            <a:pPr lvl="0"/>
            <a:r>
              <a:rPr lang="en-US"/>
              <a:t>555-555-5555</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D094F804-653A-41F1-A565-1098D9DEB37A}" type="datetime1">
              <a:rPr lang="en-US" smtClean="0"/>
              <a:t>9/16/2026</a:t>
            </a:fld>
            <a:endParaRPr lang="en-US"/>
          </a:p>
        </p:txBody>
      </p:sp>
      <p:sp>
        <p:nvSpPr>
          <p:cNvPr id="5" name="Footer Placeholder 4"/>
          <p:cNvSpPr>
            <a:spLocks noGrp="1"/>
          </p:cNvSpPr>
          <p:nvPr>
            <p:ph type="ftr" sz="quarter" idx="12"/>
          </p:nvPr>
        </p:nvSpPr>
        <p:spPr bwMode="white">
          <a:xfrm>
            <a:off x="3302177" y="6356349"/>
            <a:ext cx="5587647" cy="365125"/>
          </a:xfrm>
          <a:prstGeom prst="rect">
            <a:avLst/>
          </a:prstGeom>
        </p:spPr>
        <p:txBody>
          <a:bodyPr/>
          <a:lstStyle>
            <a:lvl1pPr>
              <a:defRPr>
                <a:solidFill>
                  <a:schemeClr val="bg1"/>
                </a:solidFill>
              </a:defRPr>
            </a:lvl1pPr>
          </a:lstStyle>
          <a:p>
            <a:r>
              <a:rPr lang="en-US"/>
              <a:t>Optional Tagline Goes Here </a:t>
            </a:r>
            <a:r>
              <a:rPr lang="en-US">
                <a:solidFill>
                  <a:schemeClr val="accent2"/>
                </a:solidFill>
              </a:rPr>
              <a:t>|</a:t>
            </a:r>
            <a:r>
              <a:rPr lang="en-US"/>
              <a:t> mn.gov/deed</a:t>
            </a:r>
          </a:p>
        </p:txBody>
      </p:sp>
      <p:sp>
        <p:nvSpPr>
          <p:cNvPr id="4" name="Slide Number Placeholder 3"/>
          <p:cNvSpPr>
            <a:spLocks noGrp="1"/>
          </p:cNvSpPr>
          <p:nvPr>
            <p:ph type="sldNum" sz="quarter" idx="11"/>
          </p:nvPr>
        </p:nvSpPr>
        <p:spPr bwMode="white">
          <a:xfrm>
            <a:off x="9891132" y="6356350"/>
            <a:ext cx="1462668" cy="365125"/>
          </a:xfrm>
          <a:prstGeom prst="rect">
            <a:avLst/>
          </a:prstGeom>
        </p:spPr>
        <p:txBody>
          <a:bodyPr/>
          <a:lstStyle>
            <a:lvl1pPr>
              <a:defRPr>
                <a:solidFill>
                  <a:schemeClr val="bg1"/>
                </a:solidFill>
              </a:defRPr>
            </a:lvl1pPr>
          </a:lstStyle>
          <a:p>
            <a:fld id="{48F63A3B-78C7-47BE-AE5E-E10140E04643}" type="slidenum">
              <a:rPr lang="en-US" smtClean="0"/>
              <a:pPr/>
              <a:t>‹#›</a:t>
            </a:fld>
            <a:endParaRPr lang="en-US"/>
          </a:p>
        </p:txBody>
      </p:sp>
      <p:sp>
        <p:nvSpPr>
          <p:cNvPr id="8" name="Rectangle 7"/>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Minnesota Governor's Workforce Development Board">
            <a:extLst>
              <a:ext uri="{FF2B5EF4-FFF2-40B4-BE49-F238E27FC236}">
                <a16:creationId xmlns:a16="http://schemas.microsoft.com/office/drawing/2014/main" id="{3F1F74F7-0512-1BA2-358C-72AB4A3F57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56605" y="544590"/>
            <a:ext cx="3842951" cy="924978"/>
          </a:xfrm>
          <a:prstGeom prst="rect">
            <a:avLst/>
          </a:prstGeom>
        </p:spPr>
      </p:pic>
    </p:spTree>
    <p:extLst>
      <p:ext uri="{BB962C8B-B14F-4D97-AF65-F5344CB8AC3E}">
        <p14:creationId xmlns:p14="http://schemas.microsoft.com/office/powerpoint/2010/main" val="31531444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IWA GWDB Section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211A06-31B7-6938-4C8C-6C9300359C0B}"/>
              </a:ext>
            </a:extLst>
          </p:cNvPr>
          <p:cNvSpPr/>
          <p:nvPr userDrawn="1"/>
        </p:nvSpPr>
        <p:spPr>
          <a:xfrm>
            <a:off x="0" y="2137532"/>
            <a:ext cx="12192000" cy="2582935"/>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4"/>
          <p:cNvSpPr>
            <a:spLocks noGrp="1"/>
          </p:cNvSpPr>
          <p:nvPr>
            <p:ph type="body" sz="quarter" idx="17"/>
          </p:nvPr>
        </p:nvSpPr>
        <p:spPr bwMode="black">
          <a:xfrm>
            <a:off x="0" y="3388368"/>
            <a:ext cx="12192000" cy="662139"/>
          </a:xfrm>
        </p:spPr>
        <p:txBody>
          <a:bodyPr>
            <a:normAutofit/>
          </a:bodyPr>
          <a:lstStyle>
            <a:lvl1pPr marL="0" indent="0" algn="ctr">
              <a:buNone/>
              <a:defRPr sz="2400">
                <a:solidFill>
                  <a:schemeClr val="bg1"/>
                </a:solidFill>
                <a:latin typeface="Arial"/>
              </a:defRPr>
            </a:lvl1pPr>
          </a:lstStyle>
          <a:p>
            <a:pPr lvl="0"/>
            <a:r>
              <a:rPr lang="en-US"/>
              <a:t>Click to edit Master text styles</a:t>
            </a:r>
          </a:p>
        </p:txBody>
      </p:sp>
      <p:sp>
        <p:nvSpPr>
          <p:cNvPr id="17" name="Title 2"/>
          <p:cNvSpPr>
            <a:spLocks noGrp="1"/>
          </p:cNvSpPr>
          <p:nvPr>
            <p:ph type="ctrTitle"/>
          </p:nvPr>
        </p:nvSpPr>
        <p:spPr bwMode="black">
          <a:xfrm>
            <a:off x="0" y="2499504"/>
            <a:ext cx="12192000" cy="795517"/>
          </a:xfrm>
          <a:noFill/>
        </p:spPr>
        <p:txBody>
          <a:bodyPr lIns="182870" tIns="91436" rIns="182870" bIns="91436">
            <a:normAutofit/>
          </a:bodyPr>
          <a:lstStyle>
            <a:lvl1pPr algn="ctr">
              <a:defRPr sz="4800" b="0" baseline="0">
                <a:solidFill>
                  <a:schemeClr val="bg1"/>
                </a:solidFill>
                <a:latin typeface="Arial"/>
              </a:defRPr>
            </a:lvl1pPr>
          </a:lstStyle>
          <a:p>
            <a:r>
              <a:rPr lang="en-US"/>
              <a:t>Click to edit Master title style</a:t>
            </a:r>
          </a:p>
        </p:txBody>
      </p:sp>
      <p:pic>
        <p:nvPicPr>
          <p:cNvPr id="4" name="Picture 3" descr="A screenshot of a computer&#10;&#10;AI-generated content may be incorrect.">
            <a:extLst>
              <a:ext uri="{FF2B5EF4-FFF2-40B4-BE49-F238E27FC236}">
                <a16:creationId xmlns:a16="http://schemas.microsoft.com/office/drawing/2014/main" id="{FA7D1932-C45C-37C1-77F9-BB1E1F16E6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2084" y="5934970"/>
            <a:ext cx="2706859" cy="652329"/>
          </a:xfrm>
          <a:prstGeom prst="rect">
            <a:avLst/>
          </a:prstGeom>
        </p:spPr>
      </p:pic>
    </p:spTree>
    <p:extLst>
      <p:ext uri="{BB962C8B-B14F-4D97-AF65-F5344CB8AC3E}">
        <p14:creationId xmlns:p14="http://schemas.microsoft.com/office/powerpoint/2010/main" val="8584730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E2FBE-1F8C-33BC-F504-4983F991A1A0}"/>
              </a:ext>
            </a:extLst>
          </p:cNvPr>
          <p:cNvSpPr>
            <a:spLocks noGrp="1"/>
          </p:cNvSpPr>
          <p:nvPr>
            <p:ph type="dt" sz="half" idx="10"/>
          </p:nvPr>
        </p:nvSpPr>
        <p:spPr/>
        <p:txBody>
          <a:bodyPr/>
          <a:lstStyle/>
          <a:p>
            <a:fld id="{CDBDE601-E819-40DC-9358-A3B08879A209}" type="datetimeFigureOut">
              <a:rPr lang="en-US" smtClean="0"/>
              <a:t>9/16/2026</a:t>
            </a:fld>
            <a:endParaRPr lang="en-US"/>
          </a:p>
        </p:txBody>
      </p:sp>
      <p:sp>
        <p:nvSpPr>
          <p:cNvPr id="3" name="Footer Placeholder 2">
            <a:extLst>
              <a:ext uri="{FF2B5EF4-FFF2-40B4-BE49-F238E27FC236}">
                <a16:creationId xmlns:a16="http://schemas.microsoft.com/office/drawing/2014/main" id="{E465EBE8-D53D-BFC1-05CB-41A6DF69FD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AD024F5-AABA-C291-6A31-DD25F8BB3221}"/>
              </a:ext>
            </a:extLst>
          </p:cNvPr>
          <p:cNvSpPr>
            <a:spLocks noGrp="1"/>
          </p:cNvSpPr>
          <p:nvPr>
            <p:ph type="sldNum" sz="quarter" idx="12"/>
          </p:nvPr>
        </p:nvSpPr>
        <p:spPr/>
        <p:txBody>
          <a:bodyPr/>
          <a:lstStyle/>
          <a:p>
            <a:fld id="{52CD0427-25B2-421B-B39D-9BCA2CB614B4}" type="slidenum">
              <a:rPr lang="en-US" smtClean="0"/>
              <a:t>‹#›</a:t>
            </a:fld>
            <a:endParaRPr lang="en-US"/>
          </a:p>
        </p:txBody>
      </p:sp>
    </p:spTree>
    <p:extLst>
      <p:ext uri="{BB962C8B-B14F-4D97-AF65-F5344CB8AC3E}">
        <p14:creationId xmlns:p14="http://schemas.microsoft.com/office/powerpoint/2010/main" val="6105461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Logo)">
    <p:bg bwMode="gray">
      <p:bgPr>
        <a:solidFill>
          <a:schemeClr val="bg1"/>
        </a:solidFill>
        <a:effectLst/>
      </p:bgPr>
    </p:bg>
    <p:spTree>
      <p:nvGrpSpPr>
        <p:cNvPr id="1" name=""/>
        <p:cNvGrpSpPr/>
        <p:nvPr/>
      </p:nvGrpSpPr>
      <p:grpSpPr>
        <a:xfrm>
          <a:off x="0" y="0"/>
          <a:ext cx="0" cy="0"/>
          <a:chOff x="0" y="0"/>
          <a:chExt cx="0" cy="0"/>
        </a:xfrm>
      </p:grpSpPr>
      <p:sp>
        <p:nvSpPr>
          <p:cNvPr id="10" name="Rectangle 1"/>
          <p:cNvSpPr txBox="1">
            <a:spLocks/>
          </p:cNvSpPr>
          <p:nvPr userDrawn="1"/>
        </p:nvSpPr>
        <p:spPr bwMode="black">
          <a:xfrm>
            <a:off x="0" y="4092602"/>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12" name="Title 2"/>
          <p:cNvSpPr>
            <a:spLocks noGrp="1"/>
          </p:cNvSpPr>
          <p:nvPr>
            <p:ph type="ctrTitle" hasCustomPrompt="1"/>
          </p:nvPr>
        </p:nvSpPr>
        <p:spPr bwMode="white">
          <a:xfrm>
            <a:off x="266700" y="4092602"/>
            <a:ext cx="11658600" cy="1295182"/>
          </a:xfrm>
          <a:noFill/>
        </p:spPr>
        <p:txBody>
          <a:bodyPr wrap="square" lIns="182880" tIns="91440" rIns="182880" bIns="91440" anchor="ctr">
            <a:normAutofit/>
          </a:bodyPr>
          <a:lstStyle>
            <a:lvl1pPr algn="ctr">
              <a:defRPr sz="3600">
                <a:solidFill>
                  <a:schemeClr val="bg1"/>
                </a:solidFill>
              </a:defRPr>
            </a:lvl1pPr>
          </a:lstStyle>
          <a:p>
            <a:r>
              <a:rPr lang="en-US"/>
              <a:t>[Goal Area Name] Quarterly Review Session</a:t>
            </a:r>
          </a:p>
        </p:txBody>
      </p:sp>
      <p:sp>
        <p:nvSpPr>
          <p:cNvPr id="3" name="Rectangle 3"/>
          <p:cNvSpPr/>
          <p:nvPr userDrawn="1"/>
        </p:nvSpPr>
        <p:spPr bwMode="white">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6" name="Text Placeholder 4"/>
          <p:cNvSpPr>
            <a:spLocks noGrp="1"/>
          </p:cNvSpPr>
          <p:nvPr>
            <p:ph type="body" sz="quarter" idx="17" hasCustomPrompt="1"/>
          </p:nvPr>
        </p:nvSpPr>
        <p:spPr bwMode="black">
          <a:xfrm>
            <a:off x="838200" y="5644883"/>
            <a:ext cx="10515600" cy="711465"/>
          </a:xfrm>
        </p:spPr>
        <p:txBody>
          <a:bodyPr>
            <a:normAutofit/>
          </a:bodyPr>
          <a:lstStyle>
            <a:lvl1pPr marL="0" indent="0" algn="ctr">
              <a:buNone/>
              <a:defRPr sz="2400">
                <a:solidFill>
                  <a:schemeClr val="tx2"/>
                </a:solidFill>
              </a:defRPr>
            </a:lvl1pPr>
          </a:lstStyle>
          <a:p>
            <a:pPr lvl="0"/>
            <a:r>
              <a:rPr lang="en-US"/>
              <a:t>Goal Lead </a:t>
            </a:r>
            <a:r>
              <a:rPr lang="en-US" err="1"/>
              <a:t>Firstname</a:t>
            </a:r>
            <a:r>
              <a:rPr lang="en-US"/>
              <a:t> </a:t>
            </a:r>
            <a:r>
              <a:rPr lang="en-US" err="1"/>
              <a:t>Lastname</a:t>
            </a:r>
            <a:r>
              <a:rPr lang="en-US"/>
              <a:t> | Job Title</a:t>
            </a:r>
          </a:p>
        </p:txBody>
      </p:sp>
      <p:pic>
        <p:nvPicPr>
          <p:cNvPr id="4" name="Picture 3" descr="Logo&#10;&#10;Description automatically generated">
            <a:extLst>
              <a:ext uri="{FF2B5EF4-FFF2-40B4-BE49-F238E27FC236}">
                <a16:creationId xmlns:a16="http://schemas.microsoft.com/office/drawing/2014/main" id="{CF70C02C-83D6-42BD-8B3F-94CFD9DD0D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97245" y="1586760"/>
            <a:ext cx="7397509" cy="1109627"/>
          </a:xfrm>
          <a:prstGeom prst="rect">
            <a:avLst/>
          </a:prstGeom>
        </p:spPr>
      </p:pic>
    </p:spTree>
    <p:extLst>
      <p:ext uri="{BB962C8B-B14F-4D97-AF65-F5344CB8AC3E}">
        <p14:creationId xmlns:p14="http://schemas.microsoft.com/office/powerpoint/2010/main" val="31609084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8" name="Rectangle 1"/>
          <p:cNvSpPr txBox="1">
            <a:spLocks/>
          </p:cNvSpPr>
          <p:nvPr userDrawn="1"/>
        </p:nvSpPr>
        <p:spPr bwMode="black">
          <a:xfrm>
            <a:off x="0" y="3477837"/>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2" name="Title 2"/>
          <p:cNvSpPr>
            <a:spLocks noGrp="1"/>
          </p:cNvSpPr>
          <p:nvPr>
            <p:ph type="ctrTitle" hasCustomPrompt="1"/>
          </p:nvPr>
        </p:nvSpPr>
        <p:spPr bwMode="white">
          <a:xfrm>
            <a:off x="266700" y="3477837"/>
            <a:ext cx="11658600" cy="1295182"/>
          </a:xfrm>
          <a:noFill/>
        </p:spPr>
        <p:txBody>
          <a:bodyPr wrap="square" lIns="182880" tIns="91440" rIns="182880" bIns="91440" anchor="ctr">
            <a:normAutofit/>
          </a:bodyPr>
          <a:lstStyle>
            <a:lvl1pPr algn="ctr">
              <a:defRPr sz="3600">
                <a:solidFill>
                  <a:schemeClr val="bg1"/>
                </a:solidFill>
              </a:defRPr>
            </a:lvl1pPr>
          </a:lstStyle>
          <a:p>
            <a:r>
              <a:rPr lang="en-US"/>
              <a:t>Click to enter the slideshow title</a:t>
            </a:r>
          </a:p>
        </p:txBody>
      </p:sp>
      <p:sp>
        <p:nvSpPr>
          <p:cNvPr id="3" name="Rectangle 3"/>
          <p:cNvSpPr/>
          <p:nvPr userDrawn="1"/>
        </p:nvSpPr>
        <p:spPr bwMode="auto">
          <a:xfrm>
            <a:off x="0" y="4781646"/>
            <a:ext cx="12192000" cy="20849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Text Placeholder 4"/>
          <p:cNvSpPr>
            <a:spLocks noGrp="1"/>
          </p:cNvSpPr>
          <p:nvPr>
            <p:ph type="body" sz="quarter" idx="18" hasCustomPrompt="1"/>
          </p:nvPr>
        </p:nvSpPr>
        <p:spPr bwMode="black">
          <a:xfrm>
            <a:off x="838200" y="5041204"/>
            <a:ext cx="10515600" cy="1097128"/>
          </a:xfrm>
        </p:spPr>
        <p:txBody>
          <a:bodyPr>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6" name="Picture Placeholder 7"/>
          <p:cNvSpPr>
            <a:spLocks noGrp="1"/>
          </p:cNvSpPr>
          <p:nvPr>
            <p:ph type="pic" sz="quarter" idx="17"/>
          </p:nvPr>
        </p:nvSpPr>
        <p:spPr bwMode="gray">
          <a:xfrm>
            <a:off x="8626" y="-569"/>
            <a:ext cx="12192000" cy="3380732"/>
          </a:xfrm>
        </p:spPr>
        <p:txBody>
          <a:bodyPr/>
          <a:lstStyle/>
          <a:p>
            <a:r>
              <a:rPr lang="en-US"/>
              <a:t>Click icon to add picture</a:t>
            </a:r>
          </a:p>
        </p:txBody>
      </p:sp>
      <p:pic>
        <p:nvPicPr>
          <p:cNvPr id="5" name="Picture 4" descr="Logo&#10;&#10;Description automatically generated">
            <a:extLst>
              <a:ext uri="{FF2B5EF4-FFF2-40B4-BE49-F238E27FC236}">
                <a16:creationId xmlns:a16="http://schemas.microsoft.com/office/drawing/2014/main" id="{AEFD3280-BEE1-4BB1-ABF2-941635021D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948" y="6122399"/>
            <a:ext cx="2989756" cy="448463"/>
          </a:xfrm>
          <a:prstGeom prst="rect">
            <a:avLst/>
          </a:prstGeom>
        </p:spPr>
      </p:pic>
    </p:spTree>
    <p:extLst>
      <p:ext uri="{BB962C8B-B14F-4D97-AF65-F5344CB8AC3E}">
        <p14:creationId xmlns:p14="http://schemas.microsoft.com/office/powerpoint/2010/main" val="319529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12" name="Rectangle 1"/>
          <p:cNvSpPr txBox="1">
            <a:spLocks/>
          </p:cNvSpPr>
          <p:nvPr userDrawn="1"/>
        </p:nvSpPr>
        <p:spPr bwMode="black">
          <a:xfrm>
            <a:off x="0" y="4188561"/>
            <a:ext cx="12192000" cy="1199223"/>
          </a:xfrm>
          <a:prstGeom prst="rect">
            <a:avLst/>
          </a:prstGeom>
          <a:solidFill>
            <a:schemeClr val="accent1"/>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2" name="Title 2"/>
          <p:cNvSpPr>
            <a:spLocks noGrp="1"/>
          </p:cNvSpPr>
          <p:nvPr>
            <p:ph type="ctrTitle" hasCustomPrompt="1"/>
          </p:nvPr>
        </p:nvSpPr>
        <p:spPr bwMode="white">
          <a:xfrm>
            <a:off x="266700" y="4188564"/>
            <a:ext cx="11658600" cy="1199223"/>
          </a:xfrm>
          <a:noFill/>
        </p:spPr>
        <p:txBody>
          <a:bodyPr anchor="ctr">
            <a:normAutofit/>
          </a:bodyPr>
          <a:lstStyle>
            <a:lvl1pPr algn="ctr">
              <a:defRPr sz="3600">
                <a:solidFill>
                  <a:schemeClr val="bg1"/>
                </a:solidFill>
              </a:defRPr>
            </a:lvl1pPr>
          </a:lstStyle>
          <a:p>
            <a:r>
              <a:rPr lang="en-US"/>
              <a:t>Click to edit section title</a:t>
            </a:r>
          </a:p>
        </p:txBody>
      </p:sp>
      <p:sp>
        <p:nvSpPr>
          <p:cNvPr id="3" name="Rectangle 3"/>
          <p:cNvSpPr/>
          <p:nvPr userDrawn="1"/>
        </p:nvSpPr>
        <p:spPr bwMode="auto">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ext Placeholder 4"/>
          <p:cNvSpPr>
            <a:spLocks noGrp="1"/>
          </p:cNvSpPr>
          <p:nvPr>
            <p:ph type="body" sz="quarter" idx="18" hasCustomPrompt="1"/>
          </p:nvPr>
        </p:nvSpPr>
        <p:spPr bwMode="black">
          <a:xfrm>
            <a:off x="838200" y="5644884"/>
            <a:ext cx="10515600" cy="711464"/>
          </a:xfrm>
        </p:spPr>
        <p:txBody>
          <a:bodyPr>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11" name="Picture Placeholder 9"/>
          <p:cNvSpPr>
            <a:spLocks noGrp="1"/>
          </p:cNvSpPr>
          <p:nvPr>
            <p:ph type="pic" sz="quarter" idx="13" hasCustomPrompt="1"/>
          </p:nvPr>
        </p:nvSpPr>
        <p:spPr bwMode="gray">
          <a:xfrm>
            <a:off x="0" y="1789113"/>
            <a:ext cx="12192000" cy="2298700"/>
          </a:xfrm>
        </p:spPr>
        <p:txBody>
          <a:bodyPr/>
          <a:lstStyle/>
          <a:p>
            <a:r>
              <a:rPr lang="en-US"/>
              <a:t>Click Icon to add picture</a:t>
            </a:r>
          </a:p>
        </p:txBody>
      </p:sp>
      <p:pic>
        <p:nvPicPr>
          <p:cNvPr id="13" name="Picture 12" descr="Minnesota Management and Budget logo">
            <a:extLst>
              <a:ext uri="{FF2B5EF4-FFF2-40B4-BE49-F238E27FC236}">
                <a16:creationId xmlns:a16="http://schemas.microsoft.com/office/drawing/2014/main" id="{1AB4AAFE-B9D7-4852-BDE3-CE22BF80A4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89824" y="535124"/>
            <a:ext cx="2645508" cy="632987"/>
          </a:xfrm>
          <a:prstGeom prst="rect">
            <a:avLst/>
          </a:prstGeom>
        </p:spPr>
      </p:pic>
    </p:spTree>
    <p:extLst>
      <p:ext uri="{BB962C8B-B14F-4D97-AF65-F5344CB8AC3E}">
        <p14:creationId xmlns:p14="http://schemas.microsoft.com/office/powerpoint/2010/main" val="329645552"/>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White)">
    <p:bg bwMode="gray">
      <p:bgRef idx="1001">
        <a:schemeClr val="bg1"/>
      </p:bgRef>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200">
                <a:solidFill>
                  <a:schemeClr val="bg1"/>
                </a:solidFill>
              </a:defRPr>
            </a:lvl1pPr>
          </a:lstStyle>
          <a:p>
            <a:r>
              <a:rPr lang="en-US"/>
              <a:t>Click to edit Master title style</a:t>
            </a:r>
          </a:p>
        </p:txBody>
      </p:sp>
      <p:sp>
        <p:nvSpPr>
          <p:cNvPr id="3" name="Content Placeholder 3"/>
          <p:cNvSpPr>
            <a:spLocks noGrp="1"/>
          </p:cNvSpPr>
          <p:nvPr>
            <p:ph idx="1"/>
          </p:nvPr>
        </p:nvSpPr>
        <p:spPr bwMode="gray">
          <a:xfrm>
            <a:off x="838200" y="1828800"/>
            <a:ext cx="10515600" cy="4582339"/>
          </a:xfrm>
          <a:noFill/>
        </p:spPr>
        <p:txBody>
          <a:bodyPr/>
          <a:lstStyle>
            <a:lvl1pPr>
              <a:buClr>
                <a:schemeClr val="accent1"/>
              </a:buClr>
              <a:defRPr sz="1800">
                <a:solidFill>
                  <a:schemeClr val="accent1"/>
                </a:solidFill>
              </a:defRPr>
            </a:lvl1pPr>
            <a:lvl2pPr>
              <a:buClr>
                <a:schemeClr val="accent1"/>
              </a:buClr>
              <a:defRPr sz="1800">
                <a:solidFill>
                  <a:schemeClr val="accent1"/>
                </a:solidFill>
              </a:defRPr>
            </a:lvl2pPr>
            <a:lvl3pPr>
              <a:buClr>
                <a:schemeClr val="accent1"/>
              </a:buClr>
              <a:defRPr sz="1800">
                <a:solidFill>
                  <a:schemeClr val="accent1"/>
                </a:solidFill>
              </a:defRPr>
            </a:lvl3pPr>
            <a:lvl4pPr>
              <a:buClr>
                <a:schemeClr val="accent1"/>
              </a:buClr>
              <a:defRPr sz="1800">
                <a:solidFill>
                  <a:schemeClr val="accent1"/>
                </a:solidFill>
              </a:defRPr>
            </a:lvl4pPr>
            <a:lvl5pPr>
              <a:buClr>
                <a:schemeClr val="accent1"/>
              </a:buClr>
              <a:defRPr sz="18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p:cNvSpPr>
            <a:spLocks noGrp="1"/>
          </p:cNvSpPr>
          <p:nvPr>
            <p:ph type="sldNum" sz="quarter" idx="12"/>
          </p:nvPr>
        </p:nvSpPr>
        <p:spPr bwMode="black">
          <a:xfrm>
            <a:off x="10729332" y="6492875"/>
            <a:ext cx="1462668" cy="365125"/>
          </a:xfrm>
          <a:prstGeom prst="rect">
            <a:avLst/>
          </a:prstGeom>
        </p:spPr>
        <p:txBody>
          <a:bodyPr/>
          <a:lstStyle>
            <a:lvl1pPr>
              <a:defRPr sz="1600"/>
            </a:lvl1pPr>
          </a:lstStyle>
          <a:p>
            <a:fld id="{48F63A3B-78C7-47BE-AE5E-E10140E04643}" type="slidenum">
              <a:rPr lang="en-US" smtClean="0"/>
              <a:pPr/>
              <a:t>‹#›</a:t>
            </a:fld>
            <a:endParaRPr lang="en-US"/>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9356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17"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6" name="Title 2"/>
          <p:cNvSpPr>
            <a:spLocks noGrp="1"/>
          </p:cNvSpPr>
          <p:nvPr>
            <p:ph type="title"/>
          </p:nvPr>
        </p:nvSpPr>
        <p:spPr bwMode="white">
          <a:xfrm>
            <a:off x="838200" y="-1"/>
            <a:ext cx="10515600" cy="1216025"/>
          </a:xfrm>
          <a:noFill/>
        </p:spPr>
        <p:txBody>
          <a:bodyPr lIns="0" rIns="0">
            <a:normAutofit/>
          </a:bodyPr>
          <a:lstStyle>
            <a:lvl1pPr algn="r">
              <a:defRPr sz="3200">
                <a:solidFill>
                  <a:schemeClr val="bg1"/>
                </a:solidFill>
              </a:defRPr>
            </a:lvl1pPr>
          </a:lstStyle>
          <a:p>
            <a:r>
              <a:rPr lang="en-US"/>
              <a:t>Click to edit Master title style</a:t>
            </a:r>
          </a:p>
        </p:txBody>
      </p:sp>
      <p:sp>
        <p:nvSpPr>
          <p:cNvPr id="3" name="Content Placeholder 3"/>
          <p:cNvSpPr>
            <a:spLocks noGrp="1"/>
          </p:cNvSpPr>
          <p:nvPr>
            <p:ph sz="half" idx="1"/>
          </p:nvPr>
        </p:nvSpPr>
        <p:spPr bwMode="gray">
          <a:xfrm>
            <a:off x="838200" y="1828800"/>
            <a:ext cx="5181600" cy="4582339"/>
          </a:xfrm>
          <a:noFill/>
        </p:spPr>
        <p:txBody>
          <a:bodyPr>
            <a:noAutofit/>
          </a:bodyPr>
          <a:lstStyle>
            <a:lvl1pPr>
              <a:defRPr sz="1800">
                <a:solidFill>
                  <a:schemeClr val="accent1"/>
                </a:solidFill>
              </a:defRPr>
            </a:lvl1pPr>
            <a:lvl2pPr>
              <a:defRPr sz="1800">
                <a:solidFill>
                  <a:schemeClr val="accent1"/>
                </a:solidFill>
              </a:defRPr>
            </a:lvl2pPr>
            <a:lvl3pPr>
              <a:defRPr sz="1800">
                <a:solidFill>
                  <a:schemeClr val="accent1"/>
                </a:solidFill>
              </a:defRPr>
            </a:lvl3pPr>
            <a:lvl4pPr>
              <a:defRPr sz="1800">
                <a:solidFill>
                  <a:schemeClr val="accent1"/>
                </a:solidFill>
              </a:defRPr>
            </a:lvl4pPr>
            <a:lvl5pPr>
              <a:defRPr sz="18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4"/>
          <p:cNvSpPr>
            <a:spLocks noGrp="1"/>
          </p:cNvSpPr>
          <p:nvPr>
            <p:ph sz="half" idx="2"/>
          </p:nvPr>
        </p:nvSpPr>
        <p:spPr bwMode="gray">
          <a:xfrm>
            <a:off x="6172200" y="1828800"/>
            <a:ext cx="5181600" cy="4582339"/>
          </a:xfrm>
          <a:noFill/>
        </p:spPr>
        <p:txBody>
          <a:bodyPr>
            <a:noAutofit/>
          </a:bodyPr>
          <a:lstStyle>
            <a:lvl1pPr>
              <a:defRPr sz="1800">
                <a:solidFill>
                  <a:schemeClr val="accent1"/>
                </a:solidFill>
              </a:defRPr>
            </a:lvl1pPr>
            <a:lvl2pPr>
              <a:defRPr sz="1800">
                <a:solidFill>
                  <a:schemeClr val="accent1"/>
                </a:solidFill>
              </a:defRPr>
            </a:lvl2pPr>
            <a:lvl3pPr>
              <a:defRPr sz="1800">
                <a:solidFill>
                  <a:schemeClr val="accent1"/>
                </a:solidFill>
              </a:defRPr>
            </a:lvl3pPr>
            <a:lvl4pPr>
              <a:defRPr sz="1800">
                <a:solidFill>
                  <a:schemeClr val="accent1"/>
                </a:solidFill>
              </a:defRPr>
            </a:lvl4pPr>
            <a:lvl5pPr>
              <a:defRPr sz="18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7"/>
          <p:cNvSpPr>
            <a:spLocks noGrp="1"/>
          </p:cNvSpPr>
          <p:nvPr>
            <p:ph type="sldNum" sz="quarter" idx="12"/>
          </p:nvPr>
        </p:nvSpPr>
        <p:spPr bwMode="black">
          <a:xfrm>
            <a:off x="10726284" y="6492875"/>
            <a:ext cx="1462668" cy="365125"/>
          </a:xfrm>
          <a:prstGeom prst="rect">
            <a:avLst/>
          </a:prstGeom>
        </p:spPr>
        <p:txBody>
          <a:bodyPr/>
          <a:lstStyle>
            <a:lvl1pPr>
              <a:defRPr sz="1600">
                <a:solidFill>
                  <a:schemeClr val="accent1"/>
                </a:solidFill>
              </a:defRPr>
            </a:lvl1pPr>
          </a:lstStyle>
          <a:p>
            <a:fld id="{48F63A3B-78C7-47BE-AE5E-E10140E04643}" type="slidenum">
              <a:rPr lang="en-US" smtClean="0"/>
              <a:pPr/>
              <a:t>‹#›</a:t>
            </a:fld>
            <a:endParaRPr lang="en-US"/>
          </a:p>
        </p:txBody>
      </p:sp>
      <p:sp>
        <p:nvSpPr>
          <p:cNvPr id="10"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1025768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7" name="Slide Number Placeholder 7"/>
          <p:cNvSpPr>
            <a:spLocks noGrp="1"/>
          </p:cNvSpPr>
          <p:nvPr>
            <p:ph type="sldNum" sz="quarter" idx="12"/>
          </p:nvPr>
        </p:nvSpPr>
        <p:spPr bwMode="black">
          <a:xfrm>
            <a:off x="10729332" y="6492875"/>
            <a:ext cx="1462668" cy="365125"/>
          </a:xfrm>
          <a:prstGeom prst="rect">
            <a:avLst/>
          </a:prstGeom>
        </p:spPr>
        <p:txBody>
          <a:bodyPr/>
          <a:lstStyle>
            <a:lvl1pPr>
              <a:defRPr sz="1600"/>
            </a:lvl1pPr>
          </a:lstStyle>
          <a:p>
            <a:fld id="{48F63A3B-78C7-47BE-AE5E-E10140E04643}" type="slidenum">
              <a:rPr lang="en-US" smtClean="0"/>
              <a:pPr/>
              <a:t>‹#›</a:t>
            </a:fld>
            <a:endParaRPr lang="en-US"/>
          </a:p>
        </p:txBody>
      </p:sp>
      <p:sp>
        <p:nvSpPr>
          <p:cNvPr id="3" name="Content Placeholder 3"/>
          <p:cNvSpPr>
            <a:spLocks noGrp="1"/>
          </p:cNvSpPr>
          <p:nvPr>
            <p:ph sz="half" idx="1"/>
          </p:nvPr>
        </p:nvSpPr>
        <p:spPr bwMode="gray">
          <a:xfrm>
            <a:off x="838200" y="1828800"/>
            <a:ext cx="5181600" cy="4582339"/>
          </a:xfrm>
          <a:noFill/>
        </p:spPr>
        <p:txBody>
          <a:bodyPr>
            <a:noAutofit/>
          </a:bodyPr>
          <a:lstStyle>
            <a:lvl1pPr>
              <a:defRPr sz="1800">
                <a:solidFill>
                  <a:schemeClr val="accent1"/>
                </a:solidFill>
              </a:defRPr>
            </a:lvl1pPr>
            <a:lvl2pPr>
              <a:defRPr sz="1800">
                <a:solidFill>
                  <a:schemeClr val="accent1"/>
                </a:solidFill>
              </a:defRPr>
            </a:lvl2pPr>
            <a:lvl3pPr>
              <a:defRPr sz="1800">
                <a:solidFill>
                  <a:schemeClr val="accent1"/>
                </a:solidFill>
              </a:defRPr>
            </a:lvl3pPr>
            <a:lvl4pPr>
              <a:defRPr sz="1800">
                <a:solidFill>
                  <a:schemeClr val="accent1"/>
                </a:solidFill>
              </a:defRPr>
            </a:lvl4pPr>
            <a:lvl5pPr>
              <a:defRPr sz="18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4"/>
          <p:cNvSpPr>
            <a:spLocks noGrp="1"/>
          </p:cNvSpPr>
          <p:nvPr>
            <p:ph sz="half" idx="2"/>
          </p:nvPr>
        </p:nvSpPr>
        <p:spPr bwMode="gray">
          <a:xfrm>
            <a:off x="6172200" y="1828801"/>
            <a:ext cx="5181600" cy="2895406"/>
          </a:xfrm>
          <a:noFill/>
        </p:spPr>
        <p:txBody>
          <a:bodyPr>
            <a:noAutofit/>
          </a:bodyPr>
          <a:lstStyle>
            <a:lvl1pPr>
              <a:defRPr sz="1800">
                <a:solidFill>
                  <a:schemeClr val="accent1"/>
                </a:solidFill>
              </a:defRPr>
            </a:lvl1pPr>
            <a:lvl2pPr>
              <a:defRPr sz="1800">
                <a:solidFill>
                  <a:schemeClr val="accent1"/>
                </a:solidFill>
              </a:defRPr>
            </a:lvl2pPr>
            <a:lvl3pPr>
              <a:defRPr sz="1800">
                <a:solidFill>
                  <a:schemeClr val="accent1"/>
                </a:solidFill>
              </a:defRPr>
            </a:lvl3pPr>
            <a:lvl4pPr>
              <a:defRPr sz="1800">
                <a:solidFill>
                  <a:schemeClr val="accent1"/>
                </a:solidFill>
              </a:defRPr>
            </a:lvl4pPr>
            <a:lvl5pPr>
              <a:defRPr sz="18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Rectangle 1">
            <a:extLst>
              <a:ext uri="{C183D7F6-B498-43B3-948B-1728B52AA6E4}">
                <adec:decorative xmlns:adec="http://schemas.microsoft.com/office/drawing/2017/decorative" val="1"/>
              </a:ext>
            </a:extLst>
          </p:cNvPr>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0" name="Rectangle 8">
            <a:extLst>
              <a:ext uri="{C183D7F6-B498-43B3-948B-1728B52AA6E4}">
                <adec:decorative xmlns:adec="http://schemas.microsoft.com/office/drawing/2017/decorative" val="1"/>
              </a:ext>
            </a:extLst>
          </p:cNvPr>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
        <p:nvSpPr>
          <p:cNvPr id="2" name="Content Placeholder 4">
            <a:extLst>
              <a:ext uri="{FF2B5EF4-FFF2-40B4-BE49-F238E27FC236}">
                <a16:creationId xmlns:a16="http://schemas.microsoft.com/office/drawing/2014/main" id="{F84693BA-8897-4D71-8459-0B57A1591A28}"/>
              </a:ext>
            </a:extLst>
          </p:cNvPr>
          <p:cNvSpPr>
            <a:spLocks noGrp="1"/>
          </p:cNvSpPr>
          <p:nvPr>
            <p:ph sz="half" idx="13"/>
          </p:nvPr>
        </p:nvSpPr>
        <p:spPr bwMode="gray">
          <a:xfrm>
            <a:off x="6172200" y="4843463"/>
            <a:ext cx="5181600" cy="1491456"/>
          </a:xfrm>
          <a:noFill/>
        </p:spPr>
        <p:txBody>
          <a:bodyPr>
            <a:noAutofit/>
          </a:bodyPr>
          <a:lstStyle>
            <a:lvl1pPr>
              <a:defRPr sz="1800">
                <a:solidFill>
                  <a:schemeClr val="accent1"/>
                </a:solidFill>
              </a:defRPr>
            </a:lvl1pPr>
            <a:lvl2pPr>
              <a:defRPr sz="1800">
                <a:solidFill>
                  <a:schemeClr val="accent1"/>
                </a:solidFill>
              </a:defRPr>
            </a:lvl2pPr>
            <a:lvl3pPr>
              <a:defRPr sz="1800">
                <a:solidFill>
                  <a:schemeClr val="accent1"/>
                </a:solidFill>
              </a:defRPr>
            </a:lvl3pPr>
            <a:lvl4pPr>
              <a:defRPr sz="1800">
                <a:solidFill>
                  <a:schemeClr val="accent1"/>
                </a:solidFill>
              </a:defRPr>
            </a:lvl4pPr>
            <a:lvl5pPr>
              <a:defRPr sz="18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2">
            <a:extLst>
              <a:ext uri="{FF2B5EF4-FFF2-40B4-BE49-F238E27FC236}">
                <a16:creationId xmlns:a16="http://schemas.microsoft.com/office/drawing/2014/main" id="{E35BB5AC-CEBF-E15E-2BF8-5E7126C5F370}"/>
              </a:ext>
            </a:extLst>
          </p:cNvPr>
          <p:cNvSpPr>
            <a:spLocks noGrp="1"/>
          </p:cNvSpPr>
          <p:nvPr>
            <p:ph type="title"/>
          </p:nvPr>
        </p:nvSpPr>
        <p:spPr bwMode="white">
          <a:xfrm>
            <a:off x="838200" y="-1"/>
            <a:ext cx="10515600" cy="1216025"/>
          </a:xfrm>
          <a:noFill/>
        </p:spPr>
        <p:txBody>
          <a:bodyPr lIns="0" rIns="0">
            <a:normAutofit/>
          </a:bodyPr>
          <a:lstStyle>
            <a:lvl1pPr algn="r">
              <a:defRPr sz="3200">
                <a:solidFill>
                  <a:schemeClr val="bg1"/>
                </a:solidFill>
              </a:defRPr>
            </a:lvl1pPr>
          </a:lstStyle>
          <a:p>
            <a:r>
              <a:rPr lang="en-US"/>
              <a:t>Click to edit Master title style</a:t>
            </a:r>
          </a:p>
        </p:txBody>
      </p:sp>
    </p:spTree>
    <p:extLst>
      <p:ext uri="{BB962C8B-B14F-4D97-AF65-F5344CB8AC3E}">
        <p14:creationId xmlns:p14="http://schemas.microsoft.com/office/powerpoint/2010/main" val="34119937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bwMode="gray">
      <p:bgPr>
        <a:solidFill>
          <a:schemeClr val="bg1"/>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bwMode="black">
          <a:xfrm>
            <a:off x="838200" y="-1"/>
            <a:ext cx="10515600" cy="1216025"/>
          </a:xfrm>
          <a:noFill/>
        </p:spPr>
        <p:txBody>
          <a:bodyPr lIns="0" rIns="0">
            <a:normAutofit/>
          </a:bodyPr>
          <a:lstStyle>
            <a:lvl1pPr algn="r">
              <a:defRPr sz="3200">
                <a:solidFill>
                  <a:schemeClr val="tx1"/>
                </a:solidFill>
              </a:defRPr>
            </a:lvl1pPr>
          </a:lstStyle>
          <a:p>
            <a:r>
              <a:rPr lang="en-US"/>
              <a:t>Click to edit Master title style</a:t>
            </a:r>
          </a:p>
        </p:txBody>
      </p:sp>
      <p:sp>
        <p:nvSpPr>
          <p:cNvPr id="5" name="Content Placeholder 2"/>
          <p:cNvSpPr>
            <a:spLocks noGrp="1"/>
          </p:cNvSpPr>
          <p:nvPr>
            <p:ph sz="quarter" idx="10"/>
          </p:nvPr>
        </p:nvSpPr>
        <p:spPr bwMode="gray">
          <a:xfrm>
            <a:off x="838200" y="1828800"/>
            <a:ext cx="10515600" cy="4788393"/>
          </a:xfrm>
          <a:noFill/>
        </p:spPr>
        <p:txBody>
          <a:bodyPr lIns="91440" tIns="45720" rIns="91440" bIns="45720">
            <a:noAutofit/>
          </a:bodyPr>
          <a:lstStyle>
            <a:lvl1pPr>
              <a:defRPr sz="2000">
                <a:solidFill>
                  <a:schemeClr val="accent1"/>
                </a:solidFill>
              </a:defRPr>
            </a:lvl1pPr>
            <a:lvl2pPr>
              <a:defRPr sz="2000">
                <a:solidFill>
                  <a:schemeClr val="accent1"/>
                </a:solidFill>
              </a:defRPr>
            </a:lvl2pPr>
            <a:lvl3pPr>
              <a:defRPr sz="2000">
                <a:solidFill>
                  <a:schemeClr val="accent1"/>
                </a:solidFill>
              </a:defRPr>
            </a:lvl3pPr>
            <a:lvl4pPr>
              <a:defRPr sz="2000">
                <a:solidFill>
                  <a:schemeClr val="accent1"/>
                </a:solidFill>
              </a:defRPr>
            </a:lvl4pPr>
            <a:lvl5pPr>
              <a:defRPr sz="20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3">
            <a:extLst>
              <a:ext uri="{FF2B5EF4-FFF2-40B4-BE49-F238E27FC236}">
                <a16:creationId xmlns:a16="http://schemas.microsoft.com/office/drawing/2014/main" id="{FE86A9E4-DB75-425A-C55C-79566CB3363D}"/>
              </a:ext>
            </a:extLst>
          </p:cNvPr>
          <p:cNvSpPr>
            <a:spLocks noGrp="1"/>
          </p:cNvSpPr>
          <p:nvPr>
            <p:ph type="sldNum" sz="quarter" idx="11"/>
          </p:nvPr>
        </p:nvSpPr>
        <p:spPr>
          <a:xfrm>
            <a:off x="10729332" y="6492875"/>
            <a:ext cx="1462668" cy="365125"/>
          </a:xfrm>
          <a:prstGeom prst="rect">
            <a:avLst/>
          </a:prstGeom>
        </p:spPr>
        <p:txBody>
          <a:bodyPr/>
          <a:lstStyle>
            <a:lvl1pPr>
              <a:defRPr sz="1600">
                <a:solidFill>
                  <a:schemeClr val="accent1"/>
                </a:solidFill>
              </a:defRPr>
            </a:lvl1pPr>
          </a:lstStyle>
          <a:p>
            <a:pPr>
              <a:defRPr/>
            </a:pPr>
            <a:fld id="{48F63A3B-78C7-47BE-AE5E-E10140E04643}" type="slidenum">
              <a:rPr lang="en-US" smtClean="0"/>
              <a:pPr>
                <a:defRPr/>
              </a:pPr>
              <a:t>‹#›</a:t>
            </a:fld>
            <a:endParaRPr lang="en-US"/>
          </a:p>
        </p:txBody>
      </p:sp>
    </p:spTree>
    <p:extLst>
      <p:ext uri="{BB962C8B-B14F-4D97-AF65-F5344CB8AC3E}">
        <p14:creationId xmlns:p14="http://schemas.microsoft.com/office/powerpoint/2010/main" val="36641104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Solid White, Image)">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1"/>
            <a:ext cx="10515600" cy="1216025"/>
          </a:xfrm>
          <a:noFill/>
        </p:spPr>
        <p:txBody>
          <a:bodyPr lIns="0" rIns="0">
            <a:noAutofit/>
          </a:bodyPr>
          <a:lstStyle>
            <a:lvl1pPr algn="r">
              <a:defRPr sz="3200">
                <a:solidFill>
                  <a:schemeClr val="tx1"/>
                </a:solidFill>
              </a:defRPr>
            </a:lvl1pPr>
          </a:lstStyle>
          <a:p>
            <a:r>
              <a:rPr lang="en-US"/>
              <a:t>Click to edit Master title style</a:t>
            </a:r>
          </a:p>
        </p:txBody>
      </p:sp>
      <p:sp>
        <p:nvSpPr>
          <p:cNvPr id="13" name="Content Placeholder 2"/>
          <p:cNvSpPr>
            <a:spLocks noGrp="1"/>
          </p:cNvSpPr>
          <p:nvPr>
            <p:ph sz="quarter" idx="10"/>
          </p:nvPr>
        </p:nvSpPr>
        <p:spPr bwMode="white">
          <a:xfrm>
            <a:off x="838200" y="1828800"/>
            <a:ext cx="6234953" cy="4788393"/>
          </a:xfrm>
        </p:spPr>
        <p:txBody>
          <a:bodyPr>
            <a:noAutofit/>
          </a:bodyPr>
          <a:lstStyle>
            <a:lvl1pPr>
              <a:buClr>
                <a:schemeClr val="tx1"/>
              </a:buClr>
              <a:defRPr sz="1800">
                <a:solidFill>
                  <a:schemeClr val="accent1"/>
                </a:solidFill>
              </a:defRPr>
            </a:lvl1pPr>
            <a:lvl2pPr>
              <a:buClr>
                <a:schemeClr val="tx1"/>
              </a:buClr>
              <a:defRPr sz="1800">
                <a:solidFill>
                  <a:schemeClr val="accent1"/>
                </a:solidFill>
              </a:defRPr>
            </a:lvl2pPr>
            <a:lvl3pPr>
              <a:buClr>
                <a:schemeClr val="tx1"/>
              </a:buClr>
              <a:defRPr sz="1800">
                <a:solidFill>
                  <a:schemeClr val="accent1"/>
                </a:solidFill>
              </a:defRPr>
            </a:lvl3pPr>
            <a:lvl4pPr>
              <a:buClr>
                <a:schemeClr val="tx1"/>
              </a:buClr>
              <a:defRPr sz="1800">
                <a:solidFill>
                  <a:schemeClr val="accent1"/>
                </a:solidFill>
              </a:defRPr>
            </a:lvl4pPr>
            <a:lvl5pPr>
              <a:buClr>
                <a:schemeClr val="tx1"/>
              </a:buClr>
              <a:defRPr sz="180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3"/>
          <p:cNvSpPr>
            <a:spLocks noGrp="1"/>
          </p:cNvSpPr>
          <p:nvPr>
            <p:ph type="pic" sz="quarter" idx="13"/>
          </p:nvPr>
        </p:nvSpPr>
        <p:spPr bwMode="ltGray">
          <a:xfrm>
            <a:off x="7653566" y="1828800"/>
            <a:ext cx="4538434" cy="4538434"/>
          </a:xfrm>
        </p:spPr>
        <p:txBody>
          <a:bodyPr>
            <a:noAutofit/>
          </a:bodyPr>
          <a:lstStyle>
            <a:lvl1pPr>
              <a:buClr>
                <a:schemeClr val="tx1"/>
              </a:buClr>
              <a:defRPr sz="1800">
                <a:solidFill>
                  <a:schemeClr val="accent1"/>
                </a:solidFill>
              </a:defRPr>
            </a:lvl1pPr>
          </a:lstStyle>
          <a:p>
            <a:r>
              <a:rPr lang="en-US"/>
              <a:t>Click icon to add picture</a:t>
            </a:r>
          </a:p>
        </p:txBody>
      </p:sp>
      <p:sp>
        <p:nvSpPr>
          <p:cNvPr id="2" name="Slide Number Placeholder 3">
            <a:extLst>
              <a:ext uri="{FF2B5EF4-FFF2-40B4-BE49-F238E27FC236}">
                <a16:creationId xmlns:a16="http://schemas.microsoft.com/office/drawing/2014/main" id="{1A064104-7E24-45F4-733E-8C38A3CEAA4A}"/>
              </a:ext>
            </a:extLst>
          </p:cNvPr>
          <p:cNvSpPr>
            <a:spLocks noGrp="1"/>
          </p:cNvSpPr>
          <p:nvPr>
            <p:ph type="sldNum" sz="quarter" idx="11"/>
          </p:nvPr>
        </p:nvSpPr>
        <p:spPr>
          <a:xfrm>
            <a:off x="10729332" y="6492875"/>
            <a:ext cx="1462668" cy="365125"/>
          </a:xfrm>
          <a:prstGeom prst="rect">
            <a:avLst/>
          </a:prstGeom>
        </p:spPr>
        <p:txBody>
          <a:bodyPr/>
          <a:lstStyle>
            <a:lvl1pPr>
              <a:defRPr sz="1600">
                <a:solidFill>
                  <a:schemeClr val="accent1"/>
                </a:solidFill>
              </a:defRPr>
            </a:lvl1pPr>
          </a:lstStyle>
          <a:p>
            <a:pPr>
              <a:defRPr/>
            </a:pPr>
            <a:fld id="{48F63A3B-78C7-47BE-AE5E-E10140E04643}" type="slidenum">
              <a:rPr lang="en-US" smtClean="0"/>
              <a:pPr>
                <a:defRPr/>
              </a:pPr>
              <a:t>‹#›</a:t>
            </a:fld>
            <a:endParaRPr lang="en-US"/>
          </a:p>
        </p:txBody>
      </p:sp>
    </p:spTree>
    <p:extLst>
      <p:ext uri="{BB962C8B-B14F-4D97-AF65-F5344CB8AC3E}">
        <p14:creationId xmlns:p14="http://schemas.microsoft.com/office/powerpoint/2010/main" val="31180651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cons (4-Up Vertical)">
    <p:bg bwMode="gray">
      <p:bgRef idx="1001">
        <a:schemeClr val="bg1"/>
      </p:bgRef>
    </p:bg>
    <p:spTree>
      <p:nvGrpSpPr>
        <p:cNvPr id="1" name=""/>
        <p:cNvGrpSpPr/>
        <p:nvPr/>
      </p:nvGrpSpPr>
      <p:grpSpPr>
        <a:xfrm>
          <a:off x="0" y="0"/>
          <a:ext cx="0" cy="0"/>
          <a:chOff x="0" y="0"/>
          <a:chExt cx="0" cy="0"/>
        </a:xfrm>
      </p:grpSpPr>
      <p:sp>
        <p:nvSpPr>
          <p:cNvPr id="22"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p:nvPr>
        </p:nvSpPr>
        <p:spPr bwMode="white">
          <a:xfrm>
            <a:off x="838200" y="-1"/>
            <a:ext cx="10515600" cy="1216025"/>
          </a:xfrm>
          <a:noFill/>
        </p:spPr>
        <p:txBody>
          <a:bodyPr lIns="0" rIns="0">
            <a:normAutofit/>
          </a:bodyPr>
          <a:lstStyle>
            <a:lvl1pPr algn="r">
              <a:defRPr sz="3200">
                <a:solidFill>
                  <a:schemeClr val="bg1"/>
                </a:solidFill>
              </a:defRPr>
            </a:lvl1pPr>
          </a:lstStyle>
          <a:p>
            <a:r>
              <a:rPr lang="en-US"/>
              <a:t>Click to edit Master title style</a:t>
            </a:r>
          </a:p>
        </p:txBody>
      </p:sp>
      <p:sp>
        <p:nvSpPr>
          <p:cNvPr id="6" name="Picture Placeholder 3"/>
          <p:cNvSpPr>
            <a:spLocks noGrp="1"/>
          </p:cNvSpPr>
          <p:nvPr>
            <p:ph type="pic" sz="quarter" idx="13" hasCustomPrompt="1"/>
          </p:nvPr>
        </p:nvSpPr>
        <p:spPr bwMode="gray">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581719" y="4345146"/>
            <a:ext cx="2542477" cy="1623853"/>
          </a:xfrm>
        </p:spPr>
        <p:txBody>
          <a:bodyPr>
            <a:noAutofit/>
          </a:bodyPr>
          <a:lstStyle>
            <a:lvl1pPr marL="0" indent="0" algn="ctr">
              <a:lnSpc>
                <a:spcPct val="100000"/>
              </a:lnSpc>
              <a:spcBef>
                <a:spcPts val="0"/>
              </a:spcBef>
              <a:buNone/>
              <a:defRPr sz="1800" b="0">
                <a:solidFill>
                  <a:schemeClr val="accent1"/>
                </a:solidFill>
              </a:defRPr>
            </a:lvl1pPr>
          </a:lstStyle>
          <a:p>
            <a:pPr lvl="0"/>
            <a:r>
              <a:rPr lang="en-US"/>
              <a:t>Click to edit text</a:t>
            </a:r>
          </a:p>
        </p:txBody>
      </p:sp>
      <p:sp>
        <p:nvSpPr>
          <p:cNvPr id="10" name="Picture Placeholder 5"/>
          <p:cNvSpPr>
            <a:spLocks noGrp="1"/>
          </p:cNvSpPr>
          <p:nvPr>
            <p:ph type="pic" sz="quarter" idx="16" hasCustomPrompt="1"/>
          </p:nvPr>
        </p:nvSpPr>
        <p:spPr bwMode="gray">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3421563" y="4345147"/>
            <a:ext cx="2542477" cy="1623852"/>
          </a:xfrm>
        </p:spPr>
        <p:txBody>
          <a:bodyPr>
            <a:noAutofit/>
          </a:bodyPr>
          <a:lstStyle>
            <a:lvl1pPr marL="0" indent="0" algn="ctr">
              <a:lnSpc>
                <a:spcPct val="100000"/>
              </a:lnSpc>
              <a:spcBef>
                <a:spcPts val="0"/>
              </a:spcBef>
              <a:buNone/>
              <a:defRPr sz="1800" b="0">
                <a:solidFill>
                  <a:schemeClr val="accent1"/>
                </a:solidFill>
              </a:defRPr>
            </a:lvl1pPr>
          </a:lstStyle>
          <a:p>
            <a:pPr lvl="0"/>
            <a:r>
              <a:rPr lang="en-US"/>
              <a:t>Click to edit text</a:t>
            </a:r>
          </a:p>
        </p:txBody>
      </p:sp>
      <p:sp>
        <p:nvSpPr>
          <p:cNvPr id="12" name="Picture Placeholder 7"/>
          <p:cNvSpPr>
            <a:spLocks noGrp="1"/>
          </p:cNvSpPr>
          <p:nvPr>
            <p:ph type="pic" sz="quarter" idx="18" hasCustomPrompt="1"/>
          </p:nvPr>
        </p:nvSpPr>
        <p:spPr bwMode="gray">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6261407" y="4345147"/>
            <a:ext cx="2542477" cy="1623852"/>
          </a:xfrm>
        </p:spPr>
        <p:txBody>
          <a:bodyPr>
            <a:noAutofit/>
          </a:bodyPr>
          <a:lstStyle>
            <a:lvl1pPr marL="0" indent="0" algn="ctr">
              <a:lnSpc>
                <a:spcPct val="100000"/>
              </a:lnSpc>
              <a:spcBef>
                <a:spcPts val="0"/>
              </a:spcBef>
              <a:buNone/>
              <a:defRPr sz="1800" b="0">
                <a:solidFill>
                  <a:schemeClr val="accent1"/>
                </a:solidFill>
              </a:defRPr>
            </a:lvl1pPr>
          </a:lstStyle>
          <a:p>
            <a:pPr lvl="0"/>
            <a:r>
              <a:rPr lang="en-US"/>
              <a:t>Click to edit text</a:t>
            </a:r>
          </a:p>
        </p:txBody>
      </p:sp>
      <p:sp>
        <p:nvSpPr>
          <p:cNvPr id="14" name="Picture Placeholder 9"/>
          <p:cNvSpPr>
            <a:spLocks noGrp="1"/>
          </p:cNvSpPr>
          <p:nvPr>
            <p:ph type="pic" sz="quarter" idx="20" hasCustomPrompt="1"/>
          </p:nvPr>
        </p:nvSpPr>
        <p:spPr bwMode="gray">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5" name="Text Placeholder 10"/>
          <p:cNvSpPr>
            <a:spLocks noGrp="1"/>
          </p:cNvSpPr>
          <p:nvPr>
            <p:ph type="body" sz="quarter" idx="21" hasCustomPrompt="1"/>
          </p:nvPr>
        </p:nvSpPr>
        <p:spPr bwMode="black">
          <a:xfrm>
            <a:off x="9101251" y="4341161"/>
            <a:ext cx="2542477" cy="1627838"/>
          </a:xfrm>
        </p:spPr>
        <p:txBody>
          <a:bodyPr>
            <a:noAutofit/>
          </a:bodyPr>
          <a:lstStyle>
            <a:lvl1pPr marL="0" indent="0" algn="ctr">
              <a:lnSpc>
                <a:spcPct val="100000"/>
              </a:lnSpc>
              <a:spcBef>
                <a:spcPts val="0"/>
              </a:spcBef>
              <a:buNone/>
              <a:defRPr sz="1800" b="0">
                <a:solidFill>
                  <a:schemeClr val="accent1"/>
                </a:solidFill>
              </a:defRPr>
            </a:lvl1pPr>
          </a:lstStyle>
          <a:p>
            <a:pPr lvl="0"/>
            <a:r>
              <a:rPr lang="en-US"/>
              <a:t>Click to edit text</a:t>
            </a:r>
          </a:p>
        </p:txBody>
      </p:sp>
      <p:sp>
        <p:nvSpPr>
          <p:cNvPr id="19"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Slide Number Placeholder 3">
            <a:extLst>
              <a:ext uri="{FF2B5EF4-FFF2-40B4-BE49-F238E27FC236}">
                <a16:creationId xmlns:a16="http://schemas.microsoft.com/office/drawing/2014/main" id="{C45339F4-3F85-8A46-E149-3A88CB7BB268}"/>
              </a:ext>
            </a:extLst>
          </p:cNvPr>
          <p:cNvSpPr>
            <a:spLocks noGrp="1"/>
          </p:cNvSpPr>
          <p:nvPr>
            <p:ph type="sldNum" sz="quarter" idx="11"/>
          </p:nvPr>
        </p:nvSpPr>
        <p:spPr>
          <a:xfrm>
            <a:off x="10729332" y="6492875"/>
            <a:ext cx="1462668" cy="365125"/>
          </a:xfrm>
          <a:prstGeom prst="rect">
            <a:avLst/>
          </a:prstGeom>
        </p:spPr>
        <p:txBody>
          <a:bodyPr/>
          <a:lstStyle>
            <a:lvl1pPr>
              <a:defRPr sz="1600">
                <a:solidFill>
                  <a:schemeClr val="accent1"/>
                </a:solidFill>
              </a:defRPr>
            </a:lvl1pPr>
          </a:lstStyle>
          <a:p>
            <a:pPr>
              <a:defRPr/>
            </a:pPr>
            <a:fld id="{48F63A3B-78C7-47BE-AE5E-E10140E04643}" type="slidenum">
              <a:rPr lang="en-US" smtClean="0"/>
              <a:pPr>
                <a:defRPr/>
              </a:pPr>
              <a:t>‹#›</a:t>
            </a:fld>
            <a:endParaRPr lang="en-US"/>
          </a:p>
        </p:txBody>
      </p:sp>
    </p:spTree>
    <p:extLst>
      <p:ext uri="{BB962C8B-B14F-4D97-AF65-F5344CB8AC3E}">
        <p14:creationId xmlns:p14="http://schemas.microsoft.com/office/powerpoint/2010/main" val="39493932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cons (3-Up Vertical)">
    <p:bg bwMode="gray">
      <p:bgRef idx="1001">
        <a:schemeClr val="bg1"/>
      </p:bgRef>
    </p:bg>
    <p:spTree>
      <p:nvGrpSpPr>
        <p:cNvPr id="1" name=""/>
        <p:cNvGrpSpPr/>
        <p:nvPr/>
      </p:nvGrpSpPr>
      <p:grpSpPr>
        <a:xfrm>
          <a:off x="0" y="0"/>
          <a:ext cx="0" cy="0"/>
          <a:chOff x="0" y="0"/>
          <a:chExt cx="0" cy="0"/>
        </a:xfrm>
      </p:grpSpPr>
      <p:sp>
        <p:nvSpPr>
          <p:cNvPr id="18"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7" name="Title 2"/>
          <p:cNvSpPr>
            <a:spLocks noGrp="1"/>
          </p:cNvSpPr>
          <p:nvPr>
            <p:ph type="title"/>
          </p:nvPr>
        </p:nvSpPr>
        <p:spPr bwMode="white">
          <a:xfrm>
            <a:off x="838200" y="-1"/>
            <a:ext cx="10515600" cy="1216025"/>
          </a:xfrm>
          <a:noFill/>
        </p:spPr>
        <p:txBody>
          <a:bodyPr lIns="0" rIns="0">
            <a:normAutofit/>
          </a:bodyPr>
          <a:lstStyle>
            <a:lvl1pPr algn="r">
              <a:defRPr sz="3200">
                <a:solidFill>
                  <a:schemeClr val="bg1"/>
                </a:solidFill>
              </a:defRPr>
            </a:lvl1pPr>
          </a:lstStyle>
          <a:p>
            <a:r>
              <a:rPr lang="en-US"/>
              <a:t>Click to edit Master title style</a:t>
            </a:r>
          </a:p>
        </p:txBody>
      </p:sp>
      <p:sp>
        <p:nvSpPr>
          <p:cNvPr id="6" name="Picture Placeholder 3"/>
          <p:cNvSpPr>
            <a:spLocks noGrp="1"/>
          </p:cNvSpPr>
          <p:nvPr>
            <p:ph type="pic" sz="quarter" idx="13" hasCustomPrompt="1"/>
          </p:nvPr>
        </p:nvSpPr>
        <p:spPr bwMode="gray">
          <a:xfrm>
            <a:off x="1697855"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1473242" y="4345146"/>
            <a:ext cx="2542477" cy="1623853"/>
          </a:xfrm>
        </p:spPr>
        <p:txBody>
          <a:bodyPr>
            <a:noAutofit/>
          </a:bodyPr>
          <a:lstStyle>
            <a:lvl1pPr marL="0" indent="0" algn="ctr">
              <a:lnSpc>
                <a:spcPct val="100000"/>
              </a:lnSpc>
              <a:spcBef>
                <a:spcPts val="0"/>
              </a:spcBef>
              <a:buNone/>
              <a:defRPr sz="1800" b="0">
                <a:solidFill>
                  <a:schemeClr val="accent1"/>
                </a:solidFill>
              </a:defRPr>
            </a:lvl1pPr>
          </a:lstStyle>
          <a:p>
            <a:pPr lvl="0"/>
            <a:r>
              <a:rPr lang="en-US"/>
              <a:t>Click to edit text</a:t>
            </a:r>
          </a:p>
        </p:txBody>
      </p:sp>
      <p:sp>
        <p:nvSpPr>
          <p:cNvPr id="10" name="Picture Placeholder 5"/>
          <p:cNvSpPr>
            <a:spLocks noGrp="1"/>
          </p:cNvSpPr>
          <p:nvPr>
            <p:ph type="pic" sz="quarter" idx="16" hasCustomPrompt="1"/>
          </p:nvPr>
        </p:nvSpPr>
        <p:spPr bwMode="gray">
          <a:xfrm>
            <a:off x="4936052"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4712235" y="4345147"/>
            <a:ext cx="2542477" cy="1623852"/>
          </a:xfrm>
        </p:spPr>
        <p:txBody>
          <a:bodyPr>
            <a:noAutofit/>
          </a:bodyPr>
          <a:lstStyle>
            <a:lvl1pPr marL="0" indent="0" algn="ctr">
              <a:lnSpc>
                <a:spcPct val="100000"/>
              </a:lnSpc>
              <a:spcBef>
                <a:spcPts val="0"/>
              </a:spcBef>
              <a:buNone/>
              <a:defRPr sz="1800" b="0">
                <a:solidFill>
                  <a:schemeClr val="accent1"/>
                </a:solidFill>
              </a:defRPr>
            </a:lvl1pPr>
          </a:lstStyle>
          <a:p>
            <a:pPr lvl="0"/>
            <a:r>
              <a:rPr lang="en-US"/>
              <a:t>Click to edit text</a:t>
            </a:r>
          </a:p>
        </p:txBody>
      </p:sp>
      <p:sp>
        <p:nvSpPr>
          <p:cNvPr id="12" name="Picture Placeholder 7"/>
          <p:cNvSpPr>
            <a:spLocks noGrp="1"/>
          </p:cNvSpPr>
          <p:nvPr>
            <p:ph type="pic" sz="quarter" idx="18" hasCustomPrompt="1"/>
          </p:nvPr>
        </p:nvSpPr>
        <p:spPr bwMode="gray">
          <a:xfrm>
            <a:off x="8174249"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7949636" y="4345147"/>
            <a:ext cx="2542477" cy="1623852"/>
          </a:xfrm>
        </p:spPr>
        <p:txBody>
          <a:bodyPr>
            <a:noAutofit/>
          </a:bodyPr>
          <a:lstStyle>
            <a:lvl1pPr marL="0" indent="0" algn="ctr">
              <a:lnSpc>
                <a:spcPct val="100000"/>
              </a:lnSpc>
              <a:spcBef>
                <a:spcPts val="0"/>
              </a:spcBef>
              <a:buNone/>
              <a:defRPr sz="1800" b="0">
                <a:solidFill>
                  <a:schemeClr val="accent1"/>
                </a:solidFill>
              </a:defRPr>
            </a:lvl1pPr>
          </a:lstStyle>
          <a:p>
            <a:pPr lvl="0"/>
            <a:r>
              <a:rPr lang="en-US"/>
              <a:t>Click to edit text</a:t>
            </a:r>
          </a:p>
        </p:txBody>
      </p:sp>
      <p:sp>
        <p:nvSpPr>
          <p:cNvPr id="19" name="Rectangle 12"/>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Slide Number Placeholder 3">
            <a:extLst>
              <a:ext uri="{FF2B5EF4-FFF2-40B4-BE49-F238E27FC236}">
                <a16:creationId xmlns:a16="http://schemas.microsoft.com/office/drawing/2014/main" id="{FA658A19-D7FB-2447-E111-5F9E40D95180}"/>
              </a:ext>
            </a:extLst>
          </p:cNvPr>
          <p:cNvSpPr>
            <a:spLocks noGrp="1"/>
          </p:cNvSpPr>
          <p:nvPr>
            <p:ph type="sldNum" sz="quarter" idx="11"/>
          </p:nvPr>
        </p:nvSpPr>
        <p:spPr>
          <a:xfrm>
            <a:off x="10729332" y="6492875"/>
            <a:ext cx="1462668" cy="365125"/>
          </a:xfrm>
          <a:prstGeom prst="rect">
            <a:avLst/>
          </a:prstGeom>
        </p:spPr>
        <p:txBody>
          <a:bodyPr/>
          <a:lstStyle>
            <a:lvl1pPr>
              <a:defRPr sz="1600">
                <a:solidFill>
                  <a:schemeClr val="accent1"/>
                </a:solidFill>
              </a:defRPr>
            </a:lvl1pPr>
          </a:lstStyle>
          <a:p>
            <a:pPr>
              <a:defRPr/>
            </a:pPr>
            <a:fld id="{48F63A3B-78C7-47BE-AE5E-E10140E04643}" type="slidenum">
              <a:rPr lang="en-US" smtClean="0"/>
              <a:pPr>
                <a:defRPr/>
              </a:pPr>
              <a:t>‹#›</a:t>
            </a:fld>
            <a:endParaRPr lang="en-US"/>
          </a:p>
        </p:txBody>
      </p:sp>
    </p:spTree>
    <p:extLst>
      <p:ext uri="{BB962C8B-B14F-4D97-AF65-F5344CB8AC3E}">
        <p14:creationId xmlns:p14="http://schemas.microsoft.com/office/powerpoint/2010/main" val="18865354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cons (4-Up Horizontal)">
    <p:bg bwMode="gray">
      <p:bgRef idx="1001">
        <a:schemeClr val="bg1"/>
      </p:bgRef>
    </p:bg>
    <p:spTree>
      <p:nvGrpSpPr>
        <p:cNvPr id="1" name=""/>
        <p:cNvGrpSpPr/>
        <p:nvPr/>
      </p:nvGrpSpPr>
      <p:grpSpPr>
        <a:xfrm>
          <a:off x="0" y="0"/>
          <a:ext cx="0" cy="0"/>
          <a:chOff x="0" y="0"/>
          <a:chExt cx="0" cy="0"/>
        </a:xfrm>
      </p:grpSpPr>
      <p:sp>
        <p:nvSpPr>
          <p:cNvPr id="24"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3" name="Title 2"/>
          <p:cNvSpPr>
            <a:spLocks noGrp="1"/>
          </p:cNvSpPr>
          <p:nvPr>
            <p:ph type="title"/>
          </p:nvPr>
        </p:nvSpPr>
        <p:spPr bwMode="white">
          <a:xfrm>
            <a:off x="838200" y="-1"/>
            <a:ext cx="10515600" cy="1216025"/>
          </a:xfrm>
          <a:noFill/>
        </p:spPr>
        <p:txBody>
          <a:bodyPr lIns="0" rIns="0">
            <a:normAutofit/>
          </a:bodyPr>
          <a:lstStyle>
            <a:lvl1pPr algn="r">
              <a:defRPr sz="3200">
                <a:solidFill>
                  <a:schemeClr val="bg1"/>
                </a:solidFill>
              </a:defRPr>
            </a:lvl1pPr>
          </a:lstStyle>
          <a:p>
            <a:r>
              <a:rPr lang="en-US"/>
              <a:t>Click to edit Master title style</a:t>
            </a:r>
          </a:p>
        </p:txBody>
      </p:sp>
      <p:sp>
        <p:nvSpPr>
          <p:cNvPr id="12" name="Picture Placeholder 3"/>
          <p:cNvSpPr>
            <a:spLocks noGrp="1"/>
          </p:cNvSpPr>
          <p:nvPr>
            <p:ph type="pic" sz="quarter" idx="13" hasCustomPrompt="1"/>
          </p:nvPr>
        </p:nvSpPr>
        <p:spPr bwMode="gray">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5" name="Text Placeholder 4"/>
          <p:cNvSpPr>
            <a:spLocks noGrp="1"/>
          </p:cNvSpPr>
          <p:nvPr>
            <p:ph type="body" sz="quarter" idx="16"/>
          </p:nvPr>
        </p:nvSpPr>
        <p:spPr bwMode="black">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5"/>
          <p:cNvSpPr>
            <a:spLocks noGrp="1"/>
          </p:cNvSpPr>
          <p:nvPr>
            <p:ph type="pic" sz="quarter" idx="14"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4" name="Text Placeholder 6"/>
          <p:cNvSpPr>
            <a:spLocks noGrp="1"/>
          </p:cNvSpPr>
          <p:nvPr>
            <p:ph type="body" sz="quarter" idx="15"/>
          </p:nvPr>
        </p:nvSpPr>
        <p:spPr bwMode="black">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7"/>
          <p:cNvSpPr>
            <a:spLocks noGrp="1"/>
          </p:cNvSpPr>
          <p:nvPr>
            <p:ph type="pic" sz="quarter" idx="17" hasCustomPrompt="1"/>
          </p:nvPr>
        </p:nvSpPr>
        <p:spPr bwMode="gray">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7" name="Text Placeholder 8"/>
          <p:cNvSpPr>
            <a:spLocks noGrp="1"/>
          </p:cNvSpPr>
          <p:nvPr>
            <p:ph type="body" sz="quarter" idx="18"/>
          </p:nvPr>
        </p:nvSpPr>
        <p:spPr bwMode="black">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9"/>
          <p:cNvSpPr>
            <a:spLocks noGrp="1"/>
          </p:cNvSpPr>
          <p:nvPr>
            <p:ph type="pic" sz="quarter" idx="19"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9" name="Text Placeholder 10"/>
          <p:cNvSpPr>
            <a:spLocks noGrp="1"/>
          </p:cNvSpPr>
          <p:nvPr>
            <p:ph type="body" sz="quarter" idx="20"/>
          </p:nvPr>
        </p:nvSpPr>
        <p:spPr bwMode="black">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8"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Slide Number Placeholder 3">
            <a:extLst>
              <a:ext uri="{FF2B5EF4-FFF2-40B4-BE49-F238E27FC236}">
                <a16:creationId xmlns:a16="http://schemas.microsoft.com/office/drawing/2014/main" id="{6ECABF8B-071C-5BDC-1D49-225BFB474BB8}"/>
              </a:ext>
            </a:extLst>
          </p:cNvPr>
          <p:cNvSpPr txBox="1">
            <a:spLocks/>
          </p:cNvSpPr>
          <p:nvPr userDrawn="1"/>
        </p:nvSpPr>
        <p:spPr bwMode="black">
          <a:xfrm>
            <a:off x="10726284" y="6492875"/>
            <a:ext cx="1462668" cy="365125"/>
          </a:xfrm>
          <a:prstGeom prst="rect">
            <a:avLst/>
          </a:prstGeom>
        </p:spPr>
        <p:txBody>
          <a:bodyPr vert="horz" lIns="91440" tIns="45720" rIns="91440" bIns="45720" rtlCol="0" anchor="t"/>
          <a:lstStyle>
            <a:defPPr>
              <a:defRPr lang="en-US"/>
            </a:defPPr>
            <a:lvl1pPr marL="0" algn="r" defTabSz="914400" rtl="0" eaLnBrk="1" latinLnBrk="0" hangingPunct="1">
              <a:defRPr sz="18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48F63A3B-78C7-47BE-AE5E-E10140E04643}" type="slidenum">
              <a:rPr lang="en-US" sz="1600" smtClean="0">
                <a:solidFill>
                  <a:schemeClr val="accent1"/>
                </a:solidFill>
              </a:rPr>
              <a:pPr>
                <a:defRPr/>
              </a:pPr>
              <a:t>‹#›</a:t>
            </a:fld>
            <a:endParaRPr lang="en-US" sz="1600">
              <a:solidFill>
                <a:schemeClr val="accent1"/>
              </a:solidFill>
            </a:endParaRPr>
          </a:p>
        </p:txBody>
      </p:sp>
    </p:spTree>
    <p:extLst>
      <p:ext uri="{BB962C8B-B14F-4D97-AF65-F5344CB8AC3E}">
        <p14:creationId xmlns:p14="http://schemas.microsoft.com/office/powerpoint/2010/main" val="36671595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cons (2-Up Horizontal)">
    <p:bg bwMode="gray">
      <p:bgRef idx="1001">
        <a:schemeClr val="bg1"/>
      </p:bgRef>
    </p:bg>
    <p:spTree>
      <p:nvGrpSpPr>
        <p:cNvPr id="1" name=""/>
        <p:cNvGrpSpPr/>
        <p:nvPr/>
      </p:nvGrpSpPr>
      <p:grpSpPr>
        <a:xfrm>
          <a:off x="0" y="0"/>
          <a:ext cx="0" cy="0"/>
          <a:chOff x="0" y="0"/>
          <a:chExt cx="0" cy="0"/>
        </a:xfrm>
      </p:grpSpPr>
      <p:sp>
        <p:nvSpPr>
          <p:cNvPr id="18"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200">
                <a:solidFill>
                  <a:schemeClr val="bg1"/>
                </a:solidFill>
              </a:defRPr>
            </a:lvl1pPr>
          </a:lstStyle>
          <a:p>
            <a:r>
              <a:rPr lang="en-US"/>
              <a:t>Click to edit Master title style</a:t>
            </a:r>
          </a:p>
        </p:txBody>
      </p:sp>
      <p:sp>
        <p:nvSpPr>
          <p:cNvPr id="12" name="Picture Placeholder 3"/>
          <p:cNvSpPr>
            <a:spLocks noGrp="1"/>
          </p:cNvSpPr>
          <p:nvPr>
            <p:ph type="pic" sz="quarter" idx="13" hasCustomPrompt="1"/>
          </p:nvPr>
        </p:nvSpPr>
        <p:spPr bwMode="gray">
          <a:xfrm>
            <a:off x="806332" y="2800328"/>
            <a:ext cx="1858809" cy="1858809"/>
          </a:xfrm>
          <a:prstGeom prst="rect">
            <a:avLst/>
          </a:prstGeom>
          <a:noFill/>
          <a:ln w="28575">
            <a:noFill/>
          </a:ln>
        </p:spPr>
        <p:txBody>
          <a:bodyPr anchor="ctr">
            <a:normAutofit/>
          </a:bodyPr>
          <a:lstStyle>
            <a:lvl1pPr marL="0" indent="0" algn="ctr">
              <a:buNone/>
              <a:defRPr sz="1800"/>
            </a:lvl1pPr>
          </a:lstStyle>
          <a:p>
            <a:r>
              <a:rPr lang="en-US"/>
              <a:t>Click Icon to add picture</a:t>
            </a:r>
          </a:p>
        </p:txBody>
      </p:sp>
      <p:sp>
        <p:nvSpPr>
          <p:cNvPr id="15" name="Text Placeholder 4"/>
          <p:cNvSpPr>
            <a:spLocks noGrp="1"/>
          </p:cNvSpPr>
          <p:nvPr>
            <p:ph type="body" sz="quarter" idx="16"/>
          </p:nvPr>
        </p:nvSpPr>
        <p:spPr bwMode="black">
          <a:xfrm>
            <a:off x="2876550"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5"/>
          <p:cNvSpPr>
            <a:spLocks noGrp="1"/>
          </p:cNvSpPr>
          <p:nvPr>
            <p:ph type="pic" sz="quarter" idx="17" hasCustomPrompt="1"/>
          </p:nvPr>
        </p:nvSpPr>
        <p:spPr bwMode="gray">
          <a:xfrm>
            <a:off x="6199805" y="2800328"/>
            <a:ext cx="1858809" cy="1858809"/>
          </a:xfrm>
          <a:prstGeom prst="rect">
            <a:avLst/>
          </a:prstGeom>
          <a:noFill/>
          <a:ln w="28575">
            <a:noFill/>
          </a:ln>
        </p:spPr>
        <p:txBody>
          <a:bodyPr anchor="ctr">
            <a:normAutofit/>
          </a:bodyPr>
          <a:lstStyle>
            <a:lvl1pPr marL="0" indent="0" algn="ctr">
              <a:buNone/>
              <a:defRPr sz="1800"/>
            </a:lvl1pPr>
          </a:lstStyle>
          <a:p>
            <a:r>
              <a:rPr lang="en-US"/>
              <a:t>Click Icon to add picture</a:t>
            </a:r>
          </a:p>
        </p:txBody>
      </p:sp>
      <p:sp>
        <p:nvSpPr>
          <p:cNvPr id="17" name="Text Placeholder 6"/>
          <p:cNvSpPr>
            <a:spLocks noGrp="1"/>
          </p:cNvSpPr>
          <p:nvPr>
            <p:ph type="body" sz="quarter" idx="18"/>
          </p:nvPr>
        </p:nvSpPr>
        <p:spPr bwMode="black">
          <a:xfrm>
            <a:off x="8270023"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8" name="Rectangle 10"/>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Slide Number Placeholder 3">
            <a:extLst>
              <a:ext uri="{FF2B5EF4-FFF2-40B4-BE49-F238E27FC236}">
                <a16:creationId xmlns:a16="http://schemas.microsoft.com/office/drawing/2014/main" id="{E464873C-1BF9-A534-5ACC-B4D2B78BED34}"/>
              </a:ext>
            </a:extLst>
          </p:cNvPr>
          <p:cNvSpPr txBox="1">
            <a:spLocks/>
          </p:cNvSpPr>
          <p:nvPr userDrawn="1"/>
        </p:nvSpPr>
        <p:spPr bwMode="black">
          <a:xfrm>
            <a:off x="10729332" y="6492875"/>
            <a:ext cx="1462668" cy="365125"/>
          </a:xfrm>
          <a:prstGeom prst="rect">
            <a:avLst/>
          </a:prstGeom>
        </p:spPr>
        <p:txBody>
          <a:bodyPr vert="horz" lIns="91440" tIns="45720" rIns="91440" bIns="45720" rtlCol="0" anchor="t"/>
          <a:lstStyle>
            <a:defPPr>
              <a:defRPr lang="en-US"/>
            </a:defPPr>
            <a:lvl1pPr marL="0" algn="r" defTabSz="914400" rtl="0" eaLnBrk="1" latinLnBrk="0" hangingPunct="1">
              <a:defRPr sz="18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48F63A3B-78C7-47BE-AE5E-E10140E04643}" type="slidenum">
              <a:rPr lang="en-US" sz="1600" smtClean="0">
                <a:solidFill>
                  <a:schemeClr val="accent1"/>
                </a:solidFill>
              </a:rPr>
              <a:pPr>
                <a:defRPr/>
              </a:pPr>
              <a:t>‹#›</a:t>
            </a:fld>
            <a:endParaRPr lang="en-US" sz="1600">
              <a:solidFill>
                <a:schemeClr val="accent1"/>
              </a:solidFill>
            </a:endParaRPr>
          </a:p>
        </p:txBody>
      </p:sp>
    </p:spTree>
    <p:extLst>
      <p:ext uri="{BB962C8B-B14F-4D97-AF65-F5344CB8AC3E}">
        <p14:creationId xmlns:p14="http://schemas.microsoft.com/office/powerpoint/2010/main" val="22052853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cons or Objects (10-Up)">
    <p:spTree>
      <p:nvGrpSpPr>
        <p:cNvPr id="1" name=""/>
        <p:cNvGrpSpPr/>
        <p:nvPr/>
      </p:nvGrpSpPr>
      <p:grpSpPr>
        <a:xfrm>
          <a:off x="0" y="0"/>
          <a:ext cx="0" cy="0"/>
          <a:chOff x="0" y="0"/>
          <a:chExt cx="0" cy="0"/>
        </a:xfrm>
      </p:grpSpPr>
      <p:sp>
        <p:nvSpPr>
          <p:cNvPr id="23"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4" name="Title 2"/>
          <p:cNvSpPr>
            <a:spLocks noGrp="1"/>
          </p:cNvSpPr>
          <p:nvPr>
            <p:ph type="title"/>
          </p:nvPr>
        </p:nvSpPr>
        <p:spPr bwMode="white">
          <a:xfrm>
            <a:off x="838200" y="-1"/>
            <a:ext cx="10515600" cy="1216025"/>
          </a:xfrm>
          <a:noFill/>
        </p:spPr>
        <p:txBody>
          <a:bodyPr lIns="0" rIns="0">
            <a:normAutofit/>
          </a:bodyPr>
          <a:lstStyle>
            <a:lvl1pPr algn="r">
              <a:defRPr sz="3200">
                <a:solidFill>
                  <a:schemeClr val="bg1"/>
                </a:solidFill>
              </a:defRPr>
            </a:lvl1pPr>
          </a:lstStyle>
          <a:p>
            <a:r>
              <a:rPr lang="en-US"/>
              <a:t>Click to edit Master title style</a:t>
            </a:r>
          </a:p>
        </p:txBody>
      </p:sp>
      <p:sp>
        <p:nvSpPr>
          <p:cNvPr id="27" name="Content Placeholder 3"/>
          <p:cNvSpPr>
            <a:spLocks noGrp="1"/>
          </p:cNvSpPr>
          <p:nvPr>
            <p:ph sz="half" idx="15" hasCustomPrompt="1"/>
          </p:nvPr>
        </p:nvSpPr>
        <p:spPr bwMode="gray">
          <a:xfrm>
            <a:off x="301038" y="1600201"/>
            <a:ext cx="2069630" cy="2171701"/>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5" name="Content Placeholder 4"/>
          <p:cNvSpPr>
            <a:spLocks noGrp="1"/>
          </p:cNvSpPr>
          <p:nvPr>
            <p:ph sz="half" idx="27" hasCustomPrompt="1"/>
          </p:nvPr>
        </p:nvSpPr>
        <p:spPr bwMode="gray">
          <a:xfrm>
            <a:off x="2676908" y="1600200"/>
            <a:ext cx="2069630" cy="2171701"/>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6" name="Content Placeholder 5"/>
          <p:cNvSpPr>
            <a:spLocks noGrp="1"/>
          </p:cNvSpPr>
          <p:nvPr>
            <p:ph sz="half" idx="28" hasCustomPrompt="1"/>
          </p:nvPr>
        </p:nvSpPr>
        <p:spPr bwMode="gray">
          <a:xfrm>
            <a:off x="5061185" y="1600202"/>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8" name="Content Placeholder 6"/>
          <p:cNvSpPr>
            <a:spLocks noGrp="1"/>
          </p:cNvSpPr>
          <p:nvPr>
            <p:ph sz="half" idx="29" hasCustomPrompt="1"/>
          </p:nvPr>
        </p:nvSpPr>
        <p:spPr bwMode="gray">
          <a:xfrm>
            <a:off x="7450666" y="1600200"/>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9" name="Content Placeholder 7"/>
          <p:cNvSpPr>
            <a:spLocks noGrp="1"/>
          </p:cNvSpPr>
          <p:nvPr>
            <p:ph sz="half" idx="30" hasCustomPrompt="1"/>
          </p:nvPr>
        </p:nvSpPr>
        <p:spPr bwMode="gray">
          <a:xfrm>
            <a:off x="9809451" y="1600199"/>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5" name="Content Placeholder 8"/>
          <p:cNvSpPr>
            <a:spLocks noGrp="1"/>
          </p:cNvSpPr>
          <p:nvPr>
            <p:ph sz="half" idx="31" hasCustomPrompt="1"/>
          </p:nvPr>
        </p:nvSpPr>
        <p:spPr bwMode="gray">
          <a:xfrm>
            <a:off x="295833" y="4000500"/>
            <a:ext cx="2069630" cy="2171701"/>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6" name="Content Placeholder 9"/>
          <p:cNvSpPr>
            <a:spLocks noGrp="1"/>
          </p:cNvSpPr>
          <p:nvPr>
            <p:ph sz="half" idx="32" hasCustomPrompt="1"/>
          </p:nvPr>
        </p:nvSpPr>
        <p:spPr bwMode="gray">
          <a:xfrm>
            <a:off x="2671704" y="4000499"/>
            <a:ext cx="2069630" cy="2171701"/>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7" name="Content Placeholder 10"/>
          <p:cNvSpPr>
            <a:spLocks noGrp="1"/>
          </p:cNvSpPr>
          <p:nvPr>
            <p:ph sz="half" idx="33" hasCustomPrompt="1"/>
          </p:nvPr>
        </p:nvSpPr>
        <p:spPr bwMode="gray">
          <a:xfrm>
            <a:off x="5055980" y="4000501"/>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8" name="Content Placeholder 11"/>
          <p:cNvSpPr>
            <a:spLocks noGrp="1"/>
          </p:cNvSpPr>
          <p:nvPr>
            <p:ph sz="half" idx="34" hasCustomPrompt="1"/>
          </p:nvPr>
        </p:nvSpPr>
        <p:spPr bwMode="gray">
          <a:xfrm>
            <a:off x="7445462" y="4000499"/>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9" name="Content Placeholder 12"/>
          <p:cNvSpPr>
            <a:spLocks noGrp="1"/>
          </p:cNvSpPr>
          <p:nvPr>
            <p:ph sz="half" idx="35" hasCustomPrompt="1"/>
          </p:nvPr>
        </p:nvSpPr>
        <p:spPr bwMode="gray">
          <a:xfrm>
            <a:off x="9804246" y="4000498"/>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25" name="Rectangle 16"/>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Slide Number Placeholder 3">
            <a:extLst>
              <a:ext uri="{FF2B5EF4-FFF2-40B4-BE49-F238E27FC236}">
                <a16:creationId xmlns:a16="http://schemas.microsoft.com/office/drawing/2014/main" id="{66EF5CF6-90D0-3B48-7931-CD04AB2B7B80}"/>
              </a:ext>
            </a:extLst>
          </p:cNvPr>
          <p:cNvSpPr txBox="1">
            <a:spLocks/>
          </p:cNvSpPr>
          <p:nvPr userDrawn="1"/>
        </p:nvSpPr>
        <p:spPr bwMode="black">
          <a:xfrm>
            <a:off x="10729332" y="6492875"/>
            <a:ext cx="1462668" cy="365125"/>
          </a:xfrm>
          <a:prstGeom prst="rect">
            <a:avLst/>
          </a:prstGeom>
        </p:spPr>
        <p:txBody>
          <a:bodyPr vert="horz" lIns="91440" tIns="45720" rIns="91440" bIns="45720" rtlCol="0" anchor="t"/>
          <a:lstStyle>
            <a:defPPr>
              <a:defRPr lang="en-US"/>
            </a:defPPr>
            <a:lvl1pPr marL="0" algn="r" defTabSz="914400" rtl="0" eaLnBrk="1" latinLnBrk="0" hangingPunct="1">
              <a:defRPr sz="18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48F63A3B-78C7-47BE-AE5E-E10140E04643}" type="slidenum">
              <a:rPr lang="en-US" sz="1600" smtClean="0">
                <a:solidFill>
                  <a:schemeClr val="accent1"/>
                </a:solidFill>
              </a:rPr>
              <a:pPr>
                <a:defRPr/>
              </a:pPr>
              <a:t>‹#›</a:t>
            </a:fld>
            <a:endParaRPr lang="en-US" sz="1600">
              <a:solidFill>
                <a:schemeClr val="accent1"/>
              </a:solidFill>
            </a:endParaRPr>
          </a:p>
        </p:txBody>
      </p:sp>
    </p:spTree>
    <p:extLst>
      <p:ext uri="{BB962C8B-B14F-4D97-AF65-F5344CB8AC3E}">
        <p14:creationId xmlns:p14="http://schemas.microsoft.com/office/powerpoint/2010/main" val="242403175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ig Image (Blue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black">
          <a:xfrm>
            <a:off x="-1" y="5638800"/>
            <a:ext cx="12192000" cy="1219200"/>
          </a:xfrm>
          <a:prstGeom prst="rect">
            <a:avLst/>
          </a:prstGeom>
          <a:solidFill>
            <a:srgbClr val="003865"/>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9" name="Title 2"/>
          <p:cNvSpPr>
            <a:spLocks noGrp="1"/>
          </p:cNvSpPr>
          <p:nvPr>
            <p:ph type="title" hasCustomPrompt="1"/>
          </p:nvPr>
        </p:nvSpPr>
        <p:spPr bwMode="white">
          <a:xfrm>
            <a:off x="266700" y="5638801"/>
            <a:ext cx="11658600" cy="1219200"/>
          </a:xfrm>
          <a:noFill/>
        </p:spPr>
        <p:txBody>
          <a:bodyPr>
            <a:normAutofit/>
          </a:bodyPr>
          <a:lstStyle>
            <a:lvl1pPr algn="ctr">
              <a:defRPr sz="3200">
                <a:solidFill>
                  <a:schemeClr val="bg1"/>
                </a:solidFill>
              </a:defRPr>
            </a:lvl1pPr>
          </a:lstStyle>
          <a:p>
            <a:r>
              <a:rPr lang="en-US"/>
              <a:t>Click to edit title</a:t>
            </a:r>
          </a:p>
        </p:txBody>
      </p:sp>
      <p:sp>
        <p:nvSpPr>
          <p:cNvPr id="4" name="Picture Placeholder 3"/>
          <p:cNvSpPr>
            <a:spLocks noGrp="1"/>
          </p:cNvSpPr>
          <p:nvPr>
            <p:ph type="pic" sz="quarter" idx="10"/>
          </p:nvPr>
        </p:nvSpPr>
        <p:spPr bwMode="gray">
          <a:xfrm>
            <a:off x="0" y="2"/>
            <a:ext cx="12192000" cy="5638797"/>
          </a:xfrm>
        </p:spPr>
        <p:txBody>
          <a:bodyPr/>
          <a:lstStyle/>
          <a:p>
            <a:r>
              <a:rPr lang="en-US"/>
              <a:t>Click icon to add picture</a:t>
            </a:r>
          </a:p>
        </p:txBody>
      </p:sp>
      <p:sp>
        <p:nvSpPr>
          <p:cNvPr id="2" name="Slide Number Placeholder 3">
            <a:extLst>
              <a:ext uri="{FF2B5EF4-FFF2-40B4-BE49-F238E27FC236}">
                <a16:creationId xmlns:a16="http://schemas.microsoft.com/office/drawing/2014/main" id="{0A8E728E-6341-95F7-2831-B2E9BA472B35}"/>
              </a:ext>
            </a:extLst>
          </p:cNvPr>
          <p:cNvSpPr>
            <a:spLocks noGrp="1"/>
          </p:cNvSpPr>
          <p:nvPr>
            <p:ph type="sldNum" sz="quarter" idx="11"/>
          </p:nvPr>
        </p:nvSpPr>
        <p:spPr>
          <a:xfrm>
            <a:off x="10729332" y="6492875"/>
            <a:ext cx="1462668" cy="365125"/>
          </a:xfrm>
          <a:prstGeom prst="rect">
            <a:avLst/>
          </a:prstGeom>
        </p:spPr>
        <p:txBody>
          <a:bodyPr/>
          <a:lstStyle>
            <a:lvl1pPr>
              <a:defRPr sz="1600">
                <a:solidFill>
                  <a:schemeClr val="bg1"/>
                </a:solidFill>
              </a:defRPr>
            </a:lvl1pPr>
          </a:lstStyle>
          <a:p>
            <a:pPr>
              <a:defRPr/>
            </a:pPr>
            <a:fld id="{48F63A3B-78C7-47BE-AE5E-E10140E04643}" type="slidenum">
              <a:rPr lang="en-US" smtClean="0"/>
              <a:pPr>
                <a:defRPr/>
              </a:pPr>
              <a:t>‹#›</a:t>
            </a:fld>
            <a:endParaRPr lang="en-US"/>
          </a:p>
        </p:txBody>
      </p:sp>
    </p:spTree>
    <p:extLst>
      <p:ext uri="{BB962C8B-B14F-4D97-AF65-F5344CB8AC3E}">
        <p14:creationId xmlns:p14="http://schemas.microsoft.com/office/powerpoint/2010/main" val="702326067"/>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or Statement (Blue Box, Photo BG)">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7E007-9EEE-F632-07EB-62F95B03577A}"/>
              </a:ext>
            </a:extLst>
          </p:cNvPr>
          <p:cNvSpPr>
            <a:spLocks noGrp="1"/>
          </p:cNvSpPr>
          <p:nvPr>
            <p:ph type="title" hasCustomPrompt="1"/>
          </p:nvPr>
        </p:nvSpPr>
        <p:spPr>
          <a:xfrm>
            <a:off x="2299475" y="1609867"/>
            <a:ext cx="7593051" cy="3638266"/>
          </a:xfrm>
          <a:solidFill>
            <a:srgbClr val="003865"/>
          </a:solidFill>
        </p:spPr>
        <p:txBody>
          <a:bodyPr>
            <a:noAutofit/>
          </a:bodyPr>
          <a:lstStyle>
            <a:lvl1pPr algn="ctr">
              <a:spcAft>
                <a:spcPts val="1000"/>
              </a:spcAft>
              <a:tabLst>
                <a:tab pos="3770313" algn="l"/>
              </a:tabLst>
              <a:defRPr sz="4800" baseline="0">
                <a:solidFill>
                  <a:schemeClr val="bg1"/>
                </a:solidFill>
              </a:defRPr>
            </a:lvl1pPr>
          </a:lstStyle>
          <a:p>
            <a:r>
              <a:rPr lang="en-US"/>
              <a:t>Quote or </a:t>
            </a:r>
            <a:br>
              <a:rPr lang="en-US"/>
            </a:br>
            <a:r>
              <a:rPr lang="en-US"/>
              <a:t>Statement</a:t>
            </a:r>
          </a:p>
        </p:txBody>
      </p:sp>
    </p:spTree>
    <p:extLst>
      <p:ext uri="{BB962C8B-B14F-4D97-AF65-F5344CB8AC3E}">
        <p14:creationId xmlns:p14="http://schemas.microsoft.com/office/powerpoint/2010/main" val="492546856"/>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hank You">
    <p:bg bwMode="auto">
      <p:bgPr>
        <a:solidFill>
          <a:srgbClr val="E8E8E8"/>
        </a:solidFill>
        <a:effectLst/>
      </p:bgPr>
    </p:bg>
    <p:spTree>
      <p:nvGrpSpPr>
        <p:cNvPr id="1" name=""/>
        <p:cNvGrpSpPr/>
        <p:nvPr/>
      </p:nvGrpSpPr>
      <p:grpSpPr>
        <a:xfrm>
          <a:off x="0" y="0"/>
          <a:ext cx="0" cy="0"/>
          <a:chOff x="0" y="0"/>
          <a:chExt cx="0" cy="0"/>
        </a:xfrm>
      </p:grpSpPr>
      <p:sp>
        <p:nvSpPr>
          <p:cNvPr id="10" name="Rectangle 1"/>
          <p:cNvSpPr txBox="1">
            <a:spLocks/>
          </p:cNvSpPr>
          <p:nvPr userDrawn="1"/>
        </p:nvSpPr>
        <p:spPr bwMode="black">
          <a:xfrm>
            <a:off x="0" y="1651380"/>
            <a:ext cx="12192000" cy="1733266"/>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bg1"/>
                </a:solidFill>
                <a:latin typeface="+mj-lt"/>
                <a:ea typeface="+mj-ea"/>
                <a:cs typeface="+mj-cs"/>
              </a:defRPr>
            </a:lvl1pPr>
          </a:lstStyle>
          <a:p>
            <a:endParaRPr lang="en-US"/>
          </a:p>
        </p:txBody>
      </p:sp>
      <p:sp>
        <p:nvSpPr>
          <p:cNvPr id="7" name="Title 2"/>
          <p:cNvSpPr>
            <a:spLocks noGrp="1"/>
          </p:cNvSpPr>
          <p:nvPr>
            <p:ph type="title" hasCustomPrompt="1"/>
          </p:nvPr>
        </p:nvSpPr>
        <p:spPr bwMode="white">
          <a:xfrm>
            <a:off x="266700" y="1651380"/>
            <a:ext cx="11658600" cy="1733266"/>
          </a:xfrm>
          <a:noFill/>
        </p:spPr>
        <p:txBody>
          <a:bodyPr>
            <a:noAutofit/>
          </a:bodyPr>
          <a:lstStyle>
            <a:lvl1pPr algn="ctr">
              <a:tabLst>
                <a:tab pos="3770313" algn="l"/>
              </a:tabLst>
              <a:defRPr sz="7000">
                <a:solidFill>
                  <a:schemeClr val="bg1"/>
                </a:solidFill>
              </a:defRPr>
            </a:lvl1pPr>
          </a:lstStyle>
          <a:p>
            <a:r>
              <a:rPr lang="en-US"/>
              <a:t>Add “thank you” here</a:t>
            </a:r>
          </a:p>
        </p:txBody>
      </p:sp>
      <p:sp>
        <p:nvSpPr>
          <p:cNvPr id="8" name="Text Placeholder 2"/>
          <p:cNvSpPr>
            <a:spLocks noGrp="1"/>
          </p:cNvSpPr>
          <p:nvPr>
            <p:ph type="body" sz="quarter" idx="13" hasCustomPrompt="1"/>
          </p:nvPr>
        </p:nvSpPr>
        <p:spPr bwMode="black">
          <a:xfrm>
            <a:off x="838200" y="3521123"/>
            <a:ext cx="10515600" cy="2681374"/>
          </a:xfrm>
        </p:spPr>
        <p:txBody>
          <a:bodyPr anchor="ctr"/>
          <a:lstStyle>
            <a:lvl1pPr marL="0" indent="0" algn="ctr">
              <a:lnSpc>
                <a:spcPct val="100000"/>
              </a:lnSpc>
              <a:spcBef>
                <a:spcPts val="0"/>
              </a:spcBef>
              <a:buNone/>
              <a:defRPr baseline="0">
                <a:solidFill>
                  <a:schemeClr val="tx2"/>
                </a:solidFill>
              </a:defRPr>
            </a:lvl1pPr>
          </a:lstStyle>
          <a:p>
            <a:pPr lvl="0"/>
            <a:r>
              <a:rPr lang="en-US" err="1"/>
              <a:t>Firstname</a:t>
            </a:r>
            <a:r>
              <a:rPr lang="en-US"/>
              <a:t> </a:t>
            </a:r>
            <a:r>
              <a:rPr lang="en-US" err="1"/>
              <a:t>Lastname</a:t>
            </a:r>
            <a:endParaRPr lang="en-US"/>
          </a:p>
          <a:p>
            <a:pPr lvl="0"/>
            <a:r>
              <a:rPr lang="en-US"/>
              <a:t>firstname.lastname@state.mn.us</a:t>
            </a:r>
          </a:p>
          <a:p>
            <a:pPr lvl="0"/>
            <a:r>
              <a:rPr lang="en-US"/>
              <a:t>555-555-5555</a:t>
            </a:r>
          </a:p>
        </p:txBody>
      </p:sp>
      <p:sp>
        <p:nvSpPr>
          <p:cNvPr id="6" name="Rectangle 6"/>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Minnesota Management and Budget logo">
            <a:extLst>
              <a:ext uri="{FF2B5EF4-FFF2-40B4-BE49-F238E27FC236}">
                <a16:creationId xmlns:a16="http://schemas.microsoft.com/office/drawing/2014/main" id="{49504634-FB9F-4597-8502-8C2D8CB06E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89824" y="464746"/>
            <a:ext cx="2645508" cy="632987"/>
          </a:xfrm>
          <a:prstGeom prst="rect">
            <a:avLst/>
          </a:prstGeom>
        </p:spPr>
      </p:pic>
    </p:spTree>
    <p:extLst>
      <p:ext uri="{BB962C8B-B14F-4D97-AF65-F5344CB8AC3E}">
        <p14:creationId xmlns:p14="http://schemas.microsoft.com/office/powerpoint/2010/main" val="26157992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ank You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white">
          <a:xfrm>
            <a:off x="838200" y="2212733"/>
            <a:ext cx="10515600" cy="1472163"/>
          </a:xfrm>
        </p:spPr>
        <p:txBody>
          <a:bodyPr>
            <a:noAutofit/>
          </a:bodyPr>
          <a:lstStyle>
            <a:lvl1pPr algn="ctr">
              <a:tabLst>
                <a:tab pos="3770313" algn="l"/>
              </a:tabLst>
              <a:defRPr sz="7000">
                <a:solidFill>
                  <a:schemeClr val="bg1"/>
                </a:solidFill>
              </a:defRPr>
            </a:lvl1pPr>
          </a:lstStyle>
          <a:p>
            <a:r>
              <a:rPr lang="en-US"/>
              <a:t>Add “thank you” here</a:t>
            </a:r>
          </a:p>
        </p:txBody>
      </p:sp>
      <p:sp>
        <p:nvSpPr>
          <p:cNvPr id="11" name="Text Placeholder 6"/>
          <p:cNvSpPr>
            <a:spLocks noGrp="1"/>
          </p:cNvSpPr>
          <p:nvPr>
            <p:ph type="body" sz="quarter" idx="13" hasCustomPrompt="1"/>
          </p:nvPr>
        </p:nvSpPr>
        <p:spPr bwMode="white">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err="1"/>
              <a:t>Firstname</a:t>
            </a:r>
            <a:r>
              <a:rPr lang="en-US"/>
              <a:t> </a:t>
            </a:r>
            <a:r>
              <a:rPr lang="en-US" err="1"/>
              <a:t>Lastname</a:t>
            </a:r>
            <a:endParaRPr lang="en-US"/>
          </a:p>
          <a:p>
            <a:pPr lvl="0"/>
            <a:r>
              <a:rPr lang="en-US"/>
              <a:t>firstname.lastname@state.mn.us</a:t>
            </a:r>
          </a:p>
          <a:p>
            <a:pPr lvl="0"/>
            <a:r>
              <a:rPr lang="en-US"/>
              <a:t>555-555-5555</a:t>
            </a:r>
          </a:p>
        </p:txBody>
      </p:sp>
      <p:sp>
        <p:nvSpPr>
          <p:cNvPr id="8" name="Rectangle 7"/>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Minnesota Management and Budget logo">
            <a:extLst>
              <a:ext uri="{FF2B5EF4-FFF2-40B4-BE49-F238E27FC236}">
                <a16:creationId xmlns:a16="http://schemas.microsoft.com/office/drawing/2014/main" id="{DAD9D6CA-910A-48CB-AF5F-0B5BF91F22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01854" y="509196"/>
            <a:ext cx="2645508" cy="632987"/>
          </a:xfrm>
          <a:prstGeom prst="rect">
            <a:avLst/>
          </a:prstGeom>
        </p:spPr>
      </p:pic>
    </p:spTree>
    <p:extLst>
      <p:ext uri="{BB962C8B-B14F-4D97-AF65-F5344CB8AC3E}">
        <p14:creationId xmlns:p14="http://schemas.microsoft.com/office/powerpoint/2010/main" val="2479419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99475" y="1609867"/>
            <a:ext cx="7593051" cy="3638266"/>
          </a:xfrm>
          <a:solidFill>
            <a:srgbClr val="003865"/>
          </a:solidFill>
        </p:spPr>
        <p:txBody>
          <a:bodyPr>
            <a:noAutofit/>
          </a:bodyPr>
          <a:lstStyle>
            <a:lvl1pPr algn="ctr">
              <a:spcAft>
                <a:spcPts val="1000"/>
              </a:spcAft>
              <a:tabLst>
                <a:tab pos="3770313" algn="l"/>
              </a:tabLst>
              <a:defRPr sz="4800" baseline="0">
                <a:solidFill>
                  <a:schemeClr val="bg1"/>
                </a:solidFill>
              </a:defRPr>
            </a:lvl1pPr>
          </a:lstStyle>
          <a:p>
            <a:r>
              <a:rPr lang="en-US"/>
              <a:t>Quote or </a:t>
            </a:r>
            <a:br>
              <a:rPr lang="en-US"/>
            </a:br>
            <a:r>
              <a:rPr lang="en-US"/>
              <a:t>Statement</a:t>
            </a:r>
          </a:p>
        </p:txBody>
      </p:sp>
    </p:spTree>
    <p:extLst>
      <p:ext uri="{BB962C8B-B14F-4D97-AF65-F5344CB8AC3E}">
        <p14:creationId xmlns:p14="http://schemas.microsoft.com/office/powerpoint/2010/main" val="1476564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9436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3979334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8772976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Side by Side (Blue Box)">
    <p:bg bwMode="gray">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A0D15-3F5C-39B3-6395-49E2D9A9CF3E}"/>
              </a:ext>
              <a:ext uri="{C183D7F6-B498-43B3-948B-1728B52AA6E4}">
                <adec:decorative xmlns:adec="http://schemas.microsoft.com/office/drawing/2017/decorative" val="1"/>
              </a:ext>
            </a:extLst>
          </p:cNvPr>
          <p:cNvSpPr/>
          <p:nvPr userDrawn="1"/>
        </p:nvSpPr>
        <p:spPr bwMode="gray">
          <a:xfrm>
            <a:off x="-49619" y="0"/>
            <a:ext cx="457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p:cNvSpPr>
            <a:spLocks noGrp="1"/>
          </p:cNvSpPr>
          <p:nvPr>
            <p:ph type="title" hasCustomPrompt="1"/>
          </p:nvPr>
        </p:nvSpPr>
        <p:spPr bwMode="white">
          <a:xfrm>
            <a:off x="449224" y="811964"/>
            <a:ext cx="3698160" cy="5234072"/>
          </a:xfrm>
          <a:noFill/>
        </p:spPr>
        <p:txBody>
          <a:bodyPr lIns="0" tIns="91440" rIns="0" bIns="91440" anchor="ctr">
            <a:normAutofit/>
          </a:bodyPr>
          <a:lstStyle>
            <a:lvl1pPr algn="l">
              <a:defRPr sz="5500">
                <a:solidFill>
                  <a:schemeClr val="bg1"/>
                </a:solidFill>
              </a:defRPr>
            </a:lvl1pPr>
          </a:lstStyle>
          <a:p>
            <a:r>
              <a:rPr lang="en-US"/>
              <a:t>Click to edit slide title</a:t>
            </a:r>
          </a:p>
        </p:txBody>
      </p:sp>
      <p:sp>
        <p:nvSpPr>
          <p:cNvPr id="5" name="Content Placeholder 3"/>
          <p:cNvSpPr>
            <a:spLocks noGrp="1"/>
          </p:cNvSpPr>
          <p:nvPr>
            <p:ph sz="quarter" idx="10" hasCustomPrompt="1"/>
          </p:nvPr>
        </p:nvSpPr>
        <p:spPr bwMode="gray">
          <a:xfrm>
            <a:off x="5207350" y="808073"/>
            <a:ext cx="6067425" cy="5237963"/>
          </a:xfrm>
          <a:noFill/>
        </p:spPr>
        <p:txBody>
          <a:bodyPr lIns="0" tIns="91440" rIns="0" bIns="91440" anchor="ct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9105959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Agenda">
    <p:bg bwMode="auto">
      <p:bgPr>
        <a:solidFill>
          <a:srgbClr val="E8E8E8"/>
        </a:solidFill>
        <a:effectLst/>
      </p:bgPr>
    </p:bg>
    <p:spTree>
      <p:nvGrpSpPr>
        <p:cNvPr id="1" name=""/>
        <p:cNvGrpSpPr/>
        <p:nvPr/>
      </p:nvGrpSpPr>
      <p:grpSpPr>
        <a:xfrm>
          <a:off x="0" y="0"/>
          <a:ext cx="0" cy="0"/>
          <a:chOff x="0" y="0"/>
          <a:chExt cx="0" cy="0"/>
        </a:xfrm>
      </p:grpSpPr>
      <p:sp>
        <p:nvSpPr>
          <p:cNvPr id="3"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0" name="Title 2"/>
          <p:cNvSpPr>
            <a:spLocks noGrp="1"/>
          </p:cNvSpPr>
          <p:nvPr>
            <p:ph type="title"/>
          </p:nvPr>
        </p:nvSpPr>
        <p:spPr bwMode="white">
          <a:xfrm>
            <a:off x="838200" y="-1"/>
            <a:ext cx="10515600" cy="1216025"/>
          </a:xfrm>
          <a:noFill/>
        </p:spPr>
        <p:txBody>
          <a:bodyPr lIns="45720" rIns="45720">
            <a:normAutofit/>
          </a:bodyPr>
          <a:lstStyle>
            <a:lvl1pPr algn="r">
              <a:defRPr sz="3600">
                <a:solidFill>
                  <a:schemeClr val="bg1"/>
                </a:solidFill>
              </a:defRPr>
            </a:lvl1pPr>
          </a:lstStyle>
          <a:p>
            <a:r>
              <a:rPr lang="en-US"/>
              <a:t>Click to edit Master title style</a:t>
            </a:r>
          </a:p>
        </p:txBody>
      </p:sp>
      <p:sp>
        <p:nvSpPr>
          <p:cNvPr id="12" name="Table Placeholder 3"/>
          <p:cNvSpPr>
            <a:spLocks noGrp="1"/>
          </p:cNvSpPr>
          <p:nvPr>
            <p:ph type="tbl" sz="quarter" idx="13"/>
          </p:nvPr>
        </p:nvSpPr>
        <p:spPr bwMode="gray">
          <a:xfrm>
            <a:off x="838200" y="1470454"/>
            <a:ext cx="10515600" cy="4706509"/>
          </a:xfrm>
        </p:spPr>
        <p:txBody>
          <a:bodyPr/>
          <a:lstStyle/>
          <a:p>
            <a:r>
              <a:rPr lang="en-US"/>
              <a:t>Click icon to add table</a:t>
            </a:r>
          </a:p>
        </p:txBody>
      </p:sp>
      <p:sp>
        <p:nvSpPr>
          <p:cNvPr id="9"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descr="Minnesota Governor's Workforce Development Board">
            <a:extLst>
              <a:ext uri="{FF2B5EF4-FFF2-40B4-BE49-F238E27FC236}">
                <a16:creationId xmlns:a16="http://schemas.microsoft.com/office/drawing/2014/main" id="{23896D11-82BF-276E-1B77-848A6EDFF1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416" y="6090157"/>
            <a:ext cx="2211860" cy="532383"/>
          </a:xfrm>
          <a:prstGeom prst="rect">
            <a:avLst/>
          </a:prstGeom>
        </p:spPr>
      </p:pic>
      <p:sp>
        <p:nvSpPr>
          <p:cNvPr id="4" name="Footer Placeholder 6">
            <a:extLst>
              <a:ext uri="{FF2B5EF4-FFF2-40B4-BE49-F238E27FC236}">
                <a16:creationId xmlns:a16="http://schemas.microsoft.com/office/drawing/2014/main" id="{41594ED1-FD14-5FFB-A546-2C9EC169675B}"/>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17466424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16"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5"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10" name="Rectangle 9"/>
          <p:cNvSpPr/>
          <p:nvPr userDrawn="1"/>
        </p:nvSpPr>
        <p:spPr>
          <a:xfrm>
            <a:off x="838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3"/>
          <p:cNvSpPr>
            <a:spLocks noGrp="1"/>
          </p:cNvSpPr>
          <p:nvPr>
            <p:ph sz="half" idx="1"/>
          </p:nvPr>
        </p:nvSpPr>
        <p:spPr bwMode="gray">
          <a:xfrm>
            <a:off x="838200" y="1594624"/>
            <a:ext cx="5181600" cy="4582339"/>
          </a:xfrm>
          <a:noFill/>
        </p:spPr>
        <p:txBody>
          <a:bodyPr lIns="182880" tIns="182880"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p:cNvSpPr/>
          <p:nvPr userDrawn="1"/>
        </p:nvSpPr>
        <p:spPr>
          <a:xfrm>
            <a:off x="6172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4"/>
          <p:cNvSpPr>
            <a:spLocks noGrp="1"/>
          </p:cNvSpPr>
          <p:nvPr>
            <p:ph sz="half" idx="2"/>
          </p:nvPr>
        </p:nvSpPr>
        <p:spPr bwMode="gray">
          <a:xfrm>
            <a:off x="6172200" y="1594624"/>
            <a:ext cx="5181600" cy="4582339"/>
          </a:xfrm>
          <a:noFill/>
        </p:spPr>
        <p:txBody>
          <a:bodyPr lIns="182880" tIns="182880"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6">
            <a:extLst>
              <a:ext uri="{FF2B5EF4-FFF2-40B4-BE49-F238E27FC236}">
                <a16:creationId xmlns:a16="http://schemas.microsoft.com/office/drawing/2014/main" id="{5213F044-9219-C3E4-94DF-F904EC57B2E3}"/>
              </a:ext>
            </a:extLst>
          </p:cNvPr>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mn.gov/deed/gwdb</a:t>
            </a:r>
          </a:p>
        </p:txBody>
      </p:sp>
    </p:spTree>
    <p:extLst>
      <p:ext uri="{BB962C8B-B14F-4D97-AF65-F5344CB8AC3E}">
        <p14:creationId xmlns:p14="http://schemas.microsoft.com/office/powerpoint/2010/main" val="4209756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theme" Target="../theme/theme2.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bwMode="black">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9/16/2026</a:t>
            </a:fld>
            <a:endParaRPr lang="en-US"/>
          </a:p>
        </p:txBody>
      </p:sp>
      <p:sp>
        <p:nvSpPr>
          <p:cNvPr id="7"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r>
              <a:rPr lang="en-US"/>
              <a:t>mn.gov/deed</a:t>
            </a:r>
          </a:p>
        </p:txBody>
      </p:sp>
    </p:spTree>
    <p:extLst>
      <p:ext uri="{BB962C8B-B14F-4D97-AF65-F5344CB8AC3E}">
        <p14:creationId xmlns:p14="http://schemas.microsoft.com/office/powerpoint/2010/main" val="27110143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bwMode="black">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a:extLst>
              <a:ext uri="{FF2B5EF4-FFF2-40B4-BE49-F238E27FC236}">
                <a16:creationId xmlns:a16="http://schemas.microsoft.com/office/drawing/2014/main" id="{BC9B169C-408A-5CD3-A990-DE67E3C2E0F8}"/>
              </a:ext>
            </a:extLst>
          </p:cNvPr>
          <p:cNvSpPr>
            <a:spLocks noGrp="1"/>
          </p:cNvSpPr>
          <p:nvPr>
            <p:ph type="sldNum" sz="quarter" idx="4"/>
          </p:nvPr>
        </p:nvSpPr>
        <p:spPr>
          <a:xfrm>
            <a:off x="10729332" y="6492875"/>
            <a:ext cx="1462668" cy="365125"/>
          </a:xfrm>
          <a:prstGeom prst="rect">
            <a:avLst/>
          </a:prstGeom>
        </p:spPr>
        <p:txBody>
          <a:bodyPr/>
          <a:lstStyle>
            <a:lvl1pPr algn="r">
              <a:defRPr sz="1600">
                <a:solidFill>
                  <a:schemeClr val="accent1"/>
                </a:solidFill>
              </a:defRPr>
            </a:lvl1pPr>
          </a:lstStyle>
          <a:p>
            <a:pPr>
              <a:defRPr/>
            </a:pPr>
            <a:fld id="{48F63A3B-78C7-47BE-AE5E-E10140E04643}" type="slidenum">
              <a:rPr lang="en-US" smtClean="0"/>
              <a:pPr>
                <a:defRPr/>
              </a:pPr>
              <a:t>‹#›</a:t>
            </a:fld>
            <a:endParaRPr lang="en-US"/>
          </a:p>
        </p:txBody>
      </p:sp>
    </p:spTree>
    <p:extLst>
      <p:ext uri="{BB962C8B-B14F-4D97-AF65-F5344CB8AC3E}">
        <p14:creationId xmlns:p14="http://schemas.microsoft.com/office/powerpoint/2010/main" val="1307170978"/>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12" r:id="rId21"/>
    <p:sldLayoutId id="2147483714" r:id="rId22"/>
    <p:sldLayoutId id="2147483715" r:id="rId23"/>
  </p:sldLayoutIdLst>
  <p:hf hdr="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180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80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800" kern="1200">
          <a:solidFill>
            <a:schemeClr val="accent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xml"/><Relationship Id="rId1" Type="http://schemas.openxmlformats.org/officeDocument/2006/relationships/slideLayout" Target="../slideLayouts/slideLayout31.xml"/><Relationship Id="rId6" Type="http://schemas.openxmlformats.org/officeDocument/2006/relationships/image" Target="../media/image24.jpeg"/><Relationship Id="rId5" Type="http://schemas.openxmlformats.org/officeDocument/2006/relationships/image" Target="../media/image23.svg"/><Relationship Id="rId4" Type="http://schemas.openxmlformats.org/officeDocument/2006/relationships/image" Target="../media/image22.sv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diagramLayout" Target="../diagrams/layout3.xml"/><Relationship Id="rId7" Type="http://schemas.openxmlformats.org/officeDocument/2006/relationships/image" Target="../media/image25.svg"/><Relationship Id="rId2" Type="http://schemas.openxmlformats.org/officeDocument/2006/relationships/diagramData" Target="../diagrams/data3.xml"/><Relationship Id="rId1" Type="http://schemas.openxmlformats.org/officeDocument/2006/relationships/slideLayout" Target="../slideLayouts/slideLayout2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4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hyperlink" Target="https://www.lcc.mn.gov/ltsah/20240828/open-meeting-law" TargetMode="Externa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hyperlink" Target="https://www.ecfr.gov/current/title-20/section-679.100" TargetMode="External"/><Relationship Id="rId2" Type="http://schemas.openxmlformats.org/officeDocument/2006/relationships/diagramData" Target="../diagrams/data6.xml"/><Relationship Id="rId1" Type="http://schemas.openxmlformats.org/officeDocument/2006/relationships/slideLayout" Target="../slideLayouts/slideLayout4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hyperlink" Target="https://www.revisor.mn.gov/statutes/cite/116L.665" TargetMode="External"/><Relationship Id="rId2" Type="http://schemas.openxmlformats.org/officeDocument/2006/relationships/diagramData" Target="../diagrams/data7.xml"/><Relationship Id="rId1" Type="http://schemas.openxmlformats.org/officeDocument/2006/relationships/slideLayout" Target="../slideLayouts/slideLayout3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1.xml"/><Relationship Id="rId4" Type="http://schemas.openxmlformats.org/officeDocument/2006/relationships/hyperlink" Target="https://nexightgroup.com/wp-content/uploads/2023/03/GuidetotheAmericanWorkforceSystem.pdf?utm_source=chatgpt.com" TargetMode="Externa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5.xml"/><Relationship Id="rId1" Type="http://schemas.openxmlformats.org/officeDocument/2006/relationships/slideLayout" Target="../slideLayouts/slideLayout32.xml"/><Relationship Id="rId4" Type="http://schemas.openxmlformats.org/officeDocument/2006/relationships/image" Target="../media/image36.svg"/></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7.xml"/><Relationship Id="rId1" Type="http://schemas.openxmlformats.org/officeDocument/2006/relationships/slideLayout" Target="../slideLayouts/slideLayout3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8.xml"/><Relationship Id="rId1" Type="http://schemas.openxmlformats.org/officeDocument/2006/relationships/slideLayout" Target="../slideLayouts/slideLayout3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4.png"/><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1.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2" Type="http://schemas.openxmlformats.org/officeDocument/2006/relationships/hyperlink" Target="mailto:Katie.McClelland@state.mn.us" TargetMode="Externa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11A6D-3113-B4AF-09A4-B66DF3E43F15}"/>
              </a:ext>
            </a:extLst>
          </p:cNvPr>
          <p:cNvSpPr>
            <a:spLocks noGrp="1"/>
          </p:cNvSpPr>
          <p:nvPr>
            <p:ph type="ctrTitle"/>
          </p:nvPr>
        </p:nvSpPr>
        <p:spPr/>
        <p:txBody>
          <a:bodyPr/>
          <a:lstStyle/>
          <a:p>
            <a:r>
              <a:rPr lang="en-US"/>
              <a:t>Task Force on Workforce Development System Reform</a:t>
            </a:r>
          </a:p>
        </p:txBody>
      </p:sp>
      <p:sp>
        <p:nvSpPr>
          <p:cNvPr id="3" name="Text Placeholder 2">
            <a:extLst>
              <a:ext uri="{FF2B5EF4-FFF2-40B4-BE49-F238E27FC236}">
                <a16:creationId xmlns:a16="http://schemas.microsoft.com/office/drawing/2014/main" id="{0850F7F9-90AC-AF4A-6549-DABF530D9D7A}"/>
              </a:ext>
            </a:extLst>
          </p:cNvPr>
          <p:cNvSpPr>
            <a:spLocks noGrp="1"/>
          </p:cNvSpPr>
          <p:nvPr>
            <p:ph type="body" sz="quarter" idx="17"/>
          </p:nvPr>
        </p:nvSpPr>
        <p:spPr/>
        <p:txBody>
          <a:bodyPr/>
          <a:lstStyle/>
          <a:p>
            <a:r>
              <a:rPr lang="en-US"/>
              <a:t>Wednesday, August 13, 2025</a:t>
            </a:r>
          </a:p>
        </p:txBody>
      </p:sp>
      <p:sp>
        <p:nvSpPr>
          <p:cNvPr id="4" name="TextBox 3">
            <a:extLst>
              <a:ext uri="{FF2B5EF4-FFF2-40B4-BE49-F238E27FC236}">
                <a16:creationId xmlns:a16="http://schemas.microsoft.com/office/drawing/2014/main" id="{C22444B5-A06C-F77C-C333-23CDE472130F}"/>
              </a:ext>
            </a:extLst>
          </p:cNvPr>
          <p:cNvSpPr txBox="1"/>
          <p:nvPr/>
        </p:nvSpPr>
        <p:spPr>
          <a:xfrm>
            <a:off x="260350" y="6057900"/>
            <a:ext cx="34290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err="1">
                <a:ea typeface="Calibri"/>
                <a:cs typeface="Calibri"/>
              </a:rPr>
              <a:t>WiFi</a:t>
            </a:r>
            <a:r>
              <a:rPr lang="en-US" sz="3200">
                <a:ea typeface="Calibri"/>
                <a:cs typeface="Calibri"/>
              </a:rPr>
              <a:t>: winter24</a:t>
            </a:r>
          </a:p>
        </p:txBody>
      </p:sp>
    </p:spTree>
    <p:extLst>
      <p:ext uri="{BB962C8B-B14F-4D97-AF65-F5344CB8AC3E}">
        <p14:creationId xmlns:p14="http://schemas.microsoft.com/office/powerpoint/2010/main" val="2859448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B73F1-0570-69BD-27BE-29815FE5DDD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8D5452A-3BC8-0DA6-0BA0-634304CDE355}"/>
              </a:ext>
            </a:extLst>
          </p:cNvPr>
          <p:cNvSpPr>
            <a:spLocks noGrp="1"/>
          </p:cNvSpPr>
          <p:nvPr>
            <p:ph type="title" idx="4294967295"/>
          </p:nvPr>
        </p:nvSpPr>
        <p:spPr>
          <a:xfrm>
            <a:off x="732504" y="19665"/>
            <a:ext cx="10515600" cy="1216025"/>
          </a:xfrm>
        </p:spPr>
        <p:txBody>
          <a:bodyPr/>
          <a:lstStyle/>
          <a:p>
            <a:pPr algn="r"/>
            <a:r>
              <a:rPr lang="en-US"/>
              <a:t>Agenda</a:t>
            </a:r>
          </a:p>
        </p:txBody>
      </p:sp>
      <p:graphicFrame>
        <p:nvGraphicFramePr>
          <p:cNvPr id="2" name="Table 1">
            <a:extLst>
              <a:ext uri="{FF2B5EF4-FFF2-40B4-BE49-F238E27FC236}">
                <a16:creationId xmlns:a16="http://schemas.microsoft.com/office/drawing/2014/main" id="{4270BA02-C3A7-F2A2-3B6C-37DCE15F373F}"/>
              </a:ext>
            </a:extLst>
          </p:cNvPr>
          <p:cNvGraphicFramePr>
            <a:graphicFrameLocks noGrp="1"/>
          </p:cNvGraphicFramePr>
          <p:nvPr>
            <p:extLst>
              <p:ext uri="{D42A27DB-BD31-4B8C-83A1-F6EECF244321}">
                <p14:modId xmlns:p14="http://schemas.microsoft.com/office/powerpoint/2010/main" val="2929683933"/>
              </p:ext>
            </p:extLst>
          </p:nvPr>
        </p:nvGraphicFramePr>
        <p:xfrm>
          <a:off x="422788" y="1120877"/>
          <a:ext cx="10825316" cy="5506369"/>
        </p:xfrm>
        <a:graphic>
          <a:graphicData uri="http://schemas.openxmlformats.org/drawingml/2006/table">
            <a:tbl>
              <a:tblPr firstRow="1" firstCol="1" bandRow="1">
                <a:tableStyleId>{5C22544A-7EE6-4342-B048-85BDC9FD1C3A}</a:tableStyleId>
              </a:tblPr>
              <a:tblGrid>
                <a:gridCol w="1459777">
                  <a:extLst>
                    <a:ext uri="{9D8B030D-6E8A-4147-A177-3AD203B41FA5}">
                      <a16:colId xmlns:a16="http://schemas.microsoft.com/office/drawing/2014/main" val="2805888584"/>
                    </a:ext>
                  </a:extLst>
                </a:gridCol>
                <a:gridCol w="5593080">
                  <a:extLst>
                    <a:ext uri="{9D8B030D-6E8A-4147-A177-3AD203B41FA5}">
                      <a16:colId xmlns:a16="http://schemas.microsoft.com/office/drawing/2014/main" val="915670616"/>
                    </a:ext>
                  </a:extLst>
                </a:gridCol>
                <a:gridCol w="3772459">
                  <a:extLst>
                    <a:ext uri="{9D8B030D-6E8A-4147-A177-3AD203B41FA5}">
                      <a16:colId xmlns:a16="http://schemas.microsoft.com/office/drawing/2014/main" val="2909932055"/>
                    </a:ext>
                  </a:extLst>
                </a:gridCol>
              </a:tblGrid>
              <a:tr h="184186">
                <a:tc>
                  <a:txBody>
                    <a:bodyPr/>
                    <a:lstStyle/>
                    <a:p>
                      <a:pPr marL="0" marR="0">
                        <a:lnSpc>
                          <a:spcPct val="107000"/>
                        </a:lnSpc>
                        <a:spcAft>
                          <a:spcPts val="800"/>
                        </a:spcAft>
                        <a:buNone/>
                      </a:pPr>
                      <a:r>
                        <a:rPr lang="en-US" sz="1600" kern="100">
                          <a:effectLst/>
                        </a:rPr>
                        <a:t>Time</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Topic</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Presenter/Facilitator</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extLst>
                  <a:ext uri="{0D108BD9-81ED-4DB2-BD59-A6C34878D82A}">
                    <a16:rowId xmlns:a16="http://schemas.microsoft.com/office/drawing/2014/main" val="1703782026"/>
                  </a:ext>
                </a:extLst>
              </a:tr>
              <a:tr h="374920">
                <a:tc>
                  <a:txBody>
                    <a:bodyPr/>
                    <a:lstStyle/>
                    <a:p>
                      <a:pPr marL="0" marR="0">
                        <a:lnSpc>
                          <a:spcPct val="107000"/>
                        </a:lnSpc>
                        <a:spcAft>
                          <a:spcPts val="800"/>
                        </a:spcAft>
                        <a:buNone/>
                      </a:pPr>
                      <a:r>
                        <a:rPr lang="en-US" sz="1600" kern="100">
                          <a:effectLst/>
                        </a:rPr>
                        <a:t>8:00 A.M.</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Welcome &amp; Call to Order</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Commissioner Matt Varilek, DEED </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extLst>
                  <a:ext uri="{0D108BD9-81ED-4DB2-BD59-A6C34878D82A}">
                    <a16:rowId xmlns:a16="http://schemas.microsoft.com/office/drawing/2014/main" val="898999001"/>
                  </a:ext>
                </a:extLst>
              </a:tr>
              <a:tr h="388219">
                <a:tc>
                  <a:txBody>
                    <a:bodyPr/>
                    <a:lstStyle/>
                    <a:p>
                      <a:pPr marL="0" marR="0">
                        <a:lnSpc>
                          <a:spcPct val="107000"/>
                        </a:lnSpc>
                        <a:spcAft>
                          <a:spcPts val="800"/>
                        </a:spcAft>
                        <a:buNone/>
                      </a:pPr>
                      <a:r>
                        <a:rPr lang="en-US" sz="1600" kern="100">
                          <a:effectLst/>
                        </a:rPr>
                        <a:t>8:20 A.M.</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Discussion on Task Force Priorities </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Task Force Members</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extLst>
                  <a:ext uri="{0D108BD9-81ED-4DB2-BD59-A6C34878D82A}">
                    <a16:rowId xmlns:a16="http://schemas.microsoft.com/office/drawing/2014/main" val="2611249369"/>
                  </a:ext>
                </a:extLst>
              </a:tr>
              <a:tr h="1080466">
                <a:tc>
                  <a:txBody>
                    <a:bodyPr/>
                    <a:lstStyle/>
                    <a:p>
                      <a:pPr marL="0" marR="0">
                        <a:lnSpc>
                          <a:spcPct val="107000"/>
                        </a:lnSpc>
                        <a:spcAft>
                          <a:spcPts val="800"/>
                        </a:spcAft>
                        <a:buNone/>
                      </a:pPr>
                      <a:r>
                        <a:rPr lang="en-US" sz="1600" kern="100">
                          <a:effectLst/>
                        </a:rPr>
                        <a:t>9:10 A.M. </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Task Force Organization</a:t>
                      </a:r>
                    </a:p>
                    <a:p>
                      <a:pPr marL="342900" marR="0" lvl="0" indent="-342900">
                        <a:lnSpc>
                          <a:spcPct val="107000"/>
                        </a:lnSpc>
                        <a:spcAft>
                          <a:spcPts val="800"/>
                        </a:spcAft>
                        <a:buFont typeface="Arial" panose="020B0604020202020204" pitchFamily="34" charset="0"/>
                        <a:buChar char="•"/>
                        <a:tabLst>
                          <a:tab pos="457200" algn="l"/>
                        </a:tabLst>
                      </a:pPr>
                      <a:r>
                        <a:rPr lang="en-US" sz="1600" kern="100">
                          <a:effectLst/>
                        </a:rPr>
                        <a:t>Co-Chair Roles, Responsibilities &amp; Election</a:t>
                      </a:r>
                    </a:p>
                    <a:p>
                      <a:pPr marL="342900" marR="0" lvl="0" indent="-342900">
                        <a:lnSpc>
                          <a:spcPct val="107000"/>
                        </a:lnSpc>
                        <a:spcAft>
                          <a:spcPts val="800"/>
                        </a:spcAft>
                        <a:buFont typeface="Arial" panose="020B0604020202020204" pitchFamily="34" charset="0"/>
                        <a:buChar char="•"/>
                        <a:tabLst>
                          <a:tab pos="457200" algn="l"/>
                        </a:tabLst>
                      </a:pPr>
                      <a:r>
                        <a:rPr lang="en-US" sz="1600" kern="100">
                          <a:effectLst/>
                        </a:rPr>
                        <a:t>Task Force Norms &amp; Expectations</a:t>
                      </a:r>
                    </a:p>
                    <a:p>
                      <a:pPr marL="0" marR="0">
                        <a:lnSpc>
                          <a:spcPct val="107000"/>
                        </a:lnSpc>
                        <a:spcAft>
                          <a:spcPts val="800"/>
                        </a:spcAft>
                        <a:buNone/>
                      </a:pP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Task Force Members</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extLst>
                  <a:ext uri="{0D108BD9-81ED-4DB2-BD59-A6C34878D82A}">
                    <a16:rowId xmlns:a16="http://schemas.microsoft.com/office/drawing/2014/main" val="3404040714"/>
                  </a:ext>
                </a:extLst>
              </a:tr>
              <a:tr h="297072">
                <a:tc>
                  <a:txBody>
                    <a:bodyPr/>
                    <a:lstStyle/>
                    <a:p>
                      <a:pPr marL="0" marR="0">
                        <a:lnSpc>
                          <a:spcPct val="107000"/>
                        </a:lnSpc>
                        <a:spcAft>
                          <a:spcPts val="800"/>
                        </a:spcAft>
                        <a:buNone/>
                      </a:pPr>
                      <a:r>
                        <a:rPr lang="en-US" sz="1600" kern="100">
                          <a:effectLst/>
                        </a:rPr>
                        <a:t>9:30 A.M.</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Break</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extLst>
                  <a:ext uri="{0D108BD9-81ED-4DB2-BD59-A6C34878D82A}">
                    <a16:rowId xmlns:a16="http://schemas.microsoft.com/office/drawing/2014/main" val="444492425"/>
                  </a:ext>
                </a:extLst>
              </a:tr>
              <a:tr h="565654">
                <a:tc>
                  <a:txBody>
                    <a:bodyPr/>
                    <a:lstStyle/>
                    <a:p>
                      <a:pPr marL="0" marR="0">
                        <a:lnSpc>
                          <a:spcPct val="107000"/>
                        </a:lnSpc>
                        <a:spcAft>
                          <a:spcPts val="800"/>
                        </a:spcAft>
                        <a:buNone/>
                      </a:pPr>
                      <a:r>
                        <a:rPr lang="en-US" sz="1600" kern="100">
                          <a:effectLst/>
                        </a:rPr>
                        <a:t>9:45 A.M.</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Workforce Development System Overview</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Katie McClelland, Governor’s Workforce Development Board Executive Director</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extLst>
                  <a:ext uri="{0D108BD9-81ED-4DB2-BD59-A6C34878D82A}">
                    <a16:rowId xmlns:a16="http://schemas.microsoft.com/office/drawing/2014/main" val="1682397887"/>
                  </a:ext>
                </a:extLst>
              </a:tr>
              <a:tr h="1379226">
                <a:tc>
                  <a:txBody>
                    <a:bodyPr/>
                    <a:lstStyle/>
                    <a:p>
                      <a:pPr marL="0" marR="0">
                        <a:lnSpc>
                          <a:spcPct val="107000"/>
                        </a:lnSpc>
                        <a:spcAft>
                          <a:spcPts val="800"/>
                        </a:spcAft>
                        <a:buNone/>
                      </a:pPr>
                      <a:r>
                        <a:rPr lang="en-US" sz="1600" kern="100">
                          <a:effectLst/>
                        </a:rPr>
                        <a:t>10:25 A.M.</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Task Force Work Ahead</a:t>
                      </a:r>
                    </a:p>
                    <a:p>
                      <a:pPr marL="342900" marR="0" lvl="0" indent="-342900">
                        <a:lnSpc>
                          <a:spcPct val="107000"/>
                        </a:lnSpc>
                        <a:spcAft>
                          <a:spcPts val="800"/>
                        </a:spcAft>
                        <a:buFont typeface="Arial" panose="020B0604020202020204" pitchFamily="34" charset="0"/>
                        <a:buChar char="•"/>
                        <a:tabLst>
                          <a:tab pos="457200" algn="l"/>
                        </a:tabLst>
                      </a:pPr>
                      <a:r>
                        <a:rPr lang="en-US" sz="1600" kern="100">
                          <a:effectLst/>
                        </a:rPr>
                        <a:t>Define Scope of Work </a:t>
                      </a:r>
                    </a:p>
                    <a:p>
                      <a:pPr marL="342900" marR="0" lvl="0" indent="-342900">
                        <a:lnSpc>
                          <a:spcPct val="107000"/>
                        </a:lnSpc>
                        <a:spcAft>
                          <a:spcPts val="800"/>
                        </a:spcAft>
                        <a:buFont typeface="Arial" panose="020B0604020202020204" pitchFamily="34" charset="0"/>
                        <a:buChar char="•"/>
                        <a:tabLst>
                          <a:tab pos="457200" algn="l"/>
                        </a:tabLst>
                      </a:pPr>
                      <a:r>
                        <a:rPr lang="en-US" sz="1600" kern="100">
                          <a:effectLst/>
                        </a:rPr>
                        <a:t>Determine Meeting Topics &amp; Cadence</a:t>
                      </a:r>
                    </a:p>
                    <a:p>
                      <a:pPr marL="342900" marR="0" lvl="0" indent="-342900">
                        <a:lnSpc>
                          <a:spcPct val="107000"/>
                        </a:lnSpc>
                        <a:spcAft>
                          <a:spcPts val="800"/>
                        </a:spcAft>
                        <a:buFont typeface="Arial" panose="020B0604020202020204" pitchFamily="34" charset="0"/>
                        <a:buChar char="•"/>
                        <a:tabLst>
                          <a:tab pos="457200" algn="l"/>
                        </a:tabLst>
                      </a:pPr>
                      <a:r>
                        <a:rPr lang="en-US" sz="1600" kern="100">
                          <a:effectLst/>
                        </a:rPr>
                        <a:t>Stakeholder Feedback Priorities</a:t>
                      </a:r>
                    </a:p>
                    <a:p>
                      <a:pPr marL="0" marR="0">
                        <a:lnSpc>
                          <a:spcPct val="107000"/>
                        </a:lnSpc>
                        <a:spcAft>
                          <a:spcPts val="800"/>
                        </a:spcAft>
                        <a:buNone/>
                      </a:pP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Task Force Members</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extLst>
                  <a:ext uri="{0D108BD9-81ED-4DB2-BD59-A6C34878D82A}">
                    <a16:rowId xmlns:a16="http://schemas.microsoft.com/office/drawing/2014/main" val="1571730316"/>
                  </a:ext>
                </a:extLst>
              </a:tr>
              <a:tr h="587393">
                <a:tc>
                  <a:txBody>
                    <a:bodyPr/>
                    <a:lstStyle/>
                    <a:p>
                      <a:pPr marL="0" marR="0">
                        <a:lnSpc>
                          <a:spcPct val="107000"/>
                        </a:lnSpc>
                        <a:spcAft>
                          <a:spcPts val="800"/>
                        </a:spcAft>
                        <a:buNone/>
                      </a:pPr>
                      <a:r>
                        <a:rPr lang="en-US" sz="1600" kern="100">
                          <a:effectLst/>
                        </a:rPr>
                        <a:t>10:55 A.M.</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Closing &amp; Next Steps</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tc>
                  <a:txBody>
                    <a:bodyPr/>
                    <a:lstStyle/>
                    <a:p>
                      <a:pPr marL="0" marR="0">
                        <a:lnSpc>
                          <a:spcPct val="107000"/>
                        </a:lnSpc>
                        <a:spcAft>
                          <a:spcPts val="800"/>
                        </a:spcAft>
                        <a:buNone/>
                      </a:pPr>
                      <a:r>
                        <a:rPr lang="en-US" sz="1600" kern="100">
                          <a:effectLst/>
                        </a:rPr>
                        <a:t>Commissioner Matt Varilek, DEED</a:t>
                      </a:r>
                      <a:endParaRPr lang="en-US" sz="1600" kern="100">
                        <a:effectLst/>
                        <a:latin typeface="Aptos" panose="020B0004020202020204" pitchFamily="34" charset="0"/>
                        <a:ea typeface="Aptos" panose="020B0004020202020204" pitchFamily="34" charset="0"/>
                        <a:cs typeface="Arial" panose="020B0604020202020204" pitchFamily="34" charset="0"/>
                      </a:endParaRPr>
                    </a:p>
                  </a:txBody>
                  <a:tcPr marL="65324" marR="65324" marT="0" marB="0"/>
                </a:tc>
                <a:extLst>
                  <a:ext uri="{0D108BD9-81ED-4DB2-BD59-A6C34878D82A}">
                    <a16:rowId xmlns:a16="http://schemas.microsoft.com/office/drawing/2014/main" val="3330098533"/>
                  </a:ext>
                </a:extLst>
              </a:tr>
            </a:tbl>
          </a:graphicData>
        </a:graphic>
      </p:graphicFrame>
    </p:spTree>
    <p:extLst>
      <p:ext uri="{BB962C8B-B14F-4D97-AF65-F5344CB8AC3E}">
        <p14:creationId xmlns:p14="http://schemas.microsoft.com/office/powerpoint/2010/main" val="1593347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D88D0-8DC8-5D4A-903D-ABA023FAF5C5}"/>
              </a:ext>
            </a:extLst>
          </p:cNvPr>
          <p:cNvSpPr>
            <a:spLocks noGrp="1"/>
          </p:cNvSpPr>
          <p:nvPr>
            <p:ph type="title"/>
          </p:nvPr>
        </p:nvSpPr>
        <p:spPr>
          <a:xfrm>
            <a:off x="838200" y="-1"/>
            <a:ext cx="10515600" cy="1216025"/>
          </a:xfrm>
        </p:spPr>
        <p:txBody>
          <a:bodyPr anchor="ctr">
            <a:normAutofit/>
          </a:bodyPr>
          <a:lstStyle/>
          <a:p>
            <a:r>
              <a:rPr lang="en-US"/>
              <a:t>Introductions</a:t>
            </a:r>
          </a:p>
        </p:txBody>
      </p:sp>
      <p:sp>
        <p:nvSpPr>
          <p:cNvPr id="10" name="Slide Number Placeholder 3">
            <a:extLst>
              <a:ext uri="{FF2B5EF4-FFF2-40B4-BE49-F238E27FC236}">
                <a16:creationId xmlns:a16="http://schemas.microsoft.com/office/drawing/2014/main" id="{B273AD92-9B42-3BBD-41B8-E6D97117D827}"/>
              </a:ext>
            </a:extLst>
          </p:cNvPr>
          <p:cNvSpPr>
            <a:spLocks noGrp="1"/>
          </p:cNvSpPr>
          <p:nvPr>
            <p:ph type="sldNum" sz="quarter" idx="12"/>
          </p:nvPr>
        </p:nvSpPr>
        <p:spPr>
          <a:xfrm>
            <a:off x="10729332" y="6492875"/>
            <a:ext cx="1462668" cy="365125"/>
          </a:xfrm>
        </p:spPr>
        <p:txBody>
          <a:bodyPr/>
          <a:lstStyle/>
          <a:p>
            <a:pPr>
              <a:spcAft>
                <a:spcPts val="600"/>
              </a:spcAft>
            </a:pPr>
            <a:fld id="{48F63A3B-78C7-47BE-AE5E-E10140E04643}" type="slidenum">
              <a:rPr lang="en-US" smtClean="0"/>
              <a:pPr>
                <a:spcAft>
                  <a:spcPts val="600"/>
                </a:spcAft>
              </a:pPr>
              <a:t>3</a:t>
            </a:fld>
            <a:endParaRPr lang="en-US"/>
          </a:p>
        </p:txBody>
      </p:sp>
      <p:graphicFrame>
        <p:nvGraphicFramePr>
          <p:cNvPr id="6" name="Content Placeholder 2">
            <a:extLst>
              <a:ext uri="{FF2B5EF4-FFF2-40B4-BE49-F238E27FC236}">
                <a16:creationId xmlns:a16="http://schemas.microsoft.com/office/drawing/2014/main" id="{393091CE-9DBB-1688-AF1B-B204C85BB7A8}"/>
              </a:ext>
            </a:extLst>
          </p:cNvPr>
          <p:cNvGraphicFramePr/>
          <p:nvPr>
            <p:extLst>
              <p:ext uri="{D42A27DB-BD31-4B8C-83A1-F6EECF244321}">
                <p14:modId xmlns:p14="http://schemas.microsoft.com/office/powerpoint/2010/main" val="1499640140"/>
              </p:ext>
            </p:extLst>
          </p:nvPr>
        </p:nvGraphicFramePr>
        <p:xfrm>
          <a:off x="838200" y="1828800"/>
          <a:ext cx="10515600" cy="4582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767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81E7C-8AC4-9E65-2D20-7C69224E1A47}"/>
              </a:ext>
            </a:extLst>
          </p:cNvPr>
          <p:cNvSpPr>
            <a:spLocks noGrp="1"/>
          </p:cNvSpPr>
          <p:nvPr>
            <p:ph type="title"/>
          </p:nvPr>
        </p:nvSpPr>
        <p:spPr/>
        <p:txBody>
          <a:bodyPr/>
          <a:lstStyle/>
          <a:p>
            <a:r>
              <a:rPr lang="en-US"/>
              <a:t>Task Force on Workforce Development System Reform: Purpose &amp; Mandate</a:t>
            </a:r>
          </a:p>
        </p:txBody>
      </p:sp>
      <p:sp>
        <p:nvSpPr>
          <p:cNvPr id="7" name="TextBox 6">
            <a:extLst>
              <a:ext uri="{FF2B5EF4-FFF2-40B4-BE49-F238E27FC236}">
                <a16:creationId xmlns:a16="http://schemas.microsoft.com/office/drawing/2014/main" id="{8D5B1721-B848-503C-0A53-6353E81F74A1}"/>
              </a:ext>
            </a:extLst>
          </p:cNvPr>
          <p:cNvSpPr txBox="1"/>
          <p:nvPr/>
        </p:nvSpPr>
        <p:spPr>
          <a:xfrm>
            <a:off x="1782285" y="1600425"/>
            <a:ext cx="6592857" cy="1969770"/>
          </a:xfrm>
          <a:prstGeom prst="rect">
            <a:avLst/>
          </a:prstGeom>
          <a:noFill/>
          <a:effectLst>
            <a:outerShdw blurRad="63500" sx="102000" sy="102000" algn="ctr" rotWithShape="0">
              <a:prstClr val="black">
                <a:alpha val="40000"/>
              </a:prstClr>
            </a:outerShdw>
          </a:effectLst>
        </p:spPr>
        <p:txBody>
          <a:bodyPr wrap="square" rtlCol="0">
            <a:spAutoFit/>
          </a:bodyPr>
          <a:lstStyle/>
          <a:p>
            <a:r>
              <a:rPr lang="en-US" sz="2400" b="1"/>
              <a:t>Established by 2025 Special Session (SF17 / Ch. 6)</a:t>
            </a:r>
          </a:p>
          <a:p>
            <a:endParaRPr lang="en-US" sz="800" b="1"/>
          </a:p>
          <a:p>
            <a:r>
              <a:rPr lang="en-US">
                <a:solidFill>
                  <a:schemeClr val="tx2">
                    <a:lumMod val="65000"/>
                    <a:lumOff val="35000"/>
                  </a:schemeClr>
                </a:solidFill>
              </a:rPr>
              <a:t>To examine how Minnesota develops workforce strategies, sets goals, and allocates funds to meet statewide workforce development needs.</a:t>
            </a:r>
          </a:p>
          <a:p>
            <a:endParaRPr lang="en-US"/>
          </a:p>
          <a:p>
            <a:pPr marL="285750" indent="-285750">
              <a:buFont typeface="Arial" panose="020B0604020202020204" pitchFamily="34" charset="0"/>
              <a:buChar char="•"/>
            </a:pPr>
            <a:endParaRPr lang="en-US"/>
          </a:p>
        </p:txBody>
      </p:sp>
      <p:sp>
        <p:nvSpPr>
          <p:cNvPr id="9" name="TextBox 8">
            <a:extLst>
              <a:ext uri="{FF2B5EF4-FFF2-40B4-BE49-F238E27FC236}">
                <a16:creationId xmlns:a16="http://schemas.microsoft.com/office/drawing/2014/main" id="{74416112-7239-E2FE-A5B7-E04F7924A4CB}"/>
              </a:ext>
            </a:extLst>
          </p:cNvPr>
          <p:cNvSpPr txBox="1"/>
          <p:nvPr/>
        </p:nvSpPr>
        <p:spPr>
          <a:xfrm>
            <a:off x="1818030" y="3059668"/>
            <a:ext cx="6073523" cy="738664"/>
          </a:xfrm>
          <a:prstGeom prst="rect">
            <a:avLst/>
          </a:prstGeom>
          <a:noFill/>
        </p:spPr>
        <p:txBody>
          <a:bodyPr wrap="square">
            <a:spAutoFit/>
          </a:bodyPr>
          <a:lstStyle/>
          <a:p>
            <a:r>
              <a:rPr lang="en-US" sz="2400" b="1"/>
              <a:t>Scope of Work</a:t>
            </a:r>
          </a:p>
          <a:p>
            <a:pPr marL="1200150" lvl="2" indent="-285750">
              <a:buFont typeface="Arial" panose="020B0604020202020204" pitchFamily="34" charset="0"/>
              <a:buChar char="•"/>
            </a:pPr>
            <a:endParaRPr lang="en-US">
              <a:solidFill>
                <a:schemeClr val="tx2">
                  <a:lumMod val="65000"/>
                  <a:lumOff val="35000"/>
                </a:schemeClr>
              </a:solidFill>
            </a:endParaRPr>
          </a:p>
        </p:txBody>
      </p:sp>
      <p:pic>
        <p:nvPicPr>
          <p:cNvPr id="10" name="Graphic 9" descr="Gavel with solid fill">
            <a:extLst>
              <a:ext uri="{FF2B5EF4-FFF2-40B4-BE49-F238E27FC236}">
                <a16:creationId xmlns:a16="http://schemas.microsoft.com/office/drawing/2014/main" id="{49052C41-5F04-5DC4-6B5D-E8C0D1428E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1744" y="1594338"/>
            <a:ext cx="832016" cy="832016"/>
          </a:xfrm>
          <a:prstGeom prst="rect">
            <a:avLst/>
          </a:prstGeom>
        </p:spPr>
      </p:pic>
      <p:pic>
        <p:nvPicPr>
          <p:cNvPr id="11" name="Graphic 10" descr="Briefcase with solid fill">
            <a:extLst>
              <a:ext uri="{FF2B5EF4-FFF2-40B4-BE49-F238E27FC236}">
                <a16:creationId xmlns:a16="http://schemas.microsoft.com/office/drawing/2014/main" id="{60C288F6-42CD-2A63-C4A6-8B907AACE3B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9360" y="3293197"/>
            <a:ext cx="914400" cy="914400"/>
          </a:xfrm>
          <a:prstGeom prst="rect">
            <a:avLst/>
          </a:prstGeom>
        </p:spPr>
      </p:pic>
      <p:pic>
        <p:nvPicPr>
          <p:cNvPr id="12" name="Graphic 11" descr="Lights On with solid fill">
            <a:extLst>
              <a:ext uri="{FF2B5EF4-FFF2-40B4-BE49-F238E27FC236}">
                <a16:creationId xmlns:a16="http://schemas.microsoft.com/office/drawing/2014/main" id="{242486AC-767B-68A0-9C07-808E29AA3E2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0552" y="5074440"/>
            <a:ext cx="914400" cy="914400"/>
          </a:xfrm>
          <a:prstGeom prst="rect">
            <a:avLst/>
          </a:prstGeom>
        </p:spPr>
      </p:pic>
      <p:cxnSp>
        <p:nvCxnSpPr>
          <p:cNvPr id="13" name="Straight Connector 12">
            <a:extLst>
              <a:ext uri="{FF2B5EF4-FFF2-40B4-BE49-F238E27FC236}">
                <a16:creationId xmlns:a16="http://schemas.microsoft.com/office/drawing/2014/main" id="{BFA69AE0-BA5B-3D62-0182-E4D3E43474DF}"/>
              </a:ext>
            </a:extLst>
          </p:cNvPr>
          <p:cNvCxnSpPr/>
          <p:nvPr/>
        </p:nvCxnSpPr>
        <p:spPr>
          <a:xfrm>
            <a:off x="907752" y="2490943"/>
            <a:ext cx="0" cy="81920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3F1DE70-ECAF-D65C-4F91-826658F3F3A6}"/>
              </a:ext>
            </a:extLst>
          </p:cNvPr>
          <p:cNvCxnSpPr/>
          <p:nvPr/>
        </p:nvCxnSpPr>
        <p:spPr>
          <a:xfrm>
            <a:off x="907752" y="4134568"/>
            <a:ext cx="0" cy="81920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5B6C8617-6873-51B7-7A5C-72D0E17FC3A9}"/>
              </a:ext>
            </a:extLst>
          </p:cNvPr>
          <p:cNvGraphicFramePr>
            <a:graphicFrameLocks noGrp="1"/>
          </p:cNvGraphicFramePr>
          <p:nvPr/>
        </p:nvGraphicFramePr>
        <p:xfrm>
          <a:off x="1583426" y="3511647"/>
          <a:ext cx="6542730" cy="3261360"/>
        </p:xfrm>
        <a:graphic>
          <a:graphicData uri="http://schemas.openxmlformats.org/drawingml/2006/table">
            <a:tbl>
              <a:tblPr firstRow="1" bandRow="1">
                <a:tableStyleId>{5C22544A-7EE6-4342-B048-85BDC9FD1C3A}</a:tableStyleId>
              </a:tblPr>
              <a:tblGrid>
                <a:gridCol w="6332786">
                  <a:extLst>
                    <a:ext uri="{9D8B030D-6E8A-4147-A177-3AD203B41FA5}">
                      <a16:colId xmlns:a16="http://schemas.microsoft.com/office/drawing/2014/main" val="3009305589"/>
                    </a:ext>
                  </a:extLst>
                </a:gridCol>
                <a:gridCol w="209944">
                  <a:extLst>
                    <a:ext uri="{9D8B030D-6E8A-4147-A177-3AD203B41FA5}">
                      <a16:colId xmlns:a16="http://schemas.microsoft.com/office/drawing/2014/main" val="3982638556"/>
                    </a:ext>
                  </a:extLst>
                </a:gridCol>
              </a:tblGrid>
              <a:tr h="3062577">
                <a:tc>
                  <a:txBody>
                    <a:bodyPr/>
                    <a:lstStyle/>
                    <a:p>
                      <a:pPr marL="342900" indent="-342900">
                        <a:buFont typeface="+mj-lt"/>
                        <a:buAutoNum type="arabicPeriod"/>
                      </a:pPr>
                      <a:r>
                        <a:rPr lang="en-US" sz="1600" b="0">
                          <a:solidFill>
                            <a:schemeClr val="tx2">
                              <a:lumMod val="65000"/>
                              <a:lumOff val="35000"/>
                            </a:schemeClr>
                          </a:solidFill>
                        </a:rPr>
                        <a:t>Review </a:t>
                      </a:r>
                      <a:r>
                        <a:rPr lang="en-US" sz="1600" b="1">
                          <a:solidFill>
                            <a:schemeClr val="tx2">
                              <a:lumMod val="65000"/>
                              <a:lumOff val="35000"/>
                            </a:schemeClr>
                          </a:solidFill>
                        </a:rPr>
                        <a:t>existing workforce development programs </a:t>
                      </a:r>
                      <a:r>
                        <a:rPr lang="en-US" sz="1600" b="0">
                          <a:solidFill>
                            <a:schemeClr val="tx2">
                              <a:lumMod val="65000"/>
                              <a:lumOff val="35000"/>
                            </a:schemeClr>
                          </a:solidFill>
                        </a:rPr>
                        <a:t>in Minnesota, including those funded by the federal and state governments;</a:t>
                      </a:r>
                    </a:p>
                    <a:p>
                      <a:pPr marL="342900" indent="-342900">
                        <a:buFont typeface="+mj-lt"/>
                        <a:buAutoNum type="arabicPeriod"/>
                      </a:pPr>
                      <a:endParaRPr lang="en-US" sz="1600" b="0">
                        <a:solidFill>
                          <a:schemeClr val="tx2">
                            <a:lumMod val="65000"/>
                            <a:lumOff val="35000"/>
                          </a:schemeClr>
                        </a:solidFill>
                      </a:endParaRPr>
                    </a:p>
                    <a:p>
                      <a:pPr marL="342900" indent="-342900">
                        <a:buFont typeface="+mj-lt"/>
                        <a:buAutoNum type="arabicPeriod"/>
                      </a:pPr>
                      <a:r>
                        <a:rPr lang="en-US" sz="1600" b="0">
                          <a:solidFill>
                            <a:schemeClr val="tx2">
                              <a:lumMod val="65000"/>
                              <a:lumOff val="35000"/>
                            </a:schemeClr>
                          </a:solidFill>
                        </a:rPr>
                        <a:t>Study the current </a:t>
                      </a:r>
                      <a:r>
                        <a:rPr lang="en-US" sz="1600" b="1">
                          <a:solidFill>
                            <a:schemeClr val="tx2">
                              <a:lumMod val="65000"/>
                              <a:lumOff val="35000"/>
                            </a:schemeClr>
                          </a:solidFill>
                        </a:rPr>
                        <a:t>system for funding</a:t>
                      </a:r>
                      <a:r>
                        <a:rPr lang="en-US" sz="1600" b="0">
                          <a:solidFill>
                            <a:schemeClr val="tx2">
                              <a:lumMod val="65000"/>
                              <a:lumOff val="35000"/>
                            </a:schemeClr>
                          </a:solidFill>
                        </a:rPr>
                        <a:t> workforce development efforts;</a:t>
                      </a:r>
                    </a:p>
                    <a:p>
                      <a:pPr marL="342900" indent="-342900">
                        <a:buFont typeface="+mj-lt"/>
                        <a:buAutoNum type="arabicPeriod"/>
                      </a:pPr>
                      <a:endParaRPr lang="en-US" sz="1600" b="0">
                        <a:solidFill>
                          <a:schemeClr val="tx2">
                            <a:lumMod val="65000"/>
                            <a:lumOff val="35000"/>
                          </a:schemeClr>
                        </a:solidFill>
                      </a:endParaRPr>
                    </a:p>
                    <a:p>
                      <a:pPr marL="342900" indent="-342900">
                        <a:buFont typeface="+mj-lt"/>
                        <a:buAutoNum type="arabicPeriod"/>
                      </a:pPr>
                      <a:r>
                        <a:rPr lang="en-US" sz="1600" b="0">
                          <a:solidFill>
                            <a:schemeClr val="tx2">
                              <a:lumMod val="65000"/>
                              <a:lumOff val="35000"/>
                            </a:schemeClr>
                          </a:solidFill>
                        </a:rPr>
                        <a:t>Investigate potential </a:t>
                      </a:r>
                      <a:r>
                        <a:rPr lang="en-US" sz="1600" b="1">
                          <a:solidFill>
                            <a:schemeClr val="tx2">
                              <a:lumMod val="65000"/>
                              <a:lumOff val="35000"/>
                            </a:schemeClr>
                          </a:solidFill>
                        </a:rPr>
                        <a:t>metrics for evaluating </a:t>
                      </a:r>
                      <a:r>
                        <a:rPr lang="en-US" sz="1600" b="0">
                          <a:solidFill>
                            <a:schemeClr val="tx2">
                              <a:lumMod val="65000"/>
                              <a:lumOff val="35000"/>
                            </a:schemeClr>
                          </a:solidFill>
                        </a:rPr>
                        <a:t>workforce development program outcomes;</a:t>
                      </a:r>
                    </a:p>
                    <a:p>
                      <a:pPr marL="342900" indent="-342900">
                        <a:buFont typeface="+mj-lt"/>
                        <a:buAutoNum type="arabicPeriod"/>
                      </a:pPr>
                      <a:endParaRPr lang="en-US" sz="1600" b="0">
                        <a:solidFill>
                          <a:schemeClr val="tx2">
                            <a:lumMod val="65000"/>
                            <a:lumOff val="35000"/>
                          </a:schemeClr>
                        </a:solidFill>
                      </a:endParaRPr>
                    </a:p>
                    <a:p>
                      <a:pPr marL="342900" indent="-342900">
                        <a:buFont typeface="+mj-lt"/>
                        <a:buAutoNum type="arabicPeriod"/>
                      </a:pPr>
                      <a:r>
                        <a:rPr lang="en-US" sz="1600" b="1">
                          <a:solidFill>
                            <a:schemeClr val="tx2">
                              <a:lumMod val="65000"/>
                              <a:lumOff val="35000"/>
                            </a:schemeClr>
                          </a:solidFill>
                        </a:rPr>
                        <a:t>Make recommendations for changes </a:t>
                      </a:r>
                      <a:r>
                        <a:rPr lang="en-US" sz="1600" b="0">
                          <a:solidFill>
                            <a:schemeClr val="tx2">
                              <a:lumMod val="65000"/>
                              <a:lumOff val="35000"/>
                            </a:schemeClr>
                          </a:solidFill>
                        </a:rPr>
                        <a:t>to practices, programs, funding, and laws related to state workforce development efforts; and</a:t>
                      </a:r>
                    </a:p>
                    <a:p>
                      <a:pPr marL="342900" indent="-342900">
                        <a:buFont typeface="+mj-lt"/>
                        <a:buAutoNum type="arabicPeriod"/>
                      </a:pPr>
                      <a:endParaRPr lang="en-US" sz="1600" b="0">
                        <a:solidFill>
                          <a:schemeClr val="tx2">
                            <a:lumMod val="65000"/>
                            <a:lumOff val="35000"/>
                          </a:schemeClr>
                        </a:solidFill>
                      </a:endParaRPr>
                    </a:p>
                    <a:p>
                      <a:pPr marL="342900" indent="-342900">
                        <a:buFont typeface="+mj-lt"/>
                        <a:buAutoNum type="arabicPeriod"/>
                      </a:pPr>
                      <a:r>
                        <a:rPr lang="en-US" sz="1600" b="1">
                          <a:solidFill>
                            <a:schemeClr val="tx2">
                              <a:lumMod val="65000"/>
                              <a:lumOff val="35000"/>
                            </a:schemeClr>
                          </a:solidFill>
                        </a:rPr>
                        <a:t>Propose draft legislation </a:t>
                      </a:r>
                      <a:r>
                        <a:rPr lang="en-US" sz="1600" b="0">
                          <a:solidFill>
                            <a:schemeClr val="tx2">
                              <a:lumMod val="65000"/>
                              <a:lumOff val="35000"/>
                            </a:schemeClr>
                          </a:solidFill>
                        </a:rPr>
                        <a:t>to implement any of the task force's recommendations.</a:t>
                      </a:r>
                    </a:p>
                  </a:txBody>
                  <a:tcPr>
                    <a:solidFill>
                      <a:schemeClr val="bg1"/>
                    </a:solidFill>
                  </a:tcPr>
                </a:tc>
                <a:tc>
                  <a:txBody>
                    <a:bodyPr/>
                    <a:lstStyle/>
                    <a:p>
                      <a:endParaRPr lang="en-US" b="0"/>
                    </a:p>
                  </a:txBody>
                  <a:tcPr>
                    <a:noFill/>
                  </a:tcPr>
                </a:tc>
                <a:extLst>
                  <a:ext uri="{0D108BD9-81ED-4DB2-BD59-A6C34878D82A}">
                    <a16:rowId xmlns:a16="http://schemas.microsoft.com/office/drawing/2014/main" val="232648575"/>
                  </a:ext>
                </a:extLst>
              </a:tr>
            </a:tbl>
          </a:graphicData>
        </a:graphic>
      </p:graphicFrame>
      <p:pic>
        <p:nvPicPr>
          <p:cNvPr id="6" name="Picture 4" descr="Minnesota Capitol Gets a Facelift | Architecture, City architecture ...">
            <a:extLst>
              <a:ext uri="{FF2B5EF4-FFF2-40B4-BE49-F238E27FC236}">
                <a16:creationId xmlns:a16="http://schemas.microsoft.com/office/drawing/2014/main" id="{F1824940-BE0A-04CA-7F19-097935B2FB00}"/>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8082" b="26638"/>
          <a:stretch/>
        </p:blipFill>
        <p:spPr bwMode="auto">
          <a:xfrm>
            <a:off x="8385824" y="2237673"/>
            <a:ext cx="2814769" cy="2603488"/>
          </a:xfrm>
          <a:prstGeom prst="flowChartConnector">
            <a:avLst/>
          </a:prstGeom>
          <a:solidFill>
            <a:srgbClr val="FFFFFF">
              <a:shade val="85000"/>
            </a:srgbClr>
          </a:solidFill>
          <a:ln w="88900" cap="sq">
            <a:noFill/>
            <a:miter lim="800000"/>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87956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3A470-2B9E-1337-FB53-3039806C9E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28B188-7662-C5F8-D13C-366C483B9721}"/>
              </a:ext>
            </a:extLst>
          </p:cNvPr>
          <p:cNvSpPr>
            <a:spLocks noGrp="1"/>
          </p:cNvSpPr>
          <p:nvPr>
            <p:ph type="title"/>
          </p:nvPr>
        </p:nvSpPr>
        <p:spPr/>
        <p:txBody>
          <a:bodyPr anchor="ctr">
            <a:normAutofit/>
          </a:bodyPr>
          <a:lstStyle/>
          <a:p>
            <a:r>
              <a:rPr lang="en-US"/>
              <a:t>Deliverables &amp; Statutory Deadlines</a:t>
            </a:r>
          </a:p>
        </p:txBody>
      </p:sp>
      <p:graphicFrame>
        <p:nvGraphicFramePr>
          <p:cNvPr id="16" name="Content Placeholder 7">
            <a:extLst>
              <a:ext uri="{FF2B5EF4-FFF2-40B4-BE49-F238E27FC236}">
                <a16:creationId xmlns:a16="http://schemas.microsoft.com/office/drawing/2014/main" id="{8EF3723F-A8CE-F6D2-328C-323BFDBA763B}"/>
              </a:ext>
            </a:extLst>
          </p:cNvPr>
          <p:cNvGraphicFramePr/>
          <p:nvPr/>
        </p:nvGraphicFramePr>
        <p:xfrm>
          <a:off x="838200" y="1828800"/>
          <a:ext cx="10515600" cy="45823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7264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ontent Placeholder 3">
            <a:extLst>
              <a:ext uri="{FF2B5EF4-FFF2-40B4-BE49-F238E27FC236}">
                <a16:creationId xmlns:a16="http://schemas.microsoft.com/office/drawing/2014/main" id="{1DCD97EC-B862-1D89-166A-7781CF5B0A9F}"/>
              </a:ext>
            </a:extLst>
          </p:cNvPr>
          <p:cNvGraphicFramePr>
            <a:graphicFrameLocks/>
          </p:cNvGraphicFramePr>
          <p:nvPr>
            <p:extLst>
              <p:ext uri="{D42A27DB-BD31-4B8C-83A1-F6EECF244321}">
                <p14:modId xmlns:p14="http://schemas.microsoft.com/office/powerpoint/2010/main" val="755272987"/>
              </p:ext>
            </p:extLst>
          </p:nvPr>
        </p:nvGraphicFramePr>
        <p:xfrm>
          <a:off x="226854" y="90714"/>
          <a:ext cx="11738291" cy="6046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Graphic 13" descr="Court with solid fill">
            <a:extLst>
              <a:ext uri="{FF2B5EF4-FFF2-40B4-BE49-F238E27FC236}">
                <a16:creationId xmlns:a16="http://schemas.microsoft.com/office/drawing/2014/main" id="{B8AEB696-44AC-94F2-F033-5A9CECA0FB2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13405" y="4138216"/>
            <a:ext cx="1127265" cy="1086643"/>
          </a:xfrm>
          <a:prstGeom prst="rect">
            <a:avLst/>
          </a:prstGeom>
          <a:effectLst>
            <a:outerShdw blurRad="63500" sx="102000" sy="102000" algn="ctr" rotWithShape="0">
              <a:prstClr val="black">
                <a:alpha val="40000"/>
              </a:prstClr>
            </a:outerShdw>
          </a:effectLst>
        </p:spPr>
      </p:pic>
      <p:pic>
        <p:nvPicPr>
          <p:cNvPr id="15" name="Graphic 14" descr="Users with solid fill">
            <a:extLst>
              <a:ext uri="{FF2B5EF4-FFF2-40B4-BE49-F238E27FC236}">
                <a16:creationId xmlns:a16="http://schemas.microsoft.com/office/drawing/2014/main" id="{B28A3566-0F6F-EF07-0174-8EDD50FBC75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313403" y="1937938"/>
            <a:ext cx="1327268" cy="149106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932278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4321D-9DD6-6EC2-2499-6688DB320A24}"/>
              </a:ext>
            </a:extLst>
          </p:cNvPr>
          <p:cNvSpPr>
            <a:spLocks noGrp="1"/>
          </p:cNvSpPr>
          <p:nvPr>
            <p:ph type="title"/>
          </p:nvPr>
        </p:nvSpPr>
        <p:spPr>
          <a:xfrm>
            <a:off x="449224" y="811964"/>
            <a:ext cx="3698160" cy="5234072"/>
          </a:xfrm>
        </p:spPr>
        <p:txBody>
          <a:bodyPr anchor="ctr">
            <a:normAutofit/>
          </a:bodyPr>
          <a:lstStyle/>
          <a:p>
            <a:r>
              <a:rPr lang="en-US"/>
              <a:t>Task Force Priorities</a:t>
            </a:r>
          </a:p>
        </p:txBody>
      </p:sp>
      <p:sp>
        <p:nvSpPr>
          <p:cNvPr id="9" name="Slide Number Placeholder 3">
            <a:extLst>
              <a:ext uri="{FF2B5EF4-FFF2-40B4-BE49-F238E27FC236}">
                <a16:creationId xmlns:a16="http://schemas.microsoft.com/office/drawing/2014/main" id="{A3E915FA-7636-BC27-C511-823B156C9DAC}"/>
              </a:ext>
            </a:extLst>
          </p:cNvPr>
          <p:cNvSpPr>
            <a:spLocks noGrp="1"/>
          </p:cNvSpPr>
          <p:nvPr>
            <p:ph type="sldNum" sz="quarter" idx="12"/>
          </p:nvPr>
        </p:nvSpPr>
        <p:spPr>
          <a:xfrm>
            <a:off x="9891132" y="6356350"/>
            <a:ext cx="1462668" cy="365125"/>
          </a:xfrm>
        </p:spPr>
        <p:txBody>
          <a:bodyPr/>
          <a:lstStyle/>
          <a:p>
            <a:pPr>
              <a:spcAft>
                <a:spcPts val="600"/>
              </a:spcAft>
            </a:pPr>
            <a:fld id="{48F63A3B-78C7-47BE-AE5E-E10140E04643}" type="slidenum">
              <a:rPr lang="en-US" smtClean="0"/>
              <a:pPr>
                <a:spcAft>
                  <a:spcPts val="600"/>
                </a:spcAft>
              </a:pPr>
              <a:t>7</a:t>
            </a:fld>
            <a:endParaRPr lang="en-US"/>
          </a:p>
        </p:txBody>
      </p:sp>
      <p:graphicFrame>
        <p:nvGraphicFramePr>
          <p:cNvPr id="6" name="Content Placeholder 2">
            <a:extLst>
              <a:ext uri="{FF2B5EF4-FFF2-40B4-BE49-F238E27FC236}">
                <a16:creationId xmlns:a16="http://schemas.microsoft.com/office/drawing/2014/main" id="{972B20A0-0A2C-5BA6-95A9-78C3A0C7148F}"/>
              </a:ext>
            </a:extLst>
          </p:cNvPr>
          <p:cNvGraphicFramePr>
            <a:graphicFrameLocks noGrp="1"/>
          </p:cNvGraphicFramePr>
          <p:nvPr>
            <p:ph sz="quarter" idx="10"/>
            <p:extLst>
              <p:ext uri="{D42A27DB-BD31-4B8C-83A1-F6EECF244321}">
                <p14:modId xmlns:p14="http://schemas.microsoft.com/office/powerpoint/2010/main" val="140732934"/>
              </p:ext>
            </p:extLst>
          </p:nvPr>
        </p:nvGraphicFramePr>
        <p:xfrm>
          <a:off x="5207350" y="808073"/>
          <a:ext cx="6067425" cy="5237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2247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7FEE6-2D3F-FAA5-CDD6-D67950860E7B}"/>
              </a:ext>
            </a:extLst>
          </p:cNvPr>
          <p:cNvSpPr>
            <a:spLocks noGrp="1"/>
          </p:cNvSpPr>
          <p:nvPr>
            <p:ph type="ctrTitle"/>
          </p:nvPr>
        </p:nvSpPr>
        <p:spPr/>
        <p:txBody>
          <a:bodyPr/>
          <a:lstStyle/>
          <a:p>
            <a:r>
              <a:rPr lang="en-US"/>
              <a:t>Task Force Organization</a:t>
            </a:r>
          </a:p>
        </p:txBody>
      </p:sp>
    </p:spTree>
    <p:extLst>
      <p:ext uri="{BB962C8B-B14F-4D97-AF65-F5344CB8AC3E}">
        <p14:creationId xmlns:p14="http://schemas.microsoft.com/office/powerpoint/2010/main" val="1745512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5A389B-6187-3DF0-CC9E-F4B5A54C03D9}"/>
              </a:ext>
            </a:extLst>
          </p:cNvPr>
          <p:cNvSpPr>
            <a:spLocks noGrp="1"/>
          </p:cNvSpPr>
          <p:nvPr>
            <p:ph type="title"/>
          </p:nvPr>
        </p:nvSpPr>
        <p:spPr/>
        <p:txBody>
          <a:bodyPr/>
          <a:lstStyle/>
          <a:p>
            <a:r>
              <a:rPr lang="en-US"/>
              <a:t>Co-Chairs Roles and Responsibilities</a:t>
            </a:r>
          </a:p>
        </p:txBody>
      </p:sp>
      <p:sp>
        <p:nvSpPr>
          <p:cNvPr id="6" name="Content Placeholder 5">
            <a:extLst>
              <a:ext uri="{FF2B5EF4-FFF2-40B4-BE49-F238E27FC236}">
                <a16:creationId xmlns:a16="http://schemas.microsoft.com/office/drawing/2014/main" id="{F067536A-A0E6-8EBC-5525-BC3C2757EF84}"/>
              </a:ext>
            </a:extLst>
          </p:cNvPr>
          <p:cNvSpPr>
            <a:spLocks noGrp="1"/>
          </p:cNvSpPr>
          <p:nvPr>
            <p:ph idx="1"/>
          </p:nvPr>
        </p:nvSpPr>
        <p:spPr>
          <a:xfrm>
            <a:off x="300815" y="1477116"/>
            <a:ext cx="11590370" cy="5380884"/>
          </a:xfrm>
        </p:spPr>
        <p:txBody>
          <a:bodyPr vert="horz" lIns="91440" tIns="45720" rIns="91440" bIns="45720" numCol="3" spcCol="457200" rtlCol="0" anchor="t">
            <a:noAutofit/>
          </a:bodyPr>
          <a:lstStyle/>
          <a:p>
            <a:pPr marL="0" marR="0">
              <a:spcBef>
                <a:spcPts val="0"/>
              </a:spcBef>
              <a:spcAft>
                <a:spcPts val="800"/>
              </a:spcAft>
              <a:buNone/>
            </a:pPr>
            <a:r>
              <a:rPr lang="en-US" sz="1600" b="1" kern="100">
                <a:effectLst/>
                <a:latin typeface="Calibri"/>
                <a:ea typeface="Calibri"/>
                <a:cs typeface="Times New Roman"/>
              </a:rPr>
              <a:t>1. Leadership and Governance</a:t>
            </a:r>
          </a:p>
          <a:p>
            <a:pPr marL="342900" indent="-342900">
              <a:spcBef>
                <a:spcPts val="0"/>
              </a:spcBef>
              <a:buFont typeface="Symbol" panose="05050102010706020507" pitchFamily="18" charset="2"/>
              <a:buChar char=""/>
            </a:pPr>
            <a:r>
              <a:rPr lang="en-US" sz="1600" kern="100">
                <a:effectLst/>
                <a:latin typeface="Calibri"/>
                <a:ea typeface="Calibri"/>
                <a:cs typeface="Times New Roman"/>
              </a:rPr>
              <a:t>Jointly lead the task force in </a:t>
            </a:r>
            <a:r>
              <a:rPr lang="en-US" sz="1600" kern="100">
                <a:latin typeface="Calibri"/>
                <a:ea typeface="Calibri"/>
                <a:cs typeface="Times New Roman"/>
              </a:rPr>
              <a:t>accomplishing the stated purpose. </a:t>
            </a:r>
            <a:endParaRPr lang="en-US" sz="1600" kern="100">
              <a:effectLst/>
              <a:latin typeface="Calibri"/>
              <a:ea typeface="Calibri"/>
              <a:cs typeface="Times New Roman"/>
            </a:endParaRPr>
          </a:p>
          <a:p>
            <a:pPr marL="342900" marR="0" lvl="0" indent="-342900">
              <a:spcBef>
                <a:spcPts val="0"/>
              </a:spcBef>
              <a:buFont typeface="Symbol" panose="05050102010706020507" pitchFamily="18" charset="2"/>
              <a:buChar char=""/>
            </a:pPr>
            <a:r>
              <a:rPr lang="en-US" sz="1600" kern="100">
                <a:effectLst/>
                <a:latin typeface="Calibri"/>
                <a:ea typeface="Calibri"/>
                <a:cs typeface="Times New Roman"/>
              </a:rPr>
              <a:t>Serve as primary conveners and facilitators of task force meetings.</a:t>
            </a:r>
          </a:p>
          <a:p>
            <a:pPr marL="342900" marR="0" lvl="0" indent="-342900">
              <a:spcBef>
                <a:spcPts val="0"/>
              </a:spcBef>
              <a:spcAft>
                <a:spcPts val="800"/>
              </a:spcAft>
              <a:buFont typeface="Symbol" panose="05050102010706020507" pitchFamily="18" charset="2"/>
              <a:buChar char=""/>
            </a:pPr>
            <a:r>
              <a:rPr lang="en-US" sz="1600" kern="100">
                <a:effectLst/>
                <a:latin typeface="Calibri"/>
                <a:ea typeface="Calibri"/>
                <a:cs typeface="Times New Roman"/>
              </a:rPr>
              <a:t>Maintain a nonpartisan and collaborative tone, ensuring equitable representation of viewpoints from across the state and sectors.</a:t>
            </a:r>
          </a:p>
          <a:p>
            <a:pPr marL="0">
              <a:spcBef>
                <a:spcPts val="0"/>
              </a:spcBef>
              <a:spcAft>
                <a:spcPts val="800"/>
              </a:spcAft>
              <a:buNone/>
            </a:pPr>
            <a:r>
              <a:rPr lang="en-US" sz="1600" b="1" kern="100">
                <a:effectLst/>
                <a:latin typeface="Calibri"/>
                <a:ea typeface="Calibri"/>
                <a:cs typeface="Times New Roman"/>
              </a:rPr>
              <a:t>2. </a:t>
            </a:r>
            <a:r>
              <a:rPr lang="en-US" sz="1600" b="1" kern="100">
                <a:latin typeface="Calibri"/>
                <a:ea typeface="Calibri"/>
                <a:cs typeface="Times New Roman"/>
              </a:rPr>
              <a:t>Meeting</a:t>
            </a:r>
            <a:r>
              <a:rPr lang="en-US" sz="1600" b="1" kern="100">
                <a:effectLst/>
                <a:latin typeface="Calibri"/>
                <a:ea typeface="Calibri"/>
                <a:cs typeface="Times New Roman"/>
              </a:rPr>
              <a:t> Management</a:t>
            </a:r>
          </a:p>
          <a:p>
            <a:pPr marL="342900" marR="0" lvl="0" indent="-342900">
              <a:spcBef>
                <a:spcPts val="0"/>
              </a:spcBef>
              <a:buFont typeface="Symbol" panose="05050102010706020507" pitchFamily="18" charset="2"/>
              <a:buChar char=""/>
            </a:pPr>
            <a:r>
              <a:rPr lang="en-US" sz="1600" kern="100">
                <a:effectLst/>
                <a:latin typeface="Calibri"/>
                <a:ea typeface="Calibri"/>
                <a:cs typeface="Times New Roman"/>
              </a:rPr>
              <a:t>Preside over a minimum of six public meetings, as required by law, between the effective date and January 15, 2027.</a:t>
            </a:r>
          </a:p>
          <a:p>
            <a:pPr marL="342900" marR="0" lvl="0" indent="-342900">
              <a:spcBef>
                <a:spcPts val="0"/>
              </a:spcBef>
              <a:buFont typeface="Symbol" panose="05050102010706020507" pitchFamily="18" charset="2"/>
              <a:buChar char=""/>
            </a:pPr>
            <a:r>
              <a:rPr lang="en-US" sz="1600" kern="100">
                <a:effectLst/>
                <a:latin typeface="Calibri"/>
                <a:ea typeface="Calibri"/>
                <a:cs typeface="Times New Roman"/>
              </a:rPr>
              <a:t>Work with GWDB staff and task force members to develop agendas and meeting materials</a:t>
            </a:r>
          </a:p>
          <a:p>
            <a:pPr marL="342900" indent="-342900">
              <a:spcBef>
                <a:spcPts val="0"/>
              </a:spcBef>
              <a:buFont typeface="Symbol" panose="05050102010706020507" pitchFamily="18" charset="2"/>
              <a:buChar char=""/>
            </a:pPr>
            <a:endParaRPr lang="en-US" sz="1600" kern="100">
              <a:latin typeface="Calibri"/>
              <a:ea typeface="Calibri"/>
              <a:cs typeface="Times New Roman"/>
            </a:endParaRPr>
          </a:p>
          <a:p>
            <a:pPr marL="342900" marR="0" lvl="0" indent="-342900">
              <a:spcBef>
                <a:spcPts val="0"/>
              </a:spcBef>
              <a:buFont typeface="Symbol" panose="05050102010706020507" pitchFamily="18" charset="2"/>
              <a:buChar char=""/>
            </a:pPr>
            <a:r>
              <a:rPr lang="en-US" sz="1600" kern="100">
                <a:effectLst/>
                <a:latin typeface="Calibri"/>
                <a:ea typeface="Calibri"/>
                <a:cs typeface="Times New Roman"/>
              </a:rPr>
              <a:t>Facilitate meaningful dialogue and decision-making</a:t>
            </a:r>
          </a:p>
          <a:p>
            <a:pPr marL="342900" marR="0" lvl="0" indent="-342900">
              <a:spcBef>
                <a:spcPts val="0"/>
              </a:spcBef>
              <a:spcAft>
                <a:spcPts val="800"/>
              </a:spcAft>
              <a:buFont typeface="Symbol" panose="05050102010706020507" pitchFamily="18" charset="2"/>
              <a:buChar char=""/>
            </a:pPr>
            <a:r>
              <a:rPr lang="en-US" sz="1600" kern="100">
                <a:effectLst/>
                <a:latin typeface="Calibri"/>
                <a:ea typeface="Calibri"/>
                <a:cs typeface="Times New Roman"/>
              </a:rPr>
              <a:t>Ensure compliance with the Minnesota Open Meeting Law (Chapter 13D)</a:t>
            </a:r>
          </a:p>
          <a:p>
            <a:pPr marL="0" marR="0">
              <a:spcBef>
                <a:spcPts val="0"/>
              </a:spcBef>
              <a:spcAft>
                <a:spcPts val="800"/>
              </a:spcAft>
              <a:buNone/>
            </a:pPr>
            <a:r>
              <a:rPr lang="en-US" sz="1600" b="1" kern="100">
                <a:effectLst/>
                <a:latin typeface="Calibri"/>
                <a:ea typeface="Calibri"/>
                <a:cs typeface="Times New Roman"/>
              </a:rPr>
              <a:t>3. Oversight of Mandated Duties</a:t>
            </a:r>
          </a:p>
          <a:p>
            <a:pPr marL="342900" marR="0" lvl="0" indent="-342900">
              <a:spcBef>
                <a:spcPts val="0"/>
              </a:spcBef>
              <a:spcAft>
                <a:spcPts val="800"/>
              </a:spcAft>
              <a:buFont typeface="Symbol" panose="05050102010706020507" pitchFamily="18" charset="2"/>
              <a:buChar char=""/>
            </a:pPr>
            <a:r>
              <a:rPr lang="en-US" sz="1600" kern="100">
                <a:effectLst/>
                <a:latin typeface="Calibri"/>
                <a:ea typeface="Calibri"/>
                <a:cs typeface="Times New Roman"/>
              </a:rPr>
              <a:t>Ensure the task force successfully carries out its legislative mandate under Subd. 5 </a:t>
            </a:r>
          </a:p>
          <a:p>
            <a:pPr marL="0" marR="0">
              <a:spcBef>
                <a:spcPts val="0"/>
              </a:spcBef>
              <a:spcAft>
                <a:spcPts val="800"/>
              </a:spcAft>
              <a:buNone/>
            </a:pPr>
            <a:r>
              <a:rPr lang="en-US" sz="1600" b="1" kern="100">
                <a:effectLst/>
                <a:latin typeface="Calibri"/>
                <a:ea typeface="Calibri"/>
                <a:cs typeface="Times New Roman"/>
              </a:rPr>
              <a:t>4. Community and Stakeholder Engagement</a:t>
            </a:r>
          </a:p>
          <a:p>
            <a:pPr marL="342900" marR="0" lvl="0" indent="-342900">
              <a:spcBef>
                <a:spcPts val="0"/>
              </a:spcBef>
              <a:buFont typeface="Symbol" panose="05050102010706020507" pitchFamily="18" charset="2"/>
              <a:buChar char=""/>
            </a:pPr>
            <a:r>
              <a:rPr lang="en-US" sz="1600" kern="100">
                <a:effectLst/>
                <a:latin typeface="Calibri"/>
                <a:ea typeface="Calibri"/>
                <a:cs typeface="Times New Roman"/>
              </a:rPr>
              <a:t>Lead the task force in seeking inclusive statewide input</a:t>
            </a:r>
          </a:p>
          <a:p>
            <a:pPr marL="342900" marR="0" lvl="0" indent="-342900">
              <a:spcBef>
                <a:spcPts val="0"/>
              </a:spcBef>
              <a:spcAft>
                <a:spcPts val="800"/>
              </a:spcAft>
              <a:buFont typeface="Symbol" panose="05050102010706020507" pitchFamily="18" charset="2"/>
              <a:buChar char=""/>
            </a:pPr>
            <a:r>
              <a:rPr lang="en-US" sz="1600" kern="100">
                <a:effectLst/>
                <a:latin typeface="Calibri"/>
                <a:ea typeface="Calibri"/>
                <a:cs typeface="Times New Roman"/>
              </a:rPr>
              <a:t>Promote transparent and equitable engagement, ensuring all voices are heard</a:t>
            </a:r>
          </a:p>
          <a:p>
            <a:pPr marL="0">
              <a:spcBef>
                <a:spcPts val="0"/>
              </a:spcBef>
              <a:spcAft>
                <a:spcPts val="800"/>
              </a:spcAft>
              <a:buNone/>
            </a:pPr>
            <a:endParaRPr lang="en-US" sz="1600" b="1" kern="100">
              <a:latin typeface="Calibri"/>
              <a:ea typeface="Calibri"/>
              <a:cs typeface="Times New Roman"/>
            </a:endParaRPr>
          </a:p>
          <a:p>
            <a:pPr marL="0">
              <a:spcBef>
                <a:spcPts val="0"/>
              </a:spcBef>
              <a:spcAft>
                <a:spcPts val="800"/>
              </a:spcAft>
              <a:buNone/>
            </a:pPr>
            <a:endParaRPr lang="en-US" sz="1600" b="1" kern="100">
              <a:latin typeface="Calibri"/>
              <a:ea typeface="Calibri"/>
              <a:cs typeface="Times New Roman"/>
            </a:endParaRPr>
          </a:p>
          <a:p>
            <a:pPr marL="0" marR="0">
              <a:spcBef>
                <a:spcPts val="0"/>
              </a:spcBef>
              <a:spcAft>
                <a:spcPts val="800"/>
              </a:spcAft>
              <a:buNone/>
            </a:pPr>
            <a:r>
              <a:rPr lang="en-US" sz="1600" b="1" kern="100">
                <a:effectLst/>
                <a:latin typeface="Calibri"/>
                <a:ea typeface="Calibri"/>
                <a:cs typeface="Times New Roman"/>
              </a:rPr>
              <a:t>5. Coordination and Reporting</a:t>
            </a:r>
            <a:endParaRPr lang="en-US">
              <a:ea typeface="Calibri"/>
              <a:cs typeface="Calibri"/>
            </a:endParaRPr>
          </a:p>
          <a:p>
            <a:pPr marL="0" marR="0">
              <a:spcBef>
                <a:spcPts val="0"/>
              </a:spcBef>
              <a:spcAft>
                <a:spcPts val="800"/>
              </a:spcAft>
              <a:buNone/>
            </a:pPr>
            <a:r>
              <a:rPr lang="en-US" sz="1600" kern="100">
                <a:effectLst/>
                <a:latin typeface="Calibri"/>
                <a:ea typeface="Calibri"/>
                <a:cs typeface="Times New Roman"/>
              </a:rPr>
              <a:t>Collaborate with GWDB staff to ensure timely preparation of the preliminary report (due Feb 15, 2026) and final report (due Jan 15, 2027), which must:</a:t>
            </a:r>
          </a:p>
          <a:p>
            <a:pPr marL="342900" marR="0" lvl="0" indent="-342900">
              <a:spcBef>
                <a:spcPts val="0"/>
              </a:spcBef>
              <a:buFont typeface="Symbol" panose="05050102010706020507" pitchFamily="18" charset="2"/>
              <a:buChar char=""/>
            </a:pPr>
            <a:r>
              <a:rPr lang="en-US" sz="1600" kern="100">
                <a:effectLst/>
                <a:latin typeface="Calibri"/>
                <a:ea typeface="Calibri"/>
                <a:cs typeface="Times New Roman"/>
              </a:rPr>
              <a:t>Document the task force’s work and findings</a:t>
            </a:r>
          </a:p>
          <a:p>
            <a:pPr marL="342900" marR="0" lvl="0" indent="-342900">
              <a:spcBef>
                <a:spcPts val="0"/>
              </a:spcBef>
              <a:buFont typeface="Symbol" panose="05050102010706020507" pitchFamily="18" charset="2"/>
              <a:buChar char=""/>
            </a:pPr>
            <a:r>
              <a:rPr lang="en-US" sz="1600" kern="100">
                <a:effectLst/>
                <a:latin typeface="Calibri"/>
                <a:ea typeface="Calibri"/>
                <a:cs typeface="Times New Roman"/>
              </a:rPr>
              <a:t>Include all recommendations and proposed legislation</a:t>
            </a:r>
          </a:p>
          <a:p>
            <a:pPr marL="342900" marR="0" lvl="0" indent="-342900">
              <a:spcBef>
                <a:spcPts val="0"/>
              </a:spcBef>
              <a:spcAft>
                <a:spcPts val="800"/>
              </a:spcAft>
              <a:buFont typeface="Symbol" panose="05050102010706020507" pitchFamily="18" charset="2"/>
              <a:buChar char=""/>
            </a:pPr>
            <a:r>
              <a:rPr lang="en-US" sz="1600" kern="100">
                <a:effectLst/>
                <a:latin typeface="Calibri"/>
                <a:ea typeface="Calibri"/>
                <a:cs typeface="Times New Roman"/>
              </a:rPr>
              <a:t>Ensure reports are submitted to legislative committees and publicly accessible</a:t>
            </a:r>
          </a:p>
          <a:p>
            <a:pPr marR="0"/>
            <a:endParaRPr lang="en-US">
              <a:effectLst/>
              <a:latin typeface="Calibri"/>
              <a:ea typeface="Calibri"/>
              <a:cs typeface="Calibri"/>
            </a:endParaRPr>
          </a:p>
        </p:txBody>
      </p:sp>
    </p:spTree>
    <p:extLst>
      <p:ext uri="{BB962C8B-B14F-4D97-AF65-F5344CB8AC3E}">
        <p14:creationId xmlns:p14="http://schemas.microsoft.com/office/powerpoint/2010/main" val="2903051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B72D1-757A-B710-7225-DC67CD70D84C}"/>
              </a:ext>
            </a:extLst>
          </p:cNvPr>
          <p:cNvSpPr>
            <a:spLocks noGrp="1"/>
          </p:cNvSpPr>
          <p:nvPr>
            <p:ph type="title"/>
          </p:nvPr>
        </p:nvSpPr>
        <p:spPr/>
        <p:txBody>
          <a:bodyPr/>
          <a:lstStyle/>
          <a:p>
            <a:r>
              <a:rPr lang="en-US"/>
              <a:t>Task Force Members Norms and Expectations</a:t>
            </a:r>
          </a:p>
        </p:txBody>
      </p:sp>
      <p:sp>
        <p:nvSpPr>
          <p:cNvPr id="3" name="Content Placeholder 2">
            <a:extLst>
              <a:ext uri="{FF2B5EF4-FFF2-40B4-BE49-F238E27FC236}">
                <a16:creationId xmlns:a16="http://schemas.microsoft.com/office/drawing/2014/main" id="{A581EFCC-031B-A713-D8F1-7D3AC3FCB5AA}"/>
              </a:ext>
            </a:extLst>
          </p:cNvPr>
          <p:cNvSpPr>
            <a:spLocks noGrp="1"/>
          </p:cNvSpPr>
          <p:nvPr>
            <p:ph idx="1"/>
          </p:nvPr>
        </p:nvSpPr>
        <p:spPr>
          <a:xfrm>
            <a:off x="432619" y="1438152"/>
            <a:ext cx="11550834" cy="4582339"/>
          </a:xfrm>
        </p:spPr>
        <p:txBody>
          <a:bodyPr vert="horz" lIns="91440" tIns="45720" rIns="91440" bIns="45720" numCol="2" spcCol="274320" rtlCol="0" anchor="t">
            <a:noAutofit/>
          </a:bodyPr>
          <a:lstStyle/>
          <a:p>
            <a:pPr marL="0" indent="0">
              <a:buNone/>
            </a:pPr>
            <a:r>
              <a:rPr lang="en-US" sz="1600" b="1"/>
              <a:t>1. Commitment to the Mission: </a:t>
            </a:r>
            <a:r>
              <a:rPr lang="en-US" sz="1600"/>
              <a:t>Uphold the task force’s charge to examine and improve Minnesota’s workforce development system with integrity, focus, and respect for the diverse communities it serves.</a:t>
            </a:r>
          </a:p>
          <a:p>
            <a:pPr marL="0" indent="0">
              <a:buNone/>
            </a:pPr>
            <a:r>
              <a:rPr lang="en-US" sz="1600" b="1"/>
              <a:t>2. Attendance and Preparation</a:t>
            </a:r>
            <a:r>
              <a:rPr lang="en-US" sz="1600"/>
              <a:t>: Attend all scheduled meetings and review materials in advance. Notify co-chairs or GWDB staff of any anticipated absences as early as possible.</a:t>
            </a:r>
            <a:endParaRPr lang="en-US" sz="1600">
              <a:ea typeface="Calibri"/>
              <a:cs typeface="Calibri"/>
            </a:endParaRPr>
          </a:p>
          <a:p>
            <a:pPr marL="0" indent="0">
              <a:buNone/>
            </a:pPr>
            <a:r>
              <a:rPr lang="en-US" sz="1600" b="1"/>
              <a:t>3. Respectful Collaboration: </a:t>
            </a:r>
            <a:r>
              <a:rPr lang="en-US" sz="1600"/>
              <a:t>Foster a respectful and inclusive environment. Allow space for all members to contribute and listen actively without interruption.</a:t>
            </a:r>
            <a:endParaRPr lang="en-US" sz="1600">
              <a:ea typeface="Calibri"/>
              <a:cs typeface="Calibri"/>
            </a:endParaRPr>
          </a:p>
          <a:p>
            <a:pPr marL="0" indent="0">
              <a:buNone/>
            </a:pPr>
            <a:r>
              <a:rPr lang="en-US" sz="1600" b="1"/>
              <a:t>4. Nonpartisan Approach: </a:t>
            </a:r>
            <a:r>
              <a:rPr lang="en-US" sz="1600"/>
              <a:t>Engage in discussions and decision-making with a focus on evidence, equity, and effectiveness—free from partisan advocacy or political bias.</a:t>
            </a:r>
            <a:endParaRPr lang="en-US" sz="1600">
              <a:ea typeface="Calibri"/>
              <a:cs typeface="Calibri"/>
            </a:endParaRPr>
          </a:p>
          <a:p>
            <a:pPr marL="0" indent="0">
              <a:buNone/>
            </a:pPr>
            <a:r>
              <a:rPr lang="en-US" sz="1600" b="1"/>
              <a:t>5. Transparency and Open Meetings: </a:t>
            </a:r>
            <a:r>
              <a:rPr lang="en-US" sz="1600"/>
              <a:t>Operate in accordance with Minnesota’s Open Meeting Law. Respect the public nature of the task force’s work and contribute to transparency in all deliberations.</a:t>
            </a:r>
            <a:endParaRPr lang="en-US" sz="1600">
              <a:ea typeface="Calibri"/>
              <a:cs typeface="Calibri"/>
            </a:endParaRPr>
          </a:p>
          <a:p>
            <a:pPr marL="0" indent="0">
              <a:buNone/>
            </a:pPr>
            <a:r>
              <a:rPr lang="en-US" sz="1600" b="1"/>
              <a:t>6. Equity and Community Voice: </a:t>
            </a:r>
            <a:r>
              <a:rPr lang="en-US" sz="1600"/>
              <a:t>Center equity by elevating voices from underserved communities and valuing lived experience. Promote input from a diverse range of stakeholders statewide.</a:t>
            </a:r>
            <a:endParaRPr lang="en-US" sz="1600">
              <a:ea typeface="Calibri"/>
              <a:cs typeface="Calibri"/>
            </a:endParaRPr>
          </a:p>
          <a:p>
            <a:pPr marL="0" indent="0">
              <a:buNone/>
            </a:pPr>
            <a:r>
              <a:rPr lang="en-US" sz="1600" b="1"/>
              <a:t>7. Constructive Dialogue and Consensus Building: </a:t>
            </a:r>
            <a:r>
              <a:rPr lang="en-US" sz="1600"/>
              <a:t>Aim for consensus where possible. Engage in civil, solution-oriented dialogue even when perspectives differ. Communicate early and often about concerns over potential recommendations.</a:t>
            </a:r>
            <a:endParaRPr lang="en-US" sz="1600">
              <a:ea typeface="Calibri"/>
              <a:cs typeface="Calibri"/>
            </a:endParaRPr>
          </a:p>
          <a:p>
            <a:pPr marL="0" indent="0">
              <a:buNone/>
            </a:pPr>
            <a:r>
              <a:rPr lang="en-US" sz="1600" b="1"/>
              <a:t>8. Accountability to Deliverables: </a:t>
            </a:r>
            <a:r>
              <a:rPr lang="en-US" sz="1600"/>
              <a:t>Stay aligned with the timeline and reporting responsibilities. Collaborate to produce meaningful recommendations and draft legislation by the statutory deadlines.</a:t>
            </a:r>
            <a:endParaRPr lang="en-US" sz="1600">
              <a:ea typeface="Calibri"/>
              <a:cs typeface="Calibri"/>
            </a:endParaRPr>
          </a:p>
          <a:p>
            <a:pPr marL="0" indent="0">
              <a:buNone/>
            </a:pPr>
            <a:r>
              <a:rPr lang="en-US" sz="1600" b="1"/>
              <a:t>9. Confidentiality When Appropriate: </a:t>
            </a:r>
            <a:r>
              <a:rPr lang="en-US" sz="1600"/>
              <a:t>While meetings are public, respect confidentiality when discussing sensitive stakeholder input or draft recommendations not yet public.</a:t>
            </a:r>
            <a:endParaRPr lang="en-US" sz="1600">
              <a:ea typeface="Calibri"/>
              <a:cs typeface="Calibri"/>
            </a:endParaRPr>
          </a:p>
          <a:p>
            <a:pPr marL="0" indent="0">
              <a:buNone/>
            </a:pPr>
            <a:r>
              <a:rPr lang="en-US" sz="1600" b="1"/>
              <a:t>10. Support for Co-Chairs and staff: </a:t>
            </a:r>
            <a:r>
              <a:rPr lang="en-US" sz="1600"/>
              <a:t>Work constructively with GWDB staff and support co-chairs in guiding the task force toward its goals.</a:t>
            </a:r>
            <a:endParaRPr lang="en-US" sz="1600">
              <a:ea typeface="Calibri"/>
              <a:cs typeface="Calibri"/>
            </a:endParaRPr>
          </a:p>
        </p:txBody>
      </p:sp>
    </p:spTree>
    <p:extLst>
      <p:ext uri="{BB962C8B-B14F-4D97-AF65-F5344CB8AC3E}">
        <p14:creationId xmlns:p14="http://schemas.microsoft.com/office/powerpoint/2010/main" val="1905566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25DCF-F769-41D8-B23E-35DBC364A3A3}"/>
              </a:ext>
            </a:extLst>
          </p:cNvPr>
          <p:cNvSpPr>
            <a:spLocks noGrp="1"/>
          </p:cNvSpPr>
          <p:nvPr>
            <p:ph type="title"/>
          </p:nvPr>
        </p:nvSpPr>
        <p:spPr/>
        <p:txBody>
          <a:bodyPr/>
          <a:lstStyle/>
          <a:p>
            <a:r>
              <a:rPr lang="en-US"/>
              <a:t>Open Meeting Law Overview</a:t>
            </a:r>
          </a:p>
        </p:txBody>
      </p:sp>
      <p:sp>
        <p:nvSpPr>
          <p:cNvPr id="3" name="Content Placeholder 2">
            <a:extLst>
              <a:ext uri="{FF2B5EF4-FFF2-40B4-BE49-F238E27FC236}">
                <a16:creationId xmlns:a16="http://schemas.microsoft.com/office/drawing/2014/main" id="{8387E40E-0F4F-E856-9582-47A4B2B9DF35}"/>
              </a:ext>
            </a:extLst>
          </p:cNvPr>
          <p:cNvSpPr>
            <a:spLocks noGrp="1"/>
          </p:cNvSpPr>
          <p:nvPr>
            <p:ph idx="1"/>
          </p:nvPr>
        </p:nvSpPr>
        <p:spPr>
          <a:xfrm>
            <a:off x="462814" y="1495903"/>
            <a:ext cx="10515600" cy="4582339"/>
          </a:xfrm>
        </p:spPr>
        <p:txBody>
          <a:bodyPr/>
          <a:lstStyle/>
          <a:p>
            <a:pPr marL="0" indent="0">
              <a:buNone/>
            </a:pPr>
            <a:r>
              <a:rPr lang="en-US"/>
              <a:t>With limited exceptions, all meetings of public bodies must be open to the public.</a:t>
            </a:r>
          </a:p>
          <a:p>
            <a:pPr marL="0" indent="0">
              <a:buNone/>
            </a:pPr>
            <a:r>
              <a:rPr lang="en-US"/>
              <a:t>Minnesota Supreme Court stated </a:t>
            </a:r>
            <a:r>
              <a:rPr lang="en-US" b="1"/>
              <a:t>three purposes </a:t>
            </a:r>
            <a:r>
              <a:rPr lang="en-US"/>
              <a:t>for the OML:</a:t>
            </a:r>
          </a:p>
          <a:p>
            <a:pPr lvl="1">
              <a:spcBef>
                <a:spcPts val="0"/>
              </a:spcBef>
              <a:spcAft>
                <a:spcPts val="600"/>
              </a:spcAft>
            </a:pPr>
            <a:r>
              <a:rPr lang="en-US"/>
              <a:t>To prohibit actions taken at secret meetings</a:t>
            </a:r>
          </a:p>
          <a:p>
            <a:pPr lvl="1">
              <a:spcBef>
                <a:spcPts val="0"/>
              </a:spcBef>
              <a:spcAft>
                <a:spcPts val="600"/>
              </a:spcAft>
            </a:pPr>
            <a:r>
              <a:rPr lang="en-US"/>
              <a:t>To assure the public’s right to be informed</a:t>
            </a:r>
          </a:p>
          <a:p>
            <a:pPr lvl="1">
              <a:spcBef>
                <a:spcPts val="0"/>
              </a:spcBef>
              <a:spcAft>
                <a:spcPts val="600"/>
              </a:spcAft>
            </a:pPr>
            <a:r>
              <a:rPr lang="en-US"/>
              <a:t>To give the public an opportunity to present its views to the public body</a:t>
            </a:r>
          </a:p>
          <a:p>
            <a:pPr lvl="2">
              <a:spcBef>
                <a:spcPts val="0"/>
              </a:spcBef>
              <a:spcAft>
                <a:spcPts val="600"/>
              </a:spcAft>
            </a:pPr>
            <a:r>
              <a:rPr lang="en-US"/>
              <a:t>BUT the OML </a:t>
            </a:r>
            <a:r>
              <a:rPr lang="en-US" b="1"/>
              <a:t>does not </a:t>
            </a:r>
            <a:r>
              <a:rPr lang="en-US"/>
              <a:t>require public bodies to reserve time for public comment</a:t>
            </a:r>
          </a:p>
          <a:p>
            <a:pPr marL="0" indent="0">
              <a:spcBef>
                <a:spcPts val="0"/>
              </a:spcBef>
              <a:spcAft>
                <a:spcPts val="600"/>
              </a:spcAft>
              <a:buNone/>
            </a:pPr>
            <a:endParaRPr lang="en-US" sz="1000"/>
          </a:p>
          <a:p>
            <a:pPr marL="0" indent="0">
              <a:spcBef>
                <a:spcPts val="0"/>
              </a:spcBef>
              <a:spcAft>
                <a:spcPts val="600"/>
              </a:spcAft>
              <a:buNone/>
            </a:pPr>
            <a:r>
              <a:rPr lang="en-US" b="1"/>
              <a:t>Gatherings subject to the law – “quorum rule” *</a:t>
            </a:r>
          </a:p>
          <a:p>
            <a:pPr lvl="1">
              <a:spcBef>
                <a:spcPts val="0"/>
              </a:spcBef>
              <a:spcAft>
                <a:spcPts val="600"/>
              </a:spcAft>
            </a:pPr>
            <a:r>
              <a:rPr lang="en-US"/>
              <a:t>Quorum (majority) or more of full public body, or quorum of any of the public body’s committees, subcommittees etc.  </a:t>
            </a:r>
            <a:r>
              <a:rPr lang="en-US" b="1"/>
              <a:t>AND</a:t>
            </a:r>
          </a:p>
          <a:p>
            <a:pPr lvl="1">
              <a:spcBef>
                <a:spcPts val="0"/>
              </a:spcBef>
              <a:spcAft>
                <a:spcPts val="600"/>
              </a:spcAft>
            </a:pPr>
            <a:r>
              <a:rPr lang="en-US"/>
              <a:t>Quorum (majority) discusses, decides or receives information as a group on issues relating to its official business</a:t>
            </a:r>
          </a:p>
        </p:txBody>
      </p:sp>
      <p:sp>
        <p:nvSpPr>
          <p:cNvPr id="6" name="TextBox 5">
            <a:extLst>
              <a:ext uri="{FF2B5EF4-FFF2-40B4-BE49-F238E27FC236}">
                <a16:creationId xmlns:a16="http://schemas.microsoft.com/office/drawing/2014/main" id="{A702CF81-83A6-3084-7039-C6456F1B310F}"/>
              </a:ext>
            </a:extLst>
          </p:cNvPr>
          <p:cNvSpPr txBox="1"/>
          <p:nvPr/>
        </p:nvSpPr>
        <p:spPr>
          <a:xfrm>
            <a:off x="462814" y="6308209"/>
            <a:ext cx="8965933" cy="307777"/>
          </a:xfrm>
          <a:prstGeom prst="rect">
            <a:avLst/>
          </a:prstGeom>
          <a:noFill/>
        </p:spPr>
        <p:txBody>
          <a:bodyPr wrap="square">
            <a:spAutoFit/>
          </a:bodyPr>
          <a:lstStyle/>
          <a:p>
            <a:r>
              <a:rPr lang="en-US" sz="1400"/>
              <a:t>*(Moberg v. Independent School District No. 281, 336 N.W.2d 510 (Minn. 1983)</a:t>
            </a:r>
          </a:p>
        </p:txBody>
      </p:sp>
    </p:spTree>
    <p:extLst>
      <p:ext uri="{BB962C8B-B14F-4D97-AF65-F5344CB8AC3E}">
        <p14:creationId xmlns:p14="http://schemas.microsoft.com/office/powerpoint/2010/main" val="3947831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3A225-9174-C5DB-B4F8-B1CAF11A6A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1DF0AD-53C3-9E07-94B1-E4FC321C8532}"/>
              </a:ext>
            </a:extLst>
          </p:cNvPr>
          <p:cNvSpPr>
            <a:spLocks noGrp="1"/>
          </p:cNvSpPr>
          <p:nvPr>
            <p:ph type="title"/>
          </p:nvPr>
        </p:nvSpPr>
        <p:spPr/>
        <p:txBody>
          <a:bodyPr/>
          <a:lstStyle/>
          <a:p>
            <a:r>
              <a:rPr lang="en-US"/>
              <a:t>Open Meeting Law Overview</a:t>
            </a:r>
          </a:p>
        </p:txBody>
      </p:sp>
      <p:sp>
        <p:nvSpPr>
          <p:cNvPr id="3" name="Content Placeholder 2">
            <a:extLst>
              <a:ext uri="{FF2B5EF4-FFF2-40B4-BE49-F238E27FC236}">
                <a16:creationId xmlns:a16="http://schemas.microsoft.com/office/drawing/2014/main" id="{4399A374-6001-2FBF-B79B-219E11FF8F71}"/>
              </a:ext>
            </a:extLst>
          </p:cNvPr>
          <p:cNvSpPr>
            <a:spLocks noGrp="1"/>
          </p:cNvSpPr>
          <p:nvPr>
            <p:ph idx="1"/>
          </p:nvPr>
        </p:nvSpPr>
        <p:spPr>
          <a:xfrm>
            <a:off x="462814" y="1495903"/>
            <a:ext cx="10515600" cy="4582339"/>
          </a:xfrm>
        </p:spPr>
        <p:txBody>
          <a:bodyPr/>
          <a:lstStyle/>
          <a:p>
            <a:pPr marL="0" indent="0">
              <a:spcBef>
                <a:spcPts val="0"/>
              </a:spcBef>
              <a:spcAft>
                <a:spcPts val="600"/>
              </a:spcAft>
              <a:buNone/>
            </a:pPr>
            <a:r>
              <a:rPr lang="en-US" b="1"/>
              <a:t>Gatherings NOT subject to the law – “quorum rule” </a:t>
            </a:r>
          </a:p>
          <a:p>
            <a:pPr lvl="1">
              <a:spcBef>
                <a:spcPts val="0"/>
              </a:spcBef>
              <a:spcAft>
                <a:spcPts val="600"/>
              </a:spcAft>
            </a:pPr>
            <a:r>
              <a:rPr lang="en-US"/>
              <a:t>Gatherings of less than a quorum of members</a:t>
            </a:r>
          </a:p>
          <a:p>
            <a:pPr lvl="1">
              <a:spcBef>
                <a:spcPts val="0"/>
              </a:spcBef>
              <a:spcAft>
                <a:spcPts val="600"/>
              </a:spcAft>
            </a:pPr>
            <a:r>
              <a:rPr lang="en-US"/>
              <a:t>Chance or social</a:t>
            </a:r>
          </a:p>
          <a:p>
            <a:pPr lvl="1">
              <a:spcBef>
                <a:spcPts val="0"/>
              </a:spcBef>
              <a:spcAft>
                <a:spcPts val="600"/>
              </a:spcAft>
            </a:pPr>
            <a:r>
              <a:rPr lang="en-US"/>
              <a:t>Training/team building activities so long as business is not discussed</a:t>
            </a:r>
          </a:p>
          <a:p>
            <a:pPr marL="0" indent="0">
              <a:spcBef>
                <a:spcPts val="0"/>
              </a:spcBef>
              <a:spcAft>
                <a:spcPts val="600"/>
              </a:spcAft>
              <a:buNone/>
            </a:pPr>
            <a:endParaRPr lang="en-US" sz="800"/>
          </a:p>
          <a:p>
            <a:pPr marL="0" indent="0">
              <a:spcBef>
                <a:spcPts val="0"/>
              </a:spcBef>
              <a:spcAft>
                <a:spcPts val="600"/>
              </a:spcAft>
              <a:buNone/>
            </a:pPr>
            <a:r>
              <a:rPr lang="en-US" b="1"/>
              <a:t>Types of Meetings</a:t>
            </a:r>
          </a:p>
          <a:p>
            <a:pPr lvl="1">
              <a:spcBef>
                <a:spcPts val="0"/>
              </a:spcBef>
              <a:spcAft>
                <a:spcPts val="600"/>
              </a:spcAft>
            </a:pPr>
            <a:r>
              <a:rPr lang="en-US"/>
              <a:t>Regular meetings</a:t>
            </a:r>
          </a:p>
          <a:p>
            <a:pPr lvl="2">
              <a:spcBef>
                <a:spcPts val="0"/>
              </a:spcBef>
              <a:spcAft>
                <a:spcPts val="600"/>
              </a:spcAft>
            </a:pPr>
            <a:r>
              <a:rPr lang="en-US"/>
              <a:t>Schedule of meetings on file at primary office</a:t>
            </a:r>
          </a:p>
          <a:p>
            <a:pPr lvl="1">
              <a:spcBef>
                <a:spcPts val="0"/>
              </a:spcBef>
              <a:spcAft>
                <a:spcPts val="600"/>
              </a:spcAft>
            </a:pPr>
            <a:r>
              <a:rPr lang="en-US"/>
              <a:t>Special meetings</a:t>
            </a:r>
          </a:p>
          <a:p>
            <a:pPr lvl="2">
              <a:spcBef>
                <a:spcPts val="0"/>
              </a:spcBef>
              <a:spcAft>
                <a:spcPts val="600"/>
              </a:spcAft>
            </a:pPr>
            <a:r>
              <a:rPr lang="en-US"/>
              <a:t>Any meeting not on the regular schedule</a:t>
            </a:r>
          </a:p>
          <a:p>
            <a:pPr lvl="2">
              <a:spcBef>
                <a:spcPts val="0"/>
              </a:spcBef>
              <a:spcAft>
                <a:spcPts val="600"/>
              </a:spcAft>
            </a:pPr>
            <a:r>
              <a:rPr lang="en-US"/>
              <a:t>3-day advance posting on website, including date, time, place, and meeting purpose</a:t>
            </a:r>
          </a:p>
          <a:p>
            <a:pPr lvl="1">
              <a:spcBef>
                <a:spcPts val="0"/>
              </a:spcBef>
              <a:spcAft>
                <a:spcPts val="600"/>
              </a:spcAft>
            </a:pPr>
            <a:r>
              <a:rPr lang="en-US"/>
              <a:t>Emergency meetings</a:t>
            </a:r>
          </a:p>
          <a:p>
            <a:pPr lvl="2">
              <a:spcBef>
                <a:spcPts val="0"/>
              </a:spcBef>
              <a:spcAft>
                <a:spcPts val="600"/>
              </a:spcAft>
            </a:pPr>
            <a:r>
              <a:rPr lang="en-US"/>
              <a:t>Special meetings called because circumstances don’t allow for a 3-day prior notice</a:t>
            </a:r>
          </a:p>
          <a:p>
            <a:pPr lvl="2">
              <a:spcBef>
                <a:spcPts val="0"/>
              </a:spcBef>
              <a:spcAft>
                <a:spcPts val="600"/>
              </a:spcAft>
            </a:pPr>
            <a:r>
              <a:rPr lang="en-US"/>
              <a:t>Good faith effort to notify media that requested notice</a:t>
            </a:r>
          </a:p>
        </p:txBody>
      </p:sp>
    </p:spTree>
    <p:extLst>
      <p:ext uri="{BB962C8B-B14F-4D97-AF65-F5344CB8AC3E}">
        <p14:creationId xmlns:p14="http://schemas.microsoft.com/office/powerpoint/2010/main" val="1280981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5CA3A-0273-EFBE-E4D2-6D902253AF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26EEF6-48F1-EC5D-592D-511DC080AC85}"/>
              </a:ext>
            </a:extLst>
          </p:cNvPr>
          <p:cNvSpPr>
            <a:spLocks noGrp="1"/>
          </p:cNvSpPr>
          <p:nvPr>
            <p:ph type="title"/>
          </p:nvPr>
        </p:nvSpPr>
        <p:spPr/>
        <p:txBody>
          <a:bodyPr/>
          <a:lstStyle/>
          <a:p>
            <a:r>
              <a:rPr lang="en-US"/>
              <a:t>Open Meeting Law Overview</a:t>
            </a:r>
          </a:p>
        </p:txBody>
      </p:sp>
      <p:sp>
        <p:nvSpPr>
          <p:cNvPr id="3" name="Content Placeholder 2">
            <a:extLst>
              <a:ext uri="{FF2B5EF4-FFF2-40B4-BE49-F238E27FC236}">
                <a16:creationId xmlns:a16="http://schemas.microsoft.com/office/drawing/2014/main" id="{FEED5705-F804-A404-55A1-BD74C22C91EA}"/>
              </a:ext>
            </a:extLst>
          </p:cNvPr>
          <p:cNvSpPr>
            <a:spLocks noGrp="1"/>
          </p:cNvSpPr>
          <p:nvPr>
            <p:ph idx="1"/>
          </p:nvPr>
        </p:nvSpPr>
        <p:spPr>
          <a:xfrm>
            <a:off x="462814" y="1495903"/>
            <a:ext cx="10515600" cy="4582339"/>
          </a:xfrm>
        </p:spPr>
        <p:txBody>
          <a:bodyPr/>
          <a:lstStyle/>
          <a:p>
            <a:pPr marL="0" indent="0">
              <a:spcBef>
                <a:spcPts val="0"/>
              </a:spcBef>
              <a:spcAft>
                <a:spcPts val="600"/>
              </a:spcAft>
              <a:buNone/>
            </a:pPr>
            <a:r>
              <a:rPr lang="en-US" b="1"/>
              <a:t>Use of Email</a:t>
            </a:r>
          </a:p>
          <a:p>
            <a:pPr lvl="1">
              <a:spcBef>
                <a:spcPts val="0"/>
              </a:spcBef>
              <a:spcAft>
                <a:spcPts val="600"/>
              </a:spcAft>
            </a:pPr>
            <a:r>
              <a:rPr lang="en-US"/>
              <a:t>Avoid “discussion”</a:t>
            </a:r>
          </a:p>
          <a:p>
            <a:pPr lvl="1">
              <a:spcBef>
                <a:spcPts val="0"/>
              </a:spcBef>
              <a:spcAft>
                <a:spcPts val="600"/>
              </a:spcAft>
            </a:pPr>
            <a:r>
              <a:rPr lang="en-US"/>
              <a:t>One-way communication between the chair/staff and members of a public body is permissible, such as sending meeting materials via email to all board members, with no discussion or decision-making.</a:t>
            </a:r>
            <a:endParaRPr lang="en-US" sz="800"/>
          </a:p>
          <a:p>
            <a:pPr marL="0" indent="0">
              <a:spcBef>
                <a:spcPts val="0"/>
              </a:spcBef>
              <a:spcAft>
                <a:spcPts val="600"/>
              </a:spcAft>
              <a:buNone/>
            </a:pPr>
            <a:r>
              <a:rPr lang="en-US" b="1"/>
              <a:t>Closed Meetings</a:t>
            </a:r>
          </a:p>
          <a:p>
            <a:pPr lvl="1">
              <a:spcBef>
                <a:spcPts val="0"/>
              </a:spcBef>
              <a:spcAft>
                <a:spcPts val="600"/>
              </a:spcAft>
            </a:pPr>
            <a:r>
              <a:rPr lang="en-US"/>
              <a:t>Meetings can be closed only if required or permitted in the law</a:t>
            </a:r>
          </a:p>
          <a:p>
            <a:pPr lvl="1">
              <a:spcBef>
                <a:spcPts val="0"/>
              </a:spcBef>
              <a:spcAft>
                <a:spcPts val="600"/>
              </a:spcAft>
            </a:pPr>
            <a:r>
              <a:rPr lang="en-US"/>
              <a:t>All closed meetings must be recorded (attorney-client exception)</a:t>
            </a:r>
          </a:p>
          <a:p>
            <a:pPr lvl="1">
              <a:spcBef>
                <a:spcPts val="0"/>
              </a:spcBef>
              <a:spcAft>
                <a:spcPts val="600"/>
              </a:spcAft>
            </a:pPr>
            <a:r>
              <a:rPr lang="en-US"/>
              <a:t>No general “personnel exception” to close a meeting</a:t>
            </a:r>
          </a:p>
          <a:p>
            <a:pPr lvl="1">
              <a:spcBef>
                <a:spcPts val="0"/>
              </a:spcBef>
              <a:spcAft>
                <a:spcPts val="600"/>
              </a:spcAft>
            </a:pPr>
            <a:r>
              <a:rPr lang="en-US"/>
              <a:t>Statement on the record before closing a meeting</a:t>
            </a:r>
          </a:p>
          <a:p>
            <a:pPr lvl="2">
              <a:spcBef>
                <a:spcPts val="0"/>
              </a:spcBef>
              <a:spcAft>
                <a:spcPts val="600"/>
              </a:spcAft>
            </a:pPr>
            <a:r>
              <a:rPr lang="en-US"/>
              <a:t>Legal authority to close the meeting</a:t>
            </a:r>
          </a:p>
          <a:p>
            <a:pPr lvl="2">
              <a:spcBef>
                <a:spcPts val="0"/>
              </a:spcBef>
              <a:spcAft>
                <a:spcPts val="600"/>
              </a:spcAft>
            </a:pPr>
            <a:r>
              <a:rPr lang="en-US"/>
              <a:t>Describe what will be discussed</a:t>
            </a:r>
          </a:p>
          <a:p>
            <a:pPr marL="0" indent="0">
              <a:spcBef>
                <a:spcPts val="0"/>
              </a:spcBef>
              <a:spcAft>
                <a:spcPts val="600"/>
              </a:spcAft>
              <a:buNone/>
            </a:pPr>
            <a:endParaRPr lang="en-US"/>
          </a:p>
          <a:p>
            <a:pPr marL="0" indent="0">
              <a:spcBef>
                <a:spcPts val="0"/>
              </a:spcBef>
              <a:spcAft>
                <a:spcPts val="600"/>
              </a:spcAft>
              <a:buNone/>
            </a:pPr>
            <a:r>
              <a:rPr lang="en-US"/>
              <a:t>Link to additional information on closed meetings: </a:t>
            </a:r>
            <a:r>
              <a:rPr lang="en-US">
                <a:hlinkClick r:id="rId2"/>
              </a:rPr>
              <a:t>Minnesota Department of Administration Open Meeting Law Overview</a:t>
            </a:r>
            <a:endParaRPr lang="en-US"/>
          </a:p>
        </p:txBody>
      </p:sp>
    </p:spTree>
    <p:extLst>
      <p:ext uri="{BB962C8B-B14F-4D97-AF65-F5344CB8AC3E}">
        <p14:creationId xmlns:p14="http://schemas.microsoft.com/office/powerpoint/2010/main" val="1003988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F313B-0A07-2B27-F26F-832EA96D26EA}"/>
              </a:ext>
            </a:extLst>
          </p:cNvPr>
          <p:cNvSpPr>
            <a:spLocks noGrp="1"/>
          </p:cNvSpPr>
          <p:nvPr>
            <p:ph type="ctrTitle"/>
          </p:nvPr>
        </p:nvSpPr>
        <p:spPr/>
        <p:txBody>
          <a:bodyPr/>
          <a:lstStyle/>
          <a:p>
            <a:r>
              <a:rPr lang="en-US"/>
              <a:t>Break</a:t>
            </a:r>
          </a:p>
        </p:txBody>
      </p:sp>
    </p:spTree>
    <p:extLst>
      <p:ext uri="{BB962C8B-B14F-4D97-AF65-F5344CB8AC3E}">
        <p14:creationId xmlns:p14="http://schemas.microsoft.com/office/powerpoint/2010/main" val="1299104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A4A7F-D9A0-0F13-A57A-E6477ACBCD12}"/>
              </a:ext>
            </a:extLst>
          </p:cNvPr>
          <p:cNvSpPr>
            <a:spLocks noGrp="1"/>
          </p:cNvSpPr>
          <p:nvPr>
            <p:ph type="ctrTitle"/>
          </p:nvPr>
        </p:nvSpPr>
        <p:spPr>
          <a:xfrm>
            <a:off x="266700" y="4092602"/>
            <a:ext cx="11658600" cy="1295182"/>
          </a:xfrm>
        </p:spPr>
        <p:txBody>
          <a:bodyPr wrap="square" anchor="ctr">
            <a:normAutofit/>
          </a:bodyPr>
          <a:lstStyle/>
          <a:p>
            <a:r>
              <a:rPr lang="en-US"/>
              <a:t>Workforce Development System Overview</a:t>
            </a:r>
          </a:p>
        </p:txBody>
      </p:sp>
      <p:sp>
        <p:nvSpPr>
          <p:cNvPr id="3" name="Text Placeholder 2">
            <a:extLst>
              <a:ext uri="{FF2B5EF4-FFF2-40B4-BE49-F238E27FC236}">
                <a16:creationId xmlns:a16="http://schemas.microsoft.com/office/drawing/2014/main" id="{A87EF1BD-907D-CD77-9EB6-6D878E0EAE79}"/>
              </a:ext>
            </a:extLst>
          </p:cNvPr>
          <p:cNvSpPr>
            <a:spLocks noGrp="1"/>
          </p:cNvSpPr>
          <p:nvPr>
            <p:ph type="body" sz="quarter" idx="17"/>
          </p:nvPr>
        </p:nvSpPr>
        <p:spPr>
          <a:xfrm>
            <a:off x="838200" y="5644883"/>
            <a:ext cx="10515600" cy="711465"/>
          </a:xfrm>
        </p:spPr>
        <p:txBody>
          <a:bodyPr>
            <a:normAutofit/>
          </a:bodyPr>
          <a:lstStyle/>
          <a:p>
            <a:r>
              <a:rPr lang="en-US"/>
              <a:t>Katie McClelland | GWDB Executive Director </a:t>
            </a:r>
          </a:p>
          <a:p>
            <a:endParaRPr lang="en-US"/>
          </a:p>
        </p:txBody>
      </p:sp>
      <p:sp>
        <p:nvSpPr>
          <p:cNvPr id="4" name="Date Placeholder 3" hidden="1">
            <a:extLst>
              <a:ext uri="{FF2B5EF4-FFF2-40B4-BE49-F238E27FC236}">
                <a16:creationId xmlns:a16="http://schemas.microsoft.com/office/drawing/2014/main" id="{1ED7901A-9112-62FE-6AE0-FA9B211C4353}"/>
              </a:ext>
            </a:extLst>
          </p:cNvPr>
          <p:cNvSpPr>
            <a:spLocks noGrp="1"/>
          </p:cNvSpPr>
          <p:nvPr>
            <p:ph type="dt" sz="half" idx="4294967295"/>
          </p:nvPr>
        </p:nvSpPr>
        <p:spPr>
          <a:xfrm>
            <a:off x="0" y="6356350"/>
            <a:ext cx="1358900" cy="365125"/>
          </a:xfrm>
          <a:prstGeom prst="rect">
            <a:avLst/>
          </a:prstGeo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D7ED242C-24FB-43A0-BCB6-43756FC812F6}"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9/16/2026</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10" name="Slide Number Placeholder 3" hidden="1">
            <a:extLst>
              <a:ext uri="{FF2B5EF4-FFF2-40B4-BE49-F238E27FC236}">
                <a16:creationId xmlns:a16="http://schemas.microsoft.com/office/drawing/2014/main" id="{5E2A8F83-FDD9-4B76-276D-757211AC2FD1}"/>
              </a:ext>
            </a:extLst>
          </p:cNvPr>
          <p:cNvSpPr>
            <a:spLocks noGrp="1"/>
          </p:cNvSpPr>
          <p:nvPr>
            <p:ph type="sldNum" sz="quarter" idx="4294967295"/>
          </p:nvPr>
        </p:nvSpPr>
        <p:spPr>
          <a:xfrm>
            <a:off x="9891132" y="6356350"/>
            <a:ext cx="1462668" cy="365125"/>
          </a:xfrm>
        </p:spPr>
        <p:txBody>
          <a:bodyPr/>
          <a:lstStyle/>
          <a:p>
            <a:pPr>
              <a:spcAft>
                <a:spcPts val="600"/>
              </a:spcAft>
            </a:pPr>
            <a:fld id="{48F63A3B-78C7-47BE-AE5E-E10140E04643}" type="slidenum">
              <a:rPr lang="en-US" smtClean="0"/>
              <a:pPr>
                <a:spcAft>
                  <a:spcPts val="600"/>
                </a:spcAft>
              </a:pPr>
              <a:t>15</a:t>
            </a:fld>
            <a:endParaRPr lang="en-US"/>
          </a:p>
        </p:txBody>
      </p:sp>
    </p:spTree>
    <p:extLst>
      <p:ext uri="{BB962C8B-B14F-4D97-AF65-F5344CB8AC3E}">
        <p14:creationId xmlns:p14="http://schemas.microsoft.com/office/powerpoint/2010/main" val="240878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BA5B413-9FD8-8BAE-9C56-187785501866}"/>
              </a:ext>
            </a:extLst>
          </p:cNvPr>
          <p:cNvSpPr>
            <a:spLocks noGrp="1"/>
          </p:cNvSpPr>
          <p:nvPr>
            <p:ph type="title"/>
          </p:nvPr>
        </p:nvSpPr>
        <p:spPr>
          <a:xfrm>
            <a:off x="449224" y="811964"/>
            <a:ext cx="3698160" cy="5234072"/>
          </a:xfrm>
        </p:spPr>
        <p:txBody>
          <a:bodyPr anchor="ctr">
            <a:normAutofit/>
          </a:bodyPr>
          <a:lstStyle/>
          <a:p>
            <a:r>
              <a:rPr lang="en-US" sz="5100"/>
              <a:t>Workforce Development System Overview</a:t>
            </a:r>
          </a:p>
        </p:txBody>
      </p:sp>
      <p:graphicFrame>
        <p:nvGraphicFramePr>
          <p:cNvPr id="8" name="Content Placeholder 5">
            <a:extLst>
              <a:ext uri="{FF2B5EF4-FFF2-40B4-BE49-F238E27FC236}">
                <a16:creationId xmlns:a16="http://schemas.microsoft.com/office/drawing/2014/main" id="{8E7756A4-AA38-4F22-AB3A-F4CD226C2079}"/>
              </a:ext>
            </a:extLst>
          </p:cNvPr>
          <p:cNvGraphicFramePr>
            <a:graphicFrameLocks noGrp="1"/>
          </p:cNvGraphicFramePr>
          <p:nvPr>
            <p:ph sz="quarter" idx="10"/>
            <p:extLst>
              <p:ext uri="{D42A27DB-BD31-4B8C-83A1-F6EECF244321}">
                <p14:modId xmlns:p14="http://schemas.microsoft.com/office/powerpoint/2010/main" val="265999229"/>
              </p:ext>
            </p:extLst>
          </p:nvPr>
        </p:nvGraphicFramePr>
        <p:xfrm>
          <a:off x="5207350" y="808073"/>
          <a:ext cx="6067425" cy="5237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7710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C879E-F7BD-478A-F9B9-F05211998944}"/>
              </a:ext>
            </a:extLst>
          </p:cNvPr>
          <p:cNvSpPr>
            <a:spLocks noGrp="1"/>
          </p:cNvSpPr>
          <p:nvPr>
            <p:ph type="ctrTitle"/>
          </p:nvPr>
        </p:nvSpPr>
        <p:spPr/>
        <p:txBody>
          <a:bodyPr/>
          <a:lstStyle/>
          <a:p>
            <a:r>
              <a:rPr lang="en-US"/>
              <a:t>Federal Workforce Development Landscape</a:t>
            </a:r>
          </a:p>
        </p:txBody>
      </p:sp>
      <p:pic>
        <p:nvPicPr>
          <p:cNvPr id="1030" name="Picture 6" descr="United States Capitol Wallpapers - Top Free United States Capitol ...">
            <a:extLst>
              <a:ext uri="{FF2B5EF4-FFF2-40B4-BE49-F238E27FC236}">
                <a16:creationId xmlns:a16="http://schemas.microsoft.com/office/drawing/2014/main" id="{5D0523C9-97F2-2D89-85DA-22FA255C5F07}"/>
              </a:ext>
            </a:extLst>
          </p:cNvPr>
          <p:cNvPicPr>
            <a:picLocks noGrp="1" noChangeAspect="1" noChangeArrowheads="1"/>
          </p:cNvPicPr>
          <p:nvPr>
            <p:ph type="pic" sz="quarter" idx="17"/>
          </p:nvPr>
        </p:nvPicPr>
        <p:blipFill>
          <a:blip r:embed="rId2">
            <a:extLst>
              <a:ext uri="{28A0092B-C50C-407E-A947-70E740481C1C}">
                <a14:useLocalDpi xmlns:a14="http://schemas.microsoft.com/office/drawing/2010/main" val="0"/>
              </a:ext>
            </a:extLst>
          </a:blip>
          <a:srcRect t="28269" b="28269"/>
          <a:stretch>
            <a:fillRect/>
          </a:stretch>
        </p:blipFill>
        <p:spPr bwMode="auto">
          <a:xfrm>
            <a:off x="0" y="0"/>
            <a:ext cx="12192000" cy="3477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87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FA07C-A60B-36AE-B412-236DBCB83AB4}"/>
              </a:ext>
            </a:extLst>
          </p:cNvPr>
          <p:cNvSpPr>
            <a:spLocks noGrp="1"/>
          </p:cNvSpPr>
          <p:nvPr>
            <p:ph type="title"/>
          </p:nvPr>
        </p:nvSpPr>
        <p:spPr>
          <a:xfrm>
            <a:off x="295542" y="136525"/>
            <a:ext cx="3766095" cy="821094"/>
          </a:xfrm>
        </p:spPr>
        <p:txBody>
          <a:bodyPr anchor="ctr">
            <a:normAutofit fontScale="90000"/>
          </a:bodyPr>
          <a:lstStyle/>
          <a:p>
            <a:pPr algn="ctr"/>
            <a:r>
              <a:rPr lang="en-US" sz="4800" u="sng"/>
              <a:t>GWDB Purpose</a:t>
            </a:r>
          </a:p>
        </p:txBody>
      </p:sp>
      <p:graphicFrame>
        <p:nvGraphicFramePr>
          <p:cNvPr id="18" name="Content Placeholder 2">
            <a:extLst>
              <a:ext uri="{FF2B5EF4-FFF2-40B4-BE49-F238E27FC236}">
                <a16:creationId xmlns:a16="http://schemas.microsoft.com/office/drawing/2014/main" id="{26F76419-A07C-F046-459B-4AA17592DCAF}"/>
              </a:ext>
            </a:extLst>
          </p:cNvPr>
          <p:cNvGraphicFramePr>
            <a:graphicFrameLocks noGrp="1"/>
          </p:cNvGraphicFramePr>
          <p:nvPr>
            <p:ph sz="quarter" idx="10"/>
            <p:extLst>
              <p:ext uri="{D42A27DB-BD31-4B8C-83A1-F6EECF244321}">
                <p14:modId xmlns:p14="http://schemas.microsoft.com/office/powerpoint/2010/main" val="269138985"/>
              </p:ext>
            </p:extLst>
          </p:nvPr>
        </p:nvGraphicFramePr>
        <p:xfrm>
          <a:off x="4888806" y="547072"/>
          <a:ext cx="7007652" cy="5237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ate Placeholder 4" hidden="1">
            <a:extLst>
              <a:ext uri="{FF2B5EF4-FFF2-40B4-BE49-F238E27FC236}">
                <a16:creationId xmlns:a16="http://schemas.microsoft.com/office/drawing/2014/main" id="{DB98CCF1-4514-F022-C598-DD6266C5DCA6}"/>
              </a:ext>
            </a:extLst>
          </p:cNvPr>
          <p:cNvSpPr>
            <a:spLocks noGrp="1"/>
          </p:cNvSpPr>
          <p:nvPr>
            <p:ph type="dt" sz="half" idx="4294967295"/>
          </p:nvPr>
        </p:nvSpPr>
        <p:spPr bwMode="black">
          <a:xfrm>
            <a:off x="838200" y="6356350"/>
            <a:ext cx="1358590" cy="36512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fld id="{068C556E-7101-4471-A958-3911E20944AB}"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9/16/2026</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E2DBD6B5-3B71-8905-B3AF-2162B806268C}"/>
              </a:ext>
            </a:extLst>
          </p:cNvPr>
          <p:cNvSpPr txBox="1"/>
          <p:nvPr/>
        </p:nvSpPr>
        <p:spPr>
          <a:xfrm>
            <a:off x="0" y="843319"/>
            <a:ext cx="4582885" cy="663258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Open Sans" panose="020B0606030504020204" pitchFamily="34" charset="0"/>
                <a:ea typeface="+mn-ea"/>
                <a:cs typeface="+mn-cs"/>
              </a:rPr>
              <a:t>The purpose of the State Workforce Development Board (WDB) is to convene State, regional, and local workforce system and partners, 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Open Sans" panose="020B0606030504020204" pitchFamily="34" charset="0"/>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FFFFFF"/>
                </a:solidFill>
                <a:effectLst/>
                <a:uLnTx/>
                <a:uFillTx/>
                <a:latin typeface="Open Sans" panose="020B0606030504020204" pitchFamily="34" charset="0"/>
                <a:ea typeface="+mn-ea"/>
                <a:cs typeface="+mn-cs"/>
              </a:rPr>
              <a:t>Enhance the capacity and performance of the workforce development system;</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FFFFFF"/>
                </a:solidFill>
                <a:effectLst/>
                <a:uLnTx/>
                <a:uFillTx/>
                <a:latin typeface="Open Sans" panose="020B0606030504020204" pitchFamily="34" charset="0"/>
                <a:ea typeface="+mn-ea"/>
                <a:cs typeface="+mn-cs"/>
              </a:rPr>
              <a:t>Align and improve the outcomes and effectiveness of Federally-funded and other workforce programs and investments; and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FFFFFF"/>
                </a:solidFill>
                <a:effectLst/>
                <a:uLnTx/>
                <a:uFillTx/>
                <a:latin typeface="Open Sans" panose="020B0606030504020204" pitchFamily="34" charset="0"/>
                <a:ea typeface="+mn-ea"/>
                <a:cs typeface="+mn-cs"/>
              </a:rPr>
              <a:t>Through these efforts, promote economic growth.</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FFFFFF"/>
                </a:solidFill>
                <a:effectLst/>
                <a:uLnTx/>
                <a:uFillTx/>
                <a:latin typeface="Open Sans" panose="020B0606030504020204" pitchFamily="34" charset="0"/>
                <a:ea typeface="+mn-ea"/>
                <a:cs typeface="+mn-cs"/>
              </a:rPr>
              <a:t>Engage public workforce system representatives, including businesses, education providers, economic development, labor representatives, and other stakeholders to help the workforce development system achieve the purpose of the Workforce Innovation and Opportunity Act (WIOA); and</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FFFFFF"/>
                </a:solidFill>
                <a:effectLst/>
                <a:uLnTx/>
                <a:uFillTx/>
                <a:latin typeface="Open Sans" panose="020B0606030504020204" pitchFamily="34" charset="0"/>
                <a:ea typeface="+mn-ea"/>
                <a:cs typeface="+mn-cs"/>
              </a:rPr>
              <a:t>Assist to achieve the State's strategic and operational vision and goals as outlined in the State Plan.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lumMod val="95000"/>
                </a:srgbClr>
              </a:solidFill>
              <a:effectLst/>
              <a:uLnTx/>
              <a:uFillTx/>
              <a:latin typeface="Calibri"/>
              <a:ea typeface="+mn-ea"/>
              <a:cs typeface="+mn-cs"/>
            </a:endParaRPr>
          </a:p>
        </p:txBody>
      </p:sp>
      <p:sp>
        <p:nvSpPr>
          <p:cNvPr id="4" name="TextBox 3">
            <a:extLst>
              <a:ext uri="{FF2B5EF4-FFF2-40B4-BE49-F238E27FC236}">
                <a16:creationId xmlns:a16="http://schemas.microsoft.com/office/drawing/2014/main" id="{25D1DFFB-80A1-7E21-907D-CDB1F1D7B49F}"/>
              </a:ext>
            </a:extLst>
          </p:cNvPr>
          <p:cNvSpPr txBox="1"/>
          <p:nvPr/>
        </p:nvSpPr>
        <p:spPr>
          <a:xfrm>
            <a:off x="2696497" y="6532913"/>
            <a:ext cx="6120580" cy="369332"/>
          </a:xfrm>
          <a:prstGeom prst="rect">
            <a:avLst/>
          </a:prstGeom>
          <a:noFill/>
        </p:spPr>
        <p:txBody>
          <a:bodyPr wrap="square">
            <a:spAutoFit/>
          </a:bodyPr>
          <a:lstStyle/>
          <a:p>
            <a:r>
              <a:rPr lang="en-US" b="0" i="0">
                <a:solidFill>
                  <a:schemeClr val="bg1"/>
                </a:solidFill>
                <a:effectLst/>
                <a:latin typeface="Roboto" panose="02000000000000000000" pitchFamily="2" charset="0"/>
                <a:hlinkClick r:id="rId7"/>
              </a:rPr>
              <a:t>20 CFR 679.100</a:t>
            </a:r>
            <a:endParaRPr lang="en-US">
              <a:solidFill>
                <a:schemeClr val="bg1"/>
              </a:solidFill>
            </a:endParaRPr>
          </a:p>
        </p:txBody>
      </p:sp>
    </p:spTree>
    <p:extLst>
      <p:ext uri="{BB962C8B-B14F-4D97-AF65-F5344CB8AC3E}">
        <p14:creationId xmlns:p14="http://schemas.microsoft.com/office/powerpoint/2010/main" val="706225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6E4B3-FAD3-9325-CF09-B62A3A317A14}"/>
              </a:ext>
            </a:extLst>
          </p:cNvPr>
          <p:cNvSpPr>
            <a:spLocks noGrp="1"/>
          </p:cNvSpPr>
          <p:nvPr>
            <p:ph type="title"/>
          </p:nvPr>
        </p:nvSpPr>
        <p:spPr>
          <a:xfrm>
            <a:off x="838200" y="-1"/>
            <a:ext cx="10515600" cy="1216025"/>
          </a:xfrm>
        </p:spPr>
        <p:txBody>
          <a:bodyPr anchor="ctr">
            <a:normAutofit/>
          </a:bodyPr>
          <a:lstStyle/>
          <a:p>
            <a:r>
              <a:rPr lang="en-US"/>
              <a:t>Minnesota GWDB State Statute</a:t>
            </a:r>
          </a:p>
        </p:txBody>
      </p:sp>
      <p:graphicFrame>
        <p:nvGraphicFramePr>
          <p:cNvPr id="8" name="Content Placeholder 2">
            <a:extLst>
              <a:ext uri="{FF2B5EF4-FFF2-40B4-BE49-F238E27FC236}">
                <a16:creationId xmlns:a16="http://schemas.microsoft.com/office/drawing/2014/main" id="{7A7EE863-3D33-983D-F025-6F26790464FC}"/>
              </a:ext>
            </a:extLst>
          </p:cNvPr>
          <p:cNvGraphicFramePr>
            <a:graphicFrameLocks noGrp="1"/>
          </p:cNvGraphicFramePr>
          <p:nvPr>
            <p:ph idx="1"/>
          </p:nvPr>
        </p:nvGraphicFramePr>
        <p:xfrm>
          <a:off x="838199" y="1563280"/>
          <a:ext cx="10673219" cy="47247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BDB9964E-054E-2911-D796-1CB7F699D62C}"/>
              </a:ext>
            </a:extLst>
          </p:cNvPr>
          <p:cNvSpPr txBox="1"/>
          <p:nvPr/>
        </p:nvSpPr>
        <p:spPr>
          <a:xfrm>
            <a:off x="7443408" y="6492875"/>
            <a:ext cx="4403558" cy="307777"/>
          </a:xfrm>
          <a:prstGeom prst="rect">
            <a:avLst/>
          </a:prstGeom>
          <a:noFill/>
        </p:spPr>
        <p:txBody>
          <a:bodyPr wrap="square" rtlCol="0">
            <a:spAutoFit/>
          </a:bodyPr>
          <a:lstStyle/>
          <a:p>
            <a:r>
              <a:rPr lang="en-US" sz="1400">
                <a:hlinkClick r:id="rId7"/>
              </a:rPr>
              <a:t>116L.665 WORKFORCE DEVELOPMENT BOARD</a:t>
            </a:r>
            <a:r>
              <a:rPr lang="en-US" sz="1400"/>
              <a:t>.</a:t>
            </a:r>
          </a:p>
        </p:txBody>
      </p:sp>
    </p:spTree>
    <p:extLst>
      <p:ext uri="{BB962C8B-B14F-4D97-AF65-F5344CB8AC3E}">
        <p14:creationId xmlns:p14="http://schemas.microsoft.com/office/powerpoint/2010/main" val="2892161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A09EB-9B16-F55A-935E-3E3689F965E3}"/>
              </a:ext>
            </a:extLst>
          </p:cNvPr>
          <p:cNvSpPr>
            <a:spLocks noGrp="1"/>
          </p:cNvSpPr>
          <p:nvPr>
            <p:ph type="title"/>
          </p:nvPr>
        </p:nvSpPr>
        <p:spPr/>
        <p:txBody>
          <a:bodyPr>
            <a:normAutofit/>
          </a:bodyPr>
          <a:lstStyle/>
          <a:p>
            <a:r>
              <a:rPr lang="en-US"/>
              <a:t>GWDB Statutory Charge &amp; Committee Alignment</a:t>
            </a:r>
          </a:p>
        </p:txBody>
      </p:sp>
      <p:graphicFrame>
        <p:nvGraphicFramePr>
          <p:cNvPr id="5" name="Content Placeholder 4">
            <a:extLst>
              <a:ext uri="{FF2B5EF4-FFF2-40B4-BE49-F238E27FC236}">
                <a16:creationId xmlns:a16="http://schemas.microsoft.com/office/drawing/2014/main" id="{A92945F0-D267-946C-E580-3632ADEE9569}"/>
              </a:ext>
            </a:extLst>
          </p:cNvPr>
          <p:cNvGraphicFramePr>
            <a:graphicFrameLocks noGrp="1"/>
          </p:cNvGraphicFramePr>
          <p:nvPr>
            <p:ph idx="1"/>
          </p:nvPr>
        </p:nvGraphicFramePr>
        <p:xfrm>
          <a:off x="838200" y="1394045"/>
          <a:ext cx="10515600" cy="4713762"/>
        </p:xfrm>
        <a:graphic>
          <a:graphicData uri="http://schemas.openxmlformats.org/drawingml/2006/table">
            <a:tbl>
              <a:tblPr firstRow="1">
                <a:tableStyleId>{5C22544A-7EE6-4342-B048-85BDC9FD1C3A}</a:tableStyleId>
              </a:tblPr>
              <a:tblGrid>
                <a:gridCol w="3168316">
                  <a:extLst>
                    <a:ext uri="{9D8B030D-6E8A-4147-A177-3AD203B41FA5}">
                      <a16:colId xmlns:a16="http://schemas.microsoft.com/office/drawing/2014/main" val="1417380723"/>
                    </a:ext>
                  </a:extLst>
                </a:gridCol>
                <a:gridCol w="7347284">
                  <a:extLst>
                    <a:ext uri="{9D8B030D-6E8A-4147-A177-3AD203B41FA5}">
                      <a16:colId xmlns:a16="http://schemas.microsoft.com/office/drawing/2014/main" val="2640095532"/>
                    </a:ext>
                  </a:extLst>
                </a:gridCol>
              </a:tblGrid>
              <a:tr h="446562">
                <a:tc>
                  <a:txBody>
                    <a:bodyPr/>
                    <a:lstStyle/>
                    <a:p>
                      <a:r>
                        <a:rPr lang="en-US" b="1"/>
                        <a:t>GWDB Committee</a:t>
                      </a:r>
                      <a:endParaRPr lang="en-US"/>
                    </a:p>
                  </a:txBody>
                  <a:tcPr anchor="ctr"/>
                </a:tc>
                <a:tc>
                  <a:txBody>
                    <a:bodyPr/>
                    <a:lstStyle/>
                    <a:p>
                      <a:r>
                        <a:rPr lang="en-US" b="1"/>
                        <a:t>Statutory Charge</a:t>
                      </a:r>
                      <a:endParaRPr lang="en-US"/>
                    </a:p>
                  </a:txBody>
                  <a:tcPr anchor="ctr"/>
                </a:tc>
                <a:extLst>
                  <a:ext uri="{0D108BD9-81ED-4DB2-BD59-A6C34878D82A}">
                    <a16:rowId xmlns:a16="http://schemas.microsoft.com/office/drawing/2014/main" val="3178204056"/>
                  </a:ext>
                </a:extLst>
              </a:tr>
              <a:tr h="781484">
                <a:tc>
                  <a:txBody>
                    <a:bodyPr/>
                    <a:lstStyle/>
                    <a:p>
                      <a:r>
                        <a:rPr lang="en-US"/>
                        <a:t>Executive Committee</a:t>
                      </a:r>
                    </a:p>
                  </a:txBody>
                  <a:tcPr anchor="ctr"/>
                </a:tc>
                <a:tc>
                  <a:txBody>
                    <a:bodyPr/>
                    <a:lstStyle/>
                    <a:p>
                      <a:pPr marL="285750" indent="-285750">
                        <a:buFont typeface="Arial" panose="020B0604020202020204" pitchFamily="34" charset="0"/>
                        <a:buChar char="•"/>
                      </a:pPr>
                      <a:r>
                        <a:rPr lang="en-US" sz="1600"/>
                        <a:t>Full Board strategic direction through agenda setting</a:t>
                      </a:r>
                    </a:p>
                    <a:p>
                      <a:pPr marL="285750" indent="-285750">
                        <a:buFont typeface="Arial" panose="020B0604020202020204" pitchFamily="34" charset="0"/>
                        <a:buChar char="•"/>
                      </a:pPr>
                      <a:r>
                        <a:rPr lang="en-US" sz="1600"/>
                        <a:t>Bi-annual state legislative reports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Funding levels, program changes, admin changes</a:t>
                      </a:r>
                    </a:p>
                    <a:p>
                      <a:pPr marL="285750" indent="-285750">
                        <a:buFont typeface="Arial" panose="020B0604020202020204" pitchFamily="34" charset="0"/>
                        <a:buChar char="•"/>
                      </a:pPr>
                      <a:r>
                        <a:rPr lang="en-US" sz="1600"/>
                        <a:t>Performance standards for WF centers</a:t>
                      </a:r>
                    </a:p>
                  </a:txBody>
                  <a:tcPr anchor="ctr"/>
                </a:tc>
                <a:extLst>
                  <a:ext uri="{0D108BD9-81ED-4DB2-BD59-A6C34878D82A}">
                    <a16:rowId xmlns:a16="http://schemas.microsoft.com/office/drawing/2014/main" val="2475546269"/>
                  </a:ext>
                </a:extLst>
              </a:tr>
              <a:tr h="781484">
                <a:tc>
                  <a:txBody>
                    <a:bodyPr/>
                    <a:lstStyle/>
                    <a:p>
                      <a:r>
                        <a:rPr lang="en-US"/>
                        <a:t>Sector Partnerships Committee</a:t>
                      </a:r>
                    </a:p>
                  </a:txBody>
                  <a:tcPr anchor="ctr"/>
                </a:tc>
                <a:tc>
                  <a:txBody>
                    <a:bodyPr/>
                    <a:lstStyle/>
                    <a:p>
                      <a:pPr marL="285750" indent="-285750">
                        <a:buFont typeface="Arial" panose="020B0604020202020204" pitchFamily="34" charset="0"/>
                        <a:buChar char="•"/>
                      </a:pPr>
                      <a:r>
                        <a:rPr lang="en-US" sz="1600"/>
                        <a:t>Defining in-demand industry sectors &amp; Occupations, </a:t>
                      </a:r>
                    </a:p>
                    <a:p>
                      <a:pPr marL="285750" indent="-285750">
                        <a:buFont typeface="Arial" panose="020B0604020202020204" pitchFamily="34" charset="0"/>
                        <a:buChar char="•"/>
                      </a:pPr>
                      <a:r>
                        <a:rPr lang="en-US" sz="1600"/>
                        <a:t>Defining and developing strategies for sector partnerships</a:t>
                      </a:r>
                    </a:p>
                    <a:p>
                      <a:pPr marL="285750" indent="-285750">
                        <a:buFont typeface="Arial" panose="020B0604020202020204" pitchFamily="34" charset="0"/>
                        <a:buChar char="•"/>
                      </a:pPr>
                      <a:r>
                        <a:rPr lang="en-US" sz="1600"/>
                        <a:t>Strategies for effective outreach to individuals &amp; employers</a:t>
                      </a:r>
                    </a:p>
                    <a:p>
                      <a:pPr marL="285750" indent="-285750">
                        <a:buFont typeface="Arial" panose="020B0604020202020204" pitchFamily="34" charset="0"/>
                        <a:buChar char="•"/>
                      </a:pPr>
                      <a:r>
                        <a:rPr lang="en-US" sz="1600"/>
                        <a:t>Strategies for career pathway development and use</a:t>
                      </a:r>
                    </a:p>
                  </a:txBody>
                  <a:tcPr anchor="ctr"/>
                </a:tc>
                <a:extLst>
                  <a:ext uri="{0D108BD9-81ED-4DB2-BD59-A6C34878D82A}">
                    <a16:rowId xmlns:a16="http://schemas.microsoft.com/office/drawing/2014/main" val="1653270902"/>
                  </a:ext>
                </a:extLst>
              </a:tr>
              <a:tr h="446562">
                <a:tc>
                  <a:txBody>
                    <a:bodyPr/>
                    <a:lstStyle/>
                    <a:p>
                      <a:r>
                        <a:rPr lang="en-US"/>
                        <a:t>State &amp; Local Coordination Committee</a:t>
                      </a:r>
                    </a:p>
                  </a:txBody>
                  <a:tcPr anchor="ctr"/>
                </a:tc>
                <a:tc>
                  <a:txBody>
                    <a:bodyPr/>
                    <a:lstStyle/>
                    <a:p>
                      <a:pPr marL="285750" indent="-285750">
                        <a:buFont typeface="Arial" panose="020B0604020202020204" pitchFamily="34" charset="0"/>
                        <a:buChar char="•"/>
                      </a:pPr>
                      <a:r>
                        <a:rPr lang="en-US" sz="1600"/>
                        <a:t>Review statewide policies &amp; programs for system alignment &amp; coordinated service delivery – including of CareerForce Centers</a:t>
                      </a:r>
                    </a:p>
                    <a:p>
                      <a:pPr marL="285750" indent="-285750">
                        <a:buFont typeface="Arial" panose="020B0604020202020204" pitchFamily="34" charset="0"/>
                        <a:buChar char="•"/>
                      </a:pPr>
                      <a:r>
                        <a:rPr lang="en-US" sz="1600"/>
                        <a:t>State performance accountability measures</a:t>
                      </a:r>
                    </a:p>
                    <a:p>
                      <a:pPr marL="285750" indent="-285750">
                        <a:buFont typeface="Arial" panose="020B0604020202020204" pitchFamily="34" charset="0"/>
                        <a:buChar char="•"/>
                      </a:pPr>
                      <a:r>
                        <a:rPr lang="en-US" sz="1600"/>
                        <a:t>Identification and review of regions and local areas</a:t>
                      </a:r>
                    </a:p>
                  </a:txBody>
                  <a:tcPr anchor="ctr"/>
                </a:tc>
                <a:extLst>
                  <a:ext uri="{0D108BD9-81ED-4DB2-BD59-A6C34878D82A}">
                    <a16:rowId xmlns:a16="http://schemas.microsoft.com/office/drawing/2014/main" val="3131238740"/>
                  </a:ext>
                </a:extLst>
              </a:tr>
              <a:tr h="781484">
                <a:tc>
                  <a:txBody>
                    <a:bodyPr/>
                    <a:lstStyle/>
                    <a:p>
                      <a:r>
                        <a:rPr lang="en-US"/>
                        <a:t>Innovative Service Delivery Committee </a:t>
                      </a:r>
                    </a:p>
                  </a:txBody>
                  <a:tcPr anchor="ctr"/>
                </a:tc>
                <a:tc>
                  <a:txBody>
                    <a:bodyPr/>
                    <a:lstStyle/>
                    <a:p>
                      <a:pPr marL="285750" indent="-285750">
                        <a:buFont typeface="Arial" panose="020B0604020202020204" pitchFamily="34" charset="0"/>
                        <a:buChar char="•"/>
                      </a:pPr>
                      <a:r>
                        <a:rPr lang="en-US" sz="1600"/>
                        <a:t>Technological improvements for access to &amp; quality of CareerForce System</a:t>
                      </a:r>
                    </a:p>
                    <a:p>
                      <a:pPr marL="285750" indent="-285750">
                        <a:buFont typeface="Arial" panose="020B0604020202020204" pitchFamily="34" charset="0"/>
                        <a:buChar char="•"/>
                      </a:pPr>
                      <a:r>
                        <a:rPr lang="en-US" sz="1600"/>
                        <a:t>Strategies to align technology and data across CareerForce partners to enhance service delivery</a:t>
                      </a:r>
                    </a:p>
                    <a:p>
                      <a:pPr marL="285750" indent="-285750">
                        <a:buFont typeface="Arial" panose="020B0604020202020204" pitchFamily="34" charset="0"/>
                        <a:buChar char="•"/>
                      </a:pPr>
                      <a:r>
                        <a:rPr lang="en-US" sz="1600"/>
                        <a:t>Policies for coordination of services through CareerForce</a:t>
                      </a:r>
                    </a:p>
                  </a:txBody>
                  <a:tcPr anchor="ctr"/>
                </a:tc>
                <a:extLst>
                  <a:ext uri="{0D108BD9-81ED-4DB2-BD59-A6C34878D82A}">
                    <a16:rowId xmlns:a16="http://schemas.microsoft.com/office/drawing/2014/main" val="1690506641"/>
                  </a:ext>
                </a:extLst>
              </a:tr>
            </a:tbl>
          </a:graphicData>
        </a:graphic>
      </p:graphicFrame>
    </p:spTree>
    <p:extLst>
      <p:ext uri="{BB962C8B-B14F-4D97-AF65-F5344CB8AC3E}">
        <p14:creationId xmlns:p14="http://schemas.microsoft.com/office/powerpoint/2010/main" val="3363086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78AD02A-FE17-2AE9-9F1C-361C62C3217B}"/>
              </a:ext>
            </a:extLst>
          </p:cNvPr>
          <p:cNvSpPr>
            <a:spLocks noGrp="1"/>
          </p:cNvSpPr>
          <p:nvPr>
            <p:ph type="title"/>
          </p:nvPr>
        </p:nvSpPr>
        <p:spPr/>
        <p:txBody>
          <a:bodyPr/>
          <a:lstStyle/>
          <a:p>
            <a:r>
              <a:rPr lang="en-US"/>
              <a:t>WIOA Combined Plan Funding Streams</a:t>
            </a:r>
          </a:p>
        </p:txBody>
      </p:sp>
      <p:pic>
        <p:nvPicPr>
          <p:cNvPr id="10" name="Picture 9">
            <a:extLst>
              <a:ext uri="{FF2B5EF4-FFF2-40B4-BE49-F238E27FC236}">
                <a16:creationId xmlns:a16="http://schemas.microsoft.com/office/drawing/2014/main" id="{E439E029-AA07-52CD-A2E2-6C51B71833BA}"/>
              </a:ext>
            </a:extLst>
          </p:cNvPr>
          <p:cNvPicPr>
            <a:picLocks noChangeAspect="1"/>
          </p:cNvPicPr>
          <p:nvPr/>
        </p:nvPicPr>
        <p:blipFill>
          <a:blip r:embed="rId2"/>
          <a:srcRect l="3471"/>
          <a:stretch/>
        </p:blipFill>
        <p:spPr>
          <a:xfrm>
            <a:off x="6243485" y="1767493"/>
            <a:ext cx="5948516" cy="4468394"/>
          </a:xfrm>
          <a:prstGeom prst="rect">
            <a:avLst/>
          </a:prstGeom>
        </p:spPr>
      </p:pic>
      <p:pic>
        <p:nvPicPr>
          <p:cNvPr id="6" name="Picture 5">
            <a:extLst>
              <a:ext uri="{FF2B5EF4-FFF2-40B4-BE49-F238E27FC236}">
                <a16:creationId xmlns:a16="http://schemas.microsoft.com/office/drawing/2014/main" id="{6615B93A-E4B0-F7CA-C020-9095204C8102}"/>
              </a:ext>
            </a:extLst>
          </p:cNvPr>
          <p:cNvPicPr>
            <a:picLocks noChangeAspect="1"/>
          </p:cNvPicPr>
          <p:nvPr/>
        </p:nvPicPr>
        <p:blipFill>
          <a:blip r:embed="rId3"/>
          <a:srcRect l="5451" t="19373" r="4629"/>
          <a:stretch/>
        </p:blipFill>
        <p:spPr>
          <a:xfrm>
            <a:off x="161904" y="1646009"/>
            <a:ext cx="6081581" cy="4313294"/>
          </a:xfrm>
          <a:prstGeom prst="rect">
            <a:avLst/>
          </a:prstGeom>
        </p:spPr>
      </p:pic>
      <p:sp>
        <p:nvSpPr>
          <p:cNvPr id="11" name="TextBox 10">
            <a:extLst>
              <a:ext uri="{FF2B5EF4-FFF2-40B4-BE49-F238E27FC236}">
                <a16:creationId xmlns:a16="http://schemas.microsoft.com/office/drawing/2014/main" id="{F60639C0-1198-9DA3-F29B-8FF940E1794C}"/>
              </a:ext>
            </a:extLst>
          </p:cNvPr>
          <p:cNvSpPr txBox="1"/>
          <p:nvPr/>
        </p:nvSpPr>
        <p:spPr>
          <a:xfrm>
            <a:off x="8121445" y="6550223"/>
            <a:ext cx="4896463" cy="307777"/>
          </a:xfrm>
          <a:prstGeom prst="rect">
            <a:avLst/>
          </a:prstGeom>
          <a:noFill/>
        </p:spPr>
        <p:txBody>
          <a:bodyPr wrap="square" rtlCol="0">
            <a:spAutoFit/>
          </a:bodyPr>
          <a:lstStyle/>
          <a:p>
            <a:r>
              <a:rPr lang="en-US" sz="1400"/>
              <a:t>Source: </a:t>
            </a:r>
            <a:r>
              <a:rPr lang="en-US" sz="1400">
                <a:hlinkClick r:id="rId4"/>
              </a:rPr>
              <a:t>A Guide to the American Workforce System </a:t>
            </a:r>
            <a:endParaRPr lang="en-US" sz="1400"/>
          </a:p>
        </p:txBody>
      </p:sp>
    </p:spTree>
    <p:extLst>
      <p:ext uri="{BB962C8B-B14F-4D97-AF65-F5344CB8AC3E}">
        <p14:creationId xmlns:p14="http://schemas.microsoft.com/office/powerpoint/2010/main" val="2935556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a:t>WIOA </a:t>
            </a:r>
            <a:r>
              <a:t>Performance Accountability</a:t>
            </a:r>
          </a:p>
        </p:txBody>
      </p:sp>
      <p:graphicFrame>
        <p:nvGraphicFramePr>
          <p:cNvPr id="5" name="Content Placeholder 2">
            <a:extLst>
              <a:ext uri="{FF2B5EF4-FFF2-40B4-BE49-F238E27FC236}">
                <a16:creationId xmlns:a16="http://schemas.microsoft.com/office/drawing/2014/main" id="{D5326C82-264D-FD7D-6A10-93FFA4179854}"/>
              </a:ext>
            </a:extLst>
          </p:cNvPr>
          <p:cNvGraphicFramePr>
            <a:graphicFrameLocks noGrp="1"/>
          </p:cNvGraphicFramePr>
          <p:nvPr>
            <p:ph idx="1"/>
            <p:extLst>
              <p:ext uri="{D42A27DB-BD31-4B8C-83A1-F6EECF244321}">
                <p14:modId xmlns:p14="http://schemas.microsoft.com/office/powerpoint/2010/main" val="3706741607"/>
              </p:ext>
            </p:extLst>
          </p:nvPr>
        </p:nvGraphicFramePr>
        <p:xfrm>
          <a:off x="838200" y="1828800"/>
          <a:ext cx="10515600" cy="4583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C112F-8808-987C-9512-32903EFA59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A68632-14C8-259E-3865-A5A8CFE64D40}"/>
              </a:ext>
            </a:extLst>
          </p:cNvPr>
          <p:cNvSpPr>
            <a:spLocks noGrp="1"/>
          </p:cNvSpPr>
          <p:nvPr>
            <p:ph type="title"/>
          </p:nvPr>
        </p:nvSpPr>
        <p:spPr/>
        <p:txBody>
          <a:bodyPr/>
          <a:lstStyle/>
          <a:p>
            <a:r>
              <a:rPr lang="en-US"/>
              <a:t>Minnesota WIOA Funding Trends FY 2022 - 2026</a:t>
            </a:r>
          </a:p>
        </p:txBody>
      </p:sp>
      <p:graphicFrame>
        <p:nvGraphicFramePr>
          <p:cNvPr id="6" name="Content Placeholder 5">
            <a:extLst>
              <a:ext uri="{FF2B5EF4-FFF2-40B4-BE49-F238E27FC236}">
                <a16:creationId xmlns:a16="http://schemas.microsoft.com/office/drawing/2014/main" id="{8A6BEAB0-D1B9-591B-1151-B7C91A0581BF}"/>
              </a:ext>
            </a:extLst>
          </p:cNvPr>
          <p:cNvGraphicFramePr>
            <a:graphicFrameLocks noGrp="1"/>
          </p:cNvGraphicFramePr>
          <p:nvPr>
            <p:ph idx="1"/>
          </p:nvPr>
        </p:nvGraphicFramePr>
        <p:xfrm>
          <a:off x="838200" y="1593850"/>
          <a:ext cx="5257800" cy="45831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C2247A73-5574-2569-972E-EBEC505BFCE4}"/>
              </a:ext>
            </a:extLst>
          </p:cNvPr>
          <p:cNvGraphicFramePr>
            <a:graphicFrameLocks/>
          </p:cNvGraphicFramePr>
          <p:nvPr/>
        </p:nvGraphicFramePr>
        <p:xfrm>
          <a:off x="6095999" y="1593850"/>
          <a:ext cx="5257799" cy="45831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05871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66F04-1BF4-3474-BE2D-E4D777EC9371}"/>
              </a:ext>
            </a:extLst>
          </p:cNvPr>
          <p:cNvSpPr>
            <a:spLocks noGrp="1"/>
          </p:cNvSpPr>
          <p:nvPr>
            <p:ph type="title"/>
          </p:nvPr>
        </p:nvSpPr>
        <p:spPr/>
        <p:txBody>
          <a:bodyPr/>
          <a:lstStyle/>
          <a:p>
            <a:r>
              <a:rPr lang="en-US"/>
              <a:t>Workforce Development Federal Funding Land</a:t>
            </a:r>
          </a:p>
        </p:txBody>
      </p:sp>
      <p:graphicFrame>
        <p:nvGraphicFramePr>
          <p:cNvPr id="5" name="Content Placeholder 4">
            <a:extLst>
              <a:ext uri="{FF2B5EF4-FFF2-40B4-BE49-F238E27FC236}">
                <a16:creationId xmlns:a16="http://schemas.microsoft.com/office/drawing/2014/main" id="{9879864C-A614-539D-4754-EB525913D2BC}"/>
              </a:ext>
            </a:extLst>
          </p:cNvPr>
          <p:cNvGraphicFramePr>
            <a:graphicFrameLocks noGrp="1"/>
          </p:cNvGraphicFramePr>
          <p:nvPr>
            <p:ph idx="1"/>
          </p:nvPr>
        </p:nvGraphicFramePr>
        <p:xfrm>
          <a:off x="838200" y="1593850"/>
          <a:ext cx="10515600" cy="4583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08C8D70A-E8E5-1232-CD16-E5A466082376}"/>
              </a:ext>
            </a:extLst>
          </p:cNvPr>
          <p:cNvSpPr txBox="1"/>
          <p:nvPr/>
        </p:nvSpPr>
        <p:spPr>
          <a:xfrm>
            <a:off x="506361" y="1414464"/>
            <a:ext cx="3165988" cy="400110"/>
          </a:xfrm>
          <a:prstGeom prst="rect">
            <a:avLst/>
          </a:prstGeom>
          <a:noFill/>
        </p:spPr>
        <p:txBody>
          <a:bodyPr wrap="square" rtlCol="0">
            <a:spAutoFit/>
          </a:bodyPr>
          <a:lstStyle/>
          <a:p>
            <a:r>
              <a:rPr lang="en-US" sz="2000" b="1"/>
              <a:t>Passed Into Law:</a:t>
            </a:r>
          </a:p>
        </p:txBody>
      </p:sp>
      <p:sp>
        <p:nvSpPr>
          <p:cNvPr id="7" name="TextBox 6">
            <a:extLst>
              <a:ext uri="{FF2B5EF4-FFF2-40B4-BE49-F238E27FC236}">
                <a16:creationId xmlns:a16="http://schemas.microsoft.com/office/drawing/2014/main" id="{406ABA30-11E4-6A18-3A39-D6337E5759FA}"/>
              </a:ext>
            </a:extLst>
          </p:cNvPr>
          <p:cNvSpPr txBox="1"/>
          <p:nvPr/>
        </p:nvSpPr>
        <p:spPr>
          <a:xfrm>
            <a:off x="506361" y="3700740"/>
            <a:ext cx="4419600" cy="369332"/>
          </a:xfrm>
          <a:prstGeom prst="rect">
            <a:avLst/>
          </a:prstGeom>
          <a:noFill/>
        </p:spPr>
        <p:txBody>
          <a:bodyPr wrap="square" rtlCol="0">
            <a:spAutoFit/>
          </a:bodyPr>
          <a:lstStyle/>
          <a:p>
            <a:r>
              <a:rPr lang="en-US" b="1" i="1"/>
              <a:t>Proposals Not Yet Passed Into Law:</a:t>
            </a:r>
          </a:p>
        </p:txBody>
      </p:sp>
    </p:spTree>
    <p:extLst>
      <p:ext uri="{BB962C8B-B14F-4D97-AF65-F5344CB8AC3E}">
        <p14:creationId xmlns:p14="http://schemas.microsoft.com/office/powerpoint/2010/main" val="2941054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4B876-15E2-28D2-FDF2-CE618A71ECF8}"/>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0EDF3FD3-E116-88BD-06B7-AA4479001894}"/>
              </a:ext>
            </a:extLst>
          </p:cNvPr>
          <p:cNvSpPr>
            <a:spLocks noGrp="1"/>
          </p:cNvSpPr>
          <p:nvPr>
            <p:ph type="title"/>
          </p:nvPr>
        </p:nvSpPr>
        <p:spPr>
          <a:xfrm>
            <a:off x="838200" y="-1"/>
            <a:ext cx="10515600" cy="1216025"/>
          </a:xfrm>
        </p:spPr>
        <p:txBody>
          <a:bodyPr/>
          <a:lstStyle/>
          <a:p>
            <a:r>
              <a:rPr lang="en-US">
                <a:ea typeface="Calibri"/>
                <a:cs typeface="Calibri"/>
              </a:rPr>
              <a:t>Workforce Pell Grants – Implementation Timeline</a:t>
            </a:r>
            <a:endParaRPr lang="en-US"/>
          </a:p>
        </p:txBody>
      </p:sp>
      <p:sp>
        <p:nvSpPr>
          <p:cNvPr id="35" name="TextBox 34">
            <a:extLst>
              <a:ext uri="{FF2B5EF4-FFF2-40B4-BE49-F238E27FC236}">
                <a16:creationId xmlns:a16="http://schemas.microsoft.com/office/drawing/2014/main" id="{7D835AFA-0A4D-E0D6-1135-65D289448B34}"/>
              </a:ext>
            </a:extLst>
          </p:cNvPr>
          <p:cNvSpPr txBox="1"/>
          <p:nvPr/>
        </p:nvSpPr>
        <p:spPr>
          <a:xfrm>
            <a:off x="6648632" y="2551043"/>
            <a:ext cx="187739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2"/>
                </a:solidFill>
                <a:ea typeface="Calibri"/>
                <a:cs typeface="Calibri"/>
              </a:rPr>
              <a:t>Now – Mid 2026</a:t>
            </a:r>
            <a:endParaRPr lang="en-US"/>
          </a:p>
        </p:txBody>
      </p:sp>
      <p:sp>
        <p:nvSpPr>
          <p:cNvPr id="37" name="TextBox 36">
            <a:extLst>
              <a:ext uri="{FF2B5EF4-FFF2-40B4-BE49-F238E27FC236}">
                <a16:creationId xmlns:a16="http://schemas.microsoft.com/office/drawing/2014/main" id="{5ECA0DDD-E709-8B6D-2FF1-8F508D51D118}"/>
              </a:ext>
            </a:extLst>
          </p:cNvPr>
          <p:cNvSpPr txBox="1"/>
          <p:nvPr/>
        </p:nvSpPr>
        <p:spPr>
          <a:xfrm>
            <a:off x="6638049" y="3739596"/>
            <a:ext cx="187739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2"/>
                </a:solidFill>
                <a:ea typeface="Calibri"/>
                <a:cs typeface="Calibri"/>
              </a:rPr>
              <a:t>Mid 2026 </a:t>
            </a:r>
            <a:endParaRPr lang="en-US">
              <a:solidFill>
                <a:schemeClr val="tx2"/>
              </a:solidFill>
            </a:endParaRPr>
          </a:p>
        </p:txBody>
      </p:sp>
      <p:sp>
        <p:nvSpPr>
          <p:cNvPr id="39" name="TextBox 38">
            <a:extLst>
              <a:ext uri="{FF2B5EF4-FFF2-40B4-BE49-F238E27FC236}">
                <a16:creationId xmlns:a16="http://schemas.microsoft.com/office/drawing/2014/main" id="{383C8C59-3D53-5A64-EC8D-33754A26B06D}"/>
              </a:ext>
            </a:extLst>
          </p:cNvPr>
          <p:cNvSpPr txBox="1"/>
          <p:nvPr/>
        </p:nvSpPr>
        <p:spPr>
          <a:xfrm>
            <a:off x="6638049" y="4987511"/>
            <a:ext cx="187739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2"/>
                </a:solidFill>
                <a:ea typeface="Calibri"/>
                <a:cs typeface="Calibri"/>
              </a:rPr>
              <a:t>By July 1, 2026 </a:t>
            </a:r>
          </a:p>
        </p:txBody>
      </p:sp>
      <p:sp>
        <p:nvSpPr>
          <p:cNvPr id="41" name="TextBox 40">
            <a:extLst>
              <a:ext uri="{FF2B5EF4-FFF2-40B4-BE49-F238E27FC236}">
                <a16:creationId xmlns:a16="http://schemas.microsoft.com/office/drawing/2014/main" id="{2686BC25-F6BF-0B93-8A3D-0D7B518EA282}"/>
              </a:ext>
            </a:extLst>
          </p:cNvPr>
          <p:cNvSpPr txBox="1"/>
          <p:nvPr/>
        </p:nvSpPr>
        <p:spPr>
          <a:xfrm>
            <a:off x="8635078" y="2551043"/>
            <a:ext cx="2528955" cy="8771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a:solidFill>
                  <a:schemeClr val="tx2"/>
                </a:solidFill>
                <a:ea typeface="Calibri"/>
                <a:cs typeface="Calibri"/>
              </a:rPr>
              <a:t>Identify in-demand occupations and align short-term programs </a:t>
            </a:r>
            <a:endParaRPr lang="en-US">
              <a:solidFill>
                <a:schemeClr val="tx2"/>
              </a:solidFill>
            </a:endParaRPr>
          </a:p>
        </p:txBody>
      </p:sp>
      <p:sp>
        <p:nvSpPr>
          <p:cNvPr id="43" name="TextBox 42">
            <a:extLst>
              <a:ext uri="{FF2B5EF4-FFF2-40B4-BE49-F238E27FC236}">
                <a16:creationId xmlns:a16="http://schemas.microsoft.com/office/drawing/2014/main" id="{73017760-8B65-FA94-C0A2-EB6FCF71523F}"/>
              </a:ext>
            </a:extLst>
          </p:cNvPr>
          <p:cNvSpPr txBox="1"/>
          <p:nvPr/>
        </p:nvSpPr>
        <p:spPr>
          <a:xfrm>
            <a:off x="8634617" y="3648825"/>
            <a:ext cx="3158432"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a:solidFill>
                  <a:schemeClr val="tx2"/>
                </a:solidFill>
                <a:ea typeface="Calibri"/>
                <a:cs typeface="Calibri"/>
              </a:rPr>
              <a:t>Develop process for Governor and State Board program eligibility &amp; agency program approvals </a:t>
            </a:r>
          </a:p>
        </p:txBody>
      </p:sp>
      <p:sp>
        <p:nvSpPr>
          <p:cNvPr id="45" name="TextBox 44">
            <a:extLst>
              <a:ext uri="{FF2B5EF4-FFF2-40B4-BE49-F238E27FC236}">
                <a16:creationId xmlns:a16="http://schemas.microsoft.com/office/drawing/2014/main" id="{07BE2DC9-DFEF-53B9-9110-2DC0F0CD4179}"/>
              </a:ext>
            </a:extLst>
          </p:cNvPr>
          <p:cNvSpPr txBox="1"/>
          <p:nvPr/>
        </p:nvSpPr>
        <p:spPr>
          <a:xfrm>
            <a:off x="8635077" y="4881677"/>
            <a:ext cx="3020389"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a:solidFill>
                  <a:schemeClr val="tx2"/>
                </a:solidFill>
                <a:ea typeface="Calibri"/>
                <a:cs typeface="Calibri"/>
              </a:rPr>
              <a:t>Submit approved programs and prepared for program launch</a:t>
            </a:r>
            <a:endParaRPr lang="en-US"/>
          </a:p>
        </p:txBody>
      </p:sp>
      <p:cxnSp>
        <p:nvCxnSpPr>
          <p:cNvPr id="47" name="Straight Arrow Connector 46">
            <a:extLst>
              <a:ext uri="{FF2B5EF4-FFF2-40B4-BE49-F238E27FC236}">
                <a16:creationId xmlns:a16="http://schemas.microsoft.com/office/drawing/2014/main" id="{A03C8E9A-BBF5-93E3-FD3B-AD5195136414}"/>
              </a:ext>
            </a:extLst>
          </p:cNvPr>
          <p:cNvCxnSpPr>
            <a:cxnSpLocks/>
          </p:cNvCxnSpPr>
          <p:nvPr/>
        </p:nvCxnSpPr>
        <p:spPr>
          <a:xfrm flipV="1">
            <a:off x="6636207" y="2462694"/>
            <a:ext cx="5146259" cy="1"/>
          </a:xfrm>
          <a:prstGeom prst="straightConnector1">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1BE17AFB-D171-E36C-80C6-36CDC75BB8A6}"/>
              </a:ext>
            </a:extLst>
          </p:cNvPr>
          <p:cNvCxnSpPr>
            <a:cxnSpLocks/>
          </p:cNvCxnSpPr>
          <p:nvPr/>
        </p:nvCxnSpPr>
        <p:spPr>
          <a:xfrm flipV="1">
            <a:off x="6646790" y="4759277"/>
            <a:ext cx="5146259" cy="1"/>
          </a:xfrm>
          <a:prstGeom prst="straightConnector1">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C743C7A7-73D1-71B6-9B8B-99DA3543247D}"/>
              </a:ext>
            </a:extLst>
          </p:cNvPr>
          <p:cNvCxnSpPr>
            <a:cxnSpLocks/>
          </p:cNvCxnSpPr>
          <p:nvPr/>
        </p:nvCxnSpPr>
        <p:spPr>
          <a:xfrm flipV="1">
            <a:off x="6636207" y="3550476"/>
            <a:ext cx="5146259" cy="1"/>
          </a:xfrm>
          <a:prstGeom prst="straightConnector1">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A4EB176C-1EDB-1522-039F-4B153BF19EA4}"/>
              </a:ext>
            </a:extLst>
          </p:cNvPr>
          <p:cNvCxnSpPr>
            <a:cxnSpLocks/>
          </p:cNvCxnSpPr>
          <p:nvPr/>
        </p:nvCxnSpPr>
        <p:spPr>
          <a:xfrm>
            <a:off x="8490132" y="2453492"/>
            <a:ext cx="10583" cy="3757083"/>
          </a:xfrm>
          <a:prstGeom prst="straightConnector1">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57" name="Graphic 56" descr="Court with solid fill">
            <a:extLst>
              <a:ext uri="{FF2B5EF4-FFF2-40B4-BE49-F238E27FC236}">
                <a16:creationId xmlns:a16="http://schemas.microsoft.com/office/drawing/2014/main" id="{0B77032D-D2FC-E9FC-41FC-279BB3113AB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35934" y="1668209"/>
            <a:ext cx="680382" cy="680889"/>
          </a:xfrm>
          <a:prstGeom prst="rect">
            <a:avLst/>
          </a:prstGeom>
        </p:spPr>
      </p:pic>
      <p:sp>
        <p:nvSpPr>
          <p:cNvPr id="59" name="Content Placeholder 2">
            <a:extLst>
              <a:ext uri="{FF2B5EF4-FFF2-40B4-BE49-F238E27FC236}">
                <a16:creationId xmlns:a16="http://schemas.microsoft.com/office/drawing/2014/main" id="{5794B281-12C0-DE5D-80C5-569F8A02DC59}"/>
              </a:ext>
            </a:extLst>
          </p:cNvPr>
          <p:cNvSpPr txBox="1">
            <a:spLocks/>
          </p:cNvSpPr>
          <p:nvPr/>
        </p:nvSpPr>
        <p:spPr bwMode="gray">
          <a:xfrm>
            <a:off x="6979386" y="1684444"/>
            <a:ext cx="3972339" cy="786145"/>
          </a:xfrm>
          <a:prstGeom prst="rect">
            <a:avLst/>
          </a:prstGeom>
          <a:noFill/>
        </p:spPr>
        <p:txBody>
          <a:bodyPr vert="horz" lIns="91440" tIns="45720" rIns="91440" bIns="45720" rtlCol="0" anchor="t">
            <a:normAutofit fontScale="92500" lnSpcReduction="10000"/>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300"/>
              </a:spcBef>
              <a:spcAft>
                <a:spcPts val="0"/>
              </a:spcAft>
              <a:buNone/>
            </a:pPr>
            <a:r>
              <a:rPr lang="en-US">
                <a:ea typeface="Calibri"/>
                <a:cs typeface="Calibri"/>
              </a:rPr>
              <a:t>State Responsibilities</a:t>
            </a:r>
            <a:endParaRPr lang="en-US"/>
          </a:p>
          <a:p>
            <a:pPr marL="0" indent="0" algn="ctr">
              <a:spcBef>
                <a:spcPts val="500"/>
              </a:spcBef>
              <a:buNone/>
            </a:pPr>
            <a:r>
              <a:rPr lang="en-US" sz="1200">
                <a:ea typeface="Calibri"/>
                <a:cs typeface="Calibri"/>
              </a:rPr>
              <a:t>(Governor/GWDB)</a:t>
            </a:r>
            <a:endParaRPr lang="en-US">
              <a:ea typeface="Calibri"/>
              <a:cs typeface="Calibri"/>
            </a:endParaRPr>
          </a:p>
          <a:p>
            <a:pPr marL="0" indent="0">
              <a:buFont typeface="Arial" panose="020B0604020202020204" pitchFamily="34" charset="0"/>
              <a:buNone/>
            </a:pPr>
            <a:endParaRPr lang="en-US">
              <a:ea typeface="Calibri"/>
              <a:cs typeface="Calibri"/>
            </a:endParaRPr>
          </a:p>
        </p:txBody>
      </p:sp>
      <p:sp>
        <p:nvSpPr>
          <p:cNvPr id="63" name="TextBox 62">
            <a:extLst>
              <a:ext uri="{FF2B5EF4-FFF2-40B4-BE49-F238E27FC236}">
                <a16:creationId xmlns:a16="http://schemas.microsoft.com/office/drawing/2014/main" id="{46CC8A7F-1116-8FC2-ACDF-A51CEE2B0FEC}"/>
              </a:ext>
            </a:extLst>
          </p:cNvPr>
          <p:cNvSpPr txBox="1"/>
          <p:nvPr/>
        </p:nvSpPr>
        <p:spPr>
          <a:xfrm>
            <a:off x="817676" y="2606260"/>
            <a:ext cx="187739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2"/>
                </a:solidFill>
                <a:ea typeface="Calibri"/>
                <a:cs typeface="Calibri"/>
              </a:rPr>
              <a:t>Now until Nov. 1, 2025</a:t>
            </a:r>
            <a:endParaRPr lang="en-US">
              <a:solidFill>
                <a:schemeClr val="tx2"/>
              </a:solidFill>
            </a:endParaRPr>
          </a:p>
        </p:txBody>
      </p:sp>
      <p:sp>
        <p:nvSpPr>
          <p:cNvPr id="65" name="TextBox 64">
            <a:extLst>
              <a:ext uri="{FF2B5EF4-FFF2-40B4-BE49-F238E27FC236}">
                <a16:creationId xmlns:a16="http://schemas.microsoft.com/office/drawing/2014/main" id="{9520CB89-3E65-61DA-56A4-42809ABF74AC}"/>
              </a:ext>
            </a:extLst>
          </p:cNvPr>
          <p:cNvSpPr txBox="1"/>
          <p:nvPr/>
        </p:nvSpPr>
        <p:spPr>
          <a:xfrm>
            <a:off x="838015" y="3748431"/>
            <a:ext cx="187739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2"/>
                </a:solidFill>
                <a:ea typeface="Calibri"/>
                <a:cs typeface="Calibri"/>
              </a:rPr>
              <a:t>Late 2025 </a:t>
            </a:r>
            <a:endParaRPr lang="en-US"/>
          </a:p>
        </p:txBody>
      </p:sp>
      <p:sp>
        <p:nvSpPr>
          <p:cNvPr id="67" name="TextBox 66">
            <a:extLst>
              <a:ext uri="{FF2B5EF4-FFF2-40B4-BE49-F238E27FC236}">
                <a16:creationId xmlns:a16="http://schemas.microsoft.com/office/drawing/2014/main" id="{C5DAD17C-9476-C70F-4841-ECC4BCC66D4C}"/>
              </a:ext>
            </a:extLst>
          </p:cNvPr>
          <p:cNvSpPr txBox="1"/>
          <p:nvPr/>
        </p:nvSpPr>
        <p:spPr>
          <a:xfrm>
            <a:off x="838015" y="4885911"/>
            <a:ext cx="187739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2"/>
                </a:solidFill>
                <a:ea typeface="Calibri"/>
                <a:cs typeface="Calibri"/>
              </a:rPr>
              <a:t>By July 1, 2026 </a:t>
            </a:r>
          </a:p>
        </p:txBody>
      </p:sp>
      <p:sp>
        <p:nvSpPr>
          <p:cNvPr id="69" name="TextBox 68">
            <a:extLst>
              <a:ext uri="{FF2B5EF4-FFF2-40B4-BE49-F238E27FC236}">
                <a16:creationId xmlns:a16="http://schemas.microsoft.com/office/drawing/2014/main" id="{E71A6FD9-3A76-DEFD-4B35-F1FB422E365F}"/>
              </a:ext>
            </a:extLst>
          </p:cNvPr>
          <p:cNvSpPr txBox="1"/>
          <p:nvPr/>
        </p:nvSpPr>
        <p:spPr>
          <a:xfrm>
            <a:off x="2815165" y="2606261"/>
            <a:ext cx="2528955"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a:solidFill>
                  <a:schemeClr val="tx2"/>
                </a:solidFill>
                <a:ea typeface="Calibri"/>
                <a:cs typeface="Calibri"/>
              </a:rPr>
              <a:t>Conduct Negotiated rulemaking </a:t>
            </a:r>
            <a:endParaRPr lang="en-US">
              <a:solidFill>
                <a:schemeClr val="tx2"/>
              </a:solidFill>
            </a:endParaRPr>
          </a:p>
        </p:txBody>
      </p:sp>
      <p:sp>
        <p:nvSpPr>
          <p:cNvPr id="71" name="TextBox 70">
            <a:extLst>
              <a:ext uri="{FF2B5EF4-FFF2-40B4-BE49-F238E27FC236}">
                <a16:creationId xmlns:a16="http://schemas.microsoft.com/office/drawing/2014/main" id="{77B4DB21-4529-5E01-FB8F-B6DEA8C894C4}"/>
              </a:ext>
            </a:extLst>
          </p:cNvPr>
          <p:cNvSpPr txBox="1"/>
          <p:nvPr/>
        </p:nvSpPr>
        <p:spPr>
          <a:xfrm>
            <a:off x="2815165" y="3752020"/>
            <a:ext cx="3158432"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a:solidFill>
                  <a:schemeClr val="tx2"/>
                </a:solidFill>
                <a:ea typeface="Calibri"/>
                <a:cs typeface="Calibri"/>
              </a:rPr>
              <a:t>Issue final rule and provide implementation guidance </a:t>
            </a:r>
            <a:endParaRPr lang="en-US"/>
          </a:p>
        </p:txBody>
      </p:sp>
      <p:sp>
        <p:nvSpPr>
          <p:cNvPr id="73" name="TextBox 72">
            <a:extLst>
              <a:ext uri="{FF2B5EF4-FFF2-40B4-BE49-F238E27FC236}">
                <a16:creationId xmlns:a16="http://schemas.microsoft.com/office/drawing/2014/main" id="{38380DF4-83C8-8492-8B5C-3A38E6EEEDDF}"/>
              </a:ext>
            </a:extLst>
          </p:cNvPr>
          <p:cNvSpPr txBox="1"/>
          <p:nvPr/>
        </p:nvSpPr>
        <p:spPr>
          <a:xfrm>
            <a:off x="2812956" y="4879469"/>
            <a:ext cx="3020389"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a:solidFill>
                  <a:schemeClr val="tx2"/>
                </a:solidFill>
                <a:ea typeface="Calibri"/>
                <a:cs typeface="Calibri"/>
              </a:rPr>
              <a:t>Workforce Pell program launch for award year 2026-2027 </a:t>
            </a:r>
            <a:endParaRPr lang="en-US">
              <a:solidFill>
                <a:schemeClr val="tx2"/>
              </a:solidFill>
            </a:endParaRPr>
          </a:p>
        </p:txBody>
      </p:sp>
      <p:cxnSp>
        <p:nvCxnSpPr>
          <p:cNvPr id="75" name="Straight Arrow Connector 74">
            <a:extLst>
              <a:ext uri="{FF2B5EF4-FFF2-40B4-BE49-F238E27FC236}">
                <a16:creationId xmlns:a16="http://schemas.microsoft.com/office/drawing/2014/main" id="{CD36778C-81CC-6511-A4EF-E848BB847BE6}"/>
              </a:ext>
            </a:extLst>
          </p:cNvPr>
          <p:cNvCxnSpPr>
            <a:cxnSpLocks/>
          </p:cNvCxnSpPr>
          <p:nvPr/>
        </p:nvCxnSpPr>
        <p:spPr>
          <a:xfrm flipV="1">
            <a:off x="891390" y="2471529"/>
            <a:ext cx="5146259" cy="1"/>
          </a:xfrm>
          <a:prstGeom prst="straightConnector1">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EFB876D6-354E-4759-18AC-B1174772FE56}"/>
              </a:ext>
            </a:extLst>
          </p:cNvPr>
          <p:cNvCxnSpPr>
            <a:cxnSpLocks/>
          </p:cNvCxnSpPr>
          <p:nvPr/>
        </p:nvCxnSpPr>
        <p:spPr>
          <a:xfrm flipV="1">
            <a:off x="901973" y="4768112"/>
            <a:ext cx="5146259" cy="1"/>
          </a:xfrm>
          <a:prstGeom prst="straightConnector1">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D2A8C587-8FAD-29C9-1C91-37E49BAA7090}"/>
              </a:ext>
            </a:extLst>
          </p:cNvPr>
          <p:cNvCxnSpPr>
            <a:cxnSpLocks/>
          </p:cNvCxnSpPr>
          <p:nvPr/>
        </p:nvCxnSpPr>
        <p:spPr>
          <a:xfrm flipV="1">
            <a:off x="891390" y="3559311"/>
            <a:ext cx="5146259" cy="1"/>
          </a:xfrm>
          <a:prstGeom prst="straightConnector1">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15637E61-3C44-16DB-B5CB-0DDFF48EC491}"/>
              </a:ext>
            </a:extLst>
          </p:cNvPr>
          <p:cNvCxnSpPr>
            <a:cxnSpLocks/>
          </p:cNvCxnSpPr>
          <p:nvPr/>
        </p:nvCxnSpPr>
        <p:spPr>
          <a:xfrm>
            <a:off x="2745315" y="2462327"/>
            <a:ext cx="10583" cy="3757083"/>
          </a:xfrm>
          <a:prstGeom prst="straightConnector1">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3" name="Content Placeholder 2">
            <a:extLst>
              <a:ext uri="{FF2B5EF4-FFF2-40B4-BE49-F238E27FC236}">
                <a16:creationId xmlns:a16="http://schemas.microsoft.com/office/drawing/2014/main" id="{917F1FDC-EC6C-67CF-17D1-111831D1F927}"/>
              </a:ext>
            </a:extLst>
          </p:cNvPr>
          <p:cNvSpPr txBox="1">
            <a:spLocks/>
          </p:cNvSpPr>
          <p:nvPr/>
        </p:nvSpPr>
        <p:spPr bwMode="gray">
          <a:xfrm>
            <a:off x="1234569" y="1693279"/>
            <a:ext cx="3972339" cy="786145"/>
          </a:xfrm>
          <a:prstGeom prst="rect">
            <a:avLst/>
          </a:prstGeom>
          <a:noFill/>
        </p:spPr>
        <p:txBody>
          <a:bodyPr vert="horz" lIns="91440" tIns="45720" rIns="91440" bIns="45720" rtlCol="0" anchor="t">
            <a:normAutofit fontScale="92500" lnSpcReduction="10000"/>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300"/>
              </a:spcBef>
              <a:spcAft>
                <a:spcPts val="0"/>
              </a:spcAft>
              <a:buNone/>
            </a:pPr>
            <a:r>
              <a:rPr lang="en-US">
                <a:ea typeface="Calibri"/>
                <a:cs typeface="Calibri"/>
              </a:rPr>
              <a:t>Fed Responsibilities</a:t>
            </a:r>
            <a:endParaRPr lang="en-US"/>
          </a:p>
          <a:p>
            <a:pPr marL="0" indent="0" algn="ctr">
              <a:spcBef>
                <a:spcPts val="500"/>
              </a:spcBef>
              <a:buNone/>
            </a:pPr>
            <a:r>
              <a:rPr lang="en-US" sz="1200">
                <a:ea typeface="Calibri"/>
                <a:cs typeface="Calibri"/>
              </a:rPr>
              <a:t>(U.S. Department of Education)</a:t>
            </a:r>
            <a:endParaRPr lang="en-US">
              <a:ea typeface="Calibri"/>
              <a:cs typeface="Calibri"/>
            </a:endParaRPr>
          </a:p>
          <a:p>
            <a:pPr marL="0" indent="0">
              <a:buFont typeface="Arial" panose="020B0604020202020204" pitchFamily="34" charset="0"/>
              <a:buNone/>
            </a:pPr>
            <a:endParaRPr lang="en-US">
              <a:ea typeface="Calibri"/>
              <a:cs typeface="Calibri"/>
            </a:endParaRPr>
          </a:p>
        </p:txBody>
      </p:sp>
      <p:pic>
        <p:nvPicPr>
          <p:cNvPr id="85" name="Graphic 1" descr="Court outline">
            <a:extLst>
              <a:ext uri="{FF2B5EF4-FFF2-40B4-BE49-F238E27FC236}">
                <a16:creationId xmlns:a16="http://schemas.microsoft.com/office/drawing/2014/main" id="{6808542C-C64A-EFF5-D960-BFBA57532A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2070" y="1668670"/>
            <a:ext cx="616227" cy="682487"/>
          </a:xfrm>
          <a:prstGeom prst="rect">
            <a:avLst/>
          </a:prstGeom>
        </p:spPr>
      </p:pic>
    </p:spTree>
    <p:extLst>
      <p:ext uri="{BB962C8B-B14F-4D97-AF65-F5344CB8AC3E}">
        <p14:creationId xmlns:p14="http://schemas.microsoft.com/office/powerpoint/2010/main" val="2467869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10997-24FA-7945-049B-5B0EFC4A75AA}"/>
              </a:ext>
            </a:extLst>
          </p:cNvPr>
          <p:cNvSpPr>
            <a:spLocks noGrp="1"/>
          </p:cNvSpPr>
          <p:nvPr>
            <p:ph type="ctrTitle"/>
          </p:nvPr>
        </p:nvSpPr>
        <p:spPr/>
        <p:txBody>
          <a:bodyPr/>
          <a:lstStyle/>
          <a:p>
            <a:r>
              <a:rPr lang="en-US"/>
              <a:t>State Workforce Development Implementation</a:t>
            </a:r>
          </a:p>
        </p:txBody>
      </p:sp>
      <p:pic>
        <p:nvPicPr>
          <p:cNvPr id="5" name="Picture 2" descr="Minnesota state capitol building, a large white building with a dome&#10;">
            <a:extLst>
              <a:ext uri="{FF2B5EF4-FFF2-40B4-BE49-F238E27FC236}">
                <a16:creationId xmlns:a16="http://schemas.microsoft.com/office/drawing/2014/main" id="{1CA9A4B4-6B28-156E-A50D-E78815EC6DDA}"/>
              </a:ext>
            </a:extLst>
          </p:cNvPr>
          <p:cNvPicPr>
            <a:picLocks noGrp="1" noChangeAspect="1" noChangeArrowheads="1"/>
          </p:cNvPicPr>
          <p:nvPr>
            <p:ph type="pic" sz="quarter" idx="17"/>
          </p:nvPr>
        </p:nvPicPr>
        <p:blipFill>
          <a:blip r:embed="rId2">
            <a:extLst>
              <a:ext uri="{28A0092B-C50C-407E-A947-70E740481C1C}">
                <a14:useLocalDpi xmlns:a14="http://schemas.microsoft.com/office/drawing/2010/main" val="0"/>
              </a:ext>
            </a:extLst>
          </a:blip>
          <a:srcRect t="9678" b="9678"/>
          <a:stretch>
            <a:fillRect/>
          </a:stretch>
        </p:blipFill>
        <p:spPr bwMode="auto">
          <a:xfrm>
            <a:off x="7938" y="0"/>
            <a:ext cx="12192000" cy="3379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0039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9">
            <a:extLst>
              <a:ext uri="{FF2B5EF4-FFF2-40B4-BE49-F238E27FC236}">
                <a16:creationId xmlns:a16="http://schemas.microsoft.com/office/drawing/2014/main" id="{5B5C3289-CE85-AA13-0259-003868C855F7}"/>
              </a:ext>
            </a:extLst>
          </p:cNvPr>
          <p:cNvGraphicFramePr>
            <a:graphicFrameLocks/>
          </p:cNvGraphicFramePr>
          <p:nvPr/>
        </p:nvGraphicFramePr>
        <p:xfrm>
          <a:off x="-779026" y="194594"/>
          <a:ext cx="13508436" cy="6468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575CDF18-EB2F-C954-6DAE-5CF1D27B2624}"/>
              </a:ext>
            </a:extLst>
          </p:cNvPr>
          <p:cNvSpPr txBox="1"/>
          <p:nvPr/>
        </p:nvSpPr>
        <p:spPr>
          <a:xfrm>
            <a:off x="140742" y="3652283"/>
            <a:ext cx="2995862" cy="2000548"/>
          </a:xfrm>
          <a:prstGeom prst="rect">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2700000" scaled="1"/>
            <a:tileRect/>
          </a:gradFill>
          <a:effectLst>
            <a:outerShdw blurRad="50800" dist="50800" dir="5400000" sx="105000" sy="105000" algn="ctr" rotWithShape="0">
              <a:srgbClr val="000000">
                <a:alpha val="43137"/>
              </a:srgb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b="1" u="sng"/>
              <a:t>System Map</a:t>
            </a:r>
            <a:br>
              <a:rPr lang="en-US" sz="2800"/>
            </a:br>
            <a:r>
              <a:rPr lang="en-US" sz="2400">
                <a:solidFill>
                  <a:schemeClr val="tx1"/>
                </a:solidFill>
              </a:rPr>
              <a:t>Minnesota’s Workforce Development Network  from 30,000 ft</a:t>
            </a:r>
            <a:endParaRPr lang="en-US" sz="2800">
              <a:solidFill>
                <a:schemeClr val="tx1"/>
              </a:solidFill>
            </a:endParaRPr>
          </a:p>
        </p:txBody>
      </p:sp>
    </p:spTree>
    <p:extLst>
      <p:ext uri="{BB962C8B-B14F-4D97-AF65-F5344CB8AC3E}">
        <p14:creationId xmlns:p14="http://schemas.microsoft.com/office/powerpoint/2010/main" val="1972961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8D96A0-216D-5DC3-65F5-7AE309C404B5}"/>
              </a:ext>
            </a:extLst>
          </p:cNvPr>
          <p:cNvSpPr>
            <a:spLocks noGrp="1"/>
          </p:cNvSpPr>
          <p:nvPr>
            <p:ph type="title"/>
          </p:nvPr>
        </p:nvSpPr>
        <p:spPr/>
        <p:txBody>
          <a:bodyPr/>
          <a:lstStyle/>
          <a:p>
            <a:r>
              <a:rPr lang="en-US"/>
              <a:t>DEED State Workforce Programs</a:t>
            </a:r>
          </a:p>
        </p:txBody>
      </p:sp>
      <p:graphicFrame>
        <p:nvGraphicFramePr>
          <p:cNvPr id="7" name="Rectangle 2">
            <a:extLst>
              <a:ext uri="{FF2B5EF4-FFF2-40B4-BE49-F238E27FC236}">
                <a16:creationId xmlns:a16="http://schemas.microsoft.com/office/drawing/2014/main" id="{EDE58725-71C0-518B-FB4B-83B0FF7CFDA4}"/>
              </a:ext>
            </a:extLst>
          </p:cNvPr>
          <p:cNvGraphicFramePr>
            <a:graphicFrameLocks noGrp="1"/>
          </p:cNvGraphicFramePr>
          <p:nvPr>
            <p:ph idx="1"/>
            <p:extLst>
              <p:ext uri="{D42A27DB-BD31-4B8C-83A1-F6EECF244321}">
                <p14:modId xmlns:p14="http://schemas.microsoft.com/office/powerpoint/2010/main" val="3134064058"/>
              </p:ext>
            </p:extLst>
          </p:nvPr>
        </p:nvGraphicFramePr>
        <p:xfrm>
          <a:off x="838200" y="1828800"/>
          <a:ext cx="10515600" cy="4583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73422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ACBA72-957B-0525-DC74-D175B1E78D14}"/>
              </a:ext>
            </a:extLst>
          </p:cNvPr>
          <p:cNvSpPr>
            <a:spLocks noGrp="1"/>
          </p:cNvSpPr>
          <p:nvPr>
            <p:ph type="title"/>
          </p:nvPr>
        </p:nvSpPr>
        <p:spPr/>
        <p:txBody>
          <a:bodyPr/>
          <a:lstStyle/>
          <a:p>
            <a:r>
              <a:rPr lang="en-US"/>
              <a:t>Cross-agency Workforce Programs</a:t>
            </a:r>
          </a:p>
        </p:txBody>
      </p:sp>
      <p:graphicFrame>
        <p:nvGraphicFramePr>
          <p:cNvPr id="8" name="Table 7">
            <a:extLst>
              <a:ext uri="{FF2B5EF4-FFF2-40B4-BE49-F238E27FC236}">
                <a16:creationId xmlns:a16="http://schemas.microsoft.com/office/drawing/2014/main" id="{9F4233E7-BA2D-3AB3-48FF-34AB9CC9D184}"/>
              </a:ext>
            </a:extLst>
          </p:cNvPr>
          <p:cNvGraphicFramePr>
            <a:graphicFrameLocks noGrp="1"/>
          </p:cNvGraphicFramePr>
          <p:nvPr>
            <p:extLst>
              <p:ext uri="{D42A27DB-BD31-4B8C-83A1-F6EECF244321}">
                <p14:modId xmlns:p14="http://schemas.microsoft.com/office/powerpoint/2010/main" val="3563394226"/>
              </p:ext>
            </p:extLst>
          </p:nvPr>
        </p:nvGraphicFramePr>
        <p:xfrm>
          <a:off x="4129548" y="1939099"/>
          <a:ext cx="3510116" cy="4449254"/>
        </p:xfrm>
        <a:graphic>
          <a:graphicData uri="http://schemas.openxmlformats.org/drawingml/2006/table">
            <a:tbl>
              <a:tblPr firstRow="1">
                <a:tableStyleId>{B301B821-A1FF-4177-AEE7-76D212191A09}</a:tableStyleId>
              </a:tblPr>
              <a:tblGrid>
                <a:gridCol w="2618162">
                  <a:extLst>
                    <a:ext uri="{9D8B030D-6E8A-4147-A177-3AD203B41FA5}">
                      <a16:colId xmlns:a16="http://schemas.microsoft.com/office/drawing/2014/main" val="2340353592"/>
                    </a:ext>
                  </a:extLst>
                </a:gridCol>
                <a:gridCol w="891954">
                  <a:extLst>
                    <a:ext uri="{9D8B030D-6E8A-4147-A177-3AD203B41FA5}">
                      <a16:colId xmlns:a16="http://schemas.microsoft.com/office/drawing/2014/main" val="3994947060"/>
                    </a:ext>
                  </a:extLst>
                </a:gridCol>
              </a:tblGrid>
              <a:tr h="765577">
                <a:tc>
                  <a:txBody>
                    <a:bodyPr/>
                    <a:lstStyle/>
                    <a:p>
                      <a:pPr algn="ctr"/>
                      <a:r>
                        <a:rPr lang="en-US" sz="1400"/>
                        <a:t>Program</a:t>
                      </a:r>
                    </a:p>
                  </a:txBody>
                  <a:tcPr marL="38170" marR="38170" marT="19085" marB="19085" anchor="ctr"/>
                </a:tc>
                <a:tc>
                  <a:txBody>
                    <a:bodyPr/>
                    <a:lstStyle/>
                    <a:p>
                      <a:pPr algn="ctr"/>
                      <a:r>
                        <a:rPr lang="en-US" sz="1400"/>
                        <a:t>Agency</a:t>
                      </a:r>
                    </a:p>
                  </a:txBody>
                  <a:tcPr marL="38170" marR="38170" marT="19085" marB="19085" anchor="ctr"/>
                </a:tc>
                <a:extLst>
                  <a:ext uri="{0D108BD9-81ED-4DB2-BD59-A6C34878D82A}">
                    <a16:rowId xmlns:a16="http://schemas.microsoft.com/office/drawing/2014/main" val="1876254702"/>
                  </a:ext>
                </a:extLst>
              </a:tr>
              <a:tr h="866747">
                <a:tc>
                  <a:txBody>
                    <a:bodyPr/>
                    <a:lstStyle/>
                    <a:p>
                      <a:r>
                        <a:rPr lang="en-US" sz="1400" b="1"/>
                        <a:t>Direct Care Workforce Package</a:t>
                      </a:r>
                      <a:endParaRPr lang="en-US" sz="1400"/>
                    </a:p>
                  </a:txBody>
                  <a:tcPr marL="38170" marR="38170" marT="19085" marB="19085" anchor="ctr"/>
                </a:tc>
                <a:tc>
                  <a:txBody>
                    <a:bodyPr/>
                    <a:lstStyle/>
                    <a:p>
                      <a:pPr algn="ctr"/>
                      <a:r>
                        <a:rPr lang="en-US" sz="1400" b="1"/>
                        <a:t>DHS</a:t>
                      </a:r>
                    </a:p>
                  </a:txBody>
                  <a:tcPr marL="38170" marR="38170" marT="19085" marB="19085" anchor="ctr">
                    <a:solidFill>
                      <a:schemeClr val="bg1"/>
                    </a:solidFill>
                  </a:tcPr>
                </a:tc>
                <a:extLst>
                  <a:ext uri="{0D108BD9-81ED-4DB2-BD59-A6C34878D82A}">
                    <a16:rowId xmlns:a16="http://schemas.microsoft.com/office/drawing/2014/main" val="3027826941"/>
                  </a:ext>
                </a:extLst>
              </a:tr>
              <a:tr h="704233">
                <a:tc>
                  <a:txBody>
                    <a:bodyPr/>
                    <a:lstStyle/>
                    <a:p>
                      <a:r>
                        <a:rPr lang="en-US" sz="1400" b="1"/>
                        <a:t>Behavioral Health Workforce</a:t>
                      </a:r>
                    </a:p>
                  </a:txBody>
                  <a:tcPr marL="38170" marR="38170" marT="19085" marB="19085" anchor="ctr"/>
                </a:tc>
                <a:tc>
                  <a:txBody>
                    <a:bodyPr/>
                    <a:lstStyle/>
                    <a:p>
                      <a:pPr algn="ctr"/>
                      <a:r>
                        <a:rPr lang="en-US" sz="1400" b="1"/>
                        <a:t>DHS</a:t>
                      </a:r>
                    </a:p>
                  </a:txBody>
                  <a:tcPr marL="38170" marR="38170" marT="19085" marB="19085" anchor="ctr">
                    <a:solidFill>
                      <a:schemeClr val="bg1"/>
                    </a:solidFill>
                  </a:tcPr>
                </a:tc>
                <a:extLst>
                  <a:ext uri="{0D108BD9-81ED-4DB2-BD59-A6C34878D82A}">
                    <a16:rowId xmlns:a16="http://schemas.microsoft.com/office/drawing/2014/main" val="1631866070"/>
                  </a:ext>
                </a:extLst>
              </a:tr>
              <a:tr h="704233">
                <a:tc>
                  <a:txBody>
                    <a:bodyPr/>
                    <a:lstStyle/>
                    <a:p>
                      <a:pPr lvl="0">
                        <a:buNone/>
                      </a:pPr>
                      <a:r>
                        <a:rPr lang="en-US" sz="1400" b="1"/>
                        <a:t>Human Services Employment Programs</a:t>
                      </a:r>
                      <a:endParaRPr lang="en-US"/>
                    </a:p>
                  </a:txBody>
                  <a:tcPr marL="38170" marR="38170" marT="19085" marB="19085" anchor="ctr"/>
                </a:tc>
                <a:tc>
                  <a:txBody>
                    <a:bodyPr/>
                    <a:lstStyle/>
                    <a:p>
                      <a:pPr lvl="0" algn="ctr">
                        <a:buNone/>
                      </a:pPr>
                      <a:r>
                        <a:rPr lang="en-US" sz="1400" b="1"/>
                        <a:t>DHS</a:t>
                      </a:r>
                    </a:p>
                  </a:txBody>
                  <a:tcPr marL="38170" marR="38170" marT="19085" marB="19085" anchor="ctr">
                    <a:solidFill>
                      <a:schemeClr val="bg1"/>
                    </a:solidFill>
                  </a:tcPr>
                </a:tc>
                <a:extLst>
                  <a:ext uri="{0D108BD9-81ED-4DB2-BD59-A6C34878D82A}">
                    <a16:rowId xmlns:a16="http://schemas.microsoft.com/office/drawing/2014/main" val="1767951509"/>
                  </a:ext>
                </a:extLst>
              </a:tr>
              <a:tr h="704232">
                <a:tc>
                  <a:txBody>
                    <a:bodyPr/>
                    <a:lstStyle/>
                    <a:p>
                      <a:pPr lvl="0">
                        <a:buNone/>
                      </a:pPr>
                      <a:r>
                        <a:rPr lang="en-US" sz="1400" b="1"/>
                        <a:t>Healthcare Workforce Programs</a:t>
                      </a:r>
                      <a:endParaRPr lang="en-US"/>
                    </a:p>
                  </a:txBody>
                  <a:tcPr marL="38170" marR="38170" marT="19085" marB="19085" anchor="ctr"/>
                </a:tc>
                <a:tc>
                  <a:txBody>
                    <a:bodyPr/>
                    <a:lstStyle/>
                    <a:p>
                      <a:pPr lvl="0" algn="ctr">
                        <a:buNone/>
                      </a:pPr>
                      <a:r>
                        <a:rPr lang="en-US" sz="1400" b="1"/>
                        <a:t>MDH</a:t>
                      </a:r>
                      <a:endParaRPr lang="en-US"/>
                    </a:p>
                  </a:txBody>
                  <a:tcPr marL="38170" marR="38170" marT="19085" marB="19085" anchor="ctr">
                    <a:solidFill>
                      <a:schemeClr val="bg1"/>
                    </a:solidFill>
                  </a:tcPr>
                </a:tc>
                <a:extLst>
                  <a:ext uri="{0D108BD9-81ED-4DB2-BD59-A6C34878D82A}">
                    <a16:rowId xmlns:a16="http://schemas.microsoft.com/office/drawing/2014/main" val="1060901307"/>
                  </a:ext>
                </a:extLst>
              </a:tr>
              <a:tr h="704232">
                <a:tc>
                  <a:txBody>
                    <a:bodyPr/>
                    <a:lstStyle/>
                    <a:p>
                      <a:pPr lvl="0">
                        <a:buNone/>
                      </a:pPr>
                      <a:r>
                        <a:rPr lang="en-US" sz="1400" b="1"/>
                        <a:t>EMS Workforce Support</a:t>
                      </a:r>
                      <a:endParaRPr lang="en-US"/>
                    </a:p>
                  </a:txBody>
                  <a:tcPr marL="38170" marR="38170" marT="19085" marB="19085" anchor="ctr"/>
                </a:tc>
                <a:tc>
                  <a:txBody>
                    <a:bodyPr/>
                    <a:lstStyle/>
                    <a:p>
                      <a:pPr lvl="0" algn="ctr">
                        <a:buNone/>
                      </a:pPr>
                      <a:r>
                        <a:rPr lang="en-US" sz="1400" b="1"/>
                        <a:t>MDH</a:t>
                      </a:r>
                    </a:p>
                  </a:txBody>
                  <a:tcPr marL="38170" marR="38170" marT="19085" marB="19085" anchor="ctr">
                    <a:solidFill>
                      <a:schemeClr val="bg1"/>
                    </a:solidFill>
                  </a:tcPr>
                </a:tc>
                <a:extLst>
                  <a:ext uri="{0D108BD9-81ED-4DB2-BD59-A6C34878D82A}">
                    <a16:rowId xmlns:a16="http://schemas.microsoft.com/office/drawing/2014/main" val="1126487650"/>
                  </a:ext>
                </a:extLst>
              </a:tr>
            </a:tbl>
          </a:graphicData>
        </a:graphic>
      </p:graphicFrame>
      <p:graphicFrame>
        <p:nvGraphicFramePr>
          <p:cNvPr id="9" name="Table 8">
            <a:extLst>
              <a:ext uri="{FF2B5EF4-FFF2-40B4-BE49-F238E27FC236}">
                <a16:creationId xmlns:a16="http://schemas.microsoft.com/office/drawing/2014/main" id="{D6892D29-C4E2-CDC7-5B49-12CB07FB10C5}"/>
              </a:ext>
            </a:extLst>
          </p:cNvPr>
          <p:cNvGraphicFramePr>
            <a:graphicFrameLocks noGrp="1"/>
          </p:cNvGraphicFramePr>
          <p:nvPr>
            <p:extLst>
              <p:ext uri="{D42A27DB-BD31-4B8C-83A1-F6EECF244321}">
                <p14:modId xmlns:p14="http://schemas.microsoft.com/office/powerpoint/2010/main" val="3986810023"/>
              </p:ext>
            </p:extLst>
          </p:nvPr>
        </p:nvGraphicFramePr>
        <p:xfrm>
          <a:off x="8023123" y="1939099"/>
          <a:ext cx="3687096" cy="4391066"/>
        </p:xfrm>
        <a:graphic>
          <a:graphicData uri="http://schemas.openxmlformats.org/drawingml/2006/table">
            <a:tbl>
              <a:tblPr firstRow="1">
                <a:tableStyleId>{B301B821-A1FF-4177-AEE7-76D212191A09}</a:tableStyleId>
              </a:tblPr>
              <a:tblGrid>
                <a:gridCol w="2768589">
                  <a:extLst>
                    <a:ext uri="{9D8B030D-6E8A-4147-A177-3AD203B41FA5}">
                      <a16:colId xmlns:a16="http://schemas.microsoft.com/office/drawing/2014/main" val="1786935774"/>
                    </a:ext>
                  </a:extLst>
                </a:gridCol>
                <a:gridCol w="918507">
                  <a:extLst>
                    <a:ext uri="{9D8B030D-6E8A-4147-A177-3AD203B41FA5}">
                      <a16:colId xmlns:a16="http://schemas.microsoft.com/office/drawing/2014/main" val="2973589583"/>
                    </a:ext>
                  </a:extLst>
                </a:gridCol>
              </a:tblGrid>
              <a:tr h="724300">
                <a:tc>
                  <a:txBody>
                    <a:bodyPr/>
                    <a:lstStyle/>
                    <a:p>
                      <a:pPr algn="ctr"/>
                      <a:r>
                        <a:rPr lang="en-US" sz="1400" b="1"/>
                        <a:t>Program</a:t>
                      </a:r>
                    </a:p>
                  </a:txBody>
                  <a:tcPr marL="38170" marR="38170" marT="19085" marB="19085" anchor="ctr"/>
                </a:tc>
                <a:tc>
                  <a:txBody>
                    <a:bodyPr/>
                    <a:lstStyle/>
                    <a:p>
                      <a:pPr algn="ctr"/>
                      <a:r>
                        <a:rPr lang="en-US" sz="1400" b="1"/>
                        <a:t>Agency</a:t>
                      </a:r>
                    </a:p>
                  </a:txBody>
                  <a:tcPr marL="38170" marR="38170" marT="19085" marB="19085" anchor="ctr"/>
                </a:tc>
                <a:extLst>
                  <a:ext uri="{0D108BD9-81ED-4DB2-BD59-A6C34878D82A}">
                    <a16:rowId xmlns:a16="http://schemas.microsoft.com/office/drawing/2014/main" val="1430319219"/>
                  </a:ext>
                </a:extLst>
              </a:tr>
              <a:tr h="724300">
                <a:tc>
                  <a:txBody>
                    <a:bodyPr/>
                    <a:lstStyle/>
                    <a:p>
                      <a:r>
                        <a:rPr lang="en-US" sz="1400" b="1"/>
                        <a:t>Grow Your Own Teacher Grants</a:t>
                      </a:r>
                    </a:p>
                  </a:txBody>
                  <a:tcPr marL="38170" marR="38170" marT="19085" marB="19085" anchor="ctr"/>
                </a:tc>
                <a:tc>
                  <a:txBody>
                    <a:bodyPr/>
                    <a:lstStyle/>
                    <a:p>
                      <a:r>
                        <a:rPr lang="en-US" sz="1400" b="1"/>
                        <a:t>MDE</a:t>
                      </a:r>
                    </a:p>
                  </a:txBody>
                  <a:tcPr marL="38170" marR="38170" marT="19085" marB="19085" anchor="ctr"/>
                </a:tc>
                <a:extLst>
                  <a:ext uri="{0D108BD9-81ED-4DB2-BD59-A6C34878D82A}">
                    <a16:rowId xmlns:a16="http://schemas.microsoft.com/office/drawing/2014/main" val="1621292994"/>
                  </a:ext>
                </a:extLst>
              </a:tr>
              <a:tr h="588494">
                <a:tc>
                  <a:txBody>
                    <a:bodyPr/>
                    <a:lstStyle/>
                    <a:p>
                      <a:r>
                        <a:rPr lang="en-US" sz="1400" b="1"/>
                        <a:t>Special Education Teacher Pipeline</a:t>
                      </a:r>
                      <a:endParaRPr lang="en-US" sz="1400"/>
                    </a:p>
                  </a:txBody>
                  <a:tcPr marL="38170" marR="38170" marT="19085" marB="19085" anchor="ctr"/>
                </a:tc>
                <a:tc>
                  <a:txBody>
                    <a:bodyPr/>
                    <a:lstStyle/>
                    <a:p>
                      <a:r>
                        <a:rPr lang="en-US" sz="1400" b="1"/>
                        <a:t>MDE</a:t>
                      </a:r>
                    </a:p>
                  </a:txBody>
                  <a:tcPr marL="38170" marR="38170" marT="19085" marB="19085" anchor="ctr"/>
                </a:tc>
                <a:extLst>
                  <a:ext uri="{0D108BD9-81ED-4DB2-BD59-A6C34878D82A}">
                    <a16:rowId xmlns:a16="http://schemas.microsoft.com/office/drawing/2014/main" val="3883261633"/>
                  </a:ext>
                </a:extLst>
              </a:tr>
              <a:tr h="588493">
                <a:tc>
                  <a:txBody>
                    <a:bodyPr/>
                    <a:lstStyle/>
                    <a:p>
                      <a:pPr lvl="0">
                        <a:buNone/>
                      </a:pPr>
                      <a:r>
                        <a:rPr lang="en-US" sz="1400" b="1" i="0" u="none" strike="noStrike" noProof="0">
                          <a:solidFill>
                            <a:srgbClr val="003865"/>
                          </a:solidFill>
                          <a:latin typeface="Calibri"/>
                        </a:rPr>
                        <a:t>North Star Promise</a:t>
                      </a:r>
                      <a:endParaRPr lang="en-US" sz="1400"/>
                    </a:p>
                  </a:txBody>
                  <a:tcPr marL="38170" marR="38170" marT="19085" marB="19085" anchor="ctr"/>
                </a:tc>
                <a:tc>
                  <a:txBody>
                    <a:bodyPr/>
                    <a:lstStyle/>
                    <a:p>
                      <a:pPr lvl="0">
                        <a:buNone/>
                      </a:pPr>
                      <a:r>
                        <a:rPr lang="en-US" sz="1400" b="1"/>
                        <a:t>OHE</a:t>
                      </a:r>
                    </a:p>
                  </a:txBody>
                  <a:tcPr marL="38170" marR="38170" marT="19085" marB="19085" anchor="ctr"/>
                </a:tc>
                <a:extLst>
                  <a:ext uri="{0D108BD9-81ED-4DB2-BD59-A6C34878D82A}">
                    <a16:rowId xmlns:a16="http://schemas.microsoft.com/office/drawing/2014/main" val="1401604792"/>
                  </a:ext>
                </a:extLst>
              </a:tr>
              <a:tr h="588493">
                <a:tc>
                  <a:txBody>
                    <a:bodyPr/>
                    <a:lstStyle/>
                    <a:p>
                      <a:pPr lvl="0">
                        <a:buNone/>
                      </a:pPr>
                      <a:r>
                        <a:rPr lang="en-US" sz="1400" b="1" i="0" u="none" strike="noStrike" noProof="0">
                          <a:solidFill>
                            <a:srgbClr val="003865"/>
                          </a:solidFill>
                          <a:latin typeface="Calibri"/>
                        </a:rPr>
                        <a:t>Student Emergency Assistance Grants</a:t>
                      </a:r>
                      <a:endParaRPr lang="en-US" sz="1400"/>
                    </a:p>
                  </a:txBody>
                  <a:tcPr marL="38170" marR="38170" marT="19085" marB="19085" anchor="ctr"/>
                </a:tc>
                <a:tc>
                  <a:txBody>
                    <a:bodyPr/>
                    <a:lstStyle/>
                    <a:p>
                      <a:pPr lvl="0">
                        <a:buNone/>
                      </a:pPr>
                      <a:r>
                        <a:rPr lang="en-US" sz="1400" b="1"/>
                        <a:t>OHE</a:t>
                      </a:r>
                    </a:p>
                  </a:txBody>
                  <a:tcPr marL="38170" marR="38170" marT="19085" marB="19085" anchor="ctr"/>
                </a:tc>
                <a:extLst>
                  <a:ext uri="{0D108BD9-81ED-4DB2-BD59-A6C34878D82A}">
                    <a16:rowId xmlns:a16="http://schemas.microsoft.com/office/drawing/2014/main" val="4175149951"/>
                  </a:ext>
                </a:extLst>
              </a:tr>
              <a:tr h="588493">
                <a:tc>
                  <a:txBody>
                    <a:bodyPr/>
                    <a:lstStyle/>
                    <a:p>
                      <a:pPr lvl="0">
                        <a:buNone/>
                      </a:pPr>
                      <a:r>
                        <a:rPr lang="en-US" sz="1400" b="1" i="0" u="none" strike="noStrike" noProof="0">
                          <a:solidFill>
                            <a:srgbClr val="003865"/>
                          </a:solidFill>
                          <a:latin typeface="Calibri"/>
                        </a:rPr>
                        <a:t>Prison Educator Programs</a:t>
                      </a:r>
                      <a:endParaRPr lang="en-US" sz="1400"/>
                    </a:p>
                  </a:txBody>
                  <a:tcPr marL="38170" marR="38170" marT="19085" marB="19085" anchor="ctr"/>
                </a:tc>
                <a:tc>
                  <a:txBody>
                    <a:bodyPr/>
                    <a:lstStyle/>
                    <a:p>
                      <a:pPr lvl="0">
                        <a:buNone/>
                      </a:pPr>
                      <a:r>
                        <a:rPr lang="en-US" sz="1400" b="1"/>
                        <a:t>DOC</a:t>
                      </a:r>
                    </a:p>
                  </a:txBody>
                  <a:tcPr marL="38170" marR="38170" marT="19085" marB="19085" anchor="ctr"/>
                </a:tc>
                <a:extLst>
                  <a:ext uri="{0D108BD9-81ED-4DB2-BD59-A6C34878D82A}">
                    <a16:rowId xmlns:a16="http://schemas.microsoft.com/office/drawing/2014/main" val="3552661127"/>
                  </a:ext>
                </a:extLst>
              </a:tr>
              <a:tr h="588493">
                <a:tc>
                  <a:txBody>
                    <a:bodyPr/>
                    <a:lstStyle/>
                    <a:p>
                      <a:pPr lvl="0">
                        <a:buNone/>
                      </a:pPr>
                      <a:r>
                        <a:rPr lang="en-US" sz="1400" b="1" i="0" u="none" strike="noStrike" noProof="0">
                          <a:solidFill>
                            <a:srgbClr val="003865"/>
                          </a:solidFill>
                          <a:latin typeface="Calibri"/>
                        </a:rPr>
                        <a:t>Reentry and Work Release</a:t>
                      </a:r>
                      <a:endParaRPr lang="en-US" sz="1400"/>
                    </a:p>
                  </a:txBody>
                  <a:tcPr marL="38170" marR="38170" marT="19085" marB="19085" anchor="ctr"/>
                </a:tc>
                <a:tc>
                  <a:txBody>
                    <a:bodyPr/>
                    <a:lstStyle/>
                    <a:p>
                      <a:pPr lvl="0">
                        <a:buNone/>
                      </a:pPr>
                      <a:r>
                        <a:rPr lang="en-US" sz="1400" b="1"/>
                        <a:t>DOC</a:t>
                      </a:r>
                    </a:p>
                  </a:txBody>
                  <a:tcPr marL="38170" marR="38170" marT="19085" marB="19085" anchor="ctr"/>
                </a:tc>
                <a:extLst>
                  <a:ext uri="{0D108BD9-81ED-4DB2-BD59-A6C34878D82A}">
                    <a16:rowId xmlns:a16="http://schemas.microsoft.com/office/drawing/2014/main" val="1186824122"/>
                  </a:ext>
                </a:extLst>
              </a:tr>
            </a:tbl>
          </a:graphicData>
        </a:graphic>
      </p:graphicFrame>
      <p:graphicFrame>
        <p:nvGraphicFramePr>
          <p:cNvPr id="10" name="Table 9">
            <a:extLst>
              <a:ext uri="{FF2B5EF4-FFF2-40B4-BE49-F238E27FC236}">
                <a16:creationId xmlns:a16="http://schemas.microsoft.com/office/drawing/2014/main" id="{7C7E07D3-142D-EF37-4E81-F2B7115688E3}"/>
              </a:ext>
            </a:extLst>
          </p:cNvPr>
          <p:cNvGraphicFramePr>
            <a:graphicFrameLocks noGrp="1"/>
          </p:cNvGraphicFramePr>
          <p:nvPr>
            <p:extLst>
              <p:ext uri="{D42A27DB-BD31-4B8C-83A1-F6EECF244321}">
                <p14:modId xmlns:p14="http://schemas.microsoft.com/office/powerpoint/2010/main" val="3007794737"/>
              </p:ext>
            </p:extLst>
          </p:nvPr>
        </p:nvGraphicFramePr>
        <p:xfrm>
          <a:off x="307258" y="1911744"/>
          <a:ext cx="3438831" cy="4418421"/>
        </p:xfrm>
        <a:graphic>
          <a:graphicData uri="http://schemas.openxmlformats.org/drawingml/2006/table">
            <a:tbl>
              <a:tblPr firstRow="1">
                <a:tableStyleId>{B301B821-A1FF-4177-AEE7-76D212191A09}</a:tableStyleId>
              </a:tblPr>
              <a:tblGrid>
                <a:gridCol w="2506022">
                  <a:extLst>
                    <a:ext uri="{9D8B030D-6E8A-4147-A177-3AD203B41FA5}">
                      <a16:colId xmlns:a16="http://schemas.microsoft.com/office/drawing/2014/main" val="3043928591"/>
                    </a:ext>
                  </a:extLst>
                </a:gridCol>
                <a:gridCol w="932809">
                  <a:extLst>
                    <a:ext uri="{9D8B030D-6E8A-4147-A177-3AD203B41FA5}">
                      <a16:colId xmlns:a16="http://schemas.microsoft.com/office/drawing/2014/main" val="2762756635"/>
                    </a:ext>
                  </a:extLst>
                </a:gridCol>
              </a:tblGrid>
              <a:tr h="765255">
                <a:tc>
                  <a:txBody>
                    <a:bodyPr/>
                    <a:lstStyle/>
                    <a:p>
                      <a:pPr algn="ctr"/>
                      <a:r>
                        <a:rPr lang="en-US" sz="1400"/>
                        <a:t>Program</a:t>
                      </a:r>
                    </a:p>
                  </a:txBody>
                  <a:tcPr marL="38170" marR="38170" marT="19085" marB="19085" anchor="ctr"/>
                </a:tc>
                <a:tc>
                  <a:txBody>
                    <a:bodyPr/>
                    <a:lstStyle/>
                    <a:p>
                      <a:pPr algn="ctr"/>
                      <a:r>
                        <a:rPr lang="en-US" sz="1400" b="1"/>
                        <a:t>Agency</a:t>
                      </a:r>
                    </a:p>
                  </a:txBody>
                  <a:tcPr marL="38170" marR="38170" marT="19085" marB="19085" anchor="ctr"/>
                </a:tc>
                <a:extLst>
                  <a:ext uri="{0D108BD9-81ED-4DB2-BD59-A6C34878D82A}">
                    <a16:rowId xmlns:a16="http://schemas.microsoft.com/office/drawing/2014/main" val="2841202742"/>
                  </a:ext>
                </a:extLst>
              </a:tr>
              <a:tr h="699006">
                <a:tc>
                  <a:txBody>
                    <a:bodyPr/>
                    <a:lstStyle/>
                    <a:p>
                      <a:r>
                        <a:rPr lang="en-US" sz="1400" b="1"/>
                        <a:t>Building Trades Pathways</a:t>
                      </a:r>
                      <a:endParaRPr lang="en-US" sz="1400"/>
                    </a:p>
                  </a:txBody>
                  <a:tcPr marL="38170" marR="38170" marT="19085" marB="19085" anchor="ctr"/>
                </a:tc>
                <a:tc>
                  <a:txBody>
                    <a:bodyPr/>
                    <a:lstStyle/>
                    <a:p>
                      <a:pPr algn="ctr"/>
                      <a:r>
                        <a:rPr lang="en-US" sz="1400" b="1"/>
                        <a:t>DLI</a:t>
                      </a:r>
                    </a:p>
                  </a:txBody>
                  <a:tcPr marL="38170" marR="38170" marT="19085" marB="19085" anchor="ctr"/>
                </a:tc>
                <a:extLst>
                  <a:ext uri="{0D108BD9-81ED-4DB2-BD59-A6C34878D82A}">
                    <a16:rowId xmlns:a16="http://schemas.microsoft.com/office/drawing/2014/main" val="3535891580"/>
                  </a:ext>
                </a:extLst>
              </a:tr>
              <a:tr h="699006">
                <a:tc>
                  <a:txBody>
                    <a:bodyPr/>
                    <a:lstStyle/>
                    <a:p>
                      <a:r>
                        <a:rPr lang="en-US" sz="1400" b="1"/>
                        <a:t>Construction Worker Mental Health</a:t>
                      </a:r>
                      <a:endParaRPr lang="en-US" sz="1400"/>
                    </a:p>
                  </a:txBody>
                  <a:tcPr marL="38170" marR="38170" marT="19085" marB="19085" anchor="ctr"/>
                </a:tc>
                <a:tc>
                  <a:txBody>
                    <a:bodyPr/>
                    <a:lstStyle/>
                    <a:p>
                      <a:pPr algn="ctr"/>
                      <a:r>
                        <a:rPr lang="en-US" sz="1400" b="1"/>
                        <a:t>DLI</a:t>
                      </a:r>
                    </a:p>
                  </a:txBody>
                  <a:tcPr marL="38170" marR="38170" marT="19085" marB="19085" anchor="ctr"/>
                </a:tc>
                <a:extLst>
                  <a:ext uri="{0D108BD9-81ED-4DB2-BD59-A6C34878D82A}">
                    <a16:rowId xmlns:a16="http://schemas.microsoft.com/office/drawing/2014/main" val="3779423947"/>
                  </a:ext>
                </a:extLst>
              </a:tr>
              <a:tr h="1114855">
                <a:tc>
                  <a:txBody>
                    <a:bodyPr/>
                    <a:lstStyle/>
                    <a:p>
                      <a:pPr lvl="0">
                        <a:buNone/>
                      </a:pPr>
                      <a:r>
                        <a:rPr lang="en-US" sz="1400" b="1"/>
                        <a:t>Registered Apprenticeship Programs</a:t>
                      </a:r>
                    </a:p>
                    <a:p>
                      <a:pPr marL="285750" lvl="0" indent="-285750">
                        <a:buFont typeface="Arial" panose="020B0604020202020204" pitchFamily="34" charset="0"/>
                        <a:buChar char="•"/>
                      </a:pPr>
                      <a:r>
                        <a:rPr lang="en-US" sz="1400" b="1"/>
                        <a:t>Teacher Apprenticeship Program</a:t>
                      </a:r>
                    </a:p>
                  </a:txBody>
                  <a:tcPr marL="38170" marR="38170" marT="19085" marB="19085" anchor="ctr"/>
                </a:tc>
                <a:tc>
                  <a:txBody>
                    <a:bodyPr/>
                    <a:lstStyle/>
                    <a:p>
                      <a:pPr lvl="0" algn="ctr">
                        <a:buNone/>
                      </a:pPr>
                      <a:r>
                        <a:rPr lang="en-US" sz="1400" b="1"/>
                        <a:t>DLI</a:t>
                      </a:r>
                    </a:p>
                  </a:txBody>
                  <a:tcPr marL="38170" marR="38170" marT="19085" marB="19085" anchor="ctr"/>
                </a:tc>
                <a:extLst>
                  <a:ext uri="{0D108BD9-81ED-4DB2-BD59-A6C34878D82A}">
                    <a16:rowId xmlns:a16="http://schemas.microsoft.com/office/drawing/2014/main" val="2766928737"/>
                  </a:ext>
                </a:extLst>
              </a:tr>
              <a:tr h="699006">
                <a:tc>
                  <a:txBody>
                    <a:bodyPr/>
                    <a:lstStyle/>
                    <a:p>
                      <a:pPr lvl="0">
                        <a:buNone/>
                      </a:pPr>
                      <a:r>
                        <a:rPr lang="en-US" sz="1400" b="1"/>
                        <a:t>Dual Training Pipeline</a:t>
                      </a:r>
                    </a:p>
                  </a:txBody>
                  <a:tcPr marL="38170" marR="38170" marT="19085" marB="19085" anchor="ctr"/>
                </a:tc>
                <a:tc>
                  <a:txBody>
                    <a:bodyPr/>
                    <a:lstStyle/>
                    <a:p>
                      <a:pPr lvl="0" algn="ctr">
                        <a:buNone/>
                      </a:pPr>
                      <a:r>
                        <a:rPr lang="en-US" sz="1400" b="1"/>
                        <a:t>DLI</a:t>
                      </a:r>
                    </a:p>
                  </a:txBody>
                  <a:tcPr marL="38170" marR="38170" marT="19085" marB="19085" anchor="ctr"/>
                </a:tc>
                <a:extLst>
                  <a:ext uri="{0D108BD9-81ED-4DB2-BD59-A6C34878D82A}">
                    <a16:rowId xmlns:a16="http://schemas.microsoft.com/office/drawing/2014/main" val="2569206936"/>
                  </a:ext>
                </a:extLst>
              </a:tr>
              <a:tr h="441293">
                <a:tc>
                  <a:txBody>
                    <a:bodyPr/>
                    <a:lstStyle/>
                    <a:p>
                      <a:pPr lvl="0">
                        <a:buNone/>
                      </a:pPr>
                      <a:r>
                        <a:rPr lang="en-US" sz="1400" b="1"/>
                        <a:t>Youth Skills Training Programs</a:t>
                      </a:r>
                    </a:p>
                  </a:txBody>
                  <a:tcPr marL="38170" marR="38170" marT="19085" marB="19085" anchor="ctr"/>
                </a:tc>
                <a:tc>
                  <a:txBody>
                    <a:bodyPr/>
                    <a:lstStyle/>
                    <a:p>
                      <a:pPr lvl="0" algn="ctr">
                        <a:buNone/>
                      </a:pPr>
                      <a:r>
                        <a:rPr lang="en-US" sz="1400" b="1"/>
                        <a:t>DLI</a:t>
                      </a:r>
                    </a:p>
                  </a:txBody>
                  <a:tcPr marL="38170" marR="38170" marT="19085" marB="19085" anchor="ctr"/>
                </a:tc>
                <a:extLst>
                  <a:ext uri="{0D108BD9-81ED-4DB2-BD59-A6C34878D82A}">
                    <a16:rowId xmlns:a16="http://schemas.microsoft.com/office/drawing/2014/main" val="3366558220"/>
                  </a:ext>
                </a:extLst>
              </a:tr>
            </a:tbl>
          </a:graphicData>
        </a:graphic>
      </p:graphicFrame>
    </p:spTree>
    <p:extLst>
      <p:ext uri="{BB962C8B-B14F-4D97-AF65-F5344CB8AC3E}">
        <p14:creationId xmlns:p14="http://schemas.microsoft.com/office/powerpoint/2010/main" val="3188506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F34BA-282D-7293-DA75-832FAE10F4C7}"/>
              </a:ext>
            </a:extLst>
          </p:cNvPr>
          <p:cNvSpPr>
            <a:spLocks noGrp="1"/>
          </p:cNvSpPr>
          <p:nvPr>
            <p:ph type="title"/>
          </p:nvPr>
        </p:nvSpPr>
        <p:spPr/>
        <p:txBody>
          <a:bodyPr/>
          <a:lstStyle/>
          <a:p>
            <a:r>
              <a:rPr lang="en-US" err="1"/>
              <a:t>CareerForce</a:t>
            </a:r>
          </a:p>
        </p:txBody>
      </p:sp>
      <p:sp>
        <p:nvSpPr>
          <p:cNvPr id="3" name="Content Placeholder 2">
            <a:extLst>
              <a:ext uri="{FF2B5EF4-FFF2-40B4-BE49-F238E27FC236}">
                <a16:creationId xmlns:a16="http://schemas.microsoft.com/office/drawing/2014/main" id="{7A52DD7A-E446-D6F8-9C08-FF7B378B3809}"/>
              </a:ext>
            </a:extLst>
          </p:cNvPr>
          <p:cNvSpPr>
            <a:spLocks noGrp="1"/>
          </p:cNvSpPr>
          <p:nvPr>
            <p:ph sz="half" idx="1"/>
          </p:nvPr>
        </p:nvSpPr>
        <p:spPr>
          <a:xfrm>
            <a:off x="6172200" y="3734602"/>
            <a:ext cx="5181600" cy="2983695"/>
          </a:xfrm>
        </p:spPr>
        <p:txBody>
          <a:bodyPr vert="horz" lIns="91440" tIns="45720" rIns="91440" bIns="45720" rtlCol="0" anchor="t">
            <a:normAutofit lnSpcReduction="10000"/>
          </a:bodyPr>
          <a:lstStyle/>
          <a:p>
            <a:r>
              <a:rPr lang="en-US">
                <a:solidFill>
                  <a:schemeClr val="tx1"/>
                </a:solidFill>
              </a:rPr>
              <a:t>Employment Services: basic career services to help jobseekers including resume workshops, job searching assistance, career counseling, and much more!</a:t>
            </a:r>
          </a:p>
          <a:p>
            <a:r>
              <a:rPr lang="en-US">
                <a:solidFill>
                  <a:schemeClr val="tx1"/>
                </a:solidFill>
              </a:rPr>
              <a:t>Access to education and training </a:t>
            </a:r>
          </a:p>
          <a:p>
            <a:r>
              <a:rPr lang="en-US">
                <a:solidFill>
                  <a:schemeClr val="tx1"/>
                </a:solidFill>
              </a:rPr>
              <a:t>Employer services such as Employer of Day and Hiring Fairs </a:t>
            </a:r>
          </a:p>
          <a:p>
            <a:r>
              <a:rPr lang="en-US">
                <a:solidFill>
                  <a:schemeClr val="tx1"/>
                </a:solidFill>
              </a:rPr>
              <a:t>Access </a:t>
            </a:r>
            <a:r>
              <a:rPr lang="en-US" err="1">
                <a:solidFill>
                  <a:schemeClr val="tx1"/>
                </a:solidFill>
              </a:rPr>
              <a:t>CareerForce</a:t>
            </a:r>
            <a:r>
              <a:rPr lang="en-US">
                <a:solidFill>
                  <a:schemeClr val="tx1"/>
                </a:solidFill>
              </a:rPr>
              <a:t> virtually at CareerForce.mn.gov</a:t>
            </a:r>
          </a:p>
          <a:p>
            <a:endParaRPr lang="en-US"/>
          </a:p>
          <a:p>
            <a:endParaRPr lang="en-US"/>
          </a:p>
        </p:txBody>
      </p:sp>
      <p:sp>
        <p:nvSpPr>
          <p:cNvPr id="5" name="Content Placeholder 4">
            <a:extLst>
              <a:ext uri="{FF2B5EF4-FFF2-40B4-BE49-F238E27FC236}">
                <a16:creationId xmlns:a16="http://schemas.microsoft.com/office/drawing/2014/main" id="{93EAA426-475D-3C3D-5249-6293FDDA1905}"/>
              </a:ext>
            </a:extLst>
          </p:cNvPr>
          <p:cNvSpPr>
            <a:spLocks noGrp="1"/>
          </p:cNvSpPr>
          <p:nvPr>
            <p:ph sz="half" idx="2"/>
          </p:nvPr>
        </p:nvSpPr>
        <p:spPr>
          <a:xfrm>
            <a:off x="914400" y="3734602"/>
            <a:ext cx="5181600" cy="2625946"/>
          </a:xfrm>
        </p:spPr>
        <p:txBody>
          <a:bodyPr>
            <a:normAutofit/>
          </a:bodyPr>
          <a:lstStyle/>
          <a:p>
            <a:r>
              <a:rPr lang="en-US" sz="1900">
                <a:solidFill>
                  <a:schemeClr val="tx1"/>
                </a:solidFill>
              </a:rPr>
              <a:t>Core WIOA Titles I-IV: Adult, Dislocated Worker, Youth, Wagner-Peyser, Adult Ed, Voc. Rehab</a:t>
            </a:r>
          </a:p>
          <a:p>
            <a:r>
              <a:rPr lang="en-US" sz="1900">
                <a:solidFill>
                  <a:schemeClr val="tx1"/>
                </a:solidFill>
              </a:rPr>
              <a:t>Other partners: TANF, SNAP E&amp;T, Job Corps, UI, SCSEP, Veteran's Employment Services, etc.</a:t>
            </a:r>
          </a:p>
          <a:p>
            <a:r>
              <a:rPr lang="en-US" sz="1900">
                <a:solidFill>
                  <a:schemeClr val="tx1"/>
                </a:solidFill>
              </a:rPr>
              <a:t>Partners must share infrastructure costs and participate in service coordination</a:t>
            </a:r>
          </a:p>
          <a:p>
            <a:endParaRPr lang="en-US"/>
          </a:p>
        </p:txBody>
      </p:sp>
      <p:sp>
        <p:nvSpPr>
          <p:cNvPr id="7" name="TextBox 6">
            <a:extLst>
              <a:ext uri="{FF2B5EF4-FFF2-40B4-BE49-F238E27FC236}">
                <a16:creationId xmlns:a16="http://schemas.microsoft.com/office/drawing/2014/main" id="{71985C60-B2AF-0738-95C4-FD78C61A94FA}"/>
              </a:ext>
            </a:extLst>
          </p:cNvPr>
          <p:cNvSpPr txBox="1"/>
          <p:nvPr/>
        </p:nvSpPr>
        <p:spPr>
          <a:xfrm>
            <a:off x="541421" y="1511166"/>
            <a:ext cx="10700886" cy="2385268"/>
          </a:xfrm>
          <a:prstGeom prst="rect">
            <a:avLst/>
          </a:prstGeom>
          <a:noFill/>
        </p:spPr>
        <p:txBody>
          <a:bodyPr wrap="square" rtlCol="0">
            <a:spAutoFit/>
          </a:bodyPr>
          <a:lstStyle/>
          <a:p>
            <a:pPr>
              <a:spcAft>
                <a:spcPts val="600"/>
              </a:spcAft>
            </a:pPr>
            <a:r>
              <a:rPr lang="en-US" sz="2400">
                <a:ea typeface="Calibri"/>
                <a:cs typeface="Calibri"/>
              </a:rPr>
              <a:t>Minnesota’s one-stop operators are known as </a:t>
            </a:r>
            <a:r>
              <a:rPr lang="en-US" sz="2400" err="1">
                <a:ea typeface="Calibri"/>
                <a:cs typeface="Calibri"/>
              </a:rPr>
              <a:t>CareerForce</a:t>
            </a:r>
            <a:r>
              <a:rPr lang="en-US" sz="2400">
                <a:ea typeface="Calibri"/>
                <a:cs typeface="Calibri"/>
              </a:rPr>
              <a:t>, with 55 </a:t>
            </a:r>
            <a:r>
              <a:rPr lang="en-US" sz="2400" err="1">
                <a:ea typeface="Calibri"/>
                <a:cs typeface="Calibri"/>
              </a:rPr>
              <a:t>CareerForce</a:t>
            </a:r>
            <a:r>
              <a:rPr lang="en-US" sz="2400">
                <a:ea typeface="Calibri"/>
                <a:cs typeface="Calibri"/>
              </a:rPr>
              <a:t> locations around the state to serve jobseekers and employers</a:t>
            </a:r>
          </a:p>
          <a:p>
            <a:pPr>
              <a:spcAft>
                <a:spcPts val="600"/>
              </a:spcAft>
            </a:pPr>
            <a:r>
              <a:rPr lang="en-US" sz="2400" err="1">
                <a:ea typeface="Calibri"/>
                <a:cs typeface="Calibri"/>
              </a:rPr>
              <a:t>CareerForce</a:t>
            </a:r>
            <a:r>
              <a:rPr lang="en-US" sz="2400">
                <a:ea typeface="Calibri"/>
                <a:cs typeface="Calibri"/>
              </a:rPr>
              <a:t> locations are operated by local workforce boards in partnership with DEED and the GWDB</a:t>
            </a:r>
          </a:p>
          <a:p>
            <a:endParaRPr lang="en-US" sz="1400">
              <a:ea typeface="Calibri"/>
              <a:cs typeface="Calibri"/>
            </a:endParaRPr>
          </a:p>
          <a:p>
            <a:pPr>
              <a:spcAft>
                <a:spcPts val="600"/>
              </a:spcAft>
            </a:pPr>
            <a:r>
              <a:rPr lang="en-US" sz="2400">
                <a:ea typeface="Calibri"/>
                <a:cs typeface="Calibri"/>
              </a:rPr>
              <a:t>Programs and services provided include: </a:t>
            </a:r>
          </a:p>
        </p:txBody>
      </p:sp>
      <p:pic>
        <p:nvPicPr>
          <p:cNvPr id="3074" name="Picture 2" descr="CareerForce in Blaine | Anoka County, MN - Official Website">
            <a:extLst>
              <a:ext uri="{FF2B5EF4-FFF2-40B4-BE49-F238E27FC236}">
                <a16:creationId xmlns:a16="http://schemas.microsoft.com/office/drawing/2014/main" id="{68EB52DB-73B5-2154-D668-6DFABFBAE45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970" y="82146"/>
            <a:ext cx="4389825" cy="1051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0772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9C37F-21B8-F70B-FC59-3DC9C834A42F}"/>
              </a:ext>
            </a:extLst>
          </p:cNvPr>
          <p:cNvSpPr>
            <a:spLocks noGrp="1"/>
          </p:cNvSpPr>
          <p:nvPr>
            <p:ph type="ctrTitle"/>
          </p:nvPr>
        </p:nvSpPr>
        <p:spPr/>
        <p:txBody>
          <a:bodyPr/>
          <a:lstStyle/>
          <a:p>
            <a:r>
              <a:rPr lang="en-US"/>
              <a:t>Interagency Workforce Alignment Task Force</a:t>
            </a:r>
          </a:p>
        </p:txBody>
      </p:sp>
      <p:pic>
        <p:nvPicPr>
          <p:cNvPr id="5" name="Picture Placeholder 4" descr="Logo&#10;&#10;AI-generated content may be incorrect.">
            <a:extLst>
              <a:ext uri="{FF2B5EF4-FFF2-40B4-BE49-F238E27FC236}">
                <a16:creationId xmlns:a16="http://schemas.microsoft.com/office/drawing/2014/main" id="{0B41884D-7439-F073-9346-66B07F9771E6}"/>
              </a:ext>
            </a:extLst>
          </p:cNvPr>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l="-37543" t="-1504" r="-41236" b="2862"/>
          <a:stretch/>
        </p:blipFill>
        <p:spPr>
          <a:xfrm>
            <a:off x="7938" y="0"/>
            <a:ext cx="12192000" cy="3379788"/>
          </a:xfrm>
          <a:prstGeom prst="rect">
            <a:avLst/>
          </a:prstGeom>
        </p:spPr>
      </p:pic>
    </p:spTree>
    <p:extLst>
      <p:ext uri="{BB962C8B-B14F-4D97-AF65-F5344CB8AC3E}">
        <p14:creationId xmlns:p14="http://schemas.microsoft.com/office/powerpoint/2010/main" val="10962006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B0C68B1-D533-391C-FD5D-3A10D3FC3912}"/>
              </a:ext>
            </a:extLst>
          </p:cNvPr>
          <p:cNvSpPr>
            <a:spLocks noGrp="1"/>
          </p:cNvSpPr>
          <p:nvPr>
            <p:ph type="title"/>
          </p:nvPr>
        </p:nvSpPr>
        <p:spPr/>
        <p:txBody>
          <a:bodyPr/>
          <a:lstStyle/>
          <a:p>
            <a:r>
              <a:rPr lang="en-US"/>
              <a:t>Building Enterprise Workforce Development Alignment</a:t>
            </a:r>
          </a:p>
        </p:txBody>
      </p:sp>
      <p:sp>
        <p:nvSpPr>
          <p:cNvPr id="3" name="Content Placeholder 2">
            <a:extLst>
              <a:ext uri="{FF2B5EF4-FFF2-40B4-BE49-F238E27FC236}">
                <a16:creationId xmlns:a16="http://schemas.microsoft.com/office/drawing/2014/main" id="{B6813F88-2094-D015-4A59-5E203EDF47A9}"/>
              </a:ext>
            </a:extLst>
          </p:cNvPr>
          <p:cNvSpPr txBox="1">
            <a:spLocks/>
          </p:cNvSpPr>
          <p:nvPr/>
        </p:nvSpPr>
        <p:spPr bwMode="gray">
          <a:xfrm>
            <a:off x="1237540" y="3432647"/>
            <a:ext cx="9332800" cy="3999600"/>
          </a:xfrm>
          <a:prstGeom prst="rect">
            <a:avLst/>
          </a:prstGeom>
          <a:noFill/>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180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80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800" kern="1200">
                <a:solidFill>
                  <a:schemeClr val="accent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1000"/>
              </a:spcAft>
              <a:buClr>
                <a:srgbClr val="003865"/>
              </a:buClr>
              <a:buSzTx/>
              <a:buFont typeface="Arial" panose="020B0604020202020204" pitchFamily="34" charset="0"/>
              <a:buChar char="•"/>
              <a:tabLst/>
              <a:defRPr/>
            </a:pPr>
            <a:r>
              <a:rPr kumimoji="0" lang="en-US" sz="2000" b="1" i="0" u="none"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Aim 1: </a:t>
            </a:r>
            <a:r>
              <a:rPr kumimoji="0" lang="en-US" sz="2000" b="0" i="0" u="none"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Ensure Enterprise-wide </a:t>
            </a:r>
            <a:r>
              <a:rPr kumimoji="0" lang="en-US" sz="2000" b="0" i="0" u="sng"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alignment</a:t>
            </a:r>
            <a:r>
              <a:rPr kumimoji="0" lang="en-US" sz="2000" b="0" i="0" u="none"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 and defined agency ownership of workforce efforts across the Drive for 5 Sectors. </a:t>
            </a:r>
          </a:p>
          <a:p>
            <a:pPr marL="228600" marR="0" lvl="0" indent="-228600" algn="l" defTabSz="914400" rtl="0" eaLnBrk="1" fontAlgn="auto" latinLnBrk="0" hangingPunct="1">
              <a:lnSpc>
                <a:spcPct val="100000"/>
              </a:lnSpc>
              <a:spcBef>
                <a:spcPts val="1000"/>
              </a:spcBef>
              <a:spcAft>
                <a:spcPts val="1000"/>
              </a:spcAft>
              <a:buClr>
                <a:srgbClr val="003865"/>
              </a:buClr>
              <a:buSzTx/>
              <a:buFont typeface="Arial" panose="020B0604020202020204" pitchFamily="34" charset="0"/>
              <a:buChar char="•"/>
              <a:tabLst/>
              <a:defRPr/>
            </a:pPr>
            <a:r>
              <a:rPr kumimoji="0" lang="en-US" sz="2000" b="1" i="0" u="none"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Aim 2: </a:t>
            </a:r>
            <a:r>
              <a:rPr kumimoji="0" lang="en-US" sz="2000" b="0" i="0" u="none"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Define </a:t>
            </a:r>
            <a:r>
              <a:rPr kumimoji="0" lang="en-US" sz="2000" b="0" i="0" u="sng"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metrics</a:t>
            </a:r>
            <a:r>
              <a:rPr kumimoji="0" lang="en-US" sz="2000" b="0" i="0" u="none"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 and measurable goals to track progress on stated outcomes and timelines. </a:t>
            </a:r>
          </a:p>
          <a:p>
            <a:pPr marL="228600" marR="0" lvl="0" indent="-228600" algn="l" defTabSz="914400" rtl="0" eaLnBrk="1" fontAlgn="auto" latinLnBrk="0" hangingPunct="1">
              <a:lnSpc>
                <a:spcPct val="100000"/>
              </a:lnSpc>
              <a:spcBef>
                <a:spcPts val="1000"/>
              </a:spcBef>
              <a:spcAft>
                <a:spcPts val="1000"/>
              </a:spcAft>
              <a:buClr>
                <a:srgbClr val="003865"/>
              </a:buClr>
              <a:buSzTx/>
              <a:buFont typeface="Arial" panose="020B0604020202020204" pitchFamily="34" charset="0"/>
              <a:buChar char="•"/>
              <a:tabLst/>
              <a:defRPr/>
            </a:pPr>
            <a:r>
              <a:rPr kumimoji="0" lang="en-US" sz="2000" b="1" i="0" u="none"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Aim 3: </a:t>
            </a:r>
            <a:r>
              <a:rPr kumimoji="0" lang="en-US" sz="2000" b="0" i="0" u="none"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Ensure effective internal and external </a:t>
            </a:r>
            <a:r>
              <a:rPr kumimoji="0" lang="en-US" sz="2000" b="0" i="0" u="sng"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communication</a:t>
            </a:r>
            <a:r>
              <a:rPr kumimoji="0" lang="en-US" sz="2000" b="0" i="0" u="none"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 about statewide talent attraction and retention strategies. </a:t>
            </a:r>
            <a:endParaRPr kumimoji="0" lang="en-US" sz="2800" b="0" i="0" u="none"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endParaRPr>
          </a:p>
        </p:txBody>
      </p:sp>
      <p:sp>
        <p:nvSpPr>
          <p:cNvPr id="4" name="TextBox 3">
            <a:extLst>
              <a:ext uri="{FF2B5EF4-FFF2-40B4-BE49-F238E27FC236}">
                <a16:creationId xmlns:a16="http://schemas.microsoft.com/office/drawing/2014/main" id="{D8FAD4EF-6D3C-3CE7-0C4C-BBF109544E5E}"/>
              </a:ext>
            </a:extLst>
          </p:cNvPr>
          <p:cNvSpPr txBox="1"/>
          <p:nvPr/>
        </p:nvSpPr>
        <p:spPr>
          <a:xfrm>
            <a:off x="510338" y="1539505"/>
            <a:ext cx="1051560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Overarching Aim of Using the IWA as the Space for Interagency Alignment:</a:t>
            </a:r>
            <a:r>
              <a:rPr kumimoji="0" lang="en-US" sz="2400" b="0" i="0" u="none" strike="noStrike" kern="1200" cap="none" spc="0" normalizeH="0" baseline="0" noProof="0">
                <a:ln>
                  <a:noFill/>
                </a:ln>
                <a:solidFill>
                  <a:srgbClr val="003865"/>
                </a:solidFill>
                <a:effectLst/>
                <a:uLnTx/>
                <a:uFillTx/>
                <a:latin typeface="Calibri" panose="020F0502020204030204" pitchFamily="34" charset="0"/>
                <a:ea typeface="+mn-ea"/>
                <a:cs typeface="Calibri" panose="020F0502020204030204" pitchFamily="34" charset="0"/>
              </a:rPr>
              <a:t> Enable thoughtful, strategic, aligned, and proactive interagency decision-making and collaboration, and hold ourselves accountable for reaching a 4.4% vacancy rate overall and in the Drive for Five sectors. </a:t>
            </a:r>
          </a:p>
        </p:txBody>
      </p:sp>
    </p:spTree>
    <p:extLst>
      <p:ext uri="{BB962C8B-B14F-4D97-AF65-F5344CB8AC3E}">
        <p14:creationId xmlns:p14="http://schemas.microsoft.com/office/powerpoint/2010/main" val="29596578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0CCB4E3-3545-9DAF-DD92-9E797F3F2624}"/>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10" name="Straight Connector 9">
            <a:extLst>
              <a:ext uri="{FF2B5EF4-FFF2-40B4-BE49-F238E27FC236}">
                <a16:creationId xmlns:a16="http://schemas.microsoft.com/office/drawing/2014/main" id="{33B92A50-28F2-689F-5B70-8D2694DD82FA}"/>
              </a:ext>
            </a:extLst>
          </p:cNvPr>
          <p:cNvCxnSpPr>
            <a:cxnSpLocks/>
          </p:cNvCxnSpPr>
          <p:nvPr/>
        </p:nvCxnSpPr>
        <p:spPr>
          <a:xfrm>
            <a:off x="517236" y="1551709"/>
            <a:ext cx="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8" name="Content Placeholder 17">
            <a:extLst>
              <a:ext uri="{FF2B5EF4-FFF2-40B4-BE49-F238E27FC236}">
                <a16:creationId xmlns:a16="http://schemas.microsoft.com/office/drawing/2014/main" id="{68BF4DDD-D1D5-9011-1065-1550C188F231}"/>
              </a:ext>
            </a:extLst>
          </p:cNvPr>
          <p:cNvGraphicFramePr>
            <a:graphicFrameLocks noGrp="1"/>
          </p:cNvGraphicFramePr>
          <p:nvPr>
            <p:ph idx="1"/>
          </p:nvPr>
        </p:nvGraphicFramePr>
        <p:xfrm>
          <a:off x="2313878" y="-184720"/>
          <a:ext cx="9604916"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itle 15">
            <a:extLst>
              <a:ext uri="{FF2B5EF4-FFF2-40B4-BE49-F238E27FC236}">
                <a16:creationId xmlns:a16="http://schemas.microsoft.com/office/drawing/2014/main" id="{5571D607-5CF8-EAC4-5542-6552E67F965F}"/>
              </a:ext>
            </a:extLst>
          </p:cNvPr>
          <p:cNvSpPr>
            <a:spLocks noGrp="1"/>
          </p:cNvSpPr>
          <p:nvPr>
            <p:ph type="title"/>
          </p:nvPr>
        </p:nvSpPr>
        <p:spPr>
          <a:xfrm>
            <a:off x="0" y="0"/>
            <a:ext cx="2040673" cy="6858000"/>
          </a:xfrm>
          <a:solidFill>
            <a:schemeClr val="tx1"/>
          </a:solidFill>
        </p:spPr>
        <p:txBody>
          <a:bodyPr/>
          <a:lstStyle/>
          <a:p>
            <a:pPr algn="ctr"/>
            <a:br>
              <a:rPr lang="en-US"/>
            </a:br>
            <a:r>
              <a:rPr lang="en-US"/>
              <a:t>Overall Priorities of the IWA Taskforce</a:t>
            </a:r>
          </a:p>
        </p:txBody>
      </p:sp>
      <p:sp>
        <p:nvSpPr>
          <p:cNvPr id="2" name="TextBox 1">
            <a:extLst>
              <a:ext uri="{FF2B5EF4-FFF2-40B4-BE49-F238E27FC236}">
                <a16:creationId xmlns:a16="http://schemas.microsoft.com/office/drawing/2014/main" id="{F67C7760-A046-78B3-23AC-BD315E3727A2}"/>
              </a:ext>
            </a:extLst>
          </p:cNvPr>
          <p:cNvSpPr txBox="1"/>
          <p:nvPr/>
        </p:nvSpPr>
        <p:spPr>
          <a:xfrm>
            <a:off x="4091707" y="2258361"/>
            <a:ext cx="182880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865"/>
                </a:solidFill>
                <a:effectLst/>
                <a:uLnTx/>
                <a:uFillTx/>
                <a:latin typeface="Calibri"/>
                <a:ea typeface="+mn-ea"/>
                <a:cs typeface="+mn-cs"/>
              </a:rPr>
              <a:t>Aim 1: Alignment</a:t>
            </a:r>
          </a:p>
        </p:txBody>
      </p:sp>
      <p:sp>
        <p:nvSpPr>
          <p:cNvPr id="3" name="TextBox 2">
            <a:extLst>
              <a:ext uri="{FF2B5EF4-FFF2-40B4-BE49-F238E27FC236}">
                <a16:creationId xmlns:a16="http://schemas.microsoft.com/office/drawing/2014/main" id="{8DED5961-8EF7-939B-65B0-CFB31C0DDB00}"/>
              </a:ext>
            </a:extLst>
          </p:cNvPr>
          <p:cNvSpPr txBox="1"/>
          <p:nvPr/>
        </p:nvSpPr>
        <p:spPr>
          <a:xfrm>
            <a:off x="9104812" y="2258361"/>
            <a:ext cx="240041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865"/>
                </a:solidFill>
                <a:effectLst/>
                <a:uLnTx/>
                <a:uFillTx/>
                <a:latin typeface="Calibri"/>
                <a:ea typeface="+mn-ea"/>
                <a:cs typeface="+mn-cs"/>
              </a:rPr>
              <a:t>Aim 3: Communication</a:t>
            </a:r>
          </a:p>
        </p:txBody>
      </p:sp>
      <p:sp>
        <p:nvSpPr>
          <p:cNvPr id="4" name="TextBox 3">
            <a:extLst>
              <a:ext uri="{FF2B5EF4-FFF2-40B4-BE49-F238E27FC236}">
                <a16:creationId xmlns:a16="http://schemas.microsoft.com/office/drawing/2014/main" id="{3C34D184-972D-8520-3474-DA06535003B5}"/>
              </a:ext>
            </a:extLst>
          </p:cNvPr>
          <p:cNvSpPr txBox="1"/>
          <p:nvPr/>
        </p:nvSpPr>
        <p:spPr>
          <a:xfrm>
            <a:off x="6730657" y="2258361"/>
            <a:ext cx="182880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865"/>
                </a:solidFill>
                <a:effectLst/>
                <a:uLnTx/>
                <a:uFillTx/>
                <a:latin typeface="Calibri"/>
                <a:ea typeface="+mn-ea"/>
                <a:cs typeface="+mn-cs"/>
              </a:rPr>
              <a:t>Aim 2: Metrics</a:t>
            </a:r>
          </a:p>
        </p:txBody>
      </p:sp>
      <p:sp>
        <p:nvSpPr>
          <p:cNvPr id="6" name="TextBox 5">
            <a:extLst>
              <a:ext uri="{FF2B5EF4-FFF2-40B4-BE49-F238E27FC236}">
                <a16:creationId xmlns:a16="http://schemas.microsoft.com/office/drawing/2014/main" id="{CAEEDBFC-9A71-EE17-ECBE-46EFA8965A2B}"/>
              </a:ext>
            </a:extLst>
          </p:cNvPr>
          <p:cNvSpPr txBox="1"/>
          <p:nvPr/>
        </p:nvSpPr>
        <p:spPr>
          <a:xfrm>
            <a:off x="8892458" y="5938104"/>
            <a:ext cx="139269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3865"/>
                </a:solidFill>
                <a:effectLst/>
                <a:uLnTx/>
                <a:uFillTx/>
                <a:latin typeface="Calibri"/>
                <a:ea typeface="+mn-ea"/>
                <a:cs typeface="Arial" panose="020B0604020202020204" pitchFamily="34" charset="0"/>
              </a:rPr>
              <a:t>Responsible Party</a:t>
            </a:r>
            <a:r>
              <a:rPr kumimoji="0" lang="en-US" sz="1100" b="1" i="0" u="none" strike="noStrike" kern="1200" cap="none" spc="0" normalizeH="0" baseline="0" noProof="0">
                <a:ln>
                  <a:noFill/>
                </a:ln>
                <a:solidFill>
                  <a:srgbClr val="003865"/>
                </a:solidFill>
                <a:effectLst/>
                <a:uLnTx/>
                <a:uFillTx/>
                <a:latin typeface="Calibri"/>
                <a:ea typeface="+mn-ea"/>
                <a:cs typeface="Arial" panose="020B0604020202020204" pitchFamily="34" charset="0"/>
              </a:rPr>
              <a:t>:</a:t>
            </a:r>
            <a:endParaRPr kumimoji="0" lang="en-US" sz="1200" b="1" i="0" u="none" strike="noStrike" kern="1200" cap="none" spc="0" normalizeH="0" baseline="0" noProof="0">
              <a:ln>
                <a:noFill/>
              </a:ln>
              <a:solidFill>
                <a:srgbClr val="003865"/>
              </a:solidFill>
              <a:effectLst/>
              <a:uLnTx/>
              <a:uFillTx/>
              <a:latin typeface="Calibri"/>
              <a:ea typeface="+mn-ea"/>
              <a:cs typeface="Arial" panose="020B0604020202020204" pitchFamily="34" charset="0"/>
            </a:endParaRPr>
          </a:p>
        </p:txBody>
      </p:sp>
      <p:sp>
        <p:nvSpPr>
          <p:cNvPr id="7" name="TextBox 6">
            <a:extLst>
              <a:ext uri="{FF2B5EF4-FFF2-40B4-BE49-F238E27FC236}">
                <a16:creationId xmlns:a16="http://schemas.microsoft.com/office/drawing/2014/main" id="{CF485998-F6E1-DD4A-161A-540C4115F476}"/>
              </a:ext>
            </a:extLst>
          </p:cNvPr>
          <p:cNvSpPr txBox="1"/>
          <p:nvPr/>
        </p:nvSpPr>
        <p:spPr>
          <a:xfrm>
            <a:off x="7208127" y="6261324"/>
            <a:ext cx="1157147" cy="253916"/>
          </a:xfrm>
          <a:prstGeom prst="rect">
            <a:avLst/>
          </a:prstGeom>
          <a:solidFill>
            <a:srgbClr val="003865"/>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IWA Taskforce</a:t>
            </a:r>
          </a:p>
        </p:txBody>
      </p:sp>
      <p:sp>
        <p:nvSpPr>
          <p:cNvPr id="8" name="TextBox 7">
            <a:extLst>
              <a:ext uri="{FF2B5EF4-FFF2-40B4-BE49-F238E27FC236}">
                <a16:creationId xmlns:a16="http://schemas.microsoft.com/office/drawing/2014/main" id="{21C6982C-8B92-46CF-A801-E8402711AD7E}"/>
              </a:ext>
            </a:extLst>
          </p:cNvPr>
          <p:cNvSpPr txBox="1"/>
          <p:nvPr/>
        </p:nvSpPr>
        <p:spPr>
          <a:xfrm>
            <a:off x="8435260" y="6261324"/>
            <a:ext cx="1153543" cy="253916"/>
          </a:xfrm>
          <a:prstGeom prst="rect">
            <a:avLst/>
          </a:prstGeom>
          <a:solidFill>
            <a:srgbClr val="008EAA"/>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IWA Workgroup</a:t>
            </a:r>
          </a:p>
        </p:txBody>
      </p:sp>
      <p:sp>
        <p:nvSpPr>
          <p:cNvPr id="9" name="TextBox 8">
            <a:extLst>
              <a:ext uri="{FF2B5EF4-FFF2-40B4-BE49-F238E27FC236}">
                <a16:creationId xmlns:a16="http://schemas.microsoft.com/office/drawing/2014/main" id="{05096DCE-DB91-FD2C-B67A-0B73BB344892}"/>
              </a:ext>
            </a:extLst>
          </p:cNvPr>
          <p:cNvSpPr txBox="1"/>
          <p:nvPr/>
        </p:nvSpPr>
        <p:spPr>
          <a:xfrm>
            <a:off x="9658789" y="6261324"/>
            <a:ext cx="947938" cy="415498"/>
          </a:xfrm>
          <a:prstGeom prst="rect">
            <a:avLst/>
          </a:prstGeom>
          <a:solidFill>
            <a:srgbClr val="448415"/>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GWDB Committee</a:t>
            </a:r>
          </a:p>
        </p:txBody>
      </p:sp>
      <p:sp>
        <p:nvSpPr>
          <p:cNvPr id="11" name="TextBox 10">
            <a:extLst>
              <a:ext uri="{FF2B5EF4-FFF2-40B4-BE49-F238E27FC236}">
                <a16:creationId xmlns:a16="http://schemas.microsoft.com/office/drawing/2014/main" id="{4A239E21-7AC9-7EAE-3C44-A26A7D4106F0}"/>
              </a:ext>
            </a:extLst>
          </p:cNvPr>
          <p:cNvSpPr txBox="1"/>
          <p:nvPr/>
        </p:nvSpPr>
        <p:spPr>
          <a:xfrm>
            <a:off x="10676713" y="6261324"/>
            <a:ext cx="1364686" cy="415498"/>
          </a:xfrm>
          <a:prstGeom prst="rect">
            <a:avLst/>
          </a:prstGeom>
          <a:solidFill>
            <a:schemeClr val="accent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Results Management (MMB)</a:t>
            </a:r>
          </a:p>
        </p:txBody>
      </p:sp>
    </p:spTree>
    <p:extLst>
      <p:ext uri="{BB962C8B-B14F-4D97-AF65-F5344CB8AC3E}">
        <p14:creationId xmlns:p14="http://schemas.microsoft.com/office/powerpoint/2010/main" val="2321684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B0D11C-9F21-ACB9-3101-809726AC8477}"/>
              </a:ext>
            </a:extLst>
          </p:cNvPr>
          <p:cNvSpPr>
            <a:spLocks noGrp="1"/>
          </p:cNvSpPr>
          <p:nvPr>
            <p:ph type="title"/>
          </p:nvPr>
        </p:nvSpPr>
        <p:spPr/>
        <p:txBody>
          <a:bodyPr/>
          <a:lstStyle/>
          <a:p>
            <a:r>
              <a:rPr lang="en-US"/>
              <a:t>Alignment Strategy Framework</a:t>
            </a:r>
          </a:p>
        </p:txBody>
      </p:sp>
      <p:sp>
        <p:nvSpPr>
          <p:cNvPr id="4" name="Content Placeholder 3">
            <a:extLst>
              <a:ext uri="{FF2B5EF4-FFF2-40B4-BE49-F238E27FC236}">
                <a16:creationId xmlns:a16="http://schemas.microsoft.com/office/drawing/2014/main" id="{0E7DEC02-11B0-036D-7456-72270AC47ED4}"/>
              </a:ext>
            </a:extLst>
          </p:cNvPr>
          <p:cNvSpPr>
            <a:spLocks noGrp="1"/>
          </p:cNvSpPr>
          <p:nvPr>
            <p:ph sz="half" idx="1"/>
          </p:nvPr>
        </p:nvSpPr>
        <p:spPr>
          <a:xfrm>
            <a:off x="838200" y="2678677"/>
            <a:ext cx="5181600" cy="3471996"/>
          </a:xfrm>
        </p:spPr>
        <p:txBody>
          <a:bodyPr vert="horz" lIns="91440" tIns="45720" rIns="91440" bIns="45720" rtlCol="0" anchor="t">
            <a:noAutofit/>
          </a:bodyPr>
          <a:lstStyle/>
          <a:p>
            <a:pPr marL="0" lvl="2" indent="0">
              <a:spcAft>
                <a:spcPts val="0"/>
              </a:spcAft>
              <a:buNone/>
            </a:pPr>
            <a:r>
              <a:rPr lang="en-US" sz="2000" b="1"/>
              <a:t>Alignment Goals - </a:t>
            </a:r>
            <a:r>
              <a:rPr lang="en-US" sz="2000"/>
              <a:t>These are the high-level outcomes (beyond the vacancy rate) all workgroups are working toward:</a:t>
            </a:r>
          </a:p>
          <a:p>
            <a:pPr marL="342900" lvl="2" indent="-342900">
              <a:spcAft>
                <a:spcPts val="0"/>
              </a:spcAft>
            </a:pPr>
            <a:r>
              <a:rPr lang="en-US" sz="2000"/>
              <a:t>Mutual awareness of workforce development programs and resources between agencies</a:t>
            </a:r>
          </a:p>
          <a:p>
            <a:pPr marL="342900" lvl="2" indent="-342900">
              <a:spcAft>
                <a:spcPts val="0"/>
              </a:spcAft>
            </a:pPr>
            <a:r>
              <a:rPr lang="en-US" sz="2000"/>
              <a:t>Minimize redundancies between workforce development programs and resources</a:t>
            </a:r>
          </a:p>
          <a:p>
            <a:pPr marL="342900" lvl="2" indent="-342900">
              <a:spcAft>
                <a:spcPts val="0"/>
              </a:spcAft>
            </a:pPr>
            <a:r>
              <a:rPr lang="en-US" sz="2000"/>
              <a:t>Common metrics and tracking of objectives</a:t>
            </a:r>
          </a:p>
          <a:p>
            <a:pPr marL="342900" lvl="2" indent="-342900">
              <a:spcAft>
                <a:spcPts val="0"/>
              </a:spcAft>
            </a:pPr>
            <a:r>
              <a:rPr lang="en-US" sz="2000"/>
              <a:t>Aligned messaging around workforce development goals</a:t>
            </a:r>
          </a:p>
        </p:txBody>
      </p:sp>
      <p:sp>
        <p:nvSpPr>
          <p:cNvPr id="2" name="Content Placeholder 1">
            <a:extLst>
              <a:ext uri="{FF2B5EF4-FFF2-40B4-BE49-F238E27FC236}">
                <a16:creationId xmlns:a16="http://schemas.microsoft.com/office/drawing/2014/main" id="{EB4CBD8C-C8F2-91C5-5862-2E9A30DD25B4}"/>
              </a:ext>
            </a:extLst>
          </p:cNvPr>
          <p:cNvSpPr>
            <a:spLocks noGrp="1"/>
          </p:cNvSpPr>
          <p:nvPr>
            <p:ph sz="half" idx="2"/>
          </p:nvPr>
        </p:nvSpPr>
        <p:spPr>
          <a:xfrm>
            <a:off x="6172201" y="2678677"/>
            <a:ext cx="5649686" cy="3471996"/>
          </a:xfrm>
        </p:spPr>
        <p:txBody>
          <a:bodyPr/>
          <a:lstStyle/>
          <a:p>
            <a:pPr marL="0" lvl="2" indent="0">
              <a:spcAft>
                <a:spcPts val="0"/>
              </a:spcAft>
              <a:buNone/>
            </a:pPr>
            <a:r>
              <a:rPr lang="en-US" sz="2000" b="1"/>
              <a:t>Alignment Components– </a:t>
            </a:r>
            <a:r>
              <a:rPr lang="en-US" sz="2000"/>
              <a:t>These are what the workgroups will look at when analyzing the workforce programs across agencies. They may look at other areas, but at a minimum they must consider these in their work:</a:t>
            </a:r>
          </a:p>
          <a:p>
            <a:pPr marL="342900" lvl="2" indent="-342900">
              <a:spcAft>
                <a:spcPts val="0"/>
              </a:spcAft>
              <a:buFont typeface="Arial" panose="020B0604020202020204" pitchFamily="34" charset="0"/>
              <a:buChar char="•"/>
            </a:pPr>
            <a:r>
              <a:rPr lang="en-US" sz="2000"/>
              <a:t>Reporting Requirements </a:t>
            </a:r>
          </a:p>
          <a:p>
            <a:pPr marL="342900" lvl="2" indent="-342900">
              <a:spcAft>
                <a:spcPts val="0"/>
              </a:spcAft>
              <a:buFont typeface="Arial" panose="020B0604020202020204" pitchFamily="34" charset="0"/>
              <a:buChar char="•"/>
            </a:pPr>
            <a:r>
              <a:rPr lang="en-US" sz="2000"/>
              <a:t>External Communications</a:t>
            </a:r>
          </a:p>
          <a:p>
            <a:pPr marL="342900" lvl="2" indent="-342900">
              <a:spcAft>
                <a:spcPts val="0"/>
              </a:spcAft>
              <a:buFont typeface="Arial" panose="020B0604020202020204" pitchFamily="34" charset="0"/>
              <a:buChar char="•"/>
            </a:pPr>
            <a:r>
              <a:rPr lang="en-US" sz="2000"/>
              <a:t>Grant application processes</a:t>
            </a:r>
          </a:p>
          <a:p>
            <a:pPr marL="342900" lvl="2" indent="-342900">
              <a:spcAft>
                <a:spcPts val="0"/>
              </a:spcAft>
              <a:buFont typeface="Arial" panose="020B0604020202020204" pitchFamily="34" charset="0"/>
              <a:buChar char="•"/>
            </a:pPr>
            <a:r>
              <a:rPr lang="en-US" sz="2000"/>
              <a:t>Internal Communications</a:t>
            </a:r>
          </a:p>
          <a:p>
            <a:pPr marL="342900" lvl="2" indent="-342900">
              <a:spcAft>
                <a:spcPts val="0"/>
              </a:spcAft>
              <a:buFont typeface="Arial" panose="020B0604020202020204" pitchFamily="34" charset="0"/>
              <a:buChar char="•"/>
            </a:pPr>
            <a:r>
              <a:rPr lang="en-US" sz="2000"/>
              <a:t>Policy alignment</a:t>
            </a:r>
          </a:p>
          <a:p>
            <a:pPr marL="342900" lvl="2" indent="-342900">
              <a:spcAft>
                <a:spcPts val="0"/>
              </a:spcAft>
              <a:buFont typeface="Arial" panose="020B0604020202020204" pitchFamily="34" charset="0"/>
              <a:buChar char="•"/>
            </a:pPr>
            <a:r>
              <a:rPr lang="en-US" sz="2000"/>
              <a:t>Tools and Resources (databases, forms, calendars etc. utilized to operate the programs)</a:t>
            </a:r>
          </a:p>
          <a:p>
            <a:pPr marL="0" indent="0">
              <a:buNone/>
            </a:pPr>
            <a:endParaRPr lang="en-US"/>
          </a:p>
        </p:txBody>
      </p:sp>
      <p:sp>
        <p:nvSpPr>
          <p:cNvPr id="5" name="TextBox 4">
            <a:extLst>
              <a:ext uri="{FF2B5EF4-FFF2-40B4-BE49-F238E27FC236}">
                <a16:creationId xmlns:a16="http://schemas.microsoft.com/office/drawing/2014/main" id="{2534C212-0DE4-EAD2-1502-0A3555E07472}"/>
              </a:ext>
            </a:extLst>
          </p:cNvPr>
          <p:cNvSpPr txBox="1"/>
          <p:nvPr/>
        </p:nvSpPr>
        <p:spPr>
          <a:xfrm>
            <a:off x="758734" y="1329007"/>
            <a:ext cx="10674531" cy="1323439"/>
          </a:xfrm>
          <a:prstGeom prst="rect">
            <a:avLst/>
          </a:prstGeom>
          <a:noFill/>
        </p:spPr>
        <p:txBody>
          <a:bodyPr wrap="square" rtlCol="0">
            <a:spAutoFit/>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3865"/>
                </a:solidFill>
                <a:effectLst/>
                <a:uLnTx/>
                <a:uFillTx/>
                <a:latin typeface="Calibri"/>
                <a:ea typeface="+mn-ea"/>
                <a:cs typeface="+mn-cs"/>
              </a:rPr>
              <a:t>Vision for Alignment </a:t>
            </a:r>
          </a:p>
          <a:p>
            <a:pPr marL="0" marR="0" lvl="2"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3865"/>
                </a:solidFill>
                <a:effectLst/>
                <a:uLnTx/>
                <a:uFillTx/>
                <a:latin typeface="Calibri"/>
                <a:ea typeface="+mn-ea"/>
                <a:cs typeface="+mn-cs"/>
              </a:rPr>
              <a:t>Alignment means that while state agencies operate independently, our efforts are intentionally moving in the same direction: building a more </a:t>
            </a:r>
            <a:r>
              <a:rPr kumimoji="0" lang="en-US" sz="2000" b="1" i="0" u="none" strike="noStrike" kern="1200" cap="none" spc="0" normalizeH="0" baseline="0" noProof="0">
                <a:ln>
                  <a:noFill/>
                </a:ln>
                <a:solidFill>
                  <a:srgbClr val="003865"/>
                </a:solidFill>
                <a:effectLst/>
                <a:uLnTx/>
                <a:uFillTx/>
                <a:latin typeface="Calibri"/>
                <a:ea typeface="+mn-ea"/>
                <a:cs typeface="+mn-cs"/>
              </a:rPr>
              <a:t>coordinated, effective</a:t>
            </a:r>
            <a:r>
              <a:rPr kumimoji="0" lang="en-US" sz="2000" b="0" i="0" u="none" strike="noStrike" kern="1200" cap="none" spc="0" normalizeH="0" baseline="0" noProof="0">
                <a:ln>
                  <a:noFill/>
                </a:ln>
                <a:solidFill>
                  <a:srgbClr val="003865"/>
                </a:solidFill>
                <a:effectLst/>
                <a:uLnTx/>
                <a:uFillTx/>
                <a:latin typeface="Calibri"/>
                <a:ea typeface="+mn-ea"/>
                <a:cs typeface="+mn-cs"/>
              </a:rPr>
              <a:t>, and </a:t>
            </a:r>
            <a:r>
              <a:rPr kumimoji="0" lang="en-US" sz="2000" b="1" i="0" u="none" strike="noStrike" kern="1200" cap="none" spc="0" normalizeH="0" baseline="0" noProof="0">
                <a:ln>
                  <a:noFill/>
                </a:ln>
                <a:solidFill>
                  <a:srgbClr val="003865"/>
                </a:solidFill>
                <a:effectLst/>
                <a:uLnTx/>
                <a:uFillTx/>
                <a:latin typeface="Calibri"/>
                <a:ea typeface="+mn-ea"/>
                <a:cs typeface="+mn-cs"/>
              </a:rPr>
              <a:t>equitable </a:t>
            </a:r>
            <a:r>
              <a:rPr kumimoji="0" lang="en-US" sz="2000" b="0" i="0" u="none" strike="noStrike" kern="1200" cap="none" spc="0" normalizeH="0" baseline="0" noProof="0">
                <a:ln>
                  <a:noFill/>
                </a:ln>
                <a:solidFill>
                  <a:srgbClr val="003865"/>
                </a:solidFill>
                <a:effectLst/>
                <a:uLnTx/>
                <a:uFillTx/>
                <a:latin typeface="Calibri"/>
                <a:ea typeface="+mn-ea"/>
                <a:cs typeface="+mn-cs"/>
              </a:rPr>
              <a:t>workforce development and support systems that meet the needs of all Minnesotans.</a:t>
            </a:r>
          </a:p>
        </p:txBody>
      </p:sp>
    </p:spTree>
    <p:extLst>
      <p:ext uri="{BB962C8B-B14F-4D97-AF65-F5344CB8AC3E}">
        <p14:creationId xmlns:p14="http://schemas.microsoft.com/office/powerpoint/2010/main" val="275925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3E707-CAA8-F4B9-0150-C3E6B6162A4F}"/>
              </a:ext>
            </a:extLst>
          </p:cNvPr>
          <p:cNvSpPr>
            <a:spLocks noGrp="1"/>
          </p:cNvSpPr>
          <p:nvPr>
            <p:ph type="ctrTitle"/>
          </p:nvPr>
        </p:nvSpPr>
        <p:spPr/>
        <p:txBody>
          <a:bodyPr/>
          <a:lstStyle/>
          <a:p>
            <a:r>
              <a:rPr lang="en-US"/>
              <a:t>Local Area Workforce Development Implementation</a:t>
            </a:r>
          </a:p>
        </p:txBody>
      </p:sp>
      <p:pic>
        <p:nvPicPr>
          <p:cNvPr id="2050" name="Picture 2" descr="8 of the Most Beautiful Places to See in Minnesota">
            <a:extLst>
              <a:ext uri="{FF2B5EF4-FFF2-40B4-BE49-F238E27FC236}">
                <a16:creationId xmlns:a16="http://schemas.microsoft.com/office/drawing/2014/main" id="{E0BC9C8C-834E-78FE-BAB9-E302A8384761}"/>
              </a:ext>
            </a:extLst>
          </p:cNvPr>
          <p:cNvPicPr>
            <a:picLocks noGrp="1" noChangeAspect="1" noChangeArrowheads="1"/>
          </p:cNvPicPr>
          <p:nvPr>
            <p:ph type="pic" sz="quarter" idx="17"/>
          </p:nvPr>
        </p:nvPicPr>
        <p:blipFill rotWithShape="1">
          <a:blip r:embed="rId2">
            <a:extLst>
              <a:ext uri="{28A0092B-C50C-407E-A947-70E740481C1C}">
                <a14:useLocalDpi xmlns:a14="http://schemas.microsoft.com/office/drawing/2010/main" val="0"/>
              </a:ext>
            </a:extLst>
          </a:blip>
          <a:srcRect l="71" t="8629" r="-71" b="48011"/>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3849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90;p10">
            <a:extLst>
              <a:ext uri="{FF2B5EF4-FFF2-40B4-BE49-F238E27FC236}">
                <a16:creationId xmlns:a16="http://schemas.microsoft.com/office/drawing/2014/main" id="{6254E177-3832-E8EC-9F6E-EEC0F211E7A5}"/>
              </a:ext>
            </a:extLst>
          </p:cNvPr>
          <p:cNvSpPr txBox="1"/>
          <p:nvPr/>
        </p:nvSpPr>
        <p:spPr>
          <a:xfrm>
            <a:off x="468771" y="1427931"/>
            <a:ext cx="5018064" cy="4928418"/>
          </a:xfrm>
          <a:prstGeom prst="rect">
            <a:avLst/>
          </a:prstGeom>
          <a:noFill/>
          <a:ln>
            <a:noFill/>
          </a:ln>
        </p:spPr>
        <p:txBody>
          <a:bodyPr spcFirstLastPara="1" wrap="square" lIns="0" tIns="0" rIns="0" bIns="0" anchor="t" anchorCtr="0">
            <a:noAutofit/>
          </a:bodyPr>
          <a:lstStyle/>
          <a:p>
            <a:pPr marL="0" marR="0" lvl="0" indent="0" rtl="0">
              <a:lnSpc>
                <a:spcPct val="100000"/>
              </a:lnSpc>
              <a:spcBef>
                <a:spcPts val="0"/>
              </a:spcBef>
              <a:spcAft>
                <a:spcPts val="0"/>
              </a:spcAft>
              <a:buNone/>
            </a:pPr>
            <a:r>
              <a:rPr lang="en-US" sz="3200" b="0" u="none" strike="noStrike" cap="none">
                <a:ea typeface="Barlow SemiBold"/>
                <a:cs typeface="Barlow SemiBold"/>
                <a:sym typeface="Barlow SemiBold"/>
              </a:rPr>
              <a:t>Minnesota’s 16 Local</a:t>
            </a:r>
          </a:p>
          <a:p>
            <a:pPr marL="0" marR="0" lvl="0" indent="0" rtl="0">
              <a:lnSpc>
                <a:spcPct val="100000"/>
              </a:lnSpc>
              <a:spcBef>
                <a:spcPts val="0"/>
              </a:spcBef>
              <a:spcAft>
                <a:spcPts val="0"/>
              </a:spcAft>
              <a:buNone/>
            </a:pPr>
            <a:r>
              <a:rPr lang="en-US" sz="3200" b="0" u="none" strike="noStrike" cap="none">
                <a:ea typeface="Barlow SemiBold"/>
                <a:cs typeface="Barlow SemiBold"/>
                <a:sym typeface="Barlow SemiBold"/>
              </a:rPr>
              <a:t>Workforce Development </a:t>
            </a:r>
          </a:p>
          <a:p>
            <a:pPr marL="0" marR="0" lvl="0" indent="0" rtl="0">
              <a:lnSpc>
                <a:spcPct val="100000"/>
              </a:lnSpc>
              <a:spcBef>
                <a:spcPts val="0"/>
              </a:spcBef>
              <a:spcAft>
                <a:spcPts val="0"/>
              </a:spcAft>
              <a:buNone/>
            </a:pPr>
            <a:r>
              <a:rPr lang="en-US" sz="3200" b="0" u="none" strike="noStrike" cap="none">
                <a:ea typeface="Barlow SemiBold"/>
                <a:cs typeface="Barlow SemiBold"/>
                <a:sym typeface="Barlow SemiBold"/>
              </a:rPr>
              <a:t>Boards (LWDBs)</a:t>
            </a:r>
          </a:p>
          <a:p>
            <a:pPr marL="0" marR="0" lvl="0" indent="0" rtl="0">
              <a:lnSpc>
                <a:spcPct val="100000"/>
              </a:lnSpc>
              <a:spcBef>
                <a:spcPts val="0"/>
              </a:spcBef>
              <a:spcAft>
                <a:spcPts val="0"/>
              </a:spcAft>
              <a:buNone/>
            </a:pPr>
            <a:endParaRPr lang="en-US" sz="3200" b="0" u="none" strike="noStrike" cap="none">
              <a:ea typeface="Barlow SemiBold"/>
              <a:cs typeface="Barlow SemiBold"/>
              <a:sym typeface="Barlow SemiBold"/>
            </a:endParaRPr>
          </a:p>
          <a:p>
            <a:pPr marL="457200" marR="0" lvl="0" indent="-457200" rtl="0">
              <a:lnSpc>
                <a:spcPct val="100000"/>
              </a:lnSpc>
              <a:spcAft>
                <a:spcPts val="600"/>
              </a:spcAft>
              <a:buFont typeface="Arial" panose="020B0604020202020204" pitchFamily="34" charset="0"/>
              <a:buChar char="•"/>
            </a:pPr>
            <a:r>
              <a:rPr lang="en-US" sz="2000">
                <a:ea typeface="Barlow SemiBold"/>
                <a:cs typeface="Barlow SemiBold"/>
                <a:sym typeface="Barlow SemiBold"/>
              </a:rPr>
              <a:t>Designated by the Governor based on economic/labor regions and administrative capacity</a:t>
            </a:r>
          </a:p>
          <a:p>
            <a:pPr marL="457200" marR="0" lvl="0" indent="-457200" rtl="0">
              <a:lnSpc>
                <a:spcPct val="100000"/>
              </a:lnSpc>
              <a:spcAft>
                <a:spcPts val="600"/>
              </a:spcAft>
              <a:buFont typeface="Arial" panose="020B0604020202020204" pitchFamily="34" charset="0"/>
              <a:buChar char="•"/>
            </a:pPr>
            <a:r>
              <a:rPr lang="en-US" sz="2000">
                <a:ea typeface="Barlow SemiBold"/>
                <a:cs typeface="Barlow SemiBold"/>
                <a:sym typeface="Barlow SemiBold"/>
              </a:rPr>
              <a:t>Must coordinate regionally when applicable</a:t>
            </a:r>
          </a:p>
          <a:p>
            <a:pPr marL="457200" marR="0" lvl="0" indent="-457200" rtl="0">
              <a:lnSpc>
                <a:spcPct val="100000"/>
              </a:lnSpc>
              <a:spcAft>
                <a:spcPts val="600"/>
              </a:spcAft>
              <a:buFont typeface="Arial" panose="020B0604020202020204" pitchFamily="34" charset="0"/>
              <a:buChar char="•"/>
            </a:pPr>
            <a:r>
              <a:rPr lang="en-US" sz="2000">
                <a:ea typeface="Barlow SemiBold"/>
                <a:cs typeface="Barlow SemiBold"/>
                <a:sym typeface="Barlow SemiBold"/>
              </a:rPr>
              <a:t>Serve as the foundation for delivering WIOA services locally</a:t>
            </a:r>
          </a:p>
          <a:p>
            <a:pPr marL="0" marR="0" lvl="0" indent="0" rtl="0">
              <a:lnSpc>
                <a:spcPct val="100000"/>
              </a:lnSpc>
              <a:spcBef>
                <a:spcPts val="0"/>
              </a:spcBef>
              <a:spcAft>
                <a:spcPts val="0"/>
              </a:spcAft>
              <a:buNone/>
            </a:pPr>
            <a:endParaRPr lang="en-US" sz="3200">
              <a:solidFill>
                <a:srgbClr val="005BAB"/>
              </a:solidFill>
              <a:latin typeface="Barlow SemiBold"/>
              <a:ea typeface="Barlow SemiBold"/>
              <a:cs typeface="Barlow SemiBold"/>
              <a:sym typeface="Barlow SemiBold"/>
            </a:endParaRPr>
          </a:p>
          <a:p>
            <a:pPr marL="0" marR="0" lvl="0" indent="0" rtl="0">
              <a:lnSpc>
                <a:spcPct val="100000"/>
              </a:lnSpc>
              <a:spcBef>
                <a:spcPts val="0"/>
              </a:spcBef>
              <a:spcAft>
                <a:spcPts val="0"/>
              </a:spcAft>
              <a:buNone/>
            </a:pPr>
            <a:endParaRPr lang="en-US" sz="3200" b="0" u="none" strike="noStrike" cap="none">
              <a:solidFill>
                <a:srgbClr val="005BAB"/>
              </a:solidFill>
              <a:latin typeface="Barlow SemiBold"/>
              <a:ea typeface="Barlow SemiBold"/>
              <a:cs typeface="Barlow SemiBold"/>
              <a:sym typeface="Barlow SemiBold"/>
            </a:endParaRPr>
          </a:p>
          <a:p>
            <a:pPr marL="0" marR="0" lvl="0" indent="0" rtl="0">
              <a:lnSpc>
                <a:spcPct val="100000"/>
              </a:lnSpc>
              <a:spcBef>
                <a:spcPts val="0"/>
              </a:spcBef>
              <a:spcAft>
                <a:spcPts val="0"/>
              </a:spcAft>
              <a:buNone/>
            </a:pPr>
            <a:endParaRPr lang="en-US" sz="4800" b="0" u="none" strike="noStrike" cap="none">
              <a:solidFill>
                <a:srgbClr val="005BAB"/>
              </a:solidFill>
              <a:latin typeface="Barlow SemiBold"/>
              <a:ea typeface="Barlow SemiBold"/>
              <a:cs typeface="Barlow SemiBold"/>
              <a:sym typeface="Barlow SemiBold"/>
            </a:endParaRPr>
          </a:p>
        </p:txBody>
      </p:sp>
      <p:pic>
        <p:nvPicPr>
          <p:cNvPr id="6" name="Picture 2">
            <a:extLst>
              <a:ext uri="{FF2B5EF4-FFF2-40B4-BE49-F238E27FC236}">
                <a16:creationId xmlns:a16="http://schemas.microsoft.com/office/drawing/2014/main" id="{085395F5-0BEC-6B82-4FC9-C13D4492B4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648" b="3083"/>
          <a:stretch/>
        </p:blipFill>
        <p:spPr bwMode="auto">
          <a:xfrm>
            <a:off x="5906243" y="675820"/>
            <a:ext cx="5656539" cy="58762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642481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1F781-87E6-13D6-16E8-CF1BE0F84CE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42F3EEB-D0A3-2615-428C-5401AC2AE606}"/>
              </a:ext>
            </a:extLst>
          </p:cNvPr>
          <p:cNvSpPr>
            <a:spLocks noGrp="1"/>
          </p:cNvSpPr>
          <p:nvPr>
            <p:ph type="title"/>
          </p:nvPr>
        </p:nvSpPr>
        <p:spPr/>
        <p:txBody>
          <a:bodyPr/>
          <a:lstStyle/>
          <a:p>
            <a:r>
              <a:rPr lang="en-US"/>
              <a:t>Minnesota’s 16 Local Workforce Boards</a:t>
            </a:r>
          </a:p>
        </p:txBody>
      </p:sp>
      <p:sp>
        <p:nvSpPr>
          <p:cNvPr id="3" name="TextBox 2">
            <a:extLst>
              <a:ext uri="{FF2B5EF4-FFF2-40B4-BE49-F238E27FC236}">
                <a16:creationId xmlns:a16="http://schemas.microsoft.com/office/drawing/2014/main" id="{7302EA9C-E120-0DF3-7ACA-3E88819E6C03}"/>
              </a:ext>
            </a:extLst>
          </p:cNvPr>
          <p:cNvSpPr txBox="1"/>
          <p:nvPr/>
        </p:nvSpPr>
        <p:spPr>
          <a:xfrm>
            <a:off x="6324600" y="1801545"/>
            <a:ext cx="5588000" cy="3729547"/>
          </a:xfrm>
          <a:prstGeom prst="rect">
            <a:avLst/>
          </a:prstGeom>
          <a:noFill/>
        </p:spPr>
        <p:txBody>
          <a:bodyPr wrap="square">
            <a:spAutoFit/>
          </a:bodyPr>
          <a:lstStyle/>
          <a:p>
            <a:pPr marL="285750" indent="-285750">
              <a:lnSpc>
                <a:spcPct val="120000"/>
              </a:lnSpc>
              <a:buFont typeface="Arial" panose="020B0604020202020204" pitchFamily="34" charset="0"/>
              <a:buChar char="•"/>
            </a:pPr>
            <a:r>
              <a:rPr lang="en-US"/>
              <a:t>Southeast Minnesota Workforce Development Board</a:t>
            </a:r>
          </a:p>
          <a:p>
            <a:pPr marL="285750" indent="-285750">
              <a:lnSpc>
                <a:spcPct val="120000"/>
              </a:lnSpc>
              <a:buFont typeface="Arial" panose="020B0604020202020204" pitchFamily="34" charset="0"/>
              <a:buChar char="•"/>
            </a:pPr>
            <a:r>
              <a:rPr lang="en-US"/>
              <a:t>Hennepin-Carver Workforce Development Board</a:t>
            </a:r>
          </a:p>
          <a:p>
            <a:pPr marL="285750" indent="-285750">
              <a:lnSpc>
                <a:spcPct val="120000"/>
              </a:lnSpc>
              <a:buFont typeface="Arial" panose="020B0604020202020204" pitchFamily="34" charset="0"/>
              <a:buChar char="•"/>
            </a:pPr>
            <a:r>
              <a:rPr lang="en-US"/>
              <a:t>Minneapolis Workforce Development Board</a:t>
            </a:r>
          </a:p>
          <a:p>
            <a:pPr marL="285750" indent="-285750">
              <a:lnSpc>
                <a:spcPct val="120000"/>
              </a:lnSpc>
              <a:buFont typeface="Arial" panose="020B0604020202020204" pitchFamily="34" charset="0"/>
              <a:buChar char="•"/>
            </a:pPr>
            <a:r>
              <a:rPr lang="en-US"/>
              <a:t>Anoka County Workforce Development Board</a:t>
            </a:r>
          </a:p>
          <a:p>
            <a:pPr marL="285750" indent="-285750">
              <a:lnSpc>
                <a:spcPct val="120000"/>
              </a:lnSpc>
              <a:buFont typeface="Arial" panose="020B0604020202020204" pitchFamily="34" charset="0"/>
              <a:buChar char="•"/>
            </a:pPr>
            <a:r>
              <a:rPr lang="en-US"/>
              <a:t>Dakota-Scott Workforce Development Board</a:t>
            </a:r>
          </a:p>
          <a:p>
            <a:pPr marL="285750" indent="-285750">
              <a:lnSpc>
                <a:spcPct val="120000"/>
              </a:lnSpc>
              <a:buFont typeface="Arial" panose="020B0604020202020204" pitchFamily="34" charset="0"/>
              <a:buChar char="•"/>
            </a:pPr>
            <a:r>
              <a:rPr lang="en-US"/>
              <a:t>Ramsey County Workforce Innovation Board</a:t>
            </a:r>
          </a:p>
          <a:p>
            <a:pPr marL="285750" indent="-285750">
              <a:lnSpc>
                <a:spcPct val="120000"/>
              </a:lnSpc>
              <a:buFont typeface="Arial" panose="020B0604020202020204" pitchFamily="34" charset="0"/>
              <a:buChar char="•"/>
            </a:pPr>
            <a:r>
              <a:rPr lang="en-US"/>
              <a:t>Washington County Workforce Development Board</a:t>
            </a:r>
          </a:p>
          <a:p>
            <a:pPr marL="285750" indent="-285750">
              <a:lnSpc>
                <a:spcPct val="120000"/>
              </a:lnSpc>
              <a:buFont typeface="Arial" panose="020B0604020202020204" pitchFamily="34" charset="0"/>
              <a:buChar char="•"/>
            </a:pPr>
            <a:r>
              <a:rPr lang="en-US"/>
              <a:t>Stearns-Benton Career Solutions Workforce Development Board</a:t>
            </a:r>
          </a:p>
          <a:p>
            <a:pPr marL="285750" indent="-285750">
              <a:lnSpc>
                <a:spcPct val="120000"/>
              </a:lnSpc>
              <a:buFont typeface="Arial" panose="020B0604020202020204" pitchFamily="34" charset="0"/>
              <a:buChar char="•"/>
            </a:pPr>
            <a:r>
              <a:rPr lang="en-US"/>
              <a:t>Winona Workforce Development Board</a:t>
            </a:r>
          </a:p>
        </p:txBody>
      </p:sp>
      <p:sp>
        <p:nvSpPr>
          <p:cNvPr id="7" name="TextBox 6">
            <a:extLst>
              <a:ext uri="{FF2B5EF4-FFF2-40B4-BE49-F238E27FC236}">
                <a16:creationId xmlns:a16="http://schemas.microsoft.com/office/drawing/2014/main" id="{A8F17585-5167-A5E9-8B2B-C5044D66603C}"/>
              </a:ext>
            </a:extLst>
          </p:cNvPr>
          <p:cNvSpPr txBox="1"/>
          <p:nvPr/>
        </p:nvSpPr>
        <p:spPr>
          <a:xfrm>
            <a:off x="508804" y="1801545"/>
            <a:ext cx="5690033" cy="3729547"/>
          </a:xfrm>
          <a:prstGeom prst="rect">
            <a:avLst/>
          </a:prstGeom>
          <a:noFill/>
        </p:spPr>
        <p:txBody>
          <a:bodyPr wrap="square">
            <a:spAutoFit/>
          </a:bodyPr>
          <a:lstStyle/>
          <a:p>
            <a:pPr marL="285750" indent="-285750">
              <a:lnSpc>
                <a:spcPct val="120000"/>
              </a:lnSpc>
              <a:buFont typeface="Arial" panose="020B0604020202020204" pitchFamily="34" charset="0"/>
              <a:buChar char="•"/>
            </a:pPr>
            <a:r>
              <a:rPr lang="en-US"/>
              <a:t>Inter-County Community Council Workforce Development Board</a:t>
            </a:r>
          </a:p>
          <a:p>
            <a:pPr marL="285750" indent="-285750">
              <a:lnSpc>
                <a:spcPct val="120000"/>
              </a:lnSpc>
              <a:buFont typeface="Arial" panose="020B0604020202020204" pitchFamily="34" charset="0"/>
              <a:buChar char="•"/>
            </a:pPr>
            <a:r>
              <a:rPr lang="en-US"/>
              <a:t>Rural MN Concentrated Employment Program Inc. Workforce Development Board</a:t>
            </a:r>
          </a:p>
          <a:p>
            <a:pPr marL="285750" indent="-285750">
              <a:lnSpc>
                <a:spcPct val="120000"/>
              </a:lnSpc>
              <a:buFont typeface="Arial" panose="020B0604020202020204" pitchFamily="34" charset="0"/>
              <a:buChar char="•"/>
            </a:pPr>
            <a:r>
              <a:rPr lang="en-US"/>
              <a:t>Northeast Minnesota Office of Job Training Workforce Development Board</a:t>
            </a:r>
          </a:p>
          <a:p>
            <a:pPr marL="285750" indent="-285750">
              <a:lnSpc>
                <a:spcPct val="120000"/>
              </a:lnSpc>
              <a:buFont typeface="Arial" panose="020B0604020202020204" pitchFamily="34" charset="0"/>
              <a:buChar char="•"/>
            </a:pPr>
            <a:r>
              <a:rPr lang="en-US"/>
              <a:t>Duluth Workforce Development Board </a:t>
            </a:r>
          </a:p>
          <a:p>
            <a:pPr marL="285750" indent="-285750">
              <a:lnSpc>
                <a:spcPct val="120000"/>
              </a:lnSpc>
              <a:buFont typeface="Arial" panose="020B0604020202020204" pitchFamily="34" charset="0"/>
              <a:buChar char="•"/>
            </a:pPr>
            <a:r>
              <a:rPr lang="en-US"/>
              <a:t>Central Minnesota Jobs and Training Services Workforce Development Board</a:t>
            </a:r>
          </a:p>
          <a:p>
            <a:pPr marL="285750" indent="-285750">
              <a:lnSpc>
                <a:spcPct val="120000"/>
              </a:lnSpc>
              <a:buFont typeface="Arial" panose="020B0604020202020204" pitchFamily="34" charset="0"/>
              <a:buChar char="•"/>
            </a:pPr>
            <a:r>
              <a:rPr lang="en-US"/>
              <a:t>Southwest Minnesota Private Industry Council </a:t>
            </a:r>
          </a:p>
          <a:p>
            <a:pPr marL="285750" indent="-285750">
              <a:lnSpc>
                <a:spcPct val="120000"/>
              </a:lnSpc>
              <a:buFont typeface="Arial" panose="020B0604020202020204" pitchFamily="34" charset="0"/>
              <a:buChar char="•"/>
            </a:pPr>
            <a:r>
              <a:rPr lang="en-US"/>
              <a:t>South Central Workforce Council</a:t>
            </a:r>
          </a:p>
        </p:txBody>
      </p:sp>
    </p:spTree>
    <p:extLst>
      <p:ext uri="{BB962C8B-B14F-4D97-AF65-F5344CB8AC3E}">
        <p14:creationId xmlns:p14="http://schemas.microsoft.com/office/powerpoint/2010/main" val="11237373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89C8B-0900-7BC5-D87D-33609B17F5FE}"/>
            </a:ext>
          </a:extLst>
        </p:cNvPr>
        <p:cNvGrpSpPr/>
        <p:nvPr/>
      </p:nvGrpSpPr>
      <p:grpSpPr>
        <a:xfrm>
          <a:off x="0" y="0"/>
          <a:ext cx="0" cy="0"/>
          <a:chOff x="0" y="0"/>
          <a:chExt cx="0" cy="0"/>
        </a:xfrm>
      </p:grpSpPr>
      <p:sp>
        <p:nvSpPr>
          <p:cNvPr id="5" name="Google Shape;90;p10">
            <a:extLst>
              <a:ext uri="{FF2B5EF4-FFF2-40B4-BE49-F238E27FC236}">
                <a16:creationId xmlns:a16="http://schemas.microsoft.com/office/drawing/2014/main" id="{5A35CDD8-FB7F-B526-5243-49EC2690AADE}"/>
              </a:ext>
            </a:extLst>
          </p:cNvPr>
          <p:cNvSpPr txBox="1"/>
          <p:nvPr/>
        </p:nvSpPr>
        <p:spPr>
          <a:xfrm>
            <a:off x="810501" y="1594568"/>
            <a:ext cx="6653571" cy="4591123"/>
          </a:xfrm>
          <a:prstGeom prst="rect">
            <a:avLst/>
          </a:prstGeom>
          <a:noFill/>
          <a:ln>
            <a:noFill/>
          </a:ln>
        </p:spPr>
        <p:txBody>
          <a:bodyPr spcFirstLastPara="1" wrap="square" lIns="0" tIns="0" rIns="0" bIns="0" anchor="t" anchorCtr="0">
            <a:noAutofit/>
          </a:bodyPr>
          <a:lstStyle/>
          <a:p>
            <a:pPr marL="0" marR="0" lvl="0" indent="0" rtl="0">
              <a:lnSpc>
                <a:spcPct val="100000"/>
              </a:lnSpc>
              <a:spcBef>
                <a:spcPts val="0"/>
              </a:spcBef>
              <a:spcAft>
                <a:spcPts val="600"/>
              </a:spcAft>
              <a:buNone/>
            </a:pPr>
            <a:r>
              <a:rPr lang="en-US" sz="2400" u="sng">
                <a:ea typeface="Barlow SemiBold"/>
                <a:cs typeface="Barlow SemiBold"/>
                <a:sym typeface="Barlow SemiBold"/>
              </a:rPr>
              <a:t>LWDBs </a:t>
            </a:r>
            <a:r>
              <a:rPr lang="en-US" sz="2400" b="0" u="sng">
                <a:ea typeface="Barlow SemiBold"/>
                <a:cs typeface="Barlow SemiBold"/>
                <a:sym typeface="Barlow SemiBold"/>
              </a:rPr>
              <a:t>Charge</a:t>
            </a:r>
            <a:r>
              <a:rPr lang="en-US" sz="1600" b="0" u="none" strike="noStrike" cap="none">
                <a:ea typeface="Barlow SemiBold"/>
                <a:cs typeface="Barlow SemiBold"/>
                <a:sym typeface="Barlow SemiBold"/>
              </a:rPr>
              <a:t> </a:t>
            </a:r>
          </a:p>
          <a:p>
            <a:pPr marL="457200" marR="0" lvl="0" indent="-457200" rtl="0">
              <a:lnSpc>
                <a:spcPct val="100000"/>
              </a:lnSpc>
              <a:spcBef>
                <a:spcPts val="0"/>
              </a:spcBef>
              <a:spcAft>
                <a:spcPts val="600"/>
              </a:spcAft>
              <a:buFont typeface="Arial" panose="020B0604020202020204" pitchFamily="34" charset="0"/>
              <a:buChar char="•"/>
            </a:pPr>
            <a:r>
              <a:rPr lang="en-US" b="0" u="none" strike="noStrike" cap="none">
                <a:ea typeface="Barlow SemiBold"/>
                <a:cs typeface="Barlow SemiBold"/>
                <a:sym typeface="Barlow SemiBold"/>
              </a:rPr>
              <a:t>Analyze local economic conditions, labor market data, and workforce needs.</a:t>
            </a:r>
          </a:p>
          <a:p>
            <a:pPr marL="457200" marR="0" lvl="0" indent="-457200" rtl="0">
              <a:lnSpc>
                <a:spcPct val="100000"/>
              </a:lnSpc>
              <a:spcBef>
                <a:spcPts val="0"/>
              </a:spcBef>
              <a:spcAft>
                <a:spcPts val="600"/>
              </a:spcAft>
              <a:buFont typeface="Arial" panose="020B0604020202020204" pitchFamily="34" charset="0"/>
              <a:buChar char="•"/>
            </a:pPr>
            <a:r>
              <a:rPr lang="en-US">
                <a:ea typeface="Barlow SemiBold"/>
                <a:cs typeface="Barlow SemiBold"/>
                <a:sym typeface="Barlow SemiBold"/>
              </a:rPr>
              <a:t>Use this information to guide investment of public resources.</a:t>
            </a:r>
          </a:p>
          <a:p>
            <a:pPr marL="457200" marR="0" lvl="0" indent="-457200" rtl="0">
              <a:lnSpc>
                <a:spcPct val="100000"/>
              </a:lnSpc>
              <a:spcBef>
                <a:spcPts val="0"/>
              </a:spcBef>
              <a:spcAft>
                <a:spcPts val="600"/>
              </a:spcAft>
              <a:buFont typeface="Arial" panose="020B0604020202020204" pitchFamily="34" charset="0"/>
              <a:buChar char="•"/>
            </a:pPr>
            <a:r>
              <a:rPr lang="en-US">
                <a:ea typeface="Barlow SemiBold"/>
                <a:cs typeface="Barlow SemiBold"/>
                <a:sym typeface="Barlow SemiBold"/>
              </a:rPr>
              <a:t>Develop strategies to meet local workforce needs.</a:t>
            </a:r>
          </a:p>
          <a:p>
            <a:pPr marR="0" lvl="0" rtl="0">
              <a:lnSpc>
                <a:spcPct val="100000"/>
              </a:lnSpc>
              <a:spcBef>
                <a:spcPts val="0"/>
              </a:spcBef>
              <a:spcAft>
                <a:spcPts val="600"/>
              </a:spcAft>
            </a:pPr>
            <a:endParaRPr lang="en-US" u="sng">
              <a:ea typeface="Barlow SemiBold"/>
              <a:cs typeface="Barlow SemiBold"/>
              <a:sym typeface="Barlow SemiBold"/>
            </a:endParaRPr>
          </a:p>
          <a:p>
            <a:pPr marR="0" lvl="0" rtl="0">
              <a:lnSpc>
                <a:spcPct val="100000"/>
              </a:lnSpc>
              <a:spcBef>
                <a:spcPts val="0"/>
              </a:spcBef>
              <a:spcAft>
                <a:spcPts val="600"/>
              </a:spcAft>
            </a:pPr>
            <a:r>
              <a:rPr lang="en-US" sz="2400" u="sng">
                <a:ea typeface="Barlow SemiBold"/>
                <a:cs typeface="Barlow SemiBold"/>
                <a:sym typeface="Barlow SemiBold"/>
              </a:rPr>
              <a:t>WIOA Requirements</a:t>
            </a:r>
          </a:p>
          <a:p>
            <a:pPr marL="342900" marR="0" lvl="0" indent="-342900" rtl="0">
              <a:lnSpc>
                <a:spcPct val="100000"/>
              </a:lnSpc>
              <a:spcBef>
                <a:spcPts val="0"/>
              </a:spcBef>
              <a:spcAft>
                <a:spcPts val="600"/>
              </a:spcAft>
              <a:buFont typeface="Arial" panose="020B0604020202020204" pitchFamily="34" charset="0"/>
              <a:buChar char="•"/>
            </a:pPr>
            <a:r>
              <a:rPr lang="en-US">
                <a:ea typeface="Barlow SemiBold"/>
                <a:cs typeface="Barlow SemiBold"/>
                <a:sym typeface="Barlow SemiBold"/>
              </a:rPr>
              <a:t>Develop local plans aligned with the state strategy</a:t>
            </a:r>
          </a:p>
          <a:p>
            <a:pPr marL="342900" marR="0" lvl="0" indent="-342900" rtl="0">
              <a:lnSpc>
                <a:spcPct val="100000"/>
              </a:lnSpc>
              <a:spcBef>
                <a:spcPts val="0"/>
              </a:spcBef>
              <a:spcAft>
                <a:spcPts val="600"/>
              </a:spcAft>
              <a:buFont typeface="Arial" panose="020B0604020202020204" pitchFamily="34" charset="0"/>
              <a:buChar char="•"/>
            </a:pPr>
            <a:r>
              <a:rPr lang="en-US">
                <a:ea typeface="Barlow SemiBold"/>
                <a:cs typeface="Barlow SemiBold"/>
                <a:sym typeface="Barlow SemiBold"/>
              </a:rPr>
              <a:t>Designate One-Stop Operators and select service providers</a:t>
            </a:r>
          </a:p>
          <a:p>
            <a:pPr marL="342900" marR="0" lvl="0" indent="-342900" rtl="0">
              <a:lnSpc>
                <a:spcPct val="100000"/>
              </a:lnSpc>
              <a:spcBef>
                <a:spcPts val="0"/>
              </a:spcBef>
              <a:spcAft>
                <a:spcPts val="600"/>
              </a:spcAft>
              <a:buFont typeface="Arial" panose="020B0604020202020204" pitchFamily="34" charset="0"/>
              <a:buChar char="•"/>
            </a:pPr>
            <a:r>
              <a:rPr lang="en-US">
                <a:ea typeface="Barlow SemiBold"/>
                <a:cs typeface="Barlow SemiBold"/>
                <a:sym typeface="Barlow SemiBold"/>
              </a:rPr>
              <a:t>Oversee program and fiscal performance</a:t>
            </a:r>
          </a:p>
          <a:p>
            <a:pPr marL="342900" marR="0" lvl="0" indent="-342900" rtl="0">
              <a:lnSpc>
                <a:spcPct val="100000"/>
              </a:lnSpc>
              <a:spcBef>
                <a:spcPts val="0"/>
              </a:spcBef>
              <a:spcAft>
                <a:spcPts val="600"/>
              </a:spcAft>
              <a:buFont typeface="Arial" panose="020B0604020202020204" pitchFamily="34" charset="0"/>
              <a:buChar char="•"/>
            </a:pPr>
            <a:r>
              <a:rPr lang="en-US">
                <a:ea typeface="Barlow SemiBold"/>
                <a:cs typeface="Barlow SemiBold"/>
                <a:sym typeface="Barlow SemiBold"/>
              </a:rPr>
              <a:t>Engage employers and support sector strategies</a:t>
            </a:r>
          </a:p>
          <a:p>
            <a:pPr marR="0" lvl="0" rtl="0">
              <a:lnSpc>
                <a:spcPct val="100000"/>
              </a:lnSpc>
              <a:spcBef>
                <a:spcPts val="0"/>
              </a:spcBef>
              <a:spcAft>
                <a:spcPts val="600"/>
              </a:spcAft>
            </a:pPr>
            <a:endParaRPr lang="en-US" sz="2000">
              <a:solidFill>
                <a:srgbClr val="005BAB"/>
              </a:solidFill>
              <a:latin typeface="Barlow SemiBold"/>
              <a:ea typeface="Barlow SemiBold"/>
              <a:cs typeface="Barlow SemiBold"/>
              <a:sym typeface="Barlow SemiBold"/>
            </a:endParaRPr>
          </a:p>
          <a:p>
            <a:pPr marL="685800" marR="0" lvl="0" indent="-685800" rtl="0">
              <a:lnSpc>
                <a:spcPct val="100000"/>
              </a:lnSpc>
              <a:spcBef>
                <a:spcPts val="0"/>
              </a:spcBef>
              <a:spcAft>
                <a:spcPts val="600"/>
              </a:spcAft>
              <a:buFont typeface="Arial" panose="020B0604020202020204" pitchFamily="34" charset="0"/>
              <a:buChar char="•"/>
            </a:pPr>
            <a:endParaRPr lang="en-US" sz="4800">
              <a:solidFill>
                <a:srgbClr val="005BAB"/>
              </a:solidFill>
              <a:latin typeface="Barlow SemiBold"/>
              <a:ea typeface="Barlow SemiBold"/>
              <a:cs typeface="Barlow SemiBold"/>
              <a:sym typeface="Barlow SemiBold"/>
            </a:endParaRPr>
          </a:p>
          <a:p>
            <a:pPr marR="0" lvl="0" rtl="0">
              <a:lnSpc>
                <a:spcPct val="100000"/>
              </a:lnSpc>
              <a:spcBef>
                <a:spcPts val="0"/>
              </a:spcBef>
              <a:spcAft>
                <a:spcPts val="600"/>
              </a:spcAft>
            </a:pPr>
            <a:endParaRPr lang="en-US" sz="3200">
              <a:solidFill>
                <a:srgbClr val="005BAB"/>
              </a:solidFill>
              <a:latin typeface="Barlow SemiBold"/>
              <a:ea typeface="Barlow SemiBold"/>
              <a:cs typeface="Barlow SemiBold"/>
              <a:sym typeface="Barlow SemiBold"/>
            </a:endParaRPr>
          </a:p>
        </p:txBody>
      </p:sp>
      <p:pic>
        <p:nvPicPr>
          <p:cNvPr id="6" name="Picture 5" descr="A pen and magnifying glass on a graph&#10;&#10;Description automatically generated">
            <a:extLst>
              <a:ext uri="{FF2B5EF4-FFF2-40B4-BE49-F238E27FC236}">
                <a16:creationId xmlns:a16="http://schemas.microsoft.com/office/drawing/2014/main" id="{D1BDD07E-8E1C-3CFA-3420-A975F9EF76A3}"/>
              </a:ext>
            </a:extLst>
          </p:cNvPr>
          <p:cNvPicPr>
            <a:picLocks noChangeAspect="1"/>
          </p:cNvPicPr>
          <p:nvPr/>
        </p:nvPicPr>
        <p:blipFill>
          <a:blip r:embed="rId2" cstate="print">
            <a:extLst>
              <a:ext uri="{28A0092B-C50C-407E-A947-70E740481C1C}">
                <a14:useLocalDpi xmlns:a14="http://schemas.microsoft.com/office/drawing/2010/main" val="0"/>
              </a:ext>
            </a:extLst>
          </a:blip>
          <a:srcRect b="18167"/>
          <a:stretch/>
        </p:blipFill>
        <p:spPr>
          <a:xfrm>
            <a:off x="7717366" y="1766018"/>
            <a:ext cx="3924300" cy="4014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A4AF1812-A04E-C002-6E9C-900BB7C68415}"/>
              </a:ext>
            </a:extLst>
          </p:cNvPr>
          <p:cNvSpPr>
            <a:spLocks noGrp="1"/>
          </p:cNvSpPr>
          <p:nvPr>
            <p:ph type="title"/>
          </p:nvPr>
        </p:nvSpPr>
        <p:spPr/>
        <p:txBody>
          <a:bodyPr/>
          <a:lstStyle/>
          <a:p>
            <a:r>
              <a:rPr lang="en-US"/>
              <a:t>Local Workforce Board Core Functions</a:t>
            </a:r>
          </a:p>
        </p:txBody>
      </p:sp>
    </p:spTree>
    <p:extLst>
      <p:ext uri="{BB962C8B-B14F-4D97-AF65-F5344CB8AC3E}">
        <p14:creationId xmlns:p14="http://schemas.microsoft.com/office/powerpoint/2010/main" val="2578742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C53E2-3F3F-0A60-9343-4D26EEC3C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471B7-DC04-3A72-3DAC-C65EEF8E3EC0}"/>
              </a:ext>
            </a:extLst>
          </p:cNvPr>
          <p:cNvSpPr>
            <a:spLocks noGrp="1"/>
          </p:cNvSpPr>
          <p:nvPr>
            <p:ph type="title"/>
          </p:nvPr>
        </p:nvSpPr>
        <p:spPr/>
        <p:txBody>
          <a:bodyPr/>
          <a:lstStyle/>
          <a:p>
            <a:r>
              <a:rPr lang="en-US"/>
              <a:t>LWDB Service Delivery</a:t>
            </a:r>
          </a:p>
        </p:txBody>
      </p:sp>
      <p:sp>
        <p:nvSpPr>
          <p:cNvPr id="3" name="Google Shape;90;p10">
            <a:extLst>
              <a:ext uri="{FF2B5EF4-FFF2-40B4-BE49-F238E27FC236}">
                <a16:creationId xmlns:a16="http://schemas.microsoft.com/office/drawing/2014/main" id="{DE15DFFB-7F81-4773-7E04-5ADEE975FB58}"/>
              </a:ext>
            </a:extLst>
          </p:cNvPr>
          <p:cNvSpPr txBox="1"/>
          <p:nvPr/>
        </p:nvSpPr>
        <p:spPr>
          <a:xfrm>
            <a:off x="943851" y="1594119"/>
            <a:ext cx="10409949" cy="4928418"/>
          </a:xfrm>
          <a:prstGeom prst="rect">
            <a:avLst/>
          </a:prstGeom>
          <a:noFill/>
          <a:ln>
            <a:noFill/>
          </a:ln>
        </p:spPr>
        <p:txBody>
          <a:bodyPr spcFirstLastPara="1" wrap="square" lIns="0" tIns="0" rIns="0" bIns="0" anchor="t" anchorCtr="0">
            <a:noAutofit/>
          </a:bodyPr>
          <a:lstStyle/>
          <a:p>
            <a:pPr marL="0" marR="0" lvl="0" indent="0" rtl="0">
              <a:lnSpc>
                <a:spcPct val="100000"/>
              </a:lnSpc>
              <a:spcBef>
                <a:spcPts val="0"/>
              </a:spcBef>
              <a:spcAft>
                <a:spcPts val="600"/>
              </a:spcAft>
              <a:buNone/>
            </a:pPr>
            <a:r>
              <a:rPr lang="en-US" sz="2400" b="0" u="none" strike="noStrike" cap="none">
                <a:ea typeface="Barlow SemiBold"/>
                <a:cs typeface="Barlow SemiBold"/>
                <a:sym typeface="Barlow SemiBold"/>
              </a:rPr>
              <a:t>The directives of LWDBs </a:t>
            </a:r>
            <a:r>
              <a:rPr lang="en-US" sz="2400">
                <a:ea typeface="Barlow SemiBold"/>
                <a:cs typeface="Barlow SemiBold"/>
                <a:sym typeface="Barlow SemiBold"/>
              </a:rPr>
              <a:t>are</a:t>
            </a:r>
            <a:r>
              <a:rPr lang="en-US" sz="2400" b="0" u="none" strike="noStrike" cap="none">
                <a:ea typeface="Barlow SemiBold"/>
                <a:cs typeface="Barlow SemiBold"/>
                <a:sym typeface="Barlow SemiBold"/>
              </a:rPr>
              <a:t> then implemented by:</a:t>
            </a:r>
          </a:p>
          <a:p>
            <a:pPr marL="571500" marR="0" lvl="0" indent="-571500" rtl="0">
              <a:lnSpc>
                <a:spcPct val="100000"/>
              </a:lnSpc>
              <a:spcBef>
                <a:spcPts val="0"/>
              </a:spcBef>
              <a:spcAft>
                <a:spcPts val="600"/>
              </a:spcAft>
              <a:buFont typeface="Arial" panose="020B0604020202020204" pitchFamily="34" charset="0"/>
              <a:buChar char="•"/>
            </a:pPr>
            <a:r>
              <a:rPr lang="en-US" sz="2000">
                <a:ea typeface="Barlow SemiBold"/>
                <a:cs typeface="Barlow SemiBold"/>
                <a:sym typeface="Barlow SemiBold"/>
              </a:rPr>
              <a:t>Counties </a:t>
            </a:r>
          </a:p>
          <a:p>
            <a:pPr marL="571500" marR="0" lvl="0" indent="-571500" rtl="0">
              <a:lnSpc>
                <a:spcPct val="100000"/>
              </a:lnSpc>
              <a:spcBef>
                <a:spcPts val="0"/>
              </a:spcBef>
              <a:spcAft>
                <a:spcPts val="600"/>
              </a:spcAft>
              <a:buFont typeface="Arial" panose="020B0604020202020204" pitchFamily="34" charset="0"/>
              <a:buChar char="•"/>
            </a:pPr>
            <a:r>
              <a:rPr lang="en-US" sz="2000">
                <a:ea typeface="Barlow SemiBold"/>
                <a:cs typeface="Barlow SemiBold"/>
                <a:sym typeface="Barlow SemiBold"/>
              </a:rPr>
              <a:t>Cities</a:t>
            </a:r>
          </a:p>
          <a:p>
            <a:pPr marL="571500" marR="0" lvl="0" indent="-571500" rtl="0">
              <a:lnSpc>
                <a:spcPct val="100000"/>
              </a:lnSpc>
              <a:spcBef>
                <a:spcPts val="0"/>
              </a:spcBef>
              <a:spcAft>
                <a:spcPts val="600"/>
              </a:spcAft>
              <a:buFont typeface="Arial" panose="020B0604020202020204" pitchFamily="34" charset="0"/>
              <a:buChar char="•"/>
            </a:pPr>
            <a:r>
              <a:rPr lang="en-US" sz="2000">
                <a:ea typeface="Barlow SemiBold"/>
                <a:cs typeface="Barlow SemiBold"/>
                <a:sym typeface="Barlow SemiBold"/>
              </a:rPr>
              <a:t>Local nonprofits, working under a Joint Powers Agreement</a:t>
            </a:r>
          </a:p>
          <a:p>
            <a:pPr marL="571500" marR="0" lvl="0" indent="-571500" rtl="0">
              <a:lnSpc>
                <a:spcPct val="100000"/>
              </a:lnSpc>
              <a:spcBef>
                <a:spcPts val="0"/>
              </a:spcBef>
              <a:spcAft>
                <a:spcPts val="600"/>
              </a:spcAft>
              <a:buFont typeface="Arial" panose="020B0604020202020204" pitchFamily="34" charset="0"/>
              <a:buChar char="•"/>
            </a:pPr>
            <a:endParaRPr lang="en-US" sz="2000">
              <a:ea typeface="Barlow SemiBold"/>
              <a:cs typeface="Barlow SemiBold"/>
              <a:sym typeface="Barlow SemiBold"/>
            </a:endParaRPr>
          </a:p>
          <a:p>
            <a:pPr marR="0" lvl="0" rtl="0">
              <a:lnSpc>
                <a:spcPct val="100000"/>
              </a:lnSpc>
              <a:spcBef>
                <a:spcPts val="0"/>
              </a:spcBef>
              <a:spcAft>
                <a:spcPts val="600"/>
              </a:spcAft>
            </a:pPr>
            <a:r>
              <a:rPr lang="en-US" sz="2000">
                <a:ea typeface="Barlow SemiBold"/>
                <a:cs typeface="Barlow SemiBold"/>
                <a:sym typeface="Barlow SemiBold"/>
              </a:rPr>
              <a:t>For example:</a:t>
            </a:r>
          </a:p>
          <a:p>
            <a:pPr marL="457200" marR="0" lvl="0" indent="-457200" rtl="0">
              <a:lnSpc>
                <a:spcPct val="100000"/>
              </a:lnSpc>
              <a:spcBef>
                <a:spcPts val="0"/>
              </a:spcBef>
              <a:spcAft>
                <a:spcPts val="600"/>
              </a:spcAft>
              <a:buFont typeface="Arial" panose="020B0604020202020204" pitchFamily="34" charset="0"/>
              <a:buChar char="•"/>
            </a:pPr>
            <a:r>
              <a:rPr lang="en-US">
                <a:ea typeface="Barlow SemiBold"/>
                <a:cs typeface="Barlow SemiBold"/>
                <a:sym typeface="Barlow SemiBold"/>
              </a:rPr>
              <a:t>4,575 youth served through one-on-one services and an additional 40,374 youth served through outreach to schools under the Minnesota Youth Program in SFY2024.</a:t>
            </a:r>
          </a:p>
          <a:p>
            <a:pPr marL="457200" marR="0" lvl="0" indent="-457200" rtl="0">
              <a:lnSpc>
                <a:spcPct val="100000"/>
              </a:lnSpc>
              <a:spcBef>
                <a:spcPts val="0"/>
              </a:spcBef>
              <a:spcAft>
                <a:spcPts val="600"/>
              </a:spcAft>
              <a:buFont typeface="Arial" panose="020B0604020202020204" pitchFamily="34" charset="0"/>
              <a:buChar char="•"/>
            </a:pPr>
            <a:r>
              <a:rPr lang="en-US">
                <a:ea typeface="Barlow SemiBold"/>
                <a:cs typeface="Barlow SemiBold"/>
                <a:sym typeface="Barlow SemiBold"/>
              </a:rPr>
              <a:t>5,931 individuals served through the State Dislocated Worker Program in SFY2024</a:t>
            </a:r>
            <a:r>
              <a:rPr lang="en-US" sz="2000">
                <a:ea typeface="Barlow SemiBold"/>
                <a:cs typeface="Barlow SemiBold"/>
                <a:sym typeface="Barlow SemiBold"/>
              </a:rPr>
              <a:t>.</a:t>
            </a:r>
          </a:p>
          <a:p>
            <a:pPr marR="0" lvl="0" rtl="0">
              <a:lnSpc>
                <a:spcPct val="100000"/>
              </a:lnSpc>
              <a:spcBef>
                <a:spcPts val="0"/>
              </a:spcBef>
              <a:spcAft>
                <a:spcPts val="600"/>
              </a:spcAft>
            </a:pPr>
            <a:endParaRPr lang="en-US" sz="2400">
              <a:solidFill>
                <a:srgbClr val="005BAB"/>
              </a:solidFill>
              <a:latin typeface="Barlow SemiBold"/>
              <a:ea typeface="Barlow SemiBold"/>
              <a:cs typeface="Barlow SemiBold"/>
              <a:sym typeface="Barlow SemiBold"/>
            </a:endParaRPr>
          </a:p>
          <a:p>
            <a:pPr marL="571500" marR="0" lvl="0" indent="-571500" rtl="0">
              <a:lnSpc>
                <a:spcPct val="100000"/>
              </a:lnSpc>
              <a:spcBef>
                <a:spcPts val="0"/>
              </a:spcBef>
              <a:spcAft>
                <a:spcPts val="600"/>
              </a:spcAft>
              <a:buFont typeface="Arial" panose="020B0604020202020204" pitchFamily="34" charset="0"/>
              <a:buChar char="•"/>
            </a:pPr>
            <a:endParaRPr lang="en-US">
              <a:solidFill>
                <a:srgbClr val="005BAB"/>
              </a:solidFill>
              <a:latin typeface="Barlow SemiBold"/>
              <a:ea typeface="Barlow SemiBold"/>
              <a:cs typeface="Barlow SemiBold"/>
              <a:sym typeface="Barlow SemiBold"/>
            </a:endParaRPr>
          </a:p>
          <a:p>
            <a:pPr marR="0" lvl="0" rtl="0">
              <a:lnSpc>
                <a:spcPct val="100000"/>
              </a:lnSpc>
              <a:spcBef>
                <a:spcPts val="0"/>
              </a:spcBef>
              <a:spcAft>
                <a:spcPts val="0"/>
              </a:spcAft>
            </a:pPr>
            <a:endParaRPr lang="en-US" sz="4800">
              <a:solidFill>
                <a:srgbClr val="005BAB"/>
              </a:solidFill>
              <a:latin typeface="Barlow SemiBold"/>
              <a:ea typeface="Barlow SemiBold"/>
              <a:cs typeface="Barlow SemiBold"/>
              <a:sym typeface="Barlow SemiBold"/>
            </a:endParaRPr>
          </a:p>
        </p:txBody>
      </p:sp>
    </p:spTree>
    <p:extLst>
      <p:ext uri="{BB962C8B-B14F-4D97-AF65-F5344CB8AC3E}">
        <p14:creationId xmlns:p14="http://schemas.microsoft.com/office/powerpoint/2010/main" val="25518137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843B0-2841-6155-B4EE-D60E42A27F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5CC9D45-EBF6-5A89-C39E-C805C4EC25A9}"/>
              </a:ext>
            </a:extLst>
          </p:cNvPr>
          <p:cNvSpPr>
            <a:spLocks noGrp="1"/>
          </p:cNvSpPr>
          <p:nvPr>
            <p:ph type="title"/>
          </p:nvPr>
        </p:nvSpPr>
        <p:spPr/>
        <p:txBody>
          <a:bodyPr/>
          <a:lstStyle/>
          <a:p>
            <a:r>
              <a:rPr lang="en-US"/>
              <a:t>LWDB Design and Membership</a:t>
            </a:r>
          </a:p>
        </p:txBody>
      </p:sp>
      <p:sp>
        <p:nvSpPr>
          <p:cNvPr id="6" name="Content Placeholder 5">
            <a:extLst>
              <a:ext uri="{FF2B5EF4-FFF2-40B4-BE49-F238E27FC236}">
                <a16:creationId xmlns:a16="http://schemas.microsoft.com/office/drawing/2014/main" id="{8CFA25DB-0CC5-D221-3F4C-1B33E50BD0E6}"/>
              </a:ext>
            </a:extLst>
          </p:cNvPr>
          <p:cNvSpPr>
            <a:spLocks noGrp="1"/>
          </p:cNvSpPr>
          <p:nvPr>
            <p:ph sz="half" idx="1"/>
          </p:nvPr>
        </p:nvSpPr>
        <p:spPr/>
        <p:txBody>
          <a:bodyPr/>
          <a:lstStyle/>
          <a:p>
            <a:r>
              <a:rPr lang="en-US"/>
              <a:t>Chair of the Board is a member of the private sector.</a:t>
            </a:r>
          </a:p>
          <a:p>
            <a:r>
              <a:rPr lang="en-US"/>
              <a:t>Members are appointed by a designated Local Elected Official – usually a County Commissioner or Mayor.</a:t>
            </a:r>
          </a:p>
          <a:p>
            <a:r>
              <a:rPr lang="en-US"/>
              <a:t>Each board has an Executive Director, who staffs the board.</a:t>
            </a:r>
          </a:p>
        </p:txBody>
      </p:sp>
      <p:sp>
        <p:nvSpPr>
          <p:cNvPr id="7" name="Content Placeholder 6">
            <a:extLst>
              <a:ext uri="{FF2B5EF4-FFF2-40B4-BE49-F238E27FC236}">
                <a16:creationId xmlns:a16="http://schemas.microsoft.com/office/drawing/2014/main" id="{CD5691CE-A5F3-3B18-AED5-979BE81D97EA}"/>
              </a:ext>
            </a:extLst>
          </p:cNvPr>
          <p:cNvSpPr>
            <a:spLocks noGrp="1"/>
          </p:cNvSpPr>
          <p:nvPr>
            <p:ph sz="half" idx="2"/>
          </p:nvPr>
        </p:nvSpPr>
        <p:spPr/>
        <p:txBody>
          <a:bodyPr/>
          <a:lstStyle/>
          <a:p>
            <a:pPr marL="0" indent="0">
              <a:buNone/>
            </a:pPr>
            <a:r>
              <a:rPr lang="en-US"/>
              <a:t>Board membership must include:</a:t>
            </a:r>
          </a:p>
          <a:p>
            <a:pPr lvl="1"/>
            <a:r>
              <a:rPr lang="en-US"/>
              <a:t>51% Local business leaders</a:t>
            </a:r>
          </a:p>
          <a:p>
            <a:pPr lvl="1"/>
            <a:r>
              <a:rPr lang="en-US"/>
              <a:t>State agencies</a:t>
            </a:r>
          </a:p>
          <a:p>
            <a:pPr lvl="1"/>
            <a:r>
              <a:rPr lang="en-US"/>
              <a:t>Post-secondary education</a:t>
            </a:r>
          </a:p>
          <a:p>
            <a:pPr lvl="1"/>
            <a:r>
              <a:rPr lang="en-US"/>
              <a:t>Labor </a:t>
            </a:r>
          </a:p>
          <a:p>
            <a:pPr lvl="1"/>
            <a:r>
              <a:rPr lang="en-US"/>
              <a:t>Adult Basic Education</a:t>
            </a:r>
          </a:p>
          <a:p>
            <a:pPr lvl="1"/>
            <a:r>
              <a:rPr lang="en-US"/>
              <a:t>Economic development</a:t>
            </a:r>
          </a:p>
          <a:p>
            <a:endParaRPr lang="en-US"/>
          </a:p>
        </p:txBody>
      </p:sp>
    </p:spTree>
    <p:extLst>
      <p:ext uri="{BB962C8B-B14F-4D97-AF65-F5344CB8AC3E}">
        <p14:creationId xmlns:p14="http://schemas.microsoft.com/office/powerpoint/2010/main" val="37456788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B2AB0-6E7F-4266-D661-98EE70B416A8}"/>
              </a:ext>
            </a:extLst>
          </p:cNvPr>
          <p:cNvSpPr>
            <a:spLocks noGrp="1"/>
          </p:cNvSpPr>
          <p:nvPr>
            <p:ph type="ctrTitle"/>
          </p:nvPr>
        </p:nvSpPr>
        <p:spPr/>
        <p:txBody>
          <a:bodyPr/>
          <a:lstStyle/>
          <a:p>
            <a:r>
              <a:rPr lang="en-US"/>
              <a:t>State Workforce Development Reform Activities</a:t>
            </a:r>
          </a:p>
        </p:txBody>
      </p:sp>
    </p:spTree>
    <p:extLst>
      <p:ext uri="{BB962C8B-B14F-4D97-AF65-F5344CB8AC3E}">
        <p14:creationId xmlns:p14="http://schemas.microsoft.com/office/powerpoint/2010/main" val="21467308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409CB-DE89-6A41-274C-17865E2B0260}"/>
            </a:ext>
          </a:extLst>
        </p:cNvPr>
        <p:cNvGrpSpPr/>
        <p:nvPr/>
      </p:nvGrpSpPr>
      <p:grpSpPr>
        <a:xfrm>
          <a:off x="0" y="0"/>
          <a:ext cx="0" cy="0"/>
          <a:chOff x="0" y="0"/>
          <a:chExt cx="0" cy="0"/>
        </a:xfrm>
      </p:grpSpPr>
      <p:sp>
        <p:nvSpPr>
          <p:cNvPr id="48" name="Oval 47">
            <a:extLst>
              <a:ext uri="{FF2B5EF4-FFF2-40B4-BE49-F238E27FC236}">
                <a16:creationId xmlns:a16="http://schemas.microsoft.com/office/drawing/2014/main" id="{4E0D0536-E987-25C6-E272-5AB7F56D81B6}"/>
              </a:ext>
            </a:extLst>
          </p:cNvPr>
          <p:cNvSpPr>
            <a:spLocks noChangeAspect="1"/>
          </p:cNvSpPr>
          <p:nvPr/>
        </p:nvSpPr>
        <p:spPr>
          <a:xfrm>
            <a:off x="1246758" y="1465963"/>
            <a:ext cx="3381050" cy="3381049"/>
          </a:xfrm>
          <a:prstGeom prst="ellipse">
            <a:avLst/>
          </a:prstGeom>
          <a:gradFill flip="none" rotWithShape="1">
            <a:gsLst>
              <a:gs pos="0">
                <a:srgbClr val="FFDE8F"/>
              </a:gs>
              <a:gs pos="100000">
                <a:srgbClr val="FFC845"/>
              </a:gs>
            </a:gsLst>
            <a:lin ang="10800000" scaled="1"/>
            <a:tileRect/>
          </a:gradFill>
          <a:ln w="0">
            <a:noFill/>
            <a:prstDash val="solid"/>
            <a:round/>
            <a:headEnd/>
            <a:tailEnd/>
          </a:ln>
          <a:effectLst>
            <a:outerShdw blurRad="114300" dist="38100" dir="8100000" sx="101000" sy="101000" algn="tr" rotWithShape="0">
              <a:prstClr val="black">
                <a:alpha val="37000"/>
              </a:prstClr>
            </a:outerShdw>
          </a:effectLst>
        </p:spPr>
        <p:txBody>
          <a:bodyPr vert="horz" wrap="square" lIns="548640" tIns="731520" rIns="91440" bIns="45720" numCol="1" anchor="t" anchorCtr="1" compatLnSpc="1">
            <a:prstTxWarp prst="textNoShape">
              <a:avLst/>
            </a:prstTxWarp>
          </a:bodyPr>
          <a:lstStyle/>
          <a:p>
            <a:endParaRPr lang="en-IN" sz="1200">
              <a:solidFill>
                <a:schemeClr val="bg1"/>
              </a:solidFill>
              <a:latin typeface="Arial" panose="020B0604020202020204" pitchFamily="34" charset="0"/>
              <a:cs typeface="Arial" panose="020B0604020202020204" pitchFamily="34" charset="0"/>
            </a:endParaRPr>
          </a:p>
        </p:txBody>
      </p:sp>
      <p:sp>
        <p:nvSpPr>
          <p:cNvPr id="41" name="Oval 40">
            <a:extLst>
              <a:ext uri="{FF2B5EF4-FFF2-40B4-BE49-F238E27FC236}">
                <a16:creationId xmlns:a16="http://schemas.microsoft.com/office/drawing/2014/main" id="{851F2A84-EA39-3319-C28E-87B0B739D5F0}"/>
              </a:ext>
            </a:extLst>
          </p:cNvPr>
          <p:cNvSpPr>
            <a:spLocks noChangeAspect="1"/>
          </p:cNvSpPr>
          <p:nvPr/>
        </p:nvSpPr>
        <p:spPr>
          <a:xfrm>
            <a:off x="7860332" y="1480818"/>
            <a:ext cx="3407838" cy="3407837"/>
          </a:xfrm>
          <a:prstGeom prst="ellipse">
            <a:avLst/>
          </a:prstGeom>
          <a:gradFill>
            <a:gsLst>
              <a:gs pos="0">
                <a:srgbClr val="002368">
                  <a:alpha val="14000"/>
                </a:srgbClr>
              </a:gs>
              <a:gs pos="88000">
                <a:srgbClr val="0070C0">
                  <a:alpha val="48000"/>
                </a:srgbClr>
              </a:gs>
            </a:gsLst>
            <a:lin ang="10800000" scaled="1"/>
          </a:gradFill>
          <a:ln w="0">
            <a:noFill/>
            <a:prstDash val="solid"/>
            <a:round/>
            <a:headEnd/>
            <a:tailEnd/>
          </a:ln>
          <a:effectLst>
            <a:outerShdw blurRad="139700" dist="38100" dir="2700000" sx="102000" sy="102000" algn="tl" rotWithShape="0">
              <a:prstClr val="black">
                <a:alpha val="30000"/>
              </a:prstClr>
            </a:outerShdw>
          </a:effectLst>
        </p:spPr>
        <p:txBody>
          <a:bodyPr vert="horz" wrap="square" lIns="1554480" tIns="2194560" rIns="0" bIns="45720" numCol="1" anchor="t" anchorCtr="1" compatLnSpc="1">
            <a:prstTxWarp prst="textNoShape">
              <a:avLst/>
            </a:prstTxWarp>
          </a:bodyPr>
          <a:lstStyle/>
          <a:p>
            <a:endParaRPr lang="en-IN" sz="1200">
              <a:solidFill>
                <a:schemeClr val="bg1"/>
              </a:solidFill>
              <a:latin typeface="Arial" panose="020B0604020202020204" pitchFamily="34" charset="0"/>
              <a:cs typeface="Arial" panose="020B0604020202020204" pitchFamily="34" charset="0"/>
            </a:endParaRPr>
          </a:p>
        </p:txBody>
      </p:sp>
      <p:sp>
        <p:nvSpPr>
          <p:cNvPr id="45" name="Oval 44">
            <a:extLst>
              <a:ext uri="{FF2B5EF4-FFF2-40B4-BE49-F238E27FC236}">
                <a16:creationId xmlns:a16="http://schemas.microsoft.com/office/drawing/2014/main" id="{24B25381-2E57-BBD4-7619-C3C6AAE85716}"/>
              </a:ext>
            </a:extLst>
          </p:cNvPr>
          <p:cNvSpPr>
            <a:spLocks noChangeAspect="1"/>
          </p:cNvSpPr>
          <p:nvPr/>
        </p:nvSpPr>
        <p:spPr>
          <a:xfrm>
            <a:off x="4627808" y="3477364"/>
            <a:ext cx="3298885" cy="3298884"/>
          </a:xfrm>
          <a:prstGeom prst="ellipse">
            <a:avLst/>
          </a:prstGeom>
          <a:gradFill flip="none" rotWithShape="1">
            <a:gsLst>
              <a:gs pos="0">
                <a:srgbClr val="92D050"/>
              </a:gs>
              <a:gs pos="94000">
                <a:schemeClr val="accent2">
                  <a:lumMod val="50000"/>
                  <a:alpha val="0"/>
                </a:schemeClr>
              </a:gs>
            </a:gsLst>
            <a:lin ang="17400000" scaled="0"/>
            <a:tileRect/>
          </a:gradFill>
          <a:ln w="0">
            <a:noFill/>
            <a:prstDash val="solid"/>
            <a:round/>
            <a:headEnd/>
            <a:tailEnd/>
          </a:ln>
          <a:effectLst>
            <a:outerShdw blurRad="152400" dist="38100" dir="5400000" sx="102000" sy="102000" algn="t" rotWithShape="0">
              <a:prstClr val="black">
                <a:alpha val="36000"/>
              </a:prstClr>
            </a:outerShdw>
          </a:effectLst>
        </p:spPr>
        <p:txBody>
          <a:bodyPr vert="horz" wrap="square" lIns="91440" tIns="2560320" rIns="91440" bIns="45720" numCol="1" anchor="t" anchorCtr="1" compatLnSpc="1">
            <a:prstTxWarp prst="textNoShape">
              <a:avLst/>
            </a:prstTxWarp>
          </a:bodyPr>
          <a:lstStyle/>
          <a:p>
            <a:endParaRPr lang="en-IN" sz="1200">
              <a:solidFill>
                <a:schemeClr val="bg1"/>
              </a:solidFill>
              <a:latin typeface="Arial" panose="020B0604020202020204" pitchFamily="34" charset="0"/>
              <a:cs typeface="Arial" panose="020B0604020202020204" pitchFamily="34" charset="0"/>
            </a:endParaRPr>
          </a:p>
        </p:txBody>
      </p:sp>
      <p:sp>
        <p:nvSpPr>
          <p:cNvPr id="57" name="Oval 56">
            <a:extLst>
              <a:ext uri="{FF2B5EF4-FFF2-40B4-BE49-F238E27FC236}">
                <a16:creationId xmlns:a16="http://schemas.microsoft.com/office/drawing/2014/main" id="{45E03B94-0939-336A-5B71-568845717FA7}"/>
              </a:ext>
            </a:extLst>
          </p:cNvPr>
          <p:cNvSpPr>
            <a:spLocks noChangeAspect="1"/>
          </p:cNvSpPr>
          <p:nvPr/>
        </p:nvSpPr>
        <p:spPr>
          <a:xfrm>
            <a:off x="5240778" y="1367191"/>
            <a:ext cx="2072943" cy="2072939"/>
          </a:xfrm>
          <a:prstGeom prst="ellipse">
            <a:avLst/>
          </a:prstGeom>
          <a:solidFill>
            <a:schemeClr val="accent3">
              <a:lumMod val="75000"/>
            </a:schemeClr>
          </a:solidFill>
          <a:ln w="31750">
            <a:solidFill>
              <a:schemeClr val="bg1"/>
            </a:solidFill>
            <a:prstDash val="dash"/>
          </a:ln>
          <a:effectLst>
            <a:outerShdw blurRad="101600" dist="76200" dir="54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5" name="TextBox 64">
            <a:extLst>
              <a:ext uri="{FF2B5EF4-FFF2-40B4-BE49-F238E27FC236}">
                <a16:creationId xmlns:a16="http://schemas.microsoft.com/office/drawing/2014/main" id="{C7E56CF7-EF33-047C-91E0-589E5C16C029}"/>
              </a:ext>
            </a:extLst>
          </p:cNvPr>
          <p:cNvSpPr txBox="1">
            <a:spLocks noChangeAspect="1"/>
          </p:cNvSpPr>
          <p:nvPr/>
        </p:nvSpPr>
        <p:spPr>
          <a:xfrm>
            <a:off x="5425736" y="1718400"/>
            <a:ext cx="1703026" cy="1430313"/>
          </a:xfrm>
          <a:prstGeom prst="rect">
            <a:avLst/>
          </a:prstGeom>
          <a:noFill/>
        </p:spPr>
        <p:txBody>
          <a:bodyPr wrap="square" lIns="0" tIns="0" rIns="0" bIns="0" rtlCol="0" anchor="ctr">
            <a:noAutofit/>
          </a:bodyPr>
          <a:lstStyle/>
          <a:p>
            <a:pPr algn="ctr"/>
            <a:r>
              <a:rPr lang="en-IN" sz="1600" b="1">
                <a:solidFill>
                  <a:schemeClr val="bg1"/>
                </a:solidFill>
                <a:latin typeface="Arial Black" panose="020B0A04020102020204" pitchFamily="34" charset="0"/>
              </a:rPr>
              <a:t>Improve the Workforce Development System</a:t>
            </a:r>
          </a:p>
        </p:txBody>
      </p:sp>
      <p:sp>
        <p:nvSpPr>
          <p:cNvPr id="9" name="TextBox 8">
            <a:extLst>
              <a:ext uri="{FF2B5EF4-FFF2-40B4-BE49-F238E27FC236}">
                <a16:creationId xmlns:a16="http://schemas.microsoft.com/office/drawing/2014/main" id="{5B79347C-6D32-758E-009A-94417E661870}"/>
              </a:ext>
            </a:extLst>
          </p:cNvPr>
          <p:cNvSpPr txBox="1">
            <a:spLocks noChangeAspect="1"/>
          </p:cNvSpPr>
          <p:nvPr/>
        </p:nvSpPr>
        <p:spPr>
          <a:xfrm>
            <a:off x="2234243" y="2164395"/>
            <a:ext cx="1396434" cy="553998"/>
          </a:xfrm>
          <a:prstGeom prst="rect">
            <a:avLst/>
          </a:prstGeom>
          <a:noFill/>
        </p:spPr>
        <p:txBody>
          <a:bodyPr wrap="square" lIns="0" tIns="0" rIns="0" bIns="0" rtlCol="0" anchor="b">
            <a:spAutoFit/>
          </a:bodyPr>
          <a:lstStyle>
            <a:defPPr>
              <a:defRPr lang="en-US"/>
            </a:defPPr>
            <a:lvl1pPr marR="0" lvl="0" indent="0" defTabSz="1218987" fontAlgn="auto">
              <a:lnSpc>
                <a:spcPct val="100000"/>
              </a:lnSpc>
              <a:spcBef>
                <a:spcPts val="0"/>
              </a:spcBef>
              <a:spcAft>
                <a:spcPts val="0"/>
              </a:spcAft>
              <a:buClrTx/>
              <a:buSzTx/>
              <a:buFontTx/>
              <a:buNone/>
              <a:tabLst/>
              <a:defRPr kumimoji="0" sz="900" i="0" u="none" strike="noStrike" kern="0" cap="none" spc="100" normalizeH="0" baseline="0">
                <a:ln>
                  <a:noFill/>
                </a:ln>
                <a:solidFill>
                  <a:srgbClr val="002060"/>
                </a:solidFill>
                <a:effectLst/>
                <a:uLnTx/>
                <a:uFillTx/>
                <a:latin typeface="Aptos" panose="020B0004020202020204" pitchFamily="34" charset="0"/>
                <a:ea typeface="Calibri Light" charset="0"/>
                <a:cs typeface="Segoe UI" panose="020B0502040204020203" pitchFamily="34" charset="0"/>
              </a:defRPr>
            </a:lvl1pPr>
          </a:lstStyle>
          <a:p>
            <a:pPr algn="ctr"/>
            <a:r>
              <a:rPr lang="en-US"/>
              <a:t>INTERAGENCY</a:t>
            </a:r>
          </a:p>
          <a:p>
            <a:pPr algn="ctr"/>
            <a:r>
              <a:rPr lang="en-US"/>
              <a:t>WORKFORCE </a:t>
            </a:r>
          </a:p>
          <a:p>
            <a:pPr algn="ctr"/>
            <a:r>
              <a:rPr lang="en-US"/>
              <a:t>ALIGNMENT</a:t>
            </a:r>
          </a:p>
          <a:p>
            <a:pPr algn="ctr"/>
            <a:r>
              <a:rPr lang="en-US"/>
              <a:t>(IWA)</a:t>
            </a:r>
          </a:p>
        </p:txBody>
      </p:sp>
      <p:sp>
        <p:nvSpPr>
          <p:cNvPr id="10" name="TextBox 9">
            <a:extLst>
              <a:ext uri="{FF2B5EF4-FFF2-40B4-BE49-F238E27FC236}">
                <a16:creationId xmlns:a16="http://schemas.microsoft.com/office/drawing/2014/main" id="{65A9D509-DC9F-E26A-3AE8-327F68BB648E}"/>
              </a:ext>
            </a:extLst>
          </p:cNvPr>
          <p:cNvSpPr txBox="1">
            <a:spLocks noChangeAspect="1"/>
          </p:cNvSpPr>
          <p:nvPr/>
        </p:nvSpPr>
        <p:spPr>
          <a:xfrm>
            <a:off x="8858543" y="2181120"/>
            <a:ext cx="1396434" cy="553998"/>
          </a:xfrm>
          <a:prstGeom prst="rect">
            <a:avLst/>
          </a:prstGeom>
          <a:noFill/>
        </p:spPr>
        <p:txBody>
          <a:bodyPr wrap="square" lIns="0" tIns="0" rIns="0" bIns="0" rtlCol="0" anchor="b">
            <a:spAutoFit/>
          </a:bodyPr>
          <a:lstStyle>
            <a:defPPr>
              <a:defRPr lang="en-US"/>
            </a:defPPr>
            <a:lvl1pPr marR="0" lvl="0" indent="0" defTabSz="1218987" fontAlgn="auto">
              <a:lnSpc>
                <a:spcPct val="100000"/>
              </a:lnSpc>
              <a:spcBef>
                <a:spcPts val="0"/>
              </a:spcBef>
              <a:spcAft>
                <a:spcPts val="0"/>
              </a:spcAft>
              <a:buClrTx/>
              <a:buSzTx/>
              <a:buFontTx/>
              <a:buNone/>
              <a:tabLst/>
              <a:defRPr kumimoji="0" sz="900" i="0" u="none" strike="noStrike" kern="0" cap="none" spc="100" normalizeH="0" baseline="0">
                <a:ln>
                  <a:noFill/>
                </a:ln>
                <a:solidFill>
                  <a:srgbClr val="002060"/>
                </a:solidFill>
                <a:effectLst/>
                <a:uLnTx/>
                <a:uFillTx/>
                <a:latin typeface="Aptos" panose="020B0004020202020204" pitchFamily="34" charset="0"/>
                <a:ea typeface="Calibri Light" charset="0"/>
                <a:cs typeface="Segoe UI" panose="020B0502040204020203" pitchFamily="34" charset="0"/>
              </a:defRPr>
            </a:lvl1pPr>
          </a:lstStyle>
          <a:p>
            <a:pPr algn="ctr"/>
            <a:r>
              <a:rPr lang="en-US"/>
              <a:t>Task Force on Workforce Development System Reform</a:t>
            </a:r>
          </a:p>
        </p:txBody>
      </p:sp>
      <p:sp>
        <p:nvSpPr>
          <p:cNvPr id="11" name="TextBox 10">
            <a:extLst>
              <a:ext uri="{FF2B5EF4-FFF2-40B4-BE49-F238E27FC236}">
                <a16:creationId xmlns:a16="http://schemas.microsoft.com/office/drawing/2014/main" id="{22B79775-BF7B-C4C6-79B3-09834BF29412}"/>
              </a:ext>
            </a:extLst>
          </p:cNvPr>
          <p:cNvSpPr txBox="1">
            <a:spLocks noChangeAspect="1"/>
          </p:cNvSpPr>
          <p:nvPr/>
        </p:nvSpPr>
        <p:spPr>
          <a:xfrm>
            <a:off x="5851550" y="4014885"/>
            <a:ext cx="1772803" cy="415498"/>
          </a:xfrm>
          <a:prstGeom prst="rect">
            <a:avLst/>
          </a:prstGeom>
          <a:noFill/>
        </p:spPr>
        <p:txBody>
          <a:bodyPr wrap="square" lIns="0" tIns="0" rIns="0" bIns="0" rtlCol="0" anchor="b">
            <a:spAutoFit/>
          </a:bodyPr>
          <a:lstStyle>
            <a:defPPr>
              <a:defRPr lang="en-US"/>
            </a:defPPr>
            <a:lvl1pPr marR="0" lvl="0" indent="0" defTabSz="1218987" fontAlgn="auto">
              <a:lnSpc>
                <a:spcPct val="100000"/>
              </a:lnSpc>
              <a:spcBef>
                <a:spcPts val="0"/>
              </a:spcBef>
              <a:spcAft>
                <a:spcPts val="0"/>
              </a:spcAft>
              <a:buClrTx/>
              <a:buSzTx/>
              <a:buFontTx/>
              <a:buNone/>
              <a:tabLst/>
              <a:defRPr kumimoji="0" sz="900" i="0" u="none" strike="noStrike" kern="0" cap="none" spc="100" normalizeH="0" baseline="0">
                <a:ln>
                  <a:noFill/>
                </a:ln>
                <a:solidFill>
                  <a:srgbClr val="002060"/>
                </a:solidFill>
                <a:effectLst/>
                <a:uLnTx/>
                <a:uFillTx/>
                <a:latin typeface="Aptos" panose="020B0004020202020204" pitchFamily="34" charset="0"/>
                <a:ea typeface="Calibri Light" charset="0"/>
                <a:cs typeface="Segoe UI" panose="020B0502040204020203" pitchFamily="34" charset="0"/>
              </a:defRPr>
            </a:lvl1pPr>
          </a:lstStyle>
          <a:p>
            <a:r>
              <a:rPr lang="en-US"/>
              <a:t>GOVERNOR’S WORKFORCE DEVELOPMENT BOARD</a:t>
            </a:r>
          </a:p>
          <a:p>
            <a:r>
              <a:rPr lang="en-US"/>
              <a:t>(GWDB)</a:t>
            </a:r>
          </a:p>
        </p:txBody>
      </p:sp>
      <p:pic>
        <p:nvPicPr>
          <p:cNvPr id="14" name="Picture 13" descr="Logo&#10;&#10;AI-generated content may be incorrect.">
            <a:extLst>
              <a:ext uri="{FF2B5EF4-FFF2-40B4-BE49-F238E27FC236}">
                <a16:creationId xmlns:a16="http://schemas.microsoft.com/office/drawing/2014/main" id="{AFE9B095-6C3E-89B1-5FBB-161023E72F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2447" y="1741454"/>
            <a:ext cx="640025" cy="379853"/>
          </a:xfrm>
          <a:prstGeom prst="rect">
            <a:avLst/>
          </a:prstGeom>
        </p:spPr>
      </p:pic>
      <p:pic>
        <p:nvPicPr>
          <p:cNvPr id="15" name="Picture 14" descr="Logo&#10;&#10;AI-generated content may be incorrect.">
            <a:extLst>
              <a:ext uri="{FF2B5EF4-FFF2-40B4-BE49-F238E27FC236}">
                <a16:creationId xmlns:a16="http://schemas.microsoft.com/office/drawing/2014/main" id="{0A17AEA9-F38B-68AD-1BC6-5649C8C988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72274" y="1643735"/>
            <a:ext cx="640025" cy="379853"/>
          </a:xfrm>
          <a:prstGeom prst="rect">
            <a:avLst/>
          </a:prstGeom>
        </p:spPr>
      </p:pic>
      <p:pic>
        <p:nvPicPr>
          <p:cNvPr id="16" name="Picture 15" descr="Logo&#10;&#10;AI-generated content may be incorrect.">
            <a:extLst>
              <a:ext uri="{FF2B5EF4-FFF2-40B4-BE49-F238E27FC236}">
                <a16:creationId xmlns:a16="http://schemas.microsoft.com/office/drawing/2014/main" id="{6299529F-B883-0197-AE42-200CFB7476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1418" y="4045103"/>
            <a:ext cx="640025" cy="379853"/>
          </a:xfrm>
          <a:prstGeom prst="rect">
            <a:avLst/>
          </a:prstGeom>
        </p:spPr>
      </p:pic>
      <p:sp>
        <p:nvSpPr>
          <p:cNvPr id="2" name="TextBox 1">
            <a:extLst>
              <a:ext uri="{FF2B5EF4-FFF2-40B4-BE49-F238E27FC236}">
                <a16:creationId xmlns:a16="http://schemas.microsoft.com/office/drawing/2014/main" id="{DF821686-7307-C146-F746-E2DC067C331F}"/>
              </a:ext>
            </a:extLst>
          </p:cNvPr>
          <p:cNvSpPr txBox="1">
            <a:spLocks noChangeAspect="1"/>
          </p:cNvSpPr>
          <p:nvPr/>
        </p:nvSpPr>
        <p:spPr>
          <a:xfrm>
            <a:off x="1520730" y="2845162"/>
            <a:ext cx="2823458" cy="492443"/>
          </a:xfrm>
          <a:prstGeom prst="rect">
            <a:avLst/>
          </a:prstGeom>
          <a:noFill/>
        </p:spPr>
        <p:txBody>
          <a:bodyPr wrap="square" lIns="0" tIns="0" rIns="0" bIns="0" rtlCol="0" anchor="b">
            <a:spAutoFit/>
          </a:bodyPr>
          <a:lstStyle/>
          <a:p>
            <a:pPr marR="0" lvl="0" algn="ctr" defTabSz="1218987" rtl="0" eaLnBrk="1" fontAlgn="auto" latinLnBrk="0" hangingPunct="1">
              <a:lnSpc>
                <a:spcPct val="100000"/>
              </a:lnSpc>
              <a:spcBef>
                <a:spcPts val="0"/>
              </a:spcBef>
              <a:spcAft>
                <a:spcPts val="0"/>
              </a:spcAft>
              <a:buClrTx/>
              <a:buSzTx/>
              <a:tabLst/>
              <a:defRPr/>
            </a:pPr>
            <a:r>
              <a:rPr lang="en-US" sz="1600" kern="0" spc="100">
                <a:solidFill>
                  <a:srgbClr val="002060"/>
                </a:solidFill>
                <a:latin typeface="Aptos" panose="020B0004020202020204" pitchFamily="34" charset="0"/>
                <a:ea typeface="Calibri Light" charset="0"/>
                <a:cs typeface="Segoe UI" panose="020B0502040204020203" pitchFamily="34" charset="0"/>
              </a:rPr>
              <a:t>Improve interagency coordination and alignment</a:t>
            </a:r>
            <a:endParaRPr kumimoji="0" lang="en-US" sz="1600" i="0" u="none" strike="noStrike" kern="0" cap="none" spc="100" normalizeH="0" baseline="0" noProof="0">
              <a:ln>
                <a:noFill/>
              </a:ln>
              <a:solidFill>
                <a:srgbClr val="002060"/>
              </a:solidFill>
              <a:effectLst/>
              <a:uLnTx/>
              <a:uFillTx/>
              <a:latin typeface="Aptos" panose="020B0004020202020204" pitchFamily="34" charset="0"/>
              <a:ea typeface="Calibri Light" charset="0"/>
              <a:cs typeface="Segoe UI" panose="020B0502040204020203" pitchFamily="34" charset="0"/>
            </a:endParaRPr>
          </a:p>
        </p:txBody>
      </p:sp>
      <p:sp>
        <p:nvSpPr>
          <p:cNvPr id="3" name="TextBox 2">
            <a:extLst>
              <a:ext uri="{FF2B5EF4-FFF2-40B4-BE49-F238E27FC236}">
                <a16:creationId xmlns:a16="http://schemas.microsoft.com/office/drawing/2014/main" id="{9B7ACDA2-0F02-85C2-5E47-1DDDCFF549EA}"/>
              </a:ext>
            </a:extLst>
          </p:cNvPr>
          <p:cNvSpPr txBox="1">
            <a:spLocks noChangeAspect="1"/>
          </p:cNvSpPr>
          <p:nvPr/>
        </p:nvSpPr>
        <p:spPr>
          <a:xfrm>
            <a:off x="2258681" y="3511442"/>
            <a:ext cx="1541044" cy="553998"/>
          </a:xfrm>
          <a:prstGeom prst="rect">
            <a:avLst/>
          </a:prstGeom>
          <a:noFill/>
        </p:spPr>
        <p:txBody>
          <a:bodyPr wrap="square" lIns="0" tIns="0" rIns="0" bIns="0" rtlCol="0" anchor="b">
            <a:spAutoFit/>
          </a:bodyPr>
          <a:lstStyle/>
          <a:p>
            <a:pPr marL="171450" marR="0" lvl="0" indent="-1714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0" spc="100">
                <a:solidFill>
                  <a:srgbClr val="002060"/>
                </a:solidFill>
                <a:latin typeface="Aptos" panose="020B0004020202020204" pitchFamily="34" charset="0"/>
                <a:ea typeface="Calibri Light" charset="0"/>
                <a:cs typeface="Segoe UI" panose="020B0502040204020203" pitchFamily="34" charset="0"/>
              </a:rPr>
              <a:t>Alignment</a:t>
            </a:r>
          </a:p>
          <a:p>
            <a:pPr marL="171450" marR="0" lvl="0" indent="-1714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0" cap="none" spc="100" normalizeH="0" baseline="0" noProof="0">
                <a:ln>
                  <a:noFill/>
                </a:ln>
                <a:solidFill>
                  <a:srgbClr val="002060"/>
                </a:solidFill>
                <a:effectLst/>
                <a:uLnTx/>
                <a:uFillTx/>
                <a:latin typeface="Aptos" panose="020B0004020202020204" pitchFamily="34" charset="0"/>
                <a:ea typeface="Calibri Light" charset="0"/>
                <a:cs typeface="Segoe UI" panose="020B0502040204020203" pitchFamily="34" charset="0"/>
              </a:rPr>
              <a:t>Metrics</a:t>
            </a:r>
          </a:p>
          <a:p>
            <a:pPr marL="171450" marR="0" lvl="0" indent="-1714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0" spc="100">
                <a:solidFill>
                  <a:srgbClr val="002060"/>
                </a:solidFill>
                <a:latin typeface="Aptos" panose="020B0004020202020204" pitchFamily="34" charset="0"/>
                <a:ea typeface="Calibri Light" charset="0"/>
                <a:cs typeface="Segoe UI" panose="020B0502040204020203" pitchFamily="34" charset="0"/>
              </a:rPr>
              <a:t>Communication</a:t>
            </a:r>
            <a:endParaRPr kumimoji="0" lang="en-US" sz="1200" i="0" u="none" strike="noStrike" kern="0" cap="none" spc="100" normalizeH="0" baseline="0" noProof="0">
              <a:ln>
                <a:noFill/>
              </a:ln>
              <a:solidFill>
                <a:srgbClr val="002060"/>
              </a:solidFill>
              <a:effectLst/>
              <a:uLnTx/>
              <a:uFillTx/>
              <a:latin typeface="Aptos" panose="020B0004020202020204" pitchFamily="34" charset="0"/>
              <a:ea typeface="Calibri Light" charset="0"/>
              <a:cs typeface="Segoe UI" panose="020B0502040204020203" pitchFamily="34" charset="0"/>
            </a:endParaRPr>
          </a:p>
        </p:txBody>
      </p:sp>
      <p:sp>
        <p:nvSpPr>
          <p:cNvPr id="4" name="TextBox 3">
            <a:extLst>
              <a:ext uri="{FF2B5EF4-FFF2-40B4-BE49-F238E27FC236}">
                <a16:creationId xmlns:a16="http://schemas.microsoft.com/office/drawing/2014/main" id="{BC27F132-D0A7-19DA-2429-C59400AE6CFE}"/>
              </a:ext>
            </a:extLst>
          </p:cNvPr>
          <p:cNvSpPr txBox="1">
            <a:spLocks noChangeAspect="1"/>
          </p:cNvSpPr>
          <p:nvPr/>
        </p:nvSpPr>
        <p:spPr>
          <a:xfrm>
            <a:off x="7954304" y="2787155"/>
            <a:ext cx="3204913" cy="738664"/>
          </a:xfrm>
          <a:prstGeom prst="rect">
            <a:avLst/>
          </a:prstGeom>
          <a:noFill/>
        </p:spPr>
        <p:txBody>
          <a:bodyPr wrap="square" lIns="0" tIns="0" rIns="0" bIns="0" rtlCol="0" anchor="b">
            <a:spAutoFit/>
          </a:bodyPr>
          <a:lstStyle>
            <a:defPPr>
              <a:defRPr lang="en-US"/>
            </a:defPPr>
            <a:lvl1pPr marR="0" lvl="0" algn="ctr" defTabSz="1218987" fontAlgn="auto">
              <a:lnSpc>
                <a:spcPct val="100000"/>
              </a:lnSpc>
              <a:spcBef>
                <a:spcPts val="0"/>
              </a:spcBef>
              <a:spcAft>
                <a:spcPts val="0"/>
              </a:spcAft>
              <a:buClrTx/>
              <a:buSzTx/>
              <a:tabLst/>
              <a:defRPr sz="1600" kern="0" spc="100">
                <a:solidFill>
                  <a:srgbClr val="002060"/>
                </a:solidFill>
                <a:latin typeface="Aptos" panose="020B0004020202020204" pitchFamily="34" charset="0"/>
                <a:ea typeface="Calibri Light" charset="0"/>
                <a:cs typeface="Segoe UI" panose="020B0502040204020203" pitchFamily="34" charset="0"/>
              </a:defRPr>
            </a:lvl1pPr>
          </a:lstStyle>
          <a:p>
            <a:r>
              <a:rPr lang="en-US"/>
              <a:t>Understand and recommend legislation to improve the workforce system</a:t>
            </a:r>
          </a:p>
        </p:txBody>
      </p:sp>
      <p:sp>
        <p:nvSpPr>
          <p:cNvPr id="17" name="TextBox 16">
            <a:extLst>
              <a:ext uri="{FF2B5EF4-FFF2-40B4-BE49-F238E27FC236}">
                <a16:creationId xmlns:a16="http://schemas.microsoft.com/office/drawing/2014/main" id="{3B452CEF-8D19-7D5A-51E3-81BED9AAF680}"/>
              </a:ext>
            </a:extLst>
          </p:cNvPr>
          <p:cNvSpPr txBox="1">
            <a:spLocks noChangeAspect="1"/>
          </p:cNvSpPr>
          <p:nvPr/>
        </p:nvSpPr>
        <p:spPr>
          <a:xfrm>
            <a:off x="9002307" y="3728622"/>
            <a:ext cx="1396434" cy="553998"/>
          </a:xfrm>
          <a:prstGeom prst="rect">
            <a:avLst/>
          </a:prstGeom>
          <a:noFill/>
        </p:spPr>
        <p:txBody>
          <a:bodyPr wrap="square" lIns="0" tIns="0" rIns="0" bIns="0" rtlCol="0" anchor="b">
            <a:spAutoFit/>
          </a:bodyPr>
          <a:lstStyle>
            <a:defPPr>
              <a:defRPr lang="en-US"/>
            </a:defPPr>
            <a:lvl1pPr marL="171450" marR="0" lvl="0" indent="-171450" defTabSz="1218987" fontAlgn="auto">
              <a:lnSpc>
                <a:spcPct val="100000"/>
              </a:lnSpc>
              <a:spcBef>
                <a:spcPts val="0"/>
              </a:spcBef>
              <a:spcAft>
                <a:spcPts val="0"/>
              </a:spcAft>
              <a:buClrTx/>
              <a:buSzTx/>
              <a:buFont typeface="Arial" panose="020B0604020202020204" pitchFamily="34" charset="0"/>
              <a:buChar char="•"/>
              <a:tabLst/>
              <a:defRPr sz="1200" kern="0" spc="100">
                <a:solidFill>
                  <a:srgbClr val="002060"/>
                </a:solidFill>
                <a:latin typeface="Aptos" panose="020B0004020202020204" pitchFamily="34" charset="0"/>
                <a:ea typeface="Calibri Light" charset="0"/>
                <a:cs typeface="Segoe UI" panose="020B0502040204020203" pitchFamily="34" charset="0"/>
              </a:defRPr>
            </a:lvl1pPr>
          </a:lstStyle>
          <a:p>
            <a:r>
              <a:rPr lang="en-US"/>
              <a:t>Program Scope</a:t>
            </a:r>
          </a:p>
          <a:p>
            <a:r>
              <a:rPr lang="en-US"/>
              <a:t>Funding</a:t>
            </a:r>
          </a:p>
          <a:p>
            <a:r>
              <a:rPr lang="en-US"/>
              <a:t>Evaluation</a:t>
            </a:r>
          </a:p>
        </p:txBody>
      </p:sp>
      <p:sp>
        <p:nvSpPr>
          <p:cNvPr id="18" name="TextBox 17">
            <a:extLst>
              <a:ext uri="{FF2B5EF4-FFF2-40B4-BE49-F238E27FC236}">
                <a16:creationId xmlns:a16="http://schemas.microsoft.com/office/drawing/2014/main" id="{EFF2895D-FEDE-DF71-AE33-9B367F1444DF}"/>
              </a:ext>
            </a:extLst>
          </p:cNvPr>
          <p:cNvSpPr txBox="1">
            <a:spLocks noChangeAspect="1"/>
          </p:cNvSpPr>
          <p:nvPr/>
        </p:nvSpPr>
        <p:spPr>
          <a:xfrm>
            <a:off x="4811253" y="4861937"/>
            <a:ext cx="3006506" cy="492443"/>
          </a:xfrm>
          <a:prstGeom prst="rect">
            <a:avLst/>
          </a:prstGeom>
          <a:noFill/>
        </p:spPr>
        <p:txBody>
          <a:bodyPr wrap="square" lIns="0" tIns="0" rIns="0" bIns="0" rtlCol="0" anchor="b">
            <a:spAutoFit/>
          </a:bodyPr>
          <a:lstStyle>
            <a:defPPr>
              <a:defRPr lang="en-US"/>
            </a:defPPr>
            <a:lvl1pPr marR="0" lvl="0" algn="ctr" defTabSz="1218987" fontAlgn="auto">
              <a:lnSpc>
                <a:spcPct val="100000"/>
              </a:lnSpc>
              <a:spcBef>
                <a:spcPts val="0"/>
              </a:spcBef>
              <a:spcAft>
                <a:spcPts val="0"/>
              </a:spcAft>
              <a:buClrTx/>
              <a:buSzTx/>
              <a:tabLst/>
              <a:defRPr sz="1600" kern="0" spc="100">
                <a:solidFill>
                  <a:srgbClr val="002060"/>
                </a:solidFill>
                <a:latin typeface="Aptos" panose="020B0004020202020204" pitchFamily="34" charset="0"/>
                <a:ea typeface="Calibri Light" charset="0"/>
                <a:cs typeface="Segoe UI" panose="020B0502040204020203" pitchFamily="34" charset="0"/>
              </a:defRPr>
            </a:lvl1pPr>
          </a:lstStyle>
          <a:p>
            <a:r>
              <a:rPr lang="en-US"/>
              <a:t>Improve how the workforce system is implemented</a:t>
            </a:r>
          </a:p>
        </p:txBody>
      </p:sp>
      <p:sp>
        <p:nvSpPr>
          <p:cNvPr id="19" name="TextBox 18">
            <a:extLst>
              <a:ext uri="{FF2B5EF4-FFF2-40B4-BE49-F238E27FC236}">
                <a16:creationId xmlns:a16="http://schemas.microsoft.com/office/drawing/2014/main" id="{73BF5E36-71D1-30EA-893A-3BC257CDAFA2}"/>
              </a:ext>
            </a:extLst>
          </p:cNvPr>
          <p:cNvSpPr txBox="1">
            <a:spLocks noChangeAspect="1"/>
          </p:cNvSpPr>
          <p:nvPr/>
        </p:nvSpPr>
        <p:spPr>
          <a:xfrm>
            <a:off x="5425736" y="5532530"/>
            <a:ext cx="1832668" cy="553998"/>
          </a:xfrm>
          <a:prstGeom prst="rect">
            <a:avLst/>
          </a:prstGeom>
          <a:noFill/>
        </p:spPr>
        <p:txBody>
          <a:bodyPr wrap="square" lIns="0" tIns="0" rIns="0" bIns="0" rtlCol="0" anchor="b">
            <a:spAutoFit/>
          </a:bodyPr>
          <a:lstStyle/>
          <a:p>
            <a:pPr marL="171450" marR="0" lvl="0" indent="-1714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0" spc="100">
                <a:solidFill>
                  <a:srgbClr val="002060"/>
                </a:solidFill>
                <a:latin typeface="Aptos" panose="020B0004020202020204" pitchFamily="34" charset="0"/>
                <a:ea typeface="Calibri Light" charset="0"/>
                <a:cs typeface="Segoe UI" panose="020B0502040204020203" pitchFamily="34" charset="0"/>
              </a:rPr>
              <a:t>Sector Partnerships</a:t>
            </a:r>
          </a:p>
          <a:p>
            <a:pPr marL="171450" marR="0" lvl="0" indent="-1714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0" cap="none" spc="100" normalizeH="0" baseline="0" noProof="0">
                <a:ln>
                  <a:noFill/>
                </a:ln>
                <a:solidFill>
                  <a:srgbClr val="002060"/>
                </a:solidFill>
                <a:effectLst/>
                <a:uLnTx/>
                <a:uFillTx/>
                <a:latin typeface="Aptos" panose="020B0004020202020204" pitchFamily="34" charset="0"/>
                <a:ea typeface="Calibri Light" charset="0"/>
                <a:cs typeface="Segoe UI" panose="020B0502040204020203" pitchFamily="34" charset="0"/>
              </a:rPr>
              <a:t>Service Delivery</a:t>
            </a:r>
          </a:p>
          <a:p>
            <a:pPr marL="171450" marR="0" lvl="0" indent="-171450" algn="l" defTabSz="121898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i="0" u="none" strike="noStrike" kern="0" cap="none" spc="100" normalizeH="0" baseline="0" noProof="0">
                <a:ln>
                  <a:noFill/>
                </a:ln>
                <a:solidFill>
                  <a:srgbClr val="002060"/>
                </a:solidFill>
                <a:effectLst/>
                <a:uLnTx/>
                <a:uFillTx/>
                <a:latin typeface="Aptos" panose="020B0004020202020204" pitchFamily="34" charset="0"/>
                <a:ea typeface="Calibri Light" charset="0"/>
                <a:cs typeface="Segoe UI" panose="020B0502040204020203" pitchFamily="34" charset="0"/>
              </a:rPr>
              <a:t>Service Coordination</a:t>
            </a:r>
          </a:p>
        </p:txBody>
      </p:sp>
      <p:sp>
        <p:nvSpPr>
          <p:cNvPr id="5" name="Title 4">
            <a:extLst>
              <a:ext uri="{FF2B5EF4-FFF2-40B4-BE49-F238E27FC236}">
                <a16:creationId xmlns:a16="http://schemas.microsoft.com/office/drawing/2014/main" id="{974E521A-E291-7091-73D4-3E352B140F8B}"/>
              </a:ext>
            </a:extLst>
          </p:cNvPr>
          <p:cNvSpPr>
            <a:spLocks noGrp="1"/>
          </p:cNvSpPr>
          <p:nvPr>
            <p:ph type="title"/>
          </p:nvPr>
        </p:nvSpPr>
        <p:spPr>
          <a:xfrm>
            <a:off x="1203926" y="17761"/>
            <a:ext cx="10515600" cy="1216025"/>
          </a:xfrm>
        </p:spPr>
        <p:txBody>
          <a:bodyPr/>
          <a:lstStyle/>
          <a:p>
            <a:r>
              <a:rPr lang="en-US"/>
              <a:t>Current state of workforce development improvements</a:t>
            </a:r>
          </a:p>
        </p:txBody>
      </p:sp>
    </p:spTree>
    <p:extLst>
      <p:ext uri="{BB962C8B-B14F-4D97-AF65-F5344CB8AC3E}">
        <p14:creationId xmlns:p14="http://schemas.microsoft.com/office/powerpoint/2010/main" val="27960219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D0F56-B6D5-2C85-C675-835CC3801202}"/>
              </a:ext>
            </a:extLst>
          </p:cNvPr>
          <p:cNvSpPr>
            <a:spLocks noGrp="1"/>
          </p:cNvSpPr>
          <p:nvPr>
            <p:ph type="title"/>
          </p:nvPr>
        </p:nvSpPr>
        <p:spPr/>
        <p:txBody>
          <a:bodyPr/>
          <a:lstStyle/>
          <a:p>
            <a:r>
              <a:rPr lang="en-US"/>
              <a:t>Workforce Development System Ideal State</a:t>
            </a:r>
          </a:p>
        </p:txBody>
      </p:sp>
      <p:sp>
        <p:nvSpPr>
          <p:cNvPr id="5" name="Freeform 6">
            <a:extLst>
              <a:ext uri="{FF2B5EF4-FFF2-40B4-BE49-F238E27FC236}">
                <a16:creationId xmlns:a16="http://schemas.microsoft.com/office/drawing/2014/main" id="{787E8F7B-EF2B-B6CE-8A67-894F1EBC788A}"/>
              </a:ext>
            </a:extLst>
          </p:cNvPr>
          <p:cNvSpPr>
            <a:spLocks noChangeAspect="1"/>
          </p:cNvSpPr>
          <p:nvPr/>
        </p:nvSpPr>
        <p:spPr bwMode="auto">
          <a:xfrm>
            <a:off x="4267864" y="3045408"/>
            <a:ext cx="3685032" cy="3545161"/>
          </a:xfrm>
          <a:custGeom>
            <a:avLst/>
            <a:gdLst>
              <a:gd name="T0" fmla="*/ 924 w 2654"/>
              <a:gd name="T1" fmla="*/ 35 h 2560"/>
              <a:gd name="T2" fmla="*/ 833 w 2654"/>
              <a:gd name="T3" fmla="*/ 123 h 2560"/>
              <a:gd name="T4" fmla="*/ 761 w 2654"/>
              <a:gd name="T5" fmla="*/ 225 h 2560"/>
              <a:gd name="T6" fmla="*/ 710 w 2654"/>
              <a:gd name="T7" fmla="*/ 342 h 2560"/>
              <a:gd name="T8" fmla="*/ 683 w 2654"/>
              <a:gd name="T9" fmla="*/ 470 h 2560"/>
              <a:gd name="T10" fmla="*/ 682 w 2654"/>
              <a:gd name="T11" fmla="*/ 591 h 2560"/>
              <a:gd name="T12" fmla="*/ 701 w 2654"/>
              <a:gd name="T13" fmla="*/ 698 h 2560"/>
              <a:gd name="T14" fmla="*/ 714 w 2654"/>
              <a:gd name="T15" fmla="*/ 748 h 2560"/>
              <a:gd name="T16" fmla="*/ 746 w 2654"/>
              <a:gd name="T17" fmla="*/ 819 h 2560"/>
              <a:gd name="T18" fmla="*/ 812 w 2654"/>
              <a:gd name="T19" fmla="*/ 925 h 2560"/>
              <a:gd name="T20" fmla="*/ 924 w 2654"/>
              <a:gd name="T21" fmla="*/ 1072 h 2560"/>
              <a:gd name="T22" fmla="*/ 1055 w 2654"/>
              <a:gd name="T23" fmla="*/ 1203 h 2560"/>
              <a:gd name="T24" fmla="*/ 1202 w 2654"/>
              <a:gd name="T25" fmla="*/ 1314 h 2560"/>
              <a:gd name="T26" fmla="*/ 1365 w 2654"/>
              <a:gd name="T27" fmla="*/ 1403 h 2560"/>
              <a:gd name="T28" fmla="*/ 1541 w 2654"/>
              <a:gd name="T29" fmla="*/ 1469 h 2560"/>
              <a:gd name="T30" fmla="*/ 1727 w 2654"/>
              <a:gd name="T31" fmla="*/ 1512 h 2560"/>
              <a:gd name="T32" fmla="*/ 1923 w 2654"/>
              <a:gd name="T33" fmla="*/ 1526 h 2560"/>
              <a:gd name="T34" fmla="*/ 2121 w 2654"/>
              <a:gd name="T35" fmla="*/ 1511 h 2560"/>
              <a:gd name="T36" fmla="*/ 2311 w 2654"/>
              <a:gd name="T37" fmla="*/ 1468 h 2560"/>
              <a:gd name="T38" fmla="*/ 2489 w 2654"/>
              <a:gd name="T39" fmla="*/ 1399 h 2560"/>
              <a:gd name="T40" fmla="*/ 2654 w 2654"/>
              <a:gd name="T41" fmla="*/ 1307 h 2560"/>
              <a:gd name="T42" fmla="*/ 2628 w 2654"/>
              <a:gd name="T43" fmla="*/ 1501 h 2560"/>
              <a:gd name="T44" fmla="*/ 2575 w 2654"/>
              <a:gd name="T45" fmla="*/ 1687 h 2560"/>
              <a:gd name="T46" fmla="*/ 2497 w 2654"/>
              <a:gd name="T47" fmla="*/ 1860 h 2560"/>
              <a:gd name="T48" fmla="*/ 2397 w 2654"/>
              <a:gd name="T49" fmla="*/ 2019 h 2560"/>
              <a:gd name="T50" fmla="*/ 2274 w 2654"/>
              <a:gd name="T51" fmla="*/ 2162 h 2560"/>
              <a:gd name="T52" fmla="*/ 2134 w 2654"/>
              <a:gd name="T53" fmla="*/ 2287 h 2560"/>
              <a:gd name="T54" fmla="*/ 1977 w 2654"/>
              <a:gd name="T55" fmla="*/ 2391 h 2560"/>
              <a:gd name="T56" fmla="*/ 1805 w 2654"/>
              <a:gd name="T57" fmla="*/ 2471 h 2560"/>
              <a:gd name="T58" fmla="*/ 1621 w 2654"/>
              <a:gd name="T59" fmla="*/ 2528 h 2560"/>
              <a:gd name="T60" fmla="*/ 1426 w 2654"/>
              <a:gd name="T61" fmla="*/ 2556 h 2560"/>
              <a:gd name="T62" fmla="*/ 1227 w 2654"/>
              <a:gd name="T63" fmla="*/ 2556 h 2560"/>
              <a:gd name="T64" fmla="*/ 1035 w 2654"/>
              <a:gd name="T65" fmla="*/ 2528 h 2560"/>
              <a:gd name="T66" fmla="*/ 852 w 2654"/>
              <a:gd name="T67" fmla="*/ 2474 h 2560"/>
              <a:gd name="T68" fmla="*/ 682 w 2654"/>
              <a:gd name="T69" fmla="*/ 2394 h 2560"/>
              <a:gd name="T70" fmla="*/ 525 w 2654"/>
              <a:gd name="T71" fmla="*/ 2292 h 2560"/>
              <a:gd name="T72" fmla="*/ 386 w 2654"/>
              <a:gd name="T73" fmla="*/ 2171 h 2560"/>
              <a:gd name="T74" fmla="*/ 263 w 2654"/>
              <a:gd name="T75" fmla="*/ 2030 h 2560"/>
              <a:gd name="T76" fmla="*/ 162 w 2654"/>
              <a:gd name="T77" fmla="*/ 1873 h 2560"/>
              <a:gd name="T78" fmla="*/ 83 w 2654"/>
              <a:gd name="T79" fmla="*/ 1702 h 2560"/>
              <a:gd name="T80" fmla="*/ 28 w 2654"/>
              <a:gd name="T81" fmla="*/ 1520 h 2560"/>
              <a:gd name="T82" fmla="*/ 0 w 2654"/>
              <a:gd name="T83" fmla="*/ 1327 h 2560"/>
              <a:gd name="T84" fmla="*/ 3 w 2654"/>
              <a:gd name="T85" fmla="*/ 1278 h 2560"/>
              <a:gd name="T86" fmla="*/ 18 w 2654"/>
              <a:gd name="T87" fmla="*/ 1079 h 2560"/>
              <a:gd name="T88" fmla="*/ 61 w 2654"/>
              <a:gd name="T89" fmla="*/ 889 h 2560"/>
              <a:gd name="T90" fmla="*/ 131 w 2654"/>
              <a:gd name="T91" fmla="*/ 709 h 2560"/>
              <a:gd name="T92" fmla="*/ 224 w 2654"/>
              <a:gd name="T93" fmla="*/ 545 h 2560"/>
              <a:gd name="T94" fmla="*/ 340 w 2654"/>
              <a:gd name="T95" fmla="*/ 395 h 2560"/>
              <a:gd name="T96" fmla="*/ 474 w 2654"/>
              <a:gd name="T97" fmla="*/ 264 h 2560"/>
              <a:gd name="T98" fmla="*/ 626 w 2654"/>
              <a:gd name="T99" fmla="*/ 153 h 2560"/>
              <a:gd name="T100" fmla="*/ 794 w 2654"/>
              <a:gd name="T101" fmla="*/ 64 h 2560"/>
              <a:gd name="T102" fmla="*/ 976 w 2654"/>
              <a:gd name="T103"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54" h="2560">
                <a:moveTo>
                  <a:pt x="976" y="0"/>
                </a:moveTo>
                <a:lnTo>
                  <a:pt x="924" y="35"/>
                </a:lnTo>
                <a:lnTo>
                  <a:pt x="876" y="77"/>
                </a:lnTo>
                <a:lnTo>
                  <a:pt x="833" y="123"/>
                </a:lnTo>
                <a:lnTo>
                  <a:pt x="794" y="172"/>
                </a:lnTo>
                <a:lnTo>
                  <a:pt x="761" y="225"/>
                </a:lnTo>
                <a:lnTo>
                  <a:pt x="733" y="282"/>
                </a:lnTo>
                <a:lnTo>
                  <a:pt x="710" y="342"/>
                </a:lnTo>
                <a:lnTo>
                  <a:pt x="694" y="405"/>
                </a:lnTo>
                <a:lnTo>
                  <a:pt x="683" y="470"/>
                </a:lnTo>
                <a:lnTo>
                  <a:pt x="679" y="537"/>
                </a:lnTo>
                <a:lnTo>
                  <a:pt x="682" y="591"/>
                </a:lnTo>
                <a:lnTo>
                  <a:pt x="689" y="646"/>
                </a:lnTo>
                <a:lnTo>
                  <a:pt x="701" y="698"/>
                </a:lnTo>
                <a:lnTo>
                  <a:pt x="716" y="748"/>
                </a:lnTo>
                <a:lnTo>
                  <a:pt x="714" y="748"/>
                </a:lnTo>
                <a:lnTo>
                  <a:pt x="721" y="761"/>
                </a:lnTo>
                <a:lnTo>
                  <a:pt x="746" y="819"/>
                </a:lnTo>
                <a:lnTo>
                  <a:pt x="776" y="873"/>
                </a:lnTo>
                <a:lnTo>
                  <a:pt x="812" y="925"/>
                </a:lnTo>
                <a:lnTo>
                  <a:pt x="865" y="1001"/>
                </a:lnTo>
                <a:lnTo>
                  <a:pt x="924" y="1072"/>
                </a:lnTo>
                <a:lnTo>
                  <a:pt x="986" y="1139"/>
                </a:lnTo>
                <a:lnTo>
                  <a:pt x="1055" y="1203"/>
                </a:lnTo>
                <a:lnTo>
                  <a:pt x="1127" y="1261"/>
                </a:lnTo>
                <a:lnTo>
                  <a:pt x="1202" y="1314"/>
                </a:lnTo>
                <a:lnTo>
                  <a:pt x="1282" y="1361"/>
                </a:lnTo>
                <a:lnTo>
                  <a:pt x="1365" y="1403"/>
                </a:lnTo>
                <a:lnTo>
                  <a:pt x="1451" y="1440"/>
                </a:lnTo>
                <a:lnTo>
                  <a:pt x="1541" y="1469"/>
                </a:lnTo>
                <a:lnTo>
                  <a:pt x="1633" y="1494"/>
                </a:lnTo>
                <a:lnTo>
                  <a:pt x="1727" y="1512"/>
                </a:lnTo>
                <a:lnTo>
                  <a:pt x="1824" y="1523"/>
                </a:lnTo>
                <a:lnTo>
                  <a:pt x="1923" y="1526"/>
                </a:lnTo>
                <a:lnTo>
                  <a:pt x="2023" y="1523"/>
                </a:lnTo>
                <a:lnTo>
                  <a:pt x="2121" y="1511"/>
                </a:lnTo>
                <a:lnTo>
                  <a:pt x="2218" y="1493"/>
                </a:lnTo>
                <a:lnTo>
                  <a:pt x="2311" y="1468"/>
                </a:lnTo>
                <a:lnTo>
                  <a:pt x="2402" y="1436"/>
                </a:lnTo>
                <a:lnTo>
                  <a:pt x="2489" y="1399"/>
                </a:lnTo>
                <a:lnTo>
                  <a:pt x="2573" y="1355"/>
                </a:lnTo>
                <a:lnTo>
                  <a:pt x="2654" y="1307"/>
                </a:lnTo>
                <a:lnTo>
                  <a:pt x="2645" y="1405"/>
                </a:lnTo>
                <a:lnTo>
                  <a:pt x="2628" y="1501"/>
                </a:lnTo>
                <a:lnTo>
                  <a:pt x="2605" y="1596"/>
                </a:lnTo>
                <a:lnTo>
                  <a:pt x="2575" y="1687"/>
                </a:lnTo>
                <a:lnTo>
                  <a:pt x="2540" y="1775"/>
                </a:lnTo>
                <a:lnTo>
                  <a:pt x="2497" y="1860"/>
                </a:lnTo>
                <a:lnTo>
                  <a:pt x="2450" y="1942"/>
                </a:lnTo>
                <a:lnTo>
                  <a:pt x="2397" y="2019"/>
                </a:lnTo>
                <a:lnTo>
                  <a:pt x="2338" y="2094"/>
                </a:lnTo>
                <a:lnTo>
                  <a:pt x="2274" y="2162"/>
                </a:lnTo>
                <a:lnTo>
                  <a:pt x="2207" y="2227"/>
                </a:lnTo>
                <a:lnTo>
                  <a:pt x="2134" y="2287"/>
                </a:lnTo>
                <a:lnTo>
                  <a:pt x="2057" y="2342"/>
                </a:lnTo>
                <a:lnTo>
                  <a:pt x="1977" y="2391"/>
                </a:lnTo>
                <a:lnTo>
                  <a:pt x="1892" y="2434"/>
                </a:lnTo>
                <a:lnTo>
                  <a:pt x="1805" y="2471"/>
                </a:lnTo>
                <a:lnTo>
                  <a:pt x="1714" y="2503"/>
                </a:lnTo>
                <a:lnTo>
                  <a:pt x="1621" y="2528"/>
                </a:lnTo>
                <a:lnTo>
                  <a:pt x="1525" y="2546"/>
                </a:lnTo>
                <a:lnTo>
                  <a:pt x="1426" y="2556"/>
                </a:lnTo>
                <a:lnTo>
                  <a:pt x="1326" y="2560"/>
                </a:lnTo>
                <a:lnTo>
                  <a:pt x="1227" y="2556"/>
                </a:lnTo>
                <a:lnTo>
                  <a:pt x="1130" y="2546"/>
                </a:lnTo>
                <a:lnTo>
                  <a:pt x="1035" y="2528"/>
                </a:lnTo>
                <a:lnTo>
                  <a:pt x="943" y="2505"/>
                </a:lnTo>
                <a:lnTo>
                  <a:pt x="852" y="2474"/>
                </a:lnTo>
                <a:lnTo>
                  <a:pt x="766" y="2436"/>
                </a:lnTo>
                <a:lnTo>
                  <a:pt x="682" y="2394"/>
                </a:lnTo>
                <a:lnTo>
                  <a:pt x="602" y="2345"/>
                </a:lnTo>
                <a:lnTo>
                  <a:pt x="525" y="2292"/>
                </a:lnTo>
                <a:lnTo>
                  <a:pt x="453" y="2233"/>
                </a:lnTo>
                <a:lnTo>
                  <a:pt x="386" y="2171"/>
                </a:lnTo>
                <a:lnTo>
                  <a:pt x="322" y="2102"/>
                </a:lnTo>
                <a:lnTo>
                  <a:pt x="263" y="2030"/>
                </a:lnTo>
                <a:lnTo>
                  <a:pt x="210" y="1953"/>
                </a:lnTo>
                <a:lnTo>
                  <a:pt x="162" y="1873"/>
                </a:lnTo>
                <a:lnTo>
                  <a:pt x="119" y="1789"/>
                </a:lnTo>
                <a:lnTo>
                  <a:pt x="83" y="1702"/>
                </a:lnTo>
                <a:lnTo>
                  <a:pt x="53" y="1612"/>
                </a:lnTo>
                <a:lnTo>
                  <a:pt x="28" y="1520"/>
                </a:lnTo>
                <a:lnTo>
                  <a:pt x="11" y="1425"/>
                </a:lnTo>
                <a:lnTo>
                  <a:pt x="0" y="1327"/>
                </a:lnTo>
                <a:lnTo>
                  <a:pt x="3" y="1329"/>
                </a:lnTo>
                <a:lnTo>
                  <a:pt x="3" y="1278"/>
                </a:lnTo>
                <a:lnTo>
                  <a:pt x="7" y="1178"/>
                </a:lnTo>
                <a:lnTo>
                  <a:pt x="18" y="1079"/>
                </a:lnTo>
                <a:lnTo>
                  <a:pt x="37" y="982"/>
                </a:lnTo>
                <a:lnTo>
                  <a:pt x="61" y="889"/>
                </a:lnTo>
                <a:lnTo>
                  <a:pt x="93" y="798"/>
                </a:lnTo>
                <a:lnTo>
                  <a:pt x="131" y="709"/>
                </a:lnTo>
                <a:lnTo>
                  <a:pt x="175" y="626"/>
                </a:lnTo>
                <a:lnTo>
                  <a:pt x="224" y="545"/>
                </a:lnTo>
                <a:lnTo>
                  <a:pt x="278" y="469"/>
                </a:lnTo>
                <a:lnTo>
                  <a:pt x="340" y="395"/>
                </a:lnTo>
                <a:lnTo>
                  <a:pt x="405" y="328"/>
                </a:lnTo>
                <a:lnTo>
                  <a:pt x="474" y="264"/>
                </a:lnTo>
                <a:lnTo>
                  <a:pt x="548" y="207"/>
                </a:lnTo>
                <a:lnTo>
                  <a:pt x="626" y="153"/>
                </a:lnTo>
                <a:lnTo>
                  <a:pt x="709" y="105"/>
                </a:lnTo>
                <a:lnTo>
                  <a:pt x="794" y="64"/>
                </a:lnTo>
                <a:lnTo>
                  <a:pt x="884" y="28"/>
                </a:lnTo>
                <a:lnTo>
                  <a:pt x="976" y="0"/>
                </a:lnTo>
                <a:close/>
              </a:path>
            </a:pathLst>
          </a:custGeom>
          <a:gradFill flip="none" rotWithShape="1">
            <a:gsLst>
              <a:gs pos="0">
                <a:srgbClr val="92D050"/>
              </a:gs>
              <a:gs pos="100000">
                <a:schemeClr val="accent2">
                  <a:lumMod val="50000"/>
                  <a:alpha val="0"/>
                </a:schemeClr>
              </a:gs>
            </a:gsLst>
            <a:lin ang="17400000" scaled="0"/>
            <a:tileRect/>
          </a:gradFill>
          <a:ln w="0">
            <a:noFill/>
            <a:prstDash val="solid"/>
            <a:round/>
            <a:headEnd/>
            <a:tailEnd/>
          </a:ln>
          <a:effectLst>
            <a:outerShdw blurRad="152400" dist="38100" dir="5400000" sx="102000" sy="102000" algn="t" rotWithShape="0">
              <a:prstClr val="black">
                <a:alpha val="36000"/>
              </a:prstClr>
            </a:outerShdw>
          </a:effectLst>
        </p:spPr>
        <p:txBody>
          <a:bodyPr vert="horz" wrap="square" lIns="91440" tIns="2560320" rIns="91440" bIns="45720" numCol="1" anchor="t" anchorCtr="1"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Freeform 7">
            <a:extLst>
              <a:ext uri="{FF2B5EF4-FFF2-40B4-BE49-F238E27FC236}">
                <a16:creationId xmlns:a16="http://schemas.microsoft.com/office/drawing/2014/main" id="{ECC99E5F-08A1-5774-45AE-13AB47ADE8AC}"/>
              </a:ext>
            </a:extLst>
          </p:cNvPr>
          <p:cNvSpPr>
            <a:spLocks noChangeAspect="1"/>
          </p:cNvSpPr>
          <p:nvPr/>
        </p:nvSpPr>
        <p:spPr bwMode="auto">
          <a:xfrm>
            <a:off x="3352800" y="1425902"/>
            <a:ext cx="3685032" cy="3416370"/>
          </a:xfrm>
          <a:custGeom>
            <a:avLst/>
            <a:gdLst>
              <a:gd name="T0" fmla="*/ 1423 w 2654"/>
              <a:gd name="T1" fmla="*/ 4 h 2467"/>
              <a:gd name="T2" fmla="*/ 1609 w 2654"/>
              <a:gd name="T3" fmla="*/ 31 h 2467"/>
              <a:gd name="T4" fmla="*/ 1786 w 2654"/>
              <a:gd name="T5" fmla="*/ 83 h 2467"/>
              <a:gd name="T6" fmla="*/ 1952 w 2654"/>
              <a:gd name="T7" fmla="*/ 158 h 2467"/>
              <a:gd name="T8" fmla="*/ 2022 w 2654"/>
              <a:gd name="T9" fmla="*/ 204 h 2467"/>
              <a:gd name="T10" fmla="*/ 2164 w 2654"/>
              <a:gd name="T11" fmla="*/ 305 h 2467"/>
              <a:gd name="T12" fmla="*/ 2291 w 2654"/>
              <a:gd name="T13" fmla="*/ 423 h 2467"/>
              <a:gd name="T14" fmla="*/ 2402 w 2654"/>
              <a:gd name="T15" fmla="*/ 556 h 2467"/>
              <a:gd name="T16" fmla="*/ 2495 w 2654"/>
              <a:gd name="T17" fmla="*/ 702 h 2467"/>
              <a:gd name="T18" fmla="*/ 2568 w 2654"/>
              <a:gd name="T19" fmla="*/ 863 h 2467"/>
              <a:gd name="T20" fmla="*/ 2600 w 2654"/>
              <a:gd name="T21" fmla="*/ 957 h 2467"/>
              <a:gd name="T22" fmla="*/ 2624 w 2654"/>
              <a:gd name="T23" fmla="*/ 1049 h 2467"/>
              <a:gd name="T24" fmla="*/ 2648 w 2654"/>
              <a:gd name="T25" fmla="*/ 1224 h 2467"/>
              <a:gd name="T26" fmla="*/ 2653 w 2654"/>
              <a:gd name="T27" fmla="*/ 1280 h 2467"/>
              <a:gd name="T28" fmla="*/ 2652 w 2654"/>
              <a:gd name="T29" fmla="*/ 1421 h 2467"/>
              <a:gd name="T30" fmla="*/ 2631 w 2654"/>
              <a:gd name="T31" fmla="*/ 1588 h 2467"/>
              <a:gd name="T32" fmla="*/ 2589 w 2654"/>
              <a:gd name="T33" fmla="*/ 1747 h 2467"/>
              <a:gd name="T34" fmla="*/ 2594 w 2654"/>
              <a:gd name="T35" fmla="*/ 1675 h 2467"/>
              <a:gd name="T36" fmla="*/ 2579 w 2654"/>
              <a:gd name="T37" fmla="*/ 1538 h 2467"/>
              <a:gd name="T38" fmla="*/ 2538 w 2654"/>
              <a:gd name="T39" fmla="*/ 1412 h 2467"/>
              <a:gd name="T40" fmla="*/ 2471 w 2654"/>
              <a:gd name="T41" fmla="*/ 1300 h 2467"/>
              <a:gd name="T42" fmla="*/ 2384 w 2654"/>
              <a:gd name="T43" fmla="*/ 1203 h 2467"/>
              <a:gd name="T44" fmla="*/ 2279 w 2654"/>
              <a:gd name="T45" fmla="*/ 1126 h 2467"/>
              <a:gd name="T46" fmla="*/ 2159 w 2654"/>
              <a:gd name="T47" fmla="*/ 1072 h 2467"/>
              <a:gd name="T48" fmla="*/ 2028 w 2654"/>
              <a:gd name="T49" fmla="*/ 1042 h 2467"/>
              <a:gd name="T50" fmla="*/ 1897 w 2654"/>
              <a:gd name="T51" fmla="*/ 1042 h 2467"/>
              <a:gd name="T52" fmla="*/ 1778 w 2654"/>
              <a:gd name="T53" fmla="*/ 1065 h 2467"/>
              <a:gd name="T54" fmla="*/ 1669 w 2654"/>
              <a:gd name="T55" fmla="*/ 1108 h 2467"/>
              <a:gd name="T56" fmla="*/ 1527 w 2654"/>
              <a:gd name="T57" fmla="*/ 1166 h 2467"/>
              <a:gd name="T58" fmla="*/ 1352 w 2654"/>
              <a:gd name="T59" fmla="*/ 1243 h 2467"/>
              <a:gd name="T60" fmla="*/ 1191 w 2654"/>
              <a:gd name="T61" fmla="*/ 1345 h 2467"/>
              <a:gd name="T62" fmla="*/ 1048 w 2654"/>
              <a:gd name="T63" fmla="*/ 1466 h 2467"/>
              <a:gd name="T64" fmla="*/ 921 w 2654"/>
              <a:gd name="T65" fmla="*/ 1607 h 2467"/>
              <a:gd name="T66" fmla="*/ 818 w 2654"/>
              <a:gd name="T67" fmla="*/ 1764 h 2467"/>
              <a:gd name="T68" fmla="*/ 736 w 2654"/>
              <a:gd name="T69" fmla="*/ 1936 h 2467"/>
              <a:gd name="T70" fmla="*/ 680 w 2654"/>
              <a:gd name="T71" fmla="*/ 2120 h 2467"/>
              <a:gd name="T72" fmla="*/ 650 w 2654"/>
              <a:gd name="T73" fmla="*/ 2316 h 2467"/>
              <a:gd name="T74" fmla="*/ 646 w 2654"/>
              <a:gd name="T75" fmla="*/ 2467 h 2467"/>
              <a:gd name="T76" fmla="*/ 567 w 2654"/>
              <a:gd name="T77" fmla="*/ 2416 h 2467"/>
              <a:gd name="T78" fmla="*/ 428 w 2654"/>
              <a:gd name="T79" fmla="*/ 2304 h 2467"/>
              <a:gd name="T80" fmla="*/ 306 w 2654"/>
              <a:gd name="T81" fmla="*/ 2174 h 2467"/>
              <a:gd name="T82" fmla="*/ 201 w 2654"/>
              <a:gd name="T83" fmla="*/ 2029 h 2467"/>
              <a:gd name="T84" fmla="*/ 116 w 2654"/>
              <a:gd name="T85" fmla="*/ 1870 h 2467"/>
              <a:gd name="T86" fmla="*/ 53 w 2654"/>
              <a:gd name="T87" fmla="*/ 1699 h 2467"/>
              <a:gd name="T88" fmla="*/ 13 w 2654"/>
              <a:gd name="T89" fmla="*/ 1517 h 2467"/>
              <a:gd name="T90" fmla="*/ 0 w 2654"/>
              <a:gd name="T91" fmla="*/ 1328 h 2467"/>
              <a:gd name="T92" fmla="*/ 14 w 2654"/>
              <a:gd name="T93" fmla="*/ 1131 h 2467"/>
              <a:gd name="T94" fmla="*/ 57 w 2654"/>
              <a:gd name="T95" fmla="*/ 944 h 2467"/>
              <a:gd name="T96" fmla="*/ 123 w 2654"/>
              <a:gd name="T97" fmla="*/ 769 h 2467"/>
              <a:gd name="T98" fmla="*/ 214 w 2654"/>
              <a:gd name="T99" fmla="*/ 606 h 2467"/>
              <a:gd name="T100" fmla="*/ 326 w 2654"/>
              <a:gd name="T101" fmla="*/ 457 h 2467"/>
              <a:gd name="T102" fmla="*/ 457 w 2654"/>
              <a:gd name="T103" fmla="*/ 326 h 2467"/>
              <a:gd name="T104" fmla="*/ 604 w 2654"/>
              <a:gd name="T105" fmla="*/ 215 h 2467"/>
              <a:gd name="T106" fmla="*/ 767 w 2654"/>
              <a:gd name="T107" fmla="*/ 124 h 2467"/>
              <a:gd name="T108" fmla="*/ 943 w 2654"/>
              <a:gd name="T109" fmla="*/ 57 h 2467"/>
              <a:gd name="T110" fmla="*/ 1130 w 2654"/>
              <a:gd name="T111" fmla="*/ 16 h 2467"/>
              <a:gd name="T112" fmla="*/ 1326 w 2654"/>
              <a:gd name="T113" fmla="*/ 0 h 2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54" h="2467">
                <a:moveTo>
                  <a:pt x="1326" y="0"/>
                </a:moveTo>
                <a:lnTo>
                  <a:pt x="1423" y="4"/>
                </a:lnTo>
                <a:lnTo>
                  <a:pt x="1517" y="14"/>
                </a:lnTo>
                <a:lnTo>
                  <a:pt x="1609" y="31"/>
                </a:lnTo>
                <a:lnTo>
                  <a:pt x="1699" y="54"/>
                </a:lnTo>
                <a:lnTo>
                  <a:pt x="1786" y="83"/>
                </a:lnTo>
                <a:lnTo>
                  <a:pt x="1871" y="117"/>
                </a:lnTo>
                <a:lnTo>
                  <a:pt x="1952" y="158"/>
                </a:lnTo>
                <a:lnTo>
                  <a:pt x="1945" y="161"/>
                </a:lnTo>
                <a:lnTo>
                  <a:pt x="2022" y="204"/>
                </a:lnTo>
                <a:lnTo>
                  <a:pt x="2095" y="252"/>
                </a:lnTo>
                <a:lnTo>
                  <a:pt x="2164" y="305"/>
                </a:lnTo>
                <a:lnTo>
                  <a:pt x="2230" y="361"/>
                </a:lnTo>
                <a:lnTo>
                  <a:pt x="2291" y="423"/>
                </a:lnTo>
                <a:lnTo>
                  <a:pt x="2349" y="488"/>
                </a:lnTo>
                <a:lnTo>
                  <a:pt x="2402" y="556"/>
                </a:lnTo>
                <a:lnTo>
                  <a:pt x="2450" y="628"/>
                </a:lnTo>
                <a:lnTo>
                  <a:pt x="2495" y="702"/>
                </a:lnTo>
                <a:lnTo>
                  <a:pt x="2534" y="782"/>
                </a:lnTo>
                <a:lnTo>
                  <a:pt x="2568" y="863"/>
                </a:lnTo>
                <a:lnTo>
                  <a:pt x="2597" y="947"/>
                </a:lnTo>
                <a:lnTo>
                  <a:pt x="2600" y="957"/>
                </a:lnTo>
                <a:lnTo>
                  <a:pt x="2602" y="964"/>
                </a:lnTo>
                <a:lnTo>
                  <a:pt x="2624" y="1049"/>
                </a:lnTo>
                <a:lnTo>
                  <a:pt x="2639" y="1136"/>
                </a:lnTo>
                <a:lnTo>
                  <a:pt x="2648" y="1224"/>
                </a:lnTo>
                <a:lnTo>
                  <a:pt x="2650" y="1225"/>
                </a:lnTo>
                <a:lnTo>
                  <a:pt x="2653" y="1280"/>
                </a:lnTo>
                <a:lnTo>
                  <a:pt x="2654" y="1336"/>
                </a:lnTo>
                <a:lnTo>
                  <a:pt x="2652" y="1421"/>
                </a:lnTo>
                <a:lnTo>
                  <a:pt x="2644" y="1505"/>
                </a:lnTo>
                <a:lnTo>
                  <a:pt x="2631" y="1588"/>
                </a:lnTo>
                <a:lnTo>
                  <a:pt x="2613" y="1669"/>
                </a:lnTo>
                <a:lnTo>
                  <a:pt x="2589" y="1747"/>
                </a:lnTo>
                <a:lnTo>
                  <a:pt x="2592" y="1725"/>
                </a:lnTo>
                <a:lnTo>
                  <a:pt x="2594" y="1675"/>
                </a:lnTo>
                <a:lnTo>
                  <a:pt x="2589" y="1605"/>
                </a:lnTo>
                <a:lnTo>
                  <a:pt x="2579" y="1538"/>
                </a:lnTo>
                <a:lnTo>
                  <a:pt x="2561" y="1473"/>
                </a:lnTo>
                <a:lnTo>
                  <a:pt x="2538" y="1412"/>
                </a:lnTo>
                <a:lnTo>
                  <a:pt x="2507" y="1354"/>
                </a:lnTo>
                <a:lnTo>
                  <a:pt x="2471" y="1300"/>
                </a:lnTo>
                <a:lnTo>
                  <a:pt x="2430" y="1249"/>
                </a:lnTo>
                <a:lnTo>
                  <a:pt x="2384" y="1203"/>
                </a:lnTo>
                <a:lnTo>
                  <a:pt x="2333" y="1162"/>
                </a:lnTo>
                <a:lnTo>
                  <a:pt x="2279" y="1126"/>
                </a:lnTo>
                <a:lnTo>
                  <a:pt x="2220" y="1095"/>
                </a:lnTo>
                <a:lnTo>
                  <a:pt x="2159" y="1072"/>
                </a:lnTo>
                <a:lnTo>
                  <a:pt x="2094" y="1053"/>
                </a:lnTo>
                <a:lnTo>
                  <a:pt x="2028" y="1042"/>
                </a:lnTo>
                <a:lnTo>
                  <a:pt x="1958" y="1039"/>
                </a:lnTo>
                <a:lnTo>
                  <a:pt x="1897" y="1042"/>
                </a:lnTo>
                <a:lnTo>
                  <a:pt x="1837" y="1051"/>
                </a:lnTo>
                <a:lnTo>
                  <a:pt x="1778" y="1065"/>
                </a:lnTo>
                <a:lnTo>
                  <a:pt x="1722" y="1084"/>
                </a:lnTo>
                <a:lnTo>
                  <a:pt x="1669" y="1108"/>
                </a:lnTo>
                <a:lnTo>
                  <a:pt x="1619" y="1138"/>
                </a:lnTo>
                <a:lnTo>
                  <a:pt x="1527" y="1166"/>
                </a:lnTo>
                <a:lnTo>
                  <a:pt x="1437" y="1202"/>
                </a:lnTo>
                <a:lnTo>
                  <a:pt x="1352" y="1243"/>
                </a:lnTo>
                <a:lnTo>
                  <a:pt x="1269" y="1291"/>
                </a:lnTo>
                <a:lnTo>
                  <a:pt x="1191" y="1345"/>
                </a:lnTo>
                <a:lnTo>
                  <a:pt x="1117" y="1402"/>
                </a:lnTo>
                <a:lnTo>
                  <a:pt x="1048" y="1466"/>
                </a:lnTo>
                <a:lnTo>
                  <a:pt x="983" y="1533"/>
                </a:lnTo>
                <a:lnTo>
                  <a:pt x="921" y="1607"/>
                </a:lnTo>
                <a:lnTo>
                  <a:pt x="867" y="1683"/>
                </a:lnTo>
                <a:lnTo>
                  <a:pt x="818" y="1764"/>
                </a:lnTo>
                <a:lnTo>
                  <a:pt x="774" y="1847"/>
                </a:lnTo>
                <a:lnTo>
                  <a:pt x="736" y="1936"/>
                </a:lnTo>
                <a:lnTo>
                  <a:pt x="704" y="2027"/>
                </a:lnTo>
                <a:lnTo>
                  <a:pt x="680" y="2120"/>
                </a:lnTo>
                <a:lnTo>
                  <a:pt x="661" y="2217"/>
                </a:lnTo>
                <a:lnTo>
                  <a:pt x="650" y="2316"/>
                </a:lnTo>
                <a:lnTo>
                  <a:pt x="646" y="2416"/>
                </a:lnTo>
                <a:lnTo>
                  <a:pt x="646" y="2467"/>
                </a:lnTo>
                <a:lnTo>
                  <a:pt x="643" y="2465"/>
                </a:lnTo>
                <a:lnTo>
                  <a:pt x="567" y="2416"/>
                </a:lnTo>
                <a:lnTo>
                  <a:pt x="497" y="2362"/>
                </a:lnTo>
                <a:lnTo>
                  <a:pt x="428" y="2304"/>
                </a:lnTo>
                <a:lnTo>
                  <a:pt x="365" y="2242"/>
                </a:lnTo>
                <a:lnTo>
                  <a:pt x="306" y="2174"/>
                </a:lnTo>
                <a:lnTo>
                  <a:pt x="250" y="2103"/>
                </a:lnTo>
                <a:lnTo>
                  <a:pt x="201" y="2029"/>
                </a:lnTo>
                <a:lnTo>
                  <a:pt x="156" y="1951"/>
                </a:lnTo>
                <a:lnTo>
                  <a:pt x="116" y="1870"/>
                </a:lnTo>
                <a:lnTo>
                  <a:pt x="81" y="1786"/>
                </a:lnTo>
                <a:lnTo>
                  <a:pt x="53" y="1699"/>
                </a:lnTo>
                <a:lnTo>
                  <a:pt x="29" y="1609"/>
                </a:lnTo>
                <a:lnTo>
                  <a:pt x="13" y="1517"/>
                </a:lnTo>
                <a:lnTo>
                  <a:pt x="4" y="1424"/>
                </a:lnTo>
                <a:lnTo>
                  <a:pt x="0" y="1328"/>
                </a:lnTo>
                <a:lnTo>
                  <a:pt x="4" y="1229"/>
                </a:lnTo>
                <a:lnTo>
                  <a:pt x="14" y="1131"/>
                </a:lnTo>
                <a:lnTo>
                  <a:pt x="32" y="1036"/>
                </a:lnTo>
                <a:lnTo>
                  <a:pt x="57" y="944"/>
                </a:lnTo>
                <a:lnTo>
                  <a:pt x="86" y="855"/>
                </a:lnTo>
                <a:lnTo>
                  <a:pt x="123" y="769"/>
                </a:lnTo>
                <a:lnTo>
                  <a:pt x="165" y="685"/>
                </a:lnTo>
                <a:lnTo>
                  <a:pt x="214" y="606"/>
                </a:lnTo>
                <a:lnTo>
                  <a:pt x="267" y="529"/>
                </a:lnTo>
                <a:lnTo>
                  <a:pt x="326" y="457"/>
                </a:lnTo>
                <a:lnTo>
                  <a:pt x="388" y="390"/>
                </a:lnTo>
                <a:lnTo>
                  <a:pt x="457" y="326"/>
                </a:lnTo>
                <a:lnTo>
                  <a:pt x="529" y="268"/>
                </a:lnTo>
                <a:lnTo>
                  <a:pt x="604" y="215"/>
                </a:lnTo>
                <a:lnTo>
                  <a:pt x="684" y="167"/>
                </a:lnTo>
                <a:lnTo>
                  <a:pt x="767" y="124"/>
                </a:lnTo>
                <a:lnTo>
                  <a:pt x="854" y="88"/>
                </a:lnTo>
                <a:lnTo>
                  <a:pt x="943" y="57"/>
                </a:lnTo>
                <a:lnTo>
                  <a:pt x="1036" y="33"/>
                </a:lnTo>
                <a:lnTo>
                  <a:pt x="1130" y="16"/>
                </a:lnTo>
                <a:lnTo>
                  <a:pt x="1227" y="5"/>
                </a:lnTo>
                <a:lnTo>
                  <a:pt x="1326" y="0"/>
                </a:lnTo>
                <a:close/>
              </a:path>
            </a:pathLst>
          </a:custGeom>
          <a:gradFill flip="none" rotWithShape="1">
            <a:gsLst>
              <a:gs pos="0">
                <a:srgbClr val="FFDE8F"/>
              </a:gs>
              <a:gs pos="100000">
                <a:srgbClr val="FFC845"/>
              </a:gs>
            </a:gsLst>
            <a:lin ang="10800000" scaled="1"/>
            <a:tileRect/>
          </a:gradFill>
          <a:ln w="0">
            <a:noFill/>
            <a:prstDash val="solid"/>
            <a:round/>
            <a:headEnd/>
            <a:tailEnd/>
          </a:ln>
          <a:effectLst>
            <a:outerShdw blurRad="114300" dist="38100" dir="8100000" sx="101000" sy="101000" algn="tr" rotWithShape="0">
              <a:prstClr val="black">
                <a:alpha val="37000"/>
              </a:prstClr>
            </a:outerShdw>
          </a:effectLst>
        </p:spPr>
        <p:txBody>
          <a:bodyPr vert="horz" wrap="square" lIns="548640" tIns="731520" rIns="91440" bIns="45720" numCol="1" anchor="t" anchorCtr="1"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Freeform 8">
            <a:extLst>
              <a:ext uri="{FF2B5EF4-FFF2-40B4-BE49-F238E27FC236}">
                <a16:creationId xmlns:a16="http://schemas.microsoft.com/office/drawing/2014/main" id="{FA4F14C5-47BF-2A1D-D74E-B8AB8F3B4599}"/>
              </a:ext>
            </a:extLst>
          </p:cNvPr>
          <p:cNvSpPr>
            <a:spLocks noChangeAspect="1"/>
          </p:cNvSpPr>
          <p:nvPr/>
        </p:nvSpPr>
        <p:spPr bwMode="auto">
          <a:xfrm>
            <a:off x="5394971" y="1426674"/>
            <a:ext cx="3385119" cy="3679490"/>
          </a:xfrm>
          <a:custGeom>
            <a:avLst/>
            <a:gdLst>
              <a:gd name="T0" fmla="*/ 1210 w 2438"/>
              <a:gd name="T1" fmla="*/ 4 h 2657"/>
              <a:gd name="T2" fmla="*/ 1401 w 2438"/>
              <a:gd name="T3" fmla="*/ 33 h 2657"/>
              <a:gd name="T4" fmla="*/ 1584 w 2438"/>
              <a:gd name="T5" fmla="*/ 88 h 2657"/>
              <a:gd name="T6" fmla="*/ 1754 w 2438"/>
              <a:gd name="T7" fmla="*/ 167 h 2657"/>
              <a:gd name="T8" fmla="*/ 1909 w 2438"/>
              <a:gd name="T9" fmla="*/ 268 h 2657"/>
              <a:gd name="T10" fmla="*/ 2049 w 2438"/>
              <a:gd name="T11" fmla="*/ 390 h 2657"/>
              <a:gd name="T12" fmla="*/ 2170 w 2438"/>
              <a:gd name="T13" fmla="*/ 529 h 2657"/>
              <a:gd name="T14" fmla="*/ 2272 w 2438"/>
              <a:gd name="T15" fmla="*/ 686 h 2657"/>
              <a:gd name="T16" fmla="*/ 2351 w 2438"/>
              <a:gd name="T17" fmla="*/ 856 h 2657"/>
              <a:gd name="T18" fmla="*/ 2406 w 2438"/>
              <a:gd name="T19" fmla="*/ 1038 h 2657"/>
              <a:gd name="T20" fmla="*/ 2434 w 2438"/>
              <a:gd name="T21" fmla="*/ 1230 h 2657"/>
              <a:gd name="T22" fmla="*/ 2434 w 2438"/>
              <a:gd name="T23" fmla="*/ 1427 h 2657"/>
              <a:gd name="T24" fmla="*/ 2406 w 2438"/>
              <a:gd name="T25" fmla="*/ 1617 h 2657"/>
              <a:gd name="T26" fmla="*/ 2352 w 2438"/>
              <a:gd name="T27" fmla="*/ 1799 h 2657"/>
              <a:gd name="T28" fmla="*/ 2274 w 2438"/>
              <a:gd name="T29" fmla="*/ 1968 h 2657"/>
              <a:gd name="T30" fmla="*/ 2175 w 2438"/>
              <a:gd name="T31" fmla="*/ 2122 h 2657"/>
              <a:gd name="T32" fmla="*/ 2055 w 2438"/>
              <a:gd name="T33" fmla="*/ 2262 h 2657"/>
              <a:gd name="T34" fmla="*/ 1917 w 2438"/>
              <a:gd name="T35" fmla="*/ 2383 h 2657"/>
              <a:gd name="T36" fmla="*/ 1761 w 2438"/>
              <a:gd name="T37" fmla="*/ 2486 h 2657"/>
              <a:gd name="T38" fmla="*/ 1590 w 2438"/>
              <a:gd name="T39" fmla="*/ 2567 h 2657"/>
              <a:gd name="T40" fmla="*/ 1406 w 2438"/>
              <a:gd name="T41" fmla="*/ 2624 h 2657"/>
              <a:gd name="T42" fmla="*/ 1211 w 2438"/>
              <a:gd name="T43" fmla="*/ 2654 h 2657"/>
              <a:gd name="T44" fmla="*/ 1012 w 2438"/>
              <a:gd name="T45" fmla="*/ 2654 h 2657"/>
              <a:gd name="T46" fmla="*/ 821 w 2438"/>
              <a:gd name="T47" fmla="*/ 2625 h 2657"/>
              <a:gd name="T48" fmla="*/ 639 w 2438"/>
              <a:gd name="T49" fmla="*/ 2571 h 2657"/>
              <a:gd name="T50" fmla="*/ 470 w 2438"/>
              <a:gd name="T51" fmla="*/ 2492 h 2657"/>
              <a:gd name="T52" fmla="*/ 315 w 2438"/>
              <a:gd name="T53" fmla="*/ 2392 h 2657"/>
              <a:gd name="T54" fmla="*/ 174 w 2438"/>
              <a:gd name="T55" fmla="*/ 2270 h 2657"/>
              <a:gd name="T56" fmla="*/ 53 w 2438"/>
              <a:gd name="T57" fmla="*/ 2132 h 2657"/>
              <a:gd name="T58" fmla="*/ 41 w 2438"/>
              <a:gd name="T59" fmla="*/ 2104 h 2657"/>
              <a:gd name="T60" fmla="*/ 136 w 2438"/>
              <a:gd name="T61" fmla="*/ 2187 h 2657"/>
              <a:gd name="T62" fmla="*/ 247 w 2438"/>
              <a:gd name="T63" fmla="*/ 2250 h 2657"/>
              <a:gd name="T64" fmla="*/ 370 w 2438"/>
              <a:gd name="T65" fmla="*/ 2290 h 2657"/>
              <a:gd name="T66" fmla="*/ 503 w 2438"/>
              <a:gd name="T67" fmla="*/ 2304 h 2657"/>
              <a:gd name="T68" fmla="*/ 639 w 2438"/>
              <a:gd name="T69" fmla="*/ 2289 h 2657"/>
              <a:gd name="T70" fmla="*/ 765 w 2438"/>
              <a:gd name="T71" fmla="*/ 2248 h 2657"/>
              <a:gd name="T72" fmla="*/ 877 w 2438"/>
              <a:gd name="T73" fmla="*/ 2181 h 2657"/>
              <a:gd name="T74" fmla="*/ 974 w 2438"/>
              <a:gd name="T75" fmla="*/ 2095 h 2657"/>
              <a:gd name="T76" fmla="*/ 1051 w 2438"/>
              <a:gd name="T77" fmla="*/ 1990 h 2657"/>
              <a:gd name="T78" fmla="*/ 1105 w 2438"/>
              <a:gd name="T79" fmla="*/ 1871 h 2657"/>
              <a:gd name="T80" fmla="*/ 1134 w 2438"/>
              <a:gd name="T81" fmla="*/ 1740 h 2657"/>
              <a:gd name="T82" fmla="*/ 1176 w 2438"/>
              <a:gd name="T83" fmla="*/ 1581 h 2657"/>
              <a:gd name="T84" fmla="*/ 1197 w 2438"/>
              <a:gd name="T85" fmla="*/ 1414 h 2657"/>
              <a:gd name="T86" fmla="*/ 1198 w 2438"/>
              <a:gd name="T87" fmla="*/ 1273 h 2657"/>
              <a:gd name="T88" fmla="*/ 1185 w 2438"/>
              <a:gd name="T89" fmla="*/ 1130 h 2657"/>
              <a:gd name="T90" fmla="*/ 1147 w 2438"/>
              <a:gd name="T91" fmla="*/ 957 h 2657"/>
              <a:gd name="T92" fmla="*/ 1142 w 2438"/>
              <a:gd name="T93" fmla="*/ 940 h 2657"/>
              <a:gd name="T94" fmla="*/ 1079 w 2438"/>
              <a:gd name="T95" fmla="*/ 775 h 2657"/>
              <a:gd name="T96" fmla="*/ 995 w 2438"/>
              <a:gd name="T97" fmla="*/ 621 h 2657"/>
              <a:gd name="T98" fmla="*/ 894 w 2438"/>
              <a:gd name="T99" fmla="*/ 481 h 2657"/>
              <a:gd name="T100" fmla="*/ 775 w 2438"/>
              <a:gd name="T101" fmla="*/ 354 h 2657"/>
              <a:gd name="T102" fmla="*/ 640 w 2438"/>
              <a:gd name="T103" fmla="*/ 245 h 2657"/>
              <a:gd name="T104" fmla="*/ 490 w 2438"/>
              <a:gd name="T105" fmla="*/ 154 h 2657"/>
              <a:gd name="T106" fmla="*/ 578 w 2438"/>
              <a:gd name="T107" fmla="*/ 112 h 2657"/>
              <a:gd name="T108" fmla="*/ 746 w 2438"/>
              <a:gd name="T109" fmla="*/ 51 h 2657"/>
              <a:gd name="T110" fmla="*/ 924 w 2438"/>
              <a:gd name="T111" fmla="*/ 13 h 2657"/>
              <a:gd name="T112" fmla="*/ 1111 w 2438"/>
              <a:gd name="T113" fmla="*/ 0 h 2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38" h="2657">
                <a:moveTo>
                  <a:pt x="1111" y="0"/>
                </a:moveTo>
                <a:lnTo>
                  <a:pt x="1210" y="4"/>
                </a:lnTo>
                <a:lnTo>
                  <a:pt x="1307" y="16"/>
                </a:lnTo>
                <a:lnTo>
                  <a:pt x="1401" y="33"/>
                </a:lnTo>
                <a:lnTo>
                  <a:pt x="1494" y="57"/>
                </a:lnTo>
                <a:lnTo>
                  <a:pt x="1584" y="88"/>
                </a:lnTo>
                <a:lnTo>
                  <a:pt x="1670" y="124"/>
                </a:lnTo>
                <a:lnTo>
                  <a:pt x="1754" y="167"/>
                </a:lnTo>
                <a:lnTo>
                  <a:pt x="1833" y="215"/>
                </a:lnTo>
                <a:lnTo>
                  <a:pt x="1909" y="268"/>
                </a:lnTo>
                <a:lnTo>
                  <a:pt x="1981" y="326"/>
                </a:lnTo>
                <a:lnTo>
                  <a:pt x="2049" y="390"/>
                </a:lnTo>
                <a:lnTo>
                  <a:pt x="2112" y="457"/>
                </a:lnTo>
                <a:lnTo>
                  <a:pt x="2170" y="529"/>
                </a:lnTo>
                <a:lnTo>
                  <a:pt x="2224" y="606"/>
                </a:lnTo>
                <a:lnTo>
                  <a:pt x="2272" y="686"/>
                </a:lnTo>
                <a:lnTo>
                  <a:pt x="2314" y="769"/>
                </a:lnTo>
                <a:lnTo>
                  <a:pt x="2351" y="856"/>
                </a:lnTo>
                <a:lnTo>
                  <a:pt x="2381" y="946"/>
                </a:lnTo>
                <a:lnTo>
                  <a:pt x="2406" y="1038"/>
                </a:lnTo>
                <a:lnTo>
                  <a:pt x="2424" y="1132"/>
                </a:lnTo>
                <a:lnTo>
                  <a:pt x="2434" y="1230"/>
                </a:lnTo>
                <a:lnTo>
                  <a:pt x="2438" y="1329"/>
                </a:lnTo>
                <a:lnTo>
                  <a:pt x="2434" y="1427"/>
                </a:lnTo>
                <a:lnTo>
                  <a:pt x="2424" y="1524"/>
                </a:lnTo>
                <a:lnTo>
                  <a:pt x="2406" y="1617"/>
                </a:lnTo>
                <a:lnTo>
                  <a:pt x="2383" y="1709"/>
                </a:lnTo>
                <a:lnTo>
                  <a:pt x="2352" y="1799"/>
                </a:lnTo>
                <a:lnTo>
                  <a:pt x="2316" y="1884"/>
                </a:lnTo>
                <a:lnTo>
                  <a:pt x="2274" y="1968"/>
                </a:lnTo>
                <a:lnTo>
                  <a:pt x="2227" y="2047"/>
                </a:lnTo>
                <a:lnTo>
                  <a:pt x="2175" y="2122"/>
                </a:lnTo>
                <a:lnTo>
                  <a:pt x="2117" y="2194"/>
                </a:lnTo>
                <a:lnTo>
                  <a:pt x="2055" y="2262"/>
                </a:lnTo>
                <a:lnTo>
                  <a:pt x="1987" y="2325"/>
                </a:lnTo>
                <a:lnTo>
                  <a:pt x="1917" y="2383"/>
                </a:lnTo>
                <a:lnTo>
                  <a:pt x="1842" y="2438"/>
                </a:lnTo>
                <a:lnTo>
                  <a:pt x="1761" y="2486"/>
                </a:lnTo>
                <a:lnTo>
                  <a:pt x="1677" y="2530"/>
                </a:lnTo>
                <a:lnTo>
                  <a:pt x="1590" y="2567"/>
                </a:lnTo>
                <a:lnTo>
                  <a:pt x="1499" y="2599"/>
                </a:lnTo>
                <a:lnTo>
                  <a:pt x="1406" y="2624"/>
                </a:lnTo>
                <a:lnTo>
                  <a:pt x="1309" y="2642"/>
                </a:lnTo>
                <a:lnTo>
                  <a:pt x="1211" y="2654"/>
                </a:lnTo>
                <a:lnTo>
                  <a:pt x="1111" y="2657"/>
                </a:lnTo>
                <a:lnTo>
                  <a:pt x="1012" y="2654"/>
                </a:lnTo>
                <a:lnTo>
                  <a:pt x="915" y="2643"/>
                </a:lnTo>
                <a:lnTo>
                  <a:pt x="821" y="2625"/>
                </a:lnTo>
                <a:lnTo>
                  <a:pt x="729" y="2600"/>
                </a:lnTo>
                <a:lnTo>
                  <a:pt x="639" y="2571"/>
                </a:lnTo>
                <a:lnTo>
                  <a:pt x="553" y="2534"/>
                </a:lnTo>
                <a:lnTo>
                  <a:pt x="470" y="2492"/>
                </a:lnTo>
                <a:lnTo>
                  <a:pt x="390" y="2445"/>
                </a:lnTo>
                <a:lnTo>
                  <a:pt x="315" y="2392"/>
                </a:lnTo>
                <a:lnTo>
                  <a:pt x="243" y="2334"/>
                </a:lnTo>
                <a:lnTo>
                  <a:pt x="174" y="2270"/>
                </a:lnTo>
                <a:lnTo>
                  <a:pt x="112" y="2203"/>
                </a:lnTo>
                <a:lnTo>
                  <a:pt x="53" y="2132"/>
                </a:lnTo>
                <a:lnTo>
                  <a:pt x="0" y="2056"/>
                </a:lnTo>
                <a:lnTo>
                  <a:pt x="41" y="2104"/>
                </a:lnTo>
                <a:lnTo>
                  <a:pt x="87" y="2148"/>
                </a:lnTo>
                <a:lnTo>
                  <a:pt x="136" y="2187"/>
                </a:lnTo>
                <a:lnTo>
                  <a:pt x="189" y="2222"/>
                </a:lnTo>
                <a:lnTo>
                  <a:pt x="247" y="2250"/>
                </a:lnTo>
                <a:lnTo>
                  <a:pt x="307" y="2272"/>
                </a:lnTo>
                <a:lnTo>
                  <a:pt x="370" y="2290"/>
                </a:lnTo>
                <a:lnTo>
                  <a:pt x="436" y="2301"/>
                </a:lnTo>
                <a:lnTo>
                  <a:pt x="503" y="2304"/>
                </a:lnTo>
                <a:lnTo>
                  <a:pt x="572" y="2299"/>
                </a:lnTo>
                <a:lnTo>
                  <a:pt x="639" y="2289"/>
                </a:lnTo>
                <a:lnTo>
                  <a:pt x="704" y="2271"/>
                </a:lnTo>
                <a:lnTo>
                  <a:pt x="765" y="2248"/>
                </a:lnTo>
                <a:lnTo>
                  <a:pt x="823" y="2217"/>
                </a:lnTo>
                <a:lnTo>
                  <a:pt x="877" y="2181"/>
                </a:lnTo>
                <a:lnTo>
                  <a:pt x="928" y="2141"/>
                </a:lnTo>
                <a:lnTo>
                  <a:pt x="974" y="2095"/>
                </a:lnTo>
                <a:lnTo>
                  <a:pt x="1015" y="2045"/>
                </a:lnTo>
                <a:lnTo>
                  <a:pt x="1051" y="1990"/>
                </a:lnTo>
                <a:lnTo>
                  <a:pt x="1081" y="1932"/>
                </a:lnTo>
                <a:lnTo>
                  <a:pt x="1105" y="1871"/>
                </a:lnTo>
                <a:lnTo>
                  <a:pt x="1124" y="1807"/>
                </a:lnTo>
                <a:lnTo>
                  <a:pt x="1134" y="1740"/>
                </a:lnTo>
                <a:lnTo>
                  <a:pt x="1158" y="1662"/>
                </a:lnTo>
                <a:lnTo>
                  <a:pt x="1176" y="1581"/>
                </a:lnTo>
                <a:lnTo>
                  <a:pt x="1189" y="1498"/>
                </a:lnTo>
                <a:lnTo>
                  <a:pt x="1197" y="1414"/>
                </a:lnTo>
                <a:lnTo>
                  <a:pt x="1199" y="1329"/>
                </a:lnTo>
                <a:lnTo>
                  <a:pt x="1198" y="1273"/>
                </a:lnTo>
                <a:lnTo>
                  <a:pt x="1195" y="1218"/>
                </a:lnTo>
                <a:lnTo>
                  <a:pt x="1185" y="1130"/>
                </a:lnTo>
                <a:lnTo>
                  <a:pt x="1169" y="1042"/>
                </a:lnTo>
                <a:lnTo>
                  <a:pt x="1147" y="957"/>
                </a:lnTo>
                <a:lnTo>
                  <a:pt x="1145" y="950"/>
                </a:lnTo>
                <a:lnTo>
                  <a:pt x="1142" y="940"/>
                </a:lnTo>
                <a:lnTo>
                  <a:pt x="1113" y="856"/>
                </a:lnTo>
                <a:lnTo>
                  <a:pt x="1079" y="775"/>
                </a:lnTo>
                <a:lnTo>
                  <a:pt x="1040" y="695"/>
                </a:lnTo>
                <a:lnTo>
                  <a:pt x="995" y="621"/>
                </a:lnTo>
                <a:lnTo>
                  <a:pt x="947" y="549"/>
                </a:lnTo>
                <a:lnTo>
                  <a:pt x="894" y="481"/>
                </a:lnTo>
                <a:lnTo>
                  <a:pt x="836" y="416"/>
                </a:lnTo>
                <a:lnTo>
                  <a:pt x="775" y="354"/>
                </a:lnTo>
                <a:lnTo>
                  <a:pt x="709" y="298"/>
                </a:lnTo>
                <a:lnTo>
                  <a:pt x="640" y="245"/>
                </a:lnTo>
                <a:lnTo>
                  <a:pt x="567" y="197"/>
                </a:lnTo>
                <a:lnTo>
                  <a:pt x="490" y="154"/>
                </a:lnTo>
                <a:lnTo>
                  <a:pt x="497" y="151"/>
                </a:lnTo>
                <a:lnTo>
                  <a:pt x="578" y="112"/>
                </a:lnTo>
                <a:lnTo>
                  <a:pt x="660" y="79"/>
                </a:lnTo>
                <a:lnTo>
                  <a:pt x="746" y="51"/>
                </a:lnTo>
                <a:lnTo>
                  <a:pt x="834" y="30"/>
                </a:lnTo>
                <a:lnTo>
                  <a:pt x="924" y="13"/>
                </a:lnTo>
                <a:lnTo>
                  <a:pt x="1016" y="4"/>
                </a:lnTo>
                <a:lnTo>
                  <a:pt x="1111" y="0"/>
                </a:lnTo>
                <a:close/>
              </a:path>
            </a:pathLst>
          </a:custGeom>
          <a:gradFill>
            <a:gsLst>
              <a:gs pos="0">
                <a:srgbClr val="002368">
                  <a:alpha val="9000"/>
                </a:srgbClr>
              </a:gs>
              <a:gs pos="88000">
                <a:srgbClr val="0070C0">
                  <a:alpha val="48000"/>
                </a:srgbClr>
              </a:gs>
            </a:gsLst>
            <a:lin ang="10800000" scaled="1"/>
          </a:gradFill>
          <a:ln w="0">
            <a:noFill/>
            <a:prstDash val="solid"/>
            <a:round/>
            <a:headEnd/>
            <a:tailEnd/>
          </a:ln>
          <a:effectLst>
            <a:outerShdw blurRad="139700" dist="38100" dir="2700000" sx="102000" sy="102000" algn="tl" rotWithShape="0">
              <a:prstClr val="black">
                <a:alpha val="30000"/>
              </a:prstClr>
            </a:outerShdw>
          </a:effectLst>
        </p:spPr>
        <p:txBody>
          <a:bodyPr vert="horz" wrap="square" lIns="1554480" tIns="2194560" rIns="0" bIns="45720" numCol="1" anchor="t" anchorCtr="1"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Freeform 9">
            <a:extLst>
              <a:ext uri="{FF2B5EF4-FFF2-40B4-BE49-F238E27FC236}">
                <a16:creationId xmlns:a16="http://schemas.microsoft.com/office/drawing/2014/main" id="{1960428B-94FA-8F3C-AE32-273479FB2DB1}"/>
              </a:ext>
            </a:extLst>
          </p:cNvPr>
          <p:cNvSpPr>
            <a:spLocks noChangeAspect="1"/>
          </p:cNvSpPr>
          <p:nvPr/>
        </p:nvSpPr>
        <p:spPr bwMode="auto">
          <a:xfrm>
            <a:off x="5283969" y="4109897"/>
            <a:ext cx="9719" cy="18002"/>
          </a:xfrm>
          <a:custGeom>
            <a:avLst/>
            <a:gdLst>
              <a:gd name="T0" fmla="*/ 0 w 7"/>
              <a:gd name="T1" fmla="*/ 0 h 13"/>
              <a:gd name="T2" fmla="*/ 2 w 7"/>
              <a:gd name="T3" fmla="*/ 0 h 13"/>
              <a:gd name="T4" fmla="*/ 7 w 7"/>
              <a:gd name="T5" fmla="*/ 13 h 13"/>
              <a:gd name="T6" fmla="*/ 0 w 7"/>
              <a:gd name="T7" fmla="*/ 0 h 13"/>
            </a:gdLst>
            <a:ahLst/>
            <a:cxnLst>
              <a:cxn ang="0">
                <a:pos x="T0" y="T1"/>
              </a:cxn>
              <a:cxn ang="0">
                <a:pos x="T2" y="T3"/>
              </a:cxn>
              <a:cxn ang="0">
                <a:pos x="T4" y="T5"/>
              </a:cxn>
              <a:cxn ang="0">
                <a:pos x="T6" y="T7"/>
              </a:cxn>
            </a:cxnLst>
            <a:rect l="0" t="0" r="r" b="b"/>
            <a:pathLst>
              <a:path w="7" h="13">
                <a:moveTo>
                  <a:pt x="0" y="0"/>
                </a:moveTo>
                <a:lnTo>
                  <a:pt x="2" y="0"/>
                </a:lnTo>
                <a:lnTo>
                  <a:pt x="7" y="13"/>
                </a:lnTo>
                <a:lnTo>
                  <a:pt x="0" y="0"/>
                </a:lnTo>
                <a:close/>
              </a:path>
            </a:pathLst>
          </a:custGeom>
          <a:solidFill>
            <a:srgbClr val="35D1AD"/>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3865"/>
              </a:solidFill>
              <a:effectLst/>
              <a:uLnTx/>
              <a:uFillTx/>
              <a:latin typeface="Arial" panose="020B0604020202020204" pitchFamily="34" charset="0"/>
              <a:ea typeface="+mn-ea"/>
              <a:cs typeface="Arial" panose="020B0604020202020204" pitchFamily="34" charset="0"/>
            </a:endParaRPr>
          </a:p>
        </p:txBody>
      </p:sp>
      <p:sp>
        <p:nvSpPr>
          <p:cNvPr id="9" name="Freeform 10">
            <a:extLst>
              <a:ext uri="{FF2B5EF4-FFF2-40B4-BE49-F238E27FC236}">
                <a16:creationId xmlns:a16="http://schemas.microsoft.com/office/drawing/2014/main" id="{86875C07-1421-5B37-0402-210701CB3312}"/>
              </a:ext>
            </a:extLst>
          </p:cNvPr>
          <p:cNvSpPr>
            <a:spLocks noChangeAspect="1"/>
          </p:cNvSpPr>
          <p:nvPr/>
        </p:nvSpPr>
        <p:spPr bwMode="auto">
          <a:xfrm>
            <a:off x="5234160" y="2904520"/>
            <a:ext cx="1766149" cy="1761501"/>
          </a:xfrm>
          <a:custGeom>
            <a:avLst/>
            <a:gdLst>
              <a:gd name="T0" fmla="*/ 706 w 1272"/>
              <a:gd name="T1" fmla="*/ 3 h 1272"/>
              <a:gd name="T2" fmla="*/ 837 w 1272"/>
              <a:gd name="T3" fmla="*/ 33 h 1272"/>
              <a:gd name="T4" fmla="*/ 957 w 1272"/>
              <a:gd name="T5" fmla="*/ 87 h 1272"/>
              <a:gd name="T6" fmla="*/ 1062 w 1272"/>
              <a:gd name="T7" fmla="*/ 164 h 1272"/>
              <a:gd name="T8" fmla="*/ 1149 w 1272"/>
              <a:gd name="T9" fmla="*/ 261 h 1272"/>
              <a:gd name="T10" fmla="*/ 1216 w 1272"/>
              <a:gd name="T11" fmla="*/ 373 h 1272"/>
              <a:gd name="T12" fmla="*/ 1257 w 1272"/>
              <a:gd name="T13" fmla="*/ 499 h 1272"/>
              <a:gd name="T14" fmla="*/ 1272 w 1272"/>
              <a:gd name="T15" fmla="*/ 636 h 1272"/>
              <a:gd name="T16" fmla="*/ 1267 w 1272"/>
              <a:gd name="T17" fmla="*/ 708 h 1272"/>
              <a:gd name="T18" fmla="*/ 1238 w 1272"/>
              <a:gd name="T19" fmla="*/ 839 h 1272"/>
              <a:gd name="T20" fmla="*/ 1184 w 1272"/>
              <a:gd name="T21" fmla="*/ 958 h 1272"/>
              <a:gd name="T22" fmla="*/ 1107 w 1272"/>
              <a:gd name="T23" fmla="*/ 1063 h 1272"/>
              <a:gd name="T24" fmla="*/ 1010 w 1272"/>
              <a:gd name="T25" fmla="*/ 1149 h 1272"/>
              <a:gd name="T26" fmla="*/ 898 w 1272"/>
              <a:gd name="T27" fmla="*/ 1216 h 1272"/>
              <a:gd name="T28" fmla="*/ 772 w 1272"/>
              <a:gd name="T29" fmla="*/ 1257 h 1272"/>
              <a:gd name="T30" fmla="*/ 636 w 1272"/>
              <a:gd name="T31" fmla="*/ 1272 h 1272"/>
              <a:gd name="T32" fmla="*/ 503 w 1272"/>
              <a:gd name="T33" fmla="*/ 1258 h 1272"/>
              <a:gd name="T34" fmla="*/ 380 w 1272"/>
              <a:gd name="T35" fmla="*/ 1218 h 1272"/>
              <a:gd name="T36" fmla="*/ 269 w 1272"/>
              <a:gd name="T37" fmla="*/ 1155 h 1272"/>
              <a:gd name="T38" fmla="*/ 174 w 1272"/>
              <a:gd name="T39" fmla="*/ 1072 h 1272"/>
              <a:gd name="T40" fmla="*/ 97 w 1272"/>
              <a:gd name="T41" fmla="*/ 972 h 1272"/>
              <a:gd name="T42" fmla="*/ 42 w 1272"/>
              <a:gd name="T43" fmla="*/ 860 h 1272"/>
              <a:gd name="T44" fmla="*/ 22 w 1272"/>
              <a:gd name="T45" fmla="*/ 797 h 1272"/>
              <a:gd name="T46" fmla="*/ 3 w 1272"/>
              <a:gd name="T47" fmla="*/ 690 h 1272"/>
              <a:gd name="T48" fmla="*/ 4 w 1272"/>
              <a:gd name="T49" fmla="*/ 569 h 1272"/>
              <a:gd name="T50" fmla="*/ 31 w 1272"/>
              <a:gd name="T51" fmla="*/ 441 h 1272"/>
              <a:gd name="T52" fmla="*/ 82 w 1272"/>
              <a:gd name="T53" fmla="*/ 324 h 1272"/>
              <a:gd name="T54" fmla="*/ 154 w 1272"/>
              <a:gd name="T55" fmla="*/ 222 h 1272"/>
              <a:gd name="T56" fmla="*/ 245 w 1272"/>
              <a:gd name="T57" fmla="*/ 134 h 1272"/>
              <a:gd name="T58" fmla="*/ 347 w 1272"/>
              <a:gd name="T59" fmla="*/ 69 h 1272"/>
              <a:gd name="T60" fmla="*/ 456 w 1272"/>
              <a:gd name="T61" fmla="*/ 26 h 1272"/>
              <a:gd name="T62" fmla="*/ 575 w 1272"/>
              <a:gd name="T63" fmla="*/ 3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2" h="1272">
                <a:moveTo>
                  <a:pt x="636" y="0"/>
                </a:moveTo>
                <a:lnTo>
                  <a:pt x="706" y="3"/>
                </a:lnTo>
                <a:lnTo>
                  <a:pt x="772" y="14"/>
                </a:lnTo>
                <a:lnTo>
                  <a:pt x="837" y="33"/>
                </a:lnTo>
                <a:lnTo>
                  <a:pt x="898" y="56"/>
                </a:lnTo>
                <a:lnTo>
                  <a:pt x="957" y="87"/>
                </a:lnTo>
                <a:lnTo>
                  <a:pt x="1011" y="123"/>
                </a:lnTo>
                <a:lnTo>
                  <a:pt x="1062" y="164"/>
                </a:lnTo>
                <a:lnTo>
                  <a:pt x="1108" y="210"/>
                </a:lnTo>
                <a:lnTo>
                  <a:pt x="1149" y="261"/>
                </a:lnTo>
                <a:lnTo>
                  <a:pt x="1185" y="315"/>
                </a:lnTo>
                <a:lnTo>
                  <a:pt x="1216" y="373"/>
                </a:lnTo>
                <a:lnTo>
                  <a:pt x="1239" y="434"/>
                </a:lnTo>
                <a:lnTo>
                  <a:pt x="1257" y="499"/>
                </a:lnTo>
                <a:lnTo>
                  <a:pt x="1267" y="566"/>
                </a:lnTo>
                <a:lnTo>
                  <a:pt x="1272" y="636"/>
                </a:lnTo>
                <a:lnTo>
                  <a:pt x="1270" y="686"/>
                </a:lnTo>
                <a:lnTo>
                  <a:pt x="1267" y="708"/>
                </a:lnTo>
                <a:lnTo>
                  <a:pt x="1257" y="775"/>
                </a:lnTo>
                <a:lnTo>
                  <a:pt x="1238" y="839"/>
                </a:lnTo>
                <a:lnTo>
                  <a:pt x="1214" y="900"/>
                </a:lnTo>
                <a:lnTo>
                  <a:pt x="1184" y="958"/>
                </a:lnTo>
                <a:lnTo>
                  <a:pt x="1148" y="1013"/>
                </a:lnTo>
                <a:lnTo>
                  <a:pt x="1107" y="1063"/>
                </a:lnTo>
                <a:lnTo>
                  <a:pt x="1061" y="1109"/>
                </a:lnTo>
                <a:lnTo>
                  <a:pt x="1010" y="1149"/>
                </a:lnTo>
                <a:lnTo>
                  <a:pt x="956" y="1185"/>
                </a:lnTo>
                <a:lnTo>
                  <a:pt x="898" y="1216"/>
                </a:lnTo>
                <a:lnTo>
                  <a:pt x="837" y="1239"/>
                </a:lnTo>
                <a:lnTo>
                  <a:pt x="772" y="1257"/>
                </a:lnTo>
                <a:lnTo>
                  <a:pt x="705" y="1267"/>
                </a:lnTo>
                <a:lnTo>
                  <a:pt x="636" y="1272"/>
                </a:lnTo>
                <a:lnTo>
                  <a:pt x="569" y="1269"/>
                </a:lnTo>
                <a:lnTo>
                  <a:pt x="503" y="1258"/>
                </a:lnTo>
                <a:lnTo>
                  <a:pt x="440" y="1240"/>
                </a:lnTo>
                <a:lnTo>
                  <a:pt x="380" y="1218"/>
                </a:lnTo>
                <a:lnTo>
                  <a:pt x="322" y="1190"/>
                </a:lnTo>
                <a:lnTo>
                  <a:pt x="269" y="1155"/>
                </a:lnTo>
                <a:lnTo>
                  <a:pt x="220" y="1116"/>
                </a:lnTo>
                <a:lnTo>
                  <a:pt x="174" y="1072"/>
                </a:lnTo>
                <a:lnTo>
                  <a:pt x="133" y="1024"/>
                </a:lnTo>
                <a:lnTo>
                  <a:pt x="97" y="972"/>
                </a:lnTo>
                <a:lnTo>
                  <a:pt x="67" y="918"/>
                </a:lnTo>
                <a:lnTo>
                  <a:pt x="42" y="860"/>
                </a:lnTo>
                <a:lnTo>
                  <a:pt x="37" y="847"/>
                </a:lnTo>
                <a:lnTo>
                  <a:pt x="22" y="797"/>
                </a:lnTo>
                <a:lnTo>
                  <a:pt x="10" y="745"/>
                </a:lnTo>
                <a:lnTo>
                  <a:pt x="3" y="690"/>
                </a:lnTo>
                <a:lnTo>
                  <a:pt x="0" y="636"/>
                </a:lnTo>
                <a:lnTo>
                  <a:pt x="4" y="569"/>
                </a:lnTo>
                <a:lnTo>
                  <a:pt x="15" y="504"/>
                </a:lnTo>
                <a:lnTo>
                  <a:pt x="31" y="441"/>
                </a:lnTo>
                <a:lnTo>
                  <a:pt x="54" y="381"/>
                </a:lnTo>
                <a:lnTo>
                  <a:pt x="82" y="324"/>
                </a:lnTo>
                <a:lnTo>
                  <a:pt x="115" y="271"/>
                </a:lnTo>
                <a:lnTo>
                  <a:pt x="154" y="222"/>
                </a:lnTo>
                <a:lnTo>
                  <a:pt x="197" y="176"/>
                </a:lnTo>
                <a:lnTo>
                  <a:pt x="245" y="134"/>
                </a:lnTo>
                <a:lnTo>
                  <a:pt x="297" y="99"/>
                </a:lnTo>
                <a:lnTo>
                  <a:pt x="347" y="69"/>
                </a:lnTo>
                <a:lnTo>
                  <a:pt x="400" y="45"/>
                </a:lnTo>
                <a:lnTo>
                  <a:pt x="456" y="26"/>
                </a:lnTo>
                <a:lnTo>
                  <a:pt x="515" y="12"/>
                </a:lnTo>
                <a:lnTo>
                  <a:pt x="575" y="3"/>
                </a:lnTo>
                <a:lnTo>
                  <a:pt x="636" y="0"/>
                </a:lnTo>
                <a:close/>
              </a:path>
            </a:pathLst>
          </a:custGeom>
          <a:gradFill>
            <a:gsLst>
              <a:gs pos="59000">
                <a:srgbClr val="EEEEEE"/>
              </a:gs>
              <a:gs pos="0">
                <a:schemeClr val="bg1"/>
              </a:gs>
              <a:gs pos="100000">
                <a:schemeClr val="bg1">
                  <a:lumMod val="75000"/>
                </a:schemeClr>
              </a:gs>
            </a:gsLst>
            <a:path path="circle">
              <a:fillToRect l="50000" t="50000" r="50000" b="50000"/>
            </a:path>
          </a:gradFill>
          <a:ln w="0">
            <a:noFill/>
            <a:prstDash val="solid"/>
            <a:round/>
            <a:headEnd/>
            <a:tailEnd/>
          </a:ln>
          <a:effectLst>
            <a:outerShdw blurRad="254000" sx="104000" sy="104000" algn="ctr" rotWithShape="0">
              <a:prstClr val="black">
                <a:alpha val="35000"/>
              </a:prstClr>
            </a:outerShdw>
          </a:effectLst>
        </p:spPr>
        <p:txBody>
          <a:bodyPr vert="horz" wrap="square" lIns="91440" tIns="45720" rIns="91440" bIns="45720" numCol="1" anchor="ctr" anchorCtr="1"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State Workforce Development Strategy</a:t>
            </a:r>
          </a:p>
        </p:txBody>
      </p:sp>
      <p:pic>
        <p:nvPicPr>
          <p:cNvPr id="11" name="Picture 10" descr="A screenshot of a computer&#10;&#10;AI-generated content may be incorrect.">
            <a:extLst>
              <a:ext uri="{FF2B5EF4-FFF2-40B4-BE49-F238E27FC236}">
                <a16:creationId xmlns:a16="http://schemas.microsoft.com/office/drawing/2014/main" id="{8E3B0C6A-BD49-FE3A-BDCE-AF23C03E1B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6939" y="5952440"/>
            <a:ext cx="1853370" cy="446834"/>
          </a:xfrm>
          <a:prstGeom prst="rect">
            <a:avLst/>
          </a:prstGeom>
        </p:spPr>
      </p:pic>
      <p:sp>
        <p:nvSpPr>
          <p:cNvPr id="12" name="TextBox 11">
            <a:extLst>
              <a:ext uri="{FF2B5EF4-FFF2-40B4-BE49-F238E27FC236}">
                <a16:creationId xmlns:a16="http://schemas.microsoft.com/office/drawing/2014/main" id="{63691DFE-2962-33A9-2C81-20E500FCDE4C}"/>
              </a:ext>
            </a:extLst>
          </p:cNvPr>
          <p:cNvSpPr txBox="1">
            <a:spLocks noChangeAspect="1"/>
          </p:cNvSpPr>
          <p:nvPr/>
        </p:nvSpPr>
        <p:spPr>
          <a:xfrm>
            <a:off x="4964628" y="1945716"/>
            <a:ext cx="1396434" cy="276999"/>
          </a:xfrm>
          <a:prstGeom prst="rect">
            <a:avLst/>
          </a:prstGeom>
          <a:noFill/>
        </p:spPr>
        <p:txBody>
          <a:bodyPr wrap="square" lIns="0" tIns="0" rIns="0" bIns="0" rtlCol="0" anchor="b">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900" b="0" i="0" u="none" strike="noStrike" kern="0" cap="none" spc="100" normalizeH="0" baseline="0" noProof="0">
                <a:ln>
                  <a:noFill/>
                </a:ln>
                <a:solidFill>
                  <a:srgbClr val="002060"/>
                </a:solidFill>
                <a:effectLst/>
                <a:uLnTx/>
                <a:uFillTx/>
                <a:latin typeface="Aptos" panose="020B0004020202020204" pitchFamily="34" charset="0"/>
                <a:ea typeface="Calibri Light" charset="0"/>
                <a:cs typeface="Segoe UI" panose="020B0502040204020203" pitchFamily="34" charset="0"/>
              </a:rPr>
              <a:t>STATE </a:t>
            </a:r>
          </a:p>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900" b="0" i="0" u="none" strike="noStrike" kern="0" cap="none" spc="100" normalizeH="0" baseline="0" noProof="0">
                <a:ln>
                  <a:noFill/>
                </a:ln>
                <a:solidFill>
                  <a:srgbClr val="002060"/>
                </a:solidFill>
                <a:effectLst/>
                <a:uLnTx/>
                <a:uFillTx/>
                <a:latin typeface="Aptos" panose="020B0004020202020204" pitchFamily="34" charset="0"/>
                <a:ea typeface="Calibri Light" charset="0"/>
                <a:cs typeface="Segoe UI" panose="020B0502040204020203" pitchFamily="34" charset="0"/>
              </a:rPr>
              <a:t>AGENCIES</a:t>
            </a:r>
            <a:endParaRPr kumimoji="0" lang="en-US" sz="900" b="0" i="0" u="none" strike="noStrike" kern="1200" cap="none" spc="100" normalizeH="0" baseline="0" noProof="0">
              <a:ln>
                <a:noFill/>
              </a:ln>
              <a:solidFill>
                <a:srgbClr val="002060"/>
              </a:solidFill>
              <a:effectLst/>
              <a:uLnTx/>
              <a:uFillTx/>
              <a:latin typeface="Aptos" panose="020B0004020202020204" pitchFamily="34" charset="0"/>
              <a:ea typeface="Calibri Light" charset="0"/>
              <a:cs typeface="Segoe UI" panose="020B0502040204020203" pitchFamily="34" charset="0"/>
            </a:endParaRPr>
          </a:p>
        </p:txBody>
      </p:sp>
      <p:pic>
        <p:nvPicPr>
          <p:cNvPr id="13" name="Picture 12" descr="Logo&#10;&#10;AI-generated content may be incorrect.">
            <a:extLst>
              <a:ext uri="{FF2B5EF4-FFF2-40B4-BE49-F238E27FC236}">
                <a16:creationId xmlns:a16="http://schemas.microsoft.com/office/drawing/2014/main" id="{48DF801E-B6EB-C910-49B2-C4EEF5A540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4245" y="1899648"/>
            <a:ext cx="640025" cy="379853"/>
          </a:xfrm>
          <a:prstGeom prst="rect">
            <a:avLst/>
          </a:prstGeom>
        </p:spPr>
      </p:pic>
      <p:sp>
        <p:nvSpPr>
          <p:cNvPr id="14" name="TextBox 13">
            <a:extLst>
              <a:ext uri="{FF2B5EF4-FFF2-40B4-BE49-F238E27FC236}">
                <a16:creationId xmlns:a16="http://schemas.microsoft.com/office/drawing/2014/main" id="{2A18A4DF-96B4-CA11-C2BB-1F91569C742F}"/>
              </a:ext>
            </a:extLst>
          </p:cNvPr>
          <p:cNvSpPr txBox="1">
            <a:spLocks noChangeAspect="1"/>
          </p:cNvSpPr>
          <p:nvPr/>
        </p:nvSpPr>
        <p:spPr>
          <a:xfrm>
            <a:off x="7179833" y="2306078"/>
            <a:ext cx="1405342" cy="138499"/>
          </a:xfrm>
          <a:prstGeom prst="rect">
            <a:avLst/>
          </a:prstGeom>
          <a:noFill/>
        </p:spPr>
        <p:txBody>
          <a:bodyPr wrap="square" lIns="0" tIns="0" rIns="0" bIns="0" rtlCol="0" anchor="b">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900" b="0" i="0" u="none" strike="noStrike" kern="0" cap="none" spc="100" normalizeH="0" baseline="0" noProof="0">
                <a:ln>
                  <a:noFill/>
                </a:ln>
                <a:solidFill>
                  <a:srgbClr val="002060"/>
                </a:solidFill>
                <a:effectLst/>
                <a:uLnTx/>
                <a:uFillTx/>
                <a:latin typeface="Aptos" panose="020B0004020202020204" pitchFamily="34" charset="0"/>
                <a:ea typeface="Calibri Light" charset="0"/>
                <a:cs typeface="Segoe UI" panose="020B0502040204020203" pitchFamily="34" charset="0"/>
              </a:rPr>
              <a:t>LEGISLATURE</a:t>
            </a:r>
            <a:endParaRPr kumimoji="0" lang="en-US" sz="900" b="0" i="0" u="none" strike="noStrike" kern="1200" cap="none" spc="100" normalizeH="0" baseline="0" noProof="0">
              <a:ln>
                <a:noFill/>
              </a:ln>
              <a:solidFill>
                <a:srgbClr val="002060"/>
              </a:solidFill>
              <a:effectLst/>
              <a:uLnTx/>
              <a:uFillTx/>
              <a:latin typeface="Aptos" panose="020B0004020202020204" pitchFamily="34" charset="0"/>
              <a:ea typeface="Calibri Light" charset="0"/>
              <a:cs typeface="Segoe UI" panose="020B0502040204020203" pitchFamily="34" charset="0"/>
            </a:endParaRPr>
          </a:p>
        </p:txBody>
      </p:sp>
      <p:pic>
        <p:nvPicPr>
          <p:cNvPr id="15" name="Picture 14" descr="Logo&#10;&#10;AI-generated content may be incorrect.">
            <a:extLst>
              <a:ext uri="{FF2B5EF4-FFF2-40B4-BE49-F238E27FC236}">
                <a16:creationId xmlns:a16="http://schemas.microsoft.com/office/drawing/2014/main" id="{87FEB9AF-A734-F198-72A9-57B026051A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5351" y="1878796"/>
            <a:ext cx="640025" cy="379853"/>
          </a:xfrm>
          <a:prstGeom prst="rect">
            <a:avLst/>
          </a:prstGeom>
        </p:spPr>
      </p:pic>
      <p:sp>
        <p:nvSpPr>
          <p:cNvPr id="19" name="TextBox 18">
            <a:extLst>
              <a:ext uri="{FF2B5EF4-FFF2-40B4-BE49-F238E27FC236}">
                <a16:creationId xmlns:a16="http://schemas.microsoft.com/office/drawing/2014/main" id="{848CA029-DB30-4E78-B5E6-72F1630A7FBD}"/>
              </a:ext>
            </a:extLst>
          </p:cNvPr>
          <p:cNvSpPr txBox="1">
            <a:spLocks noChangeAspect="1"/>
          </p:cNvSpPr>
          <p:nvPr/>
        </p:nvSpPr>
        <p:spPr>
          <a:xfrm>
            <a:off x="3686721" y="2361600"/>
            <a:ext cx="2514080" cy="738664"/>
          </a:xfrm>
          <a:prstGeom prst="rect">
            <a:avLst/>
          </a:prstGeom>
          <a:noFill/>
        </p:spPr>
        <p:txBody>
          <a:bodyPr wrap="square" lIns="0" tIns="0" rIns="0" bIns="0" rtlCol="0" anchor="b">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200" b="0" i="0" u="none" strike="noStrike" kern="0" cap="none" spc="100" normalizeH="0" baseline="0" noProof="0">
                <a:ln>
                  <a:noFill/>
                </a:ln>
                <a:solidFill>
                  <a:srgbClr val="002060"/>
                </a:solidFill>
                <a:effectLst/>
                <a:uLnTx/>
                <a:uFillTx/>
                <a:latin typeface="Aptos" panose="020B0004020202020204" pitchFamily="34" charset="0"/>
                <a:ea typeface="Calibri Light" charset="0"/>
                <a:cs typeface="Segoe UI" panose="020B0502040204020203" pitchFamily="34" charset="0"/>
              </a:rPr>
              <a:t>Advance interagency coordination and alignment of the workforce development system</a:t>
            </a:r>
          </a:p>
        </p:txBody>
      </p:sp>
      <p:sp>
        <p:nvSpPr>
          <p:cNvPr id="20" name="TextBox 19">
            <a:extLst>
              <a:ext uri="{FF2B5EF4-FFF2-40B4-BE49-F238E27FC236}">
                <a16:creationId xmlns:a16="http://schemas.microsoft.com/office/drawing/2014/main" id="{8734804F-DDFF-51BA-74DC-17F68D0AD103}"/>
              </a:ext>
            </a:extLst>
          </p:cNvPr>
          <p:cNvSpPr txBox="1">
            <a:spLocks noChangeAspect="1"/>
          </p:cNvSpPr>
          <p:nvPr/>
        </p:nvSpPr>
        <p:spPr>
          <a:xfrm>
            <a:off x="7144084" y="2655227"/>
            <a:ext cx="1672071" cy="923330"/>
          </a:xfrm>
          <a:prstGeom prst="rect">
            <a:avLst/>
          </a:prstGeom>
          <a:noFill/>
        </p:spPr>
        <p:txBody>
          <a:bodyPr wrap="square" lIns="0" tIns="0" rIns="0" bIns="0" rtlCol="0" anchor="b">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200" b="0" i="0" u="none" strike="noStrike" kern="0" cap="none" spc="100" normalizeH="0" baseline="0" noProof="0">
                <a:ln>
                  <a:noFill/>
                </a:ln>
                <a:solidFill>
                  <a:srgbClr val="002060"/>
                </a:solidFill>
                <a:effectLst/>
                <a:uLnTx/>
                <a:uFillTx/>
                <a:latin typeface="Aptos" panose="020B0004020202020204" pitchFamily="34" charset="0"/>
                <a:ea typeface="Calibri Light" charset="0"/>
                <a:cs typeface="Segoe UI" panose="020B0502040204020203" pitchFamily="34" charset="0"/>
              </a:rPr>
              <a:t>Draft legislation to supplement and improve the workforce development system</a:t>
            </a:r>
          </a:p>
        </p:txBody>
      </p:sp>
      <p:sp>
        <p:nvSpPr>
          <p:cNvPr id="21" name="TextBox 20">
            <a:extLst>
              <a:ext uri="{FF2B5EF4-FFF2-40B4-BE49-F238E27FC236}">
                <a16:creationId xmlns:a16="http://schemas.microsoft.com/office/drawing/2014/main" id="{81E31BA5-56F5-05A5-CFF8-25A3D33C4A3E}"/>
              </a:ext>
            </a:extLst>
          </p:cNvPr>
          <p:cNvSpPr txBox="1">
            <a:spLocks noChangeAspect="1"/>
          </p:cNvSpPr>
          <p:nvPr/>
        </p:nvSpPr>
        <p:spPr>
          <a:xfrm>
            <a:off x="4951282" y="5218738"/>
            <a:ext cx="2658885" cy="553998"/>
          </a:xfrm>
          <a:prstGeom prst="rect">
            <a:avLst/>
          </a:prstGeom>
          <a:noFill/>
        </p:spPr>
        <p:txBody>
          <a:bodyPr wrap="square" lIns="0" tIns="0" rIns="0" bIns="0" rtlCol="0" anchor="b">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US" sz="1200" b="0" i="0" u="none" strike="noStrike" kern="0" cap="none" spc="100" normalizeH="0" baseline="0" noProof="0">
                <a:ln>
                  <a:noFill/>
                </a:ln>
                <a:solidFill>
                  <a:srgbClr val="002060"/>
                </a:solidFill>
                <a:effectLst/>
                <a:uLnTx/>
                <a:uFillTx/>
                <a:latin typeface="Aptos" panose="020B0004020202020204" pitchFamily="34" charset="0"/>
                <a:ea typeface="Calibri Light" charset="0"/>
                <a:cs typeface="Segoe UI" panose="020B0502040204020203" pitchFamily="34" charset="0"/>
              </a:rPr>
              <a:t>Recommend strategies and priorities for how to improve workforce system implementation</a:t>
            </a:r>
          </a:p>
        </p:txBody>
      </p:sp>
    </p:spTree>
    <p:extLst>
      <p:ext uri="{BB962C8B-B14F-4D97-AF65-F5344CB8AC3E}">
        <p14:creationId xmlns:p14="http://schemas.microsoft.com/office/powerpoint/2010/main" val="957383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57A72-DA14-7D6F-C836-46055456EC42}"/>
              </a:ext>
            </a:extLst>
          </p:cNvPr>
          <p:cNvSpPr>
            <a:spLocks noGrp="1"/>
          </p:cNvSpPr>
          <p:nvPr>
            <p:ph type="ctrTitle"/>
          </p:nvPr>
        </p:nvSpPr>
        <p:spPr/>
        <p:txBody>
          <a:bodyPr/>
          <a:lstStyle/>
          <a:p>
            <a:r>
              <a:rPr lang="en-US"/>
              <a:t>Task Force Scope &amp; Meetings</a:t>
            </a:r>
          </a:p>
        </p:txBody>
      </p:sp>
    </p:spTree>
    <p:extLst>
      <p:ext uri="{BB962C8B-B14F-4D97-AF65-F5344CB8AC3E}">
        <p14:creationId xmlns:p14="http://schemas.microsoft.com/office/powerpoint/2010/main" val="200075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9499A-DC77-8950-4A38-D8D69C743135}"/>
              </a:ext>
            </a:extLst>
          </p:cNvPr>
          <p:cNvSpPr>
            <a:spLocks noGrp="1"/>
          </p:cNvSpPr>
          <p:nvPr>
            <p:ph type="title"/>
          </p:nvPr>
        </p:nvSpPr>
        <p:spPr/>
        <p:txBody>
          <a:bodyPr/>
          <a:lstStyle/>
          <a:p>
            <a:r>
              <a:rPr lang="en-US"/>
              <a:t>Task Force Scope</a:t>
            </a:r>
          </a:p>
        </p:txBody>
      </p:sp>
      <p:graphicFrame>
        <p:nvGraphicFramePr>
          <p:cNvPr id="5" name="Content Placeholder 4">
            <a:extLst>
              <a:ext uri="{FF2B5EF4-FFF2-40B4-BE49-F238E27FC236}">
                <a16:creationId xmlns:a16="http://schemas.microsoft.com/office/drawing/2014/main" id="{4EDFD7FB-E77E-E7E1-4132-99F94FAB6A98}"/>
              </a:ext>
            </a:extLst>
          </p:cNvPr>
          <p:cNvGraphicFramePr>
            <a:graphicFrameLocks noGrp="1"/>
          </p:cNvGraphicFramePr>
          <p:nvPr>
            <p:ph idx="1"/>
            <p:extLst>
              <p:ext uri="{D42A27DB-BD31-4B8C-83A1-F6EECF244321}">
                <p14:modId xmlns:p14="http://schemas.microsoft.com/office/powerpoint/2010/main" val="2498582161"/>
              </p:ext>
            </p:extLst>
          </p:nvPr>
        </p:nvGraphicFramePr>
        <p:xfrm>
          <a:off x="838200" y="1593851"/>
          <a:ext cx="10515600" cy="43644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51953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05175-A34D-B174-EDCF-4EE45CE2B849}"/>
              </a:ext>
            </a:extLst>
          </p:cNvPr>
          <p:cNvSpPr>
            <a:spLocks noGrp="1"/>
          </p:cNvSpPr>
          <p:nvPr>
            <p:ph type="title"/>
          </p:nvPr>
        </p:nvSpPr>
        <p:spPr/>
        <p:txBody>
          <a:bodyPr/>
          <a:lstStyle/>
          <a:p>
            <a:r>
              <a:rPr lang="en-US"/>
              <a:t>Proposed Task Force Meeting Cadence</a:t>
            </a:r>
          </a:p>
        </p:txBody>
      </p:sp>
      <p:grpSp>
        <p:nvGrpSpPr>
          <p:cNvPr id="6" name="Group 41">
            <a:extLst>
              <a:ext uri="{FF2B5EF4-FFF2-40B4-BE49-F238E27FC236}">
                <a16:creationId xmlns:a16="http://schemas.microsoft.com/office/drawing/2014/main" id="{FE76FCCB-E70B-F7B8-5A6C-3A6EC01DCCCC}"/>
              </a:ext>
            </a:extLst>
          </p:cNvPr>
          <p:cNvGrpSpPr/>
          <p:nvPr/>
        </p:nvGrpSpPr>
        <p:grpSpPr>
          <a:xfrm>
            <a:off x="3725701" y="1509724"/>
            <a:ext cx="8205460" cy="4986840"/>
            <a:chOff x="4181168" y="1180011"/>
            <a:chExt cx="6812317" cy="5012971"/>
          </a:xfrm>
        </p:grpSpPr>
        <p:sp>
          <p:nvSpPr>
            <p:cNvPr id="7" name="Rectangle 6">
              <a:extLst>
                <a:ext uri="{FF2B5EF4-FFF2-40B4-BE49-F238E27FC236}">
                  <a16:creationId xmlns:a16="http://schemas.microsoft.com/office/drawing/2014/main" id="{E8107A3E-7547-88ED-DBFA-4A47E3FF7B5A}"/>
                </a:ext>
              </a:extLst>
            </p:cNvPr>
            <p:cNvSpPr/>
            <p:nvPr/>
          </p:nvSpPr>
          <p:spPr>
            <a:xfrm>
              <a:off x="4181168" y="1180011"/>
              <a:ext cx="6805666" cy="5011784"/>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274320" tIns="182880" rIns="274320" rtlCol="0" anchor="t" anchorCtr="0"/>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Task Force Meetings</a:t>
              </a:r>
            </a:p>
          </p:txBody>
        </p:sp>
        <p:sp>
          <p:nvSpPr>
            <p:cNvPr id="8" name="Rectangle 7">
              <a:extLst>
                <a:ext uri="{FF2B5EF4-FFF2-40B4-BE49-F238E27FC236}">
                  <a16:creationId xmlns:a16="http://schemas.microsoft.com/office/drawing/2014/main" id="{EFF5C931-8410-5A02-8CD6-0BF0DE859D95}"/>
                </a:ext>
              </a:extLst>
            </p:cNvPr>
            <p:cNvSpPr/>
            <p:nvPr/>
          </p:nvSpPr>
          <p:spPr>
            <a:xfrm>
              <a:off x="4181168" y="1778672"/>
              <a:ext cx="6812317" cy="4414310"/>
            </a:xfrm>
            <a:prstGeom prst="rect">
              <a:avLst/>
            </a:prstGeom>
            <a:gradFill>
              <a:gsLst>
                <a:gs pos="100000">
                  <a:schemeClr val="bg1">
                    <a:lumMod val="65000"/>
                  </a:schemeClr>
                </a:gs>
                <a:gs pos="0">
                  <a:schemeClr val="bg1">
                    <a:lumMod val="85000"/>
                  </a:schemeClr>
                </a:gs>
              </a:gsLst>
              <a:lin ang="5400000" scaled="1"/>
            </a:gradFill>
            <a:ln>
              <a:noFill/>
            </a:ln>
          </p:spPr>
          <p:style>
            <a:lnRef idx="0">
              <a:scrgbClr r="0" g="0" b="0"/>
            </a:lnRef>
            <a:fillRef idx="0">
              <a:scrgbClr r="0" g="0" b="0"/>
            </a:fillRef>
            <a:effectRef idx="0">
              <a:scrgbClr r="0" g="0" b="0"/>
            </a:effectRef>
            <a:fontRef idx="minor">
              <a:schemeClr val="lt1"/>
            </a:fontRef>
          </p:style>
          <p:txBody>
            <a:bodyPr lIns="274320" tIns="274320" rIns="274320" bIns="274320" rtlCol="0" anchor="t" anchorCtr="0"/>
            <a:lstStyle/>
            <a:p>
              <a:pPr marL="457200" marR="0" lvl="2"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sng" strike="noStrike" kern="1200" cap="none" spc="0" normalizeH="0" baseline="0" noProof="0">
                  <a:ln>
                    <a:noFill/>
                  </a:ln>
                  <a:solidFill>
                    <a:srgbClr val="003865"/>
                  </a:solidFill>
                  <a:effectLst/>
                  <a:uLnTx/>
                  <a:uFillTx/>
                  <a:latin typeface="Calibri"/>
                  <a:ea typeface="+mn-ea"/>
                  <a:cs typeface="+mn-cs"/>
                </a:rPr>
                <a:t>October 2025</a:t>
              </a:r>
              <a:r>
                <a:rPr kumimoji="0" lang="en-US" sz="2000" b="0" i="0" u="none" strike="noStrike" kern="1200" cap="none" spc="0" normalizeH="0" baseline="0" noProof="0">
                  <a:ln>
                    <a:noFill/>
                  </a:ln>
                  <a:solidFill>
                    <a:srgbClr val="003865"/>
                  </a:solidFill>
                  <a:effectLst/>
                  <a:uLnTx/>
                  <a:uFillTx/>
                  <a:latin typeface="Calibri"/>
                  <a:ea typeface="+mn-ea"/>
                  <a:cs typeface="+mn-cs"/>
                </a:rPr>
                <a:t>: 2-hour meeting to preview, discuss and provide feedback on scope of upcoming meetings</a:t>
              </a:r>
            </a:p>
            <a:p>
              <a:pPr marL="457200" marR="0" lvl="2"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sng" strike="noStrike" kern="1200" cap="none" spc="0" normalizeH="0" baseline="0" noProof="0">
                  <a:ln>
                    <a:noFill/>
                  </a:ln>
                  <a:solidFill>
                    <a:srgbClr val="003865"/>
                  </a:solidFill>
                  <a:effectLst/>
                  <a:uLnTx/>
                  <a:uFillTx/>
                  <a:latin typeface="Calibri"/>
                  <a:ea typeface="+mn-ea"/>
                  <a:cs typeface="+mn-cs"/>
                </a:rPr>
                <a:t>December 2025 - First week of February 2026</a:t>
              </a:r>
              <a:r>
                <a:rPr kumimoji="0" lang="en-US" sz="2000" b="0" i="0" u="none" strike="noStrike" kern="1200" cap="none" spc="0" normalizeH="0" baseline="0" noProof="0">
                  <a:ln>
                    <a:noFill/>
                  </a:ln>
                  <a:solidFill>
                    <a:srgbClr val="003865"/>
                  </a:solidFill>
                  <a:effectLst/>
                  <a:uLnTx/>
                  <a:uFillTx/>
                  <a:latin typeface="Calibri"/>
                  <a:ea typeface="+mn-ea"/>
                  <a:cs typeface="+mn-cs"/>
                </a:rPr>
                <a:t>: Review </a:t>
              </a:r>
              <a:r>
                <a:rPr kumimoji="0" lang="en-US" sz="2000" b="1" i="0" u="none" strike="noStrike" kern="1200" cap="none" spc="0" normalizeH="0" baseline="0" noProof="0">
                  <a:ln>
                    <a:noFill/>
                  </a:ln>
                  <a:solidFill>
                    <a:srgbClr val="003865"/>
                  </a:solidFill>
                  <a:effectLst/>
                  <a:uLnTx/>
                  <a:uFillTx/>
                  <a:latin typeface="Calibri"/>
                  <a:ea typeface="+mn-ea"/>
                  <a:cs typeface="+mn-cs"/>
                </a:rPr>
                <a:t>current state</a:t>
              </a:r>
              <a:r>
                <a:rPr kumimoji="0" lang="en-US" sz="2000" b="0" i="0" u="none" strike="noStrike" kern="1200" cap="none" spc="0" normalizeH="0" baseline="0" noProof="0">
                  <a:ln>
                    <a:noFill/>
                  </a:ln>
                  <a:solidFill>
                    <a:srgbClr val="003865"/>
                  </a:solidFill>
                  <a:effectLst/>
                  <a:uLnTx/>
                  <a:uFillTx/>
                  <a:latin typeface="Calibri"/>
                  <a:ea typeface="+mn-ea"/>
                  <a:cs typeface="+mn-cs"/>
                </a:rPr>
                <a:t> of federal and state programs, funding systems, and metrics for evaluation. Report will include information on current state and any initial legislative recommendations</a:t>
              </a:r>
            </a:p>
            <a:p>
              <a:pPr marL="457200" marR="0" lvl="2"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sng" strike="noStrike" kern="1200" cap="none" spc="0" normalizeH="0" baseline="0" noProof="0">
                  <a:ln>
                    <a:noFill/>
                  </a:ln>
                  <a:solidFill>
                    <a:srgbClr val="003865"/>
                  </a:solidFill>
                  <a:effectLst/>
                  <a:uLnTx/>
                  <a:uFillTx/>
                  <a:latin typeface="Calibri"/>
                  <a:ea typeface="+mn-ea"/>
                  <a:cs typeface="+mn-cs"/>
                </a:rPr>
                <a:t>February – May 2026</a:t>
              </a:r>
              <a:r>
                <a:rPr kumimoji="0" lang="en-US" sz="2000" b="0" i="0" u="none" strike="noStrike" kern="1200" cap="none" spc="0" normalizeH="0" baseline="0" noProof="0">
                  <a:ln>
                    <a:noFill/>
                  </a:ln>
                  <a:solidFill>
                    <a:srgbClr val="003865"/>
                  </a:solidFill>
                  <a:effectLst/>
                  <a:uLnTx/>
                  <a:uFillTx/>
                  <a:latin typeface="Calibri"/>
                  <a:ea typeface="+mn-ea"/>
                  <a:cs typeface="+mn-cs"/>
                </a:rPr>
                <a:t>: Task Force member-led stakeholder engagement sessions during legislative session (</a:t>
              </a:r>
              <a:r>
                <a:rPr kumimoji="0" lang="en-US" sz="2000" b="0" i="1" u="none" strike="noStrike" kern="1200" cap="none" spc="0" normalizeH="0" baseline="0" noProof="0">
                  <a:ln>
                    <a:noFill/>
                  </a:ln>
                  <a:solidFill>
                    <a:srgbClr val="003865"/>
                  </a:solidFill>
                  <a:effectLst/>
                  <a:uLnTx/>
                  <a:uFillTx/>
                  <a:latin typeface="Calibri"/>
                  <a:ea typeface="+mn-ea"/>
                  <a:cs typeface="+mn-cs"/>
                </a:rPr>
                <a:t>no official meetings)</a:t>
              </a:r>
            </a:p>
            <a:p>
              <a:pPr marL="457200" marR="0" lvl="2"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sng" strike="noStrike" kern="1200" cap="none" spc="0" normalizeH="0" baseline="0" noProof="0">
                  <a:ln>
                    <a:noFill/>
                  </a:ln>
                  <a:solidFill>
                    <a:srgbClr val="003865"/>
                  </a:solidFill>
                  <a:effectLst/>
                  <a:uLnTx/>
                  <a:uFillTx/>
                  <a:latin typeface="Calibri"/>
                  <a:ea typeface="+mn-ea"/>
                  <a:cs typeface="+mn-cs"/>
                </a:rPr>
                <a:t>June – August 2026</a:t>
              </a:r>
              <a:r>
                <a:rPr kumimoji="0" lang="en-US" sz="2000" b="0" i="0" u="none" strike="noStrike" kern="1200" cap="none" spc="0" normalizeH="0" baseline="0" noProof="0">
                  <a:ln>
                    <a:noFill/>
                  </a:ln>
                  <a:solidFill>
                    <a:srgbClr val="003865"/>
                  </a:solidFill>
                  <a:effectLst/>
                  <a:uLnTx/>
                  <a:uFillTx/>
                  <a:latin typeface="Calibri"/>
                  <a:ea typeface="+mn-ea"/>
                  <a:cs typeface="+mn-cs"/>
                </a:rPr>
                <a:t>: Review </a:t>
              </a:r>
              <a:r>
                <a:rPr kumimoji="0" lang="en-US" sz="2000" b="1" i="0" u="none" strike="noStrike" kern="1200" cap="none" spc="0" normalizeH="0" baseline="0" noProof="0">
                  <a:ln>
                    <a:noFill/>
                  </a:ln>
                  <a:solidFill>
                    <a:srgbClr val="003865"/>
                  </a:solidFill>
                  <a:effectLst/>
                  <a:uLnTx/>
                  <a:uFillTx/>
                  <a:latin typeface="Calibri"/>
                  <a:ea typeface="+mn-ea"/>
                  <a:cs typeface="+mn-cs"/>
                </a:rPr>
                <a:t>opportunities for improvement</a:t>
              </a:r>
              <a:r>
                <a:rPr kumimoji="0" lang="en-US" sz="2000" b="0" i="0" u="none" strike="noStrike" kern="1200" cap="none" spc="0" normalizeH="0" baseline="0" noProof="0">
                  <a:ln>
                    <a:noFill/>
                  </a:ln>
                  <a:solidFill>
                    <a:srgbClr val="003865"/>
                  </a:solidFill>
                  <a:effectLst/>
                  <a:uLnTx/>
                  <a:uFillTx/>
                  <a:latin typeface="Calibri"/>
                  <a:ea typeface="+mn-ea"/>
                  <a:cs typeface="+mn-cs"/>
                </a:rPr>
                <a:t> for each area of the Task Force’s duties</a:t>
              </a:r>
            </a:p>
            <a:p>
              <a:pPr marL="457200" marR="0" lvl="2"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sng" strike="noStrike" kern="1200" cap="none" spc="0" normalizeH="0" baseline="0" noProof="0">
                  <a:ln>
                    <a:noFill/>
                  </a:ln>
                  <a:solidFill>
                    <a:srgbClr val="003865"/>
                  </a:solidFill>
                  <a:effectLst/>
                  <a:uLnTx/>
                  <a:uFillTx/>
                  <a:latin typeface="Calibri"/>
                  <a:ea typeface="+mn-ea"/>
                  <a:cs typeface="+mn-cs"/>
                </a:rPr>
                <a:t>September – December 2026</a:t>
              </a:r>
              <a:r>
                <a:rPr kumimoji="0" lang="en-US" sz="2000" b="0" i="0" u="none" strike="noStrike" kern="1200" cap="none" spc="0" normalizeH="0" baseline="0" noProof="0">
                  <a:ln>
                    <a:noFill/>
                  </a:ln>
                  <a:solidFill>
                    <a:srgbClr val="003865"/>
                  </a:solidFill>
                  <a:effectLst/>
                  <a:uLnTx/>
                  <a:uFillTx/>
                  <a:latin typeface="Calibri"/>
                  <a:ea typeface="+mn-ea"/>
                  <a:cs typeface="+mn-cs"/>
                </a:rPr>
                <a:t>: Review recommendations, final report and legislation with final vote in December 2026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FFFFFF"/>
                  </a:solidFill>
                  <a:effectLst/>
                  <a:uLnTx/>
                  <a:uFillTx/>
                  <a:latin typeface="Arial" pitchFamily="34" charset="0"/>
                  <a:ea typeface="+mn-ea"/>
                  <a:cs typeface="Arial" pitchFamily="34" charset="0"/>
                </a:rPr>
                <a:t>.</a:t>
              </a:r>
            </a:p>
          </p:txBody>
        </p:sp>
      </p:grpSp>
      <p:grpSp>
        <p:nvGrpSpPr>
          <p:cNvPr id="9" name="Group 77">
            <a:extLst>
              <a:ext uri="{FF2B5EF4-FFF2-40B4-BE49-F238E27FC236}">
                <a16:creationId xmlns:a16="http://schemas.microsoft.com/office/drawing/2014/main" id="{28E55A3E-EA9A-77A8-8892-DF7251DCB79D}"/>
              </a:ext>
            </a:extLst>
          </p:cNvPr>
          <p:cNvGrpSpPr/>
          <p:nvPr/>
        </p:nvGrpSpPr>
        <p:grpSpPr>
          <a:xfrm>
            <a:off x="433753" y="1509724"/>
            <a:ext cx="3179885" cy="4982560"/>
            <a:chOff x="760412" y="1075506"/>
            <a:chExt cx="3581400" cy="4985659"/>
          </a:xfrm>
        </p:grpSpPr>
        <p:grpSp>
          <p:nvGrpSpPr>
            <p:cNvPr id="10" name="Group 36">
              <a:extLst>
                <a:ext uri="{FF2B5EF4-FFF2-40B4-BE49-F238E27FC236}">
                  <a16:creationId xmlns:a16="http://schemas.microsoft.com/office/drawing/2014/main" id="{36E57501-0C11-6B75-E8C8-2074BCEB166A}"/>
                </a:ext>
              </a:extLst>
            </p:cNvPr>
            <p:cNvGrpSpPr/>
            <p:nvPr/>
          </p:nvGrpSpPr>
          <p:grpSpPr>
            <a:xfrm>
              <a:off x="760412" y="1075506"/>
              <a:ext cx="3581400" cy="4985659"/>
              <a:chOff x="1945729" y="1142999"/>
              <a:chExt cx="2593889" cy="4985659"/>
            </a:xfrm>
            <a:gradFill>
              <a:gsLst>
                <a:gs pos="100000">
                  <a:srgbClr val="01D7FF"/>
                </a:gs>
                <a:gs pos="0">
                  <a:srgbClr val="00ABCF"/>
                </a:gs>
              </a:gsLst>
              <a:lin ang="16200000" scaled="0"/>
            </a:gradFill>
            <a:effectLst/>
          </p:grpSpPr>
          <p:sp>
            <p:nvSpPr>
              <p:cNvPr id="12" name="Rectangle 11">
                <a:extLst>
                  <a:ext uri="{FF2B5EF4-FFF2-40B4-BE49-F238E27FC236}">
                    <a16:creationId xmlns:a16="http://schemas.microsoft.com/office/drawing/2014/main" id="{6F569467-E226-0F17-15F8-ACDAFBCA60BF}"/>
                  </a:ext>
                </a:extLst>
              </p:cNvPr>
              <p:cNvSpPr/>
              <p:nvPr/>
            </p:nvSpPr>
            <p:spPr>
              <a:xfrm>
                <a:off x="1945729" y="1142999"/>
                <a:ext cx="2472281" cy="4985659"/>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274320" tIns="182880" rIns="27432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Meeting Overview</a:t>
                </a:r>
              </a:p>
            </p:txBody>
          </p:sp>
          <p:sp>
            <p:nvSpPr>
              <p:cNvPr id="13" name="Isosceles Triangle 12">
                <a:extLst>
                  <a:ext uri="{FF2B5EF4-FFF2-40B4-BE49-F238E27FC236}">
                    <a16:creationId xmlns:a16="http://schemas.microsoft.com/office/drawing/2014/main" id="{75F5DBE9-80FD-41CD-E55F-622FD8B6B9E6}"/>
                  </a:ext>
                </a:extLst>
              </p:cNvPr>
              <p:cNvSpPr/>
              <p:nvPr/>
            </p:nvSpPr>
            <p:spPr>
              <a:xfrm rot="5400000">
                <a:off x="4377474" y="1386010"/>
                <a:ext cx="202680" cy="121608"/>
              </a:xfrm>
              <a:prstGeom prs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274320" tIns="182880" rIns="27432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grpSp>
        <p:sp>
          <p:nvSpPr>
            <p:cNvPr id="11" name="Rectangle 10">
              <a:extLst>
                <a:ext uri="{FF2B5EF4-FFF2-40B4-BE49-F238E27FC236}">
                  <a16:creationId xmlns:a16="http://schemas.microsoft.com/office/drawing/2014/main" id="{2F962348-712A-3D39-C6A9-5EF40940EF27}"/>
                </a:ext>
              </a:extLst>
            </p:cNvPr>
            <p:cNvSpPr/>
            <p:nvPr/>
          </p:nvSpPr>
          <p:spPr>
            <a:xfrm>
              <a:off x="760778" y="1669865"/>
              <a:ext cx="3416831" cy="4391299"/>
            </a:xfrm>
            <a:prstGeom prst="rect">
              <a:avLst/>
            </a:prstGeom>
            <a:gradFill flip="none" rotWithShape="1">
              <a:gsLst>
                <a:gs pos="100000">
                  <a:schemeClr val="bg1">
                    <a:lumMod val="65000"/>
                  </a:schemeClr>
                </a:gs>
                <a:gs pos="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274320" rIns="274320" bIns="274320" rtlCol="0" anchor="t" anchorCtr="0"/>
            <a:lstStyle/>
            <a:p>
              <a:pPr marL="285750" marR="0" lvl="2" indent="-2286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3865"/>
                  </a:solidFill>
                  <a:effectLst/>
                  <a:uLnTx/>
                  <a:uFillTx/>
                  <a:latin typeface="Calibri"/>
                  <a:ea typeface="+mn-ea"/>
                  <a:cs typeface="+mn-cs"/>
                </a:rPr>
                <a:t>5-hour hybrid meetings with working lunch</a:t>
              </a:r>
            </a:p>
            <a:p>
              <a:pPr marL="285750" marR="0" lvl="2" indent="-2286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3865"/>
                  </a:solidFill>
                  <a:effectLst/>
                  <a:uLnTx/>
                  <a:uFillTx/>
                  <a:latin typeface="Calibri"/>
                  <a:ea typeface="+mn-ea"/>
                  <a:cs typeface="+mn-cs"/>
                </a:rPr>
                <a:t>In-depth meetings begin December 2025, break for legislative session, and resume June 2026</a:t>
              </a:r>
            </a:p>
          </p:txBody>
        </p:sp>
      </p:grpSp>
    </p:spTree>
    <p:extLst>
      <p:ext uri="{BB962C8B-B14F-4D97-AF65-F5344CB8AC3E}">
        <p14:creationId xmlns:p14="http://schemas.microsoft.com/office/powerpoint/2010/main" val="3835816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399793-4026-769F-A656-57597BB6E3EE}"/>
              </a:ext>
            </a:extLst>
          </p:cNvPr>
          <p:cNvSpPr>
            <a:spLocks noGrp="1"/>
          </p:cNvSpPr>
          <p:nvPr>
            <p:ph type="title"/>
          </p:nvPr>
        </p:nvSpPr>
        <p:spPr>
          <a:xfrm>
            <a:off x="266700" y="6127667"/>
            <a:ext cx="11658600" cy="730333"/>
          </a:xfrm>
        </p:spPr>
        <p:txBody>
          <a:bodyPr/>
          <a:lstStyle/>
          <a:p>
            <a:r>
              <a:rPr lang="en-US"/>
              <a:t>Proposed Timeline</a:t>
            </a:r>
          </a:p>
        </p:txBody>
      </p:sp>
      <p:graphicFrame>
        <p:nvGraphicFramePr>
          <p:cNvPr id="8" name="Content Placeholder 7">
            <a:extLst>
              <a:ext uri="{FF2B5EF4-FFF2-40B4-BE49-F238E27FC236}">
                <a16:creationId xmlns:a16="http://schemas.microsoft.com/office/drawing/2014/main" id="{AB748343-E647-966D-E1B0-F74D431BA758}"/>
              </a:ext>
            </a:extLst>
          </p:cNvPr>
          <p:cNvGraphicFramePr>
            <a:graphicFrameLocks noGrp="1"/>
          </p:cNvGraphicFramePr>
          <p:nvPr>
            <p:ph type="pic" sz="quarter" idx="10"/>
            <p:extLst>
              <p:ext uri="{D42A27DB-BD31-4B8C-83A1-F6EECF244321}">
                <p14:modId xmlns:p14="http://schemas.microsoft.com/office/powerpoint/2010/main" val="3838185375"/>
              </p:ext>
            </p:extLst>
          </p:nvPr>
        </p:nvGraphicFramePr>
        <p:xfrm>
          <a:off x="0" y="0"/>
          <a:ext cx="12192000" cy="68326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451847134"/>
                    </a:ext>
                  </a:extLst>
                </a:gridCol>
                <a:gridCol w="3048000">
                  <a:extLst>
                    <a:ext uri="{9D8B030D-6E8A-4147-A177-3AD203B41FA5}">
                      <a16:colId xmlns:a16="http://schemas.microsoft.com/office/drawing/2014/main" val="647605329"/>
                    </a:ext>
                  </a:extLst>
                </a:gridCol>
                <a:gridCol w="3048000">
                  <a:extLst>
                    <a:ext uri="{9D8B030D-6E8A-4147-A177-3AD203B41FA5}">
                      <a16:colId xmlns:a16="http://schemas.microsoft.com/office/drawing/2014/main" val="561003208"/>
                    </a:ext>
                  </a:extLst>
                </a:gridCol>
                <a:gridCol w="3048000">
                  <a:extLst>
                    <a:ext uri="{9D8B030D-6E8A-4147-A177-3AD203B41FA5}">
                      <a16:colId xmlns:a16="http://schemas.microsoft.com/office/drawing/2014/main" val="6123001"/>
                    </a:ext>
                  </a:extLst>
                </a:gridCol>
              </a:tblGrid>
              <a:tr h="370840">
                <a:tc gridSpan="4">
                  <a:txBody>
                    <a:bodyPr/>
                    <a:lstStyle/>
                    <a:p>
                      <a:pPr algn="ctr"/>
                      <a:r>
                        <a:rPr lang="en-US"/>
                        <a:t>Proposed Task Force Calendar October 2025 – January 2027</a:t>
                      </a:r>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10054939"/>
                  </a:ext>
                </a:extLst>
              </a:tr>
              <a:tr h="370840">
                <a:tc>
                  <a:txBody>
                    <a:bodyPr/>
                    <a:lstStyle/>
                    <a:p>
                      <a:r>
                        <a:rPr lang="en-US" sz="1600" u="sng"/>
                        <a:t>Oct 2025</a:t>
                      </a:r>
                    </a:p>
                    <a:p>
                      <a:pPr marL="285750" indent="-285750">
                        <a:buFont typeface="Arial" panose="020B0604020202020204" pitchFamily="34" charset="0"/>
                        <a:buChar char="•"/>
                      </a:pPr>
                      <a:r>
                        <a:rPr lang="en-US" sz="1600" b="1"/>
                        <a:t>Thursday, Oct. 30: 1 – 3 pm Planning Meeting with to discuss scope of upcoming work</a:t>
                      </a:r>
                    </a:p>
                    <a:p>
                      <a:pPr marL="285750" indent="-285750">
                        <a:buFont typeface="Arial" panose="020B0604020202020204" pitchFamily="34" charset="0"/>
                        <a:buChar char="•"/>
                      </a:pPr>
                      <a:r>
                        <a:rPr lang="en-US" sz="1600"/>
                        <a:t>Stakeholder survey feedback </a:t>
                      </a:r>
                    </a:p>
                    <a:p>
                      <a:pPr marL="285750" indent="-285750">
                        <a:buFont typeface="Arial" panose="020B0604020202020204" pitchFamily="34" charset="0"/>
                        <a:buChar char="•"/>
                      </a:pPr>
                      <a:r>
                        <a:rPr lang="en-US" sz="1600"/>
                        <a:t>Initial engagement with key stakeholders to define scope</a:t>
                      </a:r>
                    </a:p>
                  </a:txBody>
                  <a:tcPr/>
                </a:tc>
                <a:tc>
                  <a:txBody>
                    <a:bodyPr/>
                    <a:lstStyle/>
                    <a:p>
                      <a:r>
                        <a:rPr lang="en-US" sz="1600" u="sng"/>
                        <a:t>Nov 2025</a:t>
                      </a:r>
                    </a:p>
                    <a:p>
                      <a:pPr marL="285750" indent="-285750">
                        <a:buFont typeface="Arial" panose="020B0604020202020204" pitchFamily="34" charset="0"/>
                        <a:buChar char="•"/>
                      </a:pPr>
                      <a:r>
                        <a:rPr lang="en-US" sz="1600" i="1"/>
                        <a:t>Quarterly GWDB/MAWB Meeting</a:t>
                      </a:r>
                    </a:p>
                    <a:p>
                      <a:pPr marL="285750" indent="-285750">
                        <a:buFont typeface="Arial" panose="020B0604020202020204" pitchFamily="34" charset="0"/>
                        <a:buChar char="•"/>
                      </a:pPr>
                      <a:r>
                        <a:rPr lang="en-US" sz="1600"/>
                        <a:t>Stakeholder survey feedback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Initial engagement with key stakeholders (individually)</a:t>
                      </a:r>
                    </a:p>
                  </a:txBody>
                  <a:tcPr/>
                </a:tc>
                <a:tc>
                  <a:txBody>
                    <a:bodyPr/>
                    <a:lstStyle/>
                    <a:p>
                      <a:r>
                        <a:rPr lang="en-US" sz="1600" u="sng"/>
                        <a:t>Dec 2025</a:t>
                      </a:r>
                    </a:p>
                    <a:p>
                      <a:pPr marL="285750" indent="-285750">
                        <a:buFont typeface="Arial" panose="020B0604020202020204" pitchFamily="34" charset="0"/>
                        <a:buChar char="•"/>
                      </a:pPr>
                      <a:r>
                        <a:rPr lang="en-US" sz="1600" b="1"/>
                        <a:t>Friday, December 12: 10 am – 3 pm Task Force Meeting RE: Current State of State and Federal Programs</a:t>
                      </a:r>
                    </a:p>
                  </a:txBody>
                  <a:tcPr/>
                </a:tc>
                <a:tc>
                  <a:txBody>
                    <a:bodyPr/>
                    <a:lstStyle/>
                    <a:p>
                      <a:r>
                        <a:rPr lang="en-US" sz="1600" u="sng"/>
                        <a:t>Jan 2026</a:t>
                      </a:r>
                    </a:p>
                    <a:p>
                      <a:pPr marL="285750" indent="-285750">
                        <a:buFont typeface="Arial" panose="020B0604020202020204" pitchFamily="34" charset="0"/>
                        <a:buChar char="•"/>
                      </a:pPr>
                      <a:r>
                        <a:rPr lang="en-US" sz="1600" b="1"/>
                        <a:t>Friday, January 9 10 am – 3 pm Task Force Meeting RE: Current State of State and Federal Funding Systems</a:t>
                      </a:r>
                    </a:p>
                  </a:txBody>
                  <a:tcPr/>
                </a:tc>
                <a:extLst>
                  <a:ext uri="{0D108BD9-81ED-4DB2-BD59-A6C34878D82A}">
                    <a16:rowId xmlns:a16="http://schemas.microsoft.com/office/drawing/2014/main" val="1926001050"/>
                  </a:ext>
                </a:extLst>
              </a:tr>
              <a:tr h="370840">
                <a:tc>
                  <a:txBody>
                    <a:bodyPr/>
                    <a:lstStyle/>
                    <a:p>
                      <a:r>
                        <a:rPr lang="en-US" sz="1600" u="sng"/>
                        <a:t>Feb 2026</a:t>
                      </a:r>
                    </a:p>
                    <a:p>
                      <a:pPr marL="285750" indent="-285750">
                        <a:buFont typeface="Arial" panose="020B0604020202020204" pitchFamily="34" charset="0"/>
                        <a:buChar char="•"/>
                      </a:pPr>
                      <a:r>
                        <a:rPr lang="en-US" sz="1600" b="1"/>
                        <a:t>Friday, February 6 10 am – 3 pm Task Force Meeting RE: Current State of State and Federal Metrics for Evaluation &amp; Review Interim Report</a:t>
                      </a:r>
                    </a:p>
                    <a:p>
                      <a:pPr marL="285750" indent="-285750">
                        <a:buFont typeface="Arial" panose="020B0604020202020204" pitchFamily="34" charset="0"/>
                        <a:buChar char="•"/>
                      </a:pPr>
                      <a:r>
                        <a:rPr lang="en-US" sz="1600" i="1"/>
                        <a:t>Quarterly GWDB Meeting</a:t>
                      </a:r>
                    </a:p>
                  </a:txBody>
                  <a:tcPr/>
                </a:tc>
                <a:tc>
                  <a:txBody>
                    <a:bodyPr/>
                    <a:lstStyle/>
                    <a:p>
                      <a:r>
                        <a:rPr lang="en-US" sz="1600" u="sng"/>
                        <a:t>March 2026</a:t>
                      </a:r>
                    </a:p>
                    <a:p>
                      <a:pPr marL="285750" indent="-285750">
                        <a:buFont typeface="Arial" panose="020B0604020202020204" pitchFamily="34" charset="0"/>
                        <a:buChar char="•"/>
                      </a:pPr>
                      <a:r>
                        <a:rPr lang="en-US" sz="1600"/>
                        <a:t>Stakeholder feedback sessions</a:t>
                      </a:r>
                    </a:p>
                  </a:txBody>
                  <a:tcPr/>
                </a:tc>
                <a:tc>
                  <a:txBody>
                    <a:bodyPr/>
                    <a:lstStyle/>
                    <a:p>
                      <a:r>
                        <a:rPr lang="en-US" sz="1600" u="sng"/>
                        <a:t>April 2026</a:t>
                      </a:r>
                    </a:p>
                    <a:p>
                      <a:pPr marL="285750" indent="-285750">
                        <a:buFont typeface="Arial" panose="020B0604020202020204" pitchFamily="34" charset="0"/>
                        <a:buChar char="•"/>
                      </a:pPr>
                      <a:r>
                        <a:rPr lang="en-US" sz="1600"/>
                        <a:t>Stakeholder feedback sessions</a:t>
                      </a:r>
                    </a:p>
                  </a:txBody>
                  <a:tcPr/>
                </a:tc>
                <a:tc>
                  <a:txBody>
                    <a:bodyPr/>
                    <a:lstStyle/>
                    <a:p>
                      <a:r>
                        <a:rPr lang="en-US" sz="1600" u="sng"/>
                        <a:t>May 2026</a:t>
                      </a:r>
                    </a:p>
                    <a:p>
                      <a:pPr marL="285750" indent="-285750">
                        <a:buFont typeface="Arial" panose="020B0604020202020204" pitchFamily="34" charset="0"/>
                        <a:buChar char="•"/>
                      </a:pPr>
                      <a:r>
                        <a:rPr lang="en-US" sz="1600"/>
                        <a:t>Stakeholder feedback sessions</a:t>
                      </a:r>
                    </a:p>
                    <a:p>
                      <a:pPr marL="285750" indent="-285750">
                        <a:buFont typeface="Arial" panose="020B0604020202020204" pitchFamily="34" charset="0"/>
                        <a:buChar char="•"/>
                      </a:pPr>
                      <a:r>
                        <a:rPr lang="en-US" sz="1600" i="1"/>
                        <a:t>Quarterly GWDB Meeting</a:t>
                      </a:r>
                    </a:p>
                  </a:txBody>
                  <a:tcPr/>
                </a:tc>
                <a:extLst>
                  <a:ext uri="{0D108BD9-81ED-4DB2-BD59-A6C34878D82A}">
                    <a16:rowId xmlns:a16="http://schemas.microsoft.com/office/drawing/2014/main" val="3740828601"/>
                  </a:ext>
                </a:extLst>
              </a:tr>
              <a:tr h="370840">
                <a:tc>
                  <a:txBody>
                    <a:bodyPr/>
                    <a:lstStyle/>
                    <a:p>
                      <a:r>
                        <a:rPr lang="en-US" sz="1600" u="sng"/>
                        <a:t>June 2026</a:t>
                      </a:r>
                    </a:p>
                    <a:p>
                      <a:pPr marL="285750" indent="-285750">
                        <a:buFont typeface="Arial" panose="020B0604020202020204" pitchFamily="34" charset="0"/>
                        <a:buChar char="•"/>
                      </a:pPr>
                      <a:r>
                        <a:rPr lang="en-US" sz="1600" b="1"/>
                        <a:t>Task Force Meeting RE: Identified Opportunities-  Program Scope</a:t>
                      </a:r>
                    </a:p>
                  </a:txBody>
                  <a:tcPr/>
                </a:tc>
                <a:tc>
                  <a:txBody>
                    <a:bodyPr/>
                    <a:lstStyle/>
                    <a:p>
                      <a:r>
                        <a:rPr lang="en-US" sz="1600" u="sng"/>
                        <a:t>July 2026</a:t>
                      </a:r>
                    </a:p>
                    <a:p>
                      <a:pPr marL="285750" indent="-285750">
                        <a:buFont typeface="Arial" panose="020B0604020202020204" pitchFamily="34" charset="0"/>
                        <a:buChar char="•"/>
                      </a:pPr>
                      <a:r>
                        <a:rPr lang="en-US" sz="1600" b="1"/>
                        <a:t>Task Force Meeting RE: Identified Opportunities – Funding Systems</a:t>
                      </a:r>
                    </a:p>
                  </a:txBody>
                  <a:tcPr/>
                </a:tc>
                <a:tc>
                  <a:txBody>
                    <a:bodyPr/>
                    <a:lstStyle/>
                    <a:p>
                      <a:r>
                        <a:rPr lang="en-US" sz="1600" u="sng"/>
                        <a:t>Aug 2026</a:t>
                      </a:r>
                    </a:p>
                    <a:p>
                      <a:pPr marL="285750" indent="-285750">
                        <a:buFont typeface="Arial" panose="020B0604020202020204" pitchFamily="34" charset="0"/>
                        <a:buChar char="•"/>
                      </a:pPr>
                      <a:r>
                        <a:rPr lang="en-US" sz="1600" b="1"/>
                        <a:t>Task Force Meeting RE: Identified Opportunities – Metrics for Evaluation</a:t>
                      </a:r>
                    </a:p>
                    <a:p>
                      <a:pPr marL="285750" indent="-285750">
                        <a:buFont typeface="Arial" panose="020B0604020202020204" pitchFamily="34" charset="0"/>
                        <a:buChar char="•"/>
                      </a:pPr>
                      <a:r>
                        <a:rPr lang="en-US" sz="1600" i="1"/>
                        <a:t>Quarterly GWDB Meeting</a:t>
                      </a:r>
                    </a:p>
                  </a:txBody>
                  <a:tcPr/>
                </a:tc>
                <a:tc>
                  <a:txBody>
                    <a:bodyPr/>
                    <a:lstStyle/>
                    <a:p>
                      <a:r>
                        <a:rPr lang="en-US" sz="1600" u="sng"/>
                        <a:t>Sept 2026</a:t>
                      </a:r>
                    </a:p>
                    <a:p>
                      <a:pPr marL="285750" indent="-285750">
                        <a:buFont typeface="Arial" panose="020B0604020202020204" pitchFamily="34" charset="0"/>
                        <a:buChar char="•"/>
                      </a:pPr>
                      <a:r>
                        <a:rPr lang="en-US" sz="1600" b="1"/>
                        <a:t>Task Force Meeting RE: Discussing recommendations</a:t>
                      </a:r>
                    </a:p>
                  </a:txBody>
                  <a:tcPr/>
                </a:tc>
                <a:extLst>
                  <a:ext uri="{0D108BD9-81ED-4DB2-BD59-A6C34878D82A}">
                    <a16:rowId xmlns:a16="http://schemas.microsoft.com/office/drawing/2014/main" val="3093163727"/>
                  </a:ext>
                </a:extLst>
              </a:tr>
              <a:tr h="370840">
                <a:tc>
                  <a:txBody>
                    <a:bodyPr/>
                    <a:lstStyle/>
                    <a:p>
                      <a:r>
                        <a:rPr lang="en-US" sz="1600" u="sng"/>
                        <a:t>Oct 2026</a:t>
                      </a:r>
                    </a:p>
                    <a:p>
                      <a:pPr marL="285750" indent="-285750">
                        <a:buFont typeface="Arial" panose="020B0604020202020204" pitchFamily="34" charset="0"/>
                        <a:buChar char="•"/>
                      </a:pPr>
                      <a:r>
                        <a:rPr lang="en-US" sz="1600"/>
                        <a:t>No meetings – staff updates</a:t>
                      </a:r>
                    </a:p>
                  </a:txBody>
                  <a:tcPr/>
                </a:tc>
                <a:tc>
                  <a:txBody>
                    <a:bodyPr/>
                    <a:lstStyle/>
                    <a:p>
                      <a:r>
                        <a:rPr lang="en-US" sz="1600" u="sng"/>
                        <a:t>Nov 2026</a:t>
                      </a:r>
                    </a:p>
                    <a:p>
                      <a:pPr marL="285750" indent="-285750">
                        <a:buFont typeface="Arial" panose="020B0604020202020204" pitchFamily="34" charset="0"/>
                        <a:buChar char="•"/>
                      </a:pPr>
                      <a:r>
                        <a:rPr lang="en-US" sz="1600" b="1"/>
                        <a:t>Task Force Meeting RE: Review Draft Report &amp; Recommendations</a:t>
                      </a:r>
                    </a:p>
                    <a:p>
                      <a:pPr marL="285750" indent="-285750">
                        <a:buFont typeface="Arial" panose="020B0604020202020204" pitchFamily="34" charset="0"/>
                        <a:buChar char="•"/>
                      </a:pPr>
                      <a:r>
                        <a:rPr lang="en-US" sz="1600" i="1"/>
                        <a:t>Annual GWDB/MAWB Meeting</a:t>
                      </a:r>
                    </a:p>
                  </a:txBody>
                  <a:tcPr/>
                </a:tc>
                <a:tc>
                  <a:txBody>
                    <a:bodyPr/>
                    <a:lstStyle/>
                    <a:p>
                      <a:r>
                        <a:rPr lang="en-US" sz="1600" b="0" u="sng"/>
                        <a:t>Dec 2026</a:t>
                      </a:r>
                    </a:p>
                    <a:p>
                      <a:pPr marL="285750" indent="-285750">
                        <a:buFont typeface="Arial" panose="020B0604020202020204" pitchFamily="34" charset="0"/>
                        <a:buChar char="•"/>
                      </a:pPr>
                      <a:r>
                        <a:rPr lang="en-US" sz="1600" b="1"/>
                        <a:t>Task Force Meeting RE: Finalize report &amp; recommendations – vote on approval</a:t>
                      </a:r>
                    </a:p>
                  </a:txBody>
                  <a:tcPr/>
                </a:tc>
                <a:tc>
                  <a:txBody>
                    <a:bodyPr/>
                    <a:lstStyle/>
                    <a:p>
                      <a:r>
                        <a:rPr lang="en-US" sz="1600" u="sng"/>
                        <a:t>Jan 2027</a:t>
                      </a:r>
                    </a:p>
                    <a:p>
                      <a:pPr marL="285750" indent="-285750">
                        <a:buFont typeface="Arial" panose="020B0604020202020204" pitchFamily="34" charset="0"/>
                        <a:buChar char="•"/>
                      </a:pPr>
                      <a:r>
                        <a:rPr lang="en-US" sz="1600"/>
                        <a:t>Presentation on Task Force outcomes</a:t>
                      </a:r>
                    </a:p>
                  </a:txBody>
                  <a:tcPr/>
                </a:tc>
                <a:extLst>
                  <a:ext uri="{0D108BD9-81ED-4DB2-BD59-A6C34878D82A}">
                    <a16:rowId xmlns:a16="http://schemas.microsoft.com/office/drawing/2014/main" val="3271237387"/>
                  </a:ext>
                </a:extLst>
              </a:tr>
            </a:tbl>
          </a:graphicData>
        </a:graphic>
      </p:graphicFrame>
    </p:spTree>
    <p:extLst>
      <p:ext uri="{BB962C8B-B14F-4D97-AF65-F5344CB8AC3E}">
        <p14:creationId xmlns:p14="http://schemas.microsoft.com/office/powerpoint/2010/main" val="9341608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2F72D-8360-4A4F-306D-68C246F57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C98A56-0CE2-22AD-EA5D-A721594B90D6}"/>
              </a:ext>
            </a:extLst>
          </p:cNvPr>
          <p:cNvSpPr>
            <a:spLocks noGrp="1"/>
          </p:cNvSpPr>
          <p:nvPr>
            <p:ph type="title"/>
          </p:nvPr>
        </p:nvSpPr>
        <p:spPr/>
        <p:txBody>
          <a:bodyPr/>
          <a:lstStyle/>
          <a:p>
            <a:r>
              <a:rPr lang="en-US"/>
              <a:t>Meeting Pre-Work and Content</a:t>
            </a:r>
          </a:p>
        </p:txBody>
      </p:sp>
      <p:grpSp>
        <p:nvGrpSpPr>
          <p:cNvPr id="6" name="Group 41">
            <a:extLst>
              <a:ext uri="{FF2B5EF4-FFF2-40B4-BE49-F238E27FC236}">
                <a16:creationId xmlns:a16="http://schemas.microsoft.com/office/drawing/2014/main" id="{9A1D9D5F-4DA4-D373-CB82-73B7AEADAAB8}"/>
              </a:ext>
            </a:extLst>
          </p:cNvPr>
          <p:cNvGrpSpPr/>
          <p:nvPr/>
        </p:nvGrpSpPr>
        <p:grpSpPr>
          <a:xfrm>
            <a:off x="4667757" y="1507216"/>
            <a:ext cx="6812317" cy="4985659"/>
            <a:chOff x="4177820" y="1180011"/>
            <a:chExt cx="6812317" cy="5011784"/>
          </a:xfrm>
        </p:grpSpPr>
        <p:sp>
          <p:nvSpPr>
            <p:cNvPr id="7" name="Rectangle 6">
              <a:extLst>
                <a:ext uri="{FF2B5EF4-FFF2-40B4-BE49-F238E27FC236}">
                  <a16:creationId xmlns:a16="http://schemas.microsoft.com/office/drawing/2014/main" id="{01F87F8F-7404-D520-91BF-0B434768B506}"/>
                </a:ext>
              </a:extLst>
            </p:cNvPr>
            <p:cNvSpPr/>
            <p:nvPr/>
          </p:nvSpPr>
          <p:spPr>
            <a:xfrm>
              <a:off x="4181168" y="1180011"/>
              <a:ext cx="6805666" cy="5011784"/>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274320" tIns="182880" rIns="27432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Meeting Content</a:t>
              </a:r>
            </a:p>
          </p:txBody>
        </p:sp>
        <p:sp>
          <p:nvSpPr>
            <p:cNvPr id="8" name="Rectangle 7">
              <a:extLst>
                <a:ext uri="{FF2B5EF4-FFF2-40B4-BE49-F238E27FC236}">
                  <a16:creationId xmlns:a16="http://schemas.microsoft.com/office/drawing/2014/main" id="{6CE7D70F-2FDE-76BD-FC09-674FBEFD3E07}"/>
                </a:ext>
              </a:extLst>
            </p:cNvPr>
            <p:cNvSpPr/>
            <p:nvPr/>
          </p:nvSpPr>
          <p:spPr>
            <a:xfrm>
              <a:off x="4177820" y="1774369"/>
              <a:ext cx="6812317" cy="4414310"/>
            </a:xfrm>
            <a:prstGeom prst="rect">
              <a:avLst/>
            </a:prstGeom>
            <a:gradFill>
              <a:gsLst>
                <a:gs pos="100000">
                  <a:schemeClr val="bg1">
                    <a:lumMod val="65000"/>
                  </a:schemeClr>
                </a:gs>
                <a:gs pos="0">
                  <a:schemeClr val="bg1">
                    <a:lumMod val="85000"/>
                  </a:schemeClr>
                </a:gs>
              </a:gsLst>
              <a:lin ang="5400000" scaled="1"/>
            </a:gradFill>
            <a:ln>
              <a:noFill/>
            </a:ln>
          </p:spPr>
          <p:style>
            <a:lnRef idx="0">
              <a:scrgbClr r="0" g="0" b="0"/>
            </a:lnRef>
            <a:fillRef idx="0">
              <a:scrgbClr r="0" g="0" b="0"/>
            </a:fillRef>
            <a:effectRef idx="0">
              <a:scrgbClr r="0" g="0" b="0"/>
            </a:effectRef>
            <a:fontRef idx="minor">
              <a:schemeClr val="lt1"/>
            </a:fontRef>
          </p:style>
          <p:txBody>
            <a:bodyPr lIns="274320" tIns="274320" rIns="274320" bIns="274320" rtlCol="0" anchor="t" anchorCtr="0"/>
            <a:lstStyle/>
            <a:p>
              <a:pPr marL="457200" marR="0" lvl="2"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3865"/>
                  </a:solidFill>
                  <a:effectLst/>
                  <a:uLnTx/>
                  <a:uFillTx/>
                  <a:latin typeface="Calibri"/>
                  <a:ea typeface="+mn-ea"/>
                  <a:cs typeface="+mn-cs"/>
                </a:rPr>
                <a:t>In-depth overview of topic area, covering both state agencies and state legislature’s impact on the topic area</a:t>
              </a:r>
            </a:p>
            <a:p>
              <a:pPr marL="457200" marR="0" lvl="2"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3865"/>
                  </a:solidFill>
                  <a:effectLst/>
                  <a:uLnTx/>
                  <a:uFillTx/>
                  <a:latin typeface="Calibri"/>
                  <a:ea typeface="+mn-ea"/>
                  <a:cs typeface="+mn-cs"/>
                </a:rPr>
                <a:t>Subject matter experts join as requested</a:t>
              </a:r>
            </a:p>
            <a:p>
              <a:pPr marL="457200" marR="0" lvl="2"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3865"/>
                  </a:solidFill>
                  <a:effectLst/>
                  <a:uLnTx/>
                  <a:uFillTx/>
                  <a:latin typeface="Calibri"/>
                  <a:ea typeface="+mn-ea"/>
                  <a:cs typeface="+mn-cs"/>
                </a:rPr>
                <a:t>Opportunities for discussion and requests for further analysis or exploration of an area to be covered at future meeting</a:t>
              </a:r>
            </a:p>
            <a:p>
              <a:pPr marL="457200" marR="0" lvl="2"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3865"/>
                  </a:solidFill>
                  <a:effectLst/>
                  <a:uLnTx/>
                  <a:uFillTx/>
                  <a:latin typeface="Calibri"/>
                  <a:ea typeface="+mn-ea"/>
                  <a:cs typeface="+mn-cs"/>
                </a:rPr>
                <a:t>Identify any areas of agreement on recommendations based on topic of focus</a:t>
              </a:r>
            </a:p>
            <a:p>
              <a:pPr marL="457200" marR="0" lvl="2" indent="-3429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3865"/>
                  </a:solidFill>
                  <a:effectLst/>
                  <a:uLnTx/>
                  <a:uFillTx/>
                  <a:latin typeface="Calibri"/>
                  <a:ea typeface="+mn-ea"/>
                  <a:cs typeface="+mn-cs"/>
                </a:rPr>
                <a:t>Preview of upcoming session &amp; requests for specific topics to be covered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FFFFFF"/>
                  </a:solidFill>
                  <a:effectLst/>
                  <a:uLnTx/>
                  <a:uFillTx/>
                  <a:latin typeface="Arial" pitchFamily="34" charset="0"/>
                  <a:ea typeface="+mn-ea"/>
                  <a:cs typeface="Arial" pitchFamily="34" charset="0"/>
                </a:rPr>
                <a:t>.</a:t>
              </a:r>
            </a:p>
          </p:txBody>
        </p:sp>
      </p:grpSp>
      <p:grpSp>
        <p:nvGrpSpPr>
          <p:cNvPr id="9" name="Group 77">
            <a:extLst>
              <a:ext uri="{FF2B5EF4-FFF2-40B4-BE49-F238E27FC236}">
                <a16:creationId xmlns:a16="http://schemas.microsoft.com/office/drawing/2014/main" id="{93F2AA0D-C6D1-16B7-F879-38E16042D1D0}"/>
              </a:ext>
            </a:extLst>
          </p:cNvPr>
          <p:cNvGrpSpPr/>
          <p:nvPr/>
        </p:nvGrpSpPr>
        <p:grpSpPr>
          <a:xfrm>
            <a:off x="838200" y="1507215"/>
            <a:ext cx="3581400" cy="4985659"/>
            <a:chOff x="760412" y="1075506"/>
            <a:chExt cx="3581400" cy="4985659"/>
          </a:xfrm>
        </p:grpSpPr>
        <p:grpSp>
          <p:nvGrpSpPr>
            <p:cNvPr id="10" name="Group 36">
              <a:extLst>
                <a:ext uri="{FF2B5EF4-FFF2-40B4-BE49-F238E27FC236}">
                  <a16:creationId xmlns:a16="http://schemas.microsoft.com/office/drawing/2014/main" id="{779A3F50-88AE-06D5-2100-BA08E040851F}"/>
                </a:ext>
              </a:extLst>
            </p:cNvPr>
            <p:cNvGrpSpPr/>
            <p:nvPr/>
          </p:nvGrpSpPr>
          <p:grpSpPr>
            <a:xfrm>
              <a:off x="760412" y="1075506"/>
              <a:ext cx="3581400" cy="4985659"/>
              <a:chOff x="1945729" y="1142999"/>
              <a:chExt cx="2593889" cy="4985659"/>
            </a:xfrm>
            <a:gradFill>
              <a:gsLst>
                <a:gs pos="100000">
                  <a:srgbClr val="01D7FF"/>
                </a:gs>
                <a:gs pos="0">
                  <a:srgbClr val="00ABCF"/>
                </a:gs>
              </a:gsLst>
              <a:lin ang="16200000" scaled="0"/>
            </a:gradFill>
            <a:effectLst/>
          </p:grpSpPr>
          <p:sp>
            <p:nvSpPr>
              <p:cNvPr id="12" name="Rectangle 11">
                <a:extLst>
                  <a:ext uri="{FF2B5EF4-FFF2-40B4-BE49-F238E27FC236}">
                    <a16:creationId xmlns:a16="http://schemas.microsoft.com/office/drawing/2014/main" id="{BB915FFC-4967-B3AB-0C03-216DC12A7DDA}"/>
                  </a:ext>
                </a:extLst>
              </p:cNvPr>
              <p:cNvSpPr/>
              <p:nvPr/>
            </p:nvSpPr>
            <p:spPr>
              <a:xfrm>
                <a:off x="1945729" y="1142999"/>
                <a:ext cx="2472281" cy="4985659"/>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274320" tIns="182880" rIns="27432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Meeting Pre-Work</a:t>
                </a:r>
              </a:p>
            </p:txBody>
          </p:sp>
          <p:sp>
            <p:nvSpPr>
              <p:cNvPr id="13" name="Isosceles Triangle 12">
                <a:extLst>
                  <a:ext uri="{FF2B5EF4-FFF2-40B4-BE49-F238E27FC236}">
                    <a16:creationId xmlns:a16="http://schemas.microsoft.com/office/drawing/2014/main" id="{A0059F4D-F930-E73B-ED73-5EC67493BA49}"/>
                  </a:ext>
                </a:extLst>
              </p:cNvPr>
              <p:cNvSpPr/>
              <p:nvPr/>
            </p:nvSpPr>
            <p:spPr>
              <a:xfrm rot="5400000">
                <a:off x="4377474" y="1386010"/>
                <a:ext cx="202680" cy="121608"/>
              </a:xfrm>
              <a:prstGeom prst="triangl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274320" tIns="182880" rIns="27432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itchFamily="34" charset="0"/>
                  <a:ea typeface="+mn-ea"/>
                  <a:cs typeface="Arial" pitchFamily="34" charset="0"/>
                </a:endParaRPr>
              </a:p>
            </p:txBody>
          </p:sp>
        </p:grpSp>
        <p:sp>
          <p:nvSpPr>
            <p:cNvPr id="11" name="Rectangle 10">
              <a:extLst>
                <a:ext uri="{FF2B5EF4-FFF2-40B4-BE49-F238E27FC236}">
                  <a16:creationId xmlns:a16="http://schemas.microsoft.com/office/drawing/2014/main" id="{0010A882-3FE1-4E48-E93E-3B730E976264}"/>
                </a:ext>
              </a:extLst>
            </p:cNvPr>
            <p:cNvSpPr/>
            <p:nvPr/>
          </p:nvSpPr>
          <p:spPr>
            <a:xfrm>
              <a:off x="760778" y="1669865"/>
              <a:ext cx="3416831" cy="4391299"/>
            </a:xfrm>
            <a:prstGeom prst="rect">
              <a:avLst/>
            </a:prstGeom>
            <a:gradFill flip="none" rotWithShape="1">
              <a:gsLst>
                <a:gs pos="100000">
                  <a:schemeClr val="bg1">
                    <a:lumMod val="65000"/>
                  </a:schemeClr>
                </a:gs>
                <a:gs pos="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274320" rIns="274320" bIns="274320" rtlCol="0" anchor="t" anchorCtr="0"/>
            <a:lstStyle/>
            <a:p>
              <a:pPr marL="285750" marR="0" lvl="1" indent="-2286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3865"/>
                  </a:solidFill>
                  <a:effectLst/>
                  <a:uLnTx/>
                  <a:uFillTx/>
                  <a:latin typeface="Calibri"/>
                  <a:ea typeface="+mn-ea"/>
                  <a:cs typeface="+mn-cs"/>
                </a:rPr>
                <a:t>In-depth information to review of topic area, sent 1-week in advance</a:t>
              </a:r>
            </a:p>
            <a:p>
              <a:pPr marL="285750" marR="0" lvl="1" indent="-2286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3865"/>
                  </a:solidFill>
                  <a:effectLst/>
                  <a:uLnTx/>
                  <a:uFillTx/>
                  <a:latin typeface="Calibri"/>
                  <a:ea typeface="+mn-ea"/>
                  <a:cs typeface="+mn-cs"/>
                </a:rPr>
                <a:t>Summary of recent &amp; topic-area relevant stakeholder feedback</a:t>
              </a:r>
            </a:p>
            <a:p>
              <a:pPr marL="285750" marR="0" lvl="1" indent="-228600"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3865"/>
                  </a:solidFill>
                  <a:effectLst/>
                  <a:uLnTx/>
                  <a:uFillTx/>
                  <a:latin typeface="Calibri"/>
                  <a:ea typeface="+mn-ea"/>
                  <a:cs typeface="+mn-cs"/>
                </a:rPr>
                <a:t>Proposed discussion questions</a:t>
              </a:r>
            </a:p>
          </p:txBody>
        </p:sp>
      </p:grpSp>
    </p:spTree>
    <p:extLst>
      <p:ext uri="{BB962C8B-B14F-4D97-AF65-F5344CB8AC3E}">
        <p14:creationId xmlns:p14="http://schemas.microsoft.com/office/powerpoint/2010/main" val="7146656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B1B15-A856-DC2F-D784-2FE2A7BC88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4FC3FC-53DB-FF4B-675E-643C7FB381D9}"/>
              </a:ext>
            </a:extLst>
          </p:cNvPr>
          <p:cNvSpPr>
            <a:spLocks noGrp="1"/>
          </p:cNvSpPr>
          <p:nvPr>
            <p:ph type="ctrTitle"/>
          </p:nvPr>
        </p:nvSpPr>
        <p:spPr/>
        <p:txBody>
          <a:bodyPr/>
          <a:lstStyle/>
          <a:p>
            <a:r>
              <a:rPr lang="en-US"/>
              <a:t>Thank You!</a:t>
            </a:r>
          </a:p>
        </p:txBody>
      </p:sp>
      <p:sp>
        <p:nvSpPr>
          <p:cNvPr id="5" name="Text Placeholder 4">
            <a:extLst>
              <a:ext uri="{FF2B5EF4-FFF2-40B4-BE49-F238E27FC236}">
                <a16:creationId xmlns:a16="http://schemas.microsoft.com/office/drawing/2014/main" id="{F6DEFE00-E681-1506-4679-95A0179F6C16}"/>
              </a:ext>
            </a:extLst>
          </p:cNvPr>
          <p:cNvSpPr>
            <a:spLocks noGrp="1"/>
          </p:cNvSpPr>
          <p:nvPr>
            <p:ph type="body" sz="quarter" idx="17"/>
          </p:nvPr>
        </p:nvSpPr>
        <p:spPr>
          <a:xfrm>
            <a:off x="838200" y="5644883"/>
            <a:ext cx="10515600" cy="965467"/>
          </a:xfrm>
        </p:spPr>
        <p:txBody>
          <a:bodyPr>
            <a:normAutofit fontScale="85000" lnSpcReduction="10000"/>
          </a:bodyPr>
          <a:lstStyle/>
          <a:p>
            <a:r>
              <a:rPr lang="en-US"/>
              <a:t>Staff Contact: Katie McClelland | Executive Director, Governor’s Workforce Development Board</a:t>
            </a:r>
          </a:p>
          <a:p>
            <a:r>
              <a:rPr lang="en-US">
                <a:hlinkClick r:id="rId2"/>
              </a:rPr>
              <a:t>Katie.McClelland@state.mn.us</a:t>
            </a:r>
            <a:r>
              <a:rPr lang="en-US"/>
              <a:t> </a:t>
            </a:r>
          </a:p>
        </p:txBody>
      </p:sp>
    </p:spTree>
    <p:extLst>
      <p:ext uri="{BB962C8B-B14F-4D97-AF65-F5344CB8AC3E}">
        <p14:creationId xmlns:p14="http://schemas.microsoft.com/office/powerpoint/2010/main" val="1214527298"/>
      </p:ext>
    </p:extLst>
  </p:cSld>
  <p:clrMapOvr>
    <a:masterClrMapping/>
  </p:clrMapOvr>
</p:sld>
</file>

<file path=ppt/theme/theme1.xml><?xml version="1.0" encoding="utf-8"?>
<a:theme xmlns:a="http://schemas.openxmlformats.org/drawingml/2006/main" name="2_Minnesota">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9A83DAB-7D6A-4D1F-89F1-C56FD178C40E}" vid="{217DB3C4-729D-4F01-A68A-84F721C64EEB}"/>
    </a:ext>
  </a:extLst>
</a:theme>
</file>

<file path=ppt/theme/theme2.xml><?xml version="1.0" encoding="utf-8"?>
<a:theme xmlns:a="http://schemas.openxmlformats.org/drawingml/2006/main" name="5_Minnesota">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QRS.Slidedeck" id="{352064D5-CB26-47FA-8172-1E55E1D72498}" vid="{6CDF8C71-02B4-43DE-BE36-311F01ACF09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40b3bed-991c-4f1f-9472-bc970bd8a5cf">
      <Terms xmlns="http://schemas.microsoft.com/office/infopath/2007/PartnerControls"/>
    </lcf76f155ced4ddcb4097134ff3c332f>
    <TaxCatchAll xmlns="acafcbf6-48c5-4daf-971b-c5fe77e9609f" xsi:nil="true"/>
    <Image xmlns="f40b3bed-991c-4f1f-9472-bc970bd8a5cf" xsi:nil="true"/>
    <Creator xmlns="f40b3bed-991c-4f1f-9472-bc970bd8a5cf">
      <UserInfo>
        <DisplayName/>
        <AccountId xsi:nil="true"/>
        <AccountType/>
      </UserInfo>
    </Creator>
    <RequestID xmlns="f40b3bed-991c-4f1f-9472-bc970bd8a5c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A4EAAB423C2AD4F9E716C964328C15F" ma:contentTypeVersion="20" ma:contentTypeDescription="Create a new document." ma:contentTypeScope="" ma:versionID="01c6643d0f26a0d7cacac0dd96b1e590">
  <xsd:schema xmlns:xsd="http://www.w3.org/2001/XMLSchema" xmlns:xs="http://www.w3.org/2001/XMLSchema" xmlns:p="http://schemas.microsoft.com/office/2006/metadata/properties" xmlns:ns2="f40b3bed-991c-4f1f-9472-bc970bd8a5cf" xmlns:ns3="acafcbf6-48c5-4daf-971b-c5fe77e9609f" targetNamespace="http://schemas.microsoft.com/office/2006/metadata/properties" ma:root="true" ma:fieldsID="541496e93d05f33f60b246a546e95f84" ns2:_="" ns3:_="">
    <xsd:import namespace="f40b3bed-991c-4f1f-9472-bc970bd8a5cf"/>
    <xsd:import namespace="acafcbf6-48c5-4daf-971b-c5fe77e9609f"/>
    <xsd:element name="properties">
      <xsd:complexType>
        <xsd:sequence>
          <xsd:element name="documentManagement">
            <xsd:complexType>
              <xsd:all>
                <xsd:element ref="ns2:MediaServiceMetadata" minOccurs="0"/>
                <xsd:element ref="ns2:MediaServiceFastMetadata" minOccurs="0"/>
                <xsd:element ref="ns3:TaxCatchAll" minOccurs="0"/>
                <xsd:element ref="ns2:MediaServiceGenerationTime" minOccurs="0"/>
                <xsd:element ref="ns2:MediaServiceEventHashCode" minOccurs="0"/>
                <xsd:element ref="ns2:lcf76f155ced4ddcb4097134ff3c332f" minOccurs="0"/>
                <xsd:element ref="ns2:MediaServiceDateTaken" minOccurs="0"/>
                <xsd:element ref="ns3:SharedWithUsers" minOccurs="0"/>
                <xsd:element ref="ns3:SharedWithDetails" minOccurs="0"/>
                <xsd:element ref="ns2:MediaServiceOCR" minOccurs="0"/>
                <xsd:element ref="ns2:MediaServiceObjectDetectorVersions" minOccurs="0"/>
                <xsd:element ref="ns2:MediaServiceSearchProperties" minOccurs="0"/>
                <xsd:element ref="ns2:RequestID" minOccurs="0"/>
                <xsd:element ref="ns2:MediaLengthInSeconds" minOccurs="0"/>
                <xsd:element ref="ns2:MediaServiceLocation" minOccurs="0"/>
                <xsd:element ref="ns2:Creator" minOccurs="0"/>
                <xsd:element ref="ns2:Im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0b3bed-991c-4f1f-9472-bc970bd8a5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19cb8a3-2c43-49ff-bdd4-56a41dc47c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RequestID" ma:index="21" nillable="true" ma:displayName="RequestID" ma:format="Dropdown" ma:internalName="RequestID">
      <xsd:simpleType>
        <xsd:restriction base="dms:Text">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Creator" ma:index="24" nillable="true" ma:displayName="Creator" ma:format="Dropdown" ma:list="UserInfo" ma:SharePointGroup="0" ma:internalName="Creat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mage" ma:index="25" nillable="true" ma:displayName="Image" ma:format="Thumbnail" ma:internalName="Imag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cafcbf6-48c5-4daf-971b-c5fe77e9609f"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4eefc701-9f1f-4a85-8cd8-3211bcae7aac}" ma:internalName="TaxCatchAll" ma:showField="CatchAllData" ma:web="acafcbf6-48c5-4daf-971b-c5fe77e9609f">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4BF9E6-6758-4541-8681-B467A462D7FB}">
  <ds:schemaRefs>
    <ds:schemaRef ds:uri="1311ff32-d9ee-4b05-af71-a22e65a9597a"/>
    <ds:schemaRef ds:uri="9087bdc9-90fa-4a97-95d7-8ff2c18048f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f40b3bed-991c-4f1f-9472-bc970bd8a5cf"/>
    <ds:schemaRef ds:uri="acafcbf6-48c5-4daf-971b-c5fe77e9609f"/>
  </ds:schemaRefs>
</ds:datastoreItem>
</file>

<file path=customXml/itemProps2.xml><?xml version="1.0" encoding="utf-8"?>
<ds:datastoreItem xmlns:ds="http://schemas.openxmlformats.org/officeDocument/2006/customXml" ds:itemID="{7A06A9FD-6292-4DD6-8D54-A634F504EE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0b3bed-991c-4f1f-9472-bc970bd8a5cf"/>
    <ds:schemaRef ds:uri="acafcbf6-48c5-4daf-971b-c5fe77e960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4E1670-2417-491D-97C8-1656B51400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4695</Words>
  <Application>Microsoft Office PowerPoint</Application>
  <PresentationFormat>Widescreen</PresentationFormat>
  <Paragraphs>603</Paragraphs>
  <Slides>49</Slides>
  <Notes>13</Notes>
  <HiddenSlides>0</HiddenSlides>
  <MMClips>0</MMClips>
  <ScaleCrop>false</ScaleCrop>
  <HeadingPairs>
    <vt:vector size="4" baseType="variant">
      <vt:variant>
        <vt:lpstr>Theme</vt:lpstr>
      </vt:variant>
      <vt:variant>
        <vt:i4>2</vt:i4>
      </vt:variant>
      <vt:variant>
        <vt:lpstr>Slide Titles</vt:lpstr>
      </vt:variant>
      <vt:variant>
        <vt:i4>49</vt:i4>
      </vt:variant>
    </vt:vector>
  </HeadingPairs>
  <TitlesOfParts>
    <vt:vector size="51" baseType="lpstr">
      <vt:lpstr>2_Minnesota</vt:lpstr>
      <vt:lpstr>5_Minnesota</vt:lpstr>
      <vt:lpstr>Task Force on Workforce Development System Reform</vt:lpstr>
      <vt:lpstr>Agenda</vt:lpstr>
      <vt:lpstr>Introductions</vt:lpstr>
      <vt:lpstr>Task Force on Workforce Development System Reform: Purpose &amp; Mandate</vt:lpstr>
      <vt:lpstr>Deliverables &amp; Statutory Deadlines</vt:lpstr>
      <vt:lpstr>PowerPoint Presentation</vt:lpstr>
      <vt:lpstr>Task Force Priorities</vt:lpstr>
      <vt:lpstr>Task Force Organization</vt:lpstr>
      <vt:lpstr>Co-Chairs Roles and Responsibilities</vt:lpstr>
      <vt:lpstr>Task Force Members Norms and Expectations</vt:lpstr>
      <vt:lpstr>Open Meeting Law Overview</vt:lpstr>
      <vt:lpstr>Open Meeting Law Overview</vt:lpstr>
      <vt:lpstr>Open Meeting Law Overview</vt:lpstr>
      <vt:lpstr>Break</vt:lpstr>
      <vt:lpstr>Workforce Development System Overview</vt:lpstr>
      <vt:lpstr>Workforce Development System Overview</vt:lpstr>
      <vt:lpstr>Federal Workforce Development Landscape</vt:lpstr>
      <vt:lpstr>GWDB Purpose</vt:lpstr>
      <vt:lpstr>Minnesota GWDB State Statute</vt:lpstr>
      <vt:lpstr>GWDB Statutory Charge &amp; Committee Alignment</vt:lpstr>
      <vt:lpstr>WIOA Combined Plan Funding Streams</vt:lpstr>
      <vt:lpstr>WIOA Performance Accountability</vt:lpstr>
      <vt:lpstr>Minnesota WIOA Funding Trends FY 2022 - 2026</vt:lpstr>
      <vt:lpstr>Workforce Development Federal Funding Land</vt:lpstr>
      <vt:lpstr>Workforce Pell Grants – Implementation Timeline</vt:lpstr>
      <vt:lpstr>State Workforce Development Implementation</vt:lpstr>
      <vt:lpstr>PowerPoint Presentation</vt:lpstr>
      <vt:lpstr>DEED State Workforce Programs</vt:lpstr>
      <vt:lpstr>Cross-agency Workforce Programs</vt:lpstr>
      <vt:lpstr>CareerForce</vt:lpstr>
      <vt:lpstr>Interagency Workforce Alignment Task Force</vt:lpstr>
      <vt:lpstr>Building Enterprise Workforce Development Alignment</vt:lpstr>
      <vt:lpstr> Overall Priorities of the IWA Taskforce</vt:lpstr>
      <vt:lpstr>Alignment Strategy Framework</vt:lpstr>
      <vt:lpstr>Local Area Workforce Development Implementation</vt:lpstr>
      <vt:lpstr>PowerPoint Presentation</vt:lpstr>
      <vt:lpstr>Minnesota’s 16 Local Workforce Boards</vt:lpstr>
      <vt:lpstr>Local Workforce Board Core Functions</vt:lpstr>
      <vt:lpstr>LWDB Service Delivery</vt:lpstr>
      <vt:lpstr>LWDB Design and Membership</vt:lpstr>
      <vt:lpstr>State Workforce Development Reform Activities</vt:lpstr>
      <vt:lpstr>Current state of workforce development improvements</vt:lpstr>
      <vt:lpstr>Workforce Development System Ideal State</vt:lpstr>
      <vt:lpstr>Task Force Scope &amp; Meetings</vt:lpstr>
      <vt:lpstr>Task Force Scope</vt:lpstr>
      <vt:lpstr>Proposed Task Force Meeting Cadence</vt:lpstr>
      <vt:lpstr>Proposed Timeline</vt:lpstr>
      <vt:lpstr>Meeting Pre-Work and Content</vt:lpstr>
      <vt:lpstr>Thank You!</vt:lpstr>
    </vt:vector>
  </TitlesOfParts>
  <Company>State of MN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McClelland, Katie (She/Her/Hers) (DEED)</dc:creator>
  <cp:lastModifiedBy>McClelland, Katie (She/Her/Hers) (DEED)</cp:lastModifiedBy>
  <cp:revision>4</cp:revision>
  <dcterms:created xsi:type="dcterms:W3CDTF">2025-08-05T15:37:57Z</dcterms:created>
  <dcterms:modified xsi:type="dcterms:W3CDTF">2026-09-16T17:26:28Z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0x010100EA4EAAB423C2AD4F9E716C964328C15F</vt:lpwstr>
  </property>
  <property fmtid="{D5CDD505-2E9C-101B-9397-08002B2CF9AE}" pid="3" name="MediaServiceImageTags">
    <vt:lpwstr/>
  </property>
  <property fmtid="{D5CDD505-2E9C-101B-9397-08002B2CF9AE}" pid="4" name="Order">
    <vt:r8>66700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