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9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0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1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2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3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4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5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6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7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0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1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10" r:id="rId4"/>
    <p:sldMasterId id="2147483847" r:id="rId5"/>
    <p:sldMasterId id="2147483859" r:id="rId6"/>
    <p:sldMasterId id="2147483871" r:id="rId7"/>
    <p:sldMasterId id="2147483883" r:id="rId8"/>
    <p:sldMasterId id="2147483895" r:id="rId9"/>
    <p:sldMasterId id="2147483907" r:id="rId10"/>
    <p:sldMasterId id="2147483919" r:id="rId11"/>
    <p:sldMasterId id="2147483931" r:id="rId12"/>
    <p:sldMasterId id="2147483943" r:id="rId13"/>
    <p:sldMasterId id="2147483955" r:id="rId14"/>
    <p:sldMasterId id="2147483967" r:id="rId15"/>
    <p:sldMasterId id="2147483979" r:id="rId16"/>
    <p:sldMasterId id="2147483991" r:id="rId17"/>
    <p:sldMasterId id="2147484003" r:id="rId18"/>
    <p:sldMasterId id="2147484015" r:id="rId19"/>
    <p:sldMasterId id="2147484027" r:id="rId20"/>
    <p:sldMasterId id="2147484039" r:id="rId21"/>
    <p:sldMasterId id="2147484051" r:id="rId22"/>
    <p:sldMasterId id="2147484063" r:id="rId23"/>
    <p:sldMasterId id="2147484075" r:id="rId24"/>
    <p:sldMasterId id="2147484087" r:id="rId25"/>
  </p:sldMasterIdLst>
  <p:notesMasterIdLst>
    <p:notesMasterId r:id="rId50"/>
  </p:notesMasterIdLst>
  <p:handoutMasterIdLst>
    <p:handoutMasterId r:id="rId51"/>
  </p:handoutMasterIdLst>
  <p:sldIdLst>
    <p:sldId id="469" r:id="rId26"/>
    <p:sldId id="470" r:id="rId27"/>
    <p:sldId id="471" r:id="rId28"/>
    <p:sldId id="472" r:id="rId29"/>
    <p:sldId id="473" r:id="rId30"/>
    <p:sldId id="474" r:id="rId31"/>
    <p:sldId id="475" r:id="rId32"/>
    <p:sldId id="476" r:id="rId33"/>
    <p:sldId id="477" r:id="rId34"/>
    <p:sldId id="478" r:id="rId35"/>
    <p:sldId id="479" r:id="rId36"/>
    <p:sldId id="480" r:id="rId37"/>
    <p:sldId id="481" r:id="rId38"/>
    <p:sldId id="482" r:id="rId39"/>
    <p:sldId id="483" r:id="rId40"/>
    <p:sldId id="484" r:id="rId41"/>
    <p:sldId id="485" r:id="rId42"/>
    <p:sldId id="486" r:id="rId43"/>
    <p:sldId id="487" r:id="rId44"/>
    <p:sldId id="488" r:id="rId45"/>
    <p:sldId id="489" r:id="rId46"/>
    <p:sldId id="490" r:id="rId47"/>
    <p:sldId id="491" r:id="rId48"/>
    <p:sldId id="492" r:id="rId4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  <a:srgbClr val="78BE21"/>
    <a:srgbClr val="000000"/>
    <a:srgbClr val="0D0D0D"/>
    <a:srgbClr val="E8E8E8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83363" autoAdjust="0"/>
  </p:normalViewPr>
  <p:slideViewPr>
    <p:cSldViewPr snapToGrid="0">
      <p:cViewPr varScale="1">
        <p:scale>
          <a:sx n="93" d="100"/>
          <a:sy n="93" d="100"/>
        </p:scale>
        <p:origin x="122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1722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8" Type="http://schemas.openxmlformats.org/officeDocument/2006/relationships/slideMaster" Target="slideMasters/slideMaster5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7/10/2025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0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 mndot.gov/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3" y="1842964"/>
            <a:ext cx="7099634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304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928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70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724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737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814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465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275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206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2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459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824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931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925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34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484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857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202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89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1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490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583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032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642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358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481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078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23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393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62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356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052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531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573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433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426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38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370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298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7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539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307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097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719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819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61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060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091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864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9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236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173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418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658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93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059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834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725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670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65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5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996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801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300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762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567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400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01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941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21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772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912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046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336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944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4947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43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7547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631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37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109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811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84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137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421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9842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373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596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8424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00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993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393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3707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135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079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661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686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376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359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2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 mndot.gov/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5" y="1842964"/>
            <a:ext cx="7099630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0908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528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563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8907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222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227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080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811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364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37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238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740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6302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531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3859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0322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386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0250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312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49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8571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49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156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4172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7839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0000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312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442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046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31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090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1207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0080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5119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7517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4029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9585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7340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9212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94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4592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0529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071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3201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5526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778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2051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5467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5552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99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4985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3303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9459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2619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9878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9604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661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9739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4548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92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hf sldNum="0" hdr="0" ft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1231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7579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3764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2701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5043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2452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0029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4561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5710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94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hf sldNum="0" hdr="0" ft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2214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0355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1889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5090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8974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3780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2205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8690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0296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52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hf sldNum="0" hdr="0" ftr="0" dt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5718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4606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9809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74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6000575"/>
            <a:ext cx="3858492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 mndot.gov/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 mndot.gov/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 mndot.gov/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630935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Optional Tagline Goes Here</a:t>
            </a:r>
            <a:r>
              <a:rPr lang="en-US" dirty="0"/>
              <a:t>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630936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62" y="705498"/>
            <a:ext cx="3858492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E381-C5E4-452D-A70A-E09E215EBB7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2251-9C5F-45DA-A60A-ACD617B80C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385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5240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1"/>
            <a:ext cx="538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6554F-B917-46FF-9F4D-CAAE72187F24}" type="datetimeFigureOut">
              <a:rPr lang="en-US"/>
              <a:pPr>
                <a:defRPr/>
              </a:pPr>
              <a:t>7/10/2025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57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49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0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24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13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89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718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548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9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555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155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057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087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04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201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83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751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619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4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306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38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871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871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06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922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850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398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11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3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43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674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430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741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646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137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806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01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037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3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mndot.gov/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945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973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837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847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185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795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461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10769600" cy="80010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19868"/>
            <a:ext cx="107696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38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35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906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826267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003865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003865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003865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003865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0038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6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" y="6492876"/>
            <a:ext cx="3556000" cy="365125"/>
          </a:xfrm>
        </p:spPr>
        <p:txBody>
          <a:bodyPr/>
          <a:lstStyle>
            <a:lvl1pPr algn="l">
              <a:defRPr/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266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0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7/10/2025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  <p:sldLayoutId id="2147483820" r:id="rId50"/>
    <p:sldLayoutId id="2147483821" r:id="rId51"/>
    <p:sldLayoutId id="2147483846" r:id="rId5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3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8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9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5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3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1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3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6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5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8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3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4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7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7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2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9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2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FA2C-8D2E-4B33-A0D5-9F137ABBEE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F2294-7853-4F86-BD16-9D9D7D8571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Jeremy.lacroix@state.mn.us" TargetMode="External"/><Relationship Id="rId1" Type="http://schemas.openxmlformats.org/officeDocument/2006/relationships/slideLayout" Target="../slideLayouts/slideLayout18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Jeremy.lacroix@state.mn.us" TargetMode="External"/><Relationship Id="rId1" Type="http://schemas.openxmlformats.org/officeDocument/2006/relationships/slideLayout" Target="../slideLayouts/slideLayout27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85513" y="3429000"/>
            <a:ext cx="8077200" cy="800100"/>
          </a:xfrm>
        </p:spPr>
        <p:txBody>
          <a:bodyPr>
            <a:normAutofit fontScale="90000"/>
          </a:bodyPr>
          <a:lstStyle/>
          <a:p>
            <a:r>
              <a:rPr lang="en-US" dirty="0"/>
              <a:t>Transportation Economic </a:t>
            </a:r>
            <a:br>
              <a:rPr lang="en-US" dirty="0"/>
            </a:br>
            <a:r>
              <a:rPr lang="en-US" dirty="0"/>
              <a:t>Development Infrastructure (TEDI)</a:t>
            </a:r>
            <a:br>
              <a:rPr lang="en-US" dirty="0"/>
            </a:br>
            <a:r>
              <a:rPr lang="en-US" dirty="0"/>
              <a:t>Request for Proposals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71136" y="5334000"/>
            <a:ext cx="8077200" cy="762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Informational Meeting</a:t>
            </a:r>
          </a:p>
          <a:p>
            <a:r>
              <a:rPr lang="en-US" dirty="0"/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1278395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Maximum Award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no funding limits for proposals requesting funds from the TEDI Program.  </a:t>
            </a:r>
          </a:p>
          <a:p>
            <a:pPr marL="400050" lvl="1" indent="0">
              <a:buNone/>
            </a:pPr>
            <a:endParaRPr lang="en-US" sz="2400" i="1" dirty="0"/>
          </a:p>
          <a:p>
            <a:pPr marL="400050" lvl="1" indent="0">
              <a:buNone/>
            </a:pPr>
            <a:r>
              <a:rPr lang="en-US" sz="2400" i="1" dirty="0"/>
              <a:t>Limited funding available in 2025 with $1.76 million available. </a:t>
            </a:r>
          </a:p>
          <a:p>
            <a:pPr marL="400050" lvl="1" indent="0">
              <a:buNone/>
            </a:pPr>
            <a:endParaRPr lang="en-US" sz="2400" i="1" dirty="0"/>
          </a:p>
          <a:p>
            <a:pPr marL="400050" lvl="1" indent="0">
              <a:buNone/>
            </a:pPr>
            <a:r>
              <a:rPr lang="en-US" sz="2400" i="1" dirty="0"/>
              <a:t>Larger levels of funding (but less than $1.76 million) may be requested if there is significant job creation, local tax base increase and other factors that warrant the increased funding amount.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1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Match Requirement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is no match requirement</a:t>
            </a:r>
          </a:p>
          <a:p>
            <a:pPr marL="400050" lvl="1" indent="0">
              <a:buNone/>
            </a:pPr>
            <a:r>
              <a:rPr lang="en-US" sz="2400" i="1" dirty="0"/>
              <a:t>Major components of scoring are the level of private investment and the leverage </a:t>
            </a:r>
            <a:r>
              <a:rPr lang="en-US" sz="2400" i="1"/>
              <a:t>of non-state </a:t>
            </a:r>
            <a:r>
              <a:rPr lang="en-US" sz="2400" i="1" dirty="0"/>
              <a:t>funds. Applications with little or no leverage will likely be uncompetitive.</a:t>
            </a:r>
          </a:p>
          <a:p>
            <a:endParaRPr lang="en-US" sz="1200" dirty="0"/>
          </a:p>
          <a:p>
            <a:r>
              <a:rPr lang="en-US" dirty="0"/>
              <a:t>A local governmental unit’s resolution certifying that the match being pledged in the application is in place is required. A sample resolution is in the application.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92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Selection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8229600" cy="41148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800" dirty="0"/>
              <a:t>Job Creation (25 points)</a:t>
            </a:r>
          </a:p>
          <a:p>
            <a:r>
              <a:rPr lang="en-US" sz="2800" dirty="0"/>
              <a:t>Increase in Local Tax Base (20 points)</a:t>
            </a:r>
          </a:p>
          <a:p>
            <a:r>
              <a:rPr lang="en-US" sz="2800" dirty="0"/>
              <a:t>Level of Private Investment (15 points)</a:t>
            </a:r>
          </a:p>
          <a:p>
            <a:r>
              <a:rPr lang="en-US" sz="2800" dirty="0"/>
              <a:t>Leverage of </a:t>
            </a:r>
            <a:r>
              <a:rPr lang="en-US" sz="2800" dirty="0" err="1"/>
              <a:t>Nonstate</a:t>
            </a:r>
            <a:r>
              <a:rPr lang="en-US" sz="2800" dirty="0"/>
              <a:t> Funds (15 points)</a:t>
            </a:r>
          </a:p>
          <a:p>
            <a:r>
              <a:rPr lang="en-US" sz="2800" dirty="0"/>
              <a:t>Improvement to the Transportation System (25 points)</a:t>
            </a:r>
          </a:p>
          <a:p>
            <a:pPr lvl="0"/>
            <a:r>
              <a:rPr lang="en-US" sz="2800" dirty="0"/>
              <a:t>Appropriate geographical balance between the metropolitan area and greater Minnesota </a:t>
            </a:r>
          </a:p>
          <a:p>
            <a:pPr marL="400050" lvl="1" indent="0">
              <a:buNone/>
            </a:pPr>
            <a:r>
              <a:rPr lang="en-US" sz="2000" i="1" dirty="0"/>
              <a:t>(lower scoring applications can bump high scoring applications if DEED deems it necessary for geographic balance) </a:t>
            </a:r>
          </a:p>
          <a:p>
            <a:r>
              <a:rPr lang="en-US" sz="2800" dirty="0"/>
              <a:t>Applications must receive a minimum of 50 points to be eligible for funding.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47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Competitive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8229600" cy="38862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A strong, well-documented need and an effective solution. </a:t>
            </a:r>
            <a:r>
              <a:rPr lang="en-US" sz="3100" i="1" dirty="0"/>
              <a:t>This would include documented financial costs, reasonable budgets, secured leverage resources</a:t>
            </a:r>
          </a:p>
          <a:p>
            <a:pPr lvl="0"/>
            <a:r>
              <a:rPr lang="en-US" dirty="0"/>
              <a:t>Committed business(</a:t>
            </a:r>
            <a:r>
              <a:rPr lang="en-US" dirty="0" err="1"/>
              <a:t>es</a:t>
            </a:r>
            <a:r>
              <a:rPr lang="en-US" dirty="0"/>
              <a:t>),  number of full-time jobs created or being created and their salaries (Table A)</a:t>
            </a:r>
          </a:p>
          <a:p>
            <a:pPr lvl="0"/>
            <a:r>
              <a:rPr lang="en-US" dirty="0"/>
              <a:t>Project Readiness – will the project be started soon after DEED approval;</a:t>
            </a:r>
          </a:p>
          <a:p>
            <a:pPr lvl="0"/>
            <a:r>
              <a:rPr lang="en-US" dirty="0"/>
              <a:t>Evidence that the Eligible Applicant can perform and complete the tasks stated within the application.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5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Application Submittal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394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Eligible applicants must email their application to </a:t>
            </a:r>
            <a:r>
              <a:rPr lang="en-US" sz="2400" u="sng" dirty="0">
                <a:hlinkClick r:id="rId2"/>
              </a:rPr>
              <a:t>Jeremy.lacroix@state.mn.us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Application format should meet the following requirements:</a:t>
            </a:r>
          </a:p>
          <a:p>
            <a:pPr lvl="0"/>
            <a:r>
              <a:rPr lang="en-US" sz="2400" dirty="0"/>
              <a:t>One PDF file for application and attachments</a:t>
            </a:r>
          </a:p>
          <a:p>
            <a:pPr lvl="0"/>
            <a:r>
              <a:rPr lang="en-US" sz="2400" dirty="0"/>
              <a:t>All pages in application should be 8.5” x 11”</a:t>
            </a:r>
          </a:p>
          <a:p>
            <a:pPr lvl="0"/>
            <a:r>
              <a:rPr lang="en-US" sz="2400" dirty="0"/>
              <a:t>Maximum file size of under 5MB</a:t>
            </a:r>
          </a:p>
          <a:p>
            <a:r>
              <a:rPr lang="en-US" sz="2400" dirty="0"/>
              <a:t>Applications must be received by DEED by 4:00 pm on September 29, 2025. </a:t>
            </a:r>
          </a:p>
          <a:p>
            <a:r>
              <a:rPr lang="en-US" sz="2400" dirty="0"/>
              <a:t>You will receive an email confirmation that your application was received. If you do not receive a confirmation, you should assume the application was not received.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446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Application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June 30 - RFP announcement distributed</a:t>
            </a:r>
            <a:endParaRPr lang="en-US" sz="2800" b="1" dirty="0"/>
          </a:p>
          <a:p>
            <a:pPr lvl="0"/>
            <a:r>
              <a:rPr lang="en-US" sz="2800" dirty="0"/>
              <a:t>June 30 – September 29 - Applications prepared</a:t>
            </a:r>
          </a:p>
          <a:p>
            <a:pPr lvl="0"/>
            <a:r>
              <a:rPr lang="en-US" sz="2800" dirty="0"/>
              <a:t>July 10 - Informational session</a:t>
            </a:r>
          </a:p>
          <a:p>
            <a:pPr lvl="0"/>
            <a:r>
              <a:rPr lang="en-US" sz="2800" dirty="0"/>
              <a:t>September 29- Applications due </a:t>
            </a:r>
          </a:p>
          <a:p>
            <a:pPr lvl="0"/>
            <a:r>
              <a:rPr lang="en-US" sz="2800" dirty="0"/>
              <a:t>December - Projects selected and approved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70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 &amp; TEDI Project Example: Perham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Better access to Barrel </a:t>
            </a:r>
            <a:r>
              <a:rPr lang="en-US" dirty="0" err="1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O’Fun</a:t>
            </a:r>
            <a:r>
              <a:rPr lang="en-US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Tuffy’s</a:t>
            </a:r>
            <a:r>
              <a:rPr lang="en-US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 Pet Foods, Kenny’s Candies and a new hospital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Creation of 240 jobs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$270,000 of private funds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$500,000 DEED TEDI funds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$3.5 million of </a:t>
            </a:r>
            <a:r>
              <a:rPr lang="en-US" dirty="0" err="1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MnDOT</a:t>
            </a:r>
            <a:r>
              <a:rPr lang="en-US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 TED funds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Total project cost is $6,711,762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57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 &amp; TEDI Project Example: Perham</a:t>
            </a:r>
          </a:p>
        </p:txBody>
      </p:sp>
      <p:pic>
        <p:nvPicPr>
          <p:cNvPr id="5" name="Content Placeholder 3"/>
          <p:cNvPicPr>
            <a:picLocks/>
          </p:cNvPicPr>
          <p:nvPr/>
        </p:nvPicPr>
        <p:blipFill rotWithShape="1">
          <a:blip r:embed="rId2" cstate="print"/>
          <a:srcRect l="24863" t="3112" r="-7023" b="9902"/>
          <a:stretch/>
        </p:blipFill>
        <p:spPr bwMode="auto">
          <a:xfrm rot="5400000">
            <a:off x="3200401" y="76199"/>
            <a:ext cx="5791200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7786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Industrial Park with turning lanes</a:t>
            </a:r>
          </a:p>
          <a:p>
            <a:r>
              <a:rPr lang="en-US" dirty="0"/>
              <a:t>New Facilities for Toro, Fast Sprayers and others</a:t>
            </a:r>
          </a:p>
          <a:p>
            <a:r>
              <a:rPr lang="en-US" dirty="0"/>
              <a:t>125 jobs created/retained</a:t>
            </a:r>
          </a:p>
          <a:p>
            <a:r>
              <a:rPr lang="en-US" dirty="0"/>
              <a:t>$550k from DEED, $545k from </a:t>
            </a:r>
            <a:r>
              <a:rPr lang="en-US" dirty="0" err="1"/>
              <a:t>MnDOT</a:t>
            </a:r>
            <a:endParaRPr lang="en-US" dirty="0"/>
          </a:p>
          <a:p>
            <a:r>
              <a:rPr lang="en-US" dirty="0"/>
              <a:t>Total Project Costs $2.4 million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3600" y="7620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TED &amp; TEDI Project Example: Windom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01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 &amp; TEDI Project Example: Windom</a:t>
            </a:r>
          </a:p>
        </p:txBody>
      </p:sp>
      <p:pic>
        <p:nvPicPr>
          <p:cNvPr id="4" name="Picture 3" descr="þ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52" y="1752600"/>
            <a:ext cx="76462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0" y="4143869"/>
            <a:ext cx="4962417" cy="23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13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en-US" dirty="0"/>
              <a:t>Minnesota Statute 116J.436</a:t>
            </a:r>
          </a:p>
          <a:p>
            <a:pPr hangingPunct="0"/>
            <a:endParaRPr lang="en-US" dirty="0"/>
          </a:p>
          <a:p>
            <a:pPr hangingPunct="0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Authorizing Legislation</a:t>
            </a:r>
          </a:p>
        </p:txBody>
      </p:sp>
    </p:spTree>
    <p:extLst>
      <p:ext uri="{BB962C8B-B14F-4D97-AF65-F5344CB8AC3E}">
        <p14:creationId xmlns:p14="http://schemas.microsoft.com/office/powerpoint/2010/main" val="4177247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street in industrial park</a:t>
            </a:r>
          </a:p>
          <a:p>
            <a:r>
              <a:rPr lang="en-US" dirty="0"/>
              <a:t>Access to new buildings MRCI, FedEx, RDT</a:t>
            </a:r>
          </a:p>
          <a:p>
            <a:r>
              <a:rPr lang="en-US" dirty="0"/>
              <a:t>218 jobs created</a:t>
            </a:r>
          </a:p>
          <a:p>
            <a:r>
              <a:rPr lang="en-US" dirty="0"/>
              <a:t>Total Project Costs $1.4 million</a:t>
            </a:r>
          </a:p>
          <a:p>
            <a:r>
              <a:rPr lang="en-US" dirty="0"/>
              <a:t>$969,218 of DEED funds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Project Example: Mankato</a:t>
            </a:r>
          </a:p>
        </p:txBody>
      </p:sp>
    </p:spTree>
    <p:extLst>
      <p:ext uri="{BB962C8B-B14F-4D97-AF65-F5344CB8AC3E}">
        <p14:creationId xmlns:p14="http://schemas.microsoft.com/office/powerpoint/2010/main" val="784131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7620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TEDI Project Example: Mankato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 r="735"/>
          <a:stretch/>
        </p:blipFill>
        <p:spPr>
          <a:xfrm>
            <a:off x="1546303" y="1841810"/>
            <a:ext cx="9144001" cy="4871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38148" r="25834" b="21852"/>
          <a:stretch/>
        </p:blipFill>
        <p:spPr>
          <a:xfrm>
            <a:off x="1699260" y="3425952"/>
            <a:ext cx="4831644" cy="15240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9631" r="23466" b="33742"/>
          <a:stretch/>
        </p:blipFill>
        <p:spPr>
          <a:xfrm>
            <a:off x="7391401" y="1948226"/>
            <a:ext cx="3048001" cy="131618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7037" r="36666" b="27778"/>
          <a:stretch/>
        </p:blipFill>
        <p:spPr>
          <a:xfrm>
            <a:off x="1714500" y="1969008"/>
            <a:ext cx="5486400" cy="12954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92822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TEDI, BDPI, </a:t>
            </a:r>
            <a:r>
              <a:rPr lang="en-US" dirty="0" err="1"/>
              <a:t>IBDPI</a:t>
            </a:r>
            <a:r>
              <a:rPr lang="en-US" dirty="0"/>
              <a:t> Program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Jeremy LaCroix</a:t>
            </a:r>
          </a:p>
          <a:p>
            <a:pPr marL="0" indent="0">
              <a:buNone/>
            </a:pPr>
            <a:r>
              <a:rPr lang="en-US" dirty="0"/>
              <a:t>651-259-7457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Jeremy.lacroix@state.mn.us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https://mn.gov/deed/government/financial-assistance/business-funding/ted/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11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634"/>
            <a:ext cx="109728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Greater MN Business Development Public Infrastructure (BDPI)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dirty="0"/>
              <a:t> Million available for Greater MN Infrastructure Projects</a:t>
            </a:r>
          </a:p>
          <a:p>
            <a:r>
              <a:rPr lang="en-US" dirty="0"/>
              <a:t>Up to 50 percent of eligible project costs</a:t>
            </a:r>
          </a:p>
          <a:p>
            <a:r>
              <a:rPr lang="en-US" dirty="0"/>
              <a:t>Must exclusively serve Eligible projects which excludes retail, office, housing</a:t>
            </a:r>
          </a:p>
          <a:p>
            <a:r>
              <a:rPr lang="en-US" dirty="0"/>
              <a:t>Apply at any time</a:t>
            </a:r>
          </a:p>
          <a:p>
            <a:r>
              <a:rPr lang="en-US" dirty="0"/>
              <a:t>Not the TEDI application</a:t>
            </a:r>
          </a:p>
        </p:txBody>
      </p:sp>
    </p:spTree>
    <p:extLst>
      <p:ext uri="{BB962C8B-B14F-4D97-AF65-F5344CB8AC3E}">
        <p14:creationId xmlns:p14="http://schemas.microsoft.com/office/powerpoint/2010/main" val="1615697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1180"/>
            <a:ext cx="109728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Innovative Business Development Public Infrastructure (</a:t>
            </a:r>
            <a:r>
              <a:rPr lang="en-US" dirty="0" err="1"/>
              <a:t>IBDPI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$600,000 available for Infrastructure Projects (metro included)</a:t>
            </a:r>
          </a:p>
          <a:p>
            <a:r>
              <a:rPr lang="en-US" dirty="0"/>
              <a:t>Must meet serve legislatively defined “Innovative” business</a:t>
            </a:r>
          </a:p>
          <a:p>
            <a:r>
              <a:rPr lang="en-US" dirty="0"/>
              <a:t>Not usually used for speculative development</a:t>
            </a:r>
          </a:p>
          <a:p>
            <a:r>
              <a:rPr lang="en-US" dirty="0"/>
              <a:t>Apply at any time</a:t>
            </a:r>
          </a:p>
          <a:p>
            <a:r>
              <a:rPr lang="en-US" dirty="0"/>
              <a:t>Not the TEDI application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Program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 started in 2010</a:t>
            </a:r>
          </a:p>
          <a:p>
            <a:r>
              <a:rPr lang="en-US" dirty="0"/>
              <a:t>Six previous funding rounds</a:t>
            </a:r>
          </a:p>
          <a:p>
            <a:r>
              <a:rPr lang="en-US" dirty="0"/>
              <a:t>$18.6 Million awarded to 20 projects by DEED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972191"/>
              </p:ext>
            </p:extLst>
          </p:nvPr>
        </p:nvGraphicFramePr>
        <p:xfrm>
          <a:off x="397265" y="3794090"/>
          <a:ext cx="11794735" cy="2243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2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0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5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83556">
                  <a:extLst>
                    <a:ext uri="{9D8B030D-6E8A-4147-A177-3AD203B41FA5}">
                      <a16:colId xmlns:a16="http://schemas.microsoft.com/office/drawing/2014/main" val="962865181"/>
                    </a:ext>
                  </a:extLst>
                </a:gridCol>
              </a:tblGrid>
              <a:tr h="204950">
                <a:tc>
                  <a:txBody>
                    <a:bodyPr/>
                    <a:lstStyle/>
                    <a:p>
                      <a:r>
                        <a:rPr lang="en-US" b="1" u="sng" dirty="0">
                          <a:solidFill>
                            <a:srgbClr val="003865"/>
                          </a:solidFill>
                        </a:rPr>
                        <a:t>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u="sng" dirty="0">
                          <a:solidFill>
                            <a:srgbClr val="003865"/>
                          </a:solidFill>
                        </a:rPr>
                        <a:t>2015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dirty="0">
                          <a:solidFill>
                            <a:srgbClr val="003865"/>
                          </a:solidFill>
                        </a:rPr>
                        <a:t>2017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dirty="0">
                          <a:solidFill>
                            <a:srgbClr val="003865"/>
                          </a:solidFill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dirty="0">
                          <a:solidFill>
                            <a:srgbClr val="003865"/>
                          </a:solidFill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dirty="0">
                          <a:solidFill>
                            <a:srgbClr val="003865"/>
                          </a:solidFill>
                        </a:rPr>
                        <a:t>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International Falls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St. John’s Township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Brooklyn Park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Mankato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Chaska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Brooklyn Center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99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Rice County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Mankato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sngStrike" dirty="0">
                          <a:solidFill>
                            <a:srgbClr val="003865"/>
                          </a:solidFill>
                        </a:rPr>
                        <a:t>Chaska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Minneapolis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sngStrike" dirty="0">
                          <a:solidFill>
                            <a:srgbClr val="003865"/>
                          </a:solidFill>
                        </a:rPr>
                        <a:t>Renville County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noStrike" dirty="0">
                          <a:solidFill>
                            <a:srgbClr val="003865"/>
                          </a:solidFill>
                        </a:rPr>
                        <a:t>Norwood YA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76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Mankato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Wells*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Pennington County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Sherburne County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McLeod County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Carver County*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4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3865"/>
                          </a:solidFill>
                        </a:rPr>
                        <a:t>Delano*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sngStrike" dirty="0">
                          <a:solidFill>
                            <a:srgbClr val="003865"/>
                          </a:solidFill>
                        </a:rPr>
                        <a:t>Princeton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trike="sngStrike" dirty="0">
                          <a:solidFill>
                            <a:srgbClr val="003865"/>
                          </a:solidFill>
                        </a:rPr>
                        <a:t>Duluth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trike="sngStrike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trike="sngStrike" dirty="0">
                          <a:solidFill>
                            <a:srgbClr val="003865"/>
                          </a:solidFill>
                        </a:rPr>
                        <a:t>Big Stone County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trike="sngStrike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74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trike="sngStrike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trike="sngStrike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trike="sngStrike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trike="noStrike" baseline="0" dirty="0">
                          <a:solidFill>
                            <a:srgbClr val="003865"/>
                          </a:solidFill>
                        </a:rPr>
                        <a:t>Dayton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trike="noStrike" baseline="0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91006" y="5964013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*Indicates DEED TEDI and MnDOT TED funds were awarded</a:t>
            </a:r>
          </a:p>
        </p:txBody>
      </p:sp>
    </p:spTree>
    <p:extLst>
      <p:ext uri="{BB962C8B-B14F-4D97-AF65-F5344CB8AC3E}">
        <p14:creationId xmlns:p14="http://schemas.microsoft.com/office/powerpoint/2010/main" val="596468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Background/Purpose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Created to foster interagency coordination between the </a:t>
            </a:r>
            <a:r>
              <a:rPr lang="en-US" dirty="0" err="1"/>
              <a:t>MnDOT</a:t>
            </a:r>
            <a:r>
              <a:rPr lang="en-US" dirty="0"/>
              <a:t> and DEED to finance infrastructure to create economic development opportunities, jobs, and improve all types of transportation systems statewide.</a:t>
            </a:r>
          </a:p>
          <a:p>
            <a:r>
              <a:rPr lang="en-US" dirty="0"/>
              <a:t>MnDOT and DEED working together, but separate 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5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Eligible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Predesign and design</a:t>
            </a:r>
          </a:p>
          <a:p>
            <a:r>
              <a:rPr lang="en-US" dirty="0"/>
              <a:t>Acquisition of land</a:t>
            </a:r>
          </a:p>
          <a:p>
            <a:r>
              <a:rPr lang="en-US" dirty="0"/>
              <a:t>Construction and reconstruction</a:t>
            </a:r>
          </a:p>
          <a:p>
            <a:r>
              <a:rPr lang="en-US" dirty="0"/>
              <a:t>Infrastructure improvements that will promote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64115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Eligible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Projects must increase employment and improve transportation systems to accommodate private investment and job creation.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3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Eligible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DEED funds can not be used on trunk highway improvements, but can be used for needed infrastructure improvements and non-trunk highway street improvements in coordination with trunk highway improvement projects undertaken by MnDOT</a:t>
            </a:r>
          </a:p>
          <a:p>
            <a:r>
              <a:rPr lang="en-US" sz="2800" dirty="0"/>
              <a:t>Can be combined with MnDOT TED funds or on other non-trunk highway public infrastructure projects</a:t>
            </a:r>
          </a:p>
        </p:txBody>
      </p:sp>
    </p:spTree>
    <p:extLst>
      <p:ext uri="{BB962C8B-B14F-4D97-AF65-F5344CB8AC3E}">
        <p14:creationId xmlns:p14="http://schemas.microsoft.com/office/powerpoint/2010/main" val="1960026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Eligible Applicants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units of government</a:t>
            </a:r>
          </a:p>
          <a:p>
            <a:r>
              <a:rPr lang="en-US" dirty="0"/>
              <a:t>Must be the entity that will own the public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46307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TEDI Funding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Funds provided as a grant</a:t>
            </a:r>
          </a:p>
          <a:p>
            <a:r>
              <a:rPr lang="en-US" dirty="0"/>
              <a:t>$1,762,000 available</a:t>
            </a:r>
          </a:p>
          <a:p>
            <a:r>
              <a:rPr lang="en-US" dirty="0"/>
              <a:t>Additional funds available through MnDOT TED program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4578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1B02A75-BCB0-4986-B381-502234F6C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B153553-7048-44C0-962D-31C90BA4FF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8389D6-E0FD-469D-8587-EA39AB28503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MN.IT</Template>
  <TotalTime>16440</TotalTime>
  <Words>951</Words>
  <Application>Microsoft Office PowerPoint</Application>
  <PresentationFormat>Widescreen</PresentationFormat>
  <Paragraphs>142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Arial</vt:lpstr>
      <vt:lpstr>Calibri</vt:lpstr>
      <vt:lpstr>Microsoft Sans Serif</vt:lpstr>
      <vt:lpstr>NeueHaasGroteskText Std</vt:lpstr>
      <vt:lpstr>MN.IT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Office Theme</vt:lpstr>
      <vt:lpstr>1_Office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Transportation Economic  Development Infrastructure (TEDI) Request for Proposals</vt:lpstr>
      <vt:lpstr>TEDI Authorizing Legislation</vt:lpstr>
      <vt:lpstr>TEDI Program History</vt:lpstr>
      <vt:lpstr>TEDI Background/Purpose</vt:lpstr>
      <vt:lpstr>TEDI Eligible Projects</vt:lpstr>
      <vt:lpstr>TEDI Eligible Projects</vt:lpstr>
      <vt:lpstr>TEDI Eligible Projects</vt:lpstr>
      <vt:lpstr>TEDI Eligible Applicants</vt:lpstr>
      <vt:lpstr>TEDI Funding Information</vt:lpstr>
      <vt:lpstr>TEDI Maximum Award</vt:lpstr>
      <vt:lpstr>TEDI Match Requirement</vt:lpstr>
      <vt:lpstr>TEDI Selection Criteria</vt:lpstr>
      <vt:lpstr>TEDI Competitive Applications</vt:lpstr>
      <vt:lpstr>TEDI Application Submittal</vt:lpstr>
      <vt:lpstr>TEDI Application Timeline</vt:lpstr>
      <vt:lpstr>TED &amp; TEDI Project Example: Perham</vt:lpstr>
      <vt:lpstr>TED &amp; TEDI Project Example: Perham</vt:lpstr>
      <vt:lpstr>PowerPoint Presentation</vt:lpstr>
      <vt:lpstr>TED &amp; TEDI Project Example: Windom</vt:lpstr>
      <vt:lpstr>TEDI Project Example: Mankato</vt:lpstr>
      <vt:lpstr>PowerPoint Presentation</vt:lpstr>
      <vt:lpstr>TEDI, BDPI, IBDPI Program Information</vt:lpstr>
      <vt:lpstr>Greater MN Business Development Public Infrastructure (BDPI)</vt:lpstr>
      <vt:lpstr>Innovative Business Development Public Infrastructure (IBDPI)</vt:lpstr>
    </vt:vector>
  </TitlesOfParts>
  <Company>State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Minnesota Sample PowerPoint Template</dc:title>
  <dc:subject>PowerPoint Template</dc:subject>
  <dc:creator>MN.IT Services Communications</dc:creator>
  <cp:keywords>PowerPoint, Template</cp:keywords>
  <dc:description>Version 1.1, Released 8-2016</dc:description>
  <cp:lastModifiedBy>LaCroix, Jeremy (DEED)</cp:lastModifiedBy>
  <cp:revision>762</cp:revision>
  <cp:lastPrinted>2017-06-06T19:18:37Z</cp:lastPrinted>
  <dcterms:created xsi:type="dcterms:W3CDTF">2016-01-06T16:54:03Z</dcterms:created>
  <dcterms:modified xsi:type="dcterms:W3CDTF">2025-07-10T15:34:57Z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