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3"/>
  </p:notesMasterIdLst>
  <p:handoutMasterIdLst>
    <p:handoutMasterId r:id="rId14"/>
  </p:handoutMasterIdLst>
  <p:sldIdLst>
    <p:sldId id="264" r:id="rId5"/>
    <p:sldId id="275" r:id="rId6"/>
    <p:sldId id="278" r:id="rId7"/>
    <p:sldId id="276" r:id="rId8"/>
    <p:sldId id="277" r:id="rId9"/>
    <p:sldId id="280" r:id="rId10"/>
    <p:sldId id="279" r:id="rId11"/>
    <p:sldId id="268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D2431E-161E-A09A-5DD6-6991415A1863}" name="Kristina Petronko" initials="KP" userId="Kristina Petronk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865"/>
    <a:srgbClr val="78BE21"/>
    <a:srgbClr val="000000"/>
    <a:srgbClr val="E8E8E8"/>
    <a:srgbClr val="0D0D0D"/>
    <a:srgbClr val="B20738"/>
    <a:srgbClr val="00A3E2"/>
    <a:srgbClr val="2C2C2C"/>
    <a:srgbClr val="F5F5F5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62AD6E-5DD3-4F6E-883A-C67049F45BC1}" v="5" dt="2026-06-04T14:03:38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0" autoAdjust="0"/>
    <p:restoredTop sz="89884" autoAdjust="0"/>
  </p:normalViewPr>
  <p:slideViewPr>
    <p:cSldViewPr snapToGrid="0">
      <p:cViewPr varScale="1">
        <p:scale>
          <a:sx n="90" d="100"/>
          <a:sy n="90" d="100"/>
        </p:scale>
        <p:origin x="274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60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7/28/2026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31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185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E5E0E8-0788-4797-9983-C2C2D2603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1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2953758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rgbClr val="003865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4406286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D7ED242C-24FB-43A0-BCB6-43756FC812F6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gray">
          <a:xfrm>
            <a:off x="838200" y="1366345"/>
            <a:ext cx="10515600" cy="4788393"/>
          </a:xfrm>
          <a:noFill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0960E9-F618-4D3C-A13D-633B9C5E3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8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Blue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igh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gray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86B23F-38FC-49BD-83FB-47515709C2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, Image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B91AA0-3BA7-4036-A3DA-317C6C4FFA29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, Image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Blue, Image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ight Gray, Image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0"/>
          </p:nvPr>
        </p:nvSpPr>
        <p:spPr bwMode="gray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889DEE-3C1B-4241-958E-773D926E4D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-Up Vertical)">
    <p:bg bwMode="gray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1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2139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33272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DD21366-A0C8-424F-AB52-92ADBFEF7A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18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0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 Vertical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72814" y="1964392"/>
            <a:ext cx="2332190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82454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755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2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051B85-B470-414F-BB13-30B30A76CD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4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Reversed Logo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 txBox="1">
            <a:spLocks/>
          </p:cNvSpPr>
          <p:nvPr userDrawn="1"/>
        </p:nvSpPr>
        <p:spPr bwMode="ltGray">
          <a:xfrm>
            <a:off x="0" y="4092604"/>
            <a:ext cx="12192000" cy="1295182"/>
          </a:xfrm>
          <a:prstGeom prst="rect">
            <a:avLst/>
          </a:prstGeom>
          <a:solidFill>
            <a:schemeClr val="accent2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Title 2"/>
          <p:cNvSpPr>
            <a:spLocks noGrp="1"/>
          </p:cNvSpPr>
          <p:nvPr>
            <p:ph type="ctrTitle" hasCustomPrompt="1"/>
          </p:nvPr>
        </p:nvSpPr>
        <p:spPr bwMode="black">
          <a:xfrm>
            <a:off x="266700" y="4092602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3"/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D7ED242C-24FB-43A0-BCB6-43756FC812F6}" type="datetime1">
              <a:rPr lang="en-US" smtClean="0"/>
              <a:t>7/28/2026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47DF31-696F-4736-906B-17BCCF02A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53" y="2022348"/>
            <a:ext cx="6866694" cy="600041"/>
          </a:xfrm>
          <a:prstGeom prst="rect">
            <a:avLst/>
          </a:prstGeom>
        </p:spPr>
      </p:pic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-Up Horizontal)">
    <p:bg bwMode="gray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0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D17029C-146D-40A9-9DD0-040E835DC9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18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2-Up Horizontal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0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5941EE-6E7E-489C-8CC4-0F2A9370E9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1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D69CF5A-C6CF-486C-9B14-C9954E49C1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07" y="6454763"/>
            <a:ext cx="1925917" cy="168295"/>
          </a:xfrm>
          <a:prstGeom prst="rect">
            <a:avLst/>
          </a:prstGeom>
        </p:spPr>
      </p:pic>
      <p:sp>
        <p:nvSpPr>
          <p:cNvPr id="17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2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EA4A8DD-D0F5-44C1-B499-38111C8E48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96" y="6454763"/>
            <a:ext cx="1925917" cy="168295"/>
          </a:xfrm>
          <a:prstGeom prst="rect">
            <a:avLst/>
          </a:prstGeom>
        </p:spPr>
      </p:pic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3743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3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30ECE39-2EDE-4E36-B5CD-24B36FDEAA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22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10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539A61-E863-4510-A868-5207F12F00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1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or Objects (10-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301038" y="1600201"/>
            <a:ext cx="2069630" cy="21717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5" name="Content Placeholder 4"/>
          <p:cNvSpPr>
            <a:spLocks noGrp="1"/>
          </p:cNvSpPr>
          <p:nvPr>
            <p:ph sz="half" idx="27" hasCustomPrompt="1"/>
          </p:nvPr>
        </p:nvSpPr>
        <p:spPr>
          <a:xfrm>
            <a:off x="2676908" y="1600200"/>
            <a:ext cx="2069630" cy="21717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6" name="Content Placeholder 5"/>
          <p:cNvSpPr>
            <a:spLocks noGrp="1"/>
          </p:cNvSpPr>
          <p:nvPr>
            <p:ph sz="half" idx="28" hasCustomPrompt="1"/>
          </p:nvPr>
        </p:nvSpPr>
        <p:spPr>
          <a:xfrm>
            <a:off x="5061185" y="1600202"/>
            <a:ext cx="2069630" cy="2171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8" name="Content Placeholder 6"/>
          <p:cNvSpPr>
            <a:spLocks noGrp="1"/>
          </p:cNvSpPr>
          <p:nvPr>
            <p:ph sz="half" idx="29" hasCustomPrompt="1"/>
          </p:nvPr>
        </p:nvSpPr>
        <p:spPr>
          <a:xfrm>
            <a:off x="7450666" y="1600200"/>
            <a:ext cx="2069630" cy="2171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9" name="Content Placeholder 7"/>
          <p:cNvSpPr>
            <a:spLocks noGrp="1"/>
          </p:cNvSpPr>
          <p:nvPr>
            <p:ph sz="half" idx="30" hasCustomPrompt="1"/>
          </p:nvPr>
        </p:nvSpPr>
        <p:spPr>
          <a:xfrm>
            <a:off x="9809451" y="1600199"/>
            <a:ext cx="2069630" cy="2171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half" idx="31" hasCustomPrompt="1"/>
          </p:nvPr>
        </p:nvSpPr>
        <p:spPr>
          <a:xfrm>
            <a:off x="295833" y="4000500"/>
            <a:ext cx="2069630" cy="2171701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half" idx="32" hasCustomPrompt="1"/>
          </p:nvPr>
        </p:nvSpPr>
        <p:spPr>
          <a:xfrm>
            <a:off x="2671704" y="4000499"/>
            <a:ext cx="2069630" cy="2171701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7" name="Content Placeholder 10"/>
          <p:cNvSpPr>
            <a:spLocks noGrp="1"/>
          </p:cNvSpPr>
          <p:nvPr>
            <p:ph sz="half" idx="33" hasCustomPrompt="1"/>
          </p:nvPr>
        </p:nvSpPr>
        <p:spPr>
          <a:xfrm>
            <a:off x="5055980" y="4000501"/>
            <a:ext cx="2069630" cy="2171699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8" name="Content Placeholder 11"/>
          <p:cNvSpPr>
            <a:spLocks noGrp="1"/>
          </p:cNvSpPr>
          <p:nvPr>
            <p:ph sz="half" idx="34" hasCustomPrompt="1"/>
          </p:nvPr>
        </p:nvSpPr>
        <p:spPr>
          <a:xfrm>
            <a:off x="7445462" y="4000499"/>
            <a:ext cx="2069630" cy="2171699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9" name="Content Placeholder 12"/>
          <p:cNvSpPr>
            <a:spLocks noGrp="1"/>
          </p:cNvSpPr>
          <p:nvPr>
            <p:ph sz="half" idx="35" hasCustomPrompt="1"/>
          </p:nvPr>
        </p:nvSpPr>
        <p:spPr>
          <a:xfrm>
            <a:off x="9804246" y="4000498"/>
            <a:ext cx="2069630" cy="2171699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25" name="Rectangle 16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8FCB8B6-B793-4699-BFED-9089DEE2D6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20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33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2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rgbClr val="003865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Dark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2"/>
          <p:cNvSpPr txBox="1">
            <a:spLocks/>
          </p:cNvSpPr>
          <p:nvPr userDrawn="1"/>
        </p:nvSpPr>
        <p:spPr bwMode="black">
          <a:xfrm>
            <a:off x="-1" y="5638801"/>
            <a:ext cx="12192000" cy="1219200"/>
          </a:xfrm>
          <a:prstGeom prst="rect">
            <a:avLst/>
          </a:prstGeom>
          <a:solidFill>
            <a:srgbClr val="0D0D0D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Green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2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78BE2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 txBox="1">
            <a:spLocks/>
          </p:cNvSpPr>
          <p:nvPr userDrawn="1"/>
        </p:nvSpPr>
        <p:spPr bwMode="black">
          <a:xfrm>
            <a:off x="0" y="3477837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3477837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3"/>
          <p:cNvSpPr/>
          <p:nvPr userDrawn="1"/>
        </p:nvSpPr>
        <p:spPr bwMode="auto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041204"/>
            <a:ext cx="10515600" cy="1097128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5766153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B6782A-63E0-42F6-B8F1-B482061085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27" y="6182418"/>
            <a:ext cx="3613316" cy="31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2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Dark Horizontal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Dark Vertical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38200" y="1365203"/>
            <a:ext cx="10515600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36487256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Light Gray Horizontal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7" y="287066"/>
            <a:ext cx="3521927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1"/>
          </p:nvPr>
        </p:nvSpPr>
        <p:spPr bwMode="black">
          <a:xfrm>
            <a:off x="815975" y="3211513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0F9A58-DD4F-4269-9BA6-03203467A5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Light Gray Vertical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 bwMode="black">
          <a:xfrm>
            <a:off x="838200" y="1365203"/>
            <a:ext cx="10515600" cy="156718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4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Ligh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064751064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Blue Horizontal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Blue Vertical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38200" y="1365203"/>
            <a:ext cx="10515600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Blue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5757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45720" rIns="4572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able Placeholder 3"/>
          <p:cNvSpPr>
            <a:spLocks noGrp="1"/>
          </p:cNvSpPr>
          <p:nvPr>
            <p:ph type="tbl" sz="quarter" idx="13"/>
          </p:nvPr>
        </p:nvSpPr>
        <p:spPr bwMode="gray">
          <a:xfrm>
            <a:off x="838200" y="1335088"/>
            <a:ext cx="10515600" cy="48418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9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149A7D-ACE1-4D4F-9EDE-AFDAC9CAED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9644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Computer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4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Computer, Tablet, Phone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/>
          <a:stretch/>
        </p:blipFill>
        <p:spPr bwMode="gray">
          <a:xfrm>
            <a:off x="513807" y="300788"/>
            <a:ext cx="11412844" cy="6506515"/>
          </a:xfrm>
          <a:prstGeom prst="rect">
            <a:avLst/>
          </a:prstGeom>
        </p:spPr>
      </p:pic>
      <p:sp>
        <p:nvSpPr>
          <p:cNvPr id="13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8" y="691883"/>
            <a:ext cx="6298572" cy="336913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393577" y="3413074"/>
            <a:ext cx="1848970" cy="2458337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968188" y="4352926"/>
            <a:ext cx="894231" cy="1570503"/>
          </a:xfrm>
        </p:spPr>
        <p:txBody>
          <a:bodyPr>
            <a:normAutofit/>
          </a:bodyPr>
          <a:lstStyle>
            <a:lvl1pPr marL="171450" indent="-171450">
              <a:buFont typeface="Arial" panose="020B0604020202020204" pitchFamily="34" charset="0"/>
              <a:buChar char="•"/>
              <a:defRPr sz="950"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6FB33B-BCEE-4E25-B97B-A564B0E1024B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67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Blue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Dark Background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1434411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Background (Blue Title, Overl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 bwMode="auto">
          <a:xfrm>
            <a:off x="0" y="1921328"/>
            <a:ext cx="5683624" cy="4234542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Background (White Title, Blue Overl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idx="1"/>
          </p:nvPr>
        </p:nvSpPr>
        <p:spPr bwMode="auto">
          <a:xfrm>
            <a:off x="0" y="1921328"/>
            <a:ext cx="5683624" cy="4234542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 (Blue Circl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auto">
          <a:xfrm>
            <a:off x="6304108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 (Multiple Circles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 bwMode="auto">
          <a:xfrm>
            <a:off x="7289728" y="901318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054753" y="398666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5679058" y="3827626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Blue Box, Photo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 bwMode="auto">
          <a:xfrm>
            <a:off x="2299475" y="1609867"/>
            <a:ext cx="7593051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Blue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mn.gov</a:t>
            </a:r>
            <a:r>
              <a:rPr lang="en-US" dirty="0"/>
              <a:t>/deed</a:t>
            </a:r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 txBox="1">
            <a:spLocks/>
          </p:cNvSpPr>
          <p:nvPr userDrawn="1"/>
        </p:nvSpPr>
        <p:spPr bwMode="black">
          <a:xfrm>
            <a:off x="0" y="4188561"/>
            <a:ext cx="12192000" cy="1199223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4188564"/>
            <a:ext cx="11658600" cy="1199223"/>
          </a:xfrm>
          <a:noFill/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3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644884"/>
            <a:ext cx="10515600" cy="711464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A8CA1A9B-139F-4606-AD0A-F3253110DAE5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7AF7DA-B512-472F-BC23-F3520AA049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211" y="715116"/>
            <a:ext cx="3892217" cy="340119"/>
          </a:xfrm>
          <a:prstGeom prst="rect">
            <a:avLst/>
          </a:prstGeom>
        </p:spPr>
      </p:pic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ement (Light Gray Background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 txBox="1">
            <a:spLocks/>
          </p:cNvSpPr>
          <p:nvPr userDrawn="1"/>
        </p:nvSpPr>
        <p:spPr bwMode="black">
          <a:xfrm>
            <a:off x="0" y="1389684"/>
            <a:ext cx="12192000" cy="1340989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1389685"/>
            <a:ext cx="11658600" cy="1340989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Here | mn.gov/deed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952203-E8FB-4F5D-B5E5-77FD0A73D1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Image Background)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B25D9D-5365-41CD-BF43-4FFFCBF4BBDA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 bwMode="white">
          <a:xfrm>
            <a:off x="9891132" y="6356350"/>
            <a:ext cx="146266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 txBox="1">
            <a:spLocks/>
          </p:cNvSpPr>
          <p:nvPr userDrawn="1"/>
        </p:nvSpPr>
        <p:spPr bwMode="black">
          <a:xfrm>
            <a:off x="0" y="1651380"/>
            <a:ext cx="12192000" cy="1733266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1651380"/>
            <a:ext cx="11658600" cy="1733266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Optional Tagline Goes Here</a:t>
            </a:r>
            <a:r>
              <a:rPr lang="en-US" dirty="0"/>
              <a:t>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chemeClr val="tx2"/>
                </a:solidFill>
              </a:rPr>
              <a:t>mn.gov/deed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C7BAF0-E7E3-434E-A402-8ECD4B8D5D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887" y="676285"/>
            <a:ext cx="4307106" cy="37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(Blue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 mn.gov/deed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>
          <a:xfrm>
            <a:off x="9891132" y="6356350"/>
            <a:ext cx="146266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59CC8D-961C-48E4-83B9-1AB85637D2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887" y="676285"/>
            <a:ext cx="4307106" cy="37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594624"/>
            <a:ext cx="10515600" cy="4582339"/>
          </a:xfrm>
          <a:noFill/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2ECF1A-EF2B-4612-A2CC-75778C9FDA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4"/>
          <p:cNvSpPr>
            <a:spLocks noGrp="1"/>
          </p:cNvSpPr>
          <p:nvPr>
            <p:ph sz="half" idx="2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C680A3-C5D3-4FFD-9C4F-F36C769746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38200" y="1335281"/>
            <a:ext cx="10515600" cy="48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335281"/>
            <a:ext cx="10515600" cy="4841683"/>
          </a:xfrm>
          <a:noFill/>
        </p:spPr>
        <p:txBody>
          <a:bodyPr lIns="182880" tIns="301752" rIns="18288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2BB05C-0FE5-4B9D-9A15-CAA5A8AAB5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63076"/>
            <a:ext cx="1925917" cy="168295"/>
          </a:xfrm>
          <a:prstGeom prst="rect">
            <a:avLst/>
          </a:prstGeom>
        </p:spPr>
      </p:pic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5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38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 lIns="182880" tIns="182880" r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172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4"/>
          <p:cNvSpPr>
            <a:spLocks noGrp="1"/>
          </p:cNvSpPr>
          <p:nvPr>
            <p:ph sz="half" idx="2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 lIns="182880" tIns="182880" r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659527-B9B1-4F13-8C4F-F2223349C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54763"/>
            <a:ext cx="1925917" cy="16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68C556E-7101-4471-A958-3911E20944AB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88" r:id="rId2"/>
    <p:sldLayoutId id="2147483787" r:id="rId3"/>
    <p:sldLayoutId id="2147483795" r:id="rId4"/>
    <p:sldLayoutId id="2147483711" r:id="rId5"/>
    <p:sldLayoutId id="2147483712" r:id="rId6"/>
    <p:sldLayoutId id="2147483790" r:id="rId7"/>
    <p:sldLayoutId id="2147483789" r:id="rId8"/>
    <p:sldLayoutId id="2147483714" r:id="rId9"/>
    <p:sldLayoutId id="2147483780" r:id="rId10"/>
    <p:sldLayoutId id="2147483773" r:id="rId11"/>
    <p:sldLayoutId id="2147483800" r:id="rId12"/>
    <p:sldLayoutId id="2147483688" r:id="rId13"/>
    <p:sldLayoutId id="2147483826" r:id="rId14"/>
    <p:sldLayoutId id="2147483801" r:id="rId15"/>
    <p:sldLayoutId id="2147483802" r:id="rId16"/>
    <p:sldLayoutId id="2147483803" r:id="rId17"/>
    <p:sldLayoutId id="2147483744" r:id="rId18"/>
    <p:sldLayoutId id="2147483793" r:id="rId19"/>
    <p:sldLayoutId id="2147483767" r:id="rId20"/>
    <p:sldLayoutId id="2147483771" r:id="rId21"/>
    <p:sldLayoutId id="2147483772" r:id="rId22"/>
    <p:sldLayoutId id="2147483820" r:id="rId23"/>
    <p:sldLayoutId id="2147483769" r:id="rId24"/>
    <p:sldLayoutId id="2147483770" r:id="rId25"/>
    <p:sldLayoutId id="2147483829" r:id="rId26"/>
    <p:sldLayoutId id="2147483732" r:id="rId27"/>
    <p:sldLayoutId id="2147483794" r:id="rId28"/>
    <p:sldLayoutId id="2147483733" r:id="rId29"/>
    <p:sldLayoutId id="2147483821" r:id="rId30"/>
    <p:sldLayoutId id="2147483805" r:id="rId31"/>
    <p:sldLayoutId id="2147483806" r:id="rId32"/>
    <p:sldLayoutId id="2147483822" r:id="rId33"/>
    <p:sldLayoutId id="2147483750" r:id="rId34"/>
    <p:sldLayoutId id="2147483765" r:id="rId35"/>
    <p:sldLayoutId id="2147483823" r:id="rId36"/>
    <p:sldLayoutId id="2147483809" r:id="rId37"/>
    <p:sldLayoutId id="2147483808" r:id="rId38"/>
    <p:sldLayoutId id="2147483824" r:id="rId39"/>
    <p:sldLayoutId id="2147483781" r:id="rId40"/>
    <p:sldLayoutId id="2147483825" r:id="rId41"/>
    <p:sldLayoutId id="2147483807" r:id="rId42"/>
    <p:sldLayoutId id="2147483819" r:id="rId43"/>
    <p:sldLayoutId id="2147483738" r:id="rId44"/>
    <p:sldLayoutId id="2147483739" r:id="rId45"/>
    <p:sldLayoutId id="2147483754" r:id="rId46"/>
    <p:sldLayoutId id="2147483755" r:id="rId47"/>
    <p:sldLayoutId id="2147483759" r:id="rId48"/>
    <p:sldLayoutId id="2147483753" r:id="rId49"/>
    <p:sldLayoutId id="2147483763" r:id="rId50"/>
    <p:sldLayoutId id="2147483762" r:id="rId51"/>
    <p:sldLayoutId id="2147483797" r:id="rId52"/>
    <p:sldLayoutId id="2147483827" r:id="rId5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admin/data-practices/" TargetMode="External"/><Relationship Id="rId2" Type="http://schemas.openxmlformats.org/officeDocument/2006/relationships/hyperlink" Target="https://www.revisor.mn.gov/statutes/cite/13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Data Privacy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507D8D7-6BFF-6875-8EFF-AC8B2F3D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52" b="28052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Tara Sullivan- Staff Trainer</a:t>
            </a: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6324600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907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FA39B-9C69-862A-CBBC-9E93D2F71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B5ECB8A-B0F3-877E-8494-048F1FD8D8D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r>
              <a:rPr lang="en-US" dirty="0"/>
              <a:t>By the end of this training, I will be able to: </a:t>
            </a:r>
          </a:p>
          <a:p>
            <a:pPr lvl="1"/>
            <a:r>
              <a:rPr lang="en-US" dirty="0"/>
              <a:t>Know what counts as private data on individuals and other not public data and why it matters</a:t>
            </a:r>
          </a:p>
          <a:p>
            <a:pPr lvl="1"/>
            <a:r>
              <a:rPr lang="en-US" dirty="0"/>
              <a:t>Identify common data privacy strategies</a:t>
            </a:r>
          </a:p>
          <a:p>
            <a:pPr lvl="1"/>
            <a:r>
              <a:rPr lang="en-US" dirty="0"/>
              <a:t>Prevent data incidents</a:t>
            </a:r>
          </a:p>
          <a:p>
            <a:pPr lvl="1"/>
            <a:r>
              <a:rPr lang="en-US" dirty="0"/>
              <a:t>Understand how I can help SSB protect customer’s data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647176-8668-08D8-5CDE-5F92D09AF1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39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AB524-85E9-EE39-3401-5BB7A9FAD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216025"/>
          </a:xfrm>
        </p:spPr>
        <p:txBody>
          <a:bodyPr anchor="ctr">
            <a:normAutofit/>
          </a:bodyPr>
          <a:lstStyle/>
          <a:p>
            <a:r>
              <a:rPr lang="en-US" dirty="0"/>
              <a:t>What kind of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DED1E-E0D0-50EB-16A0-9A19D6D76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181600" cy="458233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Examples of private data for individuals: </a:t>
            </a:r>
          </a:p>
          <a:p>
            <a:pPr lvl="1"/>
            <a:r>
              <a:rPr lang="en-US" sz="2500" dirty="0"/>
              <a:t>Customer’s information like names, birthdates, or other personally identifiable information (PII) </a:t>
            </a:r>
          </a:p>
          <a:p>
            <a:pPr lvl="1"/>
            <a:r>
              <a:rPr lang="en-US" sz="2500" dirty="0"/>
              <a:t>Associated data types include birthdates, medical diagnoses, addresses, and phone numbers. This data along with PII can be used to identify specific people. </a:t>
            </a:r>
          </a:p>
          <a:p>
            <a:pPr lvl="1"/>
            <a:endParaRPr lang="en-US" sz="2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64894D-7B65-88EF-291D-5B4A049FE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3" r="1101"/>
          <a:stretch>
            <a:fillRect/>
          </a:stretch>
        </p:blipFill>
        <p:spPr>
          <a:xfrm>
            <a:off x="6172200" y="1594624"/>
            <a:ext cx="5181600" cy="4582339"/>
          </a:xfrm>
          <a:prstGeom prst="rect">
            <a:avLst/>
          </a:prstGeom>
          <a:noFill/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23351-0406-A383-91CD-527C5265E4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4600" y="6356349"/>
            <a:ext cx="558764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mn.gov/deed</a:t>
            </a:r>
          </a:p>
        </p:txBody>
      </p:sp>
    </p:spTree>
    <p:extLst>
      <p:ext uri="{BB962C8B-B14F-4D97-AF65-F5344CB8AC3E}">
        <p14:creationId xmlns:p14="http://schemas.microsoft.com/office/powerpoint/2010/main" val="2528500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75289-470E-1ED3-0EDB-5AC56A75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Privacy Strategies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3FD4B-0969-41FD-82AB-311083CBB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You all know and love them! Things like…</a:t>
            </a:r>
          </a:p>
          <a:p>
            <a:pPr lvl="1"/>
            <a:r>
              <a:rPr lang="en-US" dirty="0"/>
              <a:t>Changing your passwords frequently </a:t>
            </a:r>
          </a:p>
          <a:p>
            <a:pPr lvl="2"/>
            <a:r>
              <a:rPr lang="en-US" dirty="0"/>
              <a:t>Using a passphrase instead of common words/numbers. </a:t>
            </a:r>
          </a:p>
          <a:p>
            <a:pPr lvl="1"/>
            <a:r>
              <a:rPr lang="en-US" dirty="0"/>
              <a:t>Reporting suspicious emails for phishing </a:t>
            </a:r>
          </a:p>
          <a:p>
            <a:pPr marL="228600" lvl="1">
              <a:spcBef>
                <a:spcPts val="1000"/>
              </a:spcBef>
            </a:pPr>
            <a:r>
              <a:rPr lang="en-US" sz="2500" dirty="0"/>
              <a:t>Let’s think more SSB specific…</a:t>
            </a:r>
          </a:p>
          <a:p>
            <a:pPr marL="685800" lvl="2">
              <a:spcBef>
                <a:spcPts val="1000"/>
              </a:spcBef>
            </a:pPr>
            <a:r>
              <a:rPr lang="en-US" sz="2100" dirty="0"/>
              <a:t>Encrypting emails with customer information or referring to customers by their Record ID/authorization numbers instead of their names</a:t>
            </a:r>
          </a:p>
          <a:p>
            <a:pPr marL="685800" lvl="2">
              <a:spcBef>
                <a:spcPts val="1000"/>
              </a:spcBef>
            </a:pPr>
            <a:r>
              <a:rPr lang="en-US" sz="2100" dirty="0"/>
              <a:t>Making sure your email is going to the right person before hitting send</a:t>
            </a:r>
          </a:p>
          <a:p>
            <a:pPr marL="685800" lvl="2">
              <a:spcBef>
                <a:spcPts val="1000"/>
              </a:spcBef>
            </a:pPr>
            <a:r>
              <a:rPr lang="en-US" sz="2100" dirty="0"/>
              <a:t>Regularly checking WF1 case assignments  to ensure customers are properly assigned </a:t>
            </a:r>
          </a:p>
          <a:p>
            <a:pPr marL="685800" lvl="2">
              <a:spcBef>
                <a:spcPts val="1000"/>
              </a:spcBef>
            </a:pPr>
            <a:r>
              <a:rPr lang="en-US" sz="2100" dirty="0"/>
              <a:t>Ensuring customers signed a Release of Information (ROI) before you discuss them- ROIs aren’t needed to speak to SSB staff about a customer, but they are needed to speak to other entities and individuals about a customer</a:t>
            </a:r>
          </a:p>
          <a:p>
            <a:pPr marL="685800" lvl="2">
              <a:spcBef>
                <a:spcPts val="1000"/>
              </a:spcBef>
            </a:pPr>
            <a:endParaRPr lang="en-US" sz="2100" dirty="0"/>
          </a:p>
          <a:p>
            <a:pPr marL="685800" lvl="2">
              <a:spcBef>
                <a:spcPts val="1000"/>
              </a:spcBef>
            </a:pPr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9A25F5-CBDF-6569-45FB-3E336717E1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972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11A78-2C53-AD3E-A15B-00934C4BA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Protecting Customers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852C6-E22E-2F9D-E9EF-125C32744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How can we keep our customers safe? It starts with our systems. Let’s think about WF1: </a:t>
            </a:r>
          </a:p>
          <a:p>
            <a:r>
              <a:rPr lang="en-US" dirty="0"/>
              <a:t>Let us know when you’re done working with a customer so we can remove them from your case assignment</a:t>
            </a:r>
          </a:p>
          <a:p>
            <a:r>
              <a:rPr lang="en-US" dirty="0"/>
              <a:t>Let us know when staff leave your agency so we can remove their account access.</a:t>
            </a:r>
          </a:p>
          <a:p>
            <a:r>
              <a:rPr lang="en-US" dirty="0"/>
              <a:t>Routinely change your password.</a:t>
            </a:r>
          </a:p>
          <a:p>
            <a:r>
              <a:rPr lang="en-US" dirty="0"/>
              <a:t>Mistakes happen! If a customer is accidently assigned to you, please contact SSB we can make a correction.</a:t>
            </a:r>
          </a:p>
          <a:p>
            <a:r>
              <a:rPr lang="en-US" dirty="0"/>
              <a:t>Only access a customer’s record when you have a business reason to do so. </a:t>
            </a:r>
          </a:p>
          <a:p>
            <a:r>
              <a:rPr lang="en-US" dirty="0"/>
              <a:t>Protect the information you do access – never share information about a customer with anyone who should not have that information.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539DC3-3590-8A52-34EE-906E904D6C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mn.gov/deed</a:t>
            </a:r>
          </a:p>
        </p:txBody>
      </p:sp>
    </p:spTree>
    <p:extLst>
      <p:ext uri="{BB962C8B-B14F-4D97-AF65-F5344CB8AC3E}">
        <p14:creationId xmlns:p14="http://schemas.microsoft.com/office/powerpoint/2010/main" val="4275613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01784-71A6-8629-85F7-FD6705487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Safeguarding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E954E-AAF6-9C1B-179F-F1CA0966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SSB safeguard customer’s data? </a:t>
            </a:r>
          </a:p>
          <a:p>
            <a:pPr lvl="1"/>
            <a:r>
              <a:rPr lang="en-US" dirty="0"/>
              <a:t>Security governance </a:t>
            </a:r>
          </a:p>
          <a:p>
            <a:pPr lvl="1"/>
            <a:r>
              <a:rPr lang="en-US" dirty="0"/>
              <a:t>Technology safeguards</a:t>
            </a:r>
          </a:p>
          <a:p>
            <a:pPr lvl="1"/>
            <a:r>
              <a:rPr lang="en-US" dirty="0"/>
              <a:t>Access control</a:t>
            </a:r>
          </a:p>
          <a:p>
            <a:pPr lvl="1"/>
            <a:r>
              <a:rPr lang="en-US" dirty="0"/>
              <a:t>Monitoring </a:t>
            </a:r>
          </a:p>
          <a:p>
            <a:r>
              <a:rPr lang="en-US" dirty="0"/>
              <a:t>Community Partners are obligated under their agreement with SSB to safeguard private data on individuals and other not public data.</a:t>
            </a:r>
          </a:p>
          <a:p>
            <a:r>
              <a:rPr lang="en-US" dirty="0"/>
              <a:t>Reread your agreement with SSB to make sure you understand your obligations.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2FBA7-04F9-B132-4388-56BEBD2CA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891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F589-F541-AAA3-579A-0B3F3504E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197ED-40CD-5094-1E32-0C0AA8D6D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Check these out for more information: </a:t>
            </a:r>
          </a:p>
          <a:p>
            <a:r>
              <a:rPr lang="en-US" dirty="0"/>
              <a:t>Minnesota Statute § 13 the Minnesota Government Data Practices Act can found in entirety at </a:t>
            </a:r>
            <a:r>
              <a:rPr lang="en-US" dirty="0">
                <a:hlinkClick r:id="rId2"/>
              </a:rPr>
              <a:t>https://www.revisor.mn.gov/statutes/cite/13</a:t>
            </a:r>
            <a:endParaRPr lang="en-US" dirty="0"/>
          </a:p>
          <a:p>
            <a:r>
              <a:rPr lang="en-US" dirty="0"/>
              <a:t>The Data Practices Office of the Minnesota Department of Administration helps understand Minnesota's public access and privacy laws to the public and government. </a:t>
            </a:r>
            <a:r>
              <a:rPr lang="en-US" dirty="0">
                <a:hlinkClick r:id="rId3"/>
              </a:rPr>
              <a:t>Data Practices Office / Data Practices Office</a:t>
            </a:r>
            <a:endParaRPr lang="en-US" dirty="0"/>
          </a:p>
          <a:p>
            <a:r>
              <a:rPr lang="en-US" dirty="0"/>
              <a:t>Federal laws and regulations about privacy also apply.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70D732-988C-0825-1FAF-AAB4B0D8C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mn.gov/deed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35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 dirty="0"/>
              <a:t>Tara Sullivan</a:t>
            </a:r>
          </a:p>
          <a:p>
            <a:r>
              <a:rPr lang="en-US" sz="2800" i="1" dirty="0"/>
              <a:t>Tara.Sullivan@state.mn.us</a:t>
            </a:r>
          </a:p>
        </p:txBody>
      </p:sp>
    </p:spTree>
    <p:extLst>
      <p:ext uri="{BB962C8B-B14F-4D97-AF65-F5344CB8AC3E}">
        <p14:creationId xmlns:p14="http://schemas.microsoft.com/office/powerpoint/2010/main" val="24291881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ed-ppt  -  Read-Only" id="{9530B675-3080-4B84-A402-BCE400BA66EE}" vid="{97ACD320-584B-47A6-AB34-C49517E798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4EAAB423C2AD4F9E716C964328C15F" ma:contentTypeVersion="20" ma:contentTypeDescription="Create a new document." ma:contentTypeScope="" ma:versionID="01c6643d0f26a0d7cacac0dd96b1e590">
  <xsd:schema xmlns:xsd="http://www.w3.org/2001/XMLSchema" xmlns:xs="http://www.w3.org/2001/XMLSchema" xmlns:p="http://schemas.microsoft.com/office/2006/metadata/properties" xmlns:ns2="f40b3bed-991c-4f1f-9472-bc970bd8a5cf" xmlns:ns3="acafcbf6-48c5-4daf-971b-c5fe77e9609f" targetNamespace="http://schemas.microsoft.com/office/2006/metadata/properties" ma:root="true" ma:fieldsID="541496e93d05f33f60b246a546e95f84" ns2:_="" ns3:_="">
    <xsd:import namespace="f40b3bed-991c-4f1f-9472-bc970bd8a5cf"/>
    <xsd:import namespace="acafcbf6-48c5-4daf-971b-c5fe77e960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RequestID" minOccurs="0"/>
                <xsd:element ref="ns2:MediaLengthInSeconds" minOccurs="0"/>
                <xsd:element ref="ns2:MediaServiceLocation" minOccurs="0"/>
                <xsd:element ref="ns2:Creator" minOccurs="0"/>
                <xsd:element ref="ns2:Im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0b3bed-991c-4f1f-9472-bc970bd8a5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219cb8a3-2c43-49ff-bdd4-56a41dc47c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RequestID" ma:index="21" nillable="true" ma:displayName="RequestID" ma:format="Dropdown" ma:internalName="RequestID">
      <xsd:simpleType>
        <xsd:restriction base="dms:Text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Creator" ma:index="24" nillable="true" ma:displayName="Creator" ma:format="Dropdown" ma:list="UserInfo" ma:SharePointGroup="0" ma:internalName="Creat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mage" ma:index="25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afcbf6-48c5-4daf-971b-c5fe77e9609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efc701-9f1f-4a85-8cd8-3211bcae7aac}" ma:internalName="TaxCatchAll" ma:showField="CatchAllData" ma:web="acafcbf6-48c5-4daf-971b-c5fe77e960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cafcbf6-48c5-4daf-971b-c5fe77e9609f" xsi:nil="true"/>
    <lcf76f155ced4ddcb4097134ff3c332f xmlns="f40b3bed-991c-4f1f-9472-bc970bd8a5cf">
      <Terms xmlns="http://schemas.microsoft.com/office/infopath/2007/PartnerControls"/>
    </lcf76f155ced4ddcb4097134ff3c332f>
    <Image xmlns="f40b3bed-991c-4f1f-9472-bc970bd8a5cf" xsi:nil="true"/>
    <Creator xmlns="f40b3bed-991c-4f1f-9472-bc970bd8a5cf">
      <UserInfo>
        <DisplayName/>
        <AccountId xsi:nil="true"/>
        <AccountType/>
      </UserInfo>
    </Creator>
    <RequestID xmlns="f40b3bed-991c-4f1f-9472-bc970bd8a5c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4145F5-C744-4612-884B-2D332190C0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0b3bed-991c-4f1f-9472-bc970bd8a5cf"/>
    <ds:schemaRef ds:uri="acafcbf6-48c5-4daf-971b-c5fe77e960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78B604-9059-4F1C-B8E2-C96A71A964D2}">
  <ds:schemaRefs>
    <ds:schemaRef ds:uri="http://schemas.microsoft.com/office/infopath/2007/PartnerControls"/>
    <ds:schemaRef ds:uri="http://schemas.microsoft.com/office/2006/documentManagement/types"/>
    <ds:schemaRef ds:uri="1cd47f14-7087-4e70-834b-3e31bb072a55"/>
    <ds:schemaRef ds:uri="http://schemas.microsoft.com/office/2006/metadata/properties"/>
    <ds:schemaRef ds:uri="http://purl.org/dc/elements/1.1/"/>
    <ds:schemaRef ds:uri="http://schemas.microsoft.com/sharepoint/v3"/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  <ds:schemaRef ds:uri="acafcbf6-48c5-4daf-971b-c5fe77e9609f"/>
    <ds:schemaRef ds:uri="f40b3bed-991c-4f1f-9472-bc970bd8a5cf"/>
  </ds:schemaRefs>
</ds:datastoreItem>
</file>

<file path=customXml/itemProps3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b14b046-24c4-4519-8f26-b89c2159828c}" enabled="0" method="" siteId="{eb14b046-24c4-4519-8f26-b89c215982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deed-ppt</Template>
  <TotalTime>1755</TotalTime>
  <Words>532</Words>
  <Application>Microsoft Office PowerPoint</Application>
  <PresentationFormat>Widescreen</PresentationFormat>
  <Paragraphs>56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Minnesota</vt:lpstr>
      <vt:lpstr>Data Privacy</vt:lpstr>
      <vt:lpstr>Learning Objectives</vt:lpstr>
      <vt:lpstr>What kind of data?</vt:lpstr>
      <vt:lpstr>Data Privacy Strategies </vt:lpstr>
      <vt:lpstr>Protecting Customers Safety</vt:lpstr>
      <vt:lpstr>Safeguarding Data</vt:lpstr>
      <vt:lpstr>Additional Resources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Image</dc:title>
  <dc:subject/>
  <dc:creator>Sullivan, Tara M (She/Her/Hers) (DEED)</dc:creator>
  <cp:keywords/>
  <dc:description/>
  <cp:lastModifiedBy>Rogers, Lisa (She/Her/Hers) (DEED)</cp:lastModifiedBy>
  <cp:revision>8</cp:revision>
  <cp:lastPrinted>2017-03-14T16:27:36Z</cp:lastPrinted>
  <dcterms:created xsi:type="dcterms:W3CDTF">2024-02-14T16:51:05Z</dcterms:created>
  <dcterms:modified xsi:type="dcterms:W3CDTF">2026-07-28T19:41:49Z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1.31</vt:lpwstr>
  </property>
  <property fmtid="{D5CDD505-2E9C-101B-9397-08002B2CF9AE}" pid="3" name="ContentTypeId">
    <vt:lpwstr>0x010100EA4EAAB423C2AD4F9E716C964328C15F</vt:lpwstr>
  </property>
</Properties>
</file>