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31"/>
  </p:notesMasterIdLst>
  <p:handoutMasterIdLst>
    <p:handoutMasterId r:id="rId32"/>
  </p:handoutMasterIdLst>
  <p:sldIdLst>
    <p:sldId id="264" r:id="rId5"/>
    <p:sldId id="270" r:id="rId6"/>
    <p:sldId id="277" r:id="rId7"/>
    <p:sldId id="278" r:id="rId8"/>
    <p:sldId id="279" r:id="rId9"/>
    <p:sldId id="298" r:id="rId10"/>
    <p:sldId id="299" r:id="rId11"/>
    <p:sldId id="300" r:id="rId12"/>
    <p:sldId id="280" r:id="rId13"/>
    <p:sldId id="281" r:id="rId14"/>
    <p:sldId id="282" r:id="rId15"/>
    <p:sldId id="283" r:id="rId16"/>
    <p:sldId id="289" r:id="rId17"/>
    <p:sldId id="284" r:id="rId18"/>
    <p:sldId id="285" r:id="rId19"/>
    <p:sldId id="286" r:id="rId20"/>
    <p:sldId id="287" r:id="rId21"/>
    <p:sldId id="288" r:id="rId22"/>
    <p:sldId id="291" r:id="rId23"/>
    <p:sldId id="292" r:id="rId24"/>
    <p:sldId id="293" r:id="rId25"/>
    <p:sldId id="294" r:id="rId26"/>
    <p:sldId id="296" r:id="rId27"/>
    <p:sldId id="297" r:id="rId28"/>
    <p:sldId id="301" r:id="rId29"/>
    <p:sldId id="295" r:id="rId3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D785195-4DE4-CFE5-3897-B7610053612F}" name="Dendinger, Nadia (DEED)" initials="DN" userId="S::nadia.dendinger@state.mn.us::fa221209-4893-400b-9cf0-7089443ba1d2" providerId="AD"/>
  <p188:author id="{62EDBE97-3EC3-E793-B8A4-29D13D94C80B}" name="Toner, Brandon (DEED)" initials="BT" userId="S::Brandon.Toner@state.mn.us::6fc05b7d-f6b6-4b28-bf21-c64efb67b199" providerId="AD"/>
  <p188:author id="{A4931DED-401B-2DE3-C2A7-9220C2CCF71F}" name="Dendinger, Nadia (DEED)" initials="" userId="S::Nadia.Dendinger@state.mn.us::fa221209-4893-400b-9cf0-7089443ba1d2"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865"/>
    <a:srgbClr val="78BE21"/>
    <a:srgbClr val="000000"/>
    <a:srgbClr val="E8E8E8"/>
    <a:srgbClr val="0D0D0D"/>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latin typeface="Calibri" panose="020F050202020403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Calibri" panose="020F0502020204030204" pitchFamily="34" charset="0"/>
              </a:rPr>
              <a:t>8/29/2025</a:t>
            </a:fld>
            <a:endParaRPr lang="en-US">
              <a:latin typeface="Calibri" panose="020F050202020403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latin typeface="Calibri" panose="020F050202020403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Calibri" panose="020F0502020204030204" pitchFamily="34" charset="0"/>
              </a:rPr>
              <a:t>‹#›</a:t>
            </a:fld>
            <a:endParaRPr lang="en-US">
              <a:latin typeface="Calibri" panose="020F050202020403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Calibri" panose="020F0502020204030204" pitchFamily="34" charset="0"/>
              </a:defRPr>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Calibri" panose="020F0502020204030204" pitchFamily="34" charset="0"/>
              </a:defRPr>
            </a:lvl1pPr>
          </a:lstStyle>
          <a:p>
            <a:fld id="{A50CD39D-89B0-4C68-805A-35C75A7C20C8}" type="datetimeFigureOut">
              <a:rPr lang="en-US" smtClean="0"/>
              <a:pPr/>
              <a:t>8/29/2025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Calibri" panose="020F0502020204030204" pitchFamily="34" charset="0"/>
              </a:defRPr>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Calibri" panose="020F0502020204030204" pitchFamily="34" charset="0"/>
              </a:defRPr>
            </a:lvl1pPr>
          </a:lstStyle>
          <a:p>
            <a:fld id="{F9F08466-AEA7-4FC0-9459-6A32F61DA297}" type="slidenum">
              <a:rPr lang="en-US" smtClean="0"/>
              <a:pPr/>
              <a:t>‹#›</a:t>
            </a:fld>
            <a:endParaRPr lang="en-US"/>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lgn="l" defTabSz="914400" rtl="0" eaLnBrk="1" latinLnBrk="0" hangingPunct="1">
      <a:defRPr sz="1200" kern="1200">
        <a:solidFill>
          <a:schemeClr val="tx1"/>
        </a:solidFill>
        <a:latin typeface="Calibri" panose="020F0502020204030204" pitchFamily="34" charset="0"/>
        <a:ea typeface="+mn-ea"/>
        <a:cs typeface="+mn-cs"/>
      </a:defRPr>
    </a:lvl2pPr>
    <a:lvl3pPr marL="914400" algn="l" defTabSz="914400" rtl="0" eaLnBrk="1" latinLnBrk="0" hangingPunct="1">
      <a:defRPr sz="1200" kern="1200">
        <a:solidFill>
          <a:schemeClr val="tx1"/>
        </a:solidFill>
        <a:latin typeface="Calibri" panose="020F0502020204030204" pitchFamily="34" charset="0"/>
        <a:ea typeface="+mn-ea"/>
        <a:cs typeface="+mn-cs"/>
      </a:defRPr>
    </a:lvl3pPr>
    <a:lvl4pPr marL="1371600" algn="l" defTabSz="914400" rtl="0" eaLnBrk="1" latinLnBrk="0" hangingPunct="1">
      <a:defRPr sz="1200" kern="1200">
        <a:solidFill>
          <a:schemeClr val="tx1"/>
        </a:solidFill>
        <a:latin typeface="Calibri" panose="020F0502020204030204" pitchFamily="34" charset="0"/>
        <a:ea typeface="+mn-ea"/>
        <a:cs typeface="+mn-cs"/>
      </a:defRPr>
    </a:lvl4pPr>
    <a:lvl5pPr marL="1828800" algn="l" defTabSz="914400" rtl="0" eaLnBrk="1" latinLnBrk="0" hangingPunct="1">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latin typeface="+mn-lt"/>
              <a:ea typeface="Calibri"/>
              <a:cs typeface="Calibri"/>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a:p>
        </p:txBody>
      </p:sp>
    </p:spTree>
    <p:extLst>
      <p:ext uri="{BB962C8B-B14F-4D97-AF65-F5344CB8AC3E}">
        <p14:creationId xmlns:p14="http://schemas.microsoft.com/office/powerpoint/2010/main" val="2294831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F9F08466-AEA7-4FC0-9459-6A32F61DA297}" type="slidenum">
              <a:rPr lang="en-US" smtClean="0"/>
              <a:pPr/>
              <a:t>26</a:t>
            </a:fld>
            <a:endParaRPr lang="en-US"/>
          </a:p>
        </p:txBody>
      </p:sp>
    </p:spTree>
    <p:extLst>
      <p:ext uri="{BB962C8B-B14F-4D97-AF65-F5344CB8AC3E}">
        <p14:creationId xmlns:p14="http://schemas.microsoft.com/office/powerpoint/2010/main" val="14368505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p:bg bwMode="gray">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BE5E0E8-0788-4797-9983-C2C2D26038B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12" name="Title 2"/>
          <p:cNvSpPr>
            <a:spLocks noGrp="1"/>
          </p:cNvSpPr>
          <p:nvPr>
            <p:ph type="ctrTitle" hasCustomPrompt="1"/>
          </p:nvPr>
        </p:nvSpPr>
        <p:spPr bwMode="white">
          <a:xfrm>
            <a:off x="266700" y="2953758"/>
            <a:ext cx="11658600" cy="1295182"/>
          </a:xfrm>
          <a:noFill/>
        </p:spPr>
        <p:txBody>
          <a:bodyPr wrap="square" lIns="182880" tIns="91440" rIns="182880" bIns="91440" anchor="ctr">
            <a:normAutofit/>
          </a:bodyPr>
          <a:lstStyle>
            <a:lvl1pPr algn="ctr">
              <a:defRPr sz="3600">
                <a:solidFill>
                  <a:srgbClr val="003865"/>
                </a:solidFill>
              </a:defRPr>
            </a:lvl1pPr>
          </a:lstStyle>
          <a:p>
            <a:r>
              <a:rPr lang="en-US"/>
              <a:t>Click to enter the slideshow title</a:t>
            </a:r>
          </a:p>
        </p:txBody>
      </p:sp>
      <p:sp>
        <p:nvSpPr>
          <p:cNvPr id="6" name="Text Placeholder 4"/>
          <p:cNvSpPr>
            <a:spLocks noGrp="1"/>
          </p:cNvSpPr>
          <p:nvPr>
            <p:ph type="body" sz="quarter" idx="17" hasCustomPrompt="1"/>
          </p:nvPr>
        </p:nvSpPr>
        <p:spPr bwMode="black">
          <a:xfrm>
            <a:off x="838200" y="4406286"/>
            <a:ext cx="10515600" cy="711465"/>
          </a:xfrm>
        </p:spPr>
        <p:txBody>
          <a:bodyPr>
            <a:normAutofit/>
          </a:bodyPr>
          <a:lstStyle>
            <a:lvl1pPr marL="0" indent="0" algn="ctr">
              <a:buNone/>
              <a:defRPr sz="2400">
                <a:solidFill>
                  <a:schemeClr val="tx2"/>
                </a:solidFill>
              </a:defRPr>
            </a:lvl1pPr>
          </a:lstStyle>
          <a:p>
            <a:pPr lvl="0"/>
            <a:r>
              <a:rPr lang="en-US" err="1"/>
              <a:t>Firstname</a:t>
            </a:r>
            <a:r>
              <a:rPr lang="en-US"/>
              <a:t> </a:t>
            </a:r>
            <a:r>
              <a:rPr lang="en-US" err="1"/>
              <a:t>Lastname</a:t>
            </a:r>
            <a:r>
              <a:rPr lang="en-US"/>
              <a:t> | Job Title</a:t>
            </a:r>
          </a:p>
        </p:txBody>
      </p:sp>
      <p:sp>
        <p:nvSpPr>
          <p:cNvPr id="18" name="Date Placeholder 5"/>
          <p:cNvSpPr>
            <a:spLocks noGrp="1"/>
          </p:cNvSpPr>
          <p:nvPr>
            <p:ph type="dt" sz="half" idx="15"/>
          </p:nvPr>
        </p:nvSpPr>
        <p:spPr bwMode="black"/>
        <p:txBody>
          <a:bodyPr/>
          <a:lstStyle/>
          <a:p>
            <a:fld id="{D7ED242C-24FB-43A0-BCB6-43756FC812F6}" type="datetime1">
              <a:rPr lang="en-US" smtClean="0"/>
              <a:t>8/29/2025</a:t>
            </a:fld>
            <a:endParaRPr lang="en-US"/>
          </a:p>
        </p:txBody>
      </p:sp>
      <p:sp>
        <p:nvSpPr>
          <p:cNvPr id="9"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3368119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bwMode="gray">
      <p:bgPr>
        <a:solidFill>
          <a:schemeClr val="bg1"/>
        </a:solid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5" name="Content Placeholder 2"/>
          <p:cNvSpPr>
            <a:spLocks noGrp="1"/>
          </p:cNvSpPr>
          <p:nvPr>
            <p:ph sz="quarter" idx="10"/>
          </p:nvPr>
        </p:nvSpPr>
        <p:spPr bwMode="gray">
          <a:xfrm>
            <a:off x="838200" y="1366345"/>
            <a:ext cx="10515600" cy="4788393"/>
          </a:xfrm>
          <a:noFill/>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5A0960E9-F618-4D3C-A13D-633B9C5E325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8"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2359765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5" name="Content Placeholder 2"/>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8/29/2025</a:t>
            </a:fld>
            <a:endParaRPr lang="en-US"/>
          </a:p>
        </p:txBody>
      </p:sp>
      <p:sp>
        <p:nvSpPr>
          <p:cNvPr id="10"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err="1"/>
              <a:t>mn.gov</a:t>
            </a:r>
            <a:r>
              <a:rPr lang="en-US"/>
              <a:t>/deed</a:t>
            </a:r>
          </a:p>
        </p:txBody>
      </p:sp>
    </p:spTree>
    <p:extLst>
      <p:ext uri="{BB962C8B-B14F-4D97-AF65-F5344CB8AC3E}">
        <p14:creationId xmlns:p14="http://schemas.microsoft.com/office/powerpoint/2010/main" val="1767981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Blue)">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5" name="Content Placeholder 2"/>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8/29/2025</a:t>
            </a:fld>
            <a:endParaRPr lang="en-US"/>
          </a:p>
        </p:txBody>
      </p:sp>
      <p:sp>
        <p:nvSpPr>
          <p:cNvPr id="11"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err="1"/>
              <a:t>mn.gov</a:t>
            </a:r>
            <a:r>
              <a:rPr lang="en-US"/>
              <a:t>/deed</a:t>
            </a:r>
          </a:p>
        </p:txBody>
      </p:sp>
    </p:spTree>
    <p:extLst>
      <p:ext uri="{BB962C8B-B14F-4D97-AF65-F5344CB8AC3E}">
        <p14:creationId xmlns:p14="http://schemas.microsoft.com/office/powerpoint/2010/main" val="323025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Ligh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5" name="Content Placeholder 2"/>
          <p:cNvSpPr>
            <a:spLocks noGrp="1"/>
          </p:cNvSpPr>
          <p:nvPr>
            <p:ph sz="quarter" idx="10"/>
          </p:nvPr>
        </p:nvSpPr>
        <p:spPr bwMode="gray">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3E86B23F-38FC-49BD-83FB-47515709C25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9"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3824870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Solid White, Image)">
    <p:bg bwMode="black">
      <p:bgPr>
        <a:solidFill>
          <a:schemeClr val="bg1"/>
        </a:solidFill>
        <a:effectLst/>
      </p:bgPr>
    </p:bg>
    <p:spTree>
      <p:nvGrpSpPr>
        <p:cNvPr id="1" name=""/>
        <p:cNvGrpSpPr/>
        <p:nvPr/>
      </p:nvGrpSpPr>
      <p:grpSpPr>
        <a:xfrm>
          <a:off x="0" y="0"/>
          <a:ext cx="0" cy="0"/>
          <a:chOff x="0" y="0"/>
          <a:chExt cx="0" cy="0"/>
        </a:xfrm>
      </p:grpSpPr>
      <p:sp>
        <p:nvSpPr>
          <p:cNvPr id="10"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13" name="Content Placeholder 2"/>
          <p:cNvSpPr>
            <a:spLocks noGrp="1"/>
          </p:cNvSpPr>
          <p:nvPr>
            <p:ph sz="quarter" idx="10"/>
          </p:nvPr>
        </p:nvSpPr>
        <p:spPr bwMode="white">
          <a:xfrm>
            <a:off x="838200" y="1366345"/>
            <a:ext cx="6234953" cy="4788393"/>
          </a:xfrm>
        </p:spPr>
        <p:txBody>
          <a:bodyPr/>
          <a:lstStyle>
            <a:lvl1pPr>
              <a:buClr>
                <a:schemeClr val="tx1"/>
              </a:buClr>
              <a:defRPr>
                <a:solidFill>
                  <a:schemeClr val="tx2"/>
                </a:solidFill>
              </a:defRPr>
            </a:lvl1pPr>
            <a:lvl2pPr>
              <a:buClr>
                <a:schemeClr val="tx1"/>
              </a:buClr>
              <a:defRPr>
                <a:solidFill>
                  <a:schemeClr val="tx2"/>
                </a:solidFill>
              </a:defRPr>
            </a:lvl2pPr>
            <a:lvl3pPr>
              <a:buClr>
                <a:schemeClr val="tx1"/>
              </a:buClr>
              <a:defRPr>
                <a:solidFill>
                  <a:schemeClr val="tx2"/>
                </a:solidFill>
              </a:defRPr>
            </a:lvl3pPr>
            <a:lvl4pPr>
              <a:buClr>
                <a:schemeClr val="tx1"/>
              </a:buClr>
              <a:defRPr>
                <a:solidFill>
                  <a:schemeClr val="tx2"/>
                </a:solidFill>
              </a:defRPr>
            </a:lvl4pPr>
            <a:lvl5pPr>
              <a:buClr>
                <a:schemeClr val="tx1"/>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Picture Placeholder 3"/>
          <p:cNvSpPr>
            <a:spLocks noGrp="1"/>
          </p:cNvSpPr>
          <p:nvPr>
            <p:ph type="pic" sz="quarter" idx="13"/>
          </p:nvPr>
        </p:nvSpPr>
        <p:spPr bwMode="ltGray">
          <a:xfrm>
            <a:off x="7653566" y="1364826"/>
            <a:ext cx="4538434" cy="4538434"/>
          </a:xfrm>
        </p:spPr>
        <p:txBody>
          <a:bodyPr/>
          <a:lstStyle>
            <a:lvl1pPr>
              <a:buClr>
                <a:schemeClr val="tx1"/>
              </a:buClr>
              <a:defRPr>
                <a:solidFill>
                  <a:schemeClr val="tx2"/>
                </a:solidFill>
              </a:defRPr>
            </a:lvl1pPr>
          </a:lstStyle>
          <a:p>
            <a:r>
              <a:rPr lang="en-US"/>
              <a:t>Click icon to add picture</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tx2"/>
                </a:solidFill>
              </a:defRPr>
            </a:lvl1pPr>
          </a:lstStyle>
          <a:p>
            <a:fld id="{F4B91AA0-3BA7-4036-A3DA-317C6C4FFA29}" type="datetime1">
              <a:rPr lang="en-US" smtClean="0"/>
              <a:pPr/>
              <a:t>8/29/2025</a:t>
            </a:fld>
            <a:endParaRPr lang="en-US"/>
          </a:p>
        </p:txBody>
      </p:sp>
      <p:sp>
        <p:nvSpPr>
          <p:cNvPr id="11"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253926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Dark, Image)">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11" name="Content Placeholder 2"/>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3"/>
          <p:cNvSpPr>
            <a:spLocks noGrp="1"/>
          </p:cNvSpPr>
          <p:nvPr>
            <p:ph type="pic" sz="quarter" idx="13"/>
          </p:nvPr>
        </p:nvSpPr>
        <p:spPr bwMode="ltGray">
          <a:xfrm>
            <a:off x="7653566" y="1364826"/>
            <a:ext cx="4538434" cy="4538434"/>
          </a:xfrm>
        </p:spPr>
        <p:txBody>
          <a:bodyPr/>
          <a:lstStyle>
            <a:lvl1pPr>
              <a:buClr>
                <a:schemeClr val="accent2"/>
              </a:buClr>
              <a:defRPr>
                <a:solidFill>
                  <a:schemeClr val="bg1"/>
                </a:solidFill>
              </a:defRPr>
            </a:lvl1pPr>
          </a:lstStyle>
          <a:p>
            <a:r>
              <a:rPr lang="en-US"/>
              <a:t>Click icon to add picture</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8/29/2025</a:t>
            </a:fld>
            <a:endParaRPr lang="en-US"/>
          </a:p>
        </p:txBody>
      </p:sp>
      <p:sp>
        <p:nvSpPr>
          <p:cNvPr id="10"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err="1"/>
              <a:t>mn.gov</a:t>
            </a:r>
            <a:r>
              <a:rPr lang="en-US"/>
              <a:t>/deed</a:t>
            </a:r>
          </a:p>
        </p:txBody>
      </p:sp>
    </p:spTree>
    <p:extLst>
      <p:ext uri="{BB962C8B-B14F-4D97-AF65-F5344CB8AC3E}">
        <p14:creationId xmlns:p14="http://schemas.microsoft.com/office/powerpoint/2010/main" val="15389878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Solid Blue, Image)">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10" name="Content Placeholder 2"/>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icture Placeholder 3"/>
          <p:cNvSpPr>
            <a:spLocks noGrp="1"/>
          </p:cNvSpPr>
          <p:nvPr>
            <p:ph type="pic" sz="quarter" idx="13"/>
          </p:nvPr>
        </p:nvSpPr>
        <p:spPr bwMode="ltGray">
          <a:xfrm>
            <a:off x="7653566" y="1364826"/>
            <a:ext cx="4538434" cy="4538434"/>
          </a:xfrm>
        </p:spPr>
        <p:txBody>
          <a:bodyPr/>
          <a:lstStyle>
            <a:lvl1pPr>
              <a:buClr>
                <a:schemeClr val="accent2"/>
              </a:buClr>
              <a:defRPr>
                <a:solidFill>
                  <a:schemeClr val="bg1"/>
                </a:solidFill>
              </a:defRPr>
            </a:lvl1pPr>
          </a:lstStyle>
          <a:p>
            <a:r>
              <a:rPr lang="en-US"/>
              <a:t>Click icon to add picture</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8/29/2025</a:t>
            </a:fld>
            <a:endParaRPr lang="en-US"/>
          </a:p>
        </p:txBody>
      </p:sp>
      <p:sp>
        <p:nvSpPr>
          <p:cNvPr id="13"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err="1"/>
              <a:t>mn.gov</a:t>
            </a:r>
            <a:r>
              <a:rPr lang="en-US"/>
              <a:t>/deed</a:t>
            </a:r>
          </a:p>
        </p:txBody>
      </p:sp>
    </p:spTree>
    <p:extLst>
      <p:ext uri="{BB962C8B-B14F-4D97-AF65-F5344CB8AC3E}">
        <p14:creationId xmlns:p14="http://schemas.microsoft.com/office/powerpoint/2010/main" val="16945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Solid Light Gray, Image)">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7" name="Content Placeholder 2"/>
          <p:cNvSpPr>
            <a:spLocks noGrp="1"/>
          </p:cNvSpPr>
          <p:nvPr>
            <p:ph sz="quarter" idx="10"/>
          </p:nvPr>
        </p:nvSpPr>
        <p:spPr bwMode="gray">
          <a:xfrm>
            <a:off x="838200" y="1366345"/>
            <a:ext cx="6234953" cy="4788393"/>
          </a:xfrm>
        </p:spPr>
        <p:txBody>
          <a:bodyPr/>
          <a:lstStyle>
            <a:lvl1pPr>
              <a:buClr>
                <a:schemeClr val="tx1"/>
              </a:buClr>
              <a:defRPr>
                <a:solidFill>
                  <a:schemeClr val="tx2"/>
                </a:solidFill>
              </a:defRPr>
            </a:lvl1pPr>
            <a:lvl2pPr>
              <a:buClr>
                <a:schemeClr val="tx1"/>
              </a:buClr>
              <a:defRPr>
                <a:solidFill>
                  <a:schemeClr val="tx2"/>
                </a:solidFill>
              </a:defRPr>
            </a:lvl2pPr>
            <a:lvl3pPr>
              <a:buClr>
                <a:schemeClr val="tx1"/>
              </a:buClr>
              <a:defRPr>
                <a:solidFill>
                  <a:schemeClr val="tx2"/>
                </a:solidFill>
              </a:defRPr>
            </a:lvl3pPr>
            <a:lvl4pPr>
              <a:buClr>
                <a:schemeClr val="tx1"/>
              </a:buClr>
              <a:defRPr>
                <a:solidFill>
                  <a:schemeClr val="tx2"/>
                </a:solidFill>
              </a:defRPr>
            </a:lvl4pPr>
            <a:lvl5pPr>
              <a:buClr>
                <a:schemeClr val="tx1"/>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3"/>
          <p:cNvSpPr>
            <a:spLocks noGrp="1"/>
          </p:cNvSpPr>
          <p:nvPr>
            <p:ph type="pic" sz="quarter" idx="13"/>
          </p:nvPr>
        </p:nvSpPr>
        <p:spPr bwMode="gray">
          <a:xfrm>
            <a:off x="7653566" y="1364826"/>
            <a:ext cx="4538434" cy="4538434"/>
          </a:xfrm>
        </p:spPr>
        <p:txBody>
          <a:bodyPr/>
          <a:lstStyle>
            <a:lvl1pPr>
              <a:buClr>
                <a:schemeClr val="tx1"/>
              </a:buClr>
              <a:defRPr>
                <a:solidFill>
                  <a:schemeClr val="tx2"/>
                </a:solidFill>
              </a:defRPr>
            </a:lvl1pPr>
          </a:lstStyle>
          <a:p>
            <a:r>
              <a:rPr lang="en-US"/>
              <a:t>Click icon to add picture</a:t>
            </a:r>
          </a:p>
        </p:txBody>
      </p:sp>
      <p:pic>
        <p:nvPicPr>
          <p:cNvPr id="13" name="Picture 12">
            <a:extLst>
              <a:ext uri="{FF2B5EF4-FFF2-40B4-BE49-F238E27FC236}">
                <a16:creationId xmlns:a16="http://schemas.microsoft.com/office/drawing/2014/main" id="{A3889DEE-3C1B-4241-958E-773D926E4D9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9"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29864900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am Page (4-Up Vertical)">
    <p:bg bwMode="gray">
      <p:bgPr>
        <a:solidFill>
          <a:srgbClr val="E8E8E8"/>
        </a:solidFill>
        <a:effectLst/>
      </p:bgPr>
    </p:bg>
    <p:spTree>
      <p:nvGrpSpPr>
        <p:cNvPr id="1" name=""/>
        <p:cNvGrpSpPr/>
        <p:nvPr/>
      </p:nvGrpSpPr>
      <p:grpSpPr>
        <a:xfrm>
          <a:off x="0" y="0"/>
          <a:ext cx="0" cy="0"/>
          <a:chOff x="0" y="0"/>
          <a:chExt cx="0" cy="0"/>
        </a:xfrm>
      </p:grpSpPr>
      <p:sp>
        <p:nvSpPr>
          <p:cNvPr id="22"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1"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6" name="Picture Placeholder 3"/>
          <p:cNvSpPr>
            <a:spLocks noGrp="1"/>
          </p:cNvSpPr>
          <p:nvPr>
            <p:ph type="pic" sz="quarter" idx="13" hasCustomPrompt="1"/>
          </p:nvPr>
        </p:nvSpPr>
        <p:spPr bwMode="gray">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7" name="Text Placeholder 4"/>
          <p:cNvSpPr>
            <a:spLocks noGrp="1"/>
          </p:cNvSpPr>
          <p:nvPr>
            <p:ph type="body" sz="quarter" idx="15" hasCustomPrompt="1"/>
          </p:nvPr>
        </p:nvSpPr>
        <p:spPr bwMode="black">
          <a:xfrm>
            <a:off x="581719" y="432139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0" name="Picture Placeholder 5"/>
          <p:cNvSpPr>
            <a:spLocks noGrp="1"/>
          </p:cNvSpPr>
          <p:nvPr>
            <p:ph type="pic" sz="quarter" idx="16" hasCustomPrompt="1"/>
          </p:nvPr>
        </p:nvSpPr>
        <p:spPr bwMode="gray">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1" name="Text Placeholder 6"/>
          <p:cNvSpPr>
            <a:spLocks noGrp="1"/>
          </p:cNvSpPr>
          <p:nvPr>
            <p:ph type="body" sz="quarter" idx="17" hasCustomPrompt="1"/>
          </p:nvPr>
        </p:nvSpPr>
        <p:spPr bwMode="black">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2" name="Picture Placeholder 7"/>
          <p:cNvSpPr>
            <a:spLocks noGrp="1"/>
          </p:cNvSpPr>
          <p:nvPr>
            <p:ph type="pic" sz="quarter" idx="18" hasCustomPrompt="1"/>
          </p:nvPr>
        </p:nvSpPr>
        <p:spPr bwMode="gray">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3" name="Text Placeholder 8"/>
          <p:cNvSpPr>
            <a:spLocks noGrp="1"/>
          </p:cNvSpPr>
          <p:nvPr>
            <p:ph type="body" sz="quarter" idx="19" hasCustomPrompt="1"/>
          </p:nvPr>
        </p:nvSpPr>
        <p:spPr bwMode="black">
          <a:xfrm>
            <a:off x="6261407" y="4333272"/>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4" name="Picture Placeholder 9"/>
          <p:cNvSpPr>
            <a:spLocks noGrp="1"/>
          </p:cNvSpPr>
          <p:nvPr>
            <p:ph type="pic" sz="quarter" idx="20" hasCustomPrompt="1"/>
          </p:nvPr>
        </p:nvSpPr>
        <p:spPr bwMode="gray">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5" name="Text Placeholder 10"/>
          <p:cNvSpPr>
            <a:spLocks noGrp="1"/>
          </p:cNvSpPr>
          <p:nvPr>
            <p:ph type="body" sz="quarter" idx="21" hasCustomPrompt="1"/>
          </p:nvPr>
        </p:nvSpPr>
        <p:spPr bwMode="black">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6"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7" name="Picture 16">
            <a:extLst>
              <a:ext uri="{FF2B5EF4-FFF2-40B4-BE49-F238E27FC236}">
                <a16:creationId xmlns:a16="http://schemas.microsoft.com/office/drawing/2014/main" id="{DDD21366-A0C8-424F-AB52-92ADBFEF7A3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8"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2327802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3 Up Vertical)">
    <p:bg>
      <p:bgPr>
        <a:solidFill>
          <a:srgbClr val="E8E8E8"/>
        </a:solidFill>
        <a:effectLst/>
      </p:bgPr>
    </p:bg>
    <p:spTree>
      <p:nvGrpSpPr>
        <p:cNvPr id="1" name=""/>
        <p:cNvGrpSpPr/>
        <p:nvPr/>
      </p:nvGrpSpPr>
      <p:grpSpPr>
        <a:xfrm>
          <a:off x="0" y="0"/>
          <a:ext cx="0" cy="0"/>
          <a:chOff x="0" y="0"/>
          <a:chExt cx="0" cy="0"/>
        </a:xfrm>
      </p:grpSpPr>
      <p:sp>
        <p:nvSpPr>
          <p:cNvPr id="20"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7"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6" name="Picture Placeholder 3"/>
          <p:cNvSpPr>
            <a:spLocks noGrp="1"/>
          </p:cNvSpPr>
          <p:nvPr>
            <p:ph type="pic" sz="quarter" idx="13" hasCustomPrompt="1"/>
          </p:nvPr>
        </p:nvSpPr>
        <p:spPr bwMode="gray">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7" name="Text Placeholder 4"/>
          <p:cNvSpPr>
            <a:spLocks noGrp="1"/>
          </p:cNvSpPr>
          <p:nvPr>
            <p:ph type="body" sz="quarter" idx="15" hasCustomPrompt="1"/>
          </p:nvPr>
        </p:nvSpPr>
        <p:spPr bwMode="black">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0" name="Picture Placeholder 5"/>
          <p:cNvSpPr>
            <a:spLocks noGrp="1"/>
          </p:cNvSpPr>
          <p:nvPr>
            <p:ph type="pic" sz="quarter" idx="16" hasCustomPrompt="1"/>
          </p:nvPr>
        </p:nvSpPr>
        <p:spPr bwMode="gray">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1" name="Text Placeholder 6"/>
          <p:cNvSpPr>
            <a:spLocks noGrp="1"/>
          </p:cNvSpPr>
          <p:nvPr>
            <p:ph type="body" sz="quarter" idx="17" hasCustomPrompt="1"/>
          </p:nvPr>
        </p:nvSpPr>
        <p:spPr bwMode="black">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2" name="Picture Placeholder 7"/>
          <p:cNvSpPr>
            <a:spLocks noGrp="1"/>
          </p:cNvSpPr>
          <p:nvPr>
            <p:ph type="pic" sz="quarter" idx="18" hasCustomPrompt="1"/>
          </p:nvPr>
        </p:nvSpPr>
        <p:spPr bwMode="gray">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3" name="Text Placeholder 8"/>
          <p:cNvSpPr>
            <a:spLocks noGrp="1"/>
          </p:cNvSpPr>
          <p:nvPr>
            <p:ph type="body" sz="quarter" idx="19" hasCustomPrompt="1"/>
          </p:nvPr>
        </p:nvSpPr>
        <p:spPr bwMode="black">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6" name="Rectangle 12"/>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4" name="Picture 13">
            <a:extLst>
              <a:ext uri="{FF2B5EF4-FFF2-40B4-BE49-F238E27FC236}">
                <a16:creationId xmlns:a16="http://schemas.microsoft.com/office/drawing/2014/main" id="{F2051B85-B470-414F-BB13-30B30A76CD6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5"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2960824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Reversed Logo)">
    <p:bg bwMode="gray">
      <p:bgPr>
        <a:solidFill>
          <a:schemeClr val="tx1"/>
        </a:solidFill>
        <a:effectLst/>
      </p:bgPr>
    </p:bg>
    <p:spTree>
      <p:nvGrpSpPr>
        <p:cNvPr id="1" name=""/>
        <p:cNvGrpSpPr/>
        <p:nvPr/>
      </p:nvGrpSpPr>
      <p:grpSpPr>
        <a:xfrm>
          <a:off x="0" y="0"/>
          <a:ext cx="0" cy="0"/>
          <a:chOff x="0" y="0"/>
          <a:chExt cx="0" cy="0"/>
        </a:xfrm>
      </p:grpSpPr>
      <p:sp>
        <p:nvSpPr>
          <p:cNvPr id="11" name="Rectangle 1"/>
          <p:cNvSpPr txBox="1">
            <a:spLocks/>
          </p:cNvSpPr>
          <p:nvPr userDrawn="1"/>
        </p:nvSpPr>
        <p:spPr bwMode="ltGray">
          <a:xfrm>
            <a:off x="0" y="4092604"/>
            <a:ext cx="12192000" cy="1295182"/>
          </a:xfrm>
          <a:prstGeom prst="rect">
            <a:avLst/>
          </a:prstGeom>
          <a:solidFill>
            <a:schemeClr val="accent2"/>
          </a:solidFill>
        </p:spPr>
        <p:txBody>
          <a:bodyPr vert="horz" wrap="square"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a:p>
        </p:txBody>
      </p:sp>
      <p:sp>
        <p:nvSpPr>
          <p:cNvPr id="13" name="Title 2"/>
          <p:cNvSpPr>
            <a:spLocks noGrp="1"/>
          </p:cNvSpPr>
          <p:nvPr>
            <p:ph type="ctrTitle" hasCustomPrompt="1"/>
          </p:nvPr>
        </p:nvSpPr>
        <p:spPr bwMode="black">
          <a:xfrm>
            <a:off x="266700" y="4092602"/>
            <a:ext cx="11658600" cy="1295182"/>
          </a:xfrm>
          <a:noFill/>
        </p:spPr>
        <p:txBody>
          <a:bodyPr wrap="square" lIns="182880" tIns="91440" rIns="182880" bIns="91440" anchor="ctr">
            <a:normAutofit/>
          </a:bodyPr>
          <a:lstStyle>
            <a:lvl1pPr algn="ctr">
              <a:defRPr sz="3600">
                <a:solidFill>
                  <a:schemeClr val="tx2"/>
                </a:solidFill>
              </a:defRPr>
            </a:lvl1pPr>
          </a:lstStyle>
          <a:p>
            <a:r>
              <a:rPr lang="en-US"/>
              <a:t>Click to enter the slideshow title</a:t>
            </a:r>
          </a:p>
        </p:txBody>
      </p:sp>
      <p:sp>
        <p:nvSpPr>
          <p:cNvPr id="3" name="Rectangle 3"/>
          <p:cNvSpPr/>
          <p:nvPr userDrawn="1"/>
        </p:nvSpPr>
        <p:spPr bwMode="white">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8" name="Text Placeholder 4"/>
          <p:cNvSpPr>
            <a:spLocks noGrp="1"/>
          </p:cNvSpPr>
          <p:nvPr>
            <p:ph type="body" sz="quarter" idx="17" hasCustomPrompt="1"/>
          </p:nvPr>
        </p:nvSpPr>
        <p:spPr bwMode="black">
          <a:xfrm>
            <a:off x="838200" y="5644883"/>
            <a:ext cx="10515600" cy="711465"/>
          </a:xfrm>
        </p:spPr>
        <p:txBody>
          <a:bodyPr>
            <a:normAutofit/>
          </a:bodyPr>
          <a:lstStyle>
            <a:lvl1pPr marL="0" indent="0" algn="ctr">
              <a:buNone/>
              <a:defRPr sz="2400"/>
            </a:lvl1pPr>
          </a:lstStyle>
          <a:p>
            <a:pPr lvl="0"/>
            <a:r>
              <a:rPr lang="en-US" err="1"/>
              <a:t>Firstname</a:t>
            </a:r>
            <a:r>
              <a:rPr lang="en-US"/>
              <a:t> </a:t>
            </a:r>
            <a:r>
              <a:rPr lang="en-US" err="1"/>
              <a:t>Lastname</a:t>
            </a:r>
            <a:r>
              <a:rPr lang="en-US"/>
              <a:t> | Job Title</a:t>
            </a:r>
          </a:p>
        </p:txBody>
      </p:sp>
      <p:sp>
        <p:nvSpPr>
          <p:cNvPr id="18" name="Date Placeholder 5"/>
          <p:cNvSpPr>
            <a:spLocks noGrp="1"/>
          </p:cNvSpPr>
          <p:nvPr>
            <p:ph type="dt" sz="half" idx="15"/>
          </p:nvPr>
        </p:nvSpPr>
        <p:spPr bwMode="black"/>
        <p:txBody>
          <a:bodyPr/>
          <a:lstStyle/>
          <a:p>
            <a:fld id="{D7ED242C-24FB-43A0-BCB6-43756FC812F6}" type="datetime1">
              <a:rPr lang="en-US" smtClean="0"/>
              <a:t>8/29/2025</a:t>
            </a:fld>
            <a:endParaRPr lang="en-US"/>
          </a:p>
        </p:txBody>
      </p:sp>
      <p:pic>
        <p:nvPicPr>
          <p:cNvPr id="4" name="Picture 3">
            <a:extLst>
              <a:ext uri="{FF2B5EF4-FFF2-40B4-BE49-F238E27FC236}">
                <a16:creationId xmlns:a16="http://schemas.microsoft.com/office/drawing/2014/main" id="{1647DF31-696F-4736-906B-17BCCF02AB2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62653" y="2022348"/>
            <a:ext cx="6866694" cy="600041"/>
          </a:xfrm>
          <a:prstGeom prst="rect">
            <a:avLst/>
          </a:prstGeom>
        </p:spPr>
      </p:pic>
      <p:sp>
        <p:nvSpPr>
          <p:cNvPr id="10"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36973892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4-Up Horizontal)">
    <p:bg bwMode="gray">
      <p:bgPr>
        <a:solidFill>
          <a:srgbClr val="E8E8E8"/>
        </a:solidFill>
        <a:effectLst/>
      </p:bgPr>
    </p:bg>
    <p:spTree>
      <p:nvGrpSpPr>
        <p:cNvPr id="1" name=""/>
        <p:cNvGrpSpPr/>
        <p:nvPr/>
      </p:nvGrpSpPr>
      <p:grpSpPr>
        <a:xfrm>
          <a:off x="0" y="0"/>
          <a:ext cx="0" cy="0"/>
          <a:chOff x="0" y="0"/>
          <a:chExt cx="0" cy="0"/>
        </a:xfrm>
      </p:grpSpPr>
      <p:sp>
        <p:nvSpPr>
          <p:cNvPr id="21"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0"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19" name="Picture Placeholder 3"/>
          <p:cNvSpPr>
            <a:spLocks noGrp="1"/>
          </p:cNvSpPr>
          <p:nvPr>
            <p:ph type="pic" sz="quarter" idx="13" hasCustomPrompt="1"/>
          </p:nvPr>
        </p:nvSpPr>
        <p:spPr bwMode="gray">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4" name="Text Placeholder 4"/>
          <p:cNvSpPr>
            <a:spLocks noGrp="1"/>
          </p:cNvSpPr>
          <p:nvPr>
            <p:ph type="body" sz="quarter" idx="16"/>
          </p:nvPr>
        </p:nvSpPr>
        <p:spPr bwMode="black">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3" name="Picture Placeholder 5"/>
          <p:cNvSpPr>
            <a:spLocks noGrp="1"/>
          </p:cNvSpPr>
          <p:nvPr>
            <p:ph type="pic" sz="quarter" idx="14" hasCustomPrompt="1"/>
          </p:nvPr>
        </p:nvSpPr>
        <p:spPr bwMode="gray">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4" name="Text Placeholder 6"/>
          <p:cNvSpPr>
            <a:spLocks noGrp="1"/>
          </p:cNvSpPr>
          <p:nvPr>
            <p:ph type="body" sz="quarter" idx="15"/>
          </p:nvPr>
        </p:nvSpPr>
        <p:spPr bwMode="black">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5" name="Picture Placeholder 7"/>
          <p:cNvSpPr>
            <a:spLocks noGrp="1"/>
          </p:cNvSpPr>
          <p:nvPr>
            <p:ph type="pic" sz="quarter" idx="17" hasCustomPrompt="1"/>
          </p:nvPr>
        </p:nvSpPr>
        <p:spPr bwMode="gray">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6" name="Text Placeholder 8"/>
          <p:cNvSpPr>
            <a:spLocks noGrp="1"/>
          </p:cNvSpPr>
          <p:nvPr>
            <p:ph type="body" sz="quarter" idx="18"/>
          </p:nvPr>
        </p:nvSpPr>
        <p:spPr bwMode="black">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7" name="Picture Placeholder 9"/>
          <p:cNvSpPr>
            <a:spLocks noGrp="1"/>
          </p:cNvSpPr>
          <p:nvPr>
            <p:ph type="pic" sz="quarter" idx="19" hasCustomPrompt="1"/>
          </p:nvPr>
        </p:nvSpPr>
        <p:spPr bwMode="gray">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8" name="Text Placeholder 10"/>
          <p:cNvSpPr>
            <a:spLocks noGrp="1"/>
          </p:cNvSpPr>
          <p:nvPr>
            <p:ph type="body" sz="quarter" idx="20"/>
          </p:nvPr>
        </p:nvSpPr>
        <p:spPr bwMode="black">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7" name="Picture 16">
            <a:extLst>
              <a:ext uri="{FF2B5EF4-FFF2-40B4-BE49-F238E27FC236}">
                <a16:creationId xmlns:a16="http://schemas.microsoft.com/office/drawing/2014/main" id="{ED17029C-146D-40A9-9DD0-040E835DC93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8"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22632564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2-Up Horizontal)">
    <p:bg>
      <p:bgPr>
        <a:solidFill>
          <a:srgbClr val="E8E8E8"/>
        </a:solidFill>
        <a:effectLst/>
      </p:bgPr>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19" name="Picture Placeholder 3"/>
          <p:cNvSpPr>
            <a:spLocks noGrp="1"/>
          </p:cNvSpPr>
          <p:nvPr>
            <p:ph type="pic" sz="quarter" idx="13" hasCustomPrompt="1"/>
          </p:nvPr>
        </p:nvSpPr>
        <p:spPr bwMode="gray">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4" name="Text Placeholder 4"/>
          <p:cNvSpPr>
            <a:spLocks noGrp="1"/>
          </p:cNvSpPr>
          <p:nvPr>
            <p:ph type="body" sz="quarter" idx="16"/>
          </p:nvPr>
        </p:nvSpPr>
        <p:spPr bwMode="black">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5" name="Picture Placeholder 5"/>
          <p:cNvSpPr>
            <a:spLocks noGrp="1"/>
          </p:cNvSpPr>
          <p:nvPr>
            <p:ph type="pic" sz="quarter" idx="17" hasCustomPrompt="1"/>
          </p:nvPr>
        </p:nvSpPr>
        <p:spPr bwMode="gray">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6" name="Text Placeholder 6"/>
          <p:cNvSpPr>
            <a:spLocks noGrp="1"/>
          </p:cNvSpPr>
          <p:nvPr>
            <p:ph type="body" sz="quarter" idx="18"/>
          </p:nvPr>
        </p:nvSpPr>
        <p:spPr bwMode="black">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Rectangle 10"/>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2" name="Picture 11">
            <a:extLst>
              <a:ext uri="{FF2B5EF4-FFF2-40B4-BE49-F238E27FC236}">
                <a16:creationId xmlns:a16="http://schemas.microsoft.com/office/drawing/2014/main" id="{CA5941EE-6E7E-489C-8CC4-0F2A9370E92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3"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4345329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cons (4-Up Vertical)">
    <p:bg bwMode="gray">
      <p:bgRef idx="1001">
        <a:schemeClr val="bg1"/>
      </p:bgRef>
    </p:bg>
    <p:spTree>
      <p:nvGrpSpPr>
        <p:cNvPr id="1" name=""/>
        <p:cNvGrpSpPr/>
        <p:nvPr/>
      </p:nvGrpSpPr>
      <p:grpSpPr>
        <a:xfrm>
          <a:off x="0" y="0"/>
          <a:ext cx="0" cy="0"/>
          <a:chOff x="0" y="0"/>
          <a:chExt cx="0" cy="0"/>
        </a:xfrm>
      </p:grpSpPr>
      <p:sp>
        <p:nvSpPr>
          <p:cNvPr id="22"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1"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6" name="Picture Placeholder 3"/>
          <p:cNvSpPr>
            <a:spLocks noGrp="1"/>
          </p:cNvSpPr>
          <p:nvPr>
            <p:ph type="pic" sz="quarter" idx="13" hasCustomPrompt="1"/>
          </p:nvPr>
        </p:nvSpPr>
        <p:spPr bwMode="gray">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7" name="Text Placeholder 4"/>
          <p:cNvSpPr>
            <a:spLocks noGrp="1"/>
          </p:cNvSpPr>
          <p:nvPr>
            <p:ph type="body" sz="quarter" idx="15" hasCustomPrompt="1"/>
          </p:nvPr>
        </p:nvSpPr>
        <p:spPr bwMode="black">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0" name="Picture Placeholder 5"/>
          <p:cNvSpPr>
            <a:spLocks noGrp="1"/>
          </p:cNvSpPr>
          <p:nvPr>
            <p:ph type="pic" sz="quarter" idx="16" hasCustomPrompt="1"/>
          </p:nvPr>
        </p:nvSpPr>
        <p:spPr bwMode="gray">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1" name="Text Placeholder 6"/>
          <p:cNvSpPr>
            <a:spLocks noGrp="1"/>
          </p:cNvSpPr>
          <p:nvPr>
            <p:ph type="body" sz="quarter" idx="17" hasCustomPrompt="1"/>
          </p:nvPr>
        </p:nvSpPr>
        <p:spPr bwMode="black">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2" name="Picture Placeholder 7"/>
          <p:cNvSpPr>
            <a:spLocks noGrp="1"/>
          </p:cNvSpPr>
          <p:nvPr>
            <p:ph type="pic" sz="quarter" idx="18" hasCustomPrompt="1"/>
          </p:nvPr>
        </p:nvSpPr>
        <p:spPr bwMode="gray">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3" name="Text Placeholder 8"/>
          <p:cNvSpPr>
            <a:spLocks noGrp="1"/>
          </p:cNvSpPr>
          <p:nvPr>
            <p:ph type="body" sz="quarter" idx="19" hasCustomPrompt="1"/>
          </p:nvPr>
        </p:nvSpPr>
        <p:spPr bwMode="black">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4" name="Picture Placeholder 9"/>
          <p:cNvSpPr>
            <a:spLocks noGrp="1"/>
          </p:cNvSpPr>
          <p:nvPr>
            <p:ph type="pic" sz="quarter" idx="20" hasCustomPrompt="1"/>
          </p:nvPr>
        </p:nvSpPr>
        <p:spPr bwMode="gray">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5" name="Text Placeholder 10"/>
          <p:cNvSpPr>
            <a:spLocks noGrp="1"/>
          </p:cNvSpPr>
          <p:nvPr>
            <p:ph type="body" sz="quarter" idx="21" hasCustomPrompt="1"/>
          </p:nvPr>
        </p:nvSpPr>
        <p:spPr bwMode="black">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9"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6" name="Picture 15">
            <a:extLst>
              <a:ext uri="{FF2B5EF4-FFF2-40B4-BE49-F238E27FC236}">
                <a16:creationId xmlns:a16="http://schemas.microsoft.com/office/drawing/2014/main" id="{1D69CF5A-C6CF-486C-9B14-C9954E49C1D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7007" y="6454763"/>
            <a:ext cx="1925917" cy="168295"/>
          </a:xfrm>
          <a:prstGeom prst="rect">
            <a:avLst/>
          </a:prstGeom>
        </p:spPr>
      </p:pic>
      <p:sp>
        <p:nvSpPr>
          <p:cNvPr id="17"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37236465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cons (3-Up Vertical)">
    <p:bg bwMode="gray">
      <p:bgRef idx="1001">
        <a:schemeClr val="bg1"/>
      </p:bgRef>
    </p:bg>
    <p:spTree>
      <p:nvGrpSpPr>
        <p:cNvPr id="1" name=""/>
        <p:cNvGrpSpPr/>
        <p:nvPr/>
      </p:nvGrpSpPr>
      <p:grpSpPr>
        <a:xfrm>
          <a:off x="0" y="0"/>
          <a:ext cx="0" cy="0"/>
          <a:chOff x="0" y="0"/>
          <a:chExt cx="0" cy="0"/>
        </a:xfrm>
      </p:grpSpPr>
      <p:sp>
        <p:nvSpPr>
          <p:cNvPr id="18"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7"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6" name="Picture Placeholder 3"/>
          <p:cNvSpPr>
            <a:spLocks noGrp="1"/>
          </p:cNvSpPr>
          <p:nvPr>
            <p:ph type="pic" sz="quarter" idx="13" hasCustomPrompt="1"/>
          </p:nvPr>
        </p:nvSpPr>
        <p:spPr bwMode="gray">
          <a:xfrm>
            <a:off x="1697855"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7" name="Text Placeholder 4"/>
          <p:cNvSpPr>
            <a:spLocks noGrp="1"/>
          </p:cNvSpPr>
          <p:nvPr>
            <p:ph type="body" sz="quarter" idx="15" hasCustomPrompt="1"/>
          </p:nvPr>
        </p:nvSpPr>
        <p:spPr bwMode="black">
          <a:xfrm>
            <a:off x="1473242"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0" name="Picture Placeholder 5"/>
          <p:cNvSpPr>
            <a:spLocks noGrp="1"/>
          </p:cNvSpPr>
          <p:nvPr>
            <p:ph type="pic" sz="quarter" idx="16" hasCustomPrompt="1"/>
          </p:nvPr>
        </p:nvSpPr>
        <p:spPr bwMode="gray">
          <a:xfrm>
            <a:off x="4936052"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1" name="Text Placeholder 6"/>
          <p:cNvSpPr>
            <a:spLocks noGrp="1"/>
          </p:cNvSpPr>
          <p:nvPr>
            <p:ph type="body" sz="quarter" idx="17" hasCustomPrompt="1"/>
          </p:nvPr>
        </p:nvSpPr>
        <p:spPr bwMode="black">
          <a:xfrm>
            <a:off x="4712235"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2" name="Picture Placeholder 7"/>
          <p:cNvSpPr>
            <a:spLocks noGrp="1"/>
          </p:cNvSpPr>
          <p:nvPr>
            <p:ph type="pic" sz="quarter" idx="18" hasCustomPrompt="1"/>
          </p:nvPr>
        </p:nvSpPr>
        <p:spPr bwMode="gray">
          <a:xfrm>
            <a:off x="8174249"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3" name="Text Placeholder 8"/>
          <p:cNvSpPr>
            <a:spLocks noGrp="1"/>
          </p:cNvSpPr>
          <p:nvPr>
            <p:ph type="body" sz="quarter" idx="19" hasCustomPrompt="1"/>
          </p:nvPr>
        </p:nvSpPr>
        <p:spPr bwMode="black">
          <a:xfrm>
            <a:off x="7949636"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9" name="Rectangle 12"/>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4" name="Picture 13">
            <a:extLst>
              <a:ext uri="{FF2B5EF4-FFF2-40B4-BE49-F238E27FC236}">
                <a16:creationId xmlns:a16="http://schemas.microsoft.com/office/drawing/2014/main" id="{5EA4A8DD-D0F5-44C1-B499-38111C8E485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4896" y="6454763"/>
            <a:ext cx="1925917" cy="168295"/>
          </a:xfrm>
          <a:prstGeom prst="rect">
            <a:avLst/>
          </a:prstGeom>
        </p:spPr>
      </p:pic>
      <p:sp>
        <p:nvSpPr>
          <p:cNvPr id="15"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13473743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cons (4-Up Horizontal)">
    <p:bg bwMode="gray">
      <p:bgRef idx="1001">
        <a:schemeClr val="bg1"/>
      </p:bgRef>
    </p:bg>
    <p:spTree>
      <p:nvGrpSpPr>
        <p:cNvPr id="1" name=""/>
        <p:cNvGrpSpPr/>
        <p:nvPr/>
      </p:nvGrpSpPr>
      <p:grpSpPr>
        <a:xfrm>
          <a:off x="0" y="0"/>
          <a:ext cx="0" cy="0"/>
          <a:chOff x="0" y="0"/>
          <a:chExt cx="0" cy="0"/>
        </a:xfrm>
      </p:grpSpPr>
      <p:sp>
        <p:nvSpPr>
          <p:cNvPr id="24"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3"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12" name="Picture Placeholder 3"/>
          <p:cNvSpPr>
            <a:spLocks noGrp="1"/>
          </p:cNvSpPr>
          <p:nvPr>
            <p:ph type="pic" sz="quarter" idx="13" hasCustomPrompt="1"/>
          </p:nvPr>
        </p:nvSpPr>
        <p:spPr bwMode="gray">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5" name="Text Placeholder 4"/>
          <p:cNvSpPr>
            <a:spLocks noGrp="1"/>
          </p:cNvSpPr>
          <p:nvPr>
            <p:ph type="body" sz="quarter" idx="16"/>
          </p:nvPr>
        </p:nvSpPr>
        <p:spPr bwMode="black">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3" name="Picture Placeholder 5"/>
          <p:cNvSpPr>
            <a:spLocks noGrp="1"/>
          </p:cNvSpPr>
          <p:nvPr>
            <p:ph type="pic" sz="quarter" idx="14" hasCustomPrompt="1"/>
          </p:nvPr>
        </p:nvSpPr>
        <p:spPr bwMode="gray">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4" name="Text Placeholder 6"/>
          <p:cNvSpPr>
            <a:spLocks noGrp="1"/>
          </p:cNvSpPr>
          <p:nvPr>
            <p:ph type="body" sz="quarter" idx="15"/>
          </p:nvPr>
        </p:nvSpPr>
        <p:spPr bwMode="black">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Picture Placeholder 7"/>
          <p:cNvSpPr>
            <a:spLocks noGrp="1"/>
          </p:cNvSpPr>
          <p:nvPr>
            <p:ph type="pic" sz="quarter" idx="17" hasCustomPrompt="1"/>
          </p:nvPr>
        </p:nvSpPr>
        <p:spPr bwMode="gray">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7" name="Text Placeholder 8"/>
          <p:cNvSpPr>
            <a:spLocks noGrp="1"/>
          </p:cNvSpPr>
          <p:nvPr>
            <p:ph type="body" sz="quarter" idx="18"/>
          </p:nvPr>
        </p:nvSpPr>
        <p:spPr bwMode="black">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8" name="Picture Placeholder 9"/>
          <p:cNvSpPr>
            <a:spLocks noGrp="1"/>
          </p:cNvSpPr>
          <p:nvPr>
            <p:ph type="pic" sz="quarter" idx="19" hasCustomPrompt="1"/>
          </p:nvPr>
        </p:nvSpPr>
        <p:spPr bwMode="gray">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9" name="Text Placeholder 10"/>
          <p:cNvSpPr>
            <a:spLocks noGrp="1"/>
          </p:cNvSpPr>
          <p:nvPr>
            <p:ph type="body" sz="quarter" idx="20"/>
          </p:nvPr>
        </p:nvSpPr>
        <p:spPr bwMode="black">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8"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1" name="Picture 20">
            <a:extLst>
              <a:ext uri="{FF2B5EF4-FFF2-40B4-BE49-F238E27FC236}">
                <a16:creationId xmlns:a16="http://schemas.microsoft.com/office/drawing/2014/main" id="{130ECE39-2EDE-4E36-B5CD-24B36FDEAA6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22"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402069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cons (2-Up Horizontal)">
    <p:bg bwMode="gray">
      <p:bgRef idx="1001">
        <a:schemeClr val="bg1"/>
      </p:bgRef>
    </p:bg>
    <p:spTree>
      <p:nvGrpSpPr>
        <p:cNvPr id="1" name=""/>
        <p:cNvGrpSpPr/>
        <p:nvPr/>
      </p:nvGrpSpPr>
      <p:grpSpPr>
        <a:xfrm>
          <a:off x="0" y="0"/>
          <a:ext cx="0" cy="0"/>
          <a:chOff x="0" y="0"/>
          <a:chExt cx="0" cy="0"/>
        </a:xfrm>
      </p:grpSpPr>
      <p:sp>
        <p:nvSpPr>
          <p:cNvPr id="18"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12" name="Picture Placeholder 3"/>
          <p:cNvSpPr>
            <a:spLocks noGrp="1"/>
          </p:cNvSpPr>
          <p:nvPr>
            <p:ph type="pic" sz="quarter" idx="13" hasCustomPrompt="1"/>
          </p:nvPr>
        </p:nvSpPr>
        <p:spPr bwMode="gray">
          <a:xfrm>
            <a:off x="806332" y="2800328"/>
            <a:ext cx="1858809" cy="1858809"/>
          </a:xfrm>
          <a:prstGeom prst="rect">
            <a:avLst/>
          </a:prstGeom>
          <a:noFill/>
          <a:ln w="28575">
            <a:noFill/>
          </a:ln>
        </p:spPr>
        <p:txBody>
          <a:bodyPr anchor="ctr">
            <a:normAutofit/>
          </a:bodyPr>
          <a:lstStyle>
            <a:lvl1pPr marL="0" indent="0" algn="ctr">
              <a:buNone/>
              <a:defRPr sz="1800"/>
            </a:lvl1pPr>
          </a:lstStyle>
          <a:p>
            <a:r>
              <a:rPr lang="en-US"/>
              <a:t>Click Icon to add picture</a:t>
            </a:r>
          </a:p>
        </p:txBody>
      </p:sp>
      <p:sp>
        <p:nvSpPr>
          <p:cNvPr id="15" name="Text Placeholder 4"/>
          <p:cNvSpPr>
            <a:spLocks noGrp="1"/>
          </p:cNvSpPr>
          <p:nvPr>
            <p:ph type="body" sz="quarter" idx="16"/>
          </p:nvPr>
        </p:nvSpPr>
        <p:spPr bwMode="black">
          <a:xfrm>
            <a:off x="2876550" y="2800329"/>
            <a:ext cx="2866328" cy="1858809"/>
          </a:xfrm>
          <a:noFill/>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Picture Placeholder 5"/>
          <p:cNvSpPr>
            <a:spLocks noGrp="1"/>
          </p:cNvSpPr>
          <p:nvPr>
            <p:ph type="pic" sz="quarter" idx="17" hasCustomPrompt="1"/>
          </p:nvPr>
        </p:nvSpPr>
        <p:spPr bwMode="gray">
          <a:xfrm>
            <a:off x="6199805" y="2800328"/>
            <a:ext cx="1858809" cy="1858809"/>
          </a:xfrm>
          <a:prstGeom prst="rect">
            <a:avLst/>
          </a:prstGeom>
          <a:noFill/>
          <a:ln w="28575">
            <a:noFill/>
          </a:ln>
        </p:spPr>
        <p:txBody>
          <a:bodyPr anchor="ctr">
            <a:normAutofit/>
          </a:bodyPr>
          <a:lstStyle>
            <a:lvl1pPr marL="0" indent="0" algn="ctr">
              <a:buNone/>
              <a:defRPr sz="1800"/>
            </a:lvl1pPr>
          </a:lstStyle>
          <a:p>
            <a:r>
              <a:rPr lang="en-US"/>
              <a:t>Click Icon to add picture</a:t>
            </a:r>
          </a:p>
        </p:txBody>
      </p:sp>
      <p:sp>
        <p:nvSpPr>
          <p:cNvPr id="17" name="Text Placeholder 6"/>
          <p:cNvSpPr>
            <a:spLocks noGrp="1"/>
          </p:cNvSpPr>
          <p:nvPr>
            <p:ph type="body" sz="quarter" idx="18"/>
          </p:nvPr>
        </p:nvSpPr>
        <p:spPr bwMode="black">
          <a:xfrm>
            <a:off x="8270023" y="2800329"/>
            <a:ext cx="2866328" cy="1858809"/>
          </a:xfrm>
          <a:noFill/>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8" name="Rectangle 10"/>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3" name="Picture 12">
            <a:extLst>
              <a:ext uri="{FF2B5EF4-FFF2-40B4-BE49-F238E27FC236}">
                <a16:creationId xmlns:a16="http://schemas.microsoft.com/office/drawing/2014/main" id="{0A539A61-E863-4510-A868-5207F12F00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9"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cons or Objects (10-Up)">
    <p:spTree>
      <p:nvGrpSpPr>
        <p:cNvPr id="1" name=""/>
        <p:cNvGrpSpPr/>
        <p:nvPr/>
      </p:nvGrpSpPr>
      <p:grpSpPr>
        <a:xfrm>
          <a:off x="0" y="0"/>
          <a:ext cx="0" cy="0"/>
          <a:chOff x="0" y="0"/>
          <a:chExt cx="0" cy="0"/>
        </a:xfrm>
      </p:grpSpPr>
      <p:sp>
        <p:nvSpPr>
          <p:cNvPr id="23"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27" name="Content Placeholder 3"/>
          <p:cNvSpPr>
            <a:spLocks noGrp="1"/>
          </p:cNvSpPr>
          <p:nvPr>
            <p:ph sz="half" idx="15" hasCustomPrompt="1"/>
          </p:nvPr>
        </p:nvSpPr>
        <p:spPr>
          <a:xfrm>
            <a:off x="301038" y="1600201"/>
            <a:ext cx="2069630" cy="2171701"/>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35" name="Content Placeholder 4"/>
          <p:cNvSpPr>
            <a:spLocks noGrp="1"/>
          </p:cNvSpPr>
          <p:nvPr>
            <p:ph sz="half" idx="27" hasCustomPrompt="1"/>
          </p:nvPr>
        </p:nvSpPr>
        <p:spPr>
          <a:xfrm>
            <a:off x="2676908" y="1600200"/>
            <a:ext cx="2069630" cy="2171701"/>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36" name="Content Placeholder 5"/>
          <p:cNvSpPr>
            <a:spLocks noGrp="1"/>
          </p:cNvSpPr>
          <p:nvPr>
            <p:ph sz="half" idx="28" hasCustomPrompt="1"/>
          </p:nvPr>
        </p:nvSpPr>
        <p:spPr>
          <a:xfrm>
            <a:off x="5061185" y="1600202"/>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38" name="Content Placeholder 6"/>
          <p:cNvSpPr>
            <a:spLocks noGrp="1"/>
          </p:cNvSpPr>
          <p:nvPr>
            <p:ph sz="half" idx="29" hasCustomPrompt="1"/>
          </p:nvPr>
        </p:nvSpPr>
        <p:spPr>
          <a:xfrm>
            <a:off x="7450666" y="1600200"/>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39" name="Content Placeholder 7"/>
          <p:cNvSpPr>
            <a:spLocks noGrp="1"/>
          </p:cNvSpPr>
          <p:nvPr>
            <p:ph sz="half" idx="30" hasCustomPrompt="1"/>
          </p:nvPr>
        </p:nvSpPr>
        <p:spPr>
          <a:xfrm>
            <a:off x="9809451" y="1600199"/>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15" name="Content Placeholder 8"/>
          <p:cNvSpPr>
            <a:spLocks noGrp="1"/>
          </p:cNvSpPr>
          <p:nvPr>
            <p:ph sz="half" idx="31" hasCustomPrompt="1"/>
          </p:nvPr>
        </p:nvSpPr>
        <p:spPr>
          <a:xfrm>
            <a:off x="295833" y="4000500"/>
            <a:ext cx="2069630" cy="2171701"/>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16" name="Content Placeholder 9"/>
          <p:cNvSpPr>
            <a:spLocks noGrp="1"/>
          </p:cNvSpPr>
          <p:nvPr>
            <p:ph sz="half" idx="32" hasCustomPrompt="1"/>
          </p:nvPr>
        </p:nvSpPr>
        <p:spPr>
          <a:xfrm>
            <a:off x="2671704" y="4000499"/>
            <a:ext cx="2069630" cy="2171701"/>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17" name="Content Placeholder 10"/>
          <p:cNvSpPr>
            <a:spLocks noGrp="1"/>
          </p:cNvSpPr>
          <p:nvPr>
            <p:ph sz="half" idx="33" hasCustomPrompt="1"/>
          </p:nvPr>
        </p:nvSpPr>
        <p:spPr>
          <a:xfrm>
            <a:off x="5055980" y="4000501"/>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18" name="Content Placeholder 11"/>
          <p:cNvSpPr>
            <a:spLocks noGrp="1"/>
          </p:cNvSpPr>
          <p:nvPr>
            <p:ph sz="half" idx="34" hasCustomPrompt="1"/>
          </p:nvPr>
        </p:nvSpPr>
        <p:spPr>
          <a:xfrm>
            <a:off x="7445462" y="4000499"/>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19" name="Content Placeholder 12"/>
          <p:cNvSpPr>
            <a:spLocks noGrp="1"/>
          </p:cNvSpPr>
          <p:nvPr>
            <p:ph sz="half" idx="35" hasCustomPrompt="1"/>
          </p:nvPr>
        </p:nvSpPr>
        <p:spPr>
          <a:xfrm>
            <a:off x="9804246" y="4000498"/>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25" name="Rectangle 16"/>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6" name="Picture 25">
            <a:extLst>
              <a:ext uri="{FF2B5EF4-FFF2-40B4-BE49-F238E27FC236}">
                <a16:creationId xmlns:a16="http://schemas.microsoft.com/office/drawing/2014/main" id="{B8FCB8B6-B793-4699-BFED-9089DEE2D66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20"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3137733750"/>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Blue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2"/>
            <a:ext cx="12192000" cy="5638797"/>
          </a:xfrm>
        </p:spPr>
        <p:txBody>
          <a:bodyPr/>
          <a:lstStyle/>
          <a:p>
            <a:r>
              <a:rPr lang="en-US"/>
              <a:t>Click icon to add picture</a:t>
            </a:r>
          </a:p>
        </p:txBody>
      </p:sp>
      <p:sp>
        <p:nvSpPr>
          <p:cNvPr id="5" name="Rectangle 2"/>
          <p:cNvSpPr txBox="1">
            <a:spLocks/>
          </p:cNvSpPr>
          <p:nvPr userDrawn="1"/>
        </p:nvSpPr>
        <p:spPr bwMode="black">
          <a:xfrm>
            <a:off x="-1" y="5638800"/>
            <a:ext cx="12192000" cy="1219200"/>
          </a:xfrm>
          <a:prstGeom prst="rect">
            <a:avLst/>
          </a:prstGeom>
          <a:solidFill>
            <a:srgbClr val="003865"/>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a:p>
        </p:txBody>
      </p:sp>
      <p:sp>
        <p:nvSpPr>
          <p:cNvPr id="9" name="Title 3"/>
          <p:cNvSpPr>
            <a:spLocks noGrp="1"/>
          </p:cNvSpPr>
          <p:nvPr>
            <p:ph type="title" hasCustomPrompt="1"/>
          </p:nvPr>
        </p:nvSpPr>
        <p:spPr bwMode="white">
          <a:xfrm>
            <a:off x="266700" y="5638801"/>
            <a:ext cx="11658600" cy="1219200"/>
          </a:xfrm>
          <a:noFill/>
        </p:spPr>
        <p:txBody>
          <a:bodyPr>
            <a:normAutofit/>
          </a:bodyPr>
          <a:lstStyle>
            <a:lvl1pPr algn="ctr">
              <a:defRPr sz="3600">
                <a:solidFill>
                  <a:schemeClr val="bg1"/>
                </a:solidFill>
              </a:defRPr>
            </a:lvl1pPr>
          </a:lstStyle>
          <a:p>
            <a:r>
              <a:rPr lang="en-US"/>
              <a:t>Click to edit title</a:t>
            </a:r>
          </a:p>
        </p:txBody>
      </p:sp>
    </p:spTree>
    <p:extLst>
      <p:ext uri="{BB962C8B-B14F-4D97-AF65-F5344CB8AC3E}">
        <p14:creationId xmlns:p14="http://schemas.microsoft.com/office/powerpoint/2010/main" val="1045112619"/>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Dark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2"/>
            <a:ext cx="12192000" cy="5638799"/>
          </a:xfrm>
        </p:spPr>
        <p:txBody>
          <a:bodyPr/>
          <a:lstStyle/>
          <a:p>
            <a:r>
              <a:rPr lang="en-US"/>
              <a:t>Click icon to add picture</a:t>
            </a:r>
          </a:p>
        </p:txBody>
      </p:sp>
      <p:sp>
        <p:nvSpPr>
          <p:cNvPr id="5" name="Rectangle 2"/>
          <p:cNvSpPr txBox="1">
            <a:spLocks/>
          </p:cNvSpPr>
          <p:nvPr userDrawn="1"/>
        </p:nvSpPr>
        <p:spPr bwMode="black">
          <a:xfrm>
            <a:off x="-1" y="5638801"/>
            <a:ext cx="12192000" cy="1219200"/>
          </a:xfrm>
          <a:prstGeom prst="rect">
            <a:avLst/>
          </a:prstGeom>
          <a:solidFill>
            <a:srgbClr val="0D0D0D">
              <a:alpha val="87843"/>
            </a:srgbClr>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a:p>
        </p:txBody>
      </p:sp>
      <p:sp>
        <p:nvSpPr>
          <p:cNvPr id="9" name="Title 3"/>
          <p:cNvSpPr>
            <a:spLocks noGrp="1"/>
          </p:cNvSpPr>
          <p:nvPr>
            <p:ph type="title" hasCustomPrompt="1"/>
          </p:nvPr>
        </p:nvSpPr>
        <p:spPr bwMode="white">
          <a:xfrm>
            <a:off x="266700" y="5638801"/>
            <a:ext cx="11658600" cy="1219200"/>
          </a:xfrm>
          <a:noFill/>
        </p:spPr>
        <p:txBody>
          <a:bodyPr>
            <a:normAutofit/>
          </a:bodyPr>
          <a:lstStyle>
            <a:lvl1pPr algn="ctr">
              <a:defRPr sz="3600">
                <a:solidFill>
                  <a:schemeClr val="bg1"/>
                </a:solidFill>
              </a:defRPr>
            </a:lvl1pPr>
          </a:lstStyle>
          <a:p>
            <a:r>
              <a:rPr lang="en-US"/>
              <a:t>Click to edit title</a:t>
            </a:r>
          </a:p>
        </p:txBody>
      </p:sp>
    </p:spTree>
    <p:extLst>
      <p:ext uri="{BB962C8B-B14F-4D97-AF65-F5344CB8AC3E}">
        <p14:creationId xmlns:p14="http://schemas.microsoft.com/office/powerpoint/2010/main" val="3297887301"/>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ig Image (Green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3"/>
            <a:ext cx="12192000" cy="5638798"/>
          </a:xfrm>
        </p:spPr>
        <p:txBody>
          <a:bodyPr/>
          <a:lstStyle/>
          <a:p>
            <a:r>
              <a:rPr lang="en-US"/>
              <a:t>Click icon to add picture</a:t>
            </a:r>
          </a:p>
        </p:txBody>
      </p:sp>
      <p:sp>
        <p:nvSpPr>
          <p:cNvPr id="5" name="Rectangle 2"/>
          <p:cNvSpPr txBox="1">
            <a:spLocks/>
          </p:cNvSpPr>
          <p:nvPr userDrawn="1"/>
        </p:nvSpPr>
        <p:spPr bwMode="auto">
          <a:xfrm>
            <a:off x="0" y="5638800"/>
            <a:ext cx="12192000" cy="1219200"/>
          </a:xfrm>
          <a:prstGeom prst="rect">
            <a:avLst/>
          </a:prstGeom>
          <a:solidFill>
            <a:srgbClr val="78BE21"/>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tx2"/>
                </a:solidFill>
                <a:latin typeface="+mj-lt"/>
                <a:ea typeface="+mj-ea"/>
                <a:cs typeface="+mj-cs"/>
              </a:defRPr>
            </a:lvl1pPr>
          </a:lstStyle>
          <a:p>
            <a:endParaRPr lang="en-US"/>
          </a:p>
        </p:txBody>
      </p:sp>
      <p:sp>
        <p:nvSpPr>
          <p:cNvPr id="9" name="Title 3"/>
          <p:cNvSpPr>
            <a:spLocks noGrp="1"/>
          </p:cNvSpPr>
          <p:nvPr>
            <p:ph type="title" hasCustomPrompt="1"/>
          </p:nvPr>
        </p:nvSpPr>
        <p:spPr bwMode="black">
          <a:xfrm>
            <a:off x="266700" y="5638800"/>
            <a:ext cx="11658600" cy="1219200"/>
          </a:xfrm>
          <a:noFill/>
        </p:spPr>
        <p:txBody>
          <a:bodyPr>
            <a:normAutofit/>
          </a:bodyPr>
          <a:lstStyle>
            <a:lvl1pPr algn="ctr">
              <a:defRPr sz="3600">
                <a:solidFill>
                  <a:schemeClr val="tx2"/>
                </a:solidFill>
              </a:defRPr>
            </a:lvl1pPr>
          </a:lstStyle>
          <a:p>
            <a:r>
              <a:rPr lang="en-US"/>
              <a:t>Click to edit title</a:t>
            </a:r>
          </a:p>
        </p:txBody>
      </p:sp>
    </p:spTree>
    <p:extLst>
      <p:ext uri="{BB962C8B-B14F-4D97-AF65-F5344CB8AC3E}">
        <p14:creationId xmlns:p14="http://schemas.microsoft.com/office/powerpoint/2010/main" val="163423732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8" name="Rectangle 1"/>
          <p:cNvSpPr txBox="1">
            <a:spLocks/>
          </p:cNvSpPr>
          <p:nvPr userDrawn="1"/>
        </p:nvSpPr>
        <p:spPr bwMode="black">
          <a:xfrm>
            <a:off x="0" y="3477837"/>
            <a:ext cx="12192000" cy="1295182"/>
          </a:xfrm>
          <a:prstGeom prst="rect">
            <a:avLst/>
          </a:prstGeom>
          <a:solidFill>
            <a:schemeClr val="accent1"/>
          </a:solidFill>
        </p:spPr>
        <p:txBody>
          <a:bodyPr vert="horz" wrap="square"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a:p>
        </p:txBody>
      </p:sp>
      <p:sp>
        <p:nvSpPr>
          <p:cNvPr id="2" name="Title 2"/>
          <p:cNvSpPr>
            <a:spLocks noGrp="1"/>
          </p:cNvSpPr>
          <p:nvPr>
            <p:ph type="ctrTitle" hasCustomPrompt="1"/>
          </p:nvPr>
        </p:nvSpPr>
        <p:spPr bwMode="white">
          <a:xfrm>
            <a:off x="266700" y="3477837"/>
            <a:ext cx="11658600" cy="1295182"/>
          </a:xfrm>
          <a:noFill/>
        </p:spPr>
        <p:txBody>
          <a:bodyPr wrap="square" lIns="182880" tIns="91440" rIns="182880" bIns="91440" anchor="ctr">
            <a:normAutofit/>
          </a:bodyPr>
          <a:lstStyle>
            <a:lvl1pPr algn="ctr">
              <a:defRPr sz="3600">
                <a:solidFill>
                  <a:schemeClr val="bg1"/>
                </a:solidFill>
              </a:defRPr>
            </a:lvl1pPr>
          </a:lstStyle>
          <a:p>
            <a:r>
              <a:rPr lang="en-US"/>
              <a:t>Click to enter the slideshow title</a:t>
            </a:r>
          </a:p>
        </p:txBody>
      </p:sp>
      <p:sp>
        <p:nvSpPr>
          <p:cNvPr id="3" name="Rectangle 3"/>
          <p:cNvSpPr/>
          <p:nvPr userDrawn="1"/>
        </p:nvSpPr>
        <p:spPr bwMode="auto">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1" name="Text Placeholder 4"/>
          <p:cNvSpPr>
            <a:spLocks noGrp="1"/>
          </p:cNvSpPr>
          <p:nvPr>
            <p:ph type="body" sz="quarter" idx="18" hasCustomPrompt="1"/>
          </p:nvPr>
        </p:nvSpPr>
        <p:spPr bwMode="black">
          <a:xfrm>
            <a:off x="838200" y="5041204"/>
            <a:ext cx="10515600" cy="1097128"/>
          </a:xfrm>
        </p:spPr>
        <p:txBody>
          <a:bodyPr>
            <a:normAutofit/>
          </a:bodyPr>
          <a:lstStyle>
            <a:lvl1pPr marL="0" indent="0" algn="ctr">
              <a:buNone/>
              <a:defRPr sz="2400"/>
            </a:lvl1pPr>
          </a:lstStyle>
          <a:p>
            <a:pPr lvl="0"/>
            <a:r>
              <a:rPr lang="en-US" err="1"/>
              <a:t>Firstname</a:t>
            </a:r>
            <a:r>
              <a:rPr lang="en-US"/>
              <a:t> </a:t>
            </a:r>
            <a:r>
              <a:rPr lang="en-US" err="1"/>
              <a:t>Lastname</a:t>
            </a:r>
            <a:r>
              <a:rPr lang="en-US"/>
              <a:t> | Job Title</a:t>
            </a:r>
          </a:p>
        </p:txBody>
      </p:sp>
      <p:sp>
        <p:nvSpPr>
          <p:cNvPr id="9" name="Footer Placeholder 6"/>
          <p:cNvSpPr>
            <a:spLocks noGrp="1"/>
          </p:cNvSpPr>
          <p:nvPr>
            <p:ph type="ftr" sz="quarter" idx="3"/>
          </p:nvPr>
        </p:nvSpPr>
        <p:spPr bwMode="black">
          <a:xfrm>
            <a:off x="5766153" y="6138332"/>
            <a:ext cx="5587647" cy="365125"/>
          </a:xfrm>
          <a:prstGeom prst="rect">
            <a:avLst/>
          </a:prstGeom>
        </p:spPr>
        <p:txBody>
          <a:bodyPr anchor="b"/>
          <a:lstStyle>
            <a:lvl1pPr algn="r">
              <a:defRPr sz="1200">
                <a:solidFill>
                  <a:schemeClr val="tx2"/>
                </a:solidFill>
              </a:defRPr>
            </a:lvl1pPr>
          </a:lstStyle>
          <a:p>
            <a:r>
              <a:rPr lang="en-US" err="1"/>
              <a:t>mn.gov</a:t>
            </a:r>
            <a:r>
              <a:rPr lang="en-US"/>
              <a:t>/deed</a:t>
            </a:r>
          </a:p>
        </p:txBody>
      </p:sp>
      <p:sp>
        <p:nvSpPr>
          <p:cNvPr id="6" name="Picture Placeholder 7"/>
          <p:cNvSpPr>
            <a:spLocks noGrp="1"/>
          </p:cNvSpPr>
          <p:nvPr>
            <p:ph type="pic" sz="quarter" idx="17"/>
          </p:nvPr>
        </p:nvSpPr>
        <p:spPr bwMode="gray">
          <a:xfrm>
            <a:off x="0" y="0"/>
            <a:ext cx="12192000" cy="3380732"/>
          </a:xfrm>
        </p:spPr>
        <p:txBody>
          <a:bodyPr/>
          <a:lstStyle/>
          <a:p>
            <a:r>
              <a:rPr lang="en-US"/>
              <a:t>Click icon to add picture</a:t>
            </a:r>
          </a:p>
        </p:txBody>
      </p:sp>
      <p:pic>
        <p:nvPicPr>
          <p:cNvPr id="5" name="Picture 4">
            <a:extLst>
              <a:ext uri="{FF2B5EF4-FFF2-40B4-BE49-F238E27FC236}">
                <a16:creationId xmlns:a16="http://schemas.microsoft.com/office/drawing/2014/main" id="{C4B6782A-63E0-42F6-B8F1-B4820610857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127" y="6182418"/>
            <a:ext cx="3613316" cy="315747"/>
          </a:xfrm>
          <a:prstGeom prst="rect">
            <a:avLst/>
          </a:prstGeom>
        </p:spPr>
      </p:pic>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Big Image (Light Gray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3"/>
            <a:ext cx="12192000" cy="5638798"/>
          </a:xfrm>
        </p:spPr>
        <p:txBody>
          <a:bodyPr/>
          <a:lstStyle/>
          <a:p>
            <a:r>
              <a:rPr lang="en-US"/>
              <a:t>Click icon to add picture</a:t>
            </a:r>
          </a:p>
        </p:txBody>
      </p:sp>
      <p:sp>
        <p:nvSpPr>
          <p:cNvPr id="5" name="Rectangle 2"/>
          <p:cNvSpPr txBox="1">
            <a:spLocks/>
          </p:cNvSpPr>
          <p:nvPr userDrawn="1"/>
        </p:nvSpPr>
        <p:spPr bwMode="auto">
          <a:xfrm>
            <a:off x="0" y="5638800"/>
            <a:ext cx="12192000" cy="1219200"/>
          </a:xfrm>
          <a:prstGeom prst="rect">
            <a:avLst/>
          </a:prstGeom>
          <a:solidFill>
            <a:srgbClr val="E8E8E8">
              <a:alpha val="87843"/>
            </a:srgbClr>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tx2"/>
                </a:solidFill>
                <a:latin typeface="+mj-lt"/>
                <a:ea typeface="+mj-ea"/>
                <a:cs typeface="+mj-cs"/>
              </a:defRPr>
            </a:lvl1pPr>
          </a:lstStyle>
          <a:p>
            <a:endParaRPr lang="en-US"/>
          </a:p>
        </p:txBody>
      </p:sp>
      <p:sp>
        <p:nvSpPr>
          <p:cNvPr id="9" name="Title 3"/>
          <p:cNvSpPr>
            <a:spLocks noGrp="1"/>
          </p:cNvSpPr>
          <p:nvPr>
            <p:ph type="title" hasCustomPrompt="1"/>
          </p:nvPr>
        </p:nvSpPr>
        <p:spPr bwMode="black">
          <a:xfrm>
            <a:off x="266700" y="5638800"/>
            <a:ext cx="11658600" cy="1219200"/>
          </a:xfrm>
          <a:noFill/>
        </p:spPr>
        <p:txBody>
          <a:bodyPr>
            <a:normAutofit/>
          </a:bodyPr>
          <a:lstStyle>
            <a:lvl1pPr algn="ctr">
              <a:defRPr sz="3600">
                <a:solidFill>
                  <a:schemeClr val="tx2"/>
                </a:solidFill>
              </a:defRPr>
            </a:lvl1pPr>
          </a:lstStyle>
          <a:p>
            <a:r>
              <a:rPr lang="en-US"/>
              <a:t>Click to edit title</a:t>
            </a:r>
          </a:p>
        </p:txBody>
      </p:sp>
    </p:spTree>
    <p:extLst>
      <p:ext uri="{BB962C8B-B14F-4D97-AF65-F5344CB8AC3E}">
        <p14:creationId xmlns:p14="http://schemas.microsoft.com/office/powerpoint/2010/main" val="1703797675"/>
      </p:ext>
    </p:extLst>
  </p:cSld>
  <p:clrMapOvr>
    <a:masterClrMapping/>
  </p:clrMapOvr>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creenshot (Dark Horizontal)">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a:t>Click to edit title</a:t>
            </a:r>
          </a:p>
        </p:txBody>
      </p:sp>
      <p:sp>
        <p:nvSpPr>
          <p:cNvPr id="15" name="Text Placeholder 2"/>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4"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a:t>Click icon to insert screenshot</a:t>
            </a:r>
          </a:p>
        </p:txBody>
      </p:sp>
      <p:sp>
        <p:nvSpPr>
          <p:cNvPr id="8" name="Date Placeholder 5"/>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8/29/2025</a:t>
            </a:fld>
            <a:endParaRPr lang="en-US"/>
          </a:p>
        </p:txBody>
      </p:sp>
      <p:sp>
        <p:nvSpPr>
          <p:cNvPr id="10"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err="1"/>
              <a:t>mn.gov</a:t>
            </a:r>
            <a:r>
              <a:rPr lang="en-US"/>
              <a:t>/deed</a:t>
            </a:r>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creenshot (Dark Vertical)">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11" name="Text Placeholder 2"/>
          <p:cNvSpPr>
            <a:spLocks noGrp="1"/>
          </p:cNvSpPr>
          <p:nvPr>
            <p:ph type="body" sz="quarter" idx="13"/>
          </p:nvPr>
        </p:nvSpPr>
        <p:spPr bwMode="white">
          <a:xfrm>
            <a:off x="838200" y="1365203"/>
            <a:ext cx="10515600"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12"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4"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a:t>Click icon to insert screenshot</a:t>
            </a:r>
          </a:p>
        </p:txBody>
      </p:sp>
    </p:spTree>
    <p:extLst>
      <p:ext uri="{BB962C8B-B14F-4D97-AF65-F5344CB8AC3E}">
        <p14:creationId xmlns:p14="http://schemas.microsoft.com/office/powerpoint/2010/main" val="1639915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Full Window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pic>
        <p:nvPicPr>
          <p:cNvPr id="12"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1264693"/>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3" descr="Screenshot"/>
          <p:cNvSpPr>
            <a:spLocks noGrp="1"/>
          </p:cNvSpPr>
          <p:nvPr>
            <p:ph type="pic" sz="quarter" idx="10" hasCustomPrompt="1"/>
          </p:nvPr>
        </p:nvSpPr>
        <p:spPr bwMode="gray">
          <a:xfrm>
            <a:off x="1373459" y="1813862"/>
            <a:ext cx="9287236" cy="4733889"/>
          </a:xfrm>
        </p:spPr>
        <p:txBody>
          <a:bodyPr/>
          <a:lstStyle>
            <a:lvl1pPr>
              <a:defRPr/>
            </a:lvl1pPr>
          </a:lstStyle>
          <a:p>
            <a:r>
              <a:rPr lang="en-US"/>
              <a:t>Click icon to insert screenshot</a:t>
            </a:r>
          </a:p>
        </p:txBody>
      </p:sp>
    </p:spTree>
    <p:extLst>
      <p:ext uri="{BB962C8B-B14F-4D97-AF65-F5344CB8AC3E}">
        <p14:creationId xmlns:p14="http://schemas.microsoft.com/office/powerpoint/2010/main" val="36487256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Gray Horizont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bwMode="black">
          <a:xfrm>
            <a:off x="815897" y="287066"/>
            <a:ext cx="3521927" cy="2734914"/>
          </a:xfrm>
        </p:spPr>
        <p:txBody>
          <a:bodyPr/>
          <a:lstStyle>
            <a:lvl1pPr>
              <a:defRPr>
                <a:solidFill>
                  <a:schemeClr val="accent1"/>
                </a:solidFill>
              </a:defRPr>
            </a:lvl1pPr>
          </a:lstStyle>
          <a:p>
            <a:r>
              <a:rPr lang="en-US"/>
              <a:t>Click to edit title</a:t>
            </a:r>
          </a:p>
        </p:txBody>
      </p:sp>
      <p:sp>
        <p:nvSpPr>
          <p:cNvPr id="4" name="Text Placeholder 2"/>
          <p:cNvSpPr>
            <a:spLocks noGrp="1"/>
          </p:cNvSpPr>
          <p:nvPr>
            <p:ph type="body" sz="quarter" idx="11"/>
          </p:nvPr>
        </p:nvSpPr>
        <p:spPr bwMode="black">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4"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a:t>Click icon to insert screenshot</a:t>
            </a:r>
          </a:p>
        </p:txBody>
      </p:sp>
      <p:pic>
        <p:nvPicPr>
          <p:cNvPr id="9" name="Picture 8">
            <a:extLst>
              <a:ext uri="{FF2B5EF4-FFF2-40B4-BE49-F238E27FC236}">
                <a16:creationId xmlns:a16="http://schemas.microsoft.com/office/drawing/2014/main" id="{D00F9A58-DD4F-4269-9BA6-03203467A5B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0"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10090378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creenshot (Light Gray Vertic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9"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7" name="Text Placeholder 2"/>
          <p:cNvSpPr>
            <a:spLocks noGrp="1"/>
          </p:cNvSpPr>
          <p:nvPr>
            <p:ph type="body" sz="quarter" idx="11"/>
          </p:nvPr>
        </p:nvSpPr>
        <p:spPr bwMode="black">
          <a:xfrm>
            <a:off x="838200" y="1365203"/>
            <a:ext cx="10515600" cy="156718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6"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4"/>
          <p:cNvSpPr>
            <a:spLocks noGrp="1"/>
          </p:cNvSpPr>
          <p:nvPr>
            <p:ph type="pic" sz="quarter" idx="10" hasCustomPrompt="1"/>
          </p:nvPr>
        </p:nvSpPr>
        <p:spPr bwMode="gray">
          <a:xfrm>
            <a:off x="1373459" y="3771871"/>
            <a:ext cx="9287236" cy="4733889"/>
          </a:xfrm>
        </p:spPr>
        <p:txBody>
          <a:bodyPr/>
          <a:lstStyle>
            <a:lvl1pPr>
              <a:defRPr/>
            </a:lvl1pPr>
          </a:lstStyle>
          <a:p>
            <a:r>
              <a:rPr lang="en-US"/>
              <a:t>Click icon to insert screenshot</a:t>
            </a:r>
          </a:p>
        </p:txBody>
      </p:sp>
    </p:spTree>
    <p:extLst>
      <p:ext uri="{BB962C8B-B14F-4D97-AF65-F5344CB8AC3E}">
        <p14:creationId xmlns:p14="http://schemas.microsoft.com/office/powerpoint/2010/main" val="894290563"/>
      </p:ext>
    </p:extLst>
  </p:cSld>
  <p:clrMapOvr>
    <a:masterClrMapping/>
  </p:clrMapOvr>
  <p:hf sldNum="0"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creenshot (Full Window Ligh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pic>
        <p:nvPicPr>
          <p:cNvPr id="9"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1264693"/>
            <a:ext cx="9387470" cy="5283060"/>
          </a:xfrm>
          <a:prstGeom prst="rect">
            <a:avLst/>
          </a:prstGeom>
          <a:ln>
            <a:noFill/>
          </a:ln>
          <a:effectLst>
            <a:outerShdw blurRad="292100" dist="139700" dir="2700000" algn="tl" rotWithShape="0">
              <a:srgbClr val="333333">
                <a:alpha val="65000"/>
              </a:srgbClr>
            </a:outerShdw>
          </a:effectLst>
        </p:spPr>
      </p:pic>
      <p:sp>
        <p:nvSpPr>
          <p:cNvPr id="10" name="Picture Placeholder 3" descr="Screenshot"/>
          <p:cNvSpPr>
            <a:spLocks noGrp="1"/>
          </p:cNvSpPr>
          <p:nvPr>
            <p:ph type="pic" sz="quarter" idx="10" hasCustomPrompt="1"/>
          </p:nvPr>
        </p:nvSpPr>
        <p:spPr bwMode="gray">
          <a:xfrm>
            <a:off x="1373459" y="1813862"/>
            <a:ext cx="9287236" cy="4733889"/>
          </a:xfrm>
        </p:spPr>
        <p:txBody>
          <a:bodyPr/>
          <a:lstStyle>
            <a:lvl1pPr>
              <a:defRPr/>
            </a:lvl1pPr>
          </a:lstStyle>
          <a:p>
            <a:r>
              <a:rPr lang="en-US"/>
              <a:t>Click icon to insert screenshot</a:t>
            </a:r>
          </a:p>
        </p:txBody>
      </p:sp>
    </p:spTree>
    <p:extLst>
      <p:ext uri="{BB962C8B-B14F-4D97-AF65-F5344CB8AC3E}">
        <p14:creationId xmlns:p14="http://schemas.microsoft.com/office/powerpoint/2010/main" val="1064751064"/>
      </p:ext>
    </p:extLst>
  </p:cSld>
  <p:clrMapOvr>
    <a:masterClrMapping/>
  </p:clrMapOvr>
  <p:hf sldNum="0"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creenshot (Blue Horizontal)">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a:t>Click to edit title</a:t>
            </a:r>
          </a:p>
        </p:txBody>
      </p:sp>
      <p:sp>
        <p:nvSpPr>
          <p:cNvPr id="15" name="Text Placeholder 2"/>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4"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a:t>Click icon to insert screenshot</a:t>
            </a:r>
          </a:p>
        </p:txBody>
      </p:sp>
      <p:sp>
        <p:nvSpPr>
          <p:cNvPr id="10" name="Date Placeholder 5"/>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8/29/2025</a:t>
            </a:fld>
            <a:endParaRPr lang="en-US"/>
          </a:p>
        </p:txBody>
      </p:sp>
      <p:sp>
        <p:nvSpPr>
          <p:cNvPr id="12"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err="1"/>
              <a:t>mn.gov</a:t>
            </a:r>
            <a:r>
              <a:rPr lang="en-US"/>
              <a:t>/deed</a:t>
            </a:r>
          </a:p>
        </p:txBody>
      </p:sp>
    </p:spTree>
    <p:extLst>
      <p:ext uri="{BB962C8B-B14F-4D97-AF65-F5344CB8AC3E}">
        <p14:creationId xmlns:p14="http://schemas.microsoft.com/office/powerpoint/2010/main" val="19693263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creenshot (Blue Vertical)">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14" name="Text Placeholder 2"/>
          <p:cNvSpPr>
            <a:spLocks noGrp="1"/>
          </p:cNvSpPr>
          <p:nvPr>
            <p:ph type="body" sz="quarter" idx="13"/>
          </p:nvPr>
        </p:nvSpPr>
        <p:spPr bwMode="white">
          <a:xfrm>
            <a:off x="838200" y="1365203"/>
            <a:ext cx="10515600"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15"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4"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a:t>Click icon to insert screenshot</a:t>
            </a:r>
          </a:p>
        </p:txBody>
      </p:sp>
    </p:spTree>
    <p:extLst>
      <p:ext uri="{BB962C8B-B14F-4D97-AF65-F5344CB8AC3E}">
        <p14:creationId xmlns:p14="http://schemas.microsoft.com/office/powerpoint/2010/main" val="403402845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creenshot (Full Window Blue)">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pic>
        <p:nvPicPr>
          <p:cNvPr id="6"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1264693"/>
            <a:ext cx="9387470" cy="5283060"/>
          </a:xfrm>
          <a:prstGeom prst="rect">
            <a:avLst/>
          </a:prstGeom>
          <a:ln>
            <a:noFill/>
          </a:ln>
          <a:effectLst>
            <a:outerShdw blurRad="292100" dist="139700" dir="2700000" algn="tl" rotWithShape="0">
              <a:srgbClr val="333333">
                <a:alpha val="65000"/>
              </a:srgbClr>
            </a:outerShdw>
          </a:effectLst>
        </p:spPr>
      </p:pic>
      <p:sp>
        <p:nvSpPr>
          <p:cNvPr id="7" name="Picture Placeholder 3" descr="Screenshot"/>
          <p:cNvSpPr>
            <a:spLocks noGrp="1"/>
          </p:cNvSpPr>
          <p:nvPr>
            <p:ph type="pic" sz="quarter" idx="10" hasCustomPrompt="1"/>
          </p:nvPr>
        </p:nvSpPr>
        <p:spPr bwMode="gray">
          <a:xfrm>
            <a:off x="1373459" y="1813862"/>
            <a:ext cx="9287236" cy="4733889"/>
          </a:xfrm>
        </p:spPr>
        <p:txBody>
          <a:bodyPr/>
          <a:lstStyle>
            <a:lvl1pPr>
              <a:defRPr/>
            </a:lvl1pPr>
          </a:lstStyle>
          <a:p>
            <a:r>
              <a:rPr lang="en-US"/>
              <a:t>Click icon to insert screenshot</a:t>
            </a:r>
          </a:p>
        </p:txBody>
      </p:sp>
    </p:spTree>
    <p:extLst>
      <p:ext uri="{BB962C8B-B14F-4D97-AF65-F5344CB8AC3E}">
        <p14:creationId xmlns:p14="http://schemas.microsoft.com/office/powerpoint/2010/main" val="57571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bwMode="auto">
      <p:bgPr>
        <a:solidFill>
          <a:srgbClr val="E8E8E8"/>
        </a:solidFill>
        <a:effectLst/>
      </p:bgPr>
    </p:bg>
    <p:spTree>
      <p:nvGrpSpPr>
        <p:cNvPr id="1" name=""/>
        <p:cNvGrpSpPr/>
        <p:nvPr/>
      </p:nvGrpSpPr>
      <p:grpSpPr>
        <a:xfrm>
          <a:off x="0" y="0"/>
          <a:ext cx="0" cy="0"/>
          <a:chOff x="0" y="0"/>
          <a:chExt cx="0" cy="0"/>
        </a:xfrm>
      </p:grpSpPr>
      <p:sp>
        <p:nvSpPr>
          <p:cNvPr id="3"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0" name="Title 2"/>
          <p:cNvSpPr>
            <a:spLocks noGrp="1"/>
          </p:cNvSpPr>
          <p:nvPr>
            <p:ph type="title"/>
          </p:nvPr>
        </p:nvSpPr>
        <p:spPr bwMode="white">
          <a:xfrm>
            <a:off x="838200" y="-1"/>
            <a:ext cx="10515600" cy="1216025"/>
          </a:xfrm>
          <a:noFill/>
        </p:spPr>
        <p:txBody>
          <a:bodyPr lIns="45720" rIns="45720">
            <a:normAutofit/>
          </a:bodyPr>
          <a:lstStyle>
            <a:lvl1pPr algn="r">
              <a:defRPr sz="3600">
                <a:solidFill>
                  <a:schemeClr val="bg1"/>
                </a:solidFill>
              </a:defRPr>
            </a:lvl1pPr>
          </a:lstStyle>
          <a:p>
            <a:r>
              <a:rPr lang="en-US"/>
              <a:t>Click to edit Master title style</a:t>
            </a:r>
          </a:p>
        </p:txBody>
      </p:sp>
      <p:sp>
        <p:nvSpPr>
          <p:cNvPr id="12" name="Table Placeholder 3"/>
          <p:cNvSpPr>
            <a:spLocks noGrp="1"/>
          </p:cNvSpPr>
          <p:nvPr>
            <p:ph type="tbl" sz="quarter" idx="13"/>
          </p:nvPr>
        </p:nvSpPr>
        <p:spPr bwMode="gray">
          <a:xfrm>
            <a:off x="838200" y="1335088"/>
            <a:ext cx="10515600" cy="4841875"/>
          </a:xfrm>
        </p:spPr>
        <p:txBody>
          <a:bodyPr/>
          <a:lstStyle/>
          <a:p>
            <a:r>
              <a:rPr lang="en-US"/>
              <a:t>Click icon to add table</a:t>
            </a:r>
          </a:p>
        </p:txBody>
      </p:sp>
      <p:sp>
        <p:nvSpPr>
          <p:cNvPr id="9"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3" name="Picture 12">
            <a:extLst>
              <a:ext uri="{FF2B5EF4-FFF2-40B4-BE49-F238E27FC236}">
                <a16:creationId xmlns:a16="http://schemas.microsoft.com/office/drawing/2014/main" id="{CF149A7D-ACE1-4D4F-9EDE-AFDAC9CAED7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4"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creenshot (Computer)">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a:t>Click to edit title</a:t>
            </a:r>
          </a:p>
        </p:txBody>
      </p:sp>
      <p:sp>
        <p:nvSpPr>
          <p:cNvPr id="16" name="Text Placeholder 2"/>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4"/>
          <p:cNvSpPr>
            <a:spLocks noGrp="1"/>
          </p:cNvSpPr>
          <p:nvPr>
            <p:ph type="pic" sz="quarter" idx="10" hasCustomPrompt="1"/>
          </p:nvPr>
        </p:nvSpPr>
        <p:spPr bwMode="gray">
          <a:xfrm>
            <a:off x="4976787" y="691882"/>
            <a:ext cx="6300787" cy="3411537"/>
          </a:xfrm>
        </p:spPr>
        <p:txBody>
          <a:bodyPr/>
          <a:lstStyle>
            <a:lvl1pPr>
              <a:defRPr/>
            </a:lvl1pPr>
          </a:lstStyle>
          <a:p>
            <a:r>
              <a:rPr lang="en-US"/>
              <a:t>Click icon to insert screenshot</a:t>
            </a:r>
          </a:p>
        </p:txBody>
      </p:sp>
      <p:sp>
        <p:nvSpPr>
          <p:cNvPr id="10" name="Date Placeholder 5"/>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8/29/2025</a:t>
            </a:fld>
            <a:endParaRPr lang="en-US"/>
          </a:p>
        </p:txBody>
      </p:sp>
      <p:sp>
        <p:nvSpPr>
          <p:cNvPr id="12"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err="1"/>
              <a:t>mn.gov</a:t>
            </a:r>
            <a:r>
              <a:rPr lang="en-US"/>
              <a:t>/deed</a:t>
            </a:r>
          </a:p>
        </p:txBody>
      </p:sp>
    </p:spTree>
    <p:extLst>
      <p:ext uri="{BB962C8B-B14F-4D97-AF65-F5344CB8AC3E}">
        <p14:creationId xmlns:p14="http://schemas.microsoft.com/office/powerpoint/2010/main" val="276175235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creenshot (Computer, Tablet, Phone)">
    <p:bg bwMode="black">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t="8417"/>
          <a:stretch/>
        </p:blipFill>
        <p:spPr bwMode="gray">
          <a:xfrm>
            <a:off x="513807" y="300788"/>
            <a:ext cx="11412844" cy="6506515"/>
          </a:xfrm>
          <a:prstGeom prst="rect">
            <a:avLst/>
          </a:prstGeom>
        </p:spPr>
      </p:pic>
      <p:sp>
        <p:nvSpPr>
          <p:cNvPr id="13" name="Title 2"/>
          <p:cNvSpPr>
            <a:spLocks noGrp="1"/>
          </p:cNvSpPr>
          <p:nvPr>
            <p:ph type="title" hasCustomPrompt="1"/>
          </p:nvPr>
        </p:nvSpPr>
        <p:spPr bwMode="white">
          <a:xfrm>
            <a:off x="815897" y="287066"/>
            <a:ext cx="3521927" cy="2734914"/>
          </a:xfrm>
        </p:spPr>
        <p:txBody>
          <a:bodyPr/>
          <a:lstStyle>
            <a:lvl1pPr>
              <a:defRPr b="0">
                <a:solidFill>
                  <a:schemeClr val="tx1"/>
                </a:solidFill>
              </a:defRPr>
            </a:lvl1pPr>
          </a:lstStyle>
          <a:p>
            <a:r>
              <a:rPr lang="en-US"/>
              <a:t>Click to edit title</a:t>
            </a:r>
          </a:p>
        </p:txBody>
      </p:sp>
      <p:sp>
        <p:nvSpPr>
          <p:cNvPr id="15" name="Picture Placeholder 3"/>
          <p:cNvSpPr>
            <a:spLocks noGrp="1"/>
          </p:cNvSpPr>
          <p:nvPr>
            <p:ph type="pic" sz="quarter" idx="10" hasCustomPrompt="1"/>
          </p:nvPr>
        </p:nvSpPr>
        <p:spPr bwMode="gray">
          <a:xfrm>
            <a:off x="4976788" y="691883"/>
            <a:ext cx="6298572" cy="3369130"/>
          </a:xfrm>
        </p:spPr>
        <p:txBody>
          <a:bodyPr/>
          <a:lstStyle>
            <a:lvl1pPr>
              <a:defRPr/>
            </a:lvl1pPr>
          </a:lstStyle>
          <a:p>
            <a:r>
              <a:rPr lang="en-US"/>
              <a:t>Click icon to insert screenshot</a:t>
            </a:r>
          </a:p>
        </p:txBody>
      </p:sp>
      <p:sp>
        <p:nvSpPr>
          <p:cNvPr id="12" name="Picture Placeholder 4"/>
          <p:cNvSpPr>
            <a:spLocks noGrp="1"/>
          </p:cNvSpPr>
          <p:nvPr>
            <p:ph type="pic" sz="quarter" idx="13" hasCustomPrompt="1"/>
          </p:nvPr>
        </p:nvSpPr>
        <p:spPr bwMode="gray">
          <a:xfrm>
            <a:off x="2393577" y="3413074"/>
            <a:ext cx="1848970" cy="2458337"/>
          </a:xfrm>
        </p:spPr>
        <p:txBody>
          <a:bodyPr>
            <a:normAutofit/>
          </a:bodyPr>
          <a:lstStyle>
            <a:lvl1pPr>
              <a:defRPr sz="2200"/>
            </a:lvl1pPr>
          </a:lstStyle>
          <a:p>
            <a:r>
              <a:rPr lang="en-US"/>
              <a:t>Click icon to insert screenshot</a:t>
            </a:r>
          </a:p>
        </p:txBody>
      </p:sp>
      <p:sp>
        <p:nvSpPr>
          <p:cNvPr id="17" name="Picture Placeholder 5"/>
          <p:cNvSpPr>
            <a:spLocks noGrp="1"/>
          </p:cNvSpPr>
          <p:nvPr>
            <p:ph type="pic" sz="quarter" idx="14" hasCustomPrompt="1"/>
          </p:nvPr>
        </p:nvSpPr>
        <p:spPr bwMode="gray">
          <a:xfrm>
            <a:off x="968188" y="4352926"/>
            <a:ext cx="894231" cy="1570503"/>
          </a:xfrm>
        </p:spPr>
        <p:txBody>
          <a:bodyPr>
            <a:normAutofit/>
          </a:bodyPr>
          <a:lstStyle>
            <a:lvl1pPr marL="171450" indent="-171450">
              <a:buFont typeface="Arial" panose="020B0604020202020204" pitchFamily="34" charset="0"/>
              <a:buChar char="•"/>
              <a:defRPr sz="950"/>
            </a:lvl1pPr>
          </a:lstStyle>
          <a:p>
            <a:r>
              <a:rPr lang="en-US"/>
              <a:t>Click icon to insert screenshot</a:t>
            </a:r>
          </a:p>
        </p:txBody>
      </p:sp>
      <p:sp>
        <p:nvSpPr>
          <p:cNvPr id="10" name="Date Placeholder 6"/>
          <p:cNvSpPr>
            <a:spLocks noGrp="1"/>
          </p:cNvSpPr>
          <p:nvPr>
            <p:ph type="dt" sz="half" idx="11"/>
          </p:nvPr>
        </p:nvSpPr>
        <p:spPr bwMode="white">
          <a:xfrm>
            <a:off x="838200" y="6356350"/>
            <a:ext cx="1358590" cy="365125"/>
          </a:xfrm>
        </p:spPr>
        <p:txBody>
          <a:bodyPr/>
          <a:lstStyle>
            <a:lvl1pPr>
              <a:defRPr>
                <a:solidFill>
                  <a:schemeClr val="tx2"/>
                </a:solidFill>
              </a:defRPr>
            </a:lvl1pPr>
          </a:lstStyle>
          <a:p>
            <a:fld id="{276FB33B-BCEE-4E25-B97B-A564B0E1024B}" type="datetime1">
              <a:rPr lang="en-US" smtClean="0"/>
              <a:pPr/>
              <a:t>8/29/2025</a:t>
            </a:fld>
            <a:endParaRPr lang="en-US"/>
          </a:p>
        </p:txBody>
      </p:sp>
      <p:sp>
        <p:nvSpPr>
          <p:cNvPr id="14"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427636752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ue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2"/>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a:t>“Click to edit quote.”</a:t>
            </a:r>
          </a:p>
        </p:txBody>
      </p:sp>
      <p:sp>
        <p:nvSpPr>
          <p:cNvPr id="8" name="Text Placeholder 3"/>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a:t>- Click to edit name or subtext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8/29/2025</a:t>
            </a:fld>
            <a:endParaRPr lang="en-US"/>
          </a:p>
        </p:txBody>
      </p:sp>
      <p:sp>
        <p:nvSpPr>
          <p:cNvPr id="13"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err="1"/>
              <a:t>mn.gov</a:t>
            </a:r>
            <a:r>
              <a:rPr lang="en-US"/>
              <a:t>/deed</a:t>
            </a:r>
          </a:p>
        </p:txBody>
      </p:sp>
    </p:spTree>
    <p:extLst>
      <p:ext uri="{BB962C8B-B14F-4D97-AF65-F5344CB8AC3E}">
        <p14:creationId xmlns:p14="http://schemas.microsoft.com/office/powerpoint/2010/main" val="32539662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Dark Background)">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2"/>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a:t>“Click to edit quote.”</a:t>
            </a:r>
          </a:p>
        </p:txBody>
      </p:sp>
      <p:sp>
        <p:nvSpPr>
          <p:cNvPr id="15" name="Text Placeholder 3"/>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a:t>- Click to edit name or subtext</a:t>
            </a:r>
          </a:p>
        </p:txBody>
      </p:sp>
      <p:sp>
        <p:nvSpPr>
          <p:cNvPr id="16"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8/29/2025</a:t>
            </a:fld>
            <a:endParaRPr lang="en-US"/>
          </a:p>
        </p:txBody>
      </p:sp>
      <p:sp>
        <p:nvSpPr>
          <p:cNvPr id="8"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err="1"/>
              <a:t>mn.gov</a:t>
            </a:r>
            <a:r>
              <a:rPr lang="en-US"/>
              <a:t>/deed</a:t>
            </a:r>
          </a:p>
        </p:txBody>
      </p:sp>
    </p:spTree>
    <p:extLst>
      <p:ext uri="{BB962C8B-B14F-4D97-AF65-F5344CB8AC3E}">
        <p14:creationId xmlns:p14="http://schemas.microsoft.com/office/powerpoint/2010/main" val="1434411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hoto Background (Blue Title, Overlay)">
    <p:spTree>
      <p:nvGrpSpPr>
        <p:cNvPr id="1" name=""/>
        <p:cNvGrpSpPr/>
        <p:nvPr/>
      </p:nvGrpSpPr>
      <p:grpSpPr>
        <a:xfrm>
          <a:off x="0" y="0"/>
          <a:ext cx="0" cy="0"/>
          <a:chOff x="0" y="0"/>
          <a:chExt cx="0" cy="0"/>
        </a:xfrm>
      </p:grpSpPr>
      <p:sp>
        <p:nvSpPr>
          <p:cNvPr id="12"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1"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9" name="Picture Placeholder 3"/>
          <p:cNvSpPr>
            <a:spLocks noGrp="1"/>
          </p:cNvSpPr>
          <p:nvPr>
            <p:ph type="pic" sz="quarter" idx="13" hasCustomPrompt="1"/>
          </p:nvPr>
        </p:nvSpPr>
        <p:spPr bwMode="gray">
          <a:xfrm>
            <a:off x="0" y="1219198"/>
            <a:ext cx="12192000" cy="5638802"/>
          </a:xfrm>
        </p:spPr>
        <p:txBody>
          <a:bodyPr/>
          <a:lstStyle/>
          <a:p>
            <a:r>
              <a:rPr lang="en-US"/>
              <a:t>Click Icon to add picture</a:t>
            </a:r>
          </a:p>
        </p:txBody>
      </p:sp>
      <p:sp>
        <p:nvSpPr>
          <p:cNvPr id="7" name="Content Placeholder 4"/>
          <p:cNvSpPr>
            <a:spLocks noGrp="1"/>
          </p:cNvSpPr>
          <p:nvPr>
            <p:ph idx="1"/>
          </p:nvPr>
        </p:nvSpPr>
        <p:spPr bwMode="auto">
          <a:xfrm>
            <a:off x="0" y="1921328"/>
            <a:ext cx="5683624" cy="4234542"/>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6233973"/>
      </p:ext>
    </p:extLst>
  </p:cSld>
  <p:clrMapOvr>
    <a:masterClrMapping/>
  </p:clrMapOvr>
  <p:hf sldNum="0"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Photo Background (White Title, Blue Overlay)">
    <p:spTree>
      <p:nvGrpSpPr>
        <p:cNvPr id="1" name=""/>
        <p:cNvGrpSpPr/>
        <p:nvPr/>
      </p:nvGrpSpPr>
      <p:grpSpPr>
        <a:xfrm>
          <a:off x="0" y="0"/>
          <a:ext cx="0" cy="0"/>
          <a:chOff x="0" y="0"/>
          <a:chExt cx="0" cy="0"/>
        </a:xfrm>
      </p:grpSpPr>
      <p:sp>
        <p:nvSpPr>
          <p:cNvPr id="8"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9" name="Picture Placeholder 2"/>
          <p:cNvSpPr>
            <a:spLocks noGrp="1"/>
          </p:cNvSpPr>
          <p:nvPr>
            <p:ph type="pic" sz="quarter" idx="13" hasCustomPrompt="1"/>
          </p:nvPr>
        </p:nvSpPr>
        <p:spPr bwMode="gray">
          <a:xfrm>
            <a:off x="0" y="1219198"/>
            <a:ext cx="12192000" cy="5638802"/>
          </a:xfrm>
        </p:spPr>
        <p:txBody>
          <a:bodyPr/>
          <a:lstStyle>
            <a:lvl1pPr>
              <a:defRPr baseline="0"/>
            </a:lvl1pPr>
          </a:lstStyle>
          <a:p>
            <a:r>
              <a:rPr lang="en-US"/>
              <a:t>Click Icon to add picture</a:t>
            </a:r>
          </a:p>
        </p:txBody>
      </p:sp>
      <p:sp>
        <p:nvSpPr>
          <p:cNvPr id="7" name="Content Placeholder 3"/>
          <p:cNvSpPr>
            <a:spLocks noGrp="1"/>
          </p:cNvSpPr>
          <p:nvPr>
            <p:ph idx="1"/>
          </p:nvPr>
        </p:nvSpPr>
        <p:spPr bwMode="auto">
          <a:xfrm>
            <a:off x="0" y="1921328"/>
            <a:ext cx="5683624" cy="4234542"/>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9488019"/>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Image Background (Blue Circle)">
    <p:bg bwMode="gray">
      <p:bgPr>
        <a:solidFill>
          <a:schemeClr val="bg1"/>
        </a:solidFill>
        <a:effectLst/>
      </p:bgPr>
    </p:bg>
    <p:spTree>
      <p:nvGrpSpPr>
        <p:cNvPr id="1" name=""/>
        <p:cNvGrpSpPr/>
        <p:nvPr/>
      </p:nvGrpSpPr>
      <p:grpSpPr>
        <a:xfrm>
          <a:off x="0" y="0"/>
          <a:ext cx="0" cy="0"/>
          <a:chOff x="0" y="0"/>
          <a:chExt cx="0" cy="0"/>
        </a:xfrm>
      </p:grpSpPr>
      <p:sp>
        <p:nvSpPr>
          <p:cNvPr id="7" name="Picture Placeholder 1"/>
          <p:cNvSpPr>
            <a:spLocks noGrp="1"/>
          </p:cNvSpPr>
          <p:nvPr>
            <p:ph type="pic" sz="quarter" idx="13"/>
          </p:nvPr>
        </p:nvSpPr>
        <p:spPr bwMode="gray">
          <a:xfrm>
            <a:off x="0" y="0"/>
            <a:ext cx="12192000" cy="6858000"/>
          </a:xfrm>
        </p:spPr>
        <p:txBody>
          <a:bodyPr/>
          <a:lstStyle/>
          <a:p>
            <a:r>
              <a:rPr lang="en-US"/>
              <a:t>Click icon to add picture</a:t>
            </a:r>
          </a:p>
        </p:txBody>
      </p:sp>
      <p:sp>
        <p:nvSpPr>
          <p:cNvPr id="9" name="Title 2"/>
          <p:cNvSpPr>
            <a:spLocks noGrp="1"/>
          </p:cNvSpPr>
          <p:nvPr>
            <p:ph type="title" hasCustomPrompt="1"/>
          </p:nvPr>
        </p:nvSpPr>
        <p:spPr bwMode="auto">
          <a:xfrm>
            <a:off x="6304108"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a:t>Click to edit title</a:t>
            </a:r>
          </a:p>
        </p:txBody>
      </p:sp>
    </p:spTree>
    <p:extLst>
      <p:ext uri="{BB962C8B-B14F-4D97-AF65-F5344CB8AC3E}">
        <p14:creationId xmlns:p14="http://schemas.microsoft.com/office/powerpoint/2010/main" val="4092258399"/>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Image Background (Multiple Circles)">
    <p:bg>
      <p:bgPr>
        <a:solidFill>
          <a:schemeClr val="bg1"/>
        </a:solidFill>
        <a:effectLst/>
      </p:bgPr>
    </p:bg>
    <p:spTree>
      <p:nvGrpSpPr>
        <p:cNvPr id="1" name=""/>
        <p:cNvGrpSpPr/>
        <p:nvPr/>
      </p:nvGrpSpPr>
      <p:grpSpPr>
        <a:xfrm>
          <a:off x="0" y="0"/>
          <a:ext cx="0" cy="0"/>
          <a:chOff x="0" y="0"/>
          <a:chExt cx="0" cy="0"/>
        </a:xfrm>
      </p:grpSpPr>
      <p:sp>
        <p:nvSpPr>
          <p:cNvPr id="10" name="Picture Placeholder 1"/>
          <p:cNvSpPr>
            <a:spLocks noGrp="1"/>
          </p:cNvSpPr>
          <p:nvPr>
            <p:ph type="pic" sz="quarter" idx="15"/>
          </p:nvPr>
        </p:nvSpPr>
        <p:spPr bwMode="gray">
          <a:xfrm>
            <a:off x="0" y="0"/>
            <a:ext cx="12192000" cy="6858000"/>
          </a:xfrm>
        </p:spPr>
        <p:txBody>
          <a:bodyPr/>
          <a:lstStyle/>
          <a:p>
            <a:r>
              <a:rPr lang="en-US"/>
              <a:t>Click icon to add picture</a:t>
            </a:r>
          </a:p>
        </p:txBody>
      </p:sp>
      <p:sp>
        <p:nvSpPr>
          <p:cNvPr id="8" name="Title 2"/>
          <p:cNvSpPr>
            <a:spLocks noGrp="1"/>
          </p:cNvSpPr>
          <p:nvPr>
            <p:ph type="title" hasCustomPrompt="1"/>
          </p:nvPr>
        </p:nvSpPr>
        <p:spPr bwMode="auto">
          <a:xfrm>
            <a:off x="7289728" y="901318"/>
            <a:ext cx="4661388" cy="4661388"/>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a:t>Click to edit title</a:t>
            </a:r>
          </a:p>
        </p:txBody>
      </p:sp>
      <p:sp>
        <p:nvSpPr>
          <p:cNvPr id="12" name="Text Placeholder 3"/>
          <p:cNvSpPr>
            <a:spLocks noGrp="1"/>
          </p:cNvSpPr>
          <p:nvPr>
            <p:ph type="body" sz="quarter" idx="16" hasCustomPrompt="1"/>
          </p:nvPr>
        </p:nvSpPr>
        <p:spPr bwMode="auto">
          <a:xfrm>
            <a:off x="6054753" y="398666"/>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a:t>Second Point</a:t>
            </a:r>
          </a:p>
        </p:txBody>
      </p:sp>
      <p:sp>
        <p:nvSpPr>
          <p:cNvPr id="13" name="Text Placeholder 4"/>
          <p:cNvSpPr>
            <a:spLocks noGrp="1"/>
          </p:cNvSpPr>
          <p:nvPr>
            <p:ph type="body" sz="quarter" idx="17" hasCustomPrompt="1"/>
          </p:nvPr>
        </p:nvSpPr>
        <p:spPr bwMode="auto">
          <a:xfrm>
            <a:off x="5679058" y="3827626"/>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a:t>Third Point</a:t>
            </a:r>
          </a:p>
        </p:txBody>
      </p:sp>
    </p:spTree>
    <p:extLst>
      <p:ext uri="{BB962C8B-B14F-4D97-AF65-F5344CB8AC3E}">
        <p14:creationId xmlns:p14="http://schemas.microsoft.com/office/powerpoint/2010/main" val="2911004216"/>
      </p:ext>
    </p:extLst>
  </p:cSld>
  <p:clrMapOvr>
    <a:masterClrMapping/>
  </p:clrMapOvr>
  <p:hf sldNum="0"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Quote or Statement (Blue Box, Photo BG)">
    <p:bg>
      <p:bgPr>
        <a:solidFill>
          <a:schemeClr val="bg1"/>
        </a:solidFill>
        <a:effectLst/>
      </p:bgPr>
    </p:bg>
    <p:spTree>
      <p:nvGrpSpPr>
        <p:cNvPr id="1" name=""/>
        <p:cNvGrpSpPr/>
        <p:nvPr/>
      </p:nvGrpSpPr>
      <p:grpSpPr>
        <a:xfrm>
          <a:off x="0" y="0"/>
          <a:ext cx="0" cy="0"/>
          <a:chOff x="0" y="0"/>
          <a:chExt cx="0" cy="0"/>
        </a:xfrm>
      </p:grpSpPr>
      <p:sp>
        <p:nvSpPr>
          <p:cNvPr id="7" name="Picture Placeholder 1"/>
          <p:cNvSpPr>
            <a:spLocks noGrp="1"/>
          </p:cNvSpPr>
          <p:nvPr>
            <p:ph type="pic" sz="quarter" idx="13"/>
          </p:nvPr>
        </p:nvSpPr>
        <p:spPr bwMode="gray">
          <a:xfrm>
            <a:off x="0" y="0"/>
            <a:ext cx="12192000" cy="6858000"/>
          </a:xfrm>
        </p:spPr>
        <p:txBody>
          <a:bodyPr/>
          <a:lstStyle/>
          <a:p>
            <a:r>
              <a:rPr lang="en-US"/>
              <a:t>Click icon to add picture</a:t>
            </a:r>
          </a:p>
        </p:txBody>
      </p:sp>
      <p:sp>
        <p:nvSpPr>
          <p:cNvPr id="5" name="Title 2"/>
          <p:cNvSpPr>
            <a:spLocks noGrp="1"/>
          </p:cNvSpPr>
          <p:nvPr>
            <p:ph type="title" hasCustomPrompt="1"/>
          </p:nvPr>
        </p:nvSpPr>
        <p:spPr bwMode="auto">
          <a:xfrm>
            <a:off x="2299475" y="1609867"/>
            <a:ext cx="7593051" cy="3638266"/>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a:t>Quote or </a:t>
            </a:r>
            <a:br>
              <a:rPr lang="en-US"/>
            </a:br>
            <a:r>
              <a:rPr lang="en-US"/>
              <a:t>Statement</a:t>
            </a:r>
          </a:p>
        </p:txBody>
      </p:sp>
    </p:spTree>
    <p:extLst>
      <p:ext uri="{BB962C8B-B14F-4D97-AF65-F5344CB8AC3E}">
        <p14:creationId xmlns:p14="http://schemas.microsoft.com/office/powerpoint/2010/main" val="206771762"/>
      </p:ext>
    </p:extLst>
  </p:cSld>
  <p:clrMapOvr>
    <a:masterClrMapping/>
  </p:clrMapOvr>
  <p:hf sldNum="0"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Quote or Statement (Blue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accent2"/>
                </a:solidFill>
              </a:defRPr>
            </a:lvl1pPr>
          </a:lstStyle>
          <a:p>
            <a:r>
              <a:rPr lang="en-US"/>
              <a:t>Quote or Statement</a:t>
            </a:r>
          </a:p>
        </p:txBody>
      </p:sp>
      <p:sp>
        <p:nvSpPr>
          <p:cNvPr id="10" name="Text Placeholder 2"/>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a:t>Make a secondary statement here.</a:t>
            </a:r>
          </a:p>
        </p:txBody>
      </p:sp>
      <p:sp>
        <p:nvSpPr>
          <p:cNvPr id="3" name="Date Placeholder 3"/>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8/29/2025</a:t>
            </a:fld>
            <a:endParaRPr lang="en-US"/>
          </a:p>
        </p:txBody>
      </p:sp>
      <p:sp>
        <p:nvSpPr>
          <p:cNvPr id="7"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err="1"/>
              <a:t>mn.gov</a:t>
            </a:r>
            <a:r>
              <a:rPr lang="en-US"/>
              <a:t>/deed</a:t>
            </a:r>
          </a:p>
        </p:txBody>
      </p:sp>
    </p:spTree>
    <p:extLst>
      <p:ext uri="{BB962C8B-B14F-4D97-AF65-F5344CB8AC3E}">
        <p14:creationId xmlns:p14="http://schemas.microsoft.com/office/powerpoint/2010/main" val="3979537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12" name="Rectangle 1"/>
          <p:cNvSpPr txBox="1">
            <a:spLocks/>
          </p:cNvSpPr>
          <p:nvPr userDrawn="1"/>
        </p:nvSpPr>
        <p:spPr bwMode="black">
          <a:xfrm>
            <a:off x="0" y="4188561"/>
            <a:ext cx="12192000" cy="1199223"/>
          </a:xfrm>
          <a:prstGeom prst="rect">
            <a:avLst/>
          </a:prstGeom>
          <a:solidFill>
            <a:schemeClr val="accent1"/>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a:p>
        </p:txBody>
      </p:sp>
      <p:sp>
        <p:nvSpPr>
          <p:cNvPr id="2" name="Title 2"/>
          <p:cNvSpPr>
            <a:spLocks noGrp="1"/>
          </p:cNvSpPr>
          <p:nvPr>
            <p:ph type="ctrTitle" hasCustomPrompt="1"/>
          </p:nvPr>
        </p:nvSpPr>
        <p:spPr bwMode="white">
          <a:xfrm>
            <a:off x="266700" y="4188564"/>
            <a:ext cx="11658600" cy="1199223"/>
          </a:xfrm>
          <a:noFill/>
        </p:spPr>
        <p:txBody>
          <a:bodyPr anchor="ctr">
            <a:normAutofit/>
          </a:bodyPr>
          <a:lstStyle>
            <a:lvl1pPr algn="ctr">
              <a:defRPr sz="3600">
                <a:solidFill>
                  <a:schemeClr val="bg1"/>
                </a:solidFill>
              </a:defRPr>
            </a:lvl1pPr>
          </a:lstStyle>
          <a:p>
            <a:r>
              <a:rPr lang="en-US"/>
              <a:t>Click to edit section title</a:t>
            </a:r>
          </a:p>
        </p:txBody>
      </p:sp>
      <p:sp>
        <p:nvSpPr>
          <p:cNvPr id="3" name="Rectangle 3"/>
          <p:cNvSpPr/>
          <p:nvPr userDrawn="1"/>
        </p:nvSpPr>
        <p:spPr bwMode="auto">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0" name="Text Placeholder 4"/>
          <p:cNvSpPr>
            <a:spLocks noGrp="1"/>
          </p:cNvSpPr>
          <p:nvPr>
            <p:ph type="body" sz="quarter" idx="18" hasCustomPrompt="1"/>
          </p:nvPr>
        </p:nvSpPr>
        <p:spPr bwMode="black">
          <a:xfrm>
            <a:off x="838200" y="5644884"/>
            <a:ext cx="10515600" cy="711464"/>
          </a:xfrm>
        </p:spPr>
        <p:txBody>
          <a:bodyPr>
            <a:normAutofit/>
          </a:bodyPr>
          <a:lstStyle>
            <a:lvl1pPr marL="0" indent="0" algn="ctr">
              <a:buNone/>
              <a:defRPr sz="2400"/>
            </a:lvl1pPr>
          </a:lstStyle>
          <a:p>
            <a:pPr lvl="0"/>
            <a:r>
              <a:rPr lang="en-US" err="1"/>
              <a:t>Firstname</a:t>
            </a:r>
            <a:r>
              <a:rPr lang="en-US"/>
              <a:t> </a:t>
            </a:r>
            <a:r>
              <a:rPr lang="en-US" err="1"/>
              <a:t>Lastname</a:t>
            </a:r>
            <a:r>
              <a:rPr lang="en-US"/>
              <a:t> | Job Title</a:t>
            </a:r>
          </a:p>
        </p:txBody>
      </p:sp>
      <p:sp>
        <p:nvSpPr>
          <p:cNvPr id="18" name="Date Placeholder 5"/>
          <p:cNvSpPr>
            <a:spLocks noGrp="1"/>
          </p:cNvSpPr>
          <p:nvPr>
            <p:ph type="dt" sz="half" idx="15"/>
          </p:nvPr>
        </p:nvSpPr>
        <p:spPr bwMode="black"/>
        <p:txBody>
          <a:bodyPr/>
          <a:lstStyle/>
          <a:p>
            <a:fld id="{A8CA1A9B-139F-4606-AD0A-F3253110DAE5}" type="datetime1">
              <a:rPr lang="en-US" smtClean="0"/>
              <a:t>8/29/2025</a:t>
            </a:fld>
            <a:endParaRPr lang="en-US"/>
          </a:p>
        </p:txBody>
      </p:sp>
      <p:sp>
        <p:nvSpPr>
          <p:cNvPr id="11" name="Picture Placeholder 9"/>
          <p:cNvSpPr>
            <a:spLocks noGrp="1"/>
          </p:cNvSpPr>
          <p:nvPr>
            <p:ph type="pic" sz="quarter" idx="13" hasCustomPrompt="1"/>
          </p:nvPr>
        </p:nvSpPr>
        <p:spPr bwMode="gray">
          <a:xfrm>
            <a:off x="0" y="1789113"/>
            <a:ext cx="12192000" cy="2298700"/>
          </a:xfrm>
        </p:spPr>
        <p:txBody>
          <a:bodyPr/>
          <a:lstStyle/>
          <a:p>
            <a:r>
              <a:rPr lang="en-US"/>
              <a:t>Click Icon to add picture</a:t>
            </a:r>
          </a:p>
        </p:txBody>
      </p:sp>
      <p:pic>
        <p:nvPicPr>
          <p:cNvPr id="13" name="Picture 12">
            <a:extLst>
              <a:ext uri="{FF2B5EF4-FFF2-40B4-BE49-F238E27FC236}">
                <a16:creationId xmlns:a16="http://schemas.microsoft.com/office/drawing/2014/main" id="{FA7AF7DA-B512-472F-BC23-F3520AA049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14211" y="715116"/>
            <a:ext cx="3892217" cy="340119"/>
          </a:xfrm>
          <a:prstGeom prst="rect">
            <a:avLst/>
          </a:prstGeom>
        </p:spPr>
      </p:pic>
      <p:sp>
        <p:nvSpPr>
          <p:cNvPr id="14"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2082250229"/>
      </p:ext>
    </p:extLst>
  </p:cSld>
  <p:clrMapOvr>
    <a:masterClrMapping/>
  </p:clrMapOvr>
  <p:hf sldNum="0"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Quote or Statement (Light Gray Background)">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9" name="Rectangle 1"/>
          <p:cNvSpPr txBox="1">
            <a:spLocks/>
          </p:cNvSpPr>
          <p:nvPr userDrawn="1"/>
        </p:nvSpPr>
        <p:spPr bwMode="black">
          <a:xfrm>
            <a:off x="0" y="1389684"/>
            <a:ext cx="12192000" cy="1340989"/>
          </a:xfrm>
          <a:prstGeom prst="rect">
            <a:avLst/>
          </a:prstGeom>
          <a:solidFill>
            <a:schemeClr val="tx1"/>
          </a:solidFill>
        </p:spPr>
        <p:txBody>
          <a:bodyPr vert="horz" lIns="0" tIns="0" rIns="0" bIns="0" rtlCol="0" anchor="ctr">
            <a:noAutofit/>
          </a:bodyPr>
          <a:lstStyle>
            <a:lvl1pPr algn="ctr" defTabSz="914400" rtl="0" eaLnBrk="1" latinLnBrk="0" hangingPunct="1">
              <a:lnSpc>
                <a:spcPct val="90000"/>
              </a:lnSpc>
              <a:spcBef>
                <a:spcPct val="0"/>
              </a:spcBef>
              <a:buNone/>
              <a:tabLst>
                <a:tab pos="3770313" algn="l"/>
              </a:tabLst>
              <a:defRPr sz="7000" kern="1200">
                <a:solidFill>
                  <a:schemeClr val="accent2"/>
                </a:solidFill>
                <a:latin typeface="+mj-lt"/>
                <a:ea typeface="+mj-ea"/>
                <a:cs typeface="+mj-cs"/>
              </a:defRPr>
            </a:lvl1pPr>
          </a:lstStyle>
          <a:p>
            <a:endParaRPr lang="en-US"/>
          </a:p>
        </p:txBody>
      </p:sp>
      <p:sp>
        <p:nvSpPr>
          <p:cNvPr id="7" name="Title 2"/>
          <p:cNvSpPr>
            <a:spLocks noGrp="1"/>
          </p:cNvSpPr>
          <p:nvPr>
            <p:ph type="title" hasCustomPrompt="1"/>
          </p:nvPr>
        </p:nvSpPr>
        <p:spPr bwMode="white">
          <a:xfrm>
            <a:off x="266700" y="1389685"/>
            <a:ext cx="11658600" cy="1340989"/>
          </a:xfrm>
          <a:noFill/>
        </p:spPr>
        <p:txBody>
          <a:bodyPr>
            <a:noAutofit/>
          </a:bodyPr>
          <a:lstStyle>
            <a:lvl1pPr algn="ctr">
              <a:tabLst>
                <a:tab pos="3770313" algn="l"/>
              </a:tabLst>
              <a:defRPr sz="7000">
                <a:solidFill>
                  <a:schemeClr val="accent2"/>
                </a:solidFill>
              </a:defRPr>
            </a:lvl1pPr>
          </a:lstStyle>
          <a:p>
            <a:r>
              <a:rPr lang="en-US"/>
              <a:t>Quote or Statement</a:t>
            </a:r>
          </a:p>
        </p:txBody>
      </p:sp>
      <p:sp>
        <p:nvSpPr>
          <p:cNvPr id="8" name="Text Placeholder 3"/>
          <p:cNvSpPr>
            <a:spLocks noGrp="1"/>
          </p:cNvSpPr>
          <p:nvPr>
            <p:ph type="body" sz="quarter" idx="13" hasCustomPrompt="1"/>
          </p:nvPr>
        </p:nvSpPr>
        <p:spPr bwMode="black">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2"/>
                </a:solidFill>
              </a:defRPr>
            </a:lvl1pPr>
          </a:lstStyle>
          <a:p>
            <a:pPr lvl="0"/>
            <a:r>
              <a:rPr lang="en-US"/>
              <a:t>Make a secondary statement here.</a:t>
            </a:r>
          </a:p>
        </p:txBody>
      </p:sp>
      <p:sp>
        <p:nvSpPr>
          <p:cNvPr id="5" name="Footer Placeholder 5"/>
          <p:cNvSpPr>
            <a:spLocks noGrp="1"/>
          </p:cNvSpPr>
          <p:nvPr>
            <p:ph type="ftr" sz="quarter" idx="12"/>
          </p:nvPr>
        </p:nvSpPr>
        <p:spPr bwMode="black">
          <a:xfrm>
            <a:off x="3302177" y="6356349"/>
            <a:ext cx="5587647" cy="365125"/>
          </a:xfrm>
          <a:prstGeom prst="rect">
            <a:avLst/>
          </a:prstGeom>
        </p:spPr>
        <p:txBody>
          <a:bodyPr/>
          <a:lstStyle>
            <a:lvl1pPr>
              <a:defRPr>
                <a:solidFill>
                  <a:schemeClr val="tx2"/>
                </a:solidFill>
              </a:defRPr>
            </a:lvl1pPr>
          </a:lstStyle>
          <a:p>
            <a:r>
              <a:rPr lang="en-US"/>
              <a:t>Optional Tagline Goes Here | mn.gov/deed</a:t>
            </a:r>
          </a:p>
        </p:txBody>
      </p:sp>
      <p:sp>
        <p:nvSpPr>
          <p:cNvPr id="4" name="Slide Number Placeholder 6"/>
          <p:cNvSpPr>
            <a:spLocks noGrp="1"/>
          </p:cNvSpPr>
          <p:nvPr>
            <p:ph type="sldNum" sz="quarter" idx="11"/>
          </p:nvPr>
        </p:nvSpPr>
        <p:spPr bwMode="black">
          <a:xfrm>
            <a:off x="9891132" y="6356350"/>
            <a:ext cx="1462668" cy="365125"/>
          </a:xfrm>
          <a:prstGeom prst="rect">
            <a:avLst/>
          </a:prstGeom>
        </p:spPr>
        <p:txBody>
          <a:bodyPr/>
          <a:lstStyle/>
          <a:p>
            <a:fld id="{48F63A3B-78C7-47BE-AE5E-E10140E04643}" type="slidenum">
              <a:rPr lang="en-US" smtClean="0"/>
              <a:pPr/>
              <a:t>‹#›</a:t>
            </a:fld>
            <a:endParaRPr lang="en-US"/>
          </a:p>
        </p:txBody>
      </p:sp>
      <p:pic>
        <p:nvPicPr>
          <p:cNvPr id="10" name="Picture 9">
            <a:extLst>
              <a:ext uri="{FF2B5EF4-FFF2-40B4-BE49-F238E27FC236}">
                <a16:creationId xmlns:a16="http://schemas.microsoft.com/office/drawing/2014/main" id="{4B952203-E8FB-4F5D-B5E5-77FD0A73D1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Tree>
    <p:extLst>
      <p:ext uri="{BB962C8B-B14F-4D97-AF65-F5344CB8AC3E}">
        <p14:creationId xmlns:p14="http://schemas.microsoft.com/office/powerpoint/2010/main" val="39309155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Quote or Statement (Image Background)">
    <p:bg bwMode="ltGray">
      <p:bgPr>
        <a:solidFill>
          <a:schemeClr val="bg1"/>
        </a:solidFill>
        <a:effectLst/>
      </p:bgPr>
    </p:bg>
    <p:spTree>
      <p:nvGrpSpPr>
        <p:cNvPr id="1" name=""/>
        <p:cNvGrpSpPr/>
        <p:nvPr/>
      </p:nvGrpSpPr>
      <p:grpSpPr>
        <a:xfrm>
          <a:off x="0" y="0"/>
          <a:ext cx="0" cy="0"/>
          <a:chOff x="0" y="0"/>
          <a:chExt cx="0" cy="0"/>
        </a:xfrm>
      </p:grpSpPr>
      <p:sp>
        <p:nvSpPr>
          <p:cNvPr id="7" name="Picture Placeholder 1"/>
          <p:cNvSpPr>
            <a:spLocks noGrp="1"/>
          </p:cNvSpPr>
          <p:nvPr>
            <p:ph type="pic" sz="quarter" idx="14" hasCustomPrompt="1"/>
          </p:nvPr>
        </p:nvSpPr>
        <p:spPr bwMode="gray">
          <a:xfrm>
            <a:off x="0" y="0"/>
            <a:ext cx="12192000" cy="6858000"/>
          </a:xfrm>
        </p:spPr>
        <p:txBody>
          <a:bodyPr/>
          <a:lstStyle>
            <a:lvl1pPr>
              <a:defRPr/>
            </a:lvl1pPr>
          </a:lstStyle>
          <a:p>
            <a:r>
              <a:rPr lang="en-US"/>
              <a:t>Click icon to edit background picture</a:t>
            </a:r>
          </a:p>
        </p:txBody>
      </p:sp>
      <p:sp>
        <p:nvSpPr>
          <p:cNvPr id="12" name="Title 2"/>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bg1"/>
                </a:solidFill>
              </a:defRPr>
            </a:lvl1pPr>
          </a:lstStyle>
          <a:p>
            <a:r>
              <a:rPr lang="en-US"/>
              <a:t>Quote or Statement</a:t>
            </a:r>
          </a:p>
        </p:txBody>
      </p:sp>
      <p:sp>
        <p:nvSpPr>
          <p:cNvPr id="13" name="Text Placeholder 3"/>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a:t>Make a secondary statement here.</a:t>
            </a:r>
          </a:p>
        </p:txBody>
      </p:sp>
      <p:sp>
        <p:nvSpPr>
          <p:cNvPr id="3" name="Date Placeholder 4"/>
          <p:cNvSpPr>
            <a:spLocks noGrp="1"/>
          </p:cNvSpPr>
          <p:nvPr>
            <p:ph type="dt" sz="half" idx="10"/>
          </p:nvPr>
        </p:nvSpPr>
        <p:spPr bwMode="white"/>
        <p:txBody>
          <a:bodyPr/>
          <a:lstStyle>
            <a:lvl1pPr>
              <a:defRPr>
                <a:solidFill>
                  <a:schemeClr val="bg1"/>
                </a:solidFill>
              </a:defRPr>
            </a:lvl1pPr>
          </a:lstStyle>
          <a:p>
            <a:fld id="{F8B25D9D-5365-41CD-BF43-4FFFCBF4BBDA}" type="datetime1">
              <a:rPr lang="en-US" smtClean="0"/>
              <a:t>8/29/2025</a:t>
            </a:fld>
            <a:endParaRPr lang="en-US"/>
          </a:p>
        </p:txBody>
      </p:sp>
      <p:sp>
        <p:nvSpPr>
          <p:cNvPr id="5" name="Footer Placeholder 5"/>
          <p:cNvSpPr>
            <a:spLocks noGrp="1"/>
          </p:cNvSpPr>
          <p:nvPr>
            <p:ph type="ftr" sz="quarter" idx="12"/>
          </p:nvPr>
        </p:nvSpPr>
        <p:spPr bwMode="white">
          <a:xfrm>
            <a:off x="3302177" y="6356349"/>
            <a:ext cx="5587647" cy="365125"/>
          </a:xfrm>
          <a:prstGeom prst="rect">
            <a:avLst/>
          </a:prstGeom>
        </p:spPr>
        <p:txBody>
          <a:bodyPr/>
          <a:lstStyle>
            <a:lvl1pPr>
              <a:defRPr>
                <a:solidFill>
                  <a:schemeClr val="bg1"/>
                </a:solidFill>
              </a:defRPr>
            </a:lvl1pPr>
          </a:lstStyle>
          <a:p>
            <a:r>
              <a:rPr lang="en-US"/>
              <a:t>Optional Tagline Goes Here </a:t>
            </a:r>
            <a:r>
              <a:rPr lang="en-US">
                <a:solidFill>
                  <a:schemeClr val="accent2"/>
                </a:solidFill>
              </a:rPr>
              <a:t>|</a:t>
            </a:r>
            <a:r>
              <a:rPr lang="en-US"/>
              <a:t> mn.gov/</a:t>
            </a:r>
            <a:r>
              <a:rPr lang="en-US" err="1"/>
              <a:t>websiteurl</a:t>
            </a:r>
            <a:endParaRPr lang="en-US"/>
          </a:p>
        </p:txBody>
      </p:sp>
      <p:sp>
        <p:nvSpPr>
          <p:cNvPr id="4" name="Slide Number Placeholder 6"/>
          <p:cNvSpPr>
            <a:spLocks noGrp="1"/>
          </p:cNvSpPr>
          <p:nvPr>
            <p:ph type="sldNum" sz="quarter" idx="11"/>
          </p:nvPr>
        </p:nvSpPr>
        <p:spPr bwMode="white">
          <a:xfrm>
            <a:off x="9891132" y="6356350"/>
            <a:ext cx="1462668" cy="365125"/>
          </a:xfrm>
          <a:prstGeom prst="rect">
            <a:avLst/>
          </a:prstGeo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947260539"/>
      </p:ext>
    </p:extLst>
  </p:cSld>
  <p:clrMapOvr>
    <a:masterClrMapping/>
  </p:clrMapOvr>
  <p:hf sldNum="0"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Thank You">
    <p:bg bwMode="auto">
      <p:bgPr>
        <a:solidFill>
          <a:srgbClr val="E8E8E8"/>
        </a:solidFill>
        <a:effectLst/>
      </p:bgPr>
    </p:bg>
    <p:spTree>
      <p:nvGrpSpPr>
        <p:cNvPr id="1" name=""/>
        <p:cNvGrpSpPr/>
        <p:nvPr/>
      </p:nvGrpSpPr>
      <p:grpSpPr>
        <a:xfrm>
          <a:off x="0" y="0"/>
          <a:ext cx="0" cy="0"/>
          <a:chOff x="0" y="0"/>
          <a:chExt cx="0" cy="0"/>
        </a:xfrm>
      </p:grpSpPr>
      <p:sp>
        <p:nvSpPr>
          <p:cNvPr id="10" name="Rectangle 1"/>
          <p:cNvSpPr txBox="1">
            <a:spLocks/>
          </p:cNvSpPr>
          <p:nvPr userDrawn="1"/>
        </p:nvSpPr>
        <p:spPr bwMode="black">
          <a:xfrm>
            <a:off x="0" y="1651380"/>
            <a:ext cx="12192000" cy="1733266"/>
          </a:xfrm>
          <a:prstGeom prst="rect">
            <a:avLst/>
          </a:prstGeom>
          <a:solidFill>
            <a:schemeClr val="tx1"/>
          </a:solidFill>
        </p:spPr>
        <p:txBody>
          <a:bodyPr vert="horz" lIns="0" tIns="0" rIns="0" bIns="0" rtlCol="0" anchor="ctr">
            <a:noAutofit/>
          </a:bodyPr>
          <a:lstStyle>
            <a:lvl1pPr algn="ctr" defTabSz="914400" rtl="0" eaLnBrk="1" latinLnBrk="0" hangingPunct="1">
              <a:lnSpc>
                <a:spcPct val="90000"/>
              </a:lnSpc>
              <a:spcBef>
                <a:spcPct val="0"/>
              </a:spcBef>
              <a:buNone/>
              <a:tabLst>
                <a:tab pos="3770313" algn="l"/>
              </a:tabLst>
              <a:defRPr sz="7000" kern="1200">
                <a:solidFill>
                  <a:schemeClr val="bg1"/>
                </a:solidFill>
                <a:latin typeface="+mj-lt"/>
                <a:ea typeface="+mj-ea"/>
                <a:cs typeface="+mj-cs"/>
              </a:defRPr>
            </a:lvl1pPr>
          </a:lstStyle>
          <a:p>
            <a:endParaRPr lang="en-US"/>
          </a:p>
        </p:txBody>
      </p:sp>
      <p:sp>
        <p:nvSpPr>
          <p:cNvPr id="7" name="Title 2"/>
          <p:cNvSpPr>
            <a:spLocks noGrp="1"/>
          </p:cNvSpPr>
          <p:nvPr>
            <p:ph type="title" hasCustomPrompt="1"/>
          </p:nvPr>
        </p:nvSpPr>
        <p:spPr bwMode="white">
          <a:xfrm>
            <a:off x="266700" y="1651380"/>
            <a:ext cx="11658600" cy="1733266"/>
          </a:xfrm>
          <a:noFill/>
        </p:spPr>
        <p:txBody>
          <a:bodyPr>
            <a:noAutofit/>
          </a:bodyPr>
          <a:lstStyle>
            <a:lvl1pPr algn="ctr">
              <a:tabLst>
                <a:tab pos="3770313" algn="l"/>
              </a:tabLst>
              <a:defRPr sz="7000">
                <a:solidFill>
                  <a:schemeClr val="bg1"/>
                </a:solidFill>
              </a:defRPr>
            </a:lvl1pPr>
          </a:lstStyle>
          <a:p>
            <a:r>
              <a:rPr lang="en-US"/>
              <a:t>Thank you!</a:t>
            </a:r>
          </a:p>
        </p:txBody>
      </p:sp>
      <p:sp>
        <p:nvSpPr>
          <p:cNvPr id="8" name="Text Placeholder 2"/>
          <p:cNvSpPr>
            <a:spLocks noGrp="1"/>
          </p:cNvSpPr>
          <p:nvPr>
            <p:ph type="body" sz="quarter" idx="13" hasCustomPrompt="1"/>
          </p:nvPr>
        </p:nvSpPr>
        <p:spPr bwMode="black">
          <a:xfrm>
            <a:off x="838200" y="3521123"/>
            <a:ext cx="10515600" cy="2681374"/>
          </a:xfrm>
        </p:spPr>
        <p:txBody>
          <a:bodyPr anchor="ctr"/>
          <a:lstStyle>
            <a:lvl1pPr marL="0" indent="0" algn="ctr">
              <a:lnSpc>
                <a:spcPct val="100000"/>
              </a:lnSpc>
              <a:spcBef>
                <a:spcPts val="0"/>
              </a:spcBef>
              <a:buNone/>
              <a:defRPr baseline="0">
                <a:solidFill>
                  <a:schemeClr val="tx2"/>
                </a:solidFill>
              </a:defRPr>
            </a:lvl1pPr>
          </a:lstStyle>
          <a:p>
            <a:pPr lvl="0"/>
            <a:r>
              <a:rPr lang="en-US" err="1"/>
              <a:t>Firstname</a:t>
            </a:r>
            <a:r>
              <a:rPr lang="en-US"/>
              <a:t> </a:t>
            </a:r>
            <a:r>
              <a:rPr lang="en-US" err="1"/>
              <a:t>Lastname</a:t>
            </a:r>
            <a:endParaRPr lang="en-US"/>
          </a:p>
          <a:p>
            <a:pPr lvl="0"/>
            <a:r>
              <a:rPr lang="en-US"/>
              <a:t>firstname.lastname@state.mn.us</a:t>
            </a:r>
          </a:p>
          <a:p>
            <a:pPr lvl="0"/>
            <a:r>
              <a:rPr lang="en-US"/>
              <a:t>555-555-5555</a:t>
            </a:r>
          </a:p>
        </p:txBody>
      </p:sp>
      <p:sp>
        <p:nvSpPr>
          <p:cNvPr id="3" name="Date Placeholder 3"/>
          <p:cNvSpPr>
            <a:spLocks noGrp="1"/>
          </p:cNvSpPr>
          <p:nvPr>
            <p:ph type="dt" sz="half" idx="10"/>
          </p:nvPr>
        </p:nvSpPr>
        <p:spPr bwMode="black"/>
        <p:txBody>
          <a:bodyPr/>
          <a:lstStyle>
            <a:lvl1pPr>
              <a:defRPr>
                <a:solidFill>
                  <a:schemeClr val="tx2"/>
                </a:solidFill>
              </a:defRPr>
            </a:lvl1pPr>
          </a:lstStyle>
          <a:p>
            <a:fld id="{466A75E6-E45B-4C5D-981E-7C8ED0C72F5D}" type="datetime1">
              <a:rPr lang="en-US" smtClean="0"/>
              <a:pPr/>
              <a:t>8/29/2025</a:t>
            </a:fld>
            <a:endParaRPr lang="en-US"/>
          </a:p>
        </p:txBody>
      </p:sp>
      <p:sp>
        <p:nvSpPr>
          <p:cNvPr id="5" name="Footer Placeholder 4"/>
          <p:cNvSpPr>
            <a:spLocks noGrp="1"/>
          </p:cNvSpPr>
          <p:nvPr>
            <p:ph type="ftr" sz="quarter" idx="12"/>
          </p:nvPr>
        </p:nvSpPr>
        <p:spPr bwMode="black">
          <a:xfrm>
            <a:off x="3302177" y="6356349"/>
            <a:ext cx="5587647" cy="365125"/>
          </a:xfrm>
          <a:prstGeom prst="rect">
            <a:avLst/>
          </a:prstGeom>
        </p:spPr>
        <p:txBody>
          <a:bodyPr/>
          <a:lstStyle>
            <a:lvl1pPr>
              <a:defRPr>
                <a:solidFill>
                  <a:schemeClr val="tx1"/>
                </a:solidFill>
              </a:defRPr>
            </a:lvl1pPr>
          </a:lstStyle>
          <a:p>
            <a:r>
              <a:rPr lang="en-US">
                <a:solidFill>
                  <a:schemeClr val="tx2"/>
                </a:solidFill>
              </a:rPr>
              <a:t>Optional Tagline Goes Here</a:t>
            </a:r>
            <a:r>
              <a:rPr lang="en-US"/>
              <a:t> </a:t>
            </a:r>
            <a:r>
              <a:rPr lang="en-US">
                <a:solidFill>
                  <a:schemeClr val="accent1"/>
                </a:solidFill>
              </a:rPr>
              <a:t>|</a:t>
            </a:r>
            <a:r>
              <a:rPr lang="en-US"/>
              <a:t> </a:t>
            </a:r>
            <a:r>
              <a:rPr lang="en-US">
                <a:solidFill>
                  <a:schemeClr val="tx2"/>
                </a:solidFill>
              </a:rPr>
              <a:t>mn.gov/deed</a:t>
            </a:r>
          </a:p>
        </p:txBody>
      </p:sp>
      <p:sp>
        <p:nvSpPr>
          <p:cNvPr id="4" name="Slide Number Placeholder 5"/>
          <p:cNvSpPr>
            <a:spLocks noGrp="1"/>
          </p:cNvSpPr>
          <p:nvPr>
            <p:ph type="sldNum" sz="quarter" idx="11"/>
          </p:nvPr>
        </p:nvSpPr>
        <p:spPr bwMode="black">
          <a:xfrm>
            <a:off x="9891132" y="6356350"/>
            <a:ext cx="1462668" cy="365125"/>
          </a:xfrm>
          <a:prstGeom prst="rect">
            <a:avLst/>
          </a:prstGeom>
        </p:spPr>
        <p:txBody>
          <a:bodyPr/>
          <a:lstStyle>
            <a:lvl1pPr>
              <a:defRPr>
                <a:solidFill>
                  <a:schemeClr val="tx2"/>
                </a:solidFill>
              </a:defRPr>
            </a:lvl1pPr>
          </a:lstStyle>
          <a:p>
            <a:fld id="{48F63A3B-78C7-47BE-AE5E-E10140E04643}" type="slidenum">
              <a:rPr lang="en-US" smtClean="0"/>
              <a:pPr/>
              <a:t>‹#›</a:t>
            </a:fld>
            <a:endParaRPr lang="en-US"/>
          </a:p>
        </p:txBody>
      </p:sp>
      <p:sp>
        <p:nvSpPr>
          <p:cNvPr id="6" name="Rectangle 6"/>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8C7BAF0-E7E3-434E-A402-8ECD4B8D5DE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6887" y="676285"/>
            <a:ext cx="4307106" cy="376373"/>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hank You (Blue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white">
          <a:xfrm>
            <a:off x="838200" y="2212733"/>
            <a:ext cx="10515600" cy="1472163"/>
          </a:xfrm>
        </p:spPr>
        <p:txBody>
          <a:bodyPr>
            <a:noAutofit/>
          </a:bodyPr>
          <a:lstStyle>
            <a:lvl1pPr algn="ctr">
              <a:tabLst>
                <a:tab pos="3770313" algn="l"/>
              </a:tabLst>
              <a:defRPr sz="7000">
                <a:solidFill>
                  <a:schemeClr val="bg1"/>
                </a:solidFill>
              </a:defRPr>
            </a:lvl1pPr>
          </a:lstStyle>
          <a:p>
            <a:r>
              <a:rPr lang="en-US"/>
              <a:t>Thank you!</a:t>
            </a:r>
          </a:p>
        </p:txBody>
      </p:sp>
      <p:sp>
        <p:nvSpPr>
          <p:cNvPr id="11" name="Text Placeholder 6"/>
          <p:cNvSpPr>
            <a:spLocks noGrp="1"/>
          </p:cNvSpPr>
          <p:nvPr>
            <p:ph type="body" sz="quarter" idx="13" hasCustomPrompt="1"/>
          </p:nvPr>
        </p:nvSpPr>
        <p:spPr bwMode="white">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err="1"/>
              <a:t>Firstname</a:t>
            </a:r>
            <a:r>
              <a:rPr lang="en-US"/>
              <a:t> </a:t>
            </a:r>
            <a:r>
              <a:rPr lang="en-US" err="1"/>
              <a:t>Lastname</a:t>
            </a:r>
            <a:endParaRPr lang="en-US"/>
          </a:p>
          <a:p>
            <a:pPr lvl="0"/>
            <a:r>
              <a:rPr lang="en-US"/>
              <a:t>firstname.lastname@state.mn.us</a:t>
            </a:r>
          </a:p>
          <a:p>
            <a:pPr lvl="0"/>
            <a:r>
              <a:rPr lang="en-US"/>
              <a:t>555-555-5555</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8/29/2025</a:t>
            </a:fld>
            <a:endParaRPr lang="en-US"/>
          </a:p>
        </p:txBody>
      </p:sp>
      <p:sp>
        <p:nvSpPr>
          <p:cNvPr id="5" name="Footer Placeholder 4"/>
          <p:cNvSpPr>
            <a:spLocks noGrp="1"/>
          </p:cNvSpPr>
          <p:nvPr>
            <p:ph type="ftr" sz="quarter" idx="12"/>
          </p:nvPr>
        </p:nvSpPr>
        <p:spPr bwMode="white">
          <a:xfrm>
            <a:off x="3302177" y="6356349"/>
            <a:ext cx="5587647" cy="365125"/>
          </a:xfrm>
          <a:prstGeom prst="rect">
            <a:avLst/>
          </a:prstGeom>
        </p:spPr>
        <p:txBody>
          <a:bodyPr/>
          <a:lstStyle>
            <a:lvl1pPr>
              <a:defRPr>
                <a:solidFill>
                  <a:schemeClr val="bg1"/>
                </a:solidFill>
              </a:defRPr>
            </a:lvl1pPr>
          </a:lstStyle>
          <a:p>
            <a:r>
              <a:rPr lang="en-US"/>
              <a:t>Optional Tagline Goes Here </a:t>
            </a:r>
            <a:r>
              <a:rPr lang="en-US">
                <a:solidFill>
                  <a:schemeClr val="accent2"/>
                </a:solidFill>
              </a:rPr>
              <a:t>|</a:t>
            </a:r>
            <a:r>
              <a:rPr lang="en-US"/>
              <a:t> mn.gov/deed</a:t>
            </a:r>
          </a:p>
        </p:txBody>
      </p:sp>
      <p:sp>
        <p:nvSpPr>
          <p:cNvPr id="4" name="Slide Number Placeholder 3"/>
          <p:cNvSpPr>
            <a:spLocks noGrp="1"/>
          </p:cNvSpPr>
          <p:nvPr>
            <p:ph type="sldNum" sz="quarter" idx="11"/>
          </p:nvPr>
        </p:nvSpPr>
        <p:spPr bwMode="white">
          <a:xfrm>
            <a:off x="9891132" y="6356350"/>
            <a:ext cx="1462668" cy="365125"/>
          </a:xfrm>
          <a:prstGeom prst="rect">
            <a:avLst/>
          </a:prstGeom>
        </p:spPr>
        <p:txBody>
          <a:bodyPr/>
          <a:lstStyle>
            <a:lvl1pPr>
              <a:defRPr>
                <a:solidFill>
                  <a:schemeClr val="bg1"/>
                </a:solidFill>
              </a:defRPr>
            </a:lvl1pPr>
          </a:lstStyle>
          <a:p>
            <a:fld id="{48F63A3B-78C7-47BE-AE5E-E10140E04643}" type="slidenum">
              <a:rPr lang="en-US" smtClean="0"/>
              <a:pPr/>
              <a:t>‹#›</a:t>
            </a:fld>
            <a:endParaRPr lang="en-US"/>
          </a:p>
        </p:txBody>
      </p:sp>
      <p:sp>
        <p:nvSpPr>
          <p:cNvPr id="8" name="Rectangle 7"/>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559CC8D-961C-48E4-83B9-1AB85637D2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6887" y="676285"/>
            <a:ext cx="4307106" cy="376373"/>
          </a:xfrm>
          <a:prstGeom prst="rect">
            <a:avLst/>
          </a:prstGeom>
        </p:spPr>
      </p:pic>
    </p:spTree>
    <p:extLst>
      <p:ext uri="{BB962C8B-B14F-4D97-AF65-F5344CB8AC3E}">
        <p14:creationId xmlns:p14="http://schemas.microsoft.com/office/powerpoint/2010/main" val="2109608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hite)">
    <p:bg bwMode="gray">
      <p:bgRef idx="1001">
        <a:schemeClr val="bg1"/>
      </p:bgRef>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3" name="Content Placeholder 3"/>
          <p:cNvSpPr>
            <a:spLocks noGrp="1"/>
          </p:cNvSpPr>
          <p:nvPr>
            <p:ph idx="1"/>
          </p:nvPr>
        </p:nvSpPr>
        <p:spPr bwMode="gray">
          <a:xfrm>
            <a:off x="838200" y="1594624"/>
            <a:ext cx="10515600" cy="4582339"/>
          </a:xfrm>
          <a:noFill/>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8">
            <a:extLst>
              <a:ext uri="{FF2B5EF4-FFF2-40B4-BE49-F238E27FC236}">
                <a16:creationId xmlns:a16="http://schemas.microsoft.com/office/drawing/2014/main" id="{AE2ECF1A-EF2B-4612-A2CC-75778C9FDA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1"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bwMode="gray">
      <p:bgPr>
        <a:solidFill>
          <a:schemeClr val="bg1"/>
        </a:solidFill>
        <a:effectLst/>
      </p:bgPr>
    </p:bg>
    <p:spTree>
      <p:nvGrpSpPr>
        <p:cNvPr id="1" name=""/>
        <p:cNvGrpSpPr/>
        <p:nvPr/>
      </p:nvGrpSpPr>
      <p:grpSpPr>
        <a:xfrm>
          <a:off x="0" y="0"/>
          <a:ext cx="0" cy="0"/>
          <a:chOff x="0" y="0"/>
          <a:chExt cx="0" cy="0"/>
        </a:xfrm>
      </p:grpSpPr>
      <p:sp>
        <p:nvSpPr>
          <p:cNvPr id="17"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6"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3" name="Content Placeholder 3"/>
          <p:cNvSpPr>
            <a:spLocks noGrp="1"/>
          </p:cNvSpPr>
          <p:nvPr>
            <p:ph sz="half" idx="1"/>
          </p:nvPr>
        </p:nvSpPr>
        <p:spPr bwMode="gray">
          <a:xfrm>
            <a:off x="838200" y="1594624"/>
            <a:ext cx="5181600" cy="4582339"/>
          </a:xfrm>
          <a:no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4"/>
          <p:cNvSpPr>
            <a:spLocks noGrp="1"/>
          </p:cNvSpPr>
          <p:nvPr>
            <p:ph sz="half" idx="2"/>
          </p:nvPr>
        </p:nvSpPr>
        <p:spPr bwMode="gray">
          <a:xfrm>
            <a:off x="6172200" y="1594624"/>
            <a:ext cx="5181600" cy="4582339"/>
          </a:xfrm>
          <a:no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pic>
        <p:nvPicPr>
          <p:cNvPr id="12" name="Picture 11">
            <a:extLst>
              <a:ext uri="{FF2B5EF4-FFF2-40B4-BE49-F238E27FC236}">
                <a16:creationId xmlns:a16="http://schemas.microsoft.com/office/drawing/2014/main" id="{1DC680A3-C5D3-4FFD-9C4F-F36C7697462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3"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Boxed)">
    <p:bg bwMode="auto">
      <p:bgPr>
        <a:solidFill>
          <a:srgbClr val="E8E8E8"/>
        </a:solidFill>
        <a:effectLst/>
      </p:bgPr>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2" name="Rectangle 1"/>
          <p:cNvSpPr/>
          <p:nvPr userDrawn="1"/>
        </p:nvSpPr>
        <p:spPr>
          <a:xfrm>
            <a:off x="838200" y="1335281"/>
            <a:ext cx="10515600" cy="4841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3"/>
          <p:cNvSpPr>
            <a:spLocks noGrp="1"/>
          </p:cNvSpPr>
          <p:nvPr>
            <p:ph idx="1"/>
          </p:nvPr>
        </p:nvSpPr>
        <p:spPr bwMode="gray">
          <a:xfrm>
            <a:off x="838200" y="1335281"/>
            <a:ext cx="10515600" cy="4841683"/>
          </a:xfrm>
          <a:noFill/>
        </p:spPr>
        <p:txBody>
          <a:bodyPr lIns="182880" tIns="301752" rIns="18288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0" name="Picture 9">
            <a:extLst>
              <a:ext uri="{FF2B5EF4-FFF2-40B4-BE49-F238E27FC236}">
                <a16:creationId xmlns:a16="http://schemas.microsoft.com/office/drawing/2014/main" id="{ED2BB05C-0FE5-4B9D-9A15-CAA5A8AAB5F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63076"/>
            <a:ext cx="1925917" cy="168295"/>
          </a:xfrm>
          <a:prstGeom prst="rect">
            <a:avLst/>
          </a:prstGeom>
        </p:spPr>
      </p:pic>
      <p:sp>
        <p:nvSpPr>
          <p:cNvPr id="12"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bwMode="auto">
      <p:bgPr>
        <a:solidFill>
          <a:srgbClr val="E8E8E8"/>
        </a:solidFill>
        <a:effectLst/>
      </p:bgPr>
    </p:bg>
    <p:spTree>
      <p:nvGrpSpPr>
        <p:cNvPr id="1" name=""/>
        <p:cNvGrpSpPr/>
        <p:nvPr/>
      </p:nvGrpSpPr>
      <p:grpSpPr>
        <a:xfrm>
          <a:off x="0" y="0"/>
          <a:ext cx="0" cy="0"/>
          <a:chOff x="0" y="0"/>
          <a:chExt cx="0" cy="0"/>
        </a:xfrm>
      </p:grpSpPr>
      <p:sp>
        <p:nvSpPr>
          <p:cNvPr id="16"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5"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10" name="Rectangle 9"/>
          <p:cNvSpPr/>
          <p:nvPr userDrawn="1"/>
        </p:nvSpPr>
        <p:spPr>
          <a:xfrm>
            <a:off x="838200" y="1594624"/>
            <a:ext cx="5181600" cy="4582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3"/>
          <p:cNvSpPr>
            <a:spLocks noGrp="1"/>
          </p:cNvSpPr>
          <p:nvPr>
            <p:ph sz="half" idx="1"/>
          </p:nvPr>
        </p:nvSpPr>
        <p:spPr bwMode="gray">
          <a:xfrm>
            <a:off x="838200" y="1594624"/>
            <a:ext cx="5181600" cy="4582339"/>
          </a:xfrm>
          <a:noFill/>
        </p:spPr>
        <p:txBody>
          <a:bodyPr lIns="182880" tIns="182880"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Rectangle 11"/>
          <p:cNvSpPr/>
          <p:nvPr userDrawn="1"/>
        </p:nvSpPr>
        <p:spPr>
          <a:xfrm>
            <a:off x="6172200" y="1594624"/>
            <a:ext cx="5181600" cy="4582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4"/>
          <p:cNvSpPr>
            <a:spLocks noGrp="1"/>
          </p:cNvSpPr>
          <p:nvPr>
            <p:ph sz="half" idx="2"/>
          </p:nvPr>
        </p:nvSpPr>
        <p:spPr bwMode="gray">
          <a:xfrm>
            <a:off x="6172200" y="1594624"/>
            <a:ext cx="5181600" cy="4582339"/>
          </a:xfrm>
          <a:noFill/>
        </p:spPr>
        <p:txBody>
          <a:bodyPr lIns="182880" tIns="182880"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3" name="Picture 12">
            <a:extLst>
              <a:ext uri="{FF2B5EF4-FFF2-40B4-BE49-F238E27FC236}">
                <a16:creationId xmlns:a16="http://schemas.microsoft.com/office/drawing/2014/main" id="{8E659527-B9B1-4F13-8C4F-F2223349C6A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bwMode="black">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8/29/2025</a:t>
            </a:fld>
            <a:endParaRPr lang="en-US"/>
          </a:p>
        </p:txBody>
      </p:sp>
      <p:sp>
        <p:nvSpPr>
          <p:cNvPr id="7"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99" r:id="rId1"/>
    <p:sldLayoutId id="2147483788" r:id="rId2"/>
    <p:sldLayoutId id="2147483787" r:id="rId3"/>
    <p:sldLayoutId id="2147483795" r:id="rId4"/>
    <p:sldLayoutId id="2147483711" r:id="rId5"/>
    <p:sldLayoutId id="2147483712" r:id="rId6"/>
    <p:sldLayoutId id="2147483790" r:id="rId7"/>
    <p:sldLayoutId id="2147483789" r:id="rId8"/>
    <p:sldLayoutId id="2147483714" r:id="rId9"/>
    <p:sldLayoutId id="2147483780" r:id="rId10"/>
    <p:sldLayoutId id="2147483773" r:id="rId11"/>
    <p:sldLayoutId id="2147483800" r:id="rId12"/>
    <p:sldLayoutId id="2147483688" r:id="rId13"/>
    <p:sldLayoutId id="2147483826" r:id="rId14"/>
    <p:sldLayoutId id="2147483801" r:id="rId15"/>
    <p:sldLayoutId id="2147483802" r:id="rId16"/>
    <p:sldLayoutId id="2147483803" r:id="rId17"/>
    <p:sldLayoutId id="2147483744" r:id="rId18"/>
    <p:sldLayoutId id="2147483793" r:id="rId19"/>
    <p:sldLayoutId id="2147483767" r:id="rId20"/>
    <p:sldLayoutId id="2147483771" r:id="rId21"/>
    <p:sldLayoutId id="2147483772" r:id="rId22"/>
    <p:sldLayoutId id="2147483820" r:id="rId23"/>
    <p:sldLayoutId id="2147483769" r:id="rId24"/>
    <p:sldLayoutId id="2147483770" r:id="rId25"/>
    <p:sldLayoutId id="2147483829" r:id="rId26"/>
    <p:sldLayoutId id="2147483732" r:id="rId27"/>
    <p:sldLayoutId id="2147483794" r:id="rId28"/>
    <p:sldLayoutId id="2147483733" r:id="rId29"/>
    <p:sldLayoutId id="2147483821" r:id="rId30"/>
    <p:sldLayoutId id="2147483805" r:id="rId31"/>
    <p:sldLayoutId id="2147483806" r:id="rId32"/>
    <p:sldLayoutId id="2147483822" r:id="rId33"/>
    <p:sldLayoutId id="2147483750" r:id="rId34"/>
    <p:sldLayoutId id="2147483765" r:id="rId35"/>
    <p:sldLayoutId id="2147483823" r:id="rId36"/>
    <p:sldLayoutId id="2147483809" r:id="rId37"/>
    <p:sldLayoutId id="2147483808" r:id="rId38"/>
    <p:sldLayoutId id="2147483824" r:id="rId39"/>
    <p:sldLayoutId id="2147483781" r:id="rId40"/>
    <p:sldLayoutId id="2147483825" r:id="rId41"/>
    <p:sldLayoutId id="2147483807" r:id="rId42"/>
    <p:sldLayoutId id="2147483819" r:id="rId43"/>
    <p:sldLayoutId id="2147483738" r:id="rId44"/>
    <p:sldLayoutId id="2147483739" r:id="rId45"/>
    <p:sldLayoutId id="2147483754" r:id="rId46"/>
    <p:sldLayoutId id="2147483755" r:id="rId47"/>
    <p:sldLayoutId id="2147483759" r:id="rId48"/>
    <p:sldLayoutId id="2147483753" r:id="rId49"/>
    <p:sldLayoutId id="2147483763" r:id="rId50"/>
    <p:sldLayoutId id="2147483762" r:id="rId51"/>
    <p:sldLayoutId id="2147483797" r:id="rId52"/>
    <p:sldLayoutId id="2147483827" r:id="rId5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n.gov/admin/assets/Policy%2008-06%20Pre-Award%20Risk%20Assessment%20Revision%20Version%202.1%20-%20Effective%20Date%20July%201%202025_tcm36-695460.pdf"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hyperlink" Target="mailto:MNSBP@state.mn.us"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mailto:MNSBP.DEED@state.mn.us"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https://mn.gov/deed/about/contracts/open-rfp.js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FY26-27 Small Business Assistance Partnerships Grant Program</a:t>
            </a:r>
          </a:p>
        </p:txBody>
      </p:sp>
      <p:sp>
        <p:nvSpPr>
          <p:cNvPr id="6" name="Text Placeholder 5"/>
          <p:cNvSpPr>
            <a:spLocks noGrp="1"/>
          </p:cNvSpPr>
          <p:nvPr>
            <p:ph type="body" sz="quarter" idx="18"/>
          </p:nvPr>
        </p:nvSpPr>
        <p:spPr/>
        <p:txBody>
          <a:bodyPr vert="horz" lIns="91440" tIns="45720" rIns="91440" bIns="45720" rtlCol="0" anchor="t">
            <a:normAutofit/>
          </a:bodyPr>
          <a:lstStyle/>
          <a:p>
            <a:r>
              <a:rPr lang="en-US"/>
              <a:t>Office of Small Business and Innovation</a:t>
            </a:r>
          </a:p>
          <a:p>
            <a:r>
              <a:rPr lang="en-US"/>
              <a:t>Community Partnerships Team</a:t>
            </a:r>
          </a:p>
        </p:txBody>
      </p:sp>
      <p:sp>
        <p:nvSpPr>
          <p:cNvPr id="8"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a:t>mn.gov/deed</a:t>
            </a:r>
          </a:p>
        </p:txBody>
      </p:sp>
    </p:spTree>
    <p:extLst>
      <p:ext uri="{BB962C8B-B14F-4D97-AF65-F5344CB8AC3E}">
        <p14:creationId xmlns:p14="http://schemas.microsoft.com/office/powerpoint/2010/main" val="1686907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F9947-CB59-4219-AEB9-4E58EA76B38F}"/>
              </a:ext>
            </a:extLst>
          </p:cNvPr>
          <p:cNvSpPr>
            <a:spLocks noGrp="1"/>
          </p:cNvSpPr>
          <p:nvPr>
            <p:ph type="title"/>
          </p:nvPr>
        </p:nvSpPr>
        <p:spPr/>
        <p:txBody>
          <a:bodyPr/>
          <a:lstStyle/>
          <a:p>
            <a:r>
              <a:rPr lang="en-US"/>
              <a:t>Allowable Expenses</a:t>
            </a:r>
          </a:p>
        </p:txBody>
      </p:sp>
      <p:sp>
        <p:nvSpPr>
          <p:cNvPr id="3" name="Content Placeholder 2">
            <a:extLst>
              <a:ext uri="{FF2B5EF4-FFF2-40B4-BE49-F238E27FC236}">
                <a16:creationId xmlns:a16="http://schemas.microsoft.com/office/drawing/2014/main" id="{EB7185AA-A9E5-4B51-9C31-46F172D6507F}"/>
              </a:ext>
            </a:extLst>
          </p:cNvPr>
          <p:cNvSpPr>
            <a:spLocks noGrp="1"/>
          </p:cNvSpPr>
          <p:nvPr>
            <p:ph idx="1"/>
          </p:nvPr>
        </p:nvSpPr>
        <p:spPr/>
        <p:txBody>
          <a:bodyPr vert="horz" lIns="91440" tIns="45720" rIns="91440" bIns="45720" rtlCol="0" anchor="t">
            <a:normAutofit fontScale="92500" lnSpcReduction="10000"/>
          </a:bodyPr>
          <a:lstStyle/>
          <a:p>
            <a:pPr lvl="0">
              <a:lnSpc>
                <a:spcPct val="90000"/>
              </a:lnSpc>
              <a:spcAft>
                <a:spcPts val="0"/>
              </a:spcAft>
              <a:buClrTx/>
            </a:pPr>
            <a:r>
              <a:rPr lang="en-US" sz="2600"/>
              <a:t>Expenses directly related to delivering grant objectives can include personnel, fringe benefits, travel, equipment, supplies, and contractual.</a:t>
            </a:r>
            <a:endParaRPr lang="en-US" sz="2600">
              <a:ea typeface="Calibri"/>
              <a:cs typeface="Calibri"/>
            </a:endParaRPr>
          </a:p>
          <a:p>
            <a:pPr>
              <a:lnSpc>
                <a:spcPct val="90000"/>
              </a:lnSpc>
              <a:spcAft>
                <a:spcPts val="0"/>
              </a:spcAft>
              <a:buClrTx/>
            </a:pPr>
            <a:r>
              <a:rPr lang="en-US" sz="2600"/>
              <a:t>Expenses not directly related to delivering grant objectives but necessary to support this grant funded program can be included in administrative cost.</a:t>
            </a:r>
            <a:endParaRPr lang="en-US" sz="2600">
              <a:ea typeface="Calibri"/>
              <a:cs typeface="Calibri"/>
            </a:endParaRPr>
          </a:p>
          <a:p>
            <a:pPr lvl="0">
              <a:lnSpc>
                <a:spcPct val="90000"/>
              </a:lnSpc>
              <a:spcAft>
                <a:spcPts val="0"/>
              </a:spcAft>
              <a:buClrTx/>
            </a:pPr>
            <a:r>
              <a:rPr lang="en-US" sz="2600"/>
              <a:t>No more than 15% of the total grant award funds can be dedicated to administrative cost. </a:t>
            </a:r>
            <a:endParaRPr lang="en-US" sz="2600">
              <a:ea typeface="Calibri"/>
              <a:cs typeface="Calibri"/>
            </a:endParaRPr>
          </a:p>
          <a:p>
            <a:pPr lvl="0">
              <a:lnSpc>
                <a:spcPct val="90000"/>
              </a:lnSpc>
              <a:spcAft>
                <a:spcPts val="0"/>
              </a:spcAft>
              <a:buClrTx/>
            </a:pPr>
            <a:r>
              <a:rPr lang="en-US" sz="2600"/>
              <a:t>Ineligible expenses, both direct and administrative, include but are not limited to: </a:t>
            </a:r>
            <a:endParaRPr lang="en-US" sz="2600">
              <a:ea typeface="Calibri"/>
              <a:cs typeface="Calibri"/>
            </a:endParaRPr>
          </a:p>
          <a:p>
            <a:pPr lvl="1">
              <a:lnSpc>
                <a:spcPct val="90000"/>
              </a:lnSpc>
              <a:spcAft>
                <a:spcPts val="0"/>
              </a:spcAft>
              <a:buClrTx/>
            </a:pPr>
            <a:r>
              <a:rPr lang="en-US" sz="1400"/>
              <a:t>Fundraising </a:t>
            </a:r>
            <a:endParaRPr lang="en-US" sz="1400">
              <a:ea typeface="Calibri"/>
              <a:cs typeface="Calibri"/>
            </a:endParaRPr>
          </a:p>
          <a:p>
            <a:pPr lvl="1">
              <a:lnSpc>
                <a:spcPct val="90000"/>
              </a:lnSpc>
              <a:spcAft>
                <a:spcPts val="0"/>
              </a:spcAft>
              <a:buClrTx/>
            </a:pPr>
            <a:r>
              <a:rPr lang="en-US" sz="1400"/>
              <a:t>Taxes, except sales tax on goods and services </a:t>
            </a:r>
            <a:endParaRPr lang="en-US" sz="1400">
              <a:ea typeface="Calibri"/>
              <a:cs typeface="Calibri"/>
            </a:endParaRPr>
          </a:p>
          <a:p>
            <a:pPr lvl="1">
              <a:lnSpc>
                <a:spcPct val="90000"/>
              </a:lnSpc>
              <a:spcAft>
                <a:spcPts val="0"/>
              </a:spcAft>
              <a:buClrTx/>
            </a:pPr>
            <a:r>
              <a:rPr lang="en-US" sz="1400"/>
              <a:t>Lobbyists, political contributions </a:t>
            </a:r>
            <a:endParaRPr lang="en-US" sz="1400">
              <a:ea typeface="Calibri"/>
              <a:cs typeface="Calibri"/>
            </a:endParaRPr>
          </a:p>
          <a:p>
            <a:pPr lvl="1">
              <a:lnSpc>
                <a:spcPct val="90000"/>
              </a:lnSpc>
              <a:spcAft>
                <a:spcPts val="0"/>
              </a:spcAft>
              <a:buClrTx/>
            </a:pPr>
            <a:r>
              <a:rPr lang="en-US" sz="1400"/>
              <a:t>Bad debts, late payment fees, finance charges, or contingency funds </a:t>
            </a:r>
            <a:endParaRPr lang="en-US" sz="1400">
              <a:ea typeface="Calibri"/>
              <a:cs typeface="Calibri"/>
            </a:endParaRPr>
          </a:p>
          <a:p>
            <a:pPr lvl="1">
              <a:lnSpc>
                <a:spcPct val="90000"/>
              </a:lnSpc>
              <a:spcAft>
                <a:spcPts val="0"/>
              </a:spcAft>
              <a:buClrTx/>
            </a:pPr>
            <a:r>
              <a:rPr lang="en-US" sz="1400"/>
              <a:t>Parking or traffic violations </a:t>
            </a:r>
            <a:endParaRPr lang="en-US" sz="1400">
              <a:ea typeface="Calibri"/>
              <a:cs typeface="Calibri"/>
            </a:endParaRPr>
          </a:p>
          <a:p>
            <a:pPr lvl="1">
              <a:lnSpc>
                <a:spcPct val="90000"/>
              </a:lnSpc>
              <a:spcAft>
                <a:spcPts val="0"/>
              </a:spcAft>
              <a:buClrTx/>
            </a:pPr>
            <a:r>
              <a:rPr lang="en-US" sz="1400"/>
              <a:t>Out of state transportation and travel expenses, (Minnesota will be considered the home state for determining whether travel is out of state). </a:t>
            </a:r>
            <a:endParaRPr lang="en-US" sz="1400">
              <a:ea typeface="Calibri"/>
              <a:cs typeface="Calibri"/>
            </a:endParaRPr>
          </a:p>
          <a:p>
            <a:pPr lvl="1">
              <a:lnSpc>
                <a:spcPct val="90000"/>
              </a:lnSpc>
              <a:spcAft>
                <a:spcPts val="0"/>
              </a:spcAft>
              <a:buClrTx/>
            </a:pPr>
            <a:r>
              <a:rPr lang="en-US" sz="1400"/>
              <a:t>Staff/Employee Bonuses</a:t>
            </a:r>
            <a:endParaRPr lang="en-US" sz="1400">
              <a:ea typeface="Calibri"/>
              <a:cs typeface="Calibri"/>
            </a:endParaRPr>
          </a:p>
          <a:p>
            <a:pPr lvl="1">
              <a:lnSpc>
                <a:spcPct val="90000"/>
              </a:lnSpc>
              <a:spcAft>
                <a:spcPts val="0"/>
              </a:spcAft>
              <a:buClrTx/>
            </a:pPr>
            <a:r>
              <a:rPr lang="en-US" sz="1400"/>
              <a:t>Capital Expenses</a:t>
            </a:r>
            <a:endParaRPr lang="en-US" sz="1400">
              <a:ea typeface="Calibri"/>
              <a:cs typeface="Calibri"/>
            </a:endParaRPr>
          </a:p>
          <a:p>
            <a:pPr lvl="1">
              <a:lnSpc>
                <a:spcPct val="90000"/>
              </a:lnSpc>
              <a:spcAft>
                <a:spcPts val="0"/>
              </a:spcAft>
              <a:buClrTx/>
            </a:pPr>
            <a:r>
              <a:rPr lang="en-US" sz="1400"/>
              <a:t>Financial Assistance (loans, grants, etc. to businesses)</a:t>
            </a:r>
            <a:endParaRPr lang="en-US" sz="1400">
              <a:ea typeface="Calibri"/>
              <a:cs typeface="Calibri"/>
            </a:endParaRPr>
          </a:p>
        </p:txBody>
      </p:sp>
      <p:sp>
        <p:nvSpPr>
          <p:cNvPr id="4" name="Footer Placeholder 3">
            <a:extLst>
              <a:ext uri="{FF2B5EF4-FFF2-40B4-BE49-F238E27FC236}">
                <a16:creationId xmlns:a16="http://schemas.microsoft.com/office/drawing/2014/main" id="{A7226A34-6A8A-4C8E-BCD5-6A7B7CAF4FB6}"/>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1728171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6E86E-A1BC-46A9-AF37-154379355F29}"/>
              </a:ext>
            </a:extLst>
          </p:cNvPr>
          <p:cNvSpPr>
            <a:spLocks noGrp="1"/>
          </p:cNvSpPr>
          <p:nvPr>
            <p:ph type="title"/>
          </p:nvPr>
        </p:nvSpPr>
        <p:spPr/>
        <p:txBody>
          <a:bodyPr/>
          <a:lstStyle/>
          <a:p>
            <a:r>
              <a:rPr lang="en-US"/>
              <a:t>Collaboration and Matching</a:t>
            </a:r>
          </a:p>
        </p:txBody>
      </p:sp>
      <p:sp>
        <p:nvSpPr>
          <p:cNvPr id="3" name="Content Placeholder 2">
            <a:extLst>
              <a:ext uri="{FF2B5EF4-FFF2-40B4-BE49-F238E27FC236}">
                <a16:creationId xmlns:a16="http://schemas.microsoft.com/office/drawing/2014/main" id="{11047881-4B49-4D6A-BD7A-878D38C620E4}"/>
              </a:ext>
            </a:extLst>
          </p:cNvPr>
          <p:cNvSpPr>
            <a:spLocks noGrp="1"/>
          </p:cNvSpPr>
          <p:nvPr>
            <p:ph idx="1"/>
          </p:nvPr>
        </p:nvSpPr>
        <p:spPr/>
        <p:txBody>
          <a:bodyPr vert="horz" lIns="91440" tIns="45720" rIns="91440" bIns="45720" rtlCol="0" anchor="t">
            <a:normAutofit/>
          </a:bodyPr>
          <a:lstStyle/>
          <a:p>
            <a:r>
              <a:rPr lang="en-US"/>
              <a:t>Programmatic partnerships and collaborations between organizations are eligible and encouraged to apply. The proposal must identify a lead fiscal agent who is responsible for the administration of the grant </a:t>
            </a:r>
          </a:p>
          <a:p>
            <a:r>
              <a:rPr lang="en-US"/>
              <a:t>Please do not share the content of your proposal with other responders to the RFP</a:t>
            </a:r>
            <a:endParaRPr lang="en-US">
              <a:ea typeface="Calibri"/>
              <a:cs typeface="Calibri"/>
            </a:endParaRPr>
          </a:p>
          <a:p>
            <a:r>
              <a:rPr lang="en-US"/>
              <a:t>The budget should identify the sources of any project matching dollars </a:t>
            </a:r>
            <a:endParaRPr lang="en-US">
              <a:ea typeface="Calibri"/>
              <a:cs typeface="Calibri"/>
            </a:endParaRPr>
          </a:p>
          <a:p>
            <a:r>
              <a:rPr lang="en-US"/>
              <a:t>Proposals must also identify the dollar amount and percentage of state money involved in the total project cost </a:t>
            </a:r>
            <a:endParaRPr lang="en-US">
              <a:ea typeface="Calibri"/>
              <a:cs typeface="Calibri"/>
            </a:endParaRPr>
          </a:p>
        </p:txBody>
      </p:sp>
      <p:sp>
        <p:nvSpPr>
          <p:cNvPr id="4" name="Footer Placeholder 3">
            <a:extLst>
              <a:ext uri="{FF2B5EF4-FFF2-40B4-BE49-F238E27FC236}">
                <a16:creationId xmlns:a16="http://schemas.microsoft.com/office/drawing/2014/main" id="{621C746E-ED43-4533-A0CD-E8294AB18EB5}"/>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3287400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5CB1B-FFCF-452E-8633-68229475A535}"/>
              </a:ext>
            </a:extLst>
          </p:cNvPr>
          <p:cNvSpPr>
            <a:spLocks noGrp="1"/>
          </p:cNvSpPr>
          <p:nvPr>
            <p:ph type="title"/>
          </p:nvPr>
        </p:nvSpPr>
        <p:spPr/>
        <p:txBody>
          <a:bodyPr/>
          <a:lstStyle/>
          <a:p>
            <a:r>
              <a:rPr lang="en-US"/>
              <a:t>Proposals  Format</a:t>
            </a:r>
          </a:p>
        </p:txBody>
      </p:sp>
      <p:sp>
        <p:nvSpPr>
          <p:cNvPr id="3" name="Content Placeholder 2">
            <a:extLst>
              <a:ext uri="{FF2B5EF4-FFF2-40B4-BE49-F238E27FC236}">
                <a16:creationId xmlns:a16="http://schemas.microsoft.com/office/drawing/2014/main" id="{CF629FB2-A32A-4DAD-9663-62A141913E04}"/>
              </a:ext>
            </a:extLst>
          </p:cNvPr>
          <p:cNvSpPr>
            <a:spLocks noGrp="1"/>
          </p:cNvSpPr>
          <p:nvPr>
            <p:ph idx="1"/>
          </p:nvPr>
        </p:nvSpPr>
        <p:spPr/>
        <p:txBody>
          <a:bodyPr>
            <a:normAutofit lnSpcReduction="10000"/>
          </a:bodyPr>
          <a:lstStyle/>
          <a:p>
            <a:r>
              <a:rPr lang="en-US"/>
              <a:t>Project Summary</a:t>
            </a:r>
          </a:p>
          <a:p>
            <a:r>
              <a:rPr lang="en-US"/>
              <a:t>Narrative Sections</a:t>
            </a:r>
            <a:endParaRPr lang="en-US" sz="3600" i="1"/>
          </a:p>
          <a:p>
            <a:pPr lvl="1"/>
            <a:r>
              <a:rPr lang="en-US"/>
              <a:t>Experience, Capacity, and Record of Success </a:t>
            </a:r>
          </a:p>
          <a:p>
            <a:pPr lvl="1"/>
            <a:r>
              <a:rPr lang="en-US"/>
              <a:t>Program Design, Service Delivery, and Workplan </a:t>
            </a:r>
          </a:p>
          <a:p>
            <a:pPr lvl="1"/>
            <a:r>
              <a:rPr lang="en-US"/>
              <a:t>Community Engagement and Inclusiveness</a:t>
            </a:r>
          </a:p>
          <a:p>
            <a:pPr lvl="1"/>
            <a:r>
              <a:rPr lang="en-US"/>
              <a:t>Partnerships, Collaboration, and Community Support </a:t>
            </a:r>
          </a:p>
          <a:p>
            <a:pPr lvl="1"/>
            <a:r>
              <a:rPr lang="en-US"/>
              <a:t>Performance, Evaluation, and Reporting</a:t>
            </a:r>
          </a:p>
          <a:p>
            <a:pPr lvl="1"/>
            <a:r>
              <a:rPr lang="en-US"/>
              <a:t>Budget and Matching</a:t>
            </a:r>
          </a:p>
          <a:p>
            <a:r>
              <a:rPr lang="en-US"/>
              <a:t>Required Attachments (see RFP Checklist)</a:t>
            </a:r>
          </a:p>
        </p:txBody>
      </p:sp>
      <p:sp>
        <p:nvSpPr>
          <p:cNvPr id="4" name="Footer Placeholder 3">
            <a:extLst>
              <a:ext uri="{FF2B5EF4-FFF2-40B4-BE49-F238E27FC236}">
                <a16:creationId xmlns:a16="http://schemas.microsoft.com/office/drawing/2014/main" id="{74E35A94-16F1-468C-AE2D-BEB5F715CDD4}"/>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3845993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4BDE6-6F8E-425C-AB7B-119EF859AEF5}"/>
              </a:ext>
            </a:extLst>
          </p:cNvPr>
          <p:cNvSpPr>
            <a:spLocks noGrp="1"/>
          </p:cNvSpPr>
          <p:nvPr>
            <p:ph type="title"/>
          </p:nvPr>
        </p:nvSpPr>
        <p:spPr/>
        <p:txBody>
          <a:bodyPr/>
          <a:lstStyle/>
          <a:p>
            <a:r>
              <a:rPr lang="en-US"/>
              <a:t>Evaluation of Proposals</a:t>
            </a:r>
          </a:p>
        </p:txBody>
      </p:sp>
      <p:sp>
        <p:nvSpPr>
          <p:cNvPr id="3" name="Content Placeholder 2">
            <a:extLst>
              <a:ext uri="{FF2B5EF4-FFF2-40B4-BE49-F238E27FC236}">
                <a16:creationId xmlns:a16="http://schemas.microsoft.com/office/drawing/2014/main" id="{4A194E1F-EB31-400E-AB52-0E677E9E19E3}"/>
              </a:ext>
            </a:extLst>
          </p:cNvPr>
          <p:cNvSpPr>
            <a:spLocks noGrp="1"/>
          </p:cNvSpPr>
          <p:nvPr>
            <p:ph idx="1"/>
          </p:nvPr>
        </p:nvSpPr>
        <p:spPr/>
        <p:txBody>
          <a:bodyPr vert="horz" lIns="91440" tIns="45720" rIns="91440" bIns="45720" rtlCol="0" anchor="t">
            <a:normAutofit fontScale="92500" lnSpcReduction="10000"/>
          </a:bodyPr>
          <a:lstStyle/>
          <a:p>
            <a:r>
              <a:rPr lang="en-US"/>
              <a:t>Reviewed, scored, and ranked by on a panel of subject matter experts and community reviewers who will provide a recommendation to the Commissioner of DEED for final review and awards decisions. </a:t>
            </a:r>
          </a:p>
          <a:p>
            <a:r>
              <a:rPr lang="en-US"/>
              <a:t>Scoring is on a 100-point scale with points available as follows: </a:t>
            </a:r>
          </a:p>
          <a:p>
            <a:pPr lvl="1"/>
            <a:r>
              <a:rPr lang="en-US"/>
              <a:t>Experience, Capacity, and Record of Success (25 points)</a:t>
            </a:r>
          </a:p>
          <a:p>
            <a:pPr lvl="1"/>
            <a:r>
              <a:rPr lang="en-US"/>
              <a:t>Program Design, Service Delivery, and Workplan (25 points)</a:t>
            </a:r>
          </a:p>
          <a:p>
            <a:pPr lvl="1"/>
            <a:r>
              <a:rPr lang="en-US"/>
              <a:t>Community Engagement and Inclusiveness (10 points)</a:t>
            </a:r>
          </a:p>
          <a:p>
            <a:pPr lvl="1"/>
            <a:r>
              <a:rPr lang="en-US"/>
              <a:t>Partnerships, Collaboration, and Community Support (15 points)</a:t>
            </a:r>
          </a:p>
          <a:p>
            <a:pPr lvl="1"/>
            <a:r>
              <a:rPr lang="en-US"/>
              <a:t>Performance, Evaluation, and Reporting (15 points)</a:t>
            </a:r>
          </a:p>
          <a:p>
            <a:pPr lvl="1"/>
            <a:r>
              <a:rPr lang="en-US"/>
              <a:t>Budget and Matching (10 points)</a:t>
            </a:r>
          </a:p>
          <a:p>
            <a:pPr marL="0" indent="0">
              <a:buNone/>
            </a:pPr>
            <a:endParaRPr lang="en-US"/>
          </a:p>
          <a:p>
            <a:pPr marL="0" indent="0">
              <a:buNone/>
            </a:pPr>
            <a:endParaRPr lang="en-US"/>
          </a:p>
          <a:p>
            <a:endParaRPr lang="en-US"/>
          </a:p>
        </p:txBody>
      </p:sp>
      <p:sp>
        <p:nvSpPr>
          <p:cNvPr id="4" name="Footer Placeholder 3">
            <a:extLst>
              <a:ext uri="{FF2B5EF4-FFF2-40B4-BE49-F238E27FC236}">
                <a16:creationId xmlns:a16="http://schemas.microsoft.com/office/drawing/2014/main" id="{A3F7E3FF-BEB2-4F70-A230-1DB2AEB70457}"/>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448765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D3AD9-9F79-46CE-B1B2-30560FCB83D1}"/>
              </a:ext>
            </a:extLst>
          </p:cNvPr>
          <p:cNvSpPr>
            <a:spLocks noGrp="1"/>
          </p:cNvSpPr>
          <p:nvPr>
            <p:ph type="title"/>
          </p:nvPr>
        </p:nvSpPr>
        <p:spPr/>
        <p:txBody>
          <a:bodyPr/>
          <a:lstStyle/>
          <a:p>
            <a:r>
              <a:rPr lang="en-US"/>
              <a:t>Project Summary</a:t>
            </a:r>
          </a:p>
        </p:txBody>
      </p:sp>
      <p:sp>
        <p:nvSpPr>
          <p:cNvPr id="3" name="Content Placeholder 2">
            <a:extLst>
              <a:ext uri="{FF2B5EF4-FFF2-40B4-BE49-F238E27FC236}">
                <a16:creationId xmlns:a16="http://schemas.microsoft.com/office/drawing/2014/main" id="{6908E3A2-C3B8-487B-90B4-C2EA73A78CEC}"/>
              </a:ext>
            </a:extLst>
          </p:cNvPr>
          <p:cNvSpPr>
            <a:spLocks noGrp="1"/>
          </p:cNvSpPr>
          <p:nvPr>
            <p:ph idx="1"/>
          </p:nvPr>
        </p:nvSpPr>
        <p:spPr/>
        <p:txBody>
          <a:bodyPr vert="horz" lIns="91440" tIns="45720" rIns="91440" bIns="45720" rtlCol="0" anchor="t">
            <a:normAutofit/>
          </a:bodyPr>
          <a:lstStyle/>
          <a:p>
            <a:r>
              <a:rPr lang="en-US"/>
              <a:t>Organization Information</a:t>
            </a:r>
          </a:p>
          <a:p>
            <a:pPr lvl="1"/>
            <a:r>
              <a:rPr lang="en-US">
                <a:ea typeface="Calibri"/>
                <a:cs typeface="Calibri"/>
              </a:rPr>
              <a:t>Name, Contact Information, Tax IDs</a:t>
            </a:r>
          </a:p>
          <a:p>
            <a:pPr lvl="1"/>
            <a:r>
              <a:rPr lang="en-US">
                <a:ea typeface="Calibri"/>
                <a:cs typeface="Calibri"/>
              </a:rPr>
              <a:t>Secretary of State Registration </a:t>
            </a:r>
            <a:endParaRPr lang="en-US"/>
          </a:p>
          <a:p>
            <a:r>
              <a:rPr lang="en-US"/>
              <a:t>SWIFT Payment Information</a:t>
            </a:r>
            <a:endParaRPr lang="en-US">
              <a:ea typeface="Calibri"/>
              <a:cs typeface="Calibri"/>
            </a:endParaRPr>
          </a:p>
          <a:p>
            <a:r>
              <a:rPr lang="en-US"/>
              <a:t>Proposal Summary</a:t>
            </a:r>
            <a:endParaRPr lang="en-US">
              <a:ea typeface="Calibri"/>
              <a:cs typeface="Calibri"/>
            </a:endParaRPr>
          </a:p>
          <a:p>
            <a:pPr lvl="1"/>
            <a:r>
              <a:rPr lang="en-US">
                <a:ea typeface="Calibri"/>
                <a:cs typeface="Calibri"/>
              </a:rPr>
              <a:t>Funds Requested, Number of Individuals Served, Project Model, Services, Theme, Region</a:t>
            </a:r>
          </a:p>
          <a:p>
            <a:r>
              <a:rPr lang="en-US"/>
              <a:t>Required but not scored separately from the narrative</a:t>
            </a:r>
            <a:endParaRPr lang="en-US">
              <a:ea typeface="Calibri"/>
              <a:cs typeface="Calibri"/>
            </a:endParaRPr>
          </a:p>
        </p:txBody>
      </p:sp>
      <p:sp>
        <p:nvSpPr>
          <p:cNvPr id="4" name="Footer Placeholder 3">
            <a:extLst>
              <a:ext uri="{FF2B5EF4-FFF2-40B4-BE49-F238E27FC236}">
                <a16:creationId xmlns:a16="http://schemas.microsoft.com/office/drawing/2014/main" id="{A2C92C28-1E48-4AA8-9EF5-0B6FDCC2E252}"/>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3728660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7C7DD-019A-4FF6-A2A3-B97053AB184A}"/>
              </a:ext>
            </a:extLst>
          </p:cNvPr>
          <p:cNvSpPr>
            <a:spLocks noGrp="1"/>
          </p:cNvSpPr>
          <p:nvPr>
            <p:ph type="title"/>
          </p:nvPr>
        </p:nvSpPr>
        <p:spPr/>
        <p:txBody>
          <a:bodyPr/>
          <a:lstStyle/>
          <a:p>
            <a:r>
              <a:rPr lang="en-US">
                <a:ea typeface="+mj-lt"/>
                <a:cs typeface="+mj-lt"/>
              </a:rPr>
              <a:t>Experience, Capacity, and Record of Success</a:t>
            </a:r>
            <a:endParaRPr lang="en-US"/>
          </a:p>
        </p:txBody>
      </p:sp>
      <p:sp>
        <p:nvSpPr>
          <p:cNvPr id="3" name="Content Placeholder 2">
            <a:extLst>
              <a:ext uri="{FF2B5EF4-FFF2-40B4-BE49-F238E27FC236}">
                <a16:creationId xmlns:a16="http://schemas.microsoft.com/office/drawing/2014/main" id="{E547E78C-E85D-49D8-83FC-E5B334B5FAA2}"/>
              </a:ext>
            </a:extLst>
          </p:cNvPr>
          <p:cNvSpPr>
            <a:spLocks noGrp="1"/>
          </p:cNvSpPr>
          <p:nvPr>
            <p:ph idx="1"/>
          </p:nvPr>
        </p:nvSpPr>
        <p:spPr/>
        <p:txBody>
          <a:bodyPr/>
          <a:lstStyle/>
          <a:p>
            <a:r>
              <a:rPr lang="en-US"/>
              <a:t>What is your organization’s record of success in providing assistance to entrepreneurs? </a:t>
            </a:r>
          </a:p>
          <a:p>
            <a:r>
              <a:rPr lang="en-US"/>
              <a:t>What are the qualifications of staff to provide services at the scale proposed?</a:t>
            </a:r>
          </a:p>
          <a:p>
            <a:r>
              <a:rPr lang="en-US"/>
              <a:t>Do you have the capacity to deliver culturally and linguistically relevant services for the proposed client base? </a:t>
            </a:r>
          </a:p>
          <a:p>
            <a:r>
              <a:rPr lang="en-US"/>
              <a:t>Is the proposed project consistent with the size and capacity of your organization?</a:t>
            </a:r>
          </a:p>
          <a:p>
            <a:endParaRPr lang="en-US"/>
          </a:p>
        </p:txBody>
      </p:sp>
      <p:sp>
        <p:nvSpPr>
          <p:cNvPr id="4" name="Footer Placeholder 3">
            <a:extLst>
              <a:ext uri="{FF2B5EF4-FFF2-40B4-BE49-F238E27FC236}">
                <a16:creationId xmlns:a16="http://schemas.microsoft.com/office/drawing/2014/main" id="{449DDFA7-815E-4FD2-8DA1-6BDEE87FC991}"/>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1771235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3045E-9D3E-42AE-8C80-C28C0198E2B2}"/>
              </a:ext>
            </a:extLst>
          </p:cNvPr>
          <p:cNvSpPr>
            <a:spLocks noGrp="1"/>
          </p:cNvSpPr>
          <p:nvPr>
            <p:ph type="title"/>
          </p:nvPr>
        </p:nvSpPr>
        <p:spPr/>
        <p:txBody>
          <a:bodyPr/>
          <a:lstStyle/>
          <a:p>
            <a:r>
              <a:rPr lang="en-US"/>
              <a:t>Program Design, Service Delivery, and Workplan</a:t>
            </a:r>
          </a:p>
        </p:txBody>
      </p:sp>
      <p:sp>
        <p:nvSpPr>
          <p:cNvPr id="3" name="Content Placeholder 2">
            <a:extLst>
              <a:ext uri="{FF2B5EF4-FFF2-40B4-BE49-F238E27FC236}">
                <a16:creationId xmlns:a16="http://schemas.microsoft.com/office/drawing/2014/main" id="{33366879-361C-4A7B-940F-70756D67EB2D}"/>
              </a:ext>
            </a:extLst>
          </p:cNvPr>
          <p:cNvSpPr>
            <a:spLocks noGrp="1"/>
          </p:cNvSpPr>
          <p:nvPr>
            <p:ph idx="1"/>
          </p:nvPr>
        </p:nvSpPr>
        <p:spPr/>
        <p:txBody>
          <a:bodyPr/>
          <a:lstStyle/>
          <a:p>
            <a:r>
              <a:rPr lang="en-US"/>
              <a:t>What is the need for the project?</a:t>
            </a:r>
          </a:p>
          <a:p>
            <a:r>
              <a:rPr lang="en-US"/>
              <a:t>What is the service delivery model? </a:t>
            </a:r>
          </a:p>
          <a:p>
            <a:r>
              <a:rPr lang="en-US"/>
              <a:t>What services will be provided?</a:t>
            </a:r>
          </a:p>
          <a:p>
            <a:r>
              <a:rPr lang="en-US"/>
              <a:t>What is the project timeline?</a:t>
            </a:r>
          </a:p>
        </p:txBody>
      </p:sp>
      <p:sp>
        <p:nvSpPr>
          <p:cNvPr id="4" name="Footer Placeholder 3">
            <a:extLst>
              <a:ext uri="{FF2B5EF4-FFF2-40B4-BE49-F238E27FC236}">
                <a16:creationId xmlns:a16="http://schemas.microsoft.com/office/drawing/2014/main" id="{B72D8760-27A2-4501-8AD0-6953F69A30ED}"/>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3977298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BF166-AE30-4A8B-9991-6D98E30EA765}"/>
              </a:ext>
            </a:extLst>
          </p:cNvPr>
          <p:cNvSpPr>
            <a:spLocks noGrp="1"/>
          </p:cNvSpPr>
          <p:nvPr>
            <p:ph type="title"/>
          </p:nvPr>
        </p:nvSpPr>
        <p:spPr/>
        <p:txBody>
          <a:bodyPr/>
          <a:lstStyle/>
          <a:p>
            <a:r>
              <a:rPr lang="en-US"/>
              <a:t>Community Engagement and Inclusiveness </a:t>
            </a:r>
          </a:p>
        </p:txBody>
      </p:sp>
      <p:sp>
        <p:nvSpPr>
          <p:cNvPr id="3" name="Content Placeholder 2">
            <a:extLst>
              <a:ext uri="{FF2B5EF4-FFF2-40B4-BE49-F238E27FC236}">
                <a16:creationId xmlns:a16="http://schemas.microsoft.com/office/drawing/2014/main" id="{5EE176CA-D166-4D8D-AA5A-BEB2683DFB5A}"/>
              </a:ext>
            </a:extLst>
          </p:cNvPr>
          <p:cNvSpPr>
            <a:spLocks noGrp="1"/>
          </p:cNvSpPr>
          <p:nvPr>
            <p:ph idx="1"/>
          </p:nvPr>
        </p:nvSpPr>
        <p:spPr/>
        <p:txBody>
          <a:bodyPr/>
          <a:lstStyle/>
          <a:p>
            <a:r>
              <a:rPr lang="en-US"/>
              <a:t>What is the plan to raise awareness and reach the project’s targeted groups?</a:t>
            </a:r>
          </a:p>
          <a:p>
            <a:r>
              <a:rPr lang="en-US"/>
              <a:t>What is the process through which clients request, sign-up, and receive services from your organization?</a:t>
            </a:r>
          </a:p>
          <a:p>
            <a:r>
              <a:rPr lang="en-US"/>
              <a:t>What outreach strategies, tactics and tools will your organization use to reach the intended audiences of this project?</a:t>
            </a:r>
          </a:p>
        </p:txBody>
      </p:sp>
      <p:sp>
        <p:nvSpPr>
          <p:cNvPr id="4" name="Footer Placeholder 3">
            <a:extLst>
              <a:ext uri="{FF2B5EF4-FFF2-40B4-BE49-F238E27FC236}">
                <a16:creationId xmlns:a16="http://schemas.microsoft.com/office/drawing/2014/main" id="{F6F254CB-DBF7-4F2C-AB3A-2C3CE03AC0E6}"/>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2595999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EF3A7-590A-42FF-BAF2-AD4E4E073953}"/>
              </a:ext>
            </a:extLst>
          </p:cNvPr>
          <p:cNvSpPr>
            <a:spLocks noGrp="1"/>
          </p:cNvSpPr>
          <p:nvPr>
            <p:ph type="title"/>
          </p:nvPr>
        </p:nvSpPr>
        <p:spPr/>
        <p:txBody>
          <a:bodyPr/>
          <a:lstStyle/>
          <a:p>
            <a:r>
              <a:rPr lang="en-US"/>
              <a:t>Partnerships, Collaboration, and Community Support </a:t>
            </a:r>
          </a:p>
        </p:txBody>
      </p:sp>
      <p:sp>
        <p:nvSpPr>
          <p:cNvPr id="3" name="Content Placeholder 2">
            <a:extLst>
              <a:ext uri="{FF2B5EF4-FFF2-40B4-BE49-F238E27FC236}">
                <a16:creationId xmlns:a16="http://schemas.microsoft.com/office/drawing/2014/main" id="{7938A1A5-97D0-400C-9209-B8093F260F72}"/>
              </a:ext>
            </a:extLst>
          </p:cNvPr>
          <p:cNvSpPr>
            <a:spLocks noGrp="1"/>
          </p:cNvSpPr>
          <p:nvPr>
            <p:ph idx="1"/>
          </p:nvPr>
        </p:nvSpPr>
        <p:spPr/>
        <p:txBody>
          <a:bodyPr vert="horz" lIns="91440" tIns="45720" rIns="91440" bIns="45720" rtlCol="0" anchor="t">
            <a:normAutofit/>
          </a:bodyPr>
          <a:lstStyle/>
          <a:p>
            <a:r>
              <a:rPr lang="en-US"/>
              <a:t>Who are the key collaborators and partners? </a:t>
            </a:r>
          </a:p>
          <a:p>
            <a:r>
              <a:rPr lang="en-US"/>
              <a:t>What are the roles, responsibilities, and commitments of each collaborator/partner? </a:t>
            </a:r>
            <a:endParaRPr lang="en-US">
              <a:ea typeface="Calibri"/>
              <a:cs typeface="Calibri"/>
            </a:endParaRPr>
          </a:p>
          <a:p>
            <a:r>
              <a:rPr lang="en-US" b="1">
                <a:ea typeface="+mn-lt"/>
                <a:cs typeface="+mn-lt"/>
              </a:rPr>
              <a:t>Letters of commitment and professional references from programmatic partners and collaborators are required. </a:t>
            </a:r>
          </a:p>
        </p:txBody>
      </p:sp>
      <p:sp>
        <p:nvSpPr>
          <p:cNvPr id="4" name="Footer Placeholder 3">
            <a:extLst>
              <a:ext uri="{FF2B5EF4-FFF2-40B4-BE49-F238E27FC236}">
                <a16:creationId xmlns:a16="http://schemas.microsoft.com/office/drawing/2014/main" id="{7674A078-27ED-4D4C-A434-23B25F91C016}"/>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2948930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70FAA-9082-4E84-BD31-042031EE29C6}"/>
              </a:ext>
            </a:extLst>
          </p:cNvPr>
          <p:cNvSpPr>
            <a:spLocks noGrp="1"/>
          </p:cNvSpPr>
          <p:nvPr>
            <p:ph type="title"/>
          </p:nvPr>
        </p:nvSpPr>
        <p:spPr/>
        <p:txBody>
          <a:bodyPr/>
          <a:lstStyle/>
          <a:p>
            <a:r>
              <a:rPr lang="en-US"/>
              <a:t>Performance, Evaluation, and Reporting </a:t>
            </a:r>
          </a:p>
        </p:txBody>
      </p:sp>
      <p:sp>
        <p:nvSpPr>
          <p:cNvPr id="3" name="Content Placeholder 2">
            <a:extLst>
              <a:ext uri="{FF2B5EF4-FFF2-40B4-BE49-F238E27FC236}">
                <a16:creationId xmlns:a16="http://schemas.microsoft.com/office/drawing/2014/main" id="{6E80A802-B6DA-44B8-BCC8-589BF28CC602}"/>
              </a:ext>
            </a:extLst>
          </p:cNvPr>
          <p:cNvSpPr>
            <a:spLocks noGrp="1"/>
          </p:cNvSpPr>
          <p:nvPr>
            <p:ph idx="1"/>
          </p:nvPr>
        </p:nvSpPr>
        <p:spPr/>
        <p:txBody>
          <a:bodyPr>
            <a:normAutofit fontScale="92500" lnSpcReduction="10000"/>
          </a:bodyPr>
          <a:lstStyle/>
          <a:p>
            <a:r>
              <a:rPr lang="en-US"/>
              <a:t>What will be the outputs for this project?</a:t>
            </a:r>
          </a:p>
          <a:p>
            <a:pPr lvl="1"/>
            <a:r>
              <a:rPr lang="en-US"/>
              <a:t># of businesses served </a:t>
            </a:r>
          </a:p>
          <a:p>
            <a:pPr lvl="1"/>
            <a:r>
              <a:rPr lang="en-US"/>
              <a:t>Types and quantity of services provided</a:t>
            </a:r>
          </a:p>
          <a:p>
            <a:pPr lvl="1"/>
            <a:r>
              <a:rPr lang="en-US"/>
              <a:t>Hours of service</a:t>
            </a:r>
          </a:p>
          <a:p>
            <a:r>
              <a:rPr lang="en-US"/>
              <a:t>What will be the outcomes those efforts? </a:t>
            </a:r>
          </a:p>
          <a:p>
            <a:pPr lvl="1"/>
            <a:r>
              <a:rPr lang="en-US"/>
              <a:t>The number of jobs created/retained</a:t>
            </a:r>
          </a:p>
          <a:p>
            <a:pPr lvl="1"/>
            <a:r>
              <a:rPr lang="en-US"/>
              <a:t>The average wage of the jobs created/retained</a:t>
            </a:r>
          </a:p>
          <a:p>
            <a:pPr lvl="1"/>
            <a:r>
              <a:rPr lang="en-US"/>
              <a:t>The number of new business formations</a:t>
            </a:r>
          </a:p>
          <a:p>
            <a:r>
              <a:rPr lang="en-US"/>
              <a:t>How will performance be tracked and reported on? </a:t>
            </a:r>
          </a:p>
          <a:p>
            <a:pPr lvl="1"/>
            <a:endParaRPr lang="en-US"/>
          </a:p>
        </p:txBody>
      </p:sp>
      <p:sp>
        <p:nvSpPr>
          <p:cNvPr id="4" name="Footer Placeholder 3">
            <a:extLst>
              <a:ext uri="{FF2B5EF4-FFF2-40B4-BE49-F238E27FC236}">
                <a16:creationId xmlns:a16="http://schemas.microsoft.com/office/drawing/2014/main" id="{BE581B06-706C-4F23-8FF3-24CE9EEB51D3}"/>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1510962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Objectives of this Program</a:t>
            </a:r>
          </a:p>
        </p:txBody>
      </p:sp>
      <p:sp>
        <p:nvSpPr>
          <p:cNvPr id="10" name="Content Placeholder 9"/>
          <p:cNvSpPr>
            <a:spLocks noGrp="1"/>
          </p:cNvSpPr>
          <p:nvPr>
            <p:ph idx="1"/>
          </p:nvPr>
        </p:nvSpPr>
        <p:spPr>
          <a:xfrm>
            <a:off x="838200" y="1594624"/>
            <a:ext cx="10515600" cy="4764612"/>
          </a:xfrm>
        </p:spPr>
        <p:txBody>
          <a:bodyPr vert="horz" lIns="91440" tIns="45720" rIns="91440" bIns="45720" rtlCol="0" anchor="t">
            <a:normAutofit lnSpcReduction="10000"/>
          </a:bodyPr>
          <a:lstStyle/>
          <a:p>
            <a:r>
              <a:rPr lang="en-US" sz="2800"/>
              <a:t>Competitive grants to non-profit and public entities to serve Minnesota’s entrepreneurs and business owners. </a:t>
            </a:r>
          </a:p>
          <a:p>
            <a:r>
              <a:rPr lang="en-US" sz="2800"/>
              <a:t>To support the start-up, growth, and success of Minnesota’s entrepreneurs and small business owners through the delivery of no-cost, high-quality professional business development and technical assistance services. </a:t>
            </a:r>
            <a:endParaRPr lang="en-US" sz="2800">
              <a:ea typeface="Calibri"/>
              <a:cs typeface="Calibri"/>
            </a:endParaRPr>
          </a:p>
          <a:p>
            <a:r>
              <a:rPr lang="en-US" sz="2800"/>
              <a:t>A particular focus on underserved populations and geographies including individuals who are Black, Indigenous, people of color, veterans, people with disabilities, LGBTQ+ individuals, low-income individuals, and rural Minnesotans. </a:t>
            </a:r>
            <a:endParaRPr lang="en-US" sz="2800">
              <a:ea typeface="Calibri"/>
              <a:cs typeface="Calibri"/>
            </a:endParaRPr>
          </a:p>
        </p:txBody>
      </p:sp>
    </p:spTree>
    <p:extLst>
      <p:ext uri="{BB962C8B-B14F-4D97-AF65-F5344CB8AC3E}">
        <p14:creationId xmlns:p14="http://schemas.microsoft.com/office/powerpoint/2010/main" val="820759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8BF75-0A9E-4D21-85BD-8817CC934759}"/>
              </a:ext>
            </a:extLst>
          </p:cNvPr>
          <p:cNvSpPr>
            <a:spLocks noGrp="1"/>
          </p:cNvSpPr>
          <p:nvPr>
            <p:ph type="title"/>
          </p:nvPr>
        </p:nvSpPr>
        <p:spPr/>
        <p:txBody>
          <a:bodyPr/>
          <a:lstStyle/>
          <a:p>
            <a:r>
              <a:rPr lang="en-US"/>
              <a:t>Budget and Matching </a:t>
            </a:r>
          </a:p>
        </p:txBody>
      </p:sp>
      <p:sp>
        <p:nvSpPr>
          <p:cNvPr id="3" name="Content Placeholder 2">
            <a:extLst>
              <a:ext uri="{FF2B5EF4-FFF2-40B4-BE49-F238E27FC236}">
                <a16:creationId xmlns:a16="http://schemas.microsoft.com/office/drawing/2014/main" id="{DA6B9317-A182-46B6-BA96-1F8D5FA70576}"/>
              </a:ext>
            </a:extLst>
          </p:cNvPr>
          <p:cNvSpPr>
            <a:spLocks noGrp="1"/>
          </p:cNvSpPr>
          <p:nvPr>
            <p:ph idx="1"/>
          </p:nvPr>
        </p:nvSpPr>
        <p:spPr/>
        <p:txBody>
          <a:bodyPr vert="horz" lIns="91440" tIns="45720" rIns="91440" bIns="45720" rtlCol="0" anchor="t">
            <a:normAutofit/>
          </a:bodyPr>
          <a:lstStyle/>
          <a:p>
            <a:r>
              <a:rPr lang="en-US"/>
              <a:t>Total budget request is per year for two years (24-month performance period)</a:t>
            </a:r>
            <a:endParaRPr lang="en-US">
              <a:ea typeface="Calibri"/>
              <a:cs typeface="Calibri"/>
            </a:endParaRPr>
          </a:p>
          <a:p>
            <a:r>
              <a:rPr lang="en-US"/>
              <a:t>Year 1 and Year 2 budget request must be equal</a:t>
            </a:r>
            <a:endParaRPr lang="en-US">
              <a:ea typeface="Calibri"/>
              <a:cs typeface="Calibri"/>
            </a:endParaRPr>
          </a:p>
          <a:p>
            <a:r>
              <a:rPr lang="en-US"/>
              <a:t>Match is not required but to receive maximum number of points, applicants must match at least 50% of the request</a:t>
            </a:r>
            <a:endParaRPr lang="en-US">
              <a:ea typeface="Calibri"/>
              <a:cs typeface="Calibri"/>
            </a:endParaRPr>
          </a:p>
          <a:p>
            <a:r>
              <a:rPr lang="en-US"/>
              <a:t>Request should be consistent the scale and capacity or your organization or coalition to meet the program objectives  </a:t>
            </a:r>
            <a:endParaRPr lang="en-US">
              <a:ea typeface="Calibri"/>
              <a:cs typeface="Calibri"/>
            </a:endParaRPr>
          </a:p>
        </p:txBody>
      </p:sp>
      <p:sp>
        <p:nvSpPr>
          <p:cNvPr id="4" name="Footer Placeholder 3">
            <a:extLst>
              <a:ext uri="{FF2B5EF4-FFF2-40B4-BE49-F238E27FC236}">
                <a16:creationId xmlns:a16="http://schemas.microsoft.com/office/drawing/2014/main" id="{D0EF1989-3BDF-4619-B8C4-42015D056C71}"/>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1380099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77895-A8A4-474C-98CD-793DC6D7705D}"/>
              </a:ext>
            </a:extLst>
          </p:cNvPr>
          <p:cNvSpPr>
            <a:spLocks noGrp="1"/>
          </p:cNvSpPr>
          <p:nvPr>
            <p:ph type="title"/>
          </p:nvPr>
        </p:nvSpPr>
        <p:spPr/>
        <p:txBody>
          <a:bodyPr/>
          <a:lstStyle/>
          <a:p>
            <a:r>
              <a:rPr lang="en-US"/>
              <a:t>Other Required Documents</a:t>
            </a:r>
          </a:p>
        </p:txBody>
      </p:sp>
      <p:sp>
        <p:nvSpPr>
          <p:cNvPr id="3" name="Content Placeholder 2">
            <a:extLst>
              <a:ext uri="{FF2B5EF4-FFF2-40B4-BE49-F238E27FC236}">
                <a16:creationId xmlns:a16="http://schemas.microsoft.com/office/drawing/2014/main" id="{2205188E-4C24-481F-B0C9-0C3935D67B3F}"/>
              </a:ext>
            </a:extLst>
          </p:cNvPr>
          <p:cNvSpPr>
            <a:spLocks noGrp="1"/>
          </p:cNvSpPr>
          <p:nvPr>
            <p:ph idx="1"/>
          </p:nvPr>
        </p:nvSpPr>
        <p:spPr/>
        <p:txBody>
          <a:bodyPr vert="horz" lIns="91440" tIns="45720" rIns="91440" bIns="45720" rtlCol="0" anchor="t">
            <a:normAutofit lnSpcReduction="10000"/>
          </a:bodyPr>
          <a:lstStyle/>
          <a:p>
            <a:r>
              <a:rPr lang="en-US" sz="2100"/>
              <a:t>Form 4: Unemployment Insurance Account Consent</a:t>
            </a:r>
            <a:endParaRPr lang="en-US" sz="2100">
              <a:ea typeface="Calibri"/>
              <a:cs typeface="Calibri"/>
            </a:endParaRPr>
          </a:p>
          <a:p>
            <a:r>
              <a:rPr lang="en-US" sz="2100">
                <a:ea typeface="Calibri"/>
                <a:cs typeface="Calibri"/>
              </a:rPr>
              <a:t>Form 5: Performance Capacity</a:t>
            </a:r>
          </a:p>
          <a:p>
            <a:r>
              <a:rPr lang="en-US" sz="2100">
                <a:ea typeface="Calibri"/>
                <a:cs typeface="Calibri"/>
              </a:rPr>
              <a:t>Form 6: No Conviction of Felony Financial Crime by a Principal</a:t>
            </a:r>
          </a:p>
          <a:p>
            <a:r>
              <a:rPr lang="en-US" sz="2100">
                <a:ea typeface="Calibri"/>
                <a:cs typeface="Calibri"/>
              </a:rPr>
              <a:t>Form 7: Evidence of Good Standing with Secretary of State</a:t>
            </a:r>
          </a:p>
          <a:p>
            <a:r>
              <a:rPr lang="en-US" sz="2000">
                <a:ea typeface="Calibri"/>
                <a:cs typeface="Calibri"/>
              </a:rPr>
              <a:t>Form 8: </a:t>
            </a:r>
            <a:r>
              <a:rPr lang="en-US" sz="2000">
                <a:ea typeface="Calibri"/>
                <a:cs typeface="Calibri"/>
                <a:hlinkClick r:id="rId2"/>
              </a:rPr>
              <a:t>Nonprofit Financial Documents (if applicable)</a:t>
            </a:r>
            <a:endParaRPr lang="en-US" sz="2000" baseline="30000">
              <a:ea typeface="Calibri"/>
              <a:cs typeface="Calibri"/>
            </a:endParaRPr>
          </a:p>
          <a:p>
            <a:pPr lvl="1"/>
            <a:r>
              <a:rPr lang="en-US" sz="2000" b="1">
                <a:ea typeface="Calibri"/>
                <a:cs typeface="Calibri"/>
              </a:rPr>
              <a:t>If annual revenue is more than $750,000:</a:t>
            </a:r>
            <a:r>
              <a:rPr lang="en-US" sz="2000">
                <a:ea typeface="Calibri"/>
                <a:cs typeface="Calibri"/>
              </a:rPr>
              <a:t> Most recent certified financial audit</a:t>
            </a:r>
          </a:p>
          <a:p>
            <a:pPr lvl="1"/>
            <a:r>
              <a:rPr lang="en-US" sz="2000" b="1">
                <a:ea typeface="Calibri"/>
                <a:cs typeface="Calibri"/>
              </a:rPr>
              <a:t>If annual revenue is $50,000-$750,000:</a:t>
            </a:r>
            <a:r>
              <a:rPr lang="en-US" sz="2000">
                <a:ea typeface="Calibri"/>
                <a:cs typeface="Calibri"/>
              </a:rPr>
              <a:t> Most recent IRS Form 990</a:t>
            </a:r>
          </a:p>
          <a:p>
            <a:pPr lvl="1"/>
            <a:r>
              <a:rPr lang="en-US" sz="2000" b="1">
                <a:ea typeface="Calibri"/>
                <a:cs typeface="Calibri"/>
              </a:rPr>
              <a:t>If annual revenue is under $50,000:</a:t>
            </a:r>
            <a:r>
              <a:rPr lang="en-US" sz="2000">
                <a:ea typeface="Calibri"/>
                <a:cs typeface="Calibri"/>
              </a:rPr>
              <a:t> Most recent IRS Form 990-EZ or board-reviewed financial statements</a:t>
            </a:r>
          </a:p>
          <a:p>
            <a:endParaRPr lang="en-US">
              <a:ea typeface="Calibri"/>
              <a:cs typeface="Calibri"/>
            </a:endParaRPr>
          </a:p>
        </p:txBody>
      </p:sp>
      <p:sp>
        <p:nvSpPr>
          <p:cNvPr id="4" name="Footer Placeholder 3">
            <a:extLst>
              <a:ext uri="{FF2B5EF4-FFF2-40B4-BE49-F238E27FC236}">
                <a16:creationId xmlns:a16="http://schemas.microsoft.com/office/drawing/2014/main" id="{DFD487F8-1AB1-4785-A262-54A6D874481B}"/>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3195655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5A2F9-9181-4D20-98A3-239DAAC122B9}"/>
              </a:ext>
            </a:extLst>
          </p:cNvPr>
          <p:cNvSpPr>
            <a:spLocks noGrp="1"/>
          </p:cNvSpPr>
          <p:nvPr>
            <p:ph type="title"/>
          </p:nvPr>
        </p:nvSpPr>
        <p:spPr/>
        <p:txBody>
          <a:bodyPr/>
          <a:lstStyle/>
          <a:p>
            <a:r>
              <a:rPr lang="en-US"/>
              <a:t>Submitting the Proposal</a:t>
            </a:r>
          </a:p>
        </p:txBody>
      </p:sp>
      <p:sp>
        <p:nvSpPr>
          <p:cNvPr id="3" name="Content Placeholder 2">
            <a:extLst>
              <a:ext uri="{FF2B5EF4-FFF2-40B4-BE49-F238E27FC236}">
                <a16:creationId xmlns:a16="http://schemas.microsoft.com/office/drawing/2014/main" id="{66EABED4-5367-4DB0-BBD0-382F6B08B846}"/>
              </a:ext>
            </a:extLst>
          </p:cNvPr>
          <p:cNvSpPr>
            <a:spLocks noGrp="1"/>
          </p:cNvSpPr>
          <p:nvPr>
            <p:ph idx="1"/>
          </p:nvPr>
        </p:nvSpPr>
        <p:spPr/>
        <p:txBody>
          <a:bodyPr vert="horz" lIns="91440" tIns="45720" rIns="91440" bIns="45720" rtlCol="0" anchor="t">
            <a:normAutofit/>
          </a:bodyPr>
          <a:lstStyle/>
          <a:p>
            <a:r>
              <a:rPr lang="en-US"/>
              <a:t>Proposals Due: </a:t>
            </a:r>
            <a:r>
              <a:rPr lang="en-US">
                <a:ea typeface="+mn-lt"/>
                <a:cs typeface="+mn-lt"/>
              </a:rPr>
              <a:t>September 19th, 2025, at </a:t>
            </a:r>
            <a:r>
              <a:rPr lang="en-US"/>
              <a:t>5:00 p.m. CST</a:t>
            </a:r>
          </a:p>
          <a:p>
            <a:r>
              <a:rPr lang="en-US"/>
              <a:t>PDF Format with max file size of 25mb</a:t>
            </a:r>
            <a:endParaRPr lang="en-US">
              <a:ea typeface="Calibri"/>
              <a:cs typeface="Calibri"/>
            </a:endParaRPr>
          </a:p>
          <a:p>
            <a:r>
              <a:rPr lang="en-US"/>
              <a:t>Emailed to: </a:t>
            </a:r>
            <a:r>
              <a:rPr lang="en-US">
                <a:hlinkClick r:id="rId2"/>
              </a:rPr>
              <a:t>MNSBP.DEED@state.mn.us</a:t>
            </a:r>
            <a:endParaRPr lang="en-US"/>
          </a:p>
          <a:p>
            <a:r>
              <a:rPr lang="en-US"/>
              <a:t>Late submissions will not be reviewed</a:t>
            </a:r>
            <a:endParaRPr lang="en-US">
              <a:ea typeface="Calibri"/>
              <a:cs typeface="Calibri"/>
            </a:endParaRPr>
          </a:p>
        </p:txBody>
      </p:sp>
      <p:sp>
        <p:nvSpPr>
          <p:cNvPr id="4" name="Footer Placeholder 3">
            <a:extLst>
              <a:ext uri="{FF2B5EF4-FFF2-40B4-BE49-F238E27FC236}">
                <a16:creationId xmlns:a16="http://schemas.microsoft.com/office/drawing/2014/main" id="{18A41824-EC93-4DD1-88C8-68BDDAE03489}"/>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3780610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8D56-F8C2-4FB2-93D6-DC64B12E524F}"/>
              </a:ext>
            </a:extLst>
          </p:cNvPr>
          <p:cNvSpPr>
            <a:spLocks noGrp="1"/>
          </p:cNvSpPr>
          <p:nvPr>
            <p:ph type="title"/>
          </p:nvPr>
        </p:nvSpPr>
        <p:spPr/>
        <p:txBody>
          <a:bodyPr/>
          <a:lstStyle/>
          <a:p>
            <a:r>
              <a:rPr lang="en-US"/>
              <a:t>Award Determinations</a:t>
            </a:r>
          </a:p>
        </p:txBody>
      </p:sp>
      <p:sp>
        <p:nvSpPr>
          <p:cNvPr id="3" name="Content Placeholder 2">
            <a:extLst>
              <a:ext uri="{FF2B5EF4-FFF2-40B4-BE49-F238E27FC236}">
                <a16:creationId xmlns:a16="http://schemas.microsoft.com/office/drawing/2014/main" id="{BE29B1B4-C6C5-4A4F-B680-07D9555F92CA}"/>
              </a:ext>
            </a:extLst>
          </p:cNvPr>
          <p:cNvSpPr>
            <a:spLocks noGrp="1"/>
          </p:cNvSpPr>
          <p:nvPr>
            <p:ph idx="1"/>
          </p:nvPr>
        </p:nvSpPr>
        <p:spPr/>
        <p:txBody>
          <a:bodyPr/>
          <a:lstStyle/>
          <a:p>
            <a:r>
              <a:rPr lang="en-US"/>
              <a:t>The Commissioner of DEED will review all panel recommendations and is responsible for award decisions </a:t>
            </a:r>
          </a:p>
          <a:p>
            <a:r>
              <a:rPr lang="en-US"/>
              <a:t>The award decisions of DEED are final and not subject to appeal </a:t>
            </a:r>
          </a:p>
          <a:p>
            <a:r>
              <a:rPr lang="en-US"/>
              <a:t>The Commissioner of DEED reserves the right to change the amount awarded to any selected project</a:t>
            </a:r>
          </a:p>
          <a:p>
            <a:r>
              <a:rPr lang="en-US"/>
              <a:t>Award determinations will be made by end of October</a:t>
            </a:r>
          </a:p>
          <a:p>
            <a:r>
              <a:rPr lang="en-US"/>
              <a:t>Projects can not start until contracts are executed</a:t>
            </a:r>
          </a:p>
        </p:txBody>
      </p:sp>
      <p:sp>
        <p:nvSpPr>
          <p:cNvPr id="4" name="Footer Placeholder 3">
            <a:extLst>
              <a:ext uri="{FF2B5EF4-FFF2-40B4-BE49-F238E27FC236}">
                <a16:creationId xmlns:a16="http://schemas.microsoft.com/office/drawing/2014/main" id="{130CEE16-9B10-49FA-923A-D0B3923C5F9E}"/>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2216371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4FCBE-BA4D-43A2-AB0B-135EC25B9BD3}"/>
              </a:ext>
            </a:extLst>
          </p:cNvPr>
          <p:cNvSpPr>
            <a:spLocks noGrp="1"/>
          </p:cNvSpPr>
          <p:nvPr>
            <p:ph type="title"/>
          </p:nvPr>
        </p:nvSpPr>
        <p:spPr/>
        <p:txBody>
          <a:bodyPr/>
          <a:lstStyle/>
          <a:p>
            <a:r>
              <a:rPr lang="en-US"/>
              <a:t>Receiving an Award</a:t>
            </a:r>
          </a:p>
        </p:txBody>
      </p:sp>
      <p:sp>
        <p:nvSpPr>
          <p:cNvPr id="3" name="Content Placeholder 2">
            <a:extLst>
              <a:ext uri="{FF2B5EF4-FFF2-40B4-BE49-F238E27FC236}">
                <a16:creationId xmlns:a16="http://schemas.microsoft.com/office/drawing/2014/main" id="{BEE68627-F374-4953-BB8F-CD01AD7187A6}"/>
              </a:ext>
            </a:extLst>
          </p:cNvPr>
          <p:cNvSpPr>
            <a:spLocks noGrp="1"/>
          </p:cNvSpPr>
          <p:nvPr>
            <p:ph idx="1"/>
          </p:nvPr>
        </p:nvSpPr>
        <p:spPr/>
        <p:txBody>
          <a:bodyPr vert="horz" lIns="91440" tIns="45720" rIns="91440" bIns="45720" rtlCol="0" anchor="t">
            <a:normAutofit/>
          </a:bodyPr>
          <a:lstStyle/>
          <a:p>
            <a:pPr lvl="0">
              <a:lnSpc>
                <a:spcPct val="90000"/>
              </a:lnSpc>
              <a:spcAft>
                <a:spcPts val="0"/>
              </a:spcAft>
              <a:buClrTx/>
            </a:pPr>
            <a:r>
              <a:rPr lang="en-US" sz="2800"/>
              <a:t>If you are awarded a grant….</a:t>
            </a:r>
            <a:endParaRPr lang="en-US" sz="2800">
              <a:ea typeface="Calibri"/>
              <a:cs typeface="Calibri"/>
            </a:endParaRPr>
          </a:p>
          <a:p>
            <a:pPr lvl="1">
              <a:lnSpc>
                <a:spcPct val="90000"/>
              </a:lnSpc>
              <a:spcAft>
                <a:spcPts val="0"/>
              </a:spcAft>
              <a:buClrTx/>
            </a:pPr>
            <a:r>
              <a:rPr lang="en-US" sz="2400"/>
              <a:t>Receive an official award letter with the final award amount</a:t>
            </a:r>
          </a:p>
          <a:p>
            <a:pPr lvl="1">
              <a:lnSpc>
                <a:spcPct val="90000"/>
              </a:lnSpc>
              <a:spcAft>
                <a:spcPts val="0"/>
              </a:spcAft>
              <a:buClrTx/>
            </a:pPr>
            <a:r>
              <a:rPr lang="en-US" sz="2400"/>
              <a:t>Submit an updated work plan/budget if the final award is different from the request </a:t>
            </a:r>
          </a:p>
          <a:p>
            <a:pPr lvl="1">
              <a:lnSpc>
                <a:spcPct val="90000"/>
              </a:lnSpc>
              <a:spcAft>
                <a:spcPts val="0"/>
              </a:spcAft>
              <a:buClrTx/>
            </a:pPr>
            <a:r>
              <a:rPr lang="en-US" sz="2400"/>
              <a:t>Submit documents for a pre-award risk assessment</a:t>
            </a:r>
          </a:p>
          <a:p>
            <a:pPr lvl="1">
              <a:lnSpc>
                <a:spcPct val="90000"/>
              </a:lnSpc>
              <a:spcAft>
                <a:spcPts val="0"/>
              </a:spcAft>
              <a:buClrTx/>
            </a:pPr>
            <a:r>
              <a:rPr lang="en-US" sz="2400"/>
              <a:t>Receive, review, and sign the grant contract and send to DEED</a:t>
            </a:r>
          </a:p>
          <a:p>
            <a:pPr lvl="1">
              <a:lnSpc>
                <a:spcPct val="90000"/>
              </a:lnSpc>
              <a:spcAft>
                <a:spcPts val="0"/>
              </a:spcAft>
              <a:buClrTx/>
            </a:pPr>
            <a:r>
              <a:rPr lang="en-US" sz="2400"/>
              <a:t>Receive an executed grant, a payment request form with instructions and begin your project!</a:t>
            </a:r>
          </a:p>
          <a:p>
            <a:pPr lvl="1">
              <a:lnSpc>
                <a:spcPct val="90000"/>
              </a:lnSpc>
              <a:spcAft>
                <a:spcPts val="0"/>
              </a:spcAft>
              <a:buClrTx/>
            </a:pPr>
            <a:r>
              <a:rPr lang="en-US" sz="2400"/>
              <a:t>Participate in the payment request, monitoring, reporting and close out process</a:t>
            </a:r>
          </a:p>
          <a:p>
            <a:r>
              <a:rPr lang="en-US"/>
              <a:t>All grant funds are dispersed on a reimbursement basis</a:t>
            </a:r>
          </a:p>
          <a:p>
            <a:endParaRPr lang="en-US"/>
          </a:p>
        </p:txBody>
      </p:sp>
      <p:sp>
        <p:nvSpPr>
          <p:cNvPr id="4" name="Footer Placeholder 3">
            <a:extLst>
              <a:ext uri="{FF2B5EF4-FFF2-40B4-BE49-F238E27FC236}">
                <a16:creationId xmlns:a16="http://schemas.microsoft.com/office/drawing/2014/main" id="{00A2D29A-EC2F-44D6-9C74-8785E94AA60F}"/>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2472053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9A7A3-F2F3-A122-289D-796B58F5EF6A}"/>
              </a:ext>
            </a:extLst>
          </p:cNvPr>
          <p:cNvSpPr>
            <a:spLocks noGrp="1"/>
          </p:cNvSpPr>
          <p:nvPr>
            <p:ph type="title"/>
          </p:nvPr>
        </p:nvSpPr>
        <p:spPr/>
        <p:txBody>
          <a:bodyPr/>
          <a:lstStyle/>
          <a:p>
            <a:r>
              <a:rPr lang="en-US"/>
              <a:t>Payments &amp; Reporting</a:t>
            </a:r>
          </a:p>
        </p:txBody>
      </p:sp>
      <p:sp>
        <p:nvSpPr>
          <p:cNvPr id="3" name="Content Placeholder 2">
            <a:extLst>
              <a:ext uri="{FF2B5EF4-FFF2-40B4-BE49-F238E27FC236}">
                <a16:creationId xmlns:a16="http://schemas.microsoft.com/office/drawing/2014/main" id="{0E62B484-1B06-551C-81BD-317933750A15}"/>
              </a:ext>
            </a:extLst>
          </p:cNvPr>
          <p:cNvSpPr>
            <a:spLocks noGrp="1"/>
          </p:cNvSpPr>
          <p:nvPr>
            <p:ph idx="1"/>
          </p:nvPr>
        </p:nvSpPr>
        <p:spPr/>
        <p:txBody>
          <a:bodyPr/>
          <a:lstStyle/>
          <a:p>
            <a:r>
              <a:rPr lang="en-US"/>
              <a:t>Submit reimbursement payments at least quarterly. Will include summary information and supporting documentation. </a:t>
            </a:r>
          </a:p>
          <a:p>
            <a:r>
              <a:rPr lang="en-US"/>
              <a:t>Quarterly performance reporting of outputs and outcomes</a:t>
            </a:r>
          </a:p>
          <a:p>
            <a:r>
              <a:rPr lang="en-US"/>
              <a:t>Annual reporting including client level detail such as location, demographics, services provided, and more (see Exhibit A in RFP). </a:t>
            </a:r>
          </a:p>
          <a:p>
            <a:r>
              <a:rPr lang="en-US"/>
              <a:t>We encourage and highly recommend utilization a Client Relation Management platform or case management system with export capabilities. </a:t>
            </a:r>
          </a:p>
        </p:txBody>
      </p:sp>
      <p:sp>
        <p:nvSpPr>
          <p:cNvPr id="4" name="Footer Placeholder 3">
            <a:extLst>
              <a:ext uri="{FF2B5EF4-FFF2-40B4-BE49-F238E27FC236}">
                <a16:creationId xmlns:a16="http://schemas.microsoft.com/office/drawing/2014/main" id="{A4207C1D-696C-029C-2734-953E88EC9A43}"/>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840433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C669E-E544-421E-9CE4-9FA307AC8DB3}"/>
              </a:ext>
            </a:extLst>
          </p:cNvPr>
          <p:cNvSpPr>
            <a:spLocks noGrp="1"/>
          </p:cNvSpPr>
          <p:nvPr>
            <p:ph type="title"/>
          </p:nvPr>
        </p:nvSpPr>
        <p:spPr/>
        <p:txBody>
          <a:bodyPr/>
          <a:lstStyle/>
          <a:p>
            <a:r>
              <a:rPr lang="en-US"/>
              <a:t>Questions</a:t>
            </a:r>
          </a:p>
        </p:txBody>
      </p:sp>
      <p:sp>
        <p:nvSpPr>
          <p:cNvPr id="3" name="Content Placeholder 2">
            <a:extLst>
              <a:ext uri="{FF2B5EF4-FFF2-40B4-BE49-F238E27FC236}">
                <a16:creationId xmlns:a16="http://schemas.microsoft.com/office/drawing/2014/main" id="{0F0C4657-6E1D-48CA-BED4-25FE10779C52}"/>
              </a:ext>
            </a:extLst>
          </p:cNvPr>
          <p:cNvSpPr>
            <a:spLocks noGrp="1"/>
          </p:cNvSpPr>
          <p:nvPr>
            <p:ph idx="1"/>
          </p:nvPr>
        </p:nvSpPr>
        <p:spPr/>
        <p:txBody>
          <a:bodyPr vert="horz" lIns="91440" tIns="45720" rIns="91440" bIns="45720" rtlCol="0" anchor="t">
            <a:normAutofit/>
          </a:bodyPr>
          <a:lstStyle/>
          <a:p>
            <a:r>
              <a:rPr lang="en-US"/>
              <a:t>Email questions to </a:t>
            </a:r>
            <a:r>
              <a:rPr lang="en-US">
                <a:hlinkClick r:id="rId3"/>
              </a:rPr>
              <a:t>MNSBP.DEED@state.mn.us</a:t>
            </a:r>
            <a:r>
              <a:rPr lang="en-US"/>
              <a:t> by September 10</a:t>
            </a:r>
          </a:p>
          <a:p>
            <a:r>
              <a:rPr lang="en-US"/>
              <a:t>All questions and answers will be published in a FAQ and posted at </a:t>
            </a:r>
            <a:r>
              <a:rPr lang="en-US">
                <a:hlinkClick r:id="rId4"/>
              </a:rPr>
              <a:t>https://mn.gov/deed/about/contracts/open-rfp.jsp</a:t>
            </a:r>
            <a:endParaRPr lang="en-US"/>
          </a:p>
          <a:p>
            <a:r>
              <a:rPr lang="en-US"/>
              <a:t>FAQ will be updated regularly</a:t>
            </a:r>
            <a:endParaRPr lang="en-US">
              <a:ea typeface="Calibri"/>
              <a:cs typeface="Calibri"/>
            </a:endParaRPr>
          </a:p>
          <a:p>
            <a:endParaRPr lang="en-US"/>
          </a:p>
        </p:txBody>
      </p:sp>
      <p:sp>
        <p:nvSpPr>
          <p:cNvPr id="4" name="Footer Placeholder 3">
            <a:extLst>
              <a:ext uri="{FF2B5EF4-FFF2-40B4-BE49-F238E27FC236}">
                <a16:creationId xmlns:a16="http://schemas.microsoft.com/office/drawing/2014/main" id="{45512F08-D57E-4956-BDCB-C2A168C48E4E}"/>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1195076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7217B-3515-4BDE-8985-0CC6DCA3F88B}"/>
              </a:ext>
            </a:extLst>
          </p:cNvPr>
          <p:cNvSpPr>
            <a:spLocks noGrp="1"/>
          </p:cNvSpPr>
          <p:nvPr>
            <p:ph type="title"/>
          </p:nvPr>
        </p:nvSpPr>
        <p:spPr/>
        <p:txBody>
          <a:bodyPr/>
          <a:lstStyle/>
          <a:p>
            <a:r>
              <a:rPr lang="en-US"/>
              <a:t>Agenda</a:t>
            </a:r>
          </a:p>
        </p:txBody>
      </p:sp>
      <p:sp>
        <p:nvSpPr>
          <p:cNvPr id="3" name="Content Placeholder 2">
            <a:extLst>
              <a:ext uri="{FF2B5EF4-FFF2-40B4-BE49-F238E27FC236}">
                <a16:creationId xmlns:a16="http://schemas.microsoft.com/office/drawing/2014/main" id="{9CEAAEBE-3B58-4897-95AC-29A5F1754625}"/>
              </a:ext>
            </a:extLst>
          </p:cNvPr>
          <p:cNvSpPr>
            <a:spLocks noGrp="1"/>
          </p:cNvSpPr>
          <p:nvPr>
            <p:ph idx="1"/>
          </p:nvPr>
        </p:nvSpPr>
        <p:spPr/>
        <p:txBody>
          <a:bodyPr/>
          <a:lstStyle/>
          <a:p>
            <a:pPr marL="571500" lvl="0" indent="-571500">
              <a:lnSpc>
                <a:spcPct val="90000"/>
              </a:lnSpc>
              <a:spcAft>
                <a:spcPts val="0"/>
              </a:spcAft>
              <a:buClrTx/>
              <a:buAutoNum type="romanUcPeriod"/>
            </a:pPr>
            <a:r>
              <a:rPr lang="en-US" sz="2800"/>
              <a:t>Timeline</a:t>
            </a:r>
          </a:p>
          <a:p>
            <a:pPr marL="571500" lvl="0" indent="-571500">
              <a:lnSpc>
                <a:spcPct val="90000"/>
              </a:lnSpc>
              <a:spcAft>
                <a:spcPts val="0"/>
              </a:spcAft>
              <a:buClrTx/>
              <a:buAutoNum type="romanUcPeriod"/>
            </a:pPr>
            <a:r>
              <a:rPr lang="en-US" sz="2800"/>
              <a:t>Goals and Objectives of the Grant Program</a:t>
            </a:r>
          </a:p>
          <a:p>
            <a:pPr marL="571500" lvl="0" indent="-571500">
              <a:lnSpc>
                <a:spcPct val="90000"/>
              </a:lnSpc>
              <a:spcAft>
                <a:spcPts val="0"/>
              </a:spcAft>
              <a:buClrTx/>
              <a:buAutoNum type="romanUcPeriod"/>
            </a:pPr>
            <a:r>
              <a:rPr lang="en-US" sz="2800"/>
              <a:t>RFP Details</a:t>
            </a:r>
          </a:p>
          <a:p>
            <a:pPr marL="571500" lvl="0" indent="-571500">
              <a:lnSpc>
                <a:spcPct val="90000"/>
              </a:lnSpc>
              <a:spcAft>
                <a:spcPts val="0"/>
              </a:spcAft>
              <a:buClrTx/>
              <a:buAutoNum type="romanUcPeriod"/>
            </a:pPr>
            <a:r>
              <a:rPr lang="en-US" sz="2800"/>
              <a:t>Proposal Format and Submission</a:t>
            </a:r>
          </a:p>
          <a:p>
            <a:pPr marL="571500" lvl="0" indent="-571500">
              <a:lnSpc>
                <a:spcPct val="90000"/>
              </a:lnSpc>
              <a:spcAft>
                <a:spcPts val="0"/>
              </a:spcAft>
              <a:buClrTx/>
              <a:buAutoNum type="romanUcPeriod"/>
            </a:pPr>
            <a:r>
              <a:rPr lang="en-US" sz="2800"/>
              <a:t>Evaluation of Proposals and Awards</a:t>
            </a:r>
          </a:p>
          <a:p>
            <a:pPr marL="571500" lvl="0" indent="-571500">
              <a:lnSpc>
                <a:spcPct val="90000"/>
              </a:lnSpc>
              <a:spcAft>
                <a:spcPts val="0"/>
              </a:spcAft>
              <a:buClrTx/>
              <a:buAutoNum type="romanUcPeriod"/>
            </a:pPr>
            <a:r>
              <a:rPr lang="en-US" sz="2800"/>
              <a:t>Receiving and Managing a State Grant</a:t>
            </a:r>
          </a:p>
          <a:p>
            <a:pPr marL="571500" lvl="0" indent="-571500">
              <a:lnSpc>
                <a:spcPct val="90000"/>
              </a:lnSpc>
              <a:spcAft>
                <a:spcPts val="0"/>
              </a:spcAft>
              <a:buClrTx/>
              <a:buAutoNum type="romanUcPeriod"/>
            </a:pPr>
            <a:r>
              <a:rPr lang="en-US" sz="2800"/>
              <a:t>Q &amp; A </a:t>
            </a:r>
          </a:p>
        </p:txBody>
      </p:sp>
      <p:sp>
        <p:nvSpPr>
          <p:cNvPr id="4" name="Footer Placeholder 3">
            <a:extLst>
              <a:ext uri="{FF2B5EF4-FFF2-40B4-BE49-F238E27FC236}">
                <a16:creationId xmlns:a16="http://schemas.microsoft.com/office/drawing/2014/main" id="{11C74A1F-6E6E-402D-A2CB-A024A76B5E44}"/>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350230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4183-8EAF-4E4D-A08D-99D12863E6B4}"/>
              </a:ext>
            </a:extLst>
          </p:cNvPr>
          <p:cNvSpPr>
            <a:spLocks noGrp="1"/>
          </p:cNvSpPr>
          <p:nvPr>
            <p:ph type="title"/>
          </p:nvPr>
        </p:nvSpPr>
        <p:spPr/>
        <p:txBody>
          <a:bodyPr/>
          <a:lstStyle/>
          <a:p>
            <a:r>
              <a:rPr lang="en-US"/>
              <a:t>Timeline</a:t>
            </a:r>
          </a:p>
        </p:txBody>
      </p:sp>
      <p:sp>
        <p:nvSpPr>
          <p:cNvPr id="3" name="Content Placeholder 2">
            <a:extLst>
              <a:ext uri="{FF2B5EF4-FFF2-40B4-BE49-F238E27FC236}">
                <a16:creationId xmlns:a16="http://schemas.microsoft.com/office/drawing/2014/main" id="{E4B6DB07-7DCC-4CDB-A7EA-14DB6C589580}"/>
              </a:ext>
            </a:extLst>
          </p:cNvPr>
          <p:cNvSpPr>
            <a:spLocks noGrp="1"/>
          </p:cNvSpPr>
          <p:nvPr>
            <p:ph idx="1"/>
          </p:nvPr>
        </p:nvSpPr>
        <p:spPr/>
        <p:txBody>
          <a:bodyPr vert="horz" lIns="91440" tIns="45720" rIns="91440" bIns="45720" rtlCol="0" anchor="t">
            <a:normAutofit/>
          </a:bodyPr>
          <a:lstStyle/>
          <a:p>
            <a:pPr>
              <a:lnSpc>
                <a:spcPct val="90000"/>
              </a:lnSpc>
              <a:spcAft>
                <a:spcPts val="0"/>
              </a:spcAft>
              <a:buClrTx/>
            </a:pPr>
            <a:r>
              <a:rPr lang="en-US" sz="2800"/>
              <a:t>August 11 - RFP Release</a:t>
            </a:r>
          </a:p>
          <a:p>
            <a:pPr>
              <a:lnSpc>
                <a:spcPct val="90000"/>
              </a:lnSpc>
              <a:spcAft>
                <a:spcPts val="0"/>
              </a:spcAft>
              <a:buClrTx/>
            </a:pPr>
            <a:r>
              <a:rPr lang="en-US" sz="2800"/>
              <a:t>August 19 - Information Session </a:t>
            </a:r>
            <a:endParaRPr lang="en-US" sz="2800">
              <a:ea typeface="Calibri"/>
              <a:cs typeface="Calibri"/>
            </a:endParaRPr>
          </a:p>
          <a:p>
            <a:pPr>
              <a:lnSpc>
                <a:spcPct val="90000"/>
              </a:lnSpc>
              <a:spcAft>
                <a:spcPts val="0"/>
              </a:spcAft>
              <a:buClrTx/>
            </a:pPr>
            <a:r>
              <a:rPr lang="en-US" sz="2800"/>
              <a:t>September 10 - Deadline for Questions</a:t>
            </a:r>
            <a:endParaRPr lang="en-US" sz="2800">
              <a:ea typeface="Calibri"/>
              <a:cs typeface="Calibri"/>
            </a:endParaRPr>
          </a:p>
          <a:p>
            <a:pPr>
              <a:lnSpc>
                <a:spcPct val="90000"/>
              </a:lnSpc>
              <a:spcAft>
                <a:spcPts val="0"/>
              </a:spcAft>
              <a:buClrTx/>
            </a:pPr>
            <a:r>
              <a:rPr lang="en-US" sz="2800"/>
              <a:t>September 19 - Proposal Submission Deadline</a:t>
            </a:r>
            <a:endParaRPr lang="en-US" sz="2800">
              <a:ea typeface="Calibri"/>
              <a:cs typeface="Calibri"/>
            </a:endParaRPr>
          </a:p>
          <a:p>
            <a:pPr>
              <a:lnSpc>
                <a:spcPct val="90000"/>
              </a:lnSpc>
              <a:spcAft>
                <a:spcPts val="0"/>
              </a:spcAft>
              <a:buClrTx/>
            </a:pPr>
            <a:r>
              <a:rPr lang="en-US" sz="2800"/>
              <a:t>October - Award Notification</a:t>
            </a:r>
            <a:endParaRPr lang="en-US" sz="2800">
              <a:ea typeface="Calibri"/>
              <a:cs typeface="Calibri"/>
            </a:endParaRPr>
          </a:p>
          <a:p>
            <a:pPr>
              <a:lnSpc>
                <a:spcPct val="90000"/>
              </a:lnSpc>
              <a:spcAft>
                <a:spcPts val="0"/>
              </a:spcAft>
              <a:buClrTx/>
            </a:pPr>
            <a:r>
              <a:rPr lang="en-US" sz="2800"/>
              <a:t>October/Nov - Contracts Executed</a:t>
            </a:r>
            <a:endParaRPr lang="en-US" sz="2800">
              <a:ea typeface="Calibri"/>
              <a:cs typeface="Calibri"/>
            </a:endParaRPr>
          </a:p>
          <a:p>
            <a:endParaRPr lang="en-US"/>
          </a:p>
        </p:txBody>
      </p:sp>
      <p:sp>
        <p:nvSpPr>
          <p:cNvPr id="4" name="Footer Placeholder 3">
            <a:extLst>
              <a:ext uri="{FF2B5EF4-FFF2-40B4-BE49-F238E27FC236}">
                <a16:creationId xmlns:a16="http://schemas.microsoft.com/office/drawing/2014/main" id="{023BF51E-6925-4091-9BED-942BAFF6EA39}"/>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1606083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B13D1-7B0F-4DC0-A1AB-705A3501D543}"/>
              </a:ext>
            </a:extLst>
          </p:cNvPr>
          <p:cNvSpPr>
            <a:spLocks noGrp="1"/>
          </p:cNvSpPr>
          <p:nvPr>
            <p:ph type="title"/>
          </p:nvPr>
        </p:nvSpPr>
        <p:spPr/>
        <p:txBody>
          <a:bodyPr/>
          <a:lstStyle/>
          <a:p>
            <a:r>
              <a:rPr lang="en-US"/>
              <a:t>Available Funding</a:t>
            </a:r>
          </a:p>
        </p:txBody>
      </p:sp>
      <p:sp>
        <p:nvSpPr>
          <p:cNvPr id="3" name="Content Placeholder 2">
            <a:extLst>
              <a:ext uri="{FF2B5EF4-FFF2-40B4-BE49-F238E27FC236}">
                <a16:creationId xmlns:a16="http://schemas.microsoft.com/office/drawing/2014/main" id="{12FDE322-F103-4185-8F27-49E90AC11C75}"/>
              </a:ext>
            </a:extLst>
          </p:cNvPr>
          <p:cNvSpPr>
            <a:spLocks noGrp="1"/>
          </p:cNvSpPr>
          <p:nvPr>
            <p:ph idx="1"/>
          </p:nvPr>
        </p:nvSpPr>
        <p:spPr/>
        <p:txBody>
          <a:bodyPr vert="horz" lIns="91440" tIns="45720" rIns="91440" bIns="45720" rtlCol="0" anchor="t">
            <a:normAutofit/>
          </a:bodyPr>
          <a:lstStyle/>
          <a:p>
            <a:r>
              <a:rPr lang="en-US"/>
              <a:t>Grant awards are for two years; October 2025 through October 2027</a:t>
            </a:r>
            <a:endParaRPr lang="en-US">
              <a:ea typeface="Calibri"/>
              <a:cs typeface="Calibri"/>
            </a:endParaRPr>
          </a:p>
          <a:p>
            <a:r>
              <a:rPr lang="en-US"/>
              <a:t>The maximum award is $400,000 per year ($800,000 total)</a:t>
            </a:r>
            <a:endParaRPr lang="en-US">
              <a:ea typeface="Calibri"/>
              <a:cs typeface="Calibri"/>
            </a:endParaRPr>
          </a:p>
          <a:p>
            <a:r>
              <a:rPr lang="en-US"/>
              <a:t>A total of $2,588,750 per year is available for grants ($5,177,500 total)</a:t>
            </a:r>
            <a:endParaRPr lang="en-US">
              <a:ea typeface="Calibri"/>
              <a:cs typeface="Calibri"/>
            </a:endParaRPr>
          </a:p>
          <a:p>
            <a:r>
              <a:rPr lang="en-US"/>
              <a:t>Estimated number of awards: 10-28</a:t>
            </a:r>
            <a:endParaRPr lang="en-US">
              <a:ea typeface="Calibri"/>
              <a:cs typeface="Calibri"/>
            </a:endParaRPr>
          </a:p>
          <a:p>
            <a:r>
              <a:rPr lang="en-US"/>
              <a:t>No minimum required match. Match is encouraged and impacts evaluation score</a:t>
            </a:r>
            <a:endParaRPr lang="en-US">
              <a:ea typeface="Calibri"/>
              <a:cs typeface="Calibri"/>
            </a:endParaRPr>
          </a:p>
          <a:p>
            <a:r>
              <a:rPr lang="en-US"/>
              <a:t>The proposal budget request will be per year, and both years must be equal amounts</a:t>
            </a:r>
          </a:p>
        </p:txBody>
      </p:sp>
      <p:sp>
        <p:nvSpPr>
          <p:cNvPr id="4" name="Footer Placeholder 3">
            <a:extLst>
              <a:ext uri="{FF2B5EF4-FFF2-40B4-BE49-F238E27FC236}">
                <a16:creationId xmlns:a16="http://schemas.microsoft.com/office/drawing/2014/main" id="{C850D70B-E9D3-48B7-9215-C9E89E671B8D}"/>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594688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372AD-E830-288A-2899-BBCCE2E3FF31}"/>
              </a:ext>
            </a:extLst>
          </p:cNvPr>
          <p:cNvSpPr>
            <a:spLocks noGrp="1"/>
          </p:cNvSpPr>
          <p:nvPr>
            <p:ph type="title"/>
          </p:nvPr>
        </p:nvSpPr>
        <p:spPr/>
        <p:txBody>
          <a:bodyPr/>
          <a:lstStyle/>
          <a:p>
            <a:r>
              <a:rPr lang="en-US"/>
              <a:t>Regional and Statewide Funding Targets</a:t>
            </a:r>
          </a:p>
        </p:txBody>
      </p:sp>
      <p:graphicFrame>
        <p:nvGraphicFramePr>
          <p:cNvPr id="5" name="Content Placeholder 4">
            <a:extLst>
              <a:ext uri="{FF2B5EF4-FFF2-40B4-BE49-F238E27FC236}">
                <a16:creationId xmlns:a16="http://schemas.microsoft.com/office/drawing/2014/main" id="{68FEEA10-8C69-BA95-E7F1-9ED8C0718385}"/>
              </a:ext>
            </a:extLst>
          </p:cNvPr>
          <p:cNvGraphicFramePr>
            <a:graphicFrameLocks noGrp="1"/>
          </p:cNvGraphicFramePr>
          <p:nvPr>
            <p:ph idx="1"/>
            <p:extLst>
              <p:ext uri="{D42A27DB-BD31-4B8C-83A1-F6EECF244321}">
                <p14:modId xmlns:p14="http://schemas.microsoft.com/office/powerpoint/2010/main" val="1351818355"/>
              </p:ext>
            </p:extLst>
          </p:nvPr>
        </p:nvGraphicFramePr>
        <p:xfrm>
          <a:off x="838200" y="1593849"/>
          <a:ext cx="10515597" cy="459885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3222757520"/>
                    </a:ext>
                  </a:extLst>
                </a:gridCol>
                <a:gridCol w="3505199">
                  <a:extLst>
                    <a:ext uri="{9D8B030D-6E8A-4147-A177-3AD203B41FA5}">
                      <a16:colId xmlns:a16="http://schemas.microsoft.com/office/drawing/2014/main" val="3507756449"/>
                    </a:ext>
                  </a:extLst>
                </a:gridCol>
                <a:gridCol w="3505199">
                  <a:extLst>
                    <a:ext uri="{9D8B030D-6E8A-4147-A177-3AD203B41FA5}">
                      <a16:colId xmlns:a16="http://schemas.microsoft.com/office/drawing/2014/main" val="3097653530"/>
                    </a:ext>
                  </a:extLst>
                </a:gridCol>
              </a:tblGrid>
              <a:tr h="459885">
                <a:tc>
                  <a:txBody>
                    <a:bodyPr/>
                    <a:lstStyle/>
                    <a:p>
                      <a:r>
                        <a:rPr lang="en-US"/>
                        <a:t>Region/Service Area </a:t>
                      </a:r>
                    </a:p>
                  </a:txBody>
                  <a:tcPr/>
                </a:tc>
                <a:tc>
                  <a:txBody>
                    <a:bodyPr/>
                    <a:lstStyle/>
                    <a:p>
                      <a:r>
                        <a:rPr lang="en-US"/>
                        <a:t>Regional Funding Target </a:t>
                      </a:r>
                    </a:p>
                  </a:txBody>
                  <a:tcPr/>
                </a:tc>
                <a:tc>
                  <a:txBody>
                    <a:bodyPr/>
                    <a:lstStyle/>
                    <a:p>
                      <a:r>
                        <a:rPr lang="en-US"/>
                        <a:t>Expected Number of Awards </a:t>
                      </a:r>
                    </a:p>
                  </a:txBody>
                  <a:tcPr/>
                </a:tc>
                <a:extLst>
                  <a:ext uri="{0D108BD9-81ED-4DB2-BD59-A6C34878D82A}">
                    <a16:rowId xmlns:a16="http://schemas.microsoft.com/office/drawing/2014/main" val="1121711074"/>
                  </a:ext>
                </a:extLst>
              </a:tr>
              <a:tr h="459885">
                <a:tc>
                  <a:txBody>
                    <a:bodyPr/>
                    <a:lstStyle/>
                    <a:p>
                      <a:pPr algn="l" rtl="0" fontAlgn="base">
                        <a:lnSpc>
                          <a:spcPts val="1350"/>
                        </a:lnSpc>
                        <a:buNone/>
                      </a:pPr>
                      <a:r>
                        <a:rPr lang="en-US" sz="1800" b="0" i="0">
                          <a:effectLst/>
                          <a:latin typeface="Calibri" panose="020F0502020204030204" pitchFamily="34" charset="0"/>
                        </a:rPr>
                        <a:t>Central </a:t>
                      </a:r>
                      <a:endParaRPr lang="en-US" sz="3200" b="0" i="0">
                        <a:effectLst/>
                      </a:endParaRPr>
                    </a:p>
                  </a:txBody>
                  <a:tcPr anchor="ctr"/>
                </a:tc>
                <a:tc>
                  <a:txBody>
                    <a:bodyPr/>
                    <a:lstStyle/>
                    <a:p>
                      <a:pPr algn="l" rtl="0" fontAlgn="base">
                        <a:lnSpc>
                          <a:spcPts val="1350"/>
                        </a:lnSpc>
                        <a:buNone/>
                      </a:pPr>
                      <a:r>
                        <a:rPr lang="en-US" sz="1800" b="0" i="0">
                          <a:effectLst/>
                          <a:latin typeface="Calibri" panose="020F0502020204030204" pitchFamily="34" charset="0"/>
                        </a:rPr>
                        <a:t>$100,000 - $400,000 per year </a:t>
                      </a:r>
                      <a:endParaRPr lang="en-US" sz="3200" b="0" i="0">
                        <a:effectLst/>
                      </a:endParaRPr>
                    </a:p>
                  </a:txBody>
                  <a:tcPr anchor="ctr"/>
                </a:tc>
                <a:tc>
                  <a:txBody>
                    <a:bodyPr/>
                    <a:lstStyle/>
                    <a:p>
                      <a:pPr algn="ctr" rtl="0" fontAlgn="base">
                        <a:lnSpc>
                          <a:spcPts val="1350"/>
                        </a:lnSpc>
                        <a:buNone/>
                      </a:pPr>
                      <a:r>
                        <a:rPr lang="en-US" sz="1800" b="0" i="0">
                          <a:effectLst/>
                          <a:latin typeface="Calibri" panose="020F0502020204030204" pitchFamily="34" charset="0"/>
                        </a:rPr>
                        <a:t>1-3 </a:t>
                      </a:r>
                      <a:endParaRPr lang="en-US" sz="3200" b="0" i="0">
                        <a:effectLst/>
                      </a:endParaRPr>
                    </a:p>
                  </a:txBody>
                  <a:tcPr anchor="ctr"/>
                </a:tc>
                <a:extLst>
                  <a:ext uri="{0D108BD9-81ED-4DB2-BD59-A6C34878D82A}">
                    <a16:rowId xmlns:a16="http://schemas.microsoft.com/office/drawing/2014/main" val="29902898"/>
                  </a:ext>
                </a:extLst>
              </a:tr>
              <a:tr h="459885">
                <a:tc>
                  <a:txBody>
                    <a:bodyPr/>
                    <a:lstStyle/>
                    <a:p>
                      <a:pPr algn="l" rtl="0" fontAlgn="base">
                        <a:lnSpc>
                          <a:spcPts val="1350"/>
                        </a:lnSpc>
                        <a:buNone/>
                      </a:pPr>
                      <a:r>
                        <a:rPr lang="en-US" sz="1800" b="0" i="0">
                          <a:effectLst/>
                          <a:latin typeface="Calibri" panose="020F0502020204030204" pitchFamily="34" charset="0"/>
                        </a:rPr>
                        <a:t>Northeast </a:t>
                      </a:r>
                      <a:endParaRPr lang="en-US" sz="3200" b="0" i="0">
                        <a:effectLst/>
                      </a:endParaRPr>
                    </a:p>
                  </a:txBody>
                  <a:tcPr anchor="ctr"/>
                </a:tc>
                <a:tc>
                  <a:txBody>
                    <a:bodyPr/>
                    <a:lstStyle/>
                    <a:p>
                      <a:pPr algn="l" rtl="0" fontAlgn="base">
                        <a:lnSpc>
                          <a:spcPts val="1350"/>
                        </a:lnSpc>
                        <a:buNone/>
                      </a:pPr>
                      <a:r>
                        <a:rPr lang="en-US" sz="1800" b="0" i="0">
                          <a:effectLst/>
                          <a:latin typeface="Calibri" panose="020F0502020204030204" pitchFamily="34" charset="0"/>
                        </a:rPr>
                        <a:t>$100,000 - $400,000 per year </a:t>
                      </a:r>
                      <a:endParaRPr lang="en-US" sz="3200" b="0" i="0">
                        <a:effectLst/>
                      </a:endParaRPr>
                    </a:p>
                  </a:txBody>
                  <a:tcPr anchor="ctr"/>
                </a:tc>
                <a:tc>
                  <a:txBody>
                    <a:bodyPr/>
                    <a:lstStyle/>
                    <a:p>
                      <a:pPr algn="ctr" rtl="0" fontAlgn="base">
                        <a:lnSpc>
                          <a:spcPts val="1350"/>
                        </a:lnSpc>
                        <a:buNone/>
                      </a:pPr>
                      <a:r>
                        <a:rPr lang="en-US" sz="1800" b="0" i="0">
                          <a:effectLst/>
                          <a:latin typeface="Calibri" panose="020F0502020204030204" pitchFamily="34" charset="0"/>
                        </a:rPr>
                        <a:t>1-3 </a:t>
                      </a:r>
                      <a:endParaRPr lang="en-US" sz="3200" b="0" i="0">
                        <a:effectLst/>
                      </a:endParaRPr>
                    </a:p>
                  </a:txBody>
                  <a:tcPr anchor="ctr"/>
                </a:tc>
                <a:extLst>
                  <a:ext uri="{0D108BD9-81ED-4DB2-BD59-A6C34878D82A}">
                    <a16:rowId xmlns:a16="http://schemas.microsoft.com/office/drawing/2014/main" val="1670799282"/>
                  </a:ext>
                </a:extLst>
              </a:tr>
              <a:tr h="459885">
                <a:tc>
                  <a:txBody>
                    <a:bodyPr/>
                    <a:lstStyle/>
                    <a:p>
                      <a:pPr algn="l" rtl="0" fontAlgn="base">
                        <a:lnSpc>
                          <a:spcPts val="1350"/>
                        </a:lnSpc>
                        <a:buNone/>
                      </a:pPr>
                      <a:r>
                        <a:rPr lang="en-US" sz="1800" b="0" i="0">
                          <a:effectLst/>
                          <a:latin typeface="Calibri" panose="020F0502020204030204" pitchFamily="34" charset="0"/>
                        </a:rPr>
                        <a:t>Northwest </a:t>
                      </a:r>
                      <a:endParaRPr lang="en-US" sz="3200" b="0" i="0">
                        <a:effectLst/>
                      </a:endParaRPr>
                    </a:p>
                  </a:txBody>
                  <a:tcPr anchor="ctr"/>
                </a:tc>
                <a:tc>
                  <a:txBody>
                    <a:bodyPr/>
                    <a:lstStyle/>
                    <a:p>
                      <a:pPr algn="l" rtl="0" fontAlgn="base">
                        <a:lnSpc>
                          <a:spcPts val="1350"/>
                        </a:lnSpc>
                        <a:buNone/>
                      </a:pPr>
                      <a:r>
                        <a:rPr lang="en-US" sz="1800" b="0" i="0">
                          <a:effectLst/>
                          <a:latin typeface="Calibri" panose="020F0502020204030204" pitchFamily="34" charset="0"/>
                        </a:rPr>
                        <a:t>$100,000 - $400,000 per year </a:t>
                      </a:r>
                      <a:endParaRPr lang="en-US" sz="3200" b="0" i="0">
                        <a:effectLst/>
                      </a:endParaRPr>
                    </a:p>
                  </a:txBody>
                  <a:tcPr anchor="ctr"/>
                </a:tc>
                <a:tc>
                  <a:txBody>
                    <a:bodyPr/>
                    <a:lstStyle/>
                    <a:p>
                      <a:pPr algn="ctr" rtl="0" fontAlgn="base">
                        <a:lnSpc>
                          <a:spcPts val="1350"/>
                        </a:lnSpc>
                        <a:buNone/>
                      </a:pPr>
                      <a:r>
                        <a:rPr lang="en-US" sz="1800" b="0" i="0">
                          <a:effectLst/>
                          <a:latin typeface="Calibri" panose="020F0502020204030204" pitchFamily="34" charset="0"/>
                        </a:rPr>
                        <a:t>1-3 </a:t>
                      </a:r>
                      <a:endParaRPr lang="en-US" sz="3200" b="0" i="0">
                        <a:effectLst/>
                      </a:endParaRPr>
                    </a:p>
                  </a:txBody>
                  <a:tcPr anchor="ctr"/>
                </a:tc>
                <a:extLst>
                  <a:ext uri="{0D108BD9-81ED-4DB2-BD59-A6C34878D82A}">
                    <a16:rowId xmlns:a16="http://schemas.microsoft.com/office/drawing/2014/main" val="3981246508"/>
                  </a:ext>
                </a:extLst>
              </a:tr>
              <a:tr h="459885">
                <a:tc>
                  <a:txBody>
                    <a:bodyPr/>
                    <a:lstStyle/>
                    <a:p>
                      <a:pPr algn="l" rtl="0" fontAlgn="base">
                        <a:lnSpc>
                          <a:spcPts val="1350"/>
                        </a:lnSpc>
                        <a:buNone/>
                      </a:pPr>
                      <a:r>
                        <a:rPr lang="en-US" sz="1800" b="0" i="0">
                          <a:effectLst/>
                          <a:latin typeface="Calibri" panose="020F0502020204030204" pitchFamily="34" charset="0"/>
                        </a:rPr>
                        <a:t>Southern </a:t>
                      </a:r>
                      <a:endParaRPr lang="en-US" sz="3200" b="0" i="0">
                        <a:effectLst/>
                      </a:endParaRPr>
                    </a:p>
                  </a:txBody>
                  <a:tcPr anchor="ctr"/>
                </a:tc>
                <a:tc>
                  <a:txBody>
                    <a:bodyPr/>
                    <a:lstStyle/>
                    <a:p>
                      <a:pPr algn="l" rtl="0" fontAlgn="base">
                        <a:lnSpc>
                          <a:spcPts val="1350"/>
                        </a:lnSpc>
                        <a:buNone/>
                      </a:pPr>
                      <a:r>
                        <a:rPr lang="en-US" sz="1800" b="0" i="0">
                          <a:effectLst/>
                          <a:latin typeface="Calibri" panose="020F0502020204030204" pitchFamily="34" charset="0"/>
                        </a:rPr>
                        <a:t>$100,000 - $400,000 per year </a:t>
                      </a:r>
                      <a:endParaRPr lang="en-US" sz="3200" b="0" i="0">
                        <a:effectLst/>
                      </a:endParaRPr>
                    </a:p>
                  </a:txBody>
                  <a:tcPr anchor="ctr"/>
                </a:tc>
                <a:tc>
                  <a:txBody>
                    <a:bodyPr/>
                    <a:lstStyle/>
                    <a:p>
                      <a:pPr algn="ctr" rtl="0" fontAlgn="base">
                        <a:lnSpc>
                          <a:spcPts val="1350"/>
                        </a:lnSpc>
                        <a:buNone/>
                      </a:pPr>
                      <a:r>
                        <a:rPr lang="en-US" sz="1800" b="0" i="0">
                          <a:effectLst/>
                          <a:latin typeface="Calibri" panose="020F0502020204030204" pitchFamily="34" charset="0"/>
                        </a:rPr>
                        <a:t>1-3 </a:t>
                      </a:r>
                      <a:endParaRPr lang="en-US" sz="3200" b="0" i="0">
                        <a:effectLst/>
                      </a:endParaRPr>
                    </a:p>
                  </a:txBody>
                  <a:tcPr anchor="ctr"/>
                </a:tc>
                <a:extLst>
                  <a:ext uri="{0D108BD9-81ED-4DB2-BD59-A6C34878D82A}">
                    <a16:rowId xmlns:a16="http://schemas.microsoft.com/office/drawing/2014/main" val="1328429567"/>
                  </a:ext>
                </a:extLst>
              </a:tr>
              <a:tr h="459885">
                <a:tc>
                  <a:txBody>
                    <a:bodyPr/>
                    <a:lstStyle/>
                    <a:p>
                      <a:pPr algn="l" rtl="0" fontAlgn="base">
                        <a:lnSpc>
                          <a:spcPts val="1350"/>
                        </a:lnSpc>
                        <a:buNone/>
                      </a:pPr>
                      <a:r>
                        <a:rPr lang="en-US" sz="1800" b="0" i="0">
                          <a:effectLst/>
                          <a:latin typeface="Calibri" panose="020F0502020204030204" pitchFamily="34" charset="0"/>
                        </a:rPr>
                        <a:t>Southwest </a:t>
                      </a:r>
                      <a:endParaRPr lang="en-US" sz="3200" b="0" i="0">
                        <a:effectLst/>
                      </a:endParaRPr>
                    </a:p>
                  </a:txBody>
                  <a:tcPr anchor="ctr"/>
                </a:tc>
                <a:tc>
                  <a:txBody>
                    <a:bodyPr/>
                    <a:lstStyle/>
                    <a:p>
                      <a:pPr algn="l" rtl="0" fontAlgn="base">
                        <a:lnSpc>
                          <a:spcPts val="1350"/>
                        </a:lnSpc>
                        <a:buNone/>
                      </a:pPr>
                      <a:r>
                        <a:rPr lang="en-US" sz="1800" b="0" i="0">
                          <a:effectLst/>
                          <a:latin typeface="Calibri" panose="020F0502020204030204" pitchFamily="34" charset="0"/>
                        </a:rPr>
                        <a:t>$100,000 - $400,000 per year </a:t>
                      </a:r>
                      <a:endParaRPr lang="en-US" sz="3200" b="0" i="0">
                        <a:effectLst/>
                      </a:endParaRPr>
                    </a:p>
                  </a:txBody>
                  <a:tcPr anchor="ctr"/>
                </a:tc>
                <a:tc>
                  <a:txBody>
                    <a:bodyPr/>
                    <a:lstStyle/>
                    <a:p>
                      <a:pPr algn="ctr" rtl="0" fontAlgn="base">
                        <a:lnSpc>
                          <a:spcPts val="1350"/>
                        </a:lnSpc>
                        <a:buNone/>
                      </a:pPr>
                      <a:r>
                        <a:rPr lang="en-US" sz="1800" b="0" i="0">
                          <a:effectLst/>
                          <a:latin typeface="Calibri" panose="020F0502020204030204" pitchFamily="34" charset="0"/>
                        </a:rPr>
                        <a:t>1-3 </a:t>
                      </a:r>
                      <a:endParaRPr lang="en-US" sz="3200" b="0" i="0">
                        <a:effectLst/>
                      </a:endParaRPr>
                    </a:p>
                  </a:txBody>
                  <a:tcPr anchor="ctr"/>
                </a:tc>
                <a:extLst>
                  <a:ext uri="{0D108BD9-81ED-4DB2-BD59-A6C34878D82A}">
                    <a16:rowId xmlns:a16="http://schemas.microsoft.com/office/drawing/2014/main" val="504598907"/>
                  </a:ext>
                </a:extLst>
              </a:tr>
              <a:tr h="459885">
                <a:tc>
                  <a:txBody>
                    <a:bodyPr/>
                    <a:lstStyle/>
                    <a:p>
                      <a:pPr algn="l" rtl="0" fontAlgn="base">
                        <a:lnSpc>
                          <a:spcPts val="1350"/>
                        </a:lnSpc>
                        <a:buNone/>
                      </a:pPr>
                      <a:r>
                        <a:rPr lang="en-US" sz="1800" b="0" i="0">
                          <a:effectLst/>
                          <a:latin typeface="Calibri" panose="020F0502020204030204" pitchFamily="34" charset="0"/>
                        </a:rPr>
                        <a:t>West Central </a:t>
                      </a:r>
                      <a:endParaRPr lang="en-US" sz="3200" b="0" i="0">
                        <a:effectLst/>
                      </a:endParaRPr>
                    </a:p>
                  </a:txBody>
                  <a:tcPr anchor="ctr"/>
                </a:tc>
                <a:tc>
                  <a:txBody>
                    <a:bodyPr/>
                    <a:lstStyle/>
                    <a:p>
                      <a:pPr algn="l" rtl="0" fontAlgn="base">
                        <a:lnSpc>
                          <a:spcPts val="1350"/>
                        </a:lnSpc>
                        <a:buNone/>
                      </a:pPr>
                      <a:r>
                        <a:rPr lang="en-US" sz="1800" b="0" i="0">
                          <a:effectLst/>
                          <a:latin typeface="Calibri" panose="020F0502020204030204" pitchFamily="34" charset="0"/>
                        </a:rPr>
                        <a:t>$100,000 - $400,000 per year </a:t>
                      </a:r>
                      <a:endParaRPr lang="en-US" sz="3200" b="0" i="0">
                        <a:effectLst/>
                      </a:endParaRPr>
                    </a:p>
                  </a:txBody>
                  <a:tcPr anchor="ctr"/>
                </a:tc>
                <a:tc>
                  <a:txBody>
                    <a:bodyPr/>
                    <a:lstStyle/>
                    <a:p>
                      <a:pPr algn="ctr" rtl="0" fontAlgn="base">
                        <a:lnSpc>
                          <a:spcPts val="1350"/>
                        </a:lnSpc>
                        <a:buNone/>
                      </a:pPr>
                      <a:r>
                        <a:rPr lang="en-US" sz="1800" b="0" i="0">
                          <a:effectLst/>
                          <a:latin typeface="Calibri" panose="020F0502020204030204" pitchFamily="34" charset="0"/>
                        </a:rPr>
                        <a:t>1-3 </a:t>
                      </a:r>
                      <a:endParaRPr lang="en-US" sz="3200" b="0" i="0">
                        <a:effectLst/>
                      </a:endParaRPr>
                    </a:p>
                  </a:txBody>
                  <a:tcPr anchor="ctr"/>
                </a:tc>
                <a:extLst>
                  <a:ext uri="{0D108BD9-81ED-4DB2-BD59-A6C34878D82A}">
                    <a16:rowId xmlns:a16="http://schemas.microsoft.com/office/drawing/2014/main" val="4235062858"/>
                  </a:ext>
                </a:extLst>
              </a:tr>
              <a:tr h="459885">
                <a:tc>
                  <a:txBody>
                    <a:bodyPr/>
                    <a:lstStyle/>
                    <a:p>
                      <a:pPr algn="l" rtl="0" fontAlgn="base">
                        <a:lnSpc>
                          <a:spcPts val="1350"/>
                        </a:lnSpc>
                        <a:buNone/>
                      </a:pPr>
                      <a:r>
                        <a:rPr lang="en-US" sz="1800" b="0" i="0">
                          <a:effectLst/>
                          <a:latin typeface="Calibri" panose="020F0502020204030204" pitchFamily="34" charset="0"/>
                        </a:rPr>
                        <a:t>Twin Cities Metro </a:t>
                      </a:r>
                      <a:endParaRPr lang="en-US" sz="3200" b="0" i="0">
                        <a:effectLst/>
                      </a:endParaRPr>
                    </a:p>
                  </a:txBody>
                  <a:tcPr anchor="ctr"/>
                </a:tc>
                <a:tc>
                  <a:txBody>
                    <a:bodyPr/>
                    <a:lstStyle/>
                    <a:p>
                      <a:pPr algn="l" rtl="0" fontAlgn="base">
                        <a:lnSpc>
                          <a:spcPts val="1350"/>
                        </a:lnSpc>
                        <a:buNone/>
                      </a:pPr>
                      <a:r>
                        <a:rPr lang="en-US" sz="1800" b="0" i="0">
                          <a:effectLst/>
                          <a:latin typeface="Calibri" panose="020F0502020204030204" pitchFamily="34" charset="0"/>
                        </a:rPr>
                        <a:t>$1,000,000 - $1,200,000 per year </a:t>
                      </a:r>
                      <a:endParaRPr lang="en-US" sz="3200" b="0" i="0">
                        <a:effectLst/>
                      </a:endParaRPr>
                    </a:p>
                  </a:txBody>
                  <a:tcPr anchor="ctr"/>
                </a:tc>
                <a:tc>
                  <a:txBody>
                    <a:bodyPr/>
                    <a:lstStyle/>
                    <a:p>
                      <a:pPr algn="ctr" rtl="0" fontAlgn="base">
                        <a:lnSpc>
                          <a:spcPts val="1350"/>
                        </a:lnSpc>
                        <a:buNone/>
                      </a:pPr>
                      <a:r>
                        <a:rPr lang="en-US" sz="1800" b="0" i="0">
                          <a:effectLst/>
                          <a:latin typeface="Calibri" panose="020F0502020204030204" pitchFamily="34" charset="0"/>
                        </a:rPr>
                        <a:t>3-7 </a:t>
                      </a:r>
                      <a:endParaRPr lang="en-US" sz="3200" b="0" i="0">
                        <a:effectLst/>
                      </a:endParaRPr>
                    </a:p>
                  </a:txBody>
                  <a:tcPr anchor="ctr"/>
                </a:tc>
                <a:extLst>
                  <a:ext uri="{0D108BD9-81ED-4DB2-BD59-A6C34878D82A}">
                    <a16:rowId xmlns:a16="http://schemas.microsoft.com/office/drawing/2014/main" val="3912682228"/>
                  </a:ext>
                </a:extLst>
              </a:tr>
              <a:tr h="459885">
                <a:tc>
                  <a:txBody>
                    <a:bodyPr/>
                    <a:lstStyle/>
                    <a:p>
                      <a:pPr algn="l" rtl="0" fontAlgn="base">
                        <a:lnSpc>
                          <a:spcPts val="1350"/>
                        </a:lnSpc>
                        <a:buNone/>
                      </a:pPr>
                      <a:r>
                        <a:rPr lang="en-US" sz="1800" b="0" i="0">
                          <a:effectLst/>
                          <a:latin typeface="Calibri" panose="020F0502020204030204" pitchFamily="34" charset="0"/>
                        </a:rPr>
                        <a:t>Statewide Providers  </a:t>
                      </a:r>
                      <a:endParaRPr lang="en-US" sz="3200" b="0" i="0">
                        <a:effectLst/>
                      </a:endParaRPr>
                    </a:p>
                  </a:txBody>
                  <a:tcPr anchor="ctr"/>
                </a:tc>
                <a:tc>
                  <a:txBody>
                    <a:bodyPr/>
                    <a:lstStyle/>
                    <a:p>
                      <a:pPr algn="l" rtl="0" fontAlgn="base">
                        <a:lnSpc>
                          <a:spcPts val="1350"/>
                        </a:lnSpc>
                        <a:buNone/>
                      </a:pPr>
                      <a:r>
                        <a:rPr lang="en-US" sz="1800" b="0" i="0">
                          <a:effectLst/>
                          <a:latin typeface="Calibri" panose="020F0502020204030204" pitchFamily="34" charset="0"/>
                        </a:rPr>
                        <a:t>$100,000 - $300,000 per year  </a:t>
                      </a:r>
                      <a:endParaRPr lang="en-US" sz="3200" b="0" i="0">
                        <a:effectLst/>
                      </a:endParaRPr>
                    </a:p>
                  </a:txBody>
                  <a:tcPr anchor="ctr"/>
                </a:tc>
                <a:tc>
                  <a:txBody>
                    <a:bodyPr/>
                    <a:lstStyle/>
                    <a:p>
                      <a:pPr algn="ctr" rtl="0" fontAlgn="base">
                        <a:lnSpc>
                          <a:spcPts val="1350"/>
                        </a:lnSpc>
                        <a:buNone/>
                      </a:pPr>
                      <a:r>
                        <a:rPr lang="en-US" sz="1800" b="0" i="0">
                          <a:effectLst/>
                          <a:latin typeface="Calibri" panose="020F0502020204030204" pitchFamily="34" charset="0"/>
                        </a:rPr>
                        <a:t>1-3  </a:t>
                      </a:r>
                      <a:endParaRPr lang="en-US" sz="3200" b="0" i="0">
                        <a:effectLst/>
                      </a:endParaRPr>
                    </a:p>
                  </a:txBody>
                  <a:tcPr anchor="ctr"/>
                </a:tc>
                <a:extLst>
                  <a:ext uri="{0D108BD9-81ED-4DB2-BD59-A6C34878D82A}">
                    <a16:rowId xmlns:a16="http://schemas.microsoft.com/office/drawing/2014/main" val="404145897"/>
                  </a:ext>
                </a:extLst>
              </a:tr>
              <a:tr h="459885">
                <a:tc>
                  <a:txBody>
                    <a:bodyPr/>
                    <a:lstStyle/>
                    <a:p>
                      <a:pPr algn="l" rtl="0" fontAlgn="base">
                        <a:lnSpc>
                          <a:spcPts val="1350"/>
                        </a:lnSpc>
                        <a:buNone/>
                      </a:pPr>
                      <a:r>
                        <a:rPr lang="en-US" sz="1800" b="0" i="0">
                          <a:effectLst/>
                          <a:latin typeface="Calibri" panose="020F0502020204030204" pitchFamily="34" charset="0"/>
                        </a:rPr>
                        <a:t>Total </a:t>
                      </a:r>
                      <a:endParaRPr lang="en-US" sz="3200" b="0" i="0">
                        <a:effectLst/>
                      </a:endParaRPr>
                    </a:p>
                  </a:txBody>
                  <a:tcPr anchor="ctr"/>
                </a:tc>
                <a:tc>
                  <a:txBody>
                    <a:bodyPr/>
                    <a:lstStyle/>
                    <a:p>
                      <a:pPr algn="l" rtl="0" fontAlgn="base">
                        <a:lnSpc>
                          <a:spcPts val="1350"/>
                        </a:lnSpc>
                        <a:buNone/>
                      </a:pPr>
                      <a:r>
                        <a:rPr lang="en-US" sz="1800" b="0" i="0">
                          <a:effectLst/>
                          <a:latin typeface="Calibri" panose="020F0502020204030204" pitchFamily="34" charset="0"/>
                        </a:rPr>
                        <a:t>$2,588,750 per year total </a:t>
                      </a:r>
                      <a:endParaRPr lang="en-US" sz="3200" b="0" i="0">
                        <a:effectLst/>
                      </a:endParaRPr>
                    </a:p>
                  </a:txBody>
                  <a:tcPr anchor="ctr"/>
                </a:tc>
                <a:tc>
                  <a:txBody>
                    <a:bodyPr/>
                    <a:lstStyle/>
                    <a:p>
                      <a:pPr algn="ctr" rtl="0" fontAlgn="base">
                        <a:lnSpc>
                          <a:spcPts val="1350"/>
                        </a:lnSpc>
                        <a:buNone/>
                      </a:pPr>
                      <a:r>
                        <a:rPr lang="en-US" sz="1800" b="0" i="0">
                          <a:effectLst/>
                          <a:latin typeface="Calibri" panose="020F0502020204030204" pitchFamily="34" charset="0"/>
                        </a:rPr>
                        <a:t>10-28 grant awards  </a:t>
                      </a:r>
                      <a:endParaRPr lang="en-US" sz="3200" b="0" i="0">
                        <a:effectLst/>
                      </a:endParaRPr>
                    </a:p>
                  </a:txBody>
                  <a:tcPr anchor="ctr"/>
                </a:tc>
                <a:extLst>
                  <a:ext uri="{0D108BD9-81ED-4DB2-BD59-A6C34878D82A}">
                    <a16:rowId xmlns:a16="http://schemas.microsoft.com/office/drawing/2014/main" val="1449832455"/>
                  </a:ext>
                </a:extLst>
              </a:tr>
            </a:tbl>
          </a:graphicData>
        </a:graphic>
      </p:graphicFrame>
      <p:sp>
        <p:nvSpPr>
          <p:cNvPr id="4" name="Footer Placeholder 3">
            <a:extLst>
              <a:ext uri="{FF2B5EF4-FFF2-40B4-BE49-F238E27FC236}">
                <a16:creationId xmlns:a16="http://schemas.microsoft.com/office/drawing/2014/main" id="{173E78B8-B570-8C2A-3427-AC393A52B13D}"/>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1019402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83CE1-250A-6044-C632-CE85813130C4}"/>
              </a:ext>
            </a:extLst>
          </p:cNvPr>
          <p:cNvSpPr>
            <a:spLocks noGrp="1"/>
          </p:cNvSpPr>
          <p:nvPr>
            <p:ph type="title"/>
          </p:nvPr>
        </p:nvSpPr>
        <p:spPr/>
        <p:txBody>
          <a:bodyPr/>
          <a:lstStyle/>
          <a:p>
            <a:r>
              <a:rPr lang="en-US"/>
              <a:t>Priorities</a:t>
            </a:r>
          </a:p>
        </p:txBody>
      </p:sp>
      <p:sp>
        <p:nvSpPr>
          <p:cNvPr id="3" name="Content Placeholder 2">
            <a:extLst>
              <a:ext uri="{FF2B5EF4-FFF2-40B4-BE49-F238E27FC236}">
                <a16:creationId xmlns:a16="http://schemas.microsoft.com/office/drawing/2014/main" id="{3BCA4811-E3A9-BA8A-264A-E904AB1D2323}"/>
              </a:ext>
            </a:extLst>
          </p:cNvPr>
          <p:cNvSpPr>
            <a:spLocks noGrp="1"/>
          </p:cNvSpPr>
          <p:nvPr>
            <p:ph idx="1"/>
          </p:nvPr>
        </p:nvSpPr>
        <p:spPr/>
        <p:txBody>
          <a:bodyPr vert="horz" lIns="91440" tIns="45720" rIns="91440" bIns="45720" rtlCol="0" anchor="t">
            <a:normAutofit/>
          </a:bodyPr>
          <a:lstStyle/>
          <a:p>
            <a:r>
              <a:rPr lang="en-US" b="1"/>
              <a:t>Equity: </a:t>
            </a:r>
            <a:r>
              <a:rPr lang="en-US"/>
              <a:t>empowering an inclusive economy in which entrepreneurship and business ownership is a path towards equitable prosperity and community wealth building. </a:t>
            </a:r>
          </a:p>
          <a:p>
            <a:r>
              <a:rPr lang="en-US" b="1"/>
              <a:t>Innovation: </a:t>
            </a:r>
            <a:r>
              <a:rPr lang="en-US"/>
              <a:t>supporting new technologies and new business models that are the foundation for future productivity gains and growth for Minnesota’s economy.</a:t>
            </a:r>
            <a:r>
              <a:rPr lang="en-US" b="1"/>
              <a:t> </a:t>
            </a:r>
            <a:r>
              <a:rPr lang="en-US"/>
              <a:t> </a:t>
            </a:r>
            <a:endParaRPr lang="en-US">
              <a:ea typeface="Calibri"/>
              <a:cs typeface="Calibri"/>
            </a:endParaRPr>
          </a:p>
          <a:p>
            <a:r>
              <a:rPr lang="en-US" b="1"/>
              <a:t>Vibrancy: </a:t>
            </a:r>
            <a:r>
              <a:rPr lang="en-US"/>
              <a:t>revitalizing main streets through growing small businesses that are centers of community and culture building that bring people together and help make environments where people want to live, work, play and invest. </a:t>
            </a:r>
            <a:endParaRPr lang="en-US">
              <a:ea typeface="Calibri"/>
              <a:cs typeface="Calibri"/>
            </a:endParaRPr>
          </a:p>
        </p:txBody>
      </p:sp>
      <p:sp>
        <p:nvSpPr>
          <p:cNvPr id="4" name="Footer Placeholder 3">
            <a:extLst>
              <a:ext uri="{FF2B5EF4-FFF2-40B4-BE49-F238E27FC236}">
                <a16:creationId xmlns:a16="http://schemas.microsoft.com/office/drawing/2014/main" id="{AD8F760E-70CB-D62A-12D2-EDD1AA4F31EA}"/>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236100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F57B7-F4D6-FE0E-D381-9CB5F714CA00}"/>
              </a:ext>
            </a:extLst>
          </p:cNvPr>
          <p:cNvSpPr>
            <a:spLocks noGrp="1"/>
          </p:cNvSpPr>
          <p:nvPr>
            <p:ph type="title"/>
          </p:nvPr>
        </p:nvSpPr>
        <p:spPr/>
        <p:txBody>
          <a:bodyPr/>
          <a:lstStyle/>
          <a:p>
            <a:r>
              <a:rPr lang="en-US"/>
              <a:t>Program/Project Models</a:t>
            </a:r>
          </a:p>
        </p:txBody>
      </p:sp>
      <p:sp>
        <p:nvSpPr>
          <p:cNvPr id="3" name="Content Placeholder 2">
            <a:extLst>
              <a:ext uri="{FF2B5EF4-FFF2-40B4-BE49-F238E27FC236}">
                <a16:creationId xmlns:a16="http://schemas.microsoft.com/office/drawing/2014/main" id="{318B6EC4-E961-77CA-F06E-5B81121C008F}"/>
              </a:ext>
            </a:extLst>
          </p:cNvPr>
          <p:cNvSpPr>
            <a:spLocks noGrp="1"/>
          </p:cNvSpPr>
          <p:nvPr>
            <p:ph idx="1"/>
          </p:nvPr>
        </p:nvSpPr>
        <p:spPr/>
        <p:txBody>
          <a:bodyPr/>
          <a:lstStyle/>
          <a:p>
            <a:r>
              <a:rPr lang="en-US" b="1"/>
              <a:t>Regional Provider: </a:t>
            </a:r>
            <a:r>
              <a:rPr lang="en-US"/>
              <a:t>A project led by a single organization that provides a specialized set of services to all potential clients in the regional service area</a:t>
            </a:r>
            <a:r>
              <a:rPr lang="en-US" b="1"/>
              <a:t>. </a:t>
            </a:r>
          </a:p>
          <a:p>
            <a:r>
              <a:rPr lang="en-US" b="1"/>
              <a:t>Regional coalition:</a:t>
            </a:r>
            <a:r>
              <a:rPr lang="en-US"/>
              <a:t> A project implemented by a coalition of organizations hosted by a high-capacity backbone organization for a regional, multi-partner approach to deliver more comprehensive services to individual entrepreneurs and small businesses.  </a:t>
            </a:r>
          </a:p>
          <a:p>
            <a:r>
              <a:rPr lang="en-US" b="1"/>
              <a:t>Statewide service provider:</a:t>
            </a:r>
            <a:r>
              <a:rPr lang="en-US"/>
              <a:t>  A project led by a single organization that provides a specialized set of services available to all potential clients in all regions of the state.  </a:t>
            </a:r>
            <a:endParaRPr lang="en-US" b="1"/>
          </a:p>
        </p:txBody>
      </p:sp>
      <p:sp>
        <p:nvSpPr>
          <p:cNvPr id="4" name="Footer Placeholder 3">
            <a:extLst>
              <a:ext uri="{FF2B5EF4-FFF2-40B4-BE49-F238E27FC236}">
                <a16:creationId xmlns:a16="http://schemas.microsoft.com/office/drawing/2014/main" id="{BA2521A6-326B-2B69-3758-3A311F6F3AEE}"/>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939119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55CCA-73BE-49C1-973A-637E6C9828DC}"/>
              </a:ext>
            </a:extLst>
          </p:cNvPr>
          <p:cNvSpPr>
            <a:spLocks noGrp="1"/>
          </p:cNvSpPr>
          <p:nvPr>
            <p:ph type="title"/>
          </p:nvPr>
        </p:nvSpPr>
        <p:spPr/>
        <p:txBody>
          <a:bodyPr/>
          <a:lstStyle/>
          <a:p>
            <a:r>
              <a:rPr lang="en-US"/>
              <a:t>Eligibility</a:t>
            </a:r>
          </a:p>
        </p:txBody>
      </p:sp>
      <p:sp>
        <p:nvSpPr>
          <p:cNvPr id="3" name="Content Placeholder 2">
            <a:extLst>
              <a:ext uri="{FF2B5EF4-FFF2-40B4-BE49-F238E27FC236}">
                <a16:creationId xmlns:a16="http://schemas.microsoft.com/office/drawing/2014/main" id="{00C793CA-A151-42AF-A1FA-CB7196DADF13}"/>
              </a:ext>
            </a:extLst>
          </p:cNvPr>
          <p:cNvSpPr>
            <a:spLocks noGrp="1"/>
          </p:cNvSpPr>
          <p:nvPr>
            <p:ph idx="1"/>
          </p:nvPr>
        </p:nvSpPr>
        <p:spPr/>
        <p:txBody>
          <a:bodyPr/>
          <a:lstStyle/>
          <a:p>
            <a:r>
              <a:rPr lang="en-US"/>
              <a:t>Non-profit organizations or public entities that provide business development and assistance services to entrepreneurs and small businesses in Minnesota</a:t>
            </a:r>
          </a:p>
          <a:p>
            <a:r>
              <a:rPr lang="en-US"/>
              <a:t>Proposals are actively encouraged from organizations that serve underserved populations and geographies including individuals who are Black, Indigenous, people of color, veterans, people with disabilities, LGBTQ+ individuals, low-income individuals, and includes people from rural Minnesota.</a:t>
            </a:r>
          </a:p>
        </p:txBody>
      </p:sp>
      <p:sp>
        <p:nvSpPr>
          <p:cNvPr id="4" name="Footer Placeholder 3">
            <a:extLst>
              <a:ext uri="{FF2B5EF4-FFF2-40B4-BE49-F238E27FC236}">
                <a16:creationId xmlns:a16="http://schemas.microsoft.com/office/drawing/2014/main" id="{633ED7ED-1B6E-4580-B8EC-BA96086AE939}"/>
              </a:ext>
            </a:extLst>
          </p:cNvPr>
          <p:cNvSpPr>
            <a:spLocks noGrp="1"/>
          </p:cNvSpPr>
          <p:nvPr>
            <p:ph type="ftr" sz="quarter" idx="3"/>
          </p:nvPr>
        </p:nvSpPr>
        <p:spPr/>
        <p:txBody>
          <a:bodyPr/>
          <a:lstStyle/>
          <a:p>
            <a:r>
              <a:rPr lang="en-US"/>
              <a:t>mn.gov/deed</a:t>
            </a:r>
          </a:p>
        </p:txBody>
      </p:sp>
    </p:spTree>
    <p:extLst>
      <p:ext uri="{BB962C8B-B14F-4D97-AF65-F5344CB8AC3E}">
        <p14:creationId xmlns:p14="http://schemas.microsoft.com/office/powerpoint/2010/main" val="554791559"/>
      </p:ext>
    </p:extLst>
  </p:cSld>
  <p:clrMapOvr>
    <a:masterClrMapping/>
  </p:clrMapOvr>
</p:sld>
</file>

<file path=ppt/theme/theme1.xml><?xml version="1.0" encoding="utf-8"?>
<a:theme xmlns:a="http://schemas.openxmlformats.org/drawingml/2006/main" name="Minnesota">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9A83DAB-7D6A-4D1F-89F1-C56FD178C40E}" vid="{217DB3C4-729D-4F01-A68A-84F721C64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4EAAB423C2AD4F9E716C964328C15F" ma:contentTypeVersion="18" ma:contentTypeDescription="Create a new document." ma:contentTypeScope="" ma:versionID="f37be1cf6080a0074e1fb83038629b66">
  <xsd:schema xmlns:xsd="http://www.w3.org/2001/XMLSchema" xmlns:xs="http://www.w3.org/2001/XMLSchema" xmlns:p="http://schemas.microsoft.com/office/2006/metadata/properties" xmlns:ns2="f40b3bed-991c-4f1f-9472-bc970bd8a5cf" xmlns:ns3="acafcbf6-48c5-4daf-971b-c5fe77e9609f" targetNamespace="http://schemas.microsoft.com/office/2006/metadata/properties" ma:root="true" ma:fieldsID="a96144090728f46d2334361efb64fe1a" ns2:_="" ns3:_="">
    <xsd:import namespace="f40b3bed-991c-4f1f-9472-bc970bd8a5cf"/>
    <xsd:import namespace="acafcbf6-48c5-4daf-971b-c5fe77e9609f"/>
    <xsd:element name="properties">
      <xsd:complexType>
        <xsd:sequence>
          <xsd:element name="documentManagement">
            <xsd:complexType>
              <xsd:all>
                <xsd:element ref="ns2:MediaServiceMetadata" minOccurs="0"/>
                <xsd:element ref="ns2:MediaServiceFastMetadata" minOccurs="0"/>
                <xsd:element ref="ns3:TaxCatchAll" minOccurs="0"/>
                <xsd:element ref="ns2:MediaServiceGenerationTime" minOccurs="0"/>
                <xsd:element ref="ns2:MediaServiceEventHashCode" minOccurs="0"/>
                <xsd:element ref="ns2:lcf76f155ced4ddcb4097134ff3c332f" minOccurs="0"/>
                <xsd:element ref="ns2:MediaServiceDateTaken" minOccurs="0"/>
                <xsd:element ref="ns3:SharedWithUsers" minOccurs="0"/>
                <xsd:element ref="ns3:SharedWithDetails" minOccurs="0"/>
                <xsd:element ref="ns2:MediaServiceOCR" minOccurs="0"/>
                <xsd:element ref="ns2:MediaServiceObjectDetectorVersions" minOccurs="0"/>
                <xsd:element ref="ns2:MediaServiceSearchProperties" minOccurs="0"/>
                <xsd:element ref="ns2:RequestID"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0b3bed-991c-4f1f-9472-bc970bd8a5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219cb8a3-2c43-49ff-bdd4-56a41dc47caf"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RequestID" ma:index="21" nillable="true" ma:displayName="RequestID" ma:format="Dropdown" ma:internalName="RequestID">
      <xsd:simpleType>
        <xsd:restriction base="dms:Text">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cafcbf6-48c5-4daf-971b-c5fe77e9609f"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4eefc701-9f1f-4a85-8cd8-3211bcae7aac}" ma:internalName="TaxCatchAll" ma:showField="CatchAllData" ma:web="acafcbf6-48c5-4daf-971b-c5fe77e9609f">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cafcbf6-48c5-4daf-971b-c5fe77e9609f" xsi:nil="true"/>
    <lcf76f155ced4ddcb4097134ff3c332f xmlns="f40b3bed-991c-4f1f-9472-bc970bd8a5cf">
      <Terms xmlns="http://schemas.microsoft.com/office/infopath/2007/PartnerControls"/>
    </lcf76f155ced4ddcb4097134ff3c332f>
    <RequestID xmlns="f40b3bed-991c-4f1f-9472-bc970bd8a5cf" xsi:nil="true"/>
  </documentManagement>
</p:properties>
</file>

<file path=customXml/itemProps1.xml><?xml version="1.0" encoding="utf-8"?>
<ds:datastoreItem xmlns:ds="http://schemas.openxmlformats.org/officeDocument/2006/customXml" ds:itemID="{C7566CFA-14CC-4644-992B-95956B49355B}"/>
</file>

<file path=customXml/itemProps2.xml><?xml version="1.0" encoding="utf-8"?>
<ds:datastoreItem xmlns:ds="http://schemas.openxmlformats.org/officeDocument/2006/customXml" ds:itemID="{67F4349A-22F7-4A2D-8CA5-43DDCD679590}">
  <ds:schemaRefs>
    <ds:schemaRef ds:uri="http://schemas.microsoft.com/sharepoint/v3/contenttype/forms"/>
  </ds:schemaRefs>
</ds:datastoreItem>
</file>

<file path=customXml/itemProps3.xml><?xml version="1.0" encoding="utf-8"?>
<ds:datastoreItem xmlns:ds="http://schemas.openxmlformats.org/officeDocument/2006/customXml" ds:itemID="{9678B604-9059-4F1C-B8E2-C96A71A964D2}">
  <ds:schemaRefs>
    <ds:schemaRef ds:uri="7ae82fc7-2753-4fb5-9028-a45e870c52ee"/>
    <ds:schemaRef ds:uri="dae25789-db11-406f-a222-8c3fcd26d25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State of Minnesota</Template>
  <Application>Microsoft Office PowerPoint</Application>
  <PresentationFormat>Widescreen</PresentationFormat>
  <Slides>26</Slides>
  <Notes>2</Notes>
  <HiddenSlides>0</HiddenSlide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Minnesota</vt:lpstr>
      <vt:lpstr>FY26-27 Small Business Assistance Partnerships Grant Program</vt:lpstr>
      <vt:lpstr>Objectives of this Program</vt:lpstr>
      <vt:lpstr>Agenda</vt:lpstr>
      <vt:lpstr>Timeline</vt:lpstr>
      <vt:lpstr>Available Funding</vt:lpstr>
      <vt:lpstr>Regional and Statewide Funding Targets</vt:lpstr>
      <vt:lpstr>Priorities</vt:lpstr>
      <vt:lpstr>Program/Project Models</vt:lpstr>
      <vt:lpstr>Eligibility</vt:lpstr>
      <vt:lpstr>Allowable Expenses</vt:lpstr>
      <vt:lpstr>Collaboration and Matching</vt:lpstr>
      <vt:lpstr>Proposals  Format</vt:lpstr>
      <vt:lpstr>Evaluation of Proposals</vt:lpstr>
      <vt:lpstr>Project Summary</vt:lpstr>
      <vt:lpstr>Experience, Capacity, and Record of Success</vt:lpstr>
      <vt:lpstr>Program Design, Service Delivery, and Workplan</vt:lpstr>
      <vt:lpstr>Community Engagement and Inclusiveness </vt:lpstr>
      <vt:lpstr>Partnerships, Collaboration, and Community Support </vt:lpstr>
      <vt:lpstr>Performance, Evaluation, and Reporting </vt:lpstr>
      <vt:lpstr>Budget and Matching </vt:lpstr>
      <vt:lpstr>Other Required Documents</vt:lpstr>
      <vt:lpstr>Submitting the Proposal</vt:lpstr>
      <vt:lpstr>Award Determinations</vt:lpstr>
      <vt:lpstr>Receiving an Award</vt:lpstr>
      <vt:lpstr>Payments &amp; Reporting</vt:lpstr>
      <vt:lpstr>Questions</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 with Image</dc:title>
  <dc:subject/>
  <dc:creator>Johnson, Heidi A (DEED)</dc:creator>
  <cp:keywords/>
  <dc:description/>
  <cp:revision>8</cp:revision>
  <cp:lastPrinted>2017-03-14T16:27:36Z</cp:lastPrinted>
  <dcterms:created xsi:type="dcterms:W3CDTF">2019-08-09T15:36:59Z</dcterms:created>
  <dcterms:modified xsi:type="dcterms:W3CDTF">2025-08-29T15:11:24Z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ersion">
    <vt:lpwstr>1.31</vt:lpwstr>
  </property>
  <property fmtid="{D5CDD505-2E9C-101B-9397-08002B2CF9AE}" pid="3" name="ContentTypeId">
    <vt:lpwstr>0x010100EA4EAAB423C2AD4F9E716C964328C15F</vt:lpwstr>
  </property>
  <property fmtid="{D5CDD505-2E9C-101B-9397-08002B2CF9AE}" pid="4" name="MediaServiceImageTags">
    <vt:lpwstr/>
  </property>
</Properties>
</file>