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D1B_443F13C4.xml" ContentType="application/vnd.ms-powerpoint.comments+xml"/>
  <Override PartName="/ppt/comments/modernComment_D27_67003928.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18"/>
  </p:notesMasterIdLst>
  <p:handoutMasterIdLst>
    <p:handoutMasterId r:id="rId19"/>
  </p:handoutMasterIdLst>
  <p:sldIdLst>
    <p:sldId id="946" r:id="rId5"/>
    <p:sldId id="3355" r:id="rId6"/>
    <p:sldId id="3376" r:id="rId7"/>
    <p:sldId id="3371" r:id="rId8"/>
    <p:sldId id="3366" r:id="rId9"/>
    <p:sldId id="3367" r:id="rId10"/>
    <p:sldId id="3372" r:id="rId11"/>
    <p:sldId id="3373" r:id="rId12"/>
    <p:sldId id="3361" r:id="rId13"/>
    <p:sldId id="3369" r:id="rId14"/>
    <p:sldId id="3374" r:id="rId15"/>
    <p:sldId id="3375" r:id="rId16"/>
    <p:sldId id="26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86A1D7-7521-2349-9AA9-BD2931D28A8A}" name="Judeh, Sherene (She/Her/Hers) (DEED)" initials="J(" userId="S::sherene.judeh@state.mn.us::dbdf1c6c-c88a-493c-8410-c3ab571df085" providerId="AD"/>
  <p188:author id="{56F5C9FE-5CFC-5C2A-117D-98058615F73F}" name="McClelland, Katie (She/Her/Hers) (DEED)" initials="KM" userId="S::Katie.McClelland@state.mn.us::b02855ce-4663-4a65-b405-593f1970a1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E8E8E8"/>
    <a:srgbClr val="99D1FF"/>
    <a:srgbClr val="D6EDFF"/>
    <a:srgbClr val="78BE21"/>
    <a:srgbClr val="000000"/>
    <a:srgbClr val="0D0D0D"/>
    <a:srgbClr val="B20738"/>
    <a:srgbClr val="00A3E2"/>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C15679-8718-08AB-58DC-309903FD6414}" v="21" dt="2026-04-06T14:52:20.610"/>
    <p1510:client id="{DBF327AE-0A3C-CB4D-81A0-58F2EEB57533}" v="71" dt="2026-04-06T14:29:37.126"/>
    <p1510:client id="{DC87DF18-FFA1-576A-B3FA-68970DEA2CBB}" v="170" dt="2026-04-07T14:38:41.8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omments/modernComment_D1B_443F13C4.xml><?xml version="1.0" encoding="utf-8"?>
<p188:cmLst xmlns:a="http://schemas.openxmlformats.org/drawingml/2006/main" xmlns:r="http://schemas.openxmlformats.org/officeDocument/2006/relationships" xmlns:p188="http://schemas.microsoft.com/office/powerpoint/2018/8/main">
  <p188:cm id="{97107AD3-2715-4637-9840-E37D9989023A}" authorId="{A686A1D7-7521-2349-9AA9-BD2931D28A8A}" status="resolved" created="2026-01-14T19:22:20.947" complete="100000">
    <ac:txMkLst xmlns:ac="http://schemas.microsoft.com/office/drawing/2013/main/command">
      <pc:docMk xmlns:pc="http://schemas.microsoft.com/office/powerpoint/2013/main/command"/>
      <pc:sldMk xmlns:pc="http://schemas.microsoft.com/office/powerpoint/2013/main/command" cId="1144984516" sldId="3355"/>
      <ac:spMk id="3" creationId="{3F17141E-1AA7-78F5-5587-2D217CBF776A}"/>
      <ac:txMk cp="423" len="21">
        <ac:context len="524" hash="3743870043"/>
      </ac:txMk>
    </ac:txMkLst>
    <p188:pos x="2001864" y="2595966"/>
    <p188:replyLst>
      <p188:reply id="{97E26CDD-64E7-4C28-A327-C5753FE0061B}" authorId="{56F5C9FE-5CFC-5C2A-117D-98058615F73F}" created="2026-01-28T18:32:27.608">
        <p188:txBody>
          <a:bodyPr/>
          <a:lstStyle/>
          <a:p>
            <a:r>
              <a:rPr lang="en-US"/>
              <a:t>The goal wasn’t necessarily to start new programs (as that would be extremely expensive) but to support existing and creating relevant career pathways</a:t>
            </a:r>
          </a:p>
        </p188:txBody>
      </p188:reply>
    </p188:replyLst>
    <p188:txBody>
      <a:bodyPr/>
      <a:lstStyle/>
      <a:p>
        <a:r>
          <a:rPr lang="en-US"/>
          <a:t>Is this also for new public service programs with aligned career pathways? Meaning new programs, not just adding a path to an existing program.</a:t>
        </a:r>
      </a:p>
    </p188:txBody>
  </p188:cm>
  <p188:cm id="{42291D78-D4C5-4746-A201-A63A0D94E9D5}" authorId="{56F5C9FE-5CFC-5C2A-117D-98058615F73F}" status="resolved" created="2026-01-28T18:33:01.855" complete="100000">
    <ac:txMkLst xmlns:ac="http://schemas.microsoft.com/office/drawing/2013/main/command">
      <pc:docMk xmlns:pc="http://schemas.microsoft.com/office/powerpoint/2013/main/command"/>
      <pc:sldMk xmlns:pc="http://schemas.microsoft.com/office/powerpoint/2013/main/command" cId="1144984516" sldId="3355"/>
      <ac:spMk id="3" creationId="{3F17141E-1AA7-78F5-5587-2D217CBF776A}"/>
      <ac:txMk cp="456">
        <ac:context len="524" hash="3743870043"/>
      </ac:txMk>
    </ac:txMkLst>
    <p188:pos x="6013174" y="3825515"/>
    <p188:txBody>
      <a:bodyPr/>
      <a:lstStyle/>
      <a:p>
        <a:r>
          <a:rPr lang="en-US"/>
          <a:t>Will you add a slide with the statute info as it relates to the grants (funding and requirements)</a:t>
        </a:r>
      </a:p>
    </p188:txBody>
    <p188:extLst>
      <p:ext xmlns:p="http://schemas.openxmlformats.org/presentationml/2006/main" uri="{57CB4572-C831-44C2-8A1C-0ADB6CCDFE69}">
        <p223:reactions xmlns:p223="http://schemas.microsoft.com/office/powerpoint/2022/03/main">
          <p223:rxn type="👍">
            <p223:instance time="2026-01-28T18:56:20.941" authorId="{A686A1D7-7521-2349-9AA9-BD2931D28A8A}"/>
          </p223:rxn>
        </p223:reactions>
      </p:ext>
    </p188:extLst>
  </p188:cm>
</p188:cmLst>
</file>

<file path=ppt/comments/modernComment_D27_67003928.xml><?xml version="1.0" encoding="utf-8"?>
<p188:cmLst xmlns:a="http://schemas.openxmlformats.org/drawingml/2006/main" xmlns:r="http://schemas.openxmlformats.org/officeDocument/2006/relationships" xmlns:p188="http://schemas.microsoft.com/office/powerpoint/2018/8/main">
  <p188:cm id="{CA63C26D-F43C-40B6-8B8B-B1F8996B2B67}" authorId="{A686A1D7-7521-2349-9AA9-BD2931D28A8A}" status="resolved" created="2026-02-11T16:15:15.638" complete="100000">
    <ac:txMkLst xmlns:ac="http://schemas.microsoft.com/office/drawing/2013/main/command">
      <pc:docMk xmlns:pc="http://schemas.microsoft.com/office/powerpoint/2013/main/command"/>
      <pc:sldMk xmlns:pc="http://schemas.microsoft.com/office/powerpoint/2013/main/command" cId="1728067880" sldId="3367"/>
      <ac:spMk id="3" creationId="{18395983-4762-6130-C57A-A060C933DA37}"/>
      <ac:txMk cp="0">
        <ac:context len="441" hash="275676296"/>
      </ac:txMk>
    </ac:txMkLst>
    <p188:pos x="9273152" y="1407762"/>
    <p188:txBody>
      <a:bodyPr/>
      <a:lstStyle/>
      <a:p>
        <a:r>
          <a:rPr lang="en-US"/>
          <a:t>fix</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4/8/2026</a:t>
            </a:fld>
            <a:endParaRPr lang="en-US">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4/8/2026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13</a:t>
            </a:fld>
            <a:endParaRPr lang="en-US"/>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err="1"/>
              <a:t>Firstname</a:t>
            </a:r>
            <a:r>
              <a:rPr lang="en-US"/>
              <a:t> </a:t>
            </a:r>
            <a:r>
              <a:rPr lang="en-US" err="1"/>
              <a:t>Lastname</a:t>
            </a:r>
            <a:r>
              <a:rPr lang="en-US"/>
              <a:t> | Job Title</a:t>
            </a:r>
          </a:p>
        </p:txBody>
      </p:sp>
      <p:sp>
        <p:nvSpPr>
          <p:cNvPr id="7" name="Date Placeholder 5">
            <a:extLst>
              <a:ext uri="{FF2B5EF4-FFF2-40B4-BE49-F238E27FC236}">
                <a16:creationId xmlns:a16="http://schemas.microsoft.com/office/drawing/2014/main" id="{6B3B11EE-C01C-D9CA-D865-6B203379E0A5}"/>
              </a:ext>
            </a:extLst>
          </p:cNvPr>
          <p:cNvSpPr>
            <a:spLocks noGrp="1"/>
          </p:cNvSpPr>
          <p:nvPr>
            <p:ph type="dt" sz="half" idx="15"/>
          </p:nvPr>
        </p:nvSpPr>
        <p:spPr bwMode="black">
          <a:xfrm>
            <a:off x="838200" y="6356350"/>
            <a:ext cx="1358590" cy="365125"/>
          </a:xfrm>
        </p:spPr>
        <p:txBody>
          <a:bodyPr/>
          <a:lstStyle/>
          <a:p>
            <a:fld id="{EA13C568-B322-4A09-9476-DFFCC78FC1B4}" type="datetime1">
              <a:rPr lang="en-US" smtClean="0"/>
              <a:t>4/8/2026</a:t>
            </a:fld>
            <a:endParaRPr lang="en-US"/>
          </a:p>
        </p:txBody>
      </p:sp>
      <p:sp>
        <p:nvSpPr>
          <p:cNvPr id="8" name="Footer Placeholder 6">
            <a:extLst>
              <a:ext uri="{FF2B5EF4-FFF2-40B4-BE49-F238E27FC236}">
                <a16:creationId xmlns:a16="http://schemas.microsoft.com/office/drawing/2014/main" id="{4F07B8F8-077E-B79B-342D-94F3E95DDF17}"/>
              </a:ext>
            </a:extLst>
          </p:cNvPr>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1" name="Slide Number Placeholder 7">
            <a:extLst>
              <a:ext uri="{FF2B5EF4-FFF2-40B4-BE49-F238E27FC236}">
                <a16:creationId xmlns:a16="http://schemas.microsoft.com/office/drawing/2014/main" id="{9079799F-7249-7297-5574-0386D7196431}"/>
              </a:ext>
            </a:extLst>
          </p:cNvPr>
          <p:cNvSpPr>
            <a:spLocks noGrp="1"/>
          </p:cNvSpPr>
          <p:nvPr>
            <p:ph type="sldNum" sz="quarter" idx="16"/>
          </p:nvPr>
        </p:nvSpPr>
        <p:spPr bwMode="black">
          <a:xfrm>
            <a:off x="9891132" y="6356350"/>
            <a:ext cx="1462668" cy="365125"/>
          </a:xfrm>
        </p:spPr>
        <p:txBody>
          <a:bodyPr/>
          <a:lstStyle/>
          <a:p>
            <a:fld id="{48F63A3B-78C7-47BE-AE5E-E10140E04643}" type="slidenum">
              <a:rPr lang="en-US" smtClean="0"/>
              <a:pPr/>
              <a:t>‹#›</a:t>
            </a:fld>
            <a:endParaRPr lang="en-US"/>
          </a:p>
        </p:txBody>
      </p:sp>
      <p:pic>
        <p:nvPicPr>
          <p:cNvPr id="5" name="Picture 4" descr="Minnesota Department of Employment and Economic Development, Office of Public Service">
            <a:extLst>
              <a:ext uri="{FF2B5EF4-FFF2-40B4-BE49-F238E27FC236}">
                <a16:creationId xmlns:a16="http://schemas.microsoft.com/office/drawing/2014/main" id="{426FEDDF-ADBB-D1AA-8318-7A419E860F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0560" y="1739024"/>
            <a:ext cx="6290880" cy="1258176"/>
          </a:xfrm>
          <a:prstGeom prst="rect">
            <a:avLst/>
          </a:prstGeom>
        </p:spPr>
      </p:pic>
    </p:spTree>
    <p:extLst>
      <p:ext uri="{BB962C8B-B14F-4D97-AF65-F5344CB8AC3E}">
        <p14:creationId xmlns:p14="http://schemas.microsoft.com/office/powerpoint/2010/main" val="336811918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5"/>
          <p:cNvSpPr>
            <a:spLocks noGrp="1"/>
          </p:cNvSpPr>
          <p:nvPr>
            <p:ph type="dt" sz="half" idx="10"/>
          </p:nvPr>
        </p:nvSpPr>
        <p:spPr bwMode="black"/>
        <p:txBody>
          <a:bodyPr/>
          <a:lstStyle/>
          <a:p>
            <a:fld id="{9A198C9B-0587-4A1E-9E03-E4C9FE222F08}" type="datetime1">
              <a:rPr lang="en-US" smtClean="0"/>
              <a:t>4/8/2026</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bwMode="black"/>
        <p:txBody>
          <a:bodyPr/>
          <a:lstStyle/>
          <a:p>
            <a:fld id="{5485A5BA-A5F9-4138-9E4B-FFD626F6437A}" type="datetime1">
              <a:rPr lang="en-US" smtClean="0"/>
              <a:t>4/8/2026</a:t>
            </a:fld>
            <a:endParaRPr lang="en-US"/>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4/8/2026</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4/8/2026</a:t>
            </a:fld>
            <a:endParaRPr lang="en-US"/>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2064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4/8/2026</a:t>
            </a:fld>
            <a:endParaRPr lang="en-US"/>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23698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4/8/2026</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3502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4/8/2026</a:t>
            </a:fld>
            <a:endParaRPr lang="en-US"/>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095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92574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3890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9610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4/8/2026</a:t>
            </a:fld>
            <a:endParaRPr lang="en-US"/>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a:p>
        </p:txBody>
      </p:sp>
      <p:pic>
        <p:nvPicPr>
          <p:cNvPr id="6" name="Picture 5" descr="Minnesota Department of Employment and Economic Development, Office of Public Service">
            <a:extLst>
              <a:ext uri="{FF2B5EF4-FFF2-40B4-BE49-F238E27FC236}">
                <a16:creationId xmlns:a16="http://schemas.microsoft.com/office/drawing/2014/main" id="{8DA1C17F-DB42-B179-CBE3-F3AF8194B9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8047" y="1502240"/>
            <a:ext cx="6475905" cy="1295181"/>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57788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4/8/2026</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767981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4/8/2026</a:t>
            </a:fld>
            <a:endParaRPr lang="en-US"/>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3025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4/8/2026</a:t>
            </a:fld>
            <a:endParaRPr lang="en-US"/>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824870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F4B91AA0-3BA7-4036-A3DA-317C6C4FFA29}" type="datetime1">
              <a:rPr lang="en-US" smtClean="0"/>
              <a:pPr/>
              <a:t>4/8/2026</a:t>
            </a:fld>
            <a:endParaRPr lang="en-US"/>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tx1"/>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53926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4/8/2026</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38987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4/8/2026</a:t>
            </a:fld>
            <a:endParaRPr lang="en-US"/>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694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4/8/2026</a:t>
            </a:fld>
            <a:endParaRPr lang="en-US"/>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986490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11"/>
          <p:cNvSpPr>
            <a:spLocks noGrp="1"/>
          </p:cNvSpPr>
          <p:nvPr>
            <p:ph type="dt" sz="half" idx="10"/>
          </p:nvPr>
        </p:nvSpPr>
        <p:spPr bwMode="black"/>
        <p:txBody>
          <a:bodyPr/>
          <a:lstStyle/>
          <a:p>
            <a:fld id="{936DB2D6-5DF4-4264-A4A1-7D3EAF38D255}" type="datetime1">
              <a:rPr lang="en-US" smtClean="0"/>
              <a:t>4/8/2026</a:t>
            </a:fld>
            <a:endParaRPr lang="en-US"/>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9"/>
          <p:cNvSpPr>
            <a:spLocks noGrp="1"/>
          </p:cNvSpPr>
          <p:nvPr>
            <p:ph type="dt" sz="half" idx="10"/>
          </p:nvPr>
        </p:nvSpPr>
        <p:spPr bwMode="black"/>
        <p:txBody>
          <a:bodyPr/>
          <a:lstStyle/>
          <a:p>
            <a:fld id="{936DB2D6-5DF4-4264-A4A1-7D3EAF38D255}" type="datetime1">
              <a:rPr lang="en-US" smtClean="0"/>
              <a:t>4/8/2026</a:t>
            </a:fld>
            <a:endParaRPr lang="en-US"/>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pic>
        <p:nvPicPr>
          <p:cNvPr id="4" name="Picture 3" descr="Minnesota Department of Employment and Economic Development, Office of Public Service logo">
            <a:extLst>
              <a:ext uri="{FF2B5EF4-FFF2-40B4-BE49-F238E27FC236}">
                <a16:creationId xmlns:a16="http://schemas.microsoft.com/office/drawing/2014/main" id="{5B83353E-A9DE-FFD6-2536-D8F001735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060" y="6009423"/>
            <a:ext cx="3716940" cy="743388"/>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3" name="Date Placeholder 11"/>
          <p:cNvSpPr>
            <a:spLocks noGrp="1"/>
          </p:cNvSpPr>
          <p:nvPr>
            <p:ph type="dt" sz="half" idx="10"/>
          </p:nvPr>
        </p:nvSpPr>
        <p:spPr bwMode="black"/>
        <p:txBody>
          <a:bodyPr/>
          <a:lstStyle/>
          <a:p>
            <a:fld id="{8DC79626-CE5A-4834-975C-E7305BA2E281}" type="datetime1">
              <a:rPr lang="en-US" smtClean="0"/>
              <a:t>4/8/2026</a:t>
            </a:fld>
            <a:endParaRPr lang="en-US"/>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3" name="Date Placeholder 7"/>
          <p:cNvSpPr>
            <a:spLocks noGrp="1"/>
          </p:cNvSpPr>
          <p:nvPr>
            <p:ph type="dt" sz="half" idx="10"/>
          </p:nvPr>
        </p:nvSpPr>
        <p:spPr bwMode="black"/>
        <p:txBody>
          <a:bodyPr/>
          <a:lstStyle/>
          <a:p>
            <a:fld id="{7F519661-29C3-4FE0-9FC3-375A85A42C46}" type="datetime1">
              <a:rPr lang="en-US" smtClean="0"/>
              <a:t>4/8/2026</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4/8/2026</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4/8/2026</a:t>
            </a:fld>
            <a:endParaRPr lang="en-US"/>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4" name="Date Placeholder 11"/>
          <p:cNvSpPr>
            <a:spLocks noGrp="1"/>
          </p:cNvSpPr>
          <p:nvPr>
            <p:ph type="dt" sz="half" idx="10"/>
          </p:nvPr>
        </p:nvSpPr>
        <p:spPr bwMode="black"/>
        <p:txBody>
          <a:bodyPr/>
          <a:lstStyle/>
          <a:p>
            <a:fld id="{1815FB38-58F3-410A-8DA4-4B706967601F}" type="datetime1">
              <a:rPr lang="en-US" smtClean="0"/>
              <a:t>4/8/2026</a:t>
            </a:fld>
            <a:endParaRPr lang="en-US"/>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text</a:t>
            </a:r>
          </a:p>
        </p:txBody>
      </p:sp>
      <p:sp>
        <p:nvSpPr>
          <p:cNvPr id="4" name="Date Placeholder 7"/>
          <p:cNvSpPr>
            <a:spLocks noGrp="1"/>
          </p:cNvSpPr>
          <p:nvPr>
            <p:ph type="dt" sz="half" idx="10"/>
          </p:nvPr>
        </p:nvSpPr>
        <p:spPr bwMode="black"/>
        <p:txBody>
          <a:bodyPr/>
          <a:lstStyle/>
          <a:p>
            <a:fld id="{0366E0EA-2D80-452F-9963-33FA7A36BC09}" type="datetime1">
              <a:rPr lang="en-US" smtClean="0"/>
              <a:t>4/8/2026</a:t>
            </a:fld>
            <a:endParaRPr lang="en-US"/>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4/8/2026</a:t>
            </a:fld>
            <a:endParaRPr lang="en-US"/>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Minnesota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p>
        </p:txBody>
      </p:sp>
      <p:sp>
        <p:nvSpPr>
          <p:cNvPr id="7" name="TextBox 6">
            <a:extLst>
              <a:ext uri="{FF2B5EF4-FFF2-40B4-BE49-F238E27FC236}">
                <a16:creationId xmlns:a16="http://schemas.microsoft.com/office/drawing/2014/main" id="{E1E088F6-1721-5176-17AA-5234F7146D88}"/>
              </a:ext>
            </a:extLst>
          </p:cNvPr>
          <p:cNvSpPr txBox="1"/>
          <p:nvPr userDrawn="1"/>
        </p:nvSpPr>
        <p:spPr>
          <a:xfrm>
            <a:off x="2987675" y="3080435"/>
            <a:ext cx="6153150" cy="646331"/>
          </a:xfrm>
          <a:prstGeom prst="rect">
            <a:avLst/>
          </a:prstGeom>
          <a:noFill/>
        </p:spPr>
        <p:txBody>
          <a:bodyPr wrap="square">
            <a:spAutoFit/>
          </a:bodyPr>
          <a:lstStyle/>
          <a:p>
            <a:r>
              <a:rPr lang="en-US"/>
              <a:t>Minnesota Department of Employment and Economic Development, Office of Public Service logo</a:t>
            </a:r>
          </a:p>
        </p:txBody>
      </p:sp>
    </p:spTree>
    <p:extLst>
      <p:ext uri="{BB962C8B-B14F-4D97-AF65-F5344CB8AC3E}">
        <p14:creationId xmlns:p14="http://schemas.microsoft.com/office/powerpoint/2010/main" val="2640376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4/8/2026</a:t>
            </a:fld>
            <a:endParaRPr lang="en-US"/>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55601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4/8/2026</a:t>
            </a:fld>
            <a:endParaRPr lang="en-US"/>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090378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4/8/2026</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969326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text</a:t>
            </a:r>
          </a:p>
          <a:p>
            <a:pPr lvl="1"/>
            <a:r>
              <a:rPr lang="en-US"/>
              <a:t>Second level</a:t>
            </a:r>
          </a:p>
          <a:p>
            <a:pPr lvl="2"/>
            <a:r>
              <a:rPr lang="en-US"/>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9" name="Footer Placeholder 5"/>
          <p:cNvSpPr>
            <a:spLocks noGrp="1"/>
          </p:cNvSpPr>
          <p:nvPr>
            <p:ph type="ftr" sz="quarter" idx="3"/>
          </p:nvPr>
        </p:nvSpPr>
        <p:spPr bwMode="black">
          <a:xfrm>
            <a:off x="3302177" y="6138332"/>
            <a:ext cx="5587647" cy="365125"/>
          </a:xfrm>
          <a:prstGeom prst="rect">
            <a:avLst/>
          </a:prstGeom>
        </p:spPr>
        <p:txBody>
          <a:bodyPr anchor="b"/>
          <a:lstStyle>
            <a:lvl1pPr algn="r">
              <a:defRPr sz="1200">
                <a:solidFill>
                  <a:schemeClr val="tx2"/>
                </a:solidFill>
              </a:defRPr>
            </a:lvl1pPr>
          </a:lstStyle>
          <a:p>
            <a:pPr algn="ctr"/>
            <a:r>
              <a:rPr lang="en-US"/>
              <a:t>Optional Tagline Goes Here </a:t>
            </a:r>
            <a:r>
              <a:rPr lang="en-US">
                <a:solidFill>
                  <a:schemeClr val="accent1"/>
                </a:solidFill>
              </a:rPr>
              <a:t>|</a:t>
            </a:r>
            <a:r>
              <a:rPr lang="en-US"/>
              <a:t> mn.gov/</a:t>
            </a:r>
            <a:r>
              <a:rPr lang="en-US" err="1"/>
              <a:t>websiteurl</a:t>
            </a:r>
            <a:endParaRPr lang="en-US"/>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p>
        </p:txBody>
      </p:sp>
      <p:pic>
        <p:nvPicPr>
          <p:cNvPr id="4" name="Picture 3" descr="Minnesota Department of Employment and Economic Development, Office of Public Service logo">
            <a:extLst>
              <a:ext uri="{FF2B5EF4-FFF2-40B4-BE49-F238E27FC236}">
                <a16:creationId xmlns:a16="http://schemas.microsoft.com/office/drawing/2014/main" id="{E5E85177-E811-DFDB-6636-283829CA7B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060" y="6009423"/>
            <a:ext cx="3716940" cy="743388"/>
          </a:xfrm>
          <a:prstGeom prst="rect">
            <a:avLst/>
          </a:prstGeom>
        </p:spPr>
      </p:pic>
    </p:spTree>
    <p:extLst>
      <p:ext uri="{BB962C8B-B14F-4D97-AF65-F5344CB8AC3E}">
        <p14:creationId xmlns:p14="http://schemas.microsoft.com/office/powerpoint/2010/main" val="3881944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4/8/2026</a:t>
            </a:fld>
            <a:endParaRPr lang="en-US"/>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17523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4/8/2026</a:t>
            </a:fld>
            <a:endParaRPr lang="en-US"/>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tx1"/>
                </a:solidFill>
              </a:rPr>
              <a:t>|</a:t>
            </a:r>
            <a:r>
              <a:rPr lang="en-US"/>
              <a:t> mn.gov/</a:t>
            </a:r>
            <a:r>
              <a:rPr lang="en-US" err="1"/>
              <a:t>websiteurl</a:t>
            </a:r>
            <a:endParaRPr lang="en-US"/>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76367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2539662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57553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26403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t>Click to edit slide title</a:t>
            </a:r>
            <a:endParaRPr kumimoji="0" lang="en-US" sz="3000" b="1" i="0" u="none" strike="noStrike" kern="1200" cap="none" spc="0" normalizeH="0" baseline="0" noProof="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148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4/8/2026</a:t>
            </a:fld>
            <a:endParaRPr lang="en-US"/>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597653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4" name="Date Placeholder 4">
            <a:extLst>
              <a:ext uri="{FF2B5EF4-FFF2-40B4-BE49-F238E27FC236}">
                <a16:creationId xmlns:a16="http://schemas.microsoft.com/office/drawing/2014/main" id="{7B782D3D-5461-7DE1-379A-53492AAFE533}"/>
              </a:ext>
            </a:extLst>
          </p:cNvPr>
          <p:cNvSpPr>
            <a:spLocks noGrp="1"/>
          </p:cNvSpPr>
          <p:nvPr>
            <p:ph type="dt" sz="half" idx="10"/>
          </p:nvPr>
        </p:nvSpPr>
        <p:spPr bwMode="black">
          <a:xfrm>
            <a:off x="838200" y="6356350"/>
            <a:ext cx="1358590" cy="365125"/>
          </a:xfrm>
        </p:spPr>
        <p:txBody>
          <a:bodyPr/>
          <a:lstStyle/>
          <a:p>
            <a:fld id="{824D5D47-1752-4D84-8BFB-C2F71A34C932}" type="datetime1">
              <a:rPr lang="en-US" smtClean="0"/>
              <a:t>4/8/2026</a:t>
            </a:fld>
            <a:endParaRPr lang="en-US"/>
          </a:p>
        </p:txBody>
      </p:sp>
      <p:sp>
        <p:nvSpPr>
          <p:cNvPr id="6" name="Footer Placeholder 5">
            <a:extLst>
              <a:ext uri="{FF2B5EF4-FFF2-40B4-BE49-F238E27FC236}">
                <a16:creationId xmlns:a16="http://schemas.microsoft.com/office/drawing/2014/main" id="{A3A07488-ED82-917A-8E74-5FE562A53528}"/>
              </a:ext>
            </a:extLst>
          </p:cNvPr>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6">
            <a:extLst>
              <a:ext uri="{FF2B5EF4-FFF2-40B4-BE49-F238E27FC236}">
                <a16:creationId xmlns:a16="http://schemas.microsoft.com/office/drawing/2014/main" id="{DB3E1ADD-1C06-E947-C9C1-27531B6F42D2}"/>
              </a:ext>
            </a:extLst>
          </p:cNvPr>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9" name="Picture 8" descr="Minnesota Department of Employment and Economic Development, Office of Public Service logo">
            <a:extLst>
              <a:ext uri="{FF2B5EF4-FFF2-40B4-BE49-F238E27FC236}">
                <a16:creationId xmlns:a16="http://schemas.microsoft.com/office/drawing/2014/main" id="{0A2BE7AA-D1B9-A477-F886-8C91D5BA8C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2082250229"/>
      </p:ext>
    </p:extLst>
  </p:cSld>
  <p:clrMapOvr>
    <a:masterClrMapping/>
  </p:clrMapOvr>
  <p:hf hdr="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a:t>Click to edit text</a:t>
            </a:r>
          </a:p>
          <a:p>
            <a:pPr lvl="1"/>
            <a:r>
              <a:rPr lang="en-US"/>
              <a:t>Item one</a:t>
            </a:r>
          </a:p>
          <a:p>
            <a:pPr lvl="1"/>
            <a:r>
              <a:rPr lang="en-US"/>
              <a:t>Item two</a:t>
            </a:r>
          </a:p>
          <a:p>
            <a:pPr lvl="1"/>
            <a:r>
              <a:rPr lang="en-US"/>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a:t>Click to edit text</a:t>
            </a:r>
          </a:p>
          <a:p>
            <a:pPr lvl="1"/>
            <a:r>
              <a:rPr lang="en-US"/>
              <a:t>Item one</a:t>
            </a:r>
          </a:p>
          <a:p>
            <a:pPr lvl="1"/>
            <a:r>
              <a:rPr lang="en-US"/>
              <a:t>Item two</a:t>
            </a:r>
          </a:p>
          <a:p>
            <a:pPr lvl="1"/>
            <a:r>
              <a:rPr lang="en-US"/>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4/8/2026</a:t>
            </a:fld>
            <a:endParaRPr lang="en-US"/>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a:t>Optional Tagline Goes Here </a:t>
            </a:r>
            <a:r>
              <a:rPr lang="en-US">
                <a:solidFill>
                  <a:schemeClr val="accent1"/>
                </a:solidFill>
              </a:rPr>
              <a:t>|</a:t>
            </a:r>
            <a:r>
              <a:rPr lang="en-US"/>
              <a:t> mn.gov/</a:t>
            </a:r>
            <a:r>
              <a:rPr lang="en-US" err="1"/>
              <a:t>websiteurl</a:t>
            </a:r>
            <a:endParaRPr lang="en-US"/>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287693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a:t>Click to edit text</a:t>
            </a:r>
          </a:p>
        </p:txBody>
      </p:sp>
    </p:spTree>
    <p:extLst>
      <p:ext uri="{BB962C8B-B14F-4D97-AF65-F5344CB8AC3E}">
        <p14:creationId xmlns:p14="http://schemas.microsoft.com/office/powerpoint/2010/main" val="3062387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text.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a:t>Click to edit text. Note that blue overlay slide types require extra accessibility remediation when exported to PDF.</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a:t>Click to edit slide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a:t>Click to add Quote or 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supporting text</a:t>
            </a:r>
          </a:p>
        </p:txBody>
      </p:sp>
    </p:spTree>
    <p:extLst>
      <p:ext uri="{BB962C8B-B14F-4D97-AF65-F5344CB8AC3E}">
        <p14:creationId xmlns:p14="http://schemas.microsoft.com/office/powerpoint/2010/main" val="185855626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4/8/2026</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795370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4/8/2026</a:t>
            </a:fld>
            <a:endParaRPr lang="en-US"/>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Optional Tagline Goes Here | mn.gov/</a:t>
            </a:r>
            <a:r>
              <a:rPr lang="en-US" err="1"/>
              <a:t>websiteurl</a:t>
            </a:r>
            <a:endParaRPr lang="en-US"/>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a:p>
        </p:txBody>
      </p:sp>
    </p:spTree>
    <p:extLst>
      <p:ext uri="{BB962C8B-B14F-4D97-AF65-F5344CB8AC3E}">
        <p14:creationId xmlns:p14="http://schemas.microsoft.com/office/powerpoint/2010/main" val="393091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Minnesota Logo)">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err="1"/>
              <a:t>Firstname</a:t>
            </a:r>
            <a:r>
              <a:rPr lang="en-US"/>
              <a:t> </a:t>
            </a:r>
            <a:r>
              <a:rPr lang="en-US" err="1"/>
              <a:t>Lastname</a:t>
            </a:r>
            <a:r>
              <a:rPr lang="en-US"/>
              <a:t> | Job Title</a:t>
            </a:r>
          </a:p>
        </p:txBody>
      </p:sp>
      <p:sp>
        <p:nvSpPr>
          <p:cNvPr id="4" name="Date Placeholder 4">
            <a:extLst>
              <a:ext uri="{FF2B5EF4-FFF2-40B4-BE49-F238E27FC236}">
                <a16:creationId xmlns:a16="http://schemas.microsoft.com/office/drawing/2014/main" id="{3BA07A2E-34FB-7D3F-D46B-7C59DC5BCEF9}"/>
              </a:ext>
            </a:extLst>
          </p:cNvPr>
          <p:cNvSpPr>
            <a:spLocks noGrp="1"/>
          </p:cNvSpPr>
          <p:nvPr>
            <p:ph type="dt" sz="half" idx="10"/>
          </p:nvPr>
        </p:nvSpPr>
        <p:spPr bwMode="black">
          <a:xfrm>
            <a:off x="838200" y="6356350"/>
            <a:ext cx="1358590" cy="365125"/>
          </a:xfrm>
        </p:spPr>
        <p:txBody>
          <a:bodyPr/>
          <a:lstStyle/>
          <a:p>
            <a:fld id="{824D5D47-1752-4D84-8BFB-C2F71A34C932}" type="datetime1">
              <a:rPr lang="en-US" smtClean="0"/>
              <a:t>4/8/2026</a:t>
            </a:fld>
            <a:endParaRPr lang="en-US"/>
          </a:p>
        </p:txBody>
      </p:sp>
      <p:sp>
        <p:nvSpPr>
          <p:cNvPr id="5" name="Footer Placeholder 5">
            <a:extLst>
              <a:ext uri="{FF2B5EF4-FFF2-40B4-BE49-F238E27FC236}">
                <a16:creationId xmlns:a16="http://schemas.microsoft.com/office/drawing/2014/main" id="{F360D706-149E-B351-A87B-053879D2C29B}"/>
              </a:ext>
            </a:extLst>
          </p:cNvPr>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6">
            <a:extLst>
              <a:ext uri="{FF2B5EF4-FFF2-40B4-BE49-F238E27FC236}">
                <a16:creationId xmlns:a16="http://schemas.microsoft.com/office/drawing/2014/main" id="{91CC1C7A-EF7C-3EBC-44CD-C5E0CDC76CC3}"/>
              </a:ext>
            </a:extLst>
          </p:cNvPr>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a:t>Click Icon to add picture</a:t>
            </a:r>
          </a:p>
        </p:txBody>
      </p:sp>
      <p:pic>
        <p:nvPicPr>
          <p:cNvPr id="8" name="Picture 7" descr="Minnesota Department of Employment and Economic Development, Office of Public Service logo">
            <a:extLst>
              <a:ext uri="{FF2B5EF4-FFF2-40B4-BE49-F238E27FC236}">
                <a16:creationId xmlns:a16="http://schemas.microsoft.com/office/drawing/2014/main" id="{641A66D7-C093-A55F-A1B1-02FD126BE8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1960241390"/>
      </p:ext>
    </p:extLst>
  </p:cSld>
  <p:clrMapOvr>
    <a:masterClrMapping/>
  </p:clrMapOvr>
  <p:hf hdr="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4/8/2026</a:t>
            </a:fld>
            <a:endParaRPr lang="en-US"/>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4/8/2026</a:t>
            </a:fld>
            <a:endParaRPr lang="en-US"/>
          </a:p>
        </p:txBody>
      </p:sp>
      <p:sp>
        <p:nvSpPr>
          <p:cNvPr id="5" name="Footer Placeholder 5"/>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Minnesota Department of Employment and Economic Development, Office of Public Service logo">
            <a:extLst>
              <a:ext uri="{FF2B5EF4-FFF2-40B4-BE49-F238E27FC236}">
                <a16:creationId xmlns:a16="http://schemas.microsoft.com/office/drawing/2014/main" id="{D4C04570-1758-2F2A-26D6-CC4A18683F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4/8/2026</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Employment and Economic Development, Office of Public Service logo">
            <a:extLst>
              <a:ext uri="{FF2B5EF4-FFF2-40B4-BE49-F238E27FC236}">
                <a16:creationId xmlns:a16="http://schemas.microsoft.com/office/drawing/2014/main" id="{EF33A11E-E819-28DC-BC13-F657D846D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15605476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4/8/2026</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Employment and Economic Development, Office of Public Service logo">
            <a:extLst>
              <a:ext uri="{FF2B5EF4-FFF2-40B4-BE49-F238E27FC236}">
                <a16:creationId xmlns:a16="http://schemas.microsoft.com/office/drawing/2014/main" id="{A9838C62-6F1C-AC25-2818-A080D429CD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1583279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4/8/2026</a:t>
            </a:fld>
            <a:endParaRPr lang="en-US"/>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a:t>
            </a:r>
            <a:r>
              <a:rPr lang="en-US" err="1">
                <a:solidFill>
                  <a:schemeClr val="tx2"/>
                </a:solidFill>
              </a:rPr>
              <a:t>websiteurl</a:t>
            </a:r>
            <a:endParaRPr lang="en-US">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a:p>
        </p:txBody>
      </p:sp>
      <p:sp>
        <p:nvSpPr>
          <p:cNvPr id="6" name="Rectangle 6">
            <a:extLst>
              <a:ext uri="{C183D7F6-B498-43B3-948B-1728B52AA6E4}">
                <adec:decorative xmlns:adec="http://schemas.microsoft.com/office/drawing/2017/decorative" val="1"/>
              </a:ext>
            </a:extLst>
          </p:cNvPr>
          <p:cNvSpPr/>
          <p:nvPr userDrawn="1"/>
        </p:nvSpPr>
        <p:spPr bwMode="gray">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Minnesota Department of Employment and Economic Development, Office of Public Service logo">
            <a:extLst>
              <a:ext uri="{FF2B5EF4-FFF2-40B4-BE49-F238E27FC236}">
                <a16:creationId xmlns:a16="http://schemas.microsoft.com/office/drawing/2014/main" id="{6A31A1DD-4D28-D9FD-0F8E-11E54F1920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5975263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err="1"/>
              <a:t>Firstname</a:t>
            </a:r>
            <a:r>
              <a:rPr lang="en-US"/>
              <a:t> </a:t>
            </a:r>
            <a:r>
              <a:rPr lang="en-US" err="1"/>
              <a:t>Lastname</a:t>
            </a:r>
            <a:endParaRPr lang="en-US"/>
          </a:p>
          <a:p>
            <a:pPr lvl="0"/>
            <a:r>
              <a:rPr lang="en-US"/>
              <a:t>firstname.lastname@state.mn.us</a:t>
            </a:r>
          </a:p>
          <a:p>
            <a:pPr lvl="0"/>
            <a:r>
              <a:rPr lang="en-US"/>
              <a:t>555-555-5555</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4/8/2026</a:t>
            </a:fld>
            <a:endParaRPr lang="en-US"/>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Optional Tagline Goes Here </a:t>
            </a:r>
            <a:r>
              <a:rPr lang="en-US">
                <a:solidFill>
                  <a:schemeClr val="accent2"/>
                </a:solidFill>
              </a:rPr>
              <a:t>|</a:t>
            </a:r>
            <a:r>
              <a:rPr lang="en-US"/>
              <a:t> mn.gov/</a:t>
            </a:r>
            <a:r>
              <a:rPr lang="en-US" err="1"/>
              <a:t>websiteurl</a:t>
            </a:r>
            <a:endParaRPr lang="en-US"/>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innesota Department of Employment and Economic Development, Office of Public Service logo">
            <a:extLst>
              <a:ext uri="{FF2B5EF4-FFF2-40B4-BE49-F238E27FC236}">
                <a16:creationId xmlns:a16="http://schemas.microsoft.com/office/drawing/2014/main" id="{598F6D0C-0179-3BB0-F924-F03A541B63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0260" y="318901"/>
            <a:ext cx="3716940" cy="743388"/>
          </a:xfrm>
          <a:prstGeom prst="rect">
            <a:avLst/>
          </a:prstGeom>
        </p:spPr>
      </p:pic>
    </p:spTree>
    <p:extLst>
      <p:ext uri="{BB962C8B-B14F-4D97-AF65-F5344CB8AC3E}">
        <p14:creationId xmlns:p14="http://schemas.microsoft.com/office/powerpoint/2010/main" val="18881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 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4/8/2026</a:t>
            </a:fld>
            <a:endParaRPr lang="en-US"/>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4/8/2026</a:t>
            </a:fld>
            <a:endParaRPr lang="en-US"/>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4/8/2026</a:t>
            </a:fld>
            <a:endParaRPr lang="en-US"/>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a:t>
            </a:r>
            <a:r>
              <a:rPr lang="en-US" err="1"/>
              <a:t>websiteurl</a:t>
            </a:r>
            <a:endParaRPr lang="en-US"/>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859" r:id="rId4"/>
    <p:sldLayoutId id="2147483856" r:id="rId5"/>
    <p:sldLayoutId id="2147483711" r:id="rId6"/>
    <p:sldLayoutId id="2147483860" r:id="rId7"/>
    <p:sldLayoutId id="2147483712" r:id="rId8"/>
    <p:sldLayoutId id="2147483790" r:id="rId9"/>
    <p:sldLayoutId id="2147483789" r:id="rId10"/>
    <p:sldLayoutId id="2147483714" r:id="rId11"/>
    <p:sldLayoutId id="2147483780" r:id="rId12"/>
    <p:sldLayoutId id="2147483846" r:id="rId13"/>
    <p:sldLayoutId id="2147483847" r:id="rId14"/>
    <p:sldLayoutId id="2147483853" r:id="rId15"/>
    <p:sldLayoutId id="2147483845" r:id="rId16"/>
    <p:sldLayoutId id="2147483849" r:id="rId17"/>
    <p:sldLayoutId id="2147483854" r:id="rId18"/>
    <p:sldLayoutId id="2147483850" r:id="rId19"/>
    <p:sldLayoutId id="2147483855" r:id="rId20"/>
    <p:sldLayoutId id="2147483773" r:id="rId21"/>
    <p:sldLayoutId id="2147483800" r:id="rId22"/>
    <p:sldLayoutId id="2147483688" r:id="rId23"/>
    <p:sldLayoutId id="2147483826" r:id="rId24"/>
    <p:sldLayoutId id="2147483801" r:id="rId25"/>
    <p:sldLayoutId id="2147483802" r:id="rId26"/>
    <p:sldLayoutId id="2147483803" r:id="rId27"/>
    <p:sldLayoutId id="2147483843" r:id="rId28"/>
    <p:sldLayoutId id="2147483844" r:id="rId29"/>
    <p:sldLayoutId id="2147483767" r:id="rId30"/>
    <p:sldLayoutId id="2147483771" r:id="rId31"/>
    <p:sldLayoutId id="2147483772" r:id="rId32"/>
    <p:sldLayoutId id="2147483820" r:id="rId33"/>
    <p:sldLayoutId id="2147483769" r:id="rId34"/>
    <p:sldLayoutId id="2147483770" r:id="rId35"/>
    <p:sldLayoutId id="2147483829" r:id="rId36"/>
    <p:sldLayoutId id="2147483732" r:id="rId37"/>
    <p:sldLayoutId id="2147483794" r:id="rId38"/>
    <p:sldLayoutId id="2147483733" r:id="rId39"/>
    <p:sldLayoutId id="2147483821" r:id="rId40"/>
    <p:sldLayoutId id="2147483805" r:id="rId41"/>
    <p:sldLayoutId id="2147483806" r:id="rId42"/>
    <p:sldLayoutId id="2147483822" r:id="rId43"/>
    <p:sldLayoutId id="2147483750" r:id="rId44"/>
    <p:sldLayoutId id="2147483765" r:id="rId45"/>
    <p:sldLayoutId id="2147483823" r:id="rId46"/>
    <p:sldLayoutId id="2147483809" r:id="rId47"/>
    <p:sldLayoutId id="2147483808" r:id="rId48"/>
    <p:sldLayoutId id="2147483824" r:id="rId49"/>
    <p:sldLayoutId id="2147483781" r:id="rId50"/>
    <p:sldLayoutId id="2147483825" r:id="rId51"/>
    <p:sldLayoutId id="2147483807" r:id="rId52"/>
    <p:sldLayoutId id="2147483838" r:id="rId53"/>
    <p:sldLayoutId id="2147483832" r:id="rId54"/>
    <p:sldLayoutId id="2147483830" r:id="rId55"/>
    <p:sldLayoutId id="2147483837" r:id="rId56"/>
    <p:sldLayoutId id="2147483831" r:id="rId57"/>
    <p:sldLayoutId id="2147483836" r:id="rId58"/>
    <p:sldLayoutId id="2147483833" r:id="rId59"/>
    <p:sldLayoutId id="2147483842" r:id="rId60"/>
    <p:sldLayoutId id="2147483841" r:id="rId61"/>
    <p:sldLayoutId id="2147483738" r:id="rId62"/>
    <p:sldLayoutId id="2147483739" r:id="rId63"/>
    <p:sldLayoutId id="2147483754" r:id="rId64"/>
    <p:sldLayoutId id="2147483755" r:id="rId65"/>
    <p:sldLayoutId id="2147483759" r:id="rId66"/>
    <p:sldLayoutId id="2147483848" r:id="rId67"/>
    <p:sldLayoutId id="2147483753" r:id="rId68"/>
    <p:sldLayoutId id="2147483763" r:id="rId69"/>
    <p:sldLayoutId id="2147483762" r:id="rId70"/>
    <p:sldLayoutId id="2147483797" r:id="rId71"/>
    <p:sldLayoutId id="2147483861" r:id="rId72"/>
    <p:sldLayoutId id="2147483851" r:id="rId73"/>
    <p:sldLayoutId id="2147483862" r:id="rId74"/>
    <p:sldLayoutId id="2147483863" r:id="rId7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deedmn.formstack.com/forms/servicetosuccess"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mailto:sherene.judeh@state.mn.us" TargetMode="External"/><Relationship Id="rId2" Type="http://schemas.openxmlformats.org/officeDocument/2006/relationships/notesSlide" Target="../notesSlides/notesSlide1.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3" Type="http://schemas.openxmlformats.org/officeDocument/2006/relationships/hyperlink" Target="https://www.revisor.mn.gov/bills/94/2025/1/SF/17/versions/latest/" TargetMode="External"/><Relationship Id="rId2" Type="http://schemas.microsoft.com/office/2018/10/relationships/comments" Target="../comments/modernComment_D1B_443F13C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microsoft.com/office/2018/10/relationships/comments" Target="../comments/modernComment_D27_6700392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p:txBody>
          <a:bodyPr/>
          <a:lstStyle/>
          <a:p>
            <a:r>
              <a:rPr lang="en-US"/>
              <a:t>Service to Success Grant April 2026</a:t>
            </a:r>
          </a:p>
        </p:txBody>
      </p:sp>
      <p:sp>
        <p:nvSpPr>
          <p:cNvPr id="3" name="Text Placeholder 2">
            <a:extLst>
              <a:ext uri="{FF2B5EF4-FFF2-40B4-BE49-F238E27FC236}">
                <a16:creationId xmlns:a16="http://schemas.microsoft.com/office/drawing/2014/main" id="{C3C785FE-DB04-4270-906F-A9C63114450B}"/>
              </a:ext>
            </a:extLst>
          </p:cNvPr>
          <p:cNvSpPr>
            <a:spLocks noGrp="1"/>
          </p:cNvSpPr>
          <p:nvPr>
            <p:ph type="body" sz="quarter" idx="17"/>
          </p:nvPr>
        </p:nvSpPr>
        <p:spPr/>
        <p:txBody>
          <a:bodyPr vert="horz" lIns="0" tIns="91440" rIns="0" bIns="91440" rtlCol="0" anchor="t">
            <a:normAutofit/>
          </a:bodyPr>
          <a:lstStyle/>
          <a:p>
            <a:r>
              <a:rPr lang="en-US"/>
              <a:t>Sherene Judeh </a:t>
            </a:r>
            <a:r>
              <a:rPr lang="en-US">
                <a:solidFill>
                  <a:schemeClr val="accent3"/>
                </a:solidFill>
              </a:rPr>
              <a:t>|</a:t>
            </a:r>
            <a:r>
              <a:rPr lang="en-US"/>
              <a:t>Office of Public Service</a:t>
            </a:r>
          </a:p>
        </p:txBody>
      </p:sp>
      <p:sp>
        <p:nvSpPr>
          <p:cNvPr id="7" name="Slide Number Placeholder 6">
            <a:extLst>
              <a:ext uri="{FF2B5EF4-FFF2-40B4-BE49-F238E27FC236}">
                <a16:creationId xmlns:a16="http://schemas.microsoft.com/office/drawing/2014/main" id="{4108E93B-2B69-2B67-C0DD-1F1A11CA44E2}"/>
              </a:ext>
            </a:extLst>
          </p:cNvPr>
          <p:cNvSpPr>
            <a:spLocks noGrp="1"/>
          </p:cNvSpPr>
          <p:nvPr>
            <p:ph type="sldNum" sz="quarter" idx="16"/>
          </p:nvPr>
        </p:nvSpPr>
        <p:spPr/>
        <p:txBody>
          <a:bodyPr/>
          <a:lstStyle/>
          <a:p>
            <a:fld id="{48F63A3B-78C7-47BE-AE5E-E10140E04643}" type="slidenum">
              <a:rPr lang="en-US" smtClean="0"/>
              <a:pPr/>
              <a:t>1</a:t>
            </a:fld>
            <a:endParaRPr lang="en-US"/>
          </a:p>
        </p:txBody>
      </p:sp>
    </p:spTree>
    <p:extLst>
      <p:ext uri="{BB962C8B-B14F-4D97-AF65-F5344CB8AC3E}">
        <p14:creationId xmlns:p14="http://schemas.microsoft.com/office/powerpoint/2010/main" val="19303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77AE6-88D1-A241-C2A0-45B46729C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638711-8B8F-432B-5381-108F03E6986C}"/>
              </a:ext>
            </a:extLst>
          </p:cNvPr>
          <p:cNvSpPr>
            <a:spLocks noGrp="1"/>
          </p:cNvSpPr>
          <p:nvPr>
            <p:ph type="title"/>
          </p:nvPr>
        </p:nvSpPr>
        <p:spPr/>
        <p:txBody>
          <a:bodyPr/>
          <a:lstStyle/>
          <a:p>
            <a:r>
              <a:rPr lang="en-US">
                <a:ea typeface="Calibri"/>
                <a:cs typeface="Calibri"/>
              </a:rPr>
              <a:t>Priorities for Evalution</a:t>
            </a:r>
            <a:endParaRPr lang="en-US"/>
          </a:p>
        </p:txBody>
      </p:sp>
      <p:sp>
        <p:nvSpPr>
          <p:cNvPr id="3" name="Content Placeholder 2">
            <a:extLst>
              <a:ext uri="{FF2B5EF4-FFF2-40B4-BE49-F238E27FC236}">
                <a16:creationId xmlns:a16="http://schemas.microsoft.com/office/drawing/2014/main" id="{654406F2-1DA7-AA5D-13AD-1461DC5C4691}"/>
              </a:ext>
            </a:extLst>
          </p:cNvPr>
          <p:cNvSpPr>
            <a:spLocks noGrp="1"/>
          </p:cNvSpPr>
          <p:nvPr>
            <p:ph idx="1"/>
          </p:nvPr>
        </p:nvSpPr>
        <p:spPr/>
        <p:txBody>
          <a:bodyPr vert="horz" lIns="0" tIns="91440" rIns="0" bIns="91440" rtlCol="0" anchor="t">
            <a:normAutofit/>
          </a:bodyPr>
          <a:lstStyle/>
          <a:p>
            <a:r>
              <a:rPr lang="en-US" dirty="0">
                <a:ea typeface="Calibri"/>
                <a:cs typeface="Calibri"/>
              </a:rPr>
              <a:t>Partnerships leading to recruitment, retention, and credentialing of overlooked workers (e.g. opportunity youth, individuals who have been court impacted, </a:t>
            </a:r>
            <a:r>
              <a:rPr lang="en-US">
                <a:ea typeface="Calibri"/>
                <a:cs typeface="Calibri"/>
              </a:rPr>
              <a:t>etc.).</a:t>
            </a:r>
            <a:endParaRPr lang="en-US" dirty="0">
              <a:ea typeface="Calibri"/>
              <a:cs typeface="Calibri"/>
            </a:endParaRPr>
          </a:p>
          <a:p>
            <a:r>
              <a:rPr lang="en-US" dirty="0">
                <a:ea typeface="Calibri"/>
                <a:cs typeface="Calibri"/>
              </a:rPr>
              <a:t>Partnerships between service organizations, workforce organizations, and/or </a:t>
            </a:r>
            <a:r>
              <a:rPr lang="en-US">
                <a:ea typeface="Calibri"/>
                <a:cs typeface="Calibri"/>
              </a:rPr>
              <a:t>employers.</a:t>
            </a:r>
          </a:p>
          <a:p>
            <a:r>
              <a:rPr lang="en-US">
                <a:ea typeface="Calibri"/>
                <a:cs typeface="Calibri"/>
              </a:rPr>
              <a:t>Alignment to an OPS priority industry (caring professions, education, trades, manufacturing, technology).</a:t>
            </a:r>
          </a:p>
          <a:p>
            <a:endParaRPr lang="en-US" dirty="0">
              <a:ea typeface="Calibri"/>
              <a:cs typeface="Calibri"/>
            </a:endParaRPr>
          </a:p>
          <a:p>
            <a:endParaRPr lang="en-US">
              <a:ea typeface="Calibri"/>
              <a:cs typeface="Calibri"/>
            </a:endParaRPr>
          </a:p>
          <a:p>
            <a:endParaRPr lang="en-US" dirty="0">
              <a:ea typeface="Calibri"/>
              <a:cs typeface="Calibri"/>
            </a:endParaRPr>
          </a:p>
        </p:txBody>
      </p:sp>
      <p:sp>
        <p:nvSpPr>
          <p:cNvPr id="4" name="Date Placeholder 3">
            <a:extLst>
              <a:ext uri="{FF2B5EF4-FFF2-40B4-BE49-F238E27FC236}">
                <a16:creationId xmlns:a16="http://schemas.microsoft.com/office/drawing/2014/main" id="{67250D04-97FF-19C9-B48A-9897FFB800C6}"/>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C7F3CF3C-E573-9BFF-DAA8-D814763E6DE1}"/>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7E084D9F-7C70-C22D-9C11-072F1FE8BA11}"/>
              </a:ext>
            </a:extLst>
          </p:cNvPr>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219445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02355-5F78-F5AC-CEDE-E48B5270A8CE}"/>
              </a:ext>
            </a:extLst>
          </p:cNvPr>
          <p:cNvSpPr>
            <a:spLocks noGrp="1"/>
          </p:cNvSpPr>
          <p:nvPr>
            <p:ph type="title"/>
          </p:nvPr>
        </p:nvSpPr>
        <p:spPr/>
        <p:txBody>
          <a:bodyPr/>
          <a:lstStyle/>
          <a:p>
            <a:r>
              <a:rPr lang="en-US">
                <a:ea typeface="Calibri"/>
                <a:cs typeface="Calibri"/>
              </a:rPr>
              <a:t>Submission &amp; Important Dates</a:t>
            </a:r>
            <a:endParaRPr lang="en-US"/>
          </a:p>
        </p:txBody>
      </p:sp>
      <p:sp>
        <p:nvSpPr>
          <p:cNvPr id="3" name="Content Placeholder 2">
            <a:extLst>
              <a:ext uri="{FF2B5EF4-FFF2-40B4-BE49-F238E27FC236}">
                <a16:creationId xmlns:a16="http://schemas.microsoft.com/office/drawing/2014/main" id="{DE5F5475-DBFC-AAD9-29A1-BF252CEF5F1D}"/>
              </a:ext>
            </a:extLst>
          </p:cNvPr>
          <p:cNvSpPr>
            <a:spLocks noGrp="1"/>
          </p:cNvSpPr>
          <p:nvPr>
            <p:ph sz="half" idx="1"/>
          </p:nvPr>
        </p:nvSpPr>
        <p:spPr/>
        <p:txBody>
          <a:bodyPr vert="horz" lIns="0" tIns="91440" rIns="0" bIns="91440" rtlCol="0" anchor="t">
            <a:normAutofit/>
          </a:bodyPr>
          <a:lstStyle/>
          <a:p>
            <a:pPr marL="0" indent="0">
              <a:buNone/>
            </a:pPr>
            <a:r>
              <a:rPr lang="en-US" b="1">
                <a:solidFill>
                  <a:srgbClr val="003865"/>
                </a:solidFill>
                <a:ea typeface="Calibri"/>
                <a:cs typeface="Calibri"/>
              </a:rPr>
              <a:t>Submission</a:t>
            </a:r>
            <a:endParaRPr lang="en-US"/>
          </a:p>
          <a:p>
            <a:pPr marL="0" indent="0">
              <a:buNone/>
            </a:pPr>
            <a:r>
              <a:rPr lang="en-US" sz="2000">
                <a:solidFill>
                  <a:srgbClr val="333333"/>
                </a:solidFill>
                <a:highlight>
                  <a:srgbClr val="FFFFFF"/>
                </a:highlight>
                <a:latin typeface="Open Sans"/>
                <a:ea typeface="Open Sans"/>
                <a:cs typeface="Open Sans"/>
              </a:rPr>
              <a:t>Applications should be submitted online at </a:t>
            </a:r>
            <a:r>
              <a:rPr lang="en-US" sz="2000" dirty="0">
                <a:solidFill>
                  <a:srgbClr val="003865"/>
                </a:solidFill>
                <a:highlight>
                  <a:srgbClr val="FFFFFF"/>
                </a:highlight>
                <a:latin typeface="Open Sans"/>
                <a:ea typeface="Open Sans"/>
                <a:cs typeface="Open Sans"/>
                <a:hlinkClick r:id="rId2"/>
              </a:rPr>
              <a:t>https://deedmn.formstack.com/forms/servicetosuccess</a:t>
            </a:r>
            <a:endParaRPr lang="en-US" sz="2000"/>
          </a:p>
          <a:p>
            <a:pPr marL="0" indent="0">
              <a:buNone/>
            </a:pPr>
            <a:endParaRPr lang="en-US" b="1" dirty="0">
              <a:solidFill>
                <a:srgbClr val="003865"/>
              </a:solidFill>
              <a:ea typeface="Calibri"/>
              <a:cs typeface="Calibri"/>
            </a:endParaRPr>
          </a:p>
          <a:p>
            <a:pPr marL="0" indent="0">
              <a:buNone/>
            </a:pPr>
            <a:endParaRPr lang="en-US" b="1" dirty="0">
              <a:solidFill>
                <a:srgbClr val="003865"/>
              </a:solidFill>
              <a:ea typeface="Calibri"/>
              <a:cs typeface="Calibri"/>
            </a:endParaRPr>
          </a:p>
          <a:p>
            <a:pPr marL="0" indent="0">
              <a:buNone/>
            </a:pPr>
            <a:r>
              <a:rPr lang="en-US" b="1">
                <a:solidFill>
                  <a:srgbClr val="003865"/>
                </a:solidFill>
                <a:ea typeface="Calibri"/>
                <a:cs typeface="Calibri"/>
              </a:rPr>
              <a:t>Grant Deadline</a:t>
            </a:r>
            <a:endParaRPr lang="en-US">
              <a:ea typeface="Calibri"/>
              <a:cs typeface="Calibri"/>
            </a:endParaRPr>
          </a:p>
          <a:p>
            <a:pPr marL="0" indent="0">
              <a:buNone/>
            </a:pPr>
            <a:r>
              <a:rPr lang="en-US" sz="2000">
                <a:ea typeface="Calibri"/>
                <a:cs typeface="Calibri"/>
              </a:rPr>
              <a:t>May 1, 2026    4pm Central Time</a:t>
            </a:r>
          </a:p>
          <a:p>
            <a:endParaRPr lang="en-US" dirty="0">
              <a:ea typeface="Calibri"/>
              <a:cs typeface="Calibri"/>
            </a:endParaRPr>
          </a:p>
          <a:p>
            <a:endParaRPr lang="en-US" sz="1100" dirty="0">
              <a:highlight>
                <a:srgbClr val="FFFFFF"/>
              </a:highlight>
              <a:ea typeface="Calibri"/>
              <a:cs typeface="Calibri"/>
            </a:endParaRPr>
          </a:p>
          <a:p>
            <a:endParaRPr lang="en-US" dirty="0">
              <a:ea typeface="Calibri"/>
              <a:cs typeface="Calibri"/>
            </a:endParaRPr>
          </a:p>
        </p:txBody>
      </p:sp>
      <p:sp>
        <p:nvSpPr>
          <p:cNvPr id="7" name="Content Placeholder 6">
            <a:extLst>
              <a:ext uri="{FF2B5EF4-FFF2-40B4-BE49-F238E27FC236}">
                <a16:creationId xmlns:a16="http://schemas.microsoft.com/office/drawing/2014/main" id="{0DD244AC-DFAD-D3FC-77BC-55B7A3A769D2}"/>
              </a:ext>
            </a:extLst>
          </p:cNvPr>
          <p:cNvSpPr>
            <a:spLocks noGrp="1"/>
          </p:cNvSpPr>
          <p:nvPr>
            <p:ph sz="half" idx="2"/>
          </p:nvPr>
        </p:nvSpPr>
        <p:spPr/>
        <p:txBody>
          <a:bodyPr vert="horz" lIns="0" tIns="91440" rIns="0" bIns="91440" rtlCol="0" anchor="t">
            <a:noAutofit/>
          </a:bodyPr>
          <a:lstStyle/>
          <a:p>
            <a:pPr marL="0" indent="0">
              <a:buNone/>
            </a:pPr>
            <a:r>
              <a:rPr lang="en-US" b="1">
                <a:solidFill>
                  <a:srgbClr val="003865"/>
                </a:solidFill>
                <a:highlight>
                  <a:srgbClr val="FFFFFF"/>
                </a:highlight>
                <a:ea typeface="Calibri"/>
                <a:cs typeface="Calibri"/>
              </a:rPr>
              <a:t>Important Dates</a:t>
            </a:r>
            <a:endParaRPr lang="en-US" b="1">
              <a:solidFill>
                <a:srgbClr val="003865"/>
              </a:solidFill>
              <a:ea typeface="Calibri"/>
              <a:cs typeface="Calibri"/>
            </a:endParaRPr>
          </a:p>
          <a:p>
            <a:r>
              <a:rPr lang="en-US" sz="1600">
                <a:highlight>
                  <a:srgbClr val="FFFFFF"/>
                </a:highlight>
                <a:ea typeface="Calibri"/>
                <a:cs typeface="Calibri"/>
              </a:rPr>
              <a:t>Questions due no later than 4:00pm Central Time April 23, 2026</a:t>
            </a:r>
            <a:endParaRPr lang="en-US" sz="1600">
              <a:solidFill>
                <a:srgbClr val="003865"/>
              </a:solidFill>
              <a:ea typeface="Calibri"/>
              <a:cs typeface="Calibri"/>
            </a:endParaRPr>
          </a:p>
          <a:p>
            <a:r>
              <a:rPr lang="en-US" sz="1600">
                <a:highlight>
                  <a:srgbClr val="FFFFFF"/>
                </a:highlight>
                <a:ea typeface="Calibri"/>
                <a:cs typeface="Calibri"/>
              </a:rPr>
              <a:t>Questions answers posted on OPS Webpage Weekly on Thursdays</a:t>
            </a:r>
            <a:endParaRPr lang="en-US" sz="1600">
              <a:solidFill>
                <a:srgbClr val="003865"/>
              </a:solidFill>
              <a:ea typeface="Calibri"/>
              <a:cs typeface="Calibri"/>
            </a:endParaRPr>
          </a:p>
          <a:p>
            <a:r>
              <a:rPr lang="en-US" sz="1600">
                <a:highlight>
                  <a:srgbClr val="FFFFFF"/>
                </a:highlight>
                <a:ea typeface="Calibri"/>
                <a:cs typeface="Calibri"/>
              </a:rPr>
              <a:t>Application due </a:t>
            </a:r>
            <a:r>
              <a:rPr lang="en-US" sz="1600" b="1">
                <a:highlight>
                  <a:srgbClr val="FFFFFF"/>
                </a:highlight>
                <a:ea typeface="Calibri"/>
                <a:cs typeface="Calibri"/>
              </a:rPr>
              <a:t>no later than 4:00pm Central Time May 1, 2026</a:t>
            </a:r>
            <a:endParaRPr lang="en-US" sz="1600" b="1">
              <a:solidFill>
                <a:srgbClr val="003865"/>
              </a:solidFill>
              <a:ea typeface="Calibri"/>
              <a:cs typeface="Calibri"/>
            </a:endParaRPr>
          </a:p>
          <a:p>
            <a:r>
              <a:rPr lang="en-US" sz="1600">
                <a:highlight>
                  <a:srgbClr val="FFFFFF"/>
                </a:highlight>
                <a:ea typeface="Calibri"/>
                <a:cs typeface="Calibri"/>
              </a:rPr>
              <a:t>Award notification June 1, 2026</a:t>
            </a:r>
            <a:endParaRPr lang="en-US" sz="1600">
              <a:solidFill>
                <a:srgbClr val="003865"/>
              </a:solidFill>
              <a:ea typeface="Calibri"/>
              <a:cs typeface="Calibri"/>
            </a:endParaRPr>
          </a:p>
          <a:p>
            <a:r>
              <a:rPr lang="en-US" sz="1600">
                <a:highlight>
                  <a:srgbClr val="FFFFFF"/>
                </a:highlight>
                <a:ea typeface="Calibri"/>
                <a:cs typeface="Calibri"/>
              </a:rPr>
              <a:t>Work plans approved and grant begins June 29, 2026</a:t>
            </a:r>
            <a:endParaRPr lang="en-US" sz="1600">
              <a:solidFill>
                <a:srgbClr val="003865"/>
              </a:solidFill>
              <a:ea typeface="Calibri"/>
              <a:cs typeface="Calibri"/>
            </a:endParaRPr>
          </a:p>
          <a:p>
            <a:r>
              <a:rPr lang="en-US" sz="1600">
                <a:highlight>
                  <a:srgbClr val="FFFFFF"/>
                </a:highlight>
                <a:ea typeface="Calibri"/>
                <a:cs typeface="Calibri"/>
              </a:rPr>
              <a:t>Grant end date June 30, 2027</a:t>
            </a:r>
            <a:endParaRPr lang="en-US" sz="1600"/>
          </a:p>
        </p:txBody>
      </p:sp>
      <p:sp>
        <p:nvSpPr>
          <p:cNvPr id="4" name="Date Placeholder 3">
            <a:extLst>
              <a:ext uri="{FF2B5EF4-FFF2-40B4-BE49-F238E27FC236}">
                <a16:creationId xmlns:a16="http://schemas.microsoft.com/office/drawing/2014/main" id="{A538D843-47A9-9CAE-BFB4-9AEA77D2A186}"/>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ADFF2280-08EB-6C47-3FB0-39B28F67ED75}"/>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83347913-E025-F534-9897-6C06336716B2}"/>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322255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40FD-E916-8266-260C-C62A0CE7770F}"/>
              </a:ext>
            </a:extLst>
          </p:cNvPr>
          <p:cNvSpPr>
            <a:spLocks noGrp="1"/>
          </p:cNvSpPr>
          <p:nvPr>
            <p:ph type="title"/>
          </p:nvPr>
        </p:nvSpPr>
        <p:spPr/>
        <p:txBody>
          <a:bodyPr/>
          <a:lstStyle/>
          <a:p>
            <a:endParaRPr lang="en-US"/>
          </a:p>
        </p:txBody>
      </p:sp>
      <p:sp>
        <p:nvSpPr>
          <p:cNvPr id="7" name="Picture Placeholder 6">
            <a:extLst>
              <a:ext uri="{FF2B5EF4-FFF2-40B4-BE49-F238E27FC236}">
                <a16:creationId xmlns:a16="http://schemas.microsoft.com/office/drawing/2014/main" id="{D1BA2D9A-1647-C3FC-1767-1EC72565E185}"/>
              </a:ext>
            </a:extLst>
          </p:cNvPr>
          <p:cNvSpPr>
            <a:spLocks noGrp="1"/>
          </p:cNvSpPr>
          <p:nvPr>
            <p:ph idx="1"/>
          </p:nvPr>
        </p:nvSpPr>
        <p:spPr/>
        <p:txBody>
          <a:bodyPr vert="horz" lIns="274320" tIns="274320" rIns="274320" bIns="274320" rtlCol="0" anchor="t">
            <a:normAutofit/>
          </a:bodyPr>
          <a:lstStyle/>
          <a:p>
            <a:pPr marL="0" indent="0">
              <a:buNone/>
            </a:pPr>
            <a:endParaRPr lang="en-US" sz="5400" dirty="0">
              <a:ea typeface="Calibri"/>
              <a:cs typeface="Calibri"/>
            </a:endParaRPr>
          </a:p>
          <a:p>
            <a:pPr marL="0" indent="0" algn="ctr">
              <a:buNone/>
            </a:pPr>
            <a:r>
              <a:rPr lang="en-US" sz="5400">
                <a:ea typeface="Calibri"/>
                <a:cs typeface="Calibri"/>
              </a:rPr>
              <a:t>Questions?</a:t>
            </a:r>
            <a:endParaRPr lang="en-US">
              <a:ea typeface="Calibri"/>
              <a:cs typeface="Calibri"/>
            </a:endParaRPr>
          </a:p>
        </p:txBody>
      </p:sp>
      <p:sp>
        <p:nvSpPr>
          <p:cNvPr id="4" name="Date Placeholder 3">
            <a:extLst>
              <a:ext uri="{FF2B5EF4-FFF2-40B4-BE49-F238E27FC236}">
                <a16:creationId xmlns:a16="http://schemas.microsoft.com/office/drawing/2014/main" id="{FC1BA8FF-B4B6-084E-B7D3-DDFE1D67EFEB}"/>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9FB2C52B-E4A8-4224-27FF-F2CA0D8C6176}"/>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DCEF4364-3AC2-9D3C-3D25-5C4D53C9CF00}"/>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35476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Thank You!</a:t>
            </a:r>
          </a:p>
        </p:txBody>
      </p:sp>
      <p:sp>
        <p:nvSpPr>
          <p:cNvPr id="3" name="Text Placeholder 2"/>
          <p:cNvSpPr>
            <a:spLocks noGrp="1"/>
          </p:cNvSpPr>
          <p:nvPr>
            <p:ph type="body" sz="quarter" idx="13"/>
          </p:nvPr>
        </p:nvSpPr>
        <p:spPr/>
        <p:txBody>
          <a:bodyPr/>
          <a:lstStyle/>
          <a:p>
            <a:r>
              <a:rPr lang="en-US" sz="3200" b="1"/>
              <a:t>Sherene Judeh</a:t>
            </a:r>
          </a:p>
          <a:p>
            <a:r>
              <a:rPr lang="en-US" sz="2800" i="1">
                <a:hlinkClick r:id="rId3"/>
              </a:rPr>
              <a:t>sherene.judeh@state.mn.us</a:t>
            </a:r>
            <a:endParaRPr lang="en-US" sz="2800" i="1">
              <a:ea typeface="Calibri"/>
              <a:cs typeface="Calibri"/>
            </a:endParaRPr>
          </a:p>
          <a:p>
            <a:r>
              <a:rPr lang="en-US" sz="2800" i="1">
                <a:ea typeface="Calibri"/>
                <a:cs typeface="Calibri"/>
              </a:rPr>
              <a:t>651.396.1751</a:t>
            </a:r>
          </a:p>
          <a:p>
            <a:endParaRPr lang="en-US" sz="2800">
              <a:ea typeface="Calibri"/>
              <a:cs typeface="Calibri"/>
            </a:endParaRPr>
          </a:p>
        </p:txBody>
      </p:sp>
    </p:spTree>
    <p:extLst>
      <p:ext uri="{BB962C8B-B14F-4D97-AF65-F5344CB8AC3E}">
        <p14:creationId xmlns:p14="http://schemas.microsoft.com/office/powerpoint/2010/main" val="2429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2DE6-C129-278E-83EA-0417D2354D11}"/>
              </a:ext>
            </a:extLst>
          </p:cNvPr>
          <p:cNvSpPr>
            <a:spLocks noGrp="1"/>
          </p:cNvSpPr>
          <p:nvPr>
            <p:ph type="title"/>
          </p:nvPr>
        </p:nvSpPr>
        <p:spPr/>
        <p:txBody>
          <a:bodyPr/>
          <a:lstStyle/>
          <a:p>
            <a:r>
              <a:rPr lang="en-US">
                <a:ea typeface="Calibri"/>
                <a:cs typeface="Calibri"/>
              </a:rPr>
              <a:t>Purpose and Authorization </a:t>
            </a:r>
            <a:endParaRPr lang="en-US" dirty="0"/>
          </a:p>
        </p:txBody>
      </p:sp>
      <p:sp>
        <p:nvSpPr>
          <p:cNvPr id="3" name="Content Placeholder 2">
            <a:extLst>
              <a:ext uri="{FF2B5EF4-FFF2-40B4-BE49-F238E27FC236}">
                <a16:creationId xmlns:a16="http://schemas.microsoft.com/office/drawing/2014/main" id="{3F17141E-1AA7-78F5-5587-2D217CBF776A}"/>
              </a:ext>
            </a:extLst>
          </p:cNvPr>
          <p:cNvSpPr>
            <a:spLocks noGrp="1"/>
          </p:cNvSpPr>
          <p:nvPr>
            <p:ph idx="1"/>
          </p:nvPr>
        </p:nvSpPr>
        <p:spPr/>
        <p:txBody>
          <a:bodyPr vert="horz" lIns="0" tIns="91440" rIns="0" bIns="91440" rtlCol="0" anchor="t">
            <a:normAutofit/>
          </a:bodyPr>
          <a:lstStyle/>
          <a:p>
            <a:r>
              <a:rPr lang="en-US">
                <a:ea typeface="Calibri"/>
                <a:cs typeface="Calibri"/>
              </a:rPr>
              <a:t>This grant is authorized in </a:t>
            </a:r>
            <a:r>
              <a:rPr lang="en-US" dirty="0">
                <a:ea typeface="Calibri"/>
                <a:cs typeface="Calibri"/>
                <a:hlinkClick r:id="rId3"/>
              </a:rPr>
              <a:t>MN Statute SF 17, Session Law</a:t>
            </a:r>
            <a:r>
              <a:rPr lang="en-US">
                <a:ea typeface="Calibri"/>
                <a:cs typeface="Calibri"/>
              </a:rPr>
              <a:t>.</a:t>
            </a:r>
            <a:endParaRPr lang="en-US" dirty="0">
              <a:ea typeface="Calibri"/>
              <a:cs typeface="Calibri"/>
            </a:endParaRPr>
          </a:p>
          <a:p>
            <a:r>
              <a:rPr lang="en-US">
                <a:ea typeface="Calibri"/>
                <a:cs typeface="Calibri"/>
              </a:rPr>
              <a:t>The purpose of the Service to Success grant is to create, strengthen, and expand career pathways aligned to public service opportunities.</a:t>
            </a:r>
            <a:endParaRPr lang="en-US"/>
          </a:p>
          <a:p>
            <a:r>
              <a:rPr lang="en-US" dirty="0">
                <a:ea typeface="Calibri"/>
                <a:cs typeface="Calibri"/>
              </a:rPr>
              <a:t>The grant is intended to fund expansion of service to career pathways (e.g. recruit more public service participants, add additional certifications to existing </a:t>
            </a:r>
            <a:r>
              <a:rPr lang="en-US">
                <a:ea typeface="Calibri"/>
                <a:cs typeface="Calibri"/>
              </a:rPr>
              <a:t>pathways, increase career placements, etc.) and innovations (e.g. establish new pathways from service to careers, engaging new sectors in service to career, etc.).</a:t>
            </a:r>
          </a:p>
          <a:p>
            <a:endParaRPr lang="en-US" dirty="0">
              <a:ea typeface="Calibri"/>
              <a:cs typeface="Calibri"/>
            </a:endParaRPr>
          </a:p>
          <a:p>
            <a:pPr marL="0" indent="0">
              <a:buNone/>
            </a:pPr>
            <a:endParaRPr lang="en-US" dirty="0">
              <a:ea typeface="Calibri"/>
              <a:cs typeface="Calibri"/>
            </a:endParaRPr>
          </a:p>
          <a:p>
            <a:pPr marL="0" indent="0">
              <a:buNone/>
            </a:pPr>
            <a:endParaRPr lang="en-US" dirty="0">
              <a:ea typeface="Calibri"/>
              <a:cs typeface="Calibri"/>
            </a:endParaRPr>
          </a:p>
        </p:txBody>
      </p:sp>
      <p:sp>
        <p:nvSpPr>
          <p:cNvPr id="4" name="Date Placeholder 3">
            <a:extLst>
              <a:ext uri="{FF2B5EF4-FFF2-40B4-BE49-F238E27FC236}">
                <a16:creationId xmlns:a16="http://schemas.microsoft.com/office/drawing/2014/main" id="{73F2767A-E215-59BF-A3A8-9CA493703049}"/>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83020EAE-A047-A9F9-A9CE-6294CA359979}"/>
              </a:ext>
            </a:extLst>
          </p:cNvPr>
          <p:cNvSpPr>
            <a:spLocks noGrp="1"/>
          </p:cNvSpPr>
          <p:nvPr>
            <p:ph type="ftr" sz="quarter" idx="3"/>
          </p:nvPr>
        </p:nvSpPr>
        <p:spPr/>
        <p:txBody>
          <a:bodyPr lIns="91440" tIns="45720" rIns="91440" bIns="45720" anchor="ctr"/>
          <a:lstStyle/>
          <a:p>
            <a:r>
              <a:rPr lang="en-US"/>
              <a:t>Service to Success Grant 2026 </a:t>
            </a:r>
            <a:r>
              <a:rPr lang="en-US">
                <a:solidFill>
                  <a:schemeClr val="accent1"/>
                </a:solidFill>
              </a:rPr>
              <a:t>|</a:t>
            </a:r>
            <a:r>
              <a:rPr lang="en-US"/>
              <a:t> </a:t>
            </a:r>
            <a:r>
              <a:rPr lang="en-US">
                <a:ea typeface="+mn-lt"/>
                <a:cs typeface="+mn-lt"/>
              </a:rPr>
              <a:t>https://mn.gov/deed/programs-services/office-public-service/grants/</a:t>
            </a:r>
            <a:endParaRPr lang="en-US"/>
          </a:p>
        </p:txBody>
      </p:sp>
      <p:sp>
        <p:nvSpPr>
          <p:cNvPr id="6" name="Slide Number Placeholder 5">
            <a:extLst>
              <a:ext uri="{FF2B5EF4-FFF2-40B4-BE49-F238E27FC236}">
                <a16:creationId xmlns:a16="http://schemas.microsoft.com/office/drawing/2014/main" id="{CF5B5952-376C-E096-0E90-348EE8E2E79B}"/>
              </a:ext>
            </a:extLst>
          </p:cNvPr>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114498451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BD40-9504-CB58-1752-77CA726C89B7}"/>
              </a:ext>
            </a:extLst>
          </p:cNvPr>
          <p:cNvSpPr>
            <a:spLocks noGrp="1"/>
          </p:cNvSpPr>
          <p:nvPr>
            <p:ph type="title"/>
          </p:nvPr>
        </p:nvSpPr>
        <p:spPr/>
        <p:txBody>
          <a:bodyPr/>
          <a:lstStyle/>
          <a:p>
            <a:r>
              <a:rPr lang="en-US">
                <a:ea typeface="Calibri"/>
                <a:cs typeface="Calibri"/>
              </a:rPr>
              <a:t>Definitions</a:t>
            </a:r>
            <a:endParaRPr lang="en-US"/>
          </a:p>
        </p:txBody>
      </p:sp>
      <p:sp>
        <p:nvSpPr>
          <p:cNvPr id="3" name="Content Placeholder 2">
            <a:extLst>
              <a:ext uri="{FF2B5EF4-FFF2-40B4-BE49-F238E27FC236}">
                <a16:creationId xmlns:a16="http://schemas.microsoft.com/office/drawing/2014/main" id="{52E088FC-81B3-1F21-8632-6FAEA80ED89B}"/>
              </a:ext>
            </a:extLst>
          </p:cNvPr>
          <p:cNvSpPr>
            <a:spLocks noGrp="1"/>
          </p:cNvSpPr>
          <p:nvPr>
            <p:ph idx="1"/>
          </p:nvPr>
        </p:nvSpPr>
        <p:spPr/>
        <p:txBody>
          <a:bodyPr vert="horz" lIns="0" tIns="91440" rIns="0" bIns="91440" rtlCol="0" anchor="t">
            <a:normAutofit fontScale="85000" lnSpcReduction="10000"/>
          </a:bodyPr>
          <a:lstStyle/>
          <a:p>
            <a:r>
              <a:rPr lang="en-US">
                <a:ea typeface="Calibri"/>
                <a:cs typeface="Calibri"/>
              </a:rPr>
              <a:t>Public Service, for the purposes of this opportunity is defined as:</a:t>
            </a:r>
            <a:endParaRPr lang="en-US" dirty="0">
              <a:ea typeface="Calibri"/>
              <a:cs typeface="Calibri"/>
            </a:endParaRPr>
          </a:p>
          <a:p>
            <a:pPr lvl="2"/>
            <a:r>
              <a:rPr lang="en-US" sz="1800">
                <a:ea typeface="Calibri"/>
                <a:cs typeface="Calibri"/>
              </a:rPr>
              <a:t>Volunteerism</a:t>
            </a:r>
          </a:p>
          <a:p>
            <a:pPr lvl="2"/>
            <a:r>
              <a:rPr lang="en-US" sz="1800">
                <a:ea typeface="Calibri"/>
                <a:cs typeface="Calibri"/>
              </a:rPr>
              <a:t>Civic engagement</a:t>
            </a:r>
          </a:p>
          <a:p>
            <a:pPr lvl="2"/>
            <a:r>
              <a:rPr lang="en-US" sz="1800">
                <a:ea typeface="Calibri"/>
                <a:cs typeface="Calibri"/>
              </a:rPr>
              <a:t>State and national service (AmeriCorps, VISTA, NCCC, Peace Corps etc.)</a:t>
            </a:r>
            <a:endParaRPr lang="en-US" sz="1800">
              <a:solidFill>
                <a:srgbClr val="003865"/>
              </a:solidFill>
              <a:ea typeface="Calibri"/>
              <a:cs typeface="Calibri"/>
            </a:endParaRPr>
          </a:p>
          <a:p>
            <a:pPr lvl="2"/>
            <a:r>
              <a:rPr lang="en-US" sz="1800">
                <a:ea typeface="Calibri"/>
                <a:cs typeface="Calibri"/>
              </a:rPr>
              <a:t>Service learning</a:t>
            </a:r>
          </a:p>
          <a:p>
            <a:pPr lvl="2"/>
            <a:r>
              <a:rPr lang="en-US" sz="1800">
                <a:ea typeface="Calibri"/>
                <a:cs typeface="Calibri"/>
              </a:rPr>
              <a:t>Disaster relief and response</a:t>
            </a:r>
            <a:endParaRPr lang="en-US" sz="1800" dirty="0">
              <a:ea typeface="Calibri"/>
              <a:cs typeface="Calibri"/>
            </a:endParaRPr>
          </a:p>
          <a:p>
            <a:r>
              <a:rPr lang="en-US">
                <a:ea typeface="+mn-lt"/>
                <a:cs typeface="+mn-lt"/>
              </a:rPr>
              <a:t>A service to career pathway, for the purposes of this opportunity, is defined as a public service program that provides sustained service opportunities to members/participants while also providing training, support, and exposure to a specific career opportunity. It may include a low or no cost way for members/participants to earn additional credits, credentials, certifications, or licenses in a specific career field that public service members can earn during the course of their service.</a:t>
            </a:r>
            <a:endParaRPr lang="en-US" dirty="0">
              <a:ea typeface="Calibri"/>
              <a:cs typeface="Calibri"/>
            </a:endParaRPr>
          </a:p>
          <a:p>
            <a:pPr lvl="2"/>
            <a:endParaRPr lang="en-US" dirty="0">
              <a:ea typeface="Calibri"/>
              <a:cs typeface="Calibri"/>
            </a:endParaRPr>
          </a:p>
        </p:txBody>
      </p:sp>
      <p:sp>
        <p:nvSpPr>
          <p:cNvPr id="4" name="Date Placeholder 3">
            <a:extLst>
              <a:ext uri="{FF2B5EF4-FFF2-40B4-BE49-F238E27FC236}">
                <a16:creationId xmlns:a16="http://schemas.microsoft.com/office/drawing/2014/main" id="{41375A11-5C1E-9D3E-2449-AE33B9C970A1}"/>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990992BC-7787-59AB-B400-6A32F4FC6463}"/>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87EE8105-77E6-2AA2-A085-99FD99DA0BED}"/>
              </a:ext>
            </a:extLst>
          </p:cNvPr>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338429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D3F2-4751-374E-88BC-11462F54A621}"/>
              </a:ext>
            </a:extLst>
          </p:cNvPr>
          <p:cNvSpPr>
            <a:spLocks noGrp="1"/>
          </p:cNvSpPr>
          <p:nvPr>
            <p:ph type="title"/>
          </p:nvPr>
        </p:nvSpPr>
        <p:spPr/>
        <p:txBody>
          <a:bodyPr/>
          <a:lstStyle/>
          <a:p>
            <a:r>
              <a:rPr lang="en-US">
                <a:ea typeface="Calibri"/>
                <a:cs typeface="Calibri"/>
              </a:rPr>
              <a:t>Funding Available</a:t>
            </a:r>
            <a:endParaRPr lang="en-US"/>
          </a:p>
        </p:txBody>
      </p:sp>
      <p:sp>
        <p:nvSpPr>
          <p:cNvPr id="3" name="Content Placeholder 2">
            <a:extLst>
              <a:ext uri="{FF2B5EF4-FFF2-40B4-BE49-F238E27FC236}">
                <a16:creationId xmlns:a16="http://schemas.microsoft.com/office/drawing/2014/main" id="{9D2FA402-DF14-F0CA-C2F9-7587019AFC3E}"/>
              </a:ext>
            </a:extLst>
          </p:cNvPr>
          <p:cNvSpPr>
            <a:spLocks noGrp="1"/>
          </p:cNvSpPr>
          <p:nvPr>
            <p:ph sz="half" idx="1"/>
          </p:nvPr>
        </p:nvSpPr>
        <p:spPr/>
        <p:txBody>
          <a:bodyPr vert="horz" lIns="0" tIns="91440" rIns="0" bIns="91440" rtlCol="0" anchor="t">
            <a:normAutofit/>
          </a:bodyPr>
          <a:lstStyle/>
          <a:p>
            <a:pPr marL="0" indent="0">
              <a:buNone/>
            </a:pPr>
            <a:r>
              <a:rPr lang="en-US" sz="3200" b="1">
                <a:solidFill>
                  <a:srgbClr val="003865"/>
                </a:solidFill>
                <a:ea typeface="Calibri"/>
                <a:cs typeface="Calibri"/>
              </a:rPr>
              <a:t>Grant Information</a:t>
            </a:r>
            <a:endParaRPr lang="en-US" sz="3200" b="1" dirty="0">
              <a:solidFill>
                <a:srgbClr val="003865"/>
              </a:solidFill>
              <a:ea typeface="Calibri"/>
              <a:cs typeface="Calibri"/>
            </a:endParaRPr>
          </a:p>
          <a:p>
            <a:r>
              <a:rPr lang="en-US">
                <a:ea typeface="Calibri"/>
                <a:cs typeface="Calibri"/>
              </a:rPr>
              <a:t>Estimated amount to grant:         $712,500</a:t>
            </a:r>
            <a:endParaRPr lang="en-US"/>
          </a:p>
          <a:p>
            <a:r>
              <a:rPr lang="en-US">
                <a:ea typeface="Calibri"/>
                <a:cs typeface="Calibri"/>
              </a:rPr>
              <a:t>Can request up to $100,000 for expansion </a:t>
            </a:r>
            <a:r>
              <a:rPr lang="en-US" dirty="0">
                <a:ea typeface="Calibri"/>
                <a:cs typeface="Calibri"/>
              </a:rPr>
              <a:t>grants</a:t>
            </a:r>
          </a:p>
          <a:p>
            <a:r>
              <a:rPr lang="en-US">
                <a:ea typeface="Calibri"/>
                <a:cs typeface="Calibri"/>
              </a:rPr>
              <a:t>Can request up to $50,000 for innovation </a:t>
            </a:r>
            <a:r>
              <a:rPr lang="en-US" dirty="0">
                <a:ea typeface="Calibri"/>
                <a:cs typeface="Calibri"/>
              </a:rPr>
              <a:t>grants</a:t>
            </a:r>
          </a:p>
          <a:p>
            <a:pPr marL="0" indent="0">
              <a:buNone/>
            </a:pPr>
            <a:endParaRPr lang="en-US" dirty="0">
              <a:ea typeface="Calibri"/>
              <a:cs typeface="Calibri"/>
            </a:endParaRPr>
          </a:p>
          <a:p>
            <a:pPr marL="0" indent="0">
              <a:buNone/>
            </a:pPr>
            <a:endParaRPr lang="en-US" dirty="0">
              <a:ea typeface="Calibri"/>
              <a:cs typeface="Calibri"/>
            </a:endParaRPr>
          </a:p>
        </p:txBody>
      </p:sp>
      <p:sp>
        <p:nvSpPr>
          <p:cNvPr id="7" name="Content Placeholder 6">
            <a:extLst>
              <a:ext uri="{FF2B5EF4-FFF2-40B4-BE49-F238E27FC236}">
                <a16:creationId xmlns:a16="http://schemas.microsoft.com/office/drawing/2014/main" id="{F8BFF89C-3666-72AC-4B2C-8E895C80AE99}"/>
              </a:ext>
            </a:extLst>
          </p:cNvPr>
          <p:cNvSpPr>
            <a:spLocks noGrp="1"/>
          </p:cNvSpPr>
          <p:nvPr>
            <p:ph sz="half" idx="2"/>
          </p:nvPr>
        </p:nvSpPr>
        <p:spPr/>
        <p:txBody>
          <a:bodyPr vert="horz" lIns="0" tIns="91440" rIns="0" bIns="91440" rtlCol="0" anchor="t">
            <a:normAutofit/>
          </a:bodyPr>
          <a:lstStyle/>
          <a:p>
            <a:pPr marL="0" indent="0">
              <a:buNone/>
            </a:pPr>
            <a:r>
              <a:rPr lang="en-US" sz="3200" b="1">
                <a:solidFill>
                  <a:srgbClr val="003865"/>
                </a:solidFill>
                <a:ea typeface="Calibri"/>
                <a:cs typeface="Calibri"/>
              </a:rPr>
              <a:t>Award Information</a:t>
            </a:r>
          </a:p>
          <a:p>
            <a:r>
              <a:rPr lang="en-US">
                <a:ea typeface="Calibri"/>
                <a:cs typeface="Calibri"/>
              </a:rPr>
              <a:t>Estimated awards:         10</a:t>
            </a:r>
            <a:endParaRPr lang="en-US">
              <a:solidFill>
                <a:srgbClr val="003865"/>
              </a:solidFill>
              <a:ea typeface="Calibri"/>
              <a:cs typeface="Calibri"/>
            </a:endParaRPr>
          </a:p>
          <a:p>
            <a:r>
              <a:rPr lang="en-US">
                <a:ea typeface="Calibri"/>
                <a:cs typeface="Calibri"/>
              </a:rPr>
              <a:t>Award minimum: $50,000</a:t>
            </a:r>
            <a:endParaRPr lang="en-US">
              <a:solidFill>
                <a:srgbClr val="003865"/>
              </a:solidFill>
              <a:ea typeface="Calibri"/>
              <a:cs typeface="Calibri"/>
            </a:endParaRPr>
          </a:p>
          <a:p>
            <a:r>
              <a:rPr lang="en-US">
                <a:ea typeface="Calibri"/>
                <a:cs typeface="Calibri"/>
              </a:rPr>
              <a:t>Award maximum: $100,000</a:t>
            </a:r>
            <a:endParaRPr lang="en-US"/>
          </a:p>
        </p:txBody>
      </p:sp>
      <p:sp>
        <p:nvSpPr>
          <p:cNvPr id="4" name="Date Placeholder 3">
            <a:extLst>
              <a:ext uri="{FF2B5EF4-FFF2-40B4-BE49-F238E27FC236}">
                <a16:creationId xmlns:a16="http://schemas.microsoft.com/office/drawing/2014/main" id="{04A6D704-5719-FBD4-8522-8B7D2A131745}"/>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6EAED64A-4DAB-56FF-A55E-142E5986C93C}"/>
              </a:ext>
            </a:extLst>
          </p:cNvPr>
          <p:cNvSpPr>
            <a:spLocks noGrp="1"/>
          </p:cNvSpPr>
          <p:nvPr>
            <p:ph type="ftr" sz="quarter" idx="3"/>
          </p:nvPr>
        </p:nvSpPr>
        <p:spPr/>
        <p:txBody>
          <a:bodyPr lIns="91440" tIns="45720" rIns="91440" bIns="45720" anchor="ctr"/>
          <a:lstStyle/>
          <a:p>
            <a:r>
              <a:rPr lang="en-US"/>
              <a:t>Service to Success Grant 2026 </a:t>
            </a:r>
            <a:r>
              <a:rPr lang="en-US">
                <a:solidFill>
                  <a:schemeClr val="accent1"/>
                </a:solidFill>
              </a:rPr>
              <a:t>|</a:t>
            </a:r>
            <a:r>
              <a:rPr lang="en-US"/>
              <a:t> https://mn.gov/deed/programs-services/office-public-service/grants/</a:t>
            </a:r>
          </a:p>
        </p:txBody>
      </p:sp>
      <p:sp>
        <p:nvSpPr>
          <p:cNvPr id="6" name="Slide Number Placeholder 5">
            <a:extLst>
              <a:ext uri="{FF2B5EF4-FFF2-40B4-BE49-F238E27FC236}">
                <a16:creationId xmlns:a16="http://schemas.microsoft.com/office/drawing/2014/main" id="{978972E4-0257-5653-6A02-D80DB6DA4E0E}"/>
              </a:ext>
            </a:extLst>
          </p:cNvPr>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203497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62A79-58FA-CE46-0262-6C070F634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979F69-9492-5DB7-CFCC-C226F85E7D74}"/>
              </a:ext>
            </a:extLst>
          </p:cNvPr>
          <p:cNvSpPr>
            <a:spLocks noGrp="1"/>
          </p:cNvSpPr>
          <p:nvPr>
            <p:ph type="title"/>
          </p:nvPr>
        </p:nvSpPr>
        <p:spPr/>
        <p:txBody>
          <a:bodyPr/>
          <a:lstStyle/>
          <a:p>
            <a:r>
              <a:rPr lang="en-US" dirty="0">
                <a:ea typeface="Calibri"/>
                <a:cs typeface="Calibri"/>
              </a:rPr>
              <a:t>Eligibility: Expansion Grants </a:t>
            </a:r>
            <a:endParaRPr lang="en-US" dirty="0"/>
          </a:p>
        </p:txBody>
      </p:sp>
      <p:sp>
        <p:nvSpPr>
          <p:cNvPr id="3" name="Content Placeholder 2">
            <a:extLst>
              <a:ext uri="{FF2B5EF4-FFF2-40B4-BE49-F238E27FC236}">
                <a16:creationId xmlns:a16="http://schemas.microsoft.com/office/drawing/2014/main" id="{08748999-19B8-34C2-5D4A-71E4C7B1AE44}"/>
              </a:ext>
            </a:extLst>
          </p:cNvPr>
          <p:cNvSpPr>
            <a:spLocks noGrp="1"/>
          </p:cNvSpPr>
          <p:nvPr>
            <p:ph idx="1"/>
          </p:nvPr>
        </p:nvSpPr>
        <p:spPr/>
        <p:txBody>
          <a:bodyPr vert="horz" lIns="0" tIns="91440" rIns="0" bIns="91440" rtlCol="0" anchor="t">
            <a:normAutofit/>
          </a:bodyPr>
          <a:lstStyle/>
          <a:p>
            <a:r>
              <a:rPr lang="en-US" sz="2400" dirty="0">
                <a:ea typeface="Calibri"/>
                <a:cs typeface="Calibri"/>
              </a:rPr>
              <a:t>Existing public service organizations (including nonprofit organizations, volunteer </a:t>
            </a:r>
            <a:r>
              <a:rPr lang="en-US" sz="2400">
                <a:ea typeface="Calibri"/>
                <a:cs typeface="Calibri"/>
              </a:rPr>
              <a:t>coordination organizations, school districts, etc.). Organizations must have the ability to implement (rather than sub-grant).</a:t>
            </a:r>
            <a:endParaRPr lang="en-US" sz="2400" dirty="0">
              <a:ea typeface="Calibri"/>
              <a:cs typeface="Calibri"/>
            </a:endParaRPr>
          </a:p>
          <a:p>
            <a:r>
              <a:rPr lang="en-US" sz="2400">
                <a:highlight>
                  <a:srgbClr val="FFFFFF"/>
                </a:highlight>
                <a:ea typeface="+mn-lt"/>
                <a:cs typeface="+mn-lt"/>
              </a:rPr>
              <a:t>Expansion</a:t>
            </a:r>
            <a:r>
              <a:rPr lang="en-US" sz="2400">
                <a:highlight>
                  <a:srgbClr val="FFFFFF"/>
                </a:highlight>
                <a:ea typeface="Calibri"/>
                <a:cs typeface="Calibri"/>
              </a:rPr>
              <a:t> grants are intended for grantees that seek to </a:t>
            </a:r>
            <a:r>
              <a:rPr lang="en-US" sz="2400">
                <a:highlight>
                  <a:srgbClr val="FFFFFF"/>
                </a:highlight>
                <a:ea typeface="+mn-lt"/>
                <a:cs typeface="+mn-lt"/>
              </a:rPr>
              <a:t>expand</a:t>
            </a:r>
            <a:r>
              <a:rPr lang="en-US" sz="2400">
                <a:highlight>
                  <a:srgbClr val="FFFFFF"/>
                </a:highlight>
                <a:ea typeface="Calibri"/>
                <a:cs typeface="Calibri"/>
              </a:rPr>
              <a:t>, scale, </a:t>
            </a:r>
            <a:r>
              <a:rPr lang="en-US" sz="2400">
                <a:highlight>
                  <a:srgbClr val="FFFFFF"/>
                </a:highlight>
                <a:ea typeface="+mn-lt"/>
                <a:cs typeface="+mn-lt"/>
              </a:rPr>
              <a:t>or </a:t>
            </a:r>
            <a:r>
              <a:rPr lang="en-US" sz="2400">
                <a:highlight>
                  <a:srgbClr val="FFFFFF"/>
                </a:highlight>
                <a:ea typeface="Calibri"/>
                <a:cs typeface="Calibri"/>
              </a:rPr>
              <a:t>add additional </a:t>
            </a:r>
            <a:r>
              <a:rPr lang="en-US" sz="2400">
                <a:highlight>
                  <a:srgbClr val="FFFFFF"/>
                </a:highlight>
                <a:ea typeface="+mn-lt"/>
                <a:cs typeface="+mn-lt"/>
              </a:rPr>
              <a:t>service to career</a:t>
            </a:r>
            <a:r>
              <a:rPr lang="en-US" sz="2400">
                <a:highlight>
                  <a:srgbClr val="FFFFFF"/>
                </a:highlight>
                <a:ea typeface="Calibri"/>
                <a:cs typeface="Calibri"/>
              </a:rPr>
              <a:t> pathways, or expand</a:t>
            </a:r>
            <a:r>
              <a:rPr lang="en-US" sz="2400">
                <a:highlight>
                  <a:srgbClr val="FFFFFF"/>
                </a:highlight>
                <a:ea typeface="+mn-lt"/>
                <a:cs typeface="+mn-lt"/>
              </a:rPr>
              <a:t> the </a:t>
            </a:r>
            <a:r>
              <a:rPr lang="en-US" sz="2400">
                <a:highlight>
                  <a:srgbClr val="FFFFFF"/>
                </a:highlight>
                <a:ea typeface="Calibri"/>
                <a:cs typeface="Calibri"/>
              </a:rPr>
              <a:t>opportunity to obtain credits, credentials, certifications, or licenses to existing programs. Existing public service organizations, including nonprofit organizations with 501(c)3 status, volunteer coordination organizations, education and training providers, and institutions of higher education may be eligible for Service to Success Expansion grants.</a:t>
            </a:r>
          </a:p>
          <a:p>
            <a:endParaRPr lang="en-US" dirty="0">
              <a:ea typeface="Calibri"/>
              <a:cs typeface="Calibri"/>
            </a:endParaRPr>
          </a:p>
          <a:p>
            <a:endParaRPr lang="en-US">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Date Placeholder 3">
            <a:extLst>
              <a:ext uri="{FF2B5EF4-FFF2-40B4-BE49-F238E27FC236}">
                <a16:creationId xmlns:a16="http://schemas.microsoft.com/office/drawing/2014/main" id="{88241985-670B-2F5C-59B0-819AA601FDCC}"/>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BDB234E4-E6DE-5B11-E8E0-46651AE81CC2}"/>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B87DCAAE-64FB-CA3B-9CAE-2529E0401D45}"/>
              </a:ext>
            </a:extLst>
          </p:cNvPr>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357274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7107D-6E1C-DA4D-854B-ECB2E2FC2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34254-4FB7-8F68-3B1D-269FB41CAFFA}"/>
              </a:ext>
            </a:extLst>
          </p:cNvPr>
          <p:cNvSpPr>
            <a:spLocks noGrp="1"/>
          </p:cNvSpPr>
          <p:nvPr>
            <p:ph type="title"/>
          </p:nvPr>
        </p:nvSpPr>
        <p:spPr/>
        <p:txBody>
          <a:bodyPr/>
          <a:lstStyle/>
          <a:p>
            <a:r>
              <a:rPr lang="en-US" dirty="0">
                <a:ea typeface="Calibri"/>
                <a:cs typeface="Calibri"/>
              </a:rPr>
              <a:t>Eligibility: Innovation Grants </a:t>
            </a:r>
            <a:endParaRPr lang="en-US" dirty="0"/>
          </a:p>
        </p:txBody>
      </p:sp>
      <p:sp>
        <p:nvSpPr>
          <p:cNvPr id="3" name="Content Placeholder 2">
            <a:extLst>
              <a:ext uri="{FF2B5EF4-FFF2-40B4-BE49-F238E27FC236}">
                <a16:creationId xmlns:a16="http://schemas.microsoft.com/office/drawing/2014/main" id="{18395983-4762-6130-C57A-A060C933DA37}"/>
              </a:ext>
            </a:extLst>
          </p:cNvPr>
          <p:cNvSpPr>
            <a:spLocks noGrp="1"/>
          </p:cNvSpPr>
          <p:nvPr>
            <p:ph idx="1"/>
          </p:nvPr>
        </p:nvSpPr>
        <p:spPr/>
        <p:txBody>
          <a:bodyPr vert="horz" lIns="0" tIns="91440" rIns="0" bIns="91440" rtlCol="0" anchor="t">
            <a:noAutofit/>
          </a:bodyPr>
          <a:lstStyle/>
          <a:p>
            <a:pPr marL="0" indent="0">
              <a:buNone/>
            </a:pPr>
            <a:endParaRPr lang="en-US" sz="2400" dirty="0">
              <a:ea typeface="Calibri"/>
              <a:cs typeface="Calibri"/>
            </a:endParaRPr>
          </a:p>
          <a:p>
            <a:pPr marL="0" indent="0">
              <a:buNone/>
            </a:pPr>
            <a:r>
              <a:rPr lang="en-US" sz="2400">
                <a:highlight>
                  <a:srgbClr val="FFFFFF"/>
                </a:highlight>
                <a:ea typeface="Calibri"/>
                <a:cs typeface="Calibri"/>
              </a:rPr>
              <a:t>Existing </a:t>
            </a:r>
            <a:r>
              <a:rPr lang="en-US" sz="2400">
                <a:highlight>
                  <a:srgbClr val="FFFFFF"/>
                </a:highlight>
                <a:ea typeface="+mn-lt"/>
                <a:cs typeface="+mn-lt"/>
              </a:rPr>
              <a:t>public service organizations, including nonprofit</a:t>
            </a:r>
            <a:r>
              <a:rPr lang="en-US" sz="2400">
                <a:highlight>
                  <a:srgbClr val="FFFFFF"/>
                </a:highlight>
                <a:ea typeface="Calibri"/>
                <a:cs typeface="Calibri"/>
              </a:rPr>
              <a:t> organizations </a:t>
            </a:r>
            <a:r>
              <a:rPr lang="en-US" sz="2400">
                <a:highlight>
                  <a:srgbClr val="FFFFFF"/>
                </a:highlight>
                <a:ea typeface="+mn-lt"/>
                <a:cs typeface="+mn-lt"/>
              </a:rPr>
              <a:t>with </a:t>
            </a:r>
            <a:r>
              <a:rPr lang="en-US" sz="2400">
                <a:highlight>
                  <a:srgbClr val="FFFFFF"/>
                </a:highlight>
                <a:ea typeface="Calibri"/>
                <a:cs typeface="Calibri"/>
              </a:rPr>
              <a:t>501(c)3 status, volunteer coordination organizations, school districts, institutions of higher education, and workforce development organizations that want to forge new partnerships and/or create new service to career pathways may be eligible for Service to Success Innovation grants. Organizations must have the ability to implement (rather than sub-grant).</a:t>
            </a:r>
            <a:endParaRPr lang="en-US" sz="2400" dirty="0">
              <a:ea typeface="Calibri"/>
              <a:cs typeface="Calibri"/>
            </a:endParaRPr>
          </a:p>
          <a:p>
            <a:endParaRPr lang="en-US">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Date Placeholder 3">
            <a:extLst>
              <a:ext uri="{FF2B5EF4-FFF2-40B4-BE49-F238E27FC236}">
                <a16:creationId xmlns:a16="http://schemas.microsoft.com/office/drawing/2014/main" id="{78A3044B-4680-4435-F1EC-160A84D4E9F6}"/>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F9740BEC-9975-148C-1424-86670892297B}"/>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5931C8DA-3F95-EE98-5FCC-C8C215CC768A}"/>
              </a:ext>
            </a:extLst>
          </p:cNvPr>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172806788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39799-105C-54DF-7D7F-37E471E41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2302E9-4764-2C10-527F-291D98410D84}"/>
              </a:ext>
            </a:extLst>
          </p:cNvPr>
          <p:cNvSpPr>
            <a:spLocks noGrp="1"/>
          </p:cNvSpPr>
          <p:nvPr>
            <p:ph type="title"/>
          </p:nvPr>
        </p:nvSpPr>
        <p:spPr/>
        <p:txBody>
          <a:bodyPr/>
          <a:lstStyle/>
          <a:p>
            <a:r>
              <a:rPr lang="en-US">
                <a:ea typeface="Calibri"/>
                <a:cs typeface="Calibri"/>
              </a:rPr>
              <a:t>Eligibility</a:t>
            </a:r>
            <a:endParaRPr lang="en-US"/>
          </a:p>
        </p:txBody>
      </p:sp>
      <p:sp>
        <p:nvSpPr>
          <p:cNvPr id="3" name="Content Placeholder 2">
            <a:extLst>
              <a:ext uri="{FF2B5EF4-FFF2-40B4-BE49-F238E27FC236}">
                <a16:creationId xmlns:a16="http://schemas.microsoft.com/office/drawing/2014/main" id="{FD104AAC-D40D-92FB-AE06-61723174C90E}"/>
              </a:ext>
            </a:extLst>
          </p:cNvPr>
          <p:cNvSpPr>
            <a:spLocks noGrp="1"/>
          </p:cNvSpPr>
          <p:nvPr>
            <p:ph idx="1"/>
          </p:nvPr>
        </p:nvSpPr>
        <p:spPr/>
        <p:txBody>
          <a:bodyPr vert="horz" lIns="0" tIns="91440" rIns="0" bIns="91440" rtlCol="0" anchor="t">
            <a:noAutofit/>
          </a:bodyPr>
          <a:lstStyle/>
          <a:p>
            <a:pPr marL="0" indent="0">
              <a:buNone/>
            </a:pPr>
            <a:r>
              <a:rPr lang="en-US" sz="2000">
                <a:highlight>
                  <a:srgbClr val="FFFFFF"/>
                </a:highlight>
                <a:ea typeface="+mn-lt"/>
                <a:cs typeface="+mn-lt"/>
              </a:rPr>
              <a:t>Applicants must expand or create a program innovation in public service with an aligned service to career pathway that includes: </a:t>
            </a:r>
            <a:endParaRPr lang="en-US" sz="2000">
              <a:solidFill>
                <a:srgbClr val="003865"/>
              </a:solidFill>
              <a:ea typeface="+mn-lt"/>
              <a:cs typeface="+mn-lt"/>
            </a:endParaRPr>
          </a:p>
          <a:p>
            <a:pPr lvl="1"/>
            <a:r>
              <a:rPr lang="en-US" sz="2000">
                <a:highlight>
                  <a:srgbClr val="FFFFFF"/>
                </a:highlight>
                <a:ea typeface="+mn-lt"/>
                <a:cs typeface="+mn-lt"/>
              </a:rPr>
              <a:t>At least 5 service members participating in the service to career pathway.</a:t>
            </a:r>
            <a:endParaRPr lang="en-US" sz="2000">
              <a:solidFill>
                <a:srgbClr val="003865"/>
              </a:solidFill>
              <a:ea typeface="+mn-lt"/>
              <a:cs typeface="+mn-lt"/>
            </a:endParaRPr>
          </a:p>
          <a:p>
            <a:pPr lvl="1"/>
            <a:r>
              <a:rPr lang="en-US" sz="2000">
                <a:highlight>
                  <a:srgbClr val="FFFFFF"/>
                </a:highlight>
                <a:ea typeface="Calibri"/>
                <a:cs typeface="Calibri"/>
              </a:rPr>
              <a:t>Recruitment pipelines that intentionally include one more overlooked worker population*.</a:t>
            </a:r>
            <a:endParaRPr lang="en-US" sz="2000">
              <a:solidFill>
                <a:srgbClr val="003865"/>
              </a:solidFill>
              <a:highlight>
                <a:srgbClr val="FFFFFF"/>
              </a:highlight>
              <a:ea typeface="Calibri"/>
              <a:cs typeface="Calibri"/>
            </a:endParaRPr>
          </a:p>
          <a:p>
            <a:pPr lvl="1"/>
            <a:r>
              <a:rPr lang="en-US" sz="2000">
                <a:highlight>
                  <a:srgbClr val="FFFFFF"/>
                </a:highlight>
                <a:ea typeface="Calibri"/>
                <a:cs typeface="Calibri"/>
              </a:rPr>
              <a:t>Recurring service opportunities (e.g. a term of service, regularly scheduled service opportunity, etc.).</a:t>
            </a:r>
            <a:endParaRPr lang="en-US" sz="2000">
              <a:solidFill>
                <a:srgbClr val="003865"/>
              </a:solidFill>
              <a:ea typeface="Calibri"/>
              <a:cs typeface="Calibri"/>
            </a:endParaRPr>
          </a:p>
          <a:p>
            <a:pPr lvl="1"/>
            <a:r>
              <a:rPr lang="en-US" sz="2000">
                <a:highlight>
                  <a:srgbClr val="FFFFFF"/>
                </a:highlight>
                <a:ea typeface="Calibri"/>
                <a:cs typeface="Calibri"/>
              </a:rPr>
              <a:t>Sector specific training, credits, credential, certification, or license in a specific career field with a priority for training and/or credentials in health/elder care, education, civil or public sector service, climate, or food insecurity/agriculture.</a:t>
            </a:r>
            <a:endParaRPr lang="en-US" sz="2000">
              <a:solidFill>
                <a:srgbClr val="003865"/>
              </a:solidFill>
              <a:ea typeface="Calibri"/>
              <a:cs typeface="Calibri"/>
            </a:endParaRPr>
          </a:p>
          <a:p>
            <a:pPr lvl="1"/>
            <a:r>
              <a:rPr lang="en-US" sz="2000">
                <a:highlight>
                  <a:srgbClr val="FFFFFF"/>
                </a:highlight>
                <a:ea typeface="Calibri"/>
                <a:cs typeface="Calibri"/>
              </a:rPr>
              <a:t>Career development skills (e.g. resume building, interviewing skills, direct introductions to employment partners, etc.).</a:t>
            </a:r>
            <a:endParaRPr lang="en-US" sz="2000"/>
          </a:p>
          <a:p>
            <a:endParaRPr lang="en-US">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Date Placeholder 3">
            <a:extLst>
              <a:ext uri="{FF2B5EF4-FFF2-40B4-BE49-F238E27FC236}">
                <a16:creationId xmlns:a16="http://schemas.microsoft.com/office/drawing/2014/main" id="{77E430F4-8E93-2DB1-B9B4-197699AD3803}"/>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64A2E3B2-B55D-34D9-22B7-E00FB90575FD}"/>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FC44B4E2-BEC7-6B98-3776-93034C3D6586}"/>
              </a:ext>
            </a:extLst>
          </p:cNvPr>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356601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C6C0-C730-D171-B876-7FDF315FCAAF}"/>
              </a:ext>
            </a:extLst>
          </p:cNvPr>
          <p:cNvSpPr>
            <a:spLocks noGrp="1"/>
          </p:cNvSpPr>
          <p:nvPr>
            <p:ph type="title"/>
          </p:nvPr>
        </p:nvSpPr>
        <p:spPr/>
        <p:txBody>
          <a:bodyPr/>
          <a:lstStyle/>
          <a:p>
            <a:r>
              <a:rPr lang="en-US">
                <a:ea typeface="Calibri"/>
                <a:cs typeface="Calibri"/>
              </a:rPr>
              <a:t>Outcomes</a:t>
            </a:r>
            <a:endParaRPr lang="en-US"/>
          </a:p>
        </p:txBody>
      </p:sp>
      <p:sp>
        <p:nvSpPr>
          <p:cNvPr id="3" name="Content Placeholder 2">
            <a:extLst>
              <a:ext uri="{FF2B5EF4-FFF2-40B4-BE49-F238E27FC236}">
                <a16:creationId xmlns:a16="http://schemas.microsoft.com/office/drawing/2014/main" id="{FA2BCEAC-7113-575F-31BF-545075A0C3AF}"/>
              </a:ext>
            </a:extLst>
          </p:cNvPr>
          <p:cNvSpPr>
            <a:spLocks noGrp="1"/>
          </p:cNvSpPr>
          <p:nvPr>
            <p:ph idx="1"/>
          </p:nvPr>
        </p:nvSpPr>
        <p:spPr/>
        <p:txBody>
          <a:bodyPr vert="horz" lIns="0" tIns="91440" rIns="0" bIns="91440" rtlCol="0" anchor="t">
            <a:noAutofit/>
          </a:bodyPr>
          <a:lstStyle/>
          <a:p>
            <a:pPr marL="0" indent="0">
              <a:buNone/>
            </a:pPr>
            <a:r>
              <a:rPr lang="en-US" sz="1600">
                <a:highlight>
                  <a:srgbClr val="FFFFFF"/>
                </a:highlight>
                <a:ea typeface="Calibri"/>
                <a:cs typeface="Calibri"/>
              </a:rPr>
              <a:t>Grantees must meet one or more of the outcomes listed below, with priority given to those that meet multiple grant outcomes:</a:t>
            </a:r>
            <a:endParaRPr lang="en-US" sz="1600">
              <a:ea typeface="Calibri"/>
              <a:cs typeface="Calibri"/>
            </a:endParaRPr>
          </a:p>
          <a:p>
            <a:pPr lvl="1"/>
            <a:r>
              <a:rPr lang="en-US" sz="1600">
                <a:highlight>
                  <a:srgbClr val="FFFFFF"/>
                </a:highlight>
                <a:ea typeface="Calibri"/>
                <a:cs typeface="Calibri"/>
              </a:rPr>
              <a:t>Increasing the number of Minnesotans who participate in public service to career pathways.</a:t>
            </a:r>
          </a:p>
          <a:p>
            <a:pPr lvl="1"/>
            <a:r>
              <a:rPr lang="en-US" sz="1600">
                <a:highlight>
                  <a:srgbClr val="FFFFFF"/>
                </a:highlight>
                <a:ea typeface="Calibri"/>
                <a:cs typeface="Calibri"/>
              </a:rPr>
              <a:t>Increasing the number of public service members who attain a credential, certification, or license through the course of their service.</a:t>
            </a:r>
          </a:p>
          <a:p>
            <a:pPr lvl="1"/>
            <a:r>
              <a:rPr lang="en-US" sz="1600">
                <a:highlight>
                  <a:srgbClr val="FFFFFF"/>
                </a:highlight>
                <a:ea typeface="Calibri"/>
                <a:cs typeface="Calibri"/>
              </a:rPr>
              <a:t>Increasing the number of workers who join the labor force in a public service to career pathway.</a:t>
            </a:r>
          </a:p>
          <a:p>
            <a:pPr lvl="1"/>
            <a:r>
              <a:rPr lang="en-US" sz="1600">
                <a:highlight>
                  <a:srgbClr val="FFFFFF"/>
                </a:highlight>
                <a:ea typeface="Calibri"/>
                <a:cs typeface="Calibri"/>
              </a:rPr>
              <a:t>Diversifying the number of public service members who obtain a credential, certification, credits, or license through the course of their service.</a:t>
            </a:r>
          </a:p>
          <a:p>
            <a:pPr lvl="1"/>
            <a:r>
              <a:rPr lang="en-US" sz="1600">
                <a:highlight>
                  <a:srgbClr val="FFFFFF"/>
                </a:highlight>
                <a:ea typeface="Calibri"/>
                <a:cs typeface="Calibri"/>
              </a:rPr>
              <a:t>Increasing the number of public service members who obtain employment directly related to their service experience.</a:t>
            </a:r>
          </a:p>
          <a:p>
            <a:pPr lvl="1"/>
            <a:r>
              <a:rPr lang="en-US" sz="1600">
                <a:highlight>
                  <a:srgbClr val="FFFFFF"/>
                </a:highlight>
                <a:ea typeface="Calibri"/>
                <a:cs typeface="Calibri"/>
              </a:rPr>
              <a:t>Establishing or strengthening partnerships, programs, and pathways leading to recruitment, retention, and career attainment for overlooked workers.</a:t>
            </a:r>
          </a:p>
          <a:p>
            <a:pPr lvl="1"/>
            <a:r>
              <a:rPr lang="en-US" sz="1600">
                <a:highlight>
                  <a:srgbClr val="FFFFFF"/>
                </a:highlight>
                <a:ea typeface="Calibri"/>
                <a:cs typeface="Calibri"/>
              </a:rPr>
              <a:t>Establishing or strengthening partnerships between service organizations, workforce organizations, and/or employers.</a:t>
            </a:r>
          </a:p>
          <a:p>
            <a:pPr marL="0" indent="0">
              <a:buNone/>
            </a:pPr>
            <a:endParaRPr lang="en-US" sz="1100" dirty="0">
              <a:solidFill>
                <a:srgbClr val="C00000"/>
              </a:solidFill>
              <a:highlight>
                <a:srgbClr val="FFFFFF"/>
              </a:highlight>
              <a:ea typeface="Calibri"/>
              <a:cs typeface="Calibri"/>
            </a:endParaRPr>
          </a:p>
          <a:p>
            <a:endParaRPr lang="en-US" sz="1100" dirty="0">
              <a:highlight>
                <a:srgbClr val="FFFFFF"/>
              </a:highlight>
              <a:ea typeface="Calibri"/>
              <a:cs typeface="Calibri"/>
            </a:endParaRPr>
          </a:p>
          <a:p>
            <a:endParaRPr lang="en-US" dirty="0">
              <a:ea typeface="Calibri"/>
              <a:cs typeface="Calibri"/>
            </a:endParaRPr>
          </a:p>
        </p:txBody>
      </p:sp>
      <p:sp>
        <p:nvSpPr>
          <p:cNvPr id="4" name="Date Placeholder 3">
            <a:extLst>
              <a:ext uri="{FF2B5EF4-FFF2-40B4-BE49-F238E27FC236}">
                <a16:creationId xmlns:a16="http://schemas.microsoft.com/office/drawing/2014/main" id="{52A6FB1B-0AF8-CE50-7555-1DA5D954C5F2}"/>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5E91DECD-6A06-D7E2-3712-8351FF8190B0}"/>
              </a:ext>
            </a:extLst>
          </p:cNvPr>
          <p:cNvSpPr>
            <a:spLocks noGrp="1"/>
          </p:cNvSpPr>
          <p:nvPr>
            <p:ph type="ftr" sz="quarter" idx="3"/>
          </p:nvPr>
        </p:nvSpPr>
        <p:spPr/>
        <p:txBody>
          <a:bodyPr lIns="91440" tIns="45720" rIns="91440" bIns="45720" anchor="ctr"/>
          <a:lstStyle/>
          <a:p>
            <a:r>
              <a:rPr lang="en-US">
                <a:ea typeface="Calibri"/>
                <a:cs typeface="Calibri"/>
              </a:rPr>
              <a:t>Service to Success Grant 2026 </a:t>
            </a:r>
            <a:r>
              <a:rPr lang="en-US">
                <a:solidFill>
                  <a:schemeClr val="accent1"/>
                </a:solidFill>
                <a:ea typeface="Calibri"/>
                <a:cs typeface="Calibri"/>
              </a:rPr>
              <a:t>|</a:t>
            </a:r>
            <a:r>
              <a:rPr lang="en-US">
                <a:ea typeface="Calibri"/>
                <a:cs typeface="Calibri"/>
              </a:rPr>
              <a:t> https://mn.gov/deed/programs-services/office-public-service/grants/</a:t>
            </a:r>
            <a:endParaRPr lang="en-US"/>
          </a:p>
        </p:txBody>
      </p:sp>
      <p:sp>
        <p:nvSpPr>
          <p:cNvPr id="6" name="Slide Number Placeholder 5">
            <a:extLst>
              <a:ext uri="{FF2B5EF4-FFF2-40B4-BE49-F238E27FC236}">
                <a16:creationId xmlns:a16="http://schemas.microsoft.com/office/drawing/2014/main" id="{D2960783-EC09-E8A0-33CA-D450C38E3241}"/>
              </a:ext>
            </a:extLst>
          </p:cNvPr>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279796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BED6-DFBD-4FAE-2120-0F98CDA510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E50FDE-5CFE-DFD6-066B-8D17DC7BA998}"/>
              </a:ext>
            </a:extLst>
          </p:cNvPr>
          <p:cNvSpPr>
            <a:spLocks noGrp="1"/>
          </p:cNvSpPr>
          <p:nvPr>
            <p:ph type="title"/>
          </p:nvPr>
        </p:nvSpPr>
        <p:spPr/>
        <p:txBody>
          <a:bodyPr/>
          <a:lstStyle/>
          <a:p>
            <a:r>
              <a:rPr lang="en-US">
                <a:ea typeface="Calibri"/>
                <a:cs typeface="Calibri"/>
              </a:rPr>
              <a:t>Evaluation Rubric</a:t>
            </a:r>
            <a:endParaRPr lang="en-US"/>
          </a:p>
        </p:txBody>
      </p:sp>
      <p:sp>
        <p:nvSpPr>
          <p:cNvPr id="3" name="Content Placeholder 2">
            <a:extLst>
              <a:ext uri="{FF2B5EF4-FFF2-40B4-BE49-F238E27FC236}">
                <a16:creationId xmlns:a16="http://schemas.microsoft.com/office/drawing/2014/main" id="{872B3F57-2559-867E-EA6C-5C3A7D9F69FD}"/>
              </a:ext>
            </a:extLst>
          </p:cNvPr>
          <p:cNvSpPr>
            <a:spLocks noGrp="1"/>
          </p:cNvSpPr>
          <p:nvPr>
            <p:ph idx="1"/>
          </p:nvPr>
        </p:nvSpPr>
        <p:spPr/>
        <p:txBody>
          <a:bodyPr vert="horz" lIns="0" tIns="91440" rIns="0" bIns="91440" rtlCol="0" anchor="t">
            <a:normAutofit/>
          </a:bodyPr>
          <a:lstStyle/>
          <a:p>
            <a:pPr marL="0" indent="0">
              <a:buNone/>
            </a:pPr>
            <a:endParaRPr lang="en-US" dirty="0">
              <a:ea typeface="Calibri"/>
              <a:cs typeface="Calibri"/>
            </a:endParaRPr>
          </a:p>
          <a:p>
            <a:endParaRPr lang="en-US">
              <a:ea typeface="Calibri"/>
              <a:cs typeface="Calibri"/>
            </a:endParaRPr>
          </a:p>
          <a:p>
            <a:endParaRPr lang="en-US">
              <a:ea typeface="Calibri"/>
              <a:cs typeface="Calibri"/>
            </a:endParaRPr>
          </a:p>
          <a:p>
            <a:pPr marL="0" indent="0">
              <a:buNone/>
            </a:pPr>
            <a:endParaRPr lang="en-US">
              <a:ea typeface="Calibri"/>
              <a:cs typeface="Calibri"/>
            </a:endParaRPr>
          </a:p>
        </p:txBody>
      </p:sp>
      <p:sp>
        <p:nvSpPr>
          <p:cNvPr id="4" name="Date Placeholder 3">
            <a:extLst>
              <a:ext uri="{FF2B5EF4-FFF2-40B4-BE49-F238E27FC236}">
                <a16:creationId xmlns:a16="http://schemas.microsoft.com/office/drawing/2014/main" id="{3878FAB0-57A4-B880-83E9-714FD413BA57}"/>
              </a:ext>
            </a:extLst>
          </p:cNvPr>
          <p:cNvSpPr>
            <a:spLocks noGrp="1"/>
          </p:cNvSpPr>
          <p:nvPr>
            <p:ph type="dt" sz="half" idx="10"/>
          </p:nvPr>
        </p:nvSpPr>
        <p:spPr/>
        <p:txBody>
          <a:bodyPr/>
          <a:lstStyle/>
          <a:p>
            <a:fld id="{824D5D47-1752-4D84-8BFB-C2F71A34C932}" type="datetime1">
              <a:rPr lang="en-US" smtClean="0"/>
              <a:t>4/8/2026</a:t>
            </a:fld>
            <a:endParaRPr lang="en-US"/>
          </a:p>
        </p:txBody>
      </p:sp>
      <p:sp>
        <p:nvSpPr>
          <p:cNvPr id="5" name="Footer Placeholder 4">
            <a:extLst>
              <a:ext uri="{FF2B5EF4-FFF2-40B4-BE49-F238E27FC236}">
                <a16:creationId xmlns:a16="http://schemas.microsoft.com/office/drawing/2014/main" id="{4413C596-33DB-1862-2D2E-17C2C3648F36}"/>
              </a:ext>
            </a:extLst>
          </p:cNvPr>
          <p:cNvSpPr>
            <a:spLocks noGrp="1"/>
          </p:cNvSpPr>
          <p:nvPr>
            <p:ph type="ftr" sz="quarter" idx="3"/>
          </p:nvPr>
        </p:nvSpPr>
        <p:spPr/>
        <p:txBody>
          <a:bodyPr lIns="91440" tIns="45720" rIns="91440" bIns="45720" anchor="ctr"/>
          <a:lstStyle/>
          <a:p>
            <a:r>
              <a:rPr lang="en-US"/>
              <a:t>Service to Success Grant 2026 </a:t>
            </a:r>
            <a:r>
              <a:rPr lang="en-US">
                <a:solidFill>
                  <a:schemeClr val="accent1"/>
                </a:solidFill>
              </a:rPr>
              <a:t>|</a:t>
            </a:r>
            <a:r>
              <a:rPr lang="en-US"/>
              <a:t> https://mn.gov/deed/programs-services/office-public-service/grants/</a:t>
            </a:r>
          </a:p>
        </p:txBody>
      </p:sp>
      <p:sp>
        <p:nvSpPr>
          <p:cNvPr id="6" name="Slide Number Placeholder 5">
            <a:extLst>
              <a:ext uri="{FF2B5EF4-FFF2-40B4-BE49-F238E27FC236}">
                <a16:creationId xmlns:a16="http://schemas.microsoft.com/office/drawing/2014/main" id="{57AB1D13-A9AA-1DC8-6592-E5C3F462F530}"/>
              </a:ext>
            </a:extLst>
          </p:cNvPr>
          <p:cNvSpPr>
            <a:spLocks noGrp="1"/>
          </p:cNvSpPr>
          <p:nvPr>
            <p:ph type="sldNum" sz="quarter" idx="12"/>
          </p:nvPr>
        </p:nvSpPr>
        <p:spPr/>
        <p:txBody>
          <a:bodyPr/>
          <a:lstStyle/>
          <a:p>
            <a:fld id="{48F63A3B-78C7-47BE-AE5E-E10140E04643}" type="slidenum">
              <a:rPr lang="en-US" smtClean="0"/>
              <a:t>9</a:t>
            </a:fld>
            <a:endParaRPr lang="en-US"/>
          </a:p>
        </p:txBody>
      </p:sp>
      <p:graphicFrame>
        <p:nvGraphicFramePr>
          <p:cNvPr id="11" name="Table 10">
            <a:extLst>
              <a:ext uri="{FF2B5EF4-FFF2-40B4-BE49-F238E27FC236}">
                <a16:creationId xmlns:a16="http://schemas.microsoft.com/office/drawing/2014/main" id="{64614A75-296B-AB50-0E22-EE1CE0FEE027}"/>
              </a:ext>
            </a:extLst>
          </p:cNvPr>
          <p:cNvGraphicFramePr>
            <a:graphicFrameLocks noGrp="1"/>
          </p:cNvGraphicFramePr>
          <p:nvPr>
            <p:extLst>
              <p:ext uri="{D42A27DB-BD31-4B8C-83A1-F6EECF244321}">
                <p14:modId xmlns:p14="http://schemas.microsoft.com/office/powerpoint/2010/main" val="848196083"/>
              </p:ext>
            </p:extLst>
          </p:nvPr>
        </p:nvGraphicFramePr>
        <p:xfrm>
          <a:off x="3962400" y="1527282"/>
          <a:ext cx="4267200" cy="4652522"/>
        </p:xfrm>
        <a:graphic>
          <a:graphicData uri="http://schemas.openxmlformats.org/drawingml/2006/table">
            <a:tbl>
              <a:tblPr bandRow="1">
                <a:tableStyleId>{5C22544A-7EE6-4342-B048-85BDC9FD1C3A}</a:tableStyleId>
              </a:tblPr>
              <a:tblGrid>
                <a:gridCol w="3419475">
                  <a:extLst>
                    <a:ext uri="{9D8B030D-6E8A-4147-A177-3AD203B41FA5}">
                      <a16:colId xmlns:a16="http://schemas.microsoft.com/office/drawing/2014/main" val="2040809803"/>
                    </a:ext>
                  </a:extLst>
                </a:gridCol>
                <a:gridCol w="847725">
                  <a:extLst>
                    <a:ext uri="{9D8B030D-6E8A-4147-A177-3AD203B41FA5}">
                      <a16:colId xmlns:a16="http://schemas.microsoft.com/office/drawing/2014/main" val="3476972338"/>
                    </a:ext>
                  </a:extLst>
                </a:gridCol>
              </a:tblGrid>
              <a:tr h="190500">
                <a:tc>
                  <a:txBody>
                    <a:bodyPr/>
                    <a:lstStyle/>
                    <a:p>
                      <a:pPr algn="ctr" rtl="0" fontAlgn="base">
                        <a:lnSpc>
                          <a:spcPts val="1350"/>
                        </a:lnSpc>
                        <a:buNone/>
                      </a:pPr>
                      <a:r>
                        <a:rPr lang="en-US" sz="1100" b="0" i="0">
                          <a:solidFill>
                            <a:srgbClr val="000000"/>
                          </a:solidFill>
                          <a:effectLst/>
                          <a:latin typeface="Calibri" panose="020F0502020204030204" pitchFamily="34" charset="0"/>
                        </a:rPr>
                        <a:t>Criteria </a:t>
                      </a:r>
                      <a:endParaRPr lang="en-US" b="0" i="0">
                        <a:effectLst/>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524"/>
                        </a:lnSpc>
                        <a:buNone/>
                      </a:pPr>
                      <a:r>
                        <a:rPr lang="en-US" sz="1100" b="0" i="0">
                          <a:solidFill>
                            <a:srgbClr val="000000"/>
                          </a:solidFill>
                          <a:effectLst/>
                          <a:latin typeface="Calibri" panose="020F0502020204030204" pitchFamily="34" charset="0"/>
                        </a:rPr>
                        <a:t>Points Possible </a:t>
                      </a:r>
                      <a:endParaRPr lang="en-US" b="0" i="0">
                        <a:effectLst/>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45007308"/>
                  </a:ext>
                </a:extLst>
              </a:tr>
              <a:tr h="276225">
                <a:tc>
                  <a:txBody>
                    <a:bodyPr/>
                    <a:lstStyle/>
                    <a:p>
                      <a:pPr algn="l" rtl="0" fontAlgn="base">
                        <a:lnSpc>
                          <a:spcPts val="1350"/>
                        </a:lnSpc>
                        <a:buNone/>
                      </a:pPr>
                      <a:r>
                        <a:rPr lang="en-US" sz="1100" b="0" i="0">
                          <a:effectLst/>
                          <a:latin typeface="Calibri"/>
                        </a:rPr>
                        <a:t>1.</a:t>
                      </a:r>
                      <a:r>
                        <a:rPr lang="en-US" sz="1100" b="1" i="0" dirty="0">
                          <a:effectLst/>
                          <a:latin typeface="Calibri"/>
                        </a:rPr>
                        <a:t> </a:t>
                      </a:r>
                      <a:r>
                        <a:rPr lang="en-US" sz="1100" b="0" i="0">
                          <a:effectLst/>
                          <a:latin typeface="Calibri"/>
                        </a:rPr>
                        <a:t>Recruitment pipelines or partnerships for overlooked workers </a:t>
                      </a:r>
                      <a:endParaRPr lang="en-US" b="0" i="0">
                        <a:effectLst/>
                        <a:latin typeface="Calibri"/>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10 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01405499"/>
                  </a:ext>
                </a:extLst>
              </a:tr>
              <a:tr h="257175">
                <a:tc>
                  <a:txBody>
                    <a:bodyPr/>
                    <a:lstStyle/>
                    <a:p>
                      <a:pPr algn="l" rtl="0" fontAlgn="base">
                        <a:lnSpc>
                          <a:spcPts val="1524"/>
                        </a:lnSpc>
                        <a:buNone/>
                      </a:pPr>
                      <a:r>
                        <a:rPr lang="en-US" sz="1100" b="0" i="0">
                          <a:effectLst/>
                          <a:latin typeface="Calibri"/>
                        </a:rPr>
                        <a:t>2.</a:t>
                      </a:r>
                      <a:r>
                        <a:rPr lang="en-US" sz="1100" b="1" i="0" dirty="0">
                          <a:effectLst/>
                          <a:latin typeface="Calibri"/>
                        </a:rPr>
                        <a:t> </a:t>
                      </a:r>
                      <a:r>
                        <a:rPr lang="en-US" sz="1100" b="0" i="0">
                          <a:effectLst/>
                          <a:latin typeface="Calibri"/>
                        </a:rPr>
                        <a:t>Quality service opportunity  </a:t>
                      </a:r>
                      <a:endParaRPr lang="en-US" b="0" i="0">
                        <a:effectLst/>
                        <a:latin typeface="Calibri"/>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15 </a:t>
                      </a:r>
                      <a:endParaRPr lang="en-US" b="0" i="0">
                        <a:effectLst/>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19986281"/>
                  </a:ext>
                </a:extLst>
              </a:tr>
              <a:tr h="276225">
                <a:tc>
                  <a:txBody>
                    <a:bodyPr/>
                    <a:lstStyle/>
                    <a:p>
                      <a:pPr algn="l" rtl="0" fontAlgn="base">
                        <a:lnSpc>
                          <a:spcPts val="1524"/>
                        </a:lnSpc>
                        <a:buNone/>
                      </a:pPr>
                      <a:r>
                        <a:rPr lang="en-US" sz="1100" b="0" i="0">
                          <a:effectLst/>
                          <a:latin typeface="Calibri"/>
                        </a:rPr>
                        <a:t>3.</a:t>
                      </a:r>
                      <a:r>
                        <a:rPr lang="en-US" sz="1100" b="1" i="0" dirty="0">
                          <a:effectLst/>
                          <a:latin typeface="Calibri"/>
                        </a:rPr>
                        <a:t> </a:t>
                      </a:r>
                      <a:r>
                        <a:rPr lang="en-US" sz="1100" b="0" i="0">
                          <a:effectLst/>
                          <a:latin typeface="Calibri"/>
                        </a:rPr>
                        <a:t>Robust career pathway </a:t>
                      </a:r>
                      <a:endParaRPr lang="en-US" b="0" i="0">
                        <a:effectLst/>
                        <a:latin typeface="Calibri"/>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15 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44094819"/>
                  </a:ext>
                </a:extLst>
              </a:tr>
              <a:tr h="200025">
                <a:tc>
                  <a:txBody>
                    <a:bodyPr/>
                    <a:lstStyle/>
                    <a:p>
                      <a:pPr algn="l" rtl="0" fontAlgn="base">
                        <a:lnSpc>
                          <a:spcPts val="1350"/>
                        </a:lnSpc>
                        <a:buNone/>
                      </a:pPr>
                      <a:r>
                        <a:rPr lang="en-US" sz="1100" b="0" i="0">
                          <a:effectLst/>
                          <a:latin typeface="Calibri" panose="020F0502020204030204" pitchFamily="34" charset="0"/>
                        </a:rPr>
                        <a:t>4. Implementation capacity and feasibility </a:t>
                      </a:r>
                      <a:endParaRPr lang="en-US" b="0" i="0">
                        <a:effectLst/>
                      </a:endParaRPr>
                    </a:p>
                    <a:p>
                      <a:pPr algn="l" rtl="0" fontAlgn="base">
                        <a:lnSpc>
                          <a:spcPts val="1350"/>
                        </a:lnSpc>
                        <a:buNone/>
                      </a:pPr>
                      <a:r>
                        <a:rPr lang="en-US" sz="1100" b="0" i="0" dirty="0">
                          <a:effectLst/>
                          <a:latin typeface="Calibri"/>
                        </a:rPr>
                        <a:t>  </a:t>
                      </a:r>
                      <a:endParaRPr lang="en-US" b="0" i="0" dirty="0">
                        <a:effectLst/>
                        <a:latin typeface="Calibri"/>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15 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81945107"/>
                  </a:ext>
                </a:extLst>
              </a:tr>
              <a:tr h="276225">
                <a:tc>
                  <a:txBody>
                    <a:bodyPr/>
                    <a:lstStyle/>
                    <a:p>
                      <a:pPr algn="l" rtl="0" fontAlgn="base">
                        <a:lnSpc>
                          <a:spcPts val="1350"/>
                        </a:lnSpc>
                        <a:buNone/>
                      </a:pPr>
                      <a:r>
                        <a:rPr lang="en-US" sz="1100" b="0" i="0">
                          <a:effectLst/>
                          <a:latin typeface="Calibri" panose="020F0502020204030204" pitchFamily="34" charset="0"/>
                        </a:rPr>
                        <a:t>5. Impact measures </a:t>
                      </a:r>
                      <a:endParaRPr lang="en-US" b="0" i="0">
                        <a:effectLst/>
                      </a:endParaRPr>
                    </a:p>
                    <a:p>
                      <a:pPr algn="l" rtl="0" fontAlgn="base">
                        <a:lnSpc>
                          <a:spcPts val="1350"/>
                        </a:lnSpc>
                        <a:buNone/>
                      </a:pPr>
                      <a:r>
                        <a:rPr lang="en-US" sz="1100" b="0" i="0" dirty="0">
                          <a:effectLst/>
                          <a:latin typeface="Calibri"/>
                        </a:rPr>
                        <a:t>  </a:t>
                      </a:r>
                      <a:endParaRPr lang="en-US" b="0" i="0" dirty="0">
                        <a:effectLst/>
                        <a:latin typeface="Calibri"/>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10 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61438751"/>
                  </a:ext>
                </a:extLst>
              </a:tr>
              <a:tr h="276225">
                <a:tc>
                  <a:txBody>
                    <a:bodyPr/>
                    <a:lstStyle/>
                    <a:p>
                      <a:pPr algn="l" rtl="0" fontAlgn="base">
                        <a:lnSpc>
                          <a:spcPts val="1350"/>
                        </a:lnSpc>
                        <a:buNone/>
                      </a:pPr>
                      <a:r>
                        <a:rPr lang="en-US" sz="1100" b="0" i="0">
                          <a:effectLst/>
                          <a:latin typeface="Calibri" panose="020F0502020204030204" pitchFamily="34" charset="0"/>
                        </a:rPr>
                        <a:t>6. Evaluation plan  </a:t>
                      </a:r>
                      <a:endParaRPr lang="en-US" b="0" i="0">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10 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04326798"/>
                  </a:ext>
                </a:extLst>
              </a:tr>
              <a:tr h="276225">
                <a:tc>
                  <a:txBody>
                    <a:bodyPr/>
                    <a:lstStyle/>
                    <a:p>
                      <a:pPr algn="l" rtl="0" fontAlgn="base">
                        <a:lnSpc>
                          <a:spcPts val="1350"/>
                        </a:lnSpc>
                        <a:buNone/>
                      </a:pPr>
                      <a:r>
                        <a:rPr lang="en-US" sz="1100" b="0" i="0">
                          <a:effectLst/>
                          <a:latin typeface="Calibri" panose="020F0502020204030204" pitchFamily="34" charset="0"/>
                        </a:rPr>
                        <a:t>7. Priority (but not required): Partnerships between service organizations, workforce organizations, employer partners </a:t>
                      </a:r>
                      <a:endParaRPr lang="en-US" b="0" i="0">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5 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3255188"/>
                  </a:ext>
                </a:extLst>
              </a:tr>
              <a:tr h="276225">
                <a:tc>
                  <a:txBody>
                    <a:bodyPr/>
                    <a:lstStyle/>
                    <a:p>
                      <a:pPr algn="l" rtl="0" fontAlgn="base">
                        <a:lnSpc>
                          <a:spcPts val="1350"/>
                        </a:lnSpc>
                        <a:buNone/>
                      </a:pPr>
                      <a:r>
                        <a:rPr lang="en-US" sz="1100" b="0" i="0">
                          <a:effectLst/>
                          <a:latin typeface="Calibri" panose="020F0502020204030204" pitchFamily="34" charset="0"/>
                        </a:rPr>
                        <a:t>8. Alignment to an Office of Public Service priority industry (healthcare, education, civil or public sector service, climate, food insecurity/agriculture) </a:t>
                      </a:r>
                      <a:endParaRPr lang="en-US" b="0" i="0">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10 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88823332"/>
                  </a:ext>
                </a:extLst>
              </a:tr>
              <a:tr h="276225">
                <a:tc>
                  <a:txBody>
                    <a:bodyPr/>
                    <a:lstStyle/>
                    <a:p>
                      <a:pPr algn="l" rtl="0" fontAlgn="base">
                        <a:lnSpc>
                          <a:spcPts val="1350"/>
                        </a:lnSpc>
                        <a:buNone/>
                      </a:pPr>
                      <a:r>
                        <a:rPr lang="en-US" sz="1100" b="0" i="0">
                          <a:effectLst/>
                          <a:latin typeface="Calibri" panose="020F0502020204030204" pitchFamily="34" charset="0"/>
                        </a:rPr>
                        <a:t>9. Workplan  </a:t>
                      </a:r>
                      <a:endParaRPr lang="en-US" b="0" i="0">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5 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36035463"/>
                  </a:ext>
                </a:extLst>
              </a:tr>
              <a:tr h="276225">
                <a:tc>
                  <a:txBody>
                    <a:bodyPr/>
                    <a:lstStyle/>
                    <a:p>
                      <a:pPr algn="l" rtl="0" fontAlgn="base">
                        <a:lnSpc>
                          <a:spcPts val="1350"/>
                        </a:lnSpc>
                        <a:buNone/>
                      </a:pPr>
                      <a:r>
                        <a:rPr lang="en-US" sz="1100" b="0" i="0">
                          <a:effectLst/>
                          <a:latin typeface="Calibri" panose="020F0502020204030204" pitchFamily="34" charset="0"/>
                        </a:rPr>
                        <a:t>10. Budget </a:t>
                      </a:r>
                      <a:endParaRPr lang="en-US" b="0" i="0">
                        <a:effectLst/>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a:rPr>
                        <a:t>5 </a:t>
                      </a:r>
                      <a:endParaRPr lang="en-US" b="0" i="0">
                        <a:effectLst/>
                        <a:latin typeface="Calibri"/>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2107575"/>
                  </a:ext>
                </a:extLst>
              </a:tr>
              <a:tr h="190500">
                <a:tc>
                  <a:txBody>
                    <a:bodyPr/>
                    <a:lstStyle/>
                    <a:p>
                      <a:pPr algn="l" rtl="0" fontAlgn="base">
                        <a:lnSpc>
                          <a:spcPts val="1350"/>
                        </a:lnSpc>
                        <a:buNone/>
                      </a:pPr>
                      <a:r>
                        <a:rPr lang="en-US" sz="1100" b="1" i="0">
                          <a:effectLst/>
                          <a:latin typeface="Calibri"/>
                        </a:rPr>
                        <a:t>TOTAL POINTS POSSIBLE</a:t>
                      </a:r>
                      <a:r>
                        <a:rPr lang="en-US" sz="1100" b="0" i="0" dirty="0">
                          <a:effectLst/>
                          <a:latin typeface="Calibri"/>
                        </a:rPr>
                        <a:t> </a:t>
                      </a:r>
                      <a:endParaRPr lang="en-US" b="0" i="0" dirty="0">
                        <a:effectLst/>
                        <a:latin typeface="Calibri"/>
                      </a:endParaRPr>
                    </a:p>
                  </a:txBody>
                  <a:tcPr marL="57150" marR="5715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ctr" rtl="0" fontAlgn="base">
                        <a:lnSpc>
                          <a:spcPts val="1350"/>
                        </a:lnSpc>
                        <a:buNone/>
                      </a:pPr>
                      <a:r>
                        <a:rPr lang="en-US" sz="1100" b="0" i="0">
                          <a:effectLst/>
                          <a:latin typeface="Calibri" panose="020F0502020204030204" pitchFamily="34" charset="0"/>
                        </a:rPr>
                        <a:t>100 </a:t>
                      </a:r>
                      <a:endParaRPr lang="en-US" b="0" i="0">
                        <a:effectLst/>
                      </a:endParaRPr>
                    </a:p>
                  </a:txBody>
                  <a:tcPr marL="57150" marR="5715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43994971"/>
                  </a:ext>
                </a:extLst>
              </a:tr>
            </a:tbl>
          </a:graphicData>
        </a:graphic>
      </p:graphicFrame>
    </p:spTree>
    <p:extLst>
      <p:ext uri="{BB962C8B-B14F-4D97-AF65-F5344CB8AC3E}">
        <p14:creationId xmlns:p14="http://schemas.microsoft.com/office/powerpoint/2010/main" val="1821432728"/>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4A6AD1E-481A-4AA8-99BA-AEFCEDA60241}" vid="{8D8D8BF8-276F-4EE9-98A3-073D05DD6D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EAAB423C2AD4F9E716C964328C15F" ma:contentTypeVersion="20" ma:contentTypeDescription="Create a new document." ma:contentTypeScope="" ma:versionID="08b132a606221d3dab0c20dc93941fc0">
  <xsd:schema xmlns:xsd="http://www.w3.org/2001/XMLSchema" xmlns:xs="http://www.w3.org/2001/XMLSchema" xmlns:p="http://schemas.microsoft.com/office/2006/metadata/properties" xmlns:ns2="f40b3bed-991c-4f1f-9472-bc970bd8a5cf" xmlns:ns3="acafcbf6-48c5-4daf-971b-c5fe77e9609f" targetNamespace="http://schemas.microsoft.com/office/2006/metadata/properties" ma:root="true" ma:fieldsID="cf60285509ea917432f37d2ced5e660c" ns2:_="" ns3:_="">
    <xsd:import namespace="f40b3bed-991c-4f1f-9472-bc970bd8a5cf"/>
    <xsd:import namespace="acafcbf6-48c5-4daf-971b-c5fe77e9609f"/>
    <xsd:element name="properties">
      <xsd:complexType>
        <xsd:sequence>
          <xsd:element name="documentManagement">
            <xsd:complexType>
              <xsd:all>
                <xsd:element ref="ns2:MediaServiceMetadata" minOccurs="0"/>
                <xsd:element ref="ns2:MediaServiceFastMetadata" minOccurs="0"/>
                <xsd:element ref="ns3:TaxCatchAll" minOccurs="0"/>
                <xsd:element ref="ns2:MediaServiceGenerationTime" minOccurs="0"/>
                <xsd:element ref="ns2:MediaServiceEventHashCode" minOccurs="0"/>
                <xsd:element ref="ns2:lcf76f155ced4ddcb4097134ff3c332f" minOccurs="0"/>
                <xsd:element ref="ns2:MediaServiceDateTaken" minOccurs="0"/>
                <xsd:element ref="ns3:SharedWithUsers" minOccurs="0"/>
                <xsd:element ref="ns3:SharedWithDetails" minOccurs="0"/>
                <xsd:element ref="ns2:MediaServiceOCR" minOccurs="0"/>
                <xsd:element ref="ns2:MediaServiceObjectDetectorVersions" minOccurs="0"/>
                <xsd:element ref="ns2:MediaServiceSearchProperties" minOccurs="0"/>
                <xsd:element ref="ns2:RequestID" minOccurs="0"/>
                <xsd:element ref="ns2:MediaLengthInSeconds" minOccurs="0"/>
                <xsd:element ref="ns2:MediaServiceLocation" minOccurs="0"/>
                <xsd:element ref="ns2:Creato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0b3bed-991c-4f1f-9472-bc970bd8a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questID" ma:index="21" nillable="true" ma:displayName="RequestID" ma:format="Dropdown" ma:internalName="RequestID">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Creator" ma:index="24" nillable="true" ma:displayName="Creator" ma:format="Dropdown" ma:list="UserInfo" ma:SharePointGroup="0" ma:internalName="Creat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mage" ma:index="25"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cafcbf6-48c5-4daf-971b-c5fe77e9609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efc701-9f1f-4a85-8cd8-3211bcae7aac}" ma:internalName="TaxCatchAll" ma:showField="CatchAllData" ma:web="acafcbf6-48c5-4daf-971b-c5fe77e9609f">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0b3bed-991c-4f1f-9472-bc970bd8a5cf">
      <Terms xmlns="http://schemas.microsoft.com/office/infopath/2007/PartnerControls"/>
    </lcf76f155ced4ddcb4097134ff3c332f>
    <TaxCatchAll xmlns="acafcbf6-48c5-4daf-971b-c5fe77e9609f" xsi:nil="true"/>
    <Image xmlns="f40b3bed-991c-4f1f-9472-bc970bd8a5cf" xsi:nil="true"/>
    <Creator xmlns="f40b3bed-991c-4f1f-9472-bc970bd8a5cf">
      <UserInfo>
        <DisplayName/>
        <AccountId xsi:nil="true"/>
        <AccountType/>
      </UserInfo>
    </Creator>
    <RequestID xmlns="f40b3bed-991c-4f1f-9472-bc970bd8a5cf" xsi:nil="true"/>
  </documentManagement>
</p:properties>
</file>

<file path=customXml/itemProps1.xml><?xml version="1.0" encoding="utf-8"?>
<ds:datastoreItem xmlns:ds="http://schemas.openxmlformats.org/officeDocument/2006/customXml" ds:itemID="{025C1AD5-22C3-4B46-A08A-B05EFF731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0b3bed-991c-4f1f-9472-bc970bd8a5cf"/>
    <ds:schemaRef ds:uri="acafcbf6-48c5-4daf-971b-c5fe77e960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342eeec7-8b8f-4dbf-ae4b-7bb538bdaa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0b3bed-991c-4f1f-9472-bc970bd8a5cf"/>
    <ds:schemaRef ds:uri="acafcbf6-48c5-4daf-971b-c5fe77e9609f"/>
  </ds:schemaRefs>
</ds:datastoreItem>
</file>

<file path=docProps/app.xml><?xml version="1.0" encoding="utf-8"?>
<Properties xmlns="http://schemas.openxmlformats.org/officeDocument/2006/extended-properties" xmlns:vt="http://schemas.openxmlformats.org/officeDocument/2006/docPropsVTypes">
  <Template>Minnesota</Template>
  <Application>Microsoft Office PowerPoint</Application>
  <PresentationFormat>Widescreen</PresentationFormat>
  <Slides>13</Slides>
  <Notes>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Minnesota</vt:lpstr>
      <vt:lpstr>Service to Success Grant April 2026</vt:lpstr>
      <vt:lpstr>Purpose and Authorization </vt:lpstr>
      <vt:lpstr>Definitions</vt:lpstr>
      <vt:lpstr>Funding Available</vt:lpstr>
      <vt:lpstr>Eligibility: Expansion Grants </vt:lpstr>
      <vt:lpstr>Eligibility: Innovation Grants </vt:lpstr>
      <vt:lpstr>Eligibility</vt:lpstr>
      <vt:lpstr>Outcomes</vt:lpstr>
      <vt:lpstr>Evaluation Rubric</vt:lpstr>
      <vt:lpstr>Priorities for Evalution</vt:lpstr>
      <vt:lpstr>Submission &amp; Important Dates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Johnson, Heidi A (DEED)</dc:creator>
  <cp:keywords/>
  <dc:description/>
  <cp:revision>405</cp:revision>
  <cp:lastPrinted>2017-03-14T16:27:36Z</cp:lastPrinted>
  <dcterms:created xsi:type="dcterms:W3CDTF">2025-12-11T20:10:50Z</dcterms:created>
  <dcterms:modified xsi:type="dcterms:W3CDTF">2026-04-08T16:40:45Z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2.1</vt:lpwstr>
  </property>
  <property fmtid="{D5CDD505-2E9C-101B-9397-08002B2CF9AE}" pid="3" name="ContentTypeId">
    <vt:lpwstr>0x010100EA4EAAB423C2AD4F9E716C964328C15F</vt:lpwstr>
  </property>
  <property fmtid="{D5CDD505-2E9C-101B-9397-08002B2CF9AE}" pid="4" name="Order">
    <vt:r8>107600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y fmtid="{D5CDD505-2E9C-101B-9397-08002B2CF9AE}" pid="11" name="MediaServiceImageTags">
    <vt:lpwstr/>
  </property>
  <property fmtid="{D5CDD505-2E9C-101B-9397-08002B2CF9AE}" pid="12" name="_SharedFileIndex">
    <vt:lpwstr/>
  </property>
  <property fmtid="{D5CDD505-2E9C-101B-9397-08002B2CF9AE}" pid="13" name="_SourceUrl">
    <vt:lpwstr/>
  </property>
</Properties>
</file>