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DA3_652DAA8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114"/>
  </p:notesMasterIdLst>
  <p:handoutMasterIdLst>
    <p:handoutMasterId r:id="rId115"/>
  </p:handoutMasterIdLst>
  <p:sldIdLst>
    <p:sldId id="945" r:id="rId5"/>
    <p:sldId id="3357" r:id="rId6"/>
    <p:sldId id="3363" r:id="rId7"/>
    <p:sldId id="3492" r:id="rId8"/>
    <p:sldId id="3491" r:id="rId9"/>
    <p:sldId id="3356" r:id="rId10"/>
    <p:sldId id="3387" r:id="rId11"/>
    <p:sldId id="3388" r:id="rId12"/>
    <p:sldId id="3389" r:id="rId13"/>
    <p:sldId id="3494" r:id="rId14"/>
    <p:sldId id="3364" r:id="rId15"/>
    <p:sldId id="3365" r:id="rId16"/>
    <p:sldId id="3366" r:id="rId17"/>
    <p:sldId id="3367" r:id="rId18"/>
    <p:sldId id="3378" r:id="rId19"/>
    <p:sldId id="3473" r:id="rId20"/>
    <p:sldId id="3477" r:id="rId21"/>
    <p:sldId id="3478" r:id="rId22"/>
    <p:sldId id="3382" r:id="rId23"/>
    <p:sldId id="3383" r:id="rId24"/>
    <p:sldId id="3384" r:id="rId25"/>
    <p:sldId id="3386" r:id="rId26"/>
    <p:sldId id="3479" r:id="rId27"/>
    <p:sldId id="3390" r:id="rId28"/>
    <p:sldId id="3391" r:id="rId29"/>
    <p:sldId id="3392" r:id="rId30"/>
    <p:sldId id="3393" r:id="rId31"/>
    <p:sldId id="3394" r:id="rId32"/>
    <p:sldId id="3395" r:id="rId33"/>
    <p:sldId id="3496" r:id="rId34"/>
    <p:sldId id="3398" r:id="rId35"/>
    <p:sldId id="3495" r:id="rId36"/>
    <p:sldId id="3399" r:id="rId37"/>
    <p:sldId id="3474" r:id="rId38"/>
    <p:sldId id="3400" r:id="rId39"/>
    <p:sldId id="3401" r:id="rId40"/>
    <p:sldId id="3497" r:id="rId41"/>
    <p:sldId id="3498" r:id="rId42"/>
    <p:sldId id="3405" r:id="rId43"/>
    <p:sldId id="3406" r:id="rId44"/>
    <p:sldId id="3407" r:id="rId45"/>
    <p:sldId id="3408" r:id="rId46"/>
    <p:sldId id="3481" r:id="rId47"/>
    <p:sldId id="3482" r:id="rId48"/>
    <p:sldId id="3483" r:id="rId49"/>
    <p:sldId id="3413" r:id="rId50"/>
    <p:sldId id="3414" r:id="rId51"/>
    <p:sldId id="3415" r:id="rId52"/>
    <p:sldId id="3416" r:id="rId53"/>
    <p:sldId id="3417" r:id="rId54"/>
    <p:sldId id="3419" r:id="rId55"/>
    <p:sldId id="3420" r:id="rId56"/>
    <p:sldId id="3421" r:id="rId57"/>
    <p:sldId id="3422" r:id="rId58"/>
    <p:sldId id="3423" r:id="rId59"/>
    <p:sldId id="3424" r:id="rId60"/>
    <p:sldId id="3425" r:id="rId61"/>
    <p:sldId id="3426" r:id="rId62"/>
    <p:sldId id="3427" r:id="rId63"/>
    <p:sldId id="3485" r:id="rId64"/>
    <p:sldId id="3486" r:id="rId65"/>
    <p:sldId id="3428" r:id="rId66"/>
    <p:sldId id="3429" r:id="rId67"/>
    <p:sldId id="3430" r:id="rId68"/>
    <p:sldId id="3431" r:id="rId69"/>
    <p:sldId id="3435" r:id="rId70"/>
    <p:sldId id="3436" r:id="rId71"/>
    <p:sldId id="3437" r:id="rId72"/>
    <p:sldId id="3487" r:id="rId73"/>
    <p:sldId id="3488" r:id="rId74"/>
    <p:sldId id="3439" r:id="rId75"/>
    <p:sldId id="3440" r:id="rId76"/>
    <p:sldId id="3442" r:id="rId77"/>
    <p:sldId id="3438" r:id="rId78"/>
    <p:sldId id="3443" r:id="rId79"/>
    <p:sldId id="3444" r:id="rId80"/>
    <p:sldId id="3445" r:id="rId81"/>
    <p:sldId id="3446" r:id="rId82"/>
    <p:sldId id="3447" r:id="rId83"/>
    <p:sldId id="3499" r:id="rId84"/>
    <p:sldId id="3449" r:id="rId85"/>
    <p:sldId id="3450" r:id="rId86"/>
    <p:sldId id="3451" r:id="rId87"/>
    <p:sldId id="505" r:id="rId88"/>
    <p:sldId id="3452" r:id="rId89"/>
    <p:sldId id="3453" r:id="rId90"/>
    <p:sldId id="3454" r:id="rId91"/>
    <p:sldId id="3455" r:id="rId92"/>
    <p:sldId id="3500" r:id="rId93"/>
    <p:sldId id="3489" r:id="rId94"/>
    <p:sldId id="3490" r:id="rId95"/>
    <p:sldId id="490" r:id="rId96"/>
    <p:sldId id="491" r:id="rId97"/>
    <p:sldId id="3457" r:id="rId98"/>
    <p:sldId id="3458" r:id="rId99"/>
    <p:sldId id="493" r:id="rId100"/>
    <p:sldId id="3459" r:id="rId101"/>
    <p:sldId id="3460" r:id="rId102"/>
    <p:sldId id="3461" r:id="rId103"/>
    <p:sldId id="3462" r:id="rId104"/>
    <p:sldId id="3463" r:id="rId105"/>
    <p:sldId id="3464" r:id="rId106"/>
    <p:sldId id="3465" r:id="rId107"/>
    <p:sldId id="3467" r:id="rId108"/>
    <p:sldId id="3501" r:id="rId109"/>
    <p:sldId id="3470" r:id="rId110"/>
    <p:sldId id="3502" r:id="rId111"/>
    <p:sldId id="3503" r:id="rId112"/>
    <p:sldId id="946" r:id="rId1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86A1D7-7521-2349-9AA9-BD2931D28A8A}" name="Judeh, Sherene (She/Her/Hers) (DEED)" initials="J(" userId="S::sherene.judeh@state.mn.us::dbdf1c6c-c88a-493c-8410-c3ab571df085" providerId="AD"/>
  <p188:author id="{56F5C9FE-5CFC-5C2A-117D-98058615F73F}" name="McClelland, Katie (She/Her/Hers) (DEED)" initials="KM" userId="S::Katie.McClelland@state.mn.us::b02855ce-4663-4a65-b405-593f1970a1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99D1FF"/>
    <a:srgbClr val="D6EDFF"/>
    <a:srgbClr val="003865"/>
    <a:srgbClr val="78BE21"/>
    <a:srgbClr val="000000"/>
    <a:srgbClr val="0D0D0D"/>
    <a:srgbClr val="B20738"/>
    <a:srgbClr val="00A3E2"/>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F6E2F6-204F-FD45-5D47-9E36D1C60F93}" v="30" dt="2026-07-07T18:22:05.562"/>
    <p1510:client id="{A044810E-BE3D-E6D2-321B-BBF509C08706}" v="366" dt="2026-07-09T17:50:05.059"/>
    <p1510:client id="{FA13C892-0E6E-1C64-007F-5B88FDF2961D}" v="1730" dt="2026-07-08T19:48:33.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viewProps" Target="view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notesMaster" Target="notesMasters/notesMaster1.xml"/><Relationship Id="rId119" Type="http://schemas.openxmlformats.org/officeDocument/2006/relationships/tableStyles" Target="tableStyle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s>
</file>

<file path=ppt/comments/modernComment_DA3_652DAA84.xml><?xml version="1.0" encoding="utf-8"?>
<p188:cmLst xmlns:a="http://schemas.openxmlformats.org/drawingml/2006/main" xmlns:r="http://schemas.openxmlformats.org/officeDocument/2006/relationships" xmlns:p188="http://schemas.microsoft.com/office/powerpoint/2018/8/main">
  <p188:cm id="{97107AD3-2715-4637-9840-E37D9989023A}" authorId="{A686A1D7-7521-2349-9AA9-BD2931D28A8A}" status="resolved" created="2026-01-14T19:22:20.947" complete="100000">
    <ac:txMkLst xmlns:ac="http://schemas.microsoft.com/office/drawing/2013/main/command">
      <pc:docMk xmlns:pc="http://schemas.microsoft.com/office/powerpoint/2013/main/command"/>
      <pc:sldMk xmlns:pc="http://schemas.microsoft.com/office/powerpoint/2013/main/command" cId="1697491588" sldId="3491"/>
      <ac:spMk id="3" creationId="{3F17141E-1AA7-78F5-5587-2D217CBF776A}"/>
      <ac:txMk cp="430">
        <ac:context len="434" hash="3733719553"/>
      </ac:txMk>
    </ac:txMkLst>
    <p188:pos x="2001864" y="2595966"/>
    <p188:replyLst>
      <p188:reply id="{97E26CDD-64E7-4C28-A327-C5753FE0061B}" authorId="{56F5C9FE-5CFC-5C2A-117D-98058615F73F}" created="2026-01-28T18:32:27.608">
        <p188:txBody>
          <a:bodyPr/>
          <a:lstStyle/>
          <a:p>
            <a:r>
              <a:rPr lang="en-US"/>
              <a:t>The goal wasn’t necessarily to start new programs (as that would be extremely expensive) but to support existing and creating relevant career pathways</a:t>
            </a:r>
          </a:p>
        </p188:txBody>
      </p188:reply>
    </p188:replyLst>
    <p188:txBody>
      <a:bodyPr/>
      <a:lstStyle/>
      <a:p>
        <a:r>
          <a:rPr lang="en-US"/>
          <a:t>Is this also for new public service programs with aligned career pathways? Meaning new programs, not just adding a path to an existing program.</a:t>
        </a:r>
      </a:p>
    </p188:txBody>
  </p188:cm>
  <p188:cm id="{42291D78-D4C5-4746-A201-A63A0D94E9D5}" authorId="{56F5C9FE-5CFC-5C2A-117D-98058615F73F}" status="resolved" created="2026-01-28T18:33:01.855" complete="100000">
    <ac:txMkLst xmlns:ac="http://schemas.microsoft.com/office/drawing/2013/main/command">
      <pc:docMk xmlns:pc="http://schemas.microsoft.com/office/powerpoint/2013/main/command"/>
      <pc:sldMk xmlns:pc="http://schemas.microsoft.com/office/powerpoint/2013/main/command" cId="1697491588" sldId="3491"/>
      <ac:spMk id="3" creationId="{3F17141E-1AA7-78F5-5587-2D217CBF776A}"/>
      <ac:txMk cp="456">
        <ac:context len="465" hash="1665547031"/>
      </ac:txMk>
    </ac:txMkLst>
    <p188:pos x="6013174" y="3825515"/>
    <p188:txBody>
      <a:bodyPr/>
      <a:lstStyle/>
      <a:p>
        <a:r>
          <a:rPr lang="en-US"/>
          <a:t>Will you add a slide with the statute info as it relates to the grants (funding and requirements)</a:t>
        </a:r>
      </a:p>
    </p188:txBody>
    <p188:extLst>
      <p:ext xmlns:p="http://schemas.openxmlformats.org/presentationml/2006/main" uri="{57CB4572-C831-44C2-8A1C-0ADB6CCDFE69}">
        <p223:reactions xmlns:p223="http://schemas.microsoft.com/office/powerpoint/2022/03/main">
          <p223:rxn type="👍">
            <p223:instance time="2026-01-28T18:56:20.941" authorId="{A686A1D7-7521-2349-9AA9-BD2931D28A8A}"/>
          </p223:rxn>
        </p223:reactions>
      </p:ext>
    </p188:extLst>
  </p188:cm>
</p188:cmLst>
</file>

<file path=ppt/diagrams/_rels/data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ata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25.svg"/></Relationships>
</file>

<file path=ppt/diagrams/_rels/data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4.svg"/><Relationship Id="rId1" Type="http://schemas.openxmlformats.org/officeDocument/2006/relationships/image" Target="../media/image25.svg"/><Relationship Id="rId5" Type="http://schemas.openxmlformats.org/officeDocument/2006/relationships/image" Target="../media/image36.sv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2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4.svg"/><Relationship Id="rId1" Type="http://schemas.openxmlformats.org/officeDocument/2006/relationships/image" Target="../media/image25.svg"/><Relationship Id="rId5" Type="http://schemas.openxmlformats.org/officeDocument/2006/relationships/image" Target="../media/image36.sv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E5582F-7B75-41B1-B0C5-F34E1BC26E7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C19C372-B1B7-4313-A93B-4CAA47044CA0}">
      <dgm:prSet custT="1"/>
      <dgm:spPr/>
      <dgm:t>
        <a:bodyPr/>
        <a:lstStyle/>
        <a:p>
          <a:pPr>
            <a:lnSpc>
              <a:spcPct val="100000"/>
            </a:lnSpc>
          </a:pPr>
          <a:r>
            <a:rPr lang="en-US" sz="2500" kern="1200"/>
            <a:t>Specific eligibility requirements and eligible services were outlined in the </a:t>
          </a:r>
          <a:r>
            <a:rPr lang="en-US" sz="2500" kern="1200">
              <a:latin typeface="Calibri"/>
              <a:ea typeface="+mn-ea"/>
              <a:cs typeface="+mn-cs"/>
            </a:rPr>
            <a:t>Request for Proposal </a:t>
          </a:r>
          <a:r>
            <a:rPr lang="en-US" sz="2500" kern="1200"/>
            <a:t>(RFP).</a:t>
          </a:r>
        </a:p>
      </dgm:t>
    </dgm:pt>
    <dgm:pt modelId="{A368D2CA-F130-417F-B7E3-5B1E3EF56B51}" type="parTrans" cxnId="{3A977DA0-D687-4B12-B431-FC40943AC925}">
      <dgm:prSet/>
      <dgm:spPr/>
      <dgm:t>
        <a:bodyPr/>
        <a:lstStyle/>
        <a:p>
          <a:endParaRPr lang="en-US"/>
        </a:p>
      </dgm:t>
    </dgm:pt>
    <dgm:pt modelId="{218AD6C2-675E-41A4-9EBE-4522C63817F8}" type="sibTrans" cxnId="{3A977DA0-D687-4B12-B431-FC40943AC925}">
      <dgm:prSet/>
      <dgm:spPr/>
      <dgm:t>
        <a:bodyPr/>
        <a:lstStyle/>
        <a:p>
          <a:endParaRPr lang="en-US"/>
        </a:p>
      </dgm:t>
    </dgm:pt>
    <dgm:pt modelId="{EC4318BD-9664-4F08-835C-06BD8B39BA95}">
      <dgm:prSet/>
      <dgm:spPr/>
      <dgm:t>
        <a:bodyPr/>
        <a:lstStyle/>
        <a:p>
          <a:pPr>
            <a:lnSpc>
              <a:spcPct val="100000"/>
            </a:lnSpc>
          </a:pPr>
          <a:r>
            <a:rPr lang="en-US"/>
            <a:t>Refer to your organization’s contract for the specific target population your organization will serve.</a:t>
          </a:r>
        </a:p>
      </dgm:t>
    </dgm:pt>
    <dgm:pt modelId="{E27DEBBD-9B19-403C-8920-7A0B3333A6FE}" type="parTrans" cxnId="{AA57938E-37EC-40E4-983C-436B5A2E61D3}">
      <dgm:prSet/>
      <dgm:spPr/>
      <dgm:t>
        <a:bodyPr/>
        <a:lstStyle/>
        <a:p>
          <a:endParaRPr lang="en-US"/>
        </a:p>
      </dgm:t>
    </dgm:pt>
    <dgm:pt modelId="{DCAE3B2C-B10E-474C-B159-7B2EC7FA4C11}" type="sibTrans" cxnId="{AA57938E-37EC-40E4-983C-436B5A2E61D3}">
      <dgm:prSet/>
      <dgm:spPr/>
      <dgm:t>
        <a:bodyPr/>
        <a:lstStyle/>
        <a:p>
          <a:endParaRPr lang="en-US"/>
        </a:p>
      </dgm:t>
    </dgm:pt>
    <dgm:pt modelId="{8075BC6E-5674-4F37-862E-50C946A18CB9}">
      <dgm:prSet custT="1"/>
      <dgm:spPr/>
      <dgm:t>
        <a:bodyPr/>
        <a:lstStyle/>
        <a:p>
          <a:pPr>
            <a:lnSpc>
              <a:spcPct val="100000"/>
            </a:lnSpc>
          </a:pPr>
          <a:r>
            <a:rPr lang="en-US" sz="2500" kern="1200"/>
            <a:t>Your contract is developed based on the proposal you submitted in response to the RFP.</a:t>
          </a:r>
        </a:p>
      </dgm:t>
    </dgm:pt>
    <dgm:pt modelId="{BEC74798-A970-485A-83D5-F32D44491702}" type="parTrans" cxnId="{D04C44D8-B64F-43E9-94AD-D9FF7F6DE8D0}">
      <dgm:prSet/>
      <dgm:spPr/>
      <dgm:t>
        <a:bodyPr/>
        <a:lstStyle/>
        <a:p>
          <a:endParaRPr lang="en-US"/>
        </a:p>
      </dgm:t>
    </dgm:pt>
    <dgm:pt modelId="{8161D87D-7D4F-48B8-91CB-9891646626DA}" type="sibTrans" cxnId="{D04C44D8-B64F-43E9-94AD-D9FF7F6DE8D0}">
      <dgm:prSet/>
      <dgm:spPr/>
      <dgm:t>
        <a:bodyPr/>
        <a:lstStyle/>
        <a:p>
          <a:endParaRPr lang="en-US"/>
        </a:p>
      </dgm:t>
    </dgm:pt>
    <dgm:pt modelId="{1B97B0B9-AC32-4404-892B-CFF26BD95AA1}" type="pres">
      <dgm:prSet presAssocID="{61E5582F-7B75-41B1-B0C5-F34E1BC26E70}" presName="root" presStyleCnt="0">
        <dgm:presLayoutVars>
          <dgm:dir/>
          <dgm:resizeHandles val="exact"/>
        </dgm:presLayoutVars>
      </dgm:prSet>
      <dgm:spPr/>
    </dgm:pt>
    <dgm:pt modelId="{65A51C6C-9138-47BF-AD34-129A1243198C}" type="pres">
      <dgm:prSet presAssocID="{AC19C372-B1B7-4313-A93B-4CAA47044CA0}" presName="compNode" presStyleCnt="0"/>
      <dgm:spPr/>
    </dgm:pt>
    <dgm:pt modelId="{48A30087-3450-4EA2-B2FC-8403811DAD8C}" type="pres">
      <dgm:prSet presAssocID="{AC19C372-B1B7-4313-A93B-4CAA47044CA0}" presName="bgRect" presStyleLbl="bgShp" presStyleIdx="0" presStyleCnt="3"/>
      <dgm:spPr/>
    </dgm:pt>
    <dgm:pt modelId="{C42ED00B-5AF3-423F-AEDB-DF8A83224491}" type="pres">
      <dgm:prSet presAssocID="{AC19C372-B1B7-4313-A93B-4CAA47044CA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avel"/>
        </a:ext>
      </dgm:extLst>
    </dgm:pt>
    <dgm:pt modelId="{613B062E-E041-4DBF-A971-BAB0FC9E4AB3}" type="pres">
      <dgm:prSet presAssocID="{AC19C372-B1B7-4313-A93B-4CAA47044CA0}" presName="spaceRect" presStyleCnt="0"/>
      <dgm:spPr/>
    </dgm:pt>
    <dgm:pt modelId="{0EF77242-E10D-45F0-96DF-7A791F9603DC}" type="pres">
      <dgm:prSet presAssocID="{AC19C372-B1B7-4313-A93B-4CAA47044CA0}" presName="parTx" presStyleLbl="revTx" presStyleIdx="0" presStyleCnt="3">
        <dgm:presLayoutVars>
          <dgm:chMax val="0"/>
          <dgm:chPref val="0"/>
        </dgm:presLayoutVars>
      </dgm:prSet>
      <dgm:spPr/>
    </dgm:pt>
    <dgm:pt modelId="{2571CB1A-1F40-4DD0-8F27-A5BE70A646D3}" type="pres">
      <dgm:prSet presAssocID="{218AD6C2-675E-41A4-9EBE-4522C63817F8}" presName="sibTrans" presStyleCnt="0"/>
      <dgm:spPr/>
    </dgm:pt>
    <dgm:pt modelId="{15ED540B-AFFC-4F81-8B46-95F9061B6F4D}" type="pres">
      <dgm:prSet presAssocID="{8075BC6E-5674-4F37-862E-50C946A18CB9}" presName="compNode" presStyleCnt="0"/>
      <dgm:spPr/>
    </dgm:pt>
    <dgm:pt modelId="{7AB45FCB-862F-472C-B4EE-CEF4A51BA74F}" type="pres">
      <dgm:prSet presAssocID="{8075BC6E-5674-4F37-862E-50C946A18CB9}" presName="bgRect" presStyleLbl="bgShp" presStyleIdx="1" presStyleCnt="3"/>
      <dgm:spPr/>
    </dgm:pt>
    <dgm:pt modelId="{7919400B-BEB3-4D47-90BA-C7A7C18EDA58}" type="pres">
      <dgm:prSet presAssocID="{8075BC6E-5674-4F37-862E-50C946A18CB9}" presName="iconRect" presStyleLbl="node1" presStyleIdx="1" presStyleCnt="3"/>
      <dgm:spPr>
        <a:blipFill>
          <a:blip xmlns:r="http://schemas.openxmlformats.org/officeDocument/2006/relationships">
            <a:duotone>
              <a:prstClr val="black"/>
              <a:schemeClr val="accent4">
                <a:tint val="45000"/>
                <a:satMod val="400000"/>
              </a:schemeClr>
            </a:duotone>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Zoom in with solid fill"/>
        </a:ext>
      </dgm:extLst>
    </dgm:pt>
    <dgm:pt modelId="{060DA2EB-4C87-40CB-B003-D981A9294B36}" type="pres">
      <dgm:prSet presAssocID="{8075BC6E-5674-4F37-862E-50C946A18CB9}" presName="spaceRect" presStyleCnt="0"/>
      <dgm:spPr/>
    </dgm:pt>
    <dgm:pt modelId="{2316C328-5A65-40F3-8558-A77745CFDD52}" type="pres">
      <dgm:prSet presAssocID="{8075BC6E-5674-4F37-862E-50C946A18CB9}" presName="parTx" presStyleLbl="revTx" presStyleIdx="1" presStyleCnt="3">
        <dgm:presLayoutVars>
          <dgm:chMax val="0"/>
          <dgm:chPref val="0"/>
        </dgm:presLayoutVars>
      </dgm:prSet>
      <dgm:spPr/>
    </dgm:pt>
    <dgm:pt modelId="{39F25B2D-0FF9-4438-B147-E248E2C677F3}" type="pres">
      <dgm:prSet presAssocID="{8161D87D-7D4F-48B8-91CB-9891646626DA}" presName="sibTrans" presStyleCnt="0"/>
      <dgm:spPr/>
    </dgm:pt>
    <dgm:pt modelId="{30361E97-05FC-4F5B-917F-0C994A6AF158}" type="pres">
      <dgm:prSet presAssocID="{EC4318BD-9664-4F08-835C-06BD8B39BA95}" presName="compNode" presStyleCnt="0"/>
      <dgm:spPr/>
    </dgm:pt>
    <dgm:pt modelId="{0BF41E79-3CAC-47CD-9AA3-94683C2D31A8}" type="pres">
      <dgm:prSet presAssocID="{EC4318BD-9664-4F08-835C-06BD8B39BA95}" presName="bgRect" presStyleLbl="bgShp" presStyleIdx="2" presStyleCnt="3"/>
      <dgm:spPr/>
    </dgm:pt>
    <dgm:pt modelId="{C46ADA14-B87D-4ED5-96E0-64E318DE822A}" type="pres">
      <dgm:prSet presAssocID="{EC4318BD-9664-4F08-835C-06BD8B39BA9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ument"/>
        </a:ext>
      </dgm:extLst>
    </dgm:pt>
    <dgm:pt modelId="{9B0094F8-1FBD-4054-98ED-0DDB35C2875A}" type="pres">
      <dgm:prSet presAssocID="{EC4318BD-9664-4F08-835C-06BD8B39BA95}" presName="spaceRect" presStyleCnt="0"/>
      <dgm:spPr/>
    </dgm:pt>
    <dgm:pt modelId="{5A79F5CA-0C02-4356-B04B-EA0EC59DA593}" type="pres">
      <dgm:prSet presAssocID="{EC4318BD-9664-4F08-835C-06BD8B39BA95}" presName="parTx" presStyleLbl="revTx" presStyleIdx="2" presStyleCnt="3">
        <dgm:presLayoutVars>
          <dgm:chMax val="0"/>
          <dgm:chPref val="0"/>
        </dgm:presLayoutVars>
      </dgm:prSet>
      <dgm:spPr/>
    </dgm:pt>
  </dgm:ptLst>
  <dgm:cxnLst>
    <dgm:cxn modelId="{FDC97164-D550-41B6-90B9-8BB62D3A5D06}" type="presOf" srcId="{61E5582F-7B75-41B1-B0C5-F34E1BC26E70}" destId="{1B97B0B9-AC32-4404-892B-CFF26BD95AA1}" srcOrd="0" destOrd="0" presId="urn:microsoft.com/office/officeart/2018/2/layout/IconVerticalSolidList"/>
    <dgm:cxn modelId="{C3309D71-9A5E-4E8A-937E-CF50F6324C85}" type="presOf" srcId="{8075BC6E-5674-4F37-862E-50C946A18CB9}" destId="{2316C328-5A65-40F3-8558-A77745CFDD52}" srcOrd="0" destOrd="0" presId="urn:microsoft.com/office/officeart/2018/2/layout/IconVerticalSolidList"/>
    <dgm:cxn modelId="{461E9482-6B84-424C-80DC-02F2349263CE}" type="presOf" srcId="{AC19C372-B1B7-4313-A93B-4CAA47044CA0}" destId="{0EF77242-E10D-45F0-96DF-7A791F9603DC}" srcOrd="0" destOrd="0" presId="urn:microsoft.com/office/officeart/2018/2/layout/IconVerticalSolidList"/>
    <dgm:cxn modelId="{AA57938E-37EC-40E4-983C-436B5A2E61D3}" srcId="{61E5582F-7B75-41B1-B0C5-F34E1BC26E70}" destId="{EC4318BD-9664-4F08-835C-06BD8B39BA95}" srcOrd="2" destOrd="0" parTransId="{E27DEBBD-9B19-403C-8920-7A0B3333A6FE}" sibTransId="{DCAE3B2C-B10E-474C-B159-7B2EC7FA4C11}"/>
    <dgm:cxn modelId="{3A977DA0-D687-4B12-B431-FC40943AC925}" srcId="{61E5582F-7B75-41B1-B0C5-F34E1BC26E70}" destId="{AC19C372-B1B7-4313-A93B-4CAA47044CA0}" srcOrd="0" destOrd="0" parTransId="{A368D2CA-F130-417F-B7E3-5B1E3EF56B51}" sibTransId="{218AD6C2-675E-41A4-9EBE-4522C63817F8}"/>
    <dgm:cxn modelId="{E9F0E2BC-2FE4-436F-AF12-3C9C201A78C5}" type="presOf" srcId="{EC4318BD-9664-4F08-835C-06BD8B39BA95}" destId="{5A79F5CA-0C02-4356-B04B-EA0EC59DA593}" srcOrd="0" destOrd="0" presId="urn:microsoft.com/office/officeart/2018/2/layout/IconVerticalSolidList"/>
    <dgm:cxn modelId="{D04C44D8-B64F-43E9-94AD-D9FF7F6DE8D0}" srcId="{61E5582F-7B75-41B1-B0C5-F34E1BC26E70}" destId="{8075BC6E-5674-4F37-862E-50C946A18CB9}" srcOrd="1" destOrd="0" parTransId="{BEC74798-A970-485A-83D5-F32D44491702}" sibTransId="{8161D87D-7D4F-48B8-91CB-9891646626DA}"/>
    <dgm:cxn modelId="{6C0BCA81-CCC2-456E-8C6C-B999A653A966}" type="presParOf" srcId="{1B97B0B9-AC32-4404-892B-CFF26BD95AA1}" destId="{65A51C6C-9138-47BF-AD34-129A1243198C}" srcOrd="0" destOrd="0" presId="urn:microsoft.com/office/officeart/2018/2/layout/IconVerticalSolidList"/>
    <dgm:cxn modelId="{433A8E9D-32FE-4FAE-943F-4532CA781C50}" type="presParOf" srcId="{65A51C6C-9138-47BF-AD34-129A1243198C}" destId="{48A30087-3450-4EA2-B2FC-8403811DAD8C}" srcOrd="0" destOrd="0" presId="urn:microsoft.com/office/officeart/2018/2/layout/IconVerticalSolidList"/>
    <dgm:cxn modelId="{F6200384-1458-4D39-9A43-76312813F14F}" type="presParOf" srcId="{65A51C6C-9138-47BF-AD34-129A1243198C}" destId="{C42ED00B-5AF3-423F-AEDB-DF8A83224491}" srcOrd="1" destOrd="0" presId="urn:microsoft.com/office/officeart/2018/2/layout/IconVerticalSolidList"/>
    <dgm:cxn modelId="{C92642F7-D305-4956-91E5-029F3DA8CF3E}" type="presParOf" srcId="{65A51C6C-9138-47BF-AD34-129A1243198C}" destId="{613B062E-E041-4DBF-A971-BAB0FC9E4AB3}" srcOrd="2" destOrd="0" presId="urn:microsoft.com/office/officeart/2018/2/layout/IconVerticalSolidList"/>
    <dgm:cxn modelId="{37DE9AC9-4475-4628-B259-94D90C79E80C}" type="presParOf" srcId="{65A51C6C-9138-47BF-AD34-129A1243198C}" destId="{0EF77242-E10D-45F0-96DF-7A791F9603DC}" srcOrd="3" destOrd="0" presId="urn:microsoft.com/office/officeart/2018/2/layout/IconVerticalSolidList"/>
    <dgm:cxn modelId="{D8E114B7-E70D-42B3-AA56-9D2B2BA83533}" type="presParOf" srcId="{1B97B0B9-AC32-4404-892B-CFF26BD95AA1}" destId="{2571CB1A-1F40-4DD0-8F27-A5BE70A646D3}" srcOrd="1" destOrd="0" presId="urn:microsoft.com/office/officeart/2018/2/layout/IconVerticalSolidList"/>
    <dgm:cxn modelId="{0301B6AA-333C-42E4-975C-F26956DB87D3}" type="presParOf" srcId="{1B97B0B9-AC32-4404-892B-CFF26BD95AA1}" destId="{15ED540B-AFFC-4F81-8B46-95F9061B6F4D}" srcOrd="2" destOrd="0" presId="urn:microsoft.com/office/officeart/2018/2/layout/IconVerticalSolidList"/>
    <dgm:cxn modelId="{0080EAF9-58DC-4910-9070-6A42313D646C}" type="presParOf" srcId="{15ED540B-AFFC-4F81-8B46-95F9061B6F4D}" destId="{7AB45FCB-862F-472C-B4EE-CEF4A51BA74F}" srcOrd="0" destOrd="0" presId="urn:microsoft.com/office/officeart/2018/2/layout/IconVerticalSolidList"/>
    <dgm:cxn modelId="{4DEE3DF4-B7AB-4579-A3D9-83832931AFAE}" type="presParOf" srcId="{15ED540B-AFFC-4F81-8B46-95F9061B6F4D}" destId="{7919400B-BEB3-4D47-90BA-C7A7C18EDA58}" srcOrd="1" destOrd="0" presId="urn:microsoft.com/office/officeart/2018/2/layout/IconVerticalSolidList"/>
    <dgm:cxn modelId="{B2C5D68D-451A-42B2-8436-C2DE2458FDE3}" type="presParOf" srcId="{15ED540B-AFFC-4F81-8B46-95F9061B6F4D}" destId="{060DA2EB-4C87-40CB-B003-D981A9294B36}" srcOrd="2" destOrd="0" presId="urn:microsoft.com/office/officeart/2018/2/layout/IconVerticalSolidList"/>
    <dgm:cxn modelId="{E03E6827-EA65-4D1A-BF01-07BB1CB8849D}" type="presParOf" srcId="{15ED540B-AFFC-4F81-8B46-95F9061B6F4D}" destId="{2316C328-5A65-40F3-8558-A77745CFDD52}" srcOrd="3" destOrd="0" presId="urn:microsoft.com/office/officeart/2018/2/layout/IconVerticalSolidList"/>
    <dgm:cxn modelId="{E0134520-F594-455E-8BC3-FF3E6D63A7F0}" type="presParOf" srcId="{1B97B0B9-AC32-4404-892B-CFF26BD95AA1}" destId="{39F25B2D-0FF9-4438-B147-E248E2C677F3}" srcOrd="3" destOrd="0" presId="urn:microsoft.com/office/officeart/2018/2/layout/IconVerticalSolidList"/>
    <dgm:cxn modelId="{8F4FD670-C32B-4348-BD6C-8A8AA6BE3494}" type="presParOf" srcId="{1B97B0B9-AC32-4404-892B-CFF26BD95AA1}" destId="{30361E97-05FC-4F5B-917F-0C994A6AF158}" srcOrd="4" destOrd="0" presId="urn:microsoft.com/office/officeart/2018/2/layout/IconVerticalSolidList"/>
    <dgm:cxn modelId="{7C76B854-21E1-4E9D-B1EF-D5EF7BD649A4}" type="presParOf" srcId="{30361E97-05FC-4F5B-917F-0C994A6AF158}" destId="{0BF41E79-3CAC-47CD-9AA3-94683C2D31A8}" srcOrd="0" destOrd="0" presId="urn:microsoft.com/office/officeart/2018/2/layout/IconVerticalSolidList"/>
    <dgm:cxn modelId="{554180E5-37AA-454B-8B1A-859A0BA2BAF9}" type="presParOf" srcId="{30361E97-05FC-4F5B-917F-0C994A6AF158}" destId="{C46ADA14-B87D-4ED5-96E0-64E318DE822A}" srcOrd="1" destOrd="0" presId="urn:microsoft.com/office/officeart/2018/2/layout/IconVerticalSolidList"/>
    <dgm:cxn modelId="{0488D3FE-D523-4FB9-B2C8-A1027FE9F191}" type="presParOf" srcId="{30361E97-05FC-4F5B-917F-0C994A6AF158}" destId="{9B0094F8-1FBD-4054-98ED-0DDB35C2875A}" srcOrd="2" destOrd="0" presId="urn:microsoft.com/office/officeart/2018/2/layout/IconVerticalSolidList"/>
    <dgm:cxn modelId="{9CBD203F-68BE-4C67-AF29-D13C499EF6E9}" type="presParOf" srcId="{30361E97-05FC-4F5B-917F-0C994A6AF158}" destId="{5A79F5CA-0C02-4356-B04B-EA0EC59DA59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E5582F-7B75-41B1-B0C5-F34E1BC26E7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C19C372-B1B7-4313-A93B-4CAA47044CA0}">
      <dgm:prSet custT="1"/>
      <dgm:spPr/>
      <dgm:t>
        <a:bodyPr/>
        <a:lstStyle/>
        <a:p>
          <a:pPr>
            <a:lnSpc>
              <a:spcPct val="100000"/>
            </a:lnSpc>
          </a:pPr>
          <a:r>
            <a:rPr lang="en-US" sz="2500" kern="1200"/>
            <a:t>Measurable Outcomes are defined in your workplan/contract.</a:t>
          </a:r>
        </a:p>
      </dgm:t>
    </dgm:pt>
    <dgm:pt modelId="{A368D2CA-F130-417F-B7E3-5B1E3EF56B51}" type="parTrans" cxnId="{3A977DA0-D687-4B12-B431-FC40943AC925}">
      <dgm:prSet/>
      <dgm:spPr/>
      <dgm:t>
        <a:bodyPr/>
        <a:lstStyle/>
        <a:p>
          <a:endParaRPr lang="en-US"/>
        </a:p>
      </dgm:t>
    </dgm:pt>
    <dgm:pt modelId="{218AD6C2-675E-41A4-9EBE-4522C63817F8}" type="sibTrans" cxnId="{3A977DA0-D687-4B12-B431-FC40943AC925}">
      <dgm:prSet/>
      <dgm:spPr/>
      <dgm:t>
        <a:bodyPr/>
        <a:lstStyle/>
        <a:p>
          <a:endParaRPr lang="en-US"/>
        </a:p>
      </dgm:t>
    </dgm:pt>
    <dgm:pt modelId="{EC4318BD-9664-4F08-835C-06BD8B39BA95}">
      <dgm:prSet/>
      <dgm:spPr/>
      <dgm:t>
        <a:bodyPr/>
        <a:lstStyle/>
        <a:p>
          <a:pPr>
            <a:lnSpc>
              <a:spcPct val="100000"/>
            </a:lnSpc>
          </a:pPr>
          <a:r>
            <a:rPr lang="en-US"/>
            <a:t>Outcomes are reported to DEED through Workforce One via Activities and Exits.</a:t>
          </a:r>
        </a:p>
      </dgm:t>
    </dgm:pt>
    <dgm:pt modelId="{E27DEBBD-9B19-403C-8920-7A0B3333A6FE}" type="parTrans" cxnId="{AA57938E-37EC-40E4-983C-436B5A2E61D3}">
      <dgm:prSet/>
      <dgm:spPr/>
      <dgm:t>
        <a:bodyPr/>
        <a:lstStyle/>
        <a:p>
          <a:endParaRPr lang="en-US"/>
        </a:p>
      </dgm:t>
    </dgm:pt>
    <dgm:pt modelId="{DCAE3B2C-B10E-474C-B159-7B2EC7FA4C11}" type="sibTrans" cxnId="{AA57938E-37EC-40E4-983C-436B5A2E61D3}">
      <dgm:prSet/>
      <dgm:spPr/>
      <dgm:t>
        <a:bodyPr/>
        <a:lstStyle/>
        <a:p>
          <a:endParaRPr lang="en-US"/>
        </a:p>
      </dgm:t>
    </dgm:pt>
    <dgm:pt modelId="{8075BC6E-5674-4F37-862E-50C946A18CB9}">
      <dgm:prSet custT="1"/>
      <dgm:spPr/>
      <dgm:t>
        <a:bodyPr/>
        <a:lstStyle/>
        <a:p>
          <a:pPr>
            <a:lnSpc>
              <a:spcPct val="100000"/>
            </a:lnSpc>
          </a:pPr>
          <a:r>
            <a:rPr lang="en-US" sz="2500" kern="1200"/>
            <a:t>These outcomes are the basis for assessing program success.</a:t>
          </a:r>
        </a:p>
      </dgm:t>
    </dgm:pt>
    <dgm:pt modelId="{BEC74798-A970-485A-83D5-F32D44491702}" type="parTrans" cxnId="{D04C44D8-B64F-43E9-94AD-D9FF7F6DE8D0}">
      <dgm:prSet/>
      <dgm:spPr/>
      <dgm:t>
        <a:bodyPr/>
        <a:lstStyle/>
        <a:p>
          <a:endParaRPr lang="en-US"/>
        </a:p>
      </dgm:t>
    </dgm:pt>
    <dgm:pt modelId="{8161D87D-7D4F-48B8-91CB-9891646626DA}" type="sibTrans" cxnId="{D04C44D8-B64F-43E9-94AD-D9FF7F6DE8D0}">
      <dgm:prSet/>
      <dgm:spPr/>
      <dgm:t>
        <a:bodyPr/>
        <a:lstStyle/>
        <a:p>
          <a:endParaRPr lang="en-US"/>
        </a:p>
      </dgm:t>
    </dgm:pt>
    <dgm:pt modelId="{1B97B0B9-AC32-4404-892B-CFF26BD95AA1}" type="pres">
      <dgm:prSet presAssocID="{61E5582F-7B75-41B1-B0C5-F34E1BC26E70}" presName="root" presStyleCnt="0">
        <dgm:presLayoutVars>
          <dgm:dir/>
          <dgm:resizeHandles val="exact"/>
        </dgm:presLayoutVars>
      </dgm:prSet>
      <dgm:spPr/>
    </dgm:pt>
    <dgm:pt modelId="{65A51C6C-9138-47BF-AD34-129A1243198C}" type="pres">
      <dgm:prSet presAssocID="{AC19C372-B1B7-4313-A93B-4CAA47044CA0}" presName="compNode" presStyleCnt="0"/>
      <dgm:spPr/>
    </dgm:pt>
    <dgm:pt modelId="{48A30087-3450-4EA2-B2FC-8403811DAD8C}" type="pres">
      <dgm:prSet presAssocID="{AC19C372-B1B7-4313-A93B-4CAA47044CA0}" presName="bgRect" presStyleLbl="bgShp" presStyleIdx="0" presStyleCnt="3"/>
      <dgm:spPr>
        <a:ln>
          <a:solidFill>
            <a:srgbClr val="B20738"/>
          </a:solidFill>
        </a:ln>
      </dgm:spPr>
    </dgm:pt>
    <dgm:pt modelId="{C42ED00B-5AF3-423F-AEDB-DF8A83224491}" type="pres">
      <dgm:prSet presAssocID="{AC19C372-B1B7-4313-A93B-4CAA47044CA0}"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mark with solid fill"/>
        </a:ext>
      </dgm:extLst>
    </dgm:pt>
    <dgm:pt modelId="{613B062E-E041-4DBF-A971-BAB0FC9E4AB3}" type="pres">
      <dgm:prSet presAssocID="{AC19C372-B1B7-4313-A93B-4CAA47044CA0}" presName="spaceRect" presStyleCnt="0"/>
      <dgm:spPr/>
    </dgm:pt>
    <dgm:pt modelId="{0EF77242-E10D-45F0-96DF-7A791F9603DC}" type="pres">
      <dgm:prSet presAssocID="{AC19C372-B1B7-4313-A93B-4CAA47044CA0}" presName="parTx" presStyleLbl="revTx" presStyleIdx="0" presStyleCnt="3">
        <dgm:presLayoutVars>
          <dgm:chMax val="0"/>
          <dgm:chPref val="0"/>
        </dgm:presLayoutVars>
      </dgm:prSet>
      <dgm:spPr/>
    </dgm:pt>
    <dgm:pt modelId="{2571CB1A-1F40-4DD0-8F27-A5BE70A646D3}" type="pres">
      <dgm:prSet presAssocID="{218AD6C2-675E-41A4-9EBE-4522C63817F8}" presName="sibTrans" presStyleCnt="0"/>
      <dgm:spPr/>
    </dgm:pt>
    <dgm:pt modelId="{15ED540B-AFFC-4F81-8B46-95F9061B6F4D}" type="pres">
      <dgm:prSet presAssocID="{8075BC6E-5674-4F37-862E-50C946A18CB9}" presName="compNode" presStyleCnt="0"/>
      <dgm:spPr/>
    </dgm:pt>
    <dgm:pt modelId="{7AB45FCB-862F-472C-B4EE-CEF4A51BA74F}" type="pres">
      <dgm:prSet presAssocID="{8075BC6E-5674-4F37-862E-50C946A18CB9}" presName="bgRect" presStyleLbl="bgShp" presStyleIdx="1" presStyleCnt="3"/>
      <dgm:spPr/>
    </dgm:pt>
    <dgm:pt modelId="{7919400B-BEB3-4D47-90BA-C7A7C18EDA58}" type="pres">
      <dgm:prSet presAssocID="{8075BC6E-5674-4F37-862E-50C946A18CB9}"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solidFill>
            <a:srgbClr val="FBFBFB"/>
          </a:solidFill>
        </a:ln>
      </dgm:spPr>
      <dgm:extLst>
        <a:ext uri="{E40237B7-FDA0-4F09-8148-C483321AD2D9}">
          <dgm14:cNvPr xmlns:dgm14="http://schemas.microsoft.com/office/drawing/2010/diagram" id="0" name="" descr="Circles with arrows with solid fill"/>
        </a:ext>
      </dgm:extLst>
    </dgm:pt>
    <dgm:pt modelId="{060DA2EB-4C87-40CB-B003-D981A9294B36}" type="pres">
      <dgm:prSet presAssocID="{8075BC6E-5674-4F37-862E-50C946A18CB9}" presName="spaceRect" presStyleCnt="0"/>
      <dgm:spPr/>
    </dgm:pt>
    <dgm:pt modelId="{2316C328-5A65-40F3-8558-A77745CFDD52}" type="pres">
      <dgm:prSet presAssocID="{8075BC6E-5674-4F37-862E-50C946A18CB9}" presName="parTx" presStyleLbl="revTx" presStyleIdx="1" presStyleCnt="3">
        <dgm:presLayoutVars>
          <dgm:chMax val="0"/>
          <dgm:chPref val="0"/>
        </dgm:presLayoutVars>
      </dgm:prSet>
      <dgm:spPr/>
    </dgm:pt>
    <dgm:pt modelId="{39F25B2D-0FF9-4438-B147-E248E2C677F3}" type="pres">
      <dgm:prSet presAssocID="{8161D87D-7D4F-48B8-91CB-9891646626DA}" presName="sibTrans" presStyleCnt="0"/>
      <dgm:spPr/>
    </dgm:pt>
    <dgm:pt modelId="{30361E97-05FC-4F5B-917F-0C994A6AF158}" type="pres">
      <dgm:prSet presAssocID="{EC4318BD-9664-4F08-835C-06BD8B39BA95}" presName="compNode" presStyleCnt="0"/>
      <dgm:spPr/>
    </dgm:pt>
    <dgm:pt modelId="{0BF41E79-3CAC-47CD-9AA3-94683C2D31A8}" type="pres">
      <dgm:prSet presAssocID="{EC4318BD-9664-4F08-835C-06BD8B39BA95}" presName="bgRect" presStyleLbl="bgShp" presStyleIdx="2" presStyleCnt="3"/>
      <dgm:spPr/>
    </dgm:pt>
    <dgm:pt modelId="{C46ADA14-B87D-4ED5-96E0-64E318DE822A}" type="pres">
      <dgm:prSet presAssocID="{EC4318BD-9664-4F08-835C-06BD8B39BA95}"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Document with solid fill"/>
        </a:ext>
      </dgm:extLst>
    </dgm:pt>
    <dgm:pt modelId="{9B0094F8-1FBD-4054-98ED-0DDB35C2875A}" type="pres">
      <dgm:prSet presAssocID="{EC4318BD-9664-4F08-835C-06BD8B39BA95}" presName="spaceRect" presStyleCnt="0"/>
      <dgm:spPr/>
    </dgm:pt>
    <dgm:pt modelId="{5A79F5CA-0C02-4356-B04B-EA0EC59DA593}" type="pres">
      <dgm:prSet presAssocID="{EC4318BD-9664-4F08-835C-06BD8B39BA95}" presName="parTx" presStyleLbl="revTx" presStyleIdx="2" presStyleCnt="3">
        <dgm:presLayoutVars>
          <dgm:chMax val="0"/>
          <dgm:chPref val="0"/>
        </dgm:presLayoutVars>
      </dgm:prSet>
      <dgm:spPr/>
    </dgm:pt>
  </dgm:ptLst>
  <dgm:cxnLst>
    <dgm:cxn modelId="{FDC97164-D550-41B6-90B9-8BB62D3A5D06}" type="presOf" srcId="{61E5582F-7B75-41B1-B0C5-F34E1BC26E70}" destId="{1B97B0B9-AC32-4404-892B-CFF26BD95AA1}" srcOrd="0" destOrd="0" presId="urn:microsoft.com/office/officeart/2018/2/layout/IconVerticalSolidList"/>
    <dgm:cxn modelId="{C3309D71-9A5E-4E8A-937E-CF50F6324C85}" type="presOf" srcId="{8075BC6E-5674-4F37-862E-50C946A18CB9}" destId="{2316C328-5A65-40F3-8558-A77745CFDD52}" srcOrd="0" destOrd="0" presId="urn:microsoft.com/office/officeart/2018/2/layout/IconVerticalSolidList"/>
    <dgm:cxn modelId="{461E9482-6B84-424C-80DC-02F2349263CE}" type="presOf" srcId="{AC19C372-B1B7-4313-A93B-4CAA47044CA0}" destId="{0EF77242-E10D-45F0-96DF-7A791F9603DC}" srcOrd="0" destOrd="0" presId="urn:microsoft.com/office/officeart/2018/2/layout/IconVerticalSolidList"/>
    <dgm:cxn modelId="{AA57938E-37EC-40E4-983C-436B5A2E61D3}" srcId="{61E5582F-7B75-41B1-B0C5-F34E1BC26E70}" destId="{EC4318BD-9664-4F08-835C-06BD8B39BA95}" srcOrd="2" destOrd="0" parTransId="{E27DEBBD-9B19-403C-8920-7A0B3333A6FE}" sibTransId="{DCAE3B2C-B10E-474C-B159-7B2EC7FA4C11}"/>
    <dgm:cxn modelId="{3A977DA0-D687-4B12-B431-FC40943AC925}" srcId="{61E5582F-7B75-41B1-B0C5-F34E1BC26E70}" destId="{AC19C372-B1B7-4313-A93B-4CAA47044CA0}" srcOrd="0" destOrd="0" parTransId="{A368D2CA-F130-417F-B7E3-5B1E3EF56B51}" sibTransId="{218AD6C2-675E-41A4-9EBE-4522C63817F8}"/>
    <dgm:cxn modelId="{E9F0E2BC-2FE4-436F-AF12-3C9C201A78C5}" type="presOf" srcId="{EC4318BD-9664-4F08-835C-06BD8B39BA95}" destId="{5A79F5CA-0C02-4356-B04B-EA0EC59DA593}" srcOrd="0" destOrd="0" presId="urn:microsoft.com/office/officeart/2018/2/layout/IconVerticalSolidList"/>
    <dgm:cxn modelId="{D04C44D8-B64F-43E9-94AD-D9FF7F6DE8D0}" srcId="{61E5582F-7B75-41B1-B0C5-F34E1BC26E70}" destId="{8075BC6E-5674-4F37-862E-50C946A18CB9}" srcOrd="1" destOrd="0" parTransId="{BEC74798-A970-485A-83D5-F32D44491702}" sibTransId="{8161D87D-7D4F-48B8-91CB-9891646626DA}"/>
    <dgm:cxn modelId="{6C0BCA81-CCC2-456E-8C6C-B999A653A966}" type="presParOf" srcId="{1B97B0B9-AC32-4404-892B-CFF26BD95AA1}" destId="{65A51C6C-9138-47BF-AD34-129A1243198C}" srcOrd="0" destOrd="0" presId="urn:microsoft.com/office/officeart/2018/2/layout/IconVerticalSolidList"/>
    <dgm:cxn modelId="{433A8E9D-32FE-4FAE-943F-4532CA781C50}" type="presParOf" srcId="{65A51C6C-9138-47BF-AD34-129A1243198C}" destId="{48A30087-3450-4EA2-B2FC-8403811DAD8C}" srcOrd="0" destOrd="0" presId="urn:microsoft.com/office/officeart/2018/2/layout/IconVerticalSolidList"/>
    <dgm:cxn modelId="{F6200384-1458-4D39-9A43-76312813F14F}" type="presParOf" srcId="{65A51C6C-9138-47BF-AD34-129A1243198C}" destId="{C42ED00B-5AF3-423F-AEDB-DF8A83224491}" srcOrd="1" destOrd="0" presId="urn:microsoft.com/office/officeart/2018/2/layout/IconVerticalSolidList"/>
    <dgm:cxn modelId="{C92642F7-D305-4956-91E5-029F3DA8CF3E}" type="presParOf" srcId="{65A51C6C-9138-47BF-AD34-129A1243198C}" destId="{613B062E-E041-4DBF-A971-BAB0FC9E4AB3}" srcOrd="2" destOrd="0" presId="urn:microsoft.com/office/officeart/2018/2/layout/IconVerticalSolidList"/>
    <dgm:cxn modelId="{37DE9AC9-4475-4628-B259-94D90C79E80C}" type="presParOf" srcId="{65A51C6C-9138-47BF-AD34-129A1243198C}" destId="{0EF77242-E10D-45F0-96DF-7A791F9603DC}" srcOrd="3" destOrd="0" presId="urn:microsoft.com/office/officeart/2018/2/layout/IconVerticalSolidList"/>
    <dgm:cxn modelId="{D8E114B7-E70D-42B3-AA56-9D2B2BA83533}" type="presParOf" srcId="{1B97B0B9-AC32-4404-892B-CFF26BD95AA1}" destId="{2571CB1A-1F40-4DD0-8F27-A5BE70A646D3}" srcOrd="1" destOrd="0" presId="urn:microsoft.com/office/officeart/2018/2/layout/IconVerticalSolidList"/>
    <dgm:cxn modelId="{0301B6AA-333C-42E4-975C-F26956DB87D3}" type="presParOf" srcId="{1B97B0B9-AC32-4404-892B-CFF26BD95AA1}" destId="{15ED540B-AFFC-4F81-8B46-95F9061B6F4D}" srcOrd="2" destOrd="0" presId="urn:microsoft.com/office/officeart/2018/2/layout/IconVerticalSolidList"/>
    <dgm:cxn modelId="{0080EAF9-58DC-4910-9070-6A42313D646C}" type="presParOf" srcId="{15ED540B-AFFC-4F81-8B46-95F9061B6F4D}" destId="{7AB45FCB-862F-472C-B4EE-CEF4A51BA74F}" srcOrd="0" destOrd="0" presId="urn:microsoft.com/office/officeart/2018/2/layout/IconVerticalSolidList"/>
    <dgm:cxn modelId="{4DEE3DF4-B7AB-4579-A3D9-83832931AFAE}" type="presParOf" srcId="{15ED540B-AFFC-4F81-8B46-95F9061B6F4D}" destId="{7919400B-BEB3-4D47-90BA-C7A7C18EDA58}" srcOrd="1" destOrd="0" presId="urn:microsoft.com/office/officeart/2018/2/layout/IconVerticalSolidList"/>
    <dgm:cxn modelId="{B2C5D68D-451A-42B2-8436-C2DE2458FDE3}" type="presParOf" srcId="{15ED540B-AFFC-4F81-8B46-95F9061B6F4D}" destId="{060DA2EB-4C87-40CB-B003-D981A9294B36}" srcOrd="2" destOrd="0" presId="urn:microsoft.com/office/officeart/2018/2/layout/IconVerticalSolidList"/>
    <dgm:cxn modelId="{E03E6827-EA65-4D1A-BF01-07BB1CB8849D}" type="presParOf" srcId="{15ED540B-AFFC-4F81-8B46-95F9061B6F4D}" destId="{2316C328-5A65-40F3-8558-A77745CFDD52}" srcOrd="3" destOrd="0" presId="urn:microsoft.com/office/officeart/2018/2/layout/IconVerticalSolidList"/>
    <dgm:cxn modelId="{E0134520-F594-455E-8BC3-FF3E6D63A7F0}" type="presParOf" srcId="{1B97B0B9-AC32-4404-892B-CFF26BD95AA1}" destId="{39F25B2D-0FF9-4438-B147-E248E2C677F3}" srcOrd="3" destOrd="0" presId="urn:microsoft.com/office/officeart/2018/2/layout/IconVerticalSolidList"/>
    <dgm:cxn modelId="{8F4FD670-C32B-4348-BD6C-8A8AA6BE3494}" type="presParOf" srcId="{1B97B0B9-AC32-4404-892B-CFF26BD95AA1}" destId="{30361E97-05FC-4F5B-917F-0C994A6AF158}" srcOrd="4" destOrd="0" presId="urn:microsoft.com/office/officeart/2018/2/layout/IconVerticalSolidList"/>
    <dgm:cxn modelId="{7C76B854-21E1-4E9D-B1EF-D5EF7BD649A4}" type="presParOf" srcId="{30361E97-05FC-4F5B-917F-0C994A6AF158}" destId="{0BF41E79-3CAC-47CD-9AA3-94683C2D31A8}" srcOrd="0" destOrd="0" presId="urn:microsoft.com/office/officeart/2018/2/layout/IconVerticalSolidList"/>
    <dgm:cxn modelId="{554180E5-37AA-454B-8B1A-859A0BA2BAF9}" type="presParOf" srcId="{30361E97-05FC-4F5B-917F-0C994A6AF158}" destId="{C46ADA14-B87D-4ED5-96E0-64E318DE822A}" srcOrd="1" destOrd="0" presId="urn:microsoft.com/office/officeart/2018/2/layout/IconVerticalSolidList"/>
    <dgm:cxn modelId="{0488D3FE-D523-4FB9-B2C8-A1027FE9F191}" type="presParOf" srcId="{30361E97-05FC-4F5B-917F-0C994A6AF158}" destId="{9B0094F8-1FBD-4054-98ED-0DDB35C2875A}" srcOrd="2" destOrd="0" presId="urn:microsoft.com/office/officeart/2018/2/layout/IconVerticalSolidList"/>
    <dgm:cxn modelId="{9CBD203F-68BE-4C67-AF29-D13C499EF6E9}" type="presParOf" srcId="{30361E97-05FC-4F5B-917F-0C994A6AF158}" destId="{5A79F5CA-0C02-4356-B04B-EA0EC59DA59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E5582F-7B75-41B1-B0C5-F34E1BC26E7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C19C372-B1B7-4313-A93B-4CAA47044CA0}">
      <dgm:prSet custT="1"/>
      <dgm:spPr/>
      <dgm:t>
        <a:bodyPr/>
        <a:lstStyle/>
        <a:p>
          <a:pPr>
            <a:lnSpc>
              <a:spcPct val="100000"/>
            </a:lnSpc>
          </a:pPr>
          <a:r>
            <a:rPr lang="en-US" sz="2500" kern="1200"/>
            <a:t>Enrollments</a:t>
          </a:r>
        </a:p>
      </dgm:t>
    </dgm:pt>
    <dgm:pt modelId="{A368D2CA-F130-417F-B7E3-5B1E3EF56B51}" type="parTrans" cxnId="{3A977DA0-D687-4B12-B431-FC40943AC925}">
      <dgm:prSet/>
      <dgm:spPr/>
      <dgm:t>
        <a:bodyPr/>
        <a:lstStyle/>
        <a:p>
          <a:endParaRPr lang="en-US"/>
        </a:p>
      </dgm:t>
    </dgm:pt>
    <dgm:pt modelId="{218AD6C2-675E-41A4-9EBE-4522C63817F8}" type="sibTrans" cxnId="{3A977DA0-D687-4B12-B431-FC40943AC925}">
      <dgm:prSet/>
      <dgm:spPr/>
      <dgm:t>
        <a:bodyPr/>
        <a:lstStyle/>
        <a:p>
          <a:endParaRPr lang="en-US"/>
        </a:p>
      </dgm:t>
    </dgm:pt>
    <dgm:pt modelId="{EC4318BD-9664-4F08-835C-06BD8B39BA95}">
      <dgm:prSet custT="1"/>
      <dgm:spPr/>
      <dgm:t>
        <a:bodyPr/>
        <a:lstStyle/>
        <a:p>
          <a:pPr>
            <a:lnSpc>
              <a:spcPct val="100000"/>
            </a:lnSpc>
          </a:pPr>
          <a:r>
            <a:rPr lang="en-US" sz="2400"/>
            <a:t>Continue to higher level of education</a:t>
          </a:r>
          <a:endParaRPr lang="en-US" sz="1900"/>
        </a:p>
      </dgm:t>
    </dgm:pt>
    <dgm:pt modelId="{E27DEBBD-9B19-403C-8920-7A0B3333A6FE}" type="parTrans" cxnId="{AA57938E-37EC-40E4-983C-436B5A2E61D3}">
      <dgm:prSet/>
      <dgm:spPr/>
      <dgm:t>
        <a:bodyPr/>
        <a:lstStyle/>
        <a:p>
          <a:endParaRPr lang="en-US"/>
        </a:p>
      </dgm:t>
    </dgm:pt>
    <dgm:pt modelId="{DCAE3B2C-B10E-474C-B159-7B2EC7FA4C11}" type="sibTrans" cxnId="{AA57938E-37EC-40E4-983C-436B5A2E61D3}">
      <dgm:prSet/>
      <dgm:spPr/>
      <dgm:t>
        <a:bodyPr/>
        <a:lstStyle/>
        <a:p>
          <a:endParaRPr lang="en-US"/>
        </a:p>
      </dgm:t>
    </dgm:pt>
    <dgm:pt modelId="{8075BC6E-5674-4F37-862E-50C946A18CB9}">
      <dgm:prSet custT="1"/>
      <dgm:spPr/>
      <dgm:t>
        <a:bodyPr/>
        <a:lstStyle/>
        <a:p>
          <a:pPr rtl="0">
            <a:lnSpc>
              <a:spcPct val="100000"/>
            </a:lnSpc>
          </a:pPr>
          <a:r>
            <a:rPr lang="en-US" sz="2500" kern="1200"/>
            <a:t>Participants in</a:t>
          </a:r>
          <a:r>
            <a:rPr lang="en-US" sz="2500" kern="1200">
              <a:latin typeface="Calibri"/>
            </a:rPr>
            <a:t> public service activities</a:t>
          </a:r>
          <a:endParaRPr lang="en-US" sz="2500" b="1" kern="1200"/>
        </a:p>
      </dgm:t>
    </dgm:pt>
    <dgm:pt modelId="{BEC74798-A970-485A-83D5-F32D44491702}" type="parTrans" cxnId="{D04C44D8-B64F-43E9-94AD-D9FF7F6DE8D0}">
      <dgm:prSet/>
      <dgm:spPr/>
      <dgm:t>
        <a:bodyPr/>
        <a:lstStyle/>
        <a:p>
          <a:endParaRPr lang="en-US"/>
        </a:p>
      </dgm:t>
    </dgm:pt>
    <dgm:pt modelId="{8161D87D-7D4F-48B8-91CB-9891646626DA}" type="sibTrans" cxnId="{D04C44D8-B64F-43E9-94AD-D9FF7F6DE8D0}">
      <dgm:prSet/>
      <dgm:spPr/>
      <dgm:t>
        <a:bodyPr/>
        <a:lstStyle/>
        <a:p>
          <a:endParaRPr lang="en-US"/>
        </a:p>
      </dgm:t>
    </dgm:pt>
    <dgm:pt modelId="{1895F53D-58BB-4BE1-A184-431B89621764}">
      <dgm:prSet custT="1"/>
      <dgm:spPr/>
      <dgm:t>
        <a:bodyPr/>
        <a:lstStyle/>
        <a:p>
          <a:pPr>
            <a:lnSpc>
              <a:spcPct val="100000"/>
            </a:lnSpc>
          </a:pPr>
          <a:r>
            <a:rPr lang="en-US" sz="2000" kern="1200"/>
            <a:t>Participants attaining work-related certificates and/or industry-recognized credentials</a:t>
          </a:r>
        </a:p>
      </dgm:t>
    </dgm:pt>
    <dgm:pt modelId="{3E620273-A0FD-4D8D-9E5F-CE00CCE0241A}" type="parTrans" cxnId="{AC12CED1-8F9F-4657-9AF3-8D98DD9A0FD0}">
      <dgm:prSet/>
      <dgm:spPr/>
      <dgm:t>
        <a:bodyPr/>
        <a:lstStyle/>
        <a:p>
          <a:endParaRPr lang="en-US"/>
        </a:p>
      </dgm:t>
    </dgm:pt>
    <dgm:pt modelId="{37F5E1F1-1BC4-46E1-84C2-17C97561944D}" type="sibTrans" cxnId="{AC12CED1-8F9F-4657-9AF3-8D98DD9A0FD0}">
      <dgm:prSet/>
      <dgm:spPr/>
      <dgm:t>
        <a:bodyPr/>
        <a:lstStyle/>
        <a:p>
          <a:endParaRPr lang="en-US"/>
        </a:p>
      </dgm:t>
    </dgm:pt>
    <dgm:pt modelId="{B02BFD9C-0D8A-4664-934C-A5BB6101BBEE}">
      <dgm:prSet phldr="0" custT="1"/>
      <dgm:spPr/>
      <dgm:t>
        <a:bodyPr/>
        <a:lstStyle/>
        <a:p>
          <a:pPr rtl="0">
            <a:lnSpc>
              <a:spcPct val="100000"/>
            </a:lnSpc>
          </a:pPr>
          <a:r>
            <a:rPr lang="en-US" sz="2500" kern="1200">
              <a:latin typeface="Calibri"/>
            </a:rPr>
            <a:t> Successful exits to employment</a:t>
          </a:r>
          <a:endParaRPr lang="en-US" sz="2500" kern="1200"/>
        </a:p>
      </dgm:t>
    </dgm:pt>
    <dgm:pt modelId="{D12B7C48-6BB2-407B-BA0A-7274BDB82F68}" type="parTrans" cxnId="{137675F7-A91B-41B7-BDF9-767D4F15528F}">
      <dgm:prSet/>
      <dgm:spPr/>
      <dgm:t>
        <a:bodyPr/>
        <a:lstStyle/>
        <a:p>
          <a:endParaRPr lang="en-US"/>
        </a:p>
      </dgm:t>
    </dgm:pt>
    <dgm:pt modelId="{E60AB47A-6BFB-4B3F-BED9-E0B6F0ACB2CD}" type="sibTrans" cxnId="{137675F7-A91B-41B7-BDF9-767D4F15528F}">
      <dgm:prSet/>
      <dgm:spPr/>
      <dgm:t>
        <a:bodyPr/>
        <a:lstStyle/>
        <a:p>
          <a:endParaRPr lang="en-US"/>
        </a:p>
      </dgm:t>
    </dgm:pt>
    <dgm:pt modelId="{1B97B0B9-AC32-4404-892B-CFF26BD95AA1}" type="pres">
      <dgm:prSet presAssocID="{61E5582F-7B75-41B1-B0C5-F34E1BC26E70}" presName="root" presStyleCnt="0">
        <dgm:presLayoutVars>
          <dgm:dir/>
          <dgm:resizeHandles val="exact"/>
        </dgm:presLayoutVars>
      </dgm:prSet>
      <dgm:spPr/>
    </dgm:pt>
    <dgm:pt modelId="{65A51C6C-9138-47BF-AD34-129A1243198C}" type="pres">
      <dgm:prSet presAssocID="{AC19C372-B1B7-4313-A93B-4CAA47044CA0}" presName="compNode" presStyleCnt="0"/>
      <dgm:spPr/>
    </dgm:pt>
    <dgm:pt modelId="{48A30087-3450-4EA2-B2FC-8403811DAD8C}" type="pres">
      <dgm:prSet presAssocID="{AC19C372-B1B7-4313-A93B-4CAA47044CA0}" presName="bgRect" presStyleLbl="bgShp" presStyleIdx="0" presStyleCnt="5"/>
      <dgm:spPr>
        <a:ln>
          <a:solidFill>
            <a:srgbClr val="B20738"/>
          </a:solidFill>
        </a:ln>
      </dgm:spPr>
    </dgm:pt>
    <dgm:pt modelId="{C42ED00B-5AF3-423F-AEDB-DF8A83224491}" type="pres">
      <dgm:prSet presAssocID="{AC19C372-B1B7-4313-A93B-4CAA47044CA0}"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mark with solid fill"/>
        </a:ext>
      </dgm:extLst>
    </dgm:pt>
    <dgm:pt modelId="{613B062E-E041-4DBF-A971-BAB0FC9E4AB3}" type="pres">
      <dgm:prSet presAssocID="{AC19C372-B1B7-4313-A93B-4CAA47044CA0}" presName="spaceRect" presStyleCnt="0"/>
      <dgm:spPr/>
    </dgm:pt>
    <dgm:pt modelId="{0EF77242-E10D-45F0-96DF-7A791F9603DC}" type="pres">
      <dgm:prSet presAssocID="{AC19C372-B1B7-4313-A93B-4CAA47044CA0}" presName="parTx" presStyleLbl="revTx" presStyleIdx="0" presStyleCnt="5">
        <dgm:presLayoutVars>
          <dgm:chMax val="0"/>
          <dgm:chPref val="0"/>
        </dgm:presLayoutVars>
      </dgm:prSet>
      <dgm:spPr/>
    </dgm:pt>
    <dgm:pt modelId="{2571CB1A-1F40-4DD0-8F27-A5BE70A646D3}" type="pres">
      <dgm:prSet presAssocID="{218AD6C2-675E-41A4-9EBE-4522C63817F8}" presName="sibTrans" presStyleCnt="0"/>
      <dgm:spPr/>
    </dgm:pt>
    <dgm:pt modelId="{FE9867ED-504C-4E1A-98F1-18D62F683069}" type="pres">
      <dgm:prSet presAssocID="{1895F53D-58BB-4BE1-A184-431B89621764}" presName="compNode" presStyleCnt="0"/>
      <dgm:spPr/>
    </dgm:pt>
    <dgm:pt modelId="{EE2E2DC5-E536-4CC0-A691-002AE77B8F9E}" type="pres">
      <dgm:prSet presAssocID="{1895F53D-58BB-4BE1-A184-431B89621764}" presName="bgRect" presStyleLbl="bgShp" presStyleIdx="1" presStyleCnt="5"/>
      <dgm:spPr/>
    </dgm:pt>
    <dgm:pt modelId="{AC8E93EC-860C-41C3-B31C-2E414E16E565}" type="pres">
      <dgm:prSet presAssocID="{1895F53D-58BB-4BE1-A184-431B89621764}"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roll with solid fill"/>
        </a:ext>
      </dgm:extLst>
    </dgm:pt>
    <dgm:pt modelId="{2BDEAA24-38EF-4A50-B793-55A0B34B26D2}" type="pres">
      <dgm:prSet presAssocID="{1895F53D-58BB-4BE1-A184-431B89621764}" presName="spaceRect" presStyleCnt="0"/>
      <dgm:spPr/>
    </dgm:pt>
    <dgm:pt modelId="{31183E3B-6B6E-48F3-81F0-DB65E7E0F877}" type="pres">
      <dgm:prSet presAssocID="{1895F53D-58BB-4BE1-A184-431B89621764}" presName="parTx" presStyleLbl="revTx" presStyleIdx="1" presStyleCnt="5">
        <dgm:presLayoutVars>
          <dgm:chMax val="0"/>
          <dgm:chPref val="0"/>
        </dgm:presLayoutVars>
      </dgm:prSet>
      <dgm:spPr/>
    </dgm:pt>
    <dgm:pt modelId="{549A0278-4751-4D67-91C7-321AC415653F}" type="pres">
      <dgm:prSet presAssocID="{37F5E1F1-1BC4-46E1-84C2-17C97561944D}" presName="sibTrans" presStyleCnt="0"/>
      <dgm:spPr/>
    </dgm:pt>
    <dgm:pt modelId="{15ED540B-AFFC-4F81-8B46-95F9061B6F4D}" type="pres">
      <dgm:prSet presAssocID="{8075BC6E-5674-4F37-862E-50C946A18CB9}" presName="compNode" presStyleCnt="0"/>
      <dgm:spPr/>
    </dgm:pt>
    <dgm:pt modelId="{7AB45FCB-862F-472C-B4EE-CEF4A51BA74F}" type="pres">
      <dgm:prSet presAssocID="{8075BC6E-5674-4F37-862E-50C946A18CB9}" presName="bgRect" presStyleLbl="bgShp" presStyleIdx="2" presStyleCnt="5"/>
      <dgm:spPr/>
    </dgm:pt>
    <dgm:pt modelId="{7919400B-BEB3-4D47-90BA-C7A7C18EDA58}" type="pres">
      <dgm:prSet presAssocID="{8075BC6E-5674-4F37-862E-50C946A18CB9}"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solidFill>
            <a:srgbClr val="FBFBFB"/>
          </a:solidFill>
        </a:ln>
      </dgm:spPr>
      <dgm:extLst>
        <a:ext uri="{E40237B7-FDA0-4F09-8148-C483321AD2D9}">
          <dgm14:cNvPr xmlns:dgm14="http://schemas.microsoft.com/office/drawing/2010/diagram" id="0" name="" descr="Circles with arrows with solid fill"/>
        </a:ext>
      </dgm:extLst>
    </dgm:pt>
    <dgm:pt modelId="{060DA2EB-4C87-40CB-B003-D981A9294B36}" type="pres">
      <dgm:prSet presAssocID="{8075BC6E-5674-4F37-862E-50C946A18CB9}" presName="spaceRect" presStyleCnt="0"/>
      <dgm:spPr/>
    </dgm:pt>
    <dgm:pt modelId="{2316C328-5A65-40F3-8558-A77745CFDD52}" type="pres">
      <dgm:prSet presAssocID="{8075BC6E-5674-4F37-862E-50C946A18CB9}" presName="parTx" presStyleLbl="revTx" presStyleIdx="2" presStyleCnt="5">
        <dgm:presLayoutVars>
          <dgm:chMax val="0"/>
          <dgm:chPref val="0"/>
        </dgm:presLayoutVars>
      </dgm:prSet>
      <dgm:spPr/>
    </dgm:pt>
    <dgm:pt modelId="{39F25B2D-0FF9-4438-B147-E248E2C677F3}" type="pres">
      <dgm:prSet presAssocID="{8161D87D-7D4F-48B8-91CB-9891646626DA}" presName="sibTrans" presStyleCnt="0"/>
      <dgm:spPr/>
    </dgm:pt>
    <dgm:pt modelId="{EE5DFDA1-98AC-421D-881A-8D50A487F545}" type="pres">
      <dgm:prSet presAssocID="{B02BFD9C-0D8A-4664-934C-A5BB6101BBEE}" presName="compNode" presStyleCnt="0"/>
      <dgm:spPr/>
    </dgm:pt>
    <dgm:pt modelId="{D0D517F6-5872-47B8-A6CA-127EC5FFA311}" type="pres">
      <dgm:prSet presAssocID="{B02BFD9C-0D8A-4664-934C-A5BB6101BBEE}" presName="bgRect" presStyleLbl="bgShp" presStyleIdx="3" presStyleCnt="5"/>
      <dgm:spPr/>
    </dgm:pt>
    <dgm:pt modelId="{E1D98BBE-D8D5-4EB3-9357-931A42DF6452}" type="pres">
      <dgm:prSet presAssocID="{B02BFD9C-0D8A-4664-934C-A5BB6101BBEE}"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llar with solid fill"/>
        </a:ext>
      </dgm:extLst>
    </dgm:pt>
    <dgm:pt modelId="{4B704558-060B-411B-A56D-05214F039D0F}" type="pres">
      <dgm:prSet presAssocID="{B02BFD9C-0D8A-4664-934C-A5BB6101BBEE}" presName="spaceRect" presStyleCnt="0"/>
      <dgm:spPr/>
    </dgm:pt>
    <dgm:pt modelId="{3C385901-150A-4400-83A4-3BB70458CA25}" type="pres">
      <dgm:prSet presAssocID="{B02BFD9C-0D8A-4664-934C-A5BB6101BBEE}" presName="parTx" presStyleLbl="revTx" presStyleIdx="3" presStyleCnt="5">
        <dgm:presLayoutVars>
          <dgm:chMax val="0"/>
          <dgm:chPref val="0"/>
        </dgm:presLayoutVars>
      </dgm:prSet>
      <dgm:spPr/>
    </dgm:pt>
    <dgm:pt modelId="{BF0BD96F-DFB5-4B68-BDC3-D927D10367FB}" type="pres">
      <dgm:prSet presAssocID="{E60AB47A-6BFB-4B3F-BED9-E0B6F0ACB2CD}" presName="sibTrans" presStyleCnt="0"/>
      <dgm:spPr/>
    </dgm:pt>
    <dgm:pt modelId="{30361E97-05FC-4F5B-917F-0C994A6AF158}" type="pres">
      <dgm:prSet presAssocID="{EC4318BD-9664-4F08-835C-06BD8B39BA95}" presName="compNode" presStyleCnt="0"/>
      <dgm:spPr/>
    </dgm:pt>
    <dgm:pt modelId="{0BF41E79-3CAC-47CD-9AA3-94683C2D31A8}" type="pres">
      <dgm:prSet presAssocID="{EC4318BD-9664-4F08-835C-06BD8B39BA95}" presName="bgRect" presStyleLbl="bgShp" presStyleIdx="4" presStyleCnt="5"/>
      <dgm:spPr/>
    </dgm:pt>
    <dgm:pt modelId="{C46ADA14-B87D-4ED5-96E0-64E318DE822A}" type="pres">
      <dgm:prSet presAssocID="{EC4318BD-9664-4F08-835C-06BD8B39BA95}"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Remote learning language outline"/>
        </a:ext>
      </dgm:extLst>
    </dgm:pt>
    <dgm:pt modelId="{9B0094F8-1FBD-4054-98ED-0DDB35C2875A}" type="pres">
      <dgm:prSet presAssocID="{EC4318BD-9664-4F08-835C-06BD8B39BA95}" presName="spaceRect" presStyleCnt="0"/>
      <dgm:spPr/>
    </dgm:pt>
    <dgm:pt modelId="{5A79F5CA-0C02-4356-B04B-EA0EC59DA593}" type="pres">
      <dgm:prSet presAssocID="{EC4318BD-9664-4F08-835C-06BD8B39BA95}" presName="parTx" presStyleLbl="revTx" presStyleIdx="4" presStyleCnt="5">
        <dgm:presLayoutVars>
          <dgm:chMax val="0"/>
          <dgm:chPref val="0"/>
        </dgm:presLayoutVars>
      </dgm:prSet>
      <dgm:spPr/>
    </dgm:pt>
  </dgm:ptLst>
  <dgm:cxnLst>
    <dgm:cxn modelId="{E3575107-341D-4657-B1FF-E89232505AD3}" type="presOf" srcId="{1895F53D-58BB-4BE1-A184-431B89621764}" destId="{31183E3B-6B6E-48F3-81F0-DB65E7E0F877}" srcOrd="0" destOrd="0" presId="urn:microsoft.com/office/officeart/2018/2/layout/IconVerticalSolidList"/>
    <dgm:cxn modelId="{FDC97164-D550-41B6-90B9-8BB62D3A5D06}" type="presOf" srcId="{61E5582F-7B75-41B1-B0C5-F34E1BC26E70}" destId="{1B97B0B9-AC32-4404-892B-CFF26BD95AA1}" srcOrd="0" destOrd="0" presId="urn:microsoft.com/office/officeart/2018/2/layout/IconVerticalSolidList"/>
    <dgm:cxn modelId="{C3309D71-9A5E-4E8A-937E-CF50F6324C85}" type="presOf" srcId="{8075BC6E-5674-4F37-862E-50C946A18CB9}" destId="{2316C328-5A65-40F3-8558-A77745CFDD52}" srcOrd="0" destOrd="0" presId="urn:microsoft.com/office/officeart/2018/2/layout/IconVerticalSolidList"/>
    <dgm:cxn modelId="{461E9482-6B84-424C-80DC-02F2349263CE}" type="presOf" srcId="{AC19C372-B1B7-4313-A93B-4CAA47044CA0}" destId="{0EF77242-E10D-45F0-96DF-7A791F9603DC}" srcOrd="0" destOrd="0" presId="urn:microsoft.com/office/officeart/2018/2/layout/IconVerticalSolidList"/>
    <dgm:cxn modelId="{4F589785-194E-462A-BCD8-D786AD943757}" type="presOf" srcId="{B02BFD9C-0D8A-4664-934C-A5BB6101BBEE}" destId="{3C385901-150A-4400-83A4-3BB70458CA25}" srcOrd="0" destOrd="0" presId="urn:microsoft.com/office/officeart/2018/2/layout/IconVerticalSolidList"/>
    <dgm:cxn modelId="{AA57938E-37EC-40E4-983C-436B5A2E61D3}" srcId="{61E5582F-7B75-41B1-B0C5-F34E1BC26E70}" destId="{EC4318BD-9664-4F08-835C-06BD8B39BA95}" srcOrd="4" destOrd="0" parTransId="{E27DEBBD-9B19-403C-8920-7A0B3333A6FE}" sibTransId="{DCAE3B2C-B10E-474C-B159-7B2EC7FA4C11}"/>
    <dgm:cxn modelId="{3A977DA0-D687-4B12-B431-FC40943AC925}" srcId="{61E5582F-7B75-41B1-B0C5-F34E1BC26E70}" destId="{AC19C372-B1B7-4313-A93B-4CAA47044CA0}" srcOrd="0" destOrd="0" parTransId="{A368D2CA-F130-417F-B7E3-5B1E3EF56B51}" sibTransId="{218AD6C2-675E-41A4-9EBE-4522C63817F8}"/>
    <dgm:cxn modelId="{E9F0E2BC-2FE4-436F-AF12-3C9C201A78C5}" type="presOf" srcId="{EC4318BD-9664-4F08-835C-06BD8B39BA95}" destId="{5A79F5CA-0C02-4356-B04B-EA0EC59DA593}" srcOrd="0" destOrd="0" presId="urn:microsoft.com/office/officeart/2018/2/layout/IconVerticalSolidList"/>
    <dgm:cxn modelId="{AC12CED1-8F9F-4657-9AF3-8D98DD9A0FD0}" srcId="{61E5582F-7B75-41B1-B0C5-F34E1BC26E70}" destId="{1895F53D-58BB-4BE1-A184-431B89621764}" srcOrd="1" destOrd="0" parTransId="{3E620273-A0FD-4D8D-9E5F-CE00CCE0241A}" sibTransId="{37F5E1F1-1BC4-46E1-84C2-17C97561944D}"/>
    <dgm:cxn modelId="{D04C44D8-B64F-43E9-94AD-D9FF7F6DE8D0}" srcId="{61E5582F-7B75-41B1-B0C5-F34E1BC26E70}" destId="{8075BC6E-5674-4F37-862E-50C946A18CB9}" srcOrd="2" destOrd="0" parTransId="{BEC74798-A970-485A-83D5-F32D44491702}" sibTransId="{8161D87D-7D4F-48B8-91CB-9891646626DA}"/>
    <dgm:cxn modelId="{137675F7-A91B-41B7-BDF9-767D4F15528F}" srcId="{61E5582F-7B75-41B1-B0C5-F34E1BC26E70}" destId="{B02BFD9C-0D8A-4664-934C-A5BB6101BBEE}" srcOrd="3" destOrd="0" parTransId="{D12B7C48-6BB2-407B-BA0A-7274BDB82F68}" sibTransId="{E60AB47A-6BFB-4B3F-BED9-E0B6F0ACB2CD}"/>
    <dgm:cxn modelId="{6C0BCA81-CCC2-456E-8C6C-B999A653A966}" type="presParOf" srcId="{1B97B0B9-AC32-4404-892B-CFF26BD95AA1}" destId="{65A51C6C-9138-47BF-AD34-129A1243198C}" srcOrd="0" destOrd="0" presId="urn:microsoft.com/office/officeart/2018/2/layout/IconVerticalSolidList"/>
    <dgm:cxn modelId="{433A8E9D-32FE-4FAE-943F-4532CA781C50}" type="presParOf" srcId="{65A51C6C-9138-47BF-AD34-129A1243198C}" destId="{48A30087-3450-4EA2-B2FC-8403811DAD8C}" srcOrd="0" destOrd="0" presId="urn:microsoft.com/office/officeart/2018/2/layout/IconVerticalSolidList"/>
    <dgm:cxn modelId="{F6200384-1458-4D39-9A43-76312813F14F}" type="presParOf" srcId="{65A51C6C-9138-47BF-AD34-129A1243198C}" destId="{C42ED00B-5AF3-423F-AEDB-DF8A83224491}" srcOrd="1" destOrd="0" presId="urn:microsoft.com/office/officeart/2018/2/layout/IconVerticalSolidList"/>
    <dgm:cxn modelId="{C92642F7-D305-4956-91E5-029F3DA8CF3E}" type="presParOf" srcId="{65A51C6C-9138-47BF-AD34-129A1243198C}" destId="{613B062E-E041-4DBF-A971-BAB0FC9E4AB3}" srcOrd="2" destOrd="0" presId="urn:microsoft.com/office/officeart/2018/2/layout/IconVerticalSolidList"/>
    <dgm:cxn modelId="{37DE9AC9-4475-4628-B259-94D90C79E80C}" type="presParOf" srcId="{65A51C6C-9138-47BF-AD34-129A1243198C}" destId="{0EF77242-E10D-45F0-96DF-7A791F9603DC}" srcOrd="3" destOrd="0" presId="urn:microsoft.com/office/officeart/2018/2/layout/IconVerticalSolidList"/>
    <dgm:cxn modelId="{D8E114B7-E70D-42B3-AA56-9D2B2BA83533}" type="presParOf" srcId="{1B97B0B9-AC32-4404-892B-CFF26BD95AA1}" destId="{2571CB1A-1F40-4DD0-8F27-A5BE70A646D3}" srcOrd="1" destOrd="0" presId="urn:microsoft.com/office/officeart/2018/2/layout/IconVerticalSolidList"/>
    <dgm:cxn modelId="{B34A2B7D-A81F-4F3E-BCA0-7280ADB20FE1}" type="presParOf" srcId="{1B97B0B9-AC32-4404-892B-CFF26BD95AA1}" destId="{FE9867ED-504C-4E1A-98F1-18D62F683069}" srcOrd="2" destOrd="0" presId="urn:microsoft.com/office/officeart/2018/2/layout/IconVerticalSolidList"/>
    <dgm:cxn modelId="{26C60D57-7FCA-40FA-95A7-C3CD367C53E4}" type="presParOf" srcId="{FE9867ED-504C-4E1A-98F1-18D62F683069}" destId="{EE2E2DC5-E536-4CC0-A691-002AE77B8F9E}" srcOrd="0" destOrd="0" presId="urn:microsoft.com/office/officeart/2018/2/layout/IconVerticalSolidList"/>
    <dgm:cxn modelId="{B8569B03-753D-4B6B-B7E3-31646035E85F}" type="presParOf" srcId="{FE9867ED-504C-4E1A-98F1-18D62F683069}" destId="{AC8E93EC-860C-41C3-B31C-2E414E16E565}" srcOrd="1" destOrd="0" presId="urn:microsoft.com/office/officeart/2018/2/layout/IconVerticalSolidList"/>
    <dgm:cxn modelId="{866493EF-F412-42E0-BDDC-74FFD2419F86}" type="presParOf" srcId="{FE9867ED-504C-4E1A-98F1-18D62F683069}" destId="{2BDEAA24-38EF-4A50-B793-55A0B34B26D2}" srcOrd="2" destOrd="0" presId="urn:microsoft.com/office/officeart/2018/2/layout/IconVerticalSolidList"/>
    <dgm:cxn modelId="{4268E76B-BB46-4B2C-A242-CCBE47B31751}" type="presParOf" srcId="{FE9867ED-504C-4E1A-98F1-18D62F683069}" destId="{31183E3B-6B6E-48F3-81F0-DB65E7E0F877}" srcOrd="3" destOrd="0" presId="urn:microsoft.com/office/officeart/2018/2/layout/IconVerticalSolidList"/>
    <dgm:cxn modelId="{6F16D1A8-2F8C-4DE6-8BA6-3D343151FD8B}" type="presParOf" srcId="{1B97B0B9-AC32-4404-892B-CFF26BD95AA1}" destId="{549A0278-4751-4D67-91C7-321AC415653F}" srcOrd="3" destOrd="0" presId="urn:microsoft.com/office/officeart/2018/2/layout/IconVerticalSolidList"/>
    <dgm:cxn modelId="{0301B6AA-333C-42E4-975C-F26956DB87D3}" type="presParOf" srcId="{1B97B0B9-AC32-4404-892B-CFF26BD95AA1}" destId="{15ED540B-AFFC-4F81-8B46-95F9061B6F4D}" srcOrd="4" destOrd="0" presId="urn:microsoft.com/office/officeart/2018/2/layout/IconVerticalSolidList"/>
    <dgm:cxn modelId="{0080EAF9-58DC-4910-9070-6A42313D646C}" type="presParOf" srcId="{15ED540B-AFFC-4F81-8B46-95F9061B6F4D}" destId="{7AB45FCB-862F-472C-B4EE-CEF4A51BA74F}" srcOrd="0" destOrd="0" presId="urn:microsoft.com/office/officeart/2018/2/layout/IconVerticalSolidList"/>
    <dgm:cxn modelId="{4DEE3DF4-B7AB-4579-A3D9-83832931AFAE}" type="presParOf" srcId="{15ED540B-AFFC-4F81-8B46-95F9061B6F4D}" destId="{7919400B-BEB3-4D47-90BA-C7A7C18EDA58}" srcOrd="1" destOrd="0" presId="urn:microsoft.com/office/officeart/2018/2/layout/IconVerticalSolidList"/>
    <dgm:cxn modelId="{B2C5D68D-451A-42B2-8436-C2DE2458FDE3}" type="presParOf" srcId="{15ED540B-AFFC-4F81-8B46-95F9061B6F4D}" destId="{060DA2EB-4C87-40CB-B003-D981A9294B36}" srcOrd="2" destOrd="0" presId="urn:microsoft.com/office/officeart/2018/2/layout/IconVerticalSolidList"/>
    <dgm:cxn modelId="{E03E6827-EA65-4D1A-BF01-07BB1CB8849D}" type="presParOf" srcId="{15ED540B-AFFC-4F81-8B46-95F9061B6F4D}" destId="{2316C328-5A65-40F3-8558-A77745CFDD52}" srcOrd="3" destOrd="0" presId="urn:microsoft.com/office/officeart/2018/2/layout/IconVerticalSolidList"/>
    <dgm:cxn modelId="{E0134520-F594-455E-8BC3-FF3E6D63A7F0}" type="presParOf" srcId="{1B97B0B9-AC32-4404-892B-CFF26BD95AA1}" destId="{39F25B2D-0FF9-4438-B147-E248E2C677F3}" srcOrd="5" destOrd="0" presId="urn:microsoft.com/office/officeart/2018/2/layout/IconVerticalSolidList"/>
    <dgm:cxn modelId="{52157F9F-CDDA-4896-8F10-9ACADCCE1435}" type="presParOf" srcId="{1B97B0B9-AC32-4404-892B-CFF26BD95AA1}" destId="{EE5DFDA1-98AC-421D-881A-8D50A487F545}" srcOrd="6" destOrd="0" presId="urn:microsoft.com/office/officeart/2018/2/layout/IconVerticalSolidList"/>
    <dgm:cxn modelId="{20E20BB8-9BBD-49FB-8E56-062201BFDB1B}" type="presParOf" srcId="{EE5DFDA1-98AC-421D-881A-8D50A487F545}" destId="{D0D517F6-5872-47B8-A6CA-127EC5FFA311}" srcOrd="0" destOrd="0" presId="urn:microsoft.com/office/officeart/2018/2/layout/IconVerticalSolidList"/>
    <dgm:cxn modelId="{A43C3A99-695D-4DA9-80A7-F934A9764E21}" type="presParOf" srcId="{EE5DFDA1-98AC-421D-881A-8D50A487F545}" destId="{E1D98BBE-D8D5-4EB3-9357-931A42DF6452}" srcOrd="1" destOrd="0" presId="urn:microsoft.com/office/officeart/2018/2/layout/IconVerticalSolidList"/>
    <dgm:cxn modelId="{62B7155C-CC37-461A-AC59-E61D3EC311B1}" type="presParOf" srcId="{EE5DFDA1-98AC-421D-881A-8D50A487F545}" destId="{4B704558-060B-411B-A56D-05214F039D0F}" srcOrd="2" destOrd="0" presId="urn:microsoft.com/office/officeart/2018/2/layout/IconVerticalSolidList"/>
    <dgm:cxn modelId="{EE64FD17-5488-4B89-B5FA-081B304AF54C}" type="presParOf" srcId="{EE5DFDA1-98AC-421D-881A-8D50A487F545}" destId="{3C385901-150A-4400-83A4-3BB70458CA25}" srcOrd="3" destOrd="0" presId="urn:microsoft.com/office/officeart/2018/2/layout/IconVerticalSolidList"/>
    <dgm:cxn modelId="{E747857F-F346-459B-BEB4-246D309C46F0}" type="presParOf" srcId="{1B97B0B9-AC32-4404-892B-CFF26BD95AA1}" destId="{BF0BD96F-DFB5-4B68-BDC3-D927D10367FB}" srcOrd="7" destOrd="0" presId="urn:microsoft.com/office/officeart/2018/2/layout/IconVerticalSolidList"/>
    <dgm:cxn modelId="{8F4FD670-C32B-4348-BD6C-8A8AA6BE3494}" type="presParOf" srcId="{1B97B0B9-AC32-4404-892B-CFF26BD95AA1}" destId="{30361E97-05FC-4F5B-917F-0C994A6AF158}" srcOrd="8" destOrd="0" presId="urn:microsoft.com/office/officeart/2018/2/layout/IconVerticalSolidList"/>
    <dgm:cxn modelId="{7C76B854-21E1-4E9D-B1EF-D5EF7BD649A4}" type="presParOf" srcId="{30361E97-05FC-4F5B-917F-0C994A6AF158}" destId="{0BF41E79-3CAC-47CD-9AA3-94683C2D31A8}" srcOrd="0" destOrd="0" presId="urn:microsoft.com/office/officeart/2018/2/layout/IconVerticalSolidList"/>
    <dgm:cxn modelId="{554180E5-37AA-454B-8B1A-859A0BA2BAF9}" type="presParOf" srcId="{30361E97-05FC-4F5B-917F-0C994A6AF158}" destId="{C46ADA14-B87D-4ED5-96E0-64E318DE822A}" srcOrd="1" destOrd="0" presId="urn:microsoft.com/office/officeart/2018/2/layout/IconVerticalSolidList"/>
    <dgm:cxn modelId="{0488D3FE-D523-4FB9-B2C8-A1027FE9F191}" type="presParOf" srcId="{30361E97-05FC-4F5B-917F-0C994A6AF158}" destId="{9B0094F8-1FBD-4054-98ED-0DDB35C2875A}" srcOrd="2" destOrd="0" presId="urn:microsoft.com/office/officeart/2018/2/layout/IconVerticalSolidList"/>
    <dgm:cxn modelId="{9CBD203F-68BE-4C67-AF29-D13C499EF6E9}" type="presParOf" srcId="{30361E97-05FC-4F5B-917F-0C994A6AF158}" destId="{5A79F5CA-0C02-4356-B04B-EA0EC59DA59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30087-3450-4EA2-B2FC-8403811DAD8C}">
      <dsp:nvSpPr>
        <dsp:cNvPr id="0" name=""/>
        <dsp:cNvSpPr/>
      </dsp:nvSpPr>
      <dsp:spPr>
        <a:xfrm>
          <a:off x="0" y="542"/>
          <a:ext cx="9401177" cy="12687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ED00B-5AF3-423F-AEDB-DF8A83224491}">
      <dsp:nvSpPr>
        <dsp:cNvPr id="0" name=""/>
        <dsp:cNvSpPr/>
      </dsp:nvSpPr>
      <dsp:spPr>
        <a:xfrm>
          <a:off x="383806" y="286018"/>
          <a:ext cx="697830" cy="697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7242-E10D-45F0-96DF-7A791F9603DC}">
      <dsp:nvSpPr>
        <dsp:cNvPr id="0" name=""/>
        <dsp:cNvSpPr/>
      </dsp:nvSpPr>
      <dsp:spPr>
        <a:xfrm>
          <a:off x="1465444" y="542"/>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Specific eligibility requirements and eligible services were outlined in the </a:t>
          </a:r>
          <a:r>
            <a:rPr lang="en-US" sz="2500" kern="1200">
              <a:latin typeface="Calibri"/>
              <a:ea typeface="+mn-ea"/>
              <a:cs typeface="+mn-cs"/>
            </a:rPr>
            <a:t>Request for Proposal </a:t>
          </a:r>
          <a:r>
            <a:rPr lang="en-US" sz="2500" kern="1200"/>
            <a:t>(RFP).</a:t>
          </a:r>
        </a:p>
      </dsp:txBody>
      <dsp:txXfrm>
        <a:off x="1465444" y="542"/>
        <a:ext cx="7935732" cy="1268783"/>
      </dsp:txXfrm>
    </dsp:sp>
    <dsp:sp modelId="{7AB45FCB-862F-472C-B4EE-CEF4A51BA74F}">
      <dsp:nvSpPr>
        <dsp:cNvPr id="0" name=""/>
        <dsp:cNvSpPr/>
      </dsp:nvSpPr>
      <dsp:spPr>
        <a:xfrm>
          <a:off x="0" y="1586520"/>
          <a:ext cx="9401177" cy="12687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9400B-BEB3-4D47-90BA-C7A7C18EDA58}">
      <dsp:nvSpPr>
        <dsp:cNvPr id="0" name=""/>
        <dsp:cNvSpPr/>
      </dsp:nvSpPr>
      <dsp:spPr>
        <a:xfrm>
          <a:off x="383806" y="1871997"/>
          <a:ext cx="697830" cy="697830"/>
        </a:xfrm>
        <a:prstGeom prst="rect">
          <a:avLst/>
        </a:prstGeom>
        <a:blipFill>
          <a:blip xmlns:r="http://schemas.openxmlformats.org/officeDocument/2006/relationships">
            <a:duotone>
              <a:prstClr val="black"/>
              <a:schemeClr val="accent4">
                <a:tint val="45000"/>
                <a:satMod val="400000"/>
              </a:schemeClr>
            </a:duotone>
            <a:extLs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16C328-5A65-40F3-8558-A77745CFDD52}">
      <dsp:nvSpPr>
        <dsp:cNvPr id="0" name=""/>
        <dsp:cNvSpPr/>
      </dsp:nvSpPr>
      <dsp:spPr>
        <a:xfrm>
          <a:off x="1465444" y="1586520"/>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Your contract is developed based on the proposal you submitted in response to the RFP.</a:t>
          </a:r>
        </a:p>
      </dsp:txBody>
      <dsp:txXfrm>
        <a:off x="1465444" y="1586520"/>
        <a:ext cx="7935732" cy="1268783"/>
      </dsp:txXfrm>
    </dsp:sp>
    <dsp:sp modelId="{0BF41E79-3CAC-47CD-9AA3-94683C2D31A8}">
      <dsp:nvSpPr>
        <dsp:cNvPr id="0" name=""/>
        <dsp:cNvSpPr/>
      </dsp:nvSpPr>
      <dsp:spPr>
        <a:xfrm>
          <a:off x="0" y="3172499"/>
          <a:ext cx="9401177" cy="12687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ADA14-B87D-4ED5-96E0-64E318DE822A}">
      <dsp:nvSpPr>
        <dsp:cNvPr id="0" name=""/>
        <dsp:cNvSpPr/>
      </dsp:nvSpPr>
      <dsp:spPr>
        <a:xfrm>
          <a:off x="383806" y="3457975"/>
          <a:ext cx="697830" cy="697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79F5CA-0C02-4356-B04B-EA0EC59DA593}">
      <dsp:nvSpPr>
        <dsp:cNvPr id="0" name=""/>
        <dsp:cNvSpPr/>
      </dsp:nvSpPr>
      <dsp:spPr>
        <a:xfrm>
          <a:off x="1465444" y="3172499"/>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Refer to your organization’s contract for the specific target population your organization will serve.</a:t>
          </a:r>
        </a:p>
      </dsp:txBody>
      <dsp:txXfrm>
        <a:off x="1465444" y="3172499"/>
        <a:ext cx="7935732" cy="12687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30087-3450-4EA2-B2FC-8403811DAD8C}">
      <dsp:nvSpPr>
        <dsp:cNvPr id="0" name=""/>
        <dsp:cNvSpPr/>
      </dsp:nvSpPr>
      <dsp:spPr>
        <a:xfrm>
          <a:off x="0" y="542"/>
          <a:ext cx="9401177" cy="1268783"/>
        </a:xfrm>
        <a:prstGeom prst="roundRect">
          <a:avLst>
            <a:gd name="adj" fmla="val 10000"/>
          </a:avLst>
        </a:prstGeom>
        <a:solidFill>
          <a:schemeClr val="accent2">
            <a:tint val="40000"/>
            <a:hueOff val="0"/>
            <a:satOff val="0"/>
            <a:lumOff val="0"/>
            <a:alphaOff val="0"/>
          </a:schemeClr>
        </a:solidFill>
        <a:ln>
          <a:solidFill>
            <a:srgbClr val="B20738"/>
          </a:solidFill>
        </a:ln>
        <a:effectLst/>
      </dsp:spPr>
      <dsp:style>
        <a:lnRef idx="0">
          <a:scrgbClr r="0" g="0" b="0"/>
        </a:lnRef>
        <a:fillRef idx="1">
          <a:scrgbClr r="0" g="0" b="0"/>
        </a:fillRef>
        <a:effectRef idx="0">
          <a:scrgbClr r="0" g="0" b="0"/>
        </a:effectRef>
        <a:fontRef idx="minor"/>
      </dsp:style>
    </dsp:sp>
    <dsp:sp modelId="{C42ED00B-5AF3-423F-AEDB-DF8A83224491}">
      <dsp:nvSpPr>
        <dsp:cNvPr id="0" name=""/>
        <dsp:cNvSpPr/>
      </dsp:nvSpPr>
      <dsp:spPr>
        <a:xfrm>
          <a:off x="383806" y="286018"/>
          <a:ext cx="697830" cy="69783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7242-E10D-45F0-96DF-7A791F9603DC}">
      <dsp:nvSpPr>
        <dsp:cNvPr id="0" name=""/>
        <dsp:cNvSpPr/>
      </dsp:nvSpPr>
      <dsp:spPr>
        <a:xfrm>
          <a:off x="1465444" y="542"/>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Measurable Outcomes are defined in your workplan/contract.</a:t>
          </a:r>
        </a:p>
      </dsp:txBody>
      <dsp:txXfrm>
        <a:off x="1465444" y="542"/>
        <a:ext cx="7935732" cy="1268783"/>
      </dsp:txXfrm>
    </dsp:sp>
    <dsp:sp modelId="{7AB45FCB-862F-472C-B4EE-CEF4A51BA74F}">
      <dsp:nvSpPr>
        <dsp:cNvPr id="0" name=""/>
        <dsp:cNvSpPr/>
      </dsp:nvSpPr>
      <dsp:spPr>
        <a:xfrm>
          <a:off x="0" y="1586520"/>
          <a:ext cx="9401177" cy="12687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9400B-BEB3-4D47-90BA-C7A7C18EDA58}">
      <dsp:nvSpPr>
        <dsp:cNvPr id="0" name=""/>
        <dsp:cNvSpPr/>
      </dsp:nvSpPr>
      <dsp:spPr>
        <a:xfrm>
          <a:off x="383806" y="1871997"/>
          <a:ext cx="697830" cy="69783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0795" cap="flat" cmpd="sng" algn="ctr">
          <a:solidFill>
            <a:srgbClr val="FBFBFB"/>
          </a:solidFill>
          <a:prstDash val="solid"/>
        </a:ln>
        <a:effectLst/>
      </dsp:spPr>
      <dsp:style>
        <a:lnRef idx="2">
          <a:scrgbClr r="0" g="0" b="0"/>
        </a:lnRef>
        <a:fillRef idx="1">
          <a:scrgbClr r="0" g="0" b="0"/>
        </a:fillRef>
        <a:effectRef idx="0">
          <a:scrgbClr r="0" g="0" b="0"/>
        </a:effectRef>
        <a:fontRef idx="minor">
          <a:schemeClr val="lt1"/>
        </a:fontRef>
      </dsp:style>
    </dsp:sp>
    <dsp:sp modelId="{2316C328-5A65-40F3-8558-A77745CFDD52}">
      <dsp:nvSpPr>
        <dsp:cNvPr id="0" name=""/>
        <dsp:cNvSpPr/>
      </dsp:nvSpPr>
      <dsp:spPr>
        <a:xfrm>
          <a:off x="1465444" y="1586520"/>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These outcomes are the basis for assessing program success.</a:t>
          </a:r>
        </a:p>
      </dsp:txBody>
      <dsp:txXfrm>
        <a:off x="1465444" y="1586520"/>
        <a:ext cx="7935732" cy="1268783"/>
      </dsp:txXfrm>
    </dsp:sp>
    <dsp:sp modelId="{0BF41E79-3CAC-47CD-9AA3-94683C2D31A8}">
      <dsp:nvSpPr>
        <dsp:cNvPr id="0" name=""/>
        <dsp:cNvSpPr/>
      </dsp:nvSpPr>
      <dsp:spPr>
        <a:xfrm>
          <a:off x="0" y="3172499"/>
          <a:ext cx="9401177" cy="12687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ADA14-B87D-4ED5-96E0-64E318DE822A}">
      <dsp:nvSpPr>
        <dsp:cNvPr id="0" name=""/>
        <dsp:cNvSpPr/>
      </dsp:nvSpPr>
      <dsp:spPr>
        <a:xfrm>
          <a:off x="383806" y="3457975"/>
          <a:ext cx="697830" cy="69783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79F5CA-0C02-4356-B04B-EA0EC59DA593}">
      <dsp:nvSpPr>
        <dsp:cNvPr id="0" name=""/>
        <dsp:cNvSpPr/>
      </dsp:nvSpPr>
      <dsp:spPr>
        <a:xfrm>
          <a:off x="1465444" y="3172499"/>
          <a:ext cx="7935732" cy="1268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80" tIns="134280" rIns="134280" bIns="134280" numCol="1" spcCol="1270" anchor="ctr" anchorCtr="0">
          <a:noAutofit/>
        </a:bodyPr>
        <a:lstStyle/>
        <a:p>
          <a:pPr marL="0" lvl="0" indent="0" algn="l" defTabSz="1111250">
            <a:lnSpc>
              <a:spcPct val="100000"/>
            </a:lnSpc>
            <a:spcBef>
              <a:spcPct val="0"/>
            </a:spcBef>
            <a:spcAft>
              <a:spcPct val="35000"/>
            </a:spcAft>
            <a:buNone/>
          </a:pPr>
          <a:r>
            <a:rPr lang="en-US" sz="2500" kern="1200"/>
            <a:t>Outcomes are reported to DEED through Workforce One via Activities and Exits.</a:t>
          </a:r>
        </a:p>
      </dsp:txBody>
      <dsp:txXfrm>
        <a:off x="1465444" y="3172499"/>
        <a:ext cx="7935732" cy="12687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30087-3450-4EA2-B2FC-8403811DAD8C}">
      <dsp:nvSpPr>
        <dsp:cNvPr id="0" name=""/>
        <dsp:cNvSpPr/>
      </dsp:nvSpPr>
      <dsp:spPr>
        <a:xfrm>
          <a:off x="0" y="5635"/>
          <a:ext cx="9401177" cy="675131"/>
        </a:xfrm>
        <a:prstGeom prst="roundRect">
          <a:avLst>
            <a:gd name="adj" fmla="val 10000"/>
          </a:avLst>
        </a:prstGeom>
        <a:solidFill>
          <a:schemeClr val="accent2">
            <a:tint val="40000"/>
            <a:hueOff val="0"/>
            <a:satOff val="0"/>
            <a:lumOff val="0"/>
            <a:alphaOff val="0"/>
          </a:schemeClr>
        </a:solidFill>
        <a:ln>
          <a:solidFill>
            <a:srgbClr val="B20738"/>
          </a:solidFill>
        </a:ln>
        <a:effectLst/>
      </dsp:spPr>
      <dsp:style>
        <a:lnRef idx="0">
          <a:scrgbClr r="0" g="0" b="0"/>
        </a:lnRef>
        <a:fillRef idx="1">
          <a:scrgbClr r="0" g="0" b="0"/>
        </a:fillRef>
        <a:effectRef idx="0">
          <a:scrgbClr r="0" g="0" b="0"/>
        </a:effectRef>
        <a:fontRef idx="minor"/>
      </dsp:style>
    </dsp:sp>
    <dsp:sp modelId="{C42ED00B-5AF3-423F-AEDB-DF8A83224491}">
      <dsp:nvSpPr>
        <dsp:cNvPr id="0" name=""/>
        <dsp:cNvSpPr/>
      </dsp:nvSpPr>
      <dsp:spPr>
        <a:xfrm>
          <a:off x="204227" y="157540"/>
          <a:ext cx="371685" cy="37132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7242-E10D-45F0-96DF-7A791F9603DC}">
      <dsp:nvSpPr>
        <dsp:cNvPr id="0" name=""/>
        <dsp:cNvSpPr/>
      </dsp:nvSpPr>
      <dsp:spPr>
        <a:xfrm>
          <a:off x="780140" y="5635"/>
          <a:ext cx="8585791" cy="738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50" tIns="78150" rIns="78150" bIns="78150" numCol="1" spcCol="1270" anchor="ctr" anchorCtr="0">
          <a:noAutofit/>
        </a:bodyPr>
        <a:lstStyle/>
        <a:p>
          <a:pPr marL="0" lvl="0" indent="0" algn="l" defTabSz="1111250">
            <a:lnSpc>
              <a:spcPct val="100000"/>
            </a:lnSpc>
            <a:spcBef>
              <a:spcPct val="0"/>
            </a:spcBef>
            <a:spcAft>
              <a:spcPct val="35000"/>
            </a:spcAft>
            <a:buNone/>
          </a:pPr>
          <a:r>
            <a:rPr lang="en-US" sz="2500" kern="1200"/>
            <a:t>Enrollments</a:t>
          </a:r>
        </a:p>
      </dsp:txBody>
      <dsp:txXfrm>
        <a:off x="780140" y="5635"/>
        <a:ext cx="8585791" cy="738425"/>
      </dsp:txXfrm>
    </dsp:sp>
    <dsp:sp modelId="{EE2E2DC5-E536-4CC0-A691-002AE77B8F9E}">
      <dsp:nvSpPr>
        <dsp:cNvPr id="0" name=""/>
        <dsp:cNvSpPr/>
      </dsp:nvSpPr>
      <dsp:spPr>
        <a:xfrm>
          <a:off x="0" y="928667"/>
          <a:ext cx="9401177" cy="6751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8E93EC-860C-41C3-B31C-2E414E16E565}">
      <dsp:nvSpPr>
        <dsp:cNvPr id="0" name=""/>
        <dsp:cNvSpPr/>
      </dsp:nvSpPr>
      <dsp:spPr>
        <a:xfrm>
          <a:off x="204227" y="1080572"/>
          <a:ext cx="371685" cy="37132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183E3B-6B6E-48F3-81F0-DB65E7E0F877}">
      <dsp:nvSpPr>
        <dsp:cNvPr id="0" name=""/>
        <dsp:cNvSpPr/>
      </dsp:nvSpPr>
      <dsp:spPr>
        <a:xfrm>
          <a:off x="780140" y="928667"/>
          <a:ext cx="8585791" cy="738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50" tIns="78150" rIns="78150" bIns="78150" numCol="1" spcCol="1270" anchor="ctr" anchorCtr="0">
          <a:noAutofit/>
        </a:bodyPr>
        <a:lstStyle/>
        <a:p>
          <a:pPr marL="0" lvl="0" indent="0" algn="l" defTabSz="889000">
            <a:lnSpc>
              <a:spcPct val="100000"/>
            </a:lnSpc>
            <a:spcBef>
              <a:spcPct val="0"/>
            </a:spcBef>
            <a:spcAft>
              <a:spcPct val="35000"/>
            </a:spcAft>
            <a:buNone/>
          </a:pPr>
          <a:r>
            <a:rPr lang="en-US" sz="2000" kern="1200"/>
            <a:t>Participants attaining work-related certificates and/or industry-recognized credentials</a:t>
          </a:r>
        </a:p>
      </dsp:txBody>
      <dsp:txXfrm>
        <a:off x="780140" y="928667"/>
        <a:ext cx="8585791" cy="738425"/>
      </dsp:txXfrm>
    </dsp:sp>
    <dsp:sp modelId="{7AB45FCB-862F-472C-B4EE-CEF4A51BA74F}">
      <dsp:nvSpPr>
        <dsp:cNvPr id="0" name=""/>
        <dsp:cNvSpPr/>
      </dsp:nvSpPr>
      <dsp:spPr>
        <a:xfrm>
          <a:off x="0" y="1851699"/>
          <a:ext cx="9401177" cy="6751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9400B-BEB3-4D47-90BA-C7A7C18EDA58}">
      <dsp:nvSpPr>
        <dsp:cNvPr id="0" name=""/>
        <dsp:cNvSpPr/>
      </dsp:nvSpPr>
      <dsp:spPr>
        <a:xfrm>
          <a:off x="204227" y="2003604"/>
          <a:ext cx="371685" cy="37132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0795" cap="flat" cmpd="sng" algn="ctr">
          <a:solidFill>
            <a:srgbClr val="FBFBFB"/>
          </a:solidFill>
          <a:prstDash val="solid"/>
        </a:ln>
        <a:effectLst/>
      </dsp:spPr>
      <dsp:style>
        <a:lnRef idx="2">
          <a:scrgbClr r="0" g="0" b="0"/>
        </a:lnRef>
        <a:fillRef idx="1">
          <a:scrgbClr r="0" g="0" b="0"/>
        </a:fillRef>
        <a:effectRef idx="0">
          <a:scrgbClr r="0" g="0" b="0"/>
        </a:effectRef>
        <a:fontRef idx="minor">
          <a:schemeClr val="lt1"/>
        </a:fontRef>
      </dsp:style>
    </dsp:sp>
    <dsp:sp modelId="{2316C328-5A65-40F3-8558-A77745CFDD52}">
      <dsp:nvSpPr>
        <dsp:cNvPr id="0" name=""/>
        <dsp:cNvSpPr/>
      </dsp:nvSpPr>
      <dsp:spPr>
        <a:xfrm>
          <a:off x="780140" y="1851699"/>
          <a:ext cx="8585791" cy="738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50" tIns="78150" rIns="78150" bIns="78150" numCol="1" spcCol="1270" anchor="ctr" anchorCtr="0">
          <a:noAutofit/>
        </a:bodyPr>
        <a:lstStyle/>
        <a:p>
          <a:pPr marL="0" lvl="0" indent="0" algn="l" defTabSz="1111250" rtl="0">
            <a:lnSpc>
              <a:spcPct val="100000"/>
            </a:lnSpc>
            <a:spcBef>
              <a:spcPct val="0"/>
            </a:spcBef>
            <a:spcAft>
              <a:spcPct val="35000"/>
            </a:spcAft>
            <a:buNone/>
          </a:pPr>
          <a:r>
            <a:rPr lang="en-US" sz="2500" kern="1200"/>
            <a:t>Participants in</a:t>
          </a:r>
          <a:r>
            <a:rPr lang="en-US" sz="2500" kern="1200">
              <a:latin typeface="Calibri"/>
            </a:rPr>
            <a:t> public service activities</a:t>
          </a:r>
          <a:endParaRPr lang="en-US" sz="2500" b="1" kern="1200"/>
        </a:p>
      </dsp:txBody>
      <dsp:txXfrm>
        <a:off x="780140" y="1851699"/>
        <a:ext cx="8585791" cy="738425"/>
      </dsp:txXfrm>
    </dsp:sp>
    <dsp:sp modelId="{D0D517F6-5872-47B8-A6CA-127EC5FFA311}">
      <dsp:nvSpPr>
        <dsp:cNvPr id="0" name=""/>
        <dsp:cNvSpPr/>
      </dsp:nvSpPr>
      <dsp:spPr>
        <a:xfrm>
          <a:off x="0" y="2774731"/>
          <a:ext cx="9401177" cy="6751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D98BBE-D8D5-4EB3-9357-931A42DF6452}">
      <dsp:nvSpPr>
        <dsp:cNvPr id="0" name=""/>
        <dsp:cNvSpPr/>
      </dsp:nvSpPr>
      <dsp:spPr>
        <a:xfrm>
          <a:off x="204227" y="2926636"/>
          <a:ext cx="371685" cy="371322"/>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85901-150A-4400-83A4-3BB70458CA25}">
      <dsp:nvSpPr>
        <dsp:cNvPr id="0" name=""/>
        <dsp:cNvSpPr/>
      </dsp:nvSpPr>
      <dsp:spPr>
        <a:xfrm>
          <a:off x="780140" y="2774731"/>
          <a:ext cx="8585791" cy="738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50" tIns="78150" rIns="78150" bIns="78150" numCol="1" spcCol="1270" anchor="ctr" anchorCtr="0">
          <a:noAutofit/>
        </a:bodyPr>
        <a:lstStyle/>
        <a:p>
          <a:pPr marL="0" lvl="0" indent="0" algn="l" defTabSz="1111250" rtl="0">
            <a:lnSpc>
              <a:spcPct val="100000"/>
            </a:lnSpc>
            <a:spcBef>
              <a:spcPct val="0"/>
            </a:spcBef>
            <a:spcAft>
              <a:spcPct val="35000"/>
            </a:spcAft>
            <a:buNone/>
          </a:pPr>
          <a:r>
            <a:rPr lang="en-US" sz="2500" kern="1200">
              <a:latin typeface="Calibri"/>
            </a:rPr>
            <a:t> Successful exits to employment</a:t>
          </a:r>
          <a:endParaRPr lang="en-US" sz="2500" kern="1200"/>
        </a:p>
      </dsp:txBody>
      <dsp:txXfrm>
        <a:off x="780140" y="2774731"/>
        <a:ext cx="8585791" cy="738425"/>
      </dsp:txXfrm>
    </dsp:sp>
    <dsp:sp modelId="{0BF41E79-3CAC-47CD-9AA3-94683C2D31A8}">
      <dsp:nvSpPr>
        <dsp:cNvPr id="0" name=""/>
        <dsp:cNvSpPr/>
      </dsp:nvSpPr>
      <dsp:spPr>
        <a:xfrm>
          <a:off x="0" y="3697763"/>
          <a:ext cx="9401177" cy="6751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ADA14-B87D-4ED5-96E0-64E318DE822A}">
      <dsp:nvSpPr>
        <dsp:cNvPr id="0" name=""/>
        <dsp:cNvSpPr/>
      </dsp:nvSpPr>
      <dsp:spPr>
        <a:xfrm>
          <a:off x="204227" y="3849668"/>
          <a:ext cx="371685" cy="371322"/>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79F5CA-0C02-4356-B04B-EA0EC59DA593}">
      <dsp:nvSpPr>
        <dsp:cNvPr id="0" name=""/>
        <dsp:cNvSpPr/>
      </dsp:nvSpPr>
      <dsp:spPr>
        <a:xfrm>
          <a:off x="780140" y="3697763"/>
          <a:ext cx="8585791" cy="738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50" tIns="78150" rIns="78150" bIns="78150" numCol="1" spcCol="1270" anchor="ctr" anchorCtr="0">
          <a:noAutofit/>
        </a:bodyPr>
        <a:lstStyle/>
        <a:p>
          <a:pPr marL="0" lvl="0" indent="0" algn="l" defTabSz="1066800">
            <a:lnSpc>
              <a:spcPct val="100000"/>
            </a:lnSpc>
            <a:spcBef>
              <a:spcPct val="0"/>
            </a:spcBef>
            <a:spcAft>
              <a:spcPct val="35000"/>
            </a:spcAft>
            <a:buNone/>
          </a:pPr>
          <a:r>
            <a:rPr lang="en-US" sz="2400" kern="1200"/>
            <a:t>Continue to higher level of education</a:t>
          </a:r>
          <a:endParaRPr lang="en-US" sz="1900" kern="1200"/>
        </a:p>
      </dsp:txBody>
      <dsp:txXfrm>
        <a:off x="780140" y="3697763"/>
        <a:ext cx="8585791" cy="73842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Calibri" panose="020F0502020204030204" pitchFamily="34" charset="0"/>
              </a:rPr>
              <a:t>7/9/2026</a:t>
            </a:fld>
            <a:endParaRPr lang="en-US">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A50CD39D-89B0-4C68-805A-35C75A7C20C8}" type="datetimeFigureOut">
              <a:rPr lang="en-US" smtClean="0"/>
              <a:pPr/>
              <a:t>7/9/2026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Calibri" panose="020F050202020403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9F08466-AEA7-4FC0-9459-6A32F61DA297}" type="slidenum">
              <a:rPr lang="en-US" smtClean="0"/>
              <a:pPr/>
              <a:t>‹#›</a:t>
            </a:fld>
            <a:endParaRPr lang="en-US"/>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n.gov/deed/programs-services/adult-career-pathways/form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evisor.mn.gov/statutes/cite/116L.98"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mn.gov/deed/data/workforce-data/report-card/index.jsp"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n.gov/deed/assets/acp-employment-verification-acc_tcm1045-486662.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mn.gov/deed/assets/acp-notice_tcm1045-706010.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n.gov/admin/assets/grants_policy_08-09_tcm36-207116.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mn.gov/deed/programs-services/adult-career-pathways/" TargetMode="External"/><Relationship Id="rId7" Type="http://schemas.openxmlformats.org/officeDocument/2006/relationships/hyperlink" Target="https://mn.gov/deed/programs-services/adult-career-pathways/resources/"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mn.gov/deed/assets/wf1-report-instructions_tcm1045-449978.docx" TargetMode="External"/><Relationship Id="rId5" Type="http://schemas.openxmlformats.org/officeDocument/2006/relationships/hyperlink" Target="https://minnesota.webex.com/recordingservice/sites/minnesota/recording/b9e1b587d1d2103db73312350e86af91/playback" TargetMode="External"/><Relationship Id="rId4" Type="http://schemas.openxmlformats.org/officeDocument/2006/relationships/hyperlink" Target="https://mn.gov/deed/assets/acp-quarterly-report-instructions_tcm1045-545338.pdf"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youtu.be/X9mGNMtYX3g"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sandbox.mnworkforceone.com/Default.aspx?ReturnUrl=%2fHome.aspx%3fnc%3d228889e9%26&amp;nc=228889e9&amp;"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mailto:workforceone.deed@state.mn.us"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minnesota.webex.com/recordingservice/sites/minnesota/recording/5c99cc4739ec103c9ef7005056814816/playback"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mn.gov/deed/assets/wf1-user-manual_tcm1045-343889.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ecfr.gov/current/title-20/chapter-V/part-683/subpart-D/section-683.410" TargetMode="External"/><Relationship Id="rId2" Type="http://schemas.openxmlformats.org/officeDocument/2006/relationships/slide" Target="../slides/slide93.xml"/><Relationship Id="rId1" Type="http://schemas.openxmlformats.org/officeDocument/2006/relationships/notesMaster" Target="../notesMasters/notesMaster1.xml"/><Relationship Id="rId6" Type="http://schemas.openxmlformats.org/officeDocument/2006/relationships/hyperlink" Target="https://apps.deed.state.mn.us/ddp/PolicyDetail.aspx?pol=575" TargetMode="External"/><Relationship Id="rId5" Type="http://schemas.openxmlformats.org/officeDocument/2006/relationships/hyperlink" Target="https://mn.gov/admin/assets/grants_policy_08-10_tcm36-207117.pdf" TargetMode="External"/><Relationship Id="rId4" Type="http://schemas.openxmlformats.org/officeDocument/2006/relationships/hyperlink" Target="https://www.ecfr.gov/current/title-2/part-200" TargetMode="Externa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t>
            </a:r>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a:p>
        </p:txBody>
      </p:sp>
    </p:spTree>
    <p:extLst>
      <p:ext uri="{BB962C8B-B14F-4D97-AF65-F5344CB8AC3E}">
        <p14:creationId xmlns:p14="http://schemas.microsoft.com/office/powerpoint/2010/main" val="213485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Mee</a:t>
            </a:r>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a:p>
        </p:txBody>
      </p:sp>
    </p:spTree>
    <p:extLst>
      <p:ext uri="{BB962C8B-B14F-4D97-AF65-F5344CB8AC3E}">
        <p14:creationId xmlns:p14="http://schemas.microsoft.com/office/powerpoint/2010/main" val="769863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D0842-48A5-6B94-4D1B-1CE570CCD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4D85C-40BD-B574-2DC4-1DF09604BF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D2F23-A279-4770-22F0-FB62B169E1EA}"/>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557EE7C7-0E53-5F60-AA32-D0FA22096A37}"/>
              </a:ext>
            </a:extLst>
          </p:cNvPr>
          <p:cNvSpPr>
            <a:spLocks noGrp="1"/>
          </p:cNvSpPr>
          <p:nvPr>
            <p:ph type="sldNum" sz="quarter" idx="5"/>
          </p:nvPr>
        </p:nvSpPr>
        <p:spPr/>
        <p:txBody>
          <a:bodyPr/>
          <a:lstStyle/>
          <a:p>
            <a:fld id="{F9F08466-AEA7-4FC0-9459-6A32F61DA297}" type="slidenum">
              <a:rPr lang="en-US" smtClean="0"/>
              <a:pPr/>
              <a:t>4</a:t>
            </a:fld>
            <a:endParaRPr lang="en-US"/>
          </a:p>
        </p:txBody>
      </p:sp>
    </p:spTree>
    <p:extLst>
      <p:ext uri="{BB962C8B-B14F-4D97-AF65-F5344CB8AC3E}">
        <p14:creationId xmlns:p14="http://schemas.microsoft.com/office/powerpoint/2010/main" val="4022272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Calibri" panose="020F0502020204030204" pitchFamily="34" charset="0"/>
                <a:ea typeface="+mn-ea"/>
                <a:cs typeface="+mn-cs"/>
              </a:rPr>
              <a:t>Sarah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Calibri" panose="020F0502020204030204" pitchFamily="34" charset="0"/>
                <a:ea typeface="+mn-ea"/>
                <a:cs typeface="+mn-cs"/>
              </a:rPr>
              <a:t>Each Grantee is assigned a Grant Coordinator who will be your main point of contact throughout the contract. The ACP team is Grantee focused, not program specific. This means that no matter which ACP Program contract/grant you receive, you will have one point of contact in your Coordinator (the majority of the time).</a:t>
            </a:r>
          </a:p>
          <a:p>
            <a:endParaRPr lang="en-US" sz="1200" kern="1200">
              <a:solidFill>
                <a:schemeClr val="tx1"/>
              </a:solidFill>
              <a:latin typeface="Calibri" panose="020F0502020204030204" pitchFamily="34" charset="0"/>
              <a:ea typeface="+mn-ea"/>
              <a:cs typeface="+mn-cs"/>
            </a:endParaRPr>
          </a:p>
          <a:p>
            <a:pPr lvl="0"/>
            <a:r>
              <a:rPr lang="en-US" sz="1200" u="sng" kern="1200">
                <a:solidFill>
                  <a:schemeClr val="tx1"/>
                </a:solidFill>
                <a:latin typeface="Calibri" panose="020F0502020204030204" pitchFamily="34" charset="0"/>
                <a:ea typeface="+mn-ea"/>
                <a:cs typeface="+mn-cs"/>
              </a:rPr>
              <a:t>Program Guidance</a:t>
            </a:r>
            <a:r>
              <a:rPr lang="en-US" sz="1200" kern="1200">
                <a:solidFill>
                  <a:schemeClr val="tx1"/>
                </a:solidFill>
                <a:latin typeface="Calibri" panose="020F0502020204030204" pitchFamily="34" charset="0"/>
                <a:ea typeface="+mn-ea"/>
                <a:cs typeface="+mn-cs"/>
              </a:rPr>
              <a:t>: Your Grant Coordinator provides program guidance. We also have several resources/guides on the ACP website, and we will go through those a bit later in this presentation.</a:t>
            </a:r>
          </a:p>
          <a:p>
            <a:pPr lvl="0"/>
            <a:r>
              <a:rPr lang="en-US" sz="1200" u="sng" kern="1200">
                <a:solidFill>
                  <a:schemeClr val="tx1"/>
                </a:solidFill>
                <a:latin typeface="Calibri" panose="020F0502020204030204" pitchFamily="34" charset="0"/>
                <a:ea typeface="+mn-ea"/>
                <a:cs typeface="+mn-cs"/>
              </a:rPr>
              <a:t>Eligibility: </a:t>
            </a:r>
            <a:r>
              <a:rPr lang="en-US" sz="1200" kern="1200">
                <a:solidFill>
                  <a:schemeClr val="tx1"/>
                </a:solidFill>
                <a:latin typeface="Calibri" panose="020F0502020204030204" pitchFamily="34" charset="0"/>
                <a:ea typeface="+mn-ea"/>
                <a:cs typeface="+mn-cs"/>
              </a:rPr>
              <a:t>Your contract dictates who you are eligible to serve with the funds but if you have question about participant eligibility, Grant Coordinators can assist with questions.</a:t>
            </a:r>
          </a:p>
          <a:p>
            <a:pPr lvl="0"/>
            <a:r>
              <a:rPr lang="en-US" sz="1200" u="sng" kern="1200">
                <a:solidFill>
                  <a:schemeClr val="tx1"/>
                </a:solidFill>
                <a:latin typeface="Calibri" panose="020F0502020204030204" pitchFamily="34" charset="0"/>
                <a:ea typeface="+mn-ea"/>
                <a:cs typeface="+mn-cs"/>
              </a:rPr>
              <a:t>Workforce One</a:t>
            </a:r>
            <a:r>
              <a:rPr lang="en-US" sz="1200" kern="1200">
                <a:solidFill>
                  <a:schemeClr val="tx1"/>
                </a:solidFill>
                <a:latin typeface="Calibri" panose="020F0502020204030204" pitchFamily="34" charset="0"/>
                <a:ea typeface="+mn-ea"/>
                <a:cs typeface="+mn-cs"/>
              </a:rPr>
              <a:t>: is required to use for all State Workforce Programs, Grant Coordinators can trouble shoot WF1 questions.</a:t>
            </a:r>
          </a:p>
          <a:p>
            <a:pPr lvl="0"/>
            <a:r>
              <a:rPr lang="en-US" sz="1200" u="sng" kern="1200">
                <a:solidFill>
                  <a:schemeClr val="tx1"/>
                </a:solidFill>
                <a:latin typeface="Calibri" panose="020F0502020204030204" pitchFamily="34" charset="0"/>
                <a:ea typeface="+mn-ea"/>
                <a:cs typeface="+mn-cs"/>
              </a:rPr>
              <a:t>Modification/Amendments</a:t>
            </a:r>
            <a:r>
              <a:rPr lang="en-US" sz="1200" kern="1200">
                <a:solidFill>
                  <a:schemeClr val="tx1"/>
                </a:solidFill>
                <a:latin typeface="Calibri" panose="020F0502020204030204" pitchFamily="34" charset="0"/>
                <a:ea typeface="+mn-ea"/>
                <a:cs typeface="+mn-cs"/>
              </a:rPr>
              <a:t>: if you think you may need to modify your contract at any point, please reach out to your Grant Coordinator.</a:t>
            </a:r>
          </a:p>
          <a:p>
            <a:pPr lvl="0"/>
            <a:r>
              <a:rPr lang="en-US" sz="1200" u="sng" kern="1200">
                <a:solidFill>
                  <a:schemeClr val="tx1"/>
                </a:solidFill>
                <a:latin typeface="Calibri" panose="020F0502020204030204" pitchFamily="34" charset="0"/>
                <a:ea typeface="+mn-ea"/>
                <a:cs typeface="+mn-cs"/>
              </a:rPr>
              <a:t>Technical Assistance</a:t>
            </a:r>
            <a:r>
              <a:rPr lang="en-US" sz="1200" kern="1200">
                <a:solidFill>
                  <a:schemeClr val="tx1"/>
                </a:solidFill>
                <a:latin typeface="Calibri" panose="020F0502020204030204" pitchFamily="34" charset="0"/>
                <a:ea typeface="+mn-ea"/>
                <a:cs typeface="+mn-cs"/>
              </a:rPr>
              <a:t>: Grant Coordinators are available for technical assistance throughout the contract period.</a:t>
            </a:r>
          </a:p>
          <a:p>
            <a:pPr lvl="0"/>
            <a:r>
              <a:rPr lang="en-US" sz="1200" u="sng" kern="1200">
                <a:solidFill>
                  <a:schemeClr val="tx1"/>
                </a:solidFill>
                <a:latin typeface="Calibri" panose="020F0502020204030204" pitchFamily="34" charset="0"/>
                <a:ea typeface="+mn-ea"/>
                <a:cs typeface="+mn-cs"/>
              </a:rPr>
              <a:t>Progress of your program</a:t>
            </a:r>
            <a:r>
              <a:rPr lang="en-US" sz="1200" kern="1200">
                <a:solidFill>
                  <a:schemeClr val="tx1"/>
                </a:solidFill>
                <a:latin typeface="Calibri" panose="020F0502020204030204" pitchFamily="34" charset="0"/>
                <a:ea typeface="+mn-ea"/>
                <a:cs typeface="+mn-cs"/>
              </a:rPr>
              <a:t>: Your Grant Coordinator will be reviewing your quarterly reports and available for assistance if you fall behind your projected outcomes. And always want to celebrate your successes.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6</a:t>
            </a:fld>
            <a:endParaRPr lang="en-US"/>
          </a:p>
        </p:txBody>
      </p:sp>
    </p:spTree>
    <p:extLst>
      <p:ext uri="{BB962C8B-B14F-4D97-AF65-F5344CB8AC3E}">
        <p14:creationId xmlns:p14="http://schemas.microsoft.com/office/powerpoint/2010/main" val="105276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Darcy</a:t>
            </a:r>
          </a:p>
        </p:txBody>
      </p:sp>
      <p:sp>
        <p:nvSpPr>
          <p:cNvPr id="4" name="Slide Number Placeholder 3"/>
          <p:cNvSpPr>
            <a:spLocks noGrp="1"/>
          </p:cNvSpPr>
          <p:nvPr>
            <p:ph type="sldNum" sz="quarter" idx="5"/>
          </p:nvPr>
        </p:nvSpPr>
        <p:spPr/>
        <p:txBody>
          <a:bodyPr/>
          <a:lstStyle/>
          <a:p>
            <a:fld id="{F9F08466-AEA7-4FC0-9459-6A32F61DA297}" type="slidenum">
              <a:rPr lang="en-US" smtClean="0"/>
              <a:pPr/>
              <a:t>7</a:t>
            </a:fld>
            <a:endParaRPr lang="en-US"/>
          </a:p>
        </p:txBody>
      </p:sp>
    </p:spTree>
    <p:extLst>
      <p:ext uri="{BB962C8B-B14F-4D97-AF65-F5344CB8AC3E}">
        <p14:creationId xmlns:p14="http://schemas.microsoft.com/office/powerpoint/2010/main" val="1132588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Darcy</a:t>
            </a:r>
          </a:p>
          <a:p>
            <a:pPr marL="171450" indent="-171450">
              <a:buFont typeface="Arial" panose="020B0604020202020204" pitchFamily="34" charset="0"/>
              <a:buChar char="•"/>
            </a:pPr>
            <a:r>
              <a:rPr lang="en-US"/>
              <a:t>A modification/amendment is a change to the current contract/work plan/budget/partnership chart. Making changes outside of the approved work plan/budget requires a modification.</a:t>
            </a:r>
          </a:p>
          <a:p>
            <a:pPr marL="171450" indent="-171450">
              <a:buFont typeface="Arial" panose="020B0604020202020204" pitchFamily="34" charset="0"/>
              <a:buChar char="•"/>
            </a:pPr>
            <a:r>
              <a:rPr lang="en-US"/>
              <a:t>Modifications/amendments may be granted on a case-by-case basis. Note: If significant changes are being requested, the modification/amendment may not be approved.</a:t>
            </a:r>
          </a:p>
          <a:p>
            <a:pPr marL="171450" indent="-171450">
              <a:buFont typeface="Arial" panose="020B0604020202020204" pitchFamily="34" charset="0"/>
              <a:buChar char="•"/>
            </a:pPr>
            <a:r>
              <a:rPr lang="en-US"/>
              <a:t>Any modification/amendment request must be submitted to your Grant Coordinator.</a:t>
            </a:r>
          </a:p>
          <a:p>
            <a:pPr marL="171450" indent="-171450">
              <a:buFont typeface="Arial" panose="020B0604020202020204" pitchFamily="34" charset="0"/>
              <a:buChar char="•"/>
            </a:pPr>
            <a:r>
              <a:rPr lang="en-US"/>
              <a:t>Any approved modification/amendment is effective on the date the contract modification/amendment is signed by all parties (fully executed) and changes reflected in the modification may not be applied retroactively.</a:t>
            </a:r>
          </a:p>
        </p:txBody>
      </p:sp>
      <p:sp>
        <p:nvSpPr>
          <p:cNvPr id="4" name="Slide Number Placeholder 3"/>
          <p:cNvSpPr>
            <a:spLocks noGrp="1"/>
          </p:cNvSpPr>
          <p:nvPr>
            <p:ph type="sldNum" sz="quarter" idx="5"/>
          </p:nvPr>
        </p:nvSpPr>
        <p:spPr/>
        <p:txBody>
          <a:bodyPr/>
          <a:lstStyle/>
          <a:p>
            <a:fld id="{F9F08466-AEA7-4FC0-9459-6A32F61DA297}" type="slidenum">
              <a:rPr lang="en-US" smtClean="0"/>
              <a:pPr/>
              <a:t>8</a:t>
            </a:fld>
            <a:endParaRPr lang="en-US"/>
          </a:p>
        </p:txBody>
      </p:sp>
    </p:spTree>
    <p:extLst>
      <p:ext uri="{BB962C8B-B14F-4D97-AF65-F5344CB8AC3E}">
        <p14:creationId xmlns:p14="http://schemas.microsoft.com/office/powerpoint/2010/main" val="264509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Darcy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Extensions of contracts are determined by DEED leadership, as funding follows the state biennium and </a:t>
            </a:r>
            <a:r>
              <a:rPr lang="en-US" sz="1200"/>
              <a:t>there are statutory limitations on how long of an extension can be provided </a:t>
            </a:r>
            <a:endParaRPr lang="en-US"/>
          </a:p>
          <a:p>
            <a:pPr marL="171450" lvl="0" indent="-171450">
              <a:lnSpc>
                <a:spcPct val="100000"/>
              </a:lnSpc>
              <a:buFont typeface="Arial" panose="020B0604020202020204" pitchFamily="34" charset="0"/>
              <a:buChar char="•"/>
            </a:pPr>
            <a:r>
              <a:rPr lang="en-US"/>
              <a:t>An extension may be granted to extend the time available to spend out grant funds</a:t>
            </a:r>
          </a:p>
          <a:p>
            <a:pPr marL="171450" lvl="0" indent="-171450">
              <a:lnSpc>
                <a:spcPct val="100000"/>
              </a:lnSpc>
              <a:buFont typeface="Arial" panose="020B0604020202020204" pitchFamily="34" charset="0"/>
              <a:buChar char="•"/>
            </a:pPr>
            <a:r>
              <a:rPr lang="en-US"/>
              <a:t>Extensions are based on the progress of the program and funding availability and not automatically approved </a:t>
            </a:r>
          </a:p>
          <a:p>
            <a:pPr marL="171450" lvl="0" indent="-171450">
              <a:lnSpc>
                <a:spcPct val="100000"/>
              </a:lnSpc>
              <a:buFont typeface="Arial" panose="020B0604020202020204" pitchFamily="34" charset="0"/>
              <a:buChar char="•"/>
            </a:pPr>
            <a:r>
              <a:rPr lang="en-US"/>
              <a:t>Extensions will not be considered until the final quarter of the grant contract</a:t>
            </a:r>
          </a:p>
          <a:p>
            <a:pPr marL="628650" lvl="1" indent="-171450">
              <a:lnSpc>
                <a:spcPct val="100000"/>
              </a:lnSpc>
              <a:buFont typeface="Arial" panose="020B0604020202020204" pitchFamily="34" charset="0"/>
              <a:buChar char="•"/>
            </a:pPr>
            <a:r>
              <a:rPr lang="en-US" b="1"/>
              <a:t>Extensions will not be considered within 45 days of the end of the grant contract</a:t>
            </a:r>
          </a:p>
        </p:txBody>
      </p:sp>
      <p:sp>
        <p:nvSpPr>
          <p:cNvPr id="4" name="Slide Number Placeholder 3"/>
          <p:cNvSpPr>
            <a:spLocks noGrp="1"/>
          </p:cNvSpPr>
          <p:nvPr>
            <p:ph type="sldNum" sz="quarter" idx="5"/>
          </p:nvPr>
        </p:nvSpPr>
        <p:spPr/>
        <p:txBody>
          <a:bodyPr/>
          <a:lstStyle/>
          <a:p>
            <a:fld id="{F9F08466-AEA7-4FC0-9459-6A32F61DA297}" type="slidenum">
              <a:rPr lang="en-US" smtClean="0"/>
              <a:pPr/>
              <a:t>9</a:t>
            </a:fld>
            <a:endParaRPr lang="en-US"/>
          </a:p>
        </p:txBody>
      </p:sp>
    </p:spTree>
    <p:extLst>
      <p:ext uri="{BB962C8B-B14F-4D97-AF65-F5344CB8AC3E}">
        <p14:creationId xmlns:p14="http://schemas.microsoft.com/office/powerpoint/2010/main" val="2017432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2EBE6-1C60-1724-602C-19940C819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CBB48-2E32-5173-D733-9C5880A53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5211F-EAFF-CA50-C529-3A49A6EE4BB4}"/>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BBE3D0DA-E90B-E52A-579D-C1427009DF04}"/>
              </a:ext>
            </a:extLst>
          </p:cNvPr>
          <p:cNvSpPr>
            <a:spLocks noGrp="1"/>
          </p:cNvSpPr>
          <p:nvPr>
            <p:ph type="sldNum" sz="quarter" idx="5"/>
          </p:nvPr>
        </p:nvSpPr>
        <p:spPr/>
        <p:txBody>
          <a:bodyPr/>
          <a:lstStyle/>
          <a:p>
            <a:fld id="{F9F08466-AEA7-4FC0-9459-6A32F61DA297}" type="slidenum">
              <a:rPr lang="en-US" smtClean="0"/>
              <a:pPr/>
              <a:t>10</a:t>
            </a:fld>
            <a:endParaRPr lang="en-US"/>
          </a:p>
        </p:txBody>
      </p:sp>
    </p:spTree>
    <p:extLst>
      <p:ext uri="{BB962C8B-B14F-4D97-AF65-F5344CB8AC3E}">
        <p14:creationId xmlns:p14="http://schemas.microsoft.com/office/powerpoint/2010/main" val="57506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Mee</a:t>
            </a:r>
          </a:p>
          <a:p>
            <a:r>
              <a:rPr lang="en-US" b="0"/>
              <a:t>In the next few slides, we will talk what DEED calls “Program Components.” These are the </a:t>
            </a:r>
            <a:r>
              <a:rPr lang="en-US" b="1"/>
              <a:t>Application/Intake Form</a:t>
            </a:r>
            <a:r>
              <a:rPr lang="en-US" b="0"/>
              <a:t>, </a:t>
            </a:r>
            <a:r>
              <a:rPr lang="en-US" b="1"/>
              <a:t>Eligibility</a:t>
            </a:r>
            <a:r>
              <a:rPr lang="en-US" b="0"/>
              <a:t>, </a:t>
            </a:r>
            <a:r>
              <a:rPr lang="en-US" b="1"/>
              <a:t>Assessments</a:t>
            </a:r>
            <a:r>
              <a:rPr lang="en-US" b="0"/>
              <a:t>, </a:t>
            </a:r>
            <a:r>
              <a:rPr lang="en-US" b="1"/>
              <a:t>Employment Plan</a:t>
            </a:r>
            <a:r>
              <a:rPr lang="en-US" b="0"/>
              <a:t>, </a:t>
            </a:r>
            <a:r>
              <a:rPr lang="en-US" b="1"/>
              <a:t>Training</a:t>
            </a:r>
            <a:r>
              <a:rPr lang="en-US" b="0"/>
              <a:t>, </a:t>
            </a:r>
            <a:r>
              <a:rPr lang="en-US" b="1"/>
              <a:t>Support Services/Incentives</a:t>
            </a:r>
            <a:r>
              <a:rPr lang="en-US" b="0"/>
              <a:t>, and </a:t>
            </a:r>
            <a:r>
              <a:rPr lang="en-US" b="1"/>
              <a:t>Subgrantees/Contractors</a:t>
            </a:r>
            <a:endParaRPr lang="en-US" b="1">
              <a:highlight>
                <a:srgbClr val="FFFF00"/>
              </a:highlight>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11</a:t>
            </a:fld>
            <a:endParaRPr lang="en-US"/>
          </a:p>
        </p:txBody>
      </p:sp>
    </p:spTree>
    <p:extLst>
      <p:ext uri="{BB962C8B-B14F-4D97-AF65-F5344CB8AC3E}">
        <p14:creationId xmlns:p14="http://schemas.microsoft.com/office/powerpoint/2010/main" val="2818662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065" marR="198120" indent="0" algn="l">
              <a:lnSpc>
                <a:spcPts val="2270"/>
              </a:lnSpc>
              <a:spcBef>
                <a:spcPts val="380"/>
              </a:spcBef>
              <a:spcAft>
                <a:spcPts val="1200"/>
              </a:spcAft>
              <a:buClr>
                <a:srgbClr val="9BBA58"/>
              </a:buClr>
              <a:buFont typeface="Arial"/>
              <a:buNone/>
              <a:tabLst>
                <a:tab pos="355600" algn="l"/>
              </a:tabLst>
            </a:pPr>
            <a:r>
              <a:rPr lang="en-US" sz="1200" spc="-20">
                <a:solidFill>
                  <a:srgbClr val="003864"/>
                </a:solidFill>
                <a:latin typeface="Calibri"/>
                <a:cs typeface="Calibri"/>
              </a:rPr>
              <a:t>Mee</a:t>
            </a:r>
          </a:p>
          <a:p>
            <a:pPr marL="355600" marR="198120" indent="-343535" algn="l">
              <a:lnSpc>
                <a:spcPts val="2270"/>
              </a:lnSpc>
              <a:spcBef>
                <a:spcPts val="380"/>
              </a:spcBef>
              <a:spcAft>
                <a:spcPts val="1200"/>
              </a:spcAft>
              <a:buClr>
                <a:srgbClr val="9BBA58"/>
              </a:buClr>
              <a:buFont typeface="Arial"/>
              <a:buChar char="•"/>
              <a:tabLst>
                <a:tab pos="355600" algn="l"/>
              </a:tabLst>
            </a:pPr>
            <a:r>
              <a:rPr lang="en-US" sz="1200" spc="-20">
                <a:solidFill>
                  <a:srgbClr val="003864"/>
                </a:solidFill>
                <a:latin typeface="Calibri"/>
                <a:cs typeface="Calibri"/>
              </a:rPr>
              <a:t>Applications/Intake</a:t>
            </a:r>
            <a:r>
              <a:rPr lang="en-US" sz="1200" spc="-40">
                <a:solidFill>
                  <a:srgbClr val="003864"/>
                </a:solidFill>
                <a:latin typeface="Calibri"/>
                <a:cs typeface="Calibri"/>
              </a:rPr>
              <a:t> </a:t>
            </a:r>
            <a:r>
              <a:rPr lang="en-US" sz="1200">
                <a:solidFill>
                  <a:srgbClr val="003864"/>
                </a:solidFill>
                <a:latin typeface="Calibri"/>
                <a:cs typeface="Calibri"/>
              </a:rPr>
              <a:t>Forms</a:t>
            </a:r>
            <a:r>
              <a:rPr lang="en-US" sz="1200" spc="-20">
                <a:solidFill>
                  <a:srgbClr val="003864"/>
                </a:solidFill>
                <a:latin typeface="Calibri"/>
                <a:cs typeface="Calibri"/>
              </a:rPr>
              <a:t> </a:t>
            </a:r>
            <a:r>
              <a:rPr lang="en-US" sz="1200">
                <a:solidFill>
                  <a:srgbClr val="003864"/>
                </a:solidFill>
                <a:latin typeface="Calibri"/>
                <a:cs typeface="Calibri"/>
              </a:rPr>
              <a:t>are</a:t>
            </a:r>
            <a:r>
              <a:rPr lang="en-US" sz="1200" spc="-25">
                <a:solidFill>
                  <a:srgbClr val="003864"/>
                </a:solidFill>
                <a:latin typeface="Calibri"/>
                <a:cs typeface="Calibri"/>
              </a:rPr>
              <a:t> created </a:t>
            </a:r>
            <a:r>
              <a:rPr lang="en-US" sz="1200">
                <a:solidFill>
                  <a:srgbClr val="003864"/>
                </a:solidFill>
                <a:latin typeface="Calibri"/>
                <a:cs typeface="Calibri"/>
              </a:rPr>
              <a:t>by</a:t>
            </a:r>
            <a:r>
              <a:rPr lang="en-US" sz="1200" spc="-70">
                <a:solidFill>
                  <a:srgbClr val="003864"/>
                </a:solidFill>
                <a:latin typeface="Calibri"/>
                <a:cs typeface="Calibri"/>
              </a:rPr>
              <a:t> </a:t>
            </a:r>
            <a:r>
              <a:rPr lang="en-US" sz="1200" spc="-10">
                <a:solidFill>
                  <a:srgbClr val="003864"/>
                </a:solidFill>
                <a:latin typeface="Calibri"/>
                <a:cs typeface="Calibri"/>
              </a:rPr>
              <a:t>grantees</a:t>
            </a:r>
            <a:endParaRPr lang="en-US" sz="1200">
              <a:latin typeface="Calibri"/>
              <a:cs typeface="Calibri"/>
            </a:endParaRPr>
          </a:p>
          <a:p>
            <a:pPr marL="355600" marR="5080" indent="-343535" algn="l">
              <a:lnSpc>
                <a:spcPts val="2270"/>
              </a:lnSpc>
              <a:spcBef>
                <a:spcPts val="500"/>
              </a:spcBef>
              <a:spcAft>
                <a:spcPts val="1200"/>
              </a:spcAft>
              <a:buClr>
                <a:srgbClr val="9BBA58"/>
              </a:buClr>
              <a:buFont typeface="Arial"/>
              <a:buChar char="•"/>
              <a:tabLst>
                <a:tab pos="355600" algn="l"/>
              </a:tabLst>
            </a:pPr>
            <a:r>
              <a:rPr lang="en-US" sz="1200">
                <a:solidFill>
                  <a:srgbClr val="003864"/>
                </a:solidFill>
                <a:latin typeface="Calibri"/>
                <a:cs typeface="Calibri"/>
              </a:rPr>
              <a:t>The Application capture</a:t>
            </a:r>
            <a:r>
              <a:rPr lang="en-US" sz="1200" spc="-60">
                <a:solidFill>
                  <a:srgbClr val="003864"/>
                </a:solidFill>
                <a:latin typeface="Calibri"/>
                <a:cs typeface="Calibri"/>
              </a:rPr>
              <a:t> </a:t>
            </a:r>
            <a:r>
              <a:rPr lang="en-US" sz="1200" spc="-10">
                <a:solidFill>
                  <a:srgbClr val="003864"/>
                </a:solidFill>
                <a:latin typeface="Calibri"/>
                <a:cs typeface="Calibri"/>
              </a:rPr>
              <a:t>self-attested</a:t>
            </a:r>
            <a:r>
              <a:rPr lang="en-US" sz="1200" spc="-80">
                <a:solidFill>
                  <a:srgbClr val="003864"/>
                </a:solidFill>
                <a:latin typeface="Calibri"/>
                <a:cs typeface="Calibri"/>
              </a:rPr>
              <a:t> </a:t>
            </a:r>
            <a:r>
              <a:rPr lang="en-US" sz="1200" spc="-10">
                <a:solidFill>
                  <a:srgbClr val="003864"/>
                </a:solidFill>
                <a:latin typeface="Calibri"/>
                <a:cs typeface="Calibri"/>
              </a:rPr>
              <a:t>eligibility </a:t>
            </a:r>
            <a:r>
              <a:rPr lang="en-US" sz="1200">
                <a:solidFill>
                  <a:srgbClr val="003864"/>
                </a:solidFill>
                <a:latin typeface="Calibri"/>
                <a:cs typeface="Calibri"/>
              </a:rPr>
              <a:t>criteria</a:t>
            </a:r>
            <a:r>
              <a:rPr lang="en-US" sz="1200" spc="-80">
                <a:solidFill>
                  <a:srgbClr val="003864"/>
                </a:solidFill>
                <a:latin typeface="Calibri"/>
                <a:cs typeface="Calibri"/>
              </a:rPr>
              <a:t> </a:t>
            </a:r>
          </a:p>
          <a:p>
            <a:pPr marL="355600" marR="5080" indent="-343535" algn="l">
              <a:lnSpc>
                <a:spcPts val="2270"/>
              </a:lnSpc>
              <a:spcBef>
                <a:spcPts val="500"/>
              </a:spcBef>
              <a:spcAft>
                <a:spcPts val="1200"/>
              </a:spcAft>
              <a:buClr>
                <a:srgbClr val="9BBA58"/>
              </a:buClr>
              <a:buFont typeface="Arial"/>
              <a:buChar char="•"/>
              <a:tabLst>
                <a:tab pos="355600" algn="l"/>
              </a:tabLst>
            </a:pPr>
            <a:r>
              <a:rPr lang="en-US" sz="1200">
                <a:solidFill>
                  <a:srgbClr val="003864"/>
                </a:solidFill>
                <a:latin typeface="Calibri"/>
                <a:cs typeface="Calibri"/>
              </a:rPr>
              <a:t>For</a:t>
            </a:r>
            <a:r>
              <a:rPr lang="en-US" sz="1200" spc="-50">
                <a:solidFill>
                  <a:srgbClr val="003864"/>
                </a:solidFill>
                <a:latin typeface="Calibri"/>
                <a:cs typeface="Calibri"/>
              </a:rPr>
              <a:t> </a:t>
            </a:r>
            <a:r>
              <a:rPr lang="en-US" sz="1200">
                <a:solidFill>
                  <a:srgbClr val="003864"/>
                </a:solidFill>
                <a:latin typeface="Calibri"/>
                <a:cs typeface="Calibri"/>
              </a:rPr>
              <a:t>easier</a:t>
            </a:r>
            <a:r>
              <a:rPr lang="en-US" sz="1200" spc="-45">
                <a:solidFill>
                  <a:srgbClr val="003864"/>
                </a:solidFill>
                <a:latin typeface="Calibri"/>
                <a:cs typeface="Calibri"/>
              </a:rPr>
              <a:t> </a:t>
            </a:r>
            <a:r>
              <a:rPr lang="en-US" sz="1200">
                <a:solidFill>
                  <a:srgbClr val="003864"/>
                </a:solidFill>
                <a:latin typeface="Calibri"/>
                <a:cs typeface="Calibri"/>
              </a:rPr>
              <a:t>data</a:t>
            </a:r>
            <a:r>
              <a:rPr lang="en-US" sz="1200" spc="-75">
                <a:solidFill>
                  <a:srgbClr val="003864"/>
                </a:solidFill>
                <a:latin typeface="Calibri"/>
                <a:cs typeface="Calibri"/>
              </a:rPr>
              <a:t> </a:t>
            </a:r>
            <a:r>
              <a:rPr lang="en-US" sz="1200" spc="-25">
                <a:solidFill>
                  <a:srgbClr val="003864"/>
                </a:solidFill>
                <a:latin typeface="Calibri"/>
                <a:cs typeface="Calibri"/>
              </a:rPr>
              <a:t>entry,</a:t>
            </a:r>
            <a:r>
              <a:rPr lang="en-US" sz="1200" spc="-55">
                <a:solidFill>
                  <a:srgbClr val="003864"/>
                </a:solidFill>
                <a:latin typeface="Calibri"/>
                <a:cs typeface="Calibri"/>
              </a:rPr>
              <a:t> </a:t>
            </a:r>
            <a:r>
              <a:rPr lang="en-US" sz="1200" spc="-10">
                <a:solidFill>
                  <a:srgbClr val="003864"/>
                </a:solidFill>
                <a:latin typeface="Calibri"/>
                <a:cs typeface="Calibri"/>
              </a:rPr>
              <a:t>questions </a:t>
            </a:r>
            <a:r>
              <a:rPr lang="en-US" sz="1200">
                <a:solidFill>
                  <a:srgbClr val="003864"/>
                </a:solidFill>
                <a:latin typeface="Calibri"/>
                <a:cs typeface="Calibri"/>
              </a:rPr>
              <a:t>should</a:t>
            </a:r>
            <a:r>
              <a:rPr lang="en-US" sz="1200" spc="-35">
                <a:solidFill>
                  <a:srgbClr val="003864"/>
                </a:solidFill>
                <a:latin typeface="Calibri"/>
                <a:cs typeface="Calibri"/>
              </a:rPr>
              <a:t> </a:t>
            </a:r>
            <a:r>
              <a:rPr lang="en-US" sz="1200">
                <a:solidFill>
                  <a:srgbClr val="003864"/>
                </a:solidFill>
                <a:latin typeface="Calibri"/>
                <a:cs typeface="Calibri"/>
              </a:rPr>
              <a:t>follow</a:t>
            </a:r>
            <a:r>
              <a:rPr lang="en-US" sz="1200" spc="-15">
                <a:solidFill>
                  <a:srgbClr val="003864"/>
                </a:solidFill>
                <a:latin typeface="Calibri"/>
                <a:cs typeface="Calibri"/>
              </a:rPr>
              <a:t> </a:t>
            </a:r>
            <a:r>
              <a:rPr lang="en-US" sz="1200">
                <a:solidFill>
                  <a:srgbClr val="003864"/>
                </a:solidFill>
                <a:latin typeface="Calibri"/>
                <a:cs typeface="Calibri"/>
              </a:rPr>
              <a:t>the</a:t>
            </a:r>
            <a:r>
              <a:rPr lang="en-US" sz="1200" spc="-45">
                <a:solidFill>
                  <a:srgbClr val="003864"/>
                </a:solidFill>
                <a:latin typeface="Calibri"/>
                <a:cs typeface="Calibri"/>
              </a:rPr>
              <a:t> </a:t>
            </a:r>
            <a:r>
              <a:rPr lang="en-US" sz="1200">
                <a:solidFill>
                  <a:srgbClr val="003864"/>
                </a:solidFill>
                <a:latin typeface="Calibri"/>
                <a:cs typeface="Calibri"/>
              </a:rPr>
              <a:t>Workforce One</a:t>
            </a:r>
            <a:r>
              <a:rPr lang="en-US" sz="1200" spc="-60">
                <a:solidFill>
                  <a:srgbClr val="003864"/>
                </a:solidFill>
                <a:latin typeface="Calibri"/>
                <a:cs typeface="Calibri"/>
              </a:rPr>
              <a:t> </a:t>
            </a:r>
            <a:r>
              <a:rPr lang="en-US" sz="1200" spc="-10">
                <a:solidFill>
                  <a:srgbClr val="003864"/>
                </a:solidFill>
                <a:latin typeface="Calibri"/>
                <a:cs typeface="Calibri"/>
              </a:rPr>
              <a:t>Program </a:t>
            </a:r>
            <a:r>
              <a:rPr lang="en-US" sz="1200">
                <a:solidFill>
                  <a:srgbClr val="003864"/>
                </a:solidFill>
                <a:latin typeface="Calibri"/>
                <a:cs typeface="Calibri"/>
              </a:rPr>
              <a:t>Enrollment</a:t>
            </a:r>
            <a:r>
              <a:rPr lang="en-US" sz="1200" spc="-105">
                <a:solidFill>
                  <a:srgbClr val="003864"/>
                </a:solidFill>
                <a:latin typeface="Calibri"/>
                <a:cs typeface="Calibri"/>
              </a:rPr>
              <a:t> </a:t>
            </a:r>
            <a:r>
              <a:rPr lang="en-US" sz="1200" spc="-10">
                <a:solidFill>
                  <a:srgbClr val="003864"/>
                </a:solidFill>
                <a:latin typeface="Calibri"/>
                <a:cs typeface="Calibri"/>
              </a:rPr>
              <a:t>screen</a:t>
            </a:r>
            <a:endParaRPr lang="en-US" sz="1200">
              <a:latin typeface="Calibri"/>
              <a:cs typeface="Calibri"/>
            </a:endParaRPr>
          </a:p>
          <a:p>
            <a:pPr marL="355600" marR="207010" indent="-343535" algn="l">
              <a:lnSpc>
                <a:spcPts val="2270"/>
              </a:lnSpc>
              <a:spcBef>
                <a:spcPts val="500"/>
              </a:spcBef>
              <a:buClr>
                <a:srgbClr val="9BBA58"/>
              </a:buClr>
              <a:buFont typeface="Arial"/>
              <a:buChar char="•"/>
              <a:tabLst>
                <a:tab pos="355600" algn="l"/>
              </a:tabLst>
            </a:pPr>
            <a:r>
              <a:rPr lang="en-US" sz="1200" spc="-10">
                <a:solidFill>
                  <a:srgbClr val="003864"/>
                </a:solidFill>
                <a:latin typeface="Calibri"/>
                <a:cs typeface="Calibri"/>
              </a:rPr>
              <a:t>Examples</a:t>
            </a:r>
            <a:r>
              <a:rPr lang="en-US" sz="1200" spc="-50">
                <a:solidFill>
                  <a:srgbClr val="003864"/>
                </a:solidFill>
                <a:latin typeface="Calibri"/>
                <a:cs typeface="Calibri"/>
              </a:rPr>
              <a:t> </a:t>
            </a:r>
            <a:r>
              <a:rPr lang="en-US" sz="1200">
                <a:solidFill>
                  <a:srgbClr val="003864"/>
                </a:solidFill>
                <a:latin typeface="Calibri"/>
                <a:cs typeface="Calibri"/>
              </a:rPr>
              <a:t>of</a:t>
            </a:r>
            <a:r>
              <a:rPr lang="en-US" sz="1200" spc="-40">
                <a:solidFill>
                  <a:srgbClr val="003864"/>
                </a:solidFill>
                <a:latin typeface="Calibri"/>
                <a:cs typeface="Calibri"/>
              </a:rPr>
              <a:t> </a:t>
            </a:r>
            <a:r>
              <a:rPr lang="en-US" sz="1200">
                <a:solidFill>
                  <a:srgbClr val="003864"/>
                </a:solidFill>
                <a:latin typeface="Calibri"/>
                <a:cs typeface="Calibri"/>
              </a:rPr>
              <a:t>an</a:t>
            </a:r>
            <a:r>
              <a:rPr lang="en-US" sz="1200" spc="-60">
                <a:solidFill>
                  <a:srgbClr val="003864"/>
                </a:solidFill>
                <a:latin typeface="Calibri"/>
                <a:cs typeface="Calibri"/>
              </a:rPr>
              <a:t> A</a:t>
            </a:r>
            <a:r>
              <a:rPr lang="en-US" sz="1200">
                <a:solidFill>
                  <a:srgbClr val="003864"/>
                </a:solidFill>
                <a:latin typeface="Calibri"/>
                <a:cs typeface="Calibri"/>
              </a:rPr>
              <a:t>pplication</a:t>
            </a:r>
            <a:r>
              <a:rPr lang="en-US" sz="1200" spc="-50">
                <a:solidFill>
                  <a:srgbClr val="003864"/>
                </a:solidFill>
                <a:latin typeface="Calibri"/>
                <a:cs typeface="Calibri"/>
              </a:rPr>
              <a:t> </a:t>
            </a:r>
            <a:r>
              <a:rPr lang="en-US" sz="1200">
                <a:solidFill>
                  <a:srgbClr val="003864"/>
                </a:solidFill>
                <a:latin typeface="Calibri"/>
                <a:cs typeface="Calibri"/>
              </a:rPr>
              <a:t>can</a:t>
            </a:r>
            <a:r>
              <a:rPr lang="en-US" sz="1200" spc="-60">
                <a:solidFill>
                  <a:srgbClr val="003864"/>
                </a:solidFill>
                <a:latin typeface="Calibri"/>
                <a:cs typeface="Calibri"/>
              </a:rPr>
              <a:t> </a:t>
            </a:r>
            <a:r>
              <a:rPr lang="en-US" sz="1200" spc="-25">
                <a:solidFill>
                  <a:srgbClr val="003864"/>
                </a:solidFill>
                <a:latin typeface="Calibri"/>
                <a:cs typeface="Calibri"/>
              </a:rPr>
              <a:t>be </a:t>
            </a:r>
            <a:r>
              <a:rPr lang="en-US" sz="1200">
                <a:solidFill>
                  <a:srgbClr val="003864"/>
                </a:solidFill>
                <a:latin typeface="Calibri"/>
                <a:cs typeface="Calibri"/>
              </a:rPr>
              <a:t>found</a:t>
            </a:r>
            <a:r>
              <a:rPr lang="en-US" sz="1200" spc="-45">
                <a:solidFill>
                  <a:srgbClr val="003864"/>
                </a:solidFill>
                <a:latin typeface="Calibri"/>
                <a:cs typeface="Calibri"/>
              </a:rPr>
              <a:t> </a:t>
            </a:r>
            <a:r>
              <a:rPr lang="en-US" sz="1200">
                <a:solidFill>
                  <a:srgbClr val="003864"/>
                </a:solidFill>
                <a:latin typeface="Calibri"/>
                <a:cs typeface="Calibri"/>
              </a:rPr>
              <a:t>on</a:t>
            </a:r>
            <a:r>
              <a:rPr lang="en-US" sz="1200" spc="-40">
                <a:solidFill>
                  <a:srgbClr val="003864"/>
                </a:solidFill>
                <a:latin typeface="Calibri"/>
                <a:cs typeface="Calibri"/>
              </a:rPr>
              <a:t> </a:t>
            </a:r>
            <a:r>
              <a:rPr lang="en-US" sz="1200">
                <a:solidFill>
                  <a:srgbClr val="003864"/>
                </a:solidFill>
                <a:latin typeface="Calibri"/>
                <a:cs typeface="Calibri"/>
              </a:rPr>
              <a:t>the</a:t>
            </a:r>
            <a:r>
              <a:rPr lang="en-US" sz="1200" spc="-45">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3"/>
              </a:rPr>
              <a:t>ACP</a:t>
            </a:r>
            <a:r>
              <a:rPr lang="en-US" sz="1200" u="sng" spc="-30">
                <a:solidFill>
                  <a:srgbClr val="0000FF"/>
                </a:solidFill>
                <a:uFill>
                  <a:solidFill>
                    <a:srgbClr val="0000FF"/>
                  </a:solidFill>
                </a:uFill>
                <a:latin typeface="Calibri"/>
                <a:cs typeface="Calibri"/>
                <a:hlinkClick r:id="rId3"/>
              </a:rPr>
              <a:t> </a:t>
            </a:r>
            <a:r>
              <a:rPr lang="en-US" sz="1200" u="sng">
                <a:solidFill>
                  <a:srgbClr val="0000FF"/>
                </a:solidFill>
                <a:uFill>
                  <a:solidFill>
                    <a:srgbClr val="0000FF"/>
                  </a:solidFill>
                </a:uFill>
                <a:latin typeface="Calibri"/>
                <a:cs typeface="Calibri"/>
                <a:hlinkClick r:id="rId3"/>
              </a:rPr>
              <a:t>webpage</a:t>
            </a:r>
            <a:r>
              <a:rPr lang="en-US" sz="1200" u="none" spc="-50">
                <a:solidFill>
                  <a:srgbClr val="0000FF"/>
                </a:solidFill>
                <a:latin typeface="Calibri"/>
                <a:cs typeface="Calibri"/>
              </a:rPr>
              <a:t> </a:t>
            </a:r>
            <a:r>
              <a:rPr lang="en-US" sz="1200" u="none" spc="-10">
                <a:solidFill>
                  <a:srgbClr val="003864"/>
                </a:solidFill>
                <a:latin typeface="Calibri"/>
                <a:cs typeface="Calibri"/>
              </a:rPr>
              <a:t>under </a:t>
            </a:r>
            <a:r>
              <a:rPr lang="en-US" sz="1200" u="none">
                <a:solidFill>
                  <a:srgbClr val="003864"/>
                </a:solidFill>
                <a:latin typeface="Calibri"/>
                <a:cs typeface="Calibri"/>
              </a:rPr>
              <a:t>Forms</a:t>
            </a:r>
            <a:r>
              <a:rPr lang="en-US" sz="1200" u="none" spc="-85">
                <a:solidFill>
                  <a:srgbClr val="003864"/>
                </a:solidFill>
                <a:latin typeface="Calibri"/>
                <a:cs typeface="Calibri"/>
              </a:rPr>
              <a:t> </a:t>
            </a:r>
            <a:r>
              <a:rPr lang="en-US" sz="1200" u="none" spc="-10">
                <a:solidFill>
                  <a:srgbClr val="003864"/>
                </a:solidFill>
                <a:latin typeface="Calibri"/>
                <a:cs typeface="Calibri"/>
              </a:rPr>
              <a:t>section</a:t>
            </a:r>
            <a:endParaRPr lang="en-US" sz="1200">
              <a:latin typeface="Calibri"/>
              <a:cs typeface="Calibri"/>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12</a:t>
            </a:fld>
            <a:endParaRPr lang="en-US"/>
          </a:p>
        </p:txBody>
      </p:sp>
    </p:spTree>
    <p:extLst>
      <p:ext uri="{BB962C8B-B14F-4D97-AF65-F5344CB8AC3E}">
        <p14:creationId xmlns:p14="http://schemas.microsoft.com/office/powerpoint/2010/main" val="1788837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065" marR="198120" lvl="0" indent="0" defTabSz="914400" eaLnBrk="1" fontAlgn="auto" latinLnBrk="0" hangingPunct="1">
              <a:spcBef>
                <a:spcPts val="0"/>
              </a:spcBef>
              <a:spcAft>
                <a:spcPts val="0"/>
              </a:spcAft>
              <a:buClr>
                <a:srgbClr val="9BBA58"/>
              </a:buClr>
              <a:buSzTx/>
              <a:buFont typeface="Arial"/>
              <a:buNone/>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Mee</a:t>
            </a:r>
          </a:p>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Full legal name, address, phone, email, SSN, DOB, Gender, Race</a:t>
            </a:r>
          </a:p>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Citizenship/Right to Work</a:t>
            </a:r>
          </a:p>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Veteran Status</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Tax household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Benefit/Eligibility questions based on contract</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Education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Employment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All enrollment questions from WF1 enrollment page</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1200" b="0" u="none" strike="noStrike" kern="0" cap="none" spc="-20" normalizeH="0" baseline="0" noProof="0">
                <a:ln>
                  <a:noFill/>
                </a:ln>
                <a:solidFill>
                  <a:srgbClr val="003864"/>
                </a:solidFill>
                <a:effectLst/>
                <a:uLnTx/>
                <a:uFillTx/>
                <a:latin typeface="Calibri"/>
                <a:ea typeface="+mn-ea"/>
                <a:cs typeface="Calibri"/>
              </a:rPr>
              <a:t>Acknowledgement Statement, Applicant Signature, Date</a:t>
            </a:r>
            <a:endParaRPr kumimoji="0" lang="en-US" sz="1200" b="0" u="none" strike="noStrike" kern="0" cap="none" spc="0" normalizeH="0" baseline="0" noProof="0">
              <a:ln>
                <a:noFill/>
              </a:ln>
              <a:solidFill>
                <a:prstClr val="black"/>
              </a:solidFill>
              <a:effectLst/>
              <a:uLnTx/>
              <a:uFillTx/>
              <a:latin typeface="Calibri"/>
              <a:ea typeface="+mn-ea"/>
              <a:cs typeface="Calibri"/>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13</a:t>
            </a:fld>
            <a:endParaRPr lang="en-US"/>
          </a:p>
        </p:txBody>
      </p:sp>
    </p:spTree>
    <p:extLst>
      <p:ext uri="{BB962C8B-B14F-4D97-AF65-F5344CB8AC3E}">
        <p14:creationId xmlns:p14="http://schemas.microsoft.com/office/powerpoint/2010/main" val="4067835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Mee</a:t>
            </a:r>
          </a:p>
          <a:p>
            <a:r>
              <a:rPr lang="en-US" sz="1100"/>
              <a:t>The following </a:t>
            </a:r>
            <a:r>
              <a:rPr lang="en-US" sz="1100" b="1" u="sng">
                <a:solidFill>
                  <a:srgbClr val="FF0000"/>
                </a:solidFill>
              </a:rPr>
              <a:t>MUST be collected </a:t>
            </a:r>
            <a:r>
              <a:rPr lang="en-US" sz="1100"/>
              <a:t>as part of the intake process </a:t>
            </a:r>
            <a:r>
              <a:rPr lang="en-US" sz="1100" u="none">
                <a:solidFill>
                  <a:srgbClr val="003864"/>
                </a:solidFill>
                <a:latin typeface="Calibri"/>
                <a:cs typeface="Calibri"/>
              </a:rPr>
              <a:t>and</a:t>
            </a:r>
            <a:r>
              <a:rPr lang="en-US" sz="1100" u="none" spc="-50">
                <a:solidFill>
                  <a:srgbClr val="003864"/>
                </a:solidFill>
                <a:latin typeface="Calibri"/>
                <a:cs typeface="Calibri"/>
              </a:rPr>
              <a:t> </a:t>
            </a:r>
            <a:r>
              <a:rPr lang="en-US" sz="1100" u="none">
                <a:solidFill>
                  <a:srgbClr val="003864"/>
                </a:solidFill>
                <a:latin typeface="Calibri"/>
                <a:cs typeface="Calibri"/>
              </a:rPr>
              <a:t>a</a:t>
            </a:r>
            <a:r>
              <a:rPr lang="en-US" sz="1100" u="none" spc="-50">
                <a:solidFill>
                  <a:srgbClr val="003864"/>
                </a:solidFill>
                <a:latin typeface="Calibri"/>
                <a:cs typeface="Calibri"/>
              </a:rPr>
              <a:t> </a:t>
            </a:r>
            <a:r>
              <a:rPr lang="en-US" sz="1100" u="none">
                <a:solidFill>
                  <a:srgbClr val="003864"/>
                </a:solidFill>
                <a:latin typeface="Calibri"/>
                <a:cs typeface="Calibri"/>
              </a:rPr>
              <a:t>copy</a:t>
            </a:r>
            <a:r>
              <a:rPr lang="en-US" sz="1100" u="none" spc="-30">
                <a:solidFill>
                  <a:srgbClr val="003864"/>
                </a:solidFill>
                <a:latin typeface="Calibri"/>
                <a:cs typeface="Calibri"/>
              </a:rPr>
              <a:t> </a:t>
            </a:r>
            <a:r>
              <a:rPr lang="en-US" sz="1100" u="none" spc="-10">
                <a:solidFill>
                  <a:srgbClr val="003864"/>
                </a:solidFill>
                <a:latin typeface="Calibri"/>
                <a:cs typeface="Calibri"/>
              </a:rPr>
              <a:t>uploaded to </a:t>
            </a:r>
            <a:r>
              <a:rPr lang="en-US" sz="1100" u="none" spc="-65">
                <a:solidFill>
                  <a:srgbClr val="003864"/>
                </a:solidFill>
                <a:latin typeface="Calibri"/>
                <a:cs typeface="Calibri"/>
              </a:rPr>
              <a:t> </a:t>
            </a:r>
            <a:r>
              <a:rPr lang="en-US" sz="1100" u="none" spc="-25">
                <a:solidFill>
                  <a:srgbClr val="003864"/>
                </a:solidFill>
                <a:latin typeface="Calibri"/>
                <a:cs typeface="Calibri"/>
              </a:rPr>
              <a:t>WF1</a:t>
            </a:r>
            <a:r>
              <a:rPr lang="en-US" sz="1100" spc="-25">
                <a:solidFill>
                  <a:srgbClr val="003864"/>
                </a:solidFill>
                <a:latin typeface="Calibri"/>
                <a:cs typeface="Calibri"/>
              </a:rPr>
              <a:t>’s</a:t>
            </a:r>
            <a:r>
              <a:rPr lang="en-US" sz="1100" u="none" spc="-25">
                <a:solidFill>
                  <a:srgbClr val="003864"/>
                </a:solidFill>
                <a:latin typeface="Calibri"/>
                <a:cs typeface="Calibri"/>
              </a:rPr>
              <a:t> </a:t>
            </a:r>
            <a:r>
              <a:rPr lang="en-US" sz="1100" u="none">
                <a:solidFill>
                  <a:srgbClr val="003864"/>
                </a:solidFill>
                <a:latin typeface="Calibri"/>
                <a:cs typeface="Calibri"/>
              </a:rPr>
              <a:t>Electronic</a:t>
            </a:r>
            <a:r>
              <a:rPr lang="en-US" sz="1100" u="none" spc="-125">
                <a:solidFill>
                  <a:srgbClr val="003864"/>
                </a:solidFill>
                <a:latin typeface="Calibri"/>
                <a:cs typeface="Calibri"/>
              </a:rPr>
              <a:t> </a:t>
            </a:r>
            <a:r>
              <a:rPr lang="en-US" sz="1100" u="none">
                <a:solidFill>
                  <a:srgbClr val="003864"/>
                </a:solidFill>
                <a:latin typeface="Calibri"/>
                <a:cs typeface="Calibri"/>
              </a:rPr>
              <a:t>Document</a:t>
            </a:r>
            <a:r>
              <a:rPr lang="en-US" sz="1100" u="none" spc="-110">
                <a:solidFill>
                  <a:srgbClr val="003864"/>
                </a:solidFill>
                <a:latin typeface="Calibri"/>
                <a:cs typeface="Calibri"/>
              </a:rPr>
              <a:t> </a:t>
            </a:r>
            <a:r>
              <a:rPr lang="en-US" sz="1100" u="none" spc="-10">
                <a:solidFill>
                  <a:srgbClr val="003864"/>
                </a:solidFill>
                <a:latin typeface="Calibri"/>
                <a:cs typeface="Calibri"/>
              </a:rPr>
              <a:t>Storage</a:t>
            </a:r>
          </a:p>
          <a:p>
            <a:r>
              <a:rPr lang="en-US" sz="1100"/>
              <a:t>Proof of: </a:t>
            </a:r>
          </a:p>
          <a:p>
            <a:pPr lvl="1">
              <a:buFont typeface="Wingdings" panose="05000000000000000000" pitchFamily="2" charset="2"/>
              <a:buChar char="Ø"/>
            </a:pPr>
            <a:r>
              <a:rPr lang="en-US" sz="1100"/>
              <a:t>Citizen or Right to Work</a:t>
            </a:r>
          </a:p>
          <a:p>
            <a:pPr lvl="1">
              <a:buFont typeface="Wingdings" panose="05000000000000000000" pitchFamily="2" charset="2"/>
              <a:buChar char="Ø"/>
            </a:pPr>
            <a:r>
              <a:rPr lang="en-US" sz="1100"/>
              <a:t>Date of Birth/Proof of Age</a:t>
            </a:r>
          </a:p>
          <a:p>
            <a:pPr lvl="1">
              <a:buFont typeface="Wingdings" panose="05000000000000000000" pitchFamily="2" charset="2"/>
              <a:buChar char="Ø"/>
            </a:pPr>
            <a:r>
              <a:rPr lang="en-US" sz="1100"/>
              <a:t>Name</a:t>
            </a:r>
          </a:p>
          <a:p>
            <a:pPr lvl="1">
              <a:buFont typeface="Wingdings" panose="05000000000000000000" pitchFamily="2" charset="2"/>
              <a:buChar char="Ø"/>
            </a:pPr>
            <a:r>
              <a:rPr lang="en-US" sz="1100"/>
              <a:t>Minnesota Residency Requirement</a:t>
            </a:r>
          </a:p>
          <a:p>
            <a:pPr lvl="1">
              <a:buFont typeface="Wingdings" panose="05000000000000000000" pitchFamily="2" charset="2"/>
              <a:buChar char="Ø"/>
            </a:pPr>
            <a:r>
              <a:rPr lang="en-US" sz="1100"/>
              <a:t>Social Security Number</a:t>
            </a:r>
          </a:p>
          <a:p>
            <a:pPr marL="0" marR="0" lvl="1" indent="0" defTabSz="914400" eaLnBrk="1" fontAlgn="auto" latinLnBrk="0" hangingPunct="1">
              <a:lnSpc>
                <a:spcPct val="100000"/>
              </a:lnSpc>
              <a:spcBef>
                <a:spcPts val="0"/>
              </a:spcBef>
              <a:spcAft>
                <a:spcPts val="600"/>
              </a:spcAft>
              <a:buClr>
                <a:srgbClr val="9BBA58"/>
              </a:buClr>
              <a:buSzTx/>
              <a:buFont typeface="Arial" panose="020B0604020202020204" pitchFamily="34" charset="0"/>
              <a:buNone/>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Privacy Notice/Equal Opportunity is the Law Form must be </a:t>
            </a:r>
            <a:r>
              <a:rPr lang="en-US" sz="2400" kern="0">
                <a:solidFill>
                  <a:srgbClr val="003864"/>
                </a:solidFill>
                <a:latin typeface="Calibri"/>
                <a:cs typeface="Calibri"/>
              </a:rPr>
              <a:t>reviewed and given</a:t>
            </a:r>
            <a:r>
              <a:rPr kumimoji="0" lang="en-US" sz="2400" b="0" u="none" strike="noStrike" kern="0" cap="none" spc="0" normalizeH="0" baseline="0" noProof="0">
                <a:ln>
                  <a:noFill/>
                </a:ln>
                <a:solidFill>
                  <a:srgbClr val="003864"/>
                </a:solidFill>
                <a:effectLst/>
                <a:uLnTx/>
                <a:uFillTx/>
                <a:latin typeface="Calibri"/>
                <a:ea typeface="+mn-ea"/>
                <a:cs typeface="Calibri"/>
              </a:rPr>
              <a:t>/offered to each participant</a:t>
            </a:r>
          </a:p>
          <a:p>
            <a:pPr lvl="0" algn="l">
              <a:buFont typeface="Wingdings" panose="05000000000000000000" pitchFamily="2" charset="2"/>
              <a:buNone/>
            </a:pPr>
            <a:r>
              <a:rPr lang="en-US" sz="1100"/>
              <a:t>For more information on eligibility documentation, please refer to ACP Documentation Needed to Support Participant Eligibility on the ACP Webpage under Resources and Guides</a:t>
            </a:r>
          </a:p>
        </p:txBody>
      </p:sp>
      <p:sp>
        <p:nvSpPr>
          <p:cNvPr id="4" name="Slide Number Placeholder 3"/>
          <p:cNvSpPr>
            <a:spLocks noGrp="1"/>
          </p:cNvSpPr>
          <p:nvPr>
            <p:ph type="sldNum" sz="quarter" idx="5"/>
          </p:nvPr>
        </p:nvSpPr>
        <p:spPr/>
        <p:txBody>
          <a:bodyPr/>
          <a:lstStyle/>
          <a:p>
            <a:fld id="{F9F08466-AEA7-4FC0-9459-6A32F61DA297}" type="slidenum">
              <a:rPr lang="en-US" smtClean="0"/>
              <a:pPr/>
              <a:t>14</a:t>
            </a:fld>
            <a:endParaRPr lang="en-US"/>
          </a:p>
        </p:txBody>
      </p:sp>
    </p:spTree>
    <p:extLst>
      <p:ext uri="{BB962C8B-B14F-4D97-AF65-F5344CB8AC3E}">
        <p14:creationId xmlns:p14="http://schemas.microsoft.com/office/powerpoint/2010/main" val="103411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Darcy</a:t>
            </a:r>
          </a:p>
        </p:txBody>
      </p:sp>
      <p:sp>
        <p:nvSpPr>
          <p:cNvPr id="4" name="Slide Number Placeholder 3"/>
          <p:cNvSpPr>
            <a:spLocks noGrp="1"/>
          </p:cNvSpPr>
          <p:nvPr>
            <p:ph type="sldNum" sz="quarter" idx="5"/>
          </p:nvPr>
        </p:nvSpPr>
        <p:spPr/>
        <p:txBody>
          <a:bodyPr/>
          <a:lstStyle/>
          <a:p>
            <a:fld id="{F9F08466-AEA7-4FC0-9459-6A32F61DA297}" type="slidenum">
              <a:rPr lang="en-US" smtClean="0"/>
              <a:pPr/>
              <a:t>15</a:t>
            </a:fld>
            <a:endParaRPr lang="en-US"/>
          </a:p>
        </p:txBody>
      </p:sp>
    </p:spTree>
    <p:extLst>
      <p:ext uri="{BB962C8B-B14F-4D97-AF65-F5344CB8AC3E}">
        <p14:creationId xmlns:p14="http://schemas.microsoft.com/office/powerpoint/2010/main" val="3583256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Mee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Eligibility – Grant Requirements  </a:t>
            </a:r>
          </a:p>
          <a:p>
            <a:pPr marL="171450" lvl="0" indent="-171450">
              <a:buFont typeface="Arial" panose="020B0604020202020204" pitchFamily="34" charset="0"/>
              <a:buChar char="•"/>
            </a:pPr>
            <a:r>
              <a:rPr lang="en-US"/>
              <a:t>Specific eligibility requirements and eligible services were outlined in the RFP.  When you applied for funding, you identified the target population you would serve.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t>Your contract is developed based on the proposal you submitted in response to the RFP.</a:t>
            </a:r>
            <a:endParaRPr lang="en-US"/>
          </a:p>
          <a:p>
            <a:pPr marL="171450" lvl="0" indent="-171450">
              <a:buFont typeface="Arial" panose="020B0604020202020204" pitchFamily="34" charset="0"/>
              <a:buChar char="•"/>
            </a:pPr>
            <a:r>
              <a:rPr lang="en-US"/>
              <a:t>Refer to your organization’s contract for the specific target population your organization will serve. You’ll find this information the in the Grant Information Summary at the beginning of your contract and in the narrative section. </a:t>
            </a:r>
            <a:r>
              <a:rPr lang="en-US" baseline="0"/>
              <a:t>Make sure you are serving who you say you are going to serve. </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16</a:t>
            </a:fld>
            <a:endParaRPr lang="en-US"/>
          </a:p>
        </p:txBody>
      </p:sp>
    </p:spTree>
    <p:extLst>
      <p:ext uri="{BB962C8B-B14F-4D97-AF65-F5344CB8AC3E}">
        <p14:creationId xmlns:p14="http://schemas.microsoft.com/office/powerpoint/2010/main" val="260173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2BF01-DB56-052F-47EE-3C2E2C7C1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ABD84-3D23-8B49-CC38-B590D05F7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EF24C-D6CE-48C2-3C54-A5108137F8CA}"/>
              </a:ext>
            </a:extLst>
          </p:cNvPr>
          <p:cNvSpPr>
            <a:spLocks noGrp="1"/>
          </p:cNvSpPr>
          <p:nvPr>
            <p:ph type="body" idx="1"/>
          </p:nvPr>
        </p:nvSpPr>
        <p:spPr/>
        <p:txBody>
          <a:bodyPr/>
          <a:lstStyle/>
          <a:p>
            <a:pPr marL="0" lvl="0" indent="0">
              <a:lnSpc>
                <a:spcPct val="100000"/>
              </a:lnSpc>
              <a:buFont typeface="Arial" panose="020B0604020202020204" pitchFamily="34" charset="0"/>
              <a:buNone/>
            </a:pPr>
            <a:r>
              <a:rPr lang="en-US"/>
              <a:t>Darcy</a:t>
            </a:r>
          </a:p>
          <a:p>
            <a:pPr marL="171450" lvl="0" indent="-171450">
              <a:lnSpc>
                <a:spcPct val="100000"/>
              </a:lnSpc>
              <a:buFont typeface="Arial" panose="020B0604020202020204" pitchFamily="34" charset="0"/>
              <a:buChar char="•"/>
            </a:pPr>
            <a:r>
              <a:rPr lang="en-US"/>
              <a:t>Measurable outcomes are defined by the DEED competitive grant program and defined in your work plan/contract.</a:t>
            </a:r>
          </a:p>
          <a:p>
            <a:pPr marL="171450" lvl="0" indent="-171450">
              <a:lnSpc>
                <a:spcPct val="100000"/>
              </a:lnSpc>
              <a:buFont typeface="Arial" panose="020B0604020202020204" pitchFamily="34" charset="0"/>
              <a:buChar char="•"/>
            </a:pPr>
            <a:r>
              <a:rPr lang="en-US"/>
              <a:t>These outcomes are used to assess your program’s success.</a:t>
            </a:r>
          </a:p>
          <a:p>
            <a:pPr marL="171450" lvl="0" indent="-171450">
              <a:lnSpc>
                <a:spcPct val="100000"/>
              </a:lnSpc>
              <a:buFont typeface="Arial" panose="020B0604020202020204" pitchFamily="34" charset="0"/>
              <a:buChar char="•"/>
            </a:pPr>
            <a:r>
              <a:rPr lang="en-US"/>
              <a:t>Workforce One is the system used to track and report outcomes to DEED. This is done by Activities and Exits. Capturing outcomes in WF1 is SO important because DEED uses Workforce One to measure program success. </a:t>
            </a:r>
          </a:p>
          <a:p>
            <a:endParaRPr lang="en-US"/>
          </a:p>
        </p:txBody>
      </p:sp>
      <p:sp>
        <p:nvSpPr>
          <p:cNvPr id="4" name="Slide Number Placeholder 3">
            <a:extLst>
              <a:ext uri="{FF2B5EF4-FFF2-40B4-BE49-F238E27FC236}">
                <a16:creationId xmlns:a16="http://schemas.microsoft.com/office/drawing/2014/main" id="{40AF5E3E-95B8-C97C-D140-C5603E8E29A1}"/>
              </a:ext>
            </a:extLst>
          </p:cNvPr>
          <p:cNvSpPr>
            <a:spLocks noGrp="1"/>
          </p:cNvSpPr>
          <p:nvPr>
            <p:ph type="sldNum" sz="quarter" idx="5"/>
          </p:nvPr>
        </p:nvSpPr>
        <p:spPr/>
        <p:txBody>
          <a:bodyPr/>
          <a:lstStyle/>
          <a:p>
            <a:fld id="{F9F08466-AEA7-4FC0-9459-6A32F61DA297}" type="slidenum">
              <a:rPr lang="en-US" smtClean="0"/>
              <a:pPr/>
              <a:t>17</a:t>
            </a:fld>
            <a:endParaRPr lang="en-US"/>
          </a:p>
        </p:txBody>
      </p:sp>
    </p:spTree>
    <p:extLst>
      <p:ext uri="{BB962C8B-B14F-4D97-AF65-F5344CB8AC3E}">
        <p14:creationId xmlns:p14="http://schemas.microsoft.com/office/powerpoint/2010/main" val="3051387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F659E-80DA-E68E-A479-1A5176AD7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033EF-50D5-7957-6FFB-90EFA754D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39325-4C3E-672B-B434-4AB78AC484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Darcy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Program Outcomes are tracked in the Workforce One system. Those outcomes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Enrollments - Your contract states the projected number of participants you plan to serve. Each participant entered into WF1 is counted toward your total enrollments.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Participants attaining work-related certificates and/or industry recognized credentials – these are tracked by the activities that participant are entered in to within WF1. A copy of a participant’s certificate/credential must be uploaded to the EDS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effectLst/>
              </a:rPr>
              <a:t>Placing participants in employment is the primary goal. It is the responsibility of each grantee to work with participants on their next educational step on their career pathway or through to job placement.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A participant that obtains a promotion or wage increase with current employer is also considered a positive outcome.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Participants who continue to a higher level of education are also consider a positive outcome.</a:t>
            </a:r>
          </a:p>
          <a:p>
            <a:endParaRPr lang="en-US"/>
          </a:p>
        </p:txBody>
      </p:sp>
      <p:sp>
        <p:nvSpPr>
          <p:cNvPr id="4" name="Slide Number Placeholder 3">
            <a:extLst>
              <a:ext uri="{FF2B5EF4-FFF2-40B4-BE49-F238E27FC236}">
                <a16:creationId xmlns:a16="http://schemas.microsoft.com/office/drawing/2014/main" id="{04652791-61E0-EB1B-234F-DFD3A695AB27}"/>
              </a:ext>
            </a:extLst>
          </p:cNvPr>
          <p:cNvSpPr>
            <a:spLocks noGrp="1"/>
          </p:cNvSpPr>
          <p:nvPr>
            <p:ph type="sldNum" sz="quarter" idx="5"/>
          </p:nvPr>
        </p:nvSpPr>
        <p:spPr/>
        <p:txBody>
          <a:bodyPr/>
          <a:lstStyle/>
          <a:p>
            <a:fld id="{F9F08466-AEA7-4FC0-9459-6A32F61DA297}" type="slidenum">
              <a:rPr lang="en-US" smtClean="0"/>
              <a:pPr/>
              <a:t>18</a:t>
            </a:fld>
            <a:endParaRPr lang="en-US"/>
          </a:p>
        </p:txBody>
      </p:sp>
    </p:spTree>
    <p:extLst>
      <p:ext uri="{BB962C8B-B14F-4D97-AF65-F5344CB8AC3E}">
        <p14:creationId xmlns:p14="http://schemas.microsoft.com/office/powerpoint/2010/main" val="3862065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90805" indent="0" algn="l">
              <a:lnSpc>
                <a:spcPts val="2920"/>
              </a:lnSpc>
              <a:spcBef>
                <a:spcPts val="459"/>
              </a:spcBef>
              <a:buClr>
                <a:srgbClr val="9BBA58"/>
              </a:buClr>
              <a:buFont typeface="Arial" panose="020B0604020202020204" pitchFamily="34" charset="0"/>
              <a:buNone/>
              <a:tabLst>
                <a:tab pos="355600" algn="l"/>
              </a:tabLst>
            </a:pPr>
            <a:r>
              <a:rPr lang="en-US" sz="1200" spc="-10">
                <a:solidFill>
                  <a:srgbClr val="003864"/>
                </a:solidFill>
                <a:latin typeface="Calibri"/>
                <a:cs typeface="Calibri"/>
              </a:rPr>
              <a:t>Darcy</a:t>
            </a:r>
          </a:p>
          <a:p>
            <a:pPr marL="184150" marR="90805" indent="-171450" algn="l">
              <a:lnSpc>
                <a:spcPts val="2920"/>
              </a:lnSpc>
              <a:spcBef>
                <a:spcPts val="459"/>
              </a:spcBef>
              <a:buClr>
                <a:srgbClr val="9BBA58"/>
              </a:buClr>
              <a:buFont typeface="Arial" panose="020B0604020202020204" pitchFamily="34" charset="0"/>
              <a:buChar char="•"/>
              <a:tabLst>
                <a:tab pos="355600" algn="l"/>
              </a:tabLst>
            </a:pPr>
            <a:r>
              <a:rPr lang="en-US" sz="1200" spc="-10">
                <a:solidFill>
                  <a:srgbClr val="003864"/>
                </a:solidFill>
                <a:latin typeface="Calibri"/>
                <a:cs typeface="Calibri"/>
              </a:rPr>
              <a:t>Established</a:t>
            </a:r>
            <a:r>
              <a:rPr lang="en-US" sz="1200" spc="-65">
                <a:solidFill>
                  <a:srgbClr val="003864"/>
                </a:solidFill>
                <a:latin typeface="Calibri"/>
                <a:cs typeface="Calibri"/>
              </a:rPr>
              <a:t> </a:t>
            </a:r>
            <a:r>
              <a:rPr lang="en-US" sz="1200">
                <a:solidFill>
                  <a:srgbClr val="003864"/>
                </a:solidFill>
                <a:latin typeface="Calibri"/>
                <a:cs typeface="Calibri"/>
              </a:rPr>
              <a:t>by</a:t>
            </a:r>
            <a:r>
              <a:rPr lang="en-US" sz="1200" spc="-35">
                <a:solidFill>
                  <a:srgbClr val="003864"/>
                </a:solidFill>
                <a:latin typeface="Calibri"/>
                <a:cs typeface="Calibri"/>
              </a:rPr>
              <a:t> </a:t>
            </a:r>
            <a:r>
              <a:rPr lang="en-US" sz="1200">
                <a:solidFill>
                  <a:srgbClr val="003864"/>
                </a:solidFill>
                <a:latin typeface="Calibri"/>
                <a:cs typeface="Calibri"/>
              </a:rPr>
              <a:t>Minnesota</a:t>
            </a:r>
            <a:r>
              <a:rPr lang="en-US" sz="1200" spc="-50">
                <a:solidFill>
                  <a:srgbClr val="003864"/>
                </a:solidFill>
                <a:latin typeface="Calibri"/>
                <a:cs typeface="Calibri"/>
              </a:rPr>
              <a:t> </a:t>
            </a:r>
            <a:r>
              <a:rPr lang="en-US" sz="1200">
                <a:solidFill>
                  <a:srgbClr val="003864"/>
                </a:solidFill>
                <a:latin typeface="Calibri"/>
                <a:cs typeface="Calibri"/>
              </a:rPr>
              <a:t>Statute</a:t>
            </a:r>
            <a:r>
              <a:rPr lang="en-US" sz="1200" spc="-30">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3"/>
              </a:rPr>
              <a:t>116L.98</a:t>
            </a:r>
            <a:r>
              <a:rPr lang="en-US" sz="1200" u="none" spc="-55">
                <a:solidFill>
                  <a:srgbClr val="0000FF"/>
                </a:solidFill>
                <a:latin typeface="Calibri"/>
                <a:cs typeface="Calibri"/>
              </a:rPr>
              <a:t> </a:t>
            </a:r>
            <a:r>
              <a:rPr lang="en-US" sz="1200" u="none">
                <a:solidFill>
                  <a:srgbClr val="003864"/>
                </a:solidFill>
                <a:latin typeface="Calibri"/>
                <a:cs typeface="Calibri"/>
              </a:rPr>
              <a:t>-</a:t>
            </a:r>
            <a:r>
              <a:rPr lang="en-US" sz="1200" spc="-40">
                <a:solidFill>
                  <a:srgbClr val="003864"/>
                </a:solidFill>
                <a:latin typeface="Calibri"/>
                <a:cs typeface="Calibri"/>
              </a:rPr>
              <a:t> </a:t>
            </a:r>
            <a:r>
              <a:rPr lang="en-US" sz="1200">
                <a:solidFill>
                  <a:srgbClr val="003864"/>
                </a:solidFill>
                <a:latin typeface="Calibri"/>
                <a:cs typeface="Calibri"/>
              </a:rPr>
              <a:t>The</a:t>
            </a:r>
            <a:r>
              <a:rPr lang="en-US" sz="1200" spc="-55">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4"/>
              </a:rPr>
              <a:t>uniform</a:t>
            </a:r>
            <a:r>
              <a:rPr lang="en-US" sz="1200" u="sng" spc="-55">
                <a:solidFill>
                  <a:srgbClr val="0000FF"/>
                </a:solidFill>
                <a:uFill>
                  <a:solidFill>
                    <a:srgbClr val="0000FF"/>
                  </a:solidFill>
                </a:uFill>
                <a:latin typeface="Calibri"/>
                <a:cs typeface="Calibri"/>
                <a:hlinkClick r:id="rId4"/>
              </a:rPr>
              <a:t> </a:t>
            </a:r>
            <a:r>
              <a:rPr lang="en-US" sz="1200" u="sng">
                <a:solidFill>
                  <a:srgbClr val="0000FF"/>
                </a:solidFill>
                <a:uFill>
                  <a:solidFill>
                    <a:srgbClr val="0000FF"/>
                  </a:solidFill>
                </a:uFill>
                <a:latin typeface="Calibri"/>
                <a:cs typeface="Calibri"/>
                <a:hlinkClick r:id="rId4"/>
              </a:rPr>
              <a:t>report</a:t>
            </a:r>
            <a:r>
              <a:rPr lang="en-US" sz="1200" u="sng" spc="-50">
                <a:solidFill>
                  <a:srgbClr val="0000FF"/>
                </a:solidFill>
                <a:uFill>
                  <a:solidFill>
                    <a:srgbClr val="0000FF"/>
                  </a:solidFill>
                </a:uFill>
                <a:latin typeface="Calibri"/>
                <a:cs typeface="Calibri"/>
                <a:hlinkClick r:id="rId4"/>
              </a:rPr>
              <a:t> </a:t>
            </a:r>
            <a:r>
              <a:rPr lang="en-US" sz="1200" u="sng">
                <a:solidFill>
                  <a:srgbClr val="0000FF"/>
                </a:solidFill>
                <a:uFill>
                  <a:solidFill>
                    <a:srgbClr val="0000FF"/>
                  </a:solidFill>
                </a:uFill>
                <a:latin typeface="Calibri"/>
                <a:cs typeface="Calibri"/>
                <a:hlinkClick r:id="rId4"/>
              </a:rPr>
              <a:t>card</a:t>
            </a:r>
            <a:r>
              <a:rPr lang="en-US" sz="1200" u="sng" spc="-60">
                <a:solidFill>
                  <a:srgbClr val="0000FF"/>
                </a:solidFill>
                <a:uFill>
                  <a:solidFill>
                    <a:srgbClr val="0000FF"/>
                  </a:solidFill>
                </a:uFill>
                <a:latin typeface="Calibri"/>
                <a:cs typeface="Calibri"/>
              </a:rPr>
              <a:t> </a:t>
            </a:r>
            <a:r>
              <a:rPr lang="en-US" sz="1200" u="none">
                <a:solidFill>
                  <a:srgbClr val="003864"/>
                </a:solidFill>
                <a:latin typeface="Calibri"/>
                <a:cs typeface="Calibri"/>
              </a:rPr>
              <a:t>is</a:t>
            </a:r>
            <a:r>
              <a:rPr lang="en-US" sz="1200" u="none" spc="-50">
                <a:solidFill>
                  <a:srgbClr val="003864"/>
                </a:solidFill>
                <a:latin typeface="Calibri"/>
                <a:cs typeface="Calibri"/>
              </a:rPr>
              <a:t> </a:t>
            </a:r>
            <a:r>
              <a:rPr lang="en-US" sz="1200" u="none">
                <a:solidFill>
                  <a:srgbClr val="003864"/>
                </a:solidFill>
                <a:latin typeface="Calibri"/>
                <a:cs typeface="Calibri"/>
              </a:rPr>
              <a:t>the</a:t>
            </a:r>
            <a:r>
              <a:rPr lang="en-US" sz="1200" u="none" spc="-60">
                <a:solidFill>
                  <a:srgbClr val="003864"/>
                </a:solidFill>
                <a:latin typeface="Calibri"/>
                <a:cs typeface="Calibri"/>
              </a:rPr>
              <a:t> </a:t>
            </a:r>
            <a:r>
              <a:rPr lang="en-US" sz="1200" u="none" spc="-35">
                <a:solidFill>
                  <a:srgbClr val="003864"/>
                </a:solidFill>
                <a:latin typeface="Calibri"/>
                <a:cs typeface="Calibri"/>
              </a:rPr>
              <a:t>state’s</a:t>
            </a:r>
            <a:r>
              <a:rPr lang="en-US" sz="1200" u="none" spc="-60">
                <a:solidFill>
                  <a:srgbClr val="003864"/>
                </a:solidFill>
                <a:latin typeface="Calibri"/>
                <a:cs typeface="Calibri"/>
              </a:rPr>
              <a:t> </a:t>
            </a:r>
            <a:r>
              <a:rPr lang="en-US" sz="1200" u="none" spc="-10">
                <a:solidFill>
                  <a:srgbClr val="003864"/>
                </a:solidFill>
                <a:latin typeface="Calibri"/>
                <a:cs typeface="Calibri"/>
              </a:rPr>
              <a:t>performance </a:t>
            </a:r>
            <a:r>
              <a:rPr lang="en-US" sz="1200" u="none">
                <a:solidFill>
                  <a:srgbClr val="003864"/>
                </a:solidFill>
                <a:latin typeface="Calibri"/>
                <a:cs typeface="Calibri"/>
              </a:rPr>
              <a:t>dashboard</a:t>
            </a:r>
            <a:r>
              <a:rPr lang="en-US" sz="1200" u="none" spc="-85">
                <a:solidFill>
                  <a:srgbClr val="003864"/>
                </a:solidFill>
                <a:latin typeface="Calibri"/>
                <a:cs typeface="Calibri"/>
              </a:rPr>
              <a:t> </a:t>
            </a:r>
            <a:r>
              <a:rPr lang="en-US" sz="1200" u="none">
                <a:solidFill>
                  <a:srgbClr val="003864"/>
                </a:solidFill>
                <a:latin typeface="Calibri"/>
                <a:cs typeface="Calibri"/>
              </a:rPr>
              <a:t>for</a:t>
            </a:r>
            <a:r>
              <a:rPr lang="en-US" sz="1200" u="none" spc="-45">
                <a:solidFill>
                  <a:srgbClr val="003864"/>
                </a:solidFill>
                <a:latin typeface="Calibri"/>
                <a:cs typeface="Calibri"/>
              </a:rPr>
              <a:t> </a:t>
            </a:r>
            <a:r>
              <a:rPr lang="en-US" sz="1200" u="none">
                <a:solidFill>
                  <a:srgbClr val="003864"/>
                </a:solidFill>
                <a:latin typeface="Calibri"/>
                <a:cs typeface="Calibri"/>
              </a:rPr>
              <a:t>most</a:t>
            </a:r>
            <a:r>
              <a:rPr lang="en-US" sz="1200" u="none" spc="-45">
                <a:solidFill>
                  <a:srgbClr val="003864"/>
                </a:solidFill>
                <a:latin typeface="Calibri"/>
                <a:cs typeface="Calibri"/>
              </a:rPr>
              <a:t> </a:t>
            </a:r>
            <a:r>
              <a:rPr lang="en-US" sz="1200" u="none">
                <a:solidFill>
                  <a:srgbClr val="003864"/>
                </a:solidFill>
                <a:latin typeface="Calibri"/>
                <a:cs typeface="Calibri"/>
              </a:rPr>
              <a:t>adult</a:t>
            </a:r>
            <a:r>
              <a:rPr lang="en-US" sz="1200" u="none" spc="-65">
                <a:solidFill>
                  <a:srgbClr val="003864"/>
                </a:solidFill>
                <a:latin typeface="Calibri"/>
                <a:cs typeface="Calibri"/>
              </a:rPr>
              <a:t> </a:t>
            </a:r>
            <a:r>
              <a:rPr lang="en-US" sz="1200" u="none" spc="-10">
                <a:solidFill>
                  <a:srgbClr val="003864"/>
                </a:solidFill>
                <a:latin typeface="Calibri"/>
                <a:cs typeface="Calibri"/>
              </a:rPr>
              <a:t>workforce</a:t>
            </a:r>
            <a:r>
              <a:rPr lang="en-US" sz="1200" u="none" spc="-75">
                <a:solidFill>
                  <a:srgbClr val="003864"/>
                </a:solidFill>
                <a:latin typeface="Calibri"/>
                <a:cs typeface="Calibri"/>
              </a:rPr>
              <a:t> </a:t>
            </a:r>
            <a:r>
              <a:rPr lang="en-US" sz="1200" u="none" spc="-10">
                <a:solidFill>
                  <a:srgbClr val="003864"/>
                </a:solidFill>
                <a:latin typeface="Calibri"/>
                <a:cs typeface="Calibri"/>
              </a:rPr>
              <a:t>development programs</a:t>
            </a:r>
            <a:endParaRPr lang="en-US" sz="1200">
              <a:latin typeface="Calibri"/>
              <a:cs typeface="Calibri"/>
            </a:endParaRPr>
          </a:p>
          <a:p>
            <a:pPr marL="171450" indent="-171450">
              <a:buFont typeface="Arial" panose="020B0604020202020204" pitchFamily="34" charset="0"/>
              <a:buChar char="•"/>
            </a:pPr>
            <a:r>
              <a:rPr lang="en-US"/>
              <a:t>Information for the Report card is pulled from Workforce One quarterly</a:t>
            </a:r>
          </a:p>
          <a:p>
            <a:pPr marL="171450" indent="-171450">
              <a:buFont typeface="Arial" panose="020B0604020202020204" pitchFamily="34" charset="0"/>
              <a:buChar char="•"/>
            </a:pPr>
            <a:r>
              <a:rPr lang="en-US"/>
              <a:t>The Report card measures Enrollment, Training, Exits, Training Completion, and Employment outcomes</a:t>
            </a:r>
          </a:p>
          <a:p>
            <a:pPr marL="171450" indent="-171450">
              <a:buFont typeface="Arial" panose="020B0604020202020204" pitchFamily="34" charset="0"/>
              <a:buChar char="•"/>
            </a:pPr>
            <a:r>
              <a:rPr lang="en-US"/>
              <a:t>The Report card is published and is public information</a:t>
            </a:r>
          </a:p>
          <a:p>
            <a:pPr marL="184150" indent="-171450" algn="l">
              <a:lnSpc>
                <a:spcPts val="3080"/>
              </a:lnSpc>
              <a:spcBef>
                <a:spcPts val="320"/>
              </a:spcBef>
              <a:buClr>
                <a:srgbClr val="9BBA58"/>
              </a:buClr>
              <a:buFont typeface="Arial" panose="020B0604020202020204" pitchFamily="34" charset="0"/>
              <a:buChar char="•"/>
              <a:tabLst>
                <a:tab pos="354965" algn="l"/>
              </a:tabLst>
            </a:pPr>
            <a:r>
              <a:rPr lang="en-US" sz="1200" spc="-80">
                <a:solidFill>
                  <a:srgbClr val="003864"/>
                </a:solidFill>
                <a:latin typeface="Calibri"/>
                <a:cs typeface="Calibri"/>
              </a:rPr>
              <a:t>This is one of the reasons it is </a:t>
            </a:r>
            <a:r>
              <a:rPr lang="en-US" sz="1200" spc="-10">
                <a:solidFill>
                  <a:srgbClr val="003864"/>
                </a:solidFill>
                <a:latin typeface="Calibri"/>
                <a:cs typeface="Calibri"/>
              </a:rPr>
              <a:t>important</a:t>
            </a:r>
            <a:r>
              <a:rPr lang="en-US" sz="1200" spc="-75">
                <a:solidFill>
                  <a:srgbClr val="003864"/>
                </a:solidFill>
                <a:latin typeface="Calibri"/>
                <a:cs typeface="Calibri"/>
              </a:rPr>
              <a:t> </a:t>
            </a:r>
            <a:r>
              <a:rPr lang="en-US" sz="1200">
                <a:solidFill>
                  <a:srgbClr val="003864"/>
                </a:solidFill>
                <a:latin typeface="Calibri"/>
                <a:cs typeface="Calibri"/>
              </a:rPr>
              <a:t>for</a:t>
            </a:r>
            <a:r>
              <a:rPr lang="en-US" sz="1200" spc="-65">
                <a:solidFill>
                  <a:srgbClr val="003864"/>
                </a:solidFill>
                <a:latin typeface="Calibri"/>
                <a:cs typeface="Calibri"/>
              </a:rPr>
              <a:t> </a:t>
            </a:r>
            <a:r>
              <a:rPr lang="en-US" sz="1200" spc="-10">
                <a:solidFill>
                  <a:srgbClr val="003864"/>
                </a:solidFill>
                <a:latin typeface="Calibri"/>
                <a:cs typeface="Calibri"/>
              </a:rPr>
              <a:t>organizations</a:t>
            </a:r>
            <a:r>
              <a:rPr lang="en-US" sz="1200" spc="-85">
                <a:solidFill>
                  <a:srgbClr val="003864"/>
                </a:solidFill>
                <a:latin typeface="Calibri"/>
                <a:cs typeface="Calibri"/>
              </a:rPr>
              <a:t> </a:t>
            </a:r>
            <a:r>
              <a:rPr lang="en-US" sz="1200">
                <a:solidFill>
                  <a:srgbClr val="003864"/>
                </a:solidFill>
                <a:latin typeface="Calibri"/>
                <a:cs typeface="Calibri"/>
              </a:rPr>
              <a:t>to</a:t>
            </a:r>
            <a:r>
              <a:rPr lang="en-US" sz="1200" spc="-65">
                <a:solidFill>
                  <a:srgbClr val="003864"/>
                </a:solidFill>
                <a:latin typeface="Calibri"/>
                <a:cs typeface="Calibri"/>
              </a:rPr>
              <a:t> </a:t>
            </a:r>
            <a:r>
              <a:rPr lang="en-US" sz="1200">
                <a:solidFill>
                  <a:srgbClr val="003864"/>
                </a:solidFill>
                <a:latin typeface="Calibri"/>
                <a:cs typeface="Calibri"/>
              </a:rPr>
              <a:t>ensure</a:t>
            </a:r>
            <a:r>
              <a:rPr lang="en-US" sz="1200" spc="-85">
                <a:solidFill>
                  <a:srgbClr val="003864"/>
                </a:solidFill>
                <a:latin typeface="Calibri"/>
                <a:cs typeface="Calibri"/>
              </a:rPr>
              <a:t> </a:t>
            </a:r>
            <a:r>
              <a:rPr lang="en-US" sz="1200">
                <a:solidFill>
                  <a:srgbClr val="003864"/>
                </a:solidFill>
                <a:latin typeface="Calibri"/>
                <a:cs typeface="Calibri"/>
              </a:rPr>
              <a:t>data</a:t>
            </a:r>
            <a:r>
              <a:rPr lang="en-US" sz="1200" spc="-70">
                <a:solidFill>
                  <a:srgbClr val="003864"/>
                </a:solidFill>
                <a:latin typeface="Calibri"/>
                <a:cs typeface="Calibri"/>
              </a:rPr>
              <a:t> </a:t>
            </a:r>
            <a:r>
              <a:rPr lang="en-US" sz="1200">
                <a:solidFill>
                  <a:srgbClr val="003864"/>
                </a:solidFill>
                <a:latin typeface="Calibri"/>
                <a:cs typeface="Calibri"/>
              </a:rPr>
              <a:t>quality</a:t>
            </a:r>
            <a:r>
              <a:rPr lang="en-US" sz="1200" spc="-60">
                <a:solidFill>
                  <a:srgbClr val="003864"/>
                </a:solidFill>
                <a:latin typeface="Calibri"/>
                <a:cs typeface="Calibri"/>
              </a:rPr>
              <a:t> </a:t>
            </a:r>
            <a:r>
              <a:rPr lang="en-US" sz="1200" spc="-25">
                <a:solidFill>
                  <a:srgbClr val="003864"/>
                </a:solidFill>
                <a:latin typeface="Calibri"/>
                <a:cs typeface="Calibri"/>
              </a:rPr>
              <a:t>in</a:t>
            </a:r>
            <a:r>
              <a:rPr lang="en-US" sz="1200">
                <a:latin typeface="Calibri"/>
                <a:cs typeface="Calibri"/>
              </a:rPr>
              <a:t> </a:t>
            </a:r>
            <a:r>
              <a:rPr lang="en-US" sz="1200" spc="-20">
                <a:solidFill>
                  <a:srgbClr val="003864"/>
                </a:solidFill>
                <a:latin typeface="Calibri"/>
                <a:cs typeface="Calibri"/>
              </a:rPr>
              <a:t>Workforce</a:t>
            </a:r>
            <a:r>
              <a:rPr lang="en-US" sz="1200" spc="-85">
                <a:solidFill>
                  <a:srgbClr val="003864"/>
                </a:solidFill>
                <a:latin typeface="Calibri"/>
                <a:cs typeface="Calibri"/>
              </a:rPr>
              <a:t> </a:t>
            </a:r>
            <a:r>
              <a:rPr lang="en-US" sz="1200" spc="-25">
                <a:solidFill>
                  <a:srgbClr val="003864"/>
                </a:solidFill>
                <a:latin typeface="Calibri"/>
                <a:cs typeface="Calibri"/>
              </a:rPr>
              <a:t>One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spc="-25">
                <a:solidFill>
                  <a:srgbClr val="003864"/>
                </a:solidFill>
                <a:latin typeface="Calibri"/>
                <a:cs typeface="Calibri"/>
              </a:rPr>
              <a:t>Data should be entered into Workforce One within 15 business days of the event</a:t>
            </a:r>
            <a:endParaRPr lang="en-US" sz="1200">
              <a:latin typeface="Calibri"/>
              <a:cs typeface="Calibri"/>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19</a:t>
            </a:fld>
            <a:endParaRPr lang="en-US"/>
          </a:p>
        </p:txBody>
      </p:sp>
    </p:spTree>
    <p:extLst>
      <p:ext uri="{BB962C8B-B14F-4D97-AF65-F5344CB8AC3E}">
        <p14:creationId xmlns:p14="http://schemas.microsoft.com/office/powerpoint/2010/main" val="738087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Darcy</a:t>
            </a:r>
          </a:p>
          <a:p>
            <a:r>
              <a:rPr lang="en-US"/>
              <a:t>Grantees must maintain an electronic file in Workforce One for each participant.</a:t>
            </a:r>
          </a:p>
          <a:p>
            <a:r>
              <a:rPr lang="en-US"/>
              <a:t>Contents of the file </a:t>
            </a:r>
            <a:r>
              <a:rPr lang="en-US" b="1" u="sng"/>
              <a:t>MUST</a:t>
            </a:r>
            <a:r>
              <a:rPr lang="en-US"/>
              <a:t> include:</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Application/Enrollment form</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Employment Plan</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Eligibility documents (proof of identity, MN residency, and social security number verification)</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Proof of Right to Work in the U.S. (if not a citizen)</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Academic Assessment scores (showing math/reading grade equivalent scores)</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Any certificates/credentials earned (e.g. copy</a:t>
            </a:r>
            <a:r>
              <a:rPr lang="en-US" sz="2200" spc="-5">
                <a:solidFill>
                  <a:srgbClr val="003864"/>
                </a:solidFill>
                <a:latin typeface="Calibri"/>
                <a:cs typeface="Calibri"/>
              </a:rPr>
              <a:t> </a:t>
            </a:r>
            <a:r>
              <a:rPr lang="en-US" sz="2200">
                <a:solidFill>
                  <a:srgbClr val="003864"/>
                </a:solidFill>
                <a:latin typeface="Calibri"/>
                <a:cs typeface="Calibri"/>
              </a:rPr>
              <a:t>of</a:t>
            </a:r>
            <a:r>
              <a:rPr lang="en-US" sz="2200" spc="-15">
                <a:solidFill>
                  <a:srgbClr val="003864"/>
                </a:solidFill>
                <a:latin typeface="Calibri"/>
                <a:cs typeface="Calibri"/>
              </a:rPr>
              <a:t> </a:t>
            </a:r>
            <a:r>
              <a:rPr lang="en-US" sz="2200">
                <a:solidFill>
                  <a:srgbClr val="003864"/>
                </a:solidFill>
                <a:latin typeface="Calibri"/>
                <a:cs typeface="Calibri"/>
              </a:rPr>
              <a:t>a</a:t>
            </a:r>
            <a:r>
              <a:rPr lang="en-US" sz="2200" spc="-25">
                <a:solidFill>
                  <a:srgbClr val="003864"/>
                </a:solidFill>
                <a:latin typeface="Calibri"/>
                <a:cs typeface="Calibri"/>
              </a:rPr>
              <a:t> </a:t>
            </a:r>
            <a:r>
              <a:rPr lang="en-US" sz="2200">
                <a:solidFill>
                  <a:srgbClr val="003864"/>
                </a:solidFill>
                <a:latin typeface="Calibri"/>
                <a:cs typeface="Calibri"/>
              </a:rPr>
              <a:t>CNA</a:t>
            </a:r>
            <a:r>
              <a:rPr lang="en-US" sz="2200" spc="-15">
                <a:solidFill>
                  <a:srgbClr val="003864"/>
                </a:solidFill>
                <a:latin typeface="Calibri"/>
                <a:cs typeface="Calibri"/>
              </a:rPr>
              <a:t> </a:t>
            </a:r>
            <a:r>
              <a:rPr lang="en-US" sz="2200">
                <a:solidFill>
                  <a:srgbClr val="003864"/>
                </a:solidFill>
                <a:latin typeface="Calibri"/>
                <a:cs typeface="Calibri"/>
              </a:rPr>
              <a:t>license,</a:t>
            </a:r>
            <a:r>
              <a:rPr lang="en-US" sz="2200" spc="-15">
                <a:solidFill>
                  <a:srgbClr val="003864"/>
                </a:solidFill>
                <a:latin typeface="Calibri"/>
                <a:cs typeface="Calibri"/>
              </a:rPr>
              <a:t> </a:t>
            </a:r>
            <a:r>
              <a:rPr lang="en-US" sz="2200">
                <a:solidFill>
                  <a:srgbClr val="003864"/>
                </a:solidFill>
                <a:latin typeface="Calibri"/>
                <a:cs typeface="Calibri"/>
              </a:rPr>
              <a:t>a</a:t>
            </a:r>
            <a:r>
              <a:rPr lang="en-US" sz="2200" spc="-10">
                <a:solidFill>
                  <a:srgbClr val="003864"/>
                </a:solidFill>
                <a:latin typeface="Calibri"/>
                <a:cs typeface="Calibri"/>
              </a:rPr>
              <a:t> </a:t>
            </a:r>
            <a:r>
              <a:rPr lang="en-US" sz="2200">
                <a:solidFill>
                  <a:srgbClr val="003864"/>
                </a:solidFill>
                <a:latin typeface="Calibri"/>
                <a:cs typeface="Calibri"/>
              </a:rPr>
              <a:t>diploma,</a:t>
            </a:r>
            <a:r>
              <a:rPr lang="en-US" sz="2200" spc="-35">
                <a:solidFill>
                  <a:srgbClr val="003864"/>
                </a:solidFill>
                <a:latin typeface="Calibri"/>
                <a:cs typeface="Calibri"/>
              </a:rPr>
              <a:t> </a:t>
            </a:r>
            <a:r>
              <a:rPr lang="en-US" sz="2200">
                <a:solidFill>
                  <a:srgbClr val="003864"/>
                </a:solidFill>
                <a:latin typeface="Calibri"/>
                <a:cs typeface="Calibri"/>
              </a:rPr>
              <a:t>or</a:t>
            </a:r>
            <a:r>
              <a:rPr lang="en-US" sz="2200" spc="-25">
                <a:solidFill>
                  <a:srgbClr val="003864"/>
                </a:solidFill>
                <a:latin typeface="Calibri"/>
                <a:cs typeface="Calibri"/>
              </a:rPr>
              <a:t> </a:t>
            </a:r>
            <a:r>
              <a:rPr lang="en-US" sz="2200">
                <a:solidFill>
                  <a:srgbClr val="003864"/>
                </a:solidFill>
                <a:latin typeface="Calibri"/>
                <a:cs typeface="Calibri"/>
              </a:rPr>
              <a:t>a</a:t>
            </a:r>
            <a:r>
              <a:rPr lang="en-US" sz="2200" spc="-15">
                <a:solidFill>
                  <a:srgbClr val="003864"/>
                </a:solidFill>
                <a:latin typeface="Calibri"/>
                <a:cs typeface="Calibri"/>
              </a:rPr>
              <a:t> </a:t>
            </a:r>
            <a:r>
              <a:rPr lang="en-US" sz="2200" spc="-10">
                <a:solidFill>
                  <a:srgbClr val="003864"/>
                </a:solidFill>
                <a:latin typeface="Calibri"/>
                <a:cs typeface="Calibri"/>
              </a:rPr>
              <a:t>certificate)</a:t>
            </a:r>
          </a:p>
          <a:p>
            <a:pPr marL="756285" lvl="1" indent="-286385">
              <a:lnSpc>
                <a:spcPts val="2375"/>
              </a:lnSpc>
              <a:spcBef>
                <a:spcPts val="10"/>
              </a:spcBef>
              <a:buClr>
                <a:srgbClr val="9BBA58"/>
              </a:buClr>
              <a:buFont typeface="Arial"/>
              <a:buChar char="–"/>
              <a:tabLst>
                <a:tab pos="756285" algn="l"/>
              </a:tabLst>
            </a:pPr>
            <a:r>
              <a:rPr lang="en-US" sz="2200">
                <a:solidFill>
                  <a:srgbClr val="003864"/>
                </a:solidFill>
                <a:latin typeface="Calibri"/>
                <a:cs typeface="Calibri"/>
              </a:rPr>
              <a:t>Acknowledgement of Receipt for Support Services</a:t>
            </a:r>
          </a:p>
          <a:p>
            <a:pPr marL="756285" lvl="1" indent="-286385">
              <a:lnSpc>
                <a:spcPts val="2375"/>
              </a:lnSpc>
              <a:spcBef>
                <a:spcPts val="10"/>
              </a:spcBef>
              <a:buClr>
                <a:srgbClr val="9BBA58"/>
              </a:buClr>
              <a:buFont typeface="Arial"/>
              <a:buChar char="–"/>
              <a:tabLst>
                <a:tab pos="756285" algn="l"/>
              </a:tabLst>
            </a:pPr>
            <a:r>
              <a:rPr lang="en-US" sz="2200" spc="-10">
                <a:solidFill>
                  <a:srgbClr val="003864"/>
                </a:solidFill>
                <a:latin typeface="Calibri"/>
                <a:cs typeface="Calibri"/>
              </a:rPr>
              <a:t>Employment</a:t>
            </a:r>
            <a:r>
              <a:rPr lang="en-US" sz="2200" spc="-30">
                <a:solidFill>
                  <a:srgbClr val="003864"/>
                </a:solidFill>
                <a:latin typeface="Calibri"/>
                <a:cs typeface="Calibri"/>
              </a:rPr>
              <a:t> </a:t>
            </a:r>
            <a:r>
              <a:rPr lang="en-US" sz="2200" spc="-10">
                <a:solidFill>
                  <a:srgbClr val="003864"/>
                </a:solidFill>
                <a:latin typeface="Calibri"/>
                <a:cs typeface="Calibri"/>
              </a:rPr>
              <a:t>Verification</a:t>
            </a:r>
            <a:r>
              <a:rPr lang="en-US" sz="2200" spc="-55">
                <a:solidFill>
                  <a:srgbClr val="003864"/>
                </a:solidFill>
                <a:latin typeface="Calibri"/>
                <a:cs typeface="Calibri"/>
              </a:rPr>
              <a:t> </a:t>
            </a:r>
            <a:r>
              <a:rPr lang="en-US" sz="2200">
                <a:solidFill>
                  <a:srgbClr val="003864"/>
                </a:solidFill>
                <a:latin typeface="Calibri"/>
                <a:cs typeface="Calibri"/>
              </a:rPr>
              <a:t>(pay</a:t>
            </a:r>
            <a:r>
              <a:rPr lang="en-US" sz="2200" spc="-60">
                <a:solidFill>
                  <a:srgbClr val="003864"/>
                </a:solidFill>
                <a:latin typeface="Calibri"/>
                <a:cs typeface="Calibri"/>
              </a:rPr>
              <a:t> </a:t>
            </a:r>
            <a:r>
              <a:rPr lang="en-US" sz="2200">
                <a:solidFill>
                  <a:srgbClr val="003864"/>
                </a:solidFill>
                <a:latin typeface="Calibri"/>
                <a:cs typeface="Calibri"/>
              </a:rPr>
              <a:t>stub,</a:t>
            </a:r>
            <a:r>
              <a:rPr lang="en-US" sz="2200" spc="-55">
                <a:solidFill>
                  <a:srgbClr val="003864"/>
                </a:solidFill>
                <a:latin typeface="Calibri"/>
                <a:cs typeface="Calibri"/>
              </a:rPr>
              <a:t> </a:t>
            </a:r>
            <a:r>
              <a:rPr lang="en-US" sz="2200">
                <a:solidFill>
                  <a:srgbClr val="003864"/>
                </a:solidFill>
                <a:latin typeface="Calibri"/>
                <a:cs typeface="Calibri"/>
              </a:rPr>
              <a:t>offer</a:t>
            </a:r>
            <a:r>
              <a:rPr lang="en-US" sz="2200" spc="-55">
                <a:solidFill>
                  <a:srgbClr val="003864"/>
                </a:solidFill>
                <a:latin typeface="Calibri"/>
                <a:cs typeface="Calibri"/>
              </a:rPr>
              <a:t> </a:t>
            </a:r>
            <a:r>
              <a:rPr lang="en-US" sz="2200" spc="-30">
                <a:solidFill>
                  <a:srgbClr val="003864"/>
                </a:solidFill>
                <a:latin typeface="Calibri"/>
                <a:cs typeface="Calibri"/>
              </a:rPr>
              <a:t>letter, </a:t>
            </a:r>
            <a:r>
              <a:rPr lang="en-US" sz="2200" spc="-25">
                <a:solidFill>
                  <a:srgbClr val="003864"/>
                </a:solidFill>
                <a:latin typeface="Calibri"/>
                <a:cs typeface="Calibri"/>
              </a:rPr>
              <a:t>or</a:t>
            </a:r>
            <a:endParaRPr lang="en-US" sz="2200">
              <a:latin typeface="Calibri"/>
              <a:cs typeface="Calibri"/>
            </a:endParaRPr>
          </a:p>
          <a:p>
            <a:pPr marL="756285">
              <a:lnSpc>
                <a:spcPts val="2375"/>
              </a:lnSpc>
            </a:pPr>
            <a:r>
              <a:rPr lang="en-US" sz="2200" spc="-10">
                <a:solidFill>
                  <a:srgbClr val="003864"/>
                </a:solidFill>
                <a:latin typeface="Calibri"/>
                <a:cs typeface="Calibri"/>
              </a:rPr>
              <a:t>completed</a:t>
            </a:r>
            <a:r>
              <a:rPr lang="en-US" sz="2200" spc="-95">
                <a:solidFill>
                  <a:srgbClr val="003864"/>
                </a:solidFill>
                <a:latin typeface="Calibri"/>
                <a:cs typeface="Calibri"/>
              </a:rPr>
              <a:t> </a:t>
            </a:r>
            <a:r>
              <a:rPr lang="en-US" sz="2200" u="sng">
                <a:solidFill>
                  <a:srgbClr val="0000FF"/>
                </a:solidFill>
                <a:uFill>
                  <a:solidFill>
                    <a:srgbClr val="0000FF"/>
                  </a:solidFill>
                </a:uFill>
                <a:latin typeface="Calibri"/>
                <a:cs typeface="Calibri"/>
                <a:hlinkClick r:id="rId3"/>
              </a:rPr>
              <a:t>employment</a:t>
            </a:r>
            <a:r>
              <a:rPr lang="en-US" sz="2200" u="sng" spc="-80">
                <a:solidFill>
                  <a:srgbClr val="0000FF"/>
                </a:solidFill>
                <a:uFill>
                  <a:solidFill>
                    <a:srgbClr val="0000FF"/>
                  </a:solidFill>
                </a:uFill>
                <a:latin typeface="Calibri"/>
                <a:cs typeface="Calibri"/>
                <a:hlinkClick r:id="rId3"/>
              </a:rPr>
              <a:t> </a:t>
            </a:r>
            <a:r>
              <a:rPr lang="en-US" sz="2200" u="sng">
                <a:solidFill>
                  <a:srgbClr val="0000FF"/>
                </a:solidFill>
                <a:uFill>
                  <a:solidFill>
                    <a:srgbClr val="0000FF"/>
                  </a:solidFill>
                </a:uFill>
                <a:latin typeface="Calibri"/>
                <a:cs typeface="Calibri"/>
                <a:hlinkClick r:id="rId3"/>
              </a:rPr>
              <a:t>verification</a:t>
            </a:r>
            <a:r>
              <a:rPr lang="en-US" sz="2200" u="sng" spc="-120">
                <a:solidFill>
                  <a:srgbClr val="0000FF"/>
                </a:solidFill>
                <a:uFill>
                  <a:solidFill>
                    <a:srgbClr val="0000FF"/>
                  </a:solidFill>
                </a:uFill>
                <a:latin typeface="Calibri"/>
                <a:cs typeface="Calibri"/>
                <a:hlinkClick r:id="rId3"/>
              </a:rPr>
              <a:t> </a:t>
            </a:r>
            <a:r>
              <a:rPr lang="en-US" sz="2200" u="sng" spc="-10">
                <a:solidFill>
                  <a:srgbClr val="0000FF"/>
                </a:solidFill>
                <a:uFill>
                  <a:solidFill>
                    <a:srgbClr val="0000FF"/>
                  </a:solidFill>
                </a:uFill>
                <a:latin typeface="Calibri"/>
                <a:cs typeface="Calibri"/>
                <a:hlinkClick r:id="rId3"/>
              </a:rPr>
              <a:t>form</a:t>
            </a:r>
            <a:r>
              <a:rPr lang="en-US" sz="2200" u="sng" spc="-10">
                <a:solidFill>
                  <a:srgbClr val="0000FF"/>
                </a:solidFill>
                <a:uFill>
                  <a:solidFill>
                    <a:srgbClr val="0000FF"/>
                  </a:solidFill>
                </a:uFill>
                <a:latin typeface="Calibri"/>
                <a:cs typeface="Calibri"/>
              </a:rPr>
              <a:t>)</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20</a:t>
            </a:fld>
            <a:endParaRPr lang="en-US"/>
          </a:p>
        </p:txBody>
      </p:sp>
    </p:spTree>
    <p:extLst>
      <p:ext uri="{BB962C8B-B14F-4D97-AF65-F5344CB8AC3E}">
        <p14:creationId xmlns:p14="http://schemas.microsoft.com/office/powerpoint/2010/main" val="2853418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Darcy</a:t>
            </a:r>
          </a:p>
          <a:p>
            <a:pPr marL="354330" marR="471805" indent="-342265" algn="l">
              <a:lnSpc>
                <a:spcPct val="100000"/>
              </a:lnSpc>
              <a:spcBef>
                <a:spcPts val="765"/>
              </a:spcBef>
              <a:buClr>
                <a:srgbClr val="9BBA58"/>
              </a:buClr>
              <a:buFont typeface="Arial"/>
              <a:buChar char="•"/>
              <a:tabLst>
                <a:tab pos="355600" algn="l"/>
              </a:tabLst>
            </a:pPr>
            <a:r>
              <a:rPr lang="en-US" sz="1200" spc="-10">
                <a:solidFill>
                  <a:srgbClr val="003864"/>
                </a:solidFill>
                <a:latin typeface="Calibri"/>
                <a:cs typeface="Calibri"/>
              </a:rPr>
              <a:t>Participant</a:t>
            </a:r>
            <a:r>
              <a:rPr lang="en-US" sz="1200" spc="-90">
                <a:solidFill>
                  <a:srgbClr val="003864"/>
                </a:solidFill>
                <a:latin typeface="Calibri"/>
                <a:cs typeface="Calibri"/>
              </a:rPr>
              <a:t> </a:t>
            </a:r>
            <a:r>
              <a:rPr lang="en-US" sz="1200">
                <a:solidFill>
                  <a:srgbClr val="003864"/>
                </a:solidFill>
                <a:latin typeface="Calibri"/>
                <a:cs typeface="Calibri"/>
              </a:rPr>
              <a:t>data</a:t>
            </a:r>
            <a:r>
              <a:rPr lang="en-US" sz="1200" spc="-100">
                <a:solidFill>
                  <a:srgbClr val="003864"/>
                </a:solidFill>
                <a:latin typeface="Calibri"/>
                <a:cs typeface="Calibri"/>
              </a:rPr>
              <a:t> </a:t>
            </a:r>
            <a:r>
              <a:rPr lang="en-US" sz="1200">
                <a:solidFill>
                  <a:srgbClr val="003864"/>
                </a:solidFill>
                <a:latin typeface="Calibri"/>
                <a:cs typeface="Calibri"/>
              </a:rPr>
              <a:t>is</a:t>
            </a:r>
            <a:r>
              <a:rPr lang="en-US" sz="1200" spc="-105">
                <a:solidFill>
                  <a:srgbClr val="003864"/>
                </a:solidFill>
                <a:latin typeface="Calibri"/>
                <a:cs typeface="Calibri"/>
              </a:rPr>
              <a:t> </a:t>
            </a:r>
            <a:r>
              <a:rPr lang="en-US" sz="1200">
                <a:solidFill>
                  <a:srgbClr val="003864"/>
                </a:solidFill>
                <a:latin typeface="Calibri"/>
                <a:cs typeface="Calibri"/>
              </a:rPr>
              <a:t>considered</a:t>
            </a:r>
            <a:r>
              <a:rPr lang="en-US" sz="1200" spc="-120">
                <a:solidFill>
                  <a:srgbClr val="003864"/>
                </a:solidFill>
                <a:latin typeface="Calibri"/>
                <a:cs typeface="Calibri"/>
              </a:rPr>
              <a:t> </a:t>
            </a:r>
            <a:r>
              <a:rPr lang="en-US" sz="1200">
                <a:solidFill>
                  <a:srgbClr val="003864"/>
                </a:solidFill>
                <a:latin typeface="Calibri"/>
                <a:cs typeface="Calibri"/>
              </a:rPr>
              <a:t>private</a:t>
            </a:r>
            <a:r>
              <a:rPr lang="en-US" sz="1200" spc="-100">
                <a:solidFill>
                  <a:srgbClr val="003864"/>
                </a:solidFill>
                <a:latin typeface="Calibri"/>
                <a:cs typeface="Calibri"/>
              </a:rPr>
              <a:t> </a:t>
            </a:r>
            <a:r>
              <a:rPr lang="en-US" sz="1200" spc="-10">
                <a:solidFill>
                  <a:srgbClr val="003864"/>
                </a:solidFill>
                <a:latin typeface="Calibri"/>
                <a:cs typeface="Calibri"/>
              </a:rPr>
              <a:t>data. </a:t>
            </a:r>
            <a:r>
              <a:rPr lang="en-US" sz="1200">
                <a:solidFill>
                  <a:srgbClr val="003864"/>
                </a:solidFill>
                <a:latin typeface="Calibri"/>
                <a:cs typeface="Calibri"/>
              </a:rPr>
              <a:t>Each</a:t>
            </a:r>
            <a:r>
              <a:rPr lang="en-US" sz="1200" spc="-90">
                <a:solidFill>
                  <a:srgbClr val="003864"/>
                </a:solidFill>
                <a:latin typeface="Calibri"/>
                <a:cs typeface="Calibri"/>
              </a:rPr>
              <a:t> </a:t>
            </a:r>
            <a:r>
              <a:rPr lang="en-US" sz="1200" spc="-10">
                <a:solidFill>
                  <a:srgbClr val="003864"/>
                </a:solidFill>
                <a:latin typeface="Calibri"/>
                <a:cs typeface="Calibri"/>
              </a:rPr>
              <a:t>participant</a:t>
            </a:r>
            <a:r>
              <a:rPr lang="en-US" sz="1200" spc="-55">
                <a:solidFill>
                  <a:srgbClr val="003864"/>
                </a:solidFill>
                <a:latin typeface="Calibri"/>
                <a:cs typeface="Calibri"/>
              </a:rPr>
              <a:t> </a:t>
            </a:r>
            <a:r>
              <a:rPr lang="en-US" sz="1200">
                <a:solidFill>
                  <a:srgbClr val="003864"/>
                </a:solidFill>
                <a:latin typeface="Calibri"/>
                <a:cs typeface="Calibri"/>
              </a:rPr>
              <a:t>must</a:t>
            </a:r>
            <a:r>
              <a:rPr lang="en-US" sz="1200" spc="-75">
                <a:solidFill>
                  <a:srgbClr val="003864"/>
                </a:solidFill>
                <a:latin typeface="Calibri"/>
                <a:cs typeface="Calibri"/>
              </a:rPr>
              <a:t> </a:t>
            </a:r>
            <a:r>
              <a:rPr lang="en-US" sz="1200">
                <a:solidFill>
                  <a:srgbClr val="003864"/>
                </a:solidFill>
                <a:latin typeface="Calibri"/>
                <a:cs typeface="Calibri"/>
              </a:rPr>
              <a:t>be</a:t>
            </a:r>
            <a:r>
              <a:rPr lang="en-US" sz="1200" spc="-85">
                <a:solidFill>
                  <a:srgbClr val="003864"/>
                </a:solidFill>
                <a:latin typeface="Calibri"/>
                <a:cs typeface="Calibri"/>
              </a:rPr>
              <a:t> </a:t>
            </a:r>
            <a:r>
              <a:rPr lang="en-US" sz="1200">
                <a:solidFill>
                  <a:srgbClr val="003864"/>
                </a:solidFill>
                <a:latin typeface="Calibri"/>
                <a:cs typeface="Calibri"/>
              </a:rPr>
              <a:t>informed</a:t>
            </a:r>
            <a:r>
              <a:rPr lang="en-US" sz="1200" spc="-75">
                <a:solidFill>
                  <a:srgbClr val="003864"/>
                </a:solidFill>
                <a:latin typeface="Calibri"/>
                <a:cs typeface="Calibri"/>
              </a:rPr>
              <a:t> </a:t>
            </a:r>
            <a:r>
              <a:rPr lang="en-US" sz="1200">
                <a:solidFill>
                  <a:srgbClr val="003864"/>
                </a:solidFill>
                <a:latin typeface="Calibri"/>
                <a:cs typeface="Calibri"/>
              </a:rPr>
              <a:t>of</a:t>
            </a:r>
            <a:r>
              <a:rPr lang="en-US" sz="1200" spc="-85">
                <a:solidFill>
                  <a:srgbClr val="003864"/>
                </a:solidFill>
                <a:latin typeface="Calibri"/>
                <a:cs typeface="Calibri"/>
              </a:rPr>
              <a:t> </a:t>
            </a:r>
            <a:r>
              <a:rPr lang="en-US" sz="1200" spc="-10">
                <a:solidFill>
                  <a:srgbClr val="003864"/>
                </a:solidFill>
                <a:latin typeface="Calibri"/>
                <a:cs typeface="Calibri"/>
              </a:rPr>
              <a:t>their </a:t>
            </a:r>
            <a:r>
              <a:rPr lang="en-US" sz="1200">
                <a:solidFill>
                  <a:srgbClr val="003864"/>
                </a:solidFill>
                <a:latin typeface="Calibri"/>
                <a:cs typeface="Calibri"/>
              </a:rPr>
              <a:t>data</a:t>
            </a:r>
            <a:r>
              <a:rPr lang="en-US" sz="1200" spc="-70">
                <a:solidFill>
                  <a:srgbClr val="003864"/>
                </a:solidFill>
                <a:latin typeface="Calibri"/>
                <a:cs typeface="Calibri"/>
              </a:rPr>
              <a:t> </a:t>
            </a:r>
            <a:r>
              <a:rPr lang="en-US" sz="1200">
                <a:solidFill>
                  <a:srgbClr val="003864"/>
                </a:solidFill>
                <a:latin typeface="Calibri"/>
                <a:cs typeface="Calibri"/>
              </a:rPr>
              <a:t>privacy</a:t>
            </a:r>
            <a:r>
              <a:rPr lang="en-US" sz="1200" spc="-60">
                <a:solidFill>
                  <a:srgbClr val="003864"/>
                </a:solidFill>
                <a:latin typeface="Calibri"/>
                <a:cs typeface="Calibri"/>
              </a:rPr>
              <a:t> </a:t>
            </a:r>
            <a:r>
              <a:rPr lang="en-US" sz="1200">
                <a:solidFill>
                  <a:srgbClr val="003864"/>
                </a:solidFill>
                <a:latin typeface="Calibri"/>
                <a:cs typeface="Calibri"/>
              </a:rPr>
              <a:t>and</a:t>
            </a:r>
            <a:r>
              <a:rPr lang="en-US" sz="1200" spc="-55">
                <a:solidFill>
                  <a:srgbClr val="003864"/>
                </a:solidFill>
                <a:latin typeface="Calibri"/>
                <a:cs typeface="Calibri"/>
              </a:rPr>
              <a:t> </a:t>
            </a:r>
            <a:r>
              <a:rPr lang="en-US" sz="1200">
                <a:solidFill>
                  <a:srgbClr val="003864"/>
                </a:solidFill>
                <a:latin typeface="Calibri"/>
                <a:cs typeface="Calibri"/>
              </a:rPr>
              <a:t>receive a copy of</a:t>
            </a:r>
            <a:r>
              <a:rPr lang="en-US" sz="1200" spc="-75">
                <a:solidFill>
                  <a:srgbClr val="003864"/>
                </a:solidFill>
                <a:latin typeface="Calibri"/>
                <a:cs typeface="Calibri"/>
              </a:rPr>
              <a:t> </a:t>
            </a:r>
            <a:r>
              <a:rPr lang="en-US" sz="1200">
                <a:solidFill>
                  <a:srgbClr val="003864"/>
                </a:solidFill>
                <a:latin typeface="Calibri"/>
                <a:cs typeface="Calibri"/>
              </a:rPr>
              <a:t>the</a:t>
            </a:r>
            <a:r>
              <a:rPr lang="en-US" sz="1200" spc="-50">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3"/>
              </a:rPr>
              <a:t>Privacy Notice/Equal Opportunity is the Law</a:t>
            </a:r>
            <a:r>
              <a:rPr lang="en-US" sz="1200">
                <a:solidFill>
                  <a:srgbClr val="0000FF"/>
                </a:solidFill>
                <a:uFill>
                  <a:solidFill>
                    <a:srgbClr val="0000FF"/>
                  </a:solidFill>
                </a:uFill>
                <a:latin typeface="Calibri"/>
                <a:cs typeface="Calibri"/>
              </a:rPr>
              <a:t> </a:t>
            </a:r>
            <a:r>
              <a:rPr lang="en-US" sz="1200" u="none" spc="-10">
                <a:solidFill>
                  <a:srgbClr val="003864"/>
                </a:solidFill>
                <a:latin typeface="Calibri"/>
                <a:cs typeface="Calibri"/>
              </a:rPr>
              <a:t>form.</a:t>
            </a:r>
            <a:endParaRPr lang="en-US" sz="1200">
              <a:latin typeface="Calibri"/>
              <a:cs typeface="Calibri"/>
            </a:endParaRPr>
          </a:p>
          <a:p>
            <a:pPr marL="354965" indent="-342265" algn="l">
              <a:lnSpc>
                <a:spcPct val="100000"/>
              </a:lnSpc>
              <a:spcBef>
                <a:spcPts val="775"/>
              </a:spcBef>
              <a:buClr>
                <a:srgbClr val="9BBA58"/>
              </a:buClr>
              <a:buFont typeface="Arial"/>
              <a:buChar char="•"/>
              <a:tabLst>
                <a:tab pos="354965" algn="l"/>
              </a:tabLst>
            </a:pPr>
            <a:r>
              <a:rPr lang="en-US" sz="1200">
                <a:solidFill>
                  <a:srgbClr val="003864"/>
                </a:solidFill>
                <a:latin typeface="Calibri"/>
                <a:cs typeface="Calibri"/>
              </a:rPr>
              <a:t>Consent</a:t>
            </a:r>
            <a:r>
              <a:rPr lang="en-US" sz="1200" spc="-80">
                <a:solidFill>
                  <a:srgbClr val="003864"/>
                </a:solidFill>
                <a:latin typeface="Calibri"/>
                <a:cs typeface="Calibri"/>
              </a:rPr>
              <a:t> </a:t>
            </a:r>
            <a:r>
              <a:rPr lang="en-US" sz="1200">
                <a:solidFill>
                  <a:srgbClr val="003864"/>
                </a:solidFill>
                <a:latin typeface="Calibri"/>
                <a:cs typeface="Calibri"/>
              </a:rPr>
              <a:t>to</a:t>
            </a:r>
            <a:r>
              <a:rPr lang="en-US" sz="1200" spc="-85">
                <a:solidFill>
                  <a:srgbClr val="003864"/>
                </a:solidFill>
                <a:latin typeface="Calibri"/>
                <a:cs typeface="Calibri"/>
              </a:rPr>
              <a:t> </a:t>
            </a:r>
            <a:r>
              <a:rPr lang="en-US" sz="1200">
                <a:solidFill>
                  <a:srgbClr val="003864"/>
                </a:solidFill>
                <a:latin typeface="Calibri"/>
                <a:cs typeface="Calibri"/>
              </a:rPr>
              <a:t>Share</a:t>
            </a:r>
            <a:r>
              <a:rPr lang="en-US" sz="1200" spc="-95">
                <a:solidFill>
                  <a:srgbClr val="003864"/>
                </a:solidFill>
                <a:latin typeface="Calibri"/>
                <a:cs typeface="Calibri"/>
              </a:rPr>
              <a:t> </a:t>
            </a:r>
            <a:r>
              <a:rPr lang="en-US" sz="1200" spc="-10">
                <a:solidFill>
                  <a:srgbClr val="003864"/>
                </a:solidFill>
                <a:latin typeface="Calibri"/>
                <a:cs typeface="Calibri"/>
              </a:rPr>
              <a:t>Information</a:t>
            </a:r>
            <a:r>
              <a:rPr lang="en-US" sz="1200" spc="-55">
                <a:solidFill>
                  <a:srgbClr val="003864"/>
                </a:solidFill>
                <a:latin typeface="Calibri"/>
                <a:cs typeface="Calibri"/>
              </a:rPr>
              <a:t> </a:t>
            </a:r>
            <a:r>
              <a:rPr lang="en-US" sz="1200" spc="-10">
                <a:solidFill>
                  <a:srgbClr val="003864"/>
                </a:solidFill>
                <a:latin typeface="Calibri"/>
                <a:cs typeface="Calibri"/>
              </a:rPr>
              <a:t>forms are required when appropriate</a:t>
            </a:r>
          </a:p>
          <a:p>
            <a:pPr marL="354965" indent="-342265" algn="l">
              <a:spcBef>
                <a:spcPts val="775"/>
              </a:spcBef>
              <a:buClr>
                <a:srgbClr val="9BBA58"/>
              </a:buClr>
              <a:buFont typeface="Arial"/>
              <a:buChar char="•"/>
              <a:tabLst>
                <a:tab pos="354965" algn="l"/>
              </a:tabLst>
            </a:pPr>
            <a:r>
              <a:rPr lang="en-US" sz="1200">
                <a:solidFill>
                  <a:srgbClr val="003864"/>
                </a:solidFill>
                <a:latin typeface="Calibri"/>
                <a:cs typeface="Calibri"/>
              </a:rPr>
              <a:t>Sensitive</a:t>
            </a:r>
            <a:r>
              <a:rPr lang="en-US" sz="1200" spc="-70">
                <a:solidFill>
                  <a:srgbClr val="003864"/>
                </a:solidFill>
                <a:latin typeface="Calibri"/>
                <a:cs typeface="Calibri"/>
              </a:rPr>
              <a:t> </a:t>
            </a:r>
            <a:r>
              <a:rPr lang="en-US" sz="1200" spc="-10">
                <a:solidFill>
                  <a:srgbClr val="003864"/>
                </a:solidFill>
                <a:latin typeface="Calibri"/>
                <a:cs typeface="Calibri"/>
              </a:rPr>
              <a:t>information</a:t>
            </a:r>
            <a:r>
              <a:rPr lang="en-US" sz="1200" spc="-35">
                <a:solidFill>
                  <a:srgbClr val="003864"/>
                </a:solidFill>
                <a:latin typeface="Calibri"/>
                <a:cs typeface="Calibri"/>
              </a:rPr>
              <a:t> </a:t>
            </a:r>
            <a:r>
              <a:rPr lang="en-US" sz="1200">
                <a:solidFill>
                  <a:srgbClr val="003864"/>
                </a:solidFill>
                <a:latin typeface="Calibri"/>
                <a:cs typeface="Calibri"/>
              </a:rPr>
              <a:t>such</a:t>
            </a:r>
            <a:r>
              <a:rPr lang="en-US" sz="1200" spc="-75">
                <a:solidFill>
                  <a:srgbClr val="003864"/>
                </a:solidFill>
                <a:latin typeface="Calibri"/>
                <a:cs typeface="Calibri"/>
              </a:rPr>
              <a:t> </a:t>
            </a:r>
            <a:r>
              <a:rPr lang="en-US" sz="1200">
                <a:solidFill>
                  <a:srgbClr val="003864"/>
                </a:solidFill>
                <a:latin typeface="Calibri"/>
                <a:cs typeface="Calibri"/>
              </a:rPr>
              <a:t>as</a:t>
            </a:r>
            <a:r>
              <a:rPr lang="en-US" sz="1200" spc="-65">
                <a:solidFill>
                  <a:srgbClr val="003864"/>
                </a:solidFill>
                <a:latin typeface="Calibri"/>
                <a:cs typeface="Calibri"/>
              </a:rPr>
              <a:t> </a:t>
            </a:r>
            <a:r>
              <a:rPr lang="en-US" sz="1200">
                <a:solidFill>
                  <a:srgbClr val="003864"/>
                </a:solidFill>
                <a:latin typeface="Calibri"/>
                <a:cs typeface="Calibri"/>
              </a:rPr>
              <a:t>Medical</a:t>
            </a:r>
            <a:r>
              <a:rPr lang="en-US" sz="1200" spc="-70">
                <a:solidFill>
                  <a:srgbClr val="003864"/>
                </a:solidFill>
                <a:latin typeface="Calibri"/>
                <a:cs typeface="Calibri"/>
              </a:rPr>
              <a:t> </a:t>
            </a:r>
            <a:r>
              <a:rPr lang="en-US" sz="1200" spc="-10">
                <a:solidFill>
                  <a:srgbClr val="003864"/>
                </a:solidFill>
                <a:latin typeface="Calibri"/>
                <a:cs typeface="Calibri"/>
              </a:rPr>
              <a:t>Records </a:t>
            </a:r>
            <a:r>
              <a:rPr lang="en-US" sz="1200">
                <a:solidFill>
                  <a:srgbClr val="003864"/>
                </a:solidFill>
                <a:latin typeface="Calibri"/>
                <a:cs typeface="Calibri"/>
              </a:rPr>
              <a:t>need</a:t>
            </a:r>
            <a:r>
              <a:rPr lang="en-US" sz="1200" spc="-60">
                <a:solidFill>
                  <a:srgbClr val="003864"/>
                </a:solidFill>
                <a:latin typeface="Calibri"/>
                <a:cs typeface="Calibri"/>
              </a:rPr>
              <a:t> </a:t>
            </a:r>
            <a:r>
              <a:rPr lang="en-US" sz="1200">
                <a:solidFill>
                  <a:srgbClr val="003864"/>
                </a:solidFill>
                <a:latin typeface="Calibri"/>
                <a:cs typeface="Calibri"/>
              </a:rPr>
              <a:t>to be marked private in EDS</a:t>
            </a:r>
            <a:r>
              <a:rPr lang="en-US" sz="1200" spc="-20">
                <a:solidFill>
                  <a:srgbClr val="003864"/>
                </a:solidFill>
                <a:latin typeface="Calibri"/>
                <a:cs typeface="Calibri"/>
              </a:rPr>
              <a:t>.</a:t>
            </a:r>
            <a:endParaRPr lang="en-US" sz="1200">
              <a:latin typeface="Calibri"/>
              <a:cs typeface="Calibri"/>
            </a:endParaRPr>
          </a:p>
          <a:p>
            <a:pPr marL="354330" marR="336550" indent="-342265" algn="l">
              <a:lnSpc>
                <a:spcPct val="100000"/>
              </a:lnSpc>
              <a:spcBef>
                <a:spcPts val="765"/>
              </a:spcBef>
              <a:buClr>
                <a:srgbClr val="9BBA58"/>
              </a:buClr>
              <a:buFont typeface="Arial"/>
              <a:buChar char="•"/>
              <a:tabLst>
                <a:tab pos="355600" algn="l"/>
              </a:tabLst>
            </a:pPr>
            <a:r>
              <a:rPr lang="en-US" sz="1200" spc="-10">
                <a:solidFill>
                  <a:srgbClr val="003864"/>
                </a:solidFill>
                <a:latin typeface="Calibri"/>
                <a:cs typeface="Calibri"/>
              </a:rPr>
              <a:t>Participant</a:t>
            </a:r>
            <a:r>
              <a:rPr lang="en-US" sz="1200" spc="-60">
                <a:solidFill>
                  <a:srgbClr val="003864"/>
                </a:solidFill>
                <a:latin typeface="Calibri"/>
                <a:cs typeface="Calibri"/>
              </a:rPr>
              <a:t> </a:t>
            </a:r>
            <a:r>
              <a:rPr lang="en-US" sz="1200">
                <a:solidFill>
                  <a:srgbClr val="003864"/>
                </a:solidFill>
                <a:latin typeface="Calibri"/>
                <a:cs typeface="Calibri"/>
              </a:rPr>
              <a:t>files</a:t>
            </a:r>
            <a:r>
              <a:rPr lang="en-US" sz="1200" spc="-75">
                <a:solidFill>
                  <a:srgbClr val="003864"/>
                </a:solidFill>
                <a:latin typeface="Calibri"/>
                <a:cs typeface="Calibri"/>
              </a:rPr>
              <a:t> </a:t>
            </a:r>
            <a:r>
              <a:rPr lang="en-US" sz="1200">
                <a:solidFill>
                  <a:srgbClr val="003864"/>
                </a:solidFill>
                <a:latin typeface="Calibri"/>
                <a:cs typeface="Calibri"/>
              </a:rPr>
              <a:t>must</a:t>
            </a:r>
            <a:r>
              <a:rPr lang="en-US" sz="1200" spc="-65">
                <a:solidFill>
                  <a:srgbClr val="003864"/>
                </a:solidFill>
                <a:latin typeface="Calibri"/>
                <a:cs typeface="Calibri"/>
              </a:rPr>
              <a:t> </a:t>
            </a:r>
            <a:r>
              <a:rPr lang="en-US" sz="1200">
                <a:solidFill>
                  <a:srgbClr val="003864"/>
                </a:solidFill>
                <a:latin typeface="Calibri"/>
                <a:cs typeface="Calibri"/>
              </a:rPr>
              <a:t>be</a:t>
            </a:r>
            <a:r>
              <a:rPr lang="en-US" sz="1200" spc="-75">
                <a:solidFill>
                  <a:srgbClr val="003864"/>
                </a:solidFill>
                <a:latin typeface="Calibri"/>
                <a:cs typeface="Calibri"/>
              </a:rPr>
              <a:t> </a:t>
            </a:r>
            <a:r>
              <a:rPr lang="en-US" sz="1200" spc="-10">
                <a:solidFill>
                  <a:srgbClr val="003864"/>
                </a:solidFill>
                <a:latin typeface="Calibri"/>
                <a:cs typeface="Calibri"/>
              </a:rPr>
              <a:t>retained</a:t>
            </a:r>
            <a:r>
              <a:rPr lang="en-US" sz="1200" spc="-90">
                <a:solidFill>
                  <a:srgbClr val="003864"/>
                </a:solidFill>
                <a:latin typeface="Calibri"/>
                <a:cs typeface="Calibri"/>
              </a:rPr>
              <a:t> </a:t>
            </a:r>
            <a:r>
              <a:rPr lang="en-US" sz="1200">
                <a:solidFill>
                  <a:srgbClr val="003864"/>
                </a:solidFill>
                <a:latin typeface="Calibri"/>
                <a:cs typeface="Calibri"/>
              </a:rPr>
              <a:t>for</a:t>
            </a:r>
            <a:r>
              <a:rPr lang="en-US" sz="1200" spc="-75">
                <a:solidFill>
                  <a:srgbClr val="003864"/>
                </a:solidFill>
                <a:latin typeface="Calibri"/>
                <a:cs typeface="Calibri"/>
              </a:rPr>
              <a:t> </a:t>
            </a:r>
            <a:r>
              <a:rPr lang="en-US" sz="1200">
                <a:solidFill>
                  <a:srgbClr val="003864"/>
                </a:solidFill>
                <a:latin typeface="Calibri"/>
                <a:cs typeface="Calibri"/>
              </a:rPr>
              <a:t>6</a:t>
            </a:r>
            <a:r>
              <a:rPr lang="en-US" sz="1200" spc="-75">
                <a:solidFill>
                  <a:srgbClr val="003864"/>
                </a:solidFill>
                <a:latin typeface="Calibri"/>
                <a:cs typeface="Calibri"/>
              </a:rPr>
              <a:t> </a:t>
            </a:r>
            <a:r>
              <a:rPr lang="en-US" sz="1200" spc="-10">
                <a:solidFill>
                  <a:srgbClr val="003864"/>
                </a:solidFill>
                <a:latin typeface="Calibri"/>
                <a:cs typeface="Calibri"/>
              </a:rPr>
              <a:t>years </a:t>
            </a:r>
            <a:r>
              <a:rPr lang="en-US" sz="1200">
                <a:solidFill>
                  <a:srgbClr val="003864"/>
                </a:solidFill>
                <a:latin typeface="Calibri"/>
                <a:cs typeface="Calibri"/>
              </a:rPr>
              <a:t>after</a:t>
            </a:r>
            <a:r>
              <a:rPr lang="en-US" sz="1200" spc="-55">
                <a:solidFill>
                  <a:srgbClr val="003864"/>
                </a:solidFill>
                <a:latin typeface="Calibri"/>
                <a:cs typeface="Calibri"/>
              </a:rPr>
              <a:t> </a:t>
            </a:r>
            <a:r>
              <a:rPr lang="en-US" sz="1200">
                <a:solidFill>
                  <a:srgbClr val="003864"/>
                </a:solidFill>
                <a:latin typeface="Calibri"/>
                <a:cs typeface="Calibri"/>
              </a:rPr>
              <a:t>closure</a:t>
            </a:r>
            <a:r>
              <a:rPr lang="en-US" sz="1200" spc="-65">
                <a:solidFill>
                  <a:srgbClr val="003864"/>
                </a:solidFill>
                <a:latin typeface="Calibri"/>
                <a:cs typeface="Calibri"/>
              </a:rPr>
              <a:t> </a:t>
            </a:r>
            <a:r>
              <a:rPr lang="en-US" sz="1200">
                <a:solidFill>
                  <a:srgbClr val="003864"/>
                </a:solidFill>
                <a:latin typeface="Calibri"/>
                <a:cs typeface="Calibri"/>
              </a:rPr>
              <a:t>(7</a:t>
            </a:r>
            <a:r>
              <a:rPr lang="en-US" sz="1200" spc="-55">
                <a:solidFill>
                  <a:srgbClr val="003864"/>
                </a:solidFill>
                <a:latin typeface="Calibri"/>
                <a:cs typeface="Calibri"/>
              </a:rPr>
              <a:t> </a:t>
            </a:r>
            <a:r>
              <a:rPr lang="en-US" sz="1200" spc="-10">
                <a:solidFill>
                  <a:srgbClr val="003864"/>
                </a:solidFill>
                <a:latin typeface="Calibri"/>
                <a:cs typeface="Calibri"/>
              </a:rPr>
              <a:t>years).</a:t>
            </a:r>
            <a:endParaRPr lang="en-US" sz="1200">
              <a:latin typeface="Calibri"/>
              <a:cs typeface="Calibri"/>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21</a:t>
            </a:fld>
            <a:endParaRPr lang="en-US"/>
          </a:p>
        </p:txBody>
      </p:sp>
    </p:spTree>
    <p:extLst>
      <p:ext uri="{BB962C8B-B14F-4D97-AF65-F5344CB8AC3E}">
        <p14:creationId xmlns:p14="http://schemas.microsoft.com/office/powerpoint/2010/main" val="1381458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2000">
                <a:solidFill>
                  <a:srgbClr val="003864"/>
                </a:solidFill>
                <a:latin typeface="Calibri"/>
                <a:cs typeface="Calibri"/>
              </a:rPr>
              <a:t>Darcy</a:t>
            </a:r>
          </a:p>
          <a:p>
            <a:pPr marL="342900" indent="-342900">
              <a:buFont typeface="Arial" panose="020B0604020202020204" pitchFamily="34" charset="0"/>
              <a:buChar char="•"/>
            </a:pPr>
            <a:r>
              <a:rPr lang="en-US" sz="2000">
                <a:solidFill>
                  <a:srgbClr val="003864"/>
                </a:solidFill>
                <a:latin typeface="Calibri"/>
                <a:cs typeface="Calibri"/>
              </a:rPr>
              <a:t>Quarterly Progress Reports are required and</a:t>
            </a:r>
            <a:r>
              <a:rPr lang="en-US" sz="2000" spc="-25">
                <a:solidFill>
                  <a:srgbClr val="003864"/>
                </a:solidFill>
                <a:latin typeface="Calibri"/>
                <a:cs typeface="Calibri"/>
              </a:rPr>
              <a:t> </a:t>
            </a:r>
            <a:r>
              <a:rPr lang="en-US" sz="2000">
                <a:solidFill>
                  <a:srgbClr val="003864"/>
                </a:solidFill>
                <a:latin typeface="Calibri"/>
                <a:cs typeface="Calibri"/>
              </a:rPr>
              <a:t>due</a:t>
            </a:r>
            <a:r>
              <a:rPr lang="en-US" sz="2000" spc="-35">
                <a:solidFill>
                  <a:srgbClr val="003864"/>
                </a:solidFill>
                <a:latin typeface="Calibri"/>
                <a:cs typeface="Calibri"/>
              </a:rPr>
              <a:t> to your ACP Coordinator </a:t>
            </a:r>
            <a:r>
              <a:rPr lang="en-US" sz="2000">
                <a:solidFill>
                  <a:srgbClr val="003864"/>
                </a:solidFill>
                <a:latin typeface="Calibri"/>
                <a:cs typeface="Calibri"/>
              </a:rPr>
              <a:t>by</a:t>
            </a:r>
            <a:r>
              <a:rPr lang="en-US" sz="2000" spc="-40">
                <a:solidFill>
                  <a:srgbClr val="003864"/>
                </a:solidFill>
                <a:latin typeface="Calibri"/>
                <a:cs typeface="Calibri"/>
              </a:rPr>
              <a:t> </a:t>
            </a:r>
            <a:r>
              <a:rPr lang="en-US" sz="2000">
                <a:solidFill>
                  <a:srgbClr val="003864"/>
                </a:solidFill>
                <a:latin typeface="Calibri"/>
                <a:cs typeface="Calibri"/>
              </a:rPr>
              <a:t>the</a:t>
            </a:r>
            <a:r>
              <a:rPr lang="en-US" sz="2000" spc="-20">
                <a:solidFill>
                  <a:srgbClr val="003864"/>
                </a:solidFill>
                <a:latin typeface="Calibri"/>
                <a:cs typeface="Calibri"/>
              </a:rPr>
              <a:t> </a:t>
            </a:r>
            <a:r>
              <a:rPr lang="en-US" sz="2000">
                <a:solidFill>
                  <a:srgbClr val="003864"/>
                </a:solidFill>
                <a:latin typeface="Calibri"/>
                <a:cs typeface="Calibri"/>
              </a:rPr>
              <a:t>30</a:t>
            </a:r>
            <a:r>
              <a:rPr lang="en-US" sz="1950" baseline="25641">
                <a:solidFill>
                  <a:srgbClr val="003864"/>
                </a:solidFill>
                <a:latin typeface="Calibri"/>
                <a:cs typeface="Calibri"/>
              </a:rPr>
              <a:t>th</a:t>
            </a:r>
            <a:r>
              <a:rPr lang="en-US" sz="1950" spc="179" baseline="25641">
                <a:solidFill>
                  <a:srgbClr val="003864"/>
                </a:solidFill>
                <a:latin typeface="Calibri"/>
                <a:cs typeface="Calibri"/>
              </a:rPr>
              <a:t> </a:t>
            </a:r>
            <a:r>
              <a:rPr lang="en-US" sz="2000">
                <a:solidFill>
                  <a:srgbClr val="003864"/>
                </a:solidFill>
                <a:latin typeface="Calibri"/>
                <a:cs typeface="Calibri"/>
              </a:rPr>
              <a:t>of</a:t>
            </a:r>
            <a:r>
              <a:rPr lang="en-US" sz="2000" spc="-35">
                <a:solidFill>
                  <a:srgbClr val="003864"/>
                </a:solidFill>
                <a:latin typeface="Calibri"/>
                <a:cs typeface="Calibri"/>
              </a:rPr>
              <a:t> </a:t>
            </a:r>
            <a:r>
              <a:rPr lang="en-US" sz="2000">
                <a:solidFill>
                  <a:srgbClr val="003864"/>
                </a:solidFill>
                <a:latin typeface="Calibri"/>
                <a:cs typeface="Calibri"/>
              </a:rPr>
              <a:t>the</a:t>
            </a:r>
            <a:r>
              <a:rPr lang="en-US" sz="2000" spc="-25">
                <a:solidFill>
                  <a:srgbClr val="003864"/>
                </a:solidFill>
                <a:latin typeface="Calibri"/>
                <a:cs typeface="Calibri"/>
              </a:rPr>
              <a:t> </a:t>
            </a:r>
            <a:r>
              <a:rPr lang="en-US" sz="2000">
                <a:solidFill>
                  <a:srgbClr val="003864"/>
                </a:solidFill>
                <a:latin typeface="Calibri"/>
                <a:cs typeface="Calibri"/>
              </a:rPr>
              <a:t>month</a:t>
            </a:r>
            <a:r>
              <a:rPr lang="en-US" sz="2000" spc="-25">
                <a:solidFill>
                  <a:srgbClr val="003864"/>
                </a:solidFill>
                <a:latin typeface="Calibri"/>
                <a:cs typeface="Calibri"/>
              </a:rPr>
              <a:t> </a:t>
            </a:r>
            <a:r>
              <a:rPr lang="en-US" sz="2000">
                <a:solidFill>
                  <a:srgbClr val="003864"/>
                </a:solidFill>
                <a:latin typeface="Calibri"/>
                <a:cs typeface="Calibri"/>
              </a:rPr>
              <a:t>following</a:t>
            </a:r>
            <a:r>
              <a:rPr lang="en-US" sz="2000" spc="-30">
                <a:solidFill>
                  <a:srgbClr val="003864"/>
                </a:solidFill>
                <a:latin typeface="Calibri"/>
                <a:cs typeface="Calibri"/>
              </a:rPr>
              <a:t> </a:t>
            </a:r>
            <a:r>
              <a:rPr lang="en-US" sz="2000">
                <a:solidFill>
                  <a:srgbClr val="003864"/>
                </a:solidFill>
                <a:latin typeface="Calibri"/>
                <a:cs typeface="Calibri"/>
              </a:rPr>
              <a:t>the</a:t>
            </a:r>
            <a:r>
              <a:rPr lang="en-US" sz="2000" spc="-30">
                <a:solidFill>
                  <a:srgbClr val="003864"/>
                </a:solidFill>
                <a:latin typeface="Calibri"/>
                <a:cs typeface="Calibri"/>
              </a:rPr>
              <a:t> </a:t>
            </a:r>
            <a:r>
              <a:rPr lang="en-US" sz="2000">
                <a:solidFill>
                  <a:srgbClr val="003864"/>
                </a:solidFill>
                <a:latin typeface="Calibri"/>
                <a:cs typeface="Calibri"/>
              </a:rPr>
              <a:t>end</a:t>
            </a:r>
            <a:r>
              <a:rPr lang="en-US" sz="2000" spc="-20">
                <a:solidFill>
                  <a:srgbClr val="003864"/>
                </a:solidFill>
                <a:latin typeface="Calibri"/>
                <a:cs typeface="Calibri"/>
              </a:rPr>
              <a:t> </a:t>
            </a:r>
            <a:r>
              <a:rPr lang="en-US" sz="2000">
                <a:solidFill>
                  <a:srgbClr val="003864"/>
                </a:solidFill>
                <a:latin typeface="Calibri"/>
                <a:cs typeface="Calibri"/>
              </a:rPr>
              <a:t>of</a:t>
            </a:r>
            <a:r>
              <a:rPr lang="en-US" sz="2000" spc="-40">
                <a:solidFill>
                  <a:srgbClr val="003864"/>
                </a:solidFill>
                <a:latin typeface="Calibri"/>
                <a:cs typeface="Calibri"/>
              </a:rPr>
              <a:t> </a:t>
            </a:r>
            <a:r>
              <a:rPr lang="en-US" sz="2000">
                <a:solidFill>
                  <a:srgbClr val="003864"/>
                </a:solidFill>
                <a:latin typeface="Calibri"/>
                <a:cs typeface="Calibri"/>
              </a:rPr>
              <a:t>the</a:t>
            </a:r>
            <a:r>
              <a:rPr lang="en-US" sz="2000" spc="-25">
                <a:solidFill>
                  <a:srgbClr val="003864"/>
                </a:solidFill>
                <a:latin typeface="Calibri"/>
                <a:cs typeface="Calibri"/>
              </a:rPr>
              <a:t> </a:t>
            </a:r>
            <a:r>
              <a:rPr lang="en-US" sz="2000" spc="-10">
                <a:solidFill>
                  <a:srgbClr val="003864"/>
                </a:solidFill>
                <a:latin typeface="Calibri"/>
                <a:cs typeface="Calibri"/>
              </a:rPr>
              <a:t>quarter:</a:t>
            </a:r>
            <a:endParaRPr lang="en-US" sz="2000" kern="1200" spc="-10">
              <a:solidFill>
                <a:schemeClr val="tx1"/>
              </a:solidFill>
              <a:latin typeface="Calibri"/>
              <a:cs typeface="Calibri"/>
            </a:endParaRPr>
          </a:p>
          <a:p>
            <a:pPr marL="342900" indent="-342900">
              <a:buFont typeface="Arial" panose="020B0604020202020204" pitchFamily="34" charset="0"/>
              <a:buChar char="•"/>
            </a:pPr>
            <a:r>
              <a:rPr lang="en-US" sz="2400" kern="0">
                <a:solidFill>
                  <a:srgbClr val="003864"/>
                </a:solidFill>
                <a:latin typeface="Calibri"/>
                <a:cs typeface="Calibri"/>
              </a:rPr>
              <a:t>Rotation is as follows:</a:t>
            </a:r>
          </a:p>
          <a:p>
            <a:pPr lvl="2">
              <a:lnSpc>
                <a:spcPct val="110000"/>
              </a:lnSpc>
            </a:pPr>
            <a:r>
              <a:rPr lang="en-US" sz="2000" kern="0">
                <a:solidFill>
                  <a:srgbClr val="003864"/>
                </a:solidFill>
                <a:latin typeface="Calibri"/>
                <a:cs typeface="Calibri"/>
              </a:rPr>
              <a:t>July 1st through September 30th – Due by October 30th</a:t>
            </a:r>
          </a:p>
          <a:p>
            <a:pPr lvl="2">
              <a:lnSpc>
                <a:spcPct val="110000"/>
              </a:lnSpc>
            </a:pPr>
            <a:r>
              <a:rPr lang="en-US" sz="2000" kern="0">
                <a:solidFill>
                  <a:srgbClr val="003864"/>
                </a:solidFill>
                <a:latin typeface="Calibri"/>
                <a:cs typeface="Calibri"/>
              </a:rPr>
              <a:t>October 1st through December 31st – Due by January 30th</a:t>
            </a:r>
          </a:p>
          <a:p>
            <a:pPr lvl="2">
              <a:lnSpc>
                <a:spcPct val="110000"/>
              </a:lnSpc>
            </a:pPr>
            <a:r>
              <a:rPr lang="en-US" sz="2000" kern="0">
                <a:solidFill>
                  <a:srgbClr val="003864"/>
                </a:solidFill>
                <a:latin typeface="Calibri"/>
                <a:cs typeface="Calibri"/>
              </a:rPr>
              <a:t>January 1st through March 31st – Due by April 30th</a:t>
            </a:r>
          </a:p>
          <a:p>
            <a:pPr lvl="2">
              <a:lnSpc>
                <a:spcPct val="110000"/>
              </a:lnSpc>
            </a:pPr>
            <a:r>
              <a:rPr lang="en-US" sz="2000" kern="0">
                <a:solidFill>
                  <a:srgbClr val="003864"/>
                </a:solidFill>
                <a:latin typeface="Calibri"/>
                <a:cs typeface="Calibri"/>
              </a:rPr>
              <a:t>April 1st through June 30th – Due by July 30th</a:t>
            </a:r>
          </a:p>
          <a:p>
            <a:pPr marL="0" indent="0">
              <a:buFont typeface="Arial" panose="020B0604020202020204" pitchFamily="34" charset="0"/>
              <a:buNone/>
            </a:pPr>
            <a:r>
              <a:rPr lang="en-US" sz="1100"/>
              <a:t>Tip: Set a reminder on your calendars for these due dates.</a:t>
            </a:r>
          </a:p>
          <a:p>
            <a:pPr marL="0" indent="0">
              <a:buFont typeface="Arial" panose="020B0604020202020204" pitchFamily="34" charset="0"/>
              <a:buNone/>
            </a:pPr>
            <a:endParaRPr lang="en-US" sz="1100" u="none" kern="1200" spc="0">
              <a:solidFill>
                <a:schemeClr val="tx1"/>
              </a:solidFill>
              <a:latin typeface="Calibri" panose="020F0502020204030204" pitchFamily="34" charset="0"/>
              <a:ea typeface="+mn-ea"/>
              <a:cs typeface="+mn-cs"/>
            </a:endParaRPr>
          </a:p>
          <a:p>
            <a:pPr marL="419100" marR="206375" indent="-342900">
              <a:spcBef>
                <a:spcPts val="484"/>
              </a:spcBef>
              <a:spcAft>
                <a:spcPts val="0"/>
              </a:spcAft>
              <a:buClr>
                <a:srgbClr val="9BBA58"/>
              </a:buClr>
              <a:buFont typeface="Arial"/>
              <a:buChar char="•"/>
              <a:tabLst>
                <a:tab pos="419100" algn="l"/>
              </a:tabLst>
              <a:defRPr/>
            </a:pPr>
            <a:r>
              <a:rPr lang="en-US" sz="1100" kern="0" spc="-10">
                <a:solidFill>
                  <a:srgbClr val="003864"/>
                </a:solidFill>
                <a:cs typeface="Calibri"/>
              </a:rPr>
              <a:t>Per the State of Minnesota’s Office of Grants Management </a:t>
            </a:r>
            <a:r>
              <a:rPr lang="en-US" sz="1100" kern="0" spc="-10">
                <a:solidFill>
                  <a:srgbClr val="003864"/>
                </a:solidFill>
                <a:cs typeface="Calibri"/>
                <a:hlinkClick r:id="rId3"/>
              </a:rPr>
              <a:t>Policy 08-09</a:t>
            </a:r>
            <a:r>
              <a:rPr lang="en-US" sz="1100" kern="0" spc="-10">
                <a:solidFill>
                  <a:srgbClr val="003864"/>
                </a:solidFill>
                <a:cs typeface="Calibri"/>
              </a:rPr>
              <a:t>, “Grant payments shall not be made on grants with past due progress reports unless the state agency has given the agency a written extension.”</a:t>
            </a:r>
            <a:endParaRPr lang="en-US" sz="1100" kern="0">
              <a:solidFill>
                <a:srgbClr val="FF0000"/>
              </a:solidFill>
              <a:cs typeface="Calibri"/>
            </a:endParaRPr>
          </a:p>
          <a:p>
            <a:pPr marL="0" indent="0">
              <a:buFont typeface="Arial" panose="020B0604020202020204" pitchFamily="34" charset="0"/>
              <a:buNone/>
            </a:pPr>
            <a:endParaRPr lang="en-US" sz="1100" u="none" kern="1200" spc="0">
              <a:solidFill>
                <a:schemeClr val="tx1"/>
              </a:solidFill>
              <a:latin typeface="Calibri" panose="020F0502020204030204" pitchFamily="34" charset="0"/>
              <a:ea typeface="+mn-ea"/>
              <a:cs typeface="+mn-cs"/>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22</a:t>
            </a:fld>
            <a:endParaRPr lang="en-US"/>
          </a:p>
        </p:txBody>
      </p:sp>
    </p:spTree>
    <p:extLst>
      <p:ext uri="{BB962C8B-B14F-4D97-AF65-F5344CB8AC3E}">
        <p14:creationId xmlns:p14="http://schemas.microsoft.com/office/powerpoint/2010/main" val="2708581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u="none" spc="-10">
                <a:solidFill>
                  <a:srgbClr val="003864"/>
                </a:solidFill>
                <a:latin typeface="Calibri"/>
                <a:cs typeface="Calibri"/>
              </a:rPr>
              <a:t>Darcy</a:t>
            </a:r>
          </a:p>
          <a:p>
            <a:pPr marL="171450" indent="-171450">
              <a:buFont typeface="Arial" panose="020B0604020202020204" pitchFamily="34" charset="0"/>
              <a:buChar char="•"/>
            </a:pPr>
            <a:r>
              <a:rPr lang="en-US" sz="1200" u="none" spc="-10">
                <a:solidFill>
                  <a:srgbClr val="003864"/>
                </a:solidFill>
                <a:latin typeface="Calibri"/>
                <a:cs typeface="Calibri"/>
              </a:rPr>
              <a:t>Quarterly Report templates for each grant program are available on the </a:t>
            </a:r>
            <a:r>
              <a:rPr lang="en-US" sz="1200">
                <a:hlinkClick r:id="rId3"/>
              </a:rPr>
              <a:t>ACP webpage</a:t>
            </a:r>
            <a:r>
              <a:rPr lang="en-US" sz="1200"/>
              <a:t> </a:t>
            </a:r>
            <a:r>
              <a:rPr lang="en-US" sz="1200" u="none" spc="-10">
                <a:solidFill>
                  <a:srgbClr val="003864"/>
                </a:solidFill>
                <a:latin typeface="Calibri"/>
                <a:cs typeface="Calibri"/>
              </a:rPr>
              <a:t>under each program</a:t>
            </a:r>
          </a:p>
          <a:p>
            <a:pPr marL="171450" indent="-171450">
              <a:buFont typeface="Arial" panose="020B0604020202020204" pitchFamily="34" charset="0"/>
              <a:buChar char="•"/>
            </a:pPr>
            <a:endParaRPr lang="en-US" sz="1200" spc="-10">
              <a:solidFill>
                <a:srgbClr val="003864"/>
              </a:solidFill>
              <a:latin typeface="Calibri"/>
              <a:cs typeface="Calibri"/>
            </a:endParaRPr>
          </a:p>
          <a:p>
            <a:pPr marL="247650" marR="206375" indent="-171450">
              <a:lnSpc>
                <a:spcPct val="100000"/>
              </a:lnSpc>
              <a:spcBef>
                <a:spcPts val="484"/>
              </a:spcBef>
              <a:buClr>
                <a:srgbClr val="9BBA58"/>
              </a:buClr>
              <a:buFont typeface="Arial" panose="020B0604020202020204" pitchFamily="34" charset="0"/>
              <a:buChar char="•"/>
              <a:tabLst>
                <a:tab pos="419100" algn="l"/>
              </a:tabLst>
            </a:pPr>
            <a:r>
              <a:rPr lang="en-US" sz="1200" u="sng">
                <a:solidFill>
                  <a:srgbClr val="0000FF"/>
                </a:solidFill>
                <a:uFill>
                  <a:solidFill>
                    <a:srgbClr val="0000FF"/>
                  </a:solidFill>
                </a:uFill>
                <a:latin typeface="Calibri"/>
                <a:cs typeface="Calibri"/>
                <a:hlinkClick r:id="rId4"/>
              </a:rPr>
              <a:t>Quarterly</a:t>
            </a:r>
            <a:r>
              <a:rPr lang="en-US" sz="1200" u="sng" spc="-30">
                <a:solidFill>
                  <a:srgbClr val="0000FF"/>
                </a:solidFill>
                <a:uFill>
                  <a:solidFill>
                    <a:srgbClr val="0000FF"/>
                  </a:solidFill>
                </a:uFill>
                <a:latin typeface="Calibri"/>
                <a:cs typeface="Calibri"/>
                <a:hlinkClick r:id="rId4"/>
              </a:rPr>
              <a:t> </a:t>
            </a:r>
            <a:r>
              <a:rPr lang="en-US" sz="1200" u="sng">
                <a:solidFill>
                  <a:srgbClr val="0000FF"/>
                </a:solidFill>
                <a:uFill>
                  <a:solidFill>
                    <a:srgbClr val="0000FF"/>
                  </a:solidFill>
                </a:uFill>
                <a:latin typeface="Calibri"/>
                <a:cs typeface="Calibri"/>
                <a:hlinkClick r:id="rId4"/>
              </a:rPr>
              <a:t>Report</a:t>
            </a:r>
            <a:r>
              <a:rPr lang="en-US" sz="1200" u="sng" spc="-50">
                <a:solidFill>
                  <a:srgbClr val="0000FF"/>
                </a:solidFill>
                <a:uFill>
                  <a:solidFill>
                    <a:srgbClr val="0000FF"/>
                  </a:solidFill>
                </a:uFill>
                <a:latin typeface="Calibri"/>
                <a:cs typeface="Calibri"/>
                <a:hlinkClick r:id="rId4"/>
              </a:rPr>
              <a:t> </a:t>
            </a:r>
            <a:r>
              <a:rPr lang="en-US" sz="1200" u="sng">
                <a:solidFill>
                  <a:srgbClr val="0000FF"/>
                </a:solidFill>
                <a:uFill>
                  <a:solidFill>
                    <a:srgbClr val="0000FF"/>
                  </a:solidFill>
                </a:uFill>
                <a:latin typeface="Calibri"/>
                <a:cs typeface="Calibri"/>
                <a:hlinkClick r:id="rId4"/>
              </a:rPr>
              <a:t>Instructions</a:t>
            </a:r>
            <a:r>
              <a:rPr lang="en-US" sz="1200" u="sng" spc="-40">
                <a:solidFill>
                  <a:srgbClr val="0000FF"/>
                </a:solidFill>
                <a:uFill>
                  <a:solidFill>
                    <a:srgbClr val="0000FF"/>
                  </a:solidFill>
                </a:uFill>
                <a:latin typeface="Calibri"/>
                <a:cs typeface="Calibri"/>
              </a:rPr>
              <a:t> </a:t>
            </a:r>
            <a:r>
              <a:rPr lang="en-US" sz="1200" spc="-40">
                <a:solidFill>
                  <a:srgbClr val="003864"/>
                </a:solidFill>
                <a:uFill>
                  <a:solidFill>
                    <a:srgbClr val="0000FF"/>
                  </a:solidFill>
                </a:uFill>
                <a:latin typeface="Calibri"/>
                <a:cs typeface="Calibri"/>
              </a:rPr>
              <a:t>, </a:t>
            </a:r>
            <a:r>
              <a:rPr lang="en-US" sz="1200" spc="-40">
                <a:solidFill>
                  <a:srgbClr val="003864"/>
                </a:solidFill>
                <a:uFill>
                  <a:solidFill>
                    <a:srgbClr val="0000FF"/>
                  </a:solidFill>
                </a:uFill>
                <a:latin typeface="Calibri"/>
                <a:cs typeface="Calibri"/>
                <a:hlinkClick r:id="rId5"/>
              </a:rPr>
              <a:t>Quarterly Report Training</a:t>
            </a:r>
            <a:r>
              <a:rPr lang="en-US" sz="1200" spc="-40">
                <a:solidFill>
                  <a:srgbClr val="003864"/>
                </a:solidFill>
                <a:uFill>
                  <a:solidFill>
                    <a:srgbClr val="0000FF"/>
                  </a:solidFill>
                </a:uFill>
                <a:latin typeface="Calibri"/>
                <a:cs typeface="Calibri"/>
              </a:rPr>
              <a:t>, and</a:t>
            </a:r>
            <a:r>
              <a:rPr lang="en-US" sz="1200" u="none" spc="-50">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6"/>
              </a:rPr>
              <a:t>How</a:t>
            </a:r>
            <a:r>
              <a:rPr lang="en-US" sz="1200" u="sng" spc="-40">
                <a:solidFill>
                  <a:srgbClr val="0000FF"/>
                </a:solidFill>
                <a:uFill>
                  <a:solidFill>
                    <a:srgbClr val="0000FF"/>
                  </a:solidFill>
                </a:uFill>
                <a:latin typeface="Calibri"/>
                <a:cs typeface="Calibri"/>
                <a:hlinkClick r:id="rId6"/>
              </a:rPr>
              <a:t> </a:t>
            </a:r>
            <a:r>
              <a:rPr lang="en-US" sz="1200" u="sng">
                <a:solidFill>
                  <a:srgbClr val="0000FF"/>
                </a:solidFill>
                <a:uFill>
                  <a:solidFill>
                    <a:srgbClr val="0000FF"/>
                  </a:solidFill>
                </a:uFill>
                <a:latin typeface="Calibri"/>
                <a:cs typeface="Calibri"/>
                <a:hlinkClick r:id="rId6"/>
              </a:rPr>
              <a:t>to</a:t>
            </a:r>
            <a:r>
              <a:rPr lang="en-US" sz="1200" u="sng" spc="-50">
                <a:solidFill>
                  <a:srgbClr val="0000FF"/>
                </a:solidFill>
                <a:uFill>
                  <a:solidFill>
                    <a:srgbClr val="0000FF"/>
                  </a:solidFill>
                </a:uFill>
                <a:latin typeface="Calibri"/>
                <a:cs typeface="Calibri"/>
                <a:hlinkClick r:id="rId6"/>
              </a:rPr>
              <a:t> </a:t>
            </a:r>
            <a:r>
              <a:rPr lang="en-US" sz="1200" u="sng">
                <a:solidFill>
                  <a:srgbClr val="0000FF"/>
                </a:solidFill>
                <a:uFill>
                  <a:solidFill>
                    <a:srgbClr val="0000FF"/>
                  </a:solidFill>
                </a:uFill>
                <a:latin typeface="Calibri"/>
                <a:cs typeface="Calibri"/>
                <a:hlinkClick r:id="rId6"/>
              </a:rPr>
              <a:t>Pull</a:t>
            </a:r>
            <a:r>
              <a:rPr lang="en-US" sz="1200" u="sng" spc="-35">
                <a:solidFill>
                  <a:srgbClr val="0000FF"/>
                </a:solidFill>
                <a:uFill>
                  <a:solidFill>
                    <a:srgbClr val="0000FF"/>
                  </a:solidFill>
                </a:uFill>
                <a:latin typeface="Calibri"/>
                <a:cs typeface="Calibri"/>
                <a:hlinkClick r:id="rId6"/>
              </a:rPr>
              <a:t> </a:t>
            </a:r>
            <a:r>
              <a:rPr lang="en-US" sz="1200" u="sng">
                <a:solidFill>
                  <a:srgbClr val="0000FF"/>
                </a:solidFill>
                <a:uFill>
                  <a:solidFill>
                    <a:srgbClr val="0000FF"/>
                  </a:solidFill>
                </a:uFill>
                <a:latin typeface="Calibri"/>
                <a:cs typeface="Calibri"/>
                <a:hlinkClick r:id="rId6"/>
              </a:rPr>
              <a:t>Reports</a:t>
            </a:r>
            <a:r>
              <a:rPr lang="en-US" sz="1200" u="sng" spc="-55">
                <a:solidFill>
                  <a:srgbClr val="0000FF"/>
                </a:solidFill>
                <a:uFill>
                  <a:solidFill>
                    <a:srgbClr val="0000FF"/>
                  </a:solidFill>
                </a:uFill>
                <a:latin typeface="Calibri"/>
                <a:cs typeface="Calibri"/>
                <a:hlinkClick r:id="rId6"/>
              </a:rPr>
              <a:t> </a:t>
            </a:r>
            <a:r>
              <a:rPr lang="en-US" sz="1200" u="sng">
                <a:solidFill>
                  <a:srgbClr val="0000FF"/>
                </a:solidFill>
                <a:uFill>
                  <a:solidFill>
                    <a:srgbClr val="0000FF"/>
                  </a:solidFill>
                </a:uFill>
                <a:latin typeface="Calibri"/>
                <a:cs typeface="Calibri"/>
                <a:hlinkClick r:id="rId6"/>
              </a:rPr>
              <a:t>in</a:t>
            </a:r>
            <a:r>
              <a:rPr lang="en-US" sz="1200" u="sng" spc="-40">
                <a:solidFill>
                  <a:srgbClr val="0000FF"/>
                </a:solidFill>
                <a:uFill>
                  <a:solidFill>
                    <a:srgbClr val="0000FF"/>
                  </a:solidFill>
                </a:uFill>
                <a:latin typeface="Calibri"/>
                <a:cs typeface="Calibri"/>
                <a:hlinkClick r:id="rId6"/>
              </a:rPr>
              <a:t> </a:t>
            </a:r>
            <a:r>
              <a:rPr lang="en-US" sz="1200" u="sng" spc="-20">
                <a:solidFill>
                  <a:srgbClr val="0000FF"/>
                </a:solidFill>
                <a:uFill>
                  <a:solidFill>
                    <a:srgbClr val="0000FF"/>
                  </a:solidFill>
                </a:uFill>
                <a:latin typeface="Calibri"/>
                <a:cs typeface="Calibri"/>
                <a:hlinkClick r:id="rId6"/>
              </a:rPr>
              <a:t>Workforce</a:t>
            </a:r>
            <a:r>
              <a:rPr lang="en-US" sz="1200" u="sng" spc="-70">
                <a:solidFill>
                  <a:srgbClr val="0000FF"/>
                </a:solidFill>
                <a:uFill>
                  <a:solidFill>
                    <a:srgbClr val="0000FF"/>
                  </a:solidFill>
                </a:uFill>
                <a:latin typeface="Calibri"/>
                <a:cs typeface="Calibri"/>
                <a:hlinkClick r:id="rId6"/>
              </a:rPr>
              <a:t> </a:t>
            </a:r>
            <a:r>
              <a:rPr lang="en-US" sz="1200" u="sng">
                <a:solidFill>
                  <a:srgbClr val="0000FF"/>
                </a:solidFill>
                <a:uFill>
                  <a:solidFill>
                    <a:srgbClr val="0000FF"/>
                  </a:solidFill>
                </a:uFill>
                <a:latin typeface="Calibri"/>
                <a:cs typeface="Calibri"/>
                <a:hlinkClick r:id="rId6"/>
              </a:rPr>
              <a:t>One</a:t>
            </a:r>
            <a:r>
              <a:rPr lang="en-US" sz="1200" u="none" spc="-40">
                <a:solidFill>
                  <a:srgbClr val="0000FF"/>
                </a:solidFill>
                <a:latin typeface="Calibri"/>
                <a:cs typeface="Calibri"/>
              </a:rPr>
              <a:t> </a:t>
            </a:r>
            <a:r>
              <a:rPr lang="en-US" sz="1200" u="none" spc="-25">
                <a:solidFill>
                  <a:srgbClr val="003864"/>
                </a:solidFill>
                <a:latin typeface="Calibri"/>
                <a:cs typeface="Calibri"/>
              </a:rPr>
              <a:t>can </a:t>
            </a:r>
            <a:r>
              <a:rPr lang="en-US" sz="1200" u="none">
                <a:solidFill>
                  <a:srgbClr val="003864"/>
                </a:solidFill>
                <a:latin typeface="Calibri"/>
                <a:cs typeface="Calibri"/>
              </a:rPr>
              <a:t>be</a:t>
            </a:r>
            <a:r>
              <a:rPr lang="en-US" sz="1200" u="none" spc="-35">
                <a:solidFill>
                  <a:srgbClr val="003864"/>
                </a:solidFill>
                <a:latin typeface="Calibri"/>
                <a:cs typeface="Calibri"/>
              </a:rPr>
              <a:t> </a:t>
            </a:r>
            <a:r>
              <a:rPr lang="en-US" sz="1200" u="none">
                <a:solidFill>
                  <a:srgbClr val="003864"/>
                </a:solidFill>
                <a:latin typeface="Calibri"/>
                <a:cs typeface="Calibri"/>
              </a:rPr>
              <a:t>found</a:t>
            </a:r>
            <a:r>
              <a:rPr lang="en-US" sz="1200" u="none" spc="-55">
                <a:solidFill>
                  <a:srgbClr val="003864"/>
                </a:solidFill>
                <a:latin typeface="Calibri"/>
                <a:cs typeface="Calibri"/>
              </a:rPr>
              <a:t> </a:t>
            </a:r>
            <a:r>
              <a:rPr lang="en-US" sz="1200" spc="-55">
                <a:solidFill>
                  <a:srgbClr val="003864"/>
                </a:solidFill>
                <a:latin typeface="Calibri"/>
                <a:cs typeface="Calibri"/>
              </a:rPr>
              <a:t>in the</a:t>
            </a:r>
            <a:r>
              <a:rPr lang="en-US" sz="1200" u="none" spc="-35">
                <a:solidFill>
                  <a:srgbClr val="003864"/>
                </a:solidFill>
                <a:latin typeface="Calibri"/>
                <a:cs typeface="Calibri"/>
              </a:rPr>
              <a:t> </a:t>
            </a:r>
            <a:r>
              <a:rPr lang="en-US" sz="1200" u="sng">
                <a:solidFill>
                  <a:srgbClr val="0000FF"/>
                </a:solidFill>
                <a:uFill>
                  <a:solidFill>
                    <a:srgbClr val="0000FF"/>
                  </a:solidFill>
                </a:uFill>
                <a:latin typeface="Calibri"/>
                <a:cs typeface="Calibri"/>
                <a:hlinkClick r:id="rId7"/>
              </a:rPr>
              <a:t>Resources and Guides</a:t>
            </a:r>
            <a:r>
              <a:rPr lang="en-US" sz="1200" u="sng">
                <a:solidFill>
                  <a:srgbClr val="0000FF"/>
                </a:solidFill>
                <a:uFill>
                  <a:solidFill>
                    <a:srgbClr val="0000FF"/>
                  </a:solidFill>
                </a:uFill>
                <a:latin typeface="Calibri"/>
                <a:cs typeface="Calibri"/>
              </a:rPr>
              <a:t> </a:t>
            </a:r>
            <a:r>
              <a:rPr lang="en-US" sz="1200">
                <a:solidFill>
                  <a:schemeClr val="accent1">
                    <a:lumMod val="50000"/>
                  </a:schemeClr>
                </a:solidFill>
                <a:uFill>
                  <a:solidFill>
                    <a:srgbClr val="0000FF"/>
                  </a:solidFill>
                </a:uFill>
                <a:latin typeface="Calibri"/>
                <a:cs typeface="Calibri"/>
              </a:rPr>
              <a:t>section of the ACP Webpage</a:t>
            </a:r>
            <a:endParaRPr lang="en-US" sz="1200">
              <a:solidFill>
                <a:schemeClr val="accent1">
                  <a:lumMod val="50000"/>
                </a:schemeClr>
              </a:solidFill>
              <a:latin typeface="Calibri"/>
              <a:cs typeface="Calibri"/>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23</a:t>
            </a:fld>
            <a:endParaRPr lang="en-US"/>
          </a:p>
        </p:txBody>
      </p:sp>
    </p:spTree>
    <p:extLst>
      <p:ext uri="{BB962C8B-B14F-4D97-AF65-F5344CB8AC3E}">
        <p14:creationId xmlns:p14="http://schemas.microsoft.com/office/powerpoint/2010/main" val="2434984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Beth</a:t>
            </a:r>
          </a:p>
        </p:txBody>
      </p:sp>
      <p:sp>
        <p:nvSpPr>
          <p:cNvPr id="4" name="Slide Number Placeholder 3"/>
          <p:cNvSpPr>
            <a:spLocks noGrp="1"/>
          </p:cNvSpPr>
          <p:nvPr>
            <p:ph type="sldNum" sz="quarter" idx="5"/>
          </p:nvPr>
        </p:nvSpPr>
        <p:spPr/>
        <p:txBody>
          <a:bodyPr/>
          <a:lstStyle/>
          <a:p>
            <a:fld id="{F9F08466-AEA7-4FC0-9459-6A32F61DA297}" type="slidenum">
              <a:rPr lang="en-US" smtClean="0"/>
              <a:pPr/>
              <a:t>24</a:t>
            </a:fld>
            <a:endParaRPr lang="en-US"/>
          </a:p>
        </p:txBody>
      </p:sp>
    </p:spTree>
    <p:extLst>
      <p:ext uri="{BB962C8B-B14F-4D97-AF65-F5344CB8AC3E}">
        <p14:creationId xmlns:p14="http://schemas.microsoft.com/office/powerpoint/2010/main" val="2836550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Beth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Workforce One (WF1) is a web-based case management system for employment and training programs funded, managed, and used by DEED and the Department of Children, Youth, and Families.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WF1 is used to track services for many state and federally-funded workforce programs.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Per MN</a:t>
            </a:r>
            <a:r>
              <a:rPr lang="en-US" baseline="0"/>
              <a:t> statute 116L.98 </a:t>
            </a:r>
            <a:r>
              <a:rPr lang="en-US"/>
              <a:t>adult workforce-related programs funded in whole or in part by state funds</a:t>
            </a:r>
            <a:r>
              <a:rPr lang="en-US" baseline="0"/>
              <a:t> must use DEED’s reporting system, which is WF1.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a:t>As a grantee, you are required to input all data into Workforce One, regardless if your organization uses another database. </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25</a:t>
            </a:fld>
            <a:endParaRPr lang="en-US"/>
          </a:p>
        </p:txBody>
      </p:sp>
    </p:spTree>
    <p:extLst>
      <p:ext uri="{BB962C8B-B14F-4D97-AF65-F5344CB8AC3E}">
        <p14:creationId xmlns:p14="http://schemas.microsoft.com/office/powerpoint/2010/main" val="4040891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264" marR="5080" lvl="0" indent="-457200" defTabSz="914400" eaLnBrk="1" fontAlgn="auto" latinLnBrk="0" hangingPunct="1">
              <a:lnSpc>
                <a:spcPct val="100000"/>
              </a:lnSpc>
              <a:spcBef>
                <a:spcPts val="1470"/>
              </a:spcBef>
              <a:spcAft>
                <a:spcPts val="0"/>
              </a:spcAft>
              <a:buClrTx/>
              <a:buSzTx/>
              <a:tabLst>
                <a:tab pos="241300" algn="l"/>
              </a:tabLst>
              <a:defRPr/>
            </a:pPr>
            <a:r>
              <a:rPr kumimoji="0" lang="en-US" sz="1200" b="0" i="0" u="none" strike="noStrike" kern="0" cap="none" spc="0" normalizeH="0" baseline="0" noProof="0">
                <a:ln>
                  <a:noFill/>
                </a:ln>
                <a:solidFill>
                  <a:srgbClr val="1F497D"/>
                </a:solidFill>
                <a:effectLst/>
                <a:uLnTx/>
                <a:uFillTx/>
                <a:latin typeface="Calibri"/>
                <a:cs typeface="Calibri"/>
              </a:rPr>
              <a:t>Beth</a:t>
            </a:r>
          </a:p>
          <a:p>
            <a:pPr marL="469264" marR="5080" lvl="0" indent="-457200" defTabSz="914400" eaLnBrk="1" fontAlgn="auto" latinLnBrk="0" hangingPunct="1">
              <a:lnSpc>
                <a:spcPct val="100000"/>
              </a:lnSpc>
              <a:spcBef>
                <a:spcPts val="1470"/>
              </a:spcBef>
              <a:spcAft>
                <a:spcPts val="0"/>
              </a:spcAft>
              <a:buClrTx/>
              <a:buSzTx/>
              <a:tabLst>
                <a:tab pos="241300" algn="l"/>
              </a:tabLst>
              <a:defRPr/>
            </a:pPr>
            <a:r>
              <a:rPr kumimoji="0" lang="en-US" sz="1200" b="0" i="0" u="none" strike="noStrike" kern="0" cap="none" spc="0" normalizeH="0" baseline="0" noProof="0">
                <a:ln>
                  <a:noFill/>
                </a:ln>
                <a:solidFill>
                  <a:srgbClr val="1F497D"/>
                </a:solidFill>
                <a:effectLst/>
                <a:uLnTx/>
                <a:uFillTx/>
                <a:latin typeface="Calibri"/>
                <a:cs typeface="Calibri"/>
              </a:rPr>
              <a:t>What do grantees do in Workforce One? </a:t>
            </a:r>
          </a:p>
          <a:p>
            <a:pPr marL="469264" marR="5080" lvl="0" indent="-457200" defTabSz="914400" eaLnBrk="1" fontAlgn="auto" latinLnBrk="0" hangingPunct="1">
              <a:lnSpc>
                <a:spcPct val="100000"/>
              </a:lnSpc>
              <a:spcBef>
                <a:spcPts val="1470"/>
              </a:spcBef>
              <a:spcAft>
                <a:spcPts val="0"/>
              </a:spcAft>
              <a:buClrTx/>
              <a:buSzTx/>
              <a:buFont typeface="Arial" panose="020B0604020202020204" pitchFamily="34" charset="0"/>
              <a:buChar char="•"/>
              <a:tabLst>
                <a:tab pos="241300" algn="l"/>
              </a:tabLst>
              <a:defRPr/>
            </a:pPr>
            <a:r>
              <a:rPr kumimoji="0" lang="en-US" sz="1200" b="0" i="0" u="none" strike="noStrike" kern="0" cap="none" spc="0" normalizeH="0" baseline="0" noProof="0">
                <a:ln>
                  <a:noFill/>
                </a:ln>
                <a:solidFill>
                  <a:srgbClr val="1F497D"/>
                </a:solidFill>
                <a:effectLst/>
                <a:uLnTx/>
                <a:uFillTx/>
                <a:latin typeface="Calibri"/>
                <a:cs typeface="Calibri"/>
              </a:rPr>
              <a:t>Enter</a:t>
            </a:r>
            <a:r>
              <a:rPr kumimoji="0" lang="en-US" sz="1200" b="0" i="0" u="none" strike="noStrike" kern="0" cap="none" spc="-75"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enrollments</a:t>
            </a:r>
            <a:r>
              <a:rPr kumimoji="0" lang="en-US" sz="1200" b="0" i="0" u="none" strike="noStrike" kern="0" cap="none" spc="-25" normalizeH="0" baseline="0" noProof="0">
                <a:ln>
                  <a:noFill/>
                </a:ln>
                <a:solidFill>
                  <a:srgbClr val="1F497D"/>
                </a:solidFill>
                <a:effectLst/>
                <a:uLnTx/>
                <a:uFillTx/>
                <a:latin typeface="Calibri"/>
                <a:cs typeface="Calibri"/>
              </a:rPr>
              <a:t> and application information</a:t>
            </a:r>
            <a:endParaRPr kumimoji="0" lang="en-US" sz="1200" b="0" i="0" u="none" strike="noStrike" kern="0" cap="none" spc="-10" normalizeH="0" baseline="0" noProof="0">
              <a:ln>
                <a:noFill/>
              </a:ln>
              <a:solidFill>
                <a:srgbClr val="1F497D"/>
              </a:solidFill>
              <a:effectLst/>
              <a:uLnTx/>
              <a:uFillTx/>
              <a:latin typeface="Calibri"/>
              <a:cs typeface="Calibri"/>
            </a:endParaRPr>
          </a:p>
          <a:p>
            <a:pPr marL="469264" marR="5080" lvl="0" indent="-457200" defTabSz="914400" eaLnBrk="1" fontAlgn="auto" latinLnBrk="0" hangingPunct="1">
              <a:lnSpc>
                <a:spcPct val="100000"/>
              </a:lnSpc>
              <a:spcBef>
                <a:spcPts val="600"/>
              </a:spcBef>
              <a:spcAft>
                <a:spcPts val="0"/>
              </a:spcAft>
              <a:buClrTx/>
              <a:buSzTx/>
              <a:buFont typeface="Arial" panose="020B0604020202020204" pitchFamily="34" charset="0"/>
              <a:buChar char="•"/>
              <a:tabLst>
                <a:tab pos="241300" algn="l"/>
              </a:tabLst>
              <a:defRPr/>
            </a:pPr>
            <a:r>
              <a:rPr kumimoji="0" lang="en-US" sz="1200" b="0" i="0" u="none" strike="noStrike" kern="0" cap="none" spc="-10" normalizeH="0" baseline="0" noProof="0">
                <a:ln>
                  <a:noFill/>
                </a:ln>
                <a:solidFill>
                  <a:srgbClr val="1F497D"/>
                </a:solidFill>
                <a:effectLst/>
                <a:uLnTx/>
                <a:uFillTx/>
                <a:latin typeface="Calibri"/>
                <a:cs typeface="Calibri"/>
              </a:rPr>
              <a:t>Upload documents to WF1’s Electronic Documentation Storage (EDS)</a:t>
            </a:r>
            <a:endParaRPr kumimoji="0" lang="en-US" sz="1200" b="0" i="0" u="none" strike="noStrike" kern="0" cap="none" spc="0" normalizeH="0" baseline="0" noProof="0">
              <a:ln>
                <a:noFill/>
              </a:ln>
              <a:solidFill>
                <a:srgbClr val="1F497D"/>
              </a:solidFill>
              <a:effectLst/>
              <a:uLnTx/>
              <a:uFillTx/>
              <a:latin typeface="Calibri"/>
              <a:cs typeface="Calibri"/>
            </a:endParaRPr>
          </a:p>
          <a:p>
            <a:pPr marL="469264" marR="280670" lvl="0" indent="-457200" defTabSz="914400" eaLnBrk="1" fontAlgn="auto" latinLnBrk="0" hangingPunct="1">
              <a:lnSpc>
                <a:spcPct val="100000"/>
              </a:lnSpc>
              <a:spcBef>
                <a:spcPts val="455"/>
              </a:spcBef>
              <a:spcAft>
                <a:spcPts val="0"/>
              </a:spcAft>
              <a:buClrTx/>
              <a:buSzTx/>
              <a:buFont typeface="Arial" panose="020B0604020202020204" pitchFamily="34" charset="0"/>
              <a:buChar char="•"/>
              <a:tabLst>
                <a:tab pos="241300" algn="l"/>
              </a:tabLst>
              <a:defRPr/>
            </a:pPr>
            <a:r>
              <a:rPr kumimoji="0" lang="en-US" sz="1200" b="0" i="0" u="none" strike="noStrike" kern="0" cap="none" spc="0" normalizeH="0" baseline="0" noProof="0">
                <a:ln>
                  <a:noFill/>
                </a:ln>
                <a:solidFill>
                  <a:srgbClr val="1F497D"/>
                </a:solidFill>
                <a:effectLst/>
                <a:uLnTx/>
                <a:uFillTx/>
                <a:latin typeface="Calibri"/>
                <a:cs typeface="Calibri"/>
              </a:rPr>
              <a:t>Add</a:t>
            </a:r>
            <a:r>
              <a:rPr kumimoji="0" lang="en-US" sz="1200" b="0" i="0" u="none" strike="noStrike" kern="0" cap="none" spc="-50"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activities</a:t>
            </a:r>
            <a:r>
              <a:rPr kumimoji="0" lang="en-US" sz="1200" b="0" i="0" u="none" strike="noStrike" kern="0" cap="none" spc="-80"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corresponding to the</a:t>
            </a:r>
            <a:r>
              <a:rPr kumimoji="0" lang="en-US" sz="1200" b="0" i="0" u="none" strike="noStrike" kern="0" cap="none" spc="-60"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services</a:t>
            </a:r>
            <a:r>
              <a:rPr kumimoji="0" lang="en-US" sz="1200" b="0" i="0" u="none" strike="noStrike" kern="0" cap="none" spc="-80"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you</a:t>
            </a:r>
            <a:r>
              <a:rPr kumimoji="0" lang="en-US" sz="1200" b="0" i="0" u="none" strike="noStrike" kern="0" cap="none" spc="-50" normalizeH="0" baseline="0" noProof="0">
                <a:ln>
                  <a:noFill/>
                </a:ln>
                <a:solidFill>
                  <a:srgbClr val="1F497D"/>
                </a:solidFill>
                <a:effectLst/>
                <a:uLnTx/>
                <a:uFillTx/>
                <a:latin typeface="Calibri"/>
                <a:cs typeface="Calibri"/>
              </a:rPr>
              <a:t> </a:t>
            </a:r>
            <a:r>
              <a:rPr kumimoji="0" lang="en-US" sz="1200" b="0" i="0" u="none" strike="noStrike" kern="0" cap="none" spc="-25" normalizeH="0" baseline="0" noProof="0">
                <a:ln>
                  <a:noFill/>
                </a:ln>
                <a:solidFill>
                  <a:srgbClr val="1F497D"/>
                </a:solidFill>
                <a:effectLst/>
                <a:uLnTx/>
                <a:uFillTx/>
                <a:latin typeface="Calibri"/>
                <a:cs typeface="Calibri"/>
              </a:rPr>
              <a:t>are </a:t>
            </a:r>
            <a:r>
              <a:rPr kumimoji="0" lang="en-US" sz="1200" b="0" i="0" u="none" strike="noStrike" kern="0" cap="none" spc="-10" normalizeH="0" baseline="0" noProof="0">
                <a:ln>
                  <a:noFill/>
                </a:ln>
                <a:solidFill>
                  <a:srgbClr val="1F497D"/>
                </a:solidFill>
                <a:effectLst/>
                <a:uLnTx/>
                <a:uFillTx/>
                <a:latin typeface="Calibri"/>
                <a:cs typeface="Calibri"/>
              </a:rPr>
              <a:t>providing</a:t>
            </a:r>
            <a:endParaRPr kumimoji="0" lang="en-US" sz="1200" b="0" i="0" u="none" strike="noStrike" kern="0" cap="none" spc="0" normalizeH="0" baseline="0" noProof="0">
              <a:ln>
                <a:noFill/>
              </a:ln>
              <a:solidFill>
                <a:srgbClr val="1F497D"/>
              </a:solidFill>
              <a:effectLst/>
              <a:uLnTx/>
              <a:uFillTx/>
              <a:latin typeface="Calibri"/>
              <a:cs typeface="Calibri"/>
            </a:endParaRPr>
          </a:p>
          <a:p>
            <a:pPr marL="469264" marR="127000" lvl="0" indent="-457200" defTabSz="914400" eaLnBrk="1" fontAlgn="auto" latinLnBrk="0" hangingPunct="1">
              <a:lnSpc>
                <a:spcPct val="100000"/>
              </a:lnSpc>
              <a:spcBef>
                <a:spcPts val="450"/>
              </a:spcBef>
              <a:spcAft>
                <a:spcPts val="0"/>
              </a:spcAft>
              <a:buClrTx/>
              <a:buSzTx/>
              <a:buFont typeface="Arial" panose="020B0604020202020204" pitchFamily="34" charset="0"/>
              <a:buChar char="•"/>
              <a:tabLst>
                <a:tab pos="241300" algn="l"/>
              </a:tabLst>
              <a:defRPr/>
            </a:pPr>
            <a:r>
              <a:rPr kumimoji="0" lang="en-US" sz="1200" b="0" i="0" u="none" strike="noStrike" kern="0" cap="none" spc="0" normalizeH="0" baseline="0" noProof="0">
                <a:ln>
                  <a:noFill/>
                </a:ln>
                <a:solidFill>
                  <a:srgbClr val="1F497D"/>
                </a:solidFill>
                <a:effectLst/>
                <a:uLnTx/>
                <a:uFillTx/>
                <a:latin typeface="Calibri"/>
                <a:cs typeface="Calibri"/>
              </a:rPr>
              <a:t>Capture</a:t>
            </a:r>
            <a:r>
              <a:rPr kumimoji="0" lang="en-US" sz="1200" b="0" i="0" u="none" strike="noStrike" kern="0" cap="none" spc="-105"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support</a:t>
            </a:r>
            <a:r>
              <a:rPr kumimoji="0" lang="en-US" sz="1200" b="0" i="0" u="none" strike="noStrike" kern="0" cap="none" spc="-85"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services/incentives</a:t>
            </a:r>
            <a:r>
              <a:rPr kumimoji="0" lang="en-US" sz="1200" b="0" i="0" u="none" strike="noStrike" kern="0" cap="none" spc="-105"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provided</a:t>
            </a:r>
          </a:p>
          <a:p>
            <a:pPr marL="469900" marR="0" lvl="0" indent="-457200" defTabSz="914400" eaLnBrk="1" fontAlgn="auto" latinLnBrk="0" hangingPunct="1">
              <a:lnSpc>
                <a:spcPct val="100000"/>
              </a:lnSpc>
              <a:spcBef>
                <a:spcPts val="155"/>
              </a:spcBef>
              <a:spcAft>
                <a:spcPts val="0"/>
              </a:spcAft>
              <a:buClrTx/>
              <a:buSzTx/>
              <a:buFont typeface="Arial" panose="020B0604020202020204" pitchFamily="34" charset="0"/>
              <a:buChar char="•"/>
              <a:tabLst>
                <a:tab pos="240665" algn="l"/>
              </a:tabLst>
              <a:defRPr/>
            </a:pPr>
            <a:r>
              <a:rPr kumimoji="0" lang="en-US" sz="1200" b="0" i="0" u="none" strike="noStrike" kern="0" cap="none" spc="0" normalizeH="0" baseline="0" noProof="0">
                <a:ln>
                  <a:noFill/>
                </a:ln>
                <a:solidFill>
                  <a:srgbClr val="1F497D"/>
                </a:solidFill>
                <a:effectLst/>
                <a:uLnTx/>
                <a:uFillTx/>
                <a:latin typeface="Calibri"/>
                <a:cs typeface="Calibri"/>
              </a:rPr>
              <a:t>Enter</a:t>
            </a:r>
            <a:r>
              <a:rPr kumimoji="0" lang="en-US" sz="1200" b="0" i="0" u="none" strike="noStrike" kern="0" cap="none" spc="-75"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case</a:t>
            </a:r>
            <a:r>
              <a:rPr kumimoji="0" lang="en-US" sz="1200" b="0" i="0" u="none" strike="noStrike" kern="0" cap="none" spc="-55"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notes</a:t>
            </a:r>
            <a:r>
              <a:rPr kumimoji="0" lang="en-US" sz="1200" b="0" i="0" u="none" strike="noStrike" kern="0" cap="none" spc="-70" normalizeH="0" baseline="0" noProof="0">
                <a:ln>
                  <a:noFill/>
                </a:ln>
                <a:solidFill>
                  <a:srgbClr val="1F497D"/>
                </a:solidFill>
                <a:effectLst/>
                <a:uLnTx/>
                <a:uFillTx/>
                <a:latin typeface="Calibri"/>
                <a:cs typeface="Calibri"/>
              </a:rPr>
              <a:t> </a:t>
            </a:r>
            <a:r>
              <a:rPr kumimoji="0" lang="en-US" sz="1200" b="0" i="0" u="none" strike="noStrike" kern="0" cap="none" spc="0" normalizeH="0" baseline="0" noProof="0">
                <a:ln>
                  <a:noFill/>
                </a:ln>
                <a:solidFill>
                  <a:srgbClr val="1F497D"/>
                </a:solidFill>
                <a:effectLst/>
                <a:uLnTx/>
                <a:uFillTx/>
                <a:latin typeface="Calibri"/>
                <a:cs typeface="Calibri"/>
              </a:rPr>
              <a:t>to</a:t>
            </a:r>
            <a:r>
              <a:rPr kumimoji="0" lang="en-US" sz="1200" b="0" i="0" u="none" strike="noStrike" kern="0" cap="none" spc="-70"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capture</a:t>
            </a:r>
            <a:r>
              <a:rPr kumimoji="0" lang="en-US" sz="1200" b="0" i="0" u="none" strike="noStrike" kern="0" cap="none" spc="-50"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participant</a:t>
            </a:r>
            <a:r>
              <a:rPr kumimoji="0" lang="en-US" sz="1200" b="0" i="0" u="none" strike="noStrike" kern="0" cap="none" spc="-70"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contact</a:t>
            </a:r>
            <a:endParaRPr kumimoji="0" lang="en-US" sz="1200" b="0" i="0" u="none" strike="noStrike" kern="0" cap="none" spc="0" normalizeH="0" baseline="0" noProof="0">
              <a:ln>
                <a:noFill/>
              </a:ln>
              <a:solidFill>
                <a:srgbClr val="1F497D"/>
              </a:solidFill>
              <a:effectLst/>
              <a:uLnTx/>
              <a:uFillTx/>
              <a:latin typeface="Calibri"/>
              <a:cs typeface="Calibri"/>
            </a:endParaRPr>
          </a:p>
          <a:p>
            <a:pPr marL="469900" marR="0" lvl="0" indent="-457200" defTabSz="914400" eaLnBrk="1" fontAlgn="auto" latinLnBrk="0" hangingPunct="1">
              <a:lnSpc>
                <a:spcPct val="100000"/>
              </a:lnSpc>
              <a:spcBef>
                <a:spcPts val="204"/>
              </a:spcBef>
              <a:spcAft>
                <a:spcPts val="0"/>
              </a:spcAft>
              <a:buClrTx/>
              <a:buSzTx/>
              <a:buFont typeface="Arial" panose="020B0604020202020204" pitchFamily="34" charset="0"/>
              <a:buChar char="•"/>
              <a:tabLst>
                <a:tab pos="240665" algn="l"/>
              </a:tabLst>
              <a:defRPr/>
            </a:pPr>
            <a:r>
              <a:rPr kumimoji="0" lang="en-US" sz="1200" b="0" i="0" u="none" strike="noStrike" kern="0" cap="none" spc="-30" normalizeH="0" baseline="0" noProof="0">
                <a:ln>
                  <a:noFill/>
                </a:ln>
                <a:solidFill>
                  <a:srgbClr val="1F497D"/>
                </a:solidFill>
                <a:effectLst/>
                <a:uLnTx/>
                <a:uFillTx/>
                <a:latin typeface="Calibri"/>
                <a:cs typeface="Calibri"/>
              </a:rPr>
              <a:t>Track</a:t>
            </a:r>
            <a:r>
              <a:rPr kumimoji="0" lang="en-US" sz="1200" b="0" i="0" u="none" strike="noStrike" kern="0" cap="none" spc="-100"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outcomes</a:t>
            </a:r>
            <a:endParaRPr kumimoji="0" lang="en-US" sz="1200" b="0" i="0" u="none" strike="noStrike" kern="0" cap="none" spc="0" normalizeH="0" baseline="0" noProof="0">
              <a:ln>
                <a:noFill/>
              </a:ln>
              <a:solidFill>
                <a:srgbClr val="1F497D"/>
              </a:solidFill>
              <a:effectLst/>
              <a:uLnTx/>
              <a:uFillTx/>
              <a:latin typeface="Calibri"/>
              <a:cs typeface="Calibri"/>
            </a:endParaRPr>
          </a:p>
          <a:p>
            <a:pPr marL="469900" marR="0" lvl="0" indent="-457200" defTabSz="914400" eaLnBrk="1" fontAlgn="auto" latinLnBrk="0" hangingPunct="1">
              <a:lnSpc>
                <a:spcPct val="100000"/>
              </a:lnSpc>
              <a:spcBef>
                <a:spcPts val="204"/>
              </a:spcBef>
              <a:spcAft>
                <a:spcPts val="0"/>
              </a:spcAft>
              <a:buClrTx/>
              <a:buSzTx/>
              <a:buFont typeface="Arial" panose="020B0604020202020204" pitchFamily="34" charset="0"/>
              <a:buChar char="•"/>
              <a:tabLst>
                <a:tab pos="240665" algn="l"/>
              </a:tabLst>
              <a:defRPr/>
            </a:pPr>
            <a:r>
              <a:rPr kumimoji="0" lang="en-US" sz="1200" b="0" i="0" u="none" strike="noStrike" kern="0" cap="none" spc="0" normalizeH="0" baseline="0" noProof="0">
                <a:ln>
                  <a:noFill/>
                </a:ln>
                <a:solidFill>
                  <a:srgbClr val="1F497D"/>
                </a:solidFill>
                <a:effectLst/>
                <a:uLnTx/>
                <a:uFillTx/>
                <a:latin typeface="Calibri"/>
                <a:cs typeface="Calibri"/>
              </a:rPr>
              <a:t>Exit</a:t>
            </a:r>
            <a:r>
              <a:rPr kumimoji="0" lang="en-US" sz="1200" b="0" i="0" u="none" strike="noStrike" kern="0" cap="none" spc="-35" normalizeH="0" baseline="0" noProof="0">
                <a:ln>
                  <a:noFill/>
                </a:ln>
                <a:solidFill>
                  <a:srgbClr val="1F497D"/>
                </a:solidFill>
                <a:effectLst/>
                <a:uLnTx/>
                <a:uFillTx/>
                <a:latin typeface="Calibri"/>
                <a:cs typeface="Calibri"/>
              </a:rPr>
              <a:t> </a:t>
            </a:r>
            <a:r>
              <a:rPr kumimoji="0" lang="en-US" sz="1200" b="0" i="0" u="none" strike="noStrike" kern="0" cap="none" spc="-10" normalizeH="0" baseline="0" noProof="0">
                <a:ln>
                  <a:noFill/>
                </a:ln>
                <a:solidFill>
                  <a:srgbClr val="1F497D"/>
                </a:solidFill>
                <a:effectLst/>
                <a:uLnTx/>
                <a:uFillTx/>
                <a:latin typeface="Calibri"/>
                <a:cs typeface="Calibri"/>
              </a:rPr>
              <a:t>participants</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26</a:t>
            </a:fld>
            <a:endParaRPr lang="en-US"/>
          </a:p>
        </p:txBody>
      </p:sp>
    </p:spTree>
    <p:extLst>
      <p:ext uri="{BB962C8B-B14F-4D97-AF65-F5344CB8AC3E}">
        <p14:creationId xmlns:p14="http://schemas.microsoft.com/office/powerpoint/2010/main" val="1803436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Beth</a:t>
            </a:r>
          </a:p>
          <a:p>
            <a:r>
              <a:rPr lang="en-US" sz="1100"/>
              <a:t>What is Workforce One data used for? </a:t>
            </a:r>
          </a:p>
          <a:p>
            <a:r>
              <a:rPr lang="en-US" sz="1100"/>
              <a:t>DEED will use WF1 to determine if your organization is:</a:t>
            </a:r>
          </a:p>
          <a:p>
            <a:pPr lvl="1"/>
            <a:r>
              <a:rPr lang="en-US" sz="1100"/>
              <a:t>enrolling participants at the rate you planned according to your workplan</a:t>
            </a:r>
          </a:p>
          <a:p>
            <a:pPr lvl="1"/>
            <a:r>
              <a:rPr lang="en-US" sz="1100"/>
              <a:t>providing services that are justified and appropriate</a:t>
            </a:r>
          </a:p>
          <a:p>
            <a:pPr lvl="1"/>
            <a:r>
              <a:rPr lang="en-US" sz="1100"/>
              <a:t>staying in frequent contact with your participants through case notes</a:t>
            </a:r>
          </a:p>
          <a:p>
            <a:pPr lvl="1"/>
            <a:r>
              <a:rPr lang="en-US" sz="1100"/>
              <a:t>exiting participants who have completed services timely and whether you have achieved the program objectives with those exits</a:t>
            </a:r>
          </a:p>
          <a:p>
            <a:r>
              <a:rPr lang="en-US" sz="1100"/>
              <a:t>The data you enter in WF1 will also be used to calculate your organization’s outcomes. This information is available to the public, the Legislature and other stakeholders.</a:t>
            </a:r>
          </a:p>
          <a:p>
            <a:endParaRPr lang="en-US" sz="1100"/>
          </a:p>
          <a:p>
            <a:r>
              <a:rPr lang="en-US" sz="1100"/>
              <a:t>Also, Grant Coordinators</a:t>
            </a:r>
            <a:r>
              <a:rPr lang="en-US" sz="1100" baseline="0"/>
              <a:t> use WF1 to “spot check” Reimbursement Payment Requests (RPRs). If Workforce One does not accurately reflect your program activities it may slow down payment to your organization. </a:t>
            </a:r>
          </a:p>
        </p:txBody>
      </p:sp>
      <p:sp>
        <p:nvSpPr>
          <p:cNvPr id="4" name="Slide Number Placeholder 3"/>
          <p:cNvSpPr>
            <a:spLocks noGrp="1"/>
          </p:cNvSpPr>
          <p:nvPr>
            <p:ph type="sldNum" sz="quarter" idx="5"/>
          </p:nvPr>
        </p:nvSpPr>
        <p:spPr/>
        <p:txBody>
          <a:bodyPr/>
          <a:lstStyle/>
          <a:p>
            <a:fld id="{F9F08466-AEA7-4FC0-9459-6A32F61DA297}" type="slidenum">
              <a:rPr lang="en-US" smtClean="0"/>
              <a:pPr/>
              <a:t>27</a:t>
            </a:fld>
            <a:endParaRPr lang="en-US"/>
          </a:p>
        </p:txBody>
      </p:sp>
    </p:spTree>
    <p:extLst>
      <p:ext uri="{BB962C8B-B14F-4D97-AF65-F5344CB8AC3E}">
        <p14:creationId xmlns:p14="http://schemas.microsoft.com/office/powerpoint/2010/main" val="170902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Beth</a:t>
            </a:r>
          </a:p>
          <a:p>
            <a:pPr lvl="0"/>
            <a:r>
              <a:rPr lang="en-US"/>
              <a:t>Enrollments:</a:t>
            </a:r>
          </a:p>
          <a:p>
            <a:pPr lvl="1"/>
            <a:r>
              <a:rPr lang="en-US"/>
              <a:t>Participants must meet all eligibility requirements and have all necessary documentation in their file before being enrolled in your program and in WF1</a:t>
            </a:r>
          </a:p>
          <a:p>
            <a:pPr lvl="0"/>
            <a:r>
              <a:rPr lang="en-US"/>
              <a:t>Activities:</a:t>
            </a:r>
          </a:p>
          <a:p>
            <a:pPr lvl="1"/>
            <a:r>
              <a:rPr lang="en-US"/>
              <a:t>Participant activities show how they are moving through your programs</a:t>
            </a:r>
          </a:p>
          <a:p>
            <a:pPr lvl="1"/>
            <a:r>
              <a:rPr lang="en-US"/>
              <a:t>All participants will have activities </a:t>
            </a:r>
          </a:p>
          <a:p>
            <a:pPr lvl="1"/>
            <a:r>
              <a:rPr lang="en-US"/>
              <a:t>Reflect the participants progress throughout the program</a:t>
            </a:r>
          </a:p>
          <a:p>
            <a:pPr lvl="1"/>
            <a:r>
              <a:rPr lang="en-US"/>
              <a:t>Provide a snapshot to whoever is looking at the record</a:t>
            </a:r>
          </a:p>
          <a:p>
            <a:pPr lvl="1"/>
            <a:r>
              <a:rPr lang="en-US"/>
              <a:t>Activities TRACK and REPORT OUTCOMES!</a:t>
            </a:r>
          </a:p>
          <a:p>
            <a:pPr lvl="1"/>
            <a:r>
              <a:rPr lang="en-US" u="sng">
                <a:solidFill>
                  <a:srgbClr val="FF0000"/>
                </a:solidFill>
              </a:rPr>
              <a:t>Consistency with activities is important! </a:t>
            </a:r>
          </a:p>
          <a:p>
            <a:pPr lvl="0"/>
            <a:r>
              <a:rPr lang="en-US"/>
              <a:t>Support Services: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t>Any support provided to participants throughout your program must be documented in WF1. This includes support services like a bus card but also includes incentives.</a:t>
            </a:r>
          </a:p>
          <a:p>
            <a:pPr lvl="1"/>
            <a:r>
              <a:rPr lang="en-US"/>
              <a:t>The supports provided are determined by the grantee’s workplan and budget</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28</a:t>
            </a:fld>
            <a:endParaRPr lang="en-US"/>
          </a:p>
        </p:txBody>
      </p:sp>
    </p:spTree>
    <p:extLst>
      <p:ext uri="{BB962C8B-B14F-4D97-AF65-F5344CB8AC3E}">
        <p14:creationId xmlns:p14="http://schemas.microsoft.com/office/powerpoint/2010/main" val="644550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A4D78-1FF0-0662-D814-31562406B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5BE73-8646-6B5C-F4F7-8CD98B5B7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9157A-925B-ABA2-2DE6-4CE6332A0662}"/>
              </a:ext>
            </a:extLst>
          </p:cNvPr>
          <p:cNvSpPr>
            <a:spLocks noGrp="1"/>
          </p:cNvSpPr>
          <p:nvPr>
            <p:ph type="body" idx="1"/>
          </p:nvPr>
        </p:nvSpPr>
        <p:spPr/>
        <p:txBody>
          <a:bodyPr/>
          <a:lstStyle/>
          <a:p>
            <a:pPr lvl="0"/>
            <a:r>
              <a:rPr lang="en-US" sz="1100"/>
              <a:t>Beth</a:t>
            </a:r>
          </a:p>
          <a:p>
            <a:pPr lvl="0"/>
            <a:r>
              <a:rPr lang="en-US" sz="1100"/>
              <a:t>Case notes</a:t>
            </a:r>
          </a:p>
          <a:p>
            <a:pPr lvl="1"/>
            <a:r>
              <a:rPr lang="en-US" sz="1100"/>
              <a:t>Must demonstrate participant engagement</a:t>
            </a:r>
          </a:p>
          <a:p>
            <a:pPr lvl="1"/>
            <a:r>
              <a:rPr lang="en-US" sz="1100"/>
              <a:t>Must show one-on-one live contact at least every 30 days  </a:t>
            </a:r>
            <a:r>
              <a:rPr lang="en-US" sz="1100" i="1"/>
              <a:t>(mass case notes do not count toward the live contact requirement)</a:t>
            </a:r>
          </a:p>
          <a:p>
            <a:pPr lvl="0"/>
            <a:r>
              <a:rPr lang="en-US" sz="1100"/>
              <a:t>Opening/closing activities</a:t>
            </a:r>
          </a:p>
          <a:p>
            <a:pPr lvl="1"/>
            <a:r>
              <a:rPr lang="en-US" sz="1100"/>
              <a:t>Important for the activities to be open/closed based on what the participant is working on while in your program.</a:t>
            </a:r>
            <a:endParaRPr lang="en-US" sz="1100" i="1"/>
          </a:p>
          <a:p>
            <a:pPr lvl="0"/>
            <a:r>
              <a:rPr lang="en-US" sz="1100"/>
              <a:t>Reasons to Exit a Participant:</a:t>
            </a:r>
          </a:p>
          <a:p>
            <a:pPr lvl="1"/>
            <a:r>
              <a:rPr lang="en-US" sz="1100"/>
              <a:t>Whenever a participant is no longer receiving services.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a:t>90 days without contact, you must exit participant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a:t>Participant completes their goals</a:t>
            </a:r>
          </a:p>
          <a:p>
            <a:pPr lvl="1"/>
            <a:r>
              <a:rPr lang="en-US" sz="1100"/>
              <a:t>Reasons will vary based on the program and outcomes you’re administering (most programs exiting to employment is the goal!)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t>Data entry must be timely and entered within 15 days of its occurrence. </a:t>
            </a:r>
            <a:r>
              <a:rPr lang="en-US" sz="1100" kern="1200">
                <a:solidFill>
                  <a:schemeClr val="tx1"/>
                </a:solidFill>
                <a:effectLst/>
                <a:latin typeface="Calibri" panose="020F0502020204030204" pitchFamily="34" charset="0"/>
                <a:ea typeface="+mn-ea"/>
                <a:cs typeface="+mn-cs"/>
              </a:rPr>
              <a:t>We sometimes see that organizations working in two different data systems may put off entering information into WF1 and do “batch jobs” of data entry. This is NOT okay. You must enter data in real time into WF1. DEED pulls reports at various times, and we need to see real time progress toward outcomes at any given time throughout the grant period.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a:solidFill>
                  <a:schemeClr val="tx1"/>
                </a:solidFill>
                <a:effectLst/>
                <a:latin typeface="Calibri" panose="020F0502020204030204" pitchFamily="34" charset="0"/>
                <a:ea typeface="+mn-ea"/>
                <a:cs typeface="+mn-cs"/>
              </a:rPr>
              <a:t>To reiterate: Adult Career Pathways programs require data be entered within 15 days. </a:t>
            </a:r>
          </a:p>
        </p:txBody>
      </p:sp>
      <p:sp>
        <p:nvSpPr>
          <p:cNvPr id="4" name="Slide Number Placeholder 3">
            <a:extLst>
              <a:ext uri="{FF2B5EF4-FFF2-40B4-BE49-F238E27FC236}">
                <a16:creationId xmlns:a16="http://schemas.microsoft.com/office/drawing/2014/main" id="{CA97151E-097A-9161-16AD-51D981C9F8DB}"/>
              </a:ext>
            </a:extLst>
          </p:cNvPr>
          <p:cNvSpPr>
            <a:spLocks noGrp="1"/>
          </p:cNvSpPr>
          <p:nvPr>
            <p:ph type="sldNum" sz="quarter" idx="5"/>
          </p:nvPr>
        </p:nvSpPr>
        <p:spPr/>
        <p:txBody>
          <a:bodyPr/>
          <a:lstStyle/>
          <a:p>
            <a:fld id="{F9F08466-AEA7-4FC0-9459-6A32F61DA297}" type="slidenum">
              <a:rPr lang="en-US" smtClean="0"/>
              <a:pPr/>
              <a:t>29</a:t>
            </a:fld>
            <a:endParaRPr lang="en-US"/>
          </a:p>
        </p:txBody>
      </p:sp>
    </p:spTree>
    <p:extLst>
      <p:ext uri="{BB962C8B-B14F-4D97-AF65-F5344CB8AC3E}">
        <p14:creationId xmlns:p14="http://schemas.microsoft.com/office/powerpoint/2010/main" val="848875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These five reports will need to be pulled when you complete your Quarterly Reports.</a:t>
            </a:r>
          </a:p>
          <a:p>
            <a:endParaRPr lang="en-US"/>
          </a:p>
          <a:p>
            <a:pPr marL="171450" lvl="0" indent="-171450">
              <a:buFont typeface="Arial" panose="020B0604020202020204" pitchFamily="34" charset="0"/>
              <a:buChar char="•"/>
            </a:pPr>
            <a:r>
              <a:rPr lang="en-US"/>
              <a:t>Grant Information Summary Report – this report is the report you will use the most often as it gives a snapshot of enrollments, 30-day contact, open training activities, support services entered, and exits.  </a:t>
            </a:r>
          </a:p>
          <a:p>
            <a:pPr marL="171450" lvl="0" indent="-171450">
              <a:buFont typeface="Arial" panose="020B0604020202020204" pitchFamily="34" charset="0"/>
              <a:buChar char="•"/>
            </a:pPr>
            <a:r>
              <a:rPr lang="en-US"/>
              <a:t>Activity Summary Report – shows all the activities that are open for the participants enrolled in your program’s funding stream.</a:t>
            </a:r>
          </a:p>
          <a:p>
            <a:pPr marL="171450" lvl="0" indent="-171450">
              <a:buFont typeface="Arial" panose="020B0604020202020204" pitchFamily="34" charset="0"/>
              <a:buChar char="•"/>
            </a:pPr>
            <a:r>
              <a:rPr lang="en-US"/>
              <a:t>Exit Summary Report – shows all the exits and the exit reasons.</a:t>
            </a:r>
          </a:p>
          <a:p>
            <a:pPr marL="171450" lvl="0" indent="-171450">
              <a:buFont typeface="Arial" panose="020B0604020202020204" pitchFamily="34" charset="0"/>
              <a:buChar char="•"/>
            </a:pPr>
            <a:r>
              <a:rPr lang="en-US"/>
              <a:t>Credential Summary – shows the types of credential participants have pending or have obtained.</a:t>
            </a:r>
          </a:p>
          <a:p>
            <a:pPr marL="171450" lvl="0" indent="-171450">
              <a:buFont typeface="Arial" panose="020B0604020202020204" pitchFamily="34" charset="0"/>
              <a:buChar char="•"/>
            </a:pPr>
            <a:r>
              <a:rPr lang="en-US"/>
              <a:t>ACP/P2P Performance Summary Report – shows planned and actual outcomes broken down into categories like enrollments, training, and exits and calculates the percentage of goals achieved at any given time.</a:t>
            </a:r>
          </a:p>
        </p:txBody>
      </p:sp>
      <p:sp>
        <p:nvSpPr>
          <p:cNvPr id="4" name="Slide Number Placeholder 3"/>
          <p:cNvSpPr>
            <a:spLocks noGrp="1"/>
          </p:cNvSpPr>
          <p:nvPr>
            <p:ph type="sldNum" sz="quarter" idx="5"/>
          </p:nvPr>
        </p:nvSpPr>
        <p:spPr/>
        <p:txBody>
          <a:bodyPr/>
          <a:lstStyle/>
          <a:p>
            <a:fld id="{F9F08466-AEA7-4FC0-9459-6A32F61DA297}" type="slidenum">
              <a:rPr lang="en-US" smtClean="0"/>
              <a:pPr/>
              <a:t>30</a:t>
            </a:fld>
            <a:endParaRPr lang="en-US"/>
          </a:p>
        </p:txBody>
      </p:sp>
    </p:spTree>
    <p:extLst>
      <p:ext uri="{BB962C8B-B14F-4D97-AF65-F5344CB8AC3E}">
        <p14:creationId xmlns:p14="http://schemas.microsoft.com/office/powerpoint/2010/main" val="1602511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Beth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Directions for pulling reports can be found on </a:t>
            </a:r>
            <a:r>
              <a:rPr lang="en-US" sz="1200">
                <a:hlinkClick r:id="rId3"/>
              </a:rPr>
              <a:t>ACP Webpage under Resources &amp; Guides</a:t>
            </a:r>
            <a:r>
              <a:rPr lang="en-US" sz="1200"/>
              <a:t>. There is also a recorded </a:t>
            </a:r>
            <a:r>
              <a:rPr lang="en-US" sz="1200">
                <a:hlinkClick r:id="rId4"/>
              </a:rPr>
              <a:t>WF1 Reports and Advanced Search Training</a:t>
            </a:r>
            <a:r>
              <a:rPr lang="en-US" sz="1200"/>
              <a:t> (2 hours) that we recommend.</a:t>
            </a:r>
          </a:p>
        </p:txBody>
      </p:sp>
      <p:sp>
        <p:nvSpPr>
          <p:cNvPr id="4" name="Slide Number Placeholder 3"/>
          <p:cNvSpPr>
            <a:spLocks noGrp="1"/>
          </p:cNvSpPr>
          <p:nvPr>
            <p:ph type="sldNum" sz="quarter" idx="5"/>
          </p:nvPr>
        </p:nvSpPr>
        <p:spPr/>
        <p:txBody>
          <a:bodyPr/>
          <a:lstStyle/>
          <a:p>
            <a:fld id="{F9F08466-AEA7-4FC0-9459-6A32F61DA297}" type="slidenum">
              <a:rPr lang="en-US" smtClean="0"/>
              <a:pPr/>
              <a:t>31</a:t>
            </a:fld>
            <a:endParaRPr lang="en-US"/>
          </a:p>
        </p:txBody>
      </p:sp>
    </p:spTree>
    <p:extLst>
      <p:ext uri="{BB962C8B-B14F-4D97-AF65-F5344CB8AC3E}">
        <p14:creationId xmlns:p14="http://schemas.microsoft.com/office/powerpoint/2010/main" val="1285288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Beth</a:t>
            </a:r>
          </a:p>
          <a:p>
            <a:r>
              <a:rPr lang="en-US" sz="1100"/>
              <a:t>To obtain or change access to WF1 please see the step-by-step directions via the link. </a:t>
            </a:r>
          </a:p>
          <a:p>
            <a:r>
              <a:rPr lang="en-US" sz="1100"/>
              <a:t>Agency Level Data is most common for case managers/navigators. </a:t>
            </a:r>
          </a:p>
          <a:p>
            <a:r>
              <a:rPr lang="en-US" sz="1100"/>
              <a:t>COFFR Level Data should be requested if you are a manager </a:t>
            </a:r>
            <a:r>
              <a:rPr lang="en-US" sz="1100" b="1"/>
              <a:t>OR</a:t>
            </a:r>
            <a:r>
              <a:rPr lang="en-US" sz="1100"/>
              <a:t> a provider subcontracting with/through another provider and enter data under their COFFR</a:t>
            </a:r>
          </a:p>
          <a:p>
            <a:r>
              <a:rPr lang="en-US" sz="1100"/>
              <a:t>Access Group:</a:t>
            </a:r>
          </a:p>
          <a:p>
            <a:pPr lvl="2"/>
            <a:r>
              <a:rPr lang="en-US" sz="1100"/>
              <a:t>Case management 2 – ETP; completing data entry or managing a caseload</a:t>
            </a:r>
          </a:p>
          <a:p>
            <a:pPr lvl="2"/>
            <a:r>
              <a:rPr lang="en-US" sz="1100"/>
              <a:t>Agency System </a:t>
            </a:r>
            <a:r>
              <a:rPr lang="en-US" sz="1100" err="1"/>
              <a:t>Mgmt</a:t>
            </a:r>
            <a:r>
              <a:rPr lang="en-US" sz="1100"/>
              <a:t> 2 – ETP; a manager who will need the privilege to edit data</a:t>
            </a:r>
          </a:p>
          <a:p>
            <a:endParaRPr lang="en-US" sz="1100"/>
          </a:p>
          <a:p>
            <a:r>
              <a:rPr lang="en-US" sz="1100"/>
              <a:t>Just as a reminder-Workforce</a:t>
            </a:r>
            <a:r>
              <a:rPr lang="en-US" sz="1100" baseline="0"/>
              <a:t> One does not have full functionality in Safari. Edge or CHROME work the best. </a:t>
            </a:r>
            <a:r>
              <a:rPr lang="en-US" sz="1100"/>
              <a:t>You 'might' have success with other browsers, but we know the functionality is stable in Edge and CHROME. </a:t>
            </a:r>
            <a:r>
              <a:rPr lang="en-US" sz="1100" baseline="0"/>
              <a:t>If anything is not working as you expect, try a different browser.</a:t>
            </a:r>
          </a:p>
        </p:txBody>
      </p:sp>
      <p:sp>
        <p:nvSpPr>
          <p:cNvPr id="4" name="Slide Number Placeholder 3"/>
          <p:cNvSpPr>
            <a:spLocks noGrp="1"/>
          </p:cNvSpPr>
          <p:nvPr>
            <p:ph type="sldNum" sz="quarter" idx="5"/>
          </p:nvPr>
        </p:nvSpPr>
        <p:spPr/>
        <p:txBody>
          <a:bodyPr/>
          <a:lstStyle/>
          <a:p>
            <a:fld id="{F9F08466-AEA7-4FC0-9459-6A32F61DA297}" type="slidenum">
              <a:rPr lang="en-US" smtClean="0"/>
              <a:pPr/>
              <a:t>33</a:t>
            </a:fld>
            <a:endParaRPr lang="en-US"/>
          </a:p>
        </p:txBody>
      </p:sp>
    </p:spTree>
    <p:extLst>
      <p:ext uri="{BB962C8B-B14F-4D97-AF65-F5344CB8AC3E}">
        <p14:creationId xmlns:p14="http://schemas.microsoft.com/office/powerpoint/2010/main" val="1511246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Beth</a:t>
            </a:r>
          </a:p>
          <a:p>
            <a:r>
              <a:rPr lang="en-US" sz="1100"/>
              <a:t>Workforce One (WF1) has a training website called the </a:t>
            </a:r>
            <a:r>
              <a:rPr lang="en-US" sz="1100">
                <a:hlinkClick r:id="rId3"/>
              </a:rPr>
              <a:t>Sandbox</a:t>
            </a:r>
            <a:r>
              <a:rPr lang="en-US" sz="1100"/>
              <a:t>. </a:t>
            </a:r>
          </a:p>
          <a:p>
            <a:pPr lvl="1"/>
            <a:r>
              <a:rPr lang="en-US" sz="1100"/>
              <a:t>Organizations can test new features</a:t>
            </a:r>
          </a:p>
          <a:p>
            <a:pPr lvl="1"/>
            <a:r>
              <a:rPr lang="en-US" sz="1100"/>
              <a:t>Offer internal training to new staff or allow new staff to practice enrolling participants</a:t>
            </a:r>
          </a:p>
          <a:p>
            <a:r>
              <a:rPr lang="en-US" sz="1100"/>
              <a:t>To request a Sandbox account, please email the Workforce One team at: </a:t>
            </a:r>
            <a:r>
              <a:rPr lang="en-US" sz="1100">
                <a:hlinkClick r:id="rId4"/>
              </a:rPr>
              <a:t>workforceone.deed@state.mn.us</a:t>
            </a:r>
            <a:endParaRPr lang="en-US" sz="1100"/>
          </a:p>
          <a:p>
            <a:r>
              <a:rPr lang="en-US" sz="1100"/>
              <a:t>Please don’t enter real customer information into the Sandbox</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34</a:t>
            </a:fld>
            <a:endParaRPr lang="en-US"/>
          </a:p>
        </p:txBody>
      </p:sp>
    </p:spTree>
    <p:extLst>
      <p:ext uri="{BB962C8B-B14F-4D97-AF65-F5344CB8AC3E}">
        <p14:creationId xmlns:p14="http://schemas.microsoft.com/office/powerpoint/2010/main" val="998811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Several different Workforce One trainings are available on our website:</a:t>
            </a:r>
          </a:p>
          <a:p>
            <a:pPr marL="12700" marR="0" lvl="0" indent="0" defTabSz="914400" eaLnBrk="1" fontAlgn="auto" latinLnBrk="0" hangingPunct="1">
              <a:lnSpc>
                <a:spcPct val="100000"/>
              </a:lnSpc>
              <a:spcBef>
                <a:spcPts val="765"/>
              </a:spcBef>
              <a:spcAft>
                <a:spcPts val="0"/>
              </a:spcAft>
              <a:buClrTx/>
              <a:buSzTx/>
              <a:buFontTx/>
              <a:buNone/>
              <a:tabLst/>
              <a:defRPr/>
            </a:pP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ETP</a:t>
            </a:r>
            <a:r>
              <a:rPr kumimoji="0" lang="en-US" sz="1200" b="1" i="0" strike="noStrike" kern="0" cap="none" spc="-80"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10" normalizeH="0" baseline="0" noProof="0">
                <a:ln>
                  <a:noFill/>
                </a:ln>
                <a:solidFill>
                  <a:srgbClr val="003864"/>
                </a:solidFill>
                <a:effectLst/>
                <a:uLnTx/>
                <a:uFill>
                  <a:solidFill>
                    <a:srgbClr val="003864"/>
                  </a:solidFill>
                </a:uFill>
                <a:latin typeface="Calibri"/>
                <a:cs typeface="Calibri"/>
              </a:rPr>
              <a:t>Programs</a:t>
            </a:r>
            <a:r>
              <a:rPr kumimoji="0" lang="en-US" sz="1200" b="1" i="0" strike="noStrike" kern="0" cap="none" spc="-65"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Case</a:t>
            </a:r>
            <a:r>
              <a:rPr kumimoji="0" lang="en-US" sz="1200" b="1" i="0" strike="noStrike" kern="0" cap="none" spc="-65"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10" normalizeH="0" baseline="0" noProof="0">
                <a:ln>
                  <a:noFill/>
                </a:ln>
                <a:solidFill>
                  <a:srgbClr val="003864"/>
                </a:solidFill>
                <a:effectLst/>
                <a:uLnTx/>
                <a:uFill>
                  <a:solidFill>
                    <a:srgbClr val="003864"/>
                  </a:solidFill>
                </a:uFill>
                <a:latin typeface="Calibri"/>
                <a:cs typeface="Calibri"/>
              </a:rPr>
              <a:t>Management</a:t>
            </a:r>
            <a:r>
              <a:rPr kumimoji="0" lang="en-US" sz="1200" b="1" i="0" strike="noStrike" kern="0" cap="none" spc="-60"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25" normalizeH="0" baseline="0" noProof="0">
                <a:ln>
                  <a:noFill/>
                </a:ln>
                <a:solidFill>
                  <a:srgbClr val="003864"/>
                </a:solidFill>
                <a:effectLst/>
                <a:uLnTx/>
                <a:uFill>
                  <a:solidFill>
                    <a:srgbClr val="003864"/>
                  </a:solidFill>
                </a:uFill>
                <a:latin typeface="Calibri"/>
                <a:cs typeface="Calibri"/>
              </a:rPr>
              <a:t>Training</a:t>
            </a:r>
            <a:r>
              <a:rPr kumimoji="0" lang="en-US" sz="1200" b="1" i="0" strike="noStrike" kern="0" cap="none" spc="-45"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Part</a:t>
            </a:r>
            <a:r>
              <a:rPr kumimoji="0" lang="en-US" sz="1200" b="1" i="0" strike="noStrike" kern="0" cap="none" spc="-60"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1</a:t>
            </a:r>
            <a:r>
              <a:rPr kumimoji="0" lang="en-US" sz="1200" b="1" i="0" strike="noStrike" kern="0" cap="none" spc="-80"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and</a:t>
            </a:r>
            <a:r>
              <a:rPr kumimoji="0" lang="en-US" sz="1200" b="1" i="0" strike="noStrike" kern="0" cap="none" spc="-50"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003864"/>
                </a:solidFill>
                <a:effectLst/>
                <a:uLnTx/>
                <a:uFill>
                  <a:solidFill>
                    <a:srgbClr val="003864"/>
                  </a:solidFill>
                </a:uFill>
                <a:latin typeface="Calibri"/>
                <a:cs typeface="Calibri"/>
              </a:rPr>
              <a:t>Part</a:t>
            </a:r>
            <a:r>
              <a:rPr kumimoji="0" lang="en-US" sz="1200" b="1" i="0" strike="noStrike" kern="0" cap="none" spc="-65" normalizeH="0" baseline="0" noProof="0">
                <a:ln>
                  <a:noFill/>
                </a:ln>
                <a:solidFill>
                  <a:srgbClr val="003864"/>
                </a:solidFill>
                <a:effectLst/>
                <a:uLnTx/>
                <a:uFill>
                  <a:solidFill>
                    <a:srgbClr val="003864"/>
                  </a:solidFill>
                </a:uFill>
                <a:latin typeface="Calibri"/>
                <a:cs typeface="Calibri"/>
              </a:rPr>
              <a:t> </a:t>
            </a:r>
            <a:r>
              <a:rPr kumimoji="0" lang="en-US" sz="1200" b="1" i="0" strike="noStrike" kern="0" cap="none" spc="-50" normalizeH="0" baseline="0" noProof="0">
                <a:ln>
                  <a:noFill/>
                </a:ln>
                <a:solidFill>
                  <a:srgbClr val="003864"/>
                </a:solidFill>
                <a:effectLst/>
                <a:uLnTx/>
                <a:uFill>
                  <a:solidFill>
                    <a:srgbClr val="003864"/>
                  </a:solidFill>
                </a:uFill>
                <a:latin typeface="Calibri"/>
                <a:cs typeface="Calibri"/>
              </a:rPr>
              <a:t>2</a:t>
            </a:r>
            <a:endParaRPr kumimoji="0" lang="en-US" sz="1200" b="0" i="0" strike="noStrike" kern="0" cap="none" spc="0" normalizeH="0" baseline="0" noProof="0">
              <a:ln>
                <a:noFill/>
              </a:ln>
              <a:solidFill>
                <a:sysClr val="windowText" lastClr="000000"/>
              </a:solidFill>
              <a:effectLst/>
              <a:uLnTx/>
              <a:uFillTx/>
              <a:latin typeface="Calibri"/>
              <a:cs typeface="Calibri"/>
            </a:endParaRPr>
          </a:p>
          <a:p>
            <a:pPr marL="355600" marR="77470" lvl="0" indent="-342900" defTabSz="914400" eaLnBrk="1" fontAlgn="auto" latinLnBrk="0" hangingPunct="1">
              <a:lnSpc>
                <a:spcPct val="100000"/>
              </a:lnSpc>
              <a:spcBef>
                <a:spcPts val="520"/>
              </a:spcBef>
              <a:spcAft>
                <a:spcPts val="0"/>
              </a:spcAft>
              <a:buClr>
                <a:srgbClr val="9BBA58"/>
              </a:buClr>
              <a:buSzTx/>
              <a:buFont typeface="Arial"/>
              <a:buChar char="•"/>
              <a:tabLst>
                <a:tab pos="355600" algn="l"/>
              </a:tabLst>
              <a:defRPr/>
            </a:pPr>
            <a:r>
              <a:rPr kumimoji="0" lang="en-US" sz="1200" b="0" i="0" u="none" strike="noStrike" kern="0" cap="none" spc="-10" normalizeH="0" baseline="0" noProof="0">
                <a:ln>
                  <a:noFill/>
                </a:ln>
                <a:solidFill>
                  <a:srgbClr val="003864"/>
                </a:solidFill>
                <a:effectLst/>
                <a:uLnTx/>
                <a:uFillTx/>
                <a:latin typeface="Calibri"/>
                <a:cs typeface="Calibri"/>
              </a:rPr>
              <a:t>Training</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is</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targeted</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for</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new</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users</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or</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those</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wanting</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a</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refresher</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on</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Workforce </a:t>
            </a:r>
            <a:r>
              <a:rPr kumimoji="0" lang="en-US" sz="1200" b="0" i="0" u="none" strike="noStrike" kern="0" cap="none" spc="0" normalizeH="0" baseline="0" noProof="0">
                <a:ln>
                  <a:noFill/>
                </a:ln>
                <a:solidFill>
                  <a:srgbClr val="003864"/>
                </a:solidFill>
                <a:effectLst/>
                <a:uLnTx/>
                <a:uFillTx/>
                <a:latin typeface="Calibri"/>
                <a:cs typeface="Calibri"/>
              </a:rPr>
              <a:t>One</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functionality.</a:t>
            </a:r>
          </a:p>
          <a:p>
            <a:pPr marL="355600" marR="77470" lvl="0" indent="-342900" defTabSz="914400" eaLnBrk="1" fontAlgn="auto" latinLnBrk="0" hangingPunct="1">
              <a:lnSpc>
                <a:spcPct val="120000"/>
              </a:lnSpc>
              <a:spcBef>
                <a:spcPts val="520"/>
              </a:spcBef>
              <a:spcAft>
                <a:spcPts val="1800"/>
              </a:spcAft>
              <a:buClr>
                <a:srgbClr val="9BBA58"/>
              </a:buClr>
              <a:buSzTx/>
              <a:buFont typeface="Arial"/>
              <a:buChar char="•"/>
              <a:tabLst>
                <a:tab pos="355600" algn="l"/>
              </a:tabLst>
              <a:defRPr/>
            </a:pPr>
            <a:r>
              <a:rPr kumimoji="0" lang="en-US" sz="1200" b="0" i="0" u="none" strike="noStrike" kern="0" cap="none" spc="-10" normalizeH="0" baseline="0" noProof="0">
                <a:ln>
                  <a:noFill/>
                </a:ln>
                <a:solidFill>
                  <a:srgbClr val="003864"/>
                </a:solidFill>
                <a:effectLst/>
                <a:uLnTx/>
                <a:uFillTx/>
                <a:latin typeface="Calibri"/>
                <a:cs typeface="Calibri"/>
              </a:rPr>
              <a:t>Recorded training found in the </a:t>
            </a:r>
            <a:r>
              <a:rPr kumimoji="0" lang="en-US" sz="1200" b="0" i="0" u="none" strike="noStrike" kern="0" cap="none" spc="-10" normalizeH="0" baseline="0" noProof="0">
                <a:ln>
                  <a:noFill/>
                </a:ln>
                <a:solidFill>
                  <a:srgbClr val="003864"/>
                </a:solidFill>
                <a:effectLst/>
                <a:uLnTx/>
                <a:uFillTx/>
                <a:latin typeface="Calibri"/>
                <a:cs typeface="Calibri"/>
                <a:hlinkClick r:id="rId3"/>
              </a:rPr>
              <a:t>Resources and Guides </a:t>
            </a:r>
            <a:r>
              <a:rPr kumimoji="0" lang="en-US" sz="1200" b="0" i="0" u="none" strike="noStrike" kern="0" cap="none" spc="-10" normalizeH="0" baseline="0" noProof="0">
                <a:ln>
                  <a:noFill/>
                </a:ln>
                <a:solidFill>
                  <a:srgbClr val="003864"/>
                </a:solidFill>
                <a:effectLst/>
                <a:uLnTx/>
                <a:uFillTx/>
                <a:latin typeface="Calibri"/>
                <a:cs typeface="Calibri"/>
              </a:rPr>
              <a:t>section of the ACP Webpage</a:t>
            </a:r>
            <a:endParaRPr kumimoji="0" lang="en-US" sz="12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90"/>
              </a:spcBef>
              <a:spcAft>
                <a:spcPts val="0"/>
              </a:spcAft>
              <a:buClrTx/>
              <a:buSzTx/>
              <a:buFontTx/>
              <a:buNone/>
              <a:tabLst/>
              <a:defRPr/>
            </a:pPr>
            <a:r>
              <a:rPr kumimoji="0" lang="en-US" sz="1200" b="1" i="0" strike="noStrike" kern="0" cap="none" spc="0" normalizeH="0" baseline="0" noProof="0">
                <a:ln>
                  <a:noFill/>
                </a:ln>
                <a:solidFill>
                  <a:srgbClr val="1F497D"/>
                </a:solidFill>
                <a:effectLst/>
                <a:uLnTx/>
                <a:uFill>
                  <a:solidFill>
                    <a:srgbClr val="003864"/>
                  </a:solidFill>
                </a:uFill>
                <a:latin typeface="Calibri"/>
                <a:cs typeface="Calibri"/>
              </a:rPr>
              <a:t>ACP</a:t>
            </a:r>
            <a:r>
              <a:rPr kumimoji="0" lang="en-US" sz="1200" b="1" i="0" strike="noStrike" kern="0" cap="none" spc="-65" normalizeH="0" baseline="0" noProof="0">
                <a:ln>
                  <a:noFill/>
                </a:ln>
                <a:solidFill>
                  <a:srgbClr val="1F497D"/>
                </a:solidFill>
                <a:effectLst/>
                <a:uLnTx/>
                <a:uFill>
                  <a:solidFill>
                    <a:srgbClr val="003864"/>
                  </a:solidFill>
                </a:uFill>
                <a:latin typeface="Calibri"/>
                <a:cs typeface="Calibri"/>
              </a:rPr>
              <a:t> </a:t>
            </a:r>
            <a:r>
              <a:rPr kumimoji="0" lang="en-US" sz="1200" b="1" i="0" strike="noStrike" kern="0" cap="none" spc="-25" normalizeH="0" baseline="0" noProof="0">
                <a:ln>
                  <a:noFill/>
                </a:ln>
                <a:solidFill>
                  <a:srgbClr val="1F497D"/>
                </a:solidFill>
                <a:effectLst/>
                <a:uLnTx/>
                <a:uFill>
                  <a:solidFill>
                    <a:srgbClr val="003864"/>
                  </a:solidFill>
                </a:uFill>
                <a:latin typeface="Calibri"/>
                <a:cs typeface="Calibri"/>
              </a:rPr>
              <a:t>Workforce</a:t>
            </a:r>
            <a:r>
              <a:rPr kumimoji="0" lang="en-US" sz="1200" b="1" i="0" strike="noStrike" kern="0" cap="none" spc="-80" normalizeH="0" baseline="0" noProof="0">
                <a:ln>
                  <a:noFill/>
                </a:ln>
                <a:solidFill>
                  <a:srgbClr val="1F497D"/>
                </a:solidFill>
                <a:effectLst/>
                <a:uLnTx/>
                <a:uFill>
                  <a:solidFill>
                    <a:srgbClr val="003864"/>
                  </a:solidFill>
                </a:uFill>
                <a:latin typeface="Calibri"/>
                <a:cs typeface="Calibri"/>
              </a:rPr>
              <a:t> </a:t>
            </a:r>
            <a:r>
              <a:rPr kumimoji="0" lang="en-US" sz="1200" b="1" i="0" strike="noStrike" kern="0" cap="none" spc="0" normalizeH="0" baseline="0" noProof="0">
                <a:ln>
                  <a:noFill/>
                </a:ln>
                <a:solidFill>
                  <a:srgbClr val="1F497D"/>
                </a:solidFill>
                <a:effectLst/>
                <a:uLnTx/>
                <a:uFill>
                  <a:solidFill>
                    <a:srgbClr val="003864"/>
                  </a:solidFill>
                </a:uFill>
                <a:latin typeface="Calibri"/>
                <a:cs typeface="Calibri"/>
              </a:rPr>
              <a:t>One</a:t>
            </a:r>
            <a:r>
              <a:rPr kumimoji="0" lang="en-US" sz="1200" b="1" i="0" strike="noStrike" kern="0" cap="none" spc="-55" normalizeH="0" baseline="0" noProof="0">
                <a:ln>
                  <a:noFill/>
                </a:ln>
                <a:solidFill>
                  <a:srgbClr val="1F497D"/>
                </a:solidFill>
                <a:effectLst/>
                <a:uLnTx/>
                <a:uFill>
                  <a:solidFill>
                    <a:srgbClr val="003864"/>
                  </a:solidFill>
                </a:uFill>
                <a:latin typeface="Calibri"/>
                <a:cs typeface="Calibri"/>
              </a:rPr>
              <a:t> </a:t>
            </a:r>
            <a:r>
              <a:rPr kumimoji="0" lang="en-US" sz="1200" b="1" i="0" strike="noStrike" kern="0" cap="none" spc="-10" normalizeH="0" baseline="0" noProof="0">
                <a:ln>
                  <a:noFill/>
                </a:ln>
                <a:solidFill>
                  <a:srgbClr val="1F497D"/>
                </a:solidFill>
                <a:effectLst/>
                <a:uLnTx/>
                <a:uFill>
                  <a:solidFill>
                    <a:srgbClr val="003864"/>
                  </a:solidFill>
                </a:uFill>
                <a:latin typeface="Calibri"/>
                <a:cs typeface="Calibri"/>
              </a:rPr>
              <a:t>Training</a:t>
            </a:r>
            <a:endParaRPr kumimoji="0" lang="en-US" sz="1200" b="0" i="0" strike="noStrike" kern="0" cap="none" spc="0" normalizeH="0" baseline="0" noProof="0">
              <a:ln>
                <a:noFill/>
              </a:ln>
              <a:solidFill>
                <a:srgbClr val="1F497D"/>
              </a:solidFill>
              <a:effectLst/>
              <a:uLnTx/>
              <a:uFillTx/>
              <a:latin typeface="Calibri"/>
              <a:cs typeface="Calibri"/>
            </a:endParaRPr>
          </a:p>
          <a:p>
            <a:pPr marL="355600" marR="171450" lvl="0" indent="-342900" defTabSz="914400" eaLnBrk="1" fontAlgn="auto" latinLnBrk="0" hangingPunct="1">
              <a:lnSpc>
                <a:spcPct val="100000"/>
              </a:lnSpc>
              <a:spcBef>
                <a:spcPts val="515"/>
              </a:spcBef>
              <a:spcAft>
                <a:spcPts val="0"/>
              </a:spcAft>
              <a:buClr>
                <a:srgbClr val="9BBA58"/>
              </a:buClr>
              <a:buSzTx/>
              <a:buFont typeface="Arial"/>
              <a:buChar char="•"/>
              <a:tabLst>
                <a:tab pos="355600" algn="l"/>
              </a:tabLst>
              <a:defRPr/>
            </a:pPr>
            <a:r>
              <a:rPr kumimoji="0" lang="en-US" sz="1200" b="0" i="0" u="none" strike="noStrike" kern="0" cap="none" spc="-10" normalizeH="0" baseline="0" noProof="0">
                <a:ln>
                  <a:noFill/>
                </a:ln>
                <a:solidFill>
                  <a:srgbClr val="003864"/>
                </a:solidFill>
                <a:effectLst/>
                <a:uLnTx/>
                <a:uFillTx/>
                <a:latin typeface="Calibri"/>
                <a:cs typeface="Calibri"/>
                <a:hlinkClick r:id="rId4"/>
              </a:rPr>
              <a:t>Training</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will</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demonstrate</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step</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by</a:t>
            </a:r>
            <a:r>
              <a:rPr kumimoji="0" lang="en-US" sz="1200" b="0" i="0" u="none" strike="noStrike" kern="0" cap="none" spc="-6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step</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directions</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on</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how</a:t>
            </a:r>
            <a:r>
              <a:rPr kumimoji="0" lang="en-US" sz="1200" b="0" i="0" u="none" strike="noStrike" kern="0" cap="none" spc="-7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to</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enroll</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50" normalizeH="0" baseline="0" noProof="0">
                <a:ln>
                  <a:noFill/>
                </a:ln>
                <a:solidFill>
                  <a:srgbClr val="003864"/>
                </a:solidFill>
                <a:effectLst/>
                <a:uLnTx/>
                <a:uFillTx/>
                <a:latin typeface="Calibri"/>
                <a:cs typeface="Calibri"/>
              </a:rPr>
              <a:t>a </a:t>
            </a:r>
            <a:r>
              <a:rPr kumimoji="0" lang="en-US" sz="1200" b="0" i="0" u="none" strike="noStrike" kern="0" cap="none" spc="-10" normalizeH="0" baseline="0" noProof="0">
                <a:ln>
                  <a:noFill/>
                </a:ln>
                <a:solidFill>
                  <a:srgbClr val="003864"/>
                </a:solidFill>
                <a:effectLst/>
                <a:uLnTx/>
                <a:uFillTx/>
                <a:latin typeface="Calibri"/>
                <a:cs typeface="Calibri"/>
              </a:rPr>
              <a:t>participant</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from</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start</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to</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finish.</a:t>
            </a:r>
            <a:r>
              <a:rPr kumimoji="0" lang="en-US" sz="1200" b="0" i="0" u="none" strike="noStrike" kern="0" cap="none" spc="-6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Great</a:t>
            </a:r>
            <a:r>
              <a:rPr kumimoji="0" lang="en-US" sz="1200" b="0" i="0" u="none" strike="noStrike" kern="0" cap="none" spc="-2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for</a:t>
            </a:r>
            <a:r>
              <a:rPr kumimoji="0" lang="en-US" sz="1200" b="0" i="0" u="none" strike="noStrike" kern="0" cap="none" spc="-7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new</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grantees,</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new</a:t>
            </a:r>
            <a:r>
              <a:rPr kumimoji="0" lang="en-US" sz="1200" b="0" i="0" u="none" strike="noStrike" kern="0" cap="none" spc="-60" normalizeH="0" baseline="0" noProof="0">
                <a:ln>
                  <a:noFill/>
                </a:ln>
                <a:solidFill>
                  <a:srgbClr val="003864"/>
                </a:solidFill>
                <a:effectLst/>
                <a:uLnTx/>
                <a:uFillTx/>
                <a:latin typeface="Calibri"/>
                <a:cs typeface="Calibri"/>
              </a:rPr>
              <a:t> </a:t>
            </a:r>
            <a:r>
              <a:rPr kumimoji="0" lang="en-US" sz="1200" b="0" i="0" u="none" strike="noStrike" kern="0" cap="none" spc="-30" normalizeH="0" baseline="0" noProof="0">
                <a:ln>
                  <a:noFill/>
                </a:ln>
                <a:solidFill>
                  <a:srgbClr val="003864"/>
                </a:solidFill>
                <a:effectLst/>
                <a:uLnTx/>
                <a:uFillTx/>
                <a:latin typeface="Calibri"/>
                <a:cs typeface="Calibri"/>
              </a:rPr>
              <a:t>staff,</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or</a:t>
            </a:r>
            <a:r>
              <a:rPr kumimoji="0" lang="en-US" sz="1200" b="0" i="0" u="none" strike="noStrike" kern="0" cap="none" spc="-60"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people </a:t>
            </a:r>
            <a:r>
              <a:rPr kumimoji="0" lang="en-US" sz="1200" b="0" i="0" u="none" strike="noStrike" kern="0" cap="none" spc="0" normalizeH="0" baseline="0" noProof="0">
                <a:ln>
                  <a:noFill/>
                </a:ln>
                <a:solidFill>
                  <a:srgbClr val="003864"/>
                </a:solidFill>
                <a:effectLst/>
                <a:uLnTx/>
                <a:uFillTx/>
                <a:latin typeface="Calibri"/>
                <a:cs typeface="Calibri"/>
              </a:rPr>
              <a:t>needing</a:t>
            </a:r>
            <a:r>
              <a:rPr kumimoji="0" lang="en-US" sz="1200" b="0" i="0" u="none" strike="noStrike" kern="0" cap="none" spc="-2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a</a:t>
            </a:r>
            <a:r>
              <a:rPr kumimoji="0" lang="en-US" sz="1200" b="0" i="0" u="none" strike="noStrike" kern="0" cap="none" spc="-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refresher.</a:t>
            </a:r>
            <a:endParaRPr kumimoji="0" lang="en-US" sz="1200" b="0" i="0" u="none" strike="noStrike" kern="0" cap="none" spc="0" normalizeH="0" baseline="0" noProof="0">
              <a:ln>
                <a:noFill/>
              </a:ln>
              <a:solidFill>
                <a:sysClr val="windowText" lastClr="000000"/>
              </a:solidFill>
              <a:effectLst/>
              <a:uLnTx/>
              <a:uFillTx/>
              <a:latin typeface="Calibri"/>
              <a:cs typeface="Calibri"/>
            </a:endParaRPr>
          </a:p>
          <a:p>
            <a:pPr marL="355600" marR="410845" lvl="0" indent="-342900" defTabSz="914400" eaLnBrk="1" fontAlgn="auto" latinLnBrk="0" hangingPunct="1">
              <a:lnSpc>
                <a:spcPct val="100000"/>
              </a:lnSpc>
              <a:spcBef>
                <a:spcPts val="480"/>
              </a:spcBef>
              <a:spcAft>
                <a:spcPts val="0"/>
              </a:spcAft>
              <a:buClr>
                <a:srgbClr val="9BBA58"/>
              </a:buClr>
              <a:buSzTx/>
              <a:buFont typeface="Arial"/>
              <a:buChar char="•"/>
              <a:tabLst>
                <a:tab pos="355600" algn="l"/>
              </a:tabLst>
              <a:defRPr/>
            </a:pPr>
            <a:r>
              <a:rPr kumimoji="0" lang="en-US" sz="1200" b="0" i="0" u="none" strike="noStrike" kern="0" cap="none" spc="0" normalizeH="0" baseline="0" noProof="0">
                <a:ln>
                  <a:noFill/>
                </a:ln>
                <a:solidFill>
                  <a:srgbClr val="003864"/>
                </a:solidFill>
                <a:effectLst/>
                <a:uLnTx/>
                <a:uFillTx/>
                <a:latin typeface="Calibri"/>
                <a:cs typeface="Calibri"/>
              </a:rPr>
              <a:t>Tip:</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follow</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along</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with</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the</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enrollment</a:t>
            </a:r>
            <a:r>
              <a:rPr kumimoji="0" lang="en-US" sz="1200" b="0" i="0" u="none" strike="noStrike" kern="0" cap="none" spc="-1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process</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(pausing</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the</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video</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20" normalizeH="0" baseline="0" noProof="0">
                <a:ln>
                  <a:noFill/>
                </a:ln>
                <a:solidFill>
                  <a:srgbClr val="003864"/>
                </a:solidFill>
                <a:effectLst/>
                <a:uLnTx/>
                <a:uFillTx/>
                <a:latin typeface="Calibri"/>
                <a:cs typeface="Calibri"/>
              </a:rPr>
              <a:t>when </a:t>
            </a:r>
            <a:r>
              <a:rPr kumimoji="0" lang="en-US" sz="1200" b="0" i="0" u="none" strike="noStrike" kern="0" cap="none" spc="0" normalizeH="0" baseline="0" noProof="0">
                <a:ln>
                  <a:noFill/>
                </a:ln>
                <a:solidFill>
                  <a:srgbClr val="003864"/>
                </a:solidFill>
                <a:effectLst/>
                <a:uLnTx/>
                <a:uFillTx/>
                <a:latin typeface="Calibri"/>
                <a:cs typeface="Calibri"/>
              </a:rPr>
              <a:t>needed)</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and</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practice</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enrolling</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your</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own</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20" normalizeH="0" baseline="0" noProof="0">
                <a:ln>
                  <a:noFill/>
                </a:ln>
                <a:solidFill>
                  <a:srgbClr val="003864"/>
                </a:solidFill>
                <a:effectLst/>
                <a:uLnTx/>
                <a:uFillTx/>
                <a:latin typeface="Calibri"/>
                <a:cs typeface="Calibri"/>
              </a:rPr>
              <a:t>made-</a:t>
            </a:r>
            <a:r>
              <a:rPr kumimoji="0" lang="en-US" sz="1200" b="0" i="0" u="none" strike="noStrike" kern="0" cap="none" spc="0" normalizeH="0" baseline="0" noProof="0">
                <a:ln>
                  <a:noFill/>
                </a:ln>
                <a:solidFill>
                  <a:srgbClr val="003864"/>
                </a:solidFill>
                <a:effectLst/>
                <a:uLnTx/>
                <a:uFillTx/>
                <a:latin typeface="Calibri"/>
                <a:cs typeface="Calibri"/>
              </a:rPr>
              <a:t>up</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participant</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in</a:t>
            </a:r>
            <a:r>
              <a:rPr kumimoji="0" lang="en-US" sz="1200" b="0" i="0" u="none" strike="noStrike" kern="0" cap="none" spc="-3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the</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25" normalizeH="0" baseline="0" noProof="0">
                <a:ln>
                  <a:noFill/>
                </a:ln>
                <a:solidFill>
                  <a:srgbClr val="003864"/>
                </a:solidFill>
                <a:effectLst/>
                <a:uLnTx/>
                <a:uFillTx/>
                <a:latin typeface="Calibri"/>
                <a:cs typeface="Calibri"/>
              </a:rPr>
              <a:t>WF1 </a:t>
            </a:r>
            <a:r>
              <a:rPr kumimoji="0" lang="en-US" sz="1200" b="0" i="0" u="none" strike="noStrike" kern="0" cap="none" spc="0" normalizeH="0" baseline="0" noProof="0">
                <a:ln>
                  <a:noFill/>
                </a:ln>
                <a:solidFill>
                  <a:srgbClr val="003864"/>
                </a:solidFill>
                <a:effectLst/>
                <a:uLnTx/>
                <a:uFillTx/>
                <a:latin typeface="Calibri"/>
                <a:cs typeface="Calibri"/>
              </a:rPr>
              <a:t>Sandbox.</a:t>
            </a:r>
            <a:r>
              <a:rPr kumimoji="0" lang="en-US" sz="1200" b="0" i="0" u="none" strike="noStrike" kern="0" cap="none" spc="-8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Please</a:t>
            </a:r>
            <a:r>
              <a:rPr kumimoji="0" lang="en-US" sz="1200" b="0" i="0" u="none" strike="noStrike" kern="0" cap="none" spc="-3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never</a:t>
            </a:r>
            <a:r>
              <a:rPr kumimoji="0" lang="en-US" sz="1200" b="0" i="0" u="none" strike="noStrike" kern="0" cap="none" spc="-4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use</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actual</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participant</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information</a:t>
            </a:r>
            <a:r>
              <a:rPr kumimoji="0" lang="en-US" sz="1200" b="0" i="0" u="none" strike="noStrike" kern="0" cap="none" spc="-50"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in</a:t>
            </a:r>
            <a:r>
              <a:rPr kumimoji="0" lang="en-US" sz="1200" b="0" i="0" u="none" strike="noStrike" kern="0" cap="none" spc="-45" normalizeH="0" baseline="0" noProof="0">
                <a:ln>
                  <a:noFill/>
                </a:ln>
                <a:solidFill>
                  <a:srgbClr val="003864"/>
                </a:solidFill>
                <a:effectLst/>
                <a:uLnTx/>
                <a:uFillTx/>
                <a:latin typeface="Calibri"/>
                <a:cs typeface="Calibri"/>
              </a:rPr>
              <a:t> </a:t>
            </a:r>
            <a:r>
              <a:rPr kumimoji="0" lang="en-US" sz="1200" b="0" i="0" u="none" strike="noStrike" kern="0" cap="none" spc="0" normalizeH="0" baseline="0" noProof="0">
                <a:ln>
                  <a:noFill/>
                </a:ln>
                <a:solidFill>
                  <a:srgbClr val="003864"/>
                </a:solidFill>
                <a:effectLst/>
                <a:uLnTx/>
                <a:uFillTx/>
                <a:latin typeface="Calibri"/>
                <a:cs typeface="Calibri"/>
              </a:rPr>
              <a:t>the</a:t>
            </a:r>
            <a:r>
              <a:rPr kumimoji="0" lang="en-US" sz="1200" b="0" i="0" u="none" strike="noStrike" kern="0" cap="none" spc="-55" normalizeH="0" baseline="0" noProof="0">
                <a:ln>
                  <a:noFill/>
                </a:ln>
                <a:solidFill>
                  <a:srgbClr val="003864"/>
                </a:solidFill>
                <a:effectLst/>
                <a:uLnTx/>
                <a:uFillTx/>
                <a:latin typeface="Calibri"/>
                <a:cs typeface="Calibri"/>
              </a:rPr>
              <a:t> </a:t>
            </a:r>
            <a:r>
              <a:rPr kumimoji="0" lang="en-US" sz="1200" b="0" i="0" u="none" strike="noStrike" kern="0" cap="none" spc="-10" normalizeH="0" baseline="0" noProof="0">
                <a:ln>
                  <a:noFill/>
                </a:ln>
                <a:solidFill>
                  <a:srgbClr val="003864"/>
                </a:solidFill>
                <a:effectLst/>
                <a:uLnTx/>
                <a:uFillTx/>
                <a:latin typeface="Calibri"/>
                <a:cs typeface="Calibri"/>
              </a:rPr>
              <a:t>Sandbox.</a:t>
            </a:r>
            <a:endParaRPr kumimoji="0" lang="en-US" sz="1200" b="0" i="0" u="none" strike="noStrike" kern="0" cap="none" spc="0" normalizeH="0" baseline="0" noProof="0">
              <a:ln>
                <a:noFill/>
              </a:ln>
              <a:solidFill>
                <a:sysClr val="windowText" lastClr="00000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While ACP Program Coordinators make every attempt to assist grantees with WF1, if you hire new staff any time throughout the grant period, it’s the responsibility of the grantee to make sure their new staff are trained on WF1.  </a:t>
            </a:r>
          </a:p>
        </p:txBody>
      </p:sp>
      <p:sp>
        <p:nvSpPr>
          <p:cNvPr id="4" name="Slide Number Placeholder 3"/>
          <p:cNvSpPr>
            <a:spLocks noGrp="1"/>
          </p:cNvSpPr>
          <p:nvPr>
            <p:ph type="sldNum" sz="quarter" idx="5"/>
          </p:nvPr>
        </p:nvSpPr>
        <p:spPr/>
        <p:txBody>
          <a:bodyPr/>
          <a:lstStyle/>
          <a:p>
            <a:fld id="{F9F08466-AEA7-4FC0-9459-6A32F61DA297}" type="slidenum">
              <a:rPr lang="en-US" smtClean="0"/>
              <a:pPr/>
              <a:t>35</a:t>
            </a:fld>
            <a:endParaRPr lang="en-US"/>
          </a:p>
        </p:txBody>
      </p:sp>
    </p:spTree>
    <p:extLst>
      <p:ext uri="{BB962C8B-B14F-4D97-AF65-F5344CB8AC3E}">
        <p14:creationId xmlns:p14="http://schemas.microsoft.com/office/powerpoint/2010/main" val="36737370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b="0" u="none"/>
              <a:t>Beth</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b="0" u="none"/>
              <a:t>Additional Workforce One Training and Resources you might find helpful</a:t>
            </a:r>
            <a:r>
              <a:rPr lang="en-US" sz="1200" b="1" u="sng"/>
              <a:t>:</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b="1" u="sng"/>
              <a:t>ACP Workforce One User Guide </a:t>
            </a:r>
            <a:r>
              <a:rPr lang="en-US" sz="1200"/>
              <a:t>– a helpful </a:t>
            </a:r>
            <a:r>
              <a:rPr lang="en-US" sz="1200">
                <a:solidFill>
                  <a:srgbClr val="000000"/>
                </a:solidFill>
                <a:effectLst/>
                <a:ea typeface="Calibri" panose="020F0502020204030204" pitchFamily="34" charset="0"/>
                <a:cs typeface="Times New Roman" panose="02020603050405020304" pitchFamily="18" charset="0"/>
                <a:hlinkClick r:id="rId3"/>
              </a:rPr>
              <a:t>guide</a:t>
            </a:r>
            <a:r>
              <a:rPr lang="en-US" sz="1200">
                <a:solidFill>
                  <a:srgbClr val="000000"/>
                </a:solidFill>
                <a:effectLst/>
                <a:ea typeface="Calibri" panose="020F0502020204030204" pitchFamily="34" charset="0"/>
                <a:cs typeface="Times New Roman" panose="02020603050405020304" pitchFamily="18" charset="0"/>
              </a:rPr>
              <a:t> </a:t>
            </a:r>
            <a:r>
              <a:rPr lang="en-US" sz="1200"/>
              <a:t>with step-by-step directions for components of WF1. </a:t>
            </a:r>
            <a:r>
              <a:rPr lang="en-US" sz="1200" baseline="0"/>
              <a:t>Guide is available on the Office of Adult Career Pathways website. The guide will show you how to complete an enrollment, how to manage activities, how to enter support services, how to close a case, and several other helpful items. The guide is not meant to take the place of the recorded training, rather, it’s a tool to use back at your desk. Since WF1 updates frequently, the guide will be updated frequently. Be sure to check the website for the most recent version. </a:t>
            </a:r>
          </a:p>
          <a:p>
            <a:pPr>
              <a:lnSpc>
                <a:spcPct val="107000"/>
              </a:lnSpc>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a:t>Workforce One Training Videos </a:t>
            </a:r>
            <a:r>
              <a:rPr lang="en-US" sz="1200" b="1"/>
              <a:t>-</a:t>
            </a:r>
            <a:r>
              <a:rPr lang="en-US" sz="1200"/>
              <a:t> In WF1 under Resources Tab, User How –To Guides. Videos that are 3-5 minutes long. WF1 staff are working on creating more training videos.</a:t>
            </a:r>
          </a:p>
          <a:p>
            <a:endParaRPr lang="en-US"/>
          </a:p>
          <a:p>
            <a:r>
              <a:rPr lang="en-US" b="1" u="sng"/>
              <a:t>Electronic Document Storage Training </a:t>
            </a:r>
            <a:r>
              <a:rPr lang="en-US"/>
              <a:t>– A recorded webinar and the PowerPoint slides for the training regarding how to use WF1’s Electronic Document Storage component, as well as a Navigation Guide, is found on the Resources and Guides section of the ACP Webpage.</a:t>
            </a:r>
          </a:p>
          <a:p>
            <a:endParaRPr lang="en-US"/>
          </a:p>
          <a:p>
            <a:pPr>
              <a:lnSpc>
                <a:spcPct val="107000"/>
              </a:lnSpc>
              <a:spcBef>
                <a:spcPts val="0"/>
              </a:spcBef>
              <a:spcAft>
                <a:spcPts val="800"/>
              </a:spcAft>
            </a:pPr>
            <a:r>
              <a:rPr lang="en-US" sz="1100" b="1" u="sng"/>
              <a:t>WF1 Refreshers</a:t>
            </a:r>
            <a:r>
              <a:rPr lang="en-US" sz="1100" b="1"/>
              <a:t>– Spring 2026</a:t>
            </a:r>
          </a:p>
          <a:p>
            <a:pPr lvl="1">
              <a:lnSpc>
                <a:spcPct val="107000"/>
              </a:lnSpc>
              <a:spcBef>
                <a:spcPts val="0"/>
              </a:spcBef>
              <a:spcAft>
                <a:spcPts val="800"/>
              </a:spcAft>
            </a:pPr>
            <a:r>
              <a:rPr lang="en-US" sz="1100"/>
              <a:t>ACP team will be providing virtual live training/s on WF1 in the spring of this year. This will allow your staff to get set up with WF1, watch recorded trainings and get familiar with the WF1 system.</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36</a:t>
            </a:fld>
            <a:endParaRPr lang="en-US"/>
          </a:p>
        </p:txBody>
      </p:sp>
    </p:spTree>
    <p:extLst>
      <p:ext uri="{BB962C8B-B14F-4D97-AF65-F5344CB8AC3E}">
        <p14:creationId xmlns:p14="http://schemas.microsoft.com/office/powerpoint/2010/main" val="1192333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12F90-2351-C8E5-2D7A-91A746FB1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E2BD8-1861-78F3-F078-7C6069F68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A1303-4065-8B16-CACF-D05B244145C9}"/>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142FC289-A096-1F41-8B39-EC3AA38E61EB}"/>
              </a:ext>
            </a:extLst>
          </p:cNvPr>
          <p:cNvSpPr>
            <a:spLocks noGrp="1"/>
          </p:cNvSpPr>
          <p:nvPr>
            <p:ph type="sldNum" sz="quarter" idx="5"/>
          </p:nvPr>
        </p:nvSpPr>
        <p:spPr/>
        <p:txBody>
          <a:bodyPr/>
          <a:lstStyle/>
          <a:p>
            <a:fld id="{F9F08466-AEA7-4FC0-9459-6A32F61DA297}" type="slidenum">
              <a:rPr lang="en-US" smtClean="0"/>
              <a:pPr/>
              <a:t>37</a:t>
            </a:fld>
            <a:endParaRPr lang="en-US"/>
          </a:p>
        </p:txBody>
      </p:sp>
    </p:spTree>
    <p:extLst>
      <p:ext uri="{BB962C8B-B14F-4D97-AF65-F5344CB8AC3E}">
        <p14:creationId xmlns:p14="http://schemas.microsoft.com/office/powerpoint/2010/main" val="1966821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Calibri" panose="020F0502020204030204" pitchFamily="34" charset="0"/>
                <a:ea typeface="+mn-ea"/>
                <a:cs typeface="+mn-cs"/>
              </a:rPr>
              <a:t>Fiscal Agenda Slide 58:</a:t>
            </a:r>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Thank you for the break and our Program Colleagues for giving our team a chance to present to you all the Financial Training piece of this grant onboarding training. </a:t>
            </a:r>
          </a:p>
          <a:p>
            <a:r>
              <a:rPr lang="en-US" sz="1200" kern="1200">
                <a:solidFill>
                  <a:schemeClr val="tx1"/>
                </a:solidFill>
                <a:effectLst/>
                <a:latin typeface="Calibri" panose="020F0502020204030204" pitchFamily="34" charset="0"/>
                <a:ea typeface="+mn-ea"/>
                <a:cs typeface="+mn-cs"/>
              </a:rPr>
              <a:t>The Fiscal Agenda is here on this slide. The slides have the information written on them and you will get those later.  We are covering the topics of Accounting Principles,  Cost Guidance, Cost Categories, Allowable Costs, Accrual Accounting, Cost Allocation, and then Reimbursement Payment Requests.  We plan to take questions via chat at the end of this financial part of the presentation.  </a:t>
            </a:r>
            <a:r>
              <a:rPr lang="en-US" sz="1200" b="1" kern="1200">
                <a:solidFill>
                  <a:schemeClr val="tx1"/>
                </a:solidFill>
                <a:effectLst/>
                <a:latin typeface="Calibri" panose="020F0502020204030204" pitchFamily="34" charset="0"/>
                <a:ea typeface="+mn-ea"/>
                <a:cs typeface="+mn-cs"/>
              </a:rPr>
              <a:t>Next Slide please.</a:t>
            </a:r>
            <a:endParaRPr lang="en-US" sz="1200" kern="1200">
              <a:solidFill>
                <a:schemeClr val="tx1"/>
              </a:solidFill>
              <a:effectLst/>
              <a:latin typeface="Calibri" panose="020F050202020403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38</a:t>
            </a:fld>
            <a:endParaRPr lang="en-US"/>
          </a:p>
        </p:txBody>
      </p:sp>
    </p:spTree>
    <p:extLst>
      <p:ext uri="{BB962C8B-B14F-4D97-AF65-F5344CB8AC3E}">
        <p14:creationId xmlns:p14="http://schemas.microsoft.com/office/powerpoint/2010/main" val="26374728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F94B-8774-9C19-B555-DFEE42E8B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3CBE3-1A43-675C-2287-472B3501E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9594E5-04B0-EDE9-1590-C49E9955419C}"/>
              </a:ext>
            </a:extLst>
          </p:cNvPr>
          <p:cNvSpPr>
            <a:spLocks noGrp="1"/>
          </p:cNvSpPr>
          <p:nvPr>
            <p:ph type="body" idx="1"/>
          </p:nvPr>
        </p:nvSpPr>
        <p:spPr/>
        <p:txBody>
          <a:bodyPr/>
          <a:lstStyle/>
          <a:p>
            <a:endParaRPr lang="en-US" sz="1200" kern="1200">
              <a:solidFill>
                <a:schemeClr val="tx1"/>
              </a:solidFill>
              <a:effectLst/>
              <a:latin typeface="Calibri" panose="020F0502020204030204" pitchFamily="34" charset="0"/>
              <a:ea typeface="+mn-ea"/>
              <a:cs typeface="+mn-cs"/>
            </a:endParaRPr>
          </a:p>
        </p:txBody>
      </p:sp>
      <p:sp>
        <p:nvSpPr>
          <p:cNvPr id="4" name="Slide Number Placeholder 3">
            <a:extLst>
              <a:ext uri="{FF2B5EF4-FFF2-40B4-BE49-F238E27FC236}">
                <a16:creationId xmlns:a16="http://schemas.microsoft.com/office/drawing/2014/main" id="{BD480FA9-9791-0526-D9FE-B2F8C6FB778C}"/>
              </a:ext>
            </a:extLst>
          </p:cNvPr>
          <p:cNvSpPr>
            <a:spLocks noGrp="1"/>
          </p:cNvSpPr>
          <p:nvPr>
            <p:ph type="sldNum" sz="quarter" idx="10"/>
          </p:nvPr>
        </p:nvSpPr>
        <p:spPr/>
        <p:txBody>
          <a:bodyPr/>
          <a:lstStyle/>
          <a:p>
            <a:fld id="{F9F08466-AEA7-4FC0-9459-6A32F61DA297}" type="slidenum">
              <a:rPr lang="en-US" smtClean="0"/>
              <a:pPr/>
              <a:t>39</a:t>
            </a:fld>
            <a:endParaRPr lang="en-US"/>
          </a:p>
        </p:txBody>
      </p:sp>
    </p:spTree>
    <p:extLst>
      <p:ext uri="{BB962C8B-B14F-4D97-AF65-F5344CB8AC3E}">
        <p14:creationId xmlns:p14="http://schemas.microsoft.com/office/powerpoint/2010/main" val="4146066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40</a:t>
            </a:fld>
            <a:endParaRPr lang="en-US"/>
          </a:p>
        </p:txBody>
      </p:sp>
    </p:spTree>
    <p:extLst>
      <p:ext uri="{BB962C8B-B14F-4D97-AF65-F5344CB8AC3E}">
        <p14:creationId xmlns:p14="http://schemas.microsoft.com/office/powerpoint/2010/main" val="28807033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41</a:t>
            </a:fld>
            <a:endParaRPr lang="en-US"/>
          </a:p>
        </p:txBody>
      </p:sp>
    </p:spTree>
    <p:extLst>
      <p:ext uri="{BB962C8B-B14F-4D97-AF65-F5344CB8AC3E}">
        <p14:creationId xmlns:p14="http://schemas.microsoft.com/office/powerpoint/2010/main" val="21055709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42</a:t>
            </a:fld>
            <a:endParaRPr lang="en-US"/>
          </a:p>
        </p:txBody>
      </p:sp>
    </p:spTree>
    <p:extLst>
      <p:ext uri="{BB962C8B-B14F-4D97-AF65-F5344CB8AC3E}">
        <p14:creationId xmlns:p14="http://schemas.microsoft.com/office/powerpoint/2010/main" val="19094469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43</a:t>
            </a:fld>
            <a:endParaRPr lang="en-US"/>
          </a:p>
        </p:txBody>
      </p:sp>
    </p:spTree>
    <p:extLst>
      <p:ext uri="{BB962C8B-B14F-4D97-AF65-F5344CB8AC3E}">
        <p14:creationId xmlns:p14="http://schemas.microsoft.com/office/powerpoint/2010/main" val="23622558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44</a:t>
            </a:fld>
            <a:endParaRPr lang="en-US"/>
          </a:p>
        </p:txBody>
      </p:sp>
    </p:spTree>
    <p:extLst>
      <p:ext uri="{BB962C8B-B14F-4D97-AF65-F5344CB8AC3E}">
        <p14:creationId xmlns:p14="http://schemas.microsoft.com/office/powerpoint/2010/main" val="3345726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45</a:t>
            </a:fld>
            <a:endParaRPr lang="en-US"/>
          </a:p>
        </p:txBody>
      </p:sp>
    </p:spTree>
    <p:extLst>
      <p:ext uri="{BB962C8B-B14F-4D97-AF65-F5344CB8AC3E}">
        <p14:creationId xmlns:p14="http://schemas.microsoft.com/office/powerpoint/2010/main" val="12956595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policy 521 that limits the state grantees administrative budget to no more than 10%.</a:t>
            </a:r>
          </a:p>
          <a:p>
            <a:r>
              <a:rPr lang="en-US"/>
              <a:t>If the full grant is not spent, then10% of the amount that you have actually expended on the grant.</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46</a:t>
            </a:fld>
            <a:endParaRPr lang="en-US"/>
          </a:p>
        </p:txBody>
      </p:sp>
    </p:spTree>
    <p:extLst>
      <p:ext uri="{BB962C8B-B14F-4D97-AF65-F5344CB8AC3E}">
        <p14:creationId xmlns:p14="http://schemas.microsoft.com/office/powerpoint/2010/main" val="1524485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administrative expenses are associated with functions, not directly related to the direct provision of services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47</a:t>
            </a:fld>
            <a:endParaRPr lang="en-US"/>
          </a:p>
        </p:txBody>
      </p:sp>
    </p:spTree>
    <p:extLst>
      <p:ext uri="{BB962C8B-B14F-4D97-AF65-F5344CB8AC3E}">
        <p14:creationId xmlns:p14="http://schemas.microsoft.com/office/powerpoint/2010/main" val="39064869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48</a:t>
            </a:fld>
            <a:endParaRPr lang="en-US"/>
          </a:p>
        </p:txBody>
      </p:sp>
    </p:spTree>
    <p:extLst>
      <p:ext uri="{BB962C8B-B14F-4D97-AF65-F5344CB8AC3E}">
        <p14:creationId xmlns:p14="http://schemas.microsoft.com/office/powerpoint/2010/main" val="36545974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49</a:t>
            </a:fld>
            <a:endParaRPr lang="en-US"/>
          </a:p>
        </p:txBody>
      </p:sp>
    </p:spTree>
    <p:extLst>
      <p:ext uri="{BB962C8B-B14F-4D97-AF65-F5344CB8AC3E}">
        <p14:creationId xmlns:p14="http://schemas.microsoft.com/office/powerpoint/2010/main" val="23438400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50</a:t>
            </a:fld>
            <a:endParaRPr lang="en-US"/>
          </a:p>
        </p:txBody>
      </p:sp>
    </p:spTree>
    <p:extLst>
      <p:ext uri="{BB962C8B-B14F-4D97-AF65-F5344CB8AC3E}">
        <p14:creationId xmlns:p14="http://schemas.microsoft.com/office/powerpoint/2010/main" val="17157105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51</a:t>
            </a:fld>
            <a:endParaRPr lang="en-US"/>
          </a:p>
        </p:txBody>
      </p:sp>
    </p:spTree>
    <p:extLst>
      <p:ext uri="{BB962C8B-B14F-4D97-AF65-F5344CB8AC3E}">
        <p14:creationId xmlns:p14="http://schemas.microsoft.com/office/powerpoint/2010/main" val="16323891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52</a:t>
            </a:fld>
            <a:endParaRPr lang="en-US"/>
          </a:p>
        </p:txBody>
      </p:sp>
    </p:spTree>
    <p:extLst>
      <p:ext uri="{BB962C8B-B14F-4D97-AF65-F5344CB8AC3E}">
        <p14:creationId xmlns:p14="http://schemas.microsoft.com/office/powerpoint/2010/main" val="13771344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53</a:t>
            </a:fld>
            <a:endParaRPr lang="en-US"/>
          </a:p>
        </p:txBody>
      </p:sp>
    </p:spTree>
    <p:extLst>
      <p:ext uri="{BB962C8B-B14F-4D97-AF65-F5344CB8AC3E}">
        <p14:creationId xmlns:p14="http://schemas.microsoft.com/office/powerpoint/2010/main" val="34550640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54</a:t>
            </a:fld>
            <a:endParaRPr lang="en-US"/>
          </a:p>
        </p:txBody>
      </p:sp>
    </p:spTree>
    <p:extLst>
      <p:ext uri="{BB962C8B-B14F-4D97-AF65-F5344CB8AC3E}">
        <p14:creationId xmlns:p14="http://schemas.microsoft.com/office/powerpoint/2010/main" val="2186152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55</a:t>
            </a:fld>
            <a:endParaRPr lang="en-US"/>
          </a:p>
        </p:txBody>
      </p:sp>
    </p:spTree>
    <p:extLst>
      <p:ext uri="{BB962C8B-B14F-4D97-AF65-F5344CB8AC3E}">
        <p14:creationId xmlns:p14="http://schemas.microsoft.com/office/powerpoint/2010/main" val="2306248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outreach costs, I advise looking at the documentation needed to support outreach in the cost guide. It's a lot of documentation detail.</a:t>
            </a:r>
          </a:p>
          <a:p>
            <a:r>
              <a:rPr lang="en-US"/>
              <a:t>Any media should credit the DEED grant </a:t>
            </a:r>
          </a:p>
          <a:p>
            <a:r>
              <a:rPr lang="en-US"/>
              <a:t>Overall cost category guidance - Very important to keep your supporting documentation (receipts and invoices) to be able to substantiate your costs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57</a:t>
            </a:fld>
            <a:endParaRPr lang="en-US"/>
          </a:p>
        </p:txBody>
      </p:sp>
    </p:spTree>
    <p:extLst>
      <p:ext uri="{BB962C8B-B14F-4D97-AF65-F5344CB8AC3E}">
        <p14:creationId xmlns:p14="http://schemas.microsoft.com/office/powerpoint/2010/main" val="27545680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promote grant specific services, not the agency.</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58</a:t>
            </a:fld>
            <a:endParaRPr lang="en-US"/>
          </a:p>
        </p:txBody>
      </p:sp>
    </p:spTree>
    <p:extLst>
      <p:ext uri="{BB962C8B-B14F-4D97-AF65-F5344CB8AC3E}">
        <p14:creationId xmlns:p14="http://schemas.microsoft.com/office/powerpoint/2010/main" val="42927163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4B53C-ACBC-9E11-0B94-AA0FB68F2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83738-FE44-D7C4-CF22-877120108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4DE7C-F014-069A-D141-648E5CD949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469E46-5FE6-A96A-A292-038A1D591FD8}"/>
              </a:ext>
            </a:extLst>
          </p:cNvPr>
          <p:cNvSpPr>
            <a:spLocks noGrp="1"/>
          </p:cNvSpPr>
          <p:nvPr>
            <p:ph type="sldNum" sz="quarter" idx="5"/>
          </p:nvPr>
        </p:nvSpPr>
        <p:spPr/>
        <p:txBody>
          <a:bodyPr/>
          <a:lstStyle/>
          <a:p>
            <a:fld id="{F9F08466-AEA7-4FC0-9459-6A32F61DA297}" type="slidenum">
              <a:rPr lang="en-US" smtClean="0"/>
              <a:pPr/>
              <a:t>60</a:t>
            </a:fld>
            <a:endParaRPr lang="en-US"/>
          </a:p>
        </p:txBody>
      </p:sp>
    </p:spTree>
    <p:extLst>
      <p:ext uri="{BB962C8B-B14F-4D97-AF65-F5344CB8AC3E}">
        <p14:creationId xmlns:p14="http://schemas.microsoft.com/office/powerpoint/2010/main" val="31150636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4761A-4D4F-B800-B369-85356123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A4A8C-309F-CDEF-63C5-64D4FC2C5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251A6-54B8-66C4-256C-62A4D386A9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6CFEE8-7340-4ECE-381B-573314568B5C}"/>
              </a:ext>
            </a:extLst>
          </p:cNvPr>
          <p:cNvSpPr>
            <a:spLocks noGrp="1"/>
          </p:cNvSpPr>
          <p:nvPr>
            <p:ph type="sldNum" sz="quarter" idx="5"/>
          </p:nvPr>
        </p:nvSpPr>
        <p:spPr/>
        <p:txBody>
          <a:bodyPr/>
          <a:lstStyle/>
          <a:p>
            <a:fld id="{F9F08466-AEA7-4FC0-9459-6A32F61DA297}" type="slidenum">
              <a:rPr lang="en-US" smtClean="0"/>
              <a:pPr/>
              <a:t>61</a:t>
            </a:fld>
            <a:endParaRPr lang="en-US"/>
          </a:p>
        </p:txBody>
      </p:sp>
    </p:spTree>
    <p:extLst>
      <p:ext uri="{BB962C8B-B14F-4D97-AF65-F5344CB8AC3E}">
        <p14:creationId xmlns:p14="http://schemas.microsoft.com/office/powerpoint/2010/main" val="6579263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D5178-A602-5C32-3D13-8DFE20A00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1869A-32E1-81DF-9CC1-E26780F648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53F6C-D889-1A3C-3281-0FF8B06606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I'm going to talk through some accounting terms since we do have fiscal folks on the on the webinar.</a:t>
            </a:r>
          </a:p>
          <a:p>
            <a:endParaRPr lang="en-US" sz="1200" kern="1200">
              <a:solidFill>
                <a:schemeClr val="tx1"/>
              </a:solidFill>
              <a:effectLst/>
              <a:latin typeface="Calibri" panose="020F0502020204030204" pitchFamily="34" charset="0"/>
              <a:ea typeface="+mn-ea"/>
              <a:cs typeface="+mn-cs"/>
            </a:endParaRPr>
          </a:p>
        </p:txBody>
      </p:sp>
      <p:sp>
        <p:nvSpPr>
          <p:cNvPr id="4" name="Slide Number Placeholder 3">
            <a:extLst>
              <a:ext uri="{FF2B5EF4-FFF2-40B4-BE49-F238E27FC236}">
                <a16:creationId xmlns:a16="http://schemas.microsoft.com/office/drawing/2014/main" id="{0146799E-7E08-CDC0-7801-89109EEC27CA}"/>
              </a:ext>
            </a:extLst>
          </p:cNvPr>
          <p:cNvSpPr>
            <a:spLocks noGrp="1"/>
          </p:cNvSpPr>
          <p:nvPr>
            <p:ph type="sldNum" sz="quarter" idx="10"/>
          </p:nvPr>
        </p:nvSpPr>
        <p:spPr/>
        <p:txBody>
          <a:bodyPr/>
          <a:lstStyle/>
          <a:p>
            <a:fld id="{F9F08466-AEA7-4FC0-9459-6A32F61DA297}" type="slidenum">
              <a:rPr lang="en-US" smtClean="0"/>
              <a:pPr/>
              <a:t>62</a:t>
            </a:fld>
            <a:endParaRPr lang="en-US"/>
          </a:p>
        </p:txBody>
      </p:sp>
    </p:spTree>
    <p:extLst>
      <p:ext uri="{BB962C8B-B14F-4D97-AF65-F5344CB8AC3E}">
        <p14:creationId xmlns:p14="http://schemas.microsoft.com/office/powerpoint/2010/main" val="3957809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important requirement for accounting for your grant is that you must be able to account for the revenue obligations and expenditures of the grants separately from any other funding source.</a:t>
            </a:r>
          </a:p>
          <a:p>
            <a:r>
              <a:rPr lang="en-US"/>
              <a:t>we need to be able to follow a straight line all the way through.</a:t>
            </a:r>
          </a:p>
          <a:p>
            <a:r>
              <a:rPr lang="en-US"/>
              <a:t>all obligations and expenditures must occur within the performance period of your grants. In this case, that is whatever your effective date is for the grant through the end date</a:t>
            </a:r>
          </a:p>
        </p:txBody>
      </p:sp>
      <p:sp>
        <p:nvSpPr>
          <p:cNvPr id="4" name="Slide Number Placeholder 3"/>
          <p:cNvSpPr>
            <a:spLocks noGrp="1"/>
          </p:cNvSpPr>
          <p:nvPr>
            <p:ph type="sldNum" sz="quarter" idx="5"/>
          </p:nvPr>
        </p:nvSpPr>
        <p:spPr/>
        <p:txBody>
          <a:bodyPr/>
          <a:lstStyle/>
          <a:p>
            <a:fld id="{F9F08466-AEA7-4FC0-9459-6A32F61DA297}" type="slidenum">
              <a:rPr lang="en-US" smtClean="0"/>
              <a:pPr/>
              <a:t>63</a:t>
            </a:fld>
            <a:endParaRPr lang="en-US"/>
          </a:p>
        </p:txBody>
      </p:sp>
    </p:spTree>
    <p:extLst>
      <p:ext uri="{BB962C8B-B14F-4D97-AF65-F5344CB8AC3E}">
        <p14:creationId xmlns:p14="http://schemas.microsoft.com/office/powerpoint/2010/main" val="24696947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accrual accounting is the basis of accounting that is used by government organizations as opposed to cash basis accounting and </a:t>
            </a:r>
          </a:p>
          <a:p>
            <a:r>
              <a:rPr lang="en-US"/>
              <a:t>the difference with between the 2 is that in accrual counting revenue is recognized when it is earned not necessarily when it's received and expenditures are recognized when they're incurred and not necessarily when they're paid.</a:t>
            </a:r>
          </a:p>
          <a:p>
            <a:r>
              <a:rPr lang="en-US"/>
              <a:t>And we'll delve into some of the examples a little bit further in the next few slides.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64</a:t>
            </a:fld>
            <a:endParaRPr lang="en-US"/>
          </a:p>
        </p:txBody>
      </p:sp>
    </p:spTree>
    <p:extLst>
      <p:ext uri="{BB962C8B-B14F-4D97-AF65-F5344CB8AC3E}">
        <p14:creationId xmlns:p14="http://schemas.microsoft.com/office/powerpoint/2010/main" val="33047038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obligation is a legally binding Action that saves the intention to pay for something in the immediate period, or in a future period.</a:t>
            </a:r>
          </a:p>
          <a:p>
            <a:r>
              <a:rPr lang="en-US"/>
              <a:t>in order to enter into an action, you must have the budget authority to enter into that action we're talking about </a:t>
            </a:r>
          </a:p>
          <a:p>
            <a:r>
              <a:rPr lang="en-US"/>
              <a:t>so this is a step beyond just having a plan for something or a budget for something. This is where you're actually encumbering the funds.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65</a:t>
            </a:fld>
            <a:endParaRPr lang="en-US"/>
          </a:p>
        </p:txBody>
      </p:sp>
    </p:spTree>
    <p:extLst>
      <p:ext uri="{BB962C8B-B14F-4D97-AF65-F5344CB8AC3E}">
        <p14:creationId xmlns:p14="http://schemas.microsoft.com/office/powerpoint/2010/main" val="3789426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the expense has been incurred, then it becomes in an accrued expense.</a:t>
            </a:r>
          </a:p>
          <a:p>
            <a:r>
              <a:rPr lang="en-US"/>
              <a:t>we include direct and indirect costs in these, and we'll get more into those in a little bit in the cost allocation.</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66</a:t>
            </a:fld>
            <a:endParaRPr lang="en-US"/>
          </a:p>
        </p:txBody>
      </p:sp>
    </p:spTree>
    <p:extLst>
      <p:ext uri="{BB962C8B-B14F-4D97-AF65-F5344CB8AC3E}">
        <p14:creationId xmlns:p14="http://schemas.microsoft.com/office/powerpoint/2010/main" val="35599876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67</a:t>
            </a:fld>
            <a:endParaRPr lang="en-US"/>
          </a:p>
        </p:txBody>
      </p:sp>
    </p:spTree>
    <p:extLst>
      <p:ext uri="{BB962C8B-B14F-4D97-AF65-F5344CB8AC3E}">
        <p14:creationId xmlns:p14="http://schemas.microsoft.com/office/powerpoint/2010/main" val="42606592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720CD-66D8-ABC9-A227-DCE4EC491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EEAAA-948E-A4FE-DBEA-BBFCDF00BE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827AC1-0167-3113-BE20-54DE020F56ED}"/>
              </a:ext>
            </a:extLst>
          </p:cNvPr>
          <p:cNvSpPr>
            <a:spLocks noGrp="1"/>
          </p:cNvSpPr>
          <p:nvPr>
            <p:ph type="body" idx="1"/>
          </p:nvPr>
        </p:nvSpPr>
        <p:spPr/>
        <p:txBody>
          <a:bodyPr/>
          <a:lstStyle/>
          <a:p>
            <a:endParaRPr lang="en-US" sz="1200" kern="1200">
              <a:solidFill>
                <a:schemeClr val="tx1"/>
              </a:solidFill>
              <a:effectLst/>
              <a:latin typeface="Calibri" panose="020F0502020204030204" pitchFamily="34" charset="0"/>
              <a:ea typeface="+mn-ea"/>
              <a:cs typeface="+mn-cs"/>
            </a:endParaRPr>
          </a:p>
        </p:txBody>
      </p:sp>
      <p:sp>
        <p:nvSpPr>
          <p:cNvPr id="4" name="Slide Number Placeholder 3">
            <a:extLst>
              <a:ext uri="{FF2B5EF4-FFF2-40B4-BE49-F238E27FC236}">
                <a16:creationId xmlns:a16="http://schemas.microsoft.com/office/drawing/2014/main" id="{94BC035B-4D25-5660-CA85-3DFFF9B43282}"/>
              </a:ext>
            </a:extLst>
          </p:cNvPr>
          <p:cNvSpPr>
            <a:spLocks noGrp="1"/>
          </p:cNvSpPr>
          <p:nvPr>
            <p:ph type="sldNum" sz="quarter" idx="10"/>
          </p:nvPr>
        </p:nvSpPr>
        <p:spPr/>
        <p:txBody>
          <a:bodyPr/>
          <a:lstStyle/>
          <a:p>
            <a:fld id="{F9F08466-AEA7-4FC0-9459-6A32F61DA297}" type="slidenum">
              <a:rPr lang="en-US" smtClean="0"/>
              <a:pPr/>
              <a:t>71</a:t>
            </a:fld>
            <a:endParaRPr lang="en-US"/>
          </a:p>
        </p:txBody>
      </p:sp>
    </p:spTree>
    <p:extLst>
      <p:ext uri="{BB962C8B-B14F-4D97-AF65-F5344CB8AC3E}">
        <p14:creationId xmlns:p14="http://schemas.microsoft.com/office/powerpoint/2010/main" val="26049029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means: How do you determine which funding sources pay for which costs?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72</a:t>
            </a:fld>
            <a:endParaRPr lang="en-US"/>
          </a:p>
        </p:txBody>
      </p:sp>
    </p:spTree>
    <p:extLst>
      <p:ext uri="{BB962C8B-B14F-4D97-AF65-F5344CB8AC3E}">
        <p14:creationId xmlns:p14="http://schemas.microsoft.com/office/powerpoint/2010/main" val="11072340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73</a:t>
            </a:fld>
            <a:endParaRPr lang="en-US"/>
          </a:p>
        </p:txBody>
      </p:sp>
    </p:spTree>
    <p:extLst>
      <p:ext uri="{BB962C8B-B14F-4D97-AF65-F5344CB8AC3E}">
        <p14:creationId xmlns:p14="http://schemas.microsoft.com/office/powerpoint/2010/main" val="16283752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how we assign these proportional benefits is called a cost allocation methodology</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74</a:t>
            </a:fld>
            <a:endParaRPr lang="en-US"/>
          </a:p>
        </p:txBody>
      </p:sp>
    </p:spTree>
    <p:extLst>
      <p:ext uri="{BB962C8B-B14F-4D97-AF65-F5344CB8AC3E}">
        <p14:creationId xmlns:p14="http://schemas.microsoft.com/office/powerpoint/2010/main" val="9298863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313231"/>
                </a:solidFill>
              </a:rPr>
              <a:t>Cost Allocation Plan - A document that identifies, accumulates, and distributes allowable direct costs (or indirect costs for governmental organizations) and identifies the allocation methods used for distribution.</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75</a:t>
            </a:fld>
            <a:endParaRPr lang="en-US"/>
          </a:p>
        </p:txBody>
      </p:sp>
    </p:spTree>
    <p:extLst>
      <p:ext uri="{BB962C8B-B14F-4D97-AF65-F5344CB8AC3E}">
        <p14:creationId xmlns:p14="http://schemas.microsoft.com/office/powerpoint/2010/main" val="18510969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838D9-B03D-AEA5-BCCA-D9FC13969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EA84D-3FF6-E313-2F60-7614B2745D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707ED-E053-8E03-A31C-1A7A665659E1}"/>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30D20CAD-6C45-6B07-EDB7-432D3235EF0C}"/>
              </a:ext>
            </a:extLst>
          </p:cNvPr>
          <p:cNvSpPr>
            <a:spLocks noGrp="1"/>
          </p:cNvSpPr>
          <p:nvPr>
            <p:ph type="sldNum" sz="quarter" idx="5"/>
          </p:nvPr>
        </p:nvSpPr>
        <p:spPr/>
        <p:txBody>
          <a:bodyPr/>
          <a:lstStyle/>
          <a:p>
            <a:fld id="{F9F08466-AEA7-4FC0-9459-6A32F61DA297}" type="slidenum">
              <a:rPr lang="en-US" smtClean="0"/>
              <a:pPr/>
              <a:t>80</a:t>
            </a:fld>
            <a:endParaRPr lang="en-US"/>
          </a:p>
        </p:txBody>
      </p:sp>
    </p:spTree>
    <p:extLst>
      <p:ext uri="{BB962C8B-B14F-4D97-AF65-F5344CB8AC3E}">
        <p14:creationId xmlns:p14="http://schemas.microsoft.com/office/powerpoint/2010/main" val="36583939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 mentioned earlier, this form will be sent with the final contract packet. It will include instruction on how to complete the form. A more in-depth fiscal and monitoring training will be available later this summer.</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82</a:t>
            </a:fld>
            <a:endParaRPr lang="en-US"/>
          </a:p>
        </p:txBody>
      </p:sp>
    </p:spTree>
    <p:extLst>
      <p:ext uri="{BB962C8B-B14F-4D97-AF65-F5344CB8AC3E}">
        <p14:creationId xmlns:p14="http://schemas.microsoft.com/office/powerpoint/2010/main" val="3758999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**SARAH's NOTE 1/13/26: We need a new screen of the current RPR.</a:t>
            </a:r>
          </a:p>
          <a:p>
            <a:endParaRPr lang="en-US"/>
          </a:p>
          <a:p>
            <a:r>
              <a:rPr lang="en-US"/>
              <a:t>This is a sample Reimbursement Payment Request or RPR and will be in Excel format when you receive your grant paperwork.  It is busy looking form, but you only need to focus on 4 main parts, which are highlighted in yellow and circled in red.  In section 1, you will need to enter the RPR Preparers name, phone number, email, and the Preparer needs to include a signature for each RPR submitted.  The next part in section 1, is the Reimbursement Period, usually at the beginning of the month to the end of that month. The first RPR will have Invoice #1 entered, and should be sequential for the subsequent RPRs submitted. Your accounting system may have a numbering system you can reference that you can use as long as it is sequential on the RPR form. The form also asks if this is the Final RPR and you will mark No until the last month of reimbursement/ or last RPR you submit to DEED for reimbursement.  </a:t>
            </a:r>
          </a:p>
          <a:p>
            <a:r>
              <a:rPr lang="en-US"/>
              <a:t>We require separation of duties, therefore the preparer and authorized signer, who will review the form, must be different and both people MUST type and sign their name on the RPR form.</a:t>
            </a:r>
          </a:p>
          <a:p>
            <a:r>
              <a:rPr lang="en-US"/>
              <a:t>There is also a Match section and Program Income section on the RPR that may need to be fill in if this applies to your grant contract. </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83</a:t>
            </a:fld>
            <a:endParaRPr lang="en-US"/>
          </a:p>
        </p:txBody>
      </p:sp>
    </p:spTree>
    <p:extLst>
      <p:ext uri="{BB962C8B-B14F-4D97-AF65-F5344CB8AC3E}">
        <p14:creationId xmlns:p14="http://schemas.microsoft.com/office/powerpoint/2010/main" val="412499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B2463-F539-F76D-B405-39D2F0F18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036F8-D0AB-CE2A-055B-312FFE094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9B04D-B305-97ED-1AEB-926C9DBF1694}"/>
              </a:ext>
            </a:extLst>
          </p:cNvPr>
          <p:cNvSpPr>
            <a:spLocks noGrp="1"/>
          </p:cNvSpPr>
          <p:nvPr>
            <p:ph type="body" idx="1"/>
          </p:nvPr>
        </p:nvSpPr>
        <p:spPr/>
        <p:txBody>
          <a:bodyPr/>
          <a:lstStyle/>
          <a:p>
            <a:r>
              <a:rPr lang="en-US"/>
              <a:t>**SARAH's NOTE 1/13/26: We need a new screen of the current RPR.</a:t>
            </a:r>
          </a:p>
          <a:p>
            <a:endParaRPr lang="en-US"/>
          </a:p>
          <a:p>
            <a:r>
              <a:rPr lang="en-US"/>
              <a:t>This is a sample Reimbursement Payment Request or RPR and will be in Excel format when you receive your grant paperwork.  It is busy looking form, but you only need to focus on 4 main parts, which are highlighted in yellow and circled in red.  In section 1, you will need to enter the RPR Preparers name, phone number, email, and the Preparer needs to include a signature for each RPR submitted.  The next part in section 1, is the Reimbursement Period, usually at the beginning of the month to the end of that month. The first RPR will have Invoice #1 entered, and should be sequential for the subsequent RPRs submitted. Your accounting system may have a numbering system you can reference that you can use as long as it is sequential on the RPR form. The form also asks if this is the Final RPR and you will mark No until the last month of reimbursement/ or last RPR you submit to DEED for reimbursement.  </a:t>
            </a:r>
          </a:p>
          <a:p>
            <a:r>
              <a:rPr lang="en-US"/>
              <a:t>We require separation of duties, therefore the preparer and authorized signer, who will review the form, must be different and both people MUST type and sign their name on the RPR form.</a:t>
            </a:r>
          </a:p>
          <a:p>
            <a:r>
              <a:rPr lang="en-US"/>
              <a:t>There is also a Match section and Program Income section on the RPR that may need to be fill in if this applies to your grant contract. </a:t>
            </a: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EC3C31CC-6DB4-0343-A9A3-F615061DFC22}"/>
              </a:ext>
            </a:extLst>
          </p:cNvPr>
          <p:cNvSpPr>
            <a:spLocks noGrp="1"/>
          </p:cNvSpPr>
          <p:nvPr>
            <p:ph type="sldNum" sz="quarter" idx="5"/>
          </p:nvPr>
        </p:nvSpPr>
        <p:spPr/>
        <p:txBody>
          <a:bodyPr/>
          <a:lstStyle/>
          <a:p>
            <a:fld id="{3453D488-1054-4D38-965E-1F928BCC74A4}" type="slidenum">
              <a:rPr lang="en-US" smtClean="0"/>
              <a:t>84</a:t>
            </a:fld>
            <a:endParaRPr lang="en-US"/>
          </a:p>
        </p:txBody>
      </p:sp>
    </p:spTree>
    <p:extLst>
      <p:ext uri="{BB962C8B-B14F-4D97-AF65-F5344CB8AC3E}">
        <p14:creationId xmlns:p14="http://schemas.microsoft.com/office/powerpoint/2010/main" val="807486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mistakes include: </a:t>
            </a:r>
          </a:p>
          <a:p>
            <a:r>
              <a:rPr lang="en-US"/>
              <a:t>- Dates</a:t>
            </a:r>
          </a:p>
          <a:p>
            <a:r>
              <a:rPr lang="en-US"/>
              <a:t>- Cumulative carry over amount</a:t>
            </a:r>
          </a:p>
          <a:p>
            <a:r>
              <a:rPr lang="en-US"/>
              <a:t>- Rounding issues</a:t>
            </a:r>
          </a:p>
          <a:p>
            <a:r>
              <a:rPr lang="en-US"/>
              <a:t>- Preparer and approver cannot be same person</a:t>
            </a:r>
          </a:p>
          <a:p>
            <a:r>
              <a:rPr lang="en-US"/>
              <a:t>- Signature authority not on file or out of date</a:t>
            </a:r>
          </a:p>
          <a:p>
            <a:r>
              <a:rPr lang="en-US"/>
              <a:t>- Mathematical/formula errors </a:t>
            </a:r>
          </a:p>
          <a:p>
            <a:r>
              <a:rPr lang="en-US"/>
              <a:t>- Incorrect reimbursement period</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85</a:t>
            </a:fld>
            <a:endParaRPr lang="en-US"/>
          </a:p>
        </p:txBody>
      </p:sp>
    </p:spTree>
    <p:extLst>
      <p:ext uri="{BB962C8B-B14F-4D97-AF65-F5344CB8AC3E}">
        <p14:creationId xmlns:p14="http://schemas.microsoft.com/office/powerpoint/2010/main" val="30318537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importing from your accounting system, make sure the previous column = prior month column. Check for rounding errors in totals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87</a:t>
            </a:fld>
            <a:endParaRPr lang="en-US"/>
          </a:p>
        </p:txBody>
      </p:sp>
    </p:spTree>
    <p:extLst>
      <p:ext uri="{BB962C8B-B14F-4D97-AF65-F5344CB8AC3E}">
        <p14:creationId xmlns:p14="http://schemas.microsoft.com/office/powerpoint/2010/main" val="30899844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69DBC-74E4-E7A1-17B2-274F32A0F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C32B0-CDE0-BF6A-EC4C-B71951EF9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BCFCC-A79B-1A06-A134-DA93511FE113}"/>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50ACAF88-0EAF-7CA0-9442-A84046855DE4}"/>
              </a:ext>
            </a:extLst>
          </p:cNvPr>
          <p:cNvSpPr>
            <a:spLocks noGrp="1"/>
          </p:cNvSpPr>
          <p:nvPr>
            <p:ph type="sldNum" sz="quarter" idx="5"/>
          </p:nvPr>
        </p:nvSpPr>
        <p:spPr/>
        <p:txBody>
          <a:bodyPr/>
          <a:lstStyle/>
          <a:p>
            <a:fld id="{F9F08466-AEA7-4FC0-9459-6A32F61DA297}" type="slidenum">
              <a:rPr lang="en-US" smtClean="0"/>
              <a:pPr/>
              <a:t>89</a:t>
            </a:fld>
            <a:endParaRPr lang="en-US"/>
          </a:p>
        </p:txBody>
      </p:sp>
    </p:spTree>
    <p:extLst>
      <p:ext uri="{BB962C8B-B14F-4D97-AF65-F5344CB8AC3E}">
        <p14:creationId xmlns:p14="http://schemas.microsoft.com/office/powerpoint/2010/main" val="2352041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BC91-7297-457F-374B-CF88E24453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BB61B-3B00-1AB1-127D-121D9E073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B45DD-9A06-C8B5-8688-00B70E18F6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0280FF-16EE-0A60-CD90-BF8FE025C1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349240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AFB8D-4174-C6D3-C00D-87224E2C0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E54CA-F414-1CDD-73F2-410CD013E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8682E-EAA2-A435-47CC-6C182DF15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E1B221-A65C-2FC2-E981-BC7ADE3DE2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817113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a:effectLst/>
                <a:latin typeface="Calibri" panose="020F0502020204030204" pitchFamily="34" charset="0"/>
                <a:ea typeface="Arial" panose="020B0604020202020204" pitchFamily="34" charset="0"/>
              </a:rPr>
              <a:t>DEED is required </a:t>
            </a:r>
            <a:r>
              <a:rPr lang="en-US" sz="1200">
                <a:latin typeface="Calibri" panose="020F0502020204030204" pitchFamily="34" charset="0"/>
                <a:ea typeface="Arial" panose="020B0604020202020204" pitchFamily="34" charset="0"/>
              </a:rPr>
              <a:t>to </a:t>
            </a:r>
            <a:r>
              <a:rPr lang="en-US" sz="1200">
                <a:effectLst/>
                <a:latin typeface="Calibri" panose="020F0502020204030204" pitchFamily="34" charset="0"/>
                <a:ea typeface="Arial" panose="020B0604020202020204" pitchFamily="34" charset="0"/>
              </a:rPr>
              <a:t>conduct programmatic, fiscal, and administrative compliance monitoring of Federal and State awarded workforce development grantees. </a:t>
            </a:r>
            <a:r>
              <a:rPr lang="en-US" sz="1200" u="sng">
                <a:solidFill>
                  <a:srgbClr val="0000FF"/>
                </a:solidFill>
                <a:effectLst/>
                <a:latin typeface="Calibri" panose="020F0502020204030204" pitchFamily="34" charset="0"/>
                <a:ea typeface="Arial" panose="020B0604020202020204" pitchFamily="34" charset="0"/>
                <a:hlinkClick r:id="rId3"/>
              </a:rPr>
              <a:t>20 CFR 683.410</a:t>
            </a:r>
            <a:r>
              <a:rPr lang="en-US" sz="1200" b="1">
                <a:effectLst/>
                <a:latin typeface="Calibri" panose="020F0502020204030204" pitchFamily="34" charset="0"/>
                <a:ea typeface="Arial" panose="020B0604020202020204" pitchFamily="34" charset="0"/>
              </a:rPr>
              <a:t>, </a:t>
            </a:r>
            <a:r>
              <a:rPr lang="en-US" sz="1200" u="sng">
                <a:solidFill>
                  <a:srgbClr val="0000FF"/>
                </a:solidFill>
                <a:effectLst/>
                <a:latin typeface="Calibri" panose="020F0502020204030204" pitchFamily="34" charset="0"/>
                <a:ea typeface="Arial" panose="020B0604020202020204" pitchFamily="34" charset="0"/>
                <a:hlinkClick r:id="rId4"/>
              </a:rPr>
              <a:t>2 CFR part 200</a:t>
            </a:r>
            <a:r>
              <a:rPr lang="en-US" sz="1200">
                <a:effectLst/>
                <a:latin typeface="Calibri" panose="020F0502020204030204" pitchFamily="34" charset="0"/>
                <a:ea typeface="Arial" panose="020B0604020202020204" pitchFamily="34" charset="0"/>
              </a:rPr>
              <a:t>,</a:t>
            </a:r>
            <a:r>
              <a:rPr lang="en-US" sz="1200" spc="-60">
                <a:effectLst/>
                <a:latin typeface="Calibri" panose="020F0502020204030204" pitchFamily="34" charset="0"/>
                <a:ea typeface="Arial" panose="020B0604020202020204" pitchFamily="34" charset="0"/>
              </a:rPr>
              <a:t> </a:t>
            </a:r>
            <a:r>
              <a:rPr lang="en-US" sz="1200" u="sng">
                <a:solidFill>
                  <a:srgbClr val="0000FF"/>
                </a:solidFill>
                <a:effectLst/>
                <a:latin typeface="Calibri" panose="020F0502020204030204" pitchFamily="34" charset="0"/>
                <a:ea typeface="Arial" panose="020B0604020202020204" pitchFamily="34" charset="0"/>
                <a:hlinkClick r:id="rId5"/>
              </a:rPr>
              <a:t>MN OGM Policy 08-10</a:t>
            </a:r>
            <a:r>
              <a:rPr lang="en-US" sz="1200" u="sng">
                <a:solidFill>
                  <a:srgbClr val="0000FF"/>
                </a:solidFill>
                <a:effectLst/>
                <a:latin typeface="Calibri" panose="020F0502020204030204" pitchFamily="34" charset="0"/>
                <a:ea typeface="Arial" panose="020B0604020202020204" pitchFamily="34" charset="0"/>
              </a:rPr>
              <a:t>, &amp; </a:t>
            </a:r>
            <a:r>
              <a:rPr lang="en-US" sz="1200" u="sng">
                <a:solidFill>
                  <a:srgbClr val="0000FF"/>
                </a:solidFill>
                <a:latin typeface="Calibri" panose="020F0502020204030204" pitchFamily="34" charset="0"/>
                <a:ea typeface="Arial" panose="020B0604020202020204" pitchFamily="34" charset="0"/>
                <a:hlinkClick r:id="rId6"/>
              </a:rPr>
              <a:t>DEED’s Oversight and Monitoring Policy</a:t>
            </a: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849342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3865"/>
                </a:solidFill>
                <a:effectLst/>
                <a:uLnTx/>
                <a:uFillTx/>
                <a:latin typeface="Calibri"/>
                <a:ea typeface="+mn-ea"/>
                <a:cs typeface="+mn-cs"/>
              </a:rPr>
              <a:t>Monitoring helps ensure accountability and continuous improvement by: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3865"/>
                </a:solidFill>
                <a:effectLst/>
                <a:uLnTx/>
                <a:uFillTx/>
                <a:latin typeface="Calibri"/>
                <a:ea typeface="+mn-ea"/>
                <a:cs typeface="+mn-cs"/>
              </a:rPr>
              <a:t>✔ Assessing compliance</a:t>
            </a:r>
            <a:br>
              <a:rPr kumimoji="0" lang="en-US" sz="1200" b="0" i="0" u="none" strike="noStrike" kern="1200" cap="none" spc="0" normalizeH="0" baseline="0" noProof="0">
                <a:ln>
                  <a:noFill/>
                </a:ln>
                <a:solidFill>
                  <a:srgbClr val="003865"/>
                </a:solidFill>
                <a:effectLst/>
                <a:uLnTx/>
                <a:uFillTx/>
                <a:latin typeface="Calibri"/>
                <a:ea typeface="+mn-ea"/>
                <a:cs typeface="+mn-cs"/>
              </a:rPr>
            </a:br>
            <a:r>
              <a:rPr kumimoji="0" lang="en-US" sz="1200" b="0" i="0" u="none" strike="noStrike" kern="1200" cap="none" spc="0" normalizeH="0" baseline="0" noProof="0">
                <a:ln>
                  <a:noFill/>
                </a:ln>
                <a:solidFill>
                  <a:srgbClr val="003865"/>
                </a:solidFill>
                <a:effectLst/>
                <a:uLnTx/>
                <a:uFillTx/>
                <a:latin typeface="Calibri"/>
                <a:ea typeface="+mn-ea"/>
                <a:cs typeface="+mn-cs"/>
              </a:rPr>
              <a:t>✔ Ensuring the correct allocation of funds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3865"/>
                </a:solidFill>
                <a:effectLst/>
                <a:uLnTx/>
                <a:uFillTx/>
                <a:latin typeface="Calibri"/>
                <a:ea typeface="+mn-ea"/>
                <a:cs typeface="+mn-cs"/>
              </a:rPr>
              <a:t>✔ Reviewing expenditures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3865"/>
                </a:solidFill>
                <a:effectLst/>
                <a:uLnTx/>
                <a:uFillTx/>
                <a:latin typeface="Calibri"/>
                <a:ea typeface="+mn-ea"/>
                <a:cs typeface="+mn-cs"/>
              </a:rPr>
              <a:t>✔ Tracking performance goals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a:solidFill>
                  <a:srgbClr val="003865"/>
                </a:solidFill>
              </a:rPr>
              <a:t>✔ Ensuring participant data accuracy and case management</a:t>
            </a:r>
            <a:br>
              <a:rPr kumimoji="0" lang="en-US" sz="1200" b="0" i="0" u="none" strike="noStrike" kern="1200" cap="none" spc="0" normalizeH="0" baseline="0" noProof="0">
                <a:ln>
                  <a:noFill/>
                </a:ln>
                <a:solidFill>
                  <a:srgbClr val="003865"/>
                </a:solidFill>
                <a:effectLst/>
                <a:uLnTx/>
                <a:uFillTx/>
                <a:latin typeface="Calibri"/>
                <a:ea typeface="+mn-ea"/>
                <a:cs typeface="+mn-cs"/>
              </a:rPr>
            </a:br>
            <a:r>
              <a:rPr kumimoji="0" lang="en-US" sz="1200" b="0" i="0" u="none" strike="noStrike" kern="1200" cap="none" spc="0" normalizeH="0" baseline="0" noProof="0">
                <a:ln>
                  <a:noFill/>
                </a:ln>
                <a:solidFill>
                  <a:srgbClr val="003865"/>
                </a:solidFill>
                <a:effectLst/>
                <a:uLnTx/>
                <a:uFillTx/>
                <a:latin typeface="Calibri"/>
                <a:ea typeface="+mn-ea"/>
                <a:cs typeface="+mn-cs"/>
              </a:rPr>
              <a:t>✔ Identifying technical assistance needs</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t>Monitoring can also serve as a vehicle to identifying needs for funding in the future and for providing enhanced programming to communities in need.</a:t>
            </a:r>
            <a:endParaRPr lang="en-US" sz="1400"/>
          </a:p>
        </p:txBody>
      </p:sp>
      <p:sp>
        <p:nvSpPr>
          <p:cNvPr id="4" name="Slide Number Placeholder 3"/>
          <p:cNvSpPr>
            <a:spLocks noGrp="1"/>
          </p:cNvSpPr>
          <p:nvPr>
            <p:ph type="sldNum" sz="quarter" idx="5"/>
          </p:nvPr>
        </p:nvSpPr>
        <p:spPr/>
        <p:txBody>
          <a:bodyPr/>
          <a:lstStyle/>
          <a:p>
            <a:fld id="{F9F08466-AEA7-4FC0-9459-6A32F61DA297}" type="slidenum">
              <a:rPr lang="en-US" smtClean="0"/>
              <a:pPr/>
              <a:t>94</a:t>
            </a:fld>
            <a:endParaRPr lang="en-US"/>
          </a:p>
        </p:txBody>
      </p:sp>
    </p:spTree>
    <p:extLst>
      <p:ext uri="{BB962C8B-B14F-4D97-AF65-F5344CB8AC3E}">
        <p14:creationId xmlns:p14="http://schemas.microsoft.com/office/powerpoint/2010/main" val="30296200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Monitoring Drives Continuous Improvement</a:t>
            </a:r>
          </a:p>
          <a:p>
            <a:r>
              <a:rPr lang="en-US" b="1"/>
              <a:t>Oversight ensures accountability</a:t>
            </a:r>
            <a:r>
              <a:rPr lang="en-US"/>
              <a:t> and identifies risks early</a:t>
            </a:r>
          </a:p>
          <a:p>
            <a:r>
              <a:rPr lang="en-US" b="1"/>
              <a:t>Findings lead to targeted support</a:t>
            </a:r>
            <a:r>
              <a:rPr lang="en-US"/>
              <a:t> through technical assistance</a:t>
            </a:r>
          </a:p>
          <a:p>
            <a:r>
              <a:rPr lang="en-US" b="1"/>
              <a:t>Compliance + performance = program success</a:t>
            </a:r>
            <a:endParaRPr lang="en-US"/>
          </a:p>
          <a:p>
            <a:r>
              <a:rPr lang="en-US" b="1"/>
              <a:t>Grantees improve practices</a:t>
            </a:r>
            <a:r>
              <a:rPr lang="en-US"/>
              <a:t> based on feedback</a:t>
            </a:r>
          </a:p>
          <a:p>
            <a:r>
              <a:rPr lang="en-US" b="1"/>
              <a:t>Demonstrating impact protects and strengthens funding</a:t>
            </a:r>
          </a:p>
          <a:p>
            <a:endParaRPr lang="en-US" b="1"/>
          </a:p>
          <a:p>
            <a:r>
              <a:rPr lang="en-US" b="1"/>
              <a:t>Example: Monitoring Leads to Better Outcomes</a:t>
            </a:r>
          </a:p>
          <a:p>
            <a:r>
              <a:rPr lang="en-US"/>
              <a:t>A few years ago, DEED monitored a large youth-serving organization that </a:t>
            </a:r>
            <a:r>
              <a:rPr lang="en-US" err="1"/>
              <a:t>subgranted</a:t>
            </a:r>
            <a:r>
              <a:rPr lang="en-US"/>
              <a:t> funds to many partners statewide. DEED discovered the grantee wasn’t conducting required programmatic monitoring or financial reconciliations of their subgrantees.</a:t>
            </a:r>
          </a:p>
          <a:p>
            <a:endParaRPr lang="en-US"/>
          </a:p>
          <a:p>
            <a:r>
              <a:rPr lang="en-US"/>
              <a:t>As a result, </a:t>
            </a:r>
            <a:r>
              <a:rPr lang="en-US" b="1"/>
              <a:t>DEED issued a Corrective Action</a:t>
            </a:r>
            <a:r>
              <a:rPr lang="en-US"/>
              <a:t> and provided tools—such as monitoring templates, guides, and best practices—to help the grantee strengthen oversight.</a:t>
            </a:r>
          </a:p>
          <a:p>
            <a:endParaRPr lang="en-US"/>
          </a:p>
          <a:p>
            <a:r>
              <a:rPr lang="en-US"/>
              <a:t>The following year, during their own subgrantee review, the grantee identified that one partner was struggling with placing youth in work experience. Using their improved monitoring process, they worked with the subgrantee on employer outreach strategies.</a:t>
            </a:r>
          </a:p>
          <a:p>
            <a:endParaRPr lang="en-US" b="1"/>
          </a:p>
          <a:p>
            <a:r>
              <a:rPr lang="en-US" b="1"/>
              <a:t>Result:</a:t>
            </a:r>
            <a:br>
              <a:rPr lang="en-US"/>
            </a:br>
            <a:r>
              <a:rPr lang="en-US"/>
              <a:t>Youth work experience placements increased by </a:t>
            </a:r>
            <a:r>
              <a:rPr lang="en-US" b="1"/>
              <a:t>25%</a:t>
            </a:r>
            <a:r>
              <a:rPr lang="en-US"/>
              <a:t>, and employer partnerships were strengthened—demonstrating how monitoring, corrective action, and support can lead to real program improvement.</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95</a:t>
            </a:fld>
            <a:endParaRPr lang="en-US"/>
          </a:p>
        </p:txBody>
      </p:sp>
    </p:spTree>
    <p:extLst>
      <p:ext uri="{BB962C8B-B14F-4D97-AF65-F5344CB8AC3E}">
        <p14:creationId xmlns:p14="http://schemas.microsoft.com/office/powerpoint/2010/main" val="38270115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overview of the monitoring cycle.</a:t>
            </a:r>
          </a:p>
          <a:p>
            <a:r>
              <a:rPr lang="en-US"/>
              <a:t>The colors represent who does the work in each step.</a:t>
            </a:r>
          </a:p>
          <a:p>
            <a:r>
              <a:rPr lang="en-US"/>
              <a:t>Next, we’ll discuss each step in more detail.</a:t>
            </a:r>
          </a:p>
        </p:txBody>
      </p:sp>
      <p:sp>
        <p:nvSpPr>
          <p:cNvPr id="4" name="Slide Number Placeholder 3"/>
          <p:cNvSpPr>
            <a:spLocks noGrp="1"/>
          </p:cNvSpPr>
          <p:nvPr>
            <p:ph type="sldNum" sz="quarter" idx="5"/>
          </p:nvPr>
        </p:nvSpPr>
        <p:spPr/>
        <p:txBody>
          <a:bodyPr/>
          <a:lstStyle/>
          <a:p>
            <a:fld id="{F9F08466-AEA7-4FC0-9459-6A32F61DA297}" type="slidenum">
              <a:rPr lang="en-US" smtClean="0"/>
              <a:pPr/>
              <a:t>97</a:t>
            </a:fld>
            <a:endParaRPr lang="en-US"/>
          </a:p>
        </p:txBody>
      </p:sp>
    </p:spTree>
    <p:extLst>
      <p:ext uri="{BB962C8B-B14F-4D97-AF65-F5344CB8AC3E}">
        <p14:creationId xmlns:p14="http://schemas.microsoft.com/office/powerpoint/2010/main" val="36607569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You’ll receive an email from your Monitor which will have a letter detailing what information is needed, a deadline for completion, and attachments to complete.</a:t>
            </a:r>
          </a:p>
          <a:p>
            <a:r>
              <a:rPr lang="en-US"/>
              <a:t>Grantee ensures WF1 is up to date</a:t>
            </a:r>
          </a:p>
          <a:p>
            <a:r>
              <a:rPr lang="en-US"/>
              <a:t>Policies such as support services policy</a:t>
            </a:r>
          </a:p>
          <a:p>
            <a:r>
              <a:rPr lang="en-US"/>
              <a:t>Other items may be MOUs, sample outreach material, org chart</a:t>
            </a:r>
          </a:p>
        </p:txBody>
      </p:sp>
      <p:sp>
        <p:nvSpPr>
          <p:cNvPr id="4" name="Slide Number Placeholder 3"/>
          <p:cNvSpPr>
            <a:spLocks noGrp="1"/>
          </p:cNvSpPr>
          <p:nvPr>
            <p:ph type="sldNum" sz="quarter" idx="5"/>
          </p:nvPr>
        </p:nvSpPr>
        <p:spPr/>
        <p:txBody>
          <a:bodyPr/>
          <a:lstStyle/>
          <a:p>
            <a:fld id="{F9F08466-AEA7-4FC0-9459-6A32F61DA297}" type="slidenum">
              <a:rPr lang="en-US" smtClean="0"/>
              <a:pPr/>
              <a:t>98</a:t>
            </a:fld>
            <a:endParaRPr lang="en-US"/>
          </a:p>
        </p:txBody>
      </p:sp>
    </p:spTree>
    <p:extLst>
      <p:ext uri="{BB962C8B-B14F-4D97-AF65-F5344CB8AC3E}">
        <p14:creationId xmlns:p14="http://schemas.microsoft.com/office/powerpoint/2010/main" val="27931349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Cash balances, audit reports (not this presentation)</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99</a:t>
            </a:fld>
            <a:endParaRPr lang="en-US"/>
          </a:p>
        </p:txBody>
      </p:sp>
    </p:spTree>
    <p:extLst>
      <p:ext uri="{BB962C8B-B14F-4D97-AF65-F5344CB8AC3E}">
        <p14:creationId xmlns:p14="http://schemas.microsoft.com/office/powerpoint/2010/main" val="35009182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opportunity to learn more about your programs, hear your challenges and what’s going well</a:t>
            </a:r>
          </a:p>
        </p:txBody>
      </p:sp>
      <p:sp>
        <p:nvSpPr>
          <p:cNvPr id="4" name="Slide Number Placeholder 3"/>
          <p:cNvSpPr>
            <a:spLocks noGrp="1"/>
          </p:cNvSpPr>
          <p:nvPr>
            <p:ph type="sldNum" sz="quarter" idx="5"/>
          </p:nvPr>
        </p:nvSpPr>
        <p:spPr/>
        <p:txBody>
          <a:bodyPr/>
          <a:lstStyle/>
          <a:p>
            <a:fld id="{F9F08466-AEA7-4FC0-9459-6A32F61DA297}" type="slidenum">
              <a:rPr lang="en-US" smtClean="0"/>
              <a:pPr/>
              <a:t>100</a:t>
            </a:fld>
            <a:endParaRPr lang="en-US"/>
          </a:p>
        </p:txBody>
      </p:sp>
    </p:spTree>
    <p:extLst>
      <p:ext uri="{BB962C8B-B14F-4D97-AF65-F5344CB8AC3E}">
        <p14:creationId xmlns:p14="http://schemas.microsoft.com/office/powerpoint/2010/main" val="40608425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Area of Concern-  participants had case notes entered more than 15 business days after the date of occurrence</a:t>
            </a:r>
          </a:p>
          <a:p>
            <a:r>
              <a:rPr lang="en-US"/>
              <a:t>Corrective Action- lack of identity information to prove residency; reimburse DEED for ineligible participant</a:t>
            </a:r>
          </a:p>
          <a:p>
            <a:endParaRPr lang="en-US"/>
          </a:p>
          <a:p>
            <a:r>
              <a:rPr lang="en-US"/>
              <a:t>Areas of Concern can become Corrective Actions if they are repeated issues over several reports</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101</a:t>
            </a:fld>
            <a:endParaRPr lang="en-US"/>
          </a:p>
        </p:txBody>
      </p:sp>
    </p:spTree>
    <p:extLst>
      <p:ext uri="{BB962C8B-B14F-4D97-AF65-F5344CB8AC3E}">
        <p14:creationId xmlns:p14="http://schemas.microsoft.com/office/powerpoint/2010/main" val="11986539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Could be less time if at the end of the grant period</a:t>
            </a:r>
          </a:p>
          <a:p>
            <a:r>
              <a:rPr lang="en-US"/>
              <a:t>Grantee provides response addressing each corrective action noted in the monitoring report</a:t>
            </a:r>
          </a:p>
        </p:txBody>
      </p:sp>
      <p:sp>
        <p:nvSpPr>
          <p:cNvPr id="4" name="Slide Number Placeholder 3"/>
          <p:cNvSpPr>
            <a:spLocks noGrp="1"/>
          </p:cNvSpPr>
          <p:nvPr>
            <p:ph type="sldNum" sz="quarter" idx="5"/>
          </p:nvPr>
        </p:nvSpPr>
        <p:spPr/>
        <p:txBody>
          <a:bodyPr/>
          <a:lstStyle/>
          <a:p>
            <a:fld id="{F9F08466-AEA7-4FC0-9459-6A32F61DA297}" type="slidenum">
              <a:rPr lang="en-US" smtClean="0"/>
              <a:pPr/>
              <a:t>102</a:t>
            </a:fld>
            <a:endParaRPr lang="en-US"/>
          </a:p>
        </p:txBody>
      </p:sp>
    </p:spTree>
    <p:extLst>
      <p:ext uri="{BB962C8B-B14F-4D97-AF65-F5344CB8AC3E}">
        <p14:creationId xmlns:p14="http://schemas.microsoft.com/office/powerpoint/2010/main" val="30347006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F9F7C-95DC-DDF8-4D3E-A60F102B1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593E1-AAFC-1E7A-2CB6-6263FB87A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45C91-2D03-1C7C-02C3-02139C8A0F39}"/>
              </a:ext>
            </a:extLst>
          </p:cNvPr>
          <p:cNvSpPr>
            <a:spLocks noGrp="1"/>
          </p:cNvSpPr>
          <p:nvPr>
            <p:ph type="body" idx="1"/>
          </p:nvPr>
        </p:nvSpPr>
        <p:spPr/>
        <p:txBody>
          <a:bodyPr/>
          <a:lstStyle/>
          <a:p>
            <a:r>
              <a:rPr lang="en-US"/>
              <a:t>Grantee receives the notification and has a deadline 2-3 weeks later to submit all requested documentation</a:t>
            </a:r>
          </a:p>
          <a:p>
            <a:r>
              <a:rPr lang="en-US"/>
              <a:t>Monitor has 2-3 weeks to review documentation, request additional documentation as needed, prepare for visit</a:t>
            </a:r>
          </a:p>
          <a:p>
            <a:r>
              <a:rPr lang="en-US"/>
              <a:t>Monitoring visit typically takes 1.5-2 hours, could be remote or in person</a:t>
            </a:r>
          </a:p>
          <a:p>
            <a:r>
              <a:rPr lang="en-US"/>
              <a:t>Monitor will email Monitoring Report generally within 45 days after the visit</a:t>
            </a:r>
          </a:p>
          <a:p>
            <a:r>
              <a:rPr lang="en-US"/>
              <a:t>If there are Corrective Actions, they will typically be due within 30 days of receipt of the Monitoring Report</a:t>
            </a:r>
          </a:p>
        </p:txBody>
      </p:sp>
      <p:sp>
        <p:nvSpPr>
          <p:cNvPr id="4" name="Slide Number Placeholder 3">
            <a:extLst>
              <a:ext uri="{FF2B5EF4-FFF2-40B4-BE49-F238E27FC236}">
                <a16:creationId xmlns:a16="http://schemas.microsoft.com/office/drawing/2014/main" id="{1DCFBDC9-90B3-F3F9-3420-FAC634183DAA}"/>
              </a:ext>
            </a:extLst>
          </p:cNvPr>
          <p:cNvSpPr>
            <a:spLocks noGrp="1"/>
          </p:cNvSpPr>
          <p:nvPr>
            <p:ph type="sldNum" sz="quarter" idx="5"/>
          </p:nvPr>
        </p:nvSpPr>
        <p:spPr/>
        <p:txBody>
          <a:bodyPr/>
          <a:lstStyle/>
          <a:p>
            <a:fld id="{F9F08466-AEA7-4FC0-9459-6A32F61DA297}" type="slidenum">
              <a:rPr lang="en-US" smtClean="0"/>
              <a:pPr/>
              <a:t>103</a:t>
            </a:fld>
            <a:endParaRPr lang="en-US"/>
          </a:p>
        </p:txBody>
      </p:sp>
    </p:spTree>
    <p:extLst>
      <p:ext uri="{BB962C8B-B14F-4D97-AF65-F5344CB8AC3E}">
        <p14:creationId xmlns:p14="http://schemas.microsoft.com/office/powerpoint/2010/main" val="247820471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248F2-8061-B0AB-FCF8-8BE6D5AFD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9CD66-0AF8-5944-2E47-2C41EC5F8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0193B-245D-261F-B006-21CC9041028C}"/>
              </a:ext>
            </a:extLst>
          </p:cNvPr>
          <p:cNvSpPr>
            <a:spLocks noGrp="1"/>
          </p:cNvSpPr>
          <p:nvPr>
            <p:ph type="body" idx="1"/>
          </p:nvPr>
        </p:nvSpPr>
        <p:spPr/>
        <p:txBody>
          <a:bodyPr/>
          <a:lstStyle/>
          <a:p>
            <a:r>
              <a:rPr lang="en-US"/>
              <a:t>Mee</a:t>
            </a:r>
          </a:p>
        </p:txBody>
      </p:sp>
      <p:sp>
        <p:nvSpPr>
          <p:cNvPr id="4" name="Slide Number Placeholder 3">
            <a:extLst>
              <a:ext uri="{FF2B5EF4-FFF2-40B4-BE49-F238E27FC236}">
                <a16:creationId xmlns:a16="http://schemas.microsoft.com/office/drawing/2014/main" id="{A8F48D87-45BA-0E6D-00C2-433686D7D6F5}"/>
              </a:ext>
            </a:extLst>
          </p:cNvPr>
          <p:cNvSpPr>
            <a:spLocks noGrp="1"/>
          </p:cNvSpPr>
          <p:nvPr>
            <p:ph type="sldNum" sz="quarter" idx="5"/>
          </p:nvPr>
        </p:nvSpPr>
        <p:spPr/>
        <p:txBody>
          <a:bodyPr/>
          <a:lstStyle/>
          <a:p>
            <a:fld id="{F9F08466-AEA7-4FC0-9459-6A32F61DA297}" type="slidenum">
              <a:rPr lang="en-US" smtClean="0"/>
              <a:pPr/>
              <a:t>105</a:t>
            </a:fld>
            <a:endParaRPr lang="en-US"/>
          </a:p>
        </p:txBody>
      </p:sp>
    </p:spTree>
    <p:extLst>
      <p:ext uri="{BB962C8B-B14F-4D97-AF65-F5344CB8AC3E}">
        <p14:creationId xmlns:p14="http://schemas.microsoft.com/office/powerpoint/2010/main" val="6995510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a:t>Sarah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t>ACP Webpage - </a:t>
            </a:r>
            <a:r>
              <a:rPr lang="en-US" sz="1200"/>
              <a:t>much of what is covered in today’s training is referenced in the guides on our webpage.</a:t>
            </a:r>
            <a:endParaRPr lang="en-US" sz="1200" b="1"/>
          </a:p>
          <a:p>
            <a:pPr marL="171450" indent="-171450">
              <a:buFont typeface="Arial" panose="020B0604020202020204" pitchFamily="34" charset="0"/>
              <a:buChar char="•"/>
            </a:pPr>
            <a:r>
              <a:rPr lang="en-US" sz="1200" b="1"/>
              <a:t>ACP Competitive Onboarding Virtual Session -  </a:t>
            </a:r>
            <a:r>
              <a:rPr lang="en-US" sz="1200"/>
              <a:t>recording and </a:t>
            </a:r>
            <a:r>
              <a:rPr lang="en-US"/>
              <a:t>PowerPoint </a:t>
            </a:r>
            <a:r>
              <a:rPr lang="en-US" sz="1200"/>
              <a:t>wil</a:t>
            </a:r>
            <a:r>
              <a:rPr lang="en-US"/>
              <a:t>l be posted to the ACP webpage.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t>Grant Coordinators Technical Assistance </a:t>
            </a:r>
            <a:r>
              <a:rPr lang="en-US" sz="1200"/>
              <a:t>- Coordinators are available to assist with questions, however, please check the resources on the website before contacting your coordinator. Coordinators may not be able to respond to every inquiry immediately. Please be mindful that Grant Coordinators are not available to individually onboard new staff if your organization should have staff turnover.</a:t>
            </a:r>
          </a:p>
        </p:txBody>
      </p:sp>
      <p:sp>
        <p:nvSpPr>
          <p:cNvPr id="4" name="Slide Number Placeholder 3"/>
          <p:cNvSpPr>
            <a:spLocks noGrp="1"/>
          </p:cNvSpPr>
          <p:nvPr>
            <p:ph type="sldNum" sz="quarter" idx="5"/>
          </p:nvPr>
        </p:nvSpPr>
        <p:spPr/>
        <p:txBody>
          <a:bodyPr/>
          <a:lstStyle/>
          <a:p>
            <a:fld id="{F9F08466-AEA7-4FC0-9459-6A32F61DA297}" type="slidenum">
              <a:rPr lang="en-US" smtClean="0"/>
              <a:pPr/>
              <a:t>106</a:t>
            </a:fld>
            <a:endParaRPr lang="en-US"/>
          </a:p>
        </p:txBody>
      </p:sp>
    </p:spTree>
    <p:extLst>
      <p:ext uri="{BB962C8B-B14F-4D97-AF65-F5344CB8AC3E}">
        <p14:creationId xmlns:p14="http://schemas.microsoft.com/office/powerpoint/2010/main" val="38467019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BFC11-3D05-0712-66C9-2B5199BB5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03F29-83B1-CA40-56C1-D1D395EDB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D75F6-65FE-2CDF-5BA3-59EC582452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a:t>Sarah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t>ACP Webpage - </a:t>
            </a:r>
            <a:r>
              <a:rPr lang="en-US" sz="1200"/>
              <a:t>much of what is covered in today’s training is referenced in the guides on our webpage.</a:t>
            </a:r>
            <a:endParaRPr lang="en-US" sz="1200" b="1"/>
          </a:p>
          <a:p>
            <a:pPr marL="171450" indent="-171450">
              <a:buFont typeface="Arial" panose="020B0604020202020204" pitchFamily="34" charset="0"/>
              <a:buChar char="•"/>
            </a:pPr>
            <a:r>
              <a:rPr lang="en-US" sz="1200" b="1"/>
              <a:t>ACP Competitive Onboarding Virtual Session -  </a:t>
            </a:r>
            <a:r>
              <a:rPr lang="en-US" sz="1200"/>
              <a:t>recording and </a:t>
            </a:r>
            <a:r>
              <a:rPr lang="en-US"/>
              <a:t>PowerPoint </a:t>
            </a:r>
            <a:r>
              <a:rPr lang="en-US" sz="1200"/>
              <a:t>wil</a:t>
            </a:r>
            <a:r>
              <a:rPr lang="en-US"/>
              <a:t>l be posted to the ACP webpage.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t>Grant Coordinators Technical Assistance </a:t>
            </a:r>
            <a:r>
              <a:rPr lang="en-US" sz="1200"/>
              <a:t>- Coordinators are available to assist with questions, however, please check the resources on the website before contacting your coordinator. Coordinators may not be able to respond to every inquiry immediately. Please be mindful that Grant Coordinators are not available to individually onboard new staff if your organization should have staff turnover.</a:t>
            </a:r>
          </a:p>
        </p:txBody>
      </p:sp>
      <p:sp>
        <p:nvSpPr>
          <p:cNvPr id="4" name="Slide Number Placeholder 3">
            <a:extLst>
              <a:ext uri="{FF2B5EF4-FFF2-40B4-BE49-F238E27FC236}">
                <a16:creationId xmlns:a16="http://schemas.microsoft.com/office/drawing/2014/main" id="{513831B9-BBA5-26D3-53D7-1239DDE91DB1}"/>
              </a:ext>
            </a:extLst>
          </p:cNvPr>
          <p:cNvSpPr>
            <a:spLocks noGrp="1"/>
          </p:cNvSpPr>
          <p:nvPr>
            <p:ph type="sldNum" sz="quarter" idx="5"/>
          </p:nvPr>
        </p:nvSpPr>
        <p:spPr/>
        <p:txBody>
          <a:bodyPr/>
          <a:lstStyle/>
          <a:p>
            <a:fld id="{F9F08466-AEA7-4FC0-9459-6A32F61DA297}" type="slidenum">
              <a:rPr lang="en-US" smtClean="0"/>
              <a:pPr/>
              <a:t>108</a:t>
            </a:fld>
            <a:endParaRPr lang="en-US"/>
          </a:p>
        </p:txBody>
      </p:sp>
    </p:spTree>
    <p:extLst>
      <p:ext uri="{BB962C8B-B14F-4D97-AF65-F5344CB8AC3E}">
        <p14:creationId xmlns:p14="http://schemas.microsoft.com/office/powerpoint/2010/main" val="8177558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gray">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609600" y="4092602"/>
            <a:ext cx="10972800" cy="1295182"/>
          </a:xfrm>
          <a:noFill/>
        </p:spPr>
        <p:txBody>
          <a:bodyPr wrap="square" lIns="0" tIns="182880" rIns="0" bIns="182880" anchor="ctr">
            <a:normAutofit/>
          </a:bodyPr>
          <a:lstStyle>
            <a:lvl1pPr algn="ctr">
              <a:defRPr sz="3600">
                <a:solidFill>
                  <a:schemeClr val="bg1"/>
                </a:solidFill>
              </a:defRPr>
            </a:lvl1pPr>
          </a:lstStyle>
          <a:p>
            <a:r>
              <a:rPr lang="en-US"/>
              <a:t>Click to edit presentation title</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lIns="0" tIns="91440" rIns="0" bIns="91440">
            <a:normAutofit/>
          </a:bodyPr>
          <a:lstStyle>
            <a:lvl1pPr marL="0" indent="0" algn="ctr">
              <a:buNone/>
              <a:defRPr sz="2400">
                <a:solidFill>
                  <a:schemeClr val="tx2"/>
                </a:solidFill>
              </a:defRPr>
            </a:lvl1pPr>
          </a:lstStyle>
          <a:p>
            <a:pPr lvl="0"/>
            <a:r>
              <a:rPr lang="en-US" err="1"/>
              <a:t>Firstname</a:t>
            </a:r>
            <a:r>
              <a:rPr lang="en-US"/>
              <a:t> </a:t>
            </a:r>
            <a:r>
              <a:rPr lang="en-US" err="1"/>
              <a:t>Lastname</a:t>
            </a:r>
            <a:r>
              <a:rPr lang="en-US"/>
              <a:t> | Job Title</a:t>
            </a:r>
          </a:p>
        </p:txBody>
      </p:sp>
      <p:sp>
        <p:nvSpPr>
          <p:cNvPr id="7" name="Date Placeholder 5">
            <a:extLst>
              <a:ext uri="{FF2B5EF4-FFF2-40B4-BE49-F238E27FC236}">
                <a16:creationId xmlns:a16="http://schemas.microsoft.com/office/drawing/2014/main" id="{6B3B11EE-C01C-D9CA-D865-6B203379E0A5}"/>
              </a:ext>
            </a:extLst>
          </p:cNvPr>
          <p:cNvSpPr>
            <a:spLocks noGrp="1"/>
          </p:cNvSpPr>
          <p:nvPr>
            <p:ph type="dt" sz="half" idx="15"/>
          </p:nvPr>
        </p:nvSpPr>
        <p:spPr bwMode="black">
          <a:xfrm>
            <a:off x="838200" y="6356350"/>
            <a:ext cx="1358590" cy="365125"/>
          </a:xfrm>
        </p:spPr>
        <p:txBody>
          <a:bodyPr/>
          <a:lstStyle/>
          <a:p>
            <a:fld id="{EA13C568-B322-4A09-9476-DFFCC78FC1B4}" type="datetime1">
              <a:rPr lang="en-US" smtClean="0"/>
              <a:t>7/9/2026</a:t>
            </a:fld>
            <a:endParaRPr lang="en-US"/>
          </a:p>
        </p:txBody>
      </p:sp>
      <p:sp>
        <p:nvSpPr>
          <p:cNvPr id="8" name="Footer Placeholder 6">
            <a:extLst>
              <a:ext uri="{FF2B5EF4-FFF2-40B4-BE49-F238E27FC236}">
                <a16:creationId xmlns:a16="http://schemas.microsoft.com/office/drawing/2014/main" id="{4F07B8F8-077E-B79B-342D-94F3E95DDF17}"/>
              </a:ext>
            </a:extLst>
          </p:cNvPr>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11" name="Slide Number Placeholder 7">
            <a:extLst>
              <a:ext uri="{FF2B5EF4-FFF2-40B4-BE49-F238E27FC236}">
                <a16:creationId xmlns:a16="http://schemas.microsoft.com/office/drawing/2014/main" id="{9079799F-7249-7297-5574-0386D7196431}"/>
              </a:ext>
            </a:extLst>
          </p:cNvPr>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a:p>
        </p:txBody>
      </p:sp>
      <p:pic>
        <p:nvPicPr>
          <p:cNvPr id="5" name="Picture 4" descr="Minnesota Department of Employment and Economic Development, Office of Public Service">
            <a:extLst>
              <a:ext uri="{FF2B5EF4-FFF2-40B4-BE49-F238E27FC236}">
                <a16:creationId xmlns:a16="http://schemas.microsoft.com/office/drawing/2014/main" id="{426FEDDF-ADBB-D1AA-8318-7A419E860F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50560" y="1739024"/>
            <a:ext cx="6290880" cy="1258176"/>
          </a:xfrm>
          <a:prstGeom prst="rect">
            <a:avLst/>
          </a:prstGeom>
        </p:spPr>
      </p:pic>
    </p:spTree>
    <p:extLst>
      <p:ext uri="{BB962C8B-B14F-4D97-AF65-F5344CB8AC3E}">
        <p14:creationId xmlns:p14="http://schemas.microsoft.com/office/powerpoint/2010/main" val="3368119183"/>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gray">
          <a:xfrm>
            <a:off x="0" y="4092604"/>
            <a:ext cx="12192000" cy="1295182"/>
          </a:xfrm>
          <a:prstGeom prst="rect">
            <a:avLst/>
          </a:prstGeom>
          <a:solidFill>
            <a:srgbClr val="E8E8E8"/>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solidFill>
                <a:schemeClr val="bg1">
                  <a:lumMod val="95000"/>
                </a:schemeClr>
              </a:solidFill>
            </a:endParaRPr>
          </a:p>
        </p:txBody>
      </p:sp>
      <p:sp>
        <p:nvSpPr>
          <p:cNvPr id="13" name="Title 2"/>
          <p:cNvSpPr>
            <a:spLocks noGrp="1"/>
          </p:cNvSpPr>
          <p:nvPr>
            <p:ph type="ctrTitle" hasCustomPrompt="1"/>
          </p:nvPr>
        </p:nvSpPr>
        <p:spPr bwMode="black">
          <a:xfrm>
            <a:off x="609600" y="4092602"/>
            <a:ext cx="10972800" cy="1295182"/>
          </a:xfrm>
          <a:noFill/>
        </p:spPr>
        <p:txBody>
          <a:bodyPr wrap="square" lIns="0" tIns="182880" rIns="0" bIns="182880" anchor="ctr">
            <a:normAutofit/>
          </a:bodyPr>
          <a:lstStyle>
            <a:lvl1pPr algn="ctr">
              <a:defRPr sz="3600">
                <a:solidFill>
                  <a:schemeClr val="tx2"/>
                </a:solidFill>
              </a:defRPr>
            </a:lvl1pPr>
          </a:lstStyle>
          <a:p>
            <a:r>
              <a:rPr lang="en-US"/>
              <a:t>Click to edit presentation title</a:t>
            </a:r>
          </a:p>
        </p:txBody>
      </p:sp>
      <p:sp>
        <p:nvSpPr>
          <p:cNvPr id="3" name="Rectangle 3"/>
          <p:cNvSpPr/>
          <p:nvPr userDrawn="1"/>
        </p:nvSpPr>
        <p:spPr bwMode="white">
          <a:xfrm>
            <a:off x="0" y="5387786"/>
            <a:ext cx="12192000" cy="1470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7/9/2026</a:t>
            </a:fld>
            <a:endParaRPr lang="en-US"/>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6" name="Picture 5" descr="Minnesota Department of Employment and Economic Development, Office of Public Service">
            <a:extLst>
              <a:ext uri="{FF2B5EF4-FFF2-40B4-BE49-F238E27FC236}">
                <a16:creationId xmlns:a16="http://schemas.microsoft.com/office/drawing/2014/main" id="{8DA1C17F-DB42-B179-CBE3-F3AF8194B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58047" y="1502240"/>
            <a:ext cx="6475905" cy="1295181"/>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a:extLst>
              <a:ext uri="{C183D7F6-B498-43B3-948B-1728B52AA6E4}">
                <adec:decorative xmlns:adec="http://schemas.microsoft.com/office/drawing/2017/decorative" val="1"/>
              </a:ext>
            </a:extLst>
          </p:cNvPr>
          <p:cNvSpPr txBox="1">
            <a:spLocks/>
          </p:cNvSpPr>
          <p:nvPr userDrawn="1"/>
        </p:nvSpPr>
        <p:spPr bwMode="gray">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609600" y="3477837"/>
            <a:ext cx="10972800" cy="1295182"/>
          </a:xfrm>
          <a:noFill/>
        </p:spPr>
        <p:txBody>
          <a:bodyPr wrap="square" lIns="0" tIns="182880" rIns="0" bIns="182880" anchor="ctr">
            <a:normAutofit/>
          </a:bodyPr>
          <a:lstStyle>
            <a:lvl1pPr algn="ctr">
              <a:defRPr sz="3600">
                <a:solidFill>
                  <a:schemeClr val="bg1"/>
                </a:solidFill>
              </a:defRPr>
            </a:lvl1pPr>
          </a:lstStyle>
          <a:p>
            <a:r>
              <a:rPr lang="en-US"/>
              <a:t>Click to edit presentation title</a:t>
            </a:r>
          </a:p>
        </p:txBody>
      </p:sp>
      <p:sp>
        <p:nvSpPr>
          <p:cNvPr id="3" name="Rectangle 3">
            <a:extLst>
              <a:ext uri="{C183D7F6-B498-43B3-948B-1728B52AA6E4}">
                <adec:decorative xmlns:adec="http://schemas.microsoft.com/office/drawing/2017/decorative" val="1"/>
              </a:ext>
            </a:extLst>
          </p:cNvPr>
          <p:cNvSpPr/>
          <p:nvPr userDrawn="1"/>
        </p:nvSpPr>
        <p:spPr bwMode="white">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p>
        </p:txBody>
      </p:sp>
      <p:pic>
        <p:nvPicPr>
          <p:cNvPr id="4" name="Picture 3" descr="Minnesota Department of Employment and Economic Development, Office of Public Service logo">
            <a:extLst>
              <a:ext uri="{FF2B5EF4-FFF2-40B4-BE49-F238E27FC236}">
                <a16:creationId xmlns:a16="http://schemas.microsoft.com/office/drawing/2014/main" id="{5B83353E-A9DE-FFD6-2536-D8F001735B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0060" y="6009423"/>
            <a:ext cx="3716940" cy="743388"/>
          </a:xfrm>
          <a:prstGeom prst="rect">
            <a:avLst/>
          </a:prstGeom>
        </p:spPr>
      </p:pic>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hoto, Minnesota Logo)">
    <p:bg>
      <p:bgPr>
        <a:solidFill>
          <a:schemeClr val="bg1"/>
        </a:solidFill>
        <a:effectLst/>
      </p:bgPr>
    </p:bg>
    <p:spTree>
      <p:nvGrpSpPr>
        <p:cNvPr id="1" name=""/>
        <p:cNvGrpSpPr/>
        <p:nvPr/>
      </p:nvGrpSpPr>
      <p:grpSpPr>
        <a:xfrm>
          <a:off x="0" y="0"/>
          <a:ext cx="0" cy="0"/>
          <a:chOff x="0" y="0"/>
          <a:chExt cx="0" cy="0"/>
        </a:xfrm>
      </p:grpSpPr>
      <p:sp>
        <p:nvSpPr>
          <p:cNvPr id="8" name="Rectangle 1">
            <a:extLst>
              <a:ext uri="{C183D7F6-B498-43B3-948B-1728B52AA6E4}">
                <adec:decorative xmlns:adec="http://schemas.microsoft.com/office/drawing/2017/decorative" val="1"/>
              </a:ext>
            </a:extLst>
          </p:cNvPr>
          <p:cNvSpPr txBox="1">
            <a:spLocks/>
          </p:cNvSpPr>
          <p:nvPr userDrawn="1"/>
        </p:nvSpPr>
        <p:spPr bwMode="gray">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609600" y="3477837"/>
            <a:ext cx="10972800" cy="1295182"/>
          </a:xfrm>
          <a:noFill/>
        </p:spPr>
        <p:txBody>
          <a:bodyPr wrap="square" lIns="0" tIns="182880" rIns="0" bIns="182880" anchor="ctr">
            <a:normAutofit/>
          </a:bodyPr>
          <a:lstStyle>
            <a:lvl1pPr algn="ctr">
              <a:defRPr sz="3600">
                <a:solidFill>
                  <a:schemeClr val="bg1"/>
                </a:solidFill>
              </a:defRPr>
            </a:lvl1pPr>
          </a:lstStyle>
          <a:p>
            <a:r>
              <a:rPr lang="en-US"/>
              <a:t>Click to edit presentation title</a:t>
            </a:r>
          </a:p>
        </p:txBody>
      </p:sp>
      <p:sp>
        <p:nvSpPr>
          <p:cNvPr id="3" name="Rectangle 3">
            <a:extLst>
              <a:ext uri="{C183D7F6-B498-43B3-948B-1728B52AA6E4}">
                <adec:decorative xmlns:adec="http://schemas.microsoft.com/office/drawing/2017/decorative" val="1"/>
              </a:ext>
            </a:extLst>
          </p:cNvPr>
          <p:cNvSpPr/>
          <p:nvPr userDrawn="1"/>
        </p:nvSpPr>
        <p:spPr bwMode="white">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p>
        </p:txBody>
      </p:sp>
      <p:sp>
        <p:nvSpPr>
          <p:cNvPr id="7" name="TextBox 6">
            <a:extLst>
              <a:ext uri="{FF2B5EF4-FFF2-40B4-BE49-F238E27FC236}">
                <a16:creationId xmlns:a16="http://schemas.microsoft.com/office/drawing/2014/main" id="{E1E088F6-1721-5176-17AA-5234F7146D88}"/>
              </a:ext>
            </a:extLst>
          </p:cNvPr>
          <p:cNvSpPr txBox="1"/>
          <p:nvPr userDrawn="1"/>
        </p:nvSpPr>
        <p:spPr>
          <a:xfrm>
            <a:off x="2987675" y="3080435"/>
            <a:ext cx="6153150" cy="646331"/>
          </a:xfrm>
          <a:prstGeom prst="rect">
            <a:avLst/>
          </a:prstGeom>
          <a:noFill/>
        </p:spPr>
        <p:txBody>
          <a:bodyPr wrap="square">
            <a:spAutoFit/>
          </a:bodyPr>
          <a:lstStyle/>
          <a:p>
            <a:r>
              <a:rPr lang="en-US"/>
              <a:t>Minnesota Department of Employment and Economic Development, Office of Public Service logo</a:t>
            </a:r>
          </a:p>
        </p:txBody>
      </p:sp>
    </p:spTree>
    <p:extLst>
      <p:ext uri="{BB962C8B-B14F-4D97-AF65-F5344CB8AC3E}">
        <p14:creationId xmlns:p14="http://schemas.microsoft.com/office/powerpoint/2010/main" val="2640376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hoto, No Logo)">
    <p:bg>
      <p:bgPr>
        <a:solidFill>
          <a:schemeClr val="bg1"/>
        </a:solidFill>
        <a:effectLst/>
      </p:bgPr>
    </p:bg>
    <p:spTree>
      <p:nvGrpSpPr>
        <p:cNvPr id="1" name=""/>
        <p:cNvGrpSpPr/>
        <p:nvPr/>
      </p:nvGrpSpPr>
      <p:grpSpPr>
        <a:xfrm>
          <a:off x="0" y="0"/>
          <a:ext cx="0" cy="0"/>
          <a:chOff x="0" y="0"/>
          <a:chExt cx="0" cy="0"/>
        </a:xfrm>
      </p:grpSpPr>
      <p:sp>
        <p:nvSpPr>
          <p:cNvPr id="8" name="Rectangle 1">
            <a:extLst>
              <a:ext uri="{C183D7F6-B498-43B3-948B-1728B52AA6E4}">
                <adec:decorative xmlns:adec="http://schemas.microsoft.com/office/drawing/2017/decorative" val="1"/>
              </a:ext>
            </a:extLst>
          </p:cNvPr>
          <p:cNvSpPr txBox="1">
            <a:spLocks/>
          </p:cNvSpPr>
          <p:nvPr userDrawn="1"/>
        </p:nvSpPr>
        <p:spPr bwMode="gray">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609600" y="3477837"/>
            <a:ext cx="10972800" cy="1295182"/>
          </a:xfrm>
          <a:noFill/>
        </p:spPr>
        <p:txBody>
          <a:bodyPr wrap="square" lIns="0" tIns="182880" rIns="0" bIns="182880" anchor="ctr">
            <a:normAutofit/>
          </a:bodyPr>
          <a:lstStyle>
            <a:lvl1pPr algn="ctr">
              <a:defRPr sz="3600">
                <a:solidFill>
                  <a:schemeClr val="bg1"/>
                </a:solidFill>
              </a:defRPr>
            </a:lvl1pPr>
          </a:lstStyle>
          <a:p>
            <a:r>
              <a:rPr lang="en-US"/>
              <a:t>Click to edit presentation title</a:t>
            </a:r>
          </a:p>
        </p:txBody>
      </p:sp>
      <p:sp>
        <p:nvSpPr>
          <p:cNvPr id="3" name="Rectangle 3">
            <a:extLst>
              <a:ext uri="{C183D7F6-B498-43B3-948B-1728B52AA6E4}">
                <adec:decorative xmlns:adec="http://schemas.microsoft.com/office/drawing/2017/decorative" val="1"/>
              </a:ext>
            </a:extLst>
          </p:cNvPr>
          <p:cNvSpPr/>
          <p:nvPr userDrawn="1"/>
        </p:nvSpPr>
        <p:spPr bwMode="white">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9" name="Footer Placeholder 5"/>
          <p:cNvSpPr>
            <a:spLocks noGrp="1"/>
          </p:cNvSpPr>
          <p:nvPr>
            <p:ph type="ftr" sz="quarter" idx="3"/>
          </p:nvPr>
        </p:nvSpPr>
        <p:spPr bwMode="black">
          <a:xfrm>
            <a:off x="3302177" y="6138332"/>
            <a:ext cx="5587647" cy="365125"/>
          </a:xfrm>
          <a:prstGeom prst="rect">
            <a:avLst/>
          </a:prstGeom>
        </p:spPr>
        <p:txBody>
          <a:bodyPr anchor="b"/>
          <a:lstStyle>
            <a:lvl1pPr algn="r">
              <a:defRPr sz="1200">
                <a:solidFill>
                  <a:schemeClr val="tx2"/>
                </a:solidFill>
              </a:defRPr>
            </a:lvl1pPr>
          </a:lstStyle>
          <a:p>
            <a:pPr algn="ctr"/>
            <a:r>
              <a:rPr lang="en-US"/>
              <a:t>Optional Tagline Goes Here </a:t>
            </a:r>
            <a:r>
              <a:rPr lang="en-US">
                <a:solidFill>
                  <a:schemeClr val="accent1"/>
                </a:solidFill>
              </a:rPr>
              <a:t>|</a:t>
            </a:r>
            <a:r>
              <a:rPr lang="en-US"/>
              <a:t> mn.gov/</a:t>
            </a:r>
            <a:r>
              <a:rPr lang="en-US" err="1"/>
              <a:t>websiteurl</a:t>
            </a:r>
            <a:endParaRPr lang="en-US"/>
          </a:p>
        </p:txBody>
      </p:sp>
      <p:sp>
        <p:nvSpPr>
          <p:cNvPr id="6" name="Picture Placeholder 6"/>
          <p:cNvSpPr>
            <a:spLocks noGrp="1"/>
          </p:cNvSpPr>
          <p:nvPr>
            <p:ph type="pic" sz="quarter" idx="17"/>
          </p:nvPr>
        </p:nvSpPr>
        <p:spPr bwMode="gray">
          <a:xfrm>
            <a:off x="0" y="0"/>
            <a:ext cx="12192000" cy="3380732"/>
          </a:xfrm>
        </p:spPr>
        <p:txBody>
          <a:bodyPr/>
          <a:lstStyle/>
          <a:p>
            <a:r>
              <a:rPr lang="en-US"/>
              <a:t>Click icon to add picture</a:t>
            </a:r>
          </a:p>
        </p:txBody>
      </p:sp>
      <p:pic>
        <p:nvPicPr>
          <p:cNvPr id="4" name="Picture 3" descr="Minnesota Department of Employment and Economic Development, Office of Public Service logo">
            <a:extLst>
              <a:ext uri="{FF2B5EF4-FFF2-40B4-BE49-F238E27FC236}">
                <a16:creationId xmlns:a16="http://schemas.microsoft.com/office/drawing/2014/main" id="{E5E85177-E811-DFDB-6636-283829CA7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0060" y="6009423"/>
            <a:ext cx="3716940" cy="743388"/>
          </a:xfrm>
          <a:prstGeom prst="rect">
            <a:avLst/>
          </a:prstGeom>
        </p:spPr>
      </p:pic>
    </p:spTree>
    <p:extLst>
      <p:ext uri="{BB962C8B-B14F-4D97-AF65-F5344CB8AC3E}">
        <p14:creationId xmlns:p14="http://schemas.microsoft.com/office/powerpoint/2010/main" val="388194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a:extLst>
              <a:ext uri="{C183D7F6-B498-43B3-948B-1728B52AA6E4}">
                <adec:decorative xmlns:adec="http://schemas.microsoft.com/office/drawing/2017/decorative" val="1"/>
              </a:ext>
            </a:extLst>
          </p:cNvPr>
          <p:cNvSpPr txBox="1">
            <a:spLocks/>
          </p:cNvSpPr>
          <p:nvPr userDrawn="1"/>
        </p:nvSpPr>
        <p:spPr bwMode="gray">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609600" y="4188564"/>
            <a:ext cx="10972800" cy="1199223"/>
          </a:xfrm>
          <a:noFill/>
        </p:spPr>
        <p:txBody>
          <a:bodyPr lIns="0" tIns="182880" rIns="0" bIns="182880" anchor="ctr">
            <a:normAutofit/>
          </a:bodyPr>
          <a:lstStyle>
            <a:lvl1pPr algn="ctr">
              <a:defRPr sz="3600">
                <a:solidFill>
                  <a:schemeClr val="bg1"/>
                </a:solidFill>
              </a:defRPr>
            </a:lvl1pPr>
          </a:lstStyle>
          <a:p>
            <a:r>
              <a:rPr lang="en-US"/>
              <a:t>Click to edit section title</a:t>
            </a:r>
          </a:p>
        </p:txBody>
      </p:sp>
      <p:sp>
        <p:nvSpPr>
          <p:cNvPr id="3" name="Rectangle 3">
            <a:extLst>
              <a:ext uri="{C183D7F6-B498-43B3-948B-1728B52AA6E4}">
                <adec:decorative xmlns:adec="http://schemas.microsoft.com/office/drawing/2017/decorative" val="1"/>
              </a:ext>
            </a:extLst>
          </p:cNvPr>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4" name="Date Placeholder 4">
            <a:extLst>
              <a:ext uri="{FF2B5EF4-FFF2-40B4-BE49-F238E27FC236}">
                <a16:creationId xmlns:a16="http://schemas.microsoft.com/office/drawing/2014/main" id="{7B782D3D-5461-7DE1-379A-53492AAFE533}"/>
              </a:ext>
            </a:extLst>
          </p:cNvPr>
          <p:cNvSpPr>
            <a:spLocks noGrp="1"/>
          </p:cNvSpPr>
          <p:nvPr>
            <p:ph type="dt" sz="half" idx="10"/>
          </p:nvPr>
        </p:nvSpPr>
        <p:spPr bwMode="black">
          <a:xfrm>
            <a:off x="838200" y="6356350"/>
            <a:ext cx="1358590" cy="365125"/>
          </a:xfrm>
        </p:spPr>
        <p:txBody>
          <a:bodyPr/>
          <a:lstStyle/>
          <a:p>
            <a:fld id="{824D5D47-1752-4D84-8BFB-C2F71A34C932}" type="datetime1">
              <a:rPr lang="en-US" smtClean="0"/>
              <a:t>7/9/2026</a:t>
            </a:fld>
            <a:endParaRPr lang="en-US"/>
          </a:p>
        </p:txBody>
      </p:sp>
      <p:sp>
        <p:nvSpPr>
          <p:cNvPr id="6" name="Footer Placeholder 5">
            <a:extLst>
              <a:ext uri="{FF2B5EF4-FFF2-40B4-BE49-F238E27FC236}">
                <a16:creationId xmlns:a16="http://schemas.microsoft.com/office/drawing/2014/main" id="{A3A07488-ED82-917A-8E74-5FE562A53528}"/>
              </a:ext>
            </a:extLst>
          </p:cNvPr>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7" name="Slide Number Placeholder 6">
            <a:extLst>
              <a:ext uri="{FF2B5EF4-FFF2-40B4-BE49-F238E27FC236}">
                <a16:creationId xmlns:a16="http://schemas.microsoft.com/office/drawing/2014/main" id="{DB3E1ADD-1C06-E947-C9C1-27531B6F42D2}"/>
              </a:ext>
            </a:extLst>
          </p:cNvPr>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pic>
        <p:nvPicPr>
          <p:cNvPr id="9" name="Picture 8" descr="Minnesota Department of Employment and Economic Development, Office of Public Service logo">
            <a:extLst>
              <a:ext uri="{FF2B5EF4-FFF2-40B4-BE49-F238E27FC236}">
                <a16:creationId xmlns:a16="http://schemas.microsoft.com/office/drawing/2014/main" id="{0A2BE7AA-D1B9-A477-F886-8C91D5BA8C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2082250229"/>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Minnesota Logo)">
    <p:bg>
      <p:bgPr>
        <a:solidFill>
          <a:schemeClr val="bg1"/>
        </a:solidFill>
        <a:effectLst/>
      </p:bgPr>
    </p:bg>
    <p:spTree>
      <p:nvGrpSpPr>
        <p:cNvPr id="1" name=""/>
        <p:cNvGrpSpPr/>
        <p:nvPr/>
      </p:nvGrpSpPr>
      <p:grpSpPr>
        <a:xfrm>
          <a:off x="0" y="0"/>
          <a:ext cx="0" cy="0"/>
          <a:chOff x="0" y="0"/>
          <a:chExt cx="0" cy="0"/>
        </a:xfrm>
      </p:grpSpPr>
      <p:sp>
        <p:nvSpPr>
          <p:cNvPr id="12" name="Rectangle 1">
            <a:extLst>
              <a:ext uri="{C183D7F6-B498-43B3-948B-1728B52AA6E4}">
                <adec:decorative xmlns:adec="http://schemas.microsoft.com/office/drawing/2017/decorative" val="1"/>
              </a:ext>
            </a:extLst>
          </p:cNvPr>
          <p:cNvSpPr txBox="1">
            <a:spLocks/>
          </p:cNvSpPr>
          <p:nvPr userDrawn="1"/>
        </p:nvSpPr>
        <p:spPr bwMode="gray">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609600" y="4188564"/>
            <a:ext cx="10972800" cy="1199223"/>
          </a:xfrm>
          <a:noFill/>
        </p:spPr>
        <p:txBody>
          <a:bodyPr lIns="0" tIns="182880" rIns="0" bIns="182880" anchor="ctr">
            <a:normAutofit/>
          </a:bodyPr>
          <a:lstStyle>
            <a:lvl1pPr algn="ctr">
              <a:defRPr sz="3600">
                <a:solidFill>
                  <a:schemeClr val="bg1"/>
                </a:solidFill>
              </a:defRPr>
            </a:lvl1pPr>
          </a:lstStyle>
          <a:p>
            <a:r>
              <a:rPr lang="en-US"/>
              <a:t>Click to edit section title</a:t>
            </a:r>
          </a:p>
        </p:txBody>
      </p:sp>
      <p:sp>
        <p:nvSpPr>
          <p:cNvPr id="3" name="Rectangle 3">
            <a:extLst>
              <a:ext uri="{C183D7F6-B498-43B3-948B-1728B52AA6E4}">
                <adec:decorative xmlns:adec="http://schemas.microsoft.com/office/drawing/2017/decorative" val="1"/>
              </a:ext>
            </a:extLst>
          </p:cNvPr>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lIns="0" tIns="91440" rIns="0" bIns="91440">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4" name="Date Placeholder 4">
            <a:extLst>
              <a:ext uri="{FF2B5EF4-FFF2-40B4-BE49-F238E27FC236}">
                <a16:creationId xmlns:a16="http://schemas.microsoft.com/office/drawing/2014/main" id="{3BA07A2E-34FB-7D3F-D46B-7C59DC5BCEF9}"/>
              </a:ext>
            </a:extLst>
          </p:cNvPr>
          <p:cNvSpPr>
            <a:spLocks noGrp="1"/>
          </p:cNvSpPr>
          <p:nvPr>
            <p:ph type="dt" sz="half" idx="10"/>
          </p:nvPr>
        </p:nvSpPr>
        <p:spPr bwMode="black">
          <a:xfrm>
            <a:off x="838200" y="6356350"/>
            <a:ext cx="1358590" cy="365125"/>
          </a:xfrm>
        </p:spPr>
        <p:txBody>
          <a:bodyPr/>
          <a:lstStyle/>
          <a:p>
            <a:fld id="{824D5D47-1752-4D84-8BFB-C2F71A34C932}" type="datetime1">
              <a:rPr lang="en-US" smtClean="0"/>
              <a:t>7/9/2026</a:t>
            </a:fld>
            <a:endParaRPr lang="en-US"/>
          </a:p>
        </p:txBody>
      </p:sp>
      <p:sp>
        <p:nvSpPr>
          <p:cNvPr id="5" name="Footer Placeholder 5">
            <a:extLst>
              <a:ext uri="{FF2B5EF4-FFF2-40B4-BE49-F238E27FC236}">
                <a16:creationId xmlns:a16="http://schemas.microsoft.com/office/drawing/2014/main" id="{F360D706-149E-B351-A87B-053879D2C29B}"/>
              </a:ext>
            </a:extLst>
          </p:cNvPr>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6">
            <a:extLst>
              <a:ext uri="{FF2B5EF4-FFF2-40B4-BE49-F238E27FC236}">
                <a16:creationId xmlns:a16="http://schemas.microsoft.com/office/drawing/2014/main" id="{91CC1C7A-EF7C-3EBC-44CD-C5E0CDC76CC3}"/>
              </a:ext>
            </a:extLst>
          </p:cNvPr>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pic>
        <p:nvPicPr>
          <p:cNvPr id="8" name="Picture 7" descr="Minnesota Department of Employment and Economic Development, Office of Public Service logo">
            <a:extLst>
              <a:ext uri="{FF2B5EF4-FFF2-40B4-BE49-F238E27FC236}">
                <a16:creationId xmlns:a16="http://schemas.microsoft.com/office/drawing/2014/main" id="{641A66D7-C093-A55F-A1B1-02FD126BE8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1960241390"/>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 Click to edit slide title</a:t>
            </a:r>
          </a:p>
        </p:txBody>
      </p:sp>
      <p:sp>
        <p:nvSpPr>
          <p:cNvPr id="3" name="Content Placeholder 3"/>
          <p:cNvSpPr>
            <a:spLocks noGrp="1"/>
          </p:cNvSpPr>
          <p:nvPr>
            <p:ph idx="1" hasCustomPrompt="1"/>
          </p:nvPr>
        </p:nvSpPr>
        <p:spPr bwMode="gray">
          <a:xfrm>
            <a:off x="838200" y="1594624"/>
            <a:ext cx="10515600" cy="4582339"/>
          </a:xfrm>
          <a:noFill/>
        </p:spPr>
        <p:txBody>
          <a:bodyPr lIns="0" tIns="91440" rIns="0" bIns="9144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4"/>
          <p:cNvSpPr>
            <a:spLocks noGrp="1"/>
          </p:cNvSpPr>
          <p:nvPr>
            <p:ph type="dt" sz="half" idx="10"/>
          </p:nvPr>
        </p:nvSpPr>
        <p:spPr bwMode="black"/>
        <p:txBody>
          <a:bodyPr/>
          <a:lstStyle/>
          <a:p>
            <a:fld id="{824D5D47-1752-4D84-8BFB-C2F71A34C932}" type="datetime1">
              <a:rPr lang="en-US" smtClean="0"/>
              <a:t>7/9/2026</a:t>
            </a:fld>
            <a:endParaRPr lang="en-US"/>
          </a:p>
        </p:txBody>
      </p:sp>
      <p:sp>
        <p:nvSpPr>
          <p:cNvPr id="10"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7">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3" name="Content Placeholder 3"/>
          <p:cNvSpPr>
            <a:spLocks noGrp="1"/>
          </p:cNvSpPr>
          <p:nvPr>
            <p:ph sz="half" idx="1" hasCustomPrompt="1"/>
          </p:nvPr>
        </p:nvSpPr>
        <p:spPr bwMode="gray">
          <a:xfrm>
            <a:off x="838200" y="1594624"/>
            <a:ext cx="5181600" cy="4582339"/>
          </a:xfrm>
          <a:noFill/>
        </p:spPr>
        <p:txBody>
          <a:bodyPr lIns="0" tIns="91440" rIns="274320" bIns="9144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hasCustomPrompt="1"/>
          </p:nvPr>
        </p:nvSpPr>
        <p:spPr bwMode="gray">
          <a:xfrm>
            <a:off x="6172200" y="1594624"/>
            <a:ext cx="5181600" cy="4582339"/>
          </a:xfrm>
          <a:noFill/>
        </p:spPr>
        <p:txBody>
          <a:bodyPr lIns="0" tIns="91440" rIns="0" bIns="9144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5"/>
          <p:cNvSpPr>
            <a:spLocks noGrp="1"/>
          </p:cNvSpPr>
          <p:nvPr>
            <p:ph type="dt" sz="half" idx="10"/>
          </p:nvPr>
        </p:nvSpPr>
        <p:spPr bwMode="black"/>
        <p:txBody>
          <a:bodyPr/>
          <a:lstStyle/>
          <a:p>
            <a:fld id="{7C198DD1-C477-482D-A126-3FBDD1778E48}" type="datetime1">
              <a:rPr lang="en-US" smtClean="0"/>
              <a:t>7/9/2026</a:t>
            </a:fld>
            <a:endParaRPr lang="en-US"/>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a:p>
        </p:txBody>
      </p:sp>
      <p:sp>
        <p:nvSpPr>
          <p:cNvPr id="10" name="Rectangle 8">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2" name="Rectangle 3">
            <a:extLst>
              <a:ext uri="{C183D7F6-B498-43B3-948B-1728B52AA6E4}">
                <adec:decorative xmlns:adec="http://schemas.microsoft.com/office/drawing/2017/decorative" val="1"/>
              </a:ext>
            </a:extLst>
          </p:cNvPr>
          <p:cNvSpPr/>
          <p:nvPr userDrawn="1"/>
        </p:nvSpPr>
        <p:spPr>
          <a:xfrm>
            <a:off x="838200" y="1280033"/>
            <a:ext cx="10515600" cy="489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p:cNvSpPr>
            <a:spLocks noGrp="1"/>
          </p:cNvSpPr>
          <p:nvPr>
            <p:ph idx="1" hasCustomPrompt="1"/>
          </p:nvPr>
        </p:nvSpPr>
        <p:spPr bwMode="gray">
          <a:xfrm>
            <a:off x="838200" y="1280033"/>
            <a:ext cx="10515600" cy="4896931"/>
          </a:xfrm>
          <a:noFill/>
        </p:spPr>
        <p:txBody>
          <a:bodyPr lIns="274320" tIns="274320" rIns="274320" bIns="27432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5"/>
          <p:cNvSpPr>
            <a:spLocks noGrp="1"/>
          </p:cNvSpPr>
          <p:nvPr>
            <p:ph type="dt" sz="half" idx="10"/>
          </p:nvPr>
        </p:nvSpPr>
        <p:spPr bwMode="black"/>
        <p:txBody>
          <a:bodyPr/>
          <a:lstStyle/>
          <a:p>
            <a:fld id="{9A198C9B-0587-4A1E-9E03-E4C9FE222F08}" type="datetime1">
              <a:rPr lang="en-US" smtClean="0"/>
              <a:t>7/9/2026</a:t>
            </a:fld>
            <a:endParaRPr lang="en-US"/>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7"/>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8">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10" name="Rectangle 3">
            <a:extLst>
              <a:ext uri="{C183D7F6-B498-43B3-948B-1728B52AA6E4}">
                <adec:decorative xmlns:adec="http://schemas.microsoft.com/office/drawing/2017/decorative" val="1"/>
              </a:ext>
            </a:extLst>
          </p:cNvPr>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4"/>
          <p:cNvSpPr>
            <a:spLocks noGrp="1"/>
          </p:cNvSpPr>
          <p:nvPr>
            <p:ph sz="half" idx="1" hasCustomPrompt="1"/>
          </p:nvPr>
        </p:nvSpPr>
        <p:spPr bwMode="gray">
          <a:xfrm>
            <a:off x="838200" y="1594624"/>
            <a:ext cx="5181600" cy="4582339"/>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2" name="Rectangle 5">
            <a:extLst>
              <a:ext uri="{C183D7F6-B498-43B3-948B-1728B52AA6E4}">
                <adec:decorative xmlns:adec="http://schemas.microsoft.com/office/drawing/2017/decorative" val="1"/>
              </a:ext>
            </a:extLst>
          </p:cNvPr>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6"/>
          <p:cNvSpPr>
            <a:spLocks noGrp="1"/>
          </p:cNvSpPr>
          <p:nvPr>
            <p:ph sz="half" idx="2" hasCustomPrompt="1"/>
          </p:nvPr>
        </p:nvSpPr>
        <p:spPr bwMode="gray">
          <a:xfrm>
            <a:off x="6172200" y="1594624"/>
            <a:ext cx="5181600" cy="4582339"/>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bwMode="black"/>
        <p:txBody>
          <a:bodyPr/>
          <a:lstStyle/>
          <a:p>
            <a:fld id="{5485A5BA-A5F9-4138-9E4B-FFD626F6437A}" type="datetime1">
              <a:rPr lang="en-US" smtClean="0"/>
              <a:t>7/9/2026</a:t>
            </a:fld>
            <a:endParaRPr lang="en-US"/>
          </a:p>
        </p:txBody>
      </p:sp>
      <p:sp>
        <p:nvSpPr>
          <p:cNvPr id="11"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7" name="Slide Number Placeholder 9"/>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10">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53801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5" name="Content Placeholder 2"/>
          <p:cNvSpPr>
            <a:spLocks noGrp="1"/>
          </p:cNvSpPr>
          <p:nvPr>
            <p:ph sz="quarter" idx="10" hasCustomPrompt="1"/>
          </p:nvPr>
        </p:nvSpPr>
        <p:spPr bwMode="gray">
          <a:xfrm>
            <a:off x="838200" y="1366345"/>
            <a:ext cx="10515600" cy="4788393"/>
          </a:xfrm>
          <a:noFill/>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black">
          <a:xfrm>
            <a:off x="838200" y="6356350"/>
            <a:ext cx="1358590" cy="365125"/>
          </a:xfrm>
        </p:spPr>
        <p:txBody>
          <a:bodyPr/>
          <a:lstStyle/>
          <a:p>
            <a:fld id="{66C283A4-7960-4BFD-B3A5-A2CC5BB2A473}" type="datetime1">
              <a:rPr lang="en-US" smtClean="0"/>
              <a:t>7/9/2026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Blue Gradient)">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2" name="Rectangle 2">
            <a:extLst>
              <a:ext uri="{FF2B5EF4-FFF2-40B4-BE49-F238E27FC236}">
                <a16:creationId xmlns:a16="http://schemas.microsoft.com/office/drawing/2014/main" id="{DCB9A518-5B17-ED80-1AD8-2DD3847D57AE}"/>
              </a:ext>
              <a:ext uri="{C183D7F6-B498-43B3-948B-1728B52AA6E4}">
                <adec:decorative xmlns:adec="http://schemas.microsoft.com/office/drawing/2017/decorative" val="1"/>
              </a:ext>
            </a:extLst>
          </p:cNvPr>
          <p:cNvSpPr/>
          <p:nvPr userDrawn="1"/>
        </p:nvSpPr>
        <p:spPr bwMode="gray">
          <a:xfrm>
            <a:off x="0" y="1220194"/>
            <a:ext cx="12192000" cy="2208806"/>
          </a:xfrm>
          <a:prstGeom prst="rect">
            <a:avLst/>
          </a:prstGeom>
          <a:gradFill>
            <a:gsLst>
              <a:gs pos="0">
                <a:schemeClr val="tx1">
                  <a:lumMod val="10000"/>
                  <a:lumOff val="9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Content Placeholder 3"/>
          <p:cNvSpPr>
            <a:spLocks noGrp="1"/>
          </p:cNvSpPr>
          <p:nvPr>
            <p:ph sz="quarter" idx="10" hasCustomPrompt="1"/>
          </p:nvPr>
        </p:nvSpPr>
        <p:spPr bwMode="gray">
          <a:xfrm>
            <a:off x="838200" y="1366345"/>
            <a:ext cx="10515600" cy="4788393"/>
          </a:xfrm>
          <a:no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black">
          <a:xfrm>
            <a:off x="838200" y="6356350"/>
            <a:ext cx="1358590" cy="365125"/>
          </a:xfrm>
        </p:spPr>
        <p:txBody>
          <a:bodyPr/>
          <a:lstStyle/>
          <a:p>
            <a:fld id="{66C283A4-7960-4BFD-B3A5-A2CC5BB2A473}" type="datetime1">
              <a:rPr lang="en-US" smtClean="0"/>
              <a:t>7/9/2026</a:t>
            </a:fld>
            <a:endParaRPr lang="en-US"/>
          </a:p>
        </p:txBody>
      </p:sp>
      <p:sp>
        <p:nvSpPr>
          <p:cNvPr id="7"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52064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Green Gradient)">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2" name="Rectangle 2">
            <a:extLst>
              <a:ext uri="{FF2B5EF4-FFF2-40B4-BE49-F238E27FC236}">
                <a16:creationId xmlns:a16="http://schemas.microsoft.com/office/drawing/2014/main" id="{485BE29E-4A21-6AAA-F5AE-A9CC9B59C394}"/>
              </a:ext>
              <a:ext uri="{C183D7F6-B498-43B3-948B-1728B52AA6E4}">
                <adec:decorative xmlns:adec="http://schemas.microsoft.com/office/drawing/2017/decorative" val="1"/>
              </a:ext>
            </a:extLst>
          </p:cNvPr>
          <p:cNvSpPr/>
          <p:nvPr userDrawn="1"/>
        </p:nvSpPr>
        <p:spPr bwMode="gray">
          <a:xfrm>
            <a:off x="0" y="1220194"/>
            <a:ext cx="12192000" cy="2208806"/>
          </a:xfrm>
          <a:prstGeom prst="rect">
            <a:avLst/>
          </a:prstGeom>
          <a:gradFill>
            <a:gsLst>
              <a:gs pos="0">
                <a:schemeClr val="accent2">
                  <a:lumMod val="20000"/>
                  <a:lumOff val="8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Content Placeholder 3"/>
          <p:cNvSpPr>
            <a:spLocks noGrp="1"/>
          </p:cNvSpPr>
          <p:nvPr>
            <p:ph sz="quarter" idx="10" hasCustomPrompt="1"/>
          </p:nvPr>
        </p:nvSpPr>
        <p:spPr bwMode="gray">
          <a:xfrm>
            <a:off x="838200" y="1366345"/>
            <a:ext cx="10515600" cy="4788393"/>
          </a:xfrm>
          <a:no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black">
          <a:xfrm>
            <a:off x="838200" y="6356350"/>
            <a:ext cx="1358590" cy="365125"/>
          </a:xfrm>
        </p:spPr>
        <p:txBody>
          <a:bodyPr/>
          <a:lstStyle/>
          <a:p>
            <a:fld id="{66C283A4-7960-4BFD-B3A5-A2CC5BB2A473}" type="datetime1">
              <a:rPr lang="en-US" smtClean="0"/>
              <a:t>7/9/2026</a:t>
            </a:fld>
            <a:endParaRPr lang="en-US"/>
          </a:p>
        </p:txBody>
      </p:sp>
      <p:sp>
        <p:nvSpPr>
          <p:cNvPr id="7"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2369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Green Bar)">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black">
          <a:xfrm>
            <a:off x="838200" y="-1"/>
            <a:ext cx="10515600" cy="1216025"/>
          </a:xfrm>
          <a:noFill/>
        </p:spPr>
        <p:txBody>
          <a:bodyPr lIns="0" tIns="182880" rIns="0" bIns="182880">
            <a:normAutofit/>
          </a:bodyPr>
          <a:lstStyle>
            <a:lvl1pPr algn="ctr">
              <a:defRPr sz="3600">
                <a:solidFill>
                  <a:schemeClr val="tx1"/>
                </a:solidFill>
              </a:defRPr>
            </a:lvl1pPr>
          </a:lstStyle>
          <a:p>
            <a:r>
              <a:rPr lang="en-US"/>
              <a:t>Click to edit slide title</a:t>
            </a:r>
          </a:p>
        </p:txBody>
      </p:sp>
      <p:sp>
        <p:nvSpPr>
          <p:cNvPr id="5" name="Content Placeholder 2"/>
          <p:cNvSpPr>
            <a:spLocks noGrp="1"/>
          </p:cNvSpPr>
          <p:nvPr>
            <p:ph sz="quarter" idx="10" hasCustomPrompt="1"/>
          </p:nvPr>
        </p:nvSpPr>
        <p:spPr bwMode="gray">
          <a:xfrm>
            <a:off x="838200" y="1366345"/>
            <a:ext cx="10515600" cy="4788393"/>
          </a:xfrm>
          <a:no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black">
          <a:xfrm>
            <a:off x="838200" y="6356350"/>
            <a:ext cx="1358590" cy="365125"/>
          </a:xfrm>
        </p:spPr>
        <p:txBody>
          <a:bodyPr/>
          <a:lstStyle/>
          <a:p>
            <a:fld id="{66C283A4-7960-4BFD-B3A5-A2CC5BB2A473}" type="datetime1">
              <a:rPr lang="en-US" smtClean="0"/>
              <a:t>7/9/2026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cxnSp>
        <p:nvCxnSpPr>
          <p:cNvPr id="2" name="Straight Connector 6">
            <a:extLst>
              <a:ext uri="{FF2B5EF4-FFF2-40B4-BE49-F238E27FC236}">
                <a16:creationId xmlns:a16="http://schemas.microsoft.com/office/drawing/2014/main" id="{FCCACB82-4C63-865B-470E-7A193EF86A3D}"/>
              </a:ext>
              <a:ext uri="{C183D7F6-B498-43B3-948B-1728B52AA6E4}">
                <adec:decorative xmlns:adec="http://schemas.microsoft.com/office/drawing/2017/decorative" val="1"/>
              </a:ext>
            </a:extLst>
          </p:cNvPr>
          <p:cNvCxnSpPr>
            <a:cxnSpLocks/>
          </p:cNvCxnSpPr>
          <p:nvPr userDrawn="1"/>
        </p:nvCxnSpPr>
        <p:spPr bwMode="gray">
          <a:xfrm>
            <a:off x="838200" y="1187413"/>
            <a:ext cx="10515600" cy="0"/>
          </a:xfrm>
          <a:prstGeom prst="line">
            <a:avLst/>
          </a:prstGeom>
          <a:ln w="762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53502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de by Side (Green Bar)">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black">
          <a:xfrm>
            <a:off x="838200" y="1138748"/>
            <a:ext cx="4164623" cy="4788393"/>
          </a:xfrm>
          <a:noFill/>
        </p:spPr>
        <p:txBody>
          <a:bodyPr lIns="0" tIns="91440" rIns="0" bIns="91440" anchor="t">
            <a:normAutofit/>
          </a:bodyPr>
          <a:lstStyle>
            <a:lvl1pPr algn="l">
              <a:defRPr sz="5500">
                <a:solidFill>
                  <a:schemeClr val="tx1"/>
                </a:solidFill>
              </a:defRPr>
            </a:lvl1pPr>
          </a:lstStyle>
          <a:p>
            <a:r>
              <a:rPr lang="en-US"/>
              <a:t>Click to edit slide title</a:t>
            </a:r>
          </a:p>
        </p:txBody>
      </p:sp>
      <p:sp>
        <p:nvSpPr>
          <p:cNvPr id="5" name="Content Placeholder 2"/>
          <p:cNvSpPr>
            <a:spLocks noGrp="1"/>
          </p:cNvSpPr>
          <p:nvPr>
            <p:ph sz="quarter" idx="10" hasCustomPrompt="1"/>
          </p:nvPr>
        </p:nvSpPr>
        <p:spPr bwMode="gray">
          <a:xfrm>
            <a:off x="5662246" y="1159870"/>
            <a:ext cx="5691554" cy="4788393"/>
          </a:xfrm>
          <a:noFill/>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black">
          <a:xfrm>
            <a:off x="838200" y="6356350"/>
            <a:ext cx="1358590" cy="365125"/>
          </a:xfrm>
        </p:spPr>
        <p:txBody>
          <a:bodyPr/>
          <a:lstStyle/>
          <a:p>
            <a:fld id="{66C283A4-7960-4BFD-B3A5-A2CC5BB2A473}" type="datetime1">
              <a:rPr lang="en-US" smtClean="0"/>
              <a:t>7/9/2026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cxnSp>
        <p:nvCxnSpPr>
          <p:cNvPr id="3" name="Straight Connector 6">
            <a:extLst>
              <a:ext uri="{FF2B5EF4-FFF2-40B4-BE49-F238E27FC236}">
                <a16:creationId xmlns:a16="http://schemas.microsoft.com/office/drawing/2014/main" id="{EAA32018-5087-2ABA-790C-1E17CCDCFF9F}"/>
              </a:ext>
              <a:ext uri="{C183D7F6-B498-43B3-948B-1728B52AA6E4}">
                <adec:decorative xmlns:adec="http://schemas.microsoft.com/office/drawing/2017/decorative" val="1"/>
              </a:ext>
            </a:extLst>
          </p:cNvPr>
          <p:cNvCxnSpPr>
            <a:cxnSpLocks/>
          </p:cNvCxnSpPr>
          <p:nvPr userDrawn="1"/>
        </p:nvCxnSpPr>
        <p:spPr bwMode="gray">
          <a:xfrm>
            <a:off x="730822" y="775037"/>
            <a:ext cx="4568009" cy="0"/>
          </a:xfrm>
          <a:prstGeom prst="line">
            <a:avLst/>
          </a:prstGeom>
          <a:ln w="762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70959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 by Side (Blue Box)">
    <p:bg bwMode="gray">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A0D15-3F5C-39B3-6395-49E2D9A9CF3E}"/>
              </a:ext>
              <a:ext uri="{C183D7F6-B498-43B3-948B-1728B52AA6E4}">
                <adec:decorative xmlns:adec="http://schemas.microsoft.com/office/drawing/2017/decorative" val="1"/>
              </a:ext>
            </a:extLst>
          </p:cNvPr>
          <p:cNvSpPr/>
          <p:nvPr userDrawn="1"/>
        </p:nvSpPr>
        <p:spPr bwMode="gray">
          <a:xfrm>
            <a:off x="-49619"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p:cNvSpPr>
            <a:spLocks noGrp="1"/>
          </p:cNvSpPr>
          <p:nvPr>
            <p:ph type="title" hasCustomPrompt="1"/>
          </p:nvPr>
        </p:nvSpPr>
        <p:spPr bwMode="white">
          <a:xfrm>
            <a:off x="449224" y="811964"/>
            <a:ext cx="3698160" cy="5234072"/>
          </a:xfrm>
          <a:noFill/>
        </p:spPr>
        <p:txBody>
          <a:bodyPr lIns="0" tIns="91440" rIns="0" bIns="91440" anchor="ctr">
            <a:normAutofit/>
          </a:bodyPr>
          <a:lstStyle>
            <a:lvl1pPr algn="l">
              <a:defRPr sz="5500">
                <a:solidFill>
                  <a:schemeClr val="bg1"/>
                </a:solidFill>
              </a:defRPr>
            </a:lvl1pPr>
          </a:lstStyle>
          <a:p>
            <a:r>
              <a:rPr lang="en-US"/>
              <a:t>Click to edit slide title</a:t>
            </a:r>
          </a:p>
        </p:txBody>
      </p:sp>
      <p:sp>
        <p:nvSpPr>
          <p:cNvPr id="5" name="Content Placeholder 3"/>
          <p:cNvSpPr>
            <a:spLocks noGrp="1"/>
          </p:cNvSpPr>
          <p:nvPr>
            <p:ph sz="quarter" idx="10" hasCustomPrompt="1"/>
          </p:nvPr>
        </p:nvSpPr>
        <p:spPr bwMode="gray">
          <a:xfrm>
            <a:off x="5207350" y="808073"/>
            <a:ext cx="6067425" cy="5237963"/>
          </a:xfrm>
          <a:noFill/>
        </p:spPr>
        <p:txBody>
          <a:bodyPr lIns="0" tIns="91440" rIns="0" bIns="91440"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292574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de by Side (Blue Box + Section Label)">
    <p:bg bwMode="gray">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A0D15-3F5C-39B3-6395-49E2D9A9CF3E}"/>
              </a:ext>
              <a:ext uri="{C183D7F6-B498-43B3-948B-1728B52AA6E4}">
                <adec:decorative xmlns:adec="http://schemas.microsoft.com/office/drawing/2017/decorative" val="1"/>
              </a:ext>
            </a:extLst>
          </p:cNvPr>
          <p:cNvSpPr/>
          <p:nvPr userDrawn="1"/>
        </p:nvSpPr>
        <p:spPr bwMode="gray">
          <a:xfrm>
            <a:off x="-49619"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lstStyle/>
          <a:p>
            <a:pPr algn="ctr"/>
            <a:endParaRPr lang="en-US"/>
          </a:p>
        </p:txBody>
      </p:sp>
      <p:sp>
        <p:nvSpPr>
          <p:cNvPr id="3" name="Rectangle: Top Corners Rounded 2">
            <a:extLst>
              <a:ext uri="{FF2B5EF4-FFF2-40B4-BE49-F238E27FC236}">
                <a16:creationId xmlns:a16="http://schemas.microsoft.com/office/drawing/2014/main" id="{F52F42D8-5209-3C82-7A53-D2CC804C9E38}"/>
              </a:ext>
              <a:ext uri="{C183D7F6-B498-43B3-948B-1728B52AA6E4}">
                <adec:decorative xmlns:adec="http://schemas.microsoft.com/office/drawing/2017/decorative" val="1"/>
              </a:ext>
            </a:extLst>
          </p:cNvPr>
          <p:cNvSpPr/>
          <p:nvPr userDrawn="1"/>
        </p:nvSpPr>
        <p:spPr>
          <a:xfrm rot="10800000">
            <a:off x="449224" y="0"/>
            <a:ext cx="3574314" cy="73010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D558ED61-28EC-0772-88E9-F909DF6CFAA6}"/>
              </a:ext>
            </a:extLst>
          </p:cNvPr>
          <p:cNvSpPr>
            <a:spLocks noGrp="1"/>
          </p:cNvSpPr>
          <p:nvPr>
            <p:ph type="body" sz="quarter" idx="13" hasCustomPrompt="1"/>
          </p:nvPr>
        </p:nvSpPr>
        <p:spPr>
          <a:xfrm>
            <a:off x="659041" y="215900"/>
            <a:ext cx="3154680" cy="320040"/>
          </a:xfrm>
        </p:spPr>
        <p:txBody>
          <a:bodyPr anchor="ctr">
            <a:normAutofit/>
          </a:bodyPr>
          <a:lstStyle>
            <a:lvl1pPr marL="0" indent="0" algn="ctr">
              <a:buNone/>
              <a:defRPr sz="1500"/>
            </a:lvl1pPr>
          </a:lstStyle>
          <a:p>
            <a:pPr lvl="0"/>
            <a:r>
              <a:rPr lang="en-US"/>
              <a:t>Section ID text goes here</a:t>
            </a:r>
          </a:p>
        </p:txBody>
      </p:sp>
      <p:sp>
        <p:nvSpPr>
          <p:cNvPr id="11" name="Title 4"/>
          <p:cNvSpPr>
            <a:spLocks noGrp="1"/>
          </p:cNvSpPr>
          <p:nvPr>
            <p:ph type="title" hasCustomPrompt="1"/>
          </p:nvPr>
        </p:nvSpPr>
        <p:spPr bwMode="white">
          <a:xfrm>
            <a:off x="449224" y="811964"/>
            <a:ext cx="3698160" cy="5234072"/>
          </a:xfrm>
          <a:noFill/>
        </p:spPr>
        <p:txBody>
          <a:bodyPr lIns="0" tIns="182880" rIns="0" bIns="182880" anchor="ctr">
            <a:normAutofit/>
          </a:bodyPr>
          <a:lstStyle>
            <a:lvl1pPr algn="l">
              <a:defRPr sz="5500">
                <a:solidFill>
                  <a:schemeClr val="bg1"/>
                </a:solidFill>
              </a:defRPr>
            </a:lvl1pPr>
          </a:lstStyle>
          <a:p>
            <a:r>
              <a:rPr lang="en-US"/>
              <a:t>Click to edit slide title</a:t>
            </a:r>
          </a:p>
        </p:txBody>
      </p:sp>
      <p:sp>
        <p:nvSpPr>
          <p:cNvPr id="5" name="Content Placeholder 5"/>
          <p:cNvSpPr>
            <a:spLocks noGrp="1"/>
          </p:cNvSpPr>
          <p:nvPr>
            <p:ph sz="quarter" idx="10" hasCustomPrompt="1"/>
          </p:nvPr>
        </p:nvSpPr>
        <p:spPr bwMode="gray">
          <a:xfrm>
            <a:off x="5207350" y="808073"/>
            <a:ext cx="6067425" cy="5237963"/>
          </a:xfrm>
          <a:noFill/>
        </p:spPr>
        <p:txBody>
          <a:bodyPr lIns="0" tIns="91440" rIns="0" bIns="91440"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38909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 by Side (Green Gradient)">
    <p:bg bwMode="gray">
      <p:bgPr>
        <a:solidFill>
          <a:schemeClr val="bg1"/>
        </a:solidFill>
        <a:effectLst/>
      </p:bgPr>
    </p:bg>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FC215644-CDAE-443E-F7FF-A4F11D7918C4}"/>
              </a:ext>
              <a:ext uri="{C183D7F6-B498-43B3-948B-1728B52AA6E4}">
                <adec:decorative xmlns:adec="http://schemas.microsoft.com/office/drawing/2017/decorative" val="1"/>
              </a:ext>
            </a:extLst>
          </p:cNvPr>
          <p:cNvSpPr/>
          <p:nvPr userDrawn="1"/>
        </p:nvSpPr>
        <p:spPr bwMode="gray">
          <a:xfrm>
            <a:off x="-49619" y="-1946"/>
            <a:ext cx="4572000" cy="6858000"/>
          </a:xfrm>
          <a:prstGeom prst="rect">
            <a:avLst/>
          </a:prstGeom>
          <a:gradFill>
            <a:gsLst>
              <a:gs pos="0">
                <a:schemeClr val="accent2">
                  <a:lumMod val="20000"/>
                  <a:lumOff val="80000"/>
                </a:schemeClr>
              </a:gs>
              <a:gs pos="10000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a:gsLst>
                  <a:gs pos="0">
                    <a:schemeClr val="accent3">
                      <a:lumMod val="20000"/>
                      <a:lumOff val="80000"/>
                    </a:schemeClr>
                  </a:gs>
                  <a:gs pos="100000">
                    <a:schemeClr val="bg1"/>
                  </a:gs>
                </a:gsLst>
                <a:lin ang="0" scaled="0"/>
              </a:gradFill>
            </a:endParaRPr>
          </a:p>
        </p:txBody>
      </p:sp>
      <p:sp>
        <p:nvSpPr>
          <p:cNvPr id="11" name="Title 2"/>
          <p:cNvSpPr>
            <a:spLocks noGrp="1"/>
          </p:cNvSpPr>
          <p:nvPr>
            <p:ph type="title" hasCustomPrompt="1"/>
          </p:nvPr>
        </p:nvSpPr>
        <p:spPr bwMode="black">
          <a:xfrm>
            <a:off x="449224" y="811964"/>
            <a:ext cx="3698160" cy="5234072"/>
          </a:xfrm>
          <a:noFill/>
        </p:spPr>
        <p:txBody>
          <a:bodyPr lIns="0" tIns="91440" rIns="0" bIns="91440" anchor="ctr">
            <a:normAutofit/>
          </a:bodyPr>
          <a:lstStyle>
            <a:lvl1pPr algn="l">
              <a:defRPr sz="5500">
                <a:solidFill>
                  <a:schemeClr val="accent1"/>
                </a:solidFill>
              </a:defRPr>
            </a:lvl1pPr>
          </a:lstStyle>
          <a:p>
            <a:r>
              <a:rPr lang="en-US"/>
              <a:t>Click to edit slide title</a:t>
            </a:r>
          </a:p>
        </p:txBody>
      </p:sp>
      <p:sp>
        <p:nvSpPr>
          <p:cNvPr id="5" name="Content Placeholder 3"/>
          <p:cNvSpPr>
            <a:spLocks noGrp="1"/>
          </p:cNvSpPr>
          <p:nvPr>
            <p:ph sz="quarter" idx="10" hasCustomPrompt="1"/>
          </p:nvPr>
        </p:nvSpPr>
        <p:spPr bwMode="gray">
          <a:xfrm>
            <a:off x="5207350" y="808073"/>
            <a:ext cx="6067425" cy="5237963"/>
          </a:xfrm>
          <a:noFill/>
        </p:spPr>
        <p:txBody>
          <a:bodyPr lIns="0" tIns="91440" rIns="0" bIns="91440"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296109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de by Side (Green Gradient + Section Label)">
    <p:bg bwMode="gray">
      <p:bgPr>
        <a:solidFill>
          <a:schemeClr val="bg1"/>
        </a:solidFill>
        <a:effectLst/>
      </p:bgPr>
    </p:bg>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FC215644-CDAE-443E-F7FF-A4F11D7918C4}"/>
              </a:ext>
              <a:ext uri="{C183D7F6-B498-43B3-948B-1728B52AA6E4}">
                <adec:decorative xmlns:adec="http://schemas.microsoft.com/office/drawing/2017/decorative" val="1"/>
              </a:ext>
            </a:extLst>
          </p:cNvPr>
          <p:cNvSpPr/>
          <p:nvPr userDrawn="1"/>
        </p:nvSpPr>
        <p:spPr>
          <a:xfrm>
            <a:off x="-49619" y="-1946"/>
            <a:ext cx="4572000" cy="6858000"/>
          </a:xfrm>
          <a:prstGeom prst="rect">
            <a:avLst/>
          </a:prstGeom>
          <a:gradFill>
            <a:gsLst>
              <a:gs pos="0">
                <a:schemeClr val="accent2">
                  <a:lumMod val="20000"/>
                  <a:lumOff val="80000"/>
                </a:schemeClr>
              </a:gs>
              <a:gs pos="10000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a:gsLst>
                  <a:gs pos="0">
                    <a:schemeClr val="accent3">
                      <a:lumMod val="20000"/>
                      <a:lumOff val="80000"/>
                    </a:schemeClr>
                  </a:gs>
                  <a:gs pos="100000">
                    <a:schemeClr val="bg1"/>
                  </a:gs>
                </a:gsLst>
                <a:lin ang="0" scaled="0"/>
              </a:gradFill>
            </a:endParaRPr>
          </a:p>
        </p:txBody>
      </p:sp>
      <p:sp>
        <p:nvSpPr>
          <p:cNvPr id="3" name="Rectangle: Top Corners Rounded 2">
            <a:extLst>
              <a:ext uri="{FF2B5EF4-FFF2-40B4-BE49-F238E27FC236}">
                <a16:creationId xmlns:a16="http://schemas.microsoft.com/office/drawing/2014/main" id="{F52F42D8-5209-3C82-7A53-D2CC804C9E38}"/>
              </a:ext>
              <a:ext uri="{C183D7F6-B498-43B3-948B-1728B52AA6E4}">
                <adec:decorative xmlns:adec="http://schemas.microsoft.com/office/drawing/2017/decorative" val="1"/>
              </a:ext>
            </a:extLst>
          </p:cNvPr>
          <p:cNvSpPr/>
          <p:nvPr userDrawn="1"/>
        </p:nvSpPr>
        <p:spPr bwMode="gray">
          <a:xfrm rot="10800000">
            <a:off x="449224" y="0"/>
            <a:ext cx="3574314" cy="730102"/>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
            <a:extLst>
              <a:ext uri="{FF2B5EF4-FFF2-40B4-BE49-F238E27FC236}">
                <a16:creationId xmlns:a16="http://schemas.microsoft.com/office/drawing/2014/main" id="{83FDC0FD-800B-B715-CF83-5CF7249B5881}"/>
              </a:ext>
            </a:extLst>
          </p:cNvPr>
          <p:cNvSpPr>
            <a:spLocks noGrp="1"/>
          </p:cNvSpPr>
          <p:nvPr>
            <p:ph type="body" sz="quarter" idx="13" hasCustomPrompt="1"/>
          </p:nvPr>
        </p:nvSpPr>
        <p:spPr bwMode="white">
          <a:xfrm>
            <a:off x="659041" y="215900"/>
            <a:ext cx="3154680" cy="320040"/>
          </a:xfrm>
        </p:spPr>
        <p:txBody>
          <a:bodyPr anchor="ctr">
            <a:normAutofit/>
          </a:bodyPr>
          <a:lstStyle>
            <a:lvl1pPr marL="0" indent="0" algn="ctr">
              <a:buNone/>
              <a:defRPr sz="1500">
                <a:solidFill>
                  <a:schemeClr val="bg1"/>
                </a:solidFill>
              </a:defRPr>
            </a:lvl1pPr>
          </a:lstStyle>
          <a:p>
            <a:pPr lvl="0"/>
            <a:r>
              <a:rPr lang="en-US"/>
              <a:t>Section ID text goes here</a:t>
            </a:r>
          </a:p>
        </p:txBody>
      </p:sp>
      <p:sp>
        <p:nvSpPr>
          <p:cNvPr id="11" name="Title 4"/>
          <p:cNvSpPr>
            <a:spLocks noGrp="1"/>
          </p:cNvSpPr>
          <p:nvPr>
            <p:ph type="title" hasCustomPrompt="1"/>
          </p:nvPr>
        </p:nvSpPr>
        <p:spPr bwMode="black">
          <a:xfrm>
            <a:off x="449224" y="811964"/>
            <a:ext cx="3698160" cy="5234072"/>
          </a:xfrm>
          <a:noFill/>
        </p:spPr>
        <p:txBody>
          <a:bodyPr lIns="0" tIns="182880" rIns="0" bIns="182880" anchor="ctr">
            <a:normAutofit/>
          </a:bodyPr>
          <a:lstStyle>
            <a:lvl1pPr algn="l">
              <a:defRPr sz="5500">
                <a:solidFill>
                  <a:schemeClr val="accent1"/>
                </a:solidFill>
              </a:defRPr>
            </a:lvl1pPr>
          </a:lstStyle>
          <a:p>
            <a:r>
              <a:rPr lang="en-US"/>
              <a:t>Click to edit slide title</a:t>
            </a:r>
          </a:p>
        </p:txBody>
      </p:sp>
      <p:sp>
        <p:nvSpPr>
          <p:cNvPr id="5" name="Content Placeholder 5"/>
          <p:cNvSpPr>
            <a:spLocks noGrp="1"/>
          </p:cNvSpPr>
          <p:nvPr>
            <p:ph sz="quarter" idx="10" hasCustomPrompt="1"/>
          </p:nvPr>
        </p:nvSpPr>
        <p:spPr bwMode="gray">
          <a:xfrm>
            <a:off x="5207350" y="808073"/>
            <a:ext cx="6067425" cy="5237963"/>
          </a:xfrm>
          <a:noFill/>
        </p:spPr>
        <p:txBody>
          <a:bodyPr lIns="0" tIns="91440" rIns="0" bIns="91440"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577889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gray">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5" name="Content Placeholder 2"/>
          <p:cNvSpPr>
            <a:spLocks noGrp="1"/>
          </p:cNvSpPr>
          <p:nvPr>
            <p:ph sz="quarter" idx="10"/>
          </p:nvPr>
        </p:nvSpPr>
        <p:spPr bwMode="ltGray">
          <a:xfrm>
            <a:off x="838200" y="1366345"/>
            <a:ext cx="10515600" cy="478839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7/9/2026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767981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Solid Blue)">
    <p:bg bwMode="gray">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5" name="Content Placeholder 2"/>
          <p:cNvSpPr>
            <a:spLocks noGrp="1"/>
          </p:cNvSpPr>
          <p:nvPr>
            <p:ph sz="quarter" idx="10" hasCustomPrompt="1"/>
          </p:nvPr>
        </p:nvSpPr>
        <p:spPr bwMode="ltGray">
          <a:xfrm>
            <a:off x="838200" y="1366345"/>
            <a:ext cx="10515600" cy="478839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7/9/2026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3025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5" name="Content Placeholder 2"/>
          <p:cNvSpPr>
            <a:spLocks noGrp="1"/>
          </p:cNvSpPr>
          <p:nvPr>
            <p:ph sz="quarter" idx="10" hasCustomPrompt="1"/>
          </p:nvPr>
        </p:nvSpPr>
        <p:spPr bwMode="gray">
          <a:xfrm>
            <a:off x="838200" y="1366345"/>
            <a:ext cx="10515600" cy="4788393"/>
          </a:xfrm>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7/9/2026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8248708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gray">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13" name="Content Placeholder 2"/>
          <p:cNvSpPr>
            <a:spLocks noGrp="1"/>
          </p:cNvSpPr>
          <p:nvPr>
            <p:ph sz="quarter" idx="10" hasCustomPrompt="1"/>
          </p:nvPr>
        </p:nvSpPr>
        <p:spPr bwMode="gray">
          <a:xfrm>
            <a:off x="838200" y="1366345"/>
            <a:ext cx="6234953" cy="4788393"/>
          </a:xfrm>
        </p:spPr>
        <p:txBody>
          <a:bodyPr lIns="0" tIns="91440" rIns="0" bIns="91440"/>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8" name="Date Placeholder 4"/>
          <p:cNvSpPr>
            <a:spLocks noGrp="1"/>
          </p:cNvSpPr>
          <p:nvPr>
            <p:ph type="dt" sz="half" idx="11"/>
          </p:nvPr>
        </p:nvSpPr>
        <p:spPr bwMode="black">
          <a:xfrm>
            <a:off x="838200" y="6356350"/>
            <a:ext cx="1358590" cy="365125"/>
          </a:xfrm>
        </p:spPr>
        <p:txBody>
          <a:bodyPr/>
          <a:lstStyle>
            <a:lvl1pPr>
              <a:defRPr>
                <a:solidFill>
                  <a:schemeClr val="tx2"/>
                </a:solidFill>
              </a:defRPr>
            </a:lvl1pPr>
          </a:lstStyle>
          <a:p>
            <a:fld id="{F4B91AA0-3BA7-4036-A3DA-317C6C4FFA29}" type="datetime1">
              <a:rPr lang="en-US" smtClean="0"/>
              <a:pPr/>
              <a:t>7/9/2026</a:t>
            </a:fld>
            <a:endParaRPr lang="en-US"/>
          </a:p>
        </p:txBody>
      </p:sp>
      <p:sp>
        <p:nvSpPr>
          <p:cNvPr id="7"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tx1"/>
                </a:solidFill>
              </a:rPr>
              <a:t>|</a:t>
            </a:r>
            <a:r>
              <a:rPr lang="en-US"/>
              <a:t> mn.gov/</a:t>
            </a:r>
            <a:r>
              <a:rPr lang="en-US" err="1"/>
              <a:t>websiteurl</a:t>
            </a:r>
            <a:endParaRPr lang="en-US"/>
          </a:p>
        </p:txBody>
      </p:sp>
      <p:sp>
        <p:nvSpPr>
          <p:cNvPr id="9" name="Slide Number Placeholder 6"/>
          <p:cNvSpPr>
            <a:spLocks noGrp="1"/>
          </p:cNvSpPr>
          <p:nvPr>
            <p:ph type="sldNum" sz="quarter" idx="12"/>
          </p:nvPr>
        </p:nvSpPr>
        <p:spPr bwMode="black">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53926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Solid Dark, Image)">
    <p:bg bwMode="gray">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11" name="Content Placeholder 2"/>
          <p:cNvSpPr>
            <a:spLocks noGrp="1"/>
          </p:cNvSpPr>
          <p:nvPr>
            <p:ph sz="quarter" idx="10" hasCustomPrompt="1"/>
          </p:nvPr>
        </p:nvSpPr>
        <p:spPr bwMode="ltGray">
          <a:xfrm>
            <a:off x="838200" y="1366345"/>
            <a:ext cx="6234953" cy="478839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2" name="Picture Placeholder 3"/>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7/9/2026</a:t>
            </a:fld>
            <a:endParaRPr lang="en-US"/>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5389878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gray">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10" name="Content Placeholder 2"/>
          <p:cNvSpPr>
            <a:spLocks noGrp="1"/>
          </p:cNvSpPr>
          <p:nvPr>
            <p:ph sz="quarter" idx="10" hasCustomPrompt="1"/>
          </p:nvPr>
        </p:nvSpPr>
        <p:spPr bwMode="ltGray">
          <a:xfrm>
            <a:off x="838200" y="1366345"/>
            <a:ext cx="6234953" cy="478839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7/9/2026</a:t>
            </a:fld>
            <a:endParaRPr lang="en-US"/>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6945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7" name="Content Placeholder 2"/>
          <p:cNvSpPr>
            <a:spLocks noGrp="1"/>
          </p:cNvSpPr>
          <p:nvPr>
            <p:ph sz="quarter" idx="10" hasCustomPrompt="1"/>
          </p:nvPr>
        </p:nvSpPr>
        <p:spPr bwMode="gray">
          <a:xfrm>
            <a:off x="838200" y="1366345"/>
            <a:ext cx="6234953" cy="4788393"/>
          </a:xfrm>
        </p:spPr>
        <p:txBody>
          <a:bodyPr lIns="0" tIns="91440" rIns="0" bIns="91440"/>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9" name="Date Placeholder 4"/>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7/9/2026</a:t>
            </a:fld>
            <a:endParaRPr lang="en-US"/>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10" name="Slide Number Placeholder 6"/>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86490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4" name="Picture Placeholder 5">
            <a:extLst>
              <a:ext uri="{FF2B5EF4-FFF2-40B4-BE49-F238E27FC236}">
                <a16:creationId xmlns:a16="http://schemas.microsoft.com/office/drawing/2014/main" id="{4378C81C-38CA-4D22-9B63-324111B4934E}"/>
              </a:ext>
            </a:extLst>
          </p:cNvPr>
          <p:cNvSpPr>
            <a:spLocks noGrp="1"/>
          </p:cNvSpPr>
          <p:nvPr>
            <p:ph type="pic" sz="quarter" idx="22" hasCustomPrompt="1"/>
          </p:nvPr>
        </p:nvSpPr>
        <p:spPr bwMode="gray">
          <a:xfrm>
            <a:off x="3645813"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8" name="Picture Placeholder 7">
            <a:extLst>
              <a:ext uri="{FF2B5EF4-FFF2-40B4-BE49-F238E27FC236}">
                <a16:creationId xmlns:a16="http://schemas.microsoft.com/office/drawing/2014/main" id="{E4B3DD3E-4071-4513-9DAD-DBBE02E05F58}"/>
              </a:ext>
            </a:extLst>
          </p:cNvPr>
          <p:cNvSpPr>
            <a:spLocks noGrp="1"/>
          </p:cNvSpPr>
          <p:nvPr>
            <p:ph type="pic" sz="quarter" idx="23" hasCustomPrompt="1"/>
          </p:nvPr>
        </p:nvSpPr>
        <p:spPr bwMode="gray">
          <a:xfrm>
            <a:off x="6484428"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0" name="Picture Placeholder 9">
            <a:extLst>
              <a:ext uri="{FF2B5EF4-FFF2-40B4-BE49-F238E27FC236}">
                <a16:creationId xmlns:a16="http://schemas.microsoft.com/office/drawing/2014/main" id="{03E6E0CE-BDC5-4A27-A3F6-F46D21F7DFC1}"/>
              </a:ext>
            </a:extLst>
          </p:cNvPr>
          <p:cNvSpPr>
            <a:spLocks noGrp="1"/>
          </p:cNvSpPr>
          <p:nvPr>
            <p:ph type="pic" sz="quarter" idx="24" hasCustomPrompt="1"/>
          </p:nvPr>
        </p:nvSpPr>
        <p:spPr bwMode="gray">
          <a:xfrm>
            <a:off x="9323043" y="2002884"/>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11"/>
          <p:cNvSpPr>
            <a:spLocks noGrp="1"/>
          </p:cNvSpPr>
          <p:nvPr>
            <p:ph type="dt" sz="half" idx="10"/>
          </p:nvPr>
        </p:nvSpPr>
        <p:spPr bwMode="black"/>
        <p:txBody>
          <a:bodyPr/>
          <a:lstStyle/>
          <a:p>
            <a:fld id="{936DB2D6-5DF4-4264-A4A1-7D3EAF38D255}" type="datetime1">
              <a:rPr lang="en-US" smtClean="0"/>
              <a:t>7/9/2026</a:t>
            </a:fld>
            <a:endParaRPr lang="en-US"/>
          </a:p>
        </p:txBody>
      </p:sp>
      <p:sp>
        <p:nvSpPr>
          <p:cNvPr id="1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14">
            <a:extLst>
              <a:ext uri="{FF2B5EF4-FFF2-40B4-BE49-F238E27FC236}">
                <a16:creationId xmlns:a16="http://schemas.microsoft.com/office/drawing/2014/main" id="{54BE781A-916B-D771-E89E-DD96FF819982}"/>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56683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14" name="Picture Placeholder 3">
            <a:extLst>
              <a:ext uri="{FF2B5EF4-FFF2-40B4-BE49-F238E27FC236}">
                <a16:creationId xmlns:a16="http://schemas.microsoft.com/office/drawing/2014/main" id="{255F61E2-2EE6-4C2E-9E57-37997A4DF66F}"/>
              </a:ext>
            </a:extLst>
          </p:cNvPr>
          <p:cNvSpPr>
            <a:spLocks noGrp="1"/>
          </p:cNvSpPr>
          <p:nvPr>
            <p:ph type="pic" sz="quarter" idx="20" hasCustomPrompt="1"/>
          </p:nvPr>
        </p:nvSpPr>
        <p:spPr bwMode="gray">
          <a:xfrm>
            <a:off x="157917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5" name="Picture Placeholder 5">
            <a:extLst>
              <a:ext uri="{FF2B5EF4-FFF2-40B4-BE49-F238E27FC236}">
                <a16:creationId xmlns:a16="http://schemas.microsoft.com/office/drawing/2014/main" id="{49921214-0833-4B73-BEEC-FC86E7FF789F}"/>
              </a:ext>
            </a:extLst>
          </p:cNvPr>
          <p:cNvSpPr>
            <a:spLocks noGrp="1"/>
          </p:cNvSpPr>
          <p:nvPr>
            <p:ph type="pic" sz="quarter" idx="21" hasCustomPrompt="1"/>
          </p:nvPr>
        </p:nvSpPr>
        <p:spPr bwMode="gray">
          <a:xfrm>
            <a:off x="482218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8" name="Picture Placeholder 7">
            <a:extLst>
              <a:ext uri="{FF2B5EF4-FFF2-40B4-BE49-F238E27FC236}">
                <a16:creationId xmlns:a16="http://schemas.microsoft.com/office/drawing/2014/main" id="{F5B35329-7A36-4EF4-A793-2D020420E2A2}"/>
              </a:ext>
            </a:extLst>
          </p:cNvPr>
          <p:cNvSpPr>
            <a:spLocks noGrp="1"/>
          </p:cNvSpPr>
          <p:nvPr>
            <p:ph type="pic" sz="quarter" idx="22" hasCustomPrompt="1"/>
          </p:nvPr>
        </p:nvSpPr>
        <p:spPr bwMode="gray">
          <a:xfrm>
            <a:off x="806519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9"/>
          <p:cNvSpPr>
            <a:spLocks noGrp="1"/>
          </p:cNvSpPr>
          <p:nvPr>
            <p:ph type="dt" sz="half" idx="10"/>
          </p:nvPr>
        </p:nvSpPr>
        <p:spPr bwMode="black"/>
        <p:txBody>
          <a:bodyPr/>
          <a:lstStyle/>
          <a:p>
            <a:fld id="{936DB2D6-5DF4-4264-A4A1-7D3EAF38D255}" type="datetime1">
              <a:rPr lang="en-US" smtClean="0"/>
              <a:t>7/9/2026</a:t>
            </a:fld>
            <a:endParaRPr lang="en-US"/>
          </a:p>
        </p:txBody>
      </p:sp>
      <p:sp>
        <p:nvSpPr>
          <p:cNvPr id="19"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2">
            <a:extLst>
              <a:ext uri="{FF2B5EF4-FFF2-40B4-BE49-F238E27FC236}">
                <a16:creationId xmlns:a16="http://schemas.microsoft.com/office/drawing/2014/main" id="{E29F42DD-D6F6-760B-99E9-9B0CA6F715C6}"/>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80363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23" name="Picture Placeholder 3"/>
          <p:cNvSpPr>
            <a:spLocks noGrp="1"/>
          </p:cNvSpPr>
          <p:nvPr>
            <p:ph type="pic" sz="quarter" idx="14" hasCustomPrompt="1"/>
          </p:nvPr>
        </p:nvSpPr>
        <p:spPr bwMode="gray">
          <a:xfrm>
            <a:off x="806331"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4" name="Text Placeholder 4"/>
          <p:cNvSpPr>
            <a:spLocks noGrp="1"/>
          </p:cNvSpPr>
          <p:nvPr>
            <p:ph type="body" sz="quarter" idx="15" hasCustomPrompt="1"/>
          </p:nvPr>
        </p:nvSpPr>
        <p:spPr bwMode="black">
          <a:xfrm>
            <a:off x="2876550" y="1674771"/>
            <a:ext cx="2866328" cy="1858809"/>
          </a:xfrm>
        </p:spPr>
        <p:txBody>
          <a:bodyPr tIns="91440" bIns="91440"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19" name="Picture Placeholder 5"/>
          <p:cNvSpPr>
            <a:spLocks noGrp="1"/>
          </p:cNvSpPr>
          <p:nvPr>
            <p:ph type="pic" sz="quarter" idx="13" hasCustomPrompt="1"/>
          </p:nvPr>
        </p:nvSpPr>
        <p:spPr bwMode="gray">
          <a:xfrm>
            <a:off x="806332" y="3939360"/>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6"/>
          <p:cNvSpPr>
            <a:spLocks noGrp="1"/>
          </p:cNvSpPr>
          <p:nvPr>
            <p:ph type="body" sz="quarter" idx="16" hasCustomPrompt="1"/>
          </p:nvPr>
        </p:nvSpPr>
        <p:spPr bwMode="black">
          <a:xfrm>
            <a:off x="2876550" y="3939361"/>
            <a:ext cx="2866328" cy="1858809"/>
          </a:xfrm>
        </p:spPr>
        <p:txBody>
          <a:bodyPr tIns="91440" bIns="91440"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8"/>
          <p:cNvSpPr>
            <a:spLocks noGrp="1"/>
          </p:cNvSpPr>
          <p:nvPr>
            <p:ph type="body" sz="quarter" idx="18" hasCustomPrompt="1"/>
          </p:nvPr>
        </p:nvSpPr>
        <p:spPr bwMode="black">
          <a:xfrm>
            <a:off x="8270023" y="1674772"/>
            <a:ext cx="2866328" cy="1858809"/>
          </a:xfrm>
        </p:spPr>
        <p:txBody>
          <a:bodyPr tIns="91440" bIns="91440"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8" name="Text Placeholder 10"/>
          <p:cNvSpPr>
            <a:spLocks noGrp="1"/>
          </p:cNvSpPr>
          <p:nvPr>
            <p:ph type="body" sz="quarter" idx="20" hasCustomPrompt="1"/>
          </p:nvPr>
        </p:nvSpPr>
        <p:spPr bwMode="black">
          <a:xfrm>
            <a:off x="8270023" y="3939360"/>
            <a:ext cx="2866328" cy="1858809"/>
          </a:xfrm>
        </p:spPr>
        <p:txBody>
          <a:bodyPr tIns="91440" bIns="91440"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3" name="Date Placeholder 11"/>
          <p:cNvSpPr>
            <a:spLocks noGrp="1"/>
          </p:cNvSpPr>
          <p:nvPr>
            <p:ph type="dt" sz="half" idx="10"/>
          </p:nvPr>
        </p:nvSpPr>
        <p:spPr bwMode="black"/>
        <p:txBody>
          <a:bodyPr/>
          <a:lstStyle/>
          <a:p>
            <a:fld id="{8DC79626-CE5A-4834-975C-E7305BA2E281}" type="datetime1">
              <a:rPr lang="en-US" smtClean="0"/>
              <a:t>7/9/2026</a:t>
            </a:fld>
            <a:endParaRPr lang="en-US"/>
          </a:p>
        </p:txBody>
      </p:sp>
      <p:sp>
        <p:nvSpPr>
          <p:cNvPr id="2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4">
            <a:extLst>
              <a:ext uri="{FF2B5EF4-FFF2-40B4-BE49-F238E27FC236}">
                <a16:creationId xmlns:a16="http://schemas.microsoft.com/office/drawing/2014/main" id="{5BA19DA7-202E-FEDF-597A-34FCF4DBED45}"/>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4"/>
          <p:cNvSpPr>
            <a:spLocks noGrp="1"/>
          </p:cNvSpPr>
          <p:nvPr>
            <p:ph type="body" sz="quarter" idx="16" hasCustomPrompt="1"/>
          </p:nvPr>
        </p:nvSpPr>
        <p:spPr bwMode="black">
          <a:xfrm>
            <a:off x="2876550" y="2571730"/>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6"/>
          <p:cNvSpPr>
            <a:spLocks noGrp="1"/>
          </p:cNvSpPr>
          <p:nvPr>
            <p:ph type="body" sz="quarter" idx="18" hasCustomPrompt="1"/>
          </p:nvPr>
        </p:nvSpPr>
        <p:spPr bwMode="black">
          <a:xfrm>
            <a:off x="8270023" y="2571730"/>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3" name="Date Placeholder 7"/>
          <p:cNvSpPr>
            <a:spLocks noGrp="1"/>
          </p:cNvSpPr>
          <p:nvPr>
            <p:ph type="dt" sz="half" idx="10"/>
          </p:nvPr>
        </p:nvSpPr>
        <p:spPr bwMode="black"/>
        <p:txBody>
          <a:bodyPr/>
          <a:lstStyle/>
          <a:p>
            <a:fld id="{7F519661-29C3-4FE0-9FC3-375A85A42C46}" type="datetime1">
              <a:rPr lang="en-US" smtClean="0"/>
              <a:t>7/9/2026</a:t>
            </a:fld>
            <a:endParaRPr lang="en-US"/>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9"/>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0">
            <a:extLst>
              <a:ext uri="{FF2B5EF4-FFF2-40B4-BE49-F238E27FC236}">
                <a16:creationId xmlns:a16="http://schemas.microsoft.com/office/drawing/2014/main" id="{219FFEEA-CA4D-4F39-A9B6-2B3A8CFE334E}"/>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11"/>
          <p:cNvSpPr>
            <a:spLocks noGrp="1"/>
          </p:cNvSpPr>
          <p:nvPr>
            <p:ph type="dt" sz="half" idx="10"/>
          </p:nvPr>
        </p:nvSpPr>
        <p:spPr bwMode="black"/>
        <p:txBody>
          <a:bodyPr/>
          <a:lstStyle/>
          <a:p>
            <a:fld id="{4B4EEDC6-36CA-4209-B482-2ED76AA0BF08}" type="datetime1">
              <a:rPr lang="en-US" smtClean="0"/>
              <a:t>7/9/2026</a:t>
            </a:fld>
            <a:endParaRPr lang="en-US"/>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4">
            <a:extLst>
              <a:ext uri="{FF2B5EF4-FFF2-40B4-BE49-F238E27FC236}">
                <a16:creationId xmlns:a16="http://schemas.microsoft.com/office/drawing/2014/main" id="{CB67518B-D906-BC91-0000-85D6DCB83659}"/>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t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9"/>
          <p:cNvSpPr>
            <a:spLocks noGrp="1"/>
          </p:cNvSpPr>
          <p:nvPr>
            <p:ph type="dt" sz="half" idx="10"/>
          </p:nvPr>
        </p:nvSpPr>
        <p:spPr bwMode="black"/>
        <p:txBody>
          <a:bodyPr/>
          <a:lstStyle/>
          <a:p>
            <a:fld id="{4B4EEDC6-36CA-4209-B482-2ED76AA0BF08}" type="datetime1">
              <a:rPr lang="en-US" smtClean="0"/>
              <a:t>7/9/2026</a:t>
            </a:fld>
            <a:endParaRPr lang="en-US"/>
          </a:p>
        </p:txBody>
      </p:sp>
      <p:sp>
        <p:nvSpPr>
          <p:cNvPr id="20"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2">
            <a:extLst>
              <a:ext uri="{FF2B5EF4-FFF2-40B4-BE49-F238E27FC236}">
                <a16:creationId xmlns:a16="http://schemas.microsoft.com/office/drawing/2014/main" id="{10DA68F0-5F04-F220-0744-1ECF5CF56CEE}"/>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47374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hasCustomPrompt="1"/>
          </p:nvPr>
        </p:nvSpPr>
        <p:spPr bwMode="black">
          <a:xfrm>
            <a:off x="2876550" y="1674772"/>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6"/>
          <p:cNvSpPr>
            <a:spLocks noGrp="1"/>
          </p:cNvSpPr>
          <p:nvPr>
            <p:ph type="body" sz="quarter" idx="15" hasCustomPrompt="1"/>
          </p:nvPr>
        </p:nvSpPr>
        <p:spPr bwMode="black">
          <a:xfrm>
            <a:off x="2876550" y="3939361"/>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8"/>
          <p:cNvSpPr>
            <a:spLocks noGrp="1"/>
          </p:cNvSpPr>
          <p:nvPr>
            <p:ph type="body" sz="quarter" idx="18" hasCustomPrompt="1"/>
          </p:nvPr>
        </p:nvSpPr>
        <p:spPr bwMode="black">
          <a:xfrm>
            <a:off x="8270023" y="1674772"/>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9" name="Text Placeholder 10"/>
          <p:cNvSpPr>
            <a:spLocks noGrp="1"/>
          </p:cNvSpPr>
          <p:nvPr>
            <p:ph type="body" sz="quarter" idx="20" hasCustomPrompt="1"/>
          </p:nvPr>
        </p:nvSpPr>
        <p:spPr bwMode="black">
          <a:xfrm>
            <a:off x="8270023" y="3939360"/>
            <a:ext cx="2866328" cy="1858809"/>
          </a:xfrm>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4" name="Date Placeholder 11"/>
          <p:cNvSpPr>
            <a:spLocks noGrp="1"/>
          </p:cNvSpPr>
          <p:nvPr>
            <p:ph type="dt" sz="half" idx="10"/>
          </p:nvPr>
        </p:nvSpPr>
        <p:spPr bwMode="black"/>
        <p:txBody>
          <a:bodyPr/>
          <a:lstStyle/>
          <a:p>
            <a:fld id="{1815FB38-58F3-410A-8DA4-4B706967601F}" type="datetime1">
              <a:rPr lang="en-US" smtClean="0"/>
              <a:t>7/9/2026</a:t>
            </a:fld>
            <a:endParaRPr lang="en-US"/>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4">
            <a:extLst>
              <a:ext uri="{FF2B5EF4-FFF2-40B4-BE49-F238E27FC236}">
                <a16:creationId xmlns:a16="http://schemas.microsoft.com/office/drawing/2014/main" id="{94B307B2-FF61-AE23-215B-3E663344A686}"/>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hasCustomPrompt="1"/>
          </p:nvPr>
        </p:nvSpPr>
        <p:spPr bwMode="black">
          <a:xfrm>
            <a:off x="2876550" y="2800329"/>
            <a:ext cx="2866328" cy="1858809"/>
          </a:xfrm>
          <a:noFill/>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7" name="Text Placeholder 6"/>
          <p:cNvSpPr>
            <a:spLocks noGrp="1"/>
          </p:cNvSpPr>
          <p:nvPr>
            <p:ph type="body" sz="quarter" idx="18" hasCustomPrompt="1"/>
          </p:nvPr>
        </p:nvSpPr>
        <p:spPr bwMode="black">
          <a:xfrm>
            <a:off x="8270023" y="2800329"/>
            <a:ext cx="2866328" cy="1858809"/>
          </a:xfrm>
          <a:noFill/>
        </p:spPr>
        <p:txBody>
          <a:bodyPr tIns="91440" bIns="91440"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text</a:t>
            </a:r>
          </a:p>
        </p:txBody>
      </p:sp>
      <p:sp>
        <p:nvSpPr>
          <p:cNvPr id="4" name="Date Placeholder 7"/>
          <p:cNvSpPr>
            <a:spLocks noGrp="1"/>
          </p:cNvSpPr>
          <p:nvPr>
            <p:ph type="dt" sz="half" idx="10"/>
          </p:nvPr>
        </p:nvSpPr>
        <p:spPr bwMode="black"/>
        <p:txBody>
          <a:bodyPr/>
          <a:lstStyle/>
          <a:p>
            <a:fld id="{0366E0EA-2D80-452F-9963-33FA7A36BC09}" type="datetime1">
              <a:rPr lang="en-US" smtClean="0"/>
              <a:t>7/9/2026</a:t>
            </a:fld>
            <a:endParaRPr lang="en-US"/>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9"/>
          <p:cNvSpPr>
            <a:spLocks noGrp="1"/>
          </p:cNvSpPr>
          <p:nvPr>
            <p:ph type="sldNum" sz="quarter" idx="12"/>
          </p:nvPr>
        </p:nvSpPr>
        <p:spPr bwMode="black"/>
        <p:txBody>
          <a:bodyPr/>
          <a:lstStyle/>
          <a:p>
            <a:fld id="{48F63A3B-78C7-47BE-AE5E-E10140E04643}" type="slidenum">
              <a:rPr lang="en-US" smtClean="0"/>
              <a:t>‹#›</a:t>
            </a:fld>
            <a:endParaRPr lang="en-US"/>
          </a:p>
        </p:txBody>
      </p:sp>
      <p:sp>
        <p:nvSpPr>
          <p:cNvPr id="2" name="Rectangle 10">
            <a:extLst>
              <a:ext uri="{FF2B5EF4-FFF2-40B4-BE49-F238E27FC236}">
                <a16:creationId xmlns:a16="http://schemas.microsoft.com/office/drawing/2014/main" id="{891C734E-7506-F9E6-4011-1787B6FE5EBB}"/>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27" name="Content Placeholder 3"/>
          <p:cNvSpPr>
            <a:spLocks noGrp="1"/>
          </p:cNvSpPr>
          <p:nvPr>
            <p:ph sz="half" idx="15" hasCustomPrompt="1"/>
          </p:nvPr>
        </p:nvSpPr>
        <p:spPr bwMode="gray">
          <a:xfrm>
            <a:off x="301038" y="1600201"/>
            <a:ext cx="2069630" cy="2171701"/>
          </a:xfrm>
          <a:solidFill>
            <a:schemeClr val="bg1">
              <a:lumMod val="95000"/>
            </a:schemeClr>
          </a:solid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5" name="Content Placeholder 4"/>
          <p:cNvSpPr>
            <a:spLocks noGrp="1"/>
          </p:cNvSpPr>
          <p:nvPr>
            <p:ph sz="half" idx="27" hasCustomPrompt="1"/>
          </p:nvPr>
        </p:nvSpPr>
        <p:spPr bwMode="gray">
          <a:xfrm>
            <a:off x="2676908" y="1600200"/>
            <a:ext cx="2069630" cy="2171701"/>
          </a:xfrm>
          <a:solidFill>
            <a:schemeClr val="bg1">
              <a:lumMod val="95000"/>
            </a:schemeClr>
          </a:solid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6" name="Content Placeholder 5"/>
          <p:cNvSpPr>
            <a:spLocks noGrp="1"/>
          </p:cNvSpPr>
          <p:nvPr>
            <p:ph sz="half" idx="28" hasCustomPrompt="1"/>
          </p:nvPr>
        </p:nvSpPr>
        <p:spPr bwMode="gray">
          <a:xfrm>
            <a:off x="5061185" y="1600202"/>
            <a:ext cx="2069630" cy="2171699"/>
          </a:xfrm>
          <a:solidFill>
            <a:schemeClr val="bg1">
              <a:lumMod val="95000"/>
            </a:schemeClr>
          </a:solid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8" name="Content Placeholder 6"/>
          <p:cNvSpPr>
            <a:spLocks noGrp="1"/>
          </p:cNvSpPr>
          <p:nvPr>
            <p:ph sz="half" idx="29" hasCustomPrompt="1"/>
          </p:nvPr>
        </p:nvSpPr>
        <p:spPr bwMode="gray">
          <a:xfrm>
            <a:off x="7450666" y="1600200"/>
            <a:ext cx="2069630" cy="2171699"/>
          </a:xfrm>
          <a:solidFill>
            <a:schemeClr val="bg1">
              <a:lumMod val="95000"/>
            </a:schemeClr>
          </a:solid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9" name="Content Placeholder 7"/>
          <p:cNvSpPr>
            <a:spLocks noGrp="1"/>
          </p:cNvSpPr>
          <p:nvPr>
            <p:ph sz="half" idx="30" hasCustomPrompt="1"/>
          </p:nvPr>
        </p:nvSpPr>
        <p:spPr bwMode="gray">
          <a:xfrm>
            <a:off x="9809451" y="1600199"/>
            <a:ext cx="2069630" cy="2171699"/>
          </a:xfrm>
          <a:solidFill>
            <a:schemeClr val="bg1">
              <a:lumMod val="95000"/>
            </a:schemeClr>
          </a:solid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5" name="Content Placeholder 8"/>
          <p:cNvSpPr>
            <a:spLocks noGrp="1"/>
          </p:cNvSpPr>
          <p:nvPr>
            <p:ph sz="half" idx="31" hasCustomPrompt="1"/>
          </p:nvPr>
        </p:nvSpPr>
        <p:spPr bwMode="gray">
          <a:xfrm>
            <a:off x="295833" y="4000500"/>
            <a:ext cx="2069630" cy="2171701"/>
          </a:xfrm>
          <a:no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6" name="Content Placeholder 9"/>
          <p:cNvSpPr>
            <a:spLocks noGrp="1"/>
          </p:cNvSpPr>
          <p:nvPr>
            <p:ph sz="half" idx="32" hasCustomPrompt="1"/>
          </p:nvPr>
        </p:nvSpPr>
        <p:spPr bwMode="gray">
          <a:xfrm>
            <a:off x="2671704" y="4000499"/>
            <a:ext cx="2069630" cy="2171701"/>
          </a:xfrm>
          <a:no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7" name="Content Placeholder 10"/>
          <p:cNvSpPr>
            <a:spLocks noGrp="1"/>
          </p:cNvSpPr>
          <p:nvPr>
            <p:ph sz="half" idx="33" hasCustomPrompt="1"/>
          </p:nvPr>
        </p:nvSpPr>
        <p:spPr bwMode="gray">
          <a:xfrm>
            <a:off x="5055980" y="4000501"/>
            <a:ext cx="2069630" cy="2171699"/>
          </a:xfrm>
          <a:no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8" name="Content Placeholder 11"/>
          <p:cNvSpPr>
            <a:spLocks noGrp="1"/>
          </p:cNvSpPr>
          <p:nvPr>
            <p:ph sz="half" idx="34" hasCustomPrompt="1"/>
          </p:nvPr>
        </p:nvSpPr>
        <p:spPr bwMode="gray">
          <a:xfrm>
            <a:off x="7445462" y="4000499"/>
            <a:ext cx="2069630" cy="2171699"/>
          </a:xfrm>
          <a:no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9" name="Content Placeholder 12"/>
          <p:cNvSpPr>
            <a:spLocks noGrp="1"/>
          </p:cNvSpPr>
          <p:nvPr>
            <p:ph sz="half" idx="35" hasCustomPrompt="1"/>
          </p:nvPr>
        </p:nvSpPr>
        <p:spPr bwMode="gray">
          <a:xfrm>
            <a:off x="9804246" y="4000498"/>
            <a:ext cx="2069630" cy="2171699"/>
          </a:xfrm>
          <a:noFill/>
        </p:spPr>
        <p:txBody>
          <a:bodyPr tIns="91440" bIns="91440">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20" name="Date Placeholder 13"/>
          <p:cNvSpPr>
            <a:spLocks noGrp="1"/>
          </p:cNvSpPr>
          <p:nvPr>
            <p:ph type="dt" sz="half" idx="10"/>
          </p:nvPr>
        </p:nvSpPr>
        <p:spPr bwMode="black">
          <a:xfrm>
            <a:off x="838200" y="6356350"/>
            <a:ext cx="1358590" cy="365125"/>
          </a:xfrm>
        </p:spPr>
        <p:txBody>
          <a:bodyPr/>
          <a:lstStyle/>
          <a:p>
            <a:fld id="{1815FB38-58F3-410A-8DA4-4B706967601F}" type="datetime1">
              <a:rPr lang="en-US" smtClean="0"/>
              <a:t>7/9/2026</a:t>
            </a:fld>
            <a:endParaRPr lang="en-US"/>
          </a:p>
        </p:txBody>
      </p:sp>
      <p:sp>
        <p:nvSpPr>
          <p:cNvPr id="21" name="Footer Placeholder 1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22" name="Slide Number Placeholder 1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
        <p:nvSpPr>
          <p:cNvPr id="2" name="Rectangle 16">
            <a:extLst>
              <a:ext uri="{FF2B5EF4-FFF2-40B4-BE49-F238E27FC236}">
                <a16:creationId xmlns:a16="http://schemas.microsoft.com/office/drawing/2014/main" id="{EEF45914-338E-246E-27EB-FE2361838B92}"/>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37733750"/>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a:extLst>
              <a:ext uri="{C183D7F6-B498-43B3-948B-1728B52AA6E4}">
                <adec:decorative xmlns:adec="http://schemas.microsoft.com/office/drawing/2017/decorative" val="1"/>
              </a:ext>
            </a:extLst>
          </p:cNvPr>
          <p:cNvSpPr txBox="1">
            <a:spLocks/>
          </p:cNvSpPr>
          <p:nvPr userDrawn="1"/>
        </p:nvSpPr>
        <p:spPr bwMode="gray">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838200" y="5638801"/>
            <a:ext cx="10515600" cy="1219200"/>
          </a:xfrm>
          <a:noFill/>
        </p:spPr>
        <p:txBody>
          <a:bodyPr lIns="0" tIns="182880" rIns="0" bIns="182880">
            <a:normAutofit/>
          </a:bodyPr>
          <a:lstStyle>
            <a:lvl1pPr algn="ctr">
              <a:defRPr sz="3600">
                <a:solidFill>
                  <a:schemeClr val="bg1"/>
                </a:solidFill>
              </a:defRPr>
            </a:lvl1pPr>
          </a:lstStyle>
          <a:p>
            <a:r>
              <a:rPr lang="en-US"/>
              <a:t>Click to edit slide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5" name="Rectangle 1">
            <a:extLst>
              <a:ext uri="{C183D7F6-B498-43B3-948B-1728B52AA6E4}">
                <adec:decorative xmlns:adec="http://schemas.microsoft.com/office/drawing/2017/decorative" val="1"/>
              </a:ext>
            </a:extLst>
          </p:cNvPr>
          <p:cNvSpPr txBox="1">
            <a:spLocks/>
          </p:cNvSpPr>
          <p:nvPr userDrawn="1"/>
        </p:nvSpPr>
        <p:spPr bwMode="gray">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838200" y="5638801"/>
            <a:ext cx="10515600" cy="1219200"/>
          </a:xfrm>
          <a:noFill/>
        </p:spPr>
        <p:txBody>
          <a:bodyPr lIns="0" tIns="182880" rIns="0" bIns="182880">
            <a:normAutofit/>
          </a:bodyPr>
          <a:lstStyle>
            <a:lvl1pPr algn="ctr">
              <a:defRPr sz="3600">
                <a:solidFill>
                  <a:schemeClr val="bg1"/>
                </a:solidFill>
              </a:defRPr>
            </a:lvl1pPr>
          </a:lstStyle>
          <a:p>
            <a:r>
              <a:rPr lang="en-US"/>
              <a:t>Click to edit slide title</a:t>
            </a:r>
          </a:p>
        </p:txBody>
      </p:sp>
      <p:sp>
        <p:nvSpPr>
          <p:cNvPr id="4" name="Picture Placeholder 3"/>
          <p:cNvSpPr>
            <a:spLocks noGrp="1"/>
          </p:cNvSpPr>
          <p:nvPr>
            <p:ph type="pic" sz="quarter" idx="10"/>
          </p:nvPr>
        </p:nvSpPr>
        <p:spPr bwMode="gray">
          <a:xfrm>
            <a:off x="0" y="2"/>
            <a:ext cx="12192000" cy="5638799"/>
          </a:xfrm>
        </p:spPr>
        <p:txBody>
          <a:bodyPr/>
          <a:lstStyle/>
          <a:p>
            <a:r>
              <a:rPr lang="en-US"/>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5" name="Rectangle 1">
            <a:extLst>
              <a:ext uri="{C183D7F6-B498-43B3-948B-1728B52AA6E4}">
                <adec:decorative xmlns:adec="http://schemas.microsoft.com/office/drawing/2017/decorative" val="1"/>
              </a:ext>
            </a:extLst>
          </p:cNvPr>
          <p:cNvSpPr txBox="1">
            <a:spLocks/>
          </p:cNvSpPr>
          <p:nvPr userDrawn="1"/>
        </p:nvSpPr>
        <p:spPr bwMode="gray">
          <a:xfrm>
            <a:off x="0" y="5638800"/>
            <a:ext cx="12192000" cy="1219200"/>
          </a:xfrm>
          <a:prstGeom prst="rect">
            <a:avLst/>
          </a:prstGeom>
          <a:solidFill>
            <a:schemeClr val="accent2">
              <a:lumMod val="40000"/>
              <a:lumOff val="60000"/>
            </a:scheme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838200" y="5638800"/>
            <a:ext cx="10515600" cy="1219200"/>
          </a:xfrm>
          <a:noFill/>
        </p:spPr>
        <p:txBody>
          <a:bodyPr lIns="0" tIns="182880" rIns="0" bIns="182880">
            <a:normAutofit/>
          </a:bodyPr>
          <a:lstStyle>
            <a:lvl1pPr algn="ctr">
              <a:defRPr sz="3600">
                <a:solidFill>
                  <a:schemeClr val="tx2"/>
                </a:solidFill>
              </a:defRPr>
            </a:lvl1pPr>
          </a:lstStyle>
          <a:p>
            <a:r>
              <a:rPr lang="en-US"/>
              <a:t>Click to edit slide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a:extLst>
              <a:ext uri="{C183D7F6-B498-43B3-948B-1728B52AA6E4}">
                <adec:decorative xmlns:adec="http://schemas.microsoft.com/office/drawing/2017/decorative" val="1"/>
              </a:ext>
            </a:extLst>
          </p:cNvPr>
          <p:cNvSpPr txBox="1">
            <a:spLocks/>
          </p:cNvSpPr>
          <p:nvPr userDrawn="1"/>
        </p:nvSpPr>
        <p:spPr bwMode="gray">
          <a:xfrm>
            <a:off x="0" y="5638800"/>
            <a:ext cx="12192000" cy="1219200"/>
          </a:xfrm>
          <a:prstGeom prst="rect">
            <a:avLst/>
          </a:prstGeom>
          <a:solidFill>
            <a:srgbClr val="E8E8E8">
              <a:alpha val="87451"/>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838200" y="5638800"/>
            <a:ext cx="10515600" cy="1219200"/>
          </a:xfrm>
          <a:noFill/>
        </p:spPr>
        <p:txBody>
          <a:bodyPr lIns="0" tIns="182880" rIns="0" bIns="182880">
            <a:normAutofit/>
          </a:bodyPr>
          <a:lstStyle>
            <a:lvl1pPr algn="ctr">
              <a:defRPr sz="3600">
                <a:solidFill>
                  <a:schemeClr val="tx2"/>
                </a:solidFill>
              </a:defRPr>
            </a:lvl1pPr>
          </a:lstStyle>
          <a:p>
            <a:r>
              <a:rPr lang="en-US"/>
              <a:t>Click to edit slide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703797675"/>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creenshot (Dark Horizontal)">
    <p:bg bwMode="gray">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lIns="0" tIns="91440" rIns="0" bIns="91440"/>
          <a:lstStyle>
            <a:lvl1pPr>
              <a:defRPr b="0">
                <a:solidFill>
                  <a:schemeClr val="accent2"/>
                </a:solidFill>
              </a:defRPr>
            </a:lvl1pPr>
          </a:lstStyle>
          <a:p>
            <a:r>
              <a:rPr lang="en-US"/>
              <a:t>Click to edit slide title</a:t>
            </a:r>
          </a:p>
        </p:txBody>
      </p:sp>
      <p:sp>
        <p:nvSpPr>
          <p:cNvPr id="15" name="Text Placeholder 2"/>
          <p:cNvSpPr>
            <a:spLocks noGrp="1"/>
          </p:cNvSpPr>
          <p:nvPr>
            <p:ph type="body" sz="quarter" idx="13" hasCustomPrompt="1"/>
          </p:nvPr>
        </p:nvSpPr>
        <p:spPr bwMode="white">
          <a:xfrm>
            <a:off x="815975" y="3211513"/>
            <a:ext cx="3521849" cy="2475609"/>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7/9/2026</a:t>
            </a:fld>
            <a:endParaRPr lang="en-US"/>
          </a:p>
        </p:txBody>
      </p:sp>
      <p:sp>
        <p:nvSpPr>
          <p:cNvPr id="7"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9"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556012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creenshot (Dark Vertical)">
    <p:bg bwMode="gray">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11" name="Text Placeholder 2"/>
          <p:cNvSpPr>
            <a:spLocks noGrp="1"/>
          </p:cNvSpPr>
          <p:nvPr>
            <p:ph type="body" sz="quarter" idx="13" hasCustomPrompt="1"/>
          </p:nvPr>
        </p:nvSpPr>
        <p:spPr bwMode="white">
          <a:xfrm>
            <a:off x="838200" y="1365203"/>
            <a:ext cx="10515600" cy="156718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1639915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creenshot (Full Window Dark)">
    <p:bg bwMode="gray">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pic>
        <p:nvPicPr>
          <p:cNvPr id="12"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36487256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creenshot (Light Gray Horizontal)">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lIns="0" tIns="182880" rIns="0" bIns="182880"/>
          <a:lstStyle>
            <a:lvl1pPr>
              <a:defRPr>
                <a:solidFill>
                  <a:schemeClr val="accent1"/>
                </a:solidFill>
              </a:defRPr>
            </a:lvl1pPr>
          </a:lstStyle>
          <a:p>
            <a:r>
              <a:rPr lang="en-US"/>
              <a:t>Click to edit slide title</a:t>
            </a:r>
          </a:p>
        </p:txBody>
      </p:sp>
      <p:sp>
        <p:nvSpPr>
          <p:cNvPr id="4" name="Text Placeholder 2"/>
          <p:cNvSpPr>
            <a:spLocks noGrp="1"/>
          </p:cNvSpPr>
          <p:nvPr>
            <p:ph type="body" sz="quarter" idx="11" hasCustomPrompt="1"/>
          </p:nvPr>
        </p:nvSpPr>
        <p:spPr bwMode="black">
          <a:xfrm>
            <a:off x="815975" y="3211513"/>
            <a:ext cx="3521849" cy="2475609"/>
          </a:xfrm>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2" name="Picture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5"/>
          <p:cNvSpPr>
            <a:spLocks noGrp="1"/>
          </p:cNvSpPr>
          <p:nvPr>
            <p:ph type="dt" sz="half" idx="12"/>
          </p:nvPr>
        </p:nvSpPr>
        <p:spPr bwMode="black">
          <a:xfrm>
            <a:off x="838200" y="6356350"/>
            <a:ext cx="1358590" cy="365125"/>
          </a:xfrm>
        </p:spPr>
        <p:txBody>
          <a:bodyPr/>
          <a:lstStyle/>
          <a:p>
            <a:fld id="{5D76A200-3168-4D33-A718-3974884CE863}" type="datetime1">
              <a:rPr lang="en-US" smtClean="0"/>
              <a:t>7/9/2026</a:t>
            </a:fld>
            <a:endParaRPr lang="en-US"/>
          </a:p>
        </p:txBody>
      </p:sp>
      <p:sp>
        <p:nvSpPr>
          <p:cNvPr id="7"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11" name="Slide Number Placeholder 7"/>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090378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creenshot (Light Gray Vertical)">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7" name="Text Placeholder 2"/>
          <p:cNvSpPr>
            <a:spLocks noGrp="1"/>
          </p:cNvSpPr>
          <p:nvPr>
            <p:ph type="body" sz="quarter" idx="11" hasCustomPrompt="1"/>
          </p:nvPr>
        </p:nvSpPr>
        <p:spPr bwMode="black">
          <a:xfrm>
            <a:off x="838200" y="1365203"/>
            <a:ext cx="10515600" cy="1567183"/>
          </a:xfrm>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p:txBody>
      </p:sp>
      <p:pic>
        <p:nvPicPr>
          <p:cNvPr id="6" name="Picture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creenshot (Full Window Light Gray)">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pic>
        <p:nvPicPr>
          <p:cNvPr id="9" name="Picture 2">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1064751064"/>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creenshot (Blue Horizontal)">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lIns="0" tIns="182880" rIns="0" bIns="182880"/>
          <a:lstStyle>
            <a:lvl1pPr>
              <a:defRPr b="0">
                <a:solidFill>
                  <a:schemeClr val="accent2"/>
                </a:solidFill>
              </a:defRPr>
            </a:lvl1pPr>
          </a:lstStyle>
          <a:p>
            <a:r>
              <a:rPr lang="en-US"/>
              <a:t>Click to edit slide title</a:t>
            </a:r>
          </a:p>
        </p:txBody>
      </p:sp>
      <p:sp>
        <p:nvSpPr>
          <p:cNvPr id="15" name="Text Placeholder 2"/>
          <p:cNvSpPr>
            <a:spLocks noGrp="1"/>
          </p:cNvSpPr>
          <p:nvPr>
            <p:ph type="body" sz="quarter" idx="13" hasCustomPrompt="1"/>
          </p:nvPr>
        </p:nvSpPr>
        <p:spPr bwMode="white">
          <a:xfrm>
            <a:off x="815975" y="3211513"/>
            <a:ext cx="3521849" cy="2475609"/>
          </a:xfrm>
        </p:spPr>
        <p:txBody>
          <a:bodyPr lIns="0" tIns="91440" rIns="0" bIns="91440"/>
          <a:lstStyle>
            <a:lvl1pPr>
              <a:buClr>
                <a:schemeClr val="accent2"/>
              </a:buClr>
              <a:defRPr i="0">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4" name="Picture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7/9/2026</a:t>
            </a:fld>
            <a:endParaRPr lang="en-US"/>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9693263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sp>
        <p:nvSpPr>
          <p:cNvPr id="14" name="Text Placeholder 2"/>
          <p:cNvSpPr>
            <a:spLocks noGrp="1"/>
          </p:cNvSpPr>
          <p:nvPr>
            <p:ph type="body" sz="quarter" idx="13" hasCustomPrompt="1"/>
          </p:nvPr>
        </p:nvSpPr>
        <p:spPr bwMode="white">
          <a:xfrm>
            <a:off x="838200" y="1365203"/>
            <a:ext cx="10515600" cy="1567183"/>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p:txBody>
      </p:sp>
      <p:pic>
        <p:nvPicPr>
          <p:cNvPr id="15" name="Picture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creenshot (Full Window Blue)">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accent2"/>
                </a:solidFill>
              </a:defRPr>
            </a:lvl1pPr>
          </a:lstStyle>
          <a:p>
            <a:r>
              <a:rPr lang="en-US"/>
              <a:t>Click to edit slide title</a:t>
            </a:r>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5757137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creenshot (Computer)">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lIns="0" tIns="182880" rIns="0" bIns="182880"/>
          <a:lstStyle>
            <a:lvl1pPr>
              <a:defRPr b="0">
                <a:solidFill>
                  <a:schemeClr val="accent2"/>
                </a:solidFill>
              </a:defRPr>
            </a:lvl1pPr>
          </a:lstStyle>
          <a:p>
            <a:r>
              <a:rPr lang="en-US"/>
              <a:t>Click to edit slide title</a:t>
            </a:r>
          </a:p>
        </p:txBody>
      </p:sp>
      <p:sp>
        <p:nvSpPr>
          <p:cNvPr id="16" name="Text Placeholder 2"/>
          <p:cNvSpPr>
            <a:spLocks noGrp="1"/>
          </p:cNvSpPr>
          <p:nvPr>
            <p:ph type="body" sz="quarter" idx="13" hasCustomPrompt="1"/>
          </p:nvPr>
        </p:nvSpPr>
        <p:spPr bwMode="white">
          <a:xfrm>
            <a:off x="815975" y="3211513"/>
            <a:ext cx="3521849" cy="2475609"/>
          </a:xfrm>
        </p:spPr>
        <p:txBody>
          <a:bodyPr lIns="0" tIns="91440" rIns="0" bIns="91440"/>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4" name="Picture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7/9/2026</a:t>
            </a:fld>
            <a:endParaRPr lang="en-US"/>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61752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lIns="0" tIns="182880" rIns="0" bIns="182880"/>
          <a:lstStyle>
            <a:lvl1pPr>
              <a:defRPr b="0">
                <a:solidFill>
                  <a:schemeClr val="tx1"/>
                </a:solidFill>
              </a:defRPr>
            </a:lvl1pPr>
          </a:lstStyle>
          <a:p>
            <a:r>
              <a:rPr lang="en-US"/>
              <a:t>Click to edit slide title</a:t>
            </a:r>
          </a:p>
        </p:txBody>
      </p:sp>
      <p:sp>
        <p:nvSpPr>
          <p:cNvPr id="17" name="Picture Placeholder 3"/>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a:t>Click icon to insert screenshot</a:t>
            </a:r>
          </a:p>
        </p:txBody>
      </p:sp>
      <p:sp>
        <p:nvSpPr>
          <p:cNvPr id="15" name="Picture Placeholder 5"/>
          <p:cNvSpPr>
            <a:spLocks noGrp="1"/>
          </p:cNvSpPr>
          <p:nvPr>
            <p:ph type="pic" sz="quarter" idx="10" hasCustomPrompt="1"/>
          </p:nvPr>
        </p:nvSpPr>
        <p:spPr bwMode="gray">
          <a:xfrm>
            <a:off x="4976788" y="691883"/>
            <a:ext cx="6298572" cy="3369130"/>
          </a:xfrm>
        </p:spPr>
        <p:txBody>
          <a:bodyPr/>
          <a:lstStyle>
            <a:lvl1pPr>
              <a:defRPr/>
            </a:lvl1pPr>
          </a:lstStyle>
          <a:p>
            <a:r>
              <a:rPr lang="en-US"/>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276FB33B-BCEE-4E25-B97B-A564B0E1024B}" type="datetime1">
              <a:rPr lang="en-US" smtClean="0"/>
              <a:pPr/>
              <a:t>7/9/2026</a:t>
            </a:fld>
            <a:endParaRPr lang="en-US"/>
          </a:p>
        </p:txBody>
      </p:sp>
      <p:sp>
        <p:nvSpPr>
          <p:cNvPr id="9" name="Footer Placeholder 7"/>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tx1"/>
                </a:solidFill>
              </a:rPr>
              <a:t>|</a:t>
            </a:r>
            <a:r>
              <a:rPr lang="en-US"/>
              <a:t> mn.gov/</a:t>
            </a:r>
            <a:r>
              <a:rPr lang="en-US" err="1"/>
              <a:t>websiteurl</a:t>
            </a:r>
            <a:endParaRPr lang="en-US"/>
          </a:p>
        </p:txBody>
      </p:sp>
      <p:sp>
        <p:nvSpPr>
          <p:cNvPr id="11" name="Slide Number Placeholder 8"/>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42763675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Blue Background)">
    <p:bg bwMode="black">
      <p:bgPr>
        <a:solidFill>
          <a:schemeClr val="bg1"/>
        </a:solidFill>
        <a:effectLst/>
      </p:bgPr>
    </p:bg>
    <p:spTree>
      <p:nvGrpSpPr>
        <p:cNvPr id="1" name=""/>
        <p:cNvGrpSpPr/>
        <p:nvPr/>
      </p:nvGrpSpPr>
      <p:grpSpPr>
        <a:xfrm>
          <a:off x="0" y="0"/>
          <a:ext cx="0" cy="0"/>
          <a:chOff x="0" y="0"/>
          <a:chExt cx="0" cy="0"/>
        </a:xfrm>
      </p:grpSpPr>
      <p:pic>
        <p:nvPicPr>
          <p:cNvPr id="3" name="Picture 1" descr="Speech bubble">
            <a:extLst>
              <a:ext uri="{FF2B5EF4-FFF2-40B4-BE49-F238E27FC236}">
                <a16:creationId xmlns:a16="http://schemas.microsoft.com/office/drawing/2014/main" id="{6449201A-9881-4BD5-9EDB-134148F796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2192000" cy="6857999"/>
          </a:xfrm>
          <a:prstGeom prst="rect">
            <a:avLst/>
          </a:prstGeom>
        </p:spPr>
      </p:pic>
      <p:sp>
        <p:nvSpPr>
          <p:cNvPr id="13" name="Title 2">
            <a:extLst>
              <a:ext uri="{FF2B5EF4-FFF2-40B4-BE49-F238E27FC236}">
                <a16:creationId xmlns:a16="http://schemas.microsoft.com/office/drawing/2014/main" id="{0B050E54-664D-466A-8DB7-324C516C8039}"/>
              </a:ext>
            </a:extLst>
          </p:cNvPr>
          <p:cNvSpPr>
            <a:spLocks noGrp="1"/>
          </p:cNvSpPr>
          <p:nvPr>
            <p:ph type="title" hasCustomPrompt="1"/>
          </p:nvPr>
        </p:nvSpPr>
        <p:spPr bwMode="black">
          <a:xfrm>
            <a:off x="1387736" y="1052945"/>
            <a:ext cx="9488245" cy="3227832"/>
          </a:xfrm>
        </p:spPr>
        <p:txBody>
          <a:bodyPr lIns="0" tIns="91440" rIns="0" bIns="91440">
            <a:noAutofit/>
          </a:bodyPr>
          <a:lstStyle>
            <a:lvl1pPr algn="ctr">
              <a:tabLst>
                <a:tab pos="3770313" algn="l"/>
              </a:tabLst>
              <a:defRPr sz="5000" baseline="0">
                <a:solidFill>
                  <a:schemeClr val="accent1"/>
                </a:solidFill>
              </a:defRPr>
            </a:lvl1pPr>
          </a:lstStyle>
          <a:p>
            <a:r>
              <a:rPr lang="en-US"/>
              <a:t>“Click to edit quote.”</a:t>
            </a:r>
          </a:p>
        </p:txBody>
      </p:sp>
      <p:sp>
        <p:nvSpPr>
          <p:cNvPr id="14" name="Text Placeholder 3">
            <a:extLst>
              <a:ext uri="{FF2B5EF4-FFF2-40B4-BE49-F238E27FC236}">
                <a16:creationId xmlns:a16="http://schemas.microsoft.com/office/drawing/2014/main" id="{1906A78E-2FCE-427D-98A4-31316D7752E2}"/>
              </a:ext>
            </a:extLst>
          </p:cNvPr>
          <p:cNvSpPr>
            <a:spLocks noGrp="1"/>
          </p:cNvSpPr>
          <p:nvPr>
            <p:ph type="body" sz="quarter" idx="13" hasCustomPrompt="1"/>
          </p:nvPr>
        </p:nvSpPr>
        <p:spPr bwMode="black">
          <a:xfrm>
            <a:off x="1387736" y="4488873"/>
            <a:ext cx="9488245" cy="653282"/>
          </a:xfrm>
        </p:spPr>
        <p:txBody>
          <a:bodyPr lIns="0" tIns="91440" rIns="0" bIns="91440"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539662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Teal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1" descr="Speech bubble">
            <a:extLst>
              <a:ext uri="{FF2B5EF4-FFF2-40B4-BE49-F238E27FC236}">
                <a16:creationId xmlns:a16="http://schemas.microsoft.com/office/drawing/2014/main" id="{28F32915-284F-4F48-8220-F8136AD1F2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2192000" cy="6857999"/>
          </a:xfrm>
          <a:prstGeom prst="rect">
            <a:avLst/>
          </a:prstGeom>
        </p:spPr>
      </p:pic>
      <p:sp>
        <p:nvSpPr>
          <p:cNvPr id="7" name="Title 2"/>
          <p:cNvSpPr>
            <a:spLocks noGrp="1"/>
          </p:cNvSpPr>
          <p:nvPr>
            <p:ph type="title" hasCustomPrompt="1"/>
          </p:nvPr>
        </p:nvSpPr>
        <p:spPr bwMode="black">
          <a:xfrm>
            <a:off x="1387736" y="1052945"/>
            <a:ext cx="9488245" cy="3227832"/>
          </a:xfrm>
        </p:spPr>
        <p:txBody>
          <a:bodyPr lIns="0" tIns="91440" rIns="0" bIns="91440">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3"/>
          <p:cNvSpPr>
            <a:spLocks noGrp="1"/>
          </p:cNvSpPr>
          <p:nvPr>
            <p:ph type="body" sz="quarter" idx="13" hasCustomPrompt="1"/>
          </p:nvPr>
        </p:nvSpPr>
        <p:spPr bwMode="black">
          <a:xfrm>
            <a:off x="1387736" y="4488873"/>
            <a:ext cx="9488245" cy="653282"/>
          </a:xfrm>
        </p:spPr>
        <p:txBody>
          <a:bodyPr lIns="0" tIns="91440" rIns="0" bIns="91440"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5232978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Minimal (Blue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descr="Speech bubble">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gray">
          <a:xfrm>
            <a:off x="-2"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hasCustomPrompt="1"/>
          </p:nvPr>
        </p:nvSpPr>
        <p:spPr bwMode="black">
          <a:xfrm>
            <a:off x="415839" y="760288"/>
            <a:ext cx="8091163" cy="4163403"/>
          </a:xfrm>
        </p:spPr>
        <p:txBody>
          <a:bodyPr lIns="0" tIns="91440" rIns="0" bIns="91440">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3"/>
          <p:cNvSpPr>
            <a:spLocks noGrp="1"/>
          </p:cNvSpPr>
          <p:nvPr>
            <p:ph type="body" sz="quarter" idx="13" hasCustomPrompt="1"/>
          </p:nvPr>
        </p:nvSpPr>
        <p:spPr bwMode="black">
          <a:xfrm>
            <a:off x="415839" y="5163327"/>
            <a:ext cx="8091163" cy="1015739"/>
          </a:xfrm>
        </p:spPr>
        <p:txBody>
          <a:bodyPr lIns="0" tIns="91440" rIns="0" bIns="91440" anchor="ctr">
            <a:normAutofit/>
          </a:bodyPr>
          <a:lstStyle>
            <a:lvl1pPr marL="0" indent="0" algn="ctr">
              <a:buNone/>
              <a:defRPr sz="2400" i="1" baseline="0">
                <a:solidFill>
                  <a:schemeClr val="tx2"/>
                </a:solidFill>
              </a:defRPr>
            </a:lvl1pPr>
          </a:lstStyle>
          <a:p>
            <a:pPr lvl="0"/>
            <a:r>
              <a:rPr lang="en-US"/>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575533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Minimal (Teal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descr="Speech bubble">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gray">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71113A8F-A3E6-4773-A564-980D4D0C4F53}"/>
              </a:ext>
            </a:extLst>
          </p:cNvPr>
          <p:cNvSpPr>
            <a:spLocks noGrp="1"/>
          </p:cNvSpPr>
          <p:nvPr>
            <p:ph type="title" hasCustomPrompt="1"/>
          </p:nvPr>
        </p:nvSpPr>
        <p:spPr bwMode="black">
          <a:xfrm>
            <a:off x="415839" y="760288"/>
            <a:ext cx="8091163" cy="4163403"/>
          </a:xfrm>
        </p:spPr>
        <p:txBody>
          <a:bodyPr lIns="0" tIns="91440" rIns="0" bIns="91440">
            <a:noAutofit/>
          </a:bodyPr>
          <a:lstStyle>
            <a:lvl1pPr algn="ctr">
              <a:tabLst>
                <a:tab pos="3770313" algn="l"/>
              </a:tabLst>
              <a:defRPr sz="5000" baseline="0">
                <a:solidFill>
                  <a:schemeClr val="accent1"/>
                </a:solidFill>
              </a:defRPr>
            </a:lvl1pPr>
          </a:lstStyle>
          <a:p>
            <a:r>
              <a:rPr lang="en-US"/>
              <a:t>“Click to edit quote.”</a:t>
            </a:r>
          </a:p>
        </p:txBody>
      </p:sp>
      <p:sp>
        <p:nvSpPr>
          <p:cNvPr id="13" name="Text Placeholder 3">
            <a:extLst>
              <a:ext uri="{FF2B5EF4-FFF2-40B4-BE49-F238E27FC236}">
                <a16:creationId xmlns:a16="http://schemas.microsoft.com/office/drawing/2014/main" id="{DA8B1812-DAFE-4A6A-B301-7770908A2BD8}"/>
              </a:ext>
            </a:extLst>
          </p:cNvPr>
          <p:cNvSpPr>
            <a:spLocks noGrp="1"/>
          </p:cNvSpPr>
          <p:nvPr>
            <p:ph type="body" sz="quarter" idx="13" hasCustomPrompt="1"/>
          </p:nvPr>
        </p:nvSpPr>
        <p:spPr bwMode="black">
          <a:xfrm>
            <a:off x="415839" y="5163327"/>
            <a:ext cx="8091163" cy="1015739"/>
          </a:xfrm>
        </p:spPr>
        <p:txBody>
          <a:bodyPr lIns="0" tIns="91440" rIns="0" bIns="91440" anchor="ctr">
            <a:normAutofit/>
          </a:bodyPr>
          <a:lstStyle>
            <a:lvl1pPr marL="0" indent="0" algn="ctr">
              <a:buNone/>
              <a:defRPr sz="2400" i="1" baseline="0">
                <a:solidFill>
                  <a:schemeClr val="tx2"/>
                </a:solidFill>
              </a:defRPr>
            </a:lvl1pPr>
          </a:lstStyle>
          <a:p>
            <a:pPr lvl="0"/>
            <a:r>
              <a:rPr lang="en-US"/>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4264035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ighlight">
    <p:bg bwMode="black">
      <p:bgPr>
        <a:solidFill>
          <a:schemeClr val="bg1"/>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8C1F7E9D-0503-4BE4-8143-B788D472655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2192000" cy="6857999"/>
          </a:xfrm>
          <a:prstGeom prst="rect">
            <a:avLst/>
          </a:prstGeom>
        </p:spPr>
      </p:pic>
      <p:sp>
        <p:nvSpPr>
          <p:cNvPr id="7" name="Title 2"/>
          <p:cNvSpPr>
            <a:spLocks noGrp="1"/>
          </p:cNvSpPr>
          <p:nvPr>
            <p:ph type="title" hasCustomPrompt="1"/>
          </p:nvPr>
        </p:nvSpPr>
        <p:spPr bwMode="white">
          <a:xfrm>
            <a:off x="3305909" y="612167"/>
            <a:ext cx="5580183" cy="808751"/>
          </a:xfrm>
        </p:spPr>
        <p:txBody>
          <a:bodyPr tIns="91440" bIns="91440">
            <a:noAutofit/>
          </a:bodyPr>
          <a:lstStyle>
            <a:lvl1pPr marL="0" marR="0" indent="0" algn="ctr" defTabSz="914400" rtl="0" eaLnBrk="1" fontAlgn="auto" latinLnBrk="0" hangingPunct="1">
              <a:lnSpc>
                <a:spcPct val="100000"/>
              </a:lnSpc>
              <a:spcBef>
                <a:spcPts val="0"/>
              </a:spcBef>
              <a:spcAft>
                <a:spcPts val="0"/>
              </a:spcAft>
              <a:buClrTx/>
              <a:buSzTx/>
              <a:buFontTx/>
              <a:buNone/>
              <a:tabLst/>
              <a:defRPr sz="5000" b="0" baseline="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a:t>Click to edit slide title</a:t>
            </a:r>
            <a:endParaRPr kumimoji="0" lang="en-US" sz="3000" b="1" i="0" u="none" strike="noStrike" kern="1200" cap="none" spc="0" normalizeH="0" baseline="0" noProof="0">
              <a:ln>
                <a:noFill/>
              </a:ln>
              <a:solidFill>
                <a:srgbClr val="FFFFFF"/>
              </a:solidFill>
              <a:effectLst/>
              <a:uLnTx/>
              <a:uFillTx/>
              <a:latin typeface="+mj-lt"/>
              <a:ea typeface="+mn-ea"/>
              <a:cs typeface="+mn-cs"/>
            </a:endParaRPr>
          </a:p>
        </p:txBody>
      </p:sp>
      <p:sp>
        <p:nvSpPr>
          <p:cNvPr id="3" name="Text Placeholder 3">
            <a:extLst>
              <a:ext uri="{FF2B5EF4-FFF2-40B4-BE49-F238E27FC236}">
                <a16:creationId xmlns:a16="http://schemas.microsoft.com/office/drawing/2014/main" id="{41562BBE-B5B7-42B5-8ABD-CE74CD647F22}"/>
              </a:ext>
            </a:extLst>
          </p:cNvPr>
          <p:cNvSpPr>
            <a:spLocks noGrp="1"/>
          </p:cNvSpPr>
          <p:nvPr>
            <p:ph type="body" sz="quarter" idx="13" hasCustomPrompt="1"/>
          </p:nvPr>
        </p:nvSpPr>
        <p:spPr bwMode="black">
          <a:xfrm>
            <a:off x="1408113" y="1755775"/>
            <a:ext cx="9434512" cy="4045935"/>
          </a:xfrm>
        </p:spPr>
        <p:txBody>
          <a:bodyPr lIns="0" tIns="91440" rIns="0" bIns="9144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2418869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y the Numbers (5-Up with Icons)">
    <p:bg bwMode="gray">
      <p:bgRef idx="1001">
        <a:schemeClr val="bg1"/>
      </p:bgRef>
    </p:bg>
    <p:spTree>
      <p:nvGrpSpPr>
        <p:cNvPr id="1" name=""/>
        <p:cNvGrpSpPr/>
        <p:nvPr/>
      </p:nvGrpSpPr>
      <p:grpSpPr>
        <a:xfrm>
          <a:off x="0" y="0"/>
          <a:ext cx="0" cy="0"/>
          <a:chOff x="0" y="0"/>
          <a:chExt cx="0" cy="0"/>
        </a:xfrm>
      </p:grpSpPr>
      <p:sp>
        <p:nvSpPr>
          <p:cNvPr id="19" name="Rectangle 1">
            <a:extLst>
              <a:ext uri="{FF2B5EF4-FFF2-40B4-BE49-F238E27FC236}">
                <a16:creationId xmlns:a16="http://schemas.microsoft.com/office/drawing/2014/main" id="{A5D6346A-285F-46E0-9AAB-F8F29A1C2BC6}"/>
              </a:ext>
              <a:ext uri="{C183D7F6-B498-43B3-948B-1728B52AA6E4}">
                <adec:decorative xmlns:adec="http://schemas.microsoft.com/office/drawing/2017/decorative" val="1"/>
              </a:ext>
            </a:extLst>
          </p:cNvPr>
          <p:cNvSpPr/>
          <p:nvPr userDrawn="1"/>
        </p:nvSpPr>
        <p:spPr bwMode="gray">
          <a:xfrm>
            <a:off x="4060951" y="0"/>
            <a:ext cx="4063999"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userDrawn="1">
            <p:ph type="title" hasCustomPrompt="1"/>
          </p:nvPr>
        </p:nvSpPr>
        <p:spPr bwMode="white">
          <a:xfrm>
            <a:off x="4325757" y="363682"/>
            <a:ext cx="3531339" cy="2809009"/>
          </a:xfrm>
          <a:noFill/>
        </p:spPr>
        <p:txBody>
          <a:bodyPr lIns="91440" tIns="91440" rIns="91440" bIns="91440">
            <a:normAutofit/>
          </a:bodyPr>
          <a:lstStyle>
            <a:lvl1pPr algn="ctr">
              <a:defRPr sz="3600">
                <a:solidFill>
                  <a:schemeClr val="bg1"/>
                </a:solidFill>
              </a:defRPr>
            </a:lvl1pPr>
          </a:lstStyle>
          <a:p>
            <a:r>
              <a:rPr lang="en-US"/>
              <a:t>Click to edit slide title</a:t>
            </a:r>
          </a:p>
        </p:txBody>
      </p:sp>
      <p:sp>
        <p:nvSpPr>
          <p:cNvPr id="18" name="Rectangle 3">
            <a:extLst>
              <a:ext uri="{FF2B5EF4-FFF2-40B4-BE49-F238E27FC236}">
                <a16:creationId xmlns:a16="http://schemas.microsoft.com/office/drawing/2014/main" id="{8B1D6FB0-3CFA-4F98-9E32-13372A146E50}"/>
              </a:ext>
              <a:ext uri="{C183D7F6-B498-43B3-948B-1728B52AA6E4}">
                <adec:decorative xmlns:adec="http://schemas.microsoft.com/office/drawing/2017/decorative" val="1"/>
              </a:ext>
            </a:extLst>
          </p:cNvPr>
          <p:cNvSpPr/>
          <p:nvPr userDrawn="1"/>
        </p:nvSpPr>
        <p:spPr bwMode="gray">
          <a:xfrm>
            <a:off x="-3048"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
            <a:extLst>
              <a:ext uri="{FF2B5EF4-FFF2-40B4-BE49-F238E27FC236}">
                <a16:creationId xmlns:a16="http://schemas.microsoft.com/office/drawing/2014/main" id="{91253B02-FE9E-42BD-9273-EB07447C42F2}"/>
              </a:ext>
              <a:ext uri="{C183D7F6-B498-43B3-948B-1728B52AA6E4}">
                <adec:decorative xmlns:adec="http://schemas.microsoft.com/office/drawing/2017/decorative" val="1"/>
              </a:ext>
            </a:extLst>
          </p:cNvPr>
          <p:cNvSpPr/>
          <p:nvPr userDrawn="1"/>
        </p:nvSpPr>
        <p:spPr bwMode="gray">
          <a:xfrm>
            <a:off x="8124953"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5">
            <a:extLst>
              <a:ext uri="{FF2B5EF4-FFF2-40B4-BE49-F238E27FC236}">
                <a16:creationId xmlns:a16="http://schemas.microsoft.com/office/drawing/2014/main" id="{FA95525E-0F0F-42A1-814D-8A0F5F6C9504}"/>
              </a:ext>
              <a:ext uri="{C183D7F6-B498-43B3-948B-1728B52AA6E4}">
                <adec:decorative xmlns:adec="http://schemas.microsoft.com/office/drawing/2017/decorative" val="1"/>
              </a:ext>
            </a:extLst>
          </p:cNvPr>
          <p:cNvSpPr/>
          <p:nvPr userDrawn="1"/>
        </p:nvSpPr>
        <p:spPr bwMode="gray">
          <a:xfrm>
            <a:off x="0"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E2F620B4-FC61-4BCB-BFAB-5DAE7EDBC3A1}"/>
              </a:ext>
              <a:ext uri="{C183D7F6-B498-43B3-948B-1728B52AA6E4}">
                <adec:decorative xmlns:adec="http://schemas.microsoft.com/office/drawing/2017/decorative" val="1"/>
              </a:ext>
            </a:extLst>
          </p:cNvPr>
          <p:cNvSpPr/>
          <p:nvPr userDrawn="1"/>
        </p:nvSpPr>
        <p:spPr bwMode="gray">
          <a:xfrm>
            <a:off x="4063999" y="342900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7">
            <a:extLst>
              <a:ext uri="{FF2B5EF4-FFF2-40B4-BE49-F238E27FC236}">
                <a16:creationId xmlns:a16="http://schemas.microsoft.com/office/drawing/2014/main" id="{6D8EBE3F-0971-43E7-9934-99422D606481}"/>
              </a:ext>
              <a:ext uri="{C183D7F6-B498-43B3-948B-1728B52AA6E4}">
                <adec:decorative xmlns:adec="http://schemas.microsoft.com/office/drawing/2017/decorative" val="1"/>
              </a:ext>
            </a:extLst>
          </p:cNvPr>
          <p:cNvSpPr/>
          <p:nvPr userDrawn="1"/>
        </p:nvSpPr>
        <p:spPr bwMode="gray">
          <a:xfrm>
            <a:off x="8128001"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8">
            <a:extLst>
              <a:ext uri="{FF2B5EF4-FFF2-40B4-BE49-F238E27FC236}">
                <a16:creationId xmlns:a16="http://schemas.microsoft.com/office/drawing/2014/main" id="{D8DD7EF7-A01F-4BC7-80C9-B7ED221F6395}"/>
              </a:ext>
            </a:extLst>
          </p:cNvPr>
          <p:cNvSpPr>
            <a:spLocks noGrp="1"/>
          </p:cNvSpPr>
          <p:nvPr>
            <p:ph type="pic" sz="quarter" idx="13" hasCustomPrompt="1"/>
          </p:nvPr>
        </p:nvSpPr>
        <p:spPr bwMode="gray">
          <a:xfrm>
            <a:off x="1565351" y="347961"/>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3" name="Content Placeholder 9"/>
          <p:cNvSpPr>
            <a:spLocks noGrp="1"/>
          </p:cNvSpPr>
          <p:nvPr userDrawn="1">
            <p:ph idx="1" hasCustomPrompt="1"/>
          </p:nvPr>
        </p:nvSpPr>
        <p:spPr bwMode="black">
          <a:xfrm>
            <a:off x="360218" y="1683143"/>
            <a:ext cx="3435927" cy="1524000"/>
          </a:xfrm>
          <a:noFill/>
        </p:spPr>
        <p:txBody>
          <a:bodyPr tIns="91440" bIns="91440"/>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p:txBody>
      </p:sp>
      <p:sp>
        <p:nvSpPr>
          <p:cNvPr id="29" name="Picture Placeholder 10">
            <a:extLst>
              <a:ext uri="{FF2B5EF4-FFF2-40B4-BE49-F238E27FC236}">
                <a16:creationId xmlns:a16="http://schemas.microsoft.com/office/drawing/2014/main" id="{D04436AB-D3A4-4BCB-A795-5F8437FE2E86}"/>
              </a:ext>
            </a:extLst>
          </p:cNvPr>
          <p:cNvSpPr>
            <a:spLocks noGrp="1"/>
          </p:cNvSpPr>
          <p:nvPr>
            <p:ph type="pic" sz="quarter" idx="21" hasCustomPrompt="1"/>
          </p:nvPr>
        </p:nvSpPr>
        <p:spPr bwMode="gray">
          <a:xfrm>
            <a:off x="9668035" y="293132"/>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8" name="Content Placeholder 11">
            <a:extLst>
              <a:ext uri="{FF2B5EF4-FFF2-40B4-BE49-F238E27FC236}">
                <a16:creationId xmlns:a16="http://schemas.microsoft.com/office/drawing/2014/main" id="{6F9304B1-6B55-4695-943B-30DD680AEE6A}"/>
              </a:ext>
            </a:extLst>
          </p:cNvPr>
          <p:cNvSpPr>
            <a:spLocks noGrp="1"/>
          </p:cNvSpPr>
          <p:nvPr>
            <p:ph idx="20" hasCustomPrompt="1"/>
          </p:nvPr>
        </p:nvSpPr>
        <p:spPr bwMode="black">
          <a:xfrm>
            <a:off x="8462902" y="1628314"/>
            <a:ext cx="3435927" cy="1524000"/>
          </a:xfrm>
          <a:noFill/>
        </p:spPr>
        <p:txBody>
          <a:bodyPr tIns="91440" bIns="91440"/>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p:txBody>
      </p:sp>
      <p:sp>
        <p:nvSpPr>
          <p:cNvPr id="23" name="Picture Placeholder 12">
            <a:extLst>
              <a:ext uri="{FF2B5EF4-FFF2-40B4-BE49-F238E27FC236}">
                <a16:creationId xmlns:a16="http://schemas.microsoft.com/office/drawing/2014/main" id="{B28D5B16-4425-46F4-9F63-B46F36029402}"/>
              </a:ext>
            </a:extLst>
          </p:cNvPr>
          <p:cNvSpPr>
            <a:spLocks noGrp="1"/>
          </p:cNvSpPr>
          <p:nvPr>
            <p:ph type="pic" sz="quarter" idx="15" hasCustomPrompt="1"/>
          </p:nvPr>
        </p:nvSpPr>
        <p:spPr bwMode="gray">
          <a:xfrm>
            <a:off x="1565351"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2" name="Content Placeholder 13">
            <a:extLst>
              <a:ext uri="{FF2B5EF4-FFF2-40B4-BE49-F238E27FC236}">
                <a16:creationId xmlns:a16="http://schemas.microsoft.com/office/drawing/2014/main" id="{AD263849-863B-4132-B6E1-C61464355379}"/>
              </a:ext>
            </a:extLst>
          </p:cNvPr>
          <p:cNvSpPr>
            <a:spLocks noGrp="1"/>
          </p:cNvSpPr>
          <p:nvPr>
            <p:ph idx="14" hasCustomPrompt="1"/>
          </p:nvPr>
        </p:nvSpPr>
        <p:spPr bwMode="black">
          <a:xfrm>
            <a:off x="360218" y="5153708"/>
            <a:ext cx="3435927" cy="1524000"/>
          </a:xfrm>
          <a:noFill/>
        </p:spPr>
        <p:txBody>
          <a:bodyPr tIns="91440" bIns="91440"/>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p:txBody>
      </p:sp>
      <p:sp>
        <p:nvSpPr>
          <p:cNvPr id="25" name="Picture Placeholder 14">
            <a:extLst>
              <a:ext uri="{FF2B5EF4-FFF2-40B4-BE49-F238E27FC236}">
                <a16:creationId xmlns:a16="http://schemas.microsoft.com/office/drawing/2014/main" id="{2CE6DAA4-2E97-4817-A549-1F198B25D71D}"/>
              </a:ext>
            </a:extLst>
          </p:cNvPr>
          <p:cNvSpPr>
            <a:spLocks noGrp="1"/>
          </p:cNvSpPr>
          <p:nvPr>
            <p:ph type="pic" sz="quarter" idx="17" hasCustomPrompt="1"/>
          </p:nvPr>
        </p:nvSpPr>
        <p:spPr bwMode="gray">
          <a:xfrm>
            <a:off x="5610137"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4" name="Content Placeholder 15">
            <a:extLst>
              <a:ext uri="{FF2B5EF4-FFF2-40B4-BE49-F238E27FC236}">
                <a16:creationId xmlns:a16="http://schemas.microsoft.com/office/drawing/2014/main" id="{5B029AC8-AE17-421E-A0F3-247B7315CD29}"/>
              </a:ext>
            </a:extLst>
          </p:cNvPr>
          <p:cNvSpPr>
            <a:spLocks noGrp="1"/>
          </p:cNvSpPr>
          <p:nvPr>
            <p:ph idx="16" hasCustomPrompt="1"/>
          </p:nvPr>
        </p:nvSpPr>
        <p:spPr bwMode="black">
          <a:xfrm>
            <a:off x="4405004" y="5153708"/>
            <a:ext cx="3435927" cy="1524000"/>
          </a:xfrm>
          <a:noFill/>
        </p:spPr>
        <p:txBody>
          <a:bodyPr tIns="91440" bIns="91440"/>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p:txBody>
      </p:sp>
      <p:sp>
        <p:nvSpPr>
          <p:cNvPr id="27" name="Picture Placeholder 16">
            <a:extLst>
              <a:ext uri="{FF2B5EF4-FFF2-40B4-BE49-F238E27FC236}">
                <a16:creationId xmlns:a16="http://schemas.microsoft.com/office/drawing/2014/main" id="{F2965326-2267-4131-8529-A5DD17D8D70A}"/>
              </a:ext>
            </a:extLst>
          </p:cNvPr>
          <p:cNvSpPr>
            <a:spLocks noGrp="1"/>
          </p:cNvSpPr>
          <p:nvPr>
            <p:ph type="pic" sz="quarter" idx="19" hasCustomPrompt="1"/>
          </p:nvPr>
        </p:nvSpPr>
        <p:spPr bwMode="gray">
          <a:xfrm>
            <a:off x="9668035"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6" name="Content Placeholder 17">
            <a:extLst>
              <a:ext uri="{FF2B5EF4-FFF2-40B4-BE49-F238E27FC236}">
                <a16:creationId xmlns:a16="http://schemas.microsoft.com/office/drawing/2014/main" id="{69D189A1-22A5-49F4-835C-1A0417D045F6}"/>
              </a:ext>
            </a:extLst>
          </p:cNvPr>
          <p:cNvSpPr>
            <a:spLocks noGrp="1"/>
          </p:cNvSpPr>
          <p:nvPr>
            <p:ph idx="18" hasCustomPrompt="1"/>
          </p:nvPr>
        </p:nvSpPr>
        <p:spPr bwMode="black">
          <a:xfrm>
            <a:off x="8462902" y="5153708"/>
            <a:ext cx="3435927" cy="1524000"/>
          </a:xfrm>
          <a:noFill/>
        </p:spPr>
        <p:txBody>
          <a:bodyPr tIns="91440" bIns="91440"/>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text</a:t>
            </a:r>
          </a:p>
        </p:txBody>
      </p:sp>
      <p:sp>
        <p:nvSpPr>
          <p:cNvPr id="6" name="Slide Number Placeholder 18"/>
          <p:cNvSpPr>
            <a:spLocks noGrp="1"/>
          </p:cNvSpPr>
          <p:nvPr userDrawn="1">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7368341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y the Numbers (9-Up)">
    <p:bg bwMode="gray">
      <p:bgRef idx="1001">
        <a:schemeClr val="bg1"/>
      </p:bgRef>
    </p:bg>
    <p:spTree>
      <p:nvGrpSpPr>
        <p:cNvPr id="1" name=""/>
        <p:cNvGrpSpPr/>
        <p:nvPr/>
      </p:nvGrpSpPr>
      <p:grpSpPr>
        <a:xfrm>
          <a:off x="0" y="0"/>
          <a:ext cx="0" cy="0"/>
          <a:chOff x="0" y="0"/>
          <a:chExt cx="0" cy="0"/>
        </a:xfrm>
      </p:grpSpPr>
      <p:sp>
        <p:nvSpPr>
          <p:cNvPr id="15"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userDrawn="1">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27" name="Rectangle 3">
            <a:extLst>
              <a:ext uri="{FF2B5EF4-FFF2-40B4-BE49-F238E27FC236}">
                <a16:creationId xmlns:a16="http://schemas.microsoft.com/office/drawing/2014/main" id="{47D138E0-2756-4912-9525-2DF109D30567}"/>
              </a:ext>
              <a:ext uri="{C183D7F6-B498-43B3-948B-1728B52AA6E4}">
                <adec:decorative xmlns:adec="http://schemas.microsoft.com/office/drawing/2017/decorative" val="1"/>
              </a:ext>
            </a:extLst>
          </p:cNvPr>
          <p:cNvSpPr/>
          <p:nvPr userDrawn="1"/>
        </p:nvSpPr>
        <p:spPr bwMode="gray">
          <a:xfrm>
            <a:off x="0" y="1280033"/>
            <a:ext cx="4062984" cy="18593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4">
            <a:extLst>
              <a:ext uri="{FF2B5EF4-FFF2-40B4-BE49-F238E27FC236}">
                <a16:creationId xmlns:a16="http://schemas.microsoft.com/office/drawing/2014/main" id="{014F3C95-F0D6-41F7-AA29-3C6EE80AEAE4}"/>
              </a:ext>
              <a:ext uri="{C183D7F6-B498-43B3-948B-1728B52AA6E4}">
                <adec:decorative xmlns:adec="http://schemas.microsoft.com/office/drawing/2017/decorative" val="1"/>
              </a:ext>
            </a:extLst>
          </p:cNvPr>
          <p:cNvSpPr/>
          <p:nvPr userDrawn="1"/>
        </p:nvSpPr>
        <p:spPr bwMode="white">
          <a:xfrm>
            <a:off x="4062984" y="1280033"/>
            <a:ext cx="4062984" cy="185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
            <a:extLst>
              <a:ext uri="{FF2B5EF4-FFF2-40B4-BE49-F238E27FC236}">
                <a16:creationId xmlns:a16="http://schemas.microsoft.com/office/drawing/2014/main" id="{C748B337-33F7-40A1-88D8-CD2BA65D869E}"/>
              </a:ext>
              <a:ext uri="{C183D7F6-B498-43B3-948B-1728B52AA6E4}">
                <adec:decorative xmlns:adec="http://schemas.microsoft.com/office/drawing/2017/decorative" val="1"/>
              </a:ext>
            </a:extLst>
          </p:cNvPr>
          <p:cNvSpPr/>
          <p:nvPr userDrawn="1"/>
        </p:nvSpPr>
        <p:spPr bwMode="gray">
          <a:xfrm>
            <a:off x="8125968" y="1280033"/>
            <a:ext cx="4062984" cy="18593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
            <a:extLst>
              <a:ext uri="{FF2B5EF4-FFF2-40B4-BE49-F238E27FC236}">
                <a16:creationId xmlns:a16="http://schemas.microsoft.com/office/drawing/2014/main" id="{D5D8785B-E7B0-45E9-A241-DE133451585E}"/>
              </a:ext>
              <a:ext uri="{C183D7F6-B498-43B3-948B-1728B52AA6E4}">
                <adec:decorative xmlns:adec="http://schemas.microsoft.com/office/drawing/2017/decorative" val="1"/>
              </a:ext>
            </a:extLst>
          </p:cNvPr>
          <p:cNvSpPr/>
          <p:nvPr userDrawn="1"/>
        </p:nvSpPr>
        <p:spPr bwMode="white">
          <a:xfrm>
            <a:off x="0" y="3139356"/>
            <a:ext cx="4062984" cy="185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7">
            <a:extLst>
              <a:ext uri="{FF2B5EF4-FFF2-40B4-BE49-F238E27FC236}">
                <a16:creationId xmlns:a16="http://schemas.microsoft.com/office/drawing/2014/main" id="{1B929D3F-61AE-48F2-891C-9DFD75256C6D}"/>
              </a:ext>
              <a:ext uri="{C183D7F6-B498-43B3-948B-1728B52AA6E4}">
                <adec:decorative xmlns:adec="http://schemas.microsoft.com/office/drawing/2017/decorative" val="1"/>
              </a:ext>
            </a:extLst>
          </p:cNvPr>
          <p:cNvSpPr/>
          <p:nvPr userDrawn="1"/>
        </p:nvSpPr>
        <p:spPr bwMode="gray">
          <a:xfrm>
            <a:off x="4062984" y="3139356"/>
            <a:ext cx="4062984" cy="18593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8">
            <a:extLst>
              <a:ext uri="{FF2B5EF4-FFF2-40B4-BE49-F238E27FC236}">
                <a16:creationId xmlns:a16="http://schemas.microsoft.com/office/drawing/2014/main" id="{B7CC1275-0931-46C8-8F97-B088A9519B1D}"/>
              </a:ext>
              <a:ext uri="{C183D7F6-B498-43B3-948B-1728B52AA6E4}">
                <adec:decorative xmlns:adec="http://schemas.microsoft.com/office/drawing/2017/decorative" val="1"/>
              </a:ext>
            </a:extLst>
          </p:cNvPr>
          <p:cNvSpPr/>
          <p:nvPr userDrawn="1"/>
        </p:nvSpPr>
        <p:spPr bwMode="white">
          <a:xfrm>
            <a:off x="8125968" y="3139356"/>
            <a:ext cx="4062984" cy="185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9">
            <a:extLst>
              <a:ext uri="{FF2B5EF4-FFF2-40B4-BE49-F238E27FC236}">
                <a16:creationId xmlns:a16="http://schemas.microsoft.com/office/drawing/2014/main" id="{330A8418-CF1B-46A4-B5BE-AFE11C079F01}"/>
              </a:ext>
              <a:ext uri="{C183D7F6-B498-43B3-948B-1728B52AA6E4}">
                <adec:decorative xmlns:adec="http://schemas.microsoft.com/office/drawing/2017/decorative" val="1"/>
              </a:ext>
            </a:extLst>
          </p:cNvPr>
          <p:cNvSpPr/>
          <p:nvPr userDrawn="1"/>
        </p:nvSpPr>
        <p:spPr bwMode="gray">
          <a:xfrm>
            <a:off x="0" y="4998679"/>
            <a:ext cx="4062984" cy="18593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0">
            <a:extLst>
              <a:ext uri="{FF2B5EF4-FFF2-40B4-BE49-F238E27FC236}">
                <a16:creationId xmlns:a16="http://schemas.microsoft.com/office/drawing/2014/main" id="{719FCF12-F13A-4B9B-A958-B33602A70EC2}"/>
              </a:ext>
              <a:ext uri="{C183D7F6-B498-43B3-948B-1728B52AA6E4}">
                <adec:decorative xmlns:adec="http://schemas.microsoft.com/office/drawing/2017/decorative" val="1"/>
              </a:ext>
            </a:extLst>
          </p:cNvPr>
          <p:cNvSpPr/>
          <p:nvPr userDrawn="1"/>
        </p:nvSpPr>
        <p:spPr bwMode="white">
          <a:xfrm>
            <a:off x="4062984" y="4998678"/>
            <a:ext cx="4062984" cy="185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11">
            <a:extLst>
              <a:ext uri="{FF2B5EF4-FFF2-40B4-BE49-F238E27FC236}">
                <a16:creationId xmlns:a16="http://schemas.microsoft.com/office/drawing/2014/main" id="{2C994B8F-9B33-413F-9097-B33609846937}"/>
              </a:ext>
              <a:ext uri="{C183D7F6-B498-43B3-948B-1728B52AA6E4}">
                <adec:decorative xmlns:adec="http://schemas.microsoft.com/office/drawing/2017/decorative" val="1"/>
              </a:ext>
            </a:extLst>
          </p:cNvPr>
          <p:cNvSpPr/>
          <p:nvPr userDrawn="1"/>
        </p:nvSpPr>
        <p:spPr bwMode="gray">
          <a:xfrm>
            <a:off x="8125968" y="4998678"/>
            <a:ext cx="4062984" cy="185932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3">
            <a:extLst>
              <a:ext uri="{FF2B5EF4-FFF2-40B4-BE49-F238E27FC236}">
                <a16:creationId xmlns:a16="http://schemas.microsoft.com/office/drawing/2014/main" id="{801AB76E-7762-46CE-9516-D338BC43BE78}"/>
              </a:ext>
            </a:extLst>
          </p:cNvPr>
          <p:cNvSpPr>
            <a:spLocks noGrp="1"/>
          </p:cNvSpPr>
          <p:nvPr userDrawn="1">
            <p:ph type="body" sz="quarter" idx="10" hasCustomPrompt="1"/>
          </p:nvPr>
        </p:nvSpPr>
        <p:spPr bwMode="black">
          <a:xfrm>
            <a:off x="229362" y="1588094"/>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4" name="Text Placeholder 14">
            <a:extLst>
              <a:ext uri="{FF2B5EF4-FFF2-40B4-BE49-F238E27FC236}">
                <a16:creationId xmlns:a16="http://schemas.microsoft.com/office/drawing/2014/main" id="{DF20C971-9987-4982-B10F-B0CC4C009517}"/>
              </a:ext>
            </a:extLst>
          </p:cNvPr>
          <p:cNvSpPr>
            <a:spLocks noGrp="1"/>
          </p:cNvSpPr>
          <p:nvPr userDrawn="1">
            <p:ph type="body" sz="quarter" idx="11" hasCustomPrompt="1"/>
          </p:nvPr>
        </p:nvSpPr>
        <p:spPr bwMode="black">
          <a:xfrm>
            <a:off x="4303014" y="1569933"/>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5" name="Text Placeholder 15">
            <a:extLst>
              <a:ext uri="{FF2B5EF4-FFF2-40B4-BE49-F238E27FC236}">
                <a16:creationId xmlns:a16="http://schemas.microsoft.com/office/drawing/2014/main" id="{345C34D9-17B4-4613-B9BD-59F326907F3D}"/>
              </a:ext>
            </a:extLst>
          </p:cNvPr>
          <p:cNvSpPr>
            <a:spLocks noGrp="1"/>
          </p:cNvSpPr>
          <p:nvPr userDrawn="1">
            <p:ph type="body" sz="quarter" idx="12" hasCustomPrompt="1"/>
          </p:nvPr>
        </p:nvSpPr>
        <p:spPr bwMode="black">
          <a:xfrm>
            <a:off x="8360664" y="1569933"/>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6" name="Text Placeholder 16">
            <a:extLst>
              <a:ext uri="{FF2B5EF4-FFF2-40B4-BE49-F238E27FC236}">
                <a16:creationId xmlns:a16="http://schemas.microsoft.com/office/drawing/2014/main" id="{A1AA7C28-B086-407F-8AF1-4301768182DD}"/>
              </a:ext>
            </a:extLst>
          </p:cNvPr>
          <p:cNvSpPr>
            <a:spLocks noGrp="1"/>
          </p:cNvSpPr>
          <p:nvPr userDrawn="1">
            <p:ph type="body" sz="quarter" idx="13" hasCustomPrompt="1"/>
          </p:nvPr>
        </p:nvSpPr>
        <p:spPr bwMode="black">
          <a:xfrm>
            <a:off x="229362" y="3447161"/>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7" name="Text Placeholder 17">
            <a:extLst>
              <a:ext uri="{FF2B5EF4-FFF2-40B4-BE49-F238E27FC236}">
                <a16:creationId xmlns:a16="http://schemas.microsoft.com/office/drawing/2014/main" id="{D76E17B9-0002-44B8-AF7E-8969D01E0AA6}"/>
              </a:ext>
            </a:extLst>
          </p:cNvPr>
          <p:cNvSpPr>
            <a:spLocks noGrp="1"/>
          </p:cNvSpPr>
          <p:nvPr userDrawn="1">
            <p:ph type="body" sz="quarter" idx="14" hasCustomPrompt="1"/>
          </p:nvPr>
        </p:nvSpPr>
        <p:spPr bwMode="black">
          <a:xfrm>
            <a:off x="4303014" y="3429000"/>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8" name="Text Placeholder 18">
            <a:extLst>
              <a:ext uri="{FF2B5EF4-FFF2-40B4-BE49-F238E27FC236}">
                <a16:creationId xmlns:a16="http://schemas.microsoft.com/office/drawing/2014/main" id="{B3D2B886-4EAE-44EA-AE7C-F3ADDAF4FAC2}"/>
              </a:ext>
            </a:extLst>
          </p:cNvPr>
          <p:cNvSpPr>
            <a:spLocks noGrp="1"/>
          </p:cNvSpPr>
          <p:nvPr userDrawn="1">
            <p:ph type="body" sz="quarter" idx="15" hasCustomPrompt="1"/>
          </p:nvPr>
        </p:nvSpPr>
        <p:spPr bwMode="black">
          <a:xfrm>
            <a:off x="8360664" y="3429000"/>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59" name="Text Placeholder 19">
            <a:extLst>
              <a:ext uri="{FF2B5EF4-FFF2-40B4-BE49-F238E27FC236}">
                <a16:creationId xmlns:a16="http://schemas.microsoft.com/office/drawing/2014/main" id="{2DDB0377-5DDF-4FE6-AC8F-55DC93331053}"/>
              </a:ext>
            </a:extLst>
          </p:cNvPr>
          <p:cNvSpPr>
            <a:spLocks noGrp="1"/>
          </p:cNvSpPr>
          <p:nvPr userDrawn="1">
            <p:ph type="body" sz="quarter" idx="16" hasCustomPrompt="1"/>
          </p:nvPr>
        </p:nvSpPr>
        <p:spPr bwMode="black">
          <a:xfrm>
            <a:off x="229362" y="5242666"/>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60" name="Text Placeholder 20">
            <a:extLst>
              <a:ext uri="{FF2B5EF4-FFF2-40B4-BE49-F238E27FC236}">
                <a16:creationId xmlns:a16="http://schemas.microsoft.com/office/drawing/2014/main" id="{3FB77825-C8FD-42A1-8FA6-A3FE7450E669}"/>
              </a:ext>
            </a:extLst>
          </p:cNvPr>
          <p:cNvSpPr>
            <a:spLocks noGrp="1"/>
          </p:cNvSpPr>
          <p:nvPr userDrawn="1">
            <p:ph type="body" sz="quarter" idx="17" hasCustomPrompt="1"/>
          </p:nvPr>
        </p:nvSpPr>
        <p:spPr bwMode="black">
          <a:xfrm>
            <a:off x="4303014" y="5224505"/>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61" name="Text Placeholder 21">
            <a:extLst>
              <a:ext uri="{FF2B5EF4-FFF2-40B4-BE49-F238E27FC236}">
                <a16:creationId xmlns:a16="http://schemas.microsoft.com/office/drawing/2014/main" id="{494D3609-5A57-469E-BBF2-662F0C4358D6}"/>
              </a:ext>
            </a:extLst>
          </p:cNvPr>
          <p:cNvSpPr>
            <a:spLocks noGrp="1"/>
          </p:cNvSpPr>
          <p:nvPr userDrawn="1">
            <p:ph type="body" sz="quarter" idx="18" hasCustomPrompt="1"/>
          </p:nvPr>
        </p:nvSpPr>
        <p:spPr bwMode="black">
          <a:xfrm>
            <a:off x="8360664" y="5224505"/>
            <a:ext cx="3593592" cy="1371600"/>
          </a:xfrm>
        </p:spPr>
        <p:txBody>
          <a:bodyPr lIns="91440" tIns="91440" rIns="91440" bIns="91440"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a:t>
            </a:r>
          </a:p>
        </p:txBody>
      </p:sp>
      <p:sp>
        <p:nvSpPr>
          <p:cNvPr id="4" name="Rectangle 22">
            <a:extLst>
              <a:ext uri="{FF2B5EF4-FFF2-40B4-BE49-F238E27FC236}">
                <a16:creationId xmlns:a16="http://schemas.microsoft.com/office/drawing/2014/main" id="{CF8F9587-D45C-C876-F0C6-A9F420343AC7}"/>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91484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D28B90B5-0ADD-4FAB-AAA7-60B10917D52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7253" y="-1"/>
            <a:ext cx="10876547" cy="6852225"/>
          </a:xfrm>
          <a:prstGeom prst="rect">
            <a:avLst/>
          </a:prstGeom>
        </p:spPr>
      </p:pic>
      <p:sp>
        <p:nvSpPr>
          <p:cNvPr id="13" name="Title 2">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908884" y="2376739"/>
            <a:ext cx="2088682" cy="2098744"/>
          </a:xfrm>
          <a:prstGeom prst="ellipse">
            <a:avLst/>
          </a:prstGeom>
          <a:noFill/>
        </p:spPr>
        <p:txBody>
          <a:bodyPr lIns="0" rIns="0">
            <a:normAutofit/>
          </a:bodyPr>
          <a:lstStyle>
            <a:lvl1pPr algn="ctr">
              <a:defRPr sz="2500">
                <a:solidFill>
                  <a:schemeClr val="tx1"/>
                </a:solidFill>
              </a:defRPr>
            </a:lvl1pPr>
          </a:lstStyle>
          <a:p>
            <a:r>
              <a:rPr lang="en-US"/>
              <a:t>Click to edit slide title</a:t>
            </a:r>
          </a:p>
        </p:txBody>
      </p:sp>
      <p:sp>
        <p:nvSpPr>
          <p:cNvPr id="17" name="Content Placeholder 3">
            <a:extLst>
              <a:ext uri="{FF2B5EF4-FFF2-40B4-BE49-F238E27FC236}">
                <a16:creationId xmlns:a16="http://schemas.microsoft.com/office/drawing/2014/main" id="{94026A8F-5767-4C60-A899-B201C4472978}"/>
              </a:ext>
            </a:extLst>
          </p:cNvPr>
          <p:cNvSpPr>
            <a:spLocks noGrp="1"/>
          </p:cNvSpPr>
          <p:nvPr>
            <p:ph sz="quarter" idx="17" hasCustomPrompt="1"/>
          </p:nvPr>
        </p:nvSpPr>
        <p:spPr bwMode="gray">
          <a:xfrm>
            <a:off x="477838" y="452438"/>
            <a:ext cx="2746375" cy="2714625"/>
          </a:xfrm>
        </p:spPr>
        <p:txBody>
          <a:bodyPr tIns="91440" bIns="91440"/>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text</a:t>
            </a:r>
          </a:p>
          <a:p>
            <a:pPr lvl="1"/>
            <a:r>
              <a:rPr lang="en-US"/>
              <a:t>Item one</a:t>
            </a:r>
          </a:p>
          <a:p>
            <a:pPr lvl="1"/>
            <a:r>
              <a:rPr lang="en-US"/>
              <a:t>Item two</a:t>
            </a:r>
          </a:p>
          <a:p>
            <a:pPr lvl="1"/>
            <a:r>
              <a:rPr lang="en-US"/>
              <a:t>Item three</a:t>
            </a:r>
          </a:p>
        </p:txBody>
      </p:sp>
      <p:sp>
        <p:nvSpPr>
          <p:cNvPr id="9" name="Picture Placeholder 4">
            <a:extLst>
              <a:ext uri="{FF2B5EF4-FFF2-40B4-BE49-F238E27FC236}">
                <a16:creationId xmlns:a16="http://schemas.microsoft.com/office/drawing/2014/main" id="{15A3E4B8-CACE-4AB4-A8FC-7AEF75EDAF39}"/>
              </a:ext>
            </a:extLst>
          </p:cNvPr>
          <p:cNvSpPr>
            <a:spLocks noGrp="1"/>
          </p:cNvSpPr>
          <p:nvPr>
            <p:ph type="pic" sz="quarter" idx="13" hasCustomPrompt="1"/>
          </p:nvPr>
        </p:nvSpPr>
        <p:spPr bwMode="gray">
          <a:xfrm>
            <a:off x="3561365" y="1125505"/>
            <a:ext cx="1135062" cy="1136650"/>
          </a:xfrm>
        </p:spPr>
        <p:txBody>
          <a:bodyPr>
            <a:normAutofit/>
          </a:bodyPr>
          <a:lstStyle>
            <a:lvl1pPr marL="0" indent="0" algn="ctr">
              <a:buNone/>
              <a:defRPr sz="1500"/>
            </a:lvl1pPr>
          </a:lstStyle>
          <a:p>
            <a:r>
              <a:rPr lang="en-US"/>
              <a:t>Click to add icon</a:t>
            </a:r>
          </a:p>
        </p:txBody>
      </p:sp>
      <p:sp>
        <p:nvSpPr>
          <p:cNvPr id="18" name="Content Placeholder 5">
            <a:extLst>
              <a:ext uri="{FF2B5EF4-FFF2-40B4-BE49-F238E27FC236}">
                <a16:creationId xmlns:a16="http://schemas.microsoft.com/office/drawing/2014/main" id="{032A610F-10B9-4A8A-83D5-C97FF538D359}"/>
              </a:ext>
            </a:extLst>
          </p:cNvPr>
          <p:cNvSpPr>
            <a:spLocks noGrp="1"/>
          </p:cNvSpPr>
          <p:nvPr>
            <p:ph sz="quarter" idx="18" hasCustomPrompt="1"/>
          </p:nvPr>
        </p:nvSpPr>
        <p:spPr bwMode="gray">
          <a:xfrm>
            <a:off x="8776001" y="450884"/>
            <a:ext cx="2746375" cy="2714625"/>
          </a:xfrm>
        </p:spPr>
        <p:txBody>
          <a:bodyPr tIns="91440" bIns="91440"/>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text</a:t>
            </a:r>
          </a:p>
          <a:p>
            <a:pPr lvl="1"/>
            <a:r>
              <a:rPr lang="en-US"/>
              <a:t>Item one</a:t>
            </a:r>
          </a:p>
          <a:p>
            <a:pPr lvl="1"/>
            <a:r>
              <a:rPr lang="en-US"/>
              <a:t>Item two</a:t>
            </a:r>
          </a:p>
          <a:p>
            <a:pPr lvl="1"/>
            <a:r>
              <a:rPr lang="en-US"/>
              <a:t>Item three</a:t>
            </a:r>
          </a:p>
        </p:txBody>
      </p:sp>
      <p:sp>
        <p:nvSpPr>
          <p:cNvPr id="10" name="Picture Placeholder 6">
            <a:extLst>
              <a:ext uri="{FF2B5EF4-FFF2-40B4-BE49-F238E27FC236}">
                <a16:creationId xmlns:a16="http://schemas.microsoft.com/office/drawing/2014/main" id="{EA34264D-D28C-49EA-828E-9A4D4603A2CB}"/>
              </a:ext>
            </a:extLst>
          </p:cNvPr>
          <p:cNvSpPr>
            <a:spLocks noGrp="1"/>
          </p:cNvSpPr>
          <p:nvPr>
            <p:ph type="pic" sz="quarter" idx="14" hasCustomPrompt="1"/>
          </p:nvPr>
        </p:nvSpPr>
        <p:spPr bwMode="gray">
          <a:xfrm>
            <a:off x="7251508" y="1125505"/>
            <a:ext cx="1135062" cy="1136650"/>
          </a:xfrm>
        </p:spPr>
        <p:txBody>
          <a:bodyPr>
            <a:normAutofit/>
          </a:bodyPr>
          <a:lstStyle>
            <a:lvl1pPr marL="0" indent="0" algn="ctr">
              <a:buNone/>
              <a:defRPr sz="1500"/>
            </a:lvl1pPr>
          </a:lstStyle>
          <a:p>
            <a:r>
              <a:rPr lang="en-US"/>
              <a:t>Click to add icon</a:t>
            </a:r>
          </a:p>
        </p:txBody>
      </p:sp>
      <p:sp>
        <p:nvSpPr>
          <p:cNvPr id="19" name="Content Placeholder 7">
            <a:extLst>
              <a:ext uri="{FF2B5EF4-FFF2-40B4-BE49-F238E27FC236}">
                <a16:creationId xmlns:a16="http://schemas.microsoft.com/office/drawing/2014/main" id="{15663BA5-2702-4695-9A70-94EAAC588296}"/>
              </a:ext>
            </a:extLst>
          </p:cNvPr>
          <p:cNvSpPr>
            <a:spLocks noGrp="1"/>
          </p:cNvSpPr>
          <p:nvPr>
            <p:ph sz="quarter" idx="19" hasCustomPrompt="1"/>
          </p:nvPr>
        </p:nvSpPr>
        <p:spPr bwMode="gray">
          <a:xfrm>
            <a:off x="477253" y="3743578"/>
            <a:ext cx="2746375" cy="2612772"/>
          </a:xfrm>
        </p:spPr>
        <p:txBody>
          <a:bodyPr tIns="91440" bIns="91440"/>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text</a:t>
            </a:r>
          </a:p>
          <a:p>
            <a:pPr lvl="1"/>
            <a:r>
              <a:rPr lang="en-US"/>
              <a:t>Item one</a:t>
            </a:r>
          </a:p>
          <a:p>
            <a:pPr lvl="1"/>
            <a:r>
              <a:rPr lang="en-US"/>
              <a:t>Item two</a:t>
            </a:r>
          </a:p>
          <a:p>
            <a:pPr lvl="1"/>
            <a:r>
              <a:rPr lang="en-US"/>
              <a:t>Item three</a:t>
            </a:r>
          </a:p>
        </p:txBody>
      </p:sp>
      <p:sp>
        <p:nvSpPr>
          <p:cNvPr id="11" name="Picture Placeholder 8">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3561365" y="4595846"/>
            <a:ext cx="1135062" cy="1136650"/>
          </a:xfrm>
        </p:spPr>
        <p:txBody>
          <a:bodyPr>
            <a:normAutofit/>
          </a:bodyPr>
          <a:lstStyle>
            <a:lvl1pPr marL="0" indent="0" algn="ctr">
              <a:buNone/>
              <a:defRPr sz="1500"/>
            </a:lvl1pPr>
          </a:lstStyle>
          <a:p>
            <a:r>
              <a:rPr lang="en-US"/>
              <a:t>Click to add icon</a:t>
            </a:r>
          </a:p>
        </p:txBody>
      </p:sp>
      <p:sp>
        <p:nvSpPr>
          <p:cNvPr id="20" name="Content Placeholder 9">
            <a:extLst>
              <a:ext uri="{FF2B5EF4-FFF2-40B4-BE49-F238E27FC236}">
                <a16:creationId xmlns:a16="http://schemas.microsoft.com/office/drawing/2014/main" id="{B3257A84-CA4A-40FD-9C48-BA83D297743C}"/>
              </a:ext>
            </a:extLst>
          </p:cNvPr>
          <p:cNvSpPr>
            <a:spLocks noGrp="1"/>
          </p:cNvSpPr>
          <p:nvPr>
            <p:ph sz="quarter" idx="20" hasCustomPrompt="1"/>
          </p:nvPr>
        </p:nvSpPr>
        <p:spPr bwMode="gray">
          <a:xfrm>
            <a:off x="8775416" y="3742023"/>
            <a:ext cx="2746375" cy="2612773"/>
          </a:xfrm>
        </p:spPr>
        <p:txBody>
          <a:bodyPr tIns="91440" bIns="91440"/>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text</a:t>
            </a:r>
          </a:p>
          <a:p>
            <a:pPr lvl="1"/>
            <a:r>
              <a:rPr lang="en-US"/>
              <a:t>Item one</a:t>
            </a:r>
          </a:p>
          <a:p>
            <a:pPr lvl="1"/>
            <a:r>
              <a:rPr lang="en-US"/>
              <a:t>Item two</a:t>
            </a:r>
          </a:p>
          <a:p>
            <a:pPr lvl="1"/>
            <a:r>
              <a:rPr lang="en-US"/>
              <a:t>Item three</a:t>
            </a:r>
          </a:p>
        </p:txBody>
      </p:sp>
      <p:sp>
        <p:nvSpPr>
          <p:cNvPr id="12" name="Picture Placeholder 10">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7251508" y="4595846"/>
            <a:ext cx="1135062" cy="1136650"/>
          </a:xfrm>
        </p:spPr>
        <p:txBody>
          <a:bodyPr>
            <a:normAutofit/>
          </a:bodyPr>
          <a:lstStyle>
            <a:lvl1pPr marL="0" indent="0" algn="ctr">
              <a:buNone/>
              <a:defRPr sz="1500"/>
            </a:lvl1pPr>
          </a:lstStyle>
          <a:p>
            <a:r>
              <a:rPr lang="en-US"/>
              <a:t>Click to add icon</a:t>
            </a:r>
          </a:p>
        </p:txBody>
      </p:sp>
      <p:sp>
        <p:nvSpPr>
          <p:cNvPr id="3" name="Date Placeholder 11">
            <a:extLst>
              <a:ext uri="{FF2B5EF4-FFF2-40B4-BE49-F238E27FC236}">
                <a16:creationId xmlns:a16="http://schemas.microsoft.com/office/drawing/2014/main" id="{D7B1B1D7-CD0C-49E0-8AC1-567A6D1A48F1}"/>
              </a:ext>
            </a:extLst>
          </p:cNvPr>
          <p:cNvSpPr>
            <a:spLocks noGrp="1"/>
          </p:cNvSpPr>
          <p:nvPr>
            <p:ph type="dt" sz="half" idx="10"/>
          </p:nvPr>
        </p:nvSpPr>
        <p:spPr bwMode="black"/>
        <p:txBody>
          <a:bodyPr/>
          <a:lstStyle/>
          <a:p>
            <a:fld id="{16D5E9BE-CAA2-49B9-B3D1-E3587DB5B59A}" type="datetime1">
              <a:rPr lang="en-US" smtClean="0"/>
              <a:t>7/9/2026</a:t>
            </a:fld>
            <a:endParaRPr lang="en-US"/>
          </a:p>
        </p:txBody>
      </p:sp>
      <p:sp>
        <p:nvSpPr>
          <p:cNvPr id="4" name="Footer Placeholder 12">
            <a:extLst>
              <a:ext uri="{FF2B5EF4-FFF2-40B4-BE49-F238E27FC236}">
                <a16:creationId xmlns:a16="http://schemas.microsoft.com/office/drawing/2014/main" id="{A0DE9E05-D5C9-40B5-B0BD-C5FFC93DBC73}"/>
              </a:ext>
            </a:extLst>
          </p:cNvPr>
          <p:cNvSpPr>
            <a:spLocks noGrp="1"/>
          </p:cNvSpPr>
          <p:nvPr>
            <p:ph type="ftr" sz="quarter" idx="11"/>
          </p:nvPr>
        </p:nvSpPr>
        <p:spPr bwMode="black"/>
        <p:txBody>
          <a:body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13">
            <a:extLst>
              <a:ext uri="{FF2B5EF4-FFF2-40B4-BE49-F238E27FC236}">
                <a16:creationId xmlns:a16="http://schemas.microsoft.com/office/drawing/2014/main" id="{A87A070A-47B1-4FE3-8E7C-7C9F041B2625}"/>
              </a:ext>
            </a:extLst>
          </p:cNvPr>
          <p:cNvSpPr>
            <a:spLocks noGrp="1"/>
          </p:cNvSpPr>
          <p:nvPr>
            <p:ph type="sldNum" sz="quarter" idx="12"/>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5976539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alf and Half">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58A98041-598A-4B86-A4FE-CE64268EACC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50440" y="401352"/>
            <a:ext cx="8467375" cy="5571533"/>
          </a:xfrm>
          <a:prstGeom prst="rect">
            <a:avLst/>
          </a:prstGeom>
        </p:spPr>
      </p:pic>
      <p:sp>
        <p:nvSpPr>
          <p:cNvPr id="13" name="Title 2">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433862" y="1550632"/>
            <a:ext cx="3268003" cy="3272972"/>
          </a:xfrm>
          <a:prstGeom prst="ellipse">
            <a:avLst/>
          </a:prstGeom>
          <a:noFill/>
        </p:spPr>
        <p:txBody>
          <a:bodyPr lIns="0" rIns="0">
            <a:normAutofit/>
          </a:bodyPr>
          <a:lstStyle>
            <a:lvl1pPr algn="ctr">
              <a:defRPr sz="3600">
                <a:solidFill>
                  <a:schemeClr val="tx1"/>
                </a:solidFill>
              </a:defRPr>
            </a:lvl1pPr>
          </a:lstStyle>
          <a:p>
            <a:r>
              <a:rPr lang="en-US"/>
              <a:t>Click to edit slide title</a:t>
            </a:r>
          </a:p>
        </p:txBody>
      </p:sp>
      <p:sp>
        <p:nvSpPr>
          <p:cNvPr id="11" name="Picture Placeholder 3">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1357005" y="1344489"/>
            <a:ext cx="1135062" cy="1136650"/>
          </a:xfrm>
        </p:spPr>
        <p:txBody>
          <a:bodyPr>
            <a:normAutofit/>
          </a:bodyPr>
          <a:lstStyle>
            <a:lvl1pPr marL="0" indent="0" algn="ctr">
              <a:buNone/>
              <a:defRPr sz="1500"/>
            </a:lvl1pPr>
          </a:lstStyle>
          <a:p>
            <a:r>
              <a:rPr lang="en-US"/>
              <a:t>Click to add icon</a:t>
            </a:r>
          </a:p>
        </p:txBody>
      </p:sp>
      <p:sp>
        <p:nvSpPr>
          <p:cNvPr id="20" name="Content Placeholder 4">
            <a:extLst>
              <a:ext uri="{FF2B5EF4-FFF2-40B4-BE49-F238E27FC236}">
                <a16:creationId xmlns:a16="http://schemas.microsoft.com/office/drawing/2014/main" id="{B3257A84-CA4A-40FD-9C48-BA83D297743C}"/>
              </a:ext>
            </a:extLst>
          </p:cNvPr>
          <p:cNvSpPr>
            <a:spLocks noGrp="1"/>
          </p:cNvSpPr>
          <p:nvPr>
            <p:ph sz="quarter" idx="20" hasCustomPrompt="1"/>
          </p:nvPr>
        </p:nvSpPr>
        <p:spPr bwMode="gray">
          <a:xfrm>
            <a:off x="555802" y="2718639"/>
            <a:ext cx="2746375" cy="3300984"/>
          </a:xfrm>
        </p:spPr>
        <p:txBody>
          <a:bodyPr tIns="91440" bIns="91440"/>
          <a:lstStyle>
            <a:lvl1pPr marL="0" indent="0">
              <a:buNone/>
              <a:defRPr sz="25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text</a:t>
            </a:r>
          </a:p>
          <a:p>
            <a:pPr lvl="1"/>
            <a:r>
              <a:rPr lang="en-US"/>
              <a:t>Item one</a:t>
            </a:r>
          </a:p>
          <a:p>
            <a:pPr lvl="1"/>
            <a:r>
              <a:rPr lang="en-US"/>
              <a:t>Item two</a:t>
            </a:r>
          </a:p>
          <a:p>
            <a:pPr lvl="1"/>
            <a:r>
              <a:rPr lang="en-US"/>
              <a:t>Item three</a:t>
            </a:r>
          </a:p>
        </p:txBody>
      </p:sp>
      <p:sp>
        <p:nvSpPr>
          <p:cNvPr id="12" name="Picture Placeholder 5">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9581072" y="401352"/>
            <a:ext cx="1135062" cy="1136650"/>
          </a:xfrm>
        </p:spPr>
        <p:txBody>
          <a:bodyPr>
            <a:normAutofit/>
          </a:bodyPr>
          <a:lstStyle>
            <a:lvl1pPr marL="0" indent="0" algn="ctr">
              <a:buNone/>
              <a:defRPr sz="1500"/>
            </a:lvl1pPr>
          </a:lstStyle>
          <a:p>
            <a:r>
              <a:rPr lang="en-US"/>
              <a:t>Click to add icon</a:t>
            </a:r>
          </a:p>
        </p:txBody>
      </p:sp>
      <p:sp>
        <p:nvSpPr>
          <p:cNvPr id="14" name="Content Placeholder 6">
            <a:extLst>
              <a:ext uri="{FF2B5EF4-FFF2-40B4-BE49-F238E27FC236}">
                <a16:creationId xmlns:a16="http://schemas.microsoft.com/office/drawing/2014/main" id="{70EA3296-E774-4946-8E91-E5BC0EDF7F5C}"/>
              </a:ext>
            </a:extLst>
          </p:cNvPr>
          <p:cNvSpPr>
            <a:spLocks noGrp="1"/>
          </p:cNvSpPr>
          <p:nvPr>
            <p:ph sz="quarter" idx="21" hasCustomPrompt="1"/>
          </p:nvPr>
        </p:nvSpPr>
        <p:spPr bwMode="gray">
          <a:xfrm>
            <a:off x="8742872" y="1788132"/>
            <a:ext cx="2811462" cy="3300014"/>
          </a:xfrm>
        </p:spPr>
        <p:txBody>
          <a:bodyPr tIns="91440" bIns="91440"/>
          <a:lstStyle>
            <a:lvl1pPr marL="0" indent="0">
              <a:buNone/>
              <a:defRPr b="1"/>
            </a:lvl1pPr>
            <a:lvl2pPr marL="346075" indent="-228600">
              <a:defRPr/>
            </a:lvl2pPr>
          </a:lstStyle>
          <a:p>
            <a:pPr lvl="0"/>
            <a:r>
              <a:rPr lang="en-US"/>
              <a:t>Click to edit text</a:t>
            </a:r>
          </a:p>
          <a:p>
            <a:pPr lvl="1"/>
            <a:r>
              <a:rPr lang="en-US"/>
              <a:t>Item one</a:t>
            </a:r>
          </a:p>
          <a:p>
            <a:pPr lvl="1"/>
            <a:r>
              <a:rPr lang="en-US"/>
              <a:t>Item two</a:t>
            </a:r>
          </a:p>
          <a:p>
            <a:pPr lvl="1"/>
            <a:r>
              <a:rPr lang="en-US"/>
              <a:t>Item three</a:t>
            </a:r>
          </a:p>
        </p:txBody>
      </p:sp>
      <p:sp>
        <p:nvSpPr>
          <p:cNvPr id="3" name="Date Placeholder 7">
            <a:extLst>
              <a:ext uri="{FF2B5EF4-FFF2-40B4-BE49-F238E27FC236}">
                <a16:creationId xmlns:a16="http://schemas.microsoft.com/office/drawing/2014/main" id="{D7B1B1D7-CD0C-49E0-8AC1-567A6D1A48F1}"/>
              </a:ext>
            </a:extLst>
          </p:cNvPr>
          <p:cNvSpPr>
            <a:spLocks noGrp="1"/>
          </p:cNvSpPr>
          <p:nvPr>
            <p:ph type="dt" sz="half" idx="10"/>
          </p:nvPr>
        </p:nvSpPr>
        <p:spPr bwMode="black"/>
        <p:txBody>
          <a:bodyPr/>
          <a:lstStyle/>
          <a:p>
            <a:fld id="{16D5E9BE-CAA2-49B9-B3D1-E3587DB5B59A}" type="datetime1">
              <a:rPr lang="en-US" smtClean="0"/>
              <a:t>7/9/2026</a:t>
            </a:fld>
            <a:endParaRPr lang="en-US"/>
          </a:p>
        </p:txBody>
      </p:sp>
      <p:sp>
        <p:nvSpPr>
          <p:cNvPr id="4" name="Footer Placeholder 8">
            <a:extLst>
              <a:ext uri="{FF2B5EF4-FFF2-40B4-BE49-F238E27FC236}">
                <a16:creationId xmlns:a16="http://schemas.microsoft.com/office/drawing/2014/main" id="{A0DE9E05-D5C9-40B5-B0BD-C5FFC93DBC73}"/>
              </a:ext>
            </a:extLst>
          </p:cNvPr>
          <p:cNvSpPr>
            <a:spLocks noGrp="1"/>
          </p:cNvSpPr>
          <p:nvPr>
            <p:ph type="ftr" sz="quarter" idx="11"/>
          </p:nvPr>
        </p:nvSpPr>
        <p:spPr bwMode="black"/>
        <p:txBody>
          <a:bodyPr/>
          <a:lstStyle/>
          <a:p>
            <a:r>
              <a:rPr lang="en-US"/>
              <a:t>Optional Tagline Goes Here </a:t>
            </a:r>
            <a:r>
              <a:rPr lang="en-US">
                <a:solidFill>
                  <a:schemeClr val="accent1"/>
                </a:solidFill>
              </a:rPr>
              <a:t>|</a:t>
            </a:r>
            <a:r>
              <a:rPr lang="en-US"/>
              <a:t> mn.gov/</a:t>
            </a:r>
            <a:r>
              <a:rPr lang="en-US" err="1"/>
              <a:t>websiteurl</a:t>
            </a:r>
            <a:endParaRPr lang="en-US"/>
          </a:p>
        </p:txBody>
      </p:sp>
      <p:sp>
        <p:nvSpPr>
          <p:cNvPr id="5" name="Slide Number Placeholder 9">
            <a:extLst>
              <a:ext uri="{FF2B5EF4-FFF2-40B4-BE49-F238E27FC236}">
                <a16:creationId xmlns:a16="http://schemas.microsoft.com/office/drawing/2014/main" id="{A87A070A-47B1-4FE3-8E7C-7C9F041B2625}"/>
              </a:ext>
            </a:extLst>
          </p:cNvPr>
          <p:cNvSpPr>
            <a:spLocks noGrp="1"/>
          </p:cNvSpPr>
          <p:nvPr>
            <p:ph type="sldNum" sz="quarter" idx="12"/>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2876932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 Up Pictures and Text">
    <p:bg bwMode="gray">
      <p:bgRef idx="1001">
        <a:schemeClr val="bg1"/>
      </p:bgRef>
    </p:bg>
    <p:spTree>
      <p:nvGrpSpPr>
        <p:cNvPr id="1" name=""/>
        <p:cNvGrpSpPr/>
        <p:nvPr/>
      </p:nvGrpSpPr>
      <p:grpSpPr>
        <a:xfrm>
          <a:off x="0" y="0"/>
          <a:ext cx="0" cy="0"/>
          <a:chOff x="0" y="0"/>
          <a:chExt cx="0" cy="0"/>
        </a:xfrm>
      </p:grpSpPr>
      <p:sp>
        <p:nvSpPr>
          <p:cNvPr id="15" name="Rectangle 1">
            <a:extLst>
              <a:ext uri="{C183D7F6-B498-43B3-948B-1728B52AA6E4}">
                <adec:decorative xmlns:adec="http://schemas.microsoft.com/office/drawing/2017/decorative" val="1"/>
              </a:ext>
            </a:extLst>
          </p:cNvPr>
          <p:cNvSpPr/>
          <p:nvPr userDrawn="1"/>
        </p:nvSpPr>
        <p:spPr bwMode="black">
          <a:xfrm>
            <a:off x="0" y="2820924"/>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2821051"/>
            <a:ext cx="10515600" cy="1216025"/>
          </a:xfrm>
          <a:noFill/>
        </p:spPr>
        <p:txBody>
          <a:bodyPr lIns="0" rIns="0">
            <a:normAutofit/>
          </a:bodyPr>
          <a:lstStyle>
            <a:lvl1pPr algn="ctr">
              <a:defRPr sz="3600">
                <a:solidFill>
                  <a:schemeClr val="bg1"/>
                </a:solidFill>
              </a:defRPr>
            </a:lvl1pPr>
          </a:lstStyle>
          <a:p>
            <a:r>
              <a:rPr lang="en-US"/>
              <a:t>Click to edit slide title</a:t>
            </a:r>
          </a:p>
        </p:txBody>
      </p:sp>
      <p:sp>
        <p:nvSpPr>
          <p:cNvPr id="2" name="Rectangle 3">
            <a:extLst>
              <a:ext uri="{FF2B5EF4-FFF2-40B4-BE49-F238E27FC236}">
                <a16:creationId xmlns:a16="http://schemas.microsoft.com/office/drawing/2014/main" id="{BD162C60-CB96-4A1A-A18D-22B32089E235}"/>
              </a:ext>
              <a:ext uri="{C183D7F6-B498-43B3-948B-1728B52AA6E4}">
                <adec:decorative xmlns:adec="http://schemas.microsoft.com/office/drawing/2017/decorative" val="1"/>
              </a:ext>
            </a:extLst>
          </p:cNvPr>
          <p:cNvSpPr/>
          <p:nvPr userDrawn="1"/>
        </p:nvSpPr>
        <p:spPr bwMode="gray">
          <a:xfrm>
            <a:off x="1"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
            <a:extLst>
              <a:ext uri="{FF2B5EF4-FFF2-40B4-BE49-F238E27FC236}">
                <a16:creationId xmlns:a16="http://schemas.microsoft.com/office/drawing/2014/main" id="{0B3DCC4C-18F1-44A1-83F2-567249ACDEF1}"/>
              </a:ext>
              <a:ext uri="{C183D7F6-B498-43B3-948B-1728B52AA6E4}">
                <adec:decorative xmlns:adec="http://schemas.microsoft.com/office/drawing/2017/decorative" val="1"/>
              </a:ext>
            </a:extLst>
          </p:cNvPr>
          <p:cNvSpPr/>
          <p:nvPr userDrawn="1"/>
        </p:nvSpPr>
        <p:spPr bwMode="gray">
          <a:xfrm>
            <a:off x="4877349"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5">
            <a:extLst>
              <a:ext uri="{FF2B5EF4-FFF2-40B4-BE49-F238E27FC236}">
                <a16:creationId xmlns:a16="http://schemas.microsoft.com/office/drawing/2014/main" id="{8CF2B0C9-EA38-4390-A84A-EBCFEDC0AAE5}"/>
              </a:ext>
              <a:ext uri="{C183D7F6-B498-43B3-948B-1728B52AA6E4}">
                <adec:decorative xmlns:adec="http://schemas.microsoft.com/office/drawing/2017/decorative" val="1"/>
              </a:ext>
            </a:extLst>
          </p:cNvPr>
          <p:cNvSpPr/>
          <p:nvPr userDrawn="1"/>
        </p:nvSpPr>
        <p:spPr bwMode="gray">
          <a:xfrm>
            <a:off x="9754696"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
            <a:extLst>
              <a:ext uri="{FF2B5EF4-FFF2-40B4-BE49-F238E27FC236}">
                <a16:creationId xmlns:a16="http://schemas.microsoft.com/office/drawing/2014/main" id="{3D0C31E3-527C-4CBA-97E5-DBDF2A52AFAC}"/>
              </a:ext>
              <a:ext uri="{C183D7F6-B498-43B3-948B-1728B52AA6E4}">
                <adec:decorative xmlns:adec="http://schemas.microsoft.com/office/drawing/2017/decorative" val="1"/>
              </a:ext>
            </a:extLst>
          </p:cNvPr>
          <p:cNvSpPr/>
          <p:nvPr userDrawn="1"/>
        </p:nvSpPr>
        <p:spPr bwMode="gray">
          <a:xfrm>
            <a:off x="2435850"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7">
            <a:extLst>
              <a:ext uri="{FF2B5EF4-FFF2-40B4-BE49-F238E27FC236}">
                <a16:creationId xmlns:a16="http://schemas.microsoft.com/office/drawing/2014/main" id="{591E0941-ABF1-462A-AA3A-64D47089A2D7}"/>
              </a:ext>
              <a:ext uri="{C183D7F6-B498-43B3-948B-1728B52AA6E4}">
                <adec:decorative xmlns:adec="http://schemas.microsoft.com/office/drawing/2017/decorative" val="1"/>
              </a:ext>
            </a:extLst>
          </p:cNvPr>
          <p:cNvSpPr/>
          <p:nvPr userDrawn="1"/>
        </p:nvSpPr>
        <p:spPr bwMode="gray">
          <a:xfrm>
            <a:off x="7314342"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icture Placeholder 8">
            <a:extLst>
              <a:ext uri="{FF2B5EF4-FFF2-40B4-BE49-F238E27FC236}">
                <a16:creationId xmlns:a16="http://schemas.microsoft.com/office/drawing/2014/main" id="{5EB20B2C-E9C0-4B6F-9D8F-0B7BAAE1EDC6}"/>
              </a:ext>
            </a:extLst>
          </p:cNvPr>
          <p:cNvSpPr>
            <a:spLocks noGrp="1"/>
          </p:cNvSpPr>
          <p:nvPr>
            <p:ph type="pic" sz="quarter" idx="20" hasCustomPrompt="1"/>
          </p:nvPr>
        </p:nvSpPr>
        <p:spPr bwMode="gray">
          <a:xfrm>
            <a:off x="399634" y="256163"/>
            <a:ext cx="1688368" cy="1572637"/>
          </a:xfrm>
        </p:spPr>
        <p:txBody>
          <a:bodyPr/>
          <a:lstStyle>
            <a:lvl1pPr marL="0" indent="0" algn="ctr">
              <a:buNone/>
              <a:defRPr/>
            </a:lvl1pPr>
          </a:lstStyle>
          <a:p>
            <a:r>
              <a:rPr lang="en-US"/>
              <a:t>Picture</a:t>
            </a:r>
          </a:p>
        </p:txBody>
      </p:sp>
      <p:sp>
        <p:nvSpPr>
          <p:cNvPr id="5" name="Text Placeholder 9">
            <a:extLst>
              <a:ext uri="{FF2B5EF4-FFF2-40B4-BE49-F238E27FC236}">
                <a16:creationId xmlns:a16="http://schemas.microsoft.com/office/drawing/2014/main" id="{B1B2EA53-4275-4D74-9FC5-D8EA8CF60C8B}"/>
              </a:ext>
            </a:extLst>
          </p:cNvPr>
          <p:cNvSpPr>
            <a:spLocks noGrp="1"/>
          </p:cNvSpPr>
          <p:nvPr>
            <p:ph type="body" sz="quarter" idx="49" hasCustomPrompt="1"/>
          </p:nvPr>
        </p:nvSpPr>
        <p:spPr bwMode="black">
          <a:xfrm>
            <a:off x="144193" y="1927044"/>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58" name="Picture Placeholder 10">
            <a:extLst>
              <a:ext uri="{FF2B5EF4-FFF2-40B4-BE49-F238E27FC236}">
                <a16:creationId xmlns:a16="http://schemas.microsoft.com/office/drawing/2014/main" id="{513F8D1A-87BC-4B26-9247-B2DC62BB13C5}"/>
              </a:ext>
            </a:extLst>
          </p:cNvPr>
          <p:cNvSpPr>
            <a:spLocks noGrp="1"/>
          </p:cNvSpPr>
          <p:nvPr>
            <p:ph type="pic" sz="quarter" idx="32"/>
          </p:nvPr>
        </p:nvSpPr>
        <p:spPr bwMode="gray">
          <a:xfrm>
            <a:off x="2840906" y="256163"/>
            <a:ext cx="1688368" cy="1572637"/>
          </a:xfrm>
        </p:spPr>
        <p:txBody>
          <a:bodyPr/>
          <a:lstStyle>
            <a:lvl1pPr marL="0" indent="0" algn="ctr">
              <a:buNone/>
              <a:defRPr/>
            </a:lvl1pPr>
          </a:lstStyle>
          <a:p>
            <a:r>
              <a:rPr lang="en-US"/>
              <a:t>Click icon to add picture</a:t>
            </a:r>
          </a:p>
        </p:txBody>
      </p:sp>
      <p:sp>
        <p:nvSpPr>
          <p:cNvPr id="88" name="Text Placeholder 11">
            <a:extLst>
              <a:ext uri="{FF2B5EF4-FFF2-40B4-BE49-F238E27FC236}">
                <a16:creationId xmlns:a16="http://schemas.microsoft.com/office/drawing/2014/main" id="{6D665270-BCFF-43F6-9CEB-51DA6F7F1FA6}"/>
              </a:ext>
            </a:extLst>
          </p:cNvPr>
          <p:cNvSpPr>
            <a:spLocks noGrp="1"/>
          </p:cNvSpPr>
          <p:nvPr>
            <p:ph type="body" sz="quarter" idx="50" hasCustomPrompt="1"/>
          </p:nvPr>
        </p:nvSpPr>
        <p:spPr bwMode="black">
          <a:xfrm>
            <a:off x="2596612" y="1927044"/>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60" name="Picture Placeholder 12">
            <a:extLst>
              <a:ext uri="{FF2B5EF4-FFF2-40B4-BE49-F238E27FC236}">
                <a16:creationId xmlns:a16="http://schemas.microsoft.com/office/drawing/2014/main" id="{04897160-9BF7-44CA-9ACE-9621AC1F8AB6}"/>
              </a:ext>
            </a:extLst>
          </p:cNvPr>
          <p:cNvSpPr>
            <a:spLocks noGrp="1"/>
          </p:cNvSpPr>
          <p:nvPr>
            <p:ph type="pic" sz="quarter" idx="34"/>
          </p:nvPr>
        </p:nvSpPr>
        <p:spPr bwMode="gray">
          <a:xfrm>
            <a:off x="5251816" y="256163"/>
            <a:ext cx="1688368" cy="1572637"/>
          </a:xfrm>
        </p:spPr>
        <p:txBody>
          <a:bodyPr/>
          <a:lstStyle>
            <a:lvl1pPr marL="0" indent="0" algn="ctr">
              <a:buNone/>
              <a:defRPr/>
            </a:lvl1pPr>
          </a:lstStyle>
          <a:p>
            <a:r>
              <a:rPr lang="en-US"/>
              <a:t>Click icon to add picture</a:t>
            </a:r>
          </a:p>
        </p:txBody>
      </p:sp>
      <p:sp>
        <p:nvSpPr>
          <p:cNvPr id="89" name="Text Placeholder 13">
            <a:extLst>
              <a:ext uri="{FF2B5EF4-FFF2-40B4-BE49-F238E27FC236}">
                <a16:creationId xmlns:a16="http://schemas.microsoft.com/office/drawing/2014/main" id="{C7CDD40B-9D6C-4966-A99A-F976E43A8934}"/>
              </a:ext>
            </a:extLst>
          </p:cNvPr>
          <p:cNvSpPr>
            <a:spLocks noGrp="1"/>
          </p:cNvSpPr>
          <p:nvPr>
            <p:ph type="body" sz="quarter" idx="51" hasCustomPrompt="1"/>
          </p:nvPr>
        </p:nvSpPr>
        <p:spPr bwMode="black">
          <a:xfrm>
            <a:off x="5024862" y="1927044"/>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62" name="Picture Placeholder 14">
            <a:extLst>
              <a:ext uri="{FF2B5EF4-FFF2-40B4-BE49-F238E27FC236}">
                <a16:creationId xmlns:a16="http://schemas.microsoft.com/office/drawing/2014/main" id="{74F24F6E-7165-4401-A9FB-B018D4A703FC}"/>
              </a:ext>
            </a:extLst>
          </p:cNvPr>
          <p:cNvSpPr>
            <a:spLocks noGrp="1"/>
          </p:cNvSpPr>
          <p:nvPr>
            <p:ph type="pic" sz="quarter" idx="36"/>
          </p:nvPr>
        </p:nvSpPr>
        <p:spPr bwMode="gray">
          <a:xfrm>
            <a:off x="7662726" y="256163"/>
            <a:ext cx="1688368" cy="1572637"/>
          </a:xfrm>
        </p:spPr>
        <p:txBody>
          <a:bodyPr/>
          <a:lstStyle>
            <a:lvl1pPr marL="0" indent="0" algn="ctr">
              <a:buNone/>
              <a:defRPr/>
            </a:lvl1pPr>
          </a:lstStyle>
          <a:p>
            <a:r>
              <a:rPr lang="en-US"/>
              <a:t>Click icon to add picture</a:t>
            </a:r>
          </a:p>
        </p:txBody>
      </p:sp>
      <p:sp>
        <p:nvSpPr>
          <p:cNvPr id="90" name="Text Placeholder 15">
            <a:extLst>
              <a:ext uri="{FF2B5EF4-FFF2-40B4-BE49-F238E27FC236}">
                <a16:creationId xmlns:a16="http://schemas.microsoft.com/office/drawing/2014/main" id="{C28FB982-4B84-4C4C-9989-BA2563472E37}"/>
              </a:ext>
            </a:extLst>
          </p:cNvPr>
          <p:cNvSpPr>
            <a:spLocks noGrp="1"/>
          </p:cNvSpPr>
          <p:nvPr>
            <p:ph type="body" sz="quarter" idx="52" hasCustomPrompt="1"/>
          </p:nvPr>
        </p:nvSpPr>
        <p:spPr bwMode="black">
          <a:xfrm>
            <a:off x="7474206" y="1927044"/>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64" name="Picture Placeholder 16">
            <a:extLst>
              <a:ext uri="{FF2B5EF4-FFF2-40B4-BE49-F238E27FC236}">
                <a16:creationId xmlns:a16="http://schemas.microsoft.com/office/drawing/2014/main" id="{6626904F-CC3B-4AAC-9351-389DC5A32A64}"/>
              </a:ext>
            </a:extLst>
          </p:cNvPr>
          <p:cNvSpPr>
            <a:spLocks noGrp="1"/>
          </p:cNvSpPr>
          <p:nvPr>
            <p:ph type="pic" sz="quarter" idx="38"/>
          </p:nvPr>
        </p:nvSpPr>
        <p:spPr bwMode="gray">
          <a:xfrm>
            <a:off x="10117655" y="256163"/>
            <a:ext cx="1688368" cy="1572637"/>
          </a:xfrm>
        </p:spPr>
        <p:txBody>
          <a:bodyPr/>
          <a:lstStyle>
            <a:lvl1pPr marL="0" indent="0" algn="ctr">
              <a:buNone/>
              <a:defRPr/>
            </a:lvl1pPr>
          </a:lstStyle>
          <a:p>
            <a:r>
              <a:rPr lang="en-US"/>
              <a:t>Click icon to add picture</a:t>
            </a:r>
          </a:p>
        </p:txBody>
      </p:sp>
      <p:sp>
        <p:nvSpPr>
          <p:cNvPr id="91" name="Text Placeholder 17">
            <a:extLst>
              <a:ext uri="{FF2B5EF4-FFF2-40B4-BE49-F238E27FC236}">
                <a16:creationId xmlns:a16="http://schemas.microsoft.com/office/drawing/2014/main" id="{CD0CF586-7B0D-45A0-B7D6-DB10979C2E2A}"/>
              </a:ext>
            </a:extLst>
          </p:cNvPr>
          <p:cNvSpPr>
            <a:spLocks noGrp="1"/>
          </p:cNvSpPr>
          <p:nvPr>
            <p:ph type="body" sz="quarter" idx="53" hasCustomPrompt="1"/>
          </p:nvPr>
        </p:nvSpPr>
        <p:spPr bwMode="black">
          <a:xfrm>
            <a:off x="9898967" y="1927044"/>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71" name="Picture Placeholder 18">
            <a:extLst>
              <a:ext uri="{FF2B5EF4-FFF2-40B4-BE49-F238E27FC236}">
                <a16:creationId xmlns:a16="http://schemas.microsoft.com/office/drawing/2014/main" id="{CE73143E-94A3-454F-9304-4BC606CA8D31}"/>
              </a:ext>
            </a:extLst>
          </p:cNvPr>
          <p:cNvSpPr>
            <a:spLocks noGrp="1"/>
          </p:cNvSpPr>
          <p:nvPr>
            <p:ph type="pic" sz="quarter" idx="40"/>
          </p:nvPr>
        </p:nvSpPr>
        <p:spPr bwMode="gray">
          <a:xfrm>
            <a:off x="397289" y="4304416"/>
            <a:ext cx="1688368" cy="1572637"/>
          </a:xfrm>
        </p:spPr>
        <p:txBody>
          <a:bodyPr/>
          <a:lstStyle>
            <a:lvl1pPr marL="0" indent="0" algn="ctr">
              <a:buNone/>
              <a:defRPr/>
            </a:lvl1pPr>
          </a:lstStyle>
          <a:p>
            <a:r>
              <a:rPr lang="en-US"/>
              <a:t>Click icon to add picture</a:t>
            </a:r>
          </a:p>
        </p:txBody>
      </p:sp>
      <p:sp>
        <p:nvSpPr>
          <p:cNvPr id="92" name="Text Placeholder 19">
            <a:extLst>
              <a:ext uri="{FF2B5EF4-FFF2-40B4-BE49-F238E27FC236}">
                <a16:creationId xmlns:a16="http://schemas.microsoft.com/office/drawing/2014/main" id="{CCC4D160-A359-419D-BD12-F65BE6183B77}"/>
              </a:ext>
            </a:extLst>
          </p:cNvPr>
          <p:cNvSpPr>
            <a:spLocks noGrp="1"/>
          </p:cNvSpPr>
          <p:nvPr>
            <p:ph type="body" sz="quarter" idx="54" hasCustomPrompt="1"/>
          </p:nvPr>
        </p:nvSpPr>
        <p:spPr bwMode="black">
          <a:xfrm>
            <a:off x="144193" y="5982177"/>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73" name="Picture Placeholder 20">
            <a:extLst>
              <a:ext uri="{FF2B5EF4-FFF2-40B4-BE49-F238E27FC236}">
                <a16:creationId xmlns:a16="http://schemas.microsoft.com/office/drawing/2014/main" id="{0D271139-EB02-4351-B32D-98286D27AD6C}"/>
              </a:ext>
            </a:extLst>
          </p:cNvPr>
          <p:cNvSpPr>
            <a:spLocks noGrp="1"/>
          </p:cNvSpPr>
          <p:nvPr>
            <p:ph type="pic" sz="quarter" idx="42"/>
          </p:nvPr>
        </p:nvSpPr>
        <p:spPr bwMode="gray">
          <a:xfrm>
            <a:off x="2838561" y="4304416"/>
            <a:ext cx="1688368" cy="1572637"/>
          </a:xfrm>
        </p:spPr>
        <p:txBody>
          <a:bodyPr/>
          <a:lstStyle>
            <a:lvl1pPr marL="0" indent="0" algn="ctr">
              <a:buNone/>
              <a:defRPr/>
            </a:lvl1pPr>
          </a:lstStyle>
          <a:p>
            <a:r>
              <a:rPr lang="en-US"/>
              <a:t>Click icon to add picture</a:t>
            </a:r>
          </a:p>
        </p:txBody>
      </p:sp>
      <p:sp>
        <p:nvSpPr>
          <p:cNvPr id="93" name="Text Placeholder 21">
            <a:extLst>
              <a:ext uri="{FF2B5EF4-FFF2-40B4-BE49-F238E27FC236}">
                <a16:creationId xmlns:a16="http://schemas.microsoft.com/office/drawing/2014/main" id="{49EF6F7E-E510-4C65-A550-B5300CCADE05}"/>
              </a:ext>
            </a:extLst>
          </p:cNvPr>
          <p:cNvSpPr>
            <a:spLocks noGrp="1"/>
          </p:cNvSpPr>
          <p:nvPr>
            <p:ph type="body" sz="quarter" idx="55" hasCustomPrompt="1"/>
          </p:nvPr>
        </p:nvSpPr>
        <p:spPr bwMode="black">
          <a:xfrm>
            <a:off x="2596612" y="5982177"/>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75" name="Picture Placeholder 22">
            <a:extLst>
              <a:ext uri="{FF2B5EF4-FFF2-40B4-BE49-F238E27FC236}">
                <a16:creationId xmlns:a16="http://schemas.microsoft.com/office/drawing/2014/main" id="{51DCDB0D-A1AA-42EB-8125-F4656517D2CD}"/>
              </a:ext>
            </a:extLst>
          </p:cNvPr>
          <p:cNvSpPr>
            <a:spLocks noGrp="1"/>
          </p:cNvSpPr>
          <p:nvPr>
            <p:ph type="pic" sz="quarter" idx="44"/>
          </p:nvPr>
        </p:nvSpPr>
        <p:spPr bwMode="gray">
          <a:xfrm>
            <a:off x="5249471" y="4304416"/>
            <a:ext cx="1688368" cy="1572637"/>
          </a:xfrm>
        </p:spPr>
        <p:txBody>
          <a:bodyPr/>
          <a:lstStyle>
            <a:lvl1pPr marL="0" indent="0" algn="ctr">
              <a:buNone/>
              <a:defRPr/>
            </a:lvl1pPr>
          </a:lstStyle>
          <a:p>
            <a:r>
              <a:rPr lang="en-US"/>
              <a:t>Click icon to add picture</a:t>
            </a:r>
          </a:p>
        </p:txBody>
      </p:sp>
      <p:sp>
        <p:nvSpPr>
          <p:cNvPr id="94" name="Text Placeholder 23">
            <a:extLst>
              <a:ext uri="{FF2B5EF4-FFF2-40B4-BE49-F238E27FC236}">
                <a16:creationId xmlns:a16="http://schemas.microsoft.com/office/drawing/2014/main" id="{87DF68F9-C9AB-4D3A-8431-FF108ED3DF9E}"/>
              </a:ext>
            </a:extLst>
          </p:cNvPr>
          <p:cNvSpPr>
            <a:spLocks noGrp="1"/>
          </p:cNvSpPr>
          <p:nvPr>
            <p:ph type="body" sz="quarter" idx="56" hasCustomPrompt="1"/>
          </p:nvPr>
        </p:nvSpPr>
        <p:spPr bwMode="black">
          <a:xfrm>
            <a:off x="5024862" y="5982177"/>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77" name="Picture Placeholder 24">
            <a:extLst>
              <a:ext uri="{FF2B5EF4-FFF2-40B4-BE49-F238E27FC236}">
                <a16:creationId xmlns:a16="http://schemas.microsoft.com/office/drawing/2014/main" id="{D82E0B0A-7218-4FD5-9991-8E5E9FFBFFC7}"/>
              </a:ext>
            </a:extLst>
          </p:cNvPr>
          <p:cNvSpPr>
            <a:spLocks noGrp="1"/>
          </p:cNvSpPr>
          <p:nvPr>
            <p:ph type="pic" sz="quarter" idx="46"/>
          </p:nvPr>
        </p:nvSpPr>
        <p:spPr bwMode="gray">
          <a:xfrm>
            <a:off x="7660381" y="4304416"/>
            <a:ext cx="1688368" cy="1572637"/>
          </a:xfrm>
        </p:spPr>
        <p:txBody>
          <a:bodyPr/>
          <a:lstStyle>
            <a:lvl1pPr marL="0" indent="0" algn="ctr">
              <a:buNone/>
              <a:defRPr/>
            </a:lvl1pPr>
          </a:lstStyle>
          <a:p>
            <a:r>
              <a:rPr lang="en-US"/>
              <a:t>Click icon to add picture</a:t>
            </a:r>
          </a:p>
        </p:txBody>
      </p:sp>
      <p:sp>
        <p:nvSpPr>
          <p:cNvPr id="95" name="Text Placeholder 25">
            <a:extLst>
              <a:ext uri="{FF2B5EF4-FFF2-40B4-BE49-F238E27FC236}">
                <a16:creationId xmlns:a16="http://schemas.microsoft.com/office/drawing/2014/main" id="{D6FF2AA9-E000-4B0D-956F-F94226FE2E1C}"/>
              </a:ext>
            </a:extLst>
          </p:cNvPr>
          <p:cNvSpPr>
            <a:spLocks noGrp="1"/>
          </p:cNvSpPr>
          <p:nvPr>
            <p:ph type="body" sz="quarter" idx="57" hasCustomPrompt="1"/>
          </p:nvPr>
        </p:nvSpPr>
        <p:spPr bwMode="black">
          <a:xfrm>
            <a:off x="7474206" y="5982177"/>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
        <p:nvSpPr>
          <p:cNvPr id="79" name="Picture Placeholder 26">
            <a:extLst>
              <a:ext uri="{FF2B5EF4-FFF2-40B4-BE49-F238E27FC236}">
                <a16:creationId xmlns:a16="http://schemas.microsoft.com/office/drawing/2014/main" id="{F4AE9E1B-D8F1-43B5-8EC9-55F377B7EA06}"/>
              </a:ext>
            </a:extLst>
          </p:cNvPr>
          <p:cNvSpPr>
            <a:spLocks noGrp="1"/>
          </p:cNvSpPr>
          <p:nvPr>
            <p:ph type="pic" sz="quarter" idx="48"/>
          </p:nvPr>
        </p:nvSpPr>
        <p:spPr bwMode="gray">
          <a:xfrm>
            <a:off x="10115310" y="4304416"/>
            <a:ext cx="1688368" cy="1572637"/>
          </a:xfrm>
        </p:spPr>
        <p:txBody>
          <a:bodyPr/>
          <a:lstStyle>
            <a:lvl1pPr marL="0" indent="0" algn="ctr">
              <a:buNone/>
              <a:defRPr/>
            </a:lvl1pPr>
          </a:lstStyle>
          <a:p>
            <a:r>
              <a:rPr lang="en-US"/>
              <a:t>Click icon to add picture</a:t>
            </a:r>
          </a:p>
        </p:txBody>
      </p:sp>
      <p:sp>
        <p:nvSpPr>
          <p:cNvPr id="96" name="Text Placeholder 27">
            <a:extLst>
              <a:ext uri="{FF2B5EF4-FFF2-40B4-BE49-F238E27FC236}">
                <a16:creationId xmlns:a16="http://schemas.microsoft.com/office/drawing/2014/main" id="{86B304D2-5934-49D0-828A-58E73AB34CAB}"/>
              </a:ext>
            </a:extLst>
          </p:cNvPr>
          <p:cNvSpPr>
            <a:spLocks noGrp="1"/>
          </p:cNvSpPr>
          <p:nvPr>
            <p:ph type="body" sz="quarter" idx="58" hasCustomPrompt="1"/>
          </p:nvPr>
        </p:nvSpPr>
        <p:spPr bwMode="black">
          <a:xfrm>
            <a:off x="9898967" y="5982177"/>
            <a:ext cx="2148840" cy="722376"/>
          </a:xfrm>
        </p:spPr>
        <p:txBody>
          <a:bodyPr lIns="91440" tIns="91440" rIns="91440" bIns="91440" anchor="ctr">
            <a:normAutofit/>
          </a:bodyPr>
          <a:lstStyle>
            <a:lvl1pPr marL="0" indent="0" algn="ctr">
              <a:buNone/>
              <a:defRPr sz="2000" b="1"/>
            </a:lvl1pPr>
          </a:lstStyle>
          <a:p>
            <a:pPr lvl="0"/>
            <a:r>
              <a:rPr lang="en-US"/>
              <a:t>Click to edit text</a:t>
            </a:r>
          </a:p>
        </p:txBody>
      </p:sp>
    </p:spTree>
    <p:extLst>
      <p:ext uri="{BB962C8B-B14F-4D97-AF65-F5344CB8AC3E}">
        <p14:creationId xmlns:p14="http://schemas.microsoft.com/office/powerpoint/2010/main" val="30623871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hoto Background (Blue Title, Overlay)">
    <p:spTree>
      <p:nvGrpSpPr>
        <p:cNvPr id="1" name=""/>
        <p:cNvGrpSpPr/>
        <p:nvPr/>
      </p:nvGrpSpPr>
      <p:grpSpPr>
        <a:xfrm>
          <a:off x="0" y="0"/>
          <a:ext cx="0" cy="0"/>
          <a:chOff x="0" y="0"/>
          <a:chExt cx="0" cy="0"/>
        </a:xfrm>
      </p:grpSpPr>
      <p:sp>
        <p:nvSpPr>
          <p:cNvPr id="12"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9" name="Picture Placeholder 3"/>
          <p:cNvSpPr>
            <a:spLocks noGrp="1"/>
          </p:cNvSpPr>
          <p:nvPr>
            <p:ph type="pic" sz="quarter" idx="13"/>
          </p:nvPr>
        </p:nvSpPr>
        <p:spPr bwMode="gray">
          <a:xfrm>
            <a:off x="0" y="1219198"/>
            <a:ext cx="12192000" cy="5638802"/>
          </a:xfrm>
        </p:spPr>
        <p:txBody>
          <a:bodyPr/>
          <a:lstStyle>
            <a:lvl1pPr>
              <a:defRPr/>
            </a:lvl1pPr>
          </a:lstStyle>
          <a:p>
            <a:r>
              <a:rPr lang="en-US"/>
              <a:t>Click icon to add picture</a:t>
            </a:r>
          </a:p>
        </p:txBody>
      </p:sp>
      <p:sp>
        <p:nvSpPr>
          <p:cNvPr id="7" name="Content Placeholder 4"/>
          <p:cNvSpPr>
            <a:spLocks noGrp="1"/>
          </p:cNvSpPr>
          <p:nvPr>
            <p:ph idx="1" hasCustomPrompt="1"/>
          </p:nvPr>
        </p:nvSpPr>
        <p:spPr bwMode="gray">
          <a:xfrm>
            <a:off x="0" y="1921328"/>
            <a:ext cx="5683624" cy="4234542"/>
          </a:xfrm>
          <a:solidFill>
            <a:schemeClr val="tx1">
              <a:alpha val="88000"/>
            </a:schemeClr>
          </a:solidFill>
        </p:spPr>
        <p:txBody>
          <a:bodyPr tIns="91440" rIns="274320" bIns="9144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text. Note that blue overlay slide types require extra accessibility remediation when exported to PDF.</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hasCustomPrompt="1"/>
          </p:nvPr>
        </p:nvSpPr>
        <p:spPr bwMode="black">
          <a:xfrm>
            <a:off x="838200" y="-1"/>
            <a:ext cx="10515600" cy="1216025"/>
          </a:xfrm>
          <a:noFill/>
        </p:spPr>
        <p:txBody>
          <a:bodyPr lIns="0" tIns="182880" rIns="0" bIns="182880">
            <a:normAutofit/>
          </a:bodyPr>
          <a:lstStyle>
            <a:lvl1pPr algn="r">
              <a:defRPr sz="3600">
                <a:solidFill>
                  <a:schemeClr val="tx1"/>
                </a:solidFill>
              </a:defRPr>
            </a:lvl1pPr>
          </a:lstStyle>
          <a:p>
            <a:r>
              <a:rPr lang="en-US"/>
              <a:t>Click to edit slide title</a:t>
            </a:r>
          </a:p>
        </p:txBody>
      </p:sp>
      <p:sp>
        <p:nvSpPr>
          <p:cNvPr id="9" name="Picture Placeholder 2"/>
          <p:cNvSpPr>
            <a:spLocks noGrp="1"/>
          </p:cNvSpPr>
          <p:nvPr>
            <p:ph type="pic" sz="quarter" idx="13"/>
          </p:nvPr>
        </p:nvSpPr>
        <p:spPr bwMode="gray">
          <a:xfrm>
            <a:off x="0" y="1219198"/>
            <a:ext cx="12192000" cy="5638802"/>
          </a:xfrm>
        </p:spPr>
        <p:txBody>
          <a:bodyPr/>
          <a:lstStyle>
            <a:lvl1pPr>
              <a:defRPr baseline="0"/>
            </a:lvl1pPr>
          </a:lstStyle>
          <a:p>
            <a:r>
              <a:rPr lang="en-US"/>
              <a:t>Click icon to add picture</a:t>
            </a:r>
          </a:p>
        </p:txBody>
      </p:sp>
      <p:sp>
        <p:nvSpPr>
          <p:cNvPr id="7" name="Content Placeholder 3"/>
          <p:cNvSpPr>
            <a:spLocks noGrp="1"/>
          </p:cNvSpPr>
          <p:nvPr>
            <p:ph idx="1" hasCustomPrompt="1"/>
          </p:nvPr>
        </p:nvSpPr>
        <p:spPr bwMode="gray">
          <a:xfrm>
            <a:off x="0" y="1921328"/>
            <a:ext cx="5683624" cy="4234542"/>
          </a:xfrm>
          <a:solidFill>
            <a:schemeClr val="tx1">
              <a:alpha val="88000"/>
            </a:schemeClr>
          </a:solidFill>
        </p:spPr>
        <p:txBody>
          <a:bodyPr lIns="91440" tIns="91440" rIns="274320" bIns="91440" anchor="ctr"/>
          <a:lstStyle>
            <a:lvl1pPr marL="457200" marR="0" indent="0" algn="l" defTabSz="914400" rtl="0" eaLnBrk="1" fontAlgn="auto" latinLnBrk="0" hangingPunct="1">
              <a:lnSpc>
                <a:spcPct val="100000"/>
              </a:lnSpc>
              <a:spcBef>
                <a:spcPts val="0"/>
              </a:spcBef>
              <a:spcAft>
                <a:spcPts val="1000"/>
              </a:spcAft>
              <a:buClr>
                <a:schemeClr val="accent2"/>
              </a:buClr>
              <a:buSzTx/>
              <a:buFont typeface="+mj-lt"/>
              <a:buNone/>
              <a:tabLst/>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marL="685800" marR="0" lvl="0" indent="-22860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Char char="•"/>
              <a:tabLst/>
              <a:defRPr/>
            </a:pPr>
            <a:r>
              <a:rPr lang="en-US"/>
              <a:t>Click to edit text. Note that blue overlay slide types require extra accessibility remediation when exported to PDF.</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9" name="Title 2"/>
          <p:cNvSpPr>
            <a:spLocks noGrp="1"/>
          </p:cNvSpPr>
          <p:nvPr>
            <p:ph type="title" hasCustomPrompt="1"/>
          </p:nvPr>
        </p:nvSpPr>
        <p:spPr bwMode="gray">
          <a:xfrm>
            <a:off x="6304108" y="685800"/>
            <a:ext cx="5486400" cy="5486400"/>
          </a:xfrm>
          <a:prstGeom prst="ellipse">
            <a:avLst/>
          </a:prstGeom>
          <a:solidFill>
            <a:srgbClr val="003865">
              <a:alpha val="87843"/>
            </a:srgbClr>
          </a:solidFill>
        </p:spPr>
        <p:txBody>
          <a:bodyPr tIns="91440" bIns="91440">
            <a:noAutofit/>
          </a:bodyPr>
          <a:lstStyle>
            <a:lvl1pPr algn="ctr">
              <a:tabLst>
                <a:tab pos="2341563" algn="l"/>
                <a:tab pos="3770313" algn="l"/>
              </a:tabLst>
              <a:defRPr sz="5500" baseline="0">
                <a:solidFill>
                  <a:schemeClr val="bg1"/>
                </a:solidFill>
              </a:defRPr>
            </a:lvl1pPr>
          </a:lstStyle>
          <a:p>
            <a:r>
              <a:rPr lang="en-US"/>
              <a:t>Click to edit slide title</a:t>
            </a:r>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p>
        </p:txBody>
      </p:sp>
      <p:sp>
        <p:nvSpPr>
          <p:cNvPr id="8" name="Title 2"/>
          <p:cNvSpPr>
            <a:spLocks noGrp="1"/>
          </p:cNvSpPr>
          <p:nvPr>
            <p:ph type="title" hasCustomPrompt="1"/>
          </p:nvPr>
        </p:nvSpPr>
        <p:spPr bwMode="gray">
          <a:xfrm>
            <a:off x="7289728" y="901318"/>
            <a:ext cx="4661388" cy="4661388"/>
          </a:xfrm>
          <a:prstGeom prst="ellipse">
            <a:avLst/>
          </a:prstGeom>
          <a:solidFill>
            <a:srgbClr val="003865">
              <a:alpha val="87843"/>
            </a:srgbClr>
          </a:solidFill>
        </p:spPr>
        <p:txBody>
          <a:bodyPr tIns="91440" bIns="91440">
            <a:noAutofit/>
          </a:bodyPr>
          <a:lstStyle>
            <a:lvl1pPr algn="ctr">
              <a:tabLst>
                <a:tab pos="2341563" algn="l"/>
                <a:tab pos="3770313" algn="l"/>
              </a:tabLst>
              <a:defRPr sz="5500" baseline="0">
                <a:solidFill>
                  <a:schemeClr val="bg1"/>
                </a:solidFill>
              </a:defRPr>
            </a:lvl1pPr>
          </a:lstStyle>
          <a:p>
            <a:r>
              <a:rPr lang="en-US"/>
              <a:t>Click to edit slide title</a:t>
            </a:r>
          </a:p>
        </p:txBody>
      </p:sp>
      <p:sp>
        <p:nvSpPr>
          <p:cNvPr id="12" name="Text Placeholder 3"/>
          <p:cNvSpPr>
            <a:spLocks noGrp="1"/>
          </p:cNvSpPr>
          <p:nvPr>
            <p:ph type="body" sz="quarter" idx="16" hasCustomPrompt="1"/>
          </p:nvPr>
        </p:nvSpPr>
        <p:spPr bwMode="gray">
          <a:xfrm>
            <a:off x="6054753" y="398666"/>
            <a:ext cx="2155300" cy="2155300"/>
          </a:xfrm>
          <a:prstGeom prst="ellipse">
            <a:avLst/>
          </a:prstGeom>
          <a:solidFill>
            <a:srgbClr val="78BE21">
              <a:alpha val="87843"/>
            </a:srgbClr>
          </a:solidFill>
        </p:spPr>
        <p:txBody>
          <a:bodyPr tIns="91440" bIns="91440" anchor="ctr">
            <a:normAutofit/>
          </a:bodyPr>
          <a:lstStyle>
            <a:lvl1pPr marL="0" indent="0" algn="ctr">
              <a:buNone/>
              <a:defRPr sz="2500" baseline="0">
                <a:solidFill>
                  <a:schemeClr val="tx2"/>
                </a:solidFill>
                <a:latin typeface="+mn-lt"/>
              </a:defRPr>
            </a:lvl1pPr>
          </a:lstStyle>
          <a:p>
            <a:pPr lvl="0"/>
            <a:r>
              <a:rPr lang="en-US"/>
              <a:t>Second Point</a:t>
            </a:r>
          </a:p>
        </p:txBody>
      </p:sp>
      <p:sp>
        <p:nvSpPr>
          <p:cNvPr id="13" name="Text Placeholder 4"/>
          <p:cNvSpPr>
            <a:spLocks noGrp="1"/>
          </p:cNvSpPr>
          <p:nvPr>
            <p:ph type="body" sz="quarter" idx="17" hasCustomPrompt="1"/>
          </p:nvPr>
        </p:nvSpPr>
        <p:spPr bwMode="gray">
          <a:xfrm>
            <a:off x="5679058" y="3827626"/>
            <a:ext cx="2637978" cy="2637978"/>
          </a:xfrm>
          <a:prstGeom prst="ellipse">
            <a:avLst/>
          </a:prstGeom>
          <a:solidFill>
            <a:srgbClr val="000000">
              <a:alpha val="87843"/>
            </a:srgbClr>
          </a:solidFill>
        </p:spPr>
        <p:txBody>
          <a:bodyPr tIns="91440" bIns="91440" anchor="ctr">
            <a:normAutofit/>
          </a:bodyPr>
          <a:lstStyle>
            <a:lvl1pPr marL="0" indent="0" algn="ctr">
              <a:buNone/>
              <a:defRPr sz="2500" baseline="0">
                <a:solidFill>
                  <a:schemeClr val="bg1"/>
                </a:solidFill>
                <a:latin typeface="+mn-lt"/>
              </a:defRPr>
            </a:lvl1pPr>
          </a:lstStyle>
          <a:p>
            <a:pPr lvl="0"/>
            <a:r>
              <a:rPr lang="en-US"/>
              <a:t>Third Point</a:t>
            </a:r>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gray">
          <a:xfrm>
            <a:off x="2299475" y="1609867"/>
            <a:ext cx="7593051" cy="3638266"/>
          </a:xfrm>
          <a:solidFill>
            <a:srgbClr val="003865">
              <a:alpha val="87843"/>
            </a:srgbClr>
          </a:solidFill>
        </p:spPr>
        <p:txBody>
          <a:bodyPr lIns="274320" tIns="274320" rIns="274320" bIns="274320">
            <a:noAutofit/>
          </a:bodyPr>
          <a:lstStyle>
            <a:lvl1pPr algn="ctr">
              <a:spcAft>
                <a:spcPts val="1000"/>
              </a:spcAft>
              <a:tabLst>
                <a:tab pos="3770313" algn="l"/>
              </a:tabLst>
              <a:defRPr sz="7000" baseline="0">
                <a:solidFill>
                  <a:schemeClr val="bg1"/>
                </a:solidFill>
              </a:defRPr>
            </a:lvl1pPr>
          </a:lstStyle>
          <a:p>
            <a:r>
              <a:rPr lang="en-US"/>
              <a:t>Click to add Quote or Statement</a:t>
            </a:r>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ue and White Overlay, Photo Background">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gray">
          <a:xfrm>
            <a:off x="0" y="1445132"/>
            <a:ext cx="12191999" cy="2443973"/>
          </a:xfrm>
          <a:solidFill>
            <a:srgbClr val="003865">
              <a:alpha val="87843"/>
            </a:srgbClr>
          </a:solidFill>
        </p:spPr>
        <p:txBody>
          <a:bodyPr lIns="274320" tIns="274320" rIns="274320" bIns="274320">
            <a:noAutofit/>
          </a:bodyPr>
          <a:lstStyle>
            <a:lvl1pPr algn="ctr">
              <a:spcAft>
                <a:spcPts val="1000"/>
              </a:spcAft>
              <a:tabLst>
                <a:tab pos="3770313" algn="l"/>
              </a:tabLst>
              <a:defRPr sz="7000" baseline="0">
                <a:solidFill>
                  <a:schemeClr val="bg1"/>
                </a:solidFill>
              </a:defRPr>
            </a:lvl1pPr>
          </a:lstStyle>
          <a:p>
            <a:r>
              <a:rPr lang="en-US"/>
              <a:t>Click to edit slide title</a:t>
            </a:r>
          </a:p>
        </p:txBody>
      </p:sp>
      <p:sp>
        <p:nvSpPr>
          <p:cNvPr id="4" name="Content Placeholder 2">
            <a:extLst>
              <a:ext uri="{FF2B5EF4-FFF2-40B4-BE49-F238E27FC236}">
                <a16:creationId xmlns:a16="http://schemas.microsoft.com/office/drawing/2014/main" id="{6B0FDF79-D1A5-EC08-48ED-49790FC298A2}"/>
              </a:ext>
            </a:extLst>
          </p:cNvPr>
          <p:cNvSpPr>
            <a:spLocks noGrp="1"/>
          </p:cNvSpPr>
          <p:nvPr>
            <p:ph sz="quarter" idx="10" hasCustomPrompt="1"/>
          </p:nvPr>
        </p:nvSpPr>
        <p:spPr bwMode="gray">
          <a:xfrm>
            <a:off x="0" y="3889105"/>
            <a:ext cx="12191999" cy="1542812"/>
          </a:xfrm>
          <a:solidFill>
            <a:schemeClr val="bg1"/>
          </a:solidFill>
        </p:spPr>
        <p:txBody>
          <a:bodyPr lIns="274320" tIns="274320" rIns="274320" bIns="274320" anchor="ctr"/>
          <a:lstStyle>
            <a:lvl1pPr marL="0" indent="0" algn="ctr">
              <a:buNone/>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supporting text</a:t>
            </a:r>
          </a:p>
        </p:txBody>
      </p:sp>
    </p:spTree>
    <p:extLst>
      <p:ext uri="{BB962C8B-B14F-4D97-AF65-F5344CB8AC3E}">
        <p14:creationId xmlns:p14="http://schemas.microsoft.com/office/powerpoint/2010/main" val="1858556263"/>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or Statement (Blue Background)">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lIns="0" tIns="91440" rIns="0" bIns="91440">
            <a:noAutofit/>
          </a:bodyPr>
          <a:lstStyle>
            <a:lvl1pPr algn="ctr">
              <a:tabLst>
                <a:tab pos="3770313" algn="l"/>
              </a:tabLst>
              <a:defRPr sz="7000">
                <a:solidFill>
                  <a:schemeClr val="accent2"/>
                </a:solidFill>
              </a:defRPr>
            </a:lvl1pPr>
          </a:lstStyle>
          <a:p>
            <a:r>
              <a:rPr lang="en-US"/>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lIns="0" tIns="91440" rIns="0" bIns="91440"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marL="0" marR="0" lvl="0" indent="0" algn="ctr" defTabSz="914400" rtl="0" eaLnBrk="1" fontAlgn="auto" latinLnBrk="0" hangingPunct="1">
              <a:lnSpc>
                <a:spcPct val="100000"/>
              </a:lnSpc>
              <a:spcBef>
                <a:spcPts val="0"/>
              </a:spcBef>
              <a:spcAft>
                <a:spcPts val="1000"/>
              </a:spcAft>
              <a:buClr>
                <a:schemeClr val="bg1"/>
              </a:buClr>
              <a:buSzTx/>
              <a:buFont typeface="Arial" panose="020B0604020202020204" pitchFamily="34" charset="0"/>
              <a:buNone/>
              <a:tabLst/>
              <a:defRPr/>
            </a:pPr>
            <a:r>
              <a:rPr lang="en-US"/>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7/9/2026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9795370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gray">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a:extLst>
              <a:ext uri="{C183D7F6-B498-43B3-948B-1728B52AA6E4}">
                <adec:decorative xmlns:adec="http://schemas.microsoft.com/office/drawing/2017/decorative" val="1"/>
              </a:ext>
            </a:extLst>
          </p:cNvPr>
          <p:cNvSpPr txBox="1">
            <a:spLocks/>
          </p:cNvSpPr>
          <p:nvPr userDrawn="1"/>
        </p:nvSpPr>
        <p:spPr bwMode="gray">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838200" y="1389685"/>
            <a:ext cx="10515600" cy="1340989"/>
          </a:xfrm>
          <a:noFill/>
        </p:spPr>
        <p:txBody>
          <a:bodyPr lIns="0" tIns="182880" rIns="0" bIns="182880">
            <a:noAutofit/>
          </a:bodyPr>
          <a:lstStyle>
            <a:lvl1pPr algn="ctr">
              <a:tabLst>
                <a:tab pos="3770313" algn="l"/>
              </a:tabLst>
              <a:defRPr sz="7000">
                <a:solidFill>
                  <a:schemeClr val="accent2"/>
                </a:solidFill>
              </a:defRPr>
            </a:lvl1pPr>
          </a:lstStyle>
          <a:p>
            <a:r>
              <a:rPr lang="en-US"/>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lIns="0" tIns="91440" rIns="0" bIns="91440"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a:t>Make a secondary statement here.</a:t>
            </a:r>
          </a:p>
        </p:txBody>
      </p:sp>
      <p:sp>
        <p:nvSpPr>
          <p:cNvPr id="3" name="Date Placeholder 4"/>
          <p:cNvSpPr>
            <a:spLocks noGrp="1"/>
          </p:cNvSpPr>
          <p:nvPr>
            <p:ph type="dt" sz="half" idx="10"/>
          </p:nvPr>
        </p:nvSpPr>
        <p:spPr bwMode="black"/>
        <p:txBody>
          <a:bodyPr/>
          <a:lstStyle/>
          <a:p>
            <a:fld id="{466A75E6-E45B-4C5D-981E-7C8ED0C72F5D}" type="datetime1">
              <a:rPr lang="en-US" smtClean="0"/>
              <a:t>7/9/2026</a:t>
            </a:fld>
            <a:endParaRPr lang="en-US"/>
          </a:p>
        </p:txBody>
      </p:sp>
      <p:sp>
        <p:nvSpPr>
          <p:cNvPr id="5" name="Footer Placeholder 5"/>
          <p:cNvSpPr>
            <a:spLocks noGrp="1"/>
          </p:cNvSpPr>
          <p:nvPr>
            <p:ph type="ftr" sz="quarter" idx="12"/>
          </p:nvPr>
        </p:nvSpPr>
        <p:spPr bwMode="black"/>
        <p:txBody>
          <a:bodyPr/>
          <a:lstStyle>
            <a:lvl1pPr>
              <a:defRPr>
                <a:solidFill>
                  <a:schemeClr val="tx2"/>
                </a:solidFill>
              </a:defRPr>
            </a:lvl1pPr>
          </a:lstStyle>
          <a:p>
            <a:r>
              <a:rPr lang="en-US"/>
              <a:t>Optional Tagline Goes Here | mn.gov/</a:t>
            </a:r>
            <a:r>
              <a:rPr lang="en-US" err="1"/>
              <a:t>websiteurl</a:t>
            </a:r>
            <a:endParaRPr lang="en-US"/>
          </a:p>
        </p:txBody>
      </p:sp>
      <p:sp>
        <p:nvSpPr>
          <p:cNvPr id="4" name="Slide Number Placeholder 6"/>
          <p:cNvSpPr>
            <a:spLocks noGrp="1"/>
          </p:cNvSpPr>
          <p:nvPr>
            <p:ph type="sldNum" sz="quarter" idx="11"/>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9309155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0" y="0"/>
            <a:ext cx="12192000" cy="6858000"/>
          </a:xfrm>
          <a:solidFill>
            <a:schemeClr val="tx2">
              <a:lumMod val="65000"/>
              <a:lumOff val="35000"/>
            </a:schemeClr>
          </a:solidFill>
        </p:spPr>
        <p:txBody>
          <a:bodyPr/>
          <a:lstStyle>
            <a:lvl1pPr>
              <a:defRPr>
                <a:solidFill>
                  <a:schemeClr val="bg1"/>
                </a:solidFill>
              </a:defRPr>
            </a:lvl1pPr>
          </a:lstStyle>
          <a:p>
            <a:r>
              <a:rPr lang="en-US"/>
              <a:t>Click icon to add background picture. Ensure sufficient contrast exists between photo and white text.</a:t>
            </a:r>
          </a:p>
        </p:txBody>
      </p:sp>
      <p:sp>
        <p:nvSpPr>
          <p:cNvPr id="12" name="Title 2"/>
          <p:cNvSpPr>
            <a:spLocks noGrp="1"/>
          </p:cNvSpPr>
          <p:nvPr>
            <p:ph type="title" hasCustomPrompt="1"/>
          </p:nvPr>
        </p:nvSpPr>
        <p:spPr bwMode="white">
          <a:xfrm>
            <a:off x="838200" y="1389685"/>
            <a:ext cx="10515600" cy="1340989"/>
          </a:xfrm>
        </p:spPr>
        <p:txBody>
          <a:bodyPr lIns="0" tIns="91440" rIns="0" bIns="91440">
            <a:noAutofit/>
          </a:bodyPr>
          <a:lstStyle>
            <a:lvl1pPr algn="ctr">
              <a:tabLst>
                <a:tab pos="3770313" algn="l"/>
              </a:tabLst>
              <a:defRPr sz="7000">
                <a:solidFill>
                  <a:schemeClr val="bg1"/>
                </a:solidFill>
              </a:defRPr>
            </a:lvl1pPr>
          </a:lstStyle>
          <a:p>
            <a:r>
              <a:rPr lang="en-US"/>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lIns="0" tIns="91440" rIns="0" bIns="91440" anchor="ctr"/>
          <a:lstStyle>
            <a:lvl1pPr marL="0" indent="0" algn="ctr">
              <a:lnSpc>
                <a:spcPct val="100000"/>
              </a:lnSpc>
              <a:spcBef>
                <a:spcPts val="0"/>
              </a:spcBef>
              <a:buNone/>
              <a:defRPr>
                <a:solidFill>
                  <a:schemeClr val="bg1"/>
                </a:solidFill>
              </a:defRPr>
            </a:lvl1pPr>
          </a:lstStyle>
          <a:p>
            <a:pPr lvl="0"/>
            <a:r>
              <a:rPr lang="en-US"/>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fld id="{F8B25D9D-5365-41CD-BF43-4FFFCBF4BBDA}" type="datetime1">
              <a:rPr lang="en-US" smtClean="0"/>
              <a:t>7/9/2026</a:t>
            </a:fld>
            <a:endParaRPr lang="en-US"/>
          </a:p>
        </p:txBody>
      </p:sp>
      <p:sp>
        <p:nvSpPr>
          <p:cNvPr id="5" name="Footer Placeholder 5"/>
          <p:cNvSpPr>
            <a:spLocks noGrp="1"/>
          </p:cNvSpPr>
          <p:nvPr>
            <p:ph type="ftr" sz="quarter" idx="12"/>
          </p:nvPr>
        </p:nvSpPr>
        <p:spPr bwMode="white"/>
        <p:txBody>
          <a:bodyPr/>
          <a:lstStyle>
            <a:lvl1pPr>
              <a:defRPr>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4" name="Slide Number Placeholder 6"/>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a:extLst>
              <a:ext uri="{C183D7F6-B498-43B3-948B-1728B52AA6E4}">
                <adec:decorative xmlns:adec="http://schemas.microsoft.com/office/drawing/2017/decorative" val="1"/>
              </a:ext>
            </a:extLst>
          </p:cNvPr>
          <p:cNvSpPr txBox="1">
            <a:spLocks/>
          </p:cNvSpPr>
          <p:nvPr userDrawn="1"/>
        </p:nvSpPr>
        <p:spPr bwMode="gray">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838200" y="1651380"/>
            <a:ext cx="10515600" cy="1733266"/>
          </a:xfrm>
          <a:noFill/>
        </p:spPr>
        <p:txBody>
          <a:bodyPr lIns="0" tIns="182880" rIns="0" bIns="182880">
            <a:noAutofit/>
          </a:bodyPr>
          <a:lstStyle>
            <a:lvl1pPr algn="ctr">
              <a:tabLst>
                <a:tab pos="3770313" algn="l"/>
              </a:tabLst>
              <a:defRPr sz="7000">
                <a:solidFill>
                  <a:schemeClr val="bg1"/>
                </a:solidFill>
              </a:defRPr>
            </a:lvl1pPr>
          </a:lstStyle>
          <a:p>
            <a:r>
              <a:rPr lang="en-US"/>
              <a:t>Add “thank you” here</a:t>
            </a:r>
          </a:p>
        </p:txBody>
      </p:sp>
      <p:sp>
        <p:nvSpPr>
          <p:cNvPr id="8" name="Text Placeholder 3"/>
          <p:cNvSpPr>
            <a:spLocks noGrp="1"/>
          </p:cNvSpPr>
          <p:nvPr>
            <p:ph type="body" sz="quarter" idx="13" hasCustomPrompt="1"/>
          </p:nvPr>
        </p:nvSpPr>
        <p:spPr bwMode="black">
          <a:xfrm>
            <a:off x="838200" y="3521123"/>
            <a:ext cx="10515600" cy="2681374"/>
          </a:xfrm>
        </p:spPr>
        <p:txBody>
          <a:bodyPr lIns="0" tIns="91440" rIns="0" bIns="91440"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4"/>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7/9/2026</a:t>
            </a:fld>
            <a:endParaRPr lang="en-US"/>
          </a:p>
        </p:txBody>
      </p:sp>
      <p:sp>
        <p:nvSpPr>
          <p:cNvPr id="5" name="Footer Placeholder 5"/>
          <p:cNvSpPr>
            <a:spLocks noGrp="1"/>
          </p:cNvSpPr>
          <p:nvPr>
            <p:ph type="ftr" sz="quarter" idx="12"/>
          </p:nvPr>
        </p:nvSpPr>
        <p:spPr bwMode="black"/>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a:t>
            </a:r>
            <a:r>
              <a:rPr lang="en-US" err="1">
                <a:solidFill>
                  <a:schemeClr val="tx2"/>
                </a:solidFill>
              </a:rPr>
              <a:t>websiteurl</a:t>
            </a:r>
            <a:endParaRPr lang="en-US">
              <a:solidFill>
                <a:schemeClr val="tx2"/>
              </a:solidFill>
            </a:endParaRPr>
          </a:p>
        </p:txBody>
      </p:sp>
      <p:sp>
        <p:nvSpPr>
          <p:cNvPr id="4" name="Slide Number Placeholder 6"/>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a:p>
        </p:txBody>
      </p:sp>
      <p:sp>
        <p:nvSpPr>
          <p:cNvPr id="6"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Minnesota Department of Employment and Economic Development, Office of Public Service logo">
            <a:extLst>
              <a:ext uri="{FF2B5EF4-FFF2-40B4-BE49-F238E27FC236}">
                <a16:creationId xmlns:a16="http://schemas.microsoft.com/office/drawing/2014/main" id="{D4C04570-1758-2F2A-26D6-CC4A18683F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hank You (Minnesota Logo)">
    <p:bg bwMode="auto">
      <p:bgPr>
        <a:solidFill>
          <a:srgbClr val="E8E8E8"/>
        </a:solidFill>
        <a:effectLst/>
      </p:bgPr>
    </p:bg>
    <p:spTree>
      <p:nvGrpSpPr>
        <p:cNvPr id="1" name=""/>
        <p:cNvGrpSpPr/>
        <p:nvPr/>
      </p:nvGrpSpPr>
      <p:grpSpPr>
        <a:xfrm>
          <a:off x="0" y="0"/>
          <a:ext cx="0" cy="0"/>
          <a:chOff x="0" y="0"/>
          <a:chExt cx="0" cy="0"/>
        </a:xfrm>
      </p:grpSpPr>
      <p:sp>
        <p:nvSpPr>
          <p:cNvPr id="10" name="Rectangle 1">
            <a:extLst>
              <a:ext uri="{C183D7F6-B498-43B3-948B-1728B52AA6E4}">
                <adec:decorative xmlns:adec="http://schemas.microsoft.com/office/drawing/2017/decorative" val="1"/>
              </a:ext>
            </a:extLst>
          </p:cNvPr>
          <p:cNvSpPr txBox="1">
            <a:spLocks/>
          </p:cNvSpPr>
          <p:nvPr userDrawn="1"/>
        </p:nvSpPr>
        <p:spPr bwMode="gray">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838200" y="1651380"/>
            <a:ext cx="10515600" cy="1733266"/>
          </a:xfrm>
          <a:noFill/>
        </p:spPr>
        <p:txBody>
          <a:bodyPr lIns="0" tIns="182880" rIns="0" bIns="182880">
            <a:noAutofit/>
          </a:bodyPr>
          <a:lstStyle>
            <a:lvl1pPr algn="ctr">
              <a:tabLst>
                <a:tab pos="3770313" algn="l"/>
              </a:tabLst>
              <a:defRPr sz="7000">
                <a:solidFill>
                  <a:schemeClr val="bg1"/>
                </a:solidFill>
              </a:defRPr>
            </a:lvl1pPr>
          </a:lstStyle>
          <a:p>
            <a:r>
              <a:rPr lang="en-US"/>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lIns="0" tIns="91440" rIns="0" bIns="91440"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7/9/2026</a:t>
            </a:fld>
            <a:endParaRPr lang="en-US"/>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a:t>
            </a:r>
            <a:r>
              <a:rPr lang="en-US" err="1">
                <a:solidFill>
                  <a:schemeClr val="tx2"/>
                </a:solidFill>
              </a:rPr>
              <a:t>websiteurl</a:t>
            </a:r>
            <a:endParaRPr lang="en-US">
              <a:solidFill>
                <a:schemeClr val="tx2"/>
              </a:solidFill>
            </a:endParaRP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Minnesota Department of Employment and Economic Development, Office of Public Service logo">
            <a:extLst>
              <a:ext uri="{FF2B5EF4-FFF2-40B4-BE49-F238E27FC236}">
                <a16:creationId xmlns:a16="http://schemas.microsoft.com/office/drawing/2014/main" id="{EF33A11E-E819-28DC-BC13-F657D846DA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15605476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No Contact Info)">
    <p:bg bwMode="auto">
      <p:bgPr>
        <a:solidFill>
          <a:srgbClr val="E8E8E8"/>
        </a:solidFill>
        <a:effectLst/>
      </p:bgPr>
    </p:bg>
    <p:spTree>
      <p:nvGrpSpPr>
        <p:cNvPr id="1" name=""/>
        <p:cNvGrpSpPr/>
        <p:nvPr/>
      </p:nvGrpSpPr>
      <p:grpSpPr>
        <a:xfrm>
          <a:off x="0" y="0"/>
          <a:ext cx="0" cy="0"/>
          <a:chOff x="0" y="0"/>
          <a:chExt cx="0" cy="0"/>
        </a:xfrm>
      </p:grpSpPr>
      <p:sp>
        <p:nvSpPr>
          <p:cNvPr id="10" name="Rectangle 1">
            <a:extLst>
              <a:ext uri="{C183D7F6-B498-43B3-948B-1728B52AA6E4}">
                <adec:decorative xmlns:adec="http://schemas.microsoft.com/office/drawing/2017/decorative" val="1"/>
              </a:ext>
            </a:extLst>
          </p:cNvPr>
          <p:cNvSpPr txBox="1">
            <a:spLocks/>
          </p:cNvSpPr>
          <p:nvPr userDrawn="1"/>
        </p:nvSpPr>
        <p:spPr bwMode="gray">
          <a:xfrm>
            <a:off x="0" y="2562367"/>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838200" y="2562367"/>
            <a:ext cx="10515600" cy="1733266"/>
          </a:xfrm>
          <a:noFill/>
        </p:spPr>
        <p:txBody>
          <a:bodyPr lIns="0" tIns="182880" rIns="0" bIns="182880">
            <a:noAutofit/>
          </a:bodyPr>
          <a:lstStyle>
            <a:lvl1pPr algn="ctr">
              <a:tabLst>
                <a:tab pos="3770313" algn="l"/>
              </a:tabLst>
              <a:defRPr sz="7000">
                <a:solidFill>
                  <a:schemeClr val="bg1"/>
                </a:solidFill>
              </a:defRPr>
            </a:lvl1pPr>
          </a:lstStyle>
          <a:p>
            <a:r>
              <a:rPr lang="en-US"/>
              <a:t>Add “thank you” here</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7/9/2026</a:t>
            </a:fld>
            <a:endParaRPr lang="en-US"/>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a:t>
            </a:r>
            <a:r>
              <a:rPr lang="en-US" err="1">
                <a:solidFill>
                  <a:schemeClr val="tx2"/>
                </a:solidFill>
              </a:rPr>
              <a:t>websiteurl</a:t>
            </a:r>
            <a:endParaRPr lang="en-US">
              <a:solidFill>
                <a:schemeClr val="tx2"/>
              </a:solidFill>
            </a:endParaRP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a:p>
        </p:txBody>
      </p:sp>
      <p:sp>
        <p:nvSpPr>
          <p:cNvPr id="6" name="Rectangle 6">
            <a:extLst>
              <a:ext uri="{C183D7F6-B498-43B3-948B-1728B52AA6E4}">
                <adec:decorative xmlns:adec="http://schemas.microsoft.com/office/drawing/2017/decorative" val="1"/>
              </a:ext>
            </a:extLst>
          </p:cNvPr>
          <p:cNvSpPr/>
          <p:nvPr userDrawn="1"/>
        </p:nvSpPr>
        <p:spPr bwMode="white">
          <a:xfrm>
            <a:off x="0" y="-1"/>
            <a:ext cx="12192000" cy="2562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Minnesota Department of Employment and Economic Development, Office of Public Service logo">
            <a:extLst>
              <a:ext uri="{FF2B5EF4-FFF2-40B4-BE49-F238E27FC236}">
                <a16:creationId xmlns:a16="http://schemas.microsoft.com/office/drawing/2014/main" id="{A9838C62-6F1C-AC25-2818-A080D429CD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15832798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hank You (No Contact Info, Minnesota Logo)">
    <p:bg bwMode="auto">
      <p:bgPr>
        <a:solidFill>
          <a:srgbClr val="E8E8E8"/>
        </a:solidFill>
        <a:effectLst/>
      </p:bgPr>
    </p:bg>
    <p:spTree>
      <p:nvGrpSpPr>
        <p:cNvPr id="1" name=""/>
        <p:cNvGrpSpPr/>
        <p:nvPr/>
      </p:nvGrpSpPr>
      <p:grpSpPr>
        <a:xfrm>
          <a:off x="0" y="0"/>
          <a:ext cx="0" cy="0"/>
          <a:chOff x="0" y="0"/>
          <a:chExt cx="0" cy="0"/>
        </a:xfrm>
      </p:grpSpPr>
      <p:sp>
        <p:nvSpPr>
          <p:cNvPr id="10" name="Rectangle 1">
            <a:extLst>
              <a:ext uri="{C183D7F6-B498-43B3-948B-1728B52AA6E4}">
                <adec:decorative xmlns:adec="http://schemas.microsoft.com/office/drawing/2017/decorative" val="1"/>
              </a:ext>
            </a:extLst>
          </p:cNvPr>
          <p:cNvSpPr txBox="1">
            <a:spLocks/>
          </p:cNvSpPr>
          <p:nvPr userDrawn="1"/>
        </p:nvSpPr>
        <p:spPr bwMode="gray">
          <a:xfrm>
            <a:off x="0" y="2562367"/>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838200" y="2562367"/>
            <a:ext cx="10515600" cy="1733266"/>
          </a:xfrm>
          <a:noFill/>
        </p:spPr>
        <p:txBody>
          <a:bodyPr lIns="0" tIns="182880" rIns="0" bIns="182880">
            <a:noAutofit/>
          </a:bodyPr>
          <a:lstStyle>
            <a:lvl1pPr algn="ctr">
              <a:tabLst>
                <a:tab pos="3770313" algn="l"/>
              </a:tabLst>
              <a:defRPr sz="7000">
                <a:solidFill>
                  <a:schemeClr val="bg1"/>
                </a:solidFill>
              </a:defRPr>
            </a:lvl1pPr>
          </a:lstStyle>
          <a:p>
            <a:r>
              <a:rPr lang="en-US"/>
              <a:t>Add “thank you” here</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7/9/2026</a:t>
            </a:fld>
            <a:endParaRPr lang="en-US"/>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a:t>
            </a:r>
            <a:r>
              <a:rPr lang="en-US" err="1">
                <a:solidFill>
                  <a:schemeClr val="tx2"/>
                </a:solidFill>
              </a:rPr>
              <a:t>websiteurl</a:t>
            </a:r>
            <a:endParaRPr lang="en-US">
              <a:solidFill>
                <a:schemeClr val="tx2"/>
              </a:solidFill>
            </a:endParaRP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a:p>
        </p:txBody>
      </p:sp>
      <p:sp>
        <p:nvSpPr>
          <p:cNvPr id="6" name="Rectangle 6">
            <a:extLst>
              <a:ext uri="{C183D7F6-B498-43B3-948B-1728B52AA6E4}">
                <adec:decorative xmlns:adec="http://schemas.microsoft.com/office/drawing/2017/decorative" val="1"/>
              </a:ext>
            </a:extLst>
          </p:cNvPr>
          <p:cNvSpPr/>
          <p:nvPr userDrawn="1"/>
        </p:nvSpPr>
        <p:spPr bwMode="gray">
          <a:xfrm>
            <a:off x="0" y="-1"/>
            <a:ext cx="12192000" cy="2562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Minnesota Department of Employment and Economic Development, Office of Public Service logo">
            <a:extLst>
              <a:ext uri="{FF2B5EF4-FFF2-40B4-BE49-F238E27FC236}">
                <a16:creationId xmlns:a16="http://schemas.microsoft.com/office/drawing/2014/main" id="{6A31A1DD-4D28-D9FD-0F8E-11E54F1920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5975263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gray">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lIns="0" tIns="182880" rIns="0" bIns="182880">
            <a:noAutofit/>
          </a:bodyPr>
          <a:lstStyle>
            <a:lvl1pPr algn="ctr">
              <a:tabLst>
                <a:tab pos="3770313" algn="l"/>
              </a:tabLst>
              <a:defRPr sz="7000">
                <a:solidFill>
                  <a:schemeClr val="bg1"/>
                </a:solidFill>
              </a:defRPr>
            </a:lvl1pPr>
          </a:lstStyle>
          <a:p>
            <a:r>
              <a:rPr lang="en-US"/>
              <a:t>Add “thank you” here</a:t>
            </a:r>
          </a:p>
        </p:txBody>
      </p:sp>
      <p:sp>
        <p:nvSpPr>
          <p:cNvPr id="11" name="Text Placeholder 2"/>
          <p:cNvSpPr>
            <a:spLocks noGrp="1"/>
          </p:cNvSpPr>
          <p:nvPr>
            <p:ph type="body" sz="quarter" idx="13" hasCustomPrompt="1"/>
          </p:nvPr>
        </p:nvSpPr>
        <p:spPr bwMode="white">
          <a:xfrm>
            <a:off x="838200" y="3684897"/>
            <a:ext cx="10515600" cy="2517600"/>
          </a:xfrm>
        </p:spPr>
        <p:txBody>
          <a:bodyPr lIns="0" tIns="182880" rIns="0" bIns="182880" anchor="ctr"/>
          <a:lstStyle>
            <a:lvl1pPr marL="0" indent="0" algn="ctr">
              <a:lnSpc>
                <a:spcPct val="100000"/>
              </a:lnSpc>
              <a:spcBef>
                <a:spcPts val="0"/>
              </a:spcBef>
              <a:buNone/>
              <a:defRPr baseline="0">
                <a:solidFill>
                  <a:schemeClr val="bg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7/9/2026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Optional Tagline Goes Here </a:t>
            </a:r>
            <a:r>
              <a:rPr lang="en-US">
                <a:solidFill>
                  <a:schemeClr val="accent2"/>
                </a:solidFill>
              </a:rPr>
              <a:t>|</a:t>
            </a:r>
            <a:r>
              <a:rPr lang="en-US"/>
              <a:t> mn.gov/</a:t>
            </a:r>
            <a:r>
              <a:rPr lang="en-US" err="1"/>
              <a:t>websiteurl</a:t>
            </a:r>
            <a:endParaRPr lang="en-US"/>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
        <p:nvSpPr>
          <p:cNvPr id="8" name="Rectangle 6">
            <a:extLst>
              <a:ext uri="{C183D7F6-B498-43B3-948B-1728B52AA6E4}">
                <adec:decorative xmlns:adec="http://schemas.microsoft.com/office/drawing/2017/decorative" val="1"/>
              </a:ext>
            </a:extLst>
          </p:cNvPr>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innesota Department of Employment and Economic Development, Office of Public Service logo">
            <a:extLst>
              <a:ext uri="{FF2B5EF4-FFF2-40B4-BE49-F238E27FC236}">
                <a16:creationId xmlns:a16="http://schemas.microsoft.com/office/drawing/2014/main" id="{598F6D0C-0179-3BB0-F924-F03A541B6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260" y="318901"/>
            <a:ext cx="3716940" cy="743388"/>
          </a:xfrm>
          <a:prstGeom prst="rect">
            <a:avLst/>
          </a:prstGeom>
        </p:spPr>
      </p:pic>
    </p:spTree>
    <p:extLst>
      <p:ext uri="{BB962C8B-B14F-4D97-AF65-F5344CB8AC3E}">
        <p14:creationId xmlns:p14="http://schemas.microsoft.com/office/powerpoint/2010/main" val="18881878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2_Content Grey">
    <p:bg bwMode="auto">
      <p:bgPr>
        <a:solidFill>
          <a:srgbClr val="E8E8E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A30F4F-650F-63BC-5A51-71A7B100ABD5}"/>
              </a:ext>
            </a:extLst>
          </p:cNvPr>
          <p:cNvSpPr/>
          <p:nvPr userDrawn="1"/>
        </p:nvSpPr>
        <p:spPr>
          <a:xfrm>
            <a:off x="0" y="1280033"/>
            <a:ext cx="12188952" cy="5577967"/>
          </a:xfrm>
          <a:prstGeom prst="rect">
            <a:avLst/>
          </a:prstGeom>
          <a:gradFill flip="none" rotWithShape="1">
            <a:gsLst>
              <a:gs pos="0">
                <a:schemeClr val="bg1"/>
              </a:gs>
              <a:gs pos="74000">
                <a:schemeClr val="bg1">
                  <a:lumMod val="95000"/>
                </a:schemeClr>
              </a:gs>
              <a:gs pos="83000">
                <a:schemeClr val="bg1">
                  <a:lumMod val="85000"/>
                </a:schemeClr>
              </a:gs>
              <a:gs pos="100000">
                <a:schemeClr val="bg2">
                  <a:lumMod val="9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US" b="1"/>
          </a:p>
        </p:txBody>
      </p:sp>
      <p:sp>
        <p:nvSpPr>
          <p:cNvPr id="15" name="Title 2"/>
          <p:cNvSpPr>
            <a:spLocks noGrp="1"/>
          </p:cNvSpPr>
          <p:nvPr>
            <p:ph type="title" hasCustomPrompt="1"/>
          </p:nvPr>
        </p:nvSpPr>
        <p:spPr bwMode="white">
          <a:xfrm>
            <a:off x="838200" y="369452"/>
            <a:ext cx="10515600" cy="1216025"/>
          </a:xfrm>
          <a:noFill/>
        </p:spPr>
        <p:txBody>
          <a:bodyPr lIns="0" tIns="182880" rIns="0" bIns="182880">
            <a:normAutofit/>
          </a:bodyPr>
          <a:lstStyle>
            <a:lvl1pPr algn="l">
              <a:defRPr sz="3600" b="1">
                <a:solidFill>
                  <a:schemeClr val="bg1"/>
                </a:solidFill>
              </a:defRPr>
            </a:lvl1pPr>
          </a:lstStyle>
          <a:p>
            <a:r>
              <a:rPr lang="en-US"/>
              <a:t>Click to edit slide title</a:t>
            </a:r>
          </a:p>
        </p:txBody>
      </p:sp>
      <p:sp>
        <p:nvSpPr>
          <p:cNvPr id="3" name="Content Placeholder 4"/>
          <p:cNvSpPr>
            <a:spLocks noGrp="1"/>
          </p:cNvSpPr>
          <p:nvPr>
            <p:ph sz="half" idx="1" hasCustomPrompt="1"/>
          </p:nvPr>
        </p:nvSpPr>
        <p:spPr bwMode="gray">
          <a:xfrm>
            <a:off x="489672" y="1594624"/>
            <a:ext cx="5294936" cy="4440327"/>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bwMode="black"/>
        <p:txBody>
          <a:bodyPr/>
          <a:lstStyle/>
          <a:p>
            <a:fld id="{8F36E7D3-E771-4348-9405-893E2C50F91B}" type="datetime1">
              <a:rPr lang="en-US" smtClean="0"/>
              <a:t>7/9/2026</a:t>
            </a:fld>
            <a:endParaRPr lang="en-US"/>
          </a:p>
        </p:txBody>
      </p:sp>
      <p:sp>
        <p:nvSpPr>
          <p:cNvPr id="9" name="Rectangle 10">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Graphic 8" descr="Logo: MN Employment and Economic Development">
            <a:extLst>
              <a:ext uri="{FF2B5EF4-FFF2-40B4-BE49-F238E27FC236}">
                <a16:creationId xmlns:a16="http://schemas.microsoft.com/office/drawing/2014/main" id="{D61CF56C-DB60-B1D5-E18A-3D7869EA52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gray">
          <a:xfrm>
            <a:off x="7678211" y="5877042"/>
            <a:ext cx="4256337" cy="849380"/>
          </a:xfrm>
          <a:prstGeom prst="rect">
            <a:avLst/>
          </a:prstGeom>
        </p:spPr>
      </p:pic>
      <p:sp>
        <p:nvSpPr>
          <p:cNvPr id="4" name="Content Placeholder 4">
            <a:extLst>
              <a:ext uri="{FF2B5EF4-FFF2-40B4-BE49-F238E27FC236}">
                <a16:creationId xmlns:a16="http://schemas.microsoft.com/office/drawing/2014/main" id="{892D8CAC-24BA-88E3-28E2-3687CC526ABE}"/>
              </a:ext>
            </a:extLst>
          </p:cNvPr>
          <p:cNvSpPr>
            <a:spLocks noGrp="1"/>
          </p:cNvSpPr>
          <p:nvPr>
            <p:ph sz="half" idx="11" hasCustomPrompt="1"/>
          </p:nvPr>
        </p:nvSpPr>
        <p:spPr bwMode="gray">
          <a:xfrm>
            <a:off x="6339312" y="1594625"/>
            <a:ext cx="5294936" cy="4440327"/>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92575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hasCustomPrompt="1"/>
          </p:nvPr>
        </p:nvSpPr>
        <p:spPr bwMode="white">
          <a:xfrm>
            <a:off x="838200" y="-1"/>
            <a:ext cx="10515600" cy="1216025"/>
          </a:xfrm>
          <a:noFill/>
        </p:spPr>
        <p:txBody>
          <a:bodyPr lIns="0" tIns="182880" rIns="0" bIns="182880">
            <a:normAutofit/>
          </a:bodyPr>
          <a:lstStyle>
            <a:lvl1pPr algn="r">
              <a:defRPr sz="3600">
                <a:solidFill>
                  <a:schemeClr val="bg1"/>
                </a:solidFill>
              </a:defRPr>
            </a:lvl1pPr>
          </a:lstStyle>
          <a:p>
            <a:r>
              <a:rPr lang="en-US"/>
              <a:t>Click to edit slide title</a:t>
            </a:r>
          </a:p>
        </p:txBody>
      </p:sp>
      <p:sp>
        <p:nvSpPr>
          <p:cNvPr id="7" name="Text Placeholder 4"/>
          <p:cNvSpPr>
            <a:spLocks noGrp="1"/>
          </p:cNvSpPr>
          <p:nvPr>
            <p:ph type="body" sz="quarter" idx="15" hasCustomPrompt="1"/>
          </p:nvPr>
        </p:nvSpPr>
        <p:spPr bwMode="black">
          <a:xfrm>
            <a:off x="711028" y="2904681"/>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1" name="Text Placeholder 6"/>
          <p:cNvSpPr>
            <a:spLocks noGrp="1"/>
          </p:cNvSpPr>
          <p:nvPr>
            <p:ph type="body" sz="quarter" idx="17" hasCustomPrompt="1"/>
          </p:nvPr>
        </p:nvSpPr>
        <p:spPr bwMode="black">
          <a:xfrm>
            <a:off x="3550872" y="2928431"/>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3" name="Text Placeholder 8"/>
          <p:cNvSpPr>
            <a:spLocks noGrp="1"/>
          </p:cNvSpPr>
          <p:nvPr>
            <p:ph type="body" sz="quarter" idx="19" hasCustomPrompt="1"/>
          </p:nvPr>
        </p:nvSpPr>
        <p:spPr bwMode="black">
          <a:xfrm>
            <a:off x="6390716" y="2916556"/>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5" name="Text Placeholder 10"/>
          <p:cNvSpPr>
            <a:spLocks noGrp="1"/>
          </p:cNvSpPr>
          <p:nvPr>
            <p:ph type="body" sz="quarter" idx="21" hasCustomPrompt="1"/>
          </p:nvPr>
        </p:nvSpPr>
        <p:spPr bwMode="black">
          <a:xfrm>
            <a:off x="9230560" y="2924445"/>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8" name="Rectangle 14">
            <a:extLst>
              <a:ext uri="{FF2B5EF4-FFF2-40B4-BE49-F238E27FC236}">
                <a16:creationId xmlns:a16="http://schemas.microsoft.com/office/drawing/2014/main" id="{54BE781A-916B-D771-E89E-DD96FF819982}"/>
              </a:ex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 Placeholder 6">
            <a:extLst>
              <a:ext uri="{FF2B5EF4-FFF2-40B4-BE49-F238E27FC236}">
                <a16:creationId xmlns:a16="http://schemas.microsoft.com/office/drawing/2014/main" id="{FAD5B2E3-4164-D75C-2BD9-0679DC469C76}"/>
              </a:ext>
            </a:extLst>
          </p:cNvPr>
          <p:cNvSpPr>
            <a:spLocks noGrp="1"/>
          </p:cNvSpPr>
          <p:nvPr>
            <p:ph type="body" sz="quarter" idx="26" hasCustomPrompt="1"/>
          </p:nvPr>
        </p:nvSpPr>
        <p:spPr bwMode="black">
          <a:xfrm>
            <a:off x="1984725" y="5246944"/>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Text Placeholder 8">
            <a:extLst>
              <a:ext uri="{FF2B5EF4-FFF2-40B4-BE49-F238E27FC236}">
                <a16:creationId xmlns:a16="http://schemas.microsoft.com/office/drawing/2014/main" id="{3DFD3B34-9166-B83A-2A0E-C1385E5A748E}"/>
              </a:ext>
            </a:extLst>
          </p:cNvPr>
          <p:cNvSpPr>
            <a:spLocks noGrp="1"/>
          </p:cNvSpPr>
          <p:nvPr>
            <p:ph type="body" sz="quarter" idx="28" hasCustomPrompt="1"/>
          </p:nvPr>
        </p:nvSpPr>
        <p:spPr bwMode="black">
          <a:xfrm>
            <a:off x="4824569" y="5235069"/>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6" name="Text Placeholder 10">
            <a:extLst>
              <a:ext uri="{FF2B5EF4-FFF2-40B4-BE49-F238E27FC236}">
                <a16:creationId xmlns:a16="http://schemas.microsoft.com/office/drawing/2014/main" id="{5B6A43C1-4A56-EECC-0573-AA19722394E2}"/>
              </a:ext>
            </a:extLst>
          </p:cNvPr>
          <p:cNvSpPr>
            <a:spLocks noGrp="1"/>
          </p:cNvSpPr>
          <p:nvPr>
            <p:ph type="body" sz="quarter" idx="30" hasCustomPrompt="1"/>
          </p:nvPr>
        </p:nvSpPr>
        <p:spPr bwMode="black">
          <a:xfrm>
            <a:off x="7664413" y="5242958"/>
            <a:ext cx="2542477" cy="723900"/>
          </a:xfrm>
        </p:spPr>
        <p:txBody>
          <a:bodyPr lIns="91440" tIns="91440" rIns="91440" bIns="91440">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5" name="Content Placeholder 24">
            <a:extLst>
              <a:ext uri="{FF2B5EF4-FFF2-40B4-BE49-F238E27FC236}">
                <a16:creationId xmlns:a16="http://schemas.microsoft.com/office/drawing/2014/main" id="{B60D73CD-32CD-B685-B723-B035007DAFF0}"/>
              </a:ext>
            </a:extLst>
          </p:cNvPr>
          <p:cNvSpPr>
            <a:spLocks noGrp="1"/>
          </p:cNvSpPr>
          <p:nvPr>
            <p:ph sz="quarter" idx="31"/>
          </p:nvPr>
        </p:nvSpPr>
        <p:spPr>
          <a:xfrm>
            <a:off x="1062182" y="1359249"/>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4">
            <a:extLst>
              <a:ext uri="{FF2B5EF4-FFF2-40B4-BE49-F238E27FC236}">
                <a16:creationId xmlns:a16="http://schemas.microsoft.com/office/drawing/2014/main" id="{6588B69F-B5B2-30BC-6DB0-AF7EC938295E}"/>
              </a:ext>
            </a:extLst>
          </p:cNvPr>
          <p:cNvSpPr>
            <a:spLocks noGrp="1"/>
          </p:cNvSpPr>
          <p:nvPr>
            <p:ph sz="quarter" idx="32"/>
          </p:nvPr>
        </p:nvSpPr>
        <p:spPr>
          <a:xfrm>
            <a:off x="3837710" y="1393571"/>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4">
            <a:extLst>
              <a:ext uri="{FF2B5EF4-FFF2-40B4-BE49-F238E27FC236}">
                <a16:creationId xmlns:a16="http://schemas.microsoft.com/office/drawing/2014/main" id="{A12DDB59-44B8-BE5D-DDA2-416F58CFA16B}"/>
              </a:ext>
            </a:extLst>
          </p:cNvPr>
          <p:cNvSpPr>
            <a:spLocks noGrp="1"/>
          </p:cNvSpPr>
          <p:nvPr>
            <p:ph sz="quarter" idx="33"/>
          </p:nvPr>
        </p:nvSpPr>
        <p:spPr>
          <a:xfrm>
            <a:off x="6724073" y="1436283"/>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4">
            <a:extLst>
              <a:ext uri="{FF2B5EF4-FFF2-40B4-BE49-F238E27FC236}">
                <a16:creationId xmlns:a16="http://schemas.microsoft.com/office/drawing/2014/main" id="{3D9B6A2E-20A3-D66E-ECF6-52A3D0D9C5F9}"/>
              </a:ext>
            </a:extLst>
          </p:cNvPr>
          <p:cNvSpPr>
            <a:spLocks noGrp="1"/>
          </p:cNvSpPr>
          <p:nvPr>
            <p:ph sz="quarter" idx="34"/>
          </p:nvPr>
        </p:nvSpPr>
        <p:spPr>
          <a:xfrm>
            <a:off x="9610436" y="1436283"/>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4">
            <a:extLst>
              <a:ext uri="{FF2B5EF4-FFF2-40B4-BE49-F238E27FC236}">
                <a16:creationId xmlns:a16="http://schemas.microsoft.com/office/drawing/2014/main" id="{657C65C9-E3FF-AE14-A4C7-1894846387C7}"/>
              </a:ext>
            </a:extLst>
          </p:cNvPr>
          <p:cNvSpPr>
            <a:spLocks noGrp="1"/>
          </p:cNvSpPr>
          <p:nvPr>
            <p:ph sz="quarter" idx="35"/>
          </p:nvPr>
        </p:nvSpPr>
        <p:spPr>
          <a:xfrm>
            <a:off x="2431973" y="3795968"/>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24">
            <a:extLst>
              <a:ext uri="{FF2B5EF4-FFF2-40B4-BE49-F238E27FC236}">
                <a16:creationId xmlns:a16="http://schemas.microsoft.com/office/drawing/2014/main" id="{688893FE-059B-8866-546A-F8E6392BDD8F}"/>
              </a:ext>
            </a:extLst>
          </p:cNvPr>
          <p:cNvSpPr>
            <a:spLocks noGrp="1"/>
          </p:cNvSpPr>
          <p:nvPr>
            <p:ph sz="quarter" idx="36"/>
          </p:nvPr>
        </p:nvSpPr>
        <p:spPr>
          <a:xfrm>
            <a:off x="5271817" y="3765869"/>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Content Placeholder 24">
            <a:extLst>
              <a:ext uri="{FF2B5EF4-FFF2-40B4-BE49-F238E27FC236}">
                <a16:creationId xmlns:a16="http://schemas.microsoft.com/office/drawing/2014/main" id="{CDE5071D-09A2-7DAA-177F-D04396E32CE0}"/>
              </a:ext>
            </a:extLst>
          </p:cNvPr>
          <p:cNvSpPr>
            <a:spLocks noGrp="1"/>
          </p:cNvSpPr>
          <p:nvPr>
            <p:ph sz="quarter" idx="37"/>
          </p:nvPr>
        </p:nvSpPr>
        <p:spPr>
          <a:xfrm>
            <a:off x="8111661" y="3765869"/>
            <a:ext cx="1643063" cy="1331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72082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and Content Grey">
    <p:bg bwMode="auto">
      <p:bgPr>
        <a:solidFill>
          <a:srgbClr val="E8E8E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A30F4F-650F-63BC-5A51-71A7B100ABD5}"/>
              </a:ext>
            </a:extLst>
          </p:cNvPr>
          <p:cNvSpPr/>
          <p:nvPr userDrawn="1"/>
        </p:nvSpPr>
        <p:spPr>
          <a:xfrm>
            <a:off x="0" y="1280033"/>
            <a:ext cx="12188952" cy="5577967"/>
          </a:xfrm>
          <a:prstGeom prst="rect">
            <a:avLst/>
          </a:prstGeom>
          <a:gradFill flip="none" rotWithShape="1">
            <a:gsLst>
              <a:gs pos="0">
                <a:schemeClr val="bg1"/>
              </a:gs>
              <a:gs pos="74000">
                <a:schemeClr val="bg1">
                  <a:lumMod val="95000"/>
                </a:schemeClr>
              </a:gs>
              <a:gs pos="83000">
                <a:schemeClr val="bg1">
                  <a:lumMod val="85000"/>
                </a:schemeClr>
              </a:gs>
              <a:gs pos="100000">
                <a:schemeClr val="bg2">
                  <a:lumMod val="9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US"/>
          </a:p>
        </p:txBody>
      </p:sp>
      <p:sp>
        <p:nvSpPr>
          <p:cNvPr id="15" name="Title 2"/>
          <p:cNvSpPr>
            <a:spLocks noGrp="1"/>
          </p:cNvSpPr>
          <p:nvPr>
            <p:ph type="title" hasCustomPrompt="1"/>
          </p:nvPr>
        </p:nvSpPr>
        <p:spPr bwMode="white">
          <a:xfrm>
            <a:off x="838200" y="277084"/>
            <a:ext cx="10515600" cy="1216025"/>
          </a:xfrm>
          <a:noFill/>
        </p:spPr>
        <p:txBody>
          <a:bodyPr lIns="0" tIns="182880" rIns="0" bIns="182880">
            <a:normAutofit/>
          </a:bodyPr>
          <a:lstStyle>
            <a:lvl1pPr algn="l">
              <a:defRPr sz="3600" b="1">
                <a:solidFill>
                  <a:schemeClr val="bg1"/>
                </a:solidFill>
              </a:defRPr>
            </a:lvl1pPr>
          </a:lstStyle>
          <a:p>
            <a:r>
              <a:rPr lang="en-US"/>
              <a:t>Click to edit slide title</a:t>
            </a:r>
          </a:p>
        </p:txBody>
      </p:sp>
      <p:sp>
        <p:nvSpPr>
          <p:cNvPr id="3" name="Content Placeholder 4"/>
          <p:cNvSpPr>
            <a:spLocks noGrp="1"/>
          </p:cNvSpPr>
          <p:nvPr>
            <p:ph sz="half" idx="1" hasCustomPrompt="1"/>
          </p:nvPr>
        </p:nvSpPr>
        <p:spPr bwMode="gray">
          <a:xfrm>
            <a:off x="257452" y="1594625"/>
            <a:ext cx="11677096" cy="4440327"/>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bwMode="black"/>
        <p:txBody>
          <a:bodyPr/>
          <a:lstStyle/>
          <a:p>
            <a:fld id="{7CF96205-9875-4302-BE2F-AD1C6277ED47}" type="datetime1">
              <a:rPr lang="en-US" smtClean="0"/>
              <a:t>7/9/2026</a:t>
            </a:fld>
            <a:endParaRPr lang="en-US"/>
          </a:p>
        </p:txBody>
      </p:sp>
      <p:sp>
        <p:nvSpPr>
          <p:cNvPr id="9" name="Rectangle 10">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Graphic 8" descr="Logo: MN Employment and Economic Development">
            <a:extLst>
              <a:ext uri="{FF2B5EF4-FFF2-40B4-BE49-F238E27FC236}">
                <a16:creationId xmlns:a16="http://schemas.microsoft.com/office/drawing/2014/main" id="{D61CF56C-DB60-B1D5-E18A-3D7869EA52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gray">
          <a:xfrm>
            <a:off x="7678211" y="5877042"/>
            <a:ext cx="4256337" cy="849380"/>
          </a:xfrm>
          <a:prstGeom prst="rect">
            <a:avLst/>
          </a:prstGeom>
        </p:spPr>
      </p:pic>
    </p:spTree>
    <p:extLst>
      <p:ext uri="{BB962C8B-B14F-4D97-AF65-F5344CB8AC3E}">
        <p14:creationId xmlns:p14="http://schemas.microsoft.com/office/powerpoint/2010/main" val="11369656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592ECFCC-5E15-44AF-BBC4-C6B793D61E32}" type="datetime1">
              <a:rPr lang="en-US" smtClean="0"/>
              <a:t>7/9/2026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722424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Title and 4_Content Grey">
    <p:bg bwMode="auto">
      <p:bgPr>
        <a:solidFill>
          <a:srgbClr val="E8E8E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A30F4F-650F-63BC-5A51-71A7B100ABD5}"/>
              </a:ext>
            </a:extLst>
          </p:cNvPr>
          <p:cNvSpPr/>
          <p:nvPr userDrawn="1"/>
        </p:nvSpPr>
        <p:spPr>
          <a:xfrm>
            <a:off x="0" y="1231870"/>
            <a:ext cx="12188952" cy="5577967"/>
          </a:xfrm>
          <a:prstGeom prst="rect">
            <a:avLst/>
          </a:prstGeom>
          <a:gradFill flip="none" rotWithShape="1">
            <a:gsLst>
              <a:gs pos="0">
                <a:schemeClr val="bg1"/>
              </a:gs>
              <a:gs pos="74000">
                <a:schemeClr val="bg1">
                  <a:lumMod val="95000"/>
                </a:schemeClr>
              </a:gs>
              <a:gs pos="83000">
                <a:schemeClr val="bg1">
                  <a:lumMod val="85000"/>
                </a:schemeClr>
              </a:gs>
              <a:gs pos="100000">
                <a:schemeClr val="bg2">
                  <a:lumMod val="9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
            <a:extLst>
              <a:ext uri="{C183D7F6-B498-43B3-948B-1728B52AA6E4}">
                <adec:decorative xmlns:adec="http://schemas.microsoft.com/office/drawing/2017/decorative" val="1"/>
              </a:ext>
            </a:extLst>
          </p:cNvPr>
          <p:cNvSpPr/>
          <p:nvPr userDrawn="1"/>
        </p:nvSpPr>
        <p:spPr bwMode="gray">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endParaRPr lang="en-US" b="1"/>
          </a:p>
        </p:txBody>
      </p:sp>
      <p:sp>
        <p:nvSpPr>
          <p:cNvPr id="15" name="Title 2"/>
          <p:cNvSpPr>
            <a:spLocks noGrp="1"/>
          </p:cNvSpPr>
          <p:nvPr>
            <p:ph type="title" hasCustomPrompt="1"/>
          </p:nvPr>
        </p:nvSpPr>
        <p:spPr bwMode="white">
          <a:xfrm>
            <a:off x="838200" y="369452"/>
            <a:ext cx="10515600" cy="1216025"/>
          </a:xfrm>
          <a:noFill/>
        </p:spPr>
        <p:txBody>
          <a:bodyPr lIns="0" tIns="182880" rIns="0" bIns="182880">
            <a:normAutofit/>
          </a:bodyPr>
          <a:lstStyle>
            <a:lvl1pPr algn="l">
              <a:defRPr sz="3600" b="1">
                <a:solidFill>
                  <a:schemeClr val="bg1"/>
                </a:solidFill>
              </a:defRPr>
            </a:lvl1pPr>
          </a:lstStyle>
          <a:p>
            <a:r>
              <a:rPr lang="en-US"/>
              <a:t>Click to edit slide title</a:t>
            </a:r>
          </a:p>
        </p:txBody>
      </p:sp>
      <p:sp>
        <p:nvSpPr>
          <p:cNvPr id="3" name="Content Placeholder 4"/>
          <p:cNvSpPr>
            <a:spLocks noGrp="1"/>
          </p:cNvSpPr>
          <p:nvPr>
            <p:ph sz="half" idx="1" hasCustomPrompt="1"/>
          </p:nvPr>
        </p:nvSpPr>
        <p:spPr bwMode="gray">
          <a:xfrm>
            <a:off x="838200" y="1688655"/>
            <a:ext cx="4645746" cy="918313"/>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bwMode="black"/>
        <p:txBody>
          <a:bodyPr/>
          <a:lstStyle/>
          <a:p>
            <a:fld id="{370E86C8-34C5-42AE-9101-B96AFA5561DB}" type="datetime1">
              <a:rPr lang="en-US" smtClean="0"/>
              <a:t>7/9/2026</a:t>
            </a:fld>
            <a:endParaRPr lang="en-US"/>
          </a:p>
        </p:txBody>
      </p:sp>
      <p:sp>
        <p:nvSpPr>
          <p:cNvPr id="9" name="Rectangle 10">
            <a:extLst>
              <a:ext uri="{C183D7F6-B498-43B3-948B-1728B52AA6E4}">
                <adec:decorative xmlns:adec="http://schemas.microsoft.com/office/drawing/2017/decorative" val="1"/>
              </a:ext>
            </a:extLst>
          </p:cNvPr>
          <p:cNvSpPr/>
          <p:nvPr userDrawn="1"/>
        </p:nvSpPr>
        <p:spPr bwMode="gray">
          <a:xfrm>
            <a:off x="0" y="1216025"/>
            <a:ext cx="12192000" cy="64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Graphic 8" descr="Logo: MN Employment and Economic Development">
            <a:extLst>
              <a:ext uri="{FF2B5EF4-FFF2-40B4-BE49-F238E27FC236}">
                <a16:creationId xmlns:a16="http://schemas.microsoft.com/office/drawing/2014/main" id="{D61CF56C-DB60-B1D5-E18A-3D7869EA52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gray">
          <a:xfrm>
            <a:off x="7678211" y="5877042"/>
            <a:ext cx="4256337" cy="849380"/>
          </a:xfrm>
          <a:prstGeom prst="rect">
            <a:avLst/>
          </a:prstGeom>
        </p:spPr>
      </p:pic>
      <p:sp>
        <p:nvSpPr>
          <p:cNvPr id="4" name="Content Placeholder 4">
            <a:extLst>
              <a:ext uri="{FF2B5EF4-FFF2-40B4-BE49-F238E27FC236}">
                <a16:creationId xmlns:a16="http://schemas.microsoft.com/office/drawing/2014/main" id="{892D8CAC-24BA-88E3-28E2-3687CC526ABE}"/>
              </a:ext>
            </a:extLst>
          </p:cNvPr>
          <p:cNvSpPr>
            <a:spLocks noGrp="1"/>
          </p:cNvSpPr>
          <p:nvPr>
            <p:ph sz="half" idx="11" hasCustomPrompt="1"/>
          </p:nvPr>
        </p:nvSpPr>
        <p:spPr bwMode="gray">
          <a:xfrm>
            <a:off x="838200" y="2858302"/>
            <a:ext cx="4645746" cy="3219225"/>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4">
            <a:extLst>
              <a:ext uri="{FF2B5EF4-FFF2-40B4-BE49-F238E27FC236}">
                <a16:creationId xmlns:a16="http://schemas.microsoft.com/office/drawing/2014/main" id="{6B80C39B-B48E-F7D9-F24B-99F914FF9C52}"/>
              </a:ext>
            </a:extLst>
          </p:cNvPr>
          <p:cNvSpPr>
            <a:spLocks noGrp="1"/>
          </p:cNvSpPr>
          <p:nvPr>
            <p:ph sz="half" idx="12" hasCustomPrompt="1"/>
          </p:nvPr>
        </p:nvSpPr>
        <p:spPr bwMode="gray">
          <a:xfrm>
            <a:off x="6708056" y="1688655"/>
            <a:ext cx="4645746" cy="918313"/>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Content Placeholder 4">
            <a:extLst>
              <a:ext uri="{FF2B5EF4-FFF2-40B4-BE49-F238E27FC236}">
                <a16:creationId xmlns:a16="http://schemas.microsoft.com/office/drawing/2014/main" id="{D552F81D-6366-E7A7-92DF-38785727D761}"/>
              </a:ext>
            </a:extLst>
          </p:cNvPr>
          <p:cNvSpPr>
            <a:spLocks noGrp="1"/>
          </p:cNvSpPr>
          <p:nvPr>
            <p:ph sz="half" idx="13" hasCustomPrompt="1"/>
          </p:nvPr>
        </p:nvSpPr>
        <p:spPr bwMode="gray">
          <a:xfrm>
            <a:off x="6708056" y="2858302"/>
            <a:ext cx="4645746" cy="3219225"/>
          </a:xfrm>
          <a:noFill/>
        </p:spPr>
        <p:txBody>
          <a:bodyPr lIns="274320" tIns="274320" rIns="274320" bIns="274320"/>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479329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presentation title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7/9/2026</a:t>
            </a:fld>
            <a:endParaRPr lang="en-US"/>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99" r:id="rId1"/>
    <p:sldLayoutId id="2147483788" r:id="rId2"/>
    <p:sldLayoutId id="2147483787" r:id="rId3"/>
    <p:sldLayoutId id="2147483859" r:id="rId4"/>
    <p:sldLayoutId id="2147483856" r:id="rId5"/>
    <p:sldLayoutId id="2147483711" r:id="rId6"/>
    <p:sldLayoutId id="2147483860" r:id="rId7"/>
    <p:sldLayoutId id="2147483712" r:id="rId8"/>
    <p:sldLayoutId id="2147483790" r:id="rId9"/>
    <p:sldLayoutId id="2147483789" r:id="rId10"/>
    <p:sldLayoutId id="2147483714" r:id="rId11"/>
    <p:sldLayoutId id="2147483780" r:id="rId12"/>
    <p:sldLayoutId id="2147483846" r:id="rId13"/>
    <p:sldLayoutId id="2147483847" r:id="rId14"/>
    <p:sldLayoutId id="2147483853" r:id="rId15"/>
    <p:sldLayoutId id="2147483845" r:id="rId16"/>
    <p:sldLayoutId id="2147483849" r:id="rId17"/>
    <p:sldLayoutId id="2147483854" r:id="rId18"/>
    <p:sldLayoutId id="2147483850" r:id="rId19"/>
    <p:sldLayoutId id="2147483855" r:id="rId20"/>
    <p:sldLayoutId id="2147483773" r:id="rId21"/>
    <p:sldLayoutId id="2147483800" r:id="rId22"/>
    <p:sldLayoutId id="2147483688" r:id="rId23"/>
    <p:sldLayoutId id="2147483826" r:id="rId24"/>
    <p:sldLayoutId id="2147483801" r:id="rId25"/>
    <p:sldLayoutId id="2147483802" r:id="rId26"/>
    <p:sldLayoutId id="2147483803" r:id="rId27"/>
    <p:sldLayoutId id="2147483843" r:id="rId28"/>
    <p:sldLayoutId id="2147483844" r:id="rId29"/>
    <p:sldLayoutId id="2147483767" r:id="rId30"/>
    <p:sldLayoutId id="2147483771" r:id="rId31"/>
    <p:sldLayoutId id="2147483772" r:id="rId32"/>
    <p:sldLayoutId id="2147483820" r:id="rId33"/>
    <p:sldLayoutId id="2147483769" r:id="rId34"/>
    <p:sldLayoutId id="2147483770" r:id="rId35"/>
    <p:sldLayoutId id="2147483829" r:id="rId36"/>
    <p:sldLayoutId id="2147483732" r:id="rId37"/>
    <p:sldLayoutId id="2147483794" r:id="rId38"/>
    <p:sldLayoutId id="2147483733" r:id="rId39"/>
    <p:sldLayoutId id="2147483821" r:id="rId40"/>
    <p:sldLayoutId id="2147483805" r:id="rId41"/>
    <p:sldLayoutId id="2147483806" r:id="rId42"/>
    <p:sldLayoutId id="2147483822" r:id="rId43"/>
    <p:sldLayoutId id="2147483750" r:id="rId44"/>
    <p:sldLayoutId id="2147483765" r:id="rId45"/>
    <p:sldLayoutId id="2147483823" r:id="rId46"/>
    <p:sldLayoutId id="2147483809" r:id="rId47"/>
    <p:sldLayoutId id="2147483808" r:id="rId48"/>
    <p:sldLayoutId id="2147483824" r:id="rId49"/>
    <p:sldLayoutId id="2147483781" r:id="rId50"/>
    <p:sldLayoutId id="2147483825" r:id="rId51"/>
    <p:sldLayoutId id="2147483807" r:id="rId52"/>
    <p:sldLayoutId id="2147483838" r:id="rId53"/>
    <p:sldLayoutId id="2147483832" r:id="rId54"/>
    <p:sldLayoutId id="2147483830" r:id="rId55"/>
    <p:sldLayoutId id="2147483837" r:id="rId56"/>
    <p:sldLayoutId id="2147483831" r:id="rId57"/>
    <p:sldLayoutId id="2147483836" r:id="rId58"/>
    <p:sldLayoutId id="2147483833" r:id="rId59"/>
    <p:sldLayoutId id="2147483842" r:id="rId60"/>
    <p:sldLayoutId id="2147483841" r:id="rId61"/>
    <p:sldLayoutId id="2147483738" r:id="rId62"/>
    <p:sldLayoutId id="2147483739" r:id="rId63"/>
    <p:sldLayoutId id="2147483754" r:id="rId64"/>
    <p:sldLayoutId id="2147483755" r:id="rId65"/>
    <p:sldLayoutId id="2147483759" r:id="rId66"/>
    <p:sldLayoutId id="2147483848" r:id="rId67"/>
    <p:sldLayoutId id="2147483753" r:id="rId68"/>
    <p:sldLayoutId id="2147483763" r:id="rId69"/>
    <p:sldLayoutId id="2147483762" r:id="rId70"/>
    <p:sldLayoutId id="2147483797" r:id="rId71"/>
    <p:sldLayoutId id="2147483861" r:id="rId72"/>
    <p:sldLayoutId id="2147483851" r:id="rId73"/>
    <p:sldLayoutId id="2147483862" r:id="rId74"/>
    <p:sldLayoutId id="2147483863" r:id="rId75"/>
    <p:sldLayoutId id="2147483864" r:id="rId76"/>
    <p:sldLayoutId id="2147483865" r:id="rId77"/>
    <p:sldLayoutId id="2147483866" r:id="rId78"/>
    <p:sldLayoutId id="2147483867" r:id="rId79"/>
    <p:sldLayoutId id="2147483868" r:id="rId8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www.revisor.mn.gov/bills/94/2025/1/SF/17/versions/latest/" TargetMode="External"/><Relationship Id="rId2" Type="http://schemas.microsoft.com/office/2018/10/relationships/comments" Target="../comments/modernComment_DA3_652DAA8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hyperlink" Target="https://mn.gov/deed/programs-services/adult-career-pathways/forms/" TargetMode="External"/><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1.xml"/><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notesSlide" Target="../notesSlides/notesSlide12.xml"/><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7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revisor.mn.gov/statutes/cite/116L.98" TargetMode="External"/><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hyperlink" Target="https://mn.gov/deed/data/workforce-data/report-card/index.jsp"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3" Type="http://schemas.openxmlformats.org/officeDocument/2006/relationships/hyperlink" Target="https://mn.gov/deed/assets/acp-notice_tcm1045-706010.pdf" TargetMode="External"/><Relationship Id="rId2" Type="http://schemas.openxmlformats.org/officeDocument/2006/relationships/notesSlide" Target="../notesSlides/notesSlide19.xml"/><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3" Type="http://schemas.openxmlformats.org/officeDocument/2006/relationships/hyperlink" Target="https://mn.gov/admin/assets/grants_policy_08-09_tcm36-207116.pdf" TargetMode="External"/><Relationship Id="rId2" Type="http://schemas.openxmlformats.org/officeDocument/2006/relationships/notesSlide" Target="../notesSlides/notesSlide20.xml"/><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3" Type="http://schemas.openxmlformats.org/officeDocument/2006/relationships/hyperlink" Target="mailto:publicservice.deed@state.mn.us" TargetMode="External"/><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76.xml"/></Relationships>
</file>

<file path=ppt/slides/_rels/slide31.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notesSlide" Target="../notesSlides/notesSlide29.xml"/><Relationship Id="rId1" Type="http://schemas.openxmlformats.org/officeDocument/2006/relationships/slideLayout" Target="../slideLayouts/slideLayout78.xml"/><Relationship Id="rId4" Type="http://schemas.openxmlformats.org/officeDocument/2006/relationships/hyperlink" Target="https://youtu.be/X9mGNMtYX3g"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33.xml.rels><?xml version="1.0" encoding="UTF-8" standalone="yes"?>
<Relationships xmlns="http://schemas.openxmlformats.org/package/2006/relationships"><Relationship Id="rId3" Type="http://schemas.openxmlformats.org/officeDocument/2006/relationships/hyperlink" Target="http://www.mnworkforceone.com/" TargetMode="External"/><Relationship Id="rId2" Type="http://schemas.openxmlformats.org/officeDocument/2006/relationships/notesSlide" Target="../notesSlides/notesSlide30.xml"/><Relationship Id="rId1" Type="http://schemas.openxmlformats.org/officeDocument/2006/relationships/slideLayout" Target="../slideLayouts/slideLayout76.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3" Type="http://schemas.openxmlformats.org/officeDocument/2006/relationships/hyperlink" Target="https://sandbox.mnworkforceone.com/Default.aspx?ReturnUrl=%2fHome.aspx%3fnc%3d228889e9%26&amp;nc=228889e9&amp;" TargetMode="External"/><Relationship Id="rId2" Type="http://schemas.openxmlformats.org/officeDocument/2006/relationships/notesSlide" Target="../notesSlides/notesSlide31.xml"/><Relationship Id="rId1" Type="http://schemas.openxmlformats.org/officeDocument/2006/relationships/slideLayout" Target="../slideLayouts/slideLayout78.xml"/><Relationship Id="rId4" Type="http://schemas.openxmlformats.org/officeDocument/2006/relationships/hyperlink" Target="mailto:workforceone.deed@state.mn.u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notesSlide" Target="../notesSlides/notesSlide32.xml"/><Relationship Id="rId1" Type="http://schemas.openxmlformats.org/officeDocument/2006/relationships/slideLayout" Target="../slideLayouts/slideLayout78.xml"/><Relationship Id="rId4" Type="http://schemas.openxmlformats.org/officeDocument/2006/relationships/hyperlink" Target="https://minnesota.webex.com/recordingservice/sites/minnesota/recording/5c99cc4739ec103c9ef7005056814816/playback"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notesSlide" Target="../notesSlides/notesSlide33.xml"/><Relationship Id="rId1" Type="http://schemas.openxmlformats.org/officeDocument/2006/relationships/slideLayout" Target="../slideLayouts/slideLayout78.xml"/><Relationship Id="rId4" Type="http://schemas.openxmlformats.org/officeDocument/2006/relationships/hyperlink" Target="https://mn.gov/deed/assets/wf1-user-manual_tcm1045-343889.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76.xml"/></Relationships>
</file>

<file path=ppt/slides/_rels/slide3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hyperlink" Target="https://www.revisor.mn.gov/statutes/cite/16b.98" TargetMode="External"/><Relationship Id="rId2" Type="http://schemas.openxmlformats.org/officeDocument/2006/relationships/notesSlide" Target="../notesSlides/notesSlide37.xml"/><Relationship Id="rId1" Type="http://schemas.openxmlformats.org/officeDocument/2006/relationships/slideLayout" Target="../slideLayouts/slideLayout7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8.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78.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8.xml"/><Relationship Id="rId4" Type="http://schemas.openxmlformats.org/officeDocument/2006/relationships/hyperlink" Target="https://knowin.wordpress.com/2010/10/05/true-false/"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8.xml"/><Relationship Id="rId4" Type="http://schemas.openxmlformats.org/officeDocument/2006/relationships/hyperlink" Target="https://knowin.wordpress.com/2010/10/05/true-false/"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8.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7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8.xml"/></Relationships>
</file>

<file path=ppt/slides/_rels/slide5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8.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78.xml"/><Relationship Id="rId5" Type="http://schemas.openxmlformats.org/officeDocument/2006/relationships/hyperlink" Target="https://creativecommons.org/licenses/by-sa/3.0/" TargetMode="External"/><Relationship Id="rId4" Type="http://schemas.openxmlformats.org/officeDocument/2006/relationships/hyperlink" Target="https://www.picpedia.org/chalkboard/a/administration.html"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picpedia.org/chalkboard/a/administration.html" TargetMode="External"/><Relationship Id="rId2" Type="http://schemas.openxmlformats.org/officeDocument/2006/relationships/notesSlide" Target="../notesSlides/notesSlide56.xml"/><Relationship Id="rId1" Type="http://schemas.openxmlformats.org/officeDocument/2006/relationships/slideLayout" Target="../slideLayouts/slideLayout78.xml"/><Relationship Id="rId5" Type="http://schemas.openxmlformats.org/officeDocument/2006/relationships/image" Target="../media/image47.jpeg"/><Relationship Id="rId4" Type="http://schemas.openxmlformats.org/officeDocument/2006/relationships/hyperlink" Target="https://creativecommons.org/licenses/by-sa/3.0/"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7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8.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7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9.xml.rels><?xml version="1.0" encoding="UTF-8" standalone="yes"?>
<Relationships xmlns="http://schemas.openxmlformats.org/package/2006/relationships"><Relationship Id="rId3" Type="http://schemas.openxmlformats.org/officeDocument/2006/relationships/hyperlink" Target="https://pxhere.com/en/photo/1391045" TargetMode="External"/><Relationship Id="rId2" Type="http://schemas.openxmlformats.org/officeDocument/2006/relationships/image" Target="../media/image51.jpeg"/><Relationship Id="rId1" Type="http://schemas.openxmlformats.org/officeDocument/2006/relationships/slideLayout" Target="../slideLayouts/slideLayout78.xml"/></Relationships>
</file>

<file path=ppt/slides/_rels/slide70.xml.rels><?xml version="1.0" encoding="UTF-8" standalone="yes"?>
<Relationships xmlns="http://schemas.openxmlformats.org/package/2006/relationships"><Relationship Id="rId3" Type="http://schemas.openxmlformats.org/officeDocument/2006/relationships/hyperlink" Target="https://pxhere.com/en/photo/1391045" TargetMode="External"/><Relationship Id="rId2" Type="http://schemas.openxmlformats.org/officeDocument/2006/relationships/image" Target="../media/image51.jpeg"/><Relationship Id="rId1" Type="http://schemas.openxmlformats.org/officeDocument/2006/relationships/slideLayout" Target="../slideLayouts/slideLayout78.xml"/></Relationships>
</file>

<file path=ppt/slides/_rels/slide7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8.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5.xml"/><Relationship Id="rId1" Type="http://schemas.openxmlformats.org/officeDocument/2006/relationships/slideLayout" Target="../slideLayouts/slideLayout76.xml"/></Relationships>
</file>

<file path=ppt/slides/_rels/slide7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66.xml"/><Relationship Id="rId1" Type="http://schemas.openxmlformats.org/officeDocument/2006/relationships/slideLayout" Target="../slideLayouts/slideLayout76.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7.xml"/><Relationship Id="rId1" Type="http://schemas.openxmlformats.org/officeDocument/2006/relationships/slideLayout" Target="../slideLayouts/slideLayout7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7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2" Type="http://schemas.openxmlformats.org/officeDocument/2006/relationships/hyperlink" Target="https://mn.gov/mmb/accounting/swift/help-desk/" TargetMode="External"/><Relationship Id="rId1" Type="http://schemas.openxmlformats.org/officeDocument/2006/relationships/slideLayout" Target="../slideLayouts/slideLayout7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8.xml"/></Relationships>
</file>

<file path=ppt/slides/_rels/slide8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0.xml"/><Relationship Id="rId1" Type="http://schemas.openxmlformats.org/officeDocument/2006/relationships/slideLayout" Target="../slideLayouts/slideLayout78.xml"/></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1.xml"/><Relationship Id="rId1" Type="http://schemas.openxmlformats.org/officeDocument/2006/relationships/slideLayout" Target="../slideLayouts/slideLayout79.xml"/><Relationship Id="rId5" Type="http://schemas.openxmlformats.org/officeDocument/2006/relationships/image" Target="../media/image43.png"/><Relationship Id="rId4" Type="http://schemas.openxmlformats.org/officeDocument/2006/relationships/image" Target="../media/image59.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8.xml"/></Relationships>
</file>

<file path=ppt/slides/_rels/slide86.xml.rels><?xml version="1.0" encoding="UTF-8" standalone="yes"?>
<Relationships xmlns="http://schemas.openxmlformats.org/package/2006/relationships"><Relationship Id="rId2" Type="http://schemas.openxmlformats.org/officeDocument/2006/relationships/hyperlink" Target="mailto:DEED.FSR@state.mn.us" TargetMode="External"/><Relationship Id="rId1" Type="http://schemas.openxmlformats.org/officeDocument/2006/relationships/slideLayout" Target="../slideLayouts/slideLayout78.xml"/></Relationships>
</file>

<file path=ppt/slides/_rels/slide8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slideLayout" Target="../slideLayouts/slideLayout78.xml"/></Relationships>
</file>

<file path=ppt/slides/_rels/slide8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76.xml"/></Relationships>
</file>

<file path=ppt/slides/_rels/slide9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9.xml"/></Relationships>
</file>

<file path=ppt/slides/_rels/slide9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0.xml"/><Relationship Id="rId1" Type="http://schemas.openxmlformats.org/officeDocument/2006/relationships/slideLayout" Target="../slideLayouts/slideLayout7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6.xml"/></Relationships>
</file>

<file path=ppt/slides/_rels/slide9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2.xml"/><Relationship Id="rId1" Type="http://schemas.openxmlformats.org/officeDocument/2006/relationships/slideLayout" Target="../slideLayouts/slideLayout7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8.xml"/></Relationships>
</file>

<file path=ppt/slides/_rels/slide10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85.xml"/><Relationship Id="rId1" Type="http://schemas.openxmlformats.org/officeDocument/2006/relationships/slideLayout" Target="../slideLayouts/slideLayout76.xml"/></Relationships>
</file>

<file path=ppt/slides/_rels/slide10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6.xml"/><Relationship Id="rId1" Type="http://schemas.openxmlformats.org/officeDocument/2006/relationships/slideLayout" Target="../slideLayouts/slideLayout76.xml"/></Relationships>
</file>

<file path=ppt/slides/_rels/slide10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8.xml"/></Relationships>
</file>

<file path=ppt/slides/_rels/slide105.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8.xml"/></Relationships>
</file>

<file path=ppt/slides/_rels/slide107.xml.rels><?xml version="1.0" encoding="UTF-8" standalone="yes"?>
<Relationships xmlns="http://schemas.openxmlformats.org/package/2006/relationships"><Relationship Id="rId2" Type="http://schemas.openxmlformats.org/officeDocument/2006/relationships/hyperlink" Target="mailto:publicservice.deed@state.mn.us" TargetMode="Externa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3" Type="http://schemas.openxmlformats.org/officeDocument/2006/relationships/hyperlink" Target="https://mn.gov/deed/programs-services/adult-career-pathways/resources/" TargetMode="External"/><Relationship Id="rId2" Type="http://schemas.openxmlformats.org/officeDocument/2006/relationships/notesSlide" Target="../notesSlides/notesSlide89.xml"/><Relationship Id="rId1" Type="http://schemas.openxmlformats.org/officeDocument/2006/relationships/slideLayout" Target="../slideLayouts/slideLayout7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565A7-62DD-4578-91EA-8DCA0DE2B5B2}"/>
              </a:ext>
            </a:extLst>
          </p:cNvPr>
          <p:cNvSpPr>
            <a:spLocks noGrp="1"/>
          </p:cNvSpPr>
          <p:nvPr>
            <p:ph type="ctrTitle"/>
          </p:nvPr>
        </p:nvSpPr>
        <p:spPr/>
        <p:txBody>
          <a:bodyPr/>
          <a:lstStyle/>
          <a:p>
            <a:r>
              <a:rPr lang="en-US"/>
              <a:t>Service to Success Grantee Onboarding</a:t>
            </a:r>
          </a:p>
        </p:txBody>
      </p:sp>
      <p:sp>
        <p:nvSpPr>
          <p:cNvPr id="3" name="Text Placeholder 2">
            <a:extLst>
              <a:ext uri="{FF2B5EF4-FFF2-40B4-BE49-F238E27FC236}">
                <a16:creationId xmlns:a16="http://schemas.microsoft.com/office/drawing/2014/main" id="{09B9D68D-0549-4BF2-B6AE-C8BCEB2BFD79}"/>
              </a:ext>
            </a:extLst>
          </p:cNvPr>
          <p:cNvSpPr>
            <a:spLocks noGrp="1"/>
          </p:cNvSpPr>
          <p:nvPr>
            <p:ph type="body" sz="quarter" idx="17"/>
          </p:nvPr>
        </p:nvSpPr>
        <p:spPr/>
        <p:txBody>
          <a:bodyPr vert="horz" lIns="0" tIns="91440" rIns="0" bIns="91440" rtlCol="0" anchor="t">
            <a:normAutofit/>
          </a:bodyPr>
          <a:lstStyle/>
          <a:p>
            <a:r>
              <a:rPr lang="en-US"/>
              <a:t>Sherene Judeh </a:t>
            </a:r>
            <a:r>
              <a:rPr lang="en-US">
                <a:solidFill>
                  <a:schemeClr val="accent3"/>
                </a:solidFill>
              </a:rPr>
              <a:t>|</a:t>
            </a:r>
            <a:r>
              <a:rPr lang="en-US"/>
              <a:t> State Director of Public Service</a:t>
            </a:r>
          </a:p>
        </p:txBody>
      </p:sp>
      <p:sp>
        <p:nvSpPr>
          <p:cNvPr id="7" name="Slide Number Placeholder 6">
            <a:extLst>
              <a:ext uri="{FF2B5EF4-FFF2-40B4-BE49-F238E27FC236}">
                <a16:creationId xmlns:a16="http://schemas.microsoft.com/office/drawing/2014/main" id="{B728EEF1-7D27-7575-3AC8-722DA016EECE}"/>
              </a:ext>
            </a:extLst>
          </p:cNvPr>
          <p:cNvSpPr>
            <a:spLocks noGrp="1"/>
          </p:cNvSpPr>
          <p:nvPr>
            <p:ph type="sldNum" sz="quarter" idx="16"/>
          </p:nvPr>
        </p:nvSpPr>
        <p:spPr/>
        <p:txBody>
          <a:bodyPr/>
          <a:lstStyle/>
          <a:p>
            <a:fld id="{48F63A3B-78C7-47BE-AE5E-E10140E04643}" type="slidenum">
              <a:rPr lang="en-US" smtClean="0"/>
              <a:pPr/>
              <a:t>1</a:t>
            </a:fld>
            <a:endParaRPr lang="en-US"/>
          </a:p>
        </p:txBody>
      </p:sp>
    </p:spTree>
    <p:extLst>
      <p:ext uri="{BB962C8B-B14F-4D97-AF65-F5344CB8AC3E}">
        <p14:creationId xmlns:p14="http://schemas.microsoft.com/office/powerpoint/2010/main" val="4005918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1" descr="Cityscape photo of Saint Paul, Minnesota">
            <a:extLst>
              <a:ext uri="{FF2B5EF4-FFF2-40B4-BE49-F238E27FC236}">
                <a16:creationId xmlns:a16="http://schemas.microsoft.com/office/drawing/2014/main" id="{00BAD5E0-0756-AF3E-46A3-4F43CA2EEF11}"/>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875" t="27782" r="15398"/>
          <a:stretch/>
        </p:blipFill>
        <p:spPr>
          <a:xfrm>
            <a:off x="0" y="0"/>
            <a:ext cx="12192000" cy="6873550"/>
          </a:xfrm>
        </p:spPr>
      </p:pic>
      <p:sp>
        <p:nvSpPr>
          <p:cNvPr id="2" name="Rectangle 2">
            <a:extLst>
              <a:ext uri="{FF2B5EF4-FFF2-40B4-BE49-F238E27FC236}">
                <a16:creationId xmlns:a16="http://schemas.microsoft.com/office/drawing/2014/main" id="{C703BC7B-D836-3B37-912E-0FA40D61CC20}"/>
              </a:ext>
              <a:ext uri="{C183D7F6-B498-43B3-948B-1728B52AA6E4}">
                <adec:decorative xmlns:adec="http://schemas.microsoft.com/office/drawing/2017/decorative" val="1"/>
              </a:ext>
            </a:extLst>
          </p:cNvPr>
          <p:cNvSpPr/>
          <p:nvPr/>
        </p:nvSpPr>
        <p:spPr>
          <a:xfrm>
            <a:off x="0" y="603981"/>
            <a:ext cx="6095999" cy="56500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3">
            <a:extLst>
              <a:ext uri="{FF2B5EF4-FFF2-40B4-BE49-F238E27FC236}">
                <a16:creationId xmlns:a16="http://schemas.microsoft.com/office/drawing/2014/main" id="{0D5A961B-933D-492E-FD99-A7EA44ADE660}"/>
              </a:ext>
              <a:ext uri="{C183D7F6-B498-43B3-948B-1728B52AA6E4}">
                <adec:decorative xmlns:adec="http://schemas.microsoft.com/office/drawing/2017/decorative" val="1"/>
              </a:ext>
            </a:extLst>
          </p:cNvPr>
          <p:cNvSpPr/>
          <p:nvPr/>
        </p:nvSpPr>
        <p:spPr>
          <a:xfrm>
            <a:off x="0" y="0"/>
            <a:ext cx="7491046" cy="6873551"/>
          </a:xfrm>
          <a:prstGeom prst="rect">
            <a:avLst/>
          </a:prstGeom>
          <a:gradFill flip="none" rotWithShape="1">
            <a:gsLst>
              <a:gs pos="100000">
                <a:schemeClr val="bg1">
                  <a:alpha val="0"/>
                </a:schemeClr>
              </a:gs>
              <a:gs pos="66000">
                <a:srgbClr val="FFFFFF">
                  <a:alpha val="90000"/>
                </a:srgbClr>
              </a:gs>
              <a:gs pos="42000">
                <a:schemeClr val="bg1"/>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4">
            <a:extLst>
              <a:ext uri="{FF2B5EF4-FFF2-40B4-BE49-F238E27FC236}">
                <a16:creationId xmlns:a16="http://schemas.microsoft.com/office/drawing/2014/main" id="{8946B48B-5144-C2DE-D744-1D17ED0CBF87}"/>
              </a:ext>
            </a:extLst>
          </p:cNvPr>
          <p:cNvSpPr>
            <a:spLocks noGrp="1"/>
          </p:cNvSpPr>
          <p:nvPr>
            <p:ph type="title"/>
          </p:nvPr>
        </p:nvSpPr>
        <p:spPr>
          <a:xfrm>
            <a:off x="838200" y="603980"/>
            <a:ext cx="6652846" cy="863199"/>
          </a:xfrm>
        </p:spPr>
        <p:txBody>
          <a:bodyPr>
            <a:normAutofit fontScale="90000"/>
          </a:bodyPr>
          <a:lstStyle/>
          <a:p>
            <a:pPr algn="l"/>
            <a:r>
              <a:rPr lang="en-US" sz="4000" b="1"/>
              <a:t>Agenda</a:t>
            </a:r>
          </a:p>
        </p:txBody>
      </p:sp>
      <p:sp>
        <p:nvSpPr>
          <p:cNvPr id="29" name="Content Placeholder 5">
            <a:extLst>
              <a:ext uri="{FF2B5EF4-FFF2-40B4-BE49-F238E27FC236}">
                <a16:creationId xmlns:a16="http://schemas.microsoft.com/office/drawing/2014/main" id="{F1A14B23-9CF9-8E74-63A0-3D08A429FD29}"/>
              </a:ext>
            </a:extLst>
          </p:cNvPr>
          <p:cNvSpPr>
            <a:spLocks noGrp="1"/>
          </p:cNvSpPr>
          <p:nvPr>
            <p:ph sz="quarter" idx="10"/>
          </p:nvPr>
        </p:nvSpPr>
        <p:spPr>
          <a:xfrm>
            <a:off x="1326841" y="1608193"/>
            <a:ext cx="3727938" cy="4091354"/>
          </a:xfrm>
        </p:spPr>
        <p:txBody>
          <a:bodyPr vert="horz" lIns="0" tIns="91440" rIns="0" bIns="91440" rtlCol="0" anchor="ctr">
            <a:noAutofit/>
          </a:bodyPr>
          <a:lstStyle/>
          <a:p>
            <a:pPr marL="342900" indent="-342900">
              <a:spcBef>
                <a:spcPct val="20000"/>
              </a:spcBef>
              <a:spcAft>
                <a:spcPts val="0"/>
              </a:spcAft>
              <a:buClr>
                <a:srgbClr val="003865"/>
              </a:buClr>
              <a:defRPr/>
            </a:pPr>
            <a:r>
              <a:rPr lang="en-US" sz="2000" b="1">
                <a:solidFill>
                  <a:srgbClr val="003865"/>
                </a:solidFill>
                <a:latin typeface="Calibri"/>
              </a:rPr>
              <a:t>Welcome and Intros</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342900" indent="-342900">
              <a:spcBef>
                <a:spcPct val="20000"/>
              </a:spcBef>
              <a:spcAft>
                <a:spcPts val="0"/>
              </a:spcAft>
              <a:buClr>
                <a:srgbClr val="003865"/>
              </a:buClr>
              <a:defRPr/>
            </a:pPr>
            <a:r>
              <a:rPr lang="en-US" sz="2000" b="1">
                <a:solidFill>
                  <a:srgbClr val="003865"/>
                </a:solidFill>
                <a:latin typeface="Calibri"/>
              </a:rPr>
              <a:t>Grant Overview</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342900" indent="-342900">
              <a:spcBef>
                <a:spcPct val="20000"/>
              </a:spcBef>
              <a:spcAft>
                <a:spcPts val="0"/>
              </a:spcAft>
              <a:buClr>
                <a:srgbClr val="003865"/>
              </a:buClr>
              <a:defRPr/>
            </a:pPr>
            <a:r>
              <a:rPr lang="en-US" sz="2000" b="1">
                <a:solidFill>
                  <a:srgbClr val="003865"/>
                </a:solidFill>
                <a:latin typeface="Calibri"/>
              </a:rPr>
              <a:t>Grant Requirements</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800100" lvl="1" indent="-342900">
              <a:spcBef>
                <a:spcPct val="20000"/>
              </a:spcBef>
              <a:spcAft>
                <a:spcPts val="0"/>
              </a:spcAft>
              <a:buClr>
                <a:srgbClr val="003865"/>
              </a:buClr>
              <a:defRPr/>
            </a:pPr>
            <a:r>
              <a:rPr lang="en-US" sz="2000" b="1">
                <a:solidFill>
                  <a:srgbClr val="003865"/>
                </a:solidFill>
                <a:latin typeface="Calibri"/>
              </a:rPr>
              <a:t>Enrolling Members</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800100" lvl="1" indent="-342900">
              <a:spcBef>
                <a:spcPct val="20000"/>
              </a:spcBef>
              <a:spcAft>
                <a:spcPts val="0"/>
              </a:spcAft>
              <a:buClr>
                <a:srgbClr val="003865"/>
              </a:buClr>
              <a:defRPr/>
            </a:pPr>
            <a:r>
              <a:rPr lang="en-US" sz="2000" b="1">
                <a:solidFill>
                  <a:srgbClr val="003865"/>
                </a:solidFill>
                <a:latin typeface="Calibri"/>
                <a:ea typeface="Calibri"/>
                <a:cs typeface="Calibri"/>
              </a:rPr>
              <a:t>Workforce One (WF1)</a:t>
            </a:r>
          </a:p>
          <a:p>
            <a:pPr marL="342900" indent="-342900">
              <a:spcBef>
                <a:spcPct val="20000"/>
              </a:spcBef>
              <a:spcAft>
                <a:spcPts val="0"/>
              </a:spcAft>
              <a:buClr>
                <a:srgbClr val="003865"/>
              </a:buClr>
              <a:defRPr/>
            </a:pPr>
            <a:r>
              <a:rPr lang="en-US" sz="2000" b="1">
                <a:solidFill>
                  <a:srgbClr val="003865"/>
                </a:solidFill>
                <a:latin typeface="Calibri"/>
              </a:rPr>
              <a:t>Grant Fiscal Training and  Reporting</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342900" indent="-342900">
              <a:spcBef>
                <a:spcPct val="20000"/>
              </a:spcBef>
              <a:spcAft>
                <a:spcPts val="0"/>
              </a:spcAft>
              <a:buClr>
                <a:srgbClr val="003865"/>
              </a:buClr>
              <a:defRPr/>
            </a:pPr>
            <a:r>
              <a:rPr lang="en-US" sz="2000" b="1">
                <a:solidFill>
                  <a:srgbClr val="003865"/>
                </a:solidFill>
                <a:latin typeface="Calibri"/>
                <a:ea typeface="Calibri"/>
                <a:cs typeface="Calibri"/>
              </a:rPr>
              <a:t>Invoicing and Reimbursement Payment Requests (RPR)</a:t>
            </a:r>
          </a:p>
          <a:p>
            <a:pPr marL="342900" marR="0" lvl="0" indent="-342900" algn="l" defTabSz="914400" rtl="0" eaLnBrk="1" fontAlgn="auto" latinLnBrk="0" hangingPunct="1">
              <a:lnSpc>
                <a:spcPct val="100000"/>
              </a:lnSpc>
              <a:spcBef>
                <a:spcPct val="20000"/>
              </a:spcBef>
              <a:spcAft>
                <a:spcPts val="0"/>
              </a:spcAft>
              <a:buClr>
                <a:srgbClr val="003865"/>
              </a:buClr>
              <a:buSzTx/>
              <a:buFont typeface="Arial" panose="020B0604020202020204" pitchFamily="34" charset="0"/>
              <a:buChar char="•"/>
              <a:tabLst/>
              <a:defRPr/>
            </a:pPr>
            <a:r>
              <a:rPr kumimoji="0" lang="en-US" sz="2000" b="1" i="0" u="none" strike="noStrike" kern="1200" cap="none" spc="0" normalizeH="0" baseline="0" noProof="0">
                <a:ln>
                  <a:noFill/>
                </a:ln>
                <a:solidFill>
                  <a:srgbClr val="003865"/>
                </a:solidFill>
                <a:effectLst/>
                <a:uLnTx/>
                <a:uFillTx/>
                <a:latin typeface="Calibri"/>
                <a:ea typeface="+mn-ea"/>
                <a:cs typeface="+mn-cs"/>
              </a:rPr>
              <a:t>Monitoring</a:t>
            </a:r>
            <a:endParaRPr lang="en-US" sz="2000" b="1" i="0" u="none" strike="noStrike" kern="1200" cap="none" spc="0" normalizeH="0" baseline="0" noProof="0">
              <a:ln>
                <a:noFill/>
              </a:ln>
              <a:solidFill>
                <a:srgbClr val="003865"/>
              </a:solidFill>
              <a:effectLst/>
              <a:uLnTx/>
              <a:uFillTx/>
              <a:latin typeface="Calibri"/>
              <a:ea typeface="Calibri"/>
              <a:cs typeface="Calibri"/>
            </a:endParaRPr>
          </a:p>
          <a:p>
            <a:pPr marL="342900" indent="-342900">
              <a:spcBef>
                <a:spcPct val="20000"/>
              </a:spcBef>
              <a:spcAft>
                <a:spcPts val="0"/>
              </a:spcAft>
              <a:buClr>
                <a:srgbClr val="003865"/>
              </a:buClr>
              <a:defRPr/>
            </a:pPr>
            <a:r>
              <a:rPr lang="en-US" sz="2000" b="1">
                <a:solidFill>
                  <a:srgbClr val="003865"/>
                </a:solidFill>
                <a:latin typeface="Calibri"/>
                <a:ea typeface="Calibri"/>
                <a:cs typeface="Calibri"/>
              </a:rPr>
              <a:t>Technical Assistance</a:t>
            </a:r>
          </a:p>
          <a:p>
            <a:pPr marL="342900" marR="0" lvl="0" indent="-342900" algn="l" defTabSz="914400" rtl="0" eaLnBrk="1" fontAlgn="auto" latinLnBrk="0" hangingPunct="1">
              <a:lnSpc>
                <a:spcPct val="100000"/>
              </a:lnSpc>
              <a:spcBef>
                <a:spcPct val="20000"/>
              </a:spcBef>
              <a:spcAft>
                <a:spcPts val="0"/>
              </a:spcAft>
              <a:buClr>
                <a:srgbClr val="003865"/>
              </a:buClr>
              <a:buSzTx/>
              <a:buFont typeface="Arial" panose="020B0604020202020204" pitchFamily="34" charset="0"/>
              <a:buChar char="•"/>
              <a:tabLst/>
              <a:defRPr/>
            </a:pPr>
            <a:r>
              <a:rPr kumimoji="0" lang="en-US" sz="2000" b="1" i="0" u="none" strike="noStrike" kern="1200" cap="none" spc="0" normalizeH="0" baseline="0" noProof="0">
                <a:ln>
                  <a:noFill/>
                </a:ln>
                <a:solidFill>
                  <a:srgbClr val="003865"/>
                </a:solidFill>
                <a:effectLst/>
                <a:uLnTx/>
                <a:uFillTx/>
                <a:latin typeface="Calibri"/>
                <a:ea typeface="+mn-ea"/>
                <a:cs typeface="+mn-cs"/>
              </a:rPr>
              <a:t>Wrap Up</a:t>
            </a:r>
            <a:endParaRPr lang="en-US" sz="2000" b="1" i="0" u="none" strike="noStrike" kern="1200" cap="none" spc="0" normalizeH="0" baseline="0" noProof="0">
              <a:ln>
                <a:noFill/>
              </a:ln>
              <a:solidFill>
                <a:srgbClr val="003865"/>
              </a:solidFill>
              <a:effectLst/>
              <a:uLnTx/>
              <a:uFillTx/>
              <a:latin typeface="Calibri"/>
              <a:ea typeface="Calibri"/>
              <a:cs typeface="Calibri"/>
            </a:endParaRPr>
          </a:p>
        </p:txBody>
      </p:sp>
      <p:pic>
        <p:nvPicPr>
          <p:cNvPr id="4" name="Graphic 8">
            <a:extLst>
              <a:ext uri="{FF2B5EF4-FFF2-40B4-BE49-F238E27FC236}">
                <a16:creationId xmlns:a16="http://schemas.microsoft.com/office/drawing/2014/main" id="{D5AAA4AC-7A50-80B5-B89D-CF374B14596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bwMode="gray">
          <a:xfrm>
            <a:off x="7935663" y="238711"/>
            <a:ext cx="4256337" cy="849380"/>
          </a:xfrm>
          <a:prstGeom prst="rect">
            <a:avLst/>
          </a:prstGeom>
        </p:spPr>
      </p:pic>
    </p:spTree>
    <p:extLst>
      <p:ext uri="{BB962C8B-B14F-4D97-AF65-F5344CB8AC3E}">
        <p14:creationId xmlns:p14="http://schemas.microsoft.com/office/powerpoint/2010/main" val="265015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665B7-1928-A31D-E745-5004937FA71C}"/>
              </a:ext>
            </a:extLst>
          </p:cNvPr>
          <p:cNvSpPr>
            <a:spLocks noGrp="1"/>
          </p:cNvSpPr>
          <p:nvPr>
            <p:ph type="title"/>
          </p:nvPr>
        </p:nvSpPr>
        <p:spPr>
          <a:xfrm>
            <a:off x="838200" y="-1"/>
            <a:ext cx="10515600" cy="1216025"/>
          </a:xfrm>
        </p:spPr>
        <p:txBody>
          <a:bodyPr anchor="ctr">
            <a:normAutofit/>
          </a:bodyPr>
          <a:lstStyle/>
          <a:p>
            <a:r>
              <a:rPr lang="en-US"/>
              <a:t>Welcome and Introductions</a:t>
            </a:r>
          </a:p>
        </p:txBody>
      </p:sp>
      <p:pic>
        <p:nvPicPr>
          <p:cNvPr id="3" name="Picture 2" descr="Welcome Text, Welcome, Welcome Sign PNG Transparent Image and Clipart for Free Download">
            <a:extLst>
              <a:ext uri="{FF2B5EF4-FFF2-40B4-BE49-F238E27FC236}">
                <a16:creationId xmlns:a16="http://schemas.microsoft.com/office/drawing/2014/main" id="{9C317103-86CB-8C56-369B-418EF4407CDE}"/>
              </a:ext>
            </a:extLst>
          </p:cNvPr>
          <p:cNvPicPr>
            <a:picLocks noChangeAspect="1"/>
          </p:cNvPicPr>
          <p:nvPr/>
        </p:nvPicPr>
        <p:blipFill>
          <a:blip r:embed="rId3"/>
          <a:stretch>
            <a:fillRect/>
          </a:stretch>
        </p:blipFill>
        <p:spPr>
          <a:xfrm>
            <a:off x="3701803" y="1366345"/>
            <a:ext cx="4788393" cy="4788393"/>
          </a:xfrm>
          <a:prstGeom prst="rect">
            <a:avLst/>
          </a:prstGeom>
          <a:noFill/>
        </p:spPr>
      </p:pic>
      <p:sp>
        <p:nvSpPr>
          <p:cNvPr id="11" name="Date Placeholder 3">
            <a:extLst>
              <a:ext uri="{FF2B5EF4-FFF2-40B4-BE49-F238E27FC236}">
                <a16:creationId xmlns:a16="http://schemas.microsoft.com/office/drawing/2014/main" id="{8582117D-B3A2-A0BF-AB7F-19CF42B207C2}"/>
              </a:ext>
            </a:extLst>
          </p:cNvPr>
          <p:cNvSpPr>
            <a:spLocks noGrp="1"/>
          </p:cNvSpPr>
          <p:nvPr>
            <p:ph type="dt" sz="half" idx="11"/>
          </p:nvPr>
        </p:nvSpPr>
        <p:spPr>
          <a:xfrm>
            <a:off x="838200" y="6356350"/>
            <a:ext cx="1358590" cy="365125"/>
          </a:xfrm>
        </p:spPr>
        <p:txBody>
          <a:bodyPr/>
          <a:lstStyle/>
          <a:p>
            <a:pPr>
              <a:spcAft>
                <a:spcPts val="600"/>
              </a:spcAft>
            </a:pPr>
            <a:fld id="{66C283A4-7960-4BFD-B3A5-A2CC5BB2A473}" type="datetime1">
              <a:rPr lang="en-US" smtClean="0"/>
              <a:pPr>
                <a:spcAft>
                  <a:spcPts val="600"/>
                </a:spcAft>
              </a:pPr>
              <a:t>7/9/2026</a:t>
            </a:fld>
            <a:endParaRPr lang="en-US"/>
          </a:p>
        </p:txBody>
      </p:sp>
      <p:sp>
        <p:nvSpPr>
          <p:cNvPr id="13" name="Footer Placeholder 4">
            <a:extLst>
              <a:ext uri="{FF2B5EF4-FFF2-40B4-BE49-F238E27FC236}">
                <a16:creationId xmlns:a16="http://schemas.microsoft.com/office/drawing/2014/main" id="{E66018DA-D6E2-3EFB-2950-2B7EFA5B1091}"/>
              </a:ext>
            </a:extLst>
          </p:cNvPr>
          <p:cNvSpPr>
            <a:spLocks noGrp="1"/>
          </p:cNvSpPr>
          <p:nvPr>
            <p:ph type="ftr" sz="quarter" idx="3"/>
          </p:nvPr>
        </p:nvSpPr>
        <p:spPr>
          <a:xfrm>
            <a:off x="3302177" y="6356349"/>
            <a:ext cx="5587647" cy="365125"/>
          </a:xfrm>
        </p:spPr>
        <p:txBody>
          <a:bodyPr/>
          <a:lstStyle/>
          <a:p>
            <a:pPr>
              <a:spcAft>
                <a:spcPts val="600"/>
              </a:spcAft>
            </a:pPr>
            <a:r>
              <a:rPr lang="en-US"/>
              <a:t>Optional Tagline Goes Here </a:t>
            </a:r>
            <a:r>
              <a:rPr lang="en-US">
                <a:solidFill>
                  <a:schemeClr val="accent1"/>
                </a:solidFill>
              </a:rPr>
              <a:t>|</a:t>
            </a:r>
            <a:r>
              <a:rPr lang="en-US"/>
              <a:t> mn.gov/websiteurl</a:t>
            </a:r>
          </a:p>
        </p:txBody>
      </p:sp>
      <p:sp>
        <p:nvSpPr>
          <p:cNvPr id="15" name="Slide Number Placeholder 5">
            <a:extLst>
              <a:ext uri="{FF2B5EF4-FFF2-40B4-BE49-F238E27FC236}">
                <a16:creationId xmlns:a16="http://schemas.microsoft.com/office/drawing/2014/main" id="{0CA56328-FA9B-E590-9011-A79CEEE9008D}"/>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3</a:t>
            </a:fld>
            <a:endParaRPr lang="en-US"/>
          </a:p>
        </p:txBody>
      </p:sp>
    </p:spTree>
    <p:extLst>
      <p:ext uri="{BB962C8B-B14F-4D97-AF65-F5344CB8AC3E}">
        <p14:creationId xmlns:p14="http://schemas.microsoft.com/office/powerpoint/2010/main" val="3343219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223E3-4867-CBC5-8327-F29C4C5027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5DA64-5B30-3073-3012-945FC6CA9C35}"/>
              </a:ext>
            </a:extLst>
          </p:cNvPr>
          <p:cNvSpPr>
            <a:spLocks noGrp="1"/>
          </p:cNvSpPr>
          <p:nvPr>
            <p:ph type="title"/>
          </p:nvPr>
        </p:nvSpPr>
        <p:spPr>
          <a:xfrm>
            <a:off x="449224" y="811964"/>
            <a:ext cx="3698160" cy="5234072"/>
          </a:xfrm>
        </p:spPr>
        <p:txBody>
          <a:bodyPr anchor="ctr">
            <a:normAutofit/>
          </a:bodyPr>
          <a:lstStyle/>
          <a:p>
            <a:r>
              <a:rPr lang="en-US"/>
              <a:t>Grant Overview</a:t>
            </a:r>
          </a:p>
        </p:txBody>
      </p:sp>
      <p:sp>
        <p:nvSpPr>
          <p:cNvPr id="10" name="Slide Number Placeholder 3">
            <a:extLst>
              <a:ext uri="{FF2B5EF4-FFF2-40B4-BE49-F238E27FC236}">
                <a16:creationId xmlns:a16="http://schemas.microsoft.com/office/drawing/2014/main" id="{48FCCB0D-AC2E-1B3E-8010-84F6553820A4}"/>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4</a:t>
            </a:fld>
            <a:endParaRPr lang="en-US"/>
          </a:p>
        </p:txBody>
      </p:sp>
      <p:pic>
        <p:nvPicPr>
          <p:cNvPr id="3" name="Content Placeholder 2" descr="Checklist with solid fill">
            <a:extLst>
              <a:ext uri="{FF2B5EF4-FFF2-40B4-BE49-F238E27FC236}">
                <a16:creationId xmlns:a16="http://schemas.microsoft.com/office/drawing/2014/main" id="{F6909DAF-D24C-A90C-1E35-8F70AD967F7C}"/>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bwMode="gray">
          <a:xfrm>
            <a:off x="6258910" y="1189073"/>
            <a:ext cx="4368800" cy="4348480"/>
          </a:xfrm>
          <a:prstGeom prst="rect">
            <a:avLst/>
          </a:prstGeom>
          <a:noFill/>
        </p:spPr>
      </p:pic>
    </p:spTree>
    <p:extLst>
      <p:ext uri="{BB962C8B-B14F-4D97-AF65-F5344CB8AC3E}">
        <p14:creationId xmlns:p14="http://schemas.microsoft.com/office/powerpoint/2010/main" val="291330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2DE6-C129-278E-83EA-0417D2354D11}"/>
              </a:ext>
            </a:extLst>
          </p:cNvPr>
          <p:cNvSpPr>
            <a:spLocks noGrp="1"/>
          </p:cNvSpPr>
          <p:nvPr>
            <p:ph type="title"/>
          </p:nvPr>
        </p:nvSpPr>
        <p:spPr/>
        <p:txBody>
          <a:bodyPr/>
          <a:lstStyle/>
          <a:p>
            <a:r>
              <a:rPr lang="en-US">
                <a:ea typeface="Calibri"/>
                <a:cs typeface="Calibri"/>
              </a:rPr>
              <a:t>Purpose and Authorization </a:t>
            </a:r>
            <a:endParaRPr lang="en-US"/>
          </a:p>
        </p:txBody>
      </p:sp>
      <p:sp>
        <p:nvSpPr>
          <p:cNvPr id="3" name="Content Placeholder 2">
            <a:extLst>
              <a:ext uri="{FF2B5EF4-FFF2-40B4-BE49-F238E27FC236}">
                <a16:creationId xmlns:a16="http://schemas.microsoft.com/office/drawing/2014/main" id="{3F17141E-1AA7-78F5-5587-2D217CBF776A}"/>
              </a:ext>
            </a:extLst>
          </p:cNvPr>
          <p:cNvSpPr>
            <a:spLocks noGrp="1"/>
          </p:cNvSpPr>
          <p:nvPr>
            <p:ph idx="1"/>
          </p:nvPr>
        </p:nvSpPr>
        <p:spPr/>
        <p:txBody>
          <a:bodyPr vert="horz" lIns="0" tIns="91440" rIns="0" bIns="91440" rtlCol="0" anchor="t">
            <a:normAutofit/>
          </a:bodyPr>
          <a:lstStyle/>
          <a:p>
            <a:r>
              <a:rPr lang="en-US">
                <a:solidFill>
                  <a:schemeClr val="tx1"/>
                </a:solidFill>
                <a:ea typeface="Calibri"/>
                <a:cs typeface="Calibri"/>
              </a:rPr>
              <a:t>This grant is authorized in </a:t>
            </a:r>
            <a:r>
              <a:rPr lang="en-US" dirty="0">
                <a:solidFill>
                  <a:schemeClr val="tx1"/>
                </a:solidFill>
                <a:ea typeface="Calibri"/>
                <a:cs typeface="Calibri"/>
                <a:hlinkClick r:id="rId3">
                  <a:extLst>
                    <a:ext uri="{A12FA001-AC4F-418D-AE19-62706E023703}">
                      <ahyp:hlinkClr xmlns:ahyp="http://schemas.microsoft.com/office/drawing/2018/hyperlinkcolor" val="tx"/>
                    </a:ext>
                  </a:extLst>
                </a:hlinkClick>
              </a:rPr>
              <a:t>MN Statute SF 17, Session Law</a:t>
            </a:r>
            <a:r>
              <a:rPr lang="en-US">
                <a:solidFill>
                  <a:schemeClr val="tx1"/>
                </a:solidFill>
                <a:ea typeface="Calibri"/>
                <a:cs typeface="Calibri"/>
              </a:rPr>
              <a:t>.</a:t>
            </a:r>
            <a:endParaRPr lang="en-US" dirty="0">
              <a:solidFill>
                <a:schemeClr val="tx1"/>
              </a:solidFill>
              <a:ea typeface="Calibri"/>
              <a:cs typeface="Calibri"/>
            </a:endParaRPr>
          </a:p>
          <a:p>
            <a:r>
              <a:rPr lang="en-US">
                <a:solidFill>
                  <a:schemeClr val="tx1"/>
                </a:solidFill>
                <a:ea typeface="Calibri"/>
                <a:cs typeface="Calibri"/>
              </a:rPr>
              <a:t>The purpose of the Service to Success grant is to create, strengthen, and expand career pathways aligned to public service opportunities in Minnesota.</a:t>
            </a:r>
          </a:p>
          <a:p>
            <a:r>
              <a:rPr lang="en-US" dirty="0">
                <a:solidFill>
                  <a:schemeClr val="tx1"/>
                </a:solidFill>
                <a:ea typeface="Calibri"/>
                <a:cs typeface="Calibri"/>
              </a:rPr>
              <a:t>The grant is intended to fund expansion of service to career pathways and innovations that enable more Minnesotans to obtain industry-recognized credentials while gaining experience through public service </a:t>
            </a:r>
            <a:r>
              <a:rPr lang="en-US" dirty="0" err="1">
                <a:solidFill>
                  <a:schemeClr val="tx1"/>
                </a:solidFill>
                <a:ea typeface="Calibri"/>
                <a:cs typeface="Calibri"/>
              </a:rPr>
              <a:t>participa</a:t>
            </a:r>
            <a:r>
              <a:rPr lang="en-US" dirty="0">
                <a:solidFill>
                  <a:schemeClr val="tx1"/>
                </a:solidFill>
                <a:ea typeface="Calibri"/>
                <a:cs typeface="Calibri"/>
              </a:rPr>
              <a:t>tion.</a:t>
            </a:r>
            <a:r>
              <a:rPr lang="en-US" dirty="0">
                <a:ea typeface="Calibri"/>
                <a:cs typeface="Calibri"/>
              </a:rPr>
              <a:t> </a:t>
            </a:r>
          </a:p>
          <a:p>
            <a:endParaRPr lang="en-US">
              <a:ea typeface="Calibri"/>
              <a:cs typeface="Calibri"/>
            </a:endParaRPr>
          </a:p>
          <a:p>
            <a:pPr marL="0" indent="0">
              <a:buNone/>
            </a:pPr>
            <a:endParaRPr lang="en-US">
              <a:ea typeface="Calibri"/>
              <a:cs typeface="Calibri"/>
            </a:endParaRPr>
          </a:p>
          <a:p>
            <a:pPr marL="0" indent="0">
              <a:buNone/>
            </a:pPr>
            <a:endParaRPr lang="en-US">
              <a:ea typeface="Calibri"/>
              <a:cs typeface="Calibri"/>
            </a:endParaRPr>
          </a:p>
        </p:txBody>
      </p:sp>
      <p:sp>
        <p:nvSpPr>
          <p:cNvPr id="4" name="Date Placeholder 3">
            <a:extLst>
              <a:ext uri="{FF2B5EF4-FFF2-40B4-BE49-F238E27FC236}">
                <a16:creationId xmlns:a16="http://schemas.microsoft.com/office/drawing/2014/main" id="{73F2767A-E215-59BF-A3A8-9CA493703049}"/>
              </a:ext>
            </a:extLst>
          </p:cNvPr>
          <p:cNvSpPr>
            <a:spLocks noGrp="1"/>
          </p:cNvSpPr>
          <p:nvPr>
            <p:ph type="dt" sz="half" idx="10"/>
          </p:nvPr>
        </p:nvSpPr>
        <p:spPr/>
        <p:txBody>
          <a:bodyPr/>
          <a:lstStyle/>
          <a:p>
            <a:fld id="{824D5D47-1752-4D84-8BFB-C2F71A34C932}" type="datetime1">
              <a:rPr lang="en-US" smtClean="0"/>
              <a:t>7/9/2026</a:t>
            </a:fld>
            <a:endParaRPr lang="en-US"/>
          </a:p>
        </p:txBody>
      </p:sp>
      <p:sp>
        <p:nvSpPr>
          <p:cNvPr id="5" name="Footer Placeholder 4">
            <a:extLst>
              <a:ext uri="{FF2B5EF4-FFF2-40B4-BE49-F238E27FC236}">
                <a16:creationId xmlns:a16="http://schemas.microsoft.com/office/drawing/2014/main" id="{83020EAE-A047-A9F9-A9CE-6294CA359979}"/>
              </a:ext>
            </a:extLst>
          </p:cNvPr>
          <p:cNvSpPr>
            <a:spLocks noGrp="1"/>
          </p:cNvSpPr>
          <p:nvPr>
            <p:ph type="ftr" sz="quarter" idx="3"/>
          </p:nvPr>
        </p:nvSpPr>
        <p:spPr/>
        <p:txBody>
          <a:bodyPr lIns="91440" tIns="45720" rIns="91440" bIns="45720" anchor="ctr"/>
          <a:lstStyle/>
          <a:p>
            <a:r>
              <a:rPr lang="en-US"/>
              <a:t>Service to Success Grant 2026 </a:t>
            </a:r>
            <a:r>
              <a:rPr lang="en-US">
                <a:solidFill>
                  <a:schemeClr val="accent1"/>
                </a:solidFill>
              </a:rPr>
              <a:t>|</a:t>
            </a:r>
            <a:r>
              <a:rPr lang="en-US"/>
              <a:t> </a:t>
            </a:r>
            <a:r>
              <a:rPr lang="en-US">
                <a:ea typeface="+mn-lt"/>
                <a:cs typeface="+mn-lt"/>
              </a:rPr>
              <a:t>https://mn.gov/deed/programs-services/office-public-service/grants/</a:t>
            </a:r>
            <a:endParaRPr lang="en-US"/>
          </a:p>
        </p:txBody>
      </p:sp>
      <p:sp>
        <p:nvSpPr>
          <p:cNvPr id="6" name="Slide Number Placeholder 5">
            <a:extLst>
              <a:ext uri="{FF2B5EF4-FFF2-40B4-BE49-F238E27FC236}">
                <a16:creationId xmlns:a16="http://schemas.microsoft.com/office/drawing/2014/main" id="{CF5B5952-376C-E096-0E90-348EE8E2E79B}"/>
              </a:ext>
            </a:extLst>
          </p:cNvPr>
          <p:cNvSpPr>
            <a:spLocks noGrp="1"/>
          </p:cNvSpPr>
          <p:nvPr>
            <p:ph type="sldNum" sz="quarter" idx="12"/>
          </p:nvPr>
        </p:nvSpPr>
        <p:spPr/>
        <p:txBody>
          <a:bodyPr/>
          <a:lstStyle/>
          <a:p>
            <a:fld id="{48F63A3B-78C7-47BE-AE5E-E10140E04643}" type="slidenum">
              <a:rPr lang="en-US" smtClean="0"/>
              <a:t>5</a:t>
            </a:fld>
            <a:endParaRPr lang="en-US"/>
          </a:p>
        </p:txBody>
      </p:sp>
    </p:spTree>
    <p:extLst>
      <p:ext uri="{BB962C8B-B14F-4D97-AF65-F5344CB8AC3E}">
        <p14:creationId xmlns:p14="http://schemas.microsoft.com/office/powerpoint/2010/main" val="1697491588"/>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36440-F299-D84E-A794-B660BB3B72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8FA446D-8704-7611-7938-C1E14CECCD46}"/>
              </a:ext>
            </a:extLst>
          </p:cNvPr>
          <p:cNvSpPr>
            <a:spLocks noGrp="1"/>
          </p:cNvSpPr>
          <p:nvPr>
            <p:ph type="title"/>
          </p:nvPr>
        </p:nvSpPr>
        <p:spPr>
          <a:xfrm>
            <a:off x="838200" y="281351"/>
            <a:ext cx="10515600" cy="1216025"/>
          </a:xfrm>
        </p:spPr>
        <p:txBody>
          <a:bodyPr/>
          <a:lstStyle/>
          <a:p>
            <a:pPr algn="l"/>
            <a:r>
              <a:rPr lang="en-US" b="1"/>
              <a:t>Coordinator Duties</a:t>
            </a:r>
          </a:p>
        </p:txBody>
      </p:sp>
      <p:sp>
        <p:nvSpPr>
          <p:cNvPr id="6" name="Content Placeholder 5">
            <a:extLst>
              <a:ext uri="{FF2B5EF4-FFF2-40B4-BE49-F238E27FC236}">
                <a16:creationId xmlns:a16="http://schemas.microsoft.com/office/drawing/2014/main" id="{A7DA4FCB-9257-8E95-CC7F-D19ED909D0E2}"/>
              </a:ext>
            </a:extLst>
          </p:cNvPr>
          <p:cNvSpPr>
            <a:spLocks noGrp="1"/>
          </p:cNvSpPr>
          <p:nvPr>
            <p:ph sz="half" idx="1"/>
          </p:nvPr>
        </p:nvSpPr>
        <p:spPr>
          <a:xfrm>
            <a:off x="489672" y="1090534"/>
            <a:ext cx="11144576" cy="1664389"/>
          </a:xfrm>
        </p:spPr>
        <p:txBody>
          <a:bodyPr vert="horz" lIns="274320" tIns="274320" rIns="274320" bIns="274320" rtlCol="0" anchor="t">
            <a:normAutofit/>
          </a:bodyPr>
          <a:lstStyle/>
          <a:p>
            <a:pPr marL="0" indent="0" algn="ctr">
              <a:spcBef>
                <a:spcPts val="0"/>
              </a:spcBef>
              <a:spcAft>
                <a:spcPts val="0"/>
              </a:spcAft>
              <a:buNone/>
            </a:pPr>
            <a:r>
              <a:rPr lang="en-US" sz="2800">
                <a:solidFill>
                  <a:schemeClr val="tx1"/>
                </a:solidFill>
              </a:rPr>
              <a:t>Each Grantee is assigned a Grant Coordinator who will be your main </a:t>
            </a:r>
            <a:br>
              <a:rPr lang="en-US" sz="2800" dirty="0">
                <a:solidFill>
                  <a:schemeClr val="tx1"/>
                </a:solidFill>
              </a:rPr>
            </a:br>
            <a:r>
              <a:rPr lang="en-US" sz="2800">
                <a:solidFill>
                  <a:schemeClr val="tx1"/>
                </a:solidFill>
              </a:rPr>
              <a:t>point of contact throughout the grant.</a:t>
            </a:r>
          </a:p>
        </p:txBody>
      </p:sp>
      <p:sp>
        <p:nvSpPr>
          <p:cNvPr id="10" name="Content Placeholder 9">
            <a:extLst>
              <a:ext uri="{FF2B5EF4-FFF2-40B4-BE49-F238E27FC236}">
                <a16:creationId xmlns:a16="http://schemas.microsoft.com/office/drawing/2014/main" id="{179C140B-AA99-EAAA-D250-CF5F7D50D65A}"/>
              </a:ext>
            </a:extLst>
          </p:cNvPr>
          <p:cNvSpPr>
            <a:spLocks noGrp="1"/>
          </p:cNvSpPr>
          <p:nvPr>
            <p:ph sz="half" idx="11"/>
          </p:nvPr>
        </p:nvSpPr>
        <p:spPr>
          <a:xfrm>
            <a:off x="5073220" y="2136035"/>
            <a:ext cx="4152842" cy="2037383"/>
          </a:xfrm>
        </p:spPr>
        <p:txBody>
          <a:bodyPr>
            <a:noAutofit/>
          </a:bodyPr>
          <a:lstStyle/>
          <a:p>
            <a:r>
              <a:rPr lang="en-US" sz="100">
                <a:solidFill>
                  <a:srgbClr val="FAFAFA"/>
                </a:solidFill>
              </a:rPr>
              <a:t>Program Guidance</a:t>
            </a:r>
          </a:p>
          <a:p>
            <a:r>
              <a:rPr lang="en-US" sz="100">
                <a:solidFill>
                  <a:srgbClr val="FAFAFA"/>
                </a:solidFill>
              </a:rPr>
              <a:t>Eligibility</a:t>
            </a:r>
          </a:p>
          <a:p>
            <a:r>
              <a:rPr lang="en-US" sz="100">
                <a:solidFill>
                  <a:srgbClr val="FAFAFA"/>
                </a:solidFill>
              </a:rPr>
              <a:t>Workforce One</a:t>
            </a:r>
          </a:p>
          <a:p>
            <a:r>
              <a:rPr lang="en-US" sz="100">
                <a:solidFill>
                  <a:srgbClr val="FAFAFA"/>
                </a:solidFill>
              </a:rPr>
              <a:t>Modification/Amendments</a:t>
            </a:r>
          </a:p>
          <a:p>
            <a:r>
              <a:rPr lang="en-US" sz="100">
                <a:solidFill>
                  <a:srgbClr val="FAFAFA"/>
                </a:solidFill>
              </a:rPr>
              <a:t>Technical Assistance</a:t>
            </a:r>
          </a:p>
          <a:p>
            <a:r>
              <a:rPr lang="en-US" sz="100">
                <a:solidFill>
                  <a:srgbClr val="FAFAFA"/>
                </a:solidFill>
              </a:rPr>
              <a:t>Progress of your Program</a:t>
            </a:r>
          </a:p>
        </p:txBody>
      </p:sp>
      <p:pic>
        <p:nvPicPr>
          <p:cNvPr id="12" name="Picture 11">
            <a:extLst>
              <a:ext uri="{FF2B5EF4-FFF2-40B4-BE49-F238E27FC236}">
                <a16:creationId xmlns:a16="http://schemas.microsoft.com/office/drawing/2014/main" id="{432B31E1-8304-9539-A480-D66BEE912FF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65938" y="2136035"/>
            <a:ext cx="5297883" cy="4480948"/>
          </a:xfrm>
          <a:prstGeom prst="rect">
            <a:avLst/>
          </a:prstGeom>
        </p:spPr>
      </p:pic>
    </p:spTree>
    <p:extLst>
      <p:ext uri="{BB962C8B-B14F-4D97-AF65-F5344CB8AC3E}">
        <p14:creationId xmlns:p14="http://schemas.microsoft.com/office/powerpoint/2010/main" val="717397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D377-DEF3-A4B2-FC4E-BDA0333CA130}"/>
              </a:ext>
            </a:extLst>
          </p:cNvPr>
          <p:cNvSpPr>
            <a:spLocks noGrp="1"/>
          </p:cNvSpPr>
          <p:nvPr>
            <p:ph type="title"/>
          </p:nvPr>
        </p:nvSpPr>
        <p:spPr/>
        <p:txBody>
          <a:bodyPr/>
          <a:lstStyle/>
          <a:p>
            <a:r>
              <a:rPr lang="en-US"/>
              <a:t>Contract Changes</a:t>
            </a:r>
          </a:p>
        </p:txBody>
      </p:sp>
      <p:pic>
        <p:nvPicPr>
          <p:cNvPr id="7" name="Content Placeholder 6" descr="Two arrows, stacked one on top of the other. The top pointing left, the bottom pointing right.">
            <a:extLst>
              <a:ext uri="{FF2B5EF4-FFF2-40B4-BE49-F238E27FC236}">
                <a16:creationId xmlns:a16="http://schemas.microsoft.com/office/drawing/2014/main" id="{A45FFCA8-1E66-0641-D317-B8D87096F228}"/>
              </a:ext>
            </a:extLst>
          </p:cNvPr>
          <p:cNvPicPr>
            <a:picLocks noGrp="1" noChangeAspect="1"/>
          </p:cNvPicPr>
          <p:nvPr>
            <p:ph sz="half" idx="1"/>
          </p:nvPr>
        </p:nvPicPr>
        <p:blipFill>
          <a:blip>
            <a:duotone>
              <a:srgbClr val="9BBB59">
                <a:shade val="45000"/>
                <a:satMod val="135000"/>
              </a:srgbClr>
              <a:prstClr val="white"/>
            </a:duotone>
            <a:extLst>
              <a:ext uri="{96DAC541-7B7A-43D3-8B79-37D633B846F1}">
                <asvg:svgBlip xmlns:asvg="http://schemas.microsoft.com/office/drawing/2016/SVG/main" r:embed="rId3"/>
              </a:ext>
            </a:extLst>
          </a:blip>
          <a:stretch>
            <a:fillRect/>
          </a:stretch>
        </p:blipFill>
        <p:spPr>
          <a:xfrm>
            <a:off x="3575538" y="1676400"/>
            <a:ext cx="4658824" cy="4658824"/>
          </a:xfrm>
          <a:prstGeom prst="rect">
            <a:avLst/>
          </a:prstGeom>
        </p:spPr>
      </p:pic>
    </p:spTree>
    <p:extLst>
      <p:ext uri="{BB962C8B-B14F-4D97-AF65-F5344CB8AC3E}">
        <p14:creationId xmlns:p14="http://schemas.microsoft.com/office/powerpoint/2010/main" val="1485248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C269-91A2-0B2D-FE32-4B0893B855DC}"/>
              </a:ext>
            </a:extLst>
          </p:cNvPr>
          <p:cNvSpPr>
            <a:spLocks noGrp="1"/>
          </p:cNvSpPr>
          <p:nvPr>
            <p:ph type="title"/>
          </p:nvPr>
        </p:nvSpPr>
        <p:spPr/>
        <p:txBody>
          <a:bodyPr/>
          <a:lstStyle/>
          <a:p>
            <a:r>
              <a:rPr lang="en-US"/>
              <a:t>Modifications/Amendments</a:t>
            </a:r>
          </a:p>
        </p:txBody>
      </p:sp>
      <p:sp>
        <p:nvSpPr>
          <p:cNvPr id="3" name="Content Placeholder 2">
            <a:extLst>
              <a:ext uri="{FF2B5EF4-FFF2-40B4-BE49-F238E27FC236}">
                <a16:creationId xmlns:a16="http://schemas.microsoft.com/office/drawing/2014/main" id="{4BCB09CD-7E33-7939-E7BA-760260494F6C}"/>
              </a:ext>
            </a:extLst>
          </p:cNvPr>
          <p:cNvSpPr>
            <a:spLocks noGrp="1"/>
          </p:cNvSpPr>
          <p:nvPr>
            <p:ph sz="half" idx="1"/>
          </p:nvPr>
        </p:nvSpPr>
        <p:spPr>
          <a:xfrm>
            <a:off x="257452" y="1406769"/>
            <a:ext cx="11677096" cy="5064370"/>
          </a:xfrm>
        </p:spPr>
        <p:txBody>
          <a:bodyPr>
            <a:normAutofit fontScale="85000" lnSpcReduction="10000"/>
          </a:bodyPr>
          <a:lstStyle/>
          <a:p>
            <a:pPr marL="355600" marR="86995" lvl="0" indent="-342900" defTabSz="914400" eaLnBrk="1" fontAlgn="auto" latinLnBrk="0" hangingPunct="1">
              <a:lnSpc>
                <a:spcPts val="2920"/>
              </a:lnSpc>
              <a:spcBef>
                <a:spcPts val="459"/>
              </a:spcBef>
              <a:spcAft>
                <a:spcPts val="600"/>
              </a:spcAft>
              <a:buClr>
                <a:srgbClr val="9BBA58"/>
              </a:buClr>
              <a:buSzTx/>
              <a:buFont typeface="Arial"/>
              <a:buChar char="•"/>
              <a:tabLst>
                <a:tab pos="355600" algn="l"/>
              </a:tabLst>
              <a:defRPr/>
            </a:pP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30" normalizeH="0" baseline="0" noProof="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modification</a:t>
            </a:r>
            <a:r>
              <a:rPr lang="en-US" sz="2800" kern="0" spc="-10">
                <a:solidFill>
                  <a:srgbClr val="003864"/>
                </a:solidFill>
                <a:latin typeface="Calibri"/>
                <a:cs typeface="Calibri"/>
              </a:rPr>
              <a:t>/amendment is a change to the current contract/work plan/budget/partnership chart. Making changes outside of the approved work plan/budget requires a modification.</a:t>
            </a:r>
          </a:p>
          <a:p>
            <a:pPr marL="355600" marR="703580" lvl="0" indent="-342900">
              <a:lnSpc>
                <a:spcPts val="2920"/>
              </a:lnSpc>
              <a:spcBef>
                <a:spcPts val="640"/>
              </a:spcBef>
              <a:spcAft>
                <a:spcPts val="600"/>
              </a:spcAft>
              <a:buClr>
                <a:srgbClr val="9BBA58"/>
              </a:buClr>
              <a:buFont typeface="Arial"/>
              <a:buChar char="•"/>
              <a:tabLst>
                <a:tab pos="355600" algn="l"/>
              </a:tabLst>
              <a:defRPr/>
            </a:pPr>
            <a:r>
              <a:rPr lang="en-US" sz="2800" kern="0" spc="-10">
                <a:solidFill>
                  <a:srgbClr val="003864"/>
                </a:solidFill>
                <a:latin typeface="Calibri"/>
                <a:cs typeface="Calibri"/>
              </a:rPr>
              <a:t>Modifications/Amendments may be granted on a case-by-case basis. </a:t>
            </a:r>
          </a:p>
          <a:p>
            <a:pPr marL="355600" marR="703580" lvl="0" indent="-342900" defTabSz="914400" eaLnBrk="1" fontAlgn="auto" latinLnBrk="0" hangingPunct="1">
              <a:lnSpc>
                <a:spcPts val="2920"/>
              </a:lnSpc>
              <a:spcBef>
                <a:spcPts val="640"/>
              </a:spcBef>
              <a:spcAft>
                <a:spcPts val="600"/>
              </a:spcAft>
              <a:buClr>
                <a:srgbClr val="9BBA58"/>
              </a:buClr>
              <a:buSzTx/>
              <a:buFont typeface="Arial"/>
              <a:buChar char="•"/>
              <a:tabLst>
                <a:tab pos="355600" algn="l"/>
              </a:tabLst>
              <a:defRPr/>
            </a:pPr>
            <a:r>
              <a:rPr lang="en-US" sz="2800" kern="0" spc="-10">
                <a:solidFill>
                  <a:srgbClr val="003864"/>
                </a:solidFill>
                <a:latin typeface="Calibri"/>
                <a:cs typeface="Calibri"/>
              </a:rPr>
              <a:t>Note: If significant changes are being requested, the modification/amendment may not be approved.</a:t>
            </a:r>
          </a:p>
          <a:p>
            <a:pPr marL="355600" marR="5080" lvl="0" indent="-342900">
              <a:lnSpc>
                <a:spcPts val="2920"/>
              </a:lnSpc>
              <a:spcBef>
                <a:spcPts val="635"/>
              </a:spcBef>
              <a:spcAft>
                <a:spcPts val="600"/>
              </a:spcAft>
              <a:buClr>
                <a:srgbClr val="9BBA58"/>
              </a:buClr>
              <a:buFont typeface="Arial"/>
              <a:buChar char="•"/>
              <a:tabLst>
                <a:tab pos="355600" algn="l"/>
              </a:tabLst>
              <a:defRPr/>
            </a:pPr>
            <a:r>
              <a:rPr lang="en-US" sz="2800" kern="0" spc="-10">
                <a:solidFill>
                  <a:srgbClr val="003864"/>
                </a:solidFill>
                <a:latin typeface="Calibri"/>
                <a:cs typeface="Calibri"/>
              </a:rPr>
              <a:t>A request for modification/amendment must be submitted to your Grant Coordinator.</a:t>
            </a:r>
          </a:p>
          <a:p>
            <a:pPr marL="355600" marR="688340" lvl="0" indent="-342900">
              <a:lnSpc>
                <a:spcPts val="2920"/>
              </a:lnSpc>
              <a:spcBef>
                <a:spcPts val="645"/>
              </a:spcBef>
              <a:spcAft>
                <a:spcPts val="0"/>
              </a:spcAft>
              <a:buClr>
                <a:srgbClr val="9BBA58"/>
              </a:buClr>
              <a:buFont typeface="Arial"/>
              <a:buChar char="•"/>
              <a:tabLst>
                <a:tab pos="355600" algn="l"/>
              </a:tabLst>
              <a:defRPr/>
            </a:pPr>
            <a:r>
              <a:rPr lang="en-US" sz="2800" kern="0" spc="-10">
                <a:solidFill>
                  <a:srgbClr val="003864"/>
                </a:solidFill>
                <a:latin typeface="Calibri"/>
                <a:cs typeface="Calibri"/>
              </a:rPr>
              <a:t>Any approved modification/amendment is effe</a:t>
            </a:r>
            <a:r>
              <a:rPr kumimoji="0" lang="en-US" sz="2800" b="0" i="0" u="none" strike="noStrike" kern="0" cap="none" spc="-10" normalizeH="0" baseline="0" noProof="0">
                <a:ln>
                  <a:noFill/>
                </a:ln>
                <a:solidFill>
                  <a:srgbClr val="003864"/>
                </a:solidFill>
                <a:effectLst/>
                <a:uLnTx/>
                <a:uFillTx/>
                <a:latin typeface="Calibri"/>
                <a:cs typeface="Calibri"/>
              </a:rPr>
              <a:t>ctive</a:t>
            </a:r>
            <a:r>
              <a:rPr kumimoji="0" lang="en-US" sz="2800" b="0" i="0" u="none" strike="noStrike" kern="0" cap="none" spc="-65"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on</a:t>
            </a:r>
            <a:r>
              <a:rPr kumimoji="0" lang="en-US" sz="2800" b="0" i="0" u="none" strike="noStrike" kern="0" cap="none" spc="-50"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60"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date</a:t>
            </a:r>
            <a:r>
              <a:rPr kumimoji="0" lang="en-US" sz="2800" b="0" i="0" u="none" strike="noStrike" kern="0" cap="none" spc="-70" normalizeH="0" baseline="0" noProof="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the </a:t>
            </a:r>
            <a:r>
              <a:rPr kumimoji="0" lang="en-US" sz="2800" b="0" i="0" u="none" strike="noStrike" kern="0" cap="none" spc="0" normalizeH="0" baseline="0" noProof="0">
                <a:ln>
                  <a:noFill/>
                </a:ln>
                <a:solidFill>
                  <a:srgbClr val="003864"/>
                </a:solidFill>
                <a:effectLst/>
                <a:uLnTx/>
                <a:uFillTx/>
                <a:latin typeface="Calibri"/>
                <a:cs typeface="Calibri"/>
              </a:rPr>
              <a:t>contract</a:t>
            </a:r>
            <a:r>
              <a:rPr kumimoji="0" lang="en-US" sz="2800" b="0" i="0" u="none" strike="noStrike" kern="0" cap="none" spc="-65" normalizeH="0" baseline="0" noProof="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modification/amendment</a:t>
            </a:r>
            <a:r>
              <a:rPr kumimoji="0" lang="en-US" sz="2800" b="0" i="0" u="none" strike="noStrike" kern="0" cap="none" spc="-65"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55"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fully</a:t>
            </a:r>
            <a:r>
              <a:rPr kumimoji="0" lang="en-US" sz="2800" b="0" i="0" u="none" strike="noStrike" kern="0" cap="none" spc="-45" normalizeH="0" baseline="0" noProof="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executed</a:t>
            </a:r>
            <a:r>
              <a:rPr kumimoji="0" lang="en-US" sz="2800" b="0" i="0" u="none" strike="noStrike" kern="0" cap="none" spc="-85"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and</a:t>
            </a:r>
            <a:r>
              <a:rPr kumimoji="0" lang="en-US" sz="2800" b="0" i="0" u="none" strike="noStrike" kern="0" cap="none" spc="-60" normalizeH="0" baseline="0" noProof="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cannot</a:t>
            </a:r>
            <a:r>
              <a:rPr kumimoji="0" lang="en-US" sz="2800" b="0" i="0" u="none" strike="noStrike" kern="0" cap="none" spc="-60" normalizeH="0" baseline="0" noProof="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be </a:t>
            </a:r>
            <a:r>
              <a:rPr kumimoji="0" lang="en-US" sz="2800" b="0" i="0" u="none" strike="noStrike" kern="0" cap="none" spc="0" normalizeH="0" baseline="0" noProof="0">
                <a:ln>
                  <a:noFill/>
                </a:ln>
                <a:solidFill>
                  <a:srgbClr val="003864"/>
                </a:solidFill>
                <a:effectLst/>
                <a:uLnTx/>
                <a:uFillTx/>
                <a:latin typeface="Calibri"/>
                <a:cs typeface="Calibri"/>
              </a:rPr>
              <a:t>applied</a:t>
            </a:r>
            <a:r>
              <a:rPr kumimoji="0" lang="en-US" sz="2800" b="0" i="0" u="none" strike="noStrike" kern="0" cap="none" spc="-60" normalizeH="0" baseline="0" noProof="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retroactively.</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30892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6AC6E-31CA-7889-1B09-C1BA6A860AB7}"/>
              </a:ext>
            </a:extLst>
          </p:cNvPr>
          <p:cNvSpPr>
            <a:spLocks noGrp="1"/>
          </p:cNvSpPr>
          <p:nvPr>
            <p:ph type="title"/>
          </p:nvPr>
        </p:nvSpPr>
        <p:spPr>
          <a:xfrm>
            <a:off x="838200" y="246182"/>
            <a:ext cx="10515600" cy="1216025"/>
          </a:xfrm>
        </p:spPr>
        <p:txBody>
          <a:bodyPr/>
          <a:lstStyle/>
          <a:p>
            <a:pPr algn="l"/>
            <a:r>
              <a:rPr lang="en-US" b="1"/>
              <a:t>Extensions</a:t>
            </a:r>
          </a:p>
        </p:txBody>
      </p:sp>
      <p:sp>
        <p:nvSpPr>
          <p:cNvPr id="4" name="Text Placeholder 3">
            <a:extLst>
              <a:ext uri="{FF2B5EF4-FFF2-40B4-BE49-F238E27FC236}">
                <a16:creationId xmlns:a16="http://schemas.microsoft.com/office/drawing/2014/main" id="{A1DD8C87-7680-3875-5943-64EE82F71F85}"/>
              </a:ext>
            </a:extLst>
          </p:cNvPr>
          <p:cNvSpPr>
            <a:spLocks noGrp="1"/>
          </p:cNvSpPr>
          <p:nvPr>
            <p:ph type="body" sz="quarter" idx="15"/>
          </p:nvPr>
        </p:nvSpPr>
        <p:spPr/>
        <p:txBody>
          <a:bodyPr/>
          <a:lstStyle/>
          <a:p>
            <a:r>
              <a:rPr lang="en-US" sz="2000">
                <a:cs typeface="Calibri"/>
              </a:rPr>
              <a:t>Extensions</a:t>
            </a:r>
            <a:r>
              <a:rPr lang="en-US" sz="2000" spc="-40">
                <a:cs typeface="Calibri"/>
              </a:rPr>
              <a:t> </a:t>
            </a:r>
            <a:r>
              <a:rPr lang="en-US" sz="2000">
                <a:cs typeface="Calibri"/>
              </a:rPr>
              <a:t>of</a:t>
            </a:r>
            <a:r>
              <a:rPr lang="en-US" sz="2000" spc="-45">
                <a:cs typeface="Calibri"/>
              </a:rPr>
              <a:t> </a:t>
            </a:r>
            <a:r>
              <a:rPr lang="en-US" sz="2000" spc="-10">
                <a:cs typeface="Calibri"/>
              </a:rPr>
              <a:t>contracts</a:t>
            </a:r>
            <a:r>
              <a:rPr lang="en-US" sz="2000" spc="-40">
                <a:cs typeface="Calibri"/>
              </a:rPr>
              <a:t> </a:t>
            </a:r>
            <a:r>
              <a:rPr lang="en-US" sz="2000" spc="-25">
                <a:cs typeface="Calibri"/>
              </a:rPr>
              <a:t>are </a:t>
            </a:r>
            <a:r>
              <a:rPr lang="en-US" sz="2000" spc="-10">
                <a:cs typeface="Calibri"/>
              </a:rPr>
              <a:t>determined</a:t>
            </a:r>
            <a:r>
              <a:rPr lang="en-US" sz="2000" spc="-35">
                <a:cs typeface="Calibri"/>
              </a:rPr>
              <a:t> </a:t>
            </a:r>
            <a:r>
              <a:rPr lang="en-US" sz="2000">
                <a:cs typeface="Calibri"/>
              </a:rPr>
              <a:t>by</a:t>
            </a:r>
            <a:r>
              <a:rPr lang="en-US" sz="2000" spc="-45">
                <a:cs typeface="Calibri"/>
              </a:rPr>
              <a:t> </a:t>
            </a:r>
            <a:r>
              <a:rPr lang="en-US" sz="2000" spc="-20">
                <a:cs typeface="Calibri"/>
              </a:rPr>
              <a:t>DEED </a:t>
            </a:r>
            <a:r>
              <a:rPr lang="en-US" sz="2000" spc="-10">
                <a:cs typeface="Calibri"/>
              </a:rPr>
              <a:t>leadership,</a:t>
            </a:r>
            <a:r>
              <a:rPr lang="en-US" sz="2000" spc="-25">
                <a:cs typeface="Calibri"/>
              </a:rPr>
              <a:t> </a:t>
            </a:r>
            <a:r>
              <a:rPr lang="en-US" sz="2000">
                <a:cs typeface="Calibri"/>
              </a:rPr>
              <a:t>as</a:t>
            </a:r>
            <a:r>
              <a:rPr lang="en-US" sz="2000" spc="-30">
                <a:cs typeface="Calibri"/>
              </a:rPr>
              <a:t> </a:t>
            </a:r>
            <a:r>
              <a:rPr lang="en-US" sz="2000" spc="-10">
                <a:cs typeface="Calibri"/>
              </a:rPr>
              <a:t>funding follows</a:t>
            </a:r>
            <a:r>
              <a:rPr lang="en-US" sz="2000" spc="-45">
                <a:cs typeface="Calibri"/>
              </a:rPr>
              <a:t> </a:t>
            </a:r>
            <a:r>
              <a:rPr lang="en-US" sz="2000">
                <a:cs typeface="Calibri"/>
              </a:rPr>
              <a:t>the</a:t>
            </a:r>
            <a:r>
              <a:rPr lang="en-US" sz="2000" spc="-45">
                <a:cs typeface="Calibri"/>
              </a:rPr>
              <a:t> </a:t>
            </a:r>
            <a:r>
              <a:rPr lang="en-US" sz="2000" spc="-10">
                <a:cs typeface="Calibri"/>
              </a:rPr>
              <a:t>state</a:t>
            </a:r>
            <a:r>
              <a:rPr lang="en-US" sz="2000" spc="-45">
                <a:cs typeface="Calibri"/>
              </a:rPr>
              <a:t> </a:t>
            </a:r>
            <a:r>
              <a:rPr lang="en-US" sz="2000" spc="-10">
                <a:cs typeface="Calibri"/>
              </a:rPr>
              <a:t>biennium</a:t>
            </a:r>
            <a:endParaRPr lang="en-US" sz="2000">
              <a:cs typeface="Calibri"/>
            </a:endParaRPr>
          </a:p>
        </p:txBody>
      </p:sp>
      <p:pic>
        <p:nvPicPr>
          <p:cNvPr id="24" name="Picture Placeholder 23">
            <a:extLst>
              <a:ext uri="{FF2B5EF4-FFF2-40B4-BE49-F238E27FC236}">
                <a16:creationId xmlns:a16="http://schemas.microsoft.com/office/drawing/2014/main" id="{DCF09467-062B-F666-CF22-20C4439DB45E}"/>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t="1376" b="1376"/>
          <a:stretch/>
        </p:blipFill>
        <p:spPr>
          <a:xfrm>
            <a:off x="1055649" y="4116208"/>
            <a:ext cx="1417320" cy="1417320"/>
          </a:xfrm>
          <a:prstGeom prst="ellipse">
            <a:avLst/>
          </a:prstGeom>
          <a:ln w="63500" cap="rnd">
            <a:noFill/>
          </a:ln>
          <a:effectLst>
            <a:outerShdw blurRad="381000" dist="292100" dir="5400000" sx="-80000" sy="-18000" rotWithShape="0">
              <a:srgbClr val="000000">
                <a:alpha val="22000"/>
              </a:srgbClr>
            </a:outerShdw>
          </a:effectLst>
        </p:spPr>
      </p:pic>
      <p:sp>
        <p:nvSpPr>
          <p:cNvPr id="6" name="Text Placeholder 5">
            <a:extLst>
              <a:ext uri="{FF2B5EF4-FFF2-40B4-BE49-F238E27FC236}">
                <a16:creationId xmlns:a16="http://schemas.microsoft.com/office/drawing/2014/main" id="{B5E5F957-5785-F277-65E9-F4AE543425F1}"/>
              </a:ext>
            </a:extLst>
          </p:cNvPr>
          <p:cNvSpPr>
            <a:spLocks noGrp="1"/>
          </p:cNvSpPr>
          <p:nvPr>
            <p:ph type="body" sz="quarter" idx="16"/>
          </p:nvPr>
        </p:nvSpPr>
        <p:spPr/>
        <p:txBody>
          <a:bodyPr/>
          <a:lstStyle/>
          <a:p>
            <a:r>
              <a:rPr lang="en-US" sz="2000">
                <a:cs typeface="Calibri"/>
              </a:rPr>
              <a:t>Extensions</a:t>
            </a:r>
            <a:r>
              <a:rPr lang="en-US" sz="2000" spc="-60">
                <a:cs typeface="Calibri"/>
              </a:rPr>
              <a:t> </a:t>
            </a:r>
            <a:r>
              <a:rPr lang="en-US" sz="2000">
                <a:cs typeface="Calibri"/>
              </a:rPr>
              <a:t>are</a:t>
            </a:r>
            <a:r>
              <a:rPr lang="en-US" sz="2000" spc="-35">
                <a:cs typeface="Calibri"/>
              </a:rPr>
              <a:t> </a:t>
            </a:r>
            <a:r>
              <a:rPr lang="en-US" sz="2000">
                <a:cs typeface="Calibri"/>
              </a:rPr>
              <a:t>based</a:t>
            </a:r>
            <a:r>
              <a:rPr lang="en-US" sz="2000" spc="-50">
                <a:cs typeface="Calibri"/>
              </a:rPr>
              <a:t> </a:t>
            </a:r>
            <a:r>
              <a:rPr lang="en-US" sz="2000">
                <a:cs typeface="Calibri"/>
              </a:rPr>
              <a:t>on</a:t>
            </a:r>
            <a:r>
              <a:rPr lang="en-US" sz="2000" spc="-35">
                <a:cs typeface="Calibri"/>
              </a:rPr>
              <a:t> </a:t>
            </a:r>
            <a:r>
              <a:rPr lang="en-US" sz="2000">
                <a:cs typeface="Calibri"/>
              </a:rPr>
              <a:t>the</a:t>
            </a:r>
            <a:r>
              <a:rPr lang="en-US" sz="2000" spc="-30">
                <a:cs typeface="Calibri"/>
              </a:rPr>
              <a:t> </a:t>
            </a:r>
            <a:r>
              <a:rPr lang="en-US" sz="2000" spc="-10">
                <a:cs typeface="Calibri"/>
              </a:rPr>
              <a:t>progress </a:t>
            </a:r>
            <a:r>
              <a:rPr lang="en-US" sz="2000">
                <a:cs typeface="Calibri"/>
              </a:rPr>
              <a:t>of</a:t>
            </a:r>
            <a:r>
              <a:rPr lang="en-US" sz="2000" spc="-35">
                <a:cs typeface="Calibri"/>
              </a:rPr>
              <a:t> </a:t>
            </a:r>
            <a:r>
              <a:rPr lang="en-US" sz="2000">
                <a:cs typeface="Calibri"/>
              </a:rPr>
              <a:t>the</a:t>
            </a:r>
            <a:r>
              <a:rPr lang="en-US" sz="2000" spc="-30">
                <a:cs typeface="Calibri"/>
              </a:rPr>
              <a:t> </a:t>
            </a:r>
            <a:r>
              <a:rPr lang="en-US" sz="2000" spc="-10">
                <a:cs typeface="Calibri"/>
              </a:rPr>
              <a:t>program</a:t>
            </a:r>
            <a:r>
              <a:rPr lang="en-US" sz="2000" spc="-25">
                <a:cs typeface="Calibri"/>
              </a:rPr>
              <a:t> and </a:t>
            </a:r>
            <a:r>
              <a:rPr lang="en-US" sz="2000">
                <a:cs typeface="Calibri"/>
              </a:rPr>
              <a:t>funding</a:t>
            </a:r>
            <a:r>
              <a:rPr lang="en-US" sz="2000" spc="-75">
                <a:cs typeface="Calibri"/>
              </a:rPr>
              <a:t> </a:t>
            </a:r>
            <a:r>
              <a:rPr lang="en-US" sz="2000" spc="-10">
                <a:cs typeface="Calibri"/>
              </a:rPr>
              <a:t>availability</a:t>
            </a:r>
            <a:endParaRPr lang="en-US" sz="2000">
              <a:cs typeface="Calibri"/>
            </a:endParaRPr>
          </a:p>
        </p:txBody>
      </p:sp>
      <p:pic>
        <p:nvPicPr>
          <p:cNvPr id="18" name="Picture Placeholder 17">
            <a:extLst>
              <a:ext uri="{FF2B5EF4-FFF2-40B4-BE49-F238E27FC236}">
                <a16:creationId xmlns:a16="http://schemas.microsoft.com/office/drawing/2014/main" id="{706078AE-F749-F5E1-255E-D2060EC54B9C}"/>
              </a:ext>
              <a:ext uri="{C183D7F6-B498-43B3-948B-1728B52AA6E4}">
                <adec:decorative xmlns:adec="http://schemas.microsoft.com/office/drawing/2017/decorative" val="1"/>
              </a:ext>
            </a:extLst>
          </p:cNvPr>
          <p:cNvPicPr>
            <a:picLocks noGrp="1" noChangeAspect="1"/>
          </p:cNvPicPr>
          <p:nvPr>
            <p:ph type="pic" sz="quarter" idx="17"/>
          </p:nvPr>
        </p:nvPicPr>
        <p:blipFill>
          <a:blip r:embed="rId4"/>
          <a:srcRect l="3604" r="3604"/>
          <a:stretch/>
        </p:blipFill>
        <p:spPr>
          <a:xfrm>
            <a:off x="6449124" y="1876066"/>
            <a:ext cx="1417320" cy="1417320"/>
          </a:xfrm>
          <a:prstGeom prst="ellipse">
            <a:avLst/>
          </a:prstGeom>
          <a:ln w="63500" cap="rnd">
            <a:noFill/>
          </a:ln>
          <a:effectLst>
            <a:outerShdw blurRad="381000" dist="292100" dir="5400000" sx="-80000" sy="-18000" rotWithShape="0">
              <a:srgbClr val="000000">
                <a:alpha val="22000"/>
              </a:srgbClr>
            </a:outerShdw>
          </a:effectLst>
        </p:spPr>
      </p:pic>
      <p:sp>
        <p:nvSpPr>
          <p:cNvPr id="8" name="Text Placeholder 7">
            <a:extLst>
              <a:ext uri="{FF2B5EF4-FFF2-40B4-BE49-F238E27FC236}">
                <a16:creationId xmlns:a16="http://schemas.microsoft.com/office/drawing/2014/main" id="{36CE86F3-79BF-AAA8-8C19-14F220FA284E}"/>
              </a:ext>
            </a:extLst>
          </p:cNvPr>
          <p:cNvSpPr>
            <a:spLocks noGrp="1"/>
          </p:cNvSpPr>
          <p:nvPr>
            <p:ph type="body" sz="quarter" idx="18"/>
          </p:nvPr>
        </p:nvSpPr>
        <p:spPr/>
        <p:txBody>
          <a:bodyPr/>
          <a:lstStyle/>
          <a:p>
            <a:r>
              <a:rPr lang="en-US" sz="2000">
                <a:cs typeface="Calibri"/>
              </a:rPr>
              <a:t>An</a:t>
            </a:r>
            <a:r>
              <a:rPr lang="en-US" sz="2000" spc="-45">
                <a:cs typeface="Calibri"/>
              </a:rPr>
              <a:t> </a:t>
            </a:r>
            <a:r>
              <a:rPr lang="en-US" sz="2000" spc="-10">
                <a:cs typeface="Calibri"/>
              </a:rPr>
              <a:t>extension</a:t>
            </a:r>
            <a:r>
              <a:rPr lang="en-US" sz="2000" spc="-35">
                <a:cs typeface="Calibri"/>
              </a:rPr>
              <a:t> </a:t>
            </a:r>
            <a:r>
              <a:rPr lang="en-US" sz="2000">
                <a:cs typeface="Calibri"/>
              </a:rPr>
              <a:t>may</a:t>
            </a:r>
            <a:r>
              <a:rPr lang="en-US" sz="2000" spc="-35">
                <a:cs typeface="Calibri"/>
              </a:rPr>
              <a:t> </a:t>
            </a:r>
            <a:r>
              <a:rPr lang="en-US" sz="2000" spc="-25">
                <a:cs typeface="Calibri"/>
              </a:rPr>
              <a:t>be </a:t>
            </a:r>
            <a:r>
              <a:rPr lang="en-US" sz="2000" spc="-10">
                <a:cs typeface="Calibri"/>
              </a:rPr>
              <a:t>granted</a:t>
            </a:r>
            <a:r>
              <a:rPr lang="en-US" sz="2000" spc="-65">
                <a:cs typeface="Calibri"/>
              </a:rPr>
              <a:t> </a:t>
            </a:r>
            <a:r>
              <a:rPr lang="en-US" sz="2000">
                <a:cs typeface="Calibri"/>
              </a:rPr>
              <a:t>to</a:t>
            </a:r>
            <a:r>
              <a:rPr lang="en-US" sz="2000" spc="-60">
                <a:cs typeface="Calibri"/>
              </a:rPr>
              <a:t> </a:t>
            </a:r>
            <a:r>
              <a:rPr lang="en-US" sz="2000">
                <a:cs typeface="Calibri"/>
              </a:rPr>
              <a:t>extend</a:t>
            </a:r>
            <a:r>
              <a:rPr lang="en-US" sz="2000" spc="-60">
                <a:cs typeface="Calibri"/>
              </a:rPr>
              <a:t> </a:t>
            </a:r>
            <a:r>
              <a:rPr lang="en-US" sz="2000">
                <a:cs typeface="Calibri"/>
              </a:rPr>
              <a:t>the</a:t>
            </a:r>
            <a:r>
              <a:rPr lang="en-US" sz="2000" spc="-55">
                <a:cs typeface="Calibri"/>
              </a:rPr>
              <a:t> </a:t>
            </a:r>
            <a:r>
              <a:rPr lang="en-US" sz="2000" spc="-20">
                <a:cs typeface="Calibri"/>
              </a:rPr>
              <a:t>time </a:t>
            </a:r>
            <a:r>
              <a:rPr lang="en-US" sz="2000" spc="-10">
                <a:cs typeface="Calibri"/>
              </a:rPr>
              <a:t>available</a:t>
            </a:r>
            <a:r>
              <a:rPr lang="en-US" sz="2000" spc="-40">
                <a:cs typeface="Calibri"/>
              </a:rPr>
              <a:t> </a:t>
            </a:r>
            <a:r>
              <a:rPr lang="en-US" sz="2000">
                <a:cs typeface="Calibri"/>
              </a:rPr>
              <a:t>to</a:t>
            </a:r>
            <a:r>
              <a:rPr lang="en-US" sz="2000" spc="-35">
                <a:cs typeface="Calibri"/>
              </a:rPr>
              <a:t> </a:t>
            </a:r>
            <a:r>
              <a:rPr lang="en-US" sz="2000">
                <a:cs typeface="Calibri"/>
              </a:rPr>
              <a:t>spend</a:t>
            </a:r>
            <a:r>
              <a:rPr lang="en-US" sz="2000" spc="-40">
                <a:cs typeface="Calibri"/>
              </a:rPr>
              <a:t> </a:t>
            </a:r>
            <a:r>
              <a:rPr lang="en-US" sz="2000" spc="-25">
                <a:cs typeface="Calibri"/>
              </a:rPr>
              <a:t>out </a:t>
            </a:r>
            <a:r>
              <a:rPr lang="en-US" sz="2000">
                <a:cs typeface="Calibri"/>
              </a:rPr>
              <a:t>grant</a:t>
            </a:r>
            <a:r>
              <a:rPr lang="en-US" sz="2000" spc="-105">
                <a:cs typeface="Calibri"/>
              </a:rPr>
              <a:t> </a:t>
            </a:r>
            <a:r>
              <a:rPr lang="en-US" sz="2000" spc="-20">
                <a:cs typeface="Calibri"/>
              </a:rPr>
              <a:t>funds</a:t>
            </a:r>
            <a:endParaRPr lang="en-US" sz="2000">
              <a:cs typeface="Calibri"/>
            </a:endParaRPr>
          </a:p>
        </p:txBody>
      </p:sp>
      <p:pic>
        <p:nvPicPr>
          <p:cNvPr id="26" name="Picture Placeholder 25">
            <a:extLst>
              <a:ext uri="{FF2B5EF4-FFF2-40B4-BE49-F238E27FC236}">
                <a16:creationId xmlns:a16="http://schemas.microsoft.com/office/drawing/2014/main" id="{D5B884E0-0E08-9654-3865-D1B1F710F659}"/>
              </a:ext>
              <a:ext uri="{C183D7F6-B498-43B3-948B-1728B52AA6E4}">
                <adec:decorative xmlns:adec="http://schemas.microsoft.com/office/drawing/2017/decorative" val="1"/>
              </a:ext>
            </a:extLst>
          </p:cNvPr>
          <p:cNvPicPr>
            <a:picLocks noGrp="1" noChangeAspect="1"/>
          </p:cNvPicPr>
          <p:nvPr>
            <p:ph type="pic" sz="quarter" idx="19"/>
          </p:nvPr>
        </p:nvPicPr>
        <p:blipFill>
          <a:blip r:embed="rId5"/>
          <a:srcRect l="472" r="472"/>
          <a:stretch/>
        </p:blipFill>
        <p:spPr>
          <a:xfrm>
            <a:off x="6449124" y="4116207"/>
            <a:ext cx="1417320" cy="1417320"/>
          </a:xfrm>
          <a:prstGeom prst="ellipse">
            <a:avLst/>
          </a:prstGeom>
          <a:ln w="63500" cap="rnd">
            <a:noFill/>
          </a:ln>
          <a:effectLst>
            <a:outerShdw blurRad="381000" dist="292100" dir="5400000" sx="-80000" sy="-18000" rotWithShape="0">
              <a:srgbClr val="000000">
                <a:alpha val="22000"/>
              </a:srgbClr>
            </a:outerShdw>
          </a:effectLst>
        </p:spPr>
      </p:pic>
      <p:sp>
        <p:nvSpPr>
          <p:cNvPr id="10" name="Text Placeholder 9">
            <a:extLst>
              <a:ext uri="{FF2B5EF4-FFF2-40B4-BE49-F238E27FC236}">
                <a16:creationId xmlns:a16="http://schemas.microsoft.com/office/drawing/2014/main" id="{25636414-9945-BA05-5871-5568600D5BFE}"/>
              </a:ext>
            </a:extLst>
          </p:cNvPr>
          <p:cNvSpPr>
            <a:spLocks noGrp="1"/>
          </p:cNvSpPr>
          <p:nvPr>
            <p:ph type="body" sz="quarter" idx="20"/>
          </p:nvPr>
        </p:nvSpPr>
        <p:spPr/>
        <p:txBody>
          <a:bodyPr/>
          <a:lstStyle/>
          <a:p>
            <a:r>
              <a:rPr lang="en-US" sz="2000">
                <a:cs typeface="Calibri"/>
              </a:rPr>
              <a:t>Extensions</a:t>
            </a:r>
            <a:r>
              <a:rPr lang="en-US" sz="2000" spc="-45">
                <a:cs typeface="Calibri"/>
              </a:rPr>
              <a:t> </a:t>
            </a:r>
            <a:r>
              <a:rPr lang="en-US" sz="2000">
                <a:cs typeface="Calibri"/>
              </a:rPr>
              <a:t>will</a:t>
            </a:r>
            <a:r>
              <a:rPr lang="en-US" sz="2000" spc="-30">
                <a:cs typeface="Calibri"/>
              </a:rPr>
              <a:t> </a:t>
            </a:r>
            <a:r>
              <a:rPr lang="en-US" sz="2000">
                <a:cs typeface="Calibri"/>
              </a:rPr>
              <a:t>not</a:t>
            </a:r>
            <a:r>
              <a:rPr lang="en-US" sz="2000" spc="-50">
                <a:cs typeface="Calibri"/>
              </a:rPr>
              <a:t> </a:t>
            </a:r>
            <a:r>
              <a:rPr lang="en-US" sz="2000" spc="-25">
                <a:cs typeface="Calibri"/>
              </a:rPr>
              <a:t>be </a:t>
            </a:r>
            <a:r>
              <a:rPr lang="en-US" sz="2000">
                <a:cs typeface="Calibri"/>
              </a:rPr>
              <a:t>considered</a:t>
            </a:r>
            <a:r>
              <a:rPr lang="en-US" sz="2000" spc="-60">
                <a:cs typeface="Calibri"/>
              </a:rPr>
              <a:t> </a:t>
            </a:r>
            <a:r>
              <a:rPr lang="en-US" sz="2000">
                <a:cs typeface="Calibri"/>
              </a:rPr>
              <a:t>until</a:t>
            </a:r>
            <a:r>
              <a:rPr lang="en-US" sz="2000" spc="-60">
                <a:cs typeface="Calibri"/>
              </a:rPr>
              <a:t> </a:t>
            </a:r>
            <a:r>
              <a:rPr lang="en-US" sz="2000">
                <a:cs typeface="Calibri"/>
              </a:rPr>
              <a:t>the</a:t>
            </a:r>
            <a:r>
              <a:rPr lang="en-US" sz="2000" spc="-50">
                <a:cs typeface="Calibri"/>
              </a:rPr>
              <a:t> </a:t>
            </a:r>
            <a:r>
              <a:rPr lang="en-US" sz="2000" spc="-10">
                <a:cs typeface="Calibri"/>
              </a:rPr>
              <a:t>final </a:t>
            </a:r>
            <a:r>
              <a:rPr lang="en-US" sz="2000">
                <a:cs typeface="Calibri"/>
              </a:rPr>
              <a:t>quarter</a:t>
            </a:r>
            <a:r>
              <a:rPr lang="en-US" sz="2000" spc="-40">
                <a:cs typeface="Calibri"/>
              </a:rPr>
              <a:t> </a:t>
            </a:r>
            <a:r>
              <a:rPr lang="en-US" sz="2000">
                <a:cs typeface="Calibri"/>
              </a:rPr>
              <a:t>of</a:t>
            </a:r>
            <a:r>
              <a:rPr lang="en-US" sz="2000" spc="-45">
                <a:cs typeface="Calibri"/>
              </a:rPr>
              <a:t> </a:t>
            </a:r>
            <a:r>
              <a:rPr lang="en-US" sz="2000">
                <a:cs typeface="Calibri"/>
              </a:rPr>
              <a:t>the</a:t>
            </a:r>
            <a:r>
              <a:rPr lang="en-US" sz="2000" spc="-30">
                <a:cs typeface="Calibri"/>
              </a:rPr>
              <a:t> </a:t>
            </a:r>
            <a:r>
              <a:rPr lang="en-US" sz="2000" spc="-10">
                <a:cs typeface="Calibri"/>
              </a:rPr>
              <a:t>contract</a:t>
            </a:r>
            <a:endParaRPr lang="en-US" sz="2000">
              <a:cs typeface="Calibri"/>
            </a:endParaRPr>
          </a:p>
        </p:txBody>
      </p:sp>
      <p:pic>
        <p:nvPicPr>
          <p:cNvPr id="22" name="Picture Placeholder 21">
            <a:extLst>
              <a:ext uri="{FF2B5EF4-FFF2-40B4-BE49-F238E27FC236}">
                <a16:creationId xmlns:a16="http://schemas.microsoft.com/office/drawing/2014/main" id="{B6CCA6EF-F72D-66C7-FFF3-86DD0485D1C9}"/>
              </a:ext>
              <a:ext uri="{C183D7F6-B498-43B3-948B-1728B52AA6E4}">
                <adec:decorative xmlns:adec="http://schemas.microsoft.com/office/drawing/2017/decorative" val="1"/>
              </a:ext>
            </a:extLst>
          </p:cNvPr>
          <p:cNvPicPr>
            <a:picLocks noGrp="1" noChangeAspect="1"/>
          </p:cNvPicPr>
          <p:nvPr>
            <p:ph type="pic" sz="quarter" idx="14"/>
          </p:nvPr>
        </p:nvPicPr>
        <p:blipFill>
          <a:blip r:embed="rId6"/>
          <a:srcRect l="901" r="901"/>
          <a:stretch/>
        </p:blipFill>
        <p:spPr>
          <a:xfrm>
            <a:off x="1055651" y="1876066"/>
            <a:ext cx="1417320" cy="1417320"/>
          </a:xfrm>
          <a:prstGeom prst="ellipse">
            <a:avLst/>
          </a:prstGeom>
          <a:ln w="63500" cap="rnd">
            <a:noFill/>
          </a:ln>
          <a:effectLst>
            <a:outerShdw blurRad="381000" dist="292100" dir="5400000" sx="-80000" sy="-18000" rotWithShape="0">
              <a:srgbClr val="000000">
                <a:alpha val="22000"/>
              </a:srgbClr>
            </a:outerShdw>
          </a:effectLst>
        </p:spPr>
      </p:pic>
    </p:spTree>
    <p:extLst>
      <p:ext uri="{BB962C8B-B14F-4D97-AF65-F5344CB8AC3E}">
        <p14:creationId xmlns:p14="http://schemas.microsoft.com/office/powerpoint/2010/main" val="2502442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BE744-AB8A-A888-368F-C141145DD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FD49C-9827-E8DE-8083-C5B9D1F07142}"/>
              </a:ext>
            </a:extLst>
          </p:cNvPr>
          <p:cNvSpPr>
            <a:spLocks noGrp="1"/>
          </p:cNvSpPr>
          <p:nvPr>
            <p:ph type="title"/>
          </p:nvPr>
        </p:nvSpPr>
        <p:spPr>
          <a:xfrm>
            <a:off x="449224" y="811964"/>
            <a:ext cx="3698160" cy="5234072"/>
          </a:xfrm>
        </p:spPr>
        <p:txBody>
          <a:bodyPr anchor="ctr">
            <a:normAutofit/>
          </a:bodyPr>
          <a:lstStyle/>
          <a:p>
            <a:r>
              <a:rPr lang="en-US"/>
              <a:t>Program Components</a:t>
            </a:r>
          </a:p>
        </p:txBody>
      </p:sp>
      <p:pic>
        <p:nvPicPr>
          <p:cNvPr id="5" name="Content Placeholder 4" descr="A square puzzle with 4 pieces and the lower right one is disconnected">
            <a:extLst>
              <a:ext uri="{FF2B5EF4-FFF2-40B4-BE49-F238E27FC236}">
                <a16:creationId xmlns:a16="http://schemas.microsoft.com/office/drawing/2014/main" id="{7A174643-72B9-7683-6A22-52F404A96ADD}"/>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p:blipFill>
        <p:spPr>
          <a:xfrm>
            <a:off x="5622081" y="808073"/>
            <a:ext cx="5237963" cy="5237963"/>
          </a:xfrm>
        </p:spPr>
      </p:pic>
      <p:sp>
        <p:nvSpPr>
          <p:cNvPr id="10" name="Slide Number Placeholder 3">
            <a:extLst>
              <a:ext uri="{FF2B5EF4-FFF2-40B4-BE49-F238E27FC236}">
                <a16:creationId xmlns:a16="http://schemas.microsoft.com/office/drawing/2014/main" id="{56FE3855-C7A6-6A37-FD72-A285BF17AC4B}"/>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10</a:t>
            </a:fld>
            <a:endParaRPr lang="en-US"/>
          </a:p>
        </p:txBody>
      </p:sp>
    </p:spTree>
    <p:extLst>
      <p:ext uri="{BB962C8B-B14F-4D97-AF65-F5344CB8AC3E}">
        <p14:creationId xmlns:p14="http://schemas.microsoft.com/office/powerpoint/2010/main" val="2442984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ABB6A13F-9DC8-5670-FE19-E0B8863D37C1}"/>
              </a:ext>
            </a:extLst>
          </p:cNvPr>
          <p:cNvSpPr>
            <a:spLocks noGrp="1"/>
          </p:cNvSpPr>
          <p:nvPr>
            <p:ph type="title"/>
          </p:nvPr>
        </p:nvSpPr>
        <p:spPr>
          <a:xfrm>
            <a:off x="838200" y="-1"/>
            <a:ext cx="10515600" cy="1216025"/>
          </a:xfrm>
        </p:spPr>
        <p:txBody>
          <a:bodyPr anchor="ctr">
            <a:normAutofit/>
          </a:bodyPr>
          <a:lstStyle/>
          <a:p>
            <a:r>
              <a:rPr lang="en-US" b="1"/>
              <a:t>Program Components Listed</a:t>
            </a:r>
          </a:p>
        </p:txBody>
      </p:sp>
      <p:pic>
        <p:nvPicPr>
          <p:cNvPr id="41" name="Content Placeholder 40">
            <a:extLst>
              <a:ext uri="{FF2B5EF4-FFF2-40B4-BE49-F238E27FC236}">
                <a16:creationId xmlns:a16="http://schemas.microsoft.com/office/drawing/2014/main" id="{E3E3304E-9053-77C7-E9F8-F4DA5B1DB405}"/>
              </a:ext>
              <a:ext uri="{C183D7F6-B498-43B3-948B-1728B52AA6E4}">
                <adec:decorative xmlns:adec="http://schemas.microsoft.com/office/drawing/2017/decorative" val="1"/>
              </a:ext>
            </a:extLst>
          </p:cNvPr>
          <p:cNvPicPr>
            <a:picLocks noGrp="1" noChangeAspect="1"/>
          </p:cNvPicPr>
          <p:nvPr>
            <p:ph type="pic" sz="quarter" idx="13"/>
          </p:nvPr>
        </p:nvPicPr>
        <p:blipFill>
          <a:blip>
            <a:extLst>
              <a:ext uri="{96DAC541-7B7A-43D3-8B79-37D633B846F1}">
                <asvg:svgBlip xmlns:asvg="http://schemas.microsoft.com/office/drawing/2016/SVG/main" r:embed="rId3"/>
              </a:ext>
            </a:extLst>
          </a:blip>
          <a:stretch/>
        </p:blipFill>
        <p:spPr>
          <a:xfrm>
            <a:off x="806332" y="1981899"/>
            <a:ext cx="2094842" cy="2094842"/>
          </a:xfrm>
        </p:spPr>
      </p:pic>
      <p:sp>
        <p:nvSpPr>
          <p:cNvPr id="4" name="Text Placeholder 3">
            <a:extLst>
              <a:ext uri="{FF2B5EF4-FFF2-40B4-BE49-F238E27FC236}">
                <a16:creationId xmlns:a16="http://schemas.microsoft.com/office/drawing/2014/main" id="{FA082FAF-094B-8F32-68FD-32BBCD41A8E1}"/>
              </a:ext>
            </a:extLst>
          </p:cNvPr>
          <p:cNvSpPr>
            <a:spLocks noGrp="1"/>
          </p:cNvSpPr>
          <p:nvPr>
            <p:ph type="body" sz="quarter" idx="15"/>
          </p:nvPr>
        </p:nvSpPr>
        <p:spPr>
          <a:xfrm>
            <a:off x="581719" y="4345146"/>
            <a:ext cx="2542477" cy="1623853"/>
          </a:xfrm>
        </p:spPr>
        <p:txBody>
          <a:bodyPr vert="horz" lIns="91440" tIns="91440" rIns="91440" bIns="91440" rtlCol="0">
            <a:normAutofit/>
          </a:bodyPr>
          <a:lstStyle/>
          <a:p>
            <a:r>
              <a:rPr lang="en-US"/>
              <a:t>Application/Intake </a:t>
            </a:r>
          </a:p>
        </p:txBody>
      </p:sp>
      <p:pic>
        <p:nvPicPr>
          <p:cNvPr id="43" name="Content Placeholder 42">
            <a:extLst>
              <a:ext uri="{FF2B5EF4-FFF2-40B4-BE49-F238E27FC236}">
                <a16:creationId xmlns:a16="http://schemas.microsoft.com/office/drawing/2014/main" id="{C8CC8BC1-D32A-ABFE-CF1C-994FBB98EFE4}"/>
              </a:ext>
              <a:ext uri="{C183D7F6-B498-43B3-948B-1728B52AA6E4}">
                <adec:decorative xmlns:adec="http://schemas.microsoft.com/office/drawing/2017/decorative" val="1"/>
              </a:ext>
            </a:extLst>
          </p:cNvPr>
          <p:cNvPicPr>
            <a:picLocks noGrp="1" noChangeAspect="1"/>
          </p:cNvPicPr>
          <p:nvPr>
            <p:ph type="pic" sz="quarter" idx="16"/>
          </p:nvPr>
        </p:nvPicPr>
        <p:blipFill>
          <a:blip>
            <a:extLst>
              <a:ext uri="{96DAC541-7B7A-43D3-8B79-37D633B846F1}">
                <asvg:svgBlip xmlns:asvg="http://schemas.microsoft.com/office/drawing/2016/SVG/main" r:embed="rId4"/>
              </a:ext>
            </a:extLst>
          </a:blip>
          <a:stretch/>
        </p:blipFill>
        <p:spPr>
          <a:xfrm>
            <a:off x="3646176" y="1967573"/>
            <a:ext cx="2094842" cy="2094842"/>
          </a:xfrm>
        </p:spPr>
      </p:pic>
      <p:sp>
        <p:nvSpPr>
          <p:cNvPr id="6" name="Text Placeholder 5">
            <a:extLst>
              <a:ext uri="{FF2B5EF4-FFF2-40B4-BE49-F238E27FC236}">
                <a16:creationId xmlns:a16="http://schemas.microsoft.com/office/drawing/2014/main" id="{8ECDA2A3-F38E-F9C5-9572-21AE761BB11C}"/>
              </a:ext>
            </a:extLst>
          </p:cNvPr>
          <p:cNvSpPr>
            <a:spLocks noGrp="1"/>
          </p:cNvSpPr>
          <p:nvPr>
            <p:ph type="body" sz="quarter" idx="17"/>
          </p:nvPr>
        </p:nvSpPr>
        <p:spPr>
          <a:xfrm>
            <a:off x="3421563" y="4345147"/>
            <a:ext cx="2542477" cy="1623852"/>
          </a:xfrm>
        </p:spPr>
        <p:txBody>
          <a:bodyPr>
            <a:normAutofit/>
          </a:bodyPr>
          <a:lstStyle/>
          <a:p>
            <a:r>
              <a:rPr lang="en-US"/>
              <a:t>Eligibility</a:t>
            </a:r>
          </a:p>
        </p:txBody>
      </p:sp>
      <p:pic>
        <p:nvPicPr>
          <p:cNvPr id="52" name="Content Placeholder 51">
            <a:extLst>
              <a:ext uri="{FF2B5EF4-FFF2-40B4-BE49-F238E27FC236}">
                <a16:creationId xmlns:a16="http://schemas.microsoft.com/office/drawing/2014/main" id="{326B98E5-3D56-F4A8-B833-4605A62F8344}"/>
              </a:ext>
              <a:ext uri="{C183D7F6-B498-43B3-948B-1728B52AA6E4}">
                <adec:decorative xmlns:adec="http://schemas.microsoft.com/office/drawing/2017/decorative" val="1"/>
              </a:ext>
            </a:extLst>
          </p:cNvPr>
          <p:cNvPicPr>
            <a:picLocks noGrp="1" noChangeAspect="1"/>
          </p:cNvPicPr>
          <p:nvPr>
            <p:ph type="pic" sz="quarter" idx="18"/>
          </p:nvPr>
        </p:nvPicPr>
        <p:blipFill>
          <a:blip>
            <a:extLst>
              <a:ext uri="{96DAC541-7B7A-43D3-8B79-37D633B846F1}">
                <asvg:svgBlip xmlns:asvg="http://schemas.microsoft.com/office/drawing/2016/SVG/main" r:embed="rId5"/>
              </a:ext>
            </a:extLst>
          </a:blip>
          <a:stretch/>
        </p:blipFill>
        <p:spPr>
          <a:xfrm>
            <a:off x="6486020" y="1967573"/>
            <a:ext cx="2094842" cy="2094842"/>
          </a:xfrm>
        </p:spPr>
      </p:pic>
      <p:sp>
        <p:nvSpPr>
          <p:cNvPr id="8" name="Text Placeholder 7">
            <a:extLst>
              <a:ext uri="{FF2B5EF4-FFF2-40B4-BE49-F238E27FC236}">
                <a16:creationId xmlns:a16="http://schemas.microsoft.com/office/drawing/2014/main" id="{F09BE997-BEF0-C84E-8E27-C00A9A6E394E}"/>
              </a:ext>
            </a:extLst>
          </p:cNvPr>
          <p:cNvSpPr>
            <a:spLocks noGrp="1"/>
          </p:cNvSpPr>
          <p:nvPr>
            <p:ph type="body" sz="quarter" idx="19"/>
          </p:nvPr>
        </p:nvSpPr>
        <p:spPr>
          <a:xfrm>
            <a:off x="6261407" y="4345147"/>
            <a:ext cx="2542477" cy="1623852"/>
          </a:xfrm>
        </p:spPr>
        <p:txBody>
          <a:bodyPr vert="horz" lIns="91440" tIns="91440" rIns="91440" bIns="91440" rtlCol="0">
            <a:normAutofit/>
          </a:bodyPr>
          <a:lstStyle/>
          <a:p>
            <a:r>
              <a:rPr lang="en-US"/>
              <a:t>Public Service Participation </a:t>
            </a:r>
          </a:p>
        </p:txBody>
      </p:sp>
      <p:pic>
        <p:nvPicPr>
          <p:cNvPr id="54" name="Content Placeholder 53">
            <a:extLst>
              <a:ext uri="{FF2B5EF4-FFF2-40B4-BE49-F238E27FC236}">
                <a16:creationId xmlns:a16="http://schemas.microsoft.com/office/drawing/2014/main" id="{AA96EE05-7DAA-4009-E9AB-337F8F5C3597}"/>
              </a:ext>
              <a:ext uri="{C183D7F6-B498-43B3-948B-1728B52AA6E4}">
                <adec:decorative xmlns:adec="http://schemas.microsoft.com/office/drawing/2017/decorative" val="1"/>
              </a:ext>
            </a:extLst>
          </p:cNvPr>
          <p:cNvPicPr>
            <a:picLocks noGrp="1" noChangeAspect="1"/>
          </p:cNvPicPr>
          <p:nvPr>
            <p:ph type="pic" sz="quarter" idx="20"/>
          </p:nvPr>
        </p:nvPicPr>
        <p:blipFill>
          <a:blip>
            <a:extLst>
              <a:ext uri="{96DAC541-7B7A-43D3-8B79-37D633B846F1}">
                <asvg:svgBlip xmlns:asvg="http://schemas.microsoft.com/office/drawing/2016/SVG/main" r:embed="rId6"/>
              </a:ext>
            </a:extLst>
          </a:blip>
          <a:stretch/>
        </p:blipFill>
        <p:spPr>
          <a:xfrm>
            <a:off x="9325864" y="1967573"/>
            <a:ext cx="2094842" cy="2094842"/>
          </a:xfrm>
        </p:spPr>
      </p:pic>
      <p:sp>
        <p:nvSpPr>
          <p:cNvPr id="7" name="Text Placeholder 6">
            <a:extLst>
              <a:ext uri="{FF2B5EF4-FFF2-40B4-BE49-F238E27FC236}">
                <a16:creationId xmlns:a16="http://schemas.microsoft.com/office/drawing/2014/main" id="{DEC1FBE7-C196-2746-45DD-3DB838D5D064}"/>
              </a:ext>
            </a:extLst>
          </p:cNvPr>
          <p:cNvSpPr>
            <a:spLocks noGrp="1"/>
          </p:cNvSpPr>
          <p:nvPr>
            <p:ph type="body" sz="quarter" idx="21"/>
          </p:nvPr>
        </p:nvSpPr>
        <p:spPr>
          <a:xfrm>
            <a:off x="9101251" y="4341161"/>
            <a:ext cx="2542477" cy="1627838"/>
          </a:xfrm>
        </p:spPr>
        <p:txBody>
          <a:bodyPr vert="horz" lIns="91440" tIns="91440" rIns="91440" bIns="91440" rtlCol="0">
            <a:normAutofit/>
          </a:bodyPr>
          <a:lstStyle/>
          <a:p>
            <a:r>
              <a:rPr lang="en-US"/>
              <a:t>Training (Credential/Non-Credential)</a:t>
            </a:r>
          </a:p>
        </p:txBody>
      </p:sp>
      <p:sp>
        <p:nvSpPr>
          <p:cNvPr id="57" name="Date Placeholder 10">
            <a:extLst>
              <a:ext uri="{FF2B5EF4-FFF2-40B4-BE49-F238E27FC236}">
                <a16:creationId xmlns:a16="http://schemas.microsoft.com/office/drawing/2014/main" id="{DBC3F8F7-3B5E-9250-6472-6C6BC23695FD}"/>
              </a:ext>
            </a:extLst>
          </p:cNvPr>
          <p:cNvSpPr>
            <a:spLocks noGrp="1"/>
          </p:cNvSpPr>
          <p:nvPr>
            <p:ph type="dt" sz="half" idx="10"/>
          </p:nvPr>
        </p:nvSpPr>
        <p:spPr>
          <a:xfrm>
            <a:off x="838200" y="6356350"/>
            <a:ext cx="1358590" cy="365125"/>
          </a:xfrm>
        </p:spPr>
        <p:txBody>
          <a:bodyPr/>
          <a:lstStyle/>
          <a:p>
            <a:pPr>
              <a:spcAft>
                <a:spcPts val="600"/>
              </a:spcAft>
            </a:pPr>
            <a:fld id="{4B4EEDC6-36CA-4209-B482-2ED76AA0BF08}" type="datetime1">
              <a:rPr lang="en-US" smtClean="0"/>
              <a:pPr>
                <a:spcAft>
                  <a:spcPts val="600"/>
                </a:spcAft>
              </a:pPr>
              <a:t>7/9/2026</a:t>
            </a:fld>
            <a:endParaRPr lang="en-US"/>
          </a:p>
        </p:txBody>
      </p:sp>
      <p:sp>
        <p:nvSpPr>
          <p:cNvPr id="60" name="Footer Placeholder 11">
            <a:extLst>
              <a:ext uri="{FF2B5EF4-FFF2-40B4-BE49-F238E27FC236}">
                <a16:creationId xmlns:a16="http://schemas.microsoft.com/office/drawing/2014/main" id="{178A22EF-0FE9-969B-6CEF-5250D2274DDB}"/>
              </a:ext>
            </a:extLst>
          </p:cNvPr>
          <p:cNvSpPr>
            <a:spLocks noGrp="1"/>
          </p:cNvSpPr>
          <p:nvPr>
            <p:ph type="ftr" sz="quarter" idx="3"/>
          </p:nvPr>
        </p:nvSpPr>
        <p:spPr>
          <a:xfrm>
            <a:off x="3302177" y="6356349"/>
            <a:ext cx="5587647" cy="365125"/>
          </a:xfrm>
        </p:spPr>
        <p:txBody>
          <a:bodyPr lIns="91440" tIns="45720" rIns="91440" bIns="45720" anchor="ctr"/>
          <a:lstStyle/>
          <a:p>
            <a:pPr>
              <a:spcAft>
                <a:spcPts val="600"/>
              </a:spcAft>
            </a:pPr>
            <a:r>
              <a:rPr lang="en-US" sz="1400"/>
              <a:t>Service to Success Grant 2026 </a:t>
            </a:r>
            <a:r>
              <a:rPr lang="en-US" sz="1400">
                <a:solidFill>
                  <a:schemeClr val="accent1"/>
                </a:solidFill>
              </a:rPr>
              <a:t>|</a:t>
            </a:r>
            <a:r>
              <a:rPr lang="en-US" sz="1400"/>
              <a:t> https://mn.gov/deed/programs-services/office-public-service/grants/</a:t>
            </a:r>
            <a:endParaRPr lang="en-US"/>
          </a:p>
        </p:txBody>
      </p:sp>
      <p:sp>
        <p:nvSpPr>
          <p:cNvPr id="62" name="Slide Number Placeholder 12">
            <a:extLst>
              <a:ext uri="{FF2B5EF4-FFF2-40B4-BE49-F238E27FC236}">
                <a16:creationId xmlns:a16="http://schemas.microsoft.com/office/drawing/2014/main" id="{B0F299B5-DC3B-0B9F-6C26-33485D48B4AD}"/>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11</a:t>
            </a:fld>
            <a:endParaRPr lang="en-US"/>
          </a:p>
        </p:txBody>
      </p:sp>
    </p:spTree>
    <p:extLst>
      <p:ext uri="{BB962C8B-B14F-4D97-AF65-F5344CB8AC3E}">
        <p14:creationId xmlns:p14="http://schemas.microsoft.com/office/powerpoint/2010/main" val="1560027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4DD3-B9F4-4E61-B639-CCB2A342CE44}"/>
              </a:ext>
            </a:extLst>
          </p:cNvPr>
          <p:cNvSpPr>
            <a:spLocks noGrp="1"/>
          </p:cNvSpPr>
          <p:nvPr>
            <p:ph type="title"/>
          </p:nvPr>
        </p:nvSpPr>
        <p:spPr/>
        <p:txBody>
          <a:bodyPr/>
          <a:lstStyle/>
          <a:p>
            <a:r>
              <a:rPr lang="en-US"/>
              <a:t>Application/Intake Form: Overview</a:t>
            </a:r>
          </a:p>
        </p:txBody>
      </p:sp>
      <p:sp>
        <p:nvSpPr>
          <p:cNvPr id="3" name="Content Placeholder 2">
            <a:extLst>
              <a:ext uri="{FF2B5EF4-FFF2-40B4-BE49-F238E27FC236}">
                <a16:creationId xmlns:a16="http://schemas.microsoft.com/office/drawing/2014/main" id="{A40CF0CE-4485-AC2E-7BA9-EC5F2B520910}"/>
              </a:ext>
            </a:extLst>
          </p:cNvPr>
          <p:cNvSpPr>
            <a:spLocks noGrp="1"/>
          </p:cNvSpPr>
          <p:nvPr>
            <p:ph sz="half" idx="1"/>
          </p:nvPr>
        </p:nvSpPr>
        <p:spPr/>
        <p:txBody>
          <a:bodyPr vert="horz" lIns="274320" tIns="274320" rIns="274320" bIns="274320" rtlCol="0" anchor="t">
            <a:normAutofit lnSpcReduction="10000"/>
          </a:bodyPr>
          <a:lstStyle/>
          <a:p>
            <a:pPr marL="355600" marR="198120" lvl="0" indent="-343535" algn="l" defTabSz="914400" eaLnBrk="1" fontAlgn="auto" latinLnBrk="0" hangingPunct="1">
              <a:spcBef>
                <a:spcPts val="1200"/>
              </a:spcBef>
              <a:spcAft>
                <a:spcPts val="1200"/>
              </a:spcAft>
              <a:buClr>
                <a:srgbClr val="9BBA58"/>
              </a:buClr>
              <a:buSzTx/>
              <a:buFont typeface="Arial"/>
              <a:buChar char="•"/>
              <a:tabLst>
                <a:tab pos="355600" algn="l"/>
              </a:tabLst>
              <a:defRPr/>
            </a:pPr>
            <a:r>
              <a:rPr kumimoji="0" lang="en-US" sz="3600" b="0" u="none" strike="noStrike" kern="0" cap="none" spc="-20" normalizeH="0" baseline="0" noProof="0">
                <a:ln>
                  <a:noFill/>
                </a:ln>
                <a:solidFill>
                  <a:srgbClr val="003864"/>
                </a:solidFill>
                <a:effectLst/>
                <a:uLnTx/>
                <a:uFillTx/>
                <a:latin typeface="Calibri"/>
                <a:ea typeface="+mn-ea"/>
                <a:cs typeface="Calibri"/>
              </a:rPr>
              <a:t>Applications/Intake</a:t>
            </a:r>
            <a:r>
              <a:rPr kumimoji="0" lang="en-US" sz="3600" b="0" u="none" strike="noStrike" kern="0" cap="none" spc="-4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Forms</a:t>
            </a:r>
            <a:r>
              <a:rPr kumimoji="0" lang="en-US" sz="3600" b="0" u="none" strike="noStrike" kern="0" cap="none" spc="-2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are</a:t>
            </a:r>
            <a:r>
              <a:rPr kumimoji="0" lang="en-US" sz="3600" b="0" u="none" strike="noStrike" kern="0" cap="none" spc="-25" normalizeH="0" baseline="0" noProof="0">
                <a:ln>
                  <a:noFill/>
                </a:ln>
                <a:solidFill>
                  <a:srgbClr val="003864"/>
                </a:solidFill>
                <a:effectLst/>
                <a:uLnTx/>
                <a:uFillTx/>
                <a:latin typeface="Calibri"/>
                <a:ea typeface="+mn-ea"/>
                <a:cs typeface="Calibri"/>
              </a:rPr>
              <a:t> created </a:t>
            </a:r>
            <a:r>
              <a:rPr kumimoji="0" lang="en-US" sz="3600" b="0" u="none" strike="noStrike" kern="0" cap="none" spc="0" normalizeH="0" baseline="0" noProof="0">
                <a:ln>
                  <a:noFill/>
                </a:ln>
                <a:solidFill>
                  <a:srgbClr val="003864"/>
                </a:solidFill>
                <a:effectLst/>
                <a:uLnTx/>
                <a:uFillTx/>
                <a:latin typeface="Calibri"/>
                <a:ea typeface="+mn-ea"/>
                <a:cs typeface="Calibri"/>
              </a:rPr>
              <a:t>by</a:t>
            </a:r>
            <a:r>
              <a:rPr kumimoji="0" lang="en-US" sz="3600" b="0" u="none" strike="noStrike" kern="0" cap="none" spc="-70"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grantees</a:t>
            </a:r>
            <a:r>
              <a:rPr lang="en-US" sz="3600" kern="0">
                <a:solidFill>
                  <a:prstClr val="black"/>
                </a:solidFill>
                <a:latin typeface="Calibri"/>
                <a:cs typeface="Calibri"/>
              </a:rPr>
              <a:t>.</a:t>
            </a:r>
            <a:endParaRPr kumimoji="0" lang="en-US" sz="3600" b="0" u="none" strike="noStrike" kern="0" cap="none" spc="0" normalizeH="0" baseline="0" noProof="0">
              <a:ln>
                <a:noFill/>
              </a:ln>
              <a:solidFill>
                <a:prstClr val="black"/>
              </a:solidFill>
              <a:effectLst/>
              <a:uLnTx/>
              <a:uFillTx/>
              <a:latin typeface="Calibri"/>
              <a:ea typeface="+mn-ea"/>
              <a:cs typeface="Calibri"/>
            </a:endParaRPr>
          </a:p>
          <a:p>
            <a:pPr marL="355600" marR="5080" lvl="0" indent="-343535" algn="l" defTabSz="914400" eaLnBrk="1" fontAlgn="auto" latinLnBrk="0" hangingPunct="1">
              <a:spcBef>
                <a:spcPts val="1200"/>
              </a:spcBef>
              <a:spcAft>
                <a:spcPts val="1200"/>
              </a:spcAft>
              <a:buClr>
                <a:srgbClr val="9BBA58"/>
              </a:buClr>
              <a:buSzTx/>
              <a:buFont typeface="Arial"/>
              <a:buChar char="•"/>
              <a:tabLst>
                <a:tab pos="355600" algn="l"/>
              </a:tabLst>
              <a:defRPr/>
            </a:pPr>
            <a:r>
              <a:rPr kumimoji="0" lang="en-US" sz="3600" b="0" u="none" strike="noStrike" kern="0" cap="none" spc="0" normalizeH="0" baseline="0" noProof="0">
                <a:ln>
                  <a:noFill/>
                </a:ln>
                <a:solidFill>
                  <a:srgbClr val="003864"/>
                </a:solidFill>
                <a:effectLst/>
                <a:uLnTx/>
                <a:uFillTx/>
                <a:latin typeface="Calibri"/>
                <a:ea typeface="+mn-ea"/>
                <a:cs typeface="Calibri"/>
              </a:rPr>
              <a:t>The Application </a:t>
            </a:r>
            <a:r>
              <a:rPr lang="en-US" sz="3600" kern="0">
                <a:solidFill>
                  <a:srgbClr val="003864"/>
                </a:solidFill>
                <a:latin typeface="Calibri"/>
                <a:cs typeface="Calibri"/>
              </a:rPr>
              <a:t>c</a:t>
            </a:r>
            <a:r>
              <a:rPr kumimoji="0" lang="en-US" sz="3600" b="0" u="none" strike="noStrike" kern="0" cap="none" spc="0" normalizeH="0" baseline="0" noProof="0">
                <a:ln>
                  <a:noFill/>
                </a:ln>
                <a:solidFill>
                  <a:srgbClr val="003864"/>
                </a:solidFill>
                <a:effectLst/>
                <a:uLnTx/>
                <a:uFillTx/>
                <a:latin typeface="Calibri"/>
                <a:ea typeface="+mn-ea"/>
                <a:cs typeface="Calibri"/>
              </a:rPr>
              <a:t>aptures</a:t>
            </a:r>
            <a:r>
              <a:rPr kumimoji="0" lang="en-US" sz="3600" b="0" u="none" strike="noStrike" kern="0" cap="none" spc="-60"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self-attested</a:t>
            </a:r>
            <a:r>
              <a:rPr kumimoji="0" lang="en-US" sz="3600" b="0" u="none" strike="noStrike" kern="0" cap="none" spc="-80"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eligibility </a:t>
            </a:r>
            <a:r>
              <a:rPr kumimoji="0" lang="en-US" sz="3600" b="0" u="none" strike="noStrike" kern="0" cap="none" spc="0" normalizeH="0" baseline="0" noProof="0">
                <a:ln>
                  <a:noFill/>
                </a:ln>
                <a:solidFill>
                  <a:srgbClr val="003864"/>
                </a:solidFill>
                <a:effectLst/>
                <a:uLnTx/>
                <a:uFillTx/>
                <a:latin typeface="Calibri"/>
                <a:ea typeface="+mn-ea"/>
                <a:cs typeface="Calibri"/>
              </a:rPr>
              <a:t>criteria</a:t>
            </a:r>
            <a:r>
              <a:rPr lang="en-US" sz="3600" kern="0">
                <a:solidFill>
                  <a:srgbClr val="003864"/>
                </a:solidFill>
                <a:latin typeface="Calibri"/>
                <a:cs typeface="Calibri"/>
              </a:rPr>
              <a:t>.</a:t>
            </a:r>
            <a:r>
              <a:rPr kumimoji="0" lang="en-US" sz="3600" b="0" u="none" strike="noStrike" kern="0" cap="none" spc="-80" normalizeH="0" baseline="0" noProof="0">
                <a:ln>
                  <a:noFill/>
                </a:ln>
                <a:solidFill>
                  <a:srgbClr val="003864"/>
                </a:solidFill>
                <a:effectLst/>
                <a:uLnTx/>
                <a:uFillTx/>
                <a:latin typeface="Calibri"/>
                <a:ea typeface="+mn-ea"/>
                <a:cs typeface="Calibri"/>
              </a:rPr>
              <a:t> </a:t>
            </a:r>
          </a:p>
          <a:p>
            <a:pPr marL="355600" marR="5080" lvl="0" indent="-343535" algn="l" defTabSz="914400" eaLnBrk="1" fontAlgn="auto" latinLnBrk="0" hangingPunct="1">
              <a:spcBef>
                <a:spcPts val="1200"/>
              </a:spcBef>
              <a:spcAft>
                <a:spcPts val="1200"/>
              </a:spcAft>
              <a:buClr>
                <a:srgbClr val="9BBA58"/>
              </a:buClr>
              <a:buSzTx/>
              <a:buFont typeface="Arial"/>
              <a:buChar char="•"/>
              <a:tabLst>
                <a:tab pos="355600" algn="l"/>
              </a:tabLst>
              <a:defRPr/>
            </a:pPr>
            <a:r>
              <a:rPr kumimoji="0" lang="en-US" sz="3600" b="0" u="none" strike="noStrike" kern="0" cap="none" spc="0" normalizeH="0" baseline="0" noProof="0">
                <a:ln>
                  <a:noFill/>
                </a:ln>
                <a:solidFill>
                  <a:srgbClr val="003864"/>
                </a:solidFill>
                <a:effectLst/>
                <a:uLnTx/>
                <a:uFillTx/>
                <a:latin typeface="Calibri"/>
                <a:ea typeface="+mn-ea"/>
                <a:cs typeface="Calibri"/>
              </a:rPr>
              <a:t>For</a:t>
            </a:r>
            <a:r>
              <a:rPr kumimoji="0" lang="en-US" sz="3600" b="0" u="none" strike="noStrike" kern="0" cap="none" spc="-5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easier</a:t>
            </a:r>
            <a:r>
              <a:rPr kumimoji="0" lang="en-US" sz="3600" b="0" u="none" strike="noStrike" kern="0" cap="none" spc="-45"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data</a:t>
            </a:r>
            <a:r>
              <a:rPr kumimoji="0" lang="en-US" sz="3600" b="0" u="none" strike="noStrike" kern="0" cap="none" spc="-75" normalizeH="0" baseline="0" noProof="0">
                <a:ln>
                  <a:noFill/>
                </a:ln>
                <a:solidFill>
                  <a:srgbClr val="003864"/>
                </a:solidFill>
                <a:effectLst/>
                <a:uLnTx/>
                <a:uFillTx/>
                <a:latin typeface="Calibri"/>
                <a:ea typeface="+mn-ea"/>
                <a:cs typeface="Calibri"/>
              </a:rPr>
              <a:t> </a:t>
            </a:r>
            <a:r>
              <a:rPr kumimoji="0" lang="en-US" sz="3600" b="0" u="none" strike="noStrike" kern="0" cap="none" spc="-25" normalizeH="0" baseline="0" noProof="0">
                <a:ln>
                  <a:noFill/>
                </a:ln>
                <a:solidFill>
                  <a:srgbClr val="003864"/>
                </a:solidFill>
                <a:effectLst/>
                <a:uLnTx/>
                <a:uFillTx/>
                <a:latin typeface="Calibri"/>
                <a:ea typeface="+mn-ea"/>
                <a:cs typeface="Calibri"/>
              </a:rPr>
              <a:t>entry,</a:t>
            </a:r>
            <a:r>
              <a:rPr kumimoji="0" lang="en-US" sz="3600" b="0" u="none" strike="noStrike" kern="0" cap="none" spc="-55"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questions </a:t>
            </a:r>
            <a:r>
              <a:rPr kumimoji="0" lang="en-US" sz="3600" b="0" u="none" strike="noStrike" kern="0" cap="none" spc="0" normalizeH="0" baseline="0" noProof="0">
                <a:ln>
                  <a:noFill/>
                </a:ln>
                <a:solidFill>
                  <a:srgbClr val="003864"/>
                </a:solidFill>
                <a:effectLst/>
                <a:uLnTx/>
                <a:uFillTx/>
                <a:latin typeface="Calibri"/>
                <a:ea typeface="+mn-ea"/>
                <a:cs typeface="Calibri"/>
              </a:rPr>
              <a:t>should</a:t>
            </a:r>
            <a:r>
              <a:rPr kumimoji="0" lang="en-US" sz="3600" b="0" u="none" strike="noStrike" kern="0" cap="none" spc="-35"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follow</a:t>
            </a:r>
            <a:r>
              <a:rPr kumimoji="0" lang="en-US" sz="3600" b="0" u="none" strike="noStrike" kern="0" cap="none" spc="-15"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the</a:t>
            </a:r>
            <a:r>
              <a:rPr kumimoji="0" lang="en-US" sz="3600" b="0" u="none" strike="noStrike" kern="0" cap="none" spc="-45"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Workforce One</a:t>
            </a:r>
            <a:r>
              <a:rPr kumimoji="0" lang="en-US" sz="3600" b="0" u="none" strike="noStrike" kern="0" cap="none" spc="-60" normalizeH="0" baseline="0" noProof="0">
                <a:ln>
                  <a:noFill/>
                </a:ln>
                <a:solidFill>
                  <a:srgbClr val="003864"/>
                </a:solidFill>
                <a:effectLst/>
                <a:uLnTx/>
                <a:uFillTx/>
                <a:latin typeface="Calibri"/>
                <a:ea typeface="+mn-ea"/>
                <a:cs typeface="Calibri"/>
              </a:rPr>
              <a:t> (WF1) </a:t>
            </a:r>
            <a:r>
              <a:rPr kumimoji="0" lang="en-US" sz="3600" b="0" u="none" strike="noStrike" kern="0" cap="none" spc="-10" normalizeH="0" baseline="0" noProof="0">
                <a:ln>
                  <a:noFill/>
                </a:ln>
                <a:solidFill>
                  <a:srgbClr val="003864"/>
                </a:solidFill>
                <a:effectLst/>
                <a:uLnTx/>
                <a:uFillTx/>
                <a:latin typeface="Calibri"/>
                <a:ea typeface="+mn-ea"/>
                <a:cs typeface="Calibri"/>
              </a:rPr>
              <a:t>Program </a:t>
            </a:r>
            <a:r>
              <a:rPr kumimoji="0" lang="en-US" sz="3600" b="0" u="none" strike="noStrike" kern="0" cap="none" spc="0" normalizeH="0" baseline="0" noProof="0">
                <a:ln>
                  <a:noFill/>
                </a:ln>
                <a:solidFill>
                  <a:srgbClr val="003864"/>
                </a:solidFill>
                <a:effectLst/>
                <a:uLnTx/>
                <a:uFillTx/>
                <a:latin typeface="Calibri"/>
                <a:ea typeface="+mn-ea"/>
                <a:cs typeface="Calibri"/>
              </a:rPr>
              <a:t>Enrollment</a:t>
            </a:r>
            <a:r>
              <a:rPr kumimoji="0" lang="en-US" sz="3600" b="0" u="none" strike="noStrike" kern="0" cap="none" spc="-105"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screen</a:t>
            </a:r>
            <a:r>
              <a:rPr lang="en-US" sz="3600" kern="0" spc="-10">
                <a:solidFill>
                  <a:srgbClr val="003864"/>
                </a:solidFill>
                <a:latin typeface="Calibri"/>
                <a:cs typeface="Calibri"/>
              </a:rPr>
              <a:t>.</a:t>
            </a:r>
            <a:endParaRPr kumimoji="0" lang="en-US" sz="3600" b="0" u="none" strike="noStrike" kern="0" cap="none" spc="0" normalizeH="0" baseline="0" noProof="0">
              <a:ln>
                <a:noFill/>
              </a:ln>
              <a:solidFill>
                <a:prstClr val="black"/>
              </a:solidFill>
              <a:effectLst/>
              <a:uLnTx/>
              <a:uFillTx/>
              <a:latin typeface="Calibri"/>
              <a:ea typeface="+mn-ea"/>
              <a:cs typeface="Calibri"/>
            </a:endParaRPr>
          </a:p>
          <a:p>
            <a:pPr marL="355600" marR="207010" lvl="0" indent="-343535" algn="l" defTabSz="914400" eaLnBrk="1" fontAlgn="auto" latinLnBrk="0" hangingPunct="1">
              <a:spcBef>
                <a:spcPts val="1200"/>
              </a:spcBef>
              <a:spcAft>
                <a:spcPts val="1200"/>
              </a:spcAft>
              <a:buClr>
                <a:srgbClr val="9BBA58"/>
              </a:buClr>
              <a:buSzTx/>
              <a:buFont typeface="Arial"/>
              <a:buChar char="•"/>
              <a:tabLst>
                <a:tab pos="355600" algn="l"/>
              </a:tabLst>
              <a:defRPr/>
            </a:pPr>
            <a:r>
              <a:rPr kumimoji="0" lang="en-US" sz="3600" b="0" u="none" strike="noStrike" kern="0" cap="none" spc="-10" normalizeH="0" baseline="0" noProof="0">
                <a:ln>
                  <a:noFill/>
                </a:ln>
                <a:solidFill>
                  <a:srgbClr val="003864"/>
                </a:solidFill>
                <a:effectLst/>
                <a:uLnTx/>
                <a:uFillTx/>
                <a:latin typeface="Calibri"/>
                <a:ea typeface="+mn-ea"/>
                <a:cs typeface="Calibri"/>
              </a:rPr>
              <a:t>Examples</a:t>
            </a:r>
            <a:r>
              <a:rPr kumimoji="0" lang="en-US" sz="3600" b="0" u="none" strike="noStrike" kern="0" cap="none" spc="-5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of</a:t>
            </a:r>
            <a:r>
              <a:rPr kumimoji="0" lang="en-US" sz="3600" b="0" u="none" strike="noStrike" kern="0" cap="none" spc="-4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an</a:t>
            </a:r>
            <a:r>
              <a:rPr kumimoji="0" lang="en-US" sz="3600" b="0" u="none" strike="noStrike" kern="0" cap="none" spc="-60" normalizeH="0" baseline="0" noProof="0">
                <a:ln>
                  <a:noFill/>
                </a:ln>
                <a:solidFill>
                  <a:srgbClr val="003864"/>
                </a:solidFill>
                <a:effectLst/>
                <a:uLnTx/>
                <a:uFillTx/>
                <a:latin typeface="Calibri"/>
                <a:ea typeface="+mn-ea"/>
                <a:cs typeface="Calibri"/>
              </a:rPr>
              <a:t> A</a:t>
            </a:r>
            <a:r>
              <a:rPr kumimoji="0" lang="en-US" sz="3600" b="0" u="none" strike="noStrike" kern="0" cap="none" spc="0" normalizeH="0" baseline="0" noProof="0">
                <a:ln>
                  <a:noFill/>
                </a:ln>
                <a:solidFill>
                  <a:srgbClr val="003864"/>
                </a:solidFill>
                <a:effectLst/>
                <a:uLnTx/>
                <a:uFillTx/>
                <a:latin typeface="Calibri"/>
                <a:ea typeface="+mn-ea"/>
                <a:cs typeface="Calibri"/>
              </a:rPr>
              <a:t>pplication</a:t>
            </a:r>
            <a:r>
              <a:rPr kumimoji="0" lang="en-US" sz="3600" b="0" u="none" strike="noStrike" kern="0" cap="none" spc="-5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can</a:t>
            </a:r>
            <a:r>
              <a:rPr kumimoji="0" lang="en-US" sz="3600" b="0" u="none" strike="noStrike" kern="0" cap="none" spc="-60" normalizeH="0" baseline="0" noProof="0">
                <a:ln>
                  <a:noFill/>
                </a:ln>
                <a:solidFill>
                  <a:srgbClr val="003864"/>
                </a:solidFill>
                <a:effectLst/>
                <a:uLnTx/>
                <a:uFillTx/>
                <a:latin typeface="Calibri"/>
                <a:ea typeface="+mn-ea"/>
                <a:cs typeface="Calibri"/>
              </a:rPr>
              <a:t> </a:t>
            </a:r>
            <a:r>
              <a:rPr kumimoji="0" lang="en-US" sz="3600" b="0" u="none" strike="noStrike" kern="0" cap="none" spc="-25" normalizeH="0" baseline="0" noProof="0">
                <a:ln>
                  <a:noFill/>
                </a:ln>
                <a:solidFill>
                  <a:srgbClr val="003864"/>
                </a:solidFill>
                <a:effectLst/>
                <a:uLnTx/>
                <a:uFillTx/>
                <a:latin typeface="Calibri"/>
                <a:ea typeface="+mn-ea"/>
                <a:cs typeface="Calibri"/>
              </a:rPr>
              <a:t>be </a:t>
            </a:r>
            <a:r>
              <a:rPr kumimoji="0" lang="en-US" sz="3600" b="0" u="none" strike="noStrike" kern="0" cap="none" spc="0" normalizeH="0" baseline="0" noProof="0">
                <a:ln>
                  <a:noFill/>
                </a:ln>
                <a:solidFill>
                  <a:srgbClr val="003864"/>
                </a:solidFill>
                <a:effectLst/>
                <a:uLnTx/>
                <a:uFillTx/>
                <a:latin typeface="Calibri"/>
                <a:ea typeface="+mn-ea"/>
                <a:cs typeface="Calibri"/>
              </a:rPr>
              <a:t>found</a:t>
            </a:r>
            <a:r>
              <a:rPr kumimoji="0" lang="en-US" sz="3600" b="0" u="none" strike="noStrike" kern="0" cap="none" spc="-45"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on</a:t>
            </a:r>
            <a:r>
              <a:rPr kumimoji="0" lang="en-US" sz="3600" b="0" u="none" strike="noStrike" kern="0" cap="none" spc="-40" normalizeH="0" baseline="0" noProof="0">
                <a:ln>
                  <a:noFill/>
                </a:ln>
                <a:solidFill>
                  <a:srgbClr val="003864"/>
                </a:solidFill>
                <a:effectLst/>
                <a:uLnTx/>
                <a:uFillTx/>
                <a:latin typeface="Calibri"/>
                <a:ea typeface="+mn-ea"/>
                <a:cs typeface="Calibri"/>
              </a:rPr>
              <a:t> </a:t>
            </a:r>
            <a:r>
              <a:rPr kumimoji="0" lang="en-US" sz="3600" b="0" u="none" strike="noStrike" kern="0" cap="none" spc="0" normalizeH="0" baseline="0" noProof="0">
                <a:ln>
                  <a:noFill/>
                </a:ln>
                <a:solidFill>
                  <a:srgbClr val="003864"/>
                </a:solidFill>
                <a:effectLst/>
                <a:uLnTx/>
                <a:uFillTx/>
                <a:latin typeface="Calibri"/>
                <a:ea typeface="+mn-ea"/>
                <a:cs typeface="Calibri"/>
              </a:rPr>
              <a:t>the </a:t>
            </a:r>
            <a:r>
              <a:rPr kumimoji="0" lang="en-US" sz="3600" b="0" u="none" strike="noStrike" kern="0" cap="none" spc="0" normalizeH="0" baseline="0" noProof="0">
                <a:ln>
                  <a:noFill/>
                </a:ln>
                <a:solidFill>
                  <a:srgbClr val="003864"/>
                </a:solidFill>
                <a:effectLst/>
                <a:uLnTx/>
                <a:uFillTx/>
                <a:latin typeface="Calibri"/>
                <a:ea typeface="+mn-ea"/>
                <a:cs typeface="Calibri"/>
                <a:hlinkClick r:id="rId3"/>
              </a:rPr>
              <a:t>ACP webpage</a:t>
            </a:r>
            <a:r>
              <a:rPr kumimoji="0" lang="en-US" sz="3600" b="0" u="none" strike="noStrike" kern="0" cap="none" spc="-50" normalizeH="0" baseline="0" noProof="0">
                <a:ln>
                  <a:noFill/>
                </a:ln>
                <a:solidFill>
                  <a:srgbClr val="0000FF"/>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under </a:t>
            </a:r>
            <a:r>
              <a:rPr kumimoji="0" lang="en-US" sz="3600" b="0" u="none" strike="noStrike" kern="0" cap="none" spc="0" normalizeH="0" baseline="0" noProof="0">
                <a:ln>
                  <a:noFill/>
                </a:ln>
                <a:solidFill>
                  <a:srgbClr val="003864"/>
                </a:solidFill>
                <a:effectLst/>
                <a:uLnTx/>
                <a:uFillTx/>
                <a:latin typeface="Calibri"/>
                <a:ea typeface="+mn-ea"/>
                <a:cs typeface="Calibri"/>
              </a:rPr>
              <a:t>Forms</a:t>
            </a:r>
            <a:r>
              <a:rPr kumimoji="0" lang="en-US" sz="3600" b="0" u="none" strike="noStrike" kern="0" cap="none" spc="-85" normalizeH="0" baseline="0" noProof="0">
                <a:ln>
                  <a:noFill/>
                </a:ln>
                <a:solidFill>
                  <a:srgbClr val="003864"/>
                </a:solidFill>
                <a:effectLst/>
                <a:uLnTx/>
                <a:uFillTx/>
                <a:latin typeface="Calibri"/>
                <a:ea typeface="+mn-ea"/>
                <a:cs typeface="Calibri"/>
              </a:rPr>
              <a:t> </a:t>
            </a:r>
            <a:r>
              <a:rPr kumimoji="0" lang="en-US" sz="3600" b="0" u="none" strike="noStrike" kern="0" cap="none" spc="-10" normalizeH="0" baseline="0" noProof="0">
                <a:ln>
                  <a:noFill/>
                </a:ln>
                <a:solidFill>
                  <a:srgbClr val="003864"/>
                </a:solidFill>
                <a:effectLst/>
                <a:uLnTx/>
                <a:uFillTx/>
                <a:latin typeface="Calibri"/>
                <a:ea typeface="+mn-ea"/>
                <a:cs typeface="Calibri"/>
              </a:rPr>
              <a:t>section</a:t>
            </a:r>
            <a:r>
              <a:rPr lang="en-US" sz="3600" kern="0" spc="-10">
                <a:solidFill>
                  <a:srgbClr val="003864"/>
                </a:solidFill>
                <a:latin typeface="Calibri"/>
                <a:cs typeface="Calibri"/>
              </a:rPr>
              <a:t>.</a:t>
            </a:r>
            <a:endParaRPr kumimoji="0" lang="en-US" sz="3600" b="0" u="none" strike="noStrike" kern="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1875127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4B27-E515-7632-32CF-C24930AA1931}"/>
              </a:ext>
            </a:extLst>
          </p:cNvPr>
          <p:cNvSpPr>
            <a:spLocks noGrp="1"/>
          </p:cNvSpPr>
          <p:nvPr>
            <p:ph type="title"/>
          </p:nvPr>
        </p:nvSpPr>
        <p:spPr/>
        <p:txBody>
          <a:bodyPr/>
          <a:lstStyle/>
          <a:p>
            <a:r>
              <a:rPr lang="en-US"/>
              <a:t>Application/Intake Form: Required Elements</a:t>
            </a:r>
          </a:p>
        </p:txBody>
      </p:sp>
      <p:sp>
        <p:nvSpPr>
          <p:cNvPr id="5" name="Content Placeholder 4">
            <a:extLst>
              <a:ext uri="{FF2B5EF4-FFF2-40B4-BE49-F238E27FC236}">
                <a16:creationId xmlns:a16="http://schemas.microsoft.com/office/drawing/2014/main" id="{31564CB4-8E48-4B7A-741D-8B34E856FF8E}"/>
              </a:ext>
            </a:extLst>
          </p:cNvPr>
          <p:cNvSpPr>
            <a:spLocks noGrp="1"/>
          </p:cNvSpPr>
          <p:nvPr>
            <p:ph sz="half" idx="11"/>
          </p:nvPr>
        </p:nvSpPr>
        <p:spPr>
          <a:xfrm>
            <a:off x="4326673" y="1347446"/>
            <a:ext cx="6733480" cy="4918100"/>
          </a:xfrm>
        </p:spPr>
        <p:txBody>
          <a:bodyPr vert="horz" lIns="274320" tIns="274320" rIns="274320" bIns="274320" rtlCol="0" anchor="t">
            <a:noAutofit/>
          </a:bodyPr>
          <a:lstStyle/>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Full legal name, address, phone, email, SSN, DOB, </a:t>
            </a:r>
            <a:r>
              <a:rPr lang="en-US" sz="2400" kern="0" spc="-20">
                <a:solidFill>
                  <a:srgbClr val="003864"/>
                </a:solidFill>
                <a:latin typeface="Calibri"/>
                <a:cs typeface="Calibri"/>
              </a:rPr>
              <a:t>gender</a:t>
            </a:r>
            <a:r>
              <a:rPr kumimoji="0" lang="en-US" sz="2400" b="0" u="none" strike="noStrike" kern="0" cap="none" spc="-20" normalizeH="0" baseline="0" noProof="0">
                <a:ln>
                  <a:noFill/>
                </a:ln>
                <a:solidFill>
                  <a:srgbClr val="003864"/>
                </a:solidFill>
                <a:effectLst/>
                <a:uLnTx/>
                <a:uFillTx/>
                <a:latin typeface="Calibri"/>
                <a:ea typeface="+mn-ea"/>
                <a:cs typeface="Calibri"/>
              </a:rPr>
              <a:t>, </a:t>
            </a:r>
            <a:r>
              <a:rPr lang="en-US" sz="2400" kern="0" spc="-20">
                <a:solidFill>
                  <a:srgbClr val="003864"/>
                </a:solidFill>
                <a:latin typeface="Calibri"/>
                <a:cs typeface="Calibri"/>
              </a:rPr>
              <a:t>race</a:t>
            </a:r>
            <a:endParaRPr kumimoji="0" lang="en-US" sz="2400" b="0" u="none" strike="noStrike" kern="0" cap="none" spc="-20" normalizeH="0" baseline="0" noProof="0">
              <a:ln>
                <a:noFill/>
              </a:ln>
              <a:solidFill>
                <a:srgbClr val="003864"/>
              </a:solidFill>
              <a:effectLst/>
              <a:uLnTx/>
              <a:uFillTx/>
              <a:latin typeface="Calibri"/>
              <a:ea typeface="+mn-ea"/>
              <a:cs typeface="Calibri"/>
            </a:endParaRPr>
          </a:p>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Citizenship/Right to Work</a:t>
            </a:r>
          </a:p>
          <a:p>
            <a:pPr marL="355600" marR="198120" lvl="0" indent="-343535" defTabSz="914400" eaLnBrk="1" fontAlgn="auto" latinLnBrk="0" hangingPunct="1">
              <a:spcBef>
                <a:spcPts val="0"/>
              </a:spcBef>
              <a:spcAft>
                <a:spcPts val="0"/>
              </a:spcAft>
              <a:buClr>
                <a:srgbClr val="9BBA58"/>
              </a:buClr>
              <a:buSzTx/>
              <a:buFont typeface="Arial"/>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Veteran Status</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Tax household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Benefit/</a:t>
            </a:r>
            <a:r>
              <a:rPr lang="en-US" sz="2400" kern="0" spc="-20">
                <a:solidFill>
                  <a:srgbClr val="003864"/>
                </a:solidFill>
                <a:latin typeface="Calibri"/>
                <a:cs typeface="Calibri"/>
              </a:rPr>
              <a:t>eligibility</a:t>
            </a:r>
            <a:r>
              <a:rPr kumimoji="0" lang="en-US" sz="2400" b="0" u="none" strike="noStrike" kern="0" cap="none" spc="-20" normalizeH="0" baseline="0" noProof="0">
                <a:ln>
                  <a:noFill/>
                </a:ln>
                <a:solidFill>
                  <a:srgbClr val="003864"/>
                </a:solidFill>
                <a:effectLst/>
                <a:uLnTx/>
                <a:uFillTx/>
                <a:latin typeface="Calibri"/>
                <a:ea typeface="+mn-ea"/>
                <a:cs typeface="Calibri"/>
              </a:rPr>
              <a:t> questions based on contract</a:t>
            </a:r>
            <a:endParaRPr lang="en-US" sz="2400" b="0" u="none" strike="noStrike" kern="0" cap="none" spc="-20" normalizeH="0" baseline="0" noProof="0">
              <a:ln>
                <a:noFill/>
              </a:ln>
              <a:solidFill>
                <a:srgbClr val="003864"/>
              </a:solidFill>
              <a:effectLst/>
              <a:uLnTx/>
              <a:uFillTx/>
              <a:latin typeface="Calibri"/>
              <a:ea typeface="Calibri"/>
              <a:cs typeface="Calibri"/>
            </a:endParaRP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Education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Employment information</a:t>
            </a:r>
          </a:p>
          <a:p>
            <a:pPr marL="354965" marR="198120" lvl="0" indent="-342900" defTabSz="914400" eaLnBrk="1" fontAlgn="auto" latinLnBrk="0" hangingPunct="1">
              <a:spcBef>
                <a:spcPts val="0"/>
              </a:spcBef>
              <a:spcAft>
                <a:spcPts val="0"/>
              </a:spcAft>
              <a:buClr>
                <a:srgbClr val="9BBA58"/>
              </a:buClr>
              <a:buSzTx/>
              <a:buFont typeface="Arial" panose="020B0604020202020204" pitchFamily="34" charset="0"/>
              <a:buChar cha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All enrollment questions from WF1 enrollment page</a:t>
            </a:r>
          </a:p>
          <a:p>
            <a:pPr marL="354965" marR="198120" indent="-342900">
              <a:spcBef>
                <a:spcPts val="0"/>
              </a:spcBef>
              <a:spcAft>
                <a:spcPts val="0"/>
              </a:spcAft>
              <a:buClr>
                <a:srgbClr val="9BBA58"/>
              </a:buClr>
              <a:tabLst>
                <a:tab pos="355600"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Acknowledgement </a:t>
            </a:r>
            <a:r>
              <a:rPr lang="en-US" sz="2400" kern="0" spc="-20">
                <a:solidFill>
                  <a:srgbClr val="003864"/>
                </a:solidFill>
                <a:latin typeface="Calibri"/>
                <a:cs typeface="Calibri"/>
              </a:rPr>
              <a:t>statement</a:t>
            </a:r>
            <a:r>
              <a:rPr kumimoji="0" lang="en-US" sz="2400" b="0" u="none" strike="noStrike" kern="0" cap="none" spc="-20" normalizeH="0" baseline="0" noProof="0">
                <a:ln>
                  <a:noFill/>
                </a:ln>
                <a:solidFill>
                  <a:srgbClr val="003864"/>
                </a:solidFill>
                <a:effectLst/>
                <a:uLnTx/>
                <a:uFillTx/>
                <a:latin typeface="Calibri"/>
                <a:ea typeface="+mn-ea"/>
                <a:cs typeface="Calibri"/>
              </a:rPr>
              <a:t>, </a:t>
            </a:r>
            <a:r>
              <a:rPr lang="en-US" sz="2400" kern="0" spc="-20">
                <a:solidFill>
                  <a:srgbClr val="003864"/>
                </a:solidFill>
                <a:latin typeface="Calibri"/>
                <a:cs typeface="Calibri"/>
              </a:rPr>
              <a:t>applicant signature</a:t>
            </a:r>
            <a:r>
              <a:rPr kumimoji="0" lang="en-US" sz="2400" b="0" u="none" strike="noStrike" kern="0" cap="none" spc="-20" normalizeH="0" baseline="0" noProof="0">
                <a:ln>
                  <a:noFill/>
                </a:ln>
                <a:solidFill>
                  <a:srgbClr val="003864"/>
                </a:solidFill>
                <a:effectLst/>
                <a:uLnTx/>
                <a:uFillTx/>
                <a:latin typeface="Calibri"/>
                <a:ea typeface="+mn-ea"/>
                <a:cs typeface="Calibri"/>
              </a:rPr>
              <a:t>, </a:t>
            </a:r>
            <a:r>
              <a:rPr lang="en-US" sz="2400" kern="0" spc="-20">
                <a:solidFill>
                  <a:srgbClr val="003864"/>
                </a:solidFill>
                <a:latin typeface="Calibri"/>
                <a:cs typeface="Calibri"/>
              </a:rPr>
              <a:t>date</a:t>
            </a:r>
            <a:endParaRPr kumimoji="0" lang="en-US" sz="2400" b="0" u="none" strike="noStrike" kern="0" cap="none" spc="0" normalizeH="0" baseline="0" noProof="0">
              <a:ln>
                <a:noFill/>
              </a:ln>
              <a:solidFill>
                <a:prstClr val="black"/>
              </a:solidFill>
              <a:effectLst/>
              <a:uLnTx/>
              <a:uFillTx/>
              <a:latin typeface="Calibri"/>
              <a:ea typeface="+mn-ea"/>
              <a:cs typeface="Calibri"/>
            </a:endParaRPr>
          </a:p>
        </p:txBody>
      </p:sp>
      <p:pic>
        <p:nvPicPr>
          <p:cNvPr id="8" name="Content Placeholder 7">
            <a:extLst>
              <a:ext uri="{FF2B5EF4-FFF2-40B4-BE49-F238E27FC236}">
                <a16:creationId xmlns:a16="http://schemas.microsoft.com/office/drawing/2014/main" id="{94FA4456-8974-7D40-D96B-B0C275736AA7}"/>
              </a:ext>
              <a:ext uri="{C183D7F6-B498-43B3-948B-1728B52AA6E4}">
                <adec:decorative xmlns:adec="http://schemas.microsoft.com/office/drawing/2017/decorative" val="1"/>
              </a:ext>
            </a:extLst>
          </p:cNvPr>
          <p:cNvPicPr>
            <a:picLocks noGrp="1" noChangeAspect="1"/>
          </p:cNvPicPr>
          <p:nvPr>
            <p:ph sz="half" idx="1"/>
          </p:nvPr>
        </p:nvPicPr>
        <p:blipFill>
          <a:blip>
            <a:duotone>
              <a:srgbClr val="9BBB59">
                <a:shade val="45000"/>
                <a:satMod val="135000"/>
              </a:srgbClr>
              <a:prstClr val="white"/>
            </a:duotone>
            <a:extLst>
              <a:ext uri="{96DAC541-7B7A-43D3-8B79-37D633B846F1}">
                <asvg:svgBlip xmlns:asvg="http://schemas.microsoft.com/office/drawing/2016/SVG/main" r:embed="rId3"/>
              </a:ext>
            </a:extLst>
          </a:blip>
          <a:stretch>
            <a:fillRect/>
          </a:stretch>
        </p:blipFill>
        <p:spPr>
          <a:xfrm>
            <a:off x="838199" y="1843454"/>
            <a:ext cx="3171093" cy="3171093"/>
          </a:xfrm>
          <a:prstGeom prst="rect">
            <a:avLst/>
          </a:prstGeom>
        </p:spPr>
      </p:pic>
    </p:spTree>
    <p:extLst>
      <p:ext uri="{BB962C8B-B14F-4D97-AF65-F5344CB8AC3E}">
        <p14:creationId xmlns:p14="http://schemas.microsoft.com/office/powerpoint/2010/main" val="1436243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536F7-B279-5D61-4665-40E485F99E3B}"/>
              </a:ext>
            </a:extLst>
          </p:cNvPr>
          <p:cNvSpPr>
            <a:spLocks noGrp="1"/>
          </p:cNvSpPr>
          <p:nvPr>
            <p:ph type="title"/>
          </p:nvPr>
        </p:nvSpPr>
        <p:spPr/>
        <p:txBody>
          <a:bodyPr/>
          <a:lstStyle/>
          <a:p>
            <a:r>
              <a:rPr lang="en-US"/>
              <a:t>Participant Eligibility</a:t>
            </a:r>
          </a:p>
        </p:txBody>
      </p:sp>
      <p:sp>
        <p:nvSpPr>
          <p:cNvPr id="3" name="Content Placeholder 2">
            <a:extLst>
              <a:ext uri="{FF2B5EF4-FFF2-40B4-BE49-F238E27FC236}">
                <a16:creationId xmlns:a16="http://schemas.microsoft.com/office/drawing/2014/main" id="{4677A904-9008-FE56-E137-ABB3F72F9D1C}"/>
              </a:ext>
            </a:extLst>
          </p:cNvPr>
          <p:cNvSpPr>
            <a:spLocks noGrp="1"/>
          </p:cNvSpPr>
          <p:nvPr>
            <p:ph sz="half" idx="1"/>
          </p:nvPr>
        </p:nvSpPr>
        <p:spPr>
          <a:xfrm>
            <a:off x="257452" y="1336431"/>
            <a:ext cx="11677096" cy="4806461"/>
          </a:xfrm>
        </p:spPr>
        <p:txBody>
          <a:bodyPr vert="horz" lIns="274320" tIns="274320" rIns="274320" bIns="274320" rtlCol="0" anchor="t">
            <a:normAutofit fontScale="92500" lnSpcReduction="20000"/>
          </a:bodyPr>
          <a:lstStyle/>
          <a:p>
            <a:pPr marL="355600" marR="5080" lvl="0" indent="-342900" defTabSz="914400" eaLnBrk="1" fontAlgn="auto" latinLnBrk="0" hangingPunct="1">
              <a:lnSpc>
                <a:spcPct val="80000"/>
              </a:lnSpc>
              <a:spcBef>
                <a:spcPts val="530"/>
              </a:spcBef>
              <a:spcAft>
                <a:spcPts val="1800"/>
              </a:spcAft>
              <a:buClr>
                <a:srgbClr val="9BBA58"/>
              </a:buClr>
              <a:buSzTx/>
              <a:buFont typeface="Arial"/>
              <a:buChar char="•"/>
              <a:tabLst>
                <a:tab pos="355600"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The</a:t>
            </a:r>
            <a:r>
              <a:rPr kumimoji="0" lang="en-US" sz="2400" b="0" u="none" strike="noStrike" kern="0" cap="none" spc="-35"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following</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1" u="none" strike="noStrike" kern="0" cap="none" spc="0" normalizeH="0" baseline="0" noProof="0">
                <a:ln>
                  <a:noFill/>
                </a:ln>
                <a:solidFill>
                  <a:srgbClr val="C00000"/>
                </a:solidFill>
                <a:effectLst/>
                <a:uLnTx/>
                <a:uFill>
                  <a:solidFill>
                    <a:srgbClr val="FF0000"/>
                  </a:solidFill>
                </a:uFill>
                <a:latin typeface="Calibri"/>
                <a:ea typeface="+mn-ea"/>
                <a:cs typeface="Calibri"/>
              </a:rPr>
              <a:t>MUST</a:t>
            </a:r>
            <a:r>
              <a:rPr kumimoji="0" lang="en-US" sz="2400" b="1" u="none" strike="noStrike" kern="0" cap="none" spc="-25" normalizeH="0" baseline="0" noProof="0">
                <a:ln>
                  <a:noFill/>
                </a:ln>
                <a:solidFill>
                  <a:srgbClr val="C00000"/>
                </a:solidFill>
                <a:effectLst/>
                <a:uLnTx/>
                <a:uFill>
                  <a:solidFill>
                    <a:srgbClr val="FF0000"/>
                  </a:solidFill>
                </a:uFill>
                <a:latin typeface="Calibri"/>
                <a:ea typeface="+mn-ea"/>
                <a:cs typeface="Calibri"/>
              </a:rPr>
              <a:t> be</a:t>
            </a:r>
            <a:r>
              <a:rPr kumimoji="0" lang="en-US" sz="2400" b="1" u="none" strike="noStrike" kern="0" cap="none" spc="-25" normalizeH="0" baseline="0" noProof="0" dirty="0">
                <a:ln>
                  <a:noFill/>
                </a:ln>
                <a:solidFill>
                  <a:srgbClr val="C00000"/>
                </a:solidFill>
                <a:effectLst/>
                <a:uLnTx/>
                <a:uFillTx/>
                <a:latin typeface="Calibri"/>
                <a:ea typeface="+mn-ea"/>
                <a:cs typeface="Calibri"/>
              </a:rPr>
              <a:t> </a:t>
            </a:r>
            <a:r>
              <a:rPr kumimoji="0" lang="en-US" sz="2400" b="1" u="none" strike="noStrike" kern="0" cap="none" spc="0" normalizeH="0" baseline="0" noProof="0">
                <a:ln>
                  <a:noFill/>
                </a:ln>
                <a:solidFill>
                  <a:srgbClr val="C00000"/>
                </a:solidFill>
                <a:effectLst/>
                <a:uLnTx/>
                <a:uFill>
                  <a:solidFill>
                    <a:srgbClr val="FF0000"/>
                  </a:solidFill>
                </a:uFill>
                <a:latin typeface="Calibri"/>
                <a:ea typeface="+mn-ea"/>
                <a:cs typeface="Calibri"/>
              </a:rPr>
              <a:t>collected</a:t>
            </a:r>
            <a:r>
              <a:rPr kumimoji="0" lang="en-US" sz="2400" b="1" u="none" strike="noStrike" kern="0" cap="none" spc="-30" normalizeH="0" baseline="0" noProof="0" dirty="0">
                <a:ln>
                  <a:noFill/>
                </a:ln>
                <a:solidFill>
                  <a:srgbClr val="C00000"/>
                </a:solidFill>
                <a:effectLst/>
                <a:uLnTx/>
                <a:uFill>
                  <a:solidFill>
                    <a:srgbClr val="FF0000"/>
                  </a:solidFill>
                </a:uFill>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as</a:t>
            </a:r>
            <a:r>
              <a:rPr kumimoji="0" lang="en-US" sz="2400" b="0" u="none" strike="noStrike" kern="0" cap="none" spc="-45"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part</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of</a:t>
            </a:r>
            <a:r>
              <a:rPr kumimoji="0" lang="en-US" sz="2400" b="0" u="none" strike="noStrike" kern="0" cap="none" spc="-4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the</a:t>
            </a:r>
            <a:r>
              <a:rPr kumimoji="0" lang="en-US" sz="2400" b="0" u="none" strike="noStrike" kern="0" cap="none" spc="-35"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intake</a:t>
            </a:r>
            <a:r>
              <a:rPr kumimoji="0" lang="en-US" sz="2400" b="0" u="none" strike="noStrike" kern="0" cap="none" spc="-4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process</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and</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a</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copy</a:t>
            </a:r>
            <a:r>
              <a:rPr kumimoji="0" lang="en-US" sz="2400" b="0" u="none" strike="noStrike" kern="0" cap="none" spc="-30"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uploaded to </a:t>
            </a:r>
            <a:r>
              <a:rPr kumimoji="0" lang="en-US" sz="2400" b="0" u="none" strike="noStrike" kern="0" cap="none" spc="-65" normalizeH="0" baseline="0" noProof="0">
                <a:ln>
                  <a:noFill/>
                </a:ln>
                <a:solidFill>
                  <a:srgbClr val="003864"/>
                </a:solidFill>
                <a:effectLst/>
                <a:uLnTx/>
                <a:uFillTx/>
                <a:latin typeface="Calibri"/>
                <a:ea typeface="+mn-ea"/>
                <a:cs typeface="Calibri"/>
              </a:rPr>
              <a:t>Workforce One’s </a:t>
            </a:r>
            <a:r>
              <a:rPr kumimoji="0" lang="en-US" sz="2400" b="0" u="none" strike="noStrike" kern="0" cap="none" spc="0" normalizeH="0" baseline="0" noProof="0">
                <a:ln>
                  <a:noFill/>
                </a:ln>
                <a:solidFill>
                  <a:srgbClr val="003864"/>
                </a:solidFill>
                <a:effectLst/>
                <a:uLnTx/>
                <a:uFillTx/>
                <a:latin typeface="Calibri"/>
                <a:ea typeface="+mn-ea"/>
                <a:cs typeface="Calibri"/>
              </a:rPr>
              <a:t>Electronic</a:t>
            </a:r>
            <a:r>
              <a:rPr kumimoji="0" lang="en-US" sz="2400" b="0" u="none" strike="noStrike" kern="0" cap="none" spc="-125"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Document</a:t>
            </a:r>
            <a:r>
              <a:rPr kumimoji="0" lang="en-US" sz="2400" b="0" u="none" strike="noStrike" kern="0" cap="none" spc="-110"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Storage.</a:t>
            </a:r>
            <a:endParaRPr kumimoji="0" lang="en-US" sz="2400" b="0" u="none" strike="noStrike" kern="0" cap="none" spc="0" normalizeH="0" baseline="0" noProof="0">
              <a:ln>
                <a:noFill/>
              </a:ln>
              <a:solidFill>
                <a:prstClr val="black"/>
              </a:solidFill>
              <a:effectLst/>
              <a:uLnTx/>
              <a:uFillTx/>
              <a:latin typeface="Calibri"/>
              <a:ea typeface="+mn-ea"/>
              <a:cs typeface="Calibri"/>
            </a:endParaRPr>
          </a:p>
          <a:p>
            <a:pPr marL="1029970" marR="0" lvl="8" indent="-340995" defTabSz="914400" eaLnBrk="1" fontAlgn="auto" latinLnBrk="0" hangingPunct="1">
              <a:lnSpc>
                <a:spcPct val="100000"/>
              </a:lnSpc>
              <a:spcBef>
                <a:spcPts val="0"/>
              </a:spcBef>
              <a:spcAft>
                <a:spcPts val="0"/>
              </a:spcAft>
              <a:buClr>
                <a:srgbClr val="9BBA58"/>
              </a:buClr>
              <a:buSzTx/>
              <a:buFont typeface="Arial"/>
              <a:buChar char="•"/>
              <a:tabLst>
                <a:tab pos="354965"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Proof</a:t>
            </a:r>
            <a:r>
              <a:rPr kumimoji="0" lang="en-US" sz="2400" b="0" u="none" strike="noStrike" kern="0" cap="none" spc="-65" normalizeH="0" baseline="0" noProof="0" dirty="0">
                <a:ln>
                  <a:noFill/>
                </a:ln>
                <a:solidFill>
                  <a:srgbClr val="003864"/>
                </a:solidFill>
                <a:effectLst/>
                <a:uLnTx/>
                <a:uFillTx/>
                <a:latin typeface="Calibri"/>
                <a:ea typeface="+mn-ea"/>
                <a:cs typeface="Calibri"/>
              </a:rPr>
              <a:t> </a:t>
            </a:r>
            <a:r>
              <a:rPr kumimoji="0" lang="en-US" sz="2400" b="0" u="none" strike="noStrike" kern="0" cap="none" spc="-25" normalizeH="0" baseline="0" noProof="0">
                <a:ln>
                  <a:noFill/>
                </a:ln>
                <a:solidFill>
                  <a:srgbClr val="003864"/>
                </a:solidFill>
                <a:effectLst/>
                <a:uLnTx/>
                <a:uFillTx/>
                <a:latin typeface="Calibri"/>
                <a:ea typeface="+mn-ea"/>
                <a:cs typeface="Calibri"/>
              </a:rPr>
              <a:t>of:</a:t>
            </a:r>
            <a:endParaRPr lang="en-US" sz="2400" b="0" u="none" strike="noStrike" kern="0" cap="none" spc="0" normalizeH="0" baseline="0" noProof="0">
              <a:ln>
                <a:noFill/>
              </a:ln>
              <a:solidFill>
                <a:sysClr val="windowText" lastClr="000000"/>
              </a:solidFill>
              <a:effectLst/>
              <a:uLnTx/>
              <a:uFillTx/>
              <a:latin typeface="Calibri"/>
              <a:ea typeface="Calibri"/>
              <a:cs typeface="Calibri"/>
            </a:endParaRPr>
          </a:p>
          <a:p>
            <a:pPr marL="1655445" marR="0" lvl="1" indent="-285750" defTabSz="914400" eaLnBrk="1" fontAlgn="auto" latinLnBrk="0" hangingPunct="1">
              <a:lnSpc>
                <a:spcPct val="100000"/>
              </a:lnSpc>
              <a:spcBef>
                <a:spcPts val="5"/>
              </a:spcBef>
              <a:spcAft>
                <a:spcPts val="0"/>
              </a:spcAft>
              <a:buClr>
                <a:srgbClr val="9BBA58"/>
              </a:buClr>
              <a:buSzTx/>
              <a:buFont typeface="Wingdings"/>
              <a:buChar char=""/>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Citizen</a:t>
            </a:r>
            <a:r>
              <a:rPr kumimoji="0" lang="en-US" sz="2400" b="0" u="none" strike="noStrike" kern="0" cap="none" spc="-45"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or</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Right</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to</a:t>
            </a:r>
            <a:r>
              <a:rPr kumimoji="0" lang="en-US" sz="2400" b="0" u="none" strike="noStrike" kern="0" cap="none" spc="-45" normalizeH="0" baseline="0" noProof="0" dirty="0">
                <a:ln>
                  <a:noFill/>
                </a:ln>
                <a:solidFill>
                  <a:srgbClr val="003864"/>
                </a:solidFill>
                <a:effectLst/>
                <a:uLnTx/>
                <a:uFillTx/>
                <a:latin typeface="Calibri"/>
                <a:ea typeface="+mn-ea"/>
                <a:cs typeface="Calibri"/>
              </a:rPr>
              <a:t> </a:t>
            </a:r>
            <a:r>
              <a:rPr kumimoji="0" lang="en-US" sz="2400" b="0" u="none" strike="noStrike" kern="0" cap="none" spc="-20" normalizeH="0" baseline="0" noProof="0">
                <a:ln>
                  <a:noFill/>
                </a:ln>
                <a:solidFill>
                  <a:srgbClr val="003864"/>
                </a:solidFill>
                <a:effectLst/>
                <a:uLnTx/>
                <a:uFillTx/>
                <a:latin typeface="Calibri"/>
                <a:ea typeface="+mn-ea"/>
                <a:cs typeface="Calibri"/>
              </a:rPr>
              <a:t>Work</a:t>
            </a:r>
            <a:endParaRPr lang="en-US" sz="2400" b="0" u="none" strike="noStrike" kern="0" cap="none" spc="0" normalizeH="0" baseline="0" noProof="0">
              <a:ln>
                <a:noFill/>
              </a:ln>
              <a:solidFill>
                <a:sysClr val="windowText" lastClr="000000"/>
              </a:solidFill>
              <a:effectLst/>
              <a:uLnTx/>
              <a:uFillTx/>
              <a:latin typeface="Calibri"/>
              <a:ea typeface="Calibri"/>
              <a:cs typeface="Calibri"/>
            </a:endParaRPr>
          </a:p>
          <a:p>
            <a:pPr marL="1655445" marR="0" lvl="1" indent="-285750" defTabSz="914400" eaLnBrk="1" fontAlgn="auto" latinLnBrk="0" hangingPunct="1">
              <a:lnSpc>
                <a:spcPct val="100000"/>
              </a:lnSpc>
              <a:spcBef>
                <a:spcPts val="5"/>
              </a:spcBef>
              <a:spcAft>
                <a:spcPts val="0"/>
              </a:spcAft>
              <a:buClr>
                <a:srgbClr val="9BBA58"/>
              </a:buClr>
              <a:buSzTx/>
              <a:buFont typeface="Wingdings"/>
              <a:buChar char=""/>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Date</a:t>
            </a:r>
            <a:r>
              <a:rPr kumimoji="0" lang="en-US" sz="2400" b="0" u="none" strike="noStrike" kern="0" cap="none" spc="-25"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of</a:t>
            </a:r>
            <a:r>
              <a:rPr kumimoji="0" lang="en-US" sz="2400" b="0" u="none" strike="noStrike" kern="0" cap="none" spc="-35"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Birth/Proof</a:t>
            </a:r>
            <a:r>
              <a:rPr kumimoji="0" lang="en-US" sz="2400" b="0" u="none" strike="noStrike" kern="0" cap="none" spc="-25"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of</a:t>
            </a:r>
            <a:r>
              <a:rPr kumimoji="0" lang="en-US" sz="2400" b="0" u="none" strike="noStrike" kern="0" cap="none" spc="-25" normalizeH="0" baseline="0" noProof="0">
                <a:ln>
                  <a:noFill/>
                </a:ln>
                <a:solidFill>
                  <a:srgbClr val="003864"/>
                </a:solidFill>
                <a:effectLst/>
                <a:uLnTx/>
                <a:uFillTx/>
                <a:latin typeface="Calibri"/>
                <a:ea typeface="+mn-ea"/>
                <a:cs typeface="Calibri"/>
              </a:rPr>
              <a:t> Age</a:t>
            </a:r>
            <a:endParaRPr lang="en-US" sz="2400" b="0" u="none" strike="noStrike" kern="0" cap="none" spc="0" normalizeH="0" baseline="0" noProof="0">
              <a:ln>
                <a:noFill/>
              </a:ln>
              <a:solidFill>
                <a:sysClr val="windowText" lastClr="000000"/>
              </a:solidFill>
              <a:effectLst/>
              <a:uLnTx/>
              <a:uFillTx/>
              <a:latin typeface="Calibri"/>
              <a:ea typeface="Calibri"/>
              <a:cs typeface="Calibri"/>
            </a:endParaRPr>
          </a:p>
          <a:p>
            <a:pPr marL="1655445" marR="0" lvl="1" indent="-285750" defTabSz="914400" eaLnBrk="1" fontAlgn="auto" latinLnBrk="0" hangingPunct="1">
              <a:lnSpc>
                <a:spcPct val="100000"/>
              </a:lnSpc>
              <a:spcBef>
                <a:spcPts val="0"/>
              </a:spcBef>
              <a:spcAft>
                <a:spcPts val="0"/>
              </a:spcAft>
              <a:buClr>
                <a:srgbClr val="9BBA58"/>
              </a:buClr>
              <a:buSzTx/>
              <a:buFont typeface="Wingdings"/>
              <a:buChar char=""/>
              <a:tabLst>
                <a:tab pos="1712913" algn="l"/>
              </a:tabLst>
              <a:defRPr/>
            </a:pPr>
            <a:r>
              <a:rPr kumimoji="0" lang="en-US" sz="2400" b="0" u="none" strike="noStrike" kern="0" cap="none" spc="-20" normalizeH="0" baseline="0" noProof="0">
                <a:ln>
                  <a:noFill/>
                </a:ln>
                <a:solidFill>
                  <a:srgbClr val="003864"/>
                </a:solidFill>
                <a:effectLst/>
                <a:uLnTx/>
                <a:uFillTx/>
                <a:latin typeface="Calibri"/>
                <a:ea typeface="+mn-ea"/>
                <a:cs typeface="Calibri"/>
              </a:rPr>
              <a:t>Name</a:t>
            </a:r>
            <a:endParaRPr lang="en-US" sz="2400" b="0" u="none" strike="noStrike" kern="0" cap="none" spc="0" normalizeH="0" baseline="0" noProof="0">
              <a:ln>
                <a:noFill/>
              </a:ln>
              <a:solidFill>
                <a:sysClr val="windowText" lastClr="000000"/>
              </a:solidFill>
              <a:effectLst/>
              <a:uLnTx/>
              <a:uFillTx/>
              <a:latin typeface="Calibri"/>
              <a:ea typeface="Calibri"/>
              <a:cs typeface="Calibri"/>
            </a:endParaRPr>
          </a:p>
          <a:p>
            <a:pPr marL="1655445" marR="0" lvl="1" indent="-285750" defTabSz="914400" eaLnBrk="1" fontAlgn="auto" latinLnBrk="0" hangingPunct="1">
              <a:lnSpc>
                <a:spcPct val="100000"/>
              </a:lnSpc>
              <a:spcBef>
                <a:spcPts val="0"/>
              </a:spcBef>
              <a:spcAft>
                <a:spcPts val="0"/>
              </a:spcAft>
              <a:buClr>
                <a:srgbClr val="9BBA58"/>
              </a:buClr>
              <a:buSzTx/>
              <a:buFont typeface="Wingdings"/>
              <a:buChar char=""/>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Minnesota</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Residency</a:t>
            </a:r>
            <a:r>
              <a:rPr kumimoji="0" lang="en-US" sz="2400" b="0" u="none" strike="noStrike" kern="0" cap="none" spc="-45"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Requirement</a:t>
            </a:r>
            <a:endParaRPr lang="en-US" sz="2400" b="0" u="none" strike="noStrike" kern="0" cap="none" spc="0" normalizeH="0" baseline="0" noProof="0">
              <a:ln>
                <a:noFill/>
              </a:ln>
              <a:solidFill>
                <a:sysClr val="windowText" lastClr="000000"/>
              </a:solidFill>
              <a:effectLst/>
              <a:uLnTx/>
              <a:uFillTx/>
              <a:latin typeface="Calibri"/>
              <a:ea typeface="Calibri"/>
              <a:cs typeface="Calibri"/>
            </a:endParaRPr>
          </a:p>
          <a:p>
            <a:pPr marL="1655445" marR="0" lvl="1" indent="-285750" defTabSz="914400" eaLnBrk="1" fontAlgn="auto" latinLnBrk="0" hangingPunct="1">
              <a:lnSpc>
                <a:spcPct val="100000"/>
              </a:lnSpc>
              <a:spcBef>
                <a:spcPts val="0"/>
              </a:spcBef>
              <a:spcAft>
                <a:spcPts val="1800"/>
              </a:spcAft>
              <a:buClr>
                <a:srgbClr val="9BBA58"/>
              </a:buClr>
              <a:buSzTx/>
              <a:buFont typeface="Wingdings"/>
              <a:buChar char=""/>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Social</a:t>
            </a:r>
            <a:r>
              <a:rPr kumimoji="0" lang="en-US" sz="2400" b="0" u="none" strike="noStrike" kern="0" cap="none" spc="-50" normalizeH="0" baseline="0" noProof="0" dirty="0">
                <a:ln>
                  <a:noFill/>
                </a:ln>
                <a:solidFill>
                  <a:srgbClr val="003864"/>
                </a:solidFill>
                <a:effectLst/>
                <a:uLnTx/>
                <a:uFillTx/>
                <a:latin typeface="Calibri"/>
                <a:ea typeface="+mn-ea"/>
                <a:cs typeface="Calibri"/>
              </a:rPr>
              <a:t> </a:t>
            </a:r>
            <a:r>
              <a:rPr kumimoji="0" lang="en-US" sz="2400" b="0" u="none" strike="noStrike" kern="0" cap="none" spc="0" normalizeH="0" baseline="0" noProof="0">
                <a:ln>
                  <a:noFill/>
                </a:ln>
                <a:solidFill>
                  <a:srgbClr val="003864"/>
                </a:solidFill>
                <a:effectLst/>
                <a:uLnTx/>
                <a:uFillTx/>
                <a:latin typeface="Calibri"/>
                <a:ea typeface="+mn-ea"/>
                <a:cs typeface="Calibri"/>
              </a:rPr>
              <a:t>Security</a:t>
            </a:r>
            <a:r>
              <a:rPr kumimoji="0" lang="en-US" sz="2400" b="0" u="none" strike="noStrike" kern="0" cap="none" spc="-35" normalizeH="0" baseline="0" noProof="0" dirty="0">
                <a:ln>
                  <a:noFill/>
                </a:ln>
                <a:solidFill>
                  <a:srgbClr val="003864"/>
                </a:solidFill>
                <a:effectLst/>
                <a:uLnTx/>
                <a:uFillTx/>
                <a:latin typeface="Calibri"/>
                <a:ea typeface="+mn-ea"/>
                <a:cs typeface="Calibri"/>
              </a:rPr>
              <a:t> </a:t>
            </a:r>
            <a:r>
              <a:rPr kumimoji="0" lang="en-US" sz="2400" b="0" u="none" strike="noStrike" kern="0" cap="none" spc="-10" normalizeH="0" baseline="0" noProof="0">
                <a:ln>
                  <a:noFill/>
                </a:ln>
                <a:solidFill>
                  <a:srgbClr val="003864"/>
                </a:solidFill>
                <a:effectLst/>
                <a:uLnTx/>
                <a:uFillTx/>
                <a:latin typeface="Calibri"/>
                <a:ea typeface="+mn-ea"/>
                <a:cs typeface="Calibri"/>
              </a:rPr>
              <a:t>Number</a:t>
            </a:r>
            <a:endParaRPr lang="en-US" sz="2400" b="0" u="none" strike="noStrike" kern="0" cap="none" spc="-10" normalizeH="0" baseline="0" noProof="0">
              <a:ln>
                <a:noFill/>
              </a:ln>
              <a:solidFill>
                <a:srgbClr val="003864"/>
              </a:solidFill>
              <a:effectLst/>
              <a:uLnTx/>
              <a:uFillTx/>
              <a:latin typeface="Calibri"/>
              <a:ea typeface="Calibri"/>
              <a:cs typeface="Calibri"/>
            </a:endParaRPr>
          </a:p>
          <a:p>
            <a:pPr marL="342900" marR="0" lvl="1" indent="-342900" defTabSz="914400" eaLnBrk="1" fontAlgn="auto" latinLnBrk="0" hangingPunct="1">
              <a:lnSpc>
                <a:spcPct val="100000"/>
              </a:lnSpc>
              <a:spcBef>
                <a:spcPts val="0"/>
              </a:spcBef>
              <a:spcAft>
                <a:spcPts val="600"/>
              </a:spcAft>
              <a:buClr>
                <a:srgbClr val="9BBA58"/>
              </a:buClr>
              <a:buSzTx/>
              <a:buFont typeface="Arial" panose="020B0604020202020204" pitchFamily="34" charset="0"/>
              <a:buChar char="•"/>
              <a:tabLst>
                <a:tab pos="1712913" algn="l"/>
              </a:tabLst>
              <a:defRPr/>
            </a:pPr>
            <a:r>
              <a:rPr kumimoji="0" lang="en-US" sz="2400" b="0" u="none" strike="noStrike" kern="0" cap="none" spc="0" normalizeH="0" baseline="0" noProof="0">
                <a:ln>
                  <a:noFill/>
                </a:ln>
                <a:solidFill>
                  <a:srgbClr val="003864"/>
                </a:solidFill>
                <a:effectLst/>
                <a:uLnTx/>
                <a:uFillTx/>
                <a:latin typeface="Calibri"/>
                <a:ea typeface="+mn-ea"/>
                <a:cs typeface="Calibri"/>
              </a:rPr>
              <a:t>Privacy Notice/Equal Opportunity is the Law Form must be </a:t>
            </a:r>
            <a:r>
              <a:rPr lang="en-US" sz="2400" kern="0">
                <a:solidFill>
                  <a:srgbClr val="003864"/>
                </a:solidFill>
                <a:latin typeface="Calibri"/>
                <a:cs typeface="Calibri"/>
              </a:rPr>
              <a:t>reviewed and given</a:t>
            </a:r>
            <a:r>
              <a:rPr kumimoji="0" lang="en-US" sz="2400" b="0" u="none" strike="noStrike" kern="0" cap="none" spc="0" normalizeH="0" baseline="0" noProof="0">
                <a:ln>
                  <a:noFill/>
                </a:ln>
                <a:solidFill>
                  <a:srgbClr val="003864"/>
                </a:solidFill>
                <a:effectLst/>
                <a:uLnTx/>
                <a:uFillTx/>
                <a:latin typeface="Calibri"/>
                <a:ea typeface="+mn-ea"/>
                <a:cs typeface="Calibri"/>
              </a:rPr>
              <a:t>/offered to each participant</a:t>
            </a:r>
            <a:r>
              <a:rPr lang="en-US" sz="2400" kern="0">
                <a:solidFill>
                  <a:srgbClr val="003864"/>
                </a:solidFill>
                <a:latin typeface="Calibri"/>
                <a:cs typeface="Calibri"/>
              </a:rPr>
              <a:t>.</a:t>
            </a:r>
            <a:endParaRPr kumimoji="0" lang="en-US" sz="2400" b="0" u="none" strike="noStrike" kern="0" cap="none" spc="0" normalizeH="0" baseline="0" noProof="0">
              <a:ln>
                <a:noFill/>
              </a:ln>
              <a:solidFill>
                <a:srgbClr val="003864"/>
              </a:solidFill>
              <a:effectLst/>
              <a:uLnTx/>
              <a:uFillTx/>
              <a:latin typeface="Calibri"/>
              <a:ea typeface="+mn-ea"/>
              <a:cs typeface="Calibri"/>
            </a:endParaRPr>
          </a:p>
          <a:p>
            <a:pPr marL="342900" lvl="1" indent="-342900">
              <a:spcBef>
                <a:spcPts val="0"/>
              </a:spcBef>
              <a:spcAft>
                <a:spcPts val="0"/>
              </a:spcAft>
              <a:buClr>
                <a:srgbClr val="9BBA58"/>
              </a:buClr>
              <a:tabLst>
                <a:tab pos="1712913" algn="l"/>
              </a:tabLst>
              <a:defRPr/>
            </a:pPr>
            <a:r>
              <a:rPr lang="en-US" sz="2400" kern="0" dirty="0">
                <a:solidFill>
                  <a:srgbClr val="003864"/>
                </a:solidFill>
                <a:cs typeface="Calibri"/>
              </a:rPr>
              <a:t>Refer to “ACP Documentation Needed to Support Participant Eligibility” in the </a:t>
            </a:r>
            <a:r>
              <a:rPr lang="en-US" sz="2400" kern="0" dirty="0">
                <a:solidFill>
                  <a:srgbClr val="003864"/>
                </a:solidFill>
                <a:cs typeface="Calibri"/>
                <a:hlinkClick r:id="rId3"/>
              </a:rPr>
              <a:t>Resources and Guides</a:t>
            </a:r>
            <a:r>
              <a:rPr lang="en-US" sz="2400" kern="0" dirty="0">
                <a:solidFill>
                  <a:srgbClr val="003864"/>
                </a:solidFill>
                <a:cs typeface="Calibri"/>
              </a:rPr>
              <a:t> section of ACP webpage as needed. If you have questions about eligibili</a:t>
            </a:r>
            <a:r>
              <a:rPr lang="en-US" sz="2400" kern="0">
                <a:solidFill>
                  <a:srgbClr val="003864"/>
                </a:solidFill>
                <a:cs typeface="Calibri"/>
              </a:rPr>
              <a:t>ty, reach out to your Grant Coordinator. </a:t>
            </a:r>
          </a:p>
        </p:txBody>
      </p:sp>
    </p:spTree>
    <p:extLst>
      <p:ext uri="{BB962C8B-B14F-4D97-AF65-F5344CB8AC3E}">
        <p14:creationId xmlns:p14="http://schemas.microsoft.com/office/powerpoint/2010/main" val="2938056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A979-6334-22B7-66A5-A4180D262BA6}"/>
              </a:ext>
            </a:extLst>
          </p:cNvPr>
          <p:cNvSpPr>
            <a:spLocks noGrp="1"/>
          </p:cNvSpPr>
          <p:nvPr>
            <p:ph type="title"/>
          </p:nvPr>
        </p:nvSpPr>
        <p:spPr>
          <a:xfrm>
            <a:off x="449224" y="811964"/>
            <a:ext cx="3698160" cy="5234072"/>
          </a:xfrm>
        </p:spPr>
        <p:txBody>
          <a:bodyPr anchor="ctr">
            <a:normAutofit/>
          </a:bodyPr>
          <a:lstStyle/>
          <a:p>
            <a:r>
              <a:rPr lang="en-US" sz="5100"/>
              <a:t>Program Requirements</a:t>
            </a:r>
          </a:p>
        </p:txBody>
      </p:sp>
      <p:sp>
        <p:nvSpPr>
          <p:cNvPr id="4" name="Content Placeholder 3">
            <a:extLst>
              <a:ext uri="{FF2B5EF4-FFF2-40B4-BE49-F238E27FC236}">
                <a16:creationId xmlns:a16="http://schemas.microsoft.com/office/drawing/2014/main" id="{E0CA3D8F-4CC1-9B48-B86B-C79B5616059A}"/>
              </a:ext>
            </a:extLst>
          </p:cNvPr>
          <p:cNvSpPr>
            <a:spLocks noGrp="1"/>
          </p:cNvSpPr>
          <p:nvPr>
            <p:ph sz="quarter" idx="10"/>
          </p:nvPr>
        </p:nvSpPr>
        <p:spPr>
          <a:xfrm>
            <a:off x="5207350" y="808073"/>
            <a:ext cx="6067425" cy="5237963"/>
          </a:xfrm>
        </p:spPr>
        <p:txBody>
          <a:bodyPr vert="horz" lIns="274320" tIns="274320" rIns="274320" bIns="274320" rtlCol="0" anchor="ctr">
            <a:normAutofit/>
          </a:bodyPr>
          <a:lstStyle/>
          <a:p>
            <a:pPr>
              <a:lnSpc>
                <a:spcPct val="90000"/>
              </a:lnSpc>
            </a:pPr>
            <a:r>
              <a:rPr lang="en-US">
                <a:solidFill>
                  <a:schemeClr val="tx1"/>
                </a:solidFill>
              </a:rPr>
              <a:t>Ensure program design will meet intended Service to Success outcomes</a:t>
            </a:r>
            <a:endParaRPr lang="en-US">
              <a:solidFill>
                <a:schemeClr val="tx1"/>
              </a:solidFill>
              <a:ea typeface="Calibri"/>
              <a:cs typeface="Calibri"/>
            </a:endParaRPr>
          </a:p>
          <a:p>
            <a:pPr>
              <a:lnSpc>
                <a:spcPct val="90000"/>
              </a:lnSpc>
            </a:pPr>
            <a:r>
              <a:rPr lang="en-US">
                <a:solidFill>
                  <a:schemeClr val="tx1"/>
                </a:solidFill>
              </a:rPr>
              <a:t>Conduct an Intake</a:t>
            </a:r>
            <a:endParaRPr lang="en-US">
              <a:solidFill>
                <a:schemeClr val="tx1"/>
              </a:solidFill>
              <a:ea typeface="Calibri"/>
              <a:cs typeface="Calibri"/>
            </a:endParaRPr>
          </a:p>
          <a:p>
            <a:pPr>
              <a:lnSpc>
                <a:spcPct val="90000"/>
              </a:lnSpc>
            </a:pPr>
            <a:r>
              <a:rPr lang="en-US">
                <a:solidFill>
                  <a:schemeClr val="tx1"/>
                </a:solidFill>
              </a:rPr>
              <a:t>Determine Eligibility</a:t>
            </a:r>
            <a:endParaRPr lang="en-US">
              <a:solidFill>
                <a:schemeClr val="tx1"/>
              </a:solidFill>
              <a:ea typeface="Calibri"/>
              <a:cs typeface="Calibri"/>
            </a:endParaRPr>
          </a:p>
          <a:p>
            <a:pPr>
              <a:lnSpc>
                <a:spcPct val="90000"/>
              </a:lnSpc>
            </a:pPr>
            <a:r>
              <a:rPr lang="en-US">
                <a:solidFill>
                  <a:schemeClr val="tx1"/>
                </a:solidFill>
              </a:rPr>
              <a:t>Maintain Participant Data</a:t>
            </a:r>
            <a:endParaRPr lang="en-US">
              <a:solidFill>
                <a:schemeClr val="tx1"/>
              </a:solidFill>
              <a:ea typeface="Calibri"/>
              <a:cs typeface="Calibri"/>
            </a:endParaRPr>
          </a:p>
          <a:p>
            <a:pPr>
              <a:lnSpc>
                <a:spcPct val="90000"/>
              </a:lnSpc>
            </a:pPr>
            <a:r>
              <a:rPr lang="en-US">
                <a:solidFill>
                  <a:schemeClr val="tx1"/>
                </a:solidFill>
              </a:rPr>
              <a:t>Request Reimbursements for Program Costs </a:t>
            </a:r>
            <a:endParaRPr lang="en-US">
              <a:solidFill>
                <a:schemeClr val="tx1"/>
              </a:solidFill>
              <a:ea typeface="Calibri"/>
              <a:cs typeface="Calibri"/>
            </a:endParaRPr>
          </a:p>
          <a:p>
            <a:pPr>
              <a:lnSpc>
                <a:spcPct val="90000"/>
              </a:lnSpc>
            </a:pPr>
            <a:r>
              <a:rPr lang="en-US">
                <a:solidFill>
                  <a:schemeClr val="tx1"/>
                </a:solidFill>
              </a:rPr>
              <a:t>Submit Quarterly Reports</a:t>
            </a:r>
            <a:endParaRPr lang="en-US">
              <a:solidFill>
                <a:schemeClr val="tx1"/>
              </a:solidFill>
              <a:ea typeface="Calibri"/>
              <a:cs typeface="Calibri"/>
            </a:endParaRPr>
          </a:p>
          <a:p>
            <a:pPr>
              <a:lnSpc>
                <a:spcPct val="90000"/>
              </a:lnSpc>
            </a:pPr>
            <a:r>
              <a:rPr lang="en-US">
                <a:solidFill>
                  <a:schemeClr val="tx1"/>
                </a:solidFill>
              </a:rPr>
              <a:t>Participate in Monitoring Visits </a:t>
            </a:r>
            <a:endParaRPr lang="en-US">
              <a:solidFill>
                <a:schemeClr val="tx1"/>
              </a:solidFill>
              <a:ea typeface="Calibri"/>
              <a:cs typeface="Calibri"/>
            </a:endParaRPr>
          </a:p>
        </p:txBody>
      </p:sp>
      <p:sp>
        <p:nvSpPr>
          <p:cNvPr id="9" name="Slide Number Placeholder 3">
            <a:extLst>
              <a:ext uri="{FF2B5EF4-FFF2-40B4-BE49-F238E27FC236}">
                <a16:creationId xmlns:a16="http://schemas.microsoft.com/office/drawing/2014/main" id="{0ADB8C9F-F810-C878-7349-DF643C037E8C}"/>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15</a:t>
            </a:fld>
            <a:endParaRPr lang="en-US"/>
          </a:p>
        </p:txBody>
      </p:sp>
    </p:spTree>
    <p:extLst>
      <p:ext uri="{BB962C8B-B14F-4D97-AF65-F5344CB8AC3E}">
        <p14:creationId xmlns:p14="http://schemas.microsoft.com/office/powerpoint/2010/main" val="1254058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85A7-1E67-AFBA-7EA5-437386644855}"/>
              </a:ext>
            </a:extLst>
          </p:cNvPr>
          <p:cNvSpPr>
            <a:spLocks noGrp="1"/>
          </p:cNvSpPr>
          <p:nvPr>
            <p:ph type="title"/>
          </p:nvPr>
        </p:nvSpPr>
        <p:spPr/>
        <p:txBody>
          <a:bodyPr/>
          <a:lstStyle/>
          <a:p>
            <a:r>
              <a:rPr lang="en-US"/>
              <a:t>Eligibility: Grant Requirements</a:t>
            </a:r>
          </a:p>
        </p:txBody>
      </p:sp>
      <p:graphicFrame>
        <p:nvGraphicFramePr>
          <p:cNvPr id="4" name="Content Placeholder 2" descr="Specific eligibility requirements and eligible services were outlined in the RFP.  When you applied for funding, you identified the target population you would serve.&#10;Your contract is developed based on the proposal you submitted in response to the RFP.&#10;Refer to your organization’s contract for the specific target population your organization will serve. You’ll find this information the in the Grant Information Summary at the beginning of your contract and in the narrative section. Make sure you are serving who you say you are going to serve. &#10;">
            <a:extLst>
              <a:ext uri="{FF2B5EF4-FFF2-40B4-BE49-F238E27FC236}">
                <a16:creationId xmlns:a16="http://schemas.microsoft.com/office/drawing/2014/main" id="{CAA04995-1F32-ACDD-C8D2-C44B69E0A34C}"/>
              </a:ext>
            </a:extLst>
          </p:cNvPr>
          <p:cNvGraphicFramePr>
            <a:graphicFrameLocks noGrp="1"/>
          </p:cNvGraphicFramePr>
          <p:nvPr>
            <p:ph sz="half" idx="1"/>
          </p:nvPr>
        </p:nvGraphicFramePr>
        <p:xfrm>
          <a:off x="1395411" y="1493109"/>
          <a:ext cx="9401177" cy="444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7433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3A7F3-B247-B5CC-CD86-6A0ED0475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99431-254F-D8C1-A809-0AC923EB832B}"/>
              </a:ext>
            </a:extLst>
          </p:cNvPr>
          <p:cNvSpPr>
            <a:spLocks noGrp="1"/>
          </p:cNvSpPr>
          <p:nvPr>
            <p:ph type="title"/>
          </p:nvPr>
        </p:nvSpPr>
        <p:spPr/>
        <p:txBody>
          <a:bodyPr/>
          <a:lstStyle/>
          <a:p>
            <a:r>
              <a:rPr lang="en-US"/>
              <a:t>Measurable Outcomes</a:t>
            </a:r>
          </a:p>
        </p:txBody>
      </p:sp>
      <p:graphicFrame>
        <p:nvGraphicFramePr>
          <p:cNvPr id="4" name="Content Placeholder 2" descr="Measurable outcomes are defined by the DEED competitive grant program and defined in your work plan/contract.&#10;These outcomes are used to assess your program’s success.&#10;Workforce One is the system used to track and report outcomes to DEED. This is done by Activities and Exits. Capturing outcomes in WF1 is SO important because DEED uses Workforce One to measure program success. &#10;">
            <a:extLst>
              <a:ext uri="{FF2B5EF4-FFF2-40B4-BE49-F238E27FC236}">
                <a16:creationId xmlns:a16="http://schemas.microsoft.com/office/drawing/2014/main" id="{7EE8018E-55BA-FF3B-835A-464018F351A7}"/>
              </a:ext>
            </a:extLst>
          </p:cNvPr>
          <p:cNvGraphicFramePr>
            <a:graphicFrameLocks noGrp="1"/>
          </p:cNvGraphicFramePr>
          <p:nvPr>
            <p:ph sz="half" idx="1"/>
          </p:nvPr>
        </p:nvGraphicFramePr>
        <p:xfrm>
          <a:off x="1419223" y="1593850"/>
          <a:ext cx="9401177" cy="444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6649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8BA43-C243-D9EA-57A1-EFF6A50C6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151DE-51A5-995E-8991-7961D8269B49}"/>
              </a:ext>
            </a:extLst>
          </p:cNvPr>
          <p:cNvSpPr>
            <a:spLocks noGrp="1"/>
          </p:cNvSpPr>
          <p:nvPr>
            <p:ph type="title"/>
          </p:nvPr>
        </p:nvSpPr>
        <p:spPr/>
        <p:txBody>
          <a:bodyPr/>
          <a:lstStyle/>
          <a:p>
            <a:r>
              <a:rPr lang="en-US"/>
              <a:t>Measurable Outcomes (cont.)</a:t>
            </a:r>
          </a:p>
        </p:txBody>
      </p:sp>
      <p:graphicFrame>
        <p:nvGraphicFramePr>
          <p:cNvPr id="4" name="Content Placeholder 2" descr="Enrollments - Your contract states the projected number of participants you plan to serve. Each participant entered into WF1 is counted toward your total enrollments.&#10;Participants attaining work-related certificates and/or industry recognized credentials – these are tracked by the activities that participant are entered in to within WF1. A copy of a participant’s certificate/credential must be uploaded to the EDS system&#10;Placing participants in employment is the primary goal. It is the responsibility of each grantee to work with participants on their next educational step on their career pathway or through to job placement.&#10;A participant that obtains a promotion or wage increase with current employer is also considered a positive outcome.&#10;Participants who continue to a higher level of education are also consider a positive outcome.&#10;">
            <a:extLst>
              <a:ext uri="{FF2B5EF4-FFF2-40B4-BE49-F238E27FC236}">
                <a16:creationId xmlns:a16="http://schemas.microsoft.com/office/drawing/2014/main" id="{529B9AA9-EBEF-0A43-36A2-F838BB8DD56F}"/>
              </a:ext>
            </a:extLst>
          </p:cNvPr>
          <p:cNvGraphicFramePr>
            <a:graphicFrameLocks noGrp="1"/>
          </p:cNvGraphicFramePr>
          <p:nvPr>
            <p:ph sz="half" idx="1"/>
          </p:nvPr>
        </p:nvGraphicFramePr>
        <p:xfrm>
          <a:off x="1419223" y="1593850"/>
          <a:ext cx="9401177" cy="444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8489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6C69D-6355-7606-7956-FEC39A3CC26A}"/>
              </a:ext>
            </a:extLst>
          </p:cNvPr>
          <p:cNvSpPr>
            <a:spLocks noGrp="1"/>
          </p:cNvSpPr>
          <p:nvPr>
            <p:ph type="title"/>
          </p:nvPr>
        </p:nvSpPr>
        <p:spPr/>
        <p:txBody>
          <a:bodyPr/>
          <a:lstStyle/>
          <a:p>
            <a:r>
              <a:rPr lang="en-US"/>
              <a:t>Program Outcomes: Uniform Report Card</a:t>
            </a:r>
          </a:p>
        </p:txBody>
      </p:sp>
      <p:sp>
        <p:nvSpPr>
          <p:cNvPr id="3" name="Content Placeholder 2">
            <a:extLst>
              <a:ext uri="{FF2B5EF4-FFF2-40B4-BE49-F238E27FC236}">
                <a16:creationId xmlns:a16="http://schemas.microsoft.com/office/drawing/2014/main" id="{A08272B7-F1C5-A3DE-B25E-644B9C0FD88A}"/>
              </a:ext>
            </a:extLst>
          </p:cNvPr>
          <p:cNvSpPr>
            <a:spLocks noGrp="1"/>
          </p:cNvSpPr>
          <p:nvPr>
            <p:ph sz="half" idx="1"/>
          </p:nvPr>
        </p:nvSpPr>
        <p:spPr>
          <a:xfrm>
            <a:off x="257452" y="1230923"/>
            <a:ext cx="11677096" cy="5228492"/>
          </a:xfrm>
        </p:spPr>
        <p:txBody>
          <a:bodyPr vert="horz" lIns="274320" tIns="274320" rIns="274320" bIns="274320" rtlCol="0" anchor="t">
            <a:normAutofit/>
          </a:bodyPr>
          <a:lstStyle/>
          <a:p>
            <a:pPr marL="355600" marR="90805" indent="-342900">
              <a:lnSpc>
                <a:spcPts val="2920"/>
              </a:lnSpc>
              <a:spcBef>
                <a:spcPts val="459"/>
              </a:spcBef>
              <a:spcAft>
                <a:spcPts val="0"/>
              </a:spcAft>
              <a:buClr>
                <a:srgbClr val="9BBA58"/>
              </a:buClr>
              <a:buFont typeface="Arial"/>
              <a:buChar char="•"/>
              <a:tabLst>
                <a:tab pos="355600" algn="l"/>
              </a:tabLst>
              <a:defRPr/>
            </a:pPr>
            <a:r>
              <a:rPr kumimoji="0" lang="en-US" sz="2800" b="0" i="0" u="none" strike="noStrike" kern="0" cap="none" spc="-10" normalizeH="0" baseline="0" noProof="0">
                <a:ln>
                  <a:noFill/>
                </a:ln>
                <a:solidFill>
                  <a:srgbClr val="003864"/>
                </a:solidFill>
                <a:effectLst/>
                <a:uLnTx/>
                <a:uFillTx/>
                <a:latin typeface="Calibri"/>
                <a:cs typeface="Calibri"/>
              </a:rPr>
              <a:t>Established</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by</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Minnesota</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Statute </a:t>
            </a:r>
            <a:r>
              <a:rPr kumimoji="0" lang="en-US" sz="2800" b="0" i="0" u="none" strike="noStrike" kern="0" cap="none" spc="0" normalizeH="0" baseline="0" noProof="0" dirty="0">
                <a:ln>
                  <a:noFill/>
                </a:ln>
                <a:solidFill>
                  <a:srgbClr val="003864"/>
                </a:solidFill>
                <a:effectLst/>
                <a:uLnTx/>
                <a:uFillTx/>
                <a:latin typeface="Calibri"/>
                <a:cs typeface="Calibri"/>
                <a:hlinkClick r:id="rId3"/>
              </a:rPr>
              <a:t>116L.98</a:t>
            </a:r>
            <a:r>
              <a:rPr kumimoji="0" lang="en-US" sz="2800" b="0" i="0" u="none" strike="noStrike" kern="0" cap="none" spc="-30" normalizeH="0" baseline="0" noProof="0" dirty="0">
                <a:ln>
                  <a:noFill/>
                </a:ln>
                <a:solidFill>
                  <a:srgbClr val="003864"/>
                </a:solidFill>
                <a:effectLst/>
                <a:uLnTx/>
                <a:uFillTx/>
                <a:latin typeface="Calibri"/>
                <a:cs typeface="Calibri"/>
                <a:hlinkClick r:id="rId3"/>
              </a:rPr>
              <a:t> </a:t>
            </a:r>
            <a:r>
              <a:rPr kumimoji="0" lang="en-US" sz="2800" b="0" i="0" u="none" strike="noStrike" kern="0" cap="none" spc="-55" normalizeH="0" baseline="0" noProof="0" dirty="0">
                <a:ln>
                  <a:noFill/>
                </a:ln>
                <a:solidFill>
                  <a:srgbClr val="0000FF"/>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 </a:t>
            </a:r>
            <a:r>
              <a:rPr kumimoji="0" lang="en-US" sz="2800" b="0" i="0" u="none" strike="noStrike" kern="0" cap="none" spc="0" normalizeH="0" baseline="0" noProof="0" dirty="0">
                <a:ln>
                  <a:noFill/>
                </a:ln>
                <a:solidFill>
                  <a:srgbClr val="003864"/>
                </a:solidFill>
                <a:effectLst/>
                <a:uLnTx/>
                <a:uFillTx/>
                <a:latin typeface="Calibri"/>
                <a:cs typeface="Calibri"/>
                <a:hlinkClick r:id="rId4"/>
              </a:rPr>
              <a:t>uniform report card</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35" normalizeH="0" baseline="0" noProof="0">
                <a:ln>
                  <a:noFill/>
                </a:ln>
                <a:solidFill>
                  <a:srgbClr val="003864"/>
                </a:solidFill>
                <a:effectLst/>
                <a:uLnTx/>
                <a:uFillTx/>
                <a:latin typeface="Calibri"/>
                <a:cs typeface="Calibri"/>
              </a:rPr>
              <a:t>state’s</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performance </a:t>
            </a:r>
            <a:r>
              <a:rPr kumimoji="0" lang="en-US" sz="2800" b="0" i="0" u="none" strike="noStrike" kern="0" cap="none" spc="0" normalizeH="0" baseline="0" noProof="0">
                <a:ln>
                  <a:noFill/>
                </a:ln>
                <a:solidFill>
                  <a:srgbClr val="003864"/>
                </a:solidFill>
                <a:effectLst/>
                <a:uLnTx/>
                <a:uFillTx/>
                <a:latin typeface="Calibri"/>
                <a:cs typeface="Calibri"/>
              </a:rPr>
              <a:t>dashboard</a:t>
            </a:r>
            <a:r>
              <a:rPr kumimoji="0" lang="en-US" sz="2800" b="0" i="0" u="none" strike="noStrike" kern="0" cap="none" spc="-8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most</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workforce</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development programs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algn="l" defTabSz="914400" eaLnBrk="1" fontAlgn="auto" latinLnBrk="0" hangingPunct="1">
              <a:lnSpc>
                <a:spcPct val="100000"/>
              </a:lnSpc>
              <a:spcBef>
                <a:spcPts val="275"/>
              </a:spcBef>
              <a:spcAft>
                <a:spcPts val="0"/>
              </a:spcAft>
              <a:buClr>
                <a:srgbClr val="9BBA58"/>
              </a:buClr>
              <a:buSzTx/>
              <a:buFont typeface="Arial"/>
              <a:buChar char="•"/>
              <a:tabLst>
                <a:tab pos="354965" algn="l"/>
              </a:tabLst>
              <a:defRPr/>
            </a:pPr>
            <a:r>
              <a:rPr kumimoji="0" lang="en-US" sz="2800" b="0" i="0" u="none" strike="noStrike" kern="0" cap="none" spc="0" normalizeH="0" baseline="0" noProof="0">
                <a:ln>
                  <a:noFill/>
                </a:ln>
                <a:solidFill>
                  <a:srgbClr val="003864"/>
                </a:solidFill>
                <a:effectLst/>
                <a:uLnTx/>
                <a:uFillTx/>
                <a:latin typeface="Calibri"/>
                <a:cs typeface="Calibri"/>
              </a:rPr>
              <a:t>Information</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Report</a:t>
            </a:r>
            <a:r>
              <a:rPr kumimoji="0" lang="en-US" sz="2800" b="0" i="0" u="none" strike="noStrike" kern="0" cap="none" spc="-65" normalizeH="0" baseline="0" noProof="0" dirty="0">
                <a:ln>
                  <a:noFill/>
                </a:ln>
                <a:solidFill>
                  <a:srgbClr val="003864"/>
                </a:solidFill>
                <a:effectLst/>
                <a:uLnTx/>
                <a:uFillTx/>
                <a:latin typeface="Calibri"/>
                <a:cs typeface="Calibri"/>
              </a:rPr>
              <a:t> </a:t>
            </a:r>
            <a:r>
              <a:rPr lang="en-US" sz="2800" kern="0">
                <a:solidFill>
                  <a:srgbClr val="003864"/>
                </a:solidFill>
                <a:latin typeface="Calibri"/>
                <a:cs typeface="Calibri"/>
              </a:rPr>
              <a:t>C</a:t>
            </a:r>
            <a:r>
              <a:rPr kumimoji="0" lang="en-US" sz="2800" b="0" i="0" u="none" strike="noStrike" kern="0" cap="none" spc="0" normalizeH="0" baseline="0" noProof="0">
                <a:ln>
                  <a:noFill/>
                </a:ln>
                <a:solidFill>
                  <a:srgbClr val="003864"/>
                </a:solidFill>
                <a:effectLst/>
                <a:uLnTx/>
                <a:uFillTx/>
                <a:latin typeface="Calibri"/>
                <a:cs typeface="Calibri"/>
              </a:rPr>
              <a:t>ard</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pulled</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quarterly</a:t>
            </a:r>
            <a:r>
              <a:rPr lang="en-US" sz="2800" kern="0" spc="-10">
                <a:solidFill>
                  <a:srgbClr val="003864"/>
                </a:solidFill>
                <a:latin typeface="Calibri"/>
                <a:cs typeface="Calibri"/>
              </a:rPr>
              <a: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205740" lvl="0" indent="-342900" algn="l" defTabSz="914400" eaLnBrk="1" fontAlgn="auto" latinLnBrk="0" hangingPunct="1">
              <a:lnSpc>
                <a:spcPts val="2920"/>
              </a:lnSpc>
              <a:spcBef>
                <a:spcPts val="690"/>
              </a:spcBef>
              <a:spcAft>
                <a:spcPts val="0"/>
              </a:spcAft>
              <a:buClr>
                <a:srgbClr val="9BBA58"/>
              </a:buClr>
              <a:buSzTx/>
              <a:buFont typeface="Arial"/>
              <a:buChar char="•"/>
              <a:tabLst>
                <a:tab pos="355600" algn="l"/>
              </a:tabLst>
              <a:defRPr/>
            </a:pP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Report</a:t>
            </a:r>
            <a:r>
              <a:rPr kumimoji="0" lang="en-US" sz="2800" b="0" i="0" u="none" strike="noStrike" kern="0" cap="none" spc="-85" normalizeH="0" baseline="0" noProof="0" dirty="0">
                <a:ln>
                  <a:noFill/>
                </a:ln>
                <a:solidFill>
                  <a:srgbClr val="003864"/>
                </a:solidFill>
                <a:effectLst/>
                <a:uLnTx/>
                <a:uFillTx/>
                <a:latin typeface="Calibri"/>
                <a:cs typeface="Calibri"/>
              </a:rPr>
              <a:t> </a:t>
            </a:r>
            <a:r>
              <a:rPr lang="en-US" sz="2800" kern="0">
                <a:solidFill>
                  <a:srgbClr val="003864"/>
                </a:solidFill>
                <a:latin typeface="Calibri"/>
                <a:cs typeface="Calibri"/>
              </a:rPr>
              <a:t>C</a:t>
            </a:r>
            <a:r>
              <a:rPr kumimoji="0" lang="en-US" sz="2800" b="0" i="0" u="none" strike="noStrike" kern="0" cap="none" spc="0" normalizeH="0" baseline="0" noProof="0">
                <a:ln>
                  <a:noFill/>
                </a:ln>
                <a:solidFill>
                  <a:srgbClr val="003864"/>
                </a:solidFill>
                <a:effectLst/>
                <a:uLnTx/>
                <a:uFillTx/>
                <a:latin typeface="Calibri"/>
                <a:cs typeface="Calibri"/>
              </a:rPr>
              <a:t>ard</a:t>
            </a:r>
            <a:r>
              <a:rPr kumimoji="0" lang="en-US" sz="2800" b="0" i="0" u="none" strike="noStrike" kern="0" cap="none" spc="-8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measures</a:t>
            </a:r>
            <a:r>
              <a:rPr kumimoji="0" lang="en-US" sz="2800" b="0" i="0" u="none" strike="noStrike" kern="0" cap="none" spc="-10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Enrollment,</a:t>
            </a:r>
            <a:r>
              <a:rPr kumimoji="0" lang="en-US" sz="2800" b="0" i="0" u="none" strike="noStrike" kern="0" cap="none" spc="-9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Training,</a:t>
            </a:r>
            <a:r>
              <a:rPr kumimoji="0" lang="en-US" sz="2800" b="0" i="0" u="none" strike="noStrike" kern="0" cap="none" spc="-8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Exits, </a:t>
            </a:r>
            <a:r>
              <a:rPr kumimoji="0" lang="en-US" sz="2800" b="0" i="0" u="none" strike="noStrike" kern="0" cap="none" spc="-20" normalizeH="0" baseline="0" noProof="0">
                <a:ln>
                  <a:noFill/>
                </a:ln>
                <a:solidFill>
                  <a:srgbClr val="003864"/>
                </a:solidFill>
                <a:effectLst/>
                <a:uLnTx/>
                <a:uFillTx/>
                <a:latin typeface="Calibri"/>
                <a:cs typeface="Calibri"/>
              </a:rPr>
              <a:t>Training</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Completion,</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and</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Employment</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outcomes</a:t>
            </a:r>
            <a:r>
              <a:rPr lang="en-US" sz="2800" kern="0" spc="-10">
                <a:solidFill>
                  <a:srgbClr val="003864"/>
                </a:solidFill>
                <a:latin typeface="Calibri"/>
                <a:cs typeface="Calibri"/>
              </a:rPr>
              <a: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indent="-342265">
              <a:spcBef>
                <a:spcPts val="280"/>
              </a:spcBef>
              <a:spcAft>
                <a:spcPts val="0"/>
              </a:spcAft>
              <a:buClr>
                <a:srgbClr val="9BBA58"/>
              </a:buClr>
              <a:buFont typeface="Arial"/>
              <a:buChar char="•"/>
              <a:tabLst>
                <a:tab pos="354965" algn="l"/>
              </a:tabLst>
              <a:defRPr/>
            </a:pP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Report</a:t>
            </a:r>
            <a:r>
              <a:rPr lang="en-US" sz="2800" kern="0" spc="-45">
                <a:solidFill>
                  <a:srgbClr val="003864"/>
                </a:solidFill>
                <a:latin typeface="Calibri"/>
                <a:cs typeface="Calibri"/>
              </a:rPr>
              <a:t> C</a:t>
            </a:r>
            <a:r>
              <a:rPr lang="en-US" sz="2800" kern="0">
                <a:solidFill>
                  <a:srgbClr val="003864"/>
                </a:solidFill>
                <a:latin typeface="Calibri"/>
                <a:cs typeface="Calibri"/>
              </a:rPr>
              <a:t>ard</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public</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information</a:t>
            </a:r>
            <a:r>
              <a:rPr lang="en-US" sz="2800" kern="0" spc="-10">
                <a:solidFill>
                  <a:srgbClr val="003864"/>
                </a:solidFill>
                <a:latin typeface="Calibri"/>
                <a:cs typeface="Calibri"/>
              </a:rPr>
              <a: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algn="l" defTabSz="914400" eaLnBrk="1" fontAlgn="auto" latinLnBrk="0" hangingPunct="1">
              <a:lnSpc>
                <a:spcPts val="3080"/>
              </a:lnSpc>
              <a:spcBef>
                <a:spcPts val="320"/>
              </a:spcBef>
              <a:spcAft>
                <a:spcPts val="0"/>
              </a:spcAft>
              <a:buClr>
                <a:srgbClr val="9BBA58"/>
              </a:buClr>
              <a:buSzTx/>
              <a:buFont typeface="Arial"/>
              <a:buChar char="•"/>
              <a:tabLst>
                <a:tab pos="354965" algn="l"/>
              </a:tabLst>
              <a:defRPr/>
            </a:pPr>
            <a:r>
              <a:rPr kumimoji="0" lang="en-US" sz="2800" b="0" i="0" u="none" strike="noStrike" kern="0" cap="none" spc="-80" normalizeH="0" baseline="0" noProof="0">
                <a:ln>
                  <a:noFill/>
                </a:ln>
                <a:solidFill>
                  <a:srgbClr val="003864"/>
                </a:solidFill>
                <a:effectLst/>
                <a:uLnTx/>
                <a:uFillTx/>
                <a:latin typeface="Calibri"/>
                <a:cs typeface="Calibri"/>
              </a:rPr>
              <a:t>This is one of the reasons it is </a:t>
            </a:r>
            <a:r>
              <a:rPr kumimoji="0" lang="en-US" sz="2800" b="0" i="0" u="none" strike="noStrike" kern="0" cap="none" spc="-10" normalizeH="0" baseline="0" noProof="0">
                <a:ln>
                  <a:noFill/>
                </a:ln>
                <a:solidFill>
                  <a:srgbClr val="003864"/>
                </a:solidFill>
                <a:effectLst/>
                <a:uLnTx/>
                <a:uFillTx/>
                <a:latin typeface="Calibri"/>
                <a:cs typeface="Calibri"/>
              </a:rPr>
              <a:t>important</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organizations</a:t>
            </a:r>
            <a:r>
              <a:rPr kumimoji="0" lang="en-US" sz="2800" b="0" i="0" u="none" strike="noStrike" kern="0" cap="none" spc="-8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to</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ensure</a:t>
            </a:r>
            <a:r>
              <a:rPr kumimoji="0" lang="en-US" sz="2800" b="0" i="0" u="none" strike="noStrike" kern="0" cap="none" spc="-8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data</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quality</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in</a:t>
            </a:r>
            <a:r>
              <a:rPr kumimoji="0" lang="en-US" sz="2800" b="0" i="0" u="none" strike="noStrike" kern="0" cap="none" spc="0" normalizeH="0" baseline="0" noProof="0" dirty="0">
                <a:ln>
                  <a:noFill/>
                </a:ln>
                <a:solidFill>
                  <a:sysClr val="windowText" lastClr="000000"/>
                </a:solidFill>
                <a:effectLst/>
                <a:uLnTx/>
                <a:uFillTx/>
                <a:latin typeface="Calibri"/>
                <a:cs typeface="Calibri"/>
              </a:rPr>
              <a:t> </a:t>
            </a:r>
            <a:r>
              <a:rPr kumimoji="0" lang="en-US" sz="2800" b="0" i="0" u="none" strike="noStrike" kern="0" cap="none" spc="-20" normalizeH="0" baseline="0" noProof="0">
                <a:ln>
                  <a:noFill/>
                </a:ln>
                <a:solidFill>
                  <a:srgbClr val="003864"/>
                </a:solidFill>
                <a:effectLst/>
                <a:uLnTx/>
                <a:uFillTx/>
                <a:latin typeface="Calibri"/>
                <a:cs typeface="Calibri"/>
              </a:rPr>
              <a:t>Workforce</a:t>
            </a:r>
            <a:r>
              <a:rPr kumimoji="0" lang="en-US" sz="2800" b="0" i="0" u="none" strike="noStrike" kern="0" cap="none" spc="-85"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One </a:t>
            </a:r>
            <a:r>
              <a:rPr lang="en-US" sz="2800" kern="0" spc="-25">
                <a:solidFill>
                  <a:srgbClr val="003864"/>
                </a:solidFill>
                <a:latin typeface="Calibri"/>
                <a:cs typeface="Calibri"/>
              </a:rPr>
              <a:t>(WF1).</a:t>
            </a:r>
            <a:endParaRPr kumimoji="0" lang="en-US" sz="2800" b="0" i="0" u="none" strike="noStrike" kern="0" cap="none" spc="-25" normalizeH="0" baseline="0" noProof="0">
              <a:ln>
                <a:noFill/>
              </a:ln>
              <a:solidFill>
                <a:srgbClr val="003864"/>
              </a:solidFill>
              <a:effectLst/>
              <a:uLnTx/>
              <a:uFillTx/>
              <a:latin typeface="Calibri"/>
              <a:cs typeface="Calibri"/>
            </a:endParaRPr>
          </a:p>
          <a:p>
            <a:pPr marL="354965" indent="-342265">
              <a:lnSpc>
                <a:spcPts val="3080"/>
              </a:lnSpc>
              <a:spcBef>
                <a:spcPts val="320"/>
              </a:spcBef>
              <a:spcAft>
                <a:spcPts val="0"/>
              </a:spcAft>
              <a:buClr>
                <a:srgbClr val="9BBA58"/>
              </a:buClr>
              <a:buFont typeface="Arial"/>
              <a:buChar char="•"/>
              <a:tabLst>
                <a:tab pos="354965" algn="l"/>
              </a:tabLst>
              <a:defRPr/>
            </a:pPr>
            <a:r>
              <a:rPr lang="en-US" sz="2800" kern="0" spc="-25">
                <a:solidFill>
                  <a:srgbClr val="003864"/>
                </a:solidFill>
                <a:latin typeface="Calibri"/>
                <a:ea typeface="Calibri"/>
                <a:cs typeface="Calibri"/>
              </a:rPr>
              <a:t>Each program should identify one or more Workforce One (WF1) data owners.</a:t>
            </a:r>
          </a:p>
        </p:txBody>
      </p:sp>
    </p:spTree>
    <p:extLst>
      <p:ext uri="{BB962C8B-B14F-4D97-AF65-F5344CB8AC3E}">
        <p14:creationId xmlns:p14="http://schemas.microsoft.com/office/powerpoint/2010/main" val="1801639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FA10-0769-2951-5FF4-C6D8D0CA7C36}"/>
              </a:ext>
            </a:extLst>
          </p:cNvPr>
          <p:cNvSpPr>
            <a:spLocks noGrp="1"/>
          </p:cNvSpPr>
          <p:nvPr>
            <p:ph type="title"/>
          </p:nvPr>
        </p:nvSpPr>
        <p:spPr/>
        <p:txBody>
          <a:bodyPr/>
          <a:lstStyle/>
          <a:p>
            <a:r>
              <a:rPr lang="en-US"/>
              <a:t>Participant Files</a:t>
            </a:r>
          </a:p>
        </p:txBody>
      </p:sp>
      <p:sp>
        <p:nvSpPr>
          <p:cNvPr id="3" name="Content Placeholder 2">
            <a:extLst>
              <a:ext uri="{FF2B5EF4-FFF2-40B4-BE49-F238E27FC236}">
                <a16:creationId xmlns:a16="http://schemas.microsoft.com/office/drawing/2014/main" id="{7E10E227-427F-35EB-F7A0-BF53A7C9D1C1}"/>
              </a:ext>
            </a:extLst>
          </p:cNvPr>
          <p:cNvSpPr>
            <a:spLocks noGrp="1"/>
          </p:cNvSpPr>
          <p:nvPr>
            <p:ph sz="half" idx="1"/>
          </p:nvPr>
        </p:nvSpPr>
        <p:spPr>
          <a:xfrm>
            <a:off x="257452" y="1125415"/>
            <a:ext cx="11653194" cy="5345723"/>
          </a:xfrm>
        </p:spPr>
        <p:txBody>
          <a:bodyPr vert="horz" lIns="274320" tIns="274320" rIns="274320" bIns="274320" rtlCol="0" anchor="t">
            <a:normAutofit fontScale="92500" lnSpcReduction="20000"/>
          </a:bodyPr>
          <a:lstStyle/>
          <a:p>
            <a:pPr marL="12700" marR="324485" lvl="0" indent="0" defTabSz="914400" eaLnBrk="1" fontAlgn="auto" latinLnBrk="0" hangingPunct="1">
              <a:spcBef>
                <a:spcPts val="0"/>
              </a:spcBef>
              <a:spcAft>
                <a:spcPts val="1800"/>
              </a:spcAft>
              <a:buClr>
                <a:srgbClr val="9BBA58"/>
              </a:buClr>
              <a:buSzTx/>
              <a:buFontTx/>
              <a:buNone/>
              <a:tabLst>
                <a:tab pos="355600" algn="l"/>
              </a:tabLst>
              <a:defRPr/>
            </a:pPr>
            <a:r>
              <a:rPr kumimoji="0" lang="en-US" sz="2800" b="0" i="0" u="none" strike="noStrike" kern="0" cap="none" spc="-10" normalizeH="0" baseline="0" noProof="0">
                <a:ln>
                  <a:noFill/>
                </a:ln>
                <a:solidFill>
                  <a:srgbClr val="003864"/>
                </a:solidFill>
                <a:effectLst/>
                <a:uLnTx/>
                <a:uFillTx/>
                <a:latin typeface="Calibri"/>
                <a:cs typeface="Calibri"/>
              </a:rPr>
              <a:t>Grantees</a:t>
            </a:r>
            <a:r>
              <a:rPr kumimoji="0" lang="en-US" sz="2800" b="0" i="0" u="none" strike="noStrike" kern="0" cap="none" spc="-8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must</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maintain</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an</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electronic </a:t>
            </a:r>
            <a:r>
              <a:rPr kumimoji="0" lang="en-US" sz="2800" b="0" i="0" u="none" strike="noStrike" kern="0" cap="none" spc="0" normalizeH="0" baseline="0" noProof="0">
                <a:ln>
                  <a:noFill/>
                </a:ln>
                <a:solidFill>
                  <a:srgbClr val="003864"/>
                </a:solidFill>
                <a:effectLst/>
                <a:uLnTx/>
                <a:uFillTx/>
                <a:latin typeface="Calibri"/>
                <a:cs typeface="Calibri"/>
              </a:rPr>
              <a:t>file</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in</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Workforce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One</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each</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participant.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5"/>
              </a:spcBef>
              <a:spcAft>
                <a:spcPts val="0"/>
              </a:spcAft>
              <a:buClr>
                <a:srgbClr val="9BBA58"/>
              </a:buClr>
              <a:buSzTx/>
              <a:buNone/>
              <a:tabLst>
                <a:tab pos="354965" algn="l"/>
              </a:tabLst>
              <a:defRPr/>
            </a:pPr>
            <a:r>
              <a:rPr kumimoji="0" lang="en-US" sz="2800" b="0" i="0" u="none" strike="noStrike" kern="0" cap="none" spc="-10" normalizeH="0" baseline="0" noProof="0">
                <a:ln>
                  <a:noFill/>
                </a:ln>
                <a:solidFill>
                  <a:srgbClr val="003864"/>
                </a:solidFill>
                <a:effectLst/>
                <a:uLnTx/>
                <a:uFillTx/>
                <a:latin typeface="Calibri"/>
                <a:cs typeface="Calibri"/>
              </a:rPr>
              <a:t>Contents</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of</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file</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MUST</a:t>
            </a:r>
            <a:r>
              <a:rPr kumimoji="0" lang="en-US" sz="2800" b="1"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include:</a:t>
            </a:r>
            <a:endParaRPr lang="en-US" sz="2800" b="0" i="0" u="none" strike="noStrike" kern="0" cap="none" spc="0" normalizeH="0" baseline="0" noProof="0">
              <a:ln>
                <a:noFill/>
              </a:ln>
              <a:solidFill>
                <a:srgbClr val="FF0000"/>
              </a:solidFill>
              <a:effectLst/>
              <a:uLnTx/>
              <a:uFillTx/>
              <a:latin typeface="Calibri"/>
              <a:ea typeface="Calibri"/>
              <a:cs typeface="Calibri"/>
            </a:endParaRPr>
          </a:p>
          <a:p>
            <a:pPr marL="756285" marR="0" lvl="1" indent="-286385" defTabSz="914400" eaLnBrk="1" fontAlgn="auto" latinLnBrk="0" hangingPunct="1">
              <a:lnSpc>
                <a:spcPct val="150000"/>
              </a:lnSpc>
              <a:spcBef>
                <a:spcPts val="100"/>
              </a:spcBef>
              <a:spcAft>
                <a:spcPts val="0"/>
              </a:spcAft>
              <a:buClr>
                <a:srgbClr val="9BBA58"/>
              </a:buClr>
              <a:buSzTx/>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Application/Enrollment form</a:t>
            </a:r>
            <a:endParaRPr lang="en-US" sz="2800" b="0" i="0" u="none" strike="noStrike" kern="0" cap="none" spc="0" normalizeH="0" baseline="0" noProof="0">
              <a:ln>
                <a:noFill/>
              </a:ln>
              <a:solidFill>
                <a:srgbClr val="003864"/>
              </a:solidFill>
              <a:effectLst/>
              <a:uLnTx/>
              <a:uFillTx/>
              <a:latin typeface="Calibri"/>
              <a:ea typeface="Calibri"/>
              <a:cs typeface="Calibri"/>
            </a:endParaRPr>
          </a:p>
          <a:p>
            <a:pPr marL="756285" lvl="1" indent="-286385">
              <a:lnSpc>
                <a:spcPct val="150000"/>
              </a:lnSpc>
              <a:spcBef>
                <a:spcPts val="100"/>
              </a:spcBef>
              <a:spcAft>
                <a:spcPts val="0"/>
              </a:spcAft>
              <a:buClr>
                <a:srgbClr val="9BBA58"/>
              </a:buClr>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Eligibility documents (proof of identity,</a:t>
            </a:r>
            <a:r>
              <a:rPr lang="en-US" sz="2800" kern="0">
                <a:solidFill>
                  <a:srgbClr val="003864"/>
                </a:solidFill>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social security number verification</a:t>
            </a:r>
            <a:r>
              <a:rPr lang="en-US" sz="2800" kern="0">
                <a:solidFill>
                  <a:srgbClr val="003864"/>
                </a:solidFill>
                <a:latin typeface="Calibri"/>
                <a:cs typeface="Calibri"/>
              </a:rPr>
              <a:t>(or other I-9 verification, student ID if applicable</a:t>
            </a:r>
            <a:r>
              <a:rPr kumimoji="0" lang="en-US" sz="2800" b="0" i="0" u="none" strike="noStrike" kern="0" cap="none" spc="0" normalizeH="0" baseline="0" noProof="0">
                <a:ln>
                  <a:noFill/>
                </a:ln>
                <a:solidFill>
                  <a:srgbClr val="003864"/>
                </a:solidFill>
                <a:effectLst/>
                <a:uLnTx/>
                <a:uFillTx/>
                <a:latin typeface="Calibri"/>
                <a:cs typeface="Calibri"/>
              </a:rPr>
              <a:t>)</a:t>
            </a:r>
            <a:r>
              <a:rPr lang="en-US" sz="2800" kern="0">
                <a:solidFill>
                  <a:srgbClr val="003864"/>
                </a:solidFill>
                <a:latin typeface="Calibri"/>
                <a:cs typeface="Calibri"/>
              </a:rPr>
              <a:t> (these get uploaded)</a:t>
            </a:r>
            <a:endParaRPr lang="en-US" sz="2800" b="0" i="0" u="none" strike="noStrike" kern="0" cap="none" spc="0" normalizeH="0" baseline="0" noProof="0">
              <a:ln>
                <a:noFill/>
              </a:ln>
              <a:solidFill>
                <a:srgbClr val="003864"/>
              </a:solidFill>
              <a:effectLst/>
              <a:uLnTx/>
              <a:uFillTx/>
              <a:latin typeface="Calibri"/>
              <a:ea typeface="Calibri"/>
              <a:cs typeface="Calibri"/>
            </a:endParaRPr>
          </a:p>
          <a:p>
            <a:pPr marL="756285" marR="0" lvl="1" indent="-286385" defTabSz="914400" eaLnBrk="1" fontAlgn="auto" latinLnBrk="0" hangingPunct="1">
              <a:lnSpc>
                <a:spcPct val="150000"/>
              </a:lnSpc>
              <a:spcBef>
                <a:spcPts val="100"/>
              </a:spcBef>
              <a:spcAft>
                <a:spcPts val="0"/>
              </a:spcAft>
              <a:buClr>
                <a:srgbClr val="9BBA58"/>
              </a:buClr>
              <a:buSzTx/>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Proof of Right to Work in the U.S. (if not a citizen)</a:t>
            </a:r>
            <a:endParaRPr lang="en-US" sz="2800" b="0" i="0" u="none" strike="noStrike" kern="0" cap="none" spc="0" normalizeH="0" baseline="0" noProof="0">
              <a:ln>
                <a:noFill/>
              </a:ln>
              <a:solidFill>
                <a:srgbClr val="003864"/>
              </a:solidFill>
              <a:effectLst/>
              <a:uLnTx/>
              <a:uFillTx/>
              <a:latin typeface="Calibri"/>
              <a:ea typeface="Calibri"/>
              <a:cs typeface="Calibri"/>
            </a:endParaRPr>
          </a:p>
          <a:p>
            <a:pPr marL="756285" marR="0" lvl="1" indent="-286385" defTabSz="914400" eaLnBrk="1" fontAlgn="auto" latinLnBrk="0" hangingPunct="1">
              <a:lnSpc>
                <a:spcPct val="150000"/>
              </a:lnSpc>
              <a:spcBef>
                <a:spcPts val="100"/>
              </a:spcBef>
              <a:spcAft>
                <a:spcPts val="0"/>
              </a:spcAft>
              <a:buClr>
                <a:srgbClr val="9BBA58"/>
              </a:buClr>
              <a:buSzTx/>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Any certificates/credentials earned (e.g., copy</a:t>
            </a:r>
            <a:r>
              <a:rPr kumimoji="0" lang="en-US" sz="2800" b="0" i="0" u="none" strike="noStrike" kern="0" cap="none" spc="-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of</a:t>
            </a:r>
            <a:r>
              <a:rPr kumimoji="0" lang="en-US" sz="2800" b="0" i="0" u="none" strike="noStrike" kern="0" cap="none" spc="-1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CNA</a:t>
            </a:r>
            <a:r>
              <a:rPr kumimoji="0" lang="en-US" sz="2800" b="0" i="0" u="none" strike="noStrike" kern="0" cap="none" spc="-1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license,</a:t>
            </a:r>
            <a:r>
              <a:rPr kumimoji="0" lang="en-US" sz="2800" b="0" i="0" u="none" strike="noStrike" kern="0" cap="none" spc="-1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1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diploma,</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or</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1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certificate)</a:t>
            </a:r>
            <a:endParaRPr lang="en-US" sz="2800" b="0" i="0" u="none" strike="noStrike" kern="0" cap="none" spc="-10" normalizeH="0" baseline="0" noProof="0">
              <a:ln>
                <a:noFill/>
              </a:ln>
              <a:solidFill>
                <a:srgbClr val="003864"/>
              </a:solidFill>
              <a:effectLst/>
              <a:uLnTx/>
              <a:uFillTx/>
              <a:latin typeface="Calibri"/>
              <a:ea typeface="Calibri"/>
              <a:cs typeface="Calibri"/>
            </a:endParaRPr>
          </a:p>
          <a:p>
            <a:pPr marL="756285" lvl="1" indent="-286385">
              <a:lnSpc>
                <a:spcPct val="150000"/>
              </a:lnSpc>
              <a:spcBef>
                <a:spcPts val="100"/>
              </a:spcBef>
              <a:spcAft>
                <a:spcPts val="0"/>
              </a:spcAft>
              <a:buClr>
                <a:srgbClr val="9BBA58"/>
              </a:buClr>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Acknowledgement of Receipt for Support Services</a:t>
            </a:r>
            <a:r>
              <a:rPr lang="en-US" sz="2800" kern="0">
                <a:solidFill>
                  <a:srgbClr val="003864"/>
                </a:solidFill>
                <a:latin typeface="Calibri"/>
                <a:cs typeface="Calibri"/>
              </a:rPr>
              <a:t>, if applicable</a:t>
            </a:r>
            <a:endParaRPr lang="en-US" sz="2800" b="0" i="0" u="none" strike="noStrike" kern="0" cap="none" spc="0" normalizeH="0" baseline="0" noProof="0">
              <a:ln>
                <a:noFill/>
              </a:ln>
              <a:solidFill>
                <a:srgbClr val="003864"/>
              </a:solidFill>
              <a:effectLst/>
              <a:uLnTx/>
              <a:uFillTx/>
              <a:latin typeface="Calibri"/>
              <a:ea typeface="Calibri"/>
              <a:cs typeface="Calibri"/>
            </a:endParaRPr>
          </a:p>
          <a:p>
            <a:pPr marL="756285" marR="0" lvl="1" indent="-286385" defTabSz="914400" eaLnBrk="1" fontAlgn="auto" latinLnBrk="0" hangingPunct="1">
              <a:lnSpc>
                <a:spcPts val="2375"/>
              </a:lnSpc>
              <a:spcBef>
                <a:spcPts val="10"/>
              </a:spcBef>
              <a:spcAft>
                <a:spcPts val="0"/>
              </a:spcAft>
              <a:buClr>
                <a:srgbClr val="9BBA58"/>
              </a:buClr>
              <a:buSzTx/>
              <a:buFont typeface="Arial"/>
              <a:buChar char="–"/>
              <a:tabLst>
                <a:tab pos="756285" algn="l"/>
              </a:tabLst>
              <a:defRPr/>
            </a:pPr>
            <a:endParaRPr lang="en-US" sz="2800" b="0" i="0" u="none" strike="noStrike" kern="0" cap="none" spc="-10" normalizeH="0" baseline="0" noProof="0">
              <a:ln>
                <a:noFill/>
              </a:ln>
              <a:solidFill>
                <a:srgbClr val="003864"/>
              </a:solidFill>
              <a:effectLst/>
              <a:uLnTx/>
              <a:uFillTx/>
              <a:latin typeface="Calibri"/>
              <a:ea typeface="Calibri"/>
              <a:cs typeface="Calibri"/>
            </a:endParaRPr>
          </a:p>
        </p:txBody>
      </p:sp>
    </p:spTree>
    <p:extLst>
      <p:ext uri="{BB962C8B-B14F-4D97-AF65-F5344CB8AC3E}">
        <p14:creationId xmlns:p14="http://schemas.microsoft.com/office/powerpoint/2010/main" val="2298879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410C1-84B8-67E4-885D-96F6024002F9}"/>
              </a:ext>
            </a:extLst>
          </p:cNvPr>
          <p:cNvSpPr>
            <a:spLocks noGrp="1"/>
          </p:cNvSpPr>
          <p:nvPr>
            <p:ph type="title"/>
          </p:nvPr>
        </p:nvSpPr>
        <p:spPr/>
        <p:txBody>
          <a:bodyPr/>
          <a:lstStyle/>
          <a:p>
            <a:r>
              <a:rPr lang="en-US"/>
              <a:t>Participant Data Privacy</a:t>
            </a:r>
          </a:p>
        </p:txBody>
      </p:sp>
      <p:sp>
        <p:nvSpPr>
          <p:cNvPr id="3" name="Content Placeholder 2">
            <a:extLst>
              <a:ext uri="{FF2B5EF4-FFF2-40B4-BE49-F238E27FC236}">
                <a16:creationId xmlns:a16="http://schemas.microsoft.com/office/drawing/2014/main" id="{9308407F-59C5-0700-B797-AF70064079F1}"/>
              </a:ext>
            </a:extLst>
          </p:cNvPr>
          <p:cNvSpPr>
            <a:spLocks noGrp="1"/>
          </p:cNvSpPr>
          <p:nvPr>
            <p:ph sz="half" idx="1"/>
          </p:nvPr>
        </p:nvSpPr>
        <p:spPr>
          <a:xfrm>
            <a:off x="257452" y="1383323"/>
            <a:ext cx="11677096" cy="4747846"/>
          </a:xfrm>
        </p:spPr>
        <p:txBody>
          <a:bodyPr vert="horz" lIns="274320" tIns="274320" rIns="274320" bIns="274320" rtlCol="0" anchor="t">
            <a:normAutofit/>
          </a:bodyPr>
          <a:lstStyle/>
          <a:p>
            <a:pPr marL="354330" marR="471805" indent="-342265">
              <a:spcBef>
                <a:spcPts val="765"/>
              </a:spcBef>
              <a:spcAft>
                <a:spcPts val="0"/>
              </a:spcAft>
              <a:buClr>
                <a:srgbClr val="9BBA58"/>
              </a:buClr>
              <a:buFont typeface="Arial"/>
              <a:buChar char="•"/>
              <a:tabLst>
                <a:tab pos="355600" algn="l"/>
              </a:tabLst>
              <a:defRPr/>
            </a:pPr>
            <a:r>
              <a:rPr kumimoji="0" lang="en-US" sz="3200" b="0" i="0" u="none" strike="noStrike" kern="0" cap="none" spc="-10" normalizeH="0" baseline="0" noProof="0">
                <a:ln>
                  <a:noFill/>
                </a:ln>
                <a:solidFill>
                  <a:srgbClr val="003864"/>
                </a:solidFill>
                <a:effectLst/>
                <a:uLnTx/>
                <a:uFillTx/>
                <a:latin typeface="Calibri"/>
                <a:cs typeface="Calibri"/>
              </a:rPr>
              <a:t>Participant</a:t>
            </a:r>
            <a:r>
              <a:rPr kumimoji="0" lang="en-US" sz="3200" b="0" i="0" u="none" strike="noStrike" kern="0" cap="none" spc="-9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data</a:t>
            </a:r>
            <a:r>
              <a:rPr kumimoji="0" lang="en-US" sz="3200" b="0" i="0" u="none" strike="noStrike" kern="0" cap="none" spc="-10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is</a:t>
            </a:r>
            <a:r>
              <a:rPr kumimoji="0" lang="en-US" sz="3200" b="0" i="0" u="none" strike="noStrike" kern="0" cap="none" spc="-10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considered</a:t>
            </a:r>
            <a:r>
              <a:rPr kumimoji="0" lang="en-US" sz="3200" b="0" i="0" u="none" strike="noStrike" kern="0" cap="none" spc="-12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private</a:t>
            </a:r>
            <a:r>
              <a:rPr kumimoji="0" lang="en-US" sz="3200" b="0" i="0" u="none" strike="noStrike" kern="0" cap="none" spc="-100"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data. </a:t>
            </a:r>
            <a:r>
              <a:rPr kumimoji="0" lang="en-US" sz="3200" b="0" i="0" u="none" strike="noStrike" kern="0" cap="none" spc="0" normalizeH="0" baseline="0" noProof="0">
                <a:ln>
                  <a:noFill/>
                </a:ln>
                <a:solidFill>
                  <a:srgbClr val="003864"/>
                </a:solidFill>
                <a:effectLst/>
                <a:uLnTx/>
                <a:uFillTx/>
                <a:latin typeface="Calibri"/>
                <a:cs typeface="Calibri"/>
              </a:rPr>
              <a:t>Each</a:t>
            </a:r>
            <a:r>
              <a:rPr kumimoji="0" lang="en-US" sz="3200" b="0" i="0" u="none" strike="noStrike" kern="0" cap="none" spc="-90"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participant</a:t>
            </a:r>
            <a:r>
              <a:rPr kumimoji="0" lang="en-US" sz="3200" b="0" i="0" u="none" strike="noStrike" kern="0" cap="none" spc="-5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must</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be</a:t>
            </a:r>
            <a:r>
              <a:rPr kumimoji="0" lang="en-US" sz="3200" b="0" i="0" u="none" strike="noStrike" kern="0" cap="none" spc="-8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informed</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of</a:t>
            </a:r>
            <a:r>
              <a:rPr kumimoji="0" lang="en-US" sz="3200" b="0" i="0" u="none" strike="noStrike" kern="0" cap="none" spc="-8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their </a:t>
            </a:r>
            <a:r>
              <a:rPr kumimoji="0" lang="en-US" sz="3200" b="0" i="0" u="none" strike="noStrike" kern="0" cap="none" spc="0" normalizeH="0" baseline="0" noProof="0">
                <a:ln>
                  <a:noFill/>
                </a:ln>
                <a:solidFill>
                  <a:srgbClr val="003864"/>
                </a:solidFill>
                <a:effectLst/>
                <a:uLnTx/>
                <a:uFillTx/>
                <a:latin typeface="Calibri"/>
                <a:cs typeface="Calibri"/>
              </a:rPr>
              <a:t>data</a:t>
            </a:r>
            <a:r>
              <a:rPr kumimoji="0" lang="en-US" sz="3200" b="0" i="0" u="none" strike="noStrike" kern="0" cap="none" spc="-7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privacy</a:t>
            </a:r>
            <a:r>
              <a:rPr kumimoji="0" lang="en-US" sz="3200" b="0" i="0" u="none" strike="noStrike" kern="0" cap="none" spc="-6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and</a:t>
            </a:r>
            <a:r>
              <a:rPr kumimoji="0" lang="en-US" sz="3200" b="0" i="0" u="none" strike="noStrike" kern="0" cap="none" spc="-5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receive a copy of</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the </a:t>
            </a:r>
            <a:r>
              <a:rPr kumimoji="0" lang="en-US" sz="3200" b="0" i="0" u="none" strike="noStrike" kern="0" cap="none" spc="0" normalizeH="0" baseline="0" noProof="0">
                <a:ln>
                  <a:noFill/>
                </a:ln>
                <a:solidFill>
                  <a:srgbClr val="003864"/>
                </a:solidFill>
                <a:effectLst/>
                <a:uLnTx/>
                <a:uFillTx/>
                <a:latin typeface="Calibri"/>
                <a:cs typeface="Calibri"/>
                <a:hlinkClick r:id="rId3"/>
              </a:rPr>
              <a:t>Privacy Notice/Equal Opportunity is the Law</a:t>
            </a:r>
            <a:r>
              <a:rPr kumimoji="0" lang="en-US" sz="3200" b="0" i="0" u="none" strike="noStrike" kern="0" cap="none" spc="-50" normalizeH="0" baseline="0" noProof="0">
                <a:ln>
                  <a:noFill/>
                </a:ln>
                <a:solidFill>
                  <a:srgbClr val="003864"/>
                </a:solidFill>
                <a:effectLst/>
                <a:uLnTx/>
                <a:uFillTx/>
                <a:latin typeface="Calibri"/>
                <a:cs typeface="Calibri"/>
                <a:hlinkClick r:id="rId3"/>
              </a:rPr>
              <a:t> </a:t>
            </a:r>
            <a:r>
              <a:rPr kumimoji="0" lang="en-US" sz="3200" b="0" i="0" u="none" strike="noStrike" kern="0" cap="none" spc="-10" normalizeH="0" baseline="0" noProof="0">
                <a:ln>
                  <a:noFill/>
                </a:ln>
                <a:solidFill>
                  <a:srgbClr val="003864"/>
                </a:solidFill>
                <a:effectLst/>
                <a:uLnTx/>
                <a:uFillTx/>
                <a:latin typeface="Calibri"/>
                <a:cs typeface="Calibri"/>
              </a:rPr>
              <a:t>form.</a:t>
            </a:r>
            <a:r>
              <a:rPr lang="en-US" sz="3200" kern="0" spc="-10">
                <a:solidFill>
                  <a:srgbClr val="003864"/>
                </a:solidFill>
                <a:latin typeface="Calibri"/>
                <a:cs typeface="Calibri"/>
              </a:rPr>
              <a:t> This will also be sent out to you via email. </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algn="l" defTabSz="914400" eaLnBrk="1" fontAlgn="auto" latinLnBrk="0" hangingPunct="1">
              <a:lnSpc>
                <a:spcPct val="100000"/>
              </a:lnSpc>
              <a:spcBef>
                <a:spcPts val="775"/>
              </a:spcBef>
              <a:spcAft>
                <a:spcPts val="0"/>
              </a:spcAft>
              <a:buClr>
                <a:srgbClr val="9BBA58"/>
              </a:buClr>
              <a:buSzTx/>
              <a:buFont typeface="Arial"/>
              <a:buChar char="•"/>
              <a:tabLst>
                <a:tab pos="354965" algn="l"/>
              </a:tabLst>
              <a:defRPr/>
            </a:pPr>
            <a:r>
              <a:rPr kumimoji="0" lang="en-US" sz="3200" b="0" i="0" u="none" strike="noStrike" kern="0" cap="none" spc="0" normalizeH="0" baseline="0" noProof="0">
                <a:ln>
                  <a:noFill/>
                </a:ln>
                <a:solidFill>
                  <a:srgbClr val="003864"/>
                </a:solidFill>
                <a:effectLst/>
                <a:uLnTx/>
                <a:uFillTx/>
                <a:latin typeface="Calibri"/>
                <a:cs typeface="Calibri"/>
              </a:rPr>
              <a:t>Consent</a:t>
            </a:r>
            <a:r>
              <a:rPr kumimoji="0" lang="en-US" sz="3200" b="0" i="0" u="none" strike="noStrike" kern="0" cap="none" spc="-8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to</a:t>
            </a:r>
            <a:r>
              <a:rPr kumimoji="0" lang="en-US" sz="3200" b="0" i="0" u="none" strike="noStrike" kern="0" cap="none" spc="-8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Share</a:t>
            </a:r>
            <a:r>
              <a:rPr kumimoji="0" lang="en-US" sz="3200" b="0" i="0" u="none" strike="noStrike" kern="0" cap="none" spc="-9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Information</a:t>
            </a:r>
            <a:r>
              <a:rPr kumimoji="0" lang="en-US" sz="3200" b="0" i="0" u="none" strike="noStrike" kern="0" cap="none" spc="-5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forms are required where appropriate.</a:t>
            </a:r>
          </a:p>
          <a:p>
            <a:pPr marL="354330" marR="336550" indent="-342265">
              <a:spcBef>
                <a:spcPts val="765"/>
              </a:spcBef>
              <a:spcAft>
                <a:spcPts val="0"/>
              </a:spcAft>
              <a:buClr>
                <a:srgbClr val="9BBA58"/>
              </a:buClr>
              <a:buFont typeface="Arial"/>
              <a:buChar char="•"/>
              <a:tabLst>
                <a:tab pos="355600" algn="l"/>
              </a:tabLst>
              <a:defRPr/>
            </a:pPr>
            <a:r>
              <a:rPr kumimoji="0" lang="en-US" sz="3200" b="0" i="0" u="none" strike="noStrike" kern="0" cap="none" spc="-10" normalizeH="0" baseline="0" noProof="0">
                <a:ln>
                  <a:noFill/>
                </a:ln>
                <a:solidFill>
                  <a:srgbClr val="003864"/>
                </a:solidFill>
                <a:effectLst/>
                <a:uLnTx/>
                <a:uFillTx/>
                <a:latin typeface="Calibri"/>
                <a:cs typeface="Calibri"/>
              </a:rPr>
              <a:t>Participant</a:t>
            </a:r>
            <a:r>
              <a:rPr kumimoji="0" lang="en-US" sz="3200" b="0" i="0" u="none" strike="noStrike" kern="0" cap="none" spc="-6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files</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must</a:t>
            </a:r>
            <a:r>
              <a:rPr kumimoji="0" lang="en-US" sz="3200" b="0" i="0" u="none" strike="noStrike" kern="0" cap="none" spc="-6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be</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retained</a:t>
            </a:r>
            <a:r>
              <a:rPr kumimoji="0" lang="en-US" sz="3200" b="0" i="0" u="none" strike="noStrike" kern="0" cap="none" spc="-90"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for</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6</a:t>
            </a:r>
            <a:r>
              <a:rPr kumimoji="0" lang="en-US" sz="3200" b="0" i="0" u="none" strike="noStrike" kern="0" cap="none" spc="-7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years </a:t>
            </a:r>
            <a:r>
              <a:rPr kumimoji="0" lang="en-US" sz="3200" b="0" i="0" u="none" strike="noStrike" kern="0" cap="none" spc="0" normalizeH="0" baseline="0" noProof="0">
                <a:ln>
                  <a:noFill/>
                </a:ln>
                <a:solidFill>
                  <a:srgbClr val="003864"/>
                </a:solidFill>
                <a:effectLst/>
                <a:uLnTx/>
                <a:uFillTx/>
                <a:latin typeface="Calibri"/>
                <a:cs typeface="Calibri"/>
              </a:rPr>
              <a:t>after</a:t>
            </a:r>
            <a:r>
              <a:rPr kumimoji="0" lang="en-US" sz="3200" b="0" i="0" u="none" strike="noStrike" kern="0" cap="none" spc="-5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closure</a:t>
            </a:r>
            <a:r>
              <a:rPr kumimoji="0" lang="en-US" sz="3200" b="0" i="0" u="none" strike="noStrike" kern="0" cap="none" spc="-65" normalizeH="0" baseline="0" noProof="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(7</a:t>
            </a:r>
            <a:r>
              <a:rPr kumimoji="0" lang="en-US" sz="3200" b="0" i="0" u="none" strike="noStrike" kern="0" cap="none" spc="-55" normalizeH="0" baseline="0" noProof="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years</a:t>
            </a:r>
            <a:r>
              <a:rPr lang="en-US" sz="3200" kern="0" spc="-10">
                <a:solidFill>
                  <a:srgbClr val="003864"/>
                </a:solidFill>
                <a:latin typeface="Calibri"/>
                <a:cs typeface="Calibri"/>
              </a:rPr>
              <a:t> total</a:t>
            </a:r>
            <a:r>
              <a:rPr kumimoji="0" lang="en-US" sz="3200" b="0" i="0" u="none" strike="noStrike" kern="0" cap="none" spc="-10" normalizeH="0" baseline="0" noProof="0">
                <a:ln>
                  <a:noFill/>
                </a:ln>
                <a:solidFill>
                  <a:srgbClr val="003864"/>
                </a:solidFill>
                <a:effectLst/>
                <a:uLnTx/>
                <a:uFillTx/>
                <a:latin typeface="Calibri"/>
                <a:cs typeface="Calibri"/>
              </a:rPr>
              <a:t>).</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0" indent="0">
              <a:buNone/>
            </a:pPr>
            <a:endParaRPr lang="en-US" sz="2800"/>
          </a:p>
        </p:txBody>
      </p:sp>
    </p:spTree>
    <p:extLst>
      <p:ext uri="{BB962C8B-B14F-4D97-AF65-F5344CB8AC3E}">
        <p14:creationId xmlns:p14="http://schemas.microsoft.com/office/powerpoint/2010/main" val="1508622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4FDD-5295-F290-BA1A-078770D02BB2}"/>
              </a:ext>
            </a:extLst>
          </p:cNvPr>
          <p:cNvSpPr>
            <a:spLocks noGrp="1"/>
          </p:cNvSpPr>
          <p:nvPr>
            <p:ph type="title"/>
          </p:nvPr>
        </p:nvSpPr>
        <p:spPr/>
        <p:txBody>
          <a:bodyPr/>
          <a:lstStyle/>
          <a:p>
            <a:r>
              <a:rPr lang="en-US"/>
              <a:t>Quarterly Reports</a:t>
            </a:r>
          </a:p>
        </p:txBody>
      </p:sp>
      <p:sp>
        <p:nvSpPr>
          <p:cNvPr id="3" name="Content Placeholder 2">
            <a:extLst>
              <a:ext uri="{FF2B5EF4-FFF2-40B4-BE49-F238E27FC236}">
                <a16:creationId xmlns:a16="http://schemas.microsoft.com/office/drawing/2014/main" id="{B2692424-927F-6E7C-5A20-EA7003A5F457}"/>
              </a:ext>
            </a:extLst>
          </p:cNvPr>
          <p:cNvSpPr>
            <a:spLocks noGrp="1"/>
          </p:cNvSpPr>
          <p:nvPr>
            <p:ph sz="half" idx="1"/>
          </p:nvPr>
        </p:nvSpPr>
        <p:spPr>
          <a:xfrm>
            <a:off x="257452" y="1652955"/>
            <a:ext cx="11096348" cy="5205045"/>
          </a:xfrm>
        </p:spPr>
        <p:txBody>
          <a:bodyPr vert="horz" lIns="274320" tIns="274320" rIns="274320" bIns="274320" rtlCol="0" anchor="t">
            <a:normAutofit lnSpcReduction="10000"/>
          </a:bodyPr>
          <a:lstStyle/>
          <a:p>
            <a:pPr marL="419100" marR="109855" indent="-342900">
              <a:spcBef>
                <a:spcPts val="105"/>
              </a:spcBef>
              <a:spcAft>
                <a:spcPts val="1200"/>
              </a:spcAft>
              <a:buClr>
                <a:srgbClr val="9BBA58"/>
              </a:buClr>
              <a:buFont typeface="Arial"/>
              <a:buChar char="•"/>
              <a:tabLst>
                <a:tab pos="419100" algn="l"/>
              </a:tabLst>
              <a:defRPr/>
            </a:pPr>
            <a:r>
              <a:rPr kumimoji="0" lang="en-US" sz="2400" b="0" i="0" u="none" strike="noStrike" kern="0" cap="none" spc="0" normalizeH="0" baseline="0" noProof="0" dirty="0">
                <a:ln>
                  <a:noFill/>
                </a:ln>
                <a:solidFill>
                  <a:srgbClr val="003864"/>
                </a:solidFill>
                <a:effectLst/>
                <a:uLnTx/>
                <a:uFillTx/>
                <a:latin typeface="Calibri"/>
                <a:cs typeface="Calibri"/>
              </a:rPr>
              <a:t>Quarterly Progress Reports are required and</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due</a:t>
            </a:r>
            <a:r>
              <a:rPr kumimoji="0" lang="en-US" sz="2400" b="0" i="0" u="none" strike="noStrike" kern="0" cap="none" spc="-35" normalizeH="0" baseline="0" noProof="0" dirty="0">
                <a:ln>
                  <a:noFill/>
                </a:ln>
                <a:solidFill>
                  <a:srgbClr val="003864"/>
                </a:solidFill>
                <a:effectLst/>
                <a:uLnTx/>
                <a:uFillTx/>
                <a:latin typeface="Calibri"/>
                <a:cs typeface="Calibri"/>
              </a:rPr>
              <a:t> to your </a:t>
            </a:r>
            <a:r>
              <a:rPr lang="en-US" sz="2400" kern="0" spc="-35">
                <a:solidFill>
                  <a:srgbClr val="003864"/>
                </a:solidFill>
                <a:latin typeface="Calibri"/>
                <a:cs typeface="Calibri"/>
              </a:rPr>
              <a:t>Grant Coordinator</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by</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the</a:t>
            </a:r>
            <a:r>
              <a:rPr kumimoji="0" lang="en-US" sz="2400" b="0" i="0" u="none" strike="noStrike" kern="0" cap="none" spc="-20" normalizeH="0" baseline="0" noProof="0" dirty="0">
                <a:ln>
                  <a:noFill/>
                </a:ln>
                <a:solidFill>
                  <a:srgbClr val="003864"/>
                </a:solidFill>
                <a:effectLst/>
                <a:uLnTx/>
                <a:uFillTx/>
                <a:latin typeface="Calibri"/>
                <a:cs typeface="Calibri"/>
              </a:rPr>
              <a:t> </a:t>
            </a:r>
            <a:r>
              <a:rPr lang="en-US" sz="2400" b="1" kern="0" dirty="0">
                <a:solidFill>
                  <a:srgbClr val="003864"/>
                </a:solidFill>
                <a:latin typeface="Calibri"/>
                <a:cs typeface="Calibri"/>
              </a:rPr>
              <a:t>15</a:t>
            </a:r>
            <a:r>
              <a:rPr lang="en-US" sz="2400" b="1" kern="0" baseline="25641" dirty="0">
                <a:solidFill>
                  <a:srgbClr val="003864"/>
                </a:solidFill>
                <a:latin typeface="Calibri"/>
                <a:cs typeface="Calibri"/>
              </a:rPr>
              <a:t>th</a:t>
            </a:r>
            <a:r>
              <a:rPr kumimoji="0" lang="en-US" sz="2400" b="1" i="0" u="none" strike="noStrike" kern="0" cap="none" spc="179" normalizeH="0" baseline="25641" noProof="0" dirty="0">
                <a:ln>
                  <a:noFill/>
                </a:ln>
                <a:solidFill>
                  <a:srgbClr val="003864"/>
                </a:solidFill>
                <a:effectLst/>
                <a:uLnTx/>
                <a:uFillTx/>
                <a:latin typeface="Calibri"/>
                <a:cs typeface="Calibri"/>
              </a:rPr>
              <a:t> </a:t>
            </a:r>
            <a:r>
              <a:rPr kumimoji="0" lang="en-US" sz="2400" b="1" i="0" u="none" strike="noStrike" kern="0" cap="none" spc="0" normalizeH="0" baseline="0" noProof="0" dirty="0">
                <a:ln>
                  <a:noFill/>
                </a:ln>
                <a:solidFill>
                  <a:srgbClr val="003864"/>
                </a:solidFill>
                <a:effectLst/>
                <a:uLnTx/>
                <a:uFillTx/>
                <a:latin typeface="Calibri"/>
                <a:cs typeface="Calibri"/>
              </a:rPr>
              <a:t>of</a:t>
            </a:r>
            <a:r>
              <a:rPr kumimoji="0" lang="en-US" sz="2400" b="1" i="0" u="none" strike="noStrike" kern="0" cap="none" spc="-35" normalizeH="0" baseline="0" noProof="0" dirty="0">
                <a:ln>
                  <a:noFill/>
                </a:ln>
                <a:solidFill>
                  <a:srgbClr val="003864"/>
                </a:solidFill>
                <a:effectLst/>
                <a:uLnTx/>
                <a:uFillTx/>
                <a:latin typeface="Calibri"/>
                <a:cs typeface="Calibri"/>
              </a:rPr>
              <a:t> </a:t>
            </a:r>
            <a:r>
              <a:rPr kumimoji="0" lang="en-US" sz="2400" b="1" i="0" u="none" strike="noStrike" kern="0" cap="none" spc="0" normalizeH="0" baseline="0" noProof="0" dirty="0">
                <a:ln>
                  <a:noFill/>
                </a:ln>
                <a:solidFill>
                  <a:srgbClr val="003864"/>
                </a:solidFill>
                <a:effectLst/>
                <a:uLnTx/>
                <a:uFillTx/>
                <a:latin typeface="Calibri"/>
                <a:cs typeface="Calibri"/>
              </a:rPr>
              <a:t>the</a:t>
            </a:r>
            <a:r>
              <a:rPr kumimoji="0" lang="en-US" sz="2400" b="1" i="0" u="none" strike="noStrike" kern="0" cap="none" spc="-25" normalizeH="0" baseline="0" noProof="0" dirty="0">
                <a:ln>
                  <a:noFill/>
                </a:ln>
                <a:solidFill>
                  <a:srgbClr val="003864"/>
                </a:solidFill>
                <a:effectLst/>
                <a:uLnTx/>
                <a:uFillTx/>
                <a:latin typeface="Calibri"/>
                <a:cs typeface="Calibri"/>
              </a:rPr>
              <a:t> </a:t>
            </a:r>
            <a:r>
              <a:rPr kumimoji="0" lang="en-US" sz="2400" b="1" i="0" u="none" strike="noStrike" kern="0" cap="none" spc="0" normalizeH="0" baseline="0" noProof="0" dirty="0">
                <a:ln>
                  <a:noFill/>
                </a:ln>
                <a:solidFill>
                  <a:srgbClr val="003864"/>
                </a:solidFill>
                <a:effectLst/>
                <a:uLnTx/>
                <a:uFillTx/>
                <a:latin typeface="Calibri"/>
                <a:cs typeface="Calibri"/>
              </a:rPr>
              <a:t>month</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following</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the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end</a:t>
            </a:r>
            <a:r>
              <a:rPr kumimoji="0" lang="en-US" sz="2400" b="0" i="0" u="none" strike="noStrike" kern="0" cap="none" spc="-2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of</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dirty="0">
                <a:ln>
                  <a:noFill/>
                </a:ln>
                <a:solidFill>
                  <a:srgbClr val="003864"/>
                </a:solidFill>
                <a:effectLst/>
                <a:uLnTx/>
                <a:uFillTx/>
                <a:latin typeface="Calibri"/>
                <a:cs typeface="Calibri"/>
              </a:rPr>
              <a:t>the</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dirty="0">
                <a:ln>
                  <a:noFill/>
                </a:ln>
                <a:solidFill>
                  <a:srgbClr val="003864"/>
                </a:solidFill>
                <a:effectLst/>
                <a:uLnTx/>
                <a:uFillTx/>
                <a:latin typeface="Calibri"/>
                <a:cs typeface="Calibri"/>
              </a:rPr>
              <a:t>quarter</a:t>
            </a:r>
            <a:r>
              <a:rPr lang="en-US" sz="2400" kern="0" spc="-10" dirty="0">
                <a:solidFill>
                  <a:srgbClr val="003864"/>
                </a:solidFill>
                <a:latin typeface="Calibri"/>
                <a:cs typeface="Calibri"/>
              </a:rPr>
              <a:t>. </a:t>
            </a:r>
          </a:p>
          <a:p>
            <a:pPr marL="419100" marR="109855" lvl="0" indent="-342900" defTabSz="914400" eaLnBrk="1" fontAlgn="auto" latinLnBrk="0" hangingPunct="1">
              <a:lnSpc>
                <a:spcPct val="100000"/>
              </a:lnSpc>
              <a:spcBef>
                <a:spcPts val="105"/>
              </a:spcBef>
              <a:spcAft>
                <a:spcPts val="1200"/>
              </a:spcAft>
              <a:buClr>
                <a:srgbClr val="9BBA58"/>
              </a:buClr>
              <a:buSzTx/>
              <a:buFont typeface="Arial"/>
              <a:buChar char="•"/>
              <a:tabLst>
                <a:tab pos="419100" algn="l"/>
              </a:tabLst>
              <a:defRPr/>
            </a:pPr>
            <a:r>
              <a:rPr lang="en-US" sz="2400" kern="0">
                <a:solidFill>
                  <a:srgbClr val="003864"/>
                </a:solidFill>
                <a:latin typeface="Calibri"/>
                <a:cs typeface="Calibri"/>
              </a:rPr>
              <a:t>Rotation is as follows:</a:t>
            </a:r>
          </a:p>
          <a:p>
            <a:pPr lvl="2">
              <a:lnSpc>
                <a:spcPct val="110000"/>
              </a:lnSpc>
            </a:pPr>
            <a:r>
              <a:rPr lang="en-US" sz="2000" kern="0">
                <a:solidFill>
                  <a:srgbClr val="003864"/>
                </a:solidFill>
                <a:latin typeface="Calibri"/>
                <a:cs typeface="Calibri"/>
              </a:rPr>
              <a:t>July 1-September 30- Due by October 15th</a:t>
            </a:r>
            <a:endParaRPr lang="en-US" sz="2000" kern="0">
              <a:solidFill>
                <a:srgbClr val="003864"/>
              </a:solidFill>
              <a:ea typeface="Calibri"/>
              <a:cs typeface="Calibri"/>
            </a:endParaRPr>
          </a:p>
          <a:p>
            <a:pPr lvl="2">
              <a:lnSpc>
                <a:spcPct val="110000"/>
              </a:lnSpc>
            </a:pPr>
            <a:r>
              <a:rPr lang="en-US" sz="2000" kern="0">
                <a:solidFill>
                  <a:srgbClr val="003864"/>
                </a:solidFill>
                <a:latin typeface="Calibri"/>
                <a:cs typeface="Calibri"/>
              </a:rPr>
              <a:t>October 1-December 31– Due by January 15th</a:t>
            </a:r>
          </a:p>
          <a:p>
            <a:pPr lvl="2">
              <a:lnSpc>
                <a:spcPct val="110000"/>
              </a:lnSpc>
            </a:pPr>
            <a:r>
              <a:rPr lang="en-US" sz="2000" kern="0">
                <a:solidFill>
                  <a:srgbClr val="003864"/>
                </a:solidFill>
                <a:latin typeface="Calibri"/>
                <a:cs typeface="Calibri"/>
              </a:rPr>
              <a:t>January 1st through March 31st – Due by April 15th</a:t>
            </a:r>
          </a:p>
          <a:p>
            <a:pPr lvl="2">
              <a:lnSpc>
                <a:spcPct val="110000"/>
              </a:lnSpc>
            </a:pPr>
            <a:r>
              <a:rPr lang="en-US" sz="2000" kern="0">
                <a:solidFill>
                  <a:srgbClr val="003864"/>
                </a:solidFill>
                <a:latin typeface="Calibri"/>
                <a:cs typeface="Calibri"/>
              </a:rPr>
              <a:t>April 1st through June 30th – Due by July 15th</a:t>
            </a:r>
          </a:p>
          <a:p>
            <a:pPr marL="419100" marR="206375" indent="-342900">
              <a:spcBef>
                <a:spcPts val="484"/>
              </a:spcBef>
              <a:spcAft>
                <a:spcPts val="0"/>
              </a:spcAft>
              <a:buClr>
                <a:srgbClr val="9BBA58"/>
              </a:buClr>
              <a:buFont typeface="Arial"/>
              <a:buChar char="•"/>
              <a:tabLst>
                <a:tab pos="419100" algn="l"/>
              </a:tabLst>
              <a:defRPr/>
            </a:pPr>
            <a:r>
              <a:rPr lang="en-US" sz="2400" kern="0" spc="-10">
                <a:solidFill>
                  <a:srgbClr val="003864"/>
                </a:solidFill>
                <a:cs typeface="Calibri"/>
              </a:rPr>
              <a:t>Per the State of Minnesota’s Office of Grants Management </a:t>
            </a:r>
            <a:r>
              <a:rPr lang="en-US" sz="2400" kern="0" spc="-10" dirty="0">
                <a:solidFill>
                  <a:srgbClr val="003864"/>
                </a:solidFill>
                <a:cs typeface="Calibri"/>
                <a:hlinkClick r:id="rId3"/>
              </a:rPr>
              <a:t>Policy 08-09</a:t>
            </a:r>
            <a:r>
              <a:rPr lang="en-US" sz="2400" kern="0" spc="-10">
                <a:solidFill>
                  <a:srgbClr val="003864"/>
                </a:solidFill>
                <a:cs typeface="Calibri"/>
              </a:rPr>
              <a:t>, “Grant payments shall not be made on grants with past due progress reports unless the state agency has given the agency a written extension.”</a:t>
            </a:r>
            <a:endParaRPr lang="en-US" sz="2400" kern="0">
              <a:solidFill>
                <a:srgbClr val="FF0000"/>
              </a:solidFill>
              <a:cs typeface="Calibri"/>
            </a:endParaRPr>
          </a:p>
        </p:txBody>
      </p:sp>
    </p:spTree>
    <p:extLst>
      <p:ext uri="{BB962C8B-B14F-4D97-AF65-F5344CB8AC3E}">
        <p14:creationId xmlns:p14="http://schemas.microsoft.com/office/powerpoint/2010/main" val="3316980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BB24-0237-51BB-E71B-01595B9F0C50}"/>
              </a:ext>
            </a:extLst>
          </p:cNvPr>
          <p:cNvSpPr>
            <a:spLocks noGrp="1"/>
          </p:cNvSpPr>
          <p:nvPr>
            <p:ph type="title"/>
          </p:nvPr>
        </p:nvSpPr>
        <p:spPr/>
        <p:txBody>
          <a:bodyPr/>
          <a:lstStyle/>
          <a:p>
            <a:r>
              <a:rPr lang="en-US"/>
              <a:t>Quarterly Reports: Resources</a:t>
            </a:r>
          </a:p>
        </p:txBody>
      </p:sp>
      <p:sp>
        <p:nvSpPr>
          <p:cNvPr id="3" name="Content Placeholder 2">
            <a:extLst>
              <a:ext uri="{FF2B5EF4-FFF2-40B4-BE49-F238E27FC236}">
                <a16:creationId xmlns:a16="http://schemas.microsoft.com/office/drawing/2014/main" id="{DDAABF4D-6234-4D47-9E7D-7962234923C2}"/>
              </a:ext>
            </a:extLst>
          </p:cNvPr>
          <p:cNvSpPr>
            <a:spLocks noGrp="1"/>
          </p:cNvSpPr>
          <p:nvPr>
            <p:ph sz="half" idx="1"/>
          </p:nvPr>
        </p:nvSpPr>
        <p:spPr/>
        <p:txBody>
          <a:bodyPr vert="horz" lIns="274320" tIns="274320" rIns="274320" bIns="274320" rtlCol="0" anchor="t">
            <a:normAutofit/>
          </a:bodyPr>
          <a:lstStyle/>
          <a:p>
            <a:pPr marL="533400" marR="206375" indent="-457200">
              <a:spcBef>
                <a:spcPts val="484"/>
              </a:spcBef>
              <a:spcAft>
                <a:spcPts val="600"/>
              </a:spcAft>
              <a:buClr>
                <a:srgbClr val="9BBA58"/>
              </a:buClr>
              <a:tabLst>
                <a:tab pos="419100" algn="l"/>
              </a:tabLst>
              <a:defRPr/>
            </a:pPr>
            <a:r>
              <a:rPr lang="en-US" sz="2800" kern="0" spc="-10">
                <a:solidFill>
                  <a:schemeClr val="tx1"/>
                </a:solidFill>
                <a:cs typeface="Calibri"/>
              </a:rPr>
              <a:t>Quarterly Report templates for each grant program will be sent via email at least 30 days in advance of the due date.</a:t>
            </a:r>
            <a:endParaRPr lang="en-US" sz="2800" kern="0" spc="-10" dirty="0">
              <a:solidFill>
                <a:schemeClr val="tx1"/>
              </a:solidFill>
              <a:ea typeface="Calibri"/>
              <a:cs typeface="Calibri"/>
            </a:endParaRPr>
          </a:p>
          <a:p>
            <a:pPr marL="76200" marR="206375" lvl="0" indent="0">
              <a:spcBef>
                <a:spcPts val="484"/>
              </a:spcBef>
              <a:spcAft>
                <a:spcPts val="1800"/>
              </a:spcAft>
              <a:buClr>
                <a:srgbClr val="9BBA58"/>
              </a:buClr>
              <a:buNone/>
              <a:tabLst>
                <a:tab pos="419100" algn="l"/>
              </a:tabLst>
              <a:defRPr/>
            </a:pPr>
            <a:endParaRPr lang="en-US" sz="2800" kern="0" spc="-10" dirty="0">
              <a:solidFill>
                <a:schemeClr val="tx1"/>
              </a:solidFill>
              <a:ea typeface="Calibri"/>
              <a:cs typeface="Calibri"/>
            </a:endParaRPr>
          </a:p>
          <a:p>
            <a:pPr marL="419100" marR="206375" indent="-342900">
              <a:spcBef>
                <a:spcPts val="484"/>
              </a:spcBef>
              <a:spcAft>
                <a:spcPts val="0"/>
              </a:spcAft>
              <a:buClr>
                <a:srgbClr val="9BBA58"/>
              </a:buClr>
              <a:buFont typeface="Arial"/>
              <a:buChar char="•"/>
              <a:tabLst>
                <a:tab pos="419100" algn="l"/>
              </a:tabLst>
              <a:defRPr/>
            </a:pPr>
            <a:r>
              <a:rPr lang="en-US" sz="2800" kern="0">
                <a:solidFill>
                  <a:schemeClr val="tx1"/>
                </a:solidFill>
                <a:cs typeface="Calibri"/>
              </a:rPr>
              <a:t>Questions about Quarterly Reports should be directed to your Grant Coordinator at </a:t>
            </a:r>
            <a:r>
              <a:rPr lang="en-US" sz="2800" kern="0">
                <a:solidFill>
                  <a:schemeClr val="tx1"/>
                </a:solidFill>
                <a:cs typeface="Calibri"/>
                <a:hlinkClick r:id="rId3">
                  <a:extLst>
                    <a:ext uri="{A12FA001-AC4F-418D-AE19-62706E023703}">
                      <ahyp:hlinkClr xmlns:ahyp="http://schemas.microsoft.com/office/drawing/2018/hyperlinkcolor" val="tx"/>
                    </a:ext>
                  </a:extLst>
                </a:hlinkClick>
              </a:rPr>
              <a:t>publicservice.deed@state.mn.us</a:t>
            </a:r>
            <a:r>
              <a:rPr lang="en-US" sz="2800" kern="0">
                <a:solidFill>
                  <a:schemeClr val="tx1"/>
                </a:solidFill>
                <a:cs typeface="Calibri"/>
              </a:rPr>
              <a:t>. </a:t>
            </a:r>
            <a:endParaRPr lang="en-US" sz="2800" kern="0">
              <a:solidFill>
                <a:schemeClr val="tx1"/>
              </a:solidFill>
              <a:ea typeface="Calibri"/>
              <a:cs typeface="Calibri"/>
            </a:endParaRPr>
          </a:p>
          <a:p>
            <a:pPr marL="0" indent="0">
              <a:buNone/>
            </a:pPr>
            <a:endParaRPr lang="en-US">
              <a:ea typeface="Calibri"/>
              <a:cs typeface="Calibri"/>
            </a:endParaRPr>
          </a:p>
        </p:txBody>
      </p:sp>
    </p:spTree>
    <p:extLst>
      <p:ext uri="{BB962C8B-B14F-4D97-AF65-F5344CB8AC3E}">
        <p14:creationId xmlns:p14="http://schemas.microsoft.com/office/powerpoint/2010/main" val="100379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6AEF3-919E-F2DE-9B80-B939D2B1ADDE}"/>
              </a:ext>
            </a:extLst>
          </p:cNvPr>
          <p:cNvSpPr>
            <a:spLocks noGrp="1"/>
          </p:cNvSpPr>
          <p:nvPr>
            <p:ph type="title"/>
          </p:nvPr>
        </p:nvSpPr>
        <p:spPr>
          <a:xfrm>
            <a:off x="449224" y="811964"/>
            <a:ext cx="3698160" cy="5234072"/>
          </a:xfrm>
        </p:spPr>
        <p:txBody>
          <a:bodyPr anchor="ctr">
            <a:normAutofit/>
          </a:bodyPr>
          <a:lstStyle/>
          <a:p>
            <a:r>
              <a:rPr lang="en-US"/>
              <a:t>Workforce One</a:t>
            </a:r>
          </a:p>
        </p:txBody>
      </p:sp>
      <p:pic>
        <p:nvPicPr>
          <p:cNvPr id="6" name="Content Placeholder 5">
            <a:extLst>
              <a:ext uri="{FF2B5EF4-FFF2-40B4-BE49-F238E27FC236}">
                <a16:creationId xmlns:a16="http://schemas.microsoft.com/office/drawing/2014/main" id="{DB8929A2-BF97-CAC1-2FF9-FB7616343C5C}"/>
              </a:ext>
              <a:ext uri="{C183D7F6-B498-43B3-948B-1728B52AA6E4}">
                <adec:decorative xmlns:adec="http://schemas.microsoft.com/office/drawing/2017/decorative" val="1"/>
              </a:ext>
            </a:extLst>
          </p:cNvPr>
          <p:cNvPicPr>
            <a:picLocks noGrp="1" noChangeAspect="1"/>
          </p:cNvPicPr>
          <p:nvPr>
            <p:ph sz="quarter" idx="10"/>
          </p:nvPr>
        </p:nvPicPr>
        <p:blipFill>
          <a:blip r:embed="rId3"/>
          <a:stretch>
            <a:fillRect/>
          </a:stretch>
        </p:blipFill>
        <p:spPr>
          <a:xfrm>
            <a:off x="5207350" y="1068343"/>
            <a:ext cx="6067425" cy="4717422"/>
          </a:xfrm>
          <a:prstGeom prst="rect">
            <a:avLst/>
          </a:prstGeom>
          <a:noFill/>
        </p:spPr>
      </p:pic>
      <p:sp>
        <p:nvSpPr>
          <p:cNvPr id="11" name="Slide Number Placeholder 3">
            <a:extLst>
              <a:ext uri="{FF2B5EF4-FFF2-40B4-BE49-F238E27FC236}">
                <a16:creationId xmlns:a16="http://schemas.microsoft.com/office/drawing/2014/main" id="{A66ADDCB-F326-CCBD-EA05-65C53A9BD12F}"/>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24</a:t>
            </a:fld>
            <a:endParaRPr lang="en-US"/>
          </a:p>
        </p:txBody>
      </p:sp>
    </p:spTree>
    <p:extLst>
      <p:ext uri="{BB962C8B-B14F-4D97-AF65-F5344CB8AC3E}">
        <p14:creationId xmlns:p14="http://schemas.microsoft.com/office/powerpoint/2010/main" val="1562747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D837-F60A-4D56-229D-764F333CA300}"/>
              </a:ext>
            </a:extLst>
          </p:cNvPr>
          <p:cNvSpPr>
            <a:spLocks noGrp="1"/>
          </p:cNvSpPr>
          <p:nvPr>
            <p:ph type="title"/>
          </p:nvPr>
        </p:nvSpPr>
        <p:spPr/>
        <p:txBody>
          <a:bodyPr/>
          <a:lstStyle/>
          <a:p>
            <a:r>
              <a:rPr lang="en-US"/>
              <a:t>What is Workforce One?</a:t>
            </a:r>
          </a:p>
        </p:txBody>
      </p:sp>
      <p:sp>
        <p:nvSpPr>
          <p:cNvPr id="3" name="Content Placeholder 2">
            <a:extLst>
              <a:ext uri="{FF2B5EF4-FFF2-40B4-BE49-F238E27FC236}">
                <a16:creationId xmlns:a16="http://schemas.microsoft.com/office/drawing/2014/main" id="{B03B6043-F18E-6981-0291-24F035152C24}"/>
              </a:ext>
            </a:extLst>
          </p:cNvPr>
          <p:cNvSpPr>
            <a:spLocks noGrp="1"/>
          </p:cNvSpPr>
          <p:nvPr>
            <p:ph sz="half" idx="1"/>
          </p:nvPr>
        </p:nvSpPr>
        <p:spPr/>
        <p:txBody>
          <a:bodyPr vert="horz" lIns="274320" tIns="274320" rIns="274320" bIns="274320" rtlCol="0" anchor="t">
            <a:normAutofit/>
          </a:bodyPr>
          <a:lstStyle/>
          <a:p>
            <a:pPr marL="355600" marR="5080" lvl="0" indent="-342900" defTabSz="914400" eaLnBrk="1" fontAlgn="auto" latinLnBrk="0" hangingPunct="1">
              <a:lnSpc>
                <a:spcPts val="3460"/>
              </a:lnSpc>
              <a:spcBef>
                <a:spcPts val="535"/>
              </a:spcBef>
              <a:spcAft>
                <a:spcPts val="600"/>
              </a:spcAft>
              <a:buClr>
                <a:srgbClr val="9BBA58"/>
              </a:buClr>
              <a:buSzTx/>
              <a:buFont typeface="Arial"/>
              <a:buChar char="•"/>
              <a:tabLst>
                <a:tab pos="355600" algn="l"/>
              </a:tabLst>
              <a:defRPr/>
            </a:pPr>
            <a:r>
              <a:rPr kumimoji="0" lang="en-US" sz="3200" b="0" i="0" u="none" strike="noStrike" kern="0" cap="none" spc="-20" normalizeH="0" baseline="0" noProof="0">
                <a:ln>
                  <a:noFill/>
                </a:ln>
                <a:solidFill>
                  <a:srgbClr val="003864"/>
                </a:solidFill>
                <a:effectLst/>
                <a:uLnTx/>
                <a:uFillTx/>
                <a:latin typeface="Calibri"/>
                <a:cs typeface="Calibri"/>
              </a:rPr>
              <a:t>Workforce</a:t>
            </a:r>
            <a:r>
              <a:rPr kumimoji="0" lang="en-US" sz="3200" b="0" i="0" u="none" strike="noStrike" kern="0" cap="none" spc="-85"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One</a:t>
            </a:r>
            <a:r>
              <a:rPr kumimoji="0" lang="en-US" sz="3200" b="0" i="0" u="none" strike="noStrike" kern="0" cap="none" spc="-55"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(WF1)</a:t>
            </a:r>
            <a:r>
              <a:rPr kumimoji="0" lang="en-US" sz="3200" b="0" i="0" u="none" strike="noStrike" kern="0" cap="none" spc="-6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is</a:t>
            </a:r>
            <a:r>
              <a:rPr kumimoji="0" lang="en-US" sz="3200" b="0" i="0" u="none" strike="noStrike" kern="0" cap="none" spc="-6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a</a:t>
            </a:r>
            <a:r>
              <a:rPr kumimoji="0" lang="en-US" sz="3200" b="0" i="0" u="none" strike="noStrike" kern="0" cap="none" spc="-45" normalizeH="0" baseline="0" noProof="0" dirty="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web-</a:t>
            </a:r>
            <a:r>
              <a:rPr kumimoji="0" lang="en-US" sz="3200" b="0" i="0" u="none" strike="noStrike" kern="0" cap="none" spc="0" normalizeH="0" baseline="0" noProof="0">
                <a:ln>
                  <a:noFill/>
                </a:ln>
                <a:solidFill>
                  <a:srgbClr val="003864"/>
                </a:solidFill>
                <a:effectLst/>
                <a:uLnTx/>
                <a:uFillTx/>
                <a:latin typeface="Calibri"/>
                <a:cs typeface="Calibri"/>
              </a:rPr>
              <a:t>based</a:t>
            </a:r>
            <a:r>
              <a:rPr kumimoji="0" lang="en-US" sz="3200" b="0" i="0" u="none" strike="noStrike" kern="0" cap="none" spc="-85" normalizeH="0" baseline="0" noProof="0" dirty="0">
                <a:ln>
                  <a:noFill/>
                </a:ln>
                <a:solidFill>
                  <a:srgbClr val="003864"/>
                </a:solidFill>
                <a:effectLst/>
                <a:uLnTx/>
                <a:uFillTx/>
                <a:latin typeface="Calibri"/>
                <a:cs typeface="Calibri"/>
              </a:rPr>
              <a:t> </a:t>
            </a:r>
            <a:r>
              <a:rPr kumimoji="0" lang="en-US" sz="3200" b="0" i="0" u="none" strike="noStrike" kern="0" cap="none" spc="-20" normalizeH="0" baseline="0" noProof="0">
                <a:ln>
                  <a:noFill/>
                </a:ln>
                <a:solidFill>
                  <a:srgbClr val="003864"/>
                </a:solidFill>
                <a:effectLst/>
                <a:uLnTx/>
                <a:uFillTx/>
                <a:latin typeface="Calibri"/>
                <a:cs typeface="Calibri"/>
              </a:rPr>
              <a:t>case </a:t>
            </a:r>
            <a:r>
              <a:rPr kumimoji="0" lang="en-US" sz="3200" b="0" i="0" u="none" strike="noStrike" kern="0" cap="none" spc="0" normalizeH="0" baseline="0" noProof="0">
                <a:ln>
                  <a:noFill/>
                </a:ln>
                <a:solidFill>
                  <a:srgbClr val="003864"/>
                </a:solidFill>
                <a:effectLst/>
                <a:uLnTx/>
                <a:uFillTx/>
                <a:latin typeface="Calibri"/>
                <a:cs typeface="Calibri"/>
              </a:rPr>
              <a:t>management</a:t>
            </a:r>
            <a:r>
              <a:rPr kumimoji="0" lang="en-US" sz="3200" b="0" i="0" u="none" strike="noStrike" kern="0" cap="none" spc="-105" normalizeH="0" baseline="0" noProof="0" dirty="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system</a:t>
            </a:r>
            <a:r>
              <a:rPr kumimoji="0" lang="en-US" sz="3200" b="0" i="0" u="none" strike="noStrike" kern="0" cap="none" spc="-105"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for</a:t>
            </a:r>
            <a:r>
              <a:rPr kumimoji="0" lang="en-US" sz="3200" b="0" i="0" u="none" strike="noStrike" kern="0" cap="none" spc="-11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employment</a:t>
            </a:r>
            <a:r>
              <a:rPr kumimoji="0" lang="en-US" sz="3200" b="0" i="0" u="none" strike="noStrike" kern="0" cap="none" spc="-11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and</a:t>
            </a:r>
            <a:r>
              <a:rPr kumimoji="0" lang="en-US" sz="3200" b="0" i="0" u="none" strike="noStrike" kern="0" cap="none" spc="-95" normalizeH="0" baseline="0" noProof="0" dirty="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training programs</a:t>
            </a:r>
            <a:r>
              <a:rPr kumimoji="0" lang="en-US" sz="3200" b="0" i="0" u="none" strike="noStrike" kern="0" cap="none" spc="-85"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funded,</a:t>
            </a:r>
            <a:r>
              <a:rPr kumimoji="0" lang="en-US" sz="3200" b="0" i="0" u="none" strike="noStrike" kern="0" cap="none" spc="-45"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managed,</a:t>
            </a:r>
            <a:r>
              <a:rPr kumimoji="0" lang="en-US" sz="3200" b="0" i="0" u="none" strike="noStrike" kern="0" cap="none" spc="-5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and</a:t>
            </a:r>
            <a:r>
              <a:rPr kumimoji="0" lang="en-US" sz="3200" b="0" i="0" u="none" strike="noStrike" kern="0" cap="none" spc="-7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used</a:t>
            </a:r>
            <a:r>
              <a:rPr kumimoji="0" lang="en-US" sz="3200" b="0" i="0" u="none" strike="noStrike" kern="0" cap="none" spc="-6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by</a:t>
            </a:r>
            <a:r>
              <a:rPr kumimoji="0" lang="en-US" sz="3200" b="0" i="0" u="none" strike="noStrike" kern="0" cap="none" spc="-65" normalizeH="0" baseline="0" noProof="0" dirty="0">
                <a:ln>
                  <a:noFill/>
                </a:ln>
                <a:solidFill>
                  <a:srgbClr val="003864"/>
                </a:solidFill>
                <a:effectLst/>
                <a:uLnTx/>
                <a:uFillTx/>
                <a:latin typeface="Calibri"/>
                <a:cs typeface="Calibri"/>
              </a:rPr>
              <a:t> </a:t>
            </a:r>
            <a:r>
              <a:rPr kumimoji="0" lang="en-US" sz="3200" b="0" i="0" u="none" strike="noStrike" kern="0" cap="none" spc="-20" normalizeH="0" baseline="0" noProof="0">
                <a:ln>
                  <a:noFill/>
                </a:ln>
                <a:solidFill>
                  <a:srgbClr val="003864"/>
                </a:solidFill>
                <a:effectLst/>
                <a:uLnTx/>
                <a:uFillTx/>
                <a:latin typeface="Calibri"/>
                <a:cs typeface="Calibri"/>
              </a:rPr>
              <a:t>DEED </a:t>
            </a:r>
            <a:r>
              <a:rPr kumimoji="0" lang="en-US" sz="3200" b="0" i="0" u="none" strike="noStrike" kern="0" cap="none" spc="0" normalizeH="0" baseline="0" noProof="0">
                <a:ln>
                  <a:noFill/>
                </a:ln>
                <a:solidFill>
                  <a:srgbClr val="003864"/>
                </a:solidFill>
                <a:effectLst/>
                <a:uLnTx/>
                <a:uFillTx/>
                <a:latin typeface="Calibri"/>
                <a:cs typeface="Calibri"/>
              </a:rPr>
              <a:t>and</a:t>
            </a:r>
            <a:r>
              <a:rPr kumimoji="0" lang="en-US" sz="3200" b="0" i="0" u="none" strike="noStrike" kern="0" cap="none" spc="-55" normalizeH="0" baseline="0" noProof="0">
                <a:ln>
                  <a:noFill/>
                </a:ln>
                <a:solidFill>
                  <a:srgbClr val="003864"/>
                </a:solidFill>
                <a:effectLst/>
                <a:uLnTx/>
                <a:uFillTx/>
                <a:latin typeface="Calibri"/>
                <a:cs typeface="Calibri"/>
              </a:rPr>
              <a:t> the </a:t>
            </a:r>
            <a:r>
              <a:rPr kumimoji="0" lang="en-US" sz="3200" b="0" i="0" u="none" strike="noStrike" kern="0" cap="none" spc="-20" normalizeH="0" baseline="0" noProof="0">
                <a:ln>
                  <a:noFill/>
                </a:ln>
                <a:solidFill>
                  <a:srgbClr val="003864"/>
                </a:solidFill>
                <a:effectLst/>
                <a:uLnTx/>
                <a:uFillTx/>
                <a:latin typeface="Calibri"/>
                <a:cs typeface="Calibri"/>
              </a:rPr>
              <a:t>Department of Children, Youth, and Family Services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355600" marR="1499235" lvl="0" indent="-342900" defTabSz="914400" eaLnBrk="1" fontAlgn="auto" latinLnBrk="0" hangingPunct="1">
              <a:lnSpc>
                <a:spcPts val="3460"/>
              </a:lnSpc>
              <a:spcBef>
                <a:spcPts val="755"/>
              </a:spcBef>
              <a:spcAft>
                <a:spcPts val="0"/>
              </a:spcAft>
              <a:buClr>
                <a:srgbClr val="9BBA58"/>
              </a:buClr>
              <a:buSzTx/>
              <a:buFont typeface="Arial"/>
              <a:buChar char="•"/>
              <a:tabLst>
                <a:tab pos="355600" algn="l"/>
              </a:tabLst>
              <a:defRPr/>
            </a:pPr>
            <a:r>
              <a:rPr kumimoji="0" lang="en-US" sz="3200" b="0" i="0" u="none" strike="noStrike" kern="0" cap="none" spc="0" normalizeH="0" baseline="0" noProof="0">
                <a:ln>
                  <a:noFill/>
                </a:ln>
                <a:solidFill>
                  <a:srgbClr val="003864"/>
                </a:solidFill>
                <a:effectLst/>
                <a:uLnTx/>
                <a:uFillTx/>
                <a:latin typeface="Calibri"/>
                <a:cs typeface="Calibri"/>
              </a:rPr>
              <a:t>Used</a:t>
            </a:r>
            <a:r>
              <a:rPr kumimoji="0" lang="en-US" sz="3200" b="0" i="0" u="none" strike="noStrike" kern="0" cap="none" spc="-8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to</a:t>
            </a:r>
            <a:r>
              <a:rPr kumimoji="0" lang="en-US" sz="3200" b="0" i="0" u="none" strike="noStrike" kern="0" cap="none" spc="-7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track</a:t>
            </a:r>
            <a:r>
              <a:rPr kumimoji="0" lang="en-US" sz="3200" b="0" i="0" u="none" strike="noStrike" kern="0" cap="none" spc="-7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services</a:t>
            </a:r>
            <a:r>
              <a:rPr kumimoji="0" lang="en-US" sz="3200" b="0" i="0" u="none" strike="noStrike" kern="0" cap="none" spc="-10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for</a:t>
            </a:r>
            <a:r>
              <a:rPr kumimoji="0" lang="en-US" sz="3200" b="0" i="0" u="none" strike="noStrike" kern="0" cap="none" spc="-70" normalizeH="0" baseline="0" noProof="0" dirty="0">
                <a:ln>
                  <a:noFill/>
                </a:ln>
                <a:solidFill>
                  <a:srgbClr val="003864"/>
                </a:solidFill>
                <a:effectLst/>
                <a:uLnTx/>
                <a:uFillTx/>
                <a:latin typeface="Calibri"/>
                <a:cs typeface="Calibri"/>
              </a:rPr>
              <a:t> </a:t>
            </a:r>
            <a:r>
              <a:rPr kumimoji="0" lang="en-US" sz="3200" b="0" i="0" u="none" strike="noStrike" kern="0" cap="none" spc="0" normalizeH="0" baseline="0" noProof="0">
                <a:ln>
                  <a:noFill/>
                </a:ln>
                <a:solidFill>
                  <a:srgbClr val="003864"/>
                </a:solidFill>
                <a:effectLst/>
                <a:uLnTx/>
                <a:uFillTx/>
                <a:latin typeface="Calibri"/>
                <a:cs typeface="Calibri"/>
              </a:rPr>
              <a:t>many</a:t>
            </a:r>
            <a:r>
              <a:rPr kumimoji="0" lang="en-US" sz="3200" b="0" i="0" u="none" strike="noStrike" kern="0" cap="none" spc="-75" normalizeH="0" baseline="0" noProof="0" dirty="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state</a:t>
            </a:r>
            <a:r>
              <a:rPr kumimoji="0" lang="en-US" sz="3200" b="0" i="0" u="none" strike="noStrike" kern="0" cap="none" spc="-75" normalizeH="0" baseline="0" noProof="0" dirty="0">
                <a:ln>
                  <a:noFill/>
                </a:ln>
                <a:solidFill>
                  <a:srgbClr val="003864"/>
                </a:solidFill>
                <a:effectLst/>
                <a:uLnTx/>
                <a:uFillTx/>
                <a:latin typeface="Calibri"/>
                <a:cs typeface="Calibri"/>
              </a:rPr>
              <a:t> </a:t>
            </a:r>
            <a:r>
              <a:rPr kumimoji="0" lang="en-US" sz="3200" b="0" i="0" u="none" strike="noStrike" kern="0" cap="none" spc="-25" normalizeH="0" baseline="0" noProof="0">
                <a:ln>
                  <a:noFill/>
                </a:ln>
                <a:solidFill>
                  <a:srgbClr val="003864"/>
                </a:solidFill>
                <a:effectLst/>
                <a:uLnTx/>
                <a:uFillTx/>
                <a:latin typeface="Calibri"/>
                <a:cs typeface="Calibri"/>
              </a:rPr>
              <a:t>and </a:t>
            </a:r>
            <a:r>
              <a:rPr kumimoji="0" lang="en-US" sz="3200" b="0" i="0" u="none" strike="noStrike" kern="0" cap="none" spc="-30" normalizeH="0" baseline="0" noProof="0">
                <a:ln>
                  <a:noFill/>
                </a:ln>
                <a:solidFill>
                  <a:srgbClr val="003864"/>
                </a:solidFill>
                <a:effectLst/>
                <a:uLnTx/>
                <a:uFillTx/>
                <a:latin typeface="Calibri"/>
                <a:cs typeface="Calibri"/>
              </a:rPr>
              <a:t>federally-</a:t>
            </a:r>
            <a:r>
              <a:rPr kumimoji="0" lang="en-US" sz="3200" b="0" i="0" u="none" strike="noStrike" kern="0" cap="none" spc="0" normalizeH="0" baseline="0" noProof="0">
                <a:ln>
                  <a:noFill/>
                </a:ln>
                <a:solidFill>
                  <a:srgbClr val="003864"/>
                </a:solidFill>
                <a:effectLst/>
                <a:uLnTx/>
                <a:uFillTx/>
                <a:latin typeface="Calibri"/>
                <a:cs typeface="Calibri"/>
              </a:rPr>
              <a:t>funded</a:t>
            </a:r>
            <a:r>
              <a:rPr kumimoji="0" lang="en-US" sz="3200" b="0" i="0" u="none" strike="noStrike" kern="0" cap="none" spc="-45" normalizeH="0" baseline="0" noProof="0" dirty="0">
                <a:ln>
                  <a:noFill/>
                </a:ln>
                <a:solidFill>
                  <a:srgbClr val="003864"/>
                </a:solidFill>
                <a:effectLst/>
                <a:uLnTx/>
                <a:uFillTx/>
                <a:latin typeface="Calibri"/>
                <a:cs typeface="Calibri"/>
              </a:rPr>
              <a:t> </a:t>
            </a:r>
            <a:r>
              <a:rPr kumimoji="0" lang="en-US" sz="3200" b="0" i="0" u="none" strike="noStrike" kern="0" cap="none" spc="-10" normalizeH="0" baseline="0" noProof="0">
                <a:ln>
                  <a:noFill/>
                </a:ln>
                <a:solidFill>
                  <a:srgbClr val="003864"/>
                </a:solidFill>
                <a:effectLst/>
                <a:uLnTx/>
                <a:uFillTx/>
                <a:latin typeface="Calibri"/>
                <a:cs typeface="Calibri"/>
              </a:rPr>
              <a:t>workforce</a:t>
            </a:r>
            <a:r>
              <a:rPr kumimoji="0" lang="en-US" sz="3200" b="0" i="0" u="none" strike="noStrike" kern="0" cap="none" spc="-85" normalizeH="0" baseline="0" noProof="0" dirty="0">
                <a:ln>
                  <a:noFill/>
                </a:ln>
                <a:solidFill>
                  <a:srgbClr val="003864"/>
                </a:solidFill>
                <a:effectLst/>
                <a:uLnTx/>
                <a:uFillTx/>
                <a:latin typeface="Calibri"/>
                <a:cs typeface="Calibri"/>
              </a:rPr>
              <a:t> </a:t>
            </a:r>
            <a:r>
              <a:rPr lang="en-US" sz="3200" kern="0" spc="-10">
                <a:solidFill>
                  <a:srgbClr val="003864"/>
                </a:solidFill>
                <a:latin typeface="Calibri"/>
                <a:cs typeface="Calibri"/>
              </a:rPr>
              <a:t>programs</a:t>
            </a:r>
            <a:endParaRPr kumimoji="0" lang="en-US" sz="3200" b="0" i="0" u="none" strike="noStrike" kern="0" cap="none" spc="-10" normalizeH="0" baseline="0" noProof="0">
              <a:ln>
                <a:noFill/>
              </a:ln>
              <a:solidFill>
                <a:srgbClr val="003864"/>
              </a:solidFill>
              <a:effectLst/>
              <a:uLnTx/>
              <a:uFillTx/>
              <a:latin typeface="Calibri"/>
              <a:cs typeface="Calibri"/>
            </a:endParaRPr>
          </a:p>
          <a:p>
            <a:pPr marL="355600" marR="1499235" indent="-342900">
              <a:lnSpc>
                <a:spcPts val="3460"/>
              </a:lnSpc>
              <a:spcBef>
                <a:spcPts val="755"/>
              </a:spcBef>
              <a:spcAft>
                <a:spcPts val="0"/>
              </a:spcAft>
              <a:buClr>
                <a:srgbClr val="9BBA58"/>
              </a:buClr>
              <a:buFont typeface="Arial"/>
              <a:buChar char="•"/>
              <a:tabLst>
                <a:tab pos="355600" algn="l"/>
              </a:tabLst>
              <a:defRPr/>
            </a:pPr>
            <a:r>
              <a:rPr lang="en-US" sz="3200" kern="0" spc="-10" dirty="0">
                <a:solidFill>
                  <a:srgbClr val="003864"/>
                </a:solidFill>
                <a:latin typeface="Calibri"/>
                <a:ea typeface="Calibri"/>
                <a:cs typeface="Calibri"/>
              </a:rPr>
              <a:t>We use </a:t>
            </a:r>
            <a:r>
              <a:rPr lang="en-US" sz="3200" kern="0" spc="-10" dirty="0" err="1">
                <a:solidFill>
                  <a:srgbClr val="003864"/>
                </a:solidFill>
                <a:latin typeface="Calibri"/>
                <a:ea typeface="Calibri"/>
                <a:cs typeface="Calibri"/>
              </a:rPr>
              <a:t>Workfor</a:t>
            </a:r>
            <a:r>
              <a:rPr lang="en-US" sz="3200" kern="0" spc="-10" dirty="0">
                <a:solidFill>
                  <a:srgbClr val="003864"/>
                </a:solidFill>
                <a:latin typeface="Calibri"/>
                <a:ea typeface="Calibri"/>
                <a:cs typeface="Calibri"/>
              </a:rPr>
              <a:t>ce One for two things: Case Management, and Reporting</a:t>
            </a:r>
          </a:p>
        </p:txBody>
      </p:sp>
    </p:spTree>
    <p:extLst>
      <p:ext uri="{BB962C8B-B14F-4D97-AF65-F5344CB8AC3E}">
        <p14:creationId xmlns:p14="http://schemas.microsoft.com/office/powerpoint/2010/main" val="3474923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F9D7-B100-CB3A-0534-9EDCB46DE57D}"/>
              </a:ext>
            </a:extLst>
          </p:cNvPr>
          <p:cNvSpPr>
            <a:spLocks noGrp="1"/>
          </p:cNvSpPr>
          <p:nvPr>
            <p:ph type="title"/>
          </p:nvPr>
        </p:nvSpPr>
        <p:spPr/>
        <p:txBody>
          <a:bodyPr/>
          <a:lstStyle/>
          <a:p>
            <a:r>
              <a:rPr lang="en-US"/>
              <a:t>What Do Grantees Do in Workforce One (WF1)?</a:t>
            </a:r>
          </a:p>
        </p:txBody>
      </p:sp>
      <p:sp>
        <p:nvSpPr>
          <p:cNvPr id="3" name="Content Placeholder 2">
            <a:extLst>
              <a:ext uri="{FF2B5EF4-FFF2-40B4-BE49-F238E27FC236}">
                <a16:creationId xmlns:a16="http://schemas.microsoft.com/office/drawing/2014/main" id="{83981216-F701-CD2A-5E46-FDE94BCA4EC6}"/>
              </a:ext>
            </a:extLst>
          </p:cNvPr>
          <p:cNvSpPr>
            <a:spLocks noGrp="1"/>
          </p:cNvSpPr>
          <p:nvPr>
            <p:ph sz="half" idx="1"/>
          </p:nvPr>
        </p:nvSpPr>
        <p:spPr/>
        <p:txBody>
          <a:bodyPr>
            <a:normAutofit lnSpcReduction="10000"/>
          </a:bodyPr>
          <a:lstStyle/>
          <a:p>
            <a:pPr marL="469264" marR="5080" lvl="0" indent="-457200" defTabSz="914400" eaLnBrk="1" fontAlgn="auto" latinLnBrk="0" hangingPunct="1">
              <a:lnSpc>
                <a:spcPct val="100000"/>
              </a:lnSpc>
              <a:spcBef>
                <a:spcPts val="1470"/>
              </a:spcBef>
              <a:spcAft>
                <a:spcPts val="0"/>
              </a:spcAft>
              <a:buClrTx/>
              <a:buSzTx/>
              <a:tabLst>
                <a:tab pos="241300" algn="l"/>
              </a:tabLst>
              <a:defRPr/>
            </a:pPr>
            <a:r>
              <a:rPr kumimoji="0" lang="en-US" sz="3200" b="0" i="0" u="none" strike="noStrike" kern="0" cap="none" spc="0" normalizeH="0" baseline="0" noProof="0">
                <a:ln>
                  <a:noFill/>
                </a:ln>
                <a:solidFill>
                  <a:srgbClr val="1F497D"/>
                </a:solidFill>
                <a:effectLst/>
                <a:uLnTx/>
                <a:uFillTx/>
                <a:latin typeface="Calibri"/>
                <a:cs typeface="Calibri"/>
              </a:rPr>
              <a:t>Enter</a:t>
            </a:r>
            <a:r>
              <a:rPr kumimoji="0" lang="en-US" sz="3200" b="0" i="0" u="none" strike="noStrike" kern="0" cap="none" spc="-75"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enrollments</a:t>
            </a:r>
            <a:r>
              <a:rPr kumimoji="0" lang="en-US" sz="3200" b="0" i="0" u="none" strike="noStrike" kern="0" cap="none" spc="-25" normalizeH="0" baseline="0" noProof="0">
                <a:ln>
                  <a:noFill/>
                </a:ln>
                <a:solidFill>
                  <a:srgbClr val="1F497D"/>
                </a:solidFill>
                <a:effectLst/>
                <a:uLnTx/>
                <a:uFillTx/>
                <a:latin typeface="Calibri"/>
                <a:cs typeface="Calibri"/>
              </a:rPr>
              <a:t> and application information</a:t>
            </a:r>
            <a:endParaRPr kumimoji="0" lang="en-US" sz="3200" b="0" i="0" u="none" strike="noStrike" kern="0" cap="none" spc="-10" normalizeH="0" baseline="0" noProof="0">
              <a:ln>
                <a:noFill/>
              </a:ln>
              <a:solidFill>
                <a:srgbClr val="1F497D"/>
              </a:solidFill>
              <a:effectLst/>
              <a:uLnTx/>
              <a:uFillTx/>
              <a:latin typeface="Calibri"/>
              <a:cs typeface="Calibri"/>
            </a:endParaRPr>
          </a:p>
          <a:p>
            <a:pPr marL="469264" marR="5080" lvl="0" indent="-457200" defTabSz="914400" eaLnBrk="1" fontAlgn="auto" latinLnBrk="0" hangingPunct="1">
              <a:lnSpc>
                <a:spcPct val="100000"/>
              </a:lnSpc>
              <a:spcBef>
                <a:spcPts val="600"/>
              </a:spcBef>
              <a:spcAft>
                <a:spcPts val="0"/>
              </a:spcAft>
              <a:buClrTx/>
              <a:buSzTx/>
              <a:tabLst>
                <a:tab pos="241300" algn="l"/>
              </a:tabLst>
              <a:defRPr/>
            </a:pPr>
            <a:r>
              <a:rPr kumimoji="0" lang="en-US" sz="3200" b="0" i="0" u="none" strike="noStrike" kern="0" cap="none" spc="-10" normalizeH="0" baseline="0" noProof="0">
                <a:ln>
                  <a:noFill/>
                </a:ln>
                <a:solidFill>
                  <a:srgbClr val="1F497D"/>
                </a:solidFill>
                <a:effectLst/>
                <a:uLnTx/>
                <a:uFillTx/>
                <a:latin typeface="Calibri"/>
                <a:cs typeface="Calibri"/>
              </a:rPr>
              <a:t>Upload documents to WF1’s Electronic Documentation Storage (EDS)</a:t>
            </a:r>
            <a:endParaRPr kumimoji="0" lang="en-US" sz="3200" b="0" i="0" u="none" strike="noStrike" kern="0" cap="none" spc="0" normalizeH="0" baseline="0" noProof="0">
              <a:ln>
                <a:noFill/>
              </a:ln>
              <a:solidFill>
                <a:srgbClr val="1F497D"/>
              </a:solidFill>
              <a:effectLst/>
              <a:uLnTx/>
              <a:uFillTx/>
              <a:latin typeface="Calibri"/>
              <a:cs typeface="Calibri"/>
            </a:endParaRPr>
          </a:p>
          <a:p>
            <a:pPr marL="469264" marR="280670" lvl="0" indent="-457200" defTabSz="914400" eaLnBrk="1" fontAlgn="auto" latinLnBrk="0" hangingPunct="1">
              <a:lnSpc>
                <a:spcPct val="100000"/>
              </a:lnSpc>
              <a:spcBef>
                <a:spcPts val="455"/>
              </a:spcBef>
              <a:spcAft>
                <a:spcPts val="0"/>
              </a:spcAft>
              <a:buClrTx/>
              <a:buSzTx/>
              <a:tabLst>
                <a:tab pos="241300" algn="l"/>
              </a:tabLst>
              <a:defRPr/>
            </a:pPr>
            <a:r>
              <a:rPr kumimoji="0" lang="en-US" sz="3200" b="0" i="0" u="none" strike="noStrike" kern="0" cap="none" spc="0" normalizeH="0" baseline="0" noProof="0">
                <a:ln>
                  <a:noFill/>
                </a:ln>
                <a:solidFill>
                  <a:srgbClr val="1F497D"/>
                </a:solidFill>
                <a:effectLst/>
                <a:uLnTx/>
                <a:uFillTx/>
                <a:latin typeface="Calibri"/>
                <a:cs typeface="Calibri"/>
              </a:rPr>
              <a:t>Add</a:t>
            </a:r>
            <a:r>
              <a:rPr kumimoji="0" lang="en-US" sz="3200" b="0" i="0" u="none" strike="noStrike" kern="0" cap="none" spc="-5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activities</a:t>
            </a:r>
            <a:r>
              <a:rPr kumimoji="0" lang="en-US" sz="3200" b="0" i="0" u="none" strike="noStrike" kern="0" cap="none" spc="-8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corresponding to the</a:t>
            </a:r>
            <a:r>
              <a:rPr kumimoji="0" lang="en-US" sz="3200" b="0" i="0" u="none" strike="noStrike" kern="0" cap="none" spc="-6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services</a:t>
            </a:r>
            <a:r>
              <a:rPr kumimoji="0" lang="en-US" sz="3200" b="0" i="0" u="none" strike="noStrike" kern="0" cap="none" spc="-8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you</a:t>
            </a:r>
            <a:r>
              <a:rPr kumimoji="0" lang="en-US" sz="3200" b="0" i="0" u="none" strike="noStrike" kern="0" cap="none" spc="-50" normalizeH="0" baseline="0" noProof="0">
                <a:ln>
                  <a:noFill/>
                </a:ln>
                <a:solidFill>
                  <a:srgbClr val="1F497D"/>
                </a:solidFill>
                <a:effectLst/>
                <a:uLnTx/>
                <a:uFillTx/>
                <a:latin typeface="Calibri"/>
                <a:cs typeface="Calibri"/>
              </a:rPr>
              <a:t> </a:t>
            </a:r>
            <a:r>
              <a:rPr kumimoji="0" lang="en-US" sz="3200" b="0" i="0" u="none" strike="noStrike" kern="0" cap="none" spc="-25" normalizeH="0" baseline="0" noProof="0">
                <a:ln>
                  <a:noFill/>
                </a:ln>
                <a:solidFill>
                  <a:srgbClr val="1F497D"/>
                </a:solidFill>
                <a:effectLst/>
                <a:uLnTx/>
                <a:uFillTx/>
                <a:latin typeface="Calibri"/>
                <a:cs typeface="Calibri"/>
              </a:rPr>
              <a:t>are </a:t>
            </a:r>
            <a:r>
              <a:rPr kumimoji="0" lang="en-US" sz="3200" b="0" i="0" u="none" strike="noStrike" kern="0" cap="none" spc="-10" normalizeH="0" baseline="0" noProof="0">
                <a:ln>
                  <a:noFill/>
                </a:ln>
                <a:solidFill>
                  <a:srgbClr val="1F497D"/>
                </a:solidFill>
                <a:effectLst/>
                <a:uLnTx/>
                <a:uFillTx/>
                <a:latin typeface="Calibri"/>
                <a:cs typeface="Calibri"/>
              </a:rPr>
              <a:t>providing</a:t>
            </a:r>
            <a:endParaRPr kumimoji="0" lang="en-US" sz="3200" b="0" i="0" u="none" strike="noStrike" kern="0" cap="none" spc="0" normalizeH="0" baseline="0" noProof="0">
              <a:ln>
                <a:noFill/>
              </a:ln>
              <a:solidFill>
                <a:srgbClr val="1F497D"/>
              </a:solidFill>
              <a:effectLst/>
              <a:uLnTx/>
              <a:uFillTx/>
              <a:latin typeface="Calibri"/>
              <a:cs typeface="Calibri"/>
            </a:endParaRPr>
          </a:p>
          <a:p>
            <a:pPr marL="469264" marR="127000" lvl="0" indent="-457200" defTabSz="914400" eaLnBrk="1" fontAlgn="auto" latinLnBrk="0" hangingPunct="1">
              <a:lnSpc>
                <a:spcPct val="100000"/>
              </a:lnSpc>
              <a:spcBef>
                <a:spcPts val="450"/>
              </a:spcBef>
              <a:spcAft>
                <a:spcPts val="0"/>
              </a:spcAft>
              <a:buClrTx/>
              <a:buSzTx/>
              <a:tabLst>
                <a:tab pos="241300" algn="l"/>
              </a:tabLst>
              <a:defRPr/>
            </a:pPr>
            <a:r>
              <a:rPr kumimoji="0" lang="en-US" sz="3200" b="0" i="0" u="none" strike="noStrike" kern="0" cap="none" spc="0" normalizeH="0" baseline="0" noProof="0">
                <a:ln>
                  <a:noFill/>
                </a:ln>
                <a:solidFill>
                  <a:srgbClr val="1F497D"/>
                </a:solidFill>
                <a:effectLst/>
                <a:uLnTx/>
                <a:uFillTx/>
                <a:latin typeface="Calibri"/>
                <a:cs typeface="Calibri"/>
              </a:rPr>
              <a:t>Capture</a:t>
            </a:r>
            <a:r>
              <a:rPr kumimoji="0" lang="en-US" sz="3200" b="0" i="0" u="none" strike="noStrike" kern="0" cap="none" spc="-10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support</a:t>
            </a:r>
            <a:r>
              <a:rPr kumimoji="0" lang="en-US" sz="3200" b="0" i="0" u="none" strike="noStrike" kern="0" cap="none" spc="-85"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services/incentives</a:t>
            </a:r>
            <a:r>
              <a:rPr kumimoji="0" lang="en-US" sz="3200" b="0" i="0" u="none" strike="noStrike" kern="0" cap="none" spc="-10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provided</a:t>
            </a:r>
          </a:p>
          <a:p>
            <a:pPr marL="469900" marR="0" lvl="0" indent="-457200" defTabSz="914400" eaLnBrk="1" fontAlgn="auto" latinLnBrk="0" hangingPunct="1">
              <a:lnSpc>
                <a:spcPct val="100000"/>
              </a:lnSpc>
              <a:spcBef>
                <a:spcPts val="155"/>
              </a:spcBef>
              <a:spcAft>
                <a:spcPts val="0"/>
              </a:spcAft>
              <a:buClrTx/>
              <a:buSzTx/>
              <a:tabLst>
                <a:tab pos="240665" algn="l"/>
              </a:tabLst>
              <a:defRPr/>
            </a:pPr>
            <a:r>
              <a:rPr kumimoji="0" lang="en-US" sz="3200" b="0" i="0" u="none" strike="noStrike" kern="0" cap="none" spc="0" normalizeH="0" baseline="0" noProof="0">
                <a:ln>
                  <a:noFill/>
                </a:ln>
                <a:solidFill>
                  <a:srgbClr val="1F497D"/>
                </a:solidFill>
                <a:effectLst/>
                <a:uLnTx/>
                <a:uFillTx/>
                <a:latin typeface="Calibri"/>
                <a:cs typeface="Calibri"/>
              </a:rPr>
              <a:t>Enter</a:t>
            </a:r>
            <a:r>
              <a:rPr kumimoji="0" lang="en-US" sz="3200" b="0" i="0" u="none" strike="noStrike" kern="0" cap="none" spc="-7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case</a:t>
            </a:r>
            <a:r>
              <a:rPr kumimoji="0" lang="en-US" sz="3200" b="0" i="0" u="none" strike="noStrike" kern="0" cap="none" spc="-5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notes</a:t>
            </a:r>
            <a:r>
              <a:rPr kumimoji="0" lang="en-US" sz="3200" b="0" i="0" u="none" strike="noStrike" kern="0" cap="none" spc="-7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to</a:t>
            </a:r>
            <a:r>
              <a:rPr kumimoji="0" lang="en-US" sz="3200" b="0" i="0" u="none" strike="noStrike" kern="0" cap="none" spc="-70"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capture</a:t>
            </a:r>
            <a:r>
              <a:rPr kumimoji="0" lang="en-US" sz="3200" b="0" i="0" u="none" strike="noStrike" kern="0" cap="none" spc="-50"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participant</a:t>
            </a:r>
            <a:r>
              <a:rPr kumimoji="0" lang="en-US" sz="3200" b="0" i="0" u="none" strike="noStrike" kern="0" cap="none" spc="-70"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contact</a:t>
            </a:r>
            <a:endParaRPr kumimoji="0" lang="en-US" sz="3200" b="0" i="0" u="none" strike="noStrike" kern="0" cap="none" spc="0" normalizeH="0" baseline="0" noProof="0">
              <a:ln>
                <a:noFill/>
              </a:ln>
              <a:solidFill>
                <a:srgbClr val="1F497D"/>
              </a:solidFill>
              <a:effectLst/>
              <a:uLnTx/>
              <a:uFillTx/>
              <a:latin typeface="Calibri"/>
              <a:cs typeface="Calibri"/>
            </a:endParaRPr>
          </a:p>
          <a:p>
            <a:pPr marL="469900" marR="0" lvl="0" indent="-457200" defTabSz="914400" eaLnBrk="1" fontAlgn="auto" latinLnBrk="0" hangingPunct="1">
              <a:lnSpc>
                <a:spcPct val="100000"/>
              </a:lnSpc>
              <a:spcBef>
                <a:spcPts val="204"/>
              </a:spcBef>
              <a:spcAft>
                <a:spcPts val="0"/>
              </a:spcAft>
              <a:buClrTx/>
              <a:buSzTx/>
              <a:tabLst>
                <a:tab pos="240665" algn="l"/>
              </a:tabLst>
              <a:defRPr/>
            </a:pPr>
            <a:r>
              <a:rPr kumimoji="0" lang="en-US" sz="3200" b="0" i="0" u="none" strike="noStrike" kern="0" cap="none" spc="-30" normalizeH="0" baseline="0" noProof="0">
                <a:ln>
                  <a:noFill/>
                </a:ln>
                <a:solidFill>
                  <a:srgbClr val="1F497D"/>
                </a:solidFill>
                <a:effectLst/>
                <a:uLnTx/>
                <a:uFillTx/>
                <a:latin typeface="Calibri"/>
                <a:cs typeface="Calibri"/>
              </a:rPr>
              <a:t>Track</a:t>
            </a:r>
            <a:r>
              <a:rPr kumimoji="0" lang="en-US" sz="3200" b="0" i="0" u="none" strike="noStrike" kern="0" cap="none" spc="-100"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outcomes</a:t>
            </a:r>
            <a:endParaRPr kumimoji="0" lang="en-US" sz="3200" b="0" i="0" u="none" strike="noStrike" kern="0" cap="none" spc="0" normalizeH="0" baseline="0" noProof="0">
              <a:ln>
                <a:noFill/>
              </a:ln>
              <a:solidFill>
                <a:srgbClr val="1F497D"/>
              </a:solidFill>
              <a:effectLst/>
              <a:uLnTx/>
              <a:uFillTx/>
              <a:latin typeface="Calibri"/>
              <a:cs typeface="Calibri"/>
            </a:endParaRPr>
          </a:p>
          <a:p>
            <a:pPr marL="469900" marR="0" lvl="0" indent="-457200" defTabSz="914400" eaLnBrk="1" fontAlgn="auto" latinLnBrk="0" hangingPunct="1">
              <a:lnSpc>
                <a:spcPct val="100000"/>
              </a:lnSpc>
              <a:spcBef>
                <a:spcPts val="204"/>
              </a:spcBef>
              <a:spcAft>
                <a:spcPts val="0"/>
              </a:spcAft>
              <a:buClrTx/>
              <a:buSzTx/>
              <a:tabLst>
                <a:tab pos="240665" algn="l"/>
              </a:tabLst>
              <a:defRPr/>
            </a:pPr>
            <a:r>
              <a:rPr kumimoji="0" lang="en-US" sz="3200" b="0" i="0" u="none" strike="noStrike" kern="0" cap="none" spc="0" normalizeH="0" baseline="0" noProof="0">
                <a:ln>
                  <a:noFill/>
                </a:ln>
                <a:solidFill>
                  <a:srgbClr val="1F497D"/>
                </a:solidFill>
                <a:effectLst/>
                <a:uLnTx/>
                <a:uFillTx/>
                <a:latin typeface="Calibri"/>
                <a:cs typeface="Calibri"/>
              </a:rPr>
              <a:t>Exit</a:t>
            </a:r>
            <a:r>
              <a:rPr kumimoji="0" lang="en-US" sz="3200" b="0" i="0" u="none" strike="noStrike" kern="0" cap="none" spc="-35" normalizeH="0" baseline="0" noProof="0">
                <a:ln>
                  <a:noFill/>
                </a:ln>
                <a:solidFill>
                  <a:srgbClr val="1F497D"/>
                </a:solidFill>
                <a:effectLst/>
                <a:uLnTx/>
                <a:uFillTx/>
                <a:latin typeface="Calibri"/>
                <a:cs typeface="Calibri"/>
              </a:rPr>
              <a:t> </a:t>
            </a:r>
            <a:r>
              <a:rPr kumimoji="0" lang="en-US" sz="3200" b="0" i="0" u="none" strike="noStrike" kern="0" cap="none" spc="-10" normalizeH="0" baseline="0" noProof="0">
                <a:ln>
                  <a:noFill/>
                </a:ln>
                <a:solidFill>
                  <a:srgbClr val="1F497D"/>
                </a:solidFill>
                <a:effectLst/>
                <a:uLnTx/>
                <a:uFillTx/>
                <a:latin typeface="Calibri"/>
                <a:cs typeface="Calibri"/>
              </a:rPr>
              <a:t>participants</a:t>
            </a:r>
            <a:endParaRPr kumimoji="0" lang="en-US" sz="3200" b="0" i="0" u="none" strike="noStrike" kern="0" cap="none" spc="0" normalizeH="0" baseline="0" noProof="0">
              <a:ln>
                <a:noFill/>
              </a:ln>
              <a:solidFill>
                <a:srgbClr val="1F497D"/>
              </a:solidFill>
              <a:effectLst/>
              <a:uLnTx/>
              <a:uFillTx/>
              <a:latin typeface="Calibri"/>
              <a:cs typeface="Calibri"/>
            </a:endParaRPr>
          </a:p>
        </p:txBody>
      </p:sp>
    </p:spTree>
    <p:extLst>
      <p:ext uri="{BB962C8B-B14F-4D97-AF65-F5344CB8AC3E}">
        <p14:creationId xmlns:p14="http://schemas.microsoft.com/office/powerpoint/2010/main" val="4206555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E000B-96FE-3A41-1092-59C66CB8AD99}"/>
              </a:ext>
            </a:extLst>
          </p:cNvPr>
          <p:cNvSpPr>
            <a:spLocks noGrp="1"/>
          </p:cNvSpPr>
          <p:nvPr>
            <p:ph type="title"/>
          </p:nvPr>
        </p:nvSpPr>
        <p:spPr/>
        <p:txBody>
          <a:bodyPr/>
          <a:lstStyle/>
          <a:p>
            <a:r>
              <a:rPr lang="en-US"/>
              <a:t>What is Workforce One Data Used For?</a:t>
            </a:r>
          </a:p>
        </p:txBody>
      </p:sp>
      <p:sp>
        <p:nvSpPr>
          <p:cNvPr id="3" name="Content Placeholder 2">
            <a:extLst>
              <a:ext uri="{FF2B5EF4-FFF2-40B4-BE49-F238E27FC236}">
                <a16:creationId xmlns:a16="http://schemas.microsoft.com/office/drawing/2014/main" id="{B9D6B09C-3131-FBAE-6478-CBB4D6C60092}"/>
              </a:ext>
            </a:extLst>
          </p:cNvPr>
          <p:cNvSpPr>
            <a:spLocks noGrp="1"/>
          </p:cNvSpPr>
          <p:nvPr>
            <p:ph sz="half" idx="1"/>
          </p:nvPr>
        </p:nvSpPr>
        <p:spPr>
          <a:xfrm>
            <a:off x="257452" y="1172309"/>
            <a:ext cx="11677096" cy="5408608"/>
          </a:xfrm>
        </p:spPr>
        <p:txBody>
          <a:bodyPr vert="horz" lIns="274320" tIns="274320" rIns="274320" bIns="274320" rtlCol="0" anchor="t">
            <a:normAutofit lnSpcReduction="10000"/>
          </a:bodyPr>
          <a:lstStyle/>
          <a:p>
            <a:pPr marL="381000" marR="0" lvl="0" indent="-342265" defTabSz="914400" eaLnBrk="1" fontAlgn="auto" latinLnBrk="0" hangingPunct="1">
              <a:lnSpc>
                <a:spcPct val="110000"/>
              </a:lnSpc>
              <a:spcBef>
                <a:spcPts val="0"/>
              </a:spcBef>
              <a:spcAft>
                <a:spcPts val="600"/>
              </a:spcAft>
              <a:buClr>
                <a:srgbClr val="9BBA58"/>
              </a:buClr>
              <a:buSzTx/>
              <a:buFont typeface="Arial"/>
              <a:buChar char="•"/>
              <a:tabLst>
                <a:tab pos="381000"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DEED</a:t>
            </a:r>
            <a:r>
              <a:rPr kumimoji="0" lang="en-US" sz="2800" b="0" i="0" u="none" strike="noStrike" kern="0" cap="none" spc="-3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will</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use</a:t>
            </a:r>
            <a:r>
              <a:rPr kumimoji="0" lang="en-US" sz="2800" b="0" i="0" u="none" strike="noStrike" kern="0" cap="none" spc="-2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WF1</a:t>
            </a:r>
            <a:r>
              <a:rPr kumimoji="0" lang="en-US" sz="2800" b="0" i="0" u="none" strike="noStrike" kern="0" cap="none" spc="-3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to</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determine</a:t>
            </a:r>
            <a:r>
              <a:rPr kumimoji="0" lang="en-US" sz="2800" b="0" i="0" u="none" strike="noStrike" kern="0" cap="none" spc="-2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if</a:t>
            </a:r>
            <a:r>
              <a:rPr kumimoji="0" lang="en-US" sz="2800" b="0" i="0" u="none" strike="noStrike" kern="0" cap="none" spc="-3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your</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organization</a:t>
            </a:r>
            <a:r>
              <a:rPr kumimoji="0" lang="en-US" sz="2800" b="0" i="0" u="none" strike="noStrike" kern="0" cap="none" spc="-15" normalizeH="0" baseline="0" noProof="0" dirty="0">
                <a:ln>
                  <a:noFill/>
                </a:ln>
                <a:solidFill>
                  <a:srgbClr val="003864"/>
                </a:solidFill>
                <a:effectLst/>
                <a:uLnTx/>
                <a:uFillTx/>
                <a:latin typeface="Calibri"/>
                <a:ea typeface="+mn-ea"/>
                <a:cs typeface="Calibri"/>
              </a:rPr>
              <a:t> </a:t>
            </a:r>
            <a:r>
              <a:rPr kumimoji="0" lang="en-US" sz="2800" b="0" i="0" u="none" strike="noStrike" kern="0" cap="none" spc="-25" normalizeH="0" baseline="0" noProof="0">
                <a:ln>
                  <a:noFill/>
                </a:ln>
                <a:solidFill>
                  <a:srgbClr val="003864"/>
                </a:solidFill>
                <a:effectLst/>
                <a:uLnTx/>
                <a:uFillTx/>
                <a:latin typeface="Calibri"/>
                <a:ea typeface="+mn-ea"/>
                <a:cs typeface="Calibri"/>
              </a:rPr>
              <a:t>is:</a:t>
            </a:r>
            <a:endParaRPr kumimoji="0" lang="en-US" sz="2800" b="0" i="1" u="none" strike="noStrike" kern="0" cap="none" spc="0" normalizeH="0" baseline="0" noProof="0">
              <a:ln>
                <a:noFill/>
              </a:ln>
              <a:solidFill>
                <a:prstClr val="black"/>
              </a:solidFill>
              <a:effectLst/>
              <a:uLnTx/>
              <a:uFillTx/>
              <a:latin typeface="Calibri"/>
              <a:ea typeface="+mn-ea"/>
              <a:cs typeface="Calibri"/>
            </a:endParaRPr>
          </a:p>
          <a:p>
            <a:pPr marL="781050" marR="48260" lvl="1" indent="-285750" defTabSz="914400" eaLnBrk="1" fontAlgn="auto" latinLnBrk="0" hangingPunct="1">
              <a:lnSpc>
                <a:spcPct val="100000"/>
              </a:lnSpc>
              <a:spcBef>
                <a:spcPts val="555"/>
              </a:spcBef>
              <a:spcAft>
                <a:spcPts val="0"/>
              </a:spcAft>
              <a:buClr>
                <a:srgbClr val="9BBA58"/>
              </a:buClr>
              <a:buSzTx/>
              <a:buFont typeface="Arial"/>
              <a:buChar char="–"/>
              <a:tabLst>
                <a:tab pos="782320"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enrolling</a:t>
            </a:r>
            <a:r>
              <a:rPr kumimoji="0" lang="en-US" sz="2800" b="0" i="0" u="none" strike="noStrike" kern="0" cap="none" spc="-6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participants</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at</a:t>
            </a:r>
            <a:r>
              <a:rPr kumimoji="0" lang="en-US" sz="2800" b="0" i="0" u="none" strike="noStrike" kern="0" cap="none" spc="-6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the</a:t>
            </a:r>
            <a:r>
              <a:rPr kumimoji="0" lang="en-US" sz="2800" b="0" i="0" u="none" strike="noStrike" kern="0" cap="none" spc="-3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rate</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you</a:t>
            </a:r>
            <a:r>
              <a:rPr kumimoji="0" lang="en-US" sz="2800" b="0" i="0" u="none" strike="noStrike" kern="0" cap="none" spc="-6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planned</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according</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to</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20" normalizeH="0" baseline="0" noProof="0">
                <a:ln>
                  <a:noFill/>
                </a:ln>
                <a:solidFill>
                  <a:srgbClr val="003864"/>
                </a:solidFill>
                <a:effectLst/>
                <a:uLnTx/>
                <a:uFillTx/>
                <a:latin typeface="Calibri"/>
                <a:ea typeface="+mn-ea"/>
                <a:cs typeface="Calibri"/>
              </a:rPr>
              <a:t>your </a:t>
            </a:r>
            <a:r>
              <a:rPr kumimoji="0" lang="en-US" sz="2800" b="0" i="0" u="none" strike="noStrike" kern="0" cap="none" spc="-10" normalizeH="0" baseline="0" noProof="0">
                <a:ln>
                  <a:noFill/>
                </a:ln>
                <a:solidFill>
                  <a:srgbClr val="003864"/>
                </a:solidFill>
                <a:effectLst/>
                <a:uLnTx/>
                <a:uFillTx/>
                <a:latin typeface="Calibri"/>
                <a:ea typeface="+mn-ea"/>
                <a:cs typeface="Calibri"/>
              </a:rPr>
              <a:t>workplan</a:t>
            </a:r>
            <a:endParaRPr kumimoji="0" lang="en-US" sz="2800" b="0" i="0" u="none" strike="noStrike" kern="0" cap="none" spc="0" normalizeH="0" baseline="0" noProof="0">
              <a:ln>
                <a:noFill/>
              </a:ln>
              <a:solidFill>
                <a:sysClr val="windowText" lastClr="000000"/>
              </a:solidFill>
              <a:effectLst/>
              <a:uLnTx/>
              <a:uFillTx/>
              <a:latin typeface="Calibri"/>
              <a:ea typeface="+mn-ea"/>
              <a:cs typeface="Calibri"/>
            </a:endParaRPr>
          </a:p>
          <a:p>
            <a:pPr marL="781685" marR="0" lvl="1" indent="-285750" defTabSz="914400" eaLnBrk="1" fontAlgn="auto" latinLnBrk="0" hangingPunct="1">
              <a:lnSpc>
                <a:spcPct val="100000"/>
              </a:lnSpc>
              <a:spcBef>
                <a:spcPts val="555"/>
              </a:spcBef>
              <a:spcAft>
                <a:spcPts val="0"/>
              </a:spcAft>
              <a:buClr>
                <a:srgbClr val="9BBA58"/>
              </a:buClr>
              <a:buSzTx/>
              <a:buFont typeface="Arial"/>
              <a:buChar char="–"/>
              <a:tabLst>
                <a:tab pos="781685"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providing</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services</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that</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are</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justified</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and</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appropriate</a:t>
            </a:r>
            <a:endParaRPr kumimoji="0" lang="en-US" sz="2800" b="0" i="0" u="none" strike="noStrike" kern="0" cap="none" spc="0" normalizeH="0" baseline="0" noProof="0">
              <a:ln>
                <a:noFill/>
              </a:ln>
              <a:solidFill>
                <a:sysClr val="windowText" lastClr="000000"/>
              </a:solidFill>
              <a:effectLst/>
              <a:uLnTx/>
              <a:uFillTx/>
              <a:latin typeface="Calibri"/>
              <a:ea typeface="+mn-ea"/>
              <a:cs typeface="Calibri"/>
            </a:endParaRPr>
          </a:p>
          <a:p>
            <a:pPr marL="781685" marR="0" lvl="1" indent="-285750" defTabSz="914400" eaLnBrk="1" fontAlgn="auto" latinLnBrk="0" hangingPunct="1">
              <a:lnSpc>
                <a:spcPct val="100000"/>
              </a:lnSpc>
              <a:spcBef>
                <a:spcPts val="550"/>
              </a:spcBef>
              <a:spcAft>
                <a:spcPts val="0"/>
              </a:spcAft>
              <a:buClr>
                <a:srgbClr val="9BBA58"/>
              </a:buClr>
              <a:buSzTx/>
              <a:buFont typeface="Arial"/>
              <a:buChar char="–"/>
              <a:tabLst>
                <a:tab pos="781685"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staying</a:t>
            </a:r>
            <a:r>
              <a:rPr kumimoji="0" lang="en-US" sz="2800" b="0" i="0" u="none" strike="noStrike" kern="0" cap="none" spc="-6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in</a:t>
            </a:r>
            <a:r>
              <a:rPr kumimoji="0" lang="en-US" sz="2800" b="0" i="0" u="none" strike="noStrike" kern="0" cap="none" spc="-6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frequent</a:t>
            </a:r>
            <a:r>
              <a:rPr kumimoji="0" lang="en-US" sz="2800" b="0" i="0" u="none" strike="noStrike" kern="0" cap="none" spc="-6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contact</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with</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your</a:t>
            </a:r>
            <a:r>
              <a:rPr kumimoji="0" lang="en-US" sz="2800" b="0" i="0" u="none" strike="noStrike" kern="0" cap="none" spc="-6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participants</a:t>
            </a:r>
            <a:r>
              <a:rPr kumimoji="0" lang="en-US" sz="2800" b="0" i="0" u="none" strike="noStrike" kern="0" cap="none" spc="-60" normalizeH="0" baseline="0" noProof="0">
                <a:ln>
                  <a:noFill/>
                </a:ln>
                <a:solidFill>
                  <a:srgbClr val="003864"/>
                </a:solidFill>
                <a:effectLst/>
                <a:uLnTx/>
                <a:uFillTx/>
                <a:latin typeface="Calibri"/>
                <a:ea typeface="+mn-ea"/>
                <a:cs typeface="Calibri"/>
              </a:rPr>
              <a:t> (</a:t>
            </a:r>
            <a:r>
              <a:rPr kumimoji="0" lang="en-US" sz="2800" b="0" i="0" u="none" strike="noStrike" kern="0" cap="none" spc="-20" normalizeH="0" baseline="0" noProof="0">
                <a:ln>
                  <a:noFill/>
                </a:ln>
                <a:solidFill>
                  <a:srgbClr val="003864"/>
                </a:solidFill>
                <a:effectLst/>
                <a:uLnTx/>
                <a:uFillTx/>
                <a:latin typeface="Calibri"/>
                <a:ea typeface="+mn-ea"/>
                <a:cs typeface="Calibri"/>
              </a:rPr>
              <a:t>case </a:t>
            </a:r>
            <a:r>
              <a:rPr kumimoji="0" lang="en-US" sz="2800" b="0" i="0" u="none" strike="noStrike" kern="0" cap="none" spc="-10" normalizeH="0" baseline="0" noProof="0">
                <a:ln>
                  <a:noFill/>
                </a:ln>
                <a:solidFill>
                  <a:srgbClr val="003864"/>
                </a:solidFill>
                <a:effectLst/>
                <a:uLnTx/>
                <a:uFillTx/>
                <a:latin typeface="Calibri"/>
                <a:ea typeface="+mn-ea"/>
                <a:cs typeface="Calibri"/>
              </a:rPr>
              <a:t>notes)</a:t>
            </a:r>
            <a:endParaRPr kumimoji="0" lang="en-US" sz="2800" b="0" i="1" u="none" strike="noStrike" kern="0" cap="none" spc="0" normalizeH="0" baseline="0" noProof="0">
              <a:ln>
                <a:noFill/>
              </a:ln>
              <a:solidFill>
                <a:prstClr val="black"/>
              </a:solidFill>
              <a:effectLst/>
              <a:uLnTx/>
              <a:uFillTx/>
              <a:latin typeface="Calibri"/>
              <a:ea typeface="+mn-ea"/>
              <a:cs typeface="Calibri"/>
            </a:endParaRPr>
          </a:p>
          <a:p>
            <a:pPr marL="781050" marR="141605" lvl="1" indent="-285750" defTabSz="914400" eaLnBrk="1" fontAlgn="auto" latinLnBrk="0" hangingPunct="1">
              <a:lnSpc>
                <a:spcPct val="110000"/>
              </a:lnSpc>
              <a:spcBef>
                <a:spcPts val="0"/>
              </a:spcBef>
              <a:spcAft>
                <a:spcPts val="1800"/>
              </a:spcAft>
              <a:buClr>
                <a:srgbClr val="9BBA58"/>
              </a:buClr>
              <a:buSzTx/>
              <a:buFont typeface="Arial"/>
              <a:buChar char="–"/>
              <a:tabLst>
                <a:tab pos="782320"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exiting</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participants</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who</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have</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completed</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services</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timely</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25" normalizeH="0" baseline="0" noProof="0">
                <a:ln>
                  <a:noFill/>
                </a:ln>
                <a:solidFill>
                  <a:srgbClr val="003864"/>
                </a:solidFill>
                <a:effectLst/>
                <a:uLnTx/>
                <a:uFillTx/>
                <a:latin typeface="Calibri"/>
                <a:ea typeface="+mn-ea"/>
                <a:cs typeface="Calibri"/>
              </a:rPr>
              <a:t>and </a:t>
            </a:r>
            <a:r>
              <a:rPr kumimoji="0" lang="en-US" sz="2800" b="0" i="0" u="none" strike="noStrike" kern="0" cap="none" spc="0" normalizeH="0" baseline="0" noProof="0">
                <a:ln>
                  <a:noFill/>
                </a:ln>
                <a:solidFill>
                  <a:srgbClr val="003864"/>
                </a:solidFill>
                <a:effectLst/>
                <a:uLnTx/>
                <a:uFillTx/>
                <a:latin typeface="Calibri"/>
                <a:ea typeface="+mn-ea"/>
                <a:cs typeface="Calibri"/>
              </a:rPr>
              <a:t>whether</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you</a:t>
            </a:r>
            <a:r>
              <a:rPr kumimoji="0" lang="en-US" sz="2800" b="0" i="0" u="none" strike="noStrike" kern="0" cap="none" spc="-6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have</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achieved</a:t>
            </a:r>
            <a:r>
              <a:rPr kumimoji="0" lang="en-US" sz="2800" b="0" i="0" u="none" strike="noStrike" kern="0" cap="none" spc="-6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the</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program</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objectives</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with</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those exits</a:t>
            </a:r>
            <a:endParaRPr kumimoji="0" lang="en-US" sz="2800" b="0" i="0" u="none" strike="noStrike" kern="0" cap="none" spc="0" normalizeH="0" baseline="0" noProof="0">
              <a:ln>
                <a:noFill/>
              </a:ln>
              <a:solidFill>
                <a:sysClr val="windowText" lastClr="000000"/>
              </a:solidFill>
              <a:effectLst/>
              <a:uLnTx/>
              <a:uFillTx/>
              <a:latin typeface="Calibri"/>
              <a:ea typeface="+mn-ea"/>
              <a:cs typeface="Calibri"/>
            </a:endParaRPr>
          </a:p>
          <a:p>
            <a:pPr marL="381000" indent="-342265">
              <a:spcBef>
                <a:spcPts val="555"/>
              </a:spcBef>
              <a:spcAft>
                <a:spcPts val="0"/>
              </a:spcAft>
              <a:buClr>
                <a:srgbClr val="9BBA58"/>
              </a:buClr>
              <a:buFont typeface="Arial"/>
              <a:buChar char="•"/>
              <a:tabLst>
                <a:tab pos="381000" algn="l"/>
              </a:tabLst>
              <a:defRPr/>
            </a:pPr>
            <a:r>
              <a:rPr kumimoji="0" lang="en-US" sz="2800" b="0" i="0" u="none" strike="noStrike" kern="0" cap="none" spc="0" normalizeH="0" baseline="0" noProof="0">
                <a:ln>
                  <a:noFill/>
                </a:ln>
                <a:solidFill>
                  <a:srgbClr val="003864"/>
                </a:solidFill>
                <a:effectLst/>
                <a:uLnTx/>
                <a:uFillTx/>
                <a:latin typeface="Calibri"/>
                <a:ea typeface="+mn-ea"/>
                <a:cs typeface="Calibri"/>
              </a:rPr>
              <a:t>The</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data</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you</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enter</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in</a:t>
            </a:r>
            <a:r>
              <a:rPr kumimoji="0" lang="en-US" sz="2800" b="0" i="0" u="none" strike="noStrike" kern="0" cap="none" spc="-4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WF1</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will</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also</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be</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used</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to</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calculate</a:t>
            </a:r>
            <a:r>
              <a:rPr kumimoji="0" lang="en-US" sz="2800" b="0" i="0" u="none" strike="noStrike" kern="0" cap="none" spc="-30" normalizeH="0" baseline="0" noProof="0" dirty="0">
                <a:ln>
                  <a:noFill/>
                </a:ln>
                <a:solidFill>
                  <a:srgbClr val="003864"/>
                </a:solidFill>
                <a:effectLst/>
                <a:uLnTx/>
                <a:uFillTx/>
                <a:latin typeface="Calibri"/>
                <a:ea typeface="+mn-ea"/>
                <a:cs typeface="Calibri"/>
              </a:rPr>
              <a:t> </a:t>
            </a:r>
            <a:r>
              <a:rPr kumimoji="0" lang="en-US" sz="2800" b="0" i="0" u="none" strike="noStrike" kern="0" cap="none" spc="-20" normalizeH="0" baseline="0" noProof="0">
                <a:ln>
                  <a:noFill/>
                </a:ln>
                <a:solidFill>
                  <a:srgbClr val="003864"/>
                </a:solidFill>
                <a:effectLst/>
                <a:uLnTx/>
                <a:uFillTx/>
                <a:latin typeface="Calibri"/>
                <a:ea typeface="+mn-ea"/>
                <a:cs typeface="Calibri"/>
              </a:rPr>
              <a:t>your organization’s</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outcomes.</a:t>
            </a:r>
            <a:r>
              <a:rPr kumimoji="0" lang="en-US" sz="2800" b="0" i="0" u="none" strike="noStrike" kern="0" cap="none" spc="-5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This</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information</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is</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available</a:t>
            </a:r>
            <a:r>
              <a:rPr kumimoji="0" lang="en-US" sz="2800" b="0" i="0" u="none" strike="noStrike" kern="0" cap="none" spc="-7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to</a:t>
            </a:r>
            <a:r>
              <a:rPr kumimoji="0" lang="en-US" sz="2800" b="0" i="0" u="none" strike="noStrike" kern="0" cap="none" spc="-40"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the</a:t>
            </a:r>
            <a:r>
              <a:rPr kumimoji="0" lang="en-US" sz="2800" b="0" i="0" u="none" strike="noStrike" kern="0" cap="none" spc="-35"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public, </a:t>
            </a:r>
            <a:r>
              <a:rPr kumimoji="0" lang="en-US" sz="2800" b="0" i="0" u="none" strike="noStrike" kern="0" cap="none" spc="0" normalizeH="0" baseline="0" noProof="0">
                <a:ln>
                  <a:noFill/>
                </a:ln>
                <a:solidFill>
                  <a:srgbClr val="003864"/>
                </a:solidFill>
                <a:effectLst/>
                <a:uLnTx/>
                <a:uFillTx/>
                <a:latin typeface="Calibri"/>
                <a:ea typeface="+mn-ea"/>
                <a:cs typeface="Calibri"/>
              </a:rPr>
              <a:t>the</a:t>
            </a:r>
            <a:r>
              <a:rPr lang="en-US" sz="2800" kern="0" spc="-55">
                <a:solidFill>
                  <a:srgbClr val="003864"/>
                </a:solidFill>
                <a:latin typeface="Calibri"/>
                <a:cs typeface="Calibri"/>
              </a:rPr>
              <a:t> l</a:t>
            </a:r>
            <a:r>
              <a:rPr lang="en-US" sz="2800" kern="0">
                <a:solidFill>
                  <a:srgbClr val="003864"/>
                </a:solidFill>
                <a:latin typeface="Calibri"/>
                <a:cs typeface="Calibri"/>
              </a:rPr>
              <a:t>egislature</a:t>
            </a:r>
            <a:r>
              <a:rPr kumimoji="0" lang="en-US" sz="2800" b="0" i="0" u="none" strike="noStrike" kern="0" cap="none" spc="0" normalizeH="0" baseline="0" noProof="0">
                <a:ln>
                  <a:noFill/>
                </a:ln>
                <a:solidFill>
                  <a:srgbClr val="003864"/>
                </a:solidFill>
                <a:effectLst/>
                <a:uLnTx/>
                <a:uFillTx/>
                <a:latin typeface="Calibri"/>
                <a:ea typeface="+mn-ea"/>
                <a:cs typeface="Calibri"/>
              </a:rPr>
              <a:t>,</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and</a:t>
            </a:r>
            <a:r>
              <a:rPr kumimoji="0" lang="en-US" sz="2800" b="0" i="0" u="none" strike="noStrike" kern="0" cap="none" spc="-65" normalizeH="0" baseline="0" noProof="0" dirty="0">
                <a:ln>
                  <a:noFill/>
                </a:ln>
                <a:solidFill>
                  <a:srgbClr val="003864"/>
                </a:solidFill>
                <a:effectLst/>
                <a:uLnTx/>
                <a:uFillTx/>
                <a:latin typeface="Calibri"/>
                <a:ea typeface="+mn-ea"/>
                <a:cs typeface="Calibri"/>
              </a:rPr>
              <a:t> </a:t>
            </a:r>
            <a:r>
              <a:rPr kumimoji="0" lang="en-US" sz="2800" b="0" i="0" u="none" strike="noStrike" kern="0" cap="none" spc="0" normalizeH="0" baseline="0" noProof="0">
                <a:ln>
                  <a:noFill/>
                </a:ln>
                <a:solidFill>
                  <a:srgbClr val="003864"/>
                </a:solidFill>
                <a:effectLst/>
                <a:uLnTx/>
                <a:uFillTx/>
                <a:latin typeface="Calibri"/>
                <a:ea typeface="+mn-ea"/>
                <a:cs typeface="Calibri"/>
              </a:rPr>
              <a:t>other</a:t>
            </a:r>
            <a:r>
              <a:rPr kumimoji="0" lang="en-US" sz="2800" b="0" i="0" u="none" strike="noStrike" kern="0" cap="none" spc="-55" normalizeH="0" baseline="0" noProof="0" dirty="0">
                <a:ln>
                  <a:noFill/>
                </a:ln>
                <a:solidFill>
                  <a:srgbClr val="003864"/>
                </a:solidFill>
                <a:effectLst/>
                <a:uLnTx/>
                <a:uFillTx/>
                <a:latin typeface="Calibri"/>
                <a:ea typeface="+mn-ea"/>
                <a:cs typeface="Calibri"/>
              </a:rPr>
              <a:t> </a:t>
            </a:r>
            <a:r>
              <a:rPr kumimoji="0" lang="en-US" sz="2800" b="0" i="0" u="none" strike="noStrike" kern="0" cap="none" spc="-10" normalizeH="0" baseline="0" noProof="0">
                <a:ln>
                  <a:noFill/>
                </a:ln>
                <a:solidFill>
                  <a:srgbClr val="003864"/>
                </a:solidFill>
                <a:effectLst/>
                <a:uLnTx/>
                <a:uFillTx/>
                <a:latin typeface="Calibri"/>
                <a:ea typeface="+mn-ea"/>
                <a:cs typeface="Calibri"/>
              </a:rPr>
              <a:t>stakeholders.</a:t>
            </a:r>
            <a:endParaRPr lang="en-US"/>
          </a:p>
        </p:txBody>
      </p:sp>
    </p:spTree>
    <p:extLst>
      <p:ext uri="{BB962C8B-B14F-4D97-AF65-F5344CB8AC3E}">
        <p14:creationId xmlns:p14="http://schemas.microsoft.com/office/powerpoint/2010/main" val="1008488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046D8-099E-A5CC-37D0-DBA42DC91694}"/>
              </a:ext>
            </a:extLst>
          </p:cNvPr>
          <p:cNvSpPr>
            <a:spLocks noGrp="1"/>
          </p:cNvSpPr>
          <p:nvPr>
            <p:ph type="title"/>
          </p:nvPr>
        </p:nvSpPr>
        <p:spPr/>
        <p:txBody>
          <a:bodyPr/>
          <a:lstStyle/>
          <a:p>
            <a:r>
              <a:rPr lang="en-US"/>
              <a:t>Case Management in Workforce One</a:t>
            </a:r>
          </a:p>
        </p:txBody>
      </p:sp>
      <p:sp>
        <p:nvSpPr>
          <p:cNvPr id="3" name="Content Placeholder 2">
            <a:extLst>
              <a:ext uri="{FF2B5EF4-FFF2-40B4-BE49-F238E27FC236}">
                <a16:creationId xmlns:a16="http://schemas.microsoft.com/office/drawing/2014/main" id="{6BA15171-0A99-27B9-9D88-1E679ECF05CA}"/>
              </a:ext>
            </a:extLst>
          </p:cNvPr>
          <p:cNvSpPr>
            <a:spLocks noGrp="1"/>
          </p:cNvSpPr>
          <p:nvPr>
            <p:ph sz="half" idx="1"/>
          </p:nvPr>
        </p:nvSpPr>
        <p:spPr>
          <a:xfrm>
            <a:off x="257452" y="1066801"/>
            <a:ext cx="11677096" cy="5514116"/>
          </a:xfrm>
        </p:spPr>
        <p:txBody>
          <a:bodyPr vert="horz" lIns="274320" tIns="274320" rIns="274320" bIns="274320" rtlCol="0" anchor="t">
            <a:normAutofit/>
          </a:bodyPr>
          <a:lstStyle/>
          <a:p>
            <a:pPr marL="354965" marR="0" lvl="0" indent="-342265" defTabSz="914400" eaLnBrk="1" fontAlgn="auto" latinLnBrk="0" hangingPunct="1">
              <a:lnSpc>
                <a:spcPct val="100000"/>
              </a:lnSpc>
              <a:spcBef>
                <a:spcPts val="95"/>
              </a:spcBef>
              <a:spcAft>
                <a:spcPts val="0"/>
              </a:spcAft>
              <a:buClr>
                <a:srgbClr val="9BBA58"/>
              </a:buClr>
              <a:buSzTx/>
              <a:buFont typeface="Arial"/>
              <a:buChar char="•"/>
              <a:tabLst>
                <a:tab pos="354965" algn="l"/>
              </a:tabLst>
              <a:defRPr/>
            </a:pPr>
            <a:r>
              <a:rPr kumimoji="0" lang="en-US" sz="2400" b="0" i="0" u="none" strike="noStrike" kern="0" cap="none" spc="-10" normalizeH="0" baseline="0" noProof="0">
                <a:ln>
                  <a:noFill/>
                </a:ln>
                <a:solidFill>
                  <a:srgbClr val="003864"/>
                </a:solidFill>
                <a:effectLst/>
                <a:uLnTx/>
                <a:uFillTx/>
                <a:latin typeface="Calibri"/>
                <a:cs typeface="Calibri"/>
              </a:rPr>
              <a:t>Enrollments: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5080" lvl="1" indent="-287020" defTabSz="914400" eaLnBrk="1" fontAlgn="auto" latinLnBrk="0" hangingPunct="1">
              <a:lnSpc>
                <a:spcPts val="1920"/>
              </a:lnSpc>
              <a:spcBef>
                <a:spcPts val="475"/>
              </a:spcBef>
              <a:spcAft>
                <a:spcPts val="0"/>
              </a:spcAft>
              <a:buClr>
                <a:srgbClr val="9BBA58"/>
              </a:buClr>
              <a:buSzTx/>
              <a:buFont typeface="Arial"/>
              <a:buChar char="–"/>
              <a:tabLst>
                <a:tab pos="756285" algn="l"/>
              </a:tabLst>
              <a:defRPr/>
            </a:pPr>
            <a:r>
              <a:rPr kumimoji="0" lang="en-US" sz="2400" b="0" i="0" u="none" strike="noStrike" kern="0" cap="none" spc="-10" normalizeH="0" baseline="0" noProof="0">
                <a:ln>
                  <a:noFill/>
                </a:ln>
                <a:solidFill>
                  <a:srgbClr val="003864"/>
                </a:solidFill>
                <a:effectLst/>
                <a:uLnTx/>
                <a:uFillTx/>
                <a:latin typeface="Calibri"/>
                <a:cs typeface="Calibri"/>
              </a:rPr>
              <a:t>Participants</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meet</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all</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eligibility</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requirements</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and</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have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all</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necessary documentation</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before</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being</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enrolled</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2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your</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program and in WF1</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10"/>
              </a:spcBef>
              <a:spcAft>
                <a:spcPts val="0"/>
              </a:spcAft>
              <a:buClr>
                <a:srgbClr val="9BBA58"/>
              </a:buClr>
              <a:buSzTx/>
              <a:buFont typeface="Arial"/>
              <a:buChar char="•"/>
              <a:tabLst>
                <a:tab pos="354965" algn="l"/>
              </a:tabLst>
              <a:defRPr/>
            </a:pPr>
            <a:r>
              <a:rPr kumimoji="0" lang="en-US" sz="2400" b="0" i="0" u="none" strike="noStrike" kern="0" cap="none" spc="-10" normalizeH="0" baseline="0" noProof="0">
                <a:ln>
                  <a:noFill/>
                </a:ln>
                <a:solidFill>
                  <a:srgbClr val="003864"/>
                </a:solidFill>
                <a:effectLst/>
                <a:uLnTx/>
                <a:uFillTx/>
                <a:latin typeface="Calibri"/>
                <a:cs typeface="Calibri"/>
              </a:rPr>
              <a:t>Activities: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10"/>
              </a:spcBef>
              <a:spcAft>
                <a:spcPts val="0"/>
              </a:spcAft>
              <a:buClr>
                <a:srgbClr val="9BBA58"/>
              </a:buClr>
              <a:buSzTx/>
              <a:buFont typeface="Arial"/>
              <a:buChar char="–"/>
              <a:tabLst>
                <a:tab pos="756285" algn="l"/>
              </a:tabLst>
              <a:defRPr/>
            </a:pPr>
            <a:r>
              <a:rPr kumimoji="0" lang="en-US" sz="2400" b="0" i="0" u="none" strike="noStrike" kern="0" cap="none" spc="-10" normalizeH="0" baseline="0" noProof="0">
                <a:ln>
                  <a:noFill/>
                </a:ln>
                <a:solidFill>
                  <a:srgbClr val="003864"/>
                </a:solidFill>
                <a:effectLst/>
                <a:uLnTx/>
                <a:uFillTx/>
                <a:latin typeface="Calibri"/>
                <a:cs typeface="Calibri"/>
              </a:rPr>
              <a:t>Participant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activities</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show</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how</a:t>
            </a:r>
            <a:r>
              <a:rPr kumimoji="0" lang="en-US" sz="2400" b="0" i="0" u="none" strike="noStrike" kern="0" cap="none" spc="-7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they</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are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moving</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through</a:t>
            </a:r>
            <a:r>
              <a:rPr kumimoji="0" lang="en-US" sz="2400" b="0" i="0" u="none" strike="noStrike" kern="0" cap="none" spc="-7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your</a:t>
            </a:r>
            <a:r>
              <a:rPr kumimoji="0" lang="en-US" sz="2400" b="0" i="0" u="none" strike="noStrike" kern="0" cap="none" spc="-7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programs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0"/>
              </a:spcBef>
              <a:spcAft>
                <a:spcPts val="0"/>
              </a:spcAft>
              <a:buClr>
                <a:srgbClr val="9BBA58"/>
              </a:buClr>
              <a:buSzTx/>
              <a:buFont typeface="Arial"/>
              <a:buChar char="–"/>
              <a:tabLst>
                <a:tab pos="756285" algn="l"/>
              </a:tabLst>
              <a:defRPr/>
            </a:pPr>
            <a:r>
              <a:rPr kumimoji="0" lang="en-US" sz="2400" b="0" i="0" u="none" strike="noStrike" kern="0" cap="none" spc="0" normalizeH="0" baseline="0" noProof="0">
                <a:ln>
                  <a:noFill/>
                </a:ln>
                <a:solidFill>
                  <a:srgbClr val="003864"/>
                </a:solidFill>
                <a:effectLst/>
                <a:uLnTx/>
                <a:uFillTx/>
                <a:latin typeface="Calibri"/>
                <a:cs typeface="Calibri"/>
              </a:rPr>
              <a:t>All</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participants</a:t>
            </a:r>
            <a:r>
              <a:rPr kumimoji="0" lang="en-US" sz="2400" b="0" i="0" u="none" strike="noStrike" kern="0" cap="none" spc="-2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will</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have</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activities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0"/>
              </a:spcBef>
              <a:spcAft>
                <a:spcPts val="0"/>
              </a:spcAft>
              <a:buClr>
                <a:srgbClr val="9BBA58"/>
              </a:buClr>
              <a:buSzTx/>
              <a:buFont typeface="Arial"/>
              <a:buChar char="–"/>
              <a:tabLst>
                <a:tab pos="756285" algn="l"/>
              </a:tabLst>
              <a:defRPr/>
            </a:pPr>
            <a:r>
              <a:rPr kumimoji="0" lang="en-US" sz="2400" b="0" i="0" u="none" strike="noStrike" kern="0" cap="none" spc="0" normalizeH="0" baseline="0" noProof="0">
                <a:ln>
                  <a:noFill/>
                </a:ln>
                <a:solidFill>
                  <a:srgbClr val="003864"/>
                </a:solidFill>
                <a:effectLst/>
                <a:uLnTx/>
                <a:uFillTx/>
                <a:latin typeface="Calibri"/>
                <a:cs typeface="Calibri"/>
              </a:rPr>
              <a:t>Reflect</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participants</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progress</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throughout</a:t>
            </a:r>
            <a:r>
              <a:rPr kumimoji="0" lang="en-US" sz="2400" b="0" i="0" u="none" strike="noStrike" kern="0" cap="none" spc="-8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program</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0"/>
              </a:spcBef>
              <a:spcAft>
                <a:spcPts val="0"/>
              </a:spcAft>
              <a:buClr>
                <a:srgbClr val="9BBA58"/>
              </a:buClr>
              <a:buSzTx/>
              <a:buFont typeface="Arial"/>
              <a:buChar char="–"/>
              <a:tabLst>
                <a:tab pos="756285" algn="l"/>
              </a:tabLst>
              <a:defRPr/>
            </a:pPr>
            <a:r>
              <a:rPr kumimoji="0" lang="en-US" sz="2400" b="0" i="0" u="none" strike="noStrike" kern="0" cap="none" spc="0" normalizeH="0" baseline="0" noProof="0">
                <a:ln>
                  <a:noFill/>
                </a:ln>
                <a:solidFill>
                  <a:srgbClr val="003864"/>
                </a:solidFill>
                <a:effectLst/>
                <a:uLnTx/>
                <a:uFillTx/>
                <a:latin typeface="Calibri"/>
                <a:cs typeface="Calibri"/>
              </a:rPr>
              <a:t>Provide</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snapshot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whoever</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is</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looking</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at</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record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ts val="2395"/>
              </a:lnSpc>
              <a:spcBef>
                <a:spcPts val="0"/>
              </a:spcBef>
              <a:spcAft>
                <a:spcPts val="0"/>
              </a:spcAft>
              <a:buClr>
                <a:srgbClr val="9BBA58"/>
              </a:buClr>
              <a:buSzTx/>
              <a:buFont typeface="Arial"/>
              <a:buChar char="–"/>
              <a:tabLst>
                <a:tab pos="756285" algn="l"/>
              </a:tabLst>
              <a:defRPr/>
            </a:pPr>
            <a:r>
              <a:rPr kumimoji="0" lang="en-US" sz="2400" b="0" i="0" strike="noStrike" kern="0" cap="none" spc="-10" normalizeH="0" baseline="0" noProof="0">
                <a:ln>
                  <a:noFill/>
                </a:ln>
                <a:solidFill>
                  <a:srgbClr val="C00000"/>
                </a:solidFill>
                <a:effectLst/>
                <a:uLnTx/>
                <a:uFill>
                  <a:solidFill>
                    <a:srgbClr val="FF0000"/>
                  </a:solidFill>
                </a:uFill>
                <a:latin typeface="Calibri"/>
                <a:cs typeface="Calibri"/>
              </a:rPr>
              <a:t>Consistency</a:t>
            </a:r>
            <a:r>
              <a:rPr kumimoji="0" lang="en-US" sz="2400" b="0" i="0" strike="noStrike" kern="0" cap="none" spc="-40" normalizeH="0" baseline="0" noProof="0" dirty="0">
                <a:ln>
                  <a:noFill/>
                </a:ln>
                <a:solidFill>
                  <a:srgbClr val="C00000"/>
                </a:solidFill>
                <a:effectLst/>
                <a:uLnTx/>
                <a:uFill>
                  <a:solidFill>
                    <a:srgbClr val="FF0000"/>
                  </a:solidFill>
                </a:uFill>
                <a:latin typeface="Calibri"/>
                <a:cs typeface="Calibri"/>
              </a:rPr>
              <a:t> </a:t>
            </a:r>
            <a:r>
              <a:rPr kumimoji="0" lang="en-US" sz="2400" b="0" i="0" strike="noStrike" kern="0" cap="none" spc="0" normalizeH="0" baseline="0" noProof="0">
                <a:ln>
                  <a:noFill/>
                </a:ln>
                <a:solidFill>
                  <a:srgbClr val="C00000"/>
                </a:solidFill>
                <a:effectLst/>
                <a:uLnTx/>
                <a:uFill>
                  <a:solidFill>
                    <a:srgbClr val="FF0000"/>
                  </a:solidFill>
                </a:uFill>
                <a:latin typeface="Calibri"/>
                <a:cs typeface="Calibri"/>
              </a:rPr>
              <a:t>with</a:t>
            </a:r>
            <a:r>
              <a:rPr kumimoji="0" lang="en-US" sz="2400" b="0" i="0" strike="noStrike" kern="0" cap="none" spc="-30" normalizeH="0" baseline="0" noProof="0" dirty="0">
                <a:ln>
                  <a:noFill/>
                </a:ln>
                <a:solidFill>
                  <a:srgbClr val="C00000"/>
                </a:solidFill>
                <a:effectLst/>
                <a:uLnTx/>
                <a:uFill>
                  <a:solidFill>
                    <a:srgbClr val="FF0000"/>
                  </a:solidFill>
                </a:uFill>
                <a:latin typeface="Calibri"/>
                <a:cs typeface="Calibri"/>
              </a:rPr>
              <a:t> </a:t>
            </a:r>
            <a:r>
              <a:rPr kumimoji="0" lang="en-US" sz="2400" b="0" i="0" strike="noStrike" kern="0" cap="none" spc="0" normalizeH="0" baseline="0" noProof="0">
                <a:ln>
                  <a:noFill/>
                </a:ln>
                <a:solidFill>
                  <a:srgbClr val="C00000"/>
                </a:solidFill>
                <a:effectLst/>
                <a:uLnTx/>
                <a:uFill>
                  <a:solidFill>
                    <a:srgbClr val="FF0000"/>
                  </a:solidFill>
                </a:uFill>
                <a:latin typeface="Calibri"/>
                <a:cs typeface="Calibri"/>
              </a:rPr>
              <a:t>activities</a:t>
            </a:r>
            <a:r>
              <a:rPr kumimoji="0" lang="en-US" sz="2400" b="0" i="0" strike="noStrike" kern="0" cap="none" spc="-15" normalizeH="0" baseline="0" noProof="0" dirty="0">
                <a:ln>
                  <a:noFill/>
                </a:ln>
                <a:solidFill>
                  <a:srgbClr val="C00000"/>
                </a:solidFill>
                <a:effectLst/>
                <a:uLnTx/>
                <a:uFill>
                  <a:solidFill>
                    <a:srgbClr val="FF0000"/>
                  </a:solidFill>
                </a:uFill>
                <a:latin typeface="Calibri"/>
                <a:cs typeface="Calibri"/>
              </a:rPr>
              <a:t> </a:t>
            </a:r>
            <a:r>
              <a:rPr kumimoji="0" lang="en-US" sz="2400" b="0" i="0" strike="noStrike" kern="0" cap="none" spc="0" normalizeH="0" baseline="0" noProof="0">
                <a:ln>
                  <a:noFill/>
                </a:ln>
                <a:solidFill>
                  <a:srgbClr val="C00000"/>
                </a:solidFill>
                <a:effectLst/>
                <a:uLnTx/>
                <a:uFill>
                  <a:solidFill>
                    <a:srgbClr val="FF0000"/>
                  </a:solidFill>
                </a:uFill>
                <a:latin typeface="Calibri"/>
                <a:cs typeface="Calibri"/>
              </a:rPr>
              <a:t>is</a:t>
            </a:r>
            <a:r>
              <a:rPr kumimoji="0" lang="en-US" sz="2400" b="0" i="0" strike="noStrike" kern="0" cap="none" spc="-30" normalizeH="0" baseline="0" noProof="0" dirty="0">
                <a:ln>
                  <a:noFill/>
                </a:ln>
                <a:solidFill>
                  <a:srgbClr val="C00000"/>
                </a:solidFill>
                <a:effectLst/>
                <a:uLnTx/>
                <a:uFill>
                  <a:solidFill>
                    <a:srgbClr val="FF0000"/>
                  </a:solidFill>
                </a:uFill>
                <a:latin typeface="Calibri"/>
                <a:cs typeface="Calibri"/>
              </a:rPr>
              <a:t> </a:t>
            </a:r>
            <a:r>
              <a:rPr kumimoji="0" lang="en-US" sz="2400" b="0" i="0" strike="noStrike" kern="0" cap="none" spc="-10" normalizeH="0" baseline="0" noProof="0">
                <a:ln>
                  <a:noFill/>
                </a:ln>
                <a:solidFill>
                  <a:srgbClr val="C00000"/>
                </a:solidFill>
                <a:effectLst/>
                <a:uLnTx/>
                <a:uFill>
                  <a:solidFill>
                    <a:srgbClr val="FF0000"/>
                  </a:solidFill>
                </a:uFill>
                <a:latin typeface="Calibri"/>
                <a:cs typeface="Calibri"/>
              </a:rPr>
              <a:t>important!</a:t>
            </a:r>
            <a:endParaRPr kumimoji="0" lang="en-US" sz="2400" b="0" i="0" strike="noStrike" kern="0" cap="none" spc="0" normalizeH="0" baseline="0" noProof="0">
              <a:ln>
                <a:noFill/>
              </a:ln>
              <a:solidFill>
                <a:srgbClr val="C00000"/>
              </a:solidFill>
              <a:effectLst/>
              <a:uLnTx/>
              <a:uFillTx/>
              <a:latin typeface="Calibri"/>
              <a:cs typeface="Calibri"/>
            </a:endParaRPr>
          </a:p>
          <a:p>
            <a:pPr marL="354965" marR="0" lvl="0" indent="-342265" defTabSz="914400" eaLnBrk="1" fontAlgn="auto" latinLnBrk="0" hangingPunct="1">
              <a:lnSpc>
                <a:spcPts val="2635"/>
              </a:lnSpc>
              <a:spcBef>
                <a:spcPts val="0"/>
              </a:spcBef>
              <a:spcAft>
                <a:spcPts val="0"/>
              </a:spcAft>
              <a:buClr>
                <a:srgbClr val="9BBA58"/>
              </a:buClr>
              <a:buSzTx/>
              <a:buFont typeface="Arial"/>
              <a:buChar char="•"/>
              <a:tabLst>
                <a:tab pos="354965" algn="l"/>
              </a:tabLst>
              <a:defRPr/>
            </a:pPr>
            <a:r>
              <a:rPr kumimoji="0" lang="en-US" sz="2400" b="0" i="0" u="none" strike="noStrike" kern="0" cap="none" spc="0" normalizeH="0" baseline="0" noProof="0">
                <a:ln>
                  <a:noFill/>
                </a:ln>
                <a:solidFill>
                  <a:srgbClr val="003864"/>
                </a:solidFill>
                <a:effectLst/>
                <a:uLnTx/>
                <a:uFillTx/>
                <a:latin typeface="Calibri"/>
                <a:cs typeface="Calibri"/>
              </a:rPr>
              <a:t>Support</a:t>
            </a:r>
            <a:r>
              <a:rPr kumimoji="0" lang="en-US" sz="2400" b="0" i="0" u="none" strike="noStrike" kern="0" cap="none" spc="-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Services: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133985" lvl="1" indent="-287020" defTabSz="914400" eaLnBrk="1" fontAlgn="auto" latinLnBrk="0" hangingPunct="1">
              <a:lnSpc>
                <a:spcPct val="80000"/>
              </a:lnSpc>
              <a:spcBef>
                <a:spcPts val="489"/>
              </a:spcBef>
              <a:spcAft>
                <a:spcPts val="0"/>
              </a:spcAft>
              <a:buClr>
                <a:srgbClr val="9BBA58"/>
              </a:buClr>
              <a:buSzTx/>
              <a:buFont typeface="Arial"/>
              <a:buChar char="–"/>
              <a:tabLst>
                <a:tab pos="756285" algn="l"/>
              </a:tabLst>
              <a:defRPr/>
            </a:pPr>
            <a:r>
              <a:rPr kumimoji="0" lang="en-US" sz="2400" b="0" i="0" u="none" strike="noStrike" kern="0" cap="none" spc="0" normalizeH="0" baseline="0" noProof="0">
                <a:ln>
                  <a:noFill/>
                </a:ln>
                <a:solidFill>
                  <a:srgbClr val="003864"/>
                </a:solidFill>
                <a:effectLst/>
                <a:uLnTx/>
                <a:uFillTx/>
                <a:latin typeface="Calibri"/>
                <a:cs typeface="Calibri"/>
              </a:rPr>
              <a:t>Any</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support</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provided</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participants throughout</a:t>
            </a:r>
            <a:r>
              <a:rPr kumimoji="0" lang="en-US" sz="2400" b="0" i="0" u="none" strike="noStrike" kern="0" cap="none" spc="-7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your</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program</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25" normalizeH="0" baseline="0" noProof="0">
                <a:ln>
                  <a:noFill/>
                </a:ln>
                <a:solidFill>
                  <a:srgbClr val="003864"/>
                </a:solidFill>
                <a:effectLst/>
                <a:uLnTx/>
                <a:uFillTx/>
                <a:latin typeface="Calibri"/>
                <a:cs typeface="Calibri"/>
              </a:rPr>
              <a:t>be </a:t>
            </a:r>
            <a:r>
              <a:rPr kumimoji="0" lang="en-US" sz="2400" b="0" i="0" u="none" strike="noStrike" kern="0" cap="none" spc="0" normalizeH="0" baseline="0" noProof="0">
                <a:ln>
                  <a:noFill/>
                </a:ln>
                <a:solidFill>
                  <a:srgbClr val="003864"/>
                </a:solidFill>
                <a:effectLst/>
                <a:uLnTx/>
                <a:uFillTx/>
                <a:latin typeface="Calibri"/>
                <a:cs typeface="Calibri"/>
              </a:rPr>
              <a:t>documented</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WF1.</a:t>
            </a:r>
            <a:r>
              <a:rPr kumimoji="0" lang="en-US" sz="2400" b="0" i="0" u="none" strike="noStrike" kern="0" cap="none" spc="-6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This</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includes</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support</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services</a:t>
            </a:r>
            <a:r>
              <a:rPr kumimoji="0" lang="en-US" sz="2400" b="0" i="0" u="none" strike="noStrike" kern="0" cap="none" spc="-1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like</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bus</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card but</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also</a:t>
            </a:r>
            <a:r>
              <a:rPr kumimoji="0" lang="en-US" sz="2400" b="0" i="0" u="none" strike="noStrike" kern="0" cap="none" spc="-6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includes</a:t>
            </a:r>
            <a:r>
              <a:rPr kumimoji="0" lang="en-US" sz="2400" b="0" i="0" u="none" strike="noStrike" kern="0" cap="none" spc="-6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incentives.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ts val="2160"/>
              </a:lnSpc>
              <a:spcBef>
                <a:spcPts val="0"/>
              </a:spcBef>
              <a:spcAft>
                <a:spcPts val="0"/>
              </a:spcAft>
              <a:buClr>
                <a:srgbClr val="9BBA58"/>
              </a:buClr>
              <a:buSzTx/>
              <a:buFont typeface="Arial"/>
              <a:buChar char="–"/>
              <a:tabLst>
                <a:tab pos="756285" algn="l"/>
              </a:tabLst>
              <a:defRPr/>
            </a:pP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supports</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provided</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are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determined</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by</a:t>
            </a:r>
            <a:r>
              <a:rPr kumimoji="0" lang="en-US" sz="2400" b="0" i="0" u="none" strike="noStrike" kern="0" cap="none" spc="-7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20" normalizeH="0" baseline="0" noProof="0">
                <a:ln>
                  <a:noFill/>
                </a:ln>
                <a:solidFill>
                  <a:srgbClr val="003864"/>
                </a:solidFill>
                <a:effectLst/>
                <a:uLnTx/>
                <a:uFillTx/>
                <a:latin typeface="Calibri"/>
                <a:cs typeface="Calibri"/>
              </a:rPr>
              <a:t>grantee’s</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workplan</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25" normalizeH="0" baseline="0" noProof="0">
                <a:ln>
                  <a:noFill/>
                </a:ln>
                <a:solidFill>
                  <a:srgbClr val="003864"/>
                </a:solidFill>
                <a:effectLst/>
                <a:uLnTx/>
                <a:uFillTx/>
                <a:latin typeface="Calibri"/>
                <a:cs typeface="Calibri"/>
              </a:rPr>
              <a:t>and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0" indent="0" defTabSz="914400" eaLnBrk="1" fontAlgn="auto" latinLnBrk="0" hangingPunct="1">
              <a:lnSpc>
                <a:spcPts val="2160"/>
              </a:lnSpc>
              <a:spcBef>
                <a:spcPts val="0"/>
              </a:spcBef>
              <a:spcAft>
                <a:spcPts val="0"/>
              </a:spcAft>
              <a:buClrTx/>
              <a:buSzTx/>
              <a:buFontTx/>
              <a:buNone/>
              <a:tabLst/>
              <a:defRPr/>
            </a:pPr>
            <a:r>
              <a:rPr kumimoji="0" lang="en-US" sz="2400" b="0" i="0" u="none" strike="noStrike" kern="0" cap="none" spc="-10" normalizeH="0" baseline="0" noProof="0">
                <a:ln>
                  <a:noFill/>
                </a:ln>
                <a:solidFill>
                  <a:srgbClr val="003864"/>
                </a:solidFill>
                <a:effectLst/>
                <a:uLnTx/>
                <a:uFillTx/>
                <a:latin typeface="Calibri"/>
                <a:cs typeface="Calibri"/>
              </a:rPr>
              <a:t>budget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295692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5CF6-F9AC-BD2A-8A1A-896C5DC81D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581801-3522-B925-CA74-7E525386BC50}"/>
              </a:ext>
            </a:extLst>
          </p:cNvPr>
          <p:cNvSpPr>
            <a:spLocks noGrp="1"/>
          </p:cNvSpPr>
          <p:nvPr>
            <p:ph type="title"/>
          </p:nvPr>
        </p:nvSpPr>
        <p:spPr/>
        <p:txBody>
          <a:bodyPr/>
          <a:lstStyle/>
          <a:p>
            <a:r>
              <a:rPr lang="en-US"/>
              <a:t>Case Management in Workforce One (continued)</a:t>
            </a:r>
          </a:p>
        </p:txBody>
      </p:sp>
      <p:sp>
        <p:nvSpPr>
          <p:cNvPr id="3" name="Content Placeholder 2">
            <a:extLst>
              <a:ext uri="{FF2B5EF4-FFF2-40B4-BE49-F238E27FC236}">
                <a16:creationId xmlns:a16="http://schemas.microsoft.com/office/drawing/2014/main" id="{1190D760-1786-34FA-09D0-51EE4BF64D9B}"/>
              </a:ext>
            </a:extLst>
          </p:cNvPr>
          <p:cNvSpPr>
            <a:spLocks noGrp="1"/>
          </p:cNvSpPr>
          <p:nvPr>
            <p:ph sz="half" idx="1"/>
          </p:nvPr>
        </p:nvSpPr>
        <p:spPr>
          <a:xfrm>
            <a:off x="257452" y="1066801"/>
            <a:ext cx="11677096" cy="5514116"/>
          </a:xfrm>
        </p:spPr>
        <p:txBody>
          <a:bodyPr vert="horz" lIns="274320" tIns="274320" rIns="274320" bIns="274320" rtlCol="0" anchor="t">
            <a:normAutofit/>
          </a:bodyPr>
          <a:lstStyle/>
          <a:p>
            <a:pPr marL="354965" marR="0" lvl="0" indent="-342265" defTabSz="914400" eaLnBrk="1" fontAlgn="auto" latinLnBrk="0" hangingPunct="1">
              <a:lnSpc>
                <a:spcPct val="100000"/>
              </a:lnSpc>
              <a:spcBef>
                <a:spcPts val="555"/>
              </a:spcBef>
              <a:spcAft>
                <a:spcPts val="0"/>
              </a:spcAft>
              <a:buClr>
                <a:srgbClr val="9BBA58"/>
              </a:buClr>
              <a:buSzTx/>
              <a:buFont typeface="Arial"/>
              <a:buChar char="•"/>
              <a:tabLst>
                <a:tab pos="354965" algn="l"/>
              </a:tabLst>
              <a:defRPr/>
            </a:pPr>
            <a:r>
              <a:rPr kumimoji="0" lang="en-US" sz="2400" i="0" u="none" strike="noStrike" kern="0" cap="none" spc="0" normalizeH="0" baseline="0" noProof="0">
                <a:ln>
                  <a:noFill/>
                </a:ln>
                <a:solidFill>
                  <a:srgbClr val="003865"/>
                </a:solidFill>
                <a:effectLst/>
                <a:uLnTx/>
                <a:uFillTx/>
                <a:latin typeface="Calibri"/>
                <a:cs typeface="Calibri"/>
              </a:rPr>
              <a:t>Case</a:t>
            </a:r>
            <a:r>
              <a:rPr kumimoji="0" lang="en-US" sz="2400" i="0" u="none" strike="noStrike" kern="0" cap="none" spc="-45" normalizeH="0" baseline="0" noProof="0" dirty="0">
                <a:ln>
                  <a:noFill/>
                </a:ln>
                <a:solidFill>
                  <a:srgbClr val="003865"/>
                </a:solidFill>
                <a:effectLst/>
                <a:uLnTx/>
                <a:uFillTx/>
                <a:latin typeface="Calibri"/>
                <a:cs typeface="Calibri"/>
              </a:rPr>
              <a:t> </a:t>
            </a:r>
            <a:r>
              <a:rPr kumimoji="0" lang="en-US" sz="2400" i="0" u="none" strike="noStrike" kern="0" cap="none" spc="-10" normalizeH="0" baseline="0" noProof="0">
                <a:ln>
                  <a:noFill/>
                </a:ln>
                <a:solidFill>
                  <a:srgbClr val="003865"/>
                </a:solidFill>
                <a:effectLst/>
                <a:uLnTx/>
                <a:uFillTx/>
                <a:latin typeface="Calibri"/>
                <a:cs typeface="Calibri"/>
              </a:rPr>
              <a:t>notes</a:t>
            </a:r>
            <a:endParaRPr kumimoji="0" lang="en-US" sz="2400" i="0" u="none" strike="noStrike" kern="0" cap="none" spc="0" normalizeH="0" baseline="0" noProof="0">
              <a:ln>
                <a:noFill/>
              </a:ln>
              <a:solidFill>
                <a:srgbClr val="003865"/>
              </a:solidFill>
              <a:effectLst/>
              <a:uLnTx/>
              <a:uFillTx/>
              <a:latin typeface="Calibri"/>
              <a:cs typeface="Calibri"/>
            </a:endParaRPr>
          </a:p>
          <a:p>
            <a:pPr marL="756285" marR="0" lvl="1" indent="-286385" defTabSz="914400" eaLnBrk="1" fontAlgn="auto" latinLnBrk="0" hangingPunct="1">
              <a:lnSpc>
                <a:spcPct val="100000"/>
              </a:lnSpc>
              <a:spcBef>
                <a:spcPts val="455"/>
              </a:spcBef>
              <a:spcAft>
                <a:spcPts val="0"/>
              </a:spcAft>
              <a:buClr>
                <a:srgbClr val="9BBA58"/>
              </a:buClr>
              <a:buSzTx/>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Must</a:t>
            </a:r>
            <a:r>
              <a:rPr kumimoji="0" lang="en-US" sz="2000" i="0" u="none" strike="noStrike" kern="0" cap="none" spc="-6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demonstrate</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participant</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engagement</a:t>
            </a:r>
            <a:r>
              <a:rPr kumimoji="0" lang="en-US" sz="2000" i="0" u="none" strike="noStrike" kern="0" cap="none" spc="-35" normalizeH="0" baseline="0" noProof="0" dirty="0">
                <a:ln>
                  <a:noFill/>
                </a:ln>
                <a:solidFill>
                  <a:srgbClr val="003865"/>
                </a:solidFill>
                <a:effectLst/>
                <a:uLnTx/>
                <a:uFillTx/>
                <a:latin typeface="Calibri"/>
                <a:cs typeface="Calibri"/>
              </a:rPr>
              <a:t> </a:t>
            </a:r>
            <a:endParaRPr lang="en-US" sz="2000" i="0" u="none" strike="noStrike" kern="0" cap="none" spc="-35" normalizeH="0" baseline="0" noProof="0" dirty="0">
              <a:ln>
                <a:noFill/>
              </a:ln>
              <a:solidFill>
                <a:srgbClr val="003865"/>
              </a:solidFill>
              <a:effectLst/>
              <a:uLnTx/>
              <a:uFillTx/>
              <a:latin typeface="Calibri"/>
              <a:ea typeface="Calibri"/>
              <a:cs typeface="Calibri"/>
            </a:endParaRPr>
          </a:p>
          <a:p>
            <a:pPr marL="756285" marR="0" lvl="1" indent="-286385" defTabSz="914400" eaLnBrk="1" fontAlgn="auto" latinLnBrk="0" hangingPunct="1">
              <a:lnSpc>
                <a:spcPct val="100000"/>
              </a:lnSpc>
              <a:spcBef>
                <a:spcPts val="455"/>
              </a:spcBef>
              <a:spcAft>
                <a:spcPts val="0"/>
              </a:spcAft>
              <a:buClr>
                <a:srgbClr val="9BBA58"/>
              </a:buClr>
              <a:buSzTx/>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Must</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show</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20" normalizeH="0" baseline="0" noProof="0">
                <a:ln>
                  <a:noFill/>
                </a:ln>
                <a:solidFill>
                  <a:srgbClr val="003865"/>
                </a:solidFill>
                <a:effectLst/>
                <a:uLnTx/>
                <a:uFillTx/>
                <a:latin typeface="Calibri"/>
                <a:cs typeface="Calibri"/>
              </a:rPr>
              <a:t>one-</a:t>
            </a:r>
            <a:r>
              <a:rPr kumimoji="0" lang="en-US" sz="2000" i="0" u="none" strike="noStrike" kern="0" cap="none" spc="-25" normalizeH="0" baseline="0" noProof="0">
                <a:ln>
                  <a:noFill/>
                </a:ln>
                <a:solidFill>
                  <a:srgbClr val="003865"/>
                </a:solidFill>
                <a:effectLst/>
                <a:uLnTx/>
                <a:uFillTx/>
                <a:latin typeface="Calibri"/>
                <a:cs typeface="Calibri"/>
              </a:rPr>
              <a:t>on-</a:t>
            </a:r>
            <a:r>
              <a:rPr kumimoji="0" lang="en-US" sz="2000" i="0" u="none" strike="noStrike" kern="0" cap="none" spc="0" normalizeH="0" baseline="0" noProof="0">
                <a:ln>
                  <a:noFill/>
                </a:ln>
                <a:solidFill>
                  <a:srgbClr val="003865"/>
                </a:solidFill>
                <a:effectLst/>
                <a:uLnTx/>
                <a:uFillTx/>
                <a:latin typeface="Calibri"/>
                <a:cs typeface="Calibri"/>
              </a:rPr>
              <a:t>one live contact</a:t>
            </a:r>
            <a:r>
              <a:rPr lang="en-US" sz="2000" kern="0" spc="5" dirty="0">
                <a:solidFill>
                  <a:srgbClr val="003865"/>
                </a:solidFill>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at</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least</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every</a:t>
            </a:r>
            <a:r>
              <a:rPr kumimoji="0" lang="en-US" sz="2000" i="0" u="none" strike="noStrike" kern="0" cap="none" spc="-3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30</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days</a:t>
            </a:r>
            <a:r>
              <a:rPr kumimoji="0" lang="en-US" sz="2000" i="0" u="none" strike="noStrike" kern="0" cap="none" spc="-40" normalizeH="0" baseline="0" noProof="0" dirty="0">
                <a:ln>
                  <a:noFill/>
                </a:ln>
                <a:solidFill>
                  <a:srgbClr val="003865"/>
                </a:solidFill>
                <a:effectLst/>
                <a:uLnTx/>
                <a:uFillTx/>
                <a:latin typeface="Calibri"/>
                <a:cs typeface="Calibri"/>
              </a:rPr>
              <a:t> </a:t>
            </a:r>
            <a:r>
              <a:rPr kumimoji="0" lang="en-US" sz="2000" i="1" u="none" strike="noStrike" kern="0" cap="none" spc="0" normalizeH="0" baseline="0" noProof="0">
                <a:ln>
                  <a:noFill/>
                </a:ln>
                <a:solidFill>
                  <a:srgbClr val="003865"/>
                </a:solidFill>
                <a:effectLst/>
                <a:uLnTx/>
                <a:uFillTx/>
                <a:latin typeface="Calibri"/>
                <a:cs typeface="Calibri"/>
              </a:rPr>
              <a:t>(mass</a:t>
            </a:r>
            <a:r>
              <a:rPr kumimoji="0" lang="en-US" sz="2000" i="1" u="none" strike="noStrike" kern="0" cap="none" spc="-50" normalizeH="0" baseline="0" noProof="0" dirty="0">
                <a:ln>
                  <a:noFill/>
                </a:ln>
                <a:solidFill>
                  <a:srgbClr val="003865"/>
                </a:solidFill>
                <a:effectLst/>
                <a:uLnTx/>
                <a:uFillTx/>
                <a:latin typeface="Calibri"/>
                <a:cs typeface="Calibri"/>
              </a:rPr>
              <a:t> </a:t>
            </a:r>
            <a:r>
              <a:rPr kumimoji="0" lang="en-US" sz="2000" i="1" u="none" strike="noStrike" kern="0" cap="none" spc="0" normalizeH="0" baseline="0" noProof="0">
                <a:ln>
                  <a:noFill/>
                </a:ln>
                <a:solidFill>
                  <a:srgbClr val="003865"/>
                </a:solidFill>
                <a:effectLst/>
                <a:uLnTx/>
                <a:uFillTx/>
                <a:latin typeface="Calibri"/>
                <a:cs typeface="Calibri"/>
              </a:rPr>
              <a:t>case</a:t>
            </a:r>
            <a:r>
              <a:rPr kumimoji="0" lang="en-US" sz="2000" i="1" u="none" strike="noStrike" kern="0" cap="none" spc="-40" normalizeH="0" baseline="0" noProof="0" dirty="0">
                <a:ln>
                  <a:noFill/>
                </a:ln>
                <a:solidFill>
                  <a:srgbClr val="003865"/>
                </a:solidFill>
                <a:effectLst/>
                <a:uLnTx/>
                <a:uFillTx/>
                <a:latin typeface="Calibri"/>
                <a:cs typeface="Calibri"/>
              </a:rPr>
              <a:t> </a:t>
            </a:r>
            <a:r>
              <a:rPr kumimoji="0" lang="en-US" sz="2000" i="1" u="none" strike="noStrike" kern="0" cap="none" spc="0" normalizeH="0" baseline="0" noProof="0">
                <a:ln>
                  <a:noFill/>
                </a:ln>
                <a:solidFill>
                  <a:srgbClr val="003865"/>
                </a:solidFill>
                <a:effectLst/>
                <a:uLnTx/>
                <a:uFillTx/>
                <a:latin typeface="Calibri"/>
                <a:cs typeface="Calibri"/>
              </a:rPr>
              <a:t>notes</a:t>
            </a:r>
            <a:r>
              <a:rPr kumimoji="0" lang="en-US" sz="2000" i="1" u="none" strike="noStrike" kern="0" cap="none" spc="-30" normalizeH="0" baseline="0" noProof="0" dirty="0">
                <a:ln>
                  <a:noFill/>
                </a:ln>
                <a:solidFill>
                  <a:srgbClr val="003865"/>
                </a:solidFill>
                <a:effectLst/>
                <a:uLnTx/>
                <a:uFillTx/>
                <a:latin typeface="Calibri"/>
                <a:cs typeface="Calibri"/>
              </a:rPr>
              <a:t> </a:t>
            </a:r>
            <a:r>
              <a:rPr kumimoji="0" lang="en-US" sz="2000" i="1" u="none" strike="noStrike" kern="0" cap="none" spc="0" normalizeH="0" baseline="0" noProof="0">
                <a:ln>
                  <a:noFill/>
                </a:ln>
                <a:solidFill>
                  <a:srgbClr val="003865"/>
                </a:solidFill>
                <a:effectLst/>
                <a:uLnTx/>
                <a:uFillTx/>
                <a:latin typeface="Calibri"/>
                <a:cs typeface="Calibri"/>
              </a:rPr>
              <a:t>do</a:t>
            </a:r>
            <a:r>
              <a:rPr kumimoji="0" lang="en-US" sz="2000" i="1" u="none" strike="noStrike" kern="0" cap="none" spc="-45" normalizeH="0" baseline="0" noProof="0" dirty="0">
                <a:ln>
                  <a:noFill/>
                </a:ln>
                <a:solidFill>
                  <a:srgbClr val="003865"/>
                </a:solidFill>
                <a:effectLst/>
                <a:uLnTx/>
                <a:uFillTx/>
                <a:latin typeface="Calibri"/>
                <a:cs typeface="Calibri"/>
              </a:rPr>
              <a:t> </a:t>
            </a:r>
            <a:r>
              <a:rPr kumimoji="0" lang="en-US" sz="2000" i="1" u="none" strike="noStrike" kern="0" cap="none" spc="-25" normalizeH="0" baseline="0" noProof="0">
                <a:ln>
                  <a:noFill/>
                </a:ln>
                <a:solidFill>
                  <a:srgbClr val="003865"/>
                </a:solidFill>
                <a:effectLst/>
                <a:uLnTx/>
                <a:uFillTx/>
                <a:latin typeface="Calibri"/>
                <a:cs typeface="Calibri"/>
              </a:rPr>
              <a:t>not </a:t>
            </a:r>
            <a:r>
              <a:rPr kumimoji="0" lang="en-US" sz="2000" i="1" u="none" strike="noStrike" kern="0" cap="none" spc="-10" normalizeH="0" baseline="0" noProof="0">
                <a:ln>
                  <a:noFill/>
                </a:ln>
                <a:solidFill>
                  <a:srgbClr val="003865"/>
                </a:solidFill>
                <a:effectLst/>
                <a:uLnTx/>
                <a:uFillTx/>
                <a:latin typeface="Calibri"/>
                <a:cs typeface="Calibri"/>
              </a:rPr>
              <a:t>count toward live contact)</a:t>
            </a:r>
            <a:endParaRPr kumimoji="0" lang="en-US" sz="2000" i="0" u="none" strike="noStrike" kern="0" cap="none" spc="0" normalizeH="0" baseline="0" noProof="0">
              <a:ln>
                <a:noFill/>
              </a:ln>
              <a:solidFill>
                <a:srgbClr val="003865"/>
              </a:solidFill>
              <a:effectLst/>
              <a:uLnTx/>
              <a:uFillTx/>
              <a:latin typeface="Calibri"/>
              <a:cs typeface="Calibri"/>
            </a:endParaRPr>
          </a:p>
          <a:p>
            <a:pPr marL="354965" marR="0" lvl="0" indent="-342265" defTabSz="914400" eaLnBrk="1" fontAlgn="auto" latinLnBrk="0" hangingPunct="1">
              <a:lnSpc>
                <a:spcPct val="100000"/>
              </a:lnSpc>
              <a:spcBef>
                <a:spcPts val="455"/>
              </a:spcBef>
              <a:spcAft>
                <a:spcPts val="0"/>
              </a:spcAft>
              <a:buClr>
                <a:srgbClr val="9BBA58"/>
              </a:buClr>
              <a:buSzTx/>
              <a:buFont typeface="Arial"/>
              <a:buChar char="•"/>
              <a:tabLst>
                <a:tab pos="354965" algn="l"/>
              </a:tabLst>
              <a:defRPr/>
            </a:pPr>
            <a:r>
              <a:rPr kumimoji="0" lang="en-US" sz="2400" i="0" u="none" strike="noStrike" kern="0" cap="none" spc="0" normalizeH="0" baseline="0" noProof="0">
                <a:ln>
                  <a:noFill/>
                </a:ln>
                <a:solidFill>
                  <a:srgbClr val="003865"/>
                </a:solidFill>
                <a:effectLst/>
                <a:uLnTx/>
                <a:uFillTx/>
                <a:latin typeface="Calibri"/>
                <a:cs typeface="Calibri"/>
              </a:rPr>
              <a:t>Opening/Closing</a:t>
            </a:r>
            <a:r>
              <a:rPr kumimoji="0" lang="en-US" sz="2400" i="0" u="none" strike="noStrike" kern="0" cap="none" spc="-35" normalizeH="0" baseline="0" noProof="0" dirty="0">
                <a:ln>
                  <a:noFill/>
                </a:ln>
                <a:solidFill>
                  <a:srgbClr val="003865"/>
                </a:solidFill>
                <a:effectLst/>
                <a:uLnTx/>
                <a:uFillTx/>
                <a:latin typeface="Calibri"/>
                <a:cs typeface="Calibri"/>
              </a:rPr>
              <a:t> </a:t>
            </a:r>
            <a:r>
              <a:rPr lang="en-US" sz="2400" kern="0" spc="-10">
                <a:solidFill>
                  <a:srgbClr val="003865"/>
                </a:solidFill>
                <a:latin typeface="Calibri"/>
                <a:cs typeface="Calibri"/>
              </a:rPr>
              <a:t>A</a:t>
            </a:r>
            <a:r>
              <a:rPr kumimoji="0" lang="en-US" sz="2400" i="0" u="none" strike="noStrike" kern="0" cap="none" spc="-10" normalizeH="0" baseline="0" noProof="0" err="1">
                <a:ln>
                  <a:noFill/>
                </a:ln>
                <a:solidFill>
                  <a:srgbClr val="003865"/>
                </a:solidFill>
                <a:effectLst/>
                <a:uLnTx/>
                <a:uFillTx/>
                <a:latin typeface="Calibri"/>
                <a:cs typeface="Calibri"/>
              </a:rPr>
              <a:t>ctivities</a:t>
            </a:r>
            <a:endParaRPr kumimoji="0" lang="en-US" sz="2400" i="0" u="none" strike="noStrike" kern="0" cap="none" spc="0" normalizeH="0" baseline="0" noProof="0">
              <a:ln>
                <a:noFill/>
              </a:ln>
              <a:solidFill>
                <a:srgbClr val="003865"/>
              </a:solidFill>
              <a:effectLst/>
              <a:uLnTx/>
              <a:uFillTx/>
              <a:latin typeface="Calibri"/>
              <a:cs typeface="Calibri"/>
            </a:endParaRPr>
          </a:p>
          <a:p>
            <a:pPr marL="756285" marR="0" lvl="1" indent="-286385" defTabSz="914400" eaLnBrk="1" fontAlgn="auto" latinLnBrk="0" hangingPunct="1">
              <a:lnSpc>
                <a:spcPct val="100000"/>
              </a:lnSpc>
              <a:spcBef>
                <a:spcPts val="455"/>
              </a:spcBef>
              <a:spcAft>
                <a:spcPts val="0"/>
              </a:spcAft>
              <a:buClr>
                <a:srgbClr val="9BBA58"/>
              </a:buClr>
              <a:buSzTx/>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Activities</a:t>
            </a:r>
            <a:r>
              <a:rPr kumimoji="0" lang="en-US" sz="2000" i="0" u="none" strike="noStrike" kern="0" cap="none" spc="-2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reflect</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what</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the</a:t>
            </a:r>
            <a:r>
              <a:rPr kumimoji="0" lang="en-US" sz="2000" i="0" u="none" strike="noStrike" kern="0" cap="none" spc="-40"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participant</a:t>
            </a:r>
            <a:r>
              <a:rPr kumimoji="0" lang="en-US" sz="2000" i="0" u="none" strike="noStrike" kern="0" cap="none" spc="-4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is</a:t>
            </a:r>
            <a:r>
              <a:rPr kumimoji="0" lang="en-US" sz="2000" i="0" u="none" strike="noStrike" kern="0" cap="none" spc="-6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working</a:t>
            </a:r>
            <a:r>
              <a:rPr kumimoji="0" lang="en-US" sz="2000" i="0" u="none" strike="noStrike" kern="0" cap="none" spc="-3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on</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while</a:t>
            </a:r>
            <a:r>
              <a:rPr kumimoji="0" lang="en-US" sz="2000" i="0" u="none" strike="noStrike" kern="0" cap="none" spc="-3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in</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your</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program</a:t>
            </a:r>
            <a:endParaRPr kumimoji="0" lang="en-US" sz="2000" i="0" u="none" strike="noStrike" kern="0" cap="none" spc="0" normalizeH="0" baseline="0" noProof="0">
              <a:ln>
                <a:noFill/>
              </a:ln>
              <a:solidFill>
                <a:srgbClr val="003865"/>
              </a:solidFill>
              <a:effectLst/>
              <a:uLnTx/>
              <a:uFillTx/>
              <a:latin typeface="Calibri"/>
              <a:cs typeface="Calibri"/>
            </a:endParaRPr>
          </a:p>
          <a:p>
            <a:pPr marL="354965" marR="0" lvl="0" indent="-342265" defTabSz="914400" eaLnBrk="1" fontAlgn="auto" latinLnBrk="0" hangingPunct="1">
              <a:lnSpc>
                <a:spcPct val="100000"/>
              </a:lnSpc>
              <a:spcBef>
                <a:spcPts val="459"/>
              </a:spcBef>
              <a:spcAft>
                <a:spcPts val="0"/>
              </a:spcAft>
              <a:buClr>
                <a:srgbClr val="9BBA58"/>
              </a:buClr>
              <a:buSzTx/>
              <a:buFont typeface="Arial"/>
              <a:buChar char="•"/>
              <a:tabLst>
                <a:tab pos="354965" algn="l"/>
              </a:tabLst>
              <a:defRPr/>
            </a:pPr>
            <a:r>
              <a:rPr kumimoji="0" lang="en-US" sz="2400" i="0" u="none" strike="noStrike" kern="0" cap="none" spc="-10" normalizeH="0" baseline="0" noProof="0">
                <a:ln>
                  <a:noFill/>
                </a:ln>
                <a:solidFill>
                  <a:srgbClr val="003865"/>
                </a:solidFill>
                <a:effectLst/>
                <a:uLnTx/>
                <a:uFillTx/>
                <a:latin typeface="Calibri"/>
                <a:cs typeface="Calibri"/>
              </a:rPr>
              <a:t>Exits:</a:t>
            </a:r>
            <a:endParaRPr kumimoji="0" lang="en-US" sz="2400" i="0" u="none" strike="noStrike" kern="0" cap="none" spc="0" normalizeH="0" baseline="0" noProof="0">
              <a:ln>
                <a:noFill/>
              </a:ln>
              <a:solidFill>
                <a:srgbClr val="003865"/>
              </a:solidFill>
              <a:effectLst/>
              <a:uLnTx/>
              <a:uFillTx/>
              <a:latin typeface="Calibri"/>
              <a:cs typeface="Calibri"/>
            </a:endParaRPr>
          </a:p>
          <a:p>
            <a:pPr marL="756285" lvl="1" indent="-286385">
              <a:spcBef>
                <a:spcPts val="455"/>
              </a:spcBef>
              <a:spcAft>
                <a:spcPts val="0"/>
              </a:spcAft>
              <a:buClr>
                <a:srgbClr val="9BBA58"/>
              </a:buClr>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Whenever</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a</a:t>
            </a:r>
            <a:r>
              <a:rPr kumimoji="0" lang="en-US" sz="2000" i="0" u="none" strike="noStrike" kern="0" cap="none" spc="-7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participant</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is</a:t>
            </a:r>
            <a:r>
              <a:rPr kumimoji="0" lang="en-US" sz="2000" i="0" u="none" strike="noStrike" kern="0" cap="none" spc="-7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no</a:t>
            </a:r>
            <a:r>
              <a:rPr kumimoji="0" lang="en-US" sz="2000" i="0" u="none" strike="noStrike" kern="0" cap="none" spc="-7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longer</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receiving</a:t>
            </a:r>
            <a:r>
              <a:rPr kumimoji="0" lang="en-US" sz="2000" i="0" u="none" strike="noStrike" kern="0" cap="none" spc="-45" normalizeH="0" baseline="0" noProof="0" dirty="0">
                <a:ln>
                  <a:noFill/>
                </a:ln>
                <a:solidFill>
                  <a:srgbClr val="003865"/>
                </a:solidFill>
                <a:effectLst/>
                <a:uLnTx/>
                <a:uFillTx/>
                <a:latin typeface="Calibri"/>
                <a:cs typeface="Calibri"/>
              </a:rPr>
              <a:t> </a:t>
            </a:r>
            <a:r>
              <a:rPr lang="en-US" sz="2000" kern="0" spc="-10">
                <a:solidFill>
                  <a:srgbClr val="003865"/>
                </a:solidFill>
                <a:latin typeface="Calibri"/>
                <a:cs typeface="Calibri"/>
              </a:rPr>
              <a:t>services or enrolled in your program</a:t>
            </a:r>
            <a:endParaRPr kumimoji="0" lang="en-US" sz="2000" i="0" u="none" strike="noStrike" kern="0" cap="none" spc="0" normalizeH="0" baseline="0" noProof="0">
              <a:ln>
                <a:noFill/>
              </a:ln>
              <a:solidFill>
                <a:srgbClr val="003865"/>
              </a:solidFill>
              <a:effectLst/>
              <a:uLnTx/>
              <a:uFillTx/>
              <a:latin typeface="Calibri"/>
              <a:cs typeface="Calibri"/>
            </a:endParaRPr>
          </a:p>
          <a:p>
            <a:pPr marL="756285" marR="0" lvl="1" indent="-286385" defTabSz="914400" eaLnBrk="1" fontAlgn="auto" latinLnBrk="0" hangingPunct="1">
              <a:lnSpc>
                <a:spcPct val="100000"/>
              </a:lnSpc>
              <a:spcBef>
                <a:spcPts val="455"/>
              </a:spcBef>
              <a:spcAft>
                <a:spcPts val="0"/>
              </a:spcAft>
              <a:buClr>
                <a:srgbClr val="9BBA58"/>
              </a:buClr>
              <a:buSzTx/>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90</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days</a:t>
            </a:r>
            <a:r>
              <a:rPr kumimoji="0" lang="en-US" sz="2000" i="0" u="none" strike="noStrike" kern="0" cap="none" spc="-6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without</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contact,</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you</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must</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exit</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participant</a:t>
            </a:r>
            <a:endParaRPr kumimoji="0" lang="en-US" sz="2000" i="0" u="none" strike="noStrike" kern="0" cap="none" spc="0" normalizeH="0" baseline="0" noProof="0">
              <a:ln>
                <a:noFill/>
              </a:ln>
              <a:solidFill>
                <a:srgbClr val="003865"/>
              </a:solidFill>
              <a:effectLst/>
              <a:uLnTx/>
              <a:uFillTx/>
              <a:latin typeface="Calibri"/>
              <a:cs typeface="Calibri"/>
            </a:endParaRPr>
          </a:p>
          <a:p>
            <a:pPr marL="756285" lvl="1" indent="-286385">
              <a:spcBef>
                <a:spcPts val="459"/>
              </a:spcBef>
              <a:spcAft>
                <a:spcPts val="0"/>
              </a:spcAft>
              <a:buClr>
                <a:srgbClr val="9BBA58"/>
              </a:buClr>
              <a:buFont typeface="Arial"/>
              <a:buChar char="–"/>
              <a:tabLst>
                <a:tab pos="756285" algn="l"/>
              </a:tabLst>
              <a:defRPr/>
            </a:pPr>
            <a:r>
              <a:rPr kumimoji="0" lang="en-US" sz="2000" i="0" u="none" strike="noStrike" kern="0" cap="none" spc="-10" normalizeH="0" baseline="0" noProof="0">
                <a:ln>
                  <a:noFill/>
                </a:ln>
                <a:solidFill>
                  <a:srgbClr val="003865"/>
                </a:solidFill>
                <a:effectLst/>
                <a:uLnTx/>
                <a:uFillTx/>
                <a:latin typeface="Calibri"/>
                <a:cs typeface="Calibri"/>
              </a:rPr>
              <a:t>Participant</a:t>
            </a:r>
            <a:r>
              <a:rPr kumimoji="0" lang="en-US" sz="2000" i="0" u="none" strike="noStrike" kern="0" cap="none" spc="-30"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completes</a:t>
            </a:r>
            <a:r>
              <a:rPr kumimoji="0" lang="en-US" sz="2000" i="0" u="none" strike="noStrike" kern="0" cap="none" spc="-3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their</a:t>
            </a:r>
            <a:r>
              <a:rPr kumimoji="0" lang="en-US" sz="2000" i="0" u="none" strike="noStrike" kern="0" cap="none" spc="-30" normalizeH="0" baseline="0" noProof="0" dirty="0">
                <a:ln>
                  <a:noFill/>
                </a:ln>
                <a:solidFill>
                  <a:srgbClr val="003865"/>
                </a:solidFill>
                <a:effectLst/>
                <a:uLnTx/>
                <a:uFillTx/>
                <a:latin typeface="Calibri"/>
                <a:cs typeface="Calibri"/>
              </a:rPr>
              <a:t> </a:t>
            </a:r>
            <a:r>
              <a:rPr kumimoji="0" lang="en-US" sz="2000" i="0" u="none" strike="noStrike" kern="0" cap="none" spc="-20" normalizeH="0" baseline="0" noProof="0">
                <a:ln>
                  <a:noFill/>
                </a:ln>
                <a:solidFill>
                  <a:srgbClr val="003865"/>
                </a:solidFill>
                <a:effectLst/>
                <a:uLnTx/>
                <a:uFillTx/>
                <a:latin typeface="Calibri"/>
                <a:cs typeface="Calibri"/>
              </a:rPr>
              <a:t>goals</a:t>
            </a:r>
            <a:r>
              <a:rPr lang="en-US" sz="2000" kern="0" spc="-20">
                <a:solidFill>
                  <a:srgbClr val="003865"/>
                </a:solidFill>
                <a:latin typeface="Calibri"/>
                <a:cs typeface="Calibri"/>
              </a:rPr>
              <a:t> or their term of service </a:t>
            </a:r>
            <a:endParaRPr kumimoji="0" lang="en-US" sz="2000" i="0" u="none" strike="noStrike" kern="0" cap="none" spc="0" normalizeH="0" baseline="0" noProof="0">
              <a:ln>
                <a:noFill/>
              </a:ln>
              <a:solidFill>
                <a:srgbClr val="003865"/>
              </a:solidFill>
              <a:effectLst/>
              <a:uLnTx/>
              <a:uFillTx/>
              <a:latin typeface="Calibri"/>
              <a:cs typeface="Calibri"/>
            </a:endParaRPr>
          </a:p>
          <a:p>
            <a:pPr marL="756285" marR="0" lvl="1" indent="-286385" defTabSz="914400" eaLnBrk="1" fontAlgn="auto" latinLnBrk="0" hangingPunct="1">
              <a:lnSpc>
                <a:spcPct val="100000"/>
              </a:lnSpc>
              <a:spcBef>
                <a:spcPts val="455"/>
              </a:spcBef>
              <a:spcAft>
                <a:spcPts val="1200"/>
              </a:spcAft>
              <a:buClr>
                <a:srgbClr val="9BBA58"/>
              </a:buClr>
              <a:buSzTx/>
              <a:buFont typeface="Arial"/>
              <a:buChar char="–"/>
              <a:tabLst>
                <a:tab pos="756285" algn="l"/>
              </a:tabLst>
              <a:defRPr/>
            </a:pPr>
            <a:r>
              <a:rPr kumimoji="0" lang="en-US" sz="2000" i="0" u="none" strike="noStrike" kern="0" cap="none" spc="0" normalizeH="0" baseline="0" noProof="0">
                <a:ln>
                  <a:noFill/>
                </a:ln>
                <a:solidFill>
                  <a:srgbClr val="003865"/>
                </a:solidFill>
                <a:effectLst/>
                <a:uLnTx/>
                <a:uFillTx/>
                <a:latin typeface="Calibri"/>
                <a:cs typeface="Calibri"/>
              </a:rPr>
              <a:t>Reasons</a:t>
            </a:r>
            <a:r>
              <a:rPr kumimoji="0" lang="en-US" sz="2000" i="0" u="none" strike="noStrike" kern="0" cap="none" spc="-5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will</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vary</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based</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on</a:t>
            </a:r>
            <a:r>
              <a:rPr kumimoji="0" lang="en-US" sz="2000" i="0" u="none" strike="noStrike" kern="0" cap="none" spc="-6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the</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program</a:t>
            </a:r>
            <a:r>
              <a:rPr kumimoji="0" lang="en-US" sz="2000" i="0" u="none" strike="noStrike" kern="0" cap="none" spc="-3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(for most</a:t>
            </a:r>
            <a:r>
              <a:rPr kumimoji="0" lang="en-US" sz="2000" i="0" u="none" strike="noStrike" kern="0" cap="none" spc="0"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programs,</a:t>
            </a:r>
            <a:r>
              <a:rPr kumimoji="0" lang="en-US" sz="2000" i="0" u="none" strike="noStrike" kern="0" cap="none" spc="-4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exiting</a:t>
            </a:r>
            <a:r>
              <a:rPr kumimoji="0" lang="en-US" sz="2000" i="0" u="none" strike="noStrike" kern="0" cap="none" spc="-2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to</a:t>
            </a:r>
            <a:r>
              <a:rPr kumimoji="0" lang="en-US" sz="2000" i="0" u="none" strike="noStrike" kern="0" cap="none" spc="-50"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employment</a:t>
            </a:r>
            <a:r>
              <a:rPr kumimoji="0" lang="en-US" sz="2000" i="0" u="none" strike="noStrike" kern="0" cap="none" spc="-35"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is</a:t>
            </a:r>
            <a:r>
              <a:rPr kumimoji="0" lang="en-US" sz="2000" i="0" u="none" strike="noStrike" kern="0" cap="none" spc="-60" normalizeH="0" baseline="0" noProof="0" dirty="0">
                <a:ln>
                  <a:noFill/>
                </a:ln>
                <a:solidFill>
                  <a:srgbClr val="003865"/>
                </a:solidFill>
                <a:effectLst/>
                <a:uLnTx/>
                <a:uFillTx/>
                <a:latin typeface="Calibri"/>
                <a:cs typeface="Calibri"/>
              </a:rPr>
              <a:t> </a:t>
            </a:r>
            <a:r>
              <a:rPr kumimoji="0" lang="en-US" sz="2000" i="0" u="none" strike="noStrike" kern="0" cap="none" spc="0" normalizeH="0" baseline="0" noProof="0">
                <a:ln>
                  <a:noFill/>
                </a:ln>
                <a:solidFill>
                  <a:srgbClr val="003865"/>
                </a:solidFill>
                <a:effectLst/>
                <a:uLnTx/>
                <a:uFillTx/>
                <a:latin typeface="Calibri"/>
                <a:cs typeface="Calibri"/>
              </a:rPr>
              <a:t>the</a:t>
            </a:r>
            <a:r>
              <a:rPr kumimoji="0" lang="en-US" sz="2000" i="0" u="none" strike="noStrike" kern="0" cap="none" spc="-35" normalizeH="0" baseline="0" noProof="0" dirty="0">
                <a:ln>
                  <a:noFill/>
                </a:ln>
                <a:solidFill>
                  <a:srgbClr val="003865"/>
                </a:solidFill>
                <a:effectLst/>
                <a:uLnTx/>
                <a:uFillTx/>
                <a:latin typeface="Calibri"/>
                <a:cs typeface="Calibri"/>
              </a:rPr>
              <a:t> </a:t>
            </a:r>
            <a:r>
              <a:rPr kumimoji="0" lang="en-US" sz="2000" i="0" u="none" strike="noStrike" kern="0" cap="none" spc="-10" normalizeH="0" baseline="0" noProof="0">
                <a:ln>
                  <a:noFill/>
                </a:ln>
                <a:solidFill>
                  <a:srgbClr val="003865"/>
                </a:solidFill>
                <a:effectLst/>
                <a:uLnTx/>
                <a:uFillTx/>
                <a:latin typeface="Calibri"/>
                <a:cs typeface="Calibri"/>
              </a:rPr>
              <a:t>goal!)</a:t>
            </a:r>
            <a:endParaRPr lang="en-US" sz="2000" kern="0">
              <a:solidFill>
                <a:srgbClr val="003865"/>
              </a:solidFill>
              <a:latin typeface="Calibri"/>
              <a:cs typeface="Calibri"/>
            </a:endParaRPr>
          </a:p>
          <a:p>
            <a:pPr marL="469900" marR="0" lvl="1" indent="0" defTabSz="914400" eaLnBrk="1" fontAlgn="auto" latinLnBrk="0" hangingPunct="1">
              <a:lnSpc>
                <a:spcPct val="100000"/>
              </a:lnSpc>
              <a:spcBef>
                <a:spcPts val="455"/>
              </a:spcBef>
              <a:spcAft>
                <a:spcPts val="1200"/>
              </a:spcAft>
              <a:buClr>
                <a:srgbClr val="9BBA58"/>
              </a:buClr>
              <a:buSzTx/>
              <a:buNone/>
              <a:tabLst>
                <a:tab pos="756285" algn="l"/>
              </a:tabLst>
              <a:defRPr/>
            </a:pPr>
            <a:r>
              <a:rPr kumimoji="0" lang="en-US" sz="1900" b="1" i="0" u="none" strike="noStrike" kern="0" cap="none" spc="0" normalizeH="0" baseline="0" noProof="0">
                <a:ln>
                  <a:noFill/>
                </a:ln>
                <a:solidFill>
                  <a:srgbClr val="003864"/>
                </a:solidFill>
                <a:effectLst/>
                <a:uLnTx/>
                <a:uFillTx/>
                <a:latin typeface="Calibri"/>
                <a:cs typeface="Calibri"/>
              </a:rPr>
              <a:t>Data</a:t>
            </a:r>
            <a:r>
              <a:rPr kumimoji="0" lang="en-US" sz="1900" b="1" i="0" u="none" strike="noStrike" kern="0" cap="none" spc="-45"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entry</a:t>
            </a:r>
            <a:r>
              <a:rPr kumimoji="0" lang="en-US" sz="1900" b="1" i="0" u="none" strike="noStrike" kern="0" cap="none" spc="-4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must</a:t>
            </a:r>
            <a:r>
              <a:rPr kumimoji="0" lang="en-US" sz="1900" b="1" i="0" u="none" strike="noStrike" kern="0" cap="none" spc="-5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be</a:t>
            </a:r>
            <a:r>
              <a:rPr kumimoji="0" lang="en-US" sz="1900" b="1" i="0" u="none" strike="noStrike" kern="0" cap="none" spc="-4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timely</a:t>
            </a:r>
            <a:r>
              <a:rPr kumimoji="0" lang="en-US" sz="1900" b="1" i="0" u="none" strike="noStrike" kern="0" cap="none" spc="-3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and</a:t>
            </a:r>
            <a:r>
              <a:rPr kumimoji="0" lang="en-US" sz="1900" b="1" i="0" u="none" strike="noStrike" kern="0" cap="none" spc="-40" normalizeH="0" baseline="0" noProof="0" dirty="0">
                <a:ln>
                  <a:noFill/>
                </a:ln>
                <a:solidFill>
                  <a:srgbClr val="003864"/>
                </a:solidFill>
                <a:effectLst/>
                <a:uLnTx/>
                <a:uFillTx/>
                <a:latin typeface="Calibri"/>
                <a:cs typeface="Calibri"/>
              </a:rPr>
              <a:t> </a:t>
            </a:r>
            <a:r>
              <a:rPr kumimoji="0" lang="en-US" sz="1900" b="1" i="0" u="none" strike="noStrike" kern="0" cap="none" spc="-10" normalizeH="0" baseline="0" noProof="0">
                <a:ln>
                  <a:noFill/>
                </a:ln>
                <a:solidFill>
                  <a:srgbClr val="003864"/>
                </a:solidFill>
                <a:effectLst/>
                <a:uLnTx/>
                <a:uFillTx/>
                <a:latin typeface="Calibri"/>
                <a:cs typeface="Calibri"/>
              </a:rPr>
              <a:t>entered</a:t>
            </a:r>
            <a:r>
              <a:rPr kumimoji="0" lang="en-US" sz="1900" b="1" i="0" u="none" strike="noStrike" kern="0" cap="none" spc="-45"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within</a:t>
            </a:r>
            <a:r>
              <a:rPr kumimoji="0" lang="en-US" sz="1900" b="1" i="0" u="none" strike="noStrike" kern="0" cap="none" spc="-25"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15</a:t>
            </a:r>
            <a:r>
              <a:rPr kumimoji="0" lang="en-US" sz="1900" b="1" i="0" u="none" strike="noStrike" kern="0" cap="none" spc="-5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days</a:t>
            </a:r>
            <a:r>
              <a:rPr kumimoji="0" lang="en-US" sz="1900" b="1" i="0" u="none" strike="noStrike" kern="0" cap="none" spc="-50" normalizeH="0" baseline="0" noProof="0" dirty="0">
                <a:ln>
                  <a:noFill/>
                </a:ln>
                <a:solidFill>
                  <a:srgbClr val="003864"/>
                </a:solidFill>
                <a:effectLst/>
                <a:uLnTx/>
                <a:uFillTx/>
                <a:latin typeface="Calibri"/>
                <a:cs typeface="Calibri"/>
              </a:rPr>
              <a:t> </a:t>
            </a:r>
            <a:r>
              <a:rPr kumimoji="0" lang="en-US" sz="1900" b="1" i="0" u="none" strike="noStrike" kern="0" cap="none" spc="0" normalizeH="0" baseline="0" noProof="0">
                <a:ln>
                  <a:noFill/>
                </a:ln>
                <a:solidFill>
                  <a:srgbClr val="003864"/>
                </a:solidFill>
                <a:effectLst/>
                <a:uLnTx/>
                <a:uFillTx/>
                <a:latin typeface="Calibri"/>
                <a:cs typeface="Calibri"/>
              </a:rPr>
              <a:t>of</a:t>
            </a:r>
            <a:r>
              <a:rPr kumimoji="0" lang="en-US" sz="1900" b="1" i="0" u="none" strike="noStrike" kern="0" cap="none" spc="-55" normalizeH="0" baseline="0" noProof="0">
                <a:ln>
                  <a:noFill/>
                </a:ln>
                <a:solidFill>
                  <a:srgbClr val="003864"/>
                </a:solidFill>
                <a:effectLst/>
                <a:uLnTx/>
                <a:uFillTx/>
                <a:latin typeface="Calibri"/>
                <a:cs typeface="Calibri"/>
              </a:rPr>
              <a:t> the event’s</a:t>
            </a:r>
            <a:r>
              <a:rPr kumimoji="0" lang="en-US" sz="1900" b="1" i="0" u="none" strike="noStrike" kern="0" cap="none" spc="-50" normalizeH="0" baseline="0" noProof="0" dirty="0">
                <a:ln>
                  <a:noFill/>
                </a:ln>
                <a:solidFill>
                  <a:srgbClr val="003864"/>
                </a:solidFill>
                <a:effectLst/>
                <a:uLnTx/>
                <a:uFillTx/>
                <a:latin typeface="Calibri"/>
                <a:cs typeface="Calibri"/>
              </a:rPr>
              <a:t> </a:t>
            </a:r>
            <a:r>
              <a:rPr kumimoji="0" lang="en-US" sz="1900" b="1" i="0" u="none" strike="noStrike" kern="0" cap="none" spc="-10" normalizeH="0" baseline="0" noProof="0">
                <a:ln>
                  <a:noFill/>
                </a:ln>
                <a:solidFill>
                  <a:srgbClr val="003864"/>
                </a:solidFill>
                <a:effectLst/>
                <a:uLnTx/>
                <a:uFillTx/>
                <a:latin typeface="Calibri"/>
                <a:cs typeface="Calibri"/>
              </a:rPr>
              <a:t>occurrence</a:t>
            </a:r>
          </a:p>
        </p:txBody>
      </p:sp>
    </p:spTree>
    <p:extLst>
      <p:ext uri="{BB962C8B-B14F-4D97-AF65-F5344CB8AC3E}">
        <p14:creationId xmlns:p14="http://schemas.microsoft.com/office/powerpoint/2010/main" val="2482568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06B9-2B07-3A94-64CB-EFC164CA5A86}"/>
              </a:ext>
            </a:extLst>
          </p:cNvPr>
          <p:cNvSpPr>
            <a:spLocks noGrp="1"/>
          </p:cNvSpPr>
          <p:nvPr>
            <p:ph type="title"/>
          </p:nvPr>
        </p:nvSpPr>
        <p:spPr/>
        <p:txBody>
          <a:bodyPr/>
          <a:lstStyle/>
          <a:p>
            <a:r>
              <a:rPr lang="en-US"/>
              <a:t>Workforce One Reports</a:t>
            </a:r>
          </a:p>
        </p:txBody>
      </p:sp>
      <p:sp>
        <p:nvSpPr>
          <p:cNvPr id="5" name="Content Placeholder 4">
            <a:extLst>
              <a:ext uri="{FF2B5EF4-FFF2-40B4-BE49-F238E27FC236}">
                <a16:creationId xmlns:a16="http://schemas.microsoft.com/office/drawing/2014/main" id="{21653F9B-5C17-FA1E-1B34-33A316452A15}"/>
              </a:ext>
            </a:extLst>
          </p:cNvPr>
          <p:cNvSpPr>
            <a:spLocks noGrp="1"/>
          </p:cNvSpPr>
          <p:nvPr>
            <p:ph sz="half" idx="11"/>
          </p:nvPr>
        </p:nvSpPr>
        <p:spPr/>
        <p:txBody>
          <a:bodyPr>
            <a:normAutofit/>
          </a:bodyPr>
          <a:lstStyle/>
          <a:p>
            <a:pPr lvl="0"/>
            <a:r>
              <a:rPr lang="en-US" sz="100">
                <a:solidFill>
                  <a:schemeClr val="bg1"/>
                </a:solidFill>
              </a:rPr>
              <a:t>Grant Information Summary</a:t>
            </a:r>
          </a:p>
          <a:p>
            <a:pPr lvl="0"/>
            <a:r>
              <a:rPr lang="en-US" sz="100">
                <a:solidFill>
                  <a:schemeClr val="bg1"/>
                </a:solidFill>
              </a:rPr>
              <a:t>Activity Summary</a:t>
            </a:r>
          </a:p>
          <a:p>
            <a:pPr lvl="0"/>
            <a:r>
              <a:rPr lang="en-US" sz="100">
                <a:solidFill>
                  <a:schemeClr val="bg1"/>
                </a:solidFill>
              </a:rPr>
              <a:t>Credential Summary</a:t>
            </a:r>
          </a:p>
          <a:p>
            <a:pPr lvl="0"/>
            <a:r>
              <a:rPr lang="en-US" sz="100">
                <a:solidFill>
                  <a:schemeClr val="bg1"/>
                </a:solidFill>
              </a:rPr>
              <a:t>Exit Summary</a:t>
            </a:r>
          </a:p>
          <a:p>
            <a:pPr lvl="0"/>
            <a:r>
              <a:rPr lang="en-US" sz="100">
                <a:solidFill>
                  <a:schemeClr val="bg1"/>
                </a:solidFill>
              </a:rPr>
              <a:t>ACP/P2P Performance Summary</a:t>
            </a:r>
          </a:p>
        </p:txBody>
      </p:sp>
      <p:pic>
        <p:nvPicPr>
          <p:cNvPr id="18" name="Content Placeholder 17">
            <a:extLst>
              <a:ext uri="{FF2B5EF4-FFF2-40B4-BE49-F238E27FC236}">
                <a16:creationId xmlns:a16="http://schemas.microsoft.com/office/drawing/2014/main" id="{5AC9357D-788C-65DB-6142-6B0E2BD7B4F2}"/>
              </a:ext>
              <a:ext uri="{C183D7F6-B498-43B3-948B-1728B52AA6E4}">
                <adec:decorative xmlns:adec="http://schemas.microsoft.com/office/drawing/2017/decorative" val="1"/>
              </a:ext>
            </a:extLst>
          </p:cNvPr>
          <p:cNvPicPr>
            <a:picLocks noGrp="1" noChangeAspect="1"/>
          </p:cNvPicPr>
          <p:nvPr>
            <p:ph sz="half" idx="1"/>
          </p:nvPr>
        </p:nvPicPr>
        <p:blipFill>
          <a:blip r:embed="rId3"/>
          <a:stretch>
            <a:fillRect/>
          </a:stretch>
        </p:blipFill>
        <p:spPr>
          <a:xfrm>
            <a:off x="3218856" y="1410620"/>
            <a:ext cx="5525094" cy="4624332"/>
          </a:xfrm>
          <a:prstGeom prst="rect">
            <a:avLst/>
          </a:prstGeom>
        </p:spPr>
      </p:pic>
    </p:spTree>
    <p:extLst>
      <p:ext uri="{BB962C8B-B14F-4D97-AF65-F5344CB8AC3E}">
        <p14:creationId xmlns:p14="http://schemas.microsoft.com/office/powerpoint/2010/main" val="3632245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6A788-D514-C9FE-90D7-C8BD60A74A09}"/>
              </a:ext>
            </a:extLst>
          </p:cNvPr>
          <p:cNvSpPr>
            <a:spLocks noGrp="1"/>
          </p:cNvSpPr>
          <p:nvPr>
            <p:ph type="title"/>
          </p:nvPr>
        </p:nvSpPr>
        <p:spPr/>
        <p:txBody>
          <a:bodyPr/>
          <a:lstStyle/>
          <a:p>
            <a:r>
              <a:rPr lang="en-US"/>
              <a:t>Workforce One Reports (cont.)</a:t>
            </a:r>
          </a:p>
        </p:txBody>
      </p:sp>
      <p:sp>
        <p:nvSpPr>
          <p:cNvPr id="3" name="Content Placeholder 2">
            <a:extLst>
              <a:ext uri="{FF2B5EF4-FFF2-40B4-BE49-F238E27FC236}">
                <a16:creationId xmlns:a16="http://schemas.microsoft.com/office/drawing/2014/main" id="{29655297-BB88-C9E1-F1F4-593E4984190A}"/>
              </a:ext>
            </a:extLst>
          </p:cNvPr>
          <p:cNvSpPr>
            <a:spLocks noGrp="1"/>
          </p:cNvSpPr>
          <p:nvPr>
            <p:ph sz="half" idx="1"/>
          </p:nvPr>
        </p:nvSpPr>
        <p:spPr>
          <a:xfrm>
            <a:off x="140222" y="1806570"/>
            <a:ext cx="11934548" cy="3244860"/>
          </a:xfrm>
        </p:spPr>
        <p:txBody>
          <a:bodyPr>
            <a:norm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lang="en-US" sz="3200" b="0" i="0" u="none" strike="noStrike" kern="0" cap="none" spc="-10" normalizeH="0" baseline="0" noProof="0">
                <a:ln>
                  <a:noFill/>
                </a:ln>
                <a:solidFill>
                  <a:srgbClr val="1F497D"/>
                </a:solidFill>
                <a:effectLst/>
                <a:uLnTx/>
                <a:uFillTx/>
                <a:latin typeface="Calibri"/>
                <a:cs typeface="Calibri"/>
              </a:rPr>
              <a:t>Directions</a:t>
            </a:r>
            <a:r>
              <a:rPr kumimoji="0" lang="en-US" sz="3200" b="0" i="0" u="none" strike="noStrike" kern="0" cap="none" spc="-3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for</a:t>
            </a:r>
            <a:r>
              <a:rPr kumimoji="0" lang="en-US" sz="3200" b="0" i="0" u="none" strike="noStrike" kern="0" cap="none" spc="-5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pulling</a:t>
            </a:r>
            <a:r>
              <a:rPr kumimoji="0" lang="en-US" sz="3200" b="0" i="0" u="none" strike="noStrike" kern="0" cap="none" spc="-5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reports</a:t>
            </a:r>
            <a:r>
              <a:rPr kumimoji="0" lang="en-US" sz="3200" b="0" i="0" u="none" strike="noStrike" kern="0" cap="none" spc="-2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can</a:t>
            </a:r>
            <a:r>
              <a:rPr kumimoji="0" lang="en-US" sz="3200" b="0" i="0" u="none" strike="noStrike" kern="0" cap="none" spc="-5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be</a:t>
            </a:r>
            <a:r>
              <a:rPr kumimoji="0" lang="en-US" sz="3200" b="0" i="0" u="none" strike="noStrike" kern="0" cap="none" spc="-3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found</a:t>
            </a:r>
            <a:r>
              <a:rPr kumimoji="0" lang="en-US" sz="3200" b="0" i="0" u="none" strike="noStrike" kern="0" cap="none" spc="-6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on the ACP Webpage under </a:t>
            </a:r>
            <a:r>
              <a:rPr kumimoji="0" lang="en-US" sz="3200" b="0" i="0" u="none" strike="noStrike" kern="0" cap="none" spc="0" normalizeH="0" baseline="0" noProof="0">
                <a:ln>
                  <a:noFill/>
                </a:ln>
                <a:solidFill>
                  <a:srgbClr val="1F497D"/>
                </a:solidFill>
                <a:effectLst/>
                <a:uLnTx/>
                <a:uFillTx/>
                <a:latin typeface="Calibri"/>
                <a:cs typeface="Calibri"/>
                <a:hlinkClick r:id="rId3"/>
              </a:rPr>
              <a:t>Resources &amp; Guides</a:t>
            </a:r>
            <a:r>
              <a:rPr kumimoji="0" lang="en-US" sz="3200" b="0" i="0" u="none" strike="noStrike" kern="0" cap="none" spc="0" normalizeH="0" baseline="0" noProof="0">
                <a:ln>
                  <a:noFill/>
                </a:ln>
                <a:solidFill>
                  <a:srgbClr val="1F497D"/>
                </a:solidFill>
                <a:effectLst/>
                <a:uLnTx/>
                <a:uFillTx/>
                <a:latin typeface="Calibri"/>
                <a:cs typeface="Calibri"/>
              </a:rPr>
              <a:t>. </a:t>
            </a:r>
            <a:endParaRPr kumimoji="0" lang="en-US" sz="3200" b="0" i="0" u="none" strike="noStrike" kern="0" cap="none" spc="-55" normalizeH="0" baseline="0" noProof="0">
              <a:ln>
                <a:noFill/>
              </a:ln>
              <a:solidFill>
                <a:srgbClr val="1F497D"/>
              </a:solidFill>
              <a:effectLst/>
              <a:uLnTx/>
              <a:uFillTx/>
              <a:latin typeface="Calibri"/>
              <a:cs typeface="Calibri"/>
            </a:endParaRPr>
          </a:p>
          <a:p>
            <a:pPr marL="12700" marR="5080" lvl="0" indent="0" defTabSz="914400" eaLnBrk="1" fontAlgn="auto" latinLnBrk="0" hangingPunct="1">
              <a:lnSpc>
                <a:spcPct val="100000"/>
              </a:lnSpc>
              <a:spcBef>
                <a:spcPts val="100"/>
              </a:spcBef>
              <a:spcAft>
                <a:spcPts val="0"/>
              </a:spcAft>
              <a:buClrTx/>
              <a:buSzTx/>
              <a:buFontTx/>
              <a:buNone/>
              <a:tabLst/>
              <a:defRPr/>
            </a:pPr>
            <a:endParaRPr kumimoji="0" lang="en-US" sz="3200" b="0" i="0" u="none" strike="noStrike" kern="0" cap="none" spc="-55" normalizeH="0" baseline="0" noProof="0">
              <a:ln>
                <a:noFill/>
              </a:ln>
              <a:solidFill>
                <a:srgbClr val="1F497D"/>
              </a:solidFill>
              <a:effectLst/>
              <a:uLnTx/>
              <a:uFillTx/>
              <a:latin typeface="Calibri"/>
              <a:cs typeface="Calibri"/>
            </a:endParaRPr>
          </a:p>
          <a:p>
            <a:pPr marL="12700" marR="5080" lvl="0" indent="0" defTabSz="914400" eaLnBrk="1" fontAlgn="auto" latinLnBrk="0" hangingPunct="1">
              <a:lnSpc>
                <a:spcPct val="100000"/>
              </a:lnSpc>
              <a:spcBef>
                <a:spcPts val="100"/>
              </a:spcBef>
              <a:spcAft>
                <a:spcPts val="0"/>
              </a:spcAft>
              <a:buClrTx/>
              <a:buSzTx/>
              <a:buFontTx/>
              <a:buNone/>
              <a:tabLst/>
              <a:defRPr/>
            </a:pPr>
            <a:r>
              <a:rPr kumimoji="0" lang="en-US" sz="3200" b="0" i="0" u="none" strike="noStrike" kern="0" cap="none" spc="0" normalizeH="0" baseline="0" noProof="0">
                <a:ln>
                  <a:noFill/>
                </a:ln>
                <a:solidFill>
                  <a:srgbClr val="1F497D"/>
                </a:solidFill>
                <a:effectLst/>
                <a:uLnTx/>
                <a:uFillTx/>
                <a:latin typeface="Calibri"/>
                <a:cs typeface="Calibri"/>
              </a:rPr>
              <a:t>There</a:t>
            </a:r>
            <a:r>
              <a:rPr kumimoji="0" lang="en-US" sz="3200" b="0" i="0" u="none" strike="noStrike" kern="0" cap="none" spc="-4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is</a:t>
            </a:r>
            <a:r>
              <a:rPr kumimoji="0" lang="en-US" sz="3200" b="0" i="0" u="none" strike="noStrike" kern="0" cap="none" spc="-4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also</a:t>
            </a:r>
            <a:r>
              <a:rPr kumimoji="0" lang="en-US" sz="3200" b="0" i="0" u="none" strike="noStrike" kern="0" cap="none" spc="-3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a</a:t>
            </a:r>
            <a:r>
              <a:rPr kumimoji="0" lang="en-US" sz="3200" b="0" i="0" u="none" strike="noStrike" kern="0" cap="none" spc="-5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recorded </a:t>
            </a:r>
            <a:r>
              <a:rPr kumimoji="0" lang="en-US" sz="3200" b="0" i="0" u="none" strike="noStrike" kern="0" cap="none" spc="0" normalizeH="0" baseline="0" noProof="0">
                <a:ln>
                  <a:noFill/>
                </a:ln>
                <a:solidFill>
                  <a:srgbClr val="1F497D"/>
                </a:solidFill>
                <a:effectLst/>
                <a:uLnTx/>
                <a:uFillTx/>
                <a:latin typeface="Calibri"/>
                <a:cs typeface="Calibri"/>
                <a:hlinkClick r:id="rId4"/>
              </a:rPr>
              <a:t>WF1 Reports and Advanced Search Training</a:t>
            </a:r>
            <a:r>
              <a:rPr kumimoji="0" lang="en-US" sz="3200" b="0" i="0" u="none" strike="noStrike" kern="0" cap="none" spc="-4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(2</a:t>
            </a:r>
            <a:r>
              <a:rPr kumimoji="0" lang="en-US" sz="3200" b="0" i="0" u="none" strike="noStrike" kern="0" cap="none" spc="-50"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hours)</a:t>
            </a:r>
            <a:r>
              <a:rPr kumimoji="0" lang="en-US" sz="3200" b="0" i="0" u="none" strike="noStrike" kern="0" cap="none" spc="-55" normalizeH="0" baseline="0" noProof="0">
                <a:ln>
                  <a:noFill/>
                </a:ln>
                <a:solidFill>
                  <a:srgbClr val="1F497D"/>
                </a:solidFill>
                <a:effectLst/>
                <a:uLnTx/>
                <a:uFillTx/>
                <a:latin typeface="Calibri"/>
                <a:cs typeface="Calibri"/>
              </a:rPr>
              <a:t> </a:t>
            </a:r>
            <a:r>
              <a:rPr kumimoji="0" lang="en-US" sz="3200" b="0" i="0" u="none" strike="noStrike" kern="0" cap="none" spc="0" normalizeH="0" baseline="0" noProof="0">
                <a:ln>
                  <a:noFill/>
                </a:ln>
                <a:solidFill>
                  <a:srgbClr val="1F497D"/>
                </a:solidFill>
                <a:effectLst/>
                <a:uLnTx/>
                <a:uFillTx/>
                <a:latin typeface="Calibri"/>
                <a:cs typeface="Calibri"/>
              </a:rPr>
              <a:t>that</a:t>
            </a:r>
            <a:r>
              <a:rPr kumimoji="0" lang="en-US" sz="3200" b="0" i="0" u="none" strike="noStrike" kern="0" cap="none" spc="-35" normalizeH="0" baseline="0" noProof="0">
                <a:ln>
                  <a:noFill/>
                </a:ln>
                <a:solidFill>
                  <a:srgbClr val="1F497D"/>
                </a:solidFill>
                <a:effectLst/>
                <a:uLnTx/>
                <a:uFillTx/>
                <a:latin typeface="Calibri"/>
                <a:cs typeface="Calibri"/>
              </a:rPr>
              <a:t> </a:t>
            </a:r>
            <a:r>
              <a:rPr kumimoji="0" lang="en-US" sz="3200" b="0" i="0" u="none" strike="noStrike" kern="0" cap="none" spc="-25" normalizeH="0" baseline="0" noProof="0">
                <a:ln>
                  <a:noFill/>
                </a:ln>
                <a:solidFill>
                  <a:srgbClr val="1F497D"/>
                </a:solidFill>
                <a:effectLst/>
                <a:uLnTx/>
                <a:uFillTx/>
                <a:latin typeface="Calibri"/>
                <a:cs typeface="Calibri"/>
              </a:rPr>
              <a:t>we </a:t>
            </a:r>
            <a:r>
              <a:rPr kumimoji="0" lang="en-US" sz="3200" b="0" i="0" u="none" strike="noStrike" kern="0" cap="none" spc="-10" normalizeH="0" baseline="0" noProof="0">
                <a:ln>
                  <a:noFill/>
                </a:ln>
                <a:solidFill>
                  <a:srgbClr val="1F497D"/>
                </a:solidFill>
                <a:effectLst/>
                <a:uLnTx/>
                <a:uFillTx/>
                <a:latin typeface="Calibri"/>
                <a:cs typeface="Calibri"/>
              </a:rPr>
              <a:t>recommend.</a:t>
            </a:r>
            <a:endParaRPr lang="en-US" sz="2800"/>
          </a:p>
        </p:txBody>
      </p:sp>
    </p:spTree>
    <p:extLst>
      <p:ext uri="{BB962C8B-B14F-4D97-AF65-F5344CB8AC3E}">
        <p14:creationId xmlns:p14="http://schemas.microsoft.com/office/powerpoint/2010/main" val="3226190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8358-C42F-9568-E5D3-2C3417383951}"/>
              </a:ext>
            </a:extLst>
          </p:cNvPr>
          <p:cNvSpPr>
            <a:spLocks noGrp="1"/>
          </p:cNvSpPr>
          <p:nvPr>
            <p:ph type="title"/>
          </p:nvPr>
        </p:nvSpPr>
        <p:spPr/>
        <p:txBody>
          <a:bodyPr/>
          <a:lstStyle/>
          <a:p>
            <a:r>
              <a:rPr lang="en-US">
                <a:ea typeface="Calibri"/>
                <a:cs typeface="Calibri"/>
              </a:rPr>
              <a:t>Workforce One (WF1) Training</a:t>
            </a:r>
          </a:p>
        </p:txBody>
      </p:sp>
      <p:sp>
        <p:nvSpPr>
          <p:cNvPr id="3" name="Content Placeholder 2">
            <a:extLst>
              <a:ext uri="{FF2B5EF4-FFF2-40B4-BE49-F238E27FC236}">
                <a16:creationId xmlns:a16="http://schemas.microsoft.com/office/drawing/2014/main" id="{757D42CD-C6ED-16FA-6625-0086E17FEF51}"/>
              </a:ext>
            </a:extLst>
          </p:cNvPr>
          <p:cNvSpPr>
            <a:spLocks noGrp="1"/>
          </p:cNvSpPr>
          <p:nvPr>
            <p:ph sz="half" idx="1"/>
          </p:nvPr>
        </p:nvSpPr>
        <p:spPr/>
        <p:txBody>
          <a:bodyPr vert="horz" lIns="274320" tIns="274320" rIns="274320" bIns="274320" rtlCol="0" anchor="t">
            <a:normAutofit/>
          </a:bodyPr>
          <a:lstStyle/>
          <a:p>
            <a:r>
              <a:rPr lang="en-US" dirty="0">
                <a:solidFill>
                  <a:schemeClr val="tx1"/>
                </a:solidFill>
                <a:ea typeface="Calibri"/>
                <a:cs typeface="Calibri"/>
              </a:rPr>
              <a:t>You will be invited to a </a:t>
            </a:r>
            <a:r>
              <a:rPr lang="en-US" dirty="0" err="1">
                <a:solidFill>
                  <a:schemeClr val="tx1"/>
                </a:solidFill>
                <a:ea typeface="Calibri"/>
                <a:cs typeface="Calibri"/>
              </a:rPr>
              <a:t>Workf</a:t>
            </a:r>
            <a:r>
              <a:rPr lang="en-US" dirty="0">
                <a:solidFill>
                  <a:schemeClr val="tx1"/>
                </a:solidFill>
                <a:ea typeface="Calibri"/>
                <a:cs typeface="Calibri"/>
              </a:rPr>
              <a:t>orce One Training Session</a:t>
            </a:r>
          </a:p>
          <a:p>
            <a:r>
              <a:rPr lang="en-US">
                <a:solidFill>
                  <a:schemeClr val="tx1"/>
                </a:solidFill>
                <a:ea typeface="Calibri"/>
                <a:cs typeface="Calibri"/>
              </a:rPr>
              <a:t>It is required that someone from your organization attend a training session</a:t>
            </a:r>
            <a:endParaRPr lang="en-US" dirty="0">
              <a:solidFill>
                <a:schemeClr val="tx1"/>
              </a:solidFill>
              <a:ea typeface="Calibri"/>
              <a:cs typeface="Calibri"/>
            </a:endParaRPr>
          </a:p>
          <a:p>
            <a:r>
              <a:rPr lang="en-US" dirty="0">
                <a:solidFill>
                  <a:schemeClr val="tx1"/>
                </a:solidFill>
                <a:ea typeface="Calibri"/>
                <a:cs typeface="Calibri"/>
              </a:rPr>
              <a:t>In advance of that training  you will want to identify your </a:t>
            </a:r>
            <a:r>
              <a:rPr lang="en-US" dirty="0" err="1">
                <a:solidFill>
                  <a:schemeClr val="tx1"/>
                </a:solidFill>
                <a:ea typeface="Calibri"/>
                <a:cs typeface="Calibri"/>
              </a:rPr>
              <a:t>Workf</a:t>
            </a:r>
            <a:r>
              <a:rPr lang="en-US" dirty="0">
                <a:solidFill>
                  <a:schemeClr val="tx1"/>
                </a:solidFill>
                <a:ea typeface="Calibri"/>
                <a:cs typeface="Calibri"/>
              </a:rPr>
              <a:t>orce One Case Managers (the folks on your team who you will want to enter data regularly)</a:t>
            </a:r>
          </a:p>
          <a:p>
            <a:r>
              <a:rPr lang="en-US" dirty="0">
                <a:solidFill>
                  <a:schemeClr val="tx1"/>
                </a:solidFill>
                <a:ea typeface="Calibri"/>
                <a:cs typeface="Calibri"/>
              </a:rPr>
              <a:t>Those Case Managers should be invited to the </a:t>
            </a:r>
            <a:r>
              <a:rPr lang="en-US" dirty="0" err="1">
                <a:solidFill>
                  <a:schemeClr val="tx1"/>
                </a:solidFill>
                <a:ea typeface="Calibri"/>
                <a:cs typeface="Calibri"/>
              </a:rPr>
              <a:t>Wor</a:t>
            </a:r>
            <a:r>
              <a:rPr lang="en-US" dirty="0">
                <a:solidFill>
                  <a:schemeClr val="tx1"/>
                </a:solidFill>
                <a:ea typeface="Calibri"/>
                <a:cs typeface="Calibri"/>
              </a:rPr>
              <a:t>kforce One training</a:t>
            </a:r>
          </a:p>
          <a:p>
            <a:r>
              <a:rPr lang="en-US">
                <a:solidFill>
                  <a:schemeClr val="tx1"/>
                </a:solidFill>
                <a:ea typeface="Calibri"/>
                <a:cs typeface="Calibri"/>
              </a:rPr>
              <a:t>Case managers should request a sandbox and complete the required paperwork </a:t>
            </a:r>
            <a:r>
              <a:rPr lang="en-US" i="1">
                <a:solidFill>
                  <a:schemeClr val="tx1"/>
                </a:solidFill>
                <a:ea typeface="Calibri"/>
                <a:cs typeface="Calibri"/>
              </a:rPr>
              <a:t>in advance</a:t>
            </a:r>
            <a:r>
              <a:rPr lang="en-US">
                <a:solidFill>
                  <a:schemeClr val="tx1"/>
                </a:solidFill>
                <a:ea typeface="Calibri"/>
                <a:cs typeface="Calibri"/>
              </a:rPr>
              <a:t> of the training session </a:t>
            </a:r>
          </a:p>
        </p:txBody>
      </p:sp>
      <p:sp>
        <p:nvSpPr>
          <p:cNvPr id="4" name="Date Placeholder 3">
            <a:extLst>
              <a:ext uri="{FF2B5EF4-FFF2-40B4-BE49-F238E27FC236}">
                <a16:creationId xmlns:a16="http://schemas.microsoft.com/office/drawing/2014/main" id="{8BEBA2E9-0143-D225-52E8-5ED4360AECE5}"/>
              </a:ext>
            </a:extLst>
          </p:cNvPr>
          <p:cNvSpPr>
            <a:spLocks noGrp="1"/>
          </p:cNvSpPr>
          <p:nvPr>
            <p:ph type="dt" sz="half" idx="10"/>
          </p:nvPr>
        </p:nvSpPr>
        <p:spPr/>
        <p:txBody>
          <a:bodyPr/>
          <a:lstStyle/>
          <a:p>
            <a:fld id="{7CF96205-9875-4302-BE2F-AD1C6277ED47}" type="datetime1">
              <a:rPr lang="en-US" smtClean="0"/>
              <a:t>7/9/2026</a:t>
            </a:fld>
            <a:endParaRPr lang="en-US"/>
          </a:p>
        </p:txBody>
      </p:sp>
    </p:spTree>
    <p:extLst>
      <p:ext uri="{BB962C8B-B14F-4D97-AF65-F5344CB8AC3E}">
        <p14:creationId xmlns:p14="http://schemas.microsoft.com/office/powerpoint/2010/main" val="3210127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E30E-8E6D-657F-6EF4-D2145E62727E}"/>
              </a:ext>
            </a:extLst>
          </p:cNvPr>
          <p:cNvSpPr>
            <a:spLocks noGrp="1"/>
          </p:cNvSpPr>
          <p:nvPr>
            <p:ph type="title"/>
          </p:nvPr>
        </p:nvSpPr>
        <p:spPr/>
        <p:txBody>
          <a:bodyPr/>
          <a:lstStyle/>
          <a:p>
            <a:r>
              <a:rPr lang="en-US"/>
              <a:t>Getting or Changing Access to Workforce One</a:t>
            </a:r>
          </a:p>
        </p:txBody>
      </p:sp>
      <p:sp>
        <p:nvSpPr>
          <p:cNvPr id="3" name="Content Placeholder 2">
            <a:extLst>
              <a:ext uri="{FF2B5EF4-FFF2-40B4-BE49-F238E27FC236}">
                <a16:creationId xmlns:a16="http://schemas.microsoft.com/office/drawing/2014/main" id="{4F6B6659-54A3-9421-B433-24FD06FB83BE}"/>
              </a:ext>
            </a:extLst>
          </p:cNvPr>
          <p:cNvSpPr>
            <a:spLocks noGrp="1"/>
          </p:cNvSpPr>
          <p:nvPr>
            <p:ph sz="half" idx="1"/>
          </p:nvPr>
        </p:nvSpPr>
        <p:spPr>
          <a:xfrm>
            <a:off x="6621572" y="1297269"/>
            <a:ext cx="5294936" cy="916394"/>
          </a:xfrm>
        </p:spPr>
        <p:txBody>
          <a:bodyPr>
            <a:normAutofit lnSpcReduction="10000"/>
          </a:bodyPr>
          <a:lstStyle/>
          <a:p>
            <a:pPr marL="0" indent="0">
              <a:buNone/>
            </a:pPr>
            <a:r>
              <a:rPr lang="en-US">
                <a:hlinkClick r:id="rId3"/>
              </a:rPr>
              <a:t>www.mnworkforceone.com</a:t>
            </a:r>
            <a:endParaRPr lang="en-US"/>
          </a:p>
        </p:txBody>
      </p:sp>
      <p:sp>
        <p:nvSpPr>
          <p:cNvPr id="5" name="Content Placeholder 4">
            <a:extLst>
              <a:ext uri="{FF2B5EF4-FFF2-40B4-BE49-F238E27FC236}">
                <a16:creationId xmlns:a16="http://schemas.microsoft.com/office/drawing/2014/main" id="{AF2CC99B-F81C-D610-8A12-336C663AA876}"/>
              </a:ext>
            </a:extLst>
          </p:cNvPr>
          <p:cNvSpPr>
            <a:spLocks noGrp="1"/>
          </p:cNvSpPr>
          <p:nvPr>
            <p:ph sz="half" idx="11"/>
          </p:nvPr>
        </p:nvSpPr>
        <p:spPr>
          <a:xfrm>
            <a:off x="228600" y="2204374"/>
            <a:ext cx="11405648" cy="4284174"/>
          </a:xfrm>
        </p:spPr>
        <p:txBody>
          <a:bodyPr vert="horz" lIns="274320" tIns="274320" rIns="274320" bIns="274320" rtlCol="0" anchor="t">
            <a:normAutofit/>
          </a:bodyPr>
          <a:lstStyle/>
          <a:p>
            <a:pPr marL="355600" marR="0" lvl="0" indent="-342900" algn="just" defTabSz="914400" eaLnBrk="1" fontAlgn="auto" latinLnBrk="0" hangingPunct="1">
              <a:lnSpc>
                <a:spcPct val="100000"/>
              </a:lnSpc>
              <a:spcBef>
                <a:spcPts val="0"/>
              </a:spcBef>
              <a:spcAft>
                <a:spcPts val="0"/>
              </a:spcAft>
              <a:buClr>
                <a:srgbClr val="9BBA58"/>
              </a:buClr>
              <a:buSzTx/>
              <a:tabLst>
                <a:tab pos="353060" algn="l"/>
              </a:tabLst>
              <a:defRPr/>
            </a:pPr>
            <a:r>
              <a:rPr kumimoji="0" lang="en-US" sz="2800" b="0" i="0" u="none" strike="noStrike" kern="0" cap="none" spc="0" normalizeH="0" baseline="0" noProof="0">
                <a:ln>
                  <a:noFill/>
                </a:ln>
                <a:solidFill>
                  <a:srgbClr val="003864"/>
                </a:solidFill>
                <a:effectLst/>
                <a:uLnTx/>
                <a:uFillTx/>
                <a:latin typeface="Calibri"/>
                <a:cs typeface="Calibri"/>
              </a:rPr>
              <a:t>Step</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by</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step</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directions</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 getting </a:t>
            </a:r>
            <a:r>
              <a:rPr lang="en-US" sz="2800" kern="0">
                <a:solidFill>
                  <a:srgbClr val="003864"/>
                </a:solidFill>
                <a:latin typeface="Calibri"/>
                <a:cs typeface="Calibri"/>
              </a:rPr>
              <a:t>a</a:t>
            </a:r>
            <a:r>
              <a:rPr kumimoji="0" lang="en-US" sz="2800" b="0" i="0" u="none" strike="noStrike" kern="0" cap="none" spc="0" normalizeH="0" baseline="0" noProof="0" err="1">
                <a:ln>
                  <a:noFill/>
                </a:ln>
                <a:solidFill>
                  <a:srgbClr val="003864"/>
                </a:solidFill>
                <a:effectLst/>
                <a:uLnTx/>
                <a:uFillTx/>
                <a:latin typeface="Calibri"/>
                <a:cs typeface="Calibri"/>
              </a:rPr>
              <a:t>ccess</a:t>
            </a:r>
            <a:r>
              <a:rPr kumimoji="0" lang="en-US" sz="2800" b="0" i="0" u="none" strike="noStrike" kern="0" cap="none" spc="0" normalizeH="0" baseline="0" noProof="0">
                <a:ln>
                  <a:noFill/>
                </a:ln>
                <a:solidFill>
                  <a:srgbClr val="003864"/>
                </a:solidFill>
                <a:effectLst/>
                <a:uLnTx/>
                <a:uFillTx/>
                <a:latin typeface="Calibri"/>
                <a:cs typeface="Calibri"/>
              </a:rPr>
              <a:t> to Workforce One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812800" marR="0" lvl="1" indent="-342900" algn="just" defTabSz="914400" eaLnBrk="1" fontAlgn="auto" latinLnBrk="0" hangingPunct="1">
              <a:lnSpc>
                <a:spcPct val="100000"/>
              </a:lnSpc>
              <a:spcBef>
                <a:spcPts val="270"/>
              </a:spcBef>
              <a:spcAft>
                <a:spcPts val="0"/>
              </a:spcAft>
              <a:buClr>
                <a:srgbClr val="9BBA58"/>
              </a:buClr>
              <a:buSzTx/>
              <a:tabLst>
                <a:tab pos="754380" algn="l"/>
              </a:tabLst>
              <a:defRPr/>
            </a:pPr>
            <a:r>
              <a:rPr kumimoji="0" lang="en-US" sz="2800" b="0" i="0" u="none" strike="noStrike" kern="0" cap="none" spc="0" normalizeH="0" baseline="0" noProof="0">
                <a:ln>
                  <a:noFill/>
                </a:ln>
                <a:solidFill>
                  <a:srgbClr val="003864"/>
                </a:solidFill>
                <a:effectLst/>
                <a:uLnTx/>
                <a:uFillTx/>
                <a:latin typeface="Calibri"/>
                <a:cs typeface="Calibri"/>
              </a:rPr>
              <a:t>Agency</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Level</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Data</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most</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common</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case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managers/navigators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812165" marR="218440" lvl="1" indent="-342900" algn="just" defTabSz="914400" eaLnBrk="1" fontAlgn="auto" latinLnBrk="0" hangingPunct="1">
              <a:lnSpc>
                <a:spcPts val="2160"/>
              </a:lnSpc>
              <a:spcBef>
                <a:spcPts val="509"/>
              </a:spcBef>
              <a:spcAft>
                <a:spcPts val="0"/>
              </a:spcAft>
              <a:buClr>
                <a:srgbClr val="9BBA58"/>
              </a:buClr>
              <a:buSzTx/>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COFFR</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Level</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Data</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should</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be</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requested</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if</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you</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are</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manager</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1" i="0" u="none" strike="noStrike" kern="0" cap="none" spc="0" normalizeH="0" baseline="0" noProof="0">
                <a:ln>
                  <a:noFill/>
                </a:ln>
                <a:solidFill>
                  <a:srgbClr val="003864"/>
                </a:solidFill>
                <a:effectLst/>
                <a:uLnTx/>
                <a:uFillTx/>
                <a:latin typeface="Calibri"/>
                <a:cs typeface="Calibri"/>
              </a:rPr>
              <a:t>OR</a:t>
            </a:r>
            <a:r>
              <a:rPr kumimoji="0" lang="en-US" sz="2800" b="1"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provider subcontracting</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with/through</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another</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provider</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and</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enter</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data</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under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their COFFR</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812800" marR="0" lvl="1" indent="-342900" defTabSz="914400" eaLnBrk="1" fontAlgn="auto" latinLnBrk="0" hangingPunct="1">
              <a:lnSpc>
                <a:spcPct val="100000"/>
              </a:lnSpc>
              <a:spcBef>
                <a:spcPts val="210"/>
              </a:spcBef>
              <a:spcAft>
                <a:spcPts val="0"/>
              </a:spcAft>
              <a:buClr>
                <a:srgbClr val="9BBA58"/>
              </a:buClr>
              <a:buSzTx/>
              <a:tabLst>
                <a:tab pos="756285" algn="l"/>
              </a:tabLst>
              <a:defRPr/>
            </a:pPr>
            <a:r>
              <a:rPr kumimoji="0" lang="en-US" sz="2800" b="0" i="0" u="none" strike="noStrike" kern="0" cap="none" spc="0" normalizeH="0" baseline="0" noProof="0">
                <a:ln>
                  <a:noFill/>
                </a:ln>
                <a:solidFill>
                  <a:srgbClr val="003864"/>
                </a:solidFill>
                <a:effectLst/>
                <a:uLnTx/>
                <a:uFillTx/>
                <a:latin typeface="Calibri"/>
                <a:cs typeface="Calibri"/>
              </a:rPr>
              <a:t>Access</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Group:</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00" marR="789940" lvl="2" indent="-342900" defTabSz="914400" eaLnBrk="1" fontAlgn="auto" latinLnBrk="0" hangingPunct="1">
              <a:lnSpc>
                <a:spcPts val="2160"/>
              </a:lnSpc>
              <a:spcBef>
                <a:spcPts val="515"/>
              </a:spcBef>
              <a:spcAft>
                <a:spcPts val="0"/>
              </a:spcAft>
              <a:buClr>
                <a:srgbClr val="9BBA58"/>
              </a:buClr>
              <a:buSzTx/>
              <a:tabLst>
                <a:tab pos="1155700" algn="l"/>
              </a:tabLst>
              <a:defRPr/>
            </a:pPr>
            <a:r>
              <a:rPr kumimoji="0" lang="en-US" sz="2800" b="0" i="0" u="none" strike="noStrike" kern="0" cap="none" spc="0" normalizeH="0" baseline="0" noProof="0">
                <a:ln>
                  <a:noFill/>
                </a:ln>
                <a:solidFill>
                  <a:srgbClr val="003864"/>
                </a:solidFill>
                <a:effectLst/>
                <a:uLnTx/>
                <a:uFillTx/>
                <a:latin typeface="Calibri"/>
                <a:cs typeface="Calibri"/>
              </a:rPr>
              <a:t>Case</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management</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2</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ETP;</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completing</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data</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entry</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or</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managing</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50" normalizeH="0" baseline="0" noProof="0">
                <a:ln>
                  <a:noFill/>
                </a:ln>
                <a:solidFill>
                  <a:srgbClr val="003864"/>
                </a:solidFill>
                <a:effectLst/>
                <a:uLnTx/>
                <a:uFillTx/>
                <a:latin typeface="Calibri"/>
                <a:cs typeface="Calibri"/>
              </a:rPr>
              <a:t>a </a:t>
            </a:r>
            <a:r>
              <a:rPr kumimoji="0" lang="en-US" sz="2800" b="0" i="0" u="none" strike="noStrike" kern="0" cap="none" spc="-10" normalizeH="0" baseline="0" noProof="0">
                <a:ln>
                  <a:noFill/>
                </a:ln>
                <a:solidFill>
                  <a:srgbClr val="003864"/>
                </a:solidFill>
                <a:effectLst/>
                <a:uLnTx/>
                <a:uFillTx/>
                <a:latin typeface="Calibri"/>
                <a:cs typeface="Calibri"/>
              </a:rPr>
              <a:t>caseload</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00" marR="78740" lvl="2" indent="-342900" defTabSz="914400" eaLnBrk="1" fontAlgn="auto" latinLnBrk="0" hangingPunct="1">
              <a:lnSpc>
                <a:spcPts val="2160"/>
              </a:lnSpc>
              <a:spcBef>
                <a:spcPts val="480"/>
              </a:spcBef>
              <a:spcAft>
                <a:spcPts val="0"/>
              </a:spcAft>
              <a:buClr>
                <a:srgbClr val="9BBA58"/>
              </a:buClr>
              <a:buSzTx/>
              <a:tabLst>
                <a:tab pos="1155700" algn="l"/>
              </a:tabLst>
              <a:defRPr/>
            </a:pPr>
            <a:r>
              <a:rPr kumimoji="0" lang="en-US" sz="2800" b="0" i="0" u="none" strike="noStrike" kern="0" cap="none" spc="0" normalizeH="0" baseline="0" noProof="0" dirty="0">
                <a:ln>
                  <a:noFill/>
                </a:ln>
                <a:solidFill>
                  <a:srgbClr val="003864"/>
                </a:solidFill>
                <a:effectLst/>
                <a:uLnTx/>
                <a:uFillTx/>
                <a:latin typeface="Calibri"/>
                <a:cs typeface="Calibri"/>
              </a:rPr>
              <a:t>Agency</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dirty="0">
                <a:ln>
                  <a:noFill/>
                </a:ln>
                <a:solidFill>
                  <a:srgbClr val="003864"/>
                </a:solidFill>
                <a:effectLst/>
                <a:uLnTx/>
                <a:uFillTx/>
                <a:latin typeface="Calibri"/>
                <a:cs typeface="Calibri"/>
              </a:rPr>
              <a:t>System</a:t>
            </a:r>
            <a:r>
              <a:rPr kumimoji="0" lang="en-US" sz="2800" b="0" i="0" u="none" strike="noStrike" kern="0" cap="none" spc="-2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err="1">
                <a:ln>
                  <a:noFill/>
                </a:ln>
                <a:solidFill>
                  <a:srgbClr val="003864"/>
                </a:solidFill>
                <a:effectLst/>
                <a:uLnTx/>
                <a:uFillTx/>
                <a:latin typeface="Calibri"/>
                <a:cs typeface="Calibri"/>
              </a:rPr>
              <a:t>Mgmt</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2</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ETP;</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a</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manager</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who</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will</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need</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the</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privilege</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dirty="0">
                <a:ln>
                  <a:noFill/>
                </a:ln>
                <a:solidFill>
                  <a:srgbClr val="003864"/>
                </a:solidFill>
                <a:effectLst/>
                <a:uLnTx/>
                <a:uFillTx/>
                <a:latin typeface="Calibri"/>
                <a:cs typeface="Calibri"/>
              </a:rPr>
              <a:t>to </a:t>
            </a:r>
            <a:r>
              <a:rPr kumimoji="0" lang="en-US" sz="2800" b="0" i="0" u="none" strike="noStrike" kern="0" cap="none" spc="0" normalizeH="0" baseline="0" noProof="0" dirty="0">
                <a:ln>
                  <a:noFill/>
                </a:ln>
                <a:solidFill>
                  <a:srgbClr val="003864"/>
                </a:solidFill>
                <a:effectLst/>
                <a:uLnTx/>
                <a:uFillTx/>
                <a:latin typeface="Calibri"/>
                <a:cs typeface="Calibri"/>
              </a:rPr>
              <a:t>edit</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20" normalizeH="0" baseline="0" noProof="0" dirty="0">
                <a:ln>
                  <a:noFill/>
                </a:ln>
                <a:solidFill>
                  <a:srgbClr val="003864"/>
                </a:solidFill>
                <a:effectLst/>
                <a:uLnTx/>
                <a:uFillTx/>
                <a:latin typeface="Calibri"/>
                <a:cs typeface="Calibri"/>
              </a:rPr>
              <a:t>data</a:t>
            </a:r>
            <a:endParaRPr kumimoji="0" lang="en-US" sz="2800" b="0" i="0" u="none" strike="noStrike" kern="0" cap="none" spc="0" normalizeH="0" baseline="0" noProof="0" dirty="0">
              <a:ln>
                <a:noFill/>
              </a:ln>
              <a:solidFill>
                <a:sysClr val="windowText" lastClr="000000"/>
              </a:solidFill>
              <a:effectLst/>
              <a:uLnTx/>
              <a:uFillTx/>
              <a:latin typeface="Calibri"/>
              <a:cs typeface="Calibri"/>
            </a:endParaRPr>
          </a:p>
        </p:txBody>
      </p:sp>
      <p:pic>
        <p:nvPicPr>
          <p:cNvPr id="6" name="object 4">
            <a:extLst>
              <a:ext uri="{C183D7F6-B498-43B3-948B-1728B52AA6E4}">
                <adec:decorative xmlns:adec="http://schemas.microsoft.com/office/drawing/2017/decorative" val="1"/>
              </a:ext>
            </a:extLst>
          </p:cNvPr>
          <p:cNvPicPr/>
          <p:nvPr/>
        </p:nvPicPr>
        <p:blipFill>
          <a:blip r:embed="rId4" cstate="print"/>
          <a:stretch>
            <a:fillRect/>
          </a:stretch>
        </p:blipFill>
        <p:spPr>
          <a:xfrm>
            <a:off x="509952" y="1440379"/>
            <a:ext cx="4711405" cy="773284"/>
          </a:xfrm>
          <a:prstGeom prst="rect">
            <a:avLst/>
          </a:prstGeom>
        </p:spPr>
      </p:pic>
    </p:spTree>
    <p:extLst>
      <p:ext uri="{BB962C8B-B14F-4D97-AF65-F5344CB8AC3E}">
        <p14:creationId xmlns:p14="http://schemas.microsoft.com/office/powerpoint/2010/main" val="2987010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03076-632A-7361-3525-05BE37FAB5EE}"/>
              </a:ext>
            </a:extLst>
          </p:cNvPr>
          <p:cNvSpPr>
            <a:spLocks noGrp="1"/>
          </p:cNvSpPr>
          <p:nvPr>
            <p:ph type="title"/>
          </p:nvPr>
        </p:nvSpPr>
        <p:spPr/>
        <p:txBody>
          <a:bodyPr/>
          <a:lstStyle/>
          <a:p>
            <a:r>
              <a:rPr lang="en-US"/>
              <a:t>Workforce One Sandbox</a:t>
            </a:r>
          </a:p>
        </p:txBody>
      </p:sp>
      <p:sp>
        <p:nvSpPr>
          <p:cNvPr id="3" name="Content Placeholder 2">
            <a:extLst>
              <a:ext uri="{FF2B5EF4-FFF2-40B4-BE49-F238E27FC236}">
                <a16:creationId xmlns:a16="http://schemas.microsoft.com/office/drawing/2014/main" id="{E2145FEA-B1AC-C6FD-D930-658D6E97551F}"/>
              </a:ext>
            </a:extLst>
          </p:cNvPr>
          <p:cNvSpPr>
            <a:spLocks noGrp="1"/>
          </p:cNvSpPr>
          <p:nvPr>
            <p:ph sz="half" idx="1"/>
          </p:nvPr>
        </p:nvSpPr>
        <p:spPr/>
        <p:txBody>
          <a:bodyPr vert="horz" lIns="274320" tIns="274320" rIns="274320" bIns="274320" rtlCol="0" anchor="t">
            <a:normAutofit fontScale="92500"/>
          </a:bodyPr>
          <a:lstStyle/>
          <a:p>
            <a:r>
              <a:rPr lang="en-US" sz="2800">
                <a:solidFill>
                  <a:srgbClr val="003865"/>
                </a:solidFill>
              </a:rPr>
              <a:t>Workforce One (WF1) has a training website called the </a:t>
            </a:r>
            <a:r>
              <a:rPr lang="en-US" sz="2800" dirty="0">
                <a:solidFill>
                  <a:srgbClr val="003865"/>
                </a:solidFill>
                <a:hlinkClick r:id="rId3">
                  <a:extLst>
                    <a:ext uri="{A12FA001-AC4F-418D-AE19-62706E023703}">
                      <ahyp:hlinkClr xmlns:ahyp="http://schemas.microsoft.com/office/drawing/2018/hyperlinkcolor" val="tx"/>
                    </a:ext>
                  </a:extLst>
                </a:hlinkClick>
              </a:rPr>
              <a:t>Sandbox</a:t>
            </a:r>
            <a:endParaRPr lang="en-US" sz="2800" dirty="0">
              <a:solidFill>
                <a:srgbClr val="003865"/>
              </a:solidFill>
              <a:ea typeface="Calibri"/>
              <a:cs typeface="Calibri"/>
            </a:endParaRPr>
          </a:p>
          <a:p>
            <a:pPr lvl="1"/>
            <a:r>
              <a:rPr lang="en-US" sz="2400">
                <a:solidFill>
                  <a:srgbClr val="003865"/>
                </a:solidFill>
              </a:rPr>
              <a:t>Organizations can test new features</a:t>
            </a:r>
          </a:p>
          <a:p>
            <a:pPr lvl="1"/>
            <a:r>
              <a:rPr lang="en-US" sz="2400">
                <a:solidFill>
                  <a:srgbClr val="003865"/>
                </a:solidFill>
              </a:rPr>
              <a:t>Offer internal training to new staff or allow new staff to practice enrolling participants</a:t>
            </a:r>
          </a:p>
          <a:p>
            <a:r>
              <a:rPr lang="en-US" sz="2800">
                <a:solidFill>
                  <a:srgbClr val="003865"/>
                </a:solidFill>
              </a:rPr>
              <a:t>To request a Sandbox account, please email the Workforce One team at: </a:t>
            </a:r>
            <a:r>
              <a:rPr lang="en-US" sz="2800" dirty="0">
                <a:solidFill>
                  <a:srgbClr val="003865"/>
                </a:solidFill>
                <a:hlinkClick r:id="rId4">
                  <a:extLst>
                    <a:ext uri="{A12FA001-AC4F-418D-AE19-62706E023703}">
                      <ahyp:hlinkClr xmlns:ahyp="http://schemas.microsoft.com/office/drawing/2018/hyperlinkcolor" val="tx"/>
                    </a:ext>
                  </a:extLst>
                </a:hlinkClick>
              </a:rPr>
              <a:t>workforceone.deed@state.mn.us</a:t>
            </a:r>
            <a:endParaRPr lang="en-US" sz="2800" dirty="0">
              <a:solidFill>
                <a:srgbClr val="003865"/>
              </a:solidFill>
            </a:endParaRPr>
          </a:p>
          <a:p>
            <a:r>
              <a:rPr lang="en-US" sz="2800">
                <a:solidFill>
                  <a:srgbClr val="003865"/>
                </a:solidFill>
              </a:rPr>
              <a:t>Please do not enter real participant/member (customer) information into the Sandbox</a:t>
            </a:r>
          </a:p>
          <a:p>
            <a:endParaRPr lang="en-US"/>
          </a:p>
        </p:txBody>
      </p:sp>
    </p:spTree>
    <p:extLst>
      <p:ext uri="{BB962C8B-B14F-4D97-AF65-F5344CB8AC3E}">
        <p14:creationId xmlns:p14="http://schemas.microsoft.com/office/powerpoint/2010/main" val="3841827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6BB3D-BFAA-140B-A615-E86D0BA5FD8B}"/>
              </a:ext>
            </a:extLst>
          </p:cNvPr>
          <p:cNvSpPr>
            <a:spLocks noGrp="1"/>
          </p:cNvSpPr>
          <p:nvPr>
            <p:ph type="title"/>
          </p:nvPr>
        </p:nvSpPr>
        <p:spPr/>
        <p:txBody>
          <a:bodyPr/>
          <a:lstStyle/>
          <a:p>
            <a:r>
              <a:rPr lang="en-US"/>
              <a:t>Workforce One Training</a:t>
            </a:r>
          </a:p>
        </p:txBody>
      </p:sp>
      <p:sp>
        <p:nvSpPr>
          <p:cNvPr id="3" name="Content Placeholder 2">
            <a:extLst>
              <a:ext uri="{FF2B5EF4-FFF2-40B4-BE49-F238E27FC236}">
                <a16:creationId xmlns:a16="http://schemas.microsoft.com/office/drawing/2014/main" id="{97E2A196-7086-7FCB-9B32-856072424C51}"/>
              </a:ext>
            </a:extLst>
          </p:cNvPr>
          <p:cNvSpPr>
            <a:spLocks noGrp="1"/>
          </p:cNvSpPr>
          <p:nvPr>
            <p:ph sz="half" idx="1"/>
          </p:nvPr>
        </p:nvSpPr>
        <p:spPr>
          <a:xfrm>
            <a:off x="257452" y="1289538"/>
            <a:ext cx="11677096" cy="5158153"/>
          </a:xfrm>
        </p:spPr>
        <p:txBody>
          <a:bodyPr vert="horz" lIns="274320" tIns="274320" rIns="274320" bIns="274320" rtlCol="0" anchor="t">
            <a:normAutofit fontScale="92500" lnSpcReduction="20000"/>
          </a:bodyPr>
          <a:lstStyle/>
          <a:p>
            <a:pPr marL="12700" marR="0" lvl="0" indent="0" defTabSz="914400" eaLnBrk="1" fontAlgn="auto" latinLnBrk="0" hangingPunct="1">
              <a:lnSpc>
                <a:spcPct val="100000"/>
              </a:lnSpc>
              <a:spcBef>
                <a:spcPts val="765"/>
              </a:spcBef>
              <a:spcAft>
                <a:spcPts val="0"/>
              </a:spcAft>
              <a:buClrTx/>
              <a:buSzTx/>
              <a:buFontTx/>
              <a:buNone/>
              <a:tabLst/>
              <a:defRPr/>
            </a:pPr>
            <a:r>
              <a:rPr kumimoji="0" lang="en-US" sz="2800" b="1" i="0" strike="noStrike" kern="0" cap="none" spc="-65"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Case</a:t>
            </a:r>
            <a:r>
              <a:rPr kumimoji="0" lang="en-US" sz="2800" b="1" i="0" strike="noStrike" kern="0" cap="none" spc="-65"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10" normalizeH="0" baseline="0" noProof="0">
                <a:ln>
                  <a:noFill/>
                </a:ln>
                <a:solidFill>
                  <a:srgbClr val="003864"/>
                </a:solidFill>
                <a:effectLst/>
                <a:uLnTx/>
                <a:uFill>
                  <a:solidFill>
                    <a:srgbClr val="003864"/>
                  </a:solidFill>
                </a:uFill>
                <a:latin typeface="Calibri"/>
                <a:cs typeface="Calibri"/>
              </a:rPr>
              <a:t>Management</a:t>
            </a:r>
            <a:r>
              <a:rPr kumimoji="0" lang="en-US" sz="2800" b="1" i="0" strike="noStrike" kern="0" cap="none" spc="-60"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25" normalizeH="0" baseline="0" noProof="0">
                <a:ln>
                  <a:noFill/>
                </a:ln>
                <a:solidFill>
                  <a:srgbClr val="003864"/>
                </a:solidFill>
                <a:effectLst/>
                <a:uLnTx/>
                <a:uFill>
                  <a:solidFill>
                    <a:srgbClr val="003864"/>
                  </a:solidFill>
                </a:uFill>
                <a:latin typeface="Calibri"/>
                <a:cs typeface="Calibri"/>
              </a:rPr>
              <a:t>Training</a:t>
            </a:r>
            <a:r>
              <a:rPr kumimoji="0" lang="en-US" sz="2800" b="1" i="0" strike="noStrike" kern="0" cap="none" spc="-45"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Part</a:t>
            </a:r>
            <a:r>
              <a:rPr kumimoji="0" lang="en-US" sz="2800" b="1" i="0" strike="noStrike" kern="0" cap="none" spc="-60"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1</a:t>
            </a:r>
            <a:r>
              <a:rPr kumimoji="0" lang="en-US" sz="2800" b="1" i="0" strike="noStrike" kern="0" cap="none" spc="-80"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and</a:t>
            </a:r>
            <a:r>
              <a:rPr kumimoji="0" lang="en-US" sz="2800" b="1" i="0" strike="noStrike" kern="0" cap="none" spc="-50"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003864"/>
                </a:solidFill>
                <a:effectLst/>
                <a:uLnTx/>
                <a:uFill>
                  <a:solidFill>
                    <a:srgbClr val="003864"/>
                  </a:solidFill>
                </a:uFill>
                <a:latin typeface="Calibri"/>
                <a:cs typeface="Calibri"/>
              </a:rPr>
              <a:t>Part</a:t>
            </a:r>
            <a:r>
              <a:rPr kumimoji="0" lang="en-US" sz="2800" b="1" i="0" strike="noStrike" kern="0" cap="none" spc="-65" normalizeH="0" baseline="0" noProof="0" dirty="0">
                <a:ln>
                  <a:noFill/>
                </a:ln>
                <a:solidFill>
                  <a:srgbClr val="003864"/>
                </a:solidFill>
                <a:effectLst/>
                <a:uLnTx/>
                <a:uFill>
                  <a:solidFill>
                    <a:srgbClr val="003864"/>
                  </a:solidFill>
                </a:uFill>
                <a:latin typeface="Calibri"/>
                <a:cs typeface="Calibri"/>
              </a:rPr>
              <a:t> </a:t>
            </a:r>
            <a:r>
              <a:rPr kumimoji="0" lang="en-US" sz="2800" b="1" i="0" strike="noStrike" kern="0" cap="none" spc="-50" normalizeH="0" baseline="0" noProof="0">
                <a:ln>
                  <a:noFill/>
                </a:ln>
                <a:solidFill>
                  <a:srgbClr val="003864"/>
                </a:solidFill>
                <a:effectLst/>
                <a:uLnTx/>
                <a:uFill>
                  <a:solidFill>
                    <a:srgbClr val="003864"/>
                  </a:solidFill>
                </a:uFill>
                <a:latin typeface="Calibri"/>
                <a:cs typeface="Calibri"/>
              </a:rPr>
              <a:t>2</a:t>
            </a:r>
            <a:endParaRPr kumimoji="0" lang="en-US" sz="2800" b="0" i="0" strike="noStrike" kern="0" cap="none" spc="0" normalizeH="0" baseline="0" noProof="0">
              <a:ln>
                <a:noFill/>
              </a:ln>
              <a:solidFill>
                <a:sysClr val="windowText" lastClr="000000"/>
              </a:solidFill>
              <a:effectLst/>
              <a:uLnTx/>
              <a:uFillTx/>
              <a:latin typeface="Calibri"/>
              <a:cs typeface="Calibri"/>
            </a:endParaRPr>
          </a:p>
          <a:p>
            <a:pPr marL="355600" marR="77470" lvl="0" indent="-342900" defTabSz="914400" eaLnBrk="1" fontAlgn="auto" latinLnBrk="0" hangingPunct="1">
              <a:lnSpc>
                <a:spcPct val="100000"/>
              </a:lnSpc>
              <a:spcBef>
                <a:spcPts val="520"/>
              </a:spcBef>
              <a:spcAft>
                <a:spcPts val="0"/>
              </a:spcAft>
              <a:buClr>
                <a:srgbClr val="9BBA58"/>
              </a:buClr>
              <a:buSzTx/>
              <a:buFont typeface="Arial"/>
              <a:buChar char="•"/>
              <a:tabLst>
                <a:tab pos="355600" algn="l"/>
              </a:tabLst>
              <a:defRPr/>
            </a:pPr>
            <a:r>
              <a:rPr kumimoji="0" lang="en-US" sz="2800" b="0" i="0" u="none" strike="noStrike" kern="0" cap="none" spc="-10" normalizeH="0" baseline="0" noProof="0">
                <a:ln>
                  <a:noFill/>
                </a:ln>
                <a:solidFill>
                  <a:srgbClr val="003864"/>
                </a:solidFill>
                <a:effectLst/>
                <a:uLnTx/>
                <a:uFillTx/>
                <a:latin typeface="Calibri"/>
                <a:cs typeface="Calibri"/>
              </a:rPr>
              <a:t>Training</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is</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targeted</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for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new</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users</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or</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those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wanting</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refresher</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on</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Workforce </a:t>
            </a:r>
            <a:r>
              <a:rPr kumimoji="0" lang="en-US" sz="2800" b="0" i="0" u="none" strike="noStrike" kern="0" cap="none" spc="0" normalizeH="0" baseline="0" noProof="0">
                <a:ln>
                  <a:noFill/>
                </a:ln>
                <a:solidFill>
                  <a:srgbClr val="003864"/>
                </a:solidFill>
                <a:effectLst/>
                <a:uLnTx/>
                <a:uFillTx/>
                <a:latin typeface="Calibri"/>
                <a:cs typeface="Calibri"/>
              </a:rPr>
              <a:t>One</a:t>
            </a:r>
            <a:r>
              <a:rPr kumimoji="0" lang="en-US" sz="2800" b="0" i="0" u="none" strike="noStrike" kern="0" cap="none" spc="-3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functionality.</a:t>
            </a:r>
          </a:p>
          <a:p>
            <a:pPr marL="355600" marR="77470" lvl="0" indent="-342900" defTabSz="914400" eaLnBrk="1" fontAlgn="auto" latinLnBrk="0" hangingPunct="1">
              <a:lnSpc>
                <a:spcPct val="120000"/>
              </a:lnSpc>
              <a:spcBef>
                <a:spcPts val="520"/>
              </a:spcBef>
              <a:spcAft>
                <a:spcPts val="1800"/>
              </a:spcAft>
              <a:buClr>
                <a:srgbClr val="9BBA58"/>
              </a:buClr>
              <a:buSzTx/>
              <a:buFont typeface="Arial"/>
              <a:buChar char="•"/>
              <a:tabLst>
                <a:tab pos="355600" algn="l"/>
              </a:tabLst>
              <a:defRPr/>
            </a:pPr>
            <a:r>
              <a:rPr kumimoji="0" lang="en-US" sz="2800" b="0" i="0" u="none" strike="noStrike" kern="0" cap="none" spc="-10" normalizeH="0" baseline="0" noProof="0">
                <a:ln>
                  <a:noFill/>
                </a:ln>
                <a:solidFill>
                  <a:srgbClr val="003864"/>
                </a:solidFill>
                <a:effectLst/>
                <a:uLnTx/>
                <a:uFillTx/>
                <a:latin typeface="Calibri"/>
                <a:cs typeface="Calibri"/>
              </a:rPr>
              <a:t>Recorded training found in the </a:t>
            </a:r>
            <a:r>
              <a:rPr kumimoji="0" lang="en-US" sz="2800" b="0" i="0" u="none" strike="noStrike" kern="0" cap="none" spc="-10" normalizeH="0" baseline="0" noProof="0" dirty="0">
                <a:ln>
                  <a:noFill/>
                </a:ln>
                <a:solidFill>
                  <a:srgbClr val="003864"/>
                </a:solidFill>
                <a:effectLst/>
                <a:uLnTx/>
                <a:uFillTx/>
                <a:latin typeface="Calibri"/>
                <a:cs typeface="Calibri"/>
                <a:hlinkClick r:id="rId3"/>
              </a:rPr>
              <a:t>Resources and Guides </a:t>
            </a:r>
            <a:r>
              <a:rPr kumimoji="0" lang="en-US" sz="2800" b="0" i="0" u="none" strike="noStrike" kern="0" cap="none" spc="-10" normalizeH="0" baseline="0" noProof="0">
                <a:ln>
                  <a:noFill/>
                </a:ln>
                <a:solidFill>
                  <a:srgbClr val="003864"/>
                </a:solidFill>
                <a:effectLst/>
                <a:uLnTx/>
                <a:uFillTx/>
                <a:latin typeface="Calibri"/>
                <a:cs typeface="Calibri"/>
              </a:rPr>
              <a:t>section of the ACP Webpage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90"/>
              </a:spcBef>
              <a:spcAft>
                <a:spcPts val="0"/>
              </a:spcAft>
              <a:buClrTx/>
              <a:buSzTx/>
              <a:buFontTx/>
              <a:buNone/>
              <a:tabLst/>
              <a:defRPr/>
            </a:pPr>
            <a:r>
              <a:rPr kumimoji="0" lang="en-US" sz="2800" b="1" i="0" strike="noStrike" kern="0" cap="none" spc="-25" normalizeH="0" baseline="0" noProof="0">
                <a:ln>
                  <a:noFill/>
                </a:ln>
                <a:solidFill>
                  <a:srgbClr val="1F497D"/>
                </a:solidFill>
                <a:effectLst/>
                <a:uLnTx/>
                <a:uFill>
                  <a:solidFill>
                    <a:srgbClr val="003864"/>
                  </a:solidFill>
                </a:uFill>
                <a:latin typeface="Calibri"/>
                <a:cs typeface="Calibri"/>
              </a:rPr>
              <a:t>Workforce</a:t>
            </a:r>
            <a:r>
              <a:rPr kumimoji="0" lang="en-US" sz="2800" b="1" i="0" strike="noStrike" kern="0" cap="none" spc="-80" normalizeH="0" baseline="0" noProof="0" dirty="0">
                <a:ln>
                  <a:noFill/>
                </a:ln>
                <a:solidFill>
                  <a:srgbClr val="1F497D"/>
                </a:solidFill>
                <a:effectLst/>
                <a:uLnTx/>
                <a:uFill>
                  <a:solidFill>
                    <a:srgbClr val="003864"/>
                  </a:solidFill>
                </a:uFill>
                <a:latin typeface="Calibri"/>
                <a:cs typeface="Calibri"/>
              </a:rPr>
              <a:t> </a:t>
            </a:r>
            <a:r>
              <a:rPr kumimoji="0" lang="en-US" sz="2800" b="1" i="0" strike="noStrike" kern="0" cap="none" spc="0" normalizeH="0" baseline="0" noProof="0">
                <a:ln>
                  <a:noFill/>
                </a:ln>
                <a:solidFill>
                  <a:srgbClr val="1F497D"/>
                </a:solidFill>
                <a:effectLst/>
                <a:uLnTx/>
                <a:uFill>
                  <a:solidFill>
                    <a:srgbClr val="003864"/>
                  </a:solidFill>
                </a:uFill>
                <a:latin typeface="Calibri"/>
                <a:cs typeface="Calibri"/>
              </a:rPr>
              <a:t>One</a:t>
            </a:r>
            <a:r>
              <a:rPr kumimoji="0" lang="en-US" sz="2800" b="1" i="0" strike="noStrike" kern="0" cap="none" spc="-55" normalizeH="0" baseline="0" noProof="0" dirty="0">
                <a:ln>
                  <a:noFill/>
                </a:ln>
                <a:solidFill>
                  <a:srgbClr val="1F497D"/>
                </a:solidFill>
                <a:effectLst/>
                <a:uLnTx/>
                <a:uFill>
                  <a:solidFill>
                    <a:srgbClr val="003864"/>
                  </a:solidFill>
                </a:uFill>
                <a:latin typeface="Calibri"/>
                <a:cs typeface="Calibri"/>
              </a:rPr>
              <a:t> </a:t>
            </a:r>
            <a:r>
              <a:rPr kumimoji="0" lang="en-US" sz="2800" b="1" i="0" strike="noStrike" kern="0" cap="none" spc="-10" normalizeH="0" baseline="0" noProof="0">
                <a:ln>
                  <a:noFill/>
                </a:ln>
                <a:solidFill>
                  <a:srgbClr val="1F497D"/>
                </a:solidFill>
                <a:effectLst/>
                <a:uLnTx/>
                <a:uFill>
                  <a:solidFill>
                    <a:srgbClr val="003864"/>
                  </a:solidFill>
                </a:uFill>
                <a:latin typeface="Calibri"/>
                <a:cs typeface="Calibri"/>
              </a:rPr>
              <a:t>Training</a:t>
            </a:r>
            <a:endParaRPr kumimoji="0" lang="en-US" sz="2800" b="0" i="0" strike="noStrike" kern="0" cap="none" spc="0" normalizeH="0" baseline="0" noProof="0">
              <a:ln>
                <a:noFill/>
              </a:ln>
              <a:solidFill>
                <a:srgbClr val="1F497D"/>
              </a:solidFill>
              <a:effectLst/>
              <a:uLnTx/>
              <a:uFillTx/>
              <a:latin typeface="Calibri"/>
              <a:cs typeface="Calibri"/>
            </a:endParaRPr>
          </a:p>
          <a:p>
            <a:pPr marL="355600" marR="171450" indent="-342900">
              <a:spcBef>
                <a:spcPts val="515"/>
              </a:spcBef>
              <a:spcAft>
                <a:spcPts val="0"/>
              </a:spcAft>
              <a:buClr>
                <a:srgbClr val="9BBA58"/>
              </a:buClr>
              <a:buFont typeface="Arial"/>
              <a:buChar char="•"/>
              <a:tabLst>
                <a:tab pos="355600" algn="l"/>
              </a:tabLst>
              <a:defRPr/>
            </a:pPr>
            <a:r>
              <a:rPr lang="en-US" sz="2400" kern="0" spc="-10" dirty="0">
                <a:solidFill>
                  <a:srgbClr val="003864"/>
                </a:solidFill>
                <a:latin typeface="Calibri"/>
                <a:cs typeface="Calibri"/>
                <a:hlinkClick r:id="rId4"/>
              </a:rPr>
              <a:t>This</a:t>
            </a:r>
            <a:r>
              <a:rPr lang="en-US" sz="2400" kern="0" spc="-10" dirty="0">
                <a:solidFill>
                  <a:srgbClr val="003864"/>
                </a:solidFill>
                <a:latin typeface="Calibri"/>
                <a:cs typeface="Calibri"/>
                <a:hlinkClick r:id="rId4">
                  <a:extLst>
                    <a:ext uri="{A12FA001-AC4F-418D-AE19-62706E023703}">
                      <ahyp:hlinkClr xmlns:ahyp="http://schemas.microsoft.com/office/drawing/2018/hyperlinkcolor" val="tx"/>
                    </a:ext>
                  </a:extLst>
                </a:hlinkClick>
              </a:rPr>
              <a:t> example training</a:t>
            </a:r>
            <a:r>
              <a:rPr lang="en-US" sz="2400" kern="0" spc="-50">
                <a:solidFill>
                  <a:srgbClr val="003864"/>
                </a:solidFill>
                <a:latin typeface="Calibri"/>
                <a:cs typeface="Calibri"/>
              </a:rPr>
              <a:t> (from a different program) </a:t>
            </a:r>
            <a:r>
              <a:rPr lang="en-US" sz="2400" kern="0">
                <a:solidFill>
                  <a:srgbClr val="003864"/>
                </a:solidFill>
                <a:latin typeface="Calibri"/>
                <a:cs typeface="Calibri"/>
              </a:rPr>
              <a:t>will</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demonstrate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step</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by</a:t>
            </a:r>
            <a:r>
              <a:rPr kumimoji="0" lang="en-US" sz="2400" b="0" i="0" u="none" strike="noStrike" kern="0" cap="none" spc="-6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step</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directions</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on</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how</a:t>
            </a:r>
            <a:r>
              <a:rPr kumimoji="0" lang="en-US" sz="2400" b="0" i="0" u="none" strike="noStrike" kern="0" cap="none" spc="-7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enroll</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50" normalizeH="0" baseline="0" noProof="0">
                <a:ln>
                  <a:noFill/>
                </a:ln>
                <a:solidFill>
                  <a:srgbClr val="003864"/>
                </a:solidFill>
                <a:effectLst/>
                <a:uLnTx/>
                <a:uFillTx/>
                <a:latin typeface="Calibri"/>
                <a:cs typeface="Calibri"/>
              </a:rPr>
              <a:t>a </a:t>
            </a:r>
            <a:r>
              <a:rPr kumimoji="0" lang="en-US" sz="2400" b="0" i="0" u="none" strike="noStrike" kern="0" cap="none" spc="-10" normalizeH="0" baseline="0" noProof="0">
                <a:ln>
                  <a:noFill/>
                </a:ln>
                <a:solidFill>
                  <a:srgbClr val="003864"/>
                </a:solidFill>
                <a:effectLst/>
                <a:uLnTx/>
                <a:uFillTx/>
                <a:latin typeface="Calibri"/>
                <a:cs typeface="Calibri"/>
              </a:rPr>
              <a:t>participant</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from</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start</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finish.</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Great</a:t>
            </a:r>
            <a:r>
              <a:rPr kumimoji="0" lang="en-US" sz="2400" b="0" i="0" u="none" strike="noStrike" kern="0" cap="none" spc="-2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for</a:t>
            </a:r>
            <a:r>
              <a:rPr kumimoji="0" lang="en-US" sz="2400" b="0" i="0" u="none" strike="noStrike" kern="0" cap="none" spc="-7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new</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grantees,</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new</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30" normalizeH="0" baseline="0" noProof="0">
                <a:ln>
                  <a:noFill/>
                </a:ln>
                <a:solidFill>
                  <a:srgbClr val="003864"/>
                </a:solidFill>
                <a:effectLst/>
                <a:uLnTx/>
                <a:uFillTx/>
                <a:latin typeface="Calibri"/>
                <a:cs typeface="Calibri"/>
              </a:rPr>
              <a:t>staff,</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or</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people </a:t>
            </a:r>
            <a:r>
              <a:rPr kumimoji="0" lang="en-US" sz="2400" b="0" i="0" u="none" strike="noStrike" kern="0" cap="none" spc="0" normalizeH="0" baseline="0" noProof="0">
                <a:ln>
                  <a:noFill/>
                </a:ln>
                <a:solidFill>
                  <a:srgbClr val="003864"/>
                </a:solidFill>
                <a:effectLst/>
                <a:uLnTx/>
                <a:uFillTx/>
                <a:latin typeface="Calibri"/>
                <a:cs typeface="Calibri"/>
              </a:rPr>
              <a:t>needing</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a:t>
            </a:r>
            <a:r>
              <a:rPr kumimoji="0" lang="en-US" sz="2400" b="0" i="0" u="none" strike="noStrike" kern="0" cap="none" spc="-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refresher.</a:t>
            </a:r>
            <a:endParaRPr lang="en-US" sz="2400" b="0" i="0" u="none" strike="noStrike" kern="0" cap="none" spc="0" normalizeH="0" baseline="0" noProof="0">
              <a:ln>
                <a:noFill/>
              </a:ln>
              <a:solidFill>
                <a:sysClr val="windowText" lastClr="000000"/>
              </a:solidFill>
              <a:effectLst/>
              <a:uLnTx/>
              <a:uFillTx/>
              <a:latin typeface="Calibri"/>
              <a:ea typeface="Calibri"/>
              <a:cs typeface="Calibri"/>
            </a:endParaRPr>
          </a:p>
          <a:p>
            <a:pPr marL="355600" marR="171450" indent="-342900">
              <a:spcBef>
                <a:spcPts val="515"/>
              </a:spcBef>
              <a:spcAft>
                <a:spcPts val="0"/>
              </a:spcAft>
              <a:buClr>
                <a:srgbClr val="9BBA58"/>
              </a:buClr>
              <a:buFont typeface="Arial"/>
              <a:buChar char="•"/>
              <a:tabLst>
                <a:tab pos="355600" algn="l"/>
              </a:tabLst>
              <a:defRPr/>
            </a:pPr>
            <a:endParaRPr lang="en-US" sz="2400" kern="0" spc="-10" dirty="0">
              <a:solidFill>
                <a:srgbClr val="003864"/>
              </a:solidFill>
              <a:latin typeface="Calibri"/>
              <a:cs typeface="Calibri"/>
            </a:endParaRPr>
          </a:p>
          <a:p>
            <a:pPr marL="355600" marR="410845" lvl="0" indent="-342900" defTabSz="914400" eaLnBrk="1" fontAlgn="auto" latinLnBrk="0" hangingPunct="1">
              <a:lnSpc>
                <a:spcPct val="100000"/>
              </a:lnSpc>
              <a:spcBef>
                <a:spcPts val="480"/>
              </a:spcBef>
              <a:spcAft>
                <a:spcPts val="0"/>
              </a:spcAft>
              <a:buClr>
                <a:srgbClr val="9BBA58"/>
              </a:buClr>
              <a:buSzTx/>
              <a:buFont typeface="Arial"/>
              <a:buChar char="•"/>
              <a:tabLst>
                <a:tab pos="355600" algn="l"/>
              </a:tabLst>
              <a:defRPr/>
            </a:pPr>
            <a:r>
              <a:rPr kumimoji="0" lang="en-US" sz="2400" b="0" i="0" u="none" strike="noStrike" kern="0" cap="none" spc="0" normalizeH="0" baseline="0" noProof="0">
                <a:ln>
                  <a:noFill/>
                </a:ln>
                <a:solidFill>
                  <a:srgbClr val="003864"/>
                </a:solidFill>
                <a:effectLst/>
                <a:uLnTx/>
                <a:uFillTx/>
                <a:latin typeface="Calibri"/>
                <a:cs typeface="Calibri"/>
              </a:rPr>
              <a:t>Tip:</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follow</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along</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with</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enrollment</a:t>
            </a:r>
            <a:r>
              <a:rPr kumimoji="0" lang="en-US" sz="2400" b="0" i="0" u="none" strike="noStrike" kern="0" cap="none" spc="-1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process</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(pausing</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video</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20" normalizeH="0" baseline="0" noProof="0">
                <a:ln>
                  <a:noFill/>
                </a:ln>
                <a:solidFill>
                  <a:srgbClr val="003864"/>
                </a:solidFill>
                <a:effectLst/>
                <a:uLnTx/>
                <a:uFillTx/>
                <a:latin typeface="Calibri"/>
                <a:cs typeface="Calibri"/>
              </a:rPr>
              <a:t>when </a:t>
            </a:r>
            <a:r>
              <a:rPr kumimoji="0" lang="en-US" sz="2400" b="0" i="0" u="none" strike="noStrike" kern="0" cap="none" spc="0" normalizeH="0" baseline="0" noProof="0">
                <a:ln>
                  <a:noFill/>
                </a:ln>
                <a:solidFill>
                  <a:srgbClr val="003864"/>
                </a:solidFill>
                <a:effectLst/>
                <a:uLnTx/>
                <a:uFillTx/>
                <a:latin typeface="Calibri"/>
                <a:cs typeface="Calibri"/>
              </a:rPr>
              <a:t>needed)</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and</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practice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enrolling</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your</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own</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20" normalizeH="0" baseline="0" noProof="0">
                <a:ln>
                  <a:noFill/>
                </a:ln>
                <a:solidFill>
                  <a:srgbClr val="003864"/>
                </a:solidFill>
                <a:effectLst/>
                <a:uLnTx/>
                <a:uFillTx/>
                <a:latin typeface="Calibri"/>
                <a:cs typeface="Calibri"/>
              </a:rPr>
              <a:t>made-</a:t>
            </a:r>
            <a:r>
              <a:rPr kumimoji="0" lang="en-US" sz="2400" b="0" i="0" u="none" strike="noStrike" kern="0" cap="none" spc="0" normalizeH="0" baseline="0" noProof="0">
                <a:ln>
                  <a:noFill/>
                </a:ln>
                <a:solidFill>
                  <a:srgbClr val="003864"/>
                </a:solidFill>
                <a:effectLst/>
                <a:uLnTx/>
                <a:uFillTx/>
                <a:latin typeface="Calibri"/>
                <a:cs typeface="Calibri"/>
              </a:rPr>
              <a:t>up</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participant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25" normalizeH="0" baseline="0" noProof="0">
                <a:ln>
                  <a:noFill/>
                </a:ln>
                <a:solidFill>
                  <a:srgbClr val="003864"/>
                </a:solidFill>
                <a:effectLst/>
                <a:uLnTx/>
                <a:uFillTx/>
                <a:latin typeface="Calibri"/>
                <a:cs typeface="Calibri"/>
              </a:rPr>
              <a:t>WF1 </a:t>
            </a:r>
            <a:r>
              <a:rPr kumimoji="0" lang="en-US" sz="2400" b="0" i="0" u="none" strike="noStrike" kern="0" cap="none" spc="0" normalizeH="0" baseline="0" noProof="0">
                <a:ln>
                  <a:noFill/>
                </a:ln>
                <a:solidFill>
                  <a:srgbClr val="003864"/>
                </a:solidFill>
                <a:effectLst/>
                <a:uLnTx/>
                <a:uFillTx/>
                <a:latin typeface="Calibri"/>
                <a:cs typeface="Calibri"/>
              </a:rPr>
              <a:t>Sandbox.</a:t>
            </a:r>
            <a:r>
              <a:rPr kumimoji="0" lang="en-US" sz="2400" b="0" i="0" u="none" strike="noStrike" kern="0" cap="none" spc="-8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Please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never</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use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actual</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participant</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information</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Sandbox.</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11879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5DDE-B6DD-BD3F-AFD1-0A1BCE7CDEFF}"/>
              </a:ext>
            </a:extLst>
          </p:cNvPr>
          <p:cNvSpPr>
            <a:spLocks noGrp="1"/>
          </p:cNvSpPr>
          <p:nvPr>
            <p:ph type="title"/>
          </p:nvPr>
        </p:nvSpPr>
        <p:spPr/>
        <p:txBody>
          <a:bodyPr/>
          <a:lstStyle/>
          <a:p>
            <a:r>
              <a:rPr lang="en-US"/>
              <a:t>Additional Workforce One Training &amp; Resources</a:t>
            </a:r>
          </a:p>
        </p:txBody>
      </p:sp>
      <p:sp>
        <p:nvSpPr>
          <p:cNvPr id="3" name="Content Placeholder 2">
            <a:extLst>
              <a:ext uri="{FF2B5EF4-FFF2-40B4-BE49-F238E27FC236}">
                <a16:creationId xmlns:a16="http://schemas.microsoft.com/office/drawing/2014/main" id="{C0B689C4-5F3C-5573-F4C3-E40242AAA719}"/>
              </a:ext>
            </a:extLst>
          </p:cNvPr>
          <p:cNvSpPr>
            <a:spLocks noGrp="1"/>
          </p:cNvSpPr>
          <p:nvPr>
            <p:ph sz="half" idx="1"/>
          </p:nvPr>
        </p:nvSpPr>
        <p:spPr/>
        <p:txBody>
          <a:bodyPr vert="horz" lIns="274320" tIns="274320" rIns="274320" bIns="274320" rtlCol="0" anchor="t">
            <a:normAutofit/>
          </a:bodyPr>
          <a:lstStyle/>
          <a:p>
            <a:pPr marL="355600" marR="72390" indent="-342900">
              <a:lnSpc>
                <a:spcPct val="106700"/>
              </a:lnSpc>
              <a:spcBef>
                <a:spcPts val="100"/>
              </a:spcBef>
              <a:spcAft>
                <a:spcPts val="600"/>
              </a:spcAft>
              <a:buClr>
                <a:srgbClr val="9BBA58"/>
              </a:buClr>
              <a:buFont typeface="Arial"/>
              <a:buChar char="•"/>
              <a:tabLst>
                <a:tab pos="355600" algn="l"/>
              </a:tabLst>
              <a:defRPr/>
            </a:pPr>
            <a:r>
              <a:rPr lang="en-US" sz="2400" b="1" kern="0" dirty="0">
                <a:solidFill>
                  <a:srgbClr val="003864"/>
                </a:solidFill>
                <a:uFill>
                  <a:solidFill>
                    <a:srgbClr val="003864"/>
                  </a:solidFill>
                </a:uFill>
                <a:latin typeface="Calibri"/>
                <a:ea typeface="Calibri"/>
                <a:cs typeface="Calibri"/>
              </a:rPr>
              <a:t>Upcoming Service to Success </a:t>
            </a:r>
            <a:r>
              <a:rPr lang="en-US" sz="2400" b="1" kern="0" dirty="0" err="1">
                <a:solidFill>
                  <a:srgbClr val="003864"/>
                </a:solidFill>
                <a:uFill>
                  <a:solidFill>
                    <a:srgbClr val="003864"/>
                  </a:solidFill>
                </a:uFill>
                <a:latin typeface="Calibri"/>
                <a:ea typeface="Calibri"/>
                <a:cs typeface="Calibri"/>
              </a:rPr>
              <a:t>Workfor</a:t>
            </a:r>
            <a:r>
              <a:rPr lang="en-US" sz="2400" b="1" kern="0" dirty="0">
                <a:solidFill>
                  <a:srgbClr val="003864"/>
                </a:solidFill>
                <a:uFill>
                  <a:solidFill>
                    <a:srgbClr val="003864"/>
                  </a:solidFill>
                </a:uFill>
                <a:latin typeface="Calibri"/>
                <a:ea typeface="Calibri"/>
                <a:cs typeface="Calibri"/>
              </a:rPr>
              <a:t>ce One Training </a:t>
            </a:r>
            <a:endParaRPr lang="en-US" sz="2400" kern="0">
              <a:solidFill>
                <a:srgbClr val="003864"/>
              </a:solidFill>
              <a:uFill>
                <a:solidFill>
                  <a:srgbClr val="003864"/>
                </a:solidFill>
              </a:uFill>
              <a:latin typeface="Calibri"/>
              <a:ea typeface="Calibri"/>
              <a:cs typeface="Calibri"/>
            </a:endParaRPr>
          </a:p>
          <a:p>
            <a:pPr marL="355600" marR="5080" lvl="0" indent="-342900" defTabSz="914400" eaLnBrk="1" fontAlgn="auto" latinLnBrk="0" hangingPunct="1">
              <a:lnSpc>
                <a:spcPct val="100000"/>
              </a:lnSpc>
              <a:spcBef>
                <a:spcPts val="720"/>
              </a:spcBef>
              <a:spcAft>
                <a:spcPts val="600"/>
              </a:spcAft>
              <a:buClr>
                <a:srgbClr val="9BBA58"/>
              </a:buClr>
              <a:buSzTx/>
              <a:buFont typeface="Arial"/>
              <a:buChar char="•"/>
              <a:tabLst>
                <a:tab pos="355600" algn="l"/>
              </a:tabLst>
              <a:defRPr/>
            </a:pPr>
            <a:r>
              <a:rPr kumimoji="0" lang="en-US" sz="2400" b="1" i="0" u="none" strike="noStrike" kern="0" cap="none" spc="-20" normalizeH="0" baseline="0" noProof="0">
                <a:ln>
                  <a:noFill/>
                </a:ln>
                <a:solidFill>
                  <a:srgbClr val="003864"/>
                </a:solidFill>
                <a:effectLst/>
                <a:uLnTx/>
                <a:uFill>
                  <a:solidFill>
                    <a:srgbClr val="003864"/>
                  </a:solidFill>
                </a:uFill>
                <a:latin typeface="Calibri"/>
                <a:cs typeface="Calibri"/>
              </a:rPr>
              <a:t>Workforce</a:t>
            </a:r>
            <a:r>
              <a:rPr kumimoji="0" lang="en-US" sz="2400" b="1" i="0" u="none" strike="noStrike" kern="0" cap="none" spc="-65" normalizeH="0" baseline="0" noProof="0" dirty="0">
                <a:ln>
                  <a:noFill/>
                </a:ln>
                <a:solidFill>
                  <a:srgbClr val="003864"/>
                </a:solidFill>
                <a:effectLst/>
                <a:uLnTx/>
                <a:uFill>
                  <a:solidFill>
                    <a:srgbClr val="003864"/>
                  </a:solidFill>
                </a:uFill>
                <a:latin typeface="Calibri"/>
                <a:cs typeface="Calibri"/>
              </a:rPr>
              <a:t> </a:t>
            </a:r>
            <a:r>
              <a:rPr kumimoji="0" lang="en-US" sz="2400" b="1" i="0" u="none" strike="noStrike" kern="0" cap="none" spc="0" normalizeH="0" baseline="0" noProof="0">
                <a:ln>
                  <a:noFill/>
                </a:ln>
                <a:solidFill>
                  <a:srgbClr val="003864"/>
                </a:solidFill>
                <a:effectLst/>
                <a:uLnTx/>
                <a:uFill>
                  <a:solidFill>
                    <a:srgbClr val="003864"/>
                  </a:solidFill>
                </a:uFill>
                <a:latin typeface="Calibri"/>
                <a:cs typeface="Calibri"/>
              </a:rPr>
              <a:t>One</a:t>
            </a:r>
            <a:r>
              <a:rPr kumimoji="0" lang="en-US" sz="2400" b="1" i="0" u="none" strike="noStrike" kern="0" cap="none" spc="-30" normalizeH="0" baseline="0" noProof="0" dirty="0">
                <a:ln>
                  <a:noFill/>
                </a:ln>
                <a:solidFill>
                  <a:srgbClr val="003864"/>
                </a:solidFill>
                <a:effectLst/>
                <a:uLnTx/>
                <a:uFill>
                  <a:solidFill>
                    <a:srgbClr val="003864"/>
                  </a:solidFill>
                </a:uFill>
                <a:latin typeface="Calibri"/>
                <a:cs typeface="Calibri"/>
              </a:rPr>
              <a:t> </a:t>
            </a:r>
            <a:r>
              <a:rPr kumimoji="0" lang="en-US" sz="2400" b="1" i="0" u="none" strike="noStrike" kern="0" cap="none" spc="-20" normalizeH="0" baseline="0" noProof="0">
                <a:ln>
                  <a:noFill/>
                </a:ln>
                <a:solidFill>
                  <a:srgbClr val="003864"/>
                </a:solidFill>
                <a:effectLst/>
                <a:uLnTx/>
                <a:uFill>
                  <a:solidFill>
                    <a:srgbClr val="003864"/>
                  </a:solidFill>
                </a:uFill>
                <a:latin typeface="Calibri"/>
                <a:cs typeface="Calibri"/>
              </a:rPr>
              <a:t>Training</a:t>
            </a:r>
            <a:r>
              <a:rPr kumimoji="0" lang="en-US" sz="2400" b="1" i="0" u="none" strike="noStrike" kern="0" cap="none" spc="-55" normalizeH="0" baseline="0" noProof="0" dirty="0">
                <a:ln>
                  <a:noFill/>
                </a:ln>
                <a:solidFill>
                  <a:srgbClr val="003864"/>
                </a:solidFill>
                <a:effectLst/>
                <a:uLnTx/>
                <a:uFill>
                  <a:solidFill>
                    <a:srgbClr val="003864"/>
                  </a:solidFill>
                </a:uFill>
                <a:latin typeface="Calibri"/>
                <a:cs typeface="Calibri"/>
              </a:rPr>
              <a:t> </a:t>
            </a:r>
            <a:r>
              <a:rPr kumimoji="0" lang="en-US" sz="2400" b="1" i="0" u="none" strike="noStrike" kern="0" cap="none" spc="0" normalizeH="0" baseline="0" noProof="0">
                <a:ln>
                  <a:noFill/>
                </a:ln>
                <a:solidFill>
                  <a:srgbClr val="003864"/>
                </a:solidFill>
                <a:effectLst/>
                <a:uLnTx/>
                <a:uFill>
                  <a:solidFill>
                    <a:srgbClr val="003864"/>
                  </a:solidFill>
                </a:uFill>
                <a:latin typeface="Calibri"/>
                <a:cs typeface="Calibri"/>
              </a:rPr>
              <a:t>Videos</a:t>
            </a:r>
            <a:r>
              <a:rPr kumimoji="0" lang="en-US" sz="2400" b="1" i="0" u="none" strike="noStrike" kern="0" cap="none" spc="-35" normalizeH="0" baseline="0" noProof="0" dirty="0">
                <a:ln>
                  <a:noFill/>
                </a:ln>
                <a:solidFill>
                  <a:srgbClr val="003864"/>
                </a:solidFill>
                <a:effectLst/>
                <a:uLnTx/>
                <a:uFill>
                  <a:solidFill>
                    <a:srgbClr val="003864"/>
                  </a:solidFill>
                </a:uFill>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WF1</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under</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Resources</a:t>
            </a:r>
            <a:r>
              <a:rPr kumimoji="0" lang="en-US" sz="2400" b="0" i="0" u="none" strike="noStrike" kern="0" cap="none" spc="-70" normalizeH="0" baseline="0" noProof="0" dirty="0">
                <a:ln>
                  <a:noFill/>
                </a:ln>
                <a:solidFill>
                  <a:srgbClr val="003864"/>
                </a:solidFill>
                <a:effectLst/>
                <a:uLnTx/>
                <a:uFillTx/>
                <a:latin typeface="Calibri"/>
                <a:cs typeface="Calibri"/>
              </a:rPr>
              <a:t> </a:t>
            </a:r>
            <a:r>
              <a:rPr kumimoji="0" lang="en-US" sz="2400" b="0" i="0" u="none" strike="noStrike" kern="0" cap="none" spc="-45" normalizeH="0" baseline="0" noProof="0">
                <a:ln>
                  <a:noFill/>
                </a:ln>
                <a:solidFill>
                  <a:srgbClr val="003864"/>
                </a:solidFill>
                <a:effectLst/>
                <a:uLnTx/>
                <a:uFillTx/>
                <a:latin typeface="Calibri"/>
                <a:cs typeface="Calibri"/>
              </a:rPr>
              <a:t>Tab,</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20" normalizeH="0" baseline="0" noProof="0">
                <a:ln>
                  <a:noFill/>
                </a:ln>
                <a:solidFill>
                  <a:srgbClr val="003864"/>
                </a:solidFill>
                <a:effectLst/>
                <a:uLnTx/>
                <a:uFillTx/>
                <a:latin typeface="Calibri"/>
                <a:cs typeface="Calibri"/>
              </a:rPr>
              <a:t>User </a:t>
            </a:r>
            <a:r>
              <a:rPr kumimoji="0" lang="en-US" sz="2400" b="0" i="0" u="none" strike="noStrike" kern="0" cap="none" spc="0" normalizeH="0" baseline="0" noProof="0">
                <a:ln>
                  <a:noFill/>
                </a:ln>
                <a:solidFill>
                  <a:srgbClr val="003864"/>
                </a:solidFill>
                <a:effectLst/>
                <a:uLnTx/>
                <a:uFillTx/>
                <a:latin typeface="Calibri"/>
                <a:cs typeface="Calibri"/>
              </a:rPr>
              <a:t>How</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60" normalizeH="0" baseline="0" noProof="0">
                <a:ln>
                  <a:noFill/>
                </a:ln>
                <a:solidFill>
                  <a:srgbClr val="003864"/>
                </a:solidFill>
                <a:effectLst/>
                <a:uLnTx/>
                <a:uFillTx/>
                <a:latin typeface="Calibri"/>
                <a:cs typeface="Calibri"/>
              </a:rPr>
              <a:t>–To</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Guides.</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Videos</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that</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are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3-</a:t>
            </a:r>
            <a:r>
              <a:rPr kumimoji="0" lang="en-US" sz="2400" b="0" i="0" u="none" strike="noStrike" kern="0" cap="none" spc="0" normalizeH="0" baseline="0" noProof="0">
                <a:ln>
                  <a:noFill/>
                </a:ln>
                <a:solidFill>
                  <a:srgbClr val="003864"/>
                </a:solidFill>
                <a:effectLst/>
                <a:uLnTx/>
                <a:uFillTx/>
                <a:latin typeface="Calibri"/>
                <a:cs typeface="Calibri"/>
              </a:rPr>
              <a:t>5</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minutes</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long.</a:t>
            </a:r>
            <a:endParaRPr lang="en-US" sz="2400" b="0" i="0" u="none" strike="noStrike" kern="0" cap="none" spc="-10" normalizeH="0" baseline="0" noProof="0">
              <a:ln>
                <a:noFill/>
              </a:ln>
              <a:solidFill>
                <a:srgbClr val="003864"/>
              </a:solidFill>
              <a:effectLst/>
              <a:uLnTx/>
              <a:uFillTx/>
              <a:latin typeface="Calibri"/>
              <a:ea typeface="Calibri"/>
              <a:cs typeface="Calibri"/>
            </a:endParaRPr>
          </a:p>
          <a:p>
            <a:pPr marL="355600" marR="5080" lvl="0" indent="-342900" defTabSz="914400" eaLnBrk="1" fontAlgn="auto" latinLnBrk="0" hangingPunct="1">
              <a:lnSpc>
                <a:spcPct val="100000"/>
              </a:lnSpc>
              <a:spcBef>
                <a:spcPts val="720"/>
              </a:spcBef>
              <a:spcAft>
                <a:spcPts val="600"/>
              </a:spcAft>
              <a:buClr>
                <a:srgbClr val="9BBA58"/>
              </a:buClr>
              <a:buSzTx/>
              <a:buFont typeface="Arial"/>
              <a:buChar char="•"/>
              <a:tabLst>
                <a:tab pos="355600" algn="l"/>
              </a:tabLst>
              <a:defRPr/>
            </a:pPr>
            <a:r>
              <a:rPr kumimoji="0" lang="en-US" sz="2400" b="1" i="0" u="none" strike="noStrike" kern="0" cap="none" spc="-10" normalizeH="0" baseline="0" noProof="0">
                <a:ln>
                  <a:noFill/>
                </a:ln>
                <a:solidFill>
                  <a:srgbClr val="003864"/>
                </a:solidFill>
                <a:effectLst/>
                <a:uLnTx/>
                <a:uFillTx/>
                <a:latin typeface="Calibri"/>
                <a:cs typeface="Calibri"/>
              </a:rPr>
              <a:t>Electronic Document Storage Training - </a:t>
            </a:r>
            <a:r>
              <a:rPr kumimoji="0" lang="en-US" sz="2400" b="0" i="0" u="none" strike="noStrike" kern="0" cap="none" spc="-10" normalizeH="0" baseline="0" noProof="0">
                <a:ln>
                  <a:noFill/>
                </a:ln>
                <a:solidFill>
                  <a:srgbClr val="003864"/>
                </a:solidFill>
                <a:effectLst/>
                <a:uLnTx/>
                <a:uFillTx/>
                <a:latin typeface="Calibri"/>
                <a:cs typeface="Calibri"/>
              </a:rPr>
              <a:t>Recorded webinar and PowerPoint slides found in the </a:t>
            </a:r>
            <a:r>
              <a:rPr kumimoji="0" lang="en-US" sz="2400" b="0" i="0" u="none" strike="noStrike" kern="0" cap="none" spc="-10" normalizeH="0" baseline="0" noProof="0" dirty="0">
                <a:ln>
                  <a:noFill/>
                </a:ln>
                <a:solidFill>
                  <a:srgbClr val="003864"/>
                </a:solidFill>
                <a:effectLst/>
                <a:uLnTx/>
                <a:uFillTx/>
                <a:latin typeface="Calibri"/>
                <a:cs typeface="Calibri"/>
                <a:hlinkClick r:id="rId3"/>
              </a:rPr>
              <a:t>Resources and Guides </a:t>
            </a:r>
            <a:r>
              <a:rPr kumimoji="0" lang="en-US" sz="2400" b="0" i="0" u="none" strike="noStrike" kern="0" cap="none" spc="-10" normalizeH="0" baseline="0" noProof="0">
                <a:ln>
                  <a:noFill/>
                </a:ln>
                <a:solidFill>
                  <a:srgbClr val="003864"/>
                </a:solidFill>
                <a:effectLst/>
                <a:uLnTx/>
                <a:uFillTx/>
                <a:latin typeface="Calibri"/>
                <a:cs typeface="Calibri"/>
              </a:rPr>
              <a:t>section of the ACP Webpage.</a:t>
            </a:r>
            <a:endParaRPr lang="en-US" sz="2400" b="0" i="0" u="none" strike="noStrike" kern="0" cap="none" spc="-10" normalizeH="0" baseline="0" noProof="0">
              <a:ln>
                <a:noFill/>
              </a:ln>
              <a:solidFill>
                <a:srgbClr val="003864"/>
              </a:solidFill>
              <a:effectLst/>
              <a:uLnTx/>
              <a:uFillTx/>
              <a:latin typeface="Calibri"/>
              <a:ea typeface="Calibri"/>
              <a:cs typeface="Calibri"/>
            </a:endParaRPr>
          </a:p>
          <a:p>
            <a:pPr marL="355600" marR="5080" indent="-342900">
              <a:spcBef>
                <a:spcPts val="720"/>
              </a:spcBef>
              <a:spcAft>
                <a:spcPts val="600"/>
              </a:spcAft>
              <a:buClr>
                <a:srgbClr val="9BBA58"/>
              </a:buClr>
              <a:buFont typeface="Arial"/>
              <a:buChar char="•"/>
              <a:tabLst>
                <a:tab pos="355600" algn="l"/>
              </a:tabLst>
              <a:defRPr/>
            </a:pPr>
            <a:r>
              <a:rPr lang="en-US" sz="2400" b="1" kern="0" spc="-10">
                <a:solidFill>
                  <a:srgbClr val="003864"/>
                </a:solidFill>
                <a:latin typeface="Calibri"/>
                <a:ea typeface="Calibri"/>
                <a:cs typeface="Calibri"/>
              </a:rPr>
              <a:t>ACP Workforce One User Guide </a:t>
            </a:r>
            <a:r>
              <a:rPr lang="en-US" sz="2400" kern="0" spc="-10">
                <a:solidFill>
                  <a:srgbClr val="003864"/>
                </a:solidFill>
                <a:latin typeface="Calibri"/>
                <a:ea typeface="Calibri"/>
                <a:cs typeface="Calibri"/>
              </a:rPr>
              <a:t>– A helpful </a:t>
            </a:r>
            <a:r>
              <a:rPr lang="en-US" sz="2400" kern="0" spc="-10" dirty="0">
                <a:solidFill>
                  <a:srgbClr val="003864"/>
                </a:solidFill>
                <a:latin typeface="Calibri"/>
                <a:ea typeface="Calibri"/>
                <a:cs typeface="Calibri"/>
                <a:hlinkClick r:id="rId4"/>
              </a:rPr>
              <a:t>guide</a:t>
            </a:r>
            <a:r>
              <a:rPr lang="en-US" sz="2400" kern="0" spc="-10">
                <a:solidFill>
                  <a:srgbClr val="003864"/>
                </a:solidFill>
                <a:latin typeface="Calibri"/>
                <a:ea typeface="Calibri"/>
                <a:cs typeface="Calibri"/>
              </a:rPr>
              <a:t> with step-by step directions for components of WF1 from another DEED program.</a:t>
            </a:r>
            <a:endParaRPr lang="en-US" sz="2400" kern="0" spc="-10">
              <a:solidFill>
                <a:srgbClr val="003864"/>
              </a:solidFill>
              <a:ea typeface="Calibri"/>
              <a:cs typeface="Calibri"/>
            </a:endParaRPr>
          </a:p>
          <a:p>
            <a:pPr marL="355600" marR="5080" indent="-342900">
              <a:spcBef>
                <a:spcPts val="720"/>
              </a:spcBef>
              <a:spcAft>
                <a:spcPts val="0"/>
              </a:spcAft>
              <a:buClr>
                <a:srgbClr val="9BBA58"/>
              </a:buClr>
              <a:buFont typeface="Arial"/>
              <a:buChar char="•"/>
              <a:tabLst>
                <a:tab pos="355600" algn="l"/>
              </a:tabLst>
              <a:defRPr/>
            </a:pPr>
            <a:endParaRPr lang="en-US" sz="2400" kern="0" spc="-10">
              <a:solidFill>
                <a:srgbClr val="003864"/>
              </a:solidFill>
              <a:latin typeface="Calibri"/>
              <a:ea typeface="Calibri"/>
              <a:cs typeface="Calibri"/>
            </a:endParaRPr>
          </a:p>
        </p:txBody>
      </p:sp>
    </p:spTree>
    <p:extLst>
      <p:ext uri="{BB962C8B-B14F-4D97-AF65-F5344CB8AC3E}">
        <p14:creationId xmlns:p14="http://schemas.microsoft.com/office/powerpoint/2010/main" val="2704234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5B37F-43DF-A022-973D-D37326E5A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88C9A-5D69-5EC8-510F-47EF15D1C445}"/>
              </a:ext>
            </a:extLst>
          </p:cNvPr>
          <p:cNvSpPr>
            <a:spLocks noGrp="1"/>
          </p:cNvSpPr>
          <p:nvPr>
            <p:ph type="title"/>
          </p:nvPr>
        </p:nvSpPr>
        <p:spPr>
          <a:xfrm>
            <a:off x="449224" y="811964"/>
            <a:ext cx="3698160" cy="5234072"/>
          </a:xfrm>
        </p:spPr>
        <p:txBody>
          <a:bodyPr anchor="ctr">
            <a:normAutofit/>
          </a:bodyPr>
          <a:lstStyle/>
          <a:p>
            <a:r>
              <a:rPr lang="en-US" sz="4400"/>
              <a:t>Grant Fiscal Training</a:t>
            </a:r>
            <a:endParaRPr lang="en-US" sz="4400">
              <a:ea typeface="Calibri"/>
              <a:cs typeface="Calibri"/>
            </a:endParaRPr>
          </a:p>
        </p:txBody>
      </p:sp>
      <p:pic>
        <p:nvPicPr>
          <p:cNvPr id="6" name="Content Placeholder 5" descr="Money with solid fill">
            <a:extLst>
              <a:ext uri="{FF2B5EF4-FFF2-40B4-BE49-F238E27FC236}">
                <a16:creationId xmlns:a16="http://schemas.microsoft.com/office/drawing/2014/main" id="{881F58EC-4C07-62BA-7455-80F7CEF17DBC}"/>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bwMode="gray">
          <a:xfrm>
            <a:off x="5622081" y="808073"/>
            <a:ext cx="5237963" cy="5237963"/>
          </a:xfrm>
          <a:prstGeom prst="rect">
            <a:avLst/>
          </a:prstGeom>
          <a:noFill/>
        </p:spPr>
      </p:pic>
      <p:sp>
        <p:nvSpPr>
          <p:cNvPr id="10" name="Slide Number Placeholder 3">
            <a:extLst>
              <a:ext uri="{FF2B5EF4-FFF2-40B4-BE49-F238E27FC236}">
                <a16:creationId xmlns:a16="http://schemas.microsoft.com/office/drawing/2014/main" id="{FEA376EC-DB97-4519-8227-52681CA83CFF}"/>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37</a:t>
            </a:fld>
            <a:endParaRPr lang="en-US"/>
          </a:p>
        </p:txBody>
      </p:sp>
    </p:spTree>
    <p:extLst>
      <p:ext uri="{BB962C8B-B14F-4D97-AF65-F5344CB8AC3E}">
        <p14:creationId xmlns:p14="http://schemas.microsoft.com/office/powerpoint/2010/main" val="3606447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DF118E-E2B5-10AD-CE8C-8C87AD595AC3}"/>
              </a:ext>
            </a:extLst>
          </p:cNvPr>
          <p:cNvSpPr>
            <a:spLocks noGrp="1"/>
          </p:cNvSpPr>
          <p:nvPr>
            <p:ph type="title"/>
          </p:nvPr>
        </p:nvSpPr>
        <p:spPr/>
        <p:txBody>
          <a:bodyPr/>
          <a:lstStyle/>
          <a:p>
            <a:r>
              <a:rPr lang="en-US"/>
              <a:t>Fiscal Agenda</a:t>
            </a:r>
          </a:p>
        </p:txBody>
      </p:sp>
      <p:sp>
        <p:nvSpPr>
          <p:cNvPr id="6" name="Content Placeholder 5">
            <a:extLst>
              <a:ext uri="{FF2B5EF4-FFF2-40B4-BE49-F238E27FC236}">
                <a16:creationId xmlns:a16="http://schemas.microsoft.com/office/drawing/2014/main" id="{C0962FE6-F548-34F4-6C20-6572DD450B85}"/>
              </a:ext>
            </a:extLst>
          </p:cNvPr>
          <p:cNvSpPr>
            <a:spLocks noGrp="1"/>
          </p:cNvSpPr>
          <p:nvPr>
            <p:ph sz="half" idx="1"/>
          </p:nvPr>
        </p:nvSpPr>
        <p:spPr>
          <a:xfrm>
            <a:off x="489672" y="1289538"/>
            <a:ext cx="5294936" cy="5199010"/>
          </a:xfrm>
        </p:spPr>
        <p:txBody>
          <a:bodyPr>
            <a:normAutofit lnSpcReduction="10000"/>
          </a:bodyPr>
          <a:lstStyle/>
          <a:p>
            <a:pPr marL="355600" marR="0" lvl="0" indent="-342900" defTabSz="914400" eaLnBrk="1" fontAlgn="auto" latinLnBrk="0" hangingPunct="1">
              <a:lnSpc>
                <a:spcPct val="100000"/>
              </a:lnSpc>
              <a:spcBef>
                <a:spcPts val="815"/>
              </a:spcBef>
              <a:spcAft>
                <a:spcPts val="0"/>
              </a:spcAft>
              <a:buClr>
                <a:srgbClr val="9BBA58"/>
              </a:buClr>
              <a:buSzTx/>
              <a:buFont typeface="Wingdings"/>
              <a:buChar char=""/>
              <a:tabLst>
                <a:tab pos="355600" algn="l"/>
              </a:tabLst>
              <a:defRPr/>
            </a:pPr>
            <a:r>
              <a:rPr kumimoji="0" lang="en-US" sz="3000" b="0" i="0" u="none" strike="noStrike" kern="0" cap="none" spc="0" normalizeH="0" baseline="0" noProof="0">
                <a:ln>
                  <a:noFill/>
                </a:ln>
                <a:solidFill>
                  <a:srgbClr val="1F497D">
                    <a:lumMod val="75000"/>
                  </a:srgbClr>
                </a:solidFill>
                <a:effectLst/>
                <a:uLnTx/>
                <a:uFillTx/>
                <a:latin typeface="Calibri"/>
                <a:cs typeface="Calibri"/>
              </a:rPr>
              <a:t>Accounting Principles</a:t>
            </a:r>
          </a:p>
          <a:p>
            <a:pPr marL="355600" marR="0" lvl="0" indent="-342900" defTabSz="914400" eaLnBrk="1" fontAlgn="auto" latinLnBrk="0" hangingPunct="1">
              <a:lnSpc>
                <a:spcPct val="100000"/>
              </a:lnSpc>
              <a:spcBef>
                <a:spcPts val="815"/>
              </a:spcBef>
              <a:spcAft>
                <a:spcPts val="0"/>
              </a:spcAft>
              <a:buClr>
                <a:srgbClr val="9BBA58"/>
              </a:buClr>
              <a:buSzTx/>
              <a:buFont typeface="Wingdings"/>
              <a:buChar char=""/>
              <a:tabLst>
                <a:tab pos="355600" algn="l"/>
              </a:tabLst>
              <a:defRPr/>
            </a:pPr>
            <a:r>
              <a:rPr kumimoji="0" lang="en-US" sz="3000" b="0" i="0" u="none" strike="noStrike" kern="0" cap="none" spc="0" normalizeH="0" baseline="0" noProof="0">
                <a:ln>
                  <a:noFill/>
                </a:ln>
                <a:solidFill>
                  <a:srgbClr val="003864"/>
                </a:solidFill>
                <a:effectLst/>
                <a:uLnTx/>
                <a:uFillTx/>
                <a:latin typeface="Calibri"/>
                <a:cs typeface="Calibri"/>
              </a:rPr>
              <a:t>Cost</a:t>
            </a:r>
            <a:r>
              <a:rPr kumimoji="0" lang="en-US" sz="3000" b="0" i="0" u="none" strike="noStrike" kern="0" cap="none" spc="-95"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Guidance</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720"/>
              </a:spcBef>
              <a:spcAft>
                <a:spcPts val="0"/>
              </a:spcAft>
              <a:buClr>
                <a:srgbClr val="9BBA58"/>
              </a:buClr>
              <a:buSzTx/>
              <a:buFont typeface="Wingdings"/>
              <a:buChar char=""/>
              <a:tabLst>
                <a:tab pos="354965" algn="l"/>
              </a:tabLst>
              <a:defRPr/>
            </a:pPr>
            <a:r>
              <a:rPr kumimoji="0" lang="en-US" sz="3000" b="0" i="0" u="none" strike="noStrike" kern="0" cap="none" spc="0" normalizeH="0" baseline="0" noProof="0">
                <a:ln>
                  <a:noFill/>
                </a:ln>
                <a:solidFill>
                  <a:srgbClr val="003864"/>
                </a:solidFill>
                <a:effectLst/>
                <a:uLnTx/>
                <a:uFillTx/>
                <a:latin typeface="Calibri"/>
                <a:cs typeface="Calibri"/>
              </a:rPr>
              <a:t>Cost</a:t>
            </a:r>
            <a:r>
              <a:rPr kumimoji="0" lang="en-US" sz="3000" b="0" i="0" u="none" strike="noStrike" kern="0" cap="none" spc="-95"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Categories</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5"/>
              </a:spcBef>
              <a:spcAft>
                <a:spcPts val="0"/>
              </a:spcAft>
              <a:buClr>
                <a:srgbClr val="9BBA58"/>
              </a:buClr>
              <a:buSzTx/>
              <a:buFont typeface="Wingdings"/>
              <a:buChar char=""/>
              <a:tabLst>
                <a:tab pos="355600" algn="l"/>
              </a:tabLst>
              <a:defRPr/>
            </a:pPr>
            <a:r>
              <a:rPr kumimoji="0" lang="en-US" sz="3000" b="0" i="0" u="none" strike="noStrike" kern="0" cap="none" spc="0" normalizeH="0" baseline="0" noProof="0">
                <a:ln>
                  <a:noFill/>
                </a:ln>
                <a:solidFill>
                  <a:srgbClr val="003864"/>
                </a:solidFill>
                <a:effectLst/>
                <a:uLnTx/>
                <a:uFillTx/>
                <a:latin typeface="Calibri"/>
                <a:cs typeface="Calibri"/>
              </a:rPr>
              <a:t>Allowable</a:t>
            </a:r>
            <a:r>
              <a:rPr kumimoji="0" lang="en-US" sz="3000" b="0" i="0" u="none" strike="noStrike" kern="0" cap="none" spc="-95"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Costs</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9BBA58"/>
              </a:buClr>
              <a:buSzTx/>
              <a:buFont typeface="Wingdings"/>
              <a:buChar char=""/>
              <a:tabLst>
                <a:tab pos="355600" algn="l"/>
              </a:tabLst>
              <a:defRPr/>
            </a:pPr>
            <a:r>
              <a:rPr kumimoji="0" lang="en-US" sz="3000" b="0" i="0" u="none" strike="noStrike" kern="0" cap="none" spc="0" normalizeH="0" baseline="0" noProof="0">
                <a:ln>
                  <a:noFill/>
                </a:ln>
                <a:solidFill>
                  <a:srgbClr val="003864"/>
                </a:solidFill>
                <a:effectLst/>
                <a:uLnTx/>
                <a:uFillTx/>
                <a:latin typeface="Calibri"/>
                <a:cs typeface="Calibri"/>
              </a:rPr>
              <a:t>Accrual</a:t>
            </a:r>
            <a:r>
              <a:rPr kumimoji="0" lang="en-US" sz="3000" b="0" i="0" u="none" strike="noStrike" kern="0" cap="none" spc="-75"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Accounting</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9BBA58"/>
              </a:buClr>
              <a:buSzTx/>
              <a:buFont typeface="Wingdings"/>
              <a:buChar char=""/>
              <a:tabLst>
                <a:tab pos="355600" algn="l"/>
              </a:tabLst>
              <a:defRPr/>
            </a:pPr>
            <a:r>
              <a:rPr kumimoji="0" lang="en-US" sz="3000" b="0" i="0" u="none" strike="noStrike" kern="0" cap="none" spc="0" normalizeH="0" baseline="0" noProof="0">
                <a:ln>
                  <a:noFill/>
                </a:ln>
                <a:solidFill>
                  <a:srgbClr val="003864"/>
                </a:solidFill>
                <a:effectLst/>
                <a:uLnTx/>
                <a:uFillTx/>
                <a:latin typeface="Calibri"/>
                <a:cs typeface="Calibri"/>
              </a:rPr>
              <a:t>Cost</a:t>
            </a:r>
            <a:r>
              <a:rPr kumimoji="0" lang="en-US" sz="3000" b="0" i="0" u="none" strike="noStrike" kern="0" cap="none" spc="-95"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Allocation</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9BBA58"/>
              </a:buClr>
              <a:buSzTx/>
              <a:buFont typeface="Wingdings"/>
              <a:buChar char=""/>
              <a:tabLst>
                <a:tab pos="355600" algn="l"/>
              </a:tabLst>
              <a:defRPr/>
            </a:pPr>
            <a:r>
              <a:rPr kumimoji="0" lang="en-US" sz="3000" b="0" i="0" u="none" strike="noStrike" kern="0" cap="none" spc="-10" normalizeH="0" baseline="0" noProof="0">
                <a:ln>
                  <a:noFill/>
                </a:ln>
                <a:solidFill>
                  <a:srgbClr val="003864"/>
                </a:solidFill>
                <a:effectLst/>
                <a:uLnTx/>
                <a:uFillTx/>
                <a:latin typeface="Calibri"/>
                <a:cs typeface="Calibri"/>
              </a:rPr>
              <a:t>Reimbursement</a:t>
            </a:r>
            <a:r>
              <a:rPr kumimoji="0" lang="en-US" sz="3000" b="0" i="0" u="none" strike="noStrike" kern="0" cap="none" spc="-130"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Payment</a:t>
            </a:r>
            <a:r>
              <a:rPr kumimoji="0" lang="en-US" sz="3000" b="0" i="0" u="none" strike="noStrike" kern="0" cap="none" spc="-100" normalizeH="0" baseline="0" noProof="0">
                <a:ln>
                  <a:noFill/>
                </a:ln>
                <a:solidFill>
                  <a:srgbClr val="003864"/>
                </a:solidFill>
                <a:effectLst/>
                <a:uLnTx/>
                <a:uFillTx/>
                <a:latin typeface="Calibri"/>
                <a:cs typeface="Calibri"/>
              </a:rPr>
              <a:t> </a:t>
            </a:r>
            <a:r>
              <a:rPr kumimoji="0" lang="en-US" sz="3000" b="0" i="0" u="none" strike="noStrike" kern="0" cap="none" spc="-10" normalizeH="0" baseline="0" noProof="0">
                <a:ln>
                  <a:noFill/>
                </a:ln>
                <a:solidFill>
                  <a:srgbClr val="003864"/>
                </a:solidFill>
                <a:effectLst/>
                <a:uLnTx/>
                <a:uFillTx/>
                <a:latin typeface="Calibri"/>
                <a:cs typeface="Calibri"/>
              </a:rPr>
              <a:t>Requests</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720"/>
              </a:spcBef>
              <a:spcAft>
                <a:spcPts val="0"/>
              </a:spcAft>
              <a:buClr>
                <a:srgbClr val="9BBA58"/>
              </a:buClr>
              <a:buSzTx/>
              <a:buFont typeface="Wingdings"/>
              <a:buChar char=""/>
              <a:tabLst>
                <a:tab pos="354965" algn="l"/>
              </a:tabLst>
              <a:defRPr/>
            </a:pPr>
            <a:r>
              <a:rPr kumimoji="0" lang="en-US" sz="3000" b="0" i="0" u="none" strike="noStrike" kern="0" cap="none" spc="-10" normalizeH="0" baseline="0" noProof="0">
                <a:ln>
                  <a:noFill/>
                </a:ln>
                <a:solidFill>
                  <a:srgbClr val="003864"/>
                </a:solidFill>
                <a:effectLst/>
                <a:uLnTx/>
                <a:uFillTx/>
                <a:latin typeface="Calibri"/>
                <a:cs typeface="Calibri"/>
              </a:rPr>
              <a:t>Questions</a:t>
            </a:r>
            <a:endParaRPr kumimoji="0" lang="en-US" sz="3000" b="0" i="0" u="none" strike="noStrike" kern="0" cap="none" spc="0" normalizeH="0" baseline="0" noProof="0">
              <a:ln>
                <a:noFill/>
              </a:ln>
              <a:solidFill>
                <a:sysClr val="windowText" lastClr="000000"/>
              </a:solidFill>
              <a:effectLst/>
              <a:uLnTx/>
              <a:uFillTx/>
              <a:latin typeface="Calibri"/>
              <a:cs typeface="Calibri"/>
            </a:endParaRPr>
          </a:p>
        </p:txBody>
      </p:sp>
      <p:pic>
        <p:nvPicPr>
          <p:cNvPr id="8" name="object 5">
            <a:extLst>
              <a:ext uri="{C183D7F6-B498-43B3-948B-1728B52AA6E4}">
                <adec:decorative xmlns:adec="http://schemas.microsoft.com/office/drawing/2017/decorative" val="1"/>
              </a:ext>
            </a:extLst>
          </p:cNvPr>
          <p:cNvPicPr>
            <a:picLocks noGrp="1"/>
          </p:cNvPicPr>
          <p:nvPr>
            <p:ph sz="half" idx="11"/>
          </p:nvPr>
        </p:nvPicPr>
        <p:blipFill>
          <a:blip r:embed="rId3" cstate="print"/>
          <a:stretch>
            <a:fillRect/>
          </a:stretch>
        </p:blipFill>
        <p:spPr>
          <a:xfrm>
            <a:off x="6857999" y="1688123"/>
            <a:ext cx="4173415" cy="3540369"/>
          </a:xfrm>
          <a:prstGeom prst="ellipse">
            <a:avLst/>
          </a:prstGeom>
          <a:ln>
            <a:noFill/>
          </a:ln>
          <a:effectLst>
            <a:softEdge rad="112500"/>
          </a:effectLst>
        </p:spPr>
      </p:pic>
    </p:spTree>
    <p:extLst>
      <p:ext uri="{BB962C8B-B14F-4D97-AF65-F5344CB8AC3E}">
        <p14:creationId xmlns:p14="http://schemas.microsoft.com/office/powerpoint/2010/main" val="3588147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50248-216C-6C03-C372-73F1E86138B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4CE2647-31D6-7612-ABAE-188ED12CC8FA}"/>
              </a:ext>
            </a:extLst>
          </p:cNvPr>
          <p:cNvSpPr>
            <a:spLocks noGrp="1"/>
          </p:cNvSpPr>
          <p:nvPr>
            <p:ph type="title"/>
          </p:nvPr>
        </p:nvSpPr>
        <p:spPr>
          <a:xfrm>
            <a:off x="449224" y="811964"/>
            <a:ext cx="3698160" cy="5234072"/>
          </a:xfrm>
        </p:spPr>
        <p:txBody>
          <a:bodyPr anchor="ctr">
            <a:normAutofit/>
          </a:bodyPr>
          <a:lstStyle/>
          <a:p>
            <a:r>
              <a:rPr lang="en-US" b="1"/>
              <a:t>Accounting Principles</a:t>
            </a:r>
          </a:p>
        </p:txBody>
      </p:sp>
      <p:pic>
        <p:nvPicPr>
          <p:cNvPr id="4" name="Picture Placeholder 3" descr="Calculator outline">
            <a:extLst>
              <a:ext uri="{FF2B5EF4-FFF2-40B4-BE49-F238E27FC236}">
                <a16:creationId xmlns:a16="http://schemas.microsoft.com/office/drawing/2014/main" id="{56F53043-406A-E8E1-CF14-373E85283901}"/>
              </a:ext>
              <a:ext uri="{C183D7F6-B498-43B3-948B-1728B52AA6E4}">
                <adec:decorative xmlns:adec="http://schemas.microsoft.com/office/drawing/2017/decorative" val="1"/>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p:blipFill>
        <p:spPr>
          <a:xfrm>
            <a:off x="5965777" y="1151769"/>
            <a:ext cx="4550570" cy="4550570"/>
          </a:xfrm>
          <a:prstGeom prst="rect">
            <a:avLst/>
          </a:prstGeom>
          <a:noFill/>
        </p:spPr>
      </p:pic>
      <p:sp>
        <p:nvSpPr>
          <p:cNvPr id="12" name="Slide Number Placeholder 3">
            <a:extLst>
              <a:ext uri="{FF2B5EF4-FFF2-40B4-BE49-F238E27FC236}">
                <a16:creationId xmlns:a16="http://schemas.microsoft.com/office/drawing/2014/main" id="{6D64C5F5-9D19-6B17-B11B-39C11A80B161}"/>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39</a:t>
            </a:fld>
            <a:endParaRPr lang="en-US"/>
          </a:p>
        </p:txBody>
      </p:sp>
    </p:spTree>
    <p:extLst>
      <p:ext uri="{BB962C8B-B14F-4D97-AF65-F5344CB8AC3E}">
        <p14:creationId xmlns:p14="http://schemas.microsoft.com/office/powerpoint/2010/main" val="4098061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013E-AF02-1531-4FDD-818C0E5DACA1}"/>
              </a:ext>
            </a:extLst>
          </p:cNvPr>
          <p:cNvSpPr>
            <a:spLocks noGrp="1"/>
          </p:cNvSpPr>
          <p:nvPr>
            <p:ph type="title"/>
          </p:nvPr>
        </p:nvSpPr>
        <p:spPr/>
        <p:txBody>
          <a:bodyPr/>
          <a:lstStyle/>
          <a:p>
            <a:r>
              <a:rPr lang="en-US"/>
              <a:t>Minnesota Statute 16B.98</a:t>
            </a:r>
          </a:p>
        </p:txBody>
      </p:sp>
      <p:sp>
        <p:nvSpPr>
          <p:cNvPr id="3" name="Content Placeholder 2">
            <a:extLst>
              <a:ext uri="{FF2B5EF4-FFF2-40B4-BE49-F238E27FC236}">
                <a16:creationId xmlns:a16="http://schemas.microsoft.com/office/drawing/2014/main" id="{6050049F-EDD9-C89E-34FF-DE6D99153F10}"/>
              </a:ext>
            </a:extLst>
          </p:cNvPr>
          <p:cNvSpPr>
            <a:spLocks noGrp="1"/>
          </p:cNvSpPr>
          <p:nvPr>
            <p:ph sz="half" idx="1"/>
          </p:nvPr>
        </p:nvSpPr>
        <p:spPr>
          <a:xfrm>
            <a:off x="257452" y="1184031"/>
            <a:ext cx="11677096" cy="4850921"/>
          </a:xfrm>
        </p:spPr>
        <p:txBody>
          <a:bodyPr>
            <a:normAutofit fontScale="925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FF0000"/>
                </a:solidFill>
                <a:effectLst/>
                <a:uLnTx/>
                <a:uFillTx/>
                <a:latin typeface="Calibri"/>
                <a:ea typeface="+mn-ea"/>
                <a:cs typeface="Calibri"/>
                <a:hlinkClick r:id="rId3"/>
              </a:rPr>
              <a:t>Under Minn. Stat. § 16B.98, Subd.8</a:t>
            </a:r>
            <a:r>
              <a:rPr kumimoji="0" lang="en-US" sz="3200" b="0" i="0" u="none" strike="noStrike" kern="0" cap="none" spc="0" normalizeH="0" baseline="0" noProof="0">
                <a:ln>
                  <a:noFill/>
                </a:ln>
                <a:solidFill>
                  <a:srgbClr val="1F497D">
                    <a:lumMod val="75000"/>
                  </a:srgbClr>
                </a:solidFill>
                <a:effectLst/>
                <a:uLnTx/>
                <a:uFillTx/>
                <a:latin typeface="Calibri"/>
                <a:ea typeface="+mn-ea"/>
                <a:cs typeface="Calibri"/>
              </a:rPr>
              <a:t>, the Grantee’s books, records, documents, and accounting procedures and practices of the Grantee or other party relevant to this grant contract agreement or transaction are subject to examination by the Commissioner of Administration, by the State granting agency, and/or the State Auditor or Legislative Auditor, as appropriate, </a:t>
            </a:r>
            <a:r>
              <a:rPr kumimoji="0" lang="en-US" sz="3200" b="1" i="0" u="none" strike="noStrike" kern="0" cap="none" spc="0" normalizeH="0" baseline="0" noProof="0">
                <a:ln>
                  <a:noFill/>
                </a:ln>
                <a:solidFill>
                  <a:srgbClr val="1F497D">
                    <a:lumMod val="75000"/>
                  </a:srgbClr>
                </a:solidFill>
                <a:effectLst/>
                <a:uLnTx/>
                <a:uFillTx/>
                <a:latin typeface="Calibri"/>
                <a:ea typeface="+mn-ea"/>
                <a:cs typeface="Calibri"/>
              </a:rPr>
              <a:t>for a minimum of six years </a:t>
            </a:r>
            <a:r>
              <a:rPr kumimoji="0" lang="en-US" sz="3200" b="0" i="0" u="none" strike="noStrike" kern="0" cap="none" spc="0" normalizeH="0" baseline="0" noProof="0">
                <a:ln>
                  <a:noFill/>
                </a:ln>
                <a:solidFill>
                  <a:srgbClr val="1F497D">
                    <a:lumMod val="75000"/>
                  </a:srgbClr>
                </a:solidFill>
                <a:effectLst/>
                <a:uLnTx/>
                <a:uFillTx/>
                <a:latin typeface="Calibri"/>
                <a:ea typeface="+mn-ea"/>
                <a:cs typeface="Calibri"/>
              </a:rPr>
              <a:t>from the end of this grant contract agreement, receipt and approval of all final reports, or the required period of time to satisfy all state and program retention requirements, whichever is later.</a:t>
            </a:r>
            <a:endParaRPr kumimoji="0" lang="en-US" sz="3200" b="0" i="1" u="none" strike="noStrike" kern="0" cap="none" spc="0" normalizeH="0" baseline="0" noProof="0">
              <a:ln>
                <a:noFill/>
              </a:ln>
              <a:solidFill>
                <a:srgbClr val="1F497D">
                  <a:lumMod val="75000"/>
                </a:srgbClr>
              </a:solidFill>
              <a:effectLst/>
              <a:uLnTx/>
              <a:uFillTx/>
              <a:latin typeface="Calibri"/>
              <a:ea typeface="+mn-ea"/>
              <a:cs typeface="Calibri"/>
            </a:endParaRPr>
          </a:p>
        </p:txBody>
      </p:sp>
    </p:spTree>
    <p:extLst>
      <p:ext uri="{BB962C8B-B14F-4D97-AF65-F5344CB8AC3E}">
        <p14:creationId xmlns:p14="http://schemas.microsoft.com/office/powerpoint/2010/main" val="410299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0838-DE79-6301-D941-8D9FF35E7871}"/>
              </a:ext>
            </a:extLst>
          </p:cNvPr>
          <p:cNvSpPr>
            <a:spLocks noGrp="1"/>
          </p:cNvSpPr>
          <p:nvPr>
            <p:ph type="title"/>
          </p:nvPr>
        </p:nvSpPr>
        <p:spPr/>
        <p:txBody>
          <a:bodyPr/>
          <a:lstStyle/>
          <a:p>
            <a:r>
              <a:rPr lang="en-US"/>
              <a:t>Generally Accepted Accounting Principles (GAAP)</a:t>
            </a:r>
          </a:p>
        </p:txBody>
      </p:sp>
      <p:sp>
        <p:nvSpPr>
          <p:cNvPr id="3" name="Content Placeholder 2">
            <a:extLst>
              <a:ext uri="{FF2B5EF4-FFF2-40B4-BE49-F238E27FC236}">
                <a16:creationId xmlns:a16="http://schemas.microsoft.com/office/drawing/2014/main" id="{66401CC9-6E47-6145-75F2-3177C8151F4B}"/>
              </a:ext>
            </a:extLst>
          </p:cNvPr>
          <p:cNvSpPr>
            <a:spLocks noGrp="1"/>
          </p:cNvSpPr>
          <p:nvPr>
            <p:ph sz="half"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rgbClr val="1F497D">
                    <a:lumMod val="75000"/>
                  </a:srgbClr>
                </a:solidFill>
                <a:effectLst/>
                <a:uLnTx/>
                <a:uFillTx/>
                <a:latin typeface="Calibri"/>
                <a:ea typeface="+mn-ea"/>
                <a:cs typeface="Calibri"/>
              </a:rPr>
              <a:t>Per </a:t>
            </a:r>
            <a:r>
              <a:rPr kumimoji="0" lang="en-US" sz="3600" b="0" i="1" u="none" strike="noStrike" kern="0" cap="none" spc="0" normalizeH="0" baseline="0" noProof="0">
                <a:ln>
                  <a:noFill/>
                </a:ln>
                <a:solidFill>
                  <a:srgbClr val="1F497D">
                    <a:lumMod val="75000"/>
                  </a:srgbClr>
                </a:solidFill>
                <a:effectLst/>
                <a:uLnTx/>
                <a:uFillTx/>
                <a:latin typeface="Calibri"/>
                <a:ea typeface="+mn-ea"/>
                <a:cs typeface="Calibri"/>
              </a:rPr>
              <a:t>Generally Accepted Accounting Principles (GAAP), </a:t>
            </a:r>
            <a:r>
              <a:rPr kumimoji="0" lang="en-US" sz="3600" b="0" i="0" u="none" strike="noStrike" kern="0" cap="none" spc="0" normalizeH="0" baseline="0" noProof="0">
                <a:ln>
                  <a:noFill/>
                </a:ln>
                <a:solidFill>
                  <a:srgbClr val="1F497D">
                    <a:lumMod val="75000"/>
                  </a:srgbClr>
                </a:solidFill>
                <a:effectLst/>
                <a:uLnTx/>
                <a:uFillTx/>
                <a:latin typeface="Calibri"/>
                <a:ea typeface="+mn-ea"/>
                <a:cs typeface="Calibri"/>
              </a:rPr>
              <a:t>financial records must be complete, consistent, and comparable to support transparency, accountability, and accuracy. Additionally, the State of Minnesota Grantee Contract Agreement requires grantees to maintain accurate records and provide them upon request for monitoring and reconciliation purposes. </a:t>
            </a:r>
          </a:p>
        </p:txBody>
      </p:sp>
    </p:spTree>
    <p:extLst>
      <p:ext uri="{BB962C8B-B14F-4D97-AF65-F5344CB8AC3E}">
        <p14:creationId xmlns:p14="http://schemas.microsoft.com/office/powerpoint/2010/main" val="4101676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14870-2811-AD19-95F7-BD99C52207B8}"/>
              </a:ext>
            </a:extLst>
          </p:cNvPr>
          <p:cNvSpPr>
            <a:spLocks noGrp="1"/>
          </p:cNvSpPr>
          <p:nvPr>
            <p:ph type="title"/>
          </p:nvPr>
        </p:nvSpPr>
        <p:spPr/>
        <p:txBody>
          <a:bodyPr/>
          <a:lstStyle/>
          <a:p>
            <a:r>
              <a:rPr lang="en-US"/>
              <a:t>General Ledger</a:t>
            </a:r>
          </a:p>
        </p:txBody>
      </p:sp>
      <p:sp>
        <p:nvSpPr>
          <p:cNvPr id="3" name="Content Placeholder 2">
            <a:extLst>
              <a:ext uri="{FF2B5EF4-FFF2-40B4-BE49-F238E27FC236}">
                <a16:creationId xmlns:a16="http://schemas.microsoft.com/office/drawing/2014/main" id="{A1630D45-3FA4-081F-17F9-32A231DD44F1}"/>
              </a:ext>
            </a:extLst>
          </p:cNvPr>
          <p:cNvSpPr>
            <a:spLocks noGrp="1"/>
          </p:cNvSpPr>
          <p:nvPr>
            <p:ph sz="half" idx="1"/>
          </p:nvPr>
        </p:nvSpPr>
        <p:spPr>
          <a:xfrm>
            <a:off x="257452" y="1266092"/>
            <a:ext cx="11677096" cy="5205045"/>
          </a:xfrm>
        </p:spPr>
        <p:txBody>
          <a:bodyPr vert="horz" lIns="274320" tIns="274320" rIns="274320" bIns="274320" rtlCol="0"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700" b="0" i="0" u="none" strike="noStrike" kern="0" cap="none" spc="-25" normalizeH="0" baseline="0" noProof="0">
                <a:ln>
                  <a:noFill/>
                </a:ln>
                <a:solidFill>
                  <a:srgbClr val="003863"/>
                </a:solidFill>
                <a:effectLst/>
                <a:uLnTx/>
                <a:uFillTx/>
                <a:latin typeface="Calibri"/>
                <a:ea typeface="+mn-ea"/>
                <a:cs typeface="Calibri"/>
              </a:rPr>
              <a:t>Definition: A general ledger is the central recordkeeping system in accounting where a company’s financial transactions are recorded.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25" normalizeH="0" baseline="0" noProof="0">
              <a:ln>
                <a:noFill/>
              </a:ln>
              <a:solidFill>
                <a:srgbClr val="003863"/>
              </a:solidFill>
              <a:effectLst/>
              <a:uLnTx/>
              <a:uFillTx/>
              <a:latin typeface="Calibri"/>
              <a:ea typeface="+mn-ea"/>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700" b="0" i="0" u="none" strike="noStrike" kern="0" cap="none" spc="-25" normalizeH="0" baseline="0" noProof="0">
                <a:ln>
                  <a:noFill/>
                </a:ln>
                <a:solidFill>
                  <a:srgbClr val="003863"/>
                </a:solidFill>
                <a:effectLst/>
                <a:uLnTx/>
                <a:uFillTx/>
                <a:latin typeface="Calibri"/>
                <a:ea typeface="+mn-ea"/>
                <a:cs typeface="Calibri"/>
              </a:rPr>
              <a:t>A system-generated </a:t>
            </a:r>
            <a:r>
              <a:rPr kumimoji="0" lang="en-US" sz="2700" b="1" i="0" u="sng" strike="noStrike" kern="0" cap="none" spc="-25" normalizeH="0" baseline="0" noProof="0">
                <a:ln>
                  <a:noFill/>
                </a:ln>
                <a:solidFill>
                  <a:srgbClr val="003863"/>
                </a:solidFill>
                <a:effectLst/>
                <a:uLnTx/>
                <a:uFillTx/>
                <a:latin typeface="Calibri"/>
                <a:ea typeface="+mn-ea"/>
                <a:cs typeface="Calibri"/>
              </a:rPr>
              <a:t>General Ledger is required </a:t>
            </a:r>
            <a:r>
              <a:rPr kumimoji="0" lang="en-US" sz="2700" b="0" i="0" u="none" strike="noStrike" kern="0" cap="none" spc="-25" normalizeH="0" baseline="0" noProof="0">
                <a:ln>
                  <a:noFill/>
                </a:ln>
                <a:solidFill>
                  <a:srgbClr val="003863"/>
                </a:solidFill>
                <a:effectLst/>
                <a:uLnTx/>
                <a:uFillTx/>
                <a:latin typeface="Calibri"/>
                <a:ea typeface="+mn-ea"/>
                <a:cs typeface="Calibri"/>
              </a:rPr>
              <a:t>and must include: </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2300" b="0" i="0" u="none" strike="noStrike" kern="0" cap="none" spc="-25" normalizeH="0" baseline="0" noProof="0">
                <a:ln>
                  <a:noFill/>
                </a:ln>
                <a:solidFill>
                  <a:srgbClr val="003863"/>
                </a:solidFill>
                <a:effectLst/>
                <a:uLnTx/>
                <a:uFillTx/>
                <a:latin typeface="Calibri"/>
                <a:ea typeface="+mn-ea"/>
                <a:cs typeface="Calibri"/>
              </a:rPr>
              <a:t>Grant identifier(s) clearly assigned and used to track all grant-related transactions. </a:t>
            </a:r>
            <a:endParaRPr lang="en-US" sz="2300" b="0" i="0" u="none" strike="noStrike" kern="0" cap="none" spc="-25" normalizeH="0" baseline="0" noProof="0">
              <a:ln>
                <a:noFill/>
              </a:ln>
              <a:solidFill>
                <a:srgbClr val="003863"/>
              </a:solidFill>
              <a:effectLst/>
              <a:uLnTx/>
              <a:uFillTx/>
              <a:latin typeface="Calibri"/>
              <a:ea typeface="Calibri"/>
              <a:cs typeface="Calibri"/>
            </a:endParaRPr>
          </a:p>
          <a:p>
            <a:pPr marL="800100" lvl="1" indent="-342900">
              <a:spcBef>
                <a:spcPts val="0"/>
              </a:spcBef>
              <a:spcAft>
                <a:spcPts val="0"/>
              </a:spcAft>
              <a:buClrTx/>
              <a:buFont typeface="+mj-lt"/>
              <a:buAutoNum type="arabicPeriod"/>
              <a:defRPr/>
            </a:pPr>
            <a:r>
              <a:rPr kumimoji="0" lang="en-US" sz="2300" b="0" i="0" u="none" strike="noStrike" kern="0" cap="none" spc="-25" normalizeH="0" baseline="0" noProof="0">
                <a:ln>
                  <a:noFill/>
                </a:ln>
                <a:solidFill>
                  <a:srgbClr val="003863"/>
                </a:solidFill>
                <a:effectLst/>
                <a:uLnTx/>
                <a:uFillTx/>
                <a:latin typeface="Calibri"/>
                <a:ea typeface="+mn-ea"/>
                <a:cs typeface="Calibri"/>
              </a:rPr>
              <a:t>Detailed expenditure records by chart of accounts (e.g., wages, supplies, rent</a:t>
            </a:r>
            <a:r>
              <a:rPr lang="en-US" sz="2300" kern="0" spc="-25">
                <a:solidFill>
                  <a:srgbClr val="003863"/>
                </a:solidFill>
                <a:latin typeface="Calibri"/>
                <a:cs typeface="Calibri"/>
              </a:rPr>
              <a:t>)</a:t>
            </a: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2300" b="0" i="0" u="none" strike="noStrike" kern="0" cap="none" spc="-25" normalizeH="0" baseline="0" noProof="0">
                <a:ln>
                  <a:noFill/>
                </a:ln>
                <a:solidFill>
                  <a:srgbClr val="003863"/>
                </a:solidFill>
                <a:effectLst/>
                <a:uLnTx/>
                <a:uFillTx/>
                <a:latin typeface="Calibri"/>
                <a:ea typeface="+mn-ea"/>
                <a:cs typeface="Calibri"/>
              </a:rPr>
              <a:t>Clear distinction between revenue and </a:t>
            </a:r>
            <a:r>
              <a:rPr lang="en-US" sz="2300" kern="0" spc="-25">
                <a:solidFill>
                  <a:srgbClr val="003863"/>
                </a:solidFill>
                <a:latin typeface="Calibri"/>
                <a:cs typeface="Calibri"/>
              </a:rPr>
              <a:t>expenditures</a:t>
            </a:r>
          </a:p>
          <a:p>
            <a:pPr marL="800100" marR="0" lvl="1" indent="-342900" defTabSz="914400">
              <a:lnSpc>
                <a:spcPct val="100000"/>
              </a:lnSpc>
              <a:spcBef>
                <a:spcPts val="0"/>
              </a:spcBef>
              <a:spcAft>
                <a:spcPts val="0"/>
              </a:spcAft>
              <a:buClrTx/>
              <a:buSzTx/>
              <a:buAutoNum type="arabicPeriod"/>
              <a:tabLst/>
              <a:defRPr/>
            </a:pPr>
            <a:r>
              <a:rPr lang="en-US" sz="2300" kern="0" spc="-25">
                <a:solidFill>
                  <a:srgbClr val="003863"/>
                </a:solidFill>
                <a:latin typeface="Calibri"/>
                <a:cs typeface="Calibri"/>
              </a:rPr>
              <a:t>Transaction</a:t>
            </a:r>
            <a:r>
              <a:rPr kumimoji="0" lang="en-US" sz="2300" b="0" i="0" u="none" strike="noStrike" kern="0" cap="none" spc="-25" normalizeH="0" baseline="0" noProof="0">
                <a:ln>
                  <a:noFill/>
                </a:ln>
                <a:solidFill>
                  <a:srgbClr val="003863"/>
                </a:solidFill>
                <a:effectLst/>
                <a:uLnTx/>
                <a:uFillTx/>
                <a:latin typeface="Calibri"/>
                <a:ea typeface="+mn-ea"/>
                <a:cs typeface="Calibri"/>
              </a:rPr>
              <a:t> descriptions that are color coded to explain the nature of each entry </a:t>
            </a:r>
            <a:endParaRPr lang="en-US" sz="2300" b="0" i="0" u="none" strike="noStrike" kern="0" cap="none" spc="-25" normalizeH="0" baseline="0" noProof="0">
              <a:ln>
                <a:noFill/>
              </a:ln>
              <a:solidFill>
                <a:srgbClr val="003863"/>
              </a:solidFill>
              <a:effectLst/>
              <a:uLnTx/>
              <a:uFillTx/>
              <a:latin typeface="Calibri"/>
              <a:ea typeface="Calibri"/>
              <a:cs typeface="Calibri"/>
            </a:endParaRPr>
          </a:p>
          <a:p>
            <a:pPr marL="800100" marR="0" lvl="1"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2300" b="0" i="0" u="none" strike="noStrike" kern="0" cap="none" spc="-25" normalizeH="0" baseline="0" noProof="0">
                <a:ln>
                  <a:noFill/>
                </a:ln>
                <a:solidFill>
                  <a:srgbClr val="003863"/>
                </a:solidFill>
                <a:effectLst/>
                <a:uLnTx/>
                <a:uFillTx/>
                <a:latin typeface="Calibri"/>
                <a:ea typeface="+mn-ea"/>
                <a:cs typeface="Calibri"/>
              </a:rPr>
              <a:t>Accurate dates indicating when costs were incurred </a:t>
            </a:r>
            <a:endParaRPr lang="en-US" sz="2300" b="0" i="0" u="none" strike="noStrike" kern="0" cap="none" spc="-25" normalizeH="0" baseline="0" noProof="0">
              <a:ln>
                <a:noFill/>
              </a:ln>
              <a:solidFill>
                <a:srgbClr val="003863"/>
              </a:solidFill>
              <a:effectLst/>
              <a:uLnTx/>
              <a:uFillTx/>
              <a:latin typeface="Calibri"/>
              <a:ea typeface="Calibri"/>
              <a:cs typeface="Calibri"/>
            </a:endParaRPr>
          </a:p>
        </p:txBody>
      </p:sp>
    </p:spTree>
    <p:extLst>
      <p:ext uri="{BB962C8B-B14F-4D97-AF65-F5344CB8AC3E}">
        <p14:creationId xmlns:p14="http://schemas.microsoft.com/office/powerpoint/2010/main" val="971950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47E5D-DD0F-8FBD-81C0-ACD5EF9AD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423AA-7611-ED37-38D3-376E1CA83B8C}"/>
              </a:ext>
            </a:extLst>
          </p:cNvPr>
          <p:cNvSpPr>
            <a:spLocks noGrp="1"/>
          </p:cNvSpPr>
          <p:nvPr>
            <p:ph type="title"/>
          </p:nvPr>
        </p:nvSpPr>
        <p:spPr/>
        <p:txBody>
          <a:bodyPr/>
          <a:lstStyle/>
          <a:p>
            <a:r>
              <a:rPr lang="en-US"/>
              <a:t>Example General Ledger (system-generated)</a:t>
            </a:r>
          </a:p>
        </p:txBody>
      </p:sp>
      <p:pic>
        <p:nvPicPr>
          <p:cNvPr id="4" name="Content Placeholder 3" descr="Screenshot of a general ledger">
            <a:extLst>
              <a:ext uri="{FF2B5EF4-FFF2-40B4-BE49-F238E27FC236}">
                <a16:creationId xmlns:a16="http://schemas.microsoft.com/office/drawing/2014/main" id="{7A28BBF9-46C3-9A31-85E3-7C7845CF22F1}"/>
              </a:ext>
            </a:extLst>
          </p:cNvPr>
          <p:cNvPicPr>
            <a:picLocks noGrp="1" noChangeAspect="1"/>
          </p:cNvPicPr>
          <p:nvPr>
            <p:ph sz="half" idx="1"/>
          </p:nvPr>
        </p:nvPicPr>
        <p:blipFill>
          <a:blip r:embed="rId3"/>
          <a:stretch>
            <a:fillRect/>
          </a:stretch>
        </p:blipFill>
        <p:spPr>
          <a:xfrm>
            <a:off x="997688" y="1493109"/>
            <a:ext cx="10038908" cy="5179254"/>
          </a:xfrm>
          <a:prstGeom prst="rect">
            <a:avLst/>
          </a:prstGeom>
        </p:spPr>
      </p:pic>
    </p:spTree>
    <p:extLst>
      <p:ext uri="{BB962C8B-B14F-4D97-AF65-F5344CB8AC3E}">
        <p14:creationId xmlns:p14="http://schemas.microsoft.com/office/powerpoint/2010/main" val="36361651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9F0BE-B5F2-6E17-B170-CFFBB6563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4B962-2319-F2E3-F73D-79B42FABAE20}"/>
              </a:ext>
            </a:extLst>
          </p:cNvPr>
          <p:cNvSpPr>
            <a:spLocks noGrp="1"/>
          </p:cNvSpPr>
          <p:nvPr>
            <p:ph type="title"/>
          </p:nvPr>
        </p:nvSpPr>
        <p:spPr>
          <a:xfrm>
            <a:off x="838200" y="192863"/>
            <a:ext cx="10515600" cy="1216025"/>
          </a:xfrm>
        </p:spPr>
        <p:txBody>
          <a:bodyPr/>
          <a:lstStyle/>
          <a:p>
            <a:r>
              <a:rPr lang="en-US" spc="-40"/>
              <a:t>Knowledge Check</a:t>
            </a:r>
            <a:endParaRPr lang="en-US"/>
          </a:p>
        </p:txBody>
      </p:sp>
      <p:sp>
        <p:nvSpPr>
          <p:cNvPr id="5" name="Content Placeholder 4">
            <a:extLst>
              <a:ext uri="{FF2B5EF4-FFF2-40B4-BE49-F238E27FC236}">
                <a16:creationId xmlns:a16="http://schemas.microsoft.com/office/drawing/2014/main" id="{92BCD85F-F550-6552-E89D-C501448E3041}"/>
              </a:ext>
            </a:extLst>
          </p:cNvPr>
          <p:cNvSpPr>
            <a:spLocks noGrp="1"/>
          </p:cNvSpPr>
          <p:nvPr>
            <p:ph sz="half" idx="1"/>
          </p:nvPr>
        </p:nvSpPr>
        <p:spPr>
          <a:xfrm>
            <a:off x="257452" y="1594625"/>
            <a:ext cx="5838548" cy="2243449"/>
          </a:xfrm>
        </p:spPr>
        <p:txBody>
          <a:bodyPr>
            <a:normAutofit/>
          </a:bodyPr>
          <a:lstStyle/>
          <a:p>
            <a:pPr marL="0" indent="0">
              <a:buNone/>
            </a:pPr>
            <a:r>
              <a:rPr lang="en-US" sz="2800" b="1" spc="-20">
                <a:solidFill>
                  <a:srgbClr val="003863"/>
                </a:solidFill>
                <a:cs typeface="Calibri"/>
              </a:rPr>
              <a:t>Grantees are required to have a system-generated general ledger to manage their DEED grant(s)?</a:t>
            </a:r>
            <a:endParaRPr lang="en-US" sz="2800" b="1">
              <a:cs typeface="Calibri"/>
            </a:endParaRPr>
          </a:p>
          <a:p>
            <a:endParaRPr lang="en-US"/>
          </a:p>
        </p:txBody>
      </p:sp>
      <p:pic>
        <p:nvPicPr>
          <p:cNvPr id="6" name="Picture 5" descr="A picture containing writing implement, stationary, pencil, pen">
            <a:extLst>
              <a:ext uri="{FF2B5EF4-FFF2-40B4-BE49-F238E27FC236}">
                <a16:creationId xmlns:a16="http://schemas.microsoft.com/office/drawing/2014/main" id="{FF303D54-5272-73B2-5CB0-3EFC5628598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0083" y="2469713"/>
            <a:ext cx="3609604" cy="2389456"/>
          </a:xfrm>
          <a:prstGeom prst="rect">
            <a:avLst/>
          </a:prstGeom>
        </p:spPr>
      </p:pic>
    </p:spTree>
    <p:extLst>
      <p:ext uri="{BB962C8B-B14F-4D97-AF65-F5344CB8AC3E}">
        <p14:creationId xmlns:p14="http://schemas.microsoft.com/office/powerpoint/2010/main" val="1877794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4F5E-D5FD-CE20-F4E5-EB259D10D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AD686-D8BA-C842-D1EA-E3F4DB0C67E1}"/>
              </a:ext>
            </a:extLst>
          </p:cNvPr>
          <p:cNvSpPr>
            <a:spLocks noGrp="1"/>
          </p:cNvSpPr>
          <p:nvPr>
            <p:ph type="title"/>
          </p:nvPr>
        </p:nvSpPr>
        <p:spPr>
          <a:xfrm>
            <a:off x="838200" y="192863"/>
            <a:ext cx="10515600" cy="1216025"/>
          </a:xfrm>
        </p:spPr>
        <p:txBody>
          <a:bodyPr/>
          <a:lstStyle/>
          <a:p>
            <a:r>
              <a:rPr lang="en-US" spc="-40"/>
              <a:t>Knowledge Check - Answer</a:t>
            </a:r>
            <a:endParaRPr lang="en-US"/>
          </a:p>
        </p:txBody>
      </p:sp>
      <p:sp>
        <p:nvSpPr>
          <p:cNvPr id="5" name="Content Placeholder 4">
            <a:extLst>
              <a:ext uri="{FF2B5EF4-FFF2-40B4-BE49-F238E27FC236}">
                <a16:creationId xmlns:a16="http://schemas.microsoft.com/office/drawing/2014/main" id="{37513EF3-2173-E0C0-C11B-8ADA3905FC02}"/>
              </a:ext>
            </a:extLst>
          </p:cNvPr>
          <p:cNvSpPr>
            <a:spLocks noGrp="1"/>
          </p:cNvSpPr>
          <p:nvPr>
            <p:ph sz="half" idx="1"/>
          </p:nvPr>
        </p:nvSpPr>
        <p:spPr>
          <a:xfrm>
            <a:off x="467507" y="1886767"/>
            <a:ext cx="5024411" cy="1714059"/>
          </a:xfrm>
        </p:spPr>
        <p:txBody>
          <a:bodyPr>
            <a:normAutofit fontScale="62500" lnSpcReduction="20000"/>
          </a:bodyPr>
          <a:lstStyle/>
          <a:p>
            <a:pPr marL="0" indent="0">
              <a:buNone/>
            </a:pPr>
            <a:r>
              <a:rPr lang="en-US" sz="4000" b="1" spc="-20">
                <a:solidFill>
                  <a:srgbClr val="003863"/>
                </a:solidFill>
                <a:cs typeface="Calibri"/>
              </a:rPr>
              <a:t>Grantees are required to have a system-generated general ledger to manage their DEED grant(s)?</a:t>
            </a:r>
            <a:endParaRPr lang="en-US" sz="4000" b="1">
              <a:cs typeface="Calibri"/>
            </a:endParaRPr>
          </a:p>
          <a:p>
            <a:endParaRPr lang="en-US"/>
          </a:p>
        </p:txBody>
      </p:sp>
      <p:sp>
        <p:nvSpPr>
          <p:cNvPr id="3" name="TextBox 2">
            <a:extLst>
              <a:ext uri="{FF2B5EF4-FFF2-40B4-BE49-F238E27FC236}">
                <a16:creationId xmlns:a16="http://schemas.microsoft.com/office/drawing/2014/main" id="{049ACA3A-D7CA-99FB-BC68-4382CD98CDCD}"/>
              </a:ext>
            </a:extLst>
          </p:cNvPr>
          <p:cNvSpPr txBox="1"/>
          <p:nvPr/>
        </p:nvSpPr>
        <p:spPr>
          <a:xfrm>
            <a:off x="1022684" y="3994484"/>
            <a:ext cx="2550695" cy="523220"/>
          </a:xfrm>
          <a:prstGeom prst="rect">
            <a:avLst/>
          </a:prstGeom>
          <a:noFill/>
        </p:spPr>
        <p:txBody>
          <a:bodyPr wrap="square" rtlCol="0">
            <a:spAutoFit/>
          </a:bodyPr>
          <a:lstStyle/>
          <a:p>
            <a:pPr marL="12700">
              <a:lnSpc>
                <a:spcPct val="100000"/>
              </a:lnSpc>
              <a:spcBef>
                <a:spcPts val="250"/>
              </a:spcBef>
            </a:pPr>
            <a:r>
              <a:rPr lang="en-US" sz="2800" b="1" spc="-20">
                <a:solidFill>
                  <a:srgbClr val="003863"/>
                </a:solidFill>
                <a:cs typeface="Calibri"/>
              </a:rPr>
              <a:t>Answer: True</a:t>
            </a:r>
            <a:endParaRPr lang="en-US" sz="2800">
              <a:cs typeface="Calibri"/>
            </a:endParaRPr>
          </a:p>
        </p:txBody>
      </p:sp>
      <p:pic>
        <p:nvPicPr>
          <p:cNvPr id="6" name="Picture 5" descr="A picture containing writing implement, stationary, pencil, pen">
            <a:extLst>
              <a:ext uri="{FF2B5EF4-FFF2-40B4-BE49-F238E27FC236}">
                <a16:creationId xmlns:a16="http://schemas.microsoft.com/office/drawing/2014/main" id="{50583247-D216-4D86-BD62-6FFB70AE684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0083" y="2469713"/>
            <a:ext cx="3609604" cy="2389456"/>
          </a:xfrm>
          <a:prstGeom prst="rect">
            <a:avLst/>
          </a:prstGeom>
        </p:spPr>
      </p:pic>
    </p:spTree>
    <p:extLst>
      <p:ext uri="{BB962C8B-B14F-4D97-AF65-F5344CB8AC3E}">
        <p14:creationId xmlns:p14="http://schemas.microsoft.com/office/powerpoint/2010/main" val="1977589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37DE-048D-BE2E-FF76-14F1237EEB42}"/>
              </a:ext>
            </a:extLst>
          </p:cNvPr>
          <p:cNvSpPr>
            <a:spLocks noGrp="1"/>
          </p:cNvSpPr>
          <p:nvPr>
            <p:ph type="title"/>
          </p:nvPr>
        </p:nvSpPr>
        <p:spPr/>
        <p:txBody>
          <a:bodyPr/>
          <a:lstStyle/>
          <a:p>
            <a:r>
              <a:rPr lang="en-US"/>
              <a:t>Administrative Costs</a:t>
            </a:r>
          </a:p>
        </p:txBody>
      </p:sp>
      <p:sp>
        <p:nvSpPr>
          <p:cNvPr id="3" name="Content Placeholder 2">
            <a:extLst>
              <a:ext uri="{FF2B5EF4-FFF2-40B4-BE49-F238E27FC236}">
                <a16:creationId xmlns:a16="http://schemas.microsoft.com/office/drawing/2014/main" id="{8AA98B06-6398-78F8-C73D-7BEFCF832282}"/>
              </a:ext>
            </a:extLst>
          </p:cNvPr>
          <p:cNvSpPr>
            <a:spLocks noGrp="1"/>
          </p:cNvSpPr>
          <p:nvPr>
            <p:ph sz="half" idx="1"/>
          </p:nvPr>
        </p:nvSpPr>
        <p:spPr/>
        <p:txBody>
          <a:bodyPr vert="horz" lIns="274320" tIns="274320" rIns="274320" bIns="274320" rtlCol="0" anchor="t">
            <a:normAutofit/>
          </a:bodyPr>
          <a:lstStyle/>
          <a:p>
            <a:pPr marL="355600" marR="154305" indent="-342900">
              <a:lnSpc>
                <a:spcPct val="80000"/>
              </a:lnSpc>
              <a:spcBef>
                <a:spcPts val="675"/>
              </a:spcBef>
              <a:spcAft>
                <a:spcPts val="0"/>
              </a:spcAft>
              <a:buClr>
                <a:srgbClr val="77923B"/>
              </a:buClr>
              <a:buFont typeface="Arial"/>
              <a:buChar char="•"/>
              <a:tabLst>
                <a:tab pos="355600" algn="l"/>
              </a:tabLst>
              <a:defRPr/>
            </a:pPr>
            <a:r>
              <a:rPr lang="en-US" sz="2400" kern="0">
                <a:solidFill>
                  <a:srgbClr val="003863"/>
                </a:solidFill>
                <a:latin typeface="Calibri"/>
                <a:cs typeface="Calibri"/>
              </a:rPr>
              <a:t>As indicated in the RFP the contracting process, administrative costs are limited to 5% of total funds granted</a:t>
            </a:r>
            <a:endParaRPr lang="en-US" sz="2400" b="0" i="0" u="none" strike="noStrike" kern="0" cap="none" normalizeH="0" baseline="0" noProof="0">
              <a:ln>
                <a:noFill/>
              </a:ln>
              <a:solidFill>
                <a:srgbClr val="003863"/>
              </a:solidFill>
              <a:effectLst/>
              <a:uLnTx/>
              <a:uFillTx/>
              <a:latin typeface="Calibri"/>
              <a:ea typeface="Calibri"/>
              <a:cs typeface="Calibri"/>
            </a:endParaRPr>
          </a:p>
          <a:p>
            <a:pPr marL="355600" marR="5080" lvl="0" indent="-342900" defTabSz="914400" eaLnBrk="1" fontAlgn="auto" latinLnBrk="0" hangingPunct="1">
              <a:lnSpc>
                <a:spcPct val="80000"/>
              </a:lnSpc>
              <a:spcBef>
                <a:spcPts val="2880"/>
              </a:spcBef>
              <a:spcAft>
                <a:spcPts val="0"/>
              </a:spcAft>
              <a:buClr>
                <a:srgbClr val="77923B"/>
              </a:buClr>
              <a:buSzTx/>
              <a:buFont typeface="Arial"/>
              <a:buChar char="•"/>
              <a:tabLst>
                <a:tab pos="355600" algn="l"/>
              </a:tabLst>
              <a:defRPr/>
            </a:pPr>
            <a:r>
              <a:rPr kumimoji="0" lang="en-US" sz="2400" b="0" i="0" u="none" strike="noStrike" kern="0" cap="none" spc="-25" normalizeH="0" baseline="0" noProof="0">
                <a:ln>
                  <a:noFill/>
                </a:ln>
                <a:solidFill>
                  <a:srgbClr val="003863"/>
                </a:solidFill>
                <a:effectLst/>
                <a:uLnTx/>
                <a:uFillTx/>
                <a:latin typeface="Calibri"/>
                <a:cs typeface="Calibri"/>
              </a:rPr>
              <a:t>Administrative</a:t>
            </a:r>
            <a:r>
              <a:rPr kumimoji="0" lang="en-US" sz="2400" b="0" i="0" u="none" strike="noStrike" kern="0" cap="none" spc="-35"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expenses</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can</a:t>
            </a:r>
            <a:r>
              <a:rPr kumimoji="0" lang="en-US" sz="2400" b="0" i="0" u="none" strike="noStrike" kern="0" cap="none" spc="-5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25" normalizeH="0" baseline="0" noProof="0">
                <a:ln>
                  <a:noFill/>
                </a:ln>
                <a:solidFill>
                  <a:srgbClr val="003863"/>
                </a:solidFill>
                <a:effectLst/>
                <a:uLnTx/>
                <a:uFillTx/>
                <a:latin typeface="Calibri"/>
                <a:cs typeface="Calibri"/>
              </a:rPr>
              <a:t> greater</a:t>
            </a:r>
            <a:r>
              <a:rPr kumimoji="0" lang="en-US" sz="2400" b="0" i="0" u="none" strike="noStrike" kern="0" cap="none" spc="-9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or</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less</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than</a:t>
            </a:r>
            <a:r>
              <a:rPr kumimoji="0" lang="en-US" sz="2400" b="0" i="0" u="none" strike="noStrike" kern="0" cap="none" spc="-30" normalizeH="0" baseline="0" noProof="0" dirty="0">
                <a:ln>
                  <a:noFill/>
                </a:ln>
                <a:solidFill>
                  <a:srgbClr val="003863"/>
                </a:solidFill>
                <a:effectLst/>
                <a:uLnTx/>
                <a:uFillTx/>
                <a:latin typeface="Calibri"/>
                <a:cs typeface="Calibri"/>
              </a:rPr>
              <a:t> </a:t>
            </a:r>
            <a:r>
              <a:rPr lang="en-US" sz="2400" kern="0">
                <a:solidFill>
                  <a:srgbClr val="003863"/>
                </a:solidFill>
                <a:latin typeface="Calibri"/>
                <a:cs typeface="Calibri"/>
              </a:rPr>
              <a:t>5</a:t>
            </a:r>
            <a:r>
              <a:rPr kumimoji="0" lang="en-US" sz="2400" b="0" i="0" u="none" strike="noStrike" kern="0" cap="none" spc="0" normalizeH="0" baseline="0" noProof="0">
                <a:ln>
                  <a:noFill/>
                </a:ln>
                <a:solidFill>
                  <a:srgbClr val="003863"/>
                </a:solidFill>
                <a:effectLst/>
                <a:uLnTx/>
                <a:uFillTx/>
                <a:latin typeface="Calibri"/>
                <a:cs typeface="Calibri"/>
              </a:rPr>
              <a:t>%</a:t>
            </a:r>
            <a:r>
              <a:rPr kumimoji="0" lang="en-US" sz="2400" b="0" i="0" u="none" strike="noStrike" kern="0" cap="none" spc="-3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on</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50" normalizeH="0" baseline="0" noProof="0">
                <a:ln>
                  <a:noFill/>
                </a:ln>
                <a:solidFill>
                  <a:srgbClr val="003863"/>
                </a:solidFill>
                <a:effectLst/>
                <a:uLnTx/>
                <a:uFillTx/>
                <a:latin typeface="Calibri"/>
                <a:cs typeface="Calibri"/>
              </a:rPr>
              <a:t>a </a:t>
            </a:r>
            <a:r>
              <a:rPr kumimoji="0" lang="en-US" sz="2400" b="0" i="0" u="none" strike="noStrike" kern="0" cap="none" spc="0" normalizeH="0" baseline="0" noProof="0">
                <a:ln>
                  <a:noFill/>
                </a:ln>
                <a:solidFill>
                  <a:srgbClr val="003863"/>
                </a:solidFill>
                <a:effectLst/>
                <a:uLnTx/>
                <a:uFillTx/>
                <a:latin typeface="Calibri"/>
                <a:cs typeface="Calibri"/>
              </a:rPr>
              <a:t>given</a:t>
            </a:r>
            <a:r>
              <a:rPr kumimoji="0" lang="en-US" sz="2400" b="0" i="0" u="none" strike="noStrike" kern="0" cap="none" spc="-5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Reimbursement Payment Request (RPR) but</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must</a:t>
            </a:r>
            <a:r>
              <a:rPr kumimoji="0" lang="en-US" sz="2400" b="0" i="0" u="none" strike="noStrike" kern="0" cap="none" spc="-9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30" normalizeH="0" baseline="0" noProof="0">
                <a:ln>
                  <a:noFill/>
                </a:ln>
                <a:solidFill>
                  <a:srgbClr val="003863"/>
                </a:solidFill>
                <a:effectLst/>
                <a:uLnTx/>
                <a:uFillTx/>
                <a:latin typeface="Calibri"/>
                <a:cs typeface="Calibri"/>
              </a:rPr>
              <a:t>exceed</a:t>
            </a:r>
            <a:r>
              <a:rPr kumimoji="0" lang="en-US" sz="2400" b="0" i="0" u="none" strike="noStrike" kern="0" cap="none" spc="-70" normalizeH="0" baseline="0" noProof="0" dirty="0">
                <a:ln>
                  <a:noFill/>
                </a:ln>
                <a:solidFill>
                  <a:srgbClr val="003863"/>
                </a:solidFill>
                <a:effectLst/>
                <a:uLnTx/>
                <a:uFillTx/>
                <a:latin typeface="Calibri"/>
                <a:cs typeface="Calibri"/>
              </a:rPr>
              <a:t> </a:t>
            </a:r>
            <a:r>
              <a:rPr lang="en-US" sz="2400" kern="0">
                <a:solidFill>
                  <a:srgbClr val="003863"/>
                </a:solidFill>
                <a:latin typeface="Calibri"/>
                <a:cs typeface="Calibri"/>
              </a:rPr>
              <a:t>5</a:t>
            </a:r>
            <a:r>
              <a:rPr kumimoji="0" lang="en-US" sz="2400" b="0" i="0" u="none" strike="noStrike" kern="0" cap="none" spc="0" normalizeH="0" baseline="0" noProof="0">
                <a:ln>
                  <a:noFill/>
                </a:ln>
                <a:solidFill>
                  <a:srgbClr val="003863"/>
                </a:solidFill>
                <a:effectLst/>
                <a:uLnTx/>
                <a:uFillTx/>
                <a:latin typeface="Calibri"/>
                <a:cs typeface="Calibri"/>
              </a:rPr>
              <a:t>%</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total</a:t>
            </a:r>
            <a:r>
              <a:rPr kumimoji="0" lang="en-US" sz="2400" b="0" i="0" u="none" strike="noStrike" kern="0" cap="none" spc="600" normalizeH="0" baseline="0" noProof="0" dirty="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expenditures</a:t>
            </a:r>
            <a:r>
              <a:rPr kumimoji="0" lang="en-US" sz="2400" b="0" i="0" u="none" strike="noStrike" kern="0" cap="none" spc="-3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on</a:t>
            </a:r>
            <a:r>
              <a:rPr kumimoji="0" lang="en-US" sz="2400" b="0" i="0" u="none" strike="noStrike" kern="0" cap="none" spc="-3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2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final</a:t>
            </a:r>
            <a:r>
              <a:rPr kumimoji="0" lang="en-US" sz="2400" b="0" i="0" u="none" strike="noStrike" kern="0" cap="none" spc="-50"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RPR</a:t>
            </a:r>
          </a:p>
          <a:p>
            <a:pPr marL="355600" marR="5080" lvl="0" indent="-342900" defTabSz="914400" eaLnBrk="1" fontAlgn="auto" latinLnBrk="0" hangingPunct="1">
              <a:lnSpc>
                <a:spcPct val="80000"/>
              </a:lnSpc>
              <a:spcBef>
                <a:spcPts val="2880"/>
              </a:spcBef>
              <a:spcAft>
                <a:spcPts val="0"/>
              </a:spcAft>
              <a:buClr>
                <a:srgbClr val="77923B"/>
              </a:buClr>
              <a:buSzTx/>
              <a:buFont typeface="Arial"/>
              <a:buChar char="•"/>
              <a:tabLst>
                <a:tab pos="355600" algn="l"/>
              </a:tabLst>
              <a:defRPr/>
            </a:pPr>
            <a:r>
              <a:rPr kumimoji="0" lang="en-US" sz="2400" b="0" i="0" u="none" strike="noStrike" kern="0" cap="none" spc="-25" normalizeH="0" baseline="0" noProof="0">
                <a:ln>
                  <a:noFill/>
                </a:ln>
                <a:solidFill>
                  <a:srgbClr val="003863"/>
                </a:solidFill>
                <a:effectLst/>
                <a:uLnTx/>
                <a:uFillTx/>
                <a:latin typeface="Calibri"/>
                <a:cs typeface="Calibri"/>
              </a:rPr>
              <a:t>All Administrative costs must be substantiated by documentation of actual costs incurred (i.e., organizations cannot bill a flat </a:t>
            </a:r>
            <a:r>
              <a:rPr lang="en-US" sz="2400" kern="0" spc="-25">
                <a:solidFill>
                  <a:srgbClr val="003863"/>
                </a:solidFill>
                <a:latin typeface="Calibri"/>
                <a:cs typeface="Calibri"/>
              </a:rPr>
              <a:t>5</a:t>
            </a:r>
            <a:r>
              <a:rPr kumimoji="0" lang="en-US" sz="2400" b="0" i="0" u="none" strike="noStrike" kern="0" cap="none" spc="-25" normalizeH="0" baseline="0" noProof="0">
                <a:ln>
                  <a:noFill/>
                </a:ln>
                <a:solidFill>
                  <a:srgbClr val="003863"/>
                </a:solidFill>
                <a:effectLst/>
                <a:uLnTx/>
                <a:uFillTx/>
                <a:latin typeface="Calibri"/>
                <a:cs typeface="Calibri"/>
              </a:rPr>
              <a:t>% or averaged costs each month</a:t>
            </a:r>
            <a:r>
              <a:rPr lang="en-US" sz="2400" kern="0" spc="-25">
                <a:solidFill>
                  <a:srgbClr val="003863"/>
                </a:solidFill>
                <a:latin typeface="Calibri"/>
                <a:cs typeface="Calibri"/>
              </a:rPr>
              <a:t>)</a:t>
            </a:r>
            <a:r>
              <a:rPr kumimoji="0" lang="en-US" sz="2400" b="0" i="0" u="none" strike="noStrike" kern="0" cap="none" spc="-25" normalizeH="0" baseline="0" noProof="0">
                <a:ln>
                  <a:noFill/>
                </a:ln>
                <a:solidFill>
                  <a:srgbClr val="003863"/>
                </a:solidFill>
                <a:effectLst/>
                <a:uLnTx/>
                <a:uFillTx/>
                <a:latin typeface="Calibri"/>
                <a:cs typeface="Calibri"/>
              </a:rPr>
              <a:t> </a:t>
            </a:r>
          </a:p>
        </p:txBody>
      </p:sp>
    </p:spTree>
    <p:extLst>
      <p:ext uri="{BB962C8B-B14F-4D97-AF65-F5344CB8AC3E}">
        <p14:creationId xmlns:p14="http://schemas.microsoft.com/office/powerpoint/2010/main" val="70743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4391A-0BD2-150C-9230-EB7B592A34D6}"/>
              </a:ext>
            </a:extLst>
          </p:cNvPr>
          <p:cNvSpPr>
            <a:spLocks noGrp="1"/>
          </p:cNvSpPr>
          <p:nvPr>
            <p:ph type="title"/>
          </p:nvPr>
        </p:nvSpPr>
        <p:spPr/>
        <p:txBody>
          <a:bodyPr/>
          <a:lstStyle/>
          <a:p>
            <a:r>
              <a:rPr lang="en-US"/>
              <a:t>Administrative Costs: Examples</a:t>
            </a:r>
          </a:p>
        </p:txBody>
      </p:sp>
      <p:sp>
        <p:nvSpPr>
          <p:cNvPr id="3" name="Content Placeholder 2">
            <a:extLst>
              <a:ext uri="{FF2B5EF4-FFF2-40B4-BE49-F238E27FC236}">
                <a16:creationId xmlns:a16="http://schemas.microsoft.com/office/drawing/2014/main" id="{51A56974-836B-DB6A-E608-53E8D00F84F2}"/>
              </a:ext>
            </a:extLst>
          </p:cNvPr>
          <p:cNvSpPr>
            <a:spLocks noGrp="1"/>
          </p:cNvSpPr>
          <p:nvPr>
            <p:ph sz="half" idx="1"/>
          </p:nvPr>
        </p:nvSpPr>
        <p:spPr/>
        <p:txBody>
          <a:bodyPr>
            <a:normAutofit fontScale="92500" lnSpcReduction="20000"/>
          </a:bodyPr>
          <a:lstStyle/>
          <a:p>
            <a:pPr marL="12700" marR="5080" lvl="0" indent="0" defTabSz="914400" eaLnBrk="1" fontAlgn="auto" latinLnBrk="0" hangingPunct="1">
              <a:lnSpc>
                <a:spcPts val="2310"/>
              </a:lnSpc>
              <a:spcBef>
                <a:spcPts val="655"/>
              </a:spcBef>
              <a:spcAft>
                <a:spcPts val="0"/>
              </a:spcAft>
              <a:buClrTx/>
              <a:buSzTx/>
              <a:buFontTx/>
              <a:buNone/>
              <a:tabLst>
                <a:tab pos="1336675" algn="l"/>
              </a:tabLst>
              <a:defRPr/>
            </a:pPr>
            <a:r>
              <a:rPr kumimoji="0" lang="en-US" sz="2800" b="0" i="0" u="none" strike="noStrike" kern="0" cap="none" spc="-25" normalizeH="0" baseline="0" noProof="0">
                <a:ln>
                  <a:noFill/>
                </a:ln>
                <a:solidFill>
                  <a:srgbClr val="003863"/>
                </a:solidFill>
                <a:effectLst/>
                <a:uLnTx/>
                <a:uFillTx/>
                <a:latin typeface="Calibri"/>
                <a:cs typeface="Calibri"/>
              </a:rPr>
              <a:t>Administrative</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expenses</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are</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associated</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with</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functions</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not</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related</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to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3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direct </a:t>
            </a:r>
            <a:r>
              <a:rPr kumimoji="0" lang="en-US" sz="2800" b="0" i="0" u="none" strike="noStrike" kern="0" cap="none" spc="-20" normalizeH="0" baseline="0" noProof="0">
                <a:ln>
                  <a:noFill/>
                </a:ln>
                <a:solidFill>
                  <a:srgbClr val="003863"/>
                </a:solidFill>
                <a:effectLst/>
                <a:uLnTx/>
                <a:uFillTx/>
                <a:latin typeface="Calibri"/>
                <a:cs typeface="Calibri"/>
              </a:rPr>
              <a:t>provision</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services</a:t>
            </a:r>
            <a:r>
              <a:rPr kumimoji="0" lang="en-US" sz="2800" b="0" i="0" u="none" strike="noStrike" kern="0" cap="none" spc="-2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to</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program</a:t>
            </a:r>
            <a:r>
              <a:rPr kumimoji="0" lang="en-US" sz="2800" b="0" i="0" u="none" strike="noStrike" kern="0" cap="none" spc="-9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participants.</a:t>
            </a:r>
            <a:r>
              <a:rPr kumimoji="0" lang="en-US" sz="2800" b="0" i="0" u="none" strike="noStrike" kern="0" cap="none" spc="-65" normalizeH="0" baseline="0" noProof="0">
                <a:ln>
                  <a:noFill/>
                </a:ln>
                <a:solidFill>
                  <a:srgbClr val="003863"/>
                </a:solidFill>
                <a:effectLst/>
                <a:uLnTx/>
                <a:uFillTx/>
                <a:latin typeface="Calibri"/>
                <a:cs typeface="Calibri"/>
              </a:rPr>
              <a:t> </a:t>
            </a:r>
          </a:p>
          <a:p>
            <a:pPr marL="12700" marR="5080" lvl="0" indent="0" defTabSz="914400" eaLnBrk="1" fontAlgn="auto" latinLnBrk="0" hangingPunct="1">
              <a:spcBef>
                <a:spcPts val="1200"/>
              </a:spcBef>
              <a:spcAft>
                <a:spcPts val="1200"/>
              </a:spcAft>
              <a:buClrTx/>
              <a:buSzTx/>
              <a:buFontTx/>
              <a:buNone/>
              <a:tabLst>
                <a:tab pos="1336675" algn="l"/>
              </a:tabLst>
              <a:defRPr/>
            </a:pPr>
            <a:r>
              <a:rPr kumimoji="0" lang="en-US" sz="2800" b="0" i="0" u="none" strike="noStrike" kern="0" cap="none" spc="-10" normalizeH="0" baseline="0" noProof="0">
                <a:ln>
                  <a:noFill/>
                </a:ln>
                <a:solidFill>
                  <a:srgbClr val="003863"/>
                </a:solidFill>
                <a:effectLst/>
                <a:uLnTx/>
                <a:uFillTx/>
                <a:latin typeface="Calibri"/>
                <a:cs typeface="Calibri"/>
              </a:rPr>
              <a:t>Examples include: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40"/>
              </a:spcBef>
              <a:spcAft>
                <a:spcPts val="0"/>
              </a:spcAft>
              <a:buClr>
                <a:srgbClr val="77923B"/>
              </a:buClr>
              <a:buSzTx/>
              <a:buFont typeface="Arial"/>
              <a:buChar char="•"/>
              <a:tabLst>
                <a:tab pos="355600" algn="l"/>
              </a:tabLst>
              <a:defRPr/>
            </a:pPr>
            <a:r>
              <a:rPr kumimoji="0" lang="en-US" sz="2800" b="0" i="0" u="none" strike="noStrike" kern="0" cap="none" spc="0" normalizeH="0" baseline="0" noProof="0">
                <a:ln>
                  <a:noFill/>
                </a:ln>
                <a:solidFill>
                  <a:srgbClr val="003863"/>
                </a:solidFill>
                <a:effectLst/>
                <a:uLnTx/>
                <a:uFillTx/>
                <a:latin typeface="Calibri"/>
                <a:cs typeface="Calibri"/>
              </a:rPr>
              <a:t>Financial</a:t>
            </a:r>
            <a:r>
              <a:rPr kumimoji="0" lang="en-US" sz="2800" b="0" i="0" u="none" strike="noStrike" kern="0" cap="none" spc="-114"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managemen</a:t>
            </a:r>
            <a:r>
              <a:rPr kumimoji="0" lang="en-US" sz="2800" b="0" i="0" u="none" strike="noStrike" kern="0" cap="none" spc="0" normalizeH="0" baseline="0" noProof="0">
                <a:ln>
                  <a:noFill/>
                </a:ln>
                <a:solidFill>
                  <a:srgbClr val="003863"/>
                </a:solidFill>
                <a:effectLst/>
                <a:uLnTx/>
                <a:uFillTx/>
                <a:latin typeface="Calibri"/>
                <a:cs typeface="Calibri"/>
              </a:rPr>
              <a:t>t</a:t>
            </a:r>
          </a:p>
          <a:p>
            <a:pPr marL="355600" marR="0" lvl="0" indent="-342900" defTabSz="914400" eaLnBrk="1" fontAlgn="auto" latinLnBrk="0" hangingPunct="1">
              <a:lnSpc>
                <a:spcPct val="100000"/>
              </a:lnSpc>
              <a:spcBef>
                <a:spcPts val="740"/>
              </a:spcBef>
              <a:spcAft>
                <a:spcPts val="0"/>
              </a:spcAft>
              <a:buClr>
                <a:srgbClr val="77923B"/>
              </a:buClr>
              <a:buSzTx/>
              <a:buFont typeface="Arial"/>
              <a:buChar char="•"/>
              <a:tabLst>
                <a:tab pos="355600" algn="l"/>
              </a:tabLst>
              <a:defRPr/>
            </a:pPr>
            <a:r>
              <a:rPr kumimoji="0" lang="en-US" sz="2800" b="0" i="0" u="none" strike="noStrike" kern="0" cap="none" spc="-10" normalizeH="0" baseline="0" noProof="0">
                <a:ln>
                  <a:noFill/>
                </a:ln>
                <a:solidFill>
                  <a:srgbClr val="003863"/>
                </a:solidFill>
                <a:effectLst/>
                <a:uLnTx/>
                <a:uFillTx/>
                <a:latin typeface="Calibri"/>
                <a:cs typeface="Calibri"/>
              </a:rPr>
              <a:t>Facilities</a:t>
            </a:r>
            <a:r>
              <a:rPr kumimoji="0" lang="en-US" sz="2800" b="0" i="0" u="none" strike="noStrike" kern="0" cap="none" spc="-10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management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5"/>
              </a:spcBef>
              <a:spcAft>
                <a:spcPts val="0"/>
              </a:spcAft>
              <a:buClr>
                <a:srgbClr val="77923B"/>
              </a:buClr>
              <a:buSzTx/>
              <a:buFont typeface="Arial"/>
              <a:buChar char="•"/>
              <a:tabLst>
                <a:tab pos="355600" algn="l"/>
              </a:tabLst>
              <a:defRPr/>
            </a:pPr>
            <a:r>
              <a:rPr kumimoji="0" lang="en-US" sz="2800" b="0" i="0" u="none" strike="noStrike" kern="0" cap="none" spc="0" normalizeH="0" baseline="0" noProof="0">
                <a:ln>
                  <a:noFill/>
                </a:ln>
                <a:solidFill>
                  <a:srgbClr val="003863"/>
                </a:solidFill>
                <a:effectLst/>
                <a:uLnTx/>
                <a:uFillTx/>
                <a:latin typeface="Calibri"/>
                <a:cs typeface="Calibri"/>
              </a:rPr>
              <a:t>Audit,</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General</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legal,</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Human</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resources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77923B"/>
              </a:buClr>
              <a:buSzTx/>
              <a:buFont typeface="Arial"/>
              <a:buChar char="•"/>
              <a:tabLst>
                <a:tab pos="355600" algn="l"/>
              </a:tabLst>
              <a:defRPr/>
            </a:pPr>
            <a:r>
              <a:rPr kumimoji="0" lang="en-US" sz="2800" b="0" i="0" u="none" strike="noStrike" kern="0" cap="none" spc="-20" normalizeH="0" baseline="0" noProof="0">
                <a:ln>
                  <a:noFill/>
                </a:ln>
                <a:solidFill>
                  <a:srgbClr val="003863"/>
                </a:solidFill>
                <a:effectLst/>
                <a:uLnTx/>
                <a:uFillTx/>
                <a:latin typeface="Calibri"/>
                <a:cs typeface="Calibri"/>
              </a:rPr>
              <a:t>Automated</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systems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77923B"/>
              </a:buClr>
              <a:buSzTx/>
              <a:buFont typeface="Arial"/>
              <a:buChar char="•"/>
              <a:tabLst>
                <a:tab pos="355600" algn="l"/>
              </a:tabLst>
              <a:defRPr/>
            </a:pPr>
            <a:r>
              <a:rPr kumimoji="0" lang="en-US" sz="2800" b="0" i="0" u="none" strike="noStrike" kern="0" cap="none" spc="-10" normalizeH="0" baseline="0" noProof="0">
                <a:ln>
                  <a:noFill/>
                </a:ln>
                <a:solidFill>
                  <a:srgbClr val="003863"/>
                </a:solidFill>
                <a:effectLst/>
                <a:uLnTx/>
                <a:uFillTx/>
                <a:latin typeface="Calibri"/>
                <a:cs typeface="Calibri"/>
              </a:rPr>
              <a:t>Management</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sub</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grantees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720"/>
              </a:spcBef>
              <a:spcAft>
                <a:spcPts val="0"/>
              </a:spcAft>
              <a:buClr>
                <a:srgbClr val="77923B"/>
              </a:buClr>
              <a:buSzTx/>
              <a:buFont typeface="Arial"/>
              <a:buChar char="•"/>
              <a:tabLst>
                <a:tab pos="355600" algn="l"/>
              </a:tabLst>
              <a:defRPr/>
            </a:pPr>
            <a:r>
              <a:rPr kumimoji="0" lang="en-US" sz="2800" b="0" i="0" u="none" strike="noStrike" kern="0" cap="none" spc="-20" normalizeH="0" baseline="0" noProof="0">
                <a:ln>
                  <a:noFill/>
                </a:ln>
                <a:solidFill>
                  <a:srgbClr val="003863"/>
                </a:solidFill>
                <a:effectLst/>
                <a:uLnTx/>
                <a:uFillTx/>
                <a:latin typeface="Calibri"/>
                <a:cs typeface="Calibri"/>
              </a:rPr>
              <a:t>Any</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contract</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that</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is</a:t>
            </a:r>
            <a:r>
              <a:rPr kumimoji="0" lang="en-US" sz="2800" b="0" i="0" u="none" strike="noStrike" kern="0" cap="none" spc="-10" normalizeH="0" baseline="0" noProof="0">
                <a:ln>
                  <a:noFill/>
                </a:ln>
                <a:solidFill>
                  <a:srgbClr val="003863"/>
                </a:solidFill>
                <a:effectLst/>
                <a:uLnTx/>
                <a:uFillTx/>
                <a:latin typeface="Calibri"/>
                <a:cs typeface="Calibri"/>
              </a:rPr>
              <a:t> </a:t>
            </a:r>
            <a:r>
              <a:rPr kumimoji="0" lang="en-US" sz="2800" b="0" i="0" u="none" strike="noStrike" kern="0" cap="none" spc="-35" normalizeH="0" baseline="0" noProof="0">
                <a:ln>
                  <a:noFill/>
                </a:ln>
                <a:solidFill>
                  <a:srgbClr val="003863"/>
                </a:solidFill>
                <a:effectLst/>
                <a:uLnTx/>
                <a:uFillTx/>
                <a:latin typeface="Calibri"/>
                <a:cs typeface="Calibri"/>
              </a:rPr>
              <a:t>“administrative”</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in</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function</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(HR,</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Accounting,</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Audit)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5551310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BE87-E8EA-4406-923A-63D927961599}"/>
              </a:ext>
            </a:extLst>
          </p:cNvPr>
          <p:cNvSpPr>
            <a:spLocks noGrp="1"/>
          </p:cNvSpPr>
          <p:nvPr>
            <p:ph type="title"/>
          </p:nvPr>
        </p:nvSpPr>
        <p:spPr/>
        <p:txBody>
          <a:bodyPr/>
          <a:lstStyle/>
          <a:p>
            <a:r>
              <a:rPr lang="en-US"/>
              <a:t>Expenditures for Admin Staff</a:t>
            </a:r>
          </a:p>
        </p:txBody>
      </p:sp>
      <p:sp>
        <p:nvSpPr>
          <p:cNvPr id="3" name="Content Placeholder 2">
            <a:extLst>
              <a:ext uri="{FF2B5EF4-FFF2-40B4-BE49-F238E27FC236}">
                <a16:creationId xmlns:a16="http://schemas.microsoft.com/office/drawing/2014/main" id="{CFA022BC-D827-64C6-9B30-8A5C4C67B18C}"/>
              </a:ext>
            </a:extLst>
          </p:cNvPr>
          <p:cNvSpPr>
            <a:spLocks noGrp="1"/>
          </p:cNvSpPr>
          <p:nvPr>
            <p:ph sz="half" idx="1"/>
          </p:nvPr>
        </p:nvSpPr>
        <p:spPr/>
        <p:txBody>
          <a:bodyPr>
            <a:normAutofit/>
          </a:bodyPr>
          <a:lstStyle/>
          <a:p>
            <a:pPr marL="12700" marR="5080" lvl="0" indent="0" defTabSz="914400" eaLnBrk="1" fontAlgn="auto" latinLnBrk="0" hangingPunct="1">
              <a:lnSpc>
                <a:spcPct val="100000"/>
              </a:lnSpc>
              <a:spcBef>
                <a:spcPts val="100"/>
              </a:spcBef>
              <a:spcAft>
                <a:spcPts val="1800"/>
              </a:spcAft>
              <a:buClrTx/>
              <a:buSzTx/>
              <a:buFontTx/>
              <a:buNone/>
              <a:tabLst>
                <a:tab pos="7566659" algn="l"/>
              </a:tabLst>
              <a:defRPr/>
            </a:pPr>
            <a:r>
              <a:rPr kumimoji="0" lang="en-US" sz="2800" b="0" i="0" u="none" strike="noStrike" kern="0" cap="none" spc="-10" normalizeH="0" baseline="0" noProof="0">
                <a:ln>
                  <a:noFill/>
                </a:ln>
                <a:solidFill>
                  <a:srgbClr val="003863"/>
                </a:solidFill>
                <a:effectLst/>
                <a:uLnTx/>
                <a:uFillTx/>
                <a:latin typeface="Calibri"/>
                <a:cs typeface="Calibri"/>
              </a:rPr>
              <a:t>Expenditures</a:t>
            </a:r>
            <a:r>
              <a:rPr kumimoji="0" lang="en-US" sz="2800" b="0" i="0" u="none" strike="noStrike" kern="0" cap="none" spc="-10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for</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administrative</a:t>
            </a:r>
            <a:r>
              <a:rPr kumimoji="0" lang="en-US" sz="2800" b="0" i="0" u="none" strike="noStrike" kern="0" cap="none" spc="-10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staff</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(appropriately</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allocated </a:t>
            </a:r>
            <a:r>
              <a:rPr kumimoji="0" lang="en-US" sz="2800" b="0" i="0" u="none" strike="noStrike" kern="0" cap="none" spc="-25" normalizeH="0" baseline="0" noProof="0">
                <a:ln>
                  <a:noFill/>
                </a:ln>
                <a:solidFill>
                  <a:srgbClr val="003863"/>
                </a:solidFill>
                <a:effectLst/>
                <a:uLnTx/>
                <a:uFillTx/>
                <a:latin typeface="Calibri"/>
                <a:cs typeface="Calibri"/>
              </a:rPr>
              <a:t>and </a:t>
            </a:r>
            <a:r>
              <a:rPr kumimoji="0" lang="en-US" sz="2800" b="0" i="0" u="none" strike="noStrike" kern="0" cap="none" spc="-20" normalizeH="0" baseline="0" noProof="0">
                <a:ln>
                  <a:noFill/>
                </a:ln>
                <a:solidFill>
                  <a:srgbClr val="003863"/>
                </a:solidFill>
                <a:effectLst/>
                <a:uLnTx/>
                <a:uFillTx/>
                <a:latin typeface="Calibri"/>
                <a:cs typeface="Calibri"/>
              </a:rPr>
              <a:t>consistently</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applied)</a:t>
            </a:r>
            <a:r>
              <a:rPr kumimoji="0" lang="en-US" sz="2800" b="0" i="0" u="none" strike="noStrike" kern="0" cap="none" spc="-12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may</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include: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30"/>
              </a:spcBef>
              <a:spcAft>
                <a:spcPts val="0"/>
              </a:spcAft>
              <a:buClr>
                <a:srgbClr val="77923B"/>
              </a:buClr>
              <a:buSzTx/>
              <a:buFont typeface="Arial"/>
              <a:buChar char="•"/>
              <a:tabLst>
                <a:tab pos="354965" algn="l"/>
              </a:tabLst>
              <a:defRPr/>
            </a:pPr>
            <a:r>
              <a:rPr kumimoji="0" lang="en-US" sz="2800" b="0" i="0" u="none" strike="noStrike" kern="0" cap="none" spc="0" normalizeH="0" baseline="0" noProof="0">
                <a:ln>
                  <a:noFill/>
                </a:ln>
                <a:solidFill>
                  <a:srgbClr val="003863"/>
                </a:solidFill>
                <a:effectLst/>
                <a:uLnTx/>
                <a:uFillTx/>
                <a:latin typeface="Calibri"/>
                <a:cs typeface="Calibri"/>
              </a:rPr>
              <a:t>Salary/fringe</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for</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admin</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staff</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(accountant,</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director,</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etc.)</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46355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800" b="0" i="0" u="none" strike="noStrike" kern="0" cap="none" spc="-20" normalizeH="0" baseline="0" noProof="0">
                <a:ln>
                  <a:noFill/>
                </a:ln>
                <a:solidFill>
                  <a:srgbClr val="003863"/>
                </a:solidFill>
                <a:effectLst/>
                <a:uLnTx/>
                <a:uFillTx/>
                <a:latin typeface="Calibri"/>
                <a:cs typeface="Calibri"/>
              </a:rPr>
              <a:t>Operating</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costs</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(related</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to</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staff</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providing</a:t>
            </a:r>
            <a:r>
              <a:rPr kumimoji="0" lang="en-US" sz="2800" b="0" i="0" u="none" strike="noStrike" kern="0" cap="none" spc="-9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admin</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services</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rent,</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phone, supplies,</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etc.)</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800" b="0" i="0" u="none" strike="noStrike" kern="0" cap="none" spc="-20" normalizeH="0" baseline="0" noProof="0">
                <a:ln>
                  <a:noFill/>
                </a:ln>
                <a:solidFill>
                  <a:srgbClr val="003863"/>
                </a:solidFill>
                <a:effectLst/>
                <a:uLnTx/>
                <a:uFillTx/>
                <a:latin typeface="Calibri"/>
                <a:cs typeface="Calibri"/>
              </a:rPr>
              <a:t>Negotiated</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overhead</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rate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800" b="0" i="0" u="none" strike="noStrike" kern="0" cap="none" spc="-95" normalizeH="0" baseline="0" noProof="0">
                <a:ln>
                  <a:noFill/>
                </a:ln>
                <a:solidFill>
                  <a:srgbClr val="003863"/>
                </a:solidFill>
                <a:effectLst/>
                <a:uLnTx/>
                <a:uFillTx/>
                <a:latin typeface="Calibri"/>
                <a:cs typeface="Calibri"/>
              </a:rPr>
              <a:t>Travel</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per</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diem</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260860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F0DF-5005-AF12-A3BF-18795F5A3699}"/>
              </a:ext>
            </a:extLst>
          </p:cNvPr>
          <p:cNvSpPr>
            <a:spLocks noGrp="1"/>
          </p:cNvSpPr>
          <p:nvPr>
            <p:ph type="title"/>
          </p:nvPr>
        </p:nvSpPr>
        <p:spPr/>
        <p:txBody>
          <a:bodyPr/>
          <a:lstStyle/>
          <a:p>
            <a:r>
              <a:rPr lang="en-US"/>
              <a:t>Direct Services</a:t>
            </a:r>
          </a:p>
        </p:txBody>
      </p:sp>
      <p:sp>
        <p:nvSpPr>
          <p:cNvPr id="3" name="Content Placeholder 2">
            <a:extLst>
              <a:ext uri="{FF2B5EF4-FFF2-40B4-BE49-F238E27FC236}">
                <a16:creationId xmlns:a16="http://schemas.microsoft.com/office/drawing/2014/main" id="{2FB41DEC-57AB-6ABE-4AE0-C8CAA37761E8}"/>
              </a:ext>
            </a:extLst>
          </p:cNvPr>
          <p:cNvSpPr>
            <a:spLocks noGrp="1"/>
          </p:cNvSpPr>
          <p:nvPr>
            <p:ph sz="half" idx="1"/>
          </p:nvPr>
        </p:nvSpPr>
        <p:spPr/>
        <p:txBody>
          <a:bodyPr vert="horz" lIns="274320" tIns="274320" rIns="274320" bIns="274320" rtlCol="0" anchor="t">
            <a:norm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800" b="0" i="0" u="none" strike="noStrike" kern="0" cap="none" spc="0" normalizeH="0" baseline="0" noProof="0">
                <a:ln>
                  <a:noFill/>
                </a:ln>
                <a:solidFill>
                  <a:srgbClr val="003863"/>
                </a:solidFill>
                <a:effectLst/>
                <a:uLnTx/>
                <a:uFillTx/>
                <a:latin typeface="Calibri"/>
                <a:cs typeface="Calibri"/>
              </a:rPr>
              <a:t>Direct</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Services</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are</a:t>
            </a:r>
            <a:r>
              <a:rPr kumimoji="0" lang="en-US" sz="2800" b="0" i="0" u="none" strike="noStrike" kern="0" cap="none" spc="-9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costs</a:t>
            </a:r>
            <a:r>
              <a:rPr kumimoji="0" lang="en-US" sz="2800" b="0" i="0" u="none" strike="noStrike" kern="0" cap="none" spc="-12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associated</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with</a:t>
            </a:r>
            <a:r>
              <a:rPr kumimoji="0" lang="en-US" sz="2800" b="0" i="0" u="none" strike="noStrike" kern="0" cap="none" spc="0" normalizeH="0" baseline="0" noProof="0">
                <a:ln>
                  <a:noFill/>
                </a:ln>
                <a:solidFill>
                  <a:sysClr val="windowText" lastClr="000000"/>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providing</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direct</a:t>
            </a:r>
            <a:r>
              <a:rPr kumimoji="0" lang="en-US" sz="2800" b="0" i="0" u="none" strike="noStrike" kern="0" cap="none" spc="-9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services</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to</a:t>
            </a:r>
            <a:r>
              <a:rPr kumimoji="0" lang="en-US" sz="2800" b="0" i="0" u="none" strike="noStrike" kern="0" cap="none" spc="-114"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participants,</a:t>
            </a:r>
            <a:r>
              <a:rPr kumimoji="0" lang="en-US" sz="2800" b="0" i="0" u="none" strike="noStrike" kern="0" cap="none" spc="-9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including:</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25"/>
              </a:spcBef>
              <a:spcAft>
                <a:spcPts val="0"/>
              </a:spcAft>
              <a:buClr>
                <a:srgbClr val="77923B"/>
              </a:buClr>
              <a:buSzTx/>
              <a:buFont typeface="Arial"/>
              <a:buChar char="•"/>
              <a:tabLst>
                <a:tab pos="354965" algn="l"/>
              </a:tabLst>
              <a:defRPr/>
            </a:pPr>
            <a:r>
              <a:rPr kumimoji="0" lang="en-US" sz="2800" b="0" i="0" u="none" strike="noStrike" kern="0" cap="none" spc="0" normalizeH="0" baseline="0" noProof="0">
                <a:ln>
                  <a:noFill/>
                </a:ln>
                <a:solidFill>
                  <a:srgbClr val="003863"/>
                </a:solidFill>
                <a:effectLst/>
                <a:uLnTx/>
                <a:uFillTx/>
                <a:latin typeface="Calibri"/>
                <a:cs typeface="Calibri"/>
              </a:rPr>
              <a:t>Case</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management/navigation</a:t>
            </a:r>
            <a:r>
              <a:rPr kumimoji="0" lang="en-US" sz="2800" b="0" i="0" u="none" strike="noStrike" kern="0" cap="none" spc="1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for</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participants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indent="-342265">
              <a:spcBef>
                <a:spcPts val="600"/>
              </a:spcBef>
              <a:spcAft>
                <a:spcPts val="0"/>
              </a:spcAft>
              <a:buClr>
                <a:srgbClr val="77923B"/>
              </a:buClr>
              <a:buFont typeface="Arial"/>
              <a:buChar char="•"/>
              <a:tabLst>
                <a:tab pos="354965" algn="l"/>
              </a:tabLst>
              <a:defRPr/>
            </a:pPr>
            <a:r>
              <a:rPr kumimoji="0" lang="en-US" sz="2800" b="0" i="0" u="none" strike="noStrike" kern="0" cap="none" spc="-20" normalizeH="0" baseline="0" noProof="0">
                <a:ln>
                  <a:noFill/>
                </a:ln>
                <a:solidFill>
                  <a:srgbClr val="003863"/>
                </a:solidFill>
                <a:effectLst/>
                <a:uLnTx/>
                <a:uFillTx/>
                <a:latin typeface="Calibri"/>
                <a:cs typeface="Calibri"/>
              </a:rPr>
              <a:t>Development</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25" normalizeH="0" baseline="0" noProof="0">
                <a:ln>
                  <a:noFill/>
                </a:ln>
                <a:solidFill>
                  <a:srgbClr val="003863"/>
                </a:solidFill>
                <a:effectLst/>
                <a:uLnTx/>
                <a:uFillTx/>
                <a:latin typeface="Calibri"/>
                <a:cs typeface="Calibri"/>
              </a:rPr>
              <a:t> participant’s</a:t>
            </a:r>
            <a:r>
              <a:rPr lang="en-US" sz="2800" kern="0" spc="-20">
                <a:solidFill>
                  <a:srgbClr val="003863"/>
                </a:solidFill>
                <a:latin typeface="Calibri"/>
                <a:cs typeface="Calibri"/>
              </a:rPr>
              <a:t> training and credential plan</a:t>
            </a:r>
            <a:endParaRPr lang="en-US" sz="2800" b="0" i="0" u="none" strike="noStrike" kern="0" cap="none" normalizeH="0" baseline="0" noProof="0">
              <a:ln>
                <a:noFill/>
              </a:ln>
              <a:solidFill>
                <a:srgbClr val="003863"/>
              </a:solidFill>
              <a:effectLst/>
              <a:uLnTx/>
              <a:uFillTx/>
              <a:latin typeface="Calibri"/>
              <a:ea typeface="Calibri"/>
              <a:cs typeface="Calibri"/>
            </a:endParaRPr>
          </a:p>
          <a:p>
            <a:pPr marL="354965" marR="0" lvl="0" indent="-342265" defTabSz="914400" eaLnBrk="1" fontAlgn="auto" latinLnBrk="0" hangingPunct="1">
              <a:lnSpc>
                <a:spcPct val="100000"/>
              </a:lnSpc>
              <a:spcBef>
                <a:spcPts val="605"/>
              </a:spcBef>
              <a:spcAft>
                <a:spcPts val="0"/>
              </a:spcAft>
              <a:buClr>
                <a:srgbClr val="77923B"/>
              </a:buClr>
              <a:buSzTx/>
              <a:buFont typeface="Arial"/>
              <a:buChar char="•"/>
              <a:tabLst>
                <a:tab pos="354965" algn="l"/>
              </a:tabLst>
              <a:defRPr/>
            </a:pPr>
            <a:r>
              <a:rPr kumimoji="0" lang="en-US" sz="2800" b="0" i="0" u="none" strike="noStrike" kern="0" cap="none" spc="0" normalizeH="0" baseline="0" noProof="0">
                <a:ln>
                  <a:noFill/>
                </a:ln>
                <a:solidFill>
                  <a:srgbClr val="003863"/>
                </a:solidFill>
                <a:effectLst/>
                <a:uLnTx/>
                <a:uFillTx/>
                <a:latin typeface="Calibri"/>
                <a:cs typeface="Calibri"/>
              </a:rPr>
              <a:t>Counseling</a:t>
            </a:r>
            <a:r>
              <a:rPr kumimoji="0" lang="en-US" sz="2800" b="0" i="0" u="none" strike="noStrike" kern="0" cap="none" spc="-9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career</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planning</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508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800" b="0" i="0" u="none" strike="noStrike" kern="0" cap="none" spc="0" normalizeH="0" baseline="0" noProof="0">
                <a:ln>
                  <a:noFill/>
                </a:ln>
                <a:solidFill>
                  <a:srgbClr val="003863"/>
                </a:solidFill>
                <a:effectLst/>
                <a:uLnTx/>
                <a:uFillTx/>
                <a:latin typeface="Calibri"/>
                <a:cs typeface="Calibri"/>
              </a:rPr>
              <a:t>Salary/fringe</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for</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40" normalizeH="0" baseline="0" noProof="0">
                <a:ln>
                  <a:noFill/>
                </a:ln>
                <a:solidFill>
                  <a:srgbClr val="003863"/>
                </a:solidFill>
                <a:effectLst/>
                <a:uLnTx/>
                <a:uFillTx/>
                <a:latin typeface="Calibri"/>
                <a:cs typeface="Calibri"/>
              </a:rPr>
              <a:t>staff</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involved</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in</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providing</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35" normalizeH="0" baseline="0" noProof="0">
                <a:ln>
                  <a:noFill/>
                </a:ln>
                <a:solidFill>
                  <a:srgbClr val="003863"/>
                </a:solidFill>
                <a:effectLst/>
                <a:uLnTx/>
                <a:uFillTx/>
                <a:latin typeface="Calibri"/>
                <a:cs typeface="Calibri"/>
              </a:rPr>
              <a:t>grant-</a:t>
            </a:r>
            <a:r>
              <a:rPr kumimoji="0" lang="en-US" sz="2800" b="0" i="0" u="none" strike="noStrike" kern="0" cap="none" spc="-10" normalizeH="0" baseline="0" noProof="0">
                <a:ln>
                  <a:noFill/>
                </a:ln>
                <a:solidFill>
                  <a:srgbClr val="003863"/>
                </a:solidFill>
                <a:effectLst/>
                <a:uLnTx/>
                <a:uFillTx/>
                <a:latin typeface="Calibri"/>
                <a:cs typeface="Calibri"/>
              </a:rPr>
              <a:t>specific</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services</a:t>
            </a:r>
            <a:r>
              <a:rPr kumimoji="0" lang="en-US" sz="2800" b="0" i="0" u="none" strike="noStrike" kern="0" cap="none" spc="-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to </a:t>
            </a:r>
            <a:r>
              <a:rPr kumimoji="0" lang="en-US" sz="2800" b="0" i="0" u="none" strike="noStrike" kern="0" cap="none" spc="-10" normalizeH="0" baseline="0" noProof="0">
                <a:ln>
                  <a:noFill/>
                </a:ln>
                <a:solidFill>
                  <a:srgbClr val="003863"/>
                </a:solidFill>
                <a:effectLst/>
                <a:uLnTx/>
                <a:uFillTx/>
                <a:latin typeface="Calibri"/>
                <a:cs typeface="Calibri"/>
              </a:rPr>
              <a:t>participants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572536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E917-42A3-E8A4-C19F-266903FAF15B}"/>
              </a:ext>
            </a:extLst>
          </p:cNvPr>
          <p:cNvSpPr>
            <a:spLocks noGrp="1"/>
          </p:cNvSpPr>
          <p:nvPr>
            <p:ph type="title"/>
          </p:nvPr>
        </p:nvSpPr>
        <p:spPr/>
        <p:txBody>
          <a:bodyPr/>
          <a:lstStyle/>
          <a:p>
            <a:r>
              <a:rPr lang="en-US"/>
              <a:t>Direct Services continued</a:t>
            </a:r>
          </a:p>
        </p:txBody>
      </p:sp>
      <p:sp>
        <p:nvSpPr>
          <p:cNvPr id="3" name="Content Placeholder 2">
            <a:extLst>
              <a:ext uri="{FF2B5EF4-FFF2-40B4-BE49-F238E27FC236}">
                <a16:creationId xmlns:a16="http://schemas.microsoft.com/office/drawing/2014/main" id="{0B9FB8FD-F6DF-AA40-D5B3-D5CAD6756AEF}"/>
              </a:ext>
            </a:extLst>
          </p:cNvPr>
          <p:cNvSpPr>
            <a:spLocks noGrp="1"/>
          </p:cNvSpPr>
          <p:nvPr>
            <p:ph sz="half" idx="1"/>
          </p:nvPr>
        </p:nvSpPr>
        <p:spPr>
          <a:xfrm>
            <a:off x="489672" y="1594624"/>
            <a:ext cx="10864128" cy="4440327"/>
          </a:xfrm>
        </p:spPr>
        <p:txBody>
          <a:bodyPr>
            <a:normAutofit/>
          </a:bodyPr>
          <a:lstStyle/>
          <a:p>
            <a:pPr marL="355600" marR="826135" lvl="0" indent="-342900" defTabSz="914400" eaLnBrk="1" fontAlgn="auto" latinLnBrk="0" hangingPunct="1">
              <a:lnSpc>
                <a:spcPct val="80000"/>
              </a:lnSpc>
              <a:spcBef>
                <a:spcPts val="585"/>
              </a:spcBef>
              <a:spcAft>
                <a:spcPts val="0"/>
              </a:spcAft>
              <a:buClr>
                <a:srgbClr val="77923B"/>
              </a:buClr>
              <a:buSzTx/>
              <a:buFont typeface="Arial"/>
              <a:buChar char="•"/>
              <a:tabLst>
                <a:tab pos="355600" algn="l"/>
              </a:tabLst>
              <a:defRPr/>
            </a:pPr>
            <a:r>
              <a:rPr kumimoji="0" lang="en-US" sz="2400" b="0" i="0" u="none" strike="noStrike" kern="0" cap="none" spc="-20" normalizeH="0" baseline="0" noProof="0">
                <a:ln>
                  <a:noFill/>
                </a:ln>
                <a:solidFill>
                  <a:srgbClr val="003863"/>
                </a:solidFill>
                <a:effectLst/>
                <a:uLnTx/>
                <a:uFillTx/>
                <a:latin typeface="Calibri"/>
                <a:cs typeface="Calibri"/>
              </a:rPr>
              <a:t>Staff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travel</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staff</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involved</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provider's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35" normalizeH="0" baseline="0" noProof="0">
                <a:ln>
                  <a:noFill/>
                </a:ln>
                <a:solidFill>
                  <a:srgbClr val="003863"/>
                </a:solidFill>
                <a:effectLst/>
                <a:uLnTx/>
                <a:uFillTx/>
                <a:latin typeface="Calibri"/>
                <a:cs typeface="Calibri"/>
              </a:rPr>
              <a:t>grant-</a:t>
            </a:r>
            <a:r>
              <a:rPr kumimoji="0" lang="en-US" sz="2400" b="0" i="0" u="none" strike="noStrike" kern="0" cap="none" spc="-10" normalizeH="0" baseline="0" noProof="0">
                <a:ln>
                  <a:noFill/>
                </a:ln>
                <a:solidFill>
                  <a:srgbClr val="003863"/>
                </a:solidFill>
                <a:effectLst/>
                <a:uLnTx/>
                <a:uFillTx/>
                <a:latin typeface="Calibri"/>
                <a:cs typeface="Calibri"/>
              </a:rPr>
              <a:t>specific</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services</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to </a:t>
            </a:r>
            <a:r>
              <a:rPr kumimoji="0" lang="en-US" sz="2400" b="0" i="0" u="none" strike="noStrike" kern="0" cap="none" spc="-10" normalizeH="0" baseline="0" noProof="0">
                <a:ln>
                  <a:noFill/>
                </a:ln>
                <a:solidFill>
                  <a:srgbClr val="003863"/>
                </a:solidFill>
                <a:effectLst/>
                <a:uLnTx/>
                <a:uFillTx/>
                <a:latin typeface="Calibri"/>
                <a:cs typeface="Calibri"/>
              </a:rPr>
              <a:t>participants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1055"/>
              </a:spcBef>
              <a:spcAft>
                <a:spcPts val="0"/>
              </a:spcAft>
              <a:buClr>
                <a:srgbClr val="77923B"/>
              </a:buClr>
              <a:buSzTx/>
              <a:buFont typeface="Arial"/>
              <a:buChar char="•"/>
              <a:tabLst>
                <a:tab pos="354965" algn="l"/>
              </a:tabLst>
              <a:defRPr/>
            </a:pPr>
            <a:r>
              <a:rPr kumimoji="0" lang="en-US" sz="2400" b="0" i="0" u="none" strike="noStrike" kern="0" cap="none" spc="-20" normalizeH="0" baseline="0" noProof="0">
                <a:ln>
                  <a:noFill/>
                </a:ln>
                <a:solidFill>
                  <a:srgbClr val="003863"/>
                </a:solidFill>
                <a:effectLst/>
                <a:uLnTx/>
                <a:uFillTx/>
                <a:latin typeface="Calibri"/>
                <a:cs typeface="Calibri"/>
              </a:rPr>
              <a:t>Staff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training</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1F497D"/>
                </a:solidFill>
                <a:effectLst/>
                <a:uLnTx/>
                <a:uFillTx/>
                <a:latin typeface="Calibri"/>
                <a:cs typeface="Calibri"/>
              </a:rPr>
              <a:t>development</a:t>
            </a:r>
            <a:endParaRPr kumimoji="0" lang="en-US" sz="2400" b="0" i="0" u="none" strike="noStrike" kern="0" cap="none" spc="0" normalizeH="0" baseline="0" noProof="0">
              <a:ln>
                <a:noFill/>
              </a:ln>
              <a:solidFill>
                <a:srgbClr val="1F497D"/>
              </a:solidFill>
              <a:effectLst/>
              <a:uLnTx/>
              <a:uFillTx/>
              <a:latin typeface="Calibri"/>
              <a:cs typeface="Calibri"/>
            </a:endParaRPr>
          </a:p>
          <a:p>
            <a:pPr marL="355600" marR="887730" lvl="0" indent="-342900" defTabSz="914400" eaLnBrk="1" fontAlgn="auto" latinLnBrk="0" hangingPunct="1">
              <a:lnSpc>
                <a:spcPts val="2300"/>
              </a:lnSpc>
              <a:spcBef>
                <a:spcPts val="1255"/>
              </a:spcBef>
              <a:spcAft>
                <a:spcPts val="0"/>
              </a:spcAft>
              <a:buClr>
                <a:srgbClr val="77923B"/>
              </a:buClr>
              <a:buSzTx/>
              <a:buFont typeface="Arial"/>
              <a:buChar char="•"/>
              <a:tabLst>
                <a:tab pos="355600" algn="l"/>
              </a:tabLst>
              <a:defRPr/>
            </a:pPr>
            <a:r>
              <a:rPr kumimoji="0" lang="en-US" sz="2400" b="0" i="0" u="none" strike="noStrike" kern="0" cap="none" spc="-25" normalizeH="0" baseline="0" noProof="0">
                <a:ln>
                  <a:noFill/>
                </a:ln>
                <a:solidFill>
                  <a:srgbClr val="003863"/>
                </a:solidFill>
                <a:effectLst/>
                <a:uLnTx/>
                <a:uFillTx/>
                <a:latin typeface="Calibri"/>
                <a:cs typeface="Calibri"/>
              </a:rPr>
              <a:t>Short-</a:t>
            </a:r>
            <a:r>
              <a:rPr kumimoji="0" lang="en-US" sz="2400" b="0" i="0" u="none" strike="noStrike" kern="0" cap="none" spc="0" normalizeH="0" baseline="0" noProof="0">
                <a:ln>
                  <a:noFill/>
                </a:ln>
                <a:solidFill>
                  <a:srgbClr val="003863"/>
                </a:solidFill>
                <a:effectLst/>
                <a:uLnTx/>
                <a:uFillTx/>
                <a:latin typeface="Calibri"/>
                <a:cs typeface="Calibri"/>
              </a:rPr>
              <a:t>term</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prevocational</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and/or</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work</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readiness</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skills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for </a:t>
            </a:r>
            <a:r>
              <a:rPr kumimoji="0" lang="en-US" sz="2400" b="0" i="0" u="none" strike="noStrike" kern="0" cap="none" spc="-10" normalizeH="0" baseline="0" noProof="0">
                <a:ln>
                  <a:noFill/>
                </a:ln>
                <a:solidFill>
                  <a:srgbClr val="003863"/>
                </a:solidFill>
                <a:effectLst/>
                <a:uLnTx/>
                <a:uFillTx/>
                <a:latin typeface="Calibri"/>
                <a:cs typeface="Calibri"/>
              </a:rPr>
              <a:t>participants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ts val="2345"/>
              </a:lnSpc>
              <a:spcBef>
                <a:spcPts val="1045"/>
              </a:spcBef>
              <a:spcAft>
                <a:spcPts val="0"/>
              </a:spcAft>
              <a:buClr>
                <a:srgbClr val="77923B"/>
              </a:buClr>
              <a:buSzTx/>
              <a:buFont typeface="Arial"/>
              <a:buChar char="•"/>
              <a:tabLst>
                <a:tab pos="354965" algn="l"/>
              </a:tabLst>
              <a:defRPr/>
            </a:pPr>
            <a:r>
              <a:rPr kumimoji="0" lang="en-US" sz="2400" b="0" i="0" u="none" strike="noStrike" kern="0" cap="none" spc="-25" normalizeH="0" baseline="0" noProof="0">
                <a:ln>
                  <a:noFill/>
                </a:ln>
                <a:solidFill>
                  <a:srgbClr val="003863"/>
                </a:solidFill>
                <a:effectLst/>
                <a:uLnTx/>
                <a:uFillTx/>
                <a:latin typeface="Calibri"/>
                <a:cs typeface="Calibri"/>
              </a:rPr>
              <a:t>Operating</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costs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(related</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staff</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providing</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direct/career</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services </a:t>
            </a:r>
            <a:r>
              <a:rPr kumimoji="0" lang="en-US" sz="2400" b="0" i="0" u="none" strike="noStrike" kern="0" cap="none" spc="0" normalizeH="0" baseline="0" noProof="0">
                <a:ln>
                  <a:noFill/>
                </a:ln>
                <a:solidFill>
                  <a:srgbClr val="003863"/>
                </a:solidFill>
                <a:effectLst/>
                <a:uLnTx/>
                <a:uFillTx/>
                <a:latin typeface="Calibri"/>
                <a:cs typeface="Calibri"/>
              </a:rPr>
              <a:t>-</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0" lvl="0" indent="0" defTabSz="914400" eaLnBrk="1" fontAlgn="auto" latinLnBrk="0" hangingPunct="1">
              <a:lnSpc>
                <a:spcPts val="2345"/>
              </a:lnSpc>
              <a:spcBef>
                <a:spcPts val="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phone,</a:t>
            </a:r>
            <a:r>
              <a:rPr kumimoji="0" lang="en-US" sz="2400" b="0" i="0" u="none" strike="noStrike" kern="0" cap="none" spc="-9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supplies,</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etc.)</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Other</a:t>
            </a:r>
            <a:r>
              <a:rPr kumimoji="0" lang="en-US" sz="2400" b="0" i="0" u="none" strike="noStrike" kern="0" cap="none" spc="-114"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participant</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
        <p:nvSpPr>
          <p:cNvPr id="5" name="Content Placeholder 4">
            <a:extLst>
              <a:ext uri="{FF2B5EF4-FFF2-40B4-BE49-F238E27FC236}">
                <a16:creationId xmlns:a16="http://schemas.microsoft.com/office/drawing/2014/main" id="{9F23F8AD-9ABE-6A46-9043-41736D552A62}"/>
              </a:ext>
            </a:extLst>
          </p:cNvPr>
          <p:cNvSpPr>
            <a:spLocks noGrp="1"/>
          </p:cNvSpPr>
          <p:nvPr>
            <p:ph sz="half" idx="11"/>
          </p:nvPr>
        </p:nvSpPr>
        <p:spPr>
          <a:xfrm>
            <a:off x="489672" y="4923693"/>
            <a:ext cx="11144576" cy="982306"/>
          </a:xfrm>
        </p:spPr>
        <p:txBody>
          <a:bodyPr>
            <a:noAutofit/>
          </a:bodyPr>
          <a:lstStyle/>
          <a:p>
            <a:pPr marL="12700" marR="5080" lvl="0" indent="0" algn="just" defTabSz="914400" eaLnBrk="1" fontAlgn="auto" latinLnBrk="0" hangingPunct="1">
              <a:lnSpc>
                <a:spcPct val="95800"/>
              </a:lnSpc>
              <a:spcBef>
                <a:spcPts val="0"/>
              </a:spcBef>
              <a:spcAft>
                <a:spcPts val="0"/>
              </a:spcAft>
              <a:buClrTx/>
              <a:buSzTx/>
              <a:buFontTx/>
              <a:buNone/>
              <a:tabLst/>
              <a:defRPr/>
            </a:pPr>
            <a:r>
              <a:rPr kumimoji="0" lang="en-US" sz="2400" b="0" i="1" u="none" strike="noStrike" kern="0" cap="none" spc="0" normalizeH="0" baseline="0" noProof="0">
                <a:ln>
                  <a:noFill/>
                </a:ln>
                <a:solidFill>
                  <a:srgbClr val="003863"/>
                </a:solidFill>
                <a:effectLst/>
                <a:uLnTx/>
                <a:uFillTx/>
                <a:latin typeface="Calibri"/>
                <a:cs typeface="Calibri"/>
              </a:rPr>
              <a:t>Note:</a:t>
            </a:r>
            <a:r>
              <a:rPr kumimoji="0" lang="en-US" sz="2400" b="0" i="1" u="none" strike="noStrike" kern="0" cap="none" spc="-6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If</a:t>
            </a:r>
            <a:r>
              <a:rPr kumimoji="0" lang="en-US" sz="2400" b="0" i="1" u="none" strike="noStrike" kern="0" cap="none" spc="-25" normalizeH="0" baseline="0" noProof="0">
                <a:ln>
                  <a:noFill/>
                </a:ln>
                <a:solidFill>
                  <a:srgbClr val="003863"/>
                </a:solidFill>
                <a:effectLst/>
                <a:uLnTx/>
                <a:uFillTx/>
                <a:latin typeface="Calibri"/>
                <a:cs typeface="Calibri"/>
              </a:rPr>
              <a:t> </a:t>
            </a:r>
            <a:r>
              <a:rPr kumimoji="0" lang="en-US" sz="2400" b="0" i="1" u="none" strike="noStrike" kern="0" cap="none" spc="-20" normalizeH="0" baseline="0" noProof="0">
                <a:ln>
                  <a:noFill/>
                </a:ln>
                <a:solidFill>
                  <a:srgbClr val="003863"/>
                </a:solidFill>
                <a:effectLst/>
                <a:uLnTx/>
                <a:uFillTx/>
                <a:latin typeface="Calibri"/>
                <a:cs typeface="Calibri"/>
              </a:rPr>
              <a:t>staff</a:t>
            </a:r>
            <a:r>
              <a:rPr kumimoji="0" lang="en-US" sz="2400" b="0" i="1" u="none" strike="noStrike" kern="0" cap="none" spc="-5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members</a:t>
            </a:r>
            <a:r>
              <a:rPr kumimoji="0" lang="en-US" sz="2400" b="0" i="1" u="none" strike="noStrike" kern="0" cap="none" spc="-4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are</a:t>
            </a:r>
            <a:r>
              <a:rPr kumimoji="0" lang="en-US" sz="2400" b="0" i="1" u="none" strike="noStrike" kern="0" cap="none" spc="-10" normalizeH="0" baseline="0" noProof="0">
                <a:ln>
                  <a:noFill/>
                </a:ln>
                <a:solidFill>
                  <a:srgbClr val="003863"/>
                </a:solidFill>
                <a:effectLst/>
                <a:uLnTx/>
                <a:uFillTx/>
                <a:latin typeface="Calibri"/>
                <a:cs typeface="Calibri"/>
              </a:rPr>
              <a:t> providing</a:t>
            </a:r>
            <a:r>
              <a:rPr kumimoji="0" lang="en-US" sz="2400" b="0" i="1" u="none" strike="noStrike" kern="0" cap="none" spc="-6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direct</a:t>
            </a:r>
            <a:r>
              <a:rPr kumimoji="0" lang="en-US" sz="2400" b="0" i="1" u="none" strike="noStrike" kern="0" cap="none" spc="-10" normalizeH="0" baseline="0" noProof="0">
                <a:ln>
                  <a:noFill/>
                </a:ln>
                <a:solidFill>
                  <a:srgbClr val="003863"/>
                </a:solidFill>
                <a:effectLst/>
                <a:uLnTx/>
                <a:uFillTx/>
                <a:latin typeface="Calibri"/>
                <a:cs typeface="Calibri"/>
              </a:rPr>
              <a:t> pre-</a:t>
            </a:r>
            <a:r>
              <a:rPr kumimoji="0" lang="en-US" sz="2400" b="0" i="1" u="none" strike="noStrike" kern="0" cap="none" spc="-20" normalizeH="0" baseline="0" noProof="0">
                <a:ln>
                  <a:noFill/>
                </a:ln>
                <a:solidFill>
                  <a:srgbClr val="003863"/>
                </a:solidFill>
                <a:effectLst/>
                <a:uLnTx/>
                <a:uFillTx/>
                <a:latin typeface="Calibri"/>
                <a:cs typeface="Calibri"/>
              </a:rPr>
              <a:t>vocational</a:t>
            </a:r>
            <a:r>
              <a:rPr kumimoji="0" lang="en-US" sz="2400" b="0" i="1" u="none" strike="noStrike" kern="0" cap="none" spc="-55" normalizeH="0" baseline="0" noProof="0">
                <a:ln>
                  <a:noFill/>
                </a:ln>
                <a:solidFill>
                  <a:srgbClr val="003863"/>
                </a:solidFill>
                <a:effectLst/>
                <a:uLnTx/>
                <a:uFillTx/>
                <a:latin typeface="Calibri"/>
                <a:cs typeface="Calibri"/>
              </a:rPr>
              <a:t> </a:t>
            </a:r>
            <a:r>
              <a:rPr kumimoji="0" lang="en-US" sz="2400" b="0" i="1" u="none" strike="noStrike" kern="0" cap="none" spc="-20" normalizeH="0" baseline="0" noProof="0">
                <a:ln>
                  <a:noFill/>
                </a:ln>
                <a:solidFill>
                  <a:srgbClr val="003863"/>
                </a:solidFill>
                <a:effectLst/>
                <a:uLnTx/>
                <a:uFillTx/>
                <a:latin typeface="Calibri"/>
                <a:cs typeface="Calibri"/>
              </a:rPr>
              <a:t>customer</a:t>
            </a:r>
            <a:r>
              <a:rPr kumimoji="0" lang="en-US" sz="2400" b="0" i="1" u="none" strike="noStrike" kern="0" cap="none" spc="-15" normalizeH="0" baseline="0" noProof="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trainings, </a:t>
            </a:r>
            <a:r>
              <a:rPr kumimoji="0" lang="en-US" sz="2400" b="0" i="1" u="none" strike="noStrike" kern="0" cap="none" spc="0" normalizeH="0" baseline="0" noProof="0">
                <a:ln>
                  <a:noFill/>
                </a:ln>
                <a:solidFill>
                  <a:srgbClr val="003863"/>
                </a:solidFill>
                <a:effectLst/>
                <a:uLnTx/>
                <a:uFillTx/>
                <a:latin typeface="Calibri"/>
                <a:cs typeface="Calibri"/>
              </a:rPr>
              <a:t>then</a:t>
            </a:r>
            <a:r>
              <a:rPr kumimoji="0" lang="en-US" sz="2400" b="0" i="1" u="none" strike="noStrike" kern="0" cap="none" spc="-30" normalizeH="0" baseline="0" noProof="0">
                <a:ln>
                  <a:noFill/>
                </a:ln>
                <a:solidFill>
                  <a:srgbClr val="003863"/>
                </a:solidFill>
                <a:effectLst/>
                <a:uLnTx/>
                <a:uFillTx/>
                <a:latin typeface="Calibri"/>
                <a:cs typeface="Calibri"/>
              </a:rPr>
              <a:t> </a:t>
            </a:r>
            <a:r>
              <a:rPr kumimoji="0" lang="en-US" sz="2400" b="0" i="1" u="none" strike="noStrike" kern="0" cap="none" spc="-20" normalizeH="0" baseline="0" noProof="0">
                <a:ln>
                  <a:noFill/>
                </a:ln>
                <a:solidFill>
                  <a:srgbClr val="003863"/>
                </a:solidFill>
                <a:effectLst/>
                <a:uLnTx/>
                <a:uFillTx/>
                <a:latin typeface="Calibri"/>
                <a:cs typeface="Calibri"/>
              </a:rPr>
              <a:t>staff</a:t>
            </a:r>
            <a:r>
              <a:rPr kumimoji="0" lang="en-US" sz="2400" b="0" i="1" u="none" strike="noStrike" kern="0" cap="none" spc="-7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time</a:t>
            </a:r>
            <a:r>
              <a:rPr kumimoji="0" lang="en-US" sz="2400" b="0" i="1" u="none" strike="noStrike" kern="0" cap="none" spc="-4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spent</a:t>
            </a:r>
            <a:r>
              <a:rPr kumimoji="0" lang="en-US" sz="2400" b="0" i="1" u="none" strike="noStrike" kern="0" cap="none" spc="-6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in</a:t>
            </a:r>
            <a:r>
              <a:rPr kumimoji="0" lang="en-US" sz="2400" b="0" i="1" u="none" strike="noStrike" kern="0" cap="none" spc="-2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the</a:t>
            </a:r>
            <a:r>
              <a:rPr kumimoji="0" lang="en-US" sz="2400" b="0" i="1" u="none" strike="noStrike" kern="0" cap="none" spc="-3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classroom</a:t>
            </a:r>
            <a:r>
              <a:rPr kumimoji="0" lang="en-US" sz="2400" b="0" i="1" u="none" strike="noStrike" kern="0" cap="none" spc="-7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and</a:t>
            </a:r>
            <a:r>
              <a:rPr kumimoji="0" lang="en-US" sz="2400" b="0" i="1" u="none" strike="noStrike" kern="0" cap="none" spc="-5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reasonable</a:t>
            </a:r>
            <a:r>
              <a:rPr kumimoji="0" lang="en-US" sz="2400" b="0" i="1" u="none" strike="noStrike" kern="0" cap="none" spc="-60" normalizeH="0" baseline="0" noProof="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classroom</a:t>
            </a:r>
            <a:r>
              <a:rPr kumimoji="0" lang="en-US" sz="2400" b="0" i="1" u="none" strike="noStrike" kern="0" cap="none" spc="-60" normalizeH="0" baseline="0" noProof="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preparation </a:t>
            </a:r>
            <a:r>
              <a:rPr kumimoji="0" lang="en-US" sz="2400" b="0" i="1" u="none" strike="noStrike" kern="0" cap="none" spc="0" normalizeH="0" baseline="0" noProof="0">
                <a:ln>
                  <a:noFill/>
                </a:ln>
                <a:solidFill>
                  <a:srgbClr val="003863"/>
                </a:solidFill>
                <a:effectLst/>
                <a:uLnTx/>
                <a:uFillTx/>
                <a:latin typeface="Calibri"/>
                <a:cs typeface="Calibri"/>
              </a:rPr>
              <a:t>may</a:t>
            </a:r>
            <a:r>
              <a:rPr kumimoji="0" lang="en-US" sz="2400" b="0" i="1" u="none" strike="noStrike" kern="0" cap="none" spc="-4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be</a:t>
            </a:r>
            <a:r>
              <a:rPr kumimoji="0" lang="en-US" sz="2400" b="0" i="1" u="none" strike="noStrike" kern="0" cap="none" spc="-4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billed</a:t>
            </a:r>
            <a:r>
              <a:rPr kumimoji="0" lang="en-US" sz="2400" b="0" i="1" u="none" strike="noStrike" kern="0" cap="none" spc="-40"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to</a:t>
            </a:r>
            <a:r>
              <a:rPr kumimoji="0" lang="en-US" sz="2400" b="0" i="1" u="none" strike="noStrike" kern="0" cap="none" spc="-65" normalizeH="0" baseline="0" noProof="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this</a:t>
            </a:r>
            <a:r>
              <a:rPr kumimoji="0" lang="en-US" sz="2400" b="0" i="1" u="none" strike="noStrike" kern="0" cap="none" spc="-60" normalizeH="0" baseline="0" noProof="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category.</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549157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824D-DAAD-B55A-13A0-A0774713A3F4}"/>
              </a:ext>
            </a:extLst>
          </p:cNvPr>
          <p:cNvSpPr>
            <a:spLocks noGrp="1"/>
          </p:cNvSpPr>
          <p:nvPr>
            <p:ph type="title"/>
          </p:nvPr>
        </p:nvSpPr>
        <p:spPr/>
        <p:txBody>
          <a:bodyPr/>
          <a:lstStyle/>
          <a:p>
            <a:r>
              <a:rPr lang="en-US"/>
              <a:t>Direct Customer Training</a:t>
            </a:r>
          </a:p>
        </p:txBody>
      </p:sp>
      <p:sp>
        <p:nvSpPr>
          <p:cNvPr id="3" name="Content Placeholder 2">
            <a:extLst>
              <a:ext uri="{FF2B5EF4-FFF2-40B4-BE49-F238E27FC236}">
                <a16:creationId xmlns:a16="http://schemas.microsoft.com/office/drawing/2014/main" id="{96CCB28E-80C5-3096-7710-B9DA1A5E9DE6}"/>
              </a:ext>
            </a:extLst>
          </p:cNvPr>
          <p:cNvSpPr>
            <a:spLocks noGrp="1"/>
          </p:cNvSpPr>
          <p:nvPr>
            <p:ph sz="half" idx="1"/>
          </p:nvPr>
        </p:nvSpPr>
        <p:spPr>
          <a:xfrm>
            <a:off x="257452" y="1207477"/>
            <a:ext cx="11677096" cy="5275385"/>
          </a:xfrm>
        </p:spPr>
        <p:txBody>
          <a:bodyPr>
            <a:normAutofit lnSpcReduction="10000"/>
          </a:bodyPr>
          <a:lstStyle/>
          <a:p>
            <a:pPr marL="12700" marR="169545" lvl="0" indent="0" defTabSz="914400" eaLnBrk="1" fontAlgn="auto" latinLnBrk="0" hangingPunct="1">
              <a:lnSpc>
                <a:spcPct val="110000"/>
              </a:lnSpc>
              <a:spcBef>
                <a:spcPts val="0"/>
              </a:spcBef>
              <a:spcAft>
                <a:spcPts val="1800"/>
              </a:spcAft>
              <a:buClrTx/>
              <a:buSzTx/>
              <a:buFontTx/>
              <a:buNone/>
              <a:tabLst/>
              <a:defRPr/>
            </a:pPr>
            <a:r>
              <a:rPr kumimoji="0" lang="en-US" sz="2800" b="0" i="0" u="none" strike="noStrike" kern="0" cap="none" spc="0" normalizeH="0" baseline="0" noProof="0">
                <a:ln>
                  <a:noFill/>
                </a:ln>
                <a:solidFill>
                  <a:srgbClr val="003863"/>
                </a:solidFill>
                <a:effectLst/>
                <a:uLnTx/>
                <a:uFillTx/>
                <a:latin typeface="Calibri"/>
                <a:cs typeface="Calibri"/>
              </a:rPr>
              <a:t>Direct</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Customer</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50" normalizeH="0" baseline="0" noProof="0">
                <a:ln>
                  <a:noFill/>
                </a:ln>
                <a:solidFill>
                  <a:srgbClr val="003863"/>
                </a:solidFill>
                <a:effectLst/>
                <a:uLnTx/>
                <a:uFillTx/>
                <a:latin typeface="Calibri"/>
                <a:cs typeface="Calibri"/>
              </a:rPr>
              <a:t>Training</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is</a:t>
            </a:r>
            <a:r>
              <a:rPr kumimoji="0" lang="en-US" sz="2800" b="0" i="0" u="none" strike="noStrike" kern="0" cap="none" spc="-3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for </a:t>
            </a:r>
            <a:r>
              <a:rPr kumimoji="0" lang="en-US" sz="2800" b="0" i="0" u="none" strike="noStrike" kern="0" cap="none" spc="0" normalizeH="0" baseline="0" noProof="0">
                <a:ln>
                  <a:noFill/>
                </a:ln>
                <a:solidFill>
                  <a:srgbClr val="003863"/>
                </a:solidFill>
                <a:effectLst/>
                <a:uLnTx/>
                <a:uFillTx/>
                <a:latin typeface="Calibri"/>
                <a:cs typeface="Calibri"/>
              </a:rPr>
              <a:t>participant</a:t>
            </a:r>
            <a:r>
              <a:rPr kumimoji="0" lang="en-US" sz="2800" b="0" i="0" u="none" strike="noStrike" kern="0" cap="none" spc="-114"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tuition</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required</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books</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fees,</a:t>
            </a:r>
            <a:r>
              <a:rPr kumimoji="0" lang="en-US" sz="2800" b="0" i="0" u="none" strike="noStrike" kern="0" cap="none" spc="-10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may</a:t>
            </a:r>
            <a:r>
              <a:rPr kumimoji="0" lang="en-US" sz="2800" b="0" i="0" u="none" strike="noStrike" kern="0" cap="none" spc="-12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include: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20"/>
              </a:spcBef>
              <a:spcAft>
                <a:spcPts val="0"/>
              </a:spcAft>
              <a:buClr>
                <a:srgbClr val="77923B"/>
              </a:buClr>
              <a:buSzTx/>
              <a:buFont typeface="Arial"/>
              <a:buChar char="•"/>
              <a:tabLst>
                <a:tab pos="354965" algn="l"/>
              </a:tabLst>
              <a:defRPr/>
            </a:pPr>
            <a:r>
              <a:rPr kumimoji="0" lang="en-US" sz="2800" b="0" i="0" u="none" strike="noStrike" kern="0" cap="none" spc="-20" normalizeH="0" baseline="0" noProof="0">
                <a:ln>
                  <a:noFill/>
                </a:ln>
                <a:solidFill>
                  <a:srgbClr val="003863"/>
                </a:solidFill>
                <a:effectLst/>
                <a:uLnTx/>
                <a:uFillTx/>
                <a:latin typeface="Calibri"/>
                <a:cs typeface="Calibri"/>
              </a:rPr>
              <a:t>Credentialed</a:t>
            </a:r>
            <a:r>
              <a:rPr kumimoji="0" lang="en-US" sz="2800" b="0" i="0" u="none" strike="noStrike" kern="0" cap="none" spc="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1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non-credentialed</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training</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800" b="0" i="0" u="none" strike="noStrike" kern="0" cap="none" spc="-20" normalizeH="0" baseline="0" noProof="0">
                <a:ln>
                  <a:noFill/>
                </a:ln>
                <a:solidFill>
                  <a:srgbClr val="003863"/>
                </a:solidFill>
                <a:effectLst/>
                <a:uLnTx/>
                <a:uFillTx/>
                <a:latin typeface="Calibri"/>
                <a:cs typeface="Calibri"/>
              </a:rPr>
              <a:t>Required</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school</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fees</a:t>
            </a:r>
            <a:r>
              <a:rPr kumimoji="0" lang="en-US" sz="2800" b="0" i="0" u="none" strike="noStrike" kern="0" cap="none" spc="-10" normalizeH="0" baseline="0" noProof="0">
                <a:ln>
                  <a:noFill/>
                </a:ln>
                <a:solidFill>
                  <a:sysClr val="windowText" lastClr="000000"/>
                </a:solidFill>
                <a:effectLst/>
                <a:uLnTx/>
                <a:uFillTx/>
                <a:latin typeface="Calibri"/>
                <a:cs typeface="Calibri"/>
              </a:rPr>
              <a:t>,</a:t>
            </a:r>
            <a:r>
              <a:rPr kumimoji="0" lang="en-US" sz="2800" b="0" i="0" u="none" strike="noStrike" kern="0" cap="none" spc="-40" normalizeH="0" baseline="0" noProof="0">
                <a:ln>
                  <a:noFill/>
                </a:ln>
                <a:solidFill>
                  <a:sysClr val="windowText" lastClr="000000"/>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books,</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tools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800" b="0" i="0" u="none" strike="noStrike" kern="0" cap="none" spc="-20" normalizeH="0" baseline="0" noProof="0">
                <a:ln>
                  <a:noFill/>
                </a:ln>
                <a:solidFill>
                  <a:srgbClr val="003863"/>
                </a:solidFill>
                <a:effectLst/>
                <a:uLnTx/>
                <a:uFillTx/>
                <a:latin typeface="Calibri"/>
                <a:cs typeface="Calibri"/>
              </a:rPr>
              <a:t>Required</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uniforms/boots</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35" normalizeH="0" baseline="0" noProof="0">
                <a:ln>
                  <a:noFill/>
                </a:ln>
                <a:solidFill>
                  <a:srgbClr val="003863"/>
                </a:solidFill>
                <a:effectLst/>
                <a:uLnTx/>
                <a:uFillTx/>
                <a:latin typeface="Calibri"/>
                <a:cs typeface="Calibri"/>
              </a:rPr>
              <a:t>for</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training</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800" b="0" i="0" u="none" strike="noStrike" kern="0" cap="none" spc="-25" normalizeH="0" baseline="0" noProof="0">
                <a:ln>
                  <a:noFill/>
                </a:ln>
                <a:solidFill>
                  <a:srgbClr val="003863"/>
                </a:solidFill>
                <a:effectLst/>
                <a:uLnTx/>
                <a:uFillTx/>
                <a:latin typeface="Calibri"/>
                <a:cs typeface="Calibri"/>
              </a:rPr>
              <a:t>Participant</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wages</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fringe</a:t>
            </a:r>
            <a:r>
              <a:rPr kumimoji="0" lang="en-US" sz="2800" b="0" i="0" u="none" strike="noStrike" kern="0" cap="none" spc="-9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benefits</a:t>
            </a:r>
            <a:r>
              <a:rPr kumimoji="0" lang="en-US" sz="2800" b="0" i="0" u="none" strike="noStrike" kern="0" cap="none" spc="-9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related</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to</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work</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experience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1800"/>
              </a:spcBef>
              <a:spcAft>
                <a:spcPts val="0"/>
              </a:spcAft>
              <a:buClrTx/>
              <a:buSzTx/>
              <a:buFontTx/>
              <a:buNone/>
              <a:tabLst/>
              <a:defRPr/>
            </a:pPr>
            <a:r>
              <a:rPr kumimoji="0" lang="en-US" sz="2800" b="0" i="1" u="none" strike="noStrike" kern="0" cap="none" spc="0" normalizeH="0" baseline="0" noProof="0">
                <a:ln>
                  <a:noFill/>
                </a:ln>
                <a:solidFill>
                  <a:srgbClr val="003863"/>
                </a:solidFill>
                <a:effectLst/>
                <a:uLnTx/>
                <a:uFillTx/>
                <a:latin typeface="Calibri"/>
                <a:cs typeface="Calibri"/>
              </a:rPr>
              <a:t>Note:</a:t>
            </a:r>
            <a:r>
              <a:rPr kumimoji="0" lang="en-US" sz="2800" b="0" i="1" u="none" strike="noStrike" kern="0" cap="none" spc="-8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If</a:t>
            </a:r>
            <a:r>
              <a:rPr kumimoji="0" lang="en-US" sz="2800" b="0" i="1" u="none" strike="noStrike" kern="0" cap="none" spc="-50" normalizeH="0" baseline="0" noProof="0">
                <a:ln>
                  <a:noFill/>
                </a:ln>
                <a:solidFill>
                  <a:srgbClr val="003863"/>
                </a:solidFill>
                <a:effectLst/>
                <a:uLnTx/>
                <a:uFillTx/>
                <a:latin typeface="Calibri"/>
                <a:cs typeface="Calibri"/>
              </a:rPr>
              <a:t> </a:t>
            </a:r>
            <a:r>
              <a:rPr kumimoji="0" lang="en-US" sz="2800" b="0" i="1" u="none" strike="noStrike" kern="0" cap="none" spc="-25" normalizeH="0" baseline="0" noProof="0">
                <a:ln>
                  <a:noFill/>
                </a:ln>
                <a:solidFill>
                  <a:srgbClr val="003863"/>
                </a:solidFill>
                <a:effectLst/>
                <a:uLnTx/>
                <a:uFillTx/>
                <a:latin typeface="Calibri"/>
                <a:cs typeface="Calibri"/>
              </a:rPr>
              <a:t>staff</a:t>
            </a:r>
            <a:r>
              <a:rPr kumimoji="0" lang="en-US" sz="2800" b="0" i="1" u="none" strike="noStrike" kern="0" cap="none" spc="-7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or</a:t>
            </a:r>
            <a:r>
              <a:rPr kumimoji="0" lang="en-US" sz="2800" b="0" i="1" u="none" strike="noStrike" kern="0" cap="none" spc="-80" normalizeH="0" baseline="0" noProof="0">
                <a:ln>
                  <a:noFill/>
                </a:ln>
                <a:solidFill>
                  <a:srgbClr val="003863"/>
                </a:solidFill>
                <a:effectLst/>
                <a:uLnTx/>
                <a:uFillTx/>
                <a:latin typeface="Calibri"/>
                <a:cs typeface="Calibri"/>
              </a:rPr>
              <a:t> </a:t>
            </a:r>
            <a:r>
              <a:rPr kumimoji="0" lang="en-US" sz="2800" b="0" i="1" u="none" strike="noStrike" kern="0" cap="none" spc="-30" normalizeH="0" baseline="0" noProof="0">
                <a:ln>
                  <a:noFill/>
                </a:ln>
                <a:solidFill>
                  <a:srgbClr val="003863"/>
                </a:solidFill>
                <a:effectLst/>
                <a:uLnTx/>
                <a:uFillTx/>
                <a:latin typeface="Calibri"/>
                <a:cs typeface="Calibri"/>
              </a:rPr>
              <a:t>contractors</a:t>
            </a:r>
            <a:r>
              <a:rPr kumimoji="0" lang="en-US" sz="2800" b="0" i="1" u="none" strike="noStrike" kern="0" cap="none" spc="-2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are</a:t>
            </a:r>
            <a:r>
              <a:rPr kumimoji="0" lang="en-US" sz="2800" b="0" i="1" u="none" strike="noStrike" kern="0" cap="none" spc="-60"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providing</a:t>
            </a:r>
            <a:r>
              <a:rPr kumimoji="0" lang="en-US" sz="2800" b="0" i="1" u="none" strike="noStrike" kern="0" cap="none" spc="-55"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direct</a:t>
            </a:r>
            <a:r>
              <a:rPr kumimoji="0" lang="en-US" sz="2800" b="0" i="1" u="none" strike="noStrike" kern="0" cap="none" spc="-45"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non-credentialed</a:t>
            </a:r>
            <a:r>
              <a:rPr kumimoji="0" lang="en-US" sz="2800" b="0" i="1" u="none" strike="noStrike" kern="0" cap="none" spc="-8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or</a:t>
            </a:r>
            <a:r>
              <a:rPr kumimoji="0" lang="en-US" sz="2800" b="0" i="1" u="none" strike="noStrike" kern="0" cap="none" spc="-50"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credentialed </a:t>
            </a:r>
            <a:r>
              <a:rPr kumimoji="0" lang="en-US" sz="2800" b="0" i="1" u="none" strike="noStrike" kern="0" cap="none" spc="0" normalizeH="0" baseline="0" noProof="0">
                <a:ln>
                  <a:noFill/>
                </a:ln>
                <a:solidFill>
                  <a:srgbClr val="003863"/>
                </a:solidFill>
                <a:effectLst/>
                <a:uLnTx/>
                <a:uFillTx/>
                <a:latin typeface="Calibri"/>
                <a:cs typeface="Calibri"/>
              </a:rPr>
              <a:t>customer</a:t>
            </a:r>
            <a:r>
              <a:rPr kumimoji="0" lang="en-US" sz="2800" b="0" i="1" u="none" strike="noStrike" kern="0" cap="none" spc="7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training,</a:t>
            </a:r>
            <a:r>
              <a:rPr kumimoji="0" lang="en-US" sz="2800" b="0" i="1" u="none" strike="noStrike" kern="0" cap="none" spc="-95" normalizeH="0" baseline="0" noProof="0">
                <a:ln>
                  <a:noFill/>
                </a:ln>
                <a:solidFill>
                  <a:srgbClr val="003863"/>
                </a:solidFill>
                <a:effectLst/>
                <a:uLnTx/>
                <a:uFillTx/>
                <a:latin typeface="Calibri"/>
                <a:cs typeface="Calibri"/>
              </a:rPr>
              <a:t> </a:t>
            </a:r>
            <a:r>
              <a:rPr kumimoji="0" lang="en-US" sz="2800" b="0" i="1" u="none" strike="noStrike" kern="0" cap="none" spc="-20" normalizeH="0" baseline="0" noProof="0">
                <a:ln>
                  <a:noFill/>
                </a:ln>
                <a:solidFill>
                  <a:srgbClr val="003863"/>
                </a:solidFill>
                <a:effectLst/>
                <a:uLnTx/>
                <a:uFillTx/>
                <a:latin typeface="Calibri"/>
                <a:cs typeface="Calibri"/>
              </a:rPr>
              <a:t>staff</a:t>
            </a:r>
            <a:r>
              <a:rPr kumimoji="0" lang="en-US" sz="2800" b="0" i="1" u="none" strike="noStrike" kern="0" cap="none" spc="-8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time</a:t>
            </a:r>
            <a:r>
              <a:rPr kumimoji="0" lang="en-US" sz="2800" b="0" i="1" u="none" strike="noStrike" kern="0" cap="none" spc="-7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or</a:t>
            </a:r>
            <a:r>
              <a:rPr kumimoji="0" lang="en-US" sz="2800" b="0" i="1" u="none" strike="noStrike" kern="0" cap="none" spc="-65"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contractor</a:t>
            </a:r>
            <a:r>
              <a:rPr kumimoji="0" lang="en-US" sz="2800" b="0" i="1" u="none" strike="noStrike" kern="0" cap="none" spc="-9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time</a:t>
            </a:r>
            <a:r>
              <a:rPr kumimoji="0" lang="en-US" sz="2800" b="0" i="1" u="none" strike="noStrike" kern="0" cap="none" spc="-80"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spent</a:t>
            </a:r>
            <a:r>
              <a:rPr kumimoji="0" lang="en-US" sz="2800" b="0" i="1" u="none" strike="noStrike" kern="0" cap="none" spc="-7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in</a:t>
            </a:r>
            <a:r>
              <a:rPr kumimoji="0" lang="en-US" sz="2800" b="0" i="1" u="none" strike="noStrike" kern="0" cap="none" spc="-5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the</a:t>
            </a:r>
            <a:r>
              <a:rPr kumimoji="0" lang="en-US" sz="2800" b="0" i="1" u="none" strike="noStrike" kern="0" cap="none" spc="-70"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classroom</a:t>
            </a:r>
            <a:r>
              <a:rPr kumimoji="0" lang="en-US" sz="2800" b="0" i="1" u="none" strike="noStrike" kern="0" cap="none" spc="-55" normalizeH="0" baseline="0" noProof="0">
                <a:ln>
                  <a:noFill/>
                </a:ln>
                <a:solidFill>
                  <a:srgbClr val="003863"/>
                </a:solidFill>
                <a:effectLst/>
                <a:uLnTx/>
                <a:uFillTx/>
                <a:latin typeface="Calibri"/>
                <a:cs typeface="Calibri"/>
              </a:rPr>
              <a:t> </a:t>
            </a:r>
            <a:r>
              <a:rPr kumimoji="0" lang="en-US" sz="2800" b="0" i="1" u="none" strike="noStrike" kern="0" cap="none" spc="-25" normalizeH="0" baseline="0" noProof="0">
                <a:ln>
                  <a:noFill/>
                </a:ln>
                <a:solidFill>
                  <a:srgbClr val="003863"/>
                </a:solidFill>
                <a:effectLst/>
                <a:uLnTx/>
                <a:uFillTx/>
                <a:latin typeface="Calibri"/>
                <a:cs typeface="Calibri"/>
              </a:rPr>
              <a:t>and </a:t>
            </a:r>
            <a:r>
              <a:rPr kumimoji="0" lang="en-US" sz="2800" b="0" i="1" u="none" strike="noStrike" kern="0" cap="none" spc="-10" normalizeH="0" baseline="0" noProof="0">
                <a:ln>
                  <a:noFill/>
                </a:ln>
                <a:solidFill>
                  <a:srgbClr val="003863"/>
                </a:solidFill>
                <a:effectLst/>
                <a:uLnTx/>
                <a:uFillTx/>
                <a:latin typeface="Calibri"/>
                <a:cs typeface="Calibri"/>
              </a:rPr>
              <a:t>reasonable</a:t>
            </a:r>
            <a:r>
              <a:rPr kumimoji="0" lang="en-US" sz="2800" b="0" i="1" u="none" strike="noStrike" kern="0" cap="none" spc="-95"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classroom</a:t>
            </a:r>
            <a:r>
              <a:rPr kumimoji="0" lang="en-US" sz="2800" b="0" i="1" u="none" strike="noStrike" kern="0" cap="none" spc="-55"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preparation</a:t>
            </a:r>
            <a:r>
              <a:rPr kumimoji="0" lang="en-US" sz="2800" b="0" i="1" u="none" strike="noStrike" kern="0" cap="none" spc="-8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may</a:t>
            </a:r>
            <a:r>
              <a:rPr kumimoji="0" lang="en-US" sz="2800" b="0" i="1" u="none" strike="noStrike" kern="0" cap="none" spc="-8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be</a:t>
            </a:r>
            <a:r>
              <a:rPr kumimoji="0" lang="en-US" sz="2800" b="0" i="1" u="none" strike="noStrike" kern="0" cap="none" spc="-7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billed</a:t>
            </a:r>
            <a:r>
              <a:rPr kumimoji="0" lang="en-US" sz="2800" b="0" i="1" u="none" strike="noStrike" kern="0" cap="none" spc="-50"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to</a:t>
            </a:r>
            <a:r>
              <a:rPr kumimoji="0" lang="en-US" sz="2800" b="0" i="1" u="none" strike="noStrike" kern="0" cap="none" spc="-65" normalizeH="0" baseline="0" noProof="0">
                <a:ln>
                  <a:noFill/>
                </a:ln>
                <a:solidFill>
                  <a:srgbClr val="003863"/>
                </a:solidFill>
                <a:effectLst/>
                <a:uLnTx/>
                <a:uFillTx/>
                <a:latin typeface="Calibri"/>
                <a:cs typeface="Calibri"/>
              </a:rPr>
              <a:t> </a:t>
            </a:r>
            <a:r>
              <a:rPr kumimoji="0" lang="en-US" sz="2800" b="0" i="1" u="none" strike="noStrike" kern="0" cap="none" spc="0" normalizeH="0" baseline="0" noProof="0">
                <a:ln>
                  <a:noFill/>
                </a:ln>
                <a:solidFill>
                  <a:srgbClr val="003863"/>
                </a:solidFill>
                <a:effectLst/>
                <a:uLnTx/>
                <a:uFillTx/>
                <a:latin typeface="Calibri"/>
                <a:cs typeface="Calibri"/>
              </a:rPr>
              <a:t>this</a:t>
            </a:r>
            <a:r>
              <a:rPr kumimoji="0" lang="en-US" sz="2800" b="0" i="1" u="none" strike="noStrike" kern="0" cap="none" spc="-50" normalizeH="0" baseline="0" noProof="0">
                <a:ln>
                  <a:noFill/>
                </a:ln>
                <a:solidFill>
                  <a:srgbClr val="003863"/>
                </a:solidFill>
                <a:effectLst/>
                <a:uLnTx/>
                <a:uFillTx/>
                <a:latin typeface="Calibri"/>
                <a:cs typeface="Calibri"/>
              </a:rPr>
              <a:t> </a:t>
            </a:r>
            <a:r>
              <a:rPr kumimoji="0" lang="en-US" sz="2800" b="0" i="1" u="none" strike="noStrike" kern="0" cap="none" spc="-10" normalizeH="0" baseline="0" noProof="0">
                <a:ln>
                  <a:noFill/>
                </a:ln>
                <a:solidFill>
                  <a:srgbClr val="003863"/>
                </a:solidFill>
                <a:effectLst/>
                <a:uLnTx/>
                <a:uFillTx/>
                <a:latin typeface="Calibri"/>
                <a:cs typeface="Calibri"/>
              </a:rPr>
              <a:t>category.</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555021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59B64-17A8-D14C-F3DB-85BD10EDDD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05924-394E-040B-F01B-1D228A352387}"/>
              </a:ext>
            </a:extLst>
          </p:cNvPr>
          <p:cNvSpPr>
            <a:spLocks noGrp="1"/>
          </p:cNvSpPr>
          <p:nvPr>
            <p:ph type="title"/>
          </p:nvPr>
        </p:nvSpPr>
        <p:spPr/>
        <p:txBody>
          <a:bodyPr/>
          <a:lstStyle/>
          <a:p>
            <a:r>
              <a:rPr lang="en-US"/>
              <a:t>Direct Customer Training continued</a:t>
            </a:r>
          </a:p>
        </p:txBody>
      </p:sp>
      <p:sp>
        <p:nvSpPr>
          <p:cNvPr id="3" name="Content Placeholder 2">
            <a:extLst>
              <a:ext uri="{FF2B5EF4-FFF2-40B4-BE49-F238E27FC236}">
                <a16:creationId xmlns:a16="http://schemas.microsoft.com/office/drawing/2014/main" id="{A5530FA5-0ABA-DEB4-BE7A-EB0430B54FF3}"/>
              </a:ext>
            </a:extLst>
          </p:cNvPr>
          <p:cNvSpPr>
            <a:spLocks noGrp="1"/>
          </p:cNvSpPr>
          <p:nvPr>
            <p:ph sz="half" idx="1"/>
          </p:nvPr>
        </p:nvSpPr>
        <p:spPr>
          <a:xfrm>
            <a:off x="257452" y="1207477"/>
            <a:ext cx="11677096" cy="5275385"/>
          </a:xfrm>
        </p:spPr>
        <p:txBody>
          <a:bodyPr vert="horz" lIns="274320" tIns="274320" rIns="274320" bIns="274320" rtlCol="0" anchor="t">
            <a:normAutofit/>
          </a:bodyPr>
          <a:lstStyle/>
          <a:p>
            <a:pPr marL="12700" marR="0" lvl="0" indent="0" defTabSz="914400" eaLnBrk="1" fontAlgn="auto" latinLnBrk="0" hangingPunct="1">
              <a:lnSpc>
                <a:spcPct val="100000"/>
              </a:lnSpc>
              <a:spcBef>
                <a:spcPts val="84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Direct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60" normalizeH="0" baseline="0" noProof="0">
                <a:ln>
                  <a:noFill/>
                </a:ln>
                <a:solidFill>
                  <a:srgbClr val="003863"/>
                </a:solidFill>
                <a:effectLst/>
                <a:uLnTx/>
                <a:uFillTx/>
                <a:latin typeface="Calibri"/>
                <a:cs typeface="Calibri"/>
              </a:rPr>
              <a:t>Training</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expenditures </a:t>
            </a:r>
            <a:r>
              <a:rPr kumimoji="0" lang="en-US" sz="2400" b="0" i="0" u="none" strike="noStrike" kern="0" cap="none" spc="0" normalizeH="0" baseline="0" noProof="0">
                <a:ln>
                  <a:noFill/>
                </a:ln>
                <a:solidFill>
                  <a:srgbClr val="003863"/>
                </a:solidFill>
                <a:effectLst/>
                <a:uLnTx/>
                <a:uFillTx/>
                <a:latin typeface="Calibri"/>
                <a:cs typeface="Calibri"/>
              </a:rPr>
              <a:t>must</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be: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indent="-342265">
              <a:spcBef>
                <a:spcPts val="630"/>
              </a:spcBef>
              <a:spcAft>
                <a:spcPts val="0"/>
              </a:spcAft>
              <a:buClr>
                <a:srgbClr val="77923B"/>
              </a:buClr>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Part</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participant’s</a:t>
            </a:r>
            <a:r>
              <a:rPr kumimoji="0" lang="en-US" sz="2400" b="0" i="0" u="none" strike="noStrike" kern="0" cap="none" spc="-15" normalizeH="0" baseline="0" noProof="0">
                <a:ln>
                  <a:noFill/>
                </a:ln>
                <a:solidFill>
                  <a:srgbClr val="003863"/>
                </a:solidFill>
                <a:effectLst/>
                <a:uLnTx/>
                <a:uFillTx/>
                <a:latin typeface="Calibri"/>
                <a:cs typeface="Calibri"/>
              </a:rPr>
              <a:t> </a:t>
            </a:r>
            <a:r>
              <a:rPr lang="en-US" sz="2400" kern="0" spc="-25">
                <a:solidFill>
                  <a:srgbClr val="003863"/>
                </a:solidFill>
                <a:latin typeface="Calibri"/>
                <a:cs typeface="Calibri"/>
              </a:rPr>
              <a:t>service to career pathway</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5"/>
              </a:spcBef>
              <a:spcAft>
                <a:spcPts val="0"/>
              </a:spcAft>
              <a:buClr>
                <a:srgbClr val="77923B"/>
              </a:buClr>
              <a:buSzTx/>
              <a:buFont typeface="Arial"/>
              <a:buChar char="•"/>
              <a:tabLst>
                <a:tab pos="354965" algn="l"/>
              </a:tabLst>
              <a:defRPr/>
            </a:pPr>
            <a:r>
              <a:rPr kumimoji="0" lang="en-US" sz="2400" b="0" i="0" u="none" strike="noStrike" kern="0" cap="none" spc="-35" normalizeH="0" baseline="0" noProof="0">
                <a:ln>
                  <a:noFill/>
                </a:ln>
                <a:solidFill>
                  <a:srgbClr val="003863"/>
                </a:solidFill>
                <a:effectLst/>
                <a:uLnTx/>
                <a:uFillTx/>
                <a:latin typeface="Calibri"/>
                <a:cs typeface="Calibri"/>
              </a:rPr>
              <a:t>Pre-</a:t>
            </a:r>
            <a:r>
              <a:rPr kumimoji="0" lang="en-US" sz="2400" b="0" i="0" u="none" strike="noStrike" kern="0" cap="none" spc="-20" normalizeH="0" baseline="0" noProof="0">
                <a:ln>
                  <a:noFill/>
                </a:ln>
                <a:solidFill>
                  <a:srgbClr val="003863"/>
                </a:solidFill>
                <a:effectLst/>
                <a:uLnTx/>
                <a:uFillTx/>
                <a:latin typeface="Calibri"/>
                <a:cs typeface="Calibri"/>
              </a:rPr>
              <a:t>approved</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by</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case </a:t>
            </a:r>
            <a:r>
              <a:rPr kumimoji="0" lang="en-US" sz="2400" b="0" i="0" u="none" strike="noStrike" kern="0" cap="none" spc="-10" normalizeH="0" baseline="0" noProof="0">
                <a:ln>
                  <a:noFill/>
                </a:ln>
                <a:solidFill>
                  <a:srgbClr val="003863"/>
                </a:solidFill>
                <a:effectLst/>
                <a:uLnTx/>
                <a:uFillTx/>
                <a:latin typeface="Calibri"/>
                <a:cs typeface="Calibri"/>
              </a:rPr>
              <a:t>manager/counselor/navigator</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20" normalizeH="0" baseline="0" noProof="0">
                <a:ln>
                  <a:noFill/>
                </a:ln>
                <a:solidFill>
                  <a:srgbClr val="003863"/>
                </a:solidFill>
                <a:effectLst/>
                <a:uLnTx/>
                <a:uFillTx/>
                <a:latin typeface="Calibri"/>
                <a:cs typeface="Calibri"/>
              </a:rPr>
              <a:t>Consistent</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with</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50" normalizeH="0" baseline="0" noProof="0">
                <a:ln>
                  <a:noFill/>
                </a:ln>
                <a:solidFill>
                  <a:srgbClr val="003863"/>
                </a:solidFill>
                <a:effectLst/>
                <a:uLnTx/>
                <a:uFillTx/>
                <a:latin typeface="Calibri"/>
                <a:cs typeface="Calibri"/>
              </a:rPr>
              <a:t>Grantee’s</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approved</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contract</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with</a:t>
            </a:r>
            <a:r>
              <a:rPr kumimoji="0" lang="en-US" sz="2400" b="0" i="0" u="none" strike="noStrike" kern="0" cap="none" spc="114"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DEED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40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Direct</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Training</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expenditures</a:t>
            </a:r>
            <a:r>
              <a:rPr kumimoji="0" lang="en-US" sz="2400" b="0" i="0" u="none" strike="noStrike" kern="0" cap="none" spc="-9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may</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obligated</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or</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incurred: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3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Prior</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participant’s</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35" normalizeH="0" baseline="0" noProof="0">
                <a:ln>
                  <a:noFill/>
                </a:ln>
                <a:solidFill>
                  <a:srgbClr val="003863"/>
                </a:solidFill>
                <a:effectLst/>
                <a:uLnTx/>
                <a:uFillTx/>
                <a:latin typeface="Calibri"/>
                <a:cs typeface="Calibri"/>
              </a:rPr>
              <a:t>Workforce</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1</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(WF1)</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date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enrollment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1530449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0B97-5AA3-C77F-8F2C-E4B9F406D491}"/>
              </a:ext>
            </a:extLst>
          </p:cNvPr>
          <p:cNvSpPr>
            <a:spLocks noGrp="1"/>
          </p:cNvSpPr>
          <p:nvPr>
            <p:ph type="title"/>
          </p:nvPr>
        </p:nvSpPr>
        <p:spPr/>
        <p:txBody>
          <a:bodyPr/>
          <a:lstStyle/>
          <a:p>
            <a:r>
              <a:rPr lang="en-US"/>
              <a:t>Support Services </a:t>
            </a:r>
            <a:r>
              <a:rPr lang="en-US">
                <a:solidFill>
                  <a:srgbClr val="003865"/>
                </a:solidFill>
              </a:rPr>
              <a:t>1</a:t>
            </a:r>
          </a:p>
        </p:txBody>
      </p:sp>
      <p:sp>
        <p:nvSpPr>
          <p:cNvPr id="3" name="Content Placeholder 2">
            <a:extLst>
              <a:ext uri="{FF2B5EF4-FFF2-40B4-BE49-F238E27FC236}">
                <a16:creationId xmlns:a16="http://schemas.microsoft.com/office/drawing/2014/main" id="{803C7EFC-AC29-982A-04EF-FBD5B6B1C26F}"/>
              </a:ext>
            </a:extLst>
          </p:cNvPr>
          <p:cNvSpPr>
            <a:spLocks noGrp="1"/>
          </p:cNvSpPr>
          <p:nvPr>
            <p:ph sz="half" idx="1"/>
          </p:nvPr>
        </p:nvSpPr>
        <p:spPr>
          <a:xfrm>
            <a:off x="117231" y="1594625"/>
            <a:ext cx="11817317" cy="4440327"/>
          </a:xfrm>
        </p:spPr>
        <p:txBody>
          <a:bodyPr vert="horz" lIns="274320" tIns="274320" rIns="274320" bIns="274320" rtlCol="0" anchor="t">
            <a:normAutofit/>
          </a:bodyPr>
          <a:lstStyle/>
          <a:p>
            <a:pPr marL="12700" marR="0" lvl="0" indent="0" defTabSz="914400" eaLnBrk="1" fontAlgn="auto" latinLnBrk="0" hangingPunct="1">
              <a:lnSpc>
                <a:spcPct val="100000"/>
              </a:lnSpc>
              <a:spcBef>
                <a:spcPts val="83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Support</a:t>
            </a:r>
            <a:r>
              <a:rPr kumimoji="0" lang="en-US" sz="2400" b="0" i="0" u="none" strike="noStrike" kern="0" cap="none" spc="-8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30"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costs</a:t>
            </a:r>
            <a:r>
              <a:rPr kumimoji="0" lang="en-US" sz="2400" b="0" i="0" u="none" strike="noStrike" kern="0" cap="none" spc="-95"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are</a:t>
            </a:r>
            <a:r>
              <a:rPr kumimoji="0" lang="en-US" sz="2400" b="0" i="0" u="none" strike="noStrike" kern="0" cap="none" spc="-114"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for:</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603885" marR="264160" lvl="0" indent="-287020" defTabSz="914400" eaLnBrk="1" fontAlgn="auto" latinLnBrk="0" hangingPunct="1">
              <a:lnSpc>
                <a:spcPct val="100000"/>
              </a:lnSpc>
              <a:spcBef>
                <a:spcPts val="610"/>
              </a:spcBef>
              <a:spcAft>
                <a:spcPts val="0"/>
              </a:spcAft>
              <a:buClr>
                <a:srgbClr val="77923B"/>
              </a:buClr>
              <a:buSzTx/>
              <a:buFont typeface="Arial"/>
              <a:buChar char="•"/>
              <a:tabLst>
                <a:tab pos="603885" algn="l"/>
              </a:tabLst>
              <a:defRPr/>
            </a:pP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7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7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items</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considered</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necessary</a:t>
            </a:r>
            <a:r>
              <a:rPr kumimoji="0" lang="en-US" sz="2400" b="0" i="0" u="none" strike="noStrike" kern="0" cap="none" spc="-9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for</a:t>
            </a:r>
            <a:r>
              <a:rPr kumimoji="0" lang="en-US" sz="2400" b="0" i="0" u="none" strike="noStrike" kern="0" cap="none" spc="-8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participant</a:t>
            </a:r>
            <a:r>
              <a:rPr kumimoji="0" lang="en-US" sz="2400" b="0" i="0" u="none" strike="noStrike" kern="0" cap="none" spc="-7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remain</a:t>
            </a:r>
            <a:r>
              <a:rPr kumimoji="0" lang="en-US" sz="2400" b="0" i="0" u="none" strike="noStrike" kern="0" cap="none" spc="-3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the </a:t>
            </a:r>
            <a:r>
              <a:rPr kumimoji="0" lang="en-US" sz="2400" b="0" i="0" u="none" strike="noStrike" kern="0" cap="none" spc="-10" normalizeH="0" baseline="0" noProof="0">
                <a:ln>
                  <a:noFill/>
                </a:ln>
                <a:solidFill>
                  <a:srgbClr val="003863"/>
                </a:solidFill>
                <a:effectLst/>
                <a:uLnTx/>
                <a:uFillTx/>
                <a:latin typeface="Calibri"/>
                <a:cs typeface="Calibri"/>
              </a:rPr>
              <a:t>program</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603885" marR="5080" lvl="0" indent="-287020" defTabSz="914400" eaLnBrk="1" fontAlgn="auto" latinLnBrk="0" hangingPunct="1">
              <a:lnSpc>
                <a:spcPct val="100000"/>
              </a:lnSpc>
              <a:spcBef>
                <a:spcPts val="395"/>
              </a:spcBef>
              <a:spcAft>
                <a:spcPts val="0"/>
              </a:spcAft>
              <a:buClr>
                <a:srgbClr val="77923B"/>
              </a:buClr>
              <a:buSzTx/>
              <a:buFont typeface="Arial"/>
              <a:buChar char="•"/>
              <a:tabLst>
                <a:tab pos="603885" algn="l"/>
              </a:tabLst>
              <a:defRPr/>
            </a:pPr>
            <a:r>
              <a:rPr kumimoji="0" lang="en-US" sz="2400" b="0" i="0" u="none" strike="noStrike" kern="0" cap="none" spc="-20" normalizeH="0" baseline="0" noProof="0">
                <a:ln>
                  <a:noFill/>
                </a:ln>
                <a:solidFill>
                  <a:srgbClr val="003863"/>
                </a:solidFill>
                <a:effectLst/>
                <a:uLnTx/>
                <a:uFillTx/>
                <a:latin typeface="Calibri"/>
                <a:cs typeface="Calibri"/>
              </a:rPr>
              <a:t>Reimbursements</a:t>
            </a:r>
            <a:r>
              <a:rPr kumimoji="0" lang="en-US" sz="2400" b="0" i="0" u="none" strike="noStrike" kern="0" cap="none" spc="-15"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are</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for</a:t>
            </a:r>
            <a:r>
              <a:rPr kumimoji="0" lang="en-US" sz="2400" b="0" i="0" u="none" strike="noStrike" kern="0" cap="none" spc="-9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what</a:t>
            </a:r>
            <a:r>
              <a:rPr kumimoji="0" lang="en-US" sz="2400" b="0" i="0" u="none" strike="noStrike" kern="0" cap="none" spc="-7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was</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distributed</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7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65"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participant.</a:t>
            </a:r>
            <a:r>
              <a:rPr kumimoji="0" lang="en-US" sz="2400" b="0" i="0" u="none" strike="noStrike" kern="0" cap="none" spc="-85" normalizeH="0" baseline="0" noProof="0" dirty="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For </a:t>
            </a:r>
            <a:r>
              <a:rPr kumimoji="0" lang="en-US" sz="2400" b="0" i="0" u="none" strike="noStrike" kern="0" cap="none" spc="-20" normalizeH="0" baseline="0" noProof="0">
                <a:ln>
                  <a:noFill/>
                </a:ln>
                <a:solidFill>
                  <a:srgbClr val="003863"/>
                </a:solidFill>
                <a:effectLst/>
                <a:uLnTx/>
                <a:uFillTx/>
                <a:latin typeface="Calibri"/>
                <a:cs typeface="Calibri"/>
              </a:rPr>
              <a:t>example, </a:t>
            </a:r>
            <a:r>
              <a:rPr kumimoji="0" lang="en-US" sz="2400" b="0" i="0" u="none" strike="noStrike" kern="0" cap="none" spc="0" normalizeH="0" baseline="0" noProof="0">
                <a:ln>
                  <a:noFill/>
                </a:ln>
                <a:solidFill>
                  <a:srgbClr val="003863"/>
                </a:solidFill>
                <a:effectLst/>
                <a:uLnTx/>
                <a:uFillTx/>
                <a:latin typeface="Calibri"/>
                <a:cs typeface="Calibri"/>
              </a:rPr>
              <a:t>if</a:t>
            </a:r>
            <a:r>
              <a:rPr kumimoji="0" lang="en-US" sz="2400" b="0" i="0" u="none" strike="noStrike" kern="0" cap="none" spc="-2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grantee</a:t>
            </a:r>
            <a:r>
              <a:rPr kumimoji="0" lang="en-US" sz="2400" b="0" i="0" u="none" strike="noStrike" kern="0" cap="none" spc="-3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buys</a:t>
            </a:r>
            <a:r>
              <a:rPr kumimoji="0" lang="en-US" sz="2400" b="0" i="0" u="none" strike="noStrike" kern="0" cap="none" spc="-5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100</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bus</a:t>
            </a:r>
            <a:r>
              <a:rPr kumimoji="0" lang="en-US" sz="2400" b="0" i="0" u="none" strike="noStrike" kern="0" cap="none" spc="-50"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cards</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but</a:t>
            </a:r>
            <a:r>
              <a:rPr kumimoji="0" lang="en-US" sz="2400" b="0" i="0" u="none" strike="noStrike" kern="0" cap="none" spc="-4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distributes</a:t>
            </a:r>
            <a:r>
              <a:rPr kumimoji="0" lang="en-US" sz="2400" b="0" i="0" u="none" strike="noStrike" kern="0" cap="none" spc="-7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20</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them, </a:t>
            </a:r>
            <a:r>
              <a:rPr kumimoji="0" lang="en-US" sz="2400" b="0" i="0" u="none" strike="noStrike" kern="0" cap="none" spc="0" normalizeH="0" baseline="0" noProof="0">
                <a:ln>
                  <a:noFill/>
                </a:ln>
                <a:solidFill>
                  <a:srgbClr val="003863"/>
                </a:solidFill>
                <a:effectLst/>
                <a:uLnTx/>
                <a:uFillTx/>
                <a:latin typeface="Calibri"/>
                <a:cs typeface="Calibri"/>
              </a:rPr>
              <a:t>then</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we</a:t>
            </a:r>
            <a:r>
              <a:rPr kumimoji="0" lang="en-US" sz="2400" b="0" i="0" u="none" strike="noStrike" kern="0" cap="none" spc="-45"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reimburse</a:t>
            </a:r>
            <a:r>
              <a:rPr kumimoji="0" lang="en-US" sz="2400" b="0" i="0" u="none" strike="noStrike" kern="0" cap="none" spc="-5"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for</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20</a:t>
            </a:r>
            <a:r>
              <a:rPr lang="en-US" sz="2400" kern="0" spc="380" dirty="0">
                <a:solidFill>
                  <a:srgbClr val="003863"/>
                </a:solidFill>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cards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603885" marR="10160" lvl="0" indent="-287020" defTabSz="914400" eaLnBrk="1" fontAlgn="auto" latinLnBrk="0" hangingPunct="1">
              <a:lnSpc>
                <a:spcPct val="100000"/>
              </a:lnSpc>
              <a:spcBef>
                <a:spcPts val="414"/>
              </a:spcBef>
              <a:spcAft>
                <a:spcPts val="0"/>
              </a:spcAft>
              <a:buClr>
                <a:srgbClr val="77923B"/>
              </a:buClr>
              <a:buSzTx/>
              <a:buFont typeface="Arial"/>
              <a:buChar char="•"/>
              <a:tabLst>
                <a:tab pos="603885" algn="l"/>
              </a:tabLst>
              <a:defRPr/>
            </a:pPr>
            <a:r>
              <a:rPr kumimoji="0" lang="en-US" sz="2400" b="0" i="0" u="none" strike="noStrike" kern="0" cap="none" spc="-25" normalizeH="0" baseline="0" noProof="0">
                <a:ln>
                  <a:noFill/>
                </a:ln>
                <a:solidFill>
                  <a:srgbClr val="003863"/>
                </a:solidFill>
                <a:effectLst/>
                <a:uLnTx/>
                <a:uFillTx/>
                <a:latin typeface="Calibri"/>
                <a:cs typeface="Calibri"/>
              </a:rPr>
              <a:t>Reimbursements</a:t>
            </a:r>
            <a:r>
              <a:rPr kumimoji="0" lang="en-US" sz="2400" b="0" i="0" u="none" strike="noStrike" kern="0" cap="none" spc="-2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money</a:t>
            </a:r>
            <a:r>
              <a:rPr kumimoji="0" lang="en-US" sz="2400" b="0" i="0" u="none" strike="noStrike" kern="0" cap="none" spc="-7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spent,</a:t>
            </a:r>
            <a:r>
              <a:rPr kumimoji="0" lang="en-US" sz="2400" b="0" i="0" u="none" strike="noStrike" kern="0" cap="none" spc="-5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65"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face</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value.</a:t>
            </a:r>
            <a:r>
              <a:rPr kumimoji="0" lang="en-US" sz="2400" b="0" i="0" u="none" strike="noStrike" kern="0" cap="none" spc="-65"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(Ex.</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$40</a:t>
            </a:r>
            <a:r>
              <a:rPr kumimoji="0" lang="en-US" sz="2400" b="0" i="0" u="none" strike="noStrike" kern="0" cap="none" spc="-7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bus</a:t>
            </a:r>
            <a:r>
              <a:rPr kumimoji="0" lang="en-US" sz="2400" b="0" i="0" u="none" strike="noStrike" kern="0" cap="none" spc="-80" normalizeH="0" baseline="0" noProof="0" dirty="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card purchased</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60" normalizeH="0" baseline="0" noProof="0" dirty="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$32</a:t>
            </a:r>
            <a:r>
              <a:rPr lang="en-US" sz="2400" kern="0" spc="-10">
                <a:solidFill>
                  <a:srgbClr val="003863"/>
                </a:solidFill>
                <a:latin typeface="Calibri"/>
                <a:cs typeface="Calibri"/>
              </a:rPr>
              <a: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17500" marR="0" lvl="0" indent="0" defTabSz="914400" eaLnBrk="1" fontAlgn="auto" latinLnBrk="0" hangingPunct="1">
              <a:lnSpc>
                <a:spcPct val="100000"/>
              </a:lnSpc>
              <a:spcBef>
                <a:spcPts val="1800"/>
              </a:spcBef>
              <a:spcAft>
                <a:spcPts val="0"/>
              </a:spcAft>
              <a:buClrTx/>
              <a:buSzTx/>
              <a:buFontTx/>
              <a:buNone/>
              <a:tabLst/>
              <a:defRPr/>
            </a:pPr>
            <a:r>
              <a:rPr kumimoji="0" lang="en-US" sz="2400" b="0" i="1" u="none" strike="noStrike" kern="0" cap="none" spc="0" normalizeH="0" baseline="0" noProof="0">
                <a:ln>
                  <a:noFill/>
                </a:ln>
                <a:solidFill>
                  <a:srgbClr val="003863"/>
                </a:solidFill>
                <a:effectLst/>
                <a:uLnTx/>
                <a:uFillTx/>
                <a:latin typeface="Calibri"/>
                <a:cs typeface="Calibri"/>
              </a:rPr>
              <a:t>Note:</a:t>
            </a:r>
            <a:r>
              <a:rPr kumimoji="0" lang="en-US" sz="2400" b="0" i="1" u="none" strike="noStrike" kern="0" cap="none" spc="-70"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Participants</a:t>
            </a:r>
            <a:r>
              <a:rPr kumimoji="0" lang="en-US" sz="2400" b="0" i="1" u="none" strike="noStrike" kern="0" cap="none" spc="-70"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are</a:t>
            </a:r>
            <a:r>
              <a:rPr kumimoji="0" lang="en-US" sz="2400" b="0" i="1" u="none" strike="noStrike" kern="0" cap="none" spc="-45"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to</a:t>
            </a:r>
            <a:r>
              <a:rPr kumimoji="0" lang="en-US" sz="2400" b="0" i="1" u="none" strike="noStrike" kern="0" cap="none" spc="-35"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be</a:t>
            </a:r>
            <a:r>
              <a:rPr kumimoji="0" lang="en-US" sz="2400" b="0" i="1" u="none" strike="noStrike" kern="0" cap="none" spc="-55"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referred</a:t>
            </a:r>
            <a:r>
              <a:rPr kumimoji="0" lang="en-US" sz="2400" b="0" i="1" u="none" strike="noStrike" kern="0" cap="none" spc="-75"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to</a:t>
            </a:r>
            <a:r>
              <a:rPr kumimoji="0" lang="en-US" sz="2400" b="0" i="1" u="none" strike="noStrike" kern="0" cap="none" spc="-30"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community</a:t>
            </a:r>
            <a:r>
              <a:rPr kumimoji="0" lang="en-US" sz="2400" b="0" i="1" u="none" strike="noStrike" kern="0" cap="none" spc="-65"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resources</a:t>
            </a:r>
            <a:r>
              <a:rPr kumimoji="0" lang="en-US" sz="2400" b="0" i="1" u="none" strike="noStrike" kern="0" cap="none" spc="-75"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before</a:t>
            </a:r>
            <a:r>
              <a:rPr kumimoji="0" lang="en-US" sz="2400" b="0" i="1" u="none" strike="noStrike" kern="0" cap="none" spc="-70"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incurring</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1750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a:ln>
                  <a:noFill/>
                </a:ln>
                <a:solidFill>
                  <a:srgbClr val="003863"/>
                </a:solidFill>
                <a:effectLst/>
                <a:uLnTx/>
                <a:uFillTx/>
                <a:latin typeface="Calibri"/>
                <a:cs typeface="Calibri"/>
              </a:rPr>
              <a:t>support</a:t>
            </a:r>
            <a:r>
              <a:rPr kumimoji="0" lang="en-US" sz="2400" b="0" i="1" u="none" strike="noStrike" kern="0" cap="none" spc="-85" normalizeH="0" baseline="0" noProof="0" dirty="0">
                <a:ln>
                  <a:noFill/>
                </a:ln>
                <a:solidFill>
                  <a:srgbClr val="003863"/>
                </a:solidFill>
                <a:effectLst/>
                <a:uLnTx/>
                <a:uFillTx/>
                <a:latin typeface="Calibri"/>
                <a:cs typeface="Calibri"/>
              </a:rPr>
              <a:t> </a:t>
            </a:r>
            <a:r>
              <a:rPr kumimoji="0" lang="en-US" sz="2400" b="0" i="1" u="none" strike="noStrike" kern="0" cap="none" spc="0" normalizeH="0" baseline="0" noProof="0">
                <a:ln>
                  <a:noFill/>
                </a:ln>
                <a:solidFill>
                  <a:srgbClr val="003863"/>
                </a:solidFill>
                <a:effectLst/>
                <a:uLnTx/>
                <a:uFillTx/>
                <a:latin typeface="Calibri"/>
                <a:cs typeface="Calibri"/>
              </a:rPr>
              <a:t>service</a:t>
            </a:r>
            <a:r>
              <a:rPr kumimoji="0" lang="en-US" sz="2400" b="0" i="1" u="none" strike="noStrike" kern="0" cap="none" spc="-90" normalizeH="0" baseline="0" noProof="0" dirty="0">
                <a:ln>
                  <a:noFill/>
                </a:ln>
                <a:solidFill>
                  <a:srgbClr val="003863"/>
                </a:solidFill>
                <a:effectLst/>
                <a:uLnTx/>
                <a:uFillTx/>
                <a:latin typeface="Calibri"/>
                <a:cs typeface="Calibri"/>
              </a:rPr>
              <a:t> </a:t>
            </a:r>
            <a:r>
              <a:rPr kumimoji="0" lang="en-US" sz="2400" b="0" i="1" u="none" strike="noStrike" kern="0" cap="none" spc="-10" normalizeH="0" baseline="0" noProof="0">
                <a:ln>
                  <a:noFill/>
                </a:ln>
                <a:solidFill>
                  <a:srgbClr val="003863"/>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622673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8E8A-9BBB-0087-EE7E-D51539306BCE}"/>
              </a:ext>
            </a:extLst>
          </p:cNvPr>
          <p:cNvSpPr>
            <a:spLocks noGrp="1"/>
          </p:cNvSpPr>
          <p:nvPr>
            <p:ph type="title"/>
          </p:nvPr>
        </p:nvSpPr>
        <p:spPr/>
        <p:txBody>
          <a:bodyPr/>
          <a:lstStyle/>
          <a:p>
            <a:r>
              <a:rPr lang="en-US"/>
              <a:t>Support Services Requirements</a:t>
            </a:r>
          </a:p>
        </p:txBody>
      </p:sp>
      <p:sp>
        <p:nvSpPr>
          <p:cNvPr id="3" name="Content Placeholder 2">
            <a:extLst>
              <a:ext uri="{FF2B5EF4-FFF2-40B4-BE49-F238E27FC236}">
                <a16:creationId xmlns:a16="http://schemas.microsoft.com/office/drawing/2014/main" id="{F3552668-71B9-52D4-5F21-18F8E0212A6B}"/>
              </a:ext>
            </a:extLst>
          </p:cNvPr>
          <p:cNvSpPr>
            <a:spLocks noGrp="1"/>
          </p:cNvSpPr>
          <p:nvPr>
            <p:ph sz="half" idx="1"/>
          </p:nvPr>
        </p:nvSpPr>
        <p:spPr/>
        <p:txBody>
          <a:bodyPr vert="horz" lIns="274320" tIns="274320" rIns="274320" bIns="274320" rtlCol="0" anchor="t">
            <a:normAutofit/>
          </a:bodyPr>
          <a:lstStyle/>
          <a:p>
            <a:pPr marL="12700" marR="0" lvl="0" indent="0" defTabSz="914400" eaLnBrk="1" fontAlgn="auto" latinLnBrk="0" hangingPunct="1">
              <a:lnSpc>
                <a:spcPct val="100000"/>
              </a:lnSpc>
              <a:spcBef>
                <a:spcPts val="844"/>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Support</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expenditures</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must</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be: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indent="-342265">
              <a:spcBef>
                <a:spcPts val="630"/>
              </a:spcBef>
              <a:spcAft>
                <a:spcPts val="0"/>
              </a:spcAft>
              <a:buClr>
                <a:srgbClr val="77923B"/>
              </a:buClr>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Part</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participant’s</a:t>
            </a:r>
            <a:r>
              <a:rPr kumimoji="0" lang="en-US" sz="2400" b="0" i="0" u="none" strike="noStrike" kern="0" cap="none" spc="-25" normalizeH="0" baseline="0" noProof="0">
                <a:ln>
                  <a:noFill/>
                </a:ln>
                <a:solidFill>
                  <a:srgbClr val="003863"/>
                </a:solidFill>
                <a:effectLst/>
                <a:uLnTx/>
                <a:uFillTx/>
                <a:latin typeface="Calibri"/>
                <a:cs typeface="Calibri"/>
              </a:rPr>
              <a:t> </a:t>
            </a:r>
            <a:r>
              <a:rPr lang="en-US" sz="2400" kern="0" spc="-25">
                <a:solidFill>
                  <a:srgbClr val="003863"/>
                </a:solidFill>
                <a:latin typeface="Calibri"/>
                <a:cs typeface="Calibri"/>
              </a:rPr>
              <a:t>service to career pathway</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35" normalizeH="0" baseline="0" noProof="0">
                <a:ln>
                  <a:noFill/>
                </a:ln>
                <a:solidFill>
                  <a:srgbClr val="003863"/>
                </a:solidFill>
                <a:effectLst/>
                <a:uLnTx/>
                <a:uFillTx/>
                <a:latin typeface="Calibri"/>
                <a:cs typeface="Calibri"/>
              </a:rPr>
              <a:t>Pre-</a:t>
            </a:r>
            <a:r>
              <a:rPr kumimoji="0" lang="en-US" sz="2400" b="0" i="0" u="none" strike="noStrike" kern="0" cap="none" spc="-20" normalizeH="0" baseline="0" noProof="0">
                <a:ln>
                  <a:noFill/>
                </a:ln>
                <a:solidFill>
                  <a:srgbClr val="003863"/>
                </a:solidFill>
                <a:effectLst/>
                <a:uLnTx/>
                <a:uFillTx/>
                <a:latin typeface="Calibri"/>
                <a:cs typeface="Calibri"/>
              </a:rPr>
              <a:t>approved</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by</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case</a:t>
            </a:r>
            <a:r>
              <a:rPr kumimoji="0" lang="en-US" sz="2400" b="0" i="0" u="none" strike="noStrike" kern="0" cap="none" spc="3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manager/counselor/navigator</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20" normalizeH="0" baseline="0" noProof="0">
                <a:ln>
                  <a:noFill/>
                </a:ln>
                <a:solidFill>
                  <a:srgbClr val="003863"/>
                </a:solidFill>
                <a:effectLst/>
                <a:uLnTx/>
                <a:uFillTx/>
                <a:latin typeface="Calibri"/>
                <a:cs typeface="Calibri"/>
              </a:rPr>
              <a:t>Consistent</a:t>
            </a:r>
            <a:r>
              <a:rPr kumimoji="0" lang="en-US" sz="2400" b="0" i="0" u="none" strike="noStrike" kern="0" cap="none" spc="-1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with</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60" normalizeH="0" baseline="0" noProof="0">
                <a:ln>
                  <a:noFill/>
                </a:ln>
                <a:solidFill>
                  <a:srgbClr val="003863"/>
                </a:solidFill>
                <a:effectLst/>
                <a:uLnTx/>
                <a:uFillTx/>
                <a:latin typeface="Calibri"/>
                <a:cs typeface="Calibri"/>
              </a:rPr>
              <a:t>Grantee’s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approved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contract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with</a:t>
            </a:r>
            <a:r>
              <a:rPr kumimoji="0" lang="en-US" sz="2400" b="0" i="0" u="none" strike="noStrike" kern="0" cap="none" spc="13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DEED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458470" lvl="0" indent="0" defTabSz="914400" eaLnBrk="1" fontAlgn="auto" latinLnBrk="0" hangingPunct="1">
              <a:lnSpc>
                <a:spcPct val="100000"/>
              </a:lnSpc>
              <a:spcBef>
                <a:spcPts val="180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Support</a:t>
            </a:r>
            <a:r>
              <a:rPr kumimoji="0" lang="en-US" sz="2400" b="0" i="0" u="none" strike="noStrike" kern="0" cap="none" spc="-9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expenditures</a:t>
            </a:r>
            <a:r>
              <a:rPr kumimoji="0" lang="en-US" sz="2400" b="0" i="0" u="none" strike="noStrike" kern="0" cap="none" spc="-10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may</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obligated</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35" normalizeH="0" baseline="0" noProof="0">
                <a:ln>
                  <a:noFill/>
                </a:ln>
                <a:solidFill>
                  <a:srgbClr val="003863"/>
                </a:solidFill>
                <a:effectLst/>
                <a:uLnTx/>
                <a:uFillTx/>
                <a:latin typeface="Calibri"/>
                <a:cs typeface="Calibri"/>
              </a:rPr>
              <a:t>or </a:t>
            </a:r>
            <a:r>
              <a:rPr kumimoji="0" lang="en-US" sz="2400" b="0" i="0" u="none" strike="noStrike" kern="0" cap="none" spc="-10" normalizeH="0" baseline="0" noProof="0">
                <a:ln>
                  <a:noFill/>
                </a:ln>
                <a:solidFill>
                  <a:srgbClr val="003863"/>
                </a:solidFill>
                <a:effectLst/>
                <a:uLnTx/>
                <a:uFillTx/>
                <a:latin typeface="Calibri"/>
                <a:cs typeface="Calibri"/>
              </a:rPr>
              <a:t>incurred: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3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Prior</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participant’s</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35" normalizeH="0" baseline="0" noProof="0">
                <a:ln>
                  <a:noFill/>
                </a:ln>
                <a:solidFill>
                  <a:srgbClr val="003863"/>
                </a:solidFill>
                <a:effectLst/>
                <a:uLnTx/>
                <a:uFillTx/>
                <a:latin typeface="Calibri"/>
                <a:cs typeface="Calibri"/>
              </a:rPr>
              <a:t>Workforce</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1</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(WF1)</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date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enrollment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600"/>
              </a:spcBef>
              <a:spcAft>
                <a:spcPts val="0"/>
              </a:spcAft>
              <a:buClr>
                <a:srgbClr val="77923B"/>
              </a:buClr>
              <a:buSzTx/>
              <a:buNone/>
              <a:tabLst>
                <a:tab pos="355600" algn="l"/>
              </a:tabLst>
              <a:defRPr/>
            </a:pPr>
            <a:endParaRPr lang="en-US" sz="2400" b="0" i="0" u="none" strike="noStrike" kern="0" cap="none" spc="-10" normalizeH="0" baseline="0" noProof="0">
              <a:ln>
                <a:noFill/>
              </a:ln>
              <a:solidFill>
                <a:srgbClr val="003863"/>
              </a:solidFill>
              <a:effectLst/>
              <a:uLnTx/>
              <a:uFillTx/>
              <a:latin typeface="Calibri"/>
              <a:ea typeface="Calibri"/>
              <a:cs typeface="Calibri"/>
            </a:endParaRPr>
          </a:p>
        </p:txBody>
      </p:sp>
    </p:spTree>
    <p:extLst>
      <p:ext uri="{BB962C8B-B14F-4D97-AF65-F5344CB8AC3E}">
        <p14:creationId xmlns:p14="http://schemas.microsoft.com/office/powerpoint/2010/main" val="1829506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0CA55-3FDE-BDAD-2A24-1DC273AABDDC}"/>
              </a:ext>
            </a:extLst>
          </p:cNvPr>
          <p:cNvSpPr>
            <a:spLocks noGrp="1"/>
          </p:cNvSpPr>
          <p:nvPr>
            <p:ph type="title"/>
          </p:nvPr>
        </p:nvSpPr>
        <p:spPr/>
        <p:txBody>
          <a:bodyPr/>
          <a:lstStyle/>
          <a:p>
            <a:r>
              <a:rPr lang="en-US"/>
              <a:t>Support Services Requirements continued</a:t>
            </a:r>
          </a:p>
        </p:txBody>
      </p:sp>
      <p:sp>
        <p:nvSpPr>
          <p:cNvPr id="3" name="Content Placeholder 2">
            <a:extLst>
              <a:ext uri="{FF2B5EF4-FFF2-40B4-BE49-F238E27FC236}">
                <a16:creationId xmlns:a16="http://schemas.microsoft.com/office/drawing/2014/main" id="{9A7C59D7-98C4-242B-915A-23F086445F6B}"/>
              </a:ext>
            </a:extLst>
          </p:cNvPr>
          <p:cNvSpPr>
            <a:spLocks noGrp="1"/>
          </p:cNvSpPr>
          <p:nvPr>
            <p:ph sz="half" idx="1"/>
          </p:nvPr>
        </p:nvSpPr>
        <p:spPr>
          <a:xfrm>
            <a:off x="257452" y="1045754"/>
            <a:ext cx="11677096" cy="4440327"/>
          </a:xfrm>
        </p:spPr>
        <p:txBody>
          <a:bodyPr/>
          <a:lstStyle/>
          <a:p>
            <a:pPr marL="355600" marR="0" lvl="0" indent="-342900" defTabSz="914400" eaLnBrk="1" fontAlgn="auto" latinLnBrk="0" hangingPunct="1">
              <a:lnSpc>
                <a:spcPct val="100000"/>
              </a:lnSpc>
              <a:spcBef>
                <a:spcPts val="700"/>
              </a:spcBef>
              <a:spcAft>
                <a:spcPts val="0"/>
              </a:spcAft>
              <a:buClr>
                <a:srgbClr val="77923B"/>
              </a:buClr>
              <a:buSzTx/>
              <a:buFont typeface="Arial"/>
              <a:buChar char="•"/>
              <a:tabLst>
                <a:tab pos="355600" algn="l"/>
              </a:tabLst>
              <a:defRPr/>
            </a:pP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grantee</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must</a:t>
            </a:r>
            <a:r>
              <a:rPr kumimoji="0" lang="en-US" sz="2800" b="0" i="0" u="none" strike="noStrike" kern="0" cap="none" spc="-35" normalizeH="0" baseline="0" noProof="0">
                <a:ln>
                  <a:noFill/>
                </a:ln>
                <a:solidFill>
                  <a:srgbClr val="003863"/>
                </a:solidFill>
                <a:effectLst/>
                <a:uLnTx/>
                <a:uFillTx/>
                <a:latin typeface="Calibri"/>
                <a:cs typeface="Calibri"/>
              </a:rPr>
              <a:t> have</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Support</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a:t>
            </a:r>
            <a:r>
              <a:rPr kumimoji="0" lang="en-US" sz="2800" b="0" i="0" u="none" strike="noStrike" kern="0" cap="none" spc="-2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policy</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1814195" lvl="0" indent="-343535" defTabSz="914400" eaLnBrk="1" fontAlgn="auto" latinLnBrk="0" hangingPunct="1">
              <a:lnSpc>
                <a:spcPct val="100000"/>
              </a:lnSpc>
              <a:spcBef>
                <a:spcPts val="605"/>
              </a:spcBef>
              <a:spcAft>
                <a:spcPts val="0"/>
              </a:spcAft>
              <a:buClr>
                <a:srgbClr val="77923B"/>
              </a:buClr>
              <a:buSzTx/>
              <a:buFont typeface="Arial"/>
              <a:buChar char="•"/>
              <a:tabLst>
                <a:tab pos="355600" algn="l"/>
              </a:tabLst>
              <a:defRPr/>
            </a:pPr>
            <a:r>
              <a:rPr kumimoji="0" lang="en-US" sz="2800" b="0" i="0" u="none" strike="noStrike" kern="0" cap="none" spc="-10" normalizeH="0" baseline="0" noProof="0">
                <a:ln>
                  <a:noFill/>
                </a:ln>
                <a:solidFill>
                  <a:srgbClr val="003863"/>
                </a:solidFill>
                <a:effectLst/>
                <a:uLnTx/>
                <a:uFillTx/>
                <a:latin typeface="Calibri"/>
                <a:cs typeface="Calibri"/>
              </a:rPr>
              <a:t>Supporting</a:t>
            </a:r>
            <a:r>
              <a:rPr kumimoji="0" lang="en-US" sz="2800" b="0" i="0" u="none" strike="noStrike" kern="0" cap="none" spc="-7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documentation</a:t>
            </a:r>
            <a:r>
              <a:rPr kumimoji="0" lang="en-US" sz="2800" b="0" i="0" u="none" strike="noStrike" kern="0" cap="none" spc="-3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must</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be</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in</a:t>
            </a:r>
            <a:r>
              <a:rPr kumimoji="0" lang="en-US" sz="2800" b="0" i="0" u="none" strike="noStrike" kern="0" cap="none" spc="-2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2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name</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the </a:t>
            </a:r>
            <a:r>
              <a:rPr kumimoji="0" lang="en-US" sz="2800" b="0" i="0" u="none" strike="noStrike" kern="0" cap="none" spc="-10" normalizeH="0" baseline="0" noProof="0">
                <a:ln>
                  <a:noFill/>
                </a:ln>
                <a:solidFill>
                  <a:srgbClr val="003863"/>
                </a:solidFill>
                <a:effectLst/>
                <a:uLnTx/>
                <a:uFillTx/>
                <a:latin typeface="Calibri"/>
                <a:cs typeface="Calibri"/>
              </a:rPr>
              <a:t>participant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800" b="0" i="0" u="none" strike="noStrike" kern="0" cap="none" spc="0" normalizeH="0" baseline="0" noProof="0">
                <a:ln>
                  <a:noFill/>
                </a:ln>
                <a:solidFill>
                  <a:srgbClr val="003863"/>
                </a:solidFill>
                <a:effectLst/>
                <a:uLnTx/>
                <a:uFillTx/>
                <a:latin typeface="Calibri"/>
                <a:cs typeface="Calibri"/>
              </a:rPr>
              <a:t>Support</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Services</a:t>
            </a:r>
            <a:r>
              <a:rPr kumimoji="0" lang="en-US" sz="2800" b="0" i="0" u="none" strike="noStrike" kern="0" cap="none" spc="-1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expenditures</a:t>
            </a:r>
            <a:r>
              <a:rPr kumimoji="0" lang="en-US" sz="2800" b="0" i="0" u="none" strike="noStrike" kern="0" cap="none" spc="-25" normalizeH="0" baseline="0" noProof="0">
                <a:ln>
                  <a:noFill/>
                </a:ln>
                <a:solidFill>
                  <a:srgbClr val="003863"/>
                </a:solidFill>
                <a:effectLst/>
                <a:uLnTx/>
                <a:uFillTx/>
                <a:latin typeface="Calibri"/>
                <a:cs typeface="Calibri"/>
              </a:rPr>
              <a:t> </a:t>
            </a:r>
            <a:r>
              <a:rPr kumimoji="0" lang="en-US" sz="2800" i="0" u="sng" strike="noStrike" kern="0" cap="none" spc="0" normalizeH="0" baseline="0" noProof="0">
                <a:ln>
                  <a:noFill/>
                </a:ln>
                <a:solidFill>
                  <a:srgbClr val="003863"/>
                </a:solidFill>
                <a:effectLst/>
                <a:uLnTx/>
                <a:uFill>
                  <a:solidFill>
                    <a:srgbClr val="003863"/>
                  </a:solidFill>
                </a:uFill>
                <a:latin typeface="Calibri"/>
                <a:cs typeface="Calibri"/>
              </a:rPr>
              <a:t>must</a:t>
            </a:r>
            <a:r>
              <a:rPr kumimoji="0" lang="en-US" sz="2800" i="0" u="sng" strike="noStrike" kern="0" cap="none" spc="-2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be</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traceable</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to</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initial</a:t>
            </a:r>
            <a:r>
              <a:rPr kumimoji="0" lang="en-US" sz="2800" b="0" i="0" u="none" strike="noStrike" kern="0" cap="none" spc="114"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source</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800" b="0" i="0" u="none" strike="noStrike" kern="0" cap="none" spc="-20" normalizeH="0" baseline="0" noProof="0">
                <a:ln>
                  <a:noFill/>
                </a:ln>
                <a:solidFill>
                  <a:srgbClr val="003863"/>
                </a:solidFill>
                <a:effectLst/>
                <a:uLnTx/>
                <a:uFillTx/>
                <a:latin typeface="Calibri"/>
                <a:cs typeface="Calibri"/>
              </a:rPr>
              <a:t>Participants</a:t>
            </a:r>
            <a:r>
              <a:rPr kumimoji="0" lang="en-US" sz="2800" b="0" i="0" u="none" strike="noStrike" kern="0" cap="none" spc="-5" normalizeH="0" baseline="0" noProof="0">
                <a:ln>
                  <a:noFill/>
                </a:ln>
                <a:solidFill>
                  <a:srgbClr val="003863"/>
                </a:solidFill>
                <a:effectLst/>
                <a:uLnTx/>
                <a:uFillTx/>
                <a:latin typeface="Calibri"/>
                <a:cs typeface="Calibri"/>
              </a:rPr>
              <a:t> </a:t>
            </a:r>
            <a:r>
              <a:rPr kumimoji="0" lang="en-US" sz="2800" i="0" u="sng" strike="noStrike" kern="0" cap="none" spc="0" normalizeH="0" baseline="0" noProof="0">
                <a:ln>
                  <a:noFill/>
                </a:ln>
                <a:solidFill>
                  <a:srgbClr val="003863"/>
                </a:solidFill>
                <a:effectLst/>
                <a:uLnTx/>
                <a:uFill>
                  <a:solidFill>
                    <a:srgbClr val="003863"/>
                  </a:solidFill>
                </a:uFill>
                <a:latin typeface="Calibri"/>
                <a:cs typeface="Calibri"/>
              </a:rPr>
              <a:t>must</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sign</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30" normalizeH="0" baseline="0" noProof="0">
                <a:ln>
                  <a:noFill/>
                </a:ln>
                <a:solidFill>
                  <a:srgbClr val="003863"/>
                </a:solidFill>
                <a:effectLst/>
                <a:uLnTx/>
                <a:uFillTx/>
                <a:latin typeface="Calibri"/>
                <a:cs typeface="Calibri"/>
              </a:rPr>
              <a:t>for</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durable</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goods</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(bus</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and</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gas</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cards,</a:t>
            </a:r>
            <a:r>
              <a:rPr kumimoji="0" lang="en-US" sz="2800" b="0" i="0" u="none" strike="noStrike" kern="0" cap="none" spc="-75"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clothes,</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etc.)</a:t>
            </a:r>
            <a:endParaRPr lang="en-US"/>
          </a:p>
        </p:txBody>
      </p:sp>
      <p:grpSp>
        <p:nvGrpSpPr>
          <p:cNvPr id="5" name="object 5">
            <a:extLst>
              <a:ext uri="{FF2B5EF4-FFF2-40B4-BE49-F238E27FC236}">
                <a16:creationId xmlns:a16="http://schemas.microsoft.com/office/drawing/2014/main" id="{1954CD56-1DE2-A5CA-3055-F22AED4711CC}"/>
              </a:ext>
              <a:ext uri="{C183D7F6-B498-43B3-948B-1728B52AA6E4}">
                <adec:decorative xmlns:adec="http://schemas.microsoft.com/office/drawing/2017/decorative" val="1"/>
              </a:ext>
            </a:extLst>
          </p:cNvPr>
          <p:cNvGrpSpPr/>
          <p:nvPr/>
        </p:nvGrpSpPr>
        <p:grpSpPr>
          <a:xfrm>
            <a:off x="3200400" y="3910610"/>
            <a:ext cx="2895600" cy="2539524"/>
            <a:chOff x="3352800" y="4038600"/>
            <a:chExt cx="2438400" cy="2104390"/>
          </a:xfrm>
        </p:grpSpPr>
        <p:pic>
          <p:nvPicPr>
            <p:cNvPr id="6" name="object 6">
              <a:extLst>
                <a:ext uri="{FF2B5EF4-FFF2-40B4-BE49-F238E27FC236}">
                  <a16:creationId xmlns:a16="http://schemas.microsoft.com/office/drawing/2014/main" id="{74F05690-7F5E-BFF5-672F-77B3F7C29B4A}"/>
                </a:ext>
              </a:extLst>
            </p:cNvPr>
            <p:cNvPicPr/>
            <p:nvPr/>
          </p:nvPicPr>
          <p:blipFill>
            <a:blip r:embed="rId3" cstate="print"/>
            <a:stretch>
              <a:fillRect/>
            </a:stretch>
          </p:blipFill>
          <p:spPr>
            <a:xfrm>
              <a:off x="3579875" y="4265675"/>
              <a:ext cx="1982724" cy="1648968"/>
            </a:xfrm>
            <a:prstGeom prst="rect">
              <a:avLst/>
            </a:prstGeom>
          </p:spPr>
        </p:pic>
        <p:sp>
          <p:nvSpPr>
            <p:cNvPr id="7" name="object 7">
              <a:extLst>
                <a:ext uri="{FF2B5EF4-FFF2-40B4-BE49-F238E27FC236}">
                  <a16:creationId xmlns:a16="http://schemas.microsoft.com/office/drawing/2014/main" id="{3867778A-08E8-38AC-FFCB-5B5318A2E6BA}"/>
                </a:ext>
              </a:extLst>
            </p:cNvPr>
            <p:cNvSpPr/>
            <p:nvPr/>
          </p:nvSpPr>
          <p:spPr>
            <a:xfrm>
              <a:off x="3352800" y="4038599"/>
              <a:ext cx="2438400" cy="2104390"/>
            </a:xfrm>
            <a:custGeom>
              <a:avLst/>
              <a:gdLst/>
              <a:ahLst/>
              <a:cxnLst/>
              <a:rect l="l" t="t" r="r" b="b"/>
              <a:pathLst>
                <a:path w="2438400" h="2104390">
                  <a:moveTo>
                    <a:pt x="2255520" y="182880"/>
                  </a:moveTo>
                  <a:lnTo>
                    <a:pt x="2209800" y="182880"/>
                  </a:lnTo>
                  <a:lnTo>
                    <a:pt x="2209800" y="228600"/>
                  </a:lnTo>
                  <a:lnTo>
                    <a:pt x="2209800" y="1875790"/>
                  </a:lnTo>
                  <a:lnTo>
                    <a:pt x="228600" y="1875790"/>
                  </a:lnTo>
                  <a:lnTo>
                    <a:pt x="228600" y="228600"/>
                  </a:lnTo>
                  <a:lnTo>
                    <a:pt x="2209800" y="228600"/>
                  </a:lnTo>
                  <a:lnTo>
                    <a:pt x="2209800" y="182880"/>
                  </a:lnTo>
                  <a:lnTo>
                    <a:pt x="182880" y="182880"/>
                  </a:lnTo>
                  <a:lnTo>
                    <a:pt x="182880" y="228600"/>
                  </a:lnTo>
                  <a:lnTo>
                    <a:pt x="182880" y="1875790"/>
                  </a:lnTo>
                  <a:lnTo>
                    <a:pt x="182880" y="1921510"/>
                  </a:lnTo>
                  <a:lnTo>
                    <a:pt x="2255520" y="1921510"/>
                  </a:lnTo>
                  <a:lnTo>
                    <a:pt x="2255520" y="1876044"/>
                  </a:lnTo>
                  <a:lnTo>
                    <a:pt x="2255520" y="1875790"/>
                  </a:lnTo>
                  <a:lnTo>
                    <a:pt x="2255520" y="228600"/>
                  </a:lnTo>
                  <a:lnTo>
                    <a:pt x="2255520" y="182880"/>
                  </a:lnTo>
                  <a:close/>
                </a:path>
                <a:path w="2438400" h="2104390">
                  <a:moveTo>
                    <a:pt x="2438400" y="0"/>
                  </a:moveTo>
                  <a:lnTo>
                    <a:pt x="2301240" y="0"/>
                  </a:lnTo>
                  <a:lnTo>
                    <a:pt x="2301240" y="137160"/>
                  </a:lnTo>
                  <a:lnTo>
                    <a:pt x="2301240" y="1967230"/>
                  </a:lnTo>
                  <a:lnTo>
                    <a:pt x="137160" y="1967230"/>
                  </a:lnTo>
                  <a:lnTo>
                    <a:pt x="137160" y="137160"/>
                  </a:lnTo>
                  <a:lnTo>
                    <a:pt x="2301240" y="137160"/>
                  </a:lnTo>
                  <a:lnTo>
                    <a:pt x="2301240" y="0"/>
                  </a:lnTo>
                  <a:lnTo>
                    <a:pt x="0" y="0"/>
                  </a:lnTo>
                  <a:lnTo>
                    <a:pt x="0" y="137160"/>
                  </a:lnTo>
                  <a:lnTo>
                    <a:pt x="0" y="1967230"/>
                  </a:lnTo>
                  <a:lnTo>
                    <a:pt x="0" y="2104390"/>
                  </a:lnTo>
                  <a:lnTo>
                    <a:pt x="2438400" y="2104390"/>
                  </a:lnTo>
                  <a:lnTo>
                    <a:pt x="2438400" y="1967496"/>
                  </a:lnTo>
                  <a:lnTo>
                    <a:pt x="2438400" y="1967230"/>
                  </a:lnTo>
                  <a:lnTo>
                    <a:pt x="2438400" y="137160"/>
                  </a:lnTo>
                  <a:lnTo>
                    <a:pt x="2438400" y="0"/>
                  </a:lnTo>
                  <a:close/>
                </a:path>
              </a:pathLst>
            </a:custGeom>
            <a:solidFill>
              <a:srgbClr val="92D050"/>
            </a:solidFill>
          </p:spPr>
          <p:txBody>
            <a:bodyPr wrap="square" lIns="0" tIns="0" rIns="0" bIns="0" rtlCol="0"/>
            <a:lstStyle/>
            <a:p>
              <a:endParaRPr/>
            </a:p>
          </p:txBody>
        </p:sp>
      </p:grpSp>
    </p:spTree>
    <p:extLst>
      <p:ext uri="{BB962C8B-B14F-4D97-AF65-F5344CB8AC3E}">
        <p14:creationId xmlns:p14="http://schemas.microsoft.com/office/powerpoint/2010/main" val="175779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2968-AB08-8BFB-341C-D4D5C90E99E2}"/>
              </a:ext>
            </a:extLst>
          </p:cNvPr>
          <p:cNvSpPr>
            <a:spLocks noGrp="1"/>
          </p:cNvSpPr>
          <p:nvPr>
            <p:ph type="title"/>
          </p:nvPr>
        </p:nvSpPr>
        <p:spPr/>
        <p:txBody>
          <a:bodyPr/>
          <a:lstStyle/>
          <a:p>
            <a:r>
              <a:rPr lang="en-US"/>
              <a:t>Support Services: Examples</a:t>
            </a:r>
          </a:p>
        </p:txBody>
      </p:sp>
      <p:sp>
        <p:nvSpPr>
          <p:cNvPr id="3" name="Content Placeholder 2">
            <a:extLst>
              <a:ext uri="{FF2B5EF4-FFF2-40B4-BE49-F238E27FC236}">
                <a16:creationId xmlns:a16="http://schemas.microsoft.com/office/drawing/2014/main" id="{3A34B021-EF05-7B21-396D-A97AE18C8951}"/>
              </a:ext>
            </a:extLst>
          </p:cNvPr>
          <p:cNvSpPr>
            <a:spLocks noGrp="1"/>
          </p:cNvSpPr>
          <p:nvPr>
            <p:ph sz="half" idx="1"/>
          </p:nvPr>
        </p:nvSpPr>
        <p:spPr>
          <a:xfrm>
            <a:off x="257452" y="1078523"/>
            <a:ext cx="11677096" cy="4956429"/>
          </a:xfrm>
        </p:spPr>
        <p:txBody>
          <a:bodyPr>
            <a:normAutofit lnSpcReduction="10000"/>
          </a:bodyPr>
          <a:lstStyle/>
          <a:p>
            <a:pPr marL="12700" marR="0" lvl="0" indent="0" defTabSz="914400" eaLnBrk="1" fontAlgn="auto" latinLnBrk="0" hangingPunct="1">
              <a:lnSpc>
                <a:spcPct val="100000"/>
              </a:lnSpc>
              <a:spcBef>
                <a:spcPts val="1085"/>
              </a:spcBef>
              <a:spcAft>
                <a:spcPts val="0"/>
              </a:spcAft>
              <a:buClrTx/>
              <a:buSzTx/>
              <a:buFontTx/>
              <a:buNone/>
              <a:tabLst/>
              <a:defRPr/>
            </a:pPr>
            <a:r>
              <a:rPr kumimoji="0" lang="en-US" sz="3200" b="0" i="0" u="none" strike="noStrike" kern="0" cap="none" spc="-10" normalizeH="0" baseline="0" noProof="0">
                <a:ln>
                  <a:noFill/>
                </a:ln>
                <a:solidFill>
                  <a:srgbClr val="003863"/>
                </a:solidFill>
                <a:effectLst/>
                <a:uLnTx/>
                <a:uFillTx/>
                <a:latin typeface="Calibri"/>
                <a:cs typeface="Calibri"/>
              </a:rPr>
              <a:t>Examples</a:t>
            </a:r>
            <a:r>
              <a:rPr kumimoji="0" lang="en-US" sz="3200" b="0" i="0" u="none" strike="noStrike" kern="0" cap="none" spc="-8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of</a:t>
            </a:r>
            <a:r>
              <a:rPr kumimoji="0" lang="en-US" sz="3200" b="0" i="0" u="none" strike="noStrike" kern="0" cap="none" spc="-6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support</a:t>
            </a:r>
            <a:r>
              <a:rPr kumimoji="0" lang="en-US" sz="3200" b="0" i="0" u="none" strike="noStrike" kern="0" cap="none" spc="-7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services: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745"/>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Basic</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school</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supplies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700"/>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Bus</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passes/gas</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cards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273050" lvl="0" indent="-342900" defTabSz="914400" eaLnBrk="1" fontAlgn="auto" latinLnBrk="0" hangingPunct="1">
              <a:lnSpc>
                <a:spcPct val="100000"/>
              </a:lnSpc>
              <a:spcBef>
                <a:spcPts val="695"/>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Books</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tools</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that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needed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required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association</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with </a:t>
            </a:r>
            <a:r>
              <a:rPr kumimoji="0" lang="en-US" sz="2400" b="0" i="0" u="none" strike="noStrike" kern="0" cap="none" spc="-10" normalizeH="0" baseline="0" noProof="0">
                <a:ln>
                  <a:noFill/>
                </a:ln>
                <a:solidFill>
                  <a:srgbClr val="003863"/>
                </a:solidFill>
                <a:effectLst/>
                <a:uLnTx/>
                <a:uFillTx/>
                <a:latin typeface="Calibri"/>
                <a:cs typeface="Calibri"/>
              </a:rPr>
              <a:t>training</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710"/>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Clothing</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required</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work/interviews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5080" lvl="0" indent="-342900" defTabSz="914400" eaLnBrk="1" fontAlgn="auto" latinLnBrk="0" hangingPunct="1">
              <a:lnSpc>
                <a:spcPct val="100000"/>
              </a:lnSpc>
              <a:spcBef>
                <a:spcPts val="695"/>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Class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a:t>
            </a:r>
            <a:r>
              <a:rPr kumimoji="0" lang="en-US" sz="2400" b="0" i="0" u="none" strike="noStrike" kern="0" cap="none" spc="-2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driver</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license/government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id</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renewal</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fees</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(not</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reinstatement</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or </a:t>
            </a:r>
            <a:r>
              <a:rPr kumimoji="0" lang="en-US" sz="2400" b="0" i="0" u="none" strike="noStrike" kern="0" cap="none" spc="-10" normalizeH="0" baseline="0" noProof="0">
                <a:ln>
                  <a:noFill/>
                </a:ln>
                <a:solidFill>
                  <a:srgbClr val="003863"/>
                </a:solidFill>
                <a:effectLst/>
                <a:uLnTx/>
                <a:uFillTx/>
                <a:latin typeface="Calibri"/>
                <a:cs typeface="Calibri"/>
              </a:rPr>
              <a:t>revoked)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695"/>
              </a:spcBef>
              <a:spcAft>
                <a:spcPts val="0"/>
              </a:spcAft>
              <a:buClr>
                <a:srgbClr val="77923B"/>
              </a:buClr>
              <a:buSzTx/>
              <a:buFont typeface="Arial"/>
              <a:buChar char="•"/>
              <a:tabLst>
                <a:tab pos="812800" algn="l"/>
              </a:tabLst>
              <a:defRPr/>
            </a:pPr>
            <a:r>
              <a:rPr kumimoji="0" lang="en-US" sz="2400" b="0" i="0" u="none" strike="noStrike" kern="0" cap="none" spc="-10" normalizeH="0" baseline="0" noProof="0">
                <a:ln>
                  <a:noFill/>
                </a:ln>
                <a:solidFill>
                  <a:srgbClr val="003863"/>
                </a:solidFill>
                <a:effectLst/>
                <a:uLnTx/>
                <a:uFillTx/>
                <a:latin typeface="Calibri"/>
                <a:cs typeface="Calibri"/>
              </a:rPr>
              <a:t>Housing/rental</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assistance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710"/>
              </a:spcBef>
              <a:spcAft>
                <a:spcPts val="0"/>
              </a:spcAft>
              <a:buClr>
                <a:srgbClr val="77923B"/>
              </a:buClr>
              <a:buSzTx/>
              <a:buFont typeface="Arial"/>
              <a:buChar char="•"/>
              <a:tabLst>
                <a:tab pos="812800" algn="l"/>
              </a:tabLst>
              <a:defRPr/>
            </a:pPr>
            <a:r>
              <a:rPr kumimoji="0" lang="en-US" sz="2400" b="0" i="0" u="none" strike="noStrike" kern="0" cap="none" spc="0" normalizeH="0" baseline="0" noProof="0">
                <a:ln>
                  <a:noFill/>
                </a:ln>
                <a:solidFill>
                  <a:srgbClr val="003863"/>
                </a:solidFill>
                <a:effectLst/>
                <a:uLnTx/>
                <a:uFillTx/>
                <a:latin typeface="Calibri"/>
                <a:cs typeface="Calibri"/>
              </a:rPr>
              <a:t>Health</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medical</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assistance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700"/>
              </a:spcBef>
              <a:spcAft>
                <a:spcPts val="0"/>
              </a:spcAft>
              <a:buClr>
                <a:srgbClr val="77923B"/>
              </a:buClr>
              <a:buSzTx/>
              <a:buFont typeface="Arial"/>
              <a:buChar char="•"/>
              <a:tabLst>
                <a:tab pos="812800" algn="l"/>
              </a:tabLst>
              <a:defRPr/>
            </a:pPr>
            <a:r>
              <a:rPr kumimoji="0" lang="en-US" sz="2400" b="0" i="0" u="none" strike="noStrike" kern="0" cap="none" spc="-20" normalizeH="0" baseline="0" noProof="0">
                <a:ln>
                  <a:noFill/>
                </a:ln>
                <a:solidFill>
                  <a:srgbClr val="003863"/>
                </a:solidFill>
                <a:effectLst/>
                <a:uLnTx/>
                <a:uFillTx/>
                <a:latin typeface="Calibri"/>
                <a:cs typeface="Calibri"/>
              </a:rPr>
              <a:t>Personal </a:t>
            </a:r>
            <a:r>
              <a:rPr kumimoji="0" lang="en-US" sz="2400" b="0" i="0" u="none" strike="noStrike" kern="0" cap="none" spc="-10" normalizeH="0" baseline="0" noProof="0">
                <a:ln>
                  <a:noFill/>
                </a:ln>
                <a:solidFill>
                  <a:srgbClr val="003863"/>
                </a:solidFill>
                <a:effectLst/>
                <a:uLnTx/>
                <a:uFillTx/>
                <a:latin typeface="Calibri"/>
                <a:cs typeface="Calibri"/>
              </a:rPr>
              <a:t>counseling</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812800" marR="0" lvl="0" indent="-342900" defTabSz="914400" eaLnBrk="1" fontAlgn="auto" latinLnBrk="0" hangingPunct="1">
              <a:lnSpc>
                <a:spcPct val="100000"/>
              </a:lnSpc>
              <a:spcBef>
                <a:spcPts val="695"/>
              </a:spcBef>
              <a:spcAft>
                <a:spcPts val="0"/>
              </a:spcAft>
              <a:buClr>
                <a:srgbClr val="77923B"/>
              </a:buClr>
              <a:buSzTx/>
              <a:buFont typeface="Arial"/>
              <a:buChar char="•"/>
              <a:tabLst>
                <a:tab pos="812800" algn="l"/>
              </a:tabLst>
              <a:defRPr/>
            </a:pPr>
            <a:r>
              <a:rPr kumimoji="0" lang="en-US" sz="2400" b="0" i="0" u="none" strike="noStrike" kern="0" cap="none" spc="-10" normalizeH="0" baseline="0" noProof="0">
                <a:ln>
                  <a:noFill/>
                </a:ln>
                <a:solidFill>
                  <a:srgbClr val="003863"/>
                </a:solidFill>
                <a:effectLst/>
                <a:uLnTx/>
                <a:uFillTx/>
                <a:latin typeface="Calibri"/>
                <a:cs typeface="Calibri"/>
              </a:rPr>
              <a:t>Reasonable</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car</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30" normalizeH="0" baseline="0" noProof="0">
                <a:ln>
                  <a:noFill/>
                </a:ln>
                <a:solidFill>
                  <a:srgbClr val="003863"/>
                </a:solidFill>
                <a:effectLst/>
                <a:uLnTx/>
                <a:uFillTx/>
                <a:latin typeface="Calibri"/>
                <a:cs typeface="Calibri"/>
              </a:rPr>
              <a:t>repair,</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if</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related</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getting</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work/training</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1040071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2153-FC6E-7C5E-CB72-EB9959EF6434}"/>
              </a:ext>
            </a:extLst>
          </p:cNvPr>
          <p:cNvSpPr>
            <a:spLocks noGrp="1"/>
          </p:cNvSpPr>
          <p:nvPr>
            <p:ph type="title"/>
          </p:nvPr>
        </p:nvSpPr>
        <p:spPr/>
        <p:txBody>
          <a:bodyPr/>
          <a:lstStyle/>
          <a:p>
            <a:r>
              <a:rPr lang="en-US"/>
              <a:t>Outreach and Recruitment Costs</a:t>
            </a:r>
          </a:p>
        </p:txBody>
      </p:sp>
      <p:sp>
        <p:nvSpPr>
          <p:cNvPr id="3" name="Content Placeholder 2">
            <a:extLst>
              <a:ext uri="{FF2B5EF4-FFF2-40B4-BE49-F238E27FC236}">
                <a16:creationId xmlns:a16="http://schemas.microsoft.com/office/drawing/2014/main" id="{70103D87-5D4B-9862-EF9C-5CEFAD60F40E}"/>
              </a:ext>
            </a:extLst>
          </p:cNvPr>
          <p:cNvSpPr>
            <a:spLocks noGrp="1"/>
          </p:cNvSpPr>
          <p:nvPr>
            <p:ph sz="half" idx="1"/>
          </p:nvPr>
        </p:nvSpPr>
        <p:spPr/>
        <p:txBody>
          <a:bodyPr>
            <a:normAutofit/>
          </a:bodyPr>
          <a:lstStyle/>
          <a:p>
            <a:pPr marL="12700" marR="0" lvl="0" indent="0" defTabSz="914400" eaLnBrk="1" fontAlgn="auto" latinLnBrk="0" hangingPunct="1">
              <a:lnSpc>
                <a:spcPct val="100000"/>
              </a:lnSpc>
              <a:spcBef>
                <a:spcPts val="810"/>
              </a:spcBef>
              <a:spcAft>
                <a:spcPts val="0"/>
              </a:spcAft>
              <a:buClrTx/>
              <a:buSzTx/>
              <a:buFontTx/>
              <a:buNone/>
              <a:tabLst/>
              <a:defRPr/>
            </a:pPr>
            <a:r>
              <a:rPr kumimoji="0" lang="en-US" sz="2800" b="0" i="0" u="none" strike="noStrike" kern="0" cap="none" spc="-10" normalizeH="0" baseline="0" noProof="0">
                <a:ln>
                  <a:noFill/>
                </a:ln>
                <a:solidFill>
                  <a:srgbClr val="003863"/>
                </a:solidFill>
                <a:effectLst/>
                <a:uLnTx/>
                <a:uFillTx/>
                <a:latin typeface="Calibri"/>
                <a:cs typeface="Calibri"/>
              </a:rPr>
              <a:t>Outreach</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costs</a:t>
            </a:r>
            <a:r>
              <a:rPr kumimoji="0" lang="en-US" sz="2800" b="0" i="0" u="none" strike="noStrike" kern="0" cap="none" spc="-10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include</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promotion</a:t>
            </a:r>
            <a:r>
              <a:rPr kumimoji="0" lang="en-US" sz="2800" b="0" i="0" u="none" strike="noStrike" kern="0" cap="none" spc="-5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25" normalizeH="0" baseline="0" noProof="0">
                <a:ln>
                  <a:noFill/>
                </a:ln>
                <a:solidFill>
                  <a:srgbClr val="003863"/>
                </a:solidFill>
                <a:effectLst/>
                <a:uLnTx/>
                <a:uFillTx/>
                <a:latin typeface="Calibri"/>
                <a:cs typeface="Calibri"/>
              </a:rPr>
              <a:t> grant</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specific</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services.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710"/>
              </a:spcBef>
              <a:spcAft>
                <a:spcPts val="0"/>
              </a:spcAft>
              <a:buClrTx/>
              <a:buSzTx/>
              <a:buFontTx/>
              <a:buNone/>
              <a:tabLst/>
              <a:defRPr/>
            </a:pPr>
            <a:r>
              <a:rPr kumimoji="0" lang="en-US" sz="2800" b="0" i="0" u="none" strike="noStrike" kern="0" cap="none" spc="-20" normalizeH="0" baseline="0" noProof="0">
                <a:ln>
                  <a:noFill/>
                </a:ln>
                <a:solidFill>
                  <a:srgbClr val="003863"/>
                </a:solidFill>
                <a:effectLst/>
                <a:uLnTx/>
                <a:uFillTx/>
                <a:latin typeface="Calibri"/>
                <a:cs typeface="Calibri"/>
              </a:rPr>
              <a:t>Examples</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of</a:t>
            </a:r>
            <a:r>
              <a:rPr kumimoji="0" lang="en-US" sz="2800" b="0" i="0" u="none" strike="noStrike" kern="0" cap="none" spc="-6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allowable</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outreach</a:t>
            </a:r>
            <a:r>
              <a:rPr kumimoji="0" lang="en-US" sz="2800" b="0" i="0" u="none" strike="noStrike" kern="0" cap="none" spc="-80"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costs: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5080" lvl="0" indent="-342900" defTabSz="914400" eaLnBrk="1" fontAlgn="auto" latinLnBrk="0" hangingPunct="1">
              <a:lnSpc>
                <a:spcPct val="100000"/>
              </a:lnSpc>
              <a:spcBef>
                <a:spcPts val="15"/>
              </a:spcBef>
              <a:spcAft>
                <a:spcPts val="0"/>
              </a:spcAft>
              <a:buClr>
                <a:srgbClr val="77923B"/>
              </a:buClr>
              <a:buSzTx/>
              <a:buFont typeface="Arial"/>
              <a:buChar char="•"/>
              <a:tabLst>
                <a:tab pos="355600" algn="l"/>
              </a:tabLst>
              <a:defRPr/>
            </a:pP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recruitment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personnel</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required</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by</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grantee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performance</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the </a:t>
            </a:r>
            <a:r>
              <a:rPr kumimoji="0" lang="en-US" sz="2400" b="0" i="0" u="none" strike="noStrike" kern="0" cap="none" spc="-10" normalizeH="0" baseline="0" noProof="0">
                <a:ln>
                  <a:noFill/>
                </a:ln>
                <a:solidFill>
                  <a:srgbClr val="003863"/>
                </a:solidFill>
                <a:effectLst/>
                <a:uLnTx/>
                <a:uFillTx/>
                <a:latin typeface="Calibri"/>
                <a:cs typeface="Calibri"/>
              </a:rPr>
              <a:t>award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20" normalizeH="0" baseline="0" noProof="0">
                <a:ln>
                  <a:noFill/>
                </a:ln>
                <a:solidFill>
                  <a:srgbClr val="003863"/>
                </a:solidFill>
                <a:effectLst/>
                <a:uLnTx/>
                <a:uFillTx/>
                <a:latin typeface="Calibri"/>
                <a:cs typeface="Calibri"/>
              </a:rPr>
              <a:t>Program</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outreach</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meet</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requirements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award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1177925" lvl="0" indent="-342900" defTabSz="914400" eaLnBrk="1" fontAlgn="auto" latinLnBrk="0" hangingPunct="1">
              <a:lnSpc>
                <a:spcPct val="100000"/>
              </a:lnSpc>
              <a:spcBef>
                <a:spcPts val="605"/>
              </a:spcBef>
              <a:spcAft>
                <a:spcPts val="0"/>
              </a:spcAft>
              <a:buClr>
                <a:srgbClr val="77923B"/>
              </a:buClr>
              <a:buSzTx/>
              <a:buFont typeface="Arial"/>
              <a:buChar char="•"/>
              <a:tabLst>
                <a:tab pos="355600" algn="l"/>
              </a:tabLst>
              <a:defRPr/>
            </a:pPr>
            <a:r>
              <a:rPr kumimoji="0" lang="en-US" sz="2400" b="0" i="0" u="none" strike="noStrike" kern="0" cap="none" spc="-30" normalizeH="0" baseline="0" noProof="0">
                <a:ln>
                  <a:noFill/>
                </a:ln>
                <a:solidFill>
                  <a:srgbClr val="003863"/>
                </a:solidFill>
                <a:effectLst/>
                <a:uLnTx/>
                <a:uFillTx/>
                <a:latin typeface="Calibri"/>
                <a:cs typeface="Calibri"/>
              </a:rPr>
              <a:t>Table/space</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rental</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promote</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grant</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at</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career</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fairs/hiring </a:t>
            </a:r>
            <a:r>
              <a:rPr kumimoji="0" lang="en-US" sz="2400" b="0" i="0" u="none" strike="noStrike" kern="0" cap="none" spc="-20" normalizeH="0" baseline="0" noProof="0">
                <a:ln>
                  <a:noFill/>
                </a:ln>
                <a:solidFill>
                  <a:srgbClr val="003863"/>
                </a:solidFill>
                <a:effectLst/>
                <a:uLnTx/>
                <a:uFillTx/>
                <a:latin typeface="Calibri"/>
                <a:cs typeface="Calibri"/>
              </a:rPr>
              <a:t>events/community</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events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Costs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displays</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exhibits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37846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400" b="0" i="0" u="none" strike="noStrike" kern="0" cap="none" spc="0" normalizeH="0" baseline="0" noProof="0">
                <a:ln>
                  <a:noFill/>
                </a:ln>
                <a:solidFill>
                  <a:srgbClr val="003863"/>
                </a:solidFill>
                <a:effectLst/>
                <a:uLnTx/>
                <a:uFillTx/>
                <a:latin typeface="Calibri"/>
                <a:cs typeface="Calibri"/>
              </a:rPr>
              <a:t>Costs</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meeting</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rooms</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used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conjunction</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with</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shows</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other</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special events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Costs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advertising</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media</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related</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administrative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5403284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29874-463D-591E-4D48-2AE52844A2C0}"/>
              </a:ext>
            </a:extLst>
          </p:cNvPr>
          <p:cNvSpPr>
            <a:spLocks noGrp="1"/>
          </p:cNvSpPr>
          <p:nvPr>
            <p:ph type="title"/>
          </p:nvPr>
        </p:nvSpPr>
        <p:spPr/>
        <p:txBody>
          <a:bodyPr/>
          <a:lstStyle/>
          <a:p>
            <a:r>
              <a:rPr lang="en-US"/>
              <a:t>Outreach Costs with No Outreach Cost Category</a:t>
            </a:r>
          </a:p>
        </p:txBody>
      </p:sp>
      <p:sp>
        <p:nvSpPr>
          <p:cNvPr id="3" name="Content Placeholder 2">
            <a:extLst>
              <a:ext uri="{FF2B5EF4-FFF2-40B4-BE49-F238E27FC236}">
                <a16:creationId xmlns:a16="http://schemas.microsoft.com/office/drawing/2014/main" id="{530BECCF-6D1A-3D41-100F-B9C2B3A7AF80}"/>
              </a:ext>
            </a:extLst>
          </p:cNvPr>
          <p:cNvSpPr>
            <a:spLocks noGrp="1"/>
          </p:cNvSpPr>
          <p:nvPr>
            <p:ph sz="half" idx="1"/>
          </p:nvPr>
        </p:nvSpPr>
        <p:spPr/>
        <p:txBody>
          <a:bodyPr>
            <a:normAutofit/>
          </a:bodyPr>
          <a:lstStyle/>
          <a:p>
            <a:pPr marL="12700" marR="5080" lvl="0" indent="0" algn="just" defTabSz="914400" eaLnBrk="1" fontAlgn="auto" latinLnBrk="0" hangingPunct="1">
              <a:lnSpc>
                <a:spcPct val="100000"/>
              </a:lnSpc>
              <a:spcBef>
                <a:spcPts val="100"/>
              </a:spcBef>
              <a:spcAft>
                <a:spcPts val="0"/>
              </a:spcAft>
              <a:buClrTx/>
              <a:buSzTx/>
              <a:buFontTx/>
              <a:buNone/>
              <a:tabLst/>
              <a:defRPr/>
            </a:pPr>
            <a:r>
              <a:rPr kumimoji="0" lang="en-US" sz="2800" b="0" i="0" u="none" strike="noStrike" kern="0" cap="none" spc="0" normalizeH="0" baseline="0" noProof="0">
                <a:ln>
                  <a:noFill/>
                </a:ln>
                <a:solidFill>
                  <a:srgbClr val="003863"/>
                </a:solidFill>
                <a:effectLst/>
                <a:uLnTx/>
                <a:uFillTx/>
                <a:latin typeface="Calibri"/>
                <a:cs typeface="Calibri"/>
              </a:rPr>
              <a:t>If</a:t>
            </a:r>
            <a:r>
              <a:rPr kumimoji="0" lang="en-US" sz="2800" b="0" i="0" u="none" strike="noStrike" kern="0" cap="none" spc="-13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there</a:t>
            </a:r>
            <a:r>
              <a:rPr kumimoji="0" lang="en-US" sz="2800" b="0" i="0" u="none" strike="noStrike" kern="0" cap="none" spc="-3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is</a:t>
            </a:r>
            <a:r>
              <a:rPr kumimoji="0" lang="en-US" sz="2800" b="0" i="0" u="none" strike="noStrike" kern="0" cap="none" spc="-3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no</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Outreach</a:t>
            </a:r>
            <a:r>
              <a:rPr kumimoji="0" lang="en-US" sz="2800" b="0" i="0" u="none" strike="noStrike" kern="0" cap="none" spc="-65"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category</a:t>
            </a:r>
            <a:r>
              <a:rPr kumimoji="0" lang="en-US" sz="2800" b="0" i="0" u="none" strike="noStrike" kern="0" cap="none" spc="-5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on</a:t>
            </a:r>
            <a:r>
              <a:rPr kumimoji="0" lang="en-US" sz="2800" b="0" i="0" u="none" strike="noStrike" kern="0" cap="none" spc="-4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a:t>
            </a:r>
            <a:r>
              <a:rPr kumimoji="0" lang="en-US" sz="2800" b="0" i="0" u="none" strike="noStrike" kern="0" cap="none" spc="-2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RPR,</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then</a:t>
            </a:r>
            <a:r>
              <a:rPr kumimoji="0" lang="en-US" sz="2800" b="0" i="0" u="none" strike="noStrike" kern="0" cap="none" spc="459" normalizeH="0" baseline="0" noProof="0">
                <a:ln>
                  <a:noFill/>
                </a:ln>
                <a:solidFill>
                  <a:srgbClr val="003863"/>
                </a:solidFill>
                <a:effectLst/>
                <a:uLnTx/>
                <a:uFillTx/>
                <a:latin typeface="Calibri"/>
                <a:cs typeface="Calibri"/>
              </a:rPr>
              <a:t> </a:t>
            </a:r>
            <a:r>
              <a:rPr kumimoji="0" lang="en-US" sz="2800" b="0" i="0" u="none" strike="noStrike" kern="0" cap="none" spc="-20" normalizeH="0" baseline="0" noProof="0">
                <a:ln>
                  <a:noFill/>
                </a:ln>
                <a:solidFill>
                  <a:srgbClr val="003863"/>
                </a:solidFill>
                <a:effectLst/>
                <a:uLnTx/>
                <a:uFillTx/>
                <a:latin typeface="Calibri"/>
                <a:cs typeface="Calibri"/>
              </a:rPr>
              <a:t>capture</a:t>
            </a:r>
            <a:r>
              <a:rPr kumimoji="0" lang="en-US" sz="2800" b="0" i="0" u="none" strike="noStrike" kern="0" cap="none" spc="-40" normalizeH="0" baseline="0" noProof="0">
                <a:ln>
                  <a:noFill/>
                </a:ln>
                <a:solidFill>
                  <a:srgbClr val="003863"/>
                </a:solidFill>
                <a:effectLst/>
                <a:uLnTx/>
                <a:uFillTx/>
                <a:latin typeface="Calibri"/>
                <a:cs typeface="Calibri"/>
              </a:rPr>
              <a:t> </a:t>
            </a:r>
            <a:r>
              <a:rPr kumimoji="0" lang="en-US" sz="2800" b="0" i="0" u="none" strike="noStrike" kern="0" cap="none" spc="-25" normalizeH="0" baseline="0" noProof="0">
                <a:ln>
                  <a:noFill/>
                </a:ln>
                <a:solidFill>
                  <a:srgbClr val="003863"/>
                </a:solidFill>
                <a:effectLst/>
                <a:uLnTx/>
                <a:uFillTx/>
                <a:latin typeface="Calibri"/>
                <a:cs typeface="Calibri"/>
              </a:rPr>
              <a:t>the </a:t>
            </a:r>
            <a:r>
              <a:rPr kumimoji="0" lang="en-US" sz="2800" b="0" i="0" u="none" strike="noStrike" kern="0" cap="none" spc="-20" normalizeH="0" baseline="0" noProof="0">
                <a:ln>
                  <a:noFill/>
                </a:ln>
                <a:solidFill>
                  <a:srgbClr val="003863"/>
                </a:solidFill>
                <a:effectLst/>
                <a:uLnTx/>
                <a:uFillTx/>
                <a:latin typeface="Calibri"/>
                <a:cs typeface="Calibri"/>
              </a:rPr>
              <a:t>approved</a:t>
            </a:r>
            <a:r>
              <a:rPr kumimoji="0" lang="en-US" sz="2800" b="0" i="0" u="none" strike="noStrike" kern="0" cap="none" spc="-110"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outreach</a:t>
            </a:r>
            <a:r>
              <a:rPr kumimoji="0" lang="en-US" sz="2800" b="0" i="0" u="none" strike="noStrike" kern="0" cap="none" spc="-10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activities</a:t>
            </a:r>
            <a:r>
              <a:rPr kumimoji="0" lang="en-US" sz="2800" b="0" i="0" u="none" strike="noStrike" kern="0" cap="none" spc="-85" normalizeH="0" baseline="0" noProof="0">
                <a:ln>
                  <a:noFill/>
                </a:ln>
                <a:solidFill>
                  <a:srgbClr val="003863"/>
                </a:solidFill>
                <a:effectLst/>
                <a:uLnTx/>
                <a:uFillTx/>
                <a:latin typeface="Calibri"/>
                <a:cs typeface="Calibri"/>
              </a:rPr>
              <a:t> </a:t>
            </a:r>
            <a:r>
              <a:rPr kumimoji="0" lang="en-US" sz="2800" b="0" i="0" u="none" strike="noStrike" kern="0" cap="none" spc="0" normalizeH="0" baseline="0" noProof="0">
                <a:ln>
                  <a:noFill/>
                </a:ln>
                <a:solidFill>
                  <a:srgbClr val="003863"/>
                </a:solidFill>
                <a:effectLst/>
                <a:uLnTx/>
                <a:uFillTx/>
                <a:latin typeface="Calibri"/>
                <a:cs typeface="Calibri"/>
              </a:rPr>
              <a:t>as</a:t>
            </a:r>
            <a:r>
              <a:rPr kumimoji="0" lang="en-US" sz="2800" b="0" i="0" u="none" strike="noStrike" kern="0" cap="none" spc="-135" normalizeH="0" baseline="0" noProof="0">
                <a:ln>
                  <a:noFill/>
                </a:ln>
                <a:solidFill>
                  <a:srgbClr val="003863"/>
                </a:solidFill>
                <a:effectLst/>
                <a:uLnTx/>
                <a:uFillTx/>
                <a:latin typeface="Calibri"/>
                <a:cs typeface="Calibri"/>
              </a:rPr>
              <a:t> </a:t>
            </a:r>
            <a:r>
              <a:rPr kumimoji="0" lang="en-US" sz="2800" b="0" i="0" u="none" strike="noStrike" kern="0" cap="none" spc="-10" normalizeH="0" baseline="0" noProof="0">
                <a:ln>
                  <a:noFill/>
                </a:ln>
                <a:solidFill>
                  <a:srgbClr val="003863"/>
                </a:solidFill>
                <a:effectLst/>
                <a:uLnTx/>
                <a:uFillTx/>
                <a:latin typeface="Calibri"/>
                <a:cs typeface="Calibri"/>
              </a:rPr>
              <a:t>follows:</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2425" marR="664210" lvl="0" indent="-339725" algn="just" defTabSz="914400" eaLnBrk="1" fontAlgn="auto" latinLnBrk="0" hangingPunct="1">
              <a:lnSpc>
                <a:spcPct val="100000"/>
              </a:lnSpc>
              <a:spcBef>
                <a:spcPts val="630"/>
              </a:spcBef>
              <a:spcAft>
                <a:spcPts val="0"/>
              </a:spcAft>
              <a:buClr>
                <a:srgbClr val="77923B"/>
              </a:buClr>
              <a:buSzTx/>
              <a:buFont typeface="Arial"/>
              <a:buChar char="•"/>
              <a:tabLst>
                <a:tab pos="355600" algn="l"/>
              </a:tabLst>
              <a:defRPr/>
            </a:pPr>
            <a:r>
              <a:rPr kumimoji="0" lang="en-US" sz="2400" b="0" i="0" u="none" strike="noStrike" kern="0" cap="none" spc="-25" normalizeH="0" baseline="0" noProof="0">
                <a:ln>
                  <a:noFill/>
                </a:ln>
                <a:solidFill>
                  <a:srgbClr val="003863"/>
                </a:solidFill>
                <a:effectLst/>
                <a:uLnTx/>
                <a:uFillTx/>
                <a:latin typeface="Calibri"/>
                <a:cs typeface="Calibri"/>
              </a:rPr>
              <a:t>Administrative</a:t>
            </a:r>
            <a:r>
              <a:rPr kumimoji="0" lang="en-US" sz="2400" b="0" i="0" u="none" strike="noStrike" kern="0" cap="none" spc="-2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outreach</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activities</a:t>
            </a:r>
            <a:r>
              <a:rPr kumimoji="0" lang="en-US" sz="2400" b="0" i="0" u="none" strike="noStrike" kern="0" cap="none" spc="-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recruitment</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personnel </a:t>
            </a:r>
            <a:r>
              <a:rPr kumimoji="0" lang="en-US" sz="2400" b="0" i="0" u="none" strike="noStrike" kern="0" cap="none" spc="-20" normalizeH="0" baseline="0" noProof="0">
                <a:ln>
                  <a:noFill/>
                </a:ln>
                <a:solidFill>
                  <a:srgbClr val="003863"/>
                </a:solidFill>
                <a:effectLst/>
                <a:uLnTx/>
                <a:uFillTx/>
                <a:latin typeface="Calibri"/>
                <a:cs typeface="Calibri"/>
              </a:rPr>
              <a:t>required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by</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grantee</a:t>
            </a:r>
            <a:r>
              <a:rPr kumimoji="0" lang="en-US" sz="2400" b="0" i="0" u="none" strike="noStrike" kern="0" cap="none" spc="34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for</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performance</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award,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etc.)</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are </a:t>
            </a:r>
            <a:r>
              <a:rPr kumimoji="0" lang="en-US" sz="2400" b="0" i="0" u="none" strike="noStrike" kern="0" cap="none" spc="0" normalizeH="0" baseline="0" noProof="0">
                <a:ln>
                  <a:noFill/>
                </a:ln>
                <a:solidFill>
                  <a:srgbClr val="003863"/>
                </a:solidFill>
                <a:effectLst/>
                <a:uLnTx/>
                <a:uFillTx/>
                <a:latin typeface="Calibri"/>
                <a:cs typeface="Calibri"/>
              </a:rPr>
              <a:t>billed</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as</a:t>
            </a:r>
            <a:r>
              <a:rPr kumimoji="0" lang="en-US" sz="2400" b="0" i="0" u="none" strike="noStrike" kern="0" cap="none" spc="-20" normalizeH="0" baseline="0" noProof="0">
                <a:ln>
                  <a:noFill/>
                </a:ln>
                <a:solidFill>
                  <a:srgbClr val="003863"/>
                </a:solidFill>
                <a:effectLst/>
                <a:uLnTx/>
                <a:uFillTx/>
                <a:latin typeface="Calibri"/>
                <a:cs typeface="Calibri"/>
              </a:rPr>
              <a:t> </a:t>
            </a:r>
            <a:r>
              <a:rPr kumimoji="0" lang="en-US" sz="2400" b="0" i="0" u="none" strike="noStrike" kern="0" cap="none" spc="-30" normalizeH="0" baseline="0" noProof="0">
                <a:ln>
                  <a:noFill/>
                </a:ln>
                <a:solidFill>
                  <a:srgbClr val="003863"/>
                </a:solidFill>
                <a:effectLst/>
                <a:uLnTx/>
                <a:uFillTx/>
                <a:latin typeface="Calibri"/>
                <a:cs typeface="Calibri"/>
              </a:rPr>
              <a:t>administrative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744220" lvl="0" indent="-342900" defTabSz="914400" eaLnBrk="1" fontAlgn="auto" latinLnBrk="0" hangingPunct="1">
              <a:lnSpc>
                <a:spcPct val="100000"/>
              </a:lnSpc>
              <a:spcBef>
                <a:spcPts val="600"/>
              </a:spcBef>
              <a:spcAft>
                <a:spcPts val="0"/>
              </a:spcAft>
              <a:buClr>
                <a:srgbClr val="77923B"/>
              </a:buClr>
              <a:buSzTx/>
              <a:buFont typeface="Arial"/>
              <a:buChar char="•"/>
              <a:tabLst>
                <a:tab pos="355600" algn="l"/>
              </a:tabLst>
              <a:defRPr/>
            </a:pPr>
            <a:r>
              <a:rPr kumimoji="0" lang="en-US" sz="2400" b="0" i="0" u="none" strike="noStrike" kern="0" cap="none" spc="0" normalizeH="0" baseline="0" noProof="0">
                <a:ln>
                  <a:noFill/>
                </a:ln>
                <a:solidFill>
                  <a:srgbClr val="003863"/>
                </a:solidFill>
                <a:effectLst/>
                <a:uLnTx/>
                <a:uFillTx/>
                <a:latin typeface="Calibri"/>
                <a:cs typeface="Calibri"/>
              </a:rPr>
              <a:t>Activities</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related</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outreach,</a:t>
            </a:r>
            <a:r>
              <a:rPr kumimoji="0" lang="en-US" sz="2400" b="0" i="0" u="none" strike="noStrike" kern="0" cap="none" spc="-9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program</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costs,</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job</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development, (advertising</a:t>
            </a:r>
            <a:r>
              <a:rPr kumimoji="0" lang="en-US" sz="2400" b="0" i="0" u="none" strike="noStrike" kern="0" cap="none" spc="-10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grant</a:t>
            </a:r>
            <a:r>
              <a:rPr kumimoji="0" lang="en-US" sz="2400" b="0" i="0" u="none" strike="noStrike" kern="0" cap="none" spc="37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approved</a:t>
            </a:r>
            <a:r>
              <a:rPr kumimoji="0" lang="en-US" sz="2400" b="0" i="0" u="none" strike="noStrike" kern="0" cap="none" spc="-3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services</a:t>
            </a:r>
            <a:r>
              <a:rPr kumimoji="0" lang="en-US" sz="2400" b="0" i="0" u="none" strike="noStrike" kern="0" cap="none" spc="-1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a:t>
            </a:r>
            <a:r>
              <a:rPr kumimoji="0" lang="en-US" sz="2400" b="0" i="0" u="none" strike="noStrike" kern="0" cap="none" spc="-1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local</a:t>
            </a:r>
            <a:r>
              <a:rPr kumimoji="0" lang="en-US" sz="2400" b="0" i="0" u="none" strike="noStrike" kern="0" cap="none" spc="-65" normalizeH="0" baseline="0" noProof="0">
                <a:ln>
                  <a:noFill/>
                </a:ln>
                <a:solidFill>
                  <a:srgbClr val="003863"/>
                </a:solidFill>
                <a:effectLst/>
                <a:uLnTx/>
                <a:uFillTx/>
                <a:latin typeface="Calibri"/>
                <a:cs typeface="Calibri"/>
              </a:rPr>
              <a:t> paper, </a:t>
            </a:r>
            <a:r>
              <a:rPr kumimoji="0" lang="en-US" sz="2400" b="0" i="0" u="none" strike="noStrike" kern="0" cap="none" spc="-25" normalizeH="0" baseline="0" noProof="0">
                <a:ln>
                  <a:noFill/>
                </a:ln>
                <a:solidFill>
                  <a:srgbClr val="003863"/>
                </a:solidFill>
                <a:effectLst/>
                <a:uLnTx/>
                <a:uFillTx/>
                <a:latin typeface="Calibri"/>
                <a:cs typeface="Calibri"/>
              </a:rPr>
              <a:t>for </a:t>
            </a:r>
            <a:r>
              <a:rPr kumimoji="0" lang="en-US" sz="2400" b="0" i="0" u="none" strike="noStrike" kern="0" cap="none" spc="-20" normalizeH="0" baseline="0" noProof="0">
                <a:ln>
                  <a:noFill/>
                </a:ln>
                <a:solidFill>
                  <a:srgbClr val="003863"/>
                </a:solidFill>
                <a:effectLst/>
                <a:uLnTx/>
                <a:uFillTx/>
                <a:latin typeface="Calibri"/>
                <a:cs typeface="Calibri"/>
              </a:rPr>
              <a:t>example)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9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billed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direct</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Salary/benefits</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employees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engaged</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setting</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up</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and</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displaying</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exhibits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billed</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direct</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05"/>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Purchase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tents</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tables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billed</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to</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direct</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services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756255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BD71-72B4-B7E3-BD42-C8FFEBA154E9}"/>
              </a:ext>
            </a:extLst>
          </p:cNvPr>
          <p:cNvSpPr>
            <a:spLocks noGrp="1"/>
          </p:cNvSpPr>
          <p:nvPr>
            <p:ph type="title"/>
          </p:nvPr>
        </p:nvSpPr>
        <p:spPr/>
        <p:txBody>
          <a:bodyPr/>
          <a:lstStyle/>
          <a:p>
            <a:r>
              <a:rPr lang="en-US"/>
              <a:t>Outreach Costs: Unallowable Costs</a:t>
            </a:r>
          </a:p>
        </p:txBody>
      </p:sp>
      <p:sp>
        <p:nvSpPr>
          <p:cNvPr id="3" name="Content Placeholder 2">
            <a:extLst>
              <a:ext uri="{FF2B5EF4-FFF2-40B4-BE49-F238E27FC236}">
                <a16:creationId xmlns:a16="http://schemas.microsoft.com/office/drawing/2014/main" id="{80144A19-7404-A9CA-B10E-9E42D4CD3030}"/>
              </a:ext>
            </a:extLst>
          </p:cNvPr>
          <p:cNvSpPr>
            <a:spLocks noGrp="1"/>
          </p:cNvSpPr>
          <p:nvPr>
            <p:ph sz="half" idx="1"/>
          </p:nvPr>
        </p:nvSpPr>
        <p:spPr>
          <a:xfrm>
            <a:off x="257452" y="1172598"/>
            <a:ext cx="11677096" cy="2531898"/>
          </a:xfrm>
        </p:spPr>
        <p:txBody>
          <a:bodyPr>
            <a:normAutofit lnSpcReduction="10000"/>
          </a:bodyPr>
          <a:lstStyle/>
          <a:p>
            <a:pPr marL="12700" marR="0" lvl="0" indent="0" defTabSz="914400" eaLnBrk="1" fontAlgn="auto" latinLnBrk="0" hangingPunct="1">
              <a:lnSpc>
                <a:spcPct val="100000"/>
              </a:lnSpc>
              <a:spcBef>
                <a:spcPts val="250"/>
              </a:spcBef>
              <a:spcAft>
                <a:spcPts val="0"/>
              </a:spcAft>
              <a:buClrTx/>
              <a:buSzTx/>
              <a:buFontTx/>
              <a:buNone/>
              <a:tabLst/>
              <a:defRPr/>
            </a:pPr>
            <a:r>
              <a:rPr kumimoji="0" lang="en-US" sz="3200" b="0" i="0" u="none" strike="noStrike" kern="0" cap="none" spc="-20" normalizeH="0" baseline="0" noProof="0">
                <a:ln>
                  <a:noFill/>
                </a:ln>
                <a:solidFill>
                  <a:srgbClr val="003863"/>
                </a:solidFill>
                <a:effectLst/>
                <a:uLnTx/>
                <a:uFillTx/>
                <a:latin typeface="Calibri"/>
                <a:cs typeface="Calibri"/>
              </a:rPr>
              <a:t>Examples</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of</a:t>
            </a:r>
            <a:r>
              <a:rPr kumimoji="0" lang="en-US" sz="3200" b="0" i="0" u="none" strike="noStrike" kern="0" cap="none" spc="-25" normalizeH="0" baseline="0" noProof="0">
                <a:ln>
                  <a:noFill/>
                </a:ln>
                <a:solidFill>
                  <a:srgbClr val="003863"/>
                </a:solidFill>
                <a:effectLst/>
                <a:uLnTx/>
                <a:uFillTx/>
                <a:latin typeface="Calibri"/>
                <a:cs typeface="Calibri"/>
              </a:rPr>
              <a:t> </a:t>
            </a:r>
            <a:r>
              <a:rPr kumimoji="0" lang="en-US" sz="3200" b="0" i="0" u="heavy" strike="noStrike" kern="0" cap="none" spc="-10" normalizeH="0" baseline="0" noProof="0">
                <a:ln>
                  <a:noFill/>
                </a:ln>
                <a:solidFill>
                  <a:srgbClr val="003863"/>
                </a:solidFill>
                <a:effectLst/>
                <a:uLnTx/>
                <a:uFill>
                  <a:solidFill>
                    <a:srgbClr val="003863"/>
                  </a:solidFill>
                </a:uFill>
                <a:latin typeface="Calibri"/>
                <a:cs typeface="Calibri"/>
              </a:rPr>
              <a:t>unallowable</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outreach</a:t>
            </a:r>
            <a:r>
              <a:rPr kumimoji="0" lang="en-US" sz="3200" b="0" i="0" u="none" strike="noStrike" kern="0" cap="none" spc="-6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costs: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457200" marR="20955" lvl="0" indent="-342900" defTabSz="914400" eaLnBrk="1" fontAlgn="auto" latinLnBrk="0" hangingPunct="1">
              <a:lnSpc>
                <a:spcPct val="100000"/>
              </a:lnSpc>
              <a:spcBef>
                <a:spcPts val="125"/>
              </a:spcBef>
              <a:spcAft>
                <a:spcPts val="0"/>
              </a:spcAft>
              <a:buClr>
                <a:srgbClr val="77923B"/>
              </a:buClr>
              <a:buSzTx/>
              <a:buFont typeface="Arial"/>
              <a:buChar char="•"/>
              <a:tabLst>
                <a:tab pos="355600" algn="l"/>
              </a:tabLst>
              <a:defRPr/>
            </a:pPr>
            <a:r>
              <a:rPr kumimoji="0" lang="en-US" sz="3200" b="0" i="0" u="none" strike="noStrike" kern="0" cap="none" spc="0" normalizeH="0" baseline="0" noProof="0">
                <a:ln>
                  <a:noFill/>
                </a:ln>
                <a:solidFill>
                  <a:srgbClr val="003863"/>
                </a:solidFill>
                <a:effectLst/>
                <a:uLnTx/>
                <a:uFillTx/>
                <a:latin typeface="Calibri"/>
                <a:cs typeface="Calibri"/>
              </a:rPr>
              <a:t>Costs</a:t>
            </a:r>
            <a:r>
              <a:rPr kumimoji="0" lang="en-US" sz="3200" b="0" i="0" u="none" strike="noStrike" kern="0" cap="none" spc="-6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of</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meetings</a:t>
            </a:r>
            <a:r>
              <a:rPr kumimoji="0" lang="en-US" sz="3200" b="0" i="0" u="none" strike="noStrike" kern="0" cap="none" spc="-4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and</a:t>
            </a:r>
            <a:r>
              <a:rPr kumimoji="0" lang="en-US" sz="3200" b="0" i="0" u="none" strike="noStrike" kern="0" cap="none" spc="-4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conventions</a:t>
            </a:r>
            <a:r>
              <a:rPr kumimoji="0" lang="en-US" sz="3200" b="0" i="0" u="none" strike="noStrike" kern="0" cap="none" spc="-80" normalizeH="0" baseline="0" noProof="0">
                <a:ln>
                  <a:noFill/>
                </a:ln>
                <a:solidFill>
                  <a:srgbClr val="003863"/>
                </a:solidFill>
                <a:effectLst/>
                <a:uLnTx/>
                <a:uFillTx/>
                <a:latin typeface="Calibri"/>
                <a:cs typeface="Calibri"/>
              </a:rPr>
              <a:t> </a:t>
            </a:r>
            <a:r>
              <a:rPr kumimoji="0" lang="en-US" sz="3200" b="0" i="0" u="none" strike="noStrike" kern="0" cap="none" spc="-20" normalizeH="0" baseline="0" noProof="0">
                <a:ln>
                  <a:noFill/>
                </a:ln>
                <a:solidFill>
                  <a:srgbClr val="003863"/>
                </a:solidFill>
                <a:effectLst/>
                <a:uLnTx/>
                <a:uFillTx/>
                <a:latin typeface="Calibri"/>
                <a:cs typeface="Calibri"/>
              </a:rPr>
              <a:t>related </a:t>
            </a:r>
            <a:r>
              <a:rPr kumimoji="0" lang="en-US" sz="3200" b="0" i="0" u="none" strike="noStrike" kern="0" cap="none" spc="-25" normalizeH="0" baseline="0" noProof="0">
                <a:ln>
                  <a:noFill/>
                </a:ln>
                <a:solidFill>
                  <a:srgbClr val="003863"/>
                </a:solidFill>
                <a:effectLst/>
                <a:uLnTx/>
                <a:uFillTx/>
                <a:latin typeface="Calibri"/>
                <a:cs typeface="Calibri"/>
              </a:rPr>
              <a:t>to </a:t>
            </a:r>
            <a:r>
              <a:rPr kumimoji="0" lang="en-US" sz="3200" b="0" i="0" u="none" strike="noStrike" kern="0" cap="none" spc="0" normalizeH="0" baseline="0" noProof="0">
                <a:ln>
                  <a:noFill/>
                </a:ln>
                <a:solidFill>
                  <a:srgbClr val="003863"/>
                </a:solidFill>
                <a:effectLst/>
                <a:uLnTx/>
                <a:uFillTx/>
                <a:latin typeface="Calibri"/>
                <a:cs typeface="Calibri"/>
              </a:rPr>
              <a:t>other</a:t>
            </a:r>
            <a:r>
              <a:rPr kumimoji="0" lang="en-US" sz="3200" b="0" i="0" u="none" strike="noStrike" kern="0" cap="none" spc="-14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activities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457200" marR="0" lvl="0" indent="-342900" defTabSz="914400" eaLnBrk="1" fontAlgn="auto" latinLnBrk="0" hangingPunct="1">
              <a:lnSpc>
                <a:spcPct val="100000"/>
              </a:lnSpc>
              <a:spcBef>
                <a:spcPts val="110"/>
              </a:spcBef>
              <a:spcAft>
                <a:spcPts val="0"/>
              </a:spcAft>
              <a:buClr>
                <a:srgbClr val="77923B"/>
              </a:buClr>
              <a:buSzTx/>
              <a:buFont typeface="Arial"/>
              <a:buChar char="•"/>
              <a:tabLst>
                <a:tab pos="354965" algn="l"/>
              </a:tabLst>
              <a:defRPr/>
            </a:pPr>
            <a:r>
              <a:rPr kumimoji="0" lang="en-US" sz="3200" b="0" i="0" u="none" strike="noStrike" kern="0" cap="none" spc="0" normalizeH="0" baseline="0" noProof="0">
                <a:ln>
                  <a:noFill/>
                </a:ln>
                <a:solidFill>
                  <a:srgbClr val="003863"/>
                </a:solidFill>
                <a:effectLst/>
                <a:uLnTx/>
                <a:uFillTx/>
                <a:latin typeface="Calibri"/>
                <a:cs typeface="Calibri"/>
              </a:rPr>
              <a:t>Costs</a:t>
            </a:r>
            <a:r>
              <a:rPr kumimoji="0" lang="en-US" sz="3200" b="0" i="0" u="none" strike="noStrike" kern="0" cap="none" spc="-5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of</a:t>
            </a:r>
            <a:r>
              <a:rPr kumimoji="0" lang="en-US" sz="3200" b="0" i="0" u="none" strike="noStrike" kern="0" cap="none" spc="-4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promotional</a:t>
            </a:r>
            <a:r>
              <a:rPr kumimoji="0" lang="en-US" sz="3200" b="0" i="0" u="none" strike="noStrike" kern="0" cap="none" spc="-7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items</a:t>
            </a:r>
            <a:r>
              <a:rPr kumimoji="0" lang="en-US" sz="3200" b="0" i="0" u="none" strike="noStrike" kern="0" cap="none" spc="-3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and</a:t>
            </a:r>
            <a:r>
              <a:rPr kumimoji="0" lang="en-US" sz="3200" b="0" i="0" u="none" strike="noStrike" kern="0" cap="none" spc="-10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memorabilia</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457200" marR="0" lvl="0" indent="-342900" defTabSz="914400" eaLnBrk="1" fontAlgn="auto" latinLnBrk="0" hangingPunct="1">
              <a:lnSpc>
                <a:spcPct val="100000"/>
              </a:lnSpc>
              <a:spcBef>
                <a:spcPts val="95"/>
              </a:spcBef>
              <a:spcAft>
                <a:spcPts val="0"/>
              </a:spcAft>
              <a:buClr>
                <a:srgbClr val="77923B"/>
              </a:buClr>
              <a:buSzTx/>
              <a:buFont typeface="Arial"/>
              <a:buChar char="•"/>
              <a:tabLst>
                <a:tab pos="354965" algn="l"/>
              </a:tabLst>
              <a:defRPr/>
            </a:pPr>
            <a:r>
              <a:rPr kumimoji="0" lang="en-US" sz="3200" b="0" i="0" u="none" strike="noStrike" kern="0" cap="none" spc="0" normalizeH="0" baseline="0" noProof="0">
                <a:ln>
                  <a:noFill/>
                </a:ln>
                <a:solidFill>
                  <a:srgbClr val="003863"/>
                </a:solidFill>
                <a:effectLst/>
                <a:uLnTx/>
                <a:uFillTx/>
                <a:latin typeface="Calibri"/>
                <a:cs typeface="Calibri"/>
              </a:rPr>
              <a:t>Costs</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of</a:t>
            </a:r>
            <a:r>
              <a:rPr kumimoji="0" lang="en-US" sz="3200" b="0" i="0" u="none" strike="noStrike" kern="0" cap="none" spc="-3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advertising</a:t>
            </a:r>
            <a:r>
              <a:rPr kumimoji="0" lang="en-US" sz="3200" b="0" i="0" u="none" strike="noStrike" kern="0" cap="none" spc="-6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to</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20" normalizeH="0" baseline="0" noProof="0">
                <a:ln>
                  <a:noFill/>
                </a:ln>
                <a:solidFill>
                  <a:srgbClr val="003863"/>
                </a:solidFill>
                <a:effectLst/>
                <a:uLnTx/>
                <a:uFillTx/>
                <a:latin typeface="Calibri"/>
                <a:cs typeface="Calibri"/>
              </a:rPr>
              <a:t>promote</a:t>
            </a:r>
            <a:r>
              <a:rPr kumimoji="0" lang="en-US" sz="3200" b="0" i="0" u="none" strike="noStrike" kern="0" cap="none" spc="-3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the</a:t>
            </a:r>
            <a:r>
              <a:rPr kumimoji="0" lang="en-US" sz="3200" b="0" i="0" u="none" strike="noStrike" kern="0" cap="none" spc="-6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grantee</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a:extLst>
              <a:ext uri="{FF2B5EF4-FFF2-40B4-BE49-F238E27FC236}">
                <a16:creationId xmlns:a16="http://schemas.microsoft.com/office/drawing/2014/main" id="{02F1D1E9-BB43-AE62-D86F-BA20449FD0CA}"/>
              </a:ext>
              <a:ext uri="{C183D7F6-B498-43B3-948B-1728B52AA6E4}">
                <adec:decorative xmlns:adec="http://schemas.microsoft.com/office/drawing/2017/decorative" val="1"/>
              </a:ext>
            </a:extLst>
          </p:cNvPr>
          <p:cNvPicPr/>
          <p:nvPr/>
        </p:nvPicPr>
        <p:blipFill>
          <a:blip r:embed="rId2" cstate="print"/>
          <a:stretch>
            <a:fillRect/>
          </a:stretch>
        </p:blipFill>
        <p:spPr>
          <a:xfrm>
            <a:off x="4613031" y="3141846"/>
            <a:ext cx="2478024" cy="254355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9846214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56454-CB87-3FF7-66EF-D116A0A8A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45B1C-18EF-8A86-89E8-79732487E854}"/>
              </a:ext>
            </a:extLst>
          </p:cNvPr>
          <p:cNvSpPr>
            <a:spLocks noGrp="1"/>
          </p:cNvSpPr>
          <p:nvPr>
            <p:ph type="title"/>
          </p:nvPr>
        </p:nvSpPr>
        <p:spPr/>
        <p:txBody>
          <a:bodyPr/>
          <a:lstStyle/>
          <a:p>
            <a:r>
              <a:rPr lang="en-US"/>
              <a:t>Knowledge Check – Question #1</a:t>
            </a:r>
          </a:p>
        </p:txBody>
      </p:sp>
      <p:sp>
        <p:nvSpPr>
          <p:cNvPr id="3" name="Content Placeholder 2">
            <a:extLst>
              <a:ext uri="{FF2B5EF4-FFF2-40B4-BE49-F238E27FC236}">
                <a16:creationId xmlns:a16="http://schemas.microsoft.com/office/drawing/2014/main" id="{A9A62ADE-167B-801D-761C-FBF9B8C133D6}"/>
              </a:ext>
            </a:extLst>
          </p:cNvPr>
          <p:cNvSpPr>
            <a:spLocks noGrp="1"/>
          </p:cNvSpPr>
          <p:nvPr>
            <p:ph sz="half" idx="1"/>
          </p:nvPr>
        </p:nvSpPr>
        <p:spPr>
          <a:xfrm>
            <a:off x="257451" y="1594625"/>
            <a:ext cx="6323823" cy="1990786"/>
          </a:xfrm>
        </p:spPr>
        <p:txBody>
          <a:bodyPr>
            <a:normAutofit/>
          </a:bodyPr>
          <a:lstStyle/>
          <a:p>
            <a:pPr marL="12700" marR="5080" indent="0">
              <a:spcBef>
                <a:spcPts val="100"/>
              </a:spcBef>
              <a:spcAft>
                <a:spcPts val="0"/>
              </a:spcAft>
              <a:buClrTx/>
              <a:buNone/>
              <a:defRPr/>
            </a:pPr>
            <a:r>
              <a:rPr lang="en-US" sz="3200" b="1" spc="-20">
                <a:solidFill>
                  <a:srgbClr val="003863"/>
                </a:solidFill>
                <a:cs typeface="Calibri"/>
              </a:rPr>
              <a:t>What Percentage are Administrative Costs capped at?</a:t>
            </a:r>
            <a:endParaRPr lang="en-US" sz="3200" b="1">
              <a:cs typeface="Calibri"/>
            </a:endParaRPr>
          </a:p>
          <a:p>
            <a:pPr marL="12700" marR="5080" lvl="0" indent="0" algn="just" defTabSz="914400" eaLnBrk="1" fontAlgn="auto" latinLnBrk="0" hangingPunct="1">
              <a:lnSpc>
                <a:spcPct val="100000"/>
              </a:lnSpc>
              <a:spcBef>
                <a:spcPts val="10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Picture 3" descr="Text">
            <a:extLst>
              <a:ext uri="{FF2B5EF4-FFF2-40B4-BE49-F238E27FC236}">
                <a16:creationId xmlns:a16="http://schemas.microsoft.com/office/drawing/2014/main" id="{A68F5449-C519-C9DF-E25E-BE0D3D1FAD5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23113" y="2234272"/>
            <a:ext cx="3634154" cy="2389456"/>
          </a:xfrm>
          <a:prstGeom prst="rect">
            <a:avLst/>
          </a:prstGeom>
        </p:spPr>
      </p:pic>
      <p:sp>
        <p:nvSpPr>
          <p:cNvPr id="5" name="TextBox 4">
            <a:extLst>
              <a:ext uri="{FF2B5EF4-FFF2-40B4-BE49-F238E27FC236}">
                <a16:creationId xmlns:a16="http://schemas.microsoft.com/office/drawing/2014/main" id="{1D315384-EAFB-4AB9-B4EF-0760B829EBEB}"/>
              </a:ext>
            </a:extLst>
          </p:cNvPr>
          <p:cNvSpPr txBox="1"/>
          <p:nvPr/>
        </p:nvSpPr>
        <p:spPr>
          <a:xfrm>
            <a:off x="7627404" y="5908764"/>
            <a:ext cx="3634154" cy="230832"/>
          </a:xfrm>
          <a:prstGeom prst="rect">
            <a:avLst/>
          </a:prstGeom>
          <a:noFill/>
        </p:spPr>
        <p:txBody>
          <a:bodyPr wrap="square" rtlCol="0">
            <a:spAutoFit/>
          </a:bodyPr>
          <a:lstStyle/>
          <a:p>
            <a:r>
              <a:rPr lang="en-US" sz="900">
                <a:hlinkClick r:id="rId4" tooltip="https://www.picpedia.org/chalkboard/a/administration.htm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038335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4391B-EE4D-AF57-B0BF-D07895DD1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DEE5F-5398-3676-5A26-37FFD56F1E0D}"/>
              </a:ext>
            </a:extLst>
          </p:cNvPr>
          <p:cNvSpPr>
            <a:spLocks noGrp="1"/>
          </p:cNvSpPr>
          <p:nvPr>
            <p:ph type="title"/>
          </p:nvPr>
        </p:nvSpPr>
        <p:spPr/>
        <p:txBody>
          <a:bodyPr/>
          <a:lstStyle/>
          <a:p>
            <a:r>
              <a:rPr lang="en-US"/>
              <a:t>Knowledge Check – Answer #1</a:t>
            </a:r>
          </a:p>
        </p:txBody>
      </p:sp>
      <p:sp>
        <p:nvSpPr>
          <p:cNvPr id="3" name="Content Placeholder 2">
            <a:extLst>
              <a:ext uri="{FF2B5EF4-FFF2-40B4-BE49-F238E27FC236}">
                <a16:creationId xmlns:a16="http://schemas.microsoft.com/office/drawing/2014/main" id="{51CDE289-18CF-46C5-C72B-7EB85CA68BC9}"/>
              </a:ext>
            </a:extLst>
          </p:cNvPr>
          <p:cNvSpPr>
            <a:spLocks noGrp="1"/>
          </p:cNvSpPr>
          <p:nvPr>
            <p:ph sz="half" idx="1"/>
          </p:nvPr>
        </p:nvSpPr>
        <p:spPr>
          <a:xfrm>
            <a:off x="257451" y="1594625"/>
            <a:ext cx="6323823" cy="1990786"/>
          </a:xfrm>
        </p:spPr>
        <p:txBody>
          <a:bodyPr>
            <a:normAutofit/>
          </a:bodyPr>
          <a:lstStyle/>
          <a:p>
            <a:pPr marL="12700" marR="5080" indent="0">
              <a:spcBef>
                <a:spcPts val="100"/>
              </a:spcBef>
              <a:spcAft>
                <a:spcPts val="0"/>
              </a:spcAft>
              <a:buClrTx/>
              <a:buNone/>
              <a:defRPr/>
            </a:pPr>
            <a:r>
              <a:rPr lang="en-US" sz="3300" b="1" spc="-20">
                <a:solidFill>
                  <a:srgbClr val="003863"/>
                </a:solidFill>
                <a:cs typeface="Calibri"/>
              </a:rPr>
              <a:t>What Percentage are Administrative Costs capped at?</a:t>
            </a:r>
            <a:endParaRPr lang="en-US" sz="3300" b="1">
              <a:cs typeface="Calibri"/>
            </a:endParaRPr>
          </a:p>
          <a:p>
            <a:pPr marL="12700" marR="5080" lvl="0" indent="0" algn="just" defTabSz="914400" eaLnBrk="1" fontAlgn="auto" latinLnBrk="0" hangingPunct="1">
              <a:lnSpc>
                <a:spcPct val="100000"/>
              </a:lnSpc>
              <a:spcBef>
                <a:spcPts val="10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
        <p:nvSpPr>
          <p:cNvPr id="6" name="TextBox 5">
            <a:extLst>
              <a:ext uri="{FF2B5EF4-FFF2-40B4-BE49-F238E27FC236}">
                <a16:creationId xmlns:a16="http://schemas.microsoft.com/office/drawing/2014/main" id="{6D91C410-F0AF-2789-F92C-7BB6100D2782}"/>
              </a:ext>
            </a:extLst>
          </p:cNvPr>
          <p:cNvSpPr txBox="1"/>
          <p:nvPr/>
        </p:nvSpPr>
        <p:spPr>
          <a:xfrm>
            <a:off x="549442" y="3839908"/>
            <a:ext cx="5403683" cy="992579"/>
          </a:xfrm>
          <a:prstGeom prst="rect">
            <a:avLst/>
          </a:prstGeom>
          <a:noFill/>
        </p:spPr>
        <p:txBody>
          <a:bodyPr wrap="square" lIns="91440" tIns="45720" rIns="91440" bIns="45720" rtlCol="0" anchor="t">
            <a:spAutoFit/>
          </a:bodyPr>
          <a:lstStyle/>
          <a:p>
            <a:pPr marL="12700">
              <a:lnSpc>
                <a:spcPct val="100000"/>
              </a:lnSpc>
              <a:spcBef>
                <a:spcPts val="250"/>
              </a:spcBef>
            </a:pPr>
            <a:r>
              <a:rPr lang="en-US" sz="2800" b="1" spc="-20">
                <a:solidFill>
                  <a:srgbClr val="003863"/>
                </a:solidFill>
                <a:cs typeface="Calibri"/>
              </a:rPr>
              <a:t>Answer: 5</a:t>
            </a:r>
            <a:r>
              <a:rPr lang="en-US" sz="2800" b="1" u="sng" spc="-20">
                <a:solidFill>
                  <a:srgbClr val="003863"/>
                </a:solidFill>
                <a:cs typeface="Calibri"/>
              </a:rPr>
              <a:t>%</a:t>
            </a:r>
          </a:p>
          <a:p>
            <a:pPr marL="12700">
              <a:lnSpc>
                <a:spcPct val="100000"/>
              </a:lnSpc>
              <a:spcBef>
                <a:spcPts val="250"/>
              </a:spcBef>
            </a:pPr>
            <a:r>
              <a:rPr lang="en-US" sz="2800" spc="-20">
                <a:solidFill>
                  <a:srgbClr val="003863"/>
                </a:solidFill>
                <a:cs typeface="Calibri"/>
              </a:rPr>
              <a:t>(5</a:t>
            </a:r>
            <a:r>
              <a:rPr lang="en-US" sz="2800" i="1" spc="-20">
                <a:solidFill>
                  <a:srgbClr val="003863"/>
                </a:solidFill>
                <a:cs typeface="Calibri"/>
              </a:rPr>
              <a:t>% of expenditure at grant end</a:t>
            </a:r>
            <a:r>
              <a:rPr lang="en-US" sz="2800" spc="-20">
                <a:solidFill>
                  <a:srgbClr val="003863"/>
                </a:solidFill>
                <a:cs typeface="Calibri"/>
              </a:rPr>
              <a:t>)</a:t>
            </a:r>
            <a:endParaRPr lang="en-US" sz="2400">
              <a:cs typeface="Calibri"/>
            </a:endParaRPr>
          </a:p>
        </p:txBody>
      </p:sp>
      <p:sp>
        <p:nvSpPr>
          <p:cNvPr id="5" name="TextBox 4">
            <a:extLst>
              <a:ext uri="{FF2B5EF4-FFF2-40B4-BE49-F238E27FC236}">
                <a16:creationId xmlns:a16="http://schemas.microsoft.com/office/drawing/2014/main" id="{96D2AB27-F8F5-2A73-FDD4-7F41F63D6656}"/>
              </a:ext>
              <a:ext uri="{C183D7F6-B498-43B3-948B-1728B52AA6E4}">
                <adec:decorative xmlns:adec="http://schemas.microsoft.com/office/drawing/2017/decorative" val="1"/>
              </a:ext>
            </a:extLst>
          </p:cNvPr>
          <p:cNvSpPr txBox="1"/>
          <p:nvPr/>
        </p:nvSpPr>
        <p:spPr>
          <a:xfrm>
            <a:off x="7719646" y="5810290"/>
            <a:ext cx="3634154" cy="230832"/>
          </a:xfrm>
          <a:prstGeom prst="rect">
            <a:avLst/>
          </a:prstGeom>
          <a:noFill/>
        </p:spPr>
        <p:txBody>
          <a:bodyPr wrap="square" rtlCol="0">
            <a:spAutoFit/>
          </a:bodyPr>
          <a:lstStyle/>
          <a:p>
            <a:r>
              <a:rPr lang="en-US" sz="900">
                <a:hlinkClick r:id="rId3" tooltip="https://www.picpedia.org/chalkboard/a/administration.html"/>
              </a:rPr>
              <a:t>This Photo</a:t>
            </a:r>
            <a:r>
              <a:rPr lang="en-US" sz="900"/>
              <a:t> by Unknown Author is licensed under </a:t>
            </a:r>
            <a:r>
              <a:rPr lang="en-US" sz="900">
                <a:hlinkClick r:id="rId4" tooltip="https://creativecommons.org/licenses/by-sa/3.0/"/>
              </a:rPr>
              <a:t>CC BY-SA</a:t>
            </a:r>
            <a:endParaRPr lang="en-US" sz="900"/>
          </a:p>
        </p:txBody>
      </p:sp>
      <p:pic>
        <p:nvPicPr>
          <p:cNvPr id="4" name="Picture 3">
            <a:extLst>
              <a:ext uri="{FF2B5EF4-FFF2-40B4-BE49-F238E27FC236}">
                <a16:creationId xmlns:a16="http://schemas.microsoft.com/office/drawing/2014/main" id="{62CAA14F-258E-6201-B81E-95C2FEAACF2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23113" y="2234272"/>
            <a:ext cx="3634154" cy="2389456"/>
          </a:xfrm>
          <a:prstGeom prst="rect">
            <a:avLst/>
          </a:prstGeom>
        </p:spPr>
      </p:pic>
    </p:spTree>
    <p:extLst>
      <p:ext uri="{BB962C8B-B14F-4D97-AF65-F5344CB8AC3E}">
        <p14:creationId xmlns:p14="http://schemas.microsoft.com/office/powerpoint/2010/main" val="2015105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AFCAE-DB44-C4C0-6476-6B96CB03A8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7C6DD8F-6C4F-5BB5-E1C1-8FC795ACA9E7}"/>
              </a:ext>
            </a:extLst>
          </p:cNvPr>
          <p:cNvSpPr>
            <a:spLocks noGrp="1"/>
          </p:cNvSpPr>
          <p:nvPr>
            <p:ph type="title"/>
          </p:nvPr>
        </p:nvSpPr>
        <p:spPr>
          <a:xfrm>
            <a:off x="449224" y="811964"/>
            <a:ext cx="3698160" cy="5234072"/>
          </a:xfrm>
        </p:spPr>
        <p:txBody>
          <a:bodyPr anchor="ctr">
            <a:normAutofit/>
          </a:bodyPr>
          <a:lstStyle/>
          <a:p>
            <a:r>
              <a:rPr lang="en-US" b="1"/>
              <a:t>Accrual Accounting</a:t>
            </a:r>
          </a:p>
        </p:txBody>
      </p:sp>
      <p:pic>
        <p:nvPicPr>
          <p:cNvPr id="4" name="Picture Placeholder 3" descr="Abacus with solid fill">
            <a:extLst>
              <a:ext uri="{FF2B5EF4-FFF2-40B4-BE49-F238E27FC236}">
                <a16:creationId xmlns:a16="http://schemas.microsoft.com/office/drawing/2014/main" id="{054E382A-1B83-BB88-F6EE-D693870BE1DF}"/>
              </a:ext>
              <a:ext uri="{C183D7F6-B498-43B3-948B-1728B52AA6E4}">
                <adec:decorative xmlns:adec="http://schemas.microsoft.com/office/drawing/2017/decorative" val="1"/>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p:blipFill>
        <p:spPr>
          <a:xfrm>
            <a:off x="5965777" y="1151769"/>
            <a:ext cx="4550570" cy="4550570"/>
          </a:xfrm>
          <a:prstGeom prst="rect">
            <a:avLst/>
          </a:prstGeom>
          <a:noFill/>
        </p:spPr>
      </p:pic>
      <p:sp>
        <p:nvSpPr>
          <p:cNvPr id="12" name="Slide Number Placeholder 3">
            <a:extLst>
              <a:ext uri="{FF2B5EF4-FFF2-40B4-BE49-F238E27FC236}">
                <a16:creationId xmlns:a16="http://schemas.microsoft.com/office/drawing/2014/main" id="{EE306CDB-43E2-3D34-B363-F0685BA9628E}"/>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62</a:t>
            </a:fld>
            <a:endParaRPr lang="en-US"/>
          </a:p>
        </p:txBody>
      </p:sp>
    </p:spTree>
    <p:extLst>
      <p:ext uri="{BB962C8B-B14F-4D97-AF65-F5344CB8AC3E}">
        <p14:creationId xmlns:p14="http://schemas.microsoft.com/office/powerpoint/2010/main" val="3547802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312A-5C24-9FB8-E1AC-05EF10D0CC42}"/>
              </a:ext>
            </a:extLst>
          </p:cNvPr>
          <p:cNvSpPr>
            <a:spLocks noGrp="1"/>
          </p:cNvSpPr>
          <p:nvPr>
            <p:ph type="title"/>
          </p:nvPr>
        </p:nvSpPr>
        <p:spPr/>
        <p:txBody>
          <a:bodyPr/>
          <a:lstStyle/>
          <a:p>
            <a:r>
              <a:rPr lang="en-US"/>
              <a:t>Accrual</a:t>
            </a:r>
            <a:r>
              <a:rPr lang="en-US" spc="-155"/>
              <a:t> </a:t>
            </a:r>
            <a:r>
              <a:rPr lang="en-US"/>
              <a:t>Accounting </a:t>
            </a:r>
            <a:r>
              <a:rPr lang="en-US">
                <a:solidFill>
                  <a:srgbClr val="003865"/>
                </a:solidFill>
              </a:rPr>
              <a:t>2</a:t>
            </a:r>
          </a:p>
        </p:txBody>
      </p:sp>
      <p:sp>
        <p:nvSpPr>
          <p:cNvPr id="3" name="Content Placeholder 2">
            <a:extLst>
              <a:ext uri="{FF2B5EF4-FFF2-40B4-BE49-F238E27FC236}">
                <a16:creationId xmlns:a16="http://schemas.microsoft.com/office/drawing/2014/main" id="{4A57C2C3-4B2F-EC68-2D33-A18069476103}"/>
              </a:ext>
            </a:extLst>
          </p:cNvPr>
          <p:cNvSpPr>
            <a:spLocks noGrp="1"/>
          </p:cNvSpPr>
          <p:nvPr>
            <p:ph sz="half" idx="1"/>
          </p:nvPr>
        </p:nvSpPr>
        <p:spPr>
          <a:xfrm>
            <a:off x="489672" y="1958969"/>
            <a:ext cx="5524266" cy="3479320"/>
          </a:xfrm>
        </p:spPr>
        <p:txBody>
          <a:bodyPr vert="horz" lIns="274320" tIns="274320" rIns="274320" bIns="274320" rtlCol="0" anchor="t">
            <a:normAutofit/>
          </a:bodyPr>
          <a:lstStyle/>
          <a:p>
            <a:pPr marL="12700" marR="5080" indent="0">
              <a:spcBef>
                <a:spcPts val="100"/>
              </a:spcBef>
              <a:spcAft>
                <a:spcPts val="0"/>
              </a:spcAft>
              <a:buClrTx/>
              <a:buNone/>
              <a:defRPr/>
            </a:pPr>
            <a:r>
              <a:rPr kumimoji="0" lang="en-US" sz="2400" b="0" i="0" u="none" strike="noStrike" kern="0" cap="none" spc="0" normalizeH="0" baseline="0" noProof="0">
                <a:ln>
                  <a:noFill/>
                </a:ln>
                <a:solidFill>
                  <a:srgbClr val="003863"/>
                </a:solidFill>
                <a:effectLst/>
                <a:uLnTx/>
                <a:uFillTx/>
                <a:latin typeface="Calibri"/>
                <a:cs typeface="Calibri"/>
              </a:rPr>
              <a:t>Grantees</a:t>
            </a:r>
            <a:r>
              <a:rPr kumimoji="0" lang="en-US" sz="2400" b="0" i="0" u="none" strike="noStrike" kern="0" cap="none" spc="-1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must</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separately</a:t>
            </a:r>
            <a:r>
              <a:rPr kumimoji="0" lang="en-US" sz="2400" b="0" i="0" u="none" strike="noStrike" kern="0" cap="none" spc="-1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account</a:t>
            </a:r>
            <a:r>
              <a:rPr kumimoji="0" lang="en-US" sz="2400" b="0" i="0" u="none" strike="noStrike" kern="0" cap="none" spc="-2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for</a:t>
            </a:r>
            <a:r>
              <a:rPr kumimoji="0" lang="en-US" sz="2400" b="0" i="0" u="none" strike="noStrike" kern="0" cap="none" spc="-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receipt, </a:t>
            </a:r>
            <a:r>
              <a:rPr kumimoji="0" lang="en-US" sz="2400" b="0" i="0" u="none" strike="noStrike" kern="0" cap="none" spc="0" normalizeH="0" baseline="0" noProof="0">
                <a:ln>
                  <a:noFill/>
                </a:ln>
                <a:solidFill>
                  <a:srgbClr val="1F487C"/>
                </a:solidFill>
                <a:effectLst/>
                <a:uLnTx/>
                <a:uFillTx/>
                <a:latin typeface="Calibri"/>
                <a:cs typeface="Calibri"/>
              </a:rPr>
              <a:t>obligation</a:t>
            </a:r>
            <a:r>
              <a:rPr kumimoji="0" lang="en-US" sz="2400" b="0" i="0" u="none" strike="noStrike" kern="0" cap="none" spc="0" normalizeH="0" baseline="0" noProof="0">
                <a:ln>
                  <a:noFill/>
                </a:ln>
                <a:solidFill>
                  <a:srgbClr val="003863"/>
                </a:solidFill>
                <a:effectLst/>
                <a:uLnTx/>
                <a:uFillTx/>
                <a:latin typeface="Calibri"/>
                <a:cs typeface="Calibri"/>
              </a:rPr>
              <a:t>,</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expenditure</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funds</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by </a:t>
            </a:r>
            <a:r>
              <a:rPr kumimoji="0" lang="en-US" sz="2400" b="0" i="0" u="none" strike="noStrike" kern="0" cap="none" spc="0" normalizeH="0" baseline="0" noProof="0">
                <a:ln>
                  <a:noFill/>
                </a:ln>
                <a:solidFill>
                  <a:srgbClr val="003863"/>
                </a:solidFill>
                <a:effectLst/>
                <a:uLnTx/>
                <a:uFillTx/>
                <a:latin typeface="Calibri"/>
                <a:cs typeface="Calibri"/>
              </a:rPr>
              <a:t>award</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or</a:t>
            </a:r>
            <a:r>
              <a:rPr kumimoji="0" lang="en-US" sz="2400" b="0" i="0" u="none" strike="noStrike" kern="0" cap="none" spc="-2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fund</a:t>
            </a:r>
            <a:r>
              <a:rPr kumimoji="0" lang="en-US" sz="2400" b="0" i="0" u="none" strike="noStrike" kern="0" cap="none" spc="-2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source.</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30480" lvl="0" indent="0" defTabSz="914400" eaLnBrk="1" fontAlgn="auto" latinLnBrk="0" hangingPunct="1">
              <a:lnSpc>
                <a:spcPct val="100000"/>
              </a:lnSpc>
              <a:spcBef>
                <a:spcPts val="2880"/>
              </a:spcBef>
              <a:spcAft>
                <a:spcPts val="0"/>
              </a:spcAft>
              <a:buClrTx/>
              <a:buSzTx/>
              <a:buFontTx/>
              <a:buNone/>
              <a:tabLst/>
              <a:defRPr/>
            </a:pPr>
            <a:r>
              <a:rPr kumimoji="0" lang="en-US" sz="2400" b="0" i="0" u="none" strike="noStrike" kern="0" cap="none" spc="0" normalizeH="0" baseline="0" noProof="0">
                <a:ln>
                  <a:noFill/>
                </a:ln>
                <a:solidFill>
                  <a:srgbClr val="003863"/>
                </a:solidFill>
                <a:effectLst/>
                <a:uLnTx/>
                <a:uFillTx/>
                <a:latin typeface="Calibri"/>
                <a:cs typeface="Calibri"/>
              </a:rPr>
              <a:t>Obligations</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and</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expenditures</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must</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fall </a:t>
            </a:r>
            <a:r>
              <a:rPr kumimoji="0" lang="en-US" sz="2400" b="0" i="0" u="none" strike="noStrike" kern="0" cap="none" spc="0" normalizeH="0" baseline="0" noProof="0">
                <a:ln>
                  <a:noFill/>
                </a:ln>
                <a:solidFill>
                  <a:srgbClr val="003863"/>
                </a:solidFill>
                <a:effectLst/>
                <a:uLnTx/>
                <a:uFillTx/>
                <a:latin typeface="Calibri"/>
                <a:cs typeface="Calibri"/>
              </a:rPr>
              <a:t>within</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period</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performance</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the </a:t>
            </a:r>
            <a:r>
              <a:rPr kumimoji="0" lang="en-US" sz="2400" b="0" i="0" u="none" strike="noStrike" kern="0" cap="none" spc="-10" normalizeH="0" baseline="0" noProof="0">
                <a:ln>
                  <a:noFill/>
                </a:ln>
                <a:solidFill>
                  <a:srgbClr val="003863"/>
                </a:solidFill>
                <a:effectLst/>
                <a:uLnTx/>
                <a:uFillTx/>
                <a:latin typeface="Calibri"/>
                <a:cs typeface="Calibri"/>
              </a:rPr>
              <a:t>grant.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Content Placeholder 6" descr="Spreadsheet and calculator">
            <a:extLst>
              <a:ext uri="{FF2B5EF4-FFF2-40B4-BE49-F238E27FC236}">
                <a16:creationId xmlns:a16="http://schemas.microsoft.com/office/drawing/2014/main" id="{E73B9D1E-0082-DE38-E5D9-D70CB00E84FB}"/>
              </a:ext>
            </a:extLst>
          </p:cNvPr>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a:off x="6338888" y="1805354"/>
            <a:ext cx="5295900" cy="3774708"/>
          </a:xfrm>
        </p:spPr>
      </p:pic>
    </p:spTree>
    <p:extLst>
      <p:ext uri="{BB962C8B-B14F-4D97-AF65-F5344CB8AC3E}">
        <p14:creationId xmlns:p14="http://schemas.microsoft.com/office/powerpoint/2010/main" val="16640804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2AF8-75BB-5596-9C56-528267187831}"/>
              </a:ext>
            </a:extLst>
          </p:cNvPr>
          <p:cNvSpPr>
            <a:spLocks noGrp="1"/>
          </p:cNvSpPr>
          <p:nvPr>
            <p:ph type="title"/>
          </p:nvPr>
        </p:nvSpPr>
        <p:spPr/>
        <p:txBody>
          <a:bodyPr/>
          <a:lstStyle/>
          <a:p>
            <a:r>
              <a:rPr lang="en-US"/>
              <a:t>Accrual Accounting Overview</a:t>
            </a:r>
          </a:p>
        </p:txBody>
      </p:sp>
      <p:sp>
        <p:nvSpPr>
          <p:cNvPr id="3" name="Content Placeholder 2">
            <a:extLst>
              <a:ext uri="{FF2B5EF4-FFF2-40B4-BE49-F238E27FC236}">
                <a16:creationId xmlns:a16="http://schemas.microsoft.com/office/drawing/2014/main" id="{6C902C48-1571-95F7-34A1-3CDA5FAC3BF6}"/>
              </a:ext>
            </a:extLst>
          </p:cNvPr>
          <p:cNvSpPr>
            <a:spLocks noGrp="1"/>
          </p:cNvSpPr>
          <p:nvPr>
            <p:ph sz="half" idx="1"/>
          </p:nvPr>
        </p:nvSpPr>
        <p:spPr/>
        <p:txBody>
          <a:bodyPr vert="horz" lIns="274320" tIns="274320" rIns="274320" bIns="274320" rtlCol="0" anchor="t">
            <a:normAutofit/>
          </a:bodyPr>
          <a:lstStyle/>
          <a:p>
            <a:pPr marL="337820" marR="128905" lvl="0" indent="-356235" defTabSz="914400" eaLnBrk="1" fontAlgn="auto" latinLnBrk="0" hangingPunct="1">
              <a:lnSpc>
                <a:spcPct val="100000"/>
              </a:lnSpc>
              <a:spcBef>
                <a:spcPts val="100"/>
              </a:spcBef>
              <a:spcAft>
                <a:spcPts val="0"/>
              </a:spcAft>
              <a:buClr>
                <a:srgbClr val="77923B"/>
              </a:buClr>
              <a:buSzTx/>
              <a:buFont typeface="Arial"/>
              <a:buChar char="•"/>
              <a:tabLst>
                <a:tab pos="355600" algn="l"/>
              </a:tabLst>
              <a:defRPr/>
            </a:pPr>
            <a:r>
              <a:rPr kumimoji="0" lang="en-US" sz="2400" b="0" i="0" u="none" strike="noStrike" kern="0" cap="none" spc="-20" normalizeH="0" baseline="0" noProof="0">
                <a:ln>
                  <a:noFill/>
                </a:ln>
                <a:solidFill>
                  <a:srgbClr val="003863"/>
                </a:solidFill>
                <a:effectLst/>
                <a:uLnTx/>
                <a:uFillTx/>
                <a:latin typeface="Calibri"/>
                <a:cs typeface="Calibri"/>
              </a:rPr>
              <a:t>Transactions</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are</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recognized</a:t>
            </a:r>
            <a:r>
              <a:rPr kumimoji="0" lang="en-US" sz="2400" b="0" i="0" u="none" strike="noStrike" kern="0" cap="none" spc="-7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in</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accounting</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period</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25" normalizeH="0" baseline="0" noProof="0">
                <a:ln>
                  <a:noFill/>
                </a:ln>
                <a:solidFill>
                  <a:srgbClr val="003863"/>
                </a:solidFill>
                <a:effectLst/>
                <a:uLnTx/>
                <a:uFillTx/>
                <a:latin typeface="Calibri"/>
                <a:cs typeface="Calibri"/>
              </a:rPr>
              <a:t>in </a:t>
            </a:r>
            <a:r>
              <a:rPr kumimoji="0" lang="en-US" sz="2400" b="0" i="0" u="none" strike="noStrike" kern="0" cap="none" spc="0" normalizeH="0" baseline="0" noProof="0">
                <a:ln>
                  <a:noFill/>
                </a:ln>
                <a:solidFill>
                  <a:srgbClr val="003863"/>
                </a:solidFill>
                <a:effectLst/>
                <a:uLnTx/>
                <a:uFillTx/>
                <a:latin typeface="Calibri"/>
                <a:cs typeface="Calibri"/>
              </a:rPr>
              <a:t>which</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they</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occur</a:t>
            </a:r>
            <a:endParaRPr lang="en-US" sz="2400" b="0" i="0" u="none" strike="noStrike" kern="0" cap="none" spc="0" normalizeH="0" baseline="0" noProof="0">
              <a:ln>
                <a:noFill/>
              </a:ln>
              <a:solidFill>
                <a:sysClr val="windowText" lastClr="000000"/>
              </a:solidFill>
              <a:effectLst/>
              <a:uLnTx/>
              <a:uFillTx/>
              <a:latin typeface="Calibri"/>
              <a:ea typeface="Calibri"/>
              <a:cs typeface="Calibri"/>
            </a:endParaRPr>
          </a:p>
          <a:p>
            <a:pPr marL="337820" marR="0" lvl="0" indent="-356235" defTabSz="914400" eaLnBrk="1" fontAlgn="auto" latinLnBrk="0" hangingPunct="1">
              <a:lnSpc>
                <a:spcPct val="100000"/>
              </a:lnSpc>
              <a:spcBef>
                <a:spcPts val="1800"/>
              </a:spcBef>
              <a:spcAft>
                <a:spcPts val="0"/>
              </a:spcAft>
              <a:buClr>
                <a:srgbClr val="77923B"/>
              </a:buClr>
              <a:buSzTx/>
              <a:buFont typeface="Arial"/>
              <a:buChar char="•"/>
              <a:tabLst>
                <a:tab pos="354965" algn="l"/>
              </a:tabLst>
              <a:defRPr/>
            </a:pPr>
            <a:r>
              <a:rPr kumimoji="0" lang="en-US" sz="2400" b="0" i="0" u="none" strike="noStrike" kern="0" cap="none" spc="-10" normalizeH="0" baseline="0" noProof="0">
                <a:ln>
                  <a:noFill/>
                </a:ln>
                <a:solidFill>
                  <a:srgbClr val="003863"/>
                </a:solidFill>
                <a:effectLst/>
                <a:uLnTx/>
                <a:uFillTx/>
                <a:latin typeface="Calibri"/>
                <a:cs typeface="Calibri"/>
              </a:rPr>
              <a:t>Revenue</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is</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recognized</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when</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earned</a:t>
            </a:r>
            <a:endParaRPr lang="en-US" sz="2400" b="0" i="0" u="none" strike="noStrike" kern="0" cap="none" spc="0" normalizeH="0" baseline="0" noProof="0">
              <a:ln>
                <a:noFill/>
              </a:ln>
              <a:solidFill>
                <a:sysClr val="windowText" lastClr="000000"/>
              </a:solidFill>
              <a:effectLst/>
              <a:uLnTx/>
              <a:uFillTx/>
              <a:latin typeface="Calibri"/>
              <a:ea typeface="Calibri"/>
              <a:cs typeface="Calibri"/>
            </a:endParaRPr>
          </a:p>
          <a:p>
            <a:pPr marL="337820" marR="0" lvl="0" indent="-356235" defTabSz="914400" eaLnBrk="1" fontAlgn="auto" latinLnBrk="0" hangingPunct="1">
              <a:lnSpc>
                <a:spcPct val="100000"/>
              </a:lnSpc>
              <a:spcBef>
                <a:spcPts val="1800"/>
              </a:spcBef>
              <a:spcAft>
                <a:spcPts val="0"/>
              </a:spcAft>
              <a:buClr>
                <a:srgbClr val="77923B"/>
              </a:buClr>
              <a:buSzTx/>
              <a:buFont typeface="Arial"/>
              <a:buChar char="•"/>
              <a:tabLst>
                <a:tab pos="354965" algn="l"/>
              </a:tabLst>
              <a:defRPr/>
            </a:pPr>
            <a:r>
              <a:rPr kumimoji="0" lang="en-US" sz="2400" b="0" i="0" u="none" strike="noStrike" kern="0" cap="none" spc="0" normalizeH="0" baseline="0" noProof="0">
                <a:ln>
                  <a:noFill/>
                </a:ln>
                <a:solidFill>
                  <a:srgbClr val="003863"/>
                </a:solidFill>
                <a:effectLst/>
                <a:uLnTx/>
                <a:uFillTx/>
                <a:latin typeface="Calibri"/>
                <a:cs typeface="Calibri"/>
              </a:rPr>
              <a:t>Expense</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is</a:t>
            </a:r>
            <a:r>
              <a:rPr kumimoji="0" lang="en-US" sz="2400" b="0" i="0" u="none" strike="noStrike" kern="0" cap="none" spc="-3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recognized</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when</a:t>
            </a:r>
            <a:r>
              <a:rPr kumimoji="0" lang="en-US" sz="2400" b="0" i="0" u="none" strike="noStrike" kern="0" cap="none" spc="-5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incurred</a:t>
            </a:r>
            <a:endParaRPr lang="en-US" sz="2400" b="0" i="0" u="none" strike="noStrike" kern="0" cap="none" spc="0" normalizeH="0" baseline="0" noProof="0">
              <a:ln>
                <a:noFill/>
              </a:ln>
              <a:solidFill>
                <a:sysClr val="windowText" lastClr="000000"/>
              </a:solidFill>
              <a:effectLst/>
              <a:uLnTx/>
              <a:uFillTx/>
              <a:latin typeface="Calibri"/>
              <a:ea typeface="Calibri"/>
              <a:cs typeface="Calibri"/>
            </a:endParaRPr>
          </a:p>
          <a:p>
            <a:pPr marL="1269365" marR="0" lvl="1" indent="-342900" defTabSz="914400" eaLnBrk="1" fontAlgn="auto" latinLnBrk="0" hangingPunct="1">
              <a:lnSpc>
                <a:spcPct val="100000"/>
              </a:lnSpc>
              <a:spcBef>
                <a:spcPts val="5"/>
              </a:spcBef>
              <a:spcAft>
                <a:spcPts val="0"/>
              </a:spcAft>
              <a:buClr>
                <a:srgbClr val="77923B"/>
              </a:buClr>
              <a:buSzTx/>
              <a:buFont typeface="Arial"/>
              <a:buChar char="•"/>
              <a:tabLst>
                <a:tab pos="1269365" algn="l"/>
              </a:tabLst>
              <a:defRPr/>
            </a:pPr>
            <a:r>
              <a:rPr kumimoji="0" lang="en-US" sz="2400" b="0" i="0" u="none" strike="noStrike" kern="0" cap="none" spc="0" normalizeH="0" baseline="0" noProof="0">
                <a:ln>
                  <a:noFill/>
                </a:ln>
                <a:solidFill>
                  <a:srgbClr val="003863"/>
                </a:solidFill>
                <a:effectLst/>
                <a:uLnTx/>
                <a:uFillTx/>
                <a:latin typeface="Calibri"/>
                <a:cs typeface="Calibri"/>
              </a:rPr>
              <a:t>may</a:t>
            </a:r>
            <a:r>
              <a:rPr kumimoji="0" lang="en-US" sz="2400" b="0" i="0" u="none" strike="noStrike" kern="0" cap="none" spc="-6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4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cash</a:t>
            </a:r>
            <a:r>
              <a:rPr kumimoji="0" lang="en-US" sz="2400" b="0" i="0" u="none" strike="noStrike" kern="0" cap="none" spc="-55" normalizeH="0" baseline="0" noProof="0">
                <a:ln>
                  <a:noFill/>
                </a:ln>
                <a:solidFill>
                  <a:srgbClr val="003863"/>
                </a:solidFill>
                <a:effectLst/>
                <a:uLnTx/>
                <a:uFillTx/>
                <a:latin typeface="Calibri"/>
                <a:cs typeface="Calibri"/>
              </a:rPr>
              <a:t> </a:t>
            </a:r>
            <a:r>
              <a:rPr kumimoji="0" lang="en-US" sz="2400" b="0" i="0" u="none" strike="noStrike" kern="0" cap="none" spc="-20" normalizeH="0" baseline="0" noProof="0">
                <a:ln>
                  <a:noFill/>
                </a:ln>
                <a:solidFill>
                  <a:srgbClr val="003863"/>
                </a:solidFill>
                <a:effectLst/>
                <a:uLnTx/>
                <a:uFillTx/>
                <a:latin typeface="Calibri"/>
                <a:cs typeface="Calibri"/>
              </a:rPr>
              <a:t>disbursement</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(gift/gas</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cards)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69365" marR="0" lvl="1" indent="-342900" defTabSz="914400" eaLnBrk="1" fontAlgn="auto" latinLnBrk="0" hangingPunct="1">
              <a:lnSpc>
                <a:spcPct val="100000"/>
              </a:lnSpc>
              <a:spcBef>
                <a:spcPts val="0"/>
              </a:spcBef>
              <a:spcAft>
                <a:spcPts val="0"/>
              </a:spcAft>
              <a:buClr>
                <a:srgbClr val="77923B"/>
              </a:buClr>
              <a:buSzTx/>
              <a:buFont typeface="Arial"/>
              <a:buChar char="•"/>
              <a:tabLst>
                <a:tab pos="1269365" algn="l"/>
              </a:tabLst>
              <a:defRPr/>
            </a:pPr>
            <a:r>
              <a:rPr kumimoji="0" lang="en-US" sz="2400" b="0" i="0" u="none" strike="noStrike" kern="0" cap="none" spc="0" normalizeH="0" baseline="0" noProof="0">
                <a:ln>
                  <a:noFill/>
                </a:ln>
                <a:solidFill>
                  <a:srgbClr val="003863"/>
                </a:solidFill>
                <a:effectLst/>
                <a:uLnTx/>
                <a:uFillTx/>
                <a:latin typeface="Calibri"/>
                <a:cs typeface="Calibri"/>
              </a:rPr>
              <a:t>may</a:t>
            </a:r>
            <a:r>
              <a:rPr kumimoji="0" lang="en-US" sz="2400" b="0" i="0" u="none" strike="noStrike" kern="0" cap="none" spc="-8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delivery</a:t>
            </a:r>
            <a:r>
              <a:rPr kumimoji="0" lang="en-US" sz="2400" b="0" i="0" u="none" strike="noStrike" kern="0" cap="none" spc="-9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of</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10" normalizeH="0" baseline="0" noProof="0">
                <a:ln>
                  <a:noFill/>
                </a:ln>
                <a:solidFill>
                  <a:srgbClr val="003863"/>
                </a:solidFill>
                <a:effectLst/>
                <a:uLnTx/>
                <a:uFillTx/>
                <a:latin typeface="Calibri"/>
                <a:cs typeface="Calibri"/>
              </a:rPr>
              <a:t>goods/services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69365" lvl="1" indent="-342900">
              <a:spcBef>
                <a:spcPts val="0"/>
              </a:spcBef>
              <a:spcAft>
                <a:spcPts val="0"/>
              </a:spcAft>
              <a:buClr>
                <a:srgbClr val="77923B"/>
              </a:buClr>
              <a:buFont typeface="Arial"/>
              <a:buChar char="•"/>
              <a:tabLst>
                <a:tab pos="1269365" algn="l"/>
              </a:tabLst>
              <a:defRPr/>
            </a:pPr>
            <a:r>
              <a:rPr kumimoji="0" lang="en-US" sz="2400" b="0" i="0" u="none" strike="noStrike" kern="0" cap="none" spc="0" normalizeH="0" baseline="0" noProof="0">
                <a:ln>
                  <a:noFill/>
                </a:ln>
                <a:solidFill>
                  <a:srgbClr val="003863"/>
                </a:solidFill>
                <a:effectLst/>
                <a:uLnTx/>
                <a:uFillTx/>
                <a:latin typeface="Calibri"/>
                <a:cs typeface="Calibri"/>
              </a:rPr>
              <a:t>may</a:t>
            </a:r>
            <a:r>
              <a:rPr kumimoji="0" lang="en-US" sz="2400" b="0" i="0" u="none" strike="noStrike" kern="0" cap="none" spc="-7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be</a:t>
            </a:r>
            <a:r>
              <a:rPr kumimoji="0" lang="en-US" sz="2400" b="0" i="0" u="none" strike="noStrike" kern="0" cap="none" spc="-45"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costs</a:t>
            </a:r>
            <a:r>
              <a:rPr kumimoji="0" lang="en-US" sz="2400" b="0" i="0" u="none" strike="noStrike" kern="0" cap="none" spc="-80" normalizeH="0" baseline="0" noProof="0">
                <a:ln>
                  <a:noFill/>
                </a:ln>
                <a:solidFill>
                  <a:srgbClr val="003863"/>
                </a:solidFill>
                <a:effectLst/>
                <a:uLnTx/>
                <a:uFillTx/>
                <a:latin typeface="Calibri"/>
                <a:cs typeface="Calibri"/>
              </a:rPr>
              <a:t> </a:t>
            </a:r>
            <a:r>
              <a:rPr kumimoji="0" lang="en-US" sz="2400" b="0" i="0" u="none" strike="noStrike" kern="0" cap="none" spc="0" normalizeH="0" baseline="0" noProof="0">
                <a:ln>
                  <a:noFill/>
                </a:ln>
                <a:solidFill>
                  <a:srgbClr val="003863"/>
                </a:solidFill>
                <a:effectLst/>
                <a:uLnTx/>
                <a:uFillTx/>
                <a:latin typeface="Calibri"/>
                <a:cs typeface="Calibri"/>
              </a:rPr>
              <a:t>due</a:t>
            </a:r>
            <a:r>
              <a:rPr kumimoji="0" lang="en-US" sz="2400" b="0" i="0" u="none" strike="noStrike" kern="0" cap="none" spc="-60" normalizeH="0" baseline="0" noProof="0">
                <a:ln>
                  <a:noFill/>
                </a:ln>
                <a:solidFill>
                  <a:srgbClr val="003863"/>
                </a:solidFill>
                <a:effectLst/>
                <a:uLnTx/>
                <a:uFillTx/>
                <a:latin typeface="Calibri"/>
                <a:cs typeface="Calibri"/>
              </a:rPr>
              <a:t> </a:t>
            </a:r>
            <a:r>
              <a:rPr kumimoji="0" lang="en-US" sz="2400" b="0" i="0" u="none" strike="noStrike" kern="0" cap="none" spc="-35" normalizeH="0" baseline="0" noProof="0">
                <a:ln>
                  <a:noFill/>
                </a:ln>
                <a:solidFill>
                  <a:srgbClr val="003863"/>
                </a:solidFill>
                <a:effectLst/>
                <a:uLnTx/>
                <a:uFillTx/>
                <a:latin typeface="Calibri"/>
                <a:cs typeface="Calibri"/>
              </a:rPr>
              <a:t>staff,</a:t>
            </a:r>
            <a:r>
              <a:rPr lang="en-US" sz="2400" kern="0" spc="-70">
                <a:solidFill>
                  <a:srgbClr val="003863"/>
                </a:solidFill>
                <a:latin typeface="Calibri"/>
                <a:cs typeface="Calibri"/>
              </a:rPr>
              <a:t> or </a:t>
            </a:r>
            <a:r>
              <a:rPr lang="en-US" sz="2400" kern="0" spc="-35">
                <a:solidFill>
                  <a:srgbClr val="003863"/>
                </a:solidFill>
                <a:latin typeface="Calibri"/>
                <a:cs typeface="Calibri"/>
              </a:rPr>
              <a:t>contractor</a:t>
            </a:r>
            <a:endParaRPr lang="en-US" sz="2400" b="0" i="0" u="none" strike="noStrike" kern="0" cap="none" spc="-10" normalizeH="0" baseline="0" noProof="0">
              <a:ln>
                <a:noFill/>
              </a:ln>
              <a:solidFill>
                <a:srgbClr val="003863"/>
              </a:solidFill>
              <a:effectLst/>
              <a:uLnTx/>
              <a:uFillTx/>
              <a:latin typeface="Calibri"/>
              <a:ea typeface="Calibri"/>
              <a:cs typeface="Calibri"/>
            </a:endParaRPr>
          </a:p>
        </p:txBody>
      </p:sp>
    </p:spTree>
    <p:extLst>
      <p:ext uri="{BB962C8B-B14F-4D97-AF65-F5344CB8AC3E}">
        <p14:creationId xmlns:p14="http://schemas.microsoft.com/office/powerpoint/2010/main" val="33528076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51AA-420B-2C33-2E87-BC36330BAD4C}"/>
              </a:ext>
            </a:extLst>
          </p:cNvPr>
          <p:cNvSpPr>
            <a:spLocks noGrp="1"/>
          </p:cNvSpPr>
          <p:nvPr>
            <p:ph type="title"/>
          </p:nvPr>
        </p:nvSpPr>
        <p:spPr/>
        <p:txBody>
          <a:bodyPr/>
          <a:lstStyle/>
          <a:p>
            <a:r>
              <a:rPr lang="en-US"/>
              <a:t>Accrual Accounting: Obligations</a:t>
            </a:r>
          </a:p>
        </p:txBody>
      </p:sp>
      <p:sp>
        <p:nvSpPr>
          <p:cNvPr id="3" name="Content Placeholder 2">
            <a:extLst>
              <a:ext uri="{FF2B5EF4-FFF2-40B4-BE49-F238E27FC236}">
                <a16:creationId xmlns:a16="http://schemas.microsoft.com/office/drawing/2014/main" id="{E017FD52-9342-A957-FED9-48D636CD9B65}"/>
              </a:ext>
            </a:extLst>
          </p:cNvPr>
          <p:cNvSpPr>
            <a:spLocks noGrp="1"/>
          </p:cNvSpPr>
          <p:nvPr>
            <p:ph sz="half" idx="1"/>
          </p:nvPr>
        </p:nvSpPr>
        <p:spPr/>
        <p:txBody>
          <a:bodyPr/>
          <a:lstStyle/>
          <a:p>
            <a:pPr marL="24765" marR="0" lvl="0" indent="0" defTabSz="914400" eaLnBrk="1" fontAlgn="auto" latinLnBrk="0" hangingPunct="1">
              <a:lnSpc>
                <a:spcPct val="100000"/>
              </a:lnSpc>
              <a:spcBef>
                <a:spcPts val="100"/>
              </a:spcBef>
              <a:spcAft>
                <a:spcPts val="0"/>
              </a:spcAft>
              <a:buClrTx/>
              <a:buSzTx/>
              <a:buFontTx/>
              <a:buNone/>
              <a:tabLst/>
              <a:defRPr/>
            </a:pPr>
            <a:r>
              <a:rPr kumimoji="0" lang="en-US" sz="2400" b="0" i="0" u="none" strike="noStrike" kern="0" cap="none" spc="-10" normalizeH="0" baseline="0" noProof="0">
                <a:ln>
                  <a:noFill/>
                </a:ln>
                <a:solidFill>
                  <a:srgbClr val="003863"/>
                </a:solidFill>
                <a:effectLst/>
                <a:uLnTx/>
                <a:uFillTx/>
                <a:latin typeface="Calibri"/>
                <a:cs typeface="Calibri"/>
              </a:rPr>
              <a:t>Obligations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67665" marR="5080" indent="-342900">
              <a:spcBef>
                <a:spcPts val="1800"/>
              </a:spcBef>
              <a:spcAft>
                <a:spcPts val="0"/>
              </a:spcAft>
              <a:buClr>
                <a:srgbClr val="77923B"/>
              </a:buClr>
              <a:tabLst>
                <a:tab pos="367665" algn="l"/>
              </a:tabLst>
              <a:defRPr/>
            </a:pPr>
            <a:r>
              <a:rPr kumimoji="0" lang="en-US" sz="2200" b="0" i="0" u="none" strike="noStrike" kern="0" cap="none" spc="-10" normalizeH="0" baseline="0" noProof="0">
                <a:ln>
                  <a:noFill/>
                </a:ln>
                <a:solidFill>
                  <a:srgbClr val="003863"/>
                </a:solidFill>
                <a:effectLst/>
                <a:uLnTx/>
                <a:uFillTx/>
                <a:latin typeface="Calibri"/>
                <a:cs typeface="Calibri"/>
              </a:rPr>
              <a:t>Orders</a:t>
            </a:r>
            <a:r>
              <a:rPr kumimoji="0" lang="en-US" sz="2200" b="0" i="0" u="none" strike="noStrike" kern="0" cap="none" spc="-7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placed</a:t>
            </a:r>
            <a:r>
              <a:rPr kumimoji="0" lang="en-US" sz="2200" b="0" i="0" u="none" strike="noStrike" kern="0" cap="none" spc="-6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for</a:t>
            </a:r>
            <a:r>
              <a:rPr kumimoji="0" lang="en-US" sz="2200" b="0" i="0" u="none" strike="noStrike" kern="0" cap="none" spc="-45"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property</a:t>
            </a:r>
            <a:r>
              <a:rPr kumimoji="0" lang="en-US" sz="2200" b="0" i="0" u="none" strike="noStrike" kern="0" cap="none" spc="-5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and</a:t>
            </a:r>
            <a:r>
              <a:rPr kumimoji="0" lang="en-US" sz="2200" b="0" i="0" u="none" strike="noStrike" kern="0" cap="none" spc="-6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services,</a:t>
            </a:r>
            <a:r>
              <a:rPr kumimoji="0" lang="en-US" sz="2200" b="0" i="0" u="none" strike="noStrike" kern="0" cap="none" spc="-35" normalizeH="0" baseline="0" noProof="0">
                <a:ln>
                  <a:noFill/>
                </a:ln>
                <a:solidFill>
                  <a:srgbClr val="003863"/>
                </a:solidFill>
                <a:effectLst/>
                <a:uLnTx/>
                <a:uFillTx/>
                <a:latin typeface="Calibri"/>
                <a:cs typeface="Calibri"/>
              </a:rPr>
              <a:t> </a:t>
            </a:r>
            <a:r>
              <a:rPr kumimoji="0" lang="en-US" sz="2200" b="0" i="0" u="none" strike="noStrike" kern="0" cap="none" spc="-20" normalizeH="0" baseline="0" noProof="0">
                <a:ln>
                  <a:noFill/>
                </a:ln>
                <a:solidFill>
                  <a:srgbClr val="003863"/>
                </a:solidFill>
                <a:effectLst/>
                <a:uLnTx/>
                <a:uFillTx/>
                <a:latin typeface="Calibri"/>
                <a:cs typeface="Calibri"/>
              </a:rPr>
              <a:t>contracts</a:t>
            </a:r>
            <a:r>
              <a:rPr kumimoji="0" lang="en-US" sz="2200" b="0" i="0" u="none" strike="noStrike" kern="0" cap="none" spc="-7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and</a:t>
            </a:r>
            <a:r>
              <a:rPr kumimoji="0" lang="en-US" sz="2200" b="0" i="0" u="none" strike="noStrike" kern="0" cap="none" spc="-60" normalizeH="0" baseline="0" noProof="0">
                <a:ln>
                  <a:noFill/>
                </a:ln>
                <a:solidFill>
                  <a:srgbClr val="003863"/>
                </a:solidFill>
                <a:effectLst/>
                <a:uLnTx/>
                <a:uFillTx/>
                <a:latin typeface="Calibri"/>
                <a:cs typeface="Calibri"/>
              </a:rPr>
              <a:t> </a:t>
            </a:r>
            <a:r>
              <a:rPr kumimoji="0" lang="en-US" sz="2200" b="0" i="0" u="none" strike="noStrike" kern="0" cap="none" spc="-20" normalizeH="0" baseline="0" noProof="0">
                <a:ln>
                  <a:noFill/>
                </a:ln>
                <a:solidFill>
                  <a:srgbClr val="003863"/>
                </a:solidFill>
                <a:effectLst/>
                <a:uLnTx/>
                <a:uFillTx/>
                <a:latin typeface="Calibri"/>
                <a:cs typeface="Calibri"/>
              </a:rPr>
              <a:t>sub- </a:t>
            </a:r>
            <a:r>
              <a:rPr kumimoji="0" lang="en-US" sz="2200" b="0" i="0" u="none" strike="noStrike" kern="0" cap="none" spc="-10" normalizeH="0" baseline="0" noProof="0">
                <a:ln>
                  <a:noFill/>
                </a:ln>
                <a:solidFill>
                  <a:srgbClr val="003863"/>
                </a:solidFill>
                <a:effectLst/>
                <a:uLnTx/>
                <a:uFillTx/>
                <a:latin typeface="Calibri"/>
                <a:cs typeface="Calibri"/>
              </a:rPr>
              <a:t>awards</a:t>
            </a:r>
            <a:r>
              <a:rPr kumimoji="0" lang="en-US" sz="2200" b="0" i="0" u="none" strike="noStrike" kern="0" cap="none" spc="-8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made,</a:t>
            </a:r>
            <a:r>
              <a:rPr kumimoji="0" lang="en-US" sz="2200" b="0" i="0" u="none" strike="noStrike" kern="0" cap="none" spc="-4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and</a:t>
            </a:r>
            <a:r>
              <a:rPr kumimoji="0" lang="en-US" sz="2200" b="0" i="0" u="none" strike="noStrike" kern="0" cap="none" spc="-4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similar</a:t>
            </a:r>
            <a:r>
              <a:rPr kumimoji="0" lang="en-US" sz="2200" b="0" i="0" u="none" strike="noStrike" kern="0" cap="none" spc="-45"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transactions</a:t>
            </a:r>
            <a:r>
              <a:rPr kumimoji="0" lang="en-US" sz="2200" b="0" i="0" u="none" strike="noStrike" kern="0" cap="none" spc="-4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during</a:t>
            </a:r>
            <a:r>
              <a:rPr kumimoji="0" lang="en-US" sz="2200" b="0" i="0" u="none" strike="noStrike" kern="0" cap="none" spc="-6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a:t>
            </a:r>
            <a:r>
              <a:rPr kumimoji="0" lang="en-US" sz="2200" b="0" i="0" u="none" strike="noStrike" kern="0" cap="none" spc="-3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given</a:t>
            </a:r>
            <a:r>
              <a:rPr kumimoji="0" lang="en-US" sz="2200" b="0" i="0" u="none" strike="noStrike" kern="0" cap="none" spc="-60"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period </a:t>
            </a:r>
            <a:r>
              <a:rPr kumimoji="0" lang="en-US" sz="2200" b="0" i="0" u="none" strike="noStrike" kern="0" cap="none" spc="0" normalizeH="0" baseline="0" noProof="0">
                <a:ln>
                  <a:noFill/>
                </a:ln>
                <a:solidFill>
                  <a:srgbClr val="003863"/>
                </a:solidFill>
                <a:effectLst/>
                <a:uLnTx/>
                <a:uFillTx/>
                <a:latin typeface="Calibri"/>
                <a:cs typeface="Calibri"/>
              </a:rPr>
              <a:t>that</a:t>
            </a:r>
            <a:r>
              <a:rPr kumimoji="0" lang="en-US" sz="2200" b="0" i="0" u="none" strike="noStrike" kern="0" cap="none" spc="-5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require</a:t>
            </a:r>
            <a:r>
              <a:rPr kumimoji="0" lang="en-US" sz="2200" b="0" i="0" u="none" strike="noStrike" kern="0" cap="none" spc="-75"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payment</a:t>
            </a:r>
            <a:r>
              <a:rPr kumimoji="0" lang="en-US" sz="2200" b="0" i="0" u="none" strike="noStrike" kern="0" cap="none" spc="-5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during</a:t>
            </a:r>
            <a:r>
              <a:rPr kumimoji="0" lang="en-US" sz="2200" b="0" i="0" u="none" strike="noStrike" kern="0" cap="none" spc="-7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the</a:t>
            </a:r>
            <a:r>
              <a:rPr kumimoji="0" lang="en-US" sz="2200" b="0" i="0" u="none" strike="noStrike" kern="0" cap="none" spc="-4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same</a:t>
            </a:r>
            <a:r>
              <a:rPr kumimoji="0" lang="en-US" sz="2200" b="0" i="0" u="none" strike="noStrike" kern="0" cap="none" spc="-5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or</a:t>
            </a:r>
            <a:r>
              <a:rPr kumimoji="0" lang="en-US" sz="2200" b="0" i="0" u="none" strike="noStrike" kern="0" cap="none" spc="-5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a:t>
            </a:r>
            <a:r>
              <a:rPr kumimoji="0" lang="en-US" sz="2200" b="0" i="0" u="none" strike="noStrike" kern="0" cap="none" spc="-3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future</a:t>
            </a:r>
            <a:r>
              <a:rPr kumimoji="0" lang="en-US" sz="2200" b="0" i="0" u="none" strike="noStrike" kern="0" cap="none" spc="-60"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period</a:t>
            </a:r>
            <a:endParaRPr kumimoji="0" lang="en-US" sz="2200" b="0" i="0" u="none" strike="noStrike" kern="0" cap="none" spc="0" normalizeH="0" baseline="0" noProof="0">
              <a:ln>
                <a:noFill/>
              </a:ln>
              <a:solidFill>
                <a:sysClr val="windowText" lastClr="000000"/>
              </a:solidFill>
              <a:effectLst/>
              <a:uLnTx/>
              <a:uFillTx/>
              <a:latin typeface="Calibri"/>
              <a:cs typeface="Calibri"/>
            </a:endParaRPr>
          </a:p>
          <a:p>
            <a:pPr marL="367665" indent="-342900">
              <a:spcBef>
                <a:spcPts val="1800"/>
              </a:spcBef>
              <a:spcAft>
                <a:spcPts val="0"/>
              </a:spcAft>
              <a:buClr>
                <a:srgbClr val="77923B"/>
              </a:buClr>
              <a:tabLst>
                <a:tab pos="367665" algn="l"/>
              </a:tabLst>
              <a:defRPr/>
            </a:pPr>
            <a:r>
              <a:rPr kumimoji="0" lang="en-US" sz="2200" b="0" i="0" u="none" strike="noStrike" kern="0" cap="none" spc="0" normalizeH="0" baseline="0" noProof="0">
                <a:ln>
                  <a:noFill/>
                </a:ln>
                <a:solidFill>
                  <a:srgbClr val="003863"/>
                </a:solidFill>
                <a:effectLst/>
                <a:uLnTx/>
                <a:uFillTx/>
                <a:latin typeface="Calibri"/>
                <a:cs typeface="Calibri"/>
              </a:rPr>
              <a:t>Legally</a:t>
            </a:r>
            <a:r>
              <a:rPr kumimoji="0" lang="en-US" sz="2200" b="0" i="0" u="none" strike="noStrike" kern="0" cap="none" spc="-105"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binding</a:t>
            </a:r>
            <a:endParaRPr kumimoji="0" lang="en-US" sz="2200" b="0" i="0" u="none" strike="noStrike" kern="0" cap="none" spc="0" normalizeH="0" baseline="0" noProof="0">
              <a:ln>
                <a:noFill/>
              </a:ln>
              <a:solidFill>
                <a:sysClr val="windowText" lastClr="000000"/>
              </a:solidFill>
              <a:effectLst/>
              <a:uLnTx/>
              <a:uFillTx/>
              <a:latin typeface="Calibri"/>
              <a:cs typeface="Calibri"/>
            </a:endParaRPr>
          </a:p>
          <a:p>
            <a:pPr marL="367665" indent="-342900">
              <a:spcBef>
                <a:spcPts val="1800"/>
              </a:spcBef>
              <a:spcAft>
                <a:spcPts val="0"/>
              </a:spcAft>
              <a:buClr>
                <a:srgbClr val="77923B"/>
              </a:buClr>
              <a:tabLst>
                <a:tab pos="367665" algn="l"/>
              </a:tabLst>
              <a:defRPr/>
            </a:pPr>
            <a:r>
              <a:rPr kumimoji="0" lang="en-US" sz="2200" b="0" i="0" u="none" strike="noStrike" kern="0" cap="none" spc="0" normalizeH="0" baseline="0" noProof="0">
                <a:ln>
                  <a:noFill/>
                </a:ln>
                <a:solidFill>
                  <a:srgbClr val="003863"/>
                </a:solidFill>
                <a:effectLst/>
                <a:uLnTx/>
                <a:uFillTx/>
                <a:latin typeface="Calibri"/>
                <a:cs typeface="Calibri"/>
              </a:rPr>
              <a:t>Budget</a:t>
            </a:r>
            <a:r>
              <a:rPr kumimoji="0" lang="en-US" sz="2200" b="0" i="0" u="none" strike="noStrike" kern="0" cap="none" spc="-80"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authority</a:t>
            </a:r>
            <a:r>
              <a:rPr kumimoji="0" lang="en-US" sz="2200" b="0" i="0" u="none" strike="noStrike" kern="0" cap="none" spc="-9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must</a:t>
            </a:r>
            <a:r>
              <a:rPr kumimoji="0" lang="en-US" sz="2200" b="0" i="0" u="none" strike="noStrike" kern="0" cap="none" spc="-65" normalizeH="0" baseline="0" noProof="0">
                <a:ln>
                  <a:noFill/>
                </a:ln>
                <a:solidFill>
                  <a:srgbClr val="003863"/>
                </a:solidFill>
                <a:effectLst/>
                <a:uLnTx/>
                <a:uFillTx/>
                <a:latin typeface="Calibri"/>
                <a:cs typeface="Calibri"/>
              </a:rPr>
              <a:t> </a:t>
            </a:r>
            <a:r>
              <a:rPr kumimoji="0" lang="en-US" sz="2200" b="0" i="0" u="none" strike="noStrike" kern="0" cap="none" spc="0" normalizeH="0" baseline="0" noProof="0">
                <a:ln>
                  <a:noFill/>
                </a:ln>
                <a:solidFill>
                  <a:srgbClr val="003863"/>
                </a:solidFill>
                <a:effectLst/>
                <a:uLnTx/>
                <a:uFillTx/>
                <a:latin typeface="Calibri"/>
                <a:cs typeface="Calibri"/>
              </a:rPr>
              <a:t>be</a:t>
            </a:r>
            <a:r>
              <a:rPr kumimoji="0" lang="en-US" sz="2200" b="0" i="0" u="none" strike="noStrike" kern="0" cap="none" spc="-55" normalizeH="0" baseline="0" noProof="0">
                <a:ln>
                  <a:noFill/>
                </a:ln>
                <a:solidFill>
                  <a:srgbClr val="003863"/>
                </a:solidFill>
                <a:effectLst/>
                <a:uLnTx/>
                <a:uFillTx/>
                <a:latin typeface="Calibri"/>
                <a:cs typeface="Calibri"/>
              </a:rPr>
              <a:t> </a:t>
            </a:r>
            <a:r>
              <a:rPr kumimoji="0" lang="en-US" sz="2200" b="0" i="0" u="none" strike="noStrike" kern="0" cap="none" spc="-10" normalizeH="0" baseline="0" noProof="0">
                <a:ln>
                  <a:noFill/>
                </a:ln>
                <a:solidFill>
                  <a:srgbClr val="003863"/>
                </a:solidFill>
                <a:effectLst/>
                <a:uLnTx/>
                <a:uFillTx/>
                <a:latin typeface="Calibri"/>
                <a:cs typeface="Calibri"/>
              </a:rPr>
              <a:t>available</a:t>
            </a:r>
            <a:endParaRPr kumimoji="0" lang="en-US" sz="22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645"/>
              </a:spcBef>
              <a:spcAft>
                <a:spcPts val="0"/>
              </a:spcAft>
              <a:buClrTx/>
              <a:buSzTx/>
              <a:buFontTx/>
              <a:buNone/>
              <a:tabLst/>
              <a:defRPr/>
            </a:pPr>
            <a:r>
              <a:rPr kumimoji="0" lang="en-US" sz="2200" b="0" i="1" u="none" strike="noStrike" kern="0" cap="none" spc="0" normalizeH="0" baseline="0" noProof="0">
                <a:ln>
                  <a:noFill/>
                </a:ln>
                <a:solidFill>
                  <a:srgbClr val="003863"/>
                </a:solidFill>
                <a:effectLst/>
                <a:uLnTx/>
                <a:uFillTx/>
                <a:latin typeface="Calibri"/>
                <a:cs typeface="Calibri"/>
              </a:rPr>
              <a:t>Note:</a:t>
            </a:r>
            <a:r>
              <a:rPr kumimoji="0" lang="en-US" sz="2200" b="0" i="1" u="none" strike="noStrike" kern="0" cap="none" spc="-35" normalizeH="0" baseline="0" noProof="0">
                <a:ln>
                  <a:noFill/>
                </a:ln>
                <a:solidFill>
                  <a:srgbClr val="003863"/>
                </a:solidFill>
                <a:effectLst/>
                <a:uLnTx/>
                <a:uFillTx/>
                <a:latin typeface="Calibri"/>
                <a:cs typeface="Calibri"/>
              </a:rPr>
              <a:t> </a:t>
            </a:r>
            <a:r>
              <a:rPr kumimoji="0" lang="en-US" sz="2200" b="0" i="1" u="none" strike="noStrike" kern="0" cap="none" spc="0" normalizeH="0" baseline="0" noProof="0">
                <a:ln>
                  <a:noFill/>
                </a:ln>
                <a:solidFill>
                  <a:srgbClr val="003863"/>
                </a:solidFill>
                <a:effectLst/>
                <a:uLnTx/>
                <a:uFillTx/>
                <a:latin typeface="Calibri"/>
                <a:cs typeface="Calibri"/>
              </a:rPr>
              <a:t>Plans</a:t>
            </a:r>
            <a:r>
              <a:rPr kumimoji="0" lang="en-US" sz="2200" b="0" i="1" u="none" strike="noStrike" kern="0" cap="none" spc="-25" normalizeH="0" baseline="0" noProof="0">
                <a:ln>
                  <a:noFill/>
                </a:ln>
                <a:solidFill>
                  <a:srgbClr val="003863"/>
                </a:solidFill>
                <a:effectLst/>
                <a:uLnTx/>
                <a:uFillTx/>
                <a:latin typeface="Calibri"/>
                <a:cs typeface="Calibri"/>
              </a:rPr>
              <a:t> </a:t>
            </a:r>
            <a:r>
              <a:rPr kumimoji="0" lang="en-US" sz="2200" b="0" i="1" u="none" strike="noStrike" kern="0" cap="none" spc="0" normalizeH="0" baseline="0" noProof="0">
                <a:ln>
                  <a:noFill/>
                </a:ln>
                <a:solidFill>
                  <a:srgbClr val="003863"/>
                </a:solidFill>
                <a:effectLst/>
                <a:uLnTx/>
                <a:uFillTx/>
                <a:latin typeface="Calibri"/>
                <a:cs typeface="Calibri"/>
              </a:rPr>
              <a:t>and</a:t>
            </a:r>
            <a:r>
              <a:rPr kumimoji="0" lang="en-US" sz="2200" b="0" i="1" u="none" strike="noStrike" kern="0" cap="none" spc="-55" normalizeH="0" baseline="0" noProof="0">
                <a:ln>
                  <a:noFill/>
                </a:ln>
                <a:solidFill>
                  <a:srgbClr val="003863"/>
                </a:solidFill>
                <a:effectLst/>
                <a:uLnTx/>
                <a:uFillTx/>
                <a:latin typeface="Calibri"/>
                <a:cs typeface="Calibri"/>
              </a:rPr>
              <a:t> </a:t>
            </a:r>
            <a:r>
              <a:rPr kumimoji="0" lang="en-US" sz="2200" b="0" i="1" u="none" strike="noStrike" kern="0" cap="none" spc="0" normalizeH="0" baseline="0" noProof="0">
                <a:ln>
                  <a:noFill/>
                </a:ln>
                <a:solidFill>
                  <a:srgbClr val="003863"/>
                </a:solidFill>
                <a:effectLst/>
                <a:uLnTx/>
                <a:uFillTx/>
                <a:latin typeface="Calibri"/>
                <a:cs typeface="Calibri"/>
              </a:rPr>
              <a:t>budgets</a:t>
            </a:r>
            <a:r>
              <a:rPr kumimoji="0" lang="en-US" sz="2200" b="0" i="1" u="none" strike="noStrike" kern="0" cap="none" spc="-60" normalizeH="0" baseline="0" noProof="0">
                <a:ln>
                  <a:noFill/>
                </a:ln>
                <a:solidFill>
                  <a:srgbClr val="003863"/>
                </a:solidFill>
                <a:effectLst/>
                <a:uLnTx/>
                <a:uFillTx/>
                <a:latin typeface="Calibri"/>
                <a:cs typeface="Calibri"/>
              </a:rPr>
              <a:t> </a:t>
            </a:r>
            <a:r>
              <a:rPr kumimoji="0" lang="en-US" sz="2200" b="0" i="1" u="none" strike="noStrike" kern="0" cap="none" spc="0" normalizeH="0" baseline="0" noProof="0">
                <a:ln>
                  <a:noFill/>
                </a:ln>
                <a:solidFill>
                  <a:srgbClr val="003863"/>
                </a:solidFill>
                <a:effectLst/>
                <a:uLnTx/>
                <a:uFillTx/>
                <a:latin typeface="Calibri"/>
                <a:cs typeface="Calibri"/>
              </a:rPr>
              <a:t>are</a:t>
            </a:r>
            <a:r>
              <a:rPr kumimoji="0" lang="en-US" sz="2200" b="0" i="1" u="none" strike="noStrike" kern="0" cap="none" spc="-30" normalizeH="0" baseline="0" noProof="0">
                <a:ln>
                  <a:noFill/>
                </a:ln>
                <a:solidFill>
                  <a:srgbClr val="003863"/>
                </a:solidFill>
                <a:effectLst/>
                <a:uLnTx/>
                <a:uFillTx/>
                <a:latin typeface="Calibri"/>
                <a:cs typeface="Calibri"/>
              </a:rPr>
              <a:t> </a:t>
            </a:r>
            <a:r>
              <a:rPr kumimoji="0" lang="en-US" sz="2200" b="0" i="1" u="none" strike="noStrike" kern="0" cap="none" spc="0" normalizeH="0" baseline="0" noProof="0">
                <a:ln>
                  <a:noFill/>
                </a:ln>
                <a:solidFill>
                  <a:srgbClr val="003863"/>
                </a:solidFill>
                <a:effectLst/>
                <a:uLnTx/>
                <a:uFillTx/>
                <a:latin typeface="Calibri"/>
                <a:cs typeface="Calibri"/>
              </a:rPr>
              <a:t>not</a:t>
            </a:r>
            <a:r>
              <a:rPr kumimoji="0" lang="en-US" sz="2200" b="0" i="1" u="none" strike="noStrike" kern="0" cap="none" spc="-35" normalizeH="0" baseline="0" noProof="0">
                <a:ln>
                  <a:noFill/>
                </a:ln>
                <a:solidFill>
                  <a:srgbClr val="003863"/>
                </a:solidFill>
                <a:effectLst/>
                <a:uLnTx/>
                <a:uFillTx/>
                <a:latin typeface="Calibri"/>
                <a:cs typeface="Calibri"/>
              </a:rPr>
              <a:t> </a:t>
            </a:r>
            <a:r>
              <a:rPr kumimoji="0" lang="en-US" sz="2200" b="0" i="1" u="none" strike="noStrike" kern="0" cap="none" spc="-10" normalizeH="0" baseline="0" noProof="0">
                <a:ln>
                  <a:noFill/>
                </a:ln>
                <a:solidFill>
                  <a:srgbClr val="003863"/>
                </a:solidFill>
                <a:effectLst/>
                <a:uLnTx/>
                <a:uFillTx/>
                <a:latin typeface="Calibri"/>
                <a:cs typeface="Calibri"/>
              </a:rPr>
              <a:t>obligations</a:t>
            </a:r>
            <a:r>
              <a:rPr kumimoji="0" lang="en-US" sz="2200" b="0" i="1" u="none" strike="noStrike" kern="0" cap="none" spc="-55" normalizeH="0" baseline="0" noProof="0">
                <a:ln>
                  <a:noFill/>
                </a:ln>
                <a:solidFill>
                  <a:srgbClr val="003863"/>
                </a:solidFill>
                <a:effectLst/>
                <a:uLnTx/>
                <a:uFillTx/>
                <a:latin typeface="Calibri"/>
                <a:cs typeface="Calibri"/>
              </a:rPr>
              <a:t> </a:t>
            </a:r>
            <a:r>
              <a:rPr kumimoji="0" lang="en-US" sz="2200" b="0" i="1" u="none" strike="noStrike" kern="0" cap="none" spc="-10" normalizeH="0" baseline="0" noProof="0">
                <a:ln>
                  <a:noFill/>
                </a:ln>
                <a:solidFill>
                  <a:srgbClr val="003863"/>
                </a:solidFill>
                <a:effectLst/>
                <a:uLnTx/>
                <a:uFillTx/>
                <a:latin typeface="Calibri"/>
                <a:cs typeface="Calibri"/>
              </a:rPr>
              <a:t>(ear-marks)</a:t>
            </a:r>
            <a:endParaRPr kumimoji="0" lang="en-US" sz="22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2723072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C246-9E88-2B33-0E59-289B06CD7B80}"/>
              </a:ext>
            </a:extLst>
          </p:cNvPr>
          <p:cNvSpPr>
            <a:spLocks noGrp="1"/>
          </p:cNvSpPr>
          <p:nvPr>
            <p:ph type="title"/>
          </p:nvPr>
        </p:nvSpPr>
        <p:spPr/>
        <p:txBody>
          <a:bodyPr/>
          <a:lstStyle/>
          <a:p>
            <a:r>
              <a:rPr lang="en-US"/>
              <a:t>Accrual Accounting: Accruals</a:t>
            </a:r>
          </a:p>
        </p:txBody>
      </p:sp>
      <p:sp>
        <p:nvSpPr>
          <p:cNvPr id="3" name="Content Placeholder 2">
            <a:extLst>
              <a:ext uri="{FF2B5EF4-FFF2-40B4-BE49-F238E27FC236}">
                <a16:creationId xmlns:a16="http://schemas.microsoft.com/office/drawing/2014/main" id="{C06EB0BA-6769-BB4C-647C-24DCBD87AEA3}"/>
              </a:ext>
            </a:extLst>
          </p:cNvPr>
          <p:cNvSpPr>
            <a:spLocks noGrp="1"/>
          </p:cNvSpPr>
          <p:nvPr>
            <p:ph sz="half" idx="1"/>
          </p:nvPr>
        </p:nvSpPr>
        <p:spPr/>
        <p:txBody>
          <a:bodyPr>
            <a:norm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3200" b="0" i="0" u="none" strike="noStrike" kern="0" cap="none" spc="0" normalizeH="0" baseline="0" noProof="0">
                <a:ln>
                  <a:noFill/>
                </a:ln>
                <a:solidFill>
                  <a:srgbClr val="003863"/>
                </a:solidFill>
                <a:effectLst/>
                <a:uLnTx/>
                <a:uFillTx/>
                <a:latin typeface="Calibri"/>
                <a:cs typeface="Calibri"/>
              </a:rPr>
              <a:t>Accruals</a:t>
            </a:r>
            <a:r>
              <a:rPr kumimoji="0" lang="en-US" sz="3200" b="0" i="0" u="none" strike="noStrike" kern="0" cap="none" spc="-8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(or</a:t>
            </a:r>
            <a:r>
              <a:rPr kumimoji="0" lang="en-US" sz="3200" b="0" i="0" u="none" strike="noStrike" kern="0" cap="none" spc="-4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accrued</a:t>
            </a:r>
            <a:r>
              <a:rPr kumimoji="0" lang="en-US" sz="3200" b="0" i="0" u="none" strike="noStrike" kern="0" cap="none" spc="-7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expenditures)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2880"/>
              </a:spcBef>
              <a:spcAft>
                <a:spcPts val="0"/>
              </a:spcAft>
              <a:buClr>
                <a:srgbClr val="77923B"/>
              </a:buClr>
              <a:buSzTx/>
              <a:buFont typeface="Arial"/>
              <a:buChar char="•"/>
              <a:tabLst>
                <a:tab pos="354965" algn="l"/>
              </a:tabLst>
              <a:defRPr/>
            </a:pPr>
            <a:r>
              <a:rPr kumimoji="0" lang="en-US" sz="3200" b="0" i="0" u="none" strike="noStrike" kern="0" cap="none" spc="0" normalizeH="0" baseline="0" noProof="0">
                <a:ln>
                  <a:noFill/>
                </a:ln>
                <a:solidFill>
                  <a:srgbClr val="003863"/>
                </a:solidFill>
                <a:effectLst/>
                <a:uLnTx/>
                <a:uFillTx/>
                <a:latin typeface="Calibri"/>
                <a:cs typeface="Calibri"/>
              </a:rPr>
              <a:t>Net</a:t>
            </a:r>
            <a:r>
              <a:rPr kumimoji="0" lang="en-US" sz="3200" b="0" i="0" u="none" strike="noStrike" kern="0" cap="none" spc="-6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increases</a:t>
            </a:r>
            <a:r>
              <a:rPr kumimoji="0" lang="en-US" sz="3200" b="0" i="0" u="none" strike="noStrike" kern="0" cap="none" spc="-8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(or</a:t>
            </a:r>
            <a:r>
              <a:rPr kumimoji="0" lang="en-US" sz="3200" b="0" i="0" u="none" strike="noStrike" kern="0" cap="none" spc="-6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decreases)</a:t>
            </a:r>
            <a:r>
              <a:rPr kumimoji="0" lang="en-US" sz="3200" b="0" i="0" u="none" strike="noStrike" kern="0" cap="none" spc="-95"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in</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amounts</a:t>
            </a:r>
            <a:r>
              <a:rPr kumimoji="0" lang="en-US" sz="3200" b="0" i="0" u="none" strike="noStrike" kern="0" cap="none" spc="-9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owed</a:t>
            </a:r>
            <a:r>
              <a:rPr kumimoji="0" lang="en-US" sz="3200" b="0" i="0" u="none" strike="noStrike" kern="0" cap="none" spc="-55" normalizeH="0" baseline="0" noProof="0">
                <a:ln>
                  <a:noFill/>
                </a:ln>
                <a:solidFill>
                  <a:srgbClr val="003863"/>
                </a:solidFill>
                <a:effectLst/>
                <a:uLnTx/>
                <a:uFillTx/>
                <a:latin typeface="Calibri"/>
                <a:cs typeface="Calibri"/>
              </a:rPr>
              <a:t> </a:t>
            </a:r>
            <a:r>
              <a:rPr kumimoji="0" lang="en-US" sz="3200" b="0" i="0" u="none" strike="noStrike" kern="0" cap="none" spc="-20" normalizeH="0" baseline="0" noProof="0">
                <a:ln>
                  <a:noFill/>
                </a:ln>
                <a:solidFill>
                  <a:srgbClr val="003863"/>
                </a:solidFill>
                <a:effectLst/>
                <a:uLnTx/>
                <a:uFillTx/>
                <a:latin typeface="Calibri"/>
                <a:cs typeface="Calibri"/>
              </a:rPr>
              <a:t>for:</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1269365" marR="0" lvl="1" indent="-342900" defTabSz="914400" eaLnBrk="1" fontAlgn="auto" latinLnBrk="0" hangingPunct="1">
              <a:lnSpc>
                <a:spcPct val="100000"/>
              </a:lnSpc>
              <a:spcBef>
                <a:spcPts val="0"/>
              </a:spcBef>
              <a:spcAft>
                <a:spcPts val="0"/>
              </a:spcAft>
              <a:buClr>
                <a:srgbClr val="77923B"/>
              </a:buClr>
              <a:buSzTx/>
              <a:buFont typeface="Arial"/>
              <a:buChar char="•"/>
              <a:tabLst>
                <a:tab pos="1269365" algn="l"/>
              </a:tabLst>
              <a:defRPr/>
            </a:pPr>
            <a:r>
              <a:rPr kumimoji="0" lang="en-US" sz="3200" b="0" i="0" u="none" strike="noStrike" kern="0" cap="none" spc="0" normalizeH="0" baseline="0" noProof="0">
                <a:ln>
                  <a:noFill/>
                </a:ln>
                <a:solidFill>
                  <a:srgbClr val="003863"/>
                </a:solidFill>
                <a:effectLst/>
                <a:uLnTx/>
                <a:uFillTx/>
                <a:latin typeface="Calibri"/>
                <a:cs typeface="Calibri"/>
              </a:rPr>
              <a:t>goods</a:t>
            </a:r>
            <a:r>
              <a:rPr kumimoji="0" lang="en-US" sz="3200" b="0" i="0" u="none" strike="noStrike" kern="0" cap="none" spc="-9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and</a:t>
            </a:r>
            <a:r>
              <a:rPr kumimoji="0" lang="en-US" sz="3200" b="0" i="0" u="none" strike="noStrike" kern="0" cap="none" spc="-6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other</a:t>
            </a:r>
            <a:r>
              <a:rPr kumimoji="0" lang="en-US" sz="3200" b="0" i="0" u="none" strike="noStrike" kern="0" cap="none" spc="-8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property</a:t>
            </a:r>
            <a:r>
              <a:rPr kumimoji="0" lang="en-US" sz="3200" b="0" i="0" u="none" strike="noStrike" kern="0" cap="none" spc="-9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received</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1269365" marR="0" lvl="1" indent="-342900" defTabSz="914400" eaLnBrk="1" fontAlgn="auto" latinLnBrk="0" hangingPunct="1">
              <a:lnSpc>
                <a:spcPct val="100000"/>
              </a:lnSpc>
              <a:spcBef>
                <a:spcPts val="0"/>
              </a:spcBef>
              <a:spcAft>
                <a:spcPts val="0"/>
              </a:spcAft>
              <a:buClr>
                <a:srgbClr val="77923B"/>
              </a:buClr>
              <a:buSzTx/>
              <a:buFont typeface="Arial"/>
              <a:buChar char="•"/>
              <a:tabLst>
                <a:tab pos="1269365" algn="l"/>
              </a:tabLst>
              <a:defRPr/>
            </a:pPr>
            <a:r>
              <a:rPr kumimoji="0" lang="en-US" sz="3200" b="0" i="0" u="none" strike="noStrike" kern="0" cap="none" spc="0" normalizeH="0" baseline="0" noProof="0">
                <a:ln>
                  <a:noFill/>
                </a:ln>
                <a:solidFill>
                  <a:srgbClr val="003863"/>
                </a:solidFill>
                <a:effectLst/>
                <a:uLnTx/>
                <a:uFillTx/>
                <a:latin typeface="Calibri"/>
                <a:cs typeface="Calibri"/>
              </a:rPr>
              <a:t>services</a:t>
            </a:r>
            <a:r>
              <a:rPr kumimoji="0" lang="en-US" sz="3200" b="0" i="0" u="none" strike="noStrike" kern="0" cap="none" spc="-80" normalizeH="0" baseline="0" noProof="0">
                <a:ln>
                  <a:noFill/>
                </a:ln>
                <a:solidFill>
                  <a:srgbClr val="003863"/>
                </a:solidFill>
                <a:effectLst/>
                <a:uLnTx/>
                <a:uFillTx/>
                <a:latin typeface="Calibri"/>
                <a:cs typeface="Calibri"/>
              </a:rPr>
              <a:t> </a:t>
            </a:r>
            <a:r>
              <a:rPr kumimoji="0" lang="en-US" sz="3200" b="0" i="0" u="none" strike="noStrike" kern="0" cap="none" spc="-20" normalizeH="0" baseline="0" noProof="0">
                <a:ln>
                  <a:noFill/>
                </a:ln>
                <a:solidFill>
                  <a:srgbClr val="003863"/>
                </a:solidFill>
                <a:effectLst/>
                <a:uLnTx/>
                <a:uFillTx/>
                <a:latin typeface="Calibri"/>
                <a:cs typeface="Calibri"/>
              </a:rPr>
              <a:t>performed</a:t>
            </a:r>
            <a:r>
              <a:rPr kumimoji="0" lang="en-US" sz="3200" b="0" i="0" u="none" strike="noStrike" kern="0" cap="none" spc="-10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by</a:t>
            </a:r>
            <a:r>
              <a:rPr kumimoji="0" lang="en-US" sz="3200" b="0" i="0" u="none" strike="noStrike" kern="0" cap="none" spc="-45"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employees</a:t>
            </a:r>
            <a:r>
              <a:rPr kumimoji="0" lang="en-US" sz="3200" b="0" i="0" u="none" strike="noStrike" kern="0" cap="none" spc="-90" normalizeH="0" baseline="0" noProof="0">
                <a:ln>
                  <a:noFill/>
                </a:ln>
                <a:solidFill>
                  <a:srgbClr val="003863"/>
                </a:solidFill>
                <a:effectLst/>
                <a:uLnTx/>
                <a:uFillTx/>
                <a:latin typeface="Calibri"/>
                <a:cs typeface="Calibri"/>
              </a:rPr>
              <a:t> </a:t>
            </a:r>
            <a:r>
              <a:rPr kumimoji="0" lang="en-US" sz="3200" b="0" i="0" u="none" strike="noStrike" kern="0" cap="none" spc="0" normalizeH="0" baseline="0" noProof="0">
                <a:ln>
                  <a:noFill/>
                </a:ln>
                <a:solidFill>
                  <a:srgbClr val="003863"/>
                </a:solidFill>
                <a:effectLst/>
                <a:uLnTx/>
                <a:uFillTx/>
                <a:latin typeface="Calibri"/>
                <a:cs typeface="Calibri"/>
              </a:rPr>
              <a:t>or</a:t>
            </a:r>
            <a:r>
              <a:rPr kumimoji="0" lang="en-US" sz="3200" b="0" i="0" u="none" strike="noStrike" kern="0" cap="none" spc="-5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contractors</a:t>
            </a:r>
            <a:endParaRPr kumimoji="0" lang="en-US"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2880"/>
              </a:spcBef>
              <a:spcAft>
                <a:spcPts val="0"/>
              </a:spcAft>
              <a:buClr>
                <a:srgbClr val="77923B"/>
              </a:buClr>
              <a:buSzTx/>
              <a:buFont typeface="Arial"/>
              <a:buChar char="•"/>
              <a:tabLst>
                <a:tab pos="354965" algn="l"/>
              </a:tabLst>
              <a:defRPr/>
            </a:pPr>
            <a:r>
              <a:rPr kumimoji="0" lang="en-US" sz="3200" b="0" i="0" u="none" strike="noStrike" kern="0" cap="none" spc="0" normalizeH="0" baseline="0" noProof="0">
                <a:ln>
                  <a:noFill/>
                </a:ln>
                <a:solidFill>
                  <a:srgbClr val="003863"/>
                </a:solidFill>
                <a:effectLst/>
                <a:uLnTx/>
                <a:uFillTx/>
                <a:latin typeface="Calibri"/>
                <a:cs typeface="Calibri"/>
              </a:rPr>
              <a:t>Indirect</a:t>
            </a:r>
            <a:r>
              <a:rPr kumimoji="0" lang="en-US" sz="3200" b="0" i="0" u="none" strike="noStrike" kern="0" cap="none" spc="-12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expenses</a:t>
            </a:r>
            <a:r>
              <a:rPr kumimoji="0" lang="en-US" sz="3200" b="0" i="0" u="none" strike="noStrike" kern="0" cap="none" spc="-100" normalizeH="0" baseline="0" noProof="0">
                <a:ln>
                  <a:noFill/>
                </a:ln>
                <a:solidFill>
                  <a:srgbClr val="003863"/>
                </a:solidFill>
                <a:effectLst/>
                <a:uLnTx/>
                <a:uFillTx/>
                <a:latin typeface="Calibri"/>
                <a:cs typeface="Calibri"/>
              </a:rPr>
              <a:t> </a:t>
            </a:r>
            <a:r>
              <a:rPr kumimoji="0" lang="en-US" sz="3200" b="0" i="0" u="none" strike="noStrike" kern="0" cap="none" spc="-10" normalizeH="0" baseline="0" noProof="0">
                <a:ln>
                  <a:noFill/>
                </a:ln>
                <a:solidFill>
                  <a:srgbClr val="003863"/>
                </a:solidFill>
                <a:effectLst/>
                <a:uLnTx/>
                <a:uFillTx/>
                <a:latin typeface="Calibri"/>
                <a:cs typeface="Calibri"/>
              </a:rPr>
              <a:t>incurred</a:t>
            </a:r>
            <a:endParaRPr lang="en-US" sz="3200"/>
          </a:p>
        </p:txBody>
      </p:sp>
    </p:spTree>
    <p:extLst>
      <p:ext uri="{BB962C8B-B14F-4D97-AF65-F5344CB8AC3E}">
        <p14:creationId xmlns:p14="http://schemas.microsoft.com/office/powerpoint/2010/main" val="544930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8325D-E950-055B-E827-2AEC771F1996}"/>
              </a:ext>
            </a:extLst>
          </p:cNvPr>
          <p:cNvSpPr>
            <a:spLocks noGrp="1"/>
          </p:cNvSpPr>
          <p:nvPr>
            <p:ph type="title"/>
          </p:nvPr>
        </p:nvSpPr>
        <p:spPr/>
        <p:txBody>
          <a:bodyPr/>
          <a:lstStyle/>
          <a:p>
            <a:r>
              <a:rPr lang="en-US"/>
              <a:t>Accrual Accounting: Examples of Accruals</a:t>
            </a:r>
          </a:p>
        </p:txBody>
      </p:sp>
      <p:sp>
        <p:nvSpPr>
          <p:cNvPr id="5" name="Content Placeholder 4">
            <a:extLst>
              <a:ext uri="{FF2B5EF4-FFF2-40B4-BE49-F238E27FC236}">
                <a16:creationId xmlns:a16="http://schemas.microsoft.com/office/drawing/2014/main" id="{F2637E9B-FF28-54EF-1A87-804E483417A7}"/>
              </a:ext>
            </a:extLst>
          </p:cNvPr>
          <p:cNvSpPr>
            <a:spLocks noGrp="1"/>
          </p:cNvSpPr>
          <p:nvPr>
            <p:ph sz="half" idx="1"/>
          </p:nvPr>
        </p:nvSpPr>
        <p:spPr>
          <a:xfrm>
            <a:off x="360718" y="1261160"/>
            <a:ext cx="5294936" cy="1476822"/>
          </a:xfrm>
        </p:spPr>
        <p:txBody>
          <a:bodyPr>
            <a:normAutofit/>
          </a:bodyPr>
          <a:lstStyle/>
          <a:p>
            <a:pPr marL="0" indent="0">
              <a:buNone/>
            </a:pPr>
            <a:r>
              <a:rPr lang="en-US" sz="3200">
                <a:solidFill>
                  <a:srgbClr val="003865"/>
                </a:solidFill>
              </a:rPr>
              <a:t>Examples of Accruals</a:t>
            </a:r>
          </a:p>
        </p:txBody>
      </p:sp>
      <p:sp>
        <p:nvSpPr>
          <p:cNvPr id="11" name="Content Placeholder 10">
            <a:extLst>
              <a:ext uri="{FF2B5EF4-FFF2-40B4-BE49-F238E27FC236}">
                <a16:creationId xmlns:a16="http://schemas.microsoft.com/office/drawing/2014/main" id="{B4156C38-1C61-DA9D-7AB2-7D1C792045F1}"/>
              </a:ext>
            </a:extLst>
          </p:cNvPr>
          <p:cNvSpPr>
            <a:spLocks noGrp="1"/>
          </p:cNvSpPr>
          <p:nvPr>
            <p:ph sz="half" idx="11"/>
          </p:nvPr>
        </p:nvSpPr>
        <p:spPr>
          <a:xfrm>
            <a:off x="2035536" y="2181075"/>
            <a:ext cx="5294936" cy="3022770"/>
          </a:xfrm>
        </p:spPr>
        <p:txBody>
          <a:bodyPr>
            <a:normAutofit fontScale="55000" lnSpcReduction="20000"/>
          </a:bodyPr>
          <a:lstStyle/>
          <a:p>
            <a:pPr lvl="0"/>
            <a:r>
              <a:rPr lang="en-US" sz="2800"/>
              <a:t>Invoices for goods and/or services received but not yet paid</a:t>
            </a:r>
          </a:p>
          <a:p>
            <a:pPr lvl="0"/>
            <a:r>
              <a:rPr lang="en-US" sz="2800"/>
              <a:t>Value of payroll and related fringes earned by employees at the end of the reporting period but not yet paid</a:t>
            </a:r>
          </a:p>
          <a:p>
            <a:pPr lvl="0"/>
            <a:r>
              <a:rPr lang="en-US" sz="2800"/>
              <a:t>Value of goods and/or services received but not yet invoiced</a:t>
            </a:r>
          </a:p>
          <a:p>
            <a:pPr lvl="0"/>
            <a:r>
              <a:rPr lang="en-US" sz="2800"/>
              <a:t>Amounts for training that has begun but not yet invoiced</a:t>
            </a:r>
          </a:p>
          <a:p>
            <a:endParaRPr lang="en-US"/>
          </a:p>
          <a:p>
            <a:endParaRPr lang="en-US"/>
          </a:p>
        </p:txBody>
      </p:sp>
      <p:pic>
        <p:nvPicPr>
          <p:cNvPr id="12" name="Content Placeholder 9">
            <a:extLst>
              <a:ext uri="{FF2B5EF4-FFF2-40B4-BE49-F238E27FC236}">
                <a16:creationId xmlns:a16="http://schemas.microsoft.com/office/drawing/2014/main" id="{50985ED2-010D-FE84-D7AC-AC5EECF6F5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bwMode="gray">
          <a:xfrm>
            <a:off x="1070880" y="2073486"/>
            <a:ext cx="10050240" cy="4070227"/>
          </a:xfrm>
          <a:prstGeom prst="rect">
            <a:avLst/>
          </a:prstGeom>
          <a:noFill/>
        </p:spPr>
      </p:pic>
    </p:spTree>
    <p:extLst>
      <p:ext uri="{BB962C8B-B14F-4D97-AF65-F5344CB8AC3E}">
        <p14:creationId xmlns:p14="http://schemas.microsoft.com/office/powerpoint/2010/main" val="4983361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7A56D-1E1F-4926-B09E-BB4284CF6095}"/>
              </a:ext>
            </a:extLst>
          </p:cNvPr>
          <p:cNvSpPr>
            <a:spLocks noGrp="1"/>
          </p:cNvSpPr>
          <p:nvPr>
            <p:ph type="title"/>
          </p:nvPr>
        </p:nvSpPr>
        <p:spPr>
          <a:xfrm>
            <a:off x="838200" y="215035"/>
            <a:ext cx="10515600" cy="1216025"/>
          </a:xfrm>
        </p:spPr>
        <p:txBody>
          <a:bodyPr/>
          <a:lstStyle/>
          <a:p>
            <a:r>
              <a:rPr lang="en-US"/>
              <a:t>Accrual Accounting: Matching Revenue and Expenses</a:t>
            </a:r>
          </a:p>
        </p:txBody>
      </p:sp>
      <p:sp>
        <p:nvSpPr>
          <p:cNvPr id="3" name="Content Placeholder 2">
            <a:extLst>
              <a:ext uri="{FF2B5EF4-FFF2-40B4-BE49-F238E27FC236}">
                <a16:creationId xmlns:a16="http://schemas.microsoft.com/office/drawing/2014/main" id="{A61BA843-1799-0B72-034E-2BB2B60542DF}"/>
              </a:ext>
            </a:extLst>
          </p:cNvPr>
          <p:cNvSpPr>
            <a:spLocks noGrp="1"/>
          </p:cNvSpPr>
          <p:nvPr>
            <p:ph sz="half" idx="1"/>
          </p:nvPr>
        </p:nvSpPr>
        <p:spPr/>
        <p:txBody>
          <a:bodyPr/>
          <a:lstStyle/>
          <a:p>
            <a:pPr marL="12700" marR="27940" lvl="0" indent="0" defTabSz="914400" eaLnBrk="1" fontAlgn="auto" latinLnBrk="0" hangingPunct="1">
              <a:lnSpc>
                <a:spcPct val="100000"/>
              </a:lnSpc>
              <a:spcBef>
                <a:spcPts val="100"/>
              </a:spcBef>
              <a:spcAft>
                <a:spcPts val="0"/>
              </a:spcAft>
              <a:buClrTx/>
              <a:buSzTx/>
              <a:buFontTx/>
              <a:buNone/>
              <a:tabLst/>
              <a:defRPr/>
            </a:pPr>
            <a:r>
              <a:rPr kumimoji="0" lang="en-US" sz="2400" b="0" i="0" u="none" strike="noStrike" kern="0" cap="none" spc="0" normalizeH="0" baseline="0" noProof="0">
                <a:ln>
                  <a:noFill/>
                </a:ln>
                <a:solidFill>
                  <a:srgbClr val="1F487C"/>
                </a:solidFill>
                <a:effectLst/>
                <a:uLnTx/>
                <a:uFillTx/>
                <a:latin typeface="Calibri"/>
                <a:cs typeface="Calibri"/>
              </a:rPr>
              <a:t>Accrual</a:t>
            </a:r>
            <a:r>
              <a:rPr kumimoji="0" lang="en-US" sz="2400" b="0" i="0" u="none" strike="noStrike" kern="0" cap="none" spc="-6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accounting</a:t>
            </a:r>
            <a:r>
              <a:rPr kumimoji="0" lang="en-US" sz="2400" b="0" i="0" u="none" strike="noStrike" kern="0" cap="none" spc="-7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records</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revenue</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and</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expenses</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20" normalizeH="0" baseline="0" noProof="0">
                <a:ln>
                  <a:noFill/>
                </a:ln>
                <a:solidFill>
                  <a:srgbClr val="1F487C"/>
                </a:solidFill>
                <a:effectLst/>
                <a:uLnTx/>
                <a:uFillTx/>
                <a:latin typeface="Calibri"/>
                <a:cs typeface="Calibri"/>
              </a:rPr>
              <a:t>when </a:t>
            </a:r>
            <a:r>
              <a:rPr kumimoji="0" lang="en-US" sz="2400" b="0" i="0" u="none" strike="noStrike" kern="0" cap="none" spc="0" normalizeH="0" baseline="0" noProof="0">
                <a:ln>
                  <a:noFill/>
                </a:ln>
                <a:solidFill>
                  <a:srgbClr val="1F487C"/>
                </a:solidFill>
                <a:effectLst/>
                <a:uLnTx/>
                <a:uFillTx/>
                <a:latin typeface="Calibri"/>
                <a:cs typeface="Calibri"/>
              </a:rPr>
              <a:t>they</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occur</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and</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matches</a:t>
            </a:r>
            <a:r>
              <a:rPr kumimoji="0" lang="en-US" sz="2400" b="0" i="0" u="none" strike="noStrike" kern="0" cap="none" spc="-6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income</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and</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related</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expenses</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25" normalizeH="0" baseline="0" noProof="0">
                <a:ln>
                  <a:noFill/>
                </a:ln>
                <a:solidFill>
                  <a:srgbClr val="1F487C"/>
                </a:solidFill>
                <a:effectLst/>
                <a:uLnTx/>
                <a:uFillTx/>
                <a:latin typeface="Calibri"/>
                <a:cs typeface="Calibri"/>
              </a:rPr>
              <a:t>in </a:t>
            </a:r>
            <a:r>
              <a:rPr kumimoji="0" lang="en-US" sz="2400" b="0" i="0" u="none" strike="noStrike" kern="0" cap="none" spc="0" normalizeH="0" baseline="0" noProof="0">
                <a:ln>
                  <a:noFill/>
                </a:ln>
                <a:solidFill>
                  <a:srgbClr val="1F487C"/>
                </a:solidFill>
                <a:effectLst/>
                <a:uLnTx/>
                <a:uFillTx/>
                <a:latin typeface="Calibri"/>
                <a:cs typeface="Calibri"/>
              </a:rPr>
              <a:t>the</a:t>
            </a:r>
            <a:r>
              <a:rPr kumimoji="0" lang="en-US" sz="2400" b="0" i="0" u="none" strike="noStrike" kern="0" cap="none" spc="-2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same</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fiscal</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period,</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regardless</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the</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timing</a:t>
            </a:r>
            <a:r>
              <a:rPr kumimoji="0" lang="en-US" sz="2400" b="0" i="0" u="none" strike="noStrike" kern="0" cap="none" spc="-4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25" normalizeH="0" baseline="0" noProof="0">
                <a:ln>
                  <a:noFill/>
                </a:ln>
                <a:solidFill>
                  <a:srgbClr val="1F487C"/>
                </a:solidFill>
                <a:effectLst/>
                <a:uLnTx/>
                <a:uFillTx/>
                <a:latin typeface="Calibri"/>
                <a:cs typeface="Calibri"/>
              </a:rPr>
              <a:t>the </a:t>
            </a:r>
            <a:r>
              <a:rPr kumimoji="0" lang="en-US" sz="2400" b="0" i="0" u="none" strike="noStrike" kern="0" cap="none" spc="0" normalizeH="0" baseline="0" noProof="0">
                <a:ln>
                  <a:noFill/>
                </a:ln>
                <a:solidFill>
                  <a:srgbClr val="1F487C"/>
                </a:solidFill>
                <a:effectLst/>
                <a:uLnTx/>
                <a:uFillTx/>
                <a:latin typeface="Calibri"/>
                <a:cs typeface="Calibri"/>
              </a:rPr>
              <a:t>receipt</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or</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disbursement</a:t>
            </a:r>
            <a:r>
              <a:rPr kumimoji="0" lang="en-US" sz="2400" b="0" i="0" u="none" strike="noStrike" kern="0" cap="none" spc="-1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a:t>
            </a:r>
            <a:r>
              <a:rPr kumimoji="0" lang="en-US" sz="2400" b="0" i="0" u="none" strike="noStrike" kern="0" cap="none" spc="-2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actual</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10" normalizeH="0" baseline="0" noProof="0">
                <a:ln>
                  <a:noFill/>
                </a:ln>
                <a:solidFill>
                  <a:srgbClr val="1F487C"/>
                </a:solidFill>
                <a:effectLst/>
                <a:uLnTx/>
                <a:uFillTx/>
                <a:latin typeface="Calibri"/>
                <a:cs typeface="Calibri"/>
              </a:rPr>
              <a:t>cash.</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0000"/>
              </a:lnSpc>
              <a:spcBef>
                <a:spcPts val="2880"/>
              </a:spcBef>
              <a:spcAft>
                <a:spcPts val="0"/>
              </a:spcAft>
              <a:buClrTx/>
              <a:buSzTx/>
              <a:buFontTx/>
              <a:buNone/>
              <a:tabLst/>
              <a:defRPr/>
            </a:pPr>
            <a:r>
              <a:rPr kumimoji="0" lang="en-US" sz="2400" b="0" i="0" u="none" strike="noStrike" kern="0" cap="none" spc="0" normalizeH="0" baseline="0" noProof="0">
                <a:ln>
                  <a:noFill/>
                </a:ln>
                <a:solidFill>
                  <a:srgbClr val="1F487C"/>
                </a:solidFill>
                <a:effectLst/>
                <a:uLnTx/>
                <a:uFillTx/>
                <a:latin typeface="Calibri"/>
                <a:cs typeface="Calibri"/>
              </a:rPr>
              <a:t>For</a:t>
            </a:r>
            <a:r>
              <a:rPr kumimoji="0" lang="en-US" sz="2400" b="0" i="0" u="none" strike="noStrike" kern="0" cap="none" spc="-9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example,</a:t>
            </a:r>
            <a:r>
              <a:rPr kumimoji="0" lang="en-US" sz="2400" b="0" i="0" u="none" strike="noStrike" kern="0" cap="none" spc="-8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office</a:t>
            </a:r>
            <a:r>
              <a:rPr kumimoji="0" lang="en-US" sz="2400" b="0" i="0" u="none" strike="noStrike" kern="0" cap="none" spc="-7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supplies</a:t>
            </a:r>
            <a:r>
              <a:rPr kumimoji="0" lang="en-US" sz="2400" b="0" i="0" u="none" strike="noStrike" kern="0" cap="none" spc="-8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purchased</a:t>
            </a:r>
            <a:r>
              <a:rPr kumimoji="0" lang="en-US" sz="2400" b="0" i="0" u="none" strike="noStrike" kern="0" cap="none" spc="-7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(and</a:t>
            </a:r>
            <a:r>
              <a:rPr kumimoji="0" lang="en-US" sz="2400" b="0" i="0" u="none" strike="noStrike" kern="0" cap="none" spc="-8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received)</a:t>
            </a:r>
            <a:r>
              <a:rPr kumimoji="0" lang="en-US" sz="2400" b="0" i="0" u="none" strike="noStrike" kern="0" cap="none" spc="-80" normalizeH="0" baseline="0" noProof="0">
                <a:ln>
                  <a:noFill/>
                </a:ln>
                <a:solidFill>
                  <a:srgbClr val="1F487C"/>
                </a:solidFill>
                <a:effectLst/>
                <a:uLnTx/>
                <a:uFillTx/>
                <a:latin typeface="Calibri"/>
                <a:cs typeface="Calibri"/>
              </a:rPr>
              <a:t> </a:t>
            </a:r>
            <a:r>
              <a:rPr kumimoji="0" lang="en-US" sz="2400" b="0" i="0" u="none" strike="noStrike" kern="0" cap="none" spc="-25" normalizeH="0" baseline="0" noProof="0">
                <a:ln>
                  <a:noFill/>
                </a:ln>
                <a:solidFill>
                  <a:srgbClr val="1F487C"/>
                </a:solidFill>
                <a:effectLst/>
                <a:uLnTx/>
                <a:uFillTx/>
                <a:latin typeface="Calibri"/>
                <a:cs typeface="Calibri"/>
              </a:rPr>
              <a:t>in </a:t>
            </a:r>
            <a:r>
              <a:rPr kumimoji="0" lang="en-US" sz="2400" b="0" i="0" u="none" strike="noStrike" kern="0" cap="none" spc="0" normalizeH="0" baseline="0" noProof="0">
                <a:ln>
                  <a:noFill/>
                </a:ln>
                <a:solidFill>
                  <a:srgbClr val="1F487C"/>
                </a:solidFill>
                <a:effectLst/>
                <a:uLnTx/>
                <a:uFillTx/>
                <a:latin typeface="Calibri"/>
                <a:cs typeface="Calibri"/>
              </a:rPr>
              <a:t>the</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month</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a:t>
            </a:r>
            <a:r>
              <a:rPr kumimoji="0" lang="en-US" sz="2400" b="0" i="0" u="none" strike="noStrike" kern="0" cap="none" spc="-4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April</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and</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paid</a:t>
            </a:r>
            <a:r>
              <a:rPr kumimoji="0" lang="en-US" sz="2400" b="0" i="0" u="none" strike="noStrike" kern="0" cap="none" spc="-4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in</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May</a:t>
            </a:r>
            <a:r>
              <a:rPr kumimoji="0" lang="en-US" sz="2400" b="0" i="0" u="none" strike="noStrike" kern="0" cap="none" spc="-2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when</a:t>
            </a:r>
            <a:r>
              <a:rPr kumimoji="0" lang="en-US" sz="2400" b="0" i="0" u="none" strike="noStrike" kern="0" cap="none" spc="-5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the</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credit</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20" normalizeH="0" baseline="0" noProof="0">
                <a:ln>
                  <a:noFill/>
                </a:ln>
                <a:solidFill>
                  <a:srgbClr val="1F487C"/>
                </a:solidFill>
                <a:effectLst/>
                <a:uLnTx/>
                <a:uFillTx/>
                <a:latin typeface="Calibri"/>
                <a:cs typeface="Calibri"/>
              </a:rPr>
              <a:t>card </a:t>
            </a:r>
            <a:r>
              <a:rPr kumimoji="0" lang="en-US" sz="2400" b="0" i="0" u="none" strike="noStrike" kern="0" cap="none" spc="0" normalizeH="0" baseline="0" noProof="0">
                <a:ln>
                  <a:noFill/>
                </a:ln>
                <a:solidFill>
                  <a:srgbClr val="1F487C"/>
                </a:solidFill>
                <a:effectLst/>
                <a:uLnTx/>
                <a:uFillTx/>
                <a:latin typeface="Calibri"/>
                <a:cs typeface="Calibri"/>
              </a:rPr>
              <a:t>bill</a:t>
            </a:r>
            <a:r>
              <a:rPr kumimoji="0" lang="en-US" sz="2400" b="0" i="0" u="none" strike="noStrike" kern="0" cap="none" spc="-6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is</a:t>
            </a:r>
            <a:r>
              <a:rPr kumimoji="0" lang="en-US" sz="2400" b="0" i="0" u="none" strike="noStrike" kern="0" cap="none" spc="-4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received</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would</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be</a:t>
            </a:r>
            <a:r>
              <a:rPr kumimoji="0" lang="en-US" sz="2400" b="0" i="0" u="none" strike="noStrike" kern="0" cap="none" spc="-4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recorded</a:t>
            </a:r>
            <a:r>
              <a:rPr kumimoji="0" lang="en-US" sz="2400" b="0" i="0" u="none" strike="noStrike" kern="0" cap="none" spc="-6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in</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April</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under</a:t>
            </a:r>
            <a:r>
              <a:rPr kumimoji="0" lang="en-US" sz="2400" b="0" i="0" u="none" strike="noStrike" kern="0" cap="none" spc="-45" normalizeH="0" baseline="0" noProof="0">
                <a:ln>
                  <a:noFill/>
                </a:ln>
                <a:solidFill>
                  <a:srgbClr val="1F487C"/>
                </a:solidFill>
                <a:effectLst/>
                <a:uLnTx/>
                <a:uFillTx/>
                <a:latin typeface="Calibri"/>
                <a:cs typeface="Calibri"/>
              </a:rPr>
              <a:t> </a:t>
            </a:r>
            <a:r>
              <a:rPr kumimoji="0" lang="en-US" sz="2400" b="0" i="0" u="none" strike="noStrike" kern="0" cap="none" spc="-25" normalizeH="0" baseline="0" noProof="0">
                <a:ln>
                  <a:noFill/>
                </a:ln>
                <a:solidFill>
                  <a:srgbClr val="1F487C"/>
                </a:solidFill>
                <a:effectLst/>
                <a:uLnTx/>
                <a:uFillTx/>
                <a:latin typeface="Calibri"/>
                <a:cs typeface="Calibri"/>
              </a:rPr>
              <a:t>the </a:t>
            </a:r>
            <a:r>
              <a:rPr kumimoji="0" lang="en-US" sz="2400" b="0" i="0" u="none" strike="noStrike" kern="0" cap="none" spc="0" normalizeH="0" baseline="0" noProof="0">
                <a:ln>
                  <a:noFill/>
                </a:ln>
                <a:solidFill>
                  <a:srgbClr val="1F487C"/>
                </a:solidFill>
                <a:effectLst/>
                <a:uLnTx/>
                <a:uFillTx/>
                <a:latin typeface="Calibri"/>
                <a:cs typeface="Calibri"/>
              </a:rPr>
              <a:t>accrual</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method</a:t>
            </a:r>
            <a:r>
              <a:rPr kumimoji="0" lang="en-US" sz="2400" b="0" i="0" u="none" strike="noStrike" kern="0" cap="none" spc="-30"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of</a:t>
            </a:r>
            <a:r>
              <a:rPr kumimoji="0" lang="en-US" sz="2400" b="0" i="0" u="none" strike="noStrike" kern="0" cap="none" spc="-35" normalizeH="0" baseline="0" noProof="0">
                <a:ln>
                  <a:noFill/>
                </a:ln>
                <a:solidFill>
                  <a:srgbClr val="1F487C"/>
                </a:solidFill>
                <a:effectLst/>
                <a:uLnTx/>
                <a:uFillTx/>
                <a:latin typeface="Calibri"/>
                <a:cs typeface="Calibri"/>
              </a:rPr>
              <a:t> </a:t>
            </a:r>
            <a:r>
              <a:rPr kumimoji="0" lang="en-US" sz="2400" b="0" i="0" u="none" strike="noStrike" kern="0" cap="none" spc="-10" normalizeH="0" baseline="0" noProof="0">
                <a:ln>
                  <a:noFill/>
                </a:ln>
                <a:solidFill>
                  <a:srgbClr val="1F487C"/>
                </a:solidFill>
                <a:effectLst/>
                <a:uLnTx/>
                <a:uFillTx/>
                <a:latin typeface="Calibri"/>
                <a:cs typeface="Calibri"/>
              </a:rPr>
              <a:t>accounting.</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4169578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D98A4-4D63-5E29-8A49-F6BDA9D52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53FB4-37EC-8764-24B7-835FCD06E7E3}"/>
              </a:ext>
            </a:extLst>
          </p:cNvPr>
          <p:cNvSpPr>
            <a:spLocks noGrp="1"/>
          </p:cNvSpPr>
          <p:nvPr>
            <p:ph type="title"/>
          </p:nvPr>
        </p:nvSpPr>
        <p:spPr>
          <a:xfrm>
            <a:off x="838200" y="132705"/>
            <a:ext cx="10515600" cy="1216025"/>
          </a:xfrm>
        </p:spPr>
        <p:txBody>
          <a:bodyPr/>
          <a:lstStyle/>
          <a:p>
            <a:r>
              <a:rPr lang="en-US" spc="-40"/>
              <a:t>Knowledge Check – Question #2</a:t>
            </a:r>
            <a:endParaRPr lang="en-US"/>
          </a:p>
        </p:txBody>
      </p:sp>
      <p:sp>
        <p:nvSpPr>
          <p:cNvPr id="3" name="Content Placeholder 2">
            <a:extLst>
              <a:ext uri="{FF2B5EF4-FFF2-40B4-BE49-F238E27FC236}">
                <a16:creationId xmlns:a16="http://schemas.microsoft.com/office/drawing/2014/main" id="{91C2DB8F-014B-3AF7-7358-E5A5EB1B219F}"/>
              </a:ext>
            </a:extLst>
          </p:cNvPr>
          <p:cNvSpPr>
            <a:spLocks noGrp="1"/>
          </p:cNvSpPr>
          <p:nvPr>
            <p:ph sz="half" idx="1"/>
          </p:nvPr>
        </p:nvSpPr>
        <p:spPr>
          <a:xfrm>
            <a:off x="257452" y="1594626"/>
            <a:ext cx="6251632" cy="2447986"/>
          </a:xfrm>
        </p:spPr>
        <p:txBody>
          <a:bodyPr vert="horz" lIns="274320" tIns="274320" rIns="274320" bIns="274320" rtlCol="0" anchor="t">
            <a:normAutofit fontScale="92500"/>
          </a:bodyPr>
          <a:lstStyle/>
          <a:p>
            <a:pPr marL="0" indent="0">
              <a:spcBef>
                <a:spcPts val="250"/>
              </a:spcBef>
              <a:buNone/>
            </a:pPr>
            <a:r>
              <a:rPr lang="en-US" sz="2400" b="1" spc="-20">
                <a:solidFill>
                  <a:srgbClr val="003863"/>
                </a:solidFill>
                <a:cs typeface="Calibri"/>
              </a:rPr>
              <a:t>True or False?</a:t>
            </a:r>
          </a:p>
          <a:p>
            <a:pPr marL="0" indent="0">
              <a:spcBef>
                <a:spcPts val="250"/>
              </a:spcBef>
              <a:buNone/>
            </a:pPr>
            <a:r>
              <a:rPr lang="en-US" sz="2400" spc="-20" dirty="0">
                <a:solidFill>
                  <a:srgbClr val="003863"/>
                </a:solidFill>
                <a:cs typeface="Calibri"/>
              </a:rPr>
              <a:t>With Accrual Accounting, we need to be able to follow expenditures all the way through from a </a:t>
            </a:r>
            <a:r>
              <a:rPr lang="en-US" sz="2400" b="1" spc="-20" dirty="0">
                <a:solidFill>
                  <a:srgbClr val="003863"/>
                </a:solidFill>
                <a:cs typeface="Calibri"/>
              </a:rPr>
              <a:t>system-generated</a:t>
            </a:r>
            <a:r>
              <a:rPr lang="en-US" sz="2400" spc="-20" dirty="0">
                <a:solidFill>
                  <a:srgbClr val="003863"/>
                </a:solidFill>
                <a:cs typeface="Calibri"/>
              </a:rPr>
              <a:t> General Ledger through support documentation (</a:t>
            </a:r>
            <a:r>
              <a:rPr lang="en-US" sz="2400" spc="-20">
                <a:solidFill>
                  <a:srgbClr val="003863"/>
                </a:solidFill>
                <a:cs typeface="Calibri"/>
              </a:rPr>
              <a:t>i.e.</a:t>
            </a:r>
            <a:r>
              <a:rPr lang="en-US" sz="2400" spc="-20" dirty="0">
                <a:solidFill>
                  <a:srgbClr val="003863"/>
                </a:solidFill>
                <a:cs typeface="Calibri"/>
              </a:rPr>
              <a:t> invoices &amp; receipts)?</a:t>
            </a:r>
            <a:endParaRPr lang="en-US" sz="2400" spc="-20" dirty="0">
              <a:solidFill>
                <a:srgbClr val="003863"/>
              </a:solidFill>
              <a:ea typeface="Calibri"/>
              <a:cs typeface="Calibri"/>
            </a:endParaRPr>
          </a:p>
        </p:txBody>
      </p:sp>
      <p:pic>
        <p:nvPicPr>
          <p:cNvPr id="4" name="Picture 3" descr="A picture containing text, envelope">
            <a:extLst>
              <a:ext uri="{FF2B5EF4-FFF2-40B4-BE49-F238E27FC236}">
                <a16:creationId xmlns:a16="http://schemas.microsoft.com/office/drawing/2014/main" id="{D74213FB-8048-364E-2EFF-400E94F7041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51713" y="2487121"/>
            <a:ext cx="3634154" cy="2392485"/>
          </a:xfrm>
          <a:prstGeom prst="rect">
            <a:avLst/>
          </a:prstGeom>
        </p:spPr>
      </p:pic>
    </p:spTree>
    <p:extLst>
      <p:ext uri="{BB962C8B-B14F-4D97-AF65-F5344CB8AC3E}">
        <p14:creationId xmlns:p14="http://schemas.microsoft.com/office/powerpoint/2010/main" val="15027550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D18A2-2FF9-B661-51B8-78AAAE60F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402E5-E278-2BAB-5C6D-F9631F22F640}"/>
              </a:ext>
            </a:extLst>
          </p:cNvPr>
          <p:cNvSpPr>
            <a:spLocks noGrp="1"/>
          </p:cNvSpPr>
          <p:nvPr>
            <p:ph type="title"/>
          </p:nvPr>
        </p:nvSpPr>
        <p:spPr>
          <a:xfrm>
            <a:off x="838200" y="216926"/>
            <a:ext cx="10515600" cy="1216025"/>
          </a:xfrm>
        </p:spPr>
        <p:txBody>
          <a:bodyPr/>
          <a:lstStyle/>
          <a:p>
            <a:r>
              <a:rPr lang="en-US" spc="-40"/>
              <a:t>Knowledge Check – Answer #2</a:t>
            </a:r>
            <a:endParaRPr lang="en-US"/>
          </a:p>
        </p:txBody>
      </p:sp>
      <p:sp>
        <p:nvSpPr>
          <p:cNvPr id="3" name="Content Placeholder 2">
            <a:extLst>
              <a:ext uri="{FF2B5EF4-FFF2-40B4-BE49-F238E27FC236}">
                <a16:creationId xmlns:a16="http://schemas.microsoft.com/office/drawing/2014/main" id="{A13ABE45-A036-5902-5E00-245C489EF5E9}"/>
              </a:ext>
            </a:extLst>
          </p:cNvPr>
          <p:cNvSpPr>
            <a:spLocks noGrp="1"/>
          </p:cNvSpPr>
          <p:nvPr>
            <p:ph sz="half" idx="1"/>
          </p:nvPr>
        </p:nvSpPr>
        <p:spPr>
          <a:xfrm>
            <a:off x="257451" y="1594625"/>
            <a:ext cx="6805085" cy="2893153"/>
          </a:xfrm>
        </p:spPr>
        <p:txBody>
          <a:bodyPr>
            <a:normAutofit fontScale="92500" lnSpcReduction="10000"/>
          </a:bodyPr>
          <a:lstStyle/>
          <a:p>
            <a:pPr marL="0" indent="0">
              <a:spcBef>
                <a:spcPts val="250"/>
              </a:spcBef>
              <a:buNone/>
            </a:pPr>
            <a:r>
              <a:rPr lang="en-US" sz="2800" b="1" spc="-20">
                <a:solidFill>
                  <a:srgbClr val="003863"/>
                </a:solidFill>
                <a:cs typeface="Calibri"/>
              </a:rPr>
              <a:t>True or False?</a:t>
            </a:r>
          </a:p>
          <a:p>
            <a:pPr marL="0" indent="0">
              <a:spcBef>
                <a:spcPts val="250"/>
              </a:spcBef>
              <a:buNone/>
            </a:pPr>
            <a:r>
              <a:rPr lang="en-US" sz="2800" spc="-20">
                <a:solidFill>
                  <a:srgbClr val="003863"/>
                </a:solidFill>
                <a:cs typeface="Calibri"/>
              </a:rPr>
              <a:t>With Accrual Accounting, we need to be able to follow expenditures all the way through from a </a:t>
            </a:r>
            <a:r>
              <a:rPr lang="en-US" sz="2800" b="1" spc="-20">
                <a:solidFill>
                  <a:srgbClr val="003863"/>
                </a:solidFill>
                <a:cs typeface="Calibri"/>
              </a:rPr>
              <a:t>system-generated</a:t>
            </a:r>
            <a:r>
              <a:rPr lang="en-US" sz="2800" spc="-20">
                <a:solidFill>
                  <a:srgbClr val="003863"/>
                </a:solidFill>
                <a:cs typeface="Calibri"/>
              </a:rPr>
              <a:t> General Ledger through support documentation (</a:t>
            </a:r>
            <a:r>
              <a:rPr lang="en-US" sz="2800" spc="-20" err="1">
                <a:solidFill>
                  <a:srgbClr val="003863"/>
                </a:solidFill>
                <a:cs typeface="Calibri"/>
              </a:rPr>
              <a:t>ie</a:t>
            </a:r>
            <a:r>
              <a:rPr lang="en-US" sz="2800" spc="-20">
                <a:solidFill>
                  <a:srgbClr val="003863"/>
                </a:solidFill>
                <a:cs typeface="Calibri"/>
              </a:rPr>
              <a:t>: invoices &amp; receipts)?</a:t>
            </a:r>
          </a:p>
        </p:txBody>
      </p:sp>
      <p:pic>
        <p:nvPicPr>
          <p:cNvPr id="4" name="Picture 3" descr="A picture containing text, envelope">
            <a:extLst>
              <a:ext uri="{FF2B5EF4-FFF2-40B4-BE49-F238E27FC236}">
                <a16:creationId xmlns:a16="http://schemas.microsoft.com/office/drawing/2014/main" id="{69B8ECF9-5867-6D71-B507-EDC921487CCD}"/>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51713" y="2487121"/>
            <a:ext cx="3634154" cy="2392485"/>
          </a:xfrm>
          <a:prstGeom prst="rect">
            <a:avLst/>
          </a:prstGeom>
        </p:spPr>
      </p:pic>
      <p:sp>
        <p:nvSpPr>
          <p:cNvPr id="5" name="TextBox 4">
            <a:extLst>
              <a:ext uri="{FF2B5EF4-FFF2-40B4-BE49-F238E27FC236}">
                <a16:creationId xmlns:a16="http://schemas.microsoft.com/office/drawing/2014/main" id="{E19164A0-9C98-D278-8AE0-7193C38819A9}"/>
              </a:ext>
            </a:extLst>
          </p:cNvPr>
          <p:cNvSpPr txBox="1"/>
          <p:nvPr/>
        </p:nvSpPr>
        <p:spPr>
          <a:xfrm>
            <a:off x="2994247" y="5001765"/>
            <a:ext cx="2542674" cy="523220"/>
          </a:xfrm>
          <a:prstGeom prst="rect">
            <a:avLst/>
          </a:prstGeom>
          <a:noFill/>
        </p:spPr>
        <p:txBody>
          <a:bodyPr wrap="square" rtlCol="0">
            <a:spAutoFit/>
          </a:bodyPr>
          <a:lstStyle/>
          <a:p>
            <a:pPr marL="12700">
              <a:lnSpc>
                <a:spcPct val="100000"/>
              </a:lnSpc>
              <a:spcBef>
                <a:spcPts val="250"/>
              </a:spcBef>
            </a:pPr>
            <a:r>
              <a:rPr lang="en-US" sz="2800" b="1" spc="-20">
                <a:solidFill>
                  <a:srgbClr val="003863"/>
                </a:solidFill>
                <a:cs typeface="Calibri"/>
              </a:rPr>
              <a:t>Answer: True</a:t>
            </a:r>
            <a:endParaRPr lang="en-US" sz="2800" b="1" u="sng" spc="-20">
              <a:solidFill>
                <a:srgbClr val="003863"/>
              </a:solidFill>
              <a:cs typeface="Calibri"/>
            </a:endParaRPr>
          </a:p>
        </p:txBody>
      </p:sp>
    </p:spTree>
    <p:extLst>
      <p:ext uri="{BB962C8B-B14F-4D97-AF65-F5344CB8AC3E}">
        <p14:creationId xmlns:p14="http://schemas.microsoft.com/office/powerpoint/2010/main" val="24530048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6BFDB-9D60-9752-0319-D62F621DE1F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46BF838-6B7F-6E2A-F5F2-CA76AE8FEC71}"/>
              </a:ext>
            </a:extLst>
          </p:cNvPr>
          <p:cNvSpPr>
            <a:spLocks noGrp="1"/>
          </p:cNvSpPr>
          <p:nvPr>
            <p:ph type="title"/>
          </p:nvPr>
        </p:nvSpPr>
        <p:spPr>
          <a:xfrm>
            <a:off x="449224" y="811964"/>
            <a:ext cx="3698160" cy="5234072"/>
          </a:xfrm>
        </p:spPr>
        <p:txBody>
          <a:bodyPr anchor="ctr">
            <a:normAutofit/>
          </a:bodyPr>
          <a:lstStyle/>
          <a:p>
            <a:r>
              <a:rPr lang="en-US" b="1"/>
              <a:t>Cost Allocation</a:t>
            </a:r>
          </a:p>
        </p:txBody>
      </p:sp>
      <p:pic>
        <p:nvPicPr>
          <p:cNvPr id="4" name="Picture Placeholder 3" descr="Coins outline">
            <a:extLst>
              <a:ext uri="{FF2B5EF4-FFF2-40B4-BE49-F238E27FC236}">
                <a16:creationId xmlns:a16="http://schemas.microsoft.com/office/drawing/2014/main" id="{14824141-123C-C3D4-7C42-8F2887BF3A37}"/>
              </a:ext>
              <a:ext uri="{C183D7F6-B498-43B3-948B-1728B52AA6E4}">
                <adec:decorative xmlns:adec="http://schemas.microsoft.com/office/drawing/2017/decorative" val="1"/>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p:blipFill>
        <p:spPr>
          <a:xfrm>
            <a:off x="5965777" y="1151769"/>
            <a:ext cx="4550570" cy="4550570"/>
          </a:xfrm>
          <a:prstGeom prst="rect">
            <a:avLst/>
          </a:prstGeom>
          <a:noFill/>
        </p:spPr>
      </p:pic>
      <p:sp>
        <p:nvSpPr>
          <p:cNvPr id="12" name="Slide Number Placeholder 3">
            <a:extLst>
              <a:ext uri="{FF2B5EF4-FFF2-40B4-BE49-F238E27FC236}">
                <a16:creationId xmlns:a16="http://schemas.microsoft.com/office/drawing/2014/main" id="{F2E67112-A274-4DAA-0454-EA39EBC1769D}"/>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71</a:t>
            </a:fld>
            <a:endParaRPr lang="en-US"/>
          </a:p>
        </p:txBody>
      </p:sp>
    </p:spTree>
    <p:extLst>
      <p:ext uri="{BB962C8B-B14F-4D97-AF65-F5344CB8AC3E}">
        <p14:creationId xmlns:p14="http://schemas.microsoft.com/office/powerpoint/2010/main" val="1140592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0314-BEED-8710-C097-4301C22335D6}"/>
              </a:ext>
            </a:extLst>
          </p:cNvPr>
          <p:cNvSpPr>
            <a:spLocks noGrp="1"/>
          </p:cNvSpPr>
          <p:nvPr>
            <p:ph type="title"/>
          </p:nvPr>
        </p:nvSpPr>
        <p:spPr/>
        <p:txBody>
          <a:bodyPr/>
          <a:lstStyle/>
          <a:p>
            <a:r>
              <a:rPr lang="en-US"/>
              <a:t>Cost Allocation </a:t>
            </a:r>
            <a:r>
              <a:rPr lang="en-US">
                <a:solidFill>
                  <a:srgbClr val="003865"/>
                </a:solidFill>
              </a:rPr>
              <a:t>1</a:t>
            </a:r>
          </a:p>
        </p:txBody>
      </p:sp>
      <p:sp>
        <p:nvSpPr>
          <p:cNvPr id="3" name="Content Placeholder 2">
            <a:extLst>
              <a:ext uri="{FF2B5EF4-FFF2-40B4-BE49-F238E27FC236}">
                <a16:creationId xmlns:a16="http://schemas.microsoft.com/office/drawing/2014/main" id="{FFA96BC4-AC2F-30C2-FC92-12C0498BE742}"/>
              </a:ext>
            </a:extLst>
          </p:cNvPr>
          <p:cNvSpPr>
            <a:spLocks noGrp="1"/>
          </p:cNvSpPr>
          <p:nvPr>
            <p:ph sz="half" idx="1"/>
          </p:nvPr>
        </p:nvSpPr>
        <p:spPr>
          <a:xfrm>
            <a:off x="257452" y="2602667"/>
            <a:ext cx="11677096" cy="1652667"/>
          </a:xfrm>
        </p:spPr>
        <p:txBody>
          <a:bodyPr/>
          <a:lstStyle/>
          <a:p>
            <a:pPr marL="12065" marR="5080" lvl="0" indent="-1270" defTabSz="914400" eaLnBrk="1" fontAlgn="auto" latinLnBrk="0" hangingPunct="1">
              <a:lnSpc>
                <a:spcPct val="100000"/>
              </a:lnSpc>
              <a:spcBef>
                <a:spcPts val="100"/>
              </a:spcBef>
              <a:spcAft>
                <a:spcPts val="0"/>
              </a:spcAft>
              <a:buClrTx/>
              <a:buSzTx/>
              <a:buFontTx/>
              <a:buNone/>
              <a:tabLst/>
              <a:defRPr/>
            </a:pPr>
            <a:r>
              <a:rPr kumimoji="0" lang="en-US" sz="2400" b="0" i="0" u="none" strike="noStrike" kern="0" cap="none" spc="0" normalizeH="0" baseline="0" noProof="0">
                <a:ln>
                  <a:noFill/>
                </a:ln>
                <a:solidFill>
                  <a:srgbClr val="1F487C"/>
                </a:solidFill>
                <a:effectLst/>
                <a:uLnTx/>
                <a:uFillTx/>
                <a:latin typeface="Arial"/>
                <a:cs typeface="Arial"/>
              </a:rPr>
              <a:t>The</a:t>
            </a:r>
            <a:r>
              <a:rPr kumimoji="0" lang="en-US" sz="2400" b="0" i="0" u="none" strike="noStrike" kern="0" cap="none" spc="-5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process</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of</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assigning</a:t>
            </a:r>
            <a:r>
              <a:rPr kumimoji="0" lang="en-US" sz="2400" b="0" i="0" u="none" strike="noStrike" kern="0" cap="none" spc="-1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a</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cost,</a:t>
            </a:r>
            <a:r>
              <a:rPr kumimoji="0" lang="en-US" sz="2400" b="0" i="0" u="none" strike="noStrike" kern="0" cap="none" spc="-5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or</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a</a:t>
            </a:r>
            <a:r>
              <a:rPr kumimoji="0" lang="en-US" sz="2400" b="0" i="0" u="none" strike="noStrike" kern="0" cap="none" spc="-5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group</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of</a:t>
            </a:r>
            <a:r>
              <a:rPr kumimoji="0" lang="en-US" sz="2400" b="0" i="0" u="none" strike="noStrike" kern="0" cap="none" spc="-4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costs,</a:t>
            </a:r>
            <a:r>
              <a:rPr kumimoji="0" lang="en-US" sz="2400" b="0" i="0" u="none" strike="noStrike" kern="0" cap="none" spc="-55" normalizeH="0" baseline="0" noProof="0">
                <a:ln>
                  <a:noFill/>
                </a:ln>
                <a:solidFill>
                  <a:srgbClr val="1F487C"/>
                </a:solidFill>
                <a:effectLst/>
                <a:uLnTx/>
                <a:uFillTx/>
                <a:latin typeface="Arial"/>
                <a:cs typeface="Arial"/>
              </a:rPr>
              <a:t> </a:t>
            </a:r>
            <a:r>
              <a:rPr kumimoji="0" lang="en-US" sz="2400" b="0" i="0" u="none" strike="noStrike" kern="0" cap="none" spc="-25" normalizeH="0" baseline="0" noProof="0">
                <a:ln>
                  <a:noFill/>
                </a:ln>
                <a:solidFill>
                  <a:srgbClr val="1F487C"/>
                </a:solidFill>
                <a:effectLst/>
                <a:uLnTx/>
                <a:uFillTx/>
                <a:latin typeface="Arial"/>
                <a:cs typeface="Arial"/>
              </a:rPr>
              <a:t>to </a:t>
            </a:r>
            <a:r>
              <a:rPr kumimoji="0" lang="en-US" sz="2400" b="0" i="0" u="none" strike="noStrike" kern="0" cap="none" spc="0" normalizeH="0" baseline="0" noProof="0">
                <a:ln>
                  <a:noFill/>
                </a:ln>
                <a:solidFill>
                  <a:srgbClr val="1F487C"/>
                </a:solidFill>
                <a:effectLst/>
                <a:uLnTx/>
                <a:uFillTx/>
                <a:latin typeface="Arial"/>
                <a:cs typeface="Arial"/>
              </a:rPr>
              <a:t>one</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or</a:t>
            </a:r>
            <a:r>
              <a:rPr kumimoji="0" lang="en-US" sz="2400" b="0" i="0" u="none" strike="noStrike" kern="0" cap="none" spc="-8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more</a:t>
            </a:r>
            <a:r>
              <a:rPr kumimoji="0" lang="en-US" sz="2400" b="0" i="0" u="none" strike="noStrike" kern="0" cap="none" spc="-8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cost</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objective(s),</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in</a:t>
            </a:r>
            <a:r>
              <a:rPr kumimoji="0" lang="en-US" sz="2400" b="0" i="0" u="none" strike="noStrike" kern="0" cap="none" spc="-8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reasonable</a:t>
            </a:r>
            <a:r>
              <a:rPr kumimoji="0" lang="en-US" sz="2400" b="0" i="0" u="none" strike="noStrike" kern="0" cap="none" spc="-5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proportion</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25" normalizeH="0" baseline="0" noProof="0">
                <a:ln>
                  <a:noFill/>
                </a:ln>
                <a:solidFill>
                  <a:srgbClr val="1F487C"/>
                </a:solidFill>
                <a:effectLst/>
                <a:uLnTx/>
                <a:uFillTx/>
                <a:latin typeface="Arial"/>
                <a:cs typeface="Arial"/>
              </a:rPr>
              <a:t>to </a:t>
            </a:r>
            <a:r>
              <a:rPr kumimoji="0" lang="en-US" sz="2400" b="0" i="0" u="none" strike="noStrike" kern="0" cap="none" spc="0" normalizeH="0" baseline="0" noProof="0">
                <a:ln>
                  <a:noFill/>
                </a:ln>
                <a:solidFill>
                  <a:srgbClr val="1F487C"/>
                </a:solidFill>
                <a:effectLst/>
                <a:uLnTx/>
                <a:uFillTx/>
                <a:latin typeface="Arial"/>
                <a:cs typeface="Arial"/>
              </a:rPr>
              <a:t>the</a:t>
            </a:r>
            <a:r>
              <a:rPr kumimoji="0" lang="en-US" sz="2400" b="0" i="0" u="none" strike="noStrike" kern="0" cap="none" spc="-8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benefit</a:t>
            </a:r>
            <a:r>
              <a:rPr kumimoji="0" lang="en-US" sz="2400" b="0" i="0" u="none" strike="noStrike" kern="0" cap="none" spc="-6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provided</a:t>
            </a:r>
            <a:r>
              <a:rPr kumimoji="0" lang="en-US" sz="2400" b="0" i="0" u="none" strike="noStrike" kern="0" cap="none" spc="-65"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or</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other</a:t>
            </a:r>
            <a:r>
              <a:rPr kumimoji="0" lang="en-US" sz="2400" b="0" i="0" u="none" strike="noStrike" kern="0" cap="none" spc="-80" normalizeH="0" baseline="0" noProof="0">
                <a:ln>
                  <a:noFill/>
                </a:ln>
                <a:solidFill>
                  <a:srgbClr val="1F487C"/>
                </a:solidFill>
                <a:effectLst/>
                <a:uLnTx/>
                <a:uFillTx/>
                <a:latin typeface="Arial"/>
                <a:cs typeface="Arial"/>
              </a:rPr>
              <a:t> </a:t>
            </a:r>
            <a:r>
              <a:rPr kumimoji="0" lang="en-US" sz="2400" b="0" i="0" u="none" strike="noStrike" kern="0" cap="none" spc="0" normalizeH="0" baseline="0" noProof="0">
                <a:ln>
                  <a:noFill/>
                </a:ln>
                <a:solidFill>
                  <a:srgbClr val="1F487C"/>
                </a:solidFill>
                <a:effectLst/>
                <a:uLnTx/>
                <a:uFillTx/>
                <a:latin typeface="Arial"/>
                <a:cs typeface="Arial"/>
              </a:rPr>
              <a:t>equitable</a:t>
            </a:r>
            <a:r>
              <a:rPr kumimoji="0" lang="en-US" sz="2400" b="0" i="0" u="none" strike="noStrike" kern="0" cap="none" spc="-50" normalizeH="0" baseline="0" noProof="0">
                <a:ln>
                  <a:noFill/>
                </a:ln>
                <a:solidFill>
                  <a:srgbClr val="1F487C"/>
                </a:solidFill>
                <a:effectLst/>
                <a:uLnTx/>
                <a:uFillTx/>
                <a:latin typeface="Arial"/>
                <a:cs typeface="Arial"/>
              </a:rPr>
              <a:t> </a:t>
            </a:r>
            <a:r>
              <a:rPr kumimoji="0" lang="en-US" sz="2400" b="0" i="0" u="none" strike="noStrike" kern="0" cap="none" spc="-10" normalizeH="0" baseline="0" noProof="0">
                <a:ln>
                  <a:noFill/>
                </a:ln>
                <a:solidFill>
                  <a:srgbClr val="1F487C"/>
                </a:solidFill>
                <a:effectLst/>
                <a:uLnTx/>
                <a:uFillTx/>
                <a:latin typeface="Arial"/>
                <a:cs typeface="Arial"/>
              </a:rPr>
              <a:t>relationship.</a:t>
            </a:r>
            <a:endParaRPr kumimoji="0" lang="en-US" sz="2400" b="0" i="0" u="none" strike="noStrike" kern="0" cap="none" spc="0" normalizeH="0" baseline="0" noProof="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40600128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0BE2-2156-5302-3D57-F0DA9E6EBDEC}"/>
              </a:ext>
            </a:extLst>
          </p:cNvPr>
          <p:cNvSpPr>
            <a:spLocks noGrp="1"/>
          </p:cNvSpPr>
          <p:nvPr>
            <p:ph type="title"/>
          </p:nvPr>
        </p:nvSpPr>
        <p:spPr/>
        <p:txBody>
          <a:bodyPr/>
          <a:lstStyle/>
          <a:p>
            <a:r>
              <a:rPr lang="en-US"/>
              <a:t>Cost Allocation </a:t>
            </a:r>
            <a:r>
              <a:rPr lang="en-US">
                <a:solidFill>
                  <a:srgbClr val="003865"/>
                </a:solidFill>
              </a:rPr>
              <a:t>3</a:t>
            </a:r>
          </a:p>
        </p:txBody>
      </p:sp>
      <p:sp>
        <p:nvSpPr>
          <p:cNvPr id="3" name="Content Placeholder 2">
            <a:extLst>
              <a:ext uri="{FF2B5EF4-FFF2-40B4-BE49-F238E27FC236}">
                <a16:creationId xmlns:a16="http://schemas.microsoft.com/office/drawing/2014/main" id="{20866F12-D12A-6645-AFF5-71A307EC6DD2}"/>
              </a:ext>
            </a:extLst>
          </p:cNvPr>
          <p:cNvSpPr>
            <a:spLocks noGrp="1"/>
          </p:cNvSpPr>
          <p:nvPr>
            <p:ph sz="half" idx="1"/>
          </p:nvPr>
        </p:nvSpPr>
        <p:spPr>
          <a:xfrm>
            <a:off x="489671" y="1594624"/>
            <a:ext cx="7188943" cy="4536545"/>
          </a:xfrm>
        </p:spPr>
        <p:txBody>
          <a:bodyPr/>
          <a:lstStyle/>
          <a:p>
            <a:pPr marL="12700" marR="0" lvl="0" indent="0" defTabSz="914400" eaLnBrk="1" fontAlgn="auto" latinLnBrk="0" hangingPunct="1">
              <a:lnSpc>
                <a:spcPct val="100000"/>
              </a:lnSpc>
              <a:spcBef>
                <a:spcPts val="100"/>
              </a:spcBef>
              <a:spcAft>
                <a:spcPts val="0"/>
              </a:spcAft>
              <a:buClrTx/>
              <a:buSzTx/>
              <a:buFontTx/>
              <a:buNone/>
              <a:tabLst/>
              <a:defRPr/>
            </a:pPr>
            <a:r>
              <a:rPr lang="en-US" sz="2400" b="1" kern="0">
                <a:solidFill>
                  <a:srgbClr val="1F487C"/>
                </a:solidFill>
                <a:latin typeface="Calibri"/>
                <a:cs typeface="Calibri"/>
              </a:rPr>
              <a:t>Relative Benefit and </a:t>
            </a:r>
            <a:r>
              <a:rPr kumimoji="0" lang="en-US" sz="2400" b="1" i="0" u="none" strike="noStrike" kern="0" cap="none" spc="0" normalizeH="0" baseline="0" noProof="0">
                <a:ln>
                  <a:noFill/>
                </a:ln>
                <a:solidFill>
                  <a:srgbClr val="1F487C"/>
                </a:solidFill>
                <a:effectLst/>
                <a:uLnTx/>
                <a:uFillTx/>
                <a:latin typeface="Calibri"/>
                <a:cs typeface="Calibri"/>
              </a:rPr>
              <a:t>Proportional</a:t>
            </a:r>
            <a:r>
              <a:rPr kumimoji="0" lang="en-US" sz="2400" b="1" i="0" u="none" strike="noStrike" kern="0" cap="none" spc="-25" normalizeH="0" baseline="0" noProof="0">
                <a:ln>
                  <a:noFill/>
                </a:ln>
                <a:solidFill>
                  <a:srgbClr val="1F487C"/>
                </a:solidFill>
                <a:effectLst/>
                <a:uLnTx/>
                <a:uFillTx/>
                <a:latin typeface="Calibri"/>
                <a:cs typeface="Calibri"/>
              </a:rPr>
              <a:t> </a:t>
            </a:r>
            <a:r>
              <a:rPr kumimoji="0" lang="en-US" sz="2400" b="1" i="0" u="none" strike="noStrike" kern="0" cap="none" spc="-10" normalizeH="0" baseline="0" noProof="0">
                <a:ln>
                  <a:noFill/>
                </a:ln>
                <a:solidFill>
                  <a:srgbClr val="1F487C"/>
                </a:solidFill>
                <a:effectLst/>
                <a:uLnTx/>
                <a:uFillTx/>
                <a:latin typeface="Calibri"/>
                <a:cs typeface="Calibri"/>
              </a:rPr>
              <a:t>Benefit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0" marR="5080" indent="0">
              <a:spcBef>
                <a:spcPts val="2880"/>
              </a:spcBef>
              <a:buNone/>
            </a:pPr>
            <a:r>
              <a:rPr lang="en-US" sz="2400">
                <a:solidFill>
                  <a:srgbClr val="1F487C"/>
                </a:solidFill>
                <a:cs typeface="Calibri"/>
              </a:rPr>
              <a:t>A</a:t>
            </a:r>
            <a:r>
              <a:rPr lang="en-US" sz="2400" spc="-60">
                <a:solidFill>
                  <a:srgbClr val="1F487C"/>
                </a:solidFill>
                <a:cs typeface="Calibri"/>
              </a:rPr>
              <a:t> </a:t>
            </a:r>
            <a:r>
              <a:rPr lang="en-US" sz="2400">
                <a:solidFill>
                  <a:srgbClr val="1F487C"/>
                </a:solidFill>
                <a:cs typeface="Calibri"/>
              </a:rPr>
              <a:t>cost</a:t>
            </a:r>
            <a:r>
              <a:rPr lang="en-US" sz="2400" spc="-50">
                <a:solidFill>
                  <a:srgbClr val="1F487C"/>
                </a:solidFill>
                <a:cs typeface="Calibri"/>
              </a:rPr>
              <a:t> </a:t>
            </a:r>
            <a:r>
              <a:rPr lang="en-US" sz="2400">
                <a:solidFill>
                  <a:srgbClr val="1F487C"/>
                </a:solidFill>
                <a:cs typeface="Calibri"/>
              </a:rPr>
              <a:t>is</a:t>
            </a:r>
            <a:r>
              <a:rPr lang="en-US" sz="2400" spc="-65">
                <a:solidFill>
                  <a:srgbClr val="1F487C"/>
                </a:solidFill>
                <a:cs typeface="Calibri"/>
              </a:rPr>
              <a:t> </a:t>
            </a:r>
            <a:r>
              <a:rPr lang="en-US" sz="2400">
                <a:solidFill>
                  <a:srgbClr val="1F487C"/>
                </a:solidFill>
                <a:cs typeface="Calibri"/>
              </a:rPr>
              <a:t>allowable to</a:t>
            </a:r>
            <a:r>
              <a:rPr lang="en-US" sz="2400" spc="-70">
                <a:solidFill>
                  <a:srgbClr val="1F487C"/>
                </a:solidFill>
                <a:cs typeface="Calibri"/>
              </a:rPr>
              <a:t> </a:t>
            </a:r>
            <a:r>
              <a:rPr lang="en-US" sz="2400">
                <a:solidFill>
                  <a:srgbClr val="1F487C"/>
                </a:solidFill>
                <a:cs typeface="Calibri"/>
              </a:rPr>
              <a:t>that</a:t>
            </a:r>
            <a:r>
              <a:rPr lang="en-US" sz="2400" spc="-50">
                <a:solidFill>
                  <a:srgbClr val="1F487C"/>
                </a:solidFill>
                <a:cs typeface="Calibri"/>
              </a:rPr>
              <a:t> </a:t>
            </a:r>
            <a:r>
              <a:rPr lang="en-US" sz="2400" spc="-10">
                <a:solidFill>
                  <a:srgbClr val="1F487C"/>
                </a:solidFill>
                <a:cs typeface="Calibri"/>
              </a:rPr>
              <a:t>award</a:t>
            </a:r>
            <a:r>
              <a:rPr lang="en-US" sz="2400" spc="-70">
                <a:solidFill>
                  <a:srgbClr val="1F487C"/>
                </a:solidFill>
                <a:cs typeface="Calibri"/>
              </a:rPr>
              <a:t> </a:t>
            </a:r>
            <a:r>
              <a:rPr lang="en-US" sz="2400">
                <a:solidFill>
                  <a:srgbClr val="1F487C"/>
                </a:solidFill>
                <a:cs typeface="Calibri"/>
              </a:rPr>
              <a:t>or</a:t>
            </a:r>
            <a:r>
              <a:rPr lang="en-US" sz="2400" spc="-45">
                <a:solidFill>
                  <a:srgbClr val="1F487C"/>
                </a:solidFill>
                <a:cs typeface="Calibri"/>
              </a:rPr>
              <a:t> </a:t>
            </a:r>
            <a:r>
              <a:rPr lang="en-US" sz="2400">
                <a:solidFill>
                  <a:srgbClr val="1F487C"/>
                </a:solidFill>
                <a:cs typeface="Calibri"/>
              </a:rPr>
              <a:t>cost</a:t>
            </a:r>
            <a:r>
              <a:rPr lang="en-US" sz="2400" spc="-60">
                <a:solidFill>
                  <a:srgbClr val="1F487C"/>
                </a:solidFill>
                <a:cs typeface="Calibri"/>
              </a:rPr>
              <a:t> </a:t>
            </a:r>
            <a:r>
              <a:rPr lang="en-US" sz="2400">
                <a:solidFill>
                  <a:srgbClr val="1F487C"/>
                </a:solidFill>
                <a:cs typeface="Calibri"/>
              </a:rPr>
              <a:t>objective</a:t>
            </a:r>
            <a:r>
              <a:rPr lang="en-US" sz="2400" spc="-40">
                <a:solidFill>
                  <a:srgbClr val="1F487C"/>
                </a:solidFill>
                <a:cs typeface="Calibri"/>
              </a:rPr>
              <a:t> </a:t>
            </a:r>
            <a:r>
              <a:rPr lang="en-US" sz="2400" spc="-25">
                <a:solidFill>
                  <a:srgbClr val="1F487C"/>
                </a:solidFill>
                <a:cs typeface="Calibri"/>
              </a:rPr>
              <a:t>in </a:t>
            </a:r>
            <a:r>
              <a:rPr lang="en-US" sz="2400">
                <a:solidFill>
                  <a:srgbClr val="1F487C"/>
                </a:solidFill>
                <a:cs typeface="Calibri"/>
              </a:rPr>
              <a:t>accordance</a:t>
            </a:r>
            <a:r>
              <a:rPr lang="en-US" sz="2400" spc="-90">
                <a:solidFill>
                  <a:srgbClr val="1F487C"/>
                </a:solidFill>
                <a:cs typeface="Calibri"/>
              </a:rPr>
              <a:t> </a:t>
            </a:r>
            <a:r>
              <a:rPr lang="en-US" sz="2400">
                <a:solidFill>
                  <a:srgbClr val="1F487C"/>
                </a:solidFill>
                <a:cs typeface="Calibri"/>
              </a:rPr>
              <a:t>with</a:t>
            </a:r>
            <a:r>
              <a:rPr lang="en-US" sz="2400" spc="-85">
                <a:solidFill>
                  <a:srgbClr val="1F487C"/>
                </a:solidFill>
                <a:cs typeface="Calibri"/>
              </a:rPr>
              <a:t> </a:t>
            </a:r>
            <a:r>
              <a:rPr lang="en-US" sz="2400" b="1" spc="-10">
                <a:solidFill>
                  <a:srgbClr val="1F487C"/>
                </a:solidFill>
                <a:cs typeface="Calibri"/>
              </a:rPr>
              <a:t>relative</a:t>
            </a:r>
            <a:r>
              <a:rPr lang="en-US" sz="2400" b="1" spc="-85">
                <a:solidFill>
                  <a:srgbClr val="1F487C"/>
                </a:solidFill>
                <a:cs typeface="Calibri"/>
              </a:rPr>
              <a:t> </a:t>
            </a:r>
            <a:r>
              <a:rPr lang="en-US" sz="2400" b="1">
                <a:solidFill>
                  <a:srgbClr val="1F487C"/>
                </a:solidFill>
                <a:cs typeface="Calibri"/>
              </a:rPr>
              <a:t>benefits</a:t>
            </a:r>
            <a:r>
              <a:rPr lang="en-US" sz="2400" b="1" spc="-70">
                <a:solidFill>
                  <a:srgbClr val="1F487C"/>
                </a:solidFill>
                <a:cs typeface="Calibri"/>
              </a:rPr>
              <a:t> </a:t>
            </a:r>
            <a:r>
              <a:rPr lang="en-US" sz="2400" spc="-10">
                <a:solidFill>
                  <a:srgbClr val="1F487C"/>
                </a:solidFill>
                <a:cs typeface="Calibri"/>
              </a:rPr>
              <a:t>received.</a:t>
            </a:r>
            <a:endParaRPr lang="en-US" sz="2400">
              <a:cs typeface="Calibri"/>
            </a:endParaRPr>
          </a:p>
          <a:p>
            <a:pPr marL="0" marR="5080" indent="0">
              <a:spcBef>
                <a:spcPts val="2880"/>
              </a:spcBef>
              <a:buNone/>
            </a:pPr>
            <a:r>
              <a:rPr lang="en-US" sz="2400">
                <a:solidFill>
                  <a:srgbClr val="1F487C"/>
                </a:solidFill>
                <a:cs typeface="Calibri"/>
              </a:rPr>
              <a:t>If</a:t>
            </a:r>
            <a:r>
              <a:rPr lang="en-US" sz="2400" spc="-35">
                <a:solidFill>
                  <a:srgbClr val="1F487C"/>
                </a:solidFill>
                <a:cs typeface="Calibri"/>
              </a:rPr>
              <a:t> </a:t>
            </a:r>
            <a:r>
              <a:rPr lang="en-US" sz="2400">
                <a:solidFill>
                  <a:srgbClr val="1F487C"/>
                </a:solidFill>
                <a:cs typeface="Calibri"/>
              </a:rPr>
              <a:t>a</a:t>
            </a:r>
            <a:r>
              <a:rPr lang="en-US" sz="2400" spc="-30">
                <a:solidFill>
                  <a:srgbClr val="1F487C"/>
                </a:solidFill>
                <a:cs typeface="Calibri"/>
              </a:rPr>
              <a:t> </a:t>
            </a:r>
            <a:r>
              <a:rPr lang="en-US" sz="2400">
                <a:solidFill>
                  <a:srgbClr val="1F487C"/>
                </a:solidFill>
                <a:cs typeface="Calibri"/>
              </a:rPr>
              <a:t>cost</a:t>
            </a:r>
            <a:r>
              <a:rPr lang="en-US" sz="2400" spc="-40">
                <a:solidFill>
                  <a:srgbClr val="1F487C"/>
                </a:solidFill>
                <a:cs typeface="Calibri"/>
              </a:rPr>
              <a:t> </a:t>
            </a:r>
            <a:r>
              <a:rPr lang="en-US" sz="2400">
                <a:solidFill>
                  <a:srgbClr val="1F487C"/>
                </a:solidFill>
                <a:cs typeface="Calibri"/>
              </a:rPr>
              <a:t>benefits</a:t>
            </a:r>
            <a:r>
              <a:rPr lang="en-US" sz="2400" spc="-30">
                <a:solidFill>
                  <a:srgbClr val="1F487C"/>
                </a:solidFill>
                <a:cs typeface="Calibri"/>
              </a:rPr>
              <a:t> </a:t>
            </a:r>
            <a:r>
              <a:rPr lang="en-US" sz="2400">
                <a:solidFill>
                  <a:srgbClr val="1F487C"/>
                </a:solidFill>
                <a:cs typeface="Calibri"/>
              </a:rPr>
              <a:t>two</a:t>
            </a:r>
            <a:r>
              <a:rPr lang="en-US" sz="2400" spc="-40">
                <a:solidFill>
                  <a:srgbClr val="1F487C"/>
                </a:solidFill>
                <a:cs typeface="Calibri"/>
              </a:rPr>
              <a:t> </a:t>
            </a:r>
            <a:r>
              <a:rPr lang="en-US" sz="2400">
                <a:solidFill>
                  <a:srgbClr val="1F487C"/>
                </a:solidFill>
                <a:cs typeface="Calibri"/>
              </a:rPr>
              <a:t>or</a:t>
            </a:r>
            <a:r>
              <a:rPr lang="en-US" sz="2400" spc="-25">
                <a:solidFill>
                  <a:srgbClr val="1F487C"/>
                </a:solidFill>
                <a:cs typeface="Calibri"/>
              </a:rPr>
              <a:t> </a:t>
            </a:r>
            <a:r>
              <a:rPr lang="en-US" sz="2400">
                <a:solidFill>
                  <a:srgbClr val="1F487C"/>
                </a:solidFill>
                <a:cs typeface="Calibri"/>
              </a:rPr>
              <a:t>more</a:t>
            </a:r>
            <a:r>
              <a:rPr lang="en-US" sz="2400" spc="-40">
                <a:solidFill>
                  <a:srgbClr val="1F487C"/>
                </a:solidFill>
                <a:cs typeface="Calibri"/>
              </a:rPr>
              <a:t> </a:t>
            </a:r>
            <a:r>
              <a:rPr lang="en-US" sz="2400">
                <a:solidFill>
                  <a:srgbClr val="1F487C"/>
                </a:solidFill>
                <a:cs typeface="Calibri"/>
              </a:rPr>
              <a:t>projects</a:t>
            </a:r>
            <a:r>
              <a:rPr lang="en-US" sz="2400" spc="-45">
                <a:solidFill>
                  <a:srgbClr val="1F487C"/>
                </a:solidFill>
                <a:cs typeface="Calibri"/>
              </a:rPr>
              <a:t> </a:t>
            </a:r>
            <a:r>
              <a:rPr lang="en-US" sz="2400" spc="-25">
                <a:solidFill>
                  <a:srgbClr val="1F487C"/>
                </a:solidFill>
                <a:cs typeface="Calibri"/>
              </a:rPr>
              <a:t>or </a:t>
            </a:r>
            <a:r>
              <a:rPr lang="en-US" sz="2400">
                <a:solidFill>
                  <a:srgbClr val="1F487C"/>
                </a:solidFill>
                <a:cs typeface="Calibri"/>
              </a:rPr>
              <a:t>activities</a:t>
            </a:r>
            <a:r>
              <a:rPr lang="en-US" sz="2400" spc="-55">
                <a:solidFill>
                  <a:srgbClr val="1F487C"/>
                </a:solidFill>
                <a:cs typeface="Calibri"/>
              </a:rPr>
              <a:t> </a:t>
            </a:r>
            <a:r>
              <a:rPr lang="en-US" sz="2400">
                <a:solidFill>
                  <a:srgbClr val="1F487C"/>
                </a:solidFill>
                <a:cs typeface="Calibri"/>
              </a:rPr>
              <a:t>in</a:t>
            </a:r>
            <a:r>
              <a:rPr lang="en-US" sz="2400" spc="-55">
                <a:solidFill>
                  <a:srgbClr val="1F487C"/>
                </a:solidFill>
                <a:cs typeface="Calibri"/>
              </a:rPr>
              <a:t> </a:t>
            </a:r>
            <a:r>
              <a:rPr lang="en-US" sz="2400">
                <a:solidFill>
                  <a:srgbClr val="1F487C"/>
                </a:solidFill>
                <a:cs typeface="Calibri"/>
              </a:rPr>
              <a:t>proportions</a:t>
            </a:r>
            <a:r>
              <a:rPr lang="en-US" sz="2400" spc="-40">
                <a:solidFill>
                  <a:srgbClr val="1F487C"/>
                </a:solidFill>
                <a:cs typeface="Calibri"/>
              </a:rPr>
              <a:t> </a:t>
            </a:r>
            <a:r>
              <a:rPr lang="en-US" sz="2400">
                <a:solidFill>
                  <a:srgbClr val="1F487C"/>
                </a:solidFill>
                <a:cs typeface="Calibri"/>
              </a:rPr>
              <a:t>that</a:t>
            </a:r>
            <a:r>
              <a:rPr lang="en-US" sz="2400" spc="-50">
                <a:solidFill>
                  <a:srgbClr val="1F487C"/>
                </a:solidFill>
                <a:cs typeface="Calibri"/>
              </a:rPr>
              <a:t> </a:t>
            </a:r>
            <a:r>
              <a:rPr lang="en-US" sz="2400">
                <a:solidFill>
                  <a:srgbClr val="1F487C"/>
                </a:solidFill>
                <a:cs typeface="Calibri"/>
              </a:rPr>
              <a:t>can</a:t>
            </a:r>
            <a:r>
              <a:rPr lang="en-US" sz="2400" spc="-45">
                <a:solidFill>
                  <a:srgbClr val="1F487C"/>
                </a:solidFill>
                <a:cs typeface="Calibri"/>
              </a:rPr>
              <a:t> </a:t>
            </a:r>
            <a:r>
              <a:rPr lang="en-US" sz="2400" spc="-25">
                <a:solidFill>
                  <a:srgbClr val="1F487C"/>
                </a:solidFill>
                <a:cs typeface="Calibri"/>
              </a:rPr>
              <a:t>be </a:t>
            </a:r>
            <a:r>
              <a:rPr lang="en-US" sz="2400">
                <a:solidFill>
                  <a:srgbClr val="1F487C"/>
                </a:solidFill>
                <a:cs typeface="Calibri"/>
              </a:rPr>
              <a:t>determined</a:t>
            </a:r>
            <a:r>
              <a:rPr lang="en-US" sz="2400" spc="-65">
                <a:solidFill>
                  <a:srgbClr val="1F487C"/>
                </a:solidFill>
                <a:cs typeface="Calibri"/>
              </a:rPr>
              <a:t> </a:t>
            </a:r>
            <a:r>
              <a:rPr lang="en-US" sz="2400">
                <a:solidFill>
                  <a:srgbClr val="1F487C"/>
                </a:solidFill>
                <a:cs typeface="Calibri"/>
              </a:rPr>
              <a:t>without</a:t>
            </a:r>
            <a:r>
              <a:rPr lang="en-US" sz="2400" spc="-65">
                <a:solidFill>
                  <a:srgbClr val="1F487C"/>
                </a:solidFill>
                <a:cs typeface="Calibri"/>
              </a:rPr>
              <a:t> </a:t>
            </a:r>
            <a:r>
              <a:rPr lang="en-US" sz="2400">
                <a:solidFill>
                  <a:srgbClr val="1F487C"/>
                </a:solidFill>
                <a:cs typeface="Calibri"/>
              </a:rPr>
              <a:t>undue</a:t>
            </a:r>
            <a:r>
              <a:rPr lang="en-US" sz="2400" spc="-35">
                <a:solidFill>
                  <a:srgbClr val="1F487C"/>
                </a:solidFill>
                <a:cs typeface="Calibri"/>
              </a:rPr>
              <a:t> </a:t>
            </a:r>
            <a:r>
              <a:rPr lang="en-US" sz="2400">
                <a:solidFill>
                  <a:srgbClr val="1F487C"/>
                </a:solidFill>
                <a:cs typeface="Calibri"/>
              </a:rPr>
              <a:t>effort</a:t>
            </a:r>
            <a:r>
              <a:rPr lang="en-US" sz="2400" spc="-50">
                <a:solidFill>
                  <a:srgbClr val="1F487C"/>
                </a:solidFill>
                <a:cs typeface="Calibri"/>
              </a:rPr>
              <a:t> </a:t>
            </a:r>
            <a:r>
              <a:rPr lang="en-US" sz="2400">
                <a:solidFill>
                  <a:srgbClr val="1F487C"/>
                </a:solidFill>
                <a:cs typeface="Calibri"/>
              </a:rPr>
              <a:t>or</a:t>
            </a:r>
            <a:r>
              <a:rPr lang="en-US" sz="2400" spc="-45">
                <a:solidFill>
                  <a:srgbClr val="1F487C"/>
                </a:solidFill>
                <a:cs typeface="Calibri"/>
              </a:rPr>
              <a:t> </a:t>
            </a:r>
            <a:r>
              <a:rPr lang="en-US" sz="2400" spc="-10">
                <a:solidFill>
                  <a:srgbClr val="1F487C"/>
                </a:solidFill>
                <a:cs typeface="Calibri"/>
              </a:rPr>
              <a:t>cost, </a:t>
            </a:r>
            <a:r>
              <a:rPr lang="en-US" sz="2400">
                <a:solidFill>
                  <a:srgbClr val="1F487C"/>
                </a:solidFill>
                <a:cs typeface="Calibri"/>
              </a:rPr>
              <a:t>the</a:t>
            </a:r>
            <a:r>
              <a:rPr lang="en-US" sz="2400" spc="-25">
                <a:solidFill>
                  <a:srgbClr val="1F487C"/>
                </a:solidFill>
                <a:cs typeface="Calibri"/>
              </a:rPr>
              <a:t> </a:t>
            </a:r>
            <a:r>
              <a:rPr lang="en-US" sz="2400">
                <a:solidFill>
                  <a:srgbClr val="1F487C"/>
                </a:solidFill>
                <a:cs typeface="Calibri"/>
              </a:rPr>
              <a:t>cost</a:t>
            </a:r>
            <a:r>
              <a:rPr lang="en-US" sz="2400" spc="-35">
                <a:solidFill>
                  <a:srgbClr val="1F487C"/>
                </a:solidFill>
                <a:cs typeface="Calibri"/>
              </a:rPr>
              <a:t> </a:t>
            </a:r>
            <a:r>
              <a:rPr lang="en-US" sz="2400">
                <a:solidFill>
                  <a:srgbClr val="1F487C"/>
                </a:solidFill>
                <a:cs typeface="Calibri"/>
              </a:rPr>
              <a:t>must</a:t>
            </a:r>
            <a:r>
              <a:rPr lang="en-US" sz="2400" spc="-35">
                <a:solidFill>
                  <a:srgbClr val="1F487C"/>
                </a:solidFill>
                <a:cs typeface="Calibri"/>
              </a:rPr>
              <a:t> </a:t>
            </a:r>
            <a:r>
              <a:rPr lang="en-US" sz="2400">
                <a:solidFill>
                  <a:srgbClr val="1F487C"/>
                </a:solidFill>
                <a:cs typeface="Calibri"/>
              </a:rPr>
              <a:t>be</a:t>
            </a:r>
            <a:r>
              <a:rPr lang="en-US" sz="2400" spc="-20">
                <a:solidFill>
                  <a:srgbClr val="1F487C"/>
                </a:solidFill>
                <a:cs typeface="Calibri"/>
              </a:rPr>
              <a:t> </a:t>
            </a:r>
            <a:r>
              <a:rPr lang="en-US" sz="2400">
                <a:solidFill>
                  <a:srgbClr val="1F487C"/>
                </a:solidFill>
                <a:cs typeface="Calibri"/>
              </a:rPr>
              <a:t>allocated</a:t>
            </a:r>
            <a:r>
              <a:rPr lang="en-US" sz="2400" spc="-40">
                <a:solidFill>
                  <a:srgbClr val="1F487C"/>
                </a:solidFill>
                <a:cs typeface="Calibri"/>
              </a:rPr>
              <a:t> </a:t>
            </a:r>
            <a:r>
              <a:rPr lang="en-US" sz="2400">
                <a:solidFill>
                  <a:srgbClr val="1F487C"/>
                </a:solidFill>
                <a:cs typeface="Calibri"/>
              </a:rPr>
              <a:t>to</a:t>
            </a:r>
            <a:r>
              <a:rPr lang="en-US" sz="2400" spc="-45">
                <a:solidFill>
                  <a:srgbClr val="1F487C"/>
                </a:solidFill>
                <a:cs typeface="Calibri"/>
              </a:rPr>
              <a:t> </a:t>
            </a:r>
            <a:r>
              <a:rPr lang="en-US" sz="2400">
                <a:solidFill>
                  <a:srgbClr val="1F487C"/>
                </a:solidFill>
                <a:cs typeface="Calibri"/>
              </a:rPr>
              <a:t>the</a:t>
            </a:r>
            <a:r>
              <a:rPr lang="en-US" sz="2400" spc="-20">
                <a:solidFill>
                  <a:srgbClr val="1F487C"/>
                </a:solidFill>
                <a:cs typeface="Calibri"/>
              </a:rPr>
              <a:t> </a:t>
            </a:r>
            <a:r>
              <a:rPr lang="en-US" sz="2400" spc="-10">
                <a:solidFill>
                  <a:srgbClr val="1F487C"/>
                </a:solidFill>
                <a:cs typeface="Calibri"/>
              </a:rPr>
              <a:t>projects </a:t>
            </a:r>
            <a:r>
              <a:rPr lang="en-US" sz="2400">
                <a:solidFill>
                  <a:srgbClr val="1F487C"/>
                </a:solidFill>
                <a:cs typeface="Calibri"/>
              </a:rPr>
              <a:t>based</a:t>
            </a:r>
            <a:r>
              <a:rPr lang="en-US" sz="2400" spc="-45">
                <a:solidFill>
                  <a:srgbClr val="1F487C"/>
                </a:solidFill>
                <a:cs typeface="Calibri"/>
              </a:rPr>
              <a:t> </a:t>
            </a:r>
            <a:r>
              <a:rPr lang="en-US" sz="2400">
                <a:solidFill>
                  <a:srgbClr val="1F487C"/>
                </a:solidFill>
                <a:cs typeface="Calibri"/>
              </a:rPr>
              <a:t>on</a:t>
            </a:r>
            <a:r>
              <a:rPr lang="en-US" sz="2400" spc="-40">
                <a:solidFill>
                  <a:srgbClr val="1F487C"/>
                </a:solidFill>
                <a:cs typeface="Calibri"/>
              </a:rPr>
              <a:t> </a:t>
            </a:r>
            <a:r>
              <a:rPr lang="en-US" sz="2400">
                <a:solidFill>
                  <a:srgbClr val="1F487C"/>
                </a:solidFill>
                <a:cs typeface="Calibri"/>
              </a:rPr>
              <a:t>the</a:t>
            </a:r>
            <a:r>
              <a:rPr lang="en-US" sz="2400" spc="-35">
                <a:solidFill>
                  <a:srgbClr val="1F487C"/>
                </a:solidFill>
                <a:cs typeface="Calibri"/>
              </a:rPr>
              <a:t> </a:t>
            </a:r>
            <a:r>
              <a:rPr lang="en-US" sz="2400">
                <a:solidFill>
                  <a:srgbClr val="1F487C"/>
                </a:solidFill>
                <a:cs typeface="Calibri"/>
              </a:rPr>
              <a:t>proportional</a:t>
            </a:r>
            <a:r>
              <a:rPr lang="en-US" sz="2400" spc="-50">
                <a:solidFill>
                  <a:srgbClr val="1F487C"/>
                </a:solidFill>
                <a:cs typeface="Calibri"/>
              </a:rPr>
              <a:t> </a:t>
            </a:r>
            <a:r>
              <a:rPr lang="en-US" sz="2400" spc="-10">
                <a:solidFill>
                  <a:srgbClr val="1F487C"/>
                </a:solidFill>
                <a:cs typeface="Calibri"/>
              </a:rPr>
              <a:t>benefit</a:t>
            </a:r>
            <a:r>
              <a:rPr lang="en-US" sz="2400" spc="-10">
                <a:solidFill>
                  <a:srgbClr val="003863"/>
                </a:solidFill>
                <a:cs typeface="Calibri"/>
              </a:rPr>
              <a:t>.</a:t>
            </a:r>
            <a:endParaRPr lang="en-US" sz="2400">
              <a:cs typeface="Calibri"/>
            </a:endParaRPr>
          </a:p>
        </p:txBody>
      </p:sp>
      <p:pic>
        <p:nvPicPr>
          <p:cNvPr id="6" name="object 5">
            <a:extLst>
              <a:ext uri="{FF2B5EF4-FFF2-40B4-BE49-F238E27FC236}">
                <a16:creationId xmlns:a16="http://schemas.microsoft.com/office/drawing/2014/main" id="{26D42E55-0907-4C2D-55E3-D30AF643CAD6}"/>
              </a:ext>
              <a:ext uri="{C183D7F6-B498-43B3-948B-1728B52AA6E4}">
                <adec:decorative xmlns:adec="http://schemas.microsoft.com/office/drawing/2017/decorative" val="1"/>
              </a:ext>
            </a:extLst>
          </p:cNvPr>
          <p:cNvPicPr>
            <a:picLocks noGrp="1"/>
          </p:cNvPicPr>
          <p:nvPr>
            <p:ph sz="half" idx="11"/>
          </p:nvPr>
        </p:nvPicPr>
        <p:blipFill>
          <a:blip r:embed="rId3" cstate="print"/>
          <a:stretch>
            <a:fillRect/>
          </a:stretch>
        </p:blipFill>
        <p:spPr>
          <a:xfrm>
            <a:off x="8504725" y="2227384"/>
            <a:ext cx="1717797" cy="2864827"/>
          </a:xfrm>
          <a:prstGeom prst="rect">
            <a:avLst/>
          </a:prstGeom>
        </p:spPr>
      </p:pic>
    </p:spTree>
    <p:extLst>
      <p:ext uri="{BB962C8B-B14F-4D97-AF65-F5344CB8AC3E}">
        <p14:creationId xmlns:p14="http://schemas.microsoft.com/office/powerpoint/2010/main" val="4657630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BD1F17-40D4-1FCC-8A86-F5CEDE7F7352}"/>
              </a:ext>
            </a:extLst>
          </p:cNvPr>
          <p:cNvSpPr>
            <a:spLocks noGrp="1"/>
          </p:cNvSpPr>
          <p:nvPr>
            <p:ph type="title"/>
          </p:nvPr>
        </p:nvSpPr>
        <p:spPr/>
        <p:txBody>
          <a:bodyPr/>
          <a:lstStyle/>
          <a:p>
            <a:r>
              <a:rPr lang="en-US"/>
              <a:t>Cost Allocation Example</a:t>
            </a:r>
          </a:p>
        </p:txBody>
      </p:sp>
      <p:sp>
        <p:nvSpPr>
          <p:cNvPr id="6" name="Content Placeholder 5">
            <a:extLst>
              <a:ext uri="{FF2B5EF4-FFF2-40B4-BE49-F238E27FC236}">
                <a16:creationId xmlns:a16="http://schemas.microsoft.com/office/drawing/2014/main" id="{F5D88779-E774-F908-1D06-EABFE52AE031}"/>
              </a:ext>
            </a:extLst>
          </p:cNvPr>
          <p:cNvSpPr>
            <a:spLocks noGrp="1"/>
          </p:cNvSpPr>
          <p:nvPr>
            <p:ph sz="half"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1F497D"/>
                </a:solidFill>
                <a:effectLst/>
                <a:uLnTx/>
                <a:uFillTx/>
                <a:latin typeface="Calibri"/>
                <a:ea typeface="+mn-ea"/>
                <a:cs typeface="Calibri"/>
              </a:rPr>
              <a:t>Each grantee must have an approved cost allocation methodology in place.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1F497D"/>
              </a:solidFill>
              <a:effectLst/>
              <a:uLnTx/>
              <a:uFillTx/>
              <a:latin typeface="Calibri"/>
              <a:ea typeface="+mn-ea"/>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1F497D"/>
                </a:solidFill>
                <a:effectLst/>
                <a:uLnTx/>
                <a:uFillTx/>
                <a:latin typeface="Calibri"/>
                <a:ea typeface="+mn-ea"/>
                <a:cs typeface="Calibri"/>
              </a:rPr>
              <a:t>Methodologies may be based upon the type of expenditure.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1F497D"/>
              </a:solidFill>
              <a:effectLst/>
              <a:uLnTx/>
              <a:uFillTx/>
              <a:latin typeface="Calibri"/>
              <a:ea typeface="+mn-ea"/>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1F497D"/>
                </a:solidFill>
                <a:effectLst/>
                <a:uLnTx/>
                <a:uFillTx/>
                <a:latin typeface="Calibri"/>
                <a:ea typeface="+mn-ea"/>
                <a:cs typeface="Calibri"/>
              </a:rPr>
              <a:t>Common methods include</a:t>
            </a:r>
          </a:p>
          <a:p>
            <a:pPr marL="800100" marR="0" lvl="1" indent="-342900" defTabSz="914400" eaLnBrk="1" fontAlgn="auto" latinLnBrk="0" hangingPunct="1">
              <a:lnSpc>
                <a:spcPct val="100000"/>
              </a:lnSpc>
              <a:spcBef>
                <a:spcPts val="0"/>
              </a:spcBef>
              <a:spcAft>
                <a:spcPts val="0"/>
              </a:spcAft>
              <a:buClr>
                <a:srgbClr val="78BE21"/>
              </a:buClr>
              <a:buSzTx/>
              <a:buFont typeface="Arial" panose="020B0604020202020204" pitchFamily="34" charset="0"/>
              <a:buChar char="•"/>
              <a:tabLst/>
              <a:defRPr/>
            </a:pPr>
            <a:r>
              <a:rPr kumimoji="0" lang="en-US" sz="2400" b="0" i="0" u="none" strike="noStrike" kern="0" cap="none" spc="0" normalizeH="0" baseline="0" noProof="0">
                <a:ln>
                  <a:noFill/>
                </a:ln>
                <a:solidFill>
                  <a:srgbClr val="1F497D"/>
                </a:solidFill>
                <a:effectLst/>
                <a:uLnTx/>
                <a:uFillTx/>
                <a:latin typeface="Calibri"/>
                <a:ea typeface="+mn-ea"/>
                <a:cs typeface="+mn-cs"/>
              </a:rPr>
              <a:t>FTE</a:t>
            </a:r>
          </a:p>
          <a:p>
            <a:pPr marL="800100" marR="0" lvl="1" indent="-342900" defTabSz="914400" eaLnBrk="1" fontAlgn="auto" latinLnBrk="0" hangingPunct="1">
              <a:lnSpc>
                <a:spcPct val="100000"/>
              </a:lnSpc>
              <a:spcBef>
                <a:spcPts val="0"/>
              </a:spcBef>
              <a:spcAft>
                <a:spcPts val="0"/>
              </a:spcAft>
              <a:buClr>
                <a:srgbClr val="78BE21"/>
              </a:buClr>
              <a:buSzTx/>
              <a:buFont typeface="Arial" panose="020B0604020202020204" pitchFamily="34" charset="0"/>
              <a:buChar char="•"/>
              <a:tabLst/>
              <a:defRPr/>
            </a:pPr>
            <a:r>
              <a:rPr kumimoji="0" lang="en-US" sz="2400" b="0" i="0" u="none" strike="noStrike" kern="0" cap="none" spc="0" normalizeH="0" baseline="0" noProof="0">
                <a:ln>
                  <a:noFill/>
                </a:ln>
                <a:solidFill>
                  <a:srgbClr val="1F497D"/>
                </a:solidFill>
                <a:effectLst/>
                <a:uLnTx/>
                <a:uFillTx/>
                <a:latin typeface="Calibri"/>
                <a:ea typeface="+mn-ea"/>
                <a:cs typeface="+mn-cs"/>
              </a:rPr>
              <a:t>Square Footage</a:t>
            </a:r>
          </a:p>
        </p:txBody>
      </p:sp>
      <p:pic>
        <p:nvPicPr>
          <p:cNvPr id="8" name="Content Placeholder 7" descr="Sample Invoice">
            <a:extLst>
              <a:ext uri="{FF2B5EF4-FFF2-40B4-BE49-F238E27FC236}">
                <a16:creationId xmlns:a16="http://schemas.microsoft.com/office/drawing/2014/main" id="{2F0F2A58-B157-730F-4946-8380EF1A7EB6}"/>
              </a:ext>
            </a:extLst>
          </p:cNvPr>
          <p:cNvPicPr>
            <a:picLocks noGrp="1" noChangeAspect="1"/>
          </p:cNvPicPr>
          <p:nvPr>
            <p:ph sz="half" idx="11"/>
          </p:nvPr>
        </p:nvPicPr>
        <p:blipFill>
          <a:blip r:embed="rId3"/>
          <a:srcRect r="34858"/>
          <a:stretch/>
        </p:blipFill>
        <p:spPr>
          <a:xfrm>
            <a:off x="6338888" y="1594624"/>
            <a:ext cx="5138004" cy="4440327"/>
          </a:xfrm>
          <a:prstGeom prst="rect">
            <a:avLst/>
          </a:prstGeom>
        </p:spPr>
      </p:pic>
      <p:sp>
        <p:nvSpPr>
          <p:cNvPr id="9" name="Oval 8">
            <a:extLst>
              <a:ext uri="{FF2B5EF4-FFF2-40B4-BE49-F238E27FC236}">
                <a16:creationId xmlns:a16="http://schemas.microsoft.com/office/drawing/2014/main" id="{A5162ABB-2BD3-8430-4FA5-4740393EF852}"/>
              </a:ext>
              <a:ext uri="{C183D7F6-B498-43B3-948B-1728B52AA6E4}">
                <adec:decorative xmlns:adec="http://schemas.microsoft.com/office/drawing/2017/decorative" val="1"/>
              </a:ext>
            </a:extLst>
          </p:cNvPr>
          <p:cNvSpPr/>
          <p:nvPr/>
        </p:nvSpPr>
        <p:spPr>
          <a:xfrm>
            <a:off x="8080649" y="2362200"/>
            <a:ext cx="2819400" cy="28643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a:extLst>
              <a:ext uri="{FF2B5EF4-FFF2-40B4-BE49-F238E27FC236}">
                <a16:creationId xmlns:a16="http://schemas.microsoft.com/office/drawing/2014/main" id="{0435FB9B-5EE7-F508-B4C0-B89AFC463D56}"/>
              </a:ext>
              <a:ext uri="{C183D7F6-B498-43B3-948B-1728B52AA6E4}">
                <adec:decorative xmlns:adec="http://schemas.microsoft.com/office/drawing/2017/decorative" val="1"/>
              </a:ext>
            </a:extLst>
          </p:cNvPr>
          <p:cNvSpPr/>
          <p:nvPr/>
        </p:nvSpPr>
        <p:spPr>
          <a:xfrm>
            <a:off x="8115819" y="4624756"/>
            <a:ext cx="2819400" cy="28643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283620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3B38-488A-9700-1222-DD1B9C5CC2F1}"/>
              </a:ext>
            </a:extLst>
          </p:cNvPr>
          <p:cNvSpPr>
            <a:spLocks noGrp="1"/>
          </p:cNvSpPr>
          <p:nvPr>
            <p:ph type="title"/>
          </p:nvPr>
        </p:nvSpPr>
        <p:spPr/>
        <p:txBody>
          <a:bodyPr/>
          <a:lstStyle/>
          <a:p>
            <a:r>
              <a:rPr lang="en-US"/>
              <a:t>Cost Allocation </a:t>
            </a:r>
            <a:r>
              <a:rPr lang="en-US">
                <a:solidFill>
                  <a:srgbClr val="003865"/>
                </a:solidFill>
              </a:rPr>
              <a:t>5</a:t>
            </a:r>
          </a:p>
        </p:txBody>
      </p:sp>
      <p:sp>
        <p:nvSpPr>
          <p:cNvPr id="3" name="Content Placeholder 2">
            <a:extLst>
              <a:ext uri="{FF2B5EF4-FFF2-40B4-BE49-F238E27FC236}">
                <a16:creationId xmlns:a16="http://schemas.microsoft.com/office/drawing/2014/main" id="{4B3743A7-1393-2617-F714-35AE15F74DDA}"/>
              </a:ext>
            </a:extLst>
          </p:cNvPr>
          <p:cNvSpPr>
            <a:spLocks noGrp="1"/>
          </p:cNvSpPr>
          <p:nvPr>
            <p:ph sz="half" idx="1"/>
          </p:nvPr>
        </p:nvSpPr>
        <p:spPr/>
        <p:txBody>
          <a:bodyPr>
            <a:normAutofit/>
          </a:bodyPr>
          <a:lstStyle/>
          <a:p>
            <a:r>
              <a:rPr lang="en-US" sz="100">
                <a:solidFill>
                  <a:schemeClr val="bg1"/>
                </a:solidFill>
              </a:rPr>
              <a:t>Cost Allocation Plan</a:t>
            </a:r>
          </a:p>
          <a:p>
            <a:pPr lvl="1"/>
            <a:r>
              <a:rPr lang="en-US" sz="100">
                <a:solidFill>
                  <a:schemeClr val="bg1"/>
                </a:solidFill>
              </a:rPr>
              <a:t>Direct Costs</a:t>
            </a:r>
          </a:p>
          <a:p>
            <a:pPr lvl="1"/>
            <a:r>
              <a:rPr lang="en-US" sz="100">
                <a:solidFill>
                  <a:schemeClr val="bg1"/>
                </a:solidFill>
              </a:rPr>
              <a:t>Indirect Costs</a:t>
            </a:r>
          </a:p>
        </p:txBody>
      </p:sp>
      <p:pic>
        <p:nvPicPr>
          <p:cNvPr id="9" name="Content Placeholder 8">
            <a:extLst>
              <a:ext uri="{FF2B5EF4-FFF2-40B4-BE49-F238E27FC236}">
                <a16:creationId xmlns:a16="http://schemas.microsoft.com/office/drawing/2014/main" id="{528E6955-59A3-F60C-74B8-58B3D9FB64DF}"/>
              </a:ext>
              <a:ext uri="{C183D7F6-B498-43B3-948B-1728B52AA6E4}">
                <adec:decorative xmlns:adec="http://schemas.microsoft.com/office/drawing/2017/decorative" val="1"/>
              </a:ext>
            </a:extLst>
          </p:cNvPr>
          <p:cNvPicPr>
            <a:picLocks noGrp="1" noChangeAspect="1"/>
          </p:cNvPicPr>
          <p:nvPr>
            <p:ph sz="half" idx="11"/>
          </p:nvPr>
        </p:nvPicPr>
        <p:blipFill>
          <a:blip r:embed="rId3"/>
          <a:srcRect t="16871" b="19463"/>
          <a:stretch/>
        </p:blipFill>
        <p:spPr>
          <a:xfrm>
            <a:off x="2248452" y="1655530"/>
            <a:ext cx="7072312" cy="3772944"/>
          </a:xfrm>
          <a:prstGeom prst="rect">
            <a:avLst/>
          </a:prstGeom>
        </p:spPr>
      </p:pic>
    </p:spTree>
    <p:extLst>
      <p:ext uri="{BB962C8B-B14F-4D97-AF65-F5344CB8AC3E}">
        <p14:creationId xmlns:p14="http://schemas.microsoft.com/office/powerpoint/2010/main" val="41892176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3D482-1C47-7852-A520-8704BDB4126C}"/>
              </a:ext>
            </a:extLst>
          </p:cNvPr>
          <p:cNvSpPr>
            <a:spLocks noGrp="1"/>
          </p:cNvSpPr>
          <p:nvPr>
            <p:ph type="title"/>
          </p:nvPr>
        </p:nvSpPr>
        <p:spPr/>
        <p:txBody>
          <a:bodyPr/>
          <a:lstStyle/>
          <a:p>
            <a:r>
              <a:rPr lang="en-US"/>
              <a:t>Cost Allocation </a:t>
            </a:r>
            <a:r>
              <a:rPr lang="en-US">
                <a:solidFill>
                  <a:srgbClr val="003865"/>
                </a:solidFill>
              </a:rPr>
              <a:t>6</a:t>
            </a:r>
          </a:p>
        </p:txBody>
      </p:sp>
      <p:sp>
        <p:nvSpPr>
          <p:cNvPr id="3" name="Content Placeholder 2">
            <a:extLst>
              <a:ext uri="{FF2B5EF4-FFF2-40B4-BE49-F238E27FC236}">
                <a16:creationId xmlns:a16="http://schemas.microsoft.com/office/drawing/2014/main" id="{100D8AF7-82D4-62BF-43BB-CF2F477D8970}"/>
              </a:ext>
            </a:extLst>
          </p:cNvPr>
          <p:cNvSpPr>
            <a:spLocks noGrp="1"/>
          </p:cNvSpPr>
          <p:nvPr>
            <p:ph sz="half" idx="1"/>
          </p:nvPr>
        </p:nvSpPr>
        <p:spPr/>
        <p:txBody>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400" b="1" i="0" u="none" strike="noStrike" kern="0" cap="none" spc="0" normalizeH="0" baseline="0" noProof="0">
                <a:ln>
                  <a:noFill/>
                </a:ln>
                <a:solidFill>
                  <a:srgbClr val="003863"/>
                </a:solidFill>
                <a:effectLst/>
                <a:uLnTx/>
                <a:uFillTx/>
                <a:latin typeface="Calibri"/>
                <a:cs typeface="Calibri"/>
              </a:rPr>
              <a:t>DIRECT</a:t>
            </a:r>
            <a:r>
              <a:rPr kumimoji="0" lang="en-US" sz="2400" b="1" i="0" u="none" strike="noStrike" kern="0" cap="none" spc="-85" normalizeH="0" baseline="0" noProof="0">
                <a:ln>
                  <a:noFill/>
                </a:ln>
                <a:solidFill>
                  <a:srgbClr val="003863"/>
                </a:solidFill>
                <a:effectLst/>
                <a:uLnTx/>
                <a:uFillTx/>
                <a:latin typeface="Calibri"/>
                <a:cs typeface="Calibri"/>
              </a:rPr>
              <a:t> </a:t>
            </a:r>
            <a:r>
              <a:rPr kumimoji="0" lang="en-US" sz="2400" b="1" i="0" u="none" strike="noStrike" kern="0" cap="none" spc="-10" normalizeH="0" baseline="0" noProof="0">
                <a:ln>
                  <a:noFill/>
                </a:ln>
                <a:solidFill>
                  <a:srgbClr val="003863"/>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12700" marR="217804" lvl="0" indent="0" defTabSz="914400" eaLnBrk="1" fontAlgn="auto" latinLnBrk="0" hangingPunct="1">
              <a:lnSpc>
                <a:spcPct val="100000"/>
              </a:lnSpc>
              <a:spcBef>
                <a:spcPts val="2425"/>
              </a:spcBef>
              <a:spcAft>
                <a:spcPts val="0"/>
              </a:spcAft>
              <a:buClrTx/>
              <a:buSzTx/>
              <a:buFontTx/>
              <a:buNone/>
              <a:tabLst/>
              <a:defRPr/>
            </a:pPr>
            <a:r>
              <a:rPr kumimoji="0" lang="en-US" sz="2000" b="0" i="0" u="none" strike="noStrike" kern="0" cap="none" spc="0" normalizeH="0" baseline="0" noProof="0">
                <a:ln>
                  <a:noFill/>
                </a:ln>
                <a:solidFill>
                  <a:srgbClr val="003863"/>
                </a:solidFill>
                <a:effectLst/>
                <a:uLnTx/>
                <a:uFillTx/>
                <a:latin typeface="Calibri"/>
                <a:cs typeface="Calibri"/>
              </a:rPr>
              <a:t>Costs</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that</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can</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be</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directly</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assigned</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to</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activities</a:t>
            </a:r>
            <a:r>
              <a:rPr kumimoji="0" lang="en-US" sz="2000" b="0" i="0" u="none" strike="noStrike" kern="0" cap="none" spc="-1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relatively</a:t>
            </a:r>
            <a:r>
              <a:rPr kumimoji="0" lang="en-US" sz="2000" b="0" i="0" u="none" strike="noStrike" kern="0" cap="none" spc="-2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easily</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and</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with</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50" normalizeH="0" baseline="0" noProof="0">
                <a:ln>
                  <a:noFill/>
                </a:ln>
                <a:solidFill>
                  <a:srgbClr val="003863"/>
                </a:solidFill>
                <a:effectLst/>
                <a:uLnTx/>
                <a:uFillTx/>
                <a:latin typeface="Calibri"/>
                <a:cs typeface="Calibri"/>
              </a:rPr>
              <a:t>a </a:t>
            </a:r>
            <a:r>
              <a:rPr kumimoji="0" lang="en-US" sz="2000" b="0" i="0" u="none" strike="noStrike" kern="0" cap="none" spc="0" normalizeH="0" baseline="0" noProof="0">
                <a:ln>
                  <a:noFill/>
                </a:ln>
                <a:solidFill>
                  <a:srgbClr val="003863"/>
                </a:solidFill>
                <a:effectLst/>
                <a:uLnTx/>
                <a:uFillTx/>
                <a:latin typeface="Calibri"/>
                <a:cs typeface="Calibri"/>
              </a:rPr>
              <a:t>high</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degree</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of</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accuracy.</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Examples</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include:</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0" lvl="0" indent="-342900" defTabSz="914400" eaLnBrk="1" fontAlgn="auto" latinLnBrk="0" hangingPunct="1">
              <a:lnSpc>
                <a:spcPct val="100000"/>
              </a:lnSpc>
              <a:spcBef>
                <a:spcPts val="2405"/>
              </a:spcBef>
              <a:spcAft>
                <a:spcPts val="0"/>
              </a:spcAft>
              <a:buClr>
                <a:srgbClr val="77923B"/>
              </a:buClr>
              <a:buSzTx/>
              <a:buFont typeface="Arial"/>
              <a:buChar char="•"/>
              <a:tabLst>
                <a:tab pos="367665" algn="l"/>
              </a:tabLst>
              <a:defRPr/>
            </a:pPr>
            <a:r>
              <a:rPr kumimoji="0" lang="en-US" sz="2000" b="0" i="0" u="none" strike="noStrike" kern="0" cap="none" spc="0" normalizeH="0" baseline="0" noProof="0">
                <a:ln>
                  <a:noFill/>
                </a:ln>
                <a:solidFill>
                  <a:srgbClr val="003863"/>
                </a:solidFill>
                <a:effectLst/>
                <a:uLnTx/>
                <a:uFillTx/>
                <a:latin typeface="Calibri"/>
                <a:cs typeface="Calibri"/>
              </a:rPr>
              <a:t>Salary</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for</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case</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manager</a:t>
            </a:r>
            <a:r>
              <a:rPr kumimoji="0" lang="en-US" sz="2000" b="0" i="0" u="none" strike="noStrike" kern="0" cap="none" spc="-95" normalizeH="0" baseline="0" noProof="0">
                <a:ln>
                  <a:noFill/>
                </a:ln>
                <a:solidFill>
                  <a:srgbClr val="003863"/>
                </a:solidFill>
                <a:effectLst/>
                <a:uLnTx/>
                <a:uFillTx/>
                <a:latin typeface="Calibri"/>
                <a:cs typeface="Calibri"/>
              </a:rPr>
              <a:t> </a:t>
            </a:r>
            <a:r>
              <a:rPr kumimoji="0" lang="en-US" sz="2000" b="1" i="0" u="none" strike="noStrike" kern="0" cap="none" spc="0" normalizeH="0" baseline="0" noProof="0">
                <a:ln>
                  <a:noFill/>
                </a:ln>
                <a:solidFill>
                  <a:srgbClr val="003863"/>
                </a:solidFill>
                <a:effectLst/>
                <a:uLnTx/>
                <a:uFillTx/>
                <a:latin typeface="Calibri"/>
                <a:cs typeface="Calibri"/>
              </a:rPr>
              <a:t>who</a:t>
            </a:r>
            <a:r>
              <a:rPr kumimoji="0" lang="en-US" sz="2000" b="1" i="0" u="none" strike="noStrike" kern="0" cap="none" spc="-50" normalizeH="0" baseline="0" noProof="0">
                <a:ln>
                  <a:noFill/>
                </a:ln>
                <a:solidFill>
                  <a:srgbClr val="003863"/>
                </a:solidFill>
                <a:effectLst/>
                <a:uLnTx/>
                <a:uFillTx/>
                <a:latin typeface="Calibri"/>
                <a:cs typeface="Calibri"/>
              </a:rPr>
              <a:t> </a:t>
            </a:r>
            <a:r>
              <a:rPr kumimoji="0" lang="en-US" sz="2000" b="1" i="0" u="none" strike="noStrike" kern="0" cap="none" spc="0" normalizeH="0" baseline="0" noProof="0">
                <a:ln>
                  <a:noFill/>
                </a:ln>
                <a:solidFill>
                  <a:srgbClr val="003863"/>
                </a:solidFill>
                <a:effectLst/>
                <a:uLnTx/>
                <a:uFillTx/>
                <a:latin typeface="Calibri"/>
                <a:cs typeface="Calibri"/>
              </a:rPr>
              <a:t>only</a:t>
            </a:r>
            <a:r>
              <a:rPr kumimoji="0" lang="en-US" sz="2000" b="1"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works</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with</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particular</a:t>
            </a:r>
            <a:r>
              <a:rPr kumimoji="0" lang="en-US" sz="2000" b="0" i="0" u="none" strike="noStrike" kern="0" cap="none" spc="-7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grant</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0" lvl="0" indent="-342900" defTabSz="914400" eaLnBrk="1" fontAlgn="auto" latinLnBrk="0" hangingPunct="1">
              <a:lnSpc>
                <a:spcPct val="100000"/>
              </a:lnSpc>
              <a:spcBef>
                <a:spcPts val="2400"/>
              </a:spcBef>
              <a:spcAft>
                <a:spcPts val="0"/>
              </a:spcAft>
              <a:buClr>
                <a:srgbClr val="77923B"/>
              </a:buClr>
              <a:buSzTx/>
              <a:buFont typeface="Arial"/>
              <a:buChar char="•"/>
              <a:tabLst>
                <a:tab pos="367665" algn="l"/>
              </a:tabLst>
              <a:defRPr/>
            </a:pPr>
            <a:r>
              <a:rPr kumimoji="0" lang="en-US" sz="2000" b="0" i="0" u="none" strike="noStrike" kern="0" cap="none" spc="-10" normalizeH="0" baseline="0" noProof="0">
                <a:ln>
                  <a:noFill/>
                </a:ln>
                <a:solidFill>
                  <a:srgbClr val="003863"/>
                </a:solidFill>
                <a:effectLst/>
                <a:uLnTx/>
                <a:uFillTx/>
                <a:latin typeface="Calibri"/>
                <a:cs typeface="Calibri"/>
              </a:rPr>
              <a:t>Square</a:t>
            </a:r>
            <a:r>
              <a:rPr kumimoji="0" lang="en-US" sz="2000" b="0" i="0" u="none" strike="noStrike" kern="0" cap="none" spc="-7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footage</a:t>
            </a:r>
            <a:r>
              <a:rPr kumimoji="0" lang="en-US" sz="2000" b="0"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of</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space</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occupied</a:t>
            </a:r>
            <a:r>
              <a:rPr kumimoji="0" lang="en-US" sz="2000" b="0" i="0" u="none" strike="noStrike" kern="0" cap="none" spc="-7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by</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the</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case</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manager</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0" lvl="0" indent="-342900" defTabSz="914400" eaLnBrk="1" fontAlgn="auto" latinLnBrk="0" hangingPunct="1">
              <a:lnSpc>
                <a:spcPct val="100000"/>
              </a:lnSpc>
              <a:spcBef>
                <a:spcPts val="2400"/>
              </a:spcBef>
              <a:spcAft>
                <a:spcPts val="0"/>
              </a:spcAft>
              <a:buClr>
                <a:srgbClr val="77923B"/>
              </a:buClr>
              <a:buSzTx/>
              <a:buFont typeface="Arial"/>
              <a:buChar char="•"/>
              <a:tabLst>
                <a:tab pos="367665" algn="l"/>
              </a:tabLst>
              <a:defRPr/>
            </a:pPr>
            <a:r>
              <a:rPr kumimoji="0" lang="en-US" sz="2000" b="0" i="0" u="none" strike="noStrike" kern="0" cap="none" spc="-10" normalizeH="0" baseline="0" noProof="0">
                <a:ln>
                  <a:noFill/>
                </a:ln>
                <a:solidFill>
                  <a:srgbClr val="003863"/>
                </a:solidFill>
                <a:effectLst/>
                <a:uLnTx/>
                <a:uFillTx/>
                <a:latin typeface="Calibri"/>
                <a:cs typeface="Calibri"/>
              </a:rPr>
              <a:t>Communications</a:t>
            </a:r>
            <a:r>
              <a:rPr kumimoji="0" lang="en-US" sz="2000" b="0" i="0" u="none" strike="noStrike" kern="0" cap="none" spc="-7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devices,</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such</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as</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cellphone,</a:t>
            </a:r>
            <a:r>
              <a:rPr kumimoji="0" lang="en-US" sz="2000" b="0"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used</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by</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the</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case</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manager</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0" lvl="0" indent="-342900" defTabSz="914400" eaLnBrk="1" fontAlgn="auto" latinLnBrk="0" hangingPunct="1">
              <a:lnSpc>
                <a:spcPct val="100000"/>
              </a:lnSpc>
              <a:spcBef>
                <a:spcPts val="2400"/>
              </a:spcBef>
              <a:spcAft>
                <a:spcPts val="0"/>
              </a:spcAft>
              <a:buClr>
                <a:srgbClr val="77923B"/>
              </a:buClr>
              <a:buSzTx/>
              <a:buFont typeface="Arial"/>
              <a:buChar char="•"/>
              <a:tabLst>
                <a:tab pos="367665" algn="l"/>
              </a:tabLst>
              <a:defRPr/>
            </a:pPr>
            <a:r>
              <a:rPr kumimoji="0" lang="en-US" sz="2000" b="0" i="0" u="none" strike="noStrike" kern="0" cap="none" spc="0" normalizeH="0" baseline="0" noProof="0">
                <a:ln>
                  <a:noFill/>
                </a:ln>
                <a:solidFill>
                  <a:srgbClr val="003863"/>
                </a:solidFill>
                <a:effectLst/>
                <a:uLnTx/>
                <a:uFillTx/>
                <a:latin typeface="Calibri"/>
                <a:cs typeface="Calibri"/>
              </a:rPr>
              <a:t>Supplies</a:t>
            </a:r>
            <a:r>
              <a:rPr kumimoji="0" lang="en-US" sz="2000" b="0" i="0" u="none" strike="noStrike" kern="0" cap="none" spc="-8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used</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by</a:t>
            </a:r>
            <a:r>
              <a:rPr kumimoji="0" lang="en-US" sz="2000" b="0" i="0" u="none" strike="noStrike" kern="0" cap="none" spc="-7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the</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case</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manager</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594519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6F9B5-CF94-EAFD-C908-2E67F27B962B}"/>
              </a:ext>
            </a:extLst>
          </p:cNvPr>
          <p:cNvSpPr>
            <a:spLocks noGrp="1"/>
          </p:cNvSpPr>
          <p:nvPr>
            <p:ph type="title"/>
          </p:nvPr>
        </p:nvSpPr>
        <p:spPr/>
        <p:txBody>
          <a:bodyPr/>
          <a:lstStyle/>
          <a:p>
            <a:r>
              <a:rPr lang="en-US"/>
              <a:t>Cost Allocation </a:t>
            </a:r>
            <a:r>
              <a:rPr lang="en-US">
                <a:solidFill>
                  <a:srgbClr val="003865"/>
                </a:solidFill>
              </a:rPr>
              <a:t>7</a:t>
            </a:r>
          </a:p>
        </p:txBody>
      </p:sp>
      <p:sp>
        <p:nvSpPr>
          <p:cNvPr id="3" name="Content Placeholder 2">
            <a:extLst>
              <a:ext uri="{FF2B5EF4-FFF2-40B4-BE49-F238E27FC236}">
                <a16:creationId xmlns:a16="http://schemas.microsoft.com/office/drawing/2014/main" id="{F212D35D-EB58-31EF-DCDD-F10A9F52D21D}"/>
              </a:ext>
            </a:extLst>
          </p:cNvPr>
          <p:cNvSpPr>
            <a:spLocks noGrp="1"/>
          </p:cNvSpPr>
          <p:nvPr>
            <p:ph sz="half" idx="1"/>
          </p:nvPr>
        </p:nvSpPr>
        <p:spPr/>
        <p:txBody>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400" b="1" i="0" u="none" strike="noStrike" kern="0" cap="none" spc="0" normalizeH="0" baseline="0" noProof="0">
                <a:ln>
                  <a:noFill/>
                </a:ln>
                <a:solidFill>
                  <a:srgbClr val="1F487C"/>
                </a:solidFill>
                <a:effectLst/>
                <a:uLnTx/>
                <a:uFillTx/>
                <a:latin typeface="Calibri"/>
                <a:cs typeface="Calibri"/>
              </a:rPr>
              <a:t>INDIRECT</a:t>
            </a:r>
            <a:r>
              <a:rPr kumimoji="0" lang="en-US" sz="2400" b="1" i="0" u="none" strike="noStrike" kern="0" cap="none" spc="-50" normalizeH="0" baseline="0" noProof="0">
                <a:ln>
                  <a:noFill/>
                </a:ln>
                <a:solidFill>
                  <a:srgbClr val="1F487C"/>
                </a:solidFill>
                <a:effectLst/>
                <a:uLnTx/>
                <a:uFillTx/>
                <a:latin typeface="Calibri"/>
                <a:cs typeface="Calibri"/>
              </a:rPr>
              <a:t> </a:t>
            </a:r>
            <a:r>
              <a:rPr kumimoji="0" lang="en-US" sz="2400" b="1" i="0" u="none" strike="noStrike" kern="0" cap="none" spc="-10" normalizeH="0" baseline="0" noProof="0">
                <a:ln>
                  <a:noFill/>
                </a:ln>
                <a:solidFill>
                  <a:srgbClr val="1F487C"/>
                </a:solidFill>
                <a:effectLst/>
                <a:uLnTx/>
                <a:uFillTx/>
                <a:latin typeface="Calibri"/>
                <a:cs typeface="Calibri"/>
              </a:rPr>
              <a:t>COSTS</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67665" marR="5080" lvl="0" indent="-342900" defTabSz="914400" eaLnBrk="1" fontAlgn="auto" latinLnBrk="0" hangingPunct="1">
              <a:lnSpc>
                <a:spcPct val="100000"/>
              </a:lnSpc>
              <a:spcBef>
                <a:spcPts val="2905"/>
              </a:spcBef>
              <a:spcAft>
                <a:spcPts val="0"/>
              </a:spcAft>
              <a:buClr>
                <a:srgbClr val="77923B"/>
              </a:buClr>
              <a:buSzTx/>
              <a:buFont typeface="Arial"/>
              <a:buChar char="•"/>
              <a:tabLst>
                <a:tab pos="367665" algn="l"/>
              </a:tabLst>
              <a:defRPr/>
            </a:pPr>
            <a:r>
              <a:rPr kumimoji="0" lang="en-US" sz="2000" b="0" i="0" u="none" strike="noStrike" kern="0" cap="none" spc="-20" normalizeH="0" baseline="0" noProof="0">
                <a:ln>
                  <a:noFill/>
                </a:ln>
                <a:solidFill>
                  <a:srgbClr val="003863"/>
                </a:solidFill>
                <a:effectLst/>
                <a:uLnTx/>
                <a:uFillTx/>
                <a:latin typeface="Calibri"/>
                <a:cs typeface="Calibri"/>
              </a:rPr>
              <a:t>Administration</a:t>
            </a:r>
            <a:r>
              <a:rPr kumimoji="0" lang="en-US" sz="2000" b="0"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and</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facilities</a:t>
            </a:r>
            <a:r>
              <a:rPr kumimoji="0" lang="en-US" sz="2000" b="0" i="0" u="none" strike="noStrike" kern="0" cap="none" spc="-2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costs</a:t>
            </a:r>
            <a:r>
              <a:rPr kumimoji="0" lang="en-US" sz="2000" b="0" i="0" u="none" strike="noStrike" kern="0" cap="none" spc="-3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incurred</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in</a:t>
            </a:r>
            <a:r>
              <a:rPr kumimoji="0" lang="en-US" sz="2000" b="0" i="0" u="none" strike="noStrike" kern="0" cap="none" spc="-2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support</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of</a:t>
            </a:r>
            <a:r>
              <a:rPr kumimoji="0" lang="en-US" sz="2000" b="0" i="0" u="none" strike="noStrike" kern="0" cap="none" spc="-2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multiple programs,</a:t>
            </a:r>
            <a:r>
              <a:rPr kumimoji="0" lang="en-US" sz="2000" b="0" i="0" u="none" strike="noStrike" kern="0" cap="none" spc="-7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but</a:t>
            </a:r>
            <a:r>
              <a:rPr kumimoji="0" lang="en-US" sz="2000" b="0"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not</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specific</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program</a:t>
            </a:r>
            <a:r>
              <a:rPr kumimoji="0" lang="en-US" sz="2000" b="0" i="0" u="none" strike="noStrike" kern="0" cap="none" spc="-80" normalizeH="0" baseline="0" noProof="0">
                <a:ln>
                  <a:noFill/>
                </a:ln>
                <a:solidFill>
                  <a:srgbClr val="003863"/>
                </a:solidFill>
                <a:effectLst/>
                <a:uLnTx/>
                <a:uFillTx/>
                <a:latin typeface="Calibri"/>
                <a:cs typeface="Calibri"/>
              </a:rPr>
              <a:t> </a:t>
            </a:r>
            <a:r>
              <a:rPr kumimoji="0" lang="en-US" sz="2000" b="0" i="0" u="none" strike="noStrike" kern="0" cap="none" spc="-20" normalizeH="0" baseline="0" noProof="0">
                <a:ln>
                  <a:noFill/>
                </a:ln>
                <a:solidFill>
                  <a:srgbClr val="003863"/>
                </a:solidFill>
                <a:effectLst/>
                <a:uLnTx/>
                <a:uFillTx/>
                <a:latin typeface="Calibri"/>
                <a:cs typeface="Calibri"/>
              </a:rPr>
              <a:t>cost</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1447800" lvl="0" indent="-342900" defTabSz="914400" eaLnBrk="1" fontAlgn="auto" latinLnBrk="0" hangingPunct="1">
              <a:lnSpc>
                <a:spcPct val="100000"/>
              </a:lnSpc>
              <a:spcBef>
                <a:spcPts val="2405"/>
              </a:spcBef>
              <a:spcAft>
                <a:spcPts val="0"/>
              </a:spcAft>
              <a:buClr>
                <a:srgbClr val="77923B"/>
              </a:buClr>
              <a:buSzTx/>
              <a:buFont typeface="Arial"/>
              <a:buChar char="•"/>
              <a:tabLst>
                <a:tab pos="367665" algn="l"/>
              </a:tabLst>
              <a:defRPr/>
            </a:pPr>
            <a:r>
              <a:rPr kumimoji="0" lang="en-US" sz="2000" b="0" i="0" u="none" strike="noStrike" kern="0" cap="none" spc="0" normalizeH="0" baseline="0" noProof="0">
                <a:ln>
                  <a:noFill/>
                </a:ln>
                <a:solidFill>
                  <a:srgbClr val="003863"/>
                </a:solidFill>
                <a:effectLst/>
                <a:uLnTx/>
                <a:uFillTx/>
                <a:latin typeface="Calibri"/>
                <a:cs typeface="Calibri"/>
              </a:rPr>
              <a:t>Charged</a:t>
            </a:r>
            <a:r>
              <a:rPr kumimoji="0" lang="en-US" sz="2000" b="0" i="0" u="none" strike="noStrike" kern="0" cap="none" spc="-8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back</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to</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the</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program</a:t>
            </a:r>
            <a:r>
              <a:rPr kumimoji="0" lang="en-US" sz="2000" b="0" i="0" u="none" strike="noStrike" kern="0" cap="none" spc="-7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through</a:t>
            </a:r>
            <a:r>
              <a:rPr kumimoji="0" lang="en-US" sz="2000" b="0" i="0" u="none" strike="noStrike" kern="0" cap="none" spc="-8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an</a:t>
            </a:r>
            <a:r>
              <a:rPr kumimoji="0" lang="en-US" sz="2000" b="0" i="0" u="none" strike="noStrike" kern="0" cap="none" spc="-5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approved indirect</a:t>
            </a:r>
            <a:r>
              <a:rPr kumimoji="0" lang="en-US" sz="2000" b="0" i="0" u="none" strike="noStrike" kern="0" cap="none" spc="-8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cost</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rate</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or</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cost</a:t>
            </a:r>
            <a:r>
              <a:rPr kumimoji="0" lang="en-US" sz="2000" b="0" i="0" u="none" strike="noStrike" kern="0" cap="none" spc="-70"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allocation</a:t>
            </a:r>
            <a:r>
              <a:rPr kumimoji="0" lang="en-US" sz="2000" b="0" i="0" u="none" strike="noStrike" kern="0" cap="none" spc="-80" normalizeH="0" baseline="0" noProof="0">
                <a:ln>
                  <a:noFill/>
                </a:ln>
                <a:solidFill>
                  <a:srgbClr val="003863"/>
                </a:solidFill>
                <a:effectLst/>
                <a:uLnTx/>
                <a:uFillTx/>
                <a:latin typeface="Calibri"/>
                <a:cs typeface="Calibri"/>
              </a:rPr>
              <a:t> </a:t>
            </a:r>
            <a:r>
              <a:rPr kumimoji="0" lang="en-US" sz="2000" b="0" i="0" u="none" strike="noStrike" kern="0" cap="none" spc="-20" normalizeH="0" baseline="0" noProof="0">
                <a:ln>
                  <a:noFill/>
                </a:ln>
                <a:solidFill>
                  <a:srgbClr val="003863"/>
                </a:solidFill>
                <a:effectLst/>
                <a:uLnTx/>
                <a:uFillTx/>
                <a:latin typeface="Calibri"/>
                <a:cs typeface="Calibri"/>
              </a:rPr>
              <a:t>plan</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67665" marR="1145540" lvl="0" indent="-342900" defTabSz="914400" eaLnBrk="1" fontAlgn="auto" latinLnBrk="0" hangingPunct="1">
              <a:lnSpc>
                <a:spcPct val="100000"/>
              </a:lnSpc>
              <a:spcBef>
                <a:spcPts val="2400"/>
              </a:spcBef>
              <a:spcAft>
                <a:spcPts val="0"/>
              </a:spcAft>
              <a:buClr>
                <a:srgbClr val="77923B"/>
              </a:buClr>
              <a:buSzTx/>
              <a:buFont typeface="Arial"/>
              <a:buChar char="•"/>
              <a:tabLst>
                <a:tab pos="367665" algn="l"/>
              </a:tabLst>
              <a:defRPr/>
            </a:pPr>
            <a:r>
              <a:rPr kumimoji="0" lang="en-US" sz="2000" b="0" i="0" u="none" strike="noStrike" kern="0" cap="none" spc="-10" normalizeH="0" baseline="0" noProof="0">
                <a:ln>
                  <a:noFill/>
                </a:ln>
                <a:solidFill>
                  <a:srgbClr val="003863"/>
                </a:solidFill>
                <a:effectLst/>
                <a:uLnTx/>
                <a:uFillTx/>
                <a:latin typeface="Calibri"/>
                <a:cs typeface="Calibri"/>
              </a:rPr>
              <a:t>Originate</a:t>
            </a:r>
            <a:r>
              <a:rPr kumimoji="0" lang="en-US" sz="2000" b="0" i="0" u="none" strike="noStrike" kern="0" cap="none" spc="-6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either</a:t>
            </a:r>
            <a:r>
              <a:rPr kumimoji="0" lang="en-US" sz="2000" b="0" i="0" u="none" strike="noStrike" kern="0" cap="none" spc="-4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within</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the</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recipient</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20" normalizeH="0" baseline="0" noProof="0">
                <a:ln>
                  <a:noFill/>
                </a:ln>
                <a:solidFill>
                  <a:srgbClr val="003863"/>
                </a:solidFill>
                <a:effectLst/>
                <a:uLnTx/>
                <a:uFillTx/>
                <a:latin typeface="Calibri"/>
                <a:cs typeface="Calibri"/>
              </a:rPr>
              <a:t>organization</a:t>
            </a:r>
            <a:r>
              <a:rPr kumimoji="0" lang="en-US" sz="2000" b="0" i="0" u="none" strike="noStrike" kern="0" cap="none" spc="-75" normalizeH="0" baseline="0" noProof="0">
                <a:ln>
                  <a:noFill/>
                </a:ln>
                <a:solidFill>
                  <a:srgbClr val="003863"/>
                </a:solidFill>
                <a:effectLst/>
                <a:uLnTx/>
                <a:uFillTx/>
                <a:latin typeface="Calibri"/>
                <a:cs typeface="Calibri"/>
              </a:rPr>
              <a:t> </a:t>
            </a:r>
            <a:r>
              <a:rPr kumimoji="0" lang="en-US" sz="2000" b="0" i="0" u="none" strike="noStrike" kern="0" cap="none" spc="-25" normalizeH="0" baseline="0" noProof="0">
                <a:ln>
                  <a:noFill/>
                </a:ln>
                <a:solidFill>
                  <a:srgbClr val="003863"/>
                </a:solidFill>
                <a:effectLst/>
                <a:uLnTx/>
                <a:uFillTx/>
                <a:latin typeface="Calibri"/>
                <a:cs typeface="Calibri"/>
              </a:rPr>
              <a:t>or </a:t>
            </a:r>
            <a:r>
              <a:rPr kumimoji="0" lang="en-US" sz="2000" b="0" i="0" u="none" strike="noStrike" kern="0" cap="none" spc="-20" normalizeH="0" baseline="0" noProof="0">
                <a:ln>
                  <a:noFill/>
                </a:ln>
                <a:solidFill>
                  <a:srgbClr val="003863"/>
                </a:solidFill>
                <a:effectLst/>
                <a:uLnTx/>
                <a:uFillTx/>
                <a:latin typeface="Calibri"/>
                <a:cs typeface="Calibri"/>
              </a:rPr>
              <a:t>department</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or</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another</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20" normalizeH="0" baseline="0" noProof="0">
                <a:ln>
                  <a:noFill/>
                </a:ln>
                <a:solidFill>
                  <a:srgbClr val="003863"/>
                </a:solidFill>
                <a:effectLst/>
                <a:uLnTx/>
                <a:uFillTx/>
                <a:latin typeface="Calibri"/>
                <a:cs typeface="Calibri"/>
              </a:rPr>
              <a:t>department</a:t>
            </a:r>
            <a:r>
              <a:rPr kumimoji="0" lang="en-US" sz="2000" b="0" i="0" u="none" strike="noStrike" kern="0" cap="none" spc="-5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that</a:t>
            </a:r>
            <a:r>
              <a:rPr kumimoji="0" lang="en-US" sz="2000" b="0" i="0" u="none" strike="noStrike" kern="0" cap="none" spc="-35" normalizeH="0" baseline="0" noProof="0">
                <a:ln>
                  <a:noFill/>
                </a:ln>
                <a:solidFill>
                  <a:srgbClr val="003863"/>
                </a:solidFill>
                <a:effectLst/>
                <a:uLnTx/>
                <a:uFillTx/>
                <a:latin typeface="Calibri"/>
                <a:cs typeface="Calibri"/>
              </a:rPr>
              <a:t> </a:t>
            </a:r>
            <a:r>
              <a:rPr kumimoji="0" lang="en-US" sz="2000" b="0" i="0" u="none" strike="noStrike" kern="0" cap="none" spc="0" normalizeH="0" baseline="0" noProof="0">
                <a:ln>
                  <a:noFill/>
                </a:ln>
                <a:solidFill>
                  <a:srgbClr val="003863"/>
                </a:solidFill>
                <a:effectLst/>
                <a:uLnTx/>
                <a:uFillTx/>
                <a:latin typeface="Calibri"/>
                <a:cs typeface="Calibri"/>
              </a:rPr>
              <a:t>supports</a:t>
            </a:r>
            <a:r>
              <a:rPr kumimoji="0" lang="en-US" sz="2000" b="0" i="0" u="none" strike="noStrike" kern="0" cap="none" spc="-60" normalizeH="0" baseline="0" noProof="0">
                <a:ln>
                  <a:noFill/>
                </a:ln>
                <a:solidFill>
                  <a:srgbClr val="003863"/>
                </a:solidFill>
                <a:effectLst/>
                <a:uLnTx/>
                <a:uFillTx/>
                <a:latin typeface="Calibri"/>
                <a:cs typeface="Calibri"/>
              </a:rPr>
              <a:t> </a:t>
            </a:r>
            <a:r>
              <a:rPr kumimoji="0" lang="en-US" sz="2000" b="0" i="0" u="none" strike="noStrike" kern="0" cap="none" spc="-25" normalizeH="0" baseline="0" noProof="0">
                <a:ln>
                  <a:noFill/>
                </a:ln>
                <a:solidFill>
                  <a:srgbClr val="003863"/>
                </a:solidFill>
                <a:effectLst/>
                <a:uLnTx/>
                <a:uFillTx/>
                <a:latin typeface="Calibri"/>
                <a:cs typeface="Calibri"/>
              </a:rPr>
              <a:t>the </a:t>
            </a:r>
            <a:r>
              <a:rPr kumimoji="0" lang="en-US" sz="2000" b="0" i="0" u="none" strike="noStrike" kern="0" cap="none" spc="-10" normalizeH="0" baseline="0" noProof="0">
                <a:ln>
                  <a:noFill/>
                </a:ln>
                <a:solidFill>
                  <a:srgbClr val="003863"/>
                </a:solidFill>
                <a:effectLst/>
                <a:uLnTx/>
                <a:uFillTx/>
                <a:latin typeface="Calibri"/>
                <a:cs typeface="Calibri"/>
              </a:rPr>
              <a:t>overall</a:t>
            </a:r>
            <a:r>
              <a:rPr kumimoji="0" lang="en-US" sz="2000" b="0" i="0" u="none" strike="noStrike" kern="0" cap="none" spc="-25" normalizeH="0" baseline="0" noProof="0">
                <a:ln>
                  <a:noFill/>
                </a:ln>
                <a:solidFill>
                  <a:srgbClr val="003863"/>
                </a:solidFill>
                <a:effectLst/>
                <a:uLnTx/>
                <a:uFillTx/>
                <a:latin typeface="Calibri"/>
                <a:cs typeface="Calibri"/>
              </a:rPr>
              <a:t> </a:t>
            </a:r>
            <a:r>
              <a:rPr kumimoji="0" lang="en-US" sz="2000" b="0" i="0" u="none" strike="noStrike" kern="0" cap="none" spc="-20" normalizeH="0" baseline="0" noProof="0">
                <a:ln>
                  <a:noFill/>
                </a:ln>
                <a:solidFill>
                  <a:srgbClr val="003863"/>
                </a:solidFill>
                <a:effectLst/>
                <a:uLnTx/>
                <a:uFillTx/>
                <a:latin typeface="Calibri"/>
                <a:cs typeface="Calibri"/>
              </a:rPr>
              <a:t>organizational</a:t>
            </a:r>
            <a:r>
              <a:rPr kumimoji="0" lang="en-US" sz="2000" b="0" i="0" u="none" strike="noStrike" kern="0" cap="none" spc="-45" normalizeH="0" baseline="0" noProof="0">
                <a:ln>
                  <a:noFill/>
                </a:ln>
                <a:solidFill>
                  <a:srgbClr val="003863"/>
                </a:solidFill>
                <a:effectLst/>
                <a:uLnTx/>
                <a:uFillTx/>
                <a:latin typeface="Calibri"/>
                <a:cs typeface="Calibri"/>
              </a:rPr>
              <a:t> </a:t>
            </a:r>
            <a:r>
              <a:rPr kumimoji="0" lang="en-US" sz="2000" b="0" i="0" u="none" strike="noStrike" kern="0" cap="none" spc="-10" normalizeH="0" baseline="0" noProof="0">
                <a:ln>
                  <a:noFill/>
                </a:ln>
                <a:solidFill>
                  <a:srgbClr val="003863"/>
                </a:solidFill>
                <a:effectLst/>
                <a:uLnTx/>
                <a:uFillTx/>
                <a:latin typeface="Calibri"/>
                <a:cs typeface="Calibri"/>
              </a:rPr>
              <a:t>operations</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913051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9CB7-A952-F946-567F-BD34729AED34}"/>
              </a:ext>
            </a:extLst>
          </p:cNvPr>
          <p:cNvSpPr>
            <a:spLocks noGrp="1"/>
          </p:cNvSpPr>
          <p:nvPr>
            <p:ph type="title"/>
          </p:nvPr>
        </p:nvSpPr>
        <p:spPr>
          <a:xfrm>
            <a:off x="838200" y="316520"/>
            <a:ext cx="10515600" cy="1216025"/>
          </a:xfrm>
        </p:spPr>
        <p:txBody>
          <a:bodyPr anchor="ctr">
            <a:normAutofit/>
          </a:bodyPr>
          <a:lstStyle/>
          <a:p>
            <a:pPr algn="l"/>
            <a:r>
              <a:rPr lang="en-US" b="1"/>
              <a:t>Cost Allocation </a:t>
            </a:r>
            <a:r>
              <a:rPr lang="en-US" b="1">
                <a:solidFill>
                  <a:srgbClr val="003865"/>
                </a:solidFill>
              </a:rPr>
              <a:t>8</a:t>
            </a:r>
          </a:p>
        </p:txBody>
      </p:sp>
      <p:sp>
        <p:nvSpPr>
          <p:cNvPr id="3" name="Content Placeholder 2">
            <a:extLst>
              <a:ext uri="{FF2B5EF4-FFF2-40B4-BE49-F238E27FC236}">
                <a16:creationId xmlns:a16="http://schemas.microsoft.com/office/drawing/2014/main" id="{F6396FE6-A699-497A-1AB1-855CD8A1A705}"/>
              </a:ext>
            </a:extLst>
          </p:cNvPr>
          <p:cNvSpPr>
            <a:spLocks noGrp="1"/>
          </p:cNvSpPr>
          <p:nvPr>
            <p:ph sz="half" idx="1"/>
          </p:nvPr>
        </p:nvSpPr>
        <p:spPr>
          <a:xfrm>
            <a:off x="838200" y="1594624"/>
            <a:ext cx="5181600" cy="4582339"/>
          </a:xfrm>
        </p:spPr>
        <p:txBody>
          <a:bodyPr vert="horz" lIns="0" tIns="91440" rIns="274320" bIns="91440" rtlCol="0" anchor="t">
            <a:normAutofit/>
          </a:bodyPr>
          <a:lstStyle/>
          <a:p>
            <a:pPr marL="12700" marR="0" lvl="0" indent="0" defTabSz="914400" eaLnBrk="1" fontAlgn="auto" latinLnBrk="0" hangingPunct="1">
              <a:lnSpc>
                <a:spcPct val="90000"/>
              </a:lnSpc>
              <a:spcBef>
                <a:spcPts val="105"/>
              </a:spcBef>
              <a:spcAft>
                <a:spcPts val="0"/>
              </a:spcAft>
              <a:buClrTx/>
              <a:buSzTx/>
              <a:buFontTx/>
              <a:buNone/>
              <a:tabLst/>
              <a:defRPr/>
            </a:pPr>
            <a:r>
              <a:rPr kumimoji="0" lang="en-US" b="0" i="0" u="none" strike="noStrike" kern="0" cap="none" spc="0" normalizeH="0" baseline="0" noProof="0">
                <a:ln>
                  <a:noFill/>
                </a:ln>
                <a:solidFill>
                  <a:schemeClr val="tx1"/>
                </a:solidFill>
                <a:effectLst/>
                <a:uLnTx/>
                <a:uFillTx/>
              </a:rPr>
              <a:t>Examples</a:t>
            </a:r>
            <a:r>
              <a:rPr kumimoji="0" lang="en-US" b="0" i="0" u="none" strike="noStrike" kern="0" cap="none" spc="-50"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of</a:t>
            </a:r>
            <a:r>
              <a:rPr kumimoji="0" lang="en-US" b="0" i="0" u="none" strike="noStrike" kern="0" cap="none" spc="-40"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Indirect</a:t>
            </a:r>
            <a:r>
              <a:rPr kumimoji="0" lang="en-US" b="0" i="0" u="none" strike="noStrike" kern="0" cap="none" spc="-40"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Costs:</a:t>
            </a:r>
            <a:endParaRPr lang="en-US" b="0" i="0" u="none" strike="noStrike" kern="0" cap="none" spc="0" normalizeH="0" baseline="0" noProof="0">
              <a:ln>
                <a:noFill/>
              </a:ln>
              <a:solidFill>
                <a:schemeClr val="tx1"/>
              </a:solidFill>
              <a:effectLst/>
              <a:uLnTx/>
              <a:uFillTx/>
              <a:ea typeface="Calibri"/>
              <a:cs typeface="Calibri"/>
            </a:endParaRPr>
          </a:p>
          <a:p>
            <a:pPr marL="299085" marR="278765" lvl="0" indent="-287020" defTabSz="914400" eaLnBrk="1" fontAlgn="auto" latinLnBrk="0" hangingPunct="1">
              <a:lnSpc>
                <a:spcPct val="90000"/>
              </a:lnSpc>
              <a:spcBef>
                <a:spcPts val="2400"/>
              </a:spcBef>
              <a:spcAft>
                <a:spcPts val="0"/>
              </a:spcAft>
              <a:buClr>
                <a:srgbClr val="00AF50"/>
              </a:buClr>
              <a:buSzTx/>
              <a:buFont typeface="Arial"/>
              <a:buChar char="•"/>
              <a:tabLst>
                <a:tab pos="299085" algn="l"/>
              </a:tabLst>
              <a:defRPr/>
            </a:pPr>
            <a:r>
              <a:rPr kumimoji="0" lang="en-US" b="0" i="0" u="none" strike="noStrike" kern="0" cap="none" spc="0" normalizeH="0" baseline="0" noProof="0">
                <a:ln>
                  <a:noFill/>
                </a:ln>
                <a:solidFill>
                  <a:schemeClr val="tx1"/>
                </a:solidFill>
                <a:effectLst/>
                <a:uLnTx/>
                <a:uFillTx/>
              </a:rPr>
              <a:t>Salaries</a:t>
            </a:r>
            <a:r>
              <a:rPr kumimoji="0" lang="en-US" b="0" i="0" u="none" strike="noStrike" kern="0" cap="none" spc="-70"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for</a:t>
            </a:r>
            <a:r>
              <a:rPr kumimoji="0" lang="en-US" b="0" i="0" u="none" strike="noStrike" kern="0" cap="none" spc="-75" normalizeH="0" baseline="0" noProof="0" dirty="0">
                <a:ln>
                  <a:noFill/>
                </a:ln>
                <a:solidFill>
                  <a:schemeClr val="tx1"/>
                </a:solidFill>
                <a:effectLst/>
                <a:uLnTx/>
                <a:uFillTx/>
              </a:rPr>
              <a:t> </a:t>
            </a:r>
            <a:r>
              <a:rPr kumimoji="0" lang="en-US" b="0" i="0" u="none" strike="noStrike" kern="0" cap="none" spc="-20" normalizeH="0" baseline="0" noProof="0">
                <a:ln>
                  <a:noFill/>
                </a:ln>
                <a:solidFill>
                  <a:schemeClr val="tx1"/>
                </a:solidFill>
                <a:effectLst/>
                <a:uLnTx/>
                <a:uFillTx/>
              </a:rPr>
              <a:t>executive</a:t>
            </a:r>
            <a:r>
              <a:rPr kumimoji="0" lang="en-US" b="0" i="0" u="none" strike="noStrike" kern="0" cap="none" spc="-75" normalizeH="0" baseline="0" noProof="0" dirty="0">
                <a:ln>
                  <a:noFill/>
                </a:ln>
                <a:solidFill>
                  <a:schemeClr val="tx1"/>
                </a:solidFill>
                <a:effectLst/>
                <a:uLnTx/>
                <a:uFillTx/>
              </a:rPr>
              <a:t> </a:t>
            </a:r>
            <a:r>
              <a:rPr kumimoji="0" lang="en-US" b="0" i="0" u="none" strike="noStrike" kern="0" cap="none" spc="-30" normalizeH="0" baseline="0" noProof="0">
                <a:ln>
                  <a:noFill/>
                </a:ln>
                <a:solidFill>
                  <a:schemeClr val="tx1"/>
                </a:solidFill>
                <a:effectLst/>
                <a:uLnTx/>
                <a:uFillTx/>
              </a:rPr>
              <a:t>director,</a:t>
            </a:r>
            <a:r>
              <a:rPr kumimoji="0" lang="en-US" b="0" i="0" u="none" strike="noStrike" kern="0" cap="none" spc="-8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accountants, </a:t>
            </a:r>
            <a:r>
              <a:rPr kumimoji="0" lang="en-US" b="0" i="0" u="none" strike="noStrike" kern="0" cap="none" spc="0" normalizeH="0" baseline="0" noProof="0">
                <a:ln>
                  <a:noFill/>
                </a:ln>
                <a:solidFill>
                  <a:schemeClr val="tx1"/>
                </a:solidFill>
                <a:effectLst/>
                <a:uLnTx/>
                <a:uFillTx/>
              </a:rPr>
              <a:t>human</a:t>
            </a:r>
            <a:r>
              <a:rPr kumimoji="0" lang="en-US" b="0" i="0" u="none" strike="noStrike" kern="0" cap="none" spc="-7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resources</a:t>
            </a:r>
            <a:r>
              <a:rPr kumimoji="0" lang="en-US" b="0" i="0" u="none" strike="noStrike" kern="0" cap="none" spc="-70" normalizeH="0" baseline="0" noProof="0" dirty="0">
                <a:ln>
                  <a:noFill/>
                </a:ln>
                <a:solidFill>
                  <a:schemeClr val="tx1"/>
                </a:solidFill>
                <a:effectLst/>
                <a:uLnTx/>
                <a:uFillTx/>
              </a:rPr>
              <a:t> </a:t>
            </a:r>
            <a:r>
              <a:rPr kumimoji="0" lang="en-US" b="0" i="0" u="none" strike="noStrike" kern="0" cap="none" spc="-35" normalizeH="0" baseline="0" noProof="0">
                <a:ln>
                  <a:noFill/>
                </a:ln>
                <a:solidFill>
                  <a:schemeClr val="tx1"/>
                </a:solidFill>
                <a:effectLst/>
                <a:uLnTx/>
                <a:uFillTx/>
              </a:rPr>
              <a:t>staff,</a:t>
            </a:r>
            <a:r>
              <a:rPr kumimoji="0" lang="en-US" b="0" i="0" u="none" strike="noStrike" kern="0" cap="none" spc="-40" normalizeH="0" baseline="0" noProof="0" dirty="0">
                <a:ln>
                  <a:noFill/>
                </a:ln>
                <a:solidFill>
                  <a:schemeClr val="tx1"/>
                </a:solidFill>
                <a:effectLst/>
                <a:uLnTx/>
                <a:uFillTx/>
              </a:rPr>
              <a:t> </a:t>
            </a:r>
            <a:r>
              <a:rPr kumimoji="0" lang="en-US" b="0" i="0" u="none" strike="noStrike" kern="0" cap="none" spc="-20" normalizeH="0" baseline="0" noProof="0">
                <a:ln>
                  <a:noFill/>
                </a:ln>
                <a:solidFill>
                  <a:schemeClr val="tx1"/>
                </a:solidFill>
                <a:effectLst/>
                <a:uLnTx/>
                <a:uFillTx/>
              </a:rPr>
              <a:t>etc.</a:t>
            </a:r>
            <a:endParaRPr lang="en-US" b="0" i="0" u="none" strike="noStrike" kern="0" cap="none" spc="0" normalizeH="0" baseline="0" noProof="0">
              <a:ln>
                <a:noFill/>
              </a:ln>
              <a:solidFill>
                <a:schemeClr val="tx1"/>
              </a:solidFill>
              <a:effectLst/>
              <a:uLnTx/>
              <a:uFillTx/>
              <a:ea typeface="Calibri"/>
              <a:cs typeface="Calibri"/>
            </a:endParaRPr>
          </a:p>
          <a:p>
            <a:pPr marL="299085" marR="130810" lvl="0" indent="-287020" defTabSz="914400" eaLnBrk="1" fontAlgn="auto" latinLnBrk="0" hangingPunct="1">
              <a:lnSpc>
                <a:spcPct val="90000"/>
              </a:lnSpc>
              <a:spcBef>
                <a:spcPts val="2400"/>
              </a:spcBef>
              <a:spcAft>
                <a:spcPts val="0"/>
              </a:spcAft>
              <a:buClr>
                <a:srgbClr val="00AF50"/>
              </a:buClr>
              <a:buSzTx/>
              <a:buFont typeface="Arial"/>
              <a:buChar char="•"/>
              <a:tabLst>
                <a:tab pos="299085" algn="l"/>
              </a:tabLst>
              <a:defRPr/>
            </a:pPr>
            <a:r>
              <a:rPr kumimoji="0" lang="en-US" b="0" i="0" u="none" strike="noStrike" kern="0" cap="none" spc="-10" normalizeH="0" baseline="0" noProof="0">
                <a:ln>
                  <a:noFill/>
                </a:ln>
                <a:solidFill>
                  <a:schemeClr val="tx1"/>
                </a:solidFill>
                <a:effectLst/>
                <a:uLnTx/>
                <a:uFillTx/>
              </a:rPr>
              <a:t>Square</a:t>
            </a:r>
            <a:r>
              <a:rPr kumimoji="0" lang="en-US" b="0" i="0" u="none" strike="noStrike" kern="0" cap="none" spc="-70"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footage</a:t>
            </a:r>
            <a:r>
              <a:rPr kumimoji="0" lang="en-US" b="0" i="0" u="none" strike="noStrike" kern="0" cap="none" spc="-6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of</a:t>
            </a:r>
            <a:r>
              <a:rPr kumimoji="0" lang="en-US" b="0" i="0" u="none" strike="noStrike" kern="0" cap="none" spc="-5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space</a:t>
            </a:r>
            <a:r>
              <a:rPr kumimoji="0" lang="en-US" b="0" i="0" u="none" strike="noStrike" kern="0" cap="none" spc="-40"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occupied</a:t>
            </a:r>
            <a:r>
              <a:rPr kumimoji="0" lang="en-US" b="0" i="0" u="none" strike="noStrike" kern="0" cap="none" spc="-7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by</a:t>
            </a:r>
            <a:r>
              <a:rPr kumimoji="0" lang="en-US" b="0" i="0" u="none" strike="noStrike" kern="0" cap="none" spc="-50"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indirect staff</a:t>
            </a:r>
            <a:endParaRPr lang="en-US" b="0" i="0" u="none" strike="noStrike" kern="0" cap="none" spc="0" normalizeH="0" baseline="0" noProof="0">
              <a:ln>
                <a:noFill/>
              </a:ln>
              <a:solidFill>
                <a:schemeClr val="tx1"/>
              </a:solidFill>
              <a:effectLst/>
              <a:uLnTx/>
              <a:uFillTx/>
              <a:ea typeface="Calibri"/>
              <a:cs typeface="Calibri"/>
            </a:endParaRPr>
          </a:p>
          <a:p>
            <a:pPr marL="299085" marR="0" lvl="0" indent="-286385" defTabSz="914400" eaLnBrk="1" fontAlgn="auto" latinLnBrk="0" hangingPunct="1">
              <a:lnSpc>
                <a:spcPct val="90000"/>
              </a:lnSpc>
              <a:spcBef>
                <a:spcPts val="2400"/>
              </a:spcBef>
              <a:spcAft>
                <a:spcPts val="0"/>
              </a:spcAft>
              <a:buClr>
                <a:srgbClr val="00AF50"/>
              </a:buClr>
              <a:buSzTx/>
              <a:buFont typeface="Arial"/>
              <a:buChar char="•"/>
              <a:tabLst>
                <a:tab pos="299085" algn="l"/>
              </a:tabLst>
              <a:defRPr/>
            </a:pPr>
            <a:r>
              <a:rPr kumimoji="0" lang="en-US" b="0" i="0" u="none" strike="noStrike" kern="0" cap="none" spc="-10" normalizeH="0" baseline="0" noProof="0">
                <a:ln>
                  <a:noFill/>
                </a:ln>
                <a:solidFill>
                  <a:schemeClr val="tx1"/>
                </a:solidFill>
                <a:effectLst/>
                <a:uLnTx/>
                <a:uFillTx/>
              </a:rPr>
              <a:t>Communications</a:t>
            </a:r>
            <a:r>
              <a:rPr kumimoji="0" lang="en-US" b="0" i="0" u="none" strike="noStrike" kern="0" cap="none" spc="-6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devices,</a:t>
            </a:r>
            <a:r>
              <a:rPr kumimoji="0" lang="en-US" b="0" i="0" u="none" strike="noStrike" kern="0" cap="none" spc="-4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such</a:t>
            </a:r>
            <a:r>
              <a:rPr kumimoji="0" lang="en-US" b="0" i="0" u="none" strike="noStrike" kern="0" cap="none" spc="-4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as</a:t>
            </a:r>
            <a:r>
              <a:rPr kumimoji="0" lang="en-US" b="0" i="0" u="none" strike="noStrike" kern="0" cap="none" spc="-2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a</a:t>
            </a:r>
            <a:r>
              <a:rPr kumimoji="0" lang="en-US" b="0" i="0" u="none" strike="noStrike" kern="0" cap="none" spc="-2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cellphone, </a:t>
            </a:r>
            <a:r>
              <a:rPr kumimoji="0" lang="en-US" b="0" i="0" u="none" strike="noStrike" kern="0" cap="none" spc="0" normalizeH="0" baseline="0" noProof="0">
                <a:ln>
                  <a:noFill/>
                </a:ln>
                <a:solidFill>
                  <a:schemeClr val="tx1"/>
                </a:solidFill>
                <a:effectLst/>
                <a:uLnTx/>
                <a:uFillTx/>
              </a:rPr>
              <a:t>used</a:t>
            </a:r>
            <a:r>
              <a:rPr kumimoji="0" lang="en-US" b="0" i="0" u="none" strike="noStrike" kern="0" cap="none" spc="-6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by</a:t>
            </a:r>
            <a:r>
              <a:rPr kumimoji="0" lang="en-US" b="0" i="0" u="none" strike="noStrike" kern="0" cap="none" spc="-5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indirect</a:t>
            </a:r>
            <a:r>
              <a:rPr kumimoji="0" lang="en-US" b="0" i="0" u="none" strike="noStrike" kern="0" cap="none" spc="-55" normalizeH="0" baseline="0" noProof="0" dirty="0">
                <a:ln>
                  <a:noFill/>
                </a:ln>
                <a:solidFill>
                  <a:schemeClr val="tx1"/>
                </a:solidFill>
                <a:effectLst/>
                <a:uLnTx/>
                <a:uFillTx/>
              </a:rPr>
              <a:t> </a:t>
            </a:r>
            <a:r>
              <a:rPr kumimoji="0" lang="en-US" b="0" i="0" u="none" strike="noStrike" kern="0" cap="none" spc="-20" normalizeH="0" baseline="0" noProof="0">
                <a:ln>
                  <a:noFill/>
                </a:ln>
                <a:solidFill>
                  <a:schemeClr val="tx1"/>
                </a:solidFill>
                <a:effectLst/>
                <a:uLnTx/>
                <a:uFillTx/>
              </a:rPr>
              <a:t>staff</a:t>
            </a:r>
            <a:endParaRPr lang="en-US" b="0" i="0" u="none" strike="noStrike" kern="0" cap="none" spc="0" normalizeH="0" baseline="0" noProof="0">
              <a:ln>
                <a:noFill/>
              </a:ln>
              <a:solidFill>
                <a:schemeClr val="tx1"/>
              </a:solidFill>
              <a:effectLst/>
              <a:uLnTx/>
              <a:uFillTx/>
              <a:ea typeface="Calibri"/>
              <a:cs typeface="Calibri"/>
            </a:endParaRPr>
          </a:p>
          <a:p>
            <a:pPr marL="299085" marR="0" lvl="0" indent="-286385" defTabSz="914400" eaLnBrk="1" fontAlgn="auto" latinLnBrk="0" hangingPunct="1">
              <a:lnSpc>
                <a:spcPct val="90000"/>
              </a:lnSpc>
              <a:spcBef>
                <a:spcPts val="2395"/>
              </a:spcBef>
              <a:spcAft>
                <a:spcPts val="0"/>
              </a:spcAft>
              <a:buClr>
                <a:srgbClr val="00AF50"/>
              </a:buClr>
              <a:buSzTx/>
              <a:buFont typeface="Arial"/>
              <a:buChar char="•"/>
              <a:tabLst>
                <a:tab pos="299085" algn="l"/>
              </a:tabLst>
              <a:defRPr/>
            </a:pPr>
            <a:r>
              <a:rPr kumimoji="0" lang="en-US" b="0" i="0" u="none" strike="noStrike" kern="0" cap="none" spc="0" normalizeH="0" baseline="0" noProof="0">
                <a:ln>
                  <a:noFill/>
                </a:ln>
                <a:solidFill>
                  <a:schemeClr val="tx1"/>
                </a:solidFill>
                <a:effectLst/>
                <a:uLnTx/>
                <a:uFillTx/>
              </a:rPr>
              <a:t>Supplies</a:t>
            </a:r>
            <a:r>
              <a:rPr kumimoji="0" lang="en-US" b="0" i="0" u="none" strike="noStrike" kern="0" cap="none" spc="-8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used</a:t>
            </a:r>
            <a:r>
              <a:rPr kumimoji="0" lang="en-US" b="0" i="0" u="none" strike="noStrike" kern="0" cap="none" spc="-55" normalizeH="0" baseline="0" noProof="0" dirty="0">
                <a:ln>
                  <a:noFill/>
                </a:ln>
                <a:solidFill>
                  <a:schemeClr val="tx1"/>
                </a:solidFill>
                <a:effectLst/>
                <a:uLnTx/>
                <a:uFillTx/>
              </a:rPr>
              <a:t> </a:t>
            </a:r>
            <a:r>
              <a:rPr kumimoji="0" lang="en-US" b="0" i="0" u="none" strike="noStrike" kern="0" cap="none" spc="0" normalizeH="0" baseline="0" noProof="0">
                <a:ln>
                  <a:noFill/>
                </a:ln>
                <a:solidFill>
                  <a:schemeClr val="tx1"/>
                </a:solidFill>
                <a:effectLst/>
                <a:uLnTx/>
                <a:uFillTx/>
              </a:rPr>
              <a:t>by</a:t>
            </a:r>
            <a:r>
              <a:rPr kumimoji="0" lang="en-US" b="0" i="0" u="none" strike="noStrike" kern="0" cap="none" spc="-65" normalizeH="0" baseline="0" noProof="0" dirty="0">
                <a:ln>
                  <a:noFill/>
                </a:ln>
                <a:solidFill>
                  <a:schemeClr val="tx1"/>
                </a:solidFill>
                <a:effectLst/>
                <a:uLnTx/>
                <a:uFillTx/>
              </a:rPr>
              <a:t> </a:t>
            </a:r>
            <a:r>
              <a:rPr kumimoji="0" lang="en-US" b="0" i="0" u="none" strike="noStrike" kern="0" cap="none" spc="-10" normalizeH="0" baseline="0" noProof="0">
                <a:ln>
                  <a:noFill/>
                </a:ln>
                <a:solidFill>
                  <a:schemeClr val="tx1"/>
                </a:solidFill>
                <a:effectLst/>
                <a:uLnTx/>
                <a:uFillTx/>
              </a:rPr>
              <a:t>indirect</a:t>
            </a:r>
            <a:r>
              <a:rPr kumimoji="0" lang="en-US" b="0" i="0" u="none" strike="noStrike" kern="0" cap="none" spc="-80" normalizeH="0" baseline="0" noProof="0" dirty="0">
                <a:ln>
                  <a:noFill/>
                </a:ln>
                <a:solidFill>
                  <a:schemeClr val="tx1"/>
                </a:solidFill>
                <a:effectLst/>
                <a:uLnTx/>
                <a:uFillTx/>
              </a:rPr>
              <a:t> </a:t>
            </a:r>
            <a:r>
              <a:rPr kumimoji="0" lang="en-US" b="0" i="0" u="none" strike="noStrike" kern="0" cap="none" spc="-20" normalizeH="0" baseline="0" noProof="0">
                <a:ln>
                  <a:noFill/>
                </a:ln>
                <a:solidFill>
                  <a:schemeClr val="tx1"/>
                </a:solidFill>
                <a:effectLst/>
                <a:uLnTx/>
                <a:uFillTx/>
              </a:rPr>
              <a:t>staff</a:t>
            </a:r>
            <a:endParaRPr lang="en-US">
              <a:solidFill>
                <a:schemeClr val="tx1"/>
              </a:solidFill>
              <a:ea typeface="Calibri"/>
              <a:cs typeface="Calibri"/>
            </a:endParaRPr>
          </a:p>
        </p:txBody>
      </p:sp>
      <p:pic>
        <p:nvPicPr>
          <p:cNvPr id="5" name="object 5">
            <a:extLst>
              <a:ext uri="{FF2B5EF4-FFF2-40B4-BE49-F238E27FC236}">
                <a16:creationId xmlns:a16="http://schemas.microsoft.com/office/drawing/2014/main" id="{FF5420CA-2EAB-D9F0-874C-3948894273B9}"/>
              </a:ext>
              <a:ext uri="{C183D7F6-B498-43B3-948B-1728B52AA6E4}">
                <adec:decorative xmlns:adec="http://schemas.microsoft.com/office/drawing/2017/decorative" val="1"/>
              </a:ext>
            </a:extLst>
          </p:cNvPr>
          <p:cNvPicPr/>
          <p:nvPr/>
        </p:nvPicPr>
        <p:blipFill>
          <a:blip r:embed="rId2" cstate="print"/>
          <a:stretch>
            <a:fillRect/>
          </a:stretch>
        </p:blipFill>
        <p:spPr>
          <a:xfrm>
            <a:off x="6172200" y="2174439"/>
            <a:ext cx="5181600" cy="3422708"/>
          </a:xfrm>
          <a:prstGeom prst="rect">
            <a:avLst/>
          </a:prstGeom>
          <a:noFill/>
        </p:spPr>
      </p:pic>
    </p:spTree>
    <p:extLst>
      <p:ext uri="{BB962C8B-B14F-4D97-AF65-F5344CB8AC3E}">
        <p14:creationId xmlns:p14="http://schemas.microsoft.com/office/powerpoint/2010/main" val="4106800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B543-13F0-0918-E589-54BE0DE1617C}"/>
              </a:ext>
            </a:extLst>
          </p:cNvPr>
          <p:cNvSpPr>
            <a:spLocks noGrp="1"/>
          </p:cNvSpPr>
          <p:nvPr>
            <p:ph type="title"/>
          </p:nvPr>
        </p:nvSpPr>
        <p:spPr/>
        <p:txBody>
          <a:bodyPr/>
          <a:lstStyle/>
          <a:p>
            <a:r>
              <a:rPr lang="en-US"/>
              <a:t>Cost Allocation </a:t>
            </a:r>
            <a:r>
              <a:rPr lang="en-US">
                <a:solidFill>
                  <a:srgbClr val="003865"/>
                </a:solidFill>
              </a:rPr>
              <a:t>9</a:t>
            </a:r>
          </a:p>
        </p:txBody>
      </p:sp>
      <p:sp>
        <p:nvSpPr>
          <p:cNvPr id="3" name="Content Placeholder 2">
            <a:extLst>
              <a:ext uri="{FF2B5EF4-FFF2-40B4-BE49-F238E27FC236}">
                <a16:creationId xmlns:a16="http://schemas.microsoft.com/office/drawing/2014/main" id="{7148A598-C183-A795-BDCE-12889EC8B8DC}"/>
              </a:ext>
            </a:extLst>
          </p:cNvPr>
          <p:cNvSpPr>
            <a:spLocks noGrp="1"/>
          </p:cNvSpPr>
          <p:nvPr>
            <p:ph sz="half" idx="1"/>
          </p:nvPr>
        </p:nvSpPr>
        <p:spPr/>
        <p:txBody>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400" b="0" i="0" u="none" strike="noStrike" kern="0" cap="none" spc="0" normalizeH="0" baseline="0" noProof="0">
                <a:ln>
                  <a:noFill/>
                </a:ln>
                <a:solidFill>
                  <a:srgbClr val="1F487C"/>
                </a:solidFill>
                <a:effectLst/>
                <a:uLnTx/>
                <a:uFillTx/>
                <a:latin typeface="Calibri"/>
                <a:cs typeface="Calibri"/>
              </a:rPr>
              <a:t>Costs</a:t>
            </a:r>
            <a:r>
              <a:rPr kumimoji="0" lang="en-US" sz="2400" b="0" i="0" u="none" strike="noStrike" kern="0" cap="none" spc="-7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must</a:t>
            </a:r>
            <a:r>
              <a:rPr kumimoji="0" lang="en-US" sz="2400" b="0" i="0" u="none" strike="noStrike" kern="0" cap="none" spc="-6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be</a:t>
            </a:r>
            <a:r>
              <a:rPr kumimoji="0" lang="en-US" sz="2400" b="0" i="0" u="none" strike="noStrike" kern="0" cap="none" spc="-55" normalizeH="0" baseline="0" noProof="0">
                <a:ln>
                  <a:noFill/>
                </a:ln>
                <a:solidFill>
                  <a:srgbClr val="1F487C"/>
                </a:solidFill>
                <a:effectLst/>
                <a:uLnTx/>
                <a:uFillTx/>
                <a:latin typeface="Calibri"/>
                <a:cs typeface="Calibri"/>
              </a:rPr>
              <a:t> </a:t>
            </a:r>
            <a:r>
              <a:rPr kumimoji="0" lang="en-US" sz="2400" b="0" i="0" u="none" strike="noStrike" kern="0" cap="none" spc="0" normalizeH="0" baseline="0" noProof="0">
                <a:ln>
                  <a:noFill/>
                </a:ln>
                <a:solidFill>
                  <a:srgbClr val="1F487C"/>
                </a:solidFill>
                <a:effectLst/>
                <a:uLnTx/>
                <a:uFillTx/>
                <a:latin typeface="Calibri"/>
                <a:cs typeface="Calibri"/>
              </a:rPr>
              <a:t>accorded</a:t>
            </a:r>
            <a:r>
              <a:rPr kumimoji="0" lang="en-US" sz="2400" b="0" i="0" u="none" strike="noStrike" kern="0" cap="none" spc="-65" normalizeH="0" baseline="0" noProof="0">
                <a:ln>
                  <a:noFill/>
                </a:ln>
                <a:solidFill>
                  <a:srgbClr val="1F487C"/>
                </a:solidFill>
                <a:effectLst/>
                <a:uLnTx/>
                <a:uFillTx/>
                <a:latin typeface="Calibri"/>
                <a:cs typeface="Calibri"/>
              </a:rPr>
              <a:t> </a:t>
            </a:r>
            <a:r>
              <a:rPr kumimoji="0" lang="en-US" sz="2400" b="0" i="0" u="none" strike="noStrike" kern="0" cap="none" spc="-10" normalizeH="0" baseline="0" noProof="0">
                <a:ln>
                  <a:noFill/>
                </a:ln>
                <a:solidFill>
                  <a:srgbClr val="1F487C"/>
                </a:solidFill>
                <a:effectLst/>
                <a:uLnTx/>
                <a:uFillTx/>
                <a:latin typeface="Calibri"/>
                <a:cs typeface="Calibri"/>
              </a:rPr>
              <a:t>consistent</a:t>
            </a:r>
            <a:r>
              <a:rPr kumimoji="0" lang="en-US" sz="2400" b="0" i="0" u="none" strike="noStrike" kern="0" cap="none" spc="-70" normalizeH="0" baseline="0" noProof="0">
                <a:ln>
                  <a:noFill/>
                </a:ln>
                <a:solidFill>
                  <a:srgbClr val="1F487C"/>
                </a:solidFill>
                <a:effectLst/>
                <a:uLnTx/>
                <a:uFillTx/>
                <a:latin typeface="Calibri"/>
                <a:cs typeface="Calibri"/>
              </a:rPr>
              <a:t> </a:t>
            </a:r>
            <a:r>
              <a:rPr kumimoji="0" lang="en-US" sz="2400" b="0" i="0" u="none" strike="noStrike" kern="0" cap="none" spc="-10" normalizeH="0" baseline="0" noProof="0">
                <a:ln>
                  <a:noFill/>
                </a:ln>
                <a:solidFill>
                  <a:srgbClr val="1F487C"/>
                </a:solidFill>
                <a:effectLst/>
                <a:uLnTx/>
                <a:uFillTx/>
                <a:latin typeface="Calibri"/>
                <a:cs typeface="Calibri"/>
              </a:rPr>
              <a:t>treatment.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1465"/>
              </a:spcBef>
              <a:spcAft>
                <a:spcPts val="0"/>
              </a:spcAft>
              <a:buClrTx/>
              <a:buSzTx/>
              <a:buFont typeface="Arial"/>
              <a:buChar char="•"/>
              <a:tabLst>
                <a:tab pos="355600" algn="l"/>
              </a:tabLst>
              <a:defRPr/>
            </a:pPr>
            <a:r>
              <a:rPr kumimoji="0" lang="en-US" sz="2000" b="0" i="0" u="none" strike="noStrike" kern="0" cap="none" spc="0" normalizeH="0" baseline="0" noProof="0">
                <a:ln>
                  <a:noFill/>
                </a:ln>
                <a:solidFill>
                  <a:srgbClr val="1F487C"/>
                </a:solidFill>
                <a:effectLst/>
                <a:uLnTx/>
                <a:uFillTx/>
                <a:latin typeface="Calibri"/>
                <a:cs typeface="Calibri"/>
              </a:rPr>
              <a:t>A</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cost</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may</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not</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be</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assigned</a:t>
            </a:r>
            <a:r>
              <a:rPr kumimoji="0" lang="en-US" sz="2000" b="0" i="0" u="none" strike="noStrike" kern="0" cap="none" spc="-3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to</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one</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grant</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as</a:t>
            </a:r>
            <a:r>
              <a:rPr kumimoji="0" lang="en-US" sz="2000" b="0" i="0" u="none" strike="noStrike" kern="0" cap="none" spc="-2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direct</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cost</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and</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25" normalizeH="0" baseline="0" noProof="0">
                <a:ln>
                  <a:noFill/>
                </a:ln>
                <a:solidFill>
                  <a:srgbClr val="1F487C"/>
                </a:solidFill>
                <a:effectLst/>
                <a:uLnTx/>
                <a:uFillTx/>
                <a:latin typeface="Calibri"/>
                <a:cs typeface="Calibri"/>
              </a:rPr>
              <a:t>to</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5560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1F487C"/>
                </a:solidFill>
                <a:effectLst/>
                <a:uLnTx/>
                <a:uFillTx/>
                <a:latin typeface="Calibri"/>
                <a:cs typeface="Calibri"/>
              </a:rPr>
              <a:t>another</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as</a:t>
            </a:r>
            <a:r>
              <a:rPr kumimoji="0" lang="en-US" sz="2000" b="0" i="0" u="none" strike="noStrike" kern="0" cap="none" spc="-2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an</a:t>
            </a:r>
            <a:r>
              <a:rPr kumimoji="0" lang="en-US" sz="2000" b="0" i="0" u="none" strike="noStrike" kern="0" cap="none" spc="-2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indirect</a:t>
            </a:r>
            <a:r>
              <a:rPr kumimoji="0" lang="en-US" sz="2000" b="0" i="0" u="none" strike="noStrike" kern="0" cap="none" spc="-20" normalizeH="0" baseline="0" noProof="0">
                <a:ln>
                  <a:noFill/>
                </a:ln>
                <a:solidFill>
                  <a:srgbClr val="1F487C"/>
                </a:solidFill>
                <a:effectLst/>
                <a:uLnTx/>
                <a:uFillTx/>
                <a:latin typeface="Calibri"/>
                <a:cs typeface="Calibri"/>
              </a:rPr>
              <a:t> cost.</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55600" marR="5080" lvl="0" indent="-343535" defTabSz="914400" eaLnBrk="1" fontAlgn="auto" latinLnBrk="0" hangingPunct="1">
              <a:lnSpc>
                <a:spcPct val="100000"/>
              </a:lnSpc>
              <a:spcBef>
                <a:spcPts val="605"/>
              </a:spcBef>
              <a:spcAft>
                <a:spcPts val="0"/>
              </a:spcAft>
              <a:buClrTx/>
              <a:buSzTx/>
              <a:buFont typeface="Arial"/>
              <a:buChar char="•"/>
              <a:tabLst>
                <a:tab pos="355600" algn="l"/>
              </a:tabLst>
              <a:defRPr/>
            </a:pPr>
            <a:r>
              <a:rPr kumimoji="0" lang="en-US" sz="2000" b="0" i="0" u="none" strike="noStrike" kern="0" cap="none" spc="0" normalizeH="0" baseline="0" noProof="0">
                <a:ln>
                  <a:noFill/>
                </a:ln>
                <a:solidFill>
                  <a:srgbClr val="1F487C"/>
                </a:solidFill>
                <a:effectLst/>
                <a:uLnTx/>
                <a:uFillTx/>
                <a:latin typeface="Calibri"/>
                <a:cs typeface="Calibri"/>
              </a:rPr>
              <a:t>Costs</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may</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not</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shift</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from</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one</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cost</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objective</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to</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another</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25" normalizeH="0" baseline="0" noProof="0">
                <a:ln>
                  <a:noFill/>
                </a:ln>
                <a:solidFill>
                  <a:srgbClr val="1F487C"/>
                </a:solidFill>
                <a:effectLst/>
                <a:uLnTx/>
                <a:uFillTx/>
                <a:latin typeface="Calibri"/>
                <a:cs typeface="Calibri"/>
              </a:rPr>
              <a:t>to </a:t>
            </a:r>
            <a:r>
              <a:rPr kumimoji="0" lang="en-US" sz="2000" b="0" i="0" u="none" strike="noStrike" kern="0" cap="none" spc="-10" normalizeH="0" baseline="0" noProof="0">
                <a:ln>
                  <a:noFill/>
                </a:ln>
                <a:solidFill>
                  <a:srgbClr val="1F487C"/>
                </a:solidFill>
                <a:effectLst/>
                <a:uLnTx/>
                <a:uFillTx/>
                <a:latin typeface="Calibri"/>
                <a:cs typeface="Calibri"/>
              </a:rPr>
              <a:t>overcome</a:t>
            </a:r>
            <a:r>
              <a:rPr kumimoji="0" lang="en-US" sz="2000" b="0" i="0" u="none" strike="noStrike" kern="0" cap="none" spc="-6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funding</a:t>
            </a:r>
            <a:r>
              <a:rPr kumimoji="0" lang="en-US" sz="2000" b="0" i="0" u="none" strike="noStrike" kern="0" cap="none" spc="-6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deficiencies,</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avoid</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restrictions</a:t>
            </a:r>
            <a:r>
              <a:rPr kumimoji="0" lang="en-US" sz="2000" b="0" i="0" u="none" strike="noStrike" kern="0" cap="none" spc="-2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imposed</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by</a:t>
            </a:r>
            <a:r>
              <a:rPr kumimoji="0" lang="en-US" sz="2000" b="0" i="0" u="none" strike="noStrike" kern="0" cap="none" spc="-65" normalizeH="0" baseline="0" noProof="0">
                <a:ln>
                  <a:noFill/>
                </a:ln>
                <a:solidFill>
                  <a:srgbClr val="1F487C"/>
                </a:solidFill>
                <a:effectLst/>
                <a:uLnTx/>
                <a:uFillTx/>
                <a:latin typeface="Calibri"/>
                <a:cs typeface="Calibri"/>
              </a:rPr>
              <a:t> </a:t>
            </a:r>
            <a:r>
              <a:rPr kumimoji="0" lang="en-US" sz="2000" b="0" i="0" u="none" strike="noStrike" kern="0" cap="none" spc="-25" normalizeH="0" baseline="0" noProof="0">
                <a:ln>
                  <a:noFill/>
                </a:ln>
                <a:solidFill>
                  <a:srgbClr val="1F487C"/>
                </a:solidFill>
                <a:effectLst/>
                <a:uLnTx/>
                <a:uFillTx/>
                <a:latin typeface="Calibri"/>
                <a:cs typeface="Calibri"/>
              </a:rPr>
              <a:t>law </a:t>
            </a:r>
            <a:r>
              <a:rPr kumimoji="0" lang="en-US" sz="2000" b="0" i="0" u="none" strike="noStrike" kern="0" cap="none" spc="0" normalizeH="0" baseline="0" noProof="0">
                <a:ln>
                  <a:noFill/>
                </a:ln>
                <a:solidFill>
                  <a:srgbClr val="1F487C"/>
                </a:solidFill>
                <a:effectLst/>
                <a:uLnTx/>
                <a:uFillTx/>
                <a:latin typeface="Calibri"/>
                <a:cs typeface="Calibri"/>
              </a:rPr>
              <a:t>or</a:t>
            </a:r>
            <a:r>
              <a:rPr kumimoji="0" lang="en-US" sz="2000" b="0" i="0" u="none" strike="noStrike" kern="0" cap="none" spc="-5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grant</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agreement,</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or</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other</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reasons.</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812800" marR="0" lvl="1" indent="-342900" defTabSz="914400" eaLnBrk="1" fontAlgn="auto" latinLnBrk="0" hangingPunct="1">
              <a:lnSpc>
                <a:spcPct val="100000"/>
              </a:lnSpc>
              <a:spcBef>
                <a:spcPts val="600"/>
              </a:spcBef>
              <a:spcAft>
                <a:spcPts val="0"/>
              </a:spcAft>
              <a:buClrTx/>
              <a:buSzTx/>
              <a:buFont typeface="Arial"/>
              <a:buChar char="•"/>
              <a:tabLst>
                <a:tab pos="812800" algn="l"/>
              </a:tabLst>
              <a:defRPr/>
            </a:pPr>
            <a:r>
              <a:rPr kumimoji="0" lang="en-US" sz="2000" b="0" i="0" u="none" strike="noStrike" kern="0" cap="none" spc="0" normalizeH="0" baseline="0" noProof="0">
                <a:ln>
                  <a:noFill/>
                </a:ln>
                <a:solidFill>
                  <a:srgbClr val="1F487C"/>
                </a:solidFill>
                <a:effectLst/>
                <a:uLnTx/>
                <a:uFillTx/>
                <a:latin typeface="Calibri"/>
                <a:cs typeface="Calibri"/>
              </a:rPr>
              <a:t>From</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one</a:t>
            </a:r>
            <a:r>
              <a:rPr kumimoji="0" lang="en-US" sz="2000" b="0" i="0" u="none" strike="noStrike" kern="0" cap="none" spc="-4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grant</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to</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another</a:t>
            </a:r>
            <a:r>
              <a:rPr kumimoji="0" lang="en-US" sz="2000" b="0" i="0" u="none" strike="noStrike" kern="0" cap="none" spc="-40"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grant</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812800" marR="0" lvl="1" indent="-342900" defTabSz="914400" eaLnBrk="1" fontAlgn="auto" latinLnBrk="0" hangingPunct="1">
              <a:lnSpc>
                <a:spcPct val="100000"/>
              </a:lnSpc>
              <a:spcBef>
                <a:spcPts val="600"/>
              </a:spcBef>
              <a:spcAft>
                <a:spcPts val="0"/>
              </a:spcAft>
              <a:buClrTx/>
              <a:buSzTx/>
              <a:buFont typeface="Arial"/>
              <a:buChar char="•"/>
              <a:tabLst>
                <a:tab pos="812800" algn="l"/>
              </a:tabLst>
              <a:defRPr/>
            </a:pPr>
            <a:r>
              <a:rPr kumimoji="0" lang="en-US" sz="2000" b="0" i="0" u="none" strike="noStrike" kern="0" cap="none" spc="0" normalizeH="0" baseline="0" noProof="0">
                <a:ln>
                  <a:noFill/>
                </a:ln>
                <a:solidFill>
                  <a:srgbClr val="1F487C"/>
                </a:solidFill>
                <a:effectLst/>
                <a:uLnTx/>
                <a:uFillTx/>
                <a:latin typeface="Calibri"/>
                <a:cs typeface="Calibri"/>
              </a:rPr>
              <a:t>From</a:t>
            </a:r>
            <a:r>
              <a:rPr kumimoji="0" lang="en-US" sz="2000" b="0" i="0" u="none" strike="noStrike" kern="0" cap="none" spc="-65"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administrative</a:t>
            </a:r>
            <a:r>
              <a:rPr kumimoji="0" lang="en-US" sz="2000" b="0" i="0" u="none" strike="noStrike" kern="0" cap="none" spc="-3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to</a:t>
            </a:r>
            <a:r>
              <a:rPr kumimoji="0" lang="en-US" sz="2000" b="0" i="0" u="none" strike="noStrike" kern="0" cap="none" spc="-65"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program</a:t>
            </a:r>
            <a:r>
              <a:rPr kumimoji="0" lang="en-US" sz="2000" b="0" i="0" u="none" strike="noStrike" kern="0" cap="none" spc="-7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cost</a:t>
            </a:r>
            <a:r>
              <a:rPr kumimoji="0" lang="en-US" sz="2000" b="0" i="0" u="none" strike="noStrike" kern="0" cap="none" spc="-70"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category</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812800" marR="0" lvl="1" indent="-342900" defTabSz="914400" eaLnBrk="1" fontAlgn="auto" latinLnBrk="0" hangingPunct="1">
              <a:lnSpc>
                <a:spcPct val="100000"/>
              </a:lnSpc>
              <a:spcBef>
                <a:spcPts val="600"/>
              </a:spcBef>
              <a:spcAft>
                <a:spcPts val="0"/>
              </a:spcAft>
              <a:buClrTx/>
              <a:buSzTx/>
              <a:buFont typeface="Arial"/>
              <a:buChar char="•"/>
              <a:tabLst>
                <a:tab pos="812800" algn="l"/>
              </a:tabLst>
              <a:defRPr/>
            </a:pPr>
            <a:r>
              <a:rPr kumimoji="0" lang="en-US" sz="2000" b="0" i="0" u="none" strike="noStrike" kern="0" cap="none" spc="0" normalizeH="0" baseline="0" noProof="0">
                <a:ln>
                  <a:noFill/>
                </a:ln>
                <a:solidFill>
                  <a:srgbClr val="1F487C"/>
                </a:solidFill>
                <a:effectLst/>
                <a:uLnTx/>
                <a:uFillTx/>
                <a:latin typeface="Calibri"/>
                <a:cs typeface="Calibri"/>
              </a:rPr>
              <a:t>From</a:t>
            </a:r>
            <a:r>
              <a:rPr kumimoji="0" lang="en-US" sz="2000" b="0" i="0" u="none" strike="noStrike" kern="0" cap="none" spc="-55"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direct</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to</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indirect</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cost</a:t>
            </a:r>
            <a:r>
              <a:rPr kumimoji="0" lang="en-US" sz="2000" b="0" i="0" u="none" strike="noStrike" kern="0" cap="none" spc="-6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or</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0" normalizeH="0" baseline="0" noProof="0">
                <a:ln>
                  <a:noFill/>
                </a:ln>
                <a:solidFill>
                  <a:srgbClr val="1F487C"/>
                </a:solidFill>
                <a:effectLst/>
                <a:uLnTx/>
                <a:uFillTx/>
                <a:latin typeface="Calibri"/>
                <a:cs typeface="Calibri"/>
              </a:rPr>
              <a:t>vice</a:t>
            </a:r>
            <a:r>
              <a:rPr kumimoji="0" lang="en-US" sz="2000" b="0" i="0" u="none" strike="noStrike" kern="0" cap="none" spc="-50" normalizeH="0" baseline="0" noProof="0">
                <a:ln>
                  <a:noFill/>
                </a:ln>
                <a:solidFill>
                  <a:srgbClr val="1F487C"/>
                </a:solidFill>
                <a:effectLst/>
                <a:uLnTx/>
                <a:uFillTx/>
                <a:latin typeface="Calibri"/>
                <a:cs typeface="Calibri"/>
              </a:rPr>
              <a:t> </a:t>
            </a:r>
            <a:r>
              <a:rPr kumimoji="0" lang="en-US" sz="2000" b="0" i="0" u="none" strike="noStrike" kern="0" cap="none" spc="-10" normalizeH="0" baseline="0" noProof="0">
                <a:ln>
                  <a:noFill/>
                </a:ln>
                <a:solidFill>
                  <a:srgbClr val="1F487C"/>
                </a:solidFill>
                <a:effectLst/>
                <a:uLnTx/>
                <a:uFillTx/>
                <a:latin typeface="Calibri"/>
                <a:cs typeface="Calibri"/>
              </a:rPr>
              <a:t>versa</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415962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D655C-F6F9-7F5E-2507-8DF490540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981AA-4693-584F-0A21-C6D6C24F2A9B}"/>
              </a:ext>
            </a:extLst>
          </p:cNvPr>
          <p:cNvSpPr>
            <a:spLocks noGrp="1"/>
          </p:cNvSpPr>
          <p:nvPr>
            <p:ph type="title"/>
          </p:nvPr>
        </p:nvSpPr>
        <p:spPr>
          <a:xfrm>
            <a:off x="449224" y="811964"/>
            <a:ext cx="3698160" cy="5234072"/>
          </a:xfrm>
        </p:spPr>
        <p:txBody>
          <a:bodyPr anchor="ctr">
            <a:normAutofit/>
          </a:bodyPr>
          <a:lstStyle/>
          <a:p>
            <a:r>
              <a:rPr lang="en-US" sz="4400"/>
              <a:t>Reimbursement Payment Request (RPR)</a:t>
            </a:r>
            <a:endParaRPr lang="en-US" sz="4400">
              <a:ea typeface="Calibri"/>
              <a:cs typeface="Calibri"/>
            </a:endParaRPr>
          </a:p>
        </p:txBody>
      </p:sp>
      <p:pic>
        <p:nvPicPr>
          <p:cNvPr id="6" name="Content Placeholder 5" descr="Money with solid fill">
            <a:extLst>
              <a:ext uri="{FF2B5EF4-FFF2-40B4-BE49-F238E27FC236}">
                <a16:creationId xmlns:a16="http://schemas.microsoft.com/office/drawing/2014/main" id="{0562B98B-0868-D0E8-DF61-5E281FA526F9}"/>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bwMode="gray">
          <a:xfrm>
            <a:off x="5622081" y="808073"/>
            <a:ext cx="5237963" cy="5237963"/>
          </a:xfrm>
          <a:prstGeom prst="rect">
            <a:avLst/>
          </a:prstGeom>
          <a:noFill/>
        </p:spPr>
      </p:pic>
      <p:sp>
        <p:nvSpPr>
          <p:cNvPr id="10" name="Slide Number Placeholder 3">
            <a:extLst>
              <a:ext uri="{FF2B5EF4-FFF2-40B4-BE49-F238E27FC236}">
                <a16:creationId xmlns:a16="http://schemas.microsoft.com/office/drawing/2014/main" id="{179776C2-C7A1-E0A0-843C-22269F3885AD}"/>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80</a:t>
            </a:fld>
            <a:endParaRPr lang="en-US"/>
          </a:p>
        </p:txBody>
      </p:sp>
    </p:spTree>
    <p:extLst>
      <p:ext uri="{BB962C8B-B14F-4D97-AF65-F5344CB8AC3E}">
        <p14:creationId xmlns:p14="http://schemas.microsoft.com/office/powerpoint/2010/main" val="22462211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0600B-86A5-7D88-821F-E648062025C0}"/>
              </a:ext>
            </a:extLst>
          </p:cNvPr>
          <p:cNvSpPr>
            <a:spLocks noGrp="1"/>
          </p:cNvSpPr>
          <p:nvPr>
            <p:ph type="title"/>
          </p:nvPr>
        </p:nvSpPr>
        <p:spPr/>
        <p:txBody>
          <a:bodyPr/>
          <a:lstStyle/>
          <a:p>
            <a:r>
              <a:rPr lang="en-US"/>
              <a:t>SWIFT system: How to get reimbursed</a:t>
            </a:r>
          </a:p>
        </p:txBody>
      </p:sp>
      <p:sp>
        <p:nvSpPr>
          <p:cNvPr id="3" name="Content Placeholder 2">
            <a:extLst>
              <a:ext uri="{FF2B5EF4-FFF2-40B4-BE49-F238E27FC236}">
                <a16:creationId xmlns:a16="http://schemas.microsoft.com/office/drawing/2014/main" id="{5FC2F010-93E0-0436-9F71-A01404E0151F}"/>
              </a:ext>
            </a:extLst>
          </p:cNvPr>
          <p:cNvSpPr>
            <a:spLocks noGrp="1"/>
          </p:cNvSpPr>
          <p:nvPr>
            <p:ph sz="half" idx="1"/>
          </p:nvPr>
        </p:nvSpPr>
        <p:spPr/>
        <p:txBody>
          <a:bodyPr vert="horz" lIns="274320" tIns="274320" rIns="274320" bIns="274320" rtlCol="0" anchor="t">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10" normalizeH="0" baseline="0" noProof="0" dirty="0">
                <a:ln>
                  <a:noFill/>
                </a:ln>
                <a:solidFill>
                  <a:schemeClr val="tx1"/>
                </a:solidFill>
                <a:effectLst/>
                <a:uLnTx/>
                <a:uFillTx/>
                <a:latin typeface="Calibri"/>
                <a:ea typeface="+mn-ea"/>
                <a:cs typeface="Calibri"/>
              </a:rPr>
              <a:t>SWIFT (</a:t>
            </a:r>
            <a:r>
              <a:rPr kumimoji="0" lang="en-US" sz="2400" b="1" i="0" u="none" strike="noStrike" kern="0" cap="none" spc="-10" normalizeH="0" baseline="0" noProof="0" dirty="0">
                <a:ln>
                  <a:noFill/>
                </a:ln>
                <a:solidFill>
                  <a:schemeClr val="tx1"/>
                </a:solidFill>
                <a:effectLst/>
                <a:uLnTx/>
                <a:uFillTx/>
                <a:latin typeface="Calibri"/>
                <a:ea typeface="+mn-ea"/>
                <a:cs typeface="Calibri"/>
              </a:rPr>
              <a:t>S</a:t>
            </a:r>
            <a:r>
              <a:rPr kumimoji="0" lang="en-US" sz="2400" b="0" i="0" u="none" strike="noStrike" kern="0" cap="none" spc="-10" normalizeH="0" baseline="0" noProof="0" dirty="0">
                <a:ln>
                  <a:noFill/>
                </a:ln>
                <a:solidFill>
                  <a:schemeClr val="tx1"/>
                </a:solidFill>
                <a:effectLst/>
                <a:uLnTx/>
                <a:uFillTx/>
                <a:latin typeface="Calibri"/>
                <a:ea typeface="+mn-ea"/>
                <a:cs typeface="Calibri"/>
              </a:rPr>
              <a:t>tate </a:t>
            </a:r>
            <a:r>
              <a:rPr kumimoji="0" lang="en-US" sz="2400" b="1" i="0" u="none" strike="noStrike" kern="0" cap="none" spc="-10" normalizeH="0" baseline="0" noProof="0" dirty="0">
                <a:ln>
                  <a:noFill/>
                </a:ln>
                <a:solidFill>
                  <a:schemeClr val="tx1"/>
                </a:solidFill>
                <a:effectLst/>
                <a:uLnTx/>
                <a:uFillTx/>
                <a:latin typeface="Calibri"/>
                <a:ea typeface="+mn-ea"/>
                <a:cs typeface="Calibri"/>
              </a:rPr>
              <a:t>W</a:t>
            </a:r>
            <a:r>
              <a:rPr kumimoji="0" lang="en-US" sz="2400" b="0" i="0" u="none" strike="noStrike" kern="0" cap="none" spc="-10" normalizeH="0" baseline="0" noProof="0" dirty="0">
                <a:ln>
                  <a:noFill/>
                </a:ln>
                <a:solidFill>
                  <a:schemeClr val="tx1"/>
                </a:solidFill>
                <a:effectLst/>
                <a:uLnTx/>
                <a:uFillTx/>
                <a:latin typeface="Calibri"/>
                <a:ea typeface="+mn-ea"/>
                <a:cs typeface="Calibri"/>
              </a:rPr>
              <a:t>ide </a:t>
            </a:r>
            <a:r>
              <a:rPr kumimoji="0" lang="en-US" sz="2400" b="1" i="0" u="none" strike="noStrike" kern="0" cap="none" spc="-10" normalizeH="0" baseline="0" noProof="0" dirty="0">
                <a:ln>
                  <a:noFill/>
                </a:ln>
                <a:solidFill>
                  <a:schemeClr val="tx1"/>
                </a:solidFill>
                <a:effectLst/>
                <a:uLnTx/>
                <a:uFillTx/>
                <a:latin typeface="Calibri"/>
                <a:ea typeface="+mn-ea"/>
                <a:cs typeface="Calibri"/>
              </a:rPr>
              <a:t>I</a:t>
            </a:r>
            <a:r>
              <a:rPr kumimoji="0" lang="en-US" sz="2400" b="0" i="0" u="none" strike="noStrike" kern="0" cap="none" spc="-10" normalizeH="0" baseline="0" noProof="0" dirty="0">
                <a:ln>
                  <a:noFill/>
                </a:ln>
                <a:solidFill>
                  <a:schemeClr val="tx1"/>
                </a:solidFill>
                <a:effectLst/>
                <a:uLnTx/>
                <a:uFillTx/>
                <a:latin typeface="Calibri"/>
                <a:ea typeface="+mn-ea"/>
                <a:cs typeface="Calibri"/>
              </a:rPr>
              <a:t>ntegrated </a:t>
            </a:r>
            <a:r>
              <a:rPr kumimoji="0" lang="en-US" sz="2400" b="1" i="0" u="none" strike="noStrike" kern="0" cap="none" spc="-10" normalizeH="0" baseline="0" noProof="0" dirty="0">
                <a:ln>
                  <a:noFill/>
                </a:ln>
                <a:solidFill>
                  <a:schemeClr val="tx1"/>
                </a:solidFill>
                <a:effectLst/>
                <a:uLnTx/>
                <a:uFillTx/>
                <a:latin typeface="Calibri"/>
                <a:ea typeface="+mn-ea"/>
                <a:cs typeface="Calibri"/>
              </a:rPr>
              <a:t>F</a:t>
            </a:r>
            <a:r>
              <a:rPr kumimoji="0" lang="en-US" sz="2400" b="0" i="0" u="none" strike="noStrike" kern="0" cap="none" spc="-10" normalizeH="0" baseline="0" noProof="0" dirty="0">
                <a:ln>
                  <a:noFill/>
                </a:ln>
                <a:solidFill>
                  <a:schemeClr val="tx1"/>
                </a:solidFill>
                <a:effectLst/>
                <a:uLnTx/>
                <a:uFillTx/>
                <a:latin typeface="Calibri"/>
                <a:ea typeface="+mn-ea"/>
                <a:cs typeface="Calibri"/>
              </a:rPr>
              <a:t>inancial </a:t>
            </a:r>
            <a:r>
              <a:rPr kumimoji="0" lang="en-US" sz="2400" b="1" i="0" u="none" strike="noStrike" kern="0" cap="none" spc="-10" normalizeH="0" baseline="0" noProof="0" dirty="0">
                <a:ln>
                  <a:noFill/>
                </a:ln>
                <a:solidFill>
                  <a:schemeClr val="tx1"/>
                </a:solidFill>
                <a:effectLst/>
                <a:uLnTx/>
                <a:uFillTx/>
                <a:latin typeface="Calibri"/>
                <a:ea typeface="+mn-ea"/>
                <a:cs typeface="Calibri"/>
              </a:rPr>
              <a:t>T</a:t>
            </a:r>
            <a:r>
              <a:rPr kumimoji="0" lang="en-US" sz="2400" b="0" i="0" u="none" strike="noStrike" kern="0" cap="none" spc="-10" normalizeH="0" baseline="0" noProof="0" dirty="0">
                <a:ln>
                  <a:noFill/>
                </a:ln>
                <a:solidFill>
                  <a:schemeClr val="tx1"/>
                </a:solidFill>
                <a:effectLst/>
                <a:uLnTx/>
                <a:uFillTx/>
                <a:latin typeface="Calibri"/>
                <a:ea typeface="+mn-ea"/>
                <a:cs typeface="Calibri"/>
              </a:rPr>
              <a:t>ools) is the PeopleSoft based online financial, procurement, and reporting system used by the State of Minnesota.</a:t>
            </a: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10" normalizeH="0" baseline="0" noProof="0">
                <a:ln>
                  <a:noFill/>
                </a:ln>
                <a:solidFill>
                  <a:schemeClr val="tx1"/>
                </a:solidFill>
                <a:effectLst/>
                <a:uLnTx/>
                <a:uFillTx/>
                <a:latin typeface="Calibri"/>
                <a:ea typeface="+mn-ea"/>
                <a:cs typeface="Calibri"/>
              </a:rPr>
              <a:t>All DEED grantees must register in SWIFT with their organization’s legal name and address and maintain their organization’s contact information throughout the grant.</a:t>
            </a: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10" normalizeH="0" baseline="0" noProof="0">
                <a:ln>
                  <a:noFill/>
                </a:ln>
                <a:solidFill>
                  <a:schemeClr val="tx1"/>
                </a:solidFill>
                <a:effectLst/>
                <a:uLnTx/>
                <a:uFillTx/>
                <a:latin typeface="Calibri"/>
                <a:ea typeface="+mn-ea"/>
                <a:cs typeface="Calibri"/>
              </a:rPr>
              <a:t>DEED has 30 days to process RPR/FSR. </a:t>
            </a: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2400" b="0" i="0" u="none" strike="noStrike" kern="0" cap="none" spc="-10" normalizeH="0" baseline="0" noProof="0" dirty="0">
              <a:ln>
                <a:noFill/>
              </a:ln>
              <a:solidFill>
                <a:schemeClr val="tx1"/>
              </a:solidFill>
              <a:effectLst/>
              <a:uLnTx/>
              <a:uFillTx/>
              <a:latin typeface="Calibri"/>
              <a:ea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10" normalizeH="0" baseline="0" noProof="0">
                <a:ln>
                  <a:noFill/>
                </a:ln>
                <a:solidFill>
                  <a:schemeClr val="tx1"/>
                </a:solidFill>
                <a:effectLst/>
                <a:uLnTx/>
                <a:uFillTx/>
                <a:latin typeface="Calibri"/>
                <a:ea typeface="+mn-ea"/>
                <a:cs typeface="Calibri"/>
              </a:rPr>
              <a:t>SWIFT Help Desk: </a:t>
            </a:r>
            <a:r>
              <a:rPr kumimoji="0" lang="en-US" sz="2400" b="0" i="0" u="none" strike="noStrike" kern="0" cap="none" spc="-10" normalizeH="0" baseline="0" noProof="0" dirty="0">
                <a:ln>
                  <a:noFill/>
                </a:ln>
                <a:solidFill>
                  <a:schemeClr val="tx1"/>
                </a:solidFill>
                <a:effectLst/>
                <a:uLnTx/>
                <a:uFillTx/>
                <a:latin typeface="Calibri"/>
                <a:ea typeface="+mn-ea"/>
                <a:cs typeface="Calibri"/>
                <a:hlinkClick r:id="rId2">
                  <a:extLst>
                    <a:ext uri="{A12FA001-AC4F-418D-AE19-62706E023703}">
                      <ahyp:hlinkClr xmlns:ahyp="http://schemas.microsoft.com/office/drawing/2018/hyperlinkcolor" val="tx"/>
                    </a:ext>
                  </a:extLst>
                </a:hlinkClick>
              </a:rPr>
              <a:t>https://mn.gov/mmb/accounting/swift/help-desk/</a:t>
            </a:r>
            <a:r>
              <a:rPr kumimoji="0" lang="en-US" sz="2400" b="0" i="0" u="none" strike="noStrike" kern="0" cap="none" spc="-10" normalizeH="0" baseline="0" noProof="0" dirty="0">
                <a:ln>
                  <a:noFill/>
                </a:ln>
                <a:solidFill>
                  <a:schemeClr val="tx1"/>
                </a:solidFill>
                <a:effectLst/>
                <a:uLnTx/>
                <a:uFillTx/>
                <a:latin typeface="Calibri"/>
                <a:ea typeface="+mn-ea"/>
                <a:cs typeface="Calibri"/>
              </a:rPr>
              <a:t> </a:t>
            </a:r>
          </a:p>
        </p:txBody>
      </p:sp>
    </p:spTree>
    <p:extLst>
      <p:ext uri="{BB962C8B-B14F-4D97-AF65-F5344CB8AC3E}">
        <p14:creationId xmlns:p14="http://schemas.microsoft.com/office/powerpoint/2010/main" val="31218154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7CF2-F0D4-2C01-1E1E-CF6434C2BCE6}"/>
              </a:ext>
            </a:extLst>
          </p:cNvPr>
          <p:cNvSpPr>
            <a:spLocks noGrp="1"/>
          </p:cNvSpPr>
          <p:nvPr>
            <p:ph type="title"/>
          </p:nvPr>
        </p:nvSpPr>
        <p:spPr/>
        <p:txBody>
          <a:bodyPr/>
          <a:lstStyle/>
          <a:p>
            <a:r>
              <a:rPr lang="en-US"/>
              <a:t>Reimbursement Payment Request (RPR) </a:t>
            </a:r>
            <a:r>
              <a:rPr lang="en-US">
                <a:solidFill>
                  <a:srgbClr val="003865"/>
                </a:solidFill>
              </a:rPr>
              <a:t>1</a:t>
            </a:r>
          </a:p>
        </p:txBody>
      </p:sp>
      <p:sp>
        <p:nvSpPr>
          <p:cNvPr id="3" name="Content Placeholder 2">
            <a:extLst>
              <a:ext uri="{FF2B5EF4-FFF2-40B4-BE49-F238E27FC236}">
                <a16:creationId xmlns:a16="http://schemas.microsoft.com/office/drawing/2014/main" id="{411DAD63-E77A-459E-2EFD-ED8B26870F00}"/>
              </a:ext>
            </a:extLst>
          </p:cNvPr>
          <p:cNvSpPr>
            <a:spLocks noGrp="1"/>
          </p:cNvSpPr>
          <p:nvPr>
            <p:ph sz="half" idx="1"/>
          </p:nvPr>
        </p:nvSpPr>
        <p:spPr/>
        <p:txBody>
          <a:bodyPr/>
          <a:lstStyle/>
          <a:p>
            <a:pPr marL="355600" marR="142240" lvl="0" indent="-343535" defTabSz="914400" eaLnBrk="1" fontAlgn="auto" latinLnBrk="0" hangingPunct="1">
              <a:lnSpc>
                <a:spcPct val="100000"/>
              </a:lnSpc>
              <a:spcBef>
                <a:spcPts val="100"/>
              </a:spcBef>
              <a:spcAft>
                <a:spcPts val="0"/>
              </a:spcAft>
              <a:buClr>
                <a:srgbClr val="9BBA58"/>
              </a:buClr>
              <a:buSzTx/>
              <a:buFont typeface="Arial"/>
              <a:buChar char="•"/>
              <a:tabLst>
                <a:tab pos="355600" algn="l"/>
              </a:tabLst>
              <a:defRPr/>
            </a:pPr>
            <a:r>
              <a:rPr kumimoji="0" lang="en-US" sz="2400" b="0" i="0" u="none" strike="noStrike" kern="0" cap="none" spc="0" normalizeH="0" baseline="0" noProof="0">
                <a:ln>
                  <a:noFill/>
                </a:ln>
                <a:solidFill>
                  <a:srgbClr val="003864"/>
                </a:solidFill>
                <a:effectLst/>
                <a:uLnTx/>
                <a:uFillTx/>
                <a:latin typeface="Calibri"/>
                <a:cs typeface="Calibri"/>
              </a:rPr>
              <a:t>Costs</a:t>
            </a:r>
            <a:r>
              <a:rPr kumimoji="0" lang="en-US" sz="2400" b="0" i="0" u="none" strike="noStrike" kern="0" cap="none" spc="-6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be</a:t>
            </a:r>
            <a:r>
              <a:rPr kumimoji="0" lang="en-US" sz="2400" b="0" i="0" u="none" strike="noStrike" kern="0" cap="none" spc="-40" normalizeH="0" baseline="0" noProof="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requested</a:t>
            </a:r>
            <a:r>
              <a:rPr kumimoji="0" lang="en-US" sz="2400" b="0" i="0" u="none" strike="noStrike" kern="0" cap="none" spc="-4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based</a:t>
            </a:r>
            <a:r>
              <a:rPr kumimoji="0" lang="en-US" sz="2400" b="0" i="0" u="none" strike="noStrike" kern="0" cap="none" spc="-4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on</a:t>
            </a:r>
            <a:r>
              <a:rPr kumimoji="0" lang="en-US" sz="2400" b="0" i="0" u="none" strike="noStrike" kern="0" cap="none" spc="-4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actual</a:t>
            </a:r>
            <a:r>
              <a:rPr kumimoji="0" lang="en-US" sz="2400" b="0" i="0" u="none" strike="noStrike" kern="0" cap="none" spc="-45" normalizeH="0" baseline="0" noProof="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expenditures </a:t>
            </a:r>
            <a:r>
              <a:rPr kumimoji="0" lang="en-US" sz="2400" b="0" i="0" u="none" strike="noStrike" kern="0" cap="none" spc="0" normalizeH="0" baseline="0" noProof="0">
                <a:ln>
                  <a:noFill/>
                </a:ln>
                <a:solidFill>
                  <a:srgbClr val="003864"/>
                </a:solidFill>
                <a:effectLst/>
                <a:uLnTx/>
                <a:uFillTx/>
                <a:latin typeface="Calibri"/>
                <a:cs typeface="Calibri"/>
              </a:rPr>
              <a:t>incurred</a:t>
            </a:r>
            <a:r>
              <a:rPr kumimoji="0" lang="en-US" sz="2400" b="0" i="0" u="none" strike="noStrike" kern="0" cap="none" spc="-6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during</a:t>
            </a:r>
            <a:r>
              <a:rPr kumimoji="0" lang="en-US" sz="2400" b="0" i="0" u="none" strike="noStrike" kern="0" cap="none" spc="-7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reporting</a:t>
            </a:r>
            <a:r>
              <a:rPr kumimoji="0" lang="en-US" sz="2400" b="0" i="0" u="none" strike="noStrike" kern="0" cap="none" spc="-5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period,</a:t>
            </a:r>
            <a:r>
              <a:rPr kumimoji="0" lang="en-US" sz="2400" b="0" i="0" u="none" strike="noStrike" kern="0" cap="none" spc="-5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not</a:t>
            </a:r>
            <a:r>
              <a:rPr kumimoji="0" lang="en-US" sz="2400" b="0" i="0" u="none" strike="noStrike" kern="0" cap="none" spc="-6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budget</a:t>
            </a:r>
            <a:r>
              <a:rPr kumimoji="0" lang="en-US" sz="2400" b="0" i="0" u="none" strike="noStrike" kern="0" cap="none" spc="-6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divided</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by</a:t>
            </a:r>
            <a:r>
              <a:rPr kumimoji="0" lang="en-US" sz="2400" b="0" i="0" u="none" strike="noStrike" kern="0" cap="none" spc="-65" normalizeH="0" baseline="0" noProof="0">
                <a:ln>
                  <a:noFill/>
                </a:ln>
                <a:solidFill>
                  <a:srgbClr val="003864"/>
                </a:solidFill>
                <a:effectLst/>
                <a:uLnTx/>
                <a:uFillTx/>
                <a:latin typeface="Calibri"/>
                <a:cs typeface="Calibri"/>
              </a:rPr>
              <a:t> </a:t>
            </a:r>
            <a:r>
              <a:rPr kumimoji="0" lang="en-US" sz="2400" b="0" i="0" u="none" strike="noStrike" kern="0" cap="none" spc="-25" normalizeH="0" baseline="0" noProof="0">
                <a:ln>
                  <a:noFill/>
                </a:ln>
                <a:solidFill>
                  <a:srgbClr val="003864"/>
                </a:solidFill>
                <a:effectLst/>
                <a:uLnTx/>
                <a:uFillTx/>
                <a:latin typeface="Calibri"/>
                <a:cs typeface="Calibri"/>
              </a:rPr>
              <a:t>the </a:t>
            </a:r>
            <a:r>
              <a:rPr kumimoji="0" lang="en-US" sz="2400" b="0" i="0" u="none" strike="noStrike" kern="0" cap="none" spc="0" normalizeH="0" baseline="0" noProof="0">
                <a:ln>
                  <a:noFill/>
                </a:ln>
                <a:solidFill>
                  <a:srgbClr val="003864"/>
                </a:solidFill>
                <a:effectLst/>
                <a:uLnTx/>
                <a:uFillTx/>
                <a:latin typeface="Calibri"/>
                <a:cs typeface="Calibri"/>
              </a:rPr>
              <a:t>number</a:t>
            </a:r>
            <a:r>
              <a:rPr kumimoji="0" lang="en-US" sz="2400" b="0" i="0" u="none" strike="noStrike" kern="0" cap="none" spc="-4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of</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months</a:t>
            </a:r>
            <a:r>
              <a:rPr kumimoji="0" lang="en-US" sz="2400" b="0" i="0" u="none" strike="noStrike" kern="0" cap="none" spc="-4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in</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grant</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1100"/>
              </a:spcBef>
              <a:spcAft>
                <a:spcPts val="0"/>
              </a:spcAft>
              <a:buClr>
                <a:srgbClr val="9BBA58"/>
              </a:buClr>
              <a:buSzTx/>
              <a:buFont typeface="Arial"/>
              <a:buChar char="•"/>
              <a:tabLst/>
              <a:defRPr/>
            </a:pP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355600" marR="0" lvl="0" indent="-342900" defTabSz="914400" eaLnBrk="1" fontAlgn="auto" latinLnBrk="0" hangingPunct="1">
              <a:lnSpc>
                <a:spcPct val="100000"/>
              </a:lnSpc>
              <a:spcBef>
                <a:spcPts val="5"/>
              </a:spcBef>
              <a:spcAft>
                <a:spcPts val="0"/>
              </a:spcAft>
              <a:buClr>
                <a:srgbClr val="9BBA58"/>
              </a:buClr>
              <a:buSzTx/>
              <a:buFont typeface="Arial"/>
              <a:buChar char="•"/>
              <a:tabLst>
                <a:tab pos="355600" algn="l"/>
              </a:tabLst>
              <a:defRPr/>
            </a:pPr>
            <a:r>
              <a:rPr kumimoji="0" lang="en-US" sz="2400" b="0" i="0" u="none" strike="noStrike" kern="0" cap="none" spc="0" normalizeH="0" baseline="0" noProof="0">
                <a:ln>
                  <a:noFill/>
                </a:ln>
                <a:solidFill>
                  <a:srgbClr val="003864"/>
                </a:solidFill>
                <a:effectLst/>
                <a:uLnTx/>
                <a:uFillTx/>
                <a:latin typeface="Calibri"/>
                <a:cs typeface="Calibri"/>
              </a:rPr>
              <a:t>Costs</a:t>
            </a:r>
            <a:r>
              <a:rPr kumimoji="0" lang="en-US" sz="2400" b="0" i="0" u="none" strike="noStrike" kern="0" cap="none" spc="-55"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align</a:t>
            </a:r>
            <a:r>
              <a:rPr kumimoji="0" lang="en-US" sz="2400" b="0" i="0" u="none" strike="noStrike" kern="0" cap="none" spc="-50" normalizeH="0" baseline="0" noProof="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with:</a:t>
            </a:r>
            <a:endParaRPr kumimoji="0" lang="en-US" sz="24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505"/>
              </a:spcBef>
              <a:spcAft>
                <a:spcPts val="0"/>
              </a:spcAft>
              <a:buClr>
                <a:srgbClr val="9BBA58"/>
              </a:buClr>
              <a:buSzTx/>
              <a:buFont typeface="Arial"/>
              <a:buChar char="•"/>
              <a:tabLst>
                <a:tab pos="756285" algn="l"/>
              </a:tabLst>
              <a:defRPr/>
            </a:pPr>
            <a:r>
              <a:rPr kumimoji="0" lang="en-US" sz="2000" b="0" i="0" u="none" strike="noStrike" kern="0" cap="none" spc="0" normalizeH="0" baseline="0" noProof="0">
                <a:ln>
                  <a:noFill/>
                </a:ln>
                <a:solidFill>
                  <a:srgbClr val="003864"/>
                </a:solidFill>
                <a:effectLst/>
                <a:uLnTx/>
                <a:uFillTx/>
                <a:latin typeface="Calibri"/>
                <a:cs typeface="Calibri"/>
              </a:rPr>
              <a:t>Grant</a:t>
            </a:r>
            <a:r>
              <a:rPr kumimoji="0" lang="en-US" sz="2000" b="0" i="0" u="none" strike="noStrike" kern="0" cap="none" spc="-75"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legislative</a:t>
            </a:r>
            <a:r>
              <a:rPr kumimoji="0" lang="en-US" sz="2000" b="0" i="0" u="none" strike="noStrike" kern="0" cap="none" spc="-40"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language/intent</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756285" marR="5080" lvl="1" indent="-287020" defTabSz="914400" eaLnBrk="1" fontAlgn="auto" latinLnBrk="0" hangingPunct="1">
              <a:lnSpc>
                <a:spcPct val="100000"/>
              </a:lnSpc>
              <a:spcBef>
                <a:spcPts val="480"/>
              </a:spcBef>
              <a:spcAft>
                <a:spcPts val="0"/>
              </a:spcAft>
              <a:buClr>
                <a:srgbClr val="9BBA58"/>
              </a:buClr>
              <a:buSzTx/>
              <a:buFont typeface="Arial"/>
              <a:buChar char="•"/>
              <a:tabLst>
                <a:tab pos="756285" algn="l"/>
              </a:tabLst>
              <a:defRPr/>
            </a:pPr>
            <a:r>
              <a:rPr kumimoji="0" lang="en-US" sz="2000" b="0" i="0" u="none" strike="noStrike" kern="0" cap="none" spc="0" normalizeH="0" baseline="0" noProof="0">
                <a:ln>
                  <a:noFill/>
                </a:ln>
                <a:solidFill>
                  <a:srgbClr val="003864"/>
                </a:solidFill>
                <a:effectLst/>
                <a:uLnTx/>
                <a:uFillTx/>
                <a:latin typeface="Calibri"/>
                <a:cs typeface="Calibri"/>
              </a:rPr>
              <a:t>Approved</a:t>
            </a:r>
            <a:r>
              <a:rPr kumimoji="0" lang="en-US" sz="2000" b="0" i="0" u="none" strike="noStrike" kern="0" cap="none" spc="-6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(work</a:t>
            </a:r>
            <a:r>
              <a:rPr kumimoji="0" lang="en-US" sz="2000" b="0" i="0" u="none" strike="noStrike" kern="0" cap="none" spc="-5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plan</a:t>
            </a:r>
            <a:r>
              <a:rPr kumimoji="0" lang="en-US" sz="2000" b="0" i="0" u="none" strike="noStrike" kern="0" cap="none" spc="-6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and</a:t>
            </a:r>
            <a:r>
              <a:rPr kumimoji="0" lang="en-US" sz="2000" b="0" i="0" u="none" strike="noStrike" kern="0" cap="none" spc="-5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budget)</a:t>
            </a:r>
            <a:r>
              <a:rPr kumimoji="0" lang="en-US" sz="2000" b="0" i="0" u="none" strike="noStrike" kern="0" cap="none" spc="-7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within</a:t>
            </a:r>
            <a:r>
              <a:rPr kumimoji="0" lang="en-US" sz="2000" b="0" i="0" u="none" strike="noStrike" kern="0" cap="none" spc="-5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55"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executed</a:t>
            </a:r>
            <a:r>
              <a:rPr kumimoji="0" lang="en-US" sz="2000" b="0" i="0" u="none" strike="noStrike" kern="0" cap="none" spc="-5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grant</a:t>
            </a:r>
            <a:r>
              <a:rPr kumimoji="0" lang="en-US" sz="2000" b="0" i="0" u="none" strike="noStrike" kern="0" cap="none" spc="-60"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contract </a:t>
            </a:r>
            <a:r>
              <a:rPr kumimoji="0" lang="en-US" sz="2000" b="0" i="0" u="none" strike="noStrike" kern="0" cap="none" spc="0" normalizeH="0" baseline="0" noProof="0">
                <a:ln>
                  <a:noFill/>
                </a:ln>
                <a:solidFill>
                  <a:srgbClr val="003864"/>
                </a:solidFill>
                <a:effectLst/>
                <a:uLnTx/>
                <a:uFillTx/>
                <a:latin typeface="Calibri"/>
                <a:cs typeface="Calibri"/>
              </a:rPr>
              <a:t>between</a:t>
            </a:r>
            <a:r>
              <a:rPr kumimoji="0" lang="en-US" sz="2000" b="0" i="0" u="none" strike="noStrike" kern="0" cap="none" spc="-4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DEED</a:t>
            </a:r>
            <a:r>
              <a:rPr kumimoji="0" lang="en-US" sz="2000" b="0" i="0" u="none" strike="noStrike" kern="0" cap="none" spc="-7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and</a:t>
            </a:r>
            <a:r>
              <a:rPr kumimoji="0" lang="en-US" sz="2000" b="0" i="0" u="none" strike="noStrike" kern="0" cap="none" spc="-35"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grantee</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484"/>
              </a:spcBef>
              <a:spcAft>
                <a:spcPts val="0"/>
              </a:spcAft>
              <a:buClr>
                <a:srgbClr val="9BBA58"/>
              </a:buClr>
              <a:buSzTx/>
              <a:buFont typeface="Arial"/>
              <a:buChar char="•"/>
              <a:tabLst>
                <a:tab pos="756285" algn="l"/>
              </a:tabLst>
              <a:defRPr/>
            </a:pPr>
            <a:r>
              <a:rPr kumimoji="0" lang="en-US" sz="2000" b="0" i="0" u="none" strike="noStrike" kern="0" cap="none" spc="0" normalizeH="0" baseline="0" noProof="0">
                <a:ln>
                  <a:noFill/>
                </a:ln>
                <a:solidFill>
                  <a:srgbClr val="003864"/>
                </a:solidFill>
                <a:effectLst/>
                <a:uLnTx/>
                <a:uFillTx/>
                <a:latin typeface="Calibri"/>
                <a:cs typeface="Calibri"/>
              </a:rPr>
              <a:t>Office</a:t>
            </a:r>
            <a:r>
              <a:rPr kumimoji="0" lang="en-US" sz="2000" b="0" i="0" u="none" strike="noStrike" kern="0" cap="none" spc="-6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of</a:t>
            </a:r>
            <a:r>
              <a:rPr kumimoji="0" lang="en-US" sz="2000" b="0" i="0" u="none" strike="noStrike" kern="0" cap="none" spc="-7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Grants</a:t>
            </a:r>
            <a:r>
              <a:rPr kumimoji="0" lang="en-US" sz="2000" b="0" i="0" u="none" strike="noStrike" kern="0" cap="none" spc="-5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Management</a:t>
            </a:r>
            <a:r>
              <a:rPr kumimoji="0" lang="en-US" sz="2000" b="0" i="0" u="none" strike="noStrike" kern="0" cap="none" spc="-70"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policies</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480"/>
              </a:spcBef>
              <a:spcAft>
                <a:spcPts val="0"/>
              </a:spcAft>
              <a:buClr>
                <a:srgbClr val="9BBA58"/>
              </a:buClr>
              <a:buSzTx/>
              <a:buFont typeface="Arial"/>
              <a:buChar char="•"/>
              <a:tabLst>
                <a:tab pos="756285" algn="l"/>
              </a:tabLst>
              <a:defRPr/>
            </a:pPr>
            <a:r>
              <a:rPr kumimoji="0" lang="en-US" sz="2000" b="0" i="0" u="none" strike="noStrike" kern="0" cap="none" spc="0" normalizeH="0" baseline="0" noProof="0">
                <a:ln>
                  <a:noFill/>
                </a:ln>
                <a:solidFill>
                  <a:srgbClr val="003864"/>
                </a:solidFill>
                <a:effectLst/>
                <a:uLnTx/>
                <a:uFillTx/>
                <a:latin typeface="Calibri"/>
                <a:cs typeface="Calibri"/>
              </a:rPr>
              <a:t>DEED</a:t>
            </a:r>
            <a:r>
              <a:rPr kumimoji="0" lang="en-US" sz="2000" b="0" i="0" u="none" strike="noStrike" kern="0" cap="none" spc="-45"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policies</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480"/>
              </a:spcBef>
              <a:spcAft>
                <a:spcPts val="0"/>
              </a:spcAft>
              <a:buClr>
                <a:srgbClr val="9BBA58"/>
              </a:buClr>
              <a:buSzTx/>
              <a:buFont typeface="Arial"/>
              <a:buChar char="•"/>
              <a:tabLst>
                <a:tab pos="756285" algn="l"/>
              </a:tabLst>
              <a:defRPr/>
            </a:pP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50" normalizeH="0" baseline="0" noProof="0">
                <a:ln>
                  <a:noFill/>
                </a:ln>
                <a:solidFill>
                  <a:srgbClr val="003864"/>
                </a:solidFill>
                <a:effectLst/>
                <a:uLnTx/>
                <a:uFillTx/>
                <a:latin typeface="Calibri"/>
                <a:cs typeface="Calibri"/>
              </a:rPr>
              <a:t> </a:t>
            </a:r>
            <a:r>
              <a:rPr kumimoji="0" lang="en-US" sz="2000" b="0" i="0" u="none" strike="noStrike" kern="0" cap="none" spc="-20" normalizeH="0" baseline="0" noProof="0">
                <a:ln>
                  <a:noFill/>
                </a:ln>
                <a:solidFill>
                  <a:srgbClr val="003864"/>
                </a:solidFill>
                <a:effectLst/>
                <a:uLnTx/>
                <a:uFillTx/>
                <a:latin typeface="Calibri"/>
                <a:cs typeface="Calibri"/>
              </a:rPr>
              <a:t>grantee’s</a:t>
            </a:r>
            <a:r>
              <a:rPr kumimoji="0" lang="en-US" sz="2000" b="0" i="0" u="none" strike="noStrike" kern="0" cap="none" spc="-4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internal</a:t>
            </a:r>
            <a:r>
              <a:rPr kumimoji="0" lang="en-US" sz="2000" b="0" i="0" u="none" strike="noStrike" kern="0" cap="none" spc="-45"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policies</a:t>
            </a:r>
            <a:r>
              <a:rPr kumimoji="0" lang="en-US" sz="2000" b="0" i="0" u="none" strike="noStrike" kern="0" cap="none" spc="-40" normalizeH="0" baseline="0" noProof="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and</a:t>
            </a:r>
            <a:r>
              <a:rPr kumimoji="0" lang="en-US" sz="2000" b="0" i="0" u="none" strike="noStrike" kern="0" cap="none" spc="-50" normalizeH="0" baseline="0" noProof="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procedures</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2444817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EF961-0EC8-2DFC-D3D0-76A68C483F22}"/>
              </a:ext>
            </a:extLst>
          </p:cNvPr>
          <p:cNvSpPr>
            <a:spLocks noGrp="1"/>
          </p:cNvSpPr>
          <p:nvPr>
            <p:ph type="title"/>
          </p:nvPr>
        </p:nvSpPr>
        <p:spPr>
          <a:xfrm>
            <a:off x="838200" y="112962"/>
            <a:ext cx="10515600" cy="1216025"/>
          </a:xfrm>
        </p:spPr>
        <p:txBody>
          <a:bodyPr>
            <a:normAutofit fontScale="90000"/>
          </a:bodyPr>
          <a:lstStyle/>
          <a:p>
            <a:r>
              <a:rPr lang="en-US"/>
              <a:t>Sample </a:t>
            </a:r>
            <a:br>
              <a:rPr lang="en-US"/>
            </a:br>
            <a:r>
              <a:rPr lang="en-US"/>
              <a:t>RPR</a:t>
            </a:r>
          </a:p>
        </p:txBody>
      </p:sp>
      <p:pic>
        <p:nvPicPr>
          <p:cNvPr id="5" name="Content Placeholder 4" descr="Sample RPR on an Excel Spreadsheet">
            <a:extLst>
              <a:ext uri="{FF2B5EF4-FFF2-40B4-BE49-F238E27FC236}">
                <a16:creationId xmlns:a16="http://schemas.microsoft.com/office/drawing/2014/main" id="{6CAA69F1-2879-E357-17ED-4E1DEB01BAD0}"/>
              </a:ext>
              <a:ext uri="{C183D7F6-B498-43B3-948B-1728B52AA6E4}">
                <adec:decorative xmlns:adec="http://schemas.microsoft.com/office/drawing/2017/decorative" val="0"/>
              </a:ext>
            </a:extLst>
          </p:cNvPr>
          <p:cNvPicPr>
            <a:picLocks noGrp="1" noChangeAspect="1"/>
          </p:cNvPicPr>
          <p:nvPr>
            <p:ph sz="half" idx="1"/>
          </p:nvPr>
        </p:nvPicPr>
        <p:blipFill>
          <a:blip r:embed="rId3"/>
          <a:stretch>
            <a:fillRect/>
          </a:stretch>
        </p:blipFill>
        <p:spPr>
          <a:xfrm>
            <a:off x="3094893" y="93465"/>
            <a:ext cx="8757138" cy="6671069"/>
          </a:xfrm>
          <a:prstGeom prst="rect">
            <a:avLst/>
          </a:prstGeom>
        </p:spPr>
      </p:pic>
    </p:spTree>
    <p:extLst>
      <p:ext uri="{BB962C8B-B14F-4D97-AF65-F5344CB8AC3E}">
        <p14:creationId xmlns:p14="http://schemas.microsoft.com/office/powerpoint/2010/main" val="807201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BA368-1B21-BCB8-154F-8B13237D27D6}"/>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75990A8-563E-3CA4-A80F-2F8BD3295122}"/>
              </a:ext>
              <a:ext uri="{C183D7F6-B498-43B3-948B-1728B52AA6E4}">
                <adec:decorative xmlns:adec="http://schemas.microsoft.com/office/drawing/2017/decorative" val="1"/>
              </a:ext>
            </a:extLst>
          </p:cNvPr>
          <p:cNvPicPr/>
          <p:nvPr/>
        </p:nvPicPr>
        <p:blipFill>
          <a:blip r:embed="rId3" cstate="print"/>
          <a:stretch>
            <a:fillRect/>
          </a:stretch>
        </p:blipFill>
        <p:spPr>
          <a:xfrm>
            <a:off x="0" y="1"/>
            <a:ext cx="12192000" cy="6857999"/>
          </a:xfrm>
          <a:prstGeom prst="rect">
            <a:avLst/>
          </a:prstGeom>
        </p:spPr>
      </p:pic>
      <p:sp>
        <p:nvSpPr>
          <p:cNvPr id="3" name="object 3">
            <a:extLst>
              <a:ext uri="{FF2B5EF4-FFF2-40B4-BE49-F238E27FC236}">
                <a16:creationId xmlns:a16="http://schemas.microsoft.com/office/drawing/2014/main" id="{3B441955-AD33-B2E3-8494-6DE9E4DFC787}"/>
              </a:ext>
            </a:extLst>
          </p:cNvPr>
          <p:cNvSpPr txBox="1">
            <a:spLocks noGrp="1"/>
          </p:cNvSpPr>
          <p:nvPr>
            <p:ph type="title"/>
          </p:nvPr>
        </p:nvSpPr>
        <p:spPr>
          <a:xfrm>
            <a:off x="1777432" y="213662"/>
            <a:ext cx="7061769" cy="535403"/>
          </a:xfrm>
          <a:prstGeom prst="rect">
            <a:avLst/>
          </a:prstGeom>
        </p:spPr>
        <p:txBody>
          <a:bodyPr vert="horz" wrap="square" lIns="0" tIns="12065" rIns="0" bIns="0" rtlCol="0" anchor="ctr">
            <a:spAutoFit/>
          </a:bodyPr>
          <a:lstStyle/>
          <a:p>
            <a:pPr marL="12700" marR="5080">
              <a:lnSpc>
                <a:spcPct val="100000"/>
              </a:lnSpc>
              <a:spcBef>
                <a:spcPts val="95"/>
              </a:spcBef>
            </a:pPr>
            <a:r>
              <a:rPr sz="3400" spc="-20"/>
              <a:t>Sample </a:t>
            </a:r>
            <a:r>
              <a:rPr sz="3400" spc="-25"/>
              <a:t>RPR</a:t>
            </a:r>
            <a:r>
              <a:rPr lang="en-US" sz="3400" spc="-25"/>
              <a:t> + Sample General Ledger</a:t>
            </a:r>
            <a:endParaRPr sz="3400"/>
          </a:p>
        </p:txBody>
      </p:sp>
      <p:pic>
        <p:nvPicPr>
          <p:cNvPr id="7" name="Picture 6" descr="This is a sample Reimbursement Payment Request or RPR and will be in Excel format when you receive your grant paperwork.  ">
            <a:extLst>
              <a:ext uri="{FF2B5EF4-FFF2-40B4-BE49-F238E27FC236}">
                <a16:creationId xmlns:a16="http://schemas.microsoft.com/office/drawing/2014/main" id="{8085CE2E-75FF-569F-2BA2-56A0800FEC66}"/>
              </a:ext>
            </a:extLst>
          </p:cNvPr>
          <p:cNvPicPr>
            <a:picLocks noChangeAspect="1"/>
          </p:cNvPicPr>
          <p:nvPr/>
        </p:nvPicPr>
        <p:blipFill>
          <a:blip r:embed="rId4"/>
          <a:stretch>
            <a:fillRect/>
          </a:stretch>
        </p:blipFill>
        <p:spPr>
          <a:xfrm>
            <a:off x="2157812" y="749064"/>
            <a:ext cx="8626267" cy="5998114"/>
          </a:xfrm>
          <a:prstGeom prst="rect">
            <a:avLst/>
          </a:prstGeom>
        </p:spPr>
      </p:pic>
      <p:pic>
        <p:nvPicPr>
          <p:cNvPr id="9" name="Picture 8" descr="Screenshot of a sample general ledger">
            <a:extLst>
              <a:ext uri="{FF2B5EF4-FFF2-40B4-BE49-F238E27FC236}">
                <a16:creationId xmlns:a16="http://schemas.microsoft.com/office/drawing/2014/main" id="{DC3A9CB5-939E-7C65-CAED-94C4F822AAF9}"/>
              </a:ext>
            </a:extLst>
          </p:cNvPr>
          <p:cNvPicPr>
            <a:picLocks noChangeAspect="1"/>
          </p:cNvPicPr>
          <p:nvPr/>
        </p:nvPicPr>
        <p:blipFill>
          <a:blip r:embed="rId5"/>
          <a:stretch>
            <a:fillRect/>
          </a:stretch>
        </p:blipFill>
        <p:spPr>
          <a:xfrm>
            <a:off x="1676400" y="2689522"/>
            <a:ext cx="5311600" cy="3901778"/>
          </a:xfrm>
          <a:prstGeom prst="rect">
            <a:avLst/>
          </a:prstGeom>
        </p:spPr>
      </p:pic>
      <p:sp>
        <p:nvSpPr>
          <p:cNvPr id="10" name="TextBox 9">
            <a:extLst>
              <a:ext uri="{FF2B5EF4-FFF2-40B4-BE49-F238E27FC236}">
                <a16:creationId xmlns:a16="http://schemas.microsoft.com/office/drawing/2014/main" id="{8784E8F0-8CC1-AA18-8BA1-152DC9444AE8}"/>
              </a:ext>
            </a:extLst>
          </p:cNvPr>
          <p:cNvSpPr txBox="1"/>
          <p:nvPr/>
        </p:nvSpPr>
        <p:spPr>
          <a:xfrm>
            <a:off x="2743201" y="2655652"/>
            <a:ext cx="2384435" cy="369332"/>
          </a:xfrm>
          <a:prstGeom prst="rect">
            <a:avLst/>
          </a:prstGeom>
          <a:noFill/>
        </p:spPr>
        <p:txBody>
          <a:bodyPr wrap="none" rtlCol="0">
            <a:spAutoFit/>
          </a:bodyPr>
          <a:lstStyle/>
          <a:p>
            <a:r>
              <a:rPr lang="en-US" b="1">
                <a:highlight>
                  <a:srgbClr val="FFFF00"/>
                </a:highlight>
              </a:rPr>
              <a:t>Sample General Ledger</a:t>
            </a:r>
          </a:p>
        </p:txBody>
      </p:sp>
      <p:sp>
        <p:nvSpPr>
          <p:cNvPr id="11" name="TextBox 10">
            <a:extLst>
              <a:ext uri="{FF2B5EF4-FFF2-40B4-BE49-F238E27FC236}">
                <a16:creationId xmlns:a16="http://schemas.microsoft.com/office/drawing/2014/main" id="{AD0C97E3-78A3-52BF-35B1-364CA0664D95}"/>
              </a:ext>
            </a:extLst>
          </p:cNvPr>
          <p:cNvSpPr txBox="1"/>
          <p:nvPr/>
        </p:nvSpPr>
        <p:spPr>
          <a:xfrm>
            <a:off x="5078424" y="813286"/>
            <a:ext cx="2513765" cy="369332"/>
          </a:xfrm>
          <a:prstGeom prst="rect">
            <a:avLst/>
          </a:prstGeom>
          <a:noFill/>
        </p:spPr>
        <p:txBody>
          <a:bodyPr wrap="none" rtlCol="0">
            <a:spAutoFit/>
          </a:bodyPr>
          <a:lstStyle/>
          <a:p>
            <a:r>
              <a:rPr lang="en-US" b="1">
                <a:highlight>
                  <a:srgbClr val="FFFF00"/>
                </a:highlight>
              </a:rPr>
              <a:t>March 2025 Sample RPR</a:t>
            </a:r>
          </a:p>
        </p:txBody>
      </p:sp>
      <p:cxnSp>
        <p:nvCxnSpPr>
          <p:cNvPr id="13" name="Straight Arrow Connector 12">
            <a:extLst>
              <a:ext uri="{FF2B5EF4-FFF2-40B4-BE49-F238E27FC236}">
                <a16:creationId xmlns:a16="http://schemas.microsoft.com/office/drawing/2014/main" id="{C630DA77-0152-21C3-F406-9EDFEFE3C285}"/>
              </a:ext>
              <a:ext uri="{C183D7F6-B498-43B3-948B-1728B52AA6E4}">
                <adec:decorative xmlns:adec="http://schemas.microsoft.com/office/drawing/2017/decorative" val="1"/>
              </a:ext>
            </a:extLst>
          </p:cNvPr>
          <p:cNvCxnSpPr>
            <a:cxnSpLocks/>
          </p:cNvCxnSpPr>
          <p:nvPr/>
        </p:nvCxnSpPr>
        <p:spPr>
          <a:xfrm flipV="1">
            <a:off x="5010106" y="2422824"/>
            <a:ext cx="2785061" cy="3292177"/>
          </a:xfrm>
          <a:prstGeom prst="straightConnector1">
            <a:avLst/>
          </a:prstGeom>
          <a:ln w="127000">
            <a:solidFill>
              <a:schemeClr val="accent2">
                <a:alpha val="8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8262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4532-A4D2-A22A-374A-D12A2C6D7030}"/>
              </a:ext>
            </a:extLst>
          </p:cNvPr>
          <p:cNvSpPr>
            <a:spLocks noGrp="1"/>
          </p:cNvSpPr>
          <p:nvPr>
            <p:ph type="title"/>
          </p:nvPr>
        </p:nvSpPr>
        <p:spPr/>
        <p:txBody>
          <a:bodyPr/>
          <a:lstStyle/>
          <a:p>
            <a:r>
              <a:rPr lang="en-US"/>
              <a:t>RPR </a:t>
            </a:r>
            <a:r>
              <a:rPr lang="en-US">
                <a:solidFill>
                  <a:srgbClr val="003865"/>
                </a:solidFill>
              </a:rPr>
              <a:t>2</a:t>
            </a:r>
          </a:p>
        </p:txBody>
      </p:sp>
      <p:sp>
        <p:nvSpPr>
          <p:cNvPr id="3" name="Content Placeholder 2">
            <a:extLst>
              <a:ext uri="{FF2B5EF4-FFF2-40B4-BE49-F238E27FC236}">
                <a16:creationId xmlns:a16="http://schemas.microsoft.com/office/drawing/2014/main" id="{E79FC708-3D97-D0A9-0603-51214A832811}"/>
              </a:ext>
            </a:extLst>
          </p:cNvPr>
          <p:cNvSpPr>
            <a:spLocks noGrp="1"/>
          </p:cNvSpPr>
          <p:nvPr>
            <p:ph sz="half" idx="1"/>
          </p:nvPr>
        </p:nvSpPr>
        <p:spPr/>
        <p:txBody>
          <a:bodyPr vert="horz" lIns="274320" tIns="274320" rIns="274320" bIns="274320" rtlCol="0" anchor="t">
            <a:normAutofit/>
          </a:bodyPr>
          <a:lstStyle/>
          <a:p>
            <a:pPr marL="355600" marR="1202690" lvl="0" indent="-343535" defTabSz="914400" eaLnBrk="1" fontAlgn="auto" latinLnBrk="0" hangingPunct="1">
              <a:lnSpc>
                <a:spcPct val="100000"/>
              </a:lnSpc>
              <a:spcBef>
                <a:spcPts val="105"/>
              </a:spcBef>
              <a:spcAft>
                <a:spcPts val="0"/>
              </a:spcAft>
              <a:buClr>
                <a:srgbClr val="9BBA58"/>
              </a:buClr>
              <a:buSzTx/>
              <a:buFont typeface="Arial"/>
              <a:buChar char="•"/>
              <a:tabLst>
                <a:tab pos="355600" algn="l"/>
              </a:tabLst>
              <a:defRPr/>
            </a:pP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RPR</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should</a:t>
            </a:r>
            <a:r>
              <a:rPr kumimoji="0" lang="en-US" sz="2000" b="0" i="0" u="none" strike="noStrike" kern="0" cap="none" spc="-7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be</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submitted</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every</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month</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whether</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there</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25" normalizeH="0" baseline="0" noProof="0">
                <a:ln>
                  <a:noFill/>
                </a:ln>
                <a:solidFill>
                  <a:srgbClr val="003864"/>
                </a:solidFill>
                <a:effectLst/>
                <a:uLnTx/>
                <a:uFillTx/>
                <a:latin typeface="Calibri"/>
                <a:cs typeface="Calibri"/>
              </a:rPr>
              <a:t>are </a:t>
            </a:r>
            <a:r>
              <a:rPr kumimoji="0" lang="en-US" sz="2000" b="0" i="0" u="none" strike="noStrike" kern="0" cap="none" spc="0" normalizeH="0" baseline="0" noProof="0">
                <a:ln>
                  <a:noFill/>
                </a:ln>
                <a:solidFill>
                  <a:srgbClr val="003864"/>
                </a:solidFill>
                <a:effectLst/>
                <a:uLnTx/>
                <a:uFillTx/>
                <a:latin typeface="Calibri"/>
                <a:cs typeface="Calibri"/>
              </a:rPr>
              <a:t>expenditures</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or</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not.</a:t>
            </a:r>
            <a:r>
              <a:rPr kumimoji="0" lang="en-US" sz="2000" b="0" i="0" u="none" strike="noStrike" kern="0" cap="none" spc="-7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If</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there</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are</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no</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expenditures,</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enter</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25" normalizeH="0" baseline="0" noProof="0">
                <a:ln>
                  <a:noFill/>
                </a:ln>
                <a:solidFill>
                  <a:srgbClr val="003864"/>
                </a:solidFill>
                <a:effectLst/>
                <a:uLnTx/>
                <a:uFillTx/>
                <a:latin typeface="Calibri"/>
                <a:cs typeface="Calibri"/>
              </a:rPr>
              <a:t>$0</a:t>
            </a:r>
            <a:endParaRPr kumimoji="0" lang="en-US" sz="2000" b="0" i="0" u="none" strike="noStrike" kern="0" cap="none" spc="0" normalizeH="0" baseline="0" noProof="0">
              <a:ln>
                <a:noFill/>
              </a:ln>
              <a:solidFill>
                <a:sysClr val="windowText" lastClr="000000"/>
              </a:solidFill>
              <a:effectLst/>
              <a:uLnTx/>
              <a:uFillTx/>
              <a:latin typeface="Calibri"/>
              <a:cs typeface="Calibri"/>
            </a:endParaRPr>
          </a:p>
          <a:p>
            <a:pPr marL="355600" marR="5080" indent="-343535">
              <a:spcBef>
                <a:spcPts val="2400"/>
              </a:spcBef>
              <a:spcAft>
                <a:spcPts val="0"/>
              </a:spcAft>
              <a:buClr>
                <a:srgbClr val="9BBA58"/>
              </a:buClr>
              <a:buFont typeface="Arial"/>
              <a:buChar char="•"/>
              <a:tabLst>
                <a:tab pos="355600" algn="l"/>
              </a:tabLst>
              <a:defRPr/>
            </a:pPr>
            <a:r>
              <a:rPr kumimoji="0" lang="en-US" sz="2000" b="0" i="0" u="none" strike="noStrike" kern="0" cap="none" spc="0" normalizeH="0" baseline="0" noProof="0">
                <a:ln>
                  <a:noFill/>
                </a:ln>
                <a:solidFill>
                  <a:srgbClr val="003864"/>
                </a:solidFill>
                <a:effectLst/>
                <a:uLnTx/>
                <a:uFillTx/>
                <a:latin typeface="Calibri"/>
                <a:cs typeface="Calibri"/>
              </a:rPr>
              <a:t>Any</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subgrantee/recipient</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expenses</a:t>
            </a:r>
            <a:r>
              <a:rPr kumimoji="0" lang="en-US" sz="2000" b="0" i="0" u="none" strike="noStrike" kern="0" cap="none" spc="-3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must</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be</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rolled</a:t>
            </a:r>
            <a:r>
              <a:rPr kumimoji="0" lang="en-US" sz="2000" b="0" i="0" u="none" strike="noStrike" kern="0" cap="none" spc="-3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up</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into</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one</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single</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25" normalizeH="0" baseline="0" noProof="0">
                <a:ln>
                  <a:noFill/>
                </a:ln>
                <a:solidFill>
                  <a:srgbClr val="003864"/>
                </a:solidFill>
                <a:effectLst/>
                <a:uLnTx/>
                <a:uFillTx/>
                <a:latin typeface="Calibri"/>
                <a:cs typeface="Calibri"/>
              </a:rPr>
              <a:t>RPR </a:t>
            </a:r>
            <a:r>
              <a:rPr kumimoji="0" lang="en-US" sz="2000" b="0" i="0" u="none" strike="noStrike" kern="0" cap="none" spc="-10" normalizeH="0" baseline="0" noProof="0">
                <a:ln>
                  <a:noFill/>
                </a:ln>
                <a:solidFill>
                  <a:srgbClr val="003864"/>
                </a:solidFill>
                <a:effectLst/>
                <a:uLnTx/>
                <a:uFillTx/>
                <a:latin typeface="Calibri"/>
                <a:cs typeface="Calibri"/>
              </a:rPr>
              <a:t>submitted</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to</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DEED</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using</a:t>
            </a:r>
            <a:r>
              <a:rPr kumimoji="0" lang="en-US" sz="2000" b="0" i="0" u="none" strike="noStrike" kern="0" cap="none" spc="-2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same</a:t>
            </a:r>
            <a:r>
              <a:rPr kumimoji="0" lang="en-US" sz="2000" b="0" i="0" u="none" strike="noStrike" kern="0" cap="none" spc="-2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cost</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categories</a:t>
            </a:r>
            <a:r>
              <a:rPr kumimoji="0" lang="en-US" sz="2000" b="0" i="0" u="none" strike="noStrike" kern="0" cap="none" spc="-2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as</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grantee</a:t>
            </a:r>
            <a:endParaRPr lang="en-US" sz="2000" kern="0">
              <a:solidFill>
                <a:srgbClr val="000000"/>
              </a:solidFill>
              <a:latin typeface="Calibri"/>
              <a:cs typeface="Calibri"/>
            </a:endParaRPr>
          </a:p>
          <a:p>
            <a:pPr marL="355600" lvl="0" indent="-342900" defTabSz="914400" eaLnBrk="1" fontAlgn="auto" latinLnBrk="0" hangingPunct="1">
              <a:lnSpc>
                <a:spcPct val="100000"/>
              </a:lnSpc>
              <a:spcBef>
                <a:spcPts val="2400"/>
              </a:spcBef>
              <a:spcAft>
                <a:spcPts val="0"/>
              </a:spcAft>
              <a:buClr>
                <a:srgbClr val="9BBA58"/>
              </a:buClr>
              <a:buSzTx/>
              <a:buFont typeface="Arial"/>
              <a:buChar char="•"/>
              <a:tabLst>
                <a:tab pos="355600" algn="l"/>
              </a:tabLst>
              <a:defRPr/>
            </a:pPr>
            <a:r>
              <a:rPr kumimoji="0" lang="en-US" sz="2000" b="0" i="0" u="none" strike="noStrike" kern="0" cap="none" spc="-10" normalizeH="0" baseline="0" noProof="0">
                <a:ln>
                  <a:noFill/>
                </a:ln>
                <a:solidFill>
                  <a:srgbClr val="003864"/>
                </a:solidFill>
                <a:effectLst/>
                <a:uLnTx/>
                <a:uFillTx/>
                <a:latin typeface="Calibri"/>
                <a:cs typeface="Calibri"/>
              </a:rPr>
              <a:t>Grantees</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must</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use</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the</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form</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provided</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by</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20" normalizeH="0" baseline="0" noProof="0">
                <a:ln>
                  <a:noFill/>
                </a:ln>
                <a:solidFill>
                  <a:srgbClr val="003864"/>
                </a:solidFill>
                <a:effectLst/>
                <a:uLnTx/>
                <a:uFillTx/>
                <a:latin typeface="Calibri"/>
                <a:cs typeface="Calibri"/>
              </a:rPr>
              <a:t>DEED’s</a:t>
            </a:r>
            <a:r>
              <a:rPr kumimoji="0" lang="en-US" sz="2000" b="0" i="0" u="none" strike="noStrike" kern="0" cap="none" spc="-7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Employment</a:t>
            </a:r>
            <a:r>
              <a:rPr kumimoji="0" lang="en-US" sz="2000" b="0" i="0" u="none" strike="noStrike" kern="0" cap="none" spc="-60" normalizeH="0" baseline="0" noProof="0" dirty="0">
                <a:ln>
                  <a:noFill/>
                </a:ln>
                <a:solidFill>
                  <a:srgbClr val="003864"/>
                </a:solidFill>
                <a:effectLst/>
                <a:uLnTx/>
                <a:uFillTx/>
                <a:latin typeface="Calibri"/>
                <a:cs typeface="Calibri"/>
              </a:rPr>
              <a:t> </a:t>
            </a:r>
            <a:r>
              <a:rPr kumimoji="0" lang="en-US" sz="2000" b="0" i="0" u="none" strike="noStrike" kern="0" cap="none" spc="-25" normalizeH="0" baseline="0" noProof="0">
                <a:ln>
                  <a:noFill/>
                </a:ln>
                <a:solidFill>
                  <a:srgbClr val="003864"/>
                </a:solidFill>
                <a:effectLst/>
                <a:uLnTx/>
                <a:uFillTx/>
                <a:latin typeface="Calibri"/>
                <a:cs typeface="Calibri"/>
              </a:rPr>
              <a:t>and</a:t>
            </a:r>
            <a:r>
              <a:rPr lang="en-US" sz="2000" kern="0" spc="-25">
                <a:solidFill>
                  <a:srgbClr val="003864"/>
                </a:solidFill>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Training</a:t>
            </a:r>
            <a:r>
              <a:rPr kumimoji="0" lang="en-US" sz="2000" b="0" i="0" u="none" strike="noStrike" kern="0" cap="none" spc="-75"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Programs</a:t>
            </a:r>
            <a:r>
              <a:rPr kumimoji="0" lang="en-US" sz="2000" b="0" i="0" u="none" strike="noStrike" kern="0" cap="none" spc="-8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a:ln>
                  <a:noFill/>
                </a:ln>
                <a:solidFill>
                  <a:srgbClr val="003864"/>
                </a:solidFill>
                <a:effectLst/>
                <a:uLnTx/>
                <a:uFillTx/>
                <a:latin typeface="Calibri"/>
                <a:cs typeface="Calibri"/>
              </a:rPr>
              <a:t>Division</a:t>
            </a:r>
            <a:r>
              <a:rPr kumimoji="0" lang="en-US" sz="2000" b="0" i="0" u="none" strike="noStrike" kern="0" cap="none" spc="-70"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(ETP</a:t>
            </a:r>
            <a:r>
              <a:rPr lang="en-US" sz="2000" kern="0" spc="-10">
                <a:solidFill>
                  <a:srgbClr val="003864"/>
                </a:solidFill>
                <a:latin typeface="Calibri"/>
                <a:cs typeface="Calibri"/>
              </a:rPr>
              <a:t>)</a:t>
            </a:r>
            <a:endParaRPr lang="en-US" sz="2000" b="0" i="0" u="none" strike="noStrike" kern="0" cap="none" spc="0" normalizeH="0" baseline="0" noProof="0">
              <a:ln>
                <a:noFill/>
              </a:ln>
              <a:solidFill>
                <a:sysClr val="windowText" lastClr="000000"/>
              </a:solidFill>
              <a:effectLst/>
              <a:uLnTx/>
              <a:uFillTx/>
              <a:latin typeface="Calibri"/>
              <a:ea typeface="Calibri"/>
              <a:cs typeface="Calibri"/>
            </a:endParaRPr>
          </a:p>
          <a:p>
            <a:pPr marL="355600" marR="71120" lvl="0" indent="-343535" defTabSz="914400" eaLnBrk="1" fontAlgn="auto" latinLnBrk="0" hangingPunct="1">
              <a:lnSpc>
                <a:spcPct val="100000"/>
              </a:lnSpc>
              <a:spcBef>
                <a:spcPts val="2405"/>
              </a:spcBef>
              <a:spcAft>
                <a:spcPts val="0"/>
              </a:spcAft>
              <a:buClr>
                <a:srgbClr val="9BBA58"/>
              </a:buClr>
              <a:buSzTx/>
              <a:buFont typeface="Arial"/>
              <a:buChar char="•"/>
              <a:tabLst>
                <a:tab pos="355600" algn="l"/>
              </a:tabLst>
              <a:defRPr/>
            </a:pPr>
            <a:r>
              <a:rPr kumimoji="0" lang="en-US" sz="2000" b="0" i="0" u="none" strike="noStrike" kern="0" cap="none" spc="0" normalizeH="0" baseline="0" noProof="0" dirty="0">
                <a:ln>
                  <a:noFill/>
                </a:ln>
                <a:solidFill>
                  <a:srgbClr val="003864"/>
                </a:solidFill>
                <a:effectLst/>
                <a:uLnTx/>
                <a:uFillTx/>
                <a:latin typeface="Calibri"/>
                <a:cs typeface="Calibri"/>
              </a:rPr>
              <a:t>There</a:t>
            </a:r>
            <a:r>
              <a:rPr kumimoji="0" lang="en-US" sz="2000" b="0" i="0" u="none" strike="noStrike" kern="0" cap="none" spc="-3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must</a:t>
            </a:r>
            <a:r>
              <a:rPr kumimoji="0" lang="en-US" sz="2000" b="0" i="0" u="none" strike="noStrike" kern="0" cap="none" spc="-3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be</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a</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dirty="0">
                <a:ln>
                  <a:noFill/>
                </a:ln>
                <a:solidFill>
                  <a:srgbClr val="003864"/>
                </a:solidFill>
                <a:effectLst/>
                <a:uLnTx/>
                <a:uFillTx/>
                <a:latin typeface="Calibri"/>
                <a:cs typeface="Calibri"/>
              </a:rPr>
              <a:t>separation</a:t>
            </a:r>
            <a:r>
              <a:rPr kumimoji="0" lang="en-US" sz="2000" b="0" i="0" u="none" strike="noStrike" kern="0" cap="none" spc="-2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of</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20" normalizeH="0" baseline="0" noProof="0" dirty="0">
                <a:ln>
                  <a:noFill/>
                </a:ln>
                <a:solidFill>
                  <a:srgbClr val="003864"/>
                </a:solidFill>
                <a:effectLst/>
                <a:uLnTx/>
                <a:uFillTx/>
                <a:latin typeface="Calibri"/>
                <a:cs typeface="Calibri"/>
              </a:rPr>
              <a:t>duty.</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The</a:t>
            </a:r>
            <a:r>
              <a:rPr kumimoji="0" lang="en-US" sz="2000" b="0" i="0" u="none" strike="noStrike" kern="0" cap="none" spc="-3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person</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preparing</a:t>
            </a:r>
            <a:r>
              <a:rPr kumimoji="0" lang="en-US" sz="2000" b="0" i="0" u="none" strike="noStrike" kern="0" cap="none" spc="-4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the</a:t>
            </a:r>
            <a:r>
              <a:rPr kumimoji="0" lang="en-US" sz="2000" b="0" i="0" u="none" strike="noStrike" kern="0" cap="none" spc="-3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form</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20" normalizeH="0" baseline="0" noProof="0" dirty="0">
                <a:ln>
                  <a:noFill/>
                </a:ln>
                <a:solidFill>
                  <a:srgbClr val="003864"/>
                </a:solidFill>
                <a:effectLst/>
                <a:uLnTx/>
                <a:uFillTx/>
                <a:latin typeface="Calibri"/>
                <a:cs typeface="Calibri"/>
              </a:rPr>
              <a:t>must </a:t>
            </a:r>
            <a:r>
              <a:rPr kumimoji="0" lang="en-US" sz="2000" b="0" i="0" u="none" strike="noStrike" kern="0" cap="none" spc="0" normalizeH="0" baseline="0" noProof="0" dirty="0">
                <a:ln>
                  <a:noFill/>
                </a:ln>
                <a:solidFill>
                  <a:srgbClr val="003864"/>
                </a:solidFill>
                <a:effectLst/>
                <a:uLnTx/>
                <a:uFillTx/>
                <a:latin typeface="Calibri"/>
                <a:cs typeface="Calibri"/>
              </a:rPr>
              <a:t>be</a:t>
            </a:r>
            <a:r>
              <a:rPr kumimoji="0" lang="en-US" sz="2000" b="0" i="0" u="none" strike="noStrike" kern="0" cap="none" spc="-60"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dirty="0">
                <a:ln>
                  <a:noFill/>
                </a:ln>
                <a:solidFill>
                  <a:srgbClr val="003864"/>
                </a:solidFill>
                <a:effectLst/>
                <a:uLnTx/>
                <a:uFillTx/>
                <a:latin typeface="Calibri"/>
                <a:cs typeface="Calibri"/>
              </a:rPr>
              <a:t>different</a:t>
            </a:r>
            <a:r>
              <a:rPr kumimoji="0" lang="en-US" sz="2000" b="0" i="0" u="none" strike="noStrike" kern="0" cap="none" spc="-4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than</a:t>
            </a:r>
            <a:r>
              <a:rPr kumimoji="0" lang="en-US" sz="2000" b="0" i="0" u="none" strike="noStrike" kern="0" cap="none" spc="-6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the</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person</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authorizing</a:t>
            </a:r>
            <a:r>
              <a:rPr kumimoji="0" lang="en-US" sz="2000" b="0" i="0" u="none" strike="noStrike" kern="0" cap="none" spc="-7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the</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payment</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dirty="0">
                <a:ln>
                  <a:noFill/>
                </a:ln>
                <a:solidFill>
                  <a:srgbClr val="003864"/>
                </a:solidFill>
                <a:effectLst/>
                <a:uLnTx/>
                <a:uFillTx/>
                <a:latin typeface="Calibri"/>
                <a:cs typeface="Calibri"/>
              </a:rPr>
              <a:t>request.</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25" normalizeH="0" baseline="0" noProof="0" dirty="0">
                <a:ln>
                  <a:noFill/>
                </a:ln>
                <a:solidFill>
                  <a:srgbClr val="003864"/>
                </a:solidFill>
                <a:effectLst/>
                <a:uLnTx/>
                <a:uFillTx/>
                <a:latin typeface="Calibri"/>
                <a:cs typeface="Calibri"/>
              </a:rPr>
              <a:t>The </a:t>
            </a:r>
            <a:r>
              <a:rPr kumimoji="0" lang="en-US" sz="2000" b="0" i="0" u="none" strike="noStrike" kern="0" cap="none" spc="-10" normalizeH="0" baseline="0" noProof="0" dirty="0">
                <a:ln>
                  <a:noFill/>
                </a:ln>
                <a:solidFill>
                  <a:srgbClr val="003864"/>
                </a:solidFill>
                <a:effectLst/>
                <a:uLnTx/>
                <a:uFillTx/>
                <a:latin typeface="Calibri"/>
                <a:cs typeface="Calibri"/>
              </a:rPr>
              <a:t>authorizer</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must</a:t>
            </a:r>
            <a:r>
              <a:rPr kumimoji="0" lang="en-US" sz="2000" b="0" i="0" u="none" strike="noStrike" kern="0" cap="none" spc="-6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have</a:t>
            </a:r>
            <a:r>
              <a:rPr kumimoji="0" lang="en-US" sz="2000" b="0" i="0" u="none" strike="noStrike" kern="0" cap="none" spc="-6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signature</a:t>
            </a:r>
            <a:r>
              <a:rPr kumimoji="0" lang="en-US" sz="2000" b="0" i="0" u="none" strike="noStrike" kern="0" cap="none" spc="-5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authority</a:t>
            </a:r>
            <a:r>
              <a:rPr kumimoji="0" lang="en-US" sz="2000" b="0" i="0" u="none" strike="noStrike" kern="0" cap="none" spc="-7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for</a:t>
            </a:r>
            <a:r>
              <a:rPr kumimoji="0" lang="en-US" sz="2000" b="0" i="0" u="none" strike="noStrike" kern="0" cap="none" spc="-75"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the</a:t>
            </a:r>
            <a:r>
              <a:rPr kumimoji="0" lang="en-US" sz="2000" b="0" i="0" u="none" strike="noStrike" kern="0" cap="none" spc="-50" normalizeH="0" baseline="0" noProof="0" dirty="0">
                <a:ln>
                  <a:noFill/>
                </a:ln>
                <a:solidFill>
                  <a:srgbClr val="003864"/>
                </a:solidFill>
                <a:effectLst/>
                <a:uLnTx/>
                <a:uFillTx/>
                <a:latin typeface="Calibri"/>
                <a:cs typeface="Calibri"/>
              </a:rPr>
              <a:t> </a:t>
            </a:r>
            <a:r>
              <a:rPr kumimoji="0" lang="en-US" sz="2000" b="0" i="0" u="none" strike="noStrike" kern="0" cap="none" spc="0" normalizeH="0" baseline="0" noProof="0" dirty="0">
                <a:ln>
                  <a:noFill/>
                </a:ln>
                <a:solidFill>
                  <a:srgbClr val="003864"/>
                </a:solidFill>
                <a:effectLst/>
                <a:uLnTx/>
                <a:uFillTx/>
                <a:latin typeface="Calibri"/>
                <a:cs typeface="Calibri"/>
              </a:rPr>
              <a:t>particular</a:t>
            </a:r>
            <a:r>
              <a:rPr kumimoji="0" lang="en-US" sz="2000" b="0" i="0" u="none" strike="noStrike" kern="0" cap="none" spc="-60" normalizeH="0" baseline="0" noProof="0" dirty="0">
                <a:ln>
                  <a:noFill/>
                </a:ln>
                <a:solidFill>
                  <a:srgbClr val="003864"/>
                </a:solidFill>
                <a:effectLst/>
                <a:uLnTx/>
                <a:uFillTx/>
                <a:latin typeface="Calibri"/>
                <a:cs typeface="Calibri"/>
              </a:rPr>
              <a:t> </a:t>
            </a:r>
            <a:r>
              <a:rPr kumimoji="0" lang="en-US" sz="2000" b="0" i="0" u="none" strike="noStrike" kern="0" cap="none" spc="-10" normalizeH="0" baseline="0" noProof="0">
                <a:ln>
                  <a:noFill/>
                </a:ln>
                <a:solidFill>
                  <a:srgbClr val="003864"/>
                </a:solidFill>
                <a:effectLst/>
                <a:uLnTx/>
                <a:uFillTx/>
                <a:latin typeface="Calibri"/>
                <a:cs typeface="Calibri"/>
              </a:rPr>
              <a:t>grant</a:t>
            </a:r>
            <a:endParaRPr lang="en-US" sz="2000" b="0" i="0" u="none" strike="noStrike" kern="0" cap="none" spc="-10" normalizeH="0" baseline="0" noProof="0" dirty="0">
              <a:ln>
                <a:noFill/>
              </a:ln>
              <a:solidFill>
                <a:srgbClr val="003864"/>
              </a:solidFill>
              <a:effectLst/>
              <a:uLnTx/>
              <a:uFillTx/>
              <a:latin typeface="Calibri"/>
              <a:ea typeface="Calibri"/>
              <a:cs typeface="Calibri"/>
            </a:endParaRPr>
          </a:p>
        </p:txBody>
      </p:sp>
    </p:spTree>
    <p:extLst>
      <p:ext uri="{BB962C8B-B14F-4D97-AF65-F5344CB8AC3E}">
        <p14:creationId xmlns:p14="http://schemas.microsoft.com/office/powerpoint/2010/main" val="11268631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EE5E-6F03-0443-ECDA-84A044AA3E36}"/>
              </a:ext>
            </a:extLst>
          </p:cNvPr>
          <p:cNvSpPr>
            <a:spLocks noGrp="1"/>
          </p:cNvSpPr>
          <p:nvPr>
            <p:ph type="title"/>
          </p:nvPr>
        </p:nvSpPr>
        <p:spPr/>
        <p:txBody>
          <a:bodyPr/>
          <a:lstStyle/>
          <a:p>
            <a:r>
              <a:rPr lang="en-US"/>
              <a:t>RPR </a:t>
            </a:r>
            <a:r>
              <a:rPr lang="en-US">
                <a:solidFill>
                  <a:srgbClr val="003865"/>
                </a:solidFill>
              </a:rPr>
              <a:t>3</a:t>
            </a:r>
          </a:p>
        </p:txBody>
      </p:sp>
      <p:sp>
        <p:nvSpPr>
          <p:cNvPr id="3" name="Content Placeholder 2">
            <a:extLst>
              <a:ext uri="{FF2B5EF4-FFF2-40B4-BE49-F238E27FC236}">
                <a16:creationId xmlns:a16="http://schemas.microsoft.com/office/drawing/2014/main" id="{A917E1FB-5FA8-50E3-F521-1FB6FA645D1F}"/>
              </a:ext>
            </a:extLst>
          </p:cNvPr>
          <p:cNvSpPr>
            <a:spLocks noGrp="1"/>
          </p:cNvSpPr>
          <p:nvPr>
            <p:ph sz="half" idx="1"/>
          </p:nvPr>
        </p:nvSpPr>
        <p:spPr/>
        <p:txBody>
          <a:bodyPr vert="horz" lIns="274320" tIns="274320" rIns="274320" bIns="274320" rtlCol="0" anchor="t">
            <a:noAutofit/>
          </a:bodyPr>
          <a:lstStyle/>
          <a:p>
            <a:pPr marL="12065" marR="5080" lvl="0" indent="0" defTabSz="914400" eaLnBrk="1" fontAlgn="auto" latinLnBrk="0" hangingPunct="1">
              <a:lnSpc>
                <a:spcPct val="100000"/>
              </a:lnSpc>
              <a:spcBef>
                <a:spcPts val="105"/>
              </a:spcBef>
              <a:spcAft>
                <a:spcPts val="0"/>
              </a:spcAft>
              <a:buClr>
                <a:srgbClr val="9BBA58"/>
              </a:buClr>
              <a:buSzTx/>
              <a:buNone/>
              <a:tabLst>
                <a:tab pos="355600" algn="l"/>
              </a:tabLst>
              <a:defRPr/>
            </a:pPr>
            <a:endParaRPr lang="en-US" sz="2000" b="0" i="0" u="none" strike="noStrike" kern="0" cap="none" spc="0" normalizeH="0" baseline="0" noProof="0">
              <a:ln>
                <a:noFill/>
              </a:ln>
              <a:solidFill>
                <a:srgbClr val="003864"/>
              </a:solidFill>
              <a:effectLst/>
              <a:uLnTx/>
              <a:uFillTx/>
              <a:latin typeface="Calibri"/>
              <a:ea typeface="Calibri"/>
              <a:cs typeface="Calibri"/>
            </a:endParaRPr>
          </a:p>
          <a:p>
            <a:pPr marL="355600" marR="5080" lvl="0" indent="-343535" defTabSz="914400" eaLnBrk="1" fontAlgn="auto" latinLnBrk="0" hangingPunct="1">
              <a:lnSpc>
                <a:spcPct val="100000"/>
              </a:lnSpc>
              <a:spcBef>
                <a:spcPts val="105"/>
              </a:spcBef>
              <a:spcAft>
                <a:spcPts val="0"/>
              </a:spcAft>
              <a:buClr>
                <a:srgbClr val="9BBA58"/>
              </a:buClr>
              <a:buSzTx/>
              <a:buFont typeface="Arial"/>
              <a:buChar char="•"/>
              <a:tabLst>
                <a:tab pos="355600" algn="l"/>
              </a:tabLst>
              <a:defRPr/>
            </a:pP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completed</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RPR</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be</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submitted</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 </a:t>
            </a:r>
            <a:r>
              <a:rPr lang="en-US" sz="2400" u="sng" kern="0" dirty="0">
                <a:solidFill>
                  <a:schemeClr val="tx1">
                    <a:lumMod val="76000"/>
                    <a:lumOff val="24000"/>
                  </a:schemeClr>
                </a:solidFill>
                <a:latin typeface="Calibri"/>
                <a:cs typeface="Calibri"/>
                <a:hlinkClick r:id="rId2">
                  <a:extLst>
                    <a:ext uri="{A12FA001-AC4F-418D-AE19-62706E023703}">
                      <ahyp:hlinkClr xmlns:ahyp="http://schemas.microsoft.com/office/drawing/2018/hyperlinkcolor" val="tx"/>
                    </a:ext>
                  </a:extLst>
                </a:hlinkClick>
              </a:rPr>
              <a:t>publics</a:t>
            </a:r>
            <a:r>
              <a:rPr lang="en-US" sz="2400" u="sng" kern="0">
                <a:solidFill>
                  <a:schemeClr val="tx1">
                    <a:lumMod val="76000"/>
                    <a:lumOff val="24000"/>
                  </a:schemeClr>
                </a:solidFill>
                <a:latin typeface="Calibri"/>
                <a:cs typeface="Calibri"/>
              </a:rPr>
              <a:t>ervice.deeed@state.mn.us</a:t>
            </a:r>
            <a:r>
              <a:rPr kumimoji="0" lang="en-US" sz="2400" b="0" i="0" u="none" strike="noStrike" kern="0" cap="none" spc="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e-</a:t>
            </a:r>
            <a:r>
              <a:rPr kumimoji="0" lang="en-US" sz="2400" b="0" i="0" u="none" strike="noStrike" kern="0" cap="none" spc="0" normalizeH="0" baseline="0" noProof="0">
                <a:ln>
                  <a:noFill/>
                </a:ln>
                <a:solidFill>
                  <a:srgbClr val="003864"/>
                </a:solidFill>
                <a:effectLst/>
                <a:uLnTx/>
                <a:uFillTx/>
                <a:latin typeface="Calibri"/>
                <a:cs typeface="Calibri"/>
              </a:rPr>
              <a:t>mail</a:t>
            </a:r>
            <a:r>
              <a:rPr kumimoji="0" lang="en-US" sz="2400" b="0" i="0" u="none" strike="noStrike" kern="0" cap="none" spc="40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account</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on</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or</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before</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20th</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of</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month</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for</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previous month</a:t>
            </a:r>
            <a:endParaRPr lang="en-US" sz="2400" b="0" i="0" u="none" strike="noStrike" kern="0" cap="none" spc="0" normalizeH="0" baseline="0" noProof="0" dirty="0">
              <a:ln>
                <a:noFill/>
              </a:ln>
              <a:solidFill>
                <a:sysClr val="windowText" lastClr="000000"/>
              </a:solidFill>
              <a:effectLst/>
              <a:uLnTx/>
              <a:uFillTx/>
              <a:latin typeface="Calibri"/>
              <a:ea typeface="Calibri"/>
              <a:cs typeface="Calibri"/>
            </a:endParaRPr>
          </a:p>
          <a:p>
            <a:pPr marL="355600" marR="5080" lvl="0" indent="-343535" defTabSz="914400" eaLnBrk="1" fontAlgn="auto" latinLnBrk="0" hangingPunct="1">
              <a:lnSpc>
                <a:spcPct val="100000"/>
              </a:lnSpc>
              <a:spcBef>
                <a:spcPts val="105"/>
              </a:spcBef>
              <a:spcAft>
                <a:spcPts val="0"/>
              </a:spcAft>
              <a:buClr>
                <a:srgbClr val="9BBA58"/>
              </a:buClr>
              <a:buSzTx/>
              <a:buFont typeface="Arial"/>
              <a:buChar char="•"/>
              <a:tabLst>
                <a:tab pos="355600" algn="l"/>
              </a:tabLst>
              <a:defRPr/>
            </a:pPr>
            <a:endParaRPr lang="en-US" sz="2400" b="0" i="0" u="none" strike="noStrike" kern="0" cap="none" spc="-10" normalizeH="0" baseline="0" noProof="0" dirty="0">
              <a:ln>
                <a:noFill/>
              </a:ln>
              <a:solidFill>
                <a:srgbClr val="FF0000"/>
              </a:solidFill>
              <a:effectLst/>
              <a:uLnTx/>
              <a:uFillTx/>
              <a:latin typeface="Calibri"/>
              <a:ea typeface="Calibri"/>
              <a:cs typeface="Calibri"/>
            </a:endParaRPr>
          </a:p>
          <a:p>
            <a:pPr marL="355600" marR="908685" indent="-343535">
              <a:spcBef>
                <a:spcPts val="1200"/>
              </a:spcBef>
              <a:spcAft>
                <a:spcPts val="0"/>
              </a:spcAft>
              <a:buClr>
                <a:srgbClr val="9BBA58"/>
              </a:buClr>
              <a:buFont typeface="Arial"/>
              <a:buChar char="•"/>
              <a:tabLst>
                <a:tab pos="355600" algn="l"/>
              </a:tabLst>
              <a:defRPr/>
            </a:pPr>
            <a:r>
              <a:rPr lang="en-US" sz="2400" kern="0" spc="-10">
                <a:solidFill>
                  <a:srgbClr val="003864"/>
                </a:solidFill>
                <a:latin typeface="Calibri"/>
                <a:cs typeface="Calibri"/>
              </a:rPr>
              <a:t>Documentation is required with your RPR. Additionally, all</a:t>
            </a:r>
            <a:r>
              <a:rPr kumimoji="0" lang="en-US" sz="2400" b="0" i="0" u="none" strike="noStrike" kern="0" cap="none" spc="-10" normalizeH="0" baseline="0" noProof="0">
                <a:ln>
                  <a:noFill/>
                </a:ln>
                <a:solidFill>
                  <a:srgbClr val="003864"/>
                </a:solidFill>
                <a:effectLst/>
                <a:uLnTx/>
                <a:uFillTx/>
                <a:latin typeface="Calibri"/>
                <a:cs typeface="Calibri"/>
              </a:rPr>
              <a:t> documentation</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supporting</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costs</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must</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be</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retained</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and</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20" normalizeH="0" baseline="0" noProof="0">
                <a:ln>
                  <a:noFill/>
                </a:ln>
                <a:solidFill>
                  <a:srgbClr val="003864"/>
                </a:solidFill>
                <a:effectLst/>
                <a:uLnTx/>
                <a:uFillTx/>
                <a:latin typeface="Calibri"/>
                <a:cs typeface="Calibri"/>
              </a:rPr>
              <a:t>made </a:t>
            </a:r>
            <a:r>
              <a:rPr kumimoji="0" lang="en-US" sz="2400" b="0" i="0" u="none" strike="noStrike" kern="0" cap="none" spc="-10" normalizeH="0" baseline="0" noProof="0">
                <a:ln>
                  <a:noFill/>
                </a:ln>
                <a:solidFill>
                  <a:srgbClr val="003864"/>
                </a:solidFill>
                <a:effectLst/>
                <a:uLnTx/>
                <a:uFillTx/>
                <a:latin typeface="Calibri"/>
                <a:cs typeface="Calibri"/>
              </a:rPr>
              <a:t>available</a:t>
            </a:r>
            <a:r>
              <a:rPr kumimoji="0" lang="en-US" sz="2400" b="0" i="0" u="none" strike="noStrike" kern="0" cap="none" spc="-1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DEED</a:t>
            </a:r>
            <a:r>
              <a:rPr kumimoji="0" lang="en-US" sz="2400" b="0" i="0" u="none" strike="noStrike" kern="0" cap="none" spc="-6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upon</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request</a:t>
            </a:r>
            <a:endParaRPr lang="en-US" sz="2400" b="0" i="0" u="none" strike="noStrike" kern="0" cap="none" spc="-10" normalizeH="0" baseline="0" noProof="0">
              <a:ln>
                <a:noFill/>
              </a:ln>
              <a:solidFill>
                <a:srgbClr val="003864"/>
              </a:solidFill>
              <a:effectLst/>
              <a:uLnTx/>
              <a:uFillTx/>
              <a:latin typeface="Calibri"/>
              <a:ea typeface="Calibri"/>
              <a:cs typeface="Calibri"/>
            </a:endParaRPr>
          </a:p>
          <a:p>
            <a:pPr marL="355600" marR="908685" lvl="0" indent="-343535" defTabSz="914400" eaLnBrk="1" fontAlgn="auto" latinLnBrk="0" hangingPunct="1">
              <a:lnSpc>
                <a:spcPct val="100000"/>
              </a:lnSpc>
              <a:spcBef>
                <a:spcPts val="1200"/>
              </a:spcBef>
              <a:spcAft>
                <a:spcPts val="0"/>
              </a:spcAft>
              <a:buClr>
                <a:srgbClr val="9BBA58"/>
              </a:buClr>
              <a:buSzTx/>
              <a:buFont typeface="Arial"/>
              <a:buChar char="•"/>
              <a:tabLst>
                <a:tab pos="355600" algn="l"/>
              </a:tabLst>
              <a:defRPr/>
            </a:pPr>
            <a:endParaRPr lang="en-US" sz="2400" b="0" i="0" u="none" strike="noStrike" kern="0" cap="none" spc="0" normalizeH="0" baseline="0" noProof="0" dirty="0">
              <a:ln>
                <a:noFill/>
              </a:ln>
              <a:solidFill>
                <a:sysClr val="windowText" lastClr="000000"/>
              </a:solidFill>
              <a:effectLst/>
              <a:uLnTx/>
              <a:uFillTx/>
              <a:latin typeface="Calibri"/>
              <a:ea typeface="Calibri"/>
              <a:cs typeface="Calibri"/>
            </a:endParaRPr>
          </a:p>
          <a:p>
            <a:pPr marL="355600" marR="1805305" lvl="0" indent="-343535" defTabSz="914400" eaLnBrk="1" fontAlgn="auto" latinLnBrk="0" hangingPunct="1">
              <a:lnSpc>
                <a:spcPct val="100000"/>
              </a:lnSpc>
              <a:spcBef>
                <a:spcPts val="1200"/>
              </a:spcBef>
              <a:spcAft>
                <a:spcPts val="0"/>
              </a:spcAft>
              <a:buClr>
                <a:srgbClr val="9BBA58"/>
              </a:buClr>
              <a:buSzTx/>
              <a:buFont typeface="Arial"/>
              <a:buChar char="•"/>
              <a:tabLst>
                <a:tab pos="367665" algn="l"/>
              </a:tabLst>
              <a:defRPr/>
            </a:pPr>
            <a:r>
              <a:rPr kumimoji="0" lang="en-US" sz="2400" b="0" i="0" u="none" strike="noStrike" kern="0" cap="none" spc="0" normalizeH="0" baseline="0" noProof="0">
                <a:ln>
                  <a:noFill/>
                </a:ln>
                <a:solidFill>
                  <a:srgbClr val="003864"/>
                </a:solidFill>
                <a:effectLst/>
                <a:uLnTx/>
                <a:uFillTx/>
                <a:latin typeface="Calibri"/>
                <a:cs typeface="Calibri"/>
              </a:rPr>
              <a:t>New</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grantees</a:t>
            </a:r>
            <a:r>
              <a:rPr kumimoji="0" lang="en-US" sz="2400" b="0" i="0" u="none" strike="noStrike" kern="0" cap="none" spc="-3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will</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be</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required</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submit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general </a:t>
            </a:r>
            <a:r>
              <a:rPr kumimoji="0" lang="en-US" sz="2400" b="0" i="0" u="none" strike="noStrike" kern="0" cap="none" spc="0" normalizeH="0" baseline="0" noProof="0">
                <a:ln>
                  <a:noFill/>
                </a:ln>
                <a:solidFill>
                  <a:srgbClr val="003864"/>
                </a:solidFill>
                <a:effectLst/>
                <a:uLnTx/>
                <a:uFillTx/>
                <a:latin typeface="Calibri"/>
                <a:cs typeface="Calibri"/>
              </a:rPr>
              <a:t>ledger</a:t>
            </a:r>
            <a:r>
              <a:rPr kumimoji="0" lang="en-US" sz="2400" b="0" i="0" u="none" strike="noStrike" kern="0" cap="none" spc="-6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for</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first</a:t>
            </a:r>
            <a:r>
              <a:rPr kumimoji="0" lang="en-US" sz="2400" b="0" i="0" u="none" strike="noStrike" kern="0" cap="none" spc="-3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month</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of</a:t>
            </a:r>
            <a:r>
              <a:rPr kumimoji="0" lang="en-US" sz="2400" b="0" i="0" u="none" strike="noStrike" kern="0" cap="none" spc="-55"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the</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contract</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to</a:t>
            </a:r>
            <a:r>
              <a:rPr kumimoji="0" lang="en-US" sz="2400" b="0" i="0" u="none" strike="noStrike" kern="0" cap="none" spc="-4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ensure understanding</a:t>
            </a:r>
            <a:r>
              <a:rPr kumimoji="0" lang="en-US" sz="2400" b="0" i="0" u="none" strike="noStrike" kern="0" cap="none" spc="-5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of</a:t>
            </a:r>
            <a:r>
              <a:rPr kumimoji="0" lang="en-US" sz="2400" b="0" i="0" u="none" strike="noStrike" kern="0" cap="none" spc="-40" normalizeH="0" baseline="0" noProof="0" dirty="0">
                <a:ln>
                  <a:noFill/>
                </a:ln>
                <a:solidFill>
                  <a:srgbClr val="003864"/>
                </a:solidFill>
                <a:effectLst/>
                <a:uLnTx/>
                <a:uFillTx/>
                <a:latin typeface="Calibri"/>
                <a:cs typeface="Calibri"/>
              </a:rPr>
              <a:t> </a:t>
            </a:r>
            <a:r>
              <a:rPr kumimoji="0" lang="en-US" sz="2400" b="0" i="0" u="none" strike="noStrike" kern="0" cap="none" spc="0" normalizeH="0" baseline="0" noProof="0">
                <a:ln>
                  <a:noFill/>
                </a:ln>
                <a:solidFill>
                  <a:srgbClr val="003864"/>
                </a:solidFill>
                <a:effectLst/>
                <a:uLnTx/>
                <a:uFillTx/>
                <a:latin typeface="Calibri"/>
                <a:cs typeface="Calibri"/>
              </a:rPr>
              <a:t>fiscal</a:t>
            </a:r>
            <a:r>
              <a:rPr kumimoji="0" lang="en-US" sz="2400" b="0" i="0" u="none" strike="noStrike" kern="0" cap="none" spc="-25" normalizeH="0" baseline="0" noProof="0" dirty="0">
                <a:ln>
                  <a:noFill/>
                </a:ln>
                <a:solidFill>
                  <a:srgbClr val="003864"/>
                </a:solidFill>
                <a:effectLst/>
                <a:uLnTx/>
                <a:uFillTx/>
                <a:latin typeface="Calibri"/>
                <a:cs typeface="Calibri"/>
              </a:rPr>
              <a:t> </a:t>
            </a:r>
            <a:r>
              <a:rPr kumimoji="0" lang="en-US" sz="2400" b="0" i="0" u="none" strike="noStrike" kern="0" cap="none" spc="-10" normalizeH="0" baseline="0" noProof="0">
                <a:ln>
                  <a:noFill/>
                </a:ln>
                <a:solidFill>
                  <a:srgbClr val="003864"/>
                </a:solidFill>
                <a:effectLst/>
                <a:uLnTx/>
                <a:uFillTx/>
                <a:latin typeface="Calibri"/>
                <a:cs typeface="Calibri"/>
              </a:rPr>
              <a:t>requirements</a:t>
            </a:r>
            <a:endParaRPr lang="en-US" sz="2400" b="0" i="0" u="none" strike="noStrike" kern="0" cap="none" spc="0" normalizeH="0" baseline="0" noProof="0">
              <a:ln>
                <a:noFill/>
              </a:ln>
              <a:solidFill>
                <a:sysClr val="windowText" lastClr="000000"/>
              </a:solidFill>
              <a:effectLst/>
              <a:uLnTx/>
              <a:uFillTx/>
              <a:latin typeface="Calibri"/>
              <a:ea typeface="Calibri"/>
              <a:cs typeface="Calibri"/>
            </a:endParaRPr>
          </a:p>
        </p:txBody>
      </p:sp>
    </p:spTree>
    <p:extLst>
      <p:ext uri="{BB962C8B-B14F-4D97-AF65-F5344CB8AC3E}">
        <p14:creationId xmlns:p14="http://schemas.microsoft.com/office/powerpoint/2010/main" val="7979393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8343D-8DAF-E2C6-A477-EC808928BACC}"/>
              </a:ext>
            </a:extLst>
          </p:cNvPr>
          <p:cNvSpPr>
            <a:spLocks noGrp="1"/>
          </p:cNvSpPr>
          <p:nvPr>
            <p:ph type="title"/>
          </p:nvPr>
        </p:nvSpPr>
        <p:spPr>
          <a:xfrm>
            <a:off x="838200" y="257905"/>
            <a:ext cx="10515600" cy="1216025"/>
          </a:xfrm>
        </p:spPr>
        <p:txBody>
          <a:bodyPr anchor="ctr">
            <a:normAutofit/>
          </a:bodyPr>
          <a:lstStyle/>
          <a:p>
            <a:pPr algn="l"/>
            <a:r>
              <a:rPr lang="en-US" b="1"/>
              <a:t>Common Mistakes</a:t>
            </a:r>
          </a:p>
        </p:txBody>
      </p:sp>
      <p:sp>
        <p:nvSpPr>
          <p:cNvPr id="3" name="Content Placeholder 2">
            <a:extLst>
              <a:ext uri="{FF2B5EF4-FFF2-40B4-BE49-F238E27FC236}">
                <a16:creationId xmlns:a16="http://schemas.microsoft.com/office/drawing/2014/main" id="{5034CFC5-4F40-E249-FF45-B40A67AD46E3}"/>
              </a:ext>
            </a:extLst>
          </p:cNvPr>
          <p:cNvSpPr>
            <a:spLocks noGrp="1"/>
          </p:cNvSpPr>
          <p:nvPr>
            <p:ph sz="half" idx="1"/>
          </p:nvPr>
        </p:nvSpPr>
        <p:spPr>
          <a:xfrm>
            <a:off x="432153" y="1395410"/>
            <a:ext cx="5587647" cy="4781553"/>
          </a:xfrm>
        </p:spPr>
        <p:txBody>
          <a:bodyPr vert="horz" lIns="0" tIns="91440" rIns="274320" bIns="91440" rtlCol="0" anchor="t">
            <a:normAutofit/>
          </a:bodyPr>
          <a:lstStyle/>
          <a:p>
            <a:pPr marL="469900" marR="0" lvl="0" indent="-457200" defTabSz="914400" eaLnBrk="1" fontAlgn="auto" latinLnBrk="0" hangingPunct="1">
              <a:spcBef>
                <a:spcPts val="700"/>
              </a:spcBef>
              <a:spcAft>
                <a:spcPts val="0"/>
              </a:spcAft>
              <a:buClr>
                <a:srgbClr val="77923B"/>
              </a:buClr>
              <a:buSzTx/>
              <a:buFont typeface="Arial"/>
              <a:buChar char="•"/>
              <a:tabLst>
                <a:tab pos="469900" algn="l"/>
              </a:tabLst>
              <a:defRPr/>
            </a:pPr>
            <a:r>
              <a:rPr kumimoji="0" lang="en-US" sz="2800" b="0" i="0" u="none" strike="noStrike" kern="0" cap="none" spc="-10" normalizeH="0" baseline="0" noProof="0">
                <a:ln>
                  <a:noFill/>
                </a:ln>
                <a:solidFill>
                  <a:schemeClr val="tx1"/>
                </a:solidFill>
                <a:effectLst/>
                <a:uLnTx/>
                <a:uFillTx/>
              </a:rPr>
              <a:t>Dates</a:t>
            </a:r>
            <a:endParaRPr lang="en-US" sz="2800" b="0" i="0" u="none" strike="noStrike" kern="0" cap="none" spc="0" normalizeH="0" baseline="0" noProof="0">
              <a:ln>
                <a:noFill/>
              </a:ln>
              <a:solidFill>
                <a:schemeClr val="tx1"/>
              </a:solidFill>
              <a:effectLst/>
              <a:uLnTx/>
              <a:uFillTx/>
              <a:ea typeface="Calibri"/>
              <a:cs typeface="Calibri"/>
            </a:endParaRPr>
          </a:p>
          <a:p>
            <a:pPr marL="469900" marR="0" lvl="0" indent="-457200" defTabSz="914400" eaLnBrk="1" fontAlgn="auto" latinLnBrk="0" hangingPunct="1">
              <a:spcBef>
                <a:spcPts val="600"/>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Cumulative</a:t>
            </a:r>
            <a:r>
              <a:rPr kumimoji="0" lang="en-US" sz="2800" b="0" i="0" u="none" strike="noStrike" kern="0" cap="none" spc="-5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carry</a:t>
            </a:r>
            <a:r>
              <a:rPr kumimoji="0" lang="en-US" sz="2800" b="0" i="0" u="none" strike="noStrike" kern="0" cap="none" spc="-55"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over</a:t>
            </a:r>
            <a:r>
              <a:rPr kumimoji="0" lang="en-US" sz="2800" b="0" i="0" u="none" strike="noStrike" kern="0" cap="none" spc="-25" normalizeH="0" baseline="0" noProof="0" dirty="0">
                <a:ln>
                  <a:noFill/>
                </a:ln>
                <a:solidFill>
                  <a:schemeClr val="tx1"/>
                </a:solidFill>
                <a:effectLst/>
                <a:uLnTx/>
                <a:uFillTx/>
              </a:rPr>
              <a:t> </a:t>
            </a:r>
            <a:r>
              <a:rPr kumimoji="0" lang="en-US" sz="2800" b="0" i="0" u="none" strike="noStrike" kern="0" cap="none" spc="-10" normalizeH="0" baseline="0" noProof="0">
                <a:ln>
                  <a:noFill/>
                </a:ln>
                <a:solidFill>
                  <a:schemeClr val="tx1"/>
                </a:solidFill>
                <a:effectLst/>
                <a:uLnTx/>
                <a:uFillTx/>
              </a:rPr>
              <a:t>amount</a:t>
            </a:r>
            <a:endParaRPr lang="en-US" sz="2800" b="0" i="0" u="none" strike="noStrike" kern="0" cap="none" spc="0" normalizeH="0" baseline="0" noProof="0">
              <a:ln>
                <a:noFill/>
              </a:ln>
              <a:solidFill>
                <a:schemeClr val="tx1"/>
              </a:solidFill>
              <a:effectLst/>
              <a:uLnTx/>
              <a:uFillTx/>
              <a:ea typeface="Calibri"/>
              <a:cs typeface="Calibri"/>
            </a:endParaRPr>
          </a:p>
          <a:p>
            <a:pPr marL="469900" marR="0" lvl="0" indent="-457200" defTabSz="914400" eaLnBrk="1" fontAlgn="auto" latinLnBrk="0" hangingPunct="1">
              <a:spcBef>
                <a:spcPts val="600"/>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Rounding </a:t>
            </a:r>
            <a:r>
              <a:rPr kumimoji="0" lang="en-US" sz="2800" b="0" i="0" u="none" strike="noStrike" kern="0" cap="none" spc="-10" normalizeH="0" baseline="0" noProof="0">
                <a:ln>
                  <a:noFill/>
                </a:ln>
                <a:solidFill>
                  <a:schemeClr val="tx1"/>
                </a:solidFill>
                <a:effectLst/>
                <a:uLnTx/>
                <a:uFillTx/>
              </a:rPr>
              <a:t>issues</a:t>
            </a:r>
            <a:endParaRPr lang="en-US" sz="2800" b="0" i="0" u="none" strike="noStrike" kern="0" cap="none" spc="0" normalizeH="0" baseline="0" noProof="0">
              <a:ln>
                <a:noFill/>
              </a:ln>
              <a:solidFill>
                <a:schemeClr val="tx1"/>
              </a:solidFill>
              <a:effectLst/>
              <a:uLnTx/>
              <a:uFillTx/>
              <a:ea typeface="Calibri"/>
              <a:cs typeface="Calibri"/>
            </a:endParaRPr>
          </a:p>
          <a:p>
            <a:pPr marL="469900" marR="22225" lvl="0" indent="-457200" defTabSz="914400" eaLnBrk="1" fontAlgn="auto" latinLnBrk="0" hangingPunct="1">
              <a:spcBef>
                <a:spcPts val="600"/>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Preparer</a:t>
            </a:r>
            <a:r>
              <a:rPr kumimoji="0" lang="en-US" sz="2800" b="0" i="0" u="none" strike="noStrike" kern="0" cap="none" spc="-65"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and</a:t>
            </a:r>
            <a:r>
              <a:rPr kumimoji="0" lang="en-US" sz="2800" b="0" i="0" u="none" strike="noStrike" kern="0" cap="none" spc="-5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approver</a:t>
            </a:r>
            <a:r>
              <a:rPr kumimoji="0" lang="en-US" sz="2800" b="0" i="0" u="none" strike="noStrike" kern="0" cap="none" spc="-4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cannot</a:t>
            </a:r>
            <a:r>
              <a:rPr kumimoji="0" lang="en-US" sz="2800" b="0" i="0" u="none" strike="noStrike" kern="0" cap="none" spc="-6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be</a:t>
            </a:r>
            <a:r>
              <a:rPr kumimoji="0" lang="en-US" sz="2800" b="0" i="0" u="none" strike="noStrike" kern="0" cap="none" spc="-50" normalizeH="0" baseline="0" noProof="0" dirty="0">
                <a:ln>
                  <a:noFill/>
                </a:ln>
                <a:solidFill>
                  <a:schemeClr val="tx1"/>
                </a:solidFill>
                <a:effectLst/>
                <a:uLnTx/>
                <a:uFillTx/>
              </a:rPr>
              <a:t> </a:t>
            </a:r>
            <a:r>
              <a:rPr kumimoji="0" lang="en-US" sz="2800" b="0" i="0" u="none" strike="noStrike" kern="0" cap="none" spc="-20" normalizeH="0" baseline="0" noProof="0">
                <a:ln>
                  <a:noFill/>
                </a:ln>
                <a:solidFill>
                  <a:schemeClr val="tx1"/>
                </a:solidFill>
                <a:effectLst/>
                <a:uLnTx/>
                <a:uFillTx/>
              </a:rPr>
              <a:t>same </a:t>
            </a:r>
            <a:r>
              <a:rPr kumimoji="0" lang="en-US" sz="2800" b="0" i="0" u="none" strike="noStrike" kern="0" cap="none" spc="-10" normalizeH="0" baseline="0" noProof="0">
                <a:ln>
                  <a:noFill/>
                </a:ln>
                <a:solidFill>
                  <a:schemeClr val="tx1"/>
                </a:solidFill>
                <a:effectLst/>
                <a:uLnTx/>
                <a:uFillTx/>
              </a:rPr>
              <a:t>person</a:t>
            </a:r>
            <a:endParaRPr lang="en-US" sz="2800" b="0" i="0" u="none" strike="noStrike" kern="0" cap="none" spc="0" normalizeH="0" baseline="0" noProof="0">
              <a:ln>
                <a:noFill/>
              </a:ln>
              <a:solidFill>
                <a:schemeClr val="tx1"/>
              </a:solidFill>
              <a:effectLst/>
              <a:uLnTx/>
              <a:uFillTx/>
              <a:ea typeface="Calibri"/>
              <a:cs typeface="Calibri"/>
            </a:endParaRPr>
          </a:p>
          <a:p>
            <a:pPr marL="469900" marR="5080" lvl="0" indent="-457200" defTabSz="914400" eaLnBrk="1" fontAlgn="auto" latinLnBrk="0" hangingPunct="1">
              <a:spcBef>
                <a:spcPts val="600"/>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Signature</a:t>
            </a:r>
            <a:r>
              <a:rPr kumimoji="0" lang="en-US" sz="2800" b="0" i="0" u="none" strike="noStrike" kern="0" cap="none" spc="-2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authority</a:t>
            </a:r>
            <a:r>
              <a:rPr kumimoji="0" lang="en-US" sz="2800" b="0" i="0" u="none" strike="noStrike" kern="0" cap="none" spc="-2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not</a:t>
            </a:r>
            <a:r>
              <a:rPr kumimoji="0" lang="en-US" sz="2800" b="0" i="0" u="none" strike="noStrike" kern="0" cap="none" spc="-25"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on</a:t>
            </a:r>
            <a:r>
              <a:rPr kumimoji="0" lang="en-US" sz="2800" b="0" i="0" u="none" strike="noStrike" kern="0" cap="none" spc="-15"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file or</a:t>
            </a:r>
            <a:r>
              <a:rPr kumimoji="0" lang="en-US" sz="2800" b="0" i="0" u="none" strike="noStrike" kern="0" cap="none" spc="-25"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out</a:t>
            </a:r>
            <a:r>
              <a:rPr kumimoji="0" lang="en-US" sz="2800" b="0" i="0" u="none" strike="noStrike" kern="0" cap="none" spc="-15" normalizeH="0" baseline="0" noProof="0" dirty="0">
                <a:ln>
                  <a:noFill/>
                </a:ln>
                <a:solidFill>
                  <a:schemeClr val="tx1"/>
                </a:solidFill>
                <a:effectLst/>
                <a:uLnTx/>
                <a:uFillTx/>
              </a:rPr>
              <a:t> </a:t>
            </a:r>
            <a:r>
              <a:rPr kumimoji="0" lang="en-US" sz="2800" b="0" i="0" u="none" strike="noStrike" kern="0" cap="none" spc="-25" normalizeH="0" baseline="0" noProof="0">
                <a:ln>
                  <a:noFill/>
                </a:ln>
                <a:solidFill>
                  <a:schemeClr val="tx1"/>
                </a:solidFill>
                <a:effectLst/>
                <a:uLnTx/>
                <a:uFillTx/>
              </a:rPr>
              <a:t>of </a:t>
            </a:r>
            <a:r>
              <a:rPr kumimoji="0" lang="en-US" sz="2800" b="0" i="0" u="none" strike="noStrike" kern="0" cap="none" spc="-20" normalizeH="0" baseline="0" noProof="0">
                <a:ln>
                  <a:noFill/>
                </a:ln>
                <a:solidFill>
                  <a:schemeClr val="tx1"/>
                </a:solidFill>
                <a:effectLst/>
                <a:uLnTx/>
                <a:uFillTx/>
              </a:rPr>
              <a:t>date</a:t>
            </a:r>
            <a:endParaRPr lang="en-US" sz="2800" b="0" i="0" u="none" strike="noStrike" kern="0" cap="none" spc="0" normalizeH="0" baseline="0" noProof="0">
              <a:ln>
                <a:noFill/>
              </a:ln>
              <a:solidFill>
                <a:schemeClr val="tx1"/>
              </a:solidFill>
              <a:effectLst/>
              <a:uLnTx/>
              <a:uFillTx/>
              <a:ea typeface="Calibri"/>
              <a:cs typeface="Calibri"/>
            </a:endParaRPr>
          </a:p>
          <a:p>
            <a:pPr marL="469900" marR="0" lvl="0" indent="-457200" defTabSz="914400" eaLnBrk="1" fontAlgn="auto" latinLnBrk="0" hangingPunct="1">
              <a:spcBef>
                <a:spcPts val="605"/>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Mathematical/formula</a:t>
            </a:r>
            <a:r>
              <a:rPr kumimoji="0" lang="en-US" sz="2800" b="0" i="0" u="none" strike="noStrike" kern="0" cap="none" spc="-95" normalizeH="0" baseline="0" noProof="0" dirty="0">
                <a:ln>
                  <a:noFill/>
                </a:ln>
                <a:solidFill>
                  <a:schemeClr val="tx1"/>
                </a:solidFill>
                <a:effectLst/>
                <a:uLnTx/>
                <a:uFillTx/>
              </a:rPr>
              <a:t> </a:t>
            </a:r>
            <a:r>
              <a:rPr kumimoji="0" lang="en-US" sz="2800" b="0" i="0" u="none" strike="noStrike" kern="0" cap="none" spc="-10" normalizeH="0" baseline="0" noProof="0">
                <a:ln>
                  <a:noFill/>
                </a:ln>
                <a:solidFill>
                  <a:schemeClr val="tx1"/>
                </a:solidFill>
                <a:effectLst/>
                <a:uLnTx/>
                <a:uFillTx/>
              </a:rPr>
              <a:t>errors</a:t>
            </a:r>
            <a:endParaRPr lang="en-US" sz="2800" b="0" i="0" u="none" strike="noStrike" kern="0" cap="none" spc="0" normalizeH="0" baseline="0" noProof="0">
              <a:ln>
                <a:noFill/>
              </a:ln>
              <a:solidFill>
                <a:schemeClr val="tx1"/>
              </a:solidFill>
              <a:effectLst/>
              <a:uLnTx/>
              <a:uFillTx/>
              <a:ea typeface="Calibri"/>
              <a:cs typeface="Calibri"/>
            </a:endParaRPr>
          </a:p>
          <a:p>
            <a:pPr marL="469900" marR="0" lvl="0" indent="-457200" defTabSz="914400" eaLnBrk="1" fontAlgn="auto" latinLnBrk="0" hangingPunct="1">
              <a:spcBef>
                <a:spcPts val="600"/>
              </a:spcBef>
              <a:spcAft>
                <a:spcPts val="0"/>
              </a:spcAft>
              <a:buClr>
                <a:srgbClr val="77923B"/>
              </a:buClr>
              <a:buSzTx/>
              <a:buFont typeface="Arial"/>
              <a:buChar char="•"/>
              <a:tabLst>
                <a:tab pos="469900" algn="l"/>
              </a:tabLst>
              <a:defRPr/>
            </a:pPr>
            <a:r>
              <a:rPr kumimoji="0" lang="en-US" sz="2800" b="0" i="0" u="none" strike="noStrike" kern="0" cap="none" spc="0" normalizeH="0" baseline="0" noProof="0">
                <a:ln>
                  <a:noFill/>
                </a:ln>
                <a:solidFill>
                  <a:schemeClr val="tx1"/>
                </a:solidFill>
                <a:effectLst/>
                <a:uLnTx/>
                <a:uFillTx/>
              </a:rPr>
              <a:t>Incorrect</a:t>
            </a:r>
            <a:r>
              <a:rPr kumimoji="0" lang="en-US" sz="2800" b="0" i="0" u="none" strike="noStrike" kern="0" cap="none" spc="-50" normalizeH="0" baseline="0" noProof="0" dirty="0">
                <a:ln>
                  <a:noFill/>
                </a:ln>
                <a:solidFill>
                  <a:schemeClr val="tx1"/>
                </a:solidFill>
                <a:effectLst/>
                <a:uLnTx/>
                <a:uFillTx/>
              </a:rPr>
              <a:t> </a:t>
            </a:r>
            <a:r>
              <a:rPr kumimoji="0" lang="en-US" sz="2800" b="0" i="0" u="none" strike="noStrike" kern="0" cap="none" spc="0" normalizeH="0" baseline="0" noProof="0">
                <a:ln>
                  <a:noFill/>
                </a:ln>
                <a:solidFill>
                  <a:schemeClr val="tx1"/>
                </a:solidFill>
                <a:effectLst/>
                <a:uLnTx/>
                <a:uFillTx/>
              </a:rPr>
              <a:t>reimbursement</a:t>
            </a:r>
            <a:r>
              <a:rPr kumimoji="0" lang="en-US" sz="2800" b="0" i="0" u="none" strike="noStrike" kern="0" cap="none" spc="-30" normalizeH="0" baseline="0" noProof="0" dirty="0">
                <a:ln>
                  <a:noFill/>
                </a:ln>
                <a:solidFill>
                  <a:schemeClr val="tx1"/>
                </a:solidFill>
                <a:effectLst/>
                <a:uLnTx/>
                <a:uFillTx/>
              </a:rPr>
              <a:t> </a:t>
            </a:r>
            <a:r>
              <a:rPr kumimoji="0" lang="en-US" sz="2800" b="0" i="0" u="none" strike="noStrike" kern="0" cap="none" spc="-10" normalizeH="0" baseline="0" noProof="0">
                <a:ln>
                  <a:noFill/>
                </a:ln>
                <a:solidFill>
                  <a:schemeClr val="tx1"/>
                </a:solidFill>
                <a:effectLst/>
                <a:uLnTx/>
                <a:uFillTx/>
              </a:rPr>
              <a:t>period</a:t>
            </a:r>
            <a:endParaRPr kumimoji="0" lang="en-US" sz="2800" b="0" i="0" u="none" strike="noStrike" kern="0" cap="none" spc="0" normalizeH="0" baseline="0" noProof="0">
              <a:ln>
                <a:noFill/>
              </a:ln>
              <a:solidFill>
                <a:schemeClr val="tx1"/>
              </a:solidFill>
              <a:effectLst/>
              <a:uLnTx/>
              <a:uFillTx/>
            </a:endParaRPr>
          </a:p>
        </p:txBody>
      </p:sp>
      <p:pic>
        <p:nvPicPr>
          <p:cNvPr id="5" name="object 5">
            <a:extLst>
              <a:ext uri="{FF2B5EF4-FFF2-40B4-BE49-F238E27FC236}">
                <a16:creationId xmlns:a16="http://schemas.microsoft.com/office/drawing/2014/main" id="{B5A365C0-9384-84FA-B181-3B04A0BF1884}"/>
              </a:ext>
              <a:ext uri="{C183D7F6-B498-43B3-948B-1728B52AA6E4}">
                <adec:decorative xmlns:adec="http://schemas.microsoft.com/office/drawing/2017/decorative" val="1"/>
              </a:ext>
            </a:extLst>
          </p:cNvPr>
          <p:cNvPicPr/>
          <p:nvPr/>
        </p:nvPicPr>
        <p:blipFill>
          <a:blip r:embed="rId3" cstate="print"/>
          <a:stretch>
            <a:fillRect/>
          </a:stretch>
        </p:blipFill>
        <p:spPr>
          <a:xfrm>
            <a:off x="6556208" y="1594624"/>
            <a:ext cx="4413584" cy="4582339"/>
          </a:xfrm>
          <a:prstGeom prst="rect">
            <a:avLst/>
          </a:prstGeom>
          <a:noFill/>
        </p:spPr>
      </p:pic>
    </p:spTree>
    <p:extLst>
      <p:ext uri="{BB962C8B-B14F-4D97-AF65-F5344CB8AC3E}">
        <p14:creationId xmlns:p14="http://schemas.microsoft.com/office/powerpoint/2010/main" val="37713668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FBF4-E33A-8C01-64A4-8B3A185116D3}"/>
              </a:ext>
            </a:extLst>
          </p:cNvPr>
          <p:cNvSpPr>
            <a:spLocks noGrp="1"/>
          </p:cNvSpPr>
          <p:nvPr>
            <p:ph type="title"/>
          </p:nvPr>
        </p:nvSpPr>
        <p:spPr/>
        <p:txBody>
          <a:bodyPr/>
          <a:lstStyle/>
          <a:p>
            <a:r>
              <a:rPr lang="en-US"/>
              <a:t>Questions?</a:t>
            </a:r>
          </a:p>
        </p:txBody>
      </p:sp>
      <p:pic>
        <p:nvPicPr>
          <p:cNvPr id="6" name="Content Placeholder 5">
            <a:extLst>
              <a:ext uri="{FF2B5EF4-FFF2-40B4-BE49-F238E27FC236}">
                <a16:creationId xmlns:a16="http://schemas.microsoft.com/office/drawing/2014/main" id="{1DC14D63-8870-69EF-09AD-DE73A5602F39}"/>
              </a:ext>
              <a:ext uri="{C183D7F6-B498-43B3-948B-1728B52AA6E4}">
                <adec:decorative xmlns:adec="http://schemas.microsoft.com/office/drawing/2017/decorative" val="1"/>
              </a:ext>
            </a:extLst>
          </p:cNvPr>
          <p:cNvPicPr>
            <a:picLocks noGrp="1" noChangeAspect="1"/>
          </p:cNvPicPr>
          <p:nvPr>
            <p:ph sz="half" idx="1"/>
          </p:nvPr>
        </p:nvPicPr>
        <p:blipFill>
          <a:blip>
            <a:extLst>
              <a:ext uri="{96DAC541-7B7A-43D3-8B79-37D633B846F1}">
                <asvg:svgBlip xmlns:asvg="http://schemas.microsoft.com/office/drawing/2016/SVG/main" r:embed="rId2"/>
              </a:ext>
            </a:extLst>
          </a:blip>
          <a:stretch>
            <a:fillRect/>
          </a:stretch>
        </p:blipFill>
        <p:spPr>
          <a:xfrm>
            <a:off x="3727938" y="1270854"/>
            <a:ext cx="4911970" cy="4911970"/>
          </a:xfrm>
        </p:spPr>
      </p:pic>
    </p:spTree>
    <p:extLst>
      <p:ext uri="{BB962C8B-B14F-4D97-AF65-F5344CB8AC3E}">
        <p14:creationId xmlns:p14="http://schemas.microsoft.com/office/powerpoint/2010/main" val="3756529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BFF74-53D7-9B66-AC74-75303D658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0F01D-2A03-1E0B-3DD0-B1309FBAF53F}"/>
              </a:ext>
            </a:extLst>
          </p:cNvPr>
          <p:cNvSpPr>
            <a:spLocks noGrp="1"/>
          </p:cNvSpPr>
          <p:nvPr>
            <p:ph type="title"/>
          </p:nvPr>
        </p:nvSpPr>
        <p:spPr>
          <a:xfrm>
            <a:off x="449224" y="811964"/>
            <a:ext cx="3698160" cy="5234072"/>
          </a:xfrm>
        </p:spPr>
        <p:txBody>
          <a:bodyPr anchor="ctr">
            <a:normAutofit/>
          </a:bodyPr>
          <a:lstStyle/>
          <a:p>
            <a:r>
              <a:rPr lang="en-US" sz="4400"/>
              <a:t>Monitoring</a:t>
            </a:r>
            <a:endParaRPr lang="en-US" sz="4400">
              <a:ea typeface="Calibri"/>
              <a:cs typeface="Calibri"/>
            </a:endParaRPr>
          </a:p>
        </p:txBody>
      </p:sp>
      <p:pic>
        <p:nvPicPr>
          <p:cNvPr id="6" name="Content Placeholder 5" descr="Magnifying glass with solid fill">
            <a:extLst>
              <a:ext uri="{FF2B5EF4-FFF2-40B4-BE49-F238E27FC236}">
                <a16:creationId xmlns:a16="http://schemas.microsoft.com/office/drawing/2014/main" id="{32F6A733-0A0E-E8A9-E426-2DF16C885D64}"/>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bwMode="gray">
          <a:xfrm>
            <a:off x="5622081" y="808073"/>
            <a:ext cx="5237963" cy="5237963"/>
          </a:xfrm>
          <a:prstGeom prst="rect">
            <a:avLst/>
          </a:prstGeom>
          <a:noFill/>
        </p:spPr>
      </p:pic>
      <p:sp>
        <p:nvSpPr>
          <p:cNvPr id="10" name="Slide Number Placeholder 3">
            <a:extLst>
              <a:ext uri="{FF2B5EF4-FFF2-40B4-BE49-F238E27FC236}">
                <a16:creationId xmlns:a16="http://schemas.microsoft.com/office/drawing/2014/main" id="{DF6B424A-1871-B411-6EE3-034DBE19E8AF}"/>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89</a:t>
            </a:fld>
            <a:endParaRPr lang="en-US"/>
          </a:p>
        </p:txBody>
      </p:sp>
    </p:spTree>
    <p:extLst>
      <p:ext uri="{BB962C8B-B14F-4D97-AF65-F5344CB8AC3E}">
        <p14:creationId xmlns:p14="http://schemas.microsoft.com/office/powerpoint/2010/main" val="35632445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D0FF4-EEB5-6BF4-AEB9-C93C58CED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28A265-0F0F-A775-5F40-7080F4FA477A}"/>
              </a:ext>
            </a:extLst>
          </p:cNvPr>
          <p:cNvSpPr>
            <a:spLocks noGrp="1"/>
          </p:cNvSpPr>
          <p:nvPr>
            <p:ph type="title"/>
          </p:nvPr>
        </p:nvSpPr>
        <p:spPr>
          <a:xfrm>
            <a:off x="838200" y="-1"/>
            <a:ext cx="10515600" cy="1216025"/>
          </a:xfrm>
        </p:spPr>
        <p:txBody>
          <a:bodyPr anchor="ctr">
            <a:normAutofit/>
          </a:bodyPr>
          <a:lstStyle/>
          <a:p>
            <a:r>
              <a:rPr lang="en-US"/>
              <a:t>Question #1</a:t>
            </a:r>
          </a:p>
        </p:txBody>
      </p:sp>
      <p:sp>
        <p:nvSpPr>
          <p:cNvPr id="15" name="Content Placeholder 14">
            <a:extLst>
              <a:ext uri="{FF2B5EF4-FFF2-40B4-BE49-F238E27FC236}">
                <a16:creationId xmlns:a16="http://schemas.microsoft.com/office/drawing/2014/main" id="{CD0A658F-4D9A-22C3-7062-8895B149A1C4}"/>
              </a:ext>
            </a:extLst>
          </p:cNvPr>
          <p:cNvSpPr>
            <a:spLocks noGrp="1"/>
          </p:cNvSpPr>
          <p:nvPr>
            <p:ph idx="1"/>
          </p:nvPr>
        </p:nvSpPr>
        <p:spPr>
          <a:xfrm>
            <a:off x="457200" y="997724"/>
            <a:ext cx="11544300" cy="5723750"/>
          </a:xfrm>
        </p:spPr>
        <p:txBody>
          <a:bodyPr>
            <a:normAutofit/>
          </a:bodyPr>
          <a:lstStyle/>
          <a:p>
            <a:pPr marL="0" indent="0">
              <a:lnSpc>
                <a:spcPct val="90000"/>
              </a:lnSpc>
              <a:buNone/>
            </a:pPr>
            <a:endParaRPr lang="en-US" sz="2300" b="1" i="0"/>
          </a:p>
          <a:p>
            <a:pPr marL="0" indent="0">
              <a:lnSpc>
                <a:spcPct val="90000"/>
              </a:lnSpc>
              <a:buNone/>
            </a:pPr>
            <a:r>
              <a:rPr lang="en-US" sz="3200" b="1" i="0">
                <a:solidFill>
                  <a:schemeClr val="tx1"/>
                </a:solidFill>
              </a:rPr>
              <a:t>Which of the following best describes the purpose of DEED's grant monitoring? </a:t>
            </a:r>
            <a:r>
              <a:rPr lang="en-US" sz="3200" b="1" i="1">
                <a:solidFill>
                  <a:schemeClr val="tx1"/>
                </a:solidFill>
              </a:rPr>
              <a:t>(select all that apply)</a:t>
            </a:r>
            <a:endParaRPr lang="en-US" sz="3200" i="1">
              <a:solidFill>
                <a:schemeClr val="tx1"/>
              </a:solidFill>
            </a:endParaRPr>
          </a:p>
          <a:p>
            <a:pPr marL="514350" indent="-514350">
              <a:lnSpc>
                <a:spcPct val="90000"/>
              </a:lnSpc>
              <a:buAutoNum type="alphaUcPeriod"/>
            </a:pPr>
            <a:r>
              <a:rPr lang="en-US" sz="3200">
                <a:solidFill>
                  <a:schemeClr val="tx1"/>
                </a:solidFill>
              </a:rPr>
              <a:t>It’s only conducted when problems arise.</a:t>
            </a:r>
          </a:p>
          <a:p>
            <a:pPr marL="514350" indent="-514350">
              <a:lnSpc>
                <a:spcPct val="90000"/>
              </a:lnSpc>
              <a:buAutoNum type="alphaUcPeriod"/>
            </a:pPr>
            <a:r>
              <a:rPr lang="en-US" sz="3200" i="0">
                <a:solidFill>
                  <a:schemeClr val="tx1"/>
                </a:solidFill>
              </a:rPr>
              <a:t>It’s required by regulations and policy.</a:t>
            </a:r>
          </a:p>
          <a:p>
            <a:pPr marL="514350" indent="-514350">
              <a:lnSpc>
                <a:spcPct val="90000"/>
              </a:lnSpc>
              <a:buAutoNum type="alphaUcPeriod"/>
            </a:pPr>
            <a:r>
              <a:rPr lang="en-US" sz="3200" i="0">
                <a:solidFill>
                  <a:schemeClr val="tx1"/>
                </a:solidFill>
              </a:rPr>
              <a:t>It’s a routine part of grant agreement.</a:t>
            </a:r>
          </a:p>
          <a:p>
            <a:pPr marL="514350" indent="-514350">
              <a:lnSpc>
                <a:spcPct val="90000"/>
              </a:lnSpc>
              <a:buAutoNum type="alphaUcPeriod"/>
            </a:pPr>
            <a:r>
              <a:rPr lang="en-US" sz="3200" i="0">
                <a:solidFill>
                  <a:schemeClr val="tx1"/>
                </a:solidFill>
              </a:rPr>
              <a:t>It helps DEED identify technical assistance needs.</a:t>
            </a:r>
          </a:p>
          <a:p>
            <a:pPr marL="514350" indent="-514350">
              <a:lnSpc>
                <a:spcPct val="90000"/>
              </a:lnSpc>
              <a:buAutoNum type="alphaUcPeriod"/>
            </a:pPr>
            <a:r>
              <a:rPr lang="en-US" sz="3200" i="0">
                <a:solidFill>
                  <a:schemeClr val="tx1"/>
                </a:solidFill>
              </a:rPr>
              <a:t>B, C, and D.</a:t>
            </a:r>
          </a:p>
        </p:txBody>
      </p:sp>
      <p:sp>
        <p:nvSpPr>
          <p:cNvPr id="21" name="Date Placeholder 4">
            <a:extLst>
              <a:ext uri="{FF2B5EF4-FFF2-40B4-BE49-F238E27FC236}">
                <a16:creationId xmlns:a16="http://schemas.microsoft.com/office/drawing/2014/main" id="{1DE641D8-8FCE-7BF7-A9AB-A84D7A615681}"/>
              </a:ext>
            </a:extLst>
          </p:cNvPr>
          <p:cNvSpPr>
            <a:spLocks noGrp="1"/>
          </p:cNvSpPr>
          <p:nvPr>
            <p:ph type="dt" sz="half" idx="10"/>
          </p:nvPr>
        </p:nvSpPr>
        <p:spPr>
          <a:xfrm>
            <a:off x="838200" y="6356350"/>
            <a:ext cx="1358590" cy="365125"/>
          </a:xfrm>
        </p:spPr>
        <p:txBody>
          <a:bodyPr anchor="ctr">
            <a:normAutofit/>
          </a:bodyPr>
          <a:lstStyle/>
          <a:p>
            <a:pPr>
              <a:spcAft>
                <a:spcPts val="600"/>
              </a:spcAft>
            </a:pPr>
            <a:fld id="{5485A5BA-A5F9-4138-9E4B-FFD626F6437A}" type="datetime1">
              <a:rPr lang="en-US" smtClean="0"/>
              <a:pPr>
                <a:spcAft>
                  <a:spcPts val="600"/>
                </a:spcAft>
              </a:pPr>
              <a:t>7/9/2026</a:t>
            </a:fld>
            <a:endParaRPr lang="en-US"/>
          </a:p>
        </p:txBody>
      </p:sp>
      <p:sp>
        <p:nvSpPr>
          <p:cNvPr id="5" name="Footer Placeholder 4">
            <a:extLst>
              <a:ext uri="{FF2B5EF4-FFF2-40B4-BE49-F238E27FC236}">
                <a16:creationId xmlns:a16="http://schemas.microsoft.com/office/drawing/2014/main" id="{816AB839-EBAF-060A-BB0B-286D07FF902F}"/>
              </a:ext>
            </a:extLst>
          </p:cNvPr>
          <p:cNvSpPr>
            <a:spLocks noGrp="1"/>
          </p:cNvSpPr>
          <p:nvPr>
            <p:ph type="ftr" sz="quarter" idx="3"/>
          </p:nvPr>
        </p:nvSpPr>
        <p:spPr>
          <a:xfrm>
            <a:off x="3302177" y="6356349"/>
            <a:ext cx="5587647" cy="365125"/>
          </a:xfrm>
        </p:spPr>
        <p:txBody>
          <a:bodyPr anchor="ctr">
            <a:normAutofit/>
          </a:bodyPr>
          <a:lstStyle/>
          <a:p>
            <a:pPr defTabSz="685800">
              <a:spcAft>
                <a:spcPts val="600"/>
              </a:spcAft>
              <a:defRPr/>
            </a:pPr>
            <a:r>
              <a:rPr lang="en-US"/>
              <a:t>mn.gov/deed</a:t>
            </a:r>
          </a:p>
        </p:txBody>
      </p:sp>
      <p:sp>
        <p:nvSpPr>
          <p:cNvPr id="23" name="Slide Number Placeholder 6">
            <a:extLst>
              <a:ext uri="{FF2B5EF4-FFF2-40B4-BE49-F238E27FC236}">
                <a16:creationId xmlns:a16="http://schemas.microsoft.com/office/drawing/2014/main" id="{BE0566ED-CB47-AD2F-AC4D-80791B22C829}"/>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90</a:t>
            </a:fld>
            <a:endParaRPr lang="en-US"/>
          </a:p>
        </p:txBody>
      </p:sp>
    </p:spTree>
    <p:extLst>
      <p:ext uri="{BB962C8B-B14F-4D97-AF65-F5344CB8AC3E}">
        <p14:creationId xmlns:p14="http://schemas.microsoft.com/office/powerpoint/2010/main" val="795954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54E99-47E1-38BF-C6C5-228F63A4F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5E7FC3-F364-EB03-BBE3-5719BA285CE9}"/>
              </a:ext>
            </a:extLst>
          </p:cNvPr>
          <p:cNvSpPr>
            <a:spLocks noGrp="1"/>
          </p:cNvSpPr>
          <p:nvPr>
            <p:ph type="title"/>
          </p:nvPr>
        </p:nvSpPr>
        <p:spPr>
          <a:xfrm>
            <a:off x="838200" y="-1"/>
            <a:ext cx="10515600" cy="1216025"/>
          </a:xfrm>
        </p:spPr>
        <p:txBody>
          <a:bodyPr anchor="ctr">
            <a:normAutofit/>
          </a:bodyPr>
          <a:lstStyle/>
          <a:p>
            <a:r>
              <a:rPr lang="en-US"/>
              <a:t>Question #2</a:t>
            </a:r>
          </a:p>
        </p:txBody>
      </p:sp>
      <p:sp>
        <p:nvSpPr>
          <p:cNvPr id="15" name="Content Placeholder 14">
            <a:extLst>
              <a:ext uri="{FF2B5EF4-FFF2-40B4-BE49-F238E27FC236}">
                <a16:creationId xmlns:a16="http://schemas.microsoft.com/office/drawing/2014/main" id="{76487D45-EC35-642C-6BF1-64A99046C545}"/>
              </a:ext>
            </a:extLst>
          </p:cNvPr>
          <p:cNvSpPr>
            <a:spLocks noGrp="1"/>
          </p:cNvSpPr>
          <p:nvPr>
            <p:ph idx="1"/>
          </p:nvPr>
        </p:nvSpPr>
        <p:spPr>
          <a:xfrm>
            <a:off x="457200" y="997724"/>
            <a:ext cx="11544300" cy="5723750"/>
          </a:xfrm>
        </p:spPr>
        <p:txBody>
          <a:bodyPr>
            <a:normAutofit/>
          </a:bodyPr>
          <a:lstStyle/>
          <a:p>
            <a:pPr marL="0" indent="0">
              <a:lnSpc>
                <a:spcPct val="90000"/>
              </a:lnSpc>
              <a:buNone/>
            </a:pPr>
            <a:endParaRPr lang="en-US" sz="2300" b="1" i="0"/>
          </a:p>
          <a:p>
            <a:pPr marL="0" indent="0">
              <a:buNone/>
            </a:pPr>
            <a:r>
              <a:rPr lang="en-US" sz="3200" b="1">
                <a:solidFill>
                  <a:schemeClr val="tx1"/>
                </a:solidFill>
                <a:latin typeface="Calibri" panose="020F0502020204030204" pitchFamily="34" charset="0"/>
              </a:rPr>
              <a:t>Which of the following is a common misconception about DEED's grant monitoring? </a:t>
            </a:r>
            <a:r>
              <a:rPr lang="en-US" sz="3200" b="1" i="1">
                <a:solidFill>
                  <a:schemeClr val="tx1"/>
                </a:solidFill>
                <a:latin typeface="Calibri" panose="020F0502020204030204" pitchFamily="34" charset="0"/>
              </a:rPr>
              <a:t>(select one)</a:t>
            </a:r>
            <a:endParaRPr lang="en-US" sz="3200" i="1">
              <a:solidFill>
                <a:schemeClr val="tx1"/>
              </a:solidFill>
              <a:latin typeface="Calibri" panose="020F0502020204030204" pitchFamily="34" charset="0"/>
            </a:endParaRPr>
          </a:p>
          <a:p>
            <a:pPr marL="0" indent="0">
              <a:buNone/>
            </a:pPr>
            <a:r>
              <a:rPr lang="en-US" sz="3200">
                <a:solidFill>
                  <a:schemeClr val="tx1"/>
                </a:solidFill>
                <a:latin typeface="Calibri" panose="020F0502020204030204" pitchFamily="34" charset="0"/>
              </a:rPr>
              <a:t>A. Monitoring is the same as an audit</a:t>
            </a:r>
          </a:p>
          <a:p>
            <a:pPr marL="0" lvl="0" indent="0">
              <a:buNone/>
            </a:pPr>
            <a:r>
              <a:rPr lang="en-US" sz="3200">
                <a:solidFill>
                  <a:schemeClr val="tx1"/>
                </a:solidFill>
                <a:latin typeface="Calibri" panose="020F0502020204030204" pitchFamily="34" charset="0"/>
              </a:rPr>
              <a:t>B. Monitoring is conducted for all grantees as a routine practice</a:t>
            </a:r>
          </a:p>
          <a:p>
            <a:pPr marL="0" lvl="0" indent="0">
              <a:buNone/>
            </a:pPr>
            <a:r>
              <a:rPr lang="en-US" sz="3200">
                <a:solidFill>
                  <a:schemeClr val="tx1"/>
                </a:solidFill>
                <a:latin typeface="Calibri" panose="020F0502020204030204" pitchFamily="34" charset="0"/>
              </a:rPr>
              <a:t>C. Monitoring helps identify areas for technical assistance</a:t>
            </a:r>
          </a:p>
          <a:p>
            <a:pPr marL="0" lvl="0" indent="0">
              <a:buNone/>
            </a:pPr>
            <a:r>
              <a:rPr lang="en-US" sz="3200">
                <a:solidFill>
                  <a:schemeClr val="tx1"/>
                </a:solidFill>
                <a:latin typeface="Calibri" panose="020F0502020204030204" pitchFamily="34" charset="0"/>
              </a:rPr>
              <a:t>D. Monitoring ensures compliance with grant policies</a:t>
            </a:r>
          </a:p>
          <a:p>
            <a:pPr>
              <a:lnSpc>
                <a:spcPct val="90000"/>
              </a:lnSpc>
            </a:pPr>
            <a:endParaRPr lang="en-US" sz="2300"/>
          </a:p>
        </p:txBody>
      </p:sp>
      <p:sp>
        <p:nvSpPr>
          <p:cNvPr id="21" name="Date Placeholder 4">
            <a:extLst>
              <a:ext uri="{FF2B5EF4-FFF2-40B4-BE49-F238E27FC236}">
                <a16:creationId xmlns:a16="http://schemas.microsoft.com/office/drawing/2014/main" id="{9F78C570-EE73-1503-3ED6-49F867A33AAB}"/>
              </a:ext>
            </a:extLst>
          </p:cNvPr>
          <p:cNvSpPr>
            <a:spLocks noGrp="1"/>
          </p:cNvSpPr>
          <p:nvPr>
            <p:ph type="dt" sz="half" idx="10"/>
          </p:nvPr>
        </p:nvSpPr>
        <p:spPr>
          <a:xfrm>
            <a:off x="838200" y="6356350"/>
            <a:ext cx="1358590" cy="365125"/>
          </a:xfrm>
        </p:spPr>
        <p:txBody>
          <a:bodyPr anchor="ctr">
            <a:normAutofit/>
          </a:bodyPr>
          <a:lstStyle/>
          <a:p>
            <a:pPr>
              <a:spcAft>
                <a:spcPts val="600"/>
              </a:spcAft>
            </a:pPr>
            <a:fld id="{5485A5BA-A5F9-4138-9E4B-FFD626F6437A}" type="datetime1">
              <a:rPr lang="en-US" smtClean="0"/>
              <a:pPr>
                <a:spcAft>
                  <a:spcPts val="600"/>
                </a:spcAft>
              </a:pPr>
              <a:t>7/9/2026</a:t>
            </a:fld>
            <a:endParaRPr lang="en-US"/>
          </a:p>
        </p:txBody>
      </p:sp>
      <p:sp>
        <p:nvSpPr>
          <p:cNvPr id="5" name="Footer Placeholder 4">
            <a:extLst>
              <a:ext uri="{FF2B5EF4-FFF2-40B4-BE49-F238E27FC236}">
                <a16:creationId xmlns:a16="http://schemas.microsoft.com/office/drawing/2014/main" id="{5411BA9A-4D97-D247-46B5-673450A1BD8D}"/>
              </a:ext>
            </a:extLst>
          </p:cNvPr>
          <p:cNvSpPr>
            <a:spLocks noGrp="1"/>
          </p:cNvSpPr>
          <p:nvPr>
            <p:ph type="ftr" sz="quarter" idx="3"/>
          </p:nvPr>
        </p:nvSpPr>
        <p:spPr>
          <a:xfrm>
            <a:off x="3302177" y="6356349"/>
            <a:ext cx="5587647" cy="365125"/>
          </a:xfrm>
        </p:spPr>
        <p:txBody>
          <a:bodyPr anchor="ctr">
            <a:normAutofit/>
          </a:bodyPr>
          <a:lstStyle/>
          <a:p>
            <a:pPr defTabSz="685800">
              <a:spcAft>
                <a:spcPts val="600"/>
              </a:spcAft>
              <a:defRPr/>
            </a:pPr>
            <a:r>
              <a:rPr lang="en-US"/>
              <a:t>mn.gov/deed</a:t>
            </a:r>
          </a:p>
        </p:txBody>
      </p:sp>
      <p:sp>
        <p:nvSpPr>
          <p:cNvPr id="23" name="Slide Number Placeholder 6">
            <a:extLst>
              <a:ext uri="{FF2B5EF4-FFF2-40B4-BE49-F238E27FC236}">
                <a16:creationId xmlns:a16="http://schemas.microsoft.com/office/drawing/2014/main" id="{49B87DB6-C6F8-3329-8076-8DAB2673150B}"/>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91</a:t>
            </a:fld>
            <a:endParaRPr lang="en-US"/>
          </a:p>
        </p:txBody>
      </p:sp>
    </p:spTree>
    <p:extLst>
      <p:ext uri="{BB962C8B-B14F-4D97-AF65-F5344CB8AC3E}">
        <p14:creationId xmlns:p14="http://schemas.microsoft.com/office/powerpoint/2010/main" val="9652264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4000" cy="6857999"/>
            </a:xfrm>
            <a:prstGeom prst="rect">
              <a:avLst/>
            </a:prstGeom>
          </p:spPr>
        </p:pic>
        <p:sp>
          <p:nvSpPr>
            <p:cNvPr id="4" name="object 4"/>
            <p:cNvSpPr/>
            <p:nvPr/>
          </p:nvSpPr>
          <p:spPr>
            <a:xfrm>
              <a:off x="1725167" y="1609344"/>
              <a:ext cx="5694045" cy="3639820"/>
            </a:xfrm>
            <a:custGeom>
              <a:avLst/>
              <a:gdLst/>
              <a:ahLst/>
              <a:cxnLst/>
              <a:rect l="l" t="t" r="r" b="b"/>
              <a:pathLst>
                <a:path w="5694045" h="3639820">
                  <a:moveTo>
                    <a:pt x="5693663" y="0"/>
                  </a:moveTo>
                  <a:lnTo>
                    <a:pt x="0" y="0"/>
                  </a:lnTo>
                  <a:lnTo>
                    <a:pt x="0" y="3639311"/>
                  </a:lnTo>
                  <a:lnTo>
                    <a:pt x="5693663" y="3639311"/>
                  </a:lnTo>
                  <a:lnTo>
                    <a:pt x="5693663" y="0"/>
                  </a:lnTo>
                  <a:close/>
                </a:path>
              </a:pathLst>
            </a:custGeom>
            <a:solidFill>
              <a:srgbClr val="003864">
                <a:alpha val="87841"/>
              </a:srgbClr>
            </a:solidFill>
          </p:spPr>
          <p:txBody>
            <a:bodyPr wrap="square" lIns="0" tIns="0" rIns="0" bIns="0" rtlCol="0"/>
            <a:lstStyle/>
            <a:p>
              <a:pPr>
                <a:defRPr/>
              </a:pPr>
              <a:endParaRPr kern="0">
                <a:solidFill>
                  <a:sysClr val="windowText" lastClr="000000"/>
                </a:solidFill>
              </a:endParaRPr>
            </a:p>
          </p:txBody>
        </p:sp>
      </p:grpSp>
      <p:sp>
        <p:nvSpPr>
          <p:cNvPr id="5" name="object 5"/>
          <p:cNvSpPr txBox="1">
            <a:spLocks noGrp="1"/>
          </p:cNvSpPr>
          <p:nvPr>
            <p:ph type="title"/>
          </p:nvPr>
        </p:nvSpPr>
        <p:spPr>
          <a:xfrm>
            <a:off x="4189095" y="1915123"/>
            <a:ext cx="3813810" cy="3027752"/>
          </a:xfrm>
          <a:prstGeom prst="rect">
            <a:avLst/>
          </a:prstGeom>
        </p:spPr>
        <p:txBody>
          <a:bodyPr vert="horz" wrap="square" lIns="0" tIns="102870" rIns="0" bIns="0" rtlCol="0" anchor="ctr">
            <a:spAutoFit/>
          </a:bodyPr>
          <a:lstStyle/>
          <a:p>
            <a:pPr marL="12700" marR="5080" indent="-12700" algn="ctr">
              <a:lnSpc>
                <a:spcPts val="5680"/>
              </a:lnSpc>
              <a:spcBef>
                <a:spcPts val="810"/>
              </a:spcBef>
            </a:pPr>
            <a:r>
              <a:rPr sz="5250" b="0" spc="-10"/>
              <a:t>Monitoring</a:t>
            </a:r>
            <a:r>
              <a:rPr lang="en-US" sz="5250" b="0" spc="-10"/>
              <a:t> </a:t>
            </a:r>
            <a:r>
              <a:rPr sz="5250" b="0" spc="-25"/>
              <a:t>Requirements</a:t>
            </a:r>
            <a:r>
              <a:rPr lang="en-US" sz="5250" b="0" spc="-25"/>
              <a:t>&amp;</a:t>
            </a:r>
            <a:br>
              <a:rPr lang="en-US" sz="5250" b="0" spc="-25"/>
            </a:br>
            <a:r>
              <a:rPr lang="en-US" sz="5250" b="0" spc="-25"/>
              <a:t>Purpose</a:t>
            </a:r>
            <a:endParaRPr sz="525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C961-FBD7-C000-8F4B-BCA5F3CA96FD}"/>
              </a:ext>
            </a:extLst>
          </p:cNvPr>
          <p:cNvSpPr>
            <a:spLocks noGrp="1"/>
          </p:cNvSpPr>
          <p:nvPr>
            <p:ph type="title"/>
          </p:nvPr>
        </p:nvSpPr>
        <p:spPr/>
        <p:txBody>
          <a:bodyPr/>
          <a:lstStyle/>
          <a:p>
            <a:r>
              <a:rPr lang="en-US"/>
              <a:t>Grantee Monitoring Requirements</a:t>
            </a:r>
          </a:p>
        </p:txBody>
      </p:sp>
      <p:sp>
        <p:nvSpPr>
          <p:cNvPr id="3" name="Content Placeholder 2">
            <a:extLst>
              <a:ext uri="{FF2B5EF4-FFF2-40B4-BE49-F238E27FC236}">
                <a16:creationId xmlns:a16="http://schemas.microsoft.com/office/drawing/2014/main" id="{0F15D889-70C4-0E10-66CC-BAF685457F58}"/>
              </a:ext>
            </a:extLst>
          </p:cNvPr>
          <p:cNvSpPr>
            <a:spLocks noGrp="1"/>
          </p:cNvSpPr>
          <p:nvPr>
            <p:ph sz="half" idx="1"/>
          </p:nvPr>
        </p:nvSpPr>
        <p:spPr/>
        <p:txBody>
          <a:bodyPr vert="horz" lIns="274320" tIns="274320" rIns="274320" bIns="274320" rtlCol="0" anchor="t">
            <a:normAutofit lnSpcReduction="10000"/>
          </a:bodyPr>
          <a:lstStyle/>
          <a:p>
            <a:pPr marL="0" indent="0">
              <a:buNone/>
            </a:pPr>
            <a:r>
              <a:rPr lang="en-US" sz="2700" b="1">
                <a:solidFill>
                  <a:schemeClr val="tx1"/>
                </a:solidFill>
              </a:rPr>
              <a:t>DEED is required to conduct compliance monitoring</a:t>
            </a:r>
            <a:r>
              <a:rPr lang="en-US" sz="2700">
                <a:solidFill>
                  <a:schemeClr val="tx1"/>
                </a:solidFill>
              </a:rPr>
              <a:t> of workforce development grantees receiving Federal or State funds. This includes:</a:t>
            </a:r>
            <a:endParaRPr lang="en-US" sz="2700">
              <a:solidFill>
                <a:schemeClr val="tx1"/>
              </a:solidFill>
              <a:ea typeface="Calibri"/>
              <a:cs typeface="Calibri"/>
            </a:endParaRPr>
          </a:p>
          <a:p>
            <a:r>
              <a:rPr lang="en-US" sz="2700" b="1">
                <a:solidFill>
                  <a:schemeClr val="tx1"/>
                </a:solidFill>
              </a:rPr>
              <a:t>Programmatic</a:t>
            </a:r>
            <a:endParaRPr lang="en-US" sz="2700">
              <a:solidFill>
                <a:schemeClr val="tx1"/>
              </a:solidFill>
              <a:ea typeface="Calibri"/>
              <a:cs typeface="Calibri"/>
            </a:endParaRPr>
          </a:p>
          <a:p>
            <a:r>
              <a:rPr lang="en-US" sz="2700" b="1">
                <a:solidFill>
                  <a:schemeClr val="tx1"/>
                </a:solidFill>
              </a:rPr>
              <a:t>Fiscal</a:t>
            </a:r>
            <a:endParaRPr lang="en-US" sz="2700">
              <a:solidFill>
                <a:schemeClr val="tx1"/>
              </a:solidFill>
              <a:ea typeface="Calibri"/>
              <a:cs typeface="Calibri"/>
            </a:endParaRPr>
          </a:p>
          <a:p>
            <a:r>
              <a:rPr lang="en-US" sz="2700" b="1">
                <a:solidFill>
                  <a:schemeClr val="tx1"/>
                </a:solidFill>
              </a:rPr>
              <a:t>Administrative</a:t>
            </a:r>
            <a:endParaRPr lang="en-US" sz="2700">
              <a:solidFill>
                <a:schemeClr val="tx1"/>
              </a:solidFill>
              <a:ea typeface="Calibri"/>
              <a:cs typeface="Calibri"/>
            </a:endParaRPr>
          </a:p>
          <a:p>
            <a:pPr marL="0" indent="0">
              <a:buNone/>
            </a:pPr>
            <a:r>
              <a:rPr lang="en-US" sz="2700">
                <a:solidFill>
                  <a:schemeClr val="tx1"/>
                </a:solidFill>
              </a:rPr>
              <a:t>Monitoring ensures accountability, transparency, and proper use of public funds.</a:t>
            </a:r>
            <a:endParaRPr lang="en-US" sz="2700">
              <a:solidFill>
                <a:schemeClr val="tx1"/>
              </a:solidFill>
              <a:ea typeface="Calibri"/>
              <a:cs typeface="Calibri"/>
            </a:endParaRPr>
          </a:p>
        </p:txBody>
      </p:sp>
    </p:spTree>
    <p:extLst>
      <p:ext uri="{BB962C8B-B14F-4D97-AF65-F5344CB8AC3E}">
        <p14:creationId xmlns:p14="http://schemas.microsoft.com/office/powerpoint/2010/main" val="8502524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9387-19C4-5256-B547-6B12CC10BE77}"/>
              </a:ext>
            </a:extLst>
          </p:cNvPr>
          <p:cNvSpPr>
            <a:spLocks noGrp="1"/>
          </p:cNvSpPr>
          <p:nvPr>
            <p:ph type="title"/>
          </p:nvPr>
        </p:nvSpPr>
        <p:spPr/>
        <p:txBody>
          <a:bodyPr/>
          <a:lstStyle/>
          <a:p>
            <a:r>
              <a:rPr lang="en-US"/>
              <a:t>Purpose of Monitoring</a:t>
            </a:r>
          </a:p>
        </p:txBody>
      </p:sp>
      <p:sp>
        <p:nvSpPr>
          <p:cNvPr id="3" name="Content Placeholder 2">
            <a:extLst>
              <a:ext uri="{FF2B5EF4-FFF2-40B4-BE49-F238E27FC236}">
                <a16:creationId xmlns:a16="http://schemas.microsoft.com/office/drawing/2014/main" id="{BBEECA8F-7824-CB22-C258-9FEF969268F4}"/>
              </a:ext>
            </a:extLst>
          </p:cNvPr>
          <p:cNvSpPr>
            <a:spLocks noGrp="1"/>
          </p:cNvSpPr>
          <p:nvPr>
            <p:ph sz="half" idx="1"/>
          </p:nvPr>
        </p:nvSpPr>
        <p:spPr/>
        <p:txBody>
          <a:bodyPr/>
          <a:lstStyle/>
          <a:p>
            <a:pPr marL="0" lvl="0" indent="0" defTabSz="685800">
              <a:spcBef>
                <a:spcPts val="0"/>
              </a:spcBef>
              <a:spcAft>
                <a:spcPts val="0"/>
              </a:spcAft>
              <a:buClrTx/>
              <a:buNone/>
              <a:defRPr/>
            </a:pPr>
            <a:r>
              <a:rPr lang="en-US" sz="2700" b="1">
                <a:solidFill>
                  <a:srgbClr val="003865"/>
                </a:solidFill>
              </a:rPr>
              <a:t>Monitoring helps ensure accountability and continuous improvement by:</a:t>
            </a:r>
          </a:p>
          <a:p>
            <a:pPr marL="0" lvl="0" indent="0" defTabSz="685800">
              <a:spcBef>
                <a:spcPts val="0"/>
              </a:spcBef>
              <a:spcAft>
                <a:spcPts val="0"/>
              </a:spcAft>
              <a:buClrTx/>
              <a:buNone/>
              <a:defRPr/>
            </a:pPr>
            <a:r>
              <a:rPr lang="en-US" sz="2700">
                <a:solidFill>
                  <a:srgbClr val="003865"/>
                </a:solidFill>
              </a:rPr>
              <a:t>✔ Assessing compliance (contract and program guidance)</a:t>
            </a:r>
            <a:br>
              <a:rPr lang="en-US" sz="2700">
                <a:solidFill>
                  <a:srgbClr val="003865"/>
                </a:solidFill>
              </a:rPr>
            </a:br>
            <a:r>
              <a:rPr lang="en-US" sz="2700">
                <a:solidFill>
                  <a:srgbClr val="003865"/>
                </a:solidFill>
              </a:rPr>
              <a:t>✔ Ensuring the correct use of funds </a:t>
            </a:r>
          </a:p>
          <a:p>
            <a:pPr marL="0" lvl="0" indent="0" defTabSz="685800">
              <a:spcBef>
                <a:spcPts val="0"/>
              </a:spcBef>
              <a:spcAft>
                <a:spcPts val="0"/>
              </a:spcAft>
              <a:buClrTx/>
              <a:buNone/>
              <a:defRPr/>
            </a:pPr>
            <a:r>
              <a:rPr lang="en-US" sz="2700">
                <a:solidFill>
                  <a:srgbClr val="003865"/>
                </a:solidFill>
              </a:rPr>
              <a:t>✔ Reviewing expenditures </a:t>
            </a:r>
          </a:p>
          <a:p>
            <a:pPr marL="0" lvl="0" indent="0" defTabSz="685800">
              <a:spcBef>
                <a:spcPts val="0"/>
              </a:spcBef>
              <a:spcAft>
                <a:spcPts val="0"/>
              </a:spcAft>
              <a:buClrTx/>
              <a:buNone/>
              <a:defRPr/>
            </a:pPr>
            <a:r>
              <a:rPr lang="en-US" sz="2700">
                <a:solidFill>
                  <a:srgbClr val="003865"/>
                </a:solidFill>
              </a:rPr>
              <a:t>✔ Tracking performance goals</a:t>
            </a:r>
          </a:p>
          <a:p>
            <a:pPr marL="0" lvl="0" indent="0" defTabSz="685800">
              <a:spcBef>
                <a:spcPts val="0"/>
              </a:spcBef>
              <a:spcAft>
                <a:spcPts val="0"/>
              </a:spcAft>
              <a:buClrTx/>
              <a:buNone/>
              <a:defRPr/>
            </a:pPr>
            <a:r>
              <a:rPr lang="en-US" sz="2700">
                <a:solidFill>
                  <a:srgbClr val="003865"/>
                </a:solidFill>
              </a:rPr>
              <a:t>✔ Ensuring participant data accuracy and case management</a:t>
            </a:r>
            <a:br>
              <a:rPr lang="en-US" sz="2700">
                <a:solidFill>
                  <a:srgbClr val="003865"/>
                </a:solidFill>
              </a:rPr>
            </a:br>
            <a:r>
              <a:rPr lang="en-US" sz="2700">
                <a:solidFill>
                  <a:srgbClr val="003865"/>
                </a:solidFill>
              </a:rPr>
              <a:t>✔ Identifying technical assistance needs</a:t>
            </a:r>
          </a:p>
        </p:txBody>
      </p:sp>
    </p:spTree>
    <p:extLst>
      <p:ext uri="{BB962C8B-B14F-4D97-AF65-F5344CB8AC3E}">
        <p14:creationId xmlns:p14="http://schemas.microsoft.com/office/powerpoint/2010/main" val="18004118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AFD83-EBCD-981B-AB0F-B15EC091C5AF}"/>
              </a:ext>
            </a:extLst>
          </p:cNvPr>
          <p:cNvSpPr>
            <a:spLocks noGrp="1"/>
          </p:cNvSpPr>
          <p:nvPr>
            <p:ph type="title"/>
          </p:nvPr>
        </p:nvSpPr>
        <p:spPr/>
        <p:txBody>
          <a:bodyPr/>
          <a:lstStyle/>
          <a:p>
            <a:r>
              <a:rPr lang="en-US"/>
              <a:t>Monitoring Drives Continuous Improvement</a:t>
            </a:r>
          </a:p>
        </p:txBody>
      </p:sp>
      <p:sp>
        <p:nvSpPr>
          <p:cNvPr id="15" name="Content Placeholder 14">
            <a:extLst>
              <a:ext uri="{FF2B5EF4-FFF2-40B4-BE49-F238E27FC236}">
                <a16:creationId xmlns:a16="http://schemas.microsoft.com/office/drawing/2014/main" id="{66B6828A-2E61-F127-6CFE-5F7A0DBB864A}"/>
              </a:ext>
            </a:extLst>
          </p:cNvPr>
          <p:cNvSpPr>
            <a:spLocks noGrp="1"/>
          </p:cNvSpPr>
          <p:nvPr>
            <p:ph sz="half" idx="11"/>
          </p:nvPr>
        </p:nvSpPr>
        <p:spPr/>
        <p:txBody>
          <a:bodyPr>
            <a:normAutofit fontScale="92500" lnSpcReduction="10000"/>
          </a:bodyPr>
          <a:lstStyle/>
          <a:p>
            <a:pPr marL="0" indent="0">
              <a:buNone/>
            </a:pPr>
            <a:r>
              <a:rPr lang="en-US"/>
              <a:t>Circle of items with arrows pointing to the next item on the list</a:t>
            </a:r>
          </a:p>
          <a:p>
            <a:r>
              <a:rPr lang="en-US"/>
              <a:t>Monitoring &amp; Oversight</a:t>
            </a:r>
          </a:p>
          <a:p>
            <a:r>
              <a:rPr lang="en-US"/>
              <a:t>Corrective Action, Training &amp; Technical Assistance</a:t>
            </a:r>
          </a:p>
          <a:p>
            <a:r>
              <a:rPr lang="en-US"/>
              <a:t>Compliance &amp; Effectiveness</a:t>
            </a:r>
          </a:p>
          <a:p>
            <a:r>
              <a:rPr lang="en-US"/>
              <a:t>Improved Performance</a:t>
            </a:r>
          </a:p>
          <a:p>
            <a:r>
              <a:rPr lang="en-US"/>
              <a:t>Sustained Funding &amp; ROI</a:t>
            </a:r>
          </a:p>
        </p:txBody>
      </p:sp>
      <p:pic>
        <p:nvPicPr>
          <p:cNvPr id="14" name="Content Placeholder 13">
            <a:extLst>
              <a:ext uri="{FF2B5EF4-FFF2-40B4-BE49-F238E27FC236}">
                <a16:creationId xmlns:a16="http://schemas.microsoft.com/office/drawing/2014/main" id="{6155A533-16AF-E0AA-7C1C-626D89F0A13F}"/>
              </a:ext>
              <a:ext uri="{C183D7F6-B498-43B3-948B-1728B52AA6E4}">
                <adec:decorative xmlns:adec="http://schemas.microsoft.com/office/drawing/2017/decorative" val="1"/>
              </a:ext>
            </a:extLst>
          </p:cNvPr>
          <p:cNvPicPr>
            <a:picLocks noGrp="1" noChangeAspect="1"/>
          </p:cNvPicPr>
          <p:nvPr>
            <p:ph sz="half" idx="1"/>
          </p:nvPr>
        </p:nvPicPr>
        <p:blipFill>
          <a:blip r:embed="rId3"/>
          <a:stretch>
            <a:fillRect/>
          </a:stretch>
        </p:blipFill>
        <p:spPr>
          <a:xfrm>
            <a:off x="0" y="1296073"/>
            <a:ext cx="12192000" cy="5609022"/>
          </a:xfrm>
        </p:spPr>
      </p:pic>
    </p:spTree>
    <p:extLst>
      <p:ext uri="{BB962C8B-B14F-4D97-AF65-F5344CB8AC3E}">
        <p14:creationId xmlns:p14="http://schemas.microsoft.com/office/powerpoint/2010/main" val="33940319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4000" cy="6857999"/>
            </a:xfrm>
            <a:prstGeom prst="rect">
              <a:avLst/>
            </a:prstGeom>
          </p:spPr>
        </p:pic>
        <p:sp>
          <p:nvSpPr>
            <p:cNvPr id="4" name="object 4"/>
            <p:cNvSpPr/>
            <p:nvPr/>
          </p:nvSpPr>
          <p:spPr>
            <a:xfrm>
              <a:off x="1725167" y="1609344"/>
              <a:ext cx="5694045" cy="3639820"/>
            </a:xfrm>
            <a:custGeom>
              <a:avLst/>
              <a:gdLst/>
              <a:ahLst/>
              <a:cxnLst/>
              <a:rect l="l" t="t" r="r" b="b"/>
              <a:pathLst>
                <a:path w="5694045" h="3639820">
                  <a:moveTo>
                    <a:pt x="5693663" y="0"/>
                  </a:moveTo>
                  <a:lnTo>
                    <a:pt x="0" y="0"/>
                  </a:lnTo>
                  <a:lnTo>
                    <a:pt x="0" y="3639311"/>
                  </a:lnTo>
                  <a:lnTo>
                    <a:pt x="5693663" y="3639311"/>
                  </a:lnTo>
                  <a:lnTo>
                    <a:pt x="5693663" y="0"/>
                  </a:lnTo>
                  <a:close/>
                </a:path>
              </a:pathLst>
            </a:custGeom>
            <a:solidFill>
              <a:srgbClr val="003864">
                <a:alpha val="87841"/>
              </a:srgbClr>
            </a:solidFill>
          </p:spPr>
          <p:txBody>
            <a:bodyPr wrap="square" lIns="0" tIns="0" rIns="0" bIns="0" rtlCol="0"/>
            <a:lstStyle/>
            <a:p>
              <a:pPr>
                <a:defRPr/>
              </a:pPr>
              <a:endParaRPr kern="0">
                <a:solidFill>
                  <a:sysClr val="windowText" lastClr="000000"/>
                </a:solidFill>
              </a:endParaRPr>
            </a:p>
          </p:txBody>
        </p:sp>
      </p:grpSp>
      <p:sp>
        <p:nvSpPr>
          <p:cNvPr id="5" name="object 5"/>
          <p:cNvSpPr txBox="1">
            <a:spLocks noGrp="1"/>
          </p:cNvSpPr>
          <p:nvPr>
            <p:ph type="title"/>
          </p:nvPr>
        </p:nvSpPr>
        <p:spPr>
          <a:xfrm>
            <a:off x="3345943" y="2212925"/>
            <a:ext cx="5504815" cy="2267585"/>
          </a:xfrm>
          <a:prstGeom prst="rect">
            <a:avLst/>
          </a:prstGeom>
        </p:spPr>
        <p:txBody>
          <a:bodyPr vert="horz" wrap="square" lIns="0" tIns="93345" rIns="0" bIns="0" rtlCol="0" anchor="ctr">
            <a:spAutoFit/>
          </a:bodyPr>
          <a:lstStyle/>
          <a:p>
            <a:pPr marL="12700" marR="5080" indent="-1905" algn="ctr">
              <a:spcBef>
                <a:spcPts val="735"/>
              </a:spcBef>
            </a:pPr>
            <a:r>
              <a:rPr sz="5250" b="0"/>
              <a:t>What</a:t>
            </a:r>
            <a:r>
              <a:rPr sz="5250" b="0" spc="-75"/>
              <a:t> </a:t>
            </a:r>
            <a:r>
              <a:rPr sz="5250" b="0"/>
              <a:t>to</a:t>
            </a:r>
            <a:r>
              <a:rPr sz="5250" b="0" spc="-80"/>
              <a:t> </a:t>
            </a:r>
            <a:r>
              <a:rPr sz="5250" b="0" spc="-10"/>
              <a:t>Expect </a:t>
            </a:r>
            <a:r>
              <a:rPr sz="5250" b="0"/>
              <a:t>During</a:t>
            </a:r>
            <a:r>
              <a:rPr sz="5250" b="0" spc="-20"/>
              <a:t> </a:t>
            </a:r>
            <a:r>
              <a:rPr sz="5250" b="0"/>
              <a:t>a </a:t>
            </a:r>
            <a:r>
              <a:rPr sz="5250" b="0" spc="-10"/>
              <a:t>Monitoring Visit</a:t>
            </a:r>
            <a:endParaRPr sz="525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2C736-43AE-D3B3-C493-7CA6A7853124}"/>
              </a:ext>
            </a:extLst>
          </p:cNvPr>
          <p:cNvSpPr>
            <a:spLocks noGrp="1"/>
          </p:cNvSpPr>
          <p:nvPr>
            <p:ph type="title"/>
          </p:nvPr>
        </p:nvSpPr>
        <p:spPr/>
        <p:txBody>
          <a:bodyPr/>
          <a:lstStyle/>
          <a:p>
            <a:r>
              <a:rPr lang="en-US"/>
              <a:t>Cycle of a Monitoring Visit</a:t>
            </a:r>
          </a:p>
        </p:txBody>
      </p:sp>
      <p:sp>
        <p:nvSpPr>
          <p:cNvPr id="28" name="Content Placeholder 27">
            <a:extLst>
              <a:ext uri="{FF2B5EF4-FFF2-40B4-BE49-F238E27FC236}">
                <a16:creationId xmlns:a16="http://schemas.microsoft.com/office/drawing/2014/main" id="{10F62C3D-A0D5-4B58-B16D-BA62558A66A1}"/>
              </a:ext>
            </a:extLst>
          </p:cNvPr>
          <p:cNvSpPr>
            <a:spLocks noGrp="1"/>
          </p:cNvSpPr>
          <p:nvPr>
            <p:ph sz="half" idx="11"/>
          </p:nvPr>
        </p:nvSpPr>
        <p:spPr/>
        <p:txBody>
          <a:bodyPr>
            <a:normAutofit/>
          </a:bodyPr>
          <a:lstStyle/>
          <a:p>
            <a:r>
              <a:rPr lang="en-US" sz="100">
                <a:solidFill>
                  <a:schemeClr val="bg1"/>
                </a:solidFill>
              </a:rPr>
              <a:t>Grantee: Visit Notification &amp; Document Request</a:t>
            </a:r>
          </a:p>
          <a:p>
            <a:r>
              <a:rPr lang="en-US" sz="100">
                <a:solidFill>
                  <a:schemeClr val="bg1"/>
                </a:solidFill>
              </a:rPr>
              <a:t>Monitor: Document Review</a:t>
            </a:r>
          </a:p>
          <a:p>
            <a:r>
              <a:rPr lang="en-US" sz="100">
                <a:solidFill>
                  <a:schemeClr val="bg1"/>
                </a:solidFill>
              </a:rPr>
              <a:t>Both: Monitoring Visit</a:t>
            </a:r>
          </a:p>
          <a:p>
            <a:r>
              <a:rPr lang="en-US" sz="100">
                <a:solidFill>
                  <a:schemeClr val="bg1"/>
                </a:solidFill>
              </a:rPr>
              <a:t>Monitor: Monitoring Report</a:t>
            </a:r>
          </a:p>
          <a:p>
            <a:r>
              <a:rPr lang="en-US" sz="100">
                <a:solidFill>
                  <a:schemeClr val="bg1"/>
                </a:solidFill>
              </a:rPr>
              <a:t>Grantee: Corrective Actions</a:t>
            </a:r>
          </a:p>
        </p:txBody>
      </p:sp>
      <p:pic>
        <p:nvPicPr>
          <p:cNvPr id="27" name="Content Placeholder 26">
            <a:extLst>
              <a:ext uri="{FF2B5EF4-FFF2-40B4-BE49-F238E27FC236}">
                <a16:creationId xmlns:a16="http://schemas.microsoft.com/office/drawing/2014/main" id="{9B98E8D0-218A-59A7-9694-71C0B9334A6E}"/>
              </a:ext>
              <a:ext uri="{C183D7F6-B498-43B3-948B-1728B52AA6E4}">
                <adec:decorative xmlns:adec="http://schemas.microsoft.com/office/drawing/2017/decorative" val="1"/>
              </a:ext>
            </a:extLst>
          </p:cNvPr>
          <p:cNvPicPr>
            <a:picLocks noGrp="1" noChangeAspect="1"/>
          </p:cNvPicPr>
          <p:nvPr>
            <p:ph sz="half" idx="1"/>
          </p:nvPr>
        </p:nvPicPr>
        <p:blipFill>
          <a:blip r:embed="rId3"/>
          <a:stretch>
            <a:fillRect/>
          </a:stretch>
        </p:blipFill>
        <p:spPr>
          <a:xfrm>
            <a:off x="557752" y="1666241"/>
            <a:ext cx="10063897" cy="4872671"/>
          </a:xfrm>
          <a:prstGeom prst="rect">
            <a:avLst/>
          </a:prstGeom>
        </p:spPr>
      </p:pic>
    </p:spTree>
    <p:extLst>
      <p:ext uri="{BB962C8B-B14F-4D97-AF65-F5344CB8AC3E}">
        <p14:creationId xmlns:p14="http://schemas.microsoft.com/office/powerpoint/2010/main" val="37772668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B26FB-E6A5-4A9B-AA00-C89E4302DBCE}"/>
              </a:ext>
            </a:extLst>
          </p:cNvPr>
          <p:cNvSpPr>
            <a:spLocks noGrp="1"/>
          </p:cNvSpPr>
          <p:nvPr>
            <p:ph type="title"/>
          </p:nvPr>
        </p:nvSpPr>
        <p:spPr/>
        <p:txBody>
          <a:bodyPr/>
          <a:lstStyle/>
          <a:p>
            <a:r>
              <a:rPr lang="en-US"/>
              <a:t>Notification of Visit &amp; Document Request</a:t>
            </a:r>
          </a:p>
        </p:txBody>
      </p:sp>
      <p:sp>
        <p:nvSpPr>
          <p:cNvPr id="3" name="Content Placeholder 2">
            <a:extLst>
              <a:ext uri="{FF2B5EF4-FFF2-40B4-BE49-F238E27FC236}">
                <a16:creationId xmlns:a16="http://schemas.microsoft.com/office/drawing/2014/main" id="{D4256C04-3E96-1010-A6EE-D401FA717E21}"/>
              </a:ext>
            </a:extLst>
          </p:cNvPr>
          <p:cNvSpPr>
            <a:spLocks noGrp="1"/>
          </p:cNvSpPr>
          <p:nvPr>
            <p:ph sz="half" idx="1"/>
          </p:nvPr>
        </p:nvSpPr>
        <p:spPr/>
        <p:txBody>
          <a:bodyPr vert="horz" lIns="274320" tIns="274320" rIns="274320" bIns="274320" rtlCol="0" anchor="t">
            <a:normAutofit fontScale="85000" lnSpcReduction="20000"/>
          </a:bodyPr>
          <a:lstStyle/>
          <a:p>
            <a:pPr marL="12700" lvl="0" indent="0">
              <a:spcBef>
                <a:spcPts val="100"/>
              </a:spcBef>
              <a:spcAft>
                <a:spcPts val="0"/>
              </a:spcAft>
              <a:buClrTx/>
              <a:buNone/>
              <a:defRPr/>
            </a:pPr>
            <a:r>
              <a:rPr lang="en-US" sz="3200" b="1" kern="0">
                <a:solidFill>
                  <a:schemeClr val="tx1"/>
                </a:solidFill>
                <a:cs typeface="Calibri"/>
              </a:rPr>
              <a:t>Monitor</a:t>
            </a:r>
            <a:r>
              <a:rPr lang="en-US" sz="3200" b="1" kern="0" spc="-45" dirty="0">
                <a:solidFill>
                  <a:schemeClr val="tx1"/>
                </a:solidFill>
                <a:cs typeface="Calibri"/>
              </a:rPr>
              <a:t> </a:t>
            </a:r>
            <a:r>
              <a:rPr lang="en-US" sz="3200" b="1" kern="0" spc="-20">
                <a:solidFill>
                  <a:schemeClr val="tx1"/>
                </a:solidFill>
                <a:cs typeface="Calibri"/>
              </a:rPr>
              <a:t>will:</a:t>
            </a:r>
          </a:p>
          <a:p>
            <a:pPr marL="354965" lvl="0" indent="-342900">
              <a:spcBef>
                <a:spcPts val="1639"/>
              </a:spcBef>
              <a:spcAft>
                <a:spcPts val="0"/>
              </a:spcAft>
              <a:buClr>
                <a:srgbClr val="003864"/>
              </a:buClr>
              <a:buSzPct val="94594"/>
              <a:buFont typeface="Wingdings" panose="05000000000000000000" pitchFamily="2" charset="2"/>
              <a:buChar char="Ø"/>
              <a:tabLst>
                <a:tab pos="200660" algn="l"/>
              </a:tabLst>
              <a:defRPr/>
            </a:pPr>
            <a:r>
              <a:rPr lang="en-US" sz="2800" kern="0" dirty="0">
                <a:solidFill>
                  <a:schemeClr val="tx1"/>
                </a:solidFill>
                <a:cs typeface="Calibri"/>
              </a:rPr>
              <a:t>Notify</a:t>
            </a:r>
            <a:r>
              <a:rPr lang="en-US" sz="2800" kern="0" spc="-20" dirty="0">
                <a:solidFill>
                  <a:schemeClr val="tx1"/>
                </a:solidFill>
                <a:cs typeface="Calibri"/>
              </a:rPr>
              <a:t> </a:t>
            </a:r>
            <a:r>
              <a:rPr lang="en-US" sz="2800" kern="0" dirty="0">
                <a:solidFill>
                  <a:schemeClr val="tx1"/>
                </a:solidFill>
                <a:cs typeface="Calibri"/>
              </a:rPr>
              <a:t>grantee</a:t>
            </a:r>
            <a:r>
              <a:rPr lang="en-US" sz="2800" kern="0" spc="10" dirty="0">
                <a:solidFill>
                  <a:schemeClr val="tx1"/>
                </a:solidFill>
                <a:cs typeface="Calibri"/>
              </a:rPr>
              <a:t> </a:t>
            </a:r>
            <a:r>
              <a:rPr lang="en-US" sz="2800" kern="0" dirty="0">
                <a:solidFill>
                  <a:schemeClr val="tx1"/>
                </a:solidFill>
                <a:cs typeface="Calibri"/>
              </a:rPr>
              <a:t>of</a:t>
            </a:r>
            <a:r>
              <a:rPr lang="en-US" sz="2800" kern="0" spc="-15" dirty="0">
                <a:solidFill>
                  <a:schemeClr val="tx1"/>
                </a:solidFill>
                <a:cs typeface="Calibri"/>
              </a:rPr>
              <a:t> </a:t>
            </a:r>
            <a:r>
              <a:rPr lang="en-US" sz="2800" kern="0" spc="-10" dirty="0">
                <a:solidFill>
                  <a:schemeClr val="tx1"/>
                </a:solidFill>
                <a:cs typeface="Calibri"/>
              </a:rPr>
              <a:t>pending</a:t>
            </a:r>
            <a:r>
              <a:rPr lang="en-US" sz="2800" b="1" kern="0" dirty="0">
                <a:solidFill>
                  <a:schemeClr val="tx1"/>
                </a:solidFill>
                <a:cs typeface="Calibri"/>
              </a:rPr>
              <a:t> </a:t>
            </a:r>
            <a:r>
              <a:rPr lang="en-US" sz="2800" kern="0" dirty="0">
                <a:solidFill>
                  <a:schemeClr val="tx1"/>
                </a:solidFill>
                <a:cs typeface="Calibri"/>
              </a:rPr>
              <a:t>monitoring</a:t>
            </a:r>
            <a:r>
              <a:rPr lang="en-US" sz="2800" kern="0" spc="25" dirty="0">
                <a:solidFill>
                  <a:schemeClr val="tx1"/>
                </a:solidFill>
                <a:cs typeface="Calibri"/>
              </a:rPr>
              <a:t> </a:t>
            </a:r>
            <a:r>
              <a:rPr lang="en-US" sz="2800" kern="0" spc="-10">
                <a:solidFill>
                  <a:schemeClr val="tx1"/>
                </a:solidFill>
                <a:cs typeface="Calibri"/>
              </a:rPr>
              <a:t>visit</a:t>
            </a:r>
            <a:endParaRPr lang="en-US" sz="2800" kern="0" spc="-10" dirty="0">
              <a:solidFill>
                <a:schemeClr val="tx1"/>
              </a:solidFill>
              <a:ea typeface="Calibri"/>
              <a:cs typeface="Calibri"/>
            </a:endParaRPr>
          </a:p>
          <a:p>
            <a:pPr marL="354330" marR="90805" lvl="0" indent="-342900">
              <a:lnSpc>
                <a:spcPct val="101400"/>
              </a:lnSpc>
              <a:spcBef>
                <a:spcPts val="1605"/>
              </a:spcBef>
              <a:spcAft>
                <a:spcPts val="0"/>
              </a:spcAft>
              <a:buClr>
                <a:srgbClr val="003864"/>
              </a:buClr>
              <a:buSzPct val="94594"/>
              <a:buFont typeface="Wingdings" panose="05000000000000000000" pitchFamily="2" charset="2"/>
              <a:buChar char="Ø"/>
              <a:tabLst>
                <a:tab pos="184785" algn="l"/>
                <a:tab pos="200660" algn="l"/>
              </a:tabLst>
              <a:defRPr/>
            </a:pPr>
            <a:r>
              <a:rPr lang="en-US" sz="2800" kern="0">
                <a:solidFill>
                  <a:schemeClr val="tx1"/>
                </a:solidFill>
                <a:cs typeface="Calibri"/>
              </a:rPr>
              <a:t>Include</a:t>
            </a:r>
            <a:r>
              <a:rPr lang="en-US" sz="2800" kern="0" spc="10" dirty="0">
                <a:solidFill>
                  <a:schemeClr val="tx1"/>
                </a:solidFill>
                <a:cs typeface="Calibri"/>
              </a:rPr>
              <a:t> </a:t>
            </a:r>
            <a:r>
              <a:rPr lang="en-US" sz="2800" kern="0">
                <a:solidFill>
                  <a:schemeClr val="tx1"/>
                </a:solidFill>
                <a:cs typeface="Calibri"/>
              </a:rPr>
              <a:t>a list</a:t>
            </a:r>
            <a:r>
              <a:rPr lang="en-US" sz="2800" kern="0" spc="-5" dirty="0">
                <a:solidFill>
                  <a:schemeClr val="tx1"/>
                </a:solidFill>
                <a:cs typeface="Calibri"/>
              </a:rPr>
              <a:t> </a:t>
            </a:r>
            <a:r>
              <a:rPr lang="en-US" sz="2800" kern="0">
                <a:solidFill>
                  <a:schemeClr val="tx1"/>
                </a:solidFill>
                <a:cs typeface="Calibri"/>
              </a:rPr>
              <a:t>of</a:t>
            </a:r>
            <a:r>
              <a:rPr lang="en-US" sz="2800" kern="0" spc="10" dirty="0">
                <a:solidFill>
                  <a:schemeClr val="tx1"/>
                </a:solidFill>
                <a:cs typeface="Calibri"/>
              </a:rPr>
              <a:t> </a:t>
            </a:r>
            <a:r>
              <a:rPr lang="en-US" sz="2800" kern="0">
                <a:solidFill>
                  <a:schemeClr val="tx1"/>
                </a:solidFill>
                <a:cs typeface="Calibri"/>
              </a:rPr>
              <a:t>fiscal</a:t>
            </a:r>
            <a:r>
              <a:rPr lang="en-US" sz="2800" kern="0" spc="-10" dirty="0">
                <a:solidFill>
                  <a:schemeClr val="tx1"/>
                </a:solidFill>
                <a:cs typeface="Calibri"/>
              </a:rPr>
              <a:t> </a:t>
            </a:r>
            <a:r>
              <a:rPr lang="en-US" sz="2800" kern="0">
                <a:solidFill>
                  <a:schemeClr val="tx1"/>
                </a:solidFill>
                <a:cs typeface="Calibri"/>
              </a:rPr>
              <a:t>and</a:t>
            </a:r>
            <a:r>
              <a:rPr lang="en-US" sz="2800" kern="0" spc="15" dirty="0">
                <a:solidFill>
                  <a:schemeClr val="tx1"/>
                </a:solidFill>
                <a:cs typeface="Calibri"/>
              </a:rPr>
              <a:t> </a:t>
            </a:r>
            <a:r>
              <a:rPr lang="en-US" sz="2800" kern="0" spc="-10">
                <a:solidFill>
                  <a:schemeClr val="tx1"/>
                </a:solidFill>
                <a:cs typeface="Calibri"/>
              </a:rPr>
              <a:t>program </a:t>
            </a:r>
            <a:r>
              <a:rPr lang="en-US" sz="2800" kern="0">
                <a:solidFill>
                  <a:schemeClr val="tx1"/>
                </a:solidFill>
                <a:cs typeface="Calibri"/>
              </a:rPr>
              <a:t>documents</a:t>
            </a:r>
            <a:r>
              <a:rPr lang="en-US" sz="2800" kern="0" spc="-5" dirty="0">
                <a:solidFill>
                  <a:schemeClr val="tx1"/>
                </a:solidFill>
                <a:cs typeface="Calibri"/>
              </a:rPr>
              <a:t> </a:t>
            </a:r>
            <a:r>
              <a:rPr lang="en-US" sz="2800" kern="0">
                <a:solidFill>
                  <a:schemeClr val="tx1"/>
                </a:solidFill>
                <a:cs typeface="Calibri"/>
              </a:rPr>
              <a:t>needed</a:t>
            </a:r>
            <a:r>
              <a:rPr lang="en-US" sz="2800" kern="0" spc="20" dirty="0">
                <a:solidFill>
                  <a:schemeClr val="tx1"/>
                </a:solidFill>
                <a:cs typeface="Calibri"/>
              </a:rPr>
              <a:t> </a:t>
            </a:r>
            <a:r>
              <a:rPr lang="en-US" sz="2800" kern="0">
                <a:solidFill>
                  <a:schemeClr val="tx1"/>
                </a:solidFill>
                <a:cs typeface="Calibri"/>
              </a:rPr>
              <a:t>from</a:t>
            </a:r>
            <a:r>
              <a:rPr lang="en-US" sz="2800" kern="0" spc="-5" dirty="0">
                <a:solidFill>
                  <a:schemeClr val="tx1"/>
                </a:solidFill>
                <a:cs typeface="Calibri"/>
              </a:rPr>
              <a:t> </a:t>
            </a:r>
            <a:r>
              <a:rPr lang="en-US" sz="2800" kern="0" spc="-25">
                <a:solidFill>
                  <a:schemeClr val="tx1"/>
                </a:solidFill>
                <a:cs typeface="Calibri"/>
              </a:rPr>
              <a:t>the </a:t>
            </a:r>
            <a:r>
              <a:rPr lang="en-US" sz="2800" kern="0" spc="-10">
                <a:solidFill>
                  <a:schemeClr val="tx1"/>
                </a:solidFill>
                <a:cs typeface="Calibri"/>
              </a:rPr>
              <a:t>grantee</a:t>
            </a:r>
            <a:endParaRPr lang="en-US" sz="2800" b="1" kern="0">
              <a:solidFill>
                <a:schemeClr val="tx1"/>
              </a:solidFill>
              <a:cs typeface="Calibri"/>
            </a:endParaRPr>
          </a:p>
          <a:p>
            <a:pPr marL="354965" lvl="0" indent="-342900">
              <a:spcBef>
                <a:spcPts val="1630"/>
              </a:spcBef>
              <a:spcAft>
                <a:spcPts val="0"/>
              </a:spcAft>
              <a:buClr>
                <a:srgbClr val="003864"/>
              </a:buClr>
              <a:buSzPct val="94594"/>
              <a:buFont typeface="Wingdings" panose="05000000000000000000" pitchFamily="2" charset="2"/>
              <a:buChar char="Ø"/>
              <a:tabLst>
                <a:tab pos="201295" algn="l"/>
              </a:tabLst>
              <a:defRPr/>
            </a:pPr>
            <a:r>
              <a:rPr lang="en-US" sz="2800" kern="0">
                <a:solidFill>
                  <a:schemeClr val="tx1"/>
                </a:solidFill>
                <a:cs typeface="Calibri"/>
              </a:rPr>
              <a:t>Provide</a:t>
            </a:r>
            <a:r>
              <a:rPr lang="en-US" sz="2800" kern="0" spc="-25" dirty="0">
                <a:solidFill>
                  <a:schemeClr val="tx1"/>
                </a:solidFill>
                <a:cs typeface="Calibri"/>
              </a:rPr>
              <a:t> </a:t>
            </a:r>
            <a:r>
              <a:rPr lang="en-US" sz="2800" kern="0">
                <a:solidFill>
                  <a:schemeClr val="tx1"/>
                </a:solidFill>
                <a:cs typeface="Calibri"/>
              </a:rPr>
              <a:t>list</a:t>
            </a:r>
            <a:r>
              <a:rPr lang="en-US" sz="2800" kern="0" spc="-40" dirty="0">
                <a:solidFill>
                  <a:schemeClr val="tx1"/>
                </a:solidFill>
                <a:cs typeface="Calibri"/>
              </a:rPr>
              <a:t> </a:t>
            </a:r>
            <a:r>
              <a:rPr lang="en-US" sz="2800" kern="0">
                <a:solidFill>
                  <a:schemeClr val="tx1"/>
                </a:solidFill>
                <a:cs typeface="Calibri"/>
              </a:rPr>
              <a:t>of</a:t>
            </a:r>
            <a:r>
              <a:rPr lang="en-US" sz="2800" kern="0" spc="-35" dirty="0">
                <a:solidFill>
                  <a:schemeClr val="tx1"/>
                </a:solidFill>
                <a:cs typeface="Calibri"/>
              </a:rPr>
              <a:t> </a:t>
            </a:r>
            <a:r>
              <a:rPr lang="en-US" sz="2800" kern="0">
                <a:solidFill>
                  <a:schemeClr val="tx1"/>
                </a:solidFill>
                <a:cs typeface="Calibri"/>
              </a:rPr>
              <a:t>participant</a:t>
            </a:r>
            <a:r>
              <a:rPr lang="en-US" sz="2800" kern="0" spc="-40" dirty="0">
                <a:solidFill>
                  <a:schemeClr val="tx1"/>
                </a:solidFill>
                <a:cs typeface="Calibri"/>
              </a:rPr>
              <a:t> </a:t>
            </a:r>
            <a:r>
              <a:rPr lang="en-US" sz="2800" kern="0" spc="-10">
                <a:solidFill>
                  <a:schemeClr val="tx1"/>
                </a:solidFill>
                <a:cs typeface="Calibri"/>
              </a:rPr>
              <a:t>#’s</a:t>
            </a:r>
            <a:r>
              <a:rPr lang="en-US" sz="2800" kern="0" spc="-25" dirty="0">
                <a:solidFill>
                  <a:schemeClr val="tx1"/>
                </a:solidFill>
                <a:cs typeface="Calibri"/>
              </a:rPr>
              <a:t> </a:t>
            </a:r>
            <a:r>
              <a:rPr lang="en-US" sz="2800" kern="0" spc="-20">
                <a:solidFill>
                  <a:schemeClr val="tx1"/>
                </a:solidFill>
                <a:cs typeface="Calibri"/>
              </a:rPr>
              <a:t>that</a:t>
            </a:r>
            <a:r>
              <a:rPr lang="en-US" sz="2800" b="1" kern="0" dirty="0">
                <a:solidFill>
                  <a:schemeClr val="tx1"/>
                </a:solidFill>
                <a:cs typeface="Calibri"/>
              </a:rPr>
              <a:t> </a:t>
            </a:r>
            <a:r>
              <a:rPr lang="en-US" sz="2800" kern="0">
                <a:solidFill>
                  <a:schemeClr val="tx1"/>
                </a:solidFill>
                <a:cs typeface="Calibri"/>
              </a:rPr>
              <a:t>will</a:t>
            </a:r>
            <a:r>
              <a:rPr lang="en-US" sz="2800" kern="0" spc="-30" dirty="0">
                <a:solidFill>
                  <a:schemeClr val="tx1"/>
                </a:solidFill>
                <a:cs typeface="Calibri"/>
              </a:rPr>
              <a:t> </a:t>
            </a:r>
            <a:r>
              <a:rPr lang="en-US" sz="2800" kern="0">
                <a:solidFill>
                  <a:schemeClr val="tx1"/>
                </a:solidFill>
                <a:cs typeface="Calibri"/>
              </a:rPr>
              <a:t>be</a:t>
            </a:r>
            <a:r>
              <a:rPr lang="en-US" sz="2800" kern="0" spc="5" dirty="0">
                <a:solidFill>
                  <a:schemeClr val="tx1"/>
                </a:solidFill>
                <a:cs typeface="Calibri"/>
              </a:rPr>
              <a:t> </a:t>
            </a:r>
            <a:r>
              <a:rPr lang="en-US" sz="2800" kern="0">
                <a:solidFill>
                  <a:schemeClr val="tx1"/>
                </a:solidFill>
                <a:cs typeface="Calibri"/>
              </a:rPr>
              <a:t>reviewed</a:t>
            </a:r>
            <a:r>
              <a:rPr lang="en-US" sz="2800" kern="0" spc="10" dirty="0">
                <a:solidFill>
                  <a:schemeClr val="tx1"/>
                </a:solidFill>
                <a:cs typeface="Calibri"/>
              </a:rPr>
              <a:t> </a:t>
            </a:r>
            <a:r>
              <a:rPr lang="en-US" sz="2800" kern="0">
                <a:solidFill>
                  <a:schemeClr val="tx1"/>
                </a:solidFill>
                <a:cs typeface="Calibri"/>
              </a:rPr>
              <a:t>within</a:t>
            </a:r>
            <a:r>
              <a:rPr lang="en-US" sz="2800" kern="0" spc="-25" dirty="0">
                <a:solidFill>
                  <a:schemeClr val="tx1"/>
                </a:solidFill>
                <a:cs typeface="Calibri"/>
              </a:rPr>
              <a:t> </a:t>
            </a:r>
            <a:r>
              <a:rPr lang="en-US" sz="2800" kern="0" spc="-20">
                <a:solidFill>
                  <a:schemeClr val="tx1"/>
                </a:solidFill>
                <a:cs typeface="Calibri"/>
              </a:rPr>
              <a:t>WF1</a:t>
            </a:r>
            <a:endParaRPr lang="en-US" sz="2800" b="1" kern="0">
              <a:solidFill>
                <a:schemeClr val="tx1"/>
              </a:solidFill>
              <a:cs typeface="Calibri"/>
            </a:endParaRPr>
          </a:p>
          <a:p>
            <a:pPr marL="354965" lvl="0" indent="-342900">
              <a:spcBef>
                <a:spcPts val="1635"/>
              </a:spcBef>
              <a:spcAft>
                <a:spcPts val="0"/>
              </a:spcAft>
              <a:buClr>
                <a:srgbClr val="003864"/>
              </a:buClr>
              <a:buSzPct val="94594"/>
              <a:buFont typeface="Wingdings" panose="05000000000000000000" pitchFamily="2" charset="2"/>
              <a:buChar char="Ø"/>
              <a:tabLst>
                <a:tab pos="201295" algn="l"/>
              </a:tabLst>
              <a:defRPr/>
            </a:pPr>
            <a:r>
              <a:rPr lang="en-US" sz="2800" kern="0">
                <a:solidFill>
                  <a:schemeClr val="tx1"/>
                </a:solidFill>
                <a:cs typeface="Calibri"/>
              </a:rPr>
              <a:t>Indicate a deadline (typically</a:t>
            </a:r>
            <a:r>
              <a:rPr lang="en-US" sz="2800" kern="0" spc="-25" dirty="0">
                <a:solidFill>
                  <a:schemeClr val="tx1"/>
                </a:solidFill>
                <a:cs typeface="Calibri"/>
              </a:rPr>
              <a:t> </a:t>
            </a:r>
            <a:r>
              <a:rPr lang="en-US" sz="2800" kern="0">
                <a:solidFill>
                  <a:schemeClr val="tx1"/>
                </a:solidFill>
                <a:cs typeface="Calibri"/>
              </a:rPr>
              <a:t>2-3 weeks</a:t>
            </a:r>
            <a:r>
              <a:rPr lang="en-US" sz="2800" kern="0" spc="-10">
                <a:solidFill>
                  <a:schemeClr val="tx1"/>
                </a:solidFill>
                <a:cs typeface="Calibri"/>
              </a:rPr>
              <a:t>)</a:t>
            </a:r>
            <a:endParaRPr lang="en-US" sz="2800" b="1" kern="0">
              <a:solidFill>
                <a:schemeClr val="tx1"/>
              </a:solidFill>
              <a:cs typeface="Calibri"/>
            </a:endParaRPr>
          </a:p>
        </p:txBody>
      </p:sp>
      <p:sp>
        <p:nvSpPr>
          <p:cNvPr id="5" name="Content Placeholder 4">
            <a:extLst>
              <a:ext uri="{FF2B5EF4-FFF2-40B4-BE49-F238E27FC236}">
                <a16:creationId xmlns:a16="http://schemas.microsoft.com/office/drawing/2014/main" id="{B96AF35A-8091-B375-D8AC-EF5215124E93}"/>
              </a:ext>
            </a:extLst>
          </p:cNvPr>
          <p:cNvSpPr>
            <a:spLocks noGrp="1"/>
          </p:cNvSpPr>
          <p:nvPr>
            <p:ph sz="half" idx="11"/>
          </p:nvPr>
        </p:nvSpPr>
        <p:spPr/>
        <p:txBody>
          <a:bodyPr vert="horz" lIns="274320" tIns="274320" rIns="274320" bIns="274320" rtlCol="0" anchor="t">
            <a:normAutofit fontScale="85000" lnSpcReduction="20000"/>
          </a:bodyPr>
          <a:lstStyle/>
          <a:p>
            <a:pPr marL="12700" lvl="0" indent="0">
              <a:spcBef>
                <a:spcPts val="100"/>
              </a:spcBef>
              <a:spcAft>
                <a:spcPts val="0"/>
              </a:spcAft>
              <a:buClrTx/>
              <a:buNone/>
              <a:defRPr/>
            </a:pPr>
            <a:r>
              <a:rPr lang="en-US" sz="3200" b="1" kern="0" spc="-10">
                <a:solidFill>
                  <a:schemeClr val="tx1"/>
                </a:solidFill>
                <a:cs typeface="Calibri"/>
              </a:rPr>
              <a:t>Grantee</a:t>
            </a:r>
            <a:r>
              <a:rPr lang="en-US" sz="3200" b="1" kern="0" spc="-30">
                <a:solidFill>
                  <a:schemeClr val="tx1"/>
                </a:solidFill>
                <a:cs typeface="Calibri"/>
              </a:rPr>
              <a:t> will return</a:t>
            </a:r>
            <a:r>
              <a:rPr lang="en-US" sz="3200" b="1" kern="0" spc="-10">
                <a:solidFill>
                  <a:schemeClr val="tx1"/>
                </a:solidFill>
                <a:cs typeface="Calibri"/>
              </a:rPr>
              <a:t>:</a:t>
            </a:r>
            <a:endParaRPr lang="en-US" sz="3200" kern="0">
              <a:solidFill>
                <a:schemeClr val="tx1"/>
              </a:solidFill>
              <a:cs typeface="Calibri"/>
            </a:endParaRPr>
          </a:p>
          <a:p>
            <a:pPr marL="298450" indent="-285750">
              <a:spcBef>
                <a:spcPts val="1645"/>
              </a:spcBef>
              <a:spcAft>
                <a:spcPts val="0"/>
              </a:spcAft>
              <a:buClr>
                <a:srgbClr val="003864"/>
              </a:buClr>
              <a:buSzPct val="94117"/>
              <a:buFont typeface="Wingdings" panose="05000000000000000000" pitchFamily="2" charset="2"/>
              <a:buChar char="Ø"/>
              <a:tabLst>
                <a:tab pos="187325" algn="l"/>
              </a:tabLst>
              <a:defRPr/>
            </a:pPr>
            <a:r>
              <a:rPr lang="en-US" sz="2800" kern="0">
                <a:solidFill>
                  <a:schemeClr val="tx1"/>
                </a:solidFill>
                <a:cs typeface="Calibri"/>
              </a:rPr>
              <a:t>A</a:t>
            </a:r>
            <a:r>
              <a:rPr lang="en-US" sz="2800" kern="0" spc="40">
                <a:solidFill>
                  <a:schemeClr val="tx1"/>
                </a:solidFill>
                <a:cs typeface="Calibri"/>
              </a:rPr>
              <a:t> c</a:t>
            </a:r>
            <a:r>
              <a:rPr lang="en-US" sz="2800" kern="0">
                <a:solidFill>
                  <a:schemeClr val="tx1"/>
                </a:solidFill>
                <a:cs typeface="Calibri"/>
              </a:rPr>
              <a:t>ompleted</a:t>
            </a:r>
            <a:r>
              <a:rPr lang="en-US" sz="2800" kern="0" spc="40" dirty="0">
                <a:solidFill>
                  <a:schemeClr val="tx1"/>
                </a:solidFill>
                <a:cs typeface="Calibri"/>
              </a:rPr>
              <a:t> </a:t>
            </a:r>
            <a:r>
              <a:rPr lang="en-US" sz="2800" kern="0">
                <a:solidFill>
                  <a:schemeClr val="tx1"/>
                </a:solidFill>
                <a:cs typeface="Calibri"/>
              </a:rPr>
              <a:t>Monitoring</a:t>
            </a:r>
            <a:r>
              <a:rPr lang="en-US" sz="2800" kern="0" spc="50" dirty="0">
                <a:solidFill>
                  <a:schemeClr val="tx1"/>
                </a:solidFill>
                <a:cs typeface="Calibri"/>
              </a:rPr>
              <a:t> </a:t>
            </a:r>
            <a:r>
              <a:rPr lang="en-US" sz="2800" kern="0" spc="-10">
                <a:solidFill>
                  <a:schemeClr val="tx1"/>
                </a:solidFill>
                <a:cs typeface="Calibri"/>
              </a:rPr>
              <a:t>Guide</a:t>
            </a:r>
            <a:endParaRPr lang="en-US" sz="2800" kern="0">
              <a:solidFill>
                <a:schemeClr val="tx1"/>
              </a:solidFill>
              <a:cs typeface="Calibri"/>
            </a:endParaRPr>
          </a:p>
          <a:p>
            <a:pPr marL="297815" marR="5080" lvl="0" indent="-285750">
              <a:lnSpc>
                <a:spcPct val="101200"/>
              </a:lnSpc>
              <a:spcBef>
                <a:spcPts val="1610"/>
              </a:spcBef>
              <a:spcAft>
                <a:spcPts val="0"/>
              </a:spcAft>
              <a:buClrTx/>
              <a:buSzPct val="94117"/>
              <a:buFont typeface="Wingdings" panose="05000000000000000000" pitchFamily="2" charset="2"/>
              <a:buChar char="Ø"/>
              <a:tabLst>
                <a:tab pos="184785" algn="l"/>
                <a:tab pos="186690" algn="l"/>
              </a:tabLst>
              <a:defRPr/>
            </a:pPr>
            <a:r>
              <a:rPr lang="en-US" sz="2800" kern="0">
                <a:solidFill>
                  <a:schemeClr val="tx1"/>
                </a:solidFill>
                <a:cs typeface="Calibri"/>
              </a:rPr>
              <a:t>General</a:t>
            </a:r>
            <a:r>
              <a:rPr lang="en-US" sz="2800" kern="0" spc="15" dirty="0">
                <a:solidFill>
                  <a:schemeClr val="tx1"/>
                </a:solidFill>
                <a:cs typeface="Calibri"/>
              </a:rPr>
              <a:t> </a:t>
            </a:r>
            <a:r>
              <a:rPr lang="en-US" sz="2800" kern="0">
                <a:solidFill>
                  <a:schemeClr val="tx1"/>
                </a:solidFill>
                <a:cs typeface="Calibri"/>
              </a:rPr>
              <a:t>Ledger from</a:t>
            </a:r>
            <a:r>
              <a:rPr lang="en-US" sz="2800" kern="0" spc="15" dirty="0">
                <a:solidFill>
                  <a:schemeClr val="tx1"/>
                </a:solidFill>
                <a:cs typeface="Calibri"/>
              </a:rPr>
              <a:t> </a:t>
            </a:r>
            <a:r>
              <a:rPr lang="en-US" sz="2800" kern="0">
                <a:solidFill>
                  <a:schemeClr val="tx1"/>
                </a:solidFill>
                <a:cs typeface="Calibri"/>
              </a:rPr>
              <a:t>the</a:t>
            </a:r>
            <a:r>
              <a:rPr lang="en-US" sz="2800" kern="0" spc="15" dirty="0">
                <a:solidFill>
                  <a:schemeClr val="tx1"/>
                </a:solidFill>
                <a:cs typeface="Calibri"/>
              </a:rPr>
              <a:t> </a:t>
            </a:r>
            <a:r>
              <a:rPr lang="en-US" sz="2800" kern="0" spc="-10">
                <a:solidFill>
                  <a:schemeClr val="tx1"/>
                </a:solidFill>
                <a:cs typeface="Calibri"/>
              </a:rPr>
              <a:t>start </a:t>
            </a:r>
            <a:r>
              <a:rPr lang="en-US" sz="2800" kern="0">
                <a:solidFill>
                  <a:schemeClr val="tx1"/>
                </a:solidFill>
                <a:cs typeface="Calibri"/>
              </a:rPr>
              <a:t>of</a:t>
            </a:r>
            <a:r>
              <a:rPr lang="en-US" sz="2800" kern="0" spc="5" dirty="0">
                <a:solidFill>
                  <a:schemeClr val="tx1"/>
                </a:solidFill>
                <a:cs typeface="Calibri"/>
              </a:rPr>
              <a:t> </a:t>
            </a:r>
            <a:r>
              <a:rPr lang="en-US" sz="2800" kern="0">
                <a:solidFill>
                  <a:schemeClr val="tx1"/>
                </a:solidFill>
                <a:cs typeface="Calibri"/>
              </a:rPr>
              <a:t>the</a:t>
            </a:r>
            <a:r>
              <a:rPr lang="en-US" sz="2800" kern="0" spc="5" dirty="0">
                <a:solidFill>
                  <a:schemeClr val="tx1"/>
                </a:solidFill>
                <a:cs typeface="Calibri"/>
              </a:rPr>
              <a:t> </a:t>
            </a:r>
            <a:r>
              <a:rPr lang="en-US" sz="2800" kern="0" spc="-10">
                <a:solidFill>
                  <a:schemeClr val="tx1"/>
                </a:solidFill>
                <a:cs typeface="Calibri"/>
              </a:rPr>
              <a:t>grant</a:t>
            </a:r>
            <a:endParaRPr lang="en-US" sz="2800" kern="0" spc="-10">
              <a:solidFill>
                <a:schemeClr val="tx1"/>
              </a:solidFill>
              <a:ea typeface="Calibri"/>
              <a:cs typeface="Calibri"/>
            </a:endParaRPr>
          </a:p>
          <a:p>
            <a:pPr marL="297815" marR="5080" lvl="0" indent="-285750">
              <a:lnSpc>
                <a:spcPct val="101200"/>
              </a:lnSpc>
              <a:spcBef>
                <a:spcPts val="1610"/>
              </a:spcBef>
              <a:spcAft>
                <a:spcPts val="0"/>
              </a:spcAft>
              <a:buClrTx/>
              <a:buSzPct val="94117"/>
              <a:buFont typeface="Wingdings" panose="05000000000000000000" pitchFamily="2" charset="2"/>
              <a:buChar char="Ø"/>
              <a:tabLst>
                <a:tab pos="184785" algn="l"/>
                <a:tab pos="186690" algn="l"/>
              </a:tabLst>
              <a:defRPr/>
            </a:pPr>
            <a:r>
              <a:rPr lang="en-US" sz="2800" kern="0" spc="-10">
                <a:solidFill>
                  <a:schemeClr val="tx1"/>
                </a:solidFill>
                <a:cs typeface="Calibri"/>
              </a:rPr>
              <a:t>Detailed General Ledger for selected RPR and source documentation</a:t>
            </a:r>
            <a:endParaRPr lang="en-US" sz="2800" kern="0">
              <a:solidFill>
                <a:schemeClr val="tx1"/>
              </a:solidFill>
              <a:cs typeface="Calibri"/>
            </a:endParaRPr>
          </a:p>
          <a:p>
            <a:pPr marL="298450" indent="-285750">
              <a:spcBef>
                <a:spcPts val="1635"/>
              </a:spcBef>
              <a:spcAft>
                <a:spcPts val="0"/>
              </a:spcAft>
              <a:buClr>
                <a:srgbClr val="003864"/>
              </a:buClr>
              <a:buSzPct val="94117"/>
              <a:buFont typeface="Wingdings" panose="05000000000000000000" pitchFamily="2" charset="2"/>
              <a:buChar char="Ø"/>
              <a:tabLst>
                <a:tab pos="187325" algn="l"/>
              </a:tabLst>
              <a:defRPr/>
            </a:pPr>
            <a:r>
              <a:rPr lang="en-US" sz="2800" kern="0">
                <a:solidFill>
                  <a:schemeClr val="tx1"/>
                </a:solidFill>
                <a:cs typeface="Calibri"/>
              </a:rPr>
              <a:t>Program</a:t>
            </a:r>
            <a:r>
              <a:rPr lang="en-US" sz="2800" kern="0" spc="5" dirty="0">
                <a:solidFill>
                  <a:schemeClr val="tx1"/>
                </a:solidFill>
                <a:cs typeface="Calibri"/>
              </a:rPr>
              <a:t> </a:t>
            </a:r>
            <a:r>
              <a:rPr lang="en-US" sz="2800" kern="0">
                <a:solidFill>
                  <a:schemeClr val="tx1"/>
                </a:solidFill>
                <a:cs typeface="Calibri"/>
              </a:rPr>
              <a:t>policies</a:t>
            </a:r>
            <a:r>
              <a:rPr lang="en-US" sz="2800" kern="0" spc="30" dirty="0">
                <a:solidFill>
                  <a:schemeClr val="tx1"/>
                </a:solidFill>
                <a:cs typeface="Calibri"/>
              </a:rPr>
              <a:t> </a:t>
            </a:r>
            <a:r>
              <a:rPr lang="en-US" sz="2800" kern="0">
                <a:solidFill>
                  <a:schemeClr val="tx1"/>
                </a:solidFill>
                <a:cs typeface="Calibri"/>
              </a:rPr>
              <a:t>(</a:t>
            </a:r>
            <a:r>
              <a:rPr lang="en-US" sz="2800" kern="0" spc="-25">
                <a:solidFill>
                  <a:schemeClr val="tx1"/>
                </a:solidFill>
                <a:cs typeface="Calibri"/>
              </a:rPr>
              <a:t>per</a:t>
            </a:r>
            <a:r>
              <a:rPr lang="en-US" sz="2800" kern="0" dirty="0">
                <a:solidFill>
                  <a:schemeClr val="tx1"/>
                </a:solidFill>
                <a:cs typeface="Calibri"/>
              </a:rPr>
              <a:t> </a:t>
            </a:r>
            <a:r>
              <a:rPr lang="en-US" sz="2800" kern="0" spc="-10">
                <a:solidFill>
                  <a:schemeClr val="tx1"/>
                </a:solidFill>
                <a:cs typeface="Calibri"/>
              </a:rPr>
              <a:t>request)</a:t>
            </a:r>
            <a:endParaRPr lang="en-US" sz="2800" kern="0">
              <a:solidFill>
                <a:schemeClr val="tx1"/>
              </a:solidFill>
              <a:cs typeface="Calibri"/>
            </a:endParaRPr>
          </a:p>
          <a:p>
            <a:pPr marL="298450" lvl="0" indent="-285750">
              <a:spcBef>
                <a:spcPts val="1635"/>
              </a:spcBef>
              <a:spcAft>
                <a:spcPts val="0"/>
              </a:spcAft>
              <a:buClr>
                <a:srgbClr val="003864"/>
              </a:buClr>
              <a:buSzPct val="94117"/>
              <a:buFont typeface="Wingdings" panose="05000000000000000000" pitchFamily="2" charset="2"/>
              <a:buChar char="Ø"/>
              <a:tabLst>
                <a:tab pos="187325" algn="l"/>
              </a:tabLst>
              <a:defRPr/>
            </a:pPr>
            <a:r>
              <a:rPr lang="en-US" sz="2800" kern="0">
                <a:solidFill>
                  <a:schemeClr val="tx1"/>
                </a:solidFill>
                <a:cs typeface="Calibri"/>
              </a:rPr>
              <a:t>Other</a:t>
            </a:r>
            <a:r>
              <a:rPr lang="en-US" sz="2800" kern="0" spc="25" dirty="0">
                <a:solidFill>
                  <a:schemeClr val="tx1"/>
                </a:solidFill>
                <a:cs typeface="Calibri"/>
              </a:rPr>
              <a:t> </a:t>
            </a:r>
            <a:r>
              <a:rPr lang="en-US" sz="2800" kern="0">
                <a:solidFill>
                  <a:schemeClr val="tx1"/>
                </a:solidFill>
                <a:cs typeface="Calibri"/>
              </a:rPr>
              <a:t>items</a:t>
            </a:r>
            <a:r>
              <a:rPr lang="en-US" sz="2800" kern="0" spc="35" dirty="0">
                <a:solidFill>
                  <a:schemeClr val="tx1"/>
                </a:solidFill>
                <a:cs typeface="Calibri"/>
              </a:rPr>
              <a:t> </a:t>
            </a:r>
            <a:r>
              <a:rPr lang="en-US" sz="2800" kern="0">
                <a:solidFill>
                  <a:schemeClr val="tx1"/>
                </a:solidFill>
                <a:cs typeface="Calibri"/>
              </a:rPr>
              <a:t>upon</a:t>
            </a:r>
            <a:r>
              <a:rPr lang="en-US" sz="2800" kern="0" spc="35" dirty="0">
                <a:solidFill>
                  <a:schemeClr val="tx1"/>
                </a:solidFill>
                <a:cs typeface="Calibri"/>
              </a:rPr>
              <a:t> </a:t>
            </a:r>
            <a:r>
              <a:rPr lang="en-US" sz="2800" kern="0" spc="-10">
                <a:solidFill>
                  <a:schemeClr val="tx1"/>
                </a:solidFill>
                <a:cs typeface="Calibri"/>
              </a:rPr>
              <a:t>request</a:t>
            </a:r>
            <a:endParaRPr lang="en-US" sz="2800" kern="0">
              <a:solidFill>
                <a:schemeClr val="tx1"/>
              </a:solidFill>
              <a:cs typeface="Calibri"/>
            </a:endParaRPr>
          </a:p>
        </p:txBody>
      </p:sp>
    </p:spTree>
    <p:extLst>
      <p:ext uri="{BB962C8B-B14F-4D97-AF65-F5344CB8AC3E}">
        <p14:creationId xmlns:p14="http://schemas.microsoft.com/office/powerpoint/2010/main" val="17911620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90EE-0E4D-B041-412E-8A404D241A51}"/>
              </a:ext>
            </a:extLst>
          </p:cNvPr>
          <p:cNvSpPr>
            <a:spLocks noGrp="1"/>
          </p:cNvSpPr>
          <p:nvPr>
            <p:ph type="title"/>
          </p:nvPr>
        </p:nvSpPr>
        <p:spPr>
          <a:xfrm>
            <a:off x="838200" y="369452"/>
            <a:ext cx="10515600" cy="1216025"/>
          </a:xfrm>
        </p:spPr>
        <p:txBody>
          <a:bodyPr anchor="ctr">
            <a:normAutofit/>
          </a:bodyPr>
          <a:lstStyle/>
          <a:p>
            <a:r>
              <a:rPr lang="en-US"/>
              <a:t>Document Review</a:t>
            </a:r>
          </a:p>
        </p:txBody>
      </p:sp>
      <p:sp>
        <p:nvSpPr>
          <p:cNvPr id="3" name="Content Placeholder 2">
            <a:extLst>
              <a:ext uri="{FF2B5EF4-FFF2-40B4-BE49-F238E27FC236}">
                <a16:creationId xmlns:a16="http://schemas.microsoft.com/office/drawing/2014/main" id="{2DB2B377-8341-547E-8545-6C669C7E2954}"/>
              </a:ext>
            </a:extLst>
          </p:cNvPr>
          <p:cNvSpPr>
            <a:spLocks noGrp="1"/>
          </p:cNvSpPr>
          <p:nvPr>
            <p:ph sz="half" idx="1"/>
          </p:nvPr>
        </p:nvSpPr>
        <p:spPr>
          <a:xfrm>
            <a:off x="233536" y="1317897"/>
            <a:ext cx="6389077" cy="5263376"/>
          </a:xfrm>
        </p:spPr>
        <p:txBody>
          <a:bodyPr vert="horz" lIns="274320" tIns="274320" rIns="274320" bIns="274320" rtlCol="0" anchor="t">
            <a:normAutofit lnSpcReduction="10000"/>
          </a:bodyPr>
          <a:lstStyle/>
          <a:p>
            <a:pPr marL="0" lvl="0" indent="0">
              <a:lnSpc>
                <a:spcPct val="90000"/>
              </a:lnSpc>
              <a:spcBef>
                <a:spcPts val="0"/>
              </a:spcBef>
              <a:spcAft>
                <a:spcPts val="1200"/>
              </a:spcAft>
              <a:buClrTx/>
              <a:buNone/>
              <a:defRPr/>
            </a:pPr>
            <a:r>
              <a:rPr lang="en-US" sz="2400" kern="0">
                <a:solidFill>
                  <a:schemeClr val="tx1"/>
                </a:solidFill>
              </a:rPr>
              <a:t>Monitor will review (but not limited to):</a:t>
            </a:r>
          </a:p>
          <a:p>
            <a:pPr marL="457200" lvl="0" indent="0">
              <a:lnSpc>
                <a:spcPct val="90000"/>
              </a:lnSpc>
              <a:spcBef>
                <a:spcPts val="0"/>
              </a:spcBef>
              <a:spcAft>
                <a:spcPts val="0"/>
              </a:spcAft>
              <a:buClrTx/>
              <a:buNone/>
              <a:defRPr/>
            </a:pPr>
            <a:r>
              <a:rPr lang="en-US" sz="2400" kern="0">
                <a:solidFill>
                  <a:schemeClr val="tx1"/>
                </a:solidFill>
              </a:rPr>
              <a:t>Completed </a:t>
            </a:r>
            <a:r>
              <a:rPr lang="en-US" sz="2400" b="1" kern="0">
                <a:solidFill>
                  <a:schemeClr val="tx1"/>
                </a:solidFill>
              </a:rPr>
              <a:t>program and fiscal monitoring guides</a:t>
            </a:r>
          </a:p>
          <a:p>
            <a:pPr marL="457200" lvl="0" indent="0">
              <a:lnSpc>
                <a:spcPct val="90000"/>
              </a:lnSpc>
              <a:spcBef>
                <a:spcPts val="1200"/>
              </a:spcBef>
              <a:spcAft>
                <a:spcPts val="0"/>
              </a:spcAft>
              <a:buClrTx/>
              <a:buNone/>
              <a:defRPr/>
            </a:pPr>
            <a:r>
              <a:rPr lang="en-US" sz="2400" b="1" kern="0">
                <a:solidFill>
                  <a:schemeClr val="tx1"/>
                </a:solidFill>
              </a:rPr>
              <a:t>Financials</a:t>
            </a:r>
          </a:p>
          <a:p>
            <a:pPr marL="914400" lvl="1" indent="-234950">
              <a:lnSpc>
                <a:spcPct val="90000"/>
              </a:lnSpc>
              <a:spcBef>
                <a:spcPts val="0"/>
              </a:spcBef>
              <a:spcAft>
                <a:spcPts val="0"/>
              </a:spcAft>
              <a:buClrTx/>
              <a:defRPr/>
            </a:pPr>
            <a:r>
              <a:rPr lang="en-US" sz="2400" kern="0">
                <a:solidFill>
                  <a:schemeClr val="tx1"/>
                </a:solidFill>
              </a:rPr>
              <a:t>RPRs</a:t>
            </a:r>
          </a:p>
          <a:p>
            <a:pPr marL="914400" lvl="1" indent="-234950">
              <a:lnSpc>
                <a:spcPct val="90000"/>
              </a:lnSpc>
              <a:spcBef>
                <a:spcPts val="0"/>
              </a:spcBef>
              <a:spcAft>
                <a:spcPts val="0"/>
              </a:spcAft>
              <a:buClrTx/>
              <a:defRPr/>
            </a:pPr>
            <a:r>
              <a:rPr lang="en-US" sz="2400" kern="0">
                <a:solidFill>
                  <a:schemeClr val="tx1"/>
                </a:solidFill>
              </a:rPr>
              <a:t>General Ledgers</a:t>
            </a:r>
          </a:p>
          <a:p>
            <a:pPr marL="914400" lvl="1" indent="-234950">
              <a:lnSpc>
                <a:spcPct val="90000"/>
              </a:lnSpc>
              <a:spcBef>
                <a:spcPts val="0"/>
              </a:spcBef>
              <a:spcAft>
                <a:spcPts val="0"/>
              </a:spcAft>
              <a:buClrTx/>
              <a:defRPr/>
            </a:pPr>
            <a:r>
              <a:rPr lang="en-US" sz="2400" kern="0">
                <a:solidFill>
                  <a:schemeClr val="tx1"/>
                </a:solidFill>
              </a:rPr>
              <a:t>Source documentation (proof of payment, invoices, timesheets, etc.)</a:t>
            </a:r>
            <a:endParaRPr lang="en-US" sz="2400" kern="0">
              <a:solidFill>
                <a:schemeClr val="tx1"/>
              </a:solidFill>
              <a:ea typeface="Calibri"/>
              <a:cs typeface="Calibri"/>
            </a:endParaRPr>
          </a:p>
          <a:p>
            <a:pPr marL="457200" lvl="0" indent="0">
              <a:lnSpc>
                <a:spcPct val="90000"/>
              </a:lnSpc>
              <a:spcBef>
                <a:spcPts val="1200"/>
              </a:spcBef>
              <a:spcAft>
                <a:spcPts val="0"/>
              </a:spcAft>
              <a:buClrTx/>
              <a:buNone/>
              <a:defRPr/>
            </a:pPr>
            <a:r>
              <a:rPr lang="en-US" sz="2400" b="1" kern="0">
                <a:solidFill>
                  <a:schemeClr val="tx1"/>
                </a:solidFill>
              </a:rPr>
              <a:t>Program Information</a:t>
            </a:r>
          </a:p>
          <a:p>
            <a:pPr marL="914400" lvl="1" indent="-234950">
              <a:lnSpc>
                <a:spcPct val="90000"/>
              </a:lnSpc>
              <a:spcBef>
                <a:spcPts val="0"/>
              </a:spcBef>
              <a:spcAft>
                <a:spcPts val="0"/>
              </a:spcAft>
              <a:buClrTx/>
              <a:defRPr/>
            </a:pPr>
            <a:r>
              <a:rPr lang="en-US" sz="2400" kern="0">
                <a:solidFill>
                  <a:schemeClr val="tx1"/>
                </a:solidFill>
              </a:rPr>
              <a:t>Approved contract/workplan</a:t>
            </a:r>
            <a:endParaRPr lang="en-US" sz="2400" kern="0">
              <a:solidFill>
                <a:schemeClr val="tx1"/>
              </a:solidFill>
              <a:ea typeface="Calibri"/>
              <a:cs typeface="Calibri"/>
            </a:endParaRPr>
          </a:p>
          <a:p>
            <a:pPr marL="914400" lvl="1" indent="-234950">
              <a:lnSpc>
                <a:spcPct val="90000"/>
              </a:lnSpc>
              <a:spcBef>
                <a:spcPts val="0"/>
              </a:spcBef>
              <a:spcAft>
                <a:spcPts val="0"/>
              </a:spcAft>
              <a:buClrTx/>
              <a:defRPr/>
            </a:pPr>
            <a:r>
              <a:rPr lang="en-US" sz="2400" kern="0">
                <a:solidFill>
                  <a:schemeClr val="tx1"/>
                </a:solidFill>
              </a:rPr>
              <a:t>WF1 data</a:t>
            </a:r>
            <a:endParaRPr lang="en-US" sz="2400" kern="0">
              <a:solidFill>
                <a:schemeClr val="tx1"/>
              </a:solidFill>
              <a:ea typeface="Calibri"/>
              <a:cs typeface="Calibri"/>
            </a:endParaRPr>
          </a:p>
          <a:p>
            <a:pPr marL="914400" lvl="1" indent="-234950">
              <a:lnSpc>
                <a:spcPct val="90000"/>
              </a:lnSpc>
              <a:spcBef>
                <a:spcPts val="0"/>
              </a:spcBef>
              <a:spcAft>
                <a:spcPts val="0"/>
              </a:spcAft>
              <a:buClrTx/>
              <a:defRPr/>
            </a:pPr>
            <a:r>
              <a:rPr lang="en-US" sz="2400" kern="0">
                <a:solidFill>
                  <a:schemeClr val="tx1"/>
                </a:solidFill>
              </a:rPr>
              <a:t>Program policies</a:t>
            </a:r>
            <a:endParaRPr lang="en-US" sz="2400" kern="0">
              <a:solidFill>
                <a:schemeClr val="tx1"/>
              </a:solidFill>
              <a:ea typeface="Calibri"/>
              <a:cs typeface="Calibri"/>
            </a:endParaRPr>
          </a:p>
          <a:p>
            <a:pPr marL="914400" lvl="1" indent="-234950">
              <a:lnSpc>
                <a:spcPct val="90000"/>
              </a:lnSpc>
              <a:spcBef>
                <a:spcPts val="0"/>
              </a:spcBef>
              <a:spcAft>
                <a:spcPts val="0"/>
              </a:spcAft>
              <a:buClrTx/>
              <a:defRPr/>
            </a:pPr>
            <a:r>
              <a:rPr lang="en-US" sz="2400" kern="0">
                <a:solidFill>
                  <a:schemeClr val="tx1"/>
                </a:solidFill>
              </a:rPr>
              <a:t>Performance o</a:t>
            </a:r>
            <a:r>
              <a:rPr lang="en-US" sz="2400" kern="0" dirty="0">
                <a:solidFill>
                  <a:schemeClr val="tx1"/>
                </a:solidFill>
              </a:rPr>
              <a:t>utcomes</a:t>
            </a:r>
            <a:endParaRPr lang="en-US" sz="2400" kern="0" dirty="0">
              <a:solidFill>
                <a:schemeClr val="tx1"/>
              </a:solidFill>
              <a:ea typeface="Calibri"/>
              <a:cs typeface="Calibri"/>
            </a:endParaRPr>
          </a:p>
          <a:p>
            <a:pPr marL="914400" lvl="1" indent="-234950">
              <a:lnSpc>
                <a:spcPct val="90000"/>
              </a:lnSpc>
              <a:spcBef>
                <a:spcPts val="0"/>
              </a:spcBef>
              <a:spcAft>
                <a:spcPts val="0"/>
              </a:spcAft>
              <a:buClrTx/>
              <a:defRPr/>
            </a:pPr>
            <a:r>
              <a:rPr lang="en-US" sz="2400" kern="0">
                <a:solidFill>
                  <a:schemeClr val="tx1"/>
                </a:solidFill>
              </a:rPr>
              <a:t>Quarterly r</a:t>
            </a:r>
            <a:r>
              <a:rPr lang="en-US" sz="2400" kern="0" dirty="0">
                <a:solidFill>
                  <a:schemeClr val="tx1"/>
                </a:solidFill>
              </a:rPr>
              <a:t>eports</a:t>
            </a:r>
            <a:endParaRPr lang="en-US" sz="2400" kern="0">
              <a:solidFill>
                <a:schemeClr val="tx1"/>
              </a:solidFill>
              <a:ea typeface="Calibri"/>
              <a:cs typeface="Calibri"/>
            </a:endParaRPr>
          </a:p>
        </p:txBody>
      </p:sp>
      <p:pic>
        <p:nvPicPr>
          <p:cNvPr id="5" name="Picture 4">
            <a:extLst>
              <a:ext uri="{FF2B5EF4-FFF2-40B4-BE49-F238E27FC236}">
                <a16:creationId xmlns:a16="http://schemas.microsoft.com/office/drawing/2014/main" id="{D5CFC5C5-0D58-960C-FCC5-357F5544B7DC}"/>
              </a:ext>
              <a:ext uri="{C183D7F6-B498-43B3-948B-1728B52AA6E4}">
                <adec:decorative xmlns:adec="http://schemas.microsoft.com/office/drawing/2017/decorative" val="1"/>
              </a:ext>
            </a:extLst>
          </p:cNvPr>
          <p:cNvPicPr>
            <a:picLocks noChangeAspect="1"/>
          </p:cNvPicPr>
          <p:nvPr/>
        </p:nvPicPr>
        <p:blipFill>
          <a:blip r:embed="rId3"/>
          <a:srcRect l="1622" r="3" b="3"/>
          <a:stretch>
            <a:fillRect/>
          </a:stretch>
        </p:blipFill>
        <p:spPr>
          <a:xfrm>
            <a:off x="6853646" y="1594626"/>
            <a:ext cx="4780601" cy="4009006"/>
          </a:xfrm>
          <a:prstGeom prst="rect">
            <a:avLst/>
          </a:prstGeom>
          <a:noFill/>
        </p:spPr>
      </p:pic>
    </p:spTree>
    <p:extLst>
      <p:ext uri="{BB962C8B-B14F-4D97-AF65-F5344CB8AC3E}">
        <p14:creationId xmlns:p14="http://schemas.microsoft.com/office/powerpoint/2010/main" val="9400327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0DB6-D7C4-4ADB-B15C-0A9D241851A4}"/>
              </a:ext>
            </a:extLst>
          </p:cNvPr>
          <p:cNvSpPr>
            <a:spLocks noGrp="1"/>
          </p:cNvSpPr>
          <p:nvPr>
            <p:ph type="title"/>
          </p:nvPr>
        </p:nvSpPr>
        <p:spPr/>
        <p:txBody>
          <a:bodyPr/>
          <a:lstStyle/>
          <a:p>
            <a:r>
              <a:rPr lang="en-US"/>
              <a:t>During the Monitoring Visit (On-site or Virtual)</a:t>
            </a:r>
          </a:p>
        </p:txBody>
      </p:sp>
      <p:sp>
        <p:nvSpPr>
          <p:cNvPr id="3" name="Content Placeholder 2">
            <a:extLst>
              <a:ext uri="{FF2B5EF4-FFF2-40B4-BE49-F238E27FC236}">
                <a16:creationId xmlns:a16="http://schemas.microsoft.com/office/drawing/2014/main" id="{09708CFA-D503-3FAB-3769-2B9FCBE1CC47}"/>
              </a:ext>
            </a:extLst>
          </p:cNvPr>
          <p:cNvSpPr>
            <a:spLocks noGrp="1"/>
          </p:cNvSpPr>
          <p:nvPr>
            <p:ph sz="half" idx="1"/>
          </p:nvPr>
        </p:nvSpPr>
        <p:spPr>
          <a:xfrm>
            <a:off x="625642" y="1493110"/>
            <a:ext cx="10640691" cy="4541842"/>
          </a:xfrm>
        </p:spPr>
        <p:txBody>
          <a:bodyPr>
            <a:normAutofit/>
          </a:bodyPr>
          <a:lstStyle/>
          <a:p>
            <a:pPr marL="12700" lvl="0" indent="0">
              <a:spcBef>
                <a:spcPts val="100"/>
              </a:spcBef>
              <a:spcAft>
                <a:spcPts val="0"/>
              </a:spcAft>
              <a:buClrTx/>
              <a:buNone/>
              <a:defRPr/>
            </a:pPr>
            <a:r>
              <a:rPr lang="en-US" sz="2800" b="1" kern="0">
                <a:solidFill>
                  <a:schemeClr val="tx1"/>
                </a:solidFill>
                <a:cs typeface="Calibri"/>
              </a:rPr>
              <a:t>Sample Meeting Agenda:</a:t>
            </a:r>
          </a:p>
          <a:p>
            <a:pPr marL="12700" lvl="0" indent="0">
              <a:spcBef>
                <a:spcPts val="100"/>
              </a:spcBef>
              <a:spcAft>
                <a:spcPts val="0"/>
              </a:spcAft>
              <a:buClrTx/>
              <a:buNone/>
              <a:defRPr/>
            </a:pPr>
            <a:endParaRPr lang="en-US" sz="2800" kern="0">
              <a:solidFill>
                <a:schemeClr val="tx1"/>
              </a:solidFill>
              <a:cs typeface="Calibri"/>
            </a:endParaRPr>
          </a:p>
          <a:p>
            <a:pPr marL="12700" lvl="0" indent="0">
              <a:lnSpc>
                <a:spcPts val="2870"/>
              </a:lnSpc>
              <a:spcBef>
                <a:spcPts val="0"/>
              </a:spcBef>
              <a:spcAft>
                <a:spcPts val="600"/>
              </a:spcAft>
              <a:buClr>
                <a:srgbClr val="003864"/>
              </a:buClr>
              <a:buNone/>
              <a:tabLst>
                <a:tab pos="269240" algn="l"/>
              </a:tabLst>
              <a:defRPr/>
            </a:pPr>
            <a:r>
              <a:rPr lang="en-US" sz="2800" kern="0">
                <a:solidFill>
                  <a:schemeClr val="tx1"/>
                </a:solidFill>
                <a:cs typeface="Calibri"/>
              </a:rPr>
              <a:t>10:00-10:15  Introductions and Overview of Visit</a:t>
            </a:r>
          </a:p>
          <a:p>
            <a:pPr marL="1652588" lvl="0" indent="-1652588">
              <a:lnSpc>
                <a:spcPts val="2870"/>
              </a:lnSpc>
              <a:spcBef>
                <a:spcPts val="0"/>
              </a:spcBef>
              <a:spcAft>
                <a:spcPts val="600"/>
              </a:spcAft>
              <a:buClr>
                <a:srgbClr val="003864"/>
              </a:buClr>
              <a:buNone/>
              <a:tabLst>
                <a:tab pos="269240" algn="l"/>
              </a:tabLst>
              <a:defRPr/>
            </a:pPr>
            <a:r>
              <a:rPr lang="en-US" sz="2800" kern="0">
                <a:solidFill>
                  <a:schemeClr val="tx1"/>
                </a:solidFill>
                <a:cs typeface="Calibri"/>
              </a:rPr>
              <a:t>10:15-10:45  Review of Program Guide</a:t>
            </a:r>
          </a:p>
          <a:p>
            <a:pPr marL="12700" lvl="0" indent="0">
              <a:lnSpc>
                <a:spcPts val="2870"/>
              </a:lnSpc>
              <a:spcBef>
                <a:spcPts val="0"/>
              </a:spcBef>
              <a:spcAft>
                <a:spcPts val="600"/>
              </a:spcAft>
              <a:buClr>
                <a:srgbClr val="003864"/>
              </a:buClr>
              <a:buNone/>
              <a:tabLst>
                <a:tab pos="269240" algn="l"/>
              </a:tabLst>
              <a:defRPr/>
            </a:pPr>
            <a:r>
              <a:rPr lang="en-US" sz="2800" kern="0">
                <a:solidFill>
                  <a:schemeClr val="tx1"/>
                </a:solidFill>
                <a:cs typeface="Calibri"/>
              </a:rPr>
              <a:t>10:45-11:15  Financial Reconciliation</a:t>
            </a:r>
          </a:p>
          <a:p>
            <a:pPr marL="12700" lvl="0" indent="0">
              <a:lnSpc>
                <a:spcPts val="2870"/>
              </a:lnSpc>
              <a:spcBef>
                <a:spcPts val="0"/>
              </a:spcBef>
              <a:spcAft>
                <a:spcPts val="600"/>
              </a:spcAft>
              <a:buClr>
                <a:srgbClr val="003864"/>
              </a:buClr>
              <a:buNone/>
              <a:tabLst>
                <a:tab pos="269240" algn="l"/>
              </a:tabLst>
              <a:defRPr/>
            </a:pPr>
            <a:r>
              <a:rPr lang="en-US" sz="2800" kern="0">
                <a:solidFill>
                  <a:schemeClr val="tx1"/>
                </a:solidFill>
                <a:cs typeface="Calibri"/>
              </a:rPr>
              <a:t>11:15-11:45  File Review</a:t>
            </a:r>
          </a:p>
          <a:p>
            <a:pPr marL="1606550" lvl="0" indent="-1606550">
              <a:lnSpc>
                <a:spcPts val="2870"/>
              </a:lnSpc>
              <a:spcBef>
                <a:spcPts val="0"/>
              </a:spcBef>
              <a:spcAft>
                <a:spcPts val="0"/>
              </a:spcAft>
              <a:buClr>
                <a:srgbClr val="003864"/>
              </a:buClr>
              <a:buNone/>
              <a:tabLst>
                <a:tab pos="269240" algn="l"/>
              </a:tabLst>
              <a:defRPr/>
            </a:pPr>
            <a:r>
              <a:rPr lang="en-US" sz="2800" kern="0">
                <a:solidFill>
                  <a:schemeClr val="tx1"/>
                </a:solidFill>
                <a:cs typeface="Calibri"/>
              </a:rPr>
              <a:t>11:45-12:00  Technical Assistance (as needed), Summary of 		 Monitoring Review, &amp; Next Steps</a:t>
            </a:r>
          </a:p>
        </p:txBody>
      </p:sp>
    </p:spTree>
    <p:extLst>
      <p:ext uri="{BB962C8B-B14F-4D97-AF65-F5344CB8AC3E}">
        <p14:creationId xmlns:p14="http://schemas.microsoft.com/office/powerpoint/2010/main" val="33185397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3D0A-6D9D-6980-C15B-F9F29AC577A8}"/>
              </a:ext>
            </a:extLst>
          </p:cNvPr>
          <p:cNvSpPr>
            <a:spLocks noGrp="1"/>
          </p:cNvSpPr>
          <p:nvPr>
            <p:ph type="title"/>
          </p:nvPr>
        </p:nvSpPr>
        <p:spPr/>
        <p:txBody>
          <a:bodyPr/>
          <a:lstStyle/>
          <a:p>
            <a:r>
              <a:rPr lang="en-US"/>
              <a:t>Monitoring Report &amp; Follow-up</a:t>
            </a:r>
          </a:p>
        </p:txBody>
      </p:sp>
      <p:sp>
        <p:nvSpPr>
          <p:cNvPr id="3" name="Content Placeholder 2">
            <a:extLst>
              <a:ext uri="{FF2B5EF4-FFF2-40B4-BE49-F238E27FC236}">
                <a16:creationId xmlns:a16="http://schemas.microsoft.com/office/drawing/2014/main" id="{060D0011-2C08-5BB1-70AD-8044A09D2CA9}"/>
              </a:ext>
            </a:extLst>
          </p:cNvPr>
          <p:cNvSpPr>
            <a:spLocks noGrp="1"/>
          </p:cNvSpPr>
          <p:nvPr>
            <p:ph sz="half" idx="1"/>
          </p:nvPr>
        </p:nvSpPr>
        <p:spPr>
          <a:xfrm>
            <a:off x="943252" y="1493109"/>
            <a:ext cx="10410548" cy="4440327"/>
          </a:xfrm>
        </p:spPr>
        <p:txBody>
          <a:bodyPr vert="horz" lIns="274320" tIns="274320" rIns="274320" bIns="274320" rtlCol="0" anchor="t">
            <a:normAutofit/>
          </a:bodyPr>
          <a:lstStyle/>
          <a:p>
            <a:pPr marL="12700" lvl="0" indent="0">
              <a:spcBef>
                <a:spcPts val="385"/>
              </a:spcBef>
              <a:spcAft>
                <a:spcPts val="1200"/>
              </a:spcAft>
              <a:buClrTx/>
              <a:buNone/>
              <a:defRPr/>
            </a:pPr>
            <a:r>
              <a:rPr lang="en-US" sz="2800" b="1" kern="0">
                <a:solidFill>
                  <a:schemeClr val="tx1"/>
                </a:solidFill>
                <a:cs typeface="Calibri"/>
              </a:rPr>
              <a:t>The</a:t>
            </a:r>
            <a:r>
              <a:rPr lang="en-US" sz="2800" b="1" kern="0" spc="-75" dirty="0">
                <a:solidFill>
                  <a:schemeClr val="tx1"/>
                </a:solidFill>
                <a:cs typeface="Calibri"/>
              </a:rPr>
              <a:t> </a:t>
            </a:r>
            <a:r>
              <a:rPr lang="en-US" sz="2800" b="1" kern="0">
                <a:solidFill>
                  <a:schemeClr val="tx1"/>
                </a:solidFill>
                <a:cs typeface="Calibri"/>
              </a:rPr>
              <a:t>Monitoring</a:t>
            </a:r>
            <a:r>
              <a:rPr lang="en-US" sz="2800" b="1" kern="0" spc="-80" dirty="0">
                <a:solidFill>
                  <a:schemeClr val="tx1"/>
                </a:solidFill>
                <a:cs typeface="Calibri"/>
              </a:rPr>
              <a:t> </a:t>
            </a:r>
            <a:r>
              <a:rPr lang="en-US" sz="2800" b="1" kern="0">
                <a:solidFill>
                  <a:schemeClr val="tx1"/>
                </a:solidFill>
                <a:cs typeface="Calibri"/>
              </a:rPr>
              <a:t>Report</a:t>
            </a:r>
            <a:r>
              <a:rPr lang="en-US" sz="2800" b="1" kern="0" spc="-65" dirty="0">
                <a:solidFill>
                  <a:schemeClr val="tx1"/>
                </a:solidFill>
                <a:cs typeface="Calibri"/>
              </a:rPr>
              <a:t> </a:t>
            </a:r>
            <a:r>
              <a:rPr lang="en-US" sz="2800" b="1" kern="0">
                <a:solidFill>
                  <a:schemeClr val="tx1"/>
                </a:solidFill>
                <a:cs typeface="Calibri"/>
              </a:rPr>
              <a:t>will</a:t>
            </a:r>
            <a:r>
              <a:rPr lang="en-US" sz="2800" b="1" kern="0" spc="-65" dirty="0">
                <a:solidFill>
                  <a:schemeClr val="tx1"/>
                </a:solidFill>
                <a:cs typeface="Calibri"/>
              </a:rPr>
              <a:t> </a:t>
            </a:r>
            <a:r>
              <a:rPr lang="en-US" sz="2800" b="1" kern="0" spc="-10">
                <a:solidFill>
                  <a:schemeClr val="tx1"/>
                </a:solidFill>
                <a:cs typeface="Calibri"/>
              </a:rPr>
              <a:t>include:</a:t>
            </a:r>
            <a:endParaRPr lang="en-US" sz="2800" kern="0">
              <a:solidFill>
                <a:schemeClr val="tx1"/>
              </a:solidFill>
              <a:cs typeface="Calibri"/>
            </a:endParaRPr>
          </a:p>
          <a:p>
            <a:pPr marL="355600" indent="-342900">
              <a:spcBef>
                <a:spcPts val="290"/>
              </a:spcBef>
              <a:spcAft>
                <a:spcPts val="0"/>
              </a:spcAft>
              <a:buClr>
                <a:srgbClr val="003864"/>
              </a:buClr>
              <a:tabLst>
                <a:tab pos="183515" algn="l"/>
              </a:tabLst>
              <a:defRPr/>
            </a:pPr>
            <a:r>
              <a:rPr lang="en-US" sz="2800" kern="0">
                <a:solidFill>
                  <a:schemeClr val="tx1"/>
                </a:solidFill>
                <a:cs typeface="Calibri"/>
              </a:rPr>
              <a:t>Summary</a:t>
            </a:r>
            <a:r>
              <a:rPr lang="en-US" sz="2800" kern="0" spc="-45" dirty="0">
                <a:solidFill>
                  <a:schemeClr val="tx1"/>
                </a:solidFill>
                <a:cs typeface="Calibri"/>
              </a:rPr>
              <a:t> </a:t>
            </a:r>
            <a:r>
              <a:rPr lang="en-US" sz="2800" kern="0">
                <a:solidFill>
                  <a:schemeClr val="tx1"/>
                </a:solidFill>
                <a:cs typeface="Calibri"/>
              </a:rPr>
              <a:t>of</a:t>
            </a:r>
            <a:r>
              <a:rPr lang="en-US" sz="2800" kern="0" spc="-30">
                <a:solidFill>
                  <a:schemeClr val="tx1"/>
                </a:solidFill>
                <a:cs typeface="Calibri"/>
              </a:rPr>
              <a:t> v</a:t>
            </a:r>
            <a:r>
              <a:rPr lang="en-US" sz="2800" kern="0" spc="-10">
                <a:solidFill>
                  <a:schemeClr val="tx1"/>
                </a:solidFill>
                <a:cs typeface="Calibri"/>
              </a:rPr>
              <a:t>isit</a:t>
            </a:r>
            <a:endParaRPr lang="en-US" sz="2800" kern="0">
              <a:solidFill>
                <a:schemeClr val="tx1"/>
              </a:solidFill>
              <a:cs typeface="Calibri"/>
            </a:endParaRPr>
          </a:p>
          <a:p>
            <a:pPr marL="355600" indent="-342900">
              <a:spcBef>
                <a:spcPts val="290"/>
              </a:spcBef>
              <a:spcAft>
                <a:spcPts val="0"/>
              </a:spcAft>
              <a:buClr>
                <a:srgbClr val="003864"/>
              </a:buClr>
              <a:tabLst>
                <a:tab pos="183515" algn="l"/>
              </a:tabLst>
              <a:defRPr/>
            </a:pPr>
            <a:r>
              <a:rPr lang="en-US" sz="2800" kern="0">
                <a:solidFill>
                  <a:schemeClr val="tx1"/>
                </a:solidFill>
                <a:cs typeface="Calibri"/>
              </a:rPr>
              <a:t>Performance</a:t>
            </a:r>
            <a:r>
              <a:rPr lang="en-US" sz="2800" kern="0" spc="-135">
                <a:solidFill>
                  <a:schemeClr val="tx1"/>
                </a:solidFill>
                <a:cs typeface="Calibri"/>
              </a:rPr>
              <a:t> o</a:t>
            </a:r>
            <a:r>
              <a:rPr lang="en-US" sz="2800" kern="0" spc="-10">
                <a:solidFill>
                  <a:schemeClr val="tx1"/>
                </a:solidFill>
                <a:cs typeface="Calibri"/>
              </a:rPr>
              <a:t>utcomes</a:t>
            </a:r>
            <a:endParaRPr lang="en-US" sz="2800" kern="0">
              <a:solidFill>
                <a:schemeClr val="tx1"/>
              </a:solidFill>
              <a:cs typeface="Calibri"/>
            </a:endParaRPr>
          </a:p>
          <a:p>
            <a:pPr marL="355600" indent="-342900">
              <a:spcBef>
                <a:spcPts val="290"/>
              </a:spcBef>
              <a:spcAft>
                <a:spcPts val="0"/>
              </a:spcAft>
              <a:buClr>
                <a:srgbClr val="003864"/>
              </a:buClr>
              <a:tabLst>
                <a:tab pos="183515" algn="l"/>
              </a:tabLst>
              <a:defRPr/>
            </a:pPr>
            <a:r>
              <a:rPr lang="en-US" sz="2800" kern="0" spc="-10">
                <a:solidFill>
                  <a:schemeClr val="tx1"/>
                </a:solidFill>
                <a:cs typeface="Calibri"/>
              </a:rPr>
              <a:t>Results</a:t>
            </a:r>
            <a:r>
              <a:rPr lang="en-US" sz="2800" kern="0" spc="-50" dirty="0">
                <a:solidFill>
                  <a:schemeClr val="tx1"/>
                </a:solidFill>
                <a:cs typeface="Calibri"/>
              </a:rPr>
              <a:t> </a:t>
            </a:r>
            <a:r>
              <a:rPr lang="en-US" sz="2800" kern="0">
                <a:solidFill>
                  <a:schemeClr val="tx1"/>
                </a:solidFill>
                <a:cs typeface="Calibri"/>
              </a:rPr>
              <a:t>of</a:t>
            </a:r>
            <a:r>
              <a:rPr lang="en-US" sz="2800" kern="0" spc="-35" dirty="0">
                <a:solidFill>
                  <a:schemeClr val="tx1"/>
                </a:solidFill>
                <a:cs typeface="Calibri"/>
              </a:rPr>
              <a:t> </a:t>
            </a:r>
            <a:r>
              <a:rPr lang="en-US" sz="2800" kern="0">
                <a:solidFill>
                  <a:schemeClr val="tx1"/>
                </a:solidFill>
                <a:cs typeface="Calibri"/>
              </a:rPr>
              <a:t>the</a:t>
            </a:r>
            <a:r>
              <a:rPr lang="en-US" sz="2800" kern="0" spc="-30">
                <a:solidFill>
                  <a:schemeClr val="tx1"/>
                </a:solidFill>
                <a:cs typeface="Calibri"/>
              </a:rPr>
              <a:t> f</a:t>
            </a:r>
            <a:r>
              <a:rPr lang="en-US" sz="2800" kern="0">
                <a:solidFill>
                  <a:schemeClr val="tx1"/>
                </a:solidFill>
                <a:cs typeface="Calibri"/>
              </a:rPr>
              <a:t>inancial</a:t>
            </a:r>
            <a:r>
              <a:rPr lang="en-US" sz="2800" kern="0" spc="-50">
                <a:solidFill>
                  <a:schemeClr val="tx1"/>
                </a:solidFill>
                <a:cs typeface="Calibri"/>
              </a:rPr>
              <a:t> r</a:t>
            </a:r>
            <a:r>
              <a:rPr lang="en-US" sz="2800" kern="0" spc="-10">
                <a:solidFill>
                  <a:schemeClr val="tx1"/>
                </a:solidFill>
                <a:cs typeface="Calibri"/>
              </a:rPr>
              <a:t>econciliation</a:t>
            </a:r>
            <a:endParaRPr lang="en-US" sz="2800" kern="0">
              <a:solidFill>
                <a:schemeClr val="tx1"/>
              </a:solidFill>
              <a:cs typeface="Calibri"/>
            </a:endParaRPr>
          </a:p>
          <a:p>
            <a:pPr marL="355600" indent="-342900">
              <a:spcBef>
                <a:spcPts val="285"/>
              </a:spcBef>
              <a:spcAft>
                <a:spcPts val="0"/>
              </a:spcAft>
              <a:buClr>
                <a:srgbClr val="003864"/>
              </a:buClr>
              <a:tabLst>
                <a:tab pos="183515" algn="l"/>
              </a:tabLst>
              <a:defRPr/>
            </a:pPr>
            <a:r>
              <a:rPr lang="en-US" sz="2800" kern="0">
                <a:solidFill>
                  <a:schemeClr val="tx1"/>
                </a:solidFill>
                <a:cs typeface="Calibri"/>
              </a:rPr>
              <a:t>Any</a:t>
            </a:r>
            <a:r>
              <a:rPr lang="en-US" sz="2800" kern="0" spc="-60">
                <a:solidFill>
                  <a:schemeClr val="tx1"/>
                </a:solidFill>
                <a:cs typeface="Calibri"/>
              </a:rPr>
              <a:t> a</a:t>
            </a:r>
            <a:r>
              <a:rPr lang="en-US" sz="2800" kern="0">
                <a:solidFill>
                  <a:schemeClr val="tx1"/>
                </a:solidFill>
                <a:cs typeface="Calibri"/>
              </a:rPr>
              <a:t>reas</a:t>
            </a:r>
            <a:r>
              <a:rPr lang="en-US" sz="2800" kern="0" spc="-75" dirty="0">
                <a:solidFill>
                  <a:schemeClr val="tx1"/>
                </a:solidFill>
                <a:cs typeface="Calibri"/>
              </a:rPr>
              <a:t> </a:t>
            </a:r>
            <a:r>
              <a:rPr lang="en-US" sz="2800" kern="0">
                <a:solidFill>
                  <a:schemeClr val="tx1"/>
                </a:solidFill>
                <a:cs typeface="Calibri"/>
              </a:rPr>
              <a:t>of</a:t>
            </a:r>
            <a:r>
              <a:rPr lang="en-US" sz="2800" kern="0" spc="-65" dirty="0">
                <a:solidFill>
                  <a:schemeClr val="tx1"/>
                </a:solidFill>
                <a:cs typeface="Calibri"/>
              </a:rPr>
              <a:t> </a:t>
            </a:r>
            <a:r>
              <a:rPr lang="en-US" sz="2800" kern="0" spc="-10">
                <a:solidFill>
                  <a:schemeClr val="tx1"/>
                </a:solidFill>
                <a:cs typeface="Calibri"/>
              </a:rPr>
              <a:t>concern</a:t>
            </a:r>
            <a:endParaRPr lang="en-US" sz="2800" kern="0">
              <a:solidFill>
                <a:schemeClr val="tx1"/>
              </a:solidFill>
              <a:cs typeface="Calibri"/>
            </a:endParaRPr>
          </a:p>
          <a:p>
            <a:pPr marL="355600" indent="-342900">
              <a:spcBef>
                <a:spcPts val="290"/>
              </a:spcBef>
              <a:spcAft>
                <a:spcPts val="0"/>
              </a:spcAft>
              <a:buClr>
                <a:srgbClr val="003864"/>
              </a:buClr>
              <a:tabLst>
                <a:tab pos="183515" algn="l"/>
              </a:tabLst>
              <a:defRPr/>
            </a:pPr>
            <a:r>
              <a:rPr lang="en-US" sz="2800" kern="0">
                <a:solidFill>
                  <a:schemeClr val="tx1"/>
                </a:solidFill>
                <a:cs typeface="Calibri"/>
              </a:rPr>
              <a:t>Any</a:t>
            </a:r>
            <a:r>
              <a:rPr lang="en-US" sz="2800" kern="0" spc="-65" dirty="0">
                <a:solidFill>
                  <a:schemeClr val="tx1"/>
                </a:solidFill>
                <a:cs typeface="Calibri"/>
              </a:rPr>
              <a:t> </a:t>
            </a:r>
            <a:r>
              <a:rPr lang="en-US" sz="2800" kern="0">
                <a:solidFill>
                  <a:schemeClr val="tx1"/>
                </a:solidFill>
                <a:cs typeface="Calibri"/>
              </a:rPr>
              <a:t>Corrective</a:t>
            </a:r>
            <a:r>
              <a:rPr lang="en-US" sz="2800" kern="0" spc="-80" dirty="0">
                <a:solidFill>
                  <a:schemeClr val="tx1"/>
                </a:solidFill>
                <a:cs typeface="Calibri"/>
              </a:rPr>
              <a:t> </a:t>
            </a:r>
            <a:r>
              <a:rPr lang="en-US" sz="2800" kern="0">
                <a:solidFill>
                  <a:schemeClr val="tx1"/>
                </a:solidFill>
                <a:cs typeface="Calibri"/>
              </a:rPr>
              <a:t>Actions</a:t>
            </a:r>
            <a:r>
              <a:rPr lang="en-US" sz="2800" kern="0" spc="-75" dirty="0">
                <a:solidFill>
                  <a:schemeClr val="tx1"/>
                </a:solidFill>
                <a:cs typeface="Calibri"/>
              </a:rPr>
              <a:t> </a:t>
            </a:r>
            <a:r>
              <a:rPr lang="en-US" sz="2800" kern="0">
                <a:solidFill>
                  <a:schemeClr val="tx1"/>
                </a:solidFill>
                <a:cs typeface="Calibri"/>
              </a:rPr>
              <a:t>(when</a:t>
            </a:r>
            <a:r>
              <a:rPr lang="en-US" sz="2800" kern="0" spc="-70" dirty="0">
                <a:solidFill>
                  <a:schemeClr val="tx1"/>
                </a:solidFill>
                <a:cs typeface="Calibri"/>
              </a:rPr>
              <a:t> </a:t>
            </a:r>
            <a:r>
              <a:rPr lang="en-US" sz="2800" kern="0" spc="-10">
                <a:solidFill>
                  <a:schemeClr val="tx1"/>
                </a:solidFill>
                <a:cs typeface="Calibri"/>
              </a:rPr>
              <a:t>applicable)</a:t>
            </a:r>
            <a:endParaRPr lang="en-US" sz="2800" kern="0">
              <a:solidFill>
                <a:schemeClr val="tx1"/>
              </a:solidFill>
              <a:cs typeface="Calibri"/>
            </a:endParaRPr>
          </a:p>
          <a:p>
            <a:pPr marL="812165" marR="5080" lvl="1" indent="-457200">
              <a:lnSpc>
                <a:spcPct val="110000"/>
              </a:lnSpc>
              <a:spcBef>
                <a:spcPts val="35"/>
              </a:spcBef>
              <a:spcAft>
                <a:spcPts val="0"/>
              </a:spcAft>
              <a:buClr>
                <a:srgbClr val="003864"/>
              </a:buClr>
              <a:buFont typeface="Courier New" panose="02070309020205020404" pitchFamily="49" charset="0"/>
              <a:buChar char="o"/>
              <a:tabLst>
                <a:tab pos="527685" algn="l"/>
              </a:tabLst>
              <a:defRPr/>
            </a:pPr>
            <a:r>
              <a:rPr lang="en-US" sz="2800" kern="0">
                <a:solidFill>
                  <a:schemeClr val="tx1"/>
                </a:solidFill>
                <a:cs typeface="Calibri"/>
              </a:rPr>
              <a:t>What the finding was, steps needed to resolve it</a:t>
            </a:r>
            <a:endParaRPr lang="en-US" sz="2800">
              <a:solidFill>
                <a:schemeClr val="tx1"/>
              </a:solidFill>
            </a:endParaRPr>
          </a:p>
        </p:txBody>
      </p:sp>
    </p:spTree>
    <p:extLst>
      <p:ext uri="{BB962C8B-B14F-4D97-AF65-F5344CB8AC3E}">
        <p14:creationId xmlns:p14="http://schemas.microsoft.com/office/powerpoint/2010/main" val="9584701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8176-0F42-111B-F465-5C0969F1C6CF}"/>
              </a:ext>
            </a:extLst>
          </p:cNvPr>
          <p:cNvSpPr>
            <a:spLocks noGrp="1"/>
          </p:cNvSpPr>
          <p:nvPr>
            <p:ph type="title"/>
          </p:nvPr>
        </p:nvSpPr>
        <p:spPr>
          <a:xfrm>
            <a:off x="838200" y="369452"/>
            <a:ext cx="10515600" cy="1216025"/>
          </a:xfrm>
        </p:spPr>
        <p:txBody>
          <a:bodyPr anchor="ctr">
            <a:normAutofit/>
          </a:bodyPr>
          <a:lstStyle/>
          <a:p>
            <a:r>
              <a:rPr lang="en-US"/>
              <a:t>Corrective Actions</a:t>
            </a:r>
          </a:p>
        </p:txBody>
      </p:sp>
      <p:pic>
        <p:nvPicPr>
          <p:cNvPr id="6" name="Content Placeholder 12" descr="Alarm clock with solid fill">
            <a:extLst>
              <a:ext uri="{FF2B5EF4-FFF2-40B4-BE49-F238E27FC236}">
                <a16:creationId xmlns:a16="http://schemas.microsoft.com/office/drawing/2014/main" id="{E96C443A-2496-B2D3-E6B9-8E81F11D1D17}"/>
              </a:ext>
            </a:extLst>
          </p:cNvPr>
          <p:cNvPicPr>
            <a:picLocks noGrp="1" noChangeAspect="1"/>
          </p:cNvPicPr>
          <p:nvPr>
            <p:ph sz="half" idx="1"/>
          </p:nvPr>
        </p:nvPicPr>
        <p:blipFill>
          <a:blip>
            <a:extLst>
              <a:ext uri="{96DAC541-7B7A-43D3-8B79-37D633B846F1}">
                <asvg:svgBlip xmlns:asvg="http://schemas.microsoft.com/office/drawing/2016/SVG/main" r:embed="rId3"/>
              </a:ext>
            </a:extLst>
          </a:blip>
          <a:stretch>
            <a:fillRect/>
          </a:stretch>
        </p:blipFill>
        <p:spPr>
          <a:xfrm>
            <a:off x="916976" y="1594624"/>
            <a:ext cx="4440327" cy="4440327"/>
          </a:xfrm>
        </p:spPr>
      </p:pic>
      <p:sp>
        <p:nvSpPr>
          <p:cNvPr id="11" name="Content Placeholder 4">
            <a:extLst>
              <a:ext uri="{FF2B5EF4-FFF2-40B4-BE49-F238E27FC236}">
                <a16:creationId xmlns:a16="http://schemas.microsoft.com/office/drawing/2014/main" id="{F93E29BA-E045-ECED-70DB-74A384E41267}"/>
              </a:ext>
            </a:extLst>
          </p:cNvPr>
          <p:cNvSpPr>
            <a:spLocks noGrp="1"/>
          </p:cNvSpPr>
          <p:nvPr>
            <p:ph sz="half" idx="11"/>
          </p:nvPr>
        </p:nvSpPr>
        <p:spPr>
          <a:xfrm>
            <a:off x="6206965" y="1975480"/>
            <a:ext cx="5294936" cy="3678614"/>
          </a:xfrm>
        </p:spPr>
        <p:txBody>
          <a:bodyPr>
            <a:normAutofit lnSpcReduction="10000"/>
          </a:bodyPr>
          <a:lstStyle/>
          <a:p>
            <a:pPr marL="342900" lvl="0" indent="-342900">
              <a:spcBef>
                <a:spcPct val="20000"/>
              </a:spcBef>
              <a:spcAft>
                <a:spcPts val="0"/>
              </a:spcAft>
              <a:buClrTx/>
              <a:buFont typeface="Arial" panose="020B0604020202020204" pitchFamily="34" charset="0"/>
              <a:buChar char="•"/>
              <a:defRPr/>
            </a:pPr>
            <a:r>
              <a:rPr lang="en-US" sz="3200">
                <a:solidFill>
                  <a:schemeClr val="tx1"/>
                </a:solidFill>
                <a:latin typeface="Calibri"/>
              </a:rPr>
              <a:t>Due</a:t>
            </a:r>
          </a:p>
          <a:p>
            <a:pPr marL="742950" lvl="1" indent="-285750">
              <a:spcBef>
                <a:spcPct val="20000"/>
              </a:spcBef>
              <a:spcAft>
                <a:spcPts val="0"/>
              </a:spcAft>
              <a:buClrTx/>
              <a:buFont typeface="Arial" panose="020B0604020202020204" pitchFamily="34" charset="0"/>
              <a:buChar char="–"/>
              <a:defRPr/>
            </a:pPr>
            <a:r>
              <a:rPr lang="en-US" sz="3200">
                <a:solidFill>
                  <a:schemeClr val="tx1"/>
                </a:solidFill>
                <a:latin typeface="Calibri"/>
              </a:rPr>
              <a:t>30 days from issuance of Monitoring Report</a:t>
            </a:r>
          </a:p>
          <a:p>
            <a:pPr marL="342900" lvl="0" indent="-342900">
              <a:spcBef>
                <a:spcPct val="20000"/>
              </a:spcBef>
              <a:spcAft>
                <a:spcPts val="0"/>
              </a:spcAft>
              <a:buClrTx/>
              <a:buFont typeface="Arial" panose="020B0604020202020204" pitchFamily="34" charset="0"/>
              <a:buChar char="•"/>
              <a:defRPr/>
            </a:pPr>
            <a:r>
              <a:rPr lang="en-US" sz="3200">
                <a:solidFill>
                  <a:schemeClr val="tx1"/>
                </a:solidFill>
                <a:latin typeface="Calibri"/>
              </a:rPr>
              <a:t>Resources</a:t>
            </a:r>
          </a:p>
          <a:p>
            <a:pPr marL="742950" lvl="1" indent="-285750">
              <a:spcBef>
                <a:spcPct val="20000"/>
              </a:spcBef>
              <a:spcAft>
                <a:spcPts val="0"/>
              </a:spcAft>
              <a:buClrTx/>
              <a:buFont typeface="Arial" panose="020B0604020202020204" pitchFamily="34" charset="0"/>
              <a:buChar char="–"/>
              <a:defRPr/>
            </a:pPr>
            <a:r>
              <a:rPr lang="en-US" sz="3200">
                <a:solidFill>
                  <a:schemeClr val="tx1"/>
                </a:solidFill>
                <a:latin typeface="Calibri"/>
              </a:rPr>
              <a:t>Monitor</a:t>
            </a:r>
          </a:p>
          <a:p>
            <a:pPr marL="742950" lvl="1" indent="-285750">
              <a:spcBef>
                <a:spcPct val="20000"/>
              </a:spcBef>
              <a:spcAft>
                <a:spcPts val="0"/>
              </a:spcAft>
              <a:buClrTx/>
              <a:buFont typeface="Arial" panose="020B0604020202020204" pitchFamily="34" charset="0"/>
              <a:buChar char="–"/>
              <a:defRPr/>
            </a:pPr>
            <a:r>
              <a:rPr lang="en-US" sz="3200">
                <a:solidFill>
                  <a:schemeClr val="tx1"/>
                </a:solidFill>
                <a:latin typeface="Calibri"/>
              </a:rPr>
              <a:t>Grant Coordinator</a:t>
            </a:r>
          </a:p>
        </p:txBody>
      </p:sp>
    </p:spTree>
    <p:extLst>
      <p:ext uri="{BB962C8B-B14F-4D97-AF65-F5344CB8AC3E}">
        <p14:creationId xmlns:p14="http://schemas.microsoft.com/office/powerpoint/2010/main" val="1004294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8E028-B95C-7319-2289-62CA3F5F9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EDCA6-1695-CDFD-8BC5-CF2058EE54E6}"/>
              </a:ext>
            </a:extLst>
          </p:cNvPr>
          <p:cNvSpPr>
            <a:spLocks noGrp="1"/>
          </p:cNvSpPr>
          <p:nvPr>
            <p:ph type="title"/>
          </p:nvPr>
        </p:nvSpPr>
        <p:spPr/>
        <p:txBody>
          <a:bodyPr/>
          <a:lstStyle/>
          <a:p>
            <a:r>
              <a:rPr lang="en-US"/>
              <a:t>Cycle of a Monitoring Visit </a:t>
            </a:r>
            <a:r>
              <a:rPr lang="en-US">
                <a:solidFill>
                  <a:srgbClr val="003865"/>
                </a:solidFill>
              </a:rPr>
              <a:t>1</a:t>
            </a:r>
          </a:p>
        </p:txBody>
      </p:sp>
      <p:sp>
        <p:nvSpPr>
          <p:cNvPr id="28" name="Content Placeholder 27">
            <a:extLst>
              <a:ext uri="{FF2B5EF4-FFF2-40B4-BE49-F238E27FC236}">
                <a16:creationId xmlns:a16="http://schemas.microsoft.com/office/drawing/2014/main" id="{645CDC10-8245-4A79-CC37-3941324F455B}"/>
              </a:ext>
            </a:extLst>
          </p:cNvPr>
          <p:cNvSpPr>
            <a:spLocks noGrp="1"/>
          </p:cNvSpPr>
          <p:nvPr>
            <p:ph sz="half" idx="11"/>
          </p:nvPr>
        </p:nvSpPr>
        <p:spPr/>
        <p:txBody>
          <a:bodyPr>
            <a:normAutofit/>
          </a:bodyPr>
          <a:lstStyle/>
          <a:p>
            <a:r>
              <a:rPr lang="en-US" sz="100">
                <a:solidFill>
                  <a:schemeClr val="bg1"/>
                </a:solidFill>
              </a:rPr>
              <a:t>Grantee: Visit Notification &amp; Document Request 2-3 weeks</a:t>
            </a:r>
          </a:p>
          <a:p>
            <a:r>
              <a:rPr lang="en-US" sz="100">
                <a:solidFill>
                  <a:schemeClr val="bg1"/>
                </a:solidFill>
              </a:rPr>
              <a:t>Monitor: Document Review 2-3 weeks</a:t>
            </a:r>
          </a:p>
          <a:p>
            <a:r>
              <a:rPr lang="en-US" sz="100">
                <a:solidFill>
                  <a:schemeClr val="bg1"/>
                </a:solidFill>
              </a:rPr>
              <a:t>Both: Monitoring Visit 1.5-2 hours</a:t>
            </a:r>
          </a:p>
          <a:p>
            <a:r>
              <a:rPr lang="en-US" sz="100">
                <a:solidFill>
                  <a:schemeClr val="bg1"/>
                </a:solidFill>
              </a:rPr>
              <a:t>Monitor: Monitoring Report 45 days</a:t>
            </a:r>
          </a:p>
          <a:p>
            <a:r>
              <a:rPr lang="en-US" sz="100">
                <a:solidFill>
                  <a:schemeClr val="bg1"/>
                </a:solidFill>
              </a:rPr>
              <a:t>Grantee: Corrective Actions 30 days</a:t>
            </a:r>
          </a:p>
        </p:txBody>
      </p:sp>
      <p:pic>
        <p:nvPicPr>
          <p:cNvPr id="11" name="Content Placeholder 10">
            <a:extLst>
              <a:ext uri="{FF2B5EF4-FFF2-40B4-BE49-F238E27FC236}">
                <a16:creationId xmlns:a16="http://schemas.microsoft.com/office/drawing/2014/main" id="{52038FF2-AAF4-EF7C-C1F4-8FD4B27AC228}"/>
              </a:ext>
              <a:ext uri="{C183D7F6-B498-43B3-948B-1728B52AA6E4}">
                <adec:decorative xmlns:adec="http://schemas.microsoft.com/office/drawing/2017/decorative" val="1"/>
              </a:ext>
            </a:extLst>
          </p:cNvPr>
          <p:cNvPicPr>
            <a:picLocks noGrp="1" noChangeAspect="1"/>
          </p:cNvPicPr>
          <p:nvPr>
            <p:ph sz="half" idx="1"/>
          </p:nvPr>
        </p:nvPicPr>
        <p:blipFill>
          <a:blip r:embed="rId3"/>
          <a:stretch>
            <a:fillRect/>
          </a:stretch>
        </p:blipFill>
        <p:spPr>
          <a:xfrm>
            <a:off x="651277" y="1447809"/>
            <a:ext cx="10402824" cy="5040739"/>
          </a:xfrm>
          <a:prstGeom prst="rect">
            <a:avLst/>
          </a:prstGeom>
        </p:spPr>
      </p:pic>
    </p:spTree>
    <p:extLst>
      <p:ext uri="{BB962C8B-B14F-4D97-AF65-F5344CB8AC3E}">
        <p14:creationId xmlns:p14="http://schemas.microsoft.com/office/powerpoint/2010/main" val="28213871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665AF-B6AF-CC0B-A34A-A4A3AC314E0F}"/>
              </a:ext>
            </a:extLst>
          </p:cNvPr>
          <p:cNvSpPr>
            <a:spLocks noGrp="1"/>
          </p:cNvSpPr>
          <p:nvPr>
            <p:ph type="title"/>
          </p:nvPr>
        </p:nvSpPr>
        <p:spPr/>
        <p:txBody>
          <a:bodyPr/>
          <a:lstStyle/>
          <a:p>
            <a:r>
              <a:rPr lang="en-US"/>
              <a:t>Questions</a:t>
            </a:r>
          </a:p>
        </p:txBody>
      </p:sp>
      <p:pic>
        <p:nvPicPr>
          <p:cNvPr id="5" name="object 4" descr="Surface full of multicolored Post-it Notes with question marks on them">
            <a:extLst>
              <a:ext uri="{FF2B5EF4-FFF2-40B4-BE49-F238E27FC236}">
                <a16:creationId xmlns:a16="http://schemas.microsoft.com/office/drawing/2014/main" id="{10FD4E7B-DA4D-0E63-62DB-4B79889EF55A}"/>
              </a:ext>
              <a:ext uri="{C183D7F6-B498-43B3-948B-1728B52AA6E4}">
                <adec:decorative xmlns:adec="http://schemas.microsoft.com/office/drawing/2017/decorative" val="0"/>
              </a:ext>
            </a:extLst>
          </p:cNvPr>
          <p:cNvPicPr>
            <a:picLocks noGrp="1"/>
          </p:cNvPicPr>
          <p:nvPr>
            <p:ph sz="half" idx="1"/>
          </p:nvPr>
        </p:nvPicPr>
        <p:blipFill>
          <a:blip r:embed="rId2" cstate="print"/>
          <a:stretch>
            <a:fillRect/>
          </a:stretch>
        </p:blipFill>
        <p:spPr>
          <a:xfrm>
            <a:off x="0" y="1265604"/>
            <a:ext cx="12192000" cy="5592396"/>
          </a:xfrm>
          <a:prstGeom prst="rect">
            <a:avLst/>
          </a:prstGeom>
        </p:spPr>
      </p:pic>
    </p:spTree>
    <p:extLst>
      <p:ext uri="{BB962C8B-B14F-4D97-AF65-F5344CB8AC3E}">
        <p14:creationId xmlns:p14="http://schemas.microsoft.com/office/powerpoint/2010/main" val="37556717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164D-8AAE-8DEC-C717-5C2CC0268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46822-E18E-2B5E-2DFE-30D982F66D62}"/>
              </a:ext>
            </a:extLst>
          </p:cNvPr>
          <p:cNvSpPr>
            <a:spLocks noGrp="1"/>
          </p:cNvSpPr>
          <p:nvPr>
            <p:ph type="title"/>
          </p:nvPr>
        </p:nvSpPr>
        <p:spPr>
          <a:xfrm>
            <a:off x="449224" y="811964"/>
            <a:ext cx="3698160" cy="5234072"/>
          </a:xfrm>
        </p:spPr>
        <p:txBody>
          <a:bodyPr anchor="ctr">
            <a:normAutofit/>
          </a:bodyPr>
          <a:lstStyle/>
          <a:p>
            <a:r>
              <a:rPr lang="en-US" sz="4400"/>
              <a:t>Technical Assistance</a:t>
            </a:r>
            <a:endParaRPr lang="en-US" sz="4400">
              <a:ea typeface="Calibri"/>
              <a:cs typeface="Calibri"/>
            </a:endParaRPr>
          </a:p>
        </p:txBody>
      </p:sp>
      <p:pic>
        <p:nvPicPr>
          <p:cNvPr id="6" name="Content Placeholder 5" descr="Questions with solid fill">
            <a:extLst>
              <a:ext uri="{FF2B5EF4-FFF2-40B4-BE49-F238E27FC236}">
                <a16:creationId xmlns:a16="http://schemas.microsoft.com/office/drawing/2014/main" id="{785B5AFF-F9D9-CA6F-9966-4A124F14DE49}"/>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bwMode="gray">
          <a:xfrm>
            <a:off x="5622081" y="808073"/>
            <a:ext cx="5237963" cy="5237963"/>
          </a:xfrm>
          <a:prstGeom prst="rect">
            <a:avLst/>
          </a:prstGeom>
          <a:noFill/>
        </p:spPr>
      </p:pic>
      <p:sp>
        <p:nvSpPr>
          <p:cNvPr id="10" name="Slide Number Placeholder 3">
            <a:extLst>
              <a:ext uri="{FF2B5EF4-FFF2-40B4-BE49-F238E27FC236}">
                <a16:creationId xmlns:a16="http://schemas.microsoft.com/office/drawing/2014/main" id="{38DB5788-1D54-2AF9-B4AE-6EB361C3D4C3}"/>
              </a:ext>
            </a:extLst>
          </p:cNvPr>
          <p:cNvSpPr>
            <a:spLocks noGrp="1"/>
          </p:cNvSpPr>
          <p:nvPr>
            <p:ph type="sldNum" sz="quarter" idx="12"/>
          </p:nvPr>
        </p:nvSpPr>
        <p:spPr>
          <a:xfrm>
            <a:off x="9891132" y="6356350"/>
            <a:ext cx="1462668" cy="365125"/>
          </a:xfrm>
        </p:spPr>
        <p:txBody>
          <a:bodyPr anchor="ctr">
            <a:normAutofit/>
          </a:bodyPr>
          <a:lstStyle/>
          <a:p>
            <a:pPr>
              <a:spcAft>
                <a:spcPts val="600"/>
              </a:spcAft>
            </a:pPr>
            <a:fld id="{48F63A3B-78C7-47BE-AE5E-E10140E04643}" type="slidenum">
              <a:rPr lang="en-US" smtClean="0"/>
              <a:pPr>
                <a:spcAft>
                  <a:spcPts val="600"/>
                </a:spcAft>
              </a:pPr>
              <a:t>105</a:t>
            </a:fld>
            <a:endParaRPr lang="en-US"/>
          </a:p>
        </p:txBody>
      </p:sp>
    </p:spTree>
    <p:extLst>
      <p:ext uri="{BB962C8B-B14F-4D97-AF65-F5344CB8AC3E}">
        <p14:creationId xmlns:p14="http://schemas.microsoft.com/office/powerpoint/2010/main" val="17379857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2239-2E81-F189-B3DA-7A103A4743BA}"/>
              </a:ext>
            </a:extLst>
          </p:cNvPr>
          <p:cNvSpPr>
            <a:spLocks noGrp="1"/>
          </p:cNvSpPr>
          <p:nvPr>
            <p:ph type="title"/>
          </p:nvPr>
        </p:nvSpPr>
        <p:spPr/>
        <p:txBody>
          <a:bodyPr/>
          <a:lstStyle/>
          <a:p>
            <a:r>
              <a:rPr lang="en-US"/>
              <a:t>Common Terms</a:t>
            </a:r>
          </a:p>
        </p:txBody>
      </p:sp>
      <p:sp>
        <p:nvSpPr>
          <p:cNvPr id="3" name="Content Placeholder 2">
            <a:extLst>
              <a:ext uri="{FF2B5EF4-FFF2-40B4-BE49-F238E27FC236}">
                <a16:creationId xmlns:a16="http://schemas.microsoft.com/office/drawing/2014/main" id="{B53A39DC-2736-5BAF-EFBF-785182409301}"/>
              </a:ext>
            </a:extLst>
          </p:cNvPr>
          <p:cNvSpPr>
            <a:spLocks noGrp="1"/>
          </p:cNvSpPr>
          <p:nvPr>
            <p:ph sz="half" idx="1"/>
          </p:nvPr>
        </p:nvSpPr>
        <p:spPr/>
        <p:txBody>
          <a:bodyPr vert="horz" lIns="274320" tIns="274320" rIns="274320" bIns="274320" rtlCol="0" anchor="t">
            <a:normAutofit fontScale="92500" lnSpcReduction="10000"/>
          </a:bodyPr>
          <a:lstStyle/>
          <a:p>
            <a:pPr marL="354965" indent="-342265">
              <a:spcBef>
                <a:spcPts val="100"/>
              </a:spcBef>
              <a:spcAft>
                <a:spcPts val="0"/>
              </a:spcAft>
              <a:buClr>
                <a:srgbClr val="9BBA58"/>
              </a:buClr>
              <a:buFont typeface="Arial"/>
              <a:buChar char="•"/>
              <a:tabLst>
                <a:tab pos="354965" algn="l"/>
              </a:tabLst>
              <a:defRPr/>
            </a:pPr>
            <a:r>
              <a:rPr lang="en-US" sz="2800" b="1" kern="0" dirty="0">
                <a:solidFill>
                  <a:srgbClr val="003864"/>
                </a:solidFill>
                <a:latin typeface="Calibri"/>
                <a:cs typeface="Calibri"/>
              </a:rPr>
              <a:t>Workforce One or WF1 – </a:t>
            </a:r>
            <a:r>
              <a:rPr lang="en-US" sz="2800" kern="0" dirty="0">
                <a:solidFill>
                  <a:srgbClr val="003864"/>
                </a:solidFill>
                <a:latin typeface="Calibri"/>
                <a:cs typeface="Calibri"/>
              </a:rPr>
              <a:t>DEED's case management system where you will document participant </a:t>
            </a:r>
            <a:r>
              <a:rPr lang="en-US" sz="2800" kern="0" dirty="0" err="1">
                <a:solidFill>
                  <a:srgbClr val="003864"/>
                </a:solidFill>
                <a:latin typeface="Calibri"/>
                <a:cs typeface="Calibri"/>
              </a:rPr>
              <a:t>eli</a:t>
            </a:r>
            <a:r>
              <a:rPr lang="en-US" sz="2800" kern="0" dirty="0">
                <a:solidFill>
                  <a:srgbClr val="003864"/>
                </a:solidFill>
                <a:latin typeface="Calibri"/>
                <a:cs typeface="Calibri"/>
              </a:rPr>
              <a:t>gibility, </a:t>
            </a:r>
            <a:r>
              <a:rPr lang="en-US" sz="2800" kern="0" dirty="0" err="1">
                <a:solidFill>
                  <a:srgbClr val="003864"/>
                </a:solidFill>
                <a:latin typeface="Calibri"/>
                <a:cs typeface="Calibri"/>
              </a:rPr>
              <a:t>activi</a:t>
            </a:r>
            <a:r>
              <a:rPr lang="en-US" sz="2800" kern="0" dirty="0">
                <a:solidFill>
                  <a:srgbClr val="003864"/>
                </a:solidFill>
                <a:latin typeface="Calibri"/>
                <a:cs typeface="Calibri"/>
              </a:rPr>
              <a:t>ties, and exits regularly.</a:t>
            </a:r>
            <a:endParaRPr lang="en-US" sz="2800" b="0" i="0" u="none" strike="noStrike" kern="0" cap="none" spc="-10" normalizeH="0" baseline="0" noProof="0" dirty="0">
              <a:ln>
                <a:noFill/>
              </a:ln>
              <a:solidFill>
                <a:srgbClr val="003864"/>
              </a:solidFill>
              <a:effectLst/>
              <a:uLnTx/>
              <a:uFillTx/>
              <a:latin typeface="Calibri"/>
              <a:ea typeface="Calibri"/>
              <a:cs typeface="Calibri"/>
            </a:endParaRPr>
          </a:p>
          <a:p>
            <a:pPr marL="12700" indent="0">
              <a:spcBef>
                <a:spcPts val="100"/>
              </a:spcBef>
              <a:spcAft>
                <a:spcPts val="0"/>
              </a:spcAft>
              <a:buClr>
                <a:srgbClr val="9BBA58"/>
              </a:buClr>
              <a:buNone/>
              <a:tabLst>
                <a:tab pos="355600" algn="l"/>
                <a:tab pos="6280150" algn="l"/>
              </a:tabLst>
              <a:defRPr/>
            </a:pPr>
            <a:endParaRPr lang="en-US" sz="2800" kern="0" dirty="0">
              <a:solidFill>
                <a:srgbClr val="003864"/>
              </a:solidFill>
              <a:latin typeface="Calibri"/>
              <a:ea typeface="Calibri"/>
              <a:cs typeface="Calibri"/>
            </a:endParaRPr>
          </a:p>
          <a:p>
            <a:pPr marL="354965" indent="-342265">
              <a:spcBef>
                <a:spcPts val="100"/>
              </a:spcBef>
              <a:spcAft>
                <a:spcPts val="0"/>
              </a:spcAft>
              <a:buClr>
                <a:srgbClr val="9BBA58"/>
              </a:buClr>
              <a:buFont typeface="Arial"/>
              <a:buChar char="•"/>
              <a:tabLst>
                <a:tab pos="355600" algn="l"/>
                <a:tab pos="6280150" algn="l"/>
              </a:tabLst>
              <a:defRPr/>
            </a:pPr>
            <a:r>
              <a:rPr lang="en-US" sz="2800" b="1" kern="0">
                <a:solidFill>
                  <a:srgbClr val="003864"/>
                </a:solidFill>
                <a:latin typeface="Calibri"/>
                <a:ea typeface="Calibri"/>
                <a:cs typeface="Calibri"/>
              </a:rPr>
              <a:t>RPR- </a:t>
            </a:r>
            <a:r>
              <a:rPr lang="en-US" sz="2800" kern="0">
                <a:solidFill>
                  <a:srgbClr val="003864"/>
                </a:solidFill>
                <a:latin typeface="Calibri"/>
                <a:ea typeface="Calibri"/>
                <a:cs typeface="Calibri"/>
              </a:rPr>
              <a:t>Reimbursement Payment Requests. These are due monthly along with a system generated general ledger and supporting documentation.</a:t>
            </a:r>
            <a:endParaRPr lang="en-US" sz="2800" kern="0" dirty="0">
              <a:solidFill>
                <a:srgbClr val="003864"/>
              </a:solidFill>
              <a:latin typeface="Calibri"/>
              <a:cs typeface="Calibri"/>
            </a:endParaRPr>
          </a:p>
          <a:p>
            <a:pPr marL="12700" indent="0">
              <a:spcBef>
                <a:spcPts val="100"/>
              </a:spcBef>
              <a:spcAft>
                <a:spcPts val="0"/>
              </a:spcAft>
              <a:buClr>
                <a:srgbClr val="9BBA58"/>
              </a:buClr>
              <a:buNone/>
              <a:tabLst>
                <a:tab pos="355600" algn="l"/>
                <a:tab pos="6280150" algn="l"/>
              </a:tabLst>
              <a:defRPr/>
            </a:pPr>
            <a:endParaRPr lang="en-US" sz="2800" kern="0" dirty="0">
              <a:solidFill>
                <a:srgbClr val="003864"/>
              </a:solidFill>
              <a:latin typeface="Calibri"/>
              <a:ea typeface="Calibri"/>
              <a:cs typeface="Calibri"/>
            </a:endParaRPr>
          </a:p>
          <a:p>
            <a:pPr marL="354965" indent="-342265">
              <a:spcBef>
                <a:spcPts val="100"/>
              </a:spcBef>
              <a:spcAft>
                <a:spcPts val="0"/>
              </a:spcAft>
              <a:buClr>
                <a:srgbClr val="9BBA58"/>
              </a:buClr>
              <a:buFont typeface="Arial"/>
              <a:buChar char="•"/>
              <a:tabLst>
                <a:tab pos="355600" algn="l"/>
                <a:tab pos="6280150" algn="l"/>
              </a:tabLst>
              <a:defRPr/>
            </a:pPr>
            <a:r>
              <a:rPr lang="en-US" sz="2800" b="1" kern="0">
                <a:solidFill>
                  <a:srgbClr val="003864"/>
                </a:solidFill>
                <a:latin typeface="Calibri"/>
                <a:ea typeface="Calibri"/>
                <a:cs typeface="Calibri"/>
              </a:rPr>
              <a:t>ACP- </a:t>
            </a:r>
            <a:r>
              <a:rPr lang="en-US" sz="2800" kern="0">
                <a:solidFill>
                  <a:srgbClr val="003864"/>
                </a:solidFill>
                <a:latin typeface="Calibri"/>
                <a:ea typeface="Calibri"/>
                <a:cs typeface="Calibri"/>
              </a:rPr>
              <a:t>Adult Career Programs. A DEED division responsible for making grants. They have a host of supporting materials for grantees on their webpage. </a:t>
            </a:r>
            <a:endParaRPr lang="en-US" sz="2800" kern="0" dirty="0">
              <a:solidFill>
                <a:srgbClr val="003864"/>
              </a:solidFill>
              <a:latin typeface="Calibri"/>
              <a:cs typeface="Calibri"/>
            </a:endParaRPr>
          </a:p>
          <a:p>
            <a:pPr marL="12700" indent="0">
              <a:spcBef>
                <a:spcPts val="100"/>
              </a:spcBef>
              <a:spcAft>
                <a:spcPts val="0"/>
              </a:spcAft>
              <a:buClr>
                <a:srgbClr val="9BBA58"/>
              </a:buClr>
              <a:buNone/>
              <a:tabLst>
                <a:tab pos="355600" algn="l"/>
                <a:tab pos="6280150" algn="l"/>
              </a:tabLst>
              <a:defRPr/>
            </a:pPr>
            <a:endParaRPr lang="en-US" sz="2800" kern="0" dirty="0">
              <a:solidFill>
                <a:srgbClr val="003864"/>
              </a:solidFill>
              <a:latin typeface="Calibri"/>
              <a:ea typeface="Calibri"/>
              <a:cs typeface="Calibri"/>
            </a:endParaRPr>
          </a:p>
          <a:p>
            <a:pPr marL="355600" marR="5080" indent="-342900">
              <a:spcBef>
                <a:spcPts val="580"/>
              </a:spcBef>
              <a:spcAft>
                <a:spcPts val="1200"/>
              </a:spcAft>
              <a:buClr>
                <a:srgbClr val="9BBA58"/>
              </a:buClr>
              <a:buFont typeface="Arial"/>
              <a:buChar char="•"/>
              <a:tabLst>
                <a:tab pos="355600" algn="l"/>
                <a:tab pos="6280150" algn="l"/>
              </a:tabLst>
              <a:defRPr/>
            </a:pPr>
            <a:r>
              <a:rPr lang="en-US" sz="2800" b="1" kern="0" spc="-10">
                <a:solidFill>
                  <a:srgbClr val="003864"/>
                </a:solidFill>
                <a:latin typeface="Calibri"/>
                <a:ea typeface="Calibri"/>
                <a:cs typeface="Calibri"/>
              </a:rPr>
              <a:t>OPS- </a:t>
            </a:r>
            <a:r>
              <a:rPr lang="en-US" sz="2800" kern="0" spc="-10">
                <a:solidFill>
                  <a:srgbClr val="003864"/>
                </a:solidFill>
                <a:latin typeface="Calibri"/>
                <a:ea typeface="Calibri"/>
                <a:cs typeface="Calibri"/>
              </a:rPr>
              <a:t>Office of Public Service.</a:t>
            </a:r>
            <a:endParaRPr lang="en-US" sz="2800" b="0" i="0" u="none" strike="noStrike" kern="0" cap="none" spc="-10" normalizeH="0" baseline="0" noProof="0" dirty="0">
              <a:ln>
                <a:noFill/>
              </a:ln>
              <a:solidFill>
                <a:srgbClr val="003864"/>
              </a:solidFill>
              <a:effectLst/>
              <a:uLnTx/>
              <a:uFillTx/>
              <a:latin typeface="Calibri"/>
              <a:ea typeface="Calibri"/>
              <a:cs typeface="Calibri"/>
            </a:endParaRPr>
          </a:p>
        </p:txBody>
      </p:sp>
    </p:spTree>
    <p:extLst>
      <p:ext uri="{BB962C8B-B14F-4D97-AF65-F5344CB8AC3E}">
        <p14:creationId xmlns:p14="http://schemas.microsoft.com/office/powerpoint/2010/main" val="40919078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04EE3-D76B-90BD-5C42-362311EFAAC1}"/>
              </a:ext>
            </a:extLst>
          </p:cNvPr>
          <p:cNvSpPr>
            <a:spLocks noGrp="1"/>
          </p:cNvSpPr>
          <p:nvPr>
            <p:ph type="title"/>
          </p:nvPr>
        </p:nvSpPr>
        <p:spPr/>
        <p:txBody>
          <a:bodyPr/>
          <a:lstStyle/>
          <a:p>
            <a:r>
              <a:rPr lang="en-US">
                <a:ea typeface="Calibri"/>
                <a:cs typeface="Calibri"/>
              </a:rPr>
              <a:t>Technical Assistance</a:t>
            </a:r>
            <a:endParaRPr lang="en-US"/>
          </a:p>
        </p:txBody>
      </p:sp>
      <p:sp>
        <p:nvSpPr>
          <p:cNvPr id="3" name="Content Placeholder 2">
            <a:extLst>
              <a:ext uri="{FF2B5EF4-FFF2-40B4-BE49-F238E27FC236}">
                <a16:creationId xmlns:a16="http://schemas.microsoft.com/office/drawing/2014/main" id="{0E4186F3-535F-3696-FB06-76A00C20C0DF}"/>
              </a:ext>
            </a:extLst>
          </p:cNvPr>
          <p:cNvSpPr>
            <a:spLocks noGrp="1"/>
          </p:cNvSpPr>
          <p:nvPr>
            <p:ph idx="1"/>
          </p:nvPr>
        </p:nvSpPr>
        <p:spPr/>
        <p:txBody>
          <a:bodyPr vert="horz" lIns="274320" tIns="274320" rIns="274320" bIns="274320" rtlCol="0" anchor="t">
            <a:normAutofit/>
          </a:bodyPr>
          <a:lstStyle/>
          <a:p>
            <a:r>
              <a:rPr lang="en-US" dirty="0">
                <a:solidFill>
                  <a:schemeClr val="tx1"/>
                </a:solidFill>
                <a:ea typeface="Calibri"/>
                <a:cs typeface="Calibri"/>
              </a:rPr>
              <a:t>Grant coordinator is available to support you: </a:t>
            </a:r>
            <a:r>
              <a:rPr lang="en-US" dirty="0" err="1">
                <a:solidFill>
                  <a:schemeClr val="tx1"/>
                </a:solidFill>
                <a:ea typeface="Calibri"/>
                <a:cs typeface="Calibri"/>
                <a:hlinkClick r:id="rId2">
                  <a:extLst>
                    <a:ext uri="{A12FA001-AC4F-418D-AE19-62706E023703}">
                      <ahyp:hlinkClr xmlns:ahyp="http://schemas.microsoft.com/office/drawing/2018/hyperlinkcolor" val="tx"/>
                    </a:ext>
                  </a:extLst>
                </a:hlinkClick>
              </a:rPr>
              <a:t>publicservice.dee</a:t>
            </a:r>
            <a:r>
              <a:rPr lang="en-US" dirty="0">
                <a:solidFill>
                  <a:schemeClr val="tx1"/>
                </a:solidFill>
                <a:ea typeface="Calibri"/>
                <a:cs typeface="Calibri"/>
                <a:hlinkClick r:id="rId2">
                  <a:extLst>
                    <a:ext uri="{A12FA001-AC4F-418D-AE19-62706E023703}">
                      <ahyp:hlinkClr xmlns:ahyp="http://schemas.microsoft.com/office/drawing/2018/hyperlinkcolor" val="tx"/>
                    </a:ext>
                  </a:extLst>
                </a:hlinkClick>
              </a:rPr>
              <a:t>d@state.mn.us</a:t>
            </a:r>
            <a:endParaRPr lang="en-US" dirty="0">
              <a:solidFill>
                <a:schemeClr val="tx1"/>
              </a:solidFill>
              <a:ea typeface="Calibri"/>
              <a:cs typeface="Calibri"/>
            </a:endParaRPr>
          </a:p>
          <a:p>
            <a:r>
              <a:rPr lang="en-US" dirty="0">
                <a:solidFill>
                  <a:schemeClr val="tx1"/>
                </a:solidFill>
                <a:ea typeface="Calibri"/>
                <a:cs typeface="Calibri"/>
              </a:rPr>
              <a:t>Grant coordinator will set up a 30 and 90 day check ins with grantees</a:t>
            </a:r>
          </a:p>
          <a:p>
            <a:r>
              <a:rPr lang="en-US">
                <a:solidFill>
                  <a:schemeClr val="tx1"/>
                </a:solidFill>
                <a:ea typeface="Calibri"/>
                <a:cs typeface="Calibri"/>
              </a:rPr>
              <a:t>Grant coordinator will host optional technical assistance and program leadership sessions to support program implementation </a:t>
            </a:r>
            <a:endParaRPr lang="en-US" dirty="0">
              <a:solidFill>
                <a:schemeClr val="tx1"/>
              </a:solidFill>
              <a:ea typeface="Calibri"/>
              <a:cs typeface="Calibri"/>
            </a:endParaRPr>
          </a:p>
        </p:txBody>
      </p:sp>
      <p:sp>
        <p:nvSpPr>
          <p:cNvPr id="4" name="Slide Number Placeholder 3">
            <a:extLst>
              <a:ext uri="{FF2B5EF4-FFF2-40B4-BE49-F238E27FC236}">
                <a16:creationId xmlns:a16="http://schemas.microsoft.com/office/drawing/2014/main" id="{296B5976-FD0F-C0FB-CB0D-EB89CF8F56AE}"/>
              </a:ext>
            </a:extLst>
          </p:cNvPr>
          <p:cNvSpPr>
            <a:spLocks noGrp="1"/>
          </p:cNvSpPr>
          <p:nvPr>
            <p:ph type="sldNum" sz="quarter" idx="12"/>
          </p:nvPr>
        </p:nvSpPr>
        <p:spPr/>
        <p:txBody>
          <a:bodyPr/>
          <a:lstStyle/>
          <a:p>
            <a:fld id="{48F63A3B-78C7-47BE-AE5E-E10140E04643}" type="slidenum">
              <a:rPr lang="en-US" smtClean="0"/>
              <a:t>107</a:t>
            </a:fld>
            <a:endParaRPr lang="en-US"/>
          </a:p>
        </p:txBody>
      </p:sp>
    </p:spTree>
    <p:extLst>
      <p:ext uri="{BB962C8B-B14F-4D97-AF65-F5344CB8AC3E}">
        <p14:creationId xmlns:p14="http://schemas.microsoft.com/office/powerpoint/2010/main" val="36517757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A47F4-1F88-EAA9-DCC6-65C3D935C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6AC8D6-1E4D-1629-D313-260A711334FB}"/>
              </a:ext>
            </a:extLst>
          </p:cNvPr>
          <p:cNvSpPr>
            <a:spLocks noGrp="1"/>
          </p:cNvSpPr>
          <p:nvPr>
            <p:ph type="title"/>
          </p:nvPr>
        </p:nvSpPr>
        <p:spPr/>
        <p:txBody>
          <a:bodyPr/>
          <a:lstStyle/>
          <a:p>
            <a:r>
              <a:rPr lang="en-US"/>
              <a:t>Additional Information</a:t>
            </a:r>
          </a:p>
        </p:txBody>
      </p:sp>
      <p:sp>
        <p:nvSpPr>
          <p:cNvPr id="3" name="Content Placeholder 2">
            <a:extLst>
              <a:ext uri="{FF2B5EF4-FFF2-40B4-BE49-F238E27FC236}">
                <a16:creationId xmlns:a16="http://schemas.microsoft.com/office/drawing/2014/main" id="{E1DD231D-1116-629F-F5C0-F1B2B03C83A3}"/>
              </a:ext>
            </a:extLst>
          </p:cNvPr>
          <p:cNvSpPr>
            <a:spLocks noGrp="1"/>
          </p:cNvSpPr>
          <p:nvPr>
            <p:ph sz="half" idx="1"/>
          </p:nvPr>
        </p:nvSpPr>
        <p:spPr/>
        <p:txBody>
          <a:bodyPr vert="horz" lIns="274320" tIns="274320" rIns="274320" bIns="274320" rtlCol="0" anchor="t">
            <a:normAutofit fontScale="92500"/>
          </a:bodyPr>
          <a:lstStyle/>
          <a:p>
            <a:pPr marL="354965" indent="-342265">
              <a:spcBef>
                <a:spcPts val="100"/>
              </a:spcBef>
              <a:spcAft>
                <a:spcPts val="0"/>
              </a:spcAft>
              <a:buClr>
                <a:srgbClr val="9BBA58"/>
              </a:buClr>
              <a:buFont typeface="Arial"/>
              <a:buChar char="•"/>
              <a:tabLst>
                <a:tab pos="354965" algn="l"/>
              </a:tabLst>
              <a:defRPr/>
            </a:pPr>
            <a:r>
              <a:rPr lang="en-US" sz="2800" b="1" kern="0" dirty="0">
                <a:solidFill>
                  <a:srgbClr val="003864"/>
                </a:solidFill>
                <a:latin typeface="Calibri"/>
                <a:cs typeface="Calibri"/>
              </a:rPr>
              <a:t>Adult and Career Pathways</a:t>
            </a:r>
            <a:r>
              <a:rPr kumimoji="0" lang="en-US" sz="2800" b="1" i="0" u="none" strike="noStrike" kern="0" cap="none" spc="-50" normalizeH="0" baseline="0" noProof="0" dirty="0">
                <a:ln>
                  <a:noFill/>
                </a:ln>
                <a:solidFill>
                  <a:srgbClr val="003864"/>
                </a:solidFill>
                <a:effectLst/>
                <a:uLnTx/>
                <a:uFillTx/>
                <a:latin typeface="Calibri"/>
                <a:cs typeface="Calibri"/>
              </a:rPr>
              <a:t> </a:t>
            </a:r>
            <a:r>
              <a:rPr kumimoji="0" lang="en-US" sz="2800" b="1" i="0" u="none" strike="noStrike" kern="0" cap="none" spc="-20" normalizeH="0" baseline="0" noProof="0" dirty="0">
                <a:ln>
                  <a:noFill/>
                </a:ln>
                <a:solidFill>
                  <a:srgbClr val="003864"/>
                </a:solidFill>
                <a:effectLst/>
                <a:uLnTx/>
                <a:uFillTx/>
                <a:latin typeface="Calibri"/>
                <a:cs typeface="Calibri"/>
              </a:rPr>
              <a:t>Webpage</a:t>
            </a:r>
            <a:r>
              <a:rPr kumimoji="0" lang="en-US" sz="2800" b="1"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much</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of</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what</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is</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dirty="0">
                <a:ln>
                  <a:noFill/>
                </a:ln>
                <a:solidFill>
                  <a:srgbClr val="003864"/>
                </a:solidFill>
                <a:effectLst/>
                <a:uLnTx/>
                <a:uFillTx/>
                <a:latin typeface="Calibri"/>
                <a:cs typeface="Calibri"/>
              </a:rPr>
              <a:t>covered</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in</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dirty="0">
                <a:ln>
                  <a:noFill/>
                </a:ln>
                <a:solidFill>
                  <a:srgbClr val="003864"/>
                </a:solidFill>
                <a:effectLst/>
                <a:uLnTx/>
                <a:uFillTx/>
                <a:latin typeface="Calibri"/>
                <a:cs typeface="Calibri"/>
              </a:rPr>
              <a:t>today’s</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training</a:t>
            </a:r>
            <a:r>
              <a:rPr kumimoji="0" lang="en-US" sz="2800" b="0" i="0" u="none" strike="noStrike" kern="0" cap="none" spc="-70" normalizeH="0" baseline="0" noProof="0" dirty="0">
                <a:ln>
                  <a:noFill/>
                </a:ln>
                <a:solidFill>
                  <a:srgbClr val="003864"/>
                </a:solidFill>
                <a:effectLst/>
                <a:uLnTx/>
                <a:uFillTx/>
                <a:latin typeface="Calibri"/>
                <a:cs typeface="Calibri"/>
              </a:rPr>
              <a:t> </a:t>
            </a:r>
            <a:r>
              <a:rPr lang="en-US" sz="2800" kern="0" spc="-25" dirty="0">
                <a:solidFill>
                  <a:srgbClr val="003864"/>
                </a:solidFill>
                <a:latin typeface="Calibri"/>
                <a:cs typeface="Calibri"/>
              </a:rPr>
              <a:t>is </a:t>
            </a:r>
            <a:r>
              <a:rPr lang="en-US" sz="2800" kern="0" spc="-20" dirty="0">
                <a:solidFill>
                  <a:srgbClr val="003864"/>
                </a:solidFill>
                <a:latin typeface="Calibri"/>
                <a:cs typeface="Calibri"/>
              </a:rPr>
              <a:t>referenced</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in</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dirty="0">
                <a:ln>
                  <a:noFill/>
                </a:ln>
                <a:solidFill>
                  <a:srgbClr val="003864"/>
                </a:solidFill>
                <a:effectLst/>
                <a:uLnTx/>
                <a:uFillTx/>
                <a:latin typeface="Calibri"/>
                <a:cs typeface="Calibri"/>
              </a:rPr>
              <a:t>the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45" normalizeH="0" baseline="0" noProof="0" dirty="0">
                <a:ln>
                  <a:noFill/>
                </a:ln>
                <a:solidFill>
                  <a:srgbClr val="003864"/>
                </a:solidFill>
                <a:effectLst/>
                <a:uLnTx/>
                <a:uFillTx/>
                <a:latin typeface="Calibri"/>
                <a:cs typeface="Calibri"/>
                <a:hlinkClick r:id="rId3"/>
              </a:rPr>
              <a:t>Resources and Guides section</a:t>
            </a:r>
            <a:r>
              <a:rPr kumimoji="0" lang="en-US" sz="2800" b="0" i="0" u="none" strike="noStrike" kern="0" cap="none" spc="-50" normalizeH="0" baseline="0" noProof="0" dirty="0">
                <a:ln>
                  <a:noFill/>
                </a:ln>
                <a:solidFill>
                  <a:srgbClr val="003864"/>
                </a:solidFill>
                <a:effectLst/>
                <a:uLnTx/>
                <a:uFillTx/>
                <a:latin typeface="Calibri"/>
                <a:cs typeface="Calibri"/>
                <a:hlinkClick r:id="rId3"/>
              </a:rPr>
              <a:t> </a:t>
            </a:r>
            <a:r>
              <a:rPr kumimoji="0" lang="en-US" sz="2800" b="0" i="0" u="none" strike="noStrike" kern="0" cap="none" spc="0" normalizeH="0" baseline="0" noProof="0" dirty="0">
                <a:ln>
                  <a:noFill/>
                </a:ln>
                <a:solidFill>
                  <a:srgbClr val="003864"/>
                </a:solidFill>
                <a:effectLst/>
                <a:uLnTx/>
                <a:uFillTx/>
                <a:latin typeface="Calibri"/>
                <a:cs typeface="Calibri"/>
              </a:rPr>
              <a:t>on</a:t>
            </a:r>
            <a:r>
              <a:rPr kumimoji="0" lang="en-US" sz="2800" b="0" i="0" u="none" strike="noStrike" kern="0" cap="none" spc="-55" normalizeH="0" baseline="0" noProof="0" dirty="0">
                <a:ln>
                  <a:noFill/>
                </a:ln>
                <a:solidFill>
                  <a:srgbClr val="003864"/>
                </a:solidFill>
                <a:effectLst/>
                <a:uLnTx/>
                <a:uFillTx/>
                <a:latin typeface="Calibri"/>
                <a:cs typeface="Calibri"/>
              </a:rPr>
              <a:t> </a:t>
            </a:r>
            <a:r>
              <a:rPr lang="en-US" sz="2800" kern="0">
                <a:solidFill>
                  <a:srgbClr val="003864"/>
                </a:solidFill>
                <a:latin typeface="Calibri"/>
                <a:cs typeface="Calibri"/>
              </a:rPr>
              <a:t>this </a:t>
            </a:r>
            <a:r>
              <a:rPr lang="en-US" sz="2800" kern="0" spc="-10">
                <a:solidFill>
                  <a:srgbClr val="003864"/>
                </a:solidFill>
                <a:latin typeface="Calibri"/>
                <a:cs typeface="Calibri"/>
              </a:rPr>
              <a:t>webpage.</a:t>
            </a:r>
            <a:endParaRPr lang="en-US" sz="2800" b="0" i="0" u="none" strike="noStrike" kern="0" cap="none" spc="0" normalizeH="0" baseline="0" noProof="0">
              <a:ln>
                <a:noFill/>
              </a:ln>
              <a:solidFill>
                <a:sysClr val="windowText" lastClr="000000"/>
              </a:solidFill>
              <a:effectLst/>
              <a:uLnTx/>
              <a:uFillTx/>
              <a:latin typeface="Calibri"/>
              <a:ea typeface="Calibri"/>
              <a:cs typeface="Calibri"/>
            </a:endParaRPr>
          </a:p>
          <a:p>
            <a:pPr marL="12700" indent="0">
              <a:spcBef>
                <a:spcPts val="100"/>
              </a:spcBef>
              <a:spcAft>
                <a:spcPts val="0"/>
              </a:spcAft>
              <a:buClr>
                <a:srgbClr val="9BBA58"/>
              </a:buClr>
              <a:buNone/>
              <a:tabLst>
                <a:tab pos="355600" algn="l"/>
                <a:tab pos="6280150" algn="l"/>
              </a:tabLst>
              <a:defRPr/>
            </a:pPr>
            <a:endParaRPr lang="en-US" sz="2800" kern="0" spc="-10" dirty="0">
              <a:solidFill>
                <a:srgbClr val="003864"/>
              </a:solidFill>
              <a:latin typeface="Calibri"/>
              <a:ea typeface="Calibri"/>
              <a:cs typeface="Calibri"/>
            </a:endParaRPr>
          </a:p>
          <a:p>
            <a:pPr marL="355600" marR="5080" indent="-342900">
              <a:spcBef>
                <a:spcPts val="580"/>
              </a:spcBef>
              <a:spcAft>
                <a:spcPts val="1200"/>
              </a:spcAft>
              <a:buClr>
                <a:srgbClr val="9BBA58"/>
              </a:buClr>
              <a:buFont typeface="Arial"/>
              <a:buChar char="•"/>
              <a:tabLst>
                <a:tab pos="355600" algn="l"/>
                <a:tab pos="6280150" algn="l"/>
              </a:tabLst>
              <a:defRPr/>
            </a:pPr>
            <a:r>
              <a:rPr kumimoji="0" lang="en-US" sz="2800" b="1" i="0" u="none" strike="noStrike" kern="0" cap="none" spc="0" normalizeH="0" baseline="0" noProof="0">
                <a:ln>
                  <a:noFill/>
                </a:ln>
                <a:solidFill>
                  <a:srgbClr val="003864"/>
                </a:solidFill>
                <a:effectLst/>
                <a:uLnTx/>
                <a:uFillTx/>
                <a:latin typeface="Calibri"/>
                <a:cs typeface="Calibri"/>
              </a:rPr>
              <a:t>Today’s Onboarding</a:t>
            </a:r>
            <a:r>
              <a:rPr kumimoji="0" lang="en-US" sz="2800" b="1" i="0" u="none" strike="noStrike" kern="0" cap="none" spc="-65" normalizeH="0" baseline="0" noProof="0" dirty="0">
                <a:ln>
                  <a:noFill/>
                </a:ln>
                <a:solidFill>
                  <a:srgbClr val="003864"/>
                </a:solidFill>
                <a:effectLst/>
                <a:uLnTx/>
                <a:uFillTx/>
                <a:latin typeface="Calibri"/>
                <a:cs typeface="Calibri"/>
              </a:rPr>
              <a:t> </a:t>
            </a:r>
            <a:r>
              <a:rPr kumimoji="0" lang="en-US" sz="2800" b="1" i="0" u="none" strike="noStrike" kern="0" cap="none" spc="0" normalizeH="0" baseline="0" noProof="0">
                <a:ln>
                  <a:noFill/>
                </a:ln>
                <a:solidFill>
                  <a:srgbClr val="003864"/>
                </a:solidFill>
                <a:effectLst/>
                <a:uLnTx/>
                <a:uFillTx/>
                <a:latin typeface="Calibri"/>
                <a:cs typeface="Calibri"/>
              </a:rPr>
              <a:t>Session</a:t>
            </a:r>
            <a:r>
              <a:rPr kumimoji="0" lang="en-US" sz="2800" b="1" i="0" u="none" strike="noStrike" kern="0" cap="none" spc="-50" normalizeH="0" baseline="0" noProof="0">
                <a:ln>
                  <a:noFill/>
                </a:ln>
                <a:solidFill>
                  <a:srgbClr val="003864"/>
                </a:solidFill>
                <a:effectLst/>
                <a:uLnTx/>
                <a:uFillTx/>
                <a:latin typeface="Calibri"/>
                <a:cs typeface="Calibri"/>
              </a:rPr>
              <a:t> - </a:t>
            </a:r>
            <a:r>
              <a:rPr kumimoji="0" lang="en-US" sz="2800" b="0" i="0" u="none" strike="noStrike" kern="0" cap="none" spc="0" normalizeH="0" baseline="0" noProof="0">
                <a:ln>
                  <a:noFill/>
                </a:ln>
                <a:solidFill>
                  <a:srgbClr val="003864"/>
                </a:solidFill>
                <a:effectLst/>
                <a:uLnTx/>
                <a:uFillTx/>
                <a:latin typeface="Calibri"/>
                <a:cs typeface="Calibri"/>
              </a:rPr>
              <a:t>recording</a:t>
            </a:r>
            <a:r>
              <a:rPr kumimoji="0" lang="en-US" sz="2800" b="0" i="0" u="none" strike="noStrike" kern="0" cap="none" spc="-125"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and </a:t>
            </a:r>
            <a:r>
              <a:rPr kumimoji="0" lang="en-US" sz="2800" b="0" i="0" u="none" strike="noStrike" kern="0" cap="none" spc="-10" normalizeH="0" baseline="0" noProof="0">
                <a:ln>
                  <a:noFill/>
                </a:ln>
                <a:solidFill>
                  <a:srgbClr val="003864"/>
                </a:solidFill>
                <a:effectLst/>
                <a:uLnTx/>
                <a:uFillTx/>
                <a:latin typeface="Calibri"/>
                <a:cs typeface="Calibri"/>
              </a:rPr>
              <a:t>PowerPoint</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will</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be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posted</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to</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55" normalizeH="0" baseline="0" noProof="0" dirty="0">
                <a:ln>
                  <a:noFill/>
                </a:ln>
                <a:solidFill>
                  <a:srgbClr val="003864"/>
                </a:solidFill>
                <a:effectLst/>
                <a:uLnTx/>
                <a:uFillTx/>
                <a:latin typeface="Calibri"/>
                <a:cs typeface="Calibri"/>
              </a:rPr>
              <a:t> </a:t>
            </a:r>
            <a:r>
              <a:rPr lang="en-US" sz="2800" kern="0">
                <a:solidFill>
                  <a:srgbClr val="003864"/>
                </a:solidFill>
                <a:latin typeface="Calibri"/>
                <a:cs typeface="Calibri"/>
              </a:rPr>
              <a:t>Office of Public Service</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webpage</a:t>
            </a:r>
            <a:r>
              <a:rPr lang="en-US" sz="2800" kern="0" spc="-10">
                <a:solidFill>
                  <a:srgbClr val="003864"/>
                </a:solidFill>
                <a:latin typeface="Calibri"/>
                <a:cs typeface="Calibri"/>
              </a:rPr>
              <a:t>.</a:t>
            </a:r>
            <a:endParaRPr kumimoji="0" lang="en-US" sz="2800" b="0" i="0" u="none" strike="noStrike" kern="0" cap="none" spc="0" normalizeH="0" baseline="0" noProof="0">
              <a:ln>
                <a:noFill/>
              </a:ln>
              <a:solidFill>
                <a:sysClr val="windowText" lastClr="000000"/>
              </a:solidFill>
              <a:effectLst/>
              <a:uLnTx/>
              <a:uFillTx/>
              <a:latin typeface="Calibri"/>
              <a:cs typeface="Calibri"/>
            </a:endParaRPr>
          </a:p>
          <a:p>
            <a:pPr marL="355600" marR="106680" indent="-342900">
              <a:spcBef>
                <a:spcPts val="575"/>
              </a:spcBef>
              <a:spcAft>
                <a:spcPts val="0"/>
              </a:spcAft>
              <a:buClr>
                <a:srgbClr val="9BBA58"/>
              </a:buClr>
              <a:buFont typeface="Arial"/>
              <a:buChar char="•"/>
              <a:tabLst>
                <a:tab pos="355600" algn="l"/>
              </a:tabLst>
              <a:defRPr/>
            </a:pPr>
            <a:r>
              <a:rPr kumimoji="0" lang="en-US" sz="2800" b="1" i="0" u="none" strike="noStrike" kern="0" cap="none" spc="0" normalizeH="0" baseline="0" noProof="0">
                <a:ln>
                  <a:noFill/>
                </a:ln>
                <a:solidFill>
                  <a:srgbClr val="003864"/>
                </a:solidFill>
                <a:effectLst/>
                <a:uLnTx/>
                <a:uFillTx/>
                <a:latin typeface="Calibri"/>
                <a:cs typeface="Calibri"/>
              </a:rPr>
              <a:t>Grant</a:t>
            </a:r>
            <a:r>
              <a:rPr kumimoji="0" lang="en-US" sz="2800" b="1" i="0" u="none" strike="noStrike" kern="0" cap="none" spc="-75" normalizeH="0" baseline="0" noProof="0" dirty="0">
                <a:ln>
                  <a:noFill/>
                </a:ln>
                <a:solidFill>
                  <a:srgbClr val="003864"/>
                </a:solidFill>
                <a:effectLst/>
                <a:uLnTx/>
                <a:uFillTx/>
                <a:latin typeface="Calibri"/>
                <a:cs typeface="Calibri"/>
              </a:rPr>
              <a:t> </a:t>
            </a:r>
            <a:r>
              <a:rPr kumimoji="0" lang="en-US" sz="2800" b="1" i="0" u="none" strike="noStrike" kern="0" cap="none" spc="-10" normalizeH="0" baseline="0" noProof="0">
                <a:ln>
                  <a:noFill/>
                </a:ln>
                <a:solidFill>
                  <a:srgbClr val="003864"/>
                </a:solidFill>
                <a:effectLst/>
                <a:uLnTx/>
                <a:uFillTx/>
                <a:latin typeface="Calibri"/>
                <a:cs typeface="Calibri"/>
              </a:rPr>
              <a:t>Coordinators/</a:t>
            </a:r>
            <a:r>
              <a:rPr kumimoji="0" lang="en-US" sz="2800" b="1" i="0" u="none" strike="noStrike" kern="0" cap="none" spc="-25" normalizeH="0" baseline="0" noProof="0">
                <a:ln>
                  <a:noFill/>
                </a:ln>
                <a:solidFill>
                  <a:srgbClr val="003864"/>
                </a:solidFill>
                <a:effectLst/>
                <a:uLnTx/>
                <a:uFillTx/>
                <a:latin typeface="Calibri"/>
                <a:cs typeface="Calibri"/>
              </a:rPr>
              <a:t>Technical</a:t>
            </a:r>
            <a:r>
              <a:rPr kumimoji="0" lang="en-US" sz="2800" b="1" i="0" u="none" strike="noStrike" kern="0" cap="none" spc="-90" normalizeH="0" baseline="0" noProof="0" dirty="0">
                <a:ln>
                  <a:noFill/>
                </a:ln>
                <a:solidFill>
                  <a:srgbClr val="003864"/>
                </a:solidFill>
                <a:effectLst/>
                <a:uLnTx/>
                <a:uFillTx/>
                <a:latin typeface="Calibri"/>
                <a:cs typeface="Calibri"/>
              </a:rPr>
              <a:t> </a:t>
            </a:r>
            <a:r>
              <a:rPr lang="en-US" sz="2800" b="1" kern="0" spc="-10">
                <a:solidFill>
                  <a:srgbClr val="003864"/>
                </a:solidFill>
                <a:latin typeface="Calibri"/>
                <a:cs typeface="Calibri"/>
              </a:rPr>
              <a:t>Assistance – </a:t>
            </a:r>
            <a:r>
              <a:rPr lang="en-US" sz="2800" kern="0" spc="-10">
                <a:solidFill>
                  <a:srgbClr val="003864"/>
                </a:solidFill>
                <a:latin typeface="Calibri"/>
                <a:cs typeface="Calibri"/>
              </a:rPr>
              <a:t>your grant coordinator is</a:t>
            </a:r>
            <a:r>
              <a:rPr kumimoji="0" lang="en-US" sz="2800" b="0" i="0" u="none" strike="noStrike" kern="0" cap="none" spc="-2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available</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to</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assist</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with</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questions,</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35" normalizeH="0" baseline="0" noProof="0">
                <a:ln>
                  <a:noFill/>
                </a:ln>
                <a:solidFill>
                  <a:srgbClr val="003864"/>
                </a:solidFill>
                <a:effectLst/>
                <a:uLnTx/>
                <a:uFillTx/>
                <a:latin typeface="Calibri"/>
                <a:cs typeface="Calibri"/>
              </a:rPr>
              <a:t>however,</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please</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check</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25" normalizeH="0" baseline="0" noProof="0">
                <a:ln>
                  <a:noFill/>
                </a:ln>
                <a:solidFill>
                  <a:srgbClr val="003864"/>
                </a:solidFill>
                <a:effectLst/>
                <a:uLnTx/>
                <a:uFillTx/>
                <a:latin typeface="Calibri"/>
                <a:cs typeface="Calibri"/>
              </a:rPr>
              <a:t>the </a:t>
            </a:r>
            <a:r>
              <a:rPr kumimoji="0" lang="en-US" sz="2800" b="0" i="0" u="none" strike="noStrike" kern="0" cap="none" spc="-10" normalizeH="0" baseline="0" noProof="0">
                <a:ln>
                  <a:noFill/>
                </a:ln>
                <a:solidFill>
                  <a:srgbClr val="003864"/>
                </a:solidFill>
                <a:effectLst/>
                <a:uLnTx/>
                <a:uFillTx/>
                <a:latin typeface="Calibri"/>
                <a:cs typeface="Calibri"/>
              </a:rPr>
              <a:t>resources</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on</a:t>
            </a:r>
            <a:r>
              <a:rPr kumimoji="0" lang="en-US" sz="2800" b="0" i="0" u="none" strike="noStrike" kern="0" cap="none" spc="-7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the</a:t>
            </a:r>
            <a:r>
              <a:rPr kumimoji="0" lang="en-US" sz="2800" b="0" i="0" u="none" strike="noStrike" kern="0" cap="none" spc="-6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website</a:t>
            </a:r>
            <a:r>
              <a:rPr kumimoji="0" lang="en-US" sz="2800" b="0" i="0" u="none" strike="noStrike" kern="0" cap="none" spc="-7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before</a:t>
            </a:r>
            <a:r>
              <a:rPr kumimoji="0" lang="en-US" sz="2800" b="0" i="0" u="none" strike="noStrike" kern="0" cap="none" spc="-5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contacting</a:t>
            </a:r>
            <a:r>
              <a:rPr kumimoji="0" lang="en-US" sz="2800" b="0" i="0" u="none" strike="noStrike" kern="0" cap="none" spc="-9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your</a:t>
            </a:r>
            <a:r>
              <a:rPr kumimoji="0" lang="en-US" sz="2800" b="0" i="0" u="none" strike="noStrike" kern="0" cap="none" spc="-8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coordinator. Coordinators</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may</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not</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be</a:t>
            </a:r>
            <a:r>
              <a:rPr kumimoji="0" lang="en-US" sz="2800" b="0" i="0" u="none" strike="noStrike" kern="0" cap="none" spc="-4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able</a:t>
            </a:r>
            <a:r>
              <a:rPr kumimoji="0" lang="en-US" sz="2800" b="0" i="0" u="none" strike="noStrike" kern="0" cap="none" spc="-35"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to</a:t>
            </a:r>
            <a:r>
              <a:rPr kumimoji="0" lang="en-US" sz="2800" b="0" i="0" u="none" strike="noStrike" kern="0" cap="none" spc="-65"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respond</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to</a:t>
            </a:r>
            <a:r>
              <a:rPr kumimoji="0" lang="en-US" sz="2800" b="0" i="0" u="none" strike="noStrike" kern="0" cap="none" spc="-50" normalizeH="0" baseline="0" noProof="0" dirty="0">
                <a:ln>
                  <a:noFill/>
                </a:ln>
                <a:solidFill>
                  <a:srgbClr val="003864"/>
                </a:solidFill>
                <a:effectLst/>
                <a:uLnTx/>
                <a:uFillTx/>
                <a:latin typeface="Calibri"/>
                <a:cs typeface="Calibri"/>
              </a:rPr>
              <a:t> </a:t>
            </a:r>
            <a:r>
              <a:rPr kumimoji="0" lang="en-US" sz="2800" b="0" i="0" u="none" strike="noStrike" kern="0" cap="none" spc="0" normalizeH="0" baseline="0" noProof="0">
                <a:ln>
                  <a:noFill/>
                </a:ln>
                <a:solidFill>
                  <a:srgbClr val="003864"/>
                </a:solidFill>
                <a:effectLst/>
                <a:uLnTx/>
                <a:uFillTx/>
                <a:latin typeface="Calibri"/>
                <a:cs typeface="Calibri"/>
              </a:rPr>
              <a:t>every</a:t>
            </a:r>
            <a:r>
              <a:rPr kumimoji="0" lang="en-US" sz="2800" b="0" i="0" u="none" strike="noStrike" kern="0" cap="none" spc="-40" normalizeH="0" baseline="0" noProof="0" dirty="0">
                <a:ln>
                  <a:noFill/>
                </a:ln>
                <a:solidFill>
                  <a:srgbClr val="003864"/>
                </a:solidFill>
                <a:effectLst/>
                <a:uLnTx/>
                <a:uFillTx/>
                <a:latin typeface="Calibri"/>
                <a:cs typeface="Calibri"/>
              </a:rPr>
              <a:t> </a:t>
            </a:r>
            <a:r>
              <a:rPr kumimoji="0" lang="en-US" sz="2800" b="0" i="0" u="none" strike="noStrike" kern="0" cap="none" spc="-10" normalizeH="0" baseline="0" noProof="0">
                <a:ln>
                  <a:noFill/>
                </a:ln>
                <a:solidFill>
                  <a:srgbClr val="003864"/>
                </a:solidFill>
                <a:effectLst/>
                <a:uLnTx/>
                <a:uFillTx/>
                <a:latin typeface="Calibri"/>
                <a:cs typeface="Calibri"/>
              </a:rPr>
              <a:t>inquiry immediately</a:t>
            </a:r>
            <a:r>
              <a:rPr lang="en-US" sz="2800" kern="0" spc="-10">
                <a:solidFill>
                  <a:srgbClr val="003864"/>
                </a:solidFill>
                <a:latin typeface="Calibri"/>
                <a:cs typeface="Calibri"/>
              </a:rPr>
              <a:t>.</a:t>
            </a:r>
            <a:endParaRPr lang="en-US" sz="2800" b="0" i="0" u="none" strike="noStrike" kern="0" cap="none" spc="0" normalizeH="0" baseline="0" noProof="0">
              <a:ln>
                <a:noFill/>
              </a:ln>
              <a:solidFill>
                <a:sysClr val="windowText" lastClr="000000"/>
              </a:solidFill>
              <a:effectLst/>
              <a:uLnTx/>
              <a:uFillTx/>
              <a:latin typeface="Calibri"/>
              <a:ea typeface="Calibri"/>
              <a:cs typeface="Calibri"/>
            </a:endParaRPr>
          </a:p>
        </p:txBody>
      </p:sp>
    </p:spTree>
    <p:extLst>
      <p:ext uri="{BB962C8B-B14F-4D97-AF65-F5344CB8AC3E}">
        <p14:creationId xmlns:p14="http://schemas.microsoft.com/office/powerpoint/2010/main" val="38454697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9A24-AE6D-49AF-AAC9-44025F87ABE1}"/>
              </a:ext>
            </a:extLst>
          </p:cNvPr>
          <p:cNvSpPr>
            <a:spLocks noGrp="1"/>
          </p:cNvSpPr>
          <p:nvPr>
            <p:ph type="ctrTitle"/>
          </p:nvPr>
        </p:nvSpPr>
        <p:spPr/>
        <p:txBody>
          <a:bodyPr/>
          <a:lstStyle/>
          <a:p>
            <a:r>
              <a:rPr lang="en-US"/>
              <a:t>Thank you!</a:t>
            </a:r>
          </a:p>
        </p:txBody>
      </p:sp>
      <p:sp>
        <p:nvSpPr>
          <p:cNvPr id="3" name="Text Placeholder 2">
            <a:extLst>
              <a:ext uri="{FF2B5EF4-FFF2-40B4-BE49-F238E27FC236}">
                <a16:creationId xmlns:a16="http://schemas.microsoft.com/office/drawing/2014/main" id="{C3C785FE-DB04-4270-906F-A9C63114450B}"/>
              </a:ext>
            </a:extLst>
          </p:cNvPr>
          <p:cNvSpPr>
            <a:spLocks noGrp="1"/>
          </p:cNvSpPr>
          <p:nvPr>
            <p:ph type="body" sz="quarter" idx="17"/>
          </p:nvPr>
        </p:nvSpPr>
        <p:spPr/>
        <p:txBody>
          <a:bodyPr vert="horz" lIns="0" tIns="91440" rIns="0" bIns="91440" rtlCol="0" anchor="t">
            <a:normAutofit/>
          </a:bodyPr>
          <a:lstStyle/>
          <a:p>
            <a:r>
              <a:rPr lang="en-US"/>
              <a:t>Sherene Judeh </a:t>
            </a:r>
            <a:r>
              <a:rPr lang="en-US">
                <a:solidFill>
                  <a:schemeClr val="accent3"/>
                </a:solidFill>
              </a:rPr>
              <a:t>|</a:t>
            </a:r>
            <a:r>
              <a:rPr lang="en-US"/>
              <a:t>State Director of Public Service</a:t>
            </a:r>
          </a:p>
        </p:txBody>
      </p:sp>
      <p:sp>
        <p:nvSpPr>
          <p:cNvPr id="7" name="Slide Number Placeholder 6">
            <a:extLst>
              <a:ext uri="{FF2B5EF4-FFF2-40B4-BE49-F238E27FC236}">
                <a16:creationId xmlns:a16="http://schemas.microsoft.com/office/drawing/2014/main" id="{4108E93B-2B69-2B67-C0DD-1F1A11CA44E2}"/>
              </a:ext>
            </a:extLst>
          </p:cNvPr>
          <p:cNvSpPr>
            <a:spLocks noGrp="1"/>
          </p:cNvSpPr>
          <p:nvPr>
            <p:ph type="sldNum" sz="quarter" idx="16"/>
          </p:nvPr>
        </p:nvSpPr>
        <p:spPr/>
        <p:txBody>
          <a:bodyPr/>
          <a:lstStyle/>
          <a:p>
            <a:fld id="{48F63A3B-78C7-47BE-AE5E-E10140E04643}" type="slidenum">
              <a:rPr lang="en-US" smtClean="0"/>
              <a:pPr/>
              <a:t>109</a:t>
            </a:fld>
            <a:endParaRPr lang="en-US"/>
          </a:p>
        </p:txBody>
      </p:sp>
    </p:spTree>
    <p:extLst>
      <p:ext uri="{BB962C8B-B14F-4D97-AF65-F5344CB8AC3E}">
        <p14:creationId xmlns:p14="http://schemas.microsoft.com/office/powerpoint/2010/main" val="1930300879"/>
      </p:ext>
    </p:extLst>
  </p:cSld>
  <p:clrMapOvr>
    <a:masterClrMapping/>
  </p:clrMapOvr>
</p:sld>
</file>

<file path=ppt/theme/theme1.xml><?xml version="1.0" encoding="utf-8"?>
<a:theme xmlns:a="http://schemas.openxmlformats.org/drawingml/2006/main" name="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14A6AD1E-481A-4AA8-99BA-AEFCEDA60241}" vid="{8D8D8BF8-276F-4EE9-98A3-073D05DD6D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40b3bed-991c-4f1f-9472-bc970bd8a5cf">
      <Terms xmlns="http://schemas.microsoft.com/office/infopath/2007/PartnerControls"/>
    </lcf76f155ced4ddcb4097134ff3c332f>
    <TaxCatchAll xmlns="acafcbf6-48c5-4daf-971b-c5fe77e9609f" xsi:nil="true"/>
    <Image xmlns="f40b3bed-991c-4f1f-9472-bc970bd8a5cf" xsi:nil="true"/>
    <Creator xmlns="f40b3bed-991c-4f1f-9472-bc970bd8a5cf">
      <UserInfo>
        <DisplayName/>
        <AccountId xsi:nil="true"/>
        <AccountType/>
      </UserInfo>
    </Creator>
    <RequestID xmlns="f40b3bed-991c-4f1f-9472-bc970bd8a5c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4EAAB423C2AD4F9E716C964328C15F" ma:contentTypeVersion="20" ma:contentTypeDescription="Create a new document." ma:contentTypeScope="" ma:versionID="01c6643d0f26a0d7cacac0dd96b1e590">
  <xsd:schema xmlns:xsd="http://www.w3.org/2001/XMLSchema" xmlns:xs="http://www.w3.org/2001/XMLSchema" xmlns:p="http://schemas.microsoft.com/office/2006/metadata/properties" xmlns:ns2="f40b3bed-991c-4f1f-9472-bc970bd8a5cf" xmlns:ns3="acafcbf6-48c5-4daf-971b-c5fe77e9609f" targetNamespace="http://schemas.microsoft.com/office/2006/metadata/properties" ma:root="true" ma:fieldsID="541496e93d05f33f60b246a546e95f84" ns2:_="" ns3:_="">
    <xsd:import namespace="f40b3bed-991c-4f1f-9472-bc970bd8a5cf"/>
    <xsd:import namespace="acafcbf6-48c5-4daf-971b-c5fe77e9609f"/>
    <xsd:element name="properties">
      <xsd:complexType>
        <xsd:sequence>
          <xsd:element name="documentManagement">
            <xsd:complexType>
              <xsd:all>
                <xsd:element ref="ns2:MediaServiceMetadata" minOccurs="0"/>
                <xsd:element ref="ns2:MediaServiceFastMetadata" minOccurs="0"/>
                <xsd:element ref="ns3:TaxCatchAll" minOccurs="0"/>
                <xsd:element ref="ns2:MediaServiceGenerationTime" minOccurs="0"/>
                <xsd:element ref="ns2:MediaServiceEventHashCode" minOccurs="0"/>
                <xsd:element ref="ns2:lcf76f155ced4ddcb4097134ff3c332f" minOccurs="0"/>
                <xsd:element ref="ns2:MediaServiceDateTaken"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2:RequestID" minOccurs="0"/>
                <xsd:element ref="ns2:MediaLengthInSeconds" minOccurs="0"/>
                <xsd:element ref="ns2:MediaServiceLocation" minOccurs="0"/>
                <xsd:element ref="ns2:Creator" minOccurs="0"/>
                <xsd:element ref="ns2: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0b3bed-991c-4f1f-9472-bc970bd8a5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19cb8a3-2c43-49ff-bdd4-56a41dc47c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RequestID" ma:index="21" nillable="true" ma:displayName="RequestID" ma:format="Dropdown" ma:internalName="RequestID">
      <xsd:simpleType>
        <xsd:restriction base="dms:Text">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Creator" ma:index="24" nillable="true" ma:displayName="Creator" ma:format="Dropdown" ma:list="UserInfo" ma:SharePointGroup="0" ma:internalName="Creat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mage" ma:index="25"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cafcbf6-48c5-4daf-971b-c5fe77e9609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eefc701-9f1f-4a85-8cd8-3211bcae7aac}" ma:internalName="TaxCatchAll" ma:showField="CatchAllData" ma:web="acafcbf6-48c5-4daf-971b-c5fe77e9609f">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F4349A-22F7-4A2D-8CA5-43DDCD679590}">
  <ds:schemaRefs>
    <ds:schemaRef ds:uri="http://schemas.microsoft.com/sharepoint/v3/contenttype/forms"/>
  </ds:schemaRefs>
</ds:datastoreItem>
</file>

<file path=customXml/itemProps2.xml><?xml version="1.0" encoding="utf-8"?>
<ds:datastoreItem xmlns:ds="http://schemas.openxmlformats.org/officeDocument/2006/customXml" ds:itemID="{9678B604-9059-4F1C-B8E2-C96A71A964D2}">
  <ds:schemaRefs>
    <ds:schemaRef ds:uri="342eeec7-8b8f-4dbf-ae4b-7bb538bdaa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40b3bed-991c-4f1f-9472-bc970bd8a5cf"/>
    <ds:schemaRef ds:uri="acafcbf6-48c5-4daf-971b-c5fe77e9609f"/>
  </ds:schemaRefs>
</ds:datastoreItem>
</file>

<file path=customXml/itemProps3.xml><?xml version="1.0" encoding="utf-8"?>
<ds:datastoreItem xmlns:ds="http://schemas.openxmlformats.org/officeDocument/2006/customXml" ds:itemID="{011054F2-F6CD-44CB-90E2-A4A198C194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0b3bed-991c-4f1f-9472-bc970bd8a5cf"/>
    <ds:schemaRef ds:uri="acafcbf6-48c5-4daf-971b-c5fe77e96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Minnesota</Template>
  <Application>Microsoft Office PowerPoint</Application>
  <PresentationFormat>Widescreen</PresentationFormat>
  <Slides>109</Slides>
  <Notes>89</Notes>
  <HiddenSlides>0</HiddenSlide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Minnesota</vt:lpstr>
      <vt:lpstr>Service to Success Grantee Onboarding</vt:lpstr>
      <vt:lpstr>Agenda</vt:lpstr>
      <vt:lpstr>Welcome and Introductions</vt:lpstr>
      <vt:lpstr>Grant Overview</vt:lpstr>
      <vt:lpstr>Purpose and Authorization </vt:lpstr>
      <vt:lpstr>Coordinator Duties</vt:lpstr>
      <vt:lpstr>Contract Changes</vt:lpstr>
      <vt:lpstr>Modifications/Amendments</vt:lpstr>
      <vt:lpstr>Extensions</vt:lpstr>
      <vt:lpstr>Program Components</vt:lpstr>
      <vt:lpstr>Program Components Listed</vt:lpstr>
      <vt:lpstr>Application/Intake Form: Overview</vt:lpstr>
      <vt:lpstr>Application/Intake Form: Required Elements</vt:lpstr>
      <vt:lpstr>Participant Eligibility</vt:lpstr>
      <vt:lpstr>Program Requirements</vt:lpstr>
      <vt:lpstr>Eligibility: Grant Requirements</vt:lpstr>
      <vt:lpstr>Measurable Outcomes</vt:lpstr>
      <vt:lpstr>Measurable Outcomes (cont.)</vt:lpstr>
      <vt:lpstr>Program Outcomes: Uniform Report Card</vt:lpstr>
      <vt:lpstr>Participant Files</vt:lpstr>
      <vt:lpstr>Participant Data Privacy</vt:lpstr>
      <vt:lpstr>Quarterly Reports</vt:lpstr>
      <vt:lpstr>Quarterly Reports: Resources</vt:lpstr>
      <vt:lpstr>Workforce One</vt:lpstr>
      <vt:lpstr>What is Workforce One?</vt:lpstr>
      <vt:lpstr>What Do Grantees Do in Workforce One (WF1)?</vt:lpstr>
      <vt:lpstr>What is Workforce One Data Used For?</vt:lpstr>
      <vt:lpstr>Case Management in Workforce One</vt:lpstr>
      <vt:lpstr>Case Management in Workforce One (continued)</vt:lpstr>
      <vt:lpstr>Workforce One Reports</vt:lpstr>
      <vt:lpstr>Workforce One Reports (cont.)</vt:lpstr>
      <vt:lpstr>Workforce One (WF1) Training</vt:lpstr>
      <vt:lpstr>Getting or Changing Access to Workforce One</vt:lpstr>
      <vt:lpstr>Workforce One Sandbox</vt:lpstr>
      <vt:lpstr>Workforce One Training</vt:lpstr>
      <vt:lpstr>Additional Workforce One Training &amp; Resources</vt:lpstr>
      <vt:lpstr>Grant Fiscal Training</vt:lpstr>
      <vt:lpstr>Fiscal Agenda</vt:lpstr>
      <vt:lpstr>Accounting Principles</vt:lpstr>
      <vt:lpstr>Minnesota Statute 16B.98</vt:lpstr>
      <vt:lpstr>Generally Accepted Accounting Principles (GAAP)</vt:lpstr>
      <vt:lpstr>General Ledger</vt:lpstr>
      <vt:lpstr>Example General Ledger (system-generated)</vt:lpstr>
      <vt:lpstr>Knowledge Check</vt:lpstr>
      <vt:lpstr>Knowledge Check - Answer</vt:lpstr>
      <vt:lpstr>Administrative Costs</vt:lpstr>
      <vt:lpstr>Administrative Costs: Examples</vt:lpstr>
      <vt:lpstr>Expenditures for Admin Staff</vt:lpstr>
      <vt:lpstr>Direct Services</vt:lpstr>
      <vt:lpstr>Direct Services continued</vt:lpstr>
      <vt:lpstr>Direct Customer Training</vt:lpstr>
      <vt:lpstr>Direct Customer Training continued</vt:lpstr>
      <vt:lpstr>Support Services 1</vt:lpstr>
      <vt:lpstr>Support Services Requirements</vt:lpstr>
      <vt:lpstr>Support Services Requirements continued</vt:lpstr>
      <vt:lpstr>Support Services: Examples</vt:lpstr>
      <vt:lpstr>Outreach and Recruitment Costs</vt:lpstr>
      <vt:lpstr>Outreach Costs with No Outreach Cost Category</vt:lpstr>
      <vt:lpstr>Outreach Costs: Unallowable Costs</vt:lpstr>
      <vt:lpstr>Knowledge Check – Question #1</vt:lpstr>
      <vt:lpstr>Knowledge Check – Answer #1</vt:lpstr>
      <vt:lpstr>Accrual Accounting</vt:lpstr>
      <vt:lpstr>Accrual Accounting 2</vt:lpstr>
      <vt:lpstr>Accrual Accounting Overview</vt:lpstr>
      <vt:lpstr>Accrual Accounting: Obligations</vt:lpstr>
      <vt:lpstr>Accrual Accounting: Accruals</vt:lpstr>
      <vt:lpstr>Accrual Accounting: Examples of Accruals</vt:lpstr>
      <vt:lpstr>Accrual Accounting: Matching Revenue and Expenses</vt:lpstr>
      <vt:lpstr>Knowledge Check – Question #2</vt:lpstr>
      <vt:lpstr>Knowledge Check – Answer #2</vt:lpstr>
      <vt:lpstr>Cost Allocation</vt:lpstr>
      <vt:lpstr>Cost Allocation 1</vt:lpstr>
      <vt:lpstr>Cost Allocation 3</vt:lpstr>
      <vt:lpstr>Cost Allocation Example</vt:lpstr>
      <vt:lpstr>Cost Allocation 5</vt:lpstr>
      <vt:lpstr>Cost Allocation 6</vt:lpstr>
      <vt:lpstr>Cost Allocation 7</vt:lpstr>
      <vt:lpstr>Cost Allocation 8</vt:lpstr>
      <vt:lpstr>Cost Allocation 9</vt:lpstr>
      <vt:lpstr>Reimbursement Payment Request (RPR)</vt:lpstr>
      <vt:lpstr>SWIFT system: How to get reimbursed</vt:lpstr>
      <vt:lpstr>Reimbursement Payment Request (RPR) 1</vt:lpstr>
      <vt:lpstr>Sample  RPR</vt:lpstr>
      <vt:lpstr>Sample RPR + Sample General Ledger</vt:lpstr>
      <vt:lpstr>RPR 2</vt:lpstr>
      <vt:lpstr>RPR 3</vt:lpstr>
      <vt:lpstr>Common Mistakes</vt:lpstr>
      <vt:lpstr>Questions?</vt:lpstr>
      <vt:lpstr>Monitoring</vt:lpstr>
      <vt:lpstr>Question #1</vt:lpstr>
      <vt:lpstr>Question #2</vt:lpstr>
      <vt:lpstr>Monitoring Requirements&amp; Purpose</vt:lpstr>
      <vt:lpstr>Grantee Monitoring Requirements</vt:lpstr>
      <vt:lpstr>Purpose of Monitoring</vt:lpstr>
      <vt:lpstr>Monitoring Drives Continuous Improvement</vt:lpstr>
      <vt:lpstr>What to Expect During a Monitoring Visit</vt:lpstr>
      <vt:lpstr>Cycle of a Monitoring Visit</vt:lpstr>
      <vt:lpstr>Notification of Visit &amp; Document Request</vt:lpstr>
      <vt:lpstr>Document Review</vt:lpstr>
      <vt:lpstr>During the Monitoring Visit (On-site or Virtual)</vt:lpstr>
      <vt:lpstr>Monitoring Report &amp; Follow-up</vt:lpstr>
      <vt:lpstr>Corrective Actions</vt:lpstr>
      <vt:lpstr>Cycle of a Monitoring Visit 1</vt:lpstr>
      <vt:lpstr>Questions</vt:lpstr>
      <vt:lpstr>Technical Assistance</vt:lpstr>
      <vt:lpstr>Common Terms</vt:lpstr>
      <vt:lpstr>Technical Assistance</vt:lpstr>
      <vt:lpstr>Additional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Johnson, Heidi A (DEED)</dc:creator>
  <cp:keywords/>
  <dc:description/>
  <cp:revision>182</cp:revision>
  <cp:lastPrinted>2017-03-14T16:27:36Z</cp:lastPrinted>
  <dcterms:created xsi:type="dcterms:W3CDTF">2025-12-11T20:10:50Z</dcterms:created>
  <dcterms:modified xsi:type="dcterms:W3CDTF">2026-07-09T19:57:27Z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2.1</vt:lpwstr>
  </property>
  <property fmtid="{D5CDD505-2E9C-101B-9397-08002B2CF9AE}" pid="3" name="ContentTypeId">
    <vt:lpwstr>0x010100EA4EAAB423C2AD4F9E716C964328C15F</vt:lpwstr>
  </property>
  <property fmtid="{D5CDD505-2E9C-101B-9397-08002B2CF9AE}" pid="4" name="Order">
    <vt:r8>107600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MediaServiceImageTags">
    <vt:lpwstr/>
  </property>
</Properties>
</file>