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47_C4F38C61.xml" ContentType="application/vnd.ms-powerpoint.comments+xml"/>
  <Override PartName="/ppt/notesSlides/notesSlide3.xml" ContentType="application/vnd.openxmlformats-officedocument.presentationml.notesSlide+xml"/>
  <Override PartName="/ppt/comments/modernComment_7FFFCC2B_F2CD2D3F.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502_B8CABA35.xml" ContentType="application/vnd.ms-powerpoint.comments+xml"/>
  <Override PartName="/ppt/comments/modernComment_503_7922D6C3.xml" ContentType="application/vnd.ms-powerpoint.comments+xml"/>
  <Override PartName="/ppt/notesSlides/notesSlide6.xml" ContentType="application/vnd.openxmlformats-officedocument.presentationml.notesSlide+xml"/>
  <Override PartName="/ppt/comments/modernComment_7FFFCC2C_3D8B51B1.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4FE_CB8DE98C.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516_B8D51875.xml" ContentType="application/vnd.ms-powerpoint.comments+xml"/>
  <Override PartName="/ppt/comments/modernComment_7FFFCC51_33ACBA3A.xml" ContentType="application/vnd.ms-powerpoint.comments+xml"/>
  <Override PartName="/ppt/comments/modernComment_518_4A721C65.xml" ContentType="application/vnd.ms-powerpoint.comments+xml"/>
  <Override PartName="/ppt/notesSlides/notesSlide12.xml" ContentType="application/vnd.openxmlformats-officedocument.presentationml.notesSlide+xml"/>
  <Override PartName="/ppt/comments/modernComment_4F6_7DED0DAE.xml" ContentType="application/vnd.ms-powerpoint.comments+xml"/>
  <Override PartName="/ppt/notesSlides/notesSlide13.xml" ContentType="application/vnd.openxmlformats-officedocument.presentationml.notesSlide+xml"/>
  <Override PartName="/ppt/comments/modernComment_236_FA2B0802.xml" ContentType="application/vnd.ms-powerpoint.comments+xml"/>
  <Override PartName="/ppt/comments/modernComment_7FFFCC4F_C43BEBCF.xml" ContentType="application/vnd.ms-powerpoint.comments+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10" r:id="rId4"/>
  </p:sldMasterIdLst>
  <p:notesMasterIdLst>
    <p:notesMasterId r:id="rId30"/>
  </p:notesMasterIdLst>
  <p:handoutMasterIdLst>
    <p:handoutMasterId r:id="rId31"/>
  </p:handoutMasterIdLst>
  <p:sldIdLst>
    <p:sldId id="1205" r:id="rId5"/>
    <p:sldId id="583" r:id="rId6"/>
    <p:sldId id="582" r:id="rId7"/>
    <p:sldId id="2147470379" r:id="rId8"/>
    <p:sldId id="1299" r:id="rId9"/>
    <p:sldId id="1282" r:id="rId10"/>
    <p:sldId id="1283" r:id="rId11"/>
    <p:sldId id="2147470380" r:id="rId12"/>
    <p:sldId id="2147470381" r:id="rId13"/>
    <p:sldId id="576" r:id="rId14"/>
    <p:sldId id="1278" r:id="rId15"/>
    <p:sldId id="575" r:id="rId16"/>
    <p:sldId id="1250" r:id="rId17"/>
    <p:sldId id="1301" r:id="rId18"/>
    <p:sldId id="1302" r:id="rId19"/>
    <p:sldId id="2147470417" r:id="rId20"/>
    <p:sldId id="2147470421" r:id="rId21"/>
    <p:sldId id="2147470422" r:id="rId22"/>
    <p:sldId id="1304" r:id="rId23"/>
    <p:sldId id="1270" r:id="rId24"/>
    <p:sldId id="1289" r:id="rId25"/>
    <p:sldId id="566" r:id="rId26"/>
    <p:sldId id="2147470415" r:id="rId27"/>
    <p:sldId id="1236" r:id="rId28"/>
    <p:sldId id="1238" r:id="rId2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1B5C04-0B5B-13F3-3449-F477AA1BBE86}" name="Rowe, Evan (DEED)" initials="ER" userId="S::Evan.Rowe@state.mn.us::9553a76a-4ca2-4329-95ca-d4afede985e6" providerId="AD"/>
  <p188:author id="{EDB09804-52CA-36FA-EB3A-80C97181EC0E}" name="Norfleet, Greg (He/Him/His) (DEED)" initials="N(" userId="S::greg.norfleet@state.mn.us::ea9514e3-4986-4ee5-95d5-158e24fe008c" providerId="AD"/>
  <p188:author id="{17037C11-3FB2-4351-6636-20D16C598D06}" name="Hans, Danielle (She/Her/Hers) (DEED)" initials="H(" userId="S::danielle.hans@state.mn.us::abb6329d-d5a6-4a2d-8e82-f80ae3b12c80" providerId="AD"/>
  <p188:author id="{0F15C018-1BFE-C1CD-6D33-D084E1FD41DF}" name="Siple, Julie (She/Her/Hers) (DEED)" initials="S(" userId="S::julie.siple@state.mn.us::980d8ed4-cef2-4ce7-9a5b-1e7669614e9d" providerId="AD"/>
  <p188:author id="{49424E3C-BC11-C716-D630-CF234BE952F6}" name="Fettig, Sam (He/Him/His) (DEED)" initials="FS((" userId="S::Sam.Fettig@state.mn.us::4072d22a-6e6a-4238-b330-033e2a039b8e" providerId="AD"/>
  <p188:author id="{8EA2704D-AA77-E450-801E-0DA7BC51B5A9}" name="Kunitz, Kate M (She/Her/Hers) (DEED)" initials="KK" userId="S::kate.kunitz@state.mn.us::09b1b9b1-8327-459a-8fb8-8f465a6f677a" providerId="AD"/>
  <p188:author id="{06012471-DD8D-0618-4785-4BF2386A59FE}" name="Moore, Josiah (DLI)" initials="MJ(" userId="S::Josiah.Moore@state.mn.us::71b42c41-d784-4b61-844b-683cea8bbd94" providerId="AD"/>
  <p188:author id="{6AD0A577-2AEA-C1BE-2C96-42CD66EA1E5D}" name="Fettig, Sam (He/Him/His) (DEED)" initials="F(" userId="S::sam.fettig@state.mn.us::4072d22a-6e6a-4238-b330-033e2a039b8e" providerId="AD"/>
  <p188:author id="{57278D79-8406-19AC-2F5F-677DBA53E199}" name="Yang, See (DEED)" initials="Y(" userId="S::see.yang@state.mn.us::cf7088a9-74d6-404a-8398-3a76e631214e" providerId="AD"/>
  <p188:author id="{2E12FD7D-F954-3631-8D39-37194C65DD3D}" name="Hegman, Jim (DEED)" initials="H(" userId="S::jim.hegman@state.mn.us::e48c70b7-eaec-4362-973f-7f093f1a52cc" providerId="AD"/>
  <p188:author id="{722D9581-F8DC-AF92-8F2D-210D75724B4F}" name="Hegman, Jim (DEED)" initials="JH" userId="S::Jim.Hegman@state.mn.us::e48c70b7-eaec-4362-973f-7f093f1a52cc" providerId="AD"/>
  <p188:author id="{0FB17B9A-606D-698D-D9F0-0545B914F004}" name="Miller, Linda (She/Her/Hers) (DEED)" initials="LM" userId="S::Linda.Miller@state.mn.us::efb5f295-1d3d-4c44-b1a7-0b4ce650c849" providerId="AD"/>
  <p188:author id="{DF6C1DAC-98A6-0734-4714-1CBE809E750F}" name="Cortes, Gabriela (DEED)" initials="CG" userId="S::gabriela.cortes@state.mn.us::9919d046-8f4e-4d5b-92e5-c9889b4fb5eb" providerId="AD"/>
  <p188:author id="{BF41EEC0-64CD-F26C-937D-C0BE9B41ABF5}" name="Denome, Donnie (They/Them/Theirs) (DEED)" initials="DD" userId="S::Donnie.Denome@state.mn.us::3d692e4f-2f24-45bf-a247-8965ed946258" providerId="AD"/>
  <p188:author id="{589717C7-98C9-A7F0-CAA4-9D9517A18AF7}" name="Miller, Linda (She/Her/Hers) (DEED)" initials="M(" userId="S::linda.miller@state.mn.us::efb5f295-1d3d-4c44-b1a7-0b4ce650c849" providerId="AD"/>
  <p188:author id="{44C76AEF-2EBB-0C88-A07F-B71BD824237C}" name="Ohrn, Betsy (She/Her/Hers) (DEED)" initials="O(" userId="S::betsy.ohrn@state.mn.us::d3294009-5985-43fc-ae50-2678a11108ec" providerId="AD"/>
  <p188:author id="{419AD1F9-C360-02D8-562E-ACC931678D0C}" name="Siple, Julie (She/Her/Hers) (DEED)" initials="JS" userId="S::Julie.Siple@state.mn.us::980d8ed4-cef2-4ce7-9a5b-1e7669614e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B2CFEC"/>
    <a:srgbClr val="78BE21"/>
    <a:srgbClr val="D9E4E8"/>
    <a:srgbClr val="000000"/>
    <a:srgbClr val="F8F8F8"/>
    <a:srgbClr val="003865"/>
    <a:srgbClr val="0D0D0D"/>
    <a:srgbClr val="E8E8E8"/>
    <a:srgbClr val="B207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DFD8B-933E-AA76-F382-044EA1642B92}" v="1" dt="2025-06-06T16:59:16.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modernComment_236_FA2B0802.xml><?xml version="1.0" encoding="utf-8"?>
<p188:cmLst xmlns:a="http://schemas.openxmlformats.org/drawingml/2006/main" xmlns:r="http://schemas.openxmlformats.org/officeDocument/2006/relationships" xmlns:p188="http://schemas.microsoft.com/office/powerpoint/2018/8/main">
  <p188:cm id="{5432ACE2-80A8-4452-84EA-6D7BBB824DB7}" authorId="{0F15C018-1BFE-C1CD-6D33-D084E1FD41DF}" status="resolved" created="2025-05-02T21:19:19.520" complete="100000">
    <pc:sldMkLst xmlns:pc="http://schemas.microsoft.com/office/powerpoint/2013/main/command">
      <pc:docMk/>
      <pc:sldMk cId="4197124098" sldId="566"/>
    </pc:sldMkLst>
    <p188:txBody>
      <a:bodyPr/>
      <a:lstStyle/>
      <a:p>
        <a:r>
          <a:rPr lang="en-US"/>
          <a:t>probably best to keep this version, as the roadshow version is specific to employers</a:t>
        </a:r>
      </a:p>
    </p188:txBody>
  </p188:cm>
</p188:cmLst>
</file>

<file path=ppt/comments/modernComment_247_C4F38C61.xml><?xml version="1.0" encoding="utf-8"?>
<p188:cmLst xmlns:a="http://schemas.openxmlformats.org/drawingml/2006/main" xmlns:r="http://schemas.openxmlformats.org/officeDocument/2006/relationships" xmlns:p188="http://schemas.microsoft.com/office/powerpoint/2018/8/main">
  <p188:cm id="{0B82329D-4030-428E-B5DC-23A14624E7A1}" authorId="{0F15C018-1BFE-C1CD-6D33-D084E1FD41DF}" status="resolved" created="2025-03-17T13:45:02.636" complete="100000">
    <pc:sldMkLst xmlns:pc="http://schemas.microsoft.com/office/powerpoint/2013/main/command">
      <pc:docMk/>
      <pc:sldMk cId="3304295521" sldId="583"/>
    </pc:sldMkLst>
    <p188:txBody>
      <a:bodyPr/>
      <a:lstStyle/>
      <a:p>
        <a:r>
          <a:rPr lang="en-US"/>
          <a:t>Reminder - In the March webinar debrief, we talked about adding a scenario to this presentation. Linda was planning to ask Betsy to suggest one.</a:t>
        </a:r>
      </a:p>
    </p188:txBody>
  </p188:cm>
</p188:cmLst>
</file>

<file path=ppt/comments/modernComment_4F6_7DED0DAE.xml><?xml version="1.0" encoding="utf-8"?>
<p188:cmLst xmlns:a="http://schemas.openxmlformats.org/drawingml/2006/main" xmlns:r="http://schemas.openxmlformats.org/officeDocument/2006/relationships" xmlns:p188="http://schemas.microsoft.com/office/powerpoint/2018/8/main">
  <p188:cm id="{800CDFAF-AA34-4E87-995B-28637FF55936}" authorId="{EDB09804-52CA-36FA-EB3A-80C97181EC0E}" status="resolved" created="2025-04-03T22:41:25.553" complete="100000">
    <ac:txMkLst xmlns:ac="http://schemas.microsoft.com/office/drawing/2013/main/command">
      <pc:docMk xmlns:pc="http://schemas.microsoft.com/office/powerpoint/2013/main/command"/>
      <pc:sldMk xmlns:pc="http://schemas.microsoft.com/office/powerpoint/2013/main/command" cId="2112687534" sldId="1270"/>
      <ac:spMk id="2" creationId="{46C818F8-7068-ED17-4BF3-7AD2E2CEA765}"/>
      <ac:txMk cp="0" len="24">
        <ac:context len="25" hash="391118491"/>
      </ac:txMk>
    </ac:txMkLst>
    <p188:txBody>
      <a:bodyPr/>
      <a:lstStyle/>
      <a:p>
        <a:r>
          <a:rPr lang="en-US"/>
          <a:t>We're close conceptually here, but we should take a look at how this flows with the rest of the presentation</a:t>
        </a:r>
      </a:p>
    </p188:txBody>
  </p188:cm>
  <p188:cm id="{638F7E04-4BC5-437B-A08C-F11D23807DD6}" authorId="{49424E3C-BC11-C716-D630-CF234BE952F6}" status="resolved" created="2025-04-04T19:50:13.914" complete="100000">
    <ac:deMkLst xmlns:ac="http://schemas.microsoft.com/office/drawing/2013/main/command">
      <pc:docMk xmlns:pc="http://schemas.microsoft.com/office/powerpoint/2013/main/command"/>
      <pc:sldMk xmlns:pc="http://schemas.microsoft.com/office/powerpoint/2013/main/command" cId="2112687534" sldId="1270"/>
      <ac:spMk id="15" creationId="{AA21BBCC-3E4A-0518-0881-2D0E04CE4FFE}"/>
    </ac:deMkLst>
    <p188:txBody>
      <a:bodyPr/>
      <a:lstStyle/>
      <a:p>
        <a:r>
          <a:rPr lang="en-US"/>
          <a:t>Let's think about these terms</a:t>
        </a:r>
      </a:p>
    </p188:txBody>
  </p188:cm>
  <p188:cm id="{DCDD9CA6-4547-4105-993B-95C15477882C}" authorId="{419AD1F9-C360-02D8-562E-ACC931678D0C}" status="resolved" created="2025-04-08T19:27:06.779" complete="100000">
    <pc:sldMkLst xmlns:pc="http://schemas.microsoft.com/office/powerpoint/2013/main/command">
      <pc:docMk/>
      <pc:sldMk cId="2112687534" sldId="1270"/>
    </pc:sldMkLst>
    <p188:replyLst>
      <p188:reply id="{DA1DBA50-9653-4B59-B20B-00673777C045}" authorId="{49424E3C-BC11-C716-D630-CF234BE952F6}" created="2025-04-08T19:27:46.613">
        <p188:txBody>
          <a:bodyPr/>
          <a:lstStyle/>
          <a:p>
            <a:r>
              <a:rPr lang="en-US"/>
              <a:t>Maybe move to coverage/eligibility early in prez</a:t>
            </a:r>
          </a:p>
        </p188:txBody>
      </p188:reply>
    </p188:replyLst>
    <p188:txBody>
      <a:bodyPr/>
      <a:lstStyle/>
      <a:p>
        <a:r>
          <a:rPr lang="en-US"/>
          <a:t>Put this elsewhere … but they do coordinate supplemental benefits and offsets</a:t>
        </a:r>
      </a:p>
    </p188:txBody>
  </p188:cm>
  <p188:cm id="{536AF35D-7A7B-48B4-B06B-0A5EABB7605C}" authorId="{49424E3C-BC11-C716-D630-CF234BE952F6}" status="resolved" created="2025-04-08T19:28:15.060" complete="100000">
    <ac:deMkLst xmlns:ac="http://schemas.microsoft.com/office/drawing/2013/main/command">
      <pc:docMk xmlns:pc="http://schemas.microsoft.com/office/powerpoint/2013/main/command"/>
      <pc:sldMk xmlns:pc="http://schemas.microsoft.com/office/powerpoint/2013/main/command" cId="2112687534" sldId="1270"/>
      <ac:spMk id="6" creationId="{07CFF72A-7BB9-4D4D-23F1-C14D4CC1133B}"/>
    </ac:deMkLst>
    <p188:txBody>
      <a:bodyPr/>
      <a:lstStyle/>
      <a:p>
        <a:r>
          <a:rPr lang="en-US"/>
          <a:t>Add FMLA</a:t>
        </a:r>
      </a:p>
    </p188:txBody>
  </p188:cm>
  <p188:cm id="{FC1BDA08-1A75-47DD-BDE7-DFCB31A04966}" authorId="{419AD1F9-C360-02D8-562E-ACC931678D0C}" status="resolved" created="2025-04-10T21:03:16.230" complete="100000">
    <ac:txMkLst xmlns:ac="http://schemas.microsoft.com/office/drawing/2013/main/command">
      <pc:docMk xmlns:pc="http://schemas.microsoft.com/office/powerpoint/2013/main/command"/>
      <pc:sldMk xmlns:pc="http://schemas.microsoft.com/office/powerpoint/2013/main/command" cId="2112687534" sldId="1270"/>
      <ac:spMk id="39" creationId="{8C4DBB73-73DF-E80B-AF95-0F942724F404}"/>
      <ac:txMk cp="188" len="21">
        <ac:context len="210" hash="2416118065"/>
      </ac:txMk>
    </ac:txMkLst>
    <p188:pos x="2441230" y="2420477"/>
    <p188:replyLst>
      <p188:reply id="{C3EA0B01-7B7F-4FF8-94A0-0ABC5CC38F9C}" authorId="{44C76AEF-2EBB-0C88-A07F-B71BD824237C}" created="2025-04-11T00:25:38.798">
        <p188:txBody>
          <a:bodyPr/>
          <a:lstStyle/>
          <a:p>
            <a:r>
              <a:rPr lang="en-US"/>
              <a:t>Yea it's not something employers designate as a supplemental benefit but it works the same way</a:t>
            </a:r>
          </a:p>
        </p188:txBody>
      </p188:reply>
      <p188:reply id="{6448D26B-D1C3-4DBD-8453-35A188960E1B}" authorId="{44C76AEF-2EBB-0C88-A07F-B71BD824237C}" created="2025-04-11T00:26:27.720">
        <p188:txBody>
          <a:bodyPr/>
          <a:lstStyle/>
          <a:p>
            <a:r>
              <a:rPr lang="en-US"/>
              <a:t>Examples of benefit offsets can include PTO or wages from another job</a:t>
            </a:r>
          </a:p>
        </p188:txBody>
      </p188:reply>
    </p188:replyLst>
    <p188:txBody>
      <a:bodyPr/>
      <a:lstStyle/>
      <a:p>
        <a:r>
          <a:rPr lang="en-US"/>
          <a:t>[@Ohrn, Betsy (She/Her/Hers) (DEED)] could you confirm whether short-term disability belongs in this list?</a:t>
        </a:r>
      </a:p>
    </p188:txBody>
  </p188:cm>
  <p188:cm id="{D634AEE6-15BC-4E68-9D50-B56570EF415D}" authorId="{0F15C018-1BFE-C1CD-6D33-D084E1FD41DF}" status="resolved" created="2025-05-02T21:23:51.174" complete="100000">
    <pc:sldMkLst xmlns:pc="http://schemas.microsoft.com/office/powerpoint/2013/main/command">
      <pc:docMk/>
      <pc:sldMk cId="2112687534" sldId="1270"/>
    </pc:sldMkLst>
    <p188:replyLst>
      <p188:reply id="{C9F8B5A7-0B9C-443E-AD5F-21D5DA541126}" authorId="{6AD0A577-2AEA-C1BE-2C96-42CD66EA1E5D}" created="2025-05-05T17:26:23.949">
        <p188:txBody>
          <a:bodyPr/>
          <a:lstStyle/>
          <a:p>
            <a:r>
              <a:rPr lang="en-US"/>
              <a:t>Agree</a:t>
            </a:r>
          </a:p>
        </p188:txBody>
      </p188:reply>
    </p188:replyLst>
    <p188:txBody>
      <a:bodyPr/>
      <a:lstStyle/>
      <a:p>
        <a:r>
          <a:rPr lang="en-US"/>
          <a:t>I pulled in the updated slide. Do we also update with Coordination of Leaves (and scenarios?) - I'd say no.</a:t>
        </a:r>
      </a:p>
    </p188:txBody>
  </p188:cm>
</p188:cmLst>
</file>

<file path=ppt/comments/modernComment_4FE_CB8DE98C.xml><?xml version="1.0" encoding="utf-8"?>
<p188:cmLst xmlns:a="http://schemas.openxmlformats.org/drawingml/2006/main" xmlns:r="http://schemas.openxmlformats.org/officeDocument/2006/relationships" xmlns:p188="http://schemas.microsoft.com/office/powerpoint/2018/8/main">
  <p188:cm id="{CFC09062-7C66-4833-82CA-3FEC441A5DB4}" authorId="{0F15C018-1BFE-C1CD-6D33-D084E1FD41DF}" status="resolved" created="2025-04-02T15:14:14.974" complete="100000">
    <ac:txMkLst xmlns:ac="http://schemas.microsoft.com/office/drawing/2013/main/command">
      <pc:docMk xmlns:pc="http://schemas.microsoft.com/office/powerpoint/2013/main/command"/>
      <pc:sldMk xmlns:pc="http://schemas.microsoft.com/office/powerpoint/2013/main/command" cId="3415075212" sldId="1278"/>
      <ac:spMk id="15" creationId="{E0B54F2A-6AA1-5611-3D02-CAC03DA4C6EC}"/>
      <ac:txMk cp="0" len="4">
        <ac:context len="99" hash="4003775056"/>
      </ac:txMk>
    </ac:txMkLst>
    <p188:txBody>
      <a:bodyPr/>
      <a:lstStyle/>
      <a:p>
        <a:r>
          <a:rPr lang="en-US"/>
          <a:t>Sam, per Linda and Betsy, I cut rulemaking from this slide. That's because we've removed the section of the presentation about building PL. That's the section that explained rulemaking.</a:t>
        </a:r>
      </a:p>
    </p188:txBody>
  </p188:cm>
  <p188:cm id="{9AFF1E58-83FA-4C44-B542-A0E4215FEE05}" authorId="{0F15C018-1BFE-C1CD-6D33-D084E1FD41DF}" status="resolved" created="2025-04-02T15:15:20.209" complete="100000">
    <ac:txMkLst xmlns:ac="http://schemas.microsoft.com/office/drawing/2013/main/command">
      <pc:docMk xmlns:pc="http://schemas.microsoft.com/office/powerpoint/2013/main/command"/>
      <pc:sldMk xmlns:pc="http://schemas.microsoft.com/office/powerpoint/2013/main/command" cId="3415075212" sldId="1278"/>
      <ac:spMk id="17" creationId="{204E63FB-50E0-52F7-6EA1-B1797477600D}"/>
      <ac:txMk cp="54">
        <ac:context len="138" hash="2069466729"/>
      </ac:txMk>
    </ac:txMkLst>
    <p188:pos x="1000417" y="1224809"/>
    <p188:txBody>
      <a:bodyPr/>
      <a:lstStyle/>
      <a:p>
        <a:r>
          <a:rPr lang="en-US"/>
          <a:t>Sam, I will flag this for you IRL too. Per Betsy, who consulted with someone up the chain, we can say "in July" here.</a:t>
        </a:r>
      </a:p>
    </p188:txBody>
  </p188:cm>
  <p188:cm id="{7CD7775C-FEE1-4E70-8B70-406FC9A9FA1B}" authorId="{49424E3C-BC11-C716-D630-CF234BE952F6}" status="resolved" created="2025-04-07T18:10:34.673" complete="100000">
    <ac:deMkLst xmlns:ac="http://schemas.microsoft.com/office/drawing/2013/main/command">
      <pc:docMk xmlns:pc="http://schemas.microsoft.com/office/powerpoint/2013/main/command"/>
      <pc:sldMk xmlns:pc="http://schemas.microsoft.com/office/powerpoint/2013/main/command" cId="3415075212" sldId="1278"/>
      <ac:spMk id="15" creationId="{E0B54F2A-6AA1-5611-3D02-CAC03DA4C6EC}"/>
    </ac:deMkLst>
    <p188:txBody>
      <a:bodyPr/>
      <a:lstStyle/>
      <a:p>
        <a:r>
          <a:rPr lang="en-US"/>
          <a:t>Cut 2024, increase size of rest</a:t>
        </a:r>
      </a:p>
    </p188:txBody>
  </p188:cm>
  <p188:cm id="{28B12C99-F75C-4BCF-9171-D89DE82E80B5}" authorId="{589717C7-98C9-A7F0-CAA4-9D9517A18AF7}" status="resolved" created="2025-04-08T17:56:49.077" complete="100000">
    <ac:txMkLst xmlns:ac="http://schemas.microsoft.com/office/drawing/2013/main/command">
      <pc:docMk xmlns:pc="http://schemas.microsoft.com/office/powerpoint/2013/main/command"/>
      <pc:sldMk xmlns:pc="http://schemas.microsoft.com/office/powerpoint/2013/main/command" cId="3415075212" sldId="1278"/>
      <ac:spMk id="17" creationId="{204E63FB-50E0-52F7-6EA1-B1797477600D}"/>
      <ac:txMk cp="0">
        <ac:context len="138" hash="2069466729"/>
      </ac:txMk>
    </ac:txMkLst>
    <p188:pos x="2893016" y="426203"/>
    <p188:replyLst>
      <p188:reply id="{53EB21A9-0AEC-4C32-B6A0-56D1C3E65A06}" authorId="{0F15C018-1BFE-C1CD-6D33-D084E1FD41DF}" created="2025-04-08T18:13:50.325">
        <p188:txBody>
          <a:bodyPr/>
          <a:lstStyle/>
          <a:p>
            <a:r>
              <a:rPr lang="en-US"/>
              <a:t>Is that an employer milestone? (maybe dumb question...)</a:t>
            </a:r>
          </a:p>
        </p188:txBody>
      </p188:reply>
      <p188:reply id="{23D12AA1-DEDC-4F4D-82E9-61F4129083DD}" authorId="{0F15C018-1BFE-C1CD-6D33-D084E1FD41DF}" created="2025-04-08T19:47:32.568">
        <p188:txBody>
          <a:bodyPr/>
          <a:lstStyle/>
          <a:p>
            <a:r>
              <a:rPr lang="en-US"/>
              <a:t>we talked, decided not to add</a:t>
            </a:r>
          </a:p>
        </p188:txBody>
      </p188:reply>
    </p188:replyLst>
    <p188:txBody>
      <a:bodyPr/>
      <a:lstStyle/>
      <a:p>
        <a:r>
          <a:rPr lang="en-US"/>
          <a:t>Should we include deadline for outreach grants (May 30)?</a:t>
        </a:r>
      </a:p>
    </p188:txBody>
  </p188:cm>
</p188:cmLst>
</file>

<file path=ppt/comments/modernComment_502_B8CABA35.xml><?xml version="1.0" encoding="utf-8"?>
<p188:cmLst xmlns:a="http://schemas.openxmlformats.org/drawingml/2006/main" xmlns:r="http://schemas.openxmlformats.org/officeDocument/2006/relationships" xmlns:p188="http://schemas.microsoft.com/office/powerpoint/2018/8/main">
  <p188:cm id="{341D041D-B2C6-4BE7-9CC4-BDB34B3236FD}" authorId="{17037C11-3FB2-4351-6636-20D16C598D06}" status="resolved" created="2025-02-17T16:37:00.905" complete="100000">
    <ac:txMkLst xmlns:ac="http://schemas.microsoft.com/office/drawing/2013/main/command">
      <pc:docMk xmlns:pc="http://schemas.microsoft.com/office/powerpoint/2013/main/command"/>
      <pc:sldMk xmlns:pc="http://schemas.microsoft.com/office/powerpoint/2013/main/command" cId="3100293685" sldId="1282"/>
      <ac:spMk id="11" creationId="{6E4EDA3F-60AD-FC3E-9731-B2A579660E05}"/>
      <ac:txMk cp="29" len="37">
        <ac:context len="86" hash="2454563145"/>
      </ac:txMk>
    </ac:txMkLst>
    <p188:pos x="3134264" y="1135811"/>
    <p188:txBody>
      <a:bodyPr/>
      <a:lstStyle/>
      <a:p>
        <a:r>
          <a:rPr lang="en-US"/>
          <a:t>Shouldn't this say hospitality?</a:t>
        </a:r>
      </a:p>
    </p188:txBody>
  </p188:cm>
</p188:cmLst>
</file>

<file path=ppt/comments/modernComment_503_7922D6C3.xml><?xml version="1.0" encoding="utf-8"?>
<p188:cmLst xmlns:a="http://schemas.openxmlformats.org/drawingml/2006/main" xmlns:r="http://schemas.openxmlformats.org/officeDocument/2006/relationships" xmlns:p188="http://schemas.microsoft.com/office/powerpoint/2018/8/main">
  <p188:cm id="{D2CB3EF6-89EC-4902-893B-C8C923EBE642}" authorId="{49424E3C-BC11-C716-D630-CF234BE952F6}" status="resolved" created="2025-04-07T18:08:55.607" complete="100000">
    <ac:deMkLst xmlns:ac="http://schemas.microsoft.com/office/drawing/2013/main/command">
      <pc:docMk xmlns:pc="http://schemas.microsoft.com/office/powerpoint/2013/main/command"/>
      <pc:sldMk xmlns:pc="http://schemas.microsoft.com/office/powerpoint/2013/main/command" cId="2032326339" sldId="1283"/>
      <ac:grpSpMk id="5" creationId="{CE0EE4CA-950B-DCA1-A72F-A1927C494C64}"/>
    </ac:deMkLst>
    <p188:txBody>
      <a:bodyPr/>
      <a:lstStyle/>
      <a:p>
        <a:r>
          <a:rPr lang="en-US"/>
          <a:t>Add answer reveal</a:t>
        </a:r>
      </a:p>
    </p188:txBody>
  </p188:cm>
</p188:cmLst>
</file>

<file path=ppt/comments/modernComment_516_B8D51875.xml><?xml version="1.0" encoding="utf-8"?>
<p188:cmLst xmlns:a="http://schemas.openxmlformats.org/drawingml/2006/main" xmlns:r="http://schemas.openxmlformats.org/officeDocument/2006/relationships" xmlns:p188="http://schemas.microsoft.com/office/powerpoint/2018/8/main">
  <p188:cm id="{31EE22E4-F0E7-458B-8EF5-92FFC0B8CBF4}" authorId="{49424E3C-BC11-C716-D630-CF234BE952F6}" status="resolved" created="2025-04-04T18:56:43.018" complete="100000">
    <ac:deMkLst xmlns:ac="http://schemas.microsoft.com/office/drawing/2013/main/command">
      <pc:docMk xmlns:pc="http://schemas.microsoft.com/office/powerpoint/2013/main/command"/>
      <pc:sldMk xmlns:pc="http://schemas.microsoft.com/office/powerpoint/2013/main/command" cId="3100973173" sldId="1302"/>
      <ac:picMk id="10" creationId="{52E38BD9-60D6-3705-3AE2-463E915928D3}"/>
    </ac:deMkLst>
    <p188:txBody>
      <a:bodyPr/>
      <a:lstStyle/>
      <a:p>
        <a:r>
          <a:rPr lang="en-US"/>
          <a:t>Cut this, replace with simple graphic and elaborate in scenarios</a:t>
        </a:r>
      </a:p>
    </p188:txBody>
  </p188:cm>
</p188:cmLst>
</file>

<file path=ppt/comments/modernComment_518_4A721C65.xml><?xml version="1.0" encoding="utf-8"?>
<p188:cmLst xmlns:a="http://schemas.openxmlformats.org/drawingml/2006/main" xmlns:r="http://schemas.openxmlformats.org/officeDocument/2006/relationships" xmlns:p188="http://schemas.microsoft.com/office/powerpoint/2018/8/main">
  <p188:cm id="{21745DA3-9700-44D8-8B57-EA1E2445F474}" authorId="{6AD0A577-2AEA-C1BE-2C96-42CD66EA1E5D}" status="resolved" created="2025-04-03T21:17:01.735" complete="100000">
    <ac:deMkLst xmlns:ac="http://schemas.microsoft.com/office/drawing/2013/main/command">
      <pc:docMk xmlns:pc="http://schemas.microsoft.com/office/powerpoint/2013/main/command"/>
      <pc:sldMk xmlns:pc="http://schemas.microsoft.com/office/powerpoint/2013/main/command" cId="1248992357" sldId="1304"/>
      <ac:picMk id="8" creationId="{D264060A-1734-F3C3-3A55-1E1FEBF746FD}"/>
    </ac:deMkLst>
    <p188:replyLst>
      <p188:reply id="{CED84B7E-6B10-45ED-90B5-2415B0F0C487}" authorId="{49424E3C-BC11-C716-D630-CF234BE952F6}" created="2025-04-08T18:30:45.956">
        <p188:txBody>
          <a:bodyPr/>
          <a:lstStyle/>
          <a:p>
            <a:r>
              <a:rPr lang="en-US"/>
              <a:t>Let's brainstorm alt illustrations here too</a:t>
            </a:r>
          </a:p>
        </p188:txBody>
      </p188:reply>
      <p188:reply id="{1F8F7A7A-9E5F-4F7F-A335-C477CA72C6D7}" authorId="{49424E3C-BC11-C716-D630-CF234BE952F6}" created="2025-04-10T20:09:10.790">
        <p188:txBody>
          <a:bodyPr/>
          <a:lstStyle/>
          <a:p>
            <a:r>
              <a:rPr lang="en-US"/>
              <a:t>Any illustration options that show a shop building, or maybe somebody working in a business/behind a counter/etc?</a:t>
            </a:r>
          </a:p>
        </p188:txBody>
      </p188:reply>
      <p188:reply id="{92A808BE-CCE5-4436-9D99-56A7339BE296}" authorId="{419AD1F9-C360-02D8-562E-ACC931678D0C}" created="2025-04-10T23:22:28.293">
        <p188:txBody>
          <a:bodyPr/>
          <a:lstStyle/>
          <a:p>
            <a:r>
              <a:rPr lang="en-US"/>
              <a:t>I see this and will find something!</a:t>
            </a:r>
          </a:p>
        </p188:txBody>
      </p188:reply>
    </p188:replyLst>
    <p188:txBody>
      <a:bodyPr/>
      <a:lstStyle/>
      <a:p>
        <a:r>
          <a:rPr lang="en-US"/>
          <a:t>Replace w/ illustration</a:t>
        </a:r>
      </a:p>
    </p188:txBody>
  </p188:cm>
  <p188:cm id="{0181A43E-2F72-4A5B-ADC1-DCF4FB201BE2}" authorId="{419AD1F9-C360-02D8-562E-ACC931678D0C}" status="resolved" created="2025-04-11T15:34:40.630" complete="100000">
    <ac:deMkLst xmlns:ac="http://schemas.microsoft.com/office/drawing/2013/main/command">
      <pc:docMk xmlns:pc="http://schemas.microsoft.com/office/powerpoint/2013/main/command"/>
      <pc:sldMk xmlns:pc="http://schemas.microsoft.com/office/powerpoint/2013/main/command" cId="1248992357" sldId="1304"/>
      <ac:picMk id="9" creationId="{83D38CEB-9367-DA57-50D1-EF6CEE9899FE}"/>
    </ac:deMkLst>
    <p188:txBody>
      <a:bodyPr/>
      <a:lstStyle/>
      <a:p>
        <a:r>
          <a:rPr lang="en-US"/>
          <a:t>Alt image in case w like this better</a:t>
        </a:r>
      </a:p>
    </p188:txBody>
  </p188:cm>
  <p188:cm id="{A0A0EBBD-B00E-47B8-89F0-ABA6E2CD431D}" authorId="{44C76AEF-2EBB-0C88-A07F-B71BD824237C}" created="2025-04-11T20:40:57.232">
    <ac:deMkLst xmlns:ac="http://schemas.microsoft.com/office/drawing/2013/main/command">
      <pc:docMk xmlns:pc="http://schemas.microsoft.com/office/powerpoint/2013/main/command"/>
      <pc:sldMk xmlns:pc="http://schemas.microsoft.com/office/powerpoint/2013/main/command" cId="1248992357" sldId="1304"/>
      <ac:spMk id="4" creationId="{328FFBC6-464B-65D6-3AB4-0C895AAC782D}"/>
    </ac:deMkLst>
    <p188:txBody>
      <a:bodyPr/>
      <a:lstStyle/>
      <a:p>
        <a:r>
          <a:rPr lang="en-US"/>
          <a:t>Our rules allow for training another worker to be included in grant uses. Maybe a talking point for Greg</a:t>
        </a:r>
      </a:p>
    </p188:txBody>
  </p188:cm>
</p188:cmLst>
</file>

<file path=ppt/comments/modernComment_7FFFCC2B_F2CD2D3F.xml><?xml version="1.0" encoding="utf-8"?>
<p188:cmLst xmlns:a="http://schemas.openxmlformats.org/drawingml/2006/main" xmlns:r="http://schemas.openxmlformats.org/officeDocument/2006/relationships" xmlns:p188="http://schemas.microsoft.com/office/powerpoint/2018/8/main">
  <p188:cm id="{0F2DDF01-0859-46D5-A85D-065AFD4553AC}" authorId="{49424E3C-BC11-C716-D630-CF234BE952F6}" status="resolved" created="2025-04-04T18:43:12.569" complete="100000">
    <ac:txMkLst xmlns:ac="http://schemas.microsoft.com/office/drawing/2013/main/command">
      <pc:docMk xmlns:pc="http://schemas.microsoft.com/office/powerpoint/2013/main/command"/>
      <pc:sldMk xmlns:pc="http://schemas.microsoft.com/office/powerpoint/2013/main/command" cId="4073532735" sldId="2147470379"/>
      <ac:spMk id="6" creationId="{F51E9C06-5BCF-C411-D777-4D6FDD4D0A9E}"/>
      <ac:txMk cp="492" len="4">
        <ac:context len="489" hash="1533509753"/>
      </ac:txMk>
    </ac:txMkLst>
    <p188:pos x="1790700" y="4198355"/>
    <p188:txBody>
      <a:bodyPr/>
      <a:lstStyle/>
      <a:p>
        <a:r>
          <a:rPr lang="en-US"/>
          <a:t>Pull content from Slide 4</a:t>
        </a:r>
      </a:p>
    </p188:txBody>
  </p188:cm>
  <p188:cm id="{1BDA9BF4-B167-4326-84D9-4E02D7AA48CE}" authorId="{0F15C018-1BFE-C1CD-6D33-D084E1FD41DF}" status="resolved" created="2025-04-04T20:11:43.594" complete="100000">
    <ac:txMkLst xmlns:ac="http://schemas.microsoft.com/office/drawing/2013/main/command">
      <pc:docMk xmlns:pc="http://schemas.microsoft.com/office/powerpoint/2013/main/command"/>
      <pc:sldMk xmlns:pc="http://schemas.microsoft.com/office/powerpoint/2013/main/command" cId="4073532735" sldId="2147470379"/>
      <ac:spMk id="6" creationId="{F51E9C06-5BCF-C411-D777-4D6FDD4D0A9E}"/>
      <ac:txMk cp="251" len="61">
        <ac:context len="489" hash="1533509753"/>
      </ac:txMk>
    </ac:txMkLst>
    <p188:pos x="4076700" y="1747837"/>
    <p188:txBody>
      <a:bodyPr/>
      <a:lstStyle/>
      <a:p>
        <a:r>
          <a:rPr lang="en-US"/>
          <a:t>would it work to simplify here? The specifics are coming on the next slide. How about "who need time off to care for themselves or their loved ones"?</a:t>
        </a:r>
      </a:p>
    </p188:txBody>
    <p188:extLst>
      <p:ext xmlns:p="http://schemas.openxmlformats.org/presentationml/2006/main" uri="{57CB4572-C831-44C2-8A1C-0ADB6CCDFE69}">
        <p223:reactions xmlns:p223="http://schemas.microsoft.com/office/powerpoint/2022/03/main">
          <p223:rxn type="👍">
            <p223:instance time="2025-04-08T18:10:42.730" authorId="{49424E3C-BC11-C716-D630-CF234BE952F6}"/>
          </p223:rxn>
        </p223:reactions>
      </p:ext>
    </p188:extLst>
  </p188:cm>
  <p188:cm id="{F641CE05-95C3-4601-9413-9D67605E6DC1}" authorId="{0F15C018-1BFE-C1CD-6D33-D084E1FD41DF}" status="resolved" created="2025-04-04T20:12:48.656" complete="100000">
    <ac:txMkLst xmlns:ac="http://schemas.microsoft.com/office/drawing/2013/main/command">
      <pc:docMk xmlns:pc="http://schemas.microsoft.com/office/powerpoint/2013/main/command"/>
      <pc:sldMk xmlns:pc="http://schemas.microsoft.com/office/powerpoint/2013/main/command" cId="4073532735" sldId="2147470379"/>
      <ac:spMk id="6" creationId="{F51E9C06-5BCF-C411-D777-4D6FDD4D0A9E}"/>
      <ac:txMk cp="313" len="175">
        <ac:context len="489" hash="1533509753"/>
      </ac:txMk>
    </ac:txMkLst>
    <p188:pos x="8448675" y="3957637"/>
    <p188:txBody>
      <a:bodyPr/>
      <a:lstStyle/>
      <a:p>
        <a:r>
          <a:rPr lang="en-US"/>
          <a:t>pls review - new or tweaked copy</a:t>
        </a:r>
      </a:p>
    </p188:txBody>
  </p188:cm>
  <p188:cm id="{B38677DB-6B6B-4CA4-A70A-2F07A0AAC2AA}" authorId="{8EA2704D-AA77-E450-801E-0DA7BC51B5A9}" status="resolved" created="2025-04-10T22:02:40.638" complete="100000">
    <ac:txMkLst xmlns:ac="http://schemas.microsoft.com/office/drawing/2013/main/command">
      <pc:docMk xmlns:pc="http://schemas.microsoft.com/office/powerpoint/2013/main/command"/>
      <pc:sldMk xmlns:pc="http://schemas.microsoft.com/office/powerpoint/2013/main/command" cId="4073532735" sldId="2147470379"/>
      <ac:spMk id="6" creationId="{F51E9C06-5BCF-C411-D777-4D6FDD4D0A9E}"/>
      <ac:txMk cp="313" len="175">
        <ac:context len="489" hash="1533509753"/>
      </ac:txMk>
    </ac:txMkLst>
    <p188:pos x="10060859" y="1998771"/>
    <p188:txBody>
      <a:bodyPr/>
      <a:lstStyle/>
      <a:p>
        <a:r>
          <a:rPr lang="en-US"/>
          <a:t>Benefit payments should be their own bullet - separate the concept from premiums. </a:t>
        </a:r>
      </a:p>
    </p188:txBody>
  </p188:cm>
  <p188:cm id="{FD370054-B375-4337-8CFB-D3DD6E667496}" authorId="{8EA2704D-AA77-E450-801E-0DA7BC51B5A9}" status="resolved" created="2025-04-10T22:03:58.404" complete="100000">
    <pc:sldMkLst xmlns:pc="http://schemas.microsoft.com/office/powerpoint/2013/main/command">
      <pc:docMk/>
      <pc:sldMk cId="4073532735" sldId="1299"/>
    </pc:sldMkLst>
    <p188:txBody>
      <a:bodyPr/>
      <a:lstStyle/>
      <a:p>
        <a:r>
          <a:rPr lang="en-US"/>
          <a:t>This feels out of place. Maybe a talking point for an implementation slide &amp; cut it here?</a:t>
        </a:r>
      </a:p>
    </p188:txBody>
  </p188:cm>
  <p188:cm id="{B15665E3-58DC-4B5D-A916-A06A15201AD8}" authorId="{49424E3C-BC11-C716-D630-CF234BE952F6}" status="resolved" created="2025-04-11T15:10:31.011" complete="100000">
    <pc:sldMkLst xmlns:pc="http://schemas.microsoft.com/office/powerpoint/2013/main/command">
      <pc:docMk/>
      <pc:sldMk cId="4073532735" sldId="1299"/>
    </pc:sldMkLst>
    <p188:txBody>
      <a:bodyPr/>
      <a:lstStyle/>
      <a:p>
        <a:r>
          <a:rPr lang="en-US"/>
          <a:t>[@Siple, Julie (She/Her/Hers) (DEED)]  Cut the last bullet per Kate's suggestion which freed up space on the page, could we look for an illustration to add? I'm thinking a fairly generic, warm and fuzzy family or something </a:t>
        </a:r>
      </a:p>
    </p188:txBody>
    <p188:extLst>
      <p:ext xmlns:p="http://schemas.openxmlformats.org/presentationml/2006/main" uri="{57CB4572-C831-44C2-8A1C-0ADB6CCDFE69}">
        <p223:reactions xmlns:p223="http://schemas.microsoft.com/office/powerpoint/2022/03/main">
          <p223:rxn type="👍">
            <p223:instance time="2025-04-11T15:19:13.058" authorId="{419AD1F9-C360-02D8-562E-ACC931678D0C}"/>
          </p223:rxn>
        </p223:reactions>
      </p:ext>
    </p188:extLst>
  </p188:cm>
  <p188:cm id="{D29EDF31-1839-4DA9-A490-79E33B8A9393}" authorId="{419AD1F9-C360-02D8-562E-ACC931678D0C}" status="resolved" created="2025-04-11T15:28:43.319" complete="100000">
    <ac:deMkLst xmlns:ac="http://schemas.microsoft.com/office/drawing/2013/main/command">
      <pc:docMk xmlns:pc="http://schemas.microsoft.com/office/powerpoint/2013/main/command"/>
      <pc:sldMk xmlns:pc="http://schemas.microsoft.com/office/powerpoint/2013/main/command" cId="4073532735" sldId="1299"/>
      <ac:picMk id="8" creationId="{44BA6E9B-B012-5115-F171-293FDC9061C0}"/>
    </ac:deMkLst>
    <p188:txBody>
      <a:bodyPr/>
      <a:lstStyle/>
      <a:p>
        <a:r>
          <a:rPr lang="en-US"/>
          <a:t>Alt image, in case you like this better</a:t>
        </a:r>
      </a:p>
    </p188:txBody>
  </p188:cm>
  <p188:cm id="{2362AE7D-587E-4841-8D67-42303D93E9BC}" authorId="{419AD1F9-C360-02D8-562E-ACC931678D0C}" status="resolved" created="2025-04-11T15:29:16.618" complete="100000">
    <ac:deMkLst xmlns:ac="http://schemas.microsoft.com/office/drawing/2013/main/command">
      <pc:docMk xmlns:pc="http://schemas.microsoft.com/office/powerpoint/2013/main/command"/>
      <pc:sldMk xmlns:pc="http://schemas.microsoft.com/office/powerpoint/2013/main/command" cId="4073532735" sldId="1299"/>
      <ac:picMk id="10" creationId="{74A6B703-0443-1115-1F90-5B618892B524}"/>
    </ac:deMkLst>
    <p188:txBody>
      <a:bodyPr/>
      <a:lstStyle/>
      <a:p>
        <a:r>
          <a:rPr lang="en-US"/>
          <a:t>Alt image, in case you like this better</a:t>
        </a:r>
      </a:p>
    </p188:txBody>
  </p188:cm>
  <p188:cm id="{2D051FD2-4808-4453-B13F-AF32ED757EE9}" authorId="{419AD1F9-C360-02D8-562E-ACC931678D0C}" status="resolved" created="2025-04-11T15:45:45.683" complete="100000">
    <pc:sldMkLst xmlns:pc="http://schemas.microsoft.com/office/powerpoint/2013/main/command">
      <pc:docMk/>
      <pc:sldMk cId="4073532735" sldId="1299"/>
    </pc:sldMkLst>
    <p188:txBody>
      <a:bodyPr/>
      <a:lstStyle/>
      <a:p>
        <a:r>
          <a:rPr lang="en-US"/>
          <a:t>Alt image - this family is supposed to be Asian-American, which we don't have in the prez … but looks white?</a:t>
        </a:r>
      </a:p>
    </p188:txBody>
  </p188:cm>
</p188:cmLst>
</file>

<file path=ppt/comments/modernComment_7FFFCC2C_3D8B51B1.xml><?xml version="1.0" encoding="utf-8"?>
<p188:cmLst xmlns:a="http://schemas.openxmlformats.org/drawingml/2006/main" xmlns:r="http://schemas.openxmlformats.org/officeDocument/2006/relationships" xmlns:p188="http://schemas.microsoft.com/office/powerpoint/2018/8/main">
  <p188:cm id="{3CF07871-5F1A-4D2B-ACE3-022F95280019}" authorId="{419AD1F9-C360-02D8-562E-ACC931678D0C}" status="resolved" created="2025-04-10T19:47:10.553" complete="100000">
    <ac:txMkLst xmlns:ac="http://schemas.microsoft.com/office/drawing/2013/main/command">
      <pc:docMk xmlns:pc="http://schemas.microsoft.com/office/powerpoint/2013/main/command"/>
      <pc:sldMk xmlns:pc="http://schemas.microsoft.com/office/powerpoint/2013/main/command" cId="1032540593" sldId="2147470380"/>
      <ac:spMk id="5" creationId="{CC28B3AD-F8B2-CEAF-720D-855D6A26D681}"/>
      <ac:txMk cp="79" len="37">
        <ac:context len="181" hash="4202619095"/>
      </ac:txMk>
    </ac:txMkLst>
    <p188:pos x="10362507" y="151391"/>
    <p188:txBody>
      <a:bodyPr/>
      <a:lstStyle/>
      <a:p>
        <a:r>
          <a:rPr lang="en-US"/>
          <a:t>Subd. 8. Social Security disability benefits. (a) An applicant who is receiving, has received, or has filed for primary Social Security disability benefits for any week is ineligible for benefits for that week, unless:
(1) the Social Security Administration approved the collecting of primary Social Security disability benefits each month the applicant was employed during the base period; or
(2) the applicant provides a statement from an appropriate health care professional who is aware of the applicant's Social Security disability claim and the basis for that claim, certifying that the applicant is able to perform the essential functions of their employment with or without a reasonable accommodation.
(b) If an applicant meets the requirements of paragraph (a), clause (1) or (2), there is no deduction from the applicant's weekly benefit amount for any Social Security disability benefits.
(c) Information from the Social Security Administration is conclusive, absent specific evidence showing that the information was erroneous.</a:t>
        </a:r>
      </a:p>
    </p188:txBody>
  </p188:cm>
  <p188:cm id="{BF945CA8-7B10-46F1-BB67-49D2F27970CC}" authorId="{419AD1F9-C360-02D8-562E-ACC931678D0C}" status="resolved" created="2025-04-10T19:51:41.531" complete="100000">
    <ac:txMkLst xmlns:ac="http://schemas.microsoft.com/office/drawing/2013/main/command">
      <pc:docMk xmlns:pc="http://schemas.microsoft.com/office/powerpoint/2013/main/command"/>
      <pc:sldMk xmlns:pc="http://schemas.microsoft.com/office/powerpoint/2013/main/command" cId="1032540593" sldId="2147470380"/>
      <ac:spMk id="5" creationId="{CC28B3AD-F8B2-CEAF-720D-855D6A26D681}"/>
      <ac:txMk cp="53" len="8">
        <ac:context len="181" hash="4202619095"/>
      </ac:txMk>
    </ac:txMkLst>
    <p188:pos x="6311759" y="151391"/>
    <p188:txBody>
      <a:bodyPr/>
      <a:lstStyle/>
      <a:p>
        <a:r>
          <a:rPr lang="en-US"/>
          <a:t>Going plural here
https://dli.mn.gov/workers/workers-compensation-workers</a:t>
        </a:r>
      </a:p>
    </p188:txBody>
  </p188:cm>
  <p188:cm id="{7AD667E6-44BC-48C0-839D-9BD966E3D421}" authorId="{419AD1F9-C360-02D8-562E-ACC931678D0C}" status="resolved" created="2025-04-10T21:04:29.344" complete="100000">
    <ac:txMkLst xmlns:ac="http://schemas.microsoft.com/office/drawing/2013/main/command">
      <pc:docMk xmlns:pc="http://schemas.microsoft.com/office/powerpoint/2013/main/command"/>
      <pc:sldMk xmlns:pc="http://schemas.microsoft.com/office/powerpoint/2013/main/command" cId="1032540593" sldId="2147470380"/>
      <ac:spMk id="5" creationId="{CC28B3AD-F8B2-CEAF-720D-855D6A26D681}"/>
      <ac:txMk cp="79" len="36">
        <ac:context len="181" hash="4202619095"/>
      </ac:txMk>
    </ac:txMkLst>
    <p188:pos x="10369445" y="190199"/>
    <p188:replyLst>
      <p188:reply id="{2415BDAF-354E-40D6-BE96-86F36D204233}" authorId="{44C76AEF-2EBB-0C88-A07F-B71BD824237C}" created="2025-04-11T00:34:46.506">
        <p188:txBody>
          <a:bodyPr/>
          <a:lstStyle/>
          <a:p>
            <a:r>
              <a:rPr lang="en-US"/>
              <a:t>Yes all three generally disqualify you but with some small caveats. Greg can maybe message that. </a:t>
            </a:r>
          </a:p>
        </p188:txBody>
      </p188:reply>
    </p188:replyLst>
    <p188:txBody>
      <a:bodyPr/>
      <a:lstStyle/>
      <a:p>
        <a:r>
          <a:rPr lang="en-US"/>
          <a:t>[@Ohrn, Betsy (She/Her/Hers) (DEED)] is it correct to include this?</a:t>
        </a:r>
      </a:p>
    </p188:txBody>
  </p188:cm>
</p188:cmLst>
</file>

<file path=ppt/comments/modernComment_7FFFCC4F_C43BEBCF.xml><?xml version="1.0" encoding="utf-8"?>
<p188:cmLst xmlns:a="http://schemas.openxmlformats.org/drawingml/2006/main" xmlns:r="http://schemas.openxmlformats.org/officeDocument/2006/relationships" xmlns:p188="http://schemas.microsoft.com/office/powerpoint/2018/8/main">
  <p188:cm id="{BDEB05F3-5C20-4039-AA17-C324A1581475}" authorId="{6AD0A577-2AEA-C1BE-2C96-42CD66EA1E5D}" status="resolved" created="2025-04-07T19:21:17.567">
    <ac:txMkLst xmlns:ac="http://schemas.microsoft.com/office/drawing/2013/main/command">
      <pc:docMk xmlns:pc="http://schemas.microsoft.com/office/powerpoint/2013/main/command"/>
      <pc:sldMk xmlns:pc="http://schemas.microsoft.com/office/powerpoint/2013/main/command" cId="3292261327" sldId="2147470415"/>
      <ac:spMk id="5" creationId="{94E79424-1D66-5119-ECA7-2594FC8E9BC7}"/>
      <ac:txMk cp="0">
        <ac:context len="1" hash="13"/>
      </ac:txMk>
    </ac:txMkLst>
    <p188:txBody>
      <a:bodyPr/>
      <a:lstStyle/>
      <a:p>
        <a:r>
          <a:rPr lang="en-US"/>
          <a:t>This seems like some sort of typo but not sure what it actually should be</a:t>
        </a:r>
      </a:p>
    </p188:txBody>
  </p188:cm>
  <p188:cm id="{07AC62A0-5005-494E-AE27-41F2553C12FD}" authorId="{49424E3C-BC11-C716-D630-CF234BE952F6}" status="resolved" created="2025-04-08T18:15:52.455">
    <ac:deMkLst xmlns:ac="http://schemas.microsoft.com/office/drawing/2013/main/command">
      <pc:docMk xmlns:pc="http://schemas.microsoft.com/office/powerpoint/2013/main/command"/>
      <pc:sldMk xmlns:pc="http://schemas.microsoft.com/office/powerpoint/2013/main/command" cId="2085423561" sldId="256"/>
      <ac:picMk id="7" creationId="{40AA1113-09E8-AE9B-B58D-8D23A4E66068}"/>
    </ac:deMkLst>
    <p188:txBody>
      <a:bodyPr/>
      <a:lstStyle/>
      <a:p>
        <a:r>
          <a:rPr lang="en-US"/>
          <a:t>When we get to stylizing, this should swap to illustration</a:t>
        </a:r>
      </a:p>
    </p188:txBody>
  </p188:cm>
  <p188:cm id="{69DBE34B-E909-4B92-923E-30D6F041E075}" authorId="{49424E3C-BC11-C716-D630-CF234BE952F6}" status="resolved" created="2025-04-08T19:32:45.619">
    <pc:sldMkLst xmlns:pc="http://schemas.microsoft.com/office/powerpoint/2013/main/command">
      <pc:docMk/>
      <pc:sldMk cId="2085423561" sldId="256"/>
    </pc:sldMkLst>
    <p188:txBody>
      <a:bodyPr/>
      <a:lstStyle/>
      <a:p>
        <a:r>
          <a:rPr lang="en-US"/>
          <a:t>Move to end</a:t>
        </a:r>
      </a:p>
    </p188:txBody>
  </p188:cm>
  <p188:cm id="{A846F826-55D3-48E2-9A9F-652EB0F30DFB}" authorId="{EDB09804-52CA-36FA-EB3A-80C97181EC0E}" status="resolved" created="2025-04-09T17:23:57.148">
    <pc:sldMkLst xmlns:pc="http://schemas.microsoft.com/office/powerpoint/2013/main/command">
      <pc:docMk/>
      <pc:sldMk cId="2085423561" sldId="256"/>
    </pc:sldMkLst>
    <p188:txBody>
      <a:bodyPr/>
      <a:lstStyle/>
      <a:p>
        <a:r>
          <a:rPr lang="en-US"/>
          <a:t>This still feels like a left turn - it doesn't really connect to employers</a:t>
        </a:r>
      </a:p>
    </p188:txBody>
  </p188:cm>
  <p188:cm id="{8D079E31-3D45-4318-BB52-E162259AFE56}" authorId="{419AD1F9-C360-02D8-562E-ACC931678D0C}" status="resolved" created="2025-04-10T11:59:54.753" complete="100000">
    <pc:sldMkLst xmlns:pc="http://schemas.microsoft.com/office/powerpoint/2013/main/command">
      <pc:docMk/>
      <pc:sldMk cId="2085423561" sldId="256"/>
    </pc:sldMkLst>
    <p188:replyLst>
      <p188:reply id="{FDCAC5CD-ACAF-4EC2-BB94-91C01E64FB34}" authorId="{49424E3C-BC11-C716-D630-CF234BE952F6}" created="2025-04-10T20:22:16.419">
        <p188:txBody>
          <a:bodyPr/>
          <a:lstStyle/>
          <a:p>
            <a:r>
              <a:rPr lang="en-US"/>
              <a:t>I think we should - good to get the word out in general and I think it makes sense in this end segment</a:t>
            </a:r>
          </a:p>
        </p188:txBody>
      </p188:reply>
      <p188:reply id="{A54EBCB8-7968-4D91-869D-3B174A3561A4}" authorId="{49424E3C-BC11-C716-D630-CF234BE952F6}" created="2025-04-10T20:24:09.368">
        <p188:txBody>
          <a:bodyPr/>
          <a:lstStyle/>
          <a:p>
            <a:r>
              <a:rPr lang="en-US"/>
              <a:t>But to that point, let's try compressing to one slide</a:t>
            </a:r>
          </a:p>
        </p188:txBody>
      </p188:reply>
    </p188:replyLst>
    <p188:txBody>
      <a:bodyPr/>
      <a:lstStyle/>
      <a:p>
        <a:r>
          <a:rPr lang="en-US"/>
          <a:t>I guess my question is - should we include these? There may be some small employers in the room who are the kind of orgs that would Apply for an outreach grant. But otherwise it doesn't really connect to employers, as Greg said.</a:t>
        </a:r>
      </a:p>
    </p188:txBody>
  </p188:cm>
  <p188:cm id="{C5281011-8C3D-4D5B-AF4E-5CF412B17A13}" authorId="{0F15C018-1BFE-C1CD-6D33-D084E1FD41DF}" status="resolved" created="2025-05-02T21:25:45.758" complete="100000">
    <pc:sldMkLst xmlns:pc="http://schemas.microsoft.com/office/powerpoint/2013/main/command">
      <pc:docMk/>
      <pc:sldMk cId="3292261327" sldId="2147470415"/>
    </pc:sldMkLst>
    <p188:txBody>
      <a:bodyPr/>
      <a:lstStyle/>
      <a:p>
        <a:r>
          <a:rPr lang="en-US"/>
          <a:t>Where to put this slide? Betsy wanted it at the end ... for roadshow, we worked it into the Building PL section ... I'd keep it here.</a:t>
        </a:r>
      </a:p>
    </p188:txBody>
  </p188:cm>
</p188:cmLst>
</file>

<file path=ppt/comments/modernComment_7FFFCC51_33ACBA3A.xml><?xml version="1.0" encoding="utf-8"?>
<p188:cmLst xmlns:a="http://schemas.openxmlformats.org/drawingml/2006/main" xmlns:r="http://schemas.openxmlformats.org/officeDocument/2006/relationships" xmlns:p188="http://schemas.microsoft.com/office/powerpoint/2018/8/main">
  <p188:cm id="{FC7EBA6D-DE8F-4B48-88AF-2F92D925B938}" authorId="{49424E3C-BC11-C716-D630-CF234BE952F6}" status="resolved" created="2025-04-08T18:28:28.486" complete="100000">
    <ac:deMkLst xmlns:ac="http://schemas.microsoft.com/office/drawing/2013/main/command">
      <pc:docMk xmlns:pc="http://schemas.microsoft.com/office/powerpoint/2013/main/command"/>
      <pc:sldMk xmlns:pc="http://schemas.microsoft.com/office/powerpoint/2013/main/command" cId="2137421497" sldId="1298"/>
      <ac:picMk id="7" creationId="{7E02D33F-C441-FB2D-CEBC-662F20F0E2CD}"/>
    </ac:deMkLst>
    <p188:txBody>
      <a:bodyPr/>
      <a:lstStyle/>
      <a:p>
        <a:r>
          <a:rPr lang="en-US"/>
          <a:t>Let's brainstorm alt graphics for this</a:t>
        </a:r>
      </a:p>
    </p188:txBody>
  </p188:cm>
  <p188:cm id="{D5B13A0E-FE67-434B-8A95-CBBB5D94B8B0}" authorId="{419AD1F9-C360-02D8-562E-ACC931678D0C}" status="resolved" created="2025-04-11T15:42:38.593" complete="100000">
    <ac:deMkLst xmlns:ac="http://schemas.microsoft.com/office/drawing/2013/main/command">
      <pc:docMk xmlns:pc="http://schemas.microsoft.com/office/powerpoint/2013/main/command"/>
      <pc:sldMk xmlns:pc="http://schemas.microsoft.com/office/powerpoint/2013/main/command" cId="2137421497" sldId="1298"/>
      <ac:picMk id="6" creationId="{9C28C9E7-C946-7650-6431-603AFFEA060C}"/>
    </ac:deMkLst>
    <p188:txBody>
      <a:bodyPr/>
      <a:lstStyle/>
      <a:p>
        <a:r>
          <a:rPr lang="en-US"/>
          <a:t>Alt image in case we like this better</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latin typeface="NeueHaasGroteskText Std" panose="020B0504020202020204" pitchFamily="34" charset="0"/>
            </a:endParaRPr>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F2A04DE5-F1A9-4D45-BF54-BEFDBA739CA2}" type="datetimeFigureOut">
              <a:rPr lang="en-US" smtClean="0">
                <a:latin typeface="NeueHaasGroteskText Std" panose="020B0504020202020204" pitchFamily="34" charset="0"/>
              </a:rPr>
              <a:t>6/10/2025</a:t>
            </a:fld>
            <a:endParaRPr lang="en-US">
              <a:latin typeface="NeueHaasGroteskText Std" panose="020B0504020202020204" pitchFamily="34" charset="0"/>
            </a:endParaRPr>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latin typeface="NeueHaasGroteskText Std" panose="020B0504020202020204" pitchFamily="34" charset="0"/>
            </a:endParaRPr>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atin typeface="NeueHaasGroteskText Std" panose="020B0504020202020204" pitchFamily="34" charset="0"/>
              </a:defRPr>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atin typeface="NeueHaasGroteskText Std" panose="020B0504020202020204" pitchFamily="34" charset="0"/>
              </a:defRPr>
            </a:lvl1pPr>
          </a:lstStyle>
          <a:p>
            <a:fld id="{A50CD39D-89B0-4C68-805A-35C75A7C20C8}" type="datetimeFigureOut">
              <a:rPr lang="en-US" smtClean="0"/>
              <a:pPr/>
              <a:t>6/10/2025</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atin typeface="NeueHaasGroteskText Std" panose="020B0504020202020204" pitchFamily="34" charset="0"/>
              </a:defRPr>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Thanks for joining us. We’ll get started with the session after a few opening announcements.</a:t>
            </a:r>
          </a:p>
          <a:p>
            <a:endParaRPr lang="en-US"/>
          </a:p>
          <a:p>
            <a:r>
              <a:rPr lang="en-US"/>
              <a:t>I’m Greg Norfleet, director of the Minnesota Paid Leave Program, and I will be facilitating the session today.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89B71C1-9D2C-4A26-87F1-AD76E94CC1FC}" type="slidenum">
              <a:rPr lang="en-US" smtClean="0"/>
              <a:t>1</a:t>
            </a:fld>
            <a:endParaRPr lang="en-US"/>
          </a:p>
        </p:txBody>
      </p:sp>
    </p:spTree>
    <p:extLst>
      <p:ext uri="{BB962C8B-B14F-4D97-AF65-F5344CB8AC3E}">
        <p14:creationId xmlns:p14="http://schemas.microsoft.com/office/powerpoint/2010/main" val="352102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B71C1-9D2C-4A26-87F1-AD76E94CC1FC}" type="slidenum">
              <a:rPr lang="en-US" smtClean="0"/>
              <a:t>12</a:t>
            </a:fld>
            <a:endParaRPr lang="en-US"/>
          </a:p>
        </p:txBody>
      </p:sp>
    </p:spTree>
    <p:extLst>
      <p:ext uri="{BB962C8B-B14F-4D97-AF65-F5344CB8AC3E}">
        <p14:creationId xmlns:p14="http://schemas.microsoft.com/office/powerpoint/2010/main" val="3764872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1233E-8F15-0C93-8F93-E36EEA2B4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B030F-DAB3-4B37-5DC7-2BB7EBA96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33CA3-952F-9410-1AF8-2FF2AA08A4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0BBA9A-445E-44FE-85CB-CB1E0E75BB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EC234E-0F08-40DE-BEEA-6505B4ABAFC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7188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a:p>
        </p:txBody>
      </p:sp>
    </p:spTree>
    <p:extLst>
      <p:ext uri="{BB962C8B-B14F-4D97-AF65-F5344CB8AC3E}">
        <p14:creationId xmlns:p14="http://schemas.microsoft.com/office/powerpoint/2010/main" val="724833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B71C1-9D2C-4A26-87F1-AD76E94CC1FC}" type="slidenum">
              <a:rPr lang="en-US" smtClean="0"/>
              <a:t>22</a:t>
            </a:fld>
            <a:endParaRPr lang="en-US"/>
          </a:p>
        </p:txBody>
      </p:sp>
    </p:spTree>
    <p:extLst>
      <p:ext uri="{BB962C8B-B14F-4D97-AF65-F5344CB8AC3E}">
        <p14:creationId xmlns:p14="http://schemas.microsoft.com/office/powerpoint/2010/main" val="519496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https://forms.office.com/Pages/ResponsePage.aspx?id=RrAU68QkGUWPJricIVmCjO5PKN3qFedFqwBFXCcsYY9URDFXQjZJUEtGNUdNMkU4VEVaUjYyT1VDTC4u </a:t>
            </a:r>
          </a:p>
        </p:txBody>
      </p:sp>
      <p:sp>
        <p:nvSpPr>
          <p:cNvPr id="4" name="Slide Number Placeholder 3"/>
          <p:cNvSpPr>
            <a:spLocks noGrp="1"/>
          </p:cNvSpPr>
          <p:nvPr>
            <p:ph type="sldNum" sz="quarter" idx="5"/>
          </p:nvPr>
        </p:nvSpPr>
        <p:spPr/>
        <p:txBody>
          <a:bodyPr/>
          <a:lstStyle/>
          <a:p>
            <a:fld id="{F9F08466-AEA7-4FC0-9459-6A32F61DA297}" type="slidenum">
              <a:rPr lang="en-US" smtClean="0"/>
              <a:pPr/>
              <a:t>25</a:t>
            </a:fld>
            <a:endParaRPr lang="en-US"/>
          </a:p>
        </p:txBody>
      </p:sp>
    </p:spTree>
    <p:extLst>
      <p:ext uri="{BB962C8B-B14F-4D97-AF65-F5344CB8AC3E}">
        <p14:creationId xmlns:p14="http://schemas.microsoft.com/office/powerpoint/2010/main" val="66377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B71C1-9D2C-4A26-87F1-AD76E94CC1FC}" type="slidenum">
              <a:rPr lang="en-US" smtClean="0"/>
              <a:t>2</a:t>
            </a:fld>
            <a:endParaRPr lang="en-US"/>
          </a:p>
        </p:txBody>
      </p:sp>
    </p:spTree>
    <p:extLst>
      <p:ext uri="{BB962C8B-B14F-4D97-AF65-F5344CB8AC3E}">
        <p14:creationId xmlns:p14="http://schemas.microsoft.com/office/powerpoint/2010/main" val="313747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a:p>
        </p:txBody>
      </p:sp>
    </p:spTree>
    <p:extLst>
      <p:ext uri="{BB962C8B-B14F-4D97-AF65-F5344CB8AC3E}">
        <p14:creationId xmlns:p14="http://schemas.microsoft.com/office/powerpoint/2010/main" val="87209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424" defTabSz="907633">
              <a:lnSpc>
                <a:spcPct val="92000"/>
              </a:lnSpc>
              <a:spcBef>
                <a:spcPts val="427"/>
              </a:spcBef>
              <a:defRPr/>
            </a:pPr>
            <a:r>
              <a:rPr lang="en-US" sz="1800"/>
              <a:t>Qualifying conditions must last more than seven days, and a health care provider or designated professional must certify the need for leave and the amount of time.</a:t>
            </a:r>
          </a:p>
          <a:p>
            <a:pPr marL="50424" defTabSz="907633">
              <a:lnSpc>
                <a:spcPct val="92000"/>
              </a:lnSpc>
              <a:spcBef>
                <a:spcPts val="427"/>
              </a:spcBef>
              <a:defRPr/>
            </a:pPr>
            <a:endParaRPr lang="en-US" sz="1800" b="1">
              <a:latin typeface="Calibri" panose="020F0502020204030204" pitchFamily="34" charset="0"/>
              <a:ea typeface="Calibri" panose="020F0502020204030204" pitchFamily="34" charset="0"/>
            </a:endParaRPr>
          </a:p>
          <a:p>
            <a:pPr marL="50424" defTabSz="907633">
              <a:lnSpc>
                <a:spcPct val="92000"/>
              </a:lnSpc>
              <a:spcBef>
                <a:spcPts val="427"/>
              </a:spcBef>
              <a:defRPr/>
            </a:pPr>
            <a:r>
              <a:rPr lang="en-US" sz="1800" b="1">
                <a:latin typeface="Calibri" panose="020F0502020204030204" pitchFamily="34" charset="0"/>
                <a:ea typeface="Calibri" panose="020F0502020204030204" pitchFamily="34" charset="0"/>
              </a:rPr>
              <a:t>A person may take up to 12 weeks for Medical leave:</a:t>
            </a:r>
            <a:r>
              <a:rPr lang="en-US" sz="1800">
                <a:latin typeface="Calibri" panose="020F0502020204030204" pitchFamily="34" charset="0"/>
                <a:ea typeface="Calibri" panose="020F0502020204030204" pitchFamily="34" charset="0"/>
              </a:rPr>
              <a:t> for their own mental or physical illness, treatment or preventive care</a:t>
            </a:r>
          </a:p>
          <a:p>
            <a:pPr marL="50424">
              <a:lnSpc>
                <a:spcPct val="92000"/>
              </a:lnSpc>
              <a:spcBef>
                <a:spcPts val="427"/>
              </a:spcBef>
            </a:pPr>
            <a:endParaRPr lang="en-US" sz="1800" b="1">
              <a:latin typeface="Calibri" panose="020F0502020204030204" pitchFamily="34" charset="0"/>
              <a:ea typeface="Calibri" panose="020F0502020204030204" pitchFamily="34" charset="0"/>
            </a:endParaRPr>
          </a:p>
          <a:p>
            <a:pPr marL="50424">
              <a:lnSpc>
                <a:spcPct val="92000"/>
              </a:lnSpc>
              <a:spcBef>
                <a:spcPts val="427"/>
              </a:spcBef>
            </a:pPr>
            <a:r>
              <a:rPr lang="en-US" sz="1800" b="1">
                <a:latin typeface="Calibri" panose="020F0502020204030204" pitchFamily="34" charset="0"/>
                <a:ea typeface="Calibri" panose="020F0502020204030204" pitchFamily="34" charset="0"/>
              </a:rPr>
              <a:t>A person can take up to 12 weeks of Family leave for covered events: </a:t>
            </a:r>
          </a:p>
          <a:p>
            <a:pPr marL="504241" lvl="1">
              <a:lnSpc>
                <a:spcPct val="92000"/>
              </a:lnSpc>
              <a:spcBef>
                <a:spcPts val="427"/>
              </a:spcBef>
            </a:pPr>
            <a:r>
              <a:rPr lang="en-US" sz="1800" b="1">
                <a:latin typeface="Calibri" panose="020F0502020204030204" pitchFamily="34" charset="0"/>
                <a:ea typeface="Calibri" panose="020F0502020204030204" pitchFamily="34" charset="0"/>
              </a:rPr>
              <a:t>Bonding/parental leave:</a:t>
            </a:r>
            <a:r>
              <a:rPr lang="en-US" sz="1800" b="1" spc="199">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bond with a new child after birth, foster or adoption</a:t>
            </a:r>
          </a:p>
          <a:p>
            <a:pPr marL="504241" marR="62400" lvl="1" defTabSz="907633">
              <a:lnSpc>
                <a:spcPct val="92000"/>
              </a:lnSpc>
              <a:spcBef>
                <a:spcPts val="447"/>
              </a:spcBef>
              <a:defRPr/>
            </a:pPr>
            <a:r>
              <a:rPr lang="en-US" sz="1800" b="1">
                <a:latin typeface="Calibri" panose="020F0502020204030204" pitchFamily="34" charset="0"/>
                <a:ea typeface="Calibri" panose="020F0502020204030204" pitchFamily="34" charset="0"/>
              </a:rPr>
              <a:t>Safety Leave:</a:t>
            </a:r>
            <a:r>
              <a:rPr lang="en-US" sz="1800" b="1" spc="333">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domestic</a:t>
            </a:r>
            <a:r>
              <a:rPr lang="en-US" sz="1800" spc="50">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assault,</a:t>
            </a:r>
            <a:r>
              <a:rPr lang="en-US" sz="1800" spc="55">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sexual</a:t>
            </a:r>
            <a:r>
              <a:rPr lang="en-US" sz="1800" spc="50">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abuse</a:t>
            </a:r>
            <a:r>
              <a:rPr lang="en-US" sz="1800" spc="50">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or</a:t>
            </a:r>
            <a:r>
              <a:rPr lang="en-US" sz="1800" spc="55">
                <a:latin typeface="Calibri" panose="020F0502020204030204" pitchFamily="34" charset="0"/>
                <a:ea typeface="Calibri" panose="020F0502020204030204" pitchFamily="34" charset="0"/>
              </a:rPr>
              <a:t> </a:t>
            </a:r>
            <a:r>
              <a:rPr lang="en-US" sz="1800" spc="-10">
                <a:latin typeface="Calibri" panose="020F0502020204030204" pitchFamily="34" charset="0"/>
                <a:ea typeface="Calibri" panose="020F0502020204030204" pitchFamily="34" charset="0"/>
              </a:rPr>
              <a:t>stalking</a:t>
            </a:r>
            <a:endParaRPr lang="en-US" sz="1800">
              <a:latin typeface="Calibri" panose="020F0502020204030204" pitchFamily="34" charset="0"/>
              <a:ea typeface="Calibri" panose="020F0502020204030204" pitchFamily="34" charset="0"/>
            </a:endParaRPr>
          </a:p>
          <a:p>
            <a:pPr marL="504241" marR="62400" lvl="1" defTabSz="907633">
              <a:lnSpc>
                <a:spcPct val="92000"/>
              </a:lnSpc>
              <a:spcBef>
                <a:spcPts val="447"/>
              </a:spcBef>
              <a:defRPr/>
            </a:pPr>
            <a:r>
              <a:rPr lang="en-US" sz="1800" b="1">
                <a:latin typeface="Calibri" panose="020F0502020204030204" pitchFamily="34" charset="0"/>
                <a:ea typeface="Calibri" panose="020F0502020204030204" pitchFamily="34" charset="0"/>
              </a:rPr>
              <a:t>Caring Leave:</a:t>
            </a:r>
            <a:r>
              <a:rPr lang="en-US" sz="1800" b="1" spc="199">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family member’s mental or physical illness, treatment or preventive care</a:t>
            </a:r>
          </a:p>
          <a:p>
            <a:pPr marL="504241" marR="62400" lvl="1">
              <a:lnSpc>
                <a:spcPct val="92000"/>
              </a:lnSpc>
              <a:spcBef>
                <a:spcPts val="447"/>
              </a:spcBef>
            </a:pPr>
            <a:r>
              <a:rPr lang="en-US" sz="1800" b="1">
                <a:latin typeface="Calibri" panose="020F0502020204030204" pitchFamily="34" charset="0"/>
                <a:ea typeface="Calibri" panose="020F0502020204030204" pitchFamily="34" charset="0"/>
              </a:rPr>
              <a:t>Active Duty Leave:</a:t>
            </a:r>
            <a:r>
              <a:rPr lang="en-US" sz="1800" b="1" spc="199">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family member on active duty or notified of impending order</a:t>
            </a:r>
          </a:p>
          <a:p>
            <a:pPr marL="50424" marR="62400">
              <a:lnSpc>
                <a:spcPct val="92000"/>
              </a:lnSpc>
              <a:spcBef>
                <a:spcPts val="447"/>
              </a:spcBef>
            </a:pPr>
            <a:endParaRPr lang="en-US" sz="1800">
              <a:latin typeface="Calibri" panose="020F0502020204030204" pitchFamily="34" charset="0"/>
              <a:ea typeface="Calibri" panose="020F0502020204030204" pitchFamily="34" charset="0"/>
            </a:endParaRPr>
          </a:p>
          <a:p>
            <a:pPr marL="50424" marR="62400" defTabSz="907633">
              <a:lnSpc>
                <a:spcPct val="92000"/>
              </a:lnSpc>
              <a:spcBef>
                <a:spcPts val="447"/>
              </a:spcBef>
              <a:defRPr/>
            </a:pPr>
            <a:r>
              <a:rPr lang="en-US" sz="1800">
                <a:latin typeface="Calibri" panose="020F0502020204030204" pitchFamily="34" charset="0"/>
                <a:ea typeface="Calibri" panose="020F0502020204030204" pitchFamily="34" charset="0"/>
              </a:rPr>
              <a:t>In a single benefit year, an individual can take a maximum total of 20 weeks of combined medical and family leave. </a:t>
            </a:r>
          </a:p>
          <a:p>
            <a:pPr marL="50424" marR="62400">
              <a:lnSpc>
                <a:spcPct val="92000"/>
              </a:lnSpc>
              <a:spcBef>
                <a:spcPts val="447"/>
              </a:spcBef>
            </a:pPr>
            <a:endParaRPr lang="en-US" sz="1800">
              <a:latin typeface="Calibri" panose="020F0502020204030204" pitchFamily="34" charset="0"/>
              <a:ea typeface="Calibri" panose="020F0502020204030204" pitchFamily="34" charset="0"/>
            </a:endParaRPr>
          </a:p>
          <a:p>
            <a:pPr marL="50424" marR="62400" defTabSz="907633">
              <a:lnSpc>
                <a:spcPct val="92000"/>
              </a:lnSpc>
              <a:spcBef>
                <a:spcPts val="447"/>
              </a:spcBef>
              <a:defRPr/>
            </a:pPr>
            <a:r>
              <a:rPr lang="en-US" sz="1800">
                <a:latin typeface="Calibri" panose="020F0502020204030204" pitchFamily="34" charset="0"/>
                <a:ea typeface="Calibri" panose="020F0502020204030204" pitchFamily="34" charset="0"/>
              </a:rPr>
              <a:t>Across all these covered events, a health care provider or designated professional must certify the need for leave and the amount of time off required.</a:t>
            </a:r>
            <a:endParaRPr lang="en-US" sz="1800"/>
          </a:p>
          <a:p>
            <a:pPr marL="50424" marR="62400">
              <a:lnSpc>
                <a:spcPct val="92000"/>
              </a:lnSpc>
              <a:spcBef>
                <a:spcPts val="447"/>
              </a:spcBef>
            </a:pPr>
            <a:endParaRPr lang="en-US" sz="180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07633">
              <a:defRPr/>
            </a:pPr>
            <a:fld id="{F9F08466-AEA7-4FC0-9459-6A32F61DA297}" type="slidenum">
              <a:rPr lang="en-US">
                <a:solidFill>
                  <a:prstClr val="black"/>
                </a:solidFill>
                <a:latin typeface="Calibri" panose="020F0502020204030204" pitchFamily="34" charset="0"/>
              </a:rPr>
              <a:pPr defTabSz="907633">
                <a:defRPr/>
              </a:pPr>
              <a:t>5</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770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great slide. Let’s document a definition for each, and also document where inclusion is different in other programs (UI, ESST, etc.)</a:t>
            </a:r>
          </a:p>
        </p:txBody>
      </p:sp>
      <p:sp>
        <p:nvSpPr>
          <p:cNvPr id="4" name="Slide Number Placeholder 3"/>
          <p:cNvSpPr>
            <a:spLocks noGrp="1"/>
          </p:cNvSpPr>
          <p:nvPr>
            <p:ph type="sldNum" sz="quarter" idx="5"/>
          </p:nvPr>
        </p:nvSpPr>
        <p:spPr/>
        <p:txBody>
          <a:bodyPr/>
          <a:lstStyle/>
          <a:p>
            <a:fld id="{248BFB09-8CB6-480E-8D61-6C769CF0D6A9}" type="slidenum">
              <a:rPr lang="en-US" smtClean="0"/>
              <a:t>6</a:t>
            </a:fld>
            <a:endParaRPr lang="en-US"/>
          </a:p>
        </p:txBody>
      </p:sp>
    </p:spTree>
    <p:extLst>
      <p:ext uri="{BB962C8B-B14F-4D97-AF65-F5344CB8AC3E}">
        <p14:creationId xmlns:p14="http://schemas.microsoft.com/office/powerpoint/2010/main" val="234012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a:p>
        </p:txBody>
      </p:sp>
    </p:spTree>
    <p:extLst>
      <p:ext uri="{BB962C8B-B14F-4D97-AF65-F5344CB8AC3E}">
        <p14:creationId xmlns:p14="http://schemas.microsoft.com/office/powerpoint/2010/main" val="137448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B71C1-9D2C-4A26-87F1-AD76E94CC1FC}" type="slidenum">
              <a:rPr lang="en-US" smtClean="0"/>
              <a:t>9</a:t>
            </a:fld>
            <a:endParaRPr lang="en-US"/>
          </a:p>
        </p:txBody>
      </p:sp>
    </p:spTree>
    <p:extLst>
      <p:ext uri="{BB962C8B-B14F-4D97-AF65-F5344CB8AC3E}">
        <p14:creationId xmlns:p14="http://schemas.microsoft.com/office/powerpoint/2010/main" val="214082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B71C1-9D2C-4A26-87F1-AD76E94CC1FC}" type="slidenum">
              <a:rPr lang="en-US" smtClean="0"/>
              <a:t>10</a:t>
            </a:fld>
            <a:endParaRPr lang="en-US"/>
          </a:p>
        </p:txBody>
      </p:sp>
    </p:spTree>
    <p:extLst>
      <p:ext uri="{BB962C8B-B14F-4D97-AF65-F5344CB8AC3E}">
        <p14:creationId xmlns:p14="http://schemas.microsoft.com/office/powerpoint/2010/main" val="382354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B71C1-9D2C-4A26-87F1-AD76E94CC1FC}" type="slidenum">
              <a:rPr lang="en-US" smtClean="0"/>
              <a:t>11</a:t>
            </a:fld>
            <a:endParaRPr lang="en-US"/>
          </a:p>
        </p:txBody>
      </p:sp>
    </p:spTree>
    <p:extLst>
      <p:ext uri="{BB962C8B-B14F-4D97-AF65-F5344CB8AC3E}">
        <p14:creationId xmlns:p14="http://schemas.microsoft.com/office/powerpoint/2010/main" val="3835237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a:t>www.dli.mn.gov</a:t>
            </a:r>
          </a:p>
        </p:txBody>
      </p:sp>
      <p:sp>
        <p:nvSpPr>
          <p:cNvPr id="6" name="Picture Placeholder 5"/>
          <p:cNvSpPr>
            <a:spLocks noGrp="1"/>
          </p:cNvSpPr>
          <p:nvPr>
            <p:ph type="pic" sz="quarter" idx="17"/>
          </p:nvPr>
        </p:nvSpPr>
        <p:spPr bwMode="gray">
          <a:xfrm>
            <a:off x="0" y="0"/>
            <a:ext cx="12192000" cy="3380732"/>
          </a:xfrm>
        </p:spPr>
        <p:txBody>
          <a:bodyPr/>
          <a:lstStyle/>
          <a:p>
            <a:r>
              <a:rPr lang="en-US"/>
              <a:t>Click icon to add picture</a:t>
            </a:r>
          </a:p>
        </p:txBody>
      </p:sp>
    </p:spTree>
    <p:extLst>
      <p:ext uri="{BB962C8B-B14F-4D97-AF65-F5344CB8AC3E}">
        <p14:creationId xmlns:p14="http://schemas.microsoft.com/office/powerpoint/2010/main" val="178882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DLI logo" title="Department of Labor and Industr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5996414"/>
            <a:ext cx="3183297" cy="927174"/>
          </a:xfrm>
          <a:prstGeom prst="rect">
            <a:avLst/>
          </a:prstGeom>
        </p:spPr>
      </p:pic>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4533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517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5996414"/>
            <a:ext cx="3183297" cy="927174"/>
          </a:xfrm>
          <a:prstGeom prst="rect">
            <a:avLst/>
          </a:prstGeom>
        </p:spPr>
      </p:pic>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6362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62193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l">
              <a:defRPr sz="3600">
                <a:solidFill>
                  <a:schemeClr val="accent1"/>
                </a:solidFill>
              </a:defRPr>
            </a:lvl1pPr>
          </a:lstStyle>
          <a:p>
            <a:r>
              <a:rPr lang="en-US"/>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6/10/2025</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59765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6/10/2025</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767981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6/10/2025</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302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6/10/2025</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2487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bwMode="black"/>
        <p:txBody>
          <a:bodyPr/>
          <a:lstStyle/>
          <a:p>
            <a:fld id="{D7ED242C-24FB-43A0-BCB6-43756FC812F6}" type="datetime1">
              <a:rPr lang="en-US" smtClean="0"/>
              <a:t>6/10/2025</a:t>
            </a:fld>
            <a:endParaRPr lang="en-US"/>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6/10/2025</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38987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6/10/2025</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94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r>
              <a:rPr lang="en-US"/>
              <a:t>Click icon to add picture</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6/10/2025</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986490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6/10/2025</a:t>
            </a:fld>
            <a:endParaRPr lang="en-US"/>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780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6/10/2025</a:t>
            </a:fld>
            <a:endParaRPr lang="en-US"/>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60824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4B4EEDC6-36CA-4209-B482-2ED76AA0BF08}" type="datetime1">
              <a:rPr lang="en-US" smtClean="0"/>
              <a:t>6/10/2025</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23646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24" name="Text Placeholder 23">
            <a:extLst>
              <a:ext uri="{FF2B5EF4-FFF2-40B4-BE49-F238E27FC236}">
                <a16:creationId xmlns:a16="http://schemas.microsoft.com/office/drawing/2014/main" id="{132E783F-31E3-68B1-2BA1-E6F291C27F65}"/>
              </a:ext>
            </a:extLst>
          </p:cNvPr>
          <p:cNvSpPr>
            <a:spLocks noGrp="1"/>
          </p:cNvSpPr>
          <p:nvPr>
            <p:ph type="body" sz="quarter" idx="22"/>
          </p:nvPr>
        </p:nvSpPr>
        <p:spPr>
          <a:xfrm>
            <a:off x="179388" y="4341813"/>
            <a:ext cx="6002337" cy="1627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5" hasCustomPrompt="1"/>
          </p:nvPr>
        </p:nvSpPr>
        <p:spPr bwMode="black">
          <a:xfrm>
            <a:off x="6798365" y="1467114"/>
            <a:ext cx="4845363" cy="312165"/>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1" name="Text Placeholder 3"/>
          <p:cNvSpPr>
            <a:spLocks noGrp="1"/>
          </p:cNvSpPr>
          <p:nvPr>
            <p:ph type="body" sz="quarter" idx="17" hasCustomPrompt="1"/>
          </p:nvPr>
        </p:nvSpPr>
        <p:spPr bwMode="black">
          <a:xfrm>
            <a:off x="6798365" y="1898536"/>
            <a:ext cx="4845363"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3" name="Text Placeholder 3"/>
          <p:cNvSpPr>
            <a:spLocks noGrp="1"/>
          </p:cNvSpPr>
          <p:nvPr>
            <p:ph type="body" sz="quarter" idx="19" hasCustomPrompt="1"/>
          </p:nvPr>
        </p:nvSpPr>
        <p:spPr bwMode="black">
          <a:xfrm>
            <a:off x="6798365" y="3909739"/>
            <a:ext cx="4845363" cy="312165"/>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5" name="Text Placeholder 3"/>
          <p:cNvSpPr>
            <a:spLocks noGrp="1"/>
          </p:cNvSpPr>
          <p:nvPr>
            <p:ph type="body" sz="quarter" idx="21" hasCustomPrompt="1"/>
          </p:nvPr>
        </p:nvSpPr>
        <p:spPr bwMode="black">
          <a:xfrm>
            <a:off x="6798365" y="4341161"/>
            <a:ext cx="4845363"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4B4EEDC6-36CA-4209-B482-2ED76AA0BF08}" type="datetime1">
              <a:rPr lang="en-US" smtClean="0"/>
              <a:t>6/10/2025</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3243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8DC79626-CE5A-4834-975C-E7305BA2E281}" type="datetime1">
              <a:rPr lang="en-US" smtClean="0"/>
              <a:t>6/10/2025</a:t>
            </a:fld>
            <a:endParaRPr lang="en-US"/>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63256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p:txBody>
          <a:bodyPr/>
          <a:lstStyle/>
          <a:p>
            <a:fld id="{1815FB38-58F3-410A-8DA4-4B706967601F}" type="datetime1">
              <a:rPr lang="en-US" smtClean="0"/>
              <a:t>6/10/2025</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2069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dividual Achievements -- 3 columns">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15" name="Text Placeholder 3"/>
          <p:cNvSpPr>
            <a:spLocks noGrp="1"/>
          </p:cNvSpPr>
          <p:nvPr>
            <p:ph type="body" sz="quarter" idx="16"/>
          </p:nvPr>
        </p:nvSpPr>
        <p:spPr bwMode="black">
          <a:xfrm>
            <a:off x="282206" y="1522373"/>
            <a:ext cx="3200400" cy="63411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4" name="Text Placeholder 3"/>
          <p:cNvSpPr>
            <a:spLocks noGrp="1"/>
          </p:cNvSpPr>
          <p:nvPr>
            <p:ph type="body" sz="quarter" idx="15"/>
          </p:nvPr>
        </p:nvSpPr>
        <p:spPr bwMode="black">
          <a:xfrm>
            <a:off x="4495800" y="1524290"/>
            <a:ext cx="3200400" cy="63411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7" name="Text Placeholder 3"/>
          <p:cNvSpPr>
            <a:spLocks noGrp="1"/>
          </p:cNvSpPr>
          <p:nvPr>
            <p:ph type="body" sz="quarter" idx="18"/>
          </p:nvPr>
        </p:nvSpPr>
        <p:spPr bwMode="black">
          <a:xfrm>
            <a:off x="8709394" y="1522373"/>
            <a:ext cx="3200400" cy="63411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9" name="Text Placeholder 3"/>
          <p:cNvSpPr>
            <a:spLocks noGrp="1"/>
          </p:cNvSpPr>
          <p:nvPr>
            <p:ph type="body" sz="quarter" idx="20"/>
          </p:nvPr>
        </p:nvSpPr>
        <p:spPr bwMode="black">
          <a:xfrm>
            <a:off x="282206" y="2352403"/>
            <a:ext cx="3200400" cy="762148"/>
          </a:xfrm>
        </p:spPr>
        <p:txBody>
          <a:bodyPr anchor="ctr">
            <a:noAutofit/>
          </a:bodyPr>
          <a:lstStyle>
            <a:lvl1pPr marL="285750" indent="-285750">
              <a:spcBef>
                <a:spcPts val="0"/>
              </a:spcBef>
              <a:buFont typeface="Arial" panose="020B0604020202020204" pitchFamily="34" charset="0"/>
              <a:buChar char="•"/>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F9EBF4DD-6E27-7F51-6EF9-78AEE4694EB2}"/>
              </a:ext>
            </a:extLst>
          </p:cNvPr>
          <p:cNvCxnSpPr>
            <a:cxnSpLocks/>
          </p:cNvCxnSpPr>
          <p:nvPr userDrawn="1"/>
        </p:nvCxnSpPr>
        <p:spPr>
          <a:xfrm>
            <a:off x="282206" y="2254102"/>
            <a:ext cx="3200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6DD2A20-820E-A206-FABA-AA1807C55DCE}"/>
              </a:ext>
            </a:extLst>
          </p:cNvPr>
          <p:cNvCxnSpPr>
            <a:cxnSpLocks/>
          </p:cNvCxnSpPr>
          <p:nvPr userDrawn="1"/>
        </p:nvCxnSpPr>
        <p:spPr>
          <a:xfrm>
            <a:off x="4495800" y="2254102"/>
            <a:ext cx="3200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D3E2E62-79ED-D5E6-F92A-EA778357848D}"/>
              </a:ext>
            </a:extLst>
          </p:cNvPr>
          <p:cNvCxnSpPr>
            <a:cxnSpLocks/>
          </p:cNvCxnSpPr>
          <p:nvPr userDrawn="1"/>
        </p:nvCxnSpPr>
        <p:spPr>
          <a:xfrm>
            <a:off x="8709394" y="2254102"/>
            <a:ext cx="320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654D6EA0-3467-215B-A000-D883CFEB8E0D}"/>
              </a:ext>
            </a:extLst>
          </p:cNvPr>
          <p:cNvSpPr>
            <a:spLocks noGrp="1"/>
          </p:cNvSpPr>
          <p:nvPr>
            <p:ph type="body" sz="quarter" idx="21"/>
          </p:nvPr>
        </p:nvSpPr>
        <p:spPr bwMode="black">
          <a:xfrm>
            <a:off x="282206" y="3202060"/>
            <a:ext cx="3200400" cy="762148"/>
          </a:xfrm>
        </p:spPr>
        <p:txBody>
          <a:bodyPr anchor="ctr">
            <a:noAutofit/>
          </a:bodyPr>
          <a:lstStyle>
            <a:lvl1pPr marL="285750" indent="-285750">
              <a:spcBef>
                <a:spcPts val="0"/>
              </a:spcBef>
              <a:buFont typeface="Arial" panose="020B0604020202020204" pitchFamily="34" charset="0"/>
              <a:buChar char="•"/>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1" name="Text Placeholder 3">
            <a:extLst>
              <a:ext uri="{FF2B5EF4-FFF2-40B4-BE49-F238E27FC236}">
                <a16:creationId xmlns:a16="http://schemas.microsoft.com/office/drawing/2014/main" id="{590BA935-D7C1-6485-1CDF-6E3DF5A55EA9}"/>
              </a:ext>
            </a:extLst>
          </p:cNvPr>
          <p:cNvSpPr>
            <a:spLocks noGrp="1"/>
          </p:cNvSpPr>
          <p:nvPr>
            <p:ph type="body" sz="quarter" idx="22"/>
          </p:nvPr>
        </p:nvSpPr>
        <p:spPr bwMode="black">
          <a:xfrm>
            <a:off x="282206" y="5731126"/>
            <a:ext cx="3200400" cy="762148"/>
          </a:xfrm>
        </p:spPr>
        <p:txBody>
          <a:bodyPr anchor="ctr">
            <a:noAutofit/>
          </a:bodyPr>
          <a:lstStyle>
            <a:lvl1pPr marL="285750" indent="-285750">
              <a:spcBef>
                <a:spcPts val="0"/>
              </a:spcBef>
              <a:buFont typeface="Arial" panose="020B0604020202020204" pitchFamily="34" charset="0"/>
              <a:buChar char="•"/>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1" name="Text Placeholder 3">
            <a:extLst>
              <a:ext uri="{FF2B5EF4-FFF2-40B4-BE49-F238E27FC236}">
                <a16:creationId xmlns:a16="http://schemas.microsoft.com/office/drawing/2014/main" id="{40071AC0-11CF-E253-4E92-FD1F0B41124C}"/>
              </a:ext>
            </a:extLst>
          </p:cNvPr>
          <p:cNvSpPr>
            <a:spLocks noGrp="1"/>
          </p:cNvSpPr>
          <p:nvPr>
            <p:ph type="body" sz="quarter" idx="23"/>
          </p:nvPr>
        </p:nvSpPr>
        <p:spPr bwMode="black">
          <a:xfrm>
            <a:off x="282206" y="4050716"/>
            <a:ext cx="3200400" cy="762148"/>
          </a:xfrm>
        </p:spPr>
        <p:txBody>
          <a:bodyPr anchor="ctr">
            <a:noAutofit/>
          </a:bodyPr>
          <a:lstStyle>
            <a:lvl1pPr marL="285750" indent="-285750">
              <a:spcBef>
                <a:spcPts val="0"/>
              </a:spcBef>
              <a:buFont typeface="Arial" panose="020B0604020202020204" pitchFamily="34" charset="0"/>
              <a:buChar char="•"/>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2" name="Text Placeholder 3">
            <a:extLst>
              <a:ext uri="{FF2B5EF4-FFF2-40B4-BE49-F238E27FC236}">
                <a16:creationId xmlns:a16="http://schemas.microsoft.com/office/drawing/2014/main" id="{06547FB7-E8BF-B2B6-DBDA-B03F957537BB}"/>
              </a:ext>
            </a:extLst>
          </p:cNvPr>
          <p:cNvSpPr>
            <a:spLocks noGrp="1"/>
          </p:cNvSpPr>
          <p:nvPr>
            <p:ph type="body" sz="quarter" idx="24"/>
          </p:nvPr>
        </p:nvSpPr>
        <p:spPr bwMode="black">
          <a:xfrm>
            <a:off x="282206" y="4890921"/>
            <a:ext cx="3200400" cy="762148"/>
          </a:xfrm>
        </p:spPr>
        <p:txBody>
          <a:bodyPr anchor="ctr">
            <a:noAutofit/>
          </a:bodyPr>
          <a:lstStyle>
            <a:lvl1pPr marL="285750" indent="-285750">
              <a:spcBef>
                <a:spcPts val="0"/>
              </a:spcBef>
              <a:buFont typeface="Arial" panose="020B0604020202020204" pitchFamily="34" charset="0"/>
              <a:buChar char="•"/>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Text Placeholder 3">
            <a:extLst>
              <a:ext uri="{FF2B5EF4-FFF2-40B4-BE49-F238E27FC236}">
                <a16:creationId xmlns:a16="http://schemas.microsoft.com/office/drawing/2014/main" id="{852868C5-F196-7CC9-AFB2-923EB8A68570}"/>
              </a:ext>
            </a:extLst>
          </p:cNvPr>
          <p:cNvSpPr>
            <a:spLocks noGrp="1"/>
          </p:cNvSpPr>
          <p:nvPr>
            <p:ph type="body" sz="quarter" idx="25"/>
          </p:nvPr>
        </p:nvSpPr>
        <p:spPr bwMode="black">
          <a:xfrm>
            <a:off x="4495800" y="2332160"/>
            <a:ext cx="3200400" cy="762148"/>
          </a:xfrm>
        </p:spPr>
        <p:txBody>
          <a:bodyPr anchor="ctr">
            <a:noAutofit/>
          </a:bodyPr>
          <a:lstStyle>
            <a:lvl1pPr marL="285750" indent="-285750">
              <a:spcBef>
                <a:spcPts val="0"/>
              </a:spcBef>
              <a:buFont typeface="Arial" panose="020B0604020202020204" pitchFamily="34" charset="0"/>
              <a:buChar char="•"/>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4" name="Text Placeholder 3">
            <a:extLst>
              <a:ext uri="{FF2B5EF4-FFF2-40B4-BE49-F238E27FC236}">
                <a16:creationId xmlns:a16="http://schemas.microsoft.com/office/drawing/2014/main" id="{22CA57A1-572B-D6D0-892A-F504016A20D4}"/>
              </a:ext>
            </a:extLst>
          </p:cNvPr>
          <p:cNvSpPr>
            <a:spLocks noGrp="1"/>
          </p:cNvSpPr>
          <p:nvPr>
            <p:ph type="body" sz="quarter" idx="26"/>
          </p:nvPr>
        </p:nvSpPr>
        <p:spPr bwMode="black">
          <a:xfrm>
            <a:off x="4495800" y="3197075"/>
            <a:ext cx="3200400" cy="762148"/>
          </a:xfrm>
        </p:spPr>
        <p:txBody>
          <a:bodyPr anchor="ctr">
            <a:noAutofit/>
          </a:bodyPr>
          <a:lstStyle>
            <a:lvl1pPr marL="285750" indent="-285750">
              <a:spcBef>
                <a:spcPts val="0"/>
              </a:spcBef>
              <a:buFont typeface="Arial" panose="020B0604020202020204" pitchFamily="34" charset="0"/>
              <a:buChar char="•"/>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Text Placeholder 3">
            <a:extLst>
              <a:ext uri="{FF2B5EF4-FFF2-40B4-BE49-F238E27FC236}">
                <a16:creationId xmlns:a16="http://schemas.microsoft.com/office/drawing/2014/main" id="{28F77897-DCC0-16AA-0AD6-7599037FE45B}"/>
              </a:ext>
            </a:extLst>
          </p:cNvPr>
          <p:cNvSpPr>
            <a:spLocks noGrp="1"/>
          </p:cNvSpPr>
          <p:nvPr>
            <p:ph type="body" sz="quarter" idx="27"/>
          </p:nvPr>
        </p:nvSpPr>
        <p:spPr bwMode="black">
          <a:xfrm>
            <a:off x="4495800" y="5726141"/>
            <a:ext cx="3200400" cy="762148"/>
          </a:xfrm>
        </p:spPr>
        <p:txBody>
          <a:bodyPr anchor="ctr">
            <a:noAutofit/>
          </a:bodyPr>
          <a:lstStyle>
            <a:lvl1pPr marL="285750" indent="-285750">
              <a:spcBef>
                <a:spcPts val="0"/>
              </a:spcBef>
              <a:buFont typeface="Arial" panose="020B0604020202020204" pitchFamily="34" charset="0"/>
              <a:buChar char="•"/>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6" name="Text Placeholder 3">
            <a:extLst>
              <a:ext uri="{FF2B5EF4-FFF2-40B4-BE49-F238E27FC236}">
                <a16:creationId xmlns:a16="http://schemas.microsoft.com/office/drawing/2014/main" id="{8F558D3A-BF03-4E87-48AE-EEE3FB27CBF7}"/>
              </a:ext>
            </a:extLst>
          </p:cNvPr>
          <p:cNvSpPr>
            <a:spLocks noGrp="1"/>
          </p:cNvSpPr>
          <p:nvPr>
            <p:ph type="body" sz="quarter" idx="28"/>
          </p:nvPr>
        </p:nvSpPr>
        <p:spPr bwMode="black">
          <a:xfrm>
            <a:off x="4495800" y="4045731"/>
            <a:ext cx="3200400" cy="762148"/>
          </a:xfrm>
        </p:spPr>
        <p:txBody>
          <a:bodyPr anchor="ctr">
            <a:noAutofit/>
          </a:bodyPr>
          <a:lstStyle>
            <a:lvl1pPr marL="285750" indent="-285750">
              <a:spcBef>
                <a:spcPts val="0"/>
              </a:spcBef>
              <a:buFont typeface="Arial" panose="020B0604020202020204" pitchFamily="34" charset="0"/>
              <a:buChar char="•"/>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Text Placeholder 3">
            <a:extLst>
              <a:ext uri="{FF2B5EF4-FFF2-40B4-BE49-F238E27FC236}">
                <a16:creationId xmlns:a16="http://schemas.microsoft.com/office/drawing/2014/main" id="{F1D79001-2F45-9861-0B8B-E8931A765E25}"/>
              </a:ext>
            </a:extLst>
          </p:cNvPr>
          <p:cNvSpPr>
            <a:spLocks noGrp="1"/>
          </p:cNvSpPr>
          <p:nvPr>
            <p:ph type="body" sz="quarter" idx="29"/>
          </p:nvPr>
        </p:nvSpPr>
        <p:spPr bwMode="black">
          <a:xfrm>
            <a:off x="4495800" y="4885936"/>
            <a:ext cx="3200400" cy="762148"/>
          </a:xfrm>
        </p:spPr>
        <p:txBody>
          <a:bodyPr anchor="ctr">
            <a:noAutofit/>
          </a:bodyPr>
          <a:lstStyle>
            <a:lvl1pPr marL="285750" indent="-285750">
              <a:spcBef>
                <a:spcPts val="0"/>
              </a:spcBef>
              <a:buFont typeface="Arial" panose="020B0604020202020204" pitchFamily="34" charset="0"/>
              <a:buChar char="•"/>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8" name="Text Placeholder 3">
            <a:extLst>
              <a:ext uri="{FF2B5EF4-FFF2-40B4-BE49-F238E27FC236}">
                <a16:creationId xmlns:a16="http://schemas.microsoft.com/office/drawing/2014/main" id="{400B9D70-D7BF-1FE1-A3EE-B478E2BDAEE0}"/>
              </a:ext>
            </a:extLst>
          </p:cNvPr>
          <p:cNvSpPr>
            <a:spLocks noGrp="1"/>
          </p:cNvSpPr>
          <p:nvPr>
            <p:ph type="body" sz="quarter" idx="30"/>
          </p:nvPr>
        </p:nvSpPr>
        <p:spPr bwMode="black">
          <a:xfrm>
            <a:off x="8709394" y="2352403"/>
            <a:ext cx="3200400" cy="762148"/>
          </a:xfrm>
        </p:spPr>
        <p:txBody>
          <a:bodyPr anchor="ctr">
            <a:noAutofit/>
          </a:bodyPr>
          <a:lstStyle>
            <a:lvl1pPr marL="285750" indent="-285750">
              <a:spcBef>
                <a:spcPts val="0"/>
              </a:spcBef>
              <a:buFont typeface="Arial" panose="020B0604020202020204" pitchFamily="34" charset="0"/>
              <a:buChar char="•"/>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9" name="Text Placeholder 3">
            <a:extLst>
              <a:ext uri="{FF2B5EF4-FFF2-40B4-BE49-F238E27FC236}">
                <a16:creationId xmlns:a16="http://schemas.microsoft.com/office/drawing/2014/main" id="{4591DDB4-A9C9-2B1A-AF01-0686F2148796}"/>
              </a:ext>
            </a:extLst>
          </p:cNvPr>
          <p:cNvSpPr>
            <a:spLocks noGrp="1"/>
          </p:cNvSpPr>
          <p:nvPr>
            <p:ph type="body" sz="quarter" idx="31"/>
          </p:nvPr>
        </p:nvSpPr>
        <p:spPr bwMode="black">
          <a:xfrm>
            <a:off x="8709394" y="3217318"/>
            <a:ext cx="3200400" cy="762148"/>
          </a:xfrm>
        </p:spPr>
        <p:txBody>
          <a:bodyPr anchor="ctr">
            <a:noAutofit/>
          </a:bodyPr>
          <a:lstStyle>
            <a:lvl1pPr marL="285750" indent="-285750">
              <a:spcBef>
                <a:spcPts val="0"/>
              </a:spcBef>
              <a:buFont typeface="Arial" panose="020B0604020202020204" pitchFamily="34" charset="0"/>
              <a:buChar char="•"/>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0" name="Text Placeholder 3">
            <a:extLst>
              <a:ext uri="{FF2B5EF4-FFF2-40B4-BE49-F238E27FC236}">
                <a16:creationId xmlns:a16="http://schemas.microsoft.com/office/drawing/2014/main" id="{AA228EA1-75FE-08FD-E604-AA1E95B97769}"/>
              </a:ext>
            </a:extLst>
          </p:cNvPr>
          <p:cNvSpPr>
            <a:spLocks noGrp="1"/>
          </p:cNvSpPr>
          <p:nvPr>
            <p:ph type="body" sz="quarter" idx="32"/>
          </p:nvPr>
        </p:nvSpPr>
        <p:spPr bwMode="black">
          <a:xfrm>
            <a:off x="8709394" y="5746384"/>
            <a:ext cx="3200400" cy="762148"/>
          </a:xfrm>
        </p:spPr>
        <p:txBody>
          <a:bodyPr anchor="ctr">
            <a:noAutofit/>
          </a:bodyPr>
          <a:lstStyle>
            <a:lvl1pPr marL="285750" indent="-285750">
              <a:spcBef>
                <a:spcPts val="0"/>
              </a:spcBef>
              <a:buFont typeface="Arial" panose="020B0604020202020204" pitchFamily="34" charset="0"/>
              <a:buChar char="•"/>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1" name="Text Placeholder 3">
            <a:extLst>
              <a:ext uri="{FF2B5EF4-FFF2-40B4-BE49-F238E27FC236}">
                <a16:creationId xmlns:a16="http://schemas.microsoft.com/office/drawing/2014/main" id="{52671D58-7D7A-6C6D-7870-C535BE050FA7}"/>
              </a:ext>
            </a:extLst>
          </p:cNvPr>
          <p:cNvSpPr>
            <a:spLocks noGrp="1"/>
          </p:cNvSpPr>
          <p:nvPr>
            <p:ph type="body" sz="quarter" idx="33"/>
          </p:nvPr>
        </p:nvSpPr>
        <p:spPr bwMode="black">
          <a:xfrm>
            <a:off x="8709394" y="4065974"/>
            <a:ext cx="3200400" cy="762148"/>
          </a:xfrm>
        </p:spPr>
        <p:txBody>
          <a:bodyPr anchor="ctr">
            <a:noAutofit/>
          </a:bodyPr>
          <a:lstStyle>
            <a:lvl1pPr marL="285750" indent="-285750">
              <a:spcBef>
                <a:spcPts val="0"/>
              </a:spcBef>
              <a:buFont typeface="Arial" panose="020B0604020202020204" pitchFamily="34" charset="0"/>
              <a:buChar char="•"/>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2" name="Text Placeholder 3">
            <a:extLst>
              <a:ext uri="{FF2B5EF4-FFF2-40B4-BE49-F238E27FC236}">
                <a16:creationId xmlns:a16="http://schemas.microsoft.com/office/drawing/2014/main" id="{61DCACBC-0C59-F845-B0F7-79166012BDBB}"/>
              </a:ext>
            </a:extLst>
          </p:cNvPr>
          <p:cNvSpPr>
            <a:spLocks noGrp="1"/>
          </p:cNvSpPr>
          <p:nvPr>
            <p:ph type="body" sz="quarter" idx="34"/>
          </p:nvPr>
        </p:nvSpPr>
        <p:spPr bwMode="black">
          <a:xfrm>
            <a:off x="8709394" y="4906179"/>
            <a:ext cx="3200400" cy="762148"/>
          </a:xfrm>
        </p:spPr>
        <p:txBody>
          <a:bodyPr anchor="ctr">
            <a:noAutofit/>
          </a:bodyPr>
          <a:lstStyle>
            <a:lvl1pPr marL="285750" indent="-285750">
              <a:spcBef>
                <a:spcPts val="0"/>
              </a:spcBef>
              <a:buFont typeface="Arial" panose="020B0604020202020204" pitchFamily="34" charset="0"/>
              <a:buChar char="•"/>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Tree>
    <p:extLst>
      <p:ext uri="{BB962C8B-B14F-4D97-AF65-F5344CB8AC3E}">
        <p14:creationId xmlns:p14="http://schemas.microsoft.com/office/powerpoint/2010/main" val="236427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bwMode="black"/>
        <p:txBody>
          <a:bodyPr/>
          <a:lstStyle/>
          <a:p>
            <a:fld id="{D7ED242C-24FB-43A0-BCB6-43756FC812F6}" type="datetime1">
              <a:rPr lang="en-US" smtClean="0"/>
              <a:t>6/10/2025</a:t>
            </a:fld>
            <a:endParaRPr lang="en-US"/>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37991" y="1193277"/>
            <a:ext cx="6296026" cy="183379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7F519661-29C3-4FE0-9FC3-375A85A42C46}" type="datetime1">
              <a:rPr lang="en-US" smtClean="0"/>
              <a:t>6/10/2025</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34532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t>6/10/2025</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22812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bwMode="black">
          <a:xfrm>
            <a:off x="838200" y="6356350"/>
            <a:ext cx="1358590" cy="365125"/>
          </a:xfrm>
        </p:spPr>
        <p:txBody>
          <a:bodyPr/>
          <a:lstStyle/>
          <a:p>
            <a:fld id="{06B78D62-7A3F-4136-9CF2-CB03510DA06A}" type="datetime1">
              <a:rPr lang="en-US" smtClean="0"/>
              <a:t>6/10/2025</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49061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r>
              <a:rPr lang="en-US"/>
              <a:t>Click icon to add table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6/10/2025</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30512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6/10/2025</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556012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5CAE31FF-A086-40D5-909F-A9E138181237}" type="datetime1">
              <a:rPr lang="en-US" smtClean="0"/>
              <a:t>6/10/2025</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39915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5D76A200-3168-4D33-A718-3974884CE863}" type="datetime1">
              <a:rPr lang="en-US" smtClean="0"/>
              <a:t>6/10/2025</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0903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Agenda</a:t>
            </a:r>
          </a:p>
        </p:txBody>
      </p:sp>
      <p:sp>
        <p:nvSpPr>
          <p:cNvPr id="12" name="Table Placeholder 9"/>
          <p:cNvSpPr>
            <a:spLocks noGrp="1"/>
          </p:cNvSpPr>
          <p:nvPr>
            <p:ph type="tbl" sz="quarter" idx="13"/>
          </p:nvPr>
        </p:nvSpPr>
        <p:spPr bwMode="gray">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bwMode="black"/>
        <p:txBody>
          <a:bodyPr/>
          <a:lstStyle/>
          <a:p>
            <a:fld id="{9A198C9B-0587-4A1E-9E03-E4C9FE222F08}" type="datetime1">
              <a:rPr lang="en-US" smtClean="0"/>
              <a:t>6/10/2025</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6/10/2025</a:t>
            </a:fld>
            <a:endParaRPr lang="en-US"/>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61752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6/10/2025</a:t>
            </a:fld>
            <a:endParaRPr lang="en-US"/>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9693263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6/10/2025</a:t>
            </a:fld>
            <a:endParaRPr lang="en-US"/>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539662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6/10/2025</a:t>
            </a:fld>
            <a:endParaRPr lang="en-US"/>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43441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a:t>Click icon to add picture</a:t>
            </a:r>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6/10/2025</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97953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err="1"/>
              <a:t>Firstname</a:t>
            </a:r>
            <a:r>
              <a:rPr lang="en-US" sz="1800"/>
              <a:t> </a:t>
            </a:r>
            <a:r>
              <a:rPr lang="en-US" sz="1800" err="1"/>
              <a:t>Lastname</a:t>
            </a:r>
            <a:r>
              <a:rPr lang="en-US" sz="180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t>6/10/2025</a:t>
            </a:fld>
            <a:endParaRPr lang="en-US"/>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3" name="Picture 12"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461870"/>
            <a:ext cx="3183297" cy="927174"/>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t>6/10/2025</a:t>
            </a:fld>
            <a:endParaRPr lang="en-US"/>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a:t>www.dli.mn.gov</a:t>
            </a:r>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93091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6/10/2025</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6/10/2025</a:t>
            </a:fld>
            <a:endParaRPr lang="en-US"/>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chemeClr val="tx2"/>
                </a:solidFill>
              </a:rPr>
              <a:t>www.dli.mn.gov</a:t>
            </a: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367741"/>
            <a:ext cx="3183297" cy="927174"/>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6/10/2025</a:t>
            </a:fld>
            <a:endParaRPr lang="en-US"/>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611554308"/>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4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sz="half" idx="1"/>
          </p:nvPr>
        </p:nvSpPr>
        <p:spPr bwMode="gray">
          <a:xfrm>
            <a:off x="1634067" y="1397797"/>
            <a:ext cx="3338689" cy="226617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bwMode="gray">
          <a:xfrm>
            <a:off x="6968067" y="1397797"/>
            <a:ext cx="3338689" cy="226617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2" name="Content Placeholder 3">
            <a:extLst>
              <a:ext uri="{FF2B5EF4-FFF2-40B4-BE49-F238E27FC236}">
                <a16:creationId xmlns:a16="http://schemas.microsoft.com/office/drawing/2014/main" id="{1C5CCADB-EA34-F045-768F-682CD0A026EB}"/>
              </a:ext>
            </a:extLst>
          </p:cNvPr>
          <p:cNvSpPr>
            <a:spLocks noGrp="1"/>
          </p:cNvSpPr>
          <p:nvPr>
            <p:ph sz="half" idx="10"/>
          </p:nvPr>
        </p:nvSpPr>
        <p:spPr bwMode="gray">
          <a:xfrm>
            <a:off x="1634067" y="3926280"/>
            <a:ext cx="3338689" cy="226617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DB8624D5-7DFD-38D1-237C-93CDE6006760}"/>
              </a:ext>
            </a:extLst>
          </p:cNvPr>
          <p:cNvSpPr>
            <a:spLocks noGrp="1"/>
          </p:cNvSpPr>
          <p:nvPr>
            <p:ph sz="half" idx="11"/>
          </p:nvPr>
        </p:nvSpPr>
        <p:spPr bwMode="gray">
          <a:xfrm>
            <a:off x="6968067" y="3926280"/>
            <a:ext cx="3338689" cy="226617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18517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6/10/2025</a:t>
            </a:fld>
            <a:endParaRPr lang="en-US"/>
          </a:p>
        </p:txBody>
      </p:sp>
      <p:sp>
        <p:nvSpPr>
          <p:cNvPr id="5" name="Footer Placeholder 4"/>
          <p:cNvSpPr>
            <a:spLocks noGrp="1"/>
          </p:cNvSpPr>
          <p:nvPr>
            <p:ph type="ftr" sz="quarter" idx="12"/>
          </p:nvPr>
        </p:nvSpPr>
        <p:spPr bwMode="black">
          <a:xfrm>
            <a:off x="3302177" y="6356349"/>
            <a:ext cx="5587647" cy="365125"/>
          </a:xfrm>
          <a:prstGeom prst="rect">
            <a:avLst/>
          </a:prstGeom>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mn.gov/deed</a:t>
            </a:r>
          </a:p>
        </p:txBody>
      </p:sp>
      <p:sp>
        <p:nvSpPr>
          <p:cNvPr id="4" name="Slide Number Placeholder 5"/>
          <p:cNvSpPr>
            <a:spLocks noGrp="1"/>
          </p:cNvSpPr>
          <p:nvPr>
            <p:ph type="sldNum" sz="quarter" idx="11"/>
          </p:nvPr>
        </p:nvSpPr>
        <p:spPr bwMode="black">
          <a:xfrm>
            <a:off x="9891132" y="6356350"/>
            <a:ext cx="1462668" cy="365125"/>
          </a:xfrm>
          <a:prstGeom prst="rect">
            <a:avLst/>
          </a:prstGeom>
        </p:spPr>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9419283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a:t>Make a secondary statement here.</a:t>
            </a:r>
          </a:p>
        </p:txBody>
      </p:sp>
      <p:sp>
        <p:nvSpPr>
          <p:cNvPr id="5" name="Footer Placeholder 5"/>
          <p:cNvSpPr>
            <a:spLocks noGrp="1"/>
          </p:cNvSpPr>
          <p:nvPr>
            <p:ph type="ftr" sz="quarter" idx="12"/>
          </p:nvPr>
        </p:nvSpPr>
        <p:spPr bwMode="black">
          <a:xfrm>
            <a:off x="3302177" y="6356349"/>
            <a:ext cx="5587647" cy="365125"/>
          </a:xfrm>
          <a:prstGeom prst="rect">
            <a:avLst/>
          </a:prstGeom>
        </p:spPr>
        <p:txBody>
          <a:bodyPr/>
          <a:lstStyle>
            <a:lvl1pPr>
              <a:defRPr>
                <a:solidFill>
                  <a:schemeClr val="tx2"/>
                </a:solidFill>
              </a:defRPr>
            </a:lvl1pPr>
          </a:lstStyle>
          <a:p>
            <a:r>
              <a:rPr lang="en-US"/>
              <a:t>Optional Tagline Goes Here | mn.gov/deed</a:t>
            </a:r>
          </a:p>
        </p:txBody>
      </p:sp>
      <p:sp>
        <p:nvSpPr>
          <p:cNvPr id="4" name="Slide Number Placeholder 6"/>
          <p:cNvSpPr>
            <a:spLocks noGrp="1"/>
          </p:cNvSpPr>
          <p:nvPr>
            <p:ph type="sldNum" sz="quarter" idx="11"/>
          </p:nvPr>
        </p:nvSpPr>
        <p:spPr bwMode="black">
          <a:xfrm>
            <a:off x="9891132" y="6356350"/>
            <a:ext cx="1462668" cy="365125"/>
          </a:xfrm>
          <a:prstGeom prst="rect">
            <a:avLst/>
          </a:prstGeom>
        </p:spPr>
        <p:txBody>
          <a:bodyPr/>
          <a:lstStyle/>
          <a:p>
            <a:fld id="{48F63A3B-78C7-47BE-AE5E-E10140E04643}" type="slidenum">
              <a:rPr lang="en-US" smtClean="0"/>
              <a:pPr/>
              <a:t>‹#›</a:t>
            </a:fld>
            <a:endParaRPr lang="en-US"/>
          </a:p>
        </p:txBody>
      </p:sp>
      <p:pic>
        <p:nvPicPr>
          <p:cNvPr id="10" name="Picture 9">
            <a:extLst>
              <a:ext uri="{FF2B5EF4-FFF2-40B4-BE49-F238E27FC236}">
                <a16:creationId xmlns:a16="http://schemas.microsoft.com/office/drawing/2014/main" id="{4B952203-E8FB-4F5D-B5E5-77FD0A73D1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039594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6/10/2025</a:t>
            </a:fld>
            <a:endParaRPr lang="en-US"/>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062247551"/>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995185456"/>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6/10/2025</a:t>
            </a:fld>
            <a:endParaRPr lang="en-US"/>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61155430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black"/>
        <p:txBody>
          <a:bodyPr/>
          <a:lstStyle/>
          <a:p>
            <a:fld id="{824D5D47-1752-4D84-8BFB-C2F71A34C932}" type="datetime1">
              <a:rPr lang="en-US" smtClean="0"/>
              <a:t>6/10/2025</a:t>
            </a:fld>
            <a:endParaRPr lang="en-US"/>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bwMode="black"/>
        <p:txBody>
          <a:bodyPr/>
          <a:lstStyle/>
          <a:p>
            <a:fld id="{7C198DD1-C477-482D-A126-3FBDD1778E48}" type="datetime1">
              <a:rPr lang="en-US" smtClean="0"/>
              <a:t>6/10/2025</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black"/>
        <p:txBody>
          <a:bodyPr/>
          <a:lstStyle/>
          <a:p>
            <a:fld id="{9A198C9B-0587-4A1E-9E03-E4C9FE222F08}" type="datetime1">
              <a:rPr lang="en-US" smtClean="0"/>
              <a:t>6/10/2025</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bwMode="black"/>
        <p:txBody>
          <a:bodyPr/>
          <a:lstStyle/>
          <a:p>
            <a:fld id="{5485A5BA-A5F9-4138-9E4B-FFD626F6437A}" type="datetime1">
              <a:rPr lang="en-US" smtClean="0"/>
              <a:t>6/10/2025</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6/10/2025</a:t>
            </a:fld>
            <a:endParaRPr lang="en-US"/>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99" r:id="rId3"/>
    <p:sldLayoutId id="2147483795" r:id="rId4"/>
    <p:sldLayoutId id="2147483711" r:id="rId5"/>
    <p:sldLayoutId id="2147483712" r:id="rId6"/>
    <p:sldLayoutId id="2147483790" r:id="rId7"/>
    <p:sldLayoutId id="2147483789" r:id="rId8"/>
    <p:sldLayoutId id="2147483714" r:id="rId9"/>
    <p:sldLayoutId id="2147483820" r:id="rId10"/>
    <p:sldLayoutId id="2147483821" r:id="rId11"/>
    <p:sldLayoutId id="2147483822" r:id="rId12"/>
    <p:sldLayoutId id="2147483823" r:id="rId13"/>
    <p:sldLayoutId id="2147483738" r:id="rId14"/>
    <p:sldLayoutId id="2147483739" r:id="rId15"/>
    <p:sldLayoutId id="2147483780" r:id="rId16"/>
    <p:sldLayoutId id="2147483773" r:id="rId17"/>
    <p:sldLayoutId id="2147483800" r:id="rId18"/>
    <p:sldLayoutId id="2147483688" r:id="rId19"/>
    <p:sldLayoutId id="2147483801" r:id="rId20"/>
    <p:sldLayoutId id="2147483802" r:id="rId21"/>
    <p:sldLayoutId id="2147483803" r:id="rId22"/>
    <p:sldLayoutId id="2147483744" r:id="rId23"/>
    <p:sldLayoutId id="2147483793" r:id="rId24"/>
    <p:sldLayoutId id="2147483772" r:id="rId25"/>
    <p:sldLayoutId id="2147483937" r:id="rId26"/>
    <p:sldLayoutId id="2147483767" r:id="rId27"/>
    <p:sldLayoutId id="2147483769" r:id="rId28"/>
    <p:sldLayoutId id="2147483934" r:id="rId29"/>
    <p:sldLayoutId id="2147483771" r:id="rId30"/>
    <p:sldLayoutId id="2147483770" r:id="rId31"/>
    <p:sldLayoutId id="2147483732" r:id="rId32"/>
    <p:sldLayoutId id="2147483794" r:id="rId33"/>
    <p:sldLayoutId id="2147483733" r:id="rId34"/>
    <p:sldLayoutId id="2147483747" r:id="rId35"/>
    <p:sldLayoutId id="2147483818" r:id="rId36"/>
    <p:sldLayoutId id="2147483805" r:id="rId37"/>
    <p:sldLayoutId id="2147483806" r:id="rId38"/>
    <p:sldLayoutId id="2147483750" r:id="rId39"/>
    <p:sldLayoutId id="2147483765" r:id="rId40"/>
    <p:sldLayoutId id="2147483781" r:id="rId41"/>
    <p:sldLayoutId id="2147483809" r:id="rId42"/>
    <p:sldLayoutId id="2147483808" r:id="rId43"/>
    <p:sldLayoutId id="2147483807" r:id="rId44"/>
    <p:sldLayoutId id="2147483819" r:id="rId45"/>
    <p:sldLayoutId id="2147483754" r:id="rId46"/>
    <p:sldLayoutId id="2147483755" r:id="rId47"/>
    <p:sldLayoutId id="2147483759" r:id="rId48"/>
    <p:sldLayoutId id="2147483753" r:id="rId49"/>
    <p:sldLayoutId id="2147483763" r:id="rId50"/>
    <p:sldLayoutId id="2147483762" r:id="rId51"/>
    <p:sldLayoutId id="2147483797" r:id="rId52"/>
    <p:sldLayoutId id="2147483930" r:id="rId53"/>
    <p:sldLayoutId id="2147483931" r:id="rId54"/>
    <p:sldLayoutId id="2147483932" r:id="rId55"/>
    <p:sldLayoutId id="2147483939" r:id="rId56"/>
    <p:sldLayoutId id="2147483938" r:id="rId57"/>
    <p:sldLayoutId id="2147483933" r:id="rId58"/>
    <p:sldLayoutId id="2147483936" r:id="rId5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5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microsoft.com/office/2018/10/relationships/comments" Target="../comments/modernComment_4FE_CB8DE98C.xml"/><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8/10/relationships/comments" Target="../comments/modernComment_516_B8D51875.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7FFFCC51_33ACBA3A.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8/10/relationships/comments" Target="../comments/modernComment_518_4A721C65.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microsoft.com/office/2018/10/relationships/comments" Target="../comments/modernComment_247_C4F38C61.xml"/><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microsoft.com/office/2018/10/relationships/comments" Target="../comments/modernComment_4F6_7DED0DAE.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microsoft.com/office/2018/10/relationships/comments" Target="../comments/modernComment_236_FA2B0802.xml"/><Relationship Id="rId7" Type="http://schemas.openxmlformats.org/officeDocument/2006/relationships/hyperlink" Target="https://deedmn.formstack.com/forms/paid_family_and_medical_leave"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mn.gov/deed/programs-services/paid-family/information/" TargetMode="External"/><Relationship Id="rId5" Type="http://schemas.openxmlformats.org/officeDocument/2006/relationships/hyperlink" Target="https://uimn.org/employers/" TargetMode="External"/><Relationship Id="rId4" Type="http://schemas.openxmlformats.org/officeDocument/2006/relationships/hyperlink" Target="https://mn.gov/deed/paidleav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info.paidleave.mn.gov/about/grants" TargetMode="External"/><Relationship Id="rId2" Type="http://schemas.microsoft.com/office/2018/10/relationships/comments" Target="../comments/modernComment_7FFFCC4F_C43BEBCF.xml"/><Relationship Id="rId1" Type="http://schemas.openxmlformats.org/officeDocument/2006/relationships/slideLayout" Target="../slideLayouts/slideLayout25.xml"/><Relationship Id="rId5" Type="http://schemas.openxmlformats.org/officeDocument/2006/relationships/image" Target="../media/image38.sv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hyperlink" Target="https://deedmn.formstack.com/forms/paid_leave_engagement_session_survey" TargetMode="External"/><Relationship Id="rId2" Type="http://schemas.openxmlformats.org/officeDocument/2006/relationships/notesSlide" Target="../notesSlides/notesSlide14.xml"/><Relationship Id="rId1" Type="http://schemas.openxmlformats.org/officeDocument/2006/relationships/slideLayout" Target="../slideLayouts/slideLayout56.xml"/><Relationship Id="rId5" Type="http://schemas.openxmlformats.org/officeDocument/2006/relationships/image" Target="../media/image39.png"/><Relationship Id="rId4" Type="http://schemas.openxmlformats.org/officeDocument/2006/relationships/hyperlink" Target="https://forms.office.com/Pages/ResponsePage.aspx?id=RrAU68QkGUWPJricIVmCjO5PKN3qFedFqwBFXCcsYY9URDFXQjZJUEtGNUdNMkU4VEVaUjYyT1VDTC4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7FFFCC2B_F2CD2D3F.xml"/><Relationship Id="rId1" Type="http://schemas.openxmlformats.org/officeDocument/2006/relationships/slideLayout" Target="../slideLayouts/slideLayout6.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18/10/relationships/comments" Target="../comments/modernComment_502_B8CABA3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microsoft.com/office/2018/10/relationships/comments" Target="../comments/modernComment_503_7922D6C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18/10/relationships/comments" Target="../comments/modernComment_7FFFCC2C_3D8B51B1.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E9F8-5B65-A09E-7D7E-7234C23DADD4}"/>
              </a:ext>
            </a:extLst>
          </p:cNvPr>
          <p:cNvSpPr>
            <a:spLocks noGrp="1"/>
          </p:cNvSpPr>
          <p:nvPr>
            <p:ph type="title"/>
          </p:nvPr>
        </p:nvSpPr>
        <p:spPr/>
        <p:txBody>
          <a:bodyPr/>
          <a:lstStyle/>
          <a:p>
            <a:pPr algn="ctr"/>
            <a:r>
              <a:rPr lang="en-US">
                <a:cs typeface="Calibri"/>
              </a:rPr>
              <a:t>Introduction to Minnesota Paid Leave </a:t>
            </a:r>
            <a:endParaRPr lang="en-US"/>
          </a:p>
        </p:txBody>
      </p:sp>
      <p:sp>
        <p:nvSpPr>
          <p:cNvPr id="4" name="Picture Placeholder 3">
            <a:extLst>
              <a:ext uri="{FF2B5EF4-FFF2-40B4-BE49-F238E27FC236}">
                <a16:creationId xmlns:a16="http://schemas.microsoft.com/office/drawing/2014/main" id="{48702691-4127-8183-99A9-E1D16ABAD881}"/>
              </a:ext>
            </a:extLst>
          </p:cNvPr>
          <p:cNvSpPr>
            <a:spLocks noGrp="1"/>
          </p:cNvSpPr>
          <p:nvPr>
            <p:ph idx="1"/>
          </p:nvPr>
        </p:nvSpPr>
        <p:spPr>
          <a:xfrm>
            <a:off x="838200" y="1617923"/>
            <a:ext cx="10515600" cy="2316124"/>
          </a:xfrm>
        </p:spPr>
        <p:txBody>
          <a:bodyPr vert="horz" lIns="91440" tIns="45720" rIns="91440" bIns="45720" rtlCol="0" anchor="t">
            <a:normAutofit/>
          </a:bodyPr>
          <a:lstStyle/>
          <a:p>
            <a:pPr marL="0" indent="0" algn="ctr" rtl="0" fontAlgn="base">
              <a:buNone/>
            </a:pPr>
            <a:r>
              <a:rPr lang="en-US" sz="5400" b="0" i="0">
                <a:solidFill>
                  <a:schemeClr val="accent1"/>
                </a:solidFill>
                <a:effectLst/>
                <a:latin typeface="Calibri"/>
                <a:cs typeface="Calibri"/>
              </a:rPr>
              <a:t>Webinar</a:t>
            </a:r>
            <a:r>
              <a:rPr lang="en-US" sz="5400">
                <a:solidFill>
                  <a:schemeClr val="accent1"/>
                </a:solidFill>
                <a:latin typeface="Calibri"/>
                <a:cs typeface="Calibri"/>
              </a:rPr>
              <a:t> scheduled to begin</a:t>
            </a:r>
            <a:endParaRPr lang="en-US" sz="5400" b="0" i="0">
              <a:solidFill>
                <a:schemeClr val="accent1"/>
              </a:solidFill>
              <a:effectLst/>
              <a:latin typeface="Calibri"/>
              <a:cs typeface="Calibri"/>
            </a:endParaRPr>
          </a:p>
          <a:p>
            <a:pPr marL="0" indent="0" algn="ctr" fontAlgn="base">
              <a:buNone/>
            </a:pPr>
            <a:r>
              <a:rPr lang="en-US" sz="5400">
                <a:solidFill>
                  <a:schemeClr val="accent1"/>
                </a:solidFill>
                <a:latin typeface="Calibri"/>
                <a:cs typeface="Calibri"/>
              </a:rPr>
              <a:t>12:00 p</a:t>
            </a:r>
            <a:r>
              <a:rPr lang="en-US" sz="5400" b="0" i="0">
                <a:solidFill>
                  <a:schemeClr val="accent1"/>
                </a:solidFill>
                <a:effectLst/>
                <a:latin typeface="Calibri"/>
                <a:cs typeface="Calibri"/>
              </a:rPr>
              <a:t>.m. Central Time</a:t>
            </a:r>
            <a:endParaRPr lang="en-US" sz="2400">
              <a:solidFill>
                <a:schemeClr val="accent1"/>
              </a:solidFill>
              <a:latin typeface="Calibri"/>
              <a:cs typeface="Calibri"/>
            </a:endParaRPr>
          </a:p>
        </p:txBody>
      </p:sp>
      <p:pic>
        <p:nvPicPr>
          <p:cNvPr id="6" name="Graphic 5" descr="Illustration of an hourglass">
            <a:extLst>
              <a:ext uri="{FF2B5EF4-FFF2-40B4-BE49-F238E27FC236}">
                <a16:creationId xmlns:a16="http://schemas.microsoft.com/office/drawing/2014/main" id="{44394CE7-132F-0BAE-D5A9-FB61D2C48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58596" y="3934047"/>
            <a:ext cx="1874807" cy="1874807"/>
          </a:xfrm>
          <a:prstGeom prst="rect">
            <a:avLst/>
          </a:prstGeom>
        </p:spPr>
      </p:pic>
    </p:spTree>
    <p:extLst>
      <p:ext uri="{BB962C8B-B14F-4D97-AF65-F5344CB8AC3E}">
        <p14:creationId xmlns:p14="http://schemas.microsoft.com/office/powerpoint/2010/main" val="25910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A78590-03BB-2407-FBEA-9CB0D85ECB00}"/>
              </a:ext>
            </a:extLst>
          </p:cNvPr>
          <p:cNvSpPr>
            <a:spLocks noGrp="1"/>
          </p:cNvSpPr>
          <p:nvPr>
            <p:ph type="title" idx="4294967295"/>
          </p:nvPr>
        </p:nvSpPr>
        <p:spPr>
          <a:xfrm>
            <a:off x="838200" y="4188564"/>
            <a:ext cx="10515600" cy="1325563"/>
          </a:xfrm>
        </p:spPr>
        <p:txBody>
          <a:bodyPr>
            <a:normAutofit/>
          </a:bodyPr>
          <a:lstStyle/>
          <a:p>
            <a:pPr algn="ctr"/>
            <a:r>
              <a:rPr lang="en-US" sz="3600">
                <a:solidFill>
                  <a:schemeClr val="bg1"/>
                </a:solidFill>
              </a:rPr>
              <a:t>Employer Roles and Responsibilities</a:t>
            </a:r>
          </a:p>
        </p:txBody>
      </p:sp>
      <p:sp>
        <p:nvSpPr>
          <p:cNvPr id="2" name="Text Placeholder 4">
            <a:extLst>
              <a:ext uri="{FF2B5EF4-FFF2-40B4-BE49-F238E27FC236}">
                <a16:creationId xmlns:a16="http://schemas.microsoft.com/office/drawing/2014/main" id="{E6AC4DF4-BBB0-6885-A7CB-9A0086CB2482}"/>
              </a:ext>
              <a:ext uri="{C183D7F6-B498-43B3-948B-1728B52AA6E4}">
                <adec:decorative xmlns:adec="http://schemas.microsoft.com/office/drawing/2017/decorative" val="0"/>
              </a:ext>
            </a:extLst>
          </p:cNvPr>
          <p:cNvSpPr>
            <a:spLocks noGrp="1"/>
          </p:cNvSpPr>
          <p:nvPr>
            <p:ph type="body" sz="quarter" idx="18"/>
          </p:nvPr>
        </p:nvSpPr>
        <p:spPr>
          <a:xfrm>
            <a:off x="838200" y="5644883"/>
            <a:ext cx="10515600" cy="838109"/>
          </a:xfrm>
        </p:spPr>
        <p:txBody>
          <a:bodyPr vert="horz" lIns="91440" tIns="45720" rIns="91440" bIns="45720" rtlCol="0" anchor="t">
            <a:noAutofit/>
          </a:bodyPr>
          <a:lstStyle/>
          <a:p>
            <a:r>
              <a:rPr lang="en-US"/>
              <a:t>Making Paid Leave Work</a:t>
            </a:r>
          </a:p>
        </p:txBody>
      </p:sp>
      <p:pic>
        <p:nvPicPr>
          <p:cNvPr id="3" name="Picture 2" descr="Photo of female interior designers browsing fabric swatches">
            <a:extLst>
              <a:ext uri="{FF2B5EF4-FFF2-40B4-BE49-F238E27FC236}">
                <a16:creationId xmlns:a16="http://schemas.microsoft.com/office/drawing/2014/main" id="{69949DF2-E038-E9EF-CDFA-DE7D01D3AD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0942"/>
            <a:ext cx="3087186" cy="2057622"/>
          </a:xfrm>
          <a:prstGeom prst="rect">
            <a:avLst/>
          </a:prstGeom>
        </p:spPr>
      </p:pic>
      <p:pic>
        <p:nvPicPr>
          <p:cNvPr id="15" name="Picture 14" descr="Photo of female entrepreneur standing next to smiling employees">
            <a:extLst>
              <a:ext uri="{FF2B5EF4-FFF2-40B4-BE49-F238E27FC236}">
                <a16:creationId xmlns:a16="http://schemas.microsoft.com/office/drawing/2014/main" id="{3C7231A9-FC66-5A86-0CE5-1C499C9448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7186" y="2130942"/>
            <a:ext cx="3168853" cy="2057622"/>
          </a:xfrm>
          <a:prstGeom prst="rect">
            <a:avLst/>
          </a:prstGeom>
        </p:spPr>
      </p:pic>
      <p:pic>
        <p:nvPicPr>
          <p:cNvPr id="9" name="Picture 8" descr="Photo of farmer and son standing next to barn and cows">
            <a:extLst>
              <a:ext uri="{FF2B5EF4-FFF2-40B4-BE49-F238E27FC236}">
                <a16:creationId xmlns:a16="http://schemas.microsoft.com/office/drawing/2014/main" id="{D1204C18-DF6A-676E-10F6-88966F8F9F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2445" y="2130942"/>
            <a:ext cx="2854573" cy="2057278"/>
          </a:xfrm>
          <a:prstGeom prst="rect">
            <a:avLst/>
          </a:prstGeom>
        </p:spPr>
      </p:pic>
      <p:pic>
        <p:nvPicPr>
          <p:cNvPr id="7" name="Picture 6" descr="Photo of male business owner working and looking out window smiling">
            <a:extLst>
              <a:ext uri="{FF2B5EF4-FFF2-40B4-BE49-F238E27FC236}">
                <a16:creationId xmlns:a16="http://schemas.microsoft.com/office/drawing/2014/main" id="{EB51E025-C01C-CCC4-9E77-1110832738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4814" y="2130942"/>
            <a:ext cx="3087186" cy="2057622"/>
          </a:xfrm>
          <a:prstGeom prst="rect">
            <a:avLst/>
          </a:prstGeom>
        </p:spPr>
      </p:pic>
    </p:spTree>
    <p:extLst>
      <p:ext uri="{BB962C8B-B14F-4D97-AF65-F5344CB8AC3E}">
        <p14:creationId xmlns:p14="http://schemas.microsoft.com/office/powerpoint/2010/main" val="3704752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85DA-BBE7-6E7C-5675-E14C71E8315A}"/>
              </a:ext>
            </a:extLst>
          </p:cNvPr>
          <p:cNvSpPr>
            <a:spLocks noGrp="1"/>
          </p:cNvSpPr>
          <p:nvPr>
            <p:ph type="title"/>
          </p:nvPr>
        </p:nvSpPr>
        <p:spPr/>
        <p:txBody>
          <a:bodyPr/>
          <a:lstStyle/>
          <a:p>
            <a:pPr algn="r"/>
            <a:r>
              <a:rPr lang="en-US"/>
              <a:t>Building Paid Leave: Key Employer Milestones</a:t>
            </a:r>
          </a:p>
        </p:txBody>
      </p:sp>
      <p:sp>
        <p:nvSpPr>
          <p:cNvPr id="6" name="Text Placeholder 5">
            <a:extLst>
              <a:ext uri="{FF2B5EF4-FFF2-40B4-BE49-F238E27FC236}">
                <a16:creationId xmlns:a16="http://schemas.microsoft.com/office/drawing/2014/main" id="{A08388AC-9CA0-9876-FE6F-1824AF6330D0}"/>
              </a:ext>
            </a:extLst>
          </p:cNvPr>
          <p:cNvSpPr>
            <a:spLocks noGrp="1"/>
          </p:cNvSpPr>
          <p:nvPr>
            <p:ph type="body" sz="quarter" idx="20"/>
          </p:nvPr>
        </p:nvSpPr>
        <p:spPr>
          <a:xfrm>
            <a:off x="1441362" y="2192255"/>
            <a:ext cx="3144081" cy="339654"/>
          </a:xfrm>
        </p:spPr>
        <p:txBody>
          <a:bodyPr/>
          <a:lstStyle/>
          <a:p>
            <a:pPr algn="ctr"/>
            <a:r>
              <a:rPr lang="en-US" sz="2400"/>
              <a:t>2025</a:t>
            </a:r>
            <a:r>
              <a:rPr lang="en-US" sz="2400">
                <a:ea typeface="Calibri"/>
                <a:cs typeface="Calibri"/>
              </a:rPr>
              <a:t>​</a:t>
            </a:r>
            <a:endParaRPr lang="en-US" sz="2400"/>
          </a:p>
        </p:txBody>
      </p:sp>
      <p:sp>
        <p:nvSpPr>
          <p:cNvPr id="17" name="Text Placeholder 16">
            <a:extLst>
              <a:ext uri="{FF2B5EF4-FFF2-40B4-BE49-F238E27FC236}">
                <a16:creationId xmlns:a16="http://schemas.microsoft.com/office/drawing/2014/main" id="{204E63FB-50E0-52F7-6EA1-B1797477600D}"/>
              </a:ext>
            </a:extLst>
          </p:cNvPr>
          <p:cNvSpPr>
            <a:spLocks noGrp="1"/>
          </p:cNvSpPr>
          <p:nvPr>
            <p:ph type="body" sz="quarter" idx="15"/>
          </p:nvPr>
        </p:nvSpPr>
        <p:spPr>
          <a:xfrm>
            <a:off x="1267190" y="2664171"/>
            <a:ext cx="3601281" cy="2760445"/>
          </a:xfrm>
        </p:spPr>
        <p:txBody>
          <a:bodyPr vert="horz" lIns="91440" tIns="45720" rIns="91440" bIns="45720" rtlCol="0" anchor="t">
            <a:normAutofit/>
          </a:bodyPr>
          <a:lstStyle/>
          <a:p>
            <a:pPr marL="342900" indent="-342900" algn="l">
              <a:buClr>
                <a:srgbClr val="003865"/>
              </a:buClr>
              <a:buChar char="•"/>
              <a:defRPr/>
            </a:pPr>
            <a:r>
              <a:rPr lang="en-US" sz="2000" b="1">
                <a:solidFill>
                  <a:srgbClr val="003865"/>
                </a:solidFill>
              </a:rPr>
              <a:t>Equivalent Plan Exemption</a:t>
            </a:r>
            <a:r>
              <a:rPr lang="en-US" sz="2000">
                <a:solidFill>
                  <a:srgbClr val="003865"/>
                </a:solidFill>
              </a:rPr>
              <a:t> </a:t>
            </a:r>
            <a:r>
              <a:rPr lang="en-US" sz="2000" b="1">
                <a:solidFill>
                  <a:srgbClr val="003865"/>
                </a:solidFill>
              </a:rPr>
              <a:t>requests </a:t>
            </a:r>
            <a:r>
              <a:rPr lang="en-US" sz="2000">
                <a:solidFill>
                  <a:srgbClr val="003865"/>
                </a:solidFill>
              </a:rPr>
              <a:t>open for employers </a:t>
            </a:r>
            <a:endParaRPr lang="en-US" sz="2000">
              <a:solidFill>
                <a:srgbClr val="003865"/>
              </a:solidFill>
              <a:ea typeface="Calibri"/>
              <a:cs typeface="Calibri"/>
            </a:endParaRPr>
          </a:p>
          <a:p>
            <a:pPr marL="285750" lvl="0" indent="-285750" algn="l">
              <a:spcAft>
                <a:spcPts val="0"/>
              </a:spcAft>
              <a:buClrTx/>
              <a:buFont typeface="Arial" panose="020B0604020202020204" pitchFamily="34" charset="0"/>
              <a:buChar char="•"/>
              <a:defRPr/>
            </a:pPr>
            <a:r>
              <a:rPr lang="en-US" sz="2000">
                <a:solidFill>
                  <a:srgbClr val="003865"/>
                </a:solidFill>
              </a:rPr>
              <a:t>Employers need to </a:t>
            </a:r>
            <a:r>
              <a:rPr lang="en-US" sz="2000" b="1">
                <a:solidFill>
                  <a:srgbClr val="003865"/>
                </a:solidFill>
              </a:rPr>
              <a:t>notify their employees</a:t>
            </a:r>
            <a:r>
              <a:rPr lang="en-US" sz="2000">
                <a:solidFill>
                  <a:srgbClr val="003865"/>
                </a:solidFill>
              </a:rPr>
              <a:t> about Paid Leave benefits by Dec. 1, 2025</a:t>
            </a:r>
            <a:endParaRPr lang="en-US" sz="2000">
              <a:solidFill>
                <a:srgbClr val="003865"/>
              </a:solidFill>
              <a:ea typeface="Calibri"/>
              <a:cs typeface="Calibri"/>
            </a:endParaRPr>
          </a:p>
        </p:txBody>
      </p:sp>
      <p:sp>
        <p:nvSpPr>
          <p:cNvPr id="5" name="Text Placeholder 4">
            <a:extLst>
              <a:ext uri="{FF2B5EF4-FFF2-40B4-BE49-F238E27FC236}">
                <a16:creationId xmlns:a16="http://schemas.microsoft.com/office/drawing/2014/main" id="{6F0C7809-8648-9C8F-0511-C39A505AAEB4}"/>
              </a:ext>
            </a:extLst>
          </p:cNvPr>
          <p:cNvSpPr>
            <a:spLocks noGrp="1"/>
          </p:cNvSpPr>
          <p:nvPr>
            <p:ph type="body" sz="quarter" idx="18"/>
          </p:nvPr>
        </p:nvSpPr>
        <p:spPr>
          <a:xfrm>
            <a:off x="6915197" y="2192255"/>
            <a:ext cx="3144082" cy="339654"/>
          </a:xfrm>
        </p:spPr>
        <p:txBody>
          <a:bodyPr/>
          <a:lstStyle/>
          <a:p>
            <a:pPr algn="ctr"/>
            <a:r>
              <a:rPr lang="en-US" sz="2400"/>
              <a:t>2026</a:t>
            </a:r>
            <a:r>
              <a:rPr lang="en-US" sz="2400">
                <a:ea typeface="Calibri"/>
                <a:cs typeface="Calibri"/>
              </a:rPr>
              <a:t>​</a:t>
            </a:r>
            <a:endParaRPr lang="en-US" sz="2400"/>
          </a:p>
        </p:txBody>
      </p:sp>
      <p:sp>
        <p:nvSpPr>
          <p:cNvPr id="19" name="Text Placeholder 18">
            <a:extLst>
              <a:ext uri="{FF2B5EF4-FFF2-40B4-BE49-F238E27FC236}">
                <a16:creationId xmlns:a16="http://schemas.microsoft.com/office/drawing/2014/main" id="{396E79D9-B304-2EDD-EB22-FEE304605EBD}"/>
              </a:ext>
            </a:extLst>
          </p:cNvPr>
          <p:cNvSpPr>
            <a:spLocks noGrp="1"/>
          </p:cNvSpPr>
          <p:nvPr>
            <p:ph type="body" sz="quarter" idx="16"/>
          </p:nvPr>
        </p:nvSpPr>
        <p:spPr>
          <a:xfrm>
            <a:off x="6915196" y="2664171"/>
            <a:ext cx="3394453" cy="3625418"/>
          </a:xfrm>
        </p:spPr>
        <p:txBody>
          <a:bodyPr vert="horz" lIns="91440" tIns="45720" rIns="91440" bIns="45720" rtlCol="0" anchor="t">
            <a:normAutofit/>
          </a:bodyPr>
          <a:lstStyle/>
          <a:p>
            <a:pPr marL="342900" indent="-342900" algn="l">
              <a:spcAft>
                <a:spcPts val="1200"/>
              </a:spcAft>
              <a:buClrTx/>
              <a:buChar char="•"/>
              <a:defRPr/>
            </a:pPr>
            <a:r>
              <a:rPr lang="en-US" sz="2000" b="1">
                <a:solidFill>
                  <a:srgbClr val="003865"/>
                </a:solidFill>
                <a:ea typeface="Calibri"/>
                <a:cs typeface="Calibri"/>
              </a:rPr>
              <a:t>Payroll Deductions start Jan. 1, 2026</a:t>
            </a:r>
          </a:p>
          <a:p>
            <a:pPr marL="285750" lvl="0" indent="-285750" algn="l">
              <a:spcAft>
                <a:spcPts val="1200"/>
              </a:spcAft>
              <a:buClrTx/>
              <a:buChar char="•"/>
              <a:defRPr/>
            </a:pPr>
            <a:r>
              <a:rPr lang="en-US" sz="2000" b="1">
                <a:solidFill>
                  <a:srgbClr val="003865"/>
                </a:solidFill>
              </a:rPr>
              <a:t>Benefits and leave available to Minnesotans</a:t>
            </a:r>
            <a:r>
              <a:rPr lang="en-US" sz="2000">
                <a:solidFill>
                  <a:srgbClr val="003865"/>
                </a:solidFill>
              </a:rPr>
              <a:t> Jan. 1, 2026</a:t>
            </a:r>
            <a:endParaRPr lang="en-US" sz="2000">
              <a:solidFill>
                <a:srgbClr val="003865"/>
              </a:solidFill>
              <a:ea typeface="Calibri"/>
              <a:cs typeface="Calibri"/>
            </a:endParaRPr>
          </a:p>
          <a:p>
            <a:pPr marL="285750" lvl="0" indent="-285750" algn="l">
              <a:spcAft>
                <a:spcPts val="1200"/>
              </a:spcAft>
              <a:buClrTx/>
              <a:buFont typeface="Arial" panose="020B0604020202020204" pitchFamily="34" charset="0"/>
              <a:buChar char="•"/>
              <a:defRPr/>
            </a:pPr>
            <a:r>
              <a:rPr lang="en-US" sz="2000" b="1">
                <a:solidFill>
                  <a:srgbClr val="003865"/>
                </a:solidFill>
              </a:rPr>
              <a:t>Small Business Assistance</a:t>
            </a:r>
            <a:r>
              <a:rPr lang="en-US" sz="2000">
                <a:solidFill>
                  <a:srgbClr val="003865"/>
                </a:solidFill>
              </a:rPr>
              <a:t> funding available Jan. 1, 2026</a:t>
            </a:r>
            <a:endParaRPr lang="en-US" sz="2000">
              <a:solidFill>
                <a:srgbClr val="003865"/>
              </a:solidFill>
              <a:ea typeface="Calibri"/>
              <a:cs typeface="Calibri"/>
            </a:endParaRPr>
          </a:p>
          <a:p>
            <a:pPr marL="285750" lvl="0" indent="-285750" algn="l">
              <a:spcAft>
                <a:spcPts val="0"/>
              </a:spcAft>
              <a:buClrTx/>
              <a:buFont typeface="Arial" panose="020B0604020202020204" pitchFamily="34" charset="0"/>
              <a:buChar char="•"/>
              <a:defRPr/>
            </a:pPr>
            <a:r>
              <a:rPr lang="en-US" sz="2000">
                <a:solidFill>
                  <a:srgbClr val="003865"/>
                </a:solidFill>
              </a:rPr>
              <a:t>First </a:t>
            </a:r>
            <a:r>
              <a:rPr lang="en-US" sz="2000" b="1">
                <a:solidFill>
                  <a:srgbClr val="003865"/>
                </a:solidFill>
              </a:rPr>
              <a:t>quarterly premium </a:t>
            </a:r>
            <a:r>
              <a:rPr lang="en-US" sz="2000">
                <a:solidFill>
                  <a:srgbClr val="003865"/>
                </a:solidFill>
              </a:rPr>
              <a:t>due by April 30, 2026</a:t>
            </a:r>
            <a:endParaRPr lang="en-US" sz="2000"/>
          </a:p>
        </p:txBody>
      </p:sp>
      <p:sp>
        <p:nvSpPr>
          <p:cNvPr id="3" name="TextBox 2">
            <a:extLst>
              <a:ext uri="{FF2B5EF4-FFF2-40B4-BE49-F238E27FC236}">
                <a16:creationId xmlns:a16="http://schemas.microsoft.com/office/drawing/2014/main" id="{01F661C3-488A-EB48-F4FE-17689ED6EB86}"/>
              </a:ext>
              <a:ext uri="{C183D7F6-B498-43B3-948B-1728B52AA6E4}">
                <adec:decorative xmlns:adec="http://schemas.microsoft.com/office/drawing/2017/decorative" val="1"/>
              </a:ext>
            </a:extLst>
          </p:cNvPr>
          <p:cNvSpPr txBox="1"/>
          <p:nvPr/>
        </p:nvSpPr>
        <p:spPr>
          <a:xfrm>
            <a:off x="4549" y="6396251"/>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tx2"/>
                </a:solidFill>
              </a:rPr>
              <a:t>info.paidleave.mn.gov</a:t>
            </a:r>
          </a:p>
        </p:txBody>
      </p:sp>
      <p:cxnSp>
        <p:nvCxnSpPr>
          <p:cNvPr id="4" name="Straight Connector 3">
            <a:extLst>
              <a:ext uri="{FF2B5EF4-FFF2-40B4-BE49-F238E27FC236}">
                <a16:creationId xmlns:a16="http://schemas.microsoft.com/office/drawing/2014/main" id="{5935B237-D04E-372E-19FA-76CAC7DB6B8B}"/>
              </a:ext>
              <a:ext uri="{C183D7F6-B498-43B3-948B-1728B52AA6E4}">
                <adec:decorative xmlns:adec="http://schemas.microsoft.com/office/drawing/2017/decorative" val="1"/>
              </a:ext>
            </a:extLst>
          </p:cNvPr>
          <p:cNvCxnSpPr>
            <a:cxnSpLocks/>
          </p:cNvCxnSpPr>
          <p:nvPr/>
        </p:nvCxnSpPr>
        <p:spPr>
          <a:xfrm>
            <a:off x="1441362" y="2531909"/>
            <a:ext cx="3144082" cy="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4FF312-389F-C364-7F5F-2D8D95C3D34E}"/>
              </a:ext>
              <a:ext uri="{C183D7F6-B498-43B3-948B-1728B52AA6E4}">
                <adec:decorative xmlns:adec="http://schemas.microsoft.com/office/drawing/2017/decorative" val="1"/>
              </a:ext>
            </a:extLst>
          </p:cNvPr>
          <p:cNvCxnSpPr>
            <a:cxnSpLocks/>
          </p:cNvCxnSpPr>
          <p:nvPr/>
        </p:nvCxnSpPr>
        <p:spPr>
          <a:xfrm>
            <a:off x="6915197" y="2531951"/>
            <a:ext cx="3144082" cy="29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075212"/>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6282-5F47-8D54-0338-771309A46AB7}"/>
              </a:ext>
            </a:extLst>
          </p:cNvPr>
          <p:cNvSpPr>
            <a:spLocks noGrp="1"/>
          </p:cNvSpPr>
          <p:nvPr>
            <p:ph type="title"/>
          </p:nvPr>
        </p:nvSpPr>
        <p:spPr/>
        <p:txBody>
          <a:bodyPr/>
          <a:lstStyle/>
          <a:p>
            <a:pPr algn="r"/>
            <a:r>
              <a:rPr lang="en-US"/>
              <a:t>Employers' Role in Paid Leave</a:t>
            </a:r>
          </a:p>
        </p:txBody>
      </p:sp>
      <p:sp>
        <p:nvSpPr>
          <p:cNvPr id="3" name="Content Placeholder 2">
            <a:extLst>
              <a:ext uri="{FF2B5EF4-FFF2-40B4-BE49-F238E27FC236}">
                <a16:creationId xmlns:a16="http://schemas.microsoft.com/office/drawing/2014/main" id="{FA24CFF8-0189-2244-123C-ACAF78F08084}"/>
              </a:ext>
            </a:extLst>
          </p:cNvPr>
          <p:cNvSpPr>
            <a:spLocks noGrp="1"/>
          </p:cNvSpPr>
          <p:nvPr>
            <p:ph idx="1"/>
          </p:nvPr>
        </p:nvSpPr>
        <p:spPr>
          <a:xfrm>
            <a:off x="383249" y="1571106"/>
            <a:ext cx="10515600" cy="4351338"/>
          </a:xfrm>
        </p:spPr>
        <p:txBody>
          <a:bodyPr>
            <a:normAutofit fontScale="32500" lnSpcReduction="20000"/>
          </a:bodyPr>
          <a:lstStyle/>
          <a:p>
            <a:pPr>
              <a:buClr>
                <a:srgbClr val="F8F8F8"/>
              </a:buClr>
            </a:pPr>
            <a:r>
              <a:rPr lang="en-US" sz="2800" b="1">
                <a:solidFill>
                  <a:schemeClr val="bg1"/>
                </a:solidFill>
              </a:rPr>
              <a:t>Reporting &amp; Premiums</a:t>
            </a:r>
            <a:endParaRPr lang="en-US">
              <a:solidFill>
                <a:schemeClr val="bg1"/>
              </a:solidFill>
            </a:endParaRPr>
          </a:p>
          <a:p>
            <a:pPr lvl="1">
              <a:buClr>
                <a:srgbClr val="F8F8F8"/>
              </a:buClr>
            </a:pPr>
            <a:r>
              <a:rPr lang="en-US" sz="2400">
                <a:solidFill>
                  <a:schemeClr val="bg1"/>
                </a:solidFill>
              </a:rPr>
              <a:t>Payroll deduction &amp; premium payment</a:t>
            </a:r>
          </a:p>
          <a:p>
            <a:pPr lvl="1">
              <a:buClr>
                <a:srgbClr val="F8F8F8"/>
              </a:buClr>
            </a:pPr>
            <a:r>
              <a:rPr lang="en-US" sz="2400">
                <a:solidFill>
                  <a:schemeClr val="bg1"/>
                </a:solidFill>
              </a:rPr>
              <a:t>Wage Reporting</a:t>
            </a:r>
          </a:p>
          <a:p>
            <a:pPr>
              <a:buClr>
                <a:srgbClr val="F8F8F8"/>
              </a:buClr>
            </a:pPr>
            <a:r>
              <a:rPr lang="en-US" sz="2800" b="1">
                <a:solidFill>
                  <a:schemeClr val="bg1"/>
                </a:solidFill>
              </a:rPr>
              <a:t>Educate &amp; Inform</a:t>
            </a:r>
          </a:p>
          <a:p>
            <a:pPr lvl="1">
              <a:buClr>
                <a:srgbClr val="F8F8F8"/>
              </a:buClr>
            </a:pPr>
            <a:r>
              <a:rPr lang="en-US" sz="2400">
                <a:solidFill>
                  <a:schemeClr val="bg1"/>
                </a:solidFill>
              </a:rPr>
              <a:t>Workforce Posters</a:t>
            </a:r>
          </a:p>
          <a:p>
            <a:pPr lvl="1">
              <a:buClr>
                <a:srgbClr val="F8F8F8"/>
              </a:buClr>
            </a:pPr>
            <a:r>
              <a:rPr lang="en-US" sz="2800">
                <a:solidFill>
                  <a:schemeClr val="bg1"/>
                </a:solidFill>
              </a:rPr>
              <a:t>Individual Notifications</a:t>
            </a:r>
          </a:p>
          <a:p>
            <a:pPr>
              <a:buClr>
                <a:srgbClr val="F8F8F8"/>
              </a:buClr>
            </a:pPr>
            <a:r>
              <a:rPr lang="en-US" sz="3600">
                <a:solidFill>
                  <a:schemeClr val="bg1"/>
                </a:solidFill>
              </a:rPr>
              <a:t>Leave Administration</a:t>
            </a:r>
          </a:p>
          <a:p>
            <a:pPr lvl="1">
              <a:buClr>
                <a:srgbClr val="F8F8F8"/>
              </a:buClr>
            </a:pPr>
            <a:r>
              <a:rPr lang="en-US" sz="3200">
                <a:solidFill>
                  <a:schemeClr val="bg1"/>
                </a:solidFill>
              </a:rPr>
              <a:t>Coordinate other leaves and payments to employees on leave</a:t>
            </a:r>
          </a:p>
          <a:p>
            <a:pPr lvl="1">
              <a:buClr>
                <a:srgbClr val="F8F8F8"/>
              </a:buClr>
            </a:pPr>
            <a:r>
              <a:rPr lang="en-US" sz="3200">
                <a:solidFill>
                  <a:schemeClr val="bg1"/>
                </a:solidFill>
              </a:rPr>
              <a:t>Support return to work</a:t>
            </a:r>
          </a:p>
          <a:p>
            <a:pPr>
              <a:buClr>
                <a:srgbClr val="F8F8F8"/>
              </a:buClr>
            </a:pPr>
            <a:r>
              <a:rPr lang="en-US" sz="3600">
                <a:solidFill>
                  <a:schemeClr val="bg1"/>
                </a:solidFill>
              </a:rPr>
              <a:t>Collaborate &amp; Improve</a:t>
            </a:r>
          </a:p>
          <a:p>
            <a:pPr lvl="1">
              <a:buClr>
                <a:srgbClr val="F8F8F8"/>
              </a:buClr>
            </a:pPr>
            <a:r>
              <a:rPr lang="en-US" sz="3200">
                <a:solidFill>
                  <a:schemeClr val="bg1"/>
                </a:solidFill>
              </a:rPr>
              <a:t>Collaborate on how to operationalize the law</a:t>
            </a:r>
          </a:p>
          <a:p>
            <a:pPr lvl="1">
              <a:buClr>
                <a:srgbClr val="F8F8F8"/>
              </a:buClr>
            </a:pPr>
            <a:r>
              <a:rPr lang="en-US" sz="3200">
                <a:solidFill>
                  <a:schemeClr val="bg1"/>
                </a:solidFill>
              </a:rPr>
              <a:t>Provide input on how to improve over time</a:t>
            </a:r>
          </a:p>
          <a:p>
            <a:pPr marL="0" indent="0">
              <a:buNone/>
            </a:pPr>
            <a:r>
              <a:rPr lang="en-US" sz="3600">
                <a:solidFill>
                  <a:schemeClr val="bg1"/>
                </a:solidFill>
              </a:rPr>
              <a:t>As an employer, you play an important role in helping your employees learn about and access Paid Leave and in building an effective program.</a:t>
            </a:r>
            <a:endParaRPr lang="en-US" sz="2000" b="1">
              <a:solidFill>
                <a:schemeClr val="bg1"/>
              </a:solidFill>
            </a:endParaRPr>
          </a:p>
        </p:txBody>
      </p:sp>
      <p:sp>
        <p:nvSpPr>
          <p:cNvPr id="23" name="TextBox 22">
            <a:extLst>
              <a:ext uri="{FF2B5EF4-FFF2-40B4-BE49-F238E27FC236}">
                <a16:creationId xmlns:a16="http://schemas.microsoft.com/office/drawing/2014/main" id="{4D4102B6-A713-9C92-590E-ADB023A4D432}"/>
              </a:ext>
              <a:ext uri="{C183D7F6-B498-43B3-948B-1728B52AA6E4}">
                <adec:decorative xmlns:adec="http://schemas.microsoft.com/office/drawing/2017/decorative" val="1"/>
              </a:ext>
            </a:extLst>
          </p:cNvPr>
          <p:cNvSpPr txBox="1"/>
          <p:nvPr/>
        </p:nvSpPr>
        <p:spPr>
          <a:xfrm>
            <a:off x="545805" y="1571106"/>
            <a:ext cx="5387639" cy="430887"/>
          </a:xfrm>
          <a:prstGeom prst="rect">
            <a:avLst/>
          </a:prstGeom>
          <a:solidFill>
            <a:schemeClr val="tx1"/>
          </a:solidFill>
        </p:spPr>
        <p:txBody>
          <a:bodyPr wrap="square">
            <a:spAutoFit/>
          </a:bodyPr>
          <a:lstStyle/>
          <a:p>
            <a:r>
              <a:rPr lang="en-US" sz="2200" b="1">
                <a:solidFill>
                  <a:schemeClr val="bg1"/>
                </a:solidFill>
              </a:rPr>
              <a:t>Reporting &amp; Premiums</a:t>
            </a:r>
          </a:p>
        </p:txBody>
      </p:sp>
      <p:sp>
        <p:nvSpPr>
          <p:cNvPr id="22" name="TextBox 21">
            <a:extLst>
              <a:ext uri="{FF2B5EF4-FFF2-40B4-BE49-F238E27FC236}">
                <a16:creationId xmlns:a16="http://schemas.microsoft.com/office/drawing/2014/main" id="{26A9868D-39D3-3111-4732-94B1CE6428FE}"/>
              </a:ext>
              <a:ext uri="{C183D7F6-B498-43B3-948B-1728B52AA6E4}">
                <adec:decorative xmlns:adec="http://schemas.microsoft.com/office/drawing/2017/decorative" val="1"/>
              </a:ext>
            </a:extLst>
          </p:cNvPr>
          <p:cNvSpPr txBox="1"/>
          <p:nvPr/>
        </p:nvSpPr>
        <p:spPr>
          <a:xfrm>
            <a:off x="545806" y="2001993"/>
            <a:ext cx="5387639" cy="1406673"/>
          </a:xfrm>
          <a:prstGeom prst="rect">
            <a:avLst/>
          </a:prstGeom>
          <a:solidFill>
            <a:schemeClr val="bg1">
              <a:lumMod val="95000"/>
            </a:schemeClr>
          </a:solidFill>
        </p:spPr>
        <p:txBody>
          <a:bodyPr wrap="square" numCol="1" rtlCol="0" anchor="ctr">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a:ln>
                  <a:noFill/>
                </a:ln>
                <a:effectLst/>
                <a:uLnTx/>
                <a:uFillTx/>
                <a:latin typeface="Calibri"/>
                <a:ea typeface="+mn-ea"/>
                <a:cs typeface="+mn-cs"/>
              </a:rPr>
              <a:t>Payroll deduction &amp; premium payment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a:ln>
                <a:noFill/>
              </a:ln>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a:ln>
                  <a:noFill/>
                </a:ln>
                <a:effectLst/>
                <a:uLnTx/>
                <a:uFillTx/>
                <a:latin typeface="Calibri"/>
                <a:ea typeface="+mn-ea"/>
                <a:cs typeface="+mn-cs"/>
              </a:rPr>
              <a:t>Wage Reporting</a:t>
            </a:r>
          </a:p>
        </p:txBody>
      </p:sp>
      <p:sp>
        <p:nvSpPr>
          <p:cNvPr id="25" name="TextBox 24">
            <a:extLst>
              <a:ext uri="{FF2B5EF4-FFF2-40B4-BE49-F238E27FC236}">
                <a16:creationId xmlns:a16="http://schemas.microsoft.com/office/drawing/2014/main" id="{1D3E9025-18C4-BE5B-01AC-E01BBB3EE737}"/>
              </a:ext>
              <a:ext uri="{C183D7F6-B498-43B3-948B-1728B52AA6E4}">
                <adec:decorative xmlns:adec="http://schemas.microsoft.com/office/drawing/2017/decorative" val="1"/>
              </a:ext>
            </a:extLst>
          </p:cNvPr>
          <p:cNvSpPr txBox="1"/>
          <p:nvPr/>
        </p:nvSpPr>
        <p:spPr>
          <a:xfrm>
            <a:off x="6096000" y="1571106"/>
            <a:ext cx="5507903" cy="430887"/>
          </a:xfrm>
          <a:prstGeom prst="rect">
            <a:avLst/>
          </a:prstGeom>
          <a:solidFill>
            <a:schemeClr val="accent2"/>
          </a:solidFill>
        </p:spPr>
        <p:txBody>
          <a:bodyPr wrap="square">
            <a:spAutoFit/>
          </a:bodyPr>
          <a:lstStyle/>
          <a:p>
            <a:r>
              <a:rPr lang="en-US" sz="2200" b="1"/>
              <a:t>Educate &amp; Inform</a:t>
            </a:r>
          </a:p>
        </p:txBody>
      </p:sp>
      <p:sp>
        <p:nvSpPr>
          <p:cNvPr id="24" name="TextBox 23">
            <a:extLst>
              <a:ext uri="{FF2B5EF4-FFF2-40B4-BE49-F238E27FC236}">
                <a16:creationId xmlns:a16="http://schemas.microsoft.com/office/drawing/2014/main" id="{64A1809B-91A7-F4D7-8C48-DDC8CA6BA636}"/>
              </a:ext>
              <a:ext uri="{C183D7F6-B498-43B3-948B-1728B52AA6E4}">
                <adec:decorative xmlns:adec="http://schemas.microsoft.com/office/drawing/2017/decorative" val="1"/>
              </a:ext>
            </a:extLst>
          </p:cNvPr>
          <p:cNvSpPr txBox="1"/>
          <p:nvPr/>
        </p:nvSpPr>
        <p:spPr>
          <a:xfrm>
            <a:off x="6096001" y="2001993"/>
            <a:ext cx="5507903" cy="1406673"/>
          </a:xfrm>
          <a:prstGeom prst="rect">
            <a:avLst/>
          </a:prstGeom>
          <a:solidFill>
            <a:schemeClr val="bg1">
              <a:lumMod val="95000"/>
            </a:schemeClr>
          </a:solidFill>
        </p:spPr>
        <p:txBody>
          <a:bodyPr wrap="square" numCol="1" rtlCol="0" anchor="ctr">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a:ln>
                  <a:noFill/>
                </a:ln>
                <a:effectLst/>
                <a:uLnTx/>
                <a:uFillTx/>
                <a:latin typeface="Calibri"/>
                <a:ea typeface="+mn-ea"/>
                <a:cs typeface="+mn-cs"/>
              </a:rPr>
              <a:t>Workforce Posters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a:ln>
                <a:noFill/>
              </a:ln>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a:ln>
                  <a:noFill/>
                </a:ln>
                <a:effectLst/>
                <a:uLnTx/>
                <a:uFillTx/>
                <a:latin typeface="Calibri"/>
                <a:ea typeface="+mn-ea"/>
                <a:cs typeface="+mn-cs"/>
              </a:rPr>
              <a:t>Individual Notifications</a:t>
            </a:r>
          </a:p>
        </p:txBody>
      </p:sp>
      <p:sp>
        <p:nvSpPr>
          <p:cNvPr id="14" name="TextBox 13">
            <a:extLst>
              <a:ext uri="{FF2B5EF4-FFF2-40B4-BE49-F238E27FC236}">
                <a16:creationId xmlns:a16="http://schemas.microsoft.com/office/drawing/2014/main" id="{C60BACC6-DE07-ECE1-618A-CDCE916D4CB0}"/>
              </a:ext>
              <a:ext uri="{C183D7F6-B498-43B3-948B-1728B52AA6E4}">
                <adec:decorative xmlns:adec="http://schemas.microsoft.com/office/drawing/2017/decorative" val="1"/>
              </a:ext>
            </a:extLst>
          </p:cNvPr>
          <p:cNvSpPr txBox="1"/>
          <p:nvPr/>
        </p:nvSpPr>
        <p:spPr>
          <a:xfrm>
            <a:off x="545806" y="3575337"/>
            <a:ext cx="5387639" cy="430887"/>
          </a:xfrm>
          <a:prstGeom prst="rect">
            <a:avLst/>
          </a:prstGeom>
          <a:solidFill>
            <a:schemeClr val="accent6"/>
          </a:solidFill>
        </p:spPr>
        <p:txBody>
          <a:bodyPr wrap="square">
            <a:spAutoFit/>
          </a:bodyPr>
          <a:lstStyle/>
          <a:p>
            <a:r>
              <a:rPr lang="en-US" sz="2200" b="1">
                <a:solidFill>
                  <a:schemeClr val="bg1"/>
                </a:solidFill>
              </a:rPr>
              <a:t>Leave Administration</a:t>
            </a:r>
          </a:p>
        </p:txBody>
      </p:sp>
      <p:sp>
        <p:nvSpPr>
          <p:cNvPr id="4" name="TextBox 3">
            <a:extLst>
              <a:ext uri="{FF2B5EF4-FFF2-40B4-BE49-F238E27FC236}">
                <a16:creationId xmlns:a16="http://schemas.microsoft.com/office/drawing/2014/main" id="{50757057-8A20-B54B-D3CC-B2656B0563EF}"/>
              </a:ext>
              <a:ext uri="{C183D7F6-B498-43B3-948B-1728B52AA6E4}">
                <adec:decorative xmlns:adec="http://schemas.microsoft.com/office/drawing/2017/decorative" val="1"/>
              </a:ext>
            </a:extLst>
          </p:cNvPr>
          <p:cNvSpPr txBox="1"/>
          <p:nvPr/>
        </p:nvSpPr>
        <p:spPr>
          <a:xfrm>
            <a:off x="545807" y="4006224"/>
            <a:ext cx="5387639" cy="1406673"/>
          </a:xfrm>
          <a:prstGeom prst="rect">
            <a:avLst/>
          </a:prstGeom>
          <a:solidFill>
            <a:schemeClr val="bg1">
              <a:lumMod val="95000"/>
            </a:schemeClr>
          </a:solidFill>
        </p:spPr>
        <p:txBody>
          <a:bodyPr wrap="square" numCol="1" rtlCol="0" anchor="ctr">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a:ln>
                  <a:noFill/>
                </a:ln>
                <a:effectLst/>
                <a:uLnTx/>
                <a:uFillTx/>
                <a:latin typeface="Calibri"/>
                <a:ea typeface="+mn-ea"/>
                <a:cs typeface="+mn-cs"/>
              </a:rPr>
              <a:t>Coordinate other leaves and payments to employees on leave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highlight>
                <a:srgbClr val="FFFF00"/>
              </a:highligh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a:ln>
                  <a:noFill/>
                </a:ln>
                <a:effectLst/>
                <a:uLnTx/>
                <a:uFillTx/>
                <a:latin typeface="Calibri"/>
                <a:ea typeface="+mn-ea"/>
                <a:cs typeface="+mn-cs"/>
              </a:rPr>
              <a:t>Support return to work</a:t>
            </a:r>
          </a:p>
        </p:txBody>
      </p:sp>
      <p:sp>
        <p:nvSpPr>
          <p:cNvPr id="16" name="TextBox 15">
            <a:extLst>
              <a:ext uri="{FF2B5EF4-FFF2-40B4-BE49-F238E27FC236}">
                <a16:creationId xmlns:a16="http://schemas.microsoft.com/office/drawing/2014/main" id="{AFC32378-3FD9-DD22-F127-38DEB9E083FA}"/>
              </a:ext>
              <a:ext uri="{C183D7F6-B498-43B3-948B-1728B52AA6E4}">
                <adec:decorative xmlns:adec="http://schemas.microsoft.com/office/drawing/2017/decorative" val="1"/>
              </a:ext>
            </a:extLst>
          </p:cNvPr>
          <p:cNvSpPr txBox="1"/>
          <p:nvPr/>
        </p:nvSpPr>
        <p:spPr>
          <a:xfrm>
            <a:off x="6096001" y="3575337"/>
            <a:ext cx="5507903" cy="430887"/>
          </a:xfrm>
          <a:prstGeom prst="rect">
            <a:avLst/>
          </a:prstGeom>
          <a:solidFill>
            <a:schemeClr val="accent3"/>
          </a:solidFill>
        </p:spPr>
        <p:txBody>
          <a:bodyPr wrap="square">
            <a:spAutoFit/>
          </a:bodyPr>
          <a:lstStyle/>
          <a:p>
            <a:r>
              <a:rPr lang="en-US" sz="2200" b="1">
                <a:solidFill>
                  <a:schemeClr val="bg1"/>
                </a:solidFill>
              </a:rPr>
              <a:t>Collaborate &amp; Improve</a:t>
            </a:r>
          </a:p>
        </p:txBody>
      </p:sp>
      <p:sp>
        <p:nvSpPr>
          <p:cNvPr id="15" name="TextBox 14">
            <a:extLst>
              <a:ext uri="{FF2B5EF4-FFF2-40B4-BE49-F238E27FC236}">
                <a16:creationId xmlns:a16="http://schemas.microsoft.com/office/drawing/2014/main" id="{F5DA57FD-A666-0DA6-5ABC-1273E6F86E79}"/>
              </a:ext>
              <a:ext uri="{C183D7F6-B498-43B3-948B-1728B52AA6E4}">
                <adec:decorative xmlns:adec="http://schemas.microsoft.com/office/drawing/2017/decorative" val="1"/>
              </a:ext>
            </a:extLst>
          </p:cNvPr>
          <p:cNvSpPr txBox="1"/>
          <p:nvPr/>
        </p:nvSpPr>
        <p:spPr>
          <a:xfrm>
            <a:off x="6096002" y="4006224"/>
            <a:ext cx="5507903" cy="1406673"/>
          </a:xfrm>
          <a:prstGeom prst="rect">
            <a:avLst/>
          </a:prstGeom>
          <a:solidFill>
            <a:schemeClr val="bg1">
              <a:lumMod val="95000"/>
            </a:schemeClr>
          </a:solidFill>
        </p:spPr>
        <p:txBody>
          <a:bodyPr wrap="square" numCol="1" rtlCol="0" anchor="ctr">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a:ln>
                  <a:noFill/>
                </a:ln>
                <a:effectLst/>
                <a:uLnTx/>
                <a:uFillTx/>
                <a:latin typeface="Calibri"/>
                <a:ea typeface="+mn-ea"/>
                <a:cs typeface="+mn-cs"/>
              </a:rPr>
              <a:t>Collaborate on how to operationalize the law</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a:ln>
                <a:noFill/>
              </a:ln>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a:ln>
                  <a:noFill/>
                </a:ln>
                <a:effectLst/>
                <a:uLnTx/>
                <a:uFillTx/>
                <a:latin typeface="Calibri"/>
                <a:ea typeface="+mn-ea"/>
                <a:cs typeface="+mn-cs"/>
              </a:rPr>
              <a:t>Provide input on how to improve over time</a:t>
            </a:r>
          </a:p>
        </p:txBody>
      </p:sp>
      <p:sp>
        <p:nvSpPr>
          <p:cNvPr id="18" name="TextBox 17">
            <a:extLst>
              <a:ext uri="{FF2B5EF4-FFF2-40B4-BE49-F238E27FC236}">
                <a16:creationId xmlns:a16="http://schemas.microsoft.com/office/drawing/2014/main" id="{782F9EC3-1D9A-8A80-1D6D-0F199D3B9462}"/>
              </a:ext>
              <a:ext uri="{C183D7F6-B498-43B3-948B-1728B52AA6E4}">
                <adec:decorative xmlns:adec="http://schemas.microsoft.com/office/drawing/2017/decorative" val="1"/>
              </a:ext>
            </a:extLst>
          </p:cNvPr>
          <p:cNvSpPr txBox="1"/>
          <p:nvPr/>
        </p:nvSpPr>
        <p:spPr>
          <a:xfrm>
            <a:off x="545805" y="5537402"/>
            <a:ext cx="1104909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libri"/>
                <a:ea typeface="+mn-ea"/>
                <a:cs typeface="+mn-cs"/>
              </a:rPr>
              <a:t>As an employer, you play an important role in helping your employees learn about and access Paid Leave and in building an effective program. </a:t>
            </a:r>
          </a:p>
        </p:txBody>
      </p:sp>
      <p:sp>
        <p:nvSpPr>
          <p:cNvPr id="5" name="TextBox 4">
            <a:extLst>
              <a:ext uri="{FF2B5EF4-FFF2-40B4-BE49-F238E27FC236}">
                <a16:creationId xmlns:a16="http://schemas.microsoft.com/office/drawing/2014/main" id="{48D8928D-A163-83F8-7174-DDAE702318D3}"/>
              </a:ext>
            </a:extLst>
          </p:cNvPr>
          <p:cNvSpPr txBox="1"/>
          <p:nvPr/>
        </p:nvSpPr>
        <p:spPr>
          <a:xfrm>
            <a:off x="4549" y="643037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tx2"/>
                </a:solidFill>
              </a:rPr>
              <a:t>info.paidleave.mn.gov</a:t>
            </a:r>
          </a:p>
        </p:txBody>
      </p:sp>
    </p:spTree>
    <p:extLst>
      <p:ext uri="{BB962C8B-B14F-4D97-AF65-F5344CB8AC3E}">
        <p14:creationId xmlns:p14="http://schemas.microsoft.com/office/powerpoint/2010/main" val="117507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226AB-2605-0476-11D9-C52DB32726F2}"/>
              </a:ext>
            </a:extLst>
          </p:cNvPr>
          <p:cNvSpPr>
            <a:spLocks noGrp="1"/>
          </p:cNvSpPr>
          <p:nvPr>
            <p:ph type="title"/>
          </p:nvPr>
        </p:nvSpPr>
        <p:spPr/>
        <p:txBody>
          <a:bodyPr/>
          <a:lstStyle/>
          <a:p>
            <a:pPr algn="r"/>
            <a:r>
              <a:rPr lang="en-US"/>
              <a:t>Reporting Wages</a:t>
            </a:r>
          </a:p>
        </p:txBody>
      </p:sp>
      <p:sp>
        <p:nvSpPr>
          <p:cNvPr id="11" name="Text Placeholder 10">
            <a:extLst>
              <a:ext uri="{FF2B5EF4-FFF2-40B4-BE49-F238E27FC236}">
                <a16:creationId xmlns:a16="http://schemas.microsoft.com/office/drawing/2014/main" id="{77A37177-33D1-3BA0-C19A-EDCA256AC9AE}"/>
              </a:ext>
            </a:extLst>
          </p:cNvPr>
          <p:cNvSpPr>
            <a:spLocks noGrp="1"/>
          </p:cNvSpPr>
          <p:nvPr>
            <p:ph type="body" sz="quarter" idx="22"/>
          </p:nvPr>
        </p:nvSpPr>
        <p:spPr>
          <a:xfrm>
            <a:off x="430173" y="1655588"/>
            <a:ext cx="7476054" cy="4591421"/>
          </a:xfrm>
        </p:spPr>
        <p:txBody>
          <a:bodyPr vert="horz" lIns="91440" tIns="45720" rIns="91440" bIns="45720" rtlCol="0" anchor="t">
            <a:noAutofit/>
          </a:bodyPr>
          <a:lstStyle/>
          <a:p>
            <a:r>
              <a:rPr lang="en-US" sz="2200"/>
              <a:t>To determine if someone is eligible for Paid Leave payments, Minnesota employers need to report wage data for their employees.</a:t>
            </a:r>
            <a:endParaRPr lang="en-US" sz="2200">
              <a:ea typeface="Calibri"/>
              <a:cs typeface="Calibri"/>
            </a:endParaRPr>
          </a:p>
          <a:p>
            <a:r>
              <a:rPr lang="en-US" sz="2200"/>
              <a:t>The Paid Leave program is using the same online reporting system as Unemployment Insurance (UI) to reduce the administrative burden for employers.</a:t>
            </a:r>
            <a:endParaRPr lang="en-US" sz="2200">
              <a:ea typeface="Calibri"/>
              <a:cs typeface="Calibri"/>
            </a:endParaRPr>
          </a:p>
          <a:p>
            <a:r>
              <a:rPr lang="en-US" sz="2200"/>
              <a:t>Wages will be reported once per quarter using the current UI wage detail reporting process and format.</a:t>
            </a:r>
            <a:endParaRPr lang="en-US" sz="2200">
              <a:ea typeface="Calibri"/>
              <a:cs typeface="Calibri"/>
            </a:endParaRPr>
          </a:p>
          <a:p>
            <a:r>
              <a:rPr lang="en-US" sz="2200"/>
              <a:t>As of February 1, employers have reported wages for more than 3.4 million employee records through the UI online portal.</a:t>
            </a:r>
            <a:endParaRPr lang="en-US" sz="2200">
              <a:ea typeface="Calibri"/>
              <a:cs typeface="Calibri"/>
            </a:endParaRPr>
          </a:p>
        </p:txBody>
      </p:sp>
      <p:sp>
        <p:nvSpPr>
          <p:cNvPr id="4" name="Content Placeholder 2">
            <a:extLst>
              <a:ext uri="{FF2B5EF4-FFF2-40B4-BE49-F238E27FC236}">
                <a16:creationId xmlns:a16="http://schemas.microsoft.com/office/drawing/2014/main" id="{AD9725A4-2D77-CB25-55FE-46017D31B9A3}"/>
              </a:ext>
            </a:extLst>
          </p:cNvPr>
          <p:cNvSpPr>
            <a:spLocks noGrp="1"/>
          </p:cNvSpPr>
          <p:nvPr>
            <p:ph type="body" sz="quarter" idx="15"/>
          </p:nvPr>
        </p:nvSpPr>
        <p:spPr>
          <a:xfrm>
            <a:off x="8076103" y="2031781"/>
            <a:ext cx="3760536" cy="533002"/>
          </a:xfrm>
          <a:solidFill>
            <a:schemeClr val="accent6"/>
          </a:solidFill>
        </p:spPr>
        <p:txBody>
          <a:bodyPr vert="horz" lIns="91440" tIns="45720" rIns="91440" bIns="45720" rtlCol="0" anchor="t">
            <a:noAutofit/>
          </a:bodyPr>
          <a:lstStyle/>
          <a:p>
            <a:r>
              <a:rPr lang="en-US" sz="2400" b="1">
                <a:solidFill>
                  <a:schemeClr val="bg1"/>
                </a:solidFill>
              </a:rPr>
              <a:t>Need help?</a:t>
            </a:r>
          </a:p>
        </p:txBody>
      </p:sp>
      <p:sp>
        <p:nvSpPr>
          <p:cNvPr id="8" name="Text Placeholder 7">
            <a:extLst>
              <a:ext uri="{FF2B5EF4-FFF2-40B4-BE49-F238E27FC236}">
                <a16:creationId xmlns:a16="http://schemas.microsoft.com/office/drawing/2014/main" id="{3A2FD986-21DA-BF1D-21FC-AD58C65CDB61}"/>
              </a:ext>
            </a:extLst>
          </p:cNvPr>
          <p:cNvSpPr>
            <a:spLocks noGrp="1"/>
          </p:cNvSpPr>
          <p:nvPr>
            <p:ph type="body" sz="quarter" idx="17"/>
          </p:nvPr>
        </p:nvSpPr>
        <p:spPr>
          <a:xfrm>
            <a:off x="8076102" y="2565181"/>
            <a:ext cx="3664081" cy="2988619"/>
          </a:xfrm>
          <a:solidFill>
            <a:schemeClr val="bg1">
              <a:lumMod val="95000"/>
            </a:schemeClr>
          </a:solidFill>
        </p:spPr>
        <p:txBody>
          <a:bodyPr vert="horz" lIns="91440" tIns="45720" rIns="91440" bIns="45720" rtlCol="0" anchor="t">
            <a:noAutofit/>
          </a:bodyPr>
          <a:lstStyle/>
          <a:p>
            <a:pPr marL="0" indent="0" algn="l">
              <a:buNone/>
            </a:pPr>
            <a:r>
              <a:rPr lang="en-US" sz="2100" b="0" i="0" u="none" strike="noStrike">
                <a:solidFill>
                  <a:srgbClr val="003865"/>
                </a:solidFill>
                <a:effectLst/>
              </a:rPr>
              <a:t>If you need assistance verifying or establishing your wage detail account, UI Customer Service Representatives are available to help. </a:t>
            </a:r>
            <a:endParaRPr lang="en-US" sz="2100">
              <a:ea typeface="Calibri"/>
              <a:cs typeface="Calibri"/>
            </a:endParaRPr>
          </a:p>
          <a:p>
            <a:pPr marL="342900" indent="-342900" algn="l">
              <a:buFont typeface="Arial" panose="020B0604020202020204" pitchFamily="34" charset="0"/>
              <a:buChar char="•"/>
            </a:pPr>
            <a:r>
              <a:rPr lang="en-US" sz="2100" b="1" i="0" u="none" strike="noStrike">
                <a:solidFill>
                  <a:srgbClr val="003865"/>
                </a:solidFill>
                <a:effectLst/>
              </a:rPr>
              <a:t>Phone</a:t>
            </a:r>
            <a:r>
              <a:rPr lang="en-US" sz="2100" i="0" u="none" strike="noStrike">
                <a:solidFill>
                  <a:srgbClr val="003865"/>
                </a:solidFill>
                <a:effectLst/>
              </a:rPr>
              <a:t>: 651-296-6141</a:t>
            </a:r>
            <a:endParaRPr lang="en-US" sz="2100" i="0" u="none" strike="noStrike">
              <a:solidFill>
                <a:srgbClr val="003865"/>
              </a:solidFill>
              <a:effectLst/>
              <a:ea typeface="Calibri"/>
              <a:cs typeface="Calibri"/>
            </a:endParaRPr>
          </a:p>
          <a:p>
            <a:pPr marL="342900" indent="-342900" algn="l">
              <a:buFont typeface="Arial" panose="020B0604020202020204" pitchFamily="34" charset="0"/>
              <a:buChar char="•"/>
            </a:pPr>
            <a:r>
              <a:rPr lang="en-US" sz="2100" b="1" i="0" u="none" strike="noStrike">
                <a:solidFill>
                  <a:srgbClr val="003865"/>
                </a:solidFill>
                <a:effectLst/>
              </a:rPr>
              <a:t>Hours</a:t>
            </a:r>
            <a:r>
              <a:rPr lang="en-US" sz="2100" i="0" u="none" strike="noStrike">
                <a:solidFill>
                  <a:srgbClr val="003865"/>
                </a:solidFill>
                <a:effectLst/>
              </a:rPr>
              <a:t>: M-F, </a:t>
            </a:r>
            <a:r>
              <a:rPr lang="en-US" sz="2100">
                <a:solidFill>
                  <a:srgbClr val="003865"/>
                </a:solidFill>
              </a:rPr>
              <a:t>8:00</a:t>
            </a:r>
            <a:r>
              <a:rPr lang="en-US" sz="2100" i="0" u="none" strike="noStrike">
                <a:solidFill>
                  <a:srgbClr val="003865"/>
                </a:solidFill>
                <a:effectLst/>
              </a:rPr>
              <a:t> a.m. – </a:t>
            </a:r>
            <a:r>
              <a:rPr lang="en-US" sz="2100">
                <a:solidFill>
                  <a:srgbClr val="003865"/>
                </a:solidFill>
              </a:rPr>
              <a:t>4:30 p</a:t>
            </a:r>
            <a:r>
              <a:rPr lang="en-US" sz="2100" i="0" u="none" strike="noStrike">
                <a:solidFill>
                  <a:srgbClr val="003865"/>
                </a:solidFill>
                <a:effectLst/>
              </a:rPr>
              <a:t>.m.</a:t>
            </a:r>
            <a:endParaRPr lang="en-US" sz="2100">
              <a:ea typeface="Calibri"/>
              <a:cs typeface="Calibri"/>
            </a:endParaRPr>
          </a:p>
        </p:txBody>
      </p:sp>
      <p:sp>
        <p:nvSpPr>
          <p:cNvPr id="5" name="TextBox 4">
            <a:extLst>
              <a:ext uri="{FF2B5EF4-FFF2-40B4-BE49-F238E27FC236}">
                <a16:creationId xmlns:a16="http://schemas.microsoft.com/office/drawing/2014/main" id="{AEA38155-50E7-B03E-36B8-2E39F0E568D5}"/>
              </a:ext>
            </a:extLst>
          </p:cNvPr>
          <p:cNvSpPr txBox="1"/>
          <p:nvPr/>
        </p:nvSpPr>
        <p:spPr>
          <a:xfrm>
            <a:off x="4549" y="6328012"/>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tx2"/>
                </a:solidFill>
              </a:rPr>
              <a:t>info.paidleave.mn.gov</a:t>
            </a:r>
          </a:p>
        </p:txBody>
      </p:sp>
    </p:spTree>
    <p:extLst>
      <p:ext uri="{BB962C8B-B14F-4D97-AF65-F5344CB8AC3E}">
        <p14:creationId xmlns:p14="http://schemas.microsoft.com/office/powerpoint/2010/main" val="688541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1A9AB-7E63-8D68-44CD-13A49D525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7BBEC-967F-0896-7A13-87BFF0AC78FD}"/>
              </a:ext>
            </a:extLst>
          </p:cNvPr>
          <p:cNvSpPr>
            <a:spLocks noGrp="1"/>
          </p:cNvSpPr>
          <p:nvPr>
            <p:ph type="title"/>
          </p:nvPr>
        </p:nvSpPr>
        <p:spPr/>
        <p:txBody>
          <a:bodyPr/>
          <a:lstStyle/>
          <a:p>
            <a:pPr algn="r"/>
            <a:r>
              <a:rPr lang="en-US"/>
              <a:t>Paid Leave Premiums</a:t>
            </a:r>
          </a:p>
        </p:txBody>
      </p:sp>
      <p:sp>
        <p:nvSpPr>
          <p:cNvPr id="3" name="Content Placeholder 2">
            <a:extLst>
              <a:ext uri="{FF2B5EF4-FFF2-40B4-BE49-F238E27FC236}">
                <a16:creationId xmlns:a16="http://schemas.microsoft.com/office/drawing/2014/main" id="{39ACF038-00F2-45E3-9802-805C0340CB2C}"/>
              </a:ext>
            </a:extLst>
          </p:cNvPr>
          <p:cNvSpPr>
            <a:spLocks noGrp="1"/>
          </p:cNvSpPr>
          <p:nvPr>
            <p:ph sz="half" idx="1"/>
          </p:nvPr>
        </p:nvSpPr>
        <p:spPr>
          <a:xfrm>
            <a:off x="505326" y="1594624"/>
            <a:ext cx="5788794" cy="4582339"/>
          </a:xfrm>
        </p:spPr>
        <p:txBody>
          <a:bodyPr vert="horz" lIns="91440" tIns="45720" rIns="91440" bIns="45720" rtlCol="0" anchor="t">
            <a:noAutofit/>
          </a:bodyPr>
          <a:lstStyle/>
          <a:p>
            <a:pPr marL="0" indent="0">
              <a:buNone/>
            </a:pPr>
            <a:r>
              <a:rPr lang="en-US" sz="2400" b="1"/>
              <a:t>Paid Leave will be financed by premiums collected from employee payroll deductions and employer contributions. </a:t>
            </a:r>
          </a:p>
          <a:p>
            <a:r>
              <a:rPr lang="en-US" sz="2400">
                <a:latin typeface="Calibri"/>
              </a:rPr>
              <a:t>When Paid Leave begins for Minnesotans in 2026, the premium rate will be 0.88%. </a:t>
            </a:r>
            <a:endParaRPr lang="en-US" sz="2400" b="0" i="0" u="none" strike="noStrike" kern="1200" cap="none" spc="0" normalizeH="0" baseline="0" noProof="0">
              <a:ln>
                <a:noFill/>
              </a:ln>
              <a:effectLst/>
              <a:uLnTx/>
              <a:uFillTx/>
              <a:latin typeface="Calibri"/>
              <a:ea typeface="Calibri"/>
              <a:cs typeface="Calibri"/>
            </a:endParaRPr>
          </a:p>
          <a:p>
            <a:r>
              <a:rPr lang="en-US" sz="2400">
                <a:latin typeface="Calibri"/>
                <a:ea typeface="Calibri"/>
                <a:cs typeface="Calibri"/>
              </a:rPr>
              <a:t>The premium rate is applied on wages up to the Social Security cap ($176,000).</a:t>
            </a:r>
          </a:p>
          <a:p>
            <a:r>
              <a:rPr kumimoji="0" lang="en-US" sz="2400" b="0" i="0" u="none" strike="noStrike" kern="1200" cap="none" spc="0" normalizeH="0" baseline="0" noProof="0">
                <a:ln>
                  <a:noFill/>
                </a:ln>
                <a:effectLst/>
                <a:uLnTx/>
                <a:uFillTx/>
                <a:latin typeface="Calibri"/>
              </a:rPr>
              <a:t>The </a:t>
            </a:r>
            <a:r>
              <a:rPr lang="en-US" sz="2400">
                <a:latin typeface="Calibri"/>
              </a:rPr>
              <a:t>total</a:t>
            </a:r>
            <a:r>
              <a:rPr kumimoji="0" lang="en-US" sz="2400" b="0" i="0" u="none" strike="noStrike" kern="1200" cap="none" spc="0" normalizeH="0" baseline="0" noProof="0">
                <a:ln>
                  <a:noFill/>
                </a:ln>
                <a:effectLst/>
                <a:uLnTx/>
                <a:uFillTx/>
                <a:latin typeface="Calibri"/>
              </a:rPr>
              <a:t> </a:t>
            </a:r>
            <a:r>
              <a:rPr lang="en-US" sz="2400">
                <a:latin typeface="Calibri"/>
              </a:rPr>
              <a:t>premium</a:t>
            </a:r>
            <a:r>
              <a:rPr kumimoji="0" lang="en-US" sz="2400" b="0" i="0" u="none" strike="noStrike" kern="1200" cap="none" spc="0" normalizeH="0" baseline="0" noProof="0">
                <a:ln>
                  <a:noFill/>
                </a:ln>
                <a:effectLst/>
                <a:uLnTx/>
                <a:uFillTx/>
                <a:latin typeface="Calibri"/>
              </a:rPr>
              <a:t> </a:t>
            </a:r>
            <a:r>
              <a:rPr lang="en-US" sz="2400">
                <a:latin typeface="Calibri"/>
              </a:rPr>
              <a:t>rate</a:t>
            </a:r>
            <a:r>
              <a:rPr kumimoji="0" lang="en-US" sz="2400" b="0" i="0" u="none" strike="noStrike" kern="1200" cap="none" spc="0" normalizeH="0" baseline="0" noProof="0">
                <a:ln>
                  <a:noFill/>
                </a:ln>
                <a:effectLst/>
                <a:uLnTx/>
                <a:uFillTx/>
                <a:latin typeface="Calibri"/>
              </a:rPr>
              <a:t> covers both family leave and medical leave. </a:t>
            </a:r>
            <a:endParaRPr lang="en-US" sz="2400" b="0" i="0" u="none" strike="noStrike" kern="1200" cap="none" spc="0" normalizeH="0" baseline="0" noProof="0">
              <a:ln>
                <a:noFill/>
              </a:ln>
              <a:effectLst/>
              <a:uLnTx/>
              <a:uFillTx/>
              <a:latin typeface="Calibri"/>
              <a:ea typeface="Calibri"/>
              <a:cs typeface="Calibri"/>
            </a:endParaRPr>
          </a:p>
        </p:txBody>
      </p:sp>
      <p:sp>
        <p:nvSpPr>
          <p:cNvPr id="13" name="Content Placeholder 12">
            <a:extLst>
              <a:ext uri="{FF2B5EF4-FFF2-40B4-BE49-F238E27FC236}">
                <a16:creationId xmlns:a16="http://schemas.microsoft.com/office/drawing/2014/main" id="{B72C5494-7BCC-B84D-C4CE-7F99D947DA7C}"/>
              </a:ext>
              <a:ext uri="{C183D7F6-B498-43B3-948B-1728B52AA6E4}">
                <adec:decorative xmlns:adec="http://schemas.microsoft.com/office/drawing/2017/decorative" val="1"/>
              </a:ext>
            </a:extLst>
          </p:cNvPr>
          <p:cNvSpPr>
            <a:spLocks noGrp="1"/>
          </p:cNvSpPr>
          <p:nvPr>
            <p:ph sz="half" idx="2"/>
          </p:nvPr>
        </p:nvSpPr>
        <p:spPr/>
        <p:txBody>
          <a:bodyPr/>
          <a:lstStyle/>
          <a:p>
            <a:pPr marL="0" indent="0">
              <a:buNone/>
            </a:pPr>
            <a:r>
              <a:rPr lang="en-US"/>
              <a:t>Pie chart showing the breakdown of the premium rates. The total premium is 0.88% of a person’s wages up to the social security cap. The premium for medical leave is 0.61% of a person’s wages up to the social security cap. The premium for family leave is 0.27% of a person’s wages up to the social security cap.</a:t>
            </a:r>
          </a:p>
        </p:txBody>
      </p:sp>
      <p:sp>
        <p:nvSpPr>
          <p:cNvPr id="16" name="Rectangle 15">
            <a:extLst>
              <a:ext uri="{FF2B5EF4-FFF2-40B4-BE49-F238E27FC236}">
                <a16:creationId xmlns:a16="http://schemas.microsoft.com/office/drawing/2014/main" id="{4DC284C4-5A89-AB9C-DA30-DF2640B9F192}"/>
              </a:ext>
              <a:ext uri="{C183D7F6-B498-43B3-948B-1728B52AA6E4}">
                <adec:decorative xmlns:adec="http://schemas.microsoft.com/office/drawing/2017/decorative" val="1"/>
              </a:ext>
            </a:extLst>
          </p:cNvPr>
          <p:cNvSpPr/>
          <p:nvPr/>
        </p:nvSpPr>
        <p:spPr>
          <a:xfrm>
            <a:off x="6173165" y="1527048"/>
            <a:ext cx="5974080" cy="416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132A814-4B0F-0656-B2DB-81AFF48326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10400" y="1373656"/>
            <a:ext cx="5181600" cy="5484344"/>
          </a:xfrm>
          <a:prstGeom prst="rect">
            <a:avLst/>
          </a:prstGeom>
        </p:spPr>
      </p:pic>
      <p:sp>
        <p:nvSpPr>
          <p:cNvPr id="4" name="Footer Placeholder 4">
            <a:extLst>
              <a:ext uri="{FF2B5EF4-FFF2-40B4-BE49-F238E27FC236}">
                <a16:creationId xmlns:a16="http://schemas.microsoft.com/office/drawing/2014/main" id="{5D20A0C3-35D1-C72F-8874-EF696D91388E}"/>
              </a:ext>
            </a:extLst>
          </p:cNvPr>
          <p:cNvSpPr>
            <a:spLocks noGrp="1"/>
          </p:cNvSpPr>
          <p:nvPr/>
        </p:nvSpPr>
        <p:spPr bwMode="black">
          <a:xfrm>
            <a:off x="769393" y="6356349"/>
            <a:ext cx="1717034"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info.paidleave.mn.gov</a:t>
            </a:r>
          </a:p>
        </p:txBody>
      </p:sp>
    </p:spTree>
    <p:extLst>
      <p:ext uri="{BB962C8B-B14F-4D97-AF65-F5344CB8AC3E}">
        <p14:creationId xmlns:p14="http://schemas.microsoft.com/office/powerpoint/2010/main" val="2062646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78D3A-CF22-E30F-B115-8051D480A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E5DDE-3766-9874-B1F2-559F68C5B1AD}"/>
              </a:ext>
            </a:extLst>
          </p:cNvPr>
          <p:cNvSpPr>
            <a:spLocks noGrp="1"/>
          </p:cNvSpPr>
          <p:nvPr>
            <p:ph type="title"/>
          </p:nvPr>
        </p:nvSpPr>
        <p:spPr/>
        <p:txBody>
          <a:bodyPr/>
          <a:lstStyle/>
          <a:p>
            <a:pPr algn="r"/>
            <a:r>
              <a:rPr lang="en-US"/>
              <a:t>Sharing the Premiums</a:t>
            </a:r>
          </a:p>
        </p:txBody>
      </p:sp>
      <p:sp>
        <p:nvSpPr>
          <p:cNvPr id="3" name="Content Placeholder 2">
            <a:extLst>
              <a:ext uri="{FF2B5EF4-FFF2-40B4-BE49-F238E27FC236}">
                <a16:creationId xmlns:a16="http://schemas.microsoft.com/office/drawing/2014/main" id="{4A2B4904-E65B-14E3-F4C4-893215A70B52}"/>
              </a:ext>
            </a:extLst>
          </p:cNvPr>
          <p:cNvSpPr>
            <a:spLocks noGrp="1"/>
          </p:cNvSpPr>
          <p:nvPr>
            <p:ph sz="half" idx="1"/>
          </p:nvPr>
        </p:nvSpPr>
        <p:spPr>
          <a:xfrm>
            <a:off x="512064" y="1594624"/>
            <a:ext cx="5875484" cy="4582339"/>
          </a:xfrm>
        </p:spPr>
        <p:txBody>
          <a:bodyPr>
            <a:noAutofit/>
          </a:bodyPr>
          <a:lstStyle/>
          <a:p>
            <a:pPr marL="0" indent="0">
              <a:buNone/>
            </a:pPr>
            <a:r>
              <a:rPr kumimoji="0" lang="en-US" sz="2800" b="1" i="0" u="none" strike="noStrike" kern="1200" cap="none" spc="0" normalizeH="0" baseline="0" noProof="0">
                <a:ln>
                  <a:noFill/>
                </a:ln>
                <a:effectLst/>
                <a:uLnTx/>
                <a:uFillTx/>
                <a:latin typeface="Calibri"/>
              </a:rPr>
              <a:t>Premiums will be shared between employers and employees.</a:t>
            </a:r>
            <a:endParaRPr lang="en-US" sz="2800">
              <a:latin typeface="Calibri"/>
            </a:endParaRPr>
          </a:p>
          <a:p>
            <a:r>
              <a:rPr lang="en-US" sz="2400">
                <a:latin typeface="Calibri"/>
              </a:rPr>
              <a:t>The first premiums are due by April 30, 2026.</a:t>
            </a:r>
            <a:endParaRPr lang="en-US" sz="2400" b="0" i="0" u="none" strike="noStrike" kern="1200" cap="none" spc="0" normalizeH="0" baseline="0" noProof="0">
              <a:ln>
                <a:noFill/>
              </a:ln>
              <a:effectLst/>
              <a:uLnTx/>
              <a:uFillTx/>
              <a:latin typeface="Calibri"/>
              <a:ea typeface="Calibri"/>
              <a:cs typeface="Calibri"/>
            </a:endParaRPr>
          </a:p>
          <a:p>
            <a:r>
              <a:rPr kumimoji="0" lang="en-US" sz="2400" b="0" i="0" u="none" strike="noStrike" kern="1200" cap="none" spc="0" normalizeH="0" baseline="0" noProof="0">
                <a:ln>
                  <a:noFill/>
                </a:ln>
                <a:effectLst/>
                <a:uLnTx/>
                <a:uFillTx/>
                <a:latin typeface="Calibri"/>
              </a:rPr>
              <a:t>Starting January 1, 2026, employers can deduct </a:t>
            </a:r>
            <a:r>
              <a:rPr kumimoji="0" lang="en-US" sz="2400" i="0" strike="noStrike" kern="1200" cap="none" spc="0" normalizeH="0" baseline="0" noProof="0">
                <a:ln>
                  <a:noFill/>
                </a:ln>
                <a:effectLst/>
                <a:uLnTx/>
                <a:uFillTx/>
                <a:latin typeface="Calibri"/>
              </a:rPr>
              <a:t>up to 50% </a:t>
            </a:r>
            <a:r>
              <a:rPr kumimoji="0" lang="en-US" sz="2400" b="0" i="0" u="none" strike="noStrike" kern="1200" cap="none" spc="0" normalizeH="0" baseline="0" noProof="0">
                <a:ln>
                  <a:noFill/>
                </a:ln>
                <a:effectLst/>
                <a:uLnTx/>
                <a:uFillTx/>
                <a:latin typeface="Calibri"/>
              </a:rPr>
              <a:t>of premiums from employee paychecks.</a:t>
            </a:r>
            <a:endParaRPr lang="en-US" sz="2400">
              <a:latin typeface="Calibri"/>
            </a:endParaRPr>
          </a:p>
          <a:p>
            <a:r>
              <a:rPr kumimoji="0" lang="en-US" sz="2400" b="0" i="0" u="none" strike="noStrike" kern="1200" cap="none" spc="0" normalizeH="0" baseline="0" noProof="0">
                <a:ln>
                  <a:noFill/>
                </a:ln>
                <a:effectLst/>
                <a:uLnTx/>
                <a:uFillTx/>
                <a:latin typeface="Calibri"/>
              </a:rPr>
              <a:t>Employers may choose to pay more than their required portion for some or all employees. </a:t>
            </a:r>
          </a:p>
        </p:txBody>
      </p:sp>
      <p:sp>
        <p:nvSpPr>
          <p:cNvPr id="8" name="Footer Placeholder 4">
            <a:extLst>
              <a:ext uri="{FF2B5EF4-FFF2-40B4-BE49-F238E27FC236}">
                <a16:creationId xmlns:a16="http://schemas.microsoft.com/office/drawing/2014/main" id="{810BDC37-6C99-5D43-3B5B-0DF0833DBA76}"/>
              </a:ext>
            </a:extLst>
          </p:cNvPr>
          <p:cNvSpPr>
            <a:spLocks noGrp="1"/>
          </p:cNvSpPr>
          <p:nvPr>
            <p:ph type="ftr" sz="quarter" idx="3"/>
          </p:nvPr>
        </p:nvSpPr>
        <p:spPr>
          <a:xfrm>
            <a:off x="513950" y="6356349"/>
            <a:ext cx="161745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info.paidleave.mn.gov</a:t>
            </a:r>
          </a:p>
        </p:txBody>
      </p:sp>
      <p:pic>
        <p:nvPicPr>
          <p:cNvPr id="10" name="Graphic 9">
            <a:extLst>
              <a:ext uri="{FF2B5EF4-FFF2-40B4-BE49-F238E27FC236}">
                <a16:creationId xmlns:a16="http://schemas.microsoft.com/office/drawing/2014/main" id="{4273C07A-CFAA-6468-F8D0-B0C2E2818DE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52521" y="1504543"/>
            <a:ext cx="4762500" cy="4762500"/>
          </a:xfrm>
          <a:prstGeom prst="rect">
            <a:avLst/>
          </a:prstGeom>
        </p:spPr>
      </p:pic>
    </p:spTree>
    <p:extLst>
      <p:ext uri="{BB962C8B-B14F-4D97-AF65-F5344CB8AC3E}">
        <p14:creationId xmlns:p14="http://schemas.microsoft.com/office/powerpoint/2010/main" val="3100973173"/>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41456-88A7-9515-2163-2E84E68B95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C09A4-B34D-5C25-4FDC-5BCEC78FA1DC}"/>
              </a:ext>
            </a:extLst>
          </p:cNvPr>
          <p:cNvSpPr>
            <a:spLocks noGrp="1"/>
          </p:cNvSpPr>
          <p:nvPr>
            <p:ph type="title"/>
          </p:nvPr>
        </p:nvSpPr>
        <p:spPr>
          <a:xfrm>
            <a:off x="0" y="-1"/>
            <a:ext cx="12192000" cy="1216025"/>
          </a:xfrm>
        </p:spPr>
        <p:txBody>
          <a:bodyPr anchor="ctr">
            <a:normAutofit/>
          </a:bodyPr>
          <a:lstStyle/>
          <a:p>
            <a:pPr algn="r"/>
            <a:r>
              <a:rPr lang="en-US"/>
              <a:t>Small Employer Premiums</a:t>
            </a:r>
          </a:p>
        </p:txBody>
      </p:sp>
      <p:sp>
        <p:nvSpPr>
          <p:cNvPr id="5" name="Content Placeholder 4">
            <a:extLst>
              <a:ext uri="{FF2B5EF4-FFF2-40B4-BE49-F238E27FC236}">
                <a16:creationId xmlns:a16="http://schemas.microsoft.com/office/drawing/2014/main" id="{379A49DF-0ABF-E03C-205D-3FD8F66CC813}"/>
              </a:ext>
            </a:extLst>
          </p:cNvPr>
          <p:cNvSpPr>
            <a:spLocks noGrp="1"/>
          </p:cNvSpPr>
          <p:nvPr>
            <p:ph sz="half" idx="2"/>
          </p:nvPr>
        </p:nvSpPr>
        <p:spPr>
          <a:xfrm>
            <a:off x="5387334" y="1679150"/>
            <a:ext cx="6092687" cy="4677199"/>
          </a:xfrm>
        </p:spPr>
        <p:txBody>
          <a:bodyPr vert="horz" lIns="91440" tIns="45720" rIns="91440" bIns="45720" rtlCol="0">
            <a:noAutofit/>
          </a:bodyPr>
          <a:lstStyle/>
          <a:p>
            <a:pPr marL="0" marR="0" lvl="0" indent="0" defTabSz="914400" rtl="0" eaLnBrk="1" fontAlgn="auto" latinLnBrk="0" hangingPunct="1">
              <a:spcBef>
                <a:spcPts val="0"/>
              </a:spcBef>
              <a:spcAft>
                <a:spcPts val="1200"/>
              </a:spcAft>
              <a:buClrTx/>
              <a:buSzTx/>
              <a:buFontTx/>
              <a:buNone/>
              <a:tabLst/>
              <a:defRPr/>
            </a:pPr>
            <a:r>
              <a:rPr kumimoji="0" lang="en-US" sz="2800" b="1" i="0" u="none" strike="noStrike" kern="1200" cap="none" spc="0" normalizeH="0" baseline="0" noProof="0">
                <a:ln>
                  <a:noFill/>
                </a:ln>
                <a:effectLst/>
                <a:uLnTx/>
                <a:uFillTx/>
              </a:rPr>
              <a:t>Small employers pay a reduced premium. </a:t>
            </a:r>
            <a:endParaRPr kumimoji="0" lang="en-US" sz="2800" b="0" i="0" u="none" strike="noStrike" kern="1200" cap="none" spc="0" normalizeH="0" baseline="0" noProof="0">
              <a:ln>
                <a:noFill/>
              </a:ln>
              <a:effectLst/>
              <a:uLnTx/>
              <a:uFillTx/>
            </a:endParaRPr>
          </a:p>
          <a:p>
            <a:pPr marL="342900" marR="0" lvl="0" indent="-342900"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rPr>
              <a:t>For small employers, their standard contribution is reduced by half.</a:t>
            </a:r>
            <a:endParaRPr lang="en-US" sz="2400" b="0" i="0" u="none" strike="noStrike" kern="1200" cap="none" spc="0" normalizeH="0" baseline="0" noProof="0">
              <a:ln>
                <a:noFill/>
              </a:ln>
              <a:effectLst/>
              <a:uLnTx/>
              <a:uFillTx/>
            </a:endParaRPr>
          </a:p>
          <a:p>
            <a:pPr marL="342900" indent="-342900">
              <a:spcBef>
                <a:spcPts val="0"/>
              </a:spcBef>
              <a:spcAft>
                <a:spcPts val="1200"/>
              </a:spcAft>
              <a:buClrTx/>
              <a:defRPr/>
            </a:pPr>
            <a:r>
              <a:rPr kumimoji="0" lang="en-US" sz="2400" b="0" i="0" u="none" strike="noStrike" kern="1200" cap="none" spc="0" normalizeH="0" baseline="0" noProof="0">
                <a:ln>
                  <a:noFill/>
                </a:ln>
                <a:effectLst/>
                <a:uLnTx/>
                <a:uFillTx/>
              </a:rPr>
              <a:t>To qualify, an employer must have 30 or fewer employees, and an average employee wage of </a:t>
            </a:r>
            <a:r>
              <a:rPr lang="en-US" sz="2400"/>
              <a:t>150</a:t>
            </a:r>
            <a:r>
              <a:rPr kumimoji="0" lang="en-US" sz="2400" b="0" i="0" u="none" strike="noStrike" kern="1200" cap="none" spc="0" normalizeH="0" baseline="0" noProof="0">
                <a:ln>
                  <a:noFill/>
                </a:ln>
                <a:effectLst/>
                <a:uLnTx/>
                <a:uFillTx/>
              </a:rPr>
              <a:t>% or less of the statewide average ($107,016 in 2025).</a:t>
            </a:r>
            <a:endParaRPr lang="en-US" sz="2400" b="0" i="0" u="none" strike="noStrike" kern="1200" cap="none" spc="0" normalizeH="0" baseline="0" noProof="0">
              <a:ln>
                <a:noFill/>
              </a:ln>
              <a:effectLst/>
              <a:uLnTx/>
              <a:uFillTx/>
            </a:endParaRPr>
          </a:p>
          <a:p>
            <a:pPr marL="342900" marR="0" lvl="0" indent="-342900"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rPr>
              <a:t>This reduced employer premium does not change the amount owed by employees.</a:t>
            </a:r>
          </a:p>
        </p:txBody>
      </p:sp>
      <p:sp>
        <p:nvSpPr>
          <p:cNvPr id="4" name="Footer Placeholder 4">
            <a:extLst>
              <a:ext uri="{FF2B5EF4-FFF2-40B4-BE49-F238E27FC236}">
                <a16:creationId xmlns:a16="http://schemas.microsoft.com/office/drawing/2014/main" id="{09C94FE0-D838-9750-3E64-3154BC9A5E77}"/>
              </a:ext>
            </a:extLst>
          </p:cNvPr>
          <p:cNvSpPr>
            <a:spLocks noGrp="1"/>
          </p:cNvSpPr>
          <p:nvPr>
            <p:ph type="ftr" sz="quarter" idx="3"/>
          </p:nvPr>
        </p:nvSpPr>
        <p:spPr>
          <a:xfrm>
            <a:off x="348975" y="6356349"/>
            <a:ext cx="1811129"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info.paidleave.mn.gov</a:t>
            </a:r>
          </a:p>
        </p:txBody>
      </p:sp>
      <p:pic>
        <p:nvPicPr>
          <p:cNvPr id="6" name="Graphic 5">
            <a:extLst>
              <a:ext uri="{FF2B5EF4-FFF2-40B4-BE49-F238E27FC236}">
                <a16:creationId xmlns:a16="http://schemas.microsoft.com/office/drawing/2014/main" id="{9C28C9E7-C946-7650-6431-603AFFEA060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018" y="1448475"/>
            <a:ext cx="4497813" cy="4497813"/>
          </a:xfrm>
          <a:prstGeom prst="rect">
            <a:avLst/>
          </a:prstGeom>
        </p:spPr>
      </p:pic>
    </p:spTree>
    <p:extLst>
      <p:ext uri="{BB962C8B-B14F-4D97-AF65-F5344CB8AC3E}">
        <p14:creationId xmlns:p14="http://schemas.microsoft.com/office/powerpoint/2010/main" val="866957882"/>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E962-D81E-E9F5-E060-929DF16C8106}"/>
              </a:ext>
            </a:extLst>
          </p:cNvPr>
          <p:cNvSpPr>
            <a:spLocks noGrp="1"/>
          </p:cNvSpPr>
          <p:nvPr>
            <p:ph type="title"/>
          </p:nvPr>
        </p:nvSpPr>
        <p:spPr/>
        <p:txBody>
          <a:bodyPr/>
          <a:lstStyle/>
          <a:p>
            <a:pPr algn="r"/>
            <a:r>
              <a:rPr lang="en-US"/>
              <a:t>Scenario: Paid Leave Premiums</a:t>
            </a:r>
          </a:p>
        </p:txBody>
      </p:sp>
      <p:sp>
        <p:nvSpPr>
          <p:cNvPr id="3" name="Content Placeholder 2">
            <a:extLst>
              <a:ext uri="{FF2B5EF4-FFF2-40B4-BE49-F238E27FC236}">
                <a16:creationId xmlns:a16="http://schemas.microsoft.com/office/drawing/2014/main" id="{9EAE6E97-5A9D-8A5A-30B8-5EAD53E2B155}"/>
              </a:ext>
            </a:extLst>
          </p:cNvPr>
          <p:cNvSpPr>
            <a:spLocks noGrp="1"/>
          </p:cNvSpPr>
          <p:nvPr>
            <p:ph idx="1"/>
          </p:nvPr>
        </p:nvSpPr>
        <p:spPr/>
        <p:txBody>
          <a:bodyPr/>
          <a:lstStyle/>
          <a:p>
            <a:pPr marL="0" indent="0">
              <a:buNone/>
            </a:pPr>
            <a:r>
              <a:rPr lang="en-US"/>
              <a:t>Two tables that illustrate how much an employer and their employees would pay in a certain scenario. In this scenario, the employer has 50 employees. Each employee makes $70,000 per year, for a total annual payroll of $3,500,000. Each quarter, the total paid leave premiums are $2,362.50 for family leave and $5,337.50 for medical leave, for a total of $7,700.00. The employer pays at minimum half of this, or $3,850, and the employees, collectively, pay up to the other half, or $3,850. Per employee, per week, this looks like a paycheck deduction of $1.82 for family leave and $4.11 for medical leave, or a total weekly paycheck deduction of $5.93.</a:t>
            </a:r>
          </a:p>
        </p:txBody>
      </p:sp>
      <p:sp>
        <p:nvSpPr>
          <p:cNvPr id="8" name="Footer Placeholder 4">
            <a:extLst>
              <a:ext uri="{FF2B5EF4-FFF2-40B4-BE49-F238E27FC236}">
                <a16:creationId xmlns:a16="http://schemas.microsoft.com/office/drawing/2014/main" id="{C56BF772-4441-BBF4-17D1-23137C34CEB0}"/>
              </a:ext>
            </a:extLst>
          </p:cNvPr>
          <p:cNvSpPr>
            <a:spLocks noGrp="1"/>
          </p:cNvSpPr>
          <p:nvPr>
            <p:ph type="ftr" sz="quarter" idx="3"/>
          </p:nvPr>
        </p:nvSpPr>
        <p:spPr>
          <a:xfrm>
            <a:off x="336884" y="6322240"/>
            <a:ext cx="1908543" cy="53288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info.paidleave.mn.gov</a:t>
            </a:r>
          </a:p>
        </p:txBody>
      </p:sp>
      <p:sp>
        <p:nvSpPr>
          <p:cNvPr id="9" name="Rectangle 8">
            <a:extLst>
              <a:ext uri="{FF2B5EF4-FFF2-40B4-BE49-F238E27FC236}">
                <a16:creationId xmlns:a16="http://schemas.microsoft.com/office/drawing/2014/main" id="{FB122216-324A-BBBB-89E3-A5B5332E7B98}"/>
              </a:ext>
              <a:ext uri="{C183D7F6-B498-43B3-948B-1728B52AA6E4}">
                <adec:decorative xmlns:adec="http://schemas.microsoft.com/office/drawing/2017/decorative" val="1"/>
              </a:ext>
            </a:extLst>
          </p:cNvPr>
          <p:cNvSpPr/>
          <p:nvPr/>
        </p:nvSpPr>
        <p:spPr>
          <a:xfrm>
            <a:off x="336884" y="1477961"/>
            <a:ext cx="11598442" cy="49244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414D25-F050-FDCB-BFA9-52BF4356EA73}"/>
              </a:ext>
              <a:ext uri="{C183D7F6-B498-43B3-948B-1728B52AA6E4}">
                <adec:decorative xmlns:adec="http://schemas.microsoft.com/office/drawing/2017/decorative" val="1"/>
              </a:ext>
            </a:extLst>
          </p:cNvPr>
          <p:cNvSpPr txBox="1"/>
          <p:nvPr/>
        </p:nvSpPr>
        <p:spPr>
          <a:xfrm>
            <a:off x="571440" y="1946246"/>
            <a:ext cx="2207790" cy="430887"/>
          </a:xfrm>
          <a:prstGeom prst="rect">
            <a:avLst/>
          </a:prstGeom>
          <a:solidFill>
            <a:schemeClr val="bg2"/>
          </a:solidFill>
        </p:spPr>
        <p:txBody>
          <a:bodyPr wrap="square">
            <a:spAutoFit/>
          </a:bodyPr>
          <a:lstStyle/>
          <a:p>
            <a:r>
              <a:rPr lang="en-US" sz="2200" b="1"/>
              <a:t>Scenario</a:t>
            </a:r>
          </a:p>
        </p:txBody>
      </p:sp>
      <p:sp>
        <p:nvSpPr>
          <p:cNvPr id="5" name="TextBox 4">
            <a:extLst>
              <a:ext uri="{FF2B5EF4-FFF2-40B4-BE49-F238E27FC236}">
                <a16:creationId xmlns:a16="http://schemas.microsoft.com/office/drawing/2014/main" id="{445871BB-BC4B-CDDB-F62D-0F1350CC21F3}"/>
              </a:ext>
              <a:ext uri="{C183D7F6-B498-43B3-948B-1728B52AA6E4}">
                <adec:decorative xmlns:adec="http://schemas.microsoft.com/office/drawing/2017/decorative" val="1"/>
              </a:ext>
            </a:extLst>
          </p:cNvPr>
          <p:cNvSpPr txBox="1"/>
          <p:nvPr/>
        </p:nvSpPr>
        <p:spPr>
          <a:xfrm>
            <a:off x="571440" y="2377134"/>
            <a:ext cx="2207790" cy="2958106"/>
          </a:xfrm>
          <a:prstGeom prst="rect">
            <a:avLst/>
          </a:prstGeom>
          <a:solidFill>
            <a:schemeClr val="bg1">
              <a:lumMod val="95000"/>
            </a:schemeClr>
          </a:solidFill>
        </p:spPr>
        <p:txBody>
          <a:bodyPr wrap="square" numCol="1" rtlCol="0" anchor="ctr">
            <a:noAutofit/>
          </a:bodyPr>
          <a:lstStyle/>
          <a:p>
            <a:pPr marL="0" indent="0">
              <a:buNone/>
            </a:pPr>
            <a:r>
              <a:rPr lang="en-US" sz="2000">
                <a:ea typeface="Calibri"/>
                <a:cs typeface="Calibri"/>
              </a:rPr>
              <a:t>Employees: </a:t>
            </a:r>
            <a:r>
              <a:rPr lang="en-US" sz="2000" b="1">
                <a:ea typeface="Calibri"/>
                <a:cs typeface="Calibri"/>
              </a:rPr>
              <a:t>50</a:t>
            </a:r>
            <a:endParaRPr lang="en-US" sz="2000">
              <a:ea typeface="Calibri"/>
              <a:cs typeface="Calibri"/>
            </a:endParaRPr>
          </a:p>
          <a:p>
            <a:pPr marL="0" indent="0">
              <a:buNone/>
            </a:pPr>
            <a:endParaRPr lang="en-US" sz="2000">
              <a:ea typeface="Calibri"/>
              <a:cs typeface="Calibri"/>
            </a:endParaRPr>
          </a:p>
          <a:p>
            <a:pPr marL="0" indent="0">
              <a:buNone/>
            </a:pPr>
            <a:r>
              <a:rPr lang="en-US" sz="2000">
                <a:ea typeface="Calibri"/>
                <a:cs typeface="Calibri"/>
              </a:rPr>
              <a:t>Average employee wage: </a:t>
            </a:r>
            <a:r>
              <a:rPr lang="en-US" sz="2000" b="1">
                <a:ea typeface="Calibri"/>
                <a:cs typeface="Calibri"/>
              </a:rPr>
              <a:t>$70,000</a:t>
            </a:r>
            <a:endParaRPr lang="en-US" sz="2000">
              <a:ea typeface="Calibri"/>
              <a:cs typeface="Calibri"/>
            </a:endParaRPr>
          </a:p>
          <a:p>
            <a:pPr marL="0" indent="0">
              <a:buNone/>
            </a:pPr>
            <a:endParaRPr lang="en-US" sz="2000">
              <a:ea typeface="Calibri"/>
              <a:cs typeface="Calibri"/>
            </a:endParaRPr>
          </a:p>
          <a:p>
            <a:pPr marL="0" indent="0">
              <a:buNone/>
            </a:pPr>
            <a:r>
              <a:rPr lang="en-US" sz="2000">
                <a:ea typeface="Calibri"/>
                <a:cs typeface="Calibri"/>
              </a:rPr>
              <a:t>Total annual payroll: </a:t>
            </a:r>
            <a:r>
              <a:rPr lang="en-US" sz="2000" b="1">
                <a:ea typeface="Calibri"/>
                <a:cs typeface="Calibri"/>
              </a:rPr>
              <a:t>$3,500,000</a:t>
            </a:r>
            <a:endParaRPr lang="en-US" sz="2000">
              <a:ea typeface="Calibri"/>
              <a:cs typeface="Calibri"/>
            </a:endParaRPr>
          </a:p>
        </p:txBody>
      </p:sp>
      <p:sp>
        <p:nvSpPr>
          <p:cNvPr id="6" name="TextBox 5">
            <a:extLst>
              <a:ext uri="{FF2B5EF4-FFF2-40B4-BE49-F238E27FC236}">
                <a16:creationId xmlns:a16="http://schemas.microsoft.com/office/drawing/2014/main" id="{38AC4758-6462-231C-42BF-8F18C6E19FFF}"/>
              </a:ext>
              <a:ext uri="{C183D7F6-B498-43B3-948B-1728B52AA6E4}">
                <adec:decorative xmlns:adec="http://schemas.microsoft.com/office/drawing/2017/decorative" val="1"/>
              </a:ext>
            </a:extLst>
          </p:cNvPr>
          <p:cNvSpPr txBox="1"/>
          <p:nvPr/>
        </p:nvSpPr>
        <p:spPr>
          <a:xfrm>
            <a:off x="3469496" y="1477961"/>
            <a:ext cx="3607743" cy="400110"/>
          </a:xfrm>
          <a:prstGeom prst="rect">
            <a:avLst/>
          </a:prstGeom>
          <a:solidFill>
            <a:schemeClr val="accent6"/>
          </a:solidFill>
        </p:spPr>
        <p:txBody>
          <a:bodyPr wrap="square">
            <a:spAutoFit/>
          </a:bodyPr>
          <a:lstStyle/>
          <a:p>
            <a:r>
              <a:rPr lang="en-US" sz="2000" b="1">
                <a:solidFill>
                  <a:schemeClr val="bg1"/>
                </a:solidFill>
              </a:rPr>
              <a:t>Total Workforce (Quarterly)</a:t>
            </a:r>
          </a:p>
        </p:txBody>
      </p:sp>
      <p:sp>
        <p:nvSpPr>
          <p:cNvPr id="7" name="TextBox 6">
            <a:extLst>
              <a:ext uri="{FF2B5EF4-FFF2-40B4-BE49-F238E27FC236}">
                <a16:creationId xmlns:a16="http://schemas.microsoft.com/office/drawing/2014/main" id="{2ABC90DF-55E6-679A-8E6F-1A9AC2A04765}"/>
              </a:ext>
              <a:ext uri="{C183D7F6-B498-43B3-948B-1728B52AA6E4}">
                <adec:decorative xmlns:adec="http://schemas.microsoft.com/office/drawing/2017/decorative" val="1"/>
              </a:ext>
            </a:extLst>
          </p:cNvPr>
          <p:cNvSpPr txBox="1"/>
          <p:nvPr/>
        </p:nvSpPr>
        <p:spPr>
          <a:xfrm>
            <a:off x="3469498" y="4723907"/>
            <a:ext cx="3607743" cy="400110"/>
          </a:xfrm>
          <a:prstGeom prst="rect">
            <a:avLst/>
          </a:prstGeom>
          <a:solidFill>
            <a:schemeClr val="accent3"/>
          </a:solidFill>
        </p:spPr>
        <p:txBody>
          <a:bodyPr wrap="square">
            <a:spAutoFit/>
          </a:bodyPr>
          <a:lstStyle/>
          <a:p>
            <a:r>
              <a:rPr lang="en-US" sz="2000" b="1">
                <a:solidFill>
                  <a:schemeClr val="bg1"/>
                </a:solidFill>
              </a:rPr>
              <a:t>Average Employee (Weekly)</a:t>
            </a:r>
          </a:p>
        </p:txBody>
      </p:sp>
      <p:sp>
        <p:nvSpPr>
          <p:cNvPr id="11" name="AutoShape 3">
            <a:extLst>
              <a:ext uri="{FF2B5EF4-FFF2-40B4-BE49-F238E27FC236}">
                <a16:creationId xmlns:a16="http://schemas.microsoft.com/office/drawing/2014/main" id="{7E5C2B46-F120-70C5-4A0B-66C679967D8E}"/>
              </a:ext>
              <a:ext uri="{C183D7F6-B498-43B3-948B-1728B52AA6E4}">
                <adec:decorative xmlns:adec="http://schemas.microsoft.com/office/drawing/2017/decorative" val="1"/>
              </a:ext>
            </a:extLst>
          </p:cNvPr>
          <p:cNvSpPr>
            <a:spLocks noChangeAspect="1" noChangeArrowheads="1" noTextEdit="1"/>
          </p:cNvSpPr>
          <p:nvPr/>
        </p:nvSpPr>
        <p:spPr bwMode="auto">
          <a:xfrm>
            <a:off x="3447716" y="1989416"/>
            <a:ext cx="8399463"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5">
            <a:extLst>
              <a:ext uri="{FF2B5EF4-FFF2-40B4-BE49-F238E27FC236}">
                <a16:creationId xmlns:a16="http://schemas.microsoft.com/office/drawing/2014/main" id="{866E5901-56B5-E019-1CE4-F187E675F613}"/>
              </a:ext>
              <a:ext uri="{C183D7F6-B498-43B3-948B-1728B52AA6E4}">
                <adec:decorative xmlns:adec="http://schemas.microsoft.com/office/drawing/2017/decorative" val="1"/>
              </a:ext>
            </a:extLst>
          </p:cNvPr>
          <p:cNvSpPr>
            <a:spLocks noChangeArrowheads="1"/>
          </p:cNvSpPr>
          <p:nvPr/>
        </p:nvSpPr>
        <p:spPr bwMode="auto">
          <a:xfrm>
            <a:off x="3454066" y="2021166"/>
            <a:ext cx="2095500" cy="395288"/>
          </a:xfrm>
          <a:prstGeom prst="rect">
            <a:avLst/>
          </a:prstGeom>
          <a:solidFill>
            <a:srgbClr val="DBCE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6">
            <a:extLst>
              <a:ext uri="{FF2B5EF4-FFF2-40B4-BE49-F238E27FC236}">
                <a16:creationId xmlns:a16="http://schemas.microsoft.com/office/drawing/2014/main" id="{48C2A949-24D7-34C3-71EE-898C21F73AB2}"/>
              </a:ext>
              <a:ext uri="{C183D7F6-B498-43B3-948B-1728B52AA6E4}">
                <adec:decorative xmlns:adec="http://schemas.microsoft.com/office/drawing/2017/decorative" val="1"/>
              </a:ext>
            </a:extLst>
          </p:cNvPr>
          <p:cNvSpPr>
            <a:spLocks noChangeArrowheads="1"/>
          </p:cNvSpPr>
          <p:nvPr/>
        </p:nvSpPr>
        <p:spPr bwMode="auto">
          <a:xfrm>
            <a:off x="5549566" y="2021166"/>
            <a:ext cx="2093913" cy="395288"/>
          </a:xfrm>
          <a:prstGeom prst="rect">
            <a:avLst/>
          </a:prstGeom>
          <a:solidFill>
            <a:srgbClr val="DBCE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7">
            <a:extLst>
              <a:ext uri="{FF2B5EF4-FFF2-40B4-BE49-F238E27FC236}">
                <a16:creationId xmlns:a16="http://schemas.microsoft.com/office/drawing/2014/main" id="{FCFB277D-4439-CA0A-F551-845A11AF4C37}"/>
              </a:ext>
              <a:ext uri="{C183D7F6-B498-43B3-948B-1728B52AA6E4}">
                <adec:decorative xmlns:adec="http://schemas.microsoft.com/office/drawing/2017/decorative" val="1"/>
              </a:ext>
            </a:extLst>
          </p:cNvPr>
          <p:cNvSpPr>
            <a:spLocks noChangeArrowheads="1"/>
          </p:cNvSpPr>
          <p:nvPr/>
        </p:nvSpPr>
        <p:spPr bwMode="auto">
          <a:xfrm>
            <a:off x="7645066" y="2021166"/>
            <a:ext cx="2093913" cy="395288"/>
          </a:xfrm>
          <a:prstGeom prst="rect">
            <a:avLst/>
          </a:prstGeom>
          <a:solidFill>
            <a:srgbClr val="DBCE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A3BCA4D6-9CE0-05DC-19E3-F36E349CD3DB}"/>
              </a:ext>
              <a:ext uri="{C183D7F6-B498-43B3-948B-1728B52AA6E4}">
                <adec:decorative xmlns:adec="http://schemas.microsoft.com/office/drawing/2017/decorative" val="1"/>
              </a:ext>
            </a:extLst>
          </p:cNvPr>
          <p:cNvSpPr>
            <a:spLocks noChangeArrowheads="1"/>
          </p:cNvSpPr>
          <p:nvPr/>
        </p:nvSpPr>
        <p:spPr bwMode="auto">
          <a:xfrm>
            <a:off x="9738979" y="2021166"/>
            <a:ext cx="2095500" cy="395288"/>
          </a:xfrm>
          <a:prstGeom prst="rect">
            <a:avLst/>
          </a:prstGeom>
          <a:solidFill>
            <a:srgbClr val="DBCE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9">
            <a:extLst>
              <a:ext uri="{FF2B5EF4-FFF2-40B4-BE49-F238E27FC236}">
                <a16:creationId xmlns:a16="http://schemas.microsoft.com/office/drawing/2014/main" id="{EA480295-2EE3-3380-5F1F-E73AAA4443D5}"/>
              </a:ext>
              <a:ext uri="{C183D7F6-B498-43B3-948B-1728B52AA6E4}">
                <adec:decorative xmlns:adec="http://schemas.microsoft.com/office/drawing/2017/decorative" val="1"/>
              </a:ext>
            </a:extLst>
          </p:cNvPr>
          <p:cNvSpPr>
            <a:spLocks noChangeArrowheads="1"/>
          </p:cNvSpPr>
          <p:nvPr/>
        </p:nvSpPr>
        <p:spPr bwMode="auto">
          <a:xfrm>
            <a:off x="3454066" y="2416454"/>
            <a:ext cx="2095500" cy="701675"/>
          </a:xfrm>
          <a:prstGeom prst="rect">
            <a:avLst/>
          </a:prstGeom>
          <a:solidFill>
            <a:srgbClr val="EE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0">
            <a:extLst>
              <a:ext uri="{FF2B5EF4-FFF2-40B4-BE49-F238E27FC236}">
                <a16:creationId xmlns:a16="http://schemas.microsoft.com/office/drawing/2014/main" id="{45F15901-53FB-35F0-F8EE-1857A607167E}"/>
              </a:ext>
              <a:ext uri="{C183D7F6-B498-43B3-948B-1728B52AA6E4}">
                <adec:decorative xmlns:adec="http://schemas.microsoft.com/office/drawing/2017/decorative" val="1"/>
              </a:ext>
            </a:extLst>
          </p:cNvPr>
          <p:cNvSpPr>
            <a:spLocks noChangeArrowheads="1"/>
          </p:cNvSpPr>
          <p:nvPr/>
        </p:nvSpPr>
        <p:spPr bwMode="auto">
          <a:xfrm>
            <a:off x="5549566" y="2416454"/>
            <a:ext cx="2093913" cy="701675"/>
          </a:xfrm>
          <a:prstGeom prst="rect">
            <a:avLst/>
          </a:prstGeom>
          <a:solidFill>
            <a:srgbClr val="EE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a:extLst>
              <a:ext uri="{FF2B5EF4-FFF2-40B4-BE49-F238E27FC236}">
                <a16:creationId xmlns:a16="http://schemas.microsoft.com/office/drawing/2014/main" id="{98C110C3-3392-72DE-0911-53DFE9483FE8}"/>
              </a:ext>
              <a:ext uri="{C183D7F6-B498-43B3-948B-1728B52AA6E4}">
                <adec:decorative xmlns:adec="http://schemas.microsoft.com/office/drawing/2017/decorative" val="1"/>
              </a:ext>
            </a:extLst>
          </p:cNvPr>
          <p:cNvSpPr>
            <a:spLocks noChangeArrowheads="1"/>
          </p:cNvSpPr>
          <p:nvPr/>
        </p:nvSpPr>
        <p:spPr bwMode="auto">
          <a:xfrm>
            <a:off x="7645066" y="2416454"/>
            <a:ext cx="2093913" cy="701675"/>
          </a:xfrm>
          <a:prstGeom prst="rect">
            <a:avLst/>
          </a:prstGeom>
          <a:solidFill>
            <a:srgbClr val="EE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a:extLst>
              <a:ext uri="{FF2B5EF4-FFF2-40B4-BE49-F238E27FC236}">
                <a16:creationId xmlns:a16="http://schemas.microsoft.com/office/drawing/2014/main" id="{26CCBDE7-3F5A-45D7-D8EA-286B6135A1EF}"/>
              </a:ext>
              <a:ext uri="{C183D7F6-B498-43B3-948B-1728B52AA6E4}">
                <adec:decorative xmlns:adec="http://schemas.microsoft.com/office/drawing/2017/decorative" val="1"/>
              </a:ext>
            </a:extLst>
          </p:cNvPr>
          <p:cNvSpPr>
            <a:spLocks noChangeArrowheads="1"/>
          </p:cNvSpPr>
          <p:nvPr/>
        </p:nvSpPr>
        <p:spPr bwMode="auto">
          <a:xfrm>
            <a:off x="9738979" y="2416454"/>
            <a:ext cx="2095500" cy="701675"/>
          </a:xfrm>
          <a:prstGeom prst="rect">
            <a:avLst/>
          </a:prstGeom>
          <a:solidFill>
            <a:srgbClr val="EE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a:extLst>
              <a:ext uri="{FF2B5EF4-FFF2-40B4-BE49-F238E27FC236}">
                <a16:creationId xmlns:a16="http://schemas.microsoft.com/office/drawing/2014/main" id="{5E61A3F1-6879-91AC-53A8-7019BE082AF2}"/>
              </a:ext>
              <a:ext uri="{C183D7F6-B498-43B3-948B-1728B52AA6E4}">
                <adec:decorative xmlns:adec="http://schemas.microsoft.com/office/drawing/2017/decorative" val="1"/>
              </a:ext>
            </a:extLst>
          </p:cNvPr>
          <p:cNvSpPr>
            <a:spLocks noChangeArrowheads="1"/>
          </p:cNvSpPr>
          <p:nvPr/>
        </p:nvSpPr>
        <p:spPr bwMode="auto">
          <a:xfrm>
            <a:off x="3454066" y="3118129"/>
            <a:ext cx="2095500" cy="700088"/>
          </a:xfrm>
          <a:prstGeom prst="rect">
            <a:avLst/>
          </a:prstGeom>
          <a:solidFill>
            <a:srgbClr val="DBCE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a:extLst>
              <a:ext uri="{FF2B5EF4-FFF2-40B4-BE49-F238E27FC236}">
                <a16:creationId xmlns:a16="http://schemas.microsoft.com/office/drawing/2014/main" id="{F7D011C5-15F9-F558-8AC1-1079827D49B7}"/>
              </a:ext>
              <a:ext uri="{C183D7F6-B498-43B3-948B-1728B52AA6E4}">
                <adec:decorative xmlns:adec="http://schemas.microsoft.com/office/drawing/2017/decorative" val="1"/>
              </a:ext>
            </a:extLst>
          </p:cNvPr>
          <p:cNvSpPr>
            <a:spLocks noChangeArrowheads="1"/>
          </p:cNvSpPr>
          <p:nvPr/>
        </p:nvSpPr>
        <p:spPr bwMode="auto">
          <a:xfrm>
            <a:off x="5549566" y="3118129"/>
            <a:ext cx="2093913" cy="700088"/>
          </a:xfrm>
          <a:prstGeom prst="rect">
            <a:avLst/>
          </a:prstGeom>
          <a:solidFill>
            <a:srgbClr val="DBCE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a:extLst>
              <a:ext uri="{FF2B5EF4-FFF2-40B4-BE49-F238E27FC236}">
                <a16:creationId xmlns:a16="http://schemas.microsoft.com/office/drawing/2014/main" id="{5290A663-B6D6-6B04-C52B-4D73C088F80A}"/>
              </a:ext>
              <a:ext uri="{C183D7F6-B498-43B3-948B-1728B52AA6E4}">
                <adec:decorative xmlns:adec="http://schemas.microsoft.com/office/drawing/2017/decorative" val="1"/>
              </a:ext>
            </a:extLst>
          </p:cNvPr>
          <p:cNvSpPr>
            <a:spLocks noChangeArrowheads="1"/>
          </p:cNvSpPr>
          <p:nvPr/>
        </p:nvSpPr>
        <p:spPr bwMode="auto">
          <a:xfrm>
            <a:off x="7645066" y="3118129"/>
            <a:ext cx="2093913" cy="701675"/>
          </a:xfrm>
          <a:prstGeom prst="rect">
            <a:avLst/>
          </a:prstGeom>
          <a:solidFill>
            <a:srgbClr val="DBCE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6">
            <a:extLst>
              <a:ext uri="{FF2B5EF4-FFF2-40B4-BE49-F238E27FC236}">
                <a16:creationId xmlns:a16="http://schemas.microsoft.com/office/drawing/2014/main" id="{F8CB8525-4D13-4839-90E3-A18FD1798DBF}"/>
              </a:ext>
              <a:ext uri="{C183D7F6-B498-43B3-948B-1728B52AA6E4}">
                <adec:decorative xmlns:adec="http://schemas.microsoft.com/office/drawing/2017/decorative" val="1"/>
              </a:ext>
            </a:extLst>
          </p:cNvPr>
          <p:cNvSpPr>
            <a:spLocks noChangeArrowheads="1"/>
          </p:cNvSpPr>
          <p:nvPr/>
        </p:nvSpPr>
        <p:spPr bwMode="auto">
          <a:xfrm>
            <a:off x="9738979" y="3118129"/>
            <a:ext cx="2095500" cy="701675"/>
          </a:xfrm>
          <a:prstGeom prst="rect">
            <a:avLst/>
          </a:prstGeom>
          <a:solidFill>
            <a:srgbClr val="DBCE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7">
            <a:extLst>
              <a:ext uri="{FF2B5EF4-FFF2-40B4-BE49-F238E27FC236}">
                <a16:creationId xmlns:a16="http://schemas.microsoft.com/office/drawing/2014/main" id="{F850F5D7-D567-06FA-00C4-64293CA0A593}"/>
              </a:ext>
              <a:ext uri="{C183D7F6-B498-43B3-948B-1728B52AA6E4}">
                <adec:decorative xmlns:adec="http://schemas.microsoft.com/office/drawing/2017/decorative" val="1"/>
              </a:ext>
            </a:extLst>
          </p:cNvPr>
          <p:cNvSpPr>
            <a:spLocks noChangeArrowheads="1"/>
          </p:cNvSpPr>
          <p:nvPr/>
        </p:nvSpPr>
        <p:spPr bwMode="auto">
          <a:xfrm>
            <a:off x="3454066" y="3818216"/>
            <a:ext cx="2095500" cy="701675"/>
          </a:xfrm>
          <a:prstGeom prst="rect">
            <a:avLst/>
          </a:prstGeom>
          <a:solidFill>
            <a:srgbClr val="EE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8">
            <a:extLst>
              <a:ext uri="{FF2B5EF4-FFF2-40B4-BE49-F238E27FC236}">
                <a16:creationId xmlns:a16="http://schemas.microsoft.com/office/drawing/2014/main" id="{CC2262C1-A8B2-057D-7435-BF4ADD415C7C}"/>
              </a:ext>
              <a:ext uri="{C183D7F6-B498-43B3-948B-1728B52AA6E4}">
                <adec:decorative xmlns:adec="http://schemas.microsoft.com/office/drawing/2017/decorative" val="1"/>
              </a:ext>
            </a:extLst>
          </p:cNvPr>
          <p:cNvSpPr>
            <a:spLocks noChangeArrowheads="1"/>
          </p:cNvSpPr>
          <p:nvPr/>
        </p:nvSpPr>
        <p:spPr bwMode="auto">
          <a:xfrm>
            <a:off x="5549566" y="3818216"/>
            <a:ext cx="2093913" cy="701675"/>
          </a:xfrm>
          <a:prstGeom prst="rect">
            <a:avLst/>
          </a:prstGeom>
          <a:solidFill>
            <a:srgbClr val="EE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19">
            <a:extLst>
              <a:ext uri="{FF2B5EF4-FFF2-40B4-BE49-F238E27FC236}">
                <a16:creationId xmlns:a16="http://schemas.microsoft.com/office/drawing/2014/main" id="{664B3A2C-DF6C-A2D8-C255-A5D1C63AB939}"/>
              </a:ext>
              <a:ext uri="{C183D7F6-B498-43B3-948B-1728B52AA6E4}">
                <adec:decorative xmlns:adec="http://schemas.microsoft.com/office/drawing/2017/decorative" val="1"/>
              </a:ext>
            </a:extLst>
          </p:cNvPr>
          <p:cNvSpPr>
            <a:spLocks noChangeArrowheads="1"/>
          </p:cNvSpPr>
          <p:nvPr/>
        </p:nvSpPr>
        <p:spPr bwMode="auto">
          <a:xfrm>
            <a:off x="7645066" y="3819804"/>
            <a:ext cx="2093913" cy="700088"/>
          </a:xfrm>
          <a:prstGeom prst="rect">
            <a:avLst/>
          </a:prstGeom>
          <a:solidFill>
            <a:srgbClr val="EE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0">
            <a:extLst>
              <a:ext uri="{FF2B5EF4-FFF2-40B4-BE49-F238E27FC236}">
                <a16:creationId xmlns:a16="http://schemas.microsoft.com/office/drawing/2014/main" id="{9B564A56-93EC-1C99-0C3B-F3C8839C2895}"/>
              </a:ext>
              <a:ext uri="{C183D7F6-B498-43B3-948B-1728B52AA6E4}">
                <adec:decorative xmlns:adec="http://schemas.microsoft.com/office/drawing/2017/decorative" val="1"/>
              </a:ext>
            </a:extLst>
          </p:cNvPr>
          <p:cNvSpPr>
            <a:spLocks noChangeArrowheads="1"/>
          </p:cNvSpPr>
          <p:nvPr/>
        </p:nvSpPr>
        <p:spPr bwMode="auto">
          <a:xfrm>
            <a:off x="9738979" y="3819804"/>
            <a:ext cx="2095500" cy="700088"/>
          </a:xfrm>
          <a:prstGeom prst="rect">
            <a:avLst/>
          </a:prstGeom>
          <a:solidFill>
            <a:srgbClr val="EE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Line 21">
            <a:extLst>
              <a:ext uri="{FF2B5EF4-FFF2-40B4-BE49-F238E27FC236}">
                <a16:creationId xmlns:a16="http://schemas.microsoft.com/office/drawing/2014/main" id="{5E23AC5D-F23D-682D-4609-00434679D076}"/>
              </a:ext>
              <a:ext uri="{C183D7F6-B498-43B3-948B-1728B52AA6E4}">
                <adec:decorative xmlns:adec="http://schemas.microsoft.com/office/drawing/2017/decorative" val="1"/>
              </a:ext>
            </a:extLst>
          </p:cNvPr>
          <p:cNvSpPr>
            <a:spLocks noChangeShapeType="1"/>
          </p:cNvSpPr>
          <p:nvPr/>
        </p:nvSpPr>
        <p:spPr bwMode="auto">
          <a:xfrm>
            <a:off x="5549566" y="2014816"/>
            <a:ext cx="0" cy="25114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2">
            <a:extLst>
              <a:ext uri="{FF2B5EF4-FFF2-40B4-BE49-F238E27FC236}">
                <a16:creationId xmlns:a16="http://schemas.microsoft.com/office/drawing/2014/main" id="{2369AB17-5BF3-AE15-3AAF-C28DF1F681EB}"/>
              </a:ext>
              <a:ext uri="{C183D7F6-B498-43B3-948B-1728B52AA6E4}">
                <adec:decorative xmlns:adec="http://schemas.microsoft.com/office/drawing/2017/decorative" val="1"/>
              </a:ext>
            </a:extLst>
          </p:cNvPr>
          <p:cNvSpPr>
            <a:spLocks noChangeShapeType="1"/>
          </p:cNvSpPr>
          <p:nvPr/>
        </p:nvSpPr>
        <p:spPr bwMode="auto">
          <a:xfrm>
            <a:off x="7643479" y="2014816"/>
            <a:ext cx="0" cy="25114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3">
            <a:extLst>
              <a:ext uri="{FF2B5EF4-FFF2-40B4-BE49-F238E27FC236}">
                <a16:creationId xmlns:a16="http://schemas.microsoft.com/office/drawing/2014/main" id="{65ED096F-AFA7-9E47-ABC6-0A9D409DF1A6}"/>
              </a:ext>
              <a:ext uri="{C183D7F6-B498-43B3-948B-1728B52AA6E4}">
                <adec:decorative xmlns:adec="http://schemas.microsoft.com/office/drawing/2017/decorative" val="1"/>
              </a:ext>
            </a:extLst>
          </p:cNvPr>
          <p:cNvSpPr>
            <a:spLocks noChangeShapeType="1"/>
          </p:cNvSpPr>
          <p:nvPr/>
        </p:nvSpPr>
        <p:spPr bwMode="auto">
          <a:xfrm>
            <a:off x="9738979" y="2014816"/>
            <a:ext cx="0" cy="25114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4">
            <a:extLst>
              <a:ext uri="{FF2B5EF4-FFF2-40B4-BE49-F238E27FC236}">
                <a16:creationId xmlns:a16="http://schemas.microsoft.com/office/drawing/2014/main" id="{96A840EB-FC59-C181-C808-435BE3EA5990}"/>
              </a:ext>
              <a:ext uri="{C183D7F6-B498-43B3-948B-1728B52AA6E4}">
                <adec:decorative xmlns:adec="http://schemas.microsoft.com/office/drawing/2017/decorative" val="1"/>
              </a:ext>
            </a:extLst>
          </p:cNvPr>
          <p:cNvSpPr>
            <a:spLocks noChangeShapeType="1"/>
          </p:cNvSpPr>
          <p:nvPr/>
        </p:nvSpPr>
        <p:spPr bwMode="auto">
          <a:xfrm>
            <a:off x="3449304" y="2416454"/>
            <a:ext cx="83915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5">
            <a:extLst>
              <a:ext uri="{FF2B5EF4-FFF2-40B4-BE49-F238E27FC236}">
                <a16:creationId xmlns:a16="http://schemas.microsoft.com/office/drawing/2014/main" id="{E271371C-2A72-29C4-38C5-7E1C21849697}"/>
              </a:ext>
              <a:ext uri="{C183D7F6-B498-43B3-948B-1728B52AA6E4}">
                <adec:decorative xmlns:adec="http://schemas.microsoft.com/office/drawing/2017/decorative" val="1"/>
              </a:ext>
            </a:extLst>
          </p:cNvPr>
          <p:cNvSpPr>
            <a:spLocks noChangeShapeType="1"/>
          </p:cNvSpPr>
          <p:nvPr/>
        </p:nvSpPr>
        <p:spPr bwMode="auto">
          <a:xfrm>
            <a:off x="3449304" y="3118129"/>
            <a:ext cx="83915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6">
            <a:extLst>
              <a:ext uri="{FF2B5EF4-FFF2-40B4-BE49-F238E27FC236}">
                <a16:creationId xmlns:a16="http://schemas.microsoft.com/office/drawing/2014/main" id="{F66A92DF-DF0E-E416-A94D-7F83E826948B}"/>
              </a:ext>
              <a:ext uri="{C183D7F6-B498-43B3-948B-1728B52AA6E4}">
                <adec:decorative xmlns:adec="http://schemas.microsoft.com/office/drawing/2017/decorative" val="1"/>
              </a:ext>
            </a:extLst>
          </p:cNvPr>
          <p:cNvSpPr>
            <a:spLocks noChangeShapeType="1"/>
          </p:cNvSpPr>
          <p:nvPr/>
        </p:nvSpPr>
        <p:spPr bwMode="auto">
          <a:xfrm>
            <a:off x="3449304" y="3819804"/>
            <a:ext cx="83915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7">
            <a:extLst>
              <a:ext uri="{FF2B5EF4-FFF2-40B4-BE49-F238E27FC236}">
                <a16:creationId xmlns:a16="http://schemas.microsoft.com/office/drawing/2014/main" id="{23359229-7FB4-0FAB-410A-B5585B4D0AC9}"/>
              </a:ext>
              <a:ext uri="{C183D7F6-B498-43B3-948B-1728B52AA6E4}">
                <adec:decorative xmlns:adec="http://schemas.microsoft.com/office/drawing/2017/decorative" val="1"/>
              </a:ext>
            </a:extLst>
          </p:cNvPr>
          <p:cNvSpPr>
            <a:spLocks noChangeShapeType="1"/>
          </p:cNvSpPr>
          <p:nvPr/>
        </p:nvSpPr>
        <p:spPr bwMode="auto">
          <a:xfrm>
            <a:off x="3454066" y="2014816"/>
            <a:ext cx="0" cy="25114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28">
            <a:extLst>
              <a:ext uri="{FF2B5EF4-FFF2-40B4-BE49-F238E27FC236}">
                <a16:creationId xmlns:a16="http://schemas.microsoft.com/office/drawing/2014/main" id="{85334C52-CCAF-9B51-7ACF-82353A5BE22B}"/>
              </a:ext>
              <a:ext uri="{C183D7F6-B498-43B3-948B-1728B52AA6E4}">
                <adec:decorative xmlns:adec="http://schemas.microsoft.com/office/drawing/2017/decorative" val="1"/>
              </a:ext>
            </a:extLst>
          </p:cNvPr>
          <p:cNvSpPr>
            <a:spLocks noChangeShapeType="1"/>
          </p:cNvSpPr>
          <p:nvPr/>
        </p:nvSpPr>
        <p:spPr bwMode="auto">
          <a:xfrm>
            <a:off x="11834479" y="2014816"/>
            <a:ext cx="0" cy="25114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29">
            <a:extLst>
              <a:ext uri="{FF2B5EF4-FFF2-40B4-BE49-F238E27FC236}">
                <a16:creationId xmlns:a16="http://schemas.microsoft.com/office/drawing/2014/main" id="{CFC4B470-B31E-1088-EE6A-010E21BBA99E}"/>
              </a:ext>
              <a:ext uri="{C183D7F6-B498-43B3-948B-1728B52AA6E4}">
                <adec:decorative xmlns:adec="http://schemas.microsoft.com/office/drawing/2017/decorative" val="1"/>
              </a:ext>
            </a:extLst>
          </p:cNvPr>
          <p:cNvSpPr>
            <a:spLocks noChangeShapeType="1"/>
          </p:cNvSpPr>
          <p:nvPr/>
        </p:nvSpPr>
        <p:spPr bwMode="auto">
          <a:xfrm>
            <a:off x="3449304" y="2021166"/>
            <a:ext cx="83915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0">
            <a:extLst>
              <a:ext uri="{FF2B5EF4-FFF2-40B4-BE49-F238E27FC236}">
                <a16:creationId xmlns:a16="http://schemas.microsoft.com/office/drawing/2014/main" id="{3666E977-E040-E434-684B-4F025C6941B3}"/>
              </a:ext>
              <a:ext uri="{C183D7F6-B498-43B3-948B-1728B52AA6E4}">
                <adec:decorative xmlns:adec="http://schemas.microsoft.com/office/drawing/2017/decorative" val="1"/>
              </a:ext>
            </a:extLst>
          </p:cNvPr>
          <p:cNvSpPr>
            <a:spLocks noChangeShapeType="1"/>
          </p:cNvSpPr>
          <p:nvPr/>
        </p:nvSpPr>
        <p:spPr bwMode="auto">
          <a:xfrm>
            <a:off x="3449304" y="4519891"/>
            <a:ext cx="83915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1">
            <a:extLst>
              <a:ext uri="{FF2B5EF4-FFF2-40B4-BE49-F238E27FC236}">
                <a16:creationId xmlns:a16="http://schemas.microsoft.com/office/drawing/2014/main" id="{F122A48C-9ADC-0811-B819-E922E2DDD595}"/>
              </a:ext>
              <a:ext uri="{C183D7F6-B498-43B3-948B-1728B52AA6E4}">
                <adec:decorative xmlns:adec="http://schemas.microsoft.com/office/drawing/2017/decorative" val="1"/>
              </a:ext>
            </a:extLst>
          </p:cNvPr>
          <p:cNvSpPr>
            <a:spLocks noChangeArrowheads="1"/>
          </p:cNvSpPr>
          <p:nvPr/>
        </p:nvSpPr>
        <p:spPr bwMode="auto">
          <a:xfrm>
            <a:off x="9831054" y="2064029"/>
            <a:ext cx="6731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Total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2">
            <a:extLst>
              <a:ext uri="{FF2B5EF4-FFF2-40B4-BE49-F238E27FC236}">
                <a16:creationId xmlns:a16="http://schemas.microsoft.com/office/drawing/2014/main" id="{05940E0C-06DE-86CD-D771-1C69226E9231}"/>
              </a:ext>
              <a:ext uri="{C183D7F6-B498-43B3-948B-1728B52AA6E4}">
                <adec:decorative xmlns:adec="http://schemas.microsoft.com/office/drawing/2017/decorative" val="1"/>
              </a:ext>
            </a:extLst>
          </p:cNvPr>
          <p:cNvSpPr>
            <a:spLocks noChangeArrowheads="1"/>
          </p:cNvSpPr>
          <p:nvPr/>
        </p:nvSpPr>
        <p:spPr bwMode="auto">
          <a:xfrm>
            <a:off x="7735554" y="2064029"/>
            <a:ext cx="164941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Medical Leave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3">
            <a:extLst>
              <a:ext uri="{FF2B5EF4-FFF2-40B4-BE49-F238E27FC236}">
                <a16:creationId xmlns:a16="http://schemas.microsoft.com/office/drawing/2014/main" id="{67BF974B-9CDD-4E49-6F43-FD13C2C38ABA}"/>
              </a:ext>
              <a:ext uri="{C183D7F6-B498-43B3-948B-1728B52AA6E4}">
                <adec:decorative xmlns:adec="http://schemas.microsoft.com/office/drawing/2017/decorative" val="1"/>
              </a:ext>
            </a:extLst>
          </p:cNvPr>
          <p:cNvSpPr>
            <a:spLocks noChangeArrowheads="1"/>
          </p:cNvSpPr>
          <p:nvPr/>
        </p:nvSpPr>
        <p:spPr bwMode="auto">
          <a:xfrm>
            <a:off x="5641641" y="2064029"/>
            <a:ext cx="14986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Family Leave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4">
            <a:extLst>
              <a:ext uri="{FF2B5EF4-FFF2-40B4-BE49-F238E27FC236}">
                <a16:creationId xmlns:a16="http://schemas.microsoft.com/office/drawing/2014/main" id="{C535C52B-EFDE-02AD-204D-FCDFB3033B9D}"/>
              </a:ext>
              <a:ext uri="{C183D7F6-B498-43B3-948B-1728B52AA6E4}">
                <adec:decorative xmlns:adec="http://schemas.microsoft.com/office/drawing/2017/decorative" val="1"/>
              </a:ext>
            </a:extLst>
          </p:cNvPr>
          <p:cNvSpPr>
            <a:spLocks noChangeArrowheads="1"/>
          </p:cNvSpPr>
          <p:nvPr/>
        </p:nvSpPr>
        <p:spPr bwMode="auto">
          <a:xfrm>
            <a:off x="9831054" y="2610129"/>
            <a:ext cx="12271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$3,850.00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5">
            <a:extLst>
              <a:ext uri="{FF2B5EF4-FFF2-40B4-BE49-F238E27FC236}">
                <a16:creationId xmlns:a16="http://schemas.microsoft.com/office/drawing/2014/main" id="{6D3D2DA5-A433-39BC-1E88-5A93B4FDEDA9}"/>
              </a:ext>
              <a:ext uri="{C183D7F6-B498-43B3-948B-1728B52AA6E4}">
                <adec:decorative xmlns:adec="http://schemas.microsoft.com/office/drawing/2017/decorative" val="1"/>
              </a:ext>
            </a:extLst>
          </p:cNvPr>
          <p:cNvSpPr>
            <a:spLocks noChangeArrowheads="1"/>
          </p:cNvSpPr>
          <p:nvPr/>
        </p:nvSpPr>
        <p:spPr bwMode="auto">
          <a:xfrm>
            <a:off x="7735554" y="2610129"/>
            <a:ext cx="121761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$2,668.75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36">
            <a:extLst>
              <a:ext uri="{FF2B5EF4-FFF2-40B4-BE49-F238E27FC236}">
                <a16:creationId xmlns:a16="http://schemas.microsoft.com/office/drawing/2014/main" id="{06CCE87C-6074-D098-D7D9-4B6C4A9442FF}"/>
              </a:ext>
              <a:ext uri="{C183D7F6-B498-43B3-948B-1728B52AA6E4}">
                <adec:decorative xmlns:adec="http://schemas.microsoft.com/office/drawing/2017/decorative" val="1"/>
              </a:ext>
            </a:extLst>
          </p:cNvPr>
          <p:cNvSpPr>
            <a:spLocks noChangeArrowheads="1"/>
          </p:cNvSpPr>
          <p:nvPr/>
        </p:nvSpPr>
        <p:spPr bwMode="auto">
          <a:xfrm>
            <a:off x="5641641" y="2610129"/>
            <a:ext cx="12160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$1,181.25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37">
            <a:extLst>
              <a:ext uri="{FF2B5EF4-FFF2-40B4-BE49-F238E27FC236}">
                <a16:creationId xmlns:a16="http://schemas.microsoft.com/office/drawing/2014/main" id="{CBECC9AD-0CA9-82AC-07D7-16649D624404}"/>
              </a:ext>
              <a:ext uri="{C183D7F6-B498-43B3-948B-1728B52AA6E4}">
                <adec:decorative xmlns:adec="http://schemas.microsoft.com/office/drawing/2017/decorative" val="1"/>
              </a:ext>
            </a:extLst>
          </p:cNvPr>
          <p:cNvSpPr>
            <a:spLocks noChangeArrowheads="1"/>
          </p:cNvSpPr>
          <p:nvPr/>
        </p:nvSpPr>
        <p:spPr bwMode="auto">
          <a:xfrm>
            <a:off x="3546141" y="2457729"/>
            <a:ext cx="15081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Employer’s </a:t>
            </a:r>
            <a:br>
              <a:rPr kumimoji="0" lang="en-US" altLang="en-US" sz="2000" b="0" i="0" u="none" strike="noStrike" cap="none" normalizeH="0" baseline="0">
                <a:ln>
                  <a:noFill/>
                </a:ln>
                <a:solidFill>
                  <a:srgbClr val="003865"/>
                </a:solidFill>
                <a:effectLst/>
                <a:latin typeface="Calibri" panose="020F0502020204030204" pitchFamily="34" charset="0"/>
              </a:rPr>
            </a:br>
            <a:r>
              <a:rPr kumimoji="0" lang="en-US" altLang="en-US" sz="2000" b="0" i="0" u="none" strike="noStrike" cap="none" normalizeH="0" baseline="0">
                <a:ln>
                  <a:noFill/>
                </a:ln>
                <a:solidFill>
                  <a:srgbClr val="003865"/>
                </a:solidFill>
                <a:effectLst/>
                <a:latin typeface="Calibri" panose="020F0502020204030204" pitchFamily="34" charset="0"/>
              </a:rPr>
              <a:t>Portion (min):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39">
            <a:extLst>
              <a:ext uri="{FF2B5EF4-FFF2-40B4-BE49-F238E27FC236}">
                <a16:creationId xmlns:a16="http://schemas.microsoft.com/office/drawing/2014/main" id="{3A47B09F-1B29-5DBE-7625-943D8CBC9295}"/>
              </a:ext>
              <a:ext uri="{C183D7F6-B498-43B3-948B-1728B52AA6E4}">
                <adec:decorative xmlns:adec="http://schemas.microsoft.com/office/drawing/2017/decorative" val="1"/>
              </a:ext>
            </a:extLst>
          </p:cNvPr>
          <p:cNvSpPr>
            <a:spLocks noChangeArrowheads="1"/>
          </p:cNvSpPr>
          <p:nvPr/>
        </p:nvSpPr>
        <p:spPr bwMode="auto">
          <a:xfrm>
            <a:off x="9831054" y="3313391"/>
            <a:ext cx="11699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$3,850.00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0">
            <a:extLst>
              <a:ext uri="{FF2B5EF4-FFF2-40B4-BE49-F238E27FC236}">
                <a16:creationId xmlns:a16="http://schemas.microsoft.com/office/drawing/2014/main" id="{C21B372F-5CC6-DE59-7614-FFA8D33724E8}"/>
              </a:ext>
              <a:ext uri="{C183D7F6-B498-43B3-948B-1728B52AA6E4}">
                <adec:decorative xmlns:adec="http://schemas.microsoft.com/office/drawing/2017/decorative" val="1"/>
              </a:ext>
            </a:extLst>
          </p:cNvPr>
          <p:cNvSpPr>
            <a:spLocks noChangeArrowheads="1"/>
          </p:cNvSpPr>
          <p:nvPr/>
        </p:nvSpPr>
        <p:spPr bwMode="auto">
          <a:xfrm>
            <a:off x="7735554" y="3313391"/>
            <a:ext cx="11604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$2,668.75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1">
            <a:extLst>
              <a:ext uri="{FF2B5EF4-FFF2-40B4-BE49-F238E27FC236}">
                <a16:creationId xmlns:a16="http://schemas.microsoft.com/office/drawing/2014/main" id="{E23B6912-24F6-CDE4-8B91-39FA75AE30D2}"/>
              </a:ext>
              <a:ext uri="{C183D7F6-B498-43B3-948B-1728B52AA6E4}">
                <adec:decorative xmlns:adec="http://schemas.microsoft.com/office/drawing/2017/decorative" val="1"/>
              </a:ext>
            </a:extLst>
          </p:cNvPr>
          <p:cNvSpPr>
            <a:spLocks noChangeArrowheads="1"/>
          </p:cNvSpPr>
          <p:nvPr/>
        </p:nvSpPr>
        <p:spPr bwMode="auto">
          <a:xfrm>
            <a:off x="5641641" y="3313391"/>
            <a:ext cx="11588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$1,181.25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2">
            <a:extLst>
              <a:ext uri="{FF2B5EF4-FFF2-40B4-BE49-F238E27FC236}">
                <a16:creationId xmlns:a16="http://schemas.microsoft.com/office/drawing/2014/main" id="{D81F7796-9C11-6E11-1735-9CB2DB8AF80A}"/>
              </a:ext>
              <a:ext uri="{C183D7F6-B498-43B3-948B-1728B52AA6E4}">
                <adec:decorative xmlns:adec="http://schemas.microsoft.com/office/drawing/2017/decorative" val="1"/>
              </a:ext>
            </a:extLst>
          </p:cNvPr>
          <p:cNvSpPr>
            <a:spLocks noChangeArrowheads="1"/>
          </p:cNvSpPr>
          <p:nvPr/>
        </p:nvSpPr>
        <p:spPr bwMode="auto">
          <a:xfrm>
            <a:off x="3546141" y="3160991"/>
            <a:ext cx="13668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Employees'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3">
            <a:extLst>
              <a:ext uri="{FF2B5EF4-FFF2-40B4-BE49-F238E27FC236}">
                <a16:creationId xmlns:a16="http://schemas.microsoft.com/office/drawing/2014/main" id="{28159B7D-668D-6D44-D238-FF8F37758E03}"/>
              </a:ext>
              <a:ext uri="{C183D7F6-B498-43B3-948B-1728B52AA6E4}">
                <adec:decorative xmlns:adec="http://schemas.microsoft.com/office/drawing/2017/decorative" val="1"/>
              </a:ext>
            </a:extLst>
          </p:cNvPr>
          <p:cNvSpPr>
            <a:spLocks noChangeArrowheads="1"/>
          </p:cNvSpPr>
          <p:nvPr/>
        </p:nvSpPr>
        <p:spPr bwMode="auto">
          <a:xfrm>
            <a:off x="3546141" y="3465791"/>
            <a:ext cx="16144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Portion (max):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4">
            <a:extLst>
              <a:ext uri="{FF2B5EF4-FFF2-40B4-BE49-F238E27FC236}">
                <a16:creationId xmlns:a16="http://schemas.microsoft.com/office/drawing/2014/main" id="{F8E66AFE-31E8-E450-D72A-289553143014}"/>
              </a:ext>
              <a:ext uri="{C183D7F6-B498-43B3-948B-1728B52AA6E4}">
                <adec:decorative xmlns:adec="http://schemas.microsoft.com/office/drawing/2017/decorative" val="1"/>
              </a:ext>
            </a:extLst>
          </p:cNvPr>
          <p:cNvSpPr>
            <a:spLocks noChangeArrowheads="1"/>
          </p:cNvSpPr>
          <p:nvPr/>
        </p:nvSpPr>
        <p:spPr bwMode="auto">
          <a:xfrm>
            <a:off x="9831054" y="4011891"/>
            <a:ext cx="12271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$7,700.00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5">
            <a:extLst>
              <a:ext uri="{FF2B5EF4-FFF2-40B4-BE49-F238E27FC236}">
                <a16:creationId xmlns:a16="http://schemas.microsoft.com/office/drawing/2014/main" id="{C245AC1E-DB97-B716-03D2-82FA15141EB4}"/>
              </a:ext>
              <a:ext uri="{C183D7F6-B498-43B3-948B-1728B52AA6E4}">
                <adec:decorative xmlns:adec="http://schemas.microsoft.com/office/drawing/2017/decorative" val="1"/>
              </a:ext>
            </a:extLst>
          </p:cNvPr>
          <p:cNvSpPr>
            <a:spLocks noChangeArrowheads="1"/>
          </p:cNvSpPr>
          <p:nvPr/>
        </p:nvSpPr>
        <p:spPr bwMode="auto">
          <a:xfrm>
            <a:off x="7735554" y="4011891"/>
            <a:ext cx="121761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$5,337.50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6">
            <a:extLst>
              <a:ext uri="{FF2B5EF4-FFF2-40B4-BE49-F238E27FC236}">
                <a16:creationId xmlns:a16="http://schemas.microsoft.com/office/drawing/2014/main" id="{883AF527-E128-2CA0-B241-98474B647021}"/>
              </a:ext>
              <a:ext uri="{C183D7F6-B498-43B3-948B-1728B52AA6E4}">
                <adec:decorative xmlns:adec="http://schemas.microsoft.com/office/drawing/2017/decorative" val="1"/>
              </a:ext>
            </a:extLst>
          </p:cNvPr>
          <p:cNvSpPr>
            <a:spLocks noChangeArrowheads="1"/>
          </p:cNvSpPr>
          <p:nvPr/>
        </p:nvSpPr>
        <p:spPr bwMode="auto">
          <a:xfrm>
            <a:off x="5641641" y="4011891"/>
            <a:ext cx="12160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$2,362.50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7">
            <a:extLst>
              <a:ext uri="{FF2B5EF4-FFF2-40B4-BE49-F238E27FC236}">
                <a16:creationId xmlns:a16="http://schemas.microsoft.com/office/drawing/2014/main" id="{35D6DFBB-9492-AF28-A760-37097B113B15}"/>
              </a:ext>
              <a:ext uri="{C183D7F6-B498-43B3-948B-1728B52AA6E4}">
                <adec:decorative xmlns:adec="http://schemas.microsoft.com/office/drawing/2017/decorative" val="1"/>
              </a:ext>
            </a:extLst>
          </p:cNvPr>
          <p:cNvSpPr>
            <a:spLocks noChangeArrowheads="1"/>
          </p:cNvSpPr>
          <p:nvPr/>
        </p:nvSpPr>
        <p:spPr bwMode="auto">
          <a:xfrm>
            <a:off x="3546141" y="3859491"/>
            <a:ext cx="7493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Total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48">
            <a:extLst>
              <a:ext uri="{FF2B5EF4-FFF2-40B4-BE49-F238E27FC236}">
                <a16:creationId xmlns:a16="http://schemas.microsoft.com/office/drawing/2014/main" id="{FF1D3F5A-26FE-E8E8-003E-8998E3FD6DE5}"/>
              </a:ext>
              <a:ext uri="{C183D7F6-B498-43B3-948B-1728B52AA6E4}">
                <adec:decorative xmlns:adec="http://schemas.microsoft.com/office/drawing/2017/decorative" val="1"/>
              </a:ext>
            </a:extLst>
          </p:cNvPr>
          <p:cNvSpPr>
            <a:spLocks noChangeArrowheads="1"/>
          </p:cNvSpPr>
          <p:nvPr/>
        </p:nvSpPr>
        <p:spPr bwMode="auto">
          <a:xfrm>
            <a:off x="3546141" y="4164291"/>
            <a:ext cx="15906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Contribution: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AutoShape 50">
            <a:extLst>
              <a:ext uri="{FF2B5EF4-FFF2-40B4-BE49-F238E27FC236}">
                <a16:creationId xmlns:a16="http://schemas.microsoft.com/office/drawing/2014/main" id="{B01858B7-6594-A109-732F-E2DB56210912}"/>
              </a:ext>
              <a:ext uri="{C183D7F6-B498-43B3-948B-1728B52AA6E4}">
                <adec:decorative xmlns:adec="http://schemas.microsoft.com/office/drawing/2017/decorative" val="1"/>
              </a:ext>
            </a:extLst>
          </p:cNvPr>
          <p:cNvSpPr>
            <a:spLocks noChangeAspect="1" noChangeArrowheads="1" noTextEdit="1"/>
          </p:cNvSpPr>
          <p:nvPr/>
        </p:nvSpPr>
        <p:spPr bwMode="auto">
          <a:xfrm>
            <a:off x="3454066" y="5278716"/>
            <a:ext cx="840105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2">
            <a:extLst>
              <a:ext uri="{FF2B5EF4-FFF2-40B4-BE49-F238E27FC236}">
                <a16:creationId xmlns:a16="http://schemas.microsoft.com/office/drawing/2014/main" id="{AC227BBB-843D-7D9C-7AF3-730A1BB18A4F}"/>
              </a:ext>
              <a:ext uri="{C183D7F6-B498-43B3-948B-1728B52AA6E4}">
                <adec:decorative xmlns:adec="http://schemas.microsoft.com/office/drawing/2017/decorative" val="1"/>
              </a:ext>
            </a:extLst>
          </p:cNvPr>
          <p:cNvSpPr>
            <a:spLocks noChangeArrowheads="1"/>
          </p:cNvSpPr>
          <p:nvPr/>
        </p:nvSpPr>
        <p:spPr bwMode="auto">
          <a:xfrm>
            <a:off x="3460416" y="5286654"/>
            <a:ext cx="2095500" cy="455613"/>
          </a:xfrm>
          <a:prstGeom prst="rect">
            <a:avLst/>
          </a:prstGeom>
          <a:solidFill>
            <a:srgbClr val="CBDB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3">
            <a:extLst>
              <a:ext uri="{FF2B5EF4-FFF2-40B4-BE49-F238E27FC236}">
                <a16:creationId xmlns:a16="http://schemas.microsoft.com/office/drawing/2014/main" id="{89C142B6-8A64-ADD5-9374-4ECBBE07BD36}"/>
              </a:ext>
              <a:ext uri="{C183D7F6-B498-43B3-948B-1728B52AA6E4}">
                <adec:decorative xmlns:adec="http://schemas.microsoft.com/office/drawing/2017/decorative" val="1"/>
              </a:ext>
            </a:extLst>
          </p:cNvPr>
          <p:cNvSpPr>
            <a:spLocks noChangeArrowheads="1"/>
          </p:cNvSpPr>
          <p:nvPr/>
        </p:nvSpPr>
        <p:spPr bwMode="auto">
          <a:xfrm>
            <a:off x="5555916" y="5286654"/>
            <a:ext cx="2095500" cy="455613"/>
          </a:xfrm>
          <a:prstGeom prst="rect">
            <a:avLst/>
          </a:prstGeom>
          <a:solidFill>
            <a:srgbClr val="CBDB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4">
            <a:extLst>
              <a:ext uri="{FF2B5EF4-FFF2-40B4-BE49-F238E27FC236}">
                <a16:creationId xmlns:a16="http://schemas.microsoft.com/office/drawing/2014/main" id="{B445AF06-9BA4-7DFF-FF48-38AB6FE466EE}"/>
              </a:ext>
              <a:ext uri="{C183D7F6-B498-43B3-948B-1728B52AA6E4}">
                <adec:decorative xmlns:adec="http://schemas.microsoft.com/office/drawing/2017/decorative" val="1"/>
              </a:ext>
            </a:extLst>
          </p:cNvPr>
          <p:cNvSpPr>
            <a:spLocks noChangeArrowheads="1"/>
          </p:cNvSpPr>
          <p:nvPr/>
        </p:nvSpPr>
        <p:spPr bwMode="auto">
          <a:xfrm>
            <a:off x="7651416" y="5286654"/>
            <a:ext cx="2095500" cy="455613"/>
          </a:xfrm>
          <a:prstGeom prst="rect">
            <a:avLst/>
          </a:prstGeom>
          <a:solidFill>
            <a:srgbClr val="CBDB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55">
            <a:extLst>
              <a:ext uri="{FF2B5EF4-FFF2-40B4-BE49-F238E27FC236}">
                <a16:creationId xmlns:a16="http://schemas.microsoft.com/office/drawing/2014/main" id="{DEF49FD0-7A64-957F-28E2-C5F72AE95D1A}"/>
              </a:ext>
              <a:ext uri="{C183D7F6-B498-43B3-948B-1728B52AA6E4}">
                <adec:decorative xmlns:adec="http://schemas.microsoft.com/office/drawing/2017/decorative" val="1"/>
              </a:ext>
            </a:extLst>
          </p:cNvPr>
          <p:cNvSpPr>
            <a:spLocks noChangeArrowheads="1"/>
          </p:cNvSpPr>
          <p:nvPr/>
        </p:nvSpPr>
        <p:spPr bwMode="auto">
          <a:xfrm>
            <a:off x="9746916" y="5286654"/>
            <a:ext cx="2093913" cy="455613"/>
          </a:xfrm>
          <a:prstGeom prst="rect">
            <a:avLst/>
          </a:prstGeom>
          <a:solidFill>
            <a:srgbClr val="CBDB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56">
            <a:extLst>
              <a:ext uri="{FF2B5EF4-FFF2-40B4-BE49-F238E27FC236}">
                <a16:creationId xmlns:a16="http://schemas.microsoft.com/office/drawing/2014/main" id="{66D1EAE0-0220-BDC8-61A7-D72E79F12D70}"/>
              </a:ext>
              <a:ext uri="{C183D7F6-B498-43B3-948B-1728B52AA6E4}">
                <adec:decorative xmlns:adec="http://schemas.microsoft.com/office/drawing/2017/decorative" val="1"/>
              </a:ext>
            </a:extLst>
          </p:cNvPr>
          <p:cNvSpPr>
            <a:spLocks noChangeArrowheads="1"/>
          </p:cNvSpPr>
          <p:nvPr/>
        </p:nvSpPr>
        <p:spPr bwMode="auto">
          <a:xfrm>
            <a:off x="3460416" y="5742266"/>
            <a:ext cx="2095500" cy="703263"/>
          </a:xfrm>
          <a:prstGeom prst="rect">
            <a:avLst/>
          </a:prstGeom>
          <a:solidFill>
            <a:srgbClr val="E7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7">
            <a:extLst>
              <a:ext uri="{FF2B5EF4-FFF2-40B4-BE49-F238E27FC236}">
                <a16:creationId xmlns:a16="http://schemas.microsoft.com/office/drawing/2014/main" id="{73BB8268-A256-E5B9-2DAD-B73DDA930AC1}"/>
              </a:ext>
              <a:ext uri="{C183D7F6-B498-43B3-948B-1728B52AA6E4}">
                <adec:decorative xmlns:adec="http://schemas.microsoft.com/office/drawing/2017/decorative" val="1"/>
              </a:ext>
            </a:extLst>
          </p:cNvPr>
          <p:cNvSpPr>
            <a:spLocks noChangeArrowheads="1"/>
          </p:cNvSpPr>
          <p:nvPr/>
        </p:nvSpPr>
        <p:spPr bwMode="auto">
          <a:xfrm>
            <a:off x="5555916" y="5742266"/>
            <a:ext cx="2095500" cy="703263"/>
          </a:xfrm>
          <a:prstGeom prst="rect">
            <a:avLst/>
          </a:prstGeom>
          <a:solidFill>
            <a:srgbClr val="E7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8">
            <a:extLst>
              <a:ext uri="{FF2B5EF4-FFF2-40B4-BE49-F238E27FC236}">
                <a16:creationId xmlns:a16="http://schemas.microsoft.com/office/drawing/2014/main" id="{981FEF0D-BBFD-C36F-FE04-72CDB2D78736}"/>
              </a:ext>
              <a:ext uri="{C183D7F6-B498-43B3-948B-1728B52AA6E4}">
                <adec:decorative xmlns:adec="http://schemas.microsoft.com/office/drawing/2017/decorative" val="1"/>
              </a:ext>
            </a:extLst>
          </p:cNvPr>
          <p:cNvSpPr>
            <a:spLocks noChangeArrowheads="1"/>
          </p:cNvSpPr>
          <p:nvPr/>
        </p:nvSpPr>
        <p:spPr bwMode="auto">
          <a:xfrm>
            <a:off x="7651416" y="5742266"/>
            <a:ext cx="2095500" cy="703263"/>
          </a:xfrm>
          <a:prstGeom prst="rect">
            <a:avLst/>
          </a:prstGeom>
          <a:solidFill>
            <a:srgbClr val="E7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9">
            <a:extLst>
              <a:ext uri="{FF2B5EF4-FFF2-40B4-BE49-F238E27FC236}">
                <a16:creationId xmlns:a16="http://schemas.microsoft.com/office/drawing/2014/main" id="{A1394084-F3CF-23C3-9DDB-9DBB87D200BE}"/>
              </a:ext>
              <a:ext uri="{C183D7F6-B498-43B3-948B-1728B52AA6E4}">
                <adec:decorative xmlns:adec="http://schemas.microsoft.com/office/drawing/2017/decorative" val="1"/>
              </a:ext>
            </a:extLst>
          </p:cNvPr>
          <p:cNvSpPr>
            <a:spLocks noChangeArrowheads="1"/>
          </p:cNvSpPr>
          <p:nvPr/>
        </p:nvSpPr>
        <p:spPr bwMode="auto">
          <a:xfrm>
            <a:off x="9746916" y="5742266"/>
            <a:ext cx="2093913" cy="703263"/>
          </a:xfrm>
          <a:prstGeom prst="rect">
            <a:avLst/>
          </a:prstGeom>
          <a:solidFill>
            <a:srgbClr val="E7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Line 60">
            <a:extLst>
              <a:ext uri="{FF2B5EF4-FFF2-40B4-BE49-F238E27FC236}">
                <a16:creationId xmlns:a16="http://schemas.microsoft.com/office/drawing/2014/main" id="{5AC1D63C-C7E9-E39E-70B7-ABF1436CFF57}"/>
              </a:ext>
              <a:ext uri="{C183D7F6-B498-43B3-948B-1728B52AA6E4}">
                <adec:decorative xmlns:adec="http://schemas.microsoft.com/office/drawing/2017/decorative" val="1"/>
              </a:ext>
            </a:extLst>
          </p:cNvPr>
          <p:cNvSpPr>
            <a:spLocks noChangeShapeType="1"/>
          </p:cNvSpPr>
          <p:nvPr/>
        </p:nvSpPr>
        <p:spPr bwMode="auto">
          <a:xfrm>
            <a:off x="5555916" y="5280304"/>
            <a:ext cx="0" cy="11715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61">
            <a:extLst>
              <a:ext uri="{FF2B5EF4-FFF2-40B4-BE49-F238E27FC236}">
                <a16:creationId xmlns:a16="http://schemas.microsoft.com/office/drawing/2014/main" id="{AA80624C-F048-4E20-7D37-4A7500BEAEC7}"/>
              </a:ext>
              <a:ext uri="{C183D7F6-B498-43B3-948B-1728B52AA6E4}">
                <adec:decorative xmlns:adec="http://schemas.microsoft.com/office/drawing/2017/decorative" val="1"/>
              </a:ext>
            </a:extLst>
          </p:cNvPr>
          <p:cNvSpPr>
            <a:spLocks noChangeShapeType="1"/>
          </p:cNvSpPr>
          <p:nvPr/>
        </p:nvSpPr>
        <p:spPr bwMode="auto">
          <a:xfrm>
            <a:off x="7651416" y="5280304"/>
            <a:ext cx="0" cy="11715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62">
            <a:extLst>
              <a:ext uri="{FF2B5EF4-FFF2-40B4-BE49-F238E27FC236}">
                <a16:creationId xmlns:a16="http://schemas.microsoft.com/office/drawing/2014/main" id="{311181F8-5DD0-BDCF-D219-F1267DF6C51D}"/>
              </a:ext>
              <a:ext uri="{C183D7F6-B498-43B3-948B-1728B52AA6E4}">
                <adec:decorative xmlns:adec="http://schemas.microsoft.com/office/drawing/2017/decorative" val="1"/>
              </a:ext>
            </a:extLst>
          </p:cNvPr>
          <p:cNvSpPr>
            <a:spLocks noChangeShapeType="1"/>
          </p:cNvSpPr>
          <p:nvPr/>
        </p:nvSpPr>
        <p:spPr bwMode="auto">
          <a:xfrm>
            <a:off x="9746916" y="5280304"/>
            <a:ext cx="0" cy="11715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63">
            <a:extLst>
              <a:ext uri="{FF2B5EF4-FFF2-40B4-BE49-F238E27FC236}">
                <a16:creationId xmlns:a16="http://schemas.microsoft.com/office/drawing/2014/main" id="{26362E47-78DB-68AF-092E-8A019BFCF11F}"/>
              </a:ext>
              <a:ext uri="{C183D7F6-B498-43B3-948B-1728B52AA6E4}">
                <adec:decorative xmlns:adec="http://schemas.microsoft.com/office/drawing/2017/decorative" val="1"/>
              </a:ext>
            </a:extLst>
          </p:cNvPr>
          <p:cNvSpPr>
            <a:spLocks noChangeShapeType="1"/>
          </p:cNvSpPr>
          <p:nvPr/>
        </p:nvSpPr>
        <p:spPr bwMode="auto">
          <a:xfrm>
            <a:off x="3455654" y="5742266"/>
            <a:ext cx="83931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64">
            <a:extLst>
              <a:ext uri="{FF2B5EF4-FFF2-40B4-BE49-F238E27FC236}">
                <a16:creationId xmlns:a16="http://schemas.microsoft.com/office/drawing/2014/main" id="{B95F53CC-6A86-02FB-56BE-183185B056FF}"/>
              </a:ext>
              <a:ext uri="{C183D7F6-B498-43B3-948B-1728B52AA6E4}">
                <adec:decorative xmlns:adec="http://schemas.microsoft.com/office/drawing/2017/decorative" val="1"/>
              </a:ext>
            </a:extLst>
          </p:cNvPr>
          <p:cNvSpPr>
            <a:spLocks noChangeShapeType="1"/>
          </p:cNvSpPr>
          <p:nvPr/>
        </p:nvSpPr>
        <p:spPr bwMode="auto">
          <a:xfrm>
            <a:off x="3460416" y="5280304"/>
            <a:ext cx="0" cy="11715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65">
            <a:extLst>
              <a:ext uri="{FF2B5EF4-FFF2-40B4-BE49-F238E27FC236}">
                <a16:creationId xmlns:a16="http://schemas.microsoft.com/office/drawing/2014/main" id="{593B4FB2-96C6-6CB2-7B03-0956B080B00D}"/>
              </a:ext>
              <a:ext uri="{C183D7F6-B498-43B3-948B-1728B52AA6E4}">
                <adec:decorative xmlns:adec="http://schemas.microsoft.com/office/drawing/2017/decorative" val="1"/>
              </a:ext>
            </a:extLst>
          </p:cNvPr>
          <p:cNvSpPr>
            <a:spLocks noChangeShapeType="1"/>
          </p:cNvSpPr>
          <p:nvPr/>
        </p:nvSpPr>
        <p:spPr bwMode="auto">
          <a:xfrm>
            <a:off x="11840829" y="5280304"/>
            <a:ext cx="0" cy="11715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66">
            <a:extLst>
              <a:ext uri="{FF2B5EF4-FFF2-40B4-BE49-F238E27FC236}">
                <a16:creationId xmlns:a16="http://schemas.microsoft.com/office/drawing/2014/main" id="{72F57976-3691-B763-001F-E3C434E15DD2}"/>
              </a:ext>
              <a:ext uri="{C183D7F6-B498-43B3-948B-1728B52AA6E4}">
                <adec:decorative xmlns:adec="http://schemas.microsoft.com/office/drawing/2017/decorative" val="1"/>
              </a:ext>
            </a:extLst>
          </p:cNvPr>
          <p:cNvSpPr>
            <a:spLocks noChangeShapeType="1"/>
          </p:cNvSpPr>
          <p:nvPr/>
        </p:nvSpPr>
        <p:spPr bwMode="auto">
          <a:xfrm>
            <a:off x="3455654" y="5286654"/>
            <a:ext cx="83931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67">
            <a:extLst>
              <a:ext uri="{FF2B5EF4-FFF2-40B4-BE49-F238E27FC236}">
                <a16:creationId xmlns:a16="http://schemas.microsoft.com/office/drawing/2014/main" id="{457906E2-9830-9C68-79BF-9772E22B4BF0}"/>
              </a:ext>
              <a:ext uri="{C183D7F6-B498-43B3-948B-1728B52AA6E4}">
                <adec:decorative xmlns:adec="http://schemas.microsoft.com/office/drawing/2017/decorative" val="1"/>
              </a:ext>
            </a:extLst>
          </p:cNvPr>
          <p:cNvSpPr>
            <a:spLocks noChangeShapeType="1"/>
          </p:cNvSpPr>
          <p:nvPr/>
        </p:nvSpPr>
        <p:spPr bwMode="auto">
          <a:xfrm>
            <a:off x="3455654" y="6445529"/>
            <a:ext cx="83931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68">
            <a:extLst>
              <a:ext uri="{FF2B5EF4-FFF2-40B4-BE49-F238E27FC236}">
                <a16:creationId xmlns:a16="http://schemas.microsoft.com/office/drawing/2014/main" id="{A9BAABAB-2208-E177-4A51-284B7B332E16}"/>
              </a:ext>
              <a:ext uri="{C183D7F6-B498-43B3-948B-1728B52AA6E4}">
                <adec:decorative xmlns:adec="http://schemas.microsoft.com/office/drawing/2017/decorative" val="1"/>
              </a:ext>
            </a:extLst>
          </p:cNvPr>
          <p:cNvSpPr>
            <a:spLocks noChangeArrowheads="1"/>
          </p:cNvSpPr>
          <p:nvPr/>
        </p:nvSpPr>
        <p:spPr bwMode="auto">
          <a:xfrm>
            <a:off x="9838991" y="5358091"/>
            <a:ext cx="6715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Total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69">
            <a:extLst>
              <a:ext uri="{FF2B5EF4-FFF2-40B4-BE49-F238E27FC236}">
                <a16:creationId xmlns:a16="http://schemas.microsoft.com/office/drawing/2014/main" id="{952FD138-7C86-FCE1-E086-38052027544B}"/>
              </a:ext>
              <a:ext uri="{C183D7F6-B498-43B3-948B-1728B52AA6E4}">
                <adec:decorative xmlns:adec="http://schemas.microsoft.com/office/drawing/2017/decorative" val="1"/>
              </a:ext>
            </a:extLst>
          </p:cNvPr>
          <p:cNvSpPr>
            <a:spLocks noChangeArrowheads="1"/>
          </p:cNvSpPr>
          <p:nvPr/>
        </p:nvSpPr>
        <p:spPr bwMode="auto">
          <a:xfrm>
            <a:off x="7743491" y="5358091"/>
            <a:ext cx="16367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Medical Leave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0">
            <a:extLst>
              <a:ext uri="{FF2B5EF4-FFF2-40B4-BE49-F238E27FC236}">
                <a16:creationId xmlns:a16="http://schemas.microsoft.com/office/drawing/2014/main" id="{64BC5E8E-3712-CEBA-8890-8CA24D9F9D60}"/>
              </a:ext>
              <a:ext uri="{C183D7F6-B498-43B3-948B-1728B52AA6E4}">
                <adec:decorative xmlns:adec="http://schemas.microsoft.com/office/drawing/2017/decorative" val="1"/>
              </a:ext>
            </a:extLst>
          </p:cNvPr>
          <p:cNvSpPr>
            <a:spLocks noChangeArrowheads="1"/>
          </p:cNvSpPr>
          <p:nvPr/>
        </p:nvSpPr>
        <p:spPr bwMode="auto">
          <a:xfrm>
            <a:off x="5647991" y="5358091"/>
            <a:ext cx="1489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Family Leave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1">
            <a:extLst>
              <a:ext uri="{FF2B5EF4-FFF2-40B4-BE49-F238E27FC236}">
                <a16:creationId xmlns:a16="http://schemas.microsoft.com/office/drawing/2014/main" id="{9D94CA78-98D1-2235-ABF6-9309718D6EC8}"/>
              </a:ext>
              <a:ext uri="{C183D7F6-B498-43B3-948B-1728B52AA6E4}">
                <adec:decorative xmlns:adec="http://schemas.microsoft.com/office/drawing/2017/decorative" val="1"/>
              </a:ext>
            </a:extLst>
          </p:cNvPr>
          <p:cNvSpPr>
            <a:spLocks noChangeArrowheads="1"/>
          </p:cNvSpPr>
          <p:nvPr/>
        </p:nvSpPr>
        <p:spPr bwMode="auto">
          <a:xfrm>
            <a:off x="9838991" y="5937529"/>
            <a:ext cx="7175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$5.93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2">
            <a:extLst>
              <a:ext uri="{FF2B5EF4-FFF2-40B4-BE49-F238E27FC236}">
                <a16:creationId xmlns:a16="http://schemas.microsoft.com/office/drawing/2014/main" id="{E4D1FABE-8F46-BCEB-6E83-36A55F4B2992}"/>
              </a:ext>
              <a:ext uri="{C183D7F6-B498-43B3-948B-1728B52AA6E4}">
                <adec:decorative xmlns:adec="http://schemas.microsoft.com/office/drawing/2017/decorative" val="1"/>
              </a:ext>
            </a:extLst>
          </p:cNvPr>
          <p:cNvSpPr>
            <a:spLocks noChangeArrowheads="1"/>
          </p:cNvSpPr>
          <p:nvPr/>
        </p:nvSpPr>
        <p:spPr bwMode="auto">
          <a:xfrm>
            <a:off x="7743491" y="5937529"/>
            <a:ext cx="7080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$4.11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73">
            <a:extLst>
              <a:ext uri="{FF2B5EF4-FFF2-40B4-BE49-F238E27FC236}">
                <a16:creationId xmlns:a16="http://schemas.microsoft.com/office/drawing/2014/main" id="{C9381FE3-959D-3808-FFE8-8032E312489B}"/>
              </a:ext>
              <a:ext uri="{C183D7F6-B498-43B3-948B-1728B52AA6E4}">
                <adec:decorative xmlns:adec="http://schemas.microsoft.com/office/drawing/2017/decorative" val="1"/>
              </a:ext>
            </a:extLst>
          </p:cNvPr>
          <p:cNvSpPr>
            <a:spLocks noChangeArrowheads="1"/>
          </p:cNvSpPr>
          <p:nvPr/>
        </p:nvSpPr>
        <p:spPr bwMode="auto">
          <a:xfrm>
            <a:off x="5647991" y="5937529"/>
            <a:ext cx="7096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$1.82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74">
            <a:extLst>
              <a:ext uri="{FF2B5EF4-FFF2-40B4-BE49-F238E27FC236}">
                <a16:creationId xmlns:a16="http://schemas.microsoft.com/office/drawing/2014/main" id="{7FA952B2-C132-BA1C-2BCD-04D0BB03DA65}"/>
              </a:ext>
              <a:ext uri="{C183D7F6-B498-43B3-948B-1728B52AA6E4}">
                <adec:decorative xmlns:adec="http://schemas.microsoft.com/office/drawing/2017/decorative" val="1"/>
              </a:ext>
            </a:extLst>
          </p:cNvPr>
          <p:cNvSpPr>
            <a:spLocks noChangeArrowheads="1"/>
          </p:cNvSpPr>
          <p:nvPr/>
        </p:nvSpPr>
        <p:spPr bwMode="auto">
          <a:xfrm>
            <a:off x="3552491" y="5786716"/>
            <a:ext cx="13589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Employee's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75">
            <a:extLst>
              <a:ext uri="{FF2B5EF4-FFF2-40B4-BE49-F238E27FC236}">
                <a16:creationId xmlns:a16="http://schemas.microsoft.com/office/drawing/2014/main" id="{24DC7C10-D758-1D56-4A56-56247CD18C5E}"/>
              </a:ext>
              <a:ext uri="{C183D7F6-B498-43B3-948B-1728B52AA6E4}">
                <adec:decorative xmlns:adec="http://schemas.microsoft.com/office/drawing/2017/decorative" val="1"/>
              </a:ext>
            </a:extLst>
          </p:cNvPr>
          <p:cNvSpPr>
            <a:spLocks noChangeArrowheads="1"/>
          </p:cNvSpPr>
          <p:nvPr/>
        </p:nvSpPr>
        <p:spPr bwMode="auto">
          <a:xfrm>
            <a:off x="3552491" y="6089929"/>
            <a:ext cx="16033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Portion (max):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287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7" grpId="0"/>
      <p:bldP spid="48" grpId="0"/>
      <p:bldP spid="49" grpId="0"/>
      <p:bldP spid="52" grpId="0"/>
      <p:bldP spid="53" grpId="0"/>
      <p:bldP spid="54"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E962-D81E-E9F5-E060-929DF16C8106}"/>
              </a:ext>
            </a:extLst>
          </p:cNvPr>
          <p:cNvSpPr>
            <a:spLocks noGrp="1"/>
          </p:cNvSpPr>
          <p:nvPr>
            <p:ph type="title"/>
          </p:nvPr>
        </p:nvSpPr>
        <p:spPr/>
        <p:txBody>
          <a:bodyPr/>
          <a:lstStyle/>
          <a:p>
            <a:pPr algn="r"/>
            <a:r>
              <a:rPr lang="en-US"/>
              <a:t>Scenario: Small Employer Premiums</a:t>
            </a:r>
          </a:p>
        </p:txBody>
      </p:sp>
      <p:sp>
        <p:nvSpPr>
          <p:cNvPr id="3" name="Content Placeholder 2">
            <a:extLst>
              <a:ext uri="{FF2B5EF4-FFF2-40B4-BE49-F238E27FC236}">
                <a16:creationId xmlns:a16="http://schemas.microsoft.com/office/drawing/2014/main" id="{638206A2-1123-A9A8-D614-E4FB4E0125CD}"/>
              </a:ext>
            </a:extLst>
          </p:cNvPr>
          <p:cNvSpPr>
            <a:spLocks noGrp="1"/>
          </p:cNvSpPr>
          <p:nvPr>
            <p:ph idx="1"/>
          </p:nvPr>
        </p:nvSpPr>
        <p:spPr/>
        <p:txBody>
          <a:bodyPr>
            <a:normAutofit/>
          </a:bodyPr>
          <a:lstStyle/>
          <a:p>
            <a:pPr marL="0" lvl="0" indent="0" eaLnBrk="0" fontAlgn="base" hangingPunct="0">
              <a:spcBef>
                <a:spcPct val="0"/>
              </a:spcBef>
              <a:spcAft>
                <a:spcPct val="0"/>
              </a:spcAft>
              <a:buClrTx/>
              <a:buNone/>
            </a:pPr>
            <a:r>
              <a:rPr lang="en-US" sz="2400"/>
              <a:t>Two tables that illustrate how much an employer and their employees would pay in a certain scenario. In this scenario, the employer has 10 employees. Each employee makes $70,000 per year, for a total annual payroll of $700,000. This makes the employer a small employer. Each quarter, the total paid leave premiums are </a:t>
            </a:r>
            <a:r>
              <a:rPr lang="en-US" altLang="en-US" sz="2400">
                <a:solidFill>
                  <a:srgbClr val="003865"/>
                </a:solidFill>
                <a:latin typeface="Calibri" panose="020F0502020204030204" pitchFamily="34" charset="0"/>
              </a:rPr>
              <a:t>$354.38 </a:t>
            </a:r>
            <a:r>
              <a:rPr lang="en-US" sz="2400"/>
              <a:t>for family leave and $800.63 for medical leave, for a total of $1,155.01. The employer pays at minimum one-third of this, or $385.01, and the employees, collectively, pay up to the other two-thirds, or $770.00. The employer’s portion of the premiums is half of what it would be for a standard employer. There is no change to the employee’s individual or collective portion. Per employee, per week, this looks like a paycheck deduction of $1.82 for family leave and $4.11 for medical leave, or a total weekly paycheck deduction of $5.93.</a:t>
            </a:r>
          </a:p>
        </p:txBody>
      </p:sp>
      <p:sp>
        <p:nvSpPr>
          <p:cNvPr id="9" name="Rectangle 8">
            <a:extLst>
              <a:ext uri="{FF2B5EF4-FFF2-40B4-BE49-F238E27FC236}">
                <a16:creationId xmlns:a16="http://schemas.microsoft.com/office/drawing/2014/main" id="{73C31916-51AB-5C65-262D-688360A96CAA}"/>
              </a:ext>
              <a:ext uri="{C183D7F6-B498-43B3-948B-1728B52AA6E4}">
                <adec:decorative xmlns:adec="http://schemas.microsoft.com/office/drawing/2017/decorative" val="1"/>
              </a:ext>
            </a:extLst>
          </p:cNvPr>
          <p:cNvSpPr/>
          <p:nvPr/>
        </p:nvSpPr>
        <p:spPr>
          <a:xfrm>
            <a:off x="312821" y="1419726"/>
            <a:ext cx="11654691" cy="49366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C56BF772-4441-BBF4-17D1-23137C34CEB0}"/>
              </a:ext>
            </a:extLst>
          </p:cNvPr>
          <p:cNvSpPr>
            <a:spLocks noGrp="1"/>
          </p:cNvSpPr>
          <p:nvPr>
            <p:ph type="ftr" sz="quarter" idx="3"/>
          </p:nvPr>
        </p:nvSpPr>
        <p:spPr>
          <a:xfrm>
            <a:off x="-1492548" y="6357774"/>
            <a:ext cx="558764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info.paidleave.mn.gov</a:t>
            </a:r>
          </a:p>
        </p:txBody>
      </p:sp>
      <p:sp>
        <p:nvSpPr>
          <p:cNvPr id="4" name="TextBox 3">
            <a:extLst>
              <a:ext uri="{FF2B5EF4-FFF2-40B4-BE49-F238E27FC236}">
                <a16:creationId xmlns:a16="http://schemas.microsoft.com/office/drawing/2014/main" id="{39414D25-F050-FDCB-BFA9-52BF4356EA73}"/>
              </a:ext>
              <a:ext uri="{C183D7F6-B498-43B3-948B-1728B52AA6E4}">
                <adec:decorative xmlns:adec="http://schemas.microsoft.com/office/drawing/2017/decorative" val="1"/>
              </a:ext>
            </a:extLst>
          </p:cNvPr>
          <p:cNvSpPr txBox="1"/>
          <p:nvPr/>
        </p:nvSpPr>
        <p:spPr>
          <a:xfrm>
            <a:off x="669548" y="1914882"/>
            <a:ext cx="2207790" cy="430887"/>
          </a:xfrm>
          <a:prstGeom prst="rect">
            <a:avLst/>
          </a:prstGeom>
          <a:solidFill>
            <a:schemeClr val="bg2"/>
          </a:solidFill>
        </p:spPr>
        <p:txBody>
          <a:bodyPr wrap="square">
            <a:spAutoFit/>
          </a:bodyPr>
          <a:lstStyle/>
          <a:p>
            <a:r>
              <a:rPr lang="en-US" sz="2200" b="1"/>
              <a:t>Scenario</a:t>
            </a:r>
          </a:p>
        </p:txBody>
      </p:sp>
      <p:sp>
        <p:nvSpPr>
          <p:cNvPr id="5" name="TextBox 4">
            <a:extLst>
              <a:ext uri="{FF2B5EF4-FFF2-40B4-BE49-F238E27FC236}">
                <a16:creationId xmlns:a16="http://schemas.microsoft.com/office/drawing/2014/main" id="{445871BB-BC4B-CDDB-F62D-0F1350CC21F3}"/>
              </a:ext>
              <a:ext uri="{C183D7F6-B498-43B3-948B-1728B52AA6E4}">
                <adec:decorative xmlns:adec="http://schemas.microsoft.com/office/drawing/2017/decorative" val="1"/>
              </a:ext>
            </a:extLst>
          </p:cNvPr>
          <p:cNvSpPr txBox="1"/>
          <p:nvPr/>
        </p:nvSpPr>
        <p:spPr>
          <a:xfrm>
            <a:off x="669548" y="2345770"/>
            <a:ext cx="2207790" cy="2958106"/>
          </a:xfrm>
          <a:prstGeom prst="rect">
            <a:avLst/>
          </a:prstGeom>
          <a:solidFill>
            <a:schemeClr val="bg1">
              <a:lumMod val="95000"/>
            </a:schemeClr>
          </a:solidFill>
        </p:spPr>
        <p:txBody>
          <a:bodyPr wrap="square" numCol="1" rtlCol="0" anchor="ctr">
            <a:noAutofit/>
          </a:bodyPr>
          <a:lstStyle/>
          <a:p>
            <a:pPr marL="0" indent="0">
              <a:buNone/>
            </a:pPr>
            <a:r>
              <a:rPr lang="en-US" sz="2000">
                <a:ea typeface="Calibri"/>
                <a:cs typeface="Calibri"/>
              </a:rPr>
              <a:t>Employees: </a:t>
            </a:r>
            <a:r>
              <a:rPr lang="en-US" sz="2000" b="1">
                <a:ea typeface="Calibri"/>
                <a:cs typeface="Calibri"/>
              </a:rPr>
              <a:t>10</a:t>
            </a:r>
            <a:endParaRPr lang="en-US" sz="2000">
              <a:ea typeface="Calibri"/>
              <a:cs typeface="Calibri"/>
            </a:endParaRPr>
          </a:p>
          <a:p>
            <a:pPr marL="0" indent="0">
              <a:buNone/>
            </a:pPr>
            <a:endParaRPr lang="en-US" sz="2000">
              <a:ea typeface="Calibri"/>
              <a:cs typeface="Calibri"/>
            </a:endParaRPr>
          </a:p>
          <a:p>
            <a:pPr marL="0" indent="0">
              <a:buNone/>
            </a:pPr>
            <a:r>
              <a:rPr lang="en-US" sz="2000">
                <a:ea typeface="Calibri"/>
                <a:cs typeface="Calibri"/>
              </a:rPr>
              <a:t>Average employee wage: </a:t>
            </a:r>
            <a:r>
              <a:rPr lang="en-US" sz="2000" b="1">
                <a:ea typeface="Calibri"/>
                <a:cs typeface="Calibri"/>
              </a:rPr>
              <a:t>$70,000</a:t>
            </a:r>
            <a:endParaRPr lang="en-US" sz="2000">
              <a:ea typeface="Calibri"/>
              <a:cs typeface="Calibri"/>
            </a:endParaRPr>
          </a:p>
          <a:p>
            <a:pPr marL="0" indent="0">
              <a:buNone/>
            </a:pPr>
            <a:endParaRPr lang="en-US" sz="2000">
              <a:ea typeface="Calibri"/>
              <a:cs typeface="Calibri"/>
            </a:endParaRPr>
          </a:p>
          <a:p>
            <a:pPr marL="0" indent="0">
              <a:buNone/>
            </a:pPr>
            <a:r>
              <a:rPr lang="en-US" sz="2000">
                <a:ea typeface="Calibri"/>
                <a:cs typeface="Calibri"/>
              </a:rPr>
              <a:t>Total annual payroll: </a:t>
            </a:r>
            <a:r>
              <a:rPr lang="en-US" sz="2000" b="1">
                <a:ea typeface="Calibri"/>
                <a:cs typeface="Calibri"/>
              </a:rPr>
              <a:t>$700,000</a:t>
            </a:r>
            <a:endParaRPr lang="en-US" sz="2000">
              <a:ea typeface="Calibri"/>
              <a:cs typeface="Calibri"/>
            </a:endParaRPr>
          </a:p>
        </p:txBody>
      </p:sp>
      <p:sp>
        <p:nvSpPr>
          <p:cNvPr id="6" name="TextBox 5">
            <a:extLst>
              <a:ext uri="{FF2B5EF4-FFF2-40B4-BE49-F238E27FC236}">
                <a16:creationId xmlns:a16="http://schemas.microsoft.com/office/drawing/2014/main" id="{38AC4758-6462-231C-42BF-8F18C6E19FFF}"/>
              </a:ext>
              <a:ext uri="{C183D7F6-B498-43B3-948B-1728B52AA6E4}">
                <adec:decorative xmlns:adec="http://schemas.microsoft.com/office/drawing/2017/decorative" val="1"/>
              </a:ext>
            </a:extLst>
          </p:cNvPr>
          <p:cNvSpPr txBox="1"/>
          <p:nvPr/>
        </p:nvSpPr>
        <p:spPr>
          <a:xfrm>
            <a:off x="3567604" y="1446597"/>
            <a:ext cx="3607743" cy="400110"/>
          </a:xfrm>
          <a:prstGeom prst="rect">
            <a:avLst/>
          </a:prstGeom>
          <a:solidFill>
            <a:schemeClr val="accent6"/>
          </a:solidFill>
        </p:spPr>
        <p:txBody>
          <a:bodyPr wrap="square">
            <a:spAutoFit/>
          </a:bodyPr>
          <a:lstStyle/>
          <a:p>
            <a:r>
              <a:rPr lang="en-US" sz="2000" b="1">
                <a:solidFill>
                  <a:schemeClr val="bg1"/>
                </a:solidFill>
              </a:rPr>
              <a:t>Total Workforce (Quarterly)</a:t>
            </a:r>
          </a:p>
        </p:txBody>
      </p:sp>
      <p:sp>
        <p:nvSpPr>
          <p:cNvPr id="7" name="TextBox 6">
            <a:extLst>
              <a:ext uri="{FF2B5EF4-FFF2-40B4-BE49-F238E27FC236}">
                <a16:creationId xmlns:a16="http://schemas.microsoft.com/office/drawing/2014/main" id="{2ABC90DF-55E6-679A-8E6F-1A9AC2A04765}"/>
              </a:ext>
              <a:ext uri="{C183D7F6-B498-43B3-948B-1728B52AA6E4}">
                <adec:decorative xmlns:adec="http://schemas.microsoft.com/office/drawing/2017/decorative" val="1"/>
              </a:ext>
            </a:extLst>
          </p:cNvPr>
          <p:cNvSpPr txBox="1"/>
          <p:nvPr/>
        </p:nvSpPr>
        <p:spPr>
          <a:xfrm>
            <a:off x="3567606" y="4692543"/>
            <a:ext cx="3607743" cy="400110"/>
          </a:xfrm>
          <a:prstGeom prst="rect">
            <a:avLst/>
          </a:prstGeom>
          <a:solidFill>
            <a:schemeClr val="accent3"/>
          </a:solidFill>
        </p:spPr>
        <p:txBody>
          <a:bodyPr wrap="square">
            <a:spAutoFit/>
          </a:bodyPr>
          <a:lstStyle/>
          <a:p>
            <a:r>
              <a:rPr lang="en-US" sz="2000" b="1">
                <a:solidFill>
                  <a:schemeClr val="bg1"/>
                </a:solidFill>
              </a:rPr>
              <a:t>Average Employee (Weekly)</a:t>
            </a:r>
          </a:p>
        </p:txBody>
      </p:sp>
      <p:sp>
        <p:nvSpPr>
          <p:cNvPr id="14" name="AutoShape 3">
            <a:extLst>
              <a:ext uri="{FF2B5EF4-FFF2-40B4-BE49-F238E27FC236}">
                <a16:creationId xmlns:a16="http://schemas.microsoft.com/office/drawing/2014/main" id="{80F2629C-B48B-9E72-0E18-AD6E91EB63EF}"/>
              </a:ext>
              <a:ext uri="{C183D7F6-B498-43B3-948B-1728B52AA6E4}">
                <adec:decorative xmlns:adec="http://schemas.microsoft.com/office/drawing/2017/decorative" val="1"/>
              </a:ext>
            </a:extLst>
          </p:cNvPr>
          <p:cNvSpPr>
            <a:spLocks noChangeAspect="1" noChangeArrowheads="1" noTextEdit="1"/>
          </p:cNvSpPr>
          <p:nvPr/>
        </p:nvSpPr>
        <p:spPr bwMode="auto">
          <a:xfrm>
            <a:off x="3545824" y="1975515"/>
            <a:ext cx="8399463"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5">
            <a:extLst>
              <a:ext uri="{FF2B5EF4-FFF2-40B4-BE49-F238E27FC236}">
                <a16:creationId xmlns:a16="http://schemas.microsoft.com/office/drawing/2014/main" id="{73A8BC3D-0A44-A07D-6DFA-C1CD5220987A}"/>
              </a:ext>
              <a:ext uri="{C183D7F6-B498-43B3-948B-1728B52AA6E4}">
                <adec:decorative xmlns:adec="http://schemas.microsoft.com/office/drawing/2017/decorative" val="1"/>
              </a:ext>
            </a:extLst>
          </p:cNvPr>
          <p:cNvSpPr>
            <a:spLocks noChangeArrowheads="1"/>
          </p:cNvSpPr>
          <p:nvPr/>
        </p:nvSpPr>
        <p:spPr bwMode="auto">
          <a:xfrm>
            <a:off x="3552174" y="2007265"/>
            <a:ext cx="2095500" cy="395288"/>
          </a:xfrm>
          <a:prstGeom prst="rect">
            <a:avLst/>
          </a:prstGeom>
          <a:solidFill>
            <a:srgbClr val="DBCE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6">
            <a:extLst>
              <a:ext uri="{FF2B5EF4-FFF2-40B4-BE49-F238E27FC236}">
                <a16:creationId xmlns:a16="http://schemas.microsoft.com/office/drawing/2014/main" id="{9CF8FB6C-D5D6-29F9-11EB-66A74120FB11}"/>
              </a:ext>
              <a:ext uri="{C183D7F6-B498-43B3-948B-1728B52AA6E4}">
                <adec:decorative xmlns:adec="http://schemas.microsoft.com/office/drawing/2017/decorative" val="1"/>
              </a:ext>
            </a:extLst>
          </p:cNvPr>
          <p:cNvSpPr>
            <a:spLocks noChangeArrowheads="1"/>
          </p:cNvSpPr>
          <p:nvPr/>
        </p:nvSpPr>
        <p:spPr bwMode="auto">
          <a:xfrm>
            <a:off x="5647674" y="2007265"/>
            <a:ext cx="2093913" cy="395288"/>
          </a:xfrm>
          <a:prstGeom prst="rect">
            <a:avLst/>
          </a:prstGeom>
          <a:solidFill>
            <a:srgbClr val="DBCE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7">
            <a:extLst>
              <a:ext uri="{FF2B5EF4-FFF2-40B4-BE49-F238E27FC236}">
                <a16:creationId xmlns:a16="http://schemas.microsoft.com/office/drawing/2014/main" id="{58421A73-CFFF-6832-8E00-E3925C52E099}"/>
              </a:ext>
              <a:ext uri="{C183D7F6-B498-43B3-948B-1728B52AA6E4}">
                <adec:decorative xmlns:adec="http://schemas.microsoft.com/office/drawing/2017/decorative" val="1"/>
              </a:ext>
            </a:extLst>
          </p:cNvPr>
          <p:cNvSpPr>
            <a:spLocks noChangeArrowheads="1"/>
          </p:cNvSpPr>
          <p:nvPr/>
        </p:nvSpPr>
        <p:spPr bwMode="auto">
          <a:xfrm>
            <a:off x="7743174" y="2007265"/>
            <a:ext cx="2093913" cy="395288"/>
          </a:xfrm>
          <a:prstGeom prst="rect">
            <a:avLst/>
          </a:prstGeom>
          <a:solidFill>
            <a:srgbClr val="DBCE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E128D6B5-B535-5CE1-7319-E33AA3EAADCF}"/>
              </a:ext>
              <a:ext uri="{C183D7F6-B498-43B3-948B-1728B52AA6E4}">
                <adec:decorative xmlns:adec="http://schemas.microsoft.com/office/drawing/2017/decorative" val="1"/>
              </a:ext>
            </a:extLst>
          </p:cNvPr>
          <p:cNvSpPr>
            <a:spLocks noChangeArrowheads="1"/>
          </p:cNvSpPr>
          <p:nvPr/>
        </p:nvSpPr>
        <p:spPr bwMode="auto">
          <a:xfrm>
            <a:off x="9837087" y="2007265"/>
            <a:ext cx="2095500" cy="395288"/>
          </a:xfrm>
          <a:prstGeom prst="rect">
            <a:avLst/>
          </a:prstGeom>
          <a:solidFill>
            <a:srgbClr val="DBCE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9">
            <a:extLst>
              <a:ext uri="{FF2B5EF4-FFF2-40B4-BE49-F238E27FC236}">
                <a16:creationId xmlns:a16="http://schemas.microsoft.com/office/drawing/2014/main" id="{DA4D4BE9-23D3-73C3-2495-1BFE636EA79D}"/>
              </a:ext>
              <a:ext uri="{C183D7F6-B498-43B3-948B-1728B52AA6E4}">
                <adec:decorative xmlns:adec="http://schemas.microsoft.com/office/drawing/2017/decorative" val="1"/>
              </a:ext>
            </a:extLst>
          </p:cNvPr>
          <p:cNvSpPr>
            <a:spLocks noChangeArrowheads="1"/>
          </p:cNvSpPr>
          <p:nvPr/>
        </p:nvSpPr>
        <p:spPr bwMode="auto">
          <a:xfrm>
            <a:off x="3552174" y="2402553"/>
            <a:ext cx="2095500" cy="701675"/>
          </a:xfrm>
          <a:prstGeom prst="rect">
            <a:avLst/>
          </a:prstGeom>
          <a:solidFill>
            <a:srgbClr val="EE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0">
            <a:extLst>
              <a:ext uri="{FF2B5EF4-FFF2-40B4-BE49-F238E27FC236}">
                <a16:creationId xmlns:a16="http://schemas.microsoft.com/office/drawing/2014/main" id="{9E811108-7390-ACB4-A20E-24EEA12A5571}"/>
              </a:ext>
              <a:ext uri="{C183D7F6-B498-43B3-948B-1728B52AA6E4}">
                <adec:decorative xmlns:adec="http://schemas.microsoft.com/office/drawing/2017/decorative" val="1"/>
              </a:ext>
            </a:extLst>
          </p:cNvPr>
          <p:cNvSpPr>
            <a:spLocks noChangeArrowheads="1"/>
          </p:cNvSpPr>
          <p:nvPr/>
        </p:nvSpPr>
        <p:spPr bwMode="auto">
          <a:xfrm>
            <a:off x="5647674" y="2402553"/>
            <a:ext cx="2093913" cy="701675"/>
          </a:xfrm>
          <a:prstGeom prst="rect">
            <a:avLst/>
          </a:prstGeom>
          <a:solidFill>
            <a:srgbClr val="EE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1">
            <a:extLst>
              <a:ext uri="{FF2B5EF4-FFF2-40B4-BE49-F238E27FC236}">
                <a16:creationId xmlns:a16="http://schemas.microsoft.com/office/drawing/2014/main" id="{FFABB391-5F29-6714-850B-7BC0C2540EAE}"/>
              </a:ext>
              <a:ext uri="{C183D7F6-B498-43B3-948B-1728B52AA6E4}">
                <adec:decorative xmlns:adec="http://schemas.microsoft.com/office/drawing/2017/decorative" val="1"/>
              </a:ext>
            </a:extLst>
          </p:cNvPr>
          <p:cNvSpPr>
            <a:spLocks noChangeArrowheads="1"/>
          </p:cNvSpPr>
          <p:nvPr/>
        </p:nvSpPr>
        <p:spPr bwMode="auto">
          <a:xfrm>
            <a:off x="7743174" y="2402553"/>
            <a:ext cx="2093913" cy="701675"/>
          </a:xfrm>
          <a:prstGeom prst="rect">
            <a:avLst/>
          </a:prstGeom>
          <a:solidFill>
            <a:srgbClr val="EE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2">
            <a:extLst>
              <a:ext uri="{FF2B5EF4-FFF2-40B4-BE49-F238E27FC236}">
                <a16:creationId xmlns:a16="http://schemas.microsoft.com/office/drawing/2014/main" id="{85301347-4C78-7AAB-A674-A64BA2138AE6}"/>
              </a:ext>
              <a:ext uri="{C183D7F6-B498-43B3-948B-1728B52AA6E4}">
                <adec:decorative xmlns:adec="http://schemas.microsoft.com/office/drawing/2017/decorative" val="1"/>
              </a:ext>
            </a:extLst>
          </p:cNvPr>
          <p:cNvSpPr>
            <a:spLocks noChangeArrowheads="1"/>
          </p:cNvSpPr>
          <p:nvPr/>
        </p:nvSpPr>
        <p:spPr bwMode="auto">
          <a:xfrm>
            <a:off x="9837087" y="2402553"/>
            <a:ext cx="2095500" cy="701675"/>
          </a:xfrm>
          <a:prstGeom prst="rect">
            <a:avLst/>
          </a:prstGeom>
          <a:solidFill>
            <a:srgbClr val="EE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3">
            <a:extLst>
              <a:ext uri="{FF2B5EF4-FFF2-40B4-BE49-F238E27FC236}">
                <a16:creationId xmlns:a16="http://schemas.microsoft.com/office/drawing/2014/main" id="{DA8E2D50-DBC9-2940-D21C-20CDDBF0EFD1}"/>
              </a:ext>
              <a:ext uri="{C183D7F6-B498-43B3-948B-1728B52AA6E4}">
                <adec:decorative xmlns:adec="http://schemas.microsoft.com/office/drawing/2017/decorative" val="1"/>
              </a:ext>
            </a:extLst>
          </p:cNvPr>
          <p:cNvSpPr>
            <a:spLocks noChangeArrowheads="1"/>
          </p:cNvSpPr>
          <p:nvPr/>
        </p:nvSpPr>
        <p:spPr bwMode="auto">
          <a:xfrm>
            <a:off x="3552174" y="3104228"/>
            <a:ext cx="2095500" cy="700088"/>
          </a:xfrm>
          <a:prstGeom prst="rect">
            <a:avLst/>
          </a:prstGeom>
          <a:solidFill>
            <a:srgbClr val="DBCE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4">
            <a:extLst>
              <a:ext uri="{FF2B5EF4-FFF2-40B4-BE49-F238E27FC236}">
                <a16:creationId xmlns:a16="http://schemas.microsoft.com/office/drawing/2014/main" id="{0AA964A6-071E-0CC9-CFCC-2BD5B10D1522}"/>
              </a:ext>
              <a:ext uri="{C183D7F6-B498-43B3-948B-1728B52AA6E4}">
                <adec:decorative xmlns:adec="http://schemas.microsoft.com/office/drawing/2017/decorative" val="1"/>
              </a:ext>
            </a:extLst>
          </p:cNvPr>
          <p:cNvSpPr>
            <a:spLocks noChangeArrowheads="1"/>
          </p:cNvSpPr>
          <p:nvPr/>
        </p:nvSpPr>
        <p:spPr bwMode="auto">
          <a:xfrm>
            <a:off x="5647674" y="3104228"/>
            <a:ext cx="2093913" cy="700088"/>
          </a:xfrm>
          <a:prstGeom prst="rect">
            <a:avLst/>
          </a:prstGeom>
          <a:solidFill>
            <a:srgbClr val="DBCE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5">
            <a:extLst>
              <a:ext uri="{FF2B5EF4-FFF2-40B4-BE49-F238E27FC236}">
                <a16:creationId xmlns:a16="http://schemas.microsoft.com/office/drawing/2014/main" id="{DF24D1A9-75D3-426B-FCC5-00E961D0B04C}"/>
              </a:ext>
              <a:ext uri="{C183D7F6-B498-43B3-948B-1728B52AA6E4}">
                <adec:decorative xmlns:adec="http://schemas.microsoft.com/office/drawing/2017/decorative" val="1"/>
              </a:ext>
            </a:extLst>
          </p:cNvPr>
          <p:cNvSpPr>
            <a:spLocks noChangeArrowheads="1"/>
          </p:cNvSpPr>
          <p:nvPr/>
        </p:nvSpPr>
        <p:spPr bwMode="auto">
          <a:xfrm>
            <a:off x="7743174" y="3104228"/>
            <a:ext cx="2093913" cy="701675"/>
          </a:xfrm>
          <a:prstGeom prst="rect">
            <a:avLst/>
          </a:prstGeom>
          <a:solidFill>
            <a:srgbClr val="DBCE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6">
            <a:extLst>
              <a:ext uri="{FF2B5EF4-FFF2-40B4-BE49-F238E27FC236}">
                <a16:creationId xmlns:a16="http://schemas.microsoft.com/office/drawing/2014/main" id="{1BFF6D51-DD6D-0620-2983-6A83A42E0E0A}"/>
              </a:ext>
              <a:ext uri="{C183D7F6-B498-43B3-948B-1728B52AA6E4}">
                <adec:decorative xmlns:adec="http://schemas.microsoft.com/office/drawing/2017/decorative" val="1"/>
              </a:ext>
            </a:extLst>
          </p:cNvPr>
          <p:cNvSpPr>
            <a:spLocks noChangeArrowheads="1"/>
          </p:cNvSpPr>
          <p:nvPr/>
        </p:nvSpPr>
        <p:spPr bwMode="auto">
          <a:xfrm>
            <a:off x="9837087" y="3104228"/>
            <a:ext cx="2095500" cy="701675"/>
          </a:xfrm>
          <a:prstGeom prst="rect">
            <a:avLst/>
          </a:prstGeom>
          <a:solidFill>
            <a:srgbClr val="DBCE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17">
            <a:extLst>
              <a:ext uri="{FF2B5EF4-FFF2-40B4-BE49-F238E27FC236}">
                <a16:creationId xmlns:a16="http://schemas.microsoft.com/office/drawing/2014/main" id="{CFC8DBD5-12AD-EBA8-72F7-DD7F5693CCA7}"/>
              </a:ext>
              <a:ext uri="{C183D7F6-B498-43B3-948B-1728B52AA6E4}">
                <adec:decorative xmlns:adec="http://schemas.microsoft.com/office/drawing/2017/decorative" val="1"/>
              </a:ext>
            </a:extLst>
          </p:cNvPr>
          <p:cNvSpPr>
            <a:spLocks noChangeArrowheads="1"/>
          </p:cNvSpPr>
          <p:nvPr/>
        </p:nvSpPr>
        <p:spPr bwMode="auto">
          <a:xfrm>
            <a:off x="3552174" y="3804315"/>
            <a:ext cx="2095500" cy="701675"/>
          </a:xfrm>
          <a:prstGeom prst="rect">
            <a:avLst/>
          </a:prstGeom>
          <a:solidFill>
            <a:srgbClr val="EE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8">
            <a:extLst>
              <a:ext uri="{FF2B5EF4-FFF2-40B4-BE49-F238E27FC236}">
                <a16:creationId xmlns:a16="http://schemas.microsoft.com/office/drawing/2014/main" id="{C84FEC99-C401-0253-5FDB-5593B117AF95}"/>
              </a:ext>
              <a:ext uri="{C183D7F6-B498-43B3-948B-1728B52AA6E4}">
                <adec:decorative xmlns:adec="http://schemas.microsoft.com/office/drawing/2017/decorative" val="1"/>
              </a:ext>
            </a:extLst>
          </p:cNvPr>
          <p:cNvSpPr>
            <a:spLocks noChangeArrowheads="1"/>
          </p:cNvSpPr>
          <p:nvPr/>
        </p:nvSpPr>
        <p:spPr bwMode="auto">
          <a:xfrm>
            <a:off x="5647674" y="3804315"/>
            <a:ext cx="2093913" cy="701675"/>
          </a:xfrm>
          <a:prstGeom prst="rect">
            <a:avLst/>
          </a:prstGeom>
          <a:solidFill>
            <a:srgbClr val="EE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19">
            <a:extLst>
              <a:ext uri="{FF2B5EF4-FFF2-40B4-BE49-F238E27FC236}">
                <a16:creationId xmlns:a16="http://schemas.microsoft.com/office/drawing/2014/main" id="{B52FA382-B9B4-43A6-49C8-EEEF5E6BCC5A}"/>
              </a:ext>
              <a:ext uri="{C183D7F6-B498-43B3-948B-1728B52AA6E4}">
                <adec:decorative xmlns:adec="http://schemas.microsoft.com/office/drawing/2017/decorative" val="1"/>
              </a:ext>
            </a:extLst>
          </p:cNvPr>
          <p:cNvSpPr>
            <a:spLocks noChangeArrowheads="1"/>
          </p:cNvSpPr>
          <p:nvPr/>
        </p:nvSpPr>
        <p:spPr bwMode="auto">
          <a:xfrm>
            <a:off x="7743174" y="3805903"/>
            <a:ext cx="2093913" cy="700088"/>
          </a:xfrm>
          <a:prstGeom prst="rect">
            <a:avLst/>
          </a:prstGeom>
          <a:solidFill>
            <a:srgbClr val="EE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0">
            <a:extLst>
              <a:ext uri="{FF2B5EF4-FFF2-40B4-BE49-F238E27FC236}">
                <a16:creationId xmlns:a16="http://schemas.microsoft.com/office/drawing/2014/main" id="{770DA2CD-D41E-470B-16BB-58B53D95DFC5}"/>
              </a:ext>
              <a:ext uri="{C183D7F6-B498-43B3-948B-1728B52AA6E4}">
                <adec:decorative xmlns:adec="http://schemas.microsoft.com/office/drawing/2017/decorative" val="1"/>
              </a:ext>
            </a:extLst>
          </p:cNvPr>
          <p:cNvSpPr>
            <a:spLocks noChangeArrowheads="1"/>
          </p:cNvSpPr>
          <p:nvPr/>
        </p:nvSpPr>
        <p:spPr bwMode="auto">
          <a:xfrm>
            <a:off x="9837087" y="3805903"/>
            <a:ext cx="2095500" cy="700088"/>
          </a:xfrm>
          <a:prstGeom prst="rect">
            <a:avLst/>
          </a:prstGeom>
          <a:solidFill>
            <a:srgbClr val="EE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21">
            <a:extLst>
              <a:ext uri="{FF2B5EF4-FFF2-40B4-BE49-F238E27FC236}">
                <a16:creationId xmlns:a16="http://schemas.microsoft.com/office/drawing/2014/main" id="{9E015D8E-68F2-2B99-5DED-C89C5D5EFA7B}"/>
              </a:ext>
              <a:ext uri="{C183D7F6-B498-43B3-948B-1728B52AA6E4}">
                <adec:decorative xmlns:adec="http://schemas.microsoft.com/office/drawing/2017/decorative" val="1"/>
              </a:ext>
            </a:extLst>
          </p:cNvPr>
          <p:cNvSpPr>
            <a:spLocks noChangeShapeType="1"/>
          </p:cNvSpPr>
          <p:nvPr/>
        </p:nvSpPr>
        <p:spPr bwMode="auto">
          <a:xfrm>
            <a:off x="5647674" y="2000915"/>
            <a:ext cx="0" cy="25114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2">
            <a:extLst>
              <a:ext uri="{FF2B5EF4-FFF2-40B4-BE49-F238E27FC236}">
                <a16:creationId xmlns:a16="http://schemas.microsoft.com/office/drawing/2014/main" id="{85986AEF-AE00-0175-B060-9301109D24C2}"/>
              </a:ext>
              <a:ext uri="{C183D7F6-B498-43B3-948B-1728B52AA6E4}">
                <adec:decorative xmlns:adec="http://schemas.microsoft.com/office/drawing/2017/decorative" val="1"/>
              </a:ext>
            </a:extLst>
          </p:cNvPr>
          <p:cNvSpPr>
            <a:spLocks noChangeShapeType="1"/>
          </p:cNvSpPr>
          <p:nvPr/>
        </p:nvSpPr>
        <p:spPr bwMode="auto">
          <a:xfrm>
            <a:off x="7741587" y="2000915"/>
            <a:ext cx="0" cy="25114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3">
            <a:extLst>
              <a:ext uri="{FF2B5EF4-FFF2-40B4-BE49-F238E27FC236}">
                <a16:creationId xmlns:a16="http://schemas.microsoft.com/office/drawing/2014/main" id="{A545A1F2-4BE0-BDA7-951A-2FF37FF2CF27}"/>
              </a:ext>
              <a:ext uri="{C183D7F6-B498-43B3-948B-1728B52AA6E4}">
                <adec:decorative xmlns:adec="http://schemas.microsoft.com/office/drawing/2017/decorative" val="1"/>
              </a:ext>
            </a:extLst>
          </p:cNvPr>
          <p:cNvSpPr>
            <a:spLocks noChangeShapeType="1"/>
          </p:cNvSpPr>
          <p:nvPr/>
        </p:nvSpPr>
        <p:spPr bwMode="auto">
          <a:xfrm>
            <a:off x="9837087" y="2000915"/>
            <a:ext cx="0" cy="25114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4">
            <a:extLst>
              <a:ext uri="{FF2B5EF4-FFF2-40B4-BE49-F238E27FC236}">
                <a16:creationId xmlns:a16="http://schemas.microsoft.com/office/drawing/2014/main" id="{21D82B13-1BB5-EDCD-5535-0D3E2DB8FF1D}"/>
              </a:ext>
              <a:ext uri="{C183D7F6-B498-43B3-948B-1728B52AA6E4}">
                <adec:decorative xmlns:adec="http://schemas.microsoft.com/office/drawing/2017/decorative" val="1"/>
              </a:ext>
            </a:extLst>
          </p:cNvPr>
          <p:cNvSpPr>
            <a:spLocks noChangeShapeType="1"/>
          </p:cNvSpPr>
          <p:nvPr/>
        </p:nvSpPr>
        <p:spPr bwMode="auto">
          <a:xfrm>
            <a:off x="3547412" y="2402553"/>
            <a:ext cx="83915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5">
            <a:extLst>
              <a:ext uri="{FF2B5EF4-FFF2-40B4-BE49-F238E27FC236}">
                <a16:creationId xmlns:a16="http://schemas.microsoft.com/office/drawing/2014/main" id="{7E23DBED-A19A-5A8A-D30A-A46DDB2ADD34}"/>
              </a:ext>
              <a:ext uri="{C183D7F6-B498-43B3-948B-1728B52AA6E4}">
                <adec:decorative xmlns:adec="http://schemas.microsoft.com/office/drawing/2017/decorative" val="1"/>
              </a:ext>
            </a:extLst>
          </p:cNvPr>
          <p:cNvSpPr>
            <a:spLocks noChangeShapeType="1"/>
          </p:cNvSpPr>
          <p:nvPr/>
        </p:nvSpPr>
        <p:spPr bwMode="auto">
          <a:xfrm>
            <a:off x="3547412" y="3104228"/>
            <a:ext cx="83915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26">
            <a:extLst>
              <a:ext uri="{FF2B5EF4-FFF2-40B4-BE49-F238E27FC236}">
                <a16:creationId xmlns:a16="http://schemas.microsoft.com/office/drawing/2014/main" id="{02B1F23A-4C7A-FBBE-75CE-4863C1FD08A9}"/>
              </a:ext>
              <a:ext uri="{C183D7F6-B498-43B3-948B-1728B52AA6E4}">
                <adec:decorative xmlns:adec="http://schemas.microsoft.com/office/drawing/2017/decorative" val="1"/>
              </a:ext>
            </a:extLst>
          </p:cNvPr>
          <p:cNvSpPr>
            <a:spLocks noChangeShapeType="1"/>
          </p:cNvSpPr>
          <p:nvPr/>
        </p:nvSpPr>
        <p:spPr bwMode="auto">
          <a:xfrm>
            <a:off x="3547412" y="3805903"/>
            <a:ext cx="83915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27">
            <a:extLst>
              <a:ext uri="{FF2B5EF4-FFF2-40B4-BE49-F238E27FC236}">
                <a16:creationId xmlns:a16="http://schemas.microsoft.com/office/drawing/2014/main" id="{8AB54AE0-5D30-326A-16C7-64660D8CEDC6}"/>
              </a:ext>
              <a:ext uri="{C183D7F6-B498-43B3-948B-1728B52AA6E4}">
                <adec:decorative xmlns:adec="http://schemas.microsoft.com/office/drawing/2017/decorative" val="1"/>
              </a:ext>
            </a:extLst>
          </p:cNvPr>
          <p:cNvSpPr>
            <a:spLocks noChangeShapeType="1"/>
          </p:cNvSpPr>
          <p:nvPr/>
        </p:nvSpPr>
        <p:spPr bwMode="auto">
          <a:xfrm>
            <a:off x="3552174" y="2000915"/>
            <a:ext cx="0" cy="25114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28">
            <a:extLst>
              <a:ext uri="{FF2B5EF4-FFF2-40B4-BE49-F238E27FC236}">
                <a16:creationId xmlns:a16="http://schemas.microsoft.com/office/drawing/2014/main" id="{6BE5416B-D22B-81C4-7D94-79344EAC9298}"/>
              </a:ext>
              <a:ext uri="{C183D7F6-B498-43B3-948B-1728B52AA6E4}">
                <adec:decorative xmlns:adec="http://schemas.microsoft.com/office/drawing/2017/decorative" val="1"/>
              </a:ext>
            </a:extLst>
          </p:cNvPr>
          <p:cNvSpPr>
            <a:spLocks noChangeShapeType="1"/>
          </p:cNvSpPr>
          <p:nvPr/>
        </p:nvSpPr>
        <p:spPr bwMode="auto">
          <a:xfrm>
            <a:off x="11932587" y="2000915"/>
            <a:ext cx="0" cy="25114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29">
            <a:extLst>
              <a:ext uri="{FF2B5EF4-FFF2-40B4-BE49-F238E27FC236}">
                <a16:creationId xmlns:a16="http://schemas.microsoft.com/office/drawing/2014/main" id="{77953B90-A6A8-C6B6-91F7-ADE2431A0767}"/>
              </a:ext>
              <a:ext uri="{C183D7F6-B498-43B3-948B-1728B52AA6E4}">
                <adec:decorative xmlns:adec="http://schemas.microsoft.com/office/drawing/2017/decorative" val="1"/>
              </a:ext>
            </a:extLst>
          </p:cNvPr>
          <p:cNvSpPr>
            <a:spLocks noChangeShapeType="1"/>
          </p:cNvSpPr>
          <p:nvPr/>
        </p:nvSpPr>
        <p:spPr bwMode="auto">
          <a:xfrm>
            <a:off x="3547412" y="2007265"/>
            <a:ext cx="83915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0">
            <a:extLst>
              <a:ext uri="{FF2B5EF4-FFF2-40B4-BE49-F238E27FC236}">
                <a16:creationId xmlns:a16="http://schemas.microsoft.com/office/drawing/2014/main" id="{A376AA65-3EF5-71AA-558D-8B4F6C6550C0}"/>
              </a:ext>
              <a:ext uri="{C183D7F6-B498-43B3-948B-1728B52AA6E4}">
                <adec:decorative xmlns:adec="http://schemas.microsoft.com/office/drawing/2017/decorative" val="1"/>
              </a:ext>
            </a:extLst>
          </p:cNvPr>
          <p:cNvSpPr>
            <a:spLocks noChangeShapeType="1"/>
          </p:cNvSpPr>
          <p:nvPr/>
        </p:nvSpPr>
        <p:spPr bwMode="auto">
          <a:xfrm>
            <a:off x="3547412" y="4505990"/>
            <a:ext cx="83915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31">
            <a:extLst>
              <a:ext uri="{FF2B5EF4-FFF2-40B4-BE49-F238E27FC236}">
                <a16:creationId xmlns:a16="http://schemas.microsoft.com/office/drawing/2014/main" id="{829E0B30-DF30-4806-50EA-5F53C2DBDA9A}"/>
              </a:ext>
              <a:ext uri="{C183D7F6-B498-43B3-948B-1728B52AA6E4}">
                <adec:decorative xmlns:adec="http://schemas.microsoft.com/office/drawing/2017/decorative" val="1"/>
              </a:ext>
            </a:extLst>
          </p:cNvPr>
          <p:cNvSpPr>
            <a:spLocks noChangeArrowheads="1"/>
          </p:cNvSpPr>
          <p:nvPr/>
        </p:nvSpPr>
        <p:spPr bwMode="auto">
          <a:xfrm>
            <a:off x="9929162" y="2050128"/>
            <a:ext cx="6731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Total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2">
            <a:extLst>
              <a:ext uri="{FF2B5EF4-FFF2-40B4-BE49-F238E27FC236}">
                <a16:creationId xmlns:a16="http://schemas.microsoft.com/office/drawing/2014/main" id="{5C3EF4A4-6C2F-E691-6696-4B65A2471AC5}"/>
              </a:ext>
              <a:ext uri="{C183D7F6-B498-43B3-948B-1728B52AA6E4}">
                <adec:decorative xmlns:adec="http://schemas.microsoft.com/office/drawing/2017/decorative" val="1"/>
              </a:ext>
            </a:extLst>
          </p:cNvPr>
          <p:cNvSpPr>
            <a:spLocks noChangeArrowheads="1"/>
          </p:cNvSpPr>
          <p:nvPr/>
        </p:nvSpPr>
        <p:spPr bwMode="auto">
          <a:xfrm>
            <a:off x="7833662" y="2050128"/>
            <a:ext cx="164941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Medical Leave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3">
            <a:extLst>
              <a:ext uri="{FF2B5EF4-FFF2-40B4-BE49-F238E27FC236}">
                <a16:creationId xmlns:a16="http://schemas.microsoft.com/office/drawing/2014/main" id="{7ADD1804-8E4A-97F4-01D9-A104400CE328}"/>
              </a:ext>
              <a:ext uri="{C183D7F6-B498-43B3-948B-1728B52AA6E4}">
                <adec:decorative xmlns:adec="http://schemas.microsoft.com/office/drawing/2017/decorative" val="1"/>
              </a:ext>
            </a:extLst>
          </p:cNvPr>
          <p:cNvSpPr>
            <a:spLocks noChangeArrowheads="1"/>
          </p:cNvSpPr>
          <p:nvPr/>
        </p:nvSpPr>
        <p:spPr bwMode="auto">
          <a:xfrm>
            <a:off x="5739749" y="2050128"/>
            <a:ext cx="14986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Family Leave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34">
            <a:extLst>
              <a:ext uri="{FF2B5EF4-FFF2-40B4-BE49-F238E27FC236}">
                <a16:creationId xmlns:a16="http://schemas.microsoft.com/office/drawing/2014/main" id="{BD7237D1-7A45-2DA3-BEDD-9C84B27E2C93}"/>
              </a:ext>
              <a:ext uri="{C183D7F6-B498-43B3-948B-1728B52AA6E4}">
                <adec:decorative xmlns:adec="http://schemas.microsoft.com/office/drawing/2017/decorative" val="1"/>
              </a:ext>
            </a:extLst>
          </p:cNvPr>
          <p:cNvSpPr>
            <a:spLocks noChangeArrowheads="1"/>
          </p:cNvSpPr>
          <p:nvPr/>
        </p:nvSpPr>
        <p:spPr bwMode="auto">
          <a:xfrm>
            <a:off x="9929162" y="2596228"/>
            <a:ext cx="1023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$385.01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35">
            <a:extLst>
              <a:ext uri="{FF2B5EF4-FFF2-40B4-BE49-F238E27FC236}">
                <a16:creationId xmlns:a16="http://schemas.microsoft.com/office/drawing/2014/main" id="{7E844A1B-6916-4BC1-A951-FD890912D448}"/>
              </a:ext>
              <a:ext uri="{C183D7F6-B498-43B3-948B-1728B52AA6E4}">
                <adec:decorative xmlns:adec="http://schemas.microsoft.com/office/drawing/2017/decorative" val="1"/>
              </a:ext>
            </a:extLst>
          </p:cNvPr>
          <p:cNvSpPr>
            <a:spLocks noChangeArrowheads="1"/>
          </p:cNvSpPr>
          <p:nvPr/>
        </p:nvSpPr>
        <p:spPr bwMode="auto">
          <a:xfrm>
            <a:off x="7833662" y="2596228"/>
            <a:ext cx="1016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$266.88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36">
            <a:extLst>
              <a:ext uri="{FF2B5EF4-FFF2-40B4-BE49-F238E27FC236}">
                <a16:creationId xmlns:a16="http://schemas.microsoft.com/office/drawing/2014/main" id="{7AB23C7A-A5BB-EEFE-35A9-DDDFDBFE771D}"/>
              </a:ext>
              <a:ext uri="{C183D7F6-B498-43B3-948B-1728B52AA6E4}">
                <adec:decorative xmlns:adec="http://schemas.microsoft.com/office/drawing/2017/decorative" val="1"/>
              </a:ext>
            </a:extLst>
          </p:cNvPr>
          <p:cNvSpPr>
            <a:spLocks noChangeArrowheads="1"/>
          </p:cNvSpPr>
          <p:nvPr/>
        </p:nvSpPr>
        <p:spPr bwMode="auto">
          <a:xfrm>
            <a:off x="5739749" y="2596228"/>
            <a:ext cx="101441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$118.13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37">
            <a:extLst>
              <a:ext uri="{FF2B5EF4-FFF2-40B4-BE49-F238E27FC236}">
                <a16:creationId xmlns:a16="http://schemas.microsoft.com/office/drawing/2014/main" id="{5A16BEB2-D85C-799F-4043-8C70EFDDE0ED}"/>
              </a:ext>
              <a:ext uri="{C183D7F6-B498-43B3-948B-1728B52AA6E4}">
                <adec:decorative xmlns:adec="http://schemas.microsoft.com/office/drawing/2017/decorative" val="1"/>
              </a:ext>
            </a:extLst>
          </p:cNvPr>
          <p:cNvSpPr>
            <a:spLocks noChangeArrowheads="1"/>
          </p:cNvSpPr>
          <p:nvPr/>
        </p:nvSpPr>
        <p:spPr bwMode="auto">
          <a:xfrm>
            <a:off x="3644249" y="2443828"/>
            <a:ext cx="1397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Employer's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38">
            <a:extLst>
              <a:ext uri="{FF2B5EF4-FFF2-40B4-BE49-F238E27FC236}">
                <a16:creationId xmlns:a16="http://schemas.microsoft.com/office/drawing/2014/main" id="{3BD1A6E3-1E63-9673-67AA-9078A15BEEFF}"/>
              </a:ext>
              <a:ext uri="{C183D7F6-B498-43B3-948B-1728B52AA6E4}">
                <adec:decorative xmlns:adec="http://schemas.microsoft.com/office/drawing/2017/decorative" val="1"/>
              </a:ext>
            </a:extLst>
          </p:cNvPr>
          <p:cNvSpPr>
            <a:spLocks noChangeArrowheads="1"/>
          </p:cNvSpPr>
          <p:nvPr/>
        </p:nvSpPr>
        <p:spPr bwMode="auto">
          <a:xfrm>
            <a:off x="3644249" y="2748628"/>
            <a:ext cx="165258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Portion (min):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39">
            <a:extLst>
              <a:ext uri="{FF2B5EF4-FFF2-40B4-BE49-F238E27FC236}">
                <a16:creationId xmlns:a16="http://schemas.microsoft.com/office/drawing/2014/main" id="{57ED6ED0-5611-C67C-CAD5-ADFCEB83FA7C}"/>
              </a:ext>
              <a:ext uri="{C183D7F6-B498-43B3-948B-1728B52AA6E4}">
                <adec:decorative xmlns:adec="http://schemas.microsoft.com/office/drawing/2017/decorative" val="1"/>
              </a:ext>
            </a:extLst>
          </p:cNvPr>
          <p:cNvSpPr>
            <a:spLocks noChangeArrowheads="1"/>
          </p:cNvSpPr>
          <p:nvPr/>
        </p:nvSpPr>
        <p:spPr bwMode="auto">
          <a:xfrm>
            <a:off x="9929162" y="3299490"/>
            <a:ext cx="97631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$770.00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0">
            <a:extLst>
              <a:ext uri="{FF2B5EF4-FFF2-40B4-BE49-F238E27FC236}">
                <a16:creationId xmlns:a16="http://schemas.microsoft.com/office/drawing/2014/main" id="{6C9F9BAE-8117-9222-1EF8-FDC5BEA8106C}"/>
              </a:ext>
              <a:ext uri="{C183D7F6-B498-43B3-948B-1728B52AA6E4}">
                <adec:decorative xmlns:adec="http://schemas.microsoft.com/office/drawing/2017/decorative" val="1"/>
              </a:ext>
            </a:extLst>
          </p:cNvPr>
          <p:cNvSpPr>
            <a:spLocks noChangeArrowheads="1"/>
          </p:cNvSpPr>
          <p:nvPr/>
        </p:nvSpPr>
        <p:spPr bwMode="auto">
          <a:xfrm>
            <a:off x="7833662" y="3299490"/>
            <a:ext cx="9683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$533.75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1">
            <a:extLst>
              <a:ext uri="{FF2B5EF4-FFF2-40B4-BE49-F238E27FC236}">
                <a16:creationId xmlns:a16="http://schemas.microsoft.com/office/drawing/2014/main" id="{9A49E225-5647-B936-DEAA-05E6F2994E75}"/>
              </a:ext>
              <a:ext uri="{C183D7F6-B498-43B3-948B-1728B52AA6E4}">
                <adec:decorative xmlns:adec="http://schemas.microsoft.com/office/drawing/2017/decorative" val="1"/>
              </a:ext>
            </a:extLst>
          </p:cNvPr>
          <p:cNvSpPr>
            <a:spLocks noChangeArrowheads="1"/>
          </p:cNvSpPr>
          <p:nvPr/>
        </p:nvSpPr>
        <p:spPr bwMode="auto">
          <a:xfrm>
            <a:off x="5739749" y="3299490"/>
            <a:ext cx="9683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$236.25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2">
            <a:extLst>
              <a:ext uri="{FF2B5EF4-FFF2-40B4-BE49-F238E27FC236}">
                <a16:creationId xmlns:a16="http://schemas.microsoft.com/office/drawing/2014/main" id="{F9FC98FA-2741-E583-A1F7-D962668251AD}"/>
              </a:ext>
              <a:ext uri="{C183D7F6-B498-43B3-948B-1728B52AA6E4}">
                <adec:decorative xmlns:adec="http://schemas.microsoft.com/office/drawing/2017/decorative" val="1"/>
              </a:ext>
            </a:extLst>
          </p:cNvPr>
          <p:cNvSpPr>
            <a:spLocks noChangeArrowheads="1"/>
          </p:cNvSpPr>
          <p:nvPr/>
        </p:nvSpPr>
        <p:spPr bwMode="auto">
          <a:xfrm>
            <a:off x="3644249" y="3147090"/>
            <a:ext cx="13668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Employees'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3">
            <a:extLst>
              <a:ext uri="{FF2B5EF4-FFF2-40B4-BE49-F238E27FC236}">
                <a16:creationId xmlns:a16="http://schemas.microsoft.com/office/drawing/2014/main" id="{79D76DCE-9342-D3DF-11FC-55290065D2BE}"/>
              </a:ext>
              <a:ext uri="{C183D7F6-B498-43B3-948B-1728B52AA6E4}">
                <adec:decorative xmlns:adec="http://schemas.microsoft.com/office/drawing/2017/decorative" val="1"/>
              </a:ext>
            </a:extLst>
          </p:cNvPr>
          <p:cNvSpPr>
            <a:spLocks noChangeArrowheads="1"/>
          </p:cNvSpPr>
          <p:nvPr/>
        </p:nvSpPr>
        <p:spPr bwMode="auto">
          <a:xfrm>
            <a:off x="3644249" y="3451890"/>
            <a:ext cx="16144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Portion (max):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4">
            <a:extLst>
              <a:ext uri="{FF2B5EF4-FFF2-40B4-BE49-F238E27FC236}">
                <a16:creationId xmlns:a16="http://schemas.microsoft.com/office/drawing/2014/main" id="{E7C19F3D-71DB-6492-0B3A-AAA3EDB740F8}"/>
              </a:ext>
              <a:ext uri="{C183D7F6-B498-43B3-948B-1728B52AA6E4}">
                <adec:decorative xmlns:adec="http://schemas.microsoft.com/office/drawing/2017/decorative" val="1"/>
              </a:ext>
            </a:extLst>
          </p:cNvPr>
          <p:cNvSpPr>
            <a:spLocks noChangeArrowheads="1"/>
          </p:cNvSpPr>
          <p:nvPr/>
        </p:nvSpPr>
        <p:spPr bwMode="auto">
          <a:xfrm>
            <a:off x="9929162" y="3997990"/>
            <a:ext cx="12271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$1,155.01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5">
            <a:extLst>
              <a:ext uri="{FF2B5EF4-FFF2-40B4-BE49-F238E27FC236}">
                <a16:creationId xmlns:a16="http://schemas.microsoft.com/office/drawing/2014/main" id="{BC40D6C3-DFFE-722E-66F0-26C4C58751BD}"/>
              </a:ext>
              <a:ext uri="{C183D7F6-B498-43B3-948B-1728B52AA6E4}">
                <adec:decorative xmlns:adec="http://schemas.microsoft.com/office/drawing/2017/decorative" val="1"/>
              </a:ext>
            </a:extLst>
          </p:cNvPr>
          <p:cNvSpPr>
            <a:spLocks noChangeArrowheads="1"/>
          </p:cNvSpPr>
          <p:nvPr/>
        </p:nvSpPr>
        <p:spPr bwMode="auto">
          <a:xfrm>
            <a:off x="7833662" y="3997990"/>
            <a:ext cx="1016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$800.63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46">
            <a:extLst>
              <a:ext uri="{FF2B5EF4-FFF2-40B4-BE49-F238E27FC236}">
                <a16:creationId xmlns:a16="http://schemas.microsoft.com/office/drawing/2014/main" id="{2EED08F6-CA09-55C5-92C9-40651A85B036}"/>
              </a:ext>
              <a:ext uri="{C183D7F6-B498-43B3-948B-1728B52AA6E4}">
                <adec:decorative xmlns:adec="http://schemas.microsoft.com/office/drawing/2017/decorative" val="1"/>
              </a:ext>
            </a:extLst>
          </p:cNvPr>
          <p:cNvSpPr>
            <a:spLocks noChangeArrowheads="1"/>
          </p:cNvSpPr>
          <p:nvPr/>
        </p:nvSpPr>
        <p:spPr bwMode="auto">
          <a:xfrm>
            <a:off x="5739749" y="3997990"/>
            <a:ext cx="101441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$354.38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47">
            <a:extLst>
              <a:ext uri="{FF2B5EF4-FFF2-40B4-BE49-F238E27FC236}">
                <a16:creationId xmlns:a16="http://schemas.microsoft.com/office/drawing/2014/main" id="{ADB218FC-DDFA-58C0-D7F8-C9201D677F0D}"/>
              </a:ext>
              <a:ext uri="{C183D7F6-B498-43B3-948B-1728B52AA6E4}">
                <adec:decorative xmlns:adec="http://schemas.microsoft.com/office/drawing/2017/decorative" val="1"/>
              </a:ext>
            </a:extLst>
          </p:cNvPr>
          <p:cNvSpPr>
            <a:spLocks noChangeArrowheads="1"/>
          </p:cNvSpPr>
          <p:nvPr/>
        </p:nvSpPr>
        <p:spPr bwMode="auto">
          <a:xfrm>
            <a:off x="3644249" y="3845590"/>
            <a:ext cx="7493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Total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48">
            <a:extLst>
              <a:ext uri="{FF2B5EF4-FFF2-40B4-BE49-F238E27FC236}">
                <a16:creationId xmlns:a16="http://schemas.microsoft.com/office/drawing/2014/main" id="{81A07ADD-3D13-E3E2-6814-D6E4D531B10F}"/>
              </a:ext>
              <a:ext uri="{C183D7F6-B498-43B3-948B-1728B52AA6E4}">
                <adec:decorative xmlns:adec="http://schemas.microsoft.com/office/drawing/2017/decorative" val="1"/>
              </a:ext>
            </a:extLst>
          </p:cNvPr>
          <p:cNvSpPr>
            <a:spLocks noChangeArrowheads="1"/>
          </p:cNvSpPr>
          <p:nvPr/>
        </p:nvSpPr>
        <p:spPr bwMode="auto">
          <a:xfrm>
            <a:off x="3644249" y="4150390"/>
            <a:ext cx="15906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Contribution: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AutoShape 50">
            <a:extLst>
              <a:ext uri="{FF2B5EF4-FFF2-40B4-BE49-F238E27FC236}">
                <a16:creationId xmlns:a16="http://schemas.microsoft.com/office/drawing/2014/main" id="{29A299D1-C4EA-8D8C-E578-929C4FCD4399}"/>
              </a:ext>
              <a:ext uri="{C183D7F6-B498-43B3-948B-1728B52AA6E4}">
                <adec:decorative xmlns:adec="http://schemas.microsoft.com/office/drawing/2017/decorative" val="1"/>
              </a:ext>
            </a:extLst>
          </p:cNvPr>
          <p:cNvSpPr>
            <a:spLocks noChangeAspect="1" noChangeArrowheads="1" noTextEdit="1"/>
          </p:cNvSpPr>
          <p:nvPr/>
        </p:nvSpPr>
        <p:spPr bwMode="auto">
          <a:xfrm>
            <a:off x="3568049" y="5299740"/>
            <a:ext cx="83994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2">
            <a:extLst>
              <a:ext uri="{FF2B5EF4-FFF2-40B4-BE49-F238E27FC236}">
                <a16:creationId xmlns:a16="http://schemas.microsoft.com/office/drawing/2014/main" id="{B5ACD1E6-3559-D002-0054-77BBC1428A48}"/>
              </a:ext>
              <a:ext uri="{C183D7F6-B498-43B3-948B-1728B52AA6E4}">
                <adec:decorative xmlns:adec="http://schemas.microsoft.com/office/drawing/2017/decorative" val="1"/>
              </a:ext>
            </a:extLst>
          </p:cNvPr>
          <p:cNvSpPr>
            <a:spLocks noChangeArrowheads="1"/>
          </p:cNvSpPr>
          <p:nvPr/>
        </p:nvSpPr>
        <p:spPr bwMode="auto">
          <a:xfrm>
            <a:off x="3574399" y="5307678"/>
            <a:ext cx="2095500" cy="455613"/>
          </a:xfrm>
          <a:prstGeom prst="rect">
            <a:avLst/>
          </a:prstGeom>
          <a:solidFill>
            <a:srgbClr val="CBDB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3">
            <a:extLst>
              <a:ext uri="{FF2B5EF4-FFF2-40B4-BE49-F238E27FC236}">
                <a16:creationId xmlns:a16="http://schemas.microsoft.com/office/drawing/2014/main" id="{84ACAC68-667C-D11F-5CF1-4A2E5E5AFA16}"/>
              </a:ext>
              <a:ext uri="{C183D7F6-B498-43B3-948B-1728B52AA6E4}">
                <adec:decorative xmlns:adec="http://schemas.microsoft.com/office/drawing/2017/decorative" val="1"/>
              </a:ext>
            </a:extLst>
          </p:cNvPr>
          <p:cNvSpPr>
            <a:spLocks noChangeArrowheads="1"/>
          </p:cNvSpPr>
          <p:nvPr/>
        </p:nvSpPr>
        <p:spPr bwMode="auto">
          <a:xfrm>
            <a:off x="5669899" y="5307678"/>
            <a:ext cx="2093913" cy="455613"/>
          </a:xfrm>
          <a:prstGeom prst="rect">
            <a:avLst/>
          </a:prstGeom>
          <a:solidFill>
            <a:srgbClr val="CBDB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54">
            <a:extLst>
              <a:ext uri="{FF2B5EF4-FFF2-40B4-BE49-F238E27FC236}">
                <a16:creationId xmlns:a16="http://schemas.microsoft.com/office/drawing/2014/main" id="{0ADFBCE5-E49D-E1C6-31F7-766EC27173C3}"/>
              </a:ext>
              <a:ext uri="{C183D7F6-B498-43B3-948B-1728B52AA6E4}">
                <adec:decorative xmlns:adec="http://schemas.microsoft.com/office/drawing/2017/decorative" val="1"/>
              </a:ext>
            </a:extLst>
          </p:cNvPr>
          <p:cNvSpPr>
            <a:spLocks noChangeArrowheads="1"/>
          </p:cNvSpPr>
          <p:nvPr/>
        </p:nvSpPr>
        <p:spPr bwMode="auto">
          <a:xfrm>
            <a:off x="7765399" y="5307678"/>
            <a:ext cx="2093913" cy="455613"/>
          </a:xfrm>
          <a:prstGeom prst="rect">
            <a:avLst/>
          </a:prstGeom>
          <a:solidFill>
            <a:srgbClr val="CBDB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t>v</a:t>
            </a:r>
          </a:p>
        </p:txBody>
      </p:sp>
      <p:sp>
        <p:nvSpPr>
          <p:cNvPr id="64" name="Rectangle 55">
            <a:extLst>
              <a:ext uri="{FF2B5EF4-FFF2-40B4-BE49-F238E27FC236}">
                <a16:creationId xmlns:a16="http://schemas.microsoft.com/office/drawing/2014/main" id="{D232B493-A594-C96F-A204-DFF0BBC6E6C7}"/>
              </a:ext>
              <a:ext uri="{C183D7F6-B498-43B3-948B-1728B52AA6E4}">
                <adec:decorative xmlns:adec="http://schemas.microsoft.com/office/drawing/2017/decorative" val="1"/>
              </a:ext>
            </a:extLst>
          </p:cNvPr>
          <p:cNvSpPr>
            <a:spLocks noChangeArrowheads="1"/>
          </p:cNvSpPr>
          <p:nvPr/>
        </p:nvSpPr>
        <p:spPr bwMode="auto">
          <a:xfrm>
            <a:off x="9859312" y="5307678"/>
            <a:ext cx="2095500" cy="455613"/>
          </a:xfrm>
          <a:prstGeom prst="rect">
            <a:avLst/>
          </a:prstGeom>
          <a:solidFill>
            <a:srgbClr val="CBDB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6">
            <a:extLst>
              <a:ext uri="{FF2B5EF4-FFF2-40B4-BE49-F238E27FC236}">
                <a16:creationId xmlns:a16="http://schemas.microsoft.com/office/drawing/2014/main" id="{43FBF1B9-AEF4-A900-100E-02E4CBA86751}"/>
              </a:ext>
              <a:ext uri="{C183D7F6-B498-43B3-948B-1728B52AA6E4}">
                <adec:decorative xmlns:adec="http://schemas.microsoft.com/office/drawing/2017/decorative" val="1"/>
              </a:ext>
            </a:extLst>
          </p:cNvPr>
          <p:cNvSpPr>
            <a:spLocks noChangeArrowheads="1"/>
          </p:cNvSpPr>
          <p:nvPr/>
        </p:nvSpPr>
        <p:spPr bwMode="auto">
          <a:xfrm>
            <a:off x="3574399" y="5763290"/>
            <a:ext cx="2095500" cy="703263"/>
          </a:xfrm>
          <a:prstGeom prst="rect">
            <a:avLst/>
          </a:prstGeom>
          <a:solidFill>
            <a:srgbClr val="E7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7">
            <a:extLst>
              <a:ext uri="{FF2B5EF4-FFF2-40B4-BE49-F238E27FC236}">
                <a16:creationId xmlns:a16="http://schemas.microsoft.com/office/drawing/2014/main" id="{37FE058E-28DC-FB89-EB93-B8E9A450A621}"/>
              </a:ext>
              <a:ext uri="{C183D7F6-B498-43B3-948B-1728B52AA6E4}">
                <adec:decorative xmlns:adec="http://schemas.microsoft.com/office/drawing/2017/decorative" val="1"/>
              </a:ext>
            </a:extLst>
          </p:cNvPr>
          <p:cNvSpPr>
            <a:spLocks noChangeArrowheads="1"/>
          </p:cNvSpPr>
          <p:nvPr/>
        </p:nvSpPr>
        <p:spPr bwMode="auto">
          <a:xfrm>
            <a:off x="5669899" y="5763290"/>
            <a:ext cx="2093913" cy="703263"/>
          </a:xfrm>
          <a:prstGeom prst="rect">
            <a:avLst/>
          </a:prstGeom>
          <a:solidFill>
            <a:srgbClr val="E7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8">
            <a:extLst>
              <a:ext uri="{FF2B5EF4-FFF2-40B4-BE49-F238E27FC236}">
                <a16:creationId xmlns:a16="http://schemas.microsoft.com/office/drawing/2014/main" id="{22A67F76-F0A7-3E6B-4753-EEFE9A7D37F5}"/>
              </a:ext>
              <a:ext uri="{C183D7F6-B498-43B3-948B-1728B52AA6E4}">
                <adec:decorative xmlns:adec="http://schemas.microsoft.com/office/drawing/2017/decorative" val="1"/>
              </a:ext>
            </a:extLst>
          </p:cNvPr>
          <p:cNvSpPr>
            <a:spLocks noChangeArrowheads="1"/>
          </p:cNvSpPr>
          <p:nvPr/>
        </p:nvSpPr>
        <p:spPr bwMode="auto">
          <a:xfrm>
            <a:off x="7765399" y="5763290"/>
            <a:ext cx="2093913" cy="703263"/>
          </a:xfrm>
          <a:prstGeom prst="rect">
            <a:avLst/>
          </a:prstGeom>
          <a:solidFill>
            <a:srgbClr val="E7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9">
            <a:extLst>
              <a:ext uri="{FF2B5EF4-FFF2-40B4-BE49-F238E27FC236}">
                <a16:creationId xmlns:a16="http://schemas.microsoft.com/office/drawing/2014/main" id="{96853565-9ABC-17E1-F419-4535DF41CA68}"/>
              </a:ext>
              <a:ext uri="{C183D7F6-B498-43B3-948B-1728B52AA6E4}">
                <adec:decorative xmlns:adec="http://schemas.microsoft.com/office/drawing/2017/decorative" val="1"/>
              </a:ext>
            </a:extLst>
          </p:cNvPr>
          <p:cNvSpPr>
            <a:spLocks noChangeArrowheads="1"/>
          </p:cNvSpPr>
          <p:nvPr/>
        </p:nvSpPr>
        <p:spPr bwMode="auto">
          <a:xfrm>
            <a:off x="9859312" y="5763290"/>
            <a:ext cx="2095500" cy="703263"/>
          </a:xfrm>
          <a:prstGeom prst="rect">
            <a:avLst/>
          </a:prstGeom>
          <a:solidFill>
            <a:srgbClr val="E7EE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Line 60">
            <a:extLst>
              <a:ext uri="{FF2B5EF4-FFF2-40B4-BE49-F238E27FC236}">
                <a16:creationId xmlns:a16="http://schemas.microsoft.com/office/drawing/2014/main" id="{F94064A9-812F-3960-4225-19765157E509}"/>
              </a:ext>
              <a:ext uri="{C183D7F6-B498-43B3-948B-1728B52AA6E4}">
                <adec:decorative xmlns:adec="http://schemas.microsoft.com/office/drawing/2017/decorative" val="1"/>
              </a:ext>
            </a:extLst>
          </p:cNvPr>
          <p:cNvSpPr>
            <a:spLocks noChangeShapeType="1"/>
          </p:cNvSpPr>
          <p:nvPr/>
        </p:nvSpPr>
        <p:spPr bwMode="auto">
          <a:xfrm>
            <a:off x="5669899" y="5301328"/>
            <a:ext cx="0" cy="11715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61">
            <a:extLst>
              <a:ext uri="{FF2B5EF4-FFF2-40B4-BE49-F238E27FC236}">
                <a16:creationId xmlns:a16="http://schemas.microsoft.com/office/drawing/2014/main" id="{2F6CD477-ACF9-8F34-376E-9E1FB4793AC2}"/>
              </a:ext>
              <a:ext uri="{C183D7F6-B498-43B3-948B-1728B52AA6E4}">
                <adec:decorative xmlns:adec="http://schemas.microsoft.com/office/drawing/2017/decorative" val="1"/>
              </a:ext>
            </a:extLst>
          </p:cNvPr>
          <p:cNvSpPr>
            <a:spLocks noChangeShapeType="1"/>
          </p:cNvSpPr>
          <p:nvPr/>
        </p:nvSpPr>
        <p:spPr bwMode="auto">
          <a:xfrm>
            <a:off x="7763812" y="5301328"/>
            <a:ext cx="0" cy="11715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62">
            <a:extLst>
              <a:ext uri="{FF2B5EF4-FFF2-40B4-BE49-F238E27FC236}">
                <a16:creationId xmlns:a16="http://schemas.microsoft.com/office/drawing/2014/main" id="{EAC81FA7-930F-83B2-E81B-0E08B3840516}"/>
              </a:ext>
              <a:ext uri="{C183D7F6-B498-43B3-948B-1728B52AA6E4}">
                <adec:decorative xmlns:adec="http://schemas.microsoft.com/office/drawing/2017/decorative" val="1"/>
              </a:ext>
            </a:extLst>
          </p:cNvPr>
          <p:cNvSpPr>
            <a:spLocks noChangeShapeType="1"/>
          </p:cNvSpPr>
          <p:nvPr/>
        </p:nvSpPr>
        <p:spPr bwMode="auto">
          <a:xfrm>
            <a:off x="9859312" y="5301328"/>
            <a:ext cx="0" cy="11715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63">
            <a:extLst>
              <a:ext uri="{FF2B5EF4-FFF2-40B4-BE49-F238E27FC236}">
                <a16:creationId xmlns:a16="http://schemas.microsoft.com/office/drawing/2014/main" id="{775F8BF8-D3F8-7FED-3782-41E465F40883}"/>
              </a:ext>
              <a:ext uri="{C183D7F6-B498-43B3-948B-1728B52AA6E4}">
                <adec:decorative xmlns:adec="http://schemas.microsoft.com/office/drawing/2017/decorative" val="1"/>
              </a:ext>
            </a:extLst>
          </p:cNvPr>
          <p:cNvSpPr>
            <a:spLocks noChangeShapeType="1"/>
          </p:cNvSpPr>
          <p:nvPr/>
        </p:nvSpPr>
        <p:spPr bwMode="auto">
          <a:xfrm>
            <a:off x="3569637" y="5763290"/>
            <a:ext cx="83915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64">
            <a:extLst>
              <a:ext uri="{FF2B5EF4-FFF2-40B4-BE49-F238E27FC236}">
                <a16:creationId xmlns:a16="http://schemas.microsoft.com/office/drawing/2014/main" id="{BE641024-091C-E6F1-2E84-C3873BA26107}"/>
              </a:ext>
              <a:ext uri="{C183D7F6-B498-43B3-948B-1728B52AA6E4}">
                <adec:decorative xmlns:adec="http://schemas.microsoft.com/office/drawing/2017/decorative" val="1"/>
              </a:ext>
            </a:extLst>
          </p:cNvPr>
          <p:cNvSpPr>
            <a:spLocks noChangeShapeType="1"/>
          </p:cNvSpPr>
          <p:nvPr/>
        </p:nvSpPr>
        <p:spPr bwMode="auto">
          <a:xfrm>
            <a:off x="3574399" y="5301328"/>
            <a:ext cx="0" cy="11715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65">
            <a:extLst>
              <a:ext uri="{FF2B5EF4-FFF2-40B4-BE49-F238E27FC236}">
                <a16:creationId xmlns:a16="http://schemas.microsoft.com/office/drawing/2014/main" id="{1A626042-A853-AC56-0E68-0D8DFFBF672F}"/>
              </a:ext>
              <a:ext uri="{C183D7F6-B498-43B3-948B-1728B52AA6E4}">
                <adec:decorative xmlns:adec="http://schemas.microsoft.com/office/drawing/2017/decorative" val="1"/>
              </a:ext>
            </a:extLst>
          </p:cNvPr>
          <p:cNvSpPr>
            <a:spLocks noChangeShapeType="1"/>
          </p:cNvSpPr>
          <p:nvPr/>
        </p:nvSpPr>
        <p:spPr bwMode="auto">
          <a:xfrm>
            <a:off x="11954812" y="5301328"/>
            <a:ext cx="0" cy="11715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66">
            <a:extLst>
              <a:ext uri="{FF2B5EF4-FFF2-40B4-BE49-F238E27FC236}">
                <a16:creationId xmlns:a16="http://schemas.microsoft.com/office/drawing/2014/main" id="{685A95CA-A791-7F00-4AB3-13355C04CFFA}"/>
              </a:ext>
              <a:ext uri="{C183D7F6-B498-43B3-948B-1728B52AA6E4}">
                <adec:decorative xmlns:adec="http://schemas.microsoft.com/office/drawing/2017/decorative" val="1"/>
              </a:ext>
            </a:extLst>
          </p:cNvPr>
          <p:cNvSpPr>
            <a:spLocks noChangeShapeType="1"/>
          </p:cNvSpPr>
          <p:nvPr/>
        </p:nvSpPr>
        <p:spPr bwMode="auto">
          <a:xfrm>
            <a:off x="3569637" y="5307678"/>
            <a:ext cx="83915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67">
            <a:extLst>
              <a:ext uri="{FF2B5EF4-FFF2-40B4-BE49-F238E27FC236}">
                <a16:creationId xmlns:a16="http://schemas.microsoft.com/office/drawing/2014/main" id="{0A541721-D649-3461-C934-3C62C103AF5B}"/>
              </a:ext>
              <a:ext uri="{C183D7F6-B498-43B3-948B-1728B52AA6E4}">
                <adec:decorative xmlns:adec="http://schemas.microsoft.com/office/drawing/2017/decorative" val="1"/>
              </a:ext>
            </a:extLst>
          </p:cNvPr>
          <p:cNvSpPr>
            <a:spLocks noChangeShapeType="1"/>
          </p:cNvSpPr>
          <p:nvPr/>
        </p:nvSpPr>
        <p:spPr bwMode="auto">
          <a:xfrm>
            <a:off x="3569637" y="6466553"/>
            <a:ext cx="83915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Rectangle 68">
            <a:extLst>
              <a:ext uri="{FF2B5EF4-FFF2-40B4-BE49-F238E27FC236}">
                <a16:creationId xmlns:a16="http://schemas.microsoft.com/office/drawing/2014/main" id="{524EB68E-C88E-C703-0B95-768025844F88}"/>
              </a:ext>
              <a:ext uri="{C183D7F6-B498-43B3-948B-1728B52AA6E4}">
                <adec:decorative xmlns:adec="http://schemas.microsoft.com/office/drawing/2017/decorative" val="1"/>
              </a:ext>
            </a:extLst>
          </p:cNvPr>
          <p:cNvSpPr>
            <a:spLocks noChangeArrowheads="1"/>
          </p:cNvSpPr>
          <p:nvPr/>
        </p:nvSpPr>
        <p:spPr bwMode="auto">
          <a:xfrm>
            <a:off x="9951387" y="5379115"/>
            <a:ext cx="6715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Total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69">
            <a:extLst>
              <a:ext uri="{FF2B5EF4-FFF2-40B4-BE49-F238E27FC236}">
                <a16:creationId xmlns:a16="http://schemas.microsoft.com/office/drawing/2014/main" id="{A898CA55-C60B-1555-0114-208485167E9D}"/>
              </a:ext>
              <a:ext uri="{C183D7F6-B498-43B3-948B-1728B52AA6E4}">
                <adec:decorative xmlns:adec="http://schemas.microsoft.com/office/drawing/2017/decorative" val="1"/>
              </a:ext>
            </a:extLst>
          </p:cNvPr>
          <p:cNvSpPr>
            <a:spLocks noChangeArrowheads="1"/>
          </p:cNvSpPr>
          <p:nvPr/>
        </p:nvSpPr>
        <p:spPr bwMode="auto">
          <a:xfrm>
            <a:off x="7855887" y="5379115"/>
            <a:ext cx="16367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Medical Leave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0">
            <a:extLst>
              <a:ext uri="{FF2B5EF4-FFF2-40B4-BE49-F238E27FC236}">
                <a16:creationId xmlns:a16="http://schemas.microsoft.com/office/drawing/2014/main" id="{24C6F5D4-6A33-84EF-DBAC-BABA4938602E}"/>
              </a:ext>
              <a:ext uri="{C183D7F6-B498-43B3-948B-1728B52AA6E4}">
                <adec:decorative xmlns:adec="http://schemas.microsoft.com/office/drawing/2017/decorative" val="1"/>
              </a:ext>
            </a:extLst>
          </p:cNvPr>
          <p:cNvSpPr>
            <a:spLocks noChangeArrowheads="1"/>
          </p:cNvSpPr>
          <p:nvPr/>
        </p:nvSpPr>
        <p:spPr bwMode="auto">
          <a:xfrm>
            <a:off x="5761974" y="5379115"/>
            <a:ext cx="14874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Family Leave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1">
            <a:extLst>
              <a:ext uri="{FF2B5EF4-FFF2-40B4-BE49-F238E27FC236}">
                <a16:creationId xmlns:a16="http://schemas.microsoft.com/office/drawing/2014/main" id="{E66F9CF5-64C8-96E0-8EDF-19332C82D7DB}"/>
              </a:ext>
              <a:ext uri="{C183D7F6-B498-43B3-948B-1728B52AA6E4}">
                <adec:decorative xmlns:adec="http://schemas.microsoft.com/office/drawing/2017/decorative" val="1"/>
              </a:ext>
            </a:extLst>
          </p:cNvPr>
          <p:cNvSpPr>
            <a:spLocks noChangeArrowheads="1"/>
          </p:cNvSpPr>
          <p:nvPr/>
        </p:nvSpPr>
        <p:spPr bwMode="auto">
          <a:xfrm>
            <a:off x="9951387" y="5958553"/>
            <a:ext cx="7175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3865"/>
                </a:solidFill>
                <a:effectLst/>
                <a:latin typeface="Calibri" panose="020F0502020204030204" pitchFamily="34" charset="0"/>
              </a:rPr>
              <a:t>$5.93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72">
            <a:extLst>
              <a:ext uri="{FF2B5EF4-FFF2-40B4-BE49-F238E27FC236}">
                <a16:creationId xmlns:a16="http://schemas.microsoft.com/office/drawing/2014/main" id="{3ADD25F8-6255-CC7C-399C-EA57E701DEBF}"/>
              </a:ext>
              <a:ext uri="{C183D7F6-B498-43B3-948B-1728B52AA6E4}">
                <adec:decorative xmlns:adec="http://schemas.microsoft.com/office/drawing/2017/decorative" val="1"/>
              </a:ext>
            </a:extLst>
          </p:cNvPr>
          <p:cNvSpPr>
            <a:spLocks noChangeArrowheads="1"/>
          </p:cNvSpPr>
          <p:nvPr/>
        </p:nvSpPr>
        <p:spPr bwMode="auto">
          <a:xfrm>
            <a:off x="7855887" y="5958553"/>
            <a:ext cx="7096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$4.11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73">
            <a:extLst>
              <a:ext uri="{FF2B5EF4-FFF2-40B4-BE49-F238E27FC236}">
                <a16:creationId xmlns:a16="http://schemas.microsoft.com/office/drawing/2014/main" id="{28894ADB-8415-39BA-1A34-66E340E53136}"/>
              </a:ext>
              <a:ext uri="{C183D7F6-B498-43B3-948B-1728B52AA6E4}">
                <adec:decorative xmlns:adec="http://schemas.microsoft.com/office/drawing/2017/decorative" val="1"/>
              </a:ext>
            </a:extLst>
          </p:cNvPr>
          <p:cNvSpPr>
            <a:spLocks noChangeArrowheads="1"/>
          </p:cNvSpPr>
          <p:nvPr/>
        </p:nvSpPr>
        <p:spPr bwMode="auto">
          <a:xfrm>
            <a:off x="5761974" y="5958553"/>
            <a:ext cx="7080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$1.82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74">
            <a:extLst>
              <a:ext uri="{FF2B5EF4-FFF2-40B4-BE49-F238E27FC236}">
                <a16:creationId xmlns:a16="http://schemas.microsoft.com/office/drawing/2014/main" id="{10A76A59-3A6E-585D-942F-C91BF60C5405}"/>
              </a:ext>
              <a:ext uri="{C183D7F6-B498-43B3-948B-1728B52AA6E4}">
                <adec:decorative xmlns:adec="http://schemas.microsoft.com/office/drawing/2017/decorative" val="1"/>
              </a:ext>
            </a:extLst>
          </p:cNvPr>
          <p:cNvSpPr>
            <a:spLocks noChangeArrowheads="1"/>
          </p:cNvSpPr>
          <p:nvPr/>
        </p:nvSpPr>
        <p:spPr bwMode="auto">
          <a:xfrm>
            <a:off x="3666474" y="5807740"/>
            <a:ext cx="13589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Employee's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75">
            <a:extLst>
              <a:ext uri="{FF2B5EF4-FFF2-40B4-BE49-F238E27FC236}">
                <a16:creationId xmlns:a16="http://schemas.microsoft.com/office/drawing/2014/main" id="{2C2207CA-498F-8BF2-D33F-E0149A7DA7B0}"/>
              </a:ext>
              <a:ext uri="{C183D7F6-B498-43B3-948B-1728B52AA6E4}">
                <adec:decorative xmlns:adec="http://schemas.microsoft.com/office/drawing/2017/decorative" val="1"/>
              </a:ext>
            </a:extLst>
          </p:cNvPr>
          <p:cNvSpPr>
            <a:spLocks noChangeArrowheads="1"/>
          </p:cNvSpPr>
          <p:nvPr/>
        </p:nvSpPr>
        <p:spPr bwMode="auto">
          <a:xfrm>
            <a:off x="3666474" y="6110953"/>
            <a:ext cx="16033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3865"/>
                </a:solidFill>
                <a:effectLst/>
                <a:latin typeface="Calibri" panose="020F0502020204030204" pitchFamily="34" charset="0"/>
              </a:rPr>
              <a:t>Portion (max):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671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500"/>
                                        <p:tgtEl>
                                          <p:spTgt spid="8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9" grpId="0"/>
      <p:bldP spid="50" grpId="0"/>
      <p:bldP spid="51" grpId="0"/>
      <p:bldP spid="54" grpId="0"/>
      <p:bldP spid="55" grpId="0"/>
      <p:bldP spid="56" grpId="0"/>
      <p:bldP spid="80" grpId="0"/>
      <p:bldP spid="81" grpId="0"/>
      <p:bldP spid="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C25A-7EC0-03F2-4521-F95DA9D015E4}"/>
              </a:ext>
            </a:extLst>
          </p:cNvPr>
          <p:cNvSpPr>
            <a:spLocks noGrp="1"/>
          </p:cNvSpPr>
          <p:nvPr>
            <p:ph type="title"/>
          </p:nvPr>
        </p:nvSpPr>
        <p:spPr/>
        <p:txBody>
          <a:bodyPr/>
          <a:lstStyle/>
          <a:p>
            <a:pPr algn="r"/>
            <a:r>
              <a:rPr lang="en-US"/>
              <a:t>Small Employer Assistance</a:t>
            </a:r>
          </a:p>
        </p:txBody>
      </p:sp>
      <p:sp>
        <p:nvSpPr>
          <p:cNvPr id="3" name="Content Placeholder 2">
            <a:extLst>
              <a:ext uri="{FF2B5EF4-FFF2-40B4-BE49-F238E27FC236}">
                <a16:creationId xmlns:a16="http://schemas.microsoft.com/office/drawing/2014/main" id="{99281100-BE86-4E39-F9F6-F8CB6BFEF0F9}"/>
              </a:ext>
            </a:extLst>
          </p:cNvPr>
          <p:cNvSpPr>
            <a:spLocks noGrp="1"/>
          </p:cNvSpPr>
          <p:nvPr>
            <p:ph sz="half" idx="1"/>
          </p:nvPr>
        </p:nvSpPr>
        <p:spPr>
          <a:xfrm>
            <a:off x="4467077" y="1715679"/>
            <a:ext cx="7509992" cy="4349331"/>
          </a:xfrm>
          <a:noFill/>
        </p:spPr>
        <p:txBody>
          <a:bodyPr vert="horz" lIns="91440" tIns="45720" rIns="91440" bIns="45720" rtlCol="0" anchor="t">
            <a:noAutofit/>
          </a:bodyPr>
          <a:lstStyle/>
          <a:p>
            <a:pPr marL="0" indent="0">
              <a:spcBef>
                <a:spcPts val="0"/>
              </a:spcBef>
              <a:spcAft>
                <a:spcPts val="1800"/>
              </a:spcAft>
              <a:buClrTx/>
              <a:buNone/>
              <a:defRPr/>
            </a:pPr>
            <a:r>
              <a:rPr kumimoji="0" lang="en-US" sz="2600" b="1" i="0" strike="noStrike" kern="1200" cap="none" spc="0" normalizeH="0" baseline="0" noProof="0">
                <a:ln>
                  <a:noFill/>
                </a:ln>
                <a:solidFill>
                  <a:srgbClr val="003865"/>
                </a:solidFill>
                <a:effectLst/>
                <a:uLnTx/>
                <a:uFillTx/>
                <a:latin typeface="Calibri"/>
                <a:ea typeface="+mn-ea"/>
                <a:cs typeface="+mn-cs"/>
              </a:rPr>
              <a:t>Starting in January 2026,</a:t>
            </a:r>
            <a:r>
              <a:rPr kumimoji="0" lang="en-US" sz="2600" b="0" i="0" strike="noStrike" kern="1200" cap="none" spc="0" normalizeH="0" baseline="0" noProof="0">
                <a:ln>
                  <a:noFill/>
                </a:ln>
                <a:solidFill>
                  <a:srgbClr val="003865"/>
                </a:solidFill>
                <a:effectLst/>
                <a:uLnTx/>
                <a:uFillTx/>
                <a:latin typeface="Calibri"/>
                <a:ea typeface="+mn-ea"/>
                <a:cs typeface="+mn-cs"/>
              </a:rPr>
              <a:t> </a:t>
            </a:r>
            <a:r>
              <a:rPr kumimoji="0" lang="en-US" sz="2600" b="0" i="0" u="none" strike="noStrike" kern="1200" cap="none" spc="0" normalizeH="0" baseline="0" noProof="0">
                <a:ln>
                  <a:noFill/>
                </a:ln>
                <a:solidFill>
                  <a:srgbClr val="003865"/>
                </a:solidFill>
                <a:effectLst/>
                <a:uLnTx/>
                <a:uFillTx/>
                <a:latin typeface="Calibri"/>
                <a:ea typeface="+mn-ea"/>
                <a:cs typeface="+mn-cs"/>
              </a:rPr>
              <a:t>funding will be available to support small businesses during an employee’s absence. </a:t>
            </a:r>
            <a:r>
              <a:rPr lang="en-US" sz="2600">
                <a:solidFill>
                  <a:srgbClr val="003865"/>
                </a:solidFill>
                <a:latin typeface="Calibri"/>
              </a:rPr>
              <a:t>Paid Leave</a:t>
            </a:r>
            <a:r>
              <a:rPr kumimoji="0" lang="en-US" sz="2600" b="0" i="0" u="none" strike="noStrike" kern="1200" cap="none" spc="0" normalizeH="0" baseline="0" noProof="0">
                <a:ln>
                  <a:noFill/>
                </a:ln>
                <a:solidFill>
                  <a:srgbClr val="003865"/>
                </a:solidFill>
                <a:effectLst/>
                <a:uLnTx/>
                <a:uFillTx/>
                <a:latin typeface="Calibri"/>
                <a:ea typeface="+mn-ea"/>
                <a:cs typeface="+mn-cs"/>
              </a:rPr>
              <a:t> </a:t>
            </a:r>
            <a:r>
              <a:rPr lang="en-US" sz="2600">
                <a:solidFill>
                  <a:srgbClr val="003865"/>
                </a:solidFill>
                <a:latin typeface="Calibri"/>
              </a:rPr>
              <a:t>Administrators</a:t>
            </a:r>
            <a:r>
              <a:rPr kumimoji="0" lang="en-US" sz="2600" b="0" i="0" u="none" strike="noStrike" kern="1200" cap="none" spc="0" normalizeH="0" baseline="0" noProof="0">
                <a:ln>
                  <a:noFill/>
                </a:ln>
                <a:solidFill>
                  <a:srgbClr val="003865"/>
                </a:solidFill>
                <a:effectLst/>
                <a:uLnTx/>
                <a:uFillTx/>
                <a:latin typeface="Calibri"/>
                <a:ea typeface="+mn-ea"/>
                <a:cs typeface="+mn-cs"/>
              </a:rPr>
              <a:t> will be able to apply for this funding once an employee is approved for leave. </a:t>
            </a:r>
          </a:p>
          <a:p>
            <a:pPr>
              <a:spcBef>
                <a:spcPts val="0"/>
              </a:spcBef>
              <a:spcAft>
                <a:spcPts val="0"/>
              </a:spcAft>
              <a:buClrTx/>
              <a:defRPr/>
            </a:pPr>
            <a:endParaRPr lang="en-US" sz="1600">
              <a:solidFill>
                <a:srgbClr val="003865"/>
              </a:solidFill>
              <a:latin typeface="Calibri"/>
            </a:endParaRPr>
          </a:p>
          <a:p>
            <a:pPr>
              <a:spcBef>
                <a:spcPts val="0"/>
              </a:spcBef>
              <a:spcAft>
                <a:spcPts val="0"/>
              </a:spcAft>
              <a:buClrTx/>
              <a:defRPr/>
            </a:pPr>
            <a:endParaRPr lang="en-US" sz="1600">
              <a:solidFill>
                <a:srgbClr val="003865"/>
              </a:solidFill>
              <a:latin typeface="Calibri"/>
            </a:endParaRPr>
          </a:p>
          <a:p>
            <a:pPr>
              <a:spcBef>
                <a:spcPts val="0"/>
              </a:spcBef>
              <a:spcAft>
                <a:spcPts val="0"/>
              </a:spcAft>
              <a:buClrTx/>
              <a:defRPr/>
            </a:pPr>
            <a:r>
              <a:rPr lang="en-US" sz="1600">
                <a:solidFill>
                  <a:srgbClr val="003865"/>
                </a:solidFill>
                <a:latin typeface="Calibri"/>
              </a:rPr>
              <a:t>Qualifications:</a:t>
            </a:r>
            <a:endParaRPr lang="en-US" sz="1600">
              <a:solidFill>
                <a:srgbClr val="003865"/>
              </a:solidFill>
              <a:latin typeface="Calibri"/>
              <a:ea typeface="Calibri"/>
              <a:cs typeface="Calibri"/>
            </a:endParaRPr>
          </a:p>
          <a:p>
            <a:pPr lvl="1">
              <a:spcBef>
                <a:spcPts val="0"/>
              </a:spcBef>
              <a:spcAft>
                <a:spcPts val="0"/>
              </a:spcAft>
              <a:buClrTx/>
              <a:defRPr/>
            </a:pPr>
            <a:r>
              <a:rPr lang="en-US" sz="1600">
                <a:solidFill>
                  <a:srgbClr val="003865"/>
                </a:solidFill>
              </a:rPr>
              <a:t>30 or fewer employees</a:t>
            </a:r>
            <a:endParaRPr lang="en-US" sz="1600">
              <a:solidFill>
                <a:srgbClr val="003865"/>
              </a:solidFill>
              <a:ea typeface="Calibri"/>
              <a:cs typeface="Calibri"/>
            </a:endParaRPr>
          </a:p>
          <a:p>
            <a:pPr lvl="1">
              <a:spcBef>
                <a:spcPts val="0"/>
              </a:spcBef>
              <a:spcAft>
                <a:spcPts val="0"/>
              </a:spcAft>
              <a:buClrTx/>
              <a:defRPr/>
            </a:pPr>
            <a:r>
              <a:rPr lang="en-US" sz="1600">
                <a:solidFill>
                  <a:srgbClr val="003865"/>
                </a:solidFill>
              </a:rPr>
              <a:t>Average employee wage of under 150% of Statewide Average Annual Wage ($107,016 in 2025)</a:t>
            </a:r>
            <a:endParaRPr lang="en-US" sz="1600">
              <a:solidFill>
                <a:srgbClr val="003865"/>
              </a:solidFill>
              <a:ea typeface="Calibri"/>
              <a:cs typeface="Calibri"/>
            </a:endParaRPr>
          </a:p>
          <a:p>
            <a:pPr>
              <a:spcBef>
                <a:spcPts val="0"/>
              </a:spcBef>
              <a:spcAft>
                <a:spcPts val="0"/>
              </a:spcAft>
              <a:buClrTx/>
              <a:defRPr/>
            </a:pPr>
            <a:r>
              <a:rPr lang="en-US" sz="1600">
                <a:solidFill>
                  <a:srgbClr val="003865"/>
                </a:solidFill>
              </a:rPr>
              <a:t>Benefits:</a:t>
            </a:r>
            <a:endParaRPr lang="en-US" sz="1600">
              <a:solidFill>
                <a:srgbClr val="003865"/>
              </a:solidFill>
              <a:ea typeface="Calibri"/>
              <a:cs typeface="Calibri"/>
            </a:endParaRPr>
          </a:p>
          <a:p>
            <a:pPr lvl="1">
              <a:spcBef>
                <a:spcPts val="0"/>
              </a:spcBef>
              <a:spcAft>
                <a:spcPts val="0"/>
              </a:spcAft>
              <a:defRPr/>
            </a:pPr>
            <a:r>
              <a:rPr lang="en-US" sz="1600">
                <a:solidFill>
                  <a:srgbClr val="003865"/>
                </a:solidFill>
              </a:rPr>
              <a:t>Funding up to $3,000 to</a:t>
            </a:r>
            <a:endParaRPr lang="en-US" sz="1600">
              <a:solidFill>
                <a:srgbClr val="003865"/>
              </a:solidFill>
              <a:ea typeface="Calibri"/>
              <a:cs typeface="Calibri"/>
            </a:endParaRPr>
          </a:p>
          <a:p>
            <a:pPr marL="1200150" lvl="2" indent="-285750">
              <a:spcBef>
                <a:spcPts val="0"/>
              </a:spcBef>
              <a:spcAft>
                <a:spcPts val="0"/>
              </a:spcAft>
              <a:defRPr/>
            </a:pPr>
            <a:r>
              <a:rPr lang="en-US" sz="1600">
                <a:solidFill>
                  <a:srgbClr val="003865"/>
                </a:solidFill>
              </a:rPr>
              <a:t>Hire temporary workers</a:t>
            </a:r>
            <a:endParaRPr lang="en-US" sz="1600">
              <a:solidFill>
                <a:srgbClr val="003865"/>
              </a:solidFill>
              <a:ea typeface="Calibri"/>
              <a:cs typeface="Calibri"/>
            </a:endParaRPr>
          </a:p>
          <a:p>
            <a:pPr marL="1200150" lvl="2" indent="-285750">
              <a:spcBef>
                <a:spcPts val="0"/>
              </a:spcBef>
              <a:spcAft>
                <a:spcPts val="0"/>
              </a:spcAft>
              <a:defRPr/>
            </a:pPr>
            <a:endParaRPr lang="en-US" sz="1600">
              <a:ea typeface="Calibri"/>
              <a:cs typeface="Calibri"/>
            </a:endParaRPr>
          </a:p>
        </p:txBody>
      </p:sp>
      <p:sp>
        <p:nvSpPr>
          <p:cNvPr id="11" name="Footer Placeholder 4">
            <a:extLst>
              <a:ext uri="{FF2B5EF4-FFF2-40B4-BE49-F238E27FC236}">
                <a16:creationId xmlns:a16="http://schemas.microsoft.com/office/drawing/2014/main" id="{D07DBABF-3FB9-C8E2-BEF4-82D911F985AF}"/>
              </a:ext>
              <a:ext uri="{C183D7F6-B498-43B3-948B-1728B52AA6E4}">
                <adec:decorative xmlns:adec="http://schemas.microsoft.com/office/drawing/2017/decorative" val="1"/>
              </a:ext>
            </a:extLst>
          </p:cNvPr>
          <p:cNvSpPr>
            <a:spLocks noGrp="1"/>
          </p:cNvSpPr>
          <p:nvPr>
            <p:ph type="ftr" sz="quarter" idx="3"/>
          </p:nvPr>
        </p:nvSpPr>
        <p:spPr>
          <a:xfrm>
            <a:off x="295931" y="6356349"/>
            <a:ext cx="2142989" cy="365125"/>
          </a:xfrm>
        </p:spPr>
        <p:txBody>
          <a:bodyPr lIns="91440" tIns="45720" rIns="91440" bIns="45720" anchor="ctr"/>
          <a:lstStyle/>
          <a:p>
            <a:r>
              <a:rPr lang="en-US"/>
              <a:t>info.paidleave.mn.gov</a:t>
            </a:r>
          </a:p>
        </p:txBody>
      </p:sp>
      <p:pic>
        <p:nvPicPr>
          <p:cNvPr id="10" name="Content Placeholder 9">
            <a:extLst>
              <a:ext uri="{FF2B5EF4-FFF2-40B4-BE49-F238E27FC236}">
                <a16:creationId xmlns:a16="http://schemas.microsoft.com/office/drawing/2014/main" id="{83D38CEB-9367-DA57-50D1-EF6CEE9899FE}"/>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502725" y="2290884"/>
            <a:ext cx="3674395" cy="3674395"/>
          </a:xfrm>
          <a:prstGeom prst="rect">
            <a:avLst/>
          </a:prstGeom>
        </p:spPr>
      </p:pic>
      <p:sp>
        <p:nvSpPr>
          <p:cNvPr id="12" name="Rectangle 11">
            <a:extLst>
              <a:ext uri="{FF2B5EF4-FFF2-40B4-BE49-F238E27FC236}">
                <a16:creationId xmlns:a16="http://schemas.microsoft.com/office/drawing/2014/main" id="{C058EE31-0430-CDA4-8A66-1B3D0572E63B}"/>
              </a:ext>
              <a:ext uri="{C183D7F6-B498-43B3-948B-1728B52AA6E4}">
                <adec:decorative xmlns:adec="http://schemas.microsoft.com/office/drawing/2017/decorative" val="1"/>
              </a:ext>
            </a:extLst>
          </p:cNvPr>
          <p:cNvSpPr/>
          <p:nvPr/>
        </p:nvSpPr>
        <p:spPr>
          <a:xfrm>
            <a:off x="4520358" y="3908877"/>
            <a:ext cx="3522376" cy="24370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66D699C-F1AB-5944-CB2A-722985482235}"/>
              </a:ext>
            </a:extLst>
          </p:cNvPr>
          <p:cNvSpPr txBox="1"/>
          <p:nvPr/>
        </p:nvSpPr>
        <p:spPr>
          <a:xfrm>
            <a:off x="4520120" y="3889745"/>
            <a:ext cx="3351804" cy="430887"/>
          </a:xfrm>
          <a:prstGeom prst="rect">
            <a:avLst/>
          </a:prstGeom>
          <a:solidFill>
            <a:srgbClr val="7030A0"/>
          </a:solidFill>
        </p:spPr>
        <p:txBody>
          <a:bodyPr wrap="square">
            <a:spAutoFit/>
          </a:bodyPr>
          <a:lstStyle/>
          <a:p>
            <a:r>
              <a:rPr lang="en-US" sz="2200" b="1">
                <a:solidFill>
                  <a:schemeClr val="bg1"/>
                </a:solidFill>
              </a:rPr>
              <a:t>Qualifications:</a:t>
            </a:r>
          </a:p>
        </p:txBody>
      </p:sp>
      <p:sp>
        <p:nvSpPr>
          <p:cNvPr id="6" name="TextBox 5">
            <a:extLst>
              <a:ext uri="{FF2B5EF4-FFF2-40B4-BE49-F238E27FC236}">
                <a16:creationId xmlns:a16="http://schemas.microsoft.com/office/drawing/2014/main" id="{8E3CC497-55DC-4B06-B05B-840E25195ABB}"/>
              </a:ext>
            </a:extLst>
          </p:cNvPr>
          <p:cNvSpPr txBox="1"/>
          <p:nvPr/>
        </p:nvSpPr>
        <p:spPr>
          <a:xfrm>
            <a:off x="4520117" y="4370380"/>
            <a:ext cx="3356627" cy="1919073"/>
          </a:xfrm>
          <a:prstGeom prst="rect">
            <a:avLst/>
          </a:prstGeom>
          <a:solidFill>
            <a:schemeClr val="bg1">
              <a:lumMod val="95000"/>
            </a:schemeClr>
          </a:solidFill>
        </p:spPr>
        <p:txBody>
          <a:bodyPr wrap="square" lIns="91440" tIns="45720" rIns="91440" bIns="45720" numCol="1" rtlCol="0" anchor="ctr">
            <a:noAutofit/>
          </a:bodyPr>
          <a:lstStyle/>
          <a:p>
            <a:pPr marL="285750" indent="-285750">
              <a:buFont typeface="Arial" panose="020B0604020202020204" pitchFamily="34" charset="0"/>
              <a:buChar char="•"/>
              <a:defRPr/>
            </a:pPr>
            <a:r>
              <a:rPr kumimoji="0" lang="en-US" sz="2000" b="0" i="0" u="none" strike="noStrike" kern="1200" cap="none" spc="0" normalizeH="0" baseline="0" noProof="0">
                <a:ln>
                  <a:noFill/>
                </a:ln>
                <a:solidFill>
                  <a:srgbClr val="003865"/>
                </a:solidFill>
                <a:effectLst/>
                <a:uLnTx/>
                <a:uFillTx/>
                <a:latin typeface="Calibri"/>
                <a:ea typeface="+mn-ea"/>
                <a:cs typeface="+mn-cs"/>
              </a:rPr>
              <a:t>30 or fewer employees</a:t>
            </a:r>
          </a:p>
          <a:p>
            <a:pPr marL="285750" indent="-285750">
              <a:buFont typeface="Arial" panose="020B0604020202020204" pitchFamily="34" charset="0"/>
              <a:buChar char="•"/>
              <a:defRPr/>
            </a:pPr>
            <a:r>
              <a:rPr kumimoji="0" lang="en-US" sz="2000" b="0" i="0" u="none" strike="noStrike" kern="1200" cap="none" spc="0" normalizeH="0" baseline="0" noProof="0">
                <a:ln>
                  <a:noFill/>
                </a:ln>
                <a:solidFill>
                  <a:srgbClr val="003865"/>
                </a:solidFill>
                <a:effectLst/>
                <a:uLnTx/>
                <a:uFillTx/>
                <a:latin typeface="Calibri"/>
                <a:ea typeface="+mn-ea"/>
                <a:cs typeface="+mn-cs"/>
              </a:rPr>
              <a:t>Average employee wage of under 150% of Statewide Average Annual Wage </a:t>
            </a:r>
            <a:r>
              <a:rPr lang="en-US" sz="2000">
                <a:solidFill>
                  <a:srgbClr val="003865"/>
                </a:solidFill>
                <a:latin typeface="Calibri"/>
              </a:rPr>
              <a:t>(</a:t>
            </a:r>
            <a:r>
              <a:rPr lang="en-US" sz="2000">
                <a:latin typeface="Calibri"/>
              </a:rPr>
              <a:t>$107,016 </a:t>
            </a:r>
            <a:r>
              <a:rPr kumimoji="0" lang="en-US" sz="2000" b="0" i="0" u="none" strike="noStrike" kern="1200" cap="none" spc="0" normalizeH="0" baseline="0" noProof="0">
                <a:ln>
                  <a:noFill/>
                </a:ln>
                <a:effectLst/>
                <a:uLnTx/>
                <a:uFillTx/>
                <a:latin typeface="Calibri"/>
                <a:ea typeface="+mn-ea"/>
                <a:cs typeface="+mn-cs"/>
              </a:rPr>
              <a:t>in </a:t>
            </a:r>
            <a:r>
              <a:rPr lang="en-US" sz="2000">
                <a:latin typeface="Calibri"/>
              </a:rPr>
              <a:t>2025</a:t>
            </a:r>
            <a:r>
              <a:rPr kumimoji="0" lang="en-US" sz="2000" b="0" i="0" u="none" strike="noStrike" kern="1200" cap="none" spc="0" normalizeH="0" baseline="0" noProof="0">
                <a:ln>
                  <a:noFill/>
                </a:ln>
                <a:solidFill>
                  <a:srgbClr val="003865"/>
                </a:solidFill>
                <a:effectLst/>
                <a:uLnTx/>
                <a:uFillTx/>
                <a:latin typeface="Calibri"/>
                <a:ea typeface="+mn-ea"/>
                <a:cs typeface="+mn-cs"/>
              </a:rPr>
              <a:t>)</a:t>
            </a:r>
            <a:endParaRPr lang="en-US" sz="2000" b="0" i="0" u="none" strike="noStrike" kern="1200" cap="none" spc="0" normalizeH="0" baseline="0" noProof="0">
              <a:ln>
                <a:noFill/>
              </a:ln>
              <a:solidFill>
                <a:srgbClr val="003865"/>
              </a:solidFill>
              <a:effectLst/>
              <a:uLnTx/>
              <a:uFillTx/>
              <a:latin typeface="Calibri"/>
              <a:ea typeface="Calibri"/>
              <a:cs typeface="Calibri"/>
            </a:endParaRPr>
          </a:p>
        </p:txBody>
      </p:sp>
      <p:sp>
        <p:nvSpPr>
          <p:cNvPr id="5" name="TextBox 4">
            <a:extLst>
              <a:ext uri="{FF2B5EF4-FFF2-40B4-BE49-F238E27FC236}">
                <a16:creationId xmlns:a16="http://schemas.microsoft.com/office/drawing/2014/main" id="{6F5692B4-6C92-46FC-6F9F-BDAC93C6E905}"/>
              </a:ext>
            </a:extLst>
          </p:cNvPr>
          <p:cNvSpPr txBox="1"/>
          <p:nvPr/>
        </p:nvSpPr>
        <p:spPr>
          <a:xfrm>
            <a:off x="8046446" y="3890982"/>
            <a:ext cx="3784599" cy="441325"/>
          </a:xfrm>
          <a:prstGeom prst="rect">
            <a:avLst/>
          </a:prstGeom>
          <a:solidFill>
            <a:schemeClr val="accent3"/>
          </a:solidFill>
        </p:spPr>
        <p:txBody>
          <a:bodyPr wrap="square">
            <a:spAutoFit/>
          </a:bodyPr>
          <a:lstStyle/>
          <a:p>
            <a:r>
              <a:rPr lang="en-US" sz="2200" b="1">
                <a:solidFill>
                  <a:schemeClr val="bg1"/>
                </a:solidFill>
              </a:rPr>
              <a:t>Benefits:</a:t>
            </a:r>
          </a:p>
        </p:txBody>
      </p:sp>
      <p:sp>
        <p:nvSpPr>
          <p:cNvPr id="4" name="TextBox 3">
            <a:extLst>
              <a:ext uri="{FF2B5EF4-FFF2-40B4-BE49-F238E27FC236}">
                <a16:creationId xmlns:a16="http://schemas.microsoft.com/office/drawing/2014/main" id="{328FFBC6-464B-65D6-3AB4-0C895AAC782D}"/>
              </a:ext>
            </a:extLst>
          </p:cNvPr>
          <p:cNvSpPr txBox="1"/>
          <p:nvPr/>
        </p:nvSpPr>
        <p:spPr>
          <a:xfrm>
            <a:off x="8046449" y="4372409"/>
            <a:ext cx="3784600" cy="1919073"/>
          </a:xfrm>
          <a:prstGeom prst="rect">
            <a:avLst/>
          </a:prstGeom>
          <a:solidFill>
            <a:schemeClr val="bg1">
              <a:lumMod val="95000"/>
            </a:schemeClr>
          </a:solidFill>
        </p:spPr>
        <p:txBody>
          <a:bodyPr wrap="square" numCol="1" rtlCol="0" anchor="ctr">
            <a:noAutofit/>
          </a:bodyPr>
          <a:lstStyle/>
          <a:p>
            <a:pPr>
              <a:defRPr/>
            </a:pPr>
            <a:r>
              <a:rPr kumimoji="0" lang="en-US" sz="2000" b="0" i="0" u="none" strike="noStrike" kern="1200" cap="none" spc="0" normalizeH="0" baseline="0" noProof="0">
                <a:ln>
                  <a:noFill/>
                </a:ln>
                <a:solidFill>
                  <a:srgbClr val="003865"/>
                </a:solidFill>
                <a:effectLst/>
                <a:uLnTx/>
                <a:uFillTx/>
                <a:latin typeface="Calibri"/>
                <a:ea typeface="+mn-ea"/>
                <a:cs typeface="+mn-cs"/>
              </a:rPr>
              <a:t>Funding up to $3,000 to</a:t>
            </a:r>
          </a:p>
          <a:p>
            <a:pPr marL="285750" indent="-285750">
              <a:buFont typeface="Arial" panose="020B0604020202020204" pitchFamily="34" charset="0"/>
              <a:buChar char="•"/>
              <a:defRPr/>
            </a:pPr>
            <a:r>
              <a:rPr kumimoji="0" lang="en-US" sz="2000" b="0" i="0" u="none" strike="noStrike" kern="1200" cap="none" spc="0" normalizeH="0" baseline="0" noProof="0">
                <a:ln>
                  <a:noFill/>
                </a:ln>
                <a:solidFill>
                  <a:srgbClr val="003865"/>
                </a:solidFill>
                <a:effectLst/>
                <a:uLnTx/>
                <a:uFillTx/>
                <a:latin typeface="Calibri"/>
                <a:ea typeface="+mn-ea"/>
                <a:cs typeface="+mn-cs"/>
              </a:rPr>
              <a:t>Hire temporary workers</a:t>
            </a:r>
          </a:p>
          <a:p>
            <a:pPr marL="285750" indent="-285750">
              <a:buFont typeface="Arial" panose="020B0604020202020204" pitchFamily="34" charset="0"/>
              <a:buChar char="•"/>
              <a:defRPr/>
            </a:pPr>
            <a:r>
              <a:rPr kumimoji="0" lang="en-US" sz="2000" b="0" i="0" u="none" strike="noStrike" kern="1200" cap="none" spc="0" normalizeH="0" baseline="0" noProof="0">
                <a:ln>
                  <a:noFill/>
                </a:ln>
                <a:solidFill>
                  <a:srgbClr val="003865"/>
                </a:solidFill>
                <a:effectLst/>
                <a:uLnTx/>
                <a:uFillTx/>
                <a:latin typeface="Calibri"/>
                <a:ea typeface="+mn-ea"/>
                <a:cs typeface="+mn-cs"/>
              </a:rPr>
              <a:t>Increase an existing workers’ wages to substitute for an employee </a:t>
            </a:r>
            <a:endParaRPr lang="en-US" sz="2000"/>
          </a:p>
        </p:txBody>
      </p:sp>
    </p:spTree>
    <p:extLst>
      <p:ext uri="{BB962C8B-B14F-4D97-AF65-F5344CB8AC3E}">
        <p14:creationId xmlns:p14="http://schemas.microsoft.com/office/powerpoint/2010/main" val="124899235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8F92-F19B-88AF-14AE-D73BF6BC781D}"/>
              </a:ext>
              <a:ext uri="{C183D7F6-B498-43B3-948B-1728B52AA6E4}">
                <adec:decorative xmlns:adec="http://schemas.microsoft.com/office/drawing/2017/decorative" val="0"/>
              </a:ext>
            </a:extLst>
          </p:cNvPr>
          <p:cNvSpPr>
            <a:spLocks noGrp="1"/>
          </p:cNvSpPr>
          <p:nvPr>
            <p:ph type="ctrTitle" idx="4294967295"/>
          </p:nvPr>
        </p:nvSpPr>
        <p:spPr>
          <a:xfrm>
            <a:off x="1253447" y="4188564"/>
            <a:ext cx="9719354" cy="1199223"/>
          </a:xfrm>
        </p:spPr>
        <p:txBody>
          <a:bodyPr>
            <a:normAutofit/>
          </a:bodyPr>
          <a:lstStyle/>
          <a:p>
            <a:pPr algn="ctr"/>
            <a:r>
              <a:rPr lang="en-US">
                <a:solidFill>
                  <a:schemeClr val="bg1"/>
                </a:solidFill>
              </a:rPr>
              <a:t>Minnesota Paid Leave</a:t>
            </a:r>
            <a:endParaRPr lang="en-US">
              <a:solidFill>
                <a:schemeClr val="bg1"/>
              </a:solidFill>
              <a:ea typeface="Calibri"/>
              <a:cs typeface="Calibri"/>
            </a:endParaRPr>
          </a:p>
        </p:txBody>
      </p:sp>
      <p:pic>
        <p:nvPicPr>
          <p:cNvPr id="15" name="Picture 14" descr="A picture of two fathers playing with their infant child">
            <a:extLst>
              <a:ext uri="{FF2B5EF4-FFF2-40B4-BE49-F238E27FC236}">
                <a16:creationId xmlns:a16="http://schemas.microsoft.com/office/drawing/2014/main" id="{2DF46009-CD13-CC66-51E9-0BFAAC2FA7E5}"/>
              </a:ext>
              <a:ext uri="{C183D7F6-B498-43B3-948B-1728B52AA6E4}">
                <adec:decorative xmlns:adec="http://schemas.microsoft.com/office/drawing/2017/decorative" val="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194" r="9864" b="31389"/>
          <a:stretch/>
        </p:blipFill>
        <p:spPr>
          <a:xfrm>
            <a:off x="1" y="2006096"/>
            <a:ext cx="2944996" cy="2200439"/>
          </a:xfrm>
          <a:prstGeom prst="rect">
            <a:avLst/>
          </a:prstGeom>
        </p:spPr>
      </p:pic>
      <p:pic>
        <p:nvPicPr>
          <p:cNvPr id="11" name="Picture 10" descr="Picture of a man kissing uniformed woman with infant">
            <a:extLst>
              <a:ext uri="{FF2B5EF4-FFF2-40B4-BE49-F238E27FC236}">
                <a16:creationId xmlns:a16="http://schemas.microsoft.com/office/drawing/2014/main" id="{C12888B1-DF90-A7C8-4498-1B868CBFF5F3}"/>
              </a:ext>
              <a:ext uri="{C183D7F6-B498-43B3-948B-1728B52AA6E4}">
                <adec:decorative xmlns:adec="http://schemas.microsoft.com/office/drawing/2017/decorative" val="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320" r="8794"/>
          <a:stretch/>
        </p:blipFill>
        <p:spPr>
          <a:xfrm>
            <a:off x="2901865" y="2003661"/>
            <a:ext cx="2705773" cy="2202874"/>
          </a:xfrm>
          <a:prstGeom prst="rect">
            <a:avLst/>
          </a:prstGeom>
        </p:spPr>
      </p:pic>
      <p:pic>
        <p:nvPicPr>
          <p:cNvPr id="13" name="Picture 12" descr="A picture of a woman tending to an elderly man sitting in a chair.">
            <a:extLst>
              <a:ext uri="{FF2B5EF4-FFF2-40B4-BE49-F238E27FC236}">
                <a16:creationId xmlns:a16="http://schemas.microsoft.com/office/drawing/2014/main" id="{38500797-A5BF-639A-ABE3-EA22962AD06B}"/>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7638" y="2004037"/>
            <a:ext cx="3328082" cy="2218921"/>
          </a:xfrm>
          <a:prstGeom prst="rect">
            <a:avLst/>
          </a:prstGeom>
        </p:spPr>
      </p:pic>
      <p:pic>
        <p:nvPicPr>
          <p:cNvPr id="23" name="Picture 22" descr="Picture of a doctor in a clinic, explaining report on a tablet to family">
            <a:extLst>
              <a:ext uri="{FF2B5EF4-FFF2-40B4-BE49-F238E27FC236}">
                <a16:creationId xmlns:a16="http://schemas.microsoft.com/office/drawing/2014/main" id="{C3B84F69-5FCF-CDA6-7B69-ED9C65028AB1}"/>
              </a:ext>
              <a:ext uri="{C183D7F6-B498-43B3-948B-1728B52AA6E4}">
                <adec:decorative xmlns:adec="http://schemas.microsoft.com/office/drawing/2017/decorative" val="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98"/>
          <a:stretch/>
        </p:blipFill>
        <p:spPr>
          <a:xfrm>
            <a:off x="8899818" y="2002372"/>
            <a:ext cx="3292181" cy="2209669"/>
          </a:xfrm>
          <a:prstGeom prst="rect">
            <a:avLst/>
          </a:prstGeom>
        </p:spPr>
      </p:pic>
      <p:sp>
        <p:nvSpPr>
          <p:cNvPr id="5" name="Text Placeholder 4">
            <a:extLst>
              <a:ext uri="{FF2B5EF4-FFF2-40B4-BE49-F238E27FC236}">
                <a16:creationId xmlns:a16="http://schemas.microsoft.com/office/drawing/2014/main" id="{A292F423-BCDF-5BB9-8C0F-76F9D53B5CB9}"/>
              </a:ext>
              <a:ext uri="{C183D7F6-B498-43B3-948B-1728B52AA6E4}">
                <adec:decorative xmlns:adec="http://schemas.microsoft.com/office/drawing/2017/decorative" val="0"/>
              </a:ext>
            </a:extLst>
          </p:cNvPr>
          <p:cNvSpPr>
            <a:spLocks noGrp="1"/>
          </p:cNvSpPr>
          <p:nvPr>
            <p:ph type="body" sz="quarter" idx="18"/>
          </p:nvPr>
        </p:nvSpPr>
        <p:spPr/>
        <p:txBody>
          <a:bodyPr vert="horz" lIns="91440" tIns="45720" rIns="91440" bIns="45720" rtlCol="0" anchor="t">
            <a:noAutofit/>
          </a:bodyPr>
          <a:lstStyle/>
          <a:p>
            <a:pPr>
              <a:spcBef>
                <a:spcPts val="0"/>
              </a:spcBef>
              <a:spcAft>
                <a:spcPts val="0"/>
              </a:spcAft>
            </a:pPr>
            <a:r>
              <a:rPr lang="en-US">
                <a:ea typeface="Calibri"/>
                <a:cs typeface="Calibri"/>
              </a:rPr>
              <a:t>May 8, 2025</a:t>
            </a:r>
          </a:p>
        </p:txBody>
      </p:sp>
    </p:spTree>
    <p:extLst>
      <p:ext uri="{BB962C8B-B14F-4D97-AF65-F5344CB8AC3E}">
        <p14:creationId xmlns:p14="http://schemas.microsoft.com/office/powerpoint/2010/main" val="3304295521"/>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E398F-57D0-06A3-7C6A-6FE2EBC8D206}"/>
              </a:ext>
            </a:extLst>
          </p:cNvPr>
          <p:cNvSpPr>
            <a:spLocks noGrp="1"/>
          </p:cNvSpPr>
          <p:nvPr>
            <p:ph type="title"/>
          </p:nvPr>
        </p:nvSpPr>
        <p:spPr/>
        <p:txBody>
          <a:bodyPr/>
          <a:lstStyle/>
          <a:p>
            <a:pPr algn="r"/>
            <a:r>
              <a:rPr lang="en-US"/>
              <a:t>Coordination of Benefits</a:t>
            </a:r>
          </a:p>
        </p:txBody>
      </p:sp>
      <p:sp>
        <p:nvSpPr>
          <p:cNvPr id="3" name="Content Placeholder 2">
            <a:extLst>
              <a:ext uri="{FF2B5EF4-FFF2-40B4-BE49-F238E27FC236}">
                <a16:creationId xmlns:a16="http://schemas.microsoft.com/office/drawing/2014/main" id="{288D1E43-9B25-369F-6005-DBD45D4F590F}"/>
              </a:ext>
            </a:extLst>
          </p:cNvPr>
          <p:cNvSpPr>
            <a:spLocks noGrp="1"/>
          </p:cNvSpPr>
          <p:nvPr>
            <p:ph sz="half" idx="1"/>
          </p:nvPr>
        </p:nvSpPr>
        <p:spPr>
          <a:xfrm>
            <a:off x="838200" y="1594624"/>
            <a:ext cx="10515600" cy="4582339"/>
          </a:xfrm>
        </p:spPr>
        <p:txBody>
          <a:bodyPr/>
          <a:lstStyle/>
          <a:p>
            <a:pPr marL="0" indent="0">
              <a:spcBef>
                <a:spcPts val="0"/>
              </a:spcBef>
              <a:spcAft>
                <a:spcPts val="0"/>
              </a:spcAft>
              <a:buClrTx/>
              <a:buNone/>
              <a:defRPr/>
            </a:pPr>
            <a:r>
              <a:rPr lang="en-US" sz="2800" b="1"/>
              <a:t>Paid Leave will provide tools to support employers in coordinating different benefits.</a:t>
            </a:r>
          </a:p>
        </p:txBody>
      </p:sp>
      <p:sp>
        <p:nvSpPr>
          <p:cNvPr id="4" name="Content Placeholder 3">
            <a:extLst>
              <a:ext uri="{FF2B5EF4-FFF2-40B4-BE49-F238E27FC236}">
                <a16:creationId xmlns:a16="http://schemas.microsoft.com/office/drawing/2014/main" id="{A2C7AE31-BA40-598C-84E1-CF0C703CF9B4}"/>
              </a:ext>
            </a:extLst>
          </p:cNvPr>
          <p:cNvSpPr>
            <a:spLocks noGrp="1"/>
          </p:cNvSpPr>
          <p:nvPr>
            <p:ph sz="half" idx="2"/>
          </p:nvPr>
        </p:nvSpPr>
        <p:spPr>
          <a:xfrm>
            <a:off x="838200" y="2612571"/>
            <a:ext cx="10515600" cy="3564392"/>
          </a:xfrm>
        </p:spPr>
        <p:txBody>
          <a:bodyPr>
            <a:normAutofit/>
          </a:bodyPr>
          <a:lstStyle/>
          <a:p>
            <a:pPr>
              <a:spcBef>
                <a:spcPts val="0"/>
              </a:spcBef>
              <a:spcAft>
                <a:spcPts val="0"/>
              </a:spcAft>
            </a:pPr>
            <a:r>
              <a:rPr lang="en-US" sz="2200"/>
              <a:t>Supplemental Benefits</a:t>
            </a:r>
          </a:p>
          <a:p>
            <a:pPr lvl="1">
              <a:spcBef>
                <a:spcPts val="0"/>
              </a:spcBef>
              <a:spcAft>
                <a:spcPts val="0"/>
              </a:spcAft>
            </a:pPr>
            <a:r>
              <a:rPr lang="en-US" sz="2200"/>
              <a:t>Some benefits can be used with Paid Leave to bring payments closer to a worker’s regular salary. Think of it like “topping off” Paid Leave payments. </a:t>
            </a:r>
          </a:p>
          <a:p>
            <a:pPr lvl="2">
              <a:spcBef>
                <a:spcPts val="0"/>
              </a:spcBef>
              <a:spcAft>
                <a:spcPts val="0"/>
              </a:spcAft>
            </a:pPr>
            <a:r>
              <a:rPr lang="en-US" sz="2200"/>
              <a:t>Sick time </a:t>
            </a:r>
          </a:p>
          <a:p>
            <a:pPr lvl="2">
              <a:spcBef>
                <a:spcPts val="0"/>
              </a:spcBef>
              <a:spcAft>
                <a:spcPts val="0"/>
              </a:spcAft>
            </a:pPr>
            <a:r>
              <a:rPr lang="en-US" sz="2200"/>
              <a:t>Vacation pay</a:t>
            </a:r>
          </a:p>
          <a:p>
            <a:pPr lvl="2">
              <a:spcBef>
                <a:spcPts val="0"/>
              </a:spcBef>
              <a:spcAft>
                <a:spcPts val="0"/>
              </a:spcAft>
            </a:pPr>
            <a:r>
              <a:rPr lang="en-US" sz="2200"/>
              <a:t>Paid time off</a:t>
            </a:r>
          </a:p>
          <a:p>
            <a:pPr lvl="2">
              <a:spcBef>
                <a:spcPts val="0"/>
              </a:spcBef>
              <a:spcAft>
                <a:spcPts val="0"/>
              </a:spcAft>
            </a:pPr>
            <a:r>
              <a:rPr lang="en-US" sz="2200"/>
              <a:t>Short-term disability</a:t>
            </a:r>
          </a:p>
          <a:p>
            <a:pPr>
              <a:spcBef>
                <a:spcPts val="0"/>
              </a:spcBef>
              <a:spcAft>
                <a:spcPts val="0"/>
              </a:spcAft>
            </a:pPr>
            <a:r>
              <a:rPr lang="en-US" sz="2200"/>
              <a:t>Benefit Offsets</a:t>
            </a:r>
          </a:p>
          <a:p>
            <a:pPr>
              <a:spcBef>
                <a:spcPts val="0"/>
              </a:spcBef>
              <a:spcAft>
                <a:spcPts val="0"/>
              </a:spcAft>
            </a:pPr>
            <a:r>
              <a:rPr lang="en-US" sz="2200"/>
              <a:t>Some benefits, if taken during an absence, could </a:t>
            </a:r>
            <a:r>
              <a:rPr lang="en-US" sz="2200" b="1"/>
              <a:t>reduce payments</a:t>
            </a:r>
            <a:r>
              <a:rPr lang="en-US" sz="2200"/>
              <a:t>:</a:t>
            </a:r>
          </a:p>
          <a:p>
            <a:pPr marL="742950" lvl="1" indent="-285750">
              <a:spcBef>
                <a:spcPts val="0"/>
              </a:spcBef>
              <a:spcAft>
                <a:spcPts val="0"/>
              </a:spcAft>
              <a:defRPr/>
            </a:pPr>
            <a:r>
              <a:rPr lang="en-US" sz="2200">
                <a:solidFill>
                  <a:srgbClr val="003865"/>
                </a:solidFill>
              </a:rPr>
              <a:t>If a payment is not designated as a supplemental benefit, it’s likely an offset.</a:t>
            </a:r>
            <a:endParaRPr lang="en-US" sz="2200"/>
          </a:p>
        </p:txBody>
      </p:sp>
      <p:sp>
        <p:nvSpPr>
          <p:cNvPr id="25" name="Footer Placeholder 4">
            <a:extLst>
              <a:ext uri="{FF2B5EF4-FFF2-40B4-BE49-F238E27FC236}">
                <a16:creationId xmlns:a16="http://schemas.microsoft.com/office/drawing/2014/main" id="{D0AF5068-279C-98D4-24E0-42AA646688F8}"/>
              </a:ext>
            </a:extLst>
          </p:cNvPr>
          <p:cNvSpPr>
            <a:spLocks noGrp="1"/>
          </p:cNvSpPr>
          <p:nvPr>
            <p:ph type="ftr" sz="quarter" idx="3"/>
          </p:nvPr>
        </p:nvSpPr>
        <p:spPr>
          <a:xfrm>
            <a:off x="782435" y="6356349"/>
            <a:ext cx="1600004" cy="365125"/>
          </a:xfrm>
        </p:spPr>
        <p:txBody>
          <a:bodyPr lIns="91440" tIns="45720" rIns="91440" bIns="45720" anchor="ctr"/>
          <a:lstStyle/>
          <a:p>
            <a:r>
              <a:rPr lang="en-US"/>
              <a:t>info.paidleave.mn.gov</a:t>
            </a:r>
          </a:p>
        </p:txBody>
      </p:sp>
      <p:sp>
        <p:nvSpPr>
          <p:cNvPr id="5" name="Rectangle 4">
            <a:extLst>
              <a:ext uri="{FF2B5EF4-FFF2-40B4-BE49-F238E27FC236}">
                <a16:creationId xmlns:a16="http://schemas.microsoft.com/office/drawing/2014/main" id="{B50DE44C-081D-A6CE-D502-B193BAE920F1}"/>
              </a:ext>
              <a:ext uri="{C183D7F6-B498-43B3-948B-1728B52AA6E4}">
                <adec:decorative xmlns:adec="http://schemas.microsoft.com/office/drawing/2017/decorative" val="1"/>
              </a:ext>
            </a:extLst>
          </p:cNvPr>
          <p:cNvSpPr/>
          <p:nvPr/>
        </p:nvSpPr>
        <p:spPr>
          <a:xfrm>
            <a:off x="261257" y="2612571"/>
            <a:ext cx="11430000" cy="37437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9CAF442-7237-1A97-77A2-0D0DA5E7A207}"/>
              </a:ext>
              <a:ext uri="{C183D7F6-B498-43B3-948B-1728B52AA6E4}">
                <adec:decorative xmlns:adec="http://schemas.microsoft.com/office/drawing/2017/decorative" val="1"/>
              </a:ext>
            </a:extLst>
          </p:cNvPr>
          <p:cNvSpPr txBox="1"/>
          <p:nvPr/>
        </p:nvSpPr>
        <p:spPr>
          <a:xfrm>
            <a:off x="838200" y="2871297"/>
            <a:ext cx="4689060" cy="506291"/>
          </a:xfrm>
          <a:prstGeom prst="rect">
            <a:avLst/>
          </a:prstGeom>
          <a:solidFill>
            <a:schemeClr val="accent2"/>
          </a:solidFill>
        </p:spPr>
        <p:txBody>
          <a:bodyPr wrap="square">
            <a:spAutoFit/>
          </a:bodyPr>
          <a:lstStyle/>
          <a:p>
            <a:pPr algn="ctr">
              <a:lnSpc>
                <a:spcPct val="150000"/>
              </a:lnSpc>
            </a:pPr>
            <a:r>
              <a:rPr lang="en-US" sz="2000" b="1">
                <a:solidFill>
                  <a:schemeClr val="accent1"/>
                </a:solidFill>
              </a:rPr>
              <a:t>Supplemental Benefits</a:t>
            </a:r>
          </a:p>
        </p:txBody>
      </p:sp>
      <p:sp>
        <p:nvSpPr>
          <p:cNvPr id="30" name="TextBox 29">
            <a:extLst>
              <a:ext uri="{FF2B5EF4-FFF2-40B4-BE49-F238E27FC236}">
                <a16:creationId xmlns:a16="http://schemas.microsoft.com/office/drawing/2014/main" id="{64DBAB8D-BD3A-566A-E34A-F364EF156DF6}"/>
              </a:ext>
              <a:ext uri="{C183D7F6-B498-43B3-948B-1728B52AA6E4}">
                <adec:decorative xmlns:adec="http://schemas.microsoft.com/office/drawing/2017/decorative" val="1"/>
              </a:ext>
            </a:extLst>
          </p:cNvPr>
          <p:cNvSpPr txBox="1"/>
          <p:nvPr/>
        </p:nvSpPr>
        <p:spPr>
          <a:xfrm>
            <a:off x="6353312" y="2903196"/>
            <a:ext cx="5292036" cy="506292"/>
          </a:xfrm>
          <a:prstGeom prst="rect">
            <a:avLst/>
          </a:prstGeom>
          <a:solidFill>
            <a:schemeClr val="accent4"/>
          </a:solidFill>
        </p:spPr>
        <p:txBody>
          <a:bodyPr wrap="square">
            <a:spAutoFit/>
          </a:bodyPr>
          <a:lstStyle/>
          <a:p>
            <a:pPr algn="ctr">
              <a:lnSpc>
                <a:spcPct val="150000"/>
              </a:lnSpc>
            </a:pPr>
            <a:r>
              <a:rPr lang="en-US" sz="2000" b="1">
                <a:solidFill>
                  <a:schemeClr val="bg1"/>
                </a:solidFill>
              </a:rPr>
              <a:t>Benefit Offsets</a:t>
            </a:r>
          </a:p>
        </p:txBody>
      </p:sp>
      <p:sp>
        <p:nvSpPr>
          <p:cNvPr id="38" name="TextBox 37">
            <a:extLst>
              <a:ext uri="{FF2B5EF4-FFF2-40B4-BE49-F238E27FC236}">
                <a16:creationId xmlns:a16="http://schemas.microsoft.com/office/drawing/2014/main" id="{10D190F2-33E5-C6C9-6D4E-A76C085E29E6}"/>
              </a:ext>
              <a:ext uri="{C183D7F6-B498-43B3-948B-1728B52AA6E4}">
                <adec:decorative xmlns:adec="http://schemas.microsoft.com/office/drawing/2017/decorative" val="1"/>
              </a:ext>
            </a:extLst>
          </p:cNvPr>
          <p:cNvSpPr txBox="1"/>
          <p:nvPr/>
        </p:nvSpPr>
        <p:spPr>
          <a:xfrm>
            <a:off x="6353312" y="3405901"/>
            <a:ext cx="5292036" cy="2585323"/>
          </a:xfrm>
          <a:prstGeom prst="rect">
            <a:avLst/>
          </a:prstGeom>
          <a:solidFill>
            <a:schemeClr val="bg1">
              <a:lumMod val="95000"/>
            </a:schemeClr>
          </a:solidFill>
        </p:spPr>
        <p:txBody>
          <a:bodyPr wrap="square" lIns="91440" tIns="45720" rIns="91440" bIns="45720" rtlCol="0" anchor="t">
            <a:spAutoFit/>
          </a:bodyPr>
          <a:lstStyle/>
          <a:p>
            <a:r>
              <a:rPr lang="en-US"/>
              <a:t>Some benefits, if taken during an absence, could </a:t>
            </a:r>
            <a:r>
              <a:rPr lang="en-US" b="1"/>
              <a:t>reduce payments</a:t>
            </a:r>
            <a:r>
              <a:rPr lang="en-US"/>
              <a:t>:</a:t>
            </a:r>
          </a:p>
          <a:p>
            <a:endParaRPr lang="en-US"/>
          </a:p>
          <a:p>
            <a:pPr marL="285750" indent="-285750">
              <a:buFont typeface="Arial" panose="020B0604020202020204" pitchFamily="34" charset="0"/>
              <a:buChar char="•"/>
              <a:defRPr/>
            </a:pPr>
            <a:r>
              <a:rPr kumimoji="0" lang="en-US" b="0" i="0" u="none" strike="noStrike" kern="1200" cap="none" spc="0" normalizeH="0" baseline="0" noProof="0">
                <a:ln>
                  <a:noFill/>
                </a:ln>
                <a:solidFill>
                  <a:srgbClr val="003865"/>
                </a:solidFill>
                <a:effectLst/>
                <a:uLnTx/>
                <a:uFillTx/>
                <a:latin typeface="Calibri"/>
                <a:ea typeface="+mn-ea"/>
                <a:cs typeface="+mn-cs"/>
              </a:rPr>
              <a:t>If a payment is not designated as a supplemental </a:t>
            </a:r>
            <a:r>
              <a:rPr lang="en-US">
                <a:solidFill>
                  <a:srgbClr val="003865"/>
                </a:solidFill>
                <a:latin typeface="Calibri"/>
              </a:rPr>
              <a:t>benefit</a:t>
            </a:r>
            <a:r>
              <a:rPr kumimoji="0" lang="en-US" b="0" i="0" u="none" strike="noStrike" kern="1200" cap="none" spc="0" normalizeH="0" baseline="0" noProof="0">
                <a:ln>
                  <a:noFill/>
                </a:ln>
                <a:solidFill>
                  <a:srgbClr val="003865"/>
                </a:solidFill>
                <a:effectLst/>
                <a:uLnTx/>
                <a:uFillTx/>
                <a:latin typeface="Calibri"/>
                <a:ea typeface="+mn-ea"/>
                <a:cs typeface="+mn-cs"/>
              </a:rPr>
              <a:t>, it’s likely an offset.</a:t>
            </a:r>
            <a:endParaRPr lang="en-US"/>
          </a:p>
          <a:p>
            <a:endParaRPr lang="en-US"/>
          </a:p>
          <a:p>
            <a:endParaRPr lang="en-US"/>
          </a:p>
          <a:p>
            <a:endParaRPr lang="en-US"/>
          </a:p>
          <a:p>
            <a:r>
              <a:rPr lang="en-US"/>
              <a:t> </a:t>
            </a:r>
            <a:endParaRPr lang="en-US">
              <a:ea typeface="Calibri"/>
              <a:cs typeface="Calibri"/>
            </a:endParaRPr>
          </a:p>
        </p:txBody>
      </p:sp>
      <p:sp>
        <p:nvSpPr>
          <p:cNvPr id="39" name="TextBox 38">
            <a:extLst>
              <a:ext uri="{FF2B5EF4-FFF2-40B4-BE49-F238E27FC236}">
                <a16:creationId xmlns:a16="http://schemas.microsoft.com/office/drawing/2014/main" id="{8C4DBB73-73DF-E80B-AF95-0F942724F404}"/>
              </a:ext>
              <a:ext uri="{C183D7F6-B498-43B3-948B-1728B52AA6E4}">
                <adec:decorative xmlns:adec="http://schemas.microsoft.com/office/drawing/2017/decorative" val="1"/>
              </a:ext>
            </a:extLst>
          </p:cNvPr>
          <p:cNvSpPr txBox="1"/>
          <p:nvPr/>
        </p:nvSpPr>
        <p:spPr>
          <a:xfrm>
            <a:off x="830552" y="3377394"/>
            <a:ext cx="4696708" cy="2591207"/>
          </a:xfrm>
          <a:prstGeom prst="rect">
            <a:avLst/>
          </a:prstGeom>
          <a:solidFill>
            <a:schemeClr val="bg1">
              <a:lumMod val="95000"/>
            </a:schemeClr>
          </a:solidFill>
        </p:spPr>
        <p:txBody>
          <a:bodyPr wrap="square" lIns="182880" tIns="45720" rIns="182880" bIns="45720" numCol="1" rtlCol="0" anchor="ctr">
            <a:noAutofit/>
          </a:bodyPr>
          <a:lstStyle/>
          <a:p>
            <a:pPr marR="0" lvl="0" algn="l" defTabSz="914400" rtl="0" eaLnBrk="1" fontAlgn="auto" latinLnBrk="0" hangingPunct="1">
              <a:spcBef>
                <a:spcPts val="0"/>
              </a:spcBef>
              <a:spcAft>
                <a:spcPts val="600"/>
              </a:spcAft>
              <a:buClrTx/>
              <a:buSzTx/>
              <a:tabLst/>
              <a:defRPr/>
            </a:pPr>
            <a:r>
              <a:rPr kumimoji="0" lang="en-US" b="0" i="0" u="none" strike="noStrike" kern="1200" cap="none" spc="0" normalizeH="0" baseline="0" noProof="0">
                <a:ln>
                  <a:noFill/>
                </a:ln>
                <a:solidFill>
                  <a:srgbClr val="003865"/>
                </a:solidFill>
                <a:effectLst/>
                <a:uLnTx/>
                <a:uFillTx/>
                <a:latin typeface="Calibri"/>
                <a:ea typeface="+mn-ea"/>
                <a:cs typeface="+mn-cs"/>
              </a:rPr>
              <a:t>Some benefits can be </a:t>
            </a:r>
            <a:r>
              <a:rPr kumimoji="0" lang="en-US" b="1" i="0" u="none" strike="noStrike" kern="1200" cap="none" spc="0" normalizeH="0" baseline="0" noProof="0">
                <a:ln>
                  <a:noFill/>
                </a:ln>
                <a:solidFill>
                  <a:srgbClr val="003865"/>
                </a:solidFill>
                <a:effectLst/>
                <a:uLnTx/>
                <a:uFillTx/>
                <a:latin typeface="Calibri"/>
                <a:ea typeface="+mn-ea"/>
                <a:cs typeface="+mn-cs"/>
              </a:rPr>
              <a:t>used with Paid Leave</a:t>
            </a:r>
            <a:r>
              <a:rPr kumimoji="0" lang="en-US" b="0" i="0" u="none" strike="noStrike" kern="1200" cap="none" spc="0" normalizeH="0" baseline="0" noProof="0">
                <a:ln>
                  <a:noFill/>
                </a:ln>
                <a:solidFill>
                  <a:srgbClr val="003865"/>
                </a:solidFill>
                <a:effectLst/>
                <a:uLnTx/>
                <a:uFillTx/>
                <a:latin typeface="Calibri"/>
                <a:ea typeface="+mn-ea"/>
                <a:cs typeface="+mn-cs"/>
              </a:rPr>
              <a:t> to bring payments closer to a worker’s regular salary. Think of it like “topping off” Paid Leave payments. </a:t>
            </a:r>
            <a:endParaRPr lang="en-US"/>
          </a:p>
          <a:p>
            <a:pPr marL="285750" indent="-285750">
              <a:spcAft>
                <a:spcPts val="600"/>
              </a:spcAft>
              <a:buFont typeface="Arial" panose="020B0604020202020204" pitchFamily="34" charset="0"/>
              <a:buChar char="•"/>
              <a:defRPr/>
            </a:pPr>
            <a:r>
              <a:rPr lang="en-US">
                <a:solidFill>
                  <a:srgbClr val="003865"/>
                </a:solidFill>
                <a:latin typeface="Calibri"/>
              </a:rPr>
              <a:t>Sick time </a:t>
            </a:r>
            <a:endParaRPr lang="en-US">
              <a:solidFill>
                <a:srgbClr val="003865"/>
              </a:solidFill>
              <a:latin typeface="Calibri"/>
              <a:ea typeface="Calibri"/>
              <a:cs typeface="Calibri"/>
            </a:endParaRPr>
          </a:p>
          <a:p>
            <a:pPr marL="285750" indent="-285750">
              <a:spcAft>
                <a:spcPts val="600"/>
              </a:spcAft>
              <a:buFont typeface="Arial" panose="020B0604020202020204" pitchFamily="34" charset="0"/>
              <a:buChar char="•"/>
              <a:defRPr/>
            </a:pPr>
            <a:r>
              <a:rPr lang="en-US">
                <a:solidFill>
                  <a:srgbClr val="003865"/>
                </a:solidFill>
                <a:latin typeface="Calibri"/>
              </a:rPr>
              <a:t>Vacation pay</a:t>
            </a:r>
            <a:endParaRPr lang="en-US">
              <a:solidFill>
                <a:srgbClr val="003865"/>
              </a:solidFill>
              <a:latin typeface="Calibri"/>
              <a:ea typeface="Calibri"/>
              <a:cs typeface="Calibri"/>
            </a:endParaRPr>
          </a:p>
          <a:p>
            <a:pPr marL="285750" indent="-285750">
              <a:spcAft>
                <a:spcPts val="600"/>
              </a:spcAft>
              <a:buFont typeface="Arial" panose="020B0604020202020204" pitchFamily="34" charset="0"/>
              <a:buChar char="•"/>
              <a:defRPr/>
            </a:pPr>
            <a:r>
              <a:rPr lang="en-US">
                <a:solidFill>
                  <a:srgbClr val="003865"/>
                </a:solidFill>
                <a:latin typeface="Calibri"/>
              </a:rPr>
              <a:t>Paid time off</a:t>
            </a:r>
            <a:endParaRPr lang="en-US">
              <a:solidFill>
                <a:srgbClr val="003865"/>
              </a:solidFill>
              <a:latin typeface="Calibri"/>
              <a:ea typeface="Calibri"/>
              <a:cs typeface="Calibri"/>
            </a:endParaRPr>
          </a:p>
          <a:p>
            <a:pPr marL="285750" indent="-285750">
              <a:spcAft>
                <a:spcPts val="600"/>
              </a:spcAft>
              <a:buFont typeface="Arial" panose="020B0604020202020204" pitchFamily="34" charset="0"/>
              <a:buChar char="•"/>
              <a:defRPr/>
            </a:pPr>
            <a:r>
              <a:rPr lang="en-US">
                <a:solidFill>
                  <a:srgbClr val="003865"/>
                </a:solidFill>
                <a:latin typeface="Calibri"/>
              </a:rPr>
              <a:t>Short-term disability</a:t>
            </a:r>
            <a:endParaRPr lang="en-US">
              <a:solidFill>
                <a:srgbClr val="003865"/>
              </a:solidFill>
              <a:latin typeface="Calibri"/>
              <a:ea typeface="Calibri"/>
              <a:cs typeface="Calibri"/>
            </a:endParaRPr>
          </a:p>
        </p:txBody>
      </p:sp>
    </p:spTree>
    <p:extLst>
      <p:ext uri="{BB962C8B-B14F-4D97-AF65-F5344CB8AC3E}">
        <p14:creationId xmlns:p14="http://schemas.microsoft.com/office/powerpoint/2010/main" val="2112687534"/>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831C-DA0D-A275-90B5-CE72DD6AC9A8}"/>
              </a:ext>
            </a:extLst>
          </p:cNvPr>
          <p:cNvSpPr>
            <a:spLocks noGrp="1"/>
          </p:cNvSpPr>
          <p:nvPr>
            <p:ph type="title"/>
          </p:nvPr>
        </p:nvSpPr>
        <p:spPr/>
        <p:txBody>
          <a:bodyPr/>
          <a:lstStyle/>
          <a:p>
            <a:pPr algn="r"/>
            <a:r>
              <a:rPr lang="en-US"/>
              <a:t>Informing Your Workforce</a:t>
            </a:r>
          </a:p>
        </p:txBody>
      </p:sp>
      <p:sp>
        <p:nvSpPr>
          <p:cNvPr id="5" name="Content Placeholder 4">
            <a:extLst>
              <a:ext uri="{FF2B5EF4-FFF2-40B4-BE49-F238E27FC236}">
                <a16:creationId xmlns:a16="http://schemas.microsoft.com/office/drawing/2014/main" id="{67A8690F-6717-31D0-80FE-5D757BF814A1}"/>
              </a:ext>
            </a:extLst>
          </p:cNvPr>
          <p:cNvSpPr>
            <a:spLocks noGrp="1"/>
          </p:cNvSpPr>
          <p:nvPr>
            <p:ph sz="half" idx="1"/>
          </p:nvPr>
        </p:nvSpPr>
        <p:spPr/>
        <p:txBody>
          <a:bodyPr>
            <a:normAutofit fontScale="92500" lnSpcReduction="10000"/>
          </a:bodyPr>
          <a:lstStyle/>
          <a:p>
            <a:pPr marL="0" indent="0">
              <a:buNone/>
            </a:pPr>
            <a:r>
              <a:rPr lang="en-US" sz="2800" b="1"/>
              <a:t>By</a:t>
            </a:r>
            <a:r>
              <a:rPr lang="en-US" sz="2800"/>
              <a:t> </a:t>
            </a:r>
            <a:r>
              <a:rPr lang="en-US" sz="2800" b="1"/>
              <a:t>December 2025</a:t>
            </a:r>
            <a:r>
              <a:rPr lang="en-US" sz="2800"/>
              <a:t>, Minnesota employers must: </a:t>
            </a:r>
            <a:endParaRPr lang="en-US"/>
          </a:p>
          <a:p>
            <a:pPr>
              <a:buClr>
                <a:schemeClr val="bg1"/>
              </a:buClr>
            </a:pPr>
            <a:r>
              <a:rPr lang="en-US" sz="2800"/>
              <a:t>Hang a workforce poster in a conspicuous place in English and any language spoken by five or more employees or independent contractors.</a:t>
            </a:r>
          </a:p>
          <a:p>
            <a:pPr>
              <a:buClr>
                <a:schemeClr val="bg1"/>
              </a:buClr>
            </a:pPr>
            <a:r>
              <a:rPr lang="en-US" sz="2800"/>
              <a:t>Notify individual employees directly in their native language within 30 days of hire (or 30 days before premium collection begins).</a:t>
            </a:r>
          </a:p>
        </p:txBody>
      </p:sp>
      <p:sp>
        <p:nvSpPr>
          <p:cNvPr id="6" name="Content Placeholder 5">
            <a:extLst>
              <a:ext uri="{FF2B5EF4-FFF2-40B4-BE49-F238E27FC236}">
                <a16:creationId xmlns:a16="http://schemas.microsoft.com/office/drawing/2014/main" id="{504DB4E9-FEFA-318D-8AC3-7B12604835BB}"/>
              </a:ext>
            </a:extLst>
          </p:cNvPr>
          <p:cNvSpPr>
            <a:spLocks noGrp="1"/>
          </p:cNvSpPr>
          <p:nvPr>
            <p:ph sz="half" idx="2"/>
          </p:nvPr>
        </p:nvSpPr>
        <p:spPr/>
        <p:txBody>
          <a:bodyPr>
            <a:normAutofit lnSpcReduction="10000"/>
          </a:bodyPr>
          <a:lstStyle/>
          <a:p>
            <a:pPr marL="0" lvl="0" indent="0">
              <a:spcBef>
                <a:spcPts val="0"/>
              </a:spcBef>
              <a:spcAft>
                <a:spcPts val="1200"/>
              </a:spcAft>
              <a:buClrTx/>
              <a:buNone/>
              <a:defRPr/>
            </a:pPr>
            <a:r>
              <a:rPr lang="en-US" sz="2400"/>
              <a:t>Most Minnesotans learn about their rights and benefits in the workplace. </a:t>
            </a:r>
          </a:p>
          <a:p>
            <a:pPr marL="0" lvl="0" indent="0">
              <a:spcBef>
                <a:spcPts val="0"/>
              </a:spcBef>
              <a:spcAft>
                <a:spcPts val="1200"/>
              </a:spcAft>
              <a:buClrTx/>
              <a:buNone/>
              <a:defRPr/>
            </a:pPr>
            <a:r>
              <a:rPr lang="en-US" sz="2400"/>
              <a:t>Minnesota Paid Leave will </a:t>
            </a:r>
            <a:r>
              <a:rPr lang="en-US" sz="2400" b="1"/>
              <a:t>help you be an effective and enthusiastic messenger </a:t>
            </a:r>
            <a:r>
              <a:rPr lang="en-US" sz="2400"/>
              <a:t>to your employees so you can benefit from the </a:t>
            </a:r>
            <a:r>
              <a:rPr lang="en-US" sz="2400" b="1"/>
              <a:t>improved retention, productivity, and morale </a:t>
            </a:r>
            <a:r>
              <a:rPr lang="en-US" sz="2400"/>
              <a:t>Paid Leave brings.</a:t>
            </a:r>
          </a:p>
          <a:p>
            <a:pPr marL="0" indent="0">
              <a:spcAft>
                <a:spcPts val="1200"/>
              </a:spcAft>
              <a:buNone/>
              <a:defRPr/>
            </a:pPr>
            <a:r>
              <a:rPr lang="en-US" sz="2400"/>
              <a:t>Minnesota Paid Leave will create the poster and a model notification letter and make them available in multiple languages on our website.</a:t>
            </a:r>
          </a:p>
        </p:txBody>
      </p:sp>
      <p:sp>
        <p:nvSpPr>
          <p:cNvPr id="11" name="Rectangle 10">
            <a:extLst>
              <a:ext uri="{FF2B5EF4-FFF2-40B4-BE49-F238E27FC236}">
                <a16:creationId xmlns:a16="http://schemas.microsoft.com/office/drawing/2014/main" id="{12A71F82-923A-5903-CD17-07A1138F169C}"/>
              </a:ext>
              <a:ext uri="{C183D7F6-B498-43B3-948B-1728B52AA6E4}">
                <adec:decorative xmlns:adec="http://schemas.microsoft.com/office/drawing/2017/decorative" val="1"/>
              </a:ext>
            </a:extLst>
          </p:cNvPr>
          <p:cNvSpPr/>
          <p:nvPr/>
        </p:nvSpPr>
        <p:spPr>
          <a:xfrm>
            <a:off x="582306" y="1446028"/>
            <a:ext cx="11113508" cy="491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9F8984B-75CD-C208-EA55-8892ABB4F6E4}"/>
              </a:ext>
              <a:ext uri="{C183D7F6-B498-43B3-948B-1728B52AA6E4}">
                <adec:decorative xmlns:adec="http://schemas.microsoft.com/office/drawing/2017/decorative" val="1"/>
              </a:ext>
            </a:extLst>
          </p:cNvPr>
          <p:cNvGrpSpPr/>
          <p:nvPr/>
        </p:nvGrpSpPr>
        <p:grpSpPr>
          <a:xfrm>
            <a:off x="582306" y="1593304"/>
            <a:ext cx="10870349" cy="4381050"/>
            <a:chOff x="582306" y="1593304"/>
            <a:chExt cx="10870349" cy="4381050"/>
          </a:xfrm>
        </p:grpSpPr>
        <p:sp>
          <p:nvSpPr>
            <p:cNvPr id="3" name="TextBox 2">
              <a:extLst>
                <a:ext uri="{FF2B5EF4-FFF2-40B4-BE49-F238E27FC236}">
                  <a16:creationId xmlns:a16="http://schemas.microsoft.com/office/drawing/2014/main" id="{F539EE6C-765F-A907-A7C3-4BA0FF2D604C}"/>
                </a:ext>
                <a:ext uri="{C183D7F6-B498-43B3-948B-1728B52AA6E4}">
                  <adec:decorative xmlns:adec="http://schemas.microsoft.com/office/drawing/2017/decorative" val="1"/>
                </a:ext>
              </a:extLst>
            </p:cNvPr>
            <p:cNvSpPr txBox="1"/>
            <p:nvPr/>
          </p:nvSpPr>
          <p:spPr>
            <a:xfrm>
              <a:off x="582306" y="1593304"/>
              <a:ext cx="5843125" cy="430887"/>
            </a:xfrm>
            <a:prstGeom prst="rect">
              <a:avLst/>
            </a:prstGeom>
            <a:noFill/>
          </p:spPr>
          <p:txBody>
            <a:bodyPr wrap="square" lIns="91440" tIns="45720" rIns="91440" bIns="45720" rtlCol="0" anchor="t">
              <a:spAutoFit/>
            </a:bodyPr>
            <a:lstStyle/>
            <a:p>
              <a:pPr>
                <a:defRPr/>
              </a:pPr>
              <a:r>
                <a:rPr kumimoji="0" lang="en-US" sz="2200" b="1" i="0" u="none" strike="noStrike" kern="1200" cap="none" spc="0" normalizeH="0" baseline="0" noProof="0">
                  <a:ln>
                    <a:noFill/>
                  </a:ln>
                  <a:effectLst/>
                  <a:uLnTx/>
                  <a:uFillTx/>
                  <a:latin typeface="Calibri"/>
                  <a:ea typeface="+mn-ea"/>
                  <a:cs typeface="+mn-cs"/>
                </a:rPr>
                <a:t>By</a:t>
              </a:r>
              <a:r>
                <a:rPr kumimoji="0" lang="en-US" sz="2200" i="0" u="none" strike="noStrike" kern="1200" cap="none" spc="0" normalizeH="0" baseline="0" noProof="0">
                  <a:ln>
                    <a:noFill/>
                  </a:ln>
                  <a:effectLst/>
                  <a:uLnTx/>
                  <a:uFillTx/>
                  <a:latin typeface="Calibri"/>
                  <a:ea typeface="+mn-ea"/>
                  <a:cs typeface="+mn-cs"/>
                </a:rPr>
                <a:t> </a:t>
              </a:r>
              <a:r>
                <a:rPr kumimoji="0" lang="en-US" sz="2200" b="1" i="0" u="none" strike="noStrike" kern="1200" cap="none" spc="0" normalizeH="0" baseline="0" noProof="0">
                  <a:ln>
                    <a:noFill/>
                  </a:ln>
                  <a:effectLst/>
                  <a:uLnTx/>
                  <a:uFillTx/>
                  <a:latin typeface="Calibri"/>
                  <a:ea typeface="+mn-ea"/>
                  <a:cs typeface="+mn-cs"/>
                </a:rPr>
                <a:t>December</a:t>
              </a:r>
              <a:r>
                <a:rPr lang="en-US" sz="2200" b="1">
                  <a:latin typeface="Calibri"/>
                </a:rPr>
                <a:t> </a:t>
              </a:r>
              <a:r>
                <a:rPr kumimoji="0" lang="en-US" sz="2200" b="1" i="0" u="none" strike="noStrike" kern="1200" cap="none" spc="0" normalizeH="0" baseline="0" noProof="0">
                  <a:ln>
                    <a:noFill/>
                  </a:ln>
                  <a:effectLst/>
                  <a:uLnTx/>
                  <a:uFillTx/>
                  <a:latin typeface="Calibri"/>
                  <a:ea typeface="+mn-ea"/>
                  <a:cs typeface="+mn-cs"/>
                </a:rPr>
                <a:t>2025</a:t>
              </a:r>
              <a:r>
                <a:rPr kumimoji="0" lang="en-US" sz="2200" i="0" u="none" strike="noStrike" kern="1200" cap="none" spc="0" normalizeH="0" baseline="0" noProof="0">
                  <a:ln>
                    <a:noFill/>
                  </a:ln>
                  <a:effectLst/>
                  <a:uLnTx/>
                  <a:uFillTx/>
                  <a:latin typeface="Calibri"/>
                  <a:ea typeface="+mn-ea"/>
                  <a:cs typeface="+mn-cs"/>
                </a:rPr>
                <a:t>, Minnesota employers must: </a:t>
              </a:r>
            </a:p>
          </p:txBody>
        </p:sp>
        <p:sp>
          <p:nvSpPr>
            <p:cNvPr id="24" name="TextBox 23">
              <a:extLst>
                <a:ext uri="{FF2B5EF4-FFF2-40B4-BE49-F238E27FC236}">
                  <a16:creationId xmlns:a16="http://schemas.microsoft.com/office/drawing/2014/main" id="{1EE27B77-CD3D-9FAE-73D4-B95D4A42F1B6}"/>
                </a:ext>
                <a:ext uri="{C183D7F6-B498-43B3-948B-1728B52AA6E4}">
                  <adec:decorative xmlns:adec="http://schemas.microsoft.com/office/drawing/2017/decorative" val="1"/>
                </a:ext>
              </a:extLst>
            </p:cNvPr>
            <p:cNvSpPr txBox="1"/>
            <p:nvPr/>
          </p:nvSpPr>
          <p:spPr>
            <a:xfrm>
              <a:off x="887772" y="2988230"/>
              <a:ext cx="2048082" cy="707886"/>
            </a:xfrm>
            <a:prstGeom prst="rect">
              <a:avLst/>
            </a:prstGeom>
            <a:solidFill>
              <a:schemeClr val="accent2"/>
            </a:solidFill>
          </p:spPr>
          <p:txBody>
            <a:bodyPr wrap="square">
              <a:spAutoFit/>
            </a:bodyPr>
            <a:lstStyle/>
            <a:p>
              <a:r>
                <a:rPr lang="en-US" sz="2000" b="1"/>
                <a:t>Hang a workforce poster</a:t>
              </a:r>
            </a:p>
          </p:txBody>
        </p:sp>
        <p:pic>
          <p:nvPicPr>
            <p:cNvPr id="8" name="Graphic 7">
              <a:extLst>
                <a:ext uri="{FF2B5EF4-FFF2-40B4-BE49-F238E27FC236}">
                  <a16:creationId xmlns:a16="http://schemas.microsoft.com/office/drawing/2014/main" id="{823D799D-F9E8-7B60-AFB8-0AFF2C187F0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5475" y="2437982"/>
              <a:ext cx="2329544" cy="3536372"/>
            </a:xfrm>
            <a:prstGeom prst="rect">
              <a:avLst/>
            </a:prstGeom>
          </p:spPr>
        </p:pic>
        <p:sp>
          <p:nvSpPr>
            <p:cNvPr id="10" name="TextBox 9">
              <a:extLst>
                <a:ext uri="{FF2B5EF4-FFF2-40B4-BE49-F238E27FC236}">
                  <a16:creationId xmlns:a16="http://schemas.microsoft.com/office/drawing/2014/main" id="{9D95560C-CB14-325F-AF09-9A2406569FEF}"/>
                </a:ext>
                <a:ext uri="{C183D7F6-B498-43B3-948B-1728B52AA6E4}">
                  <adec:decorative xmlns:adec="http://schemas.microsoft.com/office/drawing/2017/decorative" val="1"/>
                </a:ext>
              </a:extLst>
            </p:cNvPr>
            <p:cNvSpPr txBox="1"/>
            <p:nvPr/>
          </p:nvSpPr>
          <p:spPr>
            <a:xfrm>
              <a:off x="887772" y="3652030"/>
              <a:ext cx="2140157" cy="2246769"/>
            </a:xfrm>
            <a:prstGeom prst="rect">
              <a:avLst/>
            </a:prstGeom>
            <a:noFill/>
          </p:spPr>
          <p:txBody>
            <a:bodyPr wrap="square">
              <a:spAutoFit/>
            </a:bodyPr>
            <a:lstStyle/>
            <a:p>
              <a:r>
                <a:rPr lang="en-US" sz="2000">
                  <a:solidFill>
                    <a:schemeClr val="tx1"/>
                  </a:solidFill>
                </a:rPr>
                <a:t>in a conspicuous place in English and any language spoken by five or more employees or independent contractors.</a:t>
              </a:r>
            </a:p>
          </p:txBody>
        </p:sp>
        <p:grpSp>
          <p:nvGrpSpPr>
            <p:cNvPr id="29" name="Group 28">
              <a:extLst>
                <a:ext uri="{FF2B5EF4-FFF2-40B4-BE49-F238E27FC236}">
                  <a16:creationId xmlns:a16="http://schemas.microsoft.com/office/drawing/2014/main" id="{574030AF-E9EC-07D6-F298-D10369952E42}"/>
                </a:ext>
                <a:ext uri="{C183D7F6-B498-43B3-948B-1728B52AA6E4}">
                  <adec:decorative xmlns:adec="http://schemas.microsoft.com/office/drawing/2017/decorative" val="1"/>
                </a:ext>
              </a:extLst>
            </p:cNvPr>
            <p:cNvGrpSpPr/>
            <p:nvPr/>
          </p:nvGrpSpPr>
          <p:grpSpPr>
            <a:xfrm>
              <a:off x="3503869" y="2700626"/>
              <a:ext cx="2588261" cy="3273728"/>
              <a:chOff x="3507739" y="2201859"/>
              <a:chExt cx="2588261" cy="3178240"/>
            </a:xfrm>
          </p:grpSpPr>
          <p:grpSp>
            <p:nvGrpSpPr>
              <p:cNvPr id="20" name="Group 19">
                <a:extLst>
                  <a:ext uri="{FF2B5EF4-FFF2-40B4-BE49-F238E27FC236}">
                    <a16:creationId xmlns:a16="http://schemas.microsoft.com/office/drawing/2014/main" id="{4A6F673C-C62E-2C03-8D58-834292BF7D41}"/>
                  </a:ext>
                </a:extLst>
              </p:cNvPr>
              <p:cNvGrpSpPr/>
              <p:nvPr/>
            </p:nvGrpSpPr>
            <p:grpSpPr>
              <a:xfrm>
                <a:off x="3507739" y="2201859"/>
                <a:ext cx="2588261" cy="3178240"/>
                <a:chOff x="1069339" y="2846841"/>
                <a:chExt cx="2588261" cy="3178240"/>
              </a:xfrm>
            </p:grpSpPr>
            <p:pic>
              <p:nvPicPr>
                <p:cNvPr id="13" name="Graphic 12">
                  <a:extLst>
                    <a:ext uri="{FF2B5EF4-FFF2-40B4-BE49-F238E27FC236}">
                      <a16:creationId xmlns:a16="http://schemas.microsoft.com/office/drawing/2014/main" id="{23ADB7B0-AF06-2C31-CD3E-501A84CA1C5C}"/>
                    </a:ext>
                  </a:extLst>
                </p:cNvPr>
                <p:cNvPicPr>
                  <a:picLocks noChangeAspect="1"/>
                </p:cNvPicPr>
                <p:nvPr/>
              </p:nvPicPr>
              <p:blipFill>
                <a:blip r:embed="rId4">
                  <a:extLst>
                    <a:ext uri="{96DAC541-7B7A-43D3-8B79-37D633B846F1}">
                      <asvg:svgBlip xmlns:asvg="http://schemas.microsoft.com/office/drawing/2016/SVG/main" r:embed="rId5"/>
                    </a:ext>
                  </a:extLst>
                </a:blip>
                <a:srcRect l="12592" r="12555"/>
                <a:stretch/>
              </p:blipFill>
              <p:spPr>
                <a:xfrm>
                  <a:off x="1069339" y="2846841"/>
                  <a:ext cx="2588261" cy="3178240"/>
                </a:xfrm>
                <a:prstGeom prst="rect">
                  <a:avLst/>
                </a:prstGeom>
              </p:spPr>
            </p:pic>
            <p:sp>
              <p:nvSpPr>
                <p:cNvPr id="15" name="TextBox 14">
                  <a:extLst>
                    <a:ext uri="{FF2B5EF4-FFF2-40B4-BE49-F238E27FC236}">
                      <a16:creationId xmlns:a16="http://schemas.microsoft.com/office/drawing/2014/main" id="{9BA32D41-527F-B532-CB75-2149028A1864}"/>
                    </a:ext>
                  </a:extLst>
                </p:cNvPr>
                <p:cNvSpPr txBox="1"/>
                <p:nvPr/>
              </p:nvSpPr>
              <p:spPr>
                <a:xfrm>
                  <a:off x="1379574" y="3884571"/>
                  <a:ext cx="2115466" cy="1938992"/>
                </a:xfrm>
                <a:prstGeom prst="rect">
                  <a:avLst/>
                </a:prstGeom>
                <a:noFill/>
              </p:spPr>
              <p:txBody>
                <a:bodyPr wrap="square">
                  <a:spAutoFit/>
                </a:bodyPr>
                <a:lstStyle/>
                <a:p>
                  <a:r>
                    <a:rPr lang="en-US" sz="2000" b="0" i="0" kern="1200">
                      <a:solidFill>
                        <a:schemeClr val="tx1"/>
                      </a:solidFill>
                      <a:effectLst/>
                      <a:latin typeface="+mn-lt"/>
                      <a:ea typeface="+mn-ea"/>
                      <a:cs typeface="+mn-cs"/>
                    </a:rPr>
                    <a:t>directly in their native language within 30 days of hire (or 30 days before premium collection begins).</a:t>
                  </a:r>
                </a:p>
              </p:txBody>
            </p:sp>
          </p:grpSp>
          <p:sp>
            <p:nvSpPr>
              <p:cNvPr id="25" name="TextBox 24">
                <a:extLst>
                  <a:ext uri="{FF2B5EF4-FFF2-40B4-BE49-F238E27FC236}">
                    <a16:creationId xmlns:a16="http://schemas.microsoft.com/office/drawing/2014/main" id="{7B2807EE-A586-1A6C-9868-7AC195A026F6}"/>
                  </a:ext>
                </a:extLst>
              </p:cNvPr>
              <p:cNvSpPr txBox="1"/>
              <p:nvPr/>
            </p:nvSpPr>
            <p:spPr>
              <a:xfrm>
                <a:off x="3824597" y="2490783"/>
                <a:ext cx="1943948" cy="717452"/>
              </a:xfrm>
              <a:prstGeom prst="rect">
                <a:avLst/>
              </a:prstGeom>
              <a:solidFill>
                <a:schemeClr val="accent6"/>
              </a:solidFill>
            </p:spPr>
            <p:txBody>
              <a:bodyPr wrap="square">
                <a:spAutoFit/>
              </a:bodyPr>
              <a:lstStyle/>
              <a:p>
                <a:r>
                  <a:rPr lang="en-US" sz="2000" b="1">
                    <a:solidFill>
                      <a:schemeClr val="bg1"/>
                    </a:solidFill>
                  </a:rPr>
                  <a:t>Notify individual employees</a:t>
                </a:r>
              </a:p>
            </p:txBody>
          </p:sp>
        </p:grpSp>
        <p:sp>
          <p:nvSpPr>
            <p:cNvPr id="27" name="TextBox 26">
              <a:extLst>
                <a:ext uri="{FF2B5EF4-FFF2-40B4-BE49-F238E27FC236}">
                  <a16:creationId xmlns:a16="http://schemas.microsoft.com/office/drawing/2014/main" id="{CB28052E-56FE-0719-6706-FD60A22DCE74}"/>
                </a:ext>
                <a:ext uri="{C183D7F6-B498-43B3-948B-1728B52AA6E4}">
                  <adec:decorative xmlns:adec="http://schemas.microsoft.com/office/drawing/2017/decorative" val="1"/>
                </a:ext>
              </a:extLst>
            </p:cNvPr>
            <p:cNvSpPr txBox="1"/>
            <p:nvPr/>
          </p:nvSpPr>
          <p:spPr>
            <a:xfrm>
              <a:off x="6807480" y="1807010"/>
              <a:ext cx="4645175" cy="4167343"/>
            </a:xfrm>
            <a:prstGeom prst="rect">
              <a:avLst/>
            </a:prstGeom>
            <a:solidFill>
              <a:schemeClr val="bg2"/>
            </a:solidFill>
          </p:spPr>
          <p:txBody>
            <a:bodyPr wrap="square" lIns="182880" rIns="182880" anchor="ct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000">
                  <a:latin typeface="Calibri"/>
                </a:rPr>
                <a:t>Most Minnesotans learn about their rights and benefits in the workplace. </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2000">
                  <a:latin typeface="Calibri"/>
                </a:rPr>
                <a:t>Minnesota Paid Leave will </a:t>
              </a:r>
              <a:r>
                <a:rPr lang="en-US" sz="2000" b="1">
                  <a:latin typeface="Calibri"/>
                </a:rPr>
                <a:t>help you be an effective and enthusiastic messenger </a:t>
              </a:r>
              <a:r>
                <a:rPr lang="en-US" sz="2000">
                  <a:latin typeface="Calibri"/>
                </a:rPr>
                <a:t>to your employees so you can benefit from the </a:t>
              </a:r>
              <a:r>
                <a:rPr lang="en-US" sz="2000" b="1">
                  <a:latin typeface="Calibri"/>
                </a:rPr>
                <a:t>improved retention, productivity, and morale </a:t>
              </a:r>
              <a:r>
                <a:rPr lang="en-US" sz="2000">
                  <a:latin typeface="Calibri"/>
                </a:rPr>
                <a:t>Paid Leave brings.</a:t>
              </a:r>
            </a:p>
            <a:p>
              <a:pPr>
                <a:spcAft>
                  <a:spcPts val="1200"/>
                </a:spcAft>
                <a:defRPr/>
              </a:pPr>
              <a:r>
                <a:rPr lang="en-US" sz="2000"/>
                <a:t>Minnesota Paid Leave will c</a:t>
              </a:r>
              <a:r>
                <a:rPr lang="en-US" sz="2000">
                  <a:solidFill>
                    <a:schemeClr val="tx1"/>
                  </a:solidFill>
                </a:rPr>
                <a:t>reate the poster and a model notification letter and make them available in multiple languages on our website.</a:t>
              </a:r>
            </a:p>
          </p:txBody>
        </p:sp>
      </p:grpSp>
      <p:sp>
        <p:nvSpPr>
          <p:cNvPr id="4" name="TextBox 3">
            <a:extLst>
              <a:ext uri="{FF2B5EF4-FFF2-40B4-BE49-F238E27FC236}">
                <a16:creationId xmlns:a16="http://schemas.microsoft.com/office/drawing/2014/main" id="{44AB7ADC-CB0E-F25A-CBF3-3405791BF4DE}"/>
              </a:ext>
            </a:extLst>
          </p:cNvPr>
          <p:cNvSpPr txBox="1"/>
          <p:nvPr/>
        </p:nvSpPr>
        <p:spPr>
          <a:xfrm>
            <a:off x="4549" y="6362131"/>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tx2"/>
                </a:solidFill>
              </a:rPr>
              <a:t>info.paidleave.mn.gov</a:t>
            </a:r>
          </a:p>
        </p:txBody>
      </p:sp>
    </p:spTree>
    <p:extLst>
      <p:ext uri="{BB962C8B-B14F-4D97-AF65-F5344CB8AC3E}">
        <p14:creationId xmlns:p14="http://schemas.microsoft.com/office/powerpoint/2010/main" val="526508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31ECB-24C7-3D82-48C5-34CD693F3383}"/>
              </a:ext>
            </a:extLst>
          </p:cNvPr>
          <p:cNvSpPr>
            <a:spLocks noGrp="1"/>
          </p:cNvSpPr>
          <p:nvPr>
            <p:ph type="title"/>
          </p:nvPr>
        </p:nvSpPr>
        <p:spPr/>
        <p:txBody>
          <a:bodyPr/>
          <a:lstStyle/>
          <a:p>
            <a:pPr algn="r"/>
            <a:r>
              <a:rPr lang="en-US"/>
              <a:t>Help Make Paid Leave Work</a:t>
            </a:r>
          </a:p>
        </p:txBody>
      </p:sp>
      <p:sp>
        <p:nvSpPr>
          <p:cNvPr id="3" name="Content Placeholder 2">
            <a:extLst>
              <a:ext uri="{FF2B5EF4-FFF2-40B4-BE49-F238E27FC236}">
                <a16:creationId xmlns:a16="http://schemas.microsoft.com/office/drawing/2014/main" id="{84A05CE8-C4AD-2AB9-E219-710657EAD141}"/>
              </a:ext>
            </a:extLst>
          </p:cNvPr>
          <p:cNvSpPr>
            <a:spLocks noGrp="1"/>
          </p:cNvSpPr>
          <p:nvPr>
            <p:ph idx="1"/>
          </p:nvPr>
        </p:nvSpPr>
        <p:spPr>
          <a:xfrm>
            <a:off x="346306" y="1836828"/>
            <a:ext cx="10734885" cy="4582339"/>
          </a:xfrm>
        </p:spPr>
        <p:txBody>
          <a:bodyPr vert="horz" lIns="91440" tIns="45720" rIns="91440" bIns="45720" rtlCol="0" anchor="t">
            <a:normAutofit/>
          </a:bodyPr>
          <a:lstStyle/>
          <a:p>
            <a:pPr marL="457200" lvl="1" indent="0">
              <a:buNone/>
            </a:pPr>
            <a:r>
              <a:rPr lang="en-US" sz="2800" b="1"/>
              <a:t>Your partnership and experience help make Paid Leave work.</a:t>
            </a:r>
            <a:endParaRPr lang="en-US" sz="2800" b="1">
              <a:ea typeface="Calibri"/>
              <a:cs typeface="Calibri"/>
            </a:endParaRPr>
          </a:p>
          <a:p>
            <a:pPr lvl="2"/>
            <a:r>
              <a:rPr lang="en-US" sz="2400">
                <a:latin typeface="+mj-lt"/>
                <a:cs typeface="Calibri"/>
              </a:rPr>
              <a:t>Check out FAQs on our website: </a:t>
            </a:r>
            <a:r>
              <a:rPr lang="en-US" sz="2400" u="sng">
                <a:solidFill>
                  <a:srgbClr val="0563C1"/>
                </a:solidFill>
                <a:latin typeface="+mj-lt"/>
                <a:cs typeface="Calibri"/>
              </a:rPr>
              <a:t>info.</a:t>
            </a:r>
            <a:r>
              <a:rPr lang="en-US" sz="2400" u="sng">
                <a:solidFill>
                  <a:srgbClr val="0563C1"/>
                </a:solidFill>
                <a:latin typeface="+mj-lt"/>
                <a:cs typeface="Calibri"/>
                <a:hlinkClick r:id="rId4">
                  <a:extLst>
                    <a:ext uri="{A12FA001-AC4F-418D-AE19-62706E023703}">
                      <ahyp:hlinkClr xmlns:ahyp="http://schemas.microsoft.com/office/drawing/2018/hyperlinkcolor" val="tx"/>
                    </a:ext>
                  </a:extLst>
                </a:hlinkClick>
              </a:rPr>
              <a:t>pai</a:t>
            </a:r>
            <a:r>
              <a:rPr lang="en-US" sz="2400">
                <a:solidFill>
                  <a:srgbClr val="0563C1"/>
                </a:solidFill>
                <a:latin typeface="+mj-lt"/>
                <a:cs typeface="Calibri"/>
                <a:hlinkClick r:id="rId4">
                  <a:extLst>
                    <a:ext uri="{A12FA001-AC4F-418D-AE19-62706E023703}">
                      <ahyp:hlinkClr xmlns:ahyp="http://schemas.microsoft.com/office/drawing/2018/hyperlinkcolor" val="tx"/>
                    </a:ext>
                  </a:extLst>
                </a:hlinkClick>
              </a:rPr>
              <a:t>dleave.mn.gov</a:t>
            </a:r>
            <a:endParaRPr lang="en-US" sz="2400">
              <a:solidFill>
                <a:srgbClr val="0563C1"/>
              </a:solidFill>
              <a:latin typeface="+mj-lt"/>
              <a:ea typeface="Calibri"/>
              <a:cs typeface="Calibri"/>
            </a:endParaRPr>
          </a:p>
          <a:p>
            <a:pPr lvl="2"/>
            <a:r>
              <a:rPr lang="en-US" sz="2400">
                <a:latin typeface="+mj-lt"/>
                <a:cs typeface="Calibri"/>
              </a:rPr>
              <a:t>Register for a UI account: </a:t>
            </a:r>
            <a:r>
              <a:rPr lang="en-US" sz="2400" u="sng">
                <a:ea typeface="+mn-lt"/>
                <a:cs typeface="+mn-lt"/>
                <a:hlinkClick r:id="rId5"/>
              </a:rPr>
              <a:t>uimn.org/employers/</a:t>
            </a:r>
          </a:p>
          <a:p>
            <a:pPr lvl="2"/>
            <a:r>
              <a:rPr lang="en-US" sz="2400">
                <a:latin typeface="+mj-lt"/>
              </a:rPr>
              <a:t>Sign up for Paid Leave updates: </a:t>
            </a:r>
            <a:r>
              <a:rPr lang="en-US" sz="2400">
                <a:latin typeface="+mj-lt"/>
                <a:hlinkClick r:id="rId6"/>
              </a:rPr>
              <a:t>Minnesota Paid Leave Newsletter</a:t>
            </a:r>
            <a:endParaRPr lang="en-US" sz="2400">
              <a:latin typeface="+mj-lt"/>
              <a:ea typeface="Calibri"/>
              <a:cs typeface="Calibri"/>
            </a:endParaRPr>
          </a:p>
          <a:p>
            <a:pPr lvl="2"/>
            <a:r>
              <a:rPr lang="en-US" sz="2400">
                <a:latin typeface="+mj-lt"/>
              </a:rPr>
              <a:t>Send us questions: </a:t>
            </a:r>
            <a:r>
              <a:rPr lang="en-US" sz="2400">
                <a:latin typeface="+mj-lt"/>
                <a:hlinkClick r:id="rId7"/>
              </a:rPr>
              <a:t>Paid Family and Medical Leave Question Form</a:t>
            </a:r>
            <a:endParaRPr lang="en-US" sz="2400">
              <a:latin typeface="+mj-lt"/>
              <a:ea typeface="Calibri"/>
              <a:cs typeface="Calibri"/>
            </a:endParaRPr>
          </a:p>
          <a:p>
            <a:pPr marR="0" lvl="2" indent="-228600" algn="l" defTabSz="914400" rtl="0" eaLnBrk="1" fontAlgn="auto" latinLnBrk="0" hangingPunct="1">
              <a:lnSpc>
                <a:spcPct val="100000"/>
              </a:lnSpc>
              <a:spcBef>
                <a:spcPts val="500"/>
              </a:spcBef>
              <a:spcAft>
                <a:spcPts val="1000"/>
              </a:spcAft>
              <a:buClr>
                <a:srgbClr val="003865"/>
              </a:buClr>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mj-lt"/>
                <a:ea typeface="+mn-ea"/>
                <a:cs typeface="+mn-cs"/>
              </a:rPr>
              <a:t>Watch for upcoming opportunities to engage and provide feedback on program and product design</a:t>
            </a:r>
            <a:endParaRPr lang="en-US" sz="2400" b="0" i="0" u="none" strike="noStrike" kern="1200" cap="none" spc="0" normalizeH="0" baseline="0" noProof="0">
              <a:ln>
                <a:noFill/>
              </a:ln>
              <a:effectLst/>
              <a:uLnTx/>
              <a:uFillTx/>
              <a:latin typeface="Calibri"/>
              <a:ea typeface="Calibri"/>
              <a:cs typeface="Calibri"/>
            </a:endParaRPr>
          </a:p>
        </p:txBody>
      </p:sp>
      <p:sp>
        <p:nvSpPr>
          <p:cNvPr id="5" name="TextBox 4">
            <a:extLst>
              <a:ext uri="{FF2B5EF4-FFF2-40B4-BE49-F238E27FC236}">
                <a16:creationId xmlns:a16="http://schemas.microsoft.com/office/drawing/2014/main" id="{E6702D5A-8FBC-6110-1FFC-893870FA436D}"/>
              </a:ext>
            </a:extLst>
          </p:cNvPr>
          <p:cNvSpPr txBox="1"/>
          <p:nvPr/>
        </p:nvSpPr>
        <p:spPr>
          <a:xfrm>
            <a:off x="4549" y="6271146"/>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tx2"/>
                </a:solidFill>
              </a:rPr>
              <a:t>info.paidleave.mn.gov</a:t>
            </a:r>
          </a:p>
        </p:txBody>
      </p:sp>
    </p:spTree>
    <p:extLst>
      <p:ext uri="{BB962C8B-B14F-4D97-AF65-F5344CB8AC3E}">
        <p14:creationId xmlns:p14="http://schemas.microsoft.com/office/powerpoint/2010/main" val="4197124098"/>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5C756-E2D6-6F50-8FB7-115FBDA6099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8CFE701-576E-CD61-6B24-C39315E11B7D}"/>
              </a:ext>
              <a:ext uri="{C183D7F6-B498-43B3-948B-1728B52AA6E4}">
                <adec:decorative xmlns:adec="http://schemas.microsoft.com/office/drawing/2017/decorative" val="1"/>
              </a:ext>
            </a:extLst>
          </p:cNvPr>
          <p:cNvSpPr txBox="1">
            <a:spLocks/>
          </p:cNvSpPr>
          <p:nvPr/>
        </p:nvSpPr>
        <p:spPr bwMode="auto">
          <a:xfrm>
            <a:off x="0" y="-1"/>
            <a:ext cx="12192000" cy="1216025"/>
          </a:xfrm>
          <a:prstGeom prst="rect">
            <a:avLst/>
          </a:prstGeom>
          <a:solidFill>
            <a:srgbClr val="003865"/>
          </a:solidFill>
        </p:spPr>
        <p:txBody>
          <a:bodyPr vert="horz" lIns="822960" tIns="45720" rIns="82296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Calibri"/>
                <a:ea typeface="+mj-ea"/>
                <a:cs typeface="+mj-cs"/>
              </a:rPr>
              <a:t>Public Outreach Grants</a:t>
            </a:r>
            <a:endParaRPr kumimoji="0" lang="en-US" sz="3600" b="0" i="0" u="none" strike="noStrike" kern="1200" cap="none" spc="0" normalizeH="0" baseline="0" noProof="0">
              <a:ln>
                <a:noFill/>
              </a:ln>
              <a:solidFill>
                <a:srgbClr val="FFFFFF"/>
              </a:solidFill>
              <a:effectLst/>
              <a:uLnTx/>
              <a:uFillTx/>
              <a:latin typeface="Calibri"/>
              <a:ea typeface="Calibri"/>
              <a:cs typeface="Calibri"/>
            </a:endParaRPr>
          </a:p>
        </p:txBody>
      </p:sp>
      <p:sp>
        <p:nvSpPr>
          <p:cNvPr id="3" name="Title 2">
            <a:extLst>
              <a:ext uri="{FF2B5EF4-FFF2-40B4-BE49-F238E27FC236}">
                <a16:creationId xmlns:a16="http://schemas.microsoft.com/office/drawing/2014/main" id="{C45880A2-F77B-C1B2-5E22-DA401B710010}"/>
              </a:ext>
            </a:extLst>
          </p:cNvPr>
          <p:cNvSpPr>
            <a:spLocks noGrp="1"/>
          </p:cNvSpPr>
          <p:nvPr>
            <p:ph type="title"/>
          </p:nvPr>
        </p:nvSpPr>
        <p:spPr/>
        <p:txBody>
          <a:bodyPr/>
          <a:lstStyle/>
          <a:p>
            <a:pPr algn="r"/>
            <a:r>
              <a:rPr lang="en-US"/>
              <a:t>Public Outreach Grants</a:t>
            </a:r>
          </a:p>
        </p:txBody>
      </p:sp>
      <p:sp>
        <p:nvSpPr>
          <p:cNvPr id="9" name="Text Placeholder 8">
            <a:extLst>
              <a:ext uri="{FF2B5EF4-FFF2-40B4-BE49-F238E27FC236}">
                <a16:creationId xmlns:a16="http://schemas.microsoft.com/office/drawing/2014/main" id="{6780FC28-FABB-BA29-4920-EA027FA5A7B1}"/>
              </a:ext>
            </a:extLst>
          </p:cNvPr>
          <p:cNvSpPr>
            <a:spLocks noGrp="1"/>
          </p:cNvSpPr>
          <p:nvPr>
            <p:ph type="body" sz="quarter" idx="15"/>
          </p:nvPr>
        </p:nvSpPr>
        <p:spPr>
          <a:xfrm>
            <a:off x="636148" y="1714266"/>
            <a:ext cx="6257231" cy="4570418"/>
          </a:xfrm>
        </p:spPr>
        <p:txBody>
          <a:bodyPr vert="horz" lIns="91440" tIns="45720" rIns="91440" bIns="45720" rtlCol="0" anchor="t">
            <a:noAutofit/>
          </a:bodyPr>
          <a:lstStyle/>
          <a:p>
            <a:pPr lvl="0" algn="l">
              <a:spcAft>
                <a:spcPts val="600"/>
              </a:spcAft>
              <a:buClrTx/>
              <a:defRPr/>
            </a:pPr>
            <a:r>
              <a:rPr lang="en-US" sz="2800" b="1">
                <a:solidFill>
                  <a:srgbClr val="003865"/>
                </a:solidFill>
              </a:rPr>
              <a:t>Grants are available to community-based organizations to: </a:t>
            </a:r>
            <a:endParaRPr lang="en-US" sz="2400">
              <a:solidFill>
                <a:srgbClr val="003865"/>
              </a:solidFill>
            </a:endParaRPr>
          </a:p>
          <a:p>
            <a:pPr marL="285750" lvl="0" indent="-285750" algn="l">
              <a:spcAft>
                <a:spcPts val="1200"/>
              </a:spcAft>
              <a:buClrTx/>
              <a:buFont typeface="Arial" panose="020B0604020202020204" pitchFamily="34" charset="0"/>
              <a:buChar char="•"/>
              <a:defRPr/>
            </a:pPr>
            <a:r>
              <a:rPr lang="en-US" sz="2300">
                <a:solidFill>
                  <a:srgbClr val="003865"/>
                </a:solidFill>
              </a:rPr>
              <a:t>Build capacity to provide Paid Leave </a:t>
            </a:r>
            <a:r>
              <a:rPr lang="en-US" sz="2300" b="1">
                <a:solidFill>
                  <a:srgbClr val="003865"/>
                </a:solidFill>
              </a:rPr>
              <a:t>outreach, education, and technical assistance</a:t>
            </a:r>
            <a:r>
              <a:rPr lang="en-US" sz="2300">
                <a:solidFill>
                  <a:srgbClr val="003865"/>
                </a:solidFill>
              </a:rPr>
              <a:t> for employees, employers, and self-employed individuals.</a:t>
            </a:r>
            <a:endParaRPr lang="en-US" sz="2300">
              <a:solidFill>
                <a:srgbClr val="003865"/>
              </a:solidFill>
              <a:ea typeface="Calibri"/>
              <a:cs typeface="Calibri"/>
            </a:endParaRPr>
          </a:p>
          <a:p>
            <a:pPr marL="285750" lvl="0" indent="-285750" algn="l">
              <a:spcAft>
                <a:spcPts val="1200"/>
              </a:spcAft>
              <a:buClrTx/>
              <a:buFont typeface="Arial" panose="020B0604020202020204" pitchFamily="34" charset="0"/>
              <a:buChar char="•"/>
              <a:defRPr/>
            </a:pPr>
            <a:r>
              <a:rPr lang="en-US" sz="2300">
                <a:solidFill>
                  <a:srgbClr val="003865"/>
                </a:solidFill>
              </a:rPr>
              <a:t>Increase </a:t>
            </a:r>
            <a:r>
              <a:rPr lang="en-US" sz="2300" b="1">
                <a:solidFill>
                  <a:srgbClr val="003865"/>
                </a:solidFill>
              </a:rPr>
              <a:t>equitable</a:t>
            </a:r>
            <a:r>
              <a:rPr lang="en-US" sz="2300">
                <a:solidFill>
                  <a:srgbClr val="003865"/>
                </a:solidFill>
              </a:rPr>
              <a:t> </a:t>
            </a:r>
            <a:r>
              <a:rPr lang="en-US" sz="2300" b="1">
                <a:solidFill>
                  <a:srgbClr val="003865"/>
                </a:solidFill>
              </a:rPr>
              <a:t>awareness, understanding, and access</a:t>
            </a:r>
            <a:r>
              <a:rPr lang="en-US" sz="2300">
                <a:solidFill>
                  <a:srgbClr val="003865"/>
                </a:solidFill>
              </a:rPr>
              <a:t> to Paid Leave​.</a:t>
            </a:r>
            <a:endParaRPr lang="en-US" sz="2300">
              <a:solidFill>
                <a:srgbClr val="003865"/>
              </a:solidFill>
              <a:ea typeface="Calibri"/>
              <a:cs typeface="Calibri"/>
            </a:endParaRPr>
          </a:p>
          <a:p>
            <a:pPr marL="285750" lvl="0" indent="-285750" algn="l">
              <a:spcAft>
                <a:spcPts val="0"/>
              </a:spcAft>
              <a:buClrTx/>
              <a:buFont typeface="Arial" panose="020B0604020202020204" pitchFamily="34" charset="0"/>
              <a:buChar char="•"/>
              <a:defRPr/>
            </a:pPr>
            <a:r>
              <a:rPr lang="en-US" sz="2300" b="1">
                <a:solidFill>
                  <a:srgbClr val="003865"/>
                </a:solidFill>
              </a:rPr>
              <a:t>Complement and amplify</a:t>
            </a:r>
            <a:r>
              <a:rPr lang="en-US" sz="2300">
                <a:solidFill>
                  <a:srgbClr val="003865"/>
                </a:solidFill>
              </a:rPr>
              <a:t> the ongoing outreach, engagement, communications, and strategy</a:t>
            </a:r>
            <a:r>
              <a:rPr lang="en-US" sz="2300" b="1">
                <a:solidFill>
                  <a:srgbClr val="003865"/>
                </a:solidFill>
              </a:rPr>
              <a:t> </a:t>
            </a:r>
            <a:r>
              <a:rPr lang="en-US" sz="2300">
                <a:solidFill>
                  <a:srgbClr val="003865"/>
                </a:solidFill>
              </a:rPr>
              <a:t>work of the Paid Leave team. </a:t>
            </a:r>
            <a:endParaRPr lang="en-US" sz="2300">
              <a:solidFill>
                <a:srgbClr val="003865"/>
              </a:solidFill>
              <a:ea typeface="Calibri"/>
              <a:cs typeface="Calibri"/>
            </a:endParaRPr>
          </a:p>
        </p:txBody>
      </p:sp>
      <p:sp>
        <p:nvSpPr>
          <p:cNvPr id="15" name="Text Placeholder 14">
            <a:extLst>
              <a:ext uri="{FF2B5EF4-FFF2-40B4-BE49-F238E27FC236}">
                <a16:creationId xmlns:a16="http://schemas.microsoft.com/office/drawing/2014/main" id="{B6D45DDA-C583-80D7-91C6-E5EC87A07DB8}"/>
              </a:ext>
            </a:extLst>
          </p:cNvPr>
          <p:cNvSpPr>
            <a:spLocks noGrp="1"/>
          </p:cNvSpPr>
          <p:nvPr>
            <p:ph type="body" sz="quarter" idx="21"/>
          </p:nvPr>
        </p:nvSpPr>
        <p:spPr>
          <a:xfrm>
            <a:off x="7243511" y="4453191"/>
            <a:ext cx="4709528" cy="1515808"/>
          </a:xfrm>
        </p:spPr>
        <p:txBody>
          <a:bodyPr>
            <a:noAutofit/>
          </a:bodyPr>
          <a:lstStyle/>
          <a:p>
            <a:pPr lvl="0">
              <a:spcAft>
                <a:spcPts val="0"/>
              </a:spcAft>
              <a:buClrTx/>
              <a:defRPr/>
            </a:pPr>
            <a:r>
              <a:rPr lang="en-US" sz="2400" b="1">
                <a:solidFill>
                  <a:srgbClr val="003865"/>
                </a:solidFill>
              </a:rPr>
              <a:t>Apply by May 30, 2025,</a:t>
            </a:r>
            <a:r>
              <a:rPr lang="en-US" sz="2400">
                <a:solidFill>
                  <a:srgbClr val="003865"/>
                </a:solidFill>
              </a:rPr>
              <a:t> </a:t>
            </a:r>
          </a:p>
          <a:p>
            <a:pPr lvl="0">
              <a:spcBef>
                <a:spcPts val="600"/>
              </a:spcBef>
              <a:spcAft>
                <a:spcPts val="1200"/>
              </a:spcAft>
              <a:buClrTx/>
              <a:defRPr/>
            </a:pPr>
            <a:r>
              <a:rPr lang="en-US" sz="2400">
                <a:solidFill>
                  <a:srgbClr val="003865"/>
                </a:solidFill>
              </a:rPr>
              <a:t>at 4:30 p.m. CST</a:t>
            </a:r>
          </a:p>
          <a:p>
            <a:pPr>
              <a:spcBef>
                <a:spcPts val="600"/>
              </a:spcBef>
              <a:spcAft>
                <a:spcPts val="1200"/>
              </a:spcAft>
              <a:defRPr/>
            </a:pPr>
            <a:r>
              <a:rPr lang="en-US" sz="2400" b="1">
                <a:solidFill>
                  <a:srgbClr val="003865"/>
                </a:solidFill>
              </a:rPr>
              <a:t>For more information, visit: </a:t>
            </a:r>
            <a:r>
              <a:rPr lang="en-US" sz="2200">
                <a:solidFill>
                  <a:srgbClr val="003865"/>
                </a:solidFill>
                <a:hlinkClick r:id="rId3"/>
              </a:rPr>
              <a:t>info.paidleave.mn.gov/about/grants</a:t>
            </a:r>
            <a:endParaRPr lang="en-US" sz="2200">
              <a:solidFill>
                <a:srgbClr val="003865"/>
              </a:solidFill>
            </a:endParaRPr>
          </a:p>
        </p:txBody>
      </p:sp>
      <p:sp>
        <p:nvSpPr>
          <p:cNvPr id="2" name="Footer Placeholder 3">
            <a:extLst>
              <a:ext uri="{FF2B5EF4-FFF2-40B4-BE49-F238E27FC236}">
                <a16:creationId xmlns:a16="http://schemas.microsoft.com/office/drawing/2014/main" id="{126C4E3F-0E11-E71D-15BE-949F9C733559}"/>
              </a:ext>
            </a:extLst>
          </p:cNvPr>
          <p:cNvSpPr txBox="1">
            <a:spLocks/>
          </p:cNvSpPr>
          <p:nvPr/>
        </p:nvSpPr>
        <p:spPr bwMode="black">
          <a:xfrm>
            <a:off x="709127" y="6460258"/>
            <a:ext cx="1558212" cy="399763"/>
          </a:xfrm>
          <a:prstGeom prst="rect">
            <a:avLst/>
          </a:prstGeom>
        </p:spPr>
        <p:txBody>
          <a:bodyPr lIns="91440" tIns="45720" rIns="91440" bIns="4572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info.paidleave.mn.gov</a:t>
            </a:r>
            <a:endParaRPr kumimoji="0" lang="en-US" sz="1200" b="0" i="0" u="none" strike="noStrike" kern="1200" cap="none" spc="0" normalizeH="0" baseline="0" noProof="0">
              <a:ln>
                <a:noFill/>
              </a:ln>
              <a:solidFill>
                <a:srgbClr val="0E2841"/>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Calibri"/>
              <a:cs typeface="Calibri"/>
            </a:endParaRPr>
          </a:p>
        </p:txBody>
      </p:sp>
      <p:pic>
        <p:nvPicPr>
          <p:cNvPr id="16" name="Picture Placeholder 15">
            <a:extLst>
              <a:ext uri="{FF2B5EF4-FFF2-40B4-BE49-F238E27FC236}">
                <a16:creationId xmlns:a16="http://schemas.microsoft.com/office/drawing/2014/main" id="{77AE4062-42AD-5D72-5675-1E6B5E0BEA16}"/>
              </a:ext>
              <a:ext uri="{C183D7F6-B498-43B3-948B-1728B52AA6E4}">
                <adec:decorative xmlns:adec="http://schemas.microsoft.com/office/drawing/2017/decorative" val="1"/>
              </a:ext>
            </a:extLst>
          </p:cNvPr>
          <p:cNvPicPr>
            <a:picLocks noGrp="1" noChangeAspect="1"/>
          </p:cNvPicPr>
          <p:nvPr>
            <p:ph type="pic" sz="quarter" idx="20"/>
          </p:nvPr>
        </p:nvPicPr>
        <p:blipFill>
          <a:blip r:embed="rId4">
            <a:extLst>
              <a:ext uri="{96DAC541-7B7A-43D3-8B79-37D633B846F1}">
                <asvg:svgBlip xmlns:asvg="http://schemas.microsoft.com/office/drawing/2016/SVG/main" r:embed="rId5"/>
              </a:ext>
            </a:extLst>
          </a:blip>
          <a:srcRect l="38" r="38"/>
          <a:stretch>
            <a:fillRect/>
          </a:stretch>
        </p:blipFill>
        <p:spPr>
          <a:xfrm>
            <a:off x="8052302" y="1358899"/>
            <a:ext cx="3091947" cy="3094292"/>
          </a:xfrm>
          <a:prstGeom prst="rect">
            <a:avLst/>
          </a:prstGeom>
        </p:spPr>
      </p:pic>
    </p:spTree>
    <p:extLst>
      <p:ext uri="{BB962C8B-B14F-4D97-AF65-F5344CB8AC3E}">
        <p14:creationId xmlns:p14="http://schemas.microsoft.com/office/powerpoint/2010/main" val="3292261327"/>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D6A542-1FA0-D083-8737-5F1284A41FC4}"/>
              </a:ext>
            </a:extLst>
          </p:cNvPr>
          <p:cNvSpPr>
            <a:spLocks noGrp="1"/>
          </p:cNvSpPr>
          <p:nvPr>
            <p:ph type="title"/>
          </p:nvPr>
        </p:nvSpPr>
        <p:spPr/>
        <p:txBody>
          <a:bodyPr/>
          <a:lstStyle/>
          <a:p>
            <a:r>
              <a:rPr lang="en-US" sz="4800">
                <a:cs typeface="Calibri"/>
              </a:rPr>
              <a:t>Thank you + Questions</a:t>
            </a:r>
            <a:endParaRPr lang="en-US" sz="4800"/>
          </a:p>
        </p:txBody>
      </p:sp>
      <p:sp>
        <p:nvSpPr>
          <p:cNvPr id="5" name="Text Placeholder 4">
            <a:extLst>
              <a:ext uri="{FF2B5EF4-FFF2-40B4-BE49-F238E27FC236}">
                <a16:creationId xmlns:a16="http://schemas.microsoft.com/office/drawing/2014/main" id="{15455EF9-F5CD-2D19-A4AA-1C01CC96743D}"/>
              </a:ext>
            </a:extLst>
          </p:cNvPr>
          <p:cNvSpPr>
            <a:spLocks noGrp="1"/>
          </p:cNvSpPr>
          <p:nvPr>
            <p:ph type="body" sz="quarter" idx="13"/>
          </p:nvPr>
        </p:nvSpPr>
        <p:spPr/>
        <p:txBody>
          <a:bodyPr/>
          <a:lstStyle/>
          <a:p>
            <a:pPr>
              <a:spcAft>
                <a:spcPts val="2400"/>
              </a:spcAft>
            </a:pPr>
            <a:r>
              <a:rPr lang="en-US" sz="2400">
                <a:solidFill>
                  <a:srgbClr val="003865"/>
                </a:solidFill>
                <a:cs typeface="Calibri"/>
              </a:rPr>
              <a:t>Kate Kunitz | Minnesota Paid Leave</a:t>
            </a:r>
          </a:p>
        </p:txBody>
      </p:sp>
    </p:spTree>
    <p:extLst>
      <p:ext uri="{BB962C8B-B14F-4D97-AF65-F5344CB8AC3E}">
        <p14:creationId xmlns:p14="http://schemas.microsoft.com/office/powerpoint/2010/main" val="3356555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2DF4D6-E4E9-8B7C-2AF4-89EEB03BE587}"/>
              </a:ext>
            </a:extLst>
          </p:cNvPr>
          <p:cNvSpPr>
            <a:spLocks noGrp="1"/>
          </p:cNvSpPr>
          <p:nvPr>
            <p:ph type="title"/>
          </p:nvPr>
        </p:nvSpPr>
        <p:spPr/>
        <p:txBody>
          <a:bodyPr/>
          <a:lstStyle/>
          <a:p>
            <a:r>
              <a:rPr lang="en-US" sz="4800">
                <a:solidFill>
                  <a:schemeClr val="bg1"/>
                </a:solidFill>
                <a:cs typeface="Calibri"/>
              </a:rPr>
              <a:t>Help us improve!</a:t>
            </a:r>
            <a:endParaRPr lang="en-US" sz="6000">
              <a:solidFill>
                <a:schemeClr val="bg1"/>
              </a:solidFill>
              <a:cs typeface="Calibri"/>
            </a:endParaRPr>
          </a:p>
        </p:txBody>
      </p:sp>
      <p:sp>
        <p:nvSpPr>
          <p:cNvPr id="4" name="Text Placeholder 3">
            <a:extLst>
              <a:ext uri="{FF2B5EF4-FFF2-40B4-BE49-F238E27FC236}">
                <a16:creationId xmlns:a16="http://schemas.microsoft.com/office/drawing/2014/main" id="{5E482535-00B2-04F3-D643-C15DDA88A2A1}"/>
              </a:ext>
            </a:extLst>
          </p:cNvPr>
          <p:cNvSpPr>
            <a:spLocks noGrp="1"/>
          </p:cNvSpPr>
          <p:nvPr>
            <p:ph type="body" sz="quarter" idx="13"/>
          </p:nvPr>
        </p:nvSpPr>
        <p:spPr>
          <a:xfrm>
            <a:off x="1078832" y="5588695"/>
            <a:ext cx="10515600" cy="431653"/>
          </a:xfrm>
        </p:spPr>
        <p:txBody>
          <a:bodyPr>
            <a:normAutofit fontScale="92500"/>
          </a:bodyPr>
          <a:lstStyle/>
          <a:p>
            <a:pPr lvl="0">
              <a:spcAft>
                <a:spcPts val="0"/>
              </a:spcAft>
              <a:buClrTx/>
            </a:pPr>
            <a:r>
              <a:rPr lang="en-US" sz="2400" b="1">
                <a:solidFill>
                  <a:srgbClr val="003865"/>
                </a:solidFill>
              </a:rPr>
              <a:t>Use this QR</a:t>
            </a:r>
            <a:r>
              <a:rPr lang="en-US" sz="2400" b="1" baseline="0">
                <a:solidFill>
                  <a:srgbClr val="003865"/>
                </a:solidFill>
              </a:rPr>
              <a:t> code to provide </a:t>
            </a:r>
            <a:r>
              <a:rPr lang="en-US" sz="2400" b="1">
                <a:solidFill>
                  <a:srgbClr val="003865"/>
                </a:solidFill>
              </a:rPr>
              <a:t>feedback about today's session. </a:t>
            </a:r>
            <a:r>
              <a:rPr lang="en-US" sz="2400" b="1">
                <a:solidFill>
                  <a:srgbClr val="003865"/>
                </a:solidFill>
                <a:hlinkClick r:id="rId3"/>
              </a:rPr>
              <a:t>Paid Leave Feedback Survey</a:t>
            </a:r>
            <a:endParaRPr lang="en-US">
              <a:hlinkClick r:id="rId3"/>
            </a:endParaRPr>
          </a:p>
        </p:txBody>
      </p:sp>
      <p:pic>
        <p:nvPicPr>
          <p:cNvPr id="3" name="Picture 2" descr="QR code">
            <a:hlinkClick r:id="rId4"/>
            <a:extLst>
              <a:ext uri="{FF2B5EF4-FFF2-40B4-BE49-F238E27FC236}">
                <a16:creationId xmlns:a16="http://schemas.microsoft.com/office/drawing/2014/main" id="{24F4A2CF-A21D-C0BF-2DEE-F70A93C20C2F}"/>
              </a:ext>
            </a:extLst>
          </p:cNvPr>
          <p:cNvPicPr>
            <a:picLocks noChangeAspect="1"/>
          </p:cNvPicPr>
          <p:nvPr/>
        </p:nvPicPr>
        <p:blipFill>
          <a:blip r:embed="rId5"/>
          <a:stretch>
            <a:fillRect/>
          </a:stretch>
        </p:blipFill>
        <p:spPr>
          <a:xfrm>
            <a:off x="4685517" y="2801393"/>
            <a:ext cx="2820967" cy="2716583"/>
          </a:xfrm>
          <a:prstGeom prst="rect">
            <a:avLst/>
          </a:prstGeom>
        </p:spPr>
      </p:pic>
    </p:spTree>
    <p:extLst>
      <p:ext uri="{BB962C8B-B14F-4D97-AF65-F5344CB8AC3E}">
        <p14:creationId xmlns:p14="http://schemas.microsoft.com/office/powerpoint/2010/main" val="4013563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4CB9DA-58EA-2C92-9C03-555E0DB7F388}"/>
              </a:ext>
            </a:extLst>
          </p:cNvPr>
          <p:cNvSpPr>
            <a:spLocks noGrp="1"/>
          </p:cNvSpPr>
          <p:nvPr>
            <p:ph type="title"/>
          </p:nvPr>
        </p:nvSpPr>
        <p:spPr/>
        <p:txBody>
          <a:bodyPr/>
          <a:lstStyle/>
          <a:p>
            <a:pPr algn="r"/>
            <a:r>
              <a:rPr lang="en-US"/>
              <a:t>Why Paid Leave Matters</a:t>
            </a:r>
          </a:p>
        </p:txBody>
      </p:sp>
      <p:sp>
        <p:nvSpPr>
          <p:cNvPr id="6" name="Content Placeholder 5">
            <a:extLst>
              <a:ext uri="{FF2B5EF4-FFF2-40B4-BE49-F238E27FC236}">
                <a16:creationId xmlns:a16="http://schemas.microsoft.com/office/drawing/2014/main" id="{F51E9C06-5BCF-C411-D777-4D6FDD4D0A9E}"/>
              </a:ext>
            </a:extLst>
          </p:cNvPr>
          <p:cNvSpPr>
            <a:spLocks noGrp="1"/>
          </p:cNvSpPr>
          <p:nvPr>
            <p:ph idx="1"/>
          </p:nvPr>
        </p:nvSpPr>
        <p:spPr>
          <a:xfrm>
            <a:off x="470603" y="1606536"/>
            <a:ext cx="7636116" cy="4773144"/>
          </a:xfrm>
        </p:spPr>
        <p:txBody>
          <a:bodyPr vert="horz" lIns="91440" tIns="45720" rIns="91440" bIns="45720" rtlCol="0" anchor="t">
            <a:noAutofit/>
          </a:bodyPr>
          <a:lstStyle/>
          <a:p>
            <a:r>
              <a:rPr lang="en-US" sz="2100"/>
              <a:t>Minnesotans take care of each other. In our communities, families, and workplaces, </a:t>
            </a:r>
            <a:r>
              <a:rPr lang="en-US" sz="2100" b="1"/>
              <a:t>we step up and help</a:t>
            </a:r>
            <a:r>
              <a:rPr lang="en-US" sz="2100"/>
              <a:t> the people we care about. </a:t>
            </a:r>
            <a:endParaRPr lang="en-US" sz="2100">
              <a:ea typeface="Calibri"/>
              <a:cs typeface="Calibri"/>
            </a:endParaRPr>
          </a:p>
          <a:p>
            <a:r>
              <a:rPr lang="en-US" sz="2100"/>
              <a:t>Minnesota Paid Leave will </a:t>
            </a:r>
            <a:r>
              <a:rPr lang="en-US" sz="2100" b="1"/>
              <a:t>support people when they need time to care </a:t>
            </a:r>
            <a:r>
              <a:rPr lang="en-US" sz="2100"/>
              <a:t>for themselves and their loved ones. </a:t>
            </a:r>
            <a:endParaRPr lang="en-US" sz="2100">
              <a:ea typeface="Calibri"/>
              <a:cs typeface="Calibri"/>
            </a:endParaRPr>
          </a:p>
          <a:p>
            <a:r>
              <a:rPr lang="en-US" sz="2100"/>
              <a:t>Supporting your employees when they need time for leave </a:t>
            </a:r>
            <a:r>
              <a:rPr lang="en-US" sz="2100" b="1"/>
              <a:t>builds connections in our families, communities, and workplaces</a:t>
            </a:r>
            <a:r>
              <a:rPr lang="en-US" sz="2100"/>
              <a:t>, and improves employee retention, performance and morale on the job. </a:t>
            </a:r>
            <a:endParaRPr lang="en-US" sz="2100">
              <a:ea typeface="Calibri"/>
              <a:cs typeface="Calibri"/>
            </a:endParaRPr>
          </a:p>
          <a:p>
            <a:r>
              <a:rPr lang="en-US" sz="2100"/>
              <a:t>Minnesota Paid Leave will help ensure Minnesotans </a:t>
            </a:r>
            <a:r>
              <a:rPr lang="en-US" sz="2100" b="1"/>
              <a:t>don't need to choose between financial stability and being there for their families.</a:t>
            </a:r>
            <a:endParaRPr lang="en-US" sz="2100" b="1">
              <a:ea typeface="Calibri"/>
              <a:cs typeface="Calibri"/>
            </a:endParaRPr>
          </a:p>
        </p:txBody>
      </p:sp>
      <p:pic>
        <p:nvPicPr>
          <p:cNvPr id="4100" name="Picture 4">
            <a:extLst>
              <a:ext uri="{FF2B5EF4-FFF2-40B4-BE49-F238E27FC236}">
                <a16:creationId xmlns:a16="http://schemas.microsoft.com/office/drawing/2014/main" id="{84F2373E-83AE-BD68-9E0F-F16EA8859EDF}"/>
              </a:ext>
              <a:ext uri="{C183D7F6-B498-43B3-948B-1728B52AA6E4}">
                <adec:decorative xmlns:adec="http://schemas.microsoft.com/office/drawing/2017/decorative" val="1"/>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2315" t="9254" r="13505" b="9611"/>
          <a:stretch/>
        </p:blipFill>
        <p:spPr bwMode="auto">
          <a:xfrm>
            <a:off x="7924419" y="1610517"/>
            <a:ext cx="4026576" cy="44040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0E561B-BEBA-D2A6-8CA1-A0AEF80A6BCF}"/>
              </a:ext>
            </a:extLst>
          </p:cNvPr>
          <p:cNvSpPr txBox="1"/>
          <p:nvPr/>
        </p:nvSpPr>
        <p:spPr>
          <a:xfrm>
            <a:off x="141027" y="6475862"/>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tx2"/>
                </a:solidFill>
              </a:rPr>
              <a:t>info.paidleave.mn.gov</a:t>
            </a:r>
          </a:p>
        </p:txBody>
      </p:sp>
    </p:spTree>
    <p:extLst>
      <p:ext uri="{BB962C8B-B14F-4D97-AF65-F5344CB8AC3E}">
        <p14:creationId xmlns:p14="http://schemas.microsoft.com/office/powerpoint/2010/main" val="125776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4CB9DA-58EA-2C92-9C03-555E0DB7F388}"/>
              </a:ext>
            </a:extLst>
          </p:cNvPr>
          <p:cNvSpPr>
            <a:spLocks noGrp="1"/>
          </p:cNvSpPr>
          <p:nvPr>
            <p:ph type="title"/>
          </p:nvPr>
        </p:nvSpPr>
        <p:spPr/>
        <p:txBody>
          <a:bodyPr/>
          <a:lstStyle/>
          <a:p>
            <a:pPr algn="r"/>
            <a:r>
              <a:rPr lang="en-US"/>
              <a:t>Minnesota’s Paid Leave Law</a:t>
            </a:r>
          </a:p>
        </p:txBody>
      </p:sp>
      <p:sp>
        <p:nvSpPr>
          <p:cNvPr id="6" name="Content Placeholder 5">
            <a:extLst>
              <a:ext uri="{FF2B5EF4-FFF2-40B4-BE49-F238E27FC236}">
                <a16:creationId xmlns:a16="http://schemas.microsoft.com/office/drawing/2014/main" id="{F51E9C06-5BCF-C411-D777-4D6FDD4D0A9E}"/>
              </a:ext>
            </a:extLst>
          </p:cNvPr>
          <p:cNvSpPr>
            <a:spLocks noGrp="1"/>
          </p:cNvSpPr>
          <p:nvPr>
            <p:ph idx="1"/>
          </p:nvPr>
        </p:nvSpPr>
        <p:spPr>
          <a:xfrm>
            <a:off x="693281" y="1638951"/>
            <a:ext cx="6887734" cy="4720239"/>
          </a:xfrm>
        </p:spPr>
        <p:txBody>
          <a:bodyPr vert="horz" lIns="91440" tIns="45720" rIns="91440" bIns="45720" rtlCol="0" anchor="t">
            <a:noAutofit/>
          </a:bodyPr>
          <a:lstStyle/>
          <a:p>
            <a:r>
              <a:rPr lang="en-US" sz="2200"/>
              <a:t>The Minnesota Paid Leave law, enacted in May 2023 and updated in May 2024, makes paid family and medical leave coverage available to Minnesota workers </a:t>
            </a:r>
            <a:r>
              <a:rPr lang="en-US" sz="2200" b="1"/>
              <a:t>beginning Jan. 1, 2026.</a:t>
            </a:r>
            <a:endParaRPr lang="en-US" sz="2200" b="1">
              <a:ea typeface="Calibri"/>
              <a:cs typeface="Calibri"/>
            </a:endParaRPr>
          </a:p>
          <a:p>
            <a:r>
              <a:rPr lang="en-US" sz="2200"/>
              <a:t>The law provides </a:t>
            </a:r>
            <a:r>
              <a:rPr lang="en-US" sz="2200" b="1"/>
              <a:t>job protections and payments </a:t>
            </a:r>
            <a:r>
              <a:rPr lang="en-US" sz="2200"/>
              <a:t>from the state to individuals who need time off to care for themselves or their loved ones.</a:t>
            </a:r>
            <a:endParaRPr lang="en-US" sz="2200">
              <a:ea typeface="Calibri"/>
              <a:cs typeface="Calibri"/>
            </a:endParaRPr>
          </a:p>
          <a:p>
            <a:r>
              <a:rPr lang="en-US" sz="2200">
                <a:ea typeface="Calibri"/>
                <a:cs typeface="Calibri"/>
              </a:rPr>
              <a:t>Minnesota Paid Leave will be </a:t>
            </a:r>
            <a:r>
              <a:rPr lang="en-US" sz="2200" b="1">
                <a:ea typeface="Calibri"/>
                <a:cs typeface="Calibri"/>
              </a:rPr>
              <a:t>funded by premiums </a:t>
            </a:r>
            <a:r>
              <a:rPr lang="en-US" sz="2200">
                <a:ea typeface="Calibri"/>
                <a:cs typeface="Calibri"/>
              </a:rPr>
              <a:t>made up of contributions from employees and employers. </a:t>
            </a:r>
          </a:p>
          <a:p>
            <a:r>
              <a:rPr lang="en-US" sz="2200">
                <a:ea typeface="Calibri"/>
                <a:cs typeface="Calibri"/>
              </a:rPr>
              <a:t>Paid Leave </a:t>
            </a:r>
            <a:r>
              <a:rPr lang="en-US" sz="2200"/>
              <a:t>will </a:t>
            </a:r>
            <a:r>
              <a:rPr lang="en-US" sz="2200" b="1"/>
              <a:t>send benefit payments directly </a:t>
            </a:r>
            <a:r>
              <a:rPr lang="en-US" sz="2200"/>
              <a:t>to Minnesotans on leave.</a:t>
            </a:r>
            <a:endParaRPr lang="en-US" sz="2200">
              <a:ea typeface="Calibri"/>
              <a:cs typeface="Calibri"/>
            </a:endParaRPr>
          </a:p>
        </p:txBody>
      </p:sp>
      <p:sp>
        <p:nvSpPr>
          <p:cNvPr id="2" name="Footer Placeholder 4">
            <a:extLst>
              <a:ext uri="{FF2B5EF4-FFF2-40B4-BE49-F238E27FC236}">
                <a16:creationId xmlns:a16="http://schemas.microsoft.com/office/drawing/2014/main" id="{886B2588-5ED8-9829-5480-7ADE3845C74E}"/>
              </a:ext>
            </a:extLst>
          </p:cNvPr>
          <p:cNvSpPr>
            <a:spLocks noGrp="1"/>
          </p:cNvSpPr>
          <p:nvPr>
            <p:ph type="ftr" sz="quarter" idx="3"/>
          </p:nvPr>
        </p:nvSpPr>
        <p:spPr>
          <a:xfrm>
            <a:off x="387350" y="6356350"/>
            <a:ext cx="2901950" cy="365125"/>
          </a:xfrm>
        </p:spPr>
        <p:txBody>
          <a:bodyPr/>
          <a:lstStyle/>
          <a:p>
            <a:r>
              <a:rPr lang="en-US"/>
              <a:t>info.paidleave.mn.gov</a:t>
            </a:r>
          </a:p>
        </p:txBody>
      </p:sp>
      <p:pic>
        <p:nvPicPr>
          <p:cNvPr id="10" name="Graphic 9">
            <a:extLst>
              <a:ext uri="{FF2B5EF4-FFF2-40B4-BE49-F238E27FC236}">
                <a16:creationId xmlns:a16="http://schemas.microsoft.com/office/drawing/2014/main" id="{74A6B703-0443-1115-1F90-5B618892B52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1015" y="1992494"/>
            <a:ext cx="4217449" cy="4217449"/>
          </a:xfrm>
          <a:prstGeom prst="rect">
            <a:avLst/>
          </a:prstGeom>
        </p:spPr>
      </p:pic>
    </p:spTree>
    <p:extLst>
      <p:ext uri="{BB962C8B-B14F-4D97-AF65-F5344CB8AC3E}">
        <p14:creationId xmlns:p14="http://schemas.microsoft.com/office/powerpoint/2010/main" val="4073532735"/>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2C9077-3028-5025-0CF8-2A71622B8B3C}"/>
              </a:ext>
            </a:extLst>
          </p:cNvPr>
          <p:cNvSpPr>
            <a:spLocks noGrp="1"/>
          </p:cNvSpPr>
          <p:nvPr>
            <p:ph type="title"/>
          </p:nvPr>
        </p:nvSpPr>
        <p:spPr/>
        <p:txBody>
          <a:bodyPr/>
          <a:lstStyle/>
          <a:p>
            <a:pPr algn="r"/>
            <a:r>
              <a:rPr lang="en-US"/>
              <a:t>Covered Leave</a:t>
            </a:r>
          </a:p>
        </p:txBody>
      </p:sp>
      <p:sp>
        <p:nvSpPr>
          <p:cNvPr id="12" name="Content Placeholder 11">
            <a:extLst>
              <a:ext uri="{FF2B5EF4-FFF2-40B4-BE49-F238E27FC236}">
                <a16:creationId xmlns:a16="http://schemas.microsoft.com/office/drawing/2014/main" id="{3C43588D-6658-6436-21D5-CA8E1F1D7BED}"/>
              </a:ext>
            </a:extLst>
          </p:cNvPr>
          <p:cNvSpPr>
            <a:spLocks noGrp="1"/>
          </p:cNvSpPr>
          <p:nvPr>
            <p:ph idx="1"/>
          </p:nvPr>
        </p:nvSpPr>
        <p:spPr/>
        <p:txBody>
          <a:bodyPr/>
          <a:lstStyle/>
          <a:p>
            <a:pPr>
              <a:spcBef>
                <a:spcPts val="0"/>
              </a:spcBef>
              <a:spcAft>
                <a:spcPts val="0"/>
              </a:spcAft>
            </a:pPr>
            <a:r>
              <a:rPr lang="en-US" sz="2000"/>
              <a:t>Medical Leave: Up to 12 Weeks</a:t>
            </a:r>
          </a:p>
          <a:p>
            <a:pPr lvl="1">
              <a:spcBef>
                <a:spcPts val="0"/>
              </a:spcBef>
              <a:spcAft>
                <a:spcPts val="0"/>
              </a:spcAft>
            </a:pPr>
            <a:r>
              <a:rPr lang="en-US" sz="2000"/>
              <a:t>Medical: Leave to care for an individual’s own serious medical condition</a:t>
            </a:r>
          </a:p>
          <a:p>
            <a:pPr>
              <a:spcBef>
                <a:spcPts val="0"/>
              </a:spcBef>
              <a:spcAft>
                <a:spcPts val="0"/>
              </a:spcAft>
            </a:pPr>
            <a:r>
              <a:rPr lang="en-US" sz="2000"/>
              <a:t>Family Leave: Up to 12 weeks</a:t>
            </a:r>
          </a:p>
          <a:p>
            <a:pPr lvl="1">
              <a:spcBef>
                <a:spcPts val="0"/>
              </a:spcBef>
              <a:spcAft>
                <a:spcPts val="0"/>
              </a:spcAft>
            </a:pPr>
            <a:r>
              <a:rPr lang="en-US" sz="2000"/>
              <a:t>Bonding: Leave to bond with an individual’s child during the first 12 months after the child’s birth or after the placement of the child through adoption or foster care.</a:t>
            </a:r>
          </a:p>
          <a:p>
            <a:pPr lvl="1">
              <a:spcBef>
                <a:spcPts val="0"/>
              </a:spcBef>
              <a:spcAft>
                <a:spcPts val="0"/>
              </a:spcAft>
            </a:pPr>
            <a:r>
              <a:rPr lang="en-US" sz="2000"/>
              <a:t>Caring: Leave to care for a family member with a serious health condition.</a:t>
            </a:r>
          </a:p>
          <a:p>
            <a:pPr lvl="1">
              <a:spcBef>
                <a:spcPts val="0"/>
              </a:spcBef>
              <a:spcAft>
                <a:spcPts val="0"/>
              </a:spcAft>
            </a:pPr>
            <a:r>
              <a:rPr lang="en-US" sz="2000"/>
              <a:t>Safety: Leave because of domestic abuse, sexual assault, or stalking of the individual or individual’s family member.</a:t>
            </a:r>
          </a:p>
          <a:p>
            <a:pPr lvl="1">
              <a:spcBef>
                <a:spcPts val="0"/>
              </a:spcBef>
              <a:spcAft>
                <a:spcPts val="0"/>
              </a:spcAft>
            </a:pPr>
            <a:r>
              <a:rPr lang="en-US" sz="2000"/>
              <a:t>Active Duty: Leave because a family member is on active duty or has been notified of an impending call or order to active duty in the Armed Forces.</a:t>
            </a:r>
          </a:p>
          <a:p>
            <a:pPr>
              <a:spcBef>
                <a:spcPts val="0"/>
              </a:spcBef>
              <a:spcAft>
                <a:spcPts val="0"/>
              </a:spcAft>
            </a:pPr>
            <a:r>
              <a:rPr lang="en-US" sz="2000"/>
              <a:t>Maximum of 20 weeks total leave in a benefit year.</a:t>
            </a:r>
          </a:p>
          <a:p>
            <a:pPr>
              <a:spcBef>
                <a:spcPts val="0"/>
              </a:spcBef>
              <a:spcAft>
                <a:spcPts val="0"/>
              </a:spcAft>
            </a:pPr>
            <a:r>
              <a:rPr lang="en-US" sz="2000" b="1"/>
              <a:t>Qualifying conditions must last more than seven days and be certified by a health care provider or designated professional.</a:t>
            </a:r>
            <a:endParaRPr lang="en-US" sz="2000"/>
          </a:p>
        </p:txBody>
      </p:sp>
      <p:sp>
        <p:nvSpPr>
          <p:cNvPr id="3" name="TextBox 2">
            <a:extLst>
              <a:ext uri="{FF2B5EF4-FFF2-40B4-BE49-F238E27FC236}">
                <a16:creationId xmlns:a16="http://schemas.microsoft.com/office/drawing/2014/main" id="{FA8DC97D-1132-FB81-178E-763EB7111AE1}"/>
              </a:ext>
            </a:extLst>
          </p:cNvPr>
          <p:cNvSpPr txBox="1"/>
          <p:nvPr/>
        </p:nvSpPr>
        <p:spPr>
          <a:xfrm>
            <a:off x="-86435" y="643037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tx2"/>
                </a:solidFill>
              </a:rPr>
              <a:t>info.paidleave.mn.gov</a:t>
            </a:r>
          </a:p>
        </p:txBody>
      </p:sp>
      <p:sp>
        <p:nvSpPr>
          <p:cNvPr id="13" name="Rectangle 12">
            <a:extLst>
              <a:ext uri="{FF2B5EF4-FFF2-40B4-BE49-F238E27FC236}">
                <a16:creationId xmlns:a16="http://schemas.microsoft.com/office/drawing/2014/main" id="{08EA6A11-CBA4-E620-6A7E-42D69A70DD18}"/>
              </a:ext>
              <a:ext uri="{C183D7F6-B498-43B3-948B-1728B52AA6E4}">
                <adec:decorative xmlns:adec="http://schemas.microsoft.com/office/drawing/2017/decorative" val="1"/>
              </a:ext>
            </a:extLst>
          </p:cNvPr>
          <p:cNvSpPr/>
          <p:nvPr/>
        </p:nvSpPr>
        <p:spPr>
          <a:xfrm>
            <a:off x="477520" y="1656080"/>
            <a:ext cx="11470640" cy="45208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3777526-EE3F-8993-4624-050ED13D5A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3840" y="1469431"/>
            <a:ext cx="11578030" cy="4565609"/>
          </a:xfrm>
          <a:prstGeom prst="rect">
            <a:avLst/>
          </a:prstGeom>
        </p:spPr>
      </p:pic>
    </p:spTree>
    <p:extLst>
      <p:ext uri="{BB962C8B-B14F-4D97-AF65-F5344CB8AC3E}">
        <p14:creationId xmlns:p14="http://schemas.microsoft.com/office/powerpoint/2010/main" val="263786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C4AE-9C7D-2037-82D7-7B240E887997}"/>
              </a:ext>
            </a:extLst>
          </p:cNvPr>
          <p:cNvSpPr>
            <a:spLocks noGrp="1"/>
          </p:cNvSpPr>
          <p:nvPr>
            <p:ph type="title"/>
          </p:nvPr>
        </p:nvSpPr>
        <p:spPr/>
        <p:txBody>
          <a:bodyPr/>
          <a:lstStyle/>
          <a:p>
            <a:pPr algn="r"/>
            <a:r>
              <a:rPr lang="en-US"/>
              <a:t>Covered Employees</a:t>
            </a:r>
          </a:p>
        </p:txBody>
      </p:sp>
      <p:sp>
        <p:nvSpPr>
          <p:cNvPr id="4" name="Content Placeholder 3">
            <a:extLst>
              <a:ext uri="{FF2B5EF4-FFF2-40B4-BE49-F238E27FC236}">
                <a16:creationId xmlns:a16="http://schemas.microsoft.com/office/drawing/2014/main" id="{472035B6-EC46-167E-0D0D-26AF0969C19F}"/>
              </a:ext>
            </a:extLst>
          </p:cNvPr>
          <p:cNvSpPr>
            <a:spLocks noGrp="1"/>
          </p:cNvSpPr>
          <p:nvPr>
            <p:ph sz="half" idx="1"/>
          </p:nvPr>
        </p:nvSpPr>
        <p:spPr/>
        <p:txBody>
          <a:bodyPr>
            <a:normAutofit fontScale="77500" lnSpcReduction="20000"/>
          </a:bodyPr>
          <a:lstStyle/>
          <a:p>
            <a:pPr marL="0" indent="0">
              <a:buNone/>
            </a:pPr>
            <a:r>
              <a:rPr lang="en-US" sz="2800" b="1"/>
              <a:t>Covered employees include:</a:t>
            </a:r>
            <a:endParaRPr lang="en-US"/>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Full-time, part-time workers</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Most seasonal employees</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Owner-officers who draw a salary</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Agricultural workers</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Employees of religious organizations</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Temporary workers</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Student workers</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Employed family members</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First responders</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Elected and appointed officials </a:t>
            </a:r>
          </a:p>
        </p:txBody>
      </p:sp>
      <p:sp>
        <p:nvSpPr>
          <p:cNvPr id="7" name="Content Placeholder 6">
            <a:extLst>
              <a:ext uri="{FF2B5EF4-FFF2-40B4-BE49-F238E27FC236}">
                <a16:creationId xmlns:a16="http://schemas.microsoft.com/office/drawing/2014/main" id="{7FA0397D-CF67-19E9-DF35-19F3437A2E5C}"/>
              </a:ext>
            </a:extLst>
          </p:cNvPr>
          <p:cNvSpPr>
            <a:spLocks noGrp="1"/>
          </p:cNvSpPr>
          <p:nvPr>
            <p:ph sz="half" idx="2"/>
          </p:nvPr>
        </p:nvSpPr>
        <p:spPr>
          <a:xfrm>
            <a:off x="6576237" y="1495017"/>
            <a:ext cx="5181600" cy="4582339"/>
          </a:xfrm>
        </p:spPr>
        <p:txBody>
          <a:bodyPr/>
          <a:lstStyle/>
          <a:p>
            <a:pPr marL="0" indent="0">
              <a:buNone/>
            </a:pPr>
            <a:r>
              <a:rPr lang="en-US"/>
              <a:t>Not covered, can opt in:</a:t>
            </a:r>
          </a:p>
          <a:p>
            <a:pPr marL="0" marR="0">
              <a:lnSpc>
                <a:spcPct val="107000"/>
              </a:lnSpc>
              <a:spcBef>
                <a:spcPts val="0"/>
              </a:spcBef>
              <a:spcAft>
                <a:spcPts val="800"/>
              </a:spcAft>
            </a:pPr>
            <a:r>
              <a:rPr lang="en-US" sz="2400" kern="100">
                <a:latin typeface="Aptos" panose="020B0004020202020204" pitchFamily="34" charset="0"/>
                <a:ea typeface="Aptos" panose="020B0004020202020204" pitchFamily="34" charset="0"/>
                <a:cs typeface="Times New Roman" panose="02020603050405020304" pitchFamily="18" charset="0"/>
              </a:rPr>
              <a:t>Independent contractors</a:t>
            </a:r>
          </a:p>
          <a:p>
            <a:pPr marL="0" marR="0">
              <a:lnSpc>
                <a:spcPct val="107000"/>
              </a:lnSpc>
              <a:spcBef>
                <a:spcPts val="0"/>
              </a:spcBef>
              <a:spcAft>
                <a:spcPts val="800"/>
              </a:spcAft>
            </a:pPr>
            <a:r>
              <a:rPr lang="en-US" sz="2400" kern="100">
                <a:latin typeface="Aptos" panose="020B0004020202020204" pitchFamily="34" charset="0"/>
                <a:ea typeface="Aptos" panose="020B0004020202020204" pitchFamily="34" charset="0"/>
                <a:cs typeface="Times New Roman" panose="02020603050405020304" pitchFamily="18" charset="0"/>
              </a:rPr>
              <a:t>Self-employed individuals</a:t>
            </a:r>
          </a:p>
          <a:p>
            <a:pPr marL="0" marR="0">
              <a:lnSpc>
                <a:spcPct val="107000"/>
              </a:lnSpc>
              <a:spcBef>
                <a:spcPts val="0"/>
              </a:spcBef>
              <a:spcAft>
                <a:spcPts val="800"/>
              </a:spcAft>
            </a:pPr>
            <a:r>
              <a:rPr lang="en-US" sz="2400" kern="100">
                <a:latin typeface="Aptos" panose="020B0004020202020204" pitchFamily="34" charset="0"/>
                <a:ea typeface="Aptos" panose="020B0004020202020204" pitchFamily="34" charset="0"/>
                <a:cs typeface="Times New Roman" panose="02020603050405020304" pitchFamily="18" charset="0"/>
              </a:rPr>
              <a:t>Tribal Nations </a:t>
            </a:r>
          </a:p>
          <a:p>
            <a:pPr marL="0" marR="0" indent="0">
              <a:lnSpc>
                <a:spcPct val="107000"/>
              </a:lnSpc>
              <a:spcBef>
                <a:spcPts val="0"/>
              </a:spcBef>
              <a:spcAft>
                <a:spcPts val="800"/>
              </a:spcAft>
              <a:buNone/>
            </a:pPr>
            <a:r>
              <a:rPr lang="en-US" sz="2400" kern="100">
                <a:latin typeface="Aptos" panose="020B0004020202020204" pitchFamily="34" charset="0"/>
                <a:ea typeface="Aptos" panose="020B0004020202020204" pitchFamily="34" charset="0"/>
                <a:cs typeface="Times New Roman" panose="02020603050405020304" pitchFamily="18" charset="0"/>
              </a:rPr>
              <a:t>Not covered, can’t opt in:</a:t>
            </a:r>
          </a:p>
          <a:p>
            <a:pPr marL="0" marR="0">
              <a:lnSpc>
                <a:spcPct val="107000"/>
              </a:lnSpc>
              <a:spcBef>
                <a:spcPts val="0"/>
              </a:spcBef>
              <a:spcAft>
                <a:spcPts val="800"/>
              </a:spcAft>
            </a:pPr>
            <a:r>
              <a:rPr lang="en-US" sz="2400" kern="100">
                <a:latin typeface="Aptos" panose="020B0004020202020204" pitchFamily="34" charset="0"/>
                <a:ea typeface="Aptos" panose="020B0004020202020204" pitchFamily="34" charset="0"/>
                <a:cs typeface="Times New Roman" panose="02020603050405020304" pitchFamily="18" charset="0"/>
              </a:rPr>
              <a:t>Federal government employees</a:t>
            </a:r>
          </a:p>
          <a:p>
            <a:pPr marL="0" marR="0">
              <a:lnSpc>
                <a:spcPct val="107000"/>
              </a:lnSpc>
              <a:spcBef>
                <a:spcPts val="0"/>
              </a:spcBef>
              <a:spcAft>
                <a:spcPts val="800"/>
              </a:spcAft>
            </a:pPr>
            <a:r>
              <a:rPr lang="en-US" sz="2400" kern="100">
                <a:latin typeface="Aptos" panose="020B0004020202020204" pitchFamily="34" charset="0"/>
                <a:ea typeface="Aptos" panose="020B0004020202020204" pitchFamily="34" charset="0"/>
                <a:cs typeface="Times New Roman" panose="02020603050405020304" pitchFamily="18" charset="0"/>
              </a:rPr>
              <a:t>Exempt seasonal employees</a:t>
            </a:r>
          </a:p>
          <a:p>
            <a:pPr marL="0" marR="0">
              <a:lnSpc>
                <a:spcPct val="107000"/>
              </a:lnSpc>
              <a:spcBef>
                <a:spcPts val="0"/>
              </a:spcBef>
              <a:spcAft>
                <a:spcPts val="800"/>
              </a:spcAft>
            </a:pPr>
            <a:r>
              <a:rPr lang="en-US" sz="2400" kern="100">
                <a:latin typeface="Aptos" panose="020B0004020202020204" pitchFamily="34" charset="0"/>
                <a:ea typeface="Aptos" panose="020B0004020202020204" pitchFamily="34" charset="0"/>
                <a:cs typeface="Times New Roman" panose="02020603050405020304" pitchFamily="18" charset="0"/>
              </a:rPr>
              <a:t>Railroad employees</a:t>
            </a:r>
          </a:p>
        </p:txBody>
      </p:sp>
      <p:sp>
        <p:nvSpPr>
          <p:cNvPr id="14" name="Rectangle 13">
            <a:extLst>
              <a:ext uri="{FF2B5EF4-FFF2-40B4-BE49-F238E27FC236}">
                <a16:creationId xmlns:a16="http://schemas.microsoft.com/office/drawing/2014/main" id="{3CB35C81-09E5-77C9-EF01-D5F5DB41354C}"/>
              </a:ext>
              <a:ext uri="{C183D7F6-B498-43B3-948B-1728B52AA6E4}">
                <adec:decorative xmlns:adec="http://schemas.microsoft.com/office/drawing/2017/decorative" val="1"/>
              </a:ext>
            </a:extLst>
          </p:cNvPr>
          <p:cNvSpPr/>
          <p:nvPr/>
        </p:nvSpPr>
        <p:spPr>
          <a:xfrm>
            <a:off x="191386" y="1495017"/>
            <a:ext cx="11566451" cy="4681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B9BC3B6-49BD-6400-19E3-35D6C2C0CC45}"/>
              </a:ext>
              <a:ext uri="{C183D7F6-B498-43B3-948B-1728B52AA6E4}">
                <adec:decorative xmlns:adec="http://schemas.microsoft.com/office/drawing/2017/decorative" val="1"/>
              </a:ext>
            </a:extLst>
          </p:cNvPr>
          <p:cNvGrpSpPr/>
          <p:nvPr/>
        </p:nvGrpSpPr>
        <p:grpSpPr>
          <a:xfrm>
            <a:off x="445561" y="1594624"/>
            <a:ext cx="11058099" cy="4424816"/>
            <a:chOff x="627082" y="1518784"/>
            <a:chExt cx="11058099" cy="4424816"/>
          </a:xfrm>
        </p:grpSpPr>
        <p:sp>
          <p:nvSpPr>
            <p:cNvPr id="6" name="TextBox 5">
              <a:extLst>
                <a:ext uri="{FF2B5EF4-FFF2-40B4-BE49-F238E27FC236}">
                  <a16:creationId xmlns:a16="http://schemas.microsoft.com/office/drawing/2014/main" id="{6991671E-A1A7-EBAD-260E-42205DA3DE2C}"/>
                </a:ext>
              </a:extLst>
            </p:cNvPr>
            <p:cNvSpPr txBox="1"/>
            <p:nvPr/>
          </p:nvSpPr>
          <p:spPr>
            <a:xfrm>
              <a:off x="627082" y="1518784"/>
              <a:ext cx="11058097" cy="430887"/>
            </a:xfrm>
            <a:prstGeom prst="rect">
              <a:avLst/>
            </a:prstGeom>
            <a:solidFill>
              <a:schemeClr val="accent2"/>
            </a:solidFill>
          </p:spPr>
          <p:txBody>
            <a:bodyPr wrap="square">
              <a:spAutoFit/>
            </a:bodyPr>
            <a:lstStyle/>
            <a:p>
              <a:r>
                <a:rPr lang="en-US" sz="2200" b="1"/>
                <a:t>Covered employees include:</a:t>
              </a:r>
            </a:p>
          </p:txBody>
        </p:sp>
        <p:sp>
          <p:nvSpPr>
            <p:cNvPr id="10" name="TextBox 9">
              <a:extLst>
                <a:ext uri="{FF2B5EF4-FFF2-40B4-BE49-F238E27FC236}">
                  <a16:creationId xmlns:a16="http://schemas.microsoft.com/office/drawing/2014/main" id="{06134615-B552-3235-7D7A-B17245C30D23}"/>
                </a:ext>
              </a:extLst>
            </p:cNvPr>
            <p:cNvSpPr txBox="1"/>
            <p:nvPr/>
          </p:nvSpPr>
          <p:spPr>
            <a:xfrm>
              <a:off x="627082" y="4106040"/>
              <a:ext cx="5387639" cy="430887"/>
            </a:xfrm>
            <a:prstGeom prst="rect">
              <a:avLst/>
            </a:prstGeom>
            <a:solidFill>
              <a:schemeClr val="accent6"/>
            </a:solidFill>
          </p:spPr>
          <p:txBody>
            <a:bodyPr wrap="square">
              <a:spAutoFit/>
            </a:bodyPr>
            <a:lstStyle/>
            <a:p>
              <a:r>
                <a:rPr lang="en-US" sz="2200" b="1">
                  <a:solidFill>
                    <a:schemeClr val="bg1"/>
                  </a:solidFill>
                </a:rPr>
                <a:t>Not covered, can opt in:</a:t>
              </a:r>
            </a:p>
          </p:txBody>
        </p:sp>
        <p:sp>
          <p:nvSpPr>
            <p:cNvPr id="9" name="TextBox 8">
              <a:extLst>
                <a:ext uri="{FF2B5EF4-FFF2-40B4-BE49-F238E27FC236}">
                  <a16:creationId xmlns:a16="http://schemas.microsoft.com/office/drawing/2014/main" id="{04013FF5-E536-1834-E8EC-E77648E921F1}"/>
                </a:ext>
              </a:extLst>
            </p:cNvPr>
            <p:cNvSpPr txBox="1"/>
            <p:nvPr/>
          </p:nvSpPr>
          <p:spPr>
            <a:xfrm>
              <a:off x="627083" y="4536927"/>
              <a:ext cx="5387639" cy="1406673"/>
            </a:xfrm>
            <a:prstGeom prst="rect">
              <a:avLst/>
            </a:prstGeom>
            <a:solidFill>
              <a:schemeClr val="bg1">
                <a:lumMod val="95000"/>
              </a:schemeClr>
            </a:solidFill>
          </p:spPr>
          <p:txBody>
            <a:bodyPr wrap="square" numCol="1" rtlCol="0" anchor="ctr">
              <a:noAutofit/>
            </a:bodyPr>
            <a:lstStyle/>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Independent contractors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Self-employed individuals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Tribal Nations </a:t>
              </a:r>
            </a:p>
          </p:txBody>
        </p:sp>
        <p:sp>
          <p:nvSpPr>
            <p:cNvPr id="12" name="TextBox 11">
              <a:extLst>
                <a:ext uri="{FF2B5EF4-FFF2-40B4-BE49-F238E27FC236}">
                  <a16:creationId xmlns:a16="http://schemas.microsoft.com/office/drawing/2014/main" id="{12684BC9-3395-598F-10AE-B69D08CBD726}"/>
                </a:ext>
              </a:extLst>
            </p:cNvPr>
            <p:cNvSpPr txBox="1"/>
            <p:nvPr/>
          </p:nvSpPr>
          <p:spPr>
            <a:xfrm>
              <a:off x="6177277" y="4106040"/>
              <a:ext cx="5507903" cy="430887"/>
            </a:xfrm>
            <a:prstGeom prst="rect">
              <a:avLst/>
            </a:prstGeom>
            <a:solidFill>
              <a:schemeClr val="accent4"/>
            </a:solidFill>
          </p:spPr>
          <p:txBody>
            <a:bodyPr wrap="square">
              <a:spAutoFit/>
            </a:bodyPr>
            <a:lstStyle/>
            <a:p>
              <a:r>
                <a:rPr lang="en-US" sz="2200" b="1">
                  <a:solidFill>
                    <a:schemeClr val="bg1"/>
                  </a:solidFill>
                </a:rPr>
                <a:t>Not covered, can’t opt in:</a:t>
              </a:r>
            </a:p>
          </p:txBody>
        </p:sp>
        <p:sp>
          <p:nvSpPr>
            <p:cNvPr id="11" name="TextBox 10">
              <a:extLst>
                <a:ext uri="{FF2B5EF4-FFF2-40B4-BE49-F238E27FC236}">
                  <a16:creationId xmlns:a16="http://schemas.microsoft.com/office/drawing/2014/main" id="{6E4EDA3F-60AD-FC3E-9731-B2A579660E05}"/>
                </a:ext>
              </a:extLst>
            </p:cNvPr>
            <p:cNvSpPr txBox="1"/>
            <p:nvPr/>
          </p:nvSpPr>
          <p:spPr>
            <a:xfrm>
              <a:off x="6177278" y="4536927"/>
              <a:ext cx="5507903" cy="1406673"/>
            </a:xfrm>
            <a:prstGeom prst="rect">
              <a:avLst/>
            </a:prstGeom>
            <a:solidFill>
              <a:schemeClr val="bg1">
                <a:lumMod val="95000"/>
              </a:schemeClr>
            </a:solidFill>
          </p:spPr>
          <p:txBody>
            <a:bodyPr wrap="square" lIns="91440" tIns="45720" rIns="91440" bIns="45720" numCol="1" rtlCol="0" anchor="ctr">
              <a:noAutofit/>
            </a:bodyPr>
            <a:lstStyle/>
            <a:p>
              <a:pPr marL="0" marR="0">
                <a:lnSpc>
                  <a:spcPct val="107000"/>
                </a:lnSpc>
                <a:spcBef>
                  <a:spcPts val="0"/>
                </a:spcBef>
                <a:spcAft>
                  <a:spcPts val="800"/>
                </a:spcAft>
              </a:pPr>
              <a:r>
                <a:rPr lang="en-US" sz="2000" kern="100">
                  <a:effectLst/>
                  <a:latin typeface="Aptos"/>
                  <a:ea typeface="Aptos" panose="020B0004020202020204" pitchFamily="34" charset="0"/>
                  <a:cs typeface="Times New Roman"/>
                </a:rPr>
                <a:t>Federal government employees</a:t>
              </a:r>
            </a:p>
            <a:p>
              <a:pPr>
                <a:lnSpc>
                  <a:spcPct val="107000"/>
                </a:lnSpc>
                <a:spcAft>
                  <a:spcPts val="800"/>
                </a:spcAft>
              </a:pPr>
              <a:r>
                <a:rPr lang="en-US" sz="2000" kern="100">
                  <a:effectLst/>
                  <a:latin typeface="Aptos"/>
                  <a:ea typeface="Aptos" panose="020B0004020202020204" pitchFamily="34" charset="0"/>
                  <a:cs typeface="Times New Roman"/>
                </a:rPr>
                <a:t>Exempt seasonal</a:t>
              </a:r>
              <a:r>
                <a:rPr lang="en-US" sz="2000" kern="100">
                  <a:latin typeface="Aptos"/>
                  <a:ea typeface="Aptos" panose="020B0004020202020204" pitchFamily="34" charset="0"/>
                  <a:cs typeface="Times New Roman"/>
                </a:rPr>
                <a:t> hospitality</a:t>
              </a:r>
              <a:r>
                <a:rPr lang="en-US" sz="2000" kern="100">
                  <a:effectLst/>
                  <a:latin typeface="Aptos"/>
                  <a:ea typeface="Aptos" panose="020B0004020202020204" pitchFamily="34" charset="0"/>
                  <a:cs typeface="Times New Roman"/>
                </a:rPr>
                <a:t> employees</a:t>
              </a:r>
            </a:p>
            <a:p>
              <a:pPr marL="0" marR="0">
                <a:lnSpc>
                  <a:spcPct val="107000"/>
                </a:lnSpc>
                <a:spcBef>
                  <a:spcPts val="0"/>
                </a:spcBef>
                <a:spcAft>
                  <a:spcPts val="800"/>
                </a:spcAft>
              </a:pPr>
              <a:r>
                <a:rPr lang="en-US" sz="2000" kern="100">
                  <a:effectLst/>
                  <a:latin typeface="Aptos"/>
                  <a:ea typeface="Aptos" panose="020B0004020202020204" pitchFamily="34" charset="0"/>
                  <a:cs typeface="Times New Roman"/>
                </a:rPr>
                <a:t>Railroad employees</a:t>
              </a:r>
            </a:p>
          </p:txBody>
        </p:sp>
        <p:sp>
          <p:nvSpPr>
            <p:cNvPr id="3" name="TextBox 2">
              <a:extLst>
                <a:ext uri="{FF2B5EF4-FFF2-40B4-BE49-F238E27FC236}">
                  <a16:creationId xmlns:a16="http://schemas.microsoft.com/office/drawing/2014/main" id="{7994A136-4A7B-13ED-07F3-D384E2B271B3}"/>
                </a:ext>
              </a:extLst>
            </p:cNvPr>
            <p:cNvSpPr txBox="1"/>
            <p:nvPr/>
          </p:nvSpPr>
          <p:spPr>
            <a:xfrm>
              <a:off x="627083" y="1949671"/>
              <a:ext cx="11058098" cy="1977656"/>
            </a:xfrm>
            <a:prstGeom prst="rect">
              <a:avLst/>
            </a:prstGeom>
            <a:solidFill>
              <a:schemeClr val="bg1">
                <a:lumMod val="95000"/>
              </a:schemeClr>
            </a:solidFill>
          </p:spPr>
          <p:txBody>
            <a:bodyPr wrap="square" numCol="3" rtlCol="0" anchor="b">
              <a:noAutofit/>
            </a:bodyPr>
            <a:lstStyle/>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Full-time, part-time workers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Most seasonal employees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Owner-officers who draw a salary</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Agricultural workers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Employees of religious organizations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Temporary workers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Student workers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Employed family members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First responders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Elected and appointed officials </a:t>
              </a:r>
            </a:p>
          </p:txBody>
        </p:sp>
      </p:grpSp>
      <p:sp>
        <p:nvSpPr>
          <p:cNvPr id="8" name="TextBox 7">
            <a:extLst>
              <a:ext uri="{FF2B5EF4-FFF2-40B4-BE49-F238E27FC236}">
                <a16:creationId xmlns:a16="http://schemas.microsoft.com/office/drawing/2014/main" id="{73B3201B-A902-B0E9-8899-F4058A22D32A}"/>
              </a:ext>
            </a:extLst>
          </p:cNvPr>
          <p:cNvSpPr txBox="1"/>
          <p:nvPr/>
        </p:nvSpPr>
        <p:spPr>
          <a:xfrm>
            <a:off x="4550" y="6362131"/>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tx2"/>
                </a:solidFill>
              </a:rPr>
              <a:t>info.paidleave.mn.gov</a:t>
            </a:r>
          </a:p>
        </p:txBody>
      </p:sp>
    </p:spTree>
    <p:extLst>
      <p:ext uri="{BB962C8B-B14F-4D97-AF65-F5344CB8AC3E}">
        <p14:creationId xmlns:p14="http://schemas.microsoft.com/office/powerpoint/2010/main" val="310029368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AD9D-9826-8CA3-CF44-A757CFB64B10}"/>
              </a:ext>
            </a:extLst>
          </p:cNvPr>
          <p:cNvSpPr>
            <a:spLocks noGrp="1"/>
          </p:cNvSpPr>
          <p:nvPr>
            <p:ph type="title"/>
          </p:nvPr>
        </p:nvSpPr>
        <p:spPr/>
        <p:txBody>
          <a:bodyPr/>
          <a:lstStyle/>
          <a:p>
            <a:pPr algn="r"/>
            <a:r>
              <a:rPr lang="en-US"/>
              <a:t>Minnesota Employees</a:t>
            </a:r>
          </a:p>
        </p:txBody>
      </p:sp>
      <p:sp>
        <p:nvSpPr>
          <p:cNvPr id="8" name="Content Placeholder 7">
            <a:extLst>
              <a:ext uri="{FF2B5EF4-FFF2-40B4-BE49-F238E27FC236}">
                <a16:creationId xmlns:a16="http://schemas.microsoft.com/office/drawing/2014/main" id="{4D7DEBC8-A6E2-64CC-87F0-607D4C8642D6}"/>
              </a:ext>
            </a:extLst>
          </p:cNvPr>
          <p:cNvSpPr>
            <a:spLocks noGrp="1"/>
          </p:cNvSpPr>
          <p:nvPr>
            <p:ph sz="half" idx="1"/>
          </p:nvPr>
        </p:nvSpPr>
        <p:spPr>
          <a:xfrm>
            <a:off x="389415" y="1903163"/>
            <a:ext cx="5630385" cy="4273800"/>
          </a:xfrm>
        </p:spPr>
        <p:txBody>
          <a:bodyPr>
            <a:normAutofit/>
          </a:bodyPr>
          <a:lstStyle/>
          <a:p>
            <a:pPr marL="0" indent="0">
              <a:buNone/>
            </a:pPr>
            <a:r>
              <a:rPr lang="en-US" sz="2400">
                <a:ea typeface="Calibri"/>
                <a:cs typeface="Calibri"/>
              </a:rPr>
              <a:t>Paid Leave covers Minnesota employees. The Paid Leave law defines </a:t>
            </a:r>
            <a:r>
              <a:rPr lang="en-US" sz="2400"/>
              <a:t>Minnesota employees as:</a:t>
            </a:r>
          </a:p>
          <a:p>
            <a:pPr marL="514350" indent="-514350">
              <a:buFont typeface="+mj-lt"/>
              <a:buAutoNum type="alphaUcPeriod"/>
            </a:pPr>
            <a:r>
              <a:rPr lang="en-US" sz="2400"/>
              <a:t>Employees who worked 50 percent or more of the prior year in Minnesota, or </a:t>
            </a:r>
          </a:p>
          <a:p>
            <a:pPr marL="514350" indent="-514350">
              <a:buFont typeface="+mj-lt"/>
              <a:buAutoNum type="alphaUcPeriod"/>
            </a:pPr>
            <a:r>
              <a:rPr lang="en-US" sz="2400"/>
              <a:t>For employees who did not work 50 percent or more of the year in any one state, those who live in Minnesota. </a:t>
            </a:r>
            <a:endParaRPr lang="en-US" sz="2400">
              <a:ea typeface="Calibri"/>
              <a:cs typeface="Calibri"/>
            </a:endParaRPr>
          </a:p>
        </p:txBody>
      </p:sp>
      <p:sp>
        <p:nvSpPr>
          <p:cNvPr id="10" name="Content Placeholder 9">
            <a:extLst>
              <a:ext uri="{FF2B5EF4-FFF2-40B4-BE49-F238E27FC236}">
                <a16:creationId xmlns:a16="http://schemas.microsoft.com/office/drawing/2014/main" id="{26EA5BBA-302E-0FEC-FA40-000455408671}"/>
              </a:ext>
            </a:extLst>
          </p:cNvPr>
          <p:cNvSpPr>
            <a:spLocks noGrp="1"/>
          </p:cNvSpPr>
          <p:nvPr>
            <p:ph sz="half" idx="2"/>
          </p:nvPr>
        </p:nvSpPr>
        <p:spPr>
          <a:xfrm>
            <a:off x="6172200" y="1594624"/>
            <a:ext cx="5504164" cy="4110180"/>
          </a:xfrm>
        </p:spPr>
        <p:txBody>
          <a:bodyPr>
            <a:normAutofit fontScale="92500" lnSpcReduction="20000"/>
          </a:bodyPr>
          <a:lstStyle/>
          <a:p>
            <a:pPr marL="0" indent="0">
              <a:buNone/>
            </a:pPr>
            <a:r>
              <a:rPr lang="en-US" sz="2600"/>
              <a:t>Scenarios:</a:t>
            </a:r>
          </a:p>
          <a:p>
            <a:r>
              <a:rPr lang="en-US" sz="2200"/>
              <a:t>I have employees who work mostly in Wisconsin, are they covered?</a:t>
            </a:r>
          </a:p>
          <a:p>
            <a:pPr lvl="1"/>
            <a:r>
              <a:rPr lang="en-US" sz="1800"/>
              <a:t>No.</a:t>
            </a:r>
          </a:p>
          <a:p>
            <a:r>
              <a:rPr lang="en-US" sz="2200"/>
              <a:t>My business is in North Dakota, but some of the people I hire live in Minnesota - are they covered?</a:t>
            </a:r>
          </a:p>
          <a:p>
            <a:pPr lvl="1"/>
            <a:r>
              <a:rPr lang="en-US" sz="1800"/>
              <a:t>It depends on where they work.</a:t>
            </a:r>
          </a:p>
          <a:p>
            <a:r>
              <a:rPr lang="en-US" sz="2200"/>
              <a:t>I’m a traveling salesman and do work across the entire Midwest, am I covered?</a:t>
            </a:r>
          </a:p>
          <a:p>
            <a:pPr lvl="1"/>
            <a:r>
              <a:rPr lang="en-US" sz="1800"/>
              <a:t>It depends on how much you work in each state.</a:t>
            </a:r>
          </a:p>
        </p:txBody>
      </p:sp>
      <p:sp>
        <p:nvSpPr>
          <p:cNvPr id="11" name="Rectangle 10">
            <a:extLst>
              <a:ext uri="{FF2B5EF4-FFF2-40B4-BE49-F238E27FC236}">
                <a16:creationId xmlns:a16="http://schemas.microsoft.com/office/drawing/2014/main" id="{CB800F0B-B765-55C9-A624-3A48A31F9DC9}"/>
              </a:ext>
              <a:ext uri="{C183D7F6-B498-43B3-948B-1728B52AA6E4}">
                <adec:decorative xmlns:adec="http://schemas.microsoft.com/office/drawing/2017/decorative" val="1"/>
              </a:ext>
            </a:extLst>
          </p:cNvPr>
          <p:cNvSpPr/>
          <p:nvPr/>
        </p:nvSpPr>
        <p:spPr>
          <a:xfrm>
            <a:off x="6096000" y="1594624"/>
            <a:ext cx="5587647" cy="43808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E0EE4CA-950B-DCA1-A72F-A1927C494C64}"/>
              </a:ext>
              <a:ext uri="{C183D7F6-B498-43B3-948B-1728B52AA6E4}">
                <adec:decorative xmlns:adec="http://schemas.microsoft.com/office/drawing/2017/decorative" val="1"/>
              </a:ext>
            </a:extLst>
          </p:cNvPr>
          <p:cNvGrpSpPr/>
          <p:nvPr/>
        </p:nvGrpSpPr>
        <p:grpSpPr>
          <a:xfrm>
            <a:off x="6170798" y="1796089"/>
            <a:ext cx="5512963" cy="4380874"/>
            <a:chOff x="2423899" y="2810519"/>
            <a:chExt cx="5402938" cy="3993306"/>
          </a:xfrm>
        </p:grpSpPr>
        <p:sp>
          <p:nvSpPr>
            <p:cNvPr id="3" name="TextBox 2">
              <a:extLst>
                <a:ext uri="{FF2B5EF4-FFF2-40B4-BE49-F238E27FC236}">
                  <a16:creationId xmlns:a16="http://schemas.microsoft.com/office/drawing/2014/main" id="{EDCAA03D-688E-CA8F-C531-75A43EA16529}"/>
                </a:ext>
              </a:extLst>
            </p:cNvPr>
            <p:cNvSpPr txBox="1"/>
            <p:nvPr/>
          </p:nvSpPr>
          <p:spPr>
            <a:xfrm>
              <a:off x="2423899" y="3228761"/>
              <a:ext cx="5397923" cy="3575064"/>
            </a:xfrm>
            <a:prstGeom prst="rect">
              <a:avLst/>
            </a:prstGeom>
            <a:solidFill>
              <a:schemeClr val="bg1">
                <a:lumMod val="95000"/>
              </a:schemeClr>
            </a:solidFill>
          </p:spPr>
          <p:txBody>
            <a:bodyPr wrap="square" lIns="91440" tIns="45720" rIns="91440" bIns="45720" numCol="1" rtlCol="0" anchor="ctr">
              <a:noAutofit/>
            </a:bodyPr>
            <a:lstStyle/>
            <a:p>
              <a:pPr marL="285750" indent="-285750">
                <a:lnSpc>
                  <a:spcPct val="107000"/>
                </a:lnSpc>
                <a:spcAft>
                  <a:spcPts val="800"/>
                </a:spcAft>
                <a:buFont typeface="Arial" panose="020B0604020202020204" pitchFamily="34" charset="0"/>
                <a:buChar char="•"/>
              </a:pPr>
              <a:r>
                <a:rPr lang="en-US" sz="2000" kern="100">
                  <a:effectLst/>
                  <a:latin typeface="Calibri"/>
                  <a:ea typeface="Aptos" panose="020B0004020202020204" pitchFamily="34" charset="0"/>
                  <a:cs typeface="Times New Roman"/>
                </a:rPr>
                <a:t>I have employees who work </a:t>
              </a:r>
              <a:r>
                <a:rPr lang="en-US" sz="2000" kern="100">
                  <a:latin typeface="Calibri"/>
                  <a:ea typeface="Aptos" panose="020B0004020202020204" pitchFamily="34" charset="0"/>
                  <a:cs typeface="Times New Roman"/>
                </a:rPr>
                <a:t>mostly in Wisconsin</a:t>
              </a:r>
              <a:r>
                <a:rPr lang="en-US" sz="2000" kern="100">
                  <a:effectLst/>
                  <a:latin typeface="Calibri"/>
                  <a:ea typeface="Aptos" panose="020B0004020202020204" pitchFamily="34" charset="0"/>
                  <a:cs typeface="Times New Roman"/>
                </a:rPr>
                <a:t>, </a:t>
              </a:r>
              <a:r>
                <a:rPr lang="en-US" sz="2000" i="1" kern="100">
                  <a:effectLst/>
                  <a:latin typeface="Calibri"/>
                  <a:ea typeface="Aptos" panose="020B0004020202020204" pitchFamily="34" charset="0"/>
                  <a:cs typeface="Times New Roman"/>
                </a:rPr>
                <a:t>are they covered?</a:t>
              </a:r>
              <a:br>
                <a:rPr lang="en-US" sz="2000" i="1" kern="100">
                  <a:effectLst/>
                  <a:latin typeface="Calibri"/>
                  <a:ea typeface="Aptos" panose="020B0004020202020204" pitchFamily="34" charset="0"/>
                  <a:cs typeface="Times New Roman"/>
                </a:rPr>
              </a:br>
              <a:endParaRPr lang="en-US" sz="2000">
                <a:latin typeface="Aptos"/>
                <a:ea typeface="Calibri"/>
                <a:cs typeface="Calibri"/>
              </a:endParaRPr>
            </a:p>
            <a:p>
              <a:pPr marL="285750" indent="-285750">
                <a:lnSpc>
                  <a:spcPct val="107000"/>
                </a:lnSpc>
                <a:spcAft>
                  <a:spcPts val="800"/>
                </a:spcAft>
                <a:buFont typeface="Arial" panose="020B0604020202020204" pitchFamily="34" charset="0"/>
                <a:buChar char="•"/>
              </a:pPr>
              <a:r>
                <a:rPr lang="en-US" sz="2000" kern="100">
                  <a:effectLst/>
                  <a:latin typeface="Calibri"/>
                  <a:ea typeface="Aptos" panose="020B0004020202020204" pitchFamily="34" charset="0"/>
                  <a:cs typeface="Times New Roman"/>
                </a:rPr>
                <a:t>My business is in North Dakota, but some of the people I hire live in </a:t>
              </a:r>
              <a:r>
                <a:rPr lang="en-US" sz="2000" kern="100">
                  <a:latin typeface="Calibri"/>
                  <a:ea typeface="Aptos" panose="020B0004020202020204" pitchFamily="34" charset="0"/>
                  <a:cs typeface="Times New Roman"/>
                </a:rPr>
                <a:t>Minnesota -</a:t>
              </a:r>
              <a:r>
                <a:rPr lang="en-US" sz="2000" i="1" kern="100">
                  <a:effectLst/>
                  <a:latin typeface="Calibri"/>
                  <a:ea typeface="Aptos" panose="020B0004020202020204" pitchFamily="34" charset="0"/>
                  <a:cs typeface="Times New Roman"/>
                </a:rPr>
                <a:t> are they covered?</a:t>
              </a:r>
              <a:br>
                <a:rPr lang="en-US" sz="2000" i="1" kern="100">
                  <a:effectLst/>
                  <a:latin typeface="Calibri"/>
                  <a:ea typeface="Aptos" panose="020B0004020202020204" pitchFamily="34" charset="0"/>
                  <a:cs typeface="Times New Roman"/>
                </a:rPr>
              </a:br>
              <a:endParaRPr lang="en-US" sz="2000" i="1" kern="100">
                <a:effectLst/>
                <a:latin typeface="Calibri"/>
                <a:ea typeface="Aptos" panose="020B0004020202020204" pitchFamily="34" charset="0"/>
                <a:cs typeface="Times New Roman"/>
              </a:endParaRPr>
            </a:p>
            <a:p>
              <a:pPr marL="285750" marR="0" indent="-285750">
                <a:lnSpc>
                  <a:spcPct val="107000"/>
                </a:lnSpc>
                <a:spcBef>
                  <a:spcPts val="0"/>
                </a:spcBef>
                <a:spcAft>
                  <a:spcPts val="800"/>
                </a:spcAft>
                <a:buFont typeface="Arial" panose="020B0604020202020204" pitchFamily="34" charset="0"/>
                <a:buChar char="•"/>
              </a:pPr>
              <a:r>
                <a:rPr lang="en-US" sz="2000" kern="100">
                  <a:effectLst/>
                  <a:latin typeface="Calibri"/>
                  <a:ea typeface="Aptos" panose="020B0004020202020204" pitchFamily="34" charset="0"/>
                  <a:cs typeface="Times New Roman"/>
                </a:rPr>
                <a:t>I’m a traveling </a:t>
              </a:r>
              <a:r>
                <a:rPr lang="en-US" sz="2000" kern="100">
                  <a:latin typeface="Calibri"/>
                  <a:ea typeface="Aptos" panose="020B0004020202020204" pitchFamily="34" charset="0"/>
                  <a:cs typeface="Times New Roman"/>
                </a:rPr>
                <a:t>salesperson</a:t>
              </a:r>
              <a:r>
                <a:rPr lang="en-US" sz="2000" kern="100">
                  <a:effectLst/>
                  <a:latin typeface="Calibri"/>
                  <a:ea typeface="Aptos" panose="020B0004020202020204" pitchFamily="34" charset="0"/>
                  <a:cs typeface="Times New Roman"/>
                </a:rPr>
                <a:t> and do work across the entire Midwest, </a:t>
              </a:r>
              <a:r>
                <a:rPr lang="en-US" sz="2000" i="1" kern="100">
                  <a:effectLst/>
                  <a:latin typeface="Calibri"/>
                  <a:ea typeface="Aptos" panose="020B0004020202020204" pitchFamily="34" charset="0"/>
                  <a:cs typeface="Times New Roman"/>
                </a:rPr>
                <a:t>am I covered?</a:t>
              </a:r>
              <a:br>
                <a:rPr lang="en-US" sz="2000" i="1" kern="100">
                  <a:effectLst/>
                  <a:latin typeface="Calibri"/>
                  <a:ea typeface="Aptos" panose="020B0004020202020204" pitchFamily="34" charset="0"/>
                  <a:cs typeface="Times New Roman"/>
                </a:rPr>
              </a:br>
              <a:endParaRPr lang="en-US" sz="2000" i="1" kern="100">
                <a:effectLst/>
                <a:latin typeface="Calibri"/>
                <a:ea typeface="Aptos" panose="020B0004020202020204" pitchFamily="34" charset="0"/>
                <a:cs typeface="Times New Roman"/>
              </a:endParaRPr>
            </a:p>
          </p:txBody>
        </p:sp>
        <p:sp>
          <p:nvSpPr>
            <p:cNvPr id="4" name="TextBox 3">
              <a:extLst>
                <a:ext uri="{FF2B5EF4-FFF2-40B4-BE49-F238E27FC236}">
                  <a16:creationId xmlns:a16="http://schemas.microsoft.com/office/drawing/2014/main" id="{EE51A0BA-9F88-EABE-BF79-A9663263A7C9}"/>
                </a:ext>
              </a:extLst>
            </p:cNvPr>
            <p:cNvSpPr txBox="1"/>
            <p:nvPr/>
          </p:nvSpPr>
          <p:spPr>
            <a:xfrm>
              <a:off x="2424396" y="2810519"/>
              <a:ext cx="5402441" cy="442864"/>
            </a:xfrm>
            <a:prstGeom prst="rect">
              <a:avLst/>
            </a:prstGeom>
            <a:solidFill>
              <a:schemeClr val="accent1"/>
            </a:solidFill>
          </p:spPr>
          <p:txBody>
            <a:bodyPr wrap="square" lIns="91440" tIns="45720" rIns="91440" bIns="45720" anchor="t">
              <a:spAutoFit/>
            </a:bodyPr>
            <a:lstStyle/>
            <a:p>
              <a:pPr algn="ctr"/>
              <a:r>
                <a:rPr lang="en-US" sz="2200" b="1">
                  <a:solidFill>
                    <a:schemeClr val="bg1"/>
                  </a:solidFill>
                </a:rPr>
                <a:t>Scenarios</a:t>
              </a:r>
              <a:endParaRPr lang="en-US"/>
            </a:p>
          </p:txBody>
        </p:sp>
      </p:grpSp>
      <p:sp>
        <p:nvSpPr>
          <p:cNvPr id="6" name="TextBox 5">
            <a:extLst>
              <a:ext uri="{FF2B5EF4-FFF2-40B4-BE49-F238E27FC236}">
                <a16:creationId xmlns:a16="http://schemas.microsoft.com/office/drawing/2014/main" id="{00E10F57-D6F5-66A5-321A-D171D9EC8CAA}"/>
              </a:ext>
            </a:extLst>
          </p:cNvPr>
          <p:cNvSpPr txBox="1"/>
          <p:nvPr/>
        </p:nvSpPr>
        <p:spPr>
          <a:xfrm>
            <a:off x="4549" y="6328012"/>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tx2"/>
                </a:solidFill>
              </a:rPr>
              <a:t>info.paidleave.mn.gov</a:t>
            </a:r>
          </a:p>
        </p:txBody>
      </p:sp>
      <p:sp>
        <p:nvSpPr>
          <p:cNvPr id="7" name="TextBox 6">
            <a:extLst>
              <a:ext uri="{FF2B5EF4-FFF2-40B4-BE49-F238E27FC236}">
                <a16:creationId xmlns:a16="http://schemas.microsoft.com/office/drawing/2014/main" id="{5B6CEFFA-D605-F864-7D8F-BC7759905293}"/>
              </a:ext>
            </a:extLst>
          </p:cNvPr>
          <p:cNvSpPr txBox="1"/>
          <p:nvPr/>
        </p:nvSpPr>
        <p:spPr>
          <a:xfrm>
            <a:off x="6460130" y="3213909"/>
            <a:ext cx="4732706" cy="2862322"/>
          </a:xfrm>
          <a:prstGeom prst="rect">
            <a:avLst/>
          </a:prstGeom>
          <a:noFill/>
        </p:spPr>
        <p:txBody>
          <a:bodyPr wrap="none" rtlCol="0">
            <a:spAutoFit/>
          </a:bodyPr>
          <a:lstStyle/>
          <a:p>
            <a:r>
              <a:rPr lang="en-US">
                <a:solidFill>
                  <a:schemeClr val="accent4"/>
                </a:solidFill>
              </a:rPr>
              <a:t>No.</a:t>
            </a:r>
          </a:p>
          <a:p>
            <a:endParaRPr lang="en-US">
              <a:solidFill>
                <a:schemeClr val="accent4"/>
              </a:solidFill>
            </a:endParaRPr>
          </a:p>
          <a:p>
            <a:endParaRPr lang="en-US">
              <a:solidFill>
                <a:schemeClr val="accent4"/>
              </a:solidFill>
            </a:endParaRPr>
          </a:p>
          <a:p>
            <a:endParaRPr lang="en-US">
              <a:solidFill>
                <a:schemeClr val="accent4"/>
              </a:solidFill>
            </a:endParaRPr>
          </a:p>
          <a:p>
            <a:endParaRPr lang="en-US">
              <a:solidFill>
                <a:schemeClr val="accent4"/>
              </a:solidFill>
            </a:endParaRPr>
          </a:p>
          <a:p>
            <a:r>
              <a:rPr lang="en-US">
                <a:solidFill>
                  <a:schemeClr val="accent4"/>
                </a:solidFill>
              </a:rPr>
              <a:t>It depends on where they work.</a:t>
            </a:r>
          </a:p>
          <a:p>
            <a:endParaRPr lang="en-US">
              <a:solidFill>
                <a:schemeClr val="accent4"/>
              </a:solidFill>
            </a:endParaRPr>
          </a:p>
          <a:p>
            <a:endParaRPr lang="en-US">
              <a:solidFill>
                <a:schemeClr val="accent4"/>
              </a:solidFill>
            </a:endParaRPr>
          </a:p>
          <a:p>
            <a:endParaRPr lang="en-US">
              <a:solidFill>
                <a:schemeClr val="accent4"/>
              </a:solidFill>
            </a:endParaRPr>
          </a:p>
          <a:p>
            <a:r>
              <a:rPr lang="en-US">
                <a:solidFill>
                  <a:schemeClr val="accent4"/>
                </a:solidFill>
              </a:rPr>
              <a:t>It depends on how much you work in each state.</a:t>
            </a:r>
          </a:p>
        </p:txBody>
      </p:sp>
    </p:spTree>
    <p:extLst>
      <p:ext uri="{BB962C8B-B14F-4D97-AF65-F5344CB8AC3E}">
        <p14:creationId xmlns:p14="http://schemas.microsoft.com/office/powerpoint/2010/main" val="203232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1132B4E-5248-1B62-4EB8-73FD82412C1C}"/>
              </a:ext>
            </a:extLst>
          </p:cNvPr>
          <p:cNvSpPr>
            <a:spLocks noGrp="1"/>
          </p:cNvSpPr>
          <p:nvPr>
            <p:ph type="title"/>
          </p:nvPr>
        </p:nvSpPr>
        <p:spPr>
          <a:xfrm>
            <a:off x="0" y="0"/>
            <a:ext cx="12192000" cy="1216025"/>
          </a:xfrm>
          <a:ln>
            <a:solidFill>
              <a:srgbClr val="78BE21"/>
            </a:solidFill>
          </a:ln>
        </p:spPr>
        <p:txBody>
          <a:bodyPr/>
          <a:lstStyle/>
          <a:p>
            <a:pPr algn="r"/>
            <a:r>
              <a:rPr lang="en-US"/>
              <a:t>Paid Leave Wage Payments</a:t>
            </a:r>
          </a:p>
        </p:txBody>
      </p:sp>
      <p:sp>
        <p:nvSpPr>
          <p:cNvPr id="8" name="Content Placeholder 4">
            <a:extLst>
              <a:ext uri="{FF2B5EF4-FFF2-40B4-BE49-F238E27FC236}">
                <a16:creationId xmlns:a16="http://schemas.microsoft.com/office/drawing/2014/main" id="{CFB45FE0-BE2C-38BD-261E-CB0E4D1C77F1}"/>
              </a:ext>
            </a:extLst>
          </p:cNvPr>
          <p:cNvSpPr txBox="1">
            <a:spLocks noGrp="1"/>
          </p:cNvSpPr>
          <p:nvPr>
            <p:ph sz="half" idx="1"/>
          </p:nvPr>
        </p:nvSpPr>
        <p:spPr bwMode="auto">
          <a:xfrm>
            <a:off x="449419" y="1638624"/>
            <a:ext cx="7775631" cy="4824897"/>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0"/>
              </a:spcAft>
              <a:defRPr/>
            </a:pPr>
            <a:r>
              <a:rPr lang="en-US" sz="2200" b="1">
                <a:ea typeface="Calibri"/>
                <a:cs typeface="Calibri"/>
              </a:rPr>
              <a:t>Paid Leave helps Minnesotans focus on what matters</a:t>
            </a:r>
            <a:r>
              <a:rPr lang="en-US" sz="2200">
                <a:ea typeface="Calibri"/>
                <a:cs typeface="Calibri"/>
              </a:rPr>
              <a:t>, whether that's caring for a child, recovering from an illness, or supporting a loved one.</a:t>
            </a:r>
          </a:p>
          <a:p>
            <a:pPr>
              <a:spcBef>
                <a:spcPts val="1200"/>
              </a:spcBef>
              <a:spcAft>
                <a:spcPts val="0"/>
              </a:spcAft>
              <a:defRPr/>
            </a:pPr>
            <a:r>
              <a:rPr lang="en-US" sz="2200" b="1">
                <a:ea typeface="Calibri"/>
                <a:cs typeface="Calibri"/>
              </a:rPr>
              <a:t>Minnesotans can get up to 90% of usual wages, </a:t>
            </a:r>
            <a:r>
              <a:rPr lang="en-US" sz="2200">
                <a:ea typeface="Calibri"/>
                <a:cs typeface="Calibri"/>
              </a:rPr>
              <a:t>up to a maximum of $1,372 per week (based on 2024 numbers). </a:t>
            </a:r>
            <a:endParaRPr lang="en-US" sz="2200" b="1">
              <a:ea typeface="Calibri"/>
              <a:cs typeface="Calibri"/>
            </a:endParaRPr>
          </a:p>
          <a:p>
            <a:pPr>
              <a:spcBef>
                <a:spcPts val="1200"/>
              </a:spcBef>
              <a:spcAft>
                <a:spcPts val="0"/>
              </a:spcAft>
              <a:defRPr/>
            </a:pPr>
            <a:r>
              <a:rPr lang="en-US" sz="2200" b="1">
                <a:ea typeface="Calibri"/>
                <a:cs typeface="Calibri"/>
              </a:rPr>
              <a:t>Lower-wage workers get more support. If you earn less</a:t>
            </a:r>
            <a:r>
              <a:rPr lang="en-US" sz="2200">
                <a:ea typeface="Calibri"/>
                <a:cs typeface="Calibri"/>
              </a:rPr>
              <a:t>, you'll get a higher percentage of your paycheck covered while on leave.</a:t>
            </a:r>
            <a:endParaRPr lang="en-US" sz="2200" b="1">
              <a:ea typeface="Calibri"/>
              <a:cs typeface="Calibri"/>
            </a:endParaRPr>
          </a:p>
          <a:p>
            <a:pPr>
              <a:spcBef>
                <a:spcPts val="1200"/>
              </a:spcBef>
              <a:spcAft>
                <a:spcPts val="0"/>
              </a:spcAft>
              <a:defRPr/>
            </a:pPr>
            <a:r>
              <a:rPr lang="en-US" sz="2200">
                <a:ea typeface="Calibri"/>
                <a:cs typeface="Calibri"/>
              </a:rPr>
              <a:t>You must have earned at least 5.3% of the statewide average annual wage in the past year to be eligible ($3,700 in 2024).</a:t>
            </a:r>
          </a:p>
        </p:txBody>
      </p:sp>
      <p:sp>
        <p:nvSpPr>
          <p:cNvPr id="5" name="TextBox 4">
            <a:extLst>
              <a:ext uri="{FF2B5EF4-FFF2-40B4-BE49-F238E27FC236}">
                <a16:creationId xmlns:a16="http://schemas.microsoft.com/office/drawing/2014/main" id="{CC28B3AD-F8B2-CEAF-720D-855D6A26D681}"/>
              </a:ext>
            </a:extLst>
          </p:cNvPr>
          <p:cNvSpPr txBox="1"/>
          <p:nvPr/>
        </p:nvSpPr>
        <p:spPr>
          <a:xfrm>
            <a:off x="848832" y="5780889"/>
            <a:ext cx="10494335" cy="646331"/>
          </a:xfrm>
          <a:prstGeom prst="rect">
            <a:avLst/>
          </a:prstGeom>
          <a:noFill/>
        </p:spPr>
        <p:txBody>
          <a:bodyPr wrap="square">
            <a:spAutoFit/>
          </a:bodyPr>
          <a:lstStyle/>
          <a:p>
            <a:pPr algn="ctr">
              <a:spcBef>
                <a:spcPts val="0"/>
              </a:spcBef>
              <a:spcAft>
                <a:spcPts val="0"/>
              </a:spcAft>
              <a:defRPr/>
            </a:pPr>
            <a:r>
              <a:rPr lang="en-US" sz="1800">
                <a:ea typeface="Calibri"/>
                <a:cs typeface="Calibri"/>
              </a:rPr>
              <a:t>If you receive payments from Unemployment Insurance, Worker</a:t>
            </a:r>
            <a:r>
              <a:rPr lang="en-US">
                <a:ea typeface="Calibri"/>
                <a:cs typeface="Calibri"/>
              </a:rPr>
              <a:t>s’</a:t>
            </a:r>
            <a:r>
              <a:rPr lang="en-US" sz="1800">
                <a:ea typeface="Calibri"/>
                <a:cs typeface="Calibri"/>
              </a:rPr>
              <a:t> Compensation, or Social Security Disability Insurance during an absence, you are not eligible for Paid Leave payments.</a:t>
            </a:r>
          </a:p>
        </p:txBody>
      </p:sp>
      <p:sp>
        <p:nvSpPr>
          <p:cNvPr id="2" name="Footer Placeholder 4">
            <a:extLst>
              <a:ext uri="{FF2B5EF4-FFF2-40B4-BE49-F238E27FC236}">
                <a16:creationId xmlns:a16="http://schemas.microsoft.com/office/drawing/2014/main" id="{39233490-D413-2C9F-6260-AF9F2A346020}"/>
              </a:ext>
            </a:extLst>
          </p:cNvPr>
          <p:cNvSpPr>
            <a:spLocks noGrp="1"/>
          </p:cNvSpPr>
          <p:nvPr>
            <p:ph type="ftr" sz="quarter" idx="3"/>
          </p:nvPr>
        </p:nvSpPr>
        <p:spPr>
          <a:xfrm>
            <a:off x="222914" y="6356349"/>
            <a:ext cx="2529386" cy="365125"/>
          </a:xfrm>
        </p:spPr>
        <p:txBody>
          <a:bodyPr/>
          <a:lstStyle/>
          <a:p>
            <a:r>
              <a:rPr lang="en-US"/>
              <a:t>info.paidleave.mn.gov</a:t>
            </a:r>
          </a:p>
        </p:txBody>
      </p:sp>
      <p:pic>
        <p:nvPicPr>
          <p:cNvPr id="6" name="Content Placeholder 5">
            <a:extLst>
              <a:ext uri="{FF2B5EF4-FFF2-40B4-BE49-F238E27FC236}">
                <a16:creationId xmlns:a16="http://schemas.microsoft.com/office/drawing/2014/main" id="{D6A611AA-E389-0369-2AD7-9F459404B7AC}"/>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8100695" y="1463194"/>
            <a:ext cx="3931611" cy="3931611"/>
          </a:xfrm>
        </p:spPr>
      </p:pic>
    </p:spTree>
    <p:extLst>
      <p:ext uri="{BB962C8B-B14F-4D97-AF65-F5344CB8AC3E}">
        <p14:creationId xmlns:p14="http://schemas.microsoft.com/office/powerpoint/2010/main" val="103254059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8F118E57-588D-6C6A-118C-1EF0BEC55FBB}"/>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0" y="1936479"/>
            <a:ext cx="3553608" cy="3553608"/>
          </a:xfrm>
        </p:spPr>
      </p:pic>
      <p:sp>
        <p:nvSpPr>
          <p:cNvPr id="2" name="Title 1">
            <a:extLst>
              <a:ext uri="{FF2B5EF4-FFF2-40B4-BE49-F238E27FC236}">
                <a16:creationId xmlns:a16="http://schemas.microsoft.com/office/drawing/2014/main" id="{ACAEB142-746C-DA06-E104-A5E5BBC037E3}"/>
              </a:ext>
            </a:extLst>
          </p:cNvPr>
          <p:cNvSpPr>
            <a:spLocks noGrp="1"/>
          </p:cNvSpPr>
          <p:nvPr>
            <p:ph type="title"/>
          </p:nvPr>
        </p:nvSpPr>
        <p:spPr/>
        <p:txBody>
          <a:bodyPr/>
          <a:lstStyle/>
          <a:p>
            <a:pPr algn="r"/>
            <a:r>
              <a:rPr lang="en-US"/>
              <a:t>Paid Leave Job Protection</a:t>
            </a:r>
          </a:p>
        </p:txBody>
      </p:sp>
      <p:sp>
        <p:nvSpPr>
          <p:cNvPr id="5" name="Content Placeholder 4">
            <a:extLst>
              <a:ext uri="{FF2B5EF4-FFF2-40B4-BE49-F238E27FC236}">
                <a16:creationId xmlns:a16="http://schemas.microsoft.com/office/drawing/2014/main" id="{1D902D31-C768-BE50-A42B-1089DFC90467}"/>
              </a:ext>
            </a:extLst>
          </p:cNvPr>
          <p:cNvSpPr>
            <a:spLocks noGrp="1"/>
          </p:cNvSpPr>
          <p:nvPr>
            <p:ph sz="half" idx="2"/>
          </p:nvPr>
        </p:nvSpPr>
        <p:spPr>
          <a:xfrm>
            <a:off x="3338623" y="1731409"/>
            <a:ext cx="8527311" cy="4624940"/>
          </a:xfrm>
        </p:spPr>
        <p:txBody>
          <a:bodyPr vert="horz" lIns="91440" tIns="45720" rIns="91440" bIns="45720" rtlCol="0" anchor="t">
            <a:noAutofit/>
          </a:bodyPr>
          <a:lstStyle/>
          <a:p>
            <a:pPr>
              <a:defRPr/>
            </a:pPr>
            <a:r>
              <a:rPr lang="en-US" sz="2400" b="1"/>
              <a:t>Job protected leave improves employee retention</a:t>
            </a:r>
            <a:r>
              <a:rPr lang="en-US" sz="2400"/>
              <a:t>, as workers can take the time they need to bond and care without having to choose between their job and their family. </a:t>
            </a:r>
            <a:endParaRPr lang="en-US" sz="2400">
              <a:ea typeface="Calibri"/>
              <a:cs typeface="Calibri"/>
            </a:endParaRPr>
          </a:p>
          <a:p>
            <a:pPr>
              <a:defRPr/>
            </a:pPr>
            <a:r>
              <a:rPr lang="en-US" sz="2400"/>
              <a:t>An employee who has taken family or medical leave </a:t>
            </a:r>
            <a:r>
              <a:rPr lang="en-US" sz="2400" b="1"/>
              <a:t>must be restored to the same position or an equivalent position</a:t>
            </a:r>
            <a:r>
              <a:rPr lang="en-US" sz="2400"/>
              <a:t> with the same pay, status, benefits, length of service, and seniority as prior to the date of leave.</a:t>
            </a:r>
            <a:endParaRPr lang="en-US" sz="2400">
              <a:ea typeface="Calibri"/>
              <a:cs typeface="Calibri"/>
            </a:endParaRPr>
          </a:p>
          <a:p>
            <a:pPr>
              <a:defRPr/>
            </a:pPr>
            <a:r>
              <a:rPr lang="en-US" sz="2400"/>
              <a:t>Paid Leave job protections begin </a:t>
            </a:r>
            <a:r>
              <a:rPr lang="en-US" sz="2400" b="1"/>
              <a:t>90 days from the date of hire</a:t>
            </a:r>
            <a:r>
              <a:rPr lang="en-US" sz="2400"/>
              <a:t>, but employees may have additional job protections under other state programs like Minnesota Pregnancy and Parental Leave.</a:t>
            </a:r>
            <a:endParaRPr lang="en-US" sz="2400">
              <a:ea typeface="Calibri"/>
              <a:cs typeface="Calibri"/>
            </a:endParaRPr>
          </a:p>
        </p:txBody>
      </p:sp>
      <p:sp>
        <p:nvSpPr>
          <p:cNvPr id="6" name="Footer Placeholder 4">
            <a:extLst>
              <a:ext uri="{FF2B5EF4-FFF2-40B4-BE49-F238E27FC236}">
                <a16:creationId xmlns:a16="http://schemas.microsoft.com/office/drawing/2014/main" id="{6001EC8D-9B52-CAA1-F08D-6A7FE2E83E6F}"/>
              </a:ext>
            </a:extLst>
          </p:cNvPr>
          <p:cNvSpPr>
            <a:spLocks noGrp="1"/>
          </p:cNvSpPr>
          <p:nvPr>
            <p:ph type="ftr" sz="quarter" idx="3"/>
          </p:nvPr>
        </p:nvSpPr>
        <p:spPr>
          <a:xfrm>
            <a:off x="100086" y="6356349"/>
            <a:ext cx="2652214" cy="365125"/>
          </a:xfrm>
        </p:spPr>
        <p:txBody>
          <a:bodyPr/>
          <a:lstStyle/>
          <a:p>
            <a:r>
              <a:rPr lang="en-US"/>
              <a:t>info.paidleave.mn.gov</a:t>
            </a:r>
          </a:p>
        </p:txBody>
      </p:sp>
    </p:spTree>
    <p:extLst>
      <p:ext uri="{BB962C8B-B14F-4D97-AF65-F5344CB8AC3E}">
        <p14:creationId xmlns:p14="http://schemas.microsoft.com/office/powerpoint/2010/main" val="312950284"/>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4A1627D-2A7C-4B8C-BFDB-0E853E7593B5}" vid="{FE01EC3C-1723-49D0-9684-543395778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1abfb47-d15e-492e-ab93-f74c74f2f6bc">
      <Terms xmlns="http://schemas.microsoft.com/office/infopath/2007/PartnerControls"/>
    </lcf76f155ced4ddcb4097134ff3c332f>
    <TaxCatchAll xmlns="e4db322b-6b8e-4a21-af8e-6752f83de87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9AEA03899FA248BE62FC0326A946E9" ma:contentTypeVersion="15" ma:contentTypeDescription="Create a new document." ma:contentTypeScope="" ma:versionID="fb1a8f1e2ea56ed6726aa00668ee5ddf">
  <xsd:schema xmlns:xsd="http://www.w3.org/2001/XMLSchema" xmlns:xs="http://www.w3.org/2001/XMLSchema" xmlns:p="http://schemas.microsoft.com/office/2006/metadata/properties" xmlns:ns2="a1abfb47-d15e-492e-ab93-f74c74f2f6bc" xmlns:ns3="e4db322b-6b8e-4a21-af8e-6752f83de877" targetNamespace="http://schemas.microsoft.com/office/2006/metadata/properties" ma:root="true" ma:fieldsID="0d701a3b8e587beeb9489b64dce4508c" ns2:_="" ns3:_="">
    <xsd:import namespace="a1abfb47-d15e-492e-ab93-f74c74f2f6bc"/>
    <xsd:import namespace="e4db322b-6b8e-4a21-af8e-6752f83de87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ServiceDateTaken" minOccurs="0"/>
                <xsd:element ref="ns2:MediaServiceOCR" minOccurs="0"/>
                <xsd:element ref="ns2:lcf76f155ced4ddcb4097134ff3c332f" minOccurs="0"/>
                <xsd:element ref="ns3:TaxCatchAll"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abfb47-d15e-492e-ab93-f74c74f2f6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db322b-6b8e-4a21-af8e-6752f83de8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b60cc64-8614-4ecd-a2e7-a7f68927be86}" ma:internalName="TaxCatchAll" ma:showField="CatchAllData" ma:web="e4db322b-6b8e-4a21-af8e-6752f83de8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9678B604-9059-4F1C-B8E2-C96A71A964D2}">
  <ds:schemaRefs>
    <ds:schemaRef ds:uri="http://purl.org/dc/terms/"/>
    <ds:schemaRef ds:uri="http://schemas.microsoft.com/office/2006/documentManagement/types"/>
    <ds:schemaRef ds:uri="e4db322b-6b8e-4a21-af8e-6752f83de877"/>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a1abfb47-d15e-492e-ab93-f74c74f2f6bc"/>
    <ds:schemaRef ds:uri="http://www.w3.org/XML/1998/namespace"/>
    <ds:schemaRef ds:uri="http://purl.org/dc/dcmitype/"/>
  </ds:schemaRefs>
</ds:datastoreItem>
</file>

<file path=customXml/itemProps3.xml><?xml version="1.0" encoding="utf-8"?>
<ds:datastoreItem xmlns:ds="http://schemas.openxmlformats.org/officeDocument/2006/customXml" ds:itemID="{404E42F1-B676-40C0-BDC1-95C992E941DF}">
  <ds:schemaRefs>
    <ds:schemaRef ds:uri="a1abfb47-d15e-492e-ab93-f74c74f2f6bc"/>
    <ds:schemaRef ds:uri="e4db322b-6b8e-4a21-af8e-6752f83de8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DLI PowerPoint presentation</Template>
  <TotalTime>0</TotalTime>
  <Words>3197</Words>
  <Application>Microsoft Office PowerPoint</Application>
  <PresentationFormat>Widescreen</PresentationFormat>
  <Paragraphs>367</Paragraphs>
  <Slides>25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Calibri</vt:lpstr>
      <vt:lpstr>NeueHaasGroteskText Std</vt:lpstr>
      <vt:lpstr>Wingdings</vt:lpstr>
      <vt:lpstr>MN.IT</vt:lpstr>
      <vt:lpstr>Introduction to Minnesota Paid Leave </vt:lpstr>
      <vt:lpstr>Minnesota Paid Leave</vt:lpstr>
      <vt:lpstr>Why Paid Leave Matters</vt:lpstr>
      <vt:lpstr>Minnesota’s Paid Leave Law</vt:lpstr>
      <vt:lpstr>Covered Leave</vt:lpstr>
      <vt:lpstr>Covered Employees</vt:lpstr>
      <vt:lpstr>Minnesota Employees</vt:lpstr>
      <vt:lpstr>Paid Leave Wage Payments</vt:lpstr>
      <vt:lpstr>Paid Leave Job Protection</vt:lpstr>
      <vt:lpstr>Employer Roles and Responsibilities</vt:lpstr>
      <vt:lpstr>Building Paid Leave: Key Employer Milestones</vt:lpstr>
      <vt:lpstr>Employers' Role in Paid Leave</vt:lpstr>
      <vt:lpstr>Reporting Wages</vt:lpstr>
      <vt:lpstr>Paid Leave Premiums</vt:lpstr>
      <vt:lpstr>Sharing the Premiums</vt:lpstr>
      <vt:lpstr>Small Employer Premiums</vt:lpstr>
      <vt:lpstr>Scenario: Paid Leave Premiums</vt:lpstr>
      <vt:lpstr>Scenario: Small Employer Premiums</vt:lpstr>
      <vt:lpstr>Small Employer Assistance</vt:lpstr>
      <vt:lpstr>Coordination of Benefits</vt:lpstr>
      <vt:lpstr>Informing Your Workforce</vt:lpstr>
      <vt:lpstr>Help Make Paid Leave Work</vt:lpstr>
      <vt:lpstr>Public Outreach Grants</vt:lpstr>
      <vt:lpstr>Thank you + Questions</vt:lpstr>
      <vt:lpstr>Help us improve!</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2025-02-12 Paid Leave Intro Webinar</dc:title>
  <dc:subject>General information on the Minnesota Paid Leave program</dc:subject>
  <dc:creator>Department of Employment and Economic Development Paid Leave Division</dc:creator>
  <cp:keywords/>
  <dc:description/>
  <cp:lastModifiedBy>Omar, Mariam (DEED)</cp:lastModifiedBy>
  <cp:revision>3</cp:revision>
  <cp:lastPrinted>2024-10-16T15:52:29Z</cp:lastPrinted>
  <dcterms:created xsi:type="dcterms:W3CDTF">2023-05-30T19:27:31Z</dcterms:created>
  <dcterms:modified xsi:type="dcterms:W3CDTF">2025-06-10T18:03:19Z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0x010100F19AEA03899FA248BE62FC0326A946E9</vt:lpwstr>
  </property>
  <property fmtid="{D5CDD505-2E9C-101B-9397-08002B2CF9AE}" pid="3" name="MediaServiceImageTags">
    <vt:lpwstr/>
  </property>
</Properties>
</file>