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970" r:id="rId3"/>
    <p:sldId id="971" r:id="rId4"/>
    <p:sldId id="986" r:id="rId5"/>
    <p:sldId id="966" r:id="rId6"/>
    <p:sldId id="972" r:id="rId7"/>
    <p:sldId id="962" r:id="rId8"/>
    <p:sldId id="978" r:id="rId9"/>
    <p:sldId id="987" r:id="rId10"/>
    <p:sldId id="988" r:id="rId11"/>
    <p:sldId id="979" r:id="rId12"/>
    <p:sldId id="981" r:id="rId13"/>
    <p:sldId id="982" r:id="rId14"/>
    <p:sldId id="984" r:id="rId15"/>
    <p:sldId id="983" r:id="rId16"/>
    <p:sldId id="985" r:id="rId17"/>
    <p:sldId id="267" r:id="rId18"/>
    <p:sldId id="9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BE6246-6A37-D992-8137-BCEDD991875F}" name="Lefholz, Emily (She/Her/Hers) (DEED)" initials="L(" userId="S::emily.lefholz@state.mn.us::4581db24-9e98-413f-b22d-94f412907b1e" providerId="AD"/>
  <p188:author id="{289B52F5-F247-3C59-D2F9-58D2BC7CE7B6}" name="Ratner, Nathan (DEED)" initials="NR" userId="S::Nathan.Ratner@state.mn.us::de98375e-f6c8-4a95-a60e-377ee366a41e"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Logo)">
    <p:bg bwMode="gray">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E5E0E8-0788-4797-9983-C2C2D26038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12" name="Title 2"/>
          <p:cNvSpPr>
            <a:spLocks noGrp="1"/>
          </p:cNvSpPr>
          <p:nvPr>
            <p:ph type="ctrTitle" hasCustomPrompt="1"/>
          </p:nvPr>
        </p:nvSpPr>
        <p:spPr bwMode="white">
          <a:xfrm>
            <a:off x="266700" y="2953758"/>
            <a:ext cx="11658600" cy="1295182"/>
          </a:xfrm>
          <a:noFill/>
        </p:spPr>
        <p:txBody>
          <a:bodyPr wrap="square" lIns="182880" tIns="91440" rIns="182880" bIns="91440" anchor="ctr">
            <a:normAutofit/>
          </a:bodyPr>
          <a:lstStyle>
            <a:lvl1pPr algn="ctr">
              <a:defRPr sz="3600">
                <a:solidFill>
                  <a:srgbClr val="003865"/>
                </a:solidFill>
              </a:defRPr>
            </a:lvl1pPr>
          </a:lstStyle>
          <a:p>
            <a:r>
              <a:rPr lang="en-US"/>
              <a:t>Click to enter the slideshow title</a:t>
            </a:r>
          </a:p>
        </p:txBody>
      </p:sp>
      <p:sp>
        <p:nvSpPr>
          <p:cNvPr id="6" name="Text Placeholder 4"/>
          <p:cNvSpPr>
            <a:spLocks noGrp="1"/>
          </p:cNvSpPr>
          <p:nvPr>
            <p:ph type="body" sz="quarter" idx="17" hasCustomPrompt="1"/>
          </p:nvPr>
        </p:nvSpPr>
        <p:spPr bwMode="black">
          <a:xfrm>
            <a:off x="838200" y="4406286"/>
            <a:ext cx="10515600" cy="711465"/>
          </a:xfrm>
        </p:spPr>
        <p:txBody>
          <a:bodyPr>
            <a:normAutofit/>
          </a:bodyPr>
          <a:lstStyle>
            <a:lvl1pPr marL="0" indent="0" algn="ctr">
              <a:buNone/>
              <a:defRPr sz="2400">
                <a:solidFill>
                  <a:schemeClr val="tx2"/>
                </a:solidFill>
              </a:defRPr>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p:txBody>
          <a:bodyPr/>
          <a:lstStyle/>
          <a:p>
            <a:fld id="{DE8A0355-7A86-4AB0-ADF2-206A95C076A6}" type="datetimeFigureOut">
              <a:rPr lang="en-US" smtClean="0"/>
              <a:t>6/8/2026</a:t>
            </a:fld>
            <a:endParaRPr lang="en-US"/>
          </a:p>
        </p:txBody>
      </p:sp>
      <p:sp>
        <p:nvSpPr>
          <p:cNvPr id="9"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607252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Reversed Logo)">
    <p:bg bwMode="gray">
      <p:bgPr>
        <a:solidFill>
          <a:schemeClr val="tx1"/>
        </a:solidFill>
        <a:effectLst/>
      </p:bgPr>
    </p:bg>
    <p:spTree>
      <p:nvGrpSpPr>
        <p:cNvPr id="1" name=""/>
        <p:cNvGrpSpPr/>
        <p:nvPr/>
      </p:nvGrpSpPr>
      <p:grpSpPr>
        <a:xfrm>
          <a:off x="0" y="0"/>
          <a:ext cx="0" cy="0"/>
          <a:chOff x="0" y="0"/>
          <a:chExt cx="0" cy="0"/>
        </a:xfrm>
      </p:grpSpPr>
      <p:sp>
        <p:nvSpPr>
          <p:cNvPr id="11" name="Rectangle 1"/>
          <p:cNvSpPr txBox="1">
            <a:spLocks/>
          </p:cNvSpPr>
          <p:nvPr/>
        </p:nvSpPr>
        <p:spPr bwMode="ltGray">
          <a:xfrm>
            <a:off x="0" y="4092604"/>
            <a:ext cx="12192000" cy="1295182"/>
          </a:xfrm>
          <a:prstGeom prst="rect">
            <a:avLst/>
          </a:prstGeom>
          <a:solidFill>
            <a:schemeClr val="accent2"/>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13" name="Title 2"/>
          <p:cNvSpPr>
            <a:spLocks noGrp="1"/>
          </p:cNvSpPr>
          <p:nvPr>
            <p:ph type="ctrTitle" hasCustomPrompt="1"/>
          </p:nvPr>
        </p:nvSpPr>
        <p:spPr bwMode="black">
          <a:xfrm>
            <a:off x="266700" y="4092602"/>
            <a:ext cx="11658600" cy="1295182"/>
          </a:xfrm>
          <a:noFill/>
        </p:spPr>
        <p:txBody>
          <a:bodyPr wrap="square" lIns="182880" tIns="91440" rIns="182880" bIns="91440" anchor="ctr">
            <a:normAutofit/>
          </a:bodyPr>
          <a:lstStyle>
            <a:lvl1pPr algn="ctr">
              <a:defRPr sz="3600">
                <a:solidFill>
                  <a:schemeClr val="tx2"/>
                </a:solidFill>
              </a:defRPr>
            </a:lvl1pPr>
          </a:lstStyle>
          <a:p>
            <a:r>
              <a:rPr lang="en-US"/>
              <a:t>Click to enter the slideshow title</a:t>
            </a:r>
          </a:p>
        </p:txBody>
      </p:sp>
      <p:sp>
        <p:nvSpPr>
          <p:cNvPr id="3" name="Rectangle 3"/>
          <p:cNvSpPr/>
          <p:nvPr/>
        </p:nvSpPr>
        <p:spPr bwMode="white">
          <a:xfrm>
            <a:off x="0" y="5387786"/>
            <a:ext cx="12192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8" name="Text Placeholder 4"/>
          <p:cNvSpPr>
            <a:spLocks noGrp="1"/>
          </p:cNvSpPr>
          <p:nvPr>
            <p:ph type="body" sz="quarter" idx="17" hasCustomPrompt="1"/>
          </p:nvPr>
        </p:nvSpPr>
        <p:spPr bwMode="black">
          <a:xfrm>
            <a:off x="838200" y="5644883"/>
            <a:ext cx="10515600" cy="711465"/>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p:txBody>
          <a:bodyPr/>
          <a:lstStyle/>
          <a:p>
            <a:fld id="{DE8A0355-7A86-4AB0-ADF2-206A95C076A6}" type="datetimeFigureOut">
              <a:rPr lang="en-US" smtClean="0"/>
              <a:t>6/8/2026</a:t>
            </a:fld>
            <a:endParaRPr lang="en-US"/>
          </a:p>
        </p:txBody>
      </p:sp>
      <p:pic>
        <p:nvPicPr>
          <p:cNvPr id="4" name="Picture 3">
            <a:extLst>
              <a:ext uri="{FF2B5EF4-FFF2-40B4-BE49-F238E27FC236}">
                <a16:creationId xmlns:a16="http://schemas.microsoft.com/office/drawing/2014/main" id="{1647DF31-696F-4736-906B-17BCCF02AB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2653" y="2022348"/>
            <a:ext cx="6866694" cy="600041"/>
          </a:xfrm>
          <a:prstGeom prst="rect">
            <a:avLst/>
          </a:prstGeom>
        </p:spPr>
      </p:pic>
      <p:sp>
        <p:nvSpPr>
          <p:cNvPr id="10"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4289540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hoto)">
    <p:bg>
      <p:bgPr>
        <a:solidFill>
          <a:schemeClr val="bg1"/>
        </a:solidFill>
        <a:effectLst/>
      </p:bgPr>
    </p:bg>
    <p:spTree>
      <p:nvGrpSpPr>
        <p:cNvPr id="1" name=""/>
        <p:cNvGrpSpPr/>
        <p:nvPr/>
      </p:nvGrpSpPr>
      <p:grpSpPr>
        <a:xfrm>
          <a:off x="0" y="0"/>
          <a:ext cx="0" cy="0"/>
          <a:chOff x="0" y="0"/>
          <a:chExt cx="0" cy="0"/>
        </a:xfrm>
      </p:grpSpPr>
      <p:sp>
        <p:nvSpPr>
          <p:cNvPr id="8" name="Rectangle 1"/>
          <p:cNvSpPr txBox="1">
            <a:spLocks/>
          </p:cNvSpPr>
          <p:nvPr/>
        </p:nvSpPr>
        <p:spPr bwMode="black">
          <a:xfrm>
            <a:off x="0" y="3477837"/>
            <a:ext cx="12192000" cy="1295182"/>
          </a:xfrm>
          <a:prstGeom prst="rect">
            <a:avLst/>
          </a:prstGeom>
          <a:solidFill>
            <a:schemeClr val="accent1"/>
          </a:solidFill>
        </p:spPr>
        <p:txBody>
          <a:bodyPr vert="horz" wrap="square"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266700" y="3477837"/>
            <a:ext cx="11658600" cy="1295182"/>
          </a:xfrm>
          <a:noFill/>
        </p:spPr>
        <p:txBody>
          <a:bodyPr wrap="square" lIns="182880" tIns="91440" rIns="182880" bIns="91440" anchor="ctr">
            <a:normAutofit/>
          </a:bodyPr>
          <a:lstStyle>
            <a:lvl1pPr algn="ctr">
              <a:defRPr sz="3600">
                <a:solidFill>
                  <a:schemeClr val="bg1"/>
                </a:solidFill>
              </a:defRPr>
            </a:lvl1pPr>
          </a:lstStyle>
          <a:p>
            <a:r>
              <a:rPr lang="en-US"/>
              <a:t>Click to enter the slideshow title</a:t>
            </a:r>
          </a:p>
        </p:txBody>
      </p:sp>
      <p:sp>
        <p:nvSpPr>
          <p:cNvPr id="3" name="Rectangle 3"/>
          <p:cNvSpPr/>
          <p:nvPr/>
        </p:nvSpPr>
        <p:spPr bwMode="auto">
          <a:xfrm>
            <a:off x="0" y="4773019"/>
            <a:ext cx="12192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38200" y="5041204"/>
            <a:ext cx="10515600" cy="1097128"/>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9" name="Footer Placeholder 6"/>
          <p:cNvSpPr>
            <a:spLocks noGrp="1"/>
          </p:cNvSpPr>
          <p:nvPr>
            <p:ph type="ftr" sz="quarter" idx="3"/>
          </p:nvPr>
        </p:nvSpPr>
        <p:spPr bwMode="black">
          <a:xfrm>
            <a:off x="5766153" y="6138332"/>
            <a:ext cx="5587647" cy="365125"/>
          </a:xfrm>
          <a:prstGeom prst="rect">
            <a:avLst/>
          </a:prstGeom>
        </p:spPr>
        <p:txBody>
          <a:bodyPr anchor="b"/>
          <a:lstStyle>
            <a:lvl1pPr algn="r">
              <a:defRPr sz="1200">
                <a:solidFill>
                  <a:schemeClr val="tx2"/>
                </a:solidFill>
              </a:defRPr>
            </a:lvl1pPr>
          </a:lstStyle>
          <a:p>
            <a:endParaRPr lang="en-US"/>
          </a:p>
        </p:txBody>
      </p:sp>
      <p:sp>
        <p:nvSpPr>
          <p:cNvPr id="6" name="Picture Placeholder 7"/>
          <p:cNvSpPr>
            <a:spLocks noGrp="1"/>
          </p:cNvSpPr>
          <p:nvPr>
            <p:ph type="pic" sz="quarter" idx="17"/>
          </p:nvPr>
        </p:nvSpPr>
        <p:spPr bwMode="gray">
          <a:xfrm>
            <a:off x="0" y="0"/>
            <a:ext cx="12192000" cy="3380732"/>
          </a:xfrm>
        </p:spPr>
        <p:txBody>
          <a:bodyPr/>
          <a:lstStyle/>
          <a:p>
            <a:r>
              <a:rPr lang="en-US"/>
              <a:t>Click icon to add picture</a:t>
            </a:r>
          </a:p>
        </p:txBody>
      </p:sp>
      <p:pic>
        <p:nvPicPr>
          <p:cNvPr id="5" name="Picture 4">
            <a:extLst>
              <a:ext uri="{FF2B5EF4-FFF2-40B4-BE49-F238E27FC236}">
                <a16:creationId xmlns:a16="http://schemas.microsoft.com/office/drawing/2014/main" id="{C4B6782A-63E0-42F6-B8F1-B482061085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127" y="6182418"/>
            <a:ext cx="3613316" cy="315747"/>
          </a:xfrm>
          <a:prstGeom prst="rect">
            <a:avLst/>
          </a:prstGeom>
        </p:spPr>
      </p:pic>
    </p:spTree>
    <p:extLst>
      <p:ext uri="{BB962C8B-B14F-4D97-AF65-F5344CB8AC3E}">
        <p14:creationId xmlns:p14="http://schemas.microsoft.com/office/powerpoint/2010/main" val="744014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bg bwMode="auto">
      <p:bgPr>
        <a:solidFill>
          <a:srgbClr val="E8E8E8"/>
        </a:solidFill>
        <a:effectLst/>
      </p:bgPr>
    </p:bg>
    <p:spTree>
      <p:nvGrpSpPr>
        <p:cNvPr id="1" name=""/>
        <p:cNvGrpSpPr/>
        <p:nvPr/>
      </p:nvGrpSpPr>
      <p:grpSpPr>
        <a:xfrm>
          <a:off x="0" y="0"/>
          <a:ext cx="0" cy="0"/>
          <a:chOff x="0" y="0"/>
          <a:chExt cx="0" cy="0"/>
        </a:xfrm>
      </p:grpSpPr>
      <p:sp>
        <p:nvSpPr>
          <p:cNvPr id="3"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0" name="Title 2"/>
          <p:cNvSpPr>
            <a:spLocks noGrp="1"/>
          </p:cNvSpPr>
          <p:nvPr>
            <p:ph type="title"/>
          </p:nvPr>
        </p:nvSpPr>
        <p:spPr bwMode="white">
          <a:xfrm>
            <a:off x="838200" y="-1"/>
            <a:ext cx="10515600" cy="1216025"/>
          </a:xfrm>
          <a:noFill/>
        </p:spPr>
        <p:txBody>
          <a:bodyPr lIns="45720" rIns="45720">
            <a:normAutofit/>
          </a:bodyPr>
          <a:lstStyle>
            <a:lvl1pPr algn="r">
              <a:defRPr sz="3600">
                <a:solidFill>
                  <a:schemeClr val="bg1"/>
                </a:solidFill>
              </a:defRPr>
            </a:lvl1pPr>
          </a:lstStyle>
          <a:p>
            <a:r>
              <a:rPr lang="en-US"/>
              <a:t>Click to edit Master title style</a:t>
            </a:r>
          </a:p>
        </p:txBody>
      </p:sp>
      <p:sp>
        <p:nvSpPr>
          <p:cNvPr id="12" name="Table Placeholder 3"/>
          <p:cNvSpPr>
            <a:spLocks noGrp="1"/>
          </p:cNvSpPr>
          <p:nvPr>
            <p:ph type="tbl" sz="quarter" idx="13"/>
          </p:nvPr>
        </p:nvSpPr>
        <p:spPr bwMode="gray">
          <a:xfrm>
            <a:off x="838200" y="1335088"/>
            <a:ext cx="10515600" cy="4841875"/>
          </a:xfrm>
        </p:spPr>
        <p:txBody>
          <a:bodyPr/>
          <a:lstStyle/>
          <a:p>
            <a:r>
              <a:rPr lang="en-US"/>
              <a:t>Click icon to add table</a:t>
            </a:r>
          </a:p>
        </p:txBody>
      </p:sp>
      <p:sp>
        <p:nvSpPr>
          <p:cNvPr id="9" name="Rectangle 7"/>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Picture 12">
            <a:extLst>
              <a:ext uri="{FF2B5EF4-FFF2-40B4-BE49-F238E27FC236}">
                <a16:creationId xmlns:a16="http://schemas.microsoft.com/office/drawing/2014/main" id="{CF149A7D-ACE1-4D4F-9EDE-AFDAC9CAED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14"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690634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Slide">
    <p:bg>
      <p:bgPr>
        <a:solidFill>
          <a:schemeClr val="bg1"/>
        </a:solidFill>
        <a:effectLst/>
      </p:bgPr>
    </p:bg>
    <p:spTree>
      <p:nvGrpSpPr>
        <p:cNvPr id="1" name=""/>
        <p:cNvGrpSpPr/>
        <p:nvPr/>
      </p:nvGrpSpPr>
      <p:grpSpPr>
        <a:xfrm>
          <a:off x="0" y="0"/>
          <a:ext cx="0" cy="0"/>
          <a:chOff x="0" y="0"/>
          <a:chExt cx="0" cy="0"/>
        </a:xfrm>
      </p:grpSpPr>
      <p:sp>
        <p:nvSpPr>
          <p:cNvPr id="12" name="Rectangle 1"/>
          <p:cNvSpPr txBox="1">
            <a:spLocks/>
          </p:cNvSpPr>
          <p:nvPr/>
        </p:nvSpPr>
        <p:spPr bwMode="black">
          <a:xfrm>
            <a:off x="0" y="4188561"/>
            <a:ext cx="12192000" cy="1199223"/>
          </a:xfrm>
          <a:prstGeom prst="rect">
            <a:avLst/>
          </a:prstGeom>
          <a:solidFill>
            <a:schemeClr val="accent1"/>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2" name="Title 2"/>
          <p:cNvSpPr>
            <a:spLocks noGrp="1"/>
          </p:cNvSpPr>
          <p:nvPr>
            <p:ph type="ctrTitle" hasCustomPrompt="1"/>
          </p:nvPr>
        </p:nvSpPr>
        <p:spPr bwMode="white">
          <a:xfrm>
            <a:off x="266700" y="4188564"/>
            <a:ext cx="11658600" cy="1199223"/>
          </a:xfrm>
          <a:noFill/>
        </p:spPr>
        <p:txBody>
          <a:bodyPr anchor="ctr">
            <a:normAutofit/>
          </a:bodyPr>
          <a:lstStyle>
            <a:lvl1pPr algn="ctr">
              <a:defRPr sz="3600">
                <a:solidFill>
                  <a:schemeClr val="bg1"/>
                </a:solidFill>
              </a:defRPr>
            </a:lvl1pPr>
          </a:lstStyle>
          <a:p>
            <a:r>
              <a:rPr lang="en-US"/>
              <a:t>Click to edit section title</a:t>
            </a:r>
          </a:p>
        </p:txBody>
      </p:sp>
      <p:sp>
        <p:nvSpPr>
          <p:cNvPr id="3" name="Rectangle 3"/>
          <p:cNvSpPr/>
          <p:nvPr/>
        </p:nvSpPr>
        <p:spPr bwMode="auto">
          <a:xfrm>
            <a:off x="0" y="5387786"/>
            <a:ext cx="12192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0" name="Text Placeholder 4"/>
          <p:cNvSpPr>
            <a:spLocks noGrp="1"/>
          </p:cNvSpPr>
          <p:nvPr>
            <p:ph type="body" sz="quarter" idx="18" hasCustomPrompt="1"/>
          </p:nvPr>
        </p:nvSpPr>
        <p:spPr bwMode="black">
          <a:xfrm>
            <a:off x="838200" y="5644884"/>
            <a:ext cx="10515600" cy="711464"/>
          </a:xfrm>
        </p:spPr>
        <p:txBody>
          <a:bodyPr>
            <a:normAutofit/>
          </a:bodyPr>
          <a:lstStyle>
            <a:lvl1pPr marL="0" indent="0" algn="ctr">
              <a:buNone/>
              <a:defRPr sz="2400"/>
            </a:lvl1pPr>
          </a:lstStyle>
          <a:p>
            <a:pPr lvl="0"/>
            <a:r>
              <a:rPr lang="en-US" err="1"/>
              <a:t>Firstname</a:t>
            </a:r>
            <a:r>
              <a:rPr lang="en-US"/>
              <a:t> </a:t>
            </a:r>
            <a:r>
              <a:rPr lang="en-US" err="1"/>
              <a:t>Lastname</a:t>
            </a:r>
            <a:r>
              <a:rPr lang="en-US"/>
              <a:t> | Job Title</a:t>
            </a:r>
          </a:p>
        </p:txBody>
      </p:sp>
      <p:sp>
        <p:nvSpPr>
          <p:cNvPr id="18" name="Date Placeholder 5"/>
          <p:cNvSpPr>
            <a:spLocks noGrp="1"/>
          </p:cNvSpPr>
          <p:nvPr>
            <p:ph type="dt" sz="half" idx="15"/>
          </p:nvPr>
        </p:nvSpPr>
        <p:spPr bwMode="black"/>
        <p:txBody>
          <a:bodyPr/>
          <a:lstStyle/>
          <a:p>
            <a:fld id="{DE8A0355-7A86-4AB0-ADF2-206A95C076A6}" type="datetimeFigureOut">
              <a:rPr lang="en-US" smtClean="0"/>
              <a:t>6/8/2026</a:t>
            </a:fld>
            <a:endParaRPr lang="en-US"/>
          </a:p>
        </p:txBody>
      </p:sp>
      <p:sp>
        <p:nvSpPr>
          <p:cNvPr id="11" name="Picture Placeholder 9"/>
          <p:cNvSpPr>
            <a:spLocks noGrp="1"/>
          </p:cNvSpPr>
          <p:nvPr>
            <p:ph type="pic" sz="quarter" idx="13" hasCustomPrompt="1"/>
          </p:nvPr>
        </p:nvSpPr>
        <p:spPr bwMode="gray">
          <a:xfrm>
            <a:off x="0" y="1789113"/>
            <a:ext cx="12192000" cy="2298700"/>
          </a:xfrm>
        </p:spPr>
        <p:txBody>
          <a:bodyPr/>
          <a:lstStyle/>
          <a:p>
            <a:r>
              <a:rPr lang="en-US"/>
              <a:t>Click Icon to add picture</a:t>
            </a:r>
          </a:p>
        </p:txBody>
      </p:sp>
      <p:pic>
        <p:nvPicPr>
          <p:cNvPr id="13" name="Picture 12">
            <a:extLst>
              <a:ext uri="{FF2B5EF4-FFF2-40B4-BE49-F238E27FC236}">
                <a16:creationId xmlns:a16="http://schemas.microsoft.com/office/drawing/2014/main" id="{FA7AF7DA-B512-472F-BC23-F3520AA049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4211" y="715116"/>
            <a:ext cx="3892217" cy="340119"/>
          </a:xfrm>
          <a:prstGeom prst="rect">
            <a:avLst/>
          </a:prstGeom>
        </p:spPr>
      </p:pic>
      <p:sp>
        <p:nvSpPr>
          <p:cNvPr id="14"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247164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White)">
    <p:bg bwMode="gray">
      <p:bgRef idx="1001">
        <a:schemeClr val="bg1"/>
      </p:bgRef>
    </p:bg>
    <p:spTree>
      <p:nvGrpSpPr>
        <p:cNvPr id="1" name=""/>
        <p:cNvGrpSpPr/>
        <p:nvPr/>
      </p:nvGrpSpPr>
      <p:grpSpPr>
        <a:xfrm>
          <a:off x="0" y="0"/>
          <a:ext cx="0" cy="0"/>
          <a:chOff x="0" y="0"/>
          <a:chExt cx="0" cy="0"/>
        </a:xfrm>
      </p:grpSpPr>
      <p:sp>
        <p:nvSpPr>
          <p:cNvPr id="15"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3" name="Content Placeholder 3"/>
          <p:cNvSpPr>
            <a:spLocks noGrp="1"/>
          </p:cNvSpPr>
          <p:nvPr>
            <p:ph idx="1"/>
          </p:nvPr>
        </p:nvSpPr>
        <p:spPr bwMode="gray">
          <a:xfrm>
            <a:off x="838200" y="1594624"/>
            <a:ext cx="10515600" cy="4582339"/>
          </a:xfrm>
          <a:noFill/>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AE2ECF1A-EF2B-4612-A2CC-75778C9FDA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11"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4015419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Split White BG)">
    <p:bg bwMode="gray">
      <p:bgPr>
        <a:solidFill>
          <a:schemeClr val="bg1"/>
        </a:solidFill>
        <a:effectLst/>
      </p:bgPr>
    </p:bg>
    <p:spTree>
      <p:nvGrpSpPr>
        <p:cNvPr id="1" name=""/>
        <p:cNvGrpSpPr/>
        <p:nvPr/>
      </p:nvGrpSpPr>
      <p:grpSpPr>
        <a:xfrm>
          <a:off x="0" y="0"/>
          <a:ext cx="0" cy="0"/>
          <a:chOff x="0" y="0"/>
          <a:chExt cx="0" cy="0"/>
        </a:xfrm>
      </p:grpSpPr>
      <p:sp>
        <p:nvSpPr>
          <p:cNvPr id="17"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6"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3" name="Content Placeholder 3"/>
          <p:cNvSpPr>
            <a:spLocks noGrp="1"/>
          </p:cNvSpPr>
          <p:nvPr>
            <p:ph sz="half" idx="1"/>
          </p:nvPr>
        </p:nvSpPr>
        <p:spPr bwMode="gray">
          <a:xfrm>
            <a:off x="838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4"/>
          <p:cNvSpPr>
            <a:spLocks noGrp="1"/>
          </p:cNvSpPr>
          <p:nvPr>
            <p:ph sz="half" idx="2"/>
          </p:nvPr>
        </p:nvSpPr>
        <p:spPr bwMode="gray">
          <a:xfrm>
            <a:off x="6172200" y="1594624"/>
            <a:ext cx="5181600" cy="4582339"/>
          </a:xfrm>
          <a:no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8"/>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pic>
        <p:nvPicPr>
          <p:cNvPr id="12" name="Picture 11">
            <a:extLst>
              <a:ext uri="{FF2B5EF4-FFF2-40B4-BE49-F238E27FC236}">
                <a16:creationId xmlns:a16="http://schemas.microsoft.com/office/drawing/2014/main" id="{1DC680A3-C5D3-4FFD-9C4F-F36C769746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13"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3655190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Content (Boxed)">
    <p:bg bwMode="auto">
      <p:bgPr>
        <a:solidFill>
          <a:srgbClr val="E8E8E8"/>
        </a:solidFill>
        <a:effectLst/>
      </p:bgPr>
    </p:bg>
    <p:spTree>
      <p:nvGrpSpPr>
        <p:cNvPr id="1" name=""/>
        <p:cNvGrpSpPr/>
        <p:nvPr/>
      </p:nvGrpSpPr>
      <p:grpSpPr>
        <a:xfrm>
          <a:off x="0" y="0"/>
          <a:ext cx="0" cy="0"/>
          <a:chOff x="0" y="0"/>
          <a:chExt cx="0" cy="0"/>
        </a:xfrm>
      </p:grpSpPr>
      <p:sp>
        <p:nvSpPr>
          <p:cNvPr id="15"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2" name="Rectangle 1"/>
          <p:cNvSpPr/>
          <p:nvPr/>
        </p:nvSpPr>
        <p:spPr>
          <a:xfrm>
            <a:off x="838200" y="1335281"/>
            <a:ext cx="10515600" cy="4841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3"/>
          <p:cNvSpPr>
            <a:spLocks noGrp="1"/>
          </p:cNvSpPr>
          <p:nvPr>
            <p:ph idx="1"/>
          </p:nvPr>
        </p:nvSpPr>
        <p:spPr bwMode="gray">
          <a:xfrm>
            <a:off x="838200" y="1335281"/>
            <a:ext cx="10515600" cy="4841683"/>
          </a:xfrm>
          <a:noFill/>
        </p:spPr>
        <p:txBody>
          <a:bodyPr lIns="182880" tIns="301752" rIns="18288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7"/>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Picture 9">
            <a:extLst>
              <a:ext uri="{FF2B5EF4-FFF2-40B4-BE49-F238E27FC236}">
                <a16:creationId xmlns:a16="http://schemas.microsoft.com/office/drawing/2014/main" id="{ED2BB05C-0FE5-4B9D-9A15-CAA5A8AAB5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63076"/>
            <a:ext cx="1925917" cy="168295"/>
          </a:xfrm>
          <a:prstGeom prst="rect">
            <a:avLst/>
          </a:prstGeom>
        </p:spPr>
      </p:pic>
      <p:sp>
        <p:nvSpPr>
          <p:cNvPr id="12"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250835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Split Boxed)">
    <p:bg bwMode="auto">
      <p:bgPr>
        <a:solidFill>
          <a:srgbClr val="E8E8E8"/>
        </a:solidFill>
        <a:effectLst/>
      </p:bgPr>
    </p:bg>
    <p:spTree>
      <p:nvGrpSpPr>
        <p:cNvPr id="1" name=""/>
        <p:cNvGrpSpPr/>
        <p:nvPr/>
      </p:nvGrpSpPr>
      <p:grpSpPr>
        <a:xfrm>
          <a:off x="0" y="0"/>
          <a:ext cx="0" cy="0"/>
          <a:chOff x="0" y="0"/>
          <a:chExt cx="0" cy="0"/>
        </a:xfrm>
      </p:grpSpPr>
      <p:sp>
        <p:nvSpPr>
          <p:cNvPr id="16"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5"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0" name="Rectangle 9"/>
          <p:cNvSpPr/>
          <p:nvPr/>
        </p:nvSpPr>
        <p:spPr>
          <a:xfrm>
            <a:off x="838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3"/>
          <p:cNvSpPr>
            <a:spLocks noGrp="1"/>
          </p:cNvSpPr>
          <p:nvPr>
            <p:ph sz="half" idx="1"/>
          </p:nvPr>
        </p:nvSpPr>
        <p:spPr bwMode="gray">
          <a:xfrm>
            <a:off x="838200" y="1594624"/>
            <a:ext cx="5181600" cy="4582339"/>
          </a:xfrm>
          <a:noFill/>
        </p:spPr>
        <p:txBody>
          <a:bodyPr lIns="182880" tIns="182880"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p:nvSpPr>
        <p:spPr>
          <a:xfrm>
            <a:off x="6172200" y="1594624"/>
            <a:ext cx="5181600" cy="4582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4"/>
          <p:cNvSpPr>
            <a:spLocks noGrp="1"/>
          </p:cNvSpPr>
          <p:nvPr>
            <p:ph sz="half" idx="2"/>
          </p:nvPr>
        </p:nvSpPr>
        <p:spPr bwMode="gray">
          <a:xfrm>
            <a:off x="6172200" y="1594624"/>
            <a:ext cx="5181600" cy="4582339"/>
          </a:xfrm>
          <a:noFill/>
        </p:spPr>
        <p:txBody>
          <a:bodyPr lIns="182880" tIns="182880"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Picture 12">
            <a:extLst>
              <a:ext uri="{FF2B5EF4-FFF2-40B4-BE49-F238E27FC236}">
                <a16:creationId xmlns:a16="http://schemas.microsoft.com/office/drawing/2014/main" id="{8E659527-B9B1-4F13-8C4F-F2223349C6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Tree>
    <p:extLst>
      <p:ext uri="{BB962C8B-B14F-4D97-AF65-F5344CB8AC3E}">
        <p14:creationId xmlns:p14="http://schemas.microsoft.com/office/powerpoint/2010/main" val="1680497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ontent (Solid White)">
    <p:bg bwMode="gray">
      <p:bgPr>
        <a:solidFill>
          <a:schemeClr val="bg1"/>
        </a:soli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5" name="Content Placeholder 2"/>
          <p:cNvSpPr>
            <a:spLocks noGrp="1"/>
          </p:cNvSpPr>
          <p:nvPr>
            <p:ph sz="quarter" idx="10"/>
          </p:nvPr>
        </p:nvSpPr>
        <p:spPr bwMode="gray">
          <a:xfrm>
            <a:off x="838200" y="1366345"/>
            <a:ext cx="10515600" cy="4788393"/>
          </a:xfrm>
          <a:noFill/>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5A0960E9-F618-4D3C-A13D-633B9C5E32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8"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3958269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ontent (Solid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5" name="Content Placeholder 2"/>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E8A0355-7A86-4AB0-ADF2-206A95C076A6}" type="datetimeFigureOut">
              <a:rPr lang="en-US" smtClean="0"/>
              <a:t>6/8/2026</a:t>
            </a:fld>
            <a:endParaRPr lang="en-US"/>
          </a:p>
        </p:txBody>
      </p:sp>
      <p:sp>
        <p:nvSpPr>
          <p:cNvPr id="10"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bg1"/>
                </a:solidFill>
              </a:defRPr>
            </a:lvl1pPr>
          </a:lstStyle>
          <a:p>
            <a:endParaRPr lang="en-US"/>
          </a:p>
        </p:txBody>
      </p:sp>
    </p:spTree>
    <p:extLst>
      <p:ext uri="{BB962C8B-B14F-4D97-AF65-F5344CB8AC3E}">
        <p14:creationId xmlns:p14="http://schemas.microsoft.com/office/powerpoint/2010/main" val="3699149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Solid Blu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5" name="Content Placeholder 2"/>
          <p:cNvSpPr>
            <a:spLocks noGrp="1"/>
          </p:cNvSpPr>
          <p:nvPr>
            <p:ph sz="quarter" idx="10"/>
          </p:nvPr>
        </p:nvSpPr>
        <p:spPr bwMode="white">
          <a:xfrm>
            <a:off x="838200" y="1366345"/>
            <a:ext cx="105156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E8A0355-7A86-4AB0-ADF2-206A95C076A6}" type="datetimeFigureOut">
              <a:rPr lang="en-US" smtClean="0"/>
              <a:t>6/8/2026</a:t>
            </a:fld>
            <a:endParaRPr lang="en-US"/>
          </a:p>
        </p:txBody>
      </p:sp>
      <p:sp>
        <p:nvSpPr>
          <p:cNvPr id="11"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bg1"/>
                </a:solidFill>
              </a:defRPr>
            </a:lvl1pPr>
          </a:lstStyle>
          <a:p>
            <a:endParaRPr lang="en-US"/>
          </a:p>
        </p:txBody>
      </p:sp>
    </p:spTree>
    <p:extLst>
      <p:ext uri="{BB962C8B-B14F-4D97-AF65-F5344CB8AC3E}">
        <p14:creationId xmlns:p14="http://schemas.microsoft.com/office/powerpoint/2010/main" val="1058106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Solid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5" name="Content Placeholder 2"/>
          <p:cNvSpPr>
            <a:spLocks noGrp="1"/>
          </p:cNvSpPr>
          <p:nvPr>
            <p:ph sz="quarter" idx="10"/>
          </p:nvPr>
        </p:nvSpPr>
        <p:spPr bwMode="gray">
          <a:xfrm>
            <a:off x="838200" y="1366345"/>
            <a:ext cx="105156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3E86B23F-38FC-49BD-83FB-47515709C2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9"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4140130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ontent (Solid White, Image)">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13" name="Content Placeholder 2"/>
          <p:cNvSpPr>
            <a:spLocks noGrp="1"/>
          </p:cNvSpPr>
          <p:nvPr>
            <p:ph sz="quarter" idx="10"/>
          </p:nvPr>
        </p:nvSpPr>
        <p:spPr bwMode="white">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3"/>
          <p:cNvSpPr>
            <a:spLocks noGrp="1"/>
          </p:cNvSpPr>
          <p:nvPr>
            <p:ph type="pic" sz="quarter" idx="13"/>
          </p:nvPr>
        </p:nvSpPr>
        <p:spPr bwMode="ltGray">
          <a:xfrm>
            <a:off x="7653566" y="1364826"/>
            <a:ext cx="4538434" cy="4538434"/>
          </a:xfrm>
        </p:spPr>
        <p:txBody>
          <a:bodyPr/>
          <a:lstStyle>
            <a:lvl1pPr>
              <a:buClr>
                <a:schemeClr val="tx1"/>
              </a:buClr>
              <a:defRPr>
                <a:solidFill>
                  <a:schemeClr val="tx2"/>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tx2"/>
                </a:solidFill>
              </a:defRPr>
            </a:lvl1pPr>
          </a:lstStyle>
          <a:p>
            <a:fld id="{DE8A0355-7A86-4AB0-ADF2-206A95C076A6}" type="datetimeFigureOut">
              <a:rPr lang="en-US" smtClean="0"/>
              <a:t>6/8/2026</a:t>
            </a:fld>
            <a:endParaRPr lang="en-US"/>
          </a:p>
        </p:txBody>
      </p:sp>
      <p:sp>
        <p:nvSpPr>
          <p:cNvPr id="11"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1029120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Solid Dark, Image)">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11"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E8A0355-7A86-4AB0-ADF2-206A95C076A6}" type="datetimeFigureOut">
              <a:rPr lang="en-US" smtClean="0"/>
              <a:t>6/8/2026</a:t>
            </a:fld>
            <a:endParaRPr lang="en-US"/>
          </a:p>
        </p:txBody>
      </p:sp>
      <p:sp>
        <p:nvSpPr>
          <p:cNvPr id="10"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bg1"/>
                </a:solidFill>
              </a:defRPr>
            </a:lvl1pPr>
          </a:lstStyle>
          <a:p>
            <a:endParaRPr lang="en-US"/>
          </a:p>
        </p:txBody>
      </p:sp>
    </p:spTree>
    <p:extLst>
      <p:ext uri="{BB962C8B-B14F-4D97-AF65-F5344CB8AC3E}">
        <p14:creationId xmlns:p14="http://schemas.microsoft.com/office/powerpoint/2010/main" val="19301226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 (Solid Blue, Image)">
    <p:bg bwMode="black">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10" name="Content Placeholder 2"/>
          <p:cNvSpPr>
            <a:spLocks noGrp="1"/>
          </p:cNvSpPr>
          <p:nvPr>
            <p:ph sz="quarter" idx="10"/>
          </p:nvPr>
        </p:nvSpPr>
        <p:spPr bwMode="white">
          <a:xfrm>
            <a:off x="838200" y="1366345"/>
            <a:ext cx="6234953"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p:cNvSpPr>
            <a:spLocks noGrp="1"/>
          </p:cNvSpPr>
          <p:nvPr>
            <p:ph type="pic" sz="quarter" idx="13"/>
          </p:nvPr>
        </p:nvSpPr>
        <p:spPr bwMode="ltGray">
          <a:xfrm>
            <a:off x="7653566" y="1364826"/>
            <a:ext cx="4538434" cy="4538434"/>
          </a:xfrm>
        </p:spPr>
        <p:txBody>
          <a:bodyPr/>
          <a:lstStyle>
            <a:lvl1pPr>
              <a:buClr>
                <a:schemeClr val="accent2"/>
              </a:buClr>
              <a:defRPr>
                <a:solidFill>
                  <a:schemeClr val="bg1"/>
                </a:solidFill>
              </a:defRPr>
            </a:lvl1pPr>
          </a:lstStyle>
          <a:p>
            <a:r>
              <a:rPr lang="en-US"/>
              <a:t>Click icon to add picture</a:t>
            </a:r>
          </a:p>
        </p:txBody>
      </p:sp>
      <p:sp>
        <p:nvSpPr>
          <p:cNvPr id="8"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E8A0355-7A86-4AB0-ADF2-206A95C076A6}" type="datetimeFigureOut">
              <a:rPr lang="en-US" smtClean="0"/>
              <a:t>6/8/2026</a:t>
            </a:fld>
            <a:endParaRPr lang="en-US"/>
          </a:p>
        </p:txBody>
      </p:sp>
      <p:sp>
        <p:nvSpPr>
          <p:cNvPr id="13"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bg1"/>
                </a:solidFill>
              </a:defRPr>
            </a:lvl1pPr>
          </a:lstStyle>
          <a:p>
            <a:endParaRPr lang="en-US"/>
          </a:p>
        </p:txBody>
      </p:sp>
    </p:spTree>
    <p:extLst>
      <p:ext uri="{BB962C8B-B14F-4D97-AF65-F5344CB8AC3E}">
        <p14:creationId xmlns:p14="http://schemas.microsoft.com/office/powerpoint/2010/main" val="3911285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Solid Light Gray, Image)">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7" name="Content Placeholder 2"/>
          <p:cNvSpPr>
            <a:spLocks noGrp="1"/>
          </p:cNvSpPr>
          <p:nvPr>
            <p:ph sz="quarter" idx="10"/>
          </p:nvPr>
        </p:nvSpPr>
        <p:spPr bwMode="gray">
          <a:xfrm>
            <a:off x="838200" y="1366345"/>
            <a:ext cx="6234953" cy="4788393"/>
          </a:xfrm>
        </p:spPr>
        <p:txBody>
          <a:bodyPr/>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3"/>
          <p:cNvSpPr>
            <a:spLocks noGrp="1"/>
          </p:cNvSpPr>
          <p:nvPr>
            <p:ph type="pic" sz="quarter" idx="13"/>
          </p:nvPr>
        </p:nvSpPr>
        <p:spPr bwMode="gray">
          <a:xfrm>
            <a:off x="7653566" y="1364826"/>
            <a:ext cx="4538434" cy="4538434"/>
          </a:xfrm>
        </p:spPr>
        <p:txBody>
          <a:bodyPr/>
          <a:lstStyle>
            <a:lvl1pPr>
              <a:buClr>
                <a:schemeClr val="tx1"/>
              </a:buClr>
              <a:defRPr>
                <a:solidFill>
                  <a:schemeClr val="tx2"/>
                </a:solidFill>
              </a:defRPr>
            </a:lvl1pPr>
          </a:lstStyle>
          <a:p>
            <a:r>
              <a:rPr lang="en-US"/>
              <a:t>Click icon to add picture</a:t>
            </a:r>
          </a:p>
        </p:txBody>
      </p:sp>
      <p:pic>
        <p:nvPicPr>
          <p:cNvPr id="13" name="Picture 12">
            <a:extLst>
              <a:ext uri="{FF2B5EF4-FFF2-40B4-BE49-F238E27FC236}">
                <a16:creationId xmlns:a16="http://schemas.microsoft.com/office/drawing/2014/main" id="{A3889DEE-3C1B-4241-958E-773D926E4D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9"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1549502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am Page (4-Up Vertical)">
    <p:bg bwMode="gray">
      <p:bgPr>
        <a:solidFill>
          <a:srgbClr val="E8E8E8"/>
        </a:solidFill>
        <a:effectLst/>
      </p:bgPr>
    </p:bg>
    <p:spTree>
      <p:nvGrpSpPr>
        <p:cNvPr id="1" name=""/>
        <p:cNvGrpSpPr/>
        <p:nvPr/>
      </p:nvGrpSpPr>
      <p:grpSpPr>
        <a:xfrm>
          <a:off x="0" y="0"/>
          <a:ext cx="0" cy="0"/>
          <a:chOff x="0" y="0"/>
          <a:chExt cx="0" cy="0"/>
        </a:xfrm>
      </p:grpSpPr>
      <p:sp>
        <p:nvSpPr>
          <p:cNvPr id="22"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6" name="Picture Placeholder 3"/>
          <p:cNvSpPr>
            <a:spLocks noGrp="1"/>
          </p:cNvSpPr>
          <p:nvPr>
            <p:ph type="pic" sz="quarter" idx="13" hasCustomPrompt="1"/>
          </p:nvPr>
        </p:nvSpPr>
        <p:spPr bwMode="gray">
          <a:xfrm>
            <a:off x="806332" y="1981899"/>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581719" y="432139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0" name="Picture Placeholder 5"/>
          <p:cNvSpPr>
            <a:spLocks noGrp="1"/>
          </p:cNvSpPr>
          <p:nvPr>
            <p:ph type="pic" sz="quarter" idx="16" hasCustomPrompt="1"/>
          </p:nvPr>
        </p:nvSpPr>
        <p:spPr bwMode="gray">
          <a:xfrm>
            <a:off x="3646176"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3421563" y="4345147"/>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2" name="Picture Placeholder 7"/>
          <p:cNvSpPr>
            <a:spLocks noGrp="1"/>
          </p:cNvSpPr>
          <p:nvPr>
            <p:ph type="pic" sz="quarter" idx="18" hasCustomPrompt="1"/>
          </p:nvPr>
        </p:nvSpPr>
        <p:spPr bwMode="gray">
          <a:xfrm>
            <a:off x="6486020"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6261407" y="4333272"/>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4" name="Picture Placeholder 9"/>
          <p:cNvSpPr>
            <a:spLocks noGrp="1"/>
          </p:cNvSpPr>
          <p:nvPr>
            <p:ph type="pic" sz="quarter" idx="20" hasCustomPrompt="1"/>
          </p:nvPr>
        </p:nvSpPr>
        <p:spPr bwMode="gray">
          <a:xfrm>
            <a:off x="9325864" y="1967573"/>
            <a:ext cx="2094842" cy="2094842"/>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5" name="Text Placeholder 10"/>
          <p:cNvSpPr>
            <a:spLocks noGrp="1"/>
          </p:cNvSpPr>
          <p:nvPr>
            <p:ph type="body" sz="quarter" idx="21" hasCustomPrompt="1"/>
          </p:nvPr>
        </p:nvSpPr>
        <p:spPr bwMode="black">
          <a:xfrm>
            <a:off x="9101251" y="4341161"/>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6" name="Rectangle 14"/>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DDD21366-A0C8-424F-AB52-92ADBFEF7A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18"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1689957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Page (3 Up Vertical)">
    <p:bg>
      <p:bgPr>
        <a:solidFill>
          <a:srgbClr val="E8E8E8"/>
        </a:solidFill>
        <a:effectLst/>
      </p:bgPr>
    </p:bg>
    <p:spTree>
      <p:nvGrpSpPr>
        <p:cNvPr id="1" name=""/>
        <p:cNvGrpSpPr/>
        <p:nvPr/>
      </p:nvGrpSpPr>
      <p:grpSpPr>
        <a:xfrm>
          <a:off x="0" y="0"/>
          <a:ext cx="0" cy="0"/>
          <a:chOff x="0" y="0"/>
          <a:chExt cx="0" cy="0"/>
        </a:xfrm>
      </p:grpSpPr>
      <p:sp>
        <p:nvSpPr>
          <p:cNvPr id="20"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6" name="Picture Placeholder 3"/>
          <p:cNvSpPr>
            <a:spLocks noGrp="1"/>
          </p:cNvSpPr>
          <p:nvPr>
            <p:ph type="pic" sz="quarter" idx="13" hasCustomPrompt="1"/>
          </p:nvPr>
        </p:nvSpPr>
        <p:spPr bwMode="gray">
          <a:xfrm>
            <a:off x="1572814" y="1964392"/>
            <a:ext cx="2332190" cy="2332190"/>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146922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0" name="Picture Placeholder 5"/>
          <p:cNvSpPr>
            <a:spLocks noGrp="1"/>
          </p:cNvSpPr>
          <p:nvPr>
            <p:ph type="pic" sz="quarter" idx="16" hasCustomPrompt="1"/>
          </p:nvPr>
        </p:nvSpPr>
        <p:spPr bwMode="gray">
          <a:xfrm>
            <a:off x="482454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471223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2" name="Picture Placeholder 7"/>
          <p:cNvSpPr>
            <a:spLocks noGrp="1"/>
          </p:cNvSpPr>
          <p:nvPr>
            <p:ph type="pic" sz="quarter" idx="18" hasCustomPrompt="1"/>
          </p:nvPr>
        </p:nvSpPr>
        <p:spPr bwMode="gray">
          <a:xfrm>
            <a:off x="8067551" y="1964392"/>
            <a:ext cx="2317864" cy="2317864"/>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7955245" y="4564988"/>
            <a:ext cx="2542477" cy="723900"/>
          </a:xfrm>
        </p:spPr>
        <p:txBody>
          <a:bodyPr>
            <a:normAutofit/>
          </a:bodyPr>
          <a:lstStyle>
            <a:lvl1pPr marL="0" indent="0" algn="ctr">
              <a:lnSpc>
                <a:spcPct val="100000"/>
              </a:lnSpc>
              <a:spcBef>
                <a:spcPts val="0"/>
              </a:spcBef>
              <a:buNone/>
              <a:defRPr sz="1800" b="0">
                <a:solidFill>
                  <a:schemeClr val="tx2"/>
                </a:solidFill>
              </a:defRPr>
            </a:lvl1pPr>
          </a:lstStyle>
          <a:p>
            <a:pPr lvl="0"/>
            <a:r>
              <a:rPr lang="en-US" err="1"/>
              <a:t>Firstname</a:t>
            </a:r>
            <a:r>
              <a:rPr lang="en-US"/>
              <a:t> </a:t>
            </a:r>
            <a:r>
              <a:rPr lang="en-US" err="1"/>
              <a:t>Lastname</a:t>
            </a:r>
            <a:endParaRPr lang="en-US"/>
          </a:p>
          <a:p>
            <a:pPr lvl="0"/>
            <a:r>
              <a:rPr lang="en-US"/>
              <a:t>Job Title</a:t>
            </a:r>
          </a:p>
        </p:txBody>
      </p:sp>
      <p:sp>
        <p:nvSpPr>
          <p:cNvPr id="16" name="Rectangle 12"/>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a:extLst>
              <a:ext uri="{FF2B5EF4-FFF2-40B4-BE49-F238E27FC236}">
                <a16:creationId xmlns:a16="http://schemas.microsoft.com/office/drawing/2014/main" id="{F2051B85-B470-414F-BB13-30B30A76CD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15"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3744478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Page (4-Up Horizontal)">
    <p:bg bwMode="gray">
      <p:bgPr>
        <a:solidFill>
          <a:srgbClr val="E8E8E8"/>
        </a:solidFill>
        <a:effectLst/>
      </p:bgPr>
    </p:bg>
    <p:spTree>
      <p:nvGrpSpPr>
        <p:cNvPr id="1" name=""/>
        <p:cNvGrpSpPr/>
        <p:nvPr/>
      </p:nvGrpSpPr>
      <p:grpSpPr>
        <a:xfrm>
          <a:off x="0" y="0"/>
          <a:ext cx="0" cy="0"/>
          <a:chOff x="0" y="0"/>
          <a:chExt cx="0" cy="0"/>
        </a:xfrm>
      </p:grpSpPr>
      <p:sp>
        <p:nvSpPr>
          <p:cNvPr id="21"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0"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9" name="Picture Placeholder 3"/>
          <p:cNvSpPr>
            <a:spLocks noGrp="1"/>
          </p:cNvSpPr>
          <p:nvPr>
            <p:ph type="pic" sz="quarter" idx="13" hasCustomPrompt="1"/>
          </p:nvPr>
        </p:nvSpPr>
        <p:spPr bwMode="gray">
          <a:xfrm>
            <a:off x="806332"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4" name="Text Placeholder 4"/>
          <p:cNvSpPr>
            <a:spLocks noGrp="1"/>
          </p:cNvSpPr>
          <p:nvPr>
            <p:ph type="body" sz="quarter" idx="16"/>
          </p:nvPr>
        </p:nvSpPr>
        <p:spPr bwMode="black">
          <a:xfrm>
            <a:off x="2876550"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5"/>
          <p:cNvSpPr>
            <a:spLocks noGrp="1"/>
          </p:cNvSpPr>
          <p:nvPr>
            <p:ph type="pic" sz="quarter" idx="14" hasCustomPrompt="1"/>
          </p:nvPr>
        </p:nvSpPr>
        <p:spPr bwMode="gray">
          <a:xfrm>
            <a:off x="806331"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4" name="Text Placeholder 6"/>
          <p:cNvSpPr>
            <a:spLocks noGrp="1"/>
          </p:cNvSpPr>
          <p:nvPr>
            <p:ph type="body" sz="quarter" idx="15"/>
          </p:nvPr>
        </p:nvSpPr>
        <p:spPr bwMode="black">
          <a:xfrm>
            <a:off x="2876550" y="3939361"/>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7"/>
          <p:cNvSpPr>
            <a:spLocks noGrp="1"/>
          </p:cNvSpPr>
          <p:nvPr>
            <p:ph type="pic" sz="quarter" idx="17" hasCustomPrompt="1"/>
          </p:nvPr>
        </p:nvSpPr>
        <p:spPr bwMode="gray">
          <a:xfrm>
            <a:off x="6199805" y="167477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6" name="Text Placeholder 8"/>
          <p:cNvSpPr>
            <a:spLocks noGrp="1"/>
          </p:cNvSpPr>
          <p:nvPr>
            <p:ph type="body" sz="quarter" idx="18"/>
          </p:nvPr>
        </p:nvSpPr>
        <p:spPr bwMode="black">
          <a:xfrm>
            <a:off x="8270023" y="1674772"/>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7" name="Picture Placeholder 9"/>
          <p:cNvSpPr>
            <a:spLocks noGrp="1"/>
          </p:cNvSpPr>
          <p:nvPr>
            <p:ph type="pic" sz="quarter" idx="19" hasCustomPrompt="1"/>
          </p:nvPr>
        </p:nvSpPr>
        <p:spPr bwMode="gray">
          <a:xfrm>
            <a:off x="6199805" y="3939361"/>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8" name="Text Placeholder 10"/>
          <p:cNvSpPr>
            <a:spLocks noGrp="1"/>
          </p:cNvSpPr>
          <p:nvPr>
            <p:ph type="body" sz="quarter" idx="20"/>
          </p:nvPr>
        </p:nvSpPr>
        <p:spPr bwMode="black">
          <a:xfrm>
            <a:off x="8270023" y="3939360"/>
            <a:ext cx="2866328" cy="1858809"/>
          </a:xfrm>
        </p:spPr>
        <p:txBody>
          <a:bodyPr anchor="ctr">
            <a:noAutofit/>
          </a:bodyPr>
          <a:lstStyle>
            <a:lvl1pPr marL="0" indent="0">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4"/>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ED17029C-146D-40A9-9DD0-040E835DC9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18"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1085309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am Page (2-Up Horizontal)">
    <p:bg>
      <p:bgPr>
        <a:solidFill>
          <a:srgbClr val="E8E8E8"/>
        </a:solidFill>
        <a:effectLst/>
      </p:bgPr>
    </p:bg>
    <p:spTree>
      <p:nvGrpSpPr>
        <p:cNvPr id="1" name=""/>
        <p:cNvGrpSpPr/>
        <p:nvPr/>
      </p:nvGrpSpPr>
      <p:grpSpPr>
        <a:xfrm>
          <a:off x="0" y="0"/>
          <a:ext cx="0" cy="0"/>
          <a:chOff x="0" y="0"/>
          <a:chExt cx="0" cy="0"/>
        </a:xfrm>
      </p:grpSpPr>
      <p:sp>
        <p:nvSpPr>
          <p:cNvPr id="15"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9" name="Picture Placeholder 3"/>
          <p:cNvSpPr>
            <a:spLocks noGrp="1"/>
          </p:cNvSpPr>
          <p:nvPr>
            <p:ph type="pic" sz="quarter" idx="13" hasCustomPrompt="1"/>
          </p:nvPr>
        </p:nvSpPr>
        <p:spPr bwMode="gray">
          <a:xfrm>
            <a:off x="806332"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4" name="Text Placeholder 4"/>
          <p:cNvSpPr>
            <a:spLocks noGrp="1"/>
          </p:cNvSpPr>
          <p:nvPr>
            <p:ph type="body" sz="quarter" idx="16"/>
          </p:nvPr>
        </p:nvSpPr>
        <p:spPr bwMode="black">
          <a:xfrm>
            <a:off x="2876550"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5" name="Picture Placeholder 5"/>
          <p:cNvSpPr>
            <a:spLocks noGrp="1"/>
          </p:cNvSpPr>
          <p:nvPr>
            <p:ph type="pic" sz="quarter" idx="17" hasCustomPrompt="1"/>
          </p:nvPr>
        </p:nvSpPr>
        <p:spPr bwMode="gray">
          <a:xfrm>
            <a:off x="6199805" y="2571729"/>
            <a:ext cx="1858809" cy="1858809"/>
          </a:xfrm>
          <a:prstGeom prst="ellipse">
            <a:avLst/>
          </a:prstGeom>
          <a:solidFill>
            <a:schemeClr val="bg1"/>
          </a:solidFill>
          <a:ln w="28575">
            <a:solidFill>
              <a:schemeClr val="bg1"/>
            </a:solidFill>
          </a:ln>
        </p:spPr>
        <p:txBody>
          <a:bodyPr anchor="ctr">
            <a:normAutofit/>
          </a:bodyPr>
          <a:lstStyle>
            <a:lvl1pPr marL="0" indent="0" algn="ctr">
              <a:buNone/>
              <a:defRPr sz="1800"/>
            </a:lvl1pPr>
          </a:lstStyle>
          <a:p>
            <a:r>
              <a:rPr lang="en-US"/>
              <a:t>Click Icon to add picture</a:t>
            </a:r>
          </a:p>
        </p:txBody>
      </p:sp>
      <p:sp>
        <p:nvSpPr>
          <p:cNvPr id="26" name="Text Placeholder 6"/>
          <p:cNvSpPr>
            <a:spLocks noGrp="1"/>
          </p:cNvSpPr>
          <p:nvPr>
            <p:ph type="body" sz="quarter" idx="18"/>
          </p:nvPr>
        </p:nvSpPr>
        <p:spPr bwMode="black">
          <a:xfrm>
            <a:off x="8270023" y="257173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Rectangle 10"/>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11">
            <a:extLst>
              <a:ext uri="{FF2B5EF4-FFF2-40B4-BE49-F238E27FC236}">
                <a16:creationId xmlns:a16="http://schemas.microsoft.com/office/drawing/2014/main" id="{CA5941EE-6E7E-489C-8CC4-0F2A9370E9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13"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1962474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cons (4-Up Vertical)">
    <p:bg bwMode="gray">
      <p:bgRef idx="1001">
        <a:schemeClr val="bg1"/>
      </p:bgRef>
    </p:bg>
    <p:spTree>
      <p:nvGrpSpPr>
        <p:cNvPr id="1" name=""/>
        <p:cNvGrpSpPr/>
        <p:nvPr/>
      </p:nvGrpSpPr>
      <p:grpSpPr>
        <a:xfrm>
          <a:off x="0" y="0"/>
          <a:ext cx="0" cy="0"/>
          <a:chOff x="0" y="0"/>
          <a:chExt cx="0" cy="0"/>
        </a:xfrm>
      </p:grpSpPr>
      <p:sp>
        <p:nvSpPr>
          <p:cNvPr id="22"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6" name="Picture Placeholder 3"/>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0" name="Picture Placeholder 5"/>
          <p:cNvSpPr>
            <a:spLocks noGrp="1"/>
          </p:cNvSpPr>
          <p:nvPr>
            <p:ph type="pic" sz="quarter" idx="16"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2" name="Picture Placeholder 7"/>
          <p:cNvSpPr>
            <a:spLocks noGrp="1"/>
          </p:cNvSpPr>
          <p:nvPr>
            <p:ph type="pic" sz="quarter" idx="18"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4" name="Picture Placeholder 9"/>
          <p:cNvSpPr>
            <a:spLocks noGrp="1"/>
          </p:cNvSpPr>
          <p:nvPr>
            <p:ph type="pic" sz="quarter" idx="20"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10"/>
          <p:cNvSpPr>
            <a:spLocks noGrp="1"/>
          </p:cNvSpPr>
          <p:nvPr>
            <p:ph type="body" sz="quarter" idx="21"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9" name="Rectangle 14"/>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a:extLst>
              <a:ext uri="{FF2B5EF4-FFF2-40B4-BE49-F238E27FC236}">
                <a16:creationId xmlns:a16="http://schemas.microsoft.com/office/drawing/2014/main" id="{1D69CF5A-C6CF-486C-9B14-C9954E49C1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007" y="6454763"/>
            <a:ext cx="1925917" cy="168295"/>
          </a:xfrm>
          <a:prstGeom prst="rect">
            <a:avLst/>
          </a:prstGeom>
        </p:spPr>
      </p:pic>
      <p:sp>
        <p:nvSpPr>
          <p:cNvPr id="17"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14669227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cons (3-Up Vertical)">
    <p:bg bwMode="gray">
      <p:bgRef idx="1001">
        <a:schemeClr val="bg1"/>
      </p:bgRef>
    </p:bg>
    <p:spTree>
      <p:nvGrpSpPr>
        <p:cNvPr id="1" name=""/>
        <p:cNvGrpSpPr/>
        <p:nvPr/>
      </p:nvGrpSpPr>
      <p:grpSpPr>
        <a:xfrm>
          <a:off x="0" y="0"/>
          <a:ext cx="0" cy="0"/>
          <a:chOff x="0" y="0"/>
          <a:chExt cx="0" cy="0"/>
        </a:xfrm>
      </p:grpSpPr>
      <p:sp>
        <p:nvSpPr>
          <p:cNvPr id="18"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7"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6" name="Picture Placeholder 3"/>
          <p:cNvSpPr>
            <a:spLocks noGrp="1"/>
          </p:cNvSpPr>
          <p:nvPr>
            <p:ph type="pic" sz="quarter" idx="13" hasCustomPrompt="1"/>
          </p:nvPr>
        </p:nvSpPr>
        <p:spPr bwMode="gray">
          <a:xfrm>
            <a:off x="1697855"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7" name="Text Placeholder 4"/>
          <p:cNvSpPr>
            <a:spLocks noGrp="1"/>
          </p:cNvSpPr>
          <p:nvPr>
            <p:ph type="body" sz="quarter" idx="15" hasCustomPrompt="1"/>
          </p:nvPr>
        </p:nvSpPr>
        <p:spPr bwMode="black">
          <a:xfrm>
            <a:off x="1473242"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0" name="Picture Placeholder 5"/>
          <p:cNvSpPr>
            <a:spLocks noGrp="1"/>
          </p:cNvSpPr>
          <p:nvPr>
            <p:ph type="pic" sz="quarter" idx="16" hasCustomPrompt="1"/>
          </p:nvPr>
        </p:nvSpPr>
        <p:spPr bwMode="gray">
          <a:xfrm>
            <a:off x="4936052"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1" name="Text Placeholder 6"/>
          <p:cNvSpPr>
            <a:spLocks noGrp="1"/>
          </p:cNvSpPr>
          <p:nvPr>
            <p:ph type="body" sz="quarter" idx="17" hasCustomPrompt="1"/>
          </p:nvPr>
        </p:nvSpPr>
        <p:spPr bwMode="black">
          <a:xfrm>
            <a:off x="4712235"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2" name="Picture Placeholder 7"/>
          <p:cNvSpPr>
            <a:spLocks noGrp="1"/>
          </p:cNvSpPr>
          <p:nvPr>
            <p:ph type="pic" sz="quarter" idx="18" hasCustomPrompt="1"/>
          </p:nvPr>
        </p:nvSpPr>
        <p:spPr bwMode="gray">
          <a:xfrm>
            <a:off x="8174249"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3" name="Text Placeholder 8"/>
          <p:cNvSpPr>
            <a:spLocks noGrp="1"/>
          </p:cNvSpPr>
          <p:nvPr>
            <p:ph type="body" sz="quarter" idx="19" hasCustomPrompt="1"/>
          </p:nvPr>
        </p:nvSpPr>
        <p:spPr bwMode="black">
          <a:xfrm>
            <a:off x="7949636"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9" name="Rectangle 12"/>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a:extLst>
              <a:ext uri="{FF2B5EF4-FFF2-40B4-BE49-F238E27FC236}">
                <a16:creationId xmlns:a16="http://schemas.microsoft.com/office/drawing/2014/main" id="{5EA4A8DD-D0F5-44C1-B499-38111C8E48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896" y="6454763"/>
            <a:ext cx="1925917" cy="168295"/>
          </a:xfrm>
          <a:prstGeom prst="rect">
            <a:avLst/>
          </a:prstGeom>
        </p:spPr>
      </p:pic>
      <p:sp>
        <p:nvSpPr>
          <p:cNvPr id="15"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2497483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Icons (4-Up Horizontal)">
    <p:bg bwMode="gray">
      <p:bgRef idx="1001">
        <a:schemeClr val="bg1"/>
      </p:bgRef>
    </p:bg>
    <p:spTree>
      <p:nvGrpSpPr>
        <p:cNvPr id="1" name=""/>
        <p:cNvGrpSpPr/>
        <p:nvPr/>
      </p:nvGrpSpPr>
      <p:grpSpPr>
        <a:xfrm>
          <a:off x="0" y="0"/>
          <a:ext cx="0" cy="0"/>
          <a:chOff x="0" y="0"/>
          <a:chExt cx="0" cy="0"/>
        </a:xfrm>
      </p:grpSpPr>
      <p:sp>
        <p:nvSpPr>
          <p:cNvPr id="24"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3"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2" name="Picture Placeholder 3"/>
          <p:cNvSpPr>
            <a:spLocks noGrp="1"/>
          </p:cNvSpPr>
          <p:nvPr>
            <p:ph type="pic" sz="quarter" idx="13" hasCustomPrompt="1"/>
          </p:nvPr>
        </p:nvSpPr>
        <p:spPr bwMode="gray">
          <a:xfrm>
            <a:off x="806332"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5" name="Text Placeholder 4"/>
          <p:cNvSpPr>
            <a:spLocks noGrp="1"/>
          </p:cNvSpPr>
          <p:nvPr>
            <p:ph type="body" sz="quarter" idx="16"/>
          </p:nvPr>
        </p:nvSpPr>
        <p:spPr bwMode="black">
          <a:xfrm>
            <a:off x="2876550"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3" name="Picture Placeholder 5"/>
          <p:cNvSpPr>
            <a:spLocks noGrp="1"/>
          </p:cNvSpPr>
          <p:nvPr>
            <p:ph type="pic" sz="quarter" idx="14"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4" name="Text Placeholder 6"/>
          <p:cNvSpPr>
            <a:spLocks noGrp="1"/>
          </p:cNvSpPr>
          <p:nvPr>
            <p:ph type="body" sz="quarter" idx="15"/>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7"/>
          <p:cNvSpPr>
            <a:spLocks noGrp="1"/>
          </p:cNvSpPr>
          <p:nvPr>
            <p:ph type="pic" sz="quarter" idx="17" hasCustomPrompt="1"/>
          </p:nvPr>
        </p:nvSpPr>
        <p:spPr bwMode="gray">
          <a:xfrm>
            <a:off x="6199805" y="167477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7" name="Text Placeholder 8"/>
          <p:cNvSpPr>
            <a:spLocks noGrp="1"/>
          </p:cNvSpPr>
          <p:nvPr>
            <p:ph type="body" sz="quarter" idx="18"/>
          </p:nvPr>
        </p:nvSpPr>
        <p:spPr bwMode="black">
          <a:xfrm>
            <a:off x="8270023" y="1674772"/>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8" name="Picture Placeholder 9"/>
          <p:cNvSpPr>
            <a:spLocks noGrp="1"/>
          </p:cNvSpPr>
          <p:nvPr>
            <p:ph type="pic" sz="quarter" idx="19"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9" name="Text Placeholder 10"/>
          <p:cNvSpPr>
            <a:spLocks noGrp="1"/>
          </p:cNvSpPr>
          <p:nvPr>
            <p:ph type="body" sz="quarter" idx="20"/>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8" name="Rectangle 14"/>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1" name="Picture 20">
            <a:extLst>
              <a:ext uri="{FF2B5EF4-FFF2-40B4-BE49-F238E27FC236}">
                <a16:creationId xmlns:a16="http://schemas.microsoft.com/office/drawing/2014/main" id="{130ECE39-2EDE-4E36-B5CD-24B36FDEAA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22"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25020684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cons (2-Up Horizontal)">
    <p:bg bwMode="gray">
      <p:bgRef idx="1001">
        <a:schemeClr val="bg1"/>
      </p:bgRef>
    </p:bg>
    <p:spTree>
      <p:nvGrpSpPr>
        <p:cNvPr id="1" name=""/>
        <p:cNvGrpSpPr/>
        <p:nvPr/>
      </p:nvGrpSpPr>
      <p:grpSpPr>
        <a:xfrm>
          <a:off x="0" y="0"/>
          <a:ext cx="0" cy="0"/>
          <a:chOff x="0" y="0"/>
          <a:chExt cx="0" cy="0"/>
        </a:xfrm>
      </p:grpSpPr>
      <p:sp>
        <p:nvSpPr>
          <p:cNvPr id="18"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12" name="Picture Placeholder 3"/>
          <p:cNvSpPr>
            <a:spLocks noGrp="1"/>
          </p:cNvSpPr>
          <p:nvPr>
            <p:ph type="pic" sz="quarter" idx="13" hasCustomPrompt="1"/>
          </p:nvPr>
        </p:nvSpPr>
        <p:spPr bwMode="gray">
          <a:xfrm>
            <a:off x="806332"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15" name="Text Placeholder 4"/>
          <p:cNvSpPr>
            <a:spLocks noGrp="1"/>
          </p:cNvSpPr>
          <p:nvPr>
            <p:ph type="body" sz="quarter" idx="16"/>
          </p:nvPr>
        </p:nvSpPr>
        <p:spPr bwMode="black">
          <a:xfrm>
            <a:off x="2876550"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6" name="Picture Placeholder 5"/>
          <p:cNvSpPr>
            <a:spLocks noGrp="1"/>
          </p:cNvSpPr>
          <p:nvPr>
            <p:ph type="pic" sz="quarter" idx="17" hasCustomPrompt="1"/>
          </p:nvPr>
        </p:nvSpPr>
        <p:spPr bwMode="gray">
          <a:xfrm>
            <a:off x="6199805"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17" name="Text Placeholder 6"/>
          <p:cNvSpPr>
            <a:spLocks noGrp="1"/>
          </p:cNvSpPr>
          <p:nvPr>
            <p:ph type="body" sz="quarter" idx="18"/>
          </p:nvPr>
        </p:nvSpPr>
        <p:spPr bwMode="black">
          <a:xfrm>
            <a:off x="8270023"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8" name="Rectangle 10"/>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Picture 12">
            <a:extLst>
              <a:ext uri="{FF2B5EF4-FFF2-40B4-BE49-F238E27FC236}">
                <a16:creationId xmlns:a16="http://schemas.microsoft.com/office/drawing/2014/main" id="{0A539A61-E863-4510-A868-5207F12F00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19"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15455413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Icons or Objects (10-Up)">
    <p:spTree>
      <p:nvGrpSpPr>
        <p:cNvPr id="1" name=""/>
        <p:cNvGrpSpPr/>
        <p:nvPr/>
      </p:nvGrpSpPr>
      <p:grpSpPr>
        <a:xfrm>
          <a:off x="0" y="0"/>
          <a:ext cx="0" cy="0"/>
          <a:chOff x="0" y="0"/>
          <a:chExt cx="0" cy="0"/>
        </a:xfrm>
      </p:grpSpPr>
      <p:sp>
        <p:nvSpPr>
          <p:cNvPr id="23"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4"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27" name="Content Placeholder 3"/>
          <p:cNvSpPr>
            <a:spLocks noGrp="1"/>
          </p:cNvSpPr>
          <p:nvPr>
            <p:ph sz="half" idx="15" hasCustomPrompt="1"/>
          </p:nvPr>
        </p:nvSpPr>
        <p:spPr>
          <a:xfrm>
            <a:off x="301038" y="1600201"/>
            <a:ext cx="2069630" cy="2171701"/>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5" name="Content Placeholder 4"/>
          <p:cNvSpPr>
            <a:spLocks noGrp="1"/>
          </p:cNvSpPr>
          <p:nvPr>
            <p:ph sz="half" idx="27" hasCustomPrompt="1"/>
          </p:nvPr>
        </p:nvSpPr>
        <p:spPr>
          <a:xfrm>
            <a:off x="2676908" y="1600200"/>
            <a:ext cx="2069630" cy="2171701"/>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6" name="Content Placeholder 5"/>
          <p:cNvSpPr>
            <a:spLocks noGrp="1"/>
          </p:cNvSpPr>
          <p:nvPr>
            <p:ph sz="half" idx="28" hasCustomPrompt="1"/>
          </p:nvPr>
        </p:nvSpPr>
        <p:spPr>
          <a:xfrm>
            <a:off x="5061185" y="1600202"/>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8" name="Content Placeholder 6"/>
          <p:cNvSpPr>
            <a:spLocks noGrp="1"/>
          </p:cNvSpPr>
          <p:nvPr>
            <p:ph sz="half" idx="29" hasCustomPrompt="1"/>
          </p:nvPr>
        </p:nvSpPr>
        <p:spPr>
          <a:xfrm>
            <a:off x="7450666" y="1600200"/>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39" name="Content Placeholder 7"/>
          <p:cNvSpPr>
            <a:spLocks noGrp="1"/>
          </p:cNvSpPr>
          <p:nvPr>
            <p:ph sz="half" idx="30" hasCustomPrompt="1"/>
          </p:nvPr>
        </p:nvSpPr>
        <p:spPr>
          <a:xfrm>
            <a:off x="9809451" y="1600199"/>
            <a:ext cx="2069630" cy="2171699"/>
          </a:xfrm>
          <a:solidFill>
            <a:schemeClr val="bg1">
              <a:lumMod val="95000"/>
            </a:schemeClr>
          </a:solid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5" name="Content Placeholder 8"/>
          <p:cNvSpPr>
            <a:spLocks noGrp="1"/>
          </p:cNvSpPr>
          <p:nvPr>
            <p:ph sz="half" idx="31" hasCustomPrompt="1"/>
          </p:nvPr>
        </p:nvSpPr>
        <p:spPr>
          <a:xfrm>
            <a:off x="295833" y="4000500"/>
            <a:ext cx="2069630" cy="217170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6" name="Content Placeholder 9"/>
          <p:cNvSpPr>
            <a:spLocks noGrp="1"/>
          </p:cNvSpPr>
          <p:nvPr>
            <p:ph sz="half" idx="32" hasCustomPrompt="1"/>
          </p:nvPr>
        </p:nvSpPr>
        <p:spPr>
          <a:xfrm>
            <a:off x="2671704" y="4000499"/>
            <a:ext cx="2069630" cy="2171701"/>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7" name="Content Placeholder 10"/>
          <p:cNvSpPr>
            <a:spLocks noGrp="1"/>
          </p:cNvSpPr>
          <p:nvPr>
            <p:ph sz="half" idx="33" hasCustomPrompt="1"/>
          </p:nvPr>
        </p:nvSpPr>
        <p:spPr>
          <a:xfrm>
            <a:off x="5055980" y="4000501"/>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8" name="Content Placeholder 11"/>
          <p:cNvSpPr>
            <a:spLocks noGrp="1"/>
          </p:cNvSpPr>
          <p:nvPr>
            <p:ph sz="half" idx="34" hasCustomPrompt="1"/>
          </p:nvPr>
        </p:nvSpPr>
        <p:spPr>
          <a:xfrm>
            <a:off x="7445462" y="4000499"/>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19" name="Content Placeholder 12"/>
          <p:cNvSpPr>
            <a:spLocks noGrp="1"/>
          </p:cNvSpPr>
          <p:nvPr>
            <p:ph sz="half" idx="35" hasCustomPrompt="1"/>
          </p:nvPr>
        </p:nvSpPr>
        <p:spPr>
          <a:xfrm>
            <a:off x="9804246" y="4000498"/>
            <a:ext cx="2069630" cy="2171699"/>
          </a:xfrm>
          <a:noFill/>
        </p:spPr>
        <p:txBody>
          <a:bodyPr>
            <a:normAutofit/>
          </a:bodyPr>
          <a:lstStyle>
            <a:lvl1pPr marL="0" indent="0">
              <a:buNone/>
              <a:defRPr sz="2500"/>
            </a:lvl1pPr>
            <a:lvl2pPr marL="391993" indent="0">
              <a:buNone/>
              <a:defRPr/>
            </a:lvl2pPr>
            <a:lvl3pPr marL="732244" indent="0">
              <a:buNone/>
              <a:defRPr/>
            </a:lvl3pPr>
            <a:lvl4pPr marL="1074062" indent="0">
              <a:buNone/>
              <a:defRPr/>
            </a:lvl4pPr>
            <a:lvl5pPr marL="1414312" indent="0">
              <a:buNone/>
              <a:defRPr/>
            </a:lvl5pPr>
          </a:lstStyle>
          <a:p>
            <a:pPr lvl="0"/>
            <a:r>
              <a:rPr lang="en-US"/>
              <a:t>Click icon to add object</a:t>
            </a:r>
          </a:p>
        </p:txBody>
      </p:sp>
      <p:sp>
        <p:nvSpPr>
          <p:cNvPr id="25" name="Rectangle 16"/>
          <p:cNvSpPr/>
          <p:nvPr/>
        </p:nvSpPr>
        <p:spPr bwMode="auto">
          <a:xfrm>
            <a:off x="0" y="1216025"/>
            <a:ext cx="12192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6" name="Picture 25">
            <a:extLst>
              <a:ext uri="{FF2B5EF4-FFF2-40B4-BE49-F238E27FC236}">
                <a16:creationId xmlns:a16="http://schemas.microsoft.com/office/drawing/2014/main" id="{B8FCB8B6-B793-4699-BFED-9089DEE2D6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20"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2204493318"/>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Blue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2"/>
            <a:ext cx="12192000" cy="5638797"/>
          </a:xfrm>
        </p:spPr>
        <p:txBody>
          <a:bodyPr/>
          <a:lstStyle/>
          <a:p>
            <a:r>
              <a:rPr lang="en-US"/>
              <a:t>Click icon to add picture</a:t>
            </a:r>
          </a:p>
        </p:txBody>
      </p:sp>
      <p:sp>
        <p:nvSpPr>
          <p:cNvPr id="5" name="Rectangle 2"/>
          <p:cNvSpPr txBox="1">
            <a:spLocks/>
          </p:cNvSpPr>
          <p:nvPr/>
        </p:nvSpPr>
        <p:spPr bwMode="black">
          <a:xfrm>
            <a:off x="-1" y="5638800"/>
            <a:ext cx="12192000" cy="1219200"/>
          </a:xfrm>
          <a:prstGeom prst="rect">
            <a:avLst/>
          </a:prstGeom>
          <a:solidFill>
            <a:srgbClr val="003865"/>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3"/>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a:t>Click to edit title</a:t>
            </a:r>
          </a:p>
        </p:txBody>
      </p:sp>
    </p:spTree>
    <p:extLst>
      <p:ext uri="{BB962C8B-B14F-4D97-AF65-F5344CB8AC3E}">
        <p14:creationId xmlns:p14="http://schemas.microsoft.com/office/powerpoint/2010/main" val="11885365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Dark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2"/>
            <a:ext cx="12192000" cy="5638799"/>
          </a:xfrm>
        </p:spPr>
        <p:txBody>
          <a:bodyPr/>
          <a:lstStyle/>
          <a:p>
            <a:r>
              <a:rPr lang="en-US"/>
              <a:t>Click icon to add picture</a:t>
            </a:r>
          </a:p>
        </p:txBody>
      </p:sp>
      <p:sp>
        <p:nvSpPr>
          <p:cNvPr id="5" name="Rectangle 2"/>
          <p:cNvSpPr txBox="1">
            <a:spLocks/>
          </p:cNvSpPr>
          <p:nvPr/>
        </p:nvSpPr>
        <p:spPr bwMode="black">
          <a:xfrm>
            <a:off x="-1" y="5638801"/>
            <a:ext cx="12192000" cy="1219200"/>
          </a:xfrm>
          <a:prstGeom prst="rect">
            <a:avLst/>
          </a:prstGeom>
          <a:solidFill>
            <a:srgbClr val="0D0D0D">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3"/>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a:t>Click to edit title</a:t>
            </a:r>
          </a:p>
        </p:txBody>
      </p:sp>
    </p:spTree>
    <p:extLst>
      <p:ext uri="{BB962C8B-B14F-4D97-AF65-F5344CB8AC3E}">
        <p14:creationId xmlns:p14="http://schemas.microsoft.com/office/powerpoint/2010/main" val="18333183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ig Image (Green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3"/>
            <a:ext cx="12192000" cy="5638798"/>
          </a:xfrm>
        </p:spPr>
        <p:txBody>
          <a:bodyPr/>
          <a:lstStyle/>
          <a:p>
            <a:r>
              <a:rPr lang="en-US"/>
              <a:t>Click icon to add picture</a:t>
            </a:r>
          </a:p>
        </p:txBody>
      </p:sp>
      <p:sp>
        <p:nvSpPr>
          <p:cNvPr id="5" name="Rectangle 2"/>
          <p:cNvSpPr txBox="1">
            <a:spLocks/>
          </p:cNvSpPr>
          <p:nvPr/>
        </p:nvSpPr>
        <p:spPr bwMode="auto">
          <a:xfrm>
            <a:off x="0" y="5638800"/>
            <a:ext cx="12192000" cy="1219200"/>
          </a:xfrm>
          <a:prstGeom prst="rect">
            <a:avLst/>
          </a:prstGeom>
          <a:solidFill>
            <a:srgbClr val="78BE21"/>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3"/>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a:t>Click to edit title</a:t>
            </a:r>
          </a:p>
        </p:txBody>
      </p:sp>
    </p:spTree>
    <p:extLst>
      <p:ext uri="{BB962C8B-B14F-4D97-AF65-F5344CB8AC3E}">
        <p14:creationId xmlns:p14="http://schemas.microsoft.com/office/powerpoint/2010/main" val="6408242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Big Image (Light Gray Title)">
    <p:bg>
      <p:bgPr>
        <a:solidFill>
          <a:schemeClr val="bg1"/>
        </a:solidFill>
        <a:effectLst/>
      </p:bgPr>
    </p:bg>
    <p:spTree>
      <p:nvGrpSpPr>
        <p:cNvPr id="1" name=""/>
        <p:cNvGrpSpPr/>
        <p:nvPr/>
      </p:nvGrpSpPr>
      <p:grpSpPr>
        <a:xfrm>
          <a:off x="0" y="0"/>
          <a:ext cx="0" cy="0"/>
          <a:chOff x="0" y="0"/>
          <a:chExt cx="0" cy="0"/>
        </a:xfrm>
      </p:grpSpPr>
      <p:sp>
        <p:nvSpPr>
          <p:cNvPr id="4" name="Picture Placeholder 1"/>
          <p:cNvSpPr>
            <a:spLocks noGrp="1"/>
          </p:cNvSpPr>
          <p:nvPr>
            <p:ph type="pic" sz="quarter" idx="10"/>
          </p:nvPr>
        </p:nvSpPr>
        <p:spPr bwMode="gray">
          <a:xfrm>
            <a:off x="0" y="3"/>
            <a:ext cx="12192000" cy="5638798"/>
          </a:xfrm>
        </p:spPr>
        <p:txBody>
          <a:bodyPr/>
          <a:lstStyle/>
          <a:p>
            <a:r>
              <a:rPr lang="en-US"/>
              <a:t>Click icon to add picture</a:t>
            </a:r>
          </a:p>
        </p:txBody>
      </p:sp>
      <p:sp>
        <p:nvSpPr>
          <p:cNvPr id="5" name="Rectangle 2"/>
          <p:cNvSpPr txBox="1">
            <a:spLocks/>
          </p:cNvSpPr>
          <p:nvPr/>
        </p:nvSpPr>
        <p:spPr bwMode="auto">
          <a:xfrm>
            <a:off x="0" y="5638800"/>
            <a:ext cx="12192000" cy="1219200"/>
          </a:xfrm>
          <a:prstGeom prst="rect">
            <a:avLst/>
          </a:prstGeom>
          <a:solidFill>
            <a:srgbClr val="E8E8E8">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3"/>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a:t>Click to edit title</a:t>
            </a:r>
          </a:p>
        </p:txBody>
      </p:sp>
    </p:spTree>
    <p:extLst>
      <p:ext uri="{BB962C8B-B14F-4D97-AF65-F5344CB8AC3E}">
        <p14:creationId xmlns:p14="http://schemas.microsoft.com/office/powerpoint/2010/main" val="38866627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creenshot (Dark Horizontal)">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5"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8"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E8A0355-7A86-4AB0-ADF2-206A95C076A6}" type="datetimeFigureOut">
              <a:rPr lang="en-US" smtClean="0"/>
              <a:t>6/8/2026</a:t>
            </a:fld>
            <a:endParaRPr lang="en-US"/>
          </a:p>
        </p:txBody>
      </p:sp>
      <p:sp>
        <p:nvSpPr>
          <p:cNvPr id="10"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bg1"/>
                </a:solidFill>
              </a:defRPr>
            </a:lvl1pPr>
          </a:lstStyle>
          <a:p>
            <a:endParaRPr lang="en-US"/>
          </a:p>
        </p:txBody>
      </p:sp>
    </p:spTree>
    <p:extLst>
      <p:ext uri="{BB962C8B-B14F-4D97-AF65-F5344CB8AC3E}">
        <p14:creationId xmlns:p14="http://schemas.microsoft.com/office/powerpoint/2010/main" val="8425053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creenshot (Dark Vertical)">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11"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2"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9478701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creenshot (Full Window Dark)">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pic>
        <p:nvPicPr>
          <p:cNvPr id="12"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22536138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creenshot (Light Gray Horizont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bwMode="black">
          <a:xfrm>
            <a:off x="815897" y="287066"/>
            <a:ext cx="3521927" cy="2734914"/>
          </a:xfrm>
        </p:spPr>
        <p:txBody>
          <a:bodyPr/>
          <a:lstStyle>
            <a:lvl1pPr>
              <a:defRPr>
                <a:solidFill>
                  <a:schemeClr val="accent1"/>
                </a:solidFill>
              </a:defRPr>
            </a:lvl1pPr>
          </a:lstStyle>
          <a:p>
            <a:r>
              <a:rPr lang="en-US"/>
              <a:t>Click to edit title</a:t>
            </a:r>
          </a:p>
        </p:txBody>
      </p:sp>
      <p:sp>
        <p:nvSpPr>
          <p:cNvPr id="4" name="Text Placeholder 2"/>
          <p:cNvSpPr>
            <a:spLocks noGrp="1"/>
          </p:cNvSpPr>
          <p:nvPr>
            <p:ph type="body" sz="quarter" idx="11"/>
          </p:nvPr>
        </p:nvSpPr>
        <p:spPr bwMode="black">
          <a:xfrm>
            <a:off x="815975" y="3211513"/>
            <a:ext cx="3521849"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3"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pic>
        <p:nvPicPr>
          <p:cNvPr id="9" name="Picture 8">
            <a:extLst>
              <a:ext uri="{FF2B5EF4-FFF2-40B4-BE49-F238E27FC236}">
                <a16:creationId xmlns:a16="http://schemas.microsoft.com/office/drawing/2014/main" id="{D00F9A58-DD4F-4269-9BA6-03203467A5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
        <p:nvSpPr>
          <p:cNvPr id="10"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13301086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creenshot (Light Gray Vertical)">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7" name="Text Placeholder 2"/>
          <p:cNvSpPr>
            <a:spLocks noGrp="1"/>
          </p:cNvSpPr>
          <p:nvPr>
            <p:ph type="body" sz="quarter" idx="11"/>
          </p:nvPr>
        </p:nvSpPr>
        <p:spPr bwMode="black">
          <a:xfrm>
            <a:off x="838200" y="1365203"/>
            <a:ext cx="10515600" cy="156718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6"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3" name="Picture Placeholder 4"/>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34766434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creenshot (Full Window Light Gray)">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pic>
        <p:nvPicPr>
          <p:cNvPr id="9"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10"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31128060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creenshot (Blue Horizont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5"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4976787" y="504855"/>
            <a:ext cx="9618920" cy="5413315"/>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4976787" y="1067565"/>
            <a:ext cx="9516215" cy="4850604"/>
          </a:xfrm>
        </p:spPr>
        <p:txBody>
          <a:bodyPr/>
          <a:lstStyle>
            <a:lvl1pPr>
              <a:defRPr/>
            </a:lvl1pPr>
          </a:lstStyle>
          <a:p>
            <a:r>
              <a:rPr lang="en-US"/>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E8A0355-7A86-4AB0-ADF2-206A95C076A6}" type="datetimeFigureOut">
              <a:rPr lang="en-US" smtClean="0"/>
              <a:t>6/8/2026</a:t>
            </a:fld>
            <a:endParaRPr lang="en-US"/>
          </a:p>
        </p:txBody>
      </p:sp>
      <p:sp>
        <p:nvSpPr>
          <p:cNvPr id="12"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bg1"/>
                </a:solidFill>
              </a:defRPr>
            </a:lvl1pPr>
          </a:lstStyle>
          <a:p>
            <a:endParaRPr lang="en-US"/>
          </a:p>
        </p:txBody>
      </p:sp>
    </p:spTree>
    <p:extLst>
      <p:ext uri="{BB962C8B-B14F-4D97-AF65-F5344CB8AC3E}">
        <p14:creationId xmlns:p14="http://schemas.microsoft.com/office/powerpoint/2010/main" val="28593230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creenshot (Blue Vertical)">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sp>
        <p:nvSpPr>
          <p:cNvPr id="14" name="Text Placeholder 2"/>
          <p:cNvSpPr>
            <a:spLocks noGrp="1"/>
          </p:cNvSpPr>
          <p:nvPr>
            <p:ph type="body" sz="quarter" idx="13"/>
          </p:nvPr>
        </p:nvSpPr>
        <p:spPr bwMode="white">
          <a:xfrm>
            <a:off x="838200" y="1365203"/>
            <a:ext cx="10515600"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15"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1373458" y="3222702"/>
            <a:ext cx="9387470" cy="5283060"/>
          </a:xfrm>
          <a:prstGeom prst="rect">
            <a:avLst/>
          </a:prstGeom>
          <a:ln>
            <a:noFill/>
          </a:ln>
          <a:effectLst>
            <a:outerShdw blurRad="292100" dist="139700" dir="2700000" algn="tl" rotWithShape="0">
              <a:srgbClr val="333333">
                <a:alpha val="65000"/>
              </a:srgbClr>
            </a:outerShdw>
          </a:effectLst>
        </p:spPr>
      </p:pic>
      <p:sp>
        <p:nvSpPr>
          <p:cNvPr id="16" name="Picture Placeholder 4" descr="Screenshot"/>
          <p:cNvSpPr>
            <a:spLocks noGrp="1"/>
          </p:cNvSpPr>
          <p:nvPr>
            <p:ph type="pic" sz="quarter" idx="10" hasCustomPrompt="1"/>
          </p:nvPr>
        </p:nvSpPr>
        <p:spPr bwMode="gray">
          <a:xfrm>
            <a:off x="1373459" y="3771871"/>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33855171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creenshot (Full Window Blue)">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bwMode="white">
          <a:xfrm>
            <a:off x="838200" y="-1"/>
            <a:ext cx="10515600" cy="1216025"/>
          </a:xfrm>
          <a:noFill/>
        </p:spPr>
        <p:txBody>
          <a:bodyPr lIns="0" rIns="0">
            <a:normAutofit/>
          </a:bodyPr>
          <a:lstStyle>
            <a:lvl1pPr algn="r">
              <a:defRPr sz="3600">
                <a:solidFill>
                  <a:schemeClr val="accent2"/>
                </a:solidFill>
              </a:defRPr>
            </a:lvl1pPr>
          </a:lstStyle>
          <a:p>
            <a:r>
              <a:rPr lang="en-US"/>
              <a:t>Click to edit Master title style</a:t>
            </a:r>
          </a:p>
        </p:txBody>
      </p:sp>
      <p:pic>
        <p:nvPicPr>
          <p:cNvPr id="6"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1373458" y="1264693"/>
            <a:ext cx="9387470" cy="5283060"/>
          </a:xfrm>
          <a:prstGeom prst="rect">
            <a:avLst/>
          </a:prstGeom>
          <a:ln>
            <a:noFill/>
          </a:ln>
          <a:effectLst>
            <a:outerShdw blurRad="292100" dist="139700" dir="2700000" algn="tl" rotWithShape="0">
              <a:srgbClr val="333333">
                <a:alpha val="65000"/>
              </a:srgbClr>
            </a:outerShdw>
          </a:effectLst>
        </p:spPr>
      </p:pic>
      <p:sp>
        <p:nvSpPr>
          <p:cNvPr id="7" name="Picture Placeholder 3" descr="Screenshot"/>
          <p:cNvSpPr>
            <a:spLocks noGrp="1"/>
          </p:cNvSpPr>
          <p:nvPr>
            <p:ph type="pic" sz="quarter" idx="10" hasCustomPrompt="1"/>
          </p:nvPr>
        </p:nvSpPr>
        <p:spPr bwMode="gray">
          <a:xfrm>
            <a:off x="1373459" y="1813862"/>
            <a:ext cx="9287236" cy="4733889"/>
          </a:xfrm>
        </p:spPr>
        <p:txBody>
          <a:bodyPr/>
          <a:lstStyle>
            <a:lvl1pPr>
              <a:defRPr/>
            </a:lvl1pPr>
          </a:lstStyle>
          <a:p>
            <a:r>
              <a:rPr lang="en-US"/>
              <a:t>Click icon to insert screenshot</a:t>
            </a:r>
          </a:p>
        </p:txBody>
      </p:sp>
    </p:spTree>
    <p:extLst>
      <p:ext uri="{BB962C8B-B14F-4D97-AF65-F5344CB8AC3E}">
        <p14:creationId xmlns:p14="http://schemas.microsoft.com/office/powerpoint/2010/main" val="42555793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creenshot (Computer)">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bwMode="white">
          <a:xfrm>
            <a:off x="815897" y="287066"/>
            <a:ext cx="3521927" cy="2734914"/>
          </a:xfrm>
        </p:spPr>
        <p:txBody>
          <a:bodyPr/>
          <a:lstStyle>
            <a:lvl1pPr>
              <a:defRPr b="0">
                <a:solidFill>
                  <a:schemeClr val="accent2"/>
                </a:solidFill>
              </a:defRPr>
            </a:lvl1pPr>
          </a:lstStyle>
          <a:p>
            <a:r>
              <a:rPr lang="en-US"/>
              <a:t>Click to edit title</a:t>
            </a:r>
          </a:p>
        </p:txBody>
      </p:sp>
      <p:sp>
        <p:nvSpPr>
          <p:cNvPr id="16" name="Text Placeholder 2"/>
          <p:cNvSpPr>
            <a:spLocks noGrp="1"/>
          </p:cNvSpPr>
          <p:nvPr>
            <p:ph type="body" sz="quarter" idx="13"/>
          </p:nvPr>
        </p:nvSpPr>
        <p:spPr bwMode="white">
          <a:xfrm>
            <a:off x="815975" y="3211513"/>
            <a:ext cx="3521849"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3" descr="Compute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4712851" y="434836"/>
            <a:ext cx="6828661" cy="6050713"/>
          </a:xfrm>
          <a:prstGeom prst="rect">
            <a:avLst/>
          </a:prstGeom>
          <a:effectLst>
            <a:outerShdw blurRad="76200" dir="18900000" sy="23000" kx="-1200000" algn="bl" rotWithShape="0">
              <a:prstClr val="black">
                <a:alpha val="20000"/>
              </a:prstClr>
            </a:outerShdw>
          </a:effectLst>
        </p:spPr>
      </p:pic>
      <p:sp>
        <p:nvSpPr>
          <p:cNvPr id="15" name="Picture Placeholder 4"/>
          <p:cNvSpPr>
            <a:spLocks noGrp="1"/>
          </p:cNvSpPr>
          <p:nvPr>
            <p:ph type="pic" sz="quarter" idx="10" hasCustomPrompt="1"/>
          </p:nvPr>
        </p:nvSpPr>
        <p:spPr bwMode="gray">
          <a:xfrm>
            <a:off x="4976787" y="691882"/>
            <a:ext cx="6300787" cy="3411537"/>
          </a:xfrm>
        </p:spPr>
        <p:txBody>
          <a:bodyPr/>
          <a:lstStyle>
            <a:lvl1pPr>
              <a:defRPr/>
            </a:lvl1pPr>
          </a:lstStyle>
          <a:p>
            <a:r>
              <a:rPr lang="en-US"/>
              <a:t>Click icon to insert screenshot</a:t>
            </a:r>
          </a:p>
        </p:txBody>
      </p:sp>
      <p:sp>
        <p:nvSpPr>
          <p:cNvPr id="10" name="Date Placeholder 5"/>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E8A0355-7A86-4AB0-ADF2-206A95C076A6}" type="datetimeFigureOut">
              <a:rPr lang="en-US" smtClean="0"/>
              <a:t>6/8/2026</a:t>
            </a:fld>
            <a:endParaRPr lang="en-US"/>
          </a:p>
        </p:txBody>
      </p:sp>
      <p:sp>
        <p:nvSpPr>
          <p:cNvPr id="12"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bg1"/>
                </a:solidFill>
              </a:defRPr>
            </a:lvl1pPr>
          </a:lstStyle>
          <a:p>
            <a:endParaRPr lang="en-US"/>
          </a:p>
        </p:txBody>
      </p:sp>
    </p:spTree>
    <p:extLst>
      <p:ext uri="{BB962C8B-B14F-4D97-AF65-F5344CB8AC3E}">
        <p14:creationId xmlns:p14="http://schemas.microsoft.com/office/powerpoint/2010/main" val="21673195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creenshot (Computer, Tablet, Phone)">
    <p:bg bwMode="black">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8417"/>
          <a:stretch/>
        </p:blipFill>
        <p:spPr bwMode="gray">
          <a:xfrm>
            <a:off x="513807" y="300788"/>
            <a:ext cx="11412844" cy="6506515"/>
          </a:xfrm>
          <a:prstGeom prst="rect">
            <a:avLst/>
          </a:prstGeom>
        </p:spPr>
      </p:pic>
      <p:sp>
        <p:nvSpPr>
          <p:cNvPr id="13" name="Title 2"/>
          <p:cNvSpPr>
            <a:spLocks noGrp="1"/>
          </p:cNvSpPr>
          <p:nvPr>
            <p:ph type="title" hasCustomPrompt="1"/>
          </p:nvPr>
        </p:nvSpPr>
        <p:spPr bwMode="white">
          <a:xfrm>
            <a:off x="815897" y="287066"/>
            <a:ext cx="3521927" cy="2734914"/>
          </a:xfrm>
        </p:spPr>
        <p:txBody>
          <a:bodyPr/>
          <a:lstStyle>
            <a:lvl1pPr>
              <a:defRPr b="0">
                <a:solidFill>
                  <a:schemeClr val="tx1"/>
                </a:solidFill>
              </a:defRPr>
            </a:lvl1pPr>
          </a:lstStyle>
          <a:p>
            <a:r>
              <a:rPr lang="en-US"/>
              <a:t>Click to edit title</a:t>
            </a:r>
          </a:p>
        </p:txBody>
      </p:sp>
      <p:sp>
        <p:nvSpPr>
          <p:cNvPr id="15" name="Picture Placeholder 3"/>
          <p:cNvSpPr>
            <a:spLocks noGrp="1"/>
          </p:cNvSpPr>
          <p:nvPr>
            <p:ph type="pic" sz="quarter" idx="10" hasCustomPrompt="1"/>
          </p:nvPr>
        </p:nvSpPr>
        <p:spPr bwMode="gray">
          <a:xfrm>
            <a:off x="4976788" y="691883"/>
            <a:ext cx="6298572" cy="3369130"/>
          </a:xfrm>
        </p:spPr>
        <p:txBody>
          <a:bodyPr/>
          <a:lstStyle>
            <a:lvl1pPr>
              <a:defRPr/>
            </a:lvl1pPr>
          </a:lstStyle>
          <a:p>
            <a:r>
              <a:rPr lang="en-US"/>
              <a:t>Click icon to insert screenshot</a:t>
            </a:r>
          </a:p>
        </p:txBody>
      </p:sp>
      <p:sp>
        <p:nvSpPr>
          <p:cNvPr id="12" name="Picture Placeholder 4"/>
          <p:cNvSpPr>
            <a:spLocks noGrp="1"/>
          </p:cNvSpPr>
          <p:nvPr>
            <p:ph type="pic" sz="quarter" idx="13" hasCustomPrompt="1"/>
          </p:nvPr>
        </p:nvSpPr>
        <p:spPr bwMode="gray">
          <a:xfrm>
            <a:off x="2393577" y="3413074"/>
            <a:ext cx="1848970" cy="2458337"/>
          </a:xfrm>
        </p:spPr>
        <p:txBody>
          <a:bodyPr>
            <a:normAutofit/>
          </a:bodyPr>
          <a:lstStyle>
            <a:lvl1pPr>
              <a:defRPr sz="2200"/>
            </a:lvl1pPr>
          </a:lstStyle>
          <a:p>
            <a:r>
              <a:rPr lang="en-US"/>
              <a:t>Click icon to insert screenshot</a:t>
            </a:r>
          </a:p>
        </p:txBody>
      </p:sp>
      <p:sp>
        <p:nvSpPr>
          <p:cNvPr id="17" name="Picture Placeholder 5"/>
          <p:cNvSpPr>
            <a:spLocks noGrp="1"/>
          </p:cNvSpPr>
          <p:nvPr>
            <p:ph type="pic" sz="quarter" idx="14" hasCustomPrompt="1"/>
          </p:nvPr>
        </p:nvSpPr>
        <p:spPr bwMode="gray">
          <a:xfrm>
            <a:off x="968188" y="4352926"/>
            <a:ext cx="894231" cy="1570503"/>
          </a:xfrm>
        </p:spPr>
        <p:txBody>
          <a:bodyPr>
            <a:normAutofit/>
          </a:bodyPr>
          <a:lstStyle>
            <a:lvl1pPr marL="171450" indent="-171450">
              <a:buFont typeface="Arial" panose="020B0604020202020204" pitchFamily="34" charset="0"/>
              <a:buChar char="•"/>
              <a:defRPr sz="950"/>
            </a:lvl1pPr>
          </a:lstStyle>
          <a:p>
            <a:r>
              <a:rPr lang="en-US"/>
              <a:t>Click icon to insert screenshot</a:t>
            </a:r>
          </a:p>
        </p:txBody>
      </p:sp>
      <p:sp>
        <p:nvSpPr>
          <p:cNvPr id="10" name="Date Placeholder 6"/>
          <p:cNvSpPr>
            <a:spLocks noGrp="1"/>
          </p:cNvSpPr>
          <p:nvPr>
            <p:ph type="dt" sz="half" idx="11"/>
          </p:nvPr>
        </p:nvSpPr>
        <p:spPr bwMode="white">
          <a:xfrm>
            <a:off x="838200" y="6356350"/>
            <a:ext cx="1358590" cy="365125"/>
          </a:xfrm>
        </p:spPr>
        <p:txBody>
          <a:bodyPr/>
          <a:lstStyle>
            <a:lvl1pPr>
              <a:defRPr>
                <a:solidFill>
                  <a:schemeClr val="tx2"/>
                </a:solidFill>
              </a:defRPr>
            </a:lvl1pPr>
          </a:lstStyle>
          <a:p>
            <a:fld id="{DE8A0355-7A86-4AB0-ADF2-206A95C076A6}" type="datetimeFigureOut">
              <a:rPr lang="en-US" smtClean="0"/>
              <a:t>6/8/2026</a:t>
            </a:fld>
            <a:endParaRPr lang="en-US"/>
          </a:p>
        </p:txBody>
      </p:sp>
      <p:sp>
        <p:nvSpPr>
          <p:cNvPr id="14"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3346852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
          <p:cNvSpPr/>
          <p:nvPr/>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a:t>“Click to edit quote.”</a:t>
            </a:r>
          </a:p>
        </p:txBody>
      </p:sp>
      <p:sp>
        <p:nvSpPr>
          <p:cNvPr id="8" name="Text Placeholder 3"/>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a:t>- Click to edit name or subtext</a:t>
            </a:r>
          </a:p>
        </p:txBody>
      </p:sp>
      <p:sp>
        <p:nvSpPr>
          <p:cNvPr id="10"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E8A0355-7A86-4AB0-ADF2-206A95C076A6}" type="datetimeFigureOut">
              <a:rPr lang="en-US" smtClean="0"/>
              <a:t>6/8/2026</a:t>
            </a:fld>
            <a:endParaRPr lang="en-US"/>
          </a:p>
        </p:txBody>
      </p:sp>
      <p:sp>
        <p:nvSpPr>
          <p:cNvPr id="13"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bg1"/>
                </a:solidFill>
              </a:defRPr>
            </a:lvl1pPr>
          </a:lstStyle>
          <a:p>
            <a:endParaRPr lang="en-US"/>
          </a:p>
        </p:txBody>
      </p:sp>
    </p:spTree>
    <p:extLst>
      <p:ext uri="{BB962C8B-B14F-4D97-AF65-F5344CB8AC3E}">
        <p14:creationId xmlns:p14="http://schemas.microsoft.com/office/powerpoint/2010/main" val="35584213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Dark Background)">
    <p:bg bwMode="black">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
          <p:cNvSpPr/>
          <p:nvPr/>
        </p:nvSpPr>
        <p:spPr bwMode="white">
          <a:xfrm>
            <a:off x="866887" y="601818"/>
            <a:ext cx="105156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2"/>
          <p:cNvSpPr>
            <a:spLocks noGrp="1"/>
          </p:cNvSpPr>
          <p:nvPr>
            <p:ph type="title" hasCustomPrompt="1"/>
          </p:nvPr>
        </p:nvSpPr>
        <p:spPr bwMode="black">
          <a:xfrm>
            <a:off x="1387736" y="1438507"/>
            <a:ext cx="9488245" cy="2219093"/>
          </a:xfrm>
        </p:spPr>
        <p:txBody>
          <a:bodyPr>
            <a:noAutofit/>
          </a:bodyPr>
          <a:lstStyle>
            <a:lvl1pPr algn="ctr">
              <a:tabLst>
                <a:tab pos="3770313" algn="l"/>
              </a:tabLst>
              <a:defRPr sz="5000" baseline="0">
                <a:solidFill>
                  <a:schemeClr val="accent1"/>
                </a:solidFill>
              </a:defRPr>
            </a:lvl1pPr>
          </a:lstStyle>
          <a:p>
            <a:r>
              <a:rPr lang="en-US"/>
              <a:t>“Click to edit quote.”</a:t>
            </a:r>
          </a:p>
        </p:txBody>
      </p:sp>
      <p:sp>
        <p:nvSpPr>
          <p:cNvPr id="15" name="Text Placeholder 3"/>
          <p:cNvSpPr>
            <a:spLocks noGrp="1"/>
          </p:cNvSpPr>
          <p:nvPr>
            <p:ph type="body" sz="quarter" idx="13" hasCustomPrompt="1"/>
          </p:nvPr>
        </p:nvSpPr>
        <p:spPr bwMode="black">
          <a:xfrm>
            <a:off x="1387736" y="4126416"/>
            <a:ext cx="9488245" cy="1015739"/>
          </a:xfrm>
        </p:spPr>
        <p:txBody>
          <a:bodyPr anchor="ctr">
            <a:normAutofit/>
          </a:bodyPr>
          <a:lstStyle>
            <a:lvl1pPr marL="0" indent="0" algn="ctr">
              <a:buNone/>
              <a:defRPr sz="2400" i="1" baseline="0">
                <a:solidFill>
                  <a:schemeClr val="tx2"/>
                </a:solidFill>
              </a:defRPr>
            </a:lvl1pPr>
          </a:lstStyle>
          <a:p>
            <a:pPr lvl="0"/>
            <a:r>
              <a:rPr lang="en-US"/>
              <a:t>- Click to edit name or subtext</a:t>
            </a:r>
          </a:p>
        </p:txBody>
      </p:sp>
      <p:sp>
        <p:nvSpPr>
          <p:cNvPr id="16" name="Date Placeholder 4"/>
          <p:cNvSpPr>
            <a:spLocks noGrp="1"/>
          </p:cNvSpPr>
          <p:nvPr>
            <p:ph type="dt" sz="half" idx="11"/>
          </p:nvPr>
        </p:nvSpPr>
        <p:spPr bwMode="white">
          <a:xfrm>
            <a:off x="838200" y="6356350"/>
            <a:ext cx="1358590" cy="365125"/>
          </a:xfrm>
        </p:spPr>
        <p:txBody>
          <a:bodyPr/>
          <a:lstStyle>
            <a:lvl1pPr>
              <a:defRPr>
                <a:solidFill>
                  <a:schemeClr val="bg1"/>
                </a:solidFill>
              </a:defRPr>
            </a:lvl1pPr>
          </a:lstStyle>
          <a:p>
            <a:fld id="{DE8A0355-7A86-4AB0-ADF2-206A95C076A6}" type="datetimeFigureOut">
              <a:rPr lang="en-US" smtClean="0"/>
              <a:t>6/8/2026</a:t>
            </a:fld>
            <a:endParaRPr lang="en-US"/>
          </a:p>
        </p:txBody>
      </p:sp>
      <p:sp>
        <p:nvSpPr>
          <p:cNvPr id="8"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bg1"/>
                </a:solidFill>
              </a:defRPr>
            </a:lvl1pPr>
          </a:lstStyle>
          <a:p>
            <a:endParaRPr lang="en-US"/>
          </a:p>
        </p:txBody>
      </p:sp>
    </p:spTree>
    <p:extLst>
      <p:ext uri="{BB962C8B-B14F-4D97-AF65-F5344CB8AC3E}">
        <p14:creationId xmlns:p14="http://schemas.microsoft.com/office/powerpoint/2010/main" val="17236542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hoto Background (Blue Title, Overlay)">
    <p:spTree>
      <p:nvGrpSpPr>
        <p:cNvPr id="1" name=""/>
        <p:cNvGrpSpPr/>
        <p:nvPr/>
      </p:nvGrpSpPr>
      <p:grpSpPr>
        <a:xfrm>
          <a:off x="0" y="0"/>
          <a:ext cx="0" cy="0"/>
          <a:chOff x="0" y="0"/>
          <a:chExt cx="0" cy="0"/>
        </a:xfrm>
      </p:grpSpPr>
      <p:sp>
        <p:nvSpPr>
          <p:cNvPr id="12" name="Rectangle 1"/>
          <p:cNvSpPr/>
          <p:nvPr/>
        </p:nvSpPr>
        <p:spPr bwMode="black">
          <a:xfrm>
            <a:off x="0" y="-128"/>
            <a:ext cx="12188952" cy="12161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1" name="Title 2"/>
          <p:cNvSpPr>
            <a:spLocks noGrp="1"/>
          </p:cNvSpPr>
          <p:nvPr>
            <p:ph type="title"/>
          </p:nvPr>
        </p:nvSpPr>
        <p:spPr bwMode="white">
          <a:xfrm>
            <a:off x="838200" y="-1"/>
            <a:ext cx="10515600" cy="1216025"/>
          </a:xfrm>
          <a:noFill/>
        </p:spPr>
        <p:txBody>
          <a:bodyPr lIns="0" rIns="0">
            <a:normAutofit/>
          </a:bodyPr>
          <a:lstStyle>
            <a:lvl1pPr algn="r">
              <a:defRPr sz="3600">
                <a:solidFill>
                  <a:schemeClr val="bg1"/>
                </a:solidFill>
              </a:defRPr>
            </a:lvl1pPr>
          </a:lstStyle>
          <a:p>
            <a:r>
              <a:rPr lang="en-US"/>
              <a:t>Click to edit Master title style</a:t>
            </a:r>
          </a:p>
        </p:txBody>
      </p:sp>
      <p:sp>
        <p:nvSpPr>
          <p:cNvPr id="9" name="Picture Placeholder 3"/>
          <p:cNvSpPr>
            <a:spLocks noGrp="1"/>
          </p:cNvSpPr>
          <p:nvPr>
            <p:ph type="pic" sz="quarter" idx="13" hasCustomPrompt="1"/>
          </p:nvPr>
        </p:nvSpPr>
        <p:spPr bwMode="gray">
          <a:xfrm>
            <a:off x="0" y="1219198"/>
            <a:ext cx="12192000" cy="5638802"/>
          </a:xfrm>
        </p:spPr>
        <p:txBody>
          <a:bodyPr/>
          <a:lstStyle/>
          <a:p>
            <a:r>
              <a:rPr lang="en-US"/>
              <a:t>Click Icon to add picture</a:t>
            </a:r>
          </a:p>
        </p:txBody>
      </p:sp>
      <p:sp>
        <p:nvSpPr>
          <p:cNvPr id="7" name="Content Placeholder 4"/>
          <p:cNvSpPr>
            <a:spLocks noGrp="1"/>
          </p:cNvSpPr>
          <p:nvPr>
            <p:ph idx="1"/>
          </p:nvPr>
        </p:nvSpPr>
        <p:spPr bwMode="auto">
          <a:xfrm>
            <a:off x="0" y="1921328"/>
            <a:ext cx="5683624" cy="4234542"/>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13915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Photo Background (White Title, Blue Overlay)">
    <p:spTree>
      <p:nvGrpSpPr>
        <p:cNvPr id="1" name=""/>
        <p:cNvGrpSpPr/>
        <p:nvPr/>
      </p:nvGrpSpPr>
      <p:grpSpPr>
        <a:xfrm>
          <a:off x="0" y="0"/>
          <a:ext cx="0" cy="0"/>
          <a:chOff x="0" y="0"/>
          <a:chExt cx="0" cy="0"/>
        </a:xfrm>
      </p:grpSpPr>
      <p:sp>
        <p:nvSpPr>
          <p:cNvPr id="8" name="Title 1"/>
          <p:cNvSpPr>
            <a:spLocks noGrp="1"/>
          </p:cNvSpPr>
          <p:nvPr>
            <p:ph type="title"/>
          </p:nvPr>
        </p:nvSpPr>
        <p:spPr bwMode="black">
          <a:xfrm>
            <a:off x="838200" y="-1"/>
            <a:ext cx="10515600" cy="1216025"/>
          </a:xfrm>
          <a:noFill/>
        </p:spPr>
        <p:txBody>
          <a:bodyPr lIns="0" rIns="0">
            <a:normAutofit/>
          </a:bodyPr>
          <a:lstStyle>
            <a:lvl1pPr algn="r">
              <a:defRPr sz="3600">
                <a:solidFill>
                  <a:schemeClr val="tx1"/>
                </a:solidFill>
              </a:defRPr>
            </a:lvl1pPr>
          </a:lstStyle>
          <a:p>
            <a:r>
              <a:rPr lang="en-US"/>
              <a:t>Click to edit Master title style</a:t>
            </a:r>
          </a:p>
        </p:txBody>
      </p:sp>
      <p:sp>
        <p:nvSpPr>
          <p:cNvPr id="9" name="Picture Placeholder 2"/>
          <p:cNvSpPr>
            <a:spLocks noGrp="1"/>
          </p:cNvSpPr>
          <p:nvPr>
            <p:ph type="pic" sz="quarter" idx="13" hasCustomPrompt="1"/>
          </p:nvPr>
        </p:nvSpPr>
        <p:spPr bwMode="gray">
          <a:xfrm>
            <a:off x="0" y="1219198"/>
            <a:ext cx="12192000" cy="5638802"/>
          </a:xfrm>
        </p:spPr>
        <p:txBody>
          <a:bodyPr/>
          <a:lstStyle>
            <a:lvl1pPr>
              <a:defRPr baseline="0"/>
            </a:lvl1pPr>
          </a:lstStyle>
          <a:p>
            <a:r>
              <a:rPr lang="en-US"/>
              <a:t>Click Icon to add picture</a:t>
            </a:r>
          </a:p>
        </p:txBody>
      </p:sp>
      <p:sp>
        <p:nvSpPr>
          <p:cNvPr id="7" name="Content Placeholder 3"/>
          <p:cNvSpPr>
            <a:spLocks noGrp="1"/>
          </p:cNvSpPr>
          <p:nvPr>
            <p:ph idx="1"/>
          </p:nvPr>
        </p:nvSpPr>
        <p:spPr bwMode="auto">
          <a:xfrm>
            <a:off x="0" y="1921328"/>
            <a:ext cx="5683624" cy="4234542"/>
          </a:xfrm>
          <a:solidFill>
            <a:schemeClr val="tx1">
              <a:alpha val="88000"/>
            </a:schemeClr>
          </a:solidFill>
        </p:spPr>
        <p:txBody>
          <a:bodyPr rIns="274320" anchor="ctr"/>
          <a:lstStyle>
            <a:lvl1pPr marL="685800" indent="-228600">
              <a:lnSpc>
                <a:spcPct val="100000"/>
              </a:lnSpc>
              <a:spcBef>
                <a:spcPts val="0"/>
              </a:spcBef>
              <a:buClr>
                <a:schemeClr val="accent2"/>
              </a:buClr>
              <a:defRPr sz="2500">
                <a:solidFill>
                  <a:schemeClr val="bg1"/>
                </a:solidFill>
              </a:defRPr>
            </a:lvl1pPr>
            <a:lvl2pPr marL="1143000" indent="-228600">
              <a:lnSpc>
                <a:spcPct val="100000"/>
              </a:lnSpc>
              <a:buClr>
                <a:schemeClr val="accent2"/>
              </a:buClr>
              <a:defRPr sz="2100">
                <a:solidFill>
                  <a:schemeClr val="bg1"/>
                </a:solidFill>
              </a:defRPr>
            </a:lvl2pPr>
            <a:lvl3pPr marL="1600200" indent="-228600">
              <a:lnSpc>
                <a:spcPct val="100000"/>
              </a:lnSpc>
              <a:buClr>
                <a:schemeClr val="accent2"/>
              </a:buClr>
              <a:defRPr sz="1700">
                <a:solidFill>
                  <a:schemeClr val="bg1"/>
                </a:solidFill>
              </a:defRPr>
            </a:lvl3pPr>
            <a:lvl4pPr marL="2057400" indent="-228600">
              <a:lnSpc>
                <a:spcPct val="100000"/>
              </a:lnSpc>
              <a:buClr>
                <a:schemeClr val="accent2"/>
              </a:buClr>
              <a:defRPr sz="1700">
                <a:solidFill>
                  <a:schemeClr val="bg1"/>
                </a:solidFill>
              </a:defRPr>
            </a:lvl4pPr>
            <a:lvl5pPr marL="2514600" indent="-228600">
              <a:lnSpc>
                <a:spcPct val="100000"/>
              </a:lnSpc>
              <a:buClr>
                <a:schemeClr val="accent2"/>
              </a:buClr>
              <a:defRPr sz="17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34740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Image Background (Blue Circle)">
    <p:bg bwMode="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p>
        </p:txBody>
      </p:sp>
      <p:sp>
        <p:nvSpPr>
          <p:cNvPr id="9" name="Title 2"/>
          <p:cNvSpPr>
            <a:spLocks noGrp="1"/>
          </p:cNvSpPr>
          <p:nvPr>
            <p:ph type="title" hasCustomPrompt="1"/>
          </p:nvPr>
        </p:nvSpPr>
        <p:spPr bwMode="auto">
          <a:xfrm>
            <a:off x="6304108" y="685800"/>
            <a:ext cx="5486400" cy="5486400"/>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a:t>Click to edit title</a:t>
            </a:r>
          </a:p>
        </p:txBody>
      </p:sp>
    </p:spTree>
    <p:extLst>
      <p:ext uri="{BB962C8B-B14F-4D97-AF65-F5344CB8AC3E}">
        <p14:creationId xmlns:p14="http://schemas.microsoft.com/office/powerpoint/2010/main" val="32641298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Image Background (Multiple Circles)">
    <p:bg>
      <p:bgPr>
        <a:solidFill>
          <a:schemeClr val="bg1"/>
        </a:solidFill>
        <a:effectLst/>
      </p:bgPr>
    </p:bg>
    <p:spTree>
      <p:nvGrpSpPr>
        <p:cNvPr id="1" name=""/>
        <p:cNvGrpSpPr/>
        <p:nvPr/>
      </p:nvGrpSpPr>
      <p:grpSpPr>
        <a:xfrm>
          <a:off x="0" y="0"/>
          <a:ext cx="0" cy="0"/>
          <a:chOff x="0" y="0"/>
          <a:chExt cx="0" cy="0"/>
        </a:xfrm>
      </p:grpSpPr>
      <p:sp>
        <p:nvSpPr>
          <p:cNvPr id="10" name="Picture Placeholder 1"/>
          <p:cNvSpPr>
            <a:spLocks noGrp="1"/>
          </p:cNvSpPr>
          <p:nvPr>
            <p:ph type="pic" sz="quarter" idx="15"/>
          </p:nvPr>
        </p:nvSpPr>
        <p:spPr bwMode="gray">
          <a:xfrm>
            <a:off x="0" y="0"/>
            <a:ext cx="12192000" cy="6858000"/>
          </a:xfrm>
        </p:spPr>
        <p:txBody>
          <a:bodyPr/>
          <a:lstStyle/>
          <a:p>
            <a:r>
              <a:rPr lang="en-US"/>
              <a:t>Click icon to add picture</a:t>
            </a:r>
          </a:p>
        </p:txBody>
      </p:sp>
      <p:sp>
        <p:nvSpPr>
          <p:cNvPr id="8" name="Title 2"/>
          <p:cNvSpPr>
            <a:spLocks noGrp="1"/>
          </p:cNvSpPr>
          <p:nvPr>
            <p:ph type="title" hasCustomPrompt="1"/>
          </p:nvPr>
        </p:nvSpPr>
        <p:spPr bwMode="auto">
          <a:xfrm>
            <a:off x="7289728" y="901318"/>
            <a:ext cx="4661388" cy="4661388"/>
          </a:xfrm>
          <a:prstGeom prst="ellipse">
            <a:avLst/>
          </a:prstGeom>
          <a:solidFill>
            <a:srgbClr val="003865">
              <a:alpha val="87843"/>
            </a:srgbClr>
          </a:solidFill>
        </p:spPr>
        <p:txBody>
          <a:bodyPr>
            <a:noAutofit/>
          </a:bodyPr>
          <a:lstStyle>
            <a:lvl1pPr algn="ctr">
              <a:tabLst>
                <a:tab pos="2341563" algn="l"/>
                <a:tab pos="3770313" algn="l"/>
              </a:tabLst>
              <a:defRPr sz="5500" baseline="0">
                <a:solidFill>
                  <a:schemeClr val="bg1"/>
                </a:solidFill>
              </a:defRPr>
            </a:lvl1pPr>
          </a:lstStyle>
          <a:p>
            <a:r>
              <a:rPr lang="en-US"/>
              <a:t>Click to edit title</a:t>
            </a:r>
          </a:p>
        </p:txBody>
      </p:sp>
      <p:sp>
        <p:nvSpPr>
          <p:cNvPr id="12" name="Text Placeholder 3"/>
          <p:cNvSpPr>
            <a:spLocks noGrp="1"/>
          </p:cNvSpPr>
          <p:nvPr>
            <p:ph type="body" sz="quarter" idx="16" hasCustomPrompt="1"/>
          </p:nvPr>
        </p:nvSpPr>
        <p:spPr bwMode="auto">
          <a:xfrm>
            <a:off x="6054753" y="398666"/>
            <a:ext cx="2155300" cy="2155300"/>
          </a:xfrm>
          <a:prstGeom prst="ellipse">
            <a:avLst/>
          </a:prstGeom>
          <a:solidFill>
            <a:srgbClr val="78BE21">
              <a:alpha val="87843"/>
            </a:srgbClr>
          </a:solidFill>
        </p:spPr>
        <p:txBody>
          <a:bodyPr anchor="ctr">
            <a:normAutofit/>
          </a:bodyPr>
          <a:lstStyle>
            <a:lvl1pPr marL="0" indent="0" algn="ctr">
              <a:buNone/>
              <a:defRPr sz="2500" baseline="0">
                <a:solidFill>
                  <a:schemeClr val="tx2"/>
                </a:solidFill>
                <a:latin typeface="+mn-lt"/>
              </a:defRPr>
            </a:lvl1pPr>
          </a:lstStyle>
          <a:p>
            <a:pPr lvl="0"/>
            <a:r>
              <a:rPr lang="en-US"/>
              <a:t>Second Point</a:t>
            </a:r>
          </a:p>
        </p:txBody>
      </p:sp>
      <p:sp>
        <p:nvSpPr>
          <p:cNvPr id="13" name="Text Placeholder 4"/>
          <p:cNvSpPr>
            <a:spLocks noGrp="1"/>
          </p:cNvSpPr>
          <p:nvPr>
            <p:ph type="body" sz="quarter" idx="17" hasCustomPrompt="1"/>
          </p:nvPr>
        </p:nvSpPr>
        <p:spPr bwMode="auto">
          <a:xfrm>
            <a:off x="5679058" y="3827626"/>
            <a:ext cx="2637978" cy="2637978"/>
          </a:xfrm>
          <a:prstGeom prst="ellipse">
            <a:avLst/>
          </a:prstGeom>
          <a:solidFill>
            <a:srgbClr val="000000">
              <a:alpha val="87843"/>
            </a:srgbClr>
          </a:solidFill>
        </p:spPr>
        <p:txBody>
          <a:bodyPr anchor="ctr">
            <a:normAutofit/>
          </a:bodyPr>
          <a:lstStyle>
            <a:lvl1pPr marL="0" indent="0" algn="ctr">
              <a:buNone/>
              <a:defRPr sz="2500" baseline="0">
                <a:solidFill>
                  <a:schemeClr val="bg1"/>
                </a:solidFill>
                <a:latin typeface="+mn-lt"/>
              </a:defRPr>
            </a:lvl1pPr>
          </a:lstStyle>
          <a:p>
            <a:pPr lvl="0"/>
            <a:r>
              <a:rPr lang="en-US"/>
              <a:t>Third Point</a:t>
            </a:r>
          </a:p>
        </p:txBody>
      </p:sp>
    </p:spTree>
    <p:extLst>
      <p:ext uri="{BB962C8B-B14F-4D97-AF65-F5344CB8AC3E}">
        <p14:creationId xmlns:p14="http://schemas.microsoft.com/office/powerpoint/2010/main" val="17991833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or Statement (Blue Box, Photo BG)">
    <p:bg>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3"/>
          </p:nvPr>
        </p:nvSpPr>
        <p:spPr bwMode="gray">
          <a:xfrm>
            <a:off x="0" y="0"/>
            <a:ext cx="12192000" cy="6858000"/>
          </a:xfrm>
        </p:spPr>
        <p:txBody>
          <a:bodyPr/>
          <a:lstStyle/>
          <a:p>
            <a:r>
              <a:rPr lang="en-US"/>
              <a:t>Click icon to add picture</a:t>
            </a:r>
          </a:p>
        </p:txBody>
      </p:sp>
      <p:sp>
        <p:nvSpPr>
          <p:cNvPr id="5" name="Title 2"/>
          <p:cNvSpPr>
            <a:spLocks noGrp="1"/>
          </p:cNvSpPr>
          <p:nvPr>
            <p:ph type="title" hasCustomPrompt="1"/>
          </p:nvPr>
        </p:nvSpPr>
        <p:spPr bwMode="auto">
          <a:xfrm>
            <a:off x="2299475" y="1609867"/>
            <a:ext cx="7593051" cy="3638266"/>
          </a:xfrm>
          <a:solidFill>
            <a:srgbClr val="003865">
              <a:alpha val="87843"/>
            </a:srgbClr>
          </a:solidFill>
        </p:spPr>
        <p:txBody>
          <a:bodyPr>
            <a:noAutofit/>
          </a:bodyPr>
          <a:lstStyle>
            <a:lvl1pPr algn="ctr">
              <a:spcAft>
                <a:spcPts val="1000"/>
              </a:spcAft>
              <a:tabLst>
                <a:tab pos="3770313" algn="l"/>
              </a:tabLst>
              <a:defRPr sz="7000" baseline="0">
                <a:solidFill>
                  <a:schemeClr val="bg1"/>
                </a:solidFill>
              </a:defRPr>
            </a:lvl1pPr>
          </a:lstStyle>
          <a:p>
            <a:r>
              <a:rPr lang="en-US"/>
              <a:t>Quote or </a:t>
            </a:r>
            <a:br>
              <a:rPr lang="en-US"/>
            </a:br>
            <a:r>
              <a:rPr lang="en-US"/>
              <a:t>Statement</a:t>
            </a:r>
          </a:p>
        </p:txBody>
      </p:sp>
    </p:spTree>
    <p:extLst>
      <p:ext uri="{BB962C8B-B14F-4D97-AF65-F5344CB8AC3E}">
        <p14:creationId xmlns:p14="http://schemas.microsoft.com/office/powerpoint/2010/main" val="25434631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or Statement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accent2"/>
                </a:solidFill>
              </a:defRPr>
            </a:lvl1pPr>
          </a:lstStyle>
          <a:p>
            <a:r>
              <a:rPr lang="en-US"/>
              <a:t>Quote or Statement</a:t>
            </a:r>
          </a:p>
        </p:txBody>
      </p:sp>
      <p:sp>
        <p:nvSpPr>
          <p:cNvPr id="10" name="Text Placeholder 2"/>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a:t>Make a secondary statement here.</a:t>
            </a:r>
          </a:p>
        </p:txBody>
      </p:sp>
      <p:sp>
        <p:nvSpPr>
          <p:cNvPr id="3" name="Date Placeholder 3"/>
          <p:cNvSpPr>
            <a:spLocks noGrp="1"/>
          </p:cNvSpPr>
          <p:nvPr>
            <p:ph type="dt" sz="half" idx="10"/>
          </p:nvPr>
        </p:nvSpPr>
        <p:spPr bwMode="white"/>
        <p:txBody>
          <a:bodyPr/>
          <a:lstStyle>
            <a:lvl1pPr>
              <a:defRPr>
                <a:solidFill>
                  <a:schemeClr val="bg1"/>
                </a:solidFill>
              </a:defRPr>
            </a:lvl1pPr>
          </a:lstStyle>
          <a:p>
            <a:fld id="{DE8A0355-7A86-4AB0-ADF2-206A95C076A6}" type="datetimeFigureOut">
              <a:rPr lang="en-US" smtClean="0"/>
              <a:t>6/8/2026</a:t>
            </a:fld>
            <a:endParaRPr lang="en-US"/>
          </a:p>
        </p:txBody>
      </p:sp>
      <p:sp>
        <p:nvSpPr>
          <p:cNvPr id="7"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bg1"/>
                </a:solidFill>
              </a:defRPr>
            </a:lvl1pPr>
          </a:lstStyle>
          <a:p>
            <a:endParaRPr lang="en-US"/>
          </a:p>
        </p:txBody>
      </p:sp>
    </p:spTree>
    <p:extLst>
      <p:ext uri="{BB962C8B-B14F-4D97-AF65-F5344CB8AC3E}">
        <p14:creationId xmlns:p14="http://schemas.microsoft.com/office/powerpoint/2010/main" val="36149220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Quote or Statement (Light Gray Background)">
    <p:bg bwMode="auto">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9" name="Rectangle 1"/>
          <p:cNvSpPr txBox="1">
            <a:spLocks/>
          </p:cNvSpPr>
          <p:nvPr/>
        </p:nvSpPr>
        <p:spPr bwMode="black">
          <a:xfrm>
            <a:off x="0" y="1389684"/>
            <a:ext cx="12192000" cy="1340989"/>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accent2"/>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266700" y="1389685"/>
            <a:ext cx="11658600" cy="1340989"/>
          </a:xfrm>
          <a:noFill/>
        </p:spPr>
        <p:txBody>
          <a:bodyPr>
            <a:noAutofit/>
          </a:bodyPr>
          <a:lstStyle>
            <a:lvl1pPr algn="ctr">
              <a:tabLst>
                <a:tab pos="3770313" algn="l"/>
              </a:tabLst>
              <a:defRPr sz="7000">
                <a:solidFill>
                  <a:schemeClr val="accent2"/>
                </a:solidFill>
              </a:defRPr>
            </a:lvl1pPr>
          </a:lstStyle>
          <a:p>
            <a:r>
              <a:rPr lang="en-US"/>
              <a:t>Quote or Statement</a:t>
            </a:r>
          </a:p>
        </p:txBody>
      </p:sp>
      <p:sp>
        <p:nvSpPr>
          <p:cNvPr id="8" name="Text Placeholder 3"/>
          <p:cNvSpPr>
            <a:spLocks noGrp="1"/>
          </p:cNvSpPr>
          <p:nvPr>
            <p:ph type="body" sz="quarter" idx="13" hasCustomPrompt="1"/>
          </p:nvPr>
        </p:nvSpPr>
        <p:spPr bwMode="black">
          <a:xfrm>
            <a:off x="838200" y="2925699"/>
            <a:ext cx="10515600" cy="2673435"/>
          </a:xfrm>
        </p:spPr>
        <p:txBody>
          <a:bodyPr anchor="ctr"/>
          <a:lstStyle>
            <a:lvl1pPr marL="0" indent="0" algn="ctr">
              <a:lnSpc>
                <a:spcPct val="100000"/>
              </a:lnSpc>
              <a:spcBef>
                <a:spcPts val="0"/>
              </a:spcBef>
              <a:buFont typeface="Arial" panose="020B0604020202020204" pitchFamily="34" charset="0"/>
              <a:buNone/>
              <a:defRPr>
                <a:solidFill>
                  <a:schemeClr val="tx2"/>
                </a:solidFill>
              </a:defRPr>
            </a:lvl1pPr>
          </a:lstStyle>
          <a:p>
            <a:pPr lvl="0"/>
            <a:r>
              <a:rPr lang="en-US"/>
              <a:t>Make a secondary statement here.</a:t>
            </a:r>
          </a:p>
        </p:txBody>
      </p:sp>
      <p:sp>
        <p:nvSpPr>
          <p:cNvPr id="5" name="Footer Placeholder 5"/>
          <p:cNvSpPr>
            <a:spLocks noGrp="1"/>
          </p:cNvSpPr>
          <p:nvPr>
            <p:ph type="ftr" sz="quarter" idx="12"/>
          </p:nvPr>
        </p:nvSpPr>
        <p:spPr bwMode="black">
          <a:xfrm>
            <a:off x="3302177" y="6356349"/>
            <a:ext cx="5587647" cy="365125"/>
          </a:xfrm>
          <a:prstGeom prst="rect">
            <a:avLst/>
          </a:prstGeom>
        </p:spPr>
        <p:txBody>
          <a:bodyPr/>
          <a:lstStyle>
            <a:lvl1pPr>
              <a:defRPr>
                <a:solidFill>
                  <a:schemeClr val="tx2"/>
                </a:solidFill>
              </a:defRPr>
            </a:lvl1pPr>
          </a:lstStyle>
          <a:p>
            <a:endParaRPr lang="en-US"/>
          </a:p>
        </p:txBody>
      </p:sp>
      <p:sp>
        <p:nvSpPr>
          <p:cNvPr id="4" name="Slide Number Placeholder 6"/>
          <p:cNvSpPr>
            <a:spLocks noGrp="1"/>
          </p:cNvSpPr>
          <p:nvPr>
            <p:ph type="sldNum" sz="quarter" idx="11"/>
          </p:nvPr>
        </p:nvSpPr>
        <p:spPr bwMode="black">
          <a:xfrm>
            <a:off x="9891132" y="6356350"/>
            <a:ext cx="1462668" cy="365125"/>
          </a:xfrm>
          <a:prstGeom prst="rect">
            <a:avLst/>
          </a:prstGeom>
        </p:spPr>
        <p:txBody>
          <a:bodyPr/>
          <a:lstStyle/>
          <a:p>
            <a:fld id="{3608ACC2-281F-4E99-B4C1-F5EE6D8196DE}" type="slidenum">
              <a:rPr lang="en-US" smtClean="0"/>
              <a:t>‹#›</a:t>
            </a:fld>
            <a:endParaRPr lang="en-US"/>
          </a:p>
        </p:txBody>
      </p:sp>
      <p:pic>
        <p:nvPicPr>
          <p:cNvPr id="10" name="Picture 9">
            <a:extLst>
              <a:ext uri="{FF2B5EF4-FFF2-40B4-BE49-F238E27FC236}">
                <a16:creationId xmlns:a16="http://schemas.microsoft.com/office/drawing/2014/main" id="{4B952203-E8FB-4F5D-B5E5-77FD0A73D1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6454763"/>
            <a:ext cx="1925917" cy="168295"/>
          </a:xfrm>
          <a:prstGeom prst="rect">
            <a:avLst/>
          </a:prstGeom>
        </p:spPr>
      </p:pic>
    </p:spTree>
    <p:extLst>
      <p:ext uri="{BB962C8B-B14F-4D97-AF65-F5344CB8AC3E}">
        <p14:creationId xmlns:p14="http://schemas.microsoft.com/office/powerpoint/2010/main" val="8427359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or Statement (Image Background)">
    <p:bg bwMode="ltGray">
      <p:bgPr>
        <a:solidFill>
          <a:schemeClr val="bg1"/>
        </a:solidFill>
        <a:effectLst/>
      </p:bgPr>
    </p:bg>
    <p:spTree>
      <p:nvGrpSpPr>
        <p:cNvPr id="1" name=""/>
        <p:cNvGrpSpPr/>
        <p:nvPr/>
      </p:nvGrpSpPr>
      <p:grpSpPr>
        <a:xfrm>
          <a:off x="0" y="0"/>
          <a:ext cx="0" cy="0"/>
          <a:chOff x="0" y="0"/>
          <a:chExt cx="0" cy="0"/>
        </a:xfrm>
      </p:grpSpPr>
      <p:sp>
        <p:nvSpPr>
          <p:cNvPr id="7" name="Picture Placeholder 1"/>
          <p:cNvSpPr>
            <a:spLocks noGrp="1"/>
          </p:cNvSpPr>
          <p:nvPr>
            <p:ph type="pic" sz="quarter" idx="14" hasCustomPrompt="1"/>
          </p:nvPr>
        </p:nvSpPr>
        <p:spPr bwMode="gray">
          <a:xfrm>
            <a:off x="0" y="0"/>
            <a:ext cx="12192000" cy="6858000"/>
          </a:xfrm>
        </p:spPr>
        <p:txBody>
          <a:bodyPr/>
          <a:lstStyle>
            <a:lvl1pPr>
              <a:defRPr/>
            </a:lvl1pPr>
          </a:lstStyle>
          <a:p>
            <a:r>
              <a:rPr lang="en-US"/>
              <a:t>Click icon to edit background picture</a:t>
            </a:r>
          </a:p>
        </p:txBody>
      </p:sp>
      <p:sp>
        <p:nvSpPr>
          <p:cNvPr id="12" name="Title 2"/>
          <p:cNvSpPr>
            <a:spLocks noGrp="1"/>
          </p:cNvSpPr>
          <p:nvPr>
            <p:ph type="title" hasCustomPrompt="1"/>
          </p:nvPr>
        </p:nvSpPr>
        <p:spPr bwMode="white">
          <a:xfrm>
            <a:off x="838200" y="1389685"/>
            <a:ext cx="10515600" cy="1340989"/>
          </a:xfrm>
        </p:spPr>
        <p:txBody>
          <a:bodyPr>
            <a:noAutofit/>
          </a:bodyPr>
          <a:lstStyle>
            <a:lvl1pPr algn="ctr">
              <a:tabLst>
                <a:tab pos="3770313" algn="l"/>
              </a:tabLst>
              <a:defRPr sz="7000">
                <a:solidFill>
                  <a:schemeClr val="bg1"/>
                </a:solidFill>
              </a:defRPr>
            </a:lvl1pPr>
          </a:lstStyle>
          <a:p>
            <a:r>
              <a:rPr lang="en-US"/>
              <a:t>Quote or Statement</a:t>
            </a:r>
          </a:p>
        </p:txBody>
      </p:sp>
      <p:sp>
        <p:nvSpPr>
          <p:cNvPr id="13" name="Text Placeholder 3"/>
          <p:cNvSpPr>
            <a:spLocks noGrp="1"/>
          </p:cNvSpPr>
          <p:nvPr>
            <p:ph type="body" sz="quarter" idx="13" hasCustomPrompt="1"/>
          </p:nvPr>
        </p:nvSpPr>
        <p:spPr bwMode="white">
          <a:xfrm>
            <a:off x="838200" y="2925699"/>
            <a:ext cx="10515600" cy="2673435"/>
          </a:xfrm>
        </p:spPr>
        <p:txBody>
          <a:bodyPr anchor="ctr"/>
          <a:lstStyle>
            <a:lvl1pPr marL="0" indent="0" algn="ctr">
              <a:lnSpc>
                <a:spcPct val="100000"/>
              </a:lnSpc>
              <a:spcBef>
                <a:spcPts val="0"/>
              </a:spcBef>
              <a:buNone/>
              <a:defRPr>
                <a:solidFill>
                  <a:schemeClr val="bg1"/>
                </a:solidFill>
              </a:defRPr>
            </a:lvl1pPr>
          </a:lstStyle>
          <a:p>
            <a:pPr lvl="0"/>
            <a:r>
              <a:rPr lang="en-US"/>
              <a:t>Make a secondary statement here.</a:t>
            </a:r>
          </a:p>
        </p:txBody>
      </p:sp>
      <p:sp>
        <p:nvSpPr>
          <p:cNvPr id="3" name="Date Placeholder 4"/>
          <p:cNvSpPr>
            <a:spLocks noGrp="1"/>
          </p:cNvSpPr>
          <p:nvPr>
            <p:ph type="dt" sz="half" idx="10"/>
          </p:nvPr>
        </p:nvSpPr>
        <p:spPr bwMode="white"/>
        <p:txBody>
          <a:bodyPr/>
          <a:lstStyle>
            <a:lvl1pPr>
              <a:defRPr>
                <a:solidFill>
                  <a:schemeClr val="bg1"/>
                </a:solidFill>
              </a:defRPr>
            </a:lvl1pPr>
          </a:lstStyle>
          <a:p>
            <a:fld id="{DE8A0355-7A86-4AB0-ADF2-206A95C076A6}" type="datetimeFigureOut">
              <a:rPr lang="en-US" smtClean="0"/>
              <a:t>6/8/2026</a:t>
            </a:fld>
            <a:endParaRPr lang="en-US"/>
          </a:p>
        </p:txBody>
      </p:sp>
      <p:sp>
        <p:nvSpPr>
          <p:cNvPr id="5" name="Footer Placeholder 5"/>
          <p:cNvSpPr>
            <a:spLocks noGrp="1"/>
          </p:cNvSpPr>
          <p:nvPr>
            <p:ph type="ftr" sz="quarter" idx="12"/>
          </p:nvPr>
        </p:nvSpPr>
        <p:spPr bwMode="white">
          <a:xfrm>
            <a:off x="3302177" y="6356349"/>
            <a:ext cx="5587647" cy="365125"/>
          </a:xfrm>
          <a:prstGeom prst="rect">
            <a:avLst/>
          </a:prstGeom>
        </p:spPr>
        <p:txBody>
          <a:bodyPr/>
          <a:lstStyle>
            <a:lvl1pPr>
              <a:defRPr>
                <a:solidFill>
                  <a:schemeClr val="bg1"/>
                </a:solidFill>
              </a:defRPr>
            </a:lvl1pPr>
          </a:lstStyle>
          <a:p>
            <a:endParaRPr lang="en-US"/>
          </a:p>
        </p:txBody>
      </p:sp>
      <p:sp>
        <p:nvSpPr>
          <p:cNvPr id="4" name="Slide Number Placeholder 6"/>
          <p:cNvSpPr>
            <a:spLocks noGrp="1"/>
          </p:cNvSpPr>
          <p:nvPr>
            <p:ph type="sldNum" sz="quarter" idx="11"/>
          </p:nvPr>
        </p:nvSpPr>
        <p:spPr bwMode="white">
          <a:xfrm>
            <a:off x="9891132" y="6356350"/>
            <a:ext cx="1462668" cy="365125"/>
          </a:xfrm>
          <a:prstGeom prst="rect">
            <a:avLst/>
          </a:prstGeom>
        </p:spPr>
        <p:txBody>
          <a:bodyPr/>
          <a:lstStyle>
            <a:lvl1pPr>
              <a:defRPr>
                <a:solidFill>
                  <a:schemeClr val="bg1"/>
                </a:solidFill>
              </a:defRPr>
            </a:lvl1pPr>
          </a:lstStyle>
          <a:p>
            <a:fld id="{3608ACC2-281F-4E99-B4C1-F5EE6D8196DE}" type="slidenum">
              <a:rPr lang="en-US" smtClean="0"/>
              <a:t>‹#›</a:t>
            </a:fld>
            <a:endParaRPr lang="en-US"/>
          </a:p>
        </p:txBody>
      </p:sp>
    </p:spTree>
    <p:extLst>
      <p:ext uri="{BB962C8B-B14F-4D97-AF65-F5344CB8AC3E}">
        <p14:creationId xmlns:p14="http://schemas.microsoft.com/office/powerpoint/2010/main" val="38793328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Thank You">
    <p:bg bwMode="auto">
      <p:bgPr>
        <a:solidFill>
          <a:srgbClr val="E8E8E8"/>
        </a:solidFill>
        <a:effectLst/>
      </p:bgPr>
    </p:bg>
    <p:spTree>
      <p:nvGrpSpPr>
        <p:cNvPr id="1" name=""/>
        <p:cNvGrpSpPr/>
        <p:nvPr/>
      </p:nvGrpSpPr>
      <p:grpSpPr>
        <a:xfrm>
          <a:off x="0" y="0"/>
          <a:ext cx="0" cy="0"/>
          <a:chOff x="0" y="0"/>
          <a:chExt cx="0" cy="0"/>
        </a:xfrm>
      </p:grpSpPr>
      <p:sp>
        <p:nvSpPr>
          <p:cNvPr id="10" name="Rectangle 1"/>
          <p:cNvSpPr txBox="1">
            <a:spLocks/>
          </p:cNvSpPr>
          <p:nvPr/>
        </p:nvSpPr>
        <p:spPr bwMode="black">
          <a:xfrm>
            <a:off x="0" y="1651380"/>
            <a:ext cx="12192000" cy="1733266"/>
          </a:xfrm>
          <a:prstGeom prst="rect">
            <a:avLst/>
          </a:prstGeom>
          <a:solidFill>
            <a:schemeClr val="tx1"/>
          </a:solidFill>
        </p:spPr>
        <p:txBody>
          <a:bodyPr vert="horz" lIns="0" tIns="0" rIns="0" bIns="0" rtlCol="0" anchor="ctr">
            <a:noAutofit/>
          </a:bodyPr>
          <a:lstStyle>
            <a:lvl1pPr algn="ctr" defTabSz="914400" rtl="0" eaLnBrk="1" latinLnBrk="0" hangingPunct="1">
              <a:lnSpc>
                <a:spcPct val="90000"/>
              </a:lnSpc>
              <a:spcBef>
                <a:spcPct val="0"/>
              </a:spcBef>
              <a:buNone/>
              <a:tabLst>
                <a:tab pos="3770313" algn="l"/>
              </a:tabLst>
              <a:defRPr sz="7000" kern="1200">
                <a:solidFill>
                  <a:schemeClr val="bg1"/>
                </a:solidFill>
                <a:latin typeface="+mj-lt"/>
                <a:ea typeface="+mj-ea"/>
                <a:cs typeface="+mj-cs"/>
              </a:defRPr>
            </a:lvl1pPr>
          </a:lstStyle>
          <a:p>
            <a:endParaRPr lang="en-US"/>
          </a:p>
        </p:txBody>
      </p:sp>
      <p:sp>
        <p:nvSpPr>
          <p:cNvPr id="7" name="Title 2"/>
          <p:cNvSpPr>
            <a:spLocks noGrp="1"/>
          </p:cNvSpPr>
          <p:nvPr>
            <p:ph type="title" hasCustomPrompt="1"/>
          </p:nvPr>
        </p:nvSpPr>
        <p:spPr bwMode="white">
          <a:xfrm>
            <a:off x="266700" y="1651380"/>
            <a:ext cx="11658600" cy="1733266"/>
          </a:xfrm>
          <a:noFill/>
        </p:spPr>
        <p:txBody>
          <a:bodyPr>
            <a:noAutofit/>
          </a:bodyPr>
          <a:lstStyle>
            <a:lvl1pPr algn="ctr">
              <a:tabLst>
                <a:tab pos="3770313" algn="l"/>
              </a:tabLst>
              <a:defRPr sz="7000">
                <a:solidFill>
                  <a:schemeClr val="bg1"/>
                </a:solidFill>
              </a:defRPr>
            </a:lvl1pPr>
          </a:lstStyle>
          <a:p>
            <a:r>
              <a:rPr lang="en-US"/>
              <a:t>Thank you!</a:t>
            </a:r>
          </a:p>
        </p:txBody>
      </p:sp>
      <p:sp>
        <p:nvSpPr>
          <p:cNvPr id="8" name="Text Placeholder 2"/>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2"/>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3"/>
          <p:cNvSpPr>
            <a:spLocks noGrp="1"/>
          </p:cNvSpPr>
          <p:nvPr>
            <p:ph type="dt" sz="half" idx="10"/>
          </p:nvPr>
        </p:nvSpPr>
        <p:spPr bwMode="black"/>
        <p:txBody>
          <a:bodyPr/>
          <a:lstStyle>
            <a:lvl1pPr>
              <a:defRPr>
                <a:solidFill>
                  <a:schemeClr val="tx2"/>
                </a:solidFill>
              </a:defRPr>
            </a:lvl1pPr>
          </a:lstStyle>
          <a:p>
            <a:fld id="{DE8A0355-7A86-4AB0-ADF2-206A95C076A6}" type="datetimeFigureOut">
              <a:rPr lang="en-US" smtClean="0"/>
              <a:t>6/8/2026</a:t>
            </a:fld>
            <a:endParaRPr lang="en-US"/>
          </a:p>
        </p:txBody>
      </p:sp>
      <p:sp>
        <p:nvSpPr>
          <p:cNvPr id="5" name="Footer Placeholder 4"/>
          <p:cNvSpPr>
            <a:spLocks noGrp="1"/>
          </p:cNvSpPr>
          <p:nvPr>
            <p:ph type="ftr" sz="quarter" idx="12"/>
          </p:nvPr>
        </p:nvSpPr>
        <p:spPr bwMode="black">
          <a:xfrm>
            <a:off x="3302177" y="6356349"/>
            <a:ext cx="5587647" cy="365125"/>
          </a:xfrm>
          <a:prstGeom prst="rect">
            <a:avLst/>
          </a:prstGeom>
        </p:spPr>
        <p:txBody>
          <a:bodyPr/>
          <a:lstStyle>
            <a:lvl1pPr>
              <a:defRPr>
                <a:solidFill>
                  <a:schemeClr val="tx1"/>
                </a:solidFill>
              </a:defRPr>
            </a:lvl1pPr>
          </a:lstStyle>
          <a:p>
            <a:endParaRPr lang="en-US"/>
          </a:p>
        </p:txBody>
      </p:sp>
      <p:sp>
        <p:nvSpPr>
          <p:cNvPr id="4" name="Slide Number Placeholder 5"/>
          <p:cNvSpPr>
            <a:spLocks noGrp="1"/>
          </p:cNvSpPr>
          <p:nvPr>
            <p:ph type="sldNum" sz="quarter" idx="11"/>
          </p:nvPr>
        </p:nvSpPr>
        <p:spPr bwMode="black">
          <a:xfrm>
            <a:off x="9891132" y="6356350"/>
            <a:ext cx="1462668" cy="365125"/>
          </a:xfrm>
          <a:prstGeom prst="rect">
            <a:avLst/>
          </a:prstGeom>
        </p:spPr>
        <p:txBody>
          <a:bodyPr/>
          <a:lstStyle>
            <a:lvl1pPr>
              <a:defRPr>
                <a:solidFill>
                  <a:schemeClr val="tx2"/>
                </a:solidFill>
              </a:defRPr>
            </a:lvl1pPr>
          </a:lstStyle>
          <a:p>
            <a:fld id="{3608ACC2-281F-4E99-B4C1-F5EE6D8196DE}" type="slidenum">
              <a:rPr lang="en-US" smtClean="0"/>
              <a:t>‹#›</a:t>
            </a:fld>
            <a:endParaRPr lang="en-US"/>
          </a:p>
        </p:txBody>
      </p:sp>
      <p:sp>
        <p:nvSpPr>
          <p:cNvPr id="6" name="Rectangle 6"/>
          <p:cNvSpPr/>
          <p:nvPr/>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8C7BAF0-E7E3-434E-A402-8ECD4B8D5D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6887" y="676285"/>
            <a:ext cx="4307106" cy="376373"/>
          </a:xfrm>
          <a:prstGeom prst="rect">
            <a:avLst/>
          </a:prstGeom>
        </p:spPr>
      </p:pic>
    </p:spTree>
    <p:extLst>
      <p:ext uri="{BB962C8B-B14F-4D97-AF65-F5344CB8AC3E}">
        <p14:creationId xmlns:p14="http://schemas.microsoft.com/office/powerpoint/2010/main" val="32598750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hank You (Blue Background)">
    <p:bg bwMode="black">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bwMode="white">
          <a:xfrm>
            <a:off x="838200" y="2212733"/>
            <a:ext cx="10515600" cy="1472163"/>
          </a:xfrm>
        </p:spPr>
        <p:txBody>
          <a:bodyPr>
            <a:noAutofit/>
          </a:bodyPr>
          <a:lstStyle>
            <a:lvl1pPr algn="ctr">
              <a:tabLst>
                <a:tab pos="3770313" algn="l"/>
              </a:tabLst>
              <a:defRPr sz="7000">
                <a:solidFill>
                  <a:schemeClr val="bg1"/>
                </a:solidFill>
              </a:defRPr>
            </a:lvl1pPr>
          </a:lstStyle>
          <a:p>
            <a:r>
              <a:rPr lang="en-US"/>
              <a:t>Thank you!</a:t>
            </a:r>
          </a:p>
        </p:txBody>
      </p:sp>
      <p:sp>
        <p:nvSpPr>
          <p:cNvPr id="11" name="Text Placeholder 6"/>
          <p:cNvSpPr>
            <a:spLocks noGrp="1"/>
          </p:cNvSpPr>
          <p:nvPr>
            <p:ph type="body" sz="quarter" idx="13" hasCustomPrompt="1"/>
          </p:nvPr>
        </p:nvSpPr>
        <p:spPr bwMode="white">
          <a:xfrm>
            <a:off x="838200" y="3684897"/>
            <a:ext cx="10515600" cy="2517600"/>
          </a:xfrm>
        </p:spPr>
        <p:txBody>
          <a:bodyPr anchor="ctr"/>
          <a:lstStyle>
            <a:lvl1pPr marL="0" indent="0" algn="ctr">
              <a:lnSpc>
                <a:spcPct val="100000"/>
              </a:lnSpc>
              <a:spcBef>
                <a:spcPts val="0"/>
              </a:spcBef>
              <a:buNone/>
              <a:defRPr baseline="0">
                <a:solidFill>
                  <a:schemeClr val="bg1"/>
                </a:solidFill>
              </a:defRPr>
            </a:lvl1pPr>
          </a:lstStyle>
          <a:p>
            <a:pPr lvl="0"/>
            <a:r>
              <a:rPr lang="en-US" err="1"/>
              <a:t>Firstname</a:t>
            </a:r>
            <a:r>
              <a:rPr lang="en-US"/>
              <a:t> </a:t>
            </a:r>
            <a:r>
              <a:rPr lang="en-US" err="1"/>
              <a:t>Lastname</a:t>
            </a:r>
            <a:endParaRPr lang="en-US"/>
          </a:p>
          <a:p>
            <a:pPr lvl="0"/>
            <a:r>
              <a:rPr lang="en-US"/>
              <a:t>firstname.lastname@state.mn.us</a:t>
            </a:r>
          </a:p>
          <a:p>
            <a:pPr lvl="0"/>
            <a:r>
              <a:rPr lang="en-US"/>
              <a:t>555-555-5555</a:t>
            </a:r>
          </a:p>
        </p:txBody>
      </p:sp>
      <p:sp>
        <p:nvSpPr>
          <p:cNvPr id="3" name="Date Placeholder 2"/>
          <p:cNvSpPr>
            <a:spLocks noGrp="1"/>
          </p:cNvSpPr>
          <p:nvPr>
            <p:ph type="dt" sz="half" idx="10"/>
          </p:nvPr>
        </p:nvSpPr>
        <p:spPr bwMode="white"/>
        <p:txBody>
          <a:bodyPr/>
          <a:lstStyle>
            <a:lvl1pPr>
              <a:defRPr>
                <a:solidFill>
                  <a:schemeClr val="bg1"/>
                </a:solidFill>
              </a:defRPr>
            </a:lvl1pPr>
          </a:lstStyle>
          <a:p>
            <a:fld id="{DE8A0355-7A86-4AB0-ADF2-206A95C076A6}" type="datetimeFigureOut">
              <a:rPr lang="en-US" smtClean="0"/>
              <a:t>6/8/2026</a:t>
            </a:fld>
            <a:endParaRPr lang="en-US"/>
          </a:p>
        </p:txBody>
      </p:sp>
      <p:sp>
        <p:nvSpPr>
          <p:cNvPr id="5" name="Footer Placeholder 4"/>
          <p:cNvSpPr>
            <a:spLocks noGrp="1"/>
          </p:cNvSpPr>
          <p:nvPr>
            <p:ph type="ftr" sz="quarter" idx="12"/>
          </p:nvPr>
        </p:nvSpPr>
        <p:spPr bwMode="white">
          <a:xfrm>
            <a:off x="3302177" y="6356349"/>
            <a:ext cx="5587647" cy="365125"/>
          </a:xfrm>
          <a:prstGeom prst="rect">
            <a:avLst/>
          </a:prstGeom>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bwMode="white">
          <a:xfrm>
            <a:off x="9891132" y="6356350"/>
            <a:ext cx="1462668" cy="365125"/>
          </a:xfrm>
          <a:prstGeom prst="rect">
            <a:avLst/>
          </a:prstGeom>
        </p:spPr>
        <p:txBody>
          <a:bodyPr/>
          <a:lstStyle>
            <a:lvl1pPr>
              <a:defRPr>
                <a:solidFill>
                  <a:schemeClr val="bg1"/>
                </a:solidFill>
              </a:defRPr>
            </a:lvl1pPr>
          </a:lstStyle>
          <a:p>
            <a:fld id="{3608ACC2-281F-4E99-B4C1-F5EE6D8196DE}" type="slidenum">
              <a:rPr lang="en-US" smtClean="0"/>
              <a:t>‹#›</a:t>
            </a:fld>
            <a:endParaRPr lang="en-US"/>
          </a:p>
        </p:txBody>
      </p:sp>
      <p:sp>
        <p:nvSpPr>
          <p:cNvPr id="8" name="Rectangle 7"/>
          <p:cNvSpPr/>
          <p:nvPr/>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559CC8D-961C-48E4-83B9-1AB85637D2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6887" y="676285"/>
            <a:ext cx="4307106" cy="376373"/>
          </a:xfrm>
          <a:prstGeom prst="rect">
            <a:avLst/>
          </a:prstGeom>
        </p:spPr>
      </p:pic>
    </p:spTree>
    <p:extLst>
      <p:ext uri="{BB962C8B-B14F-4D97-AF65-F5344CB8AC3E}">
        <p14:creationId xmlns:p14="http://schemas.microsoft.com/office/powerpoint/2010/main" val="34894576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2_Title and Content (Solid White)">
    <p:bg bwMode="gray">
      <p:bgPr>
        <a:solidFill>
          <a:schemeClr val="bg1"/>
        </a:solidFill>
        <a:effectLst/>
      </p:bgPr>
    </p:bg>
    <p:spTree>
      <p:nvGrpSpPr>
        <p:cNvPr id="1" name=""/>
        <p:cNvGrpSpPr/>
        <p:nvPr/>
      </p:nvGrpSpPr>
      <p:grpSpPr>
        <a:xfrm>
          <a:off x="0" y="0"/>
          <a:ext cx="0" cy="0"/>
          <a:chOff x="0" y="0"/>
          <a:chExt cx="0" cy="0"/>
        </a:xfrm>
      </p:grpSpPr>
      <p:pic>
        <p:nvPicPr>
          <p:cNvPr id="3" name="Picture 2" descr="Timeline&#10;&#10;Description automatically generated">
            <a:extLst>
              <a:ext uri="{FF2B5EF4-FFF2-40B4-BE49-F238E27FC236}">
                <a16:creationId xmlns:a16="http://schemas.microsoft.com/office/drawing/2014/main" id="{93CAE370-A86B-45F3-8A58-6A7B1D676C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 y="0"/>
            <a:ext cx="12190815" cy="6858000"/>
          </a:xfrm>
          <a:prstGeom prst="rect">
            <a:avLst/>
          </a:prstGeom>
        </p:spPr>
      </p:pic>
      <p:sp>
        <p:nvSpPr>
          <p:cNvPr id="11" name="Title 1"/>
          <p:cNvSpPr>
            <a:spLocks noGrp="1"/>
          </p:cNvSpPr>
          <p:nvPr>
            <p:ph type="title"/>
          </p:nvPr>
        </p:nvSpPr>
        <p:spPr bwMode="black">
          <a:xfrm>
            <a:off x="838200" y="2820987"/>
            <a:ext cx="10515600" cy="1216025"/>
          </a:xfrm>
          <a:noFill/>
        </p:spPr>
        <p:txBody>
          <a:bodyPr lIns="0" rIns="0">
            <a:normAutofit/>
          </a:bodyPr>
          <a:lstStyle>
            <a:lvl1pPr algn="ctr">
              <a:defRPr sz="3200" b="1">
                <a:solidFill>
                  <a:schemeClr val="tx1"/>
                </a:solidFill>
              </a:defRPr>
            </a:lvl1pPr>
          </a:lstStyle>
          <a:p>
            <a:r>
              <a:rPr lang="en-US"/>
              <a:t>Click to edit Master title style</a:t>
            </a:r>
          </a:p>
        </p:txBody>
      </p:sp>
    </p:spTree>
    <p:extLst>
      <p:ext uri="{BB962C8B-B14F-4D97-AF65-F5344CB8AC3E}">
        <p14:creationId xmlns:p14="http://schemas.microsoft.com/office/powerpoint/2010/main" val="23745444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bwMode="black">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defRPr>
            </a:lvl1pPr>
          </a:lstStyle>
          <a:p>
            <a:fld id="{DE8A0355-7A86-4AB0-ADF2-206A95C076A6}" type="datetimeFigureOut">
              <a:rPr lang="en-US" smtClean="0"/>
              <a:t>6/8/2026</a:t>
            </a:fld>
            <a:endParaRPr lang="en-US"/>
          </a:p>
        </p:txBody>
      </p:sp>
      <p:sp>
        <p:nvSpPr>
          <p:cNvPr id="7" name="Footer Placeholder 6"/>
          <p:cNvSpPr>
            <a:spLocks noGrp="1"/>
          </p:cNvSpPr>
          <p:nvPr>
            <p:ph type="ftr" sz="quarter" idx="3"/>
          </p:nvPr>
        </p:nvSpPr>
        <p:spPr bwMode="black">
          <a:xfrm>
            <a:off x="6324600" y="6356349"/>
            <a:ext cx="5587647" cy="365125"/>
          </a:xfrm>
          <a:prstGeom prst="rect">
            <a:avLst/>
          </a:prstGeom>
        </p:spPr>
        <p:txBody>
          <a:bodyPr anchor="ctr"/>
          <a:lstStyle>
            <a:lvl1pPr algn="r">
              <a:defRPr sz="1200">
                <a:solidFill>
                  <a:schemeClr val="tx2"/>
                </a:solidFill>
              </a:defRPr>
            </a:lvl1pPr>
          </a:lstStyle>
          <a:p>
            <a:endParaRPr lang="en-US"/>
          </a:p>
        </p:txBody>
      </p:sp>
    </p:spTree>
    <p:extLst>
      <p:ext uri="{BB962C8B-B14F-4D97-AF65-F5344CB8AC3E}">
        <p14:creationId xmlns:p14="http://schemas.microsoft.com/office/powerpoint/2010/main" val="11397650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21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spcAft>
          <a:spcPts val="1000"/>
        </a:spcAft>
        <a:buClr>
          <a:schemeClr val="accent1"/>
        </a:buClr>
        <a:buFont typeface="Arial" panose="020B0604020202020204" pitchFamily="34" charset="0"/>
        <a:buChar char="•"/>
        <a:defRPr sz="17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congress.gov/bill/119th-congress/house-bill/1/text" TargetMode="External"/><Relationship Id="rId2" Type="http://schemas.openxmlformats.org/officeDocument/2006/relationships/hyperlink" Target="https://www.congress.gov/bill/115th-congress/house-bill/1/text"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hyperlink" Target="https://home.treasury.gov/system/files/131/OZ2-Eligible-LIC-Tracts-Data-Transparency-03232026.xlsx"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hyperlink" Target="https://www.arcgis.com/apps/dashboards/c473c71f0704408f934fbdc342caf1f1"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arcgis.com/apps/dashboards/c473c71f0704408f934fbdc342caf1f1" TargetMode="External"/><Relationship Id="rId7" Type="http://schemas.openxmlformats.org/officeDocument/2006/relationships/hyperlink" Target="https://www.congress.gov/bill/119th-congress/house-bill/1/text" TargetMode="External"/><Relationship Id="rId2" Type="http://schemas.openxmlformats.org/officeDocument/2006/relationships/hyperlink" Target="https://home.treasury.gov/system/files/131/OZ2-Eligible-LIC-Tracts-Data-Transparency-03232026.xlsx" TargetMode="External"/><Relationship Id="rId1" Type="http://schemas.openxmlformats.org/officeDocument/2006/relationships/slideLayout" Target="../slideLayouts/slideLayout6.xml"/><Relationship Id="rId6" Type="http://schemas.openxmlformats.org/officeDocument/2006/relationships/hyperlink" Target="https://www.urban.org/projects/informing-2026-opportunity-zone-selections-state-and-local-decisionmakers/opportunity" TargetMode="External"/><Relationship Id="rId5" Type="http://schemas.openxmlformats.org/officeDocument/2006/relationships/hyperlink" Target="http://eig.org/opportunityzones" TargetMode="External"/><Relationship Id="rId4" Type="http://schemas.openxmlformats.org/officeDocument/2006/relationships/hyperlink" Target="https://home.treasury.gov/policy-issues/tax-policy/data-transparency/qualified-opportunity-zone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mailto:EconomicAnalysis.deed@state.mn.us" TargetMode="External"/><Relationship Id="rId2" Type="http://schemas.openxmlformats.org/officeDocument/2006/relationships/hyperlink" Target="https://mn.gov/deed/business/financing-business/tax-credits/opp-zones/" TargetMode="Externa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DDF25-09B1-EA49-D401-B4B110DC1775}"/>
              </a:ext>
            </a:extLst>
          </p:cNvPr>
          <p:cNvSpPr>
            <a:spLocks noGrp="1"/>
          </p:cNvSpPr>
          <p:nvPr>
            <p:ph type="ctrTitle"/>
          </p:nvPr>
        </p:nvSpPr>
        <p:spPr/>
        <p:txBody>
          <a:bodyPr/>
          <a:lstStyle/>
          <a:p>
            <a:r>
              <a:rPr lang="en-US" dirty="0"/>
              <a:t>Opportunity Zones Overview and Nomination Process</a:t>
            </a:r>
          </a:p>
        </p:txBody>
      </p:sp>
      <p:sp>
        <p:nvSpPr>
          <p:cNvPr id="3" name="Text Placeholder 2">
            <a:extLst>
              <a:ext uri="{FF2B5EF4-FFF2-40B4-BE49-F238E27FC236}">
                <a16:creationId xmlns:a16="http://schemas.microsoft.com/office/drawing/2014/main" id="{5BF076D9-F81C-6E01-2DAC-D397603A90DE}"/>
              </a:ext>
            </a:extLst>
          </p:cNvPr>
          <p:cNvSpPr>
            <a:spLocks noGrp="1"/>
          </p:cNvSpPr>
          <p:nvPr>
            <p:ph type="body" sz="quarter" idx="17"/>
          </p:nvPr>
        </p:nvSpPr>
        <p:spPr/>
        <p:txBody>
          <a:bodyPr/>
          <a:lstStyle/>
          <a:p>
            <a:r>
              <a:rPr lang="en-US" dirty="0"/>
              <a:t>Neal Young, Economic Analysis Director</a:t>
            </a:r>
          </a:p>
        </p:txBody>
      </p:sp>
    </p:spTree>
    <p:extLst>
      <p:ext uri="{BB962C8B-B14F-4D97-AF65-F5344CB8AC3E}">
        <p14:creationId xmlns:p14="http://schemas.microsoft.com/office/powerpoint/2010/main" val="1581760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A5989-51FF-0413-CDED-F57D338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BF5970-C50A-6AAE-03CC-09E29218E64E}"/>
              </a:ext>
            </a:extLst>
          </p:cNvPr>
          <p:cNvSpPr>
            <a:spLocks noGrp="1"/>
          </p:cNvSpPr>
          <p:nvPr>
            <p:ph type="title"/>
          </p:nvPr>
        </p:nvSpPr>
        <p:spPr/>
        <p:txBody>
          <a:bodyPr/>
          <a:lstStyle/>
          <a:p>
            <a:r>
              <a:rPr lang="en-US"/>
              <a:t>What is an Opportunity Zone?</a:t>
            </a:r>
          </a:p>
        </p:txBody>
      </p:sp>
      <p:sp>
        <p:nvSpPr>
          <p:cNvPr id="3" name="Content Placeholder 2">
            <a:extLst>
              <a:ext uri="{FF2B5EF4-FFF2-40B4-BE49-F238E27FC236}">
                <a16:creationId xmlns:a16="http://schemas.microsoft.com/office/drawing/2014/main" id="{1DF70446-88C2-F1EB-B056-00D3776D821F}"/>
              </a:ext>
            </a:extLst>
          </p:cNvPr>
          <p:cNvSpPr>
            <a:spLocks noGrp="1"/>
          </p:cNvSpPr>
          <p:nvPr>
            <p:ph idx="1"/>
          </p:nvPr>
        </p:nvSpPr>
        <p:spPr/>
        <p:txBody>
          <a:bodyPr>
            <a:normAutofit/>
          </a:bodyPr>
          <a:lstStyle/>
          <a:p>
            <a:pPr lvl="0"/>
            <a:r>
              <a:rPr lang="en-US" sz="2800" dirty="0">
                <a:solidFill>
                  <a:schemeClr val="tx1"/>
                </a:solidFill>
              </a:rPr>
              <a:t>Opportunity Zones were established by Congress in the </a:t>
            </a:r>
            <a:r>
              <a:rPr lang="en-US" sz="2800" u="sng" dirty="0">
                <a:solidFill>
                  <a:schemeClr val="tx1"/>
                </a:solidFill>
                <a:hlinkClick r:id="rId2">
                  <a:extLst>
                    <a:ext uri="{A12FA001-AC4F-418D-AE19-62706E023703}">
                      <ahyp:hlinkClr xmlns:ahyp="http://schemas.microsoft.com/office/drawing/2018/hyperlinkcolor" val="tx"/>
                    </a:ext>
                  </a:extLst>
                </a:hlinkClick>
              </a:rPr>
              <a:t>Tax Cut and Jobs Act of 2017</a:t>
            </a:r>
            <a:r>
              <a:rPr lang="en-US" sz="2800" dirty="0">
                <a:solidFill>
                  <a:schemeClr val="tx1"/>
                </a:solidFill>
              </a:rPr>
              <a:t> to encourage long-term investments in low-income and urban communities nationwide.  </a:t>
            </a:r>
          </a:p>
          <a:p>
            <a:pPr lvl="0"/>
            <a:r>
              <a:rPr lang="en-US" sz="2800" dirty="0">
                <a:solidFill>
                  <a:schemeClr val="tx1"/>
                </a:solidFill>
              </a:rPr>
              <a:t>Investors can get tax benefits from making investments in Opportunity Funds, which invest in projects in Opportunity Zones.</a:t>
            </a:r>
          </a:p>
          <a:p>
            <a:pPr lvl="0"/>
            <a:r>
              <a:rPr lang="en-US" sz="2800" dirty="0">
                <a:solidFill>
                  <a:schemeClr val="tx1"/>
                </a:solidFill>
              </a:rPr>
              <a:t>The program was reauthorized in the </a:t>
            </a:r>
            <a:r>
              <a:rPr lang="en-US" sz="2800" u="sng" dirty="0">
                <a:solidFill>
                  <a:schemeClr val="tx1"/>
                </a:solidFill>
                <a:hlinkClick r:id="rId3">
                  <a:extLst>
                    <a:ext uri="{A12FA001-AC4F-418D-AE19-62706E023703}">
                      <ahyp:hlinkClr xmlns:ahyp="http://schemas.microsoft.com/office/drawing/2018/hyperlinkcolor" val="tx"/>
                    </a:ext>
                  </a:extLst>
                </a:hlinkClick>
              </a:rPr>
              <a:t>One Big Beautiful Bill Act of 2025</a:t>
            </a:r>
            <a:r>
              <a:rPr lang="en-US" sz="2800" dirty="0">
                <a:solidFill>
                  <a:schemeClr val="tx1"/>
                </a:solidFill>
              </a:rPr>
              <a:t>.     </a:t>
            </a:r>
          </a:p>
        </p:txBody>
      </p:sp>
    </p:spTree>
    <p:extLst>
      <p:ext uri="{BB962C8B-B14F-4D97-AF65-F5344CB8AC3E}">
        <p14:creationId xmlns:p14="http://schemas.microsoft.com/office/powerpoint/2010/main" val="2191954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BDC86-25ED-8B1F-494B-20983A54545E}"/>
              </a:ext>
            </a:extLst>
          </p:cNvPr>
          <p:cNvSpPr>
            <a:spLocks noGrp="1"/>
          </p:cNvSpPr>
          <p:nvPr>
            <p:ph type="title"/>
          </p:nvPr>
        </p:nvSpPr>
        <p:spPr/>
        <p:txBody>
          <a:bodyPr/>
          <a:lstStyle/>
          <a:p>
            <a:r>
              <a:rPr lang="en-US" dirty="0"/>
              <a:t>What Are The Tax Benefits of Opportunity Zones?</a:t>
            </a:r>
          </a:p>
        </p:txBody>
      </p:sp>
      <p:sp>
        <p:nvSpPr>
          <p:cNvPr id="3" name="Content Placeholder 2">
            <a:extLst>
              <a:ext uri="{FF2B5EF4-FFF2-40B4-BE49-F238E27FC236}">
                <a16:creationId xmlns:a16="http://schemas.microsoft.com/office/drawing/2014/main" id="{1B15999A-1F3F-9926-C790-2E2BEFCF6BE2}"/>
              </a:ext>
            </a:extLst>
          </p:cNvPr>
          <p:cNvSpPr>
            <a:spLocks noGrp="1"/>
          </p:cNvSpPr>
          <p:nvPr>
            <p:ph idx="1"/>
          </p:nvPr>
        </p:nvSpPr>
        <p:spPr/>
        <p:txBody>
          <a:bodyPr>
            <a:normAutofit lnSpcReduction="10000"/>
          </a:bodyPr>
          <a:lstStyle/>
          <a:p>
            <a:pPr lvl="0"/>
            <a:r>
              <a:rPr lang="en-US" sz="2800" dirty="0">
                <a:solidFill>
                  <a:schemeClr val="tx1"/>
                </a:solidFill>
              </a:rPr>
              <a:t>U.S. investors are eligible to receive:  </a:t>
            </a:r>
          </a:p>
          <a:p>
            <a:pPr lvl="1"/>
            <a:r>
              <a:rPr lang="en-US" sz="2800" dirty="0">
                <a:solidFill>
                  <a:schemeClr val="tx1"/>
                </a:solidFill>
              </a:rPr>
              <a:t>A temporary tax deferral for capital gains invested in an Opportunity Fund.  </a:t>
            </a:r>
          </a:p>
          <a:p>
            <a:pPr lvl="1"/>
            <a:r>
              <a:rPr lang="en-US" sz="2800" dirty="0">
                <a:solidFill>
                  <a:schemeClr val="tx1"/>
                </a:solidFill>
              </a:rPr>
              <a:t>A step-up in basis for capital gains reinvested in an Opportunity Fund.  </a:t>
            </a:r>
          </a:p>
          <a:p>
            <a:pPr lvl="1"/>
            <a:r>
              <a:rPr lang="en-US" sz="2800" dirty="0">
                <a:solidFill>
                  <a:schemeClr val="tx1"/>
                </a:solidFill>
              </a:rPr>
              <a:t>Rural investments receive a triple step-up in basis.</a:t>
            </a:r>
          </a:p>
          <a:p>
            <a:pPr lvl="1"/>
            <a:r>
              <a:rPr lang="en-US" sz="2800" dirty="0">
                <a:solidFill>
                  <a:schemeClr val="tx1"/>
                </a:solidFill>
              </a:rPr>
              <a:t>A permanent exclusion from taxable income of capital gains from the sale or exchange of an investment in a qualified opportunity zone fund if the investment is held for at least 10 years.  </a:t>
            </a:r>
          </a:p>
          <a:p>
            <a:endParaRPr lang="en-US" dirty="0"/>
          </a:p>
        </p:txBody>
      </p:sp>
    </p:spTree>
    <p:extLst>
      <p:ext uri="{BB962C8B-B14F-4D97-AF65-F5344CB8AC3E}">
        <p14:creationId xmlns:p14="http://schemas.microsoft.com/office/powerpoint/2010/main" val="2684477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47D29-EFAB-EAB5-7492-1A577CE41A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B69053-8049-3B0C-3A7D-933FCA7E9A7D}"/>
              </a:ext>
            </a:extLst>
          </p:cNvPr>
          <p:cNvSpPr>
            <a:spLocks noGrp="1"/>
          </p:cNvSpPr>
          <p:nvPr>
            <p:ph type="title"/>
          </p:nvPr>
        </p:nvSpPr>
        <p:spPr/>
        <p:txBody>
          <a:bodyPr>
            <a:normAutofit/>
          </a:bodyPr>
          <a:lstStyle/>
          <a:p>
            <a:r>
              <a:rPr lang="en-US" dirty="0"/>
              <a:t>2018 Compared to 2026</a:t>
            </a:r>
          </a:p>
        </p:txBody>
      </p:sp>
      <p:sp>
        <p:nvSpPr>
          <p:cNvPr id="3" name="Content Placeholder 2">
            <a:extLst>
              <a:ext uri="{FF2B5EF4-FFF2-40B4-BE49-F238E27FC236}">
                <a16:creationId xmlns:a16="http://schemas.microsoft.com/office/drawing/2014/main" id="{060CCDBF-FE1B-8AB1-0B5B-5B10FA4DC95B}"/>
              </a:ext>
            </a:extLst>
          </p:cNvPr>
          <p:cNvSpPr>
            <a:spLocks noGrp="1"/>
          </p:cNvSpPr>
          <p:nvPr>
            <p:ph idx="1"/>
          </p:nvPr>
        </p:nvSpPr>
        <p:spPr>
          <a:xfrm>
            <a:off x="384048" y="1594624"/>
            <a:ext cx="11301984" cy="4714736"/>
          </a:xfrm>
        </p:spPr>
        <p:txBody>
          <a:bodyPr vert="horz" lIns="91440" tIns="45720" rIns="91440" bIns="45720" rtlCol="0" anchor="t">
            <a:noAutofit/>
          </a:bodyPr>
          <a:lstStyle/>
          <a:p>
            <a:pPr fontAlgn="base"/>
            <a:r>
              <a:rPr lang="en-US" sz="2000" dirty="0">
                <a:solidFill>
                  <a:schemeClr val="tx1"/>
                </a:solidFill>
              </a:rPr>
              <a:t>In 2018, 509 census tracts in Minnesota were determined to be eligible by the U.S. Treasury Department. </a:t>
            </a:r>
          </a:p>
          <a:p>
            <a:pPr fontAlgn="base"/>
            <a:r>
              <a:rPr lang="en-US" sz="2000" dirty="0">
                <a:solidFill>
                  <a:schemeClr val="tx1"/>
                </a:solidFill>
                <a:ea typeface="Calibri"/>
                <a:cs typeface="Calibri"/>
              </a:rPr>
              <a:t>Counties, cities of the first class and Tribal Governments were asked to prioritize which census tracts they wanted to be designated as Opportunity Zones.</a:t>
            </a:r>
            <a:endParaRPr lang="en-US" sz="2000" dirty="0">
              <a:solidFill>
                <a:schemeClr val="tx1"/>
              </a:solidFill>
            </a:endParaRPr>
          </a:p>
          <a:p>
            <a:pPr fontAlgn="base"/>
            <a:r>
              <a:rPr lang="en-US" sz="2000" dirty="0">
                <a:solidFill>
                  <a:schemeClr val="tx1"/>
                </a:solidFill>
              </a:rPr>
              <a:t>128 census tracts from this list were designated as Opportunity Zones in 2018.​ Of these 128, only 69 are eligible for designation this time.  </a:t>
            </a:r>
          </a:p>
          <a:p>
            <a:pPr fontAlgn="base"/>
            <a:r>
              <a:rPr lang="en-US" sz="2000" dirty="0">
                <a:solidFill>
                  <a:schemeClr val="tx1"/>
                </a:solidFill>
              </a:rPr>
              <a:t>In 2026, eligibility changes reduced the number of eligible tracts and the resulting number of designations. </a:t>
            </a:r>
          </a:p>
          <a:p>
            <a:r>
              <a:rPr lang="en-US" sz="2000" dirty="0">
                <a:solidFill>
                  <a:schemeClr val="tx1"/>
                </a:solidFill>
                <a:ea typeface="Calibri"/>
                <a:cs typeface="Calibri"/>
              </a:rPr>
              <a:t>In 2026, </a:t>
            </a:r>
            <a:r>
              <a:rPr lang="en-US" sz="2000" dirty="0">
                <a:solidFill>
                  <a:schemeClr val="tx1"/>
                </a:solidFill>
              </a:rPr>
              <a:t>289 census tracts are eligible, with 73 nominations for Opportunity Zone designations (~25% of eligible census tracts).</a:t>
            </a:r>
          </a:p>
          <a:p>
            <a:r>
              <a:rPr lang="en-US" sz="2000" dirty="0">
                <a:solidFill>
                  <a:schemeClr val="tx1"/>
                </a:solidFill>
              </a:rPr>
              <a:t>Another major change in the law this time around is that rural areas are provided greater tax advantages.  Of Minnesota’s 289 eligible census tracts, 182 (63%) qualify as rural.  </a:t>
            </a:r>
          </a:p>
        </p:txBody>
      </p:sp>
    </p:spTree>
    <p:extLst>
      <p:ext uri="{BB962C8B-B14F-4D97-AF65-F5344CB8AC3E}">
        <p14:creationId xmlns:p14="http://schemas.microsoft.com/office/powerpoint/2010/main" val="1842612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87B1A1-0D28-8CED-43C5-B83E6CFFE016}"/>
              </a:ext>
            </a:extLst>
          </p:cNvPr>
          <p:cNvSpPr>
            <a:spLocks noGrp="1"/>
          </p:cNvSpPr>
          <p:nvPr>
            <p:ph type="title"/>
          </p:nvPr>
        </p:nvSpPr>
        <p:spPr/>
        <p:txBody>
          <a:bodyPr/>
          <a:lstStyle/>
          <a:p>
            <a:r>
              <a:rPr lang="en-US" dirty="0"/>
              <a:t>Eligible Census Tracts</a:t>
            </a:r>
          </a:p>
        </p:txBody>
      </p:sp>
      <p:pic>
        <p:nvPicPr>
          <p:cNvPr id="5" name="Content Placeholder 4">
            <a:extLst>
              <a:ext uri="{FF2B5EF4-FFF2-40B4-BE49-F238E27FC236}">
                <a16:creationId xmlns:a16="http://schemas.microsoft.com/office/drawing/2014/main" id="{366EA744-A07C-CB9C-E27C-AB85FEB69AFF}"/>
              </a:ext>
            </a:extLst>
          </p:cNvPr>
          <p:cNvPicPr>
            <a:picLocks noGrp="1" noChangeAspect="1"/>
          </p:cNvPicPr>
          <p:nvPr>
            <p:ph idx="1"/>
          </p:nvPr>
        </p:nvPicPr>
        <p:blipFill>
          <a:blip r:embed="rId2"/>
          <a:stretch>
            <a:fillRect/>
          </a:stretch>
        </p:blipFill>
        <p:spPr bwMode="gray">
          <a:xfrm>
            <a:off x="267421" y="1358993"/>
            <a:ext cx="5095911" cy="5008599"/>
          </a:xfrm>
          <a:prstGeom prst="rect">
            <a:avLst/>
          </a:prstGeom>
          <a:noFill/>
        </p:spPr>
      </p:pic>
      <p:pic>
        <p:nvPicPr>
          <p:cNvPr id="8" name="Picture 7">
            <a:extLst>
              <a:ext uri="{FF2B5EF4-FFF2-40B4-BE49-F238E27FC236}">
                <a16:creationId xmlns:a16="http://schemas.microsoft.com/office/drawing/2014/main" id="{0A036A48-FBBE-A839-8667-099EC04BAB78}"/>
              </a:ext>
            </a:extLst>
          </p:cNvPr>
          <p:cNvPicPr>
            <a:picLocks noChangeAspect="1"/>
          </p:cNvPicPr>
          <p:nvPr/>
        </p:nvPicPr>
        <p:blipFill>
          <a:blip r:embed="rId3"/>
          <a:stretch>
            <a:fillRect/>
          </a:stretch>
        </p:blipFill>
        <p:spPr>
          <a:xfrm>
            <a:off x="5504417" y="2124257"/>
            <a:ext cx="6248942" cy="4584589"/>
          </a:xfrm>
          <a:prstGeom prst="rect">
            <a:avLst/>
          </a:prstGeom>
        </p:spPr>
      </p:pic>
    </p:spTree>
    <p:extLst>
      <p:ext uri="{BB962C8B-B14F-4D97-AF65-F5344CB8AC3E}">
        <p14:creationId xmlns:p14="http://schemas.microsoft.com/office/powerpoint/2010/main" val="3056420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DE471-4938-B062-39AF-49B9FE4CD0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2778C7-4B42-18C0-B338-6DBC175E1C32}"/>
              </a:ext>
            </a:extLst>
          </p:cNvPr>
          <p:cNvSpPr>
            <a:spLocks noGrp="1"/>
          </p:cNvSpPr>
          <p:nvPr>
            <p:ph type="title"/>
          </p:nvPr>
        </p:nvSpPr>
        <p:spPr/>
        <p:txBody>
          <a:bodyPr/>
          <a:lstStyle/>
          <a:p>
            <a:r>
              <a:rPr lang="en-US" dirty="0"/>
              <a:t>The Nomination Process</a:t>
            </a:r>
          </a:p>
        </p:txBody>
      </p:sp>
      <p:sp>
        <p:nvSpPr>
          <p:cNvPr id="3" name="Content Placeholder 2">
            <a:extLst>
              <a:ext uri="{FF2B5EF4-FFF2-40B4-BE49-F238E27FC236}">
                <a16:creationId xmlns:a16="http://schemas.microsoft.com/office/drawing/2014/main" id="{8F836AF6-CA82-97BF-573B-AA1D94F0ADB4}"/>
              </a:ext>
            </a:extLst>
          </p:cNvPr>
          <p:cNvSpPr>
            <a:spLocks noGrp="1"/>
          </p:cNvSpPr>
          <p:nvPr>
            <p:ph idx="1"/>
          </p:nvPr>
        </p:nvSpPr>
        <p:spPr>
          <a:xfrm>
            <a:off x="838200" y="1289824"/>
            <a:ext cx="10515600" cy="5101144"/>
          </a:xfrm>
        </p:spPr>
        <p:txBody>
          <a:bodyPr vert="horz" lIns="91440" tIns="45720" rIns="91440" bIns="45720" rtlCol="0" anchor="t">
            <a:noAutofit/>
          </a:bodyPr>
          <a:lstStyle/>
          <a:p>
            <a:r>
              <a:rPr lang="en-US" sz="2400" dirty="0">
                <a:solidFill>
                  <a:schemeClr val="tx1"/>
                </a:solidFill>
              </a:rPr>
              <a:t>U.S. Treasury Department has announced the authoritative list of eligible census tracts: </a:t>
            </a:r>
            <a:r>
              <a:rPr lang="en-US" sz="2400" dirty="0">
                <a:solidFill>
                  <a:schemeClr val="tx1"/>
                </a:solidFill>
                <a:hlinkClick r:id="rId2"/>
              </a:rPr>
              <a:t>https://home.treasury.gov/system/files/131/OZ2-Eligible-LIC-Tracts-Data-Transparency-03232026.xlsx</a:t>
            </a:r>
            <a:r>
              <a:rPr lang="en-US" sz="2400" dirty="0">
                <a:solidFill>
                  <a:schemeClr val="tx1"/>
                </a:solidFill>
              </a:rPr>
              <a:t>.</a:t>
            </a:r>
          </a:p>
          <a:p>
            <a:r>
              <a:rPr lang="en-US" sz="2400" dirty="0">
                <a:solidFill>
                  <a:schemeClr val="tx1"/>
                </a:solidFill>
              </a:rPr>
              <a:t>Each Governor is authorized to designate 25% of the eligible census tracts as Opportunity Zones in their state. Governors control the nominating criteria.</a:t>
            </a:r>
          </a:p>
          <a:p>
            <a:pPr lvl="0"/>
            <a:r>
              <a:rPr lang="en-US" sz="2400" dirty="0">
                <a:solidFill>
                  <a:schemeClr val="tx1"/>
                </a:solidFill>
              </a:rPr>
              <a:t>In Minnesota, this means the </a:t>
            </a:r>
            <a:r>
              <a:rPr lang="en-US" sz="2400" u="sng" dirty="0">
                <a:solidFill>
                  <a:schemeClr val="tx1"/>
                </a:solidFill>
              </a:rPr>
              <a:t>Governor can designate 73 census tracts</a:t>
            </a:r>
            <a:r>
              <a:rPr lang="en-US" sz="2400" dirty="0">
                <a:solidFill>
                  <a:schemeClr val="tx1"/>
                </a:solidFill>
              </a:rPr>
              <a:t> as Opportunity Zones out of 289 eligible low-income census tracts.  </a:t>
            </a:r>
          </a:p>
          <a:p>
            <a:pPr lvl="0"/>
            <a:r>
              <a:rPr lang="en-US" sz="2400" dirty="0">
                <a:solidFill>
                  <a:schemeClr val="tx1"/>
                </a:solidFill>
              </a:rPr>
              <a:t>The 90-day designation window begins on July 1, 2026 and is </a:t>
            </a:r>
            <a:r>
              <a:rPr lang="en-US" sz="2400" u="sng" dirty="0">
                <a:solidFill>
                  <a:schemeClr val="tx1"/>
                </a:solidFill>
              </a:rPr>
              <a:t>due approximately September 28, 2026</a:t>
            </a:r>
            <a:r>
              <a:rPr lang="en-US" sz="2400" dirty="0">
                <a:solidFill>
                  <a:schemeClr val="tx1"/>
                </a:solidFill>
              </a:rPr>
              <a:t>, with an extension potentially available for 30 days (October 28, 2026).</a:t>
            </a:r>
          </a:p>
          <a:p>
            <a:r>
              <a:rPr lang="en-US" sz="2400" dirty="0">
                <a:solidFill>
                  <a:schemeClr val="tx1"/>
                </a:solidFill>
              </a:rPr>
              <a:t>New Opportunity Zones are formally designated on January 1, 2027.</a:t>
            </a:r>
          </a:p>
          <a:p>
            <a:pPr lvl="0"/>
            <a:endParaRPr lang="en-US" sz="2400" dirty="0">
              <a:solidFill>
                <a:schemeClr val="tx1"/>
              </a:solidFill>
            </a:endParaRPr>
          </a:p>
        </p:txBody>
      </p:sp>
    </p:spTree>
    <p:extLst>
      <p:ext uri="{BB962C8B-B14F-4D97-AF65-F5344CB8AC3E}">
        <p14:creationId xmlns:p14="http://schemas.microsoft.com/office/powerpoint/2010/main" val="782383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F197D-5EDA-E93E-5E7A-958AF1FFAD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ACA5B0-2B2C-566C-07FF-D5CD2D41646C}"/>
              </a:ext>
            </a:extLst>
          </p:cNvPr>
          <p:cNvSpPr>
            <a:spLocks noGrp="1"/>
          </p:cNvSpPr>
          <p:nvPr>
            <p:ph idx="1"/>
          </p:nvPr>
        </p:nvSpPr>
        <p:spPr>
          <a:xfrm>
            <a:off x="349370" y="1719912"/>
            <a:ext cx="11493260" cy="4582339"/>
          </a:xfrm>
        </p:spPr>
        <p:txBody>
          <a:bodyPr vert="horz" lIns="91440" tIns="45720" rIns="91440" bIns="45720" rtlCol="0" anchor="t">
            <a:noAutofit/>
          </a:bodyPr>
          <a:lstStyle/>
          <a:p>
            <a:pPr marL="800100" indent="-457200">
              <a:spcBef>
                <a:spcPts val="500"/>
              </a:spcBef>
              <a:spcAft>
                <a:spcPts val="500"/>
              </a:spcAft>
            </a:pPr>
            <a:r>
              <a:rPr lang="en-US" sz="2800" dirty="0">
                <a:solidFill>
                  <a:schemeClr val="tx1"/>
                </a:solidFill>
                <a:ea typeface="Calibri"/>
                <a:cs typeface="Calibri"/>
              </a:rPr>
              <a:t>We feel strongly that local communities have the on-the-ground expertise to recommend which census tracts should be nominated.  </a:t>
            </a:r>
          </a:p>
          <a:p>
            <a:pPr marL="800100" indent="-457200">
              <a:spcBef>
                <a:spcPts val="500"/>
              </a:spcBef>
              <a:spcAft>
                <a:spcPts val="500"/>
              </a:spcAft>
            </a:pPr>
            <a:r>
              <a:rPr lang="en-US" sz="2800" dirty="0">
                <a:solidFill>
                  <a:schemeClr val="tx1"/>
                </a:solidFill>
                <a:ea typeface="Calibri"/>
                <a:cs typeface="Calibri"/>
              </a:rPr>
              <a:t>As a result, we are engaging counties, cities of the first class and Tribal Governments that have eligible census tracts to understand their priorities</a:t>
            </a:r>
          </a:p>
          <a:p>
            <a:pPr marL="800100" indent="-457200">
              <a:spcAft>
                <a:spcPts val="500"/>
              </a:spcAft>
            </a:pPr>
            <a:r>
              <a:rPr lang="en-US" sz="2800" dirty="0">
                <a:solidFill>
                  <a:schemeClr val="tx1"/>
                </a:solidFill>
                <a:ea typeface="Calibri"/>
                <a:cs typeface="Calibri"/>
              </a:rPr>
              <a:t>We are conducting an informal solicitation process to obtain priority census tracts to help make final decisions for submittal during the 3</a:t>
            </a:r>
            <a:r>
              <a:rPr lang="en-US" sz="2800" baseline="30000" dirty="0">
                <a:solidFill>
                  <a:schemeClr val="tx1"/>
                </a:solidFill>
                <a:ea typeface="Calibri"/>
                <a:cs typeface="Calibri"/>
              </a:rPr>
              <a:t>rd</a:t>
            </a:r>
            <a:r>
              <a:rPr lang="en-US" sz="2800" dirty="0">
                <a:solidFill>
                  <a:schemeClr val="tx1"/>
                </a:solidFill>
                <a:ea typeface="Calibri"/>
                <a:cs typeface="Calibri"/>
              </a:rPr>
              <a:t> Quarter of 2026. </a:t>
            </a:r>
          </a:p>
        </p:txBody>
      </p:sp>
      <p:sp>
        <p:nvSpPr>
          <p:cNvPr id="5" name="Title 4">
            <a:extLst>
              <a:ext uri="{FF2B5EF4-FFF2-40B4-BE49-F238E27FC236}">
                <a16:creationId xmlns:a16="http://schemas.microsoft.com/office/drawing/2014/main" id="{32F10169-6BE7-0421-B54C-330739809D81}"/>
              </a:ext>
            </a:extLst>
          </p:cNvPr>
          <p:cNvSpPr>
            <a:spLocks noGrp="1"/>
          </p:cNvSpPr>
          <p:nvPr>
            <p:ph type="title"/>
          </p:nvPr>
        </p:nvSpPr>
        <p:spPr/>
        <p:txBody>
          <a:bodyPr/>
          <a:lstStyle/>
          <a:p>
            <a:r>
              <a:rPr lang="en-US" dirty="0"/>
              <a:t>Input from Local Governments For the Nomination Process</a:t>
            </a:r>
          </a:p>
        </p:txBody>
      </p:sp>
    </p:spTree>
    <p:extLst>
      <p:ext uri="{BB962C8B-B14F-4D97-AF65-F5344CB8AC3E}">
        <p14:creationId xmlns:p14="http://schemas.microsoft.com/office/powerpoint/2010/main" val="360525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1B0E0-E593-9C81-2DD3-8251D3487795}"/>
              </a:ext>
            </a:extLst>
          </p:cNvPr>
          <p:cNvSpPr>
            <a:spLocks noGrp="1"/>
          </p:cNvSpPr>
          <p:nvPr>
            <p:ph type="title"/>
          </p:nvPr>
        </p:nvSpPr>
        <p:spPr/>
        <p:txBody>
          <a:bodyPr/>
          <a:lstStyle/>
          <a:p>
            <a:r>
              <a:rPr lang="en-US" dirty="0"/>
              <a:t>Counties with No Eligible Tracts</a:t>
            </a:r>
          </a:p>
        </p:txBody>
      </p:sp>
      <p:sp>
        <p:nvSpPr>
          <p:cNvPr id="3" name="Content Placeholder 2">
            <a:extLst>
              <a:ext uri="{FF2B5EF4-FFF2-40B4-BE49-F238E27FC236}">
                <a16:creationId xmlns:a16="http://schemas.microsoft.com/office/drawing/2014/main" id="{06655FC1-7688-B9CC-6F71-1A91412C4B03}"/>
              </a:ext>
            </a:extLst>
          </p:cNvPr>
          <p:cNvSpPr>
            <a:spLocks noGrp="1"/>
          </p:cNvSpPr>
          <p:nvPr>
            <p:ph idx="1"/>
          </p:nvPr>
        </p:nvSpPr>
        <p:spPr/>
        <p:txBody>
          <a:bodyPr/>
          <a:lstStyle/>
          <a:p>
            <a:r>
              <a:rPr lang="en-US" b="1" dirty="0"/>
              <a:t>28 counties: </a:t>
            </a:r>
            <a:r>
              <a:rPr lang="en-US" dirty="0"/>
              <a:t>Carver, Chippewa, Clearwater, Dodge, Grant, Houston, Jackson, Kittson, Lake, Lake of the Woods, Le Sueur, Lincoln, Lyon, Marshall, McLeod, Murray, Norman, Pennington, Pope, Red Lake, Renville, Rock, Roseau, Sibley, Stevens, Wabasha, Watonwan, Yellow Medicine</a:t>
            </a:r>
          </a:p>
          <a:p>
            <a:r>
              <a:rPr lang="en-US" dirty="0"/>
              <a:t>If your Geography has no eligible census tracts, that is the final decision from the federal government on eligibility for this program.</a:t>
            </a:r>
          </a:p>
          <a:p>
            <a:r>
              <a:rPr lang="en-US" dirty="0"/>
              <a:t>For these counties, no response to the informal solicitation is expected or required.  </a:t>
            </a:r>
          </a:p>
        </p:txBody>
      </p:sp>
    </p:spTree>
    <p:extLst>
      <p:ext uri="{BB962C8B-B14F-4D97-AF65-F5344CB8AC3E}">
        <p14:creationId xmlns:p14="http://schemas.microsoft.com/office/powerpoint/2010/main" val="3517136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091A-7552-1C74-C5F9-540A6BDDE277}"/>
              </a:ext>
            </a:extLst>
          </p:cNvPr>
          <p:cNvSpPr>
            <a:spLocks noGrp="1"/>
          </p:cNvSpPr>
          <p:nvPr>
            <p:ph type="title"/>
          </p:nvPr>
        </p:nvSpPr>
        <p:spPr/>
        <p:txBody>
          <a:bodyPr/>
          <a:lstStyle/>
          <a:p>
            <a:r>
              <a:rPr lang="en-US" dirty="0"/>
              <a:t>Counties With Eligible Census Tracts</a:t>
            </a:r>
          </a:p>
        </p:txBody>
      </p:sp>
      <p:graphicFrame>
        <p:nvGraphicFramePr>
          <p:cNvPr id="4" name="Content Placeholder 3">
            <a:extLst>
              <a:ext uri="{FF2B5EF4-FFF2-40B4-BE49-F238E27FC236}">
                <a16:creationId xmlns:a16="http://schemas.microsoft.com/office/drawing/2014/main" id="{5C21D144-58A7-C3F3-473B-E872F7A65617}"/>
              </a:ext>
            </a:extLst>
          </p:cNvPr>
          <p:cNvGraphicFramePr>
            <a:graphicFrameLocks noGrp="1"/>
          </p:cNvGraphicFramePr>
          <p:nvPr>
            <p:ph idx="1"/>
            <p:extLst>
              <p:ext uri="{D42A27DB-BD31-4B8C-83A1-F6EECF244321}">
                <p14:modId xmlns:p14="http://schemas.microsoft.com/office/powerpoint/2010/main" val="2269421427"/>
              </p:ext>
            </p:extLst>
          </p:nvPr>
        </p:nvGraphicFramePr>
        <p:xfrm>
          <a:off x="226142" y="1560153"/>
          <a:ext cx="11739715" cy="4745163"/>
        </p:xfrm>
        <a:graphic>
          <a:graphicData uri="http://schemas.openxmlformats.org/drawingml/2006/table">
            <a:tbl>
              <a:tblPr firstRow="1" firstCol="1" bandRow="1"/>
              <a:tblGrid>
                <a:gridCol w="10432026">
                  <a:extLst>
                    <a:ext uri="{9D8B030D-6E8A-4147-A177-3AD203B41FA5}">
                      <a16:colId xmlns:a16="http://schemas.microsoft.com/office/drawing/2014/main" val="1752736252"/>
                    </a:ext>
                  </a:extLst>
                </a:gridCol>
                <a:gridCol w="1307689">
                  <a:extLst>
                    <a:ext uri="{9D8B030D-6E8A-4147-A177-3AD203B41FA5}">
                      <a16:colId xmlns:a16="http://schemas.microsoft.com/office/drawing/2014/main" val="1935748088"/>
                    </a:ext>
                  </a:extLst>
                </a:gridCol>
              </a:tblGrid>
              <a:tr h="485080">
                <a:tc>
                  <a:txBody>
                    <a:bodyPr/>
                    <a:lstStyle/>
                    <a:p>
                      <a:pPr marL="0" marR="0">
                        <a:lnSpc>
                          <a:spcPct val="107000"/>
                        </a:lnSpc>
                        <a:spcAft>
                          <a:spcPts val="800"/>
                        </a:spcAft>
                        <a:buNone/>
                      </a:pPr>
                      <a:r>
                        <a:rPr lang="en-US" sz="1600" b="1">
                          <a:effectLst/>
                          <a:latin typeface="Calibri" panose="020F0502020204030204" pitchFamily="34" charset="0"/>
                          <a:ea typeface="Calibri" panose="020F0502020204030204" pitchFamily="34" charset="0"/>
                          <a:cs typeface="Calibri" panose="020F0502020204030204" pitchFamily="34" charset="0"/>
                        </a:rPr>
                        <a:t>Minnesota County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b="1">
                          <a:effectLst/>
                          <a:latin typeface="Calibri" panose="020F0502020204030204" pitchFamily="34" charset="0"/>
                          <a:ea typeface="Calibri" panose="020F0502020204030204" pitchFamily="34" charset="0"/>
                          <a:cs typeface="Calibri" panose="020F0502020204030204" pitchFamily="34" charset="0"/>
                        </a:rPr>
                        <a:t>Census Tracts per county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83789610"/>
                  </a:ext>
                </a:extLst>
              </a:tr>
              <a:tr h="237053">
                <a:tc>
                  <a:txBody>
                    <a:bodyPr/>
                    <a:lstStyle/>
                    <a:p>
                      <a:pPr marL="0" marR="0">
                        <a:lnSpc>
                          <a:spcPct val="107000"/>
                        </a:lnSpc>
                        <a:spcAft>
                          <a:spcPts val="800"/>
                        </a:spcAft>
                        <a:buNone/>
                      </a:pPr>
                      <a:r>
                        <a:rPr lang="en-US" sz="1600" b="1">
                          <a:effectLst/>
                          <a:latin typeface="Calibri" panose="020F0502020204030204" pitchFamily="34" charset="0"/>
                          <a:ea typeface="Calibri" panose="020F0502020204030204" pitchFamily="34" charset="0"/>
                          <a:cs typeface="Calibri" panose="020F0502020204030204" pitchFamily="34" charset="0"/>
                        </a:rPr>
                        <a:t>Total, MN OZ Eligible census tracts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b="1">
                          <a:effectLst/>
                          <a:latin typeface="Calibri" panose="020F0502020204030204" pitchFamily="34" charset="0"/>
                          <a:ea typeface="Calibri" panose="020F0502020204030204" pitchFamily="34" charset="0"/>
                          <a:cs typeface="Calibri" panose="020F0502020204030204" pitchFamily="34" charset="0"/>
                        </a:rPr>
                        <a:t>289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1624328"/>
                  </a:ext>
                </a:extLst>
              </a:tr>
              <a:tr h="237053">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Hennepin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73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630865"/>
                  </a:ext>
                </a:extLst>
              </a:tr>
              <a:tr h="237053">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Ramsey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45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2374791"/>
                  </a:ext>
                </a:extLst>
              </a:tr>
              <a:tr h="237053">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Anoka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21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7994690"/>
                  </a:ext>
                </a:extLst>
              </a:tr>
              <a:tr h="237053">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St. Louis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16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579980"/>
                  </a:ext>
                </a:extLst>
              </a:tr>
              <a:tr h="237053">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Stearns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7740041"/>
                  </a:ext>
                </a:extLst>
              </a:tr>
              <a:tr h="237053">
                <a:tc>
                  <a:txBody>
                    <a:bodyPr/>
                    <a:lstStyle/>
                    <a:p>
                      <a:pPr marL="0" marR="0">
                        <a:lnSpc>
                          <a:spcPct val="107000"/>
                        </a:lnSpc>
                        <a:spcAft>
                          <a:spcPts val="800"/>
                        </a:spcAft>
                        <a:buNone/>
                      </a:pPr>
                      <a:r>
                        <a:rPr lang="en-US" sz="1600" dirty="0">
                          <a:effectLst/>
                          <a:latin typeface="Calibri" panose="020F0502020204030204" pitchFamily="34" charset="0"/>
                          <a:ea typeface="Calibri" panose="020F0502020204030204" pitchFamily="34" charset="0"/>
                          <a:cs typeface="Calibri" panose="020F0502020204030204" pitchFamily="34" charset="0"/>
                        </a:rPr>
                        <a:t>Itasca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2782222"/>
                  </a:ext>
                </a:extLst>
              </a:tr>
              <a:tr h="237053">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Dakota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3084369"/>
                  </a:ext>
                </a:extLst>
              </a:tr>
              <a:tr h="237053">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Olmsted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2732154"/>
                  </a:ext>
                </a:extLst>
              </a:tr>
              <a:tr h="237053">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Mille Lacs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24099"/>
                  </a:ext>
                </a:extLst>
              </a:tr>
              <a:tr h="237053">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5 counties: Beltrami, Blue Earth, Cass, Todd, Winona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a:effectLst/>
                          <a:latin typeface="Calibri" panose="020F0502020204030204" pitchFamily="34" charset="0"/>
                          <a:ea typeface="Calibri" panose="020F0502020204030204" pitchFamily="34" charset="0"/>
                          <a:cs typeface="Calibri" panose="020F0502020204030204" pitchFamily="34" charset="0"/>
                        </a:rPr>
                        <a:t>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8169112"/>
                  </a:ext>
                </a:extLst>
              </a:tr>
              <a:tr h="208420">
                <a:tc>
                  <a:txBody>
                    <a:bodyPr/>
                    <a:lstStyle/>
                    <a:p>
                      <a:pPr marL="0" marR="0">
                        <a:lnSpc>
                          <a:spcPct val="107000"/>
                        </a:lnSpc>
                        <a:spcAft>
                          <a:spcPts val="800"/>
                        </a:spcAft>
                        <a:buNone/>
                      </a:pPr>
                      <a:r>
                        <a:rPr lang="en-US" sz="1600" b="1">
                          <a:effectLst/>
                          <a:latin typeface="Calibri" panose="020F0502020204030204" pitchFamily="34" charset="0"/>
                          <a:ea typeface="Calibri" panose="020F0502020204030204" pitchFamily="34" charset="0"/>
                          <a:cs typeface="Calibri" panose="020F0502020204030204" pitchFamily="34" charset="0"/>
                        </a:rPr>
                        <a:t>9 counties: </a:t>
                      </a:r>
                      <a:r>
                        <a:rPr lang="en-US" sz="1600">
                          <a:effectLst/>
                          <a:latin typeface="Calibri" panose="020F0502020204030204" pitchFamily="34" charset="0"/>
                          <a:ea typeface="Calibri" panose="020F0502020204030204" pitchFamily="34" charset="0"/>
                          <a:cs typeface="Calibri" panose="020F0502020204030204" pitchFamily="34" charset="0"/>
                        </a:rPr>
                        <a:t>Aitkin, Brown, Clay, Kandiyohi, Mower, Nobles, Pine, Rice, Scott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dirty="0">
                          <a:effectLst/>
                          <a:latin typeface="Calibri" panose="020F0502020204030204" pitchFamily="34" charset="0"/>
                          <a:ea typeface="Calibri" panose="020F0502020204030204" pitchFamily="34" charset="0"/>
                          <a:cs typeface="Calibri" panose="020F0502020204030204" pitchFamily="34" charset="0"/>
                        </a:rPr>
                        <a:t>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1141062"/>
                  </a:ext>
                </a:extLst>
              </a:tr>
              <a:tr h="397205">
                <a:tc>
                  <a:txBody>
                    <a:bodyPr/>
                    <a:lstStyle/>
                    <a:p>
                      <a:pPr marL="0" marR="0">
                        <a:lnSpc>
                          <a:spcPct val="107000"/>
                        </a:lnSpc>
                        <a:spcAft>
                          <a:spcPts val="800"/>
                        </a:spcAft>
                        <a:buNone/>
                      </a:pPr>
                      <a:r>
                        <a:rPr lang="en-US" sz="1600" b="1">
                          <a:effectLst/>
                          <a:latin typeface="Calibri" panose="020F0502020204030204" pitchFamily="34" charset="0"/>
                          <a:ea typeface="Calibri" panose="020F0502020204030204" pitchFamily="34" charset="0"/>
                          <a:cs typeface="Calibri" panose="020F0502020204030204" pitchFamily="34" charset="0"/>
                        </a:rPr>
                        <a:t>16 counties: </a:t>
                      </a:r>
                      <a:r>
                        <a:rPr lang="en-US" sz="1600">
                          <a:effectLst/>
                          <a:latin typeface="Calibri" panose="020F0502020204030204" pitchFamily="34" charset="0"/>
                          <a:ea typeface="Calibri" panose="020F0502020204030204" pitchFamily="34" charset="0"/>
                          <a:cs typeface="Calibri" panose="020F0502020204030204" pitchFamily="34" charset="0"/>
                        </a:rPr>
                        <a:t>Becker, Cottonwood, Crow Wing, Faribault, Freeborn, Hubbard, Isanti, Kanabec, Koochiching, Mahnomen, Martin, Morrison, Otter Tail, Swift, Washington, Wright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dirty="0">
                          <a:effectLst/>
                          <a:latin typeface="Calibri" panose="020F0502020204030204" pitchFamily="34" charset="0"/>
                          <a:ea typeface="Calibri" panose="020F0502020204030204" pitchFamily="34" charset="0"/>
                          <a:cs typeface="Calibri" panose="020F0502020204030204" pitchFamily="34" charset="0"/>
                        </a:rPr>
                        <a:t>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5867252"/>
                  </a:ext>
                </a:extLst>
              </a:tr>
              <a:tr h="733105">
                <a:tc>
                  <a:txBody>
                    <a:bodyPr/>
                    <a:lstStyle/>
                    <a:p>
                      <a:pPr marL="0" marR="0">
                        <a:lnSpc>
                          <a:spcPct val="107000"/>
                        </a:lnSpc>
                        <a:spcAft>
                          <a:spcPts val="800"/>
                        </a:spcAft>
                        <a:buNone/>
                      </a:pPr>
                      <a:r>
                        <a:rPr lang="en-US" sz="1600" b="1" dirty="0">
                          <a:effectLst/>
                          <a:latin typeface="Calibri" panose="020F0502020204030204" pitchFamily="34" charset="0"/>
                          <a:ea typeface="Calibri" panose="020F0502020204030204" pitchFamily="34" charset="0"/>
                          <a:cs typeface="Calibri" panose="020F0502020204030204" pitchFamily="34" charset="0"/>
                        </a:rPr>
                        <a:t>20 counties: </a:t>
                      </a:r>
                      <a:r>
                        <a:rPr lang="en-US" sz="1600" dirty="0">
                          <a:effectLst/>
                          <a:latin typeface="Calibri" panose="020F0502020204030204" pitchFamily="34" charset="0"/>
                          <a:ea typeface="Calibri" panose="020F0502020204030204" pitchFamily="34" charset="0"/>
                          <a:cs typeface="Calibri" panose="020F0502020204030204" pitchFamily="34" charset="0"/>
                        </a:rPr>
                        <a:t>Benton, Big Stone, Carlton, Chisago, Cook, Douglas, Fillmore, Goodhue, Lac qui Parle, Meeker, Nicollet, Pipestone, Polk, Redwood, Sherburne, Steele, Traverse, Wadena, Waseca, Wilkin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7000"/>
                        </a:lnSpc>
                        <a:spcAft>
                          <a:spcPts val="800"/>
                        </a:spcAft>
                        <a:buNone/>
                      </a:pPr>
                      <a:r>
                        <a:rPr lang="en-US" sz="1600" dirty="0">
                          <a:effectLst/>
                          <a:latin typeface="Calibri" panose="020F0502020204030204" pitchFamily="34" charset="0"/>
                          <a:ea typeface="Calibri" panose="020F0502020204030204" pitchFamily="34" charset="0"/>
                          <a:cs typeface="Calibri" panose="020F0502020204030204" pitchFamily="34" charset="0"/>
                        </a:rPr>
                        <a:t>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7210331"/>
                  </a:ext>
                </a:extLst>
              </a:tr>
            </a:tbl>
          </a:graphicData>
        </a:graphic>
      </p:graphicFrame>
    </p:spTree>
    <p:extLst>
      <p:ext uri="{BB962C8B-B14F-4D97-AF65-F5344CB8AC3E}">
        <p14:creationId xmlns:p14="http://schemas.microsoft.com/office/powerpoint/2010/main" val="2087588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709BF-62B7-4B49-3A60-9C3EF84ED6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C1A92-DA27-2082-CC51-C74BE984F913}"/>
              </a:ext>
            </a:extLst>
          </p:cNvPr>
          <p:cNvSpPr>
            <a:spLocks noGrp="1"/>
          </p:cNvSpPr>
          <p:nvPr>
            <p:ph type="title"/>
          </p:nvPr>
        </p:nvSpPr>
        <p:spPr/>
        <p:txBody>
          <a:bodyPr/>
          <a:lstStyle/>
          <a:p>
            <a:r>
              <a:rPr lang="en-US" dirty="0"/>
              <a:t>Tribal Governments with Eligible Tracts</a:t>
            </a:r>
          </a:p>
        </p:txBody>
      </p:sp>
      <p:sp>
        <p:nvSpPr>
          <p:cNvPr id="3" name="Content Placeholder 2">
            <a:extLst>
              <a:ext uri="{FF2B5EF4-FFF2-40B4-BE49-F238E27FC236}">
                <a16:creationId xmlns:a16="http://schemas.microsoft.com/office/drawing/2014/main" id="{55AF2D07-2C90-2ED0-8386-1C1EA718E2BD}"/>
              </a:ext>
            </a:extLst>
          </p:cNvPr>
          <p:cNvSpPr>
            <a:spLocks noGrp="1"/>
          </p:cNvSpPr>
          <p:nvPr>
            <p:ph idx="1"/>
          </p:nvPr>
        </p:nvSpPr>
        <p:spPr/>
        <p:txBody>
          <a:bodyPr/>
          <a:lstStyle/>
          <a:p>
            <a:r>
              <a:rPr lang="en-US" dirty="0"/>
              <a:t>Six Tribal Governments have a total of 18 eligible census tracts: </a:t>
            </a:r>
          </a:p>
          <a:p>
            <a:pPr lvl="1"/>
            <a:r>
              <a:rPr lang="en-US" dirty="0"/>
              <a:t>Bois Forte (1)</a:t>
            </a:r>
          </a:p>
          <a:p>
            <a:pPr lvl="1"/>
            <a:r>
              <a:rPr lang="en-US" dirty="0"/>
              <a:t>Grand Portage (1)</a:t>
            </a:r>
          </a:p>
          <a:p>
            <a:pPr lvl="1"/>
            <a:r>
              <a:rPr lang="en-US" dirty="0"/>
              <a:t>Leech Lake (4)</a:t>
            </a:r>
          </a:p>
          <a:p>
            <a:pPr lvl="1"/>
            <a:r>
              <a:rPr lang="en-US" dirty="0"/>
              <a:t>Mille Lacs (8)</a:t>
            </a:r>
          </a:p>
          <a:p>
            <a:pPr lvl="1"/>
            <a:r>
              <a:rPr lang="en-US" dirty="0"/>
              <a:t>Red Lake (1)</a:t>
            </a:r>
          </a:p>
          <a:p>
            <a:pPr lvl="1"/>
            <a:r>
              <a:rPr lang="en-US" dirty="0"/>
              <a:t>White Earth (3)</a:t>
            </a:r>
          </a:p>
          <a:p>
            <a:pPr lvl="1"/>
            <a:endParaRPr lang="en-US" dirty="0"/>
          </a:p>
        </p:txBody>
      </p:sp>
    </p:spTree>
    <p:extLst>
      <p:ext uri="{BB962C8B-B14F-4D97-AF65-F5344CB8AC3E}">
        <p14:creationId xmlns:p14="http://schemas.microsoft.com/office/powerpoint/2010/main" val="3360139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B30D4-3DE4-7C49-4CE0-84AAF1E6981D}"/>
              </a:ext>
            </a:extLst>
          </p:cNvPr>
          <p:cNvSpPr>
            <a:spLocks noGrp="1"/>
          </p:cNvSpPr>
          <p:nvPr>
            <p:ph type="title"/>
          </p:nvPr>
        </p:nvSpPr>
        <p:spPr/>
        <p:txBody>
          <a:bodyPr/>
          <a:lstStyle/>
          <a:p>
            <a:r>
              <a:rPr lang="en-US" dirty="0"/>
              <a:t>Timeline</a:t>
            </a:r>
          </a:p>
        </p:txBody>
      </p:sp>
      <p:sp>
        <p:nvSpPr>
          <p:cNvPr id="3" name="Content Placeholder 2">
            <a:extLst>
              <a:ext uri="{FF2B5EF4-FFF2-40B4-BE49-F238E27FC236}">
                <a16:creationId xmlns:a16="http://schemas.microsoft.com/office/drawing/2014/main" id="{A2A599D1-E49F-CECF-5EB5-1BCD17CDF68C}"/>
              </a:ext>
            </a:extLst>
          </p:cNvPr>
          <p:cNvSpPr>
            <a:spLocks noGrp="1"/>
          </p:cNvSpPr>
          <p:nvPr>
            <p:ph idx="1"/>
          </p:nvPr>
        </p:nvSpPr>
        <p:spPr/>
        <p:txBody>
          <a:bodyPr/>
          <a:lstStyle/>
          <a:p>
            <a:r>
              <a:rPr lang="en-US" dirty="0"/>
              <a:t>Local decision-makers have 60 days to provide their rankings to DEED and Minnesota Housing:  </a:t>
            </a:r>
          </a:p>
          <a:p>
            <a:pPr lvl="0"/>
            <a:r>
              <a:rPr lang="en-US" dirty="0"/>
              <a:t>Initial information distributed to local decision-makers:  </a:t>
            </a:r>
            <a:r>
              <a:rPr lang="en-US" u="sng" dirty="0"/>
              <a:t>May 1, 2026</a:t>
            </a:r>
          </a:p>
          <a:p>
            <a:pPr lvl="1"/>
            <a:r>
              <a:rPr lang="en-US" dirty="0"/>
              <a:t>First Webinar: </a:t>
            </a:r>
            <a:r>
              <a:rPr lang="en-US" u="sng" dirty="0"/>
              <a:t>May 6, 2026</a:t>
            </a:r>
          </a:p>
          <a:p>
            <a:pPr lvl="1"/>
            <a:r>
              <a:rPr lang="en-US" dirty="0"/>
              <a:t>Second Webinar: </a:t>
            </a:r>
            <a:r>
              <a:rPr lang="en-US" u="sng" dirty="0"/>
              <a:t>June 3, 2026</a:t>
            </a:r>
          </a:p>
          <a:p>
            <a:pPr lvl="0"/>
            <a:r>
              <a:rPr lang="en-US" dirty="0"/>
              <a:t>Deadline to receive rankings from local decision-makers:  </a:t>
            </a:r>
            <a:r>
              <a:rPr lang="en-US" u="sng" dirty="0"/>
              <a:t>June 30, 2026</a:t>
            </a:r>
            <a:endParaRPr lang="en-US" dirty="0"/>
          </a:p>
          <a:p>
            <a:pPr lvl="0"/>
            <a:r>
              <a:rPr lang="en-US" dirty="0"/>
              <a:t>Recommendation due to Treasury </a:t>
            </a:r>
            <a:r>
              <a:rPr lang="en-US" u="sng" dirty="0"/>
              <a:t>September 28, 2026</a:t>
            </a:r>
            <a:r>
              <a:rPr lang="en-US" dirty="0"/>
              <a:t> with an extension potentially available for 30 days (October 28, 2026).</a:t>
            </a:r>
          </a:p>
        </p:txBody>
      </p:sp>
    </p:spTree>
    <p:extLst>
      <p:ext uri="{BB962C8B-B14F-4D97-AF65-F5344CB8AC3E}">
        <p14:creationId xmlns:p14="http://schemas.microsoft.com/office/powerpoint/2010/main" val="3463154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CC08-6AD9-FC77-E098-39228AD72D5A}"/>
              </a:ext>
            </a:extLst>
          </p:cNvPr>
          <p:cNvSpPr>
            <a:spLocks noGrp="1"/>
          </p:cNvSpPr>
          <p:nvPr>
            <p:ph type="title"/>
          </p:nvPr>
        </p:nvSpPr>
        <p:spPr/>
        <p:txBody>
          <a:bodyPr/>
          <a:lstStyle/>
          <a:p>
            <a:r>
              <a:rPr lang="en-US" dirty="0"/>
              <a:t>Process to Prioritize and Rank Eligible Census Tracts</a:t>
            </a:r>
          </a:p>
        </p:txBody>
      </p:sp>
      <p:sp>
        <p:nvSpPr>
          <p:cNvPr id="3" name="Content Placeholder 2">
            <a:extLst>
              <a:ext uri="{FF2B5EF4-FFF2-40B4-BE49-F238E27FC236}">
                <a16:creationId xmlns:a16="http://schemas.microsoft.com/office/drawing/2014/main" id="{19ADA715-EA34-92A2-8A74-A9BA4DCFEC36}"/>
              </a:ext>
            </a:extLst>
          </p:cNvPr>
          <p:cNvSpPr>
            <a:spLocks noGrp="1"/>
          </p:cNvSpPr>
          <p:nvPr>
            <p:ph idx="1"/>
          </p:nvPr>
        </p:nvSpPr>
        <p:spPr>
          <a:xfrm>
            <a:off x="838199" y="1594624"/>
            <a:ext cx="10626213" cy="4582339"/>
          </a:xfrm>
        </p:spPr>
        <p:txBody>
          <a:bodyPr/>
          <a:lstStyle/>
          <a:p>
            <a:pPr marL="0" indent="0">
              <a:buNone/>
            </a:pPr>
            <a:r>
              <a:rPr lang="en-US" dirty="0"/>
              <a:t>The map (found here: </a:t>
            </a:r>
            <a:r>
              <a:rPr lang="en-US" u="sng" dirty="0">
                <a:hlinkClick r:id="rId2"/>
              </a:rPr>
              <a:t>https://www.arcgis.com/apps/dashboards/c473c71f0704408f934fbdc342caf1f1</a:t>
            </a:r>
            <a:r>
              <a:rPr lang="en-US" u="sng" dirty="0"/>
              <a:t>)</a:t>
            </a:r>
            <a:r>
              <a:rPr lang="en-US" dirty="0"/>
              <a:t> shows the eligible census tracts in your county/city/tribal area or region.  We request that you to work collaboratively to prioritize and rank your eligible census tracts for nomination by Governor Walz as an Opportunity Zone.  </a:t>
            </a:r>
          </a:p>
          <a:p>
            <a:pPr marL="0" indent="0">
              <a:buNone/>
            </a:pPr>
            <a:r>
              <a:rPr lang="en-US" dirty="0"/>
              <a:t>Submit the Application Spreadsheet for your geography:</a:t>
            </a:r>
          </a:p>
          <a:p>
            <a:r>
              <a:rPr lang="en-US" sz="2400" dirty="0"/>
              <a:t>The Application Spreadsheet includes three (3) tabs:</a:t>
            </a:r>
          </a:p>
          <a:p>
            <a:pPr marL="514350" lvl="0" indent="-514350">
              <a:buFont typeface="+mj-lt"/>
              <a:buAutoNum type="arabicPeriod"/>
            </a:pPr>
            <a:r>
              <a:rPr lang="en-US" sz="2400" b="1" dirty="0"/>
              <a:t>Applicant Info</a:t>
            </a:r>
            <a:endParaRPr lang="en-US" dirty="0"/>
          </a:p>
          <a:p>
            <a:endParaRPr lang="en-US" dirty="0"/>
          </a:p>
        </p:txBody>
      </p:sp>
    </p:spTree>
    <p:extLst>
      <p:ext uri="{BB962C8B-B14F-4D97-AF65-F5344CB8AC3E}">
        <p14:creationId xmlns:p14="http://schemas.microsoft.com/office/powerpoint/2010/main" val="923474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63458-B245-D22B-B043-DAE7F7D18C6E}"/>
              </a:ext>
            </a:extLst>
          </p:cNvPr>
          <p:cNvSpPr>
            <a:spLocks noGrp="1"/>
          </p:cNvSpPr>
          <p:nvPr>
            <p:ph type="title"/>
          </p:nvPr>
        </p:nvSpPr>
        <p:spPr/>
        <p:txBody>
          <a:bodyPr/>
          <a:lstStyle/>
          <a:p>
            <a:r>
              <a:rPr lang="en-US" dirty="0"/>
              <a:t>Spreadsheet Tab 2</a:t>
            </a:r>
          </a:p>
        </p:txBody>
      </p:sp>
      <p:sp>
        <p:nvSpPr>
          <p:cNvPr id="3" name="Content Placeholder 2">
            <a:extLst>
              <a:ext uri="{FF2B5EF4-FFF2-40B4-BE49-F238E27FC236}">
                <a16:creationId xmlns:a16="http://schemas.microsoft.com/office/drawing/2014/main" id="{E02573B0-FAFA-F310-249D-CCA0E8DA872A}"/>
              </a:ext>
            </a:extLst>
          </p:cNvPr>
          <p:cNvSpPr>
            <a:spLocks noGrp="1"/>
          </p:cNvSpPr>
          <p:nvPr>
            <p:ph idx="1"/>
          </p:nvPr>
        </p:nvSpPr>
        <p:spPr>
          <a:xfrm>
            <a:off x="206477" y="1388146"/>
            <a:ext cx="11828207" cy="4983157"/>
          </a:xfrm>
        </p:spPr>
        <p:txBody>
          <a:bodyPr>
            <a:normAutofit fontScale="62500" lnSpcReduction="20000"/>
          </a:bodyPr>
          <a:lstStyle/>
          <a:p>
            <a:pPr marL="514350" lvl="0" indent="-514350">
              <a:buFont typeface="+mj-lt"/>
              <a:buAutoNum type="arabicPeriod" startAt="2"/>
            </a:pPr>
            <a:r>
              <a:rPr lang="en-US" sz="2800" b="1" dirty="0"/>
              <a:t>Narrative</a:t>
            </a:r>
          </a:p>
          <a:p>
            <a:r>
              <a:rPr lang="en-US" sz="2800" b="1" dirty="0"/>
              <a:t>Principles to Prioritize and Rank Opportunity Zones: </a:t>
            </a:r>
            <a:endParaRPr lang="en-US" sz="2800" dirty="0"/>
          </a:p>
          <a:p>
            <a:r>
              <a:rPr lang="en-US" sz="2800" dirty="0"/>
              <a:t>Local decision-makers are asked to explain how the following principles lead them to their ranking of eligible census tracts:  </a:t>
            </a:r>
          </a:p>
          <a:p>
            <a:pPr lvl="1"/>
            <a:r>
              <a:rPr lang="en-US" sz="2400" b="1" dirty="0"/>
              <a:t>Needs</a:t>
            </a:r>
            <a:r>
              <a:rPr lang="en-US" sz="2400" dirty="0"/>
              <a:t> of the low-income community and other partners serving the zone including data about the unemployment rate, high poverty rate and low median income</a:t>
            </a:r>
          </a:p>
          <a:p>
            <a:pPr lvl="1"/>
            <a:r>
              <a:rPr lang="en-US" sz="2400" dirty="0"/>
              <a:t>Potential for positive impact to </a:t>
            </a:r>
            <a:r>
              <a:rPr lang="en-US" sz="2400" b="1" dirty="0"/>
              <a:t>further equity and inclusion</a:t>
            </a:r>
            <a:r>
              <a:rPr lang="en-US" sz="2400" dirty="0"/>
              <a:t> and minimize displacement and gentrification</a:t>
            </a:r>
          </a:p>
          <a:p>
            <a:pPr lvl="1"/>
            <a:r>
              <a:rPr lang="en-US" sz="2400" b="1" dirty="0"/>
              <a:t>Commitment(s) to support the zone</a:t>
            </a:r>
            <a:r>
              <a:rPr lang="en-US" sz="2400" dirty="0"/>
              <a:t> by industry, education, nonprofits and governments including ongoing collaborations (i.e. promise zones, empowerment zones and renewal communities)</a:t>
            </a:r>
          </a:p>
          <a:p>
            <a:pPr lvl="1"/>
            <a:r>
              <a:rPr lang="en-US" sz="2400" b="1" dirty="0"/>
              <a:t>Development possibilities</a:t>
            </a:r>
            <a:r>
              <a:rPr lang="en-US" sz="2400" dirty="0"/>
              <a:t> within the zone in the next 5 years including affordable and workforce housing and economic development </a:t>
            </a:r>
          </a:p>
          <a:p>
            <a:pPr lvl="1"/>
            <a:r>
              <a:rPr lang="en-US" sz="2400" b="1" dirty="0"/>
              <a:t>Engagement</a:t>
            </a:r>
            <a:r>
              <a:rPr lang="en-US" sz="2400" dirty="0"/>
              <a:t> with organizations who have indicated an interest in creating Opportunity Funds</a:t>
            </a:r>
          </a:p>
          <a:p>
            <a:pPr lvl="1"/>
            <a:r>
              <a:rPr lang="en-US" sz="2400" dirty="0"/>
              <a:t>Businesses and emerging businesses with </a:t>
            </a:r>
            <a:r>
              <a:rPr lang="en-US" sz="2400" b="1" dirty="0"/>
              <a:t>investment potential</a:t>
            </a:r>
            <a:r>
              <a:rPr lang="en-US" sz="2400" dirty="0"/>
              <a:t> in the zone </a:t>
            </a:r>
          </a:p>
          <a:p>
            <a:pPr lvl="1"/>
            <a:r>
              <a:rPr lang="en-US" sz="2400" b="1" dirty="0"/>
              <a:t>Potential positive impact</a:t>
            </a:r>
            <a:r>
              <a:rPr lang="en-US" sz="2400" dirty="0"/>
              <a:t> the zone could have on the most distressed communities</a:t>
            </a:r>
          </a:p>
          <a:p>
            <a:pPr lvl="1"/>
            <a:r>
              <a:rPr lang="en-US" sz="2400" dirty="0"/>
              <a:t>Highlight any </a:t>
            </a:r>
            <a:r>
              <a:rPr lang="en-US" sz="2400" b="1" dirty="0"/>
              <a:t>existing OZ projects</a:t>
            </a:r>
            <a:r>
              <a:rPr lang="en-US" sz="2400" dirty="0"/>
              <a:t> in your area that have occurred during the first round of the program.</a:t>
            </a:r>
          </a:p>
          <a:p>
            <a:endParaRPr lang="en-US" dirty="0"/>
          </a:p>
        </p:txBody>
      </p:sp>
    </p:spTree>
    <p:extLst>
      <p:ext uri="{BB962C8B-B14F-4D97-AF65-F5344CB8AC3E}">
        <p14:creationId xmlns:p14="http://schemas.microsoft.com/office/powerpoint/2010/main" val="3563102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6D8A4-E50D-7A6F-DE0B-75EA8B1B0F1A}"/>
              </a:ext>
            </a:extLst>
          </p:cNvPr>
          <p:cNvSpPr>
            <a:spLocks noGrp="1"/>
          </p:cNvSpPr>
          <p:nvPr>
            <p:ph type="title"/>
          </p:nvPr>
        </p:nvSpPr>
        <p:spPr/>
        <p:txBody>
          <a:bodyPr/>
          <a:lstStyle/>
          <a:p>
            <a:r>
              <a:rPr lang="en-US" dirty="0"/>
              <a:t>Spreadsheet Tab 2, Continued</a:t>
            </a:r>
          </a:p>
        </p:txBody>
      </p:sp>
      <p:sp>
        <p:nvSpPr>
          <p:cNvPr id="3" name="Content Placeholder 2">
            <a:extLst>
              <a:ext uri="{FF2B5EF4-FFF2-40B4-BE49-F238E27FC236}">
                <a16:creationId xmlns:a16="http://schemas.microsoft.com/office/drawing/2014/main" id="{87BA609B-A184-BF9D-CA27-EDF61CE54EBA}"/>
              </a:ext>
            </a:extLst>
          </p:cNvPr>
          <p:cNvSpPr>
            <a:spLocks noGrp="1"/>
          </p:cNvSpPr>
          <p:nvPr>
            <p:ph idx="1"/>
          </p:nvPr>
        </p:nvSpPr>
        <p:spPr/>
        <p:txBody>
          <a:bodyPr>
            <a:normAutofit fontScale="92500" lnSpcReduction="10000"/>
          </a:bodyPr>
          <a:lstStyle/>
          <a:p>
            <a:pPr marL="0" indent="0">
              <a:buNone/>
            </a:pPr>
            <a:r>
              <a:rPr lang="en-US" b="1" dirty="0"/>
              <a:t>Collaboration: </a:t>
            </a:r>
            <a:endParaRPr lang="en-US" dirty="0"/>
          </a:p>
          <a:p>
            <a:pPr lvl="0"/>
            <a:r>
              <a:rPr lang="en-US" dirty="0"/>
              <a:t>Outline how you collaborated and received input from community, nonprofit, industry and business partners as well as the residents of the communities most in need of investment in making your recommendations.  </a:t>
            </a:r>
          </a:p>
          <a:p>
            <a:pPr marL="0" indent="0">
              <a:buNone/>
            </a:pPr>
            <a:r>
              <a:rPr lang="en-US" b="1" dirty="0"/>
              <a:t>Opportunity Funds:  </a:t>
            </a:r>
            <a:endParaRPr lang="en-US" dirty="0"/>
          </a:p>
          <a:p>
            <a:pPr lvl="0"/>
            <a:r>
              <a:rPr lang="en-US" dirty="0"/>
              <a:t>The promise of Opportunity Zones can only be met if Opportunity Funds are created that deploy private investment into Opportunity Zones.  We strongly encourage you to reach out to any entities (i.e. community banks, foundations, CDFIs, CDCs) that may be working to create an Opportunity Fund as you create your priorities.  While this is very early in the process, please share with us any entities you have reached out to about creating Opportunity Funds for Opportunity Zones in your region.</a:t>
            </a:r>
          </a:p>
          <a:p>
            <a:endParaRPr lang="en-US" dirty="0"/>
          </a:p>
        </p:txBody>
      </p:sp>
    </p:spTree>
    <p:extLst>
      <p:ext uri="{BB962C8B-B14F-4D97-AF65-F5344CB8AC3E}">
        <p14:creationId xmlns:p14="http://schemas.microsoft.com/office/powerpoint/2010/main" val="2993633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7B3BF-D72A-7EEC-C3D7-94483144F0D2}"/>
              </a:ext>
            </a:extLst>
          </p:cNvPr>
          <p:cNvSpPr>
            <a:spLocks noGrp="1"/>
          </p:cNvSpPr>
          <p:nvPr>
            <p:ph type="title"/>
          </p:nvPr>
        </p:nvSpPr>
        <p:spPr/>
        <p:txBody>
          <a:bodyPr/>
          <a:lstStyle/>
          <a:p>
            <a:r>
              <a:rPr lang="en-US" dirty="0"/>
              <a:t>Spreadsheet Tab 3</a:t>
            </a:r>
          </a:p>
        </p:txBody>
      </p:sp>
      <p:sp>
        <p:nvSpPr>
          <p:cNvPr id="3" name="Content Placeholder 2">
            <a:extLst>
              <a:ext uri="{FF2B5EF4-FFF2-40B4-BE49-F238E27FC236}">
                <a16:creationId xmlns:a16="http://schemas.microsoft.com/office/drawing/2014/main" id="{B1603D87-3DA3-3B81-4819-34AD35A50D2F}"/>
              </a:ext>
            </a:extLst>
          </p:cNvPr>
          <p:cNvSpPr>
            <a:spLocks noGrp="1"/>
          </p:cNvSpPr>
          <p:nvPr>
            <p:ph idx="1"/>
          </p:nvPr>
        </p:nvSpPr>
        <p:spPr/>
        <p:txBody>
          <a:bodyPr/>
          <a:lstStyle/>
          <a:p>
            <a:pPr marL="457200" lvl="0" indent="-457200">
              <a:buFont typeface="+mj-lt"/>
              <a:buAutoNum type="arabicPeriod" startAt="3"/>
            </a:pPr>
            <a:r>
              <a:rPr lang="en-US" b="1" dirty="0"/>
              <a:t>Rank Eligible Census Tracts: </a:t>
            </a:r>
          </a:p>
          <a:p>
            <a:r>
              <a:rPr lang="en-US" dirty="0"/>
              <a:t>Please rank your eligible census tracts by priority for designation (</a:t>
            </a:r>
            <a:r>
              <a:rPr lang="en-US" dirty="0" err="1"/>
              <a:t>ie</a:t>
            </a:r>
            <a:r>
              <a:rPr lang="en-US" dirty="0"/>
              <a:t>, if your geographic area has 3 eligible census tracts, rank your first choice 1, second choice 2, 3rd choice 3, etc.).</a:t>
            </a:r>
          </a:p>
          <a:p>
            <a:r>
              <a:rPr lang="en-US" dirty="0"/>
              <a:t>In the spreadsheet, add or subtract ranking numbers as needed based on the number of eligible census tracts in your geographic area.</a:t>
            </a:r>
          </a:p>
          <a:p>
            <a:endParaRPr lang="en-US" dirty="0"/>
          </a:p>
        </p:txBody>
      </p:sp>
    </p:spTree>
    <p:extLst>
      <p:ext uri="{BB962C8B-B14F-4D97-AF65-F5344CB8AC3E}">
        <p14:creationId xmlns:p14="http://schemas.microsoft.com/office/powerpoint/2010/main" val="478301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69C56-3990-8EFB-121D-79F14354EC04}"/>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140552AF-EBE6-C538-B0B4-7C13F0A79D3A}"/>
              </a:ext>
            </a:extLst>
          </p:cNvPr>
          <p:cNvSpPr>
            <a:spLocks noGrp="1"/>
          </p:cNvSpPr>
          <p:nvPr>
            <p:ph idx="1"/>
          </p:nvPr>
        </p:nvSpPr>
        <p:spPr/>
        <p:txBody>
          <a:bodyPr>
            <a:normAutofit fontScale="92500" lnSpcReduction="10000"/>
          </a:bodyPr>
          <a:lstStyle/>
          <a:p>
            <a:pPr lvl="0"/>
            <a:r>
              <a:rPr lang="en-US" u="sng" dirty="0">
                <a:hlinkClick r:id="rId2"/>
              </a:rPr>
              <a:t>Eligible Census Tracts for Nomination as 2027 Opportunity Zones</a:t>
            </a:r>
            <a:r>
              <a:rPr lang="en-US" dirty="0"/>
              <a:t> Authoritative Eligible Tract Resource from U.S. Department of Treasury (filter for Minnesota or relevant county to narrow your search)</a:t>
            </a:r>
          </a:p>
          <a:p>
            <a:pPr lvl="0"/>
            <a:r>
              <a:rPr lang="en-US" u="sng" dirty="0">
                <a:hlinkClick r:id="rId3"/>
              </a:rPr>
              <a:t>Map of all eligible census tracts</a:t>
            </a:r>
            <a:r>
              <a:rPr lang="en-US" dirty="0"/>
              <a:t>: National mapping resource (zoom in on Minnesota or search for Minnesota counties)</a:t>
            </a:r>
          </a:p>
          <a:p>
            <a:r>
              <a:rPr lang="en-US" dirty="0">
                <a:hlinkClick r:id="rId4"/>
              </a:rPr>
              <a:t>U.S. Department of Treasury Opportunity Zone Resources</a:t>
            </a:r>
            <a:endParaRPr lang="en-US" dirty="0"/>
          </a:p>
          <a:p>
            <a:pPr lvl="0"/>
            <a:r>
              <a:rPr lang="en-US" u="sng" dirty="0">
                <a:hlinkClick r:id="rId5"/>
              </a:rPr>
              <a:t>Link</a:t>
            </a:r>
            <a:r>
              <a:rPr lang="en-US" dirty="0"/>
              <a:t> to Economic Innovation Group information about Opportunity Zones</a:t>
            </a:r>
          </a:p>
          <a:p>
            <a:r>
              <a:rPr lang="en-US" dirty="0">
                <a:hlinkClick r:id="rId6"/>
              </a:rPr>
              <a:t>Urban Institute tool</a:t>
            </a:r>
            <a:r>
              <a:rPr lang="en-US" dirty="0"/>
              <a:t> to inform 2026 Opportunity Zone selections for state and local decisionmakers</a:t>
            </a:r>
          </a:p>
          <a:p>
            <a:pPr lvl="0"/>
            <a:r>
              <a:rPr lang="en-US" u="sng" dirty="0">
                <a:hlinkClick r:id="rId7"/>
              </a:rPr>
              <a:t>Link to full bill</a:t>
            </a:r>
            <a:r>
              <a:rPr lang="en-US" dirty="0"/>
              <a:t> that includes Opportunity Zones language </a:t>
            </a:r>
          </a:p>
        </p:txBody>
      </p:sp>
    </p:spTree>
    <p:extLst>
      <p:ext uri="{BB962C8B-B14F-4D97-AF65-F5344CB8AC3E}">
        <p14:creationId xmlns:p14="http://schemas.microsoft.com/office/powerpoint/2010/main" val="1469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80571-6330-7D62-0390-372F326F9683}"/>
              </a:ext>
            </a:extLst>
          </p:cNvPr>
          <p:cNvSpPr>
            <a:spLocks noGrp="1"/>
          </p:cNvSpPr>
          <p:nvPr>
            <p:ph type="title"/>
          </p:nvPr>
        </p:nvSpPr>
        <p:spPr/>
        <p:txBody>
          <a:bodyPr/>
          <a:lstStyle/>
          <a:p>
            <a:r>
              <a:rPr lang="en-US" dirty="0"/>
              <a:t>DEED/MHFA’s Role</a:t>
            </a:r>
          </a:p>
        </p:txBody>
      </p:sp>
      <p:sp>
        <p:nvSpPr>
          <p:cNvPr id="3" name="Content Placeholder 2">
            <a:extLst>
              <a:ext uri="{FF2B5EF4-FFF2-40B4-BE49-F238E27FC236}">
                <a16:creationId xmlns:a16="http://schemas.microsoft.com/office/drawing/2014/main" id="{56F03FE2-7131-5435-A480-526A9ED31EBF}"/>
              </a:ext>
            </a:extLst>
          </p:cNvPr>
          <p:cNvSpPr>
            <a:spLocks noGrp="1"/>
          </p:cNvSpPr>
          <p:nvPr>
            <p:ph idx="1"/>
          </p:nvPr>
        </p:nvSpPr>
        <p:spPr>
          <a:xfrm>
            <a:off x="676656" y="1594624"/>
            <a:ext cx="10677144" cy="4582339"/>
          </a:xfrm>
        </p:spPr>
        <p:txBody>
          <a:bodyPr vert="horz" lIns="91440" tIns="45720" rIns="91440" bIns="45720" rtlCol="0" anchor="t">
            <a:noAutofit/>
          </a:bodyPr>
          <a:lstStyle/>
          <a:p>
            <a:r>
              <a:rPr lang="en-US" sz="2300" dirty="0">
                <a:solidFill>
                  <a:schemeClr val="tx1"/>
                </a:solidFill>
              </a:rPr>
              <a:t>DEED/MHFA provide education to local governments about the Opportunity Zone program and assist the Governor's Office in designation of census tracts. Once the nomination is submitted, DEED/MHFA have no role in program administration. </a:t>
            </a:r>
            <a:endParaRPr lang="en-US" sz="2300" dirty="0">
              <a:solidFill>
                <a:schemeClr val="tx1"/>
              </a:solidFill>
              <a:ea typeface="Calibri"/>
              <a:cs typeface="Calibri"/>
            </a:endParaRPr>
          </a:p>
          <a:p>
            <a:r>
              <a:rPr lang="en-US" sz="2300" dirty="0">
                <a:solidFill>
                  <a:schemeClr val="tx1"/>
                </a:solidFill>
              </a:rPr>
              <a:t>Cities approve developments that may be funded by Opportunity Zone investments - ex. an apartment building in Minneapolis</a:t>
            </a:r>
            <a:endParaRPr lang="en-US" sz="2300" dirty="0">
              <a:solidFill>
                <a:schemeClr val="tx1"/>
              </a:solidFill>
              <a:ea typeface="Calibri"/>
              <a:cs typeface="Calibri"/>
            </a:endParaRPr>
          </a:p>
          <a:p>
            <a:r>
              <a:rPr lang="en-US" sz="2300" dirty="0">
                <a:solidFill>
                  <a:schemeClr val="tx1"/>
                </a:solidFill>
              </a:rPr>
              <a:t>DEED/MHFA are not engaged on any Opportunity Zone eligible projects</a:t>
            </a:r>
            <a:endParaRPr lang="en-US" sz="2300" dirty="0">
              <a:solidFill>
                <a:schemeClr val="tx1"/>
              </a:solidFill>
              <a:ea typeface="Calibri"/>
              <a:cs typeface="Calibri"/>
            </a:endParaRPr>
          </a:p>
          <a:p>
            <a:pPr lvl="1"/>
            <a:r>
              <a:rPr lang="en-US" sz="2300" dirty="0">
                <a:solidFill>
                  <a:schemeClr val="tx1"/>
                </a:solidFill>
              </a:rPr>
              <a:t>Projects do not inform DEED/MHFA on benefits or outcomes</a:t>
            </a:r>
            <a:endParaRPr lang="en-US" sz="2300" dirty="0">
              <a:solidFill>
                <a:schemeClr val="tx1"/>
              </a:solidFill>
              <a:ea typeface="Calibri"/>
              <a:cs typeface="Calibri"/>
            </a:endParaRPr>
          </a:p>
          <a:p>
            <a:pPr lvl="1"/>
            <a:r>
              <a:rPr lang="en-US" sz="2300" dirty="0">
                <a:solidFill>
                  <a:schemeClr val="tx1"/>
                </a:solidFill>
                <a:ea typeface="Calibri"/>
                <a:cs typeface="Calibri"/>
              </a:rPr>
              <a:t>In the past, there was no public data on the effectiveness of Opportunity Zone designations.  There is expected to be more reporting in this iteration, but DEED/MHFA have no role in reporting.</a:t>
            </a:r>
          </a:p>
        </p:txBody>
      </p:sp>
    </p:spTree>
    <p:extLst>
      <p:ext uri="{BB962C8B-B14F-4D97-AF65-F5344CB8AC3E}">
        <p14:creationId xmlns:p14="http://schemas.microsoft.com/office/powerpoint/2010/main" val="539777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155992-8427-BF31-0BCD-EBE1C781FFBE}"/>
              </a:ext>
            </a:extLst>
          </p:cNvPr>
          <p:cNvSpPr>
            <a:spLocks noGrp="1"/>
          </p:cNvSpPr>
          <p:nvPr>
            <p:ph type="title"/>
          </p:nvPr>
        </p:nvSpPr>
        <p:spPr/>
        <p:txBody>
          <a:bodyPr/>
          <a:lstStyle/>
          <a:p>
            <a:endParaRPr lang="en-US"/>
          </a:p>
        </p:txBody>
      </p:sp>
      <p:sp>
        <p:nvSpPr>
          <p:cNvPr id="2" name="TextBox 1">
            <a:extLst>
              <a:ext uri="{FF2B5EF4-FFF2-40B4-BE49-F238E27FC236}">
                <a16:creationId xmlns:a16="http://schemas.microsoft.com/office/drawing/2014/main" id="{96E5791B-63F6-4F15-2A68-8AF5A0457768}"/>
              </a:ext>
            </a:extLst>
          </p:cNvPr>
          <p:cNvSpPr txBox="1"/>
          <p:nvPr/>
        </p:nvSpPr>
        <p:spPr>
          <a:xfrm>
            <a:off x="2341257" y="4606455"/>
            <a:ext cx="7216878" cy="1200329"/>
          </a:xfrm>
          <a:prstGeom prst="rect">
            <a:avLst/>
          </a:prstGeom>
          <a:noFill/>
        </p:spPr>
        <p:txBody>
          <a:bodyPr wrap="square" rtlCol="0">
            <a:spAutoFit/>
          </a:bodyPr>
          <a:lstStyle/>
          <a:p>
            <a:pPr algn="ctr"/>
            <a:r>
              <a:rPr lang="en-US" dirty="0">
                <a:hlinkClick r:id="rId2"/>
              </a:rPr>
              <a:t>https://mn.gov/deed/business/financing-business/tax-credits/opp-zones/</a:t>
            </a:r>
            <a:r>
              <a:rPr lang="en-US" dirty="0"/>
              <a:t> </a:t>
            </a:r>
          </a:p>
          <a:p>
            <a:pPr algn="ctr"/>
            <a:endParaRPr lang="en-US" dirty="0"/>
          </a:p>
          <a:p>
            <a:pPr algn="ctr"/>
            <a:r>
              <a:rPr lang="en-US" dirty="0"/>
              <a:t>The email address to use for questions and submissions for this process is: </a:t>
            </a:r>
            <a:r>
              <a:rPr lang="en-US" dirty="0">
                <a:hlinkClick r:id="rId3"/>
              </a:rPr>
              <a:t>EconomicAnalysis.deed@state.mn.us</a:t>
            </a:r>
            <a:r>
              <a:rPr lang="en-US" dirty="0"/>
              <a:t> </a:t>
            </a:r>
          </a:p>
        </p:txBody>
      </p:sp>
    </p:spTree>
    <p:extLst>
      <p:ext uri="{BB962C8B-B14F-4D97-AF65-F5344CB8AC3E}">
        <p14:creationId xmlns:p14="http://schemas.microsoft.com/office/powerpoint/2010/main" val="3155584822"/>
      </p:ext>
    </p:extLst>
  </p:cSld>
  <p:clrMapOvr>
    <a:masterClrMapping/>
  </p:clrMapOvr>
</p:sld>
</file>

<file path=ppt/theme/theme1.xml><?xml version="1.0" encoding="utf-8"?>
<a:theme xmlns:a="http://schemas.openxmlformats.org/drawingml/2006/main" name="Minnesota">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nesota" id="{E04BA5F4-CE1C-4B79-8BFE-F754AC522AFF}" vid="{B4B98194-E7C9-426C-A957-74BA7BF216EB}"/>
    </a:ext>
  </a:extLst>
</a:theme>
</file>

<file path=docMetadata/LabelInfo.xml><?xml version="1.0" encoding="utf-8"?>
<clbl:labelList xmlns:clbl="http://schemas.microsoft.com/office/2020/mipLabelMetadata">
  <clbl:label id="{eb14b046-24c4-4519-8f26-b89c2159828c}" enabled="0" method="" siteId="{eb14b046-24c4-4519-8f26-b89c2159828c}" removed="1"/>
</clbl:labelList>
</file>

<file path=docProps/app.xml><?xml version="1.0" encoding="utf-8"?>
<Properties xmlns="http://schemas.openxmlformats.org/officeDocument/2006/extended-properties" xmlns:vt="http://schemas.openxmlformats.org/officeDocument/2006/docPropsVTypes">
  <Template>Minnesota</Template>
  <TotalTime>5620</TotalTime>
  <Words>1654</Words>
  <Application>Microsoft Office PowerPoint</Application>
  <PresentationFormat>Widescreen</PresentationFormat>
  <Paragraphs>122</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Minnesota</vt:lpstr>
      <vt:lpstr>Opportunity Zones Overview and Nomination Process</vt:lpstr>
      <vt:lpstr>What is an Opportunity Zone?</vt:lpstr>
      <vt:lpstr>What Are The Tax Benefits of Opportunity Zones?</vt:lpstr>
      <vt:lpstr>2018 Compared to 2026</vt:lpstr>
      <vt:lpstr>Eligible Census Tracts</vt:lpstr>
      <vt:lpstr>The Nomination Process</vt:lpstr>
      <vt:lpstr>Input from Local Governments For the Nomination Process</vt:lpstr>
      <vt:lpstr>Counties with No Eligible Tracts</vt:lpstr>
      <vt:lpstr>Counties With Eligible Census Tracts</vt:lpstr>
      <vt:lpstr>Tribal Governments with Eligible Tracts</vt:lpstr>
      <vt:lpstr>Timeline</vt:lpstr>
      <vt:lpstr>Process to Prioritize and Rank Eligible Census Tracts</vt:lpstr>
      <vt:lpstr>Spreadsheet Tab 2</vt:lpstr>
      <vt:lpstr>Spreadsheet Tab 2, Continued</vt:lpstr>
      <vt:lpstr>Spreadsheet Tab 3</vt:lpstr>
      <vt:lpstr>Resources</vt:lpstr>
      <vt:lpstr>DEED/MHFA’s Role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H.R. 1 on the Opportunity Zone Program</dc:title>
  <dc:creator>Ratner, Nathan (DEED)</dc:creator>
  <cp:lastModifiedBy>Young, Neal (DEED)</cp:lastModifiedBy>
  <cp:revision>199</cp:revision>
  <dcterms:created xsi:type="dcterms:W3CDTF">2025-08-07T20:58:58Z</dcterms:created>
  <dcterms:modified xsi:type="dcterms:W3CDTF">2026-06-08T14:19:58Z</dcterms:modified>
</cp:coreProperties>
</file>