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10" r:id="rId4"/>
    <p:sldMasterId id="2147483826" r:id="rId5"/>
  </p:sldMasterIdLst>
  <p:notesMasterIdLst>
    <p:notesMasterId r:id="rId17"/>
  </p:notesMasterIdLst>
  <p:handoutMasterIdLst>
    <p:handoutMasterId r:id="rId18"/>
  </p:handoutMasterIdLst>
  <p:sldIdLst>
    <p:sldId id="482" r:id="rId6"/>
    <p:sldId id="661" r:id="rId7"/>
    <p:sldId id="667" r:id="rId8"/>
    <p:sldId id="663" r:id="rId9"/>
    <p:sldId id="662" r:id="rId10"/>
    <p:sldId id="664" r:id="rId11"/>
    <p:sldId id="665" r:id="rId12"/>
    <p:sldId id="666" r:id="rId13"/>
    <p:sldId id="458" r:id="rId14"/>
    <p:sldId id="515" r:id="rId15"/>
    <p:sldId id="659" r:id="rId16"/>
  </p:sldIdLst>
  <p:sldSz cx="9144000" cy="6858000" type="screen4x3"/>
  <p:notesSz cx="6858000" cy="9144000"/>
  <p:custDataLst>
    <p:tags r:id="rId1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8BE21"/>
    <a:srgbClr val="000000"/>
    <a:srgbClr val="003865"/>
    <a:srgbClr val="0D0D0D"/>
    <a:srgbClr val="E8E8E8"/>
    <a:srgbClr val="B20738"/>
    <a:srgbClr val="00A3E2"/>
    <a:srgbClr val="2C2C2C"/>
    <a:srgbClr val="F5F5F5"/>
    <a:srgbClr val="3838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34" autoAdjust="0"/>
    <p:restoredTop sz="89889" autoAdjust="0"/>
  </p:normalViewPr>
  <p:slideViewPr>
    <p:cSldViewPr snapToGrid="0">
      <p:cViewPr varScale="1">
        <p:scale>
          <a:sx n="104" d="100"/>
          <a:sy n="104" d="100"/>
        </p:scale>
        <p:origin x="1866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0" d="100"/>
          <a:sy n="90" d="100"/>
        </p:scale>
        <p:origin x="2604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tags" Target="tags/tag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>
              <a:latin typeface="NeueHaasGroteskText Std" panose="020B05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>
                <a:latin typeface="NeueHaasGroteskText Std" panose="020B0504020202020204" pitchFamily="34" charset="0"/>
              </a:rPr>
              <a:t>February 2023</a:t>
            </a:r>
            <a:endParaRPr lang="en-US" dirty="0">
              <a:latin typeface="NeueHaasGroteskText Std" panose="020B05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NeueHaasGroteskText Std" panose="020B05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886E1E-70B3-41D2-AD41-BEE4979EC759}" type="slidenum">
              <a:rPr lang="en-US" smtClean="0">
                <a:latin typeface="NeueHaasGroteskText Std" panose="020B0504020202020204" pitchFamily="34" charset="0"/>
              </a:rPr>
              <a:t>‹#›</a:t>
            </a:fld>
            <a:endParaRPr lang="en-US" dirty="0">
              <a:latin typeface="NeueHaasGroteskText Std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661188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NeueHaasGroteskText Std" panose="020B05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NeueHaasGroteskText Std" panose="020B0504020202020204" pitchFamily="34" charset="0"/>
              </a:defRPr>
            </a:lvl1pPr>
          </a:lstStyle>
          <a:p>
            <a:r>
              <a:rPr lang="en-US"/>
              <a:t>February 2023</a:t>
            </a:r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NeueHaasGroteskText Std" panose="020B05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NeueHaasGroteskText Std" panose="020B0504020202020204" pitchFamily="34" charset="0"/>
              </a:defRPr>
            </a:lvl1pPr>
          </a:lstStyle>
          <a:p>
            <a:fld id="{F9F08466-AEA7-4FC0-9459-6A32F61DA29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9786634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NeueHaasGroteskText Std" panose="020B05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NeueHaasGroteskText Std" panose="020B05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NeueHaasGroteskText Std" panose="020B05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NeueHaasGroteskText Std" panose="020B05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NeueHaasGroteskText Std" panose="020B05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February 2023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661796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056A68C-B2B8-4636-9C3C-C6661393DB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31425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9F08466-AEA7-4FC0-9459-6A32F61DA297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February 2023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120081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>
              <a:solidFill>
                <a:schemeClr val="tx1"/>
              </a:solidFill>
              <a:effectLst/>
              <a:latin typeface="NeueHaasGroteskText Std" panose="020B05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February 2023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44203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>
              <a:solidFill>
                <a:schemeClr val="tx1"/>
              </a:solidFill>
              <a:effectLst/>
              <a:latin typeface="NeueHaasGroteskText Std" panose="020B05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February 2023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46805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>
              <a:solidFill>
                <a:schemeClr val="tx1"/>
              </a:solidFill>
              <a:effectLst/>
              <a:latin typeface="NeueHaasGroteskText Std" panose="020B05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February 2023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37407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>
              <a:solidFill>
                <a:schemeClr val="tx1"/>
              </a:solidFill>
              <a:effectLst/>
              <a:latin typeface="NeueHaasGroteskText Std" panose="020B05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February 2023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44010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>
              <a:solidFill>
                <a:schemeClr val="tx1"/>
              </a:solidFill>
              <a:effectLst/>
              <a:latin typeface="NeueHaasGroteskText Std" panose="020B05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February 2023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34965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>
              <a:solidFill>
                <a:schemeClr val="tx1"/>
              </a:solidFill>
              <a:effectLst/>
              <a:latin typeface="NeueHaasGroteskText Std" panose="020B05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February 2023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61716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>
              <a:solidFill>
                <a:schemeClr val="tx1"/>
              </a:solidFill>
              <a:effectLst/>
              <a:latin typeface="NeueHaasGroteskText Std" panose="020B05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February 2023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00155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>
              <a:solidFill>
                <a:schemeClr val="tx1"/>
              </a:solidFill>
              <a:effectLst/>
              <a:latin typeface="NeueHaasGroteskText Std" panose="020B05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February 2023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47863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8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9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Logo Only)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188571"/>
            <a:ext cx="9144000" cy="1199223"/>
          </a:xfrm>
          <a:solidFill>
            <a:schemeClr val="accent2"/>
          </a:solidFill>
        </p:spPr>
        <p:txBody>
          <a:bodyPr wrap="square" lIns="182880" tIns="91440" rIns="182880" bIns="91440" spcCol="0" anchor="ctr">
            <a:normAutofit/>
          </a:bodyPr>
          <a:lstStyle>
            <a:lvl1pPr algn="ctr">
              <a:lnSpc>
                <a:spcPct val="90000"/>
              </a:lnSpc>
              <a:defRPr sz="36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enter the slideshow title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0" y="5387793"/>
            <a:ext cx="9144000" cy="14702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ln>
                <a:noFill/>
              </a:ln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101852" y="5503407"/>
            <a:ext cx="4940300" cy="903062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1000"/>
              </a:spcAft>
              <a:buNone/>
              <a:defRPr sz="1800" baseline="0"/>
            </a:lvl1pPr>
          </a:lstStyle>
          <a:p>
            <a:r>
              <a:rPr lang="en-US" sz="1800" dirty="0" err="1"/>
              <a:t>Firstname</a:t>
            </a:r>
            <a:r>
              <a:rPr lang="en-US" sz="1800" dirty="0"/>
              <a:t> </a:t>
            </a:r>
            <a:r>
              <a:rPr lang="en-US" sz="1800" dirty="0" err="1"/>
              <a:t>Lastname</a:t>
            </a:r>
            <a:r>
              <a:rPr lang="en-US" sz="1800" dirty="0"/>
              <a:t> | Job Title</a:t>
            </a:r>
          </a:p>
          <a:p>
            <a:r>
              <a:rPr lang="en-US" sz="1800" dirty="0"/>
              <a:t>Date</a:t>
            </a:r>
            <a:endParaRPr lang="en-US" dirty="0"/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en-US"/>
              <a:t>February 2023</a:t>
            </a: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6" y="6356356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Optional Tagline Goes Here | mn.gov/websiteurl</a:t>
            </a:r>
            <a:endParaRPr lang="en-US" dirty="0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3666" y="1798688"/>
            <a:ext cx="5796669" cy="919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7389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Overlay, Gray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9" name="Picture Placeholder 1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219198"/>
            <a:ext cx="9144000" cy="5638802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0" y="2609242"/>
            <a:ext cx="4262718" cy="2858714"/>
          </a:xfrm>
          <a:solidFill>
            <a:srgbClr val="003865">
              <a:alpha val="87843"/>
            </a:srgbClr>
          </a:solidFill>
        </p:spPr>
        <p:txBody>
          <a:bodyPr rIns="274320" anchor="ctr"/>
          <a:lstStyle>
            <a:lvl1pPr marL="685766" indent="-228589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defRPr sz="2500">
                <a:solidFill>
                  <a:schemeClr val="bg1"/>
                </a:solidFill>
              </a:defRPr>
            </a:lvl1pPr>
            <a:lvl2pPr marL="1142942" indent="-228589">
              <a:lnSpc>
                <a:spcPct val="100000"/>
              </a:lnSpc>
              <a:buClr>
                <a:schemeClr val="accent2"/>
              </a:buClr>
              <a:defRPr sz="2100">
                <a:solidFill>
                  <a:schemeClr val="bg1"/>
                </a:solidFill>
              </a:defRPr>
            </a:lvl2pPr>
            <a:lvl3pPr marL="1600120" indent="-228589">
              <a:lnSpc>
                <a:spcPct val="100000"/>
              </a:lnSpc>
              <a:buClr>
                <a:schemeClr val="accent2"/>
              </a:buClr>
              <a:defRPr sz="1700">
                <a:solidFill>
                  <a:schemeClr val="bg1"/>
                </a:solidFill>
              </a:defRPr>
            </a:lvl3pPr>
            <a:lvl4pPr marL="2057298" indent="-228589">
              <a:lnSpc>
                <a:spcPct val="100000"/>
              </a:lnSpc>
              <a:buClr>
                <a:schemeClr val="accent2"/>
              </a:buClr>
              <a:defRPr sz="1700">
                <a:solidFill>
                  <a:schemeClr val="bg1"/>
                </a:solidFill>
              </a:defRPr>
            </a:lvl4pPr>
            <a:lvl5pPr marL="2514474" indent="-228589">
              <a:lnSpc>
                <a:spcPct val="100000"/>
              </a:lnSpc>
              <a:buClr>
                <a:schemeClr val="accent2"/>
              </a:buClr>
              <a:defRPr sz="17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February 2023</a:t>
            </a:r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6" y="6356356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Optional Tagline Goes Here | mn.gov/websiteurl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6233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Overlay, Whit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9" name="Picture Placeholder 1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219198"/>
            <a:ext cx="9144000" cy="5638802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0" y="2609242"/>
            <a:ext cx="4262718" cy="2858714"/>
          </a:xfrm>
          <a:solidFill>
            <a:srgbClr val="003865">
              <a:alpha val="87843"/>
            </a:srgbClr>
          </a:solidFill>
        </p:spPr>
        <p:txBody>
          <a:bodyPr rIns="274320" anchor="ctr"/>
          <a:lstStyle>
            <a:lvl1pPr marL="685766" indent="-228589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 marL="1142942" indent="-228589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 marL="1600120" indent="-228589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 marL="2057298" indent="-228589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 marL="2514474" indent="-228589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February 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6" y="6356356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Optional Tagline Goes Here | mn.gov/websiteurl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94880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olid White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628650" y="1366346"/>
            <a:ext cx="7886700" cy="478839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3" y="6356357"/>
            <a:ext cx="1018943" cy="365125"/>
          </a:xfrm>
        </p:spPr>
        <p:txBody>
          <a:bodyPr/>
          <a:lstStyle/>
          <a:p>
            <a:r>
              <a:rPr lang="en-US"/>
              <a:t>February 2023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6" y="6356356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Optional Tagline Goes Here | mn.gov/websiteurl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51" y="6356357"/>
            <a:ext cx="1097001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97657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628650" y="1366346"/>
            <a:ext cx="7886700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3" y="6356357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February 2023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6" y="6356356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Optional Tagline Goes Here | mn.gov/websiteurl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51" y="6356357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79810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(Solid Dark)">
    <p:bg>
      <p:bgPr>
        <a:gradFill>
          <a:gsLst>
            <a:gs pos="100000">
              <a:schemeClr val="tx1">
                <a:lumMod val="80000"/>
              </a:schemeClr>
            </a:gs>
            <a:gs pos="63000">
              <a:schemeClr val="tx1"/>
            </a:gs>
            <a:gs pos="86000">
              <a:schemeClr val="tx1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628650" y="1366346"/>
            <a:ext cx="7886700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3" y="6356357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February 2023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6" y="6356356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Optional Tagline Goes Here | mn.gov/websiteurl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51" y="6356357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0257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olid Lt Gray)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628650" y="1366346"/>
            <a:ext cx="7886700" cy="478839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3" y="6356357"/>
            <a:ext cx="101894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February 2023</a:t>
            </a:r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6" y="6356356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Optional Tagline Goes Here | mn.gov/websiteurl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18351" y="6356357"/>
            <a:ext cx="10970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48708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1" name="Content Placeholder 4"/>
          <p:cNvSpPr>
            <a:spLocks noGrp="1"/>
          </p:cNvSpPr>
          <p:nvPr>
            <p:ph sz="quarter" idx="10"/>
          </p:nvPr>
        </p:nvSpPr>
        <p:spPr>
          <a:xfrm>
            <a:off x="628652" y="1366346"/>
            <a:ext cx="4676215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5740174" y="1364826"/>
            <a:ext cx="3403826" cy="4538434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3" y="6356357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February 2023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6" y="6356356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Optional Tagline Goes Here | mn.gov/websiteurl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51" y="6356357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9878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 (Solid Dark)">
    <p:bg>
      <p:bgPr>
        <a:gradFill>
          <a:gsLst>
            <a:gs pos="100000">
              <a:schemeClr val="tx1">
                <a:lumMod val="80000"/>
              </a:schemeClr>
            </a:gs>
            <a:gs pos="63000">
              <a:schemeClr val="tx1"/>
            </a:gs>
            <a:gs pos="86000">
              <a:schemeClr val="tx1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0" name="Content Placeholder 4"/>
          <p:cNvSpPr>
            <a:spLocks noGrp="1"/>
          </p:cNvSpPr>
          <p:nvPr>
            <p:ph sz="quarter" idx="10"/>
          </p:nvPr>
        </p:nvSpPr>
        <p:spPr>
          <a:xfrm>
            <a:off x="628652" y="1366346"/>
            <a:ext cx="4676215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5740174" y="1364826"/>
            <a:ext cx="3403826" cy="4538434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3" y="6356357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February 2023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6" y="6356356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Optional Tagline Goes Here </a:t>
            </a:r>
            <a:r>
              <a:rPr lang="en-US" dirty="0">
                <a:solidFill>
                  <a:schemeClr val="accent2"/>
                </a:solidFill>
              </a:rPr>
              <a:t>|</a:t>
            </a:r>
            <a:r>
              <a:rPr lang="en-US" dirty="0"/>
              <a:t> mn.gov/</a:t>
            </a:r>
            <a:r>
              <a:rPr lang="en-US" dirty="0" err="1"/>
              <a:t>websiteurl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51" y="6356357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45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(Solid Lt Gray)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7" name="Content Placeholder 4"/>
          <p:cNvSpPr>
            <a:spLocks noGrp="1"/>
          </p:cNvSpPr>
          <p:nvPr>
            <p:ph sz="quarter" idx="10"/>
          </p:nvPr>
        </p:nvSpPr>
        <p:spPr>
          <a:xfrm>
            <a:off x="628652" y="1366346"/>
            <a:ext cx="4676215" cy="4788393"/>
          </a:xfrm>
        </p:spPr>
        <p:txBody>
          <a:bodyPr/>
          <a:lstStyle>
            <a:lvl1pPr>
              <a:buClr>
                <a:schemeClr val="tx1"/>
              </a:buClr>
              <a:defRPr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defRPr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defRPr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defRPr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5740174" y="1364826"/>
            <a:ext cx="3403826" cy="4538434"/>
          </a:xfrm>
        </p:spPr>
        <p:txBody>
          <a:bodyPr/>
          <a:lstStyle>
            <a:lvl1pPr>
              <a:buClr>
                <a:schemeClr val="tx1"/>
              </a:buClr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3" y="6356357"/>
            <a:ext cx="101894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February 2023</a:t>
            </a:r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6" y="6356356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Optional Tagline Goes Here | mn.gov/websiteurl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18351" y="6356357"/>
            <a:ext cx="10970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64900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(4 Up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7" name="Rectangle 16"/>
          <p:cNvSpPr/>
          <p:nvPr userDrawn="1"/>
        </p:nvSpPr>
        <p:spPr>
          <a:xfrm>
            <a:off x="0" y="1216024"/>
            <a:ext cx="9144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604749" y="1981899"/>
            <a:ext cx="157113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436290" y="4345147"/>
            <a:ext cx="1906858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Job Title</a:t>
            </a:r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2734633" y="1967573"/>
            <a:ext cx="157113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2566173" y="4345147"/>
            <a:ext cx="1906858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Job Title</a:t>
            </a:r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8" hasCustomPrompt="1"/>
          </p:nvPr>
        </p:nvSpPr>
        <p:spPr>
          <a:xfrm>
            <a:off x="4864516" y="1967573"/>
            <a:ext cx="157113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4696056" y="4345147"/>
            <a:ext cx="1906858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Job Title</a:t>
            </a:r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20" hasCustomPrompt="1"/>
          </p:nvPr>
        </p:nvSpPr>
        <p:spPr>
          <a:xfrm>
            <a:off x="6994399" y="1967573"/>
            <a:ext cx="157113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6825939" y="4341161"/>
            <a:ext cx="1906858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Job Title</a:t>
            </a:r>
          </a:p>
        </p:txBody>
      </p:sp>
      <p:sp>
        <p:nvSpPr>
          <p:cNvPr id="16" name="Rectangle 15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February 2023</a:t>
            </a:r>
            <a:endParaRPr lang="en-US" dirty="0"/>
          </a:p>
        </p:txBody>
      </p:sp>
      <p:sp>
        <p:nvSpPr>
          <p:cNvPr id="1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6" y="6356356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Optional Tagline Goes Here | mn.gov/websiteurl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780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(Logo Only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188571"/>
            <a:ext cx="9144000" cy="1199223"/>
          </a:xfrm>
          <a:solidFill>
            <a:schemeClr val="accent1"/>
          </a:solidFill>
        </p:spPr>
        <p:txBody>
          <a:bodyPr wrap="square" lIns="182880" tIns="91440" rIns="182880" bIns="91440" spcCol="0" anchor="ctr">
            <a:normAutofit/>
          </a:bodyPr>
          <a:lstStyle>
            <a:lvl1pPr algn="ctr">
              <a:lnSpc>
                <a:spcPct val="90000"/>
              </a:lnSpc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enter the slideshow title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0" y="5387793"/>
            <a:ext cx="9144000" cy="1470213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ln>
                <a:noFill/>
              </a:ln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101852" y="5512601"/>
            <a:ext cx="4940300" cy="903062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1000"/>
              </a:spcAft>
              <a:buNone/>
              <a:defRPr sz="1800" baseline="0"/>
            </a:lvl1pPr>
          </a:lstStyle>
          <a:p>
            <a:r>
              <a:rPr lang="en-US" sz="1800" dirty="0" err="1"/>
              <a:t>Firstname</a:t>
            </a:r>
            <a:r>
              <a:rPr lang="en-US" sz="1800" dirty="0"/>
              <a:t> </a:t>
            </a:r>
            <a:r>
              <a:rPr lang="en-US" sz="1800" dirty="0" err="1"/>
              <a:t>Lastname</a:t>
            </a:r>
            <a:r>
              <a:rPr lang="en-US" sz="1800" dirty="0"/>
              <a:t> | Job Title</a:t>
            </a:r>
          </a:p>
          <a:p>
            <a:r>
              <a:rPr lang="en-US" sz="1800" dirty="0"/>
              <a:t>Date</a:t>
            </a:r>
            <a:endParaRPr lang="en-US" dirty="0"/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en-US"/>
              <a:t>February 2023</a:t>
            </a: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6" y="6356356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Optional Tagline Goes Here | mn.gov/websiteurl</a:t>
            </a:r>
            <a:endParaRPr lang="en-US" dirty="0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1308" y="1773843"/>
            <a:ext cx="5361384" cy="850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811918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(3 Up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rgbClr val="0038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7" name="Rectangle 16"/>
          <p:cNvSpPr/>
          <p:nvPr userDrawn="1"/>
        </p:nvSpPr>
        <p:spPr>
          <a:xfrm>
            <a:off x="0" y="1216024"/>
            <a:ext cx="9144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1179613" y="1964392"/>
            <a:ext cx="1749143" cy="233219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101921" y="4564988"/>
            <a:ext cx="1906858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Job Title</a:t>
            </a:r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3618406" y="1964392"/>
            <a:ext cx="1738398" cy="2317864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3534177" y="4564988"/>
            <a:ext cx="1906858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Job Title</a:t>
            </a:r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8" hasCustomPrompt="1"/>
          </p:nvPr>
        </p:nvSpPr>
        <p:spPr>
          <a:xfrm>
            <a:off x="6050663" y="1964392"/>
            <a:ext cx="1738398" cy="2317864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5966436" y="4564988"/>
            <a:ext cx="1906858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Job Title</a:t>
            </a:r>
          </a:p>
        </p:txBody>
      </p:sp>
      <p:sp>
        <p:nvSpPr>
          <p:cNvPr id="16" name="Rectangle 15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February 2023</a:t>
            </a:r>
            <a:endParaRPr lang="en-US" dirty="0"/>
          </a:p>
        </p:txBody>
      </p:sp>
      <p:sp>
        <p:nvSpPr>
          <p:cNvPr id="1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6" y="6356356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Optional Tagline Goes Here | mn.gov/websiteurl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082459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4-Up Whi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rgbClr val="0038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6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604749" y="1981899"/>
            <a:ext cx="157113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436290" y="4345153"/>
            <a:ext cx="1906858" cy="1623853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2734633" y="1967573"/>
            <a:ext cx="157113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2566173" y="4345147"/>
            <a:ext cx="1906858" cy="162385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8" hasCustomPrompt="1"/>
          </p:nvPr>
        </p:nvSpPr>
        <p:spPr>
          <a:xfrm>
            <a:off x="4864516" y="1967573"/>
            <a:ext cx="157113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4696056" y="4345147"/>
            <a:ext cx="1906858" cy="162385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20" hasCustomPrompt="1"/>
          </p:nvPr>
        </p:nvSpPr>
        <p:spPr>
          <a:xfrm>
            <a:off x="6994399" y="1967573"/>
            <a:ext cx="157113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6825939" y="4341161"/>
            <a:ext cx="1906858" cy="1627838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9" name="Rectangle 18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February 2023</a:t>
            </a:r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6" y="6356356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Optional Tagline Goes Here | mn.gov/websiteurl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364659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4-Up Gray BG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7" name="Rectangle 16"/>
          <p:cNvSpPr/>
          <p:nvPr userDrawn="1"/>
        </p:nvSpPr>
        <p:spPr>
          <a:xfrm>
            <a:off x="0" y="1216024"/>
            <a:ext cx="9144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604752" y="1674778"/>
            <a:ext cx="1394107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157413" y="1674779"/>
            <a:ext cx="2149746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178" indent="0">
              <a:buFont typeface="Arial" panose="020B0604020202020204" pitchFamily="34" charset="0"/>
              <a:buNone/>
              <a:defRPr sz="1800"/>
            </a:lvl2pPr>
            <a:lvl3pPr marL="914354" indent="0">
              <a:buFont typeface="Arial" panose="020B0604020202020204" pitchFamily="34" charset="0"/>
              <a:buNone/>
              <a:defRPr sz="1800"/>
            </a:lvl3pPr>
            <a:lvl4pPr marL="1371532" indent="0">
              <a:buFont typeface="Arial" panose="020B0604020202020204" pitchFamily="34" charset="0"/>
              <a:buNone/>
              <a:defRPr sz="1800"/>
            </a:lvl4pPr>
            <a:lvl5pPr marL="1828709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604752" y="3939368"/>
            <a:ext cx="1394107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2157413" y="3939368"/>
            <a:ext cx="2149746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178" indent="0">
              <a:buFont typeface="Arial" panose="020B0604020202020204" pitchFamily="34" charset="0"/>
              <a:buNone/>
              <a:defRPr sz="1800"/>
            </a:lvl2pPr>
            <a:lvl3pPr marL="914354" indent="0">
              <a:buFont typeface="Arial" panose="020B0604020202020204" pitchFamily="34" charset="0"/>
              <a:buNone/>
              <a:defRPr sz="1800"/>
            </a:lvl3pPr>
            <a:lvl4pPr marL="1371532" indent="0">
              <a:buFont typeface="Arial" panose="020B0604020202020204" pitchFamily="34" charset="0"/>
              <a:buNone/>
              <a:defRPr sz="1800"/>
            </a:lvl4pPr>
            <a:lvl5pPr marL="1828709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4649857" y="1674778"/>
            <a:ext cx="1394107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6202517" y="1674779"/>
            <a:ext cx="2149746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178" indent="0">
              <a:buFont typeface="Arial" panose="020B0604020202020204" pitchFamily="34" charset="0"/>
              <a:buNone/>
              <a:defRPr sz="1800"/>
            </a:lvl2pPr>
            <a:lvl3pPr marL="914354" indent="0">
              <a:buFont typeface="Arial" panose="020B0604020202020204" pitchFamily="34" charset="0"/>
              <a:buNone/>
              <a:defRPr sz="1800"/>
            </a:lvl3pPr>
            <a:lvl4pPr marL="1371532" indent="0">
              <a:buFont typeface="Arial" panose="020B0604020202020204" pitchFamily="34" charset="0"/>
              <a:buNone/>
              <a:defRPr sz="1800"/>
            </a:lvl4pPr>
            <a:lvl5pPr marL="1828709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Picture Placeholder 2"/>
          <p:cNvSpPr>
            <a:spLocks noGrp="1"/>
          </p:cNvSpPr>
          <p:nvPr>
            <p:ph type="pic" sz="quarter" idx="19" hasCustomPrompt="1"/>
          </p:nvPr>
        </p:nvSpPr>
        <p:spPr>
          <a:xfrm>
            <a:off x="4649857" y="3939368"/>
            <a:ext cx="1394107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0"/>
          </p:nvPr>
        </p:nvSpPr>
        <p:spPr>
          <a:xfrm>
            <a:off x="6202517" y="3939367"/>
            <a:ext cx="2149746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178" indent="0">
              <a:buFont typeface="Arial" panose="020B0604020202020204" pitchFamily="34" charset="0"/>
              <a:buNone/>
              <a:defRPr sz="1800"/>
            </a:lvl2pPr>
            <a:lvl3pPr marL="914354" indent="0">
              <a:buFont typeface="Arial" panose="020B0604020202020204" pitchFamily="34" charset="0"/>
              <a:buNone/>
              <a:defRPr sz="1800"/>
            </a:lvl3pPr>
            <a:lvl4pPr marL="1371532" indent="0">
              <a:buFont typeface="Arial" panose="020B0604020202020204" pitchFamily="34" charset="0"/>
              <a:buNone/>
              <a:defRPr sz="1800"/>
            </a:lvl4pPr>
            <a:lvl5pPr marL="1828709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Rectangle 15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February 2023</a:t>
            </a:r>
            <a:endParaRPr lang="en-US" dirty="0"/>
          </a:p>
        </p:txBody>
      </p:sp>
      <p:sp>
        <p:nvSpPr>
          <p:cNvPr id="2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6" y="6356356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Optional Tagline Goes Here | mn.gov/websiteurl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325647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4 Up White BG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604752" y="1674778"/>
            <a:ext cx="1394107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157413" y="1674779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178" indent="0">
              <a:buFont typeface="Arial" panose="020B0604020202020204" pitchFamily="34" charset="0"/>
              <a:buNone/>
              <a:defRPr sz="1800"/>
            </a:lvl2pPr>
            <a:lvl3pPr marL="914354" indent="0">
              <a:buFont typeface="Arial" panose="020B0604020202020204" pitchFamily="34" charset="0"/>
              <a:buNone/>
              <a:defRPr sz="1800"/>
            </a:lvl3pPr>
            <a:lvl4pPr marL="1371532" indent="0">
              <a:buFont typeface="Arial" panose="020B0604020202020204" pitchFamily="34" charset="0"/>
              <a:buNone/>
              <a:defRPr sz="1800"/>
            </a:lvl4pPr>
            <a:lvl5pPr marL="1828709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604752" y="3939368"/>
            <a:ext cx="1394107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2157413" y="3939368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178" indent="0">
              <a:buFont typeface="Arial" panose="020B0604020202020204" pitchFamily="34" charset="0"/>
              <a:buNone/>
              <a:defRPr sz="1800"/>
            </a:lvl2pPr>
            <a:lvl3pPr marL="914354" indent="0">
              <a:buFont typeface="Arial" panose="020B0604020202020204" pitchFamily="34" charset="0"/>
              <a:buNone/>
              <a:defRPr sz="1800"/>
            </a:lvl3pPr>
            <a:lvl4pPr marL="1371532" indent="0">
              <a:buFont typeface="Arial" panose="020B0604020202020204" pitchFamily="34" charset="0"/>
              <a:buNone/>
              <a:defRPr sz="1800"/>
            </a:lvl4pPr>
            <a:lvl5pPr marL="1828709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4649857" y="1674778"/>
            <a:ext cx="1394107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6202517" y="1674779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178" indent="0">
              <a:buFont typeface="Arial" panose="020B0604020202020204" pitchFamily="34" charset="0"/>
              <a:buNone/>
              <a:defRPr sz="1800"/>
            </a:lvl2pPr>
            <a:lvl3pPr marL="914354" indent="0">
              <a:buFont typeface="Arial" panose="020B0604020202020204" pitchFamily="34" charset="0"/>
              <a:buNone/>
              <a:defRPr sz="1800"/>
            </a:lvl3pPr>
            <a:lvl4pPr marL="1371532" indent="0">
              <a:buFont typeface="Arial" panose="020B0604020202020204" pitchFamily="34" charset="0"/>
              <a:buNone/>
              <a:defRPr sz="1800"/>
            </a:lvl4pPr>
            <a:lvl5pPr marL="1828709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Picture Placeholder 2"/>
          <p:cNvSpPr>
            <a:spLocks noGrp="1"/>
          </p:cNvSpPr>
          <p:nvPr>
            <p:ph type="pic" sz="quarter" idx="19" hasCustomPrompt="1"/>
          </p:nvPr>
        </p:nvSpPr>
        <p:spPr>
          <a:xfrm>
            <a:off x="4649857" y="3939368"/>
            <a:ext cx="1394107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quarter" idx="20"/>
          </p:nvPr>
        </p:nvSpPr>
        <p:spPr>
          <a:xfrm>
            <a:off x="6202517" y="3939367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178" indent="0">
              <a:buFont typeface="Arial" panose="020B0604020202020204" pitchFamily="34" charset="0"/>
              <a:buNone/>
              <a:defRPr sz="1800"/>
            </a:lvl2pPr>
            <a:lvl3pPr marL="914354" indent="0">
              <a:buFont typeface="Arial" panose="020B0604020202020204" pitchFamily="34" charset="0"/>
              <a:buNone/>
              <a:defRPr sz="1800"/>
            </a:lvl3pPr>
            <a:lvl4pPr marL="1371532" indent="0">
              <a:buFont typeface="Arial" panose="020B0604020202020204" pitchFamily="34" charset="0"/>
              <a:buNone/>
              <a:defRPr sz="1800"/>
            </a:lvl4pPr>
            <a:lvl5pPr marL="1828709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February 2023</a:t>
            </a:r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6" y="6356356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Optional Tagline Goes Here | mn.gov/websiteurl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6933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Duo Gray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7" name="Rectangle 16"/>
          <p:cNvSpPr/>
          <p:nvPr userDrawn="1"/>
        </p:nvSpPr>
        <p:spPr>
          <a:xfrm>
            <a:off x="0" y="1216024"/>
            <a:ext cx="9144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604752" y="2571731"/>
            <a:ext cx="1394107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157413" y="2571731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178" indent="0">
              <a:buFont typeface="Arial" panose="020B0604020202020204" pitchFamily="34" charset="0"/>
              <a:buNone/>
              <a:defRPr sz="1800"/>
            </a:lvl2pPr>
            <a:lvl3pPr marL="914354" indent="0">
              <a:buFont typeface="Arial" panose="020B0604020202020204" pitchFamily="34" charset="0"/>
              <a:buNone/>
              <a:defRPr sz="1800"/>
            </a:lvl3pPr>
            <a:lvl4pPr marL="1371532" indent="0">
              <a:buFont typeface="Arial" panose="020B0604020202020204" pitchFamily="34" charset="0"/>
              <a:buNone/>
              <a:defRPr sz="1800"/>
            </a:lvl4pPr>
            <a:lvl5pPr marL="1828709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4649857" y="2571731"/>
            <a:ext cx="1394107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6202517" y="2571731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178" indent="0">
              <a:buFont typeface="Arial" panose="020B0604020202020204" pitchFamily="34" charset="0"/>
              <a:buNone/>
              <a:defRPr sz="1800"/>
            </a:lvl2pPr>
            <a:lvl3pPr marL="914354" indent="0">
              <a:buFont typeface="Arial" panose="020B0604020202020204" pitchFamily="34" charset="0"/>
              <a:buNone/>
              <a:defRPr sz="1800"/>
            </a:lvl3pPr>
            <a:lvl4pPr marL="1371532" indent="0">
              <a:buFont typeface="Arial" panose="020B0604020202020204" pitchFamily="34" charset="0"/>
              <a:buNone/>
              <a:defRPr sz="1800"/>
            </a:lvl4pPr>
            <a:lvl5pPr marL="1828709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Rectangle 15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February 2023</a:t>
            </a:r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6" y="6356356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Optional Tagline Goes Here | mn.gov/websiteurl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45329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2 Up White BG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604752" y="2800331"/>
            <a:ext cx="1394107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157413" y="2800331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178" indent="0">
              <a:buFont typeface="Arial" panose="020B0604020202020204" pitchFamily="34" charset="0"/>
              <a:buNone/>
              <a:defRPr sz="1800"/>
            </a:lvl2pPr>
            <a:lvl3pPr marL="914354" indent="0">
              <a:buFont typeface="Arial" panose="020B0604020202020204" pitchFamily="34" charset="0"/>
              <a:buNone/>
              <a:defRPr sz="1800"/>
            </a:lvl3pPr>
            <a:lvl4pPr marL="1371532" indent="0">
              <a:buFont typeface="Arial" panose="020B0604020202020204" pitchFamily="34" charset="0"/>
              <a:buNone/>
              <a:defRPr sz="1800"/>
            </a:lvl4pPr>
            <a:lvl5pPr marL="1828709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4649857" y="2800331"/>
            <a:ext cx="1394107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6202517" y="2800331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178" indent="0">
              <a:buFont typeface="Arial" panose="020B0604020202020204" pitchFamily="34" charset="0"/>
              <a:buNone/>
              <a:defRPr sz="1800"/>
            </a:lvl2pPr>
            <a:lvl3pPr marL="914354" indent="0">
              <a:buFont typeface="Arial" panose="020B0604020202020204" pitchFamily="34" charset="0"/>
              <a:buNone/>
              <a:defRPr sz="1800"/>
            </a:lvl3pPr>
            <a:lvl4pPr marL="1371532" indent="0">
              <a:buFont typeface="Arial" panose="020B0604020202020204" pitchFamily="34" charset="0"/>
              <a:buNone/>
              <a:defRPr sz="1800"/>
            </a:lvl4pPr>
            <a:lvl5pPr marL="1828709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February 2023</a:t>
            </a:r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6" y="6356356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Optional Tagline Goes Here | mn.gov/websiteurl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281296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- Red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1" y="5638801"/>
            <a:ext cx="9144000" cy="1219200"/>
          </a:xfrm>
          <a:solidFill>
            <a:srgbClr val="003865">
              <a:alpha val="87843"/>
            </a:srgbClr>
          </a:solidFill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0" y="2"/>
            <a:ext cx="9144000" cy="6857998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04511261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- Black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1" y="5638801"/>
            <a:ext cx="9144000" cy="1219200"/>
          </a:xfrm>
          <a:solidFill>
            <a:srgbClr val="0D0D0D">
              <a:alpha val="87843"/>
            </a:srgbClr>
          </a:solidFill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0" y="4"/>
            <a:ext cx="9144000" cy="6857999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29788730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- Blue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1" y="5638800"/>
            <a:ext cx="9144000" cy="1219200"/>
          </a:xfrm>
          <a:solidFill>
            <a:srgbClr val="78BE21">
              <a:alpha val="87843"/>
            </a:srgbClr>
          </a:solidFill>
        </p:spPr>
        <p:txBody>
          <a:bodyPr>
            <a:normAutofit/>
          </a:bodyPr>
          <a:lstStyle>
            <a:lvl1pPr algn="ctr"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0" y="4"/>
            <a:ext cx="9144000" cy="6857999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63423732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de - Gray Background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144000" cy="11597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Code Demo (Click to Edit)</a:t>
            </a:r>
          </a:p>
        </p:txBody>
      </p:sp>
      <p:sp>
        <p:nvSpPr>
          <p:cNvPr id="10" name="Table Placeholder 8"/>
          <p:cNvSpPr>
            <a:spLocks noGrp="1"/>
          </p:cNvSpPr>
          <p:nvPr>
            <p:ph type="tbl" sz="quarter" idx="13"/>
          </p:nvPr>
        </p:nvSpPr>
        <p:spPr>
          <a:xfrm>
            <a:off x="1524000" y="2233263"/>
            <a:ext cx="6096000" cy="2966751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061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Photo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3477837"/>
            <a:ext cx="9144000" cy="1295182"/>
          </a:xfrm>
          <a:solidFill>
            <a:schemeClr val="accent1"/>
          </a:solidFill>
        </p:spPr>
        <p:txBody>
          <a:bodyPr wrap="square" lIns="182880" tIns="91440" rIns="182880" bIns="91440" anchor="ctr"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enter the slideshow title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0" y="4773026"/>
            <a:ext cx="9144000" cy="2084981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ln>
                <a:noFill/>
              </a:ln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101852" y="5041204"/>
            <a:ext cx="4940300" cy="1097128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baseline="0"/>
            </a:lvl1pPr>
          </a:lstStyle>
          <a:p>
            <a:r>
              <a:rPr lang="en-US" sz="1800" dirty="0" err="1"/>
              <a:t>Firstname</a:t>
            </a:r>
            <a:r>
              <a:rPr lang="en-US" sz="1800" dirty="0"/>
              <a:t> </a:t>
            </a:r>
            <a:r>
              <a:rPr lang="en-US" sz="1800" dirty="0" err="1"/>
              <a:t>Lastname</a:t>
            </a:r>
            <a:r>
              <a:rPr lang="en-US" sz="1800" dirty="0"/>
              <a:t> | Job Title</a:t>
            </a:r>
          </a:p>
          <a:p>
            <a:r>
              <a:rPr lang="en-US" sz="1800" dirty="0"/>
              <a:t>Date</a:t>
            </a: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90174" y="6138339"/>
            <a:ext cx="4190735" cy="365125"/>
          </a:xfrm>
          <a:prstGeom prst="rect">
            <a:avLst/>
          </a:prstGeom>
        </p:spPr>
        <p:txBody>
          <a:bodyPr anchor="b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Optional Tagline Goes Here | mn.gov/websiteurl</a:t>
            </a:r>
            <a:endParaRPr lang="en-US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7"/>
          </p:nvPr>
        </p:nvSpPr>
        <p:spPr>
          <a:xfrm>
            <a:off x="0" y="0"/>
            <a:ext cx="9144000" cy="3380732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095" y="6164039"/>
            <a:ext cx="2106032" cy="334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882439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 (Solid Dark)">
    <p:bg>
      <p:bgPr>
        <a:gradFill>
          <a:gsLst>
            <a:gs pos="100000">
              <a:schemeClr val="tx1">
                <a:lumMod val="80000"/>
              </a:schemeClr>
            </a:gs>
            <a:gs pos="63000">
              <a:schemeClr val="tx1"/>
            </a:gs>
            <a:gs pos="86000">
              <a:schemeClr val="tx1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144000" cy="11597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Code Demo (Click to Edit)</a:t>
            </a:r>
          </a:p>
        </p:txBody>
      </p:sp>
      <p:sp>
        <p:nvSpPr>
          <p:cNvPr id="14" name="Table Placeholder 8"/>
          <p:cNvSpPr>
            <a:spLocks noGrp="1"/>
          </p:cNvSpPr>
          <p:nvPr>
            <p:ph type="tbl" sz="quarter" idx="13"/>
          </p:nvPr>
        </p:nvSpPr>
        <p:spPr>
          <a:xfrm>
            <a:off x="1524000" y="2233263"/>
            <a:ext cx="6096000" cy="2966751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3" y="6356357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February 2023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6" y="6356356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Optional Tagline Goes Here | mn.gov/websiteurl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51" y="6356357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051284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11926" y="287066"/>
            <a:ext cx="2641445" cy="2734914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11985" y="3211520"/>
            <a:ext cx="2641387" cy="2475609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2590" y="504862"/>
            <a:ext cx="721419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3732594" y="1067565"/>
            <a:ext cx="7137161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screenshot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3" y="6356357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February 2023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6" y="6356356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Optional Tagline Goes Here | mn.gov/websiteurl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51" y="6356357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560126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096" y="3222702"/>
            <a:ext cx="7040603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7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1030094" y="3771878"/>
            <a:ext cx="6965427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screenshot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11921" y="1365210"/>
            <a:ext cx="7916772" cy="156718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63991594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reenshot Light Background Horizontal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611926" y="287066"/>
            <a:ext cx="2641445" cy="2734914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611985" y="3211520"/>
            <a:ext cx="2641387" cy="2475609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2590" y="504862"/>
            <a:ext cx="721419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3732594" y="1067565"/>
            <a:ext cx="7137161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screenshot</a:t>
            </a:r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2"/>
          </p:nvPr>
        </p:nvSpPr>
        <p:spPr>
          <a:xfrm>
            <a:off x="628653" y="6356357"/>
            <a:ext cx="1018943" cy="365125"/>
          </a:xfrm>
        </p:spPr>
        <p:txBody>
          <a:bodyPr/>
          <a:lstStyle/>
          <a:p>
            <a:r>
              <a:rPr lang="en-US"/>
              <a:t>February 2023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6" y="6356356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Optional Tagline Goes Here | mn.gov/websiteurl</a:t>
            </a:r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3"/>
          </p:nvPr>
        </p:nvSpPr>
        <p:spPr>
          <a:xfrm>
            <a:off x="7418351" y="6356357"/>
            <a:ext cx="1097001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903788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reenshot Light Background Vertical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611921" y="1365210"/>
            <a:ext cx="7916772" cy="156718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096" y="3222702"/>
            <a:ext cx="7040603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Picture Placeholder 12"/>
          <p:cNvSpPr>
            <a:spLocks noGrp="1"/>
          </p:cNvSpPr>
          <p:nvPr>
            <p:ph type="pic" sz="quarter" idx="10" hasCustomPrompt="1"/>
          </p:nvPr>
        </p:nvSpPr>
        <p:spPr>
          <a:xfrm>
            <a:off x="1030094" y="3771878"/>
            <a:ext cx="6965427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screenshot</a:t>
            </a:r>
          </a:p>
        </p:txBody>
      </p:sp>
    </p:spTree>
    <p:extLst>
      <p:ext uri="{BB962C8B-B14F-4D97-AF65-F5344CB8AC3E}">
        <p14:creationId xmlns:p14="http://schemas.microsoft.com/office/powerpoint/2010/main" val="89429056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Quote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11926" y="287066"/>
            <a:ext cx="2641445" cy="2734914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11985" y="3211520"/>
            <a:ext cx="2641387" cy="2475609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4" name="Picture 13" descr="Computer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639" y="434837"/>
            <a:ext cx="5121496" cy="6050713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  <p:sp>
        <p:nvSpPr>
          <p:cNvPr id="15" name="Picture Placeholder 12"/>
          <p:cNvSpPr>
            <a:spLocks noGrp="1"/>
          </p:cNvSpPr>
          <p:nvPr>
            <p:ph type="pic" sz="quarter" idx="10" hasCustomPrompt="1"/>
          </p:nvPr>
        </p:nvSpPr>
        <p:spPr>
          <a:xfrm>
            <a:off x="3732592" y="691889"/>
            <a:ext cx="4725590" cy="341153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screenshot</a:t>
            </a:r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3" y="6356357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February 2023</a:t>
            </a: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6" y="6356356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Optional Tagline Goes Here | mn.gov/websiteurl</a:t>
            </a:r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51" y="6356357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175235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ingle Quote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11926" y="287066"/>
            <a:ext cx="2641445" cy="2734914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11985" y="3211520"/>
            <a:ext cx="2641387" cy="2475609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2590" y="504862"/>
            <a:ext cx="721419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3732594" y="1067565"/>
            <a:ext cx="7137161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screenshot</a:t>
            </a:r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3" y="6356357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February 2023</a:t>
            </a: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6" y="6356356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Optional Tagline Goes Here | mn.gov/websiteurl</a:t>
            </a:r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51" y="6356357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32636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ingle Quote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11921" y="1365210"/>
            <a:ext cx="7916772" cy="156718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096" y="3222702"/>
            <a:ext cx="7040603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1030094" y="3771878"/>
            <a:ext cx="6965427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screenshot</a:t>
            </a:r>
          </a:p>
        </p:txBody>
      </p:sp>
    </p:spTree>
    <p:extLst>
      <p:ext uri="{BB962C8B-B14F-4D97-AF65-F5344CB8AC3E}">
        <p14:creationId xmlns:p14="http://schemas.microsoft.com/office/powerpoint/2010/main" val="403402845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ingle Quote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ular Callout 11"/>
          <p:cNvSpPr/>
          <p:nvPr userDrawn="1"/>
        </p:nvSpPr>
        <p:spPr>
          <a:xfrm>
            <a:off x="650165" y="601818"/>
            <a:ext cx="7886700" cy="5450408"/>
          </a:xfrm>
          <a:custGeom>
            <a:avLst/>
            <a:gdLst>
              <a:gd name="connsiteX0" fmla="*/ 0 w 10515600"/>
              <a:gd name="connsiteY0" fmla="*/ 805890 h 4835245"/>
              <a:gd name="connsiteX1" fmla="*/ 805890 w 10515600"/>
              <a:gd name="connsiteY1" fmla="*/ 0 h 4835245"/>
              <a:gd name="connsiteX2" fmla="*/ 1752600 w 10515600"/>
              <a:gd name="connsiteY2" fmla="*/ 0 h 4835245"/>
              <a:gd name="connsiteX3" fmla="*/ 1752600 w 10515600"/>
              <a:gd name="connsiteY3" fmla="*/ 0 h 4835245"/>
              <a:gd name="connsiteX4" fmla="*/ 4381500 w 10515600"/>
              <a:gd name="connsiteY4" fmla="*/ 0 h 4835245"/>
              <a:gd name="connsiteX5" fmla="*/ 9709710 w 10515600"/>
              <a:gd name="connsiteY5" fmla="*/ 0 h 4835245"/>
              <a:gd name="connsiteX6" fmla="*/ 10515600 w 10515600"/>
              <a:gd name="connsiteY6" fmla="*/ 805890 h 4835245"/>
              <a:gd name="connsiteX7" fmla="*/ 10515600 w 10515600"/>
              <a:gd name="connsiteY7" fmla="*/ 2820560 h 4835245"/>
              <a:gd name="connsiteX8" fmla="*/ 10515600 w 10515600"/>
              <a:gd name="connsiteY8" fmla="*/ 2820560 h 4835245"/>
              <a:gd name="connsiteX9" fmla="*/ 10515600 w 10515600"/>
              <a:gd name="connsiteY9" fmla="*/ 4029371 h 4835245"/>
              <a:gd name="connsiteX10" fmla="*/ 10515600 w 10515600"/>
              <a:gd name="connsiteY10" fmla="*/ 4029355 h 4835245"/>
              <a:gd name="connsiteX11" fmla="*/ 9709710 w 10515600"/>
              <a:gd name="connsiteY11" fmla="*/ 4835245 h 4835245"/>
              <a:gd name="connsiteX12" fmla="*/ 4381500 w 10515600"/>
              <a:gd name="connsiteY12" fmla="*/ 4835245 h 4835245"/>
              <a:gd name="connsiteX13" fmla="*/ 3067085 w 10515600"/>
              <a:gd name="connsiteY13" fmla="*/ 5439651 h 4835245"/>
              <a:gd name="connsiteX14" fmla="*/ 1752600 w 10515600"/>
              <a:gd name="connsiteY14" fmla="*/ 4835245 h 4835245"/>
              <a:gd name="connsiteX15" fmla="*/ 805890 w 10515600"/>
              <a:gd name="connsiteY15" fmla="*/ 4835245 h 4835245"/>
              <a:gd name="connsiteX16" fmla="*/ 0 w 10515600"/>
              <a:gd name="connsiteY16" fmla="*/ 4029355 h 4835245"/>
              <a:gd name="connsiteX17" fmla="*/ 0 w 10515600"/>
              <a:gd name="connsiteY17" fmla="*/ 4029371 h 4835245"/>
              <a:gd name="connsiteX18" fmla="*/ 0 w 10515600"/>
              <a:gd name="connsiteY18" fmla="*/ 2820560 h 4835245"/>
              <a:gd name="connsiteX19" fmla="*/ 0 w 10515600"/>
              <a:gd name="connsiteY19" fmla="*/ 2820560 h 4835245"/>
              <a:gd name="connsiteX20" fmla="*/ 0 w 10515600"/>
              <a:gd name="connsiteY20" fmla="*/ 805890 h 483524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4381500 w 10515600"/>
              <a:gd name="connsiteY12" fmla="*/ 4835245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2279725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1440628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2552700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34351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02078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515600" h="5450408">
                <a:moveTo>
                  <a:pt x="0" y="805890"/>
                </a:moveTo>
                <a:cubicBezTo>
                  <a:pt x="0" y="360809"/>
                  <a:pt x="360809" y="0"/>
                  <a:pt x="805890" y="0"/>
                </a:cubicBezTo>
                <a:lnTo>
                  <a:pt x="1752600" y="0"/>
                </a:lnTo>
                <a:lnTo>
                  <a:pt x="1752600" y="0"/>
                </a:lnTo>
                <a:lnTo>
                  <a:pt x="4381500" y="0"/>
                </a:lnTo>
                <a:lnTo>
                  <a:pt x="9709710" y="0"/>
                </a:lnTo>
                <a:cubicBezTo>
                  <a:pt x="10154791" y="0"/>
                  <a:pt x="10515600" y="360809"/>
                  <a:pt x="10515600" y="805890"/>
                </a:cubicBezTo>
                <a:lnTo>
                  <a:pt x="10515600" y="2820560"/>
                </a:lnTo>
                <a:lnTo>
                  <a:pt x="10515600" y="2820560"/>
                </a:lnTo>
                <a:lnTo>
                  <a:pt x="10515600" y="4029371"/>
                </a:lnTo>
                <a:lnTo>
                  <a:pt x="10515600" y="4029355"/>
                </a:lnTo>
                <a:cubicBezTo>
                  <a:pt x="10515600" y="4474436"/>
                  <a:pt x="10154791" y="4835245"/>
                  <a:pt x="9709710" y="4835245"/>
                </a:cubicBezTo>
                <a:lnTo>
                  <a:pt x="2552700" y="4846003"/>
                </a:lnTo>
                <a:lnTo>
                  <a:pt x="2002078" y="5450408"/>
                </a:lnTo>
                <a:lnTo>
                  <a:pt x="1440628" y="4824487"/>
                </a:lnTo>
                <a:lnTo>
                  <a:pt x="805890" y="4835245"/>
                </a:lnTo>
                <a:cubicBezTo>
                  <a:pt x="360809" y="4835245"/>
                  <a:pt x="0" y="4474436"/>
                  <a:pt x="0" y="4029355"/>
                </a:cubicBezTo>
                <a:lnTo>
                  <a:pt x="0" y="4029371"/>
                </a:lnTo>
                <a:lnTo>
                  <a:pt x="0" y="2820560"/>
                </a:lnTo>
                <a:lnTo>
                  <a:pt x="0" y="2820560"/>
                </a:lnTo>
                <a:lnTo>
                  <a:pt x="0" y="80589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040802" y="1438514"/>
            <a:ext cx="7116184" cy="2219093"/>
          </a:xfrm>
        </p:spPr>
        <p:txBody>
          <a:bodyPr>
            <a:noAutofit/>
          </a:bodyPr>
          <a:lstStyle>
            <a:lvl1pPr algn="ctr">
              <a:tabLst>
                <a:tab pos="3770124" algn="l"/>
              </a:tabLst>
              <a:defRPr sz="50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“Click to edit quote.”</a:t>
            </a:r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040802" y="4126423"/>
            <a:ext cx="7116184" cy="1015739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 i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- Click to edit name or subtext</a:t>
            </a:r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3" y="6356357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February 2023</a:t>
            </a: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6" y="6356356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Optional Tagline Goes Here | mn.gov/websiteurl</a:t>
            </a:r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51" y="6356357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96629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ular Callout 11"/>
          <p:cNvSpPr/>
          <p:nvPr userDrawn="1"/>
        </p:nvSpPr>
        <p:spPr>
          <a:xfrm>
            <a:off x="650165" y="601818"/>
            <a:ext cx="7886700" cy="5450408"/>
          </a:xfrm>
          <a:custGeom>
            <a:avLst/>
            <a:gdLst>
              <a:gd name="connsiteX0" fmla="*/ 0 w 10515600"/>
              <a:gd name="connsiteY0" fmla="*/ 805890 h 4835245"/>
              <a:gd name="connsiteX1" fmla="*/ 805890 w 10515600"/>
              <a:gd name="connsiteY1" fmla="*/ 0 h 4835245"/>
              <a:gd name="connsiteX2" fmla="*/ 1752600 w 10515600"/>
              <a:gd name="connsiteY2" fmla="*/ 0 h 4835245"/>
              <a:gd name="connsiteX3" fmla="*/ 1752600 w 10515600"/>
              <a:gd name="connsiteY3" fmla="*/ 0 h 4835245"/>
              <a:gd name="connsiteX4" fmla="*/ 4381500 w 10515600"/>
              <a:gd name="connsiteY4" fmla="*/ 0 h 4835245"/>
              <a:gd name="connsiteX5" fmla="*/ 9709710 w 10515600"/>
              <a:gd name="connsiteY5" fmla="*/ 0 h 4835245"/>
              <a:gd name="connsiteX6" fmla="*/ 10515600 w 10515600"/>
              <a:gd name="connsiteY6" fmla="*/ 805890 h 4835245"/>
              <a:gd name="connsiteX7" fmla="*/ 10515600 w 10515600"/>
              <a:gd name="connsiteY7" fmla="*/ 2820560 h 4835245"/>
              <a:gd name="connsiteX8" fmla="*/ 10515600 w 10515600"/>
              <a:gd name="connsiteY8" fmla="*/ 2820560 h 4835245"/>
              <a:gd name="connsiteX9" fmla="*/ 10515600 w 10515600"/>
              <a:gd name="connsiteY9" fmla="*/ 4029371 h 4835245"/>
              <a:gd name="connsiteX10" fmla="*/ 10515600 w 10515600"/>
              <a:gd name="connsiteY10" fmla="*/ 4029355 h 4835245"/>
              <a:gd name="connsiteX11" fmla="*/ 9709710 w 10515600"/>
              <a:gd name="connsiteY11" fmla="*/ 4835245 h 4835245"/>
              <a:gd name="connsiteX12" fmla="*/ 4381500 w 10515600"/>
              <a:gd name="connsiteY12" fmla="*/ 4835245 h 4835245"/>
              <a:gd name="connsiteX13" fmla="*/ 3067085 w 10515600"/>
              <a:gd name="connsiteY13" fmla="*/ 5439651 h 4835245"/>
              <a:gd name="connsiteX14" fmla="*/ 1752600 w 10515600"/>
              <a:gd name="connsiteY14" fmla="*/ 4835245 h 4835245"/>
              <a:gd name="connsiteX15" fmla="*/ 805890 w 10515600"/>
              <a:gd name="connsiteY15" fmla="*/ 4835245 h 4835245"/>
              <a:gd name="connsiteX16" fmla="*/ 0 w 10515600"/>
              <a:gd name="connsiteY16" fmla="*/ 4029355 h 4835245"/>
              <a:gd name="connsiteX17" fmla="*/ 0 w 10515600"/>
              <a:gd name="connsiteY17" fmla="*/ 4029371 h 4835245"/>
              <a:gd name="connsiteX18" fmla="*/ 0 w 10515600"/>
              <a:gd name="connsiteY18" fmla="*/ 2820560 h 4835245"/>
              <a:gd name="connsiteX19" fmla="*/ 0 w 10515600"/>
              <a:gd name="connsiteY19" fmla="*/ 2820560 h 4835245"/>
              <a:gd name="connsiteX20" fmla="*/ 0 w 10515600"/>
              <a:gd name="connsiteY20" fmla="*/ 805890 h 483524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4381500 w 10515600"/>
              <a:gd name="connsiteY12" fmla="*/ 4835245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2279725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1440628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2552700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34351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02078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515600" h="5450408">
                <a:moveTo>
                  <a:pt x="0" y="805890"/>
                </a:moveTo>
                <a:cubicBezTo>
                  <a:pt x="0" y="360809"/>
                  <a:pt x="360809" y="0"/>
                  <a:pt x="805890" y="0"/>
                </a:cubicBezTo>
                <a:lnTo>
                  <a:pt x="1752600" y="0"/>
                </a:lnTo>
                <a:lnTo>
                  <a:pt x="1752600" y="0"/>
                </a:lnTo>
                <a:lnTo>
                  <a:pt x="4381500" y="0"/>
                </a:lnTo>
                <a:lnTo>
                  <a:pt x="9709710" y="0"/>
                </a:lnTo>
                <a:cubicBezTo>
                  <a:pt x="10154791" y="0"/>
                  <a:pt x="10515600" y="360809"/>
                  <a:pt x="10515600" y="805890"/>
                </a:cubicBezTo>
                <a:lnTo>
                  <a:pt x="10515600" y="2820560"/>
                </a:lnTo>
                <a:lnTo>
                  <a:pt x="10515600" y="2820560"/>
                </a:lnTo>
                <a:lnTo>
                  <a:pt x="10515600" y="4029371"/>
                </a:lnTo>
                <a:lnTo>
                  <a:pt x="10515600" y="4029355"/>
                </a:lnTo>
                <a:cubicBezTo>
                  <a:pt x="10515600" y="4474436"/>
                  <a:pt x="10154791" y="4835245"/>
                  <a:pt x="9709710" y="4835245"/>
                </a:cubicBezTo>
                <a:lnTo>
                  <a:pt x="2552700" y="4846003"/>
                </a:lnTo>
                <a:lnTo>
                  <a:pt x="2002078" y="5450408"/>
                </a:lnTo>
                <a:lnTo>
                  <a:pt x="1440628" y="4824487"/>
                </a:lnTo>
                <a:lnTo>
                  <a:pt x="805890" y="4835245"/>
                </a:lnTo>
                <a:cubicBezTo>
                  <a:pt x="360809" y="4835245"/>
                  <a:pt x="0" y="4474436"/>
                  <a:pt x="0" y="4029355"/>
                </a:cubicBezTo>
                <a:lnTo>
                  <a:pt x="0" y="4029371"/>
                </a:lnTo>
                <a:lnTo>
                  <a:pt x="0" y="2820560"/>
                </a:lnTo>
                <a:lnTo>
                  <a:pt x="0" y="2820560"/>
                </a:lnTo>
                <a:lnTo>
                  <a:pt x="0" y="80589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1040802" y="1438514"/>
            <a:ext cx="7116184" cy="2219093"/>
          </a:xfrm>
        </p:spPr>
        <p:txBody>
          <a:bodyPr>
            <a:noAutofit/>
          </a:bodyPr>
          <a:lstStyle>
            <a:lvl1pPr algn="ctr">
              <a:tabLst>
                <a:tab pos="3770124" algn="l"/>
              </a:tabLst>
              <a:defRPr sz="50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“Click to edit quote.”</a:t>
            </a:r>
          </a:p>
        </p:txBody>
      </p:sp>
      <p:sp>
        <p:nvSpPr>
          <p:cNvPr id="15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040802" y="4126423"/>
            <a:ext cx="7116184" cy="1015739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 i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- Click to edit name or subtext</a:t>
            </a:r>
          </a:p>
        </p:txBody>
      </p:sp>
      <p:sp>
        <p:nvSpPr>
          <p:cNvPr id="16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3" y="6356357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February 2023</a:t>
            </a:r>
            <a:endParaRPr lang="en-US" dirty="0"/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6" y="6356356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Optional Tagline Goes Here | mn.gov/websiteurl</a:t>
            </a:r>
            <a:endParaRPr lang="en-US" dirty="0"/>
          </a:p>
        </p:txBody>
      </p:sp>
      <p:sp>
        <p:nvSpPr>
          <p:cNvPr id="1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51" y="6356357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441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Agenda</a:t>
            </a:r>
          </a:p>
        </p:txBody>
      </p:sp>
      <p:sp>
        <p:nvSpPr>
          <p:cNvPr id="12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628650" y="1335089"/>
            <a:ext cx="7886700" cy="484187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February 2023</a:t>
            </a:r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6" y="6356356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Optional Tagline Goes Here | mn.gov/websiteurl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7996441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age Black Circle Overla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609968" y="685800"/>
            <a:ext cx="4114800" cy="5486400"/>
          </a:xfrm>
          <a:prstGeom prst="ellipse">
            <a:avLst/>
          </a:prstGeom>
          <a:solidFill>
            <a:srgbClr val="003865">
              <a:alpha val="87843"/>
            </a:srgbClr>
          </a:solidFill>
        </p:spPr>
        <p:txBody>
          <a:bodyPr>
            <a:noAutofit/>
          </a:bodyPr>
          <a:lstStyle>
            <a:lvl1pPr algn="ctr">
              <a:tabLst>
                <a:tab pos="2341445" algn="l"/>
                <a:tab pos="3770124" algn="l"/>
              </a:tabLst>
              <a:defRPr sz="55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r>
              <a:rPr lang="en-US"/>
              <a:t>February 2023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r>
              <a:rPr lang="en-US"/>
              <a:t>Optional Tagline Goes Here | mn.gov/websiteurl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225839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age Multiple Circle Overla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290299" y="912530"/>
            <a:ext cx="3496041" cy="4661388"/>
          </a:xfrm>
          <a:prstGeom prst="ellipse">
            <a:avLst/>
          </a:prstGeom>
          <a:solidFill>
            <a:srgbClr val="003865">
              <a:alpha val="87843"/>
            </a:srgbClr>
          </a:solidFill>
        </p:spPr>
        <p:txBody>
          <a:bodyPr>
            <a:noAutofit/>
          </a:bodyPr>
          <a:lstStyle>
            <a:lvl1pPr algn="ctr">
              <a:tabLst>
                <a:tab pos="3770124" algn="l"/>
              </a:tabLst>
              <a:defRPr sz="45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7158614" y="524007"/>
            <a:ext cx="1616475" cy="2155300"/>
          </a:xfrm>
          <a:prstGeom prst="ellipse">
            <a:avLst/>
          </a:prstGeom>
          <a:solidFill>
            <a:srgbClr val="78BE21">
              <a:alpha val="87843"/>
            </a:srgb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500" baseline="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Second Point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938251" y="3581845"/>
            <a:ext cx="1978484" cy="2637978"/>
          </a:xfrm>
          <a:prstGeom prst="ellipse">
            <a:avLst/>
          </a:prstGeom>
          <a:solidFill>
            <a:srgbClr val="000000">
              <a:alpha val="87843"/>
            </a:srgb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50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Third Point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r>
              <a:rPr lang="en-US"/>
              <a:t>February 2023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r>
              <a:rPr lang="en-US" dirty="0"/>
              <a:t>Optional Tagline Goes Here | mn.gov/</a:t>
            </a:r>
            <a:r>
              <a:rPr lang="en-US" dirty="0" err="1"/>
              <a:t>websiteurl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100421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Black Box Overla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24608" y="1609867"/>
            <a:ext cx="5694788" cy="3638266"/>
          </a:xfrm>
          <a:solidFill>
            <a:srgbClr val="003865">
              <a:alpha val="87843"/>
            </a:srgbClr>
          </a:solidFill>
        </p:spPr>
        <p:txBody>
          <a:bodyPr>
            <a:noAutofit/>
          </a:bodyPr>
          <a:lstStyle>
            <a:lvl1pPr algn="ctr">
              <a:spcAft>
                <a:spcPts val="1000"/>
              </a:spcAft>
              <a:tabLst>
                <a:tab pos="3770124" algn="l"/>
              </a:tabLst>
              <a:defRPr sz="70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Quote or </a:t>
            </a:r>
            <a:br>
              <a:rPr lang="en-US" dirty="0"/>
            </a:br>
            <a:r>
              <a:rPr lang="en-US" dirty="0"/>
              <a:t>Statement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r>
              <a:rPr lang="en-US"/>
              <a:t>February 2023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r>
              <a:rPr lang="en-US" dirty="0"/>
              <a:t>Optional Tagline Goes Here | mn.gov/</a:t>
            </a:r>
            <a:r>
              <a:rPr lang="en-US" dirty="0" err="1"/>
              <a:t>websiteurl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77176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olid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389686"/>
            <a:ext cx="7886700" cy="1340989"/>
          </a:xfrm>
        </p:spPr>
        <p:txBody>
          <a:bodyPr>
            <a:noAutofit/>
          </a:bodyPr>
          <a:lstStyle>
            <a:lvl1pPr algn="ctr">
              <a:tabLst>
                <a:tab pos="3770124" algn="l"/>
              </a:tabLst>
              <a:defRPr sz="70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Quote or Statement</a:t>
            </a:r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28650" y="2925706"/>
            <a:ext cx="7886700" cy="2673435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bg1"/>
              </a:buClr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Make a secondary statement here.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February 2023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Optional Tagline Goes Here </a:t>
            </a:r>
            <a:r>
              <a:rPr lang="en-US" dirty="0">
                <a:solidFill>
                  <a:schemeClr val="accent2"/>
                </a:solidFill>
              </a:rPr>
              <a:t>|</a:t>
            </a:r>
            <a:r>
              <a:rPr lang="en-US" dirty="0"/>
              <a:t> mn.gov/</a:t>
            </a:r>
            <a:r>
              <a:rPr lang="en-US" dirty="0" err="1"/>
              <a:t>websiteurl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953702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Solid Light Background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1389686"/>
            <a:ext cx="9144000" cy="1340989"/>
          </a:xfrm>
          <a:solidFill>
            <a:schemeClr val="tx1"/>
          </a:solidFill>
        </p:spPr>
        <p:txBody>
          <a:bodyPr>
            <a:noAutofit/>
          </a:bodyPr>
          <a:lstStyle>
            <a:lvl1pPr algn="ctr">
              <a:tabLst>
                <a:tab pos="3770124" algn="l"/>
              </a:tabLst>
              <a:defRPr sz="70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Quote or Statement</a:t>
            </a:r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28650" y="2925706"/>
            <a:ext cx="7886700" cy="2673435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Make a secondary statement here.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February 2023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Optional Tagline Goes Here | mn.gov/</a:t>
            </a:r>
            <a:r>
              <a:rPr lang="en-US" dirty="0" err="1"/>
              <a:t>websiteurl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91558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Full Image Backgroun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edit background picture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389686"/>
            <a:ext cx="7886700" cy="1340989"/>
          </a:xfrm>
        </p:spPr>
        <p:txBody>
          <a:bodyPr>
            <a:noAutofit/>
          </a:bodyPr>
          <a:lstStyle>
            <a:lvl1pPr algn="ctr">
              <a:tabLst>
                <a:tab pos="3770124" algn="l"/>
              </a:tabLst>
              <a:defRPr sz="7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Quote or Statement</a:t>
            </a:r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28650" y="2925706"/>
            <a:ext cx="7886700" cy="2673435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Make a secondary statement here.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r>
              <a:rPr lang="en-US"/>
              <a:t>February 2023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r>
              <a:rPr lang="en-US" dirty="0"/>
              <a:t>Optional Tagline Goes Here | mn.gov/</a:t>
            </a:r>
            <a:r>
              <a:rPr lang="en-US" dirty="0" err="1"/>
              <a:t>websiteurl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726053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Number - Image Backgroun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068104" y="624469"/>
            <a:ext cx="3898746" cy="5072440"/>
          </a:xfrm>
          <a:prstGeom prst="ellipse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 algn="ctr">
              <a:tabLst>
                <a:tab pos="3770124" algn="l"/>
              </a:tabLst>
              <a:defRPr sz="60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title.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754101" y="0"/>
            <a:ext cx="2989660" cy="5086350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39998" i="0">
                <a:solidFill>
                  <a:schemeClr val="bg1"/>
                </a:solidFill>
              </a:defRPr>
            </a:lvl1pPr>
            <a:lvl2pPr marL="457178" indent="0">
              <a:buNone/>
              <a:defRPr/>
            </a:lvl2pPr>
            <a:lvl3pPr marL="914354" indent="0">
              <a:buNone/>
              <a:defRPr/>
            </a:lvl3pPr>
            <a:lvl4pPr marL="1371532" indent="0">
              <a:buNone/>
              <a:defRPr/>
            </a:lvl4pPr>
            <a:lvl5pPr marL="1828709" indent="0">
              <a:buNone/>
              <a:defRPr/>
            </a:lvl5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r>
              <a:rPr lang="en-US"/>
              <a:t>February 2023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r>
              <a:rPr lang="en-US" dirty="0"/>
              <a:t>Optional Tagline Goes Here | mn.gov/</a:t>
            </a:r>
            <a:r>
              <a:rPr lang="en-US" dirty="0" err="1"/>
              <a:t>websiteurl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644732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Number -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068104" y="624469"/>
            <a:ext cx="3898746" cy="5072440"/>
          </a:xfrm>
          <a:prstGeom prst="ellipse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 algn="ctr">
              <a:tabLst>
                <a:tab pos="3770124" algn="l"/>
              </a:tabLst>
              <a:defRPr sz="60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title.</a:t>
            </a:r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754101" y="0"/>
            <a:ext cx="2989660" cy="5086350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39998" i="0">
                <a:solidFill>
                  <a:schemeClr val="bg1"/>
                </a:solidFill>
              </a:defRPr>
            </a:lvl1pPr>
            <a:lvl2pPr marL="457178" indent="0">
              <a:buNone/>
              <a:defRPr/>
            </a:lvl2pPr>
            <a:lvl3pPr marL="914354" indent="0">
              <a:buNone/>
              <a:defRPr/>
            </a:lvl3pPr>
            <a:lvl4pPr marL="1371532" indent="0">
              <a:buNone/>
              <a:defRPr/>
            </a:lvl4pPr>
            <a:lvl5pPr marL="1828709" indent="0">
              <a:buNone/>
              <a:defRPr/>
            </a:lvl5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February 2023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Optional Tagline Goes Here </a:t>
            </a:r>
            <a:r>
              <a:rPr lang="en-US" dirty="0">
                <a:solidFill>
                  <a:schemeClr val="accent2"/>
                </a:solidFill>
              </a:rPr>
              <a:t>|</a:t>
            </a:r>
            <a:r>
              <a:rPr lang="en-US" dirty="0"/>
              <a:t> mn.gov/</a:t>
            </a:r>
            <a:r>
              <a:rPr lang="en-US" dirty="0" err="1"/>
              <a:t>websiteurl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821160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Quote Solid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2212740"/>
            <a:ext cx="7886700" cy="1472163"/>
          </a:xfrm>
        </p:spPr>
        <p:txBody>
          <a:bodyPr>
            <a:noAutofit/>
          </a:bodyPr>
          <a:lstStyle>
            <a:lvl1pPr algn="ctr">
              <a:tabLst>
                <a:tab pos="3770124" algn="l"/>
              </a:tabLst>
              <a:defRPr sz="7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Thank you!</a:t>
            </a:r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28650" y="3684897"/>
            <a:ext cx="7886700" cy="2517600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firstname.lastname@state.mn.us</a:t>
            </a:r>
          </a:p>
          <a:p>
            <a:pPr lvl="0"/>
            <a:r>
              <a:rPr lang="en-US" dirty="0"/>
              <a:t>555-555-5555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February 2023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Optional Tagline Goes Here | mn.gov/websiteurl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9144000" cy="1651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7879" y="595572"/>
            <a:ext cx="2900940" cy="460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596384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Quote Solid Light Background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1651380"/>
            <a:ext cx="9144000" cy="1733266"/>
          </a:xfrm>
          <a:solidFill>
            <a:schemeClr val="tx1"/>
          </a:solidFill>
        </p:spPr>
        <p:txBody>
          <a:bodyPr>
            <a:noAutofit/>
          </a:bodyPr>
          <a:lstStyle>
            <a:lvl1pPr algn="ctr">
              <a:tabLst>
                <a:tab pos="3770124" algn="l"/>
              </a:tabLst>
              <a:defRPr sz="7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Thank you!</a:t>
            </a:r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28650" y="3521123"/>
            <a:ext cx="7886700" cy="2681374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firstname.lastname@state.mn.us</a:t>
            </a:r>
          </a:p>
          <a:p>
            <a:pPr lvl="0"/>
            <a:r>
              <a:rPr lang="en-US" dirty="0"/>
              <a:t>555-555-5555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February 2023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Optional Tagline Goes Here | mn.gov/websiteurl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9144000" cy="1651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2470" y="595572"/>
            <a:ext cx="2900940" cy="460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089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188571"/>
            <a:ext cx="9144000" cy="1199223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section title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0" y="5387793"/>
            <a:ext cx="9144000" cy="1470213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ln>
                <a:noFill/>
              </a:ln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101852" y="5644884"/>
            <a:ext cx="4940300" cy="440970"/>
          </a:xfrm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r>
              <a:rPr lang="en-US" sz="1800" dirty="0" err="1"/>
              <a:t>Firstname</a:t>
            </a:r>
            <a:r>
              <a:rPr lang="en-US" sz="1800" dirty="0"/>
              <a:t> </a:t>
            </a:r>
            <a:r>
              <a:rPr lang="en-US" sz="1800" dirty="0" err="1"/>
              <a:t>Lastname</a:t>
            </a:r>
            <a:r>
              <a:rPr lang="en-US" sz="1800" dirty="0"/>
              <a:t> | Job Title</a:t>
            </a:r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789113"/>
            <a:ext cx="9144000" cy="2298700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en-US"/>
              <a:t>February 2023</a:t>
            </a: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6" y="6356356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Optional Tagline Goes Here | mn.gov/websiteurl</a:t>
            </a:r>
            <a:endParaRPr lang="en-US" dirty="0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7879" y="360308"/>
            <a:ext cx="2900940" cy="460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2250229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Logo Only)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188569"/>
            <a:ext cx="9144000" cy="1199223"/>
          </a:xfrm>
          <a:solidFill>
            <a:schemeClr val="accent2"/>
          </a:solidFill>
        </p:spPr>
        <p:txBody>
          <a:bodyPr wrap="square" lIns="182880" tIns="91440" rIns="182880" bIns="91440" spcCol="0" anchor="ctr">
            <a:normAutofit/>
          </a:bodyPr>
          <a:lstStyle>
            <a:lvl1pPr algn="ctr">
              <a:lnSpc>
                <a:spcPct val="90000"/>
              </a:lnSpc>
              <a:defRPr sz="27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enter the slideshow title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0" y="5387791"/>
            <a:ext cx="9144000" cy="14702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>
              <a:ln>
                <a:noFill/>
              </a:ln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101852" y="5503407"/>
            <a:ext cx="4940300" cy="903062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751"/>
              </a:spcAft>
              <a:buNone/>
              <a:defRPr sz="1351" baseline="0"/>
            </a:lvl1pPr>
          </a:lstStyle>
          <a:p>
            <a:r>
              <a:rPr lang="en-US" sz="1351" dirty="0" err="1"/>
              <a:t>Firstname</a:t>
            </a:r>
            <a:r>
              <a:rPr lang="en-US" sz="1351" dirty="0"/>
              <a:t> </a:t>
            </a:r>
            <a:r>
              <a:rPr lang="en-US" sz="1351" dirty="0" err="1"/>
              <a:t>Lastname</a:t>
            </a:r>
            <a:r>
              <a:rPr lang="en-US" sz="1351" dirty="0"/>
              <a:t> | Job Title</a:t>
            </a:r>
          </a:p>
          <a:p>
            <a:r>
              <a:rPr lang="en-US" sz="1351" dirty="0"/>
              <a:t>Date</a:t>
            </a: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5" y="6356354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3666" y="1798686"/>
            <a:ext cx="5796669" cy="919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8231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(Logo Only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188569"/>
            <a:ext cx="9144000" cy="1199223"/>
          </a:xfrm>
          <a:solidFill>
            <a:schemeClr val="accent1"/>
          </a:solidFill>
        </p:spPr>
        <p:txBody>
          <a:bodyPr wrap="square" lIns="182880" tIns="91440" rIns="182880" bIns="91440" spcCol="0" anchor="ctr">
            <a:normAutofit/>
          </a:bodyPr>
          <a:lstStyle>
            <a:lvl1pPr algn="ctr">
              <a:lnSpc>
                <a:spcPct val="90000"/>
              </a:lnSpc>
              <a:defRPr sz="27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enter the slideshow title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0" y="5387791"/>
            <a:ext cx="9144000" cy="1470213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>
              <a:ln>
                <a:noFill/>
              </a:ln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101852" y="5512601"/>
            <a:ext cx="4940300" cy="903062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751"/>
              </a:spcAft>
              <a:buNone/>
              <a:defRPr sz="1351" baseline="0"/>
            </a:lvl1pPr>
          </a:lstStyle>
          <a:p>
            <a:r>
              <a:rPr lang="en-US" sz="1351" dirty="0" err="1"/>
              <a:t>Firstname</a:t>
            </a:r>
            <a:r>
              <a:rPr lang="en-US" sz="1351" dirty="0"/>
              <a:t> </a:t>
            </a:r>
            <a:r>
              <a:rPr lang="en-US" sz="1351" dirty="0" err="1"/>
              <a:t>Lastname</a:t>
            </a:r>
            <a:r>
              <a:rPr lang="en-US" sz="1351" dirty="0"/>
              <a:t> | Job Title</a:t>
            </a:r>
          </a:p>
          <a:p>
            <a:r>
              <a:rPr lang="en-US" sz="1351" dirty="0"/>
              <a:t>Date</a:t>
            </a: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5" y="6356354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1308" y="1773841"/>
            <a:ext cx="5361384" cy="850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708632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Photo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3477837"/>
            <a:ext cx="9144000" cy="1295182"/>
          </a:xfrm>
          <a:solidFill>
            <a:schemeClr val="accent1"/>
          </a:solidFill>
        </p:spPr>
        <p:txBody>
          <a:bodyPr wrap="square" lIns="182880" tIns="91440" rIns="182880" bIns="91440" anchor="ctr">
            <a:normAutofit/>
          </a:bodyPr>
          <a:lstStyle>
            <a:lvl1pPr algn="ct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enter the slideshow title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0" y="4773024"/>
            <a:ext cx="9144000" cy="2084981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>
              <a:ln>
                <a:noFill/>
              </a:ln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101852" y="5041204"/>
            <a:ext cx="4940300" cy="1097128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351" baseline="0"/>
            </a:lvl1pPr>
          </a:lstStyle>
          <a:p>
            <a:r>
              <a:rPr lang="en-US" sz="1351" dirty="0" err="1"/>
              <a:t>Firstname</a:t>
            </a:r>
            <a:r>
              <a:rPr lang="en-US" sz="1351" dirty="0"/>
              <a:t> </a:t>
            </a:r>
            <a:r>
              <a:rPr lang="en-US" sz="1351" dirty="0" err="1"/>
              <a:t>Lastname</a:t>
            </a:r>
            <a:r>
              <a:rPr lang="en-US" sz="1351" dirty="0"/>
              <a:t> | Job Title</a:t>
            </a:r>
          </a:p>
          <a:p>
            <a:r>
              <a:rPr lang="en-US" sz="1351" dirty="0"/>
              <a:t>Date</a:t>
            </a: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90173" y="6138337"/>
            <a:ext cx="4190735" cy="365125"/>
          </a:xfrm>
          <a:prstGeom prst="rect">
            <a:avLst/>
          </a:prstGeom>
        </p:spPr>
        <p:txBody>
          <a:bodyPr anchor="b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7"/>
          </p:nvPr>
        </p:nvSpPr>
        <p:spPr>
          <a:xfrm>
            <a:off x="0" y="0"/>
            <a:ext cx="9144000" cy="3380732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095" y="6164037"/>
            <a:ext cx="2106032" cy="334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91002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Agenda</a:t>
            </a:r>
          </a:p>
        </p:txBody>
      </p:sp>
      <p:sp>
        <p:nvSpPr>
          <p:cNvPr id="12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628650" y="1335089"/>
            <a:ext cx="7886700" cy="4841875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5" y="6356354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/>
          </a:p>
        </p:txBody>
      </p:sp>
    </p:spTree>
    <p:extLst>
      <p:ext uri="{BB962C8B-B14F-4D97-AF65-F5344CB8AC3E}">
        <p14:creationId xmlns:p14="http://schemas.microsoft.com/office/powerpoint/2010/main" val="412138842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188569"/>
            <a:ext cx="9144000" cy="1199223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algn="ct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section title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0" y="5387791"/>
            <a:ext cx="9144000" cy="1470213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>
              <a:ln>
                <a:noFill/>
              </a:ln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101852" y="5644884"/>
            <a:ext cx="4940300" cy="440970"/>
          </a:xfrm>
        </p:spPr>
        <p:txBody>
          <a:bodyPr>
            <a:normAutofit/>
          </a:bodyPr>
          <a:lstStyle>
            <a:lvl1pPr marL="0" indent="0" algn="ctr">
              <a:buNone/>
              <a:defRPr sz="1351" baseline="0"/>
            </a:lvl1pPr>
          </a:lstStyle>
          <a:p>
            <a:r>
              <a:rPr lang="en-US" sz="1351" dirty="0" err="1"/>
              <a:t>Firstname</a:t>
            </a:r>
            <a:r>
              <a:rPr lang="en-US" sz="1351" dirty="0"/>
              <a:t> </a:t>
            </a:r>
            <a:r>
              <a:rPr lang="en-US" sz="1351" dirty="0" err="1"/>
              <a:t>Lastname</a:t>
            </a:r>
            <a:r>
              <a:rPr lang="en-US" sz="1351" dirty="0"/>
              <a:t> | Job Title</a:t>
            </a:r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789113"/>
            <a:ext cx="9144000" cy="2298700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5" y="6356354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7879" y="360306"/>
            <a:ext cx="2900940" cy="460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530268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5" y="6356354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/>
          </a:p>
        </p:txBody>
      </p:sp>
    </p:spTree>
    <p:extLst>
      <p:ext uri="{BB962C8B-B14F-4D97-AF65-F5344CB8AC3E}">
        <p14:creationId xmlns:p14="http://schemas.microsoft.com/office/powerpoint/2010/main" val="2001989364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plit White BG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/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94629"/>
            <a:ext cx="38862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94629"/>
            <a:ext cx="38862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5" y="6356354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5388260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 (Boxed)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35281"/>
            <a:ext cx="7886700" cy="4841682"/>
          </a:xfrm>
          <a:solidFill>
            <a:schemeClr val="bg1"/>
          </a:solidFill>
        </p:spPr>
        <p:txBody>
          <a:bodyPr lIns="228600" tIns="548640" rIns="274320"/>
          <a:lstStyle>
            <a:lvl1pPr marL="257168" indent="-257168">
              <a:lnSpc>
                <a:spcPct val="100000"/>
              </a:lnSpc>
              <a:spcAft>
                <a:spcPts val="751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875"/>
            </a:lvl1pPr>
            <a:lvl2pPr marL="600060" indent="-257168">
              <a:lnSpc>
                <a:spcPct val="100000"/>
              </a:lnSpc>
              <a:spcAft>
                <a:spcPts val="751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575"/>
            </a:lvl2pPr>
            <a:lvl3pPr marL="900091" indent="-214308">
              <a:lnSpc>
                <a:spcPct val="100000"/>
              </a:lnSpc>
              <a:spcAft>
                <a:spcPts val="751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275"/>
            </a:lvl3pPr>
            <a:lvl4pPr marL="1242982" indent="-214308">
              <a:lnSpc>
                <a:spcPct val="100000"/>
              </a:lnSpc>
              <a:spcAft>
                <a:spcPts val="751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275"/>
            </a:lvl4pPr>
            <a:lvl5pPr marL="1585874" indent="-214308">
              <a:lnSpc>
                <a:spcPct val="100000"/>
              </a:lnSpc>
              <a:spcAft>
                <a:spcPts val="751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275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5" y="6356354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/>
          </a:p>
        </p:txBody>
      </p:sp>
    </p:spTree>
    <p:extLst>
      <p:ext uri="{BB962C8B-B14F-4D97-AF65-F5344CB8AC3E}">
        <p14:creationId xmlns:p14="http://schemas.microsoft.com/office/powerpoint/2010/main" val="280896470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plit Boxed)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/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94629"/>
            <a:ext cx="38862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94629"/>
            <a:ext cx="38862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5" y="6356354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869436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Overlay, Gray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9" name="Picture Placeholder 1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219198"/>
            <a:ext cx="9144000" cy="5638802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0" y="2609242"/>
            <a:ext cx="4262718" cy="2858714"/>
          </a:xfrm>
          <a:solidFill>
            <a:srgbClr val="003865">
              <a:alpha val="87843"/>
            </a:srgbClr>
          </a:solidFill>
        </p:spPr>
        <p:txBody>
          <a:bodyPr rIns="274320" anchor="ctr"/>
          <a:lstStyle>
            <a:lvl1pPr marL="514338" indent="-171446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defRPr sz="1875">
                <a:solidFill>
                  <a:schemeClr val="bg1"/>
                </a:solidFill>
              </a:defRPr>
            </a:lvl1pPr>
            <a:lvl2pPr marL="857229" indent="-171446">
              <a:lnSpc>
                <a:spcPct val="100000"/>
              </a:lnSpc>
              <a:buClr>
                <a:schemeClr val="accent2"/>
              </a:buClr>
              <a:defRPr sz="1575">
                <a:solidFill>
                  <a:schemeClr val="bg1"/>
                </a:solidFill>
              </a:defRPr>
            </a:lvl2pPr>
            <a:lvl3pPr marL="1200121" indent="-171446">
              <a:lnSpc>
                <a:spcPct val="100000"/>
              </a:lnSpc>
              <a:buClr>
                <a:schemeClr val="accent2"/>
              </a:buClr>
              <a:defRPr sz="1275">
                <a:solidFill>
                  <a:schemeClr val="bg1"/>
                </a:solidFill>
              </a:defRPr>
            </a:lvl3pPr>
            <a:lvl4pPr marL="1543012" indent="-171446">
              <a:lnSpc>
                <a:spcPct val="100000"/>
              </a:lnSpc>
              <a:buClr>
                <a:schemeClr val="accent2"/>
              </a:buClr>
              <a:defRPr sz="1275">
                <a:solidFill>
                  <a:schemeClr val="bg1"/>
                </a:solidFill>
              </a:defRPr>
            </a:lvl4pPr>
            <a:lvl5pPr marL="1885904" indent="-171446">
              <a:lnSpc>
                <a:spcPct val="100000"/>
              </a:lnSpc>
              <a:buClr>
                <a:schemeClr val="accent2"/>
              </a:buClr>
              <a:defRPr sz="1275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5" y="6356354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5933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February 2023</a:t>
            </a:r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6" y="6356356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Optional Tagline Goes Here | mn.gov/websiteurl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53249975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Overlay, Whit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9" name="Picture Placeholder 1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219198"/>
            <a:ext cx="9144000" cy="5638802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0" y="2609242"/>
            <a:ext cx="4262718" cy="2858714"/>
          </a:xfrm>
          <a:solidFill>
            <a:srgbClr val="003865">
              <a:alpha val="87843"/>
            </a:srgbClr>
          </a:solidFill>
        </p:spPr>
        <p:txBody>
          <a:bodyPr rIns="274320" anchor="ctr"/>
          <a:lstStyle>
            <a:lvl1pPr marL="514338" indent="-171446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 marL="857229" indent="-171446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 marL="1200121" indent="-171446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 marL="1543012" indent="-171446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 marL="1885904" indent="-171446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5" y="6356354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4892790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olid White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628650" y="1366346"/>
            <a:ext cx="7886700" cy="478839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5" y="6356354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51" y="6356355"/>
            <a:ext cx="1097001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655836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628650" y="1366346"/>
            <a:ext cx="7886700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5" y="6356354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51" y="6356355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2508009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(Solid Dark)">
    <p:bg>
      <p:bgPr>
        <a:gradFill>
          <a:gsLst>
            <a:gs pos="100000">
              <a:schemeClr val="tx1">
                <a:lumMod val="80000"/>
              </a:schemeClr>
            </a:gs>
            <a:gs pos="63000">
              <a:schemeClr val="tx1"/>
            </a:gs>
            <a:gs pos="86000">
              <a:schemeClr val="tx1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628650" y="1366346"/>
            <a:ext cx="7886700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5" y="6356354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51" y="6356355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658434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olid Lt Gray)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628650" y="1366346"/>
            <a:ext cx="7886700" cy="478839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5" y="6356354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18351" y="6356355"/>
            <a:ext cx="10970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2577610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1" name="Content Placeholder 4"/>
          <p:cNvSpPr>
            <a:spLocks noGrp="1"/>
          </p:cNvSpPr>
          <p:nvPr>
            <p:ph sz="quarter" idx="10"/>
          </p:nvPr>
        </p:nvSpPr>
        <p:spPr>
          <a:xfrm>
            <a:off x="628652" y="1366346"/>
            <a:ext cx="4676215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5740174" y="1364826"/>
            <a:ext cx="3403826" cy="4538434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2" y="6356355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5" y="6356354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51" y="6356355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6298166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 (Solid Dark)">
    <p:bg>
      <p:bgPr>
        <a:gradFill>
          <a:gsLst>
            <a:gs pos="100000">
              <a:schemeClr val="tx1">
                <a:lumMod val="80000"/>
              </a:schemeClr>
            </a:gs>
            <a:gs pos="63000">
              <a:schemeClr val="tx1"/>
            </a:gs>
            <a:gs pos="86000">
              <a:schemeClr val="tx1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0" name="Content Placeholder 4"/>
          <p:cNvSpPr>
            <a:spLocks noGrp="1"/>
          </p:cNvSpPr>
          <p:nvPr>
            <p:ph sz="quarter" idx="10"/>
          </p:nvPr>
        </p:nvSpPr>
        <p:spPr>
          <a:xfrm>
            <a:off x="628652" y="1366346"/>
            <a:ext cx="4676215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5740174" y="1364826"/>
            <a:ext cx="3403826" cy="4538434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2" y="6356355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5" y="6356354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51" y="6356355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4186085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(Solid Lt Gray)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7" name="Content Placeholder 4"/>
          <p:cNvSpPr>
            <a:spLocks noGrp="1"/>
          </p:cNvSpPr>
          <p:nvPr>
            <p:ph sz="quarter" idx="10"/>
          </p:nvPr>
        </p:nvSpPr>
        <p:spPr>
          <a:xfrm>
            <a:off x="628652" y="1366346"/>
            <a:ext cx="4676215" cy="4788393"/>
          </a:xfrm>
        </p:spPr>
        <p:txBody>
          <a:bodyPr/>
          <a:lstStyle>
            <a:lvl1pPr>
              <a:buClr>
                <a:schemeClr val="tx1"/>
              </a:buClr>
              <a:defRPr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defRPr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defRPr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defRPr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5740174" y="1364826"/>
            <a:ext cx="3403826" cy="4538434"/>
          </a:xfrm>
        </p:spPr>
        <p:txBody>
          <a:bodyPr/>
          <a:lstStyle>
            <a:lvl1pPr>
              <a:buClr>
                <a:schemeClr val="tx1"/>
              </a:buClr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5" y="6356354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18351" y="6356355"/>
            <a:ext cx="10970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0283074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(4 Up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/>
          </a:p>
        </p:txBody>
      </p: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7" name="Rectangle 16"/>
          <p:cNvSpPr/>
          <p:nvPr userDrawn="1"/>
        </p:nvSpPr>
        <p:spPr>
          <a:xfrm>
            <a:off x="0" y="1216024"/>
            <a:ext cx="9144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/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604749" y="1981899"/>
            <a:ext cx="157113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1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436290" y="4345147"/>
            <a:ext cx="1906858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1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Job Title</a:t>
            </a:r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2734633" y="1967573"/>
            <a:ext cx="157113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1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2566173" y="4345147"/>
            <a:ext cx="1906858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1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Job Title</a:t>
            </a:r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8" hasCustomPrompt="1"/>
          </p:nvPr>
        </p:nvSpPr>
        <p:spPr>
          <a:xfrm>
            <a:off x="4864516" y="1967573"/>
            <a:ext cx="157113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1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4696056" y="4345147"/>
            <a:ext cx="1906858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1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Job Title</a:t>
            </a:r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20" hasCustomPrompt="1"/>
          </p:nvPr>
        </p:nvSpPr>
        <p:spPr>
          <a:xfrm>
            <a:off x="6994399" y="1967573"/>
            <a:ext cx="157113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1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6825939" y="4341161"/>
            <a:ext cx="1906858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1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Job Title</a:t>
            </a:r>
          </a:p>
        </p:txBody>
      </p:sp>
      <p:sp>
        <p:nvSpPr>
          <p:cNvPr id="16" name="Rectangle 15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5" y="6356354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398687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(3 Up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rgbClr val="0038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/>
          </a:p>
        </p:txBody>
      </p: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7" name="Rectangle 16"/>
          <p:cNvSpPr/>
          <p:nvPr userDrawn="1"/>
        </p:nvSpPr>
        <p:spPr>
          <a:xfrm>
            <a:off x="0" y="1216024"/>
            <a:ext cx="9144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/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1179612" y="1964392"/>
            <a:ext cx="1749143" cy="233219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1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101921" y="4564988"/>
            <a:ext cx="1906858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1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Job Title</a:t>
            </a:r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3618406" y="1964392"/>
            <a:ext cx="1738398" cy="2317864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1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3534177" y="4564988"/>
            <a:ext cx="1906858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1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Job Title</a:t>
            </a:r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8" hasCustomPrompt="1"/>
          </p:nvPr>
        </p:nvSpPr>
        <p:spPr>
          <a:xfrm>
            <a:off x="6050663" y="1964392"/>
            <a:ext cx="1738398" cy="2317864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1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5966436" y="4564988"/>
            <a:ext cx="1906858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1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Job Title</a:t>
            </a:r>
          </a:p>
        </p:txBody>
      </p:sp>
      <p:sp>
        <p:nvSpPr>
          <p:cNvPr id="16" name="Rectangle 15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5" y="6356354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1324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plit White BG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94629"/>
            <a:ext cx="38862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94629"/>
            <a:ext cx="38862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February 2023</a:t>
            </a:r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6" y="6356356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Optional Tagline Goes Here | mn.gov/websiteurl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6610083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4-Up Whi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rgbClr val="0038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/>
          </a:p>
        </p:txBody>
      </p:sp>
      <p:sp>
        <p:nvSpPr>
          <p:cNvPr id="16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604749" y="1981899"/>
            <a:ext cx="157113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351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436290" y="4345151"/>
            <a:ext cx="1906858" cy="1623853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1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2734633" y="1967573"/>
            <a:ext cx="157113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351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2566173" y="4345147"/>
            <a:ext cx="1906858" cy="162385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1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8" hasCustomPrompt="1"/>
          </p:nvPr>
        </p:nvSpPr>
        <p:spPr>
          <a:xfrm>
            <a:off x="4864516" y="1967573"/>
            <a:ext cx="157113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351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4696056" y="4345147"/>
            <a:ext cx="1906858" cy="162385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1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20" hasCustomPrompt="1"/>
          </p:nvPr>
        </p:nvSpPr>
        <p:spPr>
          <a:xfrm>
            <a:off x="6994399" y="1967573"/>
            <a:ext cx="157113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351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6825939" y="4341161"/>
            <a:ext cx="1906858" cy="1627838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1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9" name="Rectangle 18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5" y="6356354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26867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4-Up Gray BG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/>
          </a:p>
        </p:txBody>
      </p: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7" name="Rectangle 16"/>
          <p:cNvSpPr/>
          <p:nvPr userDrawn="1"/>
        </p:nvSpPr>
        <p:spPr>
          <a:xfrm>
            <a:off x="0" y="1216024"/>
            <a:ext cx="9144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/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604751" y="1674776"/>
            <a:ext cx="1394107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1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157413" y="1674777"/>
            <a:ext cx="2149746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351"/>
            </a:lvl1pPr>
            <a:lvl2pPr marL="342891" indent="0">
              <a:buFont typeface="Arial" panose="020B0604020202020204" pitchFamily="34" charset="0"/>
              <a:buNone/>
              <a:defRPr sz="1351"/>
            </a:lvl2pPr>
            <a:lvl3pPr marL="685783" indent="0">
              <a:buFont typeface="Arial" panose="020B0604020202020204" pitchFamily="34" charset="0"/>
              <a:buNone/>
              <a:defRPr sz="1351"/>
            </a:lvl3pPr>
            <a:lvl4pPr marL="1028674" indent="0">
              <a:buFont typeface="Arial" panose="020B0604020202020204" pitchFamily="34" charset="0"/>
              <a:buNone/>
              <a:defRPr sz="1351"/>
            </a:lvl4pPr>
            <a:lvl5pPr marL="1371566" indent="0">
              <a:buFont typeface="Arial" panose="020B0604020202020204" pitchFamily="34" charset="0"/>
              <a:buNone/>
              <a:defRPr sz="135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604751" y="3939366"/>
            <a:ext cx="1394107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1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2157413" y="3939366"/>
            <a:ext cx="2149746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351"/>
            </a:lvl1pPr>
            <a:lvl2pPr marL="342891" indent="0">
              <a:buFont typeface="Arial" panose="020B0604020202020204" pitchFamily="34" charset="0"/>
              <a:buNone/>
              <a:defRPr sz="1351"/>
            </a:lvl2pPr>
            <a:lvl3pPr marL="685783" indent="0">
              <a:buFont typeface="Arial" panose="020B0604020202020204" pitchFamily="34" charset="0"/>
              <a:buNone/>
              <a:defRPr sz="1351"/>
            </a:lvl3pPr>
            <a:lvl4pPr marL="1028674" indent="0">
              <a:buFont typeface="Arial" panose="020B0604020202020204" pitchFamily="34" charset="0"/>
              <a:buNone/>
              <a:defRPr sz="1351"/>
            </a:lvl4pPr>
            <a:lvl5pPr marL="1371566" indent="0">
              <a:buFont typeface="Arial" panose="020B0604020202020204" pitchFamily="34" charset="0"/>
              <a:buNone/>
              <a:defRPr sz="135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4649856" y="1674776"/>
            <a:ext cx="1394107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1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6202517" y="1674777"/>
            <a:ext cx="2149746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351"/>
            </a:lvl1pPr>
            <a:lvl2pPr marL="342891" indent="0">
              <a:buFont typeface="Arial" panose="020B0604020202020204" pitchFamily="34" charset="0"/>
              <a:buNone/>
              <a:defRPr sz="1351"/>
            </a:lvl2pPr>
            <a:lvl3pPr marL="685783" indent="0">
              <a:buFont typeface="Arial" panose="020B0604020202020204" pitchFamily="34" charset="0"/>
              <a:buNone/>
              <a:defRPr sz="1351"/>
            </a:lvl3pPr>
            <a:lvl4pPr marL="1028674" indent="0">
              <a:buFont typeface="Arial" panose="020B0604020202020204" pitchFamily="34" charset="0"/>
              <a:buNone/>
              <a:defRPr sz="1351"/>
            </a:lvl4pPr>
            <a:lvl5pPr marL="1371566" indent="0">
              <a:buFont typeface="Arial" panose="020B0604020202020204" pitchFamily="34" charset="0"/>
              <a:buNone/>
              <a:defRPr sz="135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Picture Placeholder 2"/>
          <p:cNvSpPr>
            <a:spLocks noGrp="1"/>
          </p:cNvSpPr>
          <p:nvPr>
            <p:ph type="pic" sz="quarter" idx="19" hasCustomPrompt="1"/>
          </p:nvPr>
        </p:nvSpPr>
        <p:spPr>
          <a:xfrm>
            <a:off x="4649856" y="3939366"/>
            <a:ext cx="1394107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1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0"/>
          </p:nvPr>
        </p:nvSpPr>
        <p:spPr>
          <a:xfrm>
            <a:off x="6202517" y="3939365"/>
            <a:ext cx="2149746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351"/>
            </a:lvl1pPr>
            <a:lvl2pPr marL="342891" indent="0">
              <a:buFont typeface="Arial" panose="020B0604020202020204" pitchFamily="34" charset="0"/>
              <a:buNone/>
              <a:defRPr sz="1351"/>
            </a:lvl2pPr>
            <a:lvl3pPr marL="685783" indent="0">
              <a:buFont typeface="Arial" panose="020B0604020202020204" pitchFamily="34" charset="0"/>
              <a:buNone/>
              <a:defRPr sz="1351"/>
            </a:lvl3pPr>
            <a:lvl4pPr marL="1028674" indent="0">
              <a:buFont typeface="Arial" panose="020B0604020202020204" pitchFamily="34" charset="0"/>
              <a:buNone/>
              <a:defRPr sz="1351"/>
            </a:lvl4pPr>
            <a:lvl5pPr marL="1371566" indent="0">
              <a:buFont typeface="Arial" panose="020B0604020202020204" pitchFamily="34" charset="0"/>
              <a:buNone/>
              <a:defRPr sz="135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Rectangle 15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5" y="6356354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435260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4 Up White BG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604751" y="1674776"/>
            <a:ext cx="1394107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351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157413" y="1674777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351"/>
            </a:lvl1pPr>
            <a:lvl2pPr marL="342891" indent="0">
              <a:buFont typeface="Arial" panose="020B0604020202020204" pitchFamily="34" charset="0"/>
              <a:buNone/>
              <a:defRPr sz="1351"/>
            </a:lvl2pPr>
            <a:lvl3pPr marL="685783" indent="0">
              <a:buFont typeface="Arial" panose="020B0604020202020204" pitchFamily="34" charset="0"/>
              <a:buNone/>
              <a:defRPr sz="1351"/>
            </a:lvl3pPr>
            <a:lvl4pPr marL="1028674" indent="0">
              <a:buFont typeface="Arial" panose="020B0604020202020204" pitchFamily="34" charset="0"/>
              <a:buNone/>
              <a:defRPr sz="1351"/>
            </a:lvl4pPr>
            <a:lvl5pPr marL="1371566" indent="0">
              <a:buFont typeface="Arial" panose="020B0604020202020204" pitchFamily="34" charset="0"/>
              <a:buNone/>
              <a:defRPr sz="135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604751" y="3939366"/>
            <a:ext cx="1394107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351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2157413" y="3939366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351"/>
            </a:lvl1pPr>
            <a:lvl2pPr marL="342891" indent="0">
              <a:buFont typeface="Arial" panose="020B0604020202020204" pitchFamily="34" charset="0"/>
              <a:buNone/>
              <a:defRPr sz="1351"/>
            </a:lvl2pPr>
            <a:lvl3pPr marL="685783" indent="0">
              <a:buFont typeface="Arial" panose="020B0604020202020204" pitchFamily="34" charset="0"/>
              <a:buNone/>
              <a:defRPr sz="1351"/>
            </a:lvl3pPr>
            <a:lvl4pPr marL="1028674" indent="0">
              <a:buFont typeface="Arial" panose="020B0604020202020204" pitchFamily="34" charset="0"/>
              <a:buNone/>
              <a:defRPr sz="1351"/>
            </a:lvl4pPr>
            <a:lvl5pPr marL="1371566" indent="0">
              <a:buFont typeface="Arial" panose="020B0604020202020204" pitchFamily="34" charset="0"/>
              <a:buNone/>
              <a:defRPr sz="135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4649856" y="1674776"/>
            <a:ext cx="1394107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351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6202517" y="1674777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351"/>
            </a:lvl1pPr>
            <a:lvl2pPr marL="342891" indent="0">
              <a:buFont typeface="Arial" panose="020B0604020202020204" pitchFamily="34" charset="0"/>
              <a:buNone/>
              <a:defRPr sz="1351"/>
            </a:lvl2pPr>
            <a:lvl3pPr marL="685783" indent="0">
              <a:buFont typeface="Arial" panose="020B0604020202020204" pitchFamily="34" charset="0"/>
              <a:buNone/>
              <a:defRPr sz="1351"/>
            </a:lvl3pPr>
            <a:lvl4pPr marL="1028674" indent="0">
              <a:buFont typeface="Arial" panose="020B0604020202020204" pitchFamily="34" charset="0"/>
              <a:buNone/>
              <a:defRPr sz="1351"/>
            </a:lvl4pPr>
            <a:lvl5pPr marL="1371566" indent="0">
              <a:buFont typeface="Arial" panose="020B0604020202020204" pitchFamily="34" charset="0"/>
              <a:buNone/>
              <a:defRPr sz="135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Picture Placeholder 2"/>
          <p:cNvSpPr>
            <a:spLocks noGrp="1"/>
          </p:cNvSpPr>
          <p:nvPr>
            <p:ph type="pic" sz="quarter" idx="19" hasCustomPrompt="1"/>
          </p:nvPr>
        </p:nvSpPr>
        <p:spPr>
          <a:xfrm>
            <a:off x="4649856" y="3939366"/>
            <a:ext cx="1394107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351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quarter" idx="20"/>
          </p:nvPr>
        </p:nvSpPr>
        <p:spPr>
          <a:xfrm>
            <a:off x="6202517" y="3939365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351"/>
            </a:lvl1pPr>
            <a:lvl2pPr marL="342891" indent="0">
              <a:buFont typeface="Arial" panose="020B0604020202020204" pitchFamily="34" charset="0"/>
              <a:buNone/>
              <a:defRPr sz="1351"/>
            </a:lvl2pPr>
            <a:lvl3pPr marL="685783" indent="0">
              <a:buFont typeface="Arial" panose="020B0604020202020204" pitchFamily="34" charset="0"/>
              <a:buNone/>
              <a:defRPr sz="1351"/>
            </a:lvl3pPr>
            <a:lvl4pPr marL="1028674" indent="0">
              <a:buFont typeface="Arial" panose="020B0604020202020204" pitchFamily="34" charset="0"/>
              <a:buNone/>
              <a:defRPr sz="1351"/>
            </a:lvl4pPr>
            <a:lvl5pPr marL="1371566" indent="0">
              <a:buFont typeface="Arial" panose="020B0604020202020204" pitchFamily="34" charset="0"/>
              <a:buNone/>
              <a:defRPr sz="135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5" y="6356354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2333069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Duo Gray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/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7" name="Rectangle 16"/>
          <p:cNvSpPr/>
          <p:nvPr userDrawn="1"/>
        </p:nvSpPr>
        <p:spPr>
          <a:xfrm>
            <a:off x="0" y="1216024"/>
            <a:ext cx="9144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/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604751" y="2571731"/>
            <a:ext cx="1394107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1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157413" y="2571731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351"/>
            </a:lvl1pPr>
            <a:lvl2pPr marL="342891" indent="0">
              <a:buFont typeface="Arial" panose="020B0604020202020204" pitchFamily="34" charset="0"/>
              <a:buNone/>
              <a:defRPr sz="1351"/>
            </a:lvl2pPr>
            <a:lvl3pPr marL="685783" indent="0">
              <a:buFont typeface="Arial" panose="020B0604020202020204" pitchFamily="34" charset="0"/>
              <a:buNone/>
              <a:defRPr sz="1351"/>
            </a:lvl3pPr>
            <a:lvl4pPr marL="1028674" indent="0">
              <a:buFont typeface="Arial" panose="020B0604020202020204" pitchFamily="34" charset="0"/>
              <a:buNone/>
              <a:defRPr sz="1351"/>
            </a:lvl4pPr>
            <a:lvl5pPr marL="1371566" indent="0">
              <a:buFont typeface="Arial" panose="020B0604020202020204" pitchFamily="34" charset="0"/>
              <a:buNone/>
              <a:defRPr sz="135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4649856" y="2571731"/>
            <a:ext cx="1394107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1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6202517" y="2571731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351"/>
            </a:lvl1pPr>
            <a:lvl2pPr marL="342891" indent="0">
              <a:buFont typeface="Arial" panose="020B0604020202020204" pitchFamily="34" charset="0"/>
              <a:buNone/>
              <a:defRPr sz="1351"/>
            </a:lvl2pPr>
            <a:lvl3pPr marL="685783" indent="0">
              <a:buFont typeface="Arial" panose="020B0604020202020204" pitchFamily="34" charset="0"/>
              <a:buNone/>
              <a:defRPr sz="1351"/>
            </a:lvl3pPr>
            <a:lvl4pPr marL="1028674" indent="0">
              <a:buFont typeface="Arial" panose="020B0604020202020204" pitchFamily="34" charset="0"/>
              <a:buNone/>
              <a:defRPr sz="1351"/>
            </a:lvl4pPr>
            <a:lvl5pPr marL="1371566" indent="0">
              <a:buFont typeface="Arial" panose="020B0604020202020204" pitchFamily="34" charset="0"/>
              <a:buNone/>
              <a:defRPr sz="135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Rectangle 15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5" y="6356354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7200465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2 Up White BG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604751" y="2800331"/>
            <a:ext cx="1394107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351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157413" y="2800331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351"/>
            </a:lvl1pPr>
            <a:lvl2pPr marL="342891" indent="0">
              <a:buFont typeface="Arial" panose="020B0604020202020204" pitchFamily="34" charset="0"/>
              <a:buNone/>
              <a:defRPr sz="1351"/>
            </a:lvl2pPr>
            <a:lvl3pPr marL="685783" indent="0">
              <a:buFont typeface="Arial" panose="020B0604020202020204" pitchFamily="34" charset="0"/>
              <a:buNone/>
              <a:defRPr sz="1351"/>
            </a:lvl3pPr>
            <a:lvl4pPr marL="1028674" indent="0">
              <a:buFont typeface="Arial" panose="020B0604020202020204" pitchFamily="34" charset="0"/>
              <a:buNone/>
              <a:defRPr sz="1351"/>
            </a:lvl4pPr>
            <a:lvl5pPr marL="1371566" indent="0">
              <a:buFont typeface="Arial" panose="020B0604020202020204" pitchFamily="34" charset="0"/>
              <a:buNone/>
              <a:defRPr sz="135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4649856" y="2800331"/>
            <a:ext cx="1394107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351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6202517" y="2800331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351"/>
            </a:lvl1pPr>
            <a:lvl2pPr marL="342891" indent="0">
              <a:buFont typeface="Arial" panose="020B0604020202020204" pitchFamily="34" charset="0"/>
              <a:buNone/>
              <a:defRPr sz="1351"/>
            </a:lvl2pPr>
            <a:lvl3pPr marL="685783" indent="0">
              <a:buFont typeface="Arial" panose="020B0604020202020204" pitchFamily="34" charset="0"/>
              <a:buNone/>
              <a:defRPr sz="1351"/>
            </a:lvl3pPr>
            <a:lvl4pPr marL="1028674" indent="0">
              <a:buFont typeface="Arial" panose="020B0604020202020204" pitchFamily="34" charset="0"/>
              <a:buNone/>
              <a:defRPr sz="1351"/>
            </a:lvl4pPr>
            <a:lvl5pPr marL="1371566" indent="0">
              <a:buFont typeface="Arial" panose="020B0604020202020204" pitchFamily="34" charset="0"/>
              <a:buNone/>
              <a:defRPr sz="135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5" y="6356354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8936320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- Red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1" y="5638801"/>
            <a:ext cx="9144000" cy="1219200"/>
          </a:xfrm>
          <a:solidFill>
            <a:srgbClr val="003865">
              <a:alpha val="87843"/>
            </a:srgbClr>
          </a:solidFill>
        </p:spPr>
        <p:txBody>
          <a:bodyPr>
            <a:normAutofit/>
          </a:bodyPr>
          <a:lstStyle>
            <a:lvl1pPr algn="ct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0" y="2"/>
            <a:ext cx="9144000" cy="6857998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658170295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- Black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1" y="5638801"/>
            <a:ext cx="9144000" cy="1219200"/>
          </a:xfrm>
          <a:solidFill>
            <a:srgbClr val="0D0D0D">
              <a:alpha val="87843"/>
            </a:srgbClr>
          </a:solidFill>
        </p:spPr>
        <p:txBody>
          <a:bodyPr>
            <a:normAutofit/>
          </a:bodyPr>
          <a:lstStyle>
            <a:lvl1pPr algn="ct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0" y="4"/>
            <a:ext cx="9144000" cy="6857999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983987321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- Blue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1" y="5638800"/>
            <a:ext cx="9144000" cy="1219200"/>
          </a:xfrm>
          <a:solidFill>
            <a:srgbClr val="78BE21">
              <a:alpha val="87843"/>
            </a:srgbClr>
          </a:solidFill>
        </p:spPr>
        <p:txBody>
          <a:bodyPr>
            <a:normAutofit/>
          </a:bodyPr>
          <a:lstStyle>
            <a:lvl1pPr algn="ctr">
              <a:defRPr sz="27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0" y="4"/>
            <a:ext cx="9144000" cy="6857999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4080534413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de - Gray Background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144000" cy="11597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/>
          </a:p>
        </p:txBody>
      </p:sp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Code Demo (Click to Edit)</a:t>
            </a:r>
          </a:p>
        </p:txBody>
      </p:sp>
      <p:sp>
        <p:nvSpPr>
          <p:cNvPr id="10" name="Table Placeholder 8"/>
          <p:cNvSpPr>
            <a:spLocks noGrp="1"/>
          </p:cNvSpPr>
          <p:nvPr>
            <p:ph type="tbl" sz="quarter" idx="13"/>
          </p:nvPr>
        </p:nvSpPr>
        <p:spPr>
          <a:xfrm>
            <a:off x="1524000" y="2233263"/>
            <a:ext cx="6096000" cy="2966751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019110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 (Solid Dark)">
    <p:bg>
      <p:bgPr>
        <a:gradFill>
          <a:gsLst>
            <a:gs pos="100000">
              <a:schemeClr val="tx1">
                <a:lumMod val="80000"/>
              </a:schemeClr>
            </a:gs>
            <a:gs pos="63000">
              <a:schemeClr val="tx1"/>
            </a:gs>
            <a:gs pos="86000">
              <a:schemeClr val="tx1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144000" cy="11597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/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Code Demo (Click to Edit)</a:t>
            </a:r>
          </a:p>
        </p:txBody>
      </p:sp>
      <p:sp>
        <p:nvSpPr>
          <p:cNvPr id="14" name="Table Placeholder 8"/>
          <p:cNvSpPr>
            <a:spLocks noGrp="1"/>
          </p:cNvSpPr>
          <p:nvPr>
            <p:ph type="tbl" sz="quarter" idx="13"/>
          </p:nvPr>
        </p:nvSpPr>
        <p:spPr>
          <a:xfrm>
            <a:off x="1524000" y="2233263"/>
            <a:ext cx="6096000" cy="2966751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2" y="6356355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5" y="6356354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51" y="6356355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7426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 (Boxed)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35281"/>
            <a:ext cx="7886700" cy="4841682"/>
          </a:xfrm>
          <a:solidFill>
            <a:schemeClr val="bg1"/>
          </a:solidFill>
        </p:spPr>
        <p:txBody>
          <a:bodyPr lIns="228600" tIns="548640" rIns="274320"/>
          <a:lstStyle>
            <a:lvl1pPr marL="342882" indent="-342882">
              <a:lnSpc>
                <a:spcPct val="100000"/>
              </a:lnSpc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500"/>
            </a:lvl1pPr>
            <a:lvl2pPr marL="800060" indent="-342882">
              <a:lnSpc>
                <a:spcPct val="100000"/>
              </a:lnSpc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100"/>
            </a:lvl2pPr>
            <a:lvl3pPr marL="1200091" indent="-285737">
              <a:lnSpc>
                <a:spcPct val="100000"/>
              </a:lnSpc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700"/>
            </a:lvl3pPr>
            <a:lvl4pPr marL="1657268" indent="-285737">
              <a:lnSpc>
                <a:spcPct val="100000"/>
              </a:lnSpc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700"/>
            </a:lvl4pPr>
            <a:lvl5pPr marL="2114446" indent="-285737">
              <a:lnSpc>
                <a:spcPct val="100000"/>
              </a:lnSpc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February 2023</a:t>
            </a:r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6" y="6356356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Optional Tagline Goes Here | mn.gov/websiteurl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48584154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11925" y="287066"/>
            <a:ext cx="2641445" cy="2734914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11984" y="3211518"/>
            <a:ext cx="2641387" cy="2475609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2590" y="504860"/>
            <a:ext cx="721419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3732593" y="1067565"/>
            <a:ext cx="7137161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screenshot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2" y="6356355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5" y="6356354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51" y="6356355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3490018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095" y="3222702"/>
            <a:ext cx="7040603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7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1030094" y="3771876"/>
            <a:ext cx="6965427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screenshot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11921" y="1365208"/>
            <a:ext cx="7916772" cy="156718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098761481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reenshot Light Background Horizontal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611925" y="287066"/>
            <a:ext cx="2641445" cy="2734914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611984" y="3211518"/>
            <a:ext cx="2641387" cy="2475609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2590" y="504860"/>
            <a:ext cx="721419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3732593" y="1067565"/>
            <a:ext cx="7137161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screenshot</a:t>
            </a:r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2"/>
          </p:nvPr>
        </p:nvSpPr>
        <p:spPr>
          <a:xfrm>
            <a:off x="628652" y="6356355"/>
            <a:ext cx="101894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5" y="6356354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3"/>
          </p:nvPr>
        </p:nvSpPr>
        <p:spPr>
          <a:xfrm>
            <a:off x="7418351" y="6356355"/>
            <a:ext cx="1097001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0821925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reenshot Light Background Vertical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611921" y="1365208"/>
            <a:ext cx="7916772" cy="156718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095" y="3222702"/>
            <a:ext cx="7040603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Picture Placeholder 12"/>
          <p:cNvSpPr>
            <a:spLocks noGrp="1"/>
          </p:cNvSpPr>
          <p:nvPr>
            <p:ph type="pic" sz="quarter" idx="10" hasCustomPrompt="1"/>
          </p:nvPr>
        </p:nvSpPr>
        <p:spPr>
          <a:xfrm>
            <a:off x="1030094" y="3771876"/>
            <a:ext cx="6965427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screenshot</a:t>
            </a:r>
          </a:p>
        </p:txBody>
      </p:sp>
    </p:spTree>
    <p:extLst>
      <p:ext uri="{BB962C8B-B14F-4D97-AF65-F5344CB8AC3E}">
        <p14:creationId xmlns:p14="http://schemas.microsoft.com/office/powerpoint/2010/main" val="3978108914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Quote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11925" y="287066"/>
            <a:ext cx="2641445" cy="2734914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11984" y="3211518"/>
            <a:ext cx="2641387" cy="2475609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4" name="Picture 13" descr="Computer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639" y="434837"/>
            <a:ext cx="5121496" cy="6050713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  <p:sp>
        <p:nvSpPr>
          <p:cNvPr id="15" name="Picture Placeholder 12"/>
          <p:cNvSpPr>
            <a:spLocks noGrp="1"/>
          </p:cNvSpPr>
          <p:nvPr>
            <p:ph type="pic" sz="quarter" idx="10" hasCustomPrompt="1"/>
          </p:nvPr>
        </p:nvSpPr>
        <p:spPr>
          <a:xfrm>
            <a:off x="3732592" y="691887"/>
            <a:ext cx="4725590" cy="341153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screenshot</a:t>
            </a:r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2" y="6356355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5" y="6356354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51" y="6356355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5637525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ingle Quote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11925" y="287066"/>
            <a:ext cx="2641445" cy="2734914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11984" y="3211518"/>
            <a:ext cx="2641387" cy="2475609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2590" y="504860"/>
            <a:ext cx="721419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3732593" y="1067565"/>
            <a:ext cx="7137161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screenshot</a:t>
            </a:r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2" y="6356355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5" y="6356354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51" y="6356355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7779522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ingle Quote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11921" y="1365208"/>
            <a:ext cx="7916772" cy="156718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095" y="3222702"/>
            <a:ext cx="7040603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1030094" y="3771876"/>
            <a:ext cx="6965427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screenshot</a:t>
            </a:r>
          </a:p>
        </p:txBody>
      </p:sp>
    </p:spTree>
    <p:extLst>
      <p:ext uri="{BB962C8B-B14F-4D97-AF65-F5344CB8AC3E}">
        <p14:creationId xmlns:p14="http://schemas.microsoft.com/office/powerpoint/2010/main" val="2588919346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ingle Quote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ular Callout 11"/>
          <p:cNvSpPr/>
          <p:nvPr userDrawn="1"/>
        </p:nvSpPr>
        <p:spPr>
          <a:xfrm>
            <a:off x="650165" y="601818"/>
            <a:ext cx="7886700" cy="5450408"/>
          </a:xfrm>
          <a:custGeom>
            <a:avLst/>
            <a:gdLst>
              <a:gd name="connsiteX0" fmla="*/ 0 w 10515600"/>
              <a:gd name="connsiteY0" fmla="*/ 805890 h 4835245"/>
              <a:gd name="connsiteX1" fmla="*/ 805890 w 10515600"/>
              <a:gd name="connsiteY1" fmla="*/ 0 h 4835245"/>
              <a:gd name="connsiteX2" fmla="*/ 1752600 w 10515600"/>
              <a:gd name="connsiteY2" fmla="*/ 0 h 4835245"/>
              <a:gd name="connsiteX3" fmla="*/ 1752600 w 10515600"/>
              <a:gd name="connsiteY3" fmla="*/ 0 h 4835245"/>
              <a:gd name="connsiteX4" fmla="*/ 4381500 w 10515600"/>
              <a:gd name="connsiteY4" fmla="*/ 0 h 4835245"/>
              <a:gd name="connsiteX5" fmla="*/ 9709710 w 10515600"/>
              <a:gd name="connsiteY5" fmla="*/ 0 h 4835245"/>
              <a:gd name="connsiteX6" fmla="*/ 10515600 w 10515600"/>
              <a:gd name="connsiteY6" fmla="*/ 805890 h 4835245"/>
              <a:gd name="connsiteX7" fmla="*/ 10515600 w 10515600"/>
              <a:gd name="connsiteY7" fmla="*/ 2820560 h 4835245"/>
              <a:gd name="connsiteX8" fmla="*/ 10515600 w 10515600"/>
              <a:gd name="connsiteY8" fmla="*/ 2820560 h 4835245"/>
              <a:gd name="connsiteX9" fmla="*/ 10515600 w 10515600"/>
              <a:gd name="connsiteY9" fmla="*/ 4029371 h 4835245"/>
              <a:gd name="connsiteX10" fmla="*/ 10515600 w 10515600"/>
              <a:gd name="connsiteY10" fmla="*/ 4029355 h 4835245"/>
              <a:gd name="connsiteX11" fmla="*/ 9709710 w 10515600"/>
              <a:gd name="connsiteY11" fmla="*/ 4835245 h 4835245"/>
              <a:gd name="connsiteX12" fmla="*/ 4381500 w 10515600"/>
              <a:gd name="connsiteY12" fmla="*/ 4835245 h 4835245"/>
              <a:gd name="connsiteX13" fmla="*/ 3067085 w 10515600"/>
              <a:gd name="connsiteY13" fmla="*/ 5439651 h 4835245"/>
              <a:gd name="connsiteX14" fmla="*/ 1752600 w 10515600"/>
              <a:gd name="connsiteY14" fmla="*/ 4835245 h 4835245"/>
              <a:gd name="connsiteX15" fmla="*/ 805890 w 10515600"/>
              <a:gd name="connsiteY15" fmla="*/ 4835245 h 4835245"/>
              <a:gd name="connsiteX16" fmla="*/ 0 w 10515600"/>
              <a:gd name="connsiteY16" fmla="*/ 4029355 h 4835245"/>
              <a:gd name="connsiteX17" fmla="*/ 0 w 10515600"/>
              <a:gd name="connsiteY17" fmla="*/ 4029371 h 4835245"/>
              <a:gd name="connsiteX18" fmla="*/ 0 w 10515600"/>
              <a:gd name="connsiteY18" fmla="*/ 2820560 h 4835245"/>
              <a:gd name="connsiteX19" fmla="*/ 0 w 10515600"/>
              <a:gd name="connsiteY19" fmla="*/ 2820560 h 4835245"/>
              <a:gd name="connsiteX20" fmla="*/ 0 w 10515600"/>
              <a:gd name="connsiteY20" fmla="*/ 805890 h 483524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4381500 w 10515600"/>
              <a:gd name="connsiteY12" fmla="*/ 4835245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2279725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1440628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2552700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34351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02078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515600" h="5450408">
                <a:moveTo>
                  <a:pt x="0" y="805890"/>
                </a:moveTo>
                <a:cubicBezTo>
                  <a:pt x="0" y="360809"/>
                  <a:pt x="360809" y="0"/>
                  <a:pt x="805890" y="0"/>
                </a:cubicBezTo>
                <a:lnTo>
                  <a:pt x="1752600" y="0"/>
                </a:lnTo>
                <a:lnTo>
                  <a:pt x="1752600" y="0"/>
                </a:lnTo>
                <a:lnTo>
                  <a:pt x="4381500" y="0"/>
                </a:lnTo>
                <a:lnTo>
                  <a:pt x="9709710" y="0"/>
                </a:lnTo>
                <a:cubicBezTo>
                  <a:pt x="10154791" y="0"/>
                  <a:pt x="10515600" y="360809"/>
                  <a:pt x="10515600" y="805890"/>
                </a:cubicBezTo>
                <a:lnTo>
                  <a:pt x="10515600" y="2820560"/>
                </a:lnTo>
                <a:lnTo>
                  <a:pt x="10515600" y="2820560"/>
                </a:lnTo>
                <a:lnTo>
                  <a:pt x="10515600" y="4029371"/>
                </a:lnTo>
                <a:lnTo>
                  <a:pt x="10515600" y="4029355"/>
                </a:lnTo>
                <a:cubicBezTo>
                  <a:pt x="10515600" y="4474436"/>
                  <a:pt x="10154791" y="4835245"/>
                  <a:pt x="9709710" y="4835245"/>
                </a:cubicBezTo>
                <a:lnTo>
                  <a:pt x="2552700" y="4846003"/>
                </a:lnTo>
                <a:lnTo>
                  <a:pt x="2002078" y="5450408"/>
                </a:lnTo>
                <a:lnTo>
                  <a:pt x="1440628" y="4824487"/>
                </a:lnTo>
                <a:lnTo>
                  <a:pt x="805890" y="4835245"/>
                </a:lnTo>
                <a:cubicBezTo>
                  <a:pt x="360809" y="4835245"/>
                  <a:pt x="0" y="4474436"/>
                  <a:pt x="0" y="4029355"/>
                </a:cubicBezTo>
                <a:lnTo>
                  <a:pt x="0" y="4029371"/>
                </a:lnTo>
                <a:lnTo>
                  <a:pt x="0" y="2820560"/>
                </a:lnTo>
                <a:lnTo>
                  <a:pt x="0" y="2820560"/>
                </a:lnTo>
                <a:lnTo>
                  <a:pt x="0" y="80589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040802" y="1438512"/>
            <a:ext cx="7116184" cy="2219093"/>
          </a:xfrm>
        </p:spPr>
        <p:txBody>
          <a:bodyPr>
            <a:noAutofit/>
          </a:bodyPr>
          <a:lstStyle>
            <a:lvl1pPr algn="ctr">
              <a:tabLst>
                <a:tab pos="2827664" algn="l"/>
              </a:tabLst>
              <a:defRPr sz="3751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“Click to edit quote.”</a:t>
            </a:r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040802" y="4126421"/>
            <a:ext cx="7116184" cy="1015739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 i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- Click to edit name or subtext</a:t>
            </a:r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2" y="6356355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5" y="6356354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51" y="6356355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8985568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ular Callout 11"/>
          <p:cNvSpPr/>
          <p:nvPr userDrawn="1"/>
        </p:nvSpPr>
        <p:spPr>
          <a:xfrm>
            <a:off x="650165" y="601818"/>
            <a:ext cx="7886700" cy="5450408"/>
          </a:xfrm>
          <a:custGeom>
            <a:avLst/>
            <a:gdLst>
              <a:gd name="connsiteX0" fmla="*/ 0 w 10515600"/>
              <a:gd name="connsiteY0" fmla="*/ 805890 h 4835245"/>
              <a:gd name="connsiteX1" fmla="*/ 805890 w 10515600"/>
              <a:gd name="connsiteY1" fmla="*/ 0 h 4835245"/>
              <a:gd name="connsiteX2" fmla="*/ 1752600 w 10515600"/>
              <a:gd name="connsiteY2" fmla="*/ 0 h 4835245"/>
              <a:gd name="connsiteX3" fmla="*/ 1752600 w 10515600"/>
              <a:gd name="connsiteY3" fmla="*/ 0 h 4835245"/>
              <a:gd name="connsiteX4" fmla="*/ 4381500 w 10515600"/>
              <a:gd name="connsiteY4" fmla="*/ 0 h 4835245"/>
              <a:gd name="connsiteX5" fmla="*/ 9709710 w 10515600"/>
              <a:gd name="connsiteY5" fmla="*/ 0 h 4835245"/>
              <a:gd name="connsiteX6" fmla="*/ 10515600 w 10515600"/>
              <a:gd name="connsiteY6" fmla="*/ 805890 h 4835245"/>
              <a:gd name="connsiteX7" fmla="*/ 10515600 w 10515600"/>
              <a:gd name="connsiteY7" fmla="*/ 2820560 h 4835245"/>
              <a:gd name="connsiteX8" fmla="*/ 10515600 w 10515600"/>
              <a:gd name="connsiteY8" fmla="*/ 2820560 h 4835245"/>
              <a:gd name="connsiteX9" fmla="*/ 10515600 w 10515600"/>
              <a:gd name="connsiteY9" fmla="*/ 4029371 h 4835245"/>
              <a:gd name="connsiteX10" fmla="*/ 10515600 w 10515600"/>
              <a:gd name="connsiteY10" fmla="*/ 4029355 h 4835245"/>
              <a:gd name="connsiteX11" fmla="*/ 9709710 w 10515600"/>
              <a:gd name="connsiteY11" fmla="*/ 4835245 h 4835245"/>
              <a:gd name="connsiteX12" fmla="*/ 4381500 w 10515600"/>
              <a:gd name="connsiteY12" fmla="*/ 4835245 h 4835245"/>
              <a:gd name="connsiteX13" fmla="*/ 3067085 w 10515600"/>
              <a:gd name="connsiteY13" fmla="*/ 5439651 h 4835245"/>
              <a:gd name="connsiteX14" fmla="*/ 1752600 w 10515600"/>
              <a:gd name="connsiteY14" fmla="*/ 4835245 h 4835245"/>
              <a:gd name="connsiteX15" fmla="*/ 805890 w 10515600"/>
              <a:gd name="connsiteY15" fmla="*/ 4835245 h 4835245"/>
              <a:gd name="connsiteX16" fmla="*/ 0 w 10515600"/>
              <a:gd name="connsiteY16" fmla="*/ 4029355 h 4835245"/>
              <a:gd name="connsiteX17" fmla="*/ 0 w 10515600"/>
              <a:gd name="connsiteY17" fmla="*/ 4029371 h 4835245"/>
              <a:gd name="connsiteX18" fmla="*/ 0 w 10515600"/>
              <a:gd name="connsiteY18" fmla="*/ 2820560 h 4835245"/>
              <a:gd name="connsiteX19" fmla="*/ 0 w 10515600"/>
              <a:gd name="connsiteY19" fmla="*/ 2820560 h 4835245"/>
              <a:gd name="connsiteX20" fmla="*/ 0 w 10515600"/>
              <a:gd name="connsiteY20" fmla="*/ 805890 h 483524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4381500 w 10515600"/>
              <a:gd name="connsiteY12" fmla="*/ 4835245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2279725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1440628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2552700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34351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02078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515600" h="5450408">
                <a:moveTo>
                  <a:pt x="0" y="805890"/>
                </a:moveTo>
                <a:cubicBezTo>
                  <a:pt x="0" y="360809"/>
                  <a:pt x="360809" y="0"/>
                  <a:pt x="805890" y="0"/>
                </a:cubicBezTo>
                <a:lnTo>
                  <a:pt x="1752600" y="0"/>
                </a:lnTo>
                <a:lnTo>
                  <a:pt x="1752600" y="0"/>
                </a:lnTo>
                <a:lnTo>
                  <a:pt x="4381500" y="0"/>
                </a:lnTo>
                <a:lnTo>
                  <a:pt x="9709710" y="0"/>
                </a:lnTo>
                <a:cubicBezTo>
                  <a:pt x="10154791" y="0"/>
                  <a:pt x="10515600" y="360809"/>
                  <a:pt x="10515600" y="805890"/>
                </a:cubicBezTo>
                <a:lnTo>
                  <a:pt x="10515600" y="2820560"/>
                </a:lnTo>
                <a:lnTo>
                  <a:pt x="10515600" y="2820560"/>
                </a:lnTo>
                <a:lnTo>
                  <a:pt x="10515600" y="4029371"/>
                </a:lnTo>
                <a:lnTo>
                  <a:pt x="10515600" y="4029355"/>
                </a:lnTo>
                <a:cubicBezTo>
                  <a:pt x="10515600" y="4474436"/>
                  <a:pt x="10154791" y="4835245"/>
                  <a:pt x="9709710" y="4835245"/>
                </a:cubicBezTo>
                <a:lnTo>
                  <a:pt x="2552700" y="4846003"/>
                </a:lnTo>
                <a:lnTo>
                  <a:pt x="2002078" y="5450408"/>
                </a:lnTo>
                <a:lnTo>
                  <a:pt x="1440628" y="4824487"/>
                </a:lnTo>
                <a:lnTo>
                  <a:pt x="805890" y="4835245"/>
                </a:lnTo>
                <a:cubicBezTo>
                  <a:pt x="360809" y="4835245"/>
                  <a:pt x="0" y="4474436"/>
                  <a:pt x="0" y="4029355"/>
                </a:cubicBezTo>
                <a:lnTo>
                  <a:pt x="0" y="4029371"/>
                </a:lnTo>
                <a:lnTo>
                  <a:pt x="0" y="2820560"/>
                </a:lnTo>
                <a:lnTo>
                  <a:pt x="0" y="2820560"/>
                </a:lnTo>
                <a:lnTo>
                  <a:pt x="0" y="80589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/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1040802" y="1438512"/>
            <a:ext cx="7116184" cy="2219093"/>
          </a:xfrm>
        </p:spPr>
        <p:txBody>
          <a:bodyPr>
            <a:noAutofit/>
          </a:bodyPr>
          <a:lstStyle>
            <a:lvl1pPr algn="ctr">
              <a:tabLst>
                <a:tab pos="2827664" algn="l"/>
              </a:tabLst>
              <a:defRPr sz="3751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“Click to edit quote.”</a:t>
            </a:r>
          </a:p>
        </p:txBody>
      </p:sp>
      <p:sp>
        <p:nvSpPr>
          <p:cNvPr id="15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040802" y="4126421"/>
            <a:ext cx="7116184" cy="1015739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 i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- Click to edit name or subtext</a:t>
            </a:r>
          </a:p>
        </p:txBody>
      </p:sp>
      <p:sp>
        <p:nvSpPr>
          <p:cNvPr id="16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2" y="6356355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5" y="6356354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51" y="6356355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1323747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age Black Circle Overla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609968" y="685800"/>
            <a:ext cx="4114800" cy="5486400"/>
          </a:xfrm>
          <a:prstGeom prst="ellipse">
            <a:avLst/>
          </a:prstGeom>
          <a:solidFill>
            <a:srgbClr val="003865">
              <a:alpha val="87843"/>
            </a:srgbClr>
          </a:solidFill>
        </p:spPr>
        <p:txBody>
          <a:bodyPr>
            <a:noAutofit/>
          </a:bodyPr>
          <a:lstStyle>
            <a:lvl1pPr algn="ctr">
              <a:tabLst>
                <a:tab pos="1756128" algn="l"/>
                <a:tab pos="2827664" algn="l"/>
              </a:tabLst>
              <a:defRPr sz="4125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49445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plit Boxed)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94629"/>
            <a:ext cx="38862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94629"/>
            <a:ext cx="38862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February 2023</a:t>
            </a:r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6" y="6356356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Optional Tagline Goes Here | mn.gov/websiteurl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3801075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age Multiple Circle Overla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290299" y="912530"/>
            <a:ext cx="3496041" cy="4661388"/>
          </a:xfrm>
          <a:prstGeom prst="ellipse">
            <a:avLst/>
          </a:prstGeom>
          <a:solidFill>
            <a:srgbClr val="003865">
              <a:alpha val="87843"/>
            </a:srgbClr>
          </a:solidFill>
        </p:spPr>
        <p:txBody>
          <a:bodyPr>
            <a:noAutofit/>
          </a:bodyPr>
          <a:lstStyle>
            <a:lvl1pPr algn="ctr">
              <a:tabLst>
                <a:tab pos="2827664" algn="l"/>
              </a:tabLst>
              <a:defRPr sz="3375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7158614" y="524007"/>
            <a:ext cx="1616475" cy="2155300"/>
          </a:xfrm>
          <a:prstGeom prst="ellipse">
            <a:avLst/>
          </a:prstGeom>
          <a:solidFill>
            <a:srgbClr val="78BE21">
              <a:alpha val="87843"/>
            </a:srgb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875" baseline="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Second Point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938251" y="3581845"/>
            <a:ext cx="1978484" cy="2637978"/>
          </a:xfrm>
          <a:prstGeom prst="ellipse">
            <a:avLst/>
          </a:prstGeom>
          <a:solidFill>
            <a:srgbClr val="000000">
              <a:alpha val="87843"/>
            </a:srgb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875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Third Point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829704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Black Box Overla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24608" y="1609867"/>
            <a:ext cx="5694788" cy="3638266"/>
          </a:xfrm>
          <a:solidFill>
            <a:srgbClr val="003865">
              <a:alpha val="87843"/>
            </a:srgbClr>
          </a:solidFill>
        </p:spPr>
        <p:txBody>
          <a:bodyPr>
            <a:noAutofit/>
          </a:bodyPr>
          <a:lstStyle>
            <a:lvl1pPr algn="ctr">
              <a:spcAft>
                <a:spcPts val="751"/>
              </a:spcAft>
              <a:tabLst>
                <a:tab pos="2827664" algn="l"/>
              </a:tabLst>
              <a:defRPr sz="5251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Quote or </a:t>
            </a:r>
            <a:br>
              <a:rPr lang="en-US" dirty="0"/>
            </a:br>
            <a:r>
              <a:rPr lang="en-US" dirty="0"/>
              <a:t>Statement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9991271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olid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389686"/>
            <a:ext cx="7886700" cy="1340989"/>
          </a:xfrm>
        </p:spPr>
        <p:txBody>
          <a:bodyPr>
            <a:noAutofit/>
          </a:bodyPr>
          <a:lstStyle>
            <a:lvl1pPr algn="ctr">
              <a:tabLst>
                <a:tab pos="2827664" algn="l"/>
              </a:tabLst>
              <a:defRPr sz="5251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Quote or Statement</a:t>
            </a:r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28650" y="2925704"/>
            <a:ext cx="7886700" cy="2673435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bg1"/>
              </a:buClr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Make a secondary statement here.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5693852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Solid Light Background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1389686"/>
            <a:ext cx="9144000" cy="1340989"/>
          </a:xfrm>
          <a:solidFill>
            <a:schemeClr val="tx1"/>
          </a:solidFill>
        </p:spPr>
        <p:txBody>
          <a:bodyPr>
            <a:noAutofit/>
          </a:bodyPr>
          <a:lstStyle>
            <a:lvl1pPr algn="ctr">
              <a:tabLst>
                <a:tab pos="2827664" algn="l"/>
              </a:tabLst>
              <a:defRPr sz="5251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Quote or Statement</a:t>
            </a:r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28650" y="2925704"/>
            <a:ext cx="7886700" cy="2673435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Make a secondary statement here.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9374888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Full Image Backgroun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edit background picture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389686"/>
            <a:ext cx="7886700" cy="1340989"/>
          </a:xfrm>
        </p:spPr>
        <p:txBody>
          <a:bodyPr>
            <a:noAutofit/>
          </a:bodyPr>
          <a:lstStyle>
            <a:lvl1pPr algn="ctr">
              <a:tabLst>
                <a:tab pos="2827664" algn="l"/>
              </a:tabLst>
              <a:defRPr sz="525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Quote or Statement</a:t>
            </a:r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28650" y="2925704"/>
            <a:ext cx="7886700" cy="2673435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Make a secondary statement here.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4369360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Number - Image Backgroun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068104" y="624469"/>
            <a:ext cx="3898746" cy="5072440"/>
          </a:xfrm>
          <a:prstGeom prst="ellipse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 algn="ctr">
              <a:tabLst>
                <a:tab pos="2827664" algn="l"/>
              </a:tabLst>
              <a:defRPr sz="45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title.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754101" y="0"/>
            <a:ext cx="2989660" cy="5086350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9999" i="0">
                <a:solidFill>
                  <a:schemeClr val="bg1"/>
                </a:solidFill>
              </a:defRPr>
            </a:lvl1pPr>
            <a:lvl2pPr marL="342891" indent="0">
              <a:buNone/>
              <a:defRPr/>
            </a:lvl2pPr>
            <a:lvl3pPr marL="685783" indent="0">
              <a:buNone/>
              <a:defRPr/>
            </a:lvl3pPr>
            <a:lvl4pPr marL="1028674" indent="0">
              <a:buNone/>
              <a:defRPr/>
            </a:lvl4pPr>
            <a:lvl5pPr marL="1371566" indent="0">
              <a:buNone/>
              <a:defRPr/>
            </a:lvl5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829461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Number -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068104" y="624469"/>
            <a:ext cx="3898746" cy="5072440"/>
          </a:xfrm>
          <a:prstGeom prst="ellipse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 algn="ctr">
              <a:tabLst>
                <a:tab pos="2827664" algn="l"/>
              </a:tabLst>
              <a:defRPr sz="45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title.</a:t>
            </a:r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754101" y="0"/>
            <a:ext cx="2989660" cy="5086350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9999" i="0">
                <a:solidFill>
                  <a:schemeClr val="bg1"/>
                </a:solidFill>
              </a:defRPr>
            </a:lvl1pPr>
            <a:lvl2pPr marL="342891" indent="0">
              <a:buNone/>
              <a:defRPr/>
            </a:lvl2pPr>
            <a:lvl3pPr marL="685783" indent="0">
              <a:buNone/>
              <a:defRPr/>
            </a:lvl3pPr>
            <a:lvl4pPr marL="1028674" indent="0">
              <a:buNone/>
              <a:defRPr/>
            </a:lvl4pPr>
            <a:lvl5pPr marL="1371566" indent="0">
              <a:buNone/>
              <a:defRPr/>
            </a:lvl5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9843314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Quote Solid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2212738"/>
            <a:ext cx="7886700" cy="1472163"/>
          </a:xfrm>
        </p:spPr>
        <p:txBody>
          <a:bodyPr>
            <a:noAutofit/>
          </a:bodyPr>
          <a:lstStyle>
            <a:lvl1pPr algn="ctr">
              <a:tabLst>
                <a:tab pos="2827664" algn="l"/>
              </a:tabLst>
              <a:defRPr sz="525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Thank you!</a:t>
            </a:r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28650" y="3684897"/>
            <a:ext cx="7886700" cy="2517600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firstname.lastname@state.mn.us</a:t>
            </a:r>
          </a:p>
          <a:p>
            <a:pPr lvl="0"/>
            <a:r>
              <a:rPr lang="en-US" dirty="0"/>
              <a:t>555-555-5555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9144000" cy="1651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7879" y="595570"/>
            <a:ext cx="2900940" cy="460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5430896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Quote Solid Light Background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1651380"/>
            <a:ext cx="9144000" cy="1733266"/>
          </a:xfrm>
          <a:solidFill>
            <a:schemeClr val="tx1"/>
          </a:solidFill>
        </p:spPr>
        <p:txBody>
          <a:bodyPr>
            <a:noAutofit/>
          </a:bodyPr>
          <a:lstStyle>
            <a:lvl1pPr algn="ctr">
              <a:tabLst>
                <a:tab pos="2827664" algn="l"/>
              </a:tabLst>
              <a:defRPr sz="525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Thank you!</a:t>
            </a:r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28650" y="3521123"/>
            <a:ext cx="7886700" cy="2681374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firstname.lastname@state.mn.us</a:t>
            </a:r>
          </a:p>
          <a:p>
            <a:pPr lvl="0"/>
            <a:r>
              <a:rPr lang="en-US" dirty="0"/>
              <a:t>555-555-5555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9144000" cy="1651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2470" y="595570"/>
            <a:ext cx="2900940" cy="460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0015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62.xml"/><Relationship Id="rId18" Type="http://schemas.openxmlformats.org/officeDocument/2006/relationships/slideLayout" Target="../slideLayouts/slideLayout67.xml"/><Relationship Id="rId26" Type="http://schemas.openxmlformats.org/officeDocument/2006/relationships/slideLayout" Target="../slideLayouts/slideLayout75.xml"/><Relationship Id="rId39" Type="http://schemas.openxmlformats.org/officeDocument/2006/relationships/slideLayout" Target="../slideLayouts/slideLayout88.xml"/><Relationship Id="rId3" Type="http://schemas.openxmlformats.org/officeDocument/2006/relationships/slideLayout" Target="../slideLayouts/slideLayout52.xml"/><Relationship Id="rId21" Type="http://schemas.openxmlformats.org/officeDocument/2006/relationships/slideLayout" Target="../slideLayouts/slideLayout70.xml"/><Relationship Id="rId34" Type="http://schemas.openxmlformats.org/officeDocument/2006/relationships/slideLayout" Target="../slideLayouts/slideLayout83.xml"/><Relationship Id="rId42" Type="http://schemas.openxmlformats.org/officeDocument/2006/relationships/slideLayout" Target="../slideLayouts/slideLayout91.xml"/><Relationship Id="rId47" Type="http://schemas.openxmlformats.org/officeDocument/2006/relationships/slideLayout" Target="../slideLayouts/slideLayout96.xml"/><Relationship Id="rId50" Type="http://schemas.openxmlformats.org/officeDocument/2006/relationships/theme" Target="../theme/theme2.xml"/><Relationship Id="rId7" Type="http://schemas.openxmlformats.org/officeDocument/2006/relationships/slideLayout" Target="../slideLayouts/slideLayout56.xml"/><Relationship Id="rId12" Type="http://schemas.openxmlformats.org/officeDocument/2006/relationships/slideLayout" Target="../slideLayouts/slideLayout61.xml"/><Relationship Id="rId17" Type="http://schemas.openxmlformats.org/officeDocument/2006/relationships/slideLayout" Target="../slideLayouts/slideLayout66.xml"/><Relationship Id="rId25" Type="http://schemas.openxmlformats.org/officeDocument/2006/relationships/slideLayout" Target="../slideLayouts/slideLayout74.xml"/><Relationship Id="rId33" Type="http://schemas.openxmlformats.org/officeDocument/2006/relationships/slideLayout" Target="../slideLayouts/slideLayout82.xml"/><Relationship Id="rId38" Type="http://schemas.openxmlformats.org/officeDocument/2006/relationships/slideLayout" Target="../slideLayouts/slideLayout87.xml"/><Relationship Id="rId46" Type="http://schemas.openxmlformats.org/officeDocument/2006/relationships/slideLayout" Target="../slideLayouts/slideLayout95.xml"/><Relationship Id="rId2" Type="http://schemas.openxmlformats.org/officeDocument/2006/relationships/slideLayout" Target="../slideLayouts/slideLayout51.xml"/><Relationship Id="rId16" Type="http://schemas.openxmlformats.org/officeDocument/2006/relationships/slideLayout" Target="../slideLayouts/slideLayout65.xml"/><Relationship Id="rId20" Type="http://schemas.openxmlformats.org/officeDocument/2006/relationships/slideLayout" Target="../slideLayouts/slideLayout69.xml"/><Relationship Id="rId29" Type="http://schemas.openxmlformats.org/officeDocument/2006/relationships/slideLayout" Target="../slideLayouts/slideLayout78.xml"/><Relationship Id="rId41" Type="http://schemas.openxmlformats.org/officeDocument/2006/relationships/slideLayout" Target="../slideLayouts/slideLayout90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11" Type="http://schemas.openxmlformats.org/officeDocument/2006/relationships/slideLayout" Target="../slideLayouts/slideLayout60.xml"/><Relationship Id="rId24" Type="http://schemas.openxmlformats.org/officeDocument/2006/relationships/slideLayout" Target="../slideLayouts/slideLayout73.xml"/><Relationship Id="rId32" Type="http://schemas.openxmlformats.org/officeDocument/2006/relationships/slideLayout" Target="../slideLayouts/slideLayout81.xml"/><Relationship Id="rId37" Type="http://schemas.openxmlformats.org/officeDocument/2006/relationships/slideLayout" Target="../slideLayouts/slideLayout86.xml"/><Relationship Id="rId40" Type="http://schemas.openxmlformats.org/officeDocument/2006/relationships/slideLayout" Target="../slideLayouts/slideLayout89.xml"/><Relationship Id="rId45" Type="http://schemas.openxmlformats.org/officeDocument/2006/relationships/slideLayout" Target="../slideLayouts/slideLayout94.xml"/><Relationship Id="rId5" Type="http://schemas.openxmlformats.org/officeDocument/2006/relationships/slideLayout" Target="../slideLayouts/slideLayout54.xml"/><Relationship Id="rId15" Type="http://schemas.openxmlformats.org/officeDocument/2006/relationships/slideLayout" Target="../slideLayouts/slideLayout64.xml"/><Relationship Id="rId23" Type="http://schemas.openxmlformats.org/officeDocument/2006/relationships/slideLayout" Target="../slideLayouts/slideLayout72.xml"/><Relationship Id="rId28" Type="http://schemas.openxmlformats.org/officeDocument/2006/relationships/slideLayout" Target="../slideLayouts/slideLayout77.xml"/><Relationship Id="rId36" Type="http://schemas.openxmlformats.org/officeDocument/2006/relationships/slideLayout" Target="../slideLayouts/slideLayout85.xml"/><Relationship Id="rId49" Type="http://schemas.openxmlformats.org/officeDocument/2006/relationships/slideLayout" Target="../slideLayouts/slideLayout98.xml"/><Relationship Id="rId10" Type="http://schemas.openxmlformats.org/officeDocument/2006/relationships/slideLayout" Target="../slideLayouts/slideLayout59.xml"/><Relationship Id="rId19" Type="http://schemas.openxmlformats.org/officeDocument/2006/relationships/slideLayout" Target="../slideLayouts/slideLayout68.xml"/><Relationship Id="rId31" Type="http://schemas.openxmlformats.org/officeDocument/2006/relationships/slideLayout" Target="../slideLayouts/slideLayout80.xml"/><Relationship Id="rId44" Type="http://schemas.openxmlformats.org/officeDocument/2006/relationships/slideLayout" Target="../slideLayouts/slideLayout93.xml"/><Relationship Id="rId4" Type="http://schemas.openxmlformats.org/officeDocument/2006/relationships/slideLayout" Target="../slideLayouts/slideLayout53.xml"/><Relationship Id="rId9" Type="http://schemas.openxmlformats.org/officeDocument/2006/relationships/slideLayout" Target="../slideLayouts/slideLayout58.xml"/><Relationship Id="rId14" Type="http://schemas.openxmlformats.org/officeDocument/2006/relationships/slideLayout" Target="../slideLayouts/slideLayout63.xml"/><Relationship Id="rId22" Type="http://schemas.openxmlformats.org/officeDocument/2006/relationships/slideLayout" Target="../slideLayouts/slideLayout71.xml"/><Relationship Id="rId27" Type="http://schemas.openxmlformats.org/officeDocument/2006/relationships/slideLayout" Target="../slideLayouts/slideLayout76.xml"/><Relationship Id="rId30" Type="http://schemas.openxmlformats.org/officeDocument/2006/relationships/slideLayout" Target="../slideLayouts/slideLayout79.xml"/><Relationship Id="rId35" Type="http://schemas.openxmlformats.org/officeDocument/2006/relationships/slideLayout" Target="../slideLayouts/slideLayout84.xml"/><Relationship Id="rId43" Type="http://schemas.openxmlformats.org/officeDocument/2006/relationships/slideLayout" Target="../slideLayouts/slideLayout92.xml"/><Relationship Id="rId48" Type="http://schemas.openxmlformats.org/officeDocument/2006/relationships/slideLayout" Target="../slideLayouts/slideLayout97.xml"/><Relationship Id="rId8" Type="http://schemas.openxmlformats.org/officeDocument/2006/relationships/slideLayout" Target="../slideLayouts/slideLayout5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3" y="6356357"/>
            <a:ext cx="101894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February 2023</a:t>
            </a:r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6" y="6356356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Optional Tagline Goes Here | mn.gov/websiteurl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18351" y="6356357"/>
            <a:ext cx="10970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062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8" r:id="rId1"/>
    <p:sldLayoutId id="2147483799" r:id="rId2"/>
    <p:sldLayoutId id="2147483787" r:id="rId3"/>
    <p:sldLayoutId id="2147483795" r:id="rId4"/>
    <p:sldLayoutId id="2147483711" r:id="rId5"/>
    <p:sldLayoutId id="2147483712" r:id="rId6"/>
    <p:sldLayoutId id="2147483790" r:id="rId7"/>
    <p:sldLayoutId id="2147483789" r:id="rId8"/>
    <p:sldLayoutId id="2147483714" r:id="rId9"/>
    <p:sldLayoutId id="2147483738" r:id="rId10"/>
    <p:sldLayoutId id="2147483739" r:id="rId11"/>
    <p:sldLayoutId id="2147483780" r:id="rId12"/>
    <p:sldLayoutId id="2147483773" r:id="rId13"/>
    <p:sldLayoutId id="2147483800" r:id="rId14"/>
    <p:sldLayoutId id="2147483688" r:id="rId15"/>
    <p:sldLayoutId id="2147483801" r:id="rId16"/>
    <p:sldLayoutId id="2147483802" r:id="rId17"/>
    <p:sldLayoutId id="2147483803" r:id="rId18"/>
    <p:sldLayoutId id="2147483744" r:id="rId19"/>
    <p:sldLayoutId id="2147483793" r:id="rId20"/>
    <p:sldLayoutId id="2147483772" r:id="rId21"/>
    <p:sldLayoutId id="2147483767" r:id="rId22"/>
    <p:sldLayoutId id="2147483769" r:id="rId23"/>
    <p:sldLayoutId id="2147483771" r:id="rId24"/>
    <p:sldLayoutId id="2147483770" r:id="rId25"/>
    <p:sldLayoutId id="2147483732" r:id="rId26"/>
    <p:sldLayoutId id="2147483794" r:id="rId27"/>
    <p:sldLayoutId id="2147483733" r:id="rId28"/>
    <p:sldLayoutId id="2147483747" r:id="rId29"/>
    <p:sldLayoutId id="2147483818" r:id="rId30"/>
    <p:sldLayoutId id="2147483805" r:id="rId31"/>
    <p:sldLayoutId id="2147483806" r:id="rId32"/>
    <p:sldLayoutId id="2147483750" r:id="rId33"/>
    <p:sldLayoutId id="2147483765" r:id="rId34"/>
    <p:sldLayoutId id="2147483781" r:id="rId35"/>
    <p:sldLayoutId id="2147483809" r:id="rId36"/>
    <p:sldLayoutId id="2147483808" r:id="rId37"/>
    <p:sldLayoutId id="2147483807" r:id="rId38"/>
    <p:sldLayoutId id="2147483819" r:id="rId39"/>
    <p:sldLayoutId id="2147483754" r:id="rId40"/>
    <p:sldLayoutId id="2147483755" r:id="rId41"/>
    <p:sldLayoutId id="2147483759" r:id="rId42"/>
    <p:sldLayoutId id="2147483753" r:id="rId43"/>
    <p:sldLayoutId id="2147483763" r:id="rId44"/>
    <p:sldLayoutId id="2147483762" r:id="rId45"/>
    <p:sldLayoutId id="2147483758" r:id="rId46"/>
    <p:sldLayoutId id="2147483756" r:id="rId47"/>
    <p:sldLayoutId id="2147483798" r:id="rId48"/>
    <p:sldLayoutId id="2147483797" r:id="rId49"/>
  </p:sldLayoutIdLst>
  <p:hf sldNum="0" hdr="0" ftr="0"/>
  <p:txStyles>
    <p:titleStyle>
      <a:lvl1pPr algn="l" defTabSz="914354" rtl="0" eaLnBrk="1" latinLnBrk="0" hangingPunct="1">
        <a:lnSpc>
          <a:spcPct val="90000"/>
        </a:lnSpc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9" indent="-228589" algn="l" defTabSz="914354" rtl="0" eaLnBrk="1" latinLnBrk="0" hangingPunct="1">
        <a:lnSpc>
          <a:spcPct val="100000"/>
        </a:lnSpc>
        <a:spcBef>
          <a:spcPts val="10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66" indent="-228589" algn="l" defTabSz="914354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21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defTabSz="914354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defTabSz="914354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2" y="6356355"/>
            <a:ext cx="101894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5" y="6356354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18351" y="6356355"/>
            <a:ext cx="10970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3492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7" r:id="rId1"/>
    <p:sldLayoutId id="2147483828" r:id="rId2"/>
    <p:sldLayoutId id="2147483829" r:id="rId3"/>
    <p:sldLayoutId id="2147483830" r:id="rId4"/>
    <p:sldLayoutId id="2147483831" r:id="rId5"/>
    <p:sldLayoutId id="2147483832" r:id="rId6"/>
    <p:sldLayoutId id="2147483833" r:id="rId7"/>
    <p:sldLayoutId id="2147483834" r:id="rId8"/>
    <p:sldLayoutId id="2147483835" r:id="rId9"/>
    <p:sldLayoutId id="2147483836" r:id="rId10"/>
    <p:sldLayoutId id="2147483837" r:id="rId11"/>
    <p:sldLayoutId id="2147483838" r:id="rId12"/>
    <p:sldLayoutId id="2147483839" r:id="rId13"/>
    <p:sldLayoutId id="2147483840" r:id="rId14"/>
    <p:sldLayoutId id="2147483841" r:id="rId15"/>
    <p:sldLayoutId id="2147483842" r:id="rId16"/>
    <p:sldLayoutId id="2147483843" r:id="rId17"/>
    <p:sldLayoutId id="2147483844" r:id="rId18"/>
    <p:sldLayoutId id="2147483845" r:id="rId19"/>
    <p:sldLayoutId id="2147483846" r:id="rId20"/>
    <p:sldLayoutId id="2147483847" r:id="rId21"/>
    <p:sldLayoutId id="2147483848" r:id="rId22"/>
    <p:sldLayoutId id="2147483849" r:id="rId23"/>
    <p:sldLayoutId id="2147483850" r:id="rId24"/>
    <p:sldLayoutId id="2147483851" r:id="rId25"/>
    <p:sldLayoutId id="2147483852" r:id="rId26"/>
    <p:sldLayoutId id="2147483853" r:id="rId27"/>
    <p:sldLayoutId id="2147483854" r:id="rId28"/>
    <p:sldLayoutId id="2147483855" r:id="rId29"/>
    <p:sldLayoutId id="2147483856" r:id="rId30"/>
    <p:sldLayoutId id="2147483857" r:id="rId31"/>
    <p:sldLayoutId id="2147483858" r:id="rId32"/>
    <p:sldLayoutId id="2147483859" r:id="rId33"/>
    <p:sldLayoutId id="2147483860" r:id="rId34"/>
    <p:sldLayoutId id="2147483861" r:id="rId35"/>
    <p:sldLayoutId id="2147483862" r:id="rId36"/>
    <p:sldLayoutId id="2147483863" r:id="rId37"/>
    <p:sldLayoutId id="2147483864" r:id="rId38"/>
    <p:sldLayoutId id="2147483865" r:id="rId39"/>
    <p:sldLayoutId id="2147483866" r:id="rId40"/>
    <p:sldLayoutId id="2147483867" r:id="rId41"/>
    <p:sldLayoutId id="2147483868" r:id="rId42"/>
    <p:sldLayoutId id="2147483869" r:id="rId43"/>
    <p:sldLayoutId id="2147483870" r:id="rId44"/>
    <p:sldLayoutId id="2147483871" r:id="rId45"/>
    <p:sldLayoutId id="2147483872" r:id="rId46"/>
    <p:sldLayoutId id="2147483873" r:id="rId47"/>
    <p:sldLayoutId id="2147483874" r:id="rId48"/>
    <p:sldLayoutId id="2147483875" r:id="rId49"/>
  </p:sldLayoutIdLst>
  <p:hf sldNum="0" hdr="0" ftr="0" dt="0"/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33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100000"/>
        </a:lnSpc>
        <a:spcBef>
          <a:spcPts val="751"/>
        </a:spcBef>
        <a:spcAft>
          <a:spcPts val="751"/>
        </a:spcAft>
        <a:buClr>
          <a:schemeClr val="accent1"/>
        </a:buClr>
        <a:buFont typeface="Arial" panose="020B0604020202020204" pitchFamily="34" charset="0"/>
        <a:buChar char="•"/>
        <a:defRPr sz="1875" kern="1200">
          <a:solidFill>
            <a:schemeClr val="tx1"/>
          </a:solidFill>
          <a:latin typeface="+mn-lt"/>
          <a:ea typeface="+mn-ea"/>
          <a:cs typeface="+mn-cs"/>
        </a:defRPr>
      </a:lvl1pPr>
      <a:lvl2pPr marL="514338" indent="-171446" algn="l" defTabSz="685783" rtl="0" eaLnBrk="1" latinLnBrk="0" hangingPunct="1">
        <a:lnSpc>
          <a:spcPct val="100000"/>
        </a:lnSpc>
        <a:spcBef>
          <a:spcPts val="375"/>
        </a:spcBef>
        <a:spcAft>
          <a:spcPts val="751"/>
        </a:spcAft>
        <a:buClr>
          <a:schemeClr val="accent1"/>
        </a:buClr>
        <a:buFont typeface="Arial" panose="020B0604020202020204" pitchFamily="34" charset="0"/>
        <a:buChar char="•"/>
        <a:defRPr sz="1575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857229" indent="-171446" algn="l" defTabSz="685783" rtl="0" eaLnBrk="1" latinLnBrk="0" hangingPunct="1">
        <a:lnSpc>
          <a:spcPct val="100000"/>
        </a:lnSpc>
        <a:spcBef>
          <a:spcPts val="375"/>
        </a:spcBef>
        <a:spcAft>
          <a:spcPts val="751"/>
        </a:spcAft>
        <a:buClr>
          <a:schemeClr val="accent1"/>
        </a:buClr>
        <a:buFont typeface="Arial" panose="020B0604020202020204" pitchFamily="34" charset="0"/>
        <a:buChar char="•"/>
        <a:defRPr sz="1275" kern="1200">
          <a:solidFill>
            <a:schemeClr val="tx1"/>
          </a:solidFill>
          <a:latin typeface="+mn-lt"/>
          <a:ea typeface="+mn-ea"/>
          <a:cs typeface="+mn-cs"/>
        </a:defRPr>
      </a:lvl3pPr>
      <a:lvl4pPr marL="1200121" indent="-171446" algn="l" defTabSz="685783" rtl="0" eaLnBrk="1" latinLnBrk="0" hangingPunct="1">
        <a:lnSpc>
          <a:spcPct val="100000"/>
        </a:lnSpc>
        <a:spcBef>
          <a:spcPts val="375"/>
        </a:spcBef>
        <a:spcAft>
          <a:spcPts val="751"/>
        </a:spcAft>
        <a:buClr>
          <a:schemeClr val="accent1"/>
        </a:buClr>
        <a:buFont typeface="Arial" panose="020B0604020202020204" pitchFamily="34" charset="0"/>
        <a:buChar char="•"/>
        <a:defRPr sz="1275" kern="1200">
          <a:solidFill>
            <a:schemeClr val="tx1"/>
          </a:solidFill>
          <a:latin typeface="+mn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100000"/>
        </a:lnSpc>
        <a:spcBef>
          <a:spcPts val="375"/>
        </a:spcBef>
        <a:spcAft>
          <a:spcPts val="751"/>
        </a:spcAft>
        <a:buClr>
          <a:schemeClr val="accent1"/>
        </a:buClr>
        <a:buFont typeface="Arial" panose="020B0604020202020204" pitchFamily="34" charset="0"/>
        <a:buChar char="•"/>
        <a:defRPr sz="1275" kern="1200">
          <a:solidFill>
            <a:schemeClr val="tx1"/>
          </a:solidFill>
          <a:latin typeface="+mn-lt"/>
          <a:ea typeface="+mn-ea"/>
          <a:cs typeface="+mn-cs"/>
        </a:defRPr>
      </a:lvl5pPr>
      <a:lvl6pPr marL="1885904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8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1pPr>
      <a:lvl2pPr marL="342891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4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9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1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info.dpo@state.mn.us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98.xml"/><Relationship Id="rId6" Type="http://schemas.openxmlformats.org/officeDocument/2006/relationships/hyperlink" Target="https://www.youtube.com/user/INFOIPAD" TargetMode="External"/><Relationship Id="rId5" Type="http://schemas.openxmlformats.org/officeDocument/2006/relationships/hyperlink" Target="https://twitter.com/MNgovdata" TargetMode="External"/><Relationship Id="rId4" Type="http://schemas.openxmlformats.org/officeDocument/2006/relationships/hyperlink" Target="https://mn.gov/admin/data-practices/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Taya.moxley-goldsmith@state.mn.us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9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Open Meeting Law Overview</a:t>
            </a:r>
            <a:br>
              <a:rPr lang="en-US" dirty="0"/>
            </a:br>
            <a:r>
              <a:rPr lang="en-US" sz="2800" dirty="0"/>
              <a:t>Chapter 13D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/>
          </p:nvPr>
        </p:nvSpPr>
        <p:spPr>
          <a:xfrm>
            <a:off x="533406" y="5503411"/>
            <a:ext cx="7905751" cy="903063"/>
          </a:xfrm>
        </p:spPr>
        <p:txBody>
          <a:bodyPr>
            <a:normAutofit/>
          </a:bodyPr>
          <a:lstStyle/>
          <a:p>
            <a:r>
              <a:rPr lang="en-US" dirty="0"/>
              <a:t>Taya Moxley-Goldsmith</a:t>
            </a:r>
          </a:p>
          <a:p>
            <a:r>
              <a:rPr lang="en-US" dirty="0"/>
              <a:t>Data Practices Office</a:t>
            </a:r>
          </a:p>
        </p:txBody>
      </p:sp>
    </p:spTree>
    <p:extLst>
      <p:ext uri="{BB962C8B-B14F-4D97-AF65-F5344CB8AC3E}">
        <p14:creationId xmlns:p14="http://schemas.microsoft.com/office/powerpoint/2010/main" val="41780570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6"/>
          <p:cNvSpPr>
            <a:spLocks noGrp="1"/>
          </p:cNvSpPr>
          <p:nvPr>
            <p:ph type="title"/>
          </p:nvPr>
        </p:nvSpPr>
        <p:spPr bwMode="ltGray">
          <a:xfrm>
            <a:off x="0" y="2198143"/>
            <a:ext cx="9144000" cy="1299951"/>
          </a:xfrm>
        </p:spPr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12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28651" y="3498093"/>
            <a:ext cx="7886700" cy="3222748"/>
          </a:xfrm>
        </p:spPr>
        <p:txBody>
          <a:bodyPr/>
          <a:lstStyle/>
          <a:p>
            <a:pPr marL="365751" indent="-283457">
              <a:defRPr/>
            </a:pPr>
            <a:r>
              <a:rPr lang="en-US" sz="2800" b="1" dirty="0">
                <a:solidFill>
                  <a:srgbClr val="4F81BD">
                    <a:lumMod val="75000"/>
                  </a:srgbClr>
                </a:solidFill>
              </a:rPr>
              <a:t>DPO Contact Information</a:t>
            </a:r>
          </a:p>
          <a:p>
            <a:pPr marL="365751" indent="-283457" algn="l">
              <a:defRPr/>
            </a:pPr>
            <a:r>
              <a:rPr lang="en-US" sz="2800" b="1" dirty="0">
                <a:solidFill>
                  <a:srgbClr val="4F81BD">
                    <a:lumMod val="75000"/>
                  </a:srgbClr>
                </a:solidFill>
              </a:rPr>
              <a:t>Phone:</a:t>
            </a:r>
            <a:r>
              <a:rPr lang="en-US" sz="2800" dirty="0">
                <a:solidFill>
                  <a:prstClr val="black"/>
                </a:solidFill>
              </a:rPr>
              <a:t> 651-296-6733</a:t>
            </a:r>
          </a:p>
          <a:p>
            <a:pPr marL="365751" indent="-283457" algn="l">
              <a:defRPr/>
            </a:pPr>
            <a:r>
              <a:rPr lang="en-US" sz="2800" b="1" dirty="0">
                <a:solidFill>
                  <a:srgbClr val="4F81BD">
                    <a:lumMod val="75000"/>
                  </a:srgbClr>
                </a:solidFill>
              </a:rPr>
              <a:t>Email:</a:t>
            </a:r>
            <a:r>
              <a:rPr lang="en-US" sz="2800" dirty="0">
                <a:solidFill>
                  <a:srgbClr val="4F81BD">
                    <a:lumMod val="75000"/>
                  </a:srgbClr>
                </a:solidFill>
              </a:rPr>
              <a:t> </a:t>
            </a:r>
            <a:r>
              <a:rPr lang="en-US" sz="2800" dirty="0">
                <a:solidFill>
                  <a:prstClr val="black"/>
                </a:solidFill>
                <a:hlinkClick r:id="rId3"/>
              </a:rPr>
              <a:t>info.dpo@state.mn.us</a:t>
            </a:r>
            <a:r>
              <a:rPr lang="en-US" sz="2800" dirty="0">
                <a:solidFill>
                  <a:prstClr val="black"/>
                </a:solidFill>
              </a:rPr>
              <a:t>  </a:t>
            </a:r>
          </a:p>
          <a:p>
            <a:pPr marL="365751" indent="-283457" algn="l">
              <a:defRPr/>
            </a:pPr>
            <a:r>
              <a:rPr lang="en-US" sz="2800" b="1" dirty="0">
                <a:solidFill>
                  <a:srgbClr val="4F81BD">
                    <a:lumMod val="75000"/>
                  </a:srgbClr>
                </a:solidFill>
              </a:rPr>
              <a:t>Website: </a:t>
            </a:r>
            <a:r>
              <a:rPr lang="en-US" sz="2800" u="sng" dirty="0">
                <a:solidFill>
                  <a:prstClr val="black"/>
                </a:solidFill>
                <a:hlinkClick r:id="rId4"/>
              </a:rPr>
              <a:t>mn.gov/admin/data-practices </a:t>
            </a:r>
            <a:endParaRPr lang="en-US" sz="2800" b="1" dirty="0">
              <a:solidFill>
                <a:schemeClr val="accent1">
                  <a:lumMod val="90000"/>
                  <a:lumOff val="10000"/>
                </a:schemeClr>
              </a:solidFill>
            </a:endParaRPr>
          </a:p>
          <a:p>
            <a:pPr marL="365751" indent="-283457" algn="l">
              <a:defRPr/>
            </a:pPr>
            <a:r>
              <a:rPr lang="en-US" sz="2800" b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Twitter:</a:t>
            </a:r>
            <a:r>
              <a:rPr lang="en-US" sz="2800" dirty="0">
                <a:solidFill>
                  <a:schemeClr val="tx1">
                    <a:lumMod val="90000"/>
                    <a:lumOff val="10000"/>
                  </a:schemeClr>
                </a:solidFill>
              </a:rPr>
              <a:t> </a:t>
            </a:r>
            <a:r>
              <a:rPr lang="en-US" sz="2800" dirty="0">
                <a:solidFill>
                  <a:prstClr val="black"/>
                </a:solidFill>
                <a:hlinkClick r:id="rId5"/>
              </a:rPr>
              <a:t>@MNgovdata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</a:p>
          <a:p>
            <a:pPr marL="365751" indent="-283457" algn="l">
              <a:defRPr/>
            </a:pPr>
            <a:r>
              <a:rPr lang="en-US" sz="2800" b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YouTube:</a:t>
            </a:r>
            <a:r>
              <a:rPr lang="en-US" sz="2800" dirty="0">
                <a:solidFill>
                  <a:schemeClr val="tx1">
                    <a:lumMod val="90000"/>
                    <a:lumOff val="10000"/>
                  </a:schemeClr>
                </a:solidFill>
              </a:rPr>
              <a:t> </a:t>
            </a:r>
            <a:r>
              <a:rPr lang="en-US" sz="2800" dirty="0">
                <a:solidFill>
                  <a:prstClr val="black"/>
                </a:solidFill>
                <a:hlinkClick r:id="rId6"/>
              </a:rPr>
              <a:t>https://www.youtube.com/user/INFOIPAD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endParaRPr lang="en-US" sz="4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32851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6"/>
          <p:cNvSpPr>
            <a:spLocks noGrp="1"/>
          </p:cNvSpPr>
          <p:nvPr>
            <p:ph type="title"/>
          </p:nvPr>
        </p:nvSpPr>
        <p:spPr>
          <a:xfrm>
            <a:off x="1" y="1651383"/>
            <a:ext cx="9144000" cy="1715889"/>
          </a:xfrm>
        </p:spPr>
        <p:txBody>
          <a:bodyPr/>
          <a:lstStyle/>
          <a:p>
            <a:r>
              <a:rPr lang="en-US" sz="6000" dirty="0"/>
              <a:t>Thank you!</a:t>
            </a:r>
          </a:p>
        </p:txBody>
      </p:sp>
      <p:sp>
        <p:nvSpPr>
          <p:cNvPr id="12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0" y="3521123"/>
            <a:ext cx="9144000" cy="2672288"/>
          </a:xfrm>
        </p:spPr>
        <p:txBody>
          <a:bodyPr/>
          <a:lstStyle/>
          <a:p>
            <a:r>
              <a:rPr lang="en-US" sz="2200" b="1"/>
              <a:t>Taya Moxley-Goldsmith </a:t>
            </a:r>
          </a:p>
          <a:p>
            <a:r>
              <a:rPr lang="en-US" sz="2200">
                <a:hlinkClick r:id="rId3"/>
              </a:rPr>
              <a:t>taya</a:t>
            </a:r>
            <a:r>
              <a:rPr lang="en-US" sz="2200" dirty="0">
                <a:hlinkClick r:id="rId3"/>
              </a:rPr>
              <a:t>.moxley-goldsmith@state.mn.us</a:t>
            </a:r>
            <a:r>
              <a:rPr lang="en-US" sz="2200" dirty="0"/>
              <a:t> </a:t>
            </a:r>
          </a:p>
          <a:p>
            <a:r>
              <a:rPr lang="en-US" sz="2200" dirty="0"/>
              <a:t>651-201-2502</a:t>
            </a:r>
          </a:p>
        </p:txBody>
      </p:sp>
    </p:spTree>
    <p:extLst>
      <p:ext uri="{BB962C8B-B14F-4D97-AF65-F5344CB8AC3E}">
        <p14:creationId xmlns:p14="http://schemas.microsoft.com/office/powerpoint/2010/main" val="19678425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Open Meetings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117987" y="1592826"/>
            <a:ext cx="8544232" cy="4763531"/>
          </a:xfrm>
        </p:spPr>
        <p:txBody>
          <a:bodyPr>
            <a:normAutofit/>
          </a:bodyPr>
          <a:lstStyle/>
          <a:p>
            <a:r>
              <a:rPr lang="en-US" dirty="0"/>
              <a:t>With limited exceptions, all meetings of public bodies must be open to the public</a:t>
            </a:r>
          </a:p>
          <a:p>
            <a:pPr lvl="1"/>
            <a:r>
              <a:rPr lang="en-US" dirty="0"/>
              <a:t>The public can attend open meetings</a:t>
            </a:r>
          </a:p>
          <a:p>
            <a:r>
              <a:rPr lang="en-US" dirty="0"/>
              <a:t>Minnesota Supreme Court stated three purposes for the OML:</a:t>
            </a:r>
          </a:p>
          <a:p>
            <a:pPr lvl="1"/>
            <a:r>
              <a:rPr lang="en-US" dirty="0"/>
              <a:t>To prohibit actions taken at secret meetings</a:t>
            </a:r>
          </a:p>
          <a:p>
            <a:pPr lvl="1"/>
            <a:r>
              <a:rPr lang="en-US" dirty="0"/>
              <a:t>To assure the public’s right to be informed</a:t>
            </a:r>
          </a:p>
          <a:p>
            <a:pPr lvl="1"/>
            <a:r>
              <a:rPr lang="en-US" dirty="0"/>
              <a:t>To give the public an opportunity to present its views to the public body</a:t>
            </a:r>
          </a:p>
          <a:p>
            <a:pPr lvl="2"/>
            <a:r>
              <a:rPr lang="en-US" dirty="0"/>
              <a:t>BUT the OML does not require public bodies to reserve time for public comment</a:t>
            </a:r>
          </a:p>
        </p:txBody>
      </p:sp>
    </p:spTree>
    <p:extLst>
      <p:ext uri="{BB962C8B-B14F-4D97-AF65-F5344CB8AC3E}">
        <p14:creationId xmlns:p14="http://schemas.microsoft.com/office/powerpoint/2010/main" val="35977395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“meeting” subject to the law?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117987" y="1592826"/>
            <a:ext cx="8544232" cy="5112774"/>
          </a:xfrm>
        </p:spPr>
        <p:txBody>
          <a:bodyPr>
            <a:normAutofit/>
          </a:bodyPr>
          <a:lstStyle/>
          <a:p>
            <a:r>
              <a:rPr lang="en-US" dirty="0"/>
              <a:t>Gatherings subject to the law</a:t>
            </a:r>
          </a:p>
          <a:p>
            <a:pPr lvl="1"/>
            <a:r>
              <a:rPr lang="en-US" dirty="0"/>
              <a:t>The “quorum rule” (</a:t>
            </a:r>
            <a:r>
              <a:rPr lang="en-US" i="1" dirty="0" err="1"/>
              <a:t>Moberg</a:t>
            </a:r>
            <a:r>
              <a:rPr lang="en-US" i="1" dirty="0"/>
              <a:t> v. Independent School District No. 281</a:t>
            </a:r>
            <a:r>
              <a:rPr lang="en-US" dirty="0"/>
              <a:t>, 336 N.W.2d 510 (Minn. 1983).)</a:t>
            </a:r>
          </a:p>
          <a:p>
            <a:pPr marL="1257238" lvl="2" indent="-342882">
              <a:buFont typeface="+mj-lt"/>
              <a:buAutoNum type="arabicPeriod"/>
            </a:pPr>
            <a:r>
              <a:rPr lang="en-US" dirty="0"/>
              <a:t>Quorum (majority) or more of full public body, or quorum of any of the public body’s committees, subcommittees, etc. – and</a:t>
            </a:r>
          </a:p>
          <a:p>
            <a:pPr marL="1257238" lvl="2" indent="-342882">
              <a:buFont typeface="+mj-lt"/>
              <a:buAutoNum type="arabicPeriod"/>
            </a:pPr>
            <a:r>
              <a:rPr lang="en-US" dirty="0"/>
              <a:t>Quorum (majority) discusses, decides, or receives information as a group on issues relating to its official business</a:t>
            </a:r>
          </a:p>
          <a:p>
            <a:r>
              <a:rPr lang="en-US" dirty="0"/>
              <a:t>Gatherings not subject to the law</a:t>
            </a:r>
          </a:p>
          <a:p>
            <a:pPr lvl="1"/>
            <a:r>
              <a:rPr lang="en-US" dirty="0"/>
              <a:t>Gatherings of less than a quorum of members</a:t>
            </a:r>
          </a:p>
          <a:p>
            <a:pPr lvl="1"/>
            <a:r>
              <a:rPr lang="en-US" dirty="0"/>
              <a:t>Chance or social </a:t>
            </a:r>
          </a:p>
          <a:p>
            <a:pPr lvl="1"/>
            <a:r>
              <a:rPr lang="en-US" dirty="0"/>
              <a:t>Training/team building activities so long as business is not discussed</a:t>
            </a:r>
          </a:p>
          <a:p>
            <a:pPr marL="3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27272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Special Considerations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147485" y="1524000"/>
            <a:ext cx="8681884" cy="4887773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Use of email</a:t>
            </a:r>
          </a:p>
          <a:p>
            <a:pPr lvl="1"/>
            <a:r>
              <a:rPr lang="en-US" dirty="0"/>
              <a:t>Avoid “discussions” with a quorum+ </a:t>
            </a:r>
          </a:p>
          <a:p>
            <a:pPr lvl="1"/>
            <a:r>
              <a:rPr lang="en-US" dirty="0"/>
              <a:t>Advisory Opinion 09-020:</a:t>
            </a:r>
          </a:p>
          <a:p>
            <a:pPr lvl="2"/>
            <a:r>
              <a:rPr lang="en-US" dirty="0"/>
              <a:t>Public body did not comply with OML when exchanging certain email messages relating to official activities</a:t>
            </a:r>
          </a:p>
          <a:p>
            <a:pPr lvl="2"/>
            <a:r>
              <a:rPr lang="en-US" dirty="0"/>
              <a:t>One-way communication between the chair/staff and members of a public body is permissible, such as sending meeting materials via email to all board members, with no discussion or decision-making</a:t>
            </a:r>
          </a:p>
          <a:p>
            <a:r>
              <a:rPr lang="en-US" dirty="0"/>
              <a:t>“Serial meetings”</a:t>
            </a:r>
          </a:p>
          <a:p>
            <a:pPr lvl="1"/>
            <a:r>
              <a:rPr lang="en-US" dirty="0"/>
              <a:t>Meetings of less than a quorum</a:t>
            </a:r>
          </a:p>
          <a:p>
            <a:pPr lvl="1"/>
            <a:r>
              <a:rPr lang="en-US" dirty="0"/>
              <a:t>Avoid public meetings to fashion agreement</a:t>
            </a:r>
          </a:p>
          <a:p>
            <a:pPr lvl="1"/>
            <a:r>
              <a:rPr lang="en-US" dirty="0"/>
              <a:t>Might be a violation</a:t>
            </a:r>
          </a:p>
        </p:txBody>
      </p:sp>
    </p:spTree>
    <p:extLst>
      <p:ext uri="{BB962C8B-B14F-4D97-AF65-F5344CB8AC3E}">
        <p14:creationId xmlns:p14="http://schemas.microsoft.com/office/powerpoint/2010/main" val="39705356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Meetings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294968" y="1573162"/>
            <a:ext cx="8495071" cy="4838612"/>
          </a:xfrm>
        </p:spPr>
        <p:txBody>
          <a:bodyPr>
            <a:normAutofit fontScale="92500"/>
          </a:bodyPr>
          <a:lstStyle/>
          <a:p>
            <a:r>
              <a:rPr lang="en-US" dirty="0"/>
              <a:t>Regular meetings</a:t>
            </a:r>
          </a:p>
          <a:p>
            <a:pPr lvl="1"/>
            <a:r>
              <a:rPr lang="en-US" dirty="0"/>
              <a:t>Schedule of meetings on file at primary office or posted on the website</a:t>
            </a:r>
          </a:p>
          <a:p>
            <a:r>
              <a:rPr lang="en-US" dirty="0"/>
              <a:t>Special meetings</a:t>
            </a:r>
          </a:p>
          <a:p>
            <a:pPr lvl="1"/>
            <a:r>
              <a:rPr lang="en-US" dirty="0"/>
              <a:t>Any meeting not on the regular schedule</a:t>
            </a:r>
          </a:p>
          <a:p>
            <a:pPr lvl="1"/>
            <a:r>
              <a:rPr lang="en-US" dirty="0"/>
              <a:t>3-day advance posting on website, including date, time, place, and meeting purpose</a:t>
            </a:r>
          </a:p>
          <a:p>
            <a:r>
              <a:rPr lang="en-US" dirty="0"/>
              <a:t>Emergency meetings</a:t>
            </a:r>
          </a:p>
          <a:p>
            <a:pPr lvl="1"/>
            <a:r>
              <a:rPr lang="en-US" dirty="0"/>
              <a:t>Special meetings called because circumstances don’t allow for a 3-day prior notice</a:t>
            </a:r>
          </a:p>
          <a:p>
            <a:pPr lvl="1"/>
            <a:r>
              <a:rPr lang="en-US" dirty="0"/>
              <a:t>Good faith effort to notify media that requested notice</a:t>
            </a:r>
          </a:p>
        </p:txBody>
      </p:sp>
    </p:spTree>
    <p:extLst>
      <p:ext uri="{BB962C8B-B14F-4D97-AF65-F5344CB8AC3E}">
        <p14:creationId xmlns:p14="http://schemas.microsoft.com/office/powerpoint/2010/main" val="39423400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Closed Meetings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22479" y="1759974"/>
            <a:ext cx="8299041" cy="4474818"/>
          </a:xfrm>
        </p:spPr>
        <p:txBody>
          <a:bodyPr>
            <a:normAutofit/>
          </a:bodyPr>
          <a:lstStyle/>
          <a:p>
            <a:r>
              <a:rPr lang="en-US" dirty="0"/>
              <a:t>Meetings can be closed only if required or permitted in the law</a:t>
            </a:r>
          </a:p>
          <a:p>
            <a:r>
              <a:rPr lang="en-US" dirty="0"/>
              <a:t>All closed meetings must be recorded (attorney-client exception)</a:t>
            </a:r>
          </a:p>
          <a:p>
            <a:r>
              <a:rPr lang="en-US" dirty="0"/>
              <a:t>Statement on the record before closing a meeting</a:t>
            </a:r>
          </a:p>
          <a:p>
            <a:pPr lvl="1"/>
            <a:r>
              <a:rPr lang="en-US" dirty="0"/>
              <a:t>Legal authority to close the meeting</a:t>
            </a:r>
          </a:p>
          <a:p>
            <a:pPr lvl="1"/>
            <a:r>
              <a:rPr lang="en-US" dirty="0"/>
              <a:t>Describe what will be discussed</a:t>
            </a:r>
          </a:p>
        </p:txBody>
      </p:sp>
    </p:spTree>
    <p:extLst>
      <p:ext uri="{BB962C8B-B14F-4D97-AF65-F5344CB8AC3E}">
        <p14:creationId xmlns:p14="http://schemas.microsoft.com/office/powerpoint/2010/main" val="30896656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Meetings &amp; Technology</a:t>
            </a:r>
            <a:br>
              <a:rPr lang="en-US" dirty="0"/>
            </a:br>
            <a:r>
              <a:rPr lang="en-US" sz="2200" dirty="0"/>
              <a:t>Minnesota Statutes, section 13D.015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158547" y="1575816"/>
            <a:ext cx="8826906" cy="4780541"/>
          </a:xfrm>
        </p:spPr>
        <p:txBody>
          <a:bodyPr>
            <a:normAutofit fontScale="92500" lnSpcReduction="10000"/>
          </a:bodyPr>
          <a:lstStyle/>
          <a:p>
            <a:pPr>
              <a:buClr>
                <a:srgbClr val="0054A6"/>
              </a:buClr>
            </a:pPr>
            <a:r>
              <a:rPr lang="en-US" sz="2300" b="1" i="1" dirty="0"/>
              <a:t>State-level</a:t>
            </a:r>
            <a:r>
              <a:rPr lang="en-US" sz="2300" dirty="0"/>
              <a:t> public bodies may hold phone or interactive tech meetings at </a:t>
            </a:r>
            <a:r>
              <a:rPr lang="en-US" sz="2300" b="1" dirty="0"/>
              <a:t>any time</a:t>
            </a:r>
            <a:r>
              <a:rPr lang="en-US" sz="2300" dirty="0"/>
              <a:t> if conditions are met</a:t>
            </a:r>
          </a:p>
          <a:p>
            <a:pPr>
              <a:buClr>
                <a:srgbClr val="0054A6"/>
              </a:buClr>
            </a:pPr>
            <a:r>
              <a:rPr lang="en-US" sz="2300" dirty="0"/>
              <a:t>Requirements:</a:t>
            </a:r>
          </a:p>
          <a:p>
            <a:pPr lvl="1">
              <a:buClr>
                <a:srgbClr val="0054A6"/>
              </a:buClr>
            </a:pPr>
            <a:r>
              <a:rPr lang="en-US" sz="2000" dirty="0"/>
              <a:t>All members can hear one another and testimony</a:t>
            </a:r>
          </a:p>
          <a:p>
            <a:pPr lvl="1">
              <a:buClr>
                <a:srgbClr val="0054A6"/>
              </a:buClr>
            </a:pPr>
            <a:r>
              <a:rPr lang="en-US" sz="2000" dirty="0"/>
              <a:t>Public can hear discussion, votes, testimony</a:t>
            </a:r>
          </a:p>
          <a:p>
            <a:pPr lvl="1">
              <a:buClr>
                <a:srgbClr val="0054A6"/>
              </a:buClr>
            </a:pPr>
            <a:r>
              <a:rPr lang="en-US" sz="2000" dirty="0"/>
              <a:t>One member of the entity is physically in the regular meeting room</a:t>
            </a:r>
          </a:p>
          <a:p>
            <a:pPr lvl="1">
              <a:buClr>
                <a:srgbClr val="0054A6"/>
              </a:buClr>
            </a:pPr>
            <a:r>
              <a:rPr lang="en-US" sz="2000" dirty="0"/>
              <a:t>Votes taken by roll call</a:t>
            </a:r>
          </a:p>
          <a:p>
            <a:pPr>
              <a:buClr>
                <a:srgbClr val="0054A6"/>
              </a:buClr>
            </a:pPr>
            <a:r>
              <a:rPr lang="en-US" sz="2300" dirty="0"/>
              <a:t>Public may monitor from remote site, if practicable</a:t>
            </a:r>
          </a:p>
          <a:p>
            <a:pPr>
              <a:buClr>
                <a:srgbClr val="0054A6"/>
              </a:buClr>
            </a:pPr>
            <a:r>
              <a:rPr lang="en-US" sz="2300" dirty="0"/>
              <a:t>Notice that members may participate remotely</a:t>
            </a:r>
          </a:p>
          <a:p>
            <a:pPr>
              <a:buClr>
                <a:srgbClr val="0054A6"/>
              </a:buClr>
            </a:pPr>
            <a:r>
              <a:rPr lang="en-US" sz="2300" dirty="0"/>
              <a:t>10 days in advance web-posting requirement for regular meetings</a:t>
            </a:r>
          </a:p>
        </p:txBody>
      </p:sp>
    </p:spTree>
    <p:extLst>
      <p:ext uri="{BB962C8B-B14F-4D97-AF65-F5344CB8AC3E}">
        <p14:creationId xmlns:p14="http://schemas.microsoft.com/office/powerpoint/2010/main" val="39322113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Penalties &amp; Remedies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196646" y="1719972"/>
            <a:ext cx="8731044" cy="4818947"/>
          </a:xfrm>
        </p:spPr>
        <p:txBody>
          <a:bodyPr>
            <a:normAutofit/>
          </a:bodyPr>
          <a:lstStyle/>
          <a:p>
            <a:r>
              <a:rPr lang="en-US" dirty="0"/>
              <a:t>Intentional violation</a:t>
            </a:r>
          </a:p>
          <a:p>
            <a:pPr lvl="1"/>
            <a:r>
              <a:rPr lang="en-US" dirty="0"/>
              <a:t>Personal liability - $300 fine</a:t>
            </a:r>
          </a:p>
          <a:p>
            <a:r>
              <a:rPr lang="en-US" dirty="0"/>
              <a:t>Three, separate intentional violations</a:t>
            </a:r>
          </a:p>
          <a:p>
            <a:pPr lvl="1"/>
            <a:r>
              <a:rPr lang="en-US" dirty="0"/>
              <a:t>Forfeit office</a:t>
            </a:r>
          </a:p>
          <a:p>
            <a:r>
              <a:rPr lang="en-US" dirty="0"/>
              <a:t>Reasonable costs, disbursements, attorney fees</a:t>
            </a:r>
          </a:p>
          <a:p>
            <a:r>
              <a:rPr lang="en-US" dirty="0"/>
              <a:t>No reversal of public body actions taken while in violation of the law</a:t>
            </a:r>
          </a:p>
        </p:txBody>
      </p:sp>
    </p:spTree>
    <p:extLst>
      <p:ext uri="{BB962C8B-B14F-4D97-AF65-F5344CB8AC3E}">
        <p14:creationId xmlns:p14="http://schemas.microsoft.com/office/powerpoint/2010/main" val="11884858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Practices Office (DPO)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245806" y="1592826"/>
            <a:ext cx="8622891" cy="4818947"/>
          </a:xfrm>
        </p:spPr>
        <p:txBody>
          <a:bodyPr>
            <a:normAutofit/>
          </a:bodyPr>
          <a:lstStyle/>
          <a:p>
            <a:r>
              <a:rPr lang="en-US" dirty="0"/>
              <a:t>Statewide resource on Minnesota’s data practices and open meeting laws</a:t>
            </a:r>
          </a:p>
          <a:p>
            <a:pPr lvl="1">
              <a:buClr>
                <a:srgbClr val="0054A6"/>
              </a:buClr>
            </a:pPr>
            <a:r>
              <a:rPr lang="en-US" dirty="0"/>
              <a:t>Informal advice/technical assistance to government, public, media and Legislature</a:t>
            </a:r>
          </a:p>
          <a:p>
            <a:pPr lvl="1">
              <a:buClr>
                <a:srgbClr val="0054A6"/>
              </a:buClr>
            </a:pPr>
            <a:r>
              <a:rPr lang="en-US" dirty="0"/>
              <a:t>Website, newsletters, Twitter</a:t>
            </a:r>
          </a:p>
          <a:p>
            <a:pPr lvl="1">
              <a:buClr>
                <a:srgbClr val="0054A6"/>
              </a:buClr>
            </a:pPr>
            <a:r>
              <a:rPr lang="en-US" dirty="0"/>
              <a:t>Advisory opinions</a:t>
            </a:r>
          </a:p>
          <a:p>
            <a:pPr lvl="1">
              <a:buClr>
                <a:srgbClr val="0054A6"/>
              </a:buClr>
            </a:pPr>
            <a:r>
              <a:rPr lang="en-US" dirty="0"/>
              <a:t>Legislative assistance</a:t>
            </a:r>
          </a:p>
          <a:p>
            <a:pPr lvl="1">
              <a:buClr>
                <a:srgbClr val="0054A6"/>
              </a:buClr>
            </a:pPr>
            <a:r>
              <a:rPr lang="en-US" dirty="0"/>
              <a:t>Training</a:t>
            </a:r>
          </a:p>
        </p:txBody>
      </p:sp>
    </p:spTree>
    <p:extLst>
      <p:ext uri="{BB962C8B-B14F-4D97-AF65-F5344CB8AC3E}">
        <p14:creationId xmlns:p14="http://schemas.microsoft.com/office/powerpoint/2010/main" val="250708477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2&quot; unique_id=&quot;10002&quot;&gt;&lt;object type=&quot;3&quot; unique_id=&quot;10004&quot;&gt;&lt;property id=&quot;20148&quot; value=&quot;5&quot;/&gt;&lt;property id=&quot;20300&quot; value=&quot;Slide 2 - &amp;quot;Section Title Slide (One Line)&amp;quot;&quot;/&gt;&lt;property id=&quot;20307&quot; value=&quot;406&quot;/&gt;&lt;/object&gt;&lt;object type=&quot;3&quot; unique_id=&quot;10005&quot;&gt;&lt;property id=&quot;20148&quot; value=&quot;5&quot;/&gt;&lt;property id=&quot;20300&quot; value=&quot;Slide 3 - &amp;quot;Agenda&amp;quot;&quot;/&gt;&lt;property id=&quot;20307&quot; value=&quot;456&quot;/&gt;&lt;/object&gt;&lt;object type=&quot;3&quot; unique_id=&quot;10006&quot;&gt;&lt;property id=&quot;20148&quot; value=&quot;5&quot;/&gt;&lt;property id=&quot;20300&quot; value=&quot;Slide 4 - &amp;quot;Using Images&amp;quot;&quot;/&gt;&lt;property id=&quot;20307&quot; value=&quot;458&quot;/&gt;&lt;/object&gt;&lt;object type=&quot;3&quot; unique_id=&quot;10007&quot;&gt;&lt;property id=&quot;20148&quot; value=&quot;5&quot;/&gt;&lt;property id=&quot;20300&quot; value=&quot;Slide 5 - &amp;quot;Thank you again!&amp;quot;&quot;/&gt;&lt;property id=&quot;20307&quot; value=&quot;481&quot;/&gt;&lt;/object&gt;&lt;object type=&quot;3&quot; unique_id=&quot;10176&quot;&gt;&lt;property id=&quot;20148&quot; value=&quot;5&quot;/&gt;&lt;property id=&quot;20300&quot; value=&quot;Slide 1&quot;/&gt;&lt;property id=&quot;20307&quot; value=&quot;482&quot;/&gt;&lt;/object&gt;&lt;/object&gt;&lt;object type=&quot;8&quot; unique_id=&quot;10014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MN.IT">
  <a:themeElements>
    <a:clrScheme name="Minnesota Brand Colors">
      <a:dk1>
        <a:srgbClr val="003865"/>
      </a:dk1>
      <a:lt1>
        <a:srgbClr val="FFFFFF"/>
      </a:lt1>
      <a:dk2>
        <a:srgbClr val="000000"/>
      </a:dk2>
      <a:lt2>
        <a:srgbClr val="DDDDDA"/>
      </a:lt2>
      <a:accent1>
        <a:srgbClr val="003865"/>
      </a:accent1>
      <a:accent2>
        <a:srgbClr val="78BE21"/>
      </a:accent2>
      <a:accent3>
        <a:srgbClr val="008EAA"/>
      </a:accent3>
      <a:accent4>
        <a:srgbClr val="8D3F2B"/>
      </a:accent4>
      <a:accent5>
        <a:srgbClr val="0D5257"/>
      </a:accent5>
      <a:accent6>
        <a:srgbClr val="5D295F"/>
      </a:accent6>
      <a:hlink>
        <a:srgbClr val="0563C1"/>
      </a:hlink>
      <a:folHlink>
        <a:srgbClr val="5D295F"/>
      </a:folHlink>
    </a:clrScheme>
    <a:fontScheme name="MN Secondary Font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N.IT" id="{43004C98-5B53-4D58-92B4-D334E886AB92}" vid="{BCC84AB3-760B-4B29-9458-5FA6845EC3C2}"/>
    </a:ext>
  </a:extLst>
</a:theme>
</file>

<file path=ppt/theme/theme2.xml><?xml version="1.0" encoding="utf-8"?>
<a:theme xmlns:a="http://schemas.openxmlformats.org/drawingml/2006/main" name="4_MN.IT">
  <a:themeElements>
    <a:clrScheme name="Minnesota Brand Colors">
      <a:dk1>
        <a:srgbClr val="003865"/>
      </a:dk1>
      <a:lt1>
        <a:srgbClr val="FFFFFF"/>
      </a:lt1>
      <a:dk2>
        <a:srgbClr val="000000"/>
      </a:dk2>
      <a:lt2>
        <a:srgbClr val="DDDDDA"/>
      </a:lt2>
      <a:accent1>
        <a:srgbClr val="003865"/>
      </a:accent1>
      <a:accent2>
        <a:srgbClr val="78BE21"/>
      </a:accent2>
      <a:accent3>
        <a:srgbClr val="008EAA"/>
      </a:accent3>
      <a:accent4>
        <a:srgbClr val="8D3F2B"/>
      </a:accent4>
      <a:accent5>
        <a:srgbClr val="0D5257"/>
      </a:accent5>
      <a:accent6>
        <a:srgbClr val="5D295F"/>
      </a:accent6>
      <a:hlink>
        <a:srgbClr val="0563C1"/>
      </a:hlink>
      <a:folHlink>
        <a:srgbClr val="5D295F"/>
      </a:folHlink>
    </a:clrScheme>
    <a:fontScheme name="MN Secondary Font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N.IT" id="{43004C98-5B53-4D58-92B4-D334E886AB92}" vid="{BCC84AB3-760B-4B29-9458-5FA6845EC3C2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oc_x0020_Type xmlns="b0c110eb-2bf3-4d9a-8ca9-e269e048f20f">Template</Doc_x0020_Type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C2959CFDCE4774BA1D09DA1FDC4C8F8" ma:contentTypeVersion="1" ma:contentTypeDescription="Create a new document." ma:contentTypeScope="" ma:versionID="1f7f5663cad6477919742dd766e17e7a">
  <xsd:schema xmlns:xsd="http://www.w3.org/2001/XMLSchema" xmlns:xs="http://www.w3.org/2001/XMLSchema" xmlns:p="http://schemas.microsoft.com/office/2006/metadata/properties" xmlns:ns2="b0c110eb-2bf3-4d9a-8ca9-e269e048f20f" targetNamespace="http://schemas.microsoft.com/office/2006/metadata/properties" ma:root="true" ma:fieldsID="c662c0886d9acbf7a9fe6fc7fea3baca" ns2:_="">
    <xsd:import namespace="b0c110eb-2bf3-4d9a-8ca9-e269e048f20f"/>
    <xsd:element name="properties">
      <xsd:complexType>
        <xsd:sequence>
          <xsd:element name="documentManagement">
            <xsd:complexType>
              <xsd:all>
                <xsd:element ref="ns2:Doc_x0020_Typ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0c110eb-2bf3-4d9a-8ca9-e269e048f20f" elementFormDefault="qualified">
    <xsd:import namespace="http://schemas.microsoft.com/office/2006/documentManagement/types"/>
    <xsd:import namespace="http://schemas.microsoft.com/office/infopath/2007/PartnerControls"/>
    <xsd:element name="Doc_x0020_Type" ma:index="8" nillable="true" ma:displayName="Doc Type" ma:format="RadioButtons" ma:internalName="Doc_x0020_Type">
      <xsd:simpleType>
        <xsd:restriction base="dms:Choice">
          <xsd:enumeration value="Logo"/>
          <xsd:enumeration value="Template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B153553-7048-44C0-962D-31C90BA4FF7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E8389D6-E0FD-469D-8587-EA39AB285030}">
  <ds:schemaRefs>
    <ds:schemaRef ds:uri="http://purl.org/dc/terms/"/>
    <ds:schemaRef ds:uri="b0c110eb-2bf3-4d9a-8ca9-e269e048f20f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DD4EF8E2-3139-418A-9FDB-BACD075AE48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0c110eb-2bf3-4d9a-8ca9-e269e048f20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MN.IT</Template>
  <TotalTime>21479</TotalTime>
  <Words>658</Words>
  <Application>Microsoft Office PowerPoint</Application>
  <PresentationFormat>On-screen Show (4:3)</PresentationFormat>
  <Paragraphs>100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NeueHaasGroteskText Std</vt:lpstr>
      <vt:lpstr>MN.IT</vt:lpstr>
      <vt:lpstr>4_MN.IT</vt:lpstr>
      <vt:lpstr>Open Meeting Law Overview Chapter 13D</vt:lpstr>
      <vt:lpstr>Open Meetings</vt:lpstr>
      <vt:lpstr>What is a “meeting” subject to the law?</vt:lpstr>
      <vt:lpstr>Special Considerations</vt:lpstr>
      <vt:lpstr>Types of Meetings</vt:lpstr>
      <vt:lpstr>Closed Meetings</vt:lpstr>
      <vt:lpstr>Meetings &amp; Technology Minnesota Statutes, section 13D.015</vt:lpstr>
      <vt:lpstr>Penalties &amp; Remedies</vt:lpstr>
      <vt:lpstr>Data Practices Office (DPO)</vt:lpstr>
      <vt:lpstr>Questions?</vt:lpstr>
      <vt:lpstr>Thank you!</vt:lpstr>
    </vt:vector>
  </TitlesOfParts>
  <Company>State of Minnesota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State of Minnesota Sample PowerPoint Template</dc:title>
  <dc:subject>PowerPoint Template</dc:subject>
  <dc:creator>MN.IT Services Communications</dc:creator>
  <cp:keywords>PowerPoint, Template</cp:keywords>
  <dc:description>Version 1.1, Released 8-2016</dc:description>
  <cp:lastModifiedBy>Moxley-Goldsmith, Taya (ADM)</cp:lastModifiedBy>
  <cp:revision>696</cp:revision>
  <dcterms:created xsi:type="dcterms:W3CDTF">2016-01-06T16:54:03Z</dcterms:created>
  <dcterms:modified xsi:type="dcterms:W3CDTF">2023-09-19T16:40:20Z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0x0101000C2959CFDCE4774BA1D09DA1FDC4C8F8</vt:lpwstr>
  </property>
</Properties>
</file>