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  <p:sldMasterId id="2147483826" r:id="rId5"/>
  </p:sldMasterIdLst>
  <p:notesMasterIdLst>
    <p:notesMasterId r:id="rId17"/>
  </p:notesMasterIdLst>
  <p:handoutMasterIdLst>
    <p:handoutMasterId r:id="rId18"/>
  </p:handoutMasterIdLst>
  <p:sldIdLst>
    <p:sldId id="482" r:id="rId6"/>
    <p:sldId id="661" r:id="rId7"/>
    <p:sldId id="667" r:id="rId8"/>
    <p:sldId id="663" r:id="rId9"/>
    <p:sldId id="662" r:id="rId10"/>
    <p:sldId id="664" r:id="rId11"/>
    <p:sldId id="665" r:id="rId12"/>
    <p:sldId id="666" r:id="rId13"/>
    <p:sldId id="458" r:id="rId14"/>
    <p:sldId id="515" r:id="rId15"/>
    <p:sldId id="659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E21"/>
    <a:srgbClr val="000000"/>
    <a:srgbClr val="003865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4" autoAdjust="0"/>
    <p:restoredTop sz="89889" autoAdjust="0"/>
  </p:normalViewPr>
  <p:slideViewPr>
    <p:cSldViewPr snapToGrid="0">
      <p:cViewPr varScale="1">
        <p:scale>
          <a:sx n="104" d="100"/>
          <a:sy n="104" d="100"/>
        </p:scale>
        <p:origin x="18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>
                <a:latin typeface="NeueHaasGroteskText Std" panose="020B0504020202020204" pitchFamily="34" charset="0"/>
              </a:rPr>
              <a:t>February 2023</a:t>
            </a:r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17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56A68C-B2B8-4636-9C3C-C6661393D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14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February 2023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00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420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80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40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01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9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7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15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71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3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503407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6" y="1798688"/>
            <a:ext cx="5796669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766" indent="-228589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2942" indent="-228589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120" indent="-228589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298" indent="-228589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474" indent="-228589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685766" indent="-228589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2942" indent="-228589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120" indent="-228589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298" indent="-228589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474" indent="-228589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3" y="6356357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7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3" y="6356357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7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71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3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512601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08" y="1773843"/>
            <a:ext cx="5361384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3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21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6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53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2" y="1674778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9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2" y="3939368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8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7" y="1674778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9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7" y="3939368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7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2" y="1674778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9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2" y="3939368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8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7" y="1674778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9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7" y="3939368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7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2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7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2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7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178" indent="0">
              <a:buFont typeface="Arial" panose="020B0604020202020204" pitchFamily="34" charset="0"/>
              <a:buNone/>
              <a:defRPr sz="1800"/>
            </a:lvl2pPr>
            <a:lvl3pPr marL="914354" indent="0">
              <a:buFont typeface="Arial" panose="020B0604020202020204" pitchFamily="34" charset="0"/>
              <a:buNone/>
              <a:defRPr sz="1800"/>
            </a:lvl3pPr>
            <a:lvl4pPr marL="1371532" indent="0">
              <a:buFont typeface="Arial" panose="020B0604020202020204" pitchFamily="34" charset="0"/>
              <a:buNone/>
              <a:defRPr sz="1800"/>
            </a:lvl4pPr>
            <a:lvl5pPr marL="1828709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6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4" y="6138339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5" y="6164039"/>
            <a:ext cx="210603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6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5" y="3211520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2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4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6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8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10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6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5" y="3211520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2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4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3" y="6356357"/>
            <a:ext cx="1018943" cy="365125"/>
          </a:xfrm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51" y="6356357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10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6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8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6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5" y="3211520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2" y="691889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6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5" y="3211520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2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4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10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6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8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4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3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4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3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3" y="6356357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7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445" algn="l"/>
                <a:tab pos="3770124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9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4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Optional Tagline Goes Here | mn.gov/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8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124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Optional Tagline Goes Here | mn.gov/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6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6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Here | mn.gov/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6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Optional Tagline Goes Here | mn.gov/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9998" i="0">
                <a:solidFill>
                  <a:schemeClr val="bg1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r>
              <a:rPr lang="en-US" dirty="0"/>
              <a:t>Optional Tagline Goes Here | mn.gov/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9998" i="0">
                <a:solidFill>
                  <a:schemeClr val="bg1"/>
                </a:solidFill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2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40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595572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124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70" y="595572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71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3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360308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503407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1"/>
              </a:spcAft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666" y="1798686"/>
            <a:ext cx="5796669" cy="91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823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512601"/>
            <a:ext cx="4940300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1"/>
              </a:spcAft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308" y="1773841"/>
            <a:ext cx="5361384" cy="8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863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9144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773024"/>
            <a:ext cx="9144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041204"/>
            <a:ext cx="4940300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  <a:p>
            <a:r>
              <a:rPr lang="en-US" sz="1351" dirty="0"/>
              <a:t>Date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173" y="6138337"/>
            <a:ext cx="4190735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33807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5" y="6164037"/>
            <a:ext cx="2106032" cy="33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00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28650" y="1335089"/>
            <a:ext cx="78867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41213884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9"/>
            <a:ext cx="9144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91"/>
            <a:ext cx="9144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101852" y="5644884"/>
            <a:ext cx="4940300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1" baseline="0"/>
            </a:lvl1pPr>
          </a:lstStyle>
          <a:p>
            <a:r>
              <a:rPr lang="en-US" sz="1351" dirty="0" err="1"/>
              <a:t>Firstname</a:t>
            </a:r>
            <a:r>
              <a:rPr lang="en-US" sz="1351" dirty="0"/>
              <a:t> </a:t>
            </a:r>
            <a:r>
              <a:rPr lang="en-US" sz="1351" dirty="0" err="1"/>
              <a:t>Lastname</a:t>
            </a:r>
            <a:r>
              <a:rPr lang="en-US" sz="1351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9144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360306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3026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20019893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882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68" indent="-25716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60" indent="-25716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091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2982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874" indent="-214308">
              <a:lnSpc>
                <a:spcPct val="100000"/>
              </a:lnSpc>
              <a:spcAft>
                <a:spcPts val="75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</p:spTree>
    <p:extLst>
      <p:ext uri="{BB962C8B-B14F-4D97-AF65-F5344CB8AC3E}">
        <p14:creationId xmlns:p14="http://schemas.microsoft.com/office/powerpoint/2010/main" val="28089647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694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38" indent="-171446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29" indent="-171446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21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12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04" indent="-171446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3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9144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4262718" cy="2858714"/>
          </a:xfrm>
          <a:solidFill>
            <a:srgbClr val="003865">
              <a:alpha val="87843"/>
            </a:srgbClr>
          </a:solidFill>
        </p:spPr>
        <p:txBody>
          <a:bodyPr rIns="274320" anchor="ctr"/>
          <a:lstStyle>
            <a:lvl1pPr marL="514338" indent="-171446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29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21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12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04" indent="-171446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927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583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080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843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28650" y="1366346"/>
            <a:ext cx="78867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776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981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860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628652" y="1366346"/>
            <a:ext cx="4676215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740174" y="1364826"/>
            <a:ext cx="3403826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830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86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179612" y="1964392"/>
            <a:ext cx="1749143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1921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18406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534177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050663" y="1964392"/>
            <a:ext cx="1738398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5966436" y="4564988"/>
            <a:ext cx="1906858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2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49" y="1981899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36290" y="4345151"/>
            <a:ext cx="1906858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2734633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2566173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864516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696056" y="4345147"/>
            <a:ext cx="1906858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994399" y="1967573"/>
            <a:ext cx="157113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5939" y="4341161"/>
            <a:ext cx="1906858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1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8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167477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1" y="393936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6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167477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6" y="3939366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5"/>
            <a:ext cx="2149746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526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167477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604751" y="393936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157413" y="3939366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167477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1674777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4649856" y="3939366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02517" y="3939365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330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9144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2571731"/>
            <a:ext cx="1394107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5717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004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04751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157413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649856" y="2800331"/>
            <a:ext cx="1394107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1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202517" y="2800331"/>
            <a:ext cx="2149746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1"/>
            </a:lvl1pPr>
            <a:lvl2pPr marL="342891" indent="0">
              <a:buFont typeface="Arial" panose="020B0604020202020204" pitchFamily="34" charset="0"/>
              <a:buNone/>
              <a:defRPr sz="1351"/>
            </a:lvl2pPr>
            <a:lvl3pPr marL="685783" indent="0">
              <a:buFont typeface="Arial" panose="020B0604020202020204" pitchFamily="34" charset="0"/>
              <a:buNone/>
              <a:defRPr sz="1351"/>
            </a:lvl3pPr>
            <a:lvl4pPr marL="1028674" indent="0">
              <a:buFont typeface="Arial" panose="020B0604020202020204" pitchFamily="34" charset="0"/>
              <a:buNone/>
              <a:defRPr sz="1351"/>
            </a:lvl4pPr>
            <a:lvl5pPr marL="1371566" indent="0">
              <a:buFont typeface="Arial" panose="020B0604020202020204" pitchFamily="34" charset="0"/>
              <a:buNone/>
              <a:defRPr sz="135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363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6581702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9144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839873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9144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805344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91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1524000" y="2233263"/>
            <a:ext cx="6096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5281"/>
            <a:ext cx="78867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882" indent="-342882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060" indent="-342882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091" indent="-285737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268" indent="-285737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446" indent="-285737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9144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900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987614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2" y="6356355"/>
            <a:ext cx="10189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7418351" y="6356355"/>
            <a:ext cx="1097001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219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9781089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639" y="434837"/>
            <a:ext cx="5121496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2" y="691887"/>
            <a:ext cx="4725590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375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11925" y="287066"/>
            <a:ext cx="2641445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84" y="3211518"/>
            <a:ext cx="2641387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90" y="504860"/>
            <a:ext cx="721419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3732593" y="1067565"/>
            <a:ext cx="7137161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795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921" y="1365208"/>
            <a:ext cx="7916772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95" y="3222702"/>
            <a:ext cx="7040603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030094" y="3771876"/>
            <a:ext cx="6965427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25889193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2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75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1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855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650165" y="601818"/>
            <a:ext cx="78867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040802" y="1438512"/>
            <a:ext cx="7116184" cy="221909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751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0802" y="4126421"/>
            <a:ext cx="7116184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628652" y="6356355"/>
            <a:ext cx="101894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8351" y="6356355"/>
            <a:ext cx="10970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237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9968" y="685800"/>
            <a:ext cx="41148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28" algn="l"/>
                <a:tab pos="2827664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2400"/>
            <a:ext cx="78867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94629"/>
            <a:ext cx="38862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90299" y="912530"/>
            <a:ext cx="3496041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58614" y="524007"/>
            <a:ext cx="1616475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938251" y="3581845"/>
            <a:ext cx="1978484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7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4608" y="1609867"/>
            <a:ext cx="5694788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751"/>
              </a:spcAft>
              <a:tabLst>
                <a:tab pos="2827664" algn="l"/>
              </a:tabLst>
              <a:defRPr sz="525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9127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938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9144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748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389686"/>
            <a:ext cx="7886700" cy="1340989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25704"/>
            <a:ext cx="78867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693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9999" i="0">
                <a:solidFill>
                  <a:schemeClr val="bg1"/>
                </a:solidFill>
              </a:defRPr>
            </a:lvl1pPr>
            <a:lvl2pPr marL="342891" indent="0">
              <a:buNone/>
              <a:defRPr/>
            </a:lvl2pPr>
            <a:lvl3pPr marL="685783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865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2946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68104" y="624469"/>
            <a:ext cx="3898746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754101" y="0"/>
            <a:ext cx="2989660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9999" i="0">
                <a:solidFill>
                  <a:schemeClr val="bg1"/>
                </a:solidFill>
              </a:defRPr>
            </a:lvl1pPr>
            <a:lvl2pPr marL="342891" indent="0">
              <a:buNone/>
              <a:defRPr/>
            </a:lvl2pPr>
            <a:lvl3pPr marL="685783" indent="0">
              <a:buNone/>
              <a:defRPr/>
            </a:lvl3pPr>
            <a:lvl4pPr marL="1028674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4331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212738"/>
            <a:ext cx="7886700" cy="1472163"/>
          </a:xfrm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84897"/>
            <a:ext cx="78867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879" y="595570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3089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9144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664" algn="l"/>
              </a:tabLst>
              <a:defRPr sz="525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521123"/>
            <a:ext cx="78867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470" y="595570"/>
            <a:ext cx="2900940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1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9" Type="http://schemas.openxmlformats.org/officeDocument/2006/relationships/slideLayout" Target="../slideLayouts/slideLayout88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slideLayout" Target="../slideLayouts/slideLayout83.xml"/><Relationship Id="rId42" Type="http://schemas.openxmlformats.org/officeDocument/2006/relationships/slideLayout" Target="../slideLayouts/slideLayout91.xml"/><Relationship Id="rId47" Type="http://schemas.openxmlformats.org/officeDocument/2006/relationships/slideLayout" Target="../slideLayouts/slideLayout96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38" Type="http://schemas.openxmlformats.org/officeDocument/2006/relationships/slideLayout" Target="../slideLayouts/slideLayout87.xml"/><Relationship Id="rId46" Type="http://schemas.openxmlformats.org/officeDocument/2006/relationships/slideLayout" Target="../slideLayouts/slideLayout9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41" Type="http://schemas.openxmlformats.org/officeDocument/2006/relationships/slideLayout" Target="../slideLayouts/slideLayout90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37" Type="http://schemas.openxmlformats.org/officeDocument/2006/relationships/slideLayout" Target="../slideLayouts/slideLayout86.xml"/><Relationship Id="rId40" Type="http://schemas.openxmlformats.org/officeDocument/2006/relationships/slideLayout" Target="../slideLayouts/slideLayout89.xml"/><Relationship Id="rId45" Type="http://schemas.openxmlformats.org/officeDocument/2006/relationships/slideLayout" Target="../slideLayouts/slideLayout94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36" Type="http://schemas.openxmlformats.org/officeDocument/2006/relationships/slideLayout" Target="../slideLayouts/slideLayout85.xml"/><Relationship Id="rId49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4" Type="http://schemas.openxmlformats.org/officeDocument/2006/relationships/slideLayout" Target="../slideLayouts/slideLayout93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slideLayout" Target="../slideLayouts/slideLayout84.xml"/><Relationship Id="rId43" Type="http://schemas.openxmlformats.org/officeDocument/2006/relationships/slideLayout" Target="../slideLayouts/slideLayout92.xml"/><Relationship Id="rId48" Type="http://schemas.openxmlformats.org/officeDocument/2006/relationships/slideLayout" Target="../slideLayouts/slideLayout97.xml"/><Relationship Id="rId8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3" y="6356357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6" y="6356356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7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5"/>
            <a:ext cx="1018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6635" y="6356354"/>
            <a:ext cx="4190735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8351" y="6356355"/>
            <a:ext cx="10970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9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  <p:sldLayoutId id="2147483844" r:id="rId18"/>
    <p:sldLayoutId id="2147483845" r:id="rId19"/>
    <p:sldLayoutId id="2147483846" r:id="rId20"/>
    <p:sldLayoutId id="2147483847" r:id="rId21"/>
    <p:sldLayoutId id="2147483848" r:id="rId22"/>
    <p:sldLayoutId id="2147483849" r:id="rId23"/>
    <p:sldLayoutId id="2147483850" r:id="rId24"/>
    <p:sldLayoutId id="2147483851" r:id="rId25"/>
    <p:sldLayoutId id="2147483852" r:id="rId26"/>
    <p:sldLayoutId id="2147483853" r:id="rId27"/>
    <p:sldLayoutId id="2147483854" r:id="rId28"/>
    <p:sldLayoutId id="2147483855" r:id="rId29"/>
    <p:sldLayoutId id="2147483856" r:id="rId30"/>
    <p:sldLayoutId id="2147483857" r:id="rId31"/>
    <p:sldLayoutId id="2147483858" r:id="rId32"/>
    <p:sldLayoutId id="2147483859" r:id="rId33"/>
    <p:sldLayoutId id="2147483860" r:id="rId34"/>
    <p:sldLayoutId id="2147483861" r:id="rId35"/>
    <p:sldLayoutId id="2147483862" r:id="rId36"/>
    <p:sldLayoutId id="2147483863" r:id="rId37"/>
    <p:sldLayoutId id="2147483864" r:id="rId38"/>
    <p:sldLayoutId id="2147483865" r:id="rId39"/>
    <p:sldLayoutId id="2147483866" r:id="rId40"/>
    <p:sldLayoutId id="2147483867" r:id="rId41"/>
    <p:sldLayoutId id="2147483868" r:id="rId42"/>
    <p:sldLayoutId id="2147483869" r:id="rId43"/>
    <p:sldLayoutId id="2147483870" r:id="rId44"/>
    <p:sldLayoutId id="2147483871" r:id="rId45"/>
    <p:sldLayoutId id="2147483872" r:id="rId46"/>
    <p:sldLayoutId id="2147483873" r:id="rId47"/>
    <p:sldLayoutId id="2147483874" r:id="rId48"/>
    <p:sldLayoutId id="2147483875" r:id="rId49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1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575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375"/>
        </a:spcBef>
        <a:spcAft>
          <a:spcPts val="751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dpo@state.mn.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8.xml"/><Relationship Id="rId6" Type="http://schemas.openxmlformats.org/officeDocument/2006/relationships/hyperlink" Target="https://www.youtube.com/user/INFOIPAD" TargetMode="External"/><Relationship Id="rId5" Type="http://schemas.openxmlformats.org/officeDocument/2006/relationships/hyperlink" Target="https://twitter.com/MNgovdata" TargetMode="External"/><Relationship Id="rId4" Type="http://schemas.openxmlformats.org/officeDocument/2006/relationships/hyperlink" Target="https://mn.gov/admin/data-practice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aya.moxley-goldsmith@state.mn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Meeting Law Overview</a:t>
            </a:r>
            <a:br>
              <a:rPr lang="en-US" dirty="0"/>
            </a:br>
            <a:r>
              <a:rPr lang="en-US" sz="2800" dirty="0"/>
              <a:t>Chapter 13D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3406" y="5503411"/>
            <a:ext cx="7905751" cy="903063"/>
          </a:xfrm>
        </p:spPr>
        <p:txBody>
          <a:bodyPr>
            <a:normAutofit/>
          </a:bodyPr>
          <a:lstStyle/>
          <a:p>
            <a:r>
              <a:rPr lang="en-US" dirty="0"/>
              <a:t>Taya Moxley-Goldsmith</a:t>
            </a:r>
          </a:p>
          <a:p>
            <a:r>
              <a:rPr lang="en-US" dirty="0"/>
              <a:t>Data Practices Office</a:t>
            </a:r>
          </a:p>
        </p:txBody>
      </p:sp>
    </p:spTree>
    <p:extLst>
      <p:ext uri="{BB962C8B-B14F-4D97-AF65-F5344CB8AC3E}">
        <p14:creationId xmlns:p14="http://schemas.microsoft.com/office/powerpoint/2010/main" val="417805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 bwMode="ltGray">
          <a:xfrm>
            <a:off x="0" y="2198143"/>
            <a:ext cx="9144000" cy="1299951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8651" y="3498093"/>
            <a:ext cx="7886700" cy="3222748"/>
          </a:xfrm>
        </p:spPr>
        <p:txBody>
          <a:bodyPr/>
          <a:lstStyle/>
          <a:p>
            <a:pPr marL="365751" indent="-283457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DPO Contact Information</a:t>
            </a:r>
          </a:p>
          <a:p>
            <a:pPr marL="365751" indent="-283457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Phone:</a:t>
            </a:r>
            <a:r>
              <a:rPr lang="en-US" sz="2800" dirty="0">
                <a:solidFill>
                  <a:prstClr val="black"/>
                </a:solidFill>
              </a:rPr>
              <a:t> 651-296-6733</a:t>
            </a:r>
          </a:p>
          <a:p>
            <a:pPr marL="365751" indent="-283457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Email:</a:t>
            </a:r>
            <a:r>
              <a:rPr lang="en-US" sz="2800" dirty="0">
                <a:solidFill>
                  <a:srgbClr val="4F81BD">
                    <a:lumMod val="75000"/>
                  </a:srgb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3"/>
              </a:rPr>
              <a:t>info.dpo@state.mn.us</a:t>
            </a:r>
            <a:r>
              <a:rPr lang="en-US" sz="2800" dirty="0">
                <a:solidFill>
                  <a:prstClr val="black"/>
                </a:solidFill>
              </a:rPr>
              <a:t>  </a:t>
            </a:r>
          </a:p>
          <a:p>
            <a:pPr marL="365751" indent="-283457" algn="l">
              <a:defRPr/>
            </a:pPr>
            <a:r>
              <a:rPr lang="en-US" sz="2800" b="1" dirty="0">
                <a:solidFill>
                  <a:srgbClr val="4F81BD">
                    <a:lumMod val="75000"/>
                  </a:srgbClr>
                </a:solidFill>
              </a:rPr>
              <a:t>Website: </a:t>
            </a:r>
            <a:r>
              <a:rPr lang="en-US" sz="2800" u="sng" dirty="0">
                <a:solidFill>
                  <a:prstClr val="black"/>
                </a:solidFill>
                <a:hlinkClick r:id="rId4"/>
              </a:rPr>
              <a:t>mn.gov/admin/data-practices </a:t>
            </a:r>
            <a:endParaRPr lang="en-US" sz="2800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pPr marL="365751" indent="-283457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Twitter: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5"/>
              </a:rPr>
              <a:t>@MNgovdata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marL="365751" indent="-283457" algn="l">
              <a:defRPr/>
            </a:pPr>
            <a:r>
              <a:rPr lang="en-US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YouTube:</a:t>
            </a: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  <a:hlinkClick r:id="rId6"/>
              </a:rPr>
              <a:t>https://www.youtube.com/user/INFOIPAD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5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1" y="1651383"/>
            <a:ext cx="9144000" cy="1715889"/>
          </a:xfrm>
        </p:spPr>
        <p:txBody>
          <a:bodyPr/>
          <a:lstStyle/>
          <a:p>
            <a:r>
              <a:rPr lang="en-US" sz="6000" dirty="0"/>
              <a:t>Thank you!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3521123"/>
            <a:ext cx="9144000" cy="2672288"/>
          </a:xfrm>
        </p:spPr>
        <p:txBody>
          <a:bodyPr/>
          <a:lstStyle/>
          <a:p>
            <a:r>
              <a:rPr lang="en-US" sz="2200" b="1"/>
              <a:t>Taya Moxley-Goldsmith </a:t>
            </a:r>
          </a:p>
          <a:p>
            <a:r>
              <a:rPr lang="en-US" sz="2200">
                <a:hlinkClick r:id="rId3"/>
              </a:rPr>
              <a:t>taya</a:t>
            </a:r>
            <a:r>
              <a:rPr lang="en-US" sz="2200" dirty="0">
                <a:hlinkClick r:id="rId3"/>
              </a:rPr>
              <a:t>.moxley-goldsmith@state.mn.us</a:t>
            </a:r>
            <a:r>
              <a:rPr lang="en-US" sz="2200" dirty="0"/>
              <a:t> </a:t>
            </a:r>
          </a:p>
          <a:p>
            <a:r>
              <a:rPr lang="en-US" sz="2200" dirty="0"/>
              <a:t>651-201-2502</a:t>
            </a:r>
          </a:p>
        </p:txBody>
      </p:sp>
    </p:spTree>
    <p:extLst>
      <p:ext uri="{BB962C8B-B14F-4D97-AF65-F5344CB8AC3E}">
        <p14:creationId xmlns:p14="http://schemas.microsoft.com/office/powerpoint/2010/main" val="19678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Meetings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7987" y="1592826"/>
            <a:ext cx="8544232" cy="4763531"/>
          </a:xfrm>
        </p:spPr>
        <p:txBody>
          <a:bodyPr>
            <a:normAutofit/>
          </a:bodyPr>
          <a:lstStyle/>
          <a:p>
            <a:r>
              <a:rPr lang="en-US" dirty="0"/>
              <a:t>With limited exceptions, all meetings of public bodies must be open to the public</a:t>
            </a:r>
          </a:p>
          <a:p>
            <a:pPr lvl="1"/>
            <a:r>
              <a:rPr lang="en-US" dirty="0"/>
              <a:t>The public can attend open meetings</a:t>
            </a:r>
          </a:p>
          <a:p>
            <a:r>
              <a:rPr lang="en-US" dirty="0"/>
              <a:t>Minnesota Supreme Court stated three purposes for the OML:</a:t>
            </a:r>
          </a:p>
          <a:p>
            <a:pPr lvl="1"/>
            <a:r>
              <a:rPr lang="en-US" dirty="0"/>
              <a:t>To prohibit actions taken at secret meetings</a:t>
            </a:r>
          </a:p>
          <a:p>
            <a:pPr lvl="1"/>
            <a:r>
              <a:rPr lang="en-US" dirty="0"/>
              <a:t>To assure the public’s right to be informed</a:t>
            </a:r>
          </a:p>
          <a:p>
            <a:pPr lvl="1"/>
            <a:r>
              <a:rPr lang="en-US" dirty="0"/>
              <a:t>To give the public an opportunity to present its views to the public body</a:t>
            </a:r>
          </a:p>
          <a:p>
            <a:pPr lvl="2"/>
            <a:r>
              <a:rPr lang="en-US" dirty="0"/>
              <a:t>BUT the OML does not require public bodies to reserve time for 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59773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“meeting” subject to the law?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7987" y="1592826"/>
            <a:ext cx="8544232" cy="5112774"/>
          </a:xfrm>
        </p:spPr>
        <p:txBody>
          <a:bodyPr>
            <a:normAutofit/>
          </a:bodyPr>
          <a:lstStyle/>
          <a:p>
            <a:r>
              <a:rPr lang="en-US" dirty="0"/>
              <a:t>Gatherings subject to the law</a:t>
            </a:r>
          </a:p>
          <a:p>
            <a:pPr lvl="1"/>
            <a:r>
              <a:rPr lang="en-US" dirty="0"/>
              <a:t>The “quorum rule” (</a:t>
            </a:r>
            <a:r>
              <a:rPr lang="en-US" i="1" dirty="0" err="1"/>
              <a:t>Moberg</a:t>
            </a:r>
            <a:r>
              <a:rPr lang="en-US" i="1" dirty="0"/>
              <a:t> v. Independent School District No. 281</a:t>
            </a:r>
            <a:r>
              <a:rPr lang="en-US" dirty="0"/>
              <a:t>, 336 N.W.2d 510 (Minn. 1983).)</a:t>
            </a:r>
          </a:p>
          <a:p>
            <a:pPr marL="1257238" lvl="2" indent="-342882">
              <a:buFont typeface="+mj-lt"/>
              <a:buAutoNum type="arabicPeriod"/>
            </a:pPr>
            <a:r>
              <a:rPr lang="en-US" dirty="0"/>
              <a:t>Quorum (majority) or more of full public body, or quorum of any of the public body’s committees, subcommittees, etc. – and</a:t>
            </a:r>
          </a:p>
          <a:p>
            <a:pPr marL="1257238" lvl="2" indent="-342882">
              <a:buFont typeface="+mj-lt"/>
              <a:buAutoNum type="arabicPeriod"/>
            </a:pPr>
            <a:r>
              <a:rPr lang="en-US" dirty="0"/>
              <a:t>Quorum (majority) discusses, decides, or receives information as a group on issues relating to its official business</a:t>
            </a:r>
          </a:p>
          <a:p>
            <a:r>
              <a:rPr lang="en-US" dirty="0"/>
              <a:t>Gatherings not subject to the law</a:t>
            </a:r>
          </a:p>
          <a:p>
            <a:pPr lvl="1"/>
            <a:r>
              <a:rPr lang="en-US" dirty="0"/>
              <a:t>Gatherings of less than a quorum of members</a:t>
            </a:r>
          </a:p>
          <a:p>
            <a:pPr lvl="1"/>
            <a:r>
              <a:rPr lang="en-US" dirty="0"/>
              <a:t>Chance or social </a:t>
            </a:r>
          </a:p>
          <a:p>
            <a:pPr lvl="1"/>
            <a:r>
              <a:rPr lang="en-US" dirty="0"/>
              <a:t>Training/team building activities so long as business is not discussed</a:t>
            </a:r>
          </a:p>
          <a:p>
            <a:pPr mar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2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7485" y="1524000"/>
            <a:ext cx="8681884" cy="48877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of email</a:t>
            </a:r>
          </a:p>
          <a:p>
            <a:pPr lvl="1"/>
            <a:r>
              <a:rPr lang="en-US" dirty="0"/>
              <a:t>Avoid “discussions” with a quorum+ </a:t>
            </a:r>
          </a:p>
          <a:p>
            <a:pPr lvl="1"/>
            <a:r>
              <a:rPr lang="en-US" dirty="0"/>
              <a:t>Advisory Opinion 09-020:</a:t>
            </a:r>
          </a:p>
          <a:p>
            <a:pPr lvl="2"/>
            <a:r>
              <a:rPr lang="en-US" dirty="0"/>
              <a:t>Public body did not comply with OML when exchanging certain email messages relating to official activities</a:t>
            </a:r>
          </a:p>
          <a:p>
            <a:pPr lvl="2"/>
            <a:r>
              <a:rPr lang="en-US" dirty="0"/>
              <a:t>One-way communication between the chair/staff and members of a public body is permissible, such as sending meeting materials via email to all board members, with no discussion or decision-making</a:t>
            </a:r>
          </a:p>
          <a:p>
            <a:r>
              <a:rPr lang="en-US" dirty="0"/>
              <a:t>“Serial meetings”</a:t>
            </a:r>
          </a:p>
          <a:p>
            <a:pPr lvl="1"/>
            <a:r>
              <a:rPr lang="en-US" dirty="0"/>
              <a:t>Meetings of less than a quorum</a:t>
            </a:r>
          </a:p>
          <a:p>
            <a:pPr lvl="1"/>
            <a:r>
              <a:rPr lang="en-US" dirty="0"/>
              <a:t>Avoid public meetings to fashion agreement</a:t>
            </a:r>
          </a:p>
          <a:p>
            <a:pPr lvl="1"/>
            <a:r>
              <a:rPr lang="en-US" dirty="0"/>
              <a:t>Might be a violation</a:t>
            </a:r>
          </a:p>
        </p:txBody>
      </p:sp>
    </p:spTree>
    <p:extLst>
      <p:ext uri="{BB962C8B-B14F-4D97-AF65-F5344CB8AC3E}">
        <p14:creationId xmlns:p14="http://schemas.microsoft.com/office/powerpoint/2010/main" val="397053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Meetings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4968" y="1573162"/>
            <a:ext cx="8495071" cy="4838612"/>
          </a:xfrm>
        </p:spPr>
        <p:txBody>
          <a:bodyPr>
            <a:normAutofit fontScale="92500"/>
          </a:bodyPr>
          <a:lstStyle/>
          <a:p>
            <a:r>
              <a:rPr lang="en-US" dirty="0"/>
              <a:t>Regular meetings</a:t>
            </a:r>
          </a:p>
          <a:p>
            <a:pPr lvl="1"/>
            <a:r>
              <a:rPr lang="en-US" dirty="0"/>
              <a:t>Schedule of meetings on file at primary office or posted on the website</a:t>
            </a:r>
          </a:p>
          <a:p>
            <a:r>
              <a:rPr lang="en-US" dirty="0"/>
              <a:t>Special meetings</a:t>
            </a:r>
          </a:p>
          <a:p>
            <a:pPr lvl="1"/>
            <a:r>
              <a:rPr lang="en-US" dirty="0"/>
              <a:t>Any meeting not on the regular schedule</a:t>
            </a:r>
          </a:p>
          <a:p>
            <a:pPr lvl="1"/>
            <a:r>
              <a:rPr lang="en-US" dirty="0"/>
              <a:t>3-day advance posting on website, including date, time, place, and meeting purpose</a:t>
            </a:r>
          </a:p>
          <a:p>
            <a:r>
              <a:rPr lang="en-US" dirty="0"/>
              <a:t>Emergency meetings</a:t>
            </a:r>
          </a:p>
          <a:p>
            <a:pPr lvl="1"/>
            <a:r>
              <a:rPr lang="en-US" dirty="0"/>
              <a:t>Special meetings called because circumstances don’t allow for a 3-day prior notice</a:t>
            </a:r>
          </a:p>
          <a:p>
            <a:pPr lvl="1"/>
            <a:r>
              <a:rPr lang="en-US" dirty="0"/>
              <a:t>Good faith effort to notify media that requested notice</a:t>
            </a:r>
          </a:p>
        </p:txBody>
      </p:sp>
    </p:spTree>
    <p:extLst>
      <p:ext uri="{BB962C8B-B14F-4D97-AF65-F5344CB8AC3E}">
        <p14:creationId xmlns:p14="http://schemas.microsoft.com/office/powerpoint/2010/main" val="394234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Meetings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2479" y="1759974"/>
            <a:ext cx="8299041" cy="4474818"/>
          </a:xfrm>
        </p:spPr>
        <p:txBody>
          <a:bodyPr>
            <a:normAutofit/>
          </a:bodyPr>
          <a:lstStyle/>
          <a:p>
            <a:r>
              <a:rPr lang="en-US" dirty="0"/>
              <a:t>Meetings can be closed only if required or permitted in the law</a:t>
            </a:r>
          </a:p>
          <a:p>
            <a:r>
              <a:rPr lang="en-US" dirty="0"/>
              <a:t>All closed meetings must be recorded (attorney-client exception)</a:t>
            </a:r>
          </a:p>
          <a:p>
            <a:r>
              <a:rPr lang="en-US" dirty="0"/>
              <a:t>Statement on the record before closing a meeting</a:t>
            </a:r>
          </a:p>
          <a:p>
            <a:pPr lvl="1"/>
            <a:r>
              <a:rPr lang="en-US" dirty="0"/>
              <a:t>Legal authority to close the meeting</a:t>
            </a:r>
          </a:p>
          <a:p>
            <a:pPr lvl="1"/>
            <a:r>
              <a:rPr lang="en-US" dirty="0"/>
              <a:t>Describe what will be discussed</a:t>
            </a:r>
          </a:p>
        </p:txBody>
      </p:sp>
    </p:spTree>
    <p:extLst>
      <p:ext uri="{BB962C8B-B14F-4D97-AF65-F5344CB8AC3E}">
        <p14:creationId xmlns:p14="http://schemas.microsoft.com/office/powerpoint/2010/main" val="30896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Meetings &amp; Technology</a:t>
            </a:r>
            <a:br>
              <a:rPr lang="en-US" dirty="0"/>
            </a:br>
            <a:r>
              <a:rPr lang="en-US" sz="2200" dirty="0"/>
              <a:t>Minnesota Statutes, section 13D.015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8547" y="1575816"/>
            <a:ext cx="8826906" cy="4780541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54A6"/>
              </a:buClr>
            </a:pPr>
            <a:r>
              <a:rPr lang="en-US" sz="2300" b="1" i="1" dirty="0"/>
              <a:t>State-level</a:t>
            </a:r>
            <a:r>
              <a:rPr lang="en-US" sz="2300" dirty="0"/>
              <a:t> public bodies may hold phone or interactive tech meetings at </a:t>
            </a:r>
            <a:r>
              <a:rPr lang="en-US" sz="2300" b="1" dirty="0"/>
              <a:t>any time</a:t>
            </a:r>
            <a:r>
              <a:rPr lang="en-US" sz="2300" dirty="0"/>
              <a:t> if conditions are met</a:t>
            </a:r>
          </a:p>
          <a:p>
            <a:pPr>
              <a:buClr>
                <a:srgbClr val="0054A6"/>
              </a:buClr>
            </a:pPr>
            <a:r>
              <a:rPr lang="en-US" sz="2300" dirty="0"/>
              <a:t>Requirements: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All members can hear one another and testimony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Public can hear discussion, votes, testimony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One member of the entity is physically in the regular meeting room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Votes taken by roll call</a:t>
            </a:r>
          </a:p>
          <a:p>
            <a:pPr>
              <a:buClr>
                <a:srgbClr val="0054A6"/>
              </a:buClr>
            </a:pPr>
            <a:r>
              <a:rPr lang="en-US" sz="2300" dirty="0"/>
              <a:t>Public may monitor from remote site, if practicable</a:t>
            </a:r>
          </a:p>
          <a:p>
            <a:pPr>
              <a:buClr>
                <a:srgbClr val="0054A6"/>
              </a:buClr>
            </a:pPr>
            <a:r>
              <a:rPr lang="en-US" sz="2300" dirty="0"/>
              <a:t>Notice that members may participate remotely</a:t>
            </a:r>
          </a:p>
          <a:p>
            <a:pPr>
              <a:buClr>
                <a:srgbClr val="0054A6"/>
              </a:buClr>
            </a:pPr>
            <a:r>
              <a:rPr lang="en-US" sz="2300" dirty="0"/>
              <a:t>10 days in advance web-posting requirement for regular meetings</a:t>
            </a:r>
          </a:p>
        </p:txBody>
      </p:sp>
    </p:spTree>
    <p:extLst>
      <p:ext uri="{BB962C8B-B14F-4D97-AF65-F5344CB8AC3E}">
        <p14:creationId xmlns:p14="http://schemas.microsoft.com/office/powerpoint/2010/main" val="393221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Penalties &amp; Remedies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6646" y="1719972"/>
            <a:ext cx="8731044" cy="4818947"/>
          </a:xfrm>
        </p:spPr>
        <p:txBody>
          <a:bodyPr>
            <a:normAutofit/>
          </a:bodyPr>
          <a:lstStyle/>
          <a:p>
            <a:r>
              <a:rPr lang="en-US" dirty="0"/>
              <a:t>Intentional violation</a:t>
            </a:r>
          </a:p>
          <a:p>
            <a:pPr lvl="1"/>
            <a:r>
              <a:rPr lang="en-US" dirty="0"/>
              <a:t>Personal liability - $300 fine</a:t>
            </a:r>
          </a:p>
          <a:p>
            <a:r>
              <a:rPr lang="en-US" dirty="0"/>
              <a:t>Three, separate intentional violations</a:t>
            </a:r>
          </a:p>
          <a:p>
            <a:pPr lvl="1"/>
            <a:r>
              <a:rPr lang="en-US" dirty="0"/>
              <a:t>Forfeit office</a:t>
            </a:r>
          </a:p>
          <a:p>
            <a:r>
              <a:rPr lang="en-US" dirty="0"/>
              <a:t>Reasonable costs, disbursements, attorney fees</a:t>
            </a:r>
          </a:p>
          <a:p>
            <a:r>
              <a:rPr lang="en-US" dirty="0"/>
              <a:t>No reversal of public body actions taken while in violation of the law</a:t>
            </a:r>
          </a:p>
        </p:txBody>
      </p:sp>
    </p:spTree>
    <p:extLst>
      <p:ext uri="{BB962C8B-B14F-4D97-AF65-F5344CB8AC3E}">
        <p14:creationId xmlns:p14="http://schemas.microsoft.com/office/powerpoint/2010/main" val="118848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Practices Office (DPO)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5806" y="1592826"/>
            <a:ext cx="8622891" cy="4818947"/>
          </a:xfrm>
        </p:spPr>
        <p:txBody>
          <a:bodyPr>
            <a:normAutofit/>
          </a:bodyPr>
          <a:lstStyle/>
          <a:p>
            <a:r>
              <a:rPr lang="en-US" dirty="0"/>
              <a:t>Statewide resource on Minnesota’s data practices and open meeting laws</a:t>
            </a:r>
          </a:p>
          <a:p>
            <a:pPr lvl="1">
              <a:buClr>
                <a:srgbClr val="0054A6"/>
              </a:buClr>
            </a:pPr>
            <a:r>
              <a:rPr lang="en-US" dirty="0"/>
              <a:t>Informal advice/technical assistance to government, public, media and Legislature</a:t>
            </a:r>
          </a:p>
          <a:p>
            <a:pPr lvl="1">
              <a:buClr>
                <a:srgbClr val="0054A6"/>
              </a:buClr>
            </a:pPr>
            <a:r>
              <a:rPr lang="en-US" dirty="0"/>
              <a:t>Website, newsletters, Twitter</a:t>
            </a:r>
          </a:p>
          <a:p>
            <a:pPr lvl="1">
              <a:buClr>
                <a:srgbClr val="0054A6"/>
              </a:buClr>
            </a:pPr>
            <a:r>
              <a:rPr lang="en-US" dirty="0"/>
              <a:t>Advisory opinions</a:t>
            </a:r>
          </a:p>
          <a:p>
            <a:pPr lvl="1">
              <a:buClr>
                <a:srgbClr val="0054A6"/>
              </a:buClr>
            </a:pPr>
            <a:r>
              <a:rPr lang="en-US" dirty="0"/>
              <a:t>Legislative assistance</a:t>
            </a:r>
          </a:p>
          <a:p>
            <a:pPr lvl="1">
              <a:buClr>
                <a:srgbClr val="0054A6"/>
              </a:buClr>
            </a:pPr>
            <a:r>
              <a:rPr lang="en-US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25070847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 - &amp;quot;Section Title Slide (One Line)&amp;quot;&quot;/&gt;&lt;property id=&quot;20307&quot; value=&quot;406&quot;/&gt;&lt;/object&gt;&lt;object type=&quot;3&quot; unique_id=&quot;10005&quot;&gt;&lt;property id=&quot;20148&quot; value=&quot;5&quot;/&gt;&lt;property id=&quot;20300&quot; value=&quot;Slide 3 - &amp;quot;Agenda&amp;quot;&quot;/&gt;&lt;property id=&quot;20307&quot; value=&quot;456&quot;/&gt;&lt;/object&gt;&lt;object type=&quot;3&quot; unique_id=&quot;10006&quot;&gt;&lt;property id=&quot;20148&quot; value=&quot;5&quot;/&gt;&lt;property id=&quot;20300&quot; value=&quot;Slide 4 - &amp;quot;Using Images&amp;quot;&quot;/&gt;&lt;property id=&quot;20307&quot; value=&quot;458&quot;/&gt;&lt;/object&gt;&lt;object type=&quot;3&quot; unique_id=&quot;10007&quot;&gt;&lt;property id=&quot;20148&quot; value=&quot;5&quot;/&gt;&lt;property id=&quot;20300&quot; value=&quot;Slide 5 - &amp;quot;Thank you again!&amp;quot;&quot;/&gt;&lt;property id=&quot;20307&quot; value=&quot;481&quot;/&gt;&lt;/object&gt;&lt;object type=&quot;3&quot; unique_id=&quot;10176&quot;&gt;&lt;property id=&quot;20148&quot; value=&quot;5&quot;/&gt;&lt;property id=&quot;20300&quot; value=&quot;Slide 1&quot;/&gt;&lt;property id=&quot;20307&quot; value=&quot;482&quot;/&gt;&lt;/object&gt;&lt;/object&gt;&lt;object type=&quot;8&quot; unique_id=&quot;1001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4_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_x0020_Type xmlns="b0c110eb-2bf3-4d9a-8ca9-e269e048f20f">Template</Doc_x0020_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959CFDCE4774BA1D09DA1FDC4C8F8" ma:contentTypeVersion="1" ma:contentTypeDescription="Create a new document." ma:contentTypeScope="" ma:versionID="1f7f5663cad6477919742dd766e17e7a">
  <xsd:schema xmlns:xsd="http://www.w3.org/2001/XMLSchema" xmlns:xs="http://www.w3.org/2001/XMLSchema" xmlns:p="http://schemas.microsoft.com/office/2006/metadata/properties" xmlns:ns2="b0c110eb-2bf3-4d9a-8ca9-e269e048f20f" targetNamespace="http://schemas.microsoft.com/office/2006/metadata/properties" ma:root="true" ma:fieldsID="c662c0886d9acbf7a9fe6fc7fea3baca" ns2:_="">
    <xsd:import namespace="b0c110eb-2bf3-4d9a-8ca9-e269e048f20f"/>
    <xsd:element name="properties">
      <xsd:complexType>
        <xsd:sequence>
          <xsd:element name="documentManagement">
            <xsd:complexType>
              <xsd:all>
                <xsd:element ref="ns2:Doc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110eb-2bf3-4d9a-8ca9-e269e048f20f" elementFormDefault="qualified">
    <xsd:import namespace="http://schemas.microsoft.com/office/2006/documentManagement/types"/>
    <xsd:import namespace="http://schemas.microsoft.com/office/infopath/2007/PartnerControls"/>
    <xsd:element name="Doc_x0020_Type" ma:index="8" nillable="true" ma:displayName="Doc Type" ma:format="RadioButtons" ma:internalName="Doc_x0020_Type">
      <xsd:simpleType>
        <xsd:restriction base="dms:Choice">
          <xsd:enumeration value="Logo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153553-7048-44C0-962D-31C90BA4FF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8389D6-E0FD-469D-8587-EA39AB285030}">
  <ds:schemaRefs>
    <ds:schemaRef ds:uri="http://purl.org/dc/terms/"/>
    <ds:schemaRef ds:uri="b0c110eb-2bf3-4d9a-8ca9-e269e048f20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4EF8E2-3139-418A-9FDB-BACD075AE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110eb-2bf3-4d9a-8ca9-e269e048f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21479</TotalTime>
  <Words>658</Words>
  <Application>Microsoft Office PowerPoint</Application>
  <PresentationFormat>On-screen Show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NeueHaasGroteskText Std</vt:lpstr>
      <vt:lpstr>MN.IT</vt:lpstr>
      <vt:lpstr>4_MN.IT</vt:lpstr>
      <vt:lpstr>Open Meeting Law Overview Chapter 13D</vt:lpstr>
      <vt:lpstr>Open Meetings</vt:lpstr>
      <vt:lpstr>What is a “meeting” subject to the law?</vt:lpstr>
      <vt:lpstr>Special Considerations</vt:lpstr>
      <vt:lpstr>Types of Meetings</vt:lpstr>
      <vt:lpstr>Closed Meetings</vt:lpstr>
      <vt:lpstr>Meetings &amp; Technology Minnesota Statutes, section 13D.015</vt:lpstr>
      <vt:lpstr>Penalties &amp; Remedies</vt:lpstr>
      <vt:lpstr>Data Practices Office (DPO)</vt:lpstr>
      <vt:lpstr>Questions?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Moxley-Goldsmith, Taya (ADM)</cp:lastModifiedBy>
  <cp:revision>696</cp:revision>
  <dcterms:created xsi:type="dcterms:W3CDTF">2016-01-06T16:54:03Z</dcterms:created>
  <dcterms:modified xsi:type="dcterms:W3CDTF">2023-09-19T16:40:20Z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0x0101000C2959CFDCE4774BA1D09DA1FDC4C8F8</vt:lpwstr>
  </property>
</Properties>
</file>